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Lst>
  <p:notesMasterIdLst>
    <p:notesMasterId r:id="rId115"/>
  </p:notesMasterIdLst>
  <p:handoutMasterIdLst>
    <p:handoutMasterId r:id="rId116"/>
  </p:handoutMasterIdLst>
  <p:sldIdLst>
    <p:sldId id="308" r:id="rId2"/>
    <p:sldId id="496" r:id="rId3"/>
    <p:sldId id="491" r:id="rId4"/>
    <p:sldId id="542" r:id="rId5"/>
    <p:sldId id="497" r:id="rId6"/>
    <p:sldId id="498" r:id="rId7"/>
    <p:sldId id="500" r:id="rId8"/>
    <p:sldId id="501" r:id="rId9"/>
    <p:sldId id="495" r:id="rId10"/>
    <p:sldId id="280" r:id="rId11"/>
    <p:sldId id="282" r:id="rId12"/>
    <p:sldId id="348" r:id="rId13"/>
    <p:sldId id="283" r:id="rId14"/>
    <p:sldId id="284" r:id="rId15"/>
    <p:sldId id="285" r:id="rId16"/>
    <p:sldId id="344" r:id="rId17"/>
    <p:sldId id="345" r:id="rId18"/>
    <p:sldId id="346" r:id="rId19"/>
    <p:sldId id="347" r:id="rId20"/>
    <p:sldId id="464" r:id="rId21"/>
    <p:sldId id="465" r:id="rId22"/>
    <p:sldId id="466" r:id="rId23"/>
    <p:sldId id="467" r:id="rId24"/>
    <p:sldId id="468" r:id="rId25"/>
    <p:sldId id="469" r:id="rId26"/>
    <p:sldId id="470" r:id="rId27"/>
    <p:sldId id="471" r:id="rId28"/>
    <p:sldId id="472" r:id="rId29"/>
    <p:sldId id="473" r:id="rId30"/>
    <p:sldId id="492" r:id="rId31"/>
    <p:sldId id="258" r:id="rId32"/>
    <p:sldId id="261" r:id="rId33"/>
    <p:sldId id="262" r:id="rId34"/>
    <p:sldId id="263" r:id="rId35"/>
    <p:sldId id="264" r:id="rId36"/>
    <p:sldId id="265" r:id="rId37"/>
    <p:sldId id="269" r:id="rId38"/>
    <p:sldId id="474" r:id="rId39"/>
    <p:sldId id="475" r:id="rId40"/>
    <p:sldId id="476" r:id="rId41"/>
    <p:sldId id="477" r:id="rId42"/>
    <p:sldId id="478" r:id="rId43"/>
    <p:sldId id="479" r:id="rId44"/>
    <p:sldId id="277" r:id="rId45"/>
    <p:sldId id="278" r:id="rId46"/>
    <p:sldId id="279" r:id="rId47"/>
    <p:sldId id="299" r:id="rId48"/>
    <p:sldId id="493" r:id="rId49"/>
    <p:sldId id="480" r:id="rId50"/>
    <p:sldId id="481" r:id="rId51"/>
    <p:sldId id="482" r:id="rId52"/>
    <p:sldId id="483" r:id="rId53"/>
    <p:sldId id="484" r:id="rId54"/>
    <p:sldId id="485" r:id="rId55"/>
    <p:sldId id="486" r:id="rId56"/>
    <p:sldId id="487" r:id="rId57"/>
    <p:sldId id="488" r:id="rId58"/>
    <p:sldId id="489" r:id="rId59"/>
    <p:sldId id="490" r:id="rId60"/>
    <p:sldId id="494" r:id="rId61"/>
    <p:sldId id="312" r:id="rId62"/>
    <p:sldId id="315" r:id="rId63"/>
    <p:sldId id="316" r:id="rId64"/>
    <p:sldId id="317" r:id="rId65"/>
    <p:sldId id="318" r:id="rId66"/>
    <p:sldId id="319" r:id="rId67"/>
    <p:sldId id="320" r:id="rId68"/>
    <p:sldId id="321" r:id="rId69"/>
    <p:sldId id="323" r:id="rId70"/>
    <p:sldId id="324" r:id="rId71"/>
    <p:sldId id="325" r:id="rId72"/>
    <p:sldId id="326" r:id="rId73"/>
    <p:sldId id="337" r:id="rId74"/>
    <p:sldId id="540" r:id="rId75"/>
    <p:sldId id="502" r:id="rId76"/>
    <p:sldId id="503" r:id="rId77"/>
    <p:sldId id="504" r:id="rId78"/>
    <p:sldId id="505" r:id="rId79"/>
    <p:sldId id="506" r:id="rId80"/>
    <p:sldId id="507" r:id="rId81"/>
    <p:sldId id="508" r:id="rId82"/>
    <p:sldId id="509" r:id="rId83"/>
    <p:sldId id="510" r:id="rId84"/>
    <p:sldId id="511" r:id="rId85"/>
    <p:sldId id="512" r:id="rId86"/>
    <p:sldId id="513" r:id="rId87"/>
    <p:sldId id="514" r:id="rId88"/>
    <p:sldId id="515" r:id="rId89"/>
    <p:sldId id="516" r:id="rId90"/>
    <p:sldId id="517" r:id="rId91"/>
    <p:sldId id="518" r:id="rId92"/>
    <p:sldId id="519" r:id="rId93"/>
    <p:sldId id="520" r:id="rId94"/>
    <p:sldId id="521" r:id="rId95"/>
    <p:sldId id="522" r:id="rId96"/>
    <p:sldId id="523" r:id="rId97"/>
    <p:sldId id="524" r:id="rId98"/>
    <p:sldId id="525" r:id="rId99"/>
    <p:sldId id="526" r:id="rId100"/>
    <p:sldId id="527" r:id="rId101"/>
    <p:sldId id="528" r:id="rId102"/>
    <p:sldId id="529" r:id="rId103"/>
    <p:sldId id="530" r:id="rId104"/>
    <p:sldId id="531" r:id="rId105"/>
    <p:sldId id="532" r:id="rId106"/>
    <p:sldId id="533" r:id="rId107"/>
    <p:sldId id="534" r:id="rId108"/>
    <p:sldId id="535" r:id="rId109"/>
    <p:sldId id="536" r:id="rId110"/>
    <p:sldId id="537" r:id="rId111"/>
    <p:sldId id="538" r:id="rId112"/>
    <p:sldId id="539" r:id="rId113"/>
    <p:sldId id="304" r:id="rId11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2582BA"/>
    <a:srgbClr val="2682BA"/>
    <a:srgbClr val="8497B0"/>
    <a:srgbClr val="2D88BF"/>
    <a:srgbClr val="328CC2"/>
    <a:srgbClr val="2A86BD"/>
    <a:srgbClr val="2783BB"/>
    <a:srgbClr val="338DC3"/>
    <a:srgbClr val="298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88" autoAdjust="0"/>
    <p:restoredTop sz="95233" autoAdjust="0"/>
  </p:normalViewPr>
  <p:slideViewPr>
    <p:cSldViewPr snapToGrid="0">
      <p:cViewPr varScale="1">
        <p:scale>
          <a:sx n="96" d="100"/>
          <a:sy n="96" d="100"/>
        </p:scale>
        <p:origin x="84" y="15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9" d="100"/>
          <a:sy n="79" d="100"/>
        </p:scale>
        <p:origin x="132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SA\AppData\Local\Microsoft\Windows\INetCache\Content.Outlook\M7GKR1DU\Rapportering_CAW_Prod_DUC_2018_20190105%20(00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DC51-43BD-928E-DF27632C9485}"/>
              </c:ext>
            </c:extLst>
          </c:dPt>
          <c:dPt>
            <c:idx val="1"/>
            <c:bubble3D val="0"/>
            <c:explosion val="32"/>
            <c:spPr>
              <a:solidFill>
                <a:srgbClr val="CE4632"/>
              </a:solidFill>
              <a:ln>
                <a:noFill/>
              </a:ln>
              <a:effectLst/>
            </c:spPr>
            <c:extLst>
              <c:ext xmlns:c16="http://schemas.microsoft.com/office/drawing/2014/chart" uri="{C3380CC4-5D6E-409C-BE32-E72D297353CC}">
                <c16:uniqueId val="{00000003-DC51-43BD-928E-DF27632C948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DC51-43BD-928E-DF27632C9485}"/>
              </c:ext>
            </c:extLst>
          </c:dPt>
          <c:cat>
            <c:strRef>
              <c:f>Sheet3!$J$4:$L$4</c:f>
              <c:strCache>
                <c:ptCount val="3"/>
                <c:pt idx="0">
                  <c:v>Web</c:v>
                </c:pt>
                <c:pt idx="1">
                  <c:v>API</c:v>
                </c:pt>
                <c:pt idx="2">
                  <c:v>Other</c:v>
                </c:pt>
              </c:strCache>
            </c:strRef>
          </c:cat>
          <c:val>
            <c:numRef>
              <c:f>Sheet3!$J$5:$L$5</c:f>
              <c:numCache>
                <c:formatCode>General</c:formatCode>
                <c:ptCount val="3"/>
                <c:pt idx="0">
                  <c:v>16654519</c:v>
                </c:pt>
                <c:pt idx="1">
                  <c:v>11942529</c:v>
                </c:pt>
                <c:pt idx="2">
                  <c:v>828338</c:v>
                </c:pt>
              </c:numCache>
            </c:numRef>
          </c:val>
          <c:extLst>
            <c:ext xmlns:c16="http://schemas.microsoft.com/office/drawing/2014/chart" uri="{C3380CC4-5D6E-409C-BE32-E72D297353CC}">
              <c16:uniqueId val="{00000006-DC51-43BD-928E-DF27632C94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Summary!$N$1:$AU$1</c:f>
              <c:strCache>
                <c:ptCount val="34"/>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2018/2</c:v>
                </c:pt>
                <c:pt idx="26">
                  <c:v>2018/3</c:v>
                </c:pt>
                <c:pt idx="27">
                  <c:v>2018/4</c:v>
                </c:pt>
                <c:pt idx="28">
                  <c:v>2018/5</c:v>
                </c:pt>
                <c:pt idx="29">
                  <c:v>2018/6</c:v>
                </c:pt>
                <c:pt idx="30">
                  <c:v>2018/7</c:v>
                </c:pt>
                <c:pt idx="31">
                  <c:v>2018/8</c:v>
                </c:pt>
                <c:pt idx="32">
                  <c:v>2018/9</c:v>
                </c:pt>
                <c:pt idx="33">
                  <c:v>2018/10</c:v>
                </c:pt>
              </c:strCache>
            </c:strRef>
          </c:cat>
          <c:val>
            <c:numRef>
              <c:f>Summary!$N$83:$AU$83</c:f>
              <c:numCache>
                <c:formatCode>#,##0</c:formatCode>
                <c:ptCount val="34"/>
                <c:pt idx="0">
                  <c:v>389188341</c:v>
                </c:pt>
                <c:pt idx="1">
                  <c:v>414450798</c:v>
                </c:pt>
                <c:pt idx="2">
                  <c:v>450026505</c:v>
                </c:pt>
                <c:pt idx="3">
                  <c:v>437609992</c:v>
                </c:pt>
                <c:pt idx="4">
                  <c:v>469040488</c:v>
                </c:pt>
                <c:pt idx="5">
                  <c:v>563192263</c:v>
                </c:pt>
                <c:pt idx="6">
                  <c:v>528667042</c:v>
                </c:pt>
                <c:pt idx="7">
                  <c:v>565339918</c:v>
                </c:pt>
                <c:pt idx="8">
                  <c:v>629561663</c:v>
                </c:pt>
                <c:pt idx="9">
                  <c:v>676678888</c:v>
                </c:pt>
                <c:pt idx="10">
                  <c:v>685077675</c:v>
                </c:pt>
                <c:pt idx="11">
                  <c:v>715393854</c:v>
                </c:pt>
                <c:pt idx="12">
                  <c:v>783060469</c:v>
                </c:pt>
                <c:pt idx="13">
                  <c:v>725188184</c:v>
                </c:pt>
                <c:pt idx="14">
                  <c:v>805431321</c:v>
                </c:pt>
                <c:pt idx="15">
                  <c:v>724032724</c:v>
                </c:pt>
                <c:pt idx="16">
                  <c:v>796417952</c:v>
                </c:pt>
                <c:pt idx="17">
                  <c:v>825182625</c:v>
                </c:pt>
                <c:pt idx="18">
                  <c:v>743483015</c:v>
                </c:pt>
                <c:pt idx="19">
                  <c:v>769063473</c:v>
                </c:pt>
                <c:pt idx="20">
                  <c:v>811575155</c:v>
                </c:pt>
                <c:pt idx="21">
                  <c:v>984612818</c:v>
                </c:pt>
                <c:pt idx="22">
                  <c:v>955732745</c:v>
                </c:pt>
                <c:pt idx="23">
                  <c:v>920715323</c:v>
                </c:pt>
                <c:pt idx="24">
                  <c:v>1059919034</c:v>
                </c:pt>
                <c:pt idx="25">
                  <c:v>939861066</c:v>
                </c:pt>
                <c:pt idx="26">
                  <c:v>1114819238</c:v>
                </c:pt>
                <c:pt idx="27">
                  <c:v>998261270</c:v>
                </c:pt>
                <c:pt idx="28">
                  <c:v>1129642858</c:v>
                </c:pt>
                <c:pt idx="29">
                  <c:v>1199329523</c:v>
                </c:pt>
                <c:pt idx="30">
                  <c:v>1163646687</c:v>
                </c:pt>
                <c:pt idx="31">
                  <c:v>1110000829</c:v>
                </c:pt>
                <c:pt idx="32">
                  <c:v>1060422688</c:v>
                </c:pt>
                <c:pt idx="33">
                  <c:v>1224396107</c:v>
                </c:pt>
              </c:numCache>
            </c:numRef>
          </c:val>
          <c:smooth val="1"/>
          <c:extLst>
            <c:ext xmlns:c16="http://schemas.microsoft.com/office/drawing/2014/chart" uri="{C3380CC4-5D6E-409C-BE32-E72D297353CC}">
              <c16:uniqueId val="{00000000-1904-4D9D-AC87-434BBF20F1A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4673152"/>
        <c:axId val="94687232"/>
      </c:lineChart>
      <c:catAx>
        <c:axId val="94673152"/>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fr-FR"/>
          </a:p>
        </c:txPr>
        <c:crossAx val="94687232"/>
        <c:crosses val="autoZero"/>
        <c:auto val="1"/>
        <c:lblAlgn val="ctr"/>
        <c:lblOffset val="100"/>
        <c:noMultiLvlLbl val="1"/>
      </c:catAx>
      <c:valAx>
        <c:axId val="946872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fr-FR"/>
          </a:p>
        </c:txPr>
        <c:crossAx val="9467315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79770311022913"/>
          <c:y val="5.3395063715312163E-2"/>
          <c:w val="0.77280312337098278"/>
          <c:h val="0.71996011710393826"/>
        </c:manualLayout>
      </c:layout>
      <c:lineChart>
        <c:grouping val="standard"/>
        <c:varyColors val="0"/>
        <c:ser>
          <c:idx val="0"/>
          <c:order val="0"/>
          <c:tx>
            <c:v>TOTAL</c:v>
          </c:tx>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Summary!$B$1:$AH$1</c:f>
              <c:strCache>
                <c:ptCount val="33"/>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2018/3</c:v>
                </c:pt>
                <c:pt idx="26">
                  <c:v>2018/4</c:v>
                </c:pt>
                <c:pt idx="27">
                  <c:v>2018/5</c:v>
                </c:pt>
                <c:pt idx="28">
                  <c:v>2018/6</c:v>
                </c:pt>
                <c:pt idx="29">
                  <c:v>2018/7</c:v>
                </c:pt>
                <c:pt idx="30">
                  <c:v>2018/8</c:v>
                </c:pt>
                <c:pt idx="31">
                  <c:v>2018/9</c:v>
                </c:pt>
                <c:pt idx="32">
                  <c:v>2018/10</c:v>
                </c:pt>
              </c:strCache>
            </c:strRef>
          </c:cat>
          <c:val>
            <c:numRef>
              <c:f>Summary!$B$211:$AH$211</c:f>
              <c:numCache>
                <c:formatCode>#,##0</c:formatCode>
                <c:ptCount val="33"/>
                <c:pt idx="0">
                  <c:v>82091670</c:v>
                </c:pt>
                <c:pt idx="1">
                  <c:v>83481973</c:v>
                </c:pt>
                <c:pt idx="2">
                  <c:v>103486429</c:v>
                </c:pt>
                <c:pt idx="3">
                  <c:v>140371448</c:v>
                </c:pt>
                <c:pt idx="4">
                  <c:v>121950938</c:v>
                </c:pt>
                <c:pt idx="5">
                  <c:v>128015342</c:v>
                </c:pt>
                <c:pt idx="6">
                  <c:v>157024962</c:v>
                </c:pt>
                <c:pt idx="7">
                  <c:v>136799399</c:v>
                </c:pt>
                <c:pt idx="8">
                  <c:v>146400353</c:v>
                </c:pt>
                <c:pt idx="9">
                  <c:v>199856113</c:v>
                </c:pt>
                <c:pt idx="10">
                  <c:v>158292617</c:v>
                </c:pt>
                <c:pt idx="11">
                  <c:v>156752957</c:v>
                </c:pt>
                <c:pt idx="12">
                  <c:v>209398629</c:v>
                </c:pt>
                <c:pt idx="13">
                  <c:v>179325861</c:v>
                </c:pt>
                <c:pt idx="14">
                  <c:v>183860044</c:v>
                </c:pt>
                <c:pt idx="15">
                  <c:v>219882961</c:v>
                </c:pt>
                <c:pt idx="16">
                  <c:v>199457287</c:v>
                </c:pt>
                <c:pt idx="17">
                  <c:v>175262649</c:v>
                </c:pt>
                <c:pt idx="18">
                  <c:v>202337899</c:v>
                </c:pt>
                <c:pt idx="19">
                  <c:v>187429455</c:v>
                </c:pt>
                <c:pt idx="20">
                  <c:v>198474081</c:v>
                </c:pt>
                <c:pt idx="21">
                  <c:v>279050420</c:v>
                </c:pt>
                <c:pt idx="22">
                  <c:v>221594068</c:v>
                </c:pt>
                <c:pt idx="23">
                  <c:v>194138211</c:v>
                </c:pt>
                <c:pt idx="24">
                  <c:v>314025807</c:v>
                </c:pt>
                <c:pt idx="25">
                  <c:v>221548666</c:v>
                </c:pt>
                <c:pt idx="26">
                  <c:v>251270222</c:v>
                </c:pt>
                <c:pt idx="27">
                  <c:v>225904387</c:v>
                </c:pt>
                <c:pt idx="28">
                  <c:v>225064569</c:v>
                </c:pt>
                <c:pt idx="29">
                  <c:v>235526756</c:v>
                </c:pt>
                <c:pt idx="30">
                  <c:v>237975174</c:v>
                </c:pt>
                <c:pt idx="31">
                  <c:v>236895158</c:v>
                </c:pt>
                <c:pt idx="32">
                  <c:v>295987817</c:v>
                </c:pt>
              </c:numCache>
            </c:numRef>
          </c:val>
          <c:smooth val="1"/>
          <c:extLst>
            <c:ext xmlns:c16="http://schemas.microsoft.com/office/drawing/2014/chart" uri="{C3380CC4-5D6E-409C-BE32-E72D297353CC}">
              <c16:uniqueId val="{00000000-9223-43F0-BE01-70E26B15E787}"/>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
        <c:axId val="2"/>
      </c:lineChart>
      <c:catAx>
        <c:axId val="1"/>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fr-FR"/>
          </a:p>
        </c:txPr>
        <c:crossAx val="2"/>
        <c:crosses val="autoZero"/>
        <c:auto val="1"/>
        <c:lblAlgn val="ctr"/>
        <c:lblOffset val="100"/>
        <c:noMultiLvlLbl val="1"/>
      </c:catAx>
      <c:valAx>
        <c:axId val="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fr-FR"/>
          </a:p>
        </c:txPr>
        <c:crossAx val="1"/>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image" Target="../media/image108.jpeg"/><Relationship Id="rId6" Type="http://schemas.openxmlformats.org/officeDocument/2006/relationships/image" Target="../media/image113.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image" Target="../media/image108.jpeg"/><Relationship Id="rId6" Type="http://schemas.openxmlformats.org/officeDocument/2006/relationships/image" Target="../media/image113.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dirty="0"/>
            <a:t>Co</a:t>
          </a:r>
          <a:r>
            <a:rPr lang="en-US" dirty="0"/>
            <a:t>o</a:t>
          </a:r>
          <a:r>
            <a:rPr dirty="0"/>
            <a:t>rdinati</a:t>
          </a:r>
          <a:r>
            <a:rPr lang="en-US" dirty="0"/>
            <a:t>on of the electronic 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dirty="0"/>
            <a:t>Portal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en-US" dirty="0"/>
            <a:t>Integrated user and access management system</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en-US" dirty="0"/>
            <a:t>Management of </a:t>
          </a:r>
          <a:r>
            <a:rPr dirty="0"/>
            <a:t>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dirty="0"/>
            <a:t>System </a:t>
          </a:r>
          <a:r>
            <a:rPr lang="en-US" dirty="0"/>
            <a:t>for</a:t>
          </a:r>
          <a:r>
            <a:rPr dirty="0"/>
            <a:t> end-to-end </a:t>
          </a:r>
          <a:r>
            <a:rPr lang="en-US" dirty="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dirty="0"/>
            <a:t>Coding </a:t>
          </a:r>
          <a:r>
            <a:rPr lang="en-US" dirty="0"/>
            <a:t>and</a:t>
          </a:r>
          <a:r>
            <a:rPr dirty="0"/>
            <a:t> </a:t>
          </a:r>
          <a:r>
            <a:rPr dirty="0" err="1"/>
            <a:t>anon</a:t>
          </a:r>
          <a:r>
            <a:rPr lang="en-US" dirty="0" err="1"/>
            <a:t>y</a:t>
          </a:r>
          <a:r>
            <a:rPr dirty="0" err="1"/>
            <a:t>mising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en-US" dirty="0"/>
            <a:t>Consultation of National register and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en-US" dirty="0"/>
            <a:t>Reference directories</a:t>
          </a:r>
          <a:r>
            <a:rPr dirty="0"/>
            <a:t> (</a:t>
          </a:r>
          <a:r>
            <a:rPr lang="nl-BE" dirty="0"/>
            <a:t>hub-</a:t>
          </a:r>
          <a:r>
            <a:rPr dirty="0" err="1"/>
            <a:t>metahub</a:t>
          </a:r>
          <a:r>
            <a:rPr lang="nl-BE" dirty="0"/>
            <a:t> system</a:t>
          </a:r>
          <a:r>
            <a:rPr dirty="0"/>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fr-BE"/>
        </a:p>
      </dgm:t>
    </dgm:pt>
    <dgm:pt modelId="{6DE9FBBC-173E-4AE4-922A-0ED4089ACA7D}">
      <dgm:prSet phldrT="[Text]"/>
      <dgm:spPr/>
      <dgm:t>
        <a:bodyPr/>
        <a:lstStyle/>
        <a:p>
          <a:r>
            <a:rPr lang="fr-BE" b="1" dirty="0" err="1"/>
            <a:t>Supervised</a:t>
          </a:r>
          <a:r>
            <a:rPr lang="fr-BE" b="1" dirty="0"/>
            <a:t> </a:t>
          </a:r>
          <a:r>
            <a:rPr lang="fr-BE" b="1" dirty="0" err="1"/>
            <a:t>learning</a:t>
          </a:r>
          <a:endParaRPr lang="fr-BE" b="1" dirty="0"/>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dirty="0" err="1"/>
            <a:t>learns</a:t>
          </a:r>
          <a:r>
            <a:rPr lang="fr-BE" dirty="0"/>
            <a:t> </a:t>
          </a:r>
          <a:r>
            <a:rPr lang="fr-BE" dirty="0" err="1"/>
            <a:t>from</a:t>
          </a:r>
          <a:r>
            <a:rPr lang="fr-BE" dirty="0"/>
            <a:t> </a:t>
          </a:r>
          <a:r>
            <a:rPr lang="fr-BE" dirty="0" err="1"/>
            <a:t>examples</a:t>
          </a:r>
          <a:r>
            <a:rPr lang="fr-BE" dirty="0"/>
            <a:t> of pairs of input-output</a:t>
          </a:r>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dirty="0"/>
            <a:t>feedback </a:t>
          </a:r>
          <a:r>
            <a:rPr lang="fr-BE" dirty="0" err="1"/>
            <a:t>from</a:t>
          </a:r>
          <a:r>
            <a:rPr lang="fr-BE" dirty="0"/>
            <a:t> a « </a:t>
          </a:r>
          <a:r>
            <a:rPr lang="fr-BE" dirty="0" err="1"/>
            <a:t>teacher</a:t>
          </a:r>
          <a:r>
            <a:rPr lang="fr-BE" dirty="0"/>
            <a:t> » </a:t>
          </a:r>
          <a:r>
            <a:rPr lang="fr-BE" dirty="0" err="1"/>
            <a:t>which</a:t>
          </a:r>
          <a:r>
            <a:rPr lang="fr-BE" dirty="0"/>
            <a:t> </a:t>
          </a:r>
          <a:r>
            <a:rPr lang="fr-BE" dirty="0" err="1"/>
            <a:t>provides</a:t>
          </a:r>
          <a:r>
            <a:rPr lang="fr-BE" dirty="0"/>
            <a:t> the correct </a:t>
          </a:r>
          <a:r>
            <a:rPr lang="fr-BE" dirty="0" err="1"/>
            <a:t>answer</a:t>
          </a:r>
          <a:r>
            <a:rPr lang="fr-BE" dirty="0"/>
            <a:t> for </a:t>
          </a:r>
          <a:r>
            <a:rPr lang="fr-BE" dirty="0" err="1"/>
            <a:t>example</a:t>
          </a:r>
          <a:r>
            <a:rPr lang="fr-BE" dirty="0"/>
            <a:t> inputs</a:t>
          </a:r>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dgm:t>
        <a:bodyPr/>
        <a:lstStyle/>
        <a:p>
          <a:r>
            <a:rPr lang="fr-BE" b="1" dirty="0" err="1"/>
            <a:t>Unsupervised</a:t>
          </a:r>
          <a:r>
            <a:rPr lang="fr-BE" b="1" dirty="0"/>
            <a:t> </a:t>
          </a:r>
          <a:r>
            <a:rPr lang="fr-BE" b="1" dirty="0" err="1"/>
            <a:t>learning</a:t>
          </a:r>
          <a:endParaRPr lang="fr-BE" b="1" dirty="0"/>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dirty="0"/>
            <a:t>no feedback </a:t>
          </a:r>
          <a:r>
            <a:rPr lang="fr-BE" dirty="0" err="1"/>
            <a:t>from</a:t>
          </a:r>
          <a:r>
            <a:rPr lang="fr-BE" dirty="0"/>
            <a:t> a « </a:t>
          </a:r>
          <a:r>
            <a:rPr lang="fr-BE" dirty="0" err="1"/>
            <a:t>teacher</a:t>
          </a:r>
          <a:r>
            <a:rPr lang="fr-BE" dirty="0"/>
            <a:t> »</a:t>
          </a:r>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dirty="0" err="1"/>
            <a:t>learns</a:t>
          </a:r>
          <a:r>
            <a:rPr lang="fr-BE" dirty="0"/>
            <a:t> patterns in the input</a:t>
          </a:r>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dgm:t>
        <a:bodyPr/>
        <a:lstStyle/>
        <a:p>
          <a:r>
            <a:rPr lang="fr-BE" b="1" dirty="0" err="1"/>
            <a:t>Reinforcement</a:t>
          </a:r>
          <a:r>
            <a:rPr lang="fr-BE" b="1" dirty="0"/>
            <a:t> </a:t>
          </a:r>
          <a:r>
            <a:rPr lang="fr-BE" b="1" dirty="0" err="1"/>
            <a:t>learning</a:t>
          </a:r>
          <a:endParaRPr lang="fr-BE" b="1" dirty="0"/>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dirty="0" err="1" smtClean="0"/>
            <a:t>suitable</a:t>
          </a:r>
          <a:r>
            <a:rPr lang="fr-BE" dirty="0" smtClean="0"/>
            <a:t> </a:t>
          </a:r>
          <a:r>
            <a:rPr lang="fr-BE" dirty="0"/>
            <a:t>for </a:t>
          </a:r>
          <a:r>
            <a:rPr lang="fr-BE" dirty="0" err="1"/>
            <a:t>complex</a:t>
          </a:r>
          <a:r>
            <a:rPr lang="fr-BE" dirty="0"/>
            <a:t> </a:t>
          </a:r>
          <a:r>
            <a:rPr lang="fr-BE" dirty="0" err="1"/>
            <a:t>problems</a:t>
          </a:r>
          <a:r>
            <a:rPr lang="fr-BE" dirty="0"/>
            <a:t> in </a:t>
          </a:r>
          <a:r>
            <a:rPr lang="fr-BE" dirty="0" err="1"/>
            <a:t>unknown</a:t>
          </a:r>
          <a:r>
            <a:rPr lang="fr-BE" dirty="0"/>
            <a:t> </a:t>
          </a:r>
          <a:r>
            <a:rPr lang="fr-BE" dirty="0" err="1"/>
            <a:t>environment</a:t>
          </a:r>
          <a:endParaRPr lang="fr-BE" dirty="0"/>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dirty="0"/>
            <a:t>no feedback </a:t>
          </a:r>
          <a:r>
            <a:rPr lang="fr-BE" dirty="0" err="1"/>
            <a:t>from</a:t>
          </a:r>
          <a:r>
            <a:rPr lang="fr-BE" dirty="0"/>
            <a:t> a « </a:t>
          </a:r>
          <a:r>
            <a:rPr lang="fr-BE" dirty="0" err="1"/>
            <a:t>teacher</a:t>
          </a:r>
          <a:r>
            <a:rPr lang="fr-BE" dirty="0"/>
            <a:t> »</a:t>
          </a:r>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dirty="0" err="1"/>
            <a:t>particularly</a:t>
          </a:r>
          <a:r>
            <a:rPr lang="fr-BE" dirty="0"/>
            <a:t> </a:t>
          </a:r>
          <a:r>
            <a:rPr lang="fr-BE" dirty="0" err="1"/>
            <a:t>used</a:t>
          </a:r>
          <a:r>
            <a:rPr lang="fr-BE" dirty="0"/>
            <a:t> in </a:t>
          </a:r>
          <a:r>
            <a:rPr lang="fr-BE" dirty="0" err="1"/>
            <a:t>robotics</a:t>
          </a:r>
          <a:r>
            <a:rPr lang="fr-BE" dirty="0"/>
            <a:t> (film robot)</a:t>
          </a:r>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dirty="0" err="1"/>
            <a:t>receives</a:t>
          </a:r>
          <a:r>
            <a:rPr lang="fr-BE" dirty="0"/>
            <a:t> a </a:t>
          </a:r>
          <a:r>
            <a:rPr lang="fr-BE" dirty="0" err="1"/>
            <a:t>reward</a:t>
          </a:r>
          <a:r>
            <a:rPr lang="fr-BE" dirty="0"/>
            <a:t> if </a:t>
          </a:r>
          <a:r>
            <a:rPr lang="fr-BE" dirty="0" err="1"/>
            <a:t>successful</a:t>
          </a:r>
          <a:r>
            <a:rPr lang="fr-BE" dirty="0"/>
            <a:t> at </a:t>
          </a:r>
          <a:r>
            <a:rPr lang="fr-BE" dirty="0" err="1"/>
            <a:t>executing</a:t>
          </a:r>
          <a:r>
            <a:rPr lang="fr-BE" dirty="0"/>
            <a:t> a </a:t>
          </a:r>
          <a:r>
            <a:rPr lang="fr-BE" dirty="0" err="1"/>
            <a:t>task</a:t>
          </a:r>
          <a:r>
            <a:rPr lang="fr-BE" dirty="0"/>
            <a:t> or </a:t>
          </a:r>
          <a:r>
            <a:rPr lang="fr-BE" dirty="0" err="1"/>
            <a:t>punishment</a:t>
          </a:r>
          <a:r>
            <a:rPr lang="fr-BE" dirty="0"/>
            <a:t> </a:t>
          </a:r>
          <a:r>
            <a:rPr lang="fr-BE" dirty="0" err="1"/>
            <a:t>otherwise</a:t>
          </a:r>
          <a:endParaRPr lang="fr-BE" dirty="0"/>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dirty="0" err="1"/>
            <a:t>most</a:t>
          </a:r>
          <a:r>
            <a:rPr lang="fr-BE" dirty="0"/>
            <a:t> </a:t>
          </a:r>
          <a:r>
            <a:rPr lang="fr-BE" dirty="0" err="1"/>
            <a:t>common</a:t>
          </a:r>
          <a:r>
            <a:rPr lang="fr-BE" dirty="0"/>
            <a:t> </a:t>
          </a:r>
          <a:r>
            <a:rPr lang="fr-BE" dirty="0" err="1"/>
            <a:t>approach</a:t>
          </a:r>
          <a:endParaRPr lang="fr-BE" dirty="0"/>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dirty="0" err="1"/>
            <a:t>used</a:t>
          </a:r>
          <a:r>
            <a:rPr lang="fr-BE" dirty="0"/>
            <a:t> </a:t>
          </a:r>
          <a:r>
            <a:rPr lang="fr-BE" dirty="0" err="1"/>
            <a:t>mainly</a:t>
          </a:r>
          <a:r>
            <a:rPr lang="fr-BE" dirty="0"/>
            <a:t> for </a:t>
          </a:r>
          <a:r>
            <a:rPr lang="fr-BE" dirty="0" err="1"/>
            <a:t>clustering</a:t>
          </a:r>
          <a:endParaRPr lang="fr-BE" dirty="0"/>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err="1"/>
            <a:t>eg</a:t>
          </a:r>
          <a:r>
            <a:rPr lang="fr-BE" dirty="0"/>
            <a:t> </a:t>
          </a:r>
          <a:r>
            <a:rPr lang="fr-BE" dirty="0" err="1"/>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en-US"/>
        </a:p>
      </dgm:t>
    </dgm:pt>
    <dgm:pt modelId="{BC2CF648-F66A-4A37-8CC4-879CD56AE684}" type="pres">
      <dgm:prSet presAssocID="{6DE9FBBC-173E-4AE4-922A-0ED4089ACA7D}" presName="composite" presStyleCnt="0"/>
      <dgm:spPr/>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en-US"/>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en-US"/>
        </a:p>
      </dgm:t>
    </dgm:pt>
    <dgm:pt modelId="{FC9D3810-8A9B-4EB2-B5B1-317ACFB5BA60}" type="pres">
      <dgm:prSet presAssocID="{81F11CFE-2F44-4AC4-BB70-B658B4A9B7BE}" presName="space" presStyleCnt="0"/>
      <dgm:spPr/>
    </dgm:pt>
    <dgm:pt modelId="{8D4FDFF9-D76D-4FE6-BF87-C78D43D8DDBB}" type="pres">
      <dgm:prSet presAssocID="{3FA9B19D-E270-41EE-B4AD-F697AB6B318F}" presName="composite" presStyleCnt="0"/>
      <dgm:spPr/>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en-US"/>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en-US"/>
        </a:p>
      </dgm:t>
    </dgm:pt>
    <dgm:pt modelId="{2641CDE6-3B39-4675-AE0B-A4E7F485CF0B}" type="pres">
      <dgm:prSet presAssocID="{56CC58A9-1E98-4660-9486-AA940EFB4102}" presName="space" presStyleCnt="0"/>
      <dgm:spPr/>
    </dgm:pt>
    <dgm:pt modelId="{8CCFECF5-BAB6-49DB-BBA5-EFDF60B1275F}" type="pres">
      <dgm:prSet presAssocID="{8E96135C-6BEB-43A3-BDCD-3B27AF8531E0}" presName="composite" presStyleCnt="0"/>
      <dgm:spPr/>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en-US"/>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en-US"/>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D3B8E5BD-EE5E-4350-BD95-95FB4493A9DD}" type="presOf" srcId="{5863230C-7549-43CD-8A15-37CD435FE4D8}" destId="{63AEA9B5-CCB5-4A08-9C82-6914858755BF}" srcOrd="0" destOrd="0"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057AB39E-F6AC-415B-B0D2-F5FC6289597A}" type="presOf" srcId="{8845F426-6338-4287-A775-62A28FD4B0B5}" destId="{7C270DA6-18AC-4A25-BC9A-F25D9F15C8FF}"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16D3420E-D435-401B-8B54-1F9BDAD872AD}" srcId="{8E96135C-6BEB-43A3-BDCD-3B27AF8531E0}" destId="{8845F426-6338-4287-A775-62A28FD4B0B5}" srcOrd="3" destOrd="0" parTransId="{362C7113-347D-4BDB-B086-292E02E79880}" sibTransId="{9A01BAED-D23E-4B16-BEC7-9B63DA24D3CD}"/>
    <dgm:cxn modelId="{7A0406BD-6532-4665-AF54-2C11DE634361}" srcId="{3FA9B19D-E270-41EE-B4AD-F697AB6B318F}" destId="{2F00E2E5-A12C-441A-AC01-AF58EC729445}" srcOrd="1" destOrd="0" parTransId="{4F875482-9BDE-4618-BF8A-77B6D54C62A0}" sibTransId="{56C015FC-92A2-4C53-A97F-5EB498AE0063}"/>
    <dgm:cxn modelId="{BB710C48-3668-4039-AAF5-BEFB9475D325}" srcId="{6DE9FBBC-173E-4AE4-922A-0ED4089ACA7D}" destId="{18F8C79D-8880-41AF-ABFA-BD90240EC1BB}" srcOrd="0" destOrd="0" parTransId="{5C70A860-7A38-410F-8198-08F3E548A2E8}" sibTransId="{86DF6D9A-A543-4DB0-B8DB-A9FD6292C633}"/>
    <dgm:cxn modelId="{5E7AE7A0-5ECB-4FA4-87E1-0444B1A4A072}" srcId="{8E96135C-6BEB-43A3-BDCD-3B27AF8531E0}" destId="{7EF26247-894B-4B01-822B-B2F1C8A89FB6}" srcOrd="2" destOrd="0" parTransId="{E226D233-75BB-4F95-A762-418AF7AB96F4}" sibTransId="{87D7395E-19F0-4873-976A-74485C72E380}"/>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65F3A7-0564-4944-B902-A5FC6AE6F0C9}" type="doc">
      <dgm:prSet loTypeId="urn:microsoft.com/office/officeart/2005/8/layout/venn1" loCatId="relationship" qsTypeId="urn:microsoft.com/office/officeart/2005/8/quickstyle/3d3" qsCatId="3D" csTypeId="urn:microsoft.com/office/officeart/2005/8/colors/accent1_2" csCatId="accent1" phldr="1"/>
      <dgm:spPr/>
    </dgm:pt>
    <dgm:pt modelId="{D025F357-3DEC-489F-8AA3-27E35F18C539}">
      <dgm:prSet phldrT="[Text]" custT="1"/>
      <dgm:spPr/>
      <dgm:t>
        <a:bodyPr/>
        <a:lstStyle/>
        <a:p>
          <a:r>
            <a:rPr lang="fr-BE" sz="1600" b="1" dirty="0" err="1" smtClean="0"/>
            <a:t>Straks</a:t>
          </a:r>
          <a:r>
            <a:rPr lang="fr-BE" sz="1100" b="1" dirty="0" smtClean="0"/>
            <a:t> </a:t>
          </a:r>
          <a:r>
            <a:rPr lang="fr-BE" sz="1600" b="1" dirty="0" err="1" smtClean="0"/>
            <a:t>nodig</a:t>
          </a:r>
          <a:endParaRPr lang="en-GB" sz="1600" b="1" dirty="0"/>
        </a:p>
      </dgm:t>
    </dgm:pt>
    <dgm:pt modelId="{B81BA625-BC7F-422E-B971-B5555A2DDE83}" type="parTrans" cxnId="{A4CE40D7-46EA-4CFF-AA98-2B8727A8F7B9}">
      <dgm:prSet/>
      <dgm:spPr/>
      <dgm:t>
        <a:bodyPr/>
        <a:lstStyle/>
        <a:p>
          <a:endParaRPr lang="en-GB"/>
        </a:p>
      </dgm:t>
    </dgm:pt>
    <dgm:pt modelId="{4286FF25-6D75-40BF-89D7-000A320AF9AC}" type="sibTrans" cxnId="{A4CE40D7-46EA-4CFF-AA98-2B8727A8F7B9}">
      <dgm:prSet/>
      <dgm:spPr/>
      <dgm:t>
        <a:bodyPr/>
        <a:lstStyle/>
        <a:p>
          <a:endParaRPr lang="en-GB"/>
        </a:p>
      </dgm:t>
    </dgm:pt>
    <dgm:pt modelId="{5FA8CD50-9DF4-434A-9B53-105603C89299}">
      <dgm:prSet phldrT="[Text]" custT="1"/>
      <dgm:spPr/>
      <dgm:t>
        <a:bodyPr/>
        <a:lstStyle/>
        <a:p>
          <a:r>
            <a:rPr lang="fr-BE" sz="1600" b="1" dirty="0" smtClean="0"/>
            <a:t>Nu </a:t>
          </a:r>
          <a:r>
            <a:rPr lang="fr-BE" sz="1600" b="1" dirty="0" err="1" smtClean="0"/>
            <a:t>nodig</a:t>
          </a:r>
          <a:endParaRPr lang="en-GB" sz="1600" b="1" dirty="0"/>
        </a:p>
      </dgm:t>
    </dgm:pt>
    <dgm:pt modelId="{AE321ACF-F91E-4B46-BF58-6B09EC5F415D}" type="parTrans" cxnId="{C1BB3BED-9B62-408B-AB2F-9114EC93759F}">
      <dgm:prSet/>
      <dgm:spPr/>
      <dgm:t>
        <a:bodyPr/>
        <a:lstStyle/>
        <a:p>
          <a:endParaRPr lang="en-GB"/>
        </a:p>
      </dgm:t>
    </dgm:pt>
    <dgm:pt modelId="{2DE9BB8F-6372-4376-A786-92D3A7CF827D}" type="sibTrans" cxnId="{C1BB3BED-9B62-408B-AB2F-9114EC93759F}">
      <dgm:prSet/>
      <dgm:spPr/>
      <dgm:t>
        <a:bodyPr/>
        <a:lstStyle/>
        <a:p>
          <a:endParaRPr lang="en-GB"/>
        </a:p>
      </dgm:t>
    </dgm:pt>
    <dgm:pt modelId="{5606A580-C4DE-4B3F-A8B3-08E4DDA16DB8}">
      <dgm:prSet phldrT="[Text]" custT="1"/>
      <dgm:spPr/>
      <dgm:t>
        <a:bodyPr/>
        <a:lstStyle/>
        <a:p>
          <a:r>
            <a:rPr lang="fr-BE" sz="1600" b="1" dirty="0" smtClean="0"/>
            <a:t>Nu </a:t>
          </a:r>
          <a:r>
            <a:rPr lang="fr-BE" sz="1600" b="1" dirty="0" err="1" smtClean="0"/>
            <a:t>aanwezig</a:t>
          </a:r>
          <a:endParaRPr lang="en-GB" sz="1600" b="1" dirty="0"/>
        </a:p>
      </dgm:t>
    </dgm:pt>
    <dgm:pt modelId="{60E64E4A-1E36-4C1E-A456-08267A90BEC4}" type="parTrans" cxnId="{CD544F35-2227-4FEA-83B1-C62FBB1941AE}">
      <dgm:prSet/>
      <dgm:spPr/>
      <dgm:t>
        <a:bodyPr/>
        <a:lstStyle/>
        <a:p>
          <a:endParaRPr lang="en-GB"/>
        </a:p>
      </dgm:t>
    </dgm:pt>
    <dgm:pt modelId="{8B393C0A-B8C7-4E67-9487-DC34C0B7B2B7}" type="sibTrans" cxnId="{CD544F35-2227-4FEA-83B1-C62FBB1941AE}">
      <dgm:prSet/>
      <dgm:spPr/>
      <dgm:t>
        <a:bodyPr/>
        <a:lstStyle/>
        <a:p>
          <a:endParaRPr lang="en-GB"/>
        </a:p>
      </dgm:t>
    </dgm:pt>
    <dgm:pt modelId="{91A4E04A-B992-415E-8BB2-FF5E5A4E46F4}" type="pres">
      <dgm:prSet presAssocID="{9D65F3A7-0564-4944-B902-A5FC6AE6F0C9}" presName="compositeShape" presStyleCnt="0">
        <dgm:presLayoutVars>
          <dgm:chMax val="7"/>
          <dgm:dir/>
          <dgm:resizeHandles val="exact"/>
        </dgm:presLayoutVars>
      </dgm:prSet>
      <dgm:spPr/>
    </dgm:pt>
    <dgm:pt modelId="{0E514608-26E7-4766-95D7-D5C9946792F5}" type="pres">
      <dgm:prSet presAssocID="{D025F357-3DEC-489F-8AA3-27E35F18C539}" presName="circ1" presStyleLbl="vennNode1" presStyleIdx="0" presStyleCnt="3" custLinFactNeighborX="-580" custLinFactNeighborY="651"/>
      <dgm:spPr/>
      <dgm:t>
        <a:bodyPr/>
        <a:lstStyle/>
        <a:p>
          <a:endParaRPr lang="en-GB"/>
        </a:p>
      </dgm:t>
    </dgm:pt>
    <dgm:pt modelId="{FC0F761A-4229-4321-8A6A-C6EB6B00D155}" type="pres">
      <dgm:prSet presAssocID="{D025F357-3DEC-489F-8AA3-27E35F18C539}" presName="circ1Tx" presStyleLbl="revTx" presStyleIdx="0" presStyleCnt="0">
        <dgm:presLayoutVars>
          <dgm:chMax val="0"/>
          <dgm:chPref val="0"/>
          <dgm:bulletEnabled val="1"/>
        </dgm:presLayoutVars>
      </dgm:prSet>
      <dgm:spPr/>
      <dgm:t>
        <a:bodyPr/>
        <a:lstStyle/>
        <a:p>
          <a:endParaRPr lang="en-GB"/>
        </a:p>
      </dgm:t>
    </dgm:pt>
    <dgm:pt modelId="{990AC271-40AD-4564-AE64-82664675A8C9}" type="pres">
      <dgm:prSet presAssocID="{5FA8CD50-9DF4-434A-9B53-105603C89299}" presName="circ2" presStyleLbl="vennNode1" presStyleIdx="1" presStyleCnt="3"/>
      <dgm:spPr/>
      <dgm:t>
        <a:bodyPr/>
        <a:lstStyle/>
        <a:p>
          <a:endParaRPr lang="en-GB"/>
        </a:p>
      </dgm:t>
    </dgm:pt>
    <dgm:pt modelId="{EF8F3F42-5C2D-425D-9E43-DCEEBEB00A1B}" type="pres">
      <dgm:prSet presAssocID="{5FA8CD50-9DF4-434A-9B53-105603C89299}" presName="circ2Tx" presStyleLbl="revTx" presStyleIdx="0" presStyleCnt="0">
        <dgm:presLayoutVars>
          <dgm:chMax val="0"/>
          <dgm:chPref val="0"/>
          <dgm:bulletEnabled val="1"/>
        </dgm:presLayoutVars>
      </dgm:prSet>
      <dgm:spPr/>
      <dgm:t>
        <a:bodyPr/>
        <a:lstStyle/>
        <a:p>
          <a:endParaRPr lang="en-GB"/>
        </a:p>
      </dgm:t>
    </dgm:pt>
    <dgm:pt modelId="{EA960851-CB9E-4F40-91A6-B38377BE61C2}" type="pres">
      <dgm:prSet presAssocID="{5606A580-C4DE-4B3F-A8B3-08E4DDA16DB8}" presName="circ3" presStyleLbl="vennNode1" presStyleIdx="2" presStyleCnt="3" custLinFactNeighborX="1553" custLinFactNeighborY="-1288"/>
      <dgm:spPr/>
      <dgm:t>
        <a:bodyPr/>
        <a:lstStyle/>
        <a:p>
          <a:endParaRPr lang="en-GB"/>
        </a:p>
      </dgm:t>
    </dgm:pt>
    <dgm:pt modelId="{FE39C54D-A536-427D-B54D-3165855EEB37}" type="pres">
      <dgm:prSet presAssocID="{5606A580-C4DE-4B3F-A8B3-08E4DDA16DB8}" presName="circ3Tx" presStyleLbl="revTx" presStyleIdx="0" presStyleCnt="0">
        <dgm:presLayoutVars>
          <dgm:chMax val="0"/>
          <dgm:chPref val="0"/>
          <dgm:bulletEnabled val="1"/>
        </dgm:presLayoutVars>
      </dgm:prSet>
      <dgm:spPr/>
      <dgm:t>
        <a:bodyPr/>
        <a:lstStyle/>
        <a:p>
          <a:endParaRPr lang="en-GB"/>
        </a:p>
      </dgm:t>
    </dgm:pt>
  </dgm:ptLst>
  <dgm:cxnLst>
    <dgm:cxn modelId="{CD544F35-2227-4FEA-83B1-C62FBB1941AE}" srcId="{9D65F3A7-0564-4944-B902-A5FC6AE6F0C9}" destId="{5606A580-C4DE-4B3F-A8B3-08E4DDA16DB8}" srcOrd="2" destOrd="0" parTransId="{60E64E4A-1E36-4C1E-A456-08267A90BEC4}" sibTransId="{8B393C0A-B8C7-4E67-9487-DC34C0B7B2B7}"/>
    <dgm:cxn modelId="{6CB0CFBC-9679-4964-9852-A2F459A75F47}" type="presOf" srcId="{9D65F3A7-0564-4944-B902-A5FC6AE6F0C9}" destId="{91A4E04A-B992-415E-8BB2-FF5E5A4E46F4}" srcOrd="0" destOrd="0" presId="urn:microsoft.com/office/officeart/2005/8/layout/venn1"/>
    <dgm:cxn modelId="{A4CE40D7-46EA-4CFF-AA98-2B8727A8F7B9}" srcId="{9D65F3A7-0564-4944-B902-A5FC6AE6F0C9}" destId="{D025F357-3DEC-489F-8AA3-27E35F18C539}" srcOrd="0" destOrd="0" parTransId="{B81BA625-BC7F-422E-B971-B5555A2DDE83}" sibTransId="{4286FF25-6D75-40BF-89D7-000A320AF9AC}"/>
    <dgm:cxn modelId="{D356A3A5-6A0E-4789-8533-B55C899AE625}" type="presOf" srcId="{5FA8CD50-9DF4-434A-9B53-105603C89299}" destId="{990AC271-40AD-4564-AE64-82664675A8C9}" srcOrd="0" destOrd="0" presId="urn:microsoft.com/office/officeart/2005/8/layout/venn1"/>
    <dgm:cxn modelId="{961B2B56-F5CA-427F-BBFE-6F7B2E49ED28}" type="presOf" srcId="{5606A580-C4DE-4B3F-A8B3-08E4DDA16DB8}" destId="{EA960851-CB9E-4F40-91A6-B38377BE61C2}" srcOrd="0" destOrd="0" presId="urn:microsoft.com/office/officeart/2005/8/layout/venn1"/>
    <dgm:cxn modelId="{C1BB3BED-9B62-408B-AB2F-9114EC93759F}" srcId="{9D65F3A7-0564-4944-B902-A5FC6AE6F0C9}" destId="{5FA8CD50-9DF4-434A-9B53-105603C89299}" srcOrd="1" destOrd="0" parTransId="{AE321ACF-F91E-4B46-BF58-6B09EC5F415D}" sibTransId="{2DE9BB8F-6372-4376-A786-92D3A7CF827D}"/>
    <dgm:cxn modelId="{386409B3-1B69-4D38-868F-AA976902B7F6}" type="presOf" srcId="{D025F357-3DEC-489F-8AA3-27E35F18C539}" destId="{0E514608-26E7-4766-95D7-D5C9946792F5}" srcOrd="0" destOrd="0" presId="urn:microsoft.com/office/officeart/2005/8/layout/venn1"/>
    <dgm:cxn modelId="{06688B6B-3529-4C50-8A1E-080B821556C1}" type="presOf" srcId="{5FA8CD50-9DF4-434A-9B53-105603C89299}" destId="{EF8F3F42-5C2D-425D-9E43-DCEEBEB00A1B}" srcOrd="1" destOrd="0" presId="urn:microsoft.com/office/officeart/2005/8/layout/venn1"/>
    <dgm:cxn modelId="{1DA84F9F-F20D-4313-B694-6329A5DCDD43}" type="presOf" srcId="{5606A580-C4DE-4B3F-A8B3-08E4DDA16DB8}" destId="{FE39C54D-A536-427D-B54D-3165855EEB37}" srcOrd="1" destOrd="0" presId="urn:microsoft.com/office/officeart/2005/8/layout/venn1"/>
    <dgm:cxn modelId="{470D205B-AEC5-4C1C-98D8-87AAC5EA134C}" type="presOf" srcId="{D025F357-3DEC-489F-8AA3-27E35F18C539}" destId="{FC0F761A-4229-4321-8A6A-C6EB6B00D155}" srcOrd="1" destOrd="0" presId="urn:microsoft.com/office/officeart/2005/8/layout/venn1"/>
    <dgm:cxn modelId="{92E2CC9F-6E16-4F1E-A216-DA21CFA1B575}" type="presParOf" srcId="{91A4E04A-B992-415E-8BB2-FF5E5A4E46F4}" destId="{0E514608-26E7-4766-95D7-D5C9946792F5}" srcOrd="0" destOrd="0" presId="urn:microsoft.com/office/officeart/2005/8/layout/venn1"/>
    <dgm:cxn modelId="{BCAC3EA8-D619-410D-AD10-038637AB8EF4}" type="presParOf" srcId="{91A4E04A-B992-415E-8BB2-FF5E5A4E46F4}" destId="{FC0F761A-4229-4321-8A6A-C6EB6B00D155}" srcOrd="1" destOrd="0" presId="urn:microsoft.com/office/officeart/2005/8/layout/venn1"/>
    <dgm:cxn modelId="{00DD8651-58D2-4102-9ADA-CBD481A48901}" type="presParOf" srcId="{91A4E04A-B992-415E-8BB2-FF5E5A4E46F4}" destId="{990AC271-40AD-4564-AE64-82664675A8C9}" srcOrd="2" destOrd="0" presId="urn:microsoft.com/office/officeart/2005/8/layout/venn1"/>
    <dgm:cxn modelId="{C6859DE6-07F7-4823-A550-00F1E672E243}" type="presParOf" srcId="{91A4E04A-B992-415E-8BB2-FF5E5A4E46F4}" destId="{EF8F3F42-5C2D-425D-9E43-DCEEBEB00A1B}" srcOrd="3" destOrd="0" presId="urn:microsoft.com/office/officeart/2005/8/layout/venn1"/>
    <dgm:cxn modelId="{A7B44548-B465-4694-93FA-85B74F96CDD9}" type="presParOf" srcId="{91A4E04A-B992-415E-8BB2-FF5E5A4E46F4}" destId="{EA960851-CB9E-4F40-91A6-B38377BE61C2}" srcOrd="4" destOrd="0" presId="urn:microsoft.com/office/officeart/2005/8/layout/venn1"/>
    <dgm:cxn modelId="{A2571BEE-F928-4326-81A0-3CCE38F0A897}" type="presParOf" srcId="{91A4E04A-B992-415E-8BB2-FF5E5A4E46F4}" destId="{FE39C54D-A536-427D-B54D-3165855EEB3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450405" y="212676"/>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dirty="0"/>
            <a:t>Co</a:t>
          </a:r>
          <a:r>
            <a:rPr lang="en-US" sz="2100" kern="1200" dirty="0"/>
            <a:t>o</a:t>
          </a:r>
          <a:r>
            <a:rPr sz="2100" kern="1200" dirty="0"/>
            <a:t>rdinati</a:t>
          </a:r>
          <a:r>
            <a:rPr lang="en-US" sz="2100" kern="1200" dirty="0"/>
            <a:t>on of the electronic processes</a:t>
          </a:r>
          <a:endParaRPr lang="nl-BE" sz="2100" kern="1200" dirty="0"/>
        </a:p>
      </dsp:txBody>
      <dsp:txXfrm>
        <a:off x="450405" y="212676"/>
        <a:ext cx="3337220" cy="1042881"/>
      </dsp:txXfrm>
    </dsp:sp>
    <dsp:sp modelId="{8B00EC11-24E0-4E0C-8101-DB576F31F9D2}">
      <dsp:nvSpPr>
        <dsp:cNvPr id="0" name=""/>
        <dsp:cNvSpPr/>
      </dsp:nvSpPr>
      <dsp:spPr>
        <a:xfrm>
          <a:off x="311354" y="62038"/>
          <a:ext cx="730017" cy="10950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4087340" y="212676"/>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dirty="0"/>
            <a:t>Portal </a:t>
          </a:r>
          <a:endParaRPr lang="nl-BE" sz="2100" kern="1200" dirty="0"/>
        </a:p>
      </dsp:txBody>
      <dsp:txXfrm>
        <a:off x="4087340" y="212676"/>
        <a:ext cx="3337220" cy="1042881"/>
      </dsp:txXfrm>
    </dsp:sp>
    <dsp:sp modelId="{17BB8C5E-ACC5-4AEA-AC3B-15C53CC548C0}">
      <dsp:nvSpPr>
        <dsp:cNvPr id="0" name=""/>
        <dsp:cNvSpPr/>
      </dsp:nvSpPr>
      <dsp:spPr>
        <a:xfrm>
          <a:off x="3948289" y="62038"/>
          <a:ext cx="730017" cy="109502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724275" y="212676"/>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en-US" sz="2100" kern="1200" dirty="0"/>
            <a:t>Integrated user and access management system</a:t>
          </a:r>
          <a:endParaRPr lang="nl-BE" sz="2100" kern="1200" dirty="0"/>
        </a:p>
      </dsp:txBody>
      <dsp:txXfrm>
        <a:off x="7724275" y="212676"/>
        <a:ext cx="3337220" cy="1042881"/>
      </dsp:txXfrm>
    </dsp:sp>
    <dsp:sp modelId="{DEDE190B-7605-44A7-B19B-482157C4ED09}">
      <dsp:nvSpPr>
        <dsp:cNvPr id="0" name=""/>
        <dsp:cNvSpPr/>
      </dsp:nvSpPr>
      <dsp:spPr>
        <a:xfrm>
          <a:off x="7585224" y="62038"/>
          <a:ext cx="730017" cy="10950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450405" y="1525548"/>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en-US" sz="2100" kern="1200" dirty="0"/>
            <a:t>Management of </a:t>
          </a:r>
          <a:r>
            <a:rPr sz="2100" kern="1200" dirty="0"/>
            <a:t>loggings</a:t>
          </a:r>
          <a:endParaRPr lang="nl-BE" sz="2100" kern="1200" dirty="0"/>
        </a:p>
      </dsp:txBody>
      <dsp:txXfrm>
        <a:off x="450405" y="1525548"/>
        <a:ext cx="3337220" cy="1042881"/>
      </dsp:txXfrm>
    </dsp:sp>
    <dsp:sp modelId="{F94043AE-FBAE-4418-8D10-10B1481C95AF}">
      <dsp:nvSpPr>
        <dsp:cNvPr id="0" name=""/>
        <dsp:cNvSpPr/>
      </dsp:nvSpPr>
      <dsp:spPr>
        <a:xfrm>
          <a:off x="311354" y="1374910"/>
          <a:ext cx="730017" cy="109502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4087340" y="1525548"/>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dirty="0"/>
            <a:t>System </a:t>
          </a:r>
          <a:r>
            <a:rPr lang="en-US" sz="2100" kern="1200" dirty="0"/>
            <a:t>for</a:t>
          </a:r>
          <a:r>
            <a:rPr sz="2100" kern="1200" dirty="0"/>
            <a:t> end-to-end </a:t>
          </a:r>
          <a:r>
            <a:rPr lang="en-US" sz="2100" kern="1200" dirty="0"/>
            <a:t>encryption</a:t>
          </a:r>
          <a:endParaRPr lang="nl-BE" sz="2100" kern="1200" dirty="0"/>
        </a:p>
      </dsp:txBody>
      <dsp:txXfrm>
        <a:off x="4087340" y="1525548"/>
        <a:ext cx="3337220" cy="1042881"/>
      </dsp:txXfrm>
    </dsp:sp>
    <dsp:sp modelId="{1D377189-38FA-44FB-9886-A25D865375A4}">
      <dsp:nvSpPr>
        <dsp:cNvPr id="0" name=""/>
        <dsp:cNvSpPr/>
      </dsp:nvSpPr>
      <dsp:spPr>
        <a:xfrm>
          <a:off x="3948289" y="1374910"/>
          <a:ext cx="730017" cy="109502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724275" y="1525548"/>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fr-BE" sz="2100" kern="1200" dirty="0">
              <a:solidFill>
                <a:srgbClr val="3E6E5A"/>
              </a:solidFill>
            </a:rPr>
            <a:t>eHealth</a:t>
          </a:r>
          <a:r>
            <a:rPr sz="2100" kern="1200" dirty="0"/>
            <a:t>Box</a:t>
          </a:r>
          <a:endParaRPr lang="nl-BE" sz="2100" kern="1200" dirty="0"/>
        </a:p>
      </dsp:txBody>
      <dsp:txXfrm>
        <a:off x="7724275" y="1525548"/>
        <a:ext cx="3337220" cy="1042881"/>
      </dsp:txXfrm>
    </dsp:sp>
    <dsp:sp modelId="{82E38FB2-A96C-4D7A-A866-6D7BE57189A0}">
      <dsp:nvSpPr>
        <dsp:cNvPr id="0" name=""/>
        <dsp:cNvSpPr/>
      </dsp:nvSpPr>
      <dsp:spPr>
        <a:xfrm>
          <a:off x="7585224" y="1374910"/>
          <a:ext cx="730017" cy="109502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450405" y="2838420"/>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a:t>Timestamping</a:t>
          </a:r>
          <a:endParaRPr lang="nl-BE" sz="2100" kern="1200"/>
        </a:p>
      </dsp:txBody>
      <dsp:txXfrm>
        <a:off x="450405" y="2838420"/>
        <a:ext cx="3337220" cy="1042881"/>
      </dsp:txXfrm>
    </dsp:sp>
    <dsp:sp modelId="{A9E14B50-194E-4A93-B9D9-20BB56D81973}">
      <dsp:nvSpPr>
        <dsp:cNvPr id="0" name=""/>
        <dsp:cNvSpPr/>
      </dsp:nvSpPr>
      <dsp:spPr>
        <a:xfrm>
          <a:off x="311354" y="2687781"/>
          <a:ext cx="730017" cy="109502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4087340" y="2838420"/>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dirty="0"/>
            <a:t>Coding </a:t>
          </a:r>
          <a:r>
            <a:rPr lang="en-US" sz="2100" kern="1200" dirty="0"/>
            <a:t>and</a:t>
          </a:r>
          <a:r>
            <a:rPr sz="2100" kern="1200" dirty="0"/>
            <a:t> </a:t>
          </a:r>
          <a:r>
            <a:rPr sz="2100" kern="1200" dirty="0" err="1"/>
            <a:t>anon</a:t>
          </a:r>
          <a:r>
            <a:rPr lang="en-US" sz="2100" kern="1200" dirty="0" err="1"/>
            <a:t>y</a:t>
          </a:r>
          <a:r>
            <a:rPr sz="2100" kern="1200" dirty="0" err="1"/>
            <a:t>mising</a:t>
          </a:r>
          <a:endParaRPr lang="nl-BE" sz="2100" kern="1200" dirty="0"/>
        </a:p>
      </dsp:txBody>
      <dsp:txXfrm>
        <a:off x="4087340" y="2838420"/>
        <a:ext cx="3337220" cy="1042881"/>
      </dsp:txXfrm>
    </dsp:sp>
    <dsp:sp modelId="{70C2EA1E-D7DB-4E74-806D-4590DBE781A3}">
      <dsp:nvSpPr>
        <dsp:cNvPr id="0" name=""/>
        <dsp:cNvSpPr/>
      </dsp:nvSpPr>
      <dsp:spPr>
        <a:xfrm>
          <a:off x="3948289" y="2687781"/>
          <a:ext cx="730017" cy="109502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724275" y="2838420"/>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en-US" sz="2100" kern="1200" dirty="0"/>
            <a:t>Consultation of National register and CBSS registers</a:t>
          </a:r>
          <a:endParaRPr lang="nl-BE" sz="2100" kern="1200" dirty="0"/>
        </a:p>
      </dsp:txBody>
      <dsp:txXfrm>
        <a:off x="7724275" y="2838420"/>
        <a:ext cx="3337220" cy="1042881"/>
      </dsp:txXfrm>
    </dsp:sp>
    <dsp:sp modelId="{139FD9EA-3509-4D4C-98D4-BC741BA871D8}">
      <dsp:nvSpPr>
        <dsp:cNvPr id="0" name=""/>
        <dsp:cNvSpPr/>
      </dsp:nvSpPr>
      <dsp:spPr>
        <a:xfrm>
          <a:off x="7585224" y="2687781"/>
          <a:ext cx="730017" cy="109502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4087340" y="4151292"/>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en-US" sz="2100" kern="1200" dirty="0"/>
            <a:t>Reference directories</a:t>
          </a:r>
          <a:r>
            <a:rPr sz="2100" kern="1200" dirty="0"/>
            <a:t> (</a:t>
          </a:r>
          <a:r>
            <a:rPr lang="nl-BE" sz="2100" kern="1200" dirty="0"/>
            <a:t>hub-</a:t>
          </a:r>
          <a:r>
            <a:rPr sz="2100" kern="1200" dirty="0" err="1"/>
            <a:t>metahub</a:t>
          </a:r>
          <a:r>
            <a:rPr lang="nl-BE" sz="2100" kern="1200" dirty="0"/>
            <a:t> system</a:t>
          </a:r>
          <a:r>
            <a:rPr sz="2100" kern="1200" dirty="0"/>
            <a:t>)</a:t>
          </a:r>
          <a:endParaRPr lang="nl-BE" sz="2100" kern="1200" dirty="0"/>
        </a:p>
      </dsp:txBody>
      <dsp:txXfrm>
        <a:off x="4087340" y="4151292"/>
        <a:ext cx="3337220" cy="1042881"/>
      </dsp:txXfrm>
    </dsp:sp>
    <dsp:sp modelId="{763F0339-AF8A-4C55-81EF-EEBFD25A8379}">
      <dsp:nvSpPr>
        <dsp:cNvPr id="0" name=""/>
        <dsp:cNvSpPr/>
      </dsp:nvSpPr>
      <dsp:spPr>
        <a:xfrm>
          <a:off x="3948289" y="4000653"/>
          <a:ext cx="730017" cy="1095025"/>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56915"/>
          <a:ext cx="2588912" cy="69981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BE" sz="1900" b="1" kern="1200" dirty="0" err="1"/>
            <a:t>Supervised</a:t>
          </a:r>
          <a:r>
            <a:rPr lang="fr-BE" sz="1900" b="1" kern="1200" dirty="0"/>
            <a:t> </a:t>
          </a:r>
          <a:r>
            <a:rPr lang="fr-BE" sz="1900" b="1" kern="1200" dirty="0" err="1"/>
            <a:t>learning</a:t>
          </a:r>
          <a:endParaRPr lang="fr-BE" sz="1900" b="1" kern="1200" dirty="0"/>
        </a:p>
      </dsp:txBody>
      <dsp:txXfrm>
        <a:off x="2655" y="56915"/>
        <a:ext cx="2588912" cy="699814"/>
      </dsp:txXfrm>
    </dsp:sp>
    <dsp:sp modelId="{92D12CF7-0231-4278-9821-2890F766CC8C}">
      <dsp:nvSpPr>
        <dsp:cNvPr id="0" name=""/>
        <dsp:cNvSpPr/>
      </dsp:nvSpPr>
      <dsp:spPr>
        <a:xfrm>
          <a:off x="2655" y="756730"/>
          <a:ext cx="2588912" cy="365084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BE" sz="1900" kern="1200" dirty="0" err="1"/>
            <a:t>learns</a:t>
          </a:r>
          <a:r>
            <a:rPr lang="fr-BE" sz="1900" kern="1200" dirty="0"/>
            <a:t> </a:t>
          </a:r>
          <a:r>
            <a:rPr lang="fr-BE" sz="1900" kern="1200" dirty="0" err="1"/>
            <a:t>from</a:t>
          </a:r>
          <a:r>
            <a:rPr lang="fr-BE" sz="1900" kern="1200" dirty="0"/>
            <a:t> </a:t>
          </a:r>
          <a:r>
            <a:rPr lang="fr-BE" sz="1900" kern="1200" dirty="0" err="1"/>
            <a:t>examples</a:t>
          </a:r>
          <a:r>
            <a:rPr lang="fr-BE" sz="1900" kern="1200" dirty="0"/>
            <a:t> of pairs of input-output</a:t>
          </a:r>
        </a:p>
        <a:p>
          <a:pPr marL="171450" lvl="1" indent="-171450" algn="l" defTabSz="844550">
            <a:lnSpc>
              <a:spcPct val="90000"/>
            </a:lnSpc>
            <a:spcBef>
              <a:spcPct val="0"/>
            </a:spcBef>
            <a:spcAft>
              <a:spcPct val="15000"/>
            </a:spcAft>
            <a:buChar char="••"/>
          </a:pPr>
          <a:r>
            <a:rPr lang="fr-BE" sz="1900" kern="1200" dirty="0"/>
            <a:t>feedback </a:t>
          </a:r>
          <a:r>
            <a:rPr lang="fr-BE" sz="1900" kern="1200" dirty="0" err="1"/>
            <a:t>from</a:t>
          </a:r>
          <a:r>
            <a:rPr lang="fr-BE" sz="1900" kern="1200" dirty="0"/>
            <a:t> a « </a:t>
          </a:r>
          <a:r>
            <a:rPr lang="fr-BE" sz="1900" kern="1200" dirty="0" err="1"/>
            <a:t>teacher</a:t>
          </a:r>
          <a:r>
            <a:rPr lang="fr-BE" sz="1900" kern="1200" dirty="0"/>
            <a:t> » </a:t>
          </a:r>
          <a:r>
            <a:rPr lang="fr-BE" sz="1900" kern="1200" dirty="0" err="1"/>
            <a:t>which</a:t>
          </a:r>
          <a:r>
            <a:rPr lang="fr-BE" sz="1900" kern="1200" dirty="0"/>
            <a:t> </a:t>
          </a:r>
          <a:r>
            <a:rPr lang="fr-BE" sz="1900" kern="1200" dirty="0" err="1"/>
            <a:t>provides</a:t>
          </a:r>
          <a:r>
            <a:rPr lang="fr-BE" sz="1900" kern="1200" dirty="0"/>
            <a:t> the correct </a:t>
          </a:r>
          <a:r>
            <a:rPr lang="fr-BE" sz="1900" kern="1200" dirty="0" err="1"/>
            <a:t>answer</a:t>
          </a:r>
          <a:r>
            <a:rPr lang="fr-BE" sz="1900" kern="1200" dirty="0"/>
            <a:t> for </a:t>
          </a:r>
          <a:r>
            <a:rPr lang="fr-BE" sz="1900" kern="1200" dirty="0" err="1"/>
            <a:t>example</a:t>
          </a:r>
          <a:r>
            <a:rPr lang="fr-BE" sz="1900" kern="1200" dirty="0"/>
            <a:t> inputs</a:t>
          </a:r>
        </a:p>
        <a:p>
          <a:pPr marL="171450" lvl="1" indent="-171450" algn="l" defTabSz="844550">
            <a:lnSpc>
              <a:spcPct val="90000"/>
            </a:lnSpc>
            <a:spcBef>
              <a:spcPct val="0"/>
            </a:spcBef>
            <a:spcAft>
              <a:spcPct val="15000"/>
            </a:spcAft>
            <a:buChar char="••"/>
          </a:pPr>
          <a:r>
            <a:rPr lang="fr-BE" sz="1900" kern="1200" dirty="0" err="1"/>
            <a:t>most</a:t>
          </a:r>
          <a:r>
            <a:rPr lang="fr-BE" sz="1900" kern="1200" dirty="0"/>
            <a:t> </a:t>
          </a:r>
          <a:r>
            <a:rPr lang="fr-BE" sz="1900" kern="1200" dirty="0" err="1"/>
            <a:t>common</a:t>
          </a:r>
          <a:r>
            <a:rPr lang="fr-BE" sz="1900" kern="1200" dirty="0"/>
            <a:t> </a:t>
          </a:r>
          <a:r>
            <a:rPr lang="fr-BE" sz="1900" kern="1200" dirty="0" err="1"/>
            <a:t>approach</a:t>
          </a:r>
          <a:endParaRPr lang="fr-BE" sz="1900" kern="1200" dirty="0"/>
        </a:p>
        <a:p>
          <a:pPr marL="171450" lvl="1" indent="-171450" algn="l" defTabSz="844550">
            <a:lnSpc>
              <a:spcPct val="90000"/>
            </a:lnSpc>
            <a:spcBef>
              <a:spcPct val="0"/>
            </a:spcBef>
            <a:spcAft>
              <a:spcPct val="15000"/>
            </a:spcAft>
            <a:buChar char="••"/>
          </a:pPr>
          <a:r>
            <a:rPr lang="fr-BE" sz="1900" kern="1200" dirty="0" err="1"/>
            <a:t>eg</a:t>
          </a:r>
          <a:r>
            <a:rPr lang="fr-BE" sz="1900" kern="1200" dirty="0"/>
            <a:t> </a:t>
          </a:r>
          <a:r>
            <a:rPr lang="fr-BE" sz="1900" kern="1200" dirty="0" err="1"/>
            <a:t>chatbot</a:t>
          </a:r>
          <a:endParaRPr lang="fr-BE" sz="1900" kern="1200" dirty="0"/>
        </a:p>
      </dsp:txBody>
      <dsp:txXfrm>
        <a:off x="2655" y="756730"/>
        <a:ext cx="2588912" cy="3650849"/>
      </dsp:txXfrm>
    </dsp:sp>
    <dsp:sp modelId="{E71B7F2B-3990-4416-AAB8-94F2A414FFD8}">
      <dsp:nvSpPr>
        <dsp:cNvPr id="0" name=""/>
        <dsp:cNvSpPr/>
      </dsp:nvSpPr>
      <dsp:spPr>
        <a:xfrm>
          <a:off x="2954015" y="56915"/>
          <a:ext cx="2588912" cy="699814"/>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BE" sz="1900" b="1" kern="1200" dirty="0" err="1"/>
            <a:t>Unsupervised</a:t>
          </a:r>
          <a:r>
            <a:rPr lang="fr-BE" sz="1900" b="1" kern="1200" dirty="0"/>
            <a:t> </a:t>
          </a:r>
          <a:r>
            <a:rPr lang="fr-BE" sz="1900" b="1" kern="1200" dirty="0" err="1"/>
            <a:t>learning</a:t>
          </a:r>
          <a:endParaRPr lang="fr-BE" sz="1900" b="1" kern="1200" dirty="0"/>
        </a:p>
      </dsp:txBody>
      <dsp:txXfrm>
        <a:off x="2954015" y="56915"/>
        <a:ext cx="2588912" cy="699814"/>
      </dsp:txXfrm>
    </dsp:sp>
    <dsp:sp modelId="{63AEA9B5-CCB5-4A08-9C82-6914858755BF}">
      <dsp:nvSpPr>
        <dsp:cNvPr id="0" name=""/>
        <dsp:cNvSpPr/>
      </dsp:nvSpPr>
      <dsp:spPr>
        <a:xfrm>
          <a:off x="2954015" y="756730"/>
          <a:ext cx="2588912" cy="3650849"/>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BE" sz="1900" kern="1200" dirty="0"/>
            <a:t>no feedback </a:t>
          </a:r>
          <a:r>
            <a:rPr lang="fr-BE" sz="1900" kern="1200" dirty="0" err="1"/>
            <a:t>from</a:t>
          </a:r>
          <a:r>
            <a:rPr lang="fr-BE" sz="1900" kern="1200" dirty="0"/>
            <a:t> a « </a:t>
          </a:r>
          <a:r>
            <a:rPr lang="fr-BE" sz="1900" kern="1200" dirty="0" err="1"/>
            <a:t>teacher</a:t>
          </a:r>
          <a:r>
            <a:rPr lang="fr-BE" sz="1900" kern="1200" dirty="0"/>
            <a:t> »</a:t>
          </a:r>
        </a:p>
        <a:p>
          <a:pPr marL="171450" lvl="1" indent="-171450" algn="l" defTabSz="844550">
            <a:lnSpc>
              <a:spcPct val="90000"/>
            </a:lnSpc>
            <a:spcBef>
              <a:spcPct val="0"/>
            </a:spcBef>
            <a:spcAft>
              <a:spcPct val="15000"/>
            </a:spcAft>
            <a:buChar char="••"/>
          </a:pPr>
          <a:r>
            <a:rPr lang="fr-BE" sz="1900" kern="1200" dirty="0" err="1"/>
            <a:t>learns</a:t>
          </a:r>
          <a:r>
            <a:rPr lang="fr-BE" sz="1900" kern="1200" dirty="0"/>
            <a:t> patterns in the input</a:t>
          </a:r>
        </a:p>
        <a:p>
          <a:pPr marL="171450" lvl="1" indent="-171450" algn="l" defTabSz="844550">
            <a:lnSpc>
              <a:spcPct val="90000"/>
            </a:lnSpc>
            <a:spcBef>
              <a:spcPct val="0"/>
            </a:spcBef>
            <a:spcAft>
              <a:spcPct val="15000"/>
            </a:spcAft>
            <a:buChar char="••"/>
          </a:pPr>
          <a:r>
            <a:rPr lang="fr-BE" sz="1900" kern="1200" dirty="0" err="1"/>
            <a:t>used</a:t>
          </a:r>
          <a:r>
            <a:rPr lang="fr-BE" sz="1900" kern="1200" dirty="0"/>
            <a:t> </a:t>
          </a:r>
          <a:r>
            <a:rPr lang="fr-BE" sz="1900" kern="1200" dirty="0" err="1"/>
            <a:t>mainly</a:t>
          </a:r>
          <a:r>
            <a:rPr lang="fr-BE" sz="1900" kern="1200" dirty="0"/>
            <a:t> for </a:t>
          </a:r>
          <a:r>
            <a:rPr lang="fr-BE" sz="1900" kern="1200" dirty="0" err="1"/>
            <a:t>clustering</a:t>
          </a:r>
          <a:endParaRPr lang="fr-BE" sz="1900" kern="1200" dirty="0"/>
        </a:p>
      </dsp:txBody>
      <dsp:txXfrm>
        <a:off x="2954015" y="756730"/>
        <a:ext cx="2588912" cy="3650849"/>
      </dsp:txXfrm>
    </dsp:sp>
    <dsp:sp modelId="{BAB4DD27-3F1A-4BED-ACF4-71538174A367}">
      <dsp:nvSpPr>
        <dsp:cNvPr id="0" name=""/>
        <dsp:cNvSpPr/>
      </dsp:nvSpPr>
      <dsp:spPr>
        <a:xfrm>
          <a:off x="5905376" y="56915"/>
          <a:ext cx="2588912" cy="699814"/>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BE" sz="1900" b="1" kern="1200" dirty="0" err="1"/>
            <a:t>Reinforcement</a:t>
          </a:r>
          <a:r>
            <a:rPr lang="fr-BE" sz="1900" b="1" kern="1200" dirty="0"/>
            <a:t> </a:t>
          </a:r>
          <a:r>
            <a:rPr lang="fr-BE" sz="1900" b="1" kern="1200" dirty="0" err="1"/>
            <a:t>learning</a:t>
          </a:r>
          <a:endParaRPr lang="fr-BE" sz="1900" b="1" kern="1200" dirty="0"/>
        </a:p>
      </dsp:txBody>
      <dsp:txXfrm>
        <a:off x="5905376" y="56915"/>
        <a:ext cx="2588912" cy="699814"/>
      </dsp:txXfrm>
    </dsp:sp>
    <dsp:sp modelId="{7C270DA6-18AC-4A25-BC9A-F25D9F15C8FF}">
      <dsp:nvSpPr>
        <dsp:cNvPr id="0" name=""/>
        <dsp:cNvSpPr/>
      </dsp:nvSpPr>
      <dsp:spPr>
        <a:xfrm>
          <a:off x="5905376" y="756730"/>
          <a:ext cx="2588912" cy="3650849"/>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BE" sz="1900" kern="1200" dirty="0"/>
            <a:t>no feedback </a:t>
          </a:r>
          <a:r>
            <a:rPr lang="fr-BE" sz="1900" kern="1200" dirty="0" err="1"/>
            <a:t>from</a:t>
          </a:r>
          <a:r>
            <a:rPr lang="fr-BE" sz="1900" kern="1200" dirty="0"/>
            <a:t> a « </a:t>
          </a:r>
          <a:r>
            <a:rPr lang="fr-BE" sz="1900" kern="1200" dirty="0" err="1"/>
            <a:t>teacher</a:t>
          </a:r>
          <a:r>
            <a:rPr lang="fr-BE" sz="1900" kern="1200" dirty="0"/>
            <a:t> »</a:t>
          </a:r>
        </a:p>
        <a:p>
          <a:pPr marL="171450" lvl="1" indent="-171450" algn="l" defTabSz="844550">
            <a:lnSpc>
              <a:spcPct val="90000"/>
            </a:lnSpc>
            <a:spcBef>
              <a:spcPct val="0"/>
            </a:spcBef>
            <a:spcAft>
              <a:spcPct val="15000"/>
            </a:spcAft>
            <a:buChar char="••"/>
          </a:pPr>
          <a:r>
            <a:rPr lang="fr-BE" sz="1900" kern="1200" dirty="0" err="1"/>
            <a:t>receives</a:t>
          </a:r>
          <a:r>
            <a:rPr lang="fr-BE" sz="1900" kern="1200" dirty="0"/>
            <a:t> a </a:t>
          </a:r>
          <a:r>
            <a:rPr lang="fr-BE" sz="1900" kern="1200" dirty="0" err="1"/>
            <a:t>reward</a:t>
          </a:r>
          <a:r>
            <a:rPr lang="fr-BE" sz="1900" kern="1200" dirty="0"/>
            <a:t> if </a:t>
          </a:r>
          <a:r>
            <a:rPr lang="fr-BE" sz="1900" kern="1200" dirty="0" err="1"/>
            <a:t>successful</a:t>
          </a:r>
          <a:r>
            <a:rPr lang="fr-BE" sz="1900" kern="1200" dirty="0"/>
            <a:t> at </a:t>
          </a:r>
          <a:r>
            <a:rPr lang="fr-BE" sz="1900" kern="1200" dirty="0" err="1"/>
            <a:t>executing</a:t>
          </a:r>
          <a:r>
            <a:rPr lang="fr-BE" sz="1900" kern="1200" dirty="0"/>
            <a:t> a </a:t>
          </a:r>
          <a:r>
            <a:rPr lang="fr-BE" sz="1900" kern="1200" dirty="0" err="1"/>
            <a:t>task</a:t>
          </a:r>
          <a:r>
            <a:rPr lang="fr-BE" sz="1900" kern="1200" dirty="0"/>
            <a:t> or </a:t>
          </a:r>
          <a:r>
            <a:rPr lang="fr-BE" sz="1900" kern="1200" dirty="0" err="1"/>
            <a:t>punishment</a:t>
          </a:r>
          <a:r>
            <a:rPr lang="fr-BE" sz="1900" kern="1200" dirty="0"/>
            <a:t> </a:t>
          </a:r>
          <a:r>
            <a:rPr lang="fr-BE" sz="1900" kern="1200" dirty="0" err="1"/>
            <a:t>otherwise</a:t>
          </a:r>
          <a:endParaRPr lang="fr-BE" sz="1900" kern="1200" dirty="0"/>
        </a:p>
        <a:p>
          <a:pPr marL="171450" lvl="1" indent="-171450" algn="l" defTabSz="844550">
            <a:lnSpc>
              <a:spcPct val="90000"/>
            </a:lnSpc>
            <a:spcBef>
              <a:spcPct val="0"/>
            </a:spcBef>
            <a:spcAft>
              <a:spcPct val="15000"/>
            </a:spcAft>
            <a:buChar char="••"/>
          </a:pPr>
          <a:r>
            <a:rPr lang="fr-BE" sz="1900" kern="1200" dirty="0" err="1" smtClean="0"/>
            <a:t>suitable</a:t>
          </a:r>
          <a:r>
            <a:rPr lang="fr-BE" sz="1900" kern="1200" dirty="0" smtClean="0"/>
            <a:t> </a:t>
          </a:r>
          <a:r>
            <a:rPr lang="fr-BE" sz="1900" kern="1200" dirty="0"/>
            <a:t>for </a:t>
          </a:r>
          <a:r>
            <a:rPr lang="fr-BE" sz="1900" kern="1200" dirty="0" err="1"/>
            <a:t>complex</a:t>
          </a:r>
          <a:r>
            <a:rPr lang="fr-BE" sz="1900" kern="1200" dirty="0"/>
            <a:t> </a:t>
          </a:r>
          <a:r>
            <a:rPr lang="fr-BE" sz="1900" kern="1200" dirty="0" err="1"/>
            <a:t>problems</a:t>
          </a:r>
          <a:r>
            <a:rPr lang="fr-BE" sz="1900" kern="1200" dirty="0"/>
            <a:t> in </a:t>
          </a:r>
          <a:r>
            <a:rPr lang="fr-BE" sz="1900" kern="1200" dirty="0" err="1"/>
            <a:t>unknown</a:t>
          </a:r>
          <a:r>
            <a:rPr lang="fr-BE" sz="1900" kern="1200" dirty="0"/>
            <a:t> </a:t>
          </a:r>
          <a:r>
            <a:rPr lang="fr-BE" sz="1900" kern="1200" dirty="0" err="1"/>
            <a:t>environment</a:t>
          </a:r>
          <a:endParaRPr lang="fr-BE" sz="1900" kern="1200" dirty="0"/>
        </a:p>
        <a:p>
          <a:pPr marL="171450" lvl="1" indent="-171450" algn="l" defTabSz="844550">
            <a:lnSpc>
              <a:spcPct val="90000"/>
            </a:lnSpc>
            <a:spcBef>
              <a:spcPct val="0"/>
            </a:spcBef>
            <a:spcAft>
              <a:spcPct val="15000"/>
            </a:spcAft>
            <a:buChar char="••"/>
          </a:pPr>
          <a:r>
            <a:rPr lang="fr-BE" sz="1900" kern="1200" dirty="0" err="1"/>
            <a:t>particularly</a:t>
          </a:r>
          <a:r>
            <a:rPr lang="fr-BE" sz="1900" kern="1200" dirty="0"/>
            <a:t> </a:t>
          </a:r>
          <a:r>
            <a:rPr lang="fr-BE" sz="1900" kern="1200" dirty="0" err="1"/>
            <a:t>used</a:t>
          </a:r>
          <a:r>
            <a:rPr lang="fr-BE" sz="1900" kern="1200" dirty="0"/>
            <a:t> in </a:t>
          </a:r>
          <a:r>
            <a:rPr lang="fr-BE" sz="1900" kern="1200" dirty="0" err="1"/>
            <a:t>robotics</a:t>
          </a:r>
          <a:r>
            <a:rPr lang="fr-BE" sz="1900" kern="1200" dirty="0"/>
            <a:t> (film robot)</a:t>
          </a:r>
        </a:p>
      </dsp:txBody>
      <dsp:txXfrm>
        <a:off x="5905376" y="756730"/>
        <a:ext cx="2588912" cy="3650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14608-26E7-4766-95D7-D5C9946792F5}">
      <dsp:nvSpPr>
        <dsp:cNvPr id="0" name=""/>
        <dsp:cNvSpPr/>
      </dsp:nvSpPr>
      <dsp:spPr>
        <a:xfrm>
          <a:off x="4091269" y="86233"/>
          <a:ext cx="3153727" cy="315372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BE" sz="1600" b="1" kern="1200" dirty="0" err="1" smtClean="0"/>
            <a:t>Straks</a:t>
          </a:r>
          <a:r>
            <a:rPr lang="fr-BE" sz="1100" b="1" kern="1200" dirty="0" smtClean="0"/>
            <a:t> </a:t>
          </a:r>
          <a:r>
            <a:rPr lang="fr-BE" sz="1600" b="1" kern="1200" dirty="0" err="1" smtClean="0"/>
            <a:t>nodig</a:t>
          </a:r>
          <a:endParaRPr lang="en-GB" sz="1600" b="1" kern="1200" dirty="0"/>
        </a:p>
      </dsp:txBody>
      <dsp:txXfrm>
        <a:off x="4511766" y="638135"/>
        <a:ext cx="2312733" cy="1419177"/>
      </dsp:txXfrm>
    </dsp:sp>
    <dsp:sp modelId="{990AC271-40AD-4564-AE64-82664675A8C9}">
      <dsp:nvSpPr>
        <dsp:cNvPr id="0" name=""/>
        <dsp:cNvSpPr/>
      </dsp:nvSpPr>
      <dsp:spPr>
        <a:xfrm>
          <a:off x="5247531" y="2036782"/>
          <a:ext cx="3153727" cy="315372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BE" sz="1600" b="1" kern="1200" dirty="0" smtClean="0"/>
            <a:t>Nu </a:t>
          </a:r>
          <a:r>
            <a:rPr lang="fr-BE" sz="1600" b="1" kern="1200" dirty="0" err="1" smtClean="0"/>
            <a:t>nodig</a:t>
          </a:r>
          <a:endParaRPr lang="en-GB" sz="1600" b="1" kern="1200" dirty="0"/>
        </a:p>
      </dsp:txBody>
      <dsp:txXfrm>
        <a:off x="6212046" y="2851495"/>
        <a:ext cx="1892236" cy="1734549"/>
      </dsp:txXfrm>
    </dsp:sp>
    <dsp:sp modelId="{EA960851-CB9E-4F40-91A6-B38377BE61C2}">
      <dsp:nvSpPr>
        <dsp:cNvPr id="0" name=""/>
        <dsp:cNvSpPr/>
      </dsp:nvSpPr>
      <dsp:spPr>
        <a:xfrm>
          <a:off x="3020568" y="1996162"/>
          <a:ext cx="3153727" cy="315372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BE" sz="1600" b="1" kern="1200" dirty="0" smtClean="0"/>
            <a:t>Nu </a:t>
          </a:r>
          <a:r>
            <a:rPr lang="fr-BE" sz="1600" b="1" kern="1200" dirty="0" err="1" smtClean="0"/>
            <a:t>aanwezig</a:t>
          </a:r>
          <a:endParaRPr lang="en-GB" sz="1600" b="1" kern="1200" dirty="0"/>
        </a:p>
      </dsp:txBody>
      <dsp:txXfrm>
        <a:off x="3317544" y="2810875"/>
        <a:ext cx="1892236" cy="173454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1B2A40-C426-4807-A8A2-225C7BA70E97}" type="datetimeFigureOut">
              <a:rPr lang="nl-BE" smtClean="0"/>
              <a:t>3/02/2021</a:t>
            </a:fld>
            <a:endParaRPr lang="nl-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6D7F7-2E68-4458-8C7B-96E6AEEC00B2}" type="slidenum">
              <a:rPr lang="nl-BE" smtClean="0"/>
              <a:t>‹#›</a:t>
            </a:fld>
            <a:endParaRPr lang="nl-BE"/>
          </a:p>
        </p:txBody>
      </p:sp>
    </p:spTree>
    <p:extLst>
      <p:ext uri="{BB962C8B-B14F-4D97-AF65-F5344CB8AC3E}">
        <p14:creationId xmlns:p14="http://schemas.microsoft.com/office/powerpoint/2010/main" val="3921057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5026A-04CC-45BB-9516-36CA12A97433}" type="datetimeFigureOut">
              <a:rPr lang="nl-BE" smtClean="0"/>
              <a:t>3/02/2021</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32987-1ED3-4806-A4EE-BFDA7803EEB1}" type="slidenum">
              <a:rPr lang="nl-BE" smtClean="0"/>
              <a:t>‹#›</a:t>
            </a:fld>
            <a:endParaRPr lang="nl-BE"/>
          </a:p>
        </p:txBody>
      </p:sp>
    </p:spTree>
    <p:extLst>
      <p:ext uri="{BB962C8B-B14F-4D97-AF65-F5344CB8AC3E}">
        <p14:creationId xmlns:p14="http://schemas.microsoft.com/office/powerpoint/2010/main" val="4255809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ocialsecurity.be/site_nl/employer/applics/checkinatwork/general/construction-works.htm"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socialsecurity.be/site_nl/employer/applics/ddt/index.htm" TargetMode="External"/><Relationship Id="rId5" Type="http://schemas.openxmlformats.org/officeDocument/2006/relationships/hyperlink" Target="https://www.socialsecurity.be/site_nl/employer/applics/checkinatwork/general/meat.htm" TargetMode="External"/><Relationship Id="rId4" Type="http://schemas.openxmlformats.org/officeDocument/2006/relationships/hyperlink" Target="https://www.socialsecurity.be/site_nl/employer/applics/checkinatwork/general/construction-works.htm#01"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10</a:t>
            </a:fld>
            <a:endParaRPr lang="fr-FR"/>
          </a:p>
        </p:txBody>
      </p:sp>
    </p:spTree>
    <p:extLst>
      <p:ext uri="{BB962C8B-B14F-4D97-AF65-F5344CB8AC3E}">
        <p14:creationId xmlns:p14="http://schemas.microsoft.com/office/powerpoint/2010/main" val="369532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29</a:t>
            </a:fld>
            <a:endParaRPr lang="fr-FR"/>
          </a:p>
        </p:txBody>
      </p:sp>
    </p:spTree>
    <p:extLst>
      <p:ext uri="{BB962C8B-B14F-4D97-AF65-F5344CB8AC3E}">
        <p14:creationId xmlns:p14="http://schemas.microsoft.com/office/powerpoint/2010/main" val="818625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00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32</a:t>
            </a:fld>
            <a:endParaRPr lang="fr-FR"/>
          </a:p>
        </p:txBody>
      </p:sp>
    </p:spTree>
    <p:extLst>
      <p:ext uri="{BB962C8B-B14F-4D97-AF65-F5344CB8AC3E}">
        <p14:creationId xmlns:p14="http://schemas.microsoft.com/office/powerpoint/2010/main" val="1061969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33</a:t>
            </a:fld>
            <a:endParaRPr lang="fr-FR"/>
          </a:p>
        </p:txBody>
      </p:sp>
    </p:spTree>
    <p:extLst>
      <p:ext uri="{BB962C8B-B14F-4D97-AF65-F5344CB8AC3E}">
        <p14:creationId xmlns:p14="http://schemas.microsoft.com/office/powerpoint/2010/main" val="2422941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34</a:t>
            </a:fld>
            <a:endParaRPr lang="fr-FR"/>
          </a:p>
        </p:txBody>
      </p:sp>
    </p:spTree>
    <p:extLst>
      <p:ext uri="{BB962C8B-B14F-4D97-AF65-F5344CB8AC3E}">
        <p14:creationId xmlns:p14="http://schemas.microsoft.com/office/powerpoint/2010/main" val="130240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35</a:t>
            </a:fld>
            <a:endParaRPr lang="fr-FR"/>
          </a:p>
        </p:txBody>
      </p:sp>
    </p:spTree>
    <p:extLst>
      <p:ext uri="{BB962C8B-B14F-4D97-AF65-F5344CB8AC3E}">
        <p14:creationId xmlns:p14="http://schemas.microsoft.com/office/powerpoint/2010/main" val="1066058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36</a:t>
            </a:fld>
            <a:endParaRPr lang="fr-FR"/>
          </a:p>
        </p:txBody>
      </p:sp>
    </p:spTree>
    <p:extLst>
      <p:ext uri="{BB962C8B-B14F-4D97-AF65-F5344CB8AC3E}">
        <p14:creationId xmlns:p14="http://schemas.microsoft.com/office/powerpoint/2010/main" val="882587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Backend checks of the employment declaration, constructions sites,</a:t>
            </a:r>
            <a:r>
              <a:rPr lang="en-US" baseline="0" dirty="0"/>
              <a:t> </a:t>
            </a:r>
            <a:r>
              <a:rPr lang="en-US" dirty="0" err="1"/>
              <a:t>Limosa</a:t>
            </a:r>
            <a:r>
              <a:rPr lang="en-US" dirty="0"/>
              <a:t>, (temporal work permits), </a:t>
            </a:r>
          </a:p>
          <a:p>
            <a:endParaRPr lang="en-US" dirty="0"/>
          </a:p>
          <a:p>
            <a:r>
              <a:rPr lang="en-US" dirty="0"/>
              <a:t>&gt; </a:t>
            </a:r>
            <a:r>
              <a:rPr lang="en-US" sz="1200" b="0" i="0" kern="1200" dirty="0">
                <a:solidFill>
                  <a:schemeClr val="tx1"/>
                </a:solidFill>
                <a:effectLst/>
                <a:latin typeface="+mn-lt"/>
                <a:ea typeface="+mn-ea"/>
                <a:cs typeface="+mn-cs"/>
              </a:rPr>
              <a:t>500.000 euro</a:t>
            </a:r>
            <a:endParaRPr lang="en-US" dirty="0"/>
          </a:p>
          <a:p>
            <a:endParaRPr lang="en-US" dirty="0"/>
          </a:p>
          <a:p>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is de onlinedienst voor de aanwezigheidsregistratie bij </a:t>
            </a:r>
            <a:r>
              <a:rPr lang="nl-NL" sz="1200" b="1" i="0" kern="1200" dirty="0">
                <a:solidFill>
                  <a:schemeClr val="tx1"/>
                </a:solidFill>
                <a:effectLst/>
                <a:latin typeface="+mn-lt"/>
                <a:ea typeface="+mn-ea"/>
                <a:cs typeface="+mn-cs"/>
              </a:rPr>
              <a:t>werken in onroerende staat</a:t>
            </a:r>
            <a:r>
              <a:rPr lang="nl-NL" sz="1200" b="0" i="0" kern="1200" dirty="0">
                <a:solidFill>
                  <a:schemeClr val="tx1"/>
                </a:solidFill>
                <a:effectLst/>
                <a:latin typeface="+mn-lt"/>
                <a:ea typeface="+mn-ea"/>
                <a:cs typeface="+mn-cs"/>
              </a:rPr>
              <a:t> en </a:t>
            </a:r>
            <a:r>
              <a:rPr lang="nl-NL" sz="1200" b="1" i="0" kern="1200" dirty="0">
                <a:solidFill>
                  <a:schemeClr val="tx1"/>
                </a:solidFill>
                <a:effectLst/>
                <a:latin typeface="+mn-lt"/>
                <a:ea typeface="+mn-ea"/>
                <a:cs typeface="+mn-cs"/>
              </a:rPr>
              <a:t>activiteiten die behoren tot de vleessector</a:t>
            </a:r>
            <a:r>
              <a:rPr lang="nl-NL" sz="1200" b="0" i="0" kern="1200" dirty="0">
                <a:solidFill>
                  <a:schemeClr val="tx1"/>
                </a:solidFill>
                <a:effectLst/>
                <a:latin typeface="+mn-lt"/>
                <a:ea typeface="+mn-ea"/>
                <a:cs typeface="+mn-cs"/>
              </a:rPr>
              <a:t>. Het gaat om de registratie van:</a:t>
            </a:r>
          </a:p>
          <a:p>
            <a:r>
              <a:rPr lang="nl-NL" sz="1200" b="0" i="0" kern="1200" dirty="0">
                <a:solidFill>
                  <a:schemeClr val="tx1"/>
                </a:solidFill>
                <a:effectLst/>
                <a:latin typeface="+mn-lt"/>
                <a:ea typeface="+mn-ea"/>
                <a:cs typeface="+mn-cs"/>
              </a:rPr>
              <a:t>iedereen die </a:t>
            </a:r>
            <a:r>
              <a:rPr lang="nl-NL" sz="1200" b="0" i="0" u="sng" kern="1200" dirty="0">
                <a:solidFill>
                  <a:schemeClr val="tx1"/>
                </a:solidFill>
                <a:effectLst/>
                <a:latin typeface="+mn-lt"/>
                <a:ea typeface="+mn-ea"/>
                <a:cs typeface="+mn-cs"/>
                <a:hlinkClick r:id="rId3"/>
              </a:rPr>
              <a:t>werken in onroerende staat</a:t>
            </a:r>
            <a:r>
              <a:rPr lang="nl-NL" sz="1200" b="0" i="0" kern="1200" dirty="0">
                <a:solidFill>
                  <a:schemeClr val="tx1"/>
                </a:solidFill>
                <a:effectLst/>
                <a:latin typeface="+mn-lt"/>
                <a:ea typeface="+mn-ea"/>
                <a:cs typeface="+mn-cs"/>
              </a:rPr>
              <a:t> uitvoert op een werkplaats waarvan de totale kost gelijk is aan of hoger is dan </a:t>
            </a:r>
            <a:r>
              <a:rPr lang="nl-NL" sz="1200" b="0" i="0" u="sng" kern="1200" dirty="0">
                <a:solidFill>
                  <a:schemeClr val="tx1"/>
                </a:solidFill>
                <a:effectLst/>
                <a:latin typeface="+mn-lt"/>
                <a:ea typeface="+mn-ea"/>
                <a:cs typeface="+mn-cs"/>
                <a:hlinkClick r:id="rId4"/>
              </a:rPr>
              <a:t>een specifiek drempelbedrag</a:t>
            </a:r>
            <a:r>
              <a:rPr lang="nl-NL" sz="1200" b="0" i="0" kern="1200" dirty="0">
                <a:solidFill>
                  <a:schemeClr val="tx1"/>
                </a:solidFill>
                <a:effectLst/>
                <a:latin typeface="+mn-lt"/>
                <a:ea typeface="+mn-ea"/>
                <a:cs typeface="+mn-cs"/>
              </a:rPr>
              <a:t>, en</a:t>
            </a:r>
          </a:p>
          <a:p>
            <a:r>
              <a:rPr lang="nl-NL" sz="1200" b="0" i="0" kern="1200" dirty="0">
                <a:solidFill>
                  <a:schemeClr val="tx1"/>
                </a:solidFill>
                <a:effectLst/>
                <a:latin typeface="+mn-lt"/>
                <a:ea typeface="+mn-ea"/>
                <a:cs typeface="+mn-cs"/>
              </a:rPr>
              <a:t>iedereen die activiteiten uitvoert in verband met </a:t>
            </a:r>
            <a:r>
              <a:rPr lang="nl-NL" sz="1200" b="0" i="0" u="sng" kern="1200" dirty="0">
                <a:solidFill>
                  <a:schemeClr val="tx1"/>
                </a:solidFill>
                <a:effectLst/>
                <a:latin typeface="+mn-lt"/>
                <a:ea typeface="+mn-ea"/>
                <a:cs typeface="+mn-cs"/>
                <a:hlinkClick r:id="rId5"/>
              </a:rPr>
              <a:t>vleesbereidingen of vleesproducten en het slachten of uitsnijden van hoefdieren, gevogelte en konijnen</a:t>
            </a:r>
            <a:r>
              <a:rPr lang="nl-NL" sz="1200" b="0" i="0" kern="1200" dirty="0">
                <a:solidFill>
                  <a:schemeClr val="tx1"/>
                </a:solidFill>
                <a:effectLst/>
                <a:latin typeface="+mn-lt"/>
                <a:ea typeface="+mn-ea"/>
                <a:cs typeface="+mn-cs"/>
              </a:rPr>
              <a:t> in inrichtingen onderworpen aan de erkenning (erkenningen, toelatingen en voorafgaande registraties) van het Federaal Agentschap voor de Veiligheid van de Voedselketen (FAVV).</a:t>
            </a:r>
          </a:p>
          <a:p>
            <a:r>
              <a:rPr lang="nl-NL" sz="1200" b="0" i="0" kern="1200" dirty="0">
                <a:solidFill>
                  <a:schemeClr val="tx1"/>
                </a:solidFill>
                <a:effectLst/>
                <a:latin typeface="+mn-lt"/>
                <a:ea typeface="+mn-ea"/>
                <a:cs typeface="+mn-cs"/>
              </a:rPr>
              <a:t>Via </a:t>
            </a:r>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registreren </a:t>
            </a:r>
            <a:r>
              <a:rPr lang="nl-NL" sz="1200" b="1" i="0" kern="1200" dirty="0">
                <a:solidFill>
                  <a:schemeClr val="tx1"/>
                </a:solidFill>
                <a:effectLst/>
                <a:latin typeface="+mn-lt"/>
                <a:ea typeface="+mn-ea"/>
                <a:cs typeface="+mn-cs"/>
              </a:rPr>
              <a:t>werkgevers en aannemers</a:t>
            </a:r>
            <a:r>
              <a:rPr lang="nl-NL" sz="1200" b="0" i="0" kern="1200" dirty="0">
                <a:solidFill>
                  <a:schemeClr val="tx1"/>
                </a:solidFill>
                <a:effectLst/>
                <a:latin typeface="+mn-lt"/>
                <a:ea typeface="+mn-ea"/>
                <a:cs typeface="+mn-cs"/>
              </a:rPr>
              <a:t> de aanwezigheid van hun eigen werknemers, van hun onderaannemers en van hun zelfstandige onderaannemers. De </a:t>
            </a:r>
            <a:r>
              <a:rPr lang="nl-NL" sz="1200" b="1" i="0" kern="1200" dirty="0">
                <a:solidFill>
                  <a:schemeClr val="tx1"/>
                </a:solidFill>
                <a:effectLst/>
                <a:latin typeface="+mn-lt"/>
                <a:ea typeface="+mn-ea"/>
                <a:cs typeface="+mn-cs"/>
              </a:rPr>
              <a:t>werknemers of zelfstandige onderaannemers</a:t>
            </a:r>
            <a:r>
              <a:rPr lang="nl-NL" sz="1200" b="0" i="0" kern="1200" dirty="0">
                <a:solidFill>
                  <a:schemeClr val="tx1"/>
                </a:solidFill>
                <a:effectLst/>
                <a:latin typeface="+mn-lt"/>
                <a:ea typeface="+mn-ea"/>
                <a:cs typeface="+mn-cs"/>
              </a:rPr>
              <a:t> kunnen zich ook zelf in het systeem aanmelden.</a:t>
            </a:r>
          </a:p>
          <a:p>
            <a:r>
              <a:rPr lang="nl-NL" sz="1200" b="0" i="0" kern="1200" dirty="0">
                <a:solidFill>
                  <a:schemeClr val="tx1"/>
                </a:solidFill>
                <a:effectLst/>
                <a:latin typeface="+mn-lt"/>
                <a:ea typeface="+mn-ea"/>
                <a:cs typeface="+mn-cs"/>
              </a:rPr>
              <a:t>De registratie moet </a:t>
            </a:r>
            <a:r>
              <a:rPr lang="nl-NL" sz="1200" b="1" i="0" kern="1200" dirty="0">
                <a:solidFill>
                  <a:schemeClr val="tx1"/>
                </a:solidFill>
                <a:effectLst/>
                <a:latin typeface="+mn-lt"/>
                <a:ea typeface="+mn-ea"/>
                <a:cs typeface="+mn-cs"/>
              </a:rPr>
              <a:t>dagelijks</a:t>
            </a:r>
            <a:r>
              <a:rPr lang="nl-NL" sz="1200" b="0" i="0" kern="1200" dirty="0">
                <a:solidFill>
                  <a:schemeClr val="tx1"/>
                </a:solidFill>
                <a:effectLst/>
                <a:latin typeface="+mn-lt"/>
                <a:ea typeface="+mn-ea"/>
                <a:cs typeface="+mn-cs"/>
              </a:rPr>
              <a:t> gebeuren, en wel </a:t>
            </a:r>
            <a:r>
              <a:rPr lang="nl-NL" sz="1200" b="1" i="0" kern="1200" dirty="0">
                <a:solidFill>
                  <a:schemeClr val="tx1"/>
                </a:solidFill>
                <a:effectLst/>
                <a:latin typeface="+mn-lt"/>
                <a:ea typeface="+mn-ea"/>
                <a:cs typeface="+mn-cs"/>
              </a:rPr>
              <a:t>vóór</a:t>
            </a:r>
            <a:r>
              <a:rPr lang="nl-NL" sz="1200" b="0" i="0" kern="1200" dirty="0">
                <a:solidFill>
                  <a:schemeClr val="tx1"/>
                </a:solidFill>
                <a:effectLst/>
                <a:latin typeface="+mn-lt"/>
                <a:ea typeface="+mn-ea"/>
                <a:cs typeface="+mn-cs"/>
              </a:rPr>
              <a:t> de persoon die de werken uitvoert aan het werk gaat.</a:t>
            </a:r>
          </a:p>
          <a:p>
            <a:r>
              <a:rPr lang="nl-NL" sz="1200" b="0" i="0" kern="1200" dirty="0">
                <a:solidFill>
                  <a:schemeClr val="tx1"/>
                </a:solidFill>
                <a:effectLst/>
                <a:latin typeface="+mn-lt"/>
                <a:ea typeface="+mn-ea"/>
                <a:cs typeface="+mn-cs"/>
              </a:rPr>
              <a:t>De werkplaatsen die vallen onder de verplichte aanwezigheidsregistratie via </a:t>
            </a:r>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moeten aangegeven zijn in de </a:t>
            </a:r>
            <a:r>
              <a:rPr lang="nl-NL" sz="1200" b="0" i="0" u="sng" kern="1200" dirty="0">
                <a:solidFill>
                  <a:schemeClr val="tx1"/>
                </a:solidFill>
                <a:effectLst/>
                <a:latin typeface="+mn-lt"/>
                <a:ea typeface="+mn-ea"/>
                <a:cs typeface="+mn-cs"/>
                <a:hlinkClick r:id="rId6"/>
              </a:rPr>
              <a:t>Aangifte van werken</a:t>
            </a:r>
            <a:r>
              <a:rPr lang="nl-NL"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37</a:t>
            </a:fld>
            <a:endParaRPr lang="fr-FR"/>
          </a:p>
        </p:txBody>
      </p:sp>
    </p:spTree>
    <p:extLst>
      <p:ext uri="{BB962C8B-B14F-4D97-AF65-F5344CB8AC3E}">
        <p14:creationId xmlns:p14="http://schemas.microsoft.com/office/powerpoint/2010/main" val="2006276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38</a:t>
            </a:fld>
            <a:endParaRPr lang="fr-FR"/>
          </a:p>
        </p:txBody>
      </p:sp>
    </p:spTree>
    <p:extLst>
      <p:ext uri="{BB962C8B-B14F-4D97-AF65-F5344CB8AC3E}">
        <p14:creationId xmlns:p14="http://schemas.microsoft.com/office/powerpoint/2010/main" val="1943039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39</a:t>
            </a:fld>
            <a:endParaRPr lang="fr-FR"/>
          </a:p>
        </p:txBody>
      </p:sp>
    </p:spTree>
    <p:extLst>
      <p:ext uri="{BB962C8B-B14F-4D97-AF65-F5344CB8AC3E}">
        <p14:creationId xmlns:p14="http://schemas.microsoft.com/office/powerpoint/2010/main" val="362181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11</a:t>
            </a:fld>
            <a:endParaRPr lang="fr-FR"/>
          </a:p>
        </p:txBody>
      </p:sp>
    </p:spTree>
    <p:extLst>
      <p:ext uri="{BB962C8B-B14F-4D97-AF65-F5344CB8AC3E}">
        <p14:creationId xmlns:p14="http://schemas.microsoft.com/office/powerpoint/2010/main" val="1835085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40</a:t>
            </a:fld>
            <a:endParaRPr lang="fr-FR"/>
          </a:p>
        </p:txBody>
      </p:sp>
    </p:spTree>
    <p:extLst>
      <p:ext uri="{BB962C8B-B14F-4D97-AF65-F5344CB8AC3E}">
        <p14:creationId xmlns:p14="http://schemas.microsoft.com/office/powerpoint/2010/main" val="4011575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41</a:t>
            </a:fld>
            <a:endParaRPr lang="fr-FR"/>
          </a:p>
        </p:txBody>
      </p:sp>
    </p:spTree>
    <p:extLst>
      <p:ext uri="{BB962C8B-B14F-4D97-AF65-F5344CB8AC3E}">
        <p14:creationId xmlns:p14="http://schemas.microsoft.com/office/powerpoint/2010/main" val="780458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42</a:t>
            </a:fld>
            <a:endParaRPr lang="fr-FR"/>
          </a:p>
        </p:txBody>
      </p:sp>
    </p:spTree>
    <p:extLst>
      <p:ext uri="{BB962C8B-B14F-4D97-AF65-F5344CB8AC3E}">
        <p14:creationId xmlns:p14="http://schemas.microsoft.com/office/powerpoint/2010/main" val="2379522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43</a:t>
            </a:fld>
            <a:endParaRPr lang="fr-FR"/>
          </a:p>
        </p:txBody>
      </p:sp>
    </p:spTree>
    <p:extLst>
      <p:ext uri="{BB962C8B-B14F-4D97-AF65-F5344CB8AC3E}">
        <p14:creationId xmlns:p14="http://schemas.microsoft.com/office/powerpoint/2010/main" val="2122801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Need for a rock-solid service platform  that meets our SLA requirements and can scale easily, while keeping costs under control</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44</a:t>
            </a:fld>
            <a:endParaRPr lang="fr-FR"/>
          </a:p>
        </p:txBody>
      </p:sp>
    </p:spTree>
    <p:extLst>
      <p:ext uri="{BB962C8B-B14F-4D97-AF65-F5344CB8AC3E}">
        <p14:creationId xmlns:p14="http://schemas.microsoft.com/office/powerpoint/2010/main" val="4095124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45</a:t>
            </a:fld>
            <a:endParaRPr lang="fr-FR"/>
          </a:p>
        </p:txBody>
      </p:sp>
    </p:spTree>
    <p:extLst>
      <p:ext uri="{BB962C8B-B14F-4D97-AF65-F5344CB8AC3E}">
        <p14:creationId xmlns:p14="http://schemas.microsoft.com/office/powerpoint/2010/main" val="2106178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https://unsplash.com/photos/vE3ZFtIhA4c?utm_source=unsplash&amp;utm_medium=referral&amp;utm_content=creditCopyText</a:t>
            </a:r>
          </a:p>
          <a:p>
            <a:endParaRPr lang="en-US" dirty="0"/>
          </a:p>
          <a:p>
            <a:r>
              <a:rPr lang="en-US" dirty="0"/>
              <a:t>Parallel platforms</a:t>
            </a:r>
          </a:p>
          <a:p>
            <a:r>
              <a:rPr lang="en-US" dirty="0"/>
              <a:t>Controlled</a:t>
            </a:r>
            <a:r>
              <a:rPr lang="en-US" baseline="0" dirty="0"/>
              <a:t> migration growth</a:t>
            </a:r>
          </a:p>
          <a:p>
            <a:endParaRPr lang="en-US" baseline="0" dirty="0"/>
          </a:p>
          <a:p>
            <a:r>
              <a:rPr lang="en-US" baseline="0" dirty="0"/>
              <a:t>In service mode: close monitoring</a:t>
            </a:r>
          </a:p>
          <a:p>
            <a:r>
              <a:rPr lang="en-US" baseline="0" dirty="0"/>
              <a:t>Inevitable surprises: challenge</a:t>
            </a:r>
          </a:p>
          <a:p>
            <a:r>
              <a:rPr lang="en-US" baseline="0" dirty="0"/>
              <a:t>Defaults adapt to our volumes: lots of tweaking / DRP tests</a:t>
            </a:r>
            <a:endParaRPr lang="en-US" dirty="0"/>
          </a:p>
          <a:p>
            <a:endParaRPr lang="en-US" dirty="0"/>
          </a:p>
          <a:p>
            <a:r>
              <a:rPr lang="en-US" dirty="0"/>
              <a:t>Challenge rebuild existing standards</a:t>
            </a:r>
            <a:r>
              <a:rPr lang="en-US" baseline="0" dirty="0"/>
              <a:t> to new Axway</a:t>
            </a:r>
          </a:p>
          <a:p>
            <a:r>
              <a:rPr lang="en-US" baseline="0" dirty="0"/>
              <a:t>SOAP-REST</a:t>
            </a:r>
          </a:p>
          <a:p>
            <a:r>
              <a:rPr lang="en-US" baseline="0" dirty="0"/>
              <a:t>New services on new platform</a:t>
            </a:r>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46</a:t>
            </a:fld>
            <a:endParaRPr lang="fr-FR"/>
          </a:p>
        </p:txBody>
      </p:sp>
    </p:spTree>
    <p:extLst>
      <p:ext uri="{BB962C8B-B14F-4D97-AF65-F5344CB8AC3E}">
        <p14:creationId xmlns:p14="http://schemas.microsoft.com/office/powerpoint/2010/main" val="3320008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47</a:t>
            </a:fld>
            <a:endParaRPr lang="fr-FR"/>
          </a:p>
        </p:txBody>
      </p:sp>
    </p:spTree>
    <p:extLst>
      <p:ext uri="{BB962C8B-B14F-4D97-AF65-F5344CB8AC3E}">
        <p14:creationId xmlns:p14="http://schemas.microsoft.com/office/powerpoint/2010/main" val="689312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a:t>Weak</a:t>
            </a:r>
            <a:r>
              <a:rPr lang="fr-BE" dirty="0"/>
              <a:t> AI:</a:t>
            </a:r>
            <a:r>
              <a:rPr lang="fr-BE" baseline="0" dirty="0"/>
              <a:t> </a:t>
            </a:r>
            <a:r>
              <a:rPr lang="en-US" dirty="0"/>
              <a:t>Weak AI simply acts upon and is bound by the rules imposed on it and it could not go beyond those rules</a:t>
            </a:r>
          </a:p>
          <a:p>
            <a:r>
              <a:rPr lang="fr-BE" dirty="0"/>
              <a:t>General or </a:t>
            </a:r>
            <a:r>
              <a:rPr lang="fr-BE" dirty="0" err="1"/>
              <a:t>strong</a:t>
            </a:r>
            <a:r>
              <a:rPr lang="fr-BE" dirty="0"/>
              <a:t> AI </a:t>
            </a:r>
            <a:r>
              <a:rPr lang="fr-BE" dirty="0" err="1"/>
              <a:t>is</a:t>
            </a:r>
            <a:r>
              <a:rPr lang="fr-BE" dirty="0"/>
              <a:t> </a:t>
            </a:r>
            <a:r>
              <a:rPr lang="fr-BE" dirty="0" err="1"/>
              <a:t>still</a:t>
            </a:r>
            <a:r>
              <a:rPr lang="fr-BE" dirty="0"/>
              <a:t> </a:t>
            </a:r>
            <a:r>
              <a:rPr lang="fr-BE" dirty="0" err="1"/>
              <a:t>debated</a:t>
            </a:r>
            <a:r>
              <a:rPr lang="fr-BE" dirty="0"/>
              <a:t> as </a:t>
            </a:r>
            <a:r>
              <a:rPr lang="fr-BE" dirty="0" err="1"/>
              <a:t>it</a:t>
            </a:r>
            <a:r>
              <a:rPr lang="fr-BE" dirty="0"/>
              <a:t> </a:t>
            </a:r>
            <a:r>
              <a:rPr lang="fr-BE" dirty="0" err="1"/>
              <a:t>is</a:t>
            </a:r>
            <a:r>
              <a:rPr lang="fr-BE" dirty="0"/>
              <a:t> hard to </a:t>
            </a:r>
            <a:r>
              <a:rPr lang="fr-BE" dirty="0" err="1"/>
              <a:t>give</a:t>
            </a:r>
            <a:r>
              <a:rPr lang="fr-BE" dirty="0"/>
              <a:t> a good </a:t>
            </a:r>
            <a:r>
              <a:rPr lang="fr-BE" dirty="0" err="1"/>
              <a:t>definition</a:t>
            </a:r>
            <a:r>
              <a:rPr lang="fr-BE" dirty="0"/>
              <a:t> of </a:t>
            </a:r>
            <a:r>
              <a:rPr lang="fr-BE" dirty="0" err="1"/>
              <a:t>what</a:t>
            </a:r>
            <a:r>
              <a:rPr lang="fr-BE" dirty="0"/>
              <a:t> intelligence </a:t>
            </a:r>
            <a:r>
              <a:rPr lang="fr-BE" dirty="0" err="1"/>
              <a:t>is</a:t>
            </a:r>
            <a:r>
              <a:rPr lang="fr-BE" dirty="0"/>
              <a:t>.</a:t>
            </a:r>
            <a:r>
              <a:rPr lang="fr-BE" baseline="0" dirty="0"/>
              <a:t> </a:t>
            </a:r>
            <a:r>
              <a:rPr lang="fr-BE" baseline="0" dirty="0" err="1"/>
              <a:t>Should</a:t>
            </a:r>
            <a:r>
              <a:rPr lang="fr-BE" baseline="0" dirty="0"/>
              <a:t> the machine have </a:t>
            </a:r>
            <a:r>
              <a:rPr lang="fr-BE" baseline="0" dirty="0" err="1"/>
              <a:t>consciousness</a:t>
            </a:r>
            <a:r>
              <a:rPr lang="fr-BE" baseline="0" dirty="0"/>
              <a:t> (</a:t>
            </a:r>
            <a:r>
              <a:rPr lang="fr-BE" baseline="0" dirty="0" err="1"/>
              <a:t>be</a:t>
            </a:r>
            <a:r>
              <a:rPr lang="fr-BE" baseline="0" dirty="0"/>
              <a:t> </a:t>
            </a:r>
            <a:r>
              <a:rPr lang="fr-BE" baseline="0" dirty="0" err="1"/>
              <a:t>aware</a:t>
            </a:r>
            <a:r>
              <a:rPr lang="fr-BE" baseline="0" dirty="0"/>
              <a:t> of </a:t>
            </a:r>
            <a:r>
              <a:rPr lang="fr-BE" baseline="0" dirty="0" err="1"/>
              <a:t>its</a:t>
            </a:r>
            <a:r>
              <a:rPr lang="fr-BE" baseline="0" dirty="0"/>
              <a:t> mental states) ? </a:t>
            </a:r>
            <a:r>
              <a:rPr lang="fr-BE" baseline="0" dirty="0" err="1"/>
              <a:t>Does</a:t>
            </a:r>
            <a:r>
              <a:rPr lang="fr-BE" baseline="0" dirty="0"/>
              <a:t> </a:t>
            </a:r>
            <a:r>
              <a:rPr lang="fr-BE" baseline="0" dirty="0" err="1"/>
              <a:t>it</a:t>
            </a:r>
            <a:r>
              <a:rPr lang="fr-BE" baseline="0" dirty="0"/>
              <a:t> have </a:t>
            </a:r>
            <a:r>
              <a:rPr lang="fr-BE" baseline="0" dirty="0" err="1"/>
              <a:t>intentionality</a:t>
            </a:r>
            <a:r>
              <a:rPr lang="fr-BE" baseline="0" dirty="0"/>
              <a:t>?</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61</a:t>
            </a:fld>
            <a:endParaRPr lang="fr-BE"/>
          </a:p>
        </p:txBody>
      </p:sp>
    </p:spTree>
    <p:extLst>
      <p:ext uri="{BB962C8B-B14F-4D97-AF65-F5344CB8AC3E}">
        <p14:creationId xmlns:p14="http://schemas.microsoft.com/office/powerpoint/2010/main" val="601920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Information</a:t>
            </a:r>
            <a:r>
              <a:rPr lang="fr-BE" baseline="0" dirty="0"/>
              <a:t> extraction . </a:t>
            </a:r>
            <a:r>
              <a:rPr lang="fr-BE" baseline="0" dirty="0" err="1"/>
              <a:t>explain</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63</a:t>
            </a:fld>
            <a:endParaRPr lang="nl-BE"/>
          </a:p>
        </p:txBody>
      </p:sp>
    </p:spTree>
    <p:extLst>
      <p:ext uri="{BB962C8B-B14F-4D97-AF65-F5344CB8AC3E}">
        <p14:creationId xmlns:p14="http://schemas.microsoft.com/office/powerpoint/2010/main" val="398614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12</a:t>
            </a:fld>
            <a:endParaRPr lang="en-US"/>
          </a:p>
        </p:txBody>
      </p:sp>
    </p:spTree>
    <p:extLst>
      <p:ext uri="{BB962C8B-B14F-4D97-AF65-F5344CB8AC3E}">
        <p14:creationId xmlns:p14="http://schemas.microsoft.com/office/powerpoint/2010/main" val="58081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Een (extreem)</a:t>
            </a:r>
            <a:r>
              <a:rPr lang="fr-BE" baseline="0"/>
              <a:t> voorbeeld van het verschil tussen de klassieke grafische interface (veel menu's, knoppen, invoervelden, etc.) en het voeren van een natuurlijke conversatie in eigen bewoordingen.</a:t>
            </a:r>
          </a:p>
          <a:p>
            <a:endParaRPr lang="fr-BE" baseline="0"/>
          </a:p>
          <a:p>
            <a:r>
              <a:rPr lang="fr-BE"/>
              <a:t>Je hoeft als gebruiker</a:t>
            </a:r>
            <a:r>
              <a:rPr lang="fr-BE" baseline="0"/>
              <a:t> de interface niet meer te leren.</a:t>
            </a:r>
          </a:p>
          <a:p>
            <a:endParaRPr lang="fr-BE" baseline="0"/>
          </a:p>
          <a:p>
            <a:r>
              <a:rPr lang="fr-BE" baseline="0"/>
              <a:t>Rechtervoorbeeld is "davis", de virtuele assistent van Dynatrace voor performance management (wat is de status van de systemen).</a:t>
            </a:r>
            <a:endParaRPr lang="nl-BE"/>
          </a:p>
        </p:txBody>
      </p:sp>
      <p:sp>
        <p:nvSpPr>
          <p:cNvPr id="4" name="Slide Number Placeholder 3"/>
          <p:cNvSpPr>
            <a:spLocks noGrp="1"/>
          </p:cNvSpPr>
          <p:nvPr>
            <p:ph type="sldNum" sz="quarter" idx="10"/>
          </p:nvPr>
        </p:nvSpPr>
        <p:spPr/>
        <p:txBody>
          <a:bodyPr/>
          <a:lstStyle/>
          <a:p>
            <a:fld id="{A2EDF498-6B22-4C23-B9DE-FBD91F7FCCAE}" type="slidenum">
              <a:rPr lang="fr-BE" smtClean="0"/>
              <a:t>64</a:t>
            </a:fld>
            <a:endParaRPr lang="fr-BE"/>
          </a:p>
        </p:txBody>
      </p:sp>
    </p:spTree>
    <p:extLst>
      <p:ext uri="{BB962C8B-B14F-4D97-AF65-F5344CB8AC3E}">
        <p14:creationId xmlns:p14="http://schemas.microsoft.com/office/powerpoint/2010/main" val="3920509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Machine Learning</a:t>
            </a:r>
            <a:r>
              <a:rPr lang="en-US" sz="1200" b="0" i="0" kern="1200" dirty="0">
                <a:solidFill>
                  <a:schemeClr val="tx1"/>
                </a:solidFill>
                <a:effectLst/>
                <a:latin typeface="+mn-lt"/>
                <a:ea typeface="+mn-ea"/>
                <a:cs typeface="+mn-cs"/>
              </a:rPr>
              <a:t> uses </a:t>
            </a:r>
            <a:r>
              <a:rPr lang="en-US" sz="1200" b="1" i="0" kern="1200" dirty="0">
                <a:solidFill>
                  <a:schemeClr val="tx1"/>
                </a:solidFill>
                <a:effectLst/>
                <a:latin typeface="+mn-lt"/>
                <a:ea typeface="+mn-ea"/>
                <a:cs typeface="+mn-cs"/>
              </a:rPr>
              <a:t>Data Mining</a:t>
            </a:r>
            <a:r>
              <a:rPr lang="en-US" sz="1200" b="0" i="0" kern="1200" dirty="0">
                <a:solidFill>
                  <a:schemeClr val="tx1"/>
                </a:solidFill>
                <a:effectLst/>
                <a:latin typeface="+mn-lt"/>
                <a:ea typeface="+mn-ea"/>
                <a:cs typeface="+mn-cs"/>
              </a:rPr>
              <a:t> techniques and other learning algorithms to build models of what is happening behind some data so that it can </a:t>
            </a:r>
            <a:r>
              <a:rPr lang="en-US" sz="1200" b="0" i="1" kern="1200" dirty="0">
                <a:solidFill>
                  <a:schemeClr val="tx1"/>
                </a:solidFill>
                <a:effectLst/>
                <a:latin typeface="+mn-lt"/>
                <a:ea typeface="+mn-ea"/>
                <a:cs typeface="+mn-cs"/>
              </a:rPr>
              <a:t>predict</a:t>
            </a:r>
            <a:r>
              <a:rPr lang="en-US" sz="1200" b="0" i="0" kern="1200" dirty="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a:solidFill>
                  <a:schemeClr val="tx1"/>
                </a:solidFill>
                <a:effectLst/>
                <a:latin typeface="+mn-lt"/>
                <a:ea typeface="+mn-ea"/>
                <a:cs typeface="+mn-cs"/>
              </a:rPr>
              <a:t>machine learning</a:t>
            </a:r>
            <a:r>
              <a:rPr lang="en-US" sz="1200" b="0" i="0" kern="1200" baseline="0" dirty="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69</a:t>
            </a:fld>
            <a:endParaRPr lang="nl-BE"/>
          </a:p>
        </p:txBody>
      </p:sp>
    </p:spTree>
    <p:extLst>
      <p:ext uri="{BB962C8B-B14F-4D97-AF65-F5344CB8AC3E}">
        <p14:creationId xmlns:p14="http://schemas.microsoft.com/office/powerpoint/2010/main" val="3094778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Source: « </a:t>
            </a:r>
            <a:r>
              <a:rPr lang="fr-BE" dirty="0" err="1"/>
              <a:t>Artificial</a:t>
            </a:r>
            <a:r>
              <a:rPr lang="fr-BE" baseline="0" dirty="0"/>
              <a:t> Intelligence: A </a:t>
            </a:r>
            <a:r>
              <a:rPr lang="fr-BE" baseline="0" dirty="0" err="1"/>
              <a:t>moder</a:t>
            </a:r>
            <a:r>
              <a:rPr lang="fr-BE" baseline="0" dirty="0"/>
              <a:t> </a:t>
            </a:r>
            <a:r>
              <a:rPr lang="fr-BE" baseline="0" dirty="0" err="1"/>
              <a:t>approach</a:t>
            </a:r>
            <a:r>
              <a:rPr lang="fr-BE" baseline="0" dirty="0"/>
              <a:t> » Russel, </a:t>
            </a:r>
            <a:r>
              <a:rPr lang="fr-BE" baseline="0" dirty="0" err="1"/>
              <a:t>Norvig</a:t>
            </a:r>
            <a:endParaRPr lang="fr-BE" baseline="0" dirty="0"/>
          </a:p>
          <a:p>
            <a:endParaRPr lang="fr-BE" baseline="0" dirty="0"/>
          </a:p>
          <a:p>
            <a:r>
              <a:rPr lang="fr-BE" baseline="0" dirty="0" err="1"/>
              <a:t>Example</a:t>
            </a:r>
            <a:r>
              <a:rPr lang="fr-BE" baseline="0" dirty="0"/>
              <a:t> </a:t>
            </a:r>
            <a:r>
              <a:rPr lang="fr-BE" baseline="0" dirty="0" err="1"/>
              <a:t>chatbot</a:t>
            </a:r>
            <a:r>
              <a:rPr lang="fr-BE" baseline="0" dirty="0"/>
              <a:t>: training data are pairs of </a:t>
            </a:r>
            <a:r>
              <a:rPr lang="fr-BE" baseline="0" dirty="0" err="1"/>
              <a:t>texts</a:t>
            </a:r>
            <a:r>
              <a:rPr lang="fr-BE" baseline="0" dirty="0"/>
              <a:t> and </a:t>
            </a:r>
            <a:r>
              <a:rPr lang="fr-BE" baseline="0" dirty="0" err="1"/>
              <a:t>related</a:t>
            </a:r>
            <a:r>
              <a:rPr lang="fr-BE" baseline="0" dirty="0"/>
              <a:t> intentions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70</a:t>
            </a:fld>
            <a:endParaRPr lang="fr-BE"/>
          </a:p>
        </p:txBody>
      </p:sp>
    </p:spTree>
    <p:extLst>
      <p:ext uri="{BB962C8B-B14F-4D97-AF65-F5344CB8AC3E}">
        <p14:creationId xmlns:p14="http://schemas.microsoft.com/office/powerpoint/2010/main" val="600838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72</a:t>
            </a:fld>
            <a:endParaRPr lang="en-US"/>
          </a:p>
        </p:txBody>
      </p:sp>
    </p:spTree>
    <p:extLst>
      <p:ext uri="{BB962C8B-B14F-4D97-AF65-F5344CB8AC3E}">
        <p14:creationId xmlns:p14="http://schemas.microsoft.com/office/powerpoint/2010/main" val="4188721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 dit </a:t>
            </a:r>
            <a:r>
              <a:rPr lang="fr-BE" dirty="0" err="1"/>
              <a:t>experiment</a:t>
            </a:r>
            <a:r>
              <a:rPr lang="fr-BE" dirty="0"/>
              <a:t> </a:t>
            </a:r>
            <a:r>
              <a:rPr lang="fr-BE" dirty="0" err="1"/>
              <a:t>werd</a:t>
            </a:r>
            <a:r>
              <a:rPr lang="fr-BE" dirty="0"/>
              <a:t> </a:t>
            </a:r>
            <a:r>
              <a:rPr lang="fr-BE" dirty="0" err="1"/>
              <a:t>een</a:t>
            </a:r>
            <a:r>
              <a:rPr lang="fr-BE" dirty="0"/>
              <a:t> scenario </a:t>
            </a:r>
            <a:r>
              <a:rPr lang="fr-BE" dirty="0" err="1"/>
              <a:t>uitgebouwd</a:t>
            </a:r>
            <a:r>
              <a:rPr lang="fr-BE" dirty="0"/>
              <a:t> op basis van </a:t>
            </a:r>
            <a:r>
              <a:rPr lang="fr-BE" dirty="0" err="1"/>
              <a:t>eenvoudige</a:t>
            </a:r>
            <a:r>
              <a:rPr lang="fr-BE" dirty="0"/>
              <a:t> </a:t>
            </a:r>
            <a:r>
              <a:rPr lang="fr-BE" dirty="0" err="1"/>
              <a:t>beacons</a:t>
            </a:r>
            <a:r>
              <a:rPr lang="fr-BE" dirty="0"/>
              <a:t> (</a:t>
            </a:r>
            <a:r>
              <a:rPr lang="fr-BE" dirty="0" err="1"/>
              <a:t>zendertjes</a:t>
            </a:r>
            <a:r>
              <a:rPr lang="fr-BE" dirty="0"/>
              <a:t> die </a:t>
            </a:r>
            <a:r>
              <a:rPr lang="fr-BE" dirty="0" err="1"/>
              <a:t>een</a:t>
            </a:r>
            <a:r>
              <a:rPr lang="fr-BE" dirty="0"/>
              <a:t> </a:t>
            </a:r>
            <a:r>
              <a:rPr lang="fr-BE" dirty="0" err="1"/>
              <a:t>uniek</a:t>
            </a:r>
            <a:r>
              <a:rPr lang="fr-BE" dirty="0"/>
              <a:t> </a:t>
            </a:r>
            <a:r>
              <a:rPr lang="fr-BE" dirty="0" err="1"/>
              <a:t>identificatienummer</a:t>
            </a:r>
            <a:r>
              <a:rPr lang="fr-BE" dirty="0"/>
              <a:t> </a:t>
            </a:r>
            <a:r>
              <a:rPr lang="fr-BE" dirty="0" err="1"/>
              <a:t>hebben</a:t>
            </a:r>
            <a:r>
              <a:rPr lang="fr-BE" dirty="0"/>
              <a:t>).</a:t>
            </a:r>
          </a:p>
          <a:p>
            <a:r>
              <a:rPr lang="fr-BE" dirty="0" err="1"/>
              <a:t>Het</a:t>
            </a:r>
            <a:r>
              <a:rPr lang="fr-BE" dirty="0"/>
              <a:t> scenario </a:t>
            </a:r>
            <a:r>
              <a:rPr lang="fr-BE" dirty="0" err="1"/>
              <a:t>veronderstelt</a:t>
            </a:r>
            <a:r>
              <a:rPr lang="fr-BE" dirty="0"/>
              <a:t> </a:t>
            </a:r>
            <a:r>
              <a:rPr lang="fr-BE" dirty="0" err="1"/>
              <a:t>dat</a:t>
            </a:r>
            <a:r>
              <a:rPr lang="fr-BE" dirty="0"/>
              <a:t> de </a:t>
            </a:r>
            <a:r>
              <a:rPr lang="fr-BE" dirty="0" err="1"/>
              <a:t>betrokken</a:t>
            </a:r>
            <a:r>
              <a:rPr lang="fr-BE" dirty="0"/>
              <a:t> </a:t>
            </a:r>
            <a:r>
              <a:rPr lang="fr-BE" dirty="0" err="1"/>
              <a:t>ondernemer</a:t>
            </a:r>
            <a:r>
              <a:rPr lang="fr-BE" dirty="0"/>
              <a:t> de </a:t>
            </a:r>
            <a:r>
              <a:rPr lang="fr-BE" dirty="0" err="1"/>
              <a:t>beacon</a:t>
            </a:r>
            <a:r>
              <a:rPr lang="fr-BE" dirty="0"/>
              <a:t> </a:t>
            </a:r>
            <a:r>
              <a:rPr lang="fr-BE" dirty="0" err="1"/>
              <a:t>aangemeld</a:t>
            </a:r>
            <a:r>
              <a:rPr lang="fr-BE" dirty="0"/>
              <a:t> </a:t>
            </a:r>
            <a:r>
              <a:rPr lang="fr-BE" dirty="0" err="1"/>
              <a:t>heeft</a:t>
            </a:r>
            <a:r>
              <a:rPr lang="fr-BE" dirty="0"/>
              <a:t> met de </a:t>
            </a:r>
            <a:r>
              <a:rPr lang="fr-BE" dirty="0" err="1"/>
              <a:t>relevante</a:t>
            </a:r>
            <a:r>
              <a:rPr lang="fr-BE" dirty="0"/>
              <a:t> </a:t>
            </a:r>
            <a:r>
              <a:rPr lang="fr-BE" dirty="0" err="1"/>
              <a:t>informatie</a:t>
            </a:r>
            <a:r>
              <a:rPr lang="fr-BE" dirty="0"/>
              <a:t>: </a:t>
            </a:r>
            <a:r>
              <a:rPr lang="fr-BE" dirty="0" err="1"/>
              <a:t>voor</a:t>
            </a:r>
            <a:r>
              <a:rPr lang="fr-BE" dirty="0"/>
              <a:t> </a:t>
            </a:r>
            <a:r>
              <a:rPr lang="fr-BE" dirty="0" err="1"/>
              <a:t>welk</a:t>
            </a:r>
            <a:r>
              <a:rPr lang="fr-BE" dirty="0"/>
              <a:t> </a:t>
            </a:r>
            <a:r>
              <a:rPr lang="fr-BE" dirty="0" err="1"/>
              <a:t>bedrijf</a:t>
            </a:r>
            <a:r>
              <a:rPr lang="fr-BE" dirty="0"/>
              <a:t>? </a:t>
            </a:r>
            <a:r>
              <a:rPr lang="fr-BE" dirty="0" err="1"/>
              <a:t>Voor</a:t>
            </a:r>
            <a:r>
              <a:rPr lang="fr-BE" dirty="0"/>
              <a:t> </a:t>
            </a:r>
            <a:r>
              <a:rPr lang="fr-BE" dirty="0" err="1"/>
              <a:t>welke</a:t>
            </a:r>
            <a:r>
              <a:rPr lang="fr-BE" dirty="0"/>
              <a:t> </a:t>
            </a:r>
            <a:r>
              <a:rPr lang="fr-BE" dirty="0" err="1"/>
              <a:t>werf</a:t>
            </a:r>
            <a:r>
              <a:rPr lang="fr-BE" dirty="0"/>
              <a:t>?</a:t>
            </a:r>
          </a:p>
          <a:p>
            <a:endParaRPr lang="fr-BE" dirty="0"/>
          </a:p>
          <a:p>
            <a:r>
              <a:rPr lang="fr-BE" dirty="0" err="1"/>
              <a:t>Een</a:t>
            </a:r>
            <a:r>
              <a:rPr lang="fr-BE" dirty="0"/>
              <a:t> </a:t>
            </a:r>
            <a:r>
              <a:rPr lang="fr-BE" dirty="0" err="1"/>
              <a:t>werknemer</a:t>
            </a:r>
            <a:r>
              <a:rPr lang="fr-BE" dirty="0"/>
              <a:t> of </a:t>
            </a:r>
            <a:r>
              <a:rPr lang="fr-BE" dirty="0" err="1"/>
              <a:t>een</a:t>
            </a:r>
            <a:r>
              <a:rPr lang="fr-BE" dirty="0"/>
              <a:t> </a:t>
            </a:r>
            <a:r>
              <a:rPr lang="fr-BE" dirty="0" err="1"/>
              <a:t>onderaannemer</a:t>
            </a:r>
            <a:r>
              <a:rPr lang="fr-BE" dirty="0"/>
              <a:t> die de </a:t>
            </a:r>
            <a:r>
              <a:rPr lang="fr-BE" dirty="0" err="1"/>
              <a:t>werf</a:t>
            </a:r>
            <a:r>
              <a:rPr lang="fr-BE" dirty="0"/>
              <a:t> </a:t>
            </a:r>
            <a:r>
              <a:rPr lang="fr-BE" dirty="0" err="1"/>
              <a:t>bezoekt</a:t>
            </a:r>
            <a:r>
              <a:rPr lang="fr-BE" dirty="0"/>
              <a:t> </a:t>
            </a:r>
            <a:r>
              <a:rPr lang="fr-BE" dirty="0" err="1"/>
              <a:t>beschikt</a:t>
            </a:r>
            <a:r>
              <a:rPr lang="fr-BE" dirty="0"/>
              <a:t> over </a:t>
            </a:r>
            <a:r>
              <a:rPr lang="fr-BE" dirty="0" err="1"/>
              <a:t>een</a:t>
            </a:r>
            <a:r>
              <a:rPr lang="fr-BE" dirty="0"/>
              <a:t> </a:t>
            </a:r>
            <a:r>
              <a:rPr lang="fr-BE" dirty="0" err="1"/>
              <a:t>app</a:t>
            </a:r>
            <a:r>
              <a:rPr lang="fr-BE" dirty="0"/>
              <a:t> op </a:t>
            </a:r>
            <a:r>
              <a:rPr lang="fr-BE" dirty="0" err="1"/>
              <a:t>zijn</a:t>
            </a:r>
            <a:r>
              <a:rPr lang="fr-BE" dirty="0"/>
              <a:t> </a:t>
            </a:r>
            <a:r>
              <a:rPr lang="fr-BE" dirty="0" err="1"/>
              <a:t>mobiel</a:t>
            </a:r>
            <a:r>
              <a:rPr lang="fr-BE" dirty="0"/>
              <a:t> </a:t>
            </a:r>
            <a:r>
              <a:rPr lang="fr-BE" dirty="0" err="1"/>
              <a:t>device</a:t>
            </a:r>
            <a:r>
              <a:rPr lang="fr-BE" dirty="0"/>
              <a:t> die de </a:t>
            </a:r>
            <a:r>
              <a:rPr lang="fr-BE" dirty="0" err="1"/>
              <a:t>activiteit</a:t>
            </a:r>
            <a:r>
              <a:rPr lang="fr-BE" dirty="0"/>
              <a:t> van de </a:t>
            </a:r>
            <a:r>
              <a:rPr lang="fr-BE" dirty="0" err="1"/>
              <a:t>beacon</a:t>
            </a:r>
            <a:r>
              <a:rPr lang="fr-BE" dirty="0"/>
              <a:t> kan </a:t>
            </a:r>
            <a:r>
              <a:rPr lang="fr-BE" dirty="0" err="1"/>
              <a:t>oppikken</a:t>
            </a:r>
            <a:r>
              <a:rPr lang="fr-BE" dirty="0"/>
              <a:t>, de </a:t>
            </a:r>
            <a:r>
              <a:rPr lang="fr-BE" dirty="0" err="1"/>
              <a:t>identiteit</a:t>
            </a:r>
            <a:r>
              <a:rPr lang="fr-BE" dirty="0"/>
              <a:t> kan </a:t>
            </a:r>
            <a:r>
              <a:rPr lang="fr-BE" dirty="0" err="1"/>
              <a:t>uitlezen</a:t>
            </a:r>
            <a:r>
              <a:rPr lang="fr-BE" dirty="0"/>
              <a:t> en dan </a:t>
            </a:r>
            <a:r>
              <a:rPr lang="fr-BE" dirty="0" err="1"/>
              <a:t>vervolgens</a:t>
            </a:r>
            <a:r>
              <a:rPr lang="fr-BE" dirty="0"/>
              <a:t> </a:t>
            </a:r>
            <a:r>
              <a:rPr lang="fr-BE" dirty="0" err="1"/>
              <a:t>ia</a:t>
            </a:r>
            <a:r>
              <a:rPr lang="fr-BE" dirty="0"/>
              <a:t> </a:t>
            </a:r>
            <a:r>
              <a:rPr lang="fr-BE" dirty="0" err="1"/>
              <a:t>zijn</a:t>
            </a:r>
            <a:r>
              <a:rPr lang="fr-BE" dirty="0"/>
              <a:t> </a:t>
            </a:r>
            <a:r>
              <a:rPr lang="fr-BE" dirty="0" err="1"/>
              <a:t>app</a:t>
            </a:r>
            <a:r>
              <a:rPr lang="fr-BE" dirty="0"/>
              <a:t> </a:t>
            </a:r>
            <a:r>
              <a:rPr lang="fr-BE" dirty="0" err="1"/>
              <a:t>een</a:t>
            </a:r>
            <a:r>
              <a:rPr lang="fr-BE" dirty="0"/>
              <a:t> </a:t>
            </a:r>
            <a:r>
              <a:rPr lang="fr-BE" dirty="0" err="1"/>
              <a:t>melding</a:t>
            </a:r>
            <a:r>
              <a:rPr lang="fr-BE" dirty="0"/>
              <a:t> </a:t>
            </a:r>
            <a:r>
              <a:rPr lang="fr-BE" dirty="0" err="1"/>
              <a:t>doet</a:t>
            </a:r>
            <a:r>
              <a:rPr lang="fr-BE" dirty="0"/>
              <a:t> </a:t>
            </a:r>
            <a:r>
              <a:rPr lang="fr-BE" dirty="0" err="1"/>
              <a:t>dat</a:t>
            </a:r>
            <a:r>
              <a:rPr lang="fr-BE" dirty="0"/>
              <a:t> </a:t>
            </a:r>
            <a:r>
              <a:rPr lang="fr-BE" dirty="0" err="1"/>
              <a:t>hij</a:t>
            </a:r>
            <a:r>
              <a:rPr lang="fr-BE" dirty="0"/>
              <a:t> op die </a:t>
            </a:r>
            <a:r>
              <a:rPr lang="fr-BE" dirty="0" err="1"/>
              <a:t>bouwwerf</a:t>
            </a:r>
            <a:r>
              <a:rPr lang="fr-BE" dirty="0"/>
              <a:t> </a:t>
            </a:r>
            <a:r>
              <a:rPr lang="fr-BE" dirty="0" err="1"/>
              <a:t>aanwezig</a:t>
            </a:r>
            <a:r>
              <a:rPr lang="fr-BE" dirty="0"/>
              <a:t> </a:t>
            </a:r>
            <a:r>
              <a:rPr lang="fr-BE" dirty="0" err="1"/>
              <a:t>is</a:t>
            </a:r>
            <a:r>
              <a:rPr lang="fr-BE" dirty="0"/>
              <a:t>. Op die manier </a:t>
            </a:r>
            <a:r>
              <a:rPr lang="fr-BE" dirty="0" err="1"/>
              <a:t>krijg</a:t>
            </a:r>
            <a:r>
              <a:rPr lang="fr-BE" dirty="0"/>
              <a:t> je </a:t>
            </a:r>
            <a:r>
              <a:rPr lang="fr-BE" dirty="0" err="1"/>
              <a:t>een</a:t>
            </a:r>
            <a:r>
              <a:rPr lang="fr-BE" dirty="0"/>
              <a:t> </a:t>
            </a:r>
            <a:r>
              <a:rPr lang="fr-BE" dirty="0" err="1"/>
              <a:t>low-cost</a:t>
            </a:r>
            <a:r>
              <a:rPr lang="fr-BE" dirty="0"/>
              <a:t>, </a:t>
            </a:r>
            <a:r>
              <a:rPr lang="fr-BE" dirty="0" err="1"/>
              <a:t>snel</a:t>
            </a:r>
            <a:r>
              <a:rPr lang="fr-BE" dirty="0"/>
              <a:t>  te </a:t>
            </a:r>
            <a:r>
              <a:rPr lang="fr-BE" dirty="0" err="1"/>
              <a:t>implementeren</a:t>
            </a:r>
            <a:r>
              <a:rPr lang="fr-BE" dirty="0"/>
              <a:t> </a:t>
            </a:r>
            <a:r>
              <a:rPr lang="fr-BE" dirty="0" err="1"/>
              <a:t>mogelijkheid</a:t>
            </a:r>
            <a:r>
              <a:rPr lang="fr-BE" dirty="0"/>
              <a:t> om </a:t>
            </a:r>
            <a:r>
              <a:rPr lang="fr-BE" dirty="0" err="1"/>
              <a:t>aanwezigheidsmeldingen</a:t>
            </a:r>
            <a:r>
              <a:rPr lang="fr-BE" dirty="0"/>
              <a:t> te </a:t>
            </a:r>
            <a:r>
              <a:rPr lang="fr-BE" dirty="0" err="1"/>
              <a:t>doen</a:t>
            </a:r>
            <a:r>
              <a:rPr lang="fr-BE" dirty="0"/>
              <a:t>.</a:t>
            </a:r>
          </a:p>
          <a:p>
            <a:endParaRPr lang="fr-BE" dirty="0"/>
          </a:p>
          <a:p>
            <a:r>
              <a:rPr lang="fr-BE" dirty="0"/>
              <a:t>Dit scenario </a:t>
            </a:r>
            <a:r>
              <a:rPr lang="fr-BE" dirty="0" err="1"/>
              <a:t>is</a:t>
            </a:r>
            <a:r>
              <a:rPr lang="fr-BE" dirty="0"/>
              <a:t> </a:t>
            </a:r>
            <a:r>
              <a:rPr lang="fr-BE" dirty="0" err="1"/>
              <a:t>nuttig</a:t>
            </a:r>
            <a:r>
              <a:rPr lang="fr-BE" dirty="0"/>
              <a:t> </a:t>
            </a:r>
            <a:r>
              <a:rPr lang="fr-BE" dirty="0" err="1"/>
              <a:t>voor</a:t>
            </a:r>
            <a:r>
              <a:rPr lang="fr-BE" dirty="0"/>
              <a:t> </a:t>
            </a:r>
            <a:r>
              <a:rPr lang="fr-BE" dirty="0" err="1"/>
              <a:t>veiligheid</a:t>
            </a:r>
            <a:r>
              <a:rPr lang="fr-BE" dirty="0"/>
              <a:t> op </a:t>
            </a:r>
            <a:r>
              <a:rPr lang="fr-BE" dirty="0" err="1"/>
              <a:t>het</a:t>
            </a:r>
            <a:r>
              <a:rPr lang="fr-BE" dirty="0"/>
              <a:t> </a:t>
            </a:r>
            <a:r>
              <a:rPr lang="fr-BE" dirty="0" err="1"/>
              <a:t>werk</a:t>
            </a:r>
            <a:r>
              <a:rPr lang="fr-BE" dirty="0"/>
              <a:t> (</a:t>
            </a:r>
            <a:r>
              <a:rPr lang="fr-BE" dirty="0" err="1"/>
              <a:t>accurate</a:t>
            </a:r>
            <a:r>
              <a:rPr lang="fr-BE" dirty="0"/>
              <a:t> </a:t>
            </a:r>
            <a:r>
              <a:rPr lang="fr-BE" dirty="0" err="1"/>
              <a:t>registratie</a:t>
            </a:r>
            <a:r>
              <a:rPr lang="fr-BE" dirty="0"/>
              <a:t> van </a:t>
            </a:r>
            <a:r>
              <a:rPr lang="fr-BE" dirty="0" err="1"/>
              <a:t>aanwezigheden</a:t>
            </a:r>
            <a:r>
              <a:rPr lang="fr-BE" dirty="0"/>
              <a:t> in </a:t>
            </a:r>
            <a:r>
              <a:rPr lang="fr-BE" dirty="0" err="1"/>
              <a:t>seveso</a:t>
            </a:r>
            <a:r>
              <a:rPr lang="fr-BE" dirty="0"/>
              <a:t> </a:t>
            </a:r>
            <a:r>
              <a:rPr lang="fr-BE" dirty="0" err="1"/>
              <a:t>bedrijven</a:t>
            </a:r>
            <a:r>
              <a:rPr lang="fr-BE" dirty="0"/>
              <a:t> </a:t>
            </a:r>
            <a:r>
              <a:rPr lang="fr-BE" dirty="0" err="1"/>
              <a:t>bvb</a:t>
            </a:r>
            <a:r>
              <a:rPr lang="fr-BE" dirty="0"/>
              <a:t>) of </a:t>
            </a:r>
            <a:r>
              <a:rPr lang="fr-BE" dirty="0" err="1"/>
              <a:t>voor</a:t>
            </a:r>
            <a:r>
              <a:rPr lang="fr-BE" dirty="0"/>
              <a:t> </a:t>
            </a:r>
            <a:r>
              <a:rPr lang="fr-BE" dirty="0" err="1"/>
              <a:t>fraudebestrijding</a:t>
            </a:r>
            <a:r>
              <a:rPr lang="fr-BE" dirty="0"/>
              <a:t>.</a:t>
            </a: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73</a:t>
            </a:fld>
            <a:endParaRPr lang="nl-BE"/>
          </a:p>
        </p:txBody>
      </p:sp>
    </p:spTree>
    <p:extLst>
      <p:ext uri="{BB962C8B-B14F-4D97-AF65-F5344CB8AC3E}">
        <p14:creationId xmlns:p14="http://schemas.microsoft.com/office/powerpoint/2010/main" val="1563420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88900" y="742950"/>
            <a:ext cx="6619875" cy="3724275"/>
          </a:xfrm>
          <a:ln/>
        </p:spPr>
      </p:sp>
      <p:sp>
        <p:nvSpPr>
          <p:cNvPr id="32771" name="Rectangle 3"/>
          <p:cNvSpPr>
            <a:spLocks noGrp="1" noChangeArrowheads="1"/>
          </p:cNvSpPr>
          <p:nvPr>
            <p:ph type="body" idx="1"/>
          </p:nvPr>
        </p:nvSpPr>
        <p:spPr>
          <a:xfrm>
            <a:off x="679768" y="4716313"/>
            <a:ext cx="5438140" cy="4713114"/>
          </a:xfrm>
          <a:noFill/>
        </p:spPr>
        <p:txBody>
          <a:bodyPr/>
          <a:lstStyle/>
          <a:p>
            <a:pPr eaLnBrk="1" hangingPunct="1"/>
            <a:r>
              <a:rPr lang="en-US" altLang="fr-FR" dirty="0" smtClean="0"/>
              <a:t>Application portfolio</a:t>
            </a:r>
          </a:p>
          <a:p>
            <a:pPr eaLnBrk="1" hangingPunct="1"/>
            <a:r>
              <a:rPr lang="en-US" altLang="fr-FR" dirty="0" smtClean="0"/>
              <a:t>Infrastructure</a:t>
            </a:r>
            <a:r>
              <a:rPr lang="en-US" altLang="fr-FR" baseline="0" dirty="0" smtClean="0"/>
              <a:t> portfolio</a:t>
            </a:r>
          </a:p>
          <a:p>
            <a:pPr eaLnBrk="1" hangingPunct="1"/>
            <a:r>
              <a:rPr lang="en-US" altLang="fr-FR" baseline="0" dirty="0" smtClean="0"/>
              <a:t>Project Portfolio</a:t>
            </a:r>
          </a:p>
          <a:p>
            <a:pPr eaLnBrk="1" hangingPunct="1"/>
            <a:endParaRPr lang="en-US" altLang="fr-FR" baseline="0" dirty="0" smtClean="0"/>
          </a:p>
          <a:p>
            <a:pPr eaLnBrk="1" hangingPunct="1"/>
            <a:r>
              <a:rPr lang="en-US" altLang="fr-FR" baseline="0" dirty="0" err="1" smtClean="0"/>
              <a:t>Peut</a:t>
            </a:r>
            <a:r>
              <a:rPr lang="en-US" altLang="fr-FR" baseline="0" dirty="0" smtClean="0"/>
              <a:t> marcher </a:t>
            </a:r>
            <a:r>
              <a:rPr lang="en-US" altLang="fr-FR" baseline="0" dirty="0" err="1" smtClean="0"/>
              <a:t>si</a:t>
            </a:r>
            <a:r>
              <a:rPr lang="en-US" altLang="fr-FR" baseline="0" dirty="0" smtClean="0"/>
              <a:t> petite </a:t>
            </a:r>
            <a:r>
              <a:rPr lang="en-US" altLang="fr-FR" baseline="0" dirty="0" err="1" smtClean="0"/>
              <a:t>organisation</a:t>
            </a:r>
            <a:endParaRPr lang="en-US" altLang="fr-FR" baseline="0" dirty="0" smtClean="0"/>
          </a:p>
          <a:p>
            <a:pPr eaLnBrk="1" hangingPunct="1"/>
            <a:r>
              <a:rPr lang="en-US" altLang="fr-FR" baseline="0" dirty="0" smtClean="0"/>
              <a:t>Client : </a:t>
            </a:r>
            <a:r>
              <a:rPr lang="en-US" altLang="fr-FR" baseline="0" dirty="0" err="1" smtClean="0"/>
              <a:t>Flexibilité</a:t>
            </a:r>
            <a:r>
              <a:rPr lang="en-US" altLang="fr-FR" baseline="0" dirty="0" smtClean="0"/>
              <a:t> </a:t>
            </a:r>
            <a:r>
              <a:rPr lang="en-US" altLang="fr-FR" baseline="0" dirty="0" err="1" smtClean="0"/>
              <a:t>mais</a:t>
            </a:r>
            <a:r>
              <a:rPr lang="en-US" altLang="fr-FR" baseline="0" dirty="0" smtClean="0"/>
              <a:t> pas de </a:t>
            </a:r>
            <a:r>
              <a:rPr lang="en-US" altLang="fr-FR" baseline="0" dirty="0" err="1" smtClean="0"/>
              <a:t>garantie</a:t>
            </a:r>
            <a:r>
              <a:rPr lang="en-US" altLang="fr-FR" baseline="0" dirty="0" smtClean="0"/>
              <a:t> </a:t>
            </a:r>
            <a:r>
              <a:rPr lang="en-US" altLang="fr-FR" baseline="0" dirty="0" err="1" smtClean="0"/>
              <a:t>ni</a:t>
            </a:r>
            <a:r>
              <a:rPr lang="en-US" altLang="fr-FR" baseline="0" dirty="0" smtClean="0"/>
              <a:t> de </a:t>
            </a:r>
            <a:r>
              <a:rPr lang="en-US" altLang="fr-FR" baseline="0" dirty="0" err="1" smtClean="0"/>
              <a:t>contrôle</a:t>
            </a:r>
            <a:endParaRPr lang="en-US" altLang="fr-FR" dirty="0" smtClean="0"/>
          </a:p>
        </p:txBody>
      </p:sp>
    </p:spTree>
    <p:extLst>
      <p:ext uri="{BB962C8B-B14F-4D97-AF65-F5344CB8AC3E}">
        <p14:creationId xmlns:p14="http://schemas.microsoft.com/office/powerpoint/2010/main" val="3257787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88900" y="742950"/>
            <a:ext cx="6619875" cy="3724275"/>
          </a:xfrm>
          <a:ln/>
        </p:spPr>
      </p:sp>
      <p:sp>
        <p:nvSpPr>
          <p:cNvPr id="33795" name="Rectangle 3"/>
          <p:cNvSpPr>
            <a:spLocks noGrp="1" noChangeArrowheads="1"/>
          </p:cNvSpPr>
          <p:nvPr>
            <p:ph type="body" idx="1"/>
          </p:nvPr>
        </p:nvSpPr>
        <p:spPr>
          <a:xfrm>
            <a:off x="679768" y="4716313"/>
            <a:ext cx="5438140" cy="4713114"/>
          </a:xfrm>
          <a:noFill/>
        </p:spPr>
        <p:txBody>
          <a:bodyPr/>
          <a:lstStyle/>
          <a:p>
            <a:pPr eaLnBrk="1" hangingPunct="1"/>
            <a:endParaRPr lang="en-US" altLang="fr-FR" b="1" smtClean="0"/>
          </a:p>
        </p:txBody>
      </p:sp>
    </p:spTree>
    <p:extLst>
      <p:ext uri="{BB962C8B-B14F-4D97-AF65-F5344CB8AC3E}">
        <p14:creationId xmlns:p14="http://schemas.microsoft.com/office/powerpoint/2010/main" val="531767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88900" y="742950"/>
            <a:ext cx="6619875" cy="3724275"/>
          </a:xfrm>
          <a:ln/>
        </p:spPr>
      </p:sp>
      <p:sp>
        <p:nvSpPr>
          <p:cNvPr id="34819" name="Rectangle 3"/>
          <p:cNvSpPr>
            <a:spLocks noGrp="1" noChangeArrowheads="1"/>
          </p:cNvSpPr>
          <p:nvPr>
            <p:ph type="body" idx="1"/>
          </p:nvPr>
        </p:nvSpPr>
        <p:spPr>
          <a:xfrm>
            <a:off x="679768" y="4716313"/>
            <a:ext cx="5438140" cy="4713114"/>
          </a:xfrm>
          <a:noFill/>
        </p:spPr>
        <p:txBody>
          <a:bodyPr/>
          <a:lstStyle/>
          <a:p>
            <a:pPr eaLnBrk="1" hangingPunct="1"/>
            <a:r>
              <a:rPr lang="en-US" altLang="fr-FR" dirty="0" smtClean="0"/>
              <a:t>Client : </a:t>
            </a:r>
            <a:r>
              <a:rPr lang="en-US" altLang="fr-FR" dirty="0" err="1" smtClean="0"/>
              <a:t>perte</a:t>
            </a:r>
            <a:r>
              <a:rPr lang="en-US" altLang="fr-FR" dirty="0" smtClean="0"/>
              <a:t> de </a:t>
            </a:r>
            <a:r>
              <a:rPr lang="en-US" altLang="fr-FR" dirty="0" err="1" smtClean="0"/>
              <a:t>flexibilité</a:t>
            </a:r>
            <a:r>
              <a:rPr lang="en-US" altLang="fr-FR" dirty="0" smtClean="0"/>
              <a:t> </a:t>
            </a:r>
            <a:r>
              <a:rPr lang="en-US" altLang="fr-FR" dirty="0" err="1" smtClean="0"/>
              <a:t>mais</a:t>
            </a:r>
            <a:r>
              <a:rPr lang="en-US" altLang="fr-FR" dirty="0" smtClean="0"/>
              <a:t> </a:t>
            </a:r>
            <a:r>
              <a:rPr lang="en-US" altLang="fr-FR" dirty="0" err="1" smtClean="0"/>
              <a:t>niveau</a:t>
            </a:r>
            <a:r>
              <a:rPr lang="en-US" altLang="fr-FR" dirty="0" smtClean="0"/>
              <a:t> de service (</a:t>
            </a:r>
            <a:r>
              <a:rPr lang="en-US" altLang="fr-FR" dirty="0" err="1" smtClean="0"/>
              <a:t>garantie</a:t>
            </a:r>
            <a:r>
              <a:rPr lang="en-US" altLang="fr-FR" dirty="0" smtClean="0"/>
              <a:t>) + </a:t>
            </a:r>
            <a:r>
              <a:rPr lang="en-US" altLang="fr-FR" dirty="0" err="1" smtClean="0"/>
              <a:t>contrôle</a:t>
            </a:r>
            <a:r>
              <a:rPr lang="en-US" altLang="fr-FR" dirty="0" smtClean="0"/>
              <a:t> possible </a:t>
            </a:r>
          </a:p>
          <a:p>
            <a:pPr eaLnBrk="1" hangingPunct="1"/>
            <a:r>
              <a:rPr lang="en-US" altLang="fr-FR" dirty="0" smtClean="0"/>
              <a:t>Ownership</a:t>
            </a:r>
            <a:r>
              <a:rPr lang="en-US" altLang="fr-FR" baseline="0" dirty="0" smtClean="0"/>
              <a:t> des </a:t>
            </a:r>
            <a:r>
              <a:rPr lang="en-US" altLang="fr-FR" baseline="0" dirty="0" err="1" smtClean="0"/>
              <a:t>demandes</a:t>
            </a:r>
            <a:r>
              <a:rPr lang="en-US" altLang="fr-FR" baseline="0" dirty="0" smtClean="0"/>
              <a:t>/changes …</a:t>
            </a:r>
          </a:p>
          <a:p>
            <a:pPr eaLnBrk="1" hangingPunct="1"/>
            <a:r>
              <a:rPr lang="en-US" altLang="fr-FR" baseline="0" dirty="0" err="1" smtClean="0"/>
              <a:t>Rôles</a:t>
            </a:r>
            <a:r>
              <a:rPr lang="en-US" altLang="fr-FR" baseline="0" dirty="0" smtClean="0"/>
              <a:t> </a:t>
            </a:r>
            <a:r>
              <a:rPr lang="en-US" altLang="fr-FR" baseline="0" dirty="0" err="1" smtClean="0"/>
              <a:t>doivent</a:t>
            </a:r>
            <a:r>
              <a:rPr lang="en-US" altLang="fr-FR" baseline="0" dirty="0" smtClean="0"/>
              <a:t> </a:t>
            </a:r>
            <a:r>
              <a:rPr lang="en-US" altLang="fr-FR" baseline="0" dirty="0" err="1" smtClean="0"/>
              <a:t>être</a:t>
            </a:r>
            <a:r>
              <a:rPr lang="en-US" altLang="fr-FR" baseline="0" dirty="0" smtClean="0"/>
              <a:t> </a:t>
            </a:r>
            <a:r>
              <a:rPr lang="en-US" altLang="fr-FR" baseline="0" dirty="0" err="1" smtClean="0"/>
              <a:t>clairs</a:t>
            </a:r>
            <a:r>
              <a:rPr lang="en-US" altLang="fr-FR" baseline="0" dirty="0" smtClean="0"/>
              <a:t> : </a:t>
            </a:r>
            <a:r>
              <a:rPr lang="en-US" altLang="fr-FR" baseline="0" dirty="0" err="1" smtClean="0"/>
              <a:t>Demandeur</a:t>
            </a:r>
            <a:r>
              <a:rPr lang="en-US" altLang="fr-FR" baseline="0" dirty="0" smtClean="0"/>
              <a:t> et </a:t>
            </a:r>
            <a:r>
              <a:rPr lang="en-US" altLang="fr-FR" baseline="0" dirty="0" err="1" smtClean="0"/>
              <a:t>gestionnaire</a:t>
            </a:r>
            <a:r>
              <a:rPr lang="en-US" altLang="fr-FR" baseline="0" dirty="0" smtClean="0"/>
              <a:t> </a:t>
            </a:r>
            <a:r>
              <a:rPr lang="en-US" altLang="fr-FR" baseline="0" dirty="0" err="1" smtClean="0"/>
              <a:t>en</a:t>
            </a:r>
            <a:r>
              <a:rPr lang="en-US" altLang="fr-FR" baseline="0" dirty="0" smtClean="0"/>
              <a:t> </a:t>
            </a:r>
            <a:r>
              <a:rPr lang="en-US" altLang="fr-FR" baseline="0" dirty="0" err="1" smtClean="0"/>
              <a:t>même</a:t>
            </a:r>
            <a:r>
              <a:rPr lang="en-US" altLang="fr-FR" baseline="0" dirty="0" smtClean="0"/>
              <a:t> temps</a:t>
            </a:r>
            <a:endParaRPr lang="en-US" altLang="fr-FR" dirty="0" smtClean="0"/>
          </a:p>
          <a:p>
            <a:pPr eaLnBrk="1" hangingPunct="1"/>
            <a:endParaRPr lang="en-US" altLang="fr-FR" dirty="0" smtClean="0"/>
          </a:p>
        </p:txBody>
      </p:sp>
    </p:spTree>
    <p:extLst>
      <p:ext uri="{BB962C8B-B14F-4D97-AF65-F5344CB8AC3E}">
        <p14:creationId xmlns:p14="http://schemas.microsoft.com/office/powerpoint/2010/main" val="1704608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994D5CD-FD4C-4BF8-9431-AB7F9823A18E}" type="slidenum">
              <a:rPr lang="nl-NL" altLang="fr-FR" smtClean="0"/>
              <a:pPr eaLnBrk="1" hangingPunct="1">
                <a:spcBef>
                  <a:spcPct val="0"/>
                </a:spcBef>
              </a:pPr>
              <a:t>82</a:t>
            </a:fld>
            <a:endParaRPr lang="nl-NL" altLang="fr-FR"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fr-FR" dirty="0" smtClean="0"/>
              <a:t>Bestuurders en businessverantwoordelijken moeten zicht krijgen op de toegevoegde waarde van ICT voor het onderscheidend vermogen, en ICT niet louter zien als een oplossing voor problemen. </a:t>
            </a:r>
            <a:r>
              <a:rPr lang="nl-BE" altLang="fr-FR" dirty="0" err="1" smtClean="0"/>
              <a:t>Zoniet</a:t>
            </a:r>
            <a:r>
              <a:rPr lang="nl-BE" altLang="fr-FR" dirty="0" smtClean="0"/>
              <a:t> blijft ICT voor hen de verantwoordelijkheid van de ICT-manager en niet van zichzelf.</a:t>
            </a:r>
          </a:p>
          <a:p>
            <a:endParaRPr lang="nl-BE" altLang="fr-FR" dirty="0" smtClean="0"/>
          </a:p>
          <a:p>
            <a:r>
              <a:rPr lang="nl-BE" altLang="fr-FR" dirty="0" smtClean="0"/>
              <a:t>Wereldwijde enquête 2004: 60% van de </a:t>
            </a:r>
            <a:r>
              <a:rPr lang="nl-BE" altLang="fr-FR" dirty="0" err="1" smtClean="0"/>
              <a:t>CEO’s</a:t>
            </a:r>
            <a:r>
              <a:rPr lang="nl-BE" altLang="fr-FR" dirty="0" smtClean="0"/>
              <a:t> zien ICT vandaag als een beperking voor hun groei (veranderingen zijn te moeilijk).</a:t>
            </a:r>
          </a:p>
          <a:p>
            <a:endParaRPr lang="nl-BE" altLang="fr-FR" dirty="0" smtClean="0"/>
          </a:p>
          <a:p>
            <a:r>
              <a:rPr lang="nl-BE" altLang="fr-FR" dirty="0" smtClean="0"/>
              <a:t>Meer ambitie van ICT-managers om door te groeien tot CEO ?</a:t>
            </a:r>
            <a:endParaRPr lang="fr-FR" altLang="fr-FR" dirty="0" smtClean="0"/>
          </a:p>
        </p:txBody>
      </p:sp>
    </p:spTree>
    <p:extLst>
      <p:ext uri="{BB962C8B-B14F-4D97-AF65-F5344CB8AC3E}">
        <p14:creationId xmlns:p14="http://schemas.microsoft.com/office/powerpoint/2010/main" val="482121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BA5BEB-35B1-4FDD-A5E4-FFEDC09AD683}" type="slidenum">
              <a:rPr lang="nl-NL" altLang="fr-FR" smtClean="0"/>
              <a:pPr eaLnBrk="1" hangingPunct="1">
                <a:spcBef>
                  <a:spcPct val="0"/>
                </a:spcBef>
              </a:pPr>
              <a:t>83</a:t>
            </a:fld>
            <a:endParaRPr lang="nl-NL" altLang="fr-FR"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fr-FR" smtClean="0"/>
              <a:t>ICT-verantwoordelijken moeten klemtoon leggen op waardetoevoeging voor kernactiviteiten van de business en onderscheid maken tussen strategische en niet-strategische uitgaven.</a:t>
            </a:r>
            <a:endParaRPr lang="fr-FR" altLang="fr-FR" smtClean="0"/>
          </a:p>
        </p:txBody>
      </p:sp>
    </p:spTree>
    <p:extLst>
      <p:ext uri="{BB962C8B-B14F-4D97-AF65-F5344CB8AC3E}">
        <p14:creationId xmlns:p14="http://schemas.microsoft.com/office/powerpoint/2010/main" val="3660847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13</a:t>
            </a:fld>
            <a:endParaRPr lang="fr-FR"/>
          </a:p>
        </p:txBody>
      </p:sp>
    </p:spTree>
    <p:extLst>
      <p:ext uri="{BB962C8B-B14F-4D97-AF65-F5344CB8AC3E}">
        <p14:creationId xmlns:p14="http://schemas.microsoft.com/office/powerpoint/2010/main" val="18640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Maximum synergy when possible and when generating efficiency gains and/or savings while maintaining or improving the quality of the services provided to the customer</a:t>
            </a:r>
          </a:p>
          <a:p>
            <a:r>
              <a:rPr lang="en-GB" noProof="0" dirty="0"/>
              <a:t>In line with the synergy program: assignment to the one who is the most capable of proposing a form of shared services </a:t>
            </a:r>
          </a:p>
          <a:p>
            <a:r>
              <a:rPr lang="en-GB" noProof="0" dirty="0"/>
              <a:t>Synergy based on result orientation, sense of responsibility and trust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14</a:t>
            </a:fld>
            <a:endParaRPr lang="fr-FR"/>
          </a:p>
        </p:txBody>
      </p:sp>
    </p:spTree>
    <p:extLst>
      <p:ext uri="{BB962C8B-B14F-4D97-AF65-F5344CB8AC3E}">
        <p14:creationId xmlns:p14="http://schemas.microsoft.com/office/powerpoint/2010/main" val="1331528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15</a:t>
            </a:fld>
            <a:endParaRPr lang="fr-FR"/>
          </a:p>
        </p:txBody>
      </p:sp>
    </p:spTree>
    <p:extLst>
      <p:ext uri="{BB962C8B-B14F-4D97-AF65-F5344CB8AC3E}">
        <p14:creationId xmlns:p14="http://schemas.microsoft.com/office/powerpoint/2010/main" val="427712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fr-FR" dirty="0"/>
          </a:p>
        </p:txBody>
      </p:sp>
      <p:sp>
        <p:nvSpPr>
          <p:cNvPr id="4" name="Slide Number Placeholder 3"/>
          <p:cNvSpPr>
            <a:spLocks noGrp="1"/>
          </p:cNvSpPr>
          <p:nvPr>
            <p:ph type="sldNum" sz="quarter" idx="5"/>
          </p:nvPr>
        </p:nvSpPr>
        <p:spPr/>
        <p:txBody>
          <a:bodyPr/>
          <a:lstStyle/>
          <a:p>
            <a:pPr>
              <a:defRPr/>
            </a:pPr>
            <a:fld id="{6A9BB088-1526-4C59-BA1A-1366A3F82C5D}" type="slidenum">
              <a:rPr lang="en-US" smtClean="0"/>
              <a:pPr>
                <a:defRPr/>
              </a:pPr>
              <a:t>16</a:t>
            </a:fld>
            <a:endParaRPr lang="fr-BE"/>
          </a:p>
        </p:txBody>
      </p:sp>
    </p:spTree>
    <p:extLst>
      <p:ext uri="{BB962C8B-B14F-4D97-AF65-F5344CB8AC3E}">
        <p14:creationId xmlns:p14="http://schemas.microsoft.com/office/powerpoint/2010/main" val="425997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10854-3294-4552-9300-C6E5208EB832}" type="slidenum">
              <a:rPr lang="en-US" smtClean="0"/>
              <a:t>20</a:t>
            </a:fld>
            <a:endParaRPr lang="en-US"/>
          </a:p>
        </p:txBody>
      </p:sp>
    </p:spTree>
    <p:extLst>
      <p:ext uri="{BB962C8B-B14F-4D97-AF65-F5344CB8AC3E}">
        <p14:creationId xmlns:p14="http://schemas.microsoft.com/office/powerpoint/2010/main" val="3970802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22</a:t>
            </a:fld>
            <a:endParaRPr lang="fr-FR"/>
          </a:p>
        </p:txBody>
      </p:sp>
    </p:spTree>
    <p:extLst>
      <p:ext uri="{BB962C8B-B14F-4D97-AF65-F5344CB8AC3E}">
        <p14:creationId xmlns:p14="http://schemas.microsoft.com/office/powerpoint/2010/main" val="281918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350125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28260913"/>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
        <p:nvSpPr>
          <p:cNvPr id="12" name="Tijdelijke aanduiding voor titel 1"/>
          <p:cNvSpPr>
            <a:spLocks noGrp="1"/>
          </p:cNvSpPr>
          <p:nvPr>
            <p:ph type="title"/>
          </p:nvPr>
        </p:nvSpPr>
        <p:spPr>
          <a:xfrm>
            <a:off x="-1012775" y="302381"/>
            <a:ext cx="9963251"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9" name="Tijdelijke aanduiding voor tekst 4"/>
          <p:cNvSpPr>
            <a:spLocks noGrp="1"/>
          </p:cNvSpPr>
          <p:nvPr>
            <p:ph type="body" sz="quarter" idx="11"/>
          </p:nvPr>
        </p:nvSpPr>
        <p:spPr>
          <a:xfrm>
            <a:off x="806451" y="1208599"/>
            <a:ext cx="10598149" cy="4905955"/>
          </a:xfrm>
          <a:prstGeom prst="rect">
            <a:avLst/>
          </a:prstGeom>
        </p:spPr>
        <p:txBody>
          <a:bodyPr vert="horz"/>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Tree>
    <p:extLst>
      <p:ext uri="{BB962C8B-B14F-4D97-AF65-F5344CB8AC3E}">
        <p14:creationId xmlns:p14="http://schemas.microsoft.com/office/powerpoint/2010/main" val="1522314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smtClean="0"/>
              <a:t>Click to edit Master title style</a:t>
            </a:r>
            <a:endParaRPr lang="fr-BE" dirty="0"/>
          </a:p>
        </p:txBody>
      </p:sp>
      <p:sp>
        <p:nvSpPr>
          <p:cNvPr id="3"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4"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Tree>
    <p:extLst>
      <p:ext uri="{BB962C8B-B14F-4D97-AF65-F5344CB8AC3E}">
        <p14:creationId xmlns:p14="http://schemas.microsoft.com/office/powerpoint/2010/main" val="2630179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Tree>
    <p:extLst>
      <p:ext uri="{BB962C8B-B14F-4D97-AF65-F5344CB8AC3E}">
        <p14:creationId xmlns:p14="http://schemas.microsoft.com/office/powerpoint/2010/main" val="4068275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smtClean="0"/>
              <a:t>Click to edit Master title style</a:t>
            </a:r>
            <a:endParaRPr lang="fr-BE" dirty="0"/>
          </a:p>
        </p:txBody>
      </p:sp>
      <p:sp>
        <p:nvSpPr>
          <p:cNvPr id="3" name="Content Placeholder 2"/>
          <p:cNvSpPr>
            <a:spLocks noGrp="1"/>
          </p:cNvSpPr>
          <p:nvPr>
            <p:ph idx="1"/>
          </p:nvPr>
        </p:nvSpPr>
        <p:spPr>
          <a:xfrm>
            <a:off x="609600" y="1125539"/>
            <a:ext cx="10972800" cy="4995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5"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Tree>
    <p:extLst>
      <p:ext uri="{BB962C8B-B14F-4D97-AF65-F5344CB8AC3E}">
        <p14:creationId xmlns:p14="http://schemas.microsoft.com/office/powerpoint/2010/main" val="2454106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
        <p:nvSpPr>
          <p:cNvPr id="12" name="Tijdelijke aanduiding voor titel 1"/>
          <p:cNvSpPr>
            <a:spLocks noGrp="1"/>
          </p:cNvSpPr>
          <p:nvPr>
            <p:ph type="title"/>
          </p:nvPr>
        </p:nvSpPr>
        <p:spPr>
          <a:xfrm>
            <a:off x="-1012775" y="302381"/>
            <a:ext cx="9963251"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174529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854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45B42A2-12DC-D04A-88D3-A93CC82DF348}" type="slidenum">
              <a:rPr lang="en-US" smtClean="0"/>
              <a:pPr/>
              <a:t>‹#›</a:t>
            </a:fld>
            <a:endParaRPr lang="en-US" dirty="0"/>
          </a:p>
        </p:txBody>
      </p:sp>
      <p:grpSp>
        <p:nvGrpSpPr>
          <p:cNvPr id="4" name="Group 3"/>
          <p:cNvGrpSpPr/>
          <p:nvPr userDrawn="1"/>
        </p:nvGrpSpPr>
        <p:grpSpPr>
          <a:xfrm>
            <a:off x="-1" y="0"/>
            <a:ext cx="12192001" cy="6073253"/>
            <a:chOff x="-1" y="0"/>
            <a:chExt cx="12192001" cy="6073253"/>
          </a:xfrm>
        </p:grpSpPr>
        <p:sp>
          <p:nvSpPr>
            <p:cNvPr id="5" name="Rectangle 4"/>
            <p:cNvSpPr/>
            <p:nvPr userDrawn="1"/>
          </p:nvSpPr>
          <p:spPr>
            <a:xfrm>
              <a:off x="-1" y="3384644"/>
              <a:ext cx="12192001" cy="2688609"/>
            </a:xfrm>
            <a:prstGeom prst="rect">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userDrawn="1"/>
          </p:nvSpPr>
          <p:spPr>
            <a:xfrm>
              <a:off x="-1" y="0"/>
              <a:ext cx="3452885" cy="3438407"/>
            </a:xfrm>
            <a:prstGeom prst="rtTriangle">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p:cNvSpPr>
            <a:spLocks noGrp="1"/>
          </p:cNvSpPr>
          <p:nvPr>
            <p:ph type="title"/>
          </p:nvPr>
        </p:nvSpPr>
        <p:spPr>
          <a:xfrm>
            <a:off x="538281" y="3816183"/>
            <a:ext cx="11115438" cy="1825531"/>
          </a:xfrm>
        </p:spPr>
        <p:txBody>
          <a:bodyPr anchor="ctr">
            <a:normAutofit/>
          </a:bodyPr>
          <a:lstStyle>
            <a:lvl1pPr algn="ctr">
              <a:defRPr sz="5400" b="1">
                <a:solidFill>
                  <a:schemeClr val="bg1"/>
                </a:solidFill>
              </a:defRPr>
            </a:lvl1pPr>
          </a:lstStyle>
          <a:p>
            <a:r>
              <a:rPr lang="en-US"/>
              <a:t>Click to edit Master title style</a:t>
            </a:r>
          </a:p>
        </p:txBody>
      </p:sp>
    </p:spTree>
    <p:extLst>
      <p:ext uri="{BB962C8B-B14F-4D97-AF65-F5344CB8AC3E}">
        <p14:creationId xmlns:p14="http://schemas.microsoft.com/office/powerpoint/2010/main" val="241846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7A7F1E79-8225-48A0-95BD-5254C3720E2D}" type="slidenum">
              <a:rPr lang="en-GB"/>
              <a:pPr>
                <a:defRPr/>
              </a:pPr>
              <a:t>‹#›</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91502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dirty="0"/>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7" name="Date Placeholder 6"/>
          <p:cNvSpPr>
            <a:spLocks noGrp="1"/>
          </p:cNvSpPr>
          <p:nvPr>
            <p:ph type="dt" sz="half" idx="10"/>
          </p:nvPr>
        </p:nvSpPr>
        <p:spPr/>
        <p:txBody>
          <a:bodyPr/>
          <a:lstStyle/>
          <a:p>
            <a:endParaRPr lang="nl-B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solidFill>
                  <a:schemeClr val="tx1">
                    <a:lumMod val="65000"/>
                    <a:lumOff val="35000"/>
                  </a:schemeClr>
                </a:solidFill>
              </a:defRPr>
            </a:lvl1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08513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Tree>
    <p:extLst>
      <p:ext uri="{BB962C8B-B14F-4D97-AF65-F5344CB8AC3E}">
        <p14:creationId xmlns:p14="http://schemas.microsoft.com/office/powerpoint/2010/main" val="935749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28679610"/>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31483289"/>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26765804"/>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5CFE3-CBC2-4142-8E83-F27DDEF6D14B}"/>
              </a:ext>
            </a:extLst>
          </p:cNvPr>
          <p:cNvSpPr>
            <a:spLocks noGrp="1"/>
          </p:cNvSpPr>
          <p:nvPr>
            <p:ph type="body" idx="1"/>
          </p:nvPr>
        </p:nvSpPr>
        <p:spPr>
          <a:xfrm>
            <a:off x="339436" y="1342546"/>
            <a:ext cx="114315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13B767A3-A968-D74A-BCB7-7A91E25575BF}"/>
              </a:ext>
            </a:extLst>
          </p:cNvPr>
          <p:cNvSpPr>
            <a:spLocks noGrp="1"/>
          </p:cNvSpPr>
          <p:nvPr>
            <p:ph type="sldNum" sz="quarter" idx="4"/>
          </p:nvPr>
        </p:nvSpPr>
        <p:spPr>
          <a:xfrm>
            <a:off x="9027761" y="6270274"/>
            <a:ext cx="2743200" cy="365760"/>
          </a:xfrm>
          <a:prstGeom prst="rect">
            <a:avLst/>
          </a:prstGeom>
        </p:spPr>
        <p:txBody>
          <a:bodyPr anchor="ctr" anchorCtr="0"/>
          <a:lstStyle>
            <a:lvl1pPr algn="r">
              <a:defRPr sz="1000">
                <a:solidFill>
                  <a:srgbClr val="6F706E"/>
                </a:solidFill>
                <a:latin typeface="Roboto" panose="02000000000000000000" pitchFamily="2" charset="0"/>
                <a:ea typeface="Roboto" panose="02000000000000000000" pitchFamily="2" charset="0"/>
              </a:defRPr>
            </a:lvl1pPr>
          </a:lstStyle>
          <a:p>
            <a:fld id="{D45B42A2-12DC-D04A-88D3-A93CC82DF348}" type="slidenum">
              <a:rPr lang="en-US" smtClean="0"/>
              <a:pPr/>
              <a:t>‹#›</a:t>
            </a:fld>
            <a:endParaRPr lang="en-US" dirty="0"/>
          </a:p>
        </p:txBody>
      </p:sp>
      <p:sp>
        <p:nvSpPr>
          <p:cNvPr id="9" name="Title Placeholder 1">
            <a:extLst>
              <a:ext uri="{FF2B5EF4-FFF2-40B4-BE49-F238E27FC236}">
                <a16:creationId xmlns:a16="http://schemas.microsoft.com/office/drawing/2014/main" id="{1790BF20-D36A-2148-9A39-FE8EDB20F33C}"/>
              </a:ext>
            </a:extLst>
          </p:cNvPr>
          <p:cNvSpPr>
            <a:spLocks noGrp="1"/>
          </p:cNvSpPr>
          <p:nvPr>
            <p:ph type="title"/>
          </p:nvPr>
        </p:nvSpPr>
        <p:spPr>
          <a:xfrm>
            <a:off x="339436" y="91993"/>
            <a:ext cx="11431524" cy="91765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25807851"/>
      </p:ext>
    </p:extLst>
  </p:cSld>
  <p:clrMap bg1="lt1" tx1="dk1" bg2="lt2" tx2="dk2" accent1="accent1" accent2="accent2" accent3="accent3" accent4="accent4" accent5="accent5" accent6="accent6" hlink="hlink" folHlink="folHlink"/>
  <p:sldLayoutIdLst>
    <p:sldLayoutId id="2147483665" r:id="rId1"/>
    <p:sldLayoutId id="2147483679" r:id="rId2"/>
    <p:sldLayoutId id="2147483673" r:id="rId3"/>
    <p:sldLayoutId id="2147483675" r:id="rId4"/>
    <p:sldLayoutId id="2147483677" r:id="rId5"/>
    <p:sldLayoutId id="2147483678"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hdr="0" ftr="0" dt="0"/>
  <p:txStyles>
    <p:titleStyle>
      <a:lvl1pPr algn="l" defTabSz="914400" rtl="0" eaLnBrk="1" latinLnBrk="0" hangingPunct="1">
        <a:lnSpc>
          <a:spcPct val="90000"/>
        </a:lnSpc>
        <a:spcBef>
          <a:spcPct val="0"/>
        </a:spcBef>
        <a:buNone/>
        <a:defRPr sz="3000" kern="120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6.png"/><Relationship Id="rId26" Type="http://schemas.openxmlformats.org/officeDocument/2006/relationships/image" Target="../media/image63.png"/><Relationship Id="rId3" Type="http://schemas.openxmlformats.org/officeDocument/2006/relationships/image" Target="../media/image42.png"/><Relationship Id="rId21" Type="http://schemas.openxmlformats.org/officeDocument/2006/relationships/image" Target="../media/image59.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5.png"/><Relationship Id="rId25" Type="http://schemas.openxmlformats.org/officeDocument/2006/relationships/hyperlink" Target="https://www.rjv.fgov.be/nl" TargetMode="External"/><Relationship Id="rId2" Type="http://schemas.openxmlformats.org/officeDocument/2006/relationships/image" Target="../media/image41.png"/><Relationship Id="rId16" Type="http://schemas.openxmlformats.org/officeDocument/2006/relationships/image" Target="../media/image54.gif"/><Relationship Id="rId20" Type="http://schemas.openxmlformats.org/officeDocument/2006/relationships/image" Target="../media/image58.png"/><Relationship Id="rId29"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2.jpeg"/><Relationship Id="rId5" Type="http://schemas.openxmlformats.org/officeDocument/2006/relationships/image" Target="../media/image44.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5.png"/><Relationship Id="rId10" Type="http://schemas.openxmlformats.org/officeDocument/2006/relationships/image" Target="../media/image49.png"/><Relationship Id="rId19"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hyperlink" Target="http://www.riziv.fgov.be/nl/Paginas/default.aspx" TargetMode="External"/><Relationship Id="rId22" Type="http://schemas.openxmlformats.org/officeDocument/2006/relationships/image" Target="../media/image60.png"/><Relationship Id="rId27"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hyperlink" Target="https://www.ict-reuse.b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ict-reuse.be/" TargetMode="External"/><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77.gif"/><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18" Type="http://schemas.openxmlformats.org/officeDocument/2006/relationships/image" Target="../media/image95.png"/><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image" Target="../media/image90.png"/><Relationship Id="rId17" Type="http://schemas.openxmlformats.org/officeDocument/2006/relationships/image" Target="../media/image94.png"/><Relationship Id="rId2" Type="http://schemas.openxmlformats.org/officeDocument/2006/relationships/notesSlide" Target="../notesSlides/notesSlide19.xml"/><Relationship Id="rId16" Type="http://schemas.openxmlformats.org/officeDocument/2006/relationships/image" Target="../media/image93.png"/><Relationship Id="rId20"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jpeg"/><Relationship Id="rId15" Type="http://schemas.openxmlformats.org/officeDocument/2006/relationships/image" Target="../media/image92.png"/><Relationship Id="rId10" Type="http://schemas.openxmlformats.org/officeDocument/2006/relationships/image" Target="../media/image88.png"/><Relationship Id="rId19" Type="http://schemas.openxmlformats.org/officeDocument/2006/relationships/image" Target="../media/image96.png"/><Relationship Id="rId4" Type="http://schemas.microsoft.com/office/2007/relationships/hdphoto" Target="../media/hdphoto5.wdp"/><Relationship Id="rId9" Type="http://schemas.microsoft.com/office/2007/relationships/hdphoto" Target="../media/hdphoto6.wdp"/><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7.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6.png"/><Relationship Id="rId7"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23.png"/><Relationship Id="rId3" Type="http://schemas.openxmlformats.org/officeDocument/2006/relationships/image" Target="../media/image82.jpeg"/><Relationship Id="rId7" Type="http://schemas.microsoft.com/office/2007/relationships/hdphoto" Target="../media/hdphoto8.wdp"/><Relationship Id="rId12"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21.png"/><Relationship Id="rId5" Type="http://schemas.openxmlformats.org/officeDocument/2006/relationships/image" Target="../media/image119.png"/><Relationship Id="rId10" Type="http://schemas.openxmlformats.org/officeDocument/2006/relationships/image" Target="../media/image120.png"/><Relationship Id="rId4" Type="http://schemas.openxmlformats.org/officeDocument/2006/relationships/image" Target="../media/image118.jpeg"/><Relationship Id="rId9" Type="http://schemas.microsoft.com/office/2007/relationships/hdphoto" Target="../media/hdphoto9.wdp"/><Relationship Id="rId1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chart" Target="../charts/chart3.xml"/></Relationships>
</file>

<file path=ppt/slides/_rels/slide45.xml.rels><?xml version="1.0" encoding="UTF-8" standalone="yes"?>
<Relationships xmlns="http://schemas.openxmlformats.org/package/2006/relationships"><Relationship Id="rId3" Type="http://schemas.openxmlformats.org/officeDocument/2006/relationships/hyperlink" Target="https://www.gcloud.belgium.be/rest/"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4" Type="http://schemas.microsoft.com/office/2007/relationships/hdphoto" Target="../media/hdphoto10.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freepik.com/free-photo/robot-working-with-a-computer_990336.htm" TargetMode="External"/><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38.jpg"/></Relationships>
</file>

<file path=ppt/slides/_rels/slide6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4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3.png"/><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45.png"/><Relationship Id="rId4" Type="http://schemas.openxmlformats.org/officeDocument/2006/relationships/notesSlide" Target="../notesSlides/notesSlide33.xml"/></Relationships>
</file>

<file path=ppt/slides/_rels/slide7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18" Type="http://schemas.openxmlformats.org/officeDocument/2006/relationships/image" Target="../media/image167.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image" Target="../media/image166.png"/><Relationship Id="rId2" Type="http://schemas.openxmlformats.org/officeDocument/2006/relationships/notesSlide" Target="../notesSlides/notesSlide35.xml"/><Relationship Id="rId16" Type="http://schemas.openxmlformats.org/officeDocument/2006/relationships/image" Target="../media/image165.png"/><Relationship Id="rId1" Type="http://schemas.openxmlformats.org/officeDocument/2006/relationships/slideLayout" Target="../slideLayouts/slideLayout1.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18" Type="http://schemas.openxmlformats.org/officeDocument/2006/relationships/image" Target="../media/image177.png"/><Relationship Id="rId26" Type="http://schemas.openxmlformats.org/officeDocument/2006/relationships/image" Target="../media/image160.png"/><Relationship Id="rId3" Type="http://schemas.openxmlformats.org/officeDocument/2006/relationships/image" Target="../media/image153.png"/><Relationship Id="rId21" Type="http://schemas.openxmlformats.org/officeDocument/2006/relationships/image" Target="../media/image180.png"/><Relationship Id="rId7" Type="http://schemas.openxmlformats.org/officeDocument/2006/relationships/image" Target="../media/image155.png"/><Relationship Id="rId12" Type="http://schemas.openxmlformats.org/officeDocument/2006/relationships/image" Target="../media/image172.png"/><Relationship Id="rId17" Type="http://schemas.openxmlformats.org/officeDocument/2006/relationships/image" Target="../media/image156.png"/><Relationship Id="rId25" Type="http://schemas.openxmlformats.org/officeDocument/2006/relationships/image" Target="../media/image159.png"/><Relationship Id="rId33" Type="http://schemas.openxmlformats.org/officeDocument/2006/relationships/image" Target="../media/image167.png"/><Relationship Id="rId2" Type="http://schemas.openxmlformats.org/officeDocument/2006/relationships/notesSlide" Target="../notesSlides/notesSlide36.xml"/><Relationship Id="rId16" Type="http://schemas.openxmlformats.org/officeDocument/2006/relationships/image" Target="../media/image176.png"/><Relationship Id="rId20" Type="http://schemas.openxmlformats.org/officeDocument/2006/relationships/image" Target="../media/image179.png"/><Relationship Id="rId29" Type="http://schemas.openxmlformats.org/officeDocument/2006/relationships/image" Target="../media/image163.png"/><Relationship Id="rId1" Type="http://schemas.openxmlformats.org/officeDocument/2006/relationships/slideLayout" Target="../slideLayouts/slideLayout1.xml"/><Relationship Id="rId6" Type="http://schemas.openxmlformats.org/officeDocument/2006/relationships/image" Target="../media/image154.png"/><Relationship Id="rId11" Type="http://schemas.openxmlformats.org/officeDocument/2006/relationships/image" Target="../media/image171.png"/><Relationship Id="rId24" Type="http://schemas.openxmlformats.org/officeDocument/2006/relationships/image" Target="../media/image158.png"/><Relationship Id="rId32" Type="http://schemas.openxmlformats.org/officeDocument/2006/relationships/image" Target="../media/image166.png"/><Relationship Id="rId5" Type="http://schemas.openxmlformats.org/officeDocument/2006/relationships/image" Target="../media/image152.png"/><Relationship Id="rId15" Type="http://schemas.openxmlformats.org/officeDocument/2006/relationships/image" Target="../media/image175.png"/><Relationship Id="rId23" Type="http://schemas.openxmlformats.org/officeDocument/2006/relationships/image" Target="../media/image182.png"/><Relationship Id="rId28" Type="http://schemas.openxmlformats.org/officeDocument/2006/relationships/image" Target="../media/image162.png"/><Relationship Id="rId10" Type="http://schemas.openxmlformats.org/officeDocument/2006/relationships/image" Target="../media/image170.png"/><Relationship Id="rId19" Type="http://schemas.openxmlformats.org/officeDocument/2006/relationships/image" Target="../media/image178.png"/><Relationship Id="rId31" Type="http://schemas.openxmlformats.org/officeDocument/2006/relationships/image" Target="../media/image165.png"/><Relationship Id="rId4" Type="http://schemas.openxmlformats.org/officeDocument/2006/relationships/image" Target="../media/image157.png"/><Relationship Id="rId9" Type="http://schemas.openxmlformats.org/officeDocument/2006/relationships/image" Target="../media/image169.png"/><Relationship Id="rId14" Type="http://schemas.openxmlformats.org/officeDocument/2006/relationships/image" Target="../media/image174.png"/><Relationship Id="rId22" Type="http://schemas.openxmlformats.org/officeDocument/2006/relationships/image" Target="../media/image181.png"/><Relationship Id="rId27" Type="http://schemas.openxmlformats.org/officeDocument/2006/relationships/image" Target="../media/image161.png"/><Relationship Id="rId30" Type="http://schemas.openxmlformats.org/officeDocument/2006/relationships/image" Target="../media/image164.png"/></Relationships>
</file>

<file path=ppt/slides/_rels/slide81.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91.png"/><Relationship Id="rId18" Type="http://schemas.openxmlformats.org/officeDocument/2006/relationships/image" Target="../media/image193.png"/><Relationship Id="rId26" Type="http://schemas.openxmlformats.org/officeDocument/2006/relationships/image" Target="../media/image199.png"/><Relationship Id="rId3" Type="http://schemas.openxmlformats.org/officeDocument/2006/relationships/image" Target="../media/image152.png"/><Relationship Id="rId21" Type="http://schemas.openxmlformats.org/officeDocument/2006/relationships/image" Target="../media/image167.png"/><Relationship Id="rId7" Type="http://schemas.openxmlformats.org/officeDocument/2006/relationships/image" Target="../media/image186.png"/><Relationship Id="rId12" Type="http://schemas.openxmlformats.org/officeDocument/2006/relationships/image" Target="../media/image190.png"/><Relationship Id="rId17" Type="http://schemas.openxmlformats.org/officeDocument/2006/relationships/image" Target="../media/image192.png"/><Relationship Id="rId25" Type="http://schemas.openxmlformats.org/officeDocument/2006/relationships/image" Target="../media/image198.png"/><Relationship Id="rId2" Type="http://schemas.openxmlformats.org/officeDocument/2006/relationships/notesSlide" Target="../notesSlides/notesSlide37.xml"/><Relationship Id="rId16" Type="http://schemas.openxmlformats.org/officeDocument/2006/relationships/image" Target="../media/image156.png"/><Relationship Id="rId20"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185.png"/><Relationship Id="rId11" Type="http://schemas.openxmlformats.org/officeDocument/2006/relationships/image" Target="../media/image189.png"/><Relationship Id="rId24" Type="http://schemas.openxmlformats.org/officeDocument/2006/relationships/image" Target="../media/image197.png"/><Relationship Id="rId5" Type="http://schemas.openxmlformats.org/officeDocument/2006/relationships/image" Target="../media/image184.png"/><Relationship Id="rId15" Type="http://schemas.openxmlformats.org/officeDocument/2006/relationships/image" Target="../media/image154.png"/><Relationship Id="rId23" Type="http://schemas.openxmlformats.org/officeDocument/2006/relationships/image" Target="../media/image196.png"/><Relationship Id="rId28" Type="http://schemas.openxmlformats.org/officeDocument/2006/relationships/image" Target="../media/image201.png"/><Relationship Id="rId10" Type="http://schemas.openxmlformats.org/officeDocument/2006/relationships/image" Target="../media/image188.png"/><Relationship Id="rId19" Type="http://schemas.openxmlformats.org/officeDocument/2006/relationships/image" Target="../media/image194.png"/><Relationship Id="rId4" Type="http://schemas.openxmlformats.org/officeDocument/2006/relationships/image" Target="../media/image183.png"/><Relationship Id="rId9" Type="http://schemas.openxmlformats.org/officeDocument/2006/relationships/image" Target="../media/image187.png"/><Relationship Id="rId14" Type="http://schemas.openxmlformats.org/officeDocument/2006/relationships/image" Target="../media/image157.png"/><Relationship Id="rId22" Type="http://schemas.openxmlformats.org/officeDocument/2006/relationships/image" Target="../media/image195.png"/><Relationship Id="rId27" Type="http://schemas.openxmlformats.org/officeDocument/2006/relationships/image" Target="../media/image20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06.gi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07.g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ICT </a:t>
            </a:r>
            <a:r>
              <a:rPr lang="en-US" dirty="0" err="1" smtClean="0"/>
              <a:t>als</a:t>
            </a:r>
            <a:r>
              <a:rPr lang="en-US" dirty="0" smtClean="0"/>
              <a:t> enabler en </a:t>
            </a:r>
            <a:r>
              <a:rPr lang="en-US" dirty="0" err="1" smtClean="0"/>
              <a:t>als</a:t>
            </a:r>
            <a:r>
              <a:rPr lang="en-US" dirty="0" smtClean="0"/>
              <a:t> utility</a:t>
            </a:r>
            <a:endParaRPr lang="en-US"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1</a:t>
            </a:fld>
            <a:endParaRPr lang="en-US" dirty="0"/>
          </a:p>
        </p:txBody>
      </p:sp>
      <p:pic>
        <p:nvPicPr>
          <p:cNvPr id="4" name="Picture 3"/>
          <p:cNvPicPr>
            <a:picLocks noChangeAspect="1"/>
          </p:cNvPicPr>
          <p:nvPr/>
        </p:nvPicPr>
        <p:blipFill rotWithShape="1">
          <a:blip r:embed="rId2"/>
          <a:srcRect l="50990" t="31357" r="11367" b="21482"/>
          <a:stretch/>
        </p:blipFill>
        <p:spPr>
          <a:xfrm>
            <a:off x="6789699" y="170381"/>
            <a:ext cx="3612445" cy="2562577"/>
          </a:xfrm>
          <a:prstGeom prst="rect">
            <a:avLst/>
          </a:prstGeom>
        </p:spPr>
      </p:pic>
    </p:spTree>
    <p:extLst>
      <p:ext uri="{BB962C8B-B14F-4D97-AF65-F5344CB8AC3E}">
        <p14:creationId xmlns:p14="http://schemas.microsoft.com/office/powerpoint/2010/main" val="3703557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normAutofit lnSpcReduction="10000"/>
          </a:bodyPr>
          <a:lstStyle/>
          <a:p>
            <a:r>
              <a:rPr lang="nl-BE" dirty="0" err="1"/>
              <a:t>infrastructure</a:t>
            </a:r>
            <a:endParaRPr lang="nl-BE" dirty="0"/>
          </a:p>
          <a:p>
            <a:pPr lvl="1"/>
            <a:r>
              <a:rPr lang="nl-BE" dirty="0"/>
              <a:t>hard </a:t>
            </a:r>
            <a:r>
              <a:rPr lang="nl-BE" dirty="0" err="1"/>
              <a:t>infrastructure</a:t>
            </a:r>
            <a:endParaRPr lang="nl-BE" dirty="0"/>
          </a:p>
          <a:p>
            <a:pPr lvl="1"/>
            <a:r>
              <a:rPr lang="nl-BE" dirty="0"/>
              <a:t>soft </a:t>
            </a:r>
            <a:r>
              <a:rPr lang="nl-BE" dirty="0" err="1"/>
              <a:t>infrastructure</a:t>
            </a:r>
            <a:endParaRPr lang="nl-BE" dirty="0"/>
          </a:p>
          <a:p>
            <a:pPr lvl="1"/>
            <a:r>
              <a:rPr lang="nl-BE" dirty="0"/>
              <a:t>platforms</a:t>
            </a:r>
          </a:p>
          <a:p>
            <a:r>
              <a:rPr lang="nl-BE" dirty="0"/>
              <a:t>common </a:t>
            </a:r>
            <a:r>
              <a:rPr lang="nl-BE" dirty="0" err="1"/>
              <a:t>vendor</a:t>
            </a:r>
            <a:r>
              <a:rPr lang="nl-BE" dirty="0"/>
              <a:t> </a:t>
            </a:r>
            <a:r>
              <a:rPr lang="nl-BE" dirty="0" err="1"/>
              <a:t>contracts</a:t>
            </a:r>
            <a:endParaRPr lang="nl-BE" dirty="0"/>
          </a:p>
          <a:p>
            <a:r>
              <a:rPr lang="nl-BE" dirty="0" err="1"/>
              <a:t>federal</a:t>
            </a:r>
            <a:r>
              <a:rPr lang="nl-BE" dirty="0"/>
              <a:t> ICT community</a:t>
            </a:r>
          </a:p>
          <a:p>
            <a:endParaRPr lang="nl-BE" dirty="0"/>
          </a:p>
          <a:p>
            <a:r>
              <a:rPr lang="nl-BE" dirty="0"/>
              <a:t>business</a:t>
            </a:r>
          </a:p>
          <a:p>
            <a:pPr lvl="1"/>
            <a:r>
              <a:rPr lang="nl-BE" dirty="0" err="1"/>
              <a:t>knowledge</a:t>
            </a:r>
            <a:r>
              <a:rPr lang="nl-BE" dirty="0"/>
              <a:t> &amp; </a:t>
            </a:r>
            <a:r>
              <a:rPr lang="nl-BE" dirty="0" err="1"/>
              <a:t>experiences</a:t>
            </a:r>
            <a:endParaRPr lang="nl-BE" dirty="0"/>
          </a:p>
          <a:p>
            <a:pPr lvl="1"/>
            <a:r>
              <a:rPr lang="nl-BE" dirty="0"/>
              <a:t>business </a:t>
            </a:r>
            <a:r>
              <a:rPr lang="nl-BE" dirty="0" err="1"/>
              <a:t>functionality</a:t>
            </a:r>
            <a:endParaRPr lang="nl-BE" dirty="0"/>
          </a:p>
          <a:p>
            <a:pPr lvl="1"/>
            <a:r>
              <a:rPr lang="nl-BE" dirty="0"/>
              <a:t>business data</a:t>
            </a:r>
          </a:p>
          <a:p>
            <a:pPr lvl="1"/>
            <a:r>
              <a:rPr lang="nl-BE" dirty="0"/>
              <a:t>complete business services</a:t>
            </a:r>
          </a:p>
          <a:p>
            <a:pPr lvl="1"/>
            <a:endParaRPr lang="nl-BE" dirty="0"/>
          </a:p>
          <a:p>
            <a:pPr lvl="1"/>
            <a:endParaRPr lang="nl-BE" dirty="0"/>
          </a:p>
          <a:p>
            <a:pPr lvl="1"/>
            <a:endParaRPr lang="nl-BE" dirty="0"/>
          </a:p>
          <a:p>
            <a:pPr lvl="1"/>
            <a:endParaRPr lang="nl-BE" dirty="0"/>
          </a:p>
          <a:p>
            <a:endParaRPr lang="nl-BE" dirty="0"/>
          </a:p>
          <a:p>
            <a:endParaRPr lang="nl-BE" dirty="0"/>
          </a:p>
          <a:p>
            <a:endParaRPr lang="nl-BE" dirty="0"/>
          </a:p>
          <a:p>
            <a:endParaRPr lang="nl-BE" dirty="0"/>
          </a:p>
          <a:p>
            <a:endParaRPr lang="nl-BE" dirty="0"/>
          </a:p>
        </p:txBody>
      </p:sp>
      <p:sp>
        <p:nvSpPr>
          <p:cNvPr id="4" name="Title 3"/>
          <p:cNvSpPr>
            <a:spLocks noGrp="1"/>
          </p:cNvSpPr>
          <p:nvPr>
            <p:ph type="title"/>
          </p:nvPr>
        </p:nvSpPr>
        <p:spPr/>
        <p:txBody>
          <a:bodyPr/>
          <a:lstStyle/>
          <a:p>
            <a:r>
              <a:rPr lang="en-US"/>
              <a:t>Different types of sharing &amp; reuse</a:t>
            </a:r>
            <a:endParaRPr lang="en-US" dirty="0"/>
          </a:p>
        </p:txBody>
      </p:sp>
      <p:pic>
        <p:nvPicPr>
          <p:cNvPr id="5"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180" y="2093841"/>
            <a:ext cx="1986905" cy="112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971" y="5323142"/>
            <a:ext cx="637081" cy="703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198" y="4596723"/>
            <a:ext cx="1384992" cy="1747422"/>
          </a:xfrm>
          <a:prstGeom prst="rect">
            <a:avLst/>
          </a:prstGeom>
        </p:spPr>
      </p:pic>
      <p:sp>
        <p:nvSpPr>
          <p:cNvPr id="2" name="TextBox 1"/>
          <p:cNvSpPr txBox="1"/>
          <p:nvPr/>
        </p:nvSpPr>
        <p:spPr>
          <a:xfrm>
            <a:off x="8008764" y="2842397"/>
            <a:ext cx="3926877" cy="1754326"/>
          </a:xfrm>
          <a:prstGeom prst="rect">
            <a:avLst/>
          </a:prstGeom>
          <a:noFill/>
        </p:spPr>
        <p:txBody>
          <a:bodyPr wrap="square" rtlCol="0">
            <a:spAutoFit/>
          </a:bodyPr>
          <a:lstStyle/>
          <a:p>
            <a:pPr algn="ctr"/>
            <a:r>
              <a:rPr lang="en-US" sz="3600" dirty="0"/>
              <a:t>Important to know what already exists </a:t>
            </a:r>
          </a:p>
          <a:p>
            <a:pPr algn="ctr"/>
            <a:r>
              <a:rPr lang="en-US" sz="3600" dirty="0">
                <a:sym typeface="Wingdings" panose="05000000000000000000" pitchFamily="2" charset="2"/>
              </a:rPr>
              <a:t> c</a:t>
            </a:r>
            <a:r>
              <a:rPr lang="en-US" sz="3600" dirty="0"/>
              <a:t>atalogues!</a:t>
            </a:r>
          </a:p>
        </p:txBody>
      </p:sp>
      <p:sp>
        <p:nvSpPr>
          <p:cNvPr id="3" name="Right Brace 2"/>
          <p:cNvSpPr/>
          <p:nvPr/>
        </p:nvSpPr>
        <p:spPr>
          <a:xfrm>
            <a:off x="4938730" y="1370256"/>
            <a:ext cx="589085" cy="257249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4938731" y="4437812"/>
            <a:ext cx="589085" cy="207513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D45B42A2-12DC-D04A-88D3-A93CC82DF348}" type="slidenum">
              <a:rPr lang="en-US" smtClean="0"/>
              <a:t>10</a:t>
            </a:fld>
            <a:endParaRPr lang="en-US" dirty="0"/>
          </a:p>
        </p:txBody>
      </p:sp>
    </p:spTree>
    <p:extLst>
      <p:ext uri="{BB962C8B-B14F-4D97-AF65-F5344CB8AC3E}">
        <p14:creationId xmlns:p14="http://schemas.microsoft.com/office/powerpoint/2010/main" val="35161423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Traditional vs agile development</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100</a:t>
            </a:fld>
            <a:endParaRPr lang="nl-NL"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5451"/>
          <a:stretch/>
        </p:blipFill>
        <p:spPr>
          <a:xfrm>
            <a:off x="2056668" y="1414787"/>
            <a:ext cx="8068824" cy="4872925"/>
          </a:xfrm>
          <a:prstGeom prst="rect">
            <a:avLst/>
          </a:prstGeom>
        </p:spPr>
      </p:pic>
    </p:spTree>
    <p:extLst>
      <p:ext uri="{BB962C8B-B14F-4D97-AF65-F5344CB8AC3E}">
        <p14:creationId xmlns:p14="http://schemas.microsoft.com/office/powerpoint/2010/main" val="24348105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101</a:t>
            </a:fld>
            <a:endParaRPr lang="nl-NL" dirty="0"/>
          </a:p>
        </p:txBody>
      </p:sp>
      <p:sp>
        <p:nvSpPr>
          <p:cNvPr id="7" name="Hexagon 6"/>
          <p:cNvSpPr/>
          <p:nvPr/>
        </p:nvSpPr>
        <p:spPr>
          <a:xfrm>
            <a:off x="2578789" y="21787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
        <p:nvSpPr>
          <p:cNvPr id="8" name="Hexagon 7"/>
          <p:cNvSpPr/>
          <p:nvPr/>
        </p:nvSpPr>
        <p:spPr>
          <a:xfrm>
            <a:off x="4089812" y="295137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2567360" y="368729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Gover-nance</a:t>
            </a:r>
            <a:endParaRPr lang="fr-BE" dirty="0"/>
          </a:p>
        </p:txBody>
      </p:sp>
      <p:sp>
        <p:nvSpPr>
          <p:cNvPr id="10" name="Hexagon 9"/>
          <p:cNvSpPr/>
          <p:nvPr/>
        </p:nvSpPr>
        <p:spPr>
          <a:xfrm>
            <a:off x="5612264" y="369872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Service </a:t>
            </a:r>
            <a:r>
              <a:rPr lang="nl-BE" dirty="0" err="1"/>
              <a:t>manage-ment</a:t>
            </a:r>
            <a:endParaRPr lang="fr-BE" dirty="0"/>
          </a:p>
        </p:txBody>
      </p:sp>
      <p:sp>
        <p:nvSpPr>
          <p:cNvPr id="11" name="Hexagon 10"/>
          <p:cNvSpPr/>
          <p:nvPr/>
        </p:nvSpPr>
        <p:spPr>
          <a:xfrm>
            <a:off x="4089812" y="44647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3" name="Hexagon 12"/>
          <p:cNvSpPr/>
          <p:nvPr/>
        </p:nvSpPr>
        <p:spPr>
          <a:xfrm>
            <a:off x="5586863" y="21787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4081345" y="144686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Project &amp; program </a:t>
            </a:r>
            <a:r>
              <a:rPr lang="nl-BE" dirty="0" err="1"/>
              <a:t>manage-ment</a:t>
            </a:r>
            <a:endParaRPr lang="fr-BE" dirty="0"/>
          </a:p>
        </p:txBody>
      </p:sp>
    </p:spTree>
    <p:extLst>
      <p:ext uri="{BB962C8B-B14F-4D97-AF65-F5344CB8AC3E}">
        <p14:creationId xmlns:p14="http://schemas.microsoft.com/office/powerpoint/2010/main" val="29927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845" y="1285872"/>
            <a:ext cx="5167191" cy="534087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nl-BE" smtClean="0"/>
              <a:t>Service management: ITIL</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102</a:t>
            </a:fld>
            <a:endParaRPr lang="nl-NL" dirty="0"/>
          </a:p>
        </p:txBody>
      </p:sp>
    </p:spTree>
    <p:extLst>
      <p:ext uri="{BB962C8B-B14F-4D97-AF65-F5344CB8AC3E}">
        <p14:creationId xmlns:p14="http://schemas.microsoft.com/office/powerpoint/2010/main" val="423793125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103</a:t>
            </a:fld>
            <a:endParaRPr lang="nl-NL" dirty="0"/>
          </a:p>
        </p:txBody>
      </p:sp>
      <p:sp>
        <p:nvSpPr>
          <p:cNvPr id="7" name="Hexagon 6"/>
          <p:cNvSpPr/>
          <p:nvPr/>
        </p:nvSpPr>
        <p:spPr>
          <a:xfrm>
            <a:off x="2578789" y="22834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
        <p:nvSpPr>
          <p:cNvPr id="8" name="Hexagon 7"/>
          <p:cNvSpPr/>
          <p:nvPr/>
        </p:nvSpPr>
        <p:spPr>
          <a:xfrm>
            <a:off x="4089812" y="305614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2567360" y="379207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Gover-nance</a:t>
            </a:r>
            <a:endParaRPr lang="fr-BE" dirty="0"/>
          </a:p>
        </p:txBody>
      </p:sp>
      <p:sp>
        <p:nvSpPr>
          <p:cNvPr id="10" name="Hexagon 9"/>
          <p:cNvSpPr/>
          <p:nvPr/>
        </p:nvSpPr>
        <p:spPr>
          <a:xfrm>
            <a:off x="5612264" y="380350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Service </a:t>
            </a:r>
            <a:r>
              <a:rPr lang="nl-BE" dirty="0" err="1"/>
              <a:t>manage-ment</a:t>
            </a:r>
            <a:endParaRPr lang="fr-BE" dirty="0"/>
          </a:p>
        </p:txBody>
      </p:sp>
      <p:sp>
        <p:nvSpPr>
          <p:cNvPr id="11" name="Hexagon 10"/>
          <p:cNvSpPr/>
          <p:nvPr/>
        </p:nvSpPr>
        <p:spPr>
          <a:xfrm>
            <a:off x="4089812" y="45694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3" name="Hexagon 12"/>
          <p:cNvSpPr/>
          <p:nvPr/>
        </p:nvSpPr>
        <p:spPr>
          <a:xfrm>
            <a:off x="5586863" y="22834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4081345" y="155164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Project &amp; program </a:t>
            </a:r>
            <a:r>
              <a:rPr lang="nl-BE" dirty="0" err="1"/>
              <a:t>manage-ment</a:t>
            </a:r>
            <a:endParaRPr lang="fr-BE" dirty="0"/>
          </a:p>
        </p:txBody>
      </p:sp>
      <p:sp>
        <p:nvSpPr>
          <p:cNvPr id="25" name="Hexagon 24"/>
          <p:cNvSpPr/>
          <p:nvPr/>
        </p:nvSpPr>
        <p:spPr>
          <a:xfrm>
            <a:off x="7105070" y="151777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Procure</a:t>
            </a:r>
            <a:r>
              <a:rPr lang="nl-BE" dirty="0"/>
              <a:t>-ment</a:t>
            </a:r>
            <a:endParaRPr lang="fr-BE" dirty="0"/>
          </a:p>
        </p:txBody>
      </p:sp>
    </p:spTree>
    <p:extLst>
      <p:ext uri="{BB962C8B-B14F-4D97-AF65-F5344CB8AC3E}">
        <p14:creationId xmlns:p14="http://schemas.microsoft.com/office/powerpoint/2010/main" val="348611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nl-BE" dirty="0" smtClean="0"/>
              <a:t>overheid is onderworpen aan de wetgeving overheidsopdrachten</a:t>
            </a:r>
          </a:p>
          <a:p>
            <a:r>
              <a:rPr lang="nl-BE" dirty="0" smtClean="0"/>
              <a:t>uitdaging: hoe naleving van deze wetgeving verzoenen met efficiënt en flexibel ICT-beheer ?</a:t>
            </a:r>
          </a:p>
          <a:p>
            <a:pPr lvl="1"/>
            <a:r>
              <a:rPr lang="nl-BE" dirty="0" err="1" smtClean="0"/>
              <a:t>synergieën</a:t>
            </a:r>
            <a:r>
              <a:rPr lang="nl-BE" dirty="0" smtClean="0"/>
              <a:t> met andere organisaties inzake plaatsingsprocedures</a:t>
            </a:r>
          </a:p>
          <a:p>
            <a:pPr lvl="1"/>
            <a:r>
              <a:rPr lang="nl-BE" dirty="0" smtClean="0"/>
              <a:t>gebruik van mogelijkheden geboden om kosten te vermijden en flexibiliteit te verzekeren</a:t>
            </a:r>
          </a:p>
          <a:p>
            <a:pPr lvl="2"/>
            <a:r>
              <a:rPr lang="nl-BE" dirty="0" smtClean="0"/>
              <a:t>opdrachtencentrales</a:t>
            </a:r>
          </a:p>
          <a:p>
            <a:pPr lvl="2"/>
            <a:r>
              <a:rPr lang="nl-BE" dirty="0" smtClean="0"/>
              <a:t>raamovereenkomsten</a:t>
            </a:r>
          </a:p>
          <a:p>
            <a:pPr lvl="2"/>
            <a:r>
              <a:rPr lang="nl-BE" dirty="0" smtClean="0"/>
              <a:t>toepassing van cascadesysteem</a:t>
            </a:r>
          </a:p>
          <a:p>
            <a:pPr lvl="1"/>
            <a:r>
              <a:rPr lang="nl-BE" dirty="0" smtClean="0"/>
              <a:t>in elk geval steeds onderhandelingsprocedure</a:t>
            </a:r>
          </a:p>
          <a:p>
            <a:endParaRPr lang="fr-BE" dirty="0"/>
          </a:p>
        </p:txBody>
      </p:sp>
      <p:sp>
        <p:nvSpPr>
          <p:cNvPr id="4" name="Title 3"/>
          <p:cNvSpPr>
            <a:spLocks noGrp="1"/>
          </p:cNvSpPr>
          <p:nvPr>
            <p:ph type="title"/>
          </p:nvPr>
        </p:nvSpPr>
        <p:spPr/>
        <p:txBody>
          <a:bodyPr/>
          <a:lstStyle/>
          <a:p>
            <a:r>
              <a:rPr lang="nl-BE" smtClean="0"/>
              <a:t>Wetgeving overheidsopdrachten</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104</a:t>
            </a:fld>
            <a:endParaRPr lang="nl-NL" dirty="0"/>
          </a:p>
        </p:txBody>
      </p:sp>
    </p:spTree>
    <p:extLst>
      <p:ext uri="{BB962C8B-B14F-4D97-AF65-F5344CB8AC3E}">
        <p14:creationId xmlns:p14="http://schemas.microsoft.com/office/powerpoint/2010/main" val="40701887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p:txBody>
          <a:bodyPr>
            <a:normAutofit/>
          </a:bodyPr>
          <a:lstStyle/>
          <a:p>
            <a:r>
              <a:rPr lang="nl-BE" altLang="en-US" dirty="0" smtClean="0"/>
              <a:t>opdrachtencentrales gunnen opdrachten van leveringen, diensten of werken voor rekening van meerdere, juridisch onderscheiden entiteiten</a:t>
            </a:r>
            <a:endParaRPr lang="nl-NL" altLang="en-US" dirty="0" smtClean="0"/>
          </a:p>
          <a:p>
            <a:r>
              <a:rPr lang="nl-NL" altLang="en-US" dirty="0" smtClean="0"/>
              <a:t>de diensten die beroep doen op een opdrachtencentrale zijn vrijgesteld van het </a:t>
            </a:r>
            <a:r>
              <a:rPr lang="nl-BE" altLang="en-US" dirty="0" smtClean="0"/>
              <a:t>zelf voeren van een procedure overheidsopdrachten – de budgettaire en toezicht procedures blijven wel van toepassing</a:t>
            </a:r>
            <a:endParaRPr lang="nl-NL" altLang="en-US" dirty="0" smtClean="0"/>
          </a:p>
          <a:p>
            <a:r>
              <a:rPr lang="nl-NL" altLang="en-US" dirty="0" smtClean="0"/>
              <a:t>de diensten die beroep doen op een opdrachtencentrale bestellen rechtstreeks</a:t>
            </a:r>
          </a:p>
          <a:p>
            <a:r>
              <a:rPr lang="nl-NL" altLang="en-US" dirty="0" smtClean="0"/>
              <a:t>flexibiliteit verhoogt bij combinatie met raamovereenkomst</a:t>
            </a:r>
          </a:p>
          <a:p>
            <a:r>
              <a:rPr lang="nl-NL" altLang="en-US" dirty="0" smtClean="0"/>
              <a:t>niet alle toezichtsorganen voelen zich comfortabel bij het model door gebrek aan rechtstreeks toezicht op de gevoerde procedure</a:t>
            </a:r>
          </a:p>
          <a:p>
            <a:endParaRPr lang="nl-BE" dirty="0"/>
          </a:p>
        </p:txBody>
      </p:sp>
      <p:sp>
        <p:nvSpPr>
          <p:cNvPr id="2" name="Title 1"/>
          <p:cNvSpPr>
            <a:spLocks noGrp="1"/>
          </p:cNvSpPr>
          <p:nvPr>
            <p:ph type="title"/>
          </p:nvPr>
        </p:nvSpPr>
        <p:spPr/>
        <p:txBody>
          <a:bodyPr/>
          <a:lstStyle/>
          <a:p>
            <a:r>
              <a:rPr lang="fr-BE" smtClean="0"/>
              <a:t>Opdrachtencentrale</a:t>
            </a:r>
            <a:endParaRPr lang="nl-BE" dirty="0"/>
          </a:p>
        </p:txBody>
      </p:sp>
      <p:sp>
        <p:nvSpPr>
          <p:cNvPr id="4" name="Slide Number Placeholder 3"/>
          <p:cNvSpPr>
            <a:spLocks noGrp="1"/>
          </p:cNvSpPr>
          <p:nvPr>
            <p:ph type="sldNum" sz="quarter" idx="12"/>
          </p:nvPr>
        </p:nvSpPr>
        <p:spPr/>
        <p:txBody>
          <a:bodyPr/>
          <a:lstStyle/>
          <a:p>
            <a:fld id="{7A7F1E79-8225-48A0-95BD-5254C3720E2D}" type="slidenum">
              <a:rPr lang="en-GB" smtClean="0"/>
              <a:pPr/>
              <a:t>105</a:t>
            </a:fld>
            <a:endParaRPr lang="en-GB" dirty="0"/>
          </a:p>
        </p:txBody>
      </p:sp>
    </p:spTree>
    <p:extLst>
      <p:ext uri="{BB962C8B-B14F-4D97-AF65-F5344CB8AC3E}">
        <p14:creationId xmlns:p14="http://schemas.microsoft.com/office/powerpoint/2010/main" val="283276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p:cNvSpPr>
            <a:spLocks noGrp="1"/>
          </p:cNvSpPr>
          <p:nvPr>
            <p:ph type="body" sz="quarter" idx="14"/>
          </p:nvPr>
        </p:nvSpPr>
        <p:spPr/>
        <p:txBody>
          <a:bodyPr>
            <a:normAutofit lnSpcReduction="10000"/>
          </a:bodyPr>
          <a:lstStyle/>
          <a:p>
            <a:r>
              <a:rPr lang="nl-NL" altLang="en-US" smtClean="0"/>
              <a:t>concrete invulling van de opdracht wordt bepaald door latere bestellingen</a:t>
            </a:r>
          </a:p>
          <a:p>
            <a:r>
              <a:rPr lang="nl-NL" altLang="en-US" smtClean="0"/>
              <a:t>situatie waarin de aanbestedende overheid wel haar type behoefte afdoende kan definiëren, maar niet de omvang of de benodigde hoeveelheden ervan</a:t>
            </a:r>
            <a:endParaRPr lang="nl-BE" altLang="en-US" smtClean="0"/>
          </a:p>
          <a:p>
            <a:r>
              <a:rPr lang="nl-BE" altLang="en-US" smtClean="0"/>
              <a:t>raamovereenkomst bepaalt voorwaarden van erop gesteunde opdrachten oa inzake prijzen en beoogde hoeveelheden</a:t>
            </a:r>
          </a:p>
          <a:p>
            <a:r>
              <a:rPr lang="fr-BE" smtClean="0"/>
              <a:t>voorbeeld: raamovereenkomst voor ICT-medewerkers</a:t>
            </a:r>
          </a:p>
          <a:p>
            <a:pPr lvl="1"/>
            <a:r>
              <a:rPr lang="fr-BE" smtClean="0"/>
              <a:t>profiel en competenties zijn bepaald</a:t>
            </a:r>
          </a:p>
          <a:p>
            <a:pPr lvl="1"/>
            <a:r>
              <a:rPr lang="fr-BE" smtClean="0"/>
              <a:t>uur- of dagprijzen zijn bepaald in functie van ervaringsniveau</a:t>
            </a:r>
          </a:p>
          <a:p>
            <a:pPr lvl="1"/>
            <a:r>
              <a:rPr lang="fr-BE" smtClean="0"/>
              <a:t>bij behoefte wordt aanvraag gedaan voor specifieke periode en bedrijf stelt een concrete consultant voor</a:t>
            </a:r>
          </a:p>
          <a:p>
            <a:pPr lvl="1"/>
            <a:r>
              <a:rPr lang="fr-BE" smtClean="0"/>
              <a:t>indien de consultant wordt aanvaard, volgt bestelling</a:t>
            </a:r>
            <a:endParaRPr lang="nl-BE" dirty="0"/>
          </a:p>
        </p:txBody>
      </p:sp>
      <p:sp>
        <p:nvSpPr>
          <p:cNvPr id="4" name="Title 3"/>
          <p:cNvSpPr>
            <a:spLocks noGrp="1"/>
          </p:cNvSpPr>
          <p:nvPr>
            <p:ph type="title"/>
          </p:nvPr>
        </p:nvSpPr>
        <p:spPr/>
        <p:txBody>
          <a:bodyPr/>
          <a:lstStyle/>
          <a:p>
            <a:r>
              <a:rPr lang="fr-BE" smtClean="0"/>
              <a:t>Raamovereenkomst</a:t>
            </a:r>
            <a:endParaRPr lang="nl-BE" dirty="0"/>
          </a:p>
        </p:txBody>
      </p:sp>
      <p:sp>
        <p:nvSpPr>
          <p:cNvPr id="5" name="Slide Number Placeholder 4"/>
          <p:cNvSpPr>
            <a:spLocks noGrp="1"/>
          </p:cNvSpPr>
          <p:nvPr>
            <p:ph type="sldNum" sz="quarter" idx="12"/>
          </p:nvPr>
        </p:nvSpPr>
        <p:spPr/>
        <p:txBody>
          <a:bodyPr/>
          <a:lstStyle/>
          <a:p>
            <a:fld id="{D353B685-A2AB-4518-B31A-1C8B277EB988}" type="slidenum">
              <a:rPr lang="en-GB" smtClean="0"/>
              <a:pPr/>
              <a:t>106</a:t>
            </a:fld>
            <a:endParaRPr lang="en-GB"/>
          </a:p>
        </p:txBody>
      </p:sp>
    </p:spTree>
    <p:extLst>
      <p:ext uri="{BB962C8B-B14F-4D97-AF65-F5344CB8AC3E}">
        <p14:creationId xmlns:p14="http://schemas.microsoft.com/office/powerpoint/2010/main" val="348982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p:txBody>
          <a:bodyPr>
            <a:normAutofit fontScale="92500" lnSpcReduction="10000"/>
          </a:bodyPr>
          <a:lstStyle/>
          <a:p>
            <a:r>
              <a:rPr lang="fr-BE" smtClean="0"/>
              <a:t>contractueel van aard, opgenomen en in detail uitgewerkt in het lastenboek</a:t>
            </a:r>
          </a:p>
          <a:p>
            <a:r>
              <a:rPr lang="fr-BE" smtClean="0"/>
              <a:t>opdracht wordt gegund aan de inschrijver die eerst gerangschikt is als meest voordelig</a:t>
            </a:r>
          </a:p>
          <a:p>
            <a:r>
              <a:rPr lang="fr-BE" smtClean="0"/>
              <a:t>opdracht wordt eveneens gegund aan een tweede en een derde gerangschikte</a:t>
            </a:r>
          </a:p>
          <a:p>
            <a:r>
              <a:rPr lang="fr-BE" smtClean="0"/>
              <a:t>bij behoefte gaat aanvraag naar eerste gerangschikte die volgens een vaste procedure en strikte timing antwoordt</a:t>
            </a:r>
          </a:p>
          <a:p>
            <a:r>
              <a:rPr lang="fr-BE" smtClean="0"/>
              <a:t>bij afwijzing van de aanvraag, niet conform aanbod of bij uitblijven van antwoord wordt de aanvraag gericht aan tweede gerangschikte en zo nodig naar derde gerangschikte</a:t>
            </a:r>
            <a:endParaRPr lang="nl-BE" smtClean="0"/>
          </a:p>
          <a:p>
            <a:r>
              <a:rPr lang="fr-BE" smtClean="0"/>
              <a:t>vooral nuttig voor ICT-medewerkers</a:t>
            </a:r>
          </a:p>
          <a:p>
            <a:pPr lvl="1"/>
            <a:r>
              <a:rPr lang="fr-BE" smtClean="0"/>
              <a:t>cyclische markt met periodes van schaarste</a:t>
            </a:r>
          </a:p>
          <a:p>
            <a:pPr lvl="1"/>
            <a:r>
              <a:rPr lang="fr-BE" smtClean="0"/>
              <a:t>verhoogt substantieel de kans om steeds over de nodige ICT-medewerkers te kunnen beschikken</a:t>
            </a:r>
            <a:endParaRPr lang="fr-BE" dirty="0" smtClean="0"/>
          </a:p>
        </p:txBody>
      </p:sp>
      <p:sp>
        <p:nvSpPr>
          <p:cNvPr id="2" name="Title 1"/>
          <p:cNvSpPr>
            <a:spLocks noGrp="1"/>
          </p:cNvSpPr>
          <p:nvPr>
            <p:ph type="title"/>
          </p:nvPr>
        </p:nvSpPr>
        <p:spPr/>
        <p:txBody>
          <a:bodyPr/>
          <a:lstStyle/>
          <a:p>
            <a:r>
              <a:rPr lang="fr-BE" smtClean="0"/>
              <a:t>Cascadesysteem</a:t>
            </a:r>
            <a:endParaRPr lang="nl-BE" dirty="0"/>
          </a:p>
        </p:txBody>
      </p:sp>
      <p:sp>
        <p:nvSpPr>
          <p:cNvPr id="4" name="Slide Number Placeholder 3"/>
          <p:cNvSpPr>
            <a:spLocks noGrp="1"/>
          </p:cNvSpPr>
          <p:nvPr>
            <p:ph type="sldNum" sz="quarter" idx="12"/>
          </p:nvPr>
        </p:nvSpPr>
        <p:spPr/>
        <p:txBody>
          <a:bodyPr/>
          <a:lstStyle/>
          <a:p>
            <a:fld id="{7A7F1E79-8225-48A0-95BD-5254C3720E2D}" type="slidenum">
              <a:rPr lang="en-GB" smtClean="0"/>
              <a:pPr/>
              <a:t>107</a:t>
            </a:fld>
            <a:endParaRPr lang="en-GB" dirty="0"/>
          </a:p>
        </p:txBody>
      </p:sp>
    </p:spTree>
    <p:extLst>
      <p:ext uri="{BB962C8B-B14F-4D97-AF65-F5344CB8AC3E}">
        <p14:creationId xmlns:p14="http://schemas.microsoft.com/office/powerpoint/2010/main" val="673033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108</a:t>
            </a:fld>
            <a:endParaRPr lang="nl-NL" dirty="0"/>
          </a:p>
        </p:txBody>
      </p:sp>
      <p:sp>
        <p:nvSpPr>
          <p:cNvPr id="7" name="Hexagon 6"/>
          <p:cNvSpPr/>
          <p:nvPr/>
        </p:nvSpPr>
        <p:spPr>
          <a:xfrm>
            <a:off x="2578789" y="23882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
        <p:nvSpPr>
          <p:cNvPr id="8" name="Hexagon 7"/>
          <p:cNvSpPr/>
          <p:nvPr/>
        </p:nvSpPr>
        <p:spPr>
          <a:xfrm>
            <a:off x="4089812" y="316092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2567360" y="389684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Gover-nance</a:t>
            </a:r>
            <a:endParaRPr lang="fr-BE" dirty="0"/>
          </a:p>
        </p:txBody>
      </p:sp>
      <p:sp>
        <p:nvSpPr>
          <p:cNvPr id="10" name="Hexagon 9"/>
          <p:cNvSpPr/>
          <p:nvPr/>
        </p:nvSpPr>
        <p:spPr>
          <a:xfrm>
            <a:off x="5612264" y="390827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Service </a:t>
            </a:r>
            <a:r>
              <a:rPr lang="nl-BE" dirty="0" err="1"/>
              <a:t>manage-ment</a:t>
            </a:r>
            <a:endParaRPr lang="fr-BE" dirty="0"/>
          </a:p>
        </p:txBody>
      </p:sp>
      <p:sp>
        <p:nvSpPr>
          <p:cNvPr id="11" name="Hexagon 10"/>
          <p:cNvSpPr/>
          <p:nvPr/>
        </p:nvSpPr>
        <p:spPr>
          <a:xfrm>
            <a:off x="4089812" y="46742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2" name="Hexagon 11"/>
          <p:cNvSpPr/>
          <p:nvPr/>
        </p:nvSpPr>
        <p:spPr>
          <a:xfrm>
            <a:off x="7105070" y="313806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Personeels-planning</a:t>
            </a:r>
            <a:endParaRPr lang="fr-BE" dirty="0"/>
          </a:p>
        </p:txBody>
      </p:sp>
      <p:sp>
        <p:nvSpPr>
          <p:cNvPr id="13" name="Hexagon 12"/>
          <p:cNvSpPr/>
          <p:nvPr/>
        </p:nvSpPr>
        <p:spPr>
          <a:xfrm>
            <a:off x="5586863" y="23882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4081345" y="165641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Project &amp; program </a:t>
            </a:r>
            <a:r>
              <a:rPr lang="nl-BE" dirty="0" err="1"/>
              <a:t>manage-ment</a:t>
            </a:r>
            <a:endParaRPr lang="fr-BE" dirty="0"/>
          </a:p>
        </p:txBody>
      </p:sp>
      <p:sp>
        <p:nvSpPr>
          <p:cNvPr id="15" name="Hexagon 14"/>
          <p:cNvSpPr/>
          <p:nvPr/>
        </p:nvSpPr>
        <p:spPr>
          <a:xfrm>
            <a:off x="8606634" y="238165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t>
            </a:r>
            <a:endParaRPr lang="fr-BE" dirty="0"/>
          </a:p>
        </p:txBody>
      </p:sp>
      <p:sp>
        <p:nvSpPr>
          <p:cNvPr id="25" name="Hexagon 24"/>
          <p:cNvSpPr/>
          <p:nvPr/>
        </p:nvSpPr>
        <p:spPr>
          <a:xfrm>
            <a:off x="7105070" y="162254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Procure</a:t>
            </a:r>
            <a:r>
              <a:rPr lang="nl-BE" dirty="0"/>
              <a:t>-ment</a:t>
            </a:r>
            <a:endParaRPr lang="fr-BE" dirty="0"/>
          </a:p>
        </p:txBody>
      </p:sp>
    </p:spTree>
    <p:extLst>
      <p:ext uri="{BB962C8B-B14F-4D97-AF65-F5344CB8AC3E}">
        <p14:creationId xmlns:p14="http://schemas.microsoft.com/office/powerpoint/2010/main" val="339216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92500" lnSpcReduction="10000"/>
          </a:bodyPr>
          <a:lstStyle/>
          <a:p>
            <a:r>
              <a:rPr lang="fr-BE" dirty="0" err="1" smtClean="0"/>
              <a:t>nuttige</a:t>
            </a:r>
            <a:r>
              <a:rPr lang="fr-BE" dirty="0" smtClean="0"/>
              <a:t> </a:t>
            </a:r>
            <a:r>
              <a:rPr lang="fr-BE" dirty="0" err="1" smtClean="0"/>
              <a:t>methodiek</a:t>
            </a:r>
            <a:endParaRPr lang="fr-BE" dirty="0" smtClean="0"/>
          </a:p>
          <a:p>
            <a:pPr lvl="1"/>
            <a:r>
              <a:rPr lang="fr-BE" dirty="0" err="1" smtClean="0"/>
              <a:t>eenvoudig</a:t>
            </a:r>
            <a:r>
              <a:rPr lang="fr-BE" dirty="0" smtClean="0"/>
              <a:t> te </a:t>
            </a:r>
            <a:r>
              <a:rPr lang="fr-BE" dirty="0" err="1" smtClean="0"/>
              <a:t>hanteren</a:t>
            </a:r>
            <a:endParaRPr lang="fr-BE" dirty="0" smtClean="0"/>
          </a:p>
          <a:p>
            <a:pPr lvl="1"/>
            <a:r>
              <a:rPr lang="fr-BE" dirty="0" err="1" smtClean="0"/>
              <a:t>gemakkelijk</a:t>
            </a:r>
            <a:r>
              <a:rPr lang="fr-BE" dirty="0" smtClean="0"/>
              <a:t> in </a:t>
            </a:r>
            <a:r>
              <a:rPr lang="fr-BE" dirty="0" err="1" smtClean="0"/>
              <a:t>onderhoud</a:t>
            </a:r>
            <a:endParaRPr lang="fr-BE" dirty="0" smtClean="0"/>
          </a:p>
          <a:p>
            <a:pPr lvl="1"/>
            <a:r>
              <a:rPr lang="fr-BE" dirty="0" err="1" smtClean="0"/>
              <a:t>geen</a:t>
            </a:r>
            <a:r>
              <a:rPr lang="fr-BE" dirty="0" smtClean="0"/>
              <a:t> </a:t>
            </a:r>
            <a:r>
              <a:rPr lang="fr-BE" dirty="0" err="1" smtClean="0"/>
              <a:t>kunstje</a:t>
            </a:r>
            <a:r>
              <a:rPr lang="fr-BE" dirty="0" smtClean="0"/>
              <a:t> van HR: business </a:t>
            </a:r>
            <a:r>
              <a:rPr lang="fr-BE" dirty="0" err="1" smtClean="0"/>
              <a:t>is</a:t>
            </a:r>
            <a:r>
              <a:rPr lang="fr-BE" dirty="0" smtClean="0"/>
              <a:t> </a:t>
            </a:r>
            <a:r>
              <a:rPr lang="fr-BE" dirty="0" err="1" smtClean="0"/>
              <a:t>eigenaar</a:t>
            </a:r>
            <a:endParaRPr lang="fr-BE" dirty="0" smtClean="0"/>
          </a:p>
          <a:p>
            <a:r>
              <a:rPr lang="nl-BE" dirty="0" smtClean="0"/>
              <a:t>stappenplan</a:t>
            </a:r>
          </a:p>
          <a:p>
            <a:pPr lvl="1"/>
            <a:r>
              <a:rPr lang="fr-BE" dirty="0" err="1" smtClean="0"/>
              <a:t>beïnvloedende</a:t>
            </a:r>
            <a:r>
              <a:rPr lang="fr-BE" dirty="0" smtClean="0"/>
              <a:t> externe en interne </a:t>
            </a:r>
            <a:r>
              <a:rPr lang="fr-BE" dirty="0" err="1" smtClean="0"/>
              <a:t>factoren</a:t>
            </a:r>
            <a:r>
              <a:rPr lang="fr-BE" dirty="0" smtClean="0"/>
              <a:t> in </a:t>
            </a:r>
            <a:r>
              <a:rPr lang="fr-BE" dirty="0" err="1" smtClean="0"/>
              <a:t>kaart</a:t>
            </a:r>
            <a:r>
              <a:rPr lang="fr-BE" dirty="0" smtClean="0"/>
              <a:t> </a:t>
            </a:r>
            <a:r>
              <a:rPr lang="fr-BE" dirty="0" err="1" smtClean="0"/>
              <a:t>brengen</a:t>
            </a:r>
            <a:r>
              <a:rPr lang="fr-BE" dirty="0" smtClean="0"/>
              <a:t>: </a:t>
            </a:r>
            <a:r>
              <a:rPr lang="fr-BE" dirty="0" err="1" smtClean="0"/>
              <a:t>strategische</a:t>
            </a:r>
            <a:r>
              <a:rPr lang="fr-BE" dirty="0" smtClean="0"/>
              <a:t> </a:t>
            </a:r>
            <a:r>
              <a:rPr lang="fr-BE" dirty="0" err="1" smtClean="0"/>
              <a:t>evoluties</a:t>
            </a:r>
            <a:r>
              <a:rPr lang="fr-BE" dirty="0" smtClean="0"/>
              <a:t>, budget, </a:t>
            </a:r>
            <a:r>
              <a:rPr lang="fr-BE" dirty="0" err="1" smtClean="0"/>
              <a:t>operationele</a:t>
            </a:r>
            <a:r>
              <a:rPr lang="fr-BE" dirty="0" smtClean="0"/>
              <a:t> </a:t>
            </a:r>
            <a:r>
              <a:rPr lang="fr-BE" dirty="0" err="1" smtClean="0"/>
              <a:t>ondersteuning</a:t>
            </a:r>
            <a:r>
              <a:rPr lang="fr-BE" dirty="0" smtClean="0"/>
              <a:t> 24/7, …</a:t>
            </a:r>
          </a:p>
          <a:p>
            <a:pPr lvl="1"/>
            <a:r>
              <a:rPr lang="fr-BE" dirty="0" err="1" smtClean="0"/>
              <a:t>huidige</a:t>
            </a:r>
            <a:r>
              <a:rPr lang="fr-BE" dirty="0" smtClean="0"/>
              <a:t> </a:t>
            </a:r>
            <a:r>
              <a:rPr lang="fr-BE" dirty="0" err="1" smtClean="0"/>
              <a:t>situatie</a:t>
            </a:r>
            <a:r>
              <a:rPr lang="fr-BE" dirty="0" smtClean="0"/>
              <a:t> in </a:t>
            </a:r>
            <a:r>
              <a:rPr lang="fr-BE" dirty="0" err="1" smtClean="0"/>
              <a:t>kaart</a:t>
            </a:r>
            <a:r>
              <a:rPr lang="fr-BE" dirty="0" smtClean="0"/>
              <a:t> </a:t>
            </a:r>
            <a:r>
              <a:rPr lang="fr-BE" dirty="0" err="1" smtClean="0"/>
              <a:t>brengen</a:t>
            </a:r>
            <a:r>
              <a:rPr lang="fr-BE" dirty="0" smtClean="0"/>
              <a:t>:</a:t>
            </a:r>
            <a:r>
              <a:rPr lang="en-GB" dirty="0" smtClean="0"/>
              <a:t> </a:t>
            </a:r>
            <a:r>
              <a:rPr lang="fr-BE" dirty="0" err="1" smtClean="0"/>
              <a:t>samenstelling</a:t>
            </a:r>
            <a:r>
              <a:rPr lang="fr-BE" dirty="0" smtClean="0"/>
              <a:t>, </a:t>
            </a:r>
            <a:r>
              <a:rPr lang="fr-BE" dirty="0" err="1" smtClean="0"/>
              <a:t>kwaliteit</a:t>
            </a:r>
            <a:r>
              <a:rPr lang="fr-BE" dirty="0" smtClean="0"/>
              <a:t>, </a:t>
            </a:r>
            <a:r>
              <a:rPr lang="fr-BE" dirty="0" err="1" smtClean="0"/>
              <a:t>dynamiek</a:t>
            </a:r>
            <a:endParaRPr lang="fr-BE" dirty="0" smtClean="0"/>
          </a:p>
          <a:p>
            <a:pPr lvl="1"/>
            <a:r>
              <a:rPr lang="fr-BE" dirty="0" err="1" smtClean="0"/>
              <a:t>toekomstige</a:t>
            </a:r>
            <a:r>
              <a:rPr lang="fr-BE" dirty="0" smtClean="0"/>
              <a:t> </a:t>
            </a:r>
            <a:r>
              <a:rPr lang="fr-BE" dirty="0" err="1" smtClean="0"/>
              <a:t>gewenste</a:t>
            </a:r>
            <a:r>
              <a:rPr lang="fr-BE" dirty="0" smtClean="0"/>
              <a:t> </a:t>
            </a:r>
            <a:r>
              <a:rPr lang="fr-BE" dirty="0" err="1" smtClean="0"/>
              <a:t>bezetting</a:t>
            </a:r>
            <a:r>
              <a:rPr lang="fr-BE" dirty="0" smtClean="0"/>
              <a:t> in </a:t>
            </a:r>
            <a:r>
              <a:rPr lang="fr-BE" dirty="0" err="1" smtClean="0"/>
              <a:t>kaart</a:t>
            </a:r>
            <a:r>
              <a:rPr lang="fr-BE" dirty="0" smtClean="0"/>
              <a:t> </a:t>
            </a:r>
            <a:r>
              <a:rPr lang="fr-BE" dirty="0" err="1" smtClean="0"/>
              <a:t>brengen</a:t>
            </a:r>
            <a:r>
              <a:rPr lang="fr-BE" dirty="0" smtClean="0"/>
              <a:t> </a:t>
            </a:r>
          </a:p>
          <a:p>
            <a:pPr lvl="1"/>
            <a:r>
              <a:rPr lang="fr-BE" dirty="0" err="1" smtClean="0"/>
              <a:t>toekomstig</a:t>
            </a:r>
            <a:r>
              <a:rPr lang="fr-BE" dirty="0" smtClean="0"/>
              <a:t> </a:t>
            </a:r>
            <a:r>
              <a:rPr lang="fr-BE" dirty="0" err="1" smtClean="0"/>
              <a:t>verwachte</a:t>
            </a:r>
            <a:r>
              <a:rPr lang="fr-BE" dirty="0" smtClean="0"/>
              <a:t> </a:t>
            </a:r>
            <a:r>
              <a:rPr lang="fr-BE" dirty="0" err="1" smtClean="0"/>
              <a:t>bezetting</a:t>
            </a:r>
            <a:r>
              <a:rPr lang="fr-BE" dirty="0" smtClean="0"/>
              <a:t> in </a:t>
            </a:r>
            <a:r>
              <a:rPr lang="fr-BE" dirty="0" err="1" smtClean="0"/>
              <a:t>kaart</a:t>
            </a:r>
            <a:r>
              <a:rPr lang="fr-BE" dirty="0" smtClean="0"/>
              <a:t> </a:t>
            </a:r>
            <a:r>
              <a:rPr lang="fr-BE" dirty="0" err="1" smtClean="0"/>
              <a:t>brengen</a:t>
            </a:r>
            <a:endParaRPr lang="fr-BE" dirty="0" smtClean="0"/>
          </a:p>
          <a:p>
            <a:pPr lvl="1"/>
            <a:r>
              <a:rPr lang="fr-BE" dirty="0" err="1" smtClean="0"/>
              <a:t>beleidsdiscussie</a:t>
            </a:r>
            <a:r>
              <a:rPr lang="fr-BE" dirty="0" smtClean="0"/>
              <a:t> over gap</a:t>
            </a:r>
          </a:p>
          <a:p>
            <a:pPr lvl="1"/>
            <a:r>
              <a:rPr lang="fr-BE" dirty="0" smtClean="0"/>
              <a:t>cocktail van </a:t>
            </a:r>
            <a:r>
              <a:rPr lang="fr-BE" dirty="0" err="1" smtClean="0"/>
              <a:t>beleid</a:t>
            </a:r>
            <a:r>
              <a:rPr lang="fr-BE" dirty="0" smtClean="0"/>
              <a:t>, </a:t>
            </a:r>
            <a:r>
              <a:rPr lang="fr-BE" dirty="0" err="1" smtClean="0"/>
              <a:t>instrumenten</a:t>
            </a:r>
            <a:r>
              <a:rPr lang="fr-BE" dirty="0" smtClean="0"/>
              <a:t> en </a:t>
            </a:r>
            <a:r>
              <a:rPr lang="fr-BE" dirty="0" err="1" smtClean="0"/>
              <a:t>actieplannen</a:t>
            </a:r>
            <a:endParaRPr lang="en-GB" dirty="0" smtClean="0"/>
          </a:p>
          <a:p>
            <a:r>
              <a:rPr lang="fr-BE" dirty="0" smtClean="0"/>
              <a:t>niet het plan op </a:t>
            </a:r>
            <a:r>
              <a:rPr lang="fr-BE" dirty="0" err="1" smtClean="0"/>
              <a:t>zich</a:t>
            </a:r>
            <a:r>
              <a:rPr lang="fr-BE" dirty="0" smtClean="0"/>
              <a:t> maar </a:t>
            </a:r>
            <a:r>
              <a:rPr lang="fr-BE" dirty="0" err="1" smtClean="0"/>
              <a:t>wel</a:t>
            </a:r>
            <a:r>
              <a:rPr lang="fr-BE" dirty="0" smtClean="0"/>
              <a:t> de </a:t>
            </a:r>
            <a:r>
              <a:rPr lang="fr-BE" dirty="0" err="1" smtClean="0"/>
              <a:t>bewustwording</a:t>
            </a:r>
            <a:r>
              <a:rPr lang="fr-BE" dirty="0" smtClean="0"/>
              <a:t> en de </a:t>
            </a:r>
            <a:r>
              <a:rPr lang="fr-BE" dirty="0" err="1" smtClean="0"/>
              <a:t>actiebereidheid</a:t>
            </a:r>
            <a:r>
              <a:rPr lang="fr-BE" dirty="0" smtClean="0"/>
              <a:t> </a:t>
            </a:r>
            <a:r>
              <a:rPr lang="fr-BE" dirty="0" err="1" smtClean="0"/>
              <a:t>bepalen</a:t>
            </a:r>
            <a:r>
              <a:rPr lang="fr-BE" dirty="0" smtClean="0"/>
              <a:t> het </a:t>
            </a:r>
            <a:r>
              <a:rPr lang="fr-BE" dirty="0" err="1" smtClean="0"/>
              <a:t>succes</a:t>
            </a:r>
            <a:r>
              <a:rPr lang="fr-BE" dirty="0" smtClean="0"/>
              <a:t> </a:t>
            </a:r>
          </a:p>
          <a:p>
            <a:pPr lvl="1"/>
            <a:endParaRPr lang="fr-BE" dirty="0" smtClean="0"/>
          </a:p>
          <a:p>
            <a:pPr lvl="1"/>
            <a:endParaRPr lang="fr-BE" dirty="0"/>
          </a:p>
        </p:txBody>
      </p:sp>
      <p:sp>
        <p:nvSpPr>
          <p:cNvPr id="2" name="Title 1"/>
          <p:cNvSpPr>
            <a:spLocks noGrp="1"/>
          </p:cNvSpPr>
          <p:nvPr>
            <p:ph type="title"/>
          </p:nvPr>
        </p:nvSpPr>
        <p:spPr/>
        <p:txBody>
          <a:bodyPr/>
          <a:lstStyle/>
          <a:p>
            <a:r>
              <a:rPr lang="fr-BE" smtClean="0"/>
              <a:t>Strategische personeelsplanning (SPP)</a:t>
            </a:r>
            <a:endParaRPr lang="en-GB" dirty="0"/>
          </a:p>
        </p:txBody>
      </p:sp>
      <p:sp>
        <p:nvSpPr>
          <p:cNvPr id="7" name="Slide Number Placeholder 6"/>
          <p:cNvSpPr>
            <a:spLocks noGrp="1"/>
          </p:cNvSpPr>
          <p:nvPr>
            <p:ph type="sldNum" sz="quarter" idx="12"/>
          </p:nvPr>
        </p:nvSpPr>
        <p:spPr/>
        <p:txBody>
          <a:bodyPr/>
          <a:lstStyle/>
          <a:p>
            <a:fld id="{A7CC3638-A99D-674C-A789-FA84B7E5EA16}" type="slidenum">
              <a:rPr lang="nl-NL" smtClean="0"/>
              <a:pPr/>
              <a:t>109</a:t>
            </a:fld>
            <a:endParaRPr lang="nl-NL" dirty="0"/>
          </a:p>
        </p:txBody>
      </p:sp>
    </p:spTree>
    <p:extLst>
      <p:ext uri="{BB962C8B-B14F-4D97-AF65-F5344CB8AC3E}">
        <p14:creationId xmlns:p14="http://schemas.microsoft.com/office/powerpoint/2010/main" val="1065286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fr-FR" dirty="0"/>
              <a:t>Synergies - transformations</a:t>
            </a:r>
            <a:endParaRPr lang="en-US" dirty="0"/>
          </a:p>
        </p:txBody>
      </p:sp>
      <p:pic>
        <p:nvPicPr>
          <p:cNvPr id="5"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1883942" y="1232327"/>
            <a:ext cx="8342511" cy="5248559"/>
          </a:xfrm>
          <a:prstGeom prst="rect">
            <a:avLst/>
          </a:prstGeom>
          <a:solidFill>
            <a:srgbClr val="0070C0"/>
          </a:solidFill>
          <a:ln w="9525">
            <a:solidFill>
              <a:schemeClr val="tx1"/>
            </a:solidFill>
            <a:miter lim="800000"/>
            <a:headEnd/>
            <a:tailEnd/>
          </a:ln>
          <a:effectLst/>
        </p:spPr>
      </p:pic>
      <p:sp>
        <p:nvSpPr>
          <p:cNvPr id="7" name="Slide Number Placeholder 6"/>
          <p:cNvSpPr>
            <a:spLocks noGrp="1"/>
          </p:cNvSpPr>
          <p:nvPr>
            <p:ph type="sldNum" sz="quarter" idx="12"/>
          </p:nvPr>
        </p:nvSpPr>
        <p:spPr/>
        <p:txBody>
          <a:bodyPr/>
          <a:lstStyle/>
          <a:p>
            <a:fld id="{D45B42A2-12DC-D04A-88D3-A93CC82DF348}" type="slidenum">
              <a:rPr lang="en-US" smtClean="0"/>
              <a:t>11</a:t>
            </a:fld>
            <a:endParaRPr lang="en-US" dirty="0"/>
          </a:p>
        </p:txBody>
      </p:sp>
    </p:spTree>
    <p:extLst>
      <p:ext uri="{BB962C8B-B14F-4D97-AF65-F5344CB8AC3E}">
        <p14:creationId xmlns:p14="http://schemas.microsoft.com/office/powerpoint/2010/main" val="166037409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4"/>
            <p:extLst>
              <p:ext uri="{D42A27DB-BD31-4B8C-83A1-F6EECF244321}">
                <p14:modId xmlns:p14="http://schemas.microsoft.com/office/powerpoint/2010/main" val="4123781100"/>
              </p:ext>
            </p:extLst>
          </p:nvPr>
        </p:nvGraphicFramePr>
        <p:xfrm>
          <a:off x="339435" y="1407657"/>
          <a:ext cx="11372850" cy="5256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fr-BE" smtClean="0"/>
              <a:t>Actieplan SPP</a:t>
            </a:r>
            <a:endParaRPr lang="en-GB" dirty="0"/>
          </a:p>
        </p:txBody>
      </p:sp>
      <p:sp>
        <p:nvSpPr>
          <p:cNvPr id="6" name="Slide Number Placeholder 5"/>
          <p:cNvSpPr>
            <a:spLocks noGrp="1"/>
          </p:cNvSpPr>
          <p:nvPr>
            <p:ph type="sldNum" sz="quarter" idx="12"/>
          </p:nvPr>
        </p:nvSpPr>
        <p:spPr>
          <a:xfrm>
            <a:off x="10734675" y="6270275"/>
            <a:ext cx="1036286" cy="365125"/>
          </a:xfrm>
        </p:spPr>
        <p:txBody>
          <a:bodyPr/>
          <a:lstStyle/>
          <a:p>
            <a:fld id="{A7CC3638-A99D-674C-A789-FA84B7E5EA16}" type="slidenum">
              <a:rPr lang="nl-NL" smtClean="0"/>
              <a:pPr/>
              <a:t>110</a:t>
            </a:fld>
            <a:endParaRPr lang="nl-NL" dirty="0"/>
          </a:p>
        </p:txBody>
      </p:sp>
      <p:sp>
        <p:nvSpPr>
          <p:cNvPr id="7" name="TextBox 6"/>
          <p:cNvSpPr txBox="1"/>
          <p:nvPr/>
        </p:nvSpPr>
        <p:spPr>
          <a:xfrm>
            <a:off x="1801544" y="4035763"/>
            <a:ext cx="1772866" cy="954107"/>
          </a:xfrm>
          <a:prstGeom prst="rect">
            <a:avLst/>
          </a:prstGeom>
          <a:noFill/>
        </p:spPr>
        <p:txBody>
          <a:bodyPr wrap="square" rtlCol="0">
            <a:spAutoFit/>
          </a:bodyPr>
          <a:lstStyle/>
          <a:p>
            <a:r>
              <a:rPr lang="fr-BE" sz="1400" b="1" dirty="0"/>
              <a:t>3 . </a:t>
            </a:r>
            <a:r>
              <a:rPr lang="fr-BE" sz="1400" b="1" dirty="0" err="1"/>
              <a:t>Zorgenkindjes</a:t>
            </a:r>
            <a:r>
              <a:rPr lang="fr-BE" sz="1400" b="1" dirty="0"/>
              <a:t> </a:t>
            </a:r>
            <a:r>
              <a:rPr lang="fr-BE" sz="1400" dirty="0"/>
              <a:t>:</a:t>
            </a:r>
          </a:p>
          <a:p>
            <a:pPr marL="171450" indent="-171450">
              <a:buFontTx/>
              <a:buChar char="-"/>
            </a:pPr>
            <a:r>
              <a:rPr lang="fr-BE" sz="1400" dirty="0" err="1"/>
              <a:t>ontwikkelplan</a:t>
            </a:r>
            <a:endParaRPr lang="en-GB" sz="1400" dirty="0"/>
          </a:p>
          <a:p>
            <a:pPr marL="171450" indent="-171450">
              <a:buFontTx/>
              <a:buChar char="-"/>
            </a:pPr>
            <a:r>
              <a:rPr lang="fr-BE" sz="1400" dirty="0" err="1"/>
              <a:t>mobiliteitsplan</a:t>
            </a:r>
            <a:endParaRPr lang="fr-BE" sz="1400" dirty="0"/>
          </a:p>
          <a:p>
            <a:pPr marL="171450" indent="-171450">
              <a:buFontTx/>
              <a:buChar char="-"/>
            </a:pPr>
            <a:r>
              <a:rPr lang="fr-BE" sz="1400" dirty="0"/>
              <a:t>outplacement</a:t>
            </a:r>
          </a:p>
        </p:txBody>
      </p:sp>
      <p:sp>
        <p:nvSpPr>
          <p:cNvPr id="8" name="TextBox 7"/>
          <p:cNvSpPr txBox="1"/>
          <p:nvPr/>
        </p:nvSpPr>
        <p:spPr>
          <a:xfrm rot="10800000" flipV="1">
            <a:off x="4715932" y="4618925"/>
            <a:ext cx="622247" cy="338554"/>
          </a:xfrm>
          <a:prstGeom prst="rect">
            <a:avLst/>
          </a:prstGeom>
          <a:noFill/>
        </p:spPr>
        <p:txBody>
          <a:bodyPr wrap="square" rtlCol="0">
            <a:spAutoFit/>
          </a:bodyPr>
          <a:lstStyle/>
          <a:p>
            <a:r>
              <a:rPr lang="fr-BE" sz="1600" b="1" dirty="0"/>
              <a:t>3.</a:t>
            </a:r>
            <a:endParaRPr lang="en-GB" sz="1600" b="1" dirty="0"/>
          </a:p>
        </p:txBody>
      </p:sp>
      <p:sp>
        <p:nvSpPr>
          <p:cNvPr id="9" name="TextBox 8"/>
          <p:cNvSpPr txBox="1"/>
          <p:nvPr/>
        </p:nvSpPr>
        <p:spPr>
          <a:xfrm>
            <a:off x="5906001" y="3524176"/>
            <a:ext cx="356157" cy="338554"/>
          </a:xfrm>
          <a:prstGeom prst="rect">
            <a:avLst/>
          </a:prstGeom>
          <a:noFill/>
        </p:spPr>
        <p:txBody>
          <a:bodyPr wrap="square" rtlCol="0">
            <a:spAutoFit/>
          </a:bodyPr>
          <a:lstStyle/>
          <a:p>
            <a:r>
              <a:rPr lang="fr-BE" sz="1600" b="1" dirty="0"/>
              <a:t>1.</a:t>
            </a:r>
            <a:endParaRPr lang="en-GB" sz="1600" b="1" dirty="0"/>
          </a:p>
        </p:txBody>
      </p:sp>
      <p:sp>
        <p:nvSpPr>
          <p:cNvPr id="10" name="TextBox 9"/>
          <p:cNvSpPr txBox="1"/>
          <p:nvPr/>
        </p:nvSpPr>
        <p:spPr>
          <a:xfrm>
            <a:off x="5303873" y="3129856"/>
            <a:ext cx="340158" cy="338554"/>
          </a:xfrm>
          <a:prstGeom prst="rect">
            <a:avLst/>
          </a:prstGeom>
          <a:noFill/>
        </p:spPr>
        <p:txBody>
          <a:bodyPr wrap="none" rtlCol="0">
            <a:spAutoFit/>
          </a:bodyPr>
          <a:lstStyle/>
          <a:p>
            <a:r>
              <a:rPr lang="fr-BE" sz="1600" b="1" dirty="0"/>
              <a:t>2.</a:t>
            </a:r>
            <a:endParaRPr lang="en-GB" sz="1600" b="1" dirty="0"/>
          </a:p>
        </p:txBody>
      </p:sp>
      <p:sp>
        <p:nvSpPr>
          <p:cNvPr id="11" name="TextBox 10"/>
          <p:cNvSpPr txBox="1"/>
          <p:nvPr/>
        </p:nvSpPr>
        <p:spPr>
          <a:xfrm>
            <a:off x="6405095" y="3179227"/>
            <a:ext cx="360040" cy="338554"/>
          </a:xfrm>
          <a:prstGeom prst="rect">
            <a:avLst/>
          </a:prstGeom>
          <a:noFill/>
        </p:spPr>
        <p:txBody>
          <a:bodyPr wrap="square" rtlCol="0">
            <a:spAutoFit/>
          </a:bodyPr>
          <a:lstStyle/>
          <a:p>
            <a:r>
              <a:rPr lang="fr-BE" sz="1600" b="1" dirty="0"/>
              <a:t>6.</a:t>
            </a:r>
            <a:endParaRPr lang="en-GB" sz="1600" b="1" dirty="0"/>
          </a:p>
        </p:txBody>
      </p:sp>
      <p:sp>
        <p:nvSpPr>
          <p:cNvPr id="12" name="TextBox 11"/>
          <p:cNvSpPr txBox="1"/>
          <p:nvPr/>
        </p:nvSpPr>
        <p:spPr>
          <a:xfrm>
            <a:off x="5906001" y="4219848"/>
            <a:ext cx="356156" cy="338554"/>
          </a:xfrm>
          <a:prstGeom prst="rect">
            <a:avLst/>
          </a:prstGeom>
          <a:noFill/>
        </p:spPr>
        <p:txBody>
          <a:bodyPr wrap="square" rtlCol="0">
            <a:spAutoFit/>
          </a:bodyPr>
          <a:lstStyle/>
          <a:p>
            <a:r>
              <a:rPr lang="fr-BE" sz="1600" b="1" dirty="0"/>
              <a:t>4.</a:t>
            </a:r>
            <a:endParaRPr lang="en-GB" sz="1600" b="1" dirty="0"/>
          </a:p>
        </p:txBody>
      </p:sp>
      <p:sp>
        <p:nvSpPr>
          <p:cNvPr id="13" name="TextBox 12"/>
          <p:cNvSpPr txBox="1"/>
          <p:nvPr/>
        </p:nvSpPr>
        <p:spPr>
          <a:xfrm>
            <a:off x="6947314" y="4697482"/>
            <a:ext cx="340158" cy="338554"/>
          </a:xfrm>
          <a:prstGeom prst="rect">
            <a:avLst/>
          </a:prstGeom>
          <a:noFill/>
        </p:spPr>
        <p:txBody>
          <a:bodyPr wrap="none" rtlCol="0">
            <a:spAutoFit/>
          </a:bodyPr>
          <a:lstStyle/>
          <a:p>
            <a:r>
              <a:rPr lang="fr-BE" sz="1600" b="1" dirty="0"/>
              <a:t>5.</a:t>
            </a:r>
            <a:endParaRPr lang="en-GB" sz="1600" b="1" dirty="0"/>
          </a:p>
        </p:txBody>
      </p:sp>
      <p:sp>
        <p:nvSpPr>
          <p:cNvPr id="14" name="TextBox 13"/>
          <p:cNvSpPr txBox="1"/>
          <p:nvPr/>
        </p:nvSpPr>
        <p:spPr>
          <a:xfrm>
            <a:off x="5899349" y="2651061"/>
            <a:ext cx="362809" cy="338554"/>
          </a:xfrm>
          <a:prstGeom prst="rect">
            <a:avLst/>
          </a:prstGeom>
          <a:noFill/>
        </p:spPr>
        <p:txBody>
          <a:bodyPr wrap="square" rtlCol="0">
            <a:spAutoFit/>
          </a:bodyPr>
          <a:lstStyle/>
          <a:p>
            <a:r>
              <a:rPr lang="fr-BE" sz="1600" b="1" dirty="0"/>
              <a:t>7.</a:t>
            </a:r>
            <a:endParaRPr lang="en-GB" sz="1600" b="1" dirty="0"/>
          </a:p>
        </p:txBody>
      </p:sp>
      <p:sp>
        <p:nvSpPr>
          <p:cNvPr id="15" name="TextBox 14"/>
          <p:cNvSpPr txBox="1"/>
          <p:nvPr/>
        </p:nvSpPr>
        <p:spPr>
          <a:xfrm>
            <a:off x="1801545" y="2975967"/>
            <a:ext cx="1927251" cy="738664"/>
          </a:xfrm>
          <a:prstGeom prst="rect">
            <a:avLst/>
          </a:prstGeom>
          <a:noFill/>
        </p:spPr>
        <p:txBody>
          <a:bodyPr wrap="square" rtlCol="0">
            <a:spAutoFit/>
          </a:bodyPr>
          <a:lstStyle/>
          <a:p>
            <a:r>
              <a:rPr lang="fr-BE" sz="1400" b="1" dirty="0"/>
              <a:t>2. </a:t>
            </a:r>
            <a:r>
              <a:rPr lang="fr-BE" sz="1400" b="1" dirty="0" err="1"/>
              <a:t>Onbenut</a:t>
            </a:r>
            <a:r>
              <a:rPr lang="fr-BE" sz="1400" b="1" dirty="0"/>
              <a:t> </a:t>
            </a:r>
            <a:r>
              <a:rPr lang="fr-BE" sz="1400" b="1" dirty="0" err="1"/>
              <a:t>potentieel</a:t>
            </a:r>
            <a:r>
              <a:rPr lang="fr-BE" sz="1400" b="1" dirty="0"/>
              <a:t> :</a:t>
            </a:r>
          </a:p>
          <a:p>
            <a:pPr marL="171450" indent="-171450">
              <a:buFontTx/>
              <a:buChar char="-"/>
            </a:pPr>
            <a:r>
              <a:rPr lang="fr-BE" sz="1400" dirty="0" err="1"/>
              <a:t>tijdelijk</a:t>
            </a:r>
            <a:r>
              <a:rPr lang="fr-BE" sz="1400" dirty="0"/>
              <a:t> </a:t>
            </a:r>
            <a:r>
              <a:rPr lang="fr-BE" sz="1400" dirty="0" err="1"/>
              <a:t>uitlenen</a:t>
            </a:r>
            <a:endParaRPr lang="fr-BE" sz="1400" dirty="0"/>
          </a:p>
          <a:p>
            <a:pPr marL="171450" indent="-171450">
              <a:buFontTx/>
              <a:buChar char="-"/>
            </a:pPr>
            <a:r>
              <a:rPr lang="fr-BE" sz="1400" dirty="0" err="1"/>
              <a:t>tijdelijk</a:t>
            </a:r>
            <a:r>
              <a:rPr lang="fr-BE" sz="1400" dirty="0"/>
              <a:t> </a:t>
            </a:r>
            <a:r>
              <a:rPr lang="fr-BE" sz="1400" dirty="0" err="1"/>
              <a:t>flexibiliseren</a:t>
            </a:r>
            <a:endParaRPr lang="en-GB" sz="1400" dirty="0"/>
          </a:p>
        </p:txBody>
      </p:sp>
      <p:sp>
        <p:nvSpPr>
          <p:cNvPr id="16" name="TextBox 15"/>
          <p:cNvSpPr txBox="1"/>
          <p:nvPr/>
        </p:nvSpPr>
        <p:spPr>
          <a:xfrm>
            <a:off x="9042305" y="1498934"/>
            <a:ext cx="1301959" cy="954107"/>
          </a:xfrm>
          <a:prstGeom prst="rect">
            <a:avLst/>
          </a:prstGeom>
          <a:noFill/>
        </p:spPr>
        <p:txBody>
          <a:bodyPr wrap="none" rtlCol="0">
            <a:spAutoFit/>
          </a:bodyPr>
          <a:lstStyle/>
          <a:p>
            <a:r>
              <a:rPr lang="fr-BE" sz="1400" b="1" dirty="0"/>
              <a:t>7. Prospects :</a:t>
            </a:r>
          </a:p>
          <a:p>
            <a:pPr marL="171450" indent="-171450">
              <a:buFontTx/>
              <a:buChar char="-"/>
            </a:pPr>
            <a:r>
              <a:rPr lang="fr-BE" sz="1400" dirty="0" err="1"/>
              <a:t>recrutering</a:t>
            </a:r>
            <a:endParaRPr lang="fr-BE" sz="1400" dirty="0"/>
          </a:p>
          <a:p>
            <a:pPr marL="171450" indent="-171450">
              <a:buFontTx/>
              <a:buChar char="-"/>
            </a:pPr>
            <a:r>
              <a:rPr lang="fr-BE" sz="1400" dirty="0"/>
              <a:t>(om)</a:t>
            </a:r>
            <a:r>
              <a:rPr lang="fr-BE" sz="1400" dirty="0" err="1"/>
              <a:t>scholing</a:t>
            </a:r>
            <a:endParaRPr lang="fr-BE" sz="1400" dirty="0"/>
          </a:p>
          <a:p>
            <a:pPr marL="171450" indent="-171450">
              <a:buFontTx/>
              <a:buChar char="-"/>
            </a:pPr>
            <a:r>
              <a:rPr lang="fr-BE" sz="1400" dirty="0"/>
              <a:t>synergie</a:t>
            </a:r>
            <a:endParaRPr lang="en-GB" sz="1400" dirty="0"/>
          </a:p>
        </p:txBody>
      </p:sp>
      <p:sp>
        <p:nvSpPr>
          <p:cNvPr id="17" name="TextBox 16"/>
          <p:cNvSpPr txBox="1"/>
          <p:nvPr/>
        </p:nvSpPr>
        <p:spPr>
          <a:xfrm>
            <a:off x="9042305" y="2574117"/>
            <a:ext cx="1530127" cy="954107"/>
          </a:xfrm>
          <a:prstGeom prst="rect">
            <a:avLst/>
          </a:prstGeom>
          <a:noFill/>
        </p:spPr>
        <p:txBody>
          <a:bodyPr wrap="square" rtlCol="0">
            <a:spAutoFit/>
          </a:bodyPr>
          <a:lstStyle/>
          <a:p>
            <a:r>
              <a:rPr lang="fr-BE" sz="1400" b="1" dirty="0"/>
              <a:t>6. Most </a:t>
            </a:r>
            <a:r>
              <a:rPr lang="fr-BE" sz="1400" b="1" dirty="0" err="1"/>
              <a:t>wanted</a:t>
            </a:r>
            <a:r>
              <a:rPr lang="fr-BE" sz="1400" b="1" dirty="0"/>
              <a:t> : </a:t>
            </a:r>
          </a:p>
          <a:p>
            <a:pPr marL="171450" indent="-171450">
              <a:buFontTx/>
              <a:buChar char="-"/>
            </a:pPr>
            <a:r>
              <a:rPr lang="fr-BE" sz="1400" dirty="0" err="1"/>
              <a:t>recrutering</a:t>
            </a:r>
            <a:endParaRPr lang="fr-BE" sz="1400" dirty="0"/>
          </a:p>
          <a:p>
            <a:pPr marL="171450" indent="-171450">
              <a:buFontTx/>
              <a:buChar char="-"/>
            </a:pPr>
            <a:r>
              <a:rPr lang="fr-BE" sz="1400" dirty="0"/>
              <a:t>(om)</a:t>
            </a:r>
            <a:r>
              <a:rPr lang="fr-BE" sz="1400" dirty="0" err="1"/>
              <a:t>scholing</a:t>
            </a:r>
            <a:endParaRPr lang="fr-BE" sz="1400" dirty="0"/>
          </a:p>
          <a:p>
            <a:pPr marL="171450" indent="-171450">
              <a:buFontTx/>
              <a:buChar char="-"/>
            </a:pPr>
            <a:r>
              <a:rPr lang="fr-BE" sz="1400" dirty="0"/>
              <a:t>synergie</a:t>
            </a:r>
            <a:endParaRPr lang="en-GB" sz="1400" dirty="0"/>
          </a:p>
        </p:txBody>
      </p:sp>
      <p:sp>
        <p:nvSpPr>
          <p:cNvPr id="18" name="TextBox 17"/>
          <p:cNvSpPr txBox="1"/>
          <p:nvPr/>
        </p:nvSpPr>
        <p:spPr>
          <a:xfrm>
            <a:off x="9042304" y="3539564"/>
            <a:ext cx="1979320" cy="738664"/>
          </a:xfrm>
          <a:prstGeom prst="rect">
            <a:avLst/>
          </a:prstGeom>
          <a:noFill/>
        </p:spPr>
        <p:txBody>
          <a:bodyPr wrap="square" rtlCol="0">
            <a:spAutoFit/>
          </a:bodyPr>
          <a:lstStyle/>
          <a:p>
            <a:r>
              <a:rPr lang="fr-BE" sz="1400" b="1" dirty="0"/>
              <a:t>5. </a:t>
            </a:r>
            <a:r>
              <a:rPr lang="fr-BE" sz="1400" b="1" dirty="0" err="1"/>
              <a:t>Tijdelijke</a:t>
            </a:r>
            <a:r>
              <a:rPr lang="fr-BE" sz="1400" b="1" dirty="0"/>
              <a:t> </a:t>
            </a:r>
            <a:r>
              <a:rPr lang="fr-BE" sz="1400" b="1" dirty="0" err="1"/>
              <a:t>krachten</a:t>
            </a:r>
            <a:r>
              <a:rPr lang="fr-BE" sz="1400" b="1" dirty="0"/>
              <a:t> :</a:t>
            </a:r>
          </a:p>
          <a:p>
            <a:pPr marL="171450" indent="-171450">
              <a:buFontTx/>
              <a:buChar char="-"/>
            </a:pPr>
            <a:r>
              <a:rPr lang="fr-BE" sz="1400" dirty="0"/>
              <a:t>consultants</a:t>
            </a:r>
          </a:p>
          <a:p>
            <a:pPr marL="171450" indent="-171450">
              <a:buFontTx/>
              <a:buChar char="-"/>
            </a:pPr>
            <a:r>
              <a:rPr lang="fr-BE" sz="1400" dirty="0" err="1"/>
              <a:t>collegiale</a:t>
            </a:r>
            <a:r>
              <a:rPr lang="fr-BE" sz="1400" dirty="0"/>
              <a:t> </a:t>
            </a:r>
            <a:r>
              <a:rPr lang="fr-BE" sz="1400" dirty="0" err="1"/>
              <a:t>inleen</a:t>
            </a:r>
            <a:endParaRPr lang="en-GB" sz="1400" dirty="0"/>
          </a:p>
        </p:txBody>
      </p:sp>
      <p:sp>
        <p:nvSpPr>
          <p:cNvPr id="19" name="TextBox 18"/>
          <p:cNvSpPr txBox="1"/>
          <p:nvPr/>
        </p:nvSpPr>
        <p:spPr>
          <a:xfrm>
            <a:off x="9042304" y="4389126"/>
            <a:ext cx="2033314" cy="1384995"/>
          </a:xfrm>
          <a:prstGeom prst="rect">
            <a:avLst/>
          </a:prstGeom>
          <a:noFill/>
        </p:spPr>
        <p:txBody>
          <a:bodyPr wrap="none" rtlCol="0">
            <a:spAutoFit/>
          </a:bodyPr>
          <a:lstStyle/>
          <a:p>
            <a:r>
              <a:rPr lang="fr-BE" sz="1400" b="1" dirty="0"/>
              <a:t>4. </a:t>
            </a:r>
            <a:r>
              <a:rPr lang="fr-BE" sz="1400" b="1" dirty="0" err="1"/>
              <a:t>Huidige</a:t>
            </a:r>
            <a:r>
              <a:rPr lang="fr-BE" sz="1400" b="1" dirty="0"/>
              <a:t> </a:t>
            </a:r>
            <a:r>
              <a:rPr lang="fr-BE" sz="1400" b="1" dirty="0" err="1"/>
              <a:t>kern</a:t>
            </a:r>
            <a:r>
              <a:rPr lang="fr-BE" sz="1400" b="1" dirty="0"/>
              <a:t> : </a:t>
            </a:r>
          </a:p>
          <a:p>
            <a:pPr marL="171450" indent="-171450">
              <a:buFontTx/>
              <a:buChar char="-"/>
            </a:pPr>
            <a:r>
              <a:rPr lang="fr-BE" sz="1400" dirty="0" err="1"/>
              <a:t>potentieel</a:t>
            </a:r>
            <a:r>
              <a:rPr lang="fr-BE" sz="1400" dirty="0"/>
              <a:t> </a:t>
            </a:r>
            <a:r>
              <a:rPr lang="fr-BE" sz="1400" dirty="0" err="1"/>
              <a:t>beoordeling</a:t>
            </a:r>
            <a:endParaRPr lang="fr-BE" sz="1400" dirty="0"/>
          </a:p>
          <a:p>
            <a:pPr marL="171450" indent="-171450">
              <a:buFontTx/>
              <a:buChar char="-"/>
            </a:pPr>
            <a:r>
              <a:rPr lang="fr-BE" sz="1400" dirty="0" err="1"/>
              <a:t>ontwikkelingsplan</a:t>
            </a:r>
            <a:endParaRPr lang="fr-BE" sz="1400" dirty="0"/>
          </a:p>
          <a:p>
            <a:pPr marL="171450" indent="-171450">
              <a:buFontTx/>
              <a:buChar char="-"/>
            </a:pPr>
            <a:r>
              <a:rPr lang="fr-BE" sz="1400" dirty="0" err="1"/>
              <a:t>mobiliteitsplan</a:t>
            </a:r>
            <a:endParaRPr lang="fr-BE" sz="1400" dirty="0"/>
          </a:p>
          <a:p>
            <a:pPr marL="171450" indent="-171450">
              <a:buFontTx/>
              <a:buChar char="-"/>
            </a:pPr>
            <a:r>
              <a:rPr lang="fr-BE" sz="1400" dirty="0"/>
              <a:t>outplacement</a:t>
            </a:r>
          </a:p>
          <a:p>
            <a:pPr marL="171450" indent="-171450">
              <a:buFontTx/>
              <a:buChar char="-"/>
            </a:pPr>
            <a:r>
              <a:rPr lang="fr-BE" sz="1400" dirty="0" err="1"/>
              <a:t>flexibiliseren</a:t>
            </a:r>
            <a:endParaRPr lang="en-GB" sz="1400" dirty="0"/>
          </a:p>
        </p:txBody>
      </p:sp>
      <p:sp>
        <p:nvSpPr>
          <p:cNvPr id="20" name="TextBox 19"/>
          <p:cNvSpPr txBox="1"/>
          <p:nvPr/>
        </p:nvSpPr>
        <p:spPr>
          <a:xfrm>
            <a:off x="1801545" y="1736274"/>
            <a:ext cx="1595671" cy="954107"/>
          </a:xfrm>
          <a:prstGeom prst="rect">
            <a:avLst/>
          </a:prstGeom>
          <a:noFill/>
        </p:spPr>
        <p:txBody>
          <a:bodyPr wrap="square" rtlCol="0">
            <a:spAutoFit/>
          </a:bodyPr>
          <a:lstStyle/>
          <a:p>
            <a:pPr marL="228600" indent="-228600">
              <a:buAutoNum type="arabicPeriod"/>
            </a:pPr>
            <a:r>
              <a:rPr lang="fr-BE" sz="1400" b="1" dirty="0"/>
              <a:t>Key </a:t>
            </a:r>
            <a:r>
              <a:rPr lang="fr-BE" sz="1400" b="1" dirty="0" err="1"/>
              <a:t>players</a:t>
            </a:r>
            <a:r>
              <a:rPr lang="fr-BE" sz="1400" b="1" dirty="0"/>
              <a:t> :</a:t>
            </a:r>
          </a:p>
          <a:p>
            <a:pPr marL="171450" indent="-171450">
              <a:buFontTx/>
              <a:buChar char="-"/>
            </a:pPr>
            <a:r>
              <a:rPr lang="fr-BE" sz="1400" dirty="0"/>
              <a:t>retentie</a:t>
            </a:r>
          </a:p>
          <a:p>
            <a:pPr marL="171450" indent="-171450">
              <a:buFontTx/>
              <a:buChar char="-"/>
            </a:pPr>
            <a:r>
              <a:rPr lang="fr-BE" sz="1400" dirty="0" err="1"/>
              <a:t>opleiden</a:t>
            </a:r>
            <a:endParaRPr lang="fr-BE" sz="1400" dirty="0"/>
          </a:p>
          <a:p>
            <a:pPr marL="171450" indent="-171450">
              <a:buFontTx/>
              <a:buChar char="-"/>
            </a:pPr>
            <a:r>
              <a:rPr lang="fr-BE" sz="1400" dirty="0" err="1"/>
              <a:t>belonen</a:t>
            </a:r>
            <a:endParaRPr lang="en-GB" sz="1400" dirty="0"/>
          </a:p>
        </p:txBody>
      </p:sp>
    </p:spTree>
    <p:extLst>
      <p:ext uri="{BB962C8B-B14F-4D97-AF65-F5344CB8AC3E}">
        <p14:creationId xmlns:p14="http://schemas.microsoft.com/office/powerpoint/2010/main" val="25039445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85000" lnSpcReduction="20000"/>
          </a:bodyPr>
          <a:lstStyle/>
          <a:p>
            <a:pPr>
              <a:spcBef>
                <a:spcPts val="600"/>
              </a:spcBef>
            </a:pPr>
            <a:r>
              <a:rPr lang="nl-NL" dirty="0" smtClean="0"/>
              <a:t>één werkgroep per teamleader/domein (directeur, teamleader en HR) : </a:t>
            </a:r>
          </a:p>
          <a:p>
            <a:pPr lvl="1">
              <a:spcBef>
                <a:spcPts val="600"/>
              </a:spcBef>
            </a:pPr>
            <a:r>
              <a:rPr lang="nl-NL" dirty="0" err="1" smtClean="0"/>
              <a:t>jobarchitecturen</a:t>
            </a:r>
            <a:r>
              <a:rPr lang="nl-NL" dirty="0" smtClean="0"/>
              <a:t> overlopen</a:t>
            </a:r>
          </a:p>
          <a:p>
            <a:pPr lvl="2">
              <a:spcBef>
                <a:spcPts val="600"/>
              </a:spcBef>
            </a:pPr>
            <a:r>
              <a:rPr lang="nl-NL" dirty="0" smtClean="0"/>
              <a:t>welke verantwoordelijkheidsgebieden veranderen ?</a:t>
            </a:r>
          </a:p>
          <a:p>
            <a:pPr lvl="2">
              <a:spcBef>
                <a:spcPts val="600"/>
              </a:spcBef>
            </a:pPr>
            <a:r>
              <a:rPr lang="nl-NL" dirty="0" smtClean="0"/>
              <a:t>welke competenties veranderen ?</a:t>
            </a:r>
          </a:p>
          <a:p>
            <a:pPr lvl="1">
              <a:spcBef>
                <a:spcPts val="600"/>
              </a:spcBef>
            </a:pPr>
            <a:r>
              <a:rPr lang="nl-NL" dirty="0" smtClean="0"/>
              <a:t>identificatie van de functietitularis</a:t>
            </a:r>
          </a:p>
          <a:p>
            <a:pPr lvl="1">
              <a:spcBef>
                <a:spcPts val="600"/>
              </a:spcBef>
            </a:pPr>
            <a:r>
              <a:rPr lang="nl-NL" dirty="0" smtClean="0"/>
              <a:t>in kaart brengen actuele, toekomstige en verwachte bezetting</a:t>
            </a:r>
          </a:p>
          <a:p>
            <a:pPr lvl="1">
              <a:spcBef>
                <a:spcPts val="600"/>
              </a:spcBef>
            </a:pPr>
            <a:endParaRPr lang="nl-NL" dirty="0" smtClean="0"/>
          </a:p>
          <a:p>
            <a:pPr>
              <a:spcBef>
                <a:spcPts val="600"/>
              </a:spcBef>
            </a:pPr>
            <a:endParaRPr lang="fr-BE" dirty="0" smtClean="0"/>
          </a:p>
          <a:p>
            <a:pPr>
              <a:spcBef>
                <a:spcPts val="600"/>
              </a:spcBef>
            </a:pPr>
            <a:endParaRPr lang="fr-BE" dirty="0" smtClean="0"/>
          </a:p>
          <a:p>
            <a:pPr>
              <a:spcBef>
                <a:spcPts val="600"/>
              </a:spcBef>
            </a:pPr>
            <a:endParaRPr lang="fr-BE" dirty="0" smtClean="0"/>
          </a:p>
          <a:p>
            <a:pPr>
              <a:spcBef>
                <a:spcPts val="600"/>
              </a:spcBef>
            </a:pPr>
            <a:endParaRPr lang="fr-BE" dirty="0" smtClean="0"/>
          </a:p>
          <a:p>
            <a:pPr>
              <a:spcBef>
                <a:spcPts val="600"/>
              </a:spcBef>
            </a:pPr>
            <a:r>
              <a:rPr lang="fr-BE" dirty="0" err="1" smtClean="0"/>
              <a:t>start</a:t>
            </a:r>
            <a:r>
              <a:rPr lang="fr-BE" dirty="0" smtClean="0"/>
              <a:t> </a:t>
            </a:r>
            <a:r>
              <a:rPr lang="fr-BE" dirty="0" err="1" smtClean="0"/>
              <a:t>actieplan</a:t>
            </a:r>
            <a:r>
              <a:rPr lang="fr-BE" dirty="0" smtClean="0"/>
              <a:t> </a:t>
            </a:r>
            <a:r>
              <a:rPr lang="fr-BE" dirty="0" err="1" smtClean="0"/>
              <a:t>voor</a:t>
            </a:r>
            <a:r>
              <a:rPr lang="fr-BE" dirty="0" smtClean="0"/>
              <a:t> de </a:t>
            </a:r>
            <a:r>
              <a:rPr lang="fr-BE" dirty="0" err="1" smtClean="0"/>
              <a:t>medewerkers</a:t>
            </a:r>
            <a:r>
              <a:rPr lang="fr-BE" dirty="0" smtClean="0"/>
              <a:t> "nu </a:t>
            </a:r>
            <a:r>
              <a:rPr lang="fr-BE" dirty="0" err="1" smtClean="0"/>
              <a:t>aanwezig</a:t>
            </a:r>
            <a:r>
              <a:rPr lang="fr-BE" dirty="0" smtClean="0"/>
              <a:t>"</a:t>
            </a:r>
          </a:p>
          <a:p>
            <a:pPr>
              <a:spcBef>
                <a:spcPts val="600"/>
              </a:spcBef>
            </a:pPr>
            <a:r>
              <a:rPr lang="fr-BE" dirty="0" err="1" smtClean="0"/>
              <a:t>uitwerken</a:t>
            </a:r>
            <a:r>
              <a:rPr lang="fr-BE" dirty="0" smtClean="0"/>
              <a:t> </a:t>
            </a:r>
            <a:r>
              <a:rPr lang="fr-BE" dirty="0" err="1" smtClean="0"/>
              <a:t>mogelijke</a:t>
            </a:r>
            <a:r>
              <a:rPr lang="fr-BE" dirty="0" smtClean="0"/>
              <a:t> pistes </a:t>
            </a:r>
            <a:r>
              <a:rPr lang="fr-BE" dirty="0" err="1" smtClean="0"/>
              <a:t>voor</a:t>
            </a:r>
            <a:r>
              <a:rPr lang="fr-BE" dirty="0" smtClean="0"/>
              <a:t> de </a:t>
            </a:r>
            <a:r>
              <a:rPr lang="fr-BE" dirty="0" err="1" smtClean="0"/>
              <a:t>medewerkers</a:t>
            </a:r>
            <a:r>
              <a:rPr lang="fr-BE" dirty="0" smtClean="0"/>
              <a:t> "nu </a:t>
            </a:r>
            <a:r>
              <a:rPr lang="fr-BE" dirty="0" err="1" smtClean="0"/>
              <a:t>aanwezig</a:t>
            </a:r>
            <a:r>
              <a:rPr lang="fr-BE" dirty="0" smtClean="0"/>
              <a:t> maar </a:t>
            </a:r>
            <a:r>
              <a:rPr lang="fr-BE" dirty="0" err="1" smtClean="0"/>
              <a:t>straks</a:t>
            </a:r>
            <a:r>
              <a:rPr lang="fr-BE" dirty="0" smtClean="0"/>
              <a:t> niet </a:t>
            </a:r>
            <a:r>
              <a:rPr lang="fr-BE" dirty="0" err="1" smtClean="0"/>
              <a:t>meer</a:t>
            </a:r>
            <a:r>
              <a:rPr lang="fr-BE" dirty="0" smtClean="0"/>
              <a:t> </a:t>
            </a:r>
            <a:r>
              <a:rPr lang="fr-BE" dirty="0" err="1" smtClean="0"/>
              <a:t>nodig</a:t>
            </a:r>
            <a:r>
              <a:rPr lang="fr-BE" dirty="0" smtClean="0"/>
              <a:t> in de </a:t>
            </a:r>
            <a:r>
              <a:rPr lang="fr-BE" dirty="0" err="1" smtClean="0"/>
              <a:t>huidige</a:t>
            </a:r>
            <a:r>
              <a:rPr lang="fr-BE" dirty="0" smtClean="0"/>
              <a:t> </a:t>
            </a:r>
            <a:r>
              <a:rPr lang="fr-BE" dirty="0" err="1" smtClean="0"/>
              <a:t>functie</a:t>
            </a:r>
            <a:r>
              <a:rPr lang="fr-BE" dirty="0" smtClean="0"/>
              <a:t>"</a:t>
            </a:r>
          </a:p>
          <a:p>
            <a:pPr>
              <a:spcBef>
                <a:spcPts val="600"/>
              </a:spcBef>
            </a:pPr>
            <a:r>
              <a:rPr lang="fr-BE" dirty="0" smtClean="0"/>
              <a:t>permanente </a:t>
            </a:r>
            <a:r>
              <a:rPr lang="fr-BE" dirty="0" err="1" smtClean="0"/>
              <a:t>actualisatie</a:t>
            </a:r>
            <a:r>
              <a:rPr lang="fr-BE" dirty="0" smtClean="0"/>
              <a:t> SPP </a:t>
            </a:r>
          </a:p>
          <a:p>
            <a:pPr lvl="1">
              <a:spcBef>
                <a:spcPts val="600"/>
              </a:spcBef>
            </a:pPr>
            <a:endParaRPr lang="nl-NL" dirty="0" smtClean="0"/>
          </a:p>
          <a:p>
            <a:pPr>
              <a:spcBef>
                <a:spcPts val="600"/>
              </a:spcBef>
            </a:pPr>
            <a:endParaRPr lang="nl-NL" dirty="0" smtClean="0"/>
          </a:p>
          <a:p>
            <a:pPr>
              <a:spcBef>
                <a:spcPts val="600"/>
              </a:spcBef>
            </a:pPr>
            <a:endParaRPr lang="en-GB" dirty="0"/>
          </a:p>
        </p:txBody>
      </p:sp>
      <p:sp>
        <p:nvSpPr>
          <p:cNvPr id="2" name="Title 1"/>
          <p:cNvSpPr>
            <a:spLocks noGrp="1"/>
          </p:cNvSpPr>
          <p:nvPr>
            <p:ph type="title"/>
          </p:nvPr>
        </p:nvSpPr>
        <p:spPr/>
        <p:txBody>
          <a:bodyPr/>
          <a:lstStyle/>
          <a:p>
            <a:r>
              <a:rPr lang="fr-BE" smtClean="0"/>
              <a:t>Voorbeeld: Smals</a:t>
            </a:r>
            <a:endParaRPr lang="en-GB" dirty="0"/>
          </a:p>
        </p:txBody>
      </p:sp>
      <p:sp>
        <p:nvSpPr>
          <p:cNvPr id="19" name="Slide Number Placeholder 18"/>
          <p:cNvSpPr>
            <a:spLocks noGrp="1"/>
          </p:cNvSpPr>
          <p:nvPr>
            <p:ph type="sldNum" sz="quarter" idx="12"/>
          </p:nvPr>
        </p:nvSpPr>
        <p:spPr/>
        <p:txBody>
          <a:bodyPr/>
          <a:lstStyle/>
          <a:p>
            <a:fld id="{A7CC3638-A99D-674C-A789-FA84B7E5EA16}" type="slidenum">
              <a:rPr lang="nl-NL" smtClean="0"/>
              <a:pPr/>
              <a:t>111</a:t>
            </a:fld>
            <a:endParaRPr lang="nl-NL"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6715" y="3073922"/>
            <a:ext cx="3053008" cy="1688056"/>
          </a:xfrm>
          <a:prstGeom prst="rect">
            <a:avLst/>
          </a:prstGeom>
        </p:spPr>
      </p:pic>
    </p:spTree>
    <p:extLst>
      <p:ext uri="{BB962C8B-B14F-4D97-AF65-F5344CB8AC3E}">
        <p14:creationId xmlns:p14="http://schemas.microsoft.com/office/powerpoint/2010/main" val="92852643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lnSpcReduction="10000"/>
          </a:bodyPr>
          <a:lstStyle/>
          <a:p>
            <a:r>
              <a:rPr lang="nl-BE" dirty="0" smtClean="0"/>
              <a:t>gepast inspelen op technologische mogelijkheden kunnen bijdragen tot strategische voordelen voor de organisatie</a:t>
            </a:r>
          </a:p>
          <a:p>
            <a:pPr lvl="1"/>
            <a:r>
              <a:rPr lang="nl-BE" dirty="0" smtClean="0"/>
              <a:t>georganiseerde </a:t>
            </a:r>
            <a:r>
              <a:rPr lang="nl-BE" dirty="0" err="1" smtClean="0"/>
              <a:t>technology</a:t>
            </a:r>
            <a:r>
              <a:rPr lang="nl-BE" dirty="0" smtClean="0"/>
              <a:t> </a:t>
            </a:r>
            <a:r>
              <a:rPr lang="nl-BE" dirty="0" err="1" smtClean="0"/>
              <a:t>watch</a:t>
            </a:r>
            <a:endParaRPr lang="nl-BE" dirty="0" smtClean="0"/>
          </a:p>
          <a:p>
            <a:pPr lvl="1"/>
            <a:r>
              <a:rPr lang="nl-BE" dirty="0" smtClean="0"/>
              <a:t>strategische keuzes</a:t>
            </a:r>
          </a:p>
          <a:p>
            <a:r>
              <a:rPr lang="nl-BE" dirty="0" smtClean="0"/>
              <a:t>de ICT-kosten dreigen te hoog te zijn indien </a:t>
            </a:r>
          </a:p>
          <a:p>
            <a:pPr lvl="1"/>
            <a:r>
              <a:rPr lang="nl-BE" dirty="0" smtClean="0"/>
              <a:t>er niet voortdurend wordt gezorgd voor business </a:t>
            </a:r>
            <a:r>
              <a:rPr lang="nl-BE" dirty="0" err="1" smtClean="0"/>
              <a:t>aligment</a:t>
            </a:r>
            <a:endParaRPr lang="nl-BE" dirty="0" smtClean="0"/>
          </a:p>
          <a:p>
            <a:pPr lvl="1"/>
            <a:r>
              <a:rPr lang="nl-BE" dirty="0" smtClean="0"/>
              <a:t>schaaleffecten op het niveau van infrastructuur, platformen, basisdiensten en </a:t>
            </a:r>
            <a:r>
              <a:rPr lang="nl-BE" dirty="0" err="1" smtClean="0"/>
              <a:t>procurement</a:t>
            </a:r>
            <a:r>
              <a:rPr lang="nl-BE" dirty="0" smtClean="0"/>
              <a:t> niet worden uitgebuit</a:t>
            </a:r>
          </a:p>
          <a:p>
            <a:pPr lvl="1"/>
            <a:r>
              <a:rPr lang="nl-BE" dirty="0" smtClean="0"/>
              <a:t>de architectuur niet </a:t>
            </a:r>
            <a:r>
              <a:rPr lang="nl-BE" dirty="0" err="1" smtClean="0"/>
              <a:t>dienstgeoriënteerd</a:t>
            </a:r>
            <a:r>
              <a:rPr lang="nl-BE" dirty="0" smtClean="0"/>
              <a:t> en modulair is</a:t>
            </a:r>
          </a:p>
          <a:p>
            <a:pPr lvl="1"/>
            <a:r>
              <a:rPr lang="nl-BE" dirty="0" smtClean="0"/>
              <a:t>verkeerde </a:t>
            </a:r>
            <a:r>
              <a:rPr lang="nl-BE" dirty="0" err="1" smtClean="0"/>
              <a:t>sourcingskeuzes</a:t>
            </a:r>
            <a:r>
              <a:rPr lang="nl-BE" dirty="0" smtClean="0"/>
              <a:t> worden gemaakt</a:t>
            </a:r>
          </a:p>
          <a:p>
            <a:pPr lvl="1"/>
            <a:r>
              <a:rPr lang="nl-BE" dirty="0" smtClean="0"/>
              <a:t>toepassingen via verouderde methodes ontwikkeld worden</a:t>
            </a:r>
          </a:p>
          <a:p>
            <a:pPr lvl="1"/>
            <a:r>
              <a:rPr lang="nl-BE" dirty="0" smtClean="0"/>
              <a:t>er geen degelijk program, project en service beheer is</a:t>
            </a:r>
          </a:p>
          <a:p>
            <a:r>
              <a:rPr lang="nl-BE" dirty="0" smtClean="0"/>
              <a:t>een proactief HR-beleid is nodig</a:t>
            </a:r>
          </a:p>
        </p:txBody>
      </p:sp>
      <p:sp>
        <p:nvSpPr>
          <p:cNvPr id="4" name="Title 3"/>
          <p:cNvSpPr>
            <a:spLocks noGrp="1"/>
          </p:cNvSpPr>
          <p:nvPr>
            <p:ph type="title"/>
          </p:nvPr>
        </p:nvSpPr>
        <p:spPr/>
        <p:txBody>
          <a:bodyPr/>
          <a:lstStyle/>
          <a:p>
            <a:r>
              <a:rPr lang="nl-BE" smtClean="0"/>
              <a:t>Samenvattend</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112</a:t>
            </a:fld>
            <a:endParaRPr lang="nl-NL" dirty="0"/>
          </a:p>
        </p:txBody>
      </p:sp>
    </p:spTree>
    <p:extLst>
      <p:ext uri="{BB962C8B-B14F-4D97-AF65-F5344CB8AC3E}">
        <p14:creationId xmlns:p14="http://schemas.microsoft.com/office/powerpoint/2010/main" val="79223323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97299" y="426571"/>
            <a:ext cx="9596707" cy="5433658"/>
          </a:xfrm>
          <a:prstGeom prst="rect">
            <a:avLst/>
          </a:prstGeom>
        </p:spPr>
      </p:pic>
      <p:sp>
        <p:nvSpPr>
          <p:cNvPr id="5" name="Slide Number Placeholder 4"/>
          <p:cNvSpPr>
            <a:spLocks noGrp="1"/>
          </p:cNvSpPr>
          <p:nvPr>
            <p:ph type="sldNum" sz="quarter" idx="12"/>
          </p:nvPr>
        </p:nvSpPr>
        <p:spPr/>
        <p:txBody>
          <a:bodyPr/>
          <a:lstStyle/>
          <a:p>
            <a:fld id="{D45B42A2-12DC-D04A-88D3-A93CC82DF348}" type="slidenum">
              <a:rPr lang="en-US" smtClean="0"/>
              <a:t>113</a:t>
            </a:fld>
            <a:endParaRPr lang="en-US" dirty="0"/>
          </a:p>
        </p:txBody>
      </p:sp>
    </p:spTree>
    <p:extLst>
      <p:ext uri="{BB962C8B-B14F-4D97-AF65-F5344CB8AC3E}">
        <p14:creationId xmlns:p14="http://schemas.microsoft.com/office/powerpoint/2010/main" val="174651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 Cloud deployment types</a:t>
            </a:r>
            <a:endParaRPr lang="en-GB" noProof="0" dirty="0"/>
          </a:p>
        </p:txBody>
      </p:sp>
      <p:grpSp>
        <p:nvGrpSpPr>
          <p:cNvPr id="18" name="Group 17"/>
          <p:cNvGrpSpPr/>
          <p:nvPr/>
        </p:nvGrpSpPr>
        <p:grpSpPr>
          <a:xfrm>
            <a:off x="2383940" y="1639686"/>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689259" y="1783702"/>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grpSp>
      <p:grpSp>
        <p:nvGrpSpPr>
          <p:cNvPr id="5" name="Group 4"/>
          <p:cNvGrpSpPr/>
          <p:nvPr/>
        </p:nvGrpSpPr>
        <p:grpSpPr>
          <a:xfrm>
            <a:off x="2344730" y="6363403"/>
            <a:ext cx="7452344" cy="443980"/>
            <a:chOff x="906990" y="5949346"/>
            <a:chExt cx="7452344" cy="443980"/>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023994"/>
              <a:ext cx="1296144" cy="369332"/>
            </a:xfrm>
            <a:prstGeom prst="rect">
              <a:avLst/>
            </a:prstGeom>
            <a:noFill/>
          </p:spPr>
          <p:txBody>
            <a:bodyPr wrap="square" rtlCol="0">
              <a:spAutoFit/>
            </a:bodyPr>
            <a:lstStyle/>
            <a:p>
              <a:pPr algn="ctr"/>
              <a:r>
                <a:rPr lang="nl-BE" dirty="0"/>
                <a:t>Customer</a:t>
              </a:r>
              <a:endParaRPr lang="en-US" dirty="0"/>
            </a:p>
          </p:txBody>
        </p:sp>
        <p:sp>
          <p:nvSpPr>
            <p:cNvPr id="23" name="TextBox 22"/>
            <p:cNvSpPr txBox="1"/>
            <p:nvPr/>
          </p:nvSpPr>
          <p:spPr>
            <a:xfrm>
              <a:off x="3574492" y="5949346"/>
              <a:ext cx="1944216" cy="369332"/>
            </a:xfrm>
            <a:prstGeom prst="rect">
              <a:avLst/>
            </a:prstGeom>
            <a:noFill/>
          </p:spPr>
          <p:txBody>
            <a:bodyPr wrap="square" rtlCol="0">
              <a:spAutoFit/>
            </a:bodyPr>
            <a:lstStyle/>
            <a:p>
              <a:pPr algn="ctr"/>
              <a:r>
                <a:rPr lang="nl-BE" dirty="0" err="1"/>
                <a:t>Location</a:t>
              </a:r>
              <a:endParaRPr lang="en-US" dirty="0"/>
            </a:p>
          </p:txBody>
        </p:sp>
        <p:sp>
          <p:nvSpPr>
            <p:cNvPr id="24" name="TextBox 23"/>
            <p:cNvSpPr txBox="1"/>
            <p:nvPr/>
          </p:nvSpPr>
          <p:spPr>
            <a:xfrm>
              <a:off x="6272088" y="6023994"/>
              <a:ext cx="2087246" cy="369332"/>
            </a:xfrm>
            <a:prstGeom prst="rect">
              <a:avLst/>
            </a:prstGeom>
            <a:noFill/>
          </p:spPr>
          <p:txBody>
            <a:bodyPr wrap="square" rtlCol="0">
              <a:spAutoFit/>
            </a:bodyPr>
            <a:lstStyle/>
            <a:p>
              <a:r>
                <a:rPr lang="nl-BE" dirty="0"/>
                <a:t>Service Provider</a:t>
              </a:r>
              <a:endParaRPr lang="en-US" dirty="0"/>
            </a:p>
          </p:txBody>
        </p:sp>
      </p:grpSp>
      <p:grpSp>
        <p:nvGrpSpPr>
          <p:cNvPr id="12" name="Group 11"/>
          <p:cNvGrpSpPr/>
          <p:nvPr/>
        </p:nvGrpSpPr>
        <p:grpSpPr>
          <a:xfrm>
            <a:off x="2413024" y="3039197"/>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6074350" y="3007839"/>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5889642" y="4699216"/>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2412788" y="4736030"/>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44"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6549546" y="1475440"/>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algn="ctr"/>
              <a:r>
                <a:rPr lang="nl-BE" dirty="0"/>
                <a:t>Public Cloud</a:t>
              </a:r>
              <a:endParaRPr lang="en-US" dirty="0"/>
            </a:p>
          </p:txBody>
        </p:sp>
        <p:pic>
          <p:nvPicPr>
            <p:cNvPr id="42"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grpSp>
        <p:nvGrpSpPr>
          <p:cNvPr id="4" name="Group 3"/>
          <p:cNvGrpSpPr/>
          <p:nvPr/>
        </p:nvGrpSpPr>
        <p:grpSpPr>
          <a:xfrm>
            <a:off x="1975195" y="1332903"/>
            <a:ext cx="8588525" cy="3456595"/>
            <a:chOff x="537454" y="944724"/>
            <a:chExt cx="8588525"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nl-BE" sz="2800" dirty="0">
                  <a:solidFill>
                    <a:schemeClr val="tx1"/>
                  </a:solidFill>
                </a:rPr>
                <a:t>			 </a:t>
              </a:r>
              <a:r>
                <a:rPr lang="nl-BE" sz="2800" dirty="0" err="1">
                  <a:solidFill>
                    <a:schemeClr val="accent6">
                      <a:lumMod val="50000"/>
                    </a:schemeClr>
                  </a:solidFill>
                </a:rPr>
                <a:t>Hybrid</a:t>
              </a:r>
              <a:r>
                <a:rPr lang="nl-BE" sz="2400" dirty="0">
                  <a:solidFill>
                    <a:schemeClr val="accent6">
                      <a:lumMod val="50000"/>
                    </a:schemeClr>
                  </a:solidFill>
                </a:rPr>
                <a:t> </a:t>
              </a:r>
              <a:endParaRPr lang="en-US" sz="2400" dirty="0">
                <a:solidFill>
                  <a:schemeClr val="accent6">
                    <a:lumMod val="50000"/>
                  </a:schemeClr>
                </a:solidFill>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62120">
              <a:off x="537454" y="1122981"/>
              <a:ext cx="1784640" cy="1008322"/>
            </a:xfrm>
            <a:prstGeom prst="rect">
              <a:avLst/>
            </a:prstGeom>
          </p:spPr>
        </p:pic>
      </p:grpSp>
      <p:sp>
        <p:nvSpPr>
          <p:cNvPr id="29" name="Slide Number Placeholder 28"/>
          <p:cNvSpPr>
            <a:spLocks noGrp="1"/>
          </p:cNvSpPr>
          <p:nvPr>
            <p:ph type="sldNum" sz="quarter" idx="12"/>
          </p:nvPr>
        </p:nvSpPr>
        <p:spPr/>
        <p:txBody>
          <a:bodyPr/>
          <a:lstStyle/>
          <a:p>
            <a:fld id="{D45B42A2-12DC-D04A-88D3-A93CC82DF348}" type="slidenum">
              <a:rPr lang="en-US" smtClean="0"/>
              <a:t>12</a:t>
            </a:fld>
            <a:endParaRPr lang="en-US" dirty="0"/>
          </a:p>
        </p:txBody>
      </p:sp>
    </p:spTree>
    <p:extLst>
      <p:ext uri="{BB962C8B-B14F-4D97-AF65-F5344CB8AC3E}">
        <p14:creationId xmlns:p14="http://schemas.microsoft.com/office/powerpoint/2010/main" val="2626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 portfolio</a:t>
            </a:r>
            <a:endParaRPr lang="en-US" dirty="0"/>
          </a:p>
        </p:txBody>
      </p:sp>
      <p:sp>
        <p:nvSpPr>
          <p:cNvPr id="8" name="Slide Number Placeholder 7"/>
          <p:cNvSpPr>
            <a:spLocks noGrp="1"/>
          </p:cNvSpPr>
          <p:nvPr>
            <p:ph type="sldNum" sz="quarter" idx="12"/>
          </p:nvPr>
        </p:nvSpPr>
        <p:spPr/>
        <p:txBody>
          <a:bodyPr/>
          <a:lstStyle/>
          <a:p>
            <a:fld id="{D45B42A2-12DC-D04A-88D3-A93CC82DF348}" type="slidenum">
              <a:rPr lang="en-US" smtClean="0"/>
              <a:t>13</a:t>
            </a:fld>
            <a:endParaRPr lang="en-US" dirty="0"/>
          </a:p>
        </p:txBody>
      </p:sp>
      <p:pic>
        <p:nvPicPr>
          <p:cNvPr id="9" name="Picture 8"/>
          <p:cNvPicPr>
            <a:picLocks noChangeAspect="1"/>
          </p:cNvPicPr>
          <p:nvPr/>
        </p:nvPicPr>
        <p:blipFill>
          <a:blip r:embed="rId3"/>
          <a:stretch>
            <a:fillRect/>
          </a:stretch>
        </p:blipFill>
        <p:spPr>
          <a:xfrm>
            <a:off x="1514948" y="1215918"/>
            <a:ext cx="9080499" cy="5256584"/>
          </a:xfrm>
          <a:prstGeom prst="rect">
            <a:avLst/>
          </a:prstGeom>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368" y="6472502"/>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0877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a:t>
            </a:r>
            <a:endParaRPr lang="en-US" dirty="0"/>
          </a:p>
        </p:txBody>
      </p:sp>
      <p:grpSp>
        <p:nvGrpSpPr>
          <p:cNvPr id="34" name="Group 33"/>
          <p:cNvGrpSpPr/>
          <p:nvPr/>
        </p:nvGrpSpPr>
        <p:grpSpPr>
          <a:xfrm>
            <a:off x="3098120" y="1428125"/>
            <a:ext cx="6192688" cy="4897015"/>
            <a:chOff x="1475656" y="1484313"/>
            <a:chExt cx="6192688" cy="4897015"/>
          </a:xfrm>
        </p:grpSpPr>
        <p:sp>
          <p:nvSpPr>
            <p:cNvPr id="35" name="Oval 34"/>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lvl="0"/>
              <a:r>
                <a:rPr lang="nl-BE" sz="4800" b="1" dirty="0" err="1">
                  <a:solidFill>
                    <a:schemeClr val="tx2"/>
                  </a:solidFill>
                </a:rPr>
                <a:t>Synergy</a:t>
              </a:r>
              <a:endParaRPr lang="nl-BE" sz="4800" dirty="0"/>
            </a:p>
          </p:txBody>
        </p:sp>
      </p:grpSp>
      <p:grpSp>
        <p:nvGrpSpPr>
          <p:cNvPr id="37" name="Group 36"/>
          <p:cNvGrpSpPr/>
          <p:nvPr/>
        </p:nvGrpSpPr>
        <p:grpSpPr>
          <a:xfrm>
            <a:off x="4677904" y="953673"/>
            <a:ext cx="3033120" cy="1267011"/>
            <a:chOff x="3055440" y="1009861"/>
            <a:chExt cx="3033120" cy="1267011"/>
          </a:xfrm>
        </p:grpSpPr>
        <p:sp>
          <p:nvSpPr>
            <p:cNvPr id="38" name="Oval 37"/>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9"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a:solidFill>
                    <a:schemeClr val="bg1"/>
                  </a:solidFill>
                </a:rPr>
                <a:t>Procurement</a:t>
              </a:r>
              <a:endParaRPr lang="nl-BE" sz="2800" b="1" kern="1200" dirty="0">
                <a:solidFill>
                  <a:schemeClr val="bg1"/>
                </a:solidFill>
              </a:endParaRPr>
            </a:p>
          </p:txBody>
        </p:sp>
      </p:grpSp>
      <p:grpSp>
        <p:nvGrpSpPr>
          <p:cNvPr id="40" name="Group 39"/>
          <p:cNvGrpSpPr/>
          <p:nvPr/>
        </p:nvGrpSpPr>
        <p:grpSpPr>
          <a:xfrm>
            <a:off x="7410608" y="2937574"/>
            <a:ext cx="3248352" cy="1356919"/>
            <a:chOff x="5788144" y="2993762"/>
            <a:chExt cx="3248352" cy="1356919"/>
          </a:xfrm>
        </p:grpSpPr>
        <p:sp>
          <p:nvSpPr>
            <p:cNvPr id="41" name="Oval 40"/>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2"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a:solidFill>
                    <a:schemeClr val="bg1"/>
                  </a:solidFill>
                </a:rPr>
                <a:t>Services</a:t>
              </a:r>
            </a:p>
          </p:txBody>
        </p:sp>
      </p:grpSp>
      <p:grpSp>
        <p:nvGrpSpPr>
          <p:cNvPr id="43" name="Group 42"/>
          <p:cNvGrpSpPr/>
          <p:nvPr/>
        </p:nvGrpSpPr>
        <p:grpSpPr>
          <a:xfrm>
            <a:off x="1729968" y="2937574"/>
            <a:ext cx="3033120" cy="1267011"/>
            <a:chOff x="107504" y="2993762"/>
            <a:chExt cx="3033120" cy="1267011"/>
          </a:xfrm>
        </p:grpSpPr>
        <p:sp>
          <p:nvSpPr>
            <p:cNvPr id="44" name="Oval 43"/>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5"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a:solidFill>
                    <a:schemeClr val="bg1"/>
                  </a:solidFill>
                </a:rPr>
                <a:t>Projects</a:t>
              </a:r>
              <a:endParaRPr lang="nl-BE" sz="2800" b="1" kern="1200" dirty="0">
                <a:solidFill>
                  <a:schemeClr val="bg1"/>
                </a:solidFill>
              </a:endParaRPr>
            </a:p>
          </p:txBody>
        </p:sp>
      </p:grpSp>
      <p:grpSp>
        <p:nvGrpSpPr>
          <p:cNvPr id="46" name="Group 45"/>
          <p:cNvGrpSpPr/>
          <p:nvPr/>
        </p:nvGrpSpPr>
        <p:grpSpPr>
          <a:xfrm>
            <a:off x="4570288" y="5317028"/>
            <a:ext cx="3248352" cy="1356919"/>
            <a:chOff x="2947824" y="5373216"/>
            <a:chExt cx="3248352" cy="1356919"/>
          </a:xfrm>
        </p:grpSpPr>
        <p:sp>
          <p:nvSpPr>
            <p:cNvPr id="47" name="Oval 46"/>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8"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a:solidFill>
                    <a:schemeClr val="bg1"/>
                  </a:solidFill>
                </a:rPr>
                <a:t>Know-how</a:t>
              </a:r>
              <a:r>
                <a:rPr lang="nl-BE" sz="2800" b="1" kern="1200" dirty="0">
                  <a:solidFill>
                    <a:schemeClr val="bg1"/>
                  </a:solidFill>
                </a:rPr>
                <a:t> &amp; Expertise</a:t>
              </a:r>
            </a:p>
          </p:txBody>
        </p:sp>
      </p:grpSp>
      <p:grpSp>
        <p:nvGrpSpPr>
          <p:cNvPr id="49" name="Group 48"/>
          <p:cNvGrpSpPr/>
          <p:nvPr/>
        </p:nvGrpSpPr>
        <p:grpSpPr>
          <a:xfrm>
            <a:off x="2381914" y="1212572"/>
            <a:ext cx="2081423" cy="1379302"/>
            <a:chOff x="621511" y="2708919"/>
            <a:chExt cx="2081423" cy="1379302"/>
          </a:xfrm>
        </p:grpSpPr>
        <p:sp>
          <p:nvSpPr>
            <p:cNvPr id="50" name="Oval 4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Cooperation</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1" name="Picture 4" descr="https://livebinders.files.wordpress.com/2010/10/collaboration_2.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7772393" y="1338320"/>
            <a:ext cx="2081423" cy="1240754"/>
            <a:chOff x="4120938" y="2856064"/>
            <a:chExt cx="2081423" cy="1240754"/>
          </a:xfrm>
        </p:grpSpPr>
        <p:sp>
          <p:nvSpPr>
            <p:cNvPr id="53" name="Oval 5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Efficiency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4" name="Picture 8" descr="http://www.thinkautomation.com/Sitefinity/WebsiteTemplates/Think/App_Themes/images/auto1.pn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7772393" y="4383909"/>
            <a:ext cx="2081423" cy="1193972"/>
            <a:chOff x="621511" y="5421585"/>
            <a:chExt cx="2081423" cy="1193972"/>
          </a:xfrm>
        </p:grpSpPr>
        <p:sp>
          <p:nvSpPr>
            <p:cNvPr id="56" name="Oval 5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Quality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7" name="Picture 10" descr="http://www.dcregionrealestate.com/wp-content/uploads/2014/03/top_quality.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381914" y="4383909"/>
            <a:ext cx="2081423" cy="1293159"/>
            <a:chOff x="4466625" y="5334255"/>
            <a:chExt cx="2081423" cy="1293159"/>
          </a:xfrm>
        </p:grpSpPr>
        <p:sp>
          <p:nvSpPr>
            <p:cNvPr id="59" name="Oval 5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Costs</a:t>
              </a:r>
              <a:r>
                <a:rPr lang="nl-BE" sz="2000" b="1" dirty="0" err="1">
                  <a:solidFill>
                    <a:schemeClr val="tx2"/>
                  </a:solidFill>
                  <a:latin typeface="Wingdings" panose="05000000000000000000" pitchFamily="2" charset="2"/>
                </a:rPr>
                <a:t>â</a:t>
              </a:r>
              <a:endParaRPr lang="nl-BE" sz="2000" b="1" dirty="0">
                <a:solidFill>
                  <a:schemeClr val="tx2"/>
                </a:solidFill>
                <a:latin typeface="Symbol" panose="05050102010706020507" pitchFamily="18" charset="2"/>
              </a:endParaRPr>
            </a:p>
          </p:txBody>
        </p:sp>
        <p:pic>
          <p:nvPicPr>
            <p:cNvPr id="60" name="Picture 6" descr="http://www.addit.pl/new/images/stories/cost%20reduction%20projects.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lide Number Placeholder 5"/>
          <p:cNvSpPr>
            <a:spLocks noGrp="1"/>
          </p:cNvSpPr>
          <p:nvPr>
            <p:ph type="sldNum" sz="quarter" idx="12"/>
          </p:nvPr>
        </p:nvSpPr>
        <p:spPr/>
        <p:txBody>
          <a:bodyPr/>
          <a:lstStyle/>
          <a:p>
            <a:fld id="{D45B42A2-12DC-D04A-88D3-A93CC82DF348}" type="slidenum">
              <a:rPr lang="en-US" smtClean="0"/>
              <a:t>14</a:t>
            </a:fld>
            <a:endParaRPr lang="en-US" dirty="0"/>
          </a:p>
        </p:txBody>
      </p:sp>
    </p:spTree>
    <p:extLst>
      <p:ext uri="{BB962C8B-B14F-4D97-AF65-F5344CB8AC3E}">
        <p14:creationId xmlns:p14="http://schemas.microsoft.com/office/powerpoint/2010/main" val="265731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par>
                                <p:cTn id="28" presetID="10" presetClass="entr" presetSubtype="0" fill="hold" nodeType="withEffect">
                                  <p:stCondLst>
                                    <p:cond delay="100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childTnLst>
                                </p:cTn>
                              </p:par>
                              <p:par>
                                <p:cTn id="31" presetID="10" presetClass="entr" presetSubtype="0" fill="hold" nodeType="withEffect">
                                  <p:stCondLst>
                                    <p:cond delay="200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1000"/>
                                        <p:tgtEl>
                                          <p:spTgt spid="55"/>
                                        </p:tgtEl>
                                      </p:cBhvr>
                                    </p:animEffect>
                                  </p:childTnLst>
                                </p:cTn>
                              </p:par>
                              <p:par>
                                <p:cTn id="34" presetID="10" presetClass="entr" presetSubtype="0" fill="hold" nodeType="withEffect">
                                  <p:stCondLst>
                                    <p:cond delay="300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 ROI</a:t>
            </a:r>
            <a:endParaRPr lang="en-US" dirty="0"/>
          </a:p>
        </p:txBody>
      </p:sp>
      <p:sp>
        <p:nvSpPr>
          <p:cNvPr id="6" name="Slide Number Placeholder 5"/>
          <p:cNvSpPr>
            <a:spLocks noGrp="1"/>
          </p:cNvSpPr>
          <p:nvPr>
            <p:ph type="sldNum" sz="quarter" idx="12"/>
          </p:nvPr>
        </p:nvSpPr>
        <p:spPr/>
        <p:txBody>
          <a:bodyPr/>
          <a:lstStyle/>
          <a:p>
            <a:fld id="{D45B42A2-12DC-D04A-88D3-A93CC82DF348}" type="slidenum">
              <a:rPr lang="en-US" smtClean="0"/>
              <a:t>15</a:t>
            </a:fld>
            <a:endParaRPr lang="en-US" dirty="0"/>
          </a:p>
        </p:txBody>
      </p:sp>
      <p:pic>
        <p:nvPicPr>
          <p:cNvPr id="7" name="Picture 2" descr="image00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1474" y="1360333"/>
            <a:ext cx="10714690" cy="511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303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p:txBody>
          <a:bodyPr/>
          <a:lstStyle/>
          <a:p>
            <a:r>
              <a:rPr lang="en-GB" noProof="0" dirty="0"/>
              <a:t>PaaS in G-Cloud - containers</a:t>
            </a:r>
          </a:p>
        </p:txBody>
      </p:sp>
      <p:sp>
        <p:nvSpPr>
          <p:cNvPr id="12291" name="Content Placeholder 2"/>
          <p:cNvSpPr>
            <a:spLocks noGrp="1"/>
          </p:cNvSpPr>
          <p:nvPr>
            <p:ph type="body" sz="quarter" idx="4294967295"/>
          </p:nvPr>
        </p:nvSpPr>
        <p:spPr>
          <a:xfrm>
            <a:off x="527050" y="1277771"/>
            <a:ext cx="11664950" cy="5367617"/>
          </a:xfrm>
        </p:spPr>
        <p:txBody>
          <a:bodyPr/>
          <a:lstStyle/>
          <a:p>
            <a:r>
              <a:rPr lang="en-GB" altLang="fr-FR" dirty="0"/>
              <a:t>introducing container technology</a:t>
            </a:r>
          </a:p>
          <a:p>
            <a:endParaRPr lang="en-GB" altLang="fr-FR" dirty="0"/>
          </a:p>
          <a:p>
            <a:endParaRPr lang="en-GB" altLang="fr-FR" dirty="0"/>
          </a:p>
          <a:p>
            <a:endParaRPr lang="en-GB" altLang="fr-FR" dirty="0"/>
          </a:p>
          <a:p>
            <a:r>
              <a:rPr lang="en-GB" altLang="fr-FR" dirty="0"/>
              <a:t>translated into modern technology such as Platform-as-a-Service  </a:t>
            </a:r>
          </a:p>
        </p:txBody>
      </p:sp>
      <p:sp>
        <p:nvSpPr>
          <p:cNvPr id="12294" name="AutoShape 14" descr="Image result for containe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fr-BE" altLang="fr-FR" sz="1800"/>
          </a:p>
        </p:txBody>
      </p:sp>
      <p:grpSp>
        <p:nvGrpSpPr>
          <p:cNvPr id="3" name="Group 2"/>
          <p:cNvGrpSpPr>
            <a:grpSpLocks/>
          </p:cNvGrpSpPr>
          <p:nvPr/>
        </p:nvGrpSpPr>
        <p:grpSpPr bwMode="auto">
          <a:xfrm>
            <a:off x="2209801" y="1971814"/>
            <a:ext cx="1077913" cy="1258888"/>
            <a:chOff x="685800" y="2425700"/>
            <a:chExt cx="1077913" cy="1258888"/>
          </a:xfrm>
        </p:grpSpPr>
        <p:pic>
          <p:nvPicPr>
            <p:cNvPr id="1232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5" name="TextBox 25"/>
            <p:cNvSpPr txBox="1">
              <a:spLocks noChangeArrowheads="1"/>
            </p:cNvSpPr>
            <p:nvPr/>
          </p:nvSpPr>
          <p:spPr bwMode="auto">
            <a:xfrm>
              <a:off x="685800" y="3254375"/>
              <a:ext cx="1031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Individuele</a:t>
              </a:r>
            </a:p>
            <a:p>
              <a:pPr algn="ctr" eaLnBrk="1" hangingPunct="1">
                <a:spcBef>
                  <a:spcPct val="0"/>
                </a:spcBef>
                <a:buClrTx/>
                <a:buSzTx/>
                <a:buFontTx/>
                <a:buNone/>
              </a:pPr>
              <a:r>
                <a:rPr lang="fr-BE" altLang="fr-FR" sz="1100">
                  <a:latin typeface="Arial Black" pitchFamily="34" charset="0"/>
                </a:rPr>
                <a:t>inhoud</a:t>
              </a:r>
            </a:p>
          </p:txBody>
        </p:sp>
      </p:grpSp>
      <p:grpSp>
        <p:nvGrpSpPr>
          <p:cNvPr id="11" name="Group 10"/>
          <p:cNvGrpSpPr>
            <a:grpSpLocks/>
          </p:cNvGrpSpPr>
          <p:nvPr/>
        </p:nvGrpSpPr>
        <p:grpSpPr bwMode="auto">
          <a:xfrm>
            <a:off x="3409951" y="1749564"/>
            <a:ext cx="3128963" cy="1379538"/>
            <a:chOff x="1885950" y="2203450"/>
            <a:chExt cx="3128963" cy="1379538"/>
          </a:xfrm>
        </p:grpSpPr>
        <p:grpSp>
          <p:nvGrpSpPr>
            <p:cNvPr id="12320" name="Group 4"/>
            <p:cNvGrpSpPr>
              <a:grpSpLocks/>
            </p:cNvGrpSpPr>
            <p:nvPr/>
          </p:nvGrpSpPr>
          <p:grpSpPr bwMode="auto">
            <a:xfrm>
              <a:off x="2800350" y="2203450"/>
              <a:ext cx="2214563" cy="1379538"/>
              <a:chOff x="2800350" y="2203450"/>
              <a:chExt cx="2214563" cy="1379538"/>
            </a:xfrm>
          </p:grpSpPr>
          <p:pic>
            <p:nvPicPr>
              <p:cNvPr id="1232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3" name="TextBox 33"/>
              <p:cNvSpPr txBox="1">
                <a:spLocks noChangeArrowheads="1"/>
              </p:cNvSpPr>
              <p:nvPr/>
            </p:nvSpPr>
            <p:spPr bwMode="auto">
              <a:xfrm>
                <a:off x="2935288" y="3321050"/>
                <a:ext cx="195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Geïsoleerd opgeslagen</a:t>
                </a:r>
              </a:p>
            </p:txBody>
          </p:sp>
        </p:grpSp>
        <p:cxnSp>
          <p:nvCxnSpPr>
            <p:cNvPr id="28" name="Straight Arrow Connector 27"/>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6648451" y="1887677"/>
            <a:ext cx="3667125" cy="1250950"/>
            <a:chOff x="5124450" y="2341563"/>
            <a:chExt cx="3667125" cy="1250950"/>
          </a:xfrm>
        </p:grpSpPr>
        <p:grpSp>
          <p:nvGrpSpPr>
            <p:cNvPr id="12315" name="Group 5"/>
            <p:cNvGrpSpPr>
              <a:grpSpLocks/>
            </p:cNvGrpSpPr>
            <p:nvPr/>
          </p:nvGrpSpPr>
          <p:grpSpPr bwMode="auto">
            <a:xfrm>
              <a:off x="6015038" y="2341563"/>
              <a:ext cx="2776537" cy="1250950"/>
              <a:chOff x="6015038" y="2341563"/>
              <a:chExt cx="2776537" cy="1250950"/>
            </a:xfrm>
          </p:grpSpPr>
          <p:pic>
            <p:nvPicPr>
              <p:cNvPr id="12317"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9" name="TextBox 36"/>
              <p:cNvSpPr txBox="1">
                <a:spLocks noChangeArrowheads="1"/>
              </p:cNvSpPr>
              <p:nvPr/>
            </p:nvSpPr>
            <p:spPr bwMode="auto">
              <a:xfrm>
                <a:off x="6345238" y="3330575"/>
                <a:ext cx="2297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En makkelijk verplaatsbaar</a:t>
                </a:r>
              </a:p>
            </p:txBody>
          </p:sp>
        </p:grpSp>
        <p:cxnSp>
          <p:nvCxnSpPr>
            <p:cNvPr id="40" name="Straight Arrow Connector 39"/>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23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1" y="4117767"/>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p:cNvGrpSpPr>
          <p:nvPr/>
        </p:nvGrpSpPr>
        <p:grpSpPr bwMode="auto">
          <a:xfrm>
            <a:off x="3419475" y="4101892"/>
            <a:ext cx="1671638" cy="2633662"/>
            <a:chOff x="1895475" y="4205288"/>
            <a:chExt cx="1671638" cy="2633662"/>
          </a:xfrm>
        </p:grpSpPr>
        <p:grpSp>
          <p:nvGrpSpPr>
            <p:cNvPr id="12309" name="Group 8"/>
            <p:cNvGrpSpPr>
              <a:grpSpLocks/>
            </p:cNvGrpSpPr>
            <p:nvPr/>
          </p:nvGrpSpPr>
          <p:grpSpPr bwMode="auto">
            <a:xfrm>
              <a:off x="2747963" y="4205288"/>
              <a:ext cx="819150" cy="2633662"/>
              <a:chOff x="2747963" y="4205288"/>
              <a:chExt cx="819150" cy="2633662"/>
            </a:xfrm>
          </p:grpSpPr>
          <p:pic>
            <p:nvPicPr>
              <p:cNvPr id="123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Connector 29"/>
              <p:cNvCxnSpPr>
                <a:stCxn id="12313" idx="2"/>
                <a:endCxn id="12312"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4" name="Right Arrow 53"/>
          <p:cNvSpPr/>
          <p:nvPr/>
        </p:nvSpPr>
        <p:spPr>
          <a:xfrm flipH="1">
            <a:off x="8167702" y="4335582"/>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p>
          <a:p>
            <a:pPr algn="ctr">
              <a:defRPr/>
            </a:pPr>
            <a:r>
              <a:rPr lang="fr-BE" sz="1600" dirty="0"/>
              <a:t>Security</a:t>
            </a:r>
            <a:endParaRPr lang="fr-BE" sz="1600" b="1" dirty="0"/>
          </a:p>
          <a:p>
            <a:pPr algn="ctr">
              <a:defRPr/>
            </a:pPr>
            <a:r>
              <a:rPr lang="fr-BE" sz="1600" dirty="0" err="1"/>
              <a:t>Logging</a:t>
            </a:r>
            <a:endParaRPr lang="fr-BE" sz="1600" dirty="0"/>
          </a:p>
        </p:txBody>
      </p:sp>
      <p:grpSp>
        <p:nvGrpSpPr>
          <p:cNvPr id="14" name="Group 13"/>
          <p:cNvGrpSpPr>
            <a:grpSpLocks/>
          </p:cNvGrpSpPr>
          <p:nvPr/>
        </p:nvGrpSpPr>
        <p:grpSpPr bwMode="auto">
          <a:xfrm>
            <a:off x="5775326" y="4101893"/>
            <a:ext cx="1916113" cy="2625725"/>
            <a:chOff x="4251325" y="4205288"/>
            <a:chExt cx="1916113" cy="2625725"/>
          </a:xfrm>
        </p:grpSpPr>
        <p:pic>
          <p:nvPicPr>
            <p:cNvPr id="12307"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grpSp>
        <p:nvGrpSpPr>
          <p:cNvPr id="8" name="Group 7"/>
          <p:cNvGrpSpPr>
            <a:grpSpLocks/>
          </p:cNvGrpSpPr>
          <p:nvPr/>
        </p:nvGrpSpPr>
        <p:grpSpPr bwMode="auto">
          <a:xfrm>
            <a:off x="1935164" y="3909805"/>
            <a:ext cx="1524745" cy="2679699"/>
            <a:chOff x="411163" y="4012748"/>
            <a:chExt cx="1524208" cy="2679694"/>
          </a:xfrm>
        </p:grpSpPr>
        <p:pic>
          <p:nvPicPr>
            <p:cNvPr id="1230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163" y="4012748"/>
              <a:ext cx="1141866" cy="114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5"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6"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2" name="TextBox 1"/>
          <p:cNvSpPr txBox="1"/>
          <p:nvPr/>
        </p:nvSpPr>
        <p:spPr>
          <a:xfrm>
            <a:off x="2119590" y="2830846"/>
            <a:ext cx="1312115" cy="430887"/>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Individual</a:t>
            </a:r>
            <a:r>
              <a:rPr lang="fr-BE" sz="1100" b="1" dirty="0">
                <a:latin typeface="Arial Black" panose="020B0A04020102020204" pitchFamily="34" charset="0"/>
              </a:rPr>
              <a:t> content</a:t>
            </a:r>
            <a:endParaRPr lang="en-GB" sz="1200" b="1" dirty="0">
              <a:latin typeface="Arial Black" panose="020B0A04020102020204" pitchFamily="34" charset="0"/>
            </a:endParaRPr>
          </a:p>
        </p:txBody>
      </p:sp>
      <p:sp>
        <p:nvSpPr>
          <p:cNvPr id="39" name="TextBox 38"/>
          <p:cNvSpPr txBox="1"/>
          <p:nvPr/>
        </p:nvSpPr>
        <p:spPr>
          <a:xfrm>
            <a:off x="4373316" y="2856106"/>
            <a:ext cx="215473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Isolated</a:t>
            </a:r>
            <a:r>
              <a:rPr lang="fr-BE" sz="1100" b="1" dirty="0">
                <a:latin typeface="Arial Black" panose="020B0A04020102020204" pitchFamily="34" charset="0"/>
              </a:rPr>
              <a:t> </a:t>
            </a:r>
            <a:r>
              <a:rPr lang="fr-BE" sz="1100" b="1" dirty="0" err="1">
                <a:latin typeface="Arial Black" panose="020B0A04020102020204" pitchFamily="34" charset="0"/>
              </a:rPr>
              <a:t>storage</a:t>
            </a:r>
            <a:endParaRPr lang="en-GB" sz="1200" b="1" dirty="0">
              <a:latin typeface="Arial Black" panose="020B0A04020102020204" pitchFamily="34" charset="0"/>
            </a:endParaRPr>
          </a:p>
        </p:txBody>
      </p:sp>
      <p:sp>
        <p:nvSpPr>
          <p:cNvPr id="41" name="TextBox 40"/>
          <p:cNvSpPr txBox="1"/>
          <p:nvPr/>
        </p:nvSpPr>
        <p:spPr>
          <a:xfrm>
            <a:off x="7366102" y="2829684"/>
            <a:ext cx="303192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Easy</a:t>
            </a:r>
            <a:r>
              <a:rPr lang="fr-BE" sz="1100" b="1" dirty="0">
                <a:latin typeface="Arial Black" panose="020B0A04020102020204" pitchFamily="34" charset="0"/>
              </a:rPr>
              <a:t> to move </a:t>
            </a:r>
            <a:r>
              <a:rPr lang="fr-BE" sz="1100" b="1" dirty="0" err="1">
                <a:latin typeface="Arial Black" panose="020B0A04020102020204" pitchFamily="34" charset="0"/>
              </a:rPr>
              <a:t>around</a:t>
            </a:r>
            <a:endParaRPr lang="en-GB" sz="1200" b="1" dirty="0">
              <a:latin typeface="Arial Black" panose="020B0A04020102020204" pitchFamily="34" charset="0"/>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16</a:t>
            </a:fld>
            <a:endParaRPr lang="en-US" dirty="0"/>
          </a:p>
        </p:txBody>
      </p:sp>
    </p:spTree>
    <p:extLst>
      <p:ext uri="{BB962C8B-B14F-4D97-AF65-F5344CB8AC3E}">
        <p14:creationId xmlns:p14="http://schemas.microsoft.com/office/powerpoint/2010/main" val="1853405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left)">
                                      <p:cBhvr>
                                        <p:cTn id="32" dur="500"/>
                                        <p:tgtEl>
                                          <p:spTgt spid="123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772816"/>
            <a:ext cx="3238096" cy="4513262"/>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Autofit/>
          </a:bodyPr>
          <a:lstStyle/>
          <a:p>
            <a:r>
              <a:rPr lang="en-GB" noProof="0" dirty="0"/>
              <a:t>New ways of cooperation</a:t>
            </a:r>
          </a:p>
        </p:txBody>
      </p:sp>
      <p:sp>
        <p:nvSpPr>
          <p:cNvPr id="5" name="Rectangle 4"/>
          <p:cNvSpPr/>
          <p:nvPr/>
        </p:nvSpPr>
        <p:spPr>
          <a:xfrm>
            <a:off x="7302749" y="1793453"/>
            <a:ext cx="3000375" cy="4514850"/>
          </a:xfrm>
          <a:prstGeom prst="rect">
            <a:avLst/>
          </a:prstGeom>
          <a:solidFill>
            <a:srgbClr val="69755D">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871241"/>
            <a:ext cx="2227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err="1"/>
              <a:t>Other</a:t>
            </a:r>
            <a:r>
              <a:rPr lang="fr-BE" altLang="fr-FR" dirty="0"/>
              <a:t> </a:t>
            </a:r>
            <a:r>
              <a:rPr lang="fr-BE" altLang="fr-FR" dirty="0" err="1"/>
              <a:t>sectors</a:t>
            </a:r>
            <a:endParaRPr lang="fr-BE" altLang="fr-FR" dirty="0"/>
          </a:p>
        </p:txBody>
      </p:sp>
      <p:grpSp>
        <p:nvGrpSpPr>
          <p:cNvPr id="44" name="Group 43"/>
          <p:cNvGrpSpPr/>
          <p:nvPr/>
        </p:nvGrpSpPr>
        <p:grpSpPr>
          <a:xfrm>
            <a:off x="1919537" y="3668292"/>
            <a:ext cx="8328025" cy="669925"/>
            <a:chOff x="466956" y="4189411"/>
            <a:chExt cx="8328025" cy="669925"/>
          </a:xfrm>
        </p:grpSpPr>
        <p:sp>
          <p:nvSpPr>
            <p:cNvPr id="8" name="Rectangle 7"/>
            <p:cNvSpPr/>
            <p:nvPr/>
          </p:nvSpPr>
          <p:spPr bwMode="auto">
            <a:xfrm>
              <a:off x="466956" y="4189411"/>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55522" y="3248561"/>
              <a:ext cx="497821" cy="260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611" y="3011066"/>
            <a:ext cx="812800" cy="723900"/>
          </a:xfrm>
          <a:prstGeom prst="rect">
            <a:avLst/>
          </a:prstGeom>
          <a:solidFill>
            <a:srgbClr val="FF0000"/>
          </a:solidFill>
          <a:ln w="9525">
            <a:solidFill>
              <a:schemeClr val="tx1"/>
            </a:solidFill>
            <a:miter lim="800000"/>
            <a:headEnd/>
            <a:tailEnd/>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36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408608"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1</a:t>
            </a:r>
          </a:p>
        </p:txBody>
      </p:sp>
      <p:grpSp>
        <p:nvGrpSpPr>
          <p:cNvPr id="43" name="Group 42"/>
          <p:cNvGrpSpPr/>
          <p:nvPr/>
        </p:nvGrpSpPr>
        <p:grpSpPr>
          <a:xfrm>
            <a:off x="1919537" y="4704929"/>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1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336502"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923"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328589" y="2481635"/>
            <a:ext cx="7489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N</a:t>
            </a:r>
          </a:p>
        </p:txBody>
      </p:sp>
      <p:sp>
        <p:nvSpPr>
          <p:cNvPr id="24" name="Flowchart: Magnetic Disk 23"/>
          <p:cNvSpPr/>
          <p:nvPr/>
        </p:nvSpPr>
        <p:spPr>
          <a:xfrm>
            <a:off x="2194886"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255416"/>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849016"/>
            <a:ext cx="222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600" b="0" dirty="0" err="1"/>
              <a:t>Government</a:t>
            </a:r>
            <a:r>
              <a:rPr lang="fr-BE" altLang="fr-FR" sz="1600" b="0" dirty="0"/>
              <a:t> </a:t>
            </a:r>
            <a:r>
              <a:rPr lang="fr-BE" altLang="fr-FR" sz="1600" b="0" dirty="0" err="1"/>
              <a:t>ecosystem</a:t>
            </a:r>
            <a:endParaRPr lang="fr-BE" altLang="fr-FR" sz="1600" b="0" dirty="0"/>
          </a:p>
        </p:txBody>
      </p:sp>
      <p:cxnSp>
        <p:nvCxnSpPr>
          <p:cNvPr id="31" name="Straight Connector 30"/>
          <p:cNvCxnSpPr/>
          <p:nvPr/>
        </p:nvCxnSpPr>
        <p:spPr>
          <a:xfrm>
            <a:off x="3963361" y="3361903"/>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573394"/>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103062" y="2546873"/>
            <a:ext cx="10336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N</a:t>
            </a:r>
            <a:endParaRPr lang="fr-BE" altLang="fr-FR" dirty="0"/>
          </a:p>
        </p:txBody>
      </p:sp>
      <p:sp>
        <p:nvSpPr>
          <p:cNvPr id="36" name="TextBox 14"/>
          <p:cNvSpPr txBox="1">
            <a:spLocks noChangeArrowheads="1"/>
          </p:cNvSpPr>
          <p:nvPr/>
        </p:nvSpPr>
        <p:spPr bwMode="auto">
          <a:xfrm>
            <a:off x="2119798" y="2546873"/>
            <a:ext cx="9979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300" b="0" dirty="0"/>
              <a:t>Application</a:t>
            </a:r>
          </a:p>
          <a:p>
            <a:r>
              <a:rPr lang="fr-BE" altLang="fr-FR" sz="1300" b="0" dirty="0"/>
              <a:t>1</a:t>
            </a:r>
          </a:p>
        </p:txBody>
      </p:sp>
      <p:sp>
        <p:nvSpPr>
          <p:cNvPr id="37" name="TextBox 14"/>
          <p:cNvSpPr txBox="1">
            <a:spLocks noChangeArrowheads="1"/>
          </p:cNvSpPr>
          <p:nvPr/>
        </p:nvSpPr>
        <p:spPr bwMode="auto">
          <a:xfrm>
            <a:off x="3083451" y="2546873"/>
            <a:ext cx="9481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2</a:t>
            </a:r>
            <a:endParaRPr lang="fr-BE" altLang="fr-FR" dirty="0"/>
          </a:p>
        </p:txBody>
      </p:sp>
      <p:sp>
        <p:nvSpPr>
          <p:cNvPr id="39" name="Left-Right Arrow 38"/>
          <p:cNvSpPr/>
          <p:nvPr/>
        </p:nvSpPr>
        <p:spPr>
          <a:xfrm>
            <a:off x="5236193" y="4605929"/>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Technological</a:t>
            </a:r>
            <a:r>
              <a:rPr lang="nl-BE" sz="1600" dirty="0"/>
              <a:t> </a:t>
            </a:r>
            <a:r>
              <a:rPr lang="nl-BE" sz="1600" dirty="0" err="1"/>
              <a:t>cooperation</a:t>
            </a:r>
            <a:endParaRPr lang="fr-BE" sz="1600" dirty="0"/>
          </a:p>
        </p:txBody>
      </p:sp>
      <p:sp>
        <p:nvSpPr>
          <p:cNvPr id="40" name="Left-Right Arrow 39"/>
          <p:cNvSpPr/>
          <p:nvPr/>
        </p:nvSpPr>
        <p:spPr>
          <a:xfrm>
            <a:off x="5236193" y="3361904"/>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a:t>Platform</a:t>
            </a:r>
            <a:br>
              <a:rPr lang="nl-BE" sz="1600" dirty="0"/>
            </a:br>
            <a:r>
              <a:rPr lang="nl-BE" sz="1600" dirty="0"/>
              <a:t>cooperation</a:t>
            </a:r>
            <a:endParaRPr lang="fr-BE" sz="1600" dirty="0"/>
          </a:p>
        </p:txBody>
      </p:sp>
      <p:sp>
        <p:nvSpPr>
          <p:cNvPr id="41" name="Left-Right Arrow 40"/>
          <p:cNvSpPr/>
          <p:nvPr/>
        </p:nvSpPr>
        <p:spPr>
          <a:xfrm>
            <a:off x="5232492" y="2115793"/>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Components</a:t>
            </a:r>
            <a:r>
              <a:rPr lang="nl-BE" sz="1600" dirty="0"/>
              <a:t> </a:t>
            </a:r>
            <a:br>
              <a:rPr lang="nl-BE" sz="1600" dirty="0"/>
            </a:br>
            <a:r>
              <a:rPr lang="nl-BE" sz="1600" dirty="0" err="1"/>
              <a:t>parts</a:t>
            </a:r>
            <a:endParaRPr lang="fr-BE" sz="1600" dirty="0"/>
          </a:p>
        </p:txBody>
      </p:sp>
      <p:sp>
        <p:nvSpPr>
          <p:cNvPr id="10" name="Slide Number Placeholder 9"/>
          <p:cNvSpPr>
            <a:spLocks noGrp="1"/>
          </p:cNvSpPr>
          <p:nvPr>
            <p:ph type="sldNum" sz="quarter" idx="12"/>
          </p:nvPr>
        </p:nvSpPr>
        <p:spPr/>
        <p:txBody>
          <a:bodyPr/>
          <a:lstStyle/>
          <a:p>
            <a:fld id="{D45B42A2-12DC-D04A-88D3-A93CC82DF348}" type="slidenum">
              <a:rPr lang="en-US" smtClean="0"/>
              <a:t>17</a:t>
            </a:fld>
            <a:endParaRPr lang="en-US" dirty="0"/>
          </a:p>
        </p:txBody>
      </p:sp>
    </p:spTree>
    <p:extLst>
      <p:ext uri="{BB962C8B-B14F-4D97-AF65-F5344CB8AC3E}">
        <p14:creationId xmlns:p14="http://schemas.microsoft.com/office/powerpoint/2010/main" val="3863604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r>
              <a:rPr lang="en-GB" dirty="0"/>
              <a:t>need for overall positioning</a:t>
            </a:r>
          </a:p>
          <a:p>
            <a:pPr lvl="1"/>
            <a:r>
              <a:rPr lang="en-GB" dirty="0"/>
              <a:t>public cloud policy</a:t>
            </a:r>
          </a:p>
          <a:p>
            <a:pPr lvl="1"/>
            <a:r>
              <a:rPr lang="en-GB" dirty="0"/>
              <a:t>based on information classification</a:t>
            </a:r>
          </a:p>
          <a:p>
            <a:pPr lvl="1"/>
            <a:r>
              <a:rPr lang="en-GB" dirty="0"/>
              <a:t>appropriate organizational, technical &amp; contractual measures</a:t>
            </a:r>
          </a:p>
          <a:p>
            <a:pPr lvl="1"/>
            <a:r>
              <a:rPr lang="en-GB" dirty="0"/>
              <a:t>hybrid approach</a:t>
            </a:r>
          </a:p>
          <a:p>
            <a:endParaRPr lang="en-GB" dirty="0"/>
          </a:p>
          <a:p>
            <a:r>
              <a:rPr lang="en-GB" dirty="0"/>
              <a:t>G-Cloud as broker</a:t>
            </a:r>
          </a:p>
          <a:p>
            <a:pPr lvl="1"/>
            <a:r>
              <a:rPr lang="en-GB" dirty="0"/>
              <a:t>knowledge &amp; expertise on cloud offerings</a:t>
            </a:r>
          </a:p>
          <a:p>
            <a:pPr lvl="1"/>
            <a:r>
              <a:rPr lang="en-GB" dirty="0"/>
              <a:t>contracts &amp; implementation partners</a:t>
            </a:r>
          </a:p>
          <a:p>
            <a:pPr lvl="1"/>
            <a:r>
              <a:rPr lang="en-GB" dirty="0"/>
              <a:t>tools </a:t>
            </a:r>
          </a:p>
          <a:p>
            <a:endParaRPr lang="en-US" dirty="0"/>
          </a:p>
        </p:txBody>
      </p:sp>
      <p:sp>
        <p:nvSpPr>
          <p:cNvPr id="2" name="Title 1"/>
          <p:cNvSpPr>
            <a:spLocks noGrp="1"/>
          </p:cNvSpPr>
          <p:nvPr>
            <p:ph type="title"/>
          </p:nvPr>
        </p:nvSpPr>
        <p:spPr/>
        <p:txBody>
          <a:bodyPr/>
          <a:lstStyle/>
          <a:p>
            <a:r>
              <a:rPr lang="en-GB" noProof="0" dirty="0"/>
              <a:t>Rise of (public) cloud</a:t>
            </a:r>
          </a:p>
        </p:txBody>
      </p:sp>
      <p:sp>
        <p:nvSpPr>
          <p:cNvPr id="7" name="Slide Number Placeholder 6"/>
          <p:cNvSpPr>
            <a:spLocks noGrp="1"/>
          </p:cNvSpPr>
          <p:nvPr>
            <p:ph type="sldNum" sz="quarter" idx="12"/>
          </p:nvPr>
        </p:nvSpPr>
        <p:spPr/>
        <p:txBody>
          <a:bodyPr/>
          <a:lstStyle/>
          <a:p>
            <a:fld id="{D45B42A2-12DC-D04A-88D3-A93CC82DF348}" type="slidenum">
              <a:rPr lang="en-US" smtClean="0"/>
              <a:t>18</a:t>
            </a:fld>
            <a:endParaRPr lang="en-US" dirty="0"/>
          </a:p>
        </p:txBody>
      </p:sp>
    </p:spTree>
    <p:extLst>
      <p:ext uri="{BB962C8B-B14F-4D97-AF65-F5344CB8AC3E}">
        <p14:creationId xmlns:p14="http://schemas.microsoft.com/office/powerpoint/2010/main" val="1245961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4"/>
          </p:nvPr>
        </p:nvSpPr>
        <p:spPr/>
        <p:txBody>
          <a:bodyPr/>
          <a:lstStyle/>
          <a:p>
            <a:r>
              <a:rPr lang="en-GB" noProof="0" dirty="0"/>
              <a:t>longitudinal confidentiality of personal data</a:t>
            </a:r>
          </a:p>
          <a:p>
            <a:pPr lvl="1"/>
            <a:r>
              <a:rPr lang="en-GB" noProof="0" dirty="0"/>
              <a:t>need for comprehensive longitudinal encryption of personal data</a:t>
            </a:r>
          </a:p>
          <a:p>
            <a:pPr lvl="1"/>
            <a:r>
              <a:rPr lang="en-GB" noProof="0" dirty="0"/>
              <a:t>in motion, at rest and in use</a:t>
            </a:r>
          </a:p>
          <a:p>
            <a:endParaRPr lang="en-GB" noProof="0" dirty="0"/>
          </a:p>
          <a:p>
            <a:r>
              <a:rPr lang="en-GB" noProof="0" dirty="0"/>
              <a:t>performant continuous availability of application and data</a:t>
            </a:r>
          </a:p>
          <a:p>
            <a:endParaRPr lang="en-GB" noProof="0" dirty="0"/>
          </a:p>
          <a:p>
            <a:r>
              <a:rPr lang="en-GB" noProof="0" dirty="0"/>
              <a:t>easy migration of applications and data</a:t>
            </a:r>
          </a:p>
          <a:p>
            <a:endParaRPr lang="en-GB" dirty="0"/>
          </a:p>
          <a:p>
            <a:r>
              <a:rPr lang="en-GB" dirty="0"/>
              <a:t>c</a:t>
            </a:r>
            <a:r>
              <a:rPr lang="en-GB" noProof="0" dirty="0" err="1"/>
              <a:t>ompliance</a:t>
            </a:r>
            <a:r>
              <a:rPr lang="en-GB" noProof="0" dirty="0"/>
              <a:t> with GDPR</a:t>
            </a:r>
          </a:p>
        </p:txBody>
      </p:sp>
      <p:sp>
        <p:nvSpPr>
          <p:cNvPr id="2" name="Titel 1"/>
          <p:cNvSpPr>
            <a:spLocks noGrp="1"/>
          </p:cNvSpPr>
          <p:nvPr>
            <p:ph type="title"/>
          </p:nvPr>
        </p:nvSpPr>
        <p:spPr/>
        <p:txBody>
          <a:bodyPr/>
          <a:lstStyle/>
          <a:p>
            <a:r>
              <a:rPr lang="en-GB" noProof="0"/>
              <a:t>Public cloud - main issues</a:t>
            </a:r>
            <a:endParaRPr lang="en-GB" noProof="0" dirty="0"/>
          </a:p>
        </p:txBody>
      </p:sp>
      <p:sp>
        <p:nvSpPr>
          <p:cNvPr id="7" name="Slide Number Placeholder 6"/>
          <p:cNvSpPr>
            <a:spLocks noGrp="1"/>
          </p:cNvSpPr>
          <p:nvPr>
            <p:ph type="sldNum" sz="quarter" idx="12"/>
          </p:nvPr>
        </p:nvSpPr>
        <p:spPr/>
        <p:txBody>
          <a:bodyPr/>
          <a:lstStyle/>
          <a:p>
            <a:fld id="{D45B42A2-12DC-D04A-88D3-A93CC82DF348}" type="slidenum">
              <a:rPr lang="en-US" smtClean="0"/>
              <a:t>19</a:t>
            </a:fld>
            <a:endParaRPr lang="en-US" dirty="0"/>
          </a:p>
        </p:txBody>
      </p:sp>
    </p:spTree>
    <p:extLst>
      <p:ext uri="{BB962C8B-B14F-4D97-AF65-F5344CB8AC3E}">
        <p14:creationId xmlns:p14="http://schemas.microsoft.com/office/powerpoint/2010/main" val="1119266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nl-BE" altLang="en-US" dirty="0" smtClean="0"/>
              <a:t>ICT als </a:t>
            </a:r>
            <a:r>
              <a:rPr lang="nl-BE" altLang="en-US" dirty="0" err="1" smtClean="0"/>
              <a:t>enabler</a:t>
            </a:r>
            <a:endParaRPr lang="nl-BE" altLang="en-US" dirty="0" smtClean="0"/>
          </a:p>
          <a:p>
            <a:pPr lvl="1"/>
            <a:r>
              <a:rPr lang="nl-BE" altLang="en-US" dirty="0" smtClean="0"/>
              <a:t>enkele focusgebieden</a:t>
            </a:r>
          </a:p>
          <a:p>
            <a:pPr lvl="2"/>
            <a:r>
              <a:rPr lang="nl-BE" altLang="en-US" dirty="0" err="1" smtClean="0"/>
              <a:t>sharing</a:t>
            </a:r>
            <a:r>
              <a:rPr lang="nl-BE" altLang="en-US" dirty="0" smtClean="0"/>
              <a:t> a </a:t>
            </a:r>
            <a:r>
              <a:rPr lang="nl-BE" altLang="en-US" dirty="0" err="1" smtClean="0"/>
              <a:t>reuse</a:t>
            </a:r>
            <a:endParaRPr lang="nl-BE" altLang="en-US" dirty="0" smtClean="0"/>
          </a:p>
          <a:p>
            <a:pPr lvl="2"/>
            <a:r>
              <a:rPr lang="nl-BE" altLang="en-US" dirty="0" smtClean="0"/>
              <a:t>API (Application Programming Interface)</a:t>
            </a:r>
          </a:p>
          <a:p>
            <a:pPr lvl="2"/>
            <a:r>
              <a:rPr lang="nl-BE" altLang="en-US" dirty="0" smtClean="0"/>
              <a:t>end-</a:t>
            </a:r>
            <a:r>
              <a:rPr lang="nl-BE" altLang="en-US" dirty="0" err="1" smtClean="0"/>
              <a:t>to</a:t>
            </a:r>
            <a:r>
              <a:rPr lang="nl-BE" altLang="en-US" dirty="0" smtClean="0"/>
              <a:t>-end </a:t>
            </a:r>
            <a:r>
              <a:rPr lang="nl-BE" altLang="en-US" dirty="0" err="1" smtClean="0"/>
              <a:t>automation</a:t>
            </a:r>
            <a:endParaRPr lang="nl-BE" altLang="en-US" dirty="0" smtClean="0"/>
          </a:p>
          <a:p>
            <a:pPr lvl="2"/>
            <a:r>
              <a:rPr lang="nl-BE" altLang="en-US" dirty="0" err="1" smtClean="0"/>
              <a:t>artificial</a:t>
            </a:r>
            <a:r>
              <a:rPr lang="nl-BE" altLang="en-US" dirty="0" smtClean="0"/>
              <a:t> intelligence</a:t>
            </a:r>
          </a:p>
          <a:p>
            <a:endParaRPr lang="nl-BE" altLang="en-US" dirty="0" smtClean="0"/>
          </a:p>
          <a:p>
            <a:r>
              <a:rPr lang="nl-BE" altLang="en-US" dirty="0" smtClean="0"/>
              <a:t>ICT als </a:t>
            </a:r>
            <a:r>
              <a:rPr lang="nl-BE" altLang="en-US" dirty="0" err="1" smtClean="0"/>
              <a:t>utility</a:t>
            </a:r>
            <a:endParaRPr lang="nl-BE" altLang="en-US" dirty="0" smtClean="0"/>
          </a:p>
          <a:p>
            <a:pPr lvl="1"/>
            <a:r>
              <a:rPr lang="nl-BE" altLang="en-US" dirty="0" smtClean="0"/>
              <a:t>enkele focusgebieden</a:t>
            </a:r>
          </a:p>
          <a:p>
            <a:endParaRPr lang="nl-BE" altLang="en-US" dirty="0" smtClean="0"/>
          </a:p>
          <a:p>
            <a:r>
              <a:rPr lang="nl-BE" altLang="en-US" dirty="0" smtClean="0"/>
              <a:t>besluit</a:t>
            </a:r>
          </a:p>
          <a:p>
            <a:endParaRPr lang="nl-BE" altLang="en-US" dirty="0"/>
          </a:p>
        </p:txBody>
      </p:sp>
      <p:sp>
        <p:nvSpPr>
          <p:cNvPr id="4" name="Title 3"/>
          <p:cNvSpPr>
            <a:spLocks noGrp="1"/>
          </p:cNvSpPr>
          <p:nvPr>
            <p:ph type="title"/>
          </p:nvPr>
        </p:nvSpPr>
        <p:spPr/>
        <p:txBody>
          <a:bodyPr/>
          <a:lstStyle/>
          <a:p>
            <a:r>
              <a:rPr lang="nl-BE" dirty="0" smtClean="0"/>
              <a:t>Plan van de uiteenzetting</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2</a:t>
            </a:fld>
            <a:endParaRPr lang="nl-NL" dirty="0"/>
          </a:p>
        </p:txBody>
      </p:sp>
    </p:spTree>
    <p:extLst>
      <p:ext uri="{BB962C8B-B14F-4D97-AF65-F5344CB8AC3E}">
        <p14:creationId xmlns:p14="http://schemas.microsoft.com/office/powerpoint/2010/main" val="438481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Business components</a:t>
            </a:r>
          </a:p>
        </p:txBody>
      </p:sp>
      <p:sp>
        <p:nvSpPr>
          <p:cNvPr id="3" name="Rectangle 2"/>
          <p:cNvSpPr/>
          <p:nvPr/>
        </p:nvSpPr>
        <p:spPr>
          <a:xfrm>
            <a:off x="1703512" y="70228"/>
            <a:ext cx="8856984" cy="2560031"/>
          </a:xfrm>
          <a:prstGeom prst="rect">
            <a:avLst/>
          </a:prstGeom>
          <a:solidFill>
            <a:srgbClr val="D17B3B">
              <a:alpha val="49804"/>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sz="4000" dirty="0">
                <a:solidFill>
                  <a:schemeClr val="bg1"/>
                </a:solidFill>
              </a:rPr>
              <a:t>Shifting focus </a:t>
            </a:r>
          </a:p>
          <a:p>
            <a:pPr algn="ctr"/>
            <a:r>
              <a:rPr lang="en-US" sz="4000" dirty="0">
                <a:solidFill>
                  <a:schemeClr val="bg1"/>
                </a:solidFill>
              </a:rPr>
              <a:t>towards synergies in the area of business components</a:t>
            </a:r>
          </a:p>
        </p:txBody>
      </p:sp>
      <p:sp>
        <p:nvSpPr>
          <p:cNvPr id="18" name="Rectangle 17"/>
          <p:cNvSpPr/>
          <p:nvPr/>
        </p:nvSpPr>
        <p:spPr>
          <a:xfrm>
            <a:off x="1703512" y="2676663"/>
            <a:ext cx="8856984" cy="4181337"/>
          </a:xfrm>
          <a:prstGeom prst="rect">
            <a:avLst/>
          </a:prstGeom>
          <a:solidFill>
            <a:srgbClr val="4A78C2">
              <a:alpha val="50196"/>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400" dirty="0">
              <a:solidFill>
                <a:schemeClr val="bg1"/>
              </a:solidFill>
            </a:endParaRPr>
          </a:p>
          <a:p>
            <a:pPr algn="ctr"/>
            <a:r>
              <a:rPr lang="en-US" sz="4400" dirty="0">
                <a:solidFill>
                  <a:schemeClr val="bg1"/>
                </a:solidFill>
              </a:rPr>
              <a:t>Stronger centrally coordinated approach to offering platforms</a:t>
            </a:r>
          </a:p>
          <a:p>
            <a:pPr algn="ctr"/>
            <a:endParaRPr lang="en-US" sz="4400" dirty="0">
              <a:solidFill>
                <a:schemeClr val="bg1"/>
              </a:solidFill>
            </a:endParaRPr>
          </a:p>
          <a:p>
            <a:pPr algn="ctr"/>
            <a:endParaRPr lang="en-US" sz="4400" dirty="0">
              <a:solidFill>
                <a:schemeClr val="bg1"/>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1368" y="70228"/>
            <a:ext cx="915010" cy="1154453"/>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7368" y="1574504"/>
            <a:ext cx="998308" cy="1102159"/>
          </a:xfrm>
          <a:prstGeom prst="rect">
            <a:avLst/>
          </a:prstGeom>
        </p:spPr>
      </p:pic>
      <p:pic>
        <p:nvPicPr>
          <p:cNvPr id="24"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9351" y="4842344"/>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45B42A2-12DC-D04A-88D3-A93CC82DF348}" type="slidenum">
              <a:rPr lang="en-US" smtClean="0"/>
              <a:t>20</a:t>
            </a:fld>
            <a:endParaRPr lang="en-US" dirty="0"/>
          </a:p>
        </p:txBody>
      </p:sp>
    </p:spTree>
    <p:extLst>
      <p:ext uri="{BB962C8B-B14F-4D97-AF65-F5344CB8AC3E}">
        <p14:creationId xmlns:p14="http://schemas.microsoft.com/office/powerpoint/2010/main" val="25666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4"/>
          </p:nvPr>
        </p:nvSpPr>
        <p:spPr/>
        <p:txBody>
          <a:bodyPr/>
          <a:lstStyle/>
          <a:p>
            <a:r>
              <a:rPr lang="en-US" dirty="0"/>
              <a:t>initiative within the public social security institutions &amp; Smals</a:t>
            </a:r>
          </a:p>
          <a:p>
            <a:r>
              <a:rPr lang="en-US" dirty="0"/>
              <a:t>purpose</a:t>
            </a:r>
          </a:p>
          <a:p>
            <a:pPr lvl="1"/>
            <a:r>
              <a:rPr lang="en-US" dirty="0"/>
              <a:t>synergy around (technical) business components</a:t>
            </a:r>
          </a:p>
          <a:p>
            <a:pPr lvl="1"/>
            <a:r>
              <a:rPr lang="en-US" dirty="0"/>
              <a:t>and thus save costs by avoiding multiple development of components</a:t>
            </a:r>
          </a:p>
          <a:p>
            <a:r>
              <a:rPr lang="en-US" dirty="0"/>
              <a:t>regardless of whether development takes place by</a:t>
            </a:r>
          </a:p>
          <a:p>
            <a:pPr lvl="1"/>
            <a:r>
              <a:rPr lang="en-US" dirty="0"/>
              <a:t>the institution's own ICT department</a:t>
            </a:r>
          </a:p>
          <a:p>
            <a:pPr lvl="1"/>
            <a:r>
              <a:rPr lang="en-US" dirty="0"/>
              <a:t>Smals</a:t>
            </a:r>
          </a:p>
          <a:p>
            <a:pPr lvl="1"/>
            <a:r>
              <a:rPr lang="en-US" dirty="0"/>
              <a:t>subcontractors</a:t>
            </a:r>
          </a:p>
          <a:p>
            <a:r>
              <a:rPr lang="en-US" dirty="0"/>
              <a:t>creation of a competence center within Smals in order to maximally integrate and support the reuse of business components within Smals, its members, partners and domains in which Smals is active</a:t>
            </a:r>
          </a:p>
          <a:p>
            <a:endParaRPr lang="nl-BE" dirty="0"/>
          </a:p>
        </p:txBody>
      </p:sp>
      <p:sp>
        <p:nvSpPr>
          <p:cNvPr id="3" name="Title 2"/>
          <p:cNvSpPr>
            <a:spLocks noGrp="1"/>
          </p:cNvSpPr>
          <p:nvPr>
            <p:ph type="title"/>
          </p:nvPr>
        </p:nvSpPr>
        <p:spPr/>
        <p:txBody>
          <a:bodyPr/>
          <a:lstStyle/>
          <a:p>
            <a:r>
              <a:rPr lang="en-US"/>
              <a:t>About the initiative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21</a:t>
            </a:fld>
            <a:endParaRPr lang="en-US" dirty="0">
              <a:solidFill>
                <a:schemeClr val="bg1"/>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21</a:t>
            </a:fld>
            <a:endParaRPr lang="en-US" dirty="0"/>
          </a:p>
        </p:txBody>
      </p:sp>
    </p:spTree>
    <p:extLst>
      <p:ext uri="{BB962C8B-B14F-4D97-AF65-F5344CB8AC3E}">
        <p14:creationId xmlns:p14="http://schemas.microsoft.com/office/powerpoint/2010/main" val="1488230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762" y="1442907"/>
            <a:ext cx="5048258" cy="5048258"/>
          </a:xfrm>
          <a:prstGeom prst="rect">
            <a:avLst/>
          </a:prstGeom>
        </p:spPr>
      </p:pic>
      <p:sp>
        <p:nvSpPr>
          <p:cNvPr id="3" name="Title 2"/>
          <p:cNvSpPr>
            <a:spLocks noGrp="1"/>
          </p:cNvSpPr>
          <p:nvPr>
            <p:ph type="title"/>
          </p:nvPr>
        </p:nvSpPr>
        <p:spPr/>
        <p:txBody>
          <a:bodyPr/>
          <a:lstStyle/>
          <a:p>
            <a:r>
              <a:rPr lang="en-GB" smtClean="0"/>
              <a:t>Reuse: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can easily find the most common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centralized catalogue</a:t>
            </a: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develops where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reuse 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promoted, </a:t>
            </a:r>
          </a:p>
        </p:txBody>
      </p:sp>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put in place to identify, register, implement, monitor and measure reuse throughout the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project lifecycle</a:t>
            </a: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reuse 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22</a:t>
            </a:fld>
            <a:endParaRPr lang="en-US" dirty="0">
              <a:solidFill>
                <a:schemeClr val="bg1"/>
              </a:solidFill>
            </a:endParaRPr>
          </a:p>
        </p:txBody>
      </p:sp>
      <p:sp>
        <p:nvSpPr>
          <p:cNvPr id="15" name="Slide Number Placeholder 14"/>
          <p:cNvSpPr>
            <a:spLocks noGrp="1"/>
          </p:cNvSpPr>
          <p:nvPr>
            <p:ph type="sldNum" sz="quarter" idx="12"/>
          </p:nvPr>
        </p:nvSpPr>
        <p:spPr/>
        <p:txBody>
          <a:bodyPr/>
          <a:lstStyle/>
          <a:p>
            <a:fld id="{D45B42A2-12DC-D04A-88D3-A93CC82DF348}" type="slidenum">
              <a:rPr lang="en-US" smtClean="0"/>
              <a:t>22</a:t>
            </a:fld>
            <a:endParaRPr lang="en-US" dirty="0"/>
          </a:p>
        </p:txBody>
      </p:sp>
    </p:spTree>
    <p:extLst>
      <p:ext uri="{BB962C8B-B14F-4D97-AF65-F5344CB8AC3E}">
        <p14:creationId xmlns:p14="http://schemas.microsoft.com/office/powerpoint/2010/main" val="30384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Value</a:t>
            </a:r>
          </a:p>
        </p:txBody>
      </p:sp>
      <p:cxnSp>
        <p:nvCxnSpPr>
          <p:cNvPr id="5" name="Straight Arrow Connector 4"/>
          <p:cNvCxnSpPr/>
          <p:nvPr/>
        </p:nvCxnSpPr>
        <p:spPr>
          <a:xfrm>
            <a:off x="2495600" y="4517504"/>
            <a:ext cx="7344816" cy="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flipV="1">
            <a:off x="2507567" y="1844824"/>
            <a:ext cx="8384" cy="339276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150511" y="2839261"/>
            <a:ext cx="1106008" cy="584775"/>
          </a:xfrm>
          <a:prstGeom prst="rect">
            <a:avLst/>
          </a:prstGeom>
          <a:noFill/>
        </p:spPr>
        <p:txBody>
          <a:bodyPr wrap="none" rtlCol="0">
            <a:spAutoFit/>
          </a:bodyPr>
          <a:lstStyle/>
          <a:p>
            <a:r>
              <a:rPr lang="en-US" sz="3200" dirty="0"/>
              <a:t>Value</a:t>
            </a:r>
          </a:p>
        </p:txBody>
      </p:sp>
      <p:sp>
        <p:nvSpPr>
          <p:cNvPr id="8" name="TextBox 7"/>
          <p:cNvSpPr txBox="1"/>
          <p:nvPr/>
        </p:nvSpPr>
        <p:spPr>
          <a:xfrm>
            <a:off x="3547640" y="5579948"/>
            <a:ext cx="5517472" cy="584775"/>
          </a:xfrm>
          <a:prstGeom prst="rect">
            <a:avLst/>
          </a:prstGeom>
          <a:noFill/>
        </p:spPr>
        <p:txBody>
          <a:bodyPr wrap="none" rtlCol="0">
            <a:spAutoFit/>
          </a:bodyPr>
          <a:lstStyle/>
          <a:p>
            <a:r>
              <a:rPr lang="en-US" sz="3200" dirty="0"/>
              <a:t>Offered “business” functionality</a:t>
            </a:r>
          </a:p>
        </p:txBody>
      </p:sp>
      <p:sp>
        <p:nvSpPr>
          <p:cNvPr id="9" name="TextBox 8"/>
          <p:cNvSpPr txBox="1"/>
          <p:nvPr/>
        </p:nvSpPr>
        <p:spPr>
          <a:xfrm>
            <a:off x="2538619" y="4688295"/>
            <a:ext cx="994247" cy="461665"/>
          </a:xfrm>
          <a:prstGeom prst="rect">
            <a:avLst/>
          </a:prstGeom>
          <a:noFill/>
        </p:spPr>
        <p:txBody>
          <a:bodyPr wrap="none" rtlCol="0">
            <a:spAutoFit/>
          </a:bodyPr>
          <a:lstStyle/>
          <a:p>
            <a:r>
              <a:rPr lang="en-US" sz="2400" i="1" dirty="0">
                <a:solidFill>
                  <a:schemeClr val="accent5"/>
                </a:solidFill>
              </a:rPr>
              <a:t>library</a:t>
            </a:r>
          </a:p>
        </p:txBody>
      </p:sp>
      <p:sp>
        <p:nvSpPr>
          <p:cNvPr id="10" name="TextBox 9"/>
          <p:cNvSpPr txBox="1"/>
          <p:nvPr/>
        </p:nvSpPr>
        <p:spPr>
          <a:xfrm>
            <a:off x="3945741" y="4688295"/>
            <a:ext cx="1556645" cy="461665"/>
          </a:xfrm>
          <a:prstGeom prst="rect">
            <a:avLst/>
          </a:prstGeom>
          <a:noFill/>
        </p:spPr>
        <p:txBody>
          <a:bodyPr wrap="none" rtlCol="0">
            <a:spAutoFit/>
          </a:bodyPr>
          <a:lstStyle/>
          <a:p>
            <a:r>
              <a:rPr lang="en-US" sz="2400" i="1" dirty="0">
                <a:solidFill>
                  <a:schemeClr val="accent5"/>
                </a:solidFill>
              </a:rPr>
              <a:t>framework</a:t>
            </a:r>
          </a:p>
        </p:txBody>
      </p:sp>
      <p:sp>
        <p:nvSpPr>
          <p:cNvPr id="11" name="TextBox 10"/>
          <p:cNvSpPr txBox="1"/>
          <p:nvPr/>
        </p:nvSpPr>
        <p:spPr>
          <a:xfrm>
            <a:off x="5778038" y="4688295"/>
            <a:ext cx="1156086" cy="461665"/>
          </a:xfrm>
          <a:prstGeom prst="rect">
            <a:avLst/>
          </a:prstGeom>
          <a:noFill/>
        </p:spPr>
        <p:txBody>
          <a:bodyPr wrap="none" rtlCol="0">
            <a:spAutoFit/>
          </a:bodyPr>
          <a:lstStyle/>
          <a:p>
            <a:r>
              <a:rPr lang="en-US" sz="2400" i="1" dirty="0">
                <a:solidFill>
                  <a:schemeClr val="accent5"/>
                </a:solidFill>
              </a:rPr>
              <a:t>product</a:t>
            </a:r>
          </a:p>
        </p:txBody>
      </p:sp>
      <p:sp>
        <p:nvSpPr>
          <p:cNvPr id="13" name="TextBox 12"/>
          <p:cNvSpPr txBox="1"/>
          <p:nvPr/>
        </p:nvSpPr>
        <p:spPr>
          <a:xfrm>
            <a:off x="8790217" y="4688295"/>
            <a:ext cx="1044325" cy="461665"/>
          </a:xfrm>
          <a:prstGeom prst="rect">
            <a:avLst/>
          </a:prstGeom>
          <a:noFill/>
        </p:spPr>
        <p:txBody>
          <a:bodyPr wrap="none" rtlCol="0">
            <a:spAutoFit/>
          </a:bodyPr>
          <a:lstStyle/>
          <a:p>
            <a:r>
              <a:rPr lang="en-US" sz="2400" i="1" dirty="0">
                <a:solidFill>
                  <a:schemeClr val="accent5"/>
                </a:solidFill>
              </a:rPr>
              <a:t>system</a:t>
            </a:r>
          </a:p>
        </p:txBody>
      </p:sp>
      <p:sp>
        <p:nvSpPr>
          <p:cNvPr id="14" name="Freeform 13"/>
          <p:cNvSpPr/>
          <p:nvPr/>
        </p:nvSpPr>
        <p:spPr>
          <a:xfrm>
            <a:off x="2675167" y="2011423"/>
            <a:ext cx="6751865" cy="2343150"/>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w="44450">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9886" y="4603361"/>
            <a:ext cx="884568" cy="976587"/>
          </a:xfrm>
          <a:prstGeom prst="rect">
            <a:avLst/>
          </a:prstGeom>
        </p:spPr>
      </p:pic>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23</a:t>
            </a:fld>
            <a:endParaRPr lang="en-US" dirty="0">
              <a:solidFill>
                <a:schemeClr val="bg1"/>
              </a:solidFill>
            </a:endParaRPr>
          </a:p>
        </p:txBody>
      </p:sp>
      <p:sp>
        <p:nvSpPr>
          <p:cNvPr id="17" name="Slide Number Placeholder 16"/>
          <p:cNvSpPr>
            <a:spLocks noGrp="1"/>
          </p:cNvSpPr>
          <p:nvPr>
            <p:ph type="sldNum" sz="quarter" idx="12"/>
          </p:nvPr>
        </p:nvSpPr>
        <p:spPr/>
        <p:txBody>
          <a:bodyPr/>
          <a:lstStyle/>
          <a:p>
            <a:fld id="{D45B42A2-12DC-D04A-88D3-A93CC82DF348}" type="slidenum">
              <a:rPr lang="en-US" smtClean="0"/>
              <a:t>23</a:t>
            </a:fld>
            <a:endParaRPr lang="en-US" dirty="0"/>
          </a:p>
        </p:txBody>
      </p:sp>
    </p:spTree>
    <p:extLst>
      <p:ext uri="{BB962C8B-B14F-4D97-AF65-F5344CB8AC3E}">
        <p14:creationId xmlns:p14="http://schemas.microsoft.com/office/powerpoint/2010/main" val="2431192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So… dare to share! </a:t>
            </a:r>
            <a:r>
              <a:rPr lang="en-US" dirty="0">
                <a:sym typeface="Wingdings" panose="05000000000000000000" pitchFamily="2" charset="2"/>
              </a:rPr>
              <a:t></a:t>
            </a:r>
            <a:endParaRPr lang="en-US" dirty="0"/>
          </a:p>
        </p:txBody>
      </p:sp>
      <p:pic>
        <p:nvPicPr>
          <p:cNvPr id="104" name="Picture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5" y="3731030"/>
            <a:ext cx="252000" cy="252000"/>
          </a:xfrm>
          <a:prstGeom prst="rect">
            <a:avLst/>
          </a:prstGeom>
        </p:spPr>
      </p:pic>
      <p:pic>
        <p:nvPicPr>
          <p:cNvPr id="105" name="Picture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6" y="3722319"/>
            <a:ext cx="252000" cy="252000"/>
          </a:xfrm>
          <a:prstGeom prst="rect">
            <a:avLst/>
          </a:prstGeom>
        </p:spPr>
      </p:pic>
      <p:pic>
        <p:nvPicPr>
          <p:cNvPr id="106" name="Picture 10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946" y="3722319"/>
            <a:ext cx="252000" cy="252000"/>
          </a:xfrm>
          <a:prstGeom prst="rect">
            <a:avLst/>
          </a:prstGeom>
        </p:spPr>
      </p:pic>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17" y="3715827"/>
            <a:ext cx="252000" cy="252000"/>
          </a:xfrm>
          <a:prstGeom prst="rect">
            <a:avLst/>
          </a:prstGeom>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85" y="3711488"/>
            <a:ext cx="252000" cy="252000"/>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7" y="3713109"/>
            <a:ext cx="252000" cy="252000"/>
          </a:xfrm>
          <a:prstGeom prst="rect">
            <a:avLst/>
          </a:prstGeom>
        </p:spPr>
      </p:pic>
      <p:pic>
        <p:nvPicPr>
          <p:cNvPr id="110"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6" y="3713108"/>
            <a:ext cx="252000" cy="252000"/>
          </a:xfrm>
          <a:prstGeom prst="rect">
            <a:avLst/>
          </a:prstGeom>
        </p:spPr>
      </p:pic>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703" y="3695659"/>
            <a:ext cx="252000" cy="252000"/>
          </a:xfrm>
          <a:prstGeom prst="rect">
            <a:avLst/>
          </a:prstGeom>
        </p:spPr>
      </p:pic>
      <p:pic>
        <p:nvPicPr>
          <p:cNvPr id="112" name="Picture 1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819" y="3713076"/>
            <a:ext cx="252000" cy="252000"/>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362" y="3704369"/>
            <a:ext cx="252000" cy="252000"/>
          </a:xfrm>
          <a:prstGeom prst="rect">
            <a:avLst/>
          </a:prstGeom>
        </p:spPr>
      </p:pic>
      <p:pic>
        <p:nvPicPr>
          <p:cNvPr id="114" name="Picture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254" y="3718908"/>
            <a:ext cx="252000" cy="252000"/>
          </a:xfrm>
          <a:prstGeom prst="rect">
            <a:avLst/>
          </a:prstGeom>
        </p:spPr>
      </p:pic>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1477" y="3713897"/>
            <a:ext cx="252000" cy="252000"/>
          </a:xfrm>
          <a:prstGeom prst="rect">
            <a:avLst/>
          </a:prstGeom>
        </p:spPr>
      </p:pic>
      <p:pic>
        <p:nvPicPr>
          <p:cNvPr id="116" name="Picture 1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643" y="3715684"/>
            <a:ext cx="252000" cy="252000"/>
          </a:xfrm>
          <a:prstGeom prst="rect">
            <a:avLst/>
          </a:prstGeom>
        </p:spPr>
      </p:pic>
      <p:pic>
        <p:nvPicPr>
          <p:cNvPr id="117" name="Picture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545" y="3686124"/>
            <a:ext cx="252000" cy="252000"/>
          </a:xfrm>
          <a:prstGeom prst="rect">
            <a:avLst/>
          </a:prstGeom>
        </p:spPr>
      </p:pic>
      <p:pic>
        <p:nvPicPr>
          <p:cNvPr id="118" name="Picture 1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595" y="1314399"/>
            <a:ext cx="252000" cy="252000"/>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20" y="3698418"/>
            <a:ext cx="252000" cy="252000"/>
          </a:xfrm>
          <a:prstGeom prst="rect">
            <a:avLst/>
          </a:prstGeom>
        </p:spPr>
      </p:pic>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81" y="3708757"/>
            <a:ext cx="252000" cy="252000"/>
          </a:xfrm>
          <a:prstGeom prst="rect">
            <a:avLst/>
          </a:prstGeom>
        </p:spPr>
      </p:pic>
      <p:pic>
        <p:nvPicPr>
          <p:cNvPr id="121" name="Picture 1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555" y="3708757"/>
            <a:ext cx="252000" cy="252000"/>
          </a:xfrm>
          <a:prstGeom prst="rect">
            <a:avLst/>
          </a:prstGeom>
        </p:spPr>
      </p:pic>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075" y="1830427"/>
            <a:ext cx="252000" cy="252000"/>
          </a:xfrm>
          <a:prstGeom prst="rect">
            <a:avLst/>
          </a:prstGeom>
        </p:spPr>
      </p:pic>
      <p:pic>
        <p:nvPicPr>
          <p:cNvPr id="123" name="Picture 1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849" y="3719172"/>
            <a:ext cx="252000" cy="252000"/>
          </a:xfrm>
          <a:prstGeom prst="rect">
            <a:avLst/>
          </a:prstGeom>
        </p:spPr>
      </p:pic>
      <p:pic>
        <p:nvPicPr>
          <p:cNvPr id="124" name="Picture 1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122" y="4516704"/>
            <a:ext cx="252000" cy="252000"/>
          </a:xfrm>
          <a:prstGeom prst="rect">
            <a:avLst/>
          </a:prstGeom>
        </p:spPr>
      </p:pic>
      <p:pic>
        <p:nvPicPr>
          <p:cNvPr id="125" name="Picture 1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303" y="3700017"/>
            <a:ext cx="252000" cy="252000"/>
          </a:xfrm>
          <a:prstGeom prst="rect">
            <a:avLst/>
          </a:prstGeom>
        </p:spPr>
      </p:pic>
      <p:sp>
        <p:nvSpPr>
          <p:cNvPr id="126" name="Rectangle 125"/>
          <p:cNvSpPr/>
          <p:nvPr/>
        </p:nvSpPr>
        <p:spPr>
          <a:xfrm>
            <a:off x="3874902" y="5191956"/>
            <a:ext cx="54809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Picture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325" y="1318767"/>
            <a:ext cx="252000" cy="252000"/>
          </a:xfrm>
          <a:prstGeom prst="rect">
            <a:avLst/>
          </a:prstGeom>
        </p:spPr>
      </p:pic>
      <p:grpSp>
        <p:nvGrpSpPr>
          <p:cNvPr id="128" name="Group 127"/>
          <p:cNvGrpSpPr/>
          <p:nvPr/>
        </p:nvGrpSpPr>
        <p:grpSpPr>
          <a:xfrm>
            <a:off x="4739655" y="3484445"/>
            <a:ext cx="2969769" cy="576000"/>
            <a:chOff x="2910855" y="3703725"/>
            <a:chExt cx="2969769" cy="576000"/>
          </a:xfrm>
        </p:grpSpPr>
        <p:sp>
          <p:nvSpPr>
            <p:cNvPr id="129" name="Rectangle 128"/>
            <p:cNvSpPr/>
            <p:nvPr/>
          </p:nvSpPr>
          <p:spPr>
            <a:xfrm>
              <a:off x="3036438" y="3703725"/>
              <a:ext cx="2723147" cy="49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855" y="3703725"/>
              <a:ext cx="2969769"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1" name="Group 130"/>
          <p:cNvGrpSpPr/>
          <p:nvPr/>
        </p:nvGrpSpPr>
        <p:grpSpPr>
          <a:xfrm>
            <a:off x="5597943" y="1264767"/>
            <a:ext cx="1288082" cy="395899"/>
            <a:chOff x="3769143" y="1423078"/>
            <a:chExt cx="1288082" cy="395899"/>
          </a:xfrm>
        </p:grpSpPr>
        <p:sp>
          <p:nvSpPr>
            <p:cNvPr id="132" name="Rectangle 131"/>
            <p:cNvSpPr/>
            <p:nvPr/>
          </p:nvSpPr>
          <p:spPr>
            <a:xfrm>
              <a:off x="3769143" y="1423078"/>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Picture 1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7631" y="1423078"/>
              <a:ext cx="1216216" cy="360000"/>
            </a:xfrm>
            <a:prstGeom prst="rect">
              <a:avLst/>
            </a:prstGeom>
          </p:spPr>
        </p:pic>
      </p:grpSp>
      <p:grpSp>
        <p:nvGrpSpPr>
          <p:cNvPr id="134" name="Group 133"/>
          <p:cNvGrpSpPr/>
          <p:nvPr/>
        </p:nvGrpSpPr>
        <p:grpSpPr>
          <a:xfrm>
            <a:off x="5949746" y="6217352"/>
            <a:ext cx="486632" cy="395899"/>
            <a:chOff x="4120946" y="6375663"/>
            <a:chExt cx="486632" cy="395899"/>
          </a:xfrm>
        </p:grpSpPr>
        <p:sp>
          <p:nvSpPr>
            <p:cNvPr id="135" name="Rectangle 134"/>
            <p:cNvSpPr/>
            <p:nvPr/>
          </p:nvSpPr>
          <p:spPr>
            <a:xfrm>
              <a:off x="4120946" y="6375663"/>
              <a:ext cx="428830"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Picture 7" descr="Homepagina"/>
            <p:cNvPicPr>
              <a:picLocks noChangeAspect="1" noChangeArrowheads="1"/>
            </p:cNvPicPr>
            <p:nvPr/>
          </p:nvPicPr>
          <p:blipFill rotWithShape="1">
            <a:blip r:embed="rId9">
              <a:extLst>
                <a:ext uri="{28A0092B-C50C-407E-A947-70E740481C1C}">
                  <a14:useLocalDpi xmlns:a14="http://schemas.microsoft.com/office/drawing/2010/main" val="0"/>
                </a:ext>
              </a:extLst>
            </a:blip>
            <a:srcRect r="64765" b="868"/>
            <a:stretch/>
          </p:blipFill>
          <p:spPr bwMode="auto">
            <a:xfrm>
              <a:off x="4183900" y="6411298"/>
              <a:ext cx="423678"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7709424" y="2340414"/>
            <a:ext cx="1433577" cy="395899"/>
            <a:chOff x="5880624" y="2498725"/>
            <a:chExt cx="1433577" cy="395899"/>
          </a:xfrm>
        </p:grpSpPr>
        <p:sp>
          <p:nvSpPr>
            <p:cNvPr id="138" name="Rectangle 137"/>
            <p:cNvSpPr/>
            <p:nvPr/>
          </p:nvSpPr>
          <p:spPr>
            <a:xfrm>
              <a:off x="5880624" y="2498725"/>
              <a:ext cx="139467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Picture 9" descr="Beliris"/>
            <p:cNvPicPr>
              <a:picLocks noChangeAspect="1" noChangeArrowheads="1"/>
            </p:cNvPicPr>
            <p:nvPr/>
          </p:nvPicPr>
          <p:blipFill rotWithShape="1">
            <a:blip r:embed="rId10">
              <a:extLst>
                <a:ext uri="{28A0092B-C50C-407E-A947-70E740481C1C}">
                  <a14:useLocalDpi xmlns:a14="http://schemas.microsoft.com/office/drawing/2010/main" val="0"/>
                </a:ext>
              </a:extLst>
            </a:blip>
            <a:srcRect l="32706" t="32794" r="26969" b="34183"/>
            <a:stretch/>
          </p:blipFill>
          <p:spPr bwMode="auto">
            <a:xfrm>
              <a:off x="5932275" y="2534624"/>
              <a:ext cx="1381926"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p:cNvGrpSpPr/>
          <p:nvPr/>
        </p:nvGrpSpPr>
        <p:grpSpPr>
          <a:xfrm>
            <a:off x="3531870" y="4396724"/>
            <a:ext cx="678418" cy="400264"/>
            <a:chOff x="1703070" y="4555035"/>
            <a:chExt cx="678418" cy="400264"/>
          </a:xfrm>
        </p:grpSpPr>
        <p:sp>
          <p:nvSpPr>
            <p:cNvPr id="141" name="Rectangle 140"/>
            <p:cNvSpPr/>
            <p:nvPr/>
          </p:nvSpPr>
          <p:spPr>
            <a:xfrm>
              <a:off x="1703070" y="4555035"/>
              <a:ext cx="678418"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1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9286" y="4595299"/>
              <a:ext cx="437247" cy="360000"/>
            </a:xfrm>
            <a:prstGeom prst="rect">
              <a:avLst/>
            </a:prstGeom>
          </p:spPr>
        </p:pic>
      </p:grpSp>
      <p:grpSp>
        <p:nvGrpSpPr>
          <p:cNvPr id="143" name="Group 142"/>
          <p:cNvGrpSpPr/>
          <p:nvPr/>
        </p:nvGrpSpPr>
        <p:grpSpPr>
          <a:xfrm>
            <a:off x="4228734" y="1760802"/>
            <a:ext cx="1288082" cy="436035"/>
            <a:chOff x="2399934" y="1878170"/>
            <a:chExt cx="1288082" cy="395899"/>
          </a:xfrm>
        </p:grpSpPr>
        <p:sp>
          <p:nvSpPr>
            <p:cNvPr id="144" name="Rectangle 143"/>
            <p:cNvSpPr/>
            <p:nvPr/>
          </p:nvSpPr>
          <p:spPr>
            <a:xfrm>
              <a:off x="2399934" y="1878170"/>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15" descr="sigedis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3581" y="1898841"/>
              <a:ext cx="92571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6990290" y="1699312"/>
            <a:ext cx="1288082" cy="401218"/>
            <a:chOff x="5161490" y="1857623"/>
            <a:chExt cx="1288082" cy="401218"/>
          </a:xfrm>
        </p:grpSpPr>
        <p:sp>
          <p:nvSpPr>
            <p:cNvPr id="147" name="Rectangle 146"/>
            <p:cNvSpPr/>
            <p:nvPr/>
          </p:nvSpPr>
          <p:spPr>
            <a:xfrm>
              <a:off x="5161490" y="1857623"/>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Picture 19" descr="Ho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7323" y="1898841"/>
              <a:ext cx="964525"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p:nvPr/>
        </p:nvGrpSpPr>
        <p:grpSpPr>
          <a:xfrm>
            <a:off x="8515704" y="3663600"/>
            <a:ext cx="627297" cy="395899"/>
            <a:chOff x="6686904" y="3821911"/>
            <a:chExt cx="627297" cy="395899"/>
          </a:xfrm>
        </p:grpSpPr>
        <p:sp>
          <p:nvSpPr>
            <p:cNvPr id="150" name="Rectangle 149"/>
            <p:cNvSpPr/>
            <p:nvPr/>
          </p:nvSpPr>
          <p:spPr>
            <a:xfrm>
              <a:off x="6686904" y="3821911"/>
              <a:ext cx="627297"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2" descr="Rijksinstituut voor Ziekte- en Invaliditeitsverzekering (RIZIV)">
              <a:hlinkClick r:id="rId14"/>
            </p:cNvPr>
            <p:cNvPicPr>
              <a:picLocks noChangeAspect="1" noChangeArrowheads="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1963" y="3839861"/>
              <a:ext cx="453333"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p:nvPr/>
        </p:nvGrpSpPr>
        <p:grpSpPr>
          <a:xfrm>
            <a:off x="3874902" y="2376313"/>
            <a:ext cx="631094" cy="413019"/>
            <a:chOff x="2046102" y="2534624"/>
            <a:chExt cx="631094" cy="413019"/>
          </a:xfrm>
        </p:grpSpPr>
        <p:sp>
          <p:nvSpPr>
            <p:cNvPr id="153" name="Rectangle 152"/>
            <p:cNvSpPr/>
            <p:nvPr/>
          </p:nvSpPr>
          <p:spPr>
            <a:xfrm>
              <a:off x="2046102" y="2551744"/>
              <a:ext cx="631094"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1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4198" y="2534624"/>
              <a:ext cx="360000" cy="360000"/>
            </a:xfrm>
            <a:prstGeom prst="rect">
              <a:avLst/>
            </a:prstGeom>
          </p:spPr>
        </p:pic>
      </p:grpSp>
      <p:grpSp>
        <p:nvGrpSpPr>
          <p:cNvPr id="155" name="Group 154"/>
          <p:cNvGrpSpPr/>
          <p:nvPr/>
        </p:nvGrpSpPr>
        <p:grpSpPr>
          <a:xfrm>
            <a:off x="8088497" y="5208097"/>
            <a:ext cx="562266" cy="395899"/>
            <a:chOff x="6259697" y="5366408"/>
            <a:chExt cx="562266" cy="395899"/>
          </a:xfrm>
        </p:grpSpPr>
        <p:sp>
          <p:nvSpPr>
            <p:cNvPr id="156" name="Rectangle 155"/>
            <p:cNvSpPr/>
            <p:nvPr/>
          </p:nvSpPr>
          <p:spPr>
            <a:xfrm>
              <a:off x="6259697" y="5366408"/>
              <a:ext cx="56226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7" name="Picture 1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5361" y="5402307"/>
              <a:ext cx="375460" cy="360000"/>
            </a:xfrm>
            <a:prstGeom prst="rect">
              <a:avLst/>
            </a:prstGeom>
          </p:spPr>
        </p:pic>
      </p:grpSp>
      <p:grpSp>
        <p:nvGrpSpPr>
          <p:cNvPr id="158" name="Group 157"/>
          <p:cNvGrpSpPr/>
          <p:nvPr/>
        </p:nvGrpSpPr>
        <p:grpSpPr>
          <a:xfrm>
            <a:off x="7181158" y="3990403"/>
            <a:ext cx="654346" cy="552072"/>
            <a:chOff x="5352358" y="4148714"/>
            <a:chExt cx="654346" cy="552072"/>
          </a:xfrm>
        </p:grpSpPr>
        <p:pic>
          <p:nvPicPr>
            <p:cNvPr id="159" name="Picture 1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531" y="4148714"/>
              <a:ext cx="252000" cy="252000"/>
            </a:xfrm>
            <a:prstGeom prst="rect">
              <a:avLst/>
            </a:prstGeom>
          </p:spPr>
        </p:pic>
        <p:sp>
          <p:nvSpPr>
            <p:cNvPr id="160" name="TextBox 159"/>
            <p:cNvSpPr txBox="1"/>
            <p:nvPr/>
          </p:nvSpPr>
          <p:spPr>
            <a:xfrm>
              <a:off x="5352358" y="4439176"/>
              <a:ext cx="6543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System</a:t>
              </a:r>
            </a:p>
          </p:txBody>
        </p:sp>
      </p:grpSp>
      <p:grpSp>
        <p:nvGrpSpPr>
          <p:cNvPr id="161" name="Group 160"/>
          <p:cNvGrpSpPr/>
          <p:nvPr/>
        </p:nvGrpSpPr>
        <p:grpSpPr>
          <a:xfrm>
            <a:off x="6034325" y="3990403"/>
            <a:ext cx="670376" cy="552072"/>
            <a:chOff x="4386959" y="4148714"/>
            <a:chExt cx="670376" cy="552072"/>
          </a:xfrm>
        </p:grpSpPr>
        <p:pic>
          <p:nvPicPr>
            <p:cNvPr id="162" name="Picture 1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147" y="4148714"/>
              <a:ext cx="252000" cy="252000"/>
            </a:xfrm>
            <a:prstGeom prst="rect">
              <a:avLst/>
            </a:prstGeom>
          </p:spPr>
        </p:pic>
        <p:sp>
          <p:nvSpPr>
            <p:cNvPr id="163" name="TextBox 162"/>
            <p:cNvSpPr txBox="1"/>
            <p:nvPr/>
          </p:nvSpPr>
          <p:spPr>
            <a:xfrm>
              <a:off x="4386959" y="4439176"/>
              <a:ext cx="670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a:t>
              </a:r>
            </a:p>
          </p:txBody>
        </p:sp>
      </p:grpSp>
      <p:grpSp>
        <p:nvGrpSpPr>
          <p:cNvPr id="164" name="Group 163"/>
          <p:cNvGrpSpPr/>
          <p:nvPr/>
        </p:nvGrpSpPr>
        <p:grpSpPr>
          <a:xfrm>
            <a:off x="4707956" y="3990403"/>
            <a:ext cx="889987" cy="552072"/>
            <a:chOff x="2879156" y="4148714"/>
            <a:chExt cx="889987" cy="552072"/>
          </a:xfrm>
        </p:grpSpPr>
        <p:pic>
          <p:nvPicPr>
            <p:cNvPr id="165" name="Picture 1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149" y="4148714"/>
              <a:ext cx="252000" cy="252000"/>
            </a:xfrm>
            <a:prstGeom prst="rect">
              <a:avLst/>
            </a:prstGeom>
          </p:spPr>
        </p:pic>
        <p:sp>
          <p:nvSpPr>
            <p:cNvPr id="166" name="TextBox 165"/>
            <p:cNvSpPr txBox="1"/>
            <p:nvPr/>
          </p:nvSpPr>
          <p:spPr>
            <a:xfrm>
              <a:off x="2879156" y="4439176"/>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Framework</a:t>
              </a:r>
            </a:p>
          </p:txBody>
        </p:sp>
      </p:grpSp>
      <p:grpSp>
        <p:nvGrpSpPr>
          <p:cNvPr id="167" name="Group 166"/>
          <p:cNvGrpSpPr/>
          <p:nvPr/>
        </p:nvGrpSpPr>
        <p:grpSpPr>
          <a:xfrm>
            <a:off x="6614955" y="3990403"/>
            <a:ext cx="655949" cy="552072"/>
            <a:chOff x="5027353" y="4148714"/>
            <a:chExt cx="655949" cy="552072"/>
          </a:xfrm>
        </p:grpSpPr>
        <p:pic>
          <p:nvPicPr>
            <p:cNvPr id="168" name="Picture 1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327" y="4148714"/>
              <a:ext cx="252000" cy="252000"/>
            </a:xfrm>
            <a:prstGeom prst="rect">
              <a:avLst/>
            </a:prstGeom>
          </p:spPr>
        </p:pic>
        <p:sp>
          <p:nvSpPr>
            <p:cNvPr id="169" name="TextBox 168"/>
            <p:cNvSpPr txBox="1"/>
            <p:nvPr/>
          </p:nvSpPr>
          <p:spPr>
            <a:xfrm>
              <a:off x="5027353" y="4439176"/>
              <a:ext cx="6559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a:t>
              </a:r>
            </a:p>
          </p:txBody>
        </p:sp>
      </p:grpSp>
      <p:grpSp>
        <p:nvGrpSpPr>
          <p:cNvPr id="170" name="Group 169"/>
          <p:cNvGrpSpPr/>
          <p:nvPr/>
        </p:nvGrpSpPr>
        <p:grpSpPr>
          <a:xfrm>
            <a:off x="5508197" y="3990403"/>
            <a:ext cx="615874" cy="552072"/>
            <a:chOff x="3783978" y="4148714"/>
            <a:chExt cx="615874" cy="552072"/>
          </a:xfrm>
        </p:grpSpPr>
        <p:pic>
          <p:nvPicPr>
            <p:cNvPr id="171" name="Picture 1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15" y="4148714"/>
              <a:ext cx="252000" cy="252000"/>
            </a:xfrm>
            <a:prstGeom prst="rect">
              <a:avLst/>
            </a:prstGeom>
          </p:spPr>
        </p:pic>
        <p:sp>
          <p:nvSpPr>
            <p:cNvPr id="172" name="TextBox 171"/>
            <p:cNvSpPr txBox="1"/>
            <p:nvPr/>
          </p:nvSpPr>
          <p:spPr>
            <a:xfrm>
              <a:off x="3783978" y="4439176"/>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Library</a:t>
              </a:r>
            </a:p>
          </p:txBody>
        </p:sp>
      </p:grpSp>
      <p:grpSp>
        <p:nvGrpSpPr>
          <p:cNvPr id="173" name="Group 172"/>
          <p:cNvGrpSpPr/>
          <p:nvPr/>
        </p:nvGrpSpPr>
        <p:grpSpPr>
          <a:xfrm>
            <a:off x="3190539" y="2966376"/>
            <a:ext cx="1237654" cy="378753"/>
            <a:chOff x="1361739" y="3124687"/>
            <a:chExt cx="1237654" cy="378753"/>
          </a:xfrm>
        </p:grpSpPr>
        <p:sp>
          <p:nvSpPr>
            <p:cNvPr id="174" name="Rectangle 173"/>
            <p:cNvSpPr/>
            <p:nvPr/>
          </p:nvSpPr>
          <p:spPr>
            <a:xfrm>
              <a:off x="1361739" y="3128212"/>
              <a:ext cx="1237654" cy="375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5" name="Picture 13" descr="Federaal agentschap voor beroepsrisico's | FEDRIS"/>
            <p:cNvPicPr>
              <a:picLocks noChangeAspect="1" noChangeArrowheads="1"/>
            </p:cNvPicPr>
            <p:nvPr/>
          </p:nvPicPr>
          <p:blipFill rotWithShape="1">
            <a:blip r:embed="rId18">
              <a:extLst>
                <a:ext uri="{28A0092B-C50C-407E-A947-70E740481C1C}">
                  <a14:useLocalDpi xmlns:a14="http://schemas.microsoft.com/office/drawing/2010/main" val="0"/>
                </a:ext>
              </a:extLst>
            </a:blip>
            <a:srcRect b="36758"/>
            <a:stretch/>
          </p:blipFill>
          <p:spPr bwMode="auto">
            <a:xfrm>
              <a:off x="1440119" y="3124687"/>
              <a:ext cx="1149989"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p:cNvGrpSpPr/>
          <p:nvPr/>
        </p:nvGrpSpPr>
        <p:grpSpPr>
          <a:xfrm>
            <a:off x="8418625" y="4677103"/>
            <a:ext cx="594215" cy="440953"/>
            <a:chOff x="6589825" y="4835414"/>
            <a:chExt cx="594215" cy="440953"/>
          </a:xfrm>
        </p:grpSpPr>
        <p:sp>
          <p:nvSpPr>
            <p:cNvPr id="177" name="Rectangle 176"/>
            <p:cNvSpPr/>
            <p:nvPr/>
          </p:nvSpPr>
          <p:spPr>
            <a:xfrm>
              <a:off x="6589825" y="4835414"/>
              <a:ext cx="594215"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8" name="Picture 11" descr="Return to the FOD Beleid en Ondersteuning homepag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68556"/>
            <a:stretch/>
          </p:blipFill>
          <p:spPr bwMode="auto">
            <a:xfrm>
              <a:off x="6612940" y="4897811"/>
              <a:ext cx="377332"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8338201" y="2940249"/>
            <a:ext cx="821808" cy="440953"/>
            <a:chOff x="6509401" y="3098560"/>
            <a:chExt cx="821808" cy="440953"/>
          </a:xfrm>
        </p:grpSpPr>
        <p:sp>
          <p:nvSpPr>
            <p:cNvPr id="180" name="Rectangle 179"/>
            <p:cNvSpPr/>
            <p:nvPr/>
          </p:nvSpPr>
          <p:spPr>
            <a:xfrm>
              <a:off x="6509401" y="3098560"/>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1" name="Picture 18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28867" y="3124687"/>
              <a:ext cx="774878" cy="360000"/>
            </a:xfrm>
            <a:prstGeom prst="rect">
              <a:avLst/>
            </a:prstGeom>
          </p:spPr>
        </p:pic>
      </p:grpSp>
      <p:grpSp>
        <p:nvGrpSpPr>
          <p:cNvPr id="182" name="Group 181"/>
          <p:cNvGrpSpPr/>
          <p:nvPr/>
        </p:nvGrpSpPr>
        <p:grpSpPr>
          <a:xfrm>
            <a:off x="8564623" y="4208784"/>
            <a:ext cx="595386" cy="440953"/>
            <a:chOff x="6735823" y="4367095"/>
            <a:chExt cx="595386" cy="440953"/>
          </a:xfrm>
        </p:grpSpPr>
        <p:sp>
          <p:nvSpPr>
            <p:cNvPr id="183" name="Rectangle 182"/>
            <p:cNvSpPr/>
            <p:nvPr/>
          </p:nvSpPr>
          <p:spPr>
            <a:xfrm>
              <a:off x="6735823" y="4367095"/>
              <a:ext cx="595386"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p:cNvPicPr>
              <a:picLocks noChangeAspect="1"/>
            </p:cNvPicPr>
            <p:nvPr/>
          </p:nvPicPr>
          <p:blipFill rotWithShape="1">
            <a:blip r:embed="rId21" cstate="print">
              <a:extLst>
                <a:ext uri="{28A0092B-C50C-407E-A947-70E740481C1C}">
                  <a14:useLocalDpi xmlns:a14="http://schemas.microsoft.com/office/drawing/2010/main" val="0"/>
                </a:ext>
              </a:extLst>
            </a:blip>
            <a:srcRect l="68012"/>
            <a:stretch/>
          </p:blipFill>
          <p:spPr>
            <a:xfrm>
              <a:off x="6743733" y="4393315"/>
              <a:ext cx="506696" cy="360000"/>
            </a:xfrm>
            <a:prstGeom prst="rect">
              <a:avLst/>
            </a:prstGeom>
          </p:spPr>
        </p:pic>
      </p:grpSp>
      <p:grpSp>
        <p:nvGrpSpPr>
          <p:cNvPr id="185" name="Group 184"/>
          <p:cNvGrpSpPr/>
          <p:nvPr/>
        </p:nvGrpSpPr>
        <p:grpSpPr>
          <a:xfrm>
            <a:off x="7562674" y="5731074"/>
            <a:ext cx="821808" cy="440953"/>
            <a:chOff x="5733874" y="5889385"/>
            <a:chExt cx="821808" cy="440953"/>
          </a:xfrm>
        </p:grpSpPr>
        <p:sp>
          <p:nvSpPr>
            <p:cNvPr id="186" name="Rectangle 185"/>
            <p:cNvSpPr/>
            <p:nvPr/>
          </p:nvSpPr>
          <p:spPr>
            <a:xfrm>
              <a:off x="5733874" y="5889385"/>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7" name="Picture 186"/>
            <p:cNvPicPr>
              <a:picLocks noChangeAspect="1"/>
            </p:cNvPicPr>
            <p:nvPr/>
          </p:nvPicPr>
          <p:blipFill rotWithShape="1">
            <a:blip r:embed="rId22" cstate="print">
              <a:extLst>
                <a:ext uri="{28A0092B-C50C-407E-A947-70E740481C1C}">
                  <a14:useLocalDpi xmlns:a14="http://schemas.microsoft.com/office/drawing/2010/main" val="0"/>
                </a:ext>
              </a:extLst>
            </a:blip>
            <a:srcRect r="66518"/>
            <a:stretch/>
          </p:blipFill>
          <p:spPr>
            <a:xfrm>
              <a:off x="5788977" y="5906803"/>
              <a:ext cx="470721" cy="360000"/>
            </a:xfrm>
            <a:prstGeom prst="rect">
              <a:avLst/>
            </a:prstGeom>
          </p:spPr>
        </p:pic>
      </p:grpSp>
      <p:sp>
        <p:nvSpPr>
          <p:cNvPr id="188" name="Rectangle 187"/>
          <p:cNvSpPr/>
          <p:nvPr/>
        </p:nvSpPr>
        <p:spPr>
          <a:xfrm>
            <a:off x="6816929" y="6065744"/>
            <a:ext cx="821808" cy="633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t="13118" r="56941" b="9472"/>
          <a:stretch/>
        </p:blipFill>
        <p:spPr>
          <a:xfrm>
            <a:off x="6886025" y="6108492"/>
            <a:ext cx="600753" cy="360000"/>
          </a:xfrm>
          <a:prstGeom prst="rect">
            <a:avLst/>
          </a:prstGeom>
        </p:spPr>
      </p:pic>
      <p:sp>
        <p:nvSpPr>
          <p:cNvPr id="190" name="Rectangle 189"/>
          <p:cNvSpPr/>
          <p:nvPr/>
        </p:nvSpPr>
        <p:spPr>
          <a:xfrm>
            <a:off x="5026949" y="6030908"/>
            <a:ext cx="821808" cy="60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1" name="Picture 19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5262" y="6038697"/>
            <a:ext cx="598101" cy="468000"/>
          </a:xfrm>
          <a:prstGeom prst="rect">
            <a:avLst/>
          </a:prstGeom>
        </p:spPr>
      </p:pic>
      <p:grpSp>
        <p:nvGrpSpPr>
          <p:cNvPr id="192" name="Group 191"/>
          <p:cNvGrpSpPr/>
          <p:nvPr/>
        </p:nvGrpSpPr>
        <p:grpSpPr>
          <a:xfrm>
            <a:off x="4332922" y="5718801"/>
            <a:ext cx="821808" cy="440953"/>
            <a:chOff x="2504122" y="5877112"/>
            <a:chExt cx="821808" cy="440953"/>
          </a:xfrm>
        </p:grpSpPr>
        <p:sp>
          <p:nvSpPr>
            <p:cNvPr id="193" name="Rectangle 192"/>
            <p:cNvSpPr/>
            <p:nvPr/>
          </p:nvSpPr>
          <p:spPr>
            <a:xfrm>
              <a:off x="2504122" y="5877112"/>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 name="Picture 2" descr="Home">
              <a:hlinkClick r:id="rId25" tooltip="Home"/>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6210"/>
            <a:stretch/>
          </p:blipFill>
          <p:spPr bwMode="auto">
            <a:xfrm>
              <a:off x="2680146" y="5913361"/>
              <a:ext cx="52704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5" name="Group 194"/>
          <p:cNvGrpSpPr/>
          <p:nvPr/>
        </p:nvGrpSpPr>
        <p:grpSpPr>
          <a:xfrm>
            <a:off x="3744593" y="5144183"/>
            <a:ext cx="821808" cy="440953"/>
            <a:chOff x="1915793" y="5302494"/>
            <a:chExt cx="821808" cy="440953"/>
          </a:xfrm>
        </p:grpSpPr>
        <p:sp>
          <p:nvSpPr>
            <p:cNvPr id="196" name="Rectangle 195"/>
            <p:cNvSpPr/>
            <p:nvPr/>
          </p:nvSpPr>
          <p:spPr>
            <a:xfrm>
              <a:off x="1915793" y="5302494"/>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7" name="Picture 196"/>
            <p:cNvPicPr>
              <a:picLocks noChangeAspect="1"/>
            </p:cNvPicPr>
            <p:nvPr/>
          </p:nvPicPr>
          <p:blipFill>
            <a:blip r:embed="rId27">
              <a:clrChange>
                <a:clrFrom>
                  <a:srgbClr val="FFFFFF"/>
                </a:clrFrom>
                <a:clrTo>
                  <a:srgbClr val="FFFFFF">
                    <a:alpha val="0"/>
                  </a:srgbClr>
                </a:clrTo>
              </a:clrChange>
            </a:blip>
            <a:stretch>
              <a:fillRect/>
            </a:stretch>
          </p:blipFill>
          <p:spPr>
            <a:xfrm>
              <a:off x="2153489" y="5350267"/>
              <a:ext cx="456000" cy="360000"/>
            </a:xfrm>
            <a:prstGeom prst="rect">
              <a:avLst/>
            </a:prstGeom>
          </p:spPr>
        </p:pic>
      </p:grpSp>
      <p:grpSp>
        <p:nvGrpSpPr>
          <p:cNvPr id="198" name="Group 197"/>
          <p:cNvGrpSpPr/>
          <p:nvPr/>
        </p:nvGrpSpPr>
        <p:grpSpPr>
          <a:xfrm>
            <a:off x="3053094" y="3625637"/>
            <a:ext cx="1362442" cy="440953"/>
            <a:chOff x="1224294" y="3783948"/>
            <a:chExt cx="1362442" cy="440953"/>
          </a:xfrm>
        </p:grpSpPr>
        <p:sp>
          <p:nvSpPr>
            <p:cNvPr id="199" name="Rectangle 198"/>
            <p:cNvSpPr/>
            <p:nvPr/>
          </p:nvSpPr>
          <p:spPr>
            <a:xfrm>
              <a:off x="1224294" y="3783948"/>
              <a:ext cx="1348310"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0" name="Picture 17" descr="Return to the FPS Finances homepag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413136" y="3839861"/>
              <a:ext cx="11736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29"/>
          <a:stretch>
            <a:fillRect/>
          </a:stretch>
        </p:blipFill>
        <p:spPr>
          <a:xfrm>
            <a:off x="4700138" y="3317183"/>
            <a:ext cx="617404" cy="647893"/>
          </a:xfrm>
          <a:prstGeom prst="rect">
            <a:avLst/>
          </a:prstGeom>
        </p:spPr>
      </p:pic>
      <p:sp>
        <p:nvSpPr>
          <p:cNvPr id="1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24</a:t>
            </a:fld>
            <a:endParaRPr lang="en-US" dirty="0">
              <a:solidFill>
                <a:schemeClr val="bg1"/>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24</a:t>
            </a:fld>
            <a:endParaRPr lang="en-US" dirty="0"/>
          </a:p>
        </p:txBody>
      </p:sp>
    </p:spTree>
    <p:extLst>
      <p:ext uri="{BB962C8B-B14F-4D97-AF65-F5344CB8AC3E}">
        <p14:creationId xmlns:p14="http://schemas.microsoft.com/office/powerpoint/2010/main" val="344294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22222E-6 L 1.66667E-6 0.34259 " pathEditMode="relative" rAng="0" ptsTypes="AA">
                                      <p:cBhvr>
                                        <p:cTn id="6" dur="2000" fill="hold"/>
                                        <p:tgtEl>
                                          <p:spTgt spid="127"/>
                                        </p:tgtEl>
                                        <p:attrNameLst>
                                          <p:attrName>ppt_x</p:attrName>
                                          <p:attrName>ppt_y</p:attrName>
                                        </p:attrNameLst>
                                      </p:cBhvr>
                                      <p:rCtr x="0" y="17130"/>
                                    </p:animMotion>
                                  </p:childTnLst>
                                </p:cTn>
                              </p:par>
                              <p:par>
                                <p:cTn id="7" presetID="1" presetClass="entr" presetSubtype="0" fill="hold" nodeType="withEffect">
                                  <p:stCondLst>
                                    <p:cond delay="2000"/>
                                  </p:stCondLst>
                                  <p:childTnLst>
                                    <p:set>
                                      <p:cBhvr>
                                        <p:cTn id="8" dur="1" fill="hold">
                                          <p:stCondLst>
                                            <p:cond delay="0"/>
                                          </p:stCondLst>
                                        </p:cTn>
                                        <p:tgtEl>
                                          <p:spTgt spid="164"/>
                                        </p:tgtEl>
                                        <p:attrNameLst>
                                          <p:attrName>style.visibility</p:attrName>
                                        </p:attrNameLst>
                                      </p:cBhvr>
                                      <p:to>
                                        <p:strVal val="visible"/>
                                      </p:to>
                                    </p:set>
                                  </p:childTnLst>
                                </p:cTn>
                              </p:par>
                              <p:par>
                                <p:cTn id="9" presetID="50" presetClass="path" presetSubtype="0" accel="50000" decel="50000" fill="hold" nodeType="withEffect">
                                  <p:stCondLst>
                                    <p:cond delay="2500"/>
                                  </p:stCondLst>
                                  <p:childTnLst>
                                    <p:animMotion origin="layout" path="M 1.25E-6 1.48148E-6 L 1.25E-6 0.11296 C 1.25E-6 0.16342 -0.03984 0.22616 -0.07266 0.22616 L -0.14623 0.22616 " pathEditMode="relative" rAng="5400000" ptsTypes="AAAA">
                                      <p:cBhvr>
                                        <p:cTn id="10" dur="2000" fill="hold"/>
                                        <p:tgtEl>
                                          <p:spTgt spid="125"/>
                                        </p:tgtEl>
                                        <p:attrNameLst>
                                          <p:attrName>ppt_x</p:attrName>
                                          <p:attrName>ppt_y</p:attrName>
                                        </p:attrNameLst>
                                      </p:cBhvr>
                                      <p:rCtr x="-7305" y="11296"/>
                                    </p:animMotion>
                                  </p:childTnLst>
                                </p:cTn>
                              </p:par>
                              <p:par>
                                <p:cTn id="11" presetID="50" presetClass="path" presetSubtype="0" accel="50000" decel="50000" fill="hold" nodeType="withEffect">
                                  <p:stCondLst>
                                    <p:cond delay="2500"/>
                                  </p:stCondLst>
                                  <p:childTnLst>
                                    <p:animMotion origin="layout" path="M -4.375E-6 2.22222E-6 L -4.375E-6 0.11736 C -4.375E-6 0.16991 0.05665 0.23541 0.10287 0.23541 L 0.20638 0.23541 " pathEditMode="relative" rAng="5400000" ptsTypes="AAAA">
                                      <p:cBhvr>
                                        <p:cTn id="12" dur="2000" fill="hold"/>
                                        <p:tgtEl>
                                          <p:spTgt spid="113"/>
                                        </p:tgtEl>
                                        <p:attrNameLst>
                                          <p:attrName>ppt_x</p:attrName>
                                          <p:attrName>ppt_y</p:attrName>
                                        </p:attrNameLst>
                                      </p:cBhvr>
                                      <p:rCtr x="10326" y="11759"/>
                                    </p:animMotion>
                                  </p:childTnLst>
                                </p:cTn>
                              </p:par>
                              <p:par>
                                <p:cTn id="13" presetID="42" presetClass="path" presetSubtype="0" accel="50000" decel="50000" fill="hold" nodeType="withEffect">
                                  <p:stCondLst>
                                    <p:cond delay="2500"/>
                                  </p:stCondLst>
                                  <p:childTnLst>
                                    <p:animMotion origin="layout" path="M -2.08333E-6 -1.85185E-6 L -0.19909 -0.09491 " pathEditMode="relative" rAng="0" ptsTypes="AA">
                                      <p:cBhvr>
                                        <p:cTn id="14" dur="2000" fill="hold"/>
                                        <p:tgtEl>
                                          <p:spTgt spid="112"/>
                                        </p:tgtEl>
                                        <p:attrNameLst>
                                          <p:attrName>ppt_x</p:attrName>
                                          <p:attrName>ppt_y</p:attrName>
                                        </p:attrNameLst>
                                      </p:cBhvr>
                                      <p:rCtr x="-9961" y="-4745"/>
                                    </p:animMotion>
                                  </p:childTnLst>
                                </p:cTn>
                              </p:par>
                              <p:par>
                                <p:cTn id="15" presetID="42" presetClass="path" presetSubtype="0" accel="50000" decel="50000" fill="hold" nodeType="withEffect">
                                  <p:stCondLst>
                                    <p:cond delay="2500"/>
                                  </p:stCondLst>
                                  <p:childTnLst>
                                    <p:animMotion origin="layout" path="M 0.01028 -0.02686 L 0.22552 0.10023 " pathEditMode="relative" rAng="0" ptsTypes="AA">
                                      <p:cBhvr>
                                        <p:cTn id="16" dur="2000" fill="hold"/>
                                        <p:tgtEl>
                                          <p:spTgt spid="111"/>
                                        </p:tgtEl>
                                        <p:attrNameLst>
                                          <p:attrName>ppt_x</p:attrName>
                                          <p:attrName>ppt_y</p:attrName>
                                        </p:attrNameLst>
                                      </p:cBhvr>
                                      <p:rCtr x="10755" y="6343"/>
                                    </p:animMotion>
                                  </p:childTnLst>
                                </p:cTn>
                              </p:par>
                              <p:par>
                                <p:cTn id="17" presetID="50" presetClass="path" presetSubtype="0" accel="50000" decel="50000" fill="hold" nodeType="withEffect">
                                  <p:stCondLst>
                                    <p:cond delay="5000"/>
                                  </p:stCondLst>
                                  <p:childTnLst>
                                    <p:animMotion origin="layout" path="M -0.00117 -0.00116 L 0.12435 -0.00116 C 0.1806 -0.00116 0.25013 -0.03495 0.25013 -0.06204 L 0.25013 -0.12245 " pathEditMode="relative" rAng="0" ptsTypes="AAAA">
                                      <p:cBhvr>
                                        <p:cTn id="18" dur="2000" fill="hold"/>
                                        <p:tgtEl>
                                          <p:spTgt spid="124"/>
                                        </p:tgtEl>
                                        <p:attrNameLst>
                                          <p:attrName>ppt_x</p:attrName>
                                          <p:attrName>ppt_y</p:attrName>
                                        </p:attrNameLst>
                                      </p:cBhvr>
                                      <p:rCtr x="12565" y="-6065"/>
                                    </p:animMotion>
                                  </p:childTnLst>
                                </p:cTn>
                              </p:par>
                              <p:par>
                                <p:cTn id="19" presetID="1" presetClass="entr" presetSubtype="0" fill="hold" nodeType="withEffect">
                                  <p:stCondLst>
                                    <p:cond delay="7000"/>
                                  </p:stCondLst>
                                  <p:childTnLst>
                                    <p:set>
                                      <p:cBhvr>
                                        <p:cTn id="20" dur="1" fill="hold">
                                          <p:stCondLst>
                                            <p:cond delay="0"/>
                                          </p:stCondLst>
                                        </p:cTn>
                                        <p:tgtEl>
                                          <p:spTgt spid="161"/>
                                        </p:tgtEl>
                                        <p:attrNameLst>
                                          <p:attrName>style.visibility</p:attrName>
                                        </p:attrNameLst>
                                      </p:cBhvr>
                                      <p:to>
                                        <p:strVal val="visible"/>
                                      </p:to>
                                    </p:set>
                                  </p:childTnLst>
                                </p:cTn>
                              </p:par>
                              <p:par>
                                <p:cTn id="21" presetID="42" presetClass="path" presetSubtype="0" accel="50000" decel="50000" fill="hold" nodeType="withEffect">
                                  <p:stCondLst>
                                    <p:cond delay="7500"/>
                                  </p:stCondLst>
                                  <p:childTnLst>
                                    <p:animMotion origin="layout" path="M 2.08333E-7 2.22222E-6 L 0.18008 0.15926 " pathEditMode="relative" rAng="0" ptsTypes="AA">
                                      <p:cBhvr>
                                        <p:cTn id="22" dur="2000" fill="hold"/>
                                        <p:tgtEl>
                                          <p:spTgt spid="123"/>
                                        </p:tgtEl>
                                        <p:attrNameLst>
                                          <p:attrName>ppt_x</p:attrName>
                                          <p:attrName>ppt_y</p:attrName>
                                        </p:attrNameLst>
                                      </p:cBhvr>
                                      <p:rCtr x="8997" y="7963"/>
                                    </p:animMotion>
                                  </p:childTnLst>
                                </p:cTn>
                              </p:par>
                              <p:par>
                                <p:cTn id="23" presetID="42" presetClass="path" presetSubtype="0" accel="50000" decel="50000" fill="hold" nodeType="withEffect">
                                  <p:stCondLst>
                                    <p:cond delay="7500"/>
                                  </p:stCondLst>
                                  <p:childTnLst>
                                    <p:animMotion origin="layout" path="M -1.25E-6 -1.85185E-6 L 0.07513 0.35209 " pathEditMode="relative" rAng="0" ptsTypes="AA">
                                      <p:cBhvr>
                                        <p:cTn id="24" dur="2000" fill="hold"/>
                                        <p:tgtEl>
                                          <p:spTgt spid="115"/>
                                        </p:tgtEl>
                                        <p:attrNameLst>
                                          <p:attrName>ppt_x</p:attrName>
                                          <p:attrName>ppt_y</p:attrName>
                                        </p:attrNameLst>
                                      </p:cBhvr>
                                      <p:rCtr x="3750" y="17593"/>
                                    </p:animMotion>
                                  </p:childTnLst>
                                </p:cTn>
                              </p:par>
                              <p:par>
                                <p:cTn id="25" presetID="42" presetClass="path" presetSubtype="0" accel="50000" decel="50000" fill="hold" nodeType="withEffect">
                                  <p:stCondLst>
                                    <p:cond delay="7500"/>
                                  </p:stCondLst>
                                  <p:childTnLst>
                                    <p:animMotion origin="layout" path="M 8.33333E-7 -3.33333E-6 L -0.14336 0.30116 " pathEditMode="relative" rAng="0" ptsTypes="AA">
                                      <p:cBhvr>
                                        <p:cTn id="26" dur="2000" fill="hold"/>
                                        <p:tgtEl>
                                          <p:spTgt spid="116"/>
                                        </p:tgtEl>
                                        <p:attrNameLst>
                                          <p:attrName>ppt_x</p:attrName>
                                          <p:attrName>ppt_y</p:attrName>
                                        </p:attrNameLst>
                                      </p:cBhvr>
                                      <p:rCtr x="-7174" y="15046"/>
                                    </p:animMotion>
                                  </p:childTnLst>
                                </p:cTn>
                              </p:par>
                              <p:par>
                                <p:cTn id="27" presetID="42" presetClass="path" presetSubtype="0" accel="50000" decel="50000" fill="hold" nodeType="withEffect">
                                  <p:stCondLst>
                                    <p:cond delay="7500"/>
                                  </p:stCondLst>
                                  <p:childTnLst>
                                    <p:animMotion origin="layout" path="M 0.01172 -0.01875 L -0.12917 -0.26806 " pathEditMode="relative" rAng="0" ptsTypes="AA">
                                      <p:cBhvr>
                                        <p:cTn id="28" dur="2000" fill="hold"/>
                                        <p:tgtEl>
                                          <p:spTgt spid="114"/>
                                        </p:tgtEl>
                                        <p:attrNameLst>
                                          <p:attrName>ppt_x</p:attrName>
                                          <p:attrName>ppt_y</p:attrName>
                                        </p:attrNameLst>
                                      </p:cBhvr>
                                      <p:rCtr x="-7044" y="-12477"/>
                                    </p:animMotion>
                                  </p:childTnLst>
                                </p:cTn>
                              </p:par>
                              <p:par>
                                <p:cTn id="29" presetID="42" presetClass="path" presetSubtype="0" accel="50000" decel="50000" fill="hold" nodeType="withEffect">
                                  <p:stCondLst>
                                    <p:cond delay="10000"/>
                                  </p:stCondLst>
                                  <p:childTnLst>
                                    <p:animMotion origin="layout" path="M -1.875E-6 -4.81481E-6 L -0.16146 0.2676 " pathEditMode="relative" rAng="0" ptsTypes="AA">
                                      <p:cBhvr>
                                        <p:cTn id="30" dur="2000" fill="hold"/>
                                        <p:tgtEl>
                                          <p:spTgt spid="122"/>
                                        </p:tgtEl>
                                        <p:attrNameLst>
                                          <p:attrName>ppt_x</p:attrName>
                                          <p:attrName>ppt_y</p:attrName>
                                        </p:attrNameLst>
                                      </p:cBhvr>
                                      <p:rCtr x="-8073" y="13380"/>
                                    </p:animMotion>
                                  </p:childTnLst>
                                </p:cTn>
                              </p:par>
                              <p:par>
                                <p:cTn id="31" presetID="1" presetClass="entr" presetSubtype="0" fill="hold" nodeType="withEffect">
                                  <p:stCondLst>
                                    <p:cond delay="12000"/>
                                  </p:stCondLst>
                                  <p:childTnLst>
                                    <p:set>
                                      <p:cBhvr>
                                        <p:cTn id="32" dur="1" fill="hold">
                                          <p:stCondLst>
                                            <p:cond delay="0"/>
                                          </p:stCondLst>
                                        </p:cTn>
                                        <p:tgtEl>
                                          <p:spTgt spid="167"/>
                                        </p:tgtEl>
                                        <p:attrNameLst>
                                          <p:attrName>style.visibility</p:attrName>
                                        </p:attrNameLst>
                                      </p:cBhvr>
                                      <p:to>
                                        <p:strVal val="visible"/>
                                      </p:to>
                                    </p:set>
                                  </p:childTnLst>
                                </p:cTn>
                              </p:par>
                              <p:par>
                                <p:cTn id="33" presetID="42" presetClass="path" presetSubtype="0" accel="50000" decel="50000" fill="hold" nodeType="withEffect">
                                  <p:stCondLst>
                                    <p:cond delay="12500"/>
                                  </p:stCondLst>
                                  <p:childTnLst>
                                    <p:animMotion origin="layout" path="M 4.16667E-6 2.59259E-6 L 0.00208 -0.34861 " pathEditMode="relative" rAng="0" ptsTypes="AA">
                                      <p:cBhvr>
                                        <p:cTn id="34" dur="2000" fill="hold"/>
                                        <p:tgtEl>
                                          <p:spTgt spid="121"/>
                                        </p:tgtEl>
                                        <p:attrNameLst>
                                          <p:attrName>ppt_x</p:attrName>
                                          <p:attrName>ppt_y</p:attrName>
                                        </p:attrNameLst>
                                      </p:cBhvr>
                                      <p:rCtr x="104" y="-17431"/>
                                    </p:animMotion>
                                  </p:childTnLst>
                                </p:cTn>
                              </p:par>
                              <p:par>
                                <p:cTn id="35" presetID="42" presetClass="path" presetSubtype="0" accel="50000" decel="50000" fill="hold" nodeType="withEffect">
                                  <p:stCondLst>
                                    <p:cond delay="12500"/>
                                  </p:stCondLst>
                                  <p:childTnLst>
                                    <p:animMotion origin="layout" path="M 4.58333E-6 -1.85185E-6 L 0.22291 -0.0993 " pathEditMode="relative" rAng="0" ptsTypes="AA">
                                      <p:cBhvr>
                                        <p:cTn id="36" dur="2000" fill="hold"/>
                                        <p:tgtEl>
                                          <p:spTgt spid="110"/>
                                        </p:tgtEl>
                                        <p:attrNameLst>
                                          <p:attrName>ppt_x</p:attrName>
                                          <p:attrName>ppt_y</p:attrName>
                                        </p:attrNameLst>
                                      </p:cBhvr>
                                      <p:rCtr x="11146" y="-4977"/>
                                    </p:animMotion>
                                  </p:childTnLst>
                                </p:cTn>
                              </p:par>
                              <p:par>
                                <p:cTn id="37" presetID="42" presetClass="path" presetSubtype="0" accel="50000" decel="50000" fill="hold" nodeType="withEffect">
                                  <p:stCondLst>
                                    <p:cond delay="12500"/>
                                  </p:stCondLst>
                                  <p:childTnLst>
                                    <p:animMotion origin="layout" path="M 4.58333E-6 -1.85185E-6 L -0.21368 0.00023 " pathEditMode="relative" rAng="0" ptsTypes="AA">
                                      <p:cBhvr>
                                        <p:cTn id="38" dur="2000" fill="hold"/>
                                        <p:tgtEl>
                                          <p:spTgt spid="109"/>
                                        </p:tgtEl>
                                        <p:attrNameLst>
                                          <p:attrName>ppt_x</p:attrName>
                                          <p:attrName>ppt_y</p:attrName>
                                        </p:attrNameLst>
                                      </p:cBhvr>
                                      <p:rCtr x="-10690" y="0"/>
                                    </p:animMotion>
                                  </p:childTnLst>
                                </p:cTn>
                              </p:par>
                              <p:par>
                                <p:cTn id="39" presetID="42" presetClass="path" presetSubtype="0" accel="50000" decel="50000" fill="hold" nodeType="withEffect">
                                  <p:stCondLst>
                                    <p:cond delay="15000"/>
                                  </p:stCondLst>
                                  <p:childTnLst>
                                    <p:animMotion origin="layout" path="M 1.875E-6 2.59259E-6 L -0.29167 -0.00625 " pathEditMode="relative" rAng="0" ptsTypes="AA">
                                      <p:cBhvr>
                                        <p:cTn id="40" dur="2000" fill="hold"/>
                                        <p:tgtEl>
                                          <p:spTgt spid="120"/>
                                        </p:tgtEl>
                                        <p:attrNameLst>
                                          <p:attrName>ppt_x</p:attrName>
                                          <p:attrName>ppt_y</p:attrName>
                                        </p:attrNameLst>
                                      </p:cBhvr>
                                      <p:rCtr x="-14583" y="-324"/>
                                    </p:animMotion>
                                  </p:childTnLst>
                                </p:cTn>
                              </p:par>
                              <p:par>
                                <p:cTn id="41" presetID="1" presetClass="entr" presetSubtype="0" fill="hold" nodeType="withEffect">
                                  <p:stCondLst>
                                    <p:cond delay="17000"/>
                                  </p:stCondLst>
                                  <p:childTnLst>
                                    <p:set>
                                      <p:cBhvr>
                                        <p:cTn id="42" dur="1" fill="hold">
                                          <p:stCondLst>
                                            <p:cond delay="0"/>
                                          </p:stCondLst>
                                        </p:cTn>
                                        <p:tgtEl>
                                          <p:spTgt spid="170"/>
                                        </p:tgtEl>
                                        <p:attrNameLst>
                                          <p:attrName>style.visibility</p:attrName>
                                        </p:attrNameLst>
                                      </p:cBhvr>
                                      <p:to>
                                        <p:strVal val="visible"/>
                                      </p:to>
                                    </p:set>
                                  </p:childTnLst>
                                </p:cTn>
                              </p:par>
                              <p:par>
                                <p:cTn id="43" presetID="50" presetClass="path" presetSubtype="0" accel="50000" decel="50000" fill="hold" nodeType="withEffect">
                                  <p:stCondLst>
                                    <p:cond delay="17500"/>
                                  </p:stCondLst>
                                  <p:childTnLst>
                                    <p:animMotion origin="layout" path="M -0.16731 -0.18843 L -0.08372 -0.18843 C -0.04635 -0.18843 -2.70833E-6 -0.13681 -2.70833E-6 -0.09421 L -2.70833E-6 -3.78387E-17 " pathEditMode="relative" rAng="0" ptsTypes="AAAA">
                                      <p:cBhvr>
                                        <p:cTn id="44" dur="2000" spd="-100000" fill="hold"/>
                                        <p:tgtEl>
                                          <p:spTgt spid="119"/>
                                        </p:tgtEl>
                                        <p:attrNameLst>
                                          <p:attrName>ppt_x</p:attrName>
                                          <p:attrName>ppt_y</p:attrName>
                                        </p:attrNameLst>
                                      </p:cBhvr>
                                      <p:rCtr x="8359" y="9421"/>
                                    </p:animMotion>
                                  </p:childTnLst>
                                </p:cTn>
                              </p:par>
                              <p:par>
                                <p:cTn id="45" presetID="42" presetClass="path" presetSubtype="0" accel="50000" decel="50000" fill="hold" nodeType="withEffect">
                                  <p:stCondLst>
                                    <p:cond delay="17500"/>
                                  </p:stCondLst>
                                  <p:childTnLst>
                                    <p:animMotion origin="layout" path="M -6.25E-7 -3.7037E-7 L -0.08138 0.36667 " pathEditMode="relative" rAng="0" ptsTypes="AA">
                                      <p:cBhvr>
                                        <p:cTn id="46" dur="2000" fill="hold"/>
                                        <p:tgtEl>
                                          <p:spTgt spid="108"/>
                                        </p:tgtEl>
                                        <p:attrNameLst>
                                          <p:attrName>ppt_x</p:attrName>
                                          <p:attrName>ppt_y</p:attrName>
                                        </p:attrNameLst>
                                      </p:cBhvr>
                                      <p:rCtr x="-4076" y="18333"/>
                                    </p:animMotion>
                                  </p:childTnLst>
                                </p:cTn>
                              </p:par>
                              <p:par>
                                <p:cTn id="47" presetID="50" presetClass="path" presetSubtype="0" accel="50000" decel="50000" fill="hold" nodeType="withEffect">
                                  <p:stCondLst>
                                    <p:cond delay="17500"/>
                                  </p:stCondLst>
                                  <p:childTnLst>
                                    <p:animMotion origin="layout" path="M 0.13815 0.31157 L 0.06875 0.31157 C 0.03789 0.31157 -3.54167E-6 0.22546 -3.54167E-6 0.15579 L -3.54167E-6 1.48148E-6 " pathEditMode="relative" rAng="0" ptsTypes="AAAA">
                                      <p:cBhvr>
                                        <p:cTn id="48" dur="2000" spd="-100000" fill="hold"/>
                                        <p:tgtEl>
                                          <p:spTgt spid="107"/>
                                        </p:tgtEl>
                                        <p:attrNameLst>
                                          <p:attrName>ppt_x</p:attrName>
                                          <p:attrName>ppt_y</p:attrName>
                                        </p:attrNameLst>
                                      </p:cBhvr>
                                      <p:rCtr x="-6914" y="-15579"/>
                                    </p:animMotion>
                                  </p:childTnLst>
                                </p:cTn>
                              </p:par>
                              <p:par>
                                <p:cTn id="49" presetID="42" presetClass="path" presetSubtype="0" accel="50000" decel="50000" fill="hold" nodeType="withEffect">
                                  <p:stCondLst>
                                    <p:cond delay="20000"/>
                                  </p:stCondLst>
                                  <p:childTnLst>
                                    <p:animMotion origin="layout" path="M 1.66667E-6 -3.33333E-6 L -0.00013 0.34283 " pathEditMode="relative" rAng="0" ptsTypes="AA">
                                      <p:cBhvr>
                                        <p:cTn id="50" dur="2000" fill="hold"/>
                                        <p:tgtEl>
                                          <p:spTgt spid="118"/>
                                        </p:tgtEl>
                                        <p:attrNameLst>
                                          <p:attrName>ppt_x</p:attrName>
                                          <p:attrName>ppt_y</p:attrName>
                                        </p:attrNameLst>
                                      </p:cBhvr>
                                      <p:rCtr x="-13" y="17130"/>
                                    </p:animMotion>
                                  </p:childTnLst>
                                </p:cTn>
                              </p:par>
                              <p:par>
                                <p:cTn id="51" presetID="1" presetClass="entr" presetSubtype="0" fill="hold" nodeType="withEffect">
                                  <p:stCondLst>
                                    <p:cond delay="22000"/>
                                  </p:stCondLst>
                                  <p:childTnLst>
                                    <p:set>
                                      <p:cBhvr>
                                        <p:cTn id="52" dur="1" fill="hold">
                                          <p:stCondLst>
                                            <p:cond delay="0"/>
                                          </p:stCondLst>
                                        </p:cTn>
                                        <p:tgtEl>
                                          <p:spTgt spid="158"/>
                                        </p:tgtEl>
                                        <p:attrNameLst>
                                          <p:attrName>style.visibility</p:attrName>
                                        </p:attrNameLst>
                                      </p:cBhvr>
                                      <p:to>
                                        <p:strVal val="visible"/>
                                      </p:to>
                                    </p:set>
                                  </p:childTnLst>
                                </p:cTn>
                              </p:par>
                              <p:par>
                                <p:cTn id="53" presetID="50" presetClass="path" presetSubtype="0" accel="50000" decel="50000" fill="hold" nodeType="withEffect">
                                  <p:stCondLst>
                                    <p:cond delay="22500"/>
                                  </p:stCondLst>
                                  <p:childTnLst>
                                    <p:animMotion origin="layout" path="M 4.16667E-6 3.33333E-6 L 0.11054 3.33333E-6 C 0.16028 3.33333E-6 0.22135 -0.05 0.22135 -0.09051 L 0.22135 -0.18102 " pathEditMode="relative" rAng="0" ptsTypes="AAAA">
                                      <p:cBhvr>
                                        <p:cTn id="54" dur="2000" fill="hold"/>
                                        <p:tgtEl>
                                          <p:spTgt spid="117"/>
                                        </p:tgtEl>
                                        <p:attrNameLst>
                                          <p:attrName>ppt_x</p:attrName>
                                          <p:attrName>ppt_y</p:attrName>
                                        </p:attrNameLst>
                                      </p:cBhvr>
                                      <p:rCtr x="11068" y="-9051"/>
                                    </p:animMotion>
                                  </p:childTnLst>
                                </p:cTn>
                              </p:par>
                              <p:par>
                                <p:cTn id="55" presetID="42" presetClass="path" presetSubtype="0" accel="50000" decel="50000" fill="hold" nodeType="withEffect">
                                  <p:stCondLst>
                                    <p:cond delay="22500"/>
                                  </p:stCondLst>
                                  <p:childTnLst>
                                    <p:animMotion origin="layout" path="M -2.08333E-7 1.85185E-6 L -2.08333E-7 0.38079 " pathEditMode="relative" rAng="0" ptsTypes="AA">
                                      <p:cBhvr>
                                        <p:cTn id="56" dur="2000" fill="hold"/>
                                        <p:tgtEl>
                                          <p:spTgt spid="104"/>
                                        </p:tgtEl>
                                        <p:attrNameLst>
                                          <p:attrName>ppt_x</p:attrName>
                                          <p:attrName>ppt_y</p:attrName>
                                        </p:attrNameLst>
                                      </p:cBhvr>
                                      <p:rCtr x="0" y="19028"/>
                                    </p:animMotion>
                                  </p:childTnLst>
                                </p:cTn>
                              </p:par>
                              <p:par>
                                <p:cTn id="57" presetID="42" presetClass="path" presetSubtype="0" accel="50000" decel="50000" fill="hold" nodeType="withEffect">
                                  <p:stCondLst>
                                    <p:cond delay="22500"/>
                                  </p:stCondLst>
                                  <p:childTnLst>
                                    <p:animMotion origin="layout" path="M 1.04167E-6 -7.40741E-7 L 0.2207 0.08588 " pathEditMode="relative" rAng="0" ptsTypes="AA">
                                      <p:cBhvr>
                                        <p:cTn id="58" dur="2000" fill="hold"/>
                                        <p:tgtEl>
                                          <p:spTgt spid="106"/>
                                        </p:tgtEl>
                                        <p:attrNameLst>
                                          <p:attrName>ppt_x</p:attrName>
                                          <p:attrName>ppt_y</p:attrName>
                                        </p:attrNameLst>
                                      </p:cBhvr>
                                      <p:rCtr x="11029" y="4282"/>
                                    </p:animMotion>
                                  </p:childTnLst>
                                </p:cTn>
                              </p:par>
                              <p:par>
                                <p:cTn id="59" presetID="50" presetClass="path" presetSubtype="0" accel="50000" decel="50000" fill="hold" nodeType="withEffect">
                                  <p:stCondLst>
                                    <p:cond delay="22500"/>
                                  </p:stCondLst>
                                  <p:childTnLst>
                                    <p:animMotion origin="layout" path="M -0.11055 -0.27083 L -0.05391 -0.27083 C -0.02825 -0.27083 0.00352 -0.17639 0.00352 -0.0993 L 0.00352 0.07292 " pathEditMode="relative" rAng="0" ptsTypes="AAAA">
                                      <p:cBhvr>
                                        <p:cTn id="60" dur="2000" spd="-100000" fill="hold"/>
                                        <p:tgtEl>
                                          <p:spTgt spid="105"/>
                                        </p:tgtEl>
                                        <p:attrNameLst>
                                          <p:attrName>ppt_x</p:attrName>
                                          <p:attrName>ppt_y</p:attrName>
                                        </p:attrNameLst>
                                      </p:cBhvr>
                                      <p:rCtr x="5703" y="1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63174" y="2024774"/>
            <a:ext cx="6561824" cy="4398324"/>
          </a:xfrm>
          <a:prstGeom prst="rect">
            <a:avLst/>
          </a:prstGeom>
        </p:spPr>
      </p:pic>
      <p:pic>
        <p:nvPicPr>
          <p:cNvPr id="6" name="Content Placeholder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469023" y="582002"/>
            <a:ext cx="4899547" cy="7250723"/>
          </a:xfrm>
          <a:prstGeom prst="rect">
            <a:avLst/>
          </a:prstGeom>
        </p:spPr>
      </p:pic>
      <p:sp>
        <p:nvSpPr>
          <p:cNvPr id="7" name="Title 2"/>
          <p:cNvSpPr>
            <a:spLocks noGrp="1"/>
          </p:cNvSpPr>
          <p:nvPr>
            <p:ph type="title"/>
          </p:nvPr>
        </p:nvSpPr>
        <p:spPr/>
        <p:txBody>
          <a:bodyPr/>
          <a:lstStyle/>
          <a:p>
            <a:r>
              <a:rPr lang="en-US" dirty="0"/>
              <a:t>How ? with the new Software Reuse Platform !</a:t>
            </a:r>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25</a:t>
            </a:fld>
            <a:endParaRPr lang="en-US" dirty="0">
              <a:solidFill>
                <a:schemeClr val="bg1"/>
              </a:solidFill>
            </a:endParaRPr>
          </a:p>
        </p:txBody>
      </p:sp>
      <p:sp>
        <p:nvSpPr>
          <p:cNvPr id="4" name="Rectangle 3"/>
          <p:cNvSpPr/>
          <p:nvPr/>
        </p:nvSpPr>
        <p:spPr>
          <a:xfrm>
            <a:off x="4074399" y="1190926"/>
            <a:ext cx="3961597" cy="523220"/>
          </a:xfrm>
          <a:prstGeom prst="rect">
            <a:avLst/>
          </a:prstGeom>
        </p:spPr>
        <p:txBody>
          <a:bodyPr wrap="none">
            <a:spAutoFit/>
          </a:bodyPr>
          <a:lstStyle/>
          <a:p>
            <a:r>
              <a:rPr lang="en-US" sz="2800" dirty="0">
                <a:hlinkClick r:id="rId4"/>
              </a:rPr>
              <a:t>https://www.ict-reuse.be</a:t>
            </a:r>
            <a:r>
              <a:rPr lang="en-US" sz="2800" dirty="0"/>
              <a:t> </a:t>
            </a:r>
            <a:endParaRPr lang="nl-BE" sz="2800" dirty="0"/>
          </a:p>
        </p:txBody>
      </p:sp>
      <p:sp>
        <p:nvSpPr>
          <p:cNvPr id="10" name="Slide Number Placeholder 9"/>
          <p:cNvSpPr>
            <a:spLocks noGrp="1"/>
          </p:cNvSpPr>
          <p:nvPr>
            <p:ph type="sldNum" sz="quarter" idx="12"/>
          </p:nvPr>
        </p:nvSpPr>
        <p:spPr/>
        <p:txBody>
          <a:bodyPr/>
          <a:lstStyle/>
          <a:p>
            <a:fld id="{D45B42A2-12DC-D04A-88D3-A93CC82DF348}" type="slidenum">
              <a:rPr lang="en-US" smtClean="0"/>
              <a:t>25</a:t>
            </a:fld>
            <a:endParaRPr lang="en-US" dirty="0"/>
          </a:p>
        </p:txBody>
      </p:sp>
    </p:spTree>
    <p:extLst>
      <p:ext uri="{BB962C8B-B14F-4D97-AF65-F5344CB8AC3E}">
        <p14:creationId xmlns:p14="http://schemas.microsoft.com/office/powerpoint/2010/main" val="280982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4"/>
          </p:nvPr>
        </p:nvSpPr>
        <p:spPr/>
        <p:txBody>
          <a:bodyPr/>
          <a:lstStyle/>
          <a:p>
            <a:endParaRPr lang="nl-BE"/>
          </a:p>
        </p:txBody>
      </p:sp>
      <p:sp>
        <p:nvSpPr>
          <p:cNvPr id="13" name="Title 12"/>
          <p:cNvSpPr>
            <a:spLocks noGrp="1"/>
          </p:cNvSpPr>
          <p:nvPr>
            <p:ph type="title"/>
          </p:nvPr>
        </p:nvSpPr>
        <p:spPr/>
        <p:txBody>
          <a:bodyPr/>
          <a:lstStyle/>
          <a:p>
            <a:endParaRPr lang="nl-BE"/>
          </a:p>
        </p:txBody>
      </p:sp>
      <p:pic>
        <p:nvPicPr>
          <p:cNvPr id="4" name="Picture 3"/>
          <p:cNvPicPr>
            <a:picLocks noChangeAspect="1"/>
          </p:cNvPicPr>
          <p:nvPr/>
        </p:nvPicPr>
        <p:blipFill>
          <a:blip r:embed="rId2"/>
          <a:stretch>
            <a:fillRect/>
          </a:stretch>
        </p:blipFill>
        <p:spPr>
          <a:xfrm>
            <a:off x="-794370" y="-1"/>
            <a:ext cx="13958164" cy="7059705"/>
          </a:xfrm>
          <a:prstGeom prst="rect">
            <a:avLst/>
          </a:prstGeom>
        </p:spPr>
      </p:pic>
      <p:sp>
        <p:nvSpPr>
          <p:cNvPr id="5" name="Title 2"/>
          <p:cNvSpPr txBox="1">
            <a:spLocks/>
          </p:cNvSpPr>
          <p:nvPr/>
        </p:nvSpPr>
        <p:spPr>
          <a:xfrm>
            <a:off x="216478" y="1806459"/>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r>
              <a:rPr lang="en-US" sz="5700" dirty="0"/>
              <a:t>New project? </a:t>
            </a:r>
          </a:p>
          <a:p>
            <a:r>
              <a:rPr lang="en-US" dirty="0"/>
              <a:t>consult the </a:t>
            </a:r>
          </a:p>
          <a:p>
            <a:r>
              <a:rPr lang="en-US" dirty="0"/>
              <a:t>Software Reuse </a:t>
            </a:r>
          </a:p>
          <a:p>
            <a:r>
              <a:rPr lang="en-US" dirty="0"/>
              <a:t>Catalogue</a:t>
            </a:r>
            <a:endParaRPr lang="nl-NL" sz="2700" dirty="0"/>
          </a:p>
        </p:txBody>
      </p:sp>
      <p:sp>
        <p:nvSpPr>
          <p:cNvPr id="7" name="Slide Number Placeholder 6"/>
          <p:cNvSpPr>
            <a:spLocks noGrp="1"/>
          </p:cNvSpPr>
          <p:nvPr>
            <p:ph type="sldNum" sz="quarter" idx="12"/>
          </p:nvPr>
        </p:nvSpPr>
        <p:spPr/>
        <p:txBody>
          <a:bodyPr/>
          <a:lstStyle/>
          <a:p>
            <a:fld id="{D45B42A2-12DC-D04A-88D3-A93CC82DF348}" type="slidenum">
              <a:rPr lang="en-US" smtClean="0"/>
              <a:t>26</a:t>
            </a:fld>
            <a:endParaRPr lang="en-US" dirty="0"/>
          </a:p>
        </p:txBody>
      </p:sp>
    </p:spTree>
    <p:extLst>
      <p:ext uri="{BB962C8B-B14F-4D97-AF65-F5344CB8AC3E}">
        <p14:creationId xmlns:p14="http://schemas.microsoft.com/office/powerpoint/2010/main" val="3890103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Share your success stories...and become an ambassador for reuse!</a:t>
            </a:r>
            <a:endParaRPr lang="nl-NL" dirty="0"/>
          </a:p>
        </p:txBody>
      </p:sp>
      <p:pic>
        <p:nvPicPr>
          <p:cNvPr id="7" name="Picture 6"/>
          <p:cNvPicPr>
            <a:picLocks noChangeAspect="1"/>
          </p:cNvPicPr>
          <p:nvPr/>
        </p:nvPicPr>
        <p:blipFill>
          <a:blip r:embed="rId2"/>
          <a:stretch>
            <a:fillRect/>
          </a:stretch>
        </p:blipFill>
        <p:spPr>
          <a:xfrm>
            <a:off x="903647" y="2330606"/>
            <a:ext cx="10450152" cy="3362778"/>
          </a:xfrm>
          <a:prstGeom prst="rect">
            <a:avLst/>
          </a:prstGeom>
        </p:spPr>
      </p:pic>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27</a:t>
            </a:fld>
            <a:endParaRPr lang="en-US" dirty="0">
              <a:solidFill>
                <a:schemeClr val="bg1"/>
              </a:solidFill>
            </a:endParaRPr>
          </a:p>
        </p:txBody>
      </p:sp>
      <p:sp>
        <p:nvSpPr>
          <p:cNvPr id="6" name="Rectangle 5"/>
          <p:cNvSpPr/>
          <p:nvPr/>
        </p:nvSpPr>
        <p:spPr>
          <a:xfrm>
            <a:off x="4022036" y="1341354"/>
            <a:ext cx="3879845" cy="523220"/>
          </a:xfrm>
          <a:prstGeom prst="rect">
            <a:avLst/>
          </a:prstGeom>
        </p:spPr>
        <p:txBody>
          <a:bodyPr wrap="none">
            <a:spAutoFit/>
          </a:bodyPr>
          <a:lstStyle/>
          <a:p>
            <a:r>
              <a:rPr lang="en-US" sz="2800" dirty="0">
                <a:hlinkClick r:id="rId3"/>
              </a:rPr>
              <a:t>https://www.ict-reuse.be</a:t>
            </a:r>
            <a:endParaRPr lang="nl-BE" sz="2800" dirty="0"/>
          </a:p>
        </p:txBody>
      </p:sp>
      <p:sp>
        <p:nvSpPr>
          <p:cNvPr id="9" name="Slide Number Placeholder 8"/>
          <p:cNvSpPr>
            <a:spLocks noGrp="1"/>
          </p:cNvSpPr>
          <p:nvPr>
            <p:ph type="sldNum" sz="quarter" idx="12"/>
          </p:nvPr>
        </p:nvSpPr>
        <p:spPr/>
        <p:txBody>
          <a:bodyPr/>
          <a:lstStyle/>
          <a:p>
            <a:fld id="{D45B42A2-12DC-D04A-88D3-A93CC82DF348}" type="slidenum">
              <a:rPr lang="en-US" smtClean="0"/>
              <a:t>27</a:t>
            </a:fld>
            <a:endParaRPr lang="en-US" dirty="0"/>
          </a:p>
        </p:txBody>
      </p:sp>
    </p:spTree>
    <p:extLst>
      <p:ext uri="{BB962C8B-B14F-4D97-AF65-F5344CB8AC3E}">
        <p14:creationId xmlns:p14="http://schemas.microsoft.com/office/powerpoint/2010/main" val="1642027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endParaRPr lang="en-US" dirty="0"/>
          </a:p>
          <a:p>
            <a:r>
              <a:rPr lang="en-US" dirty="0"/>
              <a:t>you can only improve what you measure</a:t>
            </a:r>
          </a:p>
          <a:p>
            <a:endParaRPr lang="en-US" dirty="0"/>
          </a:p>
          <a:p>
            <a:r>
              <a:rPr lang="en-US" dirty="0"/>
              <a:t>reuse is embedded in the "project life cycle" of projects carried out by </a:t>
            </a:r>
            <a:r>
              <a:rPr lang="en-US" dirty="0" err="1"/>
              <a:t>Smals</a:t>
            </a:r>
            <a:endParaRPr lang="en-US" dirty="0"/>
          </a:p>
          <a:p>
            <a:endParaRPr lang="en-US" dirty="0"/>
          </a:p>
          <a:p>
            <a:r>
              <a:rPr lang="en-US" dirty="0"/>
              <a:t>this makes it possible to compare the project cost without reuse and with reuse and to calculate the ROI</a:t>
            </a:r>
            <a:endParaRPr lang="nl-BE" dirty="0"/>
          </a:p>
          <a:p>
            <a:endParaRPr lang="nl-BE" dirty="0"/>
          </a:p>
        </p:txBody>
      </p:sp>
      <p:sp>
        <p:nvSpPr>
          <p:cNvPr id="3" name="Title 2"/>
          <p:cNvSpPr>
            <a:spLocks noGrp="1"/>
          </p:cNvSpPr>
          <p:nvPr>
            <p:ph type="title"/>
          </p:nvPr>
        </p:nvSpPr>
        <p:spPr/>
        <p:txBody>
          <a:bodyPr/>
          <a:lstStyle/>
          <a:p>
            <a:r>
              <a:rPr lang="en-US"/>
              <a:t>ROI of reuse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28</a:t>
            </a:fld>
            <a:endParaRPr lang="en-US" dirty="0">
              <a:solidFill>
                <a:schemeClr val="bg1"/>
              </a:solidFill>
            </a:endParaRPr>
          </a:p>
        </p:txBody>
      </p:sp>
      <p:sp>
        <p:nvSpPr>
          <p:cNvPr id="8" name="Slide Number Placeholder 7"/>
          <p:cNvSpPr>
            <a:spLocks noGrp="1"/>
          </p:cNvSpPr>
          <p:nvPr>
            <p:ph type="sldNum" sz="quarter" idx="12"/>
          </p:nvPr>
        </p:nvSpPr>
        <p:spPr/>
        <p:txBody>
          <a:bodyPr/>
          <a:lstStyle/>
          <a:p>
            <a:fld id="{D45B42A2-12DC-D04A-88D3-A93CC82DF348}" type="slidenum">
              <a:rPr lang="en-US" smtClean="0"/>
              <a:t>28</a:t>
            </a:fld>
            <a:endParaRPr lang="en-US" dirty="0"/>
          </a:p>
        </p:txBody>
      </p:sp>
    </p:spTree>
    <p:extLst>
      <p:ext uri="{BB962C8B-B14F-4D97-AF65-F5344CB8AC3E}">
        <p14:creationId xmlns:p14="http://schemas.microsoft.com/office/powerpoint/2010/main" val="2431169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ROI 2019 for projects carried out by Smals</a:t>
            </a:r>
            <a:endParaRPr lang="en-US" dirty="0"/>
          </a:p>
        </p:txBody>
      </p:sp>
      <p:grpSp>
        <p:nvGrpSpPr>
          <p:cNvPr id="42" name="Group 41"/>
          <p:cNvGrpSpPr>
            <a:grpSpLocks noChangeAspect="1"/>
          </p:cNvGrpSpPr>
          <p:nvPr/>
        </p:nvGrpSpPr>
        <p:grpSpPr>
          <a:xfrm>
            <a:off x="1301178" y="1542378"/>
            <a:ext cx="9682306" cy="3805526"/>
            <a:chOff x="2518837" y="3517106"/>
            <a:chExt cx="20073990" cy="7889866"/>
          </a:xfrm>
        </p:grpSpPr>
        <p:cxnSp>
          <p:nvCxnSpPr>
            <p:cNvPr id="43" name="Straight Connector 42"/>
            <p:cNvCxnSpPr/>
            <p:nvPr/>
          </p:nvCxnSpPr>
          <p:spPr>
            <a:xfrm flipH="1" flipV="1">
              <a:off x="14680351" y="7942488"/>
              <a:ext cx="2957578" cy="144656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007254" y="7942488"/>
              <a:ext cx="2462083" cy="177284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0035761" y="4238910"/>
              <a:ext cx="4954898" cy="4956189"/>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6" name="Oval 45"/>
            <p:cNvSpPr/>
            <p:nvPr/>
          </p:nvSpPr>
          <p:spPr>
            <a:xfrm>
              <a:off x="3290047" y="6326896"/>
              <a:ext cx="4954898" cy="4956189"/>
            </a:xfrm>
            <a:prstGeom prst="ellipse">
              <a:avLst/>
            </a:prstGeom>
            <a:solidFill>
              <a:schemeClr val="bg2"/>
            </a:solidFill>
            <a:ln w="76200" cmpd="sng">
              <a:solidFill>
                <a:srgbClr val="22A4DD"/>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7" name="Oval 46"/>
            <p:cNvSpPr/>
            <p:nvPr/>
          </p:nvSpPr>
          <p:spPr>
            <a:xfrm>
              <a:off x="17637929" y="6450783"/>
              <a:ext cx="4954898" cy="4956189"/>
            </a:xfrm>
            <a:prstGeom prst="ellipse">
              <a:avLst/>
            </a:prstGeom>
            <a:solidFill>
              <a:schemeClr val="bg2"/>
            </a:solid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8" name="Oval 1"/>
            <p:cNvSpPr>
              <a:spLocks noChangeArrowheads="1"/>
            </p:cNvSpPr>
            <p:nvPr/>
          </p:nvSpPr>
          <p:spPr bwMode="auto">
            <a:xfrm>
              <a:off x="2518837" y="5861568"/>
              <a:ext cx="2080377" cy="2080920"/>
            </a:xfrm>
            <a:prstGeom prst="ellipse">
              <a:avLst/>
            </a:prstGeom>
            <a:solidFill>
              <a:srgbClr val="22A4D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49" name="Oval 1"/>
            <p:cNvSpPr>
              <a:spLocks noChangeArrowheads="1"/>
            </p:cNvSpPr>
            <p:nvPr/>
          </p:nvSpPr>
          <p:spPr bwMode="auto">
            <a:xfrm>
              <a:off x="9549486" y="3517106"/>
              <a:ext cx="2080377" cy="2080920"/>
            </a:xfrm>
            <a:prstGeom prst="ellipse">
              <a:avLst/>
            </a:prstGeom>
            <a:solidFill>
              <a:srgbClr val="EC506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0" name="Oval 1"/>
            <p:cNvSpPr>
              <a:spLocks noChangeArrowheads="1"/>
            </p:cNvSpPr>
            <p:nvPr/>
          </p:nvSpPr>
          <p:spPr bwMode="auto">
            <a:xfrm>
              <a:off x="16984359" y="5861568"/>
              <a:ext cx="2080377" cy="2080920"/>
            </a:xfrm>
            <a:prstGeom prst="ellipse">
              <a:avLst/>
            </a:prstGeom>
            <a:solidFill>
              <a:schemeClr val="accent6">
                <a:lumMod val="75000"/>
              </a:schemeClr>
            </a:solidFill>
            <a:ln>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1" name="Freeform 70"/>
            <p:cNvSpPr>
              <a:spLocks noChangeArrowheads="1"/>
            </p:cNvSpPr>
            <p:nvPr/>
          </p:nvSpPr>
          <p:spPr bwMode="auto">
            <a:xfrm>
              <a:off x="17441515" y="6361663"/>
              <a:ext cx="1234583" cy="1103536"/>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2" name="Freeform 102"/>
            <p:cNvSpPr>
              <a:spLocks noChangeArrowheads="1"/>
            </p:cNvSpPr>
            <p:nvPr/>
          </p:nvSpPr>
          <p:spPr bwMode="auto">
            <a:xfrm>
              <a:off x="2963928" y="6340760"/>
              <a:ext cx="1225829" cy="1103536"/>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3" name="Freeform 116"/>
            <p:cNvSpPr>
              <a:spLocks noChangeArrowheads="1"/>
            </p:cNvSpPr>
            <p:nvPr/>
          </p:nvSpPr>
          <p:spPr bwMode="auto">
            <a:xfrm>
              <a:off x="10035761" y="3975754"/>
              <a:ext cx="1103247" cy="113856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4" name="TextBox 53"/>
            <p:cNvSpPr txBox="1"/>
            <p:nvPr/>
          </p:nvSpPr>
          <p:spPr>
            <a:xfrm>
              <a:off x="4558401" y="7249905"/>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rPr>
                <a:t>54%</a:t>
              </a:r>
            </a:p>
          </p:txBody>
        </p:sp>
        <p:sp>
          <p:nvSpPr>
            <p:cNvPr id="55" name="TextBox 54"/>
            <p:cNvSpPr txBox="1"/>
            <p:nvPr/>
          </p:nvSpPr>
          <p:spPr>
            <a:xfrm>
              <a:off x="4668392" y="9635269"/>
              <a:ext cx="2371082"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rPr>
                <a:t>Reused</a:t>
              </a:r>
            </a:p>
          </p:txBody>
        </p:sp>
        <p:sp>
          <p:nvSpPr>
            <p:cNvPr id="56" name="TextBox 55"/>
            <p:cNvSpPr txBox="1"/>
            <p:nvPr/>
          </p:nvSpPr>
          <p:spPr>
            <a:xfrm>
              <a:off x="11177635" y="5165141"/>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rPr>
                <a:t>23%</a:t>
              </a:r>
            </a:p>
          </p:txBody>
        </p:sp>
        <p:sp>
          <p:nvSpPr>
            <p:cNvPr id="57" name="TextBox 56"/>
            <p:cNvSpPr txBox="1"/>
            <p:nvPr/>
          </p:nvSpPr>
          <p:spPr>
            <a:xfrm>
              <a:off x="10912935" y="7550507"/>
              <a:ext cx="3120455"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rPr>
                <a:t>reusable</a:t>
              </a:r>
            </a:p>
          </p:txBody>
        </p:sp>
        <p:sp>
          <p:nvSpPr>
            <p:cNvPr id="58" name="TextBox 57"/>
            <p:cNvSpPr txBox="1"/>
            <p:nvPr/>
          </p:nvSpPr>
          <p:spPr>
            <a:xfrm>
              <a:off x="18842124" y="7465197"/>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rPr>
                <a:t>35%</a:t>
              </a:r>
            </a:p>
          </p:txBody>
        </p:sp>
        <p:sp>
          <p:nvSpPr>
            <p:cNvPr id="59" name="TextBox 58"/>
            <p:cNvSpPr txBox="1"/>
            <p:nvPr/>
          </p:nvSpPr>
          <p:spPr>
            <a:xfrm>
              <a:off x="19622986" y="9850563"/>
              <a:ext cx="1029341"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rPr>
                <a:t>ROI</a:t>
              </a:r>
            </a:p>
          </p:txBody>
        </p:sp>
      </p:grpSp>
      <p:sp>
        <p:nvSpPr>
          <p:cNvPr id="60" name="TextBox 59"/>
          <p:cNvSpPr txBox="1"/>
          <p:nvPr/>
        </p:nvSpPr>
        <p:spPr>
          <a:xfrm>
            <a:off x="6685534" y="5296872"/>
            <a:ext cx="466826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10.000.000 €</a:t>
            </a:r>
          </a:p>
        </p:txBody>
      </p:sp>
      <p:sp>
        <p:nvSpPr>
          <p:cNvPr id="25"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29</a:t>
            </a:fld>
            <a:endParaRPr lang="en-US" dirty="0">
              <a:solidFill>
                <a:schemeClr val="bg1"/>
              </a:solidFill>
            </a:endParaRPr>
          </a:p>
        </p:txBody>
      </p:sp>
      <p:sp>
        <p:nvSpPr>
          <p:cNvPr id="6" name="Slide Number Placeholder 5"/>
          <p:cNvSpPr>
            <a:spLocks noGrp="1"/>
          </p:cNvSpPr>
          <p:nvPr>
            <p:ph type="sldNum" sz="quarter" idx="12"/>
          </p:nvPr>
        </p:nvSpPr>
        <p:spPr/>
        <p:txBody>
          <a:bodyPr/>
          <a:lstStyle/>
          <a:p>
            <a:fld id="{D45B42A2-12DC-D04A-88D3-A93CC82DF348}" type="slidenum">
              <a:rPr lang="en-US" smtClean="0"/>
              <a:t>29</a:t>
            </a:fld>
            <a:endParaRPr lang="en-US" dirty="0"/>
          </a:p>
        </p:txBody>
      </p:sp>
    </p:spTree>
    <p:extLst>
      <p:ext uri="{BB962C8B-B14F-4D97-AF65-F5344CB8AC3E}">
        <p14:creationId xmlns:p14="http://schemas.microsoft.com/office/powerpoint/2010/main" val="257420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ICT </a:t>
            </a:r>
            <a:r>
              <a:rPr lang="en-US" dirty="0" err="1" smtClean="0"/>
              <a:t>als</a:t>
            </a:r>
            <a:r>
              <a:rPr lang="en-US" dirty="0" smtClean="0"/>
              <a:t> enabler</a:t>
            </a:r>
            <a:endParaRPr lang="en-US" dirty="0"/>
          </a:p>
        </p:txBody>
      </p:sp>
      <p:sp>
        <p:nvSpPr>
          <p:cNvPr id="9" name="Slide Number Placeholder 8"/>
          <p:cNvSpPr>
            <a:spLocks noGrp="1"/>
          </p:cNvSpPr>
          <p:nvPr>
            <p:ph type="sldNum" sz="quarter" idx="10"/>
          </p:nvPr>
        </p:nvSpPr>
        <p:spPr/>
        <p:txBody>
          <a:bodyPr/>
          <a:lstStyle/>
          <a:p>
            <a:fld id="{D45B42A2-12DC-D04A-88D3-A93CC82DF348}" type="slidenum">
              <a:rPr lang="en-US" smtClean="0"/>
              <a:pPr/>
              <a:t>3</a:t>
            </a:fld>
            <a:endParaRPr lang="en-US" dirty="0"/>
          </a:p>
        </p:txBody>
      </p:sp>
    </p:spTree>
    <p:extLst>
      <p:ext uri="{BB962C8B-B14F-4D97-AF65-F5344CB8AC3E}">
        <p14:creationId xmlns:p14="http://schemas.microsoft.com/office/powerpoint/2010/main" val="1928723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Focus area: </a:t>
            </a:r>
            <a:r>
              <a:rPr lang="en-US" dirty="0" smtClean="0"/>
              <a:t>API</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2951" y="72000"/>
            <a:ext cx="1271700" cy="1620000"/>
          </a:xfrm>
          <a:prstGeom prst="rect">
            <a:avLst/>
          </a:prstGeom>
        </p:spPr>
      </p:pic>
      <p:pic>
        <p:nvPicPr>
          <p:cNvPr id="6"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180" y="319336"/>
            <a:ext cx="1986905" cy="112532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0"/>
          </p:nvPr>
        </p:nvSpPr>
        <p:spPr/>
        <p:txBody>
          <a:bodyPr/>
          <a:lstStyle/>
          <a:p>
            <a:fld id="{D45B42A2-12DC-D04A-88D3-A93CC82DF348}" type="slidenum">
              <a:rPr lang="en-US" smtClean="0"/>
              <a:pPr/>
              <a:t>30</a:t>
            </a:fld>
            <a:endParaRPr lang="en-US" dirty="0"/>
          </a:p>
        </p:txBody>
      </p:sp>
    </p:spTree>
    <p:extLst>
      <p:ext uri="{BB962C8B-B14F-4D97-AF65-F5344CB8AC3E}">
        <p14:creationId xmlns:p14="http://schemas.microsoft.com/office/powerpoint/2010/main" val="5162715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4"/>
          </p:nvPr>
        </p:nvSpPr>
        <p:spPr/>
        <p:txBody>
          <a:bodyPr/>
          <a:lstStyle/>
          <a:p>
            <a:r>
              <a:rPr lang="en-US" dirty="0"/>
              <a:t>an API is a programmatic interface to data or some set of functionality</a:t>
            </a:r>
          </a:p>
          <a:p>
            <a:endParaRPr lang="en-US" dirty="0"/>
          </a:p>
          <a:p>
            <a:r>
              <a:rPr lang="en-US" dirty="0"/>
              <a:t>thanks to API’s it is possible to use the data or functionality behind it and continue to build on it</a:t>
            </a:r>
          </a:p>
          <a:p>
            <a:endParaRPr lang="en-US" dirty="0">
              <a:sym typeface="Wingdings" panose="05000000000000000000" pitchFamily="2" charset="2"/>
            </a:endParaRPr>
          </a:p>
          <a:p>
            <a:r>
              <a:rPr lang="en-US" dirty="0">
                <a:sym typeface="Wingdings" panose="05000000000000000000" pitchFamily="2" charset="2"/>
              </a:rPr>
              <a:t>API = a s</a:t>
            </a:r>
            <a:r>
              <a:rPr lang="en-US" dirty="0"/>
              <a:t>oftware building block</a:t>
            </a:r>
          </a:p>
          <a:p>
            <a:endParaRPr lang="nl-BE" dirty="0"/>
          </a:p>
        </p:txBody>
      </p:sp>
      <p:sp>
        <p:nvSpPr>
          <p:cNvPr id="4" name="Title 3"/>
          <p:cNvSpPr>
            <a:spLocks noGrp="1"/>
          </p:cNvSpPr>
          <p:nvPr>
            <p:ph type="title"/>
          </p:nvPr>
        </p:nvSpPr>
        <p:spPr/>
        <p:txBody>
          <a:bodyPr/>
          <a:lstStyle/>
          <a:p>
            <a:r>
              <a:rPr lang="en-US"/>
              <a:t>API - </a:t>
            </a:r>
            <a:r>
              <a:rPr lang="en-GB"/>
              <a:t>Application Programming Interface</a:t>
            </a:r>
            <a:endParaRPr lang="en-US" dirty="0"/>
          </a:p>
        </p:txBody>
      </p:sp>
      <p:pic>
        <p:nvPicPr>
          <p:cNvPr id="3" name="Picture 2"/>
          <p:cNvPicPr>
            <a:picLocks noChangeAspect="1"/>
          </p:cNvPicPr>
          <p:nvPr/>
        </p:nvPicPr>
        <p:blipFill>
          <a:blip r:embed="rId3"/>
          <a:stretch>
            <a:fillRect/>
          </a:stretch>
        </p:blipFill>
        <p:spPr>
          <a:xfrm>
            <a:off x="1318677" y="4549846"/>
            <a:ext cx="9199183" cy="2051779"/>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31</a:t>
            </a:fld>
            <a:endParaRPr lang="en-US" dirty="0"/>
          </a:p>
        </p:txBody>
      </p:sp>
    </p:spTree>
    <p:extLst>
      <p:ext uri="{BB962C8B-B14F-4D97-AF65-F5344CB8AC3E}">
        <p14:creationId xmlns:p14="http://schemas.microsoft.com/office/powerpoint/2010/main" val="35119781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en-US" dirty="0"/>
              <a:t>providers vs consumers</a:t>
            </a:r>
          </a:p>
          <a:p>
            <a:pPr lvl="1"/>
            <a:r>
              <a:rPr lang="en-US" dirty="0"/>
              <a:t>when an API is offered over a network, the service that offers the API is called the “provider”</a:t>
            </a:r>
          </a:p>
          <a:p>
            <a:pPr lvl="1"/>
            <a:r>
              <a:rPr lang="en-US" dirty="0"/>
              <a:t>the “consumer” of the API is often a software application</a:t>
            </a:r>
          </a:p>
          <a:p>
            <a:r>
              <a:rPr lang="en-US" dirty="0"/>
              <a:t>the consumer may outsource the requirement for data or functionality by “calling” API’s</a:t>
            </a:r>
          </a:p>
          <a:p>
            <a:pPr lvl="1"/>
            <a:r>
              <a:rPr lang="en-US" dirty="0"/>
              <a:t>billing</a:t>
            </a:r>
          </a:p>
          <a:p>
            <a:pPr lvl="1"/>
            <a:r>
              <a:rPr lang="en-US" dirty="0"/>
              <a:t>identity</a:t>
            </a:r>
          </a:p>
          <a:p>
            <a:pPr lvl="1"/>
            <a:r>
              <a:rPr lang="en-US" dirty="0"/>
              <a:t>storing</a:t>
            </a:r>
          </a:p>
          <a:p>
            <a:pPr lvl="1"/>
            <a:r>
              <a:rPr lang="en-US" dirty="0"/>
              <a:t>image processing</a:t>
            </a:r>
          </a:p>
          <a:p>
            <a:pPr lvl="1"/>
            <a:r>
              <a:rPr lang="en-US" dirty="0"/>
              <a:t>all sort of (authentic) data sources</a:t>
            </a:r>
          </a:p>
          <a:p>
            <a:pPr lvl="1"/>
            <a:r>
              <a:rPr lang="en-US" dirty="0"/>
              <a:t>…</a:t>
            </a:r>
          </a:p>
          <a:p>
            <a:endParaRPr lang="en-US" dirty="0"/>
          </a:p>
          <a:p>
            <a:endParaRPr lang="en-US" dirty="0"/>
          </a:p>
          <a:p>
            <a:endParaRPr lang="nl-BE" dirty="0"/>
          </a:p>
        </p:txBody>
      </p:sp>
      <p:sp>
        <p:nvSpPr>
          <p:cNvPr id="4" name="Title 3"/>
          <p:cNvSpPr>
            <a:spLocks noGrp="1"/>
          </p:cNvSpPr>
          <p:nvPr>
            <p:ph type="title"/>
          </p:nvPr>
        </p:nvSpPr>
        <p:spPr/>
        <p:txBody>
          <a:bodyPr/>
          <a:lstStyle/>
          <a:p>
            <a:r>
              <a:rPr lang="en-US" dirty="0"/>
              <a:t>About API - </a:t>
            </a:r>
            <a:r>
              <a:rPr lang="en-GB" dirty="0"/>
              <a:t>Application Programming Interface</a:t>
            </a:r>
            <a:endParaRPr lang="en-US" dirty="0"/>
          </a:p>
        </p:txBody>
      </p:sp>
      <p:sp>
        <p:nvSpPr>
          <p:cNvPr id="6" name="Slide Number Placeholder 5"/>
          <p:cNvSpPr>
            <a:spLocks noGrp="1"/>
          </p:cNvSpPr>
          <p:nvPr>
            <p:ph type="sldNum" sz="quarter" idx="12"/>
          </p:nvPr>
        </p:nvSpPr>
        <p:spPr/>
        <p:txBody>
          <a:bodyPr/>
          <a:lstStyle/>
          <a:p>
            <a:fld id="{D45B42A2-12DC-D04A-88D3-A93CC82DF348}" type="slidenum">
              <a:rPr lang="en-US" smtClean="0"/>
              <a:t>32</a:t>
            </a:fld>
            <a:endParaRPr lang="en-US" dirty="0"/>
          </a:p>
        </p:txBody>
      </p:sp>
    </p:spTree>
    <p:extLst>
      <p:ext uri="{BB962C8B-B14F-4D97-AF65-F5344CB8AC3E}">
        <p14:creationId xmlns:p14="http://schemas.microsoft.com/office/powerpoint/2010/main" val="2353141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en-US" dirty="0"/>
              <a:t>consumers can connect to an API of a provider and use its data or functionality as long as the “technical contract” has been respected</a:t>
            </a:r>
          </a:p>
          <a:p>
            <a:endParaRPr lang="en-US" dirty="0"/>
          </a:p>
          <a:p>
            <a:endParaRPr lang="en-US" dirty="0"/>
          </a:p>
          <a:p>
            <a:endParaRPr lang="en-US" dirty="0"/>
          </a:p>
          <a:p>
            <a:endParaRPr lang="en-US" dirty="0"/>
          </a:p>
          <a:p>
            <a:endParaRPr lang="en-US" dirty="0"/>
          </a:p>
          <a:p>
            <a:r>
              <a:rPr lang="en-US" dirty="0"/>
              <a:t>consumers don’t need to know the technical details behind the functionality</a:t>
            </a:r>
          </a:p>
          <a:p>
            <a:r>
              <a:rPr lang="en-US" dirty="0"/>
              <a:t>API’s can be written in any possible programming language</a:t>
            </a:r>
          </a:p>
          <a:p>
            <a:endParaRPr lang="en-US" dirty="0"/>
          </a:p>
          <a:p>
            <a:endParaRPr lang="en-US" dirty="0"/>
          </a:p>
          <a:p>
            <a:endParaRPr lang="en-US" dirty="0"/>
          </a:p>
          <a:p>
            <a:endParaRPr lang="en-US" dirty="0"/>
          </a:p>
          <a:p>
            <a:endParaRPr lang="en-US" dirty="0"/>
          </a:p>
          <a:p>
            <a:endParaRPr lang="en-US" dirty="0"/>
          </a:p>
          <a:p>
            <a:endParaRPr lang="nl-BE" dirty="0"/>
          </a:p>
        </p:txBody>
      </p:sp>
      <p:sp>
        <p:nvSpPr>
          <p:cNvPr id="4" name="Title 3"/>
          <p:cNvSpPr>
            <a:spLocks noGrp="1"/>
          </p:cNvSpPr>
          <p:nvPr>
            <p:ph type="title"/>
          </p:nvPr>
        </p:nvSpPr>
        <p:spPr/>
        <p:txBody>
          <a:bodyPr/>
          <a:lstStyle/>
          <a:p>
            <a:r>
              <a:rPr lang="en-US"/>
              <a:t>About API - </a:t>
            </a:r>
            <a:r>
              <a:rPr lang="en-GB"/>
              <a:t>Application Programming Interface</a:t>
            </a:r>
            <a:endParaRPr lang="en-US" dirty="0"/>
          </a:p>
        </p:txBody>
      </p:sp>
      <p:pic>
        <p:nvPicPr>
          <p:cNvPr id="3" name="Picture 2"/>
          <p:cNvPicPr>
            <a:picLocks noChangeAspect="1"/>
          </p:cNvPicPr>
          <p:nvPr/>
        </p:nvPicPr>
        <p:blipFill>
          <a:blip r:embed="rId3"/>
          <a:stretch>
            <a:fillRect/>
          </a:stretch>
        </p:blipFill>
        <p:spPr>
          <a:xfrm>
            <a:off x="2127737" y="2669061"/>
            <a:ext cx="4627508" cy="1997067"/>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33</a:t>
            </a:fld>
            <a:endParaRPr lang="en-US" dirty="0"/>
          </a:p>
        </p:txBody>
      </p:sp>
    </p:spTree>
    <p:extLst>
      <p:ext uri="{BB962C8B-B14F-4D97-AF65-F5344CB8AC3E}">
        <p14:creationId xmlns:p14="http://schemas.microsoft.com/office/powerpoint/2010/main" val="1630306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en-US" dirty="0"/>
              <a:t>cost reduction by reusability: consumers don’t need to rewrite what already exists!</a:t>
            </a:r>
          </a:p>
          <a:p>
            <a:r>
              <a:rPr lang="en-US" dirty="0"/>
              <a:t>complexity reduction: no more big, monolithic systems</a:t>
            </a:r>
          </a:p>
          <a:p>
            <a:r>
              <a:rPr lang="en-US" dirty="0"/>
              <a:t>decoupling:  consumers and providers can continue to connect as long as the technical contract is followed </a:t>
            </a:r>
            <a:r>
              <a:rPr lang="en-US" dirty="0">
                <a:sym typeface="Wingdings" panose="05000000000000000000" pitchFamily="2" charset="2"/>
              </a:rPr>
              <a:t> ex. less impact in case of migrations</a:t>
            </a:r>
          </a:p>
          <a:p>
            <a:r>
              <a:rPr lang="en-US" dirty="0">
                <a:sym typeface="Wingdings" panose="05000000000000000000" pitchFamily="2" charset="2"/>
              </a:rPr>
              <a:t>driver of innovation: new </a:t>
            </a:r>
            <a:r>
              <a:rPr lang="en-US">
                <a:sym typeface="Wingdings" panose="05000000000000000000" pitchFamily="2" charset="2"/>
              </a:rPr>
              <a:t>products arise</a:t>
            </a:r>
            <a:r>
              <a:rPr lang="en-US" dirty="0">
                <a:sym typeface="Wingdings" panose="05000000000000000000" pitchFamily="2" charset="2"/>
              </a:rPr>
              <a:t>, based on existing API capability</a:t>
            </a:r>
          </a:p>
          <a:p>
            <a:r>
              <a:rPr lang="en-US" dirty="0">
                <a:sym typeface="Wingdings" panose="05000000000000000000" pitchFamily="2" charset="2"/>
              </a:rPr>
              <a:t>stimulation of partnerships</a:t>
            </a:r>
          </a:p>
          <a:p>
            <a:r>
              <a:rPr lang="en-US" dirty="0">
                <a:sym typeface="Wingdings" panose="05000000000000000000" pitchFamily="2" charset="2"/>
              </a:rPr>
              <a:t>stimulation of standardization</a:t>
            </a:r>
          </a:p>
          <a:p>
            <a:endParaRPr lang="en-US" dirty="0">
              <a:sym typeface="Wingdings" panose="05000000000000000000" pitchFamily="2" charset="2"/>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nl-BE" dirty="0"/>
          </a:p>
        </p:txBody>
      </p:sp>
      <p:sp>
        <p:nvSpPr>
          <p:cNvPr id="4" name="Title 3"/>
          <p:cNvSpPr>
            <a:spLocks noGrp="1"/>
          </p:cNvSpPr>
          <p:nvPr>
            <p:ph type="title"/>
          </p:nvPr>
        </p:nvSpPr>
        <p:spPr/>
        <p:txBody>
          <a:bodyPr/>
          <a:lstStyle/>
          <a:p>
            <a:r>
              <a:rPr lang="en-US"/>
              <a:t>Why are API’s important ?</a:t>
            </a:r>
            <a:endParaRPr lang="en-US" dirty="0"/>
          </a:p>
        </p:txBody>
      </p:sp>
      <p:sp>
        <p:nvSpPr>
          <p:cNvPr id="6" name="Slide Number Placeholder 5"/>
          <p:cNvSpPr>
            <a:spLocks noGrp="1"/>
          </p:cNvSpPr>
          <p:nvPr>
            <p:ph type="sldNum" sz="quarter" idx="12"/>
          </p:nvPr>
        </p:nvSpPr>
        <p:spPr/>
        <p:txBody>
          <a:bodyPr/>
          <a:lstStyle/>
          <a:p>
            <a:fld id="{D45B42A2-12DC-D04A-88D3-A93CC82DF348}" type="slidenum">
              <a:rPr lang="en-US" smtClean="0"/>
              <a:t>34</a:t>
            </a:fld>
            <a:endParaRPr lang="en-US" dirty="0"/>
          </a:p>
        </p:txBody>
      </p:sp>
    </p:spTree>
    <p:extLst>
      <p:ext uri="{BB962C8B-B14F-4D97-AF65-F5344CB8AC3E}">
        <p14:creationId xmlns:p14="http://schemas.microsoft.com/office/powerpoint/2010/main" val="1407566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Shifting to an API economy: the value chain</a:t>
            </a:r>
            <a:endParaRPr lang="en-US" dirty="0"/>
          </a:p>
        </p:txBody>
      </p:sp>
      <p:cxnSp>
        <p:nvCxnSpPr>
          <p:cNvPr id="7" name="Straight Connector 6"/>
          <p:cNvCxnSpPr/>
          <p:nvPr/>
        </p:nvCxnSpPr>
        <p:spPr>
          <a:xfrm>
            <a:off x="7568242" y="3335544"/>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a:blip r:embed="rId3"/>
          <a:stretch>
            <a:fillRect/>
          </a:stretch>
        </p:blipFill>
        <p:spPr>
          <a:xfrm>
            <a:off x="259017" y="2360049"/>
            <a:ext cx="11673965" cy="2783342"/>
          </a:xfrm>
          <a:prstGeom prst="rect">
            <a:avLst/>
          </a:prstGeom>
        </p:spPr>
      </p:pic>
      <p:sp>
        <p:nvSpPr>
          <p:cNvPr id="9" name="TextBox 8"/>
          <p:cNvSpPr txBox="1"/>
          <p:nvPr/>
        </p:nvSpPr>
        <p:spPr>
          <a:xfrm>
            <a:off x="435428" y="5292163"/>
            <a:ext cx="1036181" cy="707886"/>
          </a:xfrm>
          <a:prstGeom prst="rect">
            <a:avLst/>
          </a:prstGeom>
          <a:noFill/>
        </p:spPr>
        <p:txBody>
          <a:bodyPr wrap="none" rtlCol="0">
            <a:spAutoFit/>
          </a:bodyPr>
          <a:lstStyle/>
          <a:p>
            <a:r>
              <a:rPr lang="en-US" sz="2000" dirty="0">
                <a:solidFill>
                  <a:srgbClr val="0070C0"/>
                </a:solidFill>
              </a:rPr>
              <a:t>Existing </a:t>
            </a:r>
          </a:p>
          <a:p>
            <a:r>
              <a:rPr lang="en-US" sz="2000" dirty="0">
                <a:solidFill>
                  <a:srgbClr val="0070C0"/>
                </a:solidFill>
              </a:rPr>
              <a:t>Systems</a:t>
            </a:r>
          </a:p>
        </p:txBody>
      </p:sp>
      <p:sp>
        <p:nvSpPr>
          <p:cNvPr id="10" name="TextBox 9"/>
          <p:cNvSpPr txBox="1"/>
          <p:nvPr/>
        </p:nvSpPr>
        <p:spPr>
          <a:xfrm>
            <a:off x="3389372" y="2487048"/>
            <a:ext cx="1763199" cy="707886"/>
          </a:xfrm>
          <a:prstGeom prst="rect">
            <a:avLst/>
          </a:prstGeom>
          <a:noFill/>
        </p:spPr>
        <p:txBody>
          <a:bodyPr wrap="square" rtlCol="0">
            <a:spAutoFit/>
          </a:bodyPr>
          <a:lstStyle/>
          <a:p>
            <a:pPr algn="ctr"/>
            <a:r>
              <a:rPr lang="en-US" sz="2000" dirty="0">
                <a:solidFill>
                  <a:srgbClr val="0070C0"/>
                </a:solidFill>
              </a:rPr>
              <a:t>Made available as API</a:t>
            </a:r>
          </a:p>
        </p:txBody>
      </p:sp>
      <p:sp>
        <p:nvSpPr>
          <p:cNvPr id="11" name="TextBox 10"/>
          <p:cNvSpPr txBox="1"/>
          <p:nvPr/>
        </p:nvSpPr>
        <p:spPr>
          <a:xfrm>
            <a:off x="5646631" y="4905550"/>
            <a:ext cx="2009941" cy="1015663"/>
          </a:xfrm>
          <a:prstGeom prst="rect">
            <a:avLst/>
          </a:prstGeom>
          <a:noFill/>
        </p:spPr>
        <p:txBody>
          <a:bodyPr wrap="square" rtlCol="0">
            <a:spAutoFit/>
          </a:bodyPr>
          <a:lstStyle/>
          <a:p>
            <a:pPr algn="ctr"/>
            <a:r>
              <a:rPr lang="nl-BE" sz="2000" dirty="0" err="1">
                <a:solidFill>
                  <a:srgbClr val="0070C0"/>
                </a:solidFill>
              </a:rPr>
              <a:t>Self</a:t>
            </a:r>
            <a:r>
              <a:rPr lang="nl-BE" sz="2000" dirty="0">
                <a:solidFill>
                  <a:srgbClr val="0070C0"/>
                </a:solidFill>
              </a:rPr>
              <a:t> service </a:t>
            </a:r>
          </a:p>
          <a:p>
            <a:pPr algn="ctr"/>
            <a:r>
              <a:rPr lang="nl-BE" sz="2000" dirty="0" err="1">
                <a:solidFill>
                  <a:srgbClr val="0070C0"/>
                </a:solidFill>
              </a:rPr>
              <a:t>use</a:t>
            </a:r>
            <a:r>
              <a:rPr lang="nl-BE" sz="2000" dirty="0">
                <a:solidFill>
                  <a:srgbClr val="0070C0"/>
                </a:solidFill>
              </a:rPr>
              <a:t> </a:t>
            </a:r>
            <a:r>
              <a:rPr lang="nl-BE" sz="2000" dirty="0" err="1">
                <a:solidFill>
                  <a:srgbClr val="0070C0"/>
                </a:solidFill>
              </a:rPr>
              <a:t>by</a:t>
            </a:r>
            <a:r>
              <a:rPr lang="nl-BE" sz="2000" dirty="0">
                <a:solidFill>
                  <a:srgbClr val="0070C0"/>
                </a:solidFill>
              </a:rPr>
              <a:t> </a:t>
            </a:r>
            <a:r>
              <a:rPr lang="nl-BE" sz="2000" dirty="0" err="1">
                <a:solidFill>
                  <a:srgbClr val="0070C0"/>
                </a:solidFill>
              </a:rPr>
              <a:t>developers</a:t>
            </a:r>
            <a:endParaRPr lang="nl-BE" sz="2000" dirty="0">
              <a:solidFill>
                <a:srgbClr val="0070C0"/>
              </a:solidFill>
            </a:endParaRPr>
          </a:p>
        </p:txBody>
      </p:sp>
      <p:sp>
        <p:nvSpPr>
          <p:cNvPr id="12" name="TextBox 11"/>
          <p:cNvSpPr txBox="1"/>
          <p:nvPr/>
        </p:nvSpPr>
        <p:spPr>
          <a:xfrm>
            <a:off x="7366179" y="2291744"/>
            <a:ext cx="2428517" cy="1015663"/>
          </a:xfrm>
          <a:prstGeom prst="rect">
            <a:avLst/>
          </a:prstGeom>
          <a:noFill/>
        </p:spPr>
        <p:txBody>
          <a:bodyPr wrap="square" rtlCol="0">
            <a:spAutoFit/>
          </a:bodyPr>
          <a:lstStyle/>
          <a:p>
            <a:pPr algn="ctr"/>
            <a:r>
              <a:rPr lang="en-US" sz="2000" dirty="0">
                <a:solidFill>
                  <a:srgbClr val="0070C0"/>
                </a:solidFill>
              </a:rPr>
              <a:t>To create new innovative apps and services</a:t>
            </a:r>
          </a:p>
        </p:txBody>
      </p:sp>
      <p:sp>
        <p:nvSpPr>
          <p:cNvPr id="13" name="TextBox 12"/>
          <p:cNvSpPr txBox="1"/>
          <p:nvPr/>
        </p:nvSpPr>
        <p:spPr>
          <a:xfrm>
            <a:off x="9826280" y="4336738"/>
            <a:ext cx="2394749" cy="707886"/>
          </a:xfrm>
          <a:prstGeom prst="rect">
            <a:avLst/>
          </a:prstGeom>
          <a:noFill/>
        </p:spPr>
        <p:txBody>
          <a:bodyPr wrap="square" rtlCol="0">
            <a:spAutoFit/>
          </a:bodyPr>
          <a:lstStyle/>
          <a:p>
            <a:pPr algn="ctr"/>
            <a:r>
              <a:rPr lang="nl-BE" sz="2000" dirty="0" err="1">
                <a:solidFill>
                  <a:srgbClr val="0070C0"/>
                </a:solidFill>
              </a:rPr>
              <a:t>Differentiated</a:t>
            </a:r>
            <a:endParaRPr lang="nl-BE" sz="2000" dirty="0">
              <a:solidFill>
                <a:srgbClr val="0070C0"/>
              </a:solidFill>
            </a:endParaRPr>
          </a:p>
          <a:p>
            <a:pPr algn="ctr"/>
            <a:r>
              <a:rPr lang="nl-BE" sz="2000" dirty="0">
                <a:solidFill>
                  <a:srgbClr val="0070C0"/>
                </a:solidFill>
              </a:rPr>
              <a:t>services </a:t>
            </a:r>
          </a:p>
        </p:txBody>
      </p:sp>
      <p:sp>
        <p:nvSpPr>
          <p:cNvPr id="6" name="Slide Number Placeholder 5"/>
          <p:cNvSpPr>
            <a:spLocks noGrp="1"/>
          </p:cNvSpPr>
          <p:nvPr>
            <p:ph type="sldNum" sz="quarter" idx="12"/>
          </p:nvPr>
        </p:nvSpPr>
        <p:spPr/>
        <p:txBody>
          <a:bodyPr/>
          <a:lstStyle/>
          <a:p>
            <a:fld id="{D45B42A2-12DC-D04A-88D3-A93CC82DF348}" type="slidenum">
              <a:rPr lang="en-US" smtClean="0"/>
              <a:t>35</a:t>
            </a:fld>
            <a:endParaRPr lang="en-US" dirty="0"/>
          </a:p>
        </p:txBody>
      </p:sp>
    </p:spTree>
    <p:extLst>
      <p:ext uri="{BB962C8B-B14F-4D97-AF65-F5344CB8AC3E}">
        <p14:creationId xmlns:p14="http://schemas.microsoft.com/office/powerpoint/2010/main" val="33291141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Today the API economy is a becoming a reality</a:t>
            </a:r>
            <a:endParaRPr lang="en-US" dirty="0"/>
          </a:p>
        </p:txBody>
      </p:sp>
      <p:pic>
        <p:nvPicPr>
          <p:cNvPr id="6" name="Picture Placeholder 5"/>
          <p:cNvPicPr>
            <a:picLocks noChangeAspect="1"/>
          </p:cNvPicPr>
          <p:nvPr/>
        </p:nvPicPr>
        <p:blipFill>
          <a:blip r:embed="rId3">
            <a:extLst>
              <a:ext uri="{28A0092B-C50C-407E-A947-70E740481C1C}">
                <a14:useLocalDpi xmlns:a14="http://schemas.microsoft.com/office/drawing/2010/main" val="0"/>
              </a:ext>
            </a:extLst>
          </a:blip>
          <a:srcRect t="1811" b="1811"/>
          <a:stretch>
            <a:fillRect/>
          </a:stretch>
        </p:blipFill>
        <p:spPr>
          <a:xfrm>
            <a:off x="1568740" y="1238251"/>
            <a:ext cx="5740593" cy="5619750"/>
          </a:xfrm>
          <a:prstGeom prst="rect">
            <a:avLst/>
          </a:prstGeom>
        </p:spPr>
      </p:pic>
      <p:sp>
        <p:nvSpPr>
          <p:cNvPr id="2" name="TextBox 1"/>
          <p:cNvSpPr txBox="1"/>
          <p:nvPr/>
        </p:nvSpPr>
        <p:spPr>
          <a:xfrm>
            <a:off x="7253752" y="4288779"/>
            <a:ext cx="4938248" cy="1569660"/>
          </a:xfrm>
          <a:prstGeom prst="rect">
            <a:avLst/>
          </a:prstGeom>
          <a:noFill/>
        </p:spPr>
        <p:txBody>
          <a:bodyPr wrap="square" rtlCol="0">
            <a:spAutoFit/>
          </a:bodyPr>
          <a:lstStyle/>
          <a:p>
            <a:r>
              <a:rPr lang="en-US" sz="3200" dirty="0"/>
              <a:t>Everything connects to everything</a:t>
            </a:r>
          </a:p>
          <a:p>
            <a:endParaRPr lang="nl-BE" sz="3200" dirty="0"/>
          </a:p>
        </p:txBody>
      </p:sp>
      <p:sp>
        <p:nvSpPr>
          <p:cNvPr id="8" name="Slide Number Placeholder 7"/>
          <p:cNvSpPr>
            <a:spLocks noGrp="1"/>
          </p:cNvSpPr>
          <p:nvPr>
            <p:ph type="sldNum" sz="quarter" idx="12"/>
          </p:nvPr>
        </p:nvSpPr>
        <p:spPr/>
        <p:txBody>
          <a:bodyPr/>
          <a:lstStyle/>
          <a:p>
            <a:fld id="{D45B42A2-12DC-D04A-88D3-A93CC82DF348}" type="slidenum">
              <a:rPr lang="en-US" smtClean="0"/>
              <a:t>36</a:t>
            </a:fld>
            <a:endParaRPr lang="en-US" dirty="0"/>
          </a:p>
        </p:txBody>
      </p:sp>
    </p:spTree>
    <p:extLst>
      <p:ext uri="{BB962C8B-B14F-4D97-AF65-F5344CB8AC3E}">
        <p14:creationId xmlns:p14="http://schemas.microsoft.com/office/powerpoint/2010/main" val="9209358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6008336" y="1283692"/>
            <a:ext cx="5762625" cy="1088904"/>
          </a:xfrm>
          <a:prstGeom prst="rect">
            <a:avLst/>
          </a:prstGeom>
        </p:spPr>
      </p:pic>
      <p:pic>
        <p:nvPicPr>
          <p:cNvPr id="7" name="Picture Placeholder 6"/>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389" b="15389"/>
          <a:stretch>
            <a:fillRect/>
          </a:stretch>
        </p:blipFill>
        <p:spPr/>
      </p:pic>
      <p:sp>
        <p:nvSpPr>
          <p:cNvPr id="3" name="Title 2"/>
          <p:cNvSpPr>
            <a:spLocks noGrp="1"/>
          </p:cNvSpPr>
          <p:nvPr>
            <p:ph type="title"/>
          </p:nvPr>
        </p:nvSpPr>
        <p:spPr/>
        <p:txBody>
          <a:bodyPr/>
          <a:lstStyle/>
          <a:p>
            <a:r>
              <a:rPr lang="en-US"/>
              <a:t>Example: realtime presence registration for construction workers</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8961" y="4063650"/>
            <a:ext cx="4572000" cy="2571750"/>
          </a:xfrm>
          <a:prstGeom prst="rect">
            <a:avLst/>
          </a:prstGeom>
        </p:spPr>
      </p:pic>
      <p:graphicFrame>
        <p:nvGraphicFramePr>
          <p:cNvPr id="11" name="Chart 10"/>
          <p:cNvGraphicFramePr>
            <a:graphicFrameLocks/>
          </p:cNvGraphicFramePr>
          <p:nvPr/>
        </p:nvGraphicFramePr>
        <p:xfrm>
          <a:off x="5431902" y="2494291"/>
          <a:ext cx="3087984" cy="2351314"/>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7228114" y="3669948"/>
            <a:ext cx="636713" cy="369332"/>
          </a:xfrm>
          <a:prstGeom prst="rect">
            <a:avLst/>
          </a:prstGeom>
          <a:noFill/>
        </p:spPr>
        <p:txBody>
          <a:bodyPr wrap="none" rtlCol="0">
            <a:spAutoFit/>
          </a:bodyPr>
          <a:lstStyle/>
          <a:p>
            <a:r>
              <a:rPr lang="en-US" b="1" dirty="0">
                <a:solidFill>
                  <a:schemeClr val="bg1"/>
                </a:solidFill>
              </a:rPr>
              <a:t>WEB</a:t>
            </a:r>
          </a:p>
        </p:txBody>
      </p:sp>
      <p:sp>
        <p:nvSpPr>
          <p:cNvPr id="13" name="Rectangle 12"/>
          <p:cNvSpPr/>
          <p:nvPr/>
        </p:nvSpPr>
        <p:spPr>
          <a:xfrm>
            <a:off x="5777643" y="3244334"/>
            <a:ext cx="508473" cy="369332"/>
          </a:xfrm>
          <a:prstGeom prst="rect">
            <a:avLst/>
          </a:prstGeom>
        </p:spPr>
        <p:txBody>
          <a:bodyPr wrap="none">
            <a:spAutoFit/>
          </a:bodyPr>
          <a:lstStyle/>
          <a:p>
            <a:r>
              <a:rPr lang="en-US" b="1" dirty="0">
                <a:solidFill>
                  <a:schemeClr val="bg1"/>
                </a:solidFill>
              </a:rPr>
              <a:t>API</a:t>
            </a:r>
          </a:p>
        </p:txBody>
      </p:sp>
      <p:sp>
        <p:nvSpPr>
          <p:cNvPr id="8" name="Slide Number Placeholder 7"/>
          <p:cNvSpPr>
            <a:spLocks noGrp="1"/>
          </p:cNvSpPr>
          <p:nvPr>
            <p:ph type="sldNum" sz="quarter" idx="12"/>
          </p:nvPr>
        </p:nvSpPr>
        <p:spPr/>
        <p:txBody>
          <a:bodyPr/>
          <a:lstStyle/>
          <a:p>
            <a:fld id="{D45B42A2-12DC-D04A-88D3-A93CC82DF348}" type="slidenum">
              <a:rPr lang="en-US" smtClean="0"/>
              <a:t>37</a:t>
            </a:fld>
            <a:endParaRPr lang="en-US" dirty="0"/>
          </a:p>
        </p:txBody>
      </p:sp>
    </p:spTree>
    <p:extLst>
      <p:ext uri="{BB962C8B-B14F-4D97-AF65-F5344CB8AC3E}">
        <p14:creationId xmlns:p14="http://schemas.microsoft.com/office/powerpoint/2010/main" val="19979172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Example: eHealth-platform</a:t>
            </a:r>
            <a:endParaRPr lang="en-US" dirty="0"/>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a:solidFill>
                  <a:schemeClr val="bg1"/>
                </a:solidFill>
              </a:rPr>
              <a:t>WEB</a:t>
            </a:r>
          </a:p>
        </p:txBody>
      </p:sp>
      <p:sp>
        <p:nvSpPr>
          <p:cNvPr id="13" name="Rectangle 12"/>
          <p:cNvSpPr/>
          <p:nvPr/>
        </p:nvSpPr>
        <p:spPr>
          <a:xfrm>
            <a:off x="5777643" y="3244334"/>
            <a:ext cx="508473" cy="369332"/>
          </a:xfrm>
          <a:prstGeom prst="rect">
            <a:avLst/>
          </a:prstGeom>
        </p:spPr>
        <p:txBody>
          <a:bodyPr wrap="none">
            <a:spAutoFit/>
          </a:bodyPr>
          <a:lstStyle/>
          <a:p>
            <a:r>
              <a:rPr lang="en-US" b="1" dirty="0">
                <a:solidFill>
                  <a:schemeClr val="bg1"/>
                </a:solidFill>
              </a:rPr>
              <a:t>API</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2753" y="2989252"/>
            <a:ext cx="1080000" cy="1080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6117" y="4566356"/>
            <a:ext cx="1080000" cy="10800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3121" y="4566356"/>
            <a:ext cx="1080000" cy="1080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0605" y="2989252"/>
            <a:ext cx="1080000" cy="1080000"/>
          </a:xfrm>
          <a:prstGeom prst="rect">
            <a:avLst/>
          </a:prstGeom>
        </p:spPr>
      </p:pic>
      <p:sp>
        <p:nvSpPr>
          <p:cNvPr id="17" name="TextBox 16"/>
          <p:cNvSpPr txBox="1"/>
          <p:nvPr/>
        </p:nvSpPr>
        <p:spPr>
          <a:xfrm>
            <a:off x="8328152" y="4197024"/>
            <a:ext cx="2984023" cy="2185214"/>
          </a:xfrm>
          <a:prstGeom prst="rect">
            <a:avLst/>
          </a:prstGeom>
          <a:noFill/>
        </p:spPr>
        <p:txBody>
          <a:bodyPr wrap="square" rtlCol="0">
            <a:spAutoFit/>
          </a:bodyPr>
          <a:lstStyle/>
          <a:p>
            <a:r>
              <a:rPr lang="en-US" dirty="0"/>
              <a:t>Connectors	Standards          </a:t>
            </a:r>
          </a:p>
          <a:p>
            <a:endParaRPr lang="en-US" dirty="0"/>
          </a:p>
          <a:p>
            <a:endParaRPr lang="en-US" dirty="0"/>
          </a:p>
          <a:p>
            <a:endParaRPr lang="en-US" sz="2800" dirty="0"/>
          </a:p>
          <a:p>
            <a:endParaRPr lang="en-US" dirty="0"/>
          </a:p>
          <a:p>
            <a:r>
              <a:rPr lang="en-US" dirty="0"/>
              <a:t>   Online 		Authentic</a:t>
            </a:r>
          </a:p>
          <a:p>
            <a:r>
              <a:rPr lang="en-US" dirty="0"/>
              <a:t>  services       	  sources</a:t>
            </a:r>
          </a:p>
        </p:txBody>
      </p:sp>
      <p:sp>
        <p:nvSpPr>
          <p:cNvPr id="18" name="TextBox 17"/>
          <p:cNvSpPr txBox="1"/>
          <p:nvPr/>
        </p:nvSpPr>
        <p:spPr>
          <a:xfrm>
            <a:off x="698470" y="1565534"/>
            <a:ext cx="6241142" cy="5262979"/>
          </a:xfrm>
          <a:prstGeom prst="rect">
            <a:avLst/>
          </a:prstGeom>
          <a:noFill/>
        </p:spPr>
        <p:txBody>
          <a:bodyPr wrap="square" rtlCol="0">
            <a:spAutoFit/>
          </a:bodyPr>
          <a:lstStyle/>
          <a:p>
            <a:r>
              <a:rPr lang="en-US" sz="2800" dirty="0">
                <a:ea typeface="Roboto" panose="02000000000000000000" pitchFamily="2" charset="0"/>
                <a:cs typeface="Roboto" panose="02000000000000000000" pitchFamily="2" charset="0"/>
              </a:rPr>
              <a:t>Public Federal institution founded in 2008 for facilitating well-organized, mutual electronic service and information exchange between all actors in health care </a:t>
            </a:r>
          </a:p>
          <a:p>
            <a:endParaRPr lang="en-US" sz="2800" dirty="0">
              <a:ea typeface="Roboto" panose="02000000000000000000" pitchFamily="2" charset="0"/>
              <a:cs typeface="Roboto" panose="02000000000000000000" pitchFamily="2" charset="0"/>
            </a:endParaRPr>
          </a:p>
          <a:p>
            <a:r>
              <a:rPr lang="en-US" sz="2800" dirty="0">
                <a:ea typeface="Roboto" panose="02000000000000000000" pitchFamily="2" charset="0"/>
                <a:cs typeface="Roboto" panose="02000000000000000000" pitchFamily="2" charset="0"/>
              </a:rPr>
              <a:t>The e-Health platform provides necessary guarantees with regard to information security, privacy protection and professional secrecy</a:t>
            </a:r>
          </a:p>
          <a:p>
            <a:endParaRPr lang="en-US" sz="2800" dirty="0">
              <a:ea typeface="Roboto" panose="02000000000000000000" pitchFamily="2" charset="0"/>
              <a:cs typeface="Roboto" panose="02000000000000000000" pitchFamily="2" charset="0"/>
            </a:endParaRPr>
          </a:p>
          <a:p>
            <a:endParaRPr lang="en-US" sz="2800" dirty="0">
              <a:ea typeface="Roboto" panose="02000000000000000000" pitchFamily="2" charset="0"/>
              <a:cs typeface="Roboto" panose="02000000000000000000" pitchFamily="2" charset="0"/>
            </a:endParaRPr>
          </a:p>
        </p:txBody>
      </p:sp>
      <p:pic>
        <p:nvPicPr>
          <p:cNvPr id="19" name="Picture 18"/>
          <p:cNvPicPr>
            <a:picLocks noGrp="1" noChangeAspect="1"/>
          </p:cNvPicPr>
          <p:nvPr/>
        </p:nvPicPr>
        <p:blipFill rotWithShape="1">
          <a:blip r:embed="rId7" cstate="print">
            <a:extLst>
              <a:ext uri="{28A0092B-C50C-407E-A947-70E740481C1C}">
                <a14:useLocalDpi xmlns:a14="http://schemas.microsoft.com/office/drawing/2010/main" val="0"/>
              </a:ext>
            </a:extLst>
          </a:blip>
          <a:stretch/>
        </p:blipFill>
        <p:spPr>
          <a:xfrm>
            <a:off x="7864827" y="1389576"/>
            <a:ext cx="3810000" cy="1535790"/>
          </a:xfrm>
          <a:prstGeom prst="rect">
            <a:avLst/>
          </a:prstGeom>
        </p:spPr>
      </p:pic>
      <p:sp>
        <p:nvSpPr>
          <p:cNvPr id="6" name="Slide Number Placeholder 5"/>
          <p:cNvSpPr>
            <a:spLocks noGrp="1"/>
          </p:cNvSpPr>
          <p:nvPr>
            <p:ph type="sldNum" sz="quarter" idx="12"/>
          </p:nvPr>
        </p:nvSpPr>
        <p:spPr/>
        <p:txBody>
          <a:bodyPr/>
          <a:lstStyle/>
          <a:p>
            <a:fld id="{D45B42A2-12DC-D04A-88D3-A93CC82DF348}" type="slidenum">
              <a:rPr lang="en-US" smtClean="0"/>
              <a:t>38</a:t>
            </a:fld>
            <a:endParaRPr lang="en-US" dirty="0"/>
          </a:p>
        </p:txBody>
      </p:sp>
    </p:spTree>
    <p:extLst>
      <p:ext uri="{BB962C8B-B14F-4D97-AF65-F5344CB8AC3E}">
        <p14:creationId xmlns:p14="http://schemas.microsoft.com/office/powerpoint/2010/main" val="27872907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a:t>eHealth: landscape</a:t>
            </a:r>
            <a:endParaRPr lang="en-US" dirty="0"/>
          </a:p>
        </p:txBody>
      </p:sp>
      <p:cxnSp>
        <p:nvCxnSpPr>
          <p:cNvPr id="20" name="Straight Connector 19"/>
          <p:cNvCxnSpPr/>
          <p:nvPr/>
        </p:nvCxnSpPr>
        <p:spPr>
          <a:xfrm flipH="1" flipV="1">
            <a:off x="4140626" y="2310047"/>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718627" y="3405202"/>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838575" y="4244764"/>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297863" y="4575759"/>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7549" y="2171063"/>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730556" y="3360366"/>
            <a:ext cx="417709" cy="65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24113" y="4693797"/>
            <a:ext cx="579903" cy="9299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781951" y="5668278"/>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72100" y="4533741"/>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9" idx="2"/>
          </p:cNvCxnSpPr>
          <p:nvPr/>
        </p:nvCxnSpPr>
        <p:spPr>
          <a:xfrm flipV="1">
            <a:off x="5629268" y="2772100"/>
            <a:ext cx="2613549" cy="94496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60333" y="3962648"/>
            <a:ext cx="621297"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52231" y="2887333"/>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768356" y="5756859"/>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700964" y="3962648"/>
            <a:ext cx="906240" cy="644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584897" y="5521905"/>
            <a:ext cx="1380110" cy="138011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9532" y="5409186"/>
            <a:ext cx="548680" cy="548680"/>
          </a:xfrm>
          <a:prstGeom prst="rect">
            <a:avLst/>
          </a:prstGeom>
        </p:spPr>
      </p:pic>
      <p:pic>
        <p:nvPicPr>
          <p:cNvPr id="37" name="Picture 2" descr="H:\Communication\Shared\Images Library\eHealth People Icons\electroniq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809" y="3292265"/>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0305" y="2048717"/>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cstate="print">
            <a:extLst>
              <a:ext uri="{BEBA8EAE-BF5A-486C-A8C5-ECC9F3942E4B}">
                <a14:imgProps xmlns:a14="http://schemas.microsoft.com/office/drawing/2010/main">
                  <a14:imgLayer r:embed="rId9">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30555" y="5187372"/>
            <a:ext cx="1138974" cy="1138974"/>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6784" y="4044326"/>
            <a:ext cx="1240334" cy="1240334"/>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874" y="2669385"/>
            <a:ext cx="1130717" cy="1130717"/>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0773" y="3117943"/>
            <a:ext cx="708670" cy="708670"/>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4460" y="1755962"/>
            <a:ext cx="708670" cy="70867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1149" y="5313942"/>
            <a:ext cx="708670" cy="708670"/>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48291" y="4339462"/>
            <a:ext cx="708670" cy="708670"/>
          </a:xfrm>
          <a:prstGeom prst="rect">
            <a:avLst/>
          </a:prstGeom>
        </p:spPr>
      </p:pic>
      <p:pic>
        <p:nvPicPr>
          <p:cNvPr id="46" name="Picture 3" descr="H:\Communication\Shared\Images Library\eHealth People Icons\mutuell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228" y="934216"/>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070556" y="3648594"/>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4744" y="3717060"/>
            <a:ext cx="1702891" cy="504056"/>
          </a:xfrm>
          <a:prstGeom prst="rect">
            <a:avLst/>
          </a:prstGeom>
        </p:spPr>
      </p:pic>
      <p:pic>
        <p:nvPicPr>
          <p:cNvPr id="49" name="Picture 48"/>
          <p:cNvPicPr>
            <a:picLocks noChangeAspect="1"/>
          </p:cNvPicPr>
          <p:nvPr/>
        </p:nvPicPr>
        <p:blipFill>
          <a:blip r:embed="rId15"/>
          <a:stretch>
            <a:fillRect/>
          </a:stretch>
        </p:blipFill>
        <p:spPr>
          <a:xfrm>
            <a:off x="7319544" y="2245545"/>
            <a:ext cx="1846545" cy="526554"/>
          </a:xfrm>
          <a:prstGeom prst="rect">
            <a:avLst/>
          </a:prstGeom>
          <a:ln>
            <a:solidFill>
              <a:srgbClr val="525252"/>
            </a:solidFill>
          </a:ln>
        </p:spPr>
      </p:pic>
      <p:pic>
        <p:nvPicPr>
          <p:cNvPr id="50" name="Picture 49"/>
          <p:cNvPicPr>
            <a:picLocks noChangeAspect="1"/>
          </p:cNvPicPr>
          <p:nvPr/>
        </p:nvPicPr>
        <p:blipFill>
          <a:blip r:embed="rId16"/>
          <a:stretch>
            <a:fillRect/>
          </a:stretch>
        </p:blipFill>
        <p:spPr>
          <a:xfrm>
            <a:off x="6256417" y="5244749"/>
            <a:ext cx="1511939" cy="1274174"/>
          </a:xfrm>
          <a:prstGeom prst="rect">
            <a:avLst/>
          </a:prstGeom>
          <a:ln>
            <a:solidFill>
              <a:srgbClr val="525252"/>
            </a:solidFill>
          </a:ln>
        </p:spPr>
      </p:pic>
      <p:sp>
        <p:nvSpPr>
          <p:cNvPr id="51" name="TextBox 50"/>
          <p:cNvSpPr txBox="1"/>
          <p:nvPr/>
        </p:nvSpPr>
        <p:spPr>
          <a:xfrm>
            <a:off x="8472264" y="3839729"/>
            <a:ext cx="1368152" cy="646331"/>
          </a:xfrm>
          <a:prstGeom prst="rect">
            <a:avLst/>
          </a:prstGeom>
          <a:noFill/>
        </p:spPr>
        <p:txBody>
          <a:bodyPr wrap="square" rtlCol="0">
            <a:spAutoFit/>
          </a:bodyPr>
          <a:lstStyle/>
          <a:p>
            <a:pPr algn="ctr"/>
            <a:r>
              <a:rPr lang="nl-BE" dirty="0" err="1"/>
              <a:t>Authentic</a:t>
            </a:r>
            <a:r>
              <a:rPr lang="nl-BE" dirty="0"/>
              <a:t> sources</a:t>
            </a:r>
            <a:endParaRPr lang="fr-BE" dirty="0"/>
          </a:p>
        </p:txBody>
      </p:sp>
      <p:pic>
        <p:nvPicPr>
          <p:cNvPr id="52" name="Picture 51"/>
          <p:cNvPicPr>
            <a:picLocks noChangeAspect="1"/>
          </p:cNvPicPr>
          <p:nvPr/>
        </p:nvPicPr>
        <p:blipFill>
          <a:blip r:embed="rId17"/>
          <a:stretch>
            <a:fillRect/>
          </a:stretch>
        </p:blipFill>
        <p:spPr>
          <a:xfrm>
            <a:off x="8869165" y="3335673"/>
            <a:ext cx="621846" cy="542591"/>
          </a:xfrm>
          <a:prstGeom prst="rect">
            <a:avLst/>
          </a:prstGeom>
        </p:spPr>
      </p:pic>
      <p:pic>
        <p:nvPicPr>
          <p:cNvPr id="53" name="Picture 52"/>
          <p:cNvPicPr>
            <a:picLocks noChangeAspect="1"/>
          </p:cNvPicPr>
          <p:nvPr/>
        </p:nvPicPr>
        <p:blipFill>
          <a:blip r:embed="rId18"/>
          <a:stretch>
            <a:fillRect/>
          </a:stretch>
        </p:blipFill>
        <p:spPr>
          <a:xfrm>
            <a:off x="6669145" y="4168246"/>
            <a:ext cx="650398" cy="564687"/>
          </a:xfrm>
          <a:prstGeom prst="rect">
            <a:avLst/>
          </a:prstGeom>
        </p:spPr>
      </p:pic>
      <p:cxnSp>
        <p:nvCxnSpPr>
          <p:cNvPr id="54" name="Straight Connector 53"/>
          <p:cNvCxnSpPr/>
          <p:nvPr/>
        </p:nvCxnSpPr>
        <p:spPr>
          <a:xfrm>
            <a:off x="6227609" y="1717566"/>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19" cstate="print">
            <a:extLst>
              <a:ext uri="{BEBA8EAE-BF5A-486C-A8C5-ECC9F3942E4B}">
                <a14:imgProps xmlns:a14="http://schemas.microsoft.com/office/drawing/2010/main">
                  <a14:imgLayer r:embed="rId20">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8624168" y="4555524"/>
            <a:ext cx="1402135" cy="1402135"/>
          </a:xfrm>
          <a:prstGeom prst="rect">
            <a:avLst/>
          </a:prstGeom>
        </p:spPr>
      </p:pic>
      <p:sp>
        <p:nvSpPr>
          <p:cNvPr id="6" name="Slide Number Placeholder 5"/>
          <p:cNvSpPr>
            <a:spLocks noGrp="1"/>
          </p:cNvSpPr>
          <p:nvPr>
            <p:ph type="sldNum" sz="quarter" idx="12"/>
          </p:nvPr>
        </p:nvSpPr>
        <p:spPr/>
        <p:txBody>
          <a:bodyPr/>
          <a:lstStyle/>
          <a:p>
            <a:fld id="{D45B42A2-12DC-D04A-88D3-A93CC82DF348}" type="slidenum">
              <a:rPr lang="en-US" smtClean="0"/>
              <a:t>39</a:t>
            </a:fld>
            <a:endParaRPr lang="en-US" dirty="0"/>
          </a:p>
        </p:txBody>
      </p:sp>
    </p:spTree>
    <p:extLst>
      <p:ext uri="{BB962C8B-B14F-4D97-AF65-F5344CB8AC3E}">
        <p14:creationId xmlns:p14="http://schemas.microsoft.com/office/powerpoint/2010/main" val="3549224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jdelijke aanduiding voor inhoud 2"/>
          <p:cNvSpPr>
            <a:spLocks noGrp="1"/>
          </p:cNvSpPr>
          <p:nvPr>
            <p:ph type="body" sz="quarter" idx="14"/>
          </p:nvPr>
        </p:nvSpPr>
        <p:spPr/>
        <p:txBody>
          <a:bodyPr>
            <a:normAutofit/>
          </a:bodyPr>
          <a:lstStyle/>
          <a:p>
            <a:r>
              <a:rPr lang="nl-BE" altLang="en-US" dirty="0"/>
              <a:t>informatie is, naast menselijk kapitaal, infrastructuur en financiële middelen, zowat de belangrijkste productiefactor voor </a:t>
            </a:r>
            <a:r>
              <a:rPr lang="nl-BE" altLang="en-US" dirty="0" smtClean="0"/>
              <a:t>de overheidsdiensten</a:t>
            </a:r>
            <a:endParaRPr lang="nl-BE" altLang="en-US" dirty="0"/>
          </a:p>
          <a:p>
            <a:pPr marL="400050" lvl="1" indent="0">
              <a:buNone/>
            </a:pPr>
            <a:r>
              <a:rPr lang="nl-BE" altLang="en-US" dirty="0"/>
              <a:t>=&gt; aandacht voor effectief en efficiënt informatiebeheer is kritische succesfactor</a:t>
            </a:r>
          </a:p>
          <a:p>
            <a:endParaRPr lang="nl-BE" altLang="en-US" dirty="0" smtClean="0"/>
          </a:p>
          <a:p>
            <a:r>
              <a:rPr lang="nl-BE" altLang="en-US" dirty="0" smtClean="0"/>
              <a:t>klanten </a:t>
            </a:r>
            <a:r>
              <a:rPr lang="nl-BE" altLang="en-US" dirty="0"/>
              <a:t>wensen geïntegreerde dienstverlening aangepast aan hun persoonlijke behoeften met minimale kosten en lasten</a:t>
            </a:r>
          </a:p>
          <a:p>
            <a:pPr lvl="1"/>
            <a:r>
              <a:rPr lang="nl-BE" altLang="en-US" dirty="0"/>
              <a:t>aandacht </a:t>
            </a:r>
            <a:r>
              <a:rPr lang="nl-BE" altLang="en-US" dirty="0" smtClean="0"/>
              <a:t>vooral voor coöperatieve </a:t>
            </a:r>
            <a:r>
              <a:rPr lang="nl-BE" altLang="en-US" dirty="0"/>
              <a:t>strategische voordelen door effectief en efficiënt informatiebeheer</a:t>
            </a:r>
          </a:p>
          <a:p>
            <a:pPr lvl="2"/>
            <a:r>
              <a:rPr lang="nl-BE" altLang="en-US" dirty="0"/>
              <a:t>competitief: </a:t>
            </a:r>
            <a:r>
              <a:rPr lang="nl-BE" altLang="fr-FR" dirty="0"/>
              <a:t>behalen of behouden van langdurige onderscheidende voordelen </a:t>
            </a:r>
            <a:r>
              <a:rPr lang="nl-BE" altLang="fr-FR" dirty="0" err="1"/>
              <a:t>tov</a:t>
            </a:r>
            <a:r>
              <a:rPr lang="nl-BE" altLang="fr-FR" dirty="0"/>
              <a:t> concurrerende organisaties</a:t>
            </a:r>
          </a:p>
          <a:p>
            <a:pPr lvl="2"/>
            <a:r>
              <a:rPr lang="nl-BE" altLang="en-US" dirty="0"/>
              <a:t>coöperatief: </a:t>
            </a:r>
            <a:r>
              <a:rPr lang="nl-BE" altLang="fr-FR" dirty="0"/>
              <a:t>betere langdurige verwezenlijking van de doelstellingen van de eigen organisatie en/of de sector door samenwerking met andere organisaties</a:t>
            </a:r>
            <a:endParaRPr lang="nl-BE" altLang="en-US" dirty="0"/>
          </a:p>
        </p:txBody>
      </p:sp>
      <p:sp>
        <p:nvSpPr>
          <p:cNvPr id="7" name="Title 6"/>
          <p:cNvSpPr>
            <a:spLocks noGrp="1"/>
          </p:cNvSpPr>
          <p:nvPr>
            <p:ph type="title"/>
          </p:nvPr>
        </p:nvSpPr>
        <p:spPr/>
        <p:txBody>
          <a:bodyPr/>
          <a:lstStyle/>
          <a:p>
            <a:r>
              <a:rPr lang="nl-BE" smtClean="0"/>
              <a:t>Mogelijke strategische voordelen</a:t>
            </a:r>
            <a:endParaRPr lang="fr-BE" dirty="0"/>
          </a:p>
        </p:txBody>
      </p:sp>
      <p:sp>
        <p:nvSpPr>
          <p:cNvPr id="4" name="Tijdelijke aanduiding voor dianummer 3"/>
          <p:cNvSpPr>
            <a:spLocks noGrp="1"/>
          </p:cNvSpPr>
          <p:nvPr>
            <p:ph type="sldNum" sz="quarter" idx="12"/>
          </p:nvPr>
        </p:nvSpPr>
        <p:spPr/>
        <p:txBody>
          <a:bodyPr/>
          <a:lstStyle/>
          <a:p>
            <a:fld id="{C080B6B3-F139-4BD8-A444-84B7C1EC3210}" type="slidenum">
              <a:rPr lang="en-GB" smtClean="0"/>
              <a:pPr/>
              <a:t>4</a:t>
            </a:fld>
            <a:endParaRPr lang="en-GB" dirty="0"/>
          </a:p>
        </p:txBody>
      </p:sp>
    </p:spTree>
    <p:extLst>
      <p:ext uri="{BB962C8B-B14F-4D97-AF65-F5344CB8AC3E}">
        <p14:creationId xmlns:p14="http://schemas.microsoft.com/office/powerpoint/2010/main" val="19538355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eHealth: technical choices</a:t>
            </a:r>
            <a:endParaRPr lang="en-US" dirty="0"/>
          </a:p>
        </p:txBody>
      </p:sp>
      <p:grpSp>
        <p:nvGrpSpPr>
          <p:cNvPr id="14" name="Group 13"/>
          <p:cNvGrpSpPr/>
          <p:nvPr/>
        </p:nvGrpSpPr>
        <p:grpSpPr>
          <a:xfrm>
            <a:off x="5357934" y="3979032"/>
            <a:ext cx="1558290" cy="1927622"/>
            <a:chOff x="7492037" y="939607"/>
            <a:chExt cx="1558290" cy="1927622"/>
          </a:xfrm>
        </p:grpSpPr>
        <p:pic>
          <p:nvPicPr>
            <p:cNvPr id="15" name="Picture 1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92037" y="939607"/>
              <a:ext cx="1558290" cy="1558290"/>
            </a:xfrm>
            <a:prstGeom prst="rect">
              <a:avLst/>
            </a:prstGeom>
          </p:spPr>
        </p:pic>
        <p:sp>
          <p:nvSpPr>
            <p:cNvPr id="16" name="Rectangle 15"/>
            <p:cNvSpPr/>
            <p:nvPr/>
          </p:nvSpPr>
          <p:spPr>
            <a:xfrm>
              <a:off x="7582532" y="2497897"/>
              <a:ext cx="1377300"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Integration</a:t>
              </a:r>
            </a:p>
          </p:txBody>
        </p:sp>
      </p:grpSp>
      <p:grpSp>
        <p:nvGrpSpPr>
          <p:cNvPr id="17" name="Group 16"/>
          <p:cNvGrpSpPr/>
          <p:nvPr/>
        </p:nvGrpSpPr>
        <p:grpSpPr>
          <a:xfrm>
            <a:off x="2373554" y="4207098"/>
            <a:ext cx="1928733" cy="1699556"/>
            <a:chOff x="1150023" y="1167673"/>
            <a:chExt cx="1928733" cy="1699556"/>
          </a:xfrm>
        </p:grpSpPr>
        <p:pic>
          <p:nvPicPr>
            <p:cNvPr id="18" name="Picture 17"/>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3163" y="1167673"/>
              <a:ext cx="922453" cy="1080000"/>
            </a:xfrm>
            <a:prstGeom prst="rect">
              <a:avLst/>
            </a:prstGeom>
          </p:spPr>
        </p:pic>
        <p:sp>
          <p:nvSpPr>
            <p:cNvPr id="19" name="Rectangle 18"/>
            <p:cNvSpPr/>
            <p:nvPr/>
          </p:nvSpPr>
          <p:spPr>
            <a:xfrm>
              <a:off x="1150023" y="2497897"/>
              <a:ext cx="1928733"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Standardization</a:t>
              </a:r>
            </a:p>
          </p:txBody>
        </p:sp>
      </p:grpSp>
      <p:grpSp>
        <p:nvGrpSpPr>
          <p:cNvPr id="20" name="Group 19"/>
          <p:cNvGrpSpPr/>
          <p:nvPr/>
        </p:nvGrpSpPr>
        <p:grpSpPr>
          <a:xfrm>
            <a:off x="2391498" y="1651379"/>
            <a:ext cx="1980029" cy="1699556"/>
            <a:chOff x="4161873" y="1167673"/>
            <a:chExt cx="1980029" cy="1699556"/>
          </a:xfrm>
        </p:grpSpPr>
        <p:pic>
          <p:nvPicPr>
            <p:cNvPr id="21" name="Picture 20"/>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11887" y="1167673"/>
              <a:ext cx="1080000" cy="1080000"/>
            </a:xfrm>
            <a:prstGeom prst="rect">
              <a:avLst/>
            </a:prstGeom>
          </p:spPr>
        </p:pic>
        <p:sp>
          <p:nvSpPr>
            <p:cNvPr id="22" name="Rectangle 21"/>
            <p:cNvSpPr/>
            <p:nvPr/>
          </p:nvSpPr>
          <p:spPr>
            <a:xfrm>
              <a:off x="4161873" y="2497897"/>
              <a:ext cx="1980029"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Decentralization</a:t>
              </a:r>
            </a:p>
          </p:txBody>
        </p:sp>
      </p:grpSp>
      <p:grpSp>
        <p:nvGrpSpPr>
          <p:cNvPr id="23" name="Group 22"/>
          <p:cNvGrpSpPr/>
          <p:nvPr/>
        </p:nvGrpSpPr>
        <p:grpSpPr>
          <a:xfrm>
            <a:off x="8606840" y="1640236"/>
            <a:ext cx="1095172" cy="1699556"/>
            <a:chOff x="6309496" y="1167673"/>
            <a:chExt cx="1095172" cy="1699556"/>
          </a:xfrm>
        </p:grpSpPr>
        <p:pic>
          <p:nvPicPr>
            <p:cNvPr id="25" name="Picture 24"/>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21385" y="1167673"/>
              <a:ext cx="1071395" cy="1080000"/>
            </a:xfrm>
            <a:prstGeom prst="rect">
              <a:avLst/>
            </a:prstGeom>
          </p:spPr>
        </p:pic>
        <p:sp>
          <p:nvSpPr>
            <p:cNvPr id="26" name="Rectangle 25"/>
            <p:cNvSpPr/>
            <p:nvPr/>
          </p:nvSpPr>
          <p:spPr>
            <a:xfrm>
              <a:off x="6309496" y="2497897"/>
              <a:ext cx="1095172"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Security</a:t>
              </a:r>
            </a:p>
          </p:txBody>
        </p:sp>
      </p:grpSp>
      <p:grpSp>
        <p:nvGrpSpPr>
          <p:cNvPr id="27" name="Group 26"/>
          <p:cNvGrpSpPr/>
          <p:nvPr/>
        </p:nvGrpSpPr>
        <p:grpSpPr>
          <a:xfrm>
            <a:off x="5637925" y="1651379"/>
            <a:ext cx="998308" cy="1699556"/>
            <a:chOff x="42285" y="1167673"/>
            <a:chExt cx="998308" cy="1699556"/>
          </a:xfrm>
        </p:grpSpPr>
        <p:sp>
          <p:nvSpPr>
            <p:cNvPr id="28" name="Rectangle 27"/>
            <p:cNvSpPr/>
            <p:nvPr/>
          </p:nvSpPr>
          <p:spPr>
            <a:xfrm>
              <a:off x="256746" y="2497897"/>
              <a:ext cx="569387"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API</a:t>
              </a:r>
            </a:p>
          </p:txBody>
        </p:sp>
        <p:pic>
          <p:nvPicPr>
            <p:cNvPr id="29" name="Picture 28"/>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285" y="1167673"/>
              <a:ext cx="998308" cy="1102159"/>
            </a:xfrm>
            <a:prstGeom prst="rect">
              <a:avLst/>
            </a:prstGeom>
          </p:spPr>
        </p:pic>
      </p:grpSp>
      <p:sp>
        <p:nvSpPr>
          <p:cNvPr id="31" name="Rectangle 30"/>
          <p:cNvSpPr/>
          <p:nvPr/>
        </p:nvSpPr>
        <p:spPr>
          <a:xfrm>
            <a:off x="8597913" y="5525280"/>
            <a:ext cx="902811" cy="369332"/>
          </a:xfrm>
          <a:prstGeom prst="rect">
            <a:avLst/>
          </a:prstGeom>
        </p:spPr>
        <p:txBody>
          <a:bodyPr wrap="none">
            <a:spAutoFit/>
          </a:bodyPr>
          <a:lstStyle/>
          <a:p>
            <a:r>
              <a:rPr lang="en-US" b="1" dirty="0" err="1">
                <a:solidFill>
                  <a:srgbClr val="0070C0"/>
                </a:solidFill>
                <a:latin typeface="Arial" panose="020B0604020202020204" pitchFamily="34" charset="0"/>
                <a:cs typeface="Arial" panose="020B0604020202020204" pitchFamily="34" charset="0"/>
              </a:rPr>
              <a:t>ReUse</a:t>
            </a:r>
            <a:endParaRPr lang="en-US" b="1" dirty="0">
              <a:solidFill>
                <a:srgbClr val="0070C0"/>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7913" y="4132645"/>
            <a:ext cx="1083284" cy="1154453"/>
          </a:xfrm>
          <a:prstGeom prst="rect">
            <a:avLst/>
          </a:prstGeom>
        </p:spPr>
      </p:pic>
      <p:sp>
        <p:nvSpPr>
          <p:cNvPr id="6" name="Slide Number Placeholder 5"/>
          <p:cNvSpPr>
            <a:spLocks noGrp="1"/>
          </p:cNvSpPr>
          <p:nvPr>
            <p:ph type="sldNum" sz="quarter" idx="12"/>
          </p:nvPr>
        </p:nvSpPr>
        <p:spPr/>
        <p:txBody>
          <a:bodyPr/>
          <a:lstStyle/>
          <a:p>
            <a:fld id="{D45B42A2-12DC-D04A-88D3-A93CC82DF348}" type="slidenum">
              <a:rPr lang="en-US" smtClean="0"/>
              <a:t>40</a:t>
            </a:fld>
            <a:endParaRPr lang="en-US" dirty="0"/>
          </a:p>
        </p:txBody>
      </p:sp>
    </p:spTree>
    <p:extLst>
      <p:ext uri="{BB962C8B-B14F-4D97-AF65-F5344CB8AC3E}">
        <p14:creationId xmlns:p14="http://schemas.microsoft.com/office/powerpoint/2010/main" val="11356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eHealth: architecture</a:t>
            </a:r>
            <a:endParaRPr lang="en-US" dirty="0"/>
          </a:p>
        </p:txBody>
      </p:sp>
      <p:pic>
        <p:nvPicPr>
          <p:cNvPr id="5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5365" y="607670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83"/>
          <p:cNvSpPr>
            <a:spLocks noChangeArrowheads="1"/>
          </p:cNvSpPr>
          <p:nvPr/>
        </p:nvSpPr>
        <p:spPr bwMode="auto">
          <a:xfrm>
            <a:off x="2105215" y="4124083"/>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fr-FR" altLang="en-US" sz="2400" b="1" i="1">
              <a:solidFill>
                <a:srgbClr val="000000"/>
              </a:solidFill>
              <a:latin typeface="Calibri" pitchFamily="34" charset="0"/>
            </a:endParaRPr>
          </a:p>
        </p:txBody>
      </p:sp>
      <p:sp>
        <p:nvSpPr>
          <p:cNvPr id="58" name="Oval 84"/>
          <p:cNvSpPr>
            <a:spLocks noChangeArrowheads="1"/>
          </p:cNvSpPr>
          <p:nvPr/>
        </p:nvSpPr>
        <p:spPr bwMode="auto">
          <a:xfrm>
            <a:off x="9466454" y="4117733"/>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59" name="Rectangle 85"/>
          <p:cNvSpPr>
            <a:spLocks noChangeArrowheads="1"/>
          </p:cNvSpPr>
          <p:nvPr/>
        </p:nvSpPr>
        <p:spPr bwMode="auto">
          <a:xfrm>
            <a:off x="2614804" y="4125671"/>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endParaRPr>
          </a:p>
          <a:p>
            <a:pPr algn="ctr">
              <a:defRPr/>
            </a:pPr>
            <a:endParaRPr lang="en-GB" sz="2400" b="1" i="1">
              <a:solidFill>
                <a:srgbClr val="FFFFFF"/>
              </a:solidFill>
              <a:effectLst>
                <a:outerShdw blurRad="38100" dist="38100" dir="2700000" algn="tl">
                  <a:srgbClr val="000000"/>
                </a:outerShdw>
              </a:effectLst>
            </a:endParaRPr>
          </a:p>
        </p:txBody>
      </p:sp>
      <p:sp>
        <p:nvSpPr>
          <p:cNvPr id="60" name="Oval 86"/>
          <p:cNvSpPr>
            <a:spLocks noChangeArrowheads="1"/>
          </p:cNvSpPr>
          <p:nvPr/>
        </p:nvSpPr>
        <p:spPr bwMode="auto">
          <a:xfrm>
            <a:off x="3384740" y="438125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1" name="Oval 87"/>
          <p:cNvSpPr>
            <a:spLocks noChangeArrowheads="1"/>
          </p:cNvSpPr>
          <p:nvPr/>
        </p:nvSpPr>
        <p:spPr bwMode="auto">
          <a:xfrm>
            <a:off x="9290240" y="437490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2" name="Rectangle 88"/>
          <p:cNvSpPr>
            <a:spLocks noChangeArrowheads="1"/>
          </p:cNvSpPr>
          <p:nvPr/>
        </p:nvSpPr>
        <p:spPr bwMode="auto">
          <a:xfrm>
            <a:off x="3787967" y="4384433"/>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nl-BE" sz="2400" b="1" i="1" dirty="0">
                <a:solidFill>
                  <a:srgbClr val="FFFFFF"/>
                </a:solidFill>
                <a:effectLst>
                  <a:outerShdw blurRad="38100" dist="38100" dir="2700000" algn="tl">
                    <a:srgbClr val="000000"/>
                  </a:outerShdw>
                </a:effectLst>
              </a:rPr>
              <a:t>Basic services</a:t>
            </a:r>
          </a:p>
          <a:p>
            <a:pPr algn="ctr">
              <a:defRPr/>
            </a:pPr>
            <a:r>
              <a:rPr lang="nl-BE" sz="2400" b="1" i="1" dirty="0">
                <a:solidFill>
                  <a:srgbClr val="07766F"/>
                </a:solidFill>
                <a:effectLst>
                  <a:outerShdw blurRad="38100" dist="38100" dir="2700000" algn="tl">
                    <a:srgbClr val="000000"/>
                  </a:outerShdw>
                </a:effectLst>
              </a:rPr>
              <a:t>eHealth-</a:t>
            </a:r>
            <a:r>
              <a:rPr lang="nl-BE" sz="2400" b="1" i="1" dirty="0">
                <a:solidFill>
                  <a:srgbClr val="C00000"/>
                </a:solidFill>
                <a:effectLst>
                  <a:outerShdw blurRad="38100" dist="38100" dir="2700000" algn="tl">
                    <a:srgbClr val="000000"/>
                  </a:outerShdw>
                </a:effectLst>
              </a:rPr>
              <a:t>platform</a:t>
            </a:r>
          </a:p>
        </p:txBody>
      </p:sp>
      <p:sp>
        <p:nvSpPr>
          <p:cNvPr id="63" name="Text Box 89"/>
          <p:cNvSpPr txBox="1">
            <a:spLocks noChangeArrowheads="1"/>
          </p:cNvSpPr>
          <p:nvPr/>
        </p:nvSpPr>
        <p:spPr bwMode="auto">
          <a:xfrm>
            <a:off x="2054415" y="4598746"/>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nl-BE" altLang="en-US" sz="2400" b="1" i="1" dirty="0">
                <a:solidFill>
                  <a:srgbClr val="000000"/>
                </a:solidFill>
              </a:rPr>
              <a:t>Network</a:t>
            </a:r>
          </a:p>
        </p:txBody>
      </p:sp>
      <p:pic>
        <p:nvPicPr>
          <p:cNvPr id="64"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905692" y="5979869"/>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5"/>
          <p:cNvSpPr>
            <a:spLocks noChangeArrowheads="1"/>
          </p:cNvSpPr>
          <p:nvPr/>
        </p:nvSpPr>
        <p:spPr bwMode="auto">
          <a:xfrm>
            <a:off x="4847158" y="1321102"/>
            <a:ext cx="2286000" cy="762000"/>
          </a:xfrm>
          <a:prstGeom prst="ellipse">
            <a:avLst/>
          </a:prstGeom>
          <a:noFill/>
          <a:ln w="9525">
            <a:noFill/>
            <a:round/>
            <a:headEnd/>
            <a:tailEnd/>
          </a:ln>
          <a:effectLst/>
        </p:spPr>
        <p:txBody>
          <a:bodyPr wrap="none" anchor="ctr"/>
          <a:lstStyle/>
          <a:p>
            <a:pPr algn="ctr">
              <a:defRPr/>
            </a:pPr>
            <a:r>
              <a:rPr lang="nl-BE" sz="2000" b="1" i="1" dirty="0" err="1">
                <a:solidFill>
                  <a:srgbClr val="000000"/>
                </a:solidFill>
                <a:effectLst>
                  <a:outerShdw blurRad="38100" dist="38100" dir="2700000" algn="tl">
                    <a:srgbClr val="C0C0C0"/>
                  </a:outerShdw>
                </a:effectLst>
              </a:rPr>
              <a:t>Patients</a:t>
            </a:r>
            <a:r>
              <a:rPr lang="nl-BE" sz="2000" b="1" i="1" dirty="0">
                <a:solidFill>
                  <a:srgbClr val="000000"/>
                </a:solidFill>
                <a:effectLst>
                  <a:outerShdw blurRad="38100" dist="38100" dir="2700000" algn="tl">
                    <a:srgbClr val="C0C0C0"/>
                  </a:outerShdw>
                </a:effectLst>
              </a:rPr>
              <a:t>, health care providers</a:t>
            </a:r>
          </a:p>
          <a:p>
            <a:pPr algn="ctr">
              <a:defRPr/>
            </a:pPr>
            <a:r>
              <a:rPr lang="nl-BE" sz="2000" b="1" i="1" dirty="0" err="1">
                <a:solidFill>
                  <a:srgbClr val="000000"/>
                </a:solidFill>
                <a:effectLst>
                  <a:outerShdw blurRad="38100" dist="38100" dir="2700000" algn="tl">
                    <a:srgbClr val="C0C0C0"/>
                  </a:outerShdw>
                </a:effectLst>
              </a:rPr>
              <a:t>and</a:t>
            </a:r>
            <a:r>
              <a:rPr lang="nl-BE" sz="2000" b="1" i="1" dirty="0">
                <a:solidFill>
                  <a:srgbClr val="000000"/>
                </a:solidFill>
                <a:effectLst>
                  <a:outerShdw blurRad="38100" dist="38100" dir="2700000" algn="tl">
                    <a:srgbClr val="C0C0C0"/>
                  </a:outerShdw>
                </a:effectLst>
              </a:rPr>
              <a:t> health care </a:t>
            </a:r>
            <a:r>
              <a:rPr lang="nl-BE" sz="2000" b="1" i="1" dirty="0" err="1">
                <a:solidFill>
                  <a:srgbClr val="000000"/>
                </a:solidFill>
                <a:effectLst>
                  <a:outerShdw blurRad="38100" dist="38100" dir="2700000" algn="tl">
                    <a:srgbClr val="C0C0C0"/>
                  </a:outerShdw>
                </a:effectLst>
              </a:rPr>
              <a:t>institutions</a:t>
            </a:r>
            <a:endParaRPr lang="nl-BE" sz="2000" b="1" i="1" dirty="0">
              <a:solidFill>
                <a:srgbClr val="FFFFFF"/>
              </a:solidFill>
              <a:effectLst>
                <a:outerShdw blurRad="38100" dist="38100" dir="2700000" algn="tl">
                  <a:srgbClr val="C0C0C0"/>
                </a:outerShdw>
              </a:effectLst>
            </a:endParaRPr>
          </a:p>
        </p:txBody>
      </p:sp>
      <p:sp>
        <p:nvSpPr>
          <p:cNvPr id="66" name="AutoShape 13"/>
          <p:cNvSpPr>
            <a:spLocks noChangeArrowheads="1"/>
          </p:cNvSpPr>
          <p:nvPr/>
        </p:nvSpPr>
        <p:spPr bwMode="blackWhite">
          <a:xfrm>
            <a:off x="7556690"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67" name="AutoShape 14"/>
          <p:cNvSpPr>
            <a:spLocks noChangeArrowheads="1"/>
          </p:cNvSpPr>
          <p:nvPr/>
        </p:nvSpPr>
        <p:spPr bwMode="blackWhite">
          <a:xfrm>
            <a:off x="885526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68" name="AutoShape 16"/>
          <p:cNvSpPr>
            <a:spLocks noChangeArrowheads="1"/>
          </p:cNvSpPr>
          <p:nvPr/>
        </p:nvSpPr>
        <p:spPr bwMode="blackWhite">
          <a:xfrm>
            <a:off x="637241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pic>
        <p:nvPicPr>
          <p:cNvPr id="69"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8854" y="6006856"/>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21"/>
          <p:cNvSpPr>
            <a:spLocks noChangeArrowheads="1"/>
          </p:cNvSpPr>
          <p:nvPr/>
        </p:nvSpPr>
        <p:spPr bwMode="auto">
          <a:xfrm>
            <a:off x="2247137" y="6357694"/>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dirty="0">
                <a:solidFill>
                  <a:srgbClr val="CC9900"/>
                </a:solidFill>
                <a:latin typeface="Calibri" pitchFamily="34" charset="0"/>
              </a:rPr>
              <a:t>Suppliers</a:t>
            </a:r>
          </a:p>
        </p:txBody>
      </p:sp>
      <p:sp>
        <p:nvSpPr>
          <p:cNvPr id="71" name="Rectangle 22"/>
          <p:cNvSpPr>
            <a:spLocks noChangeArrowheads="1"/>
          </p:cNvSpPr>
          <p:nvPr/>
        </p:nvSpPr>
        <p:spPr bwMode="auto">
          <a:xfrm>
            <a:off x="2306122" y="3735144"/>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dirty="0">
                <a:solidFill>
                  <a:srgbClr val="CC9900"/>
                </a:solidFill>
                <a:latin typeface="Calibri" pitchFamily="34" charset="0"/>
              </a:rPr>
              <a:t>Users</a:t>
            </a:r>
          </a:p>
        </p:txBody>
      </p:sp>
      <p:sp>
        <p:nvSpPr>
          <p:cNvPr id="72" name="AutoShape 23">
            <a:hlinkClick r:id="" action="ppaction://noaction" highlightClick="1"/>
          </p:cNvPr>
          <p:cNvSpPr>
            <a:spLocks noChangeArrowheads="1"/>
          </p:cNvSpPr>
          <p:nvPr/>
        </p:nvSpPr>
        <p:spPr bwMode="blackWhite">
          <a:xfrm>
            <a:off x="5123052" y="2749306"/>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3E6E5A"/>
                </a:solidFill>
                <a:effectLst>
                  <a:outerShdw blurRad="38100" dist="38100" dir="2700000" algn="tl">
                    <a:srgbClr val="000000"/>
                  </a:outerShdw>
                </a:effectLst>
              </a:rPr>
              <a:t>eHealth</a:t>
            </a:r>
            <a:r>
              <a:rPr lang="nl-BE" sz="1400" i="1" dirty="0">
                <a:solidFill>
                  <a:srgbClr val="FFFFFF"/>
                </a:solidFill>
                <a:effectLst>
                  <a:outerShdw blurRad="38100" dist="38100" dir="2700000" algn="tl">
                    <a:srgbClr val="000000"/>
                  </a:outerShdw>
                </a:effectLst>
              </a:rPr>
              <a:t>-portal</a:t>
            </a:r>
          </a:p>
        </p:txBody>
      </p:sp>
      <p:grpSp>
        <p:nvGrpSpPr>
          <p:cNvPr id="73" name="Group 24"/>
          <p:cNvGrpSpPr>
            <a:grpSpLocks/>
          </p:cNvGrpSpPr>
          <p:nvPr/>
        </p:nvGrpSpPr>
        <p:grpSpPr bwMode="auto">
          <a:xfrm>
            <a:off x="2390965" y="1955556"/>
            <a:ext cx="1219200" cy="914400"/>
            <a:chOff x="432" y="1200"/>
            <a:chExt cx="912" cy="672"/>
          </a:xfrm>
        </p:grpSpPr>
        <p:sp>
          <p:nvSpPr>
            <p:cNvPr id="7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FFFFFF"/>
                  </a:solidFill>
                  <a:effectLst>
                    <a:outerShdw blurRad="38100" dist="38100" dir="2700000" algn="tl">
                      <a:srgbClr val="000000"/>
                    </a:outerShdw>
                  </a:effectLst>
                </a:rPr>
                <a:t>Site </a:t>
              </a:r>
              <a:r>
                <a:rPr lang="nl-BE" sz="1400" i="1" dirty="0" err="1">
                  <a:solidFill>
                    <a:srgbClr val="FFFFFF"/>
                  </a:solidFill>
                  <a:effectLst>
                    <a:outerShdw blurRad="38100" dist="38100" dir="2700000" algn="tl">
                      <a:srgbClr val="000000"/>
                    </a:outerShdw>
                  </a:effectLst>
                </a:rPr>
                <a:t>Ministry</a:t>
              </a:r>
              <a:r>
                <a:rPr lang="nl-BE" sz="1400" i="1" dirty="0">
                  <a:solidFill>
                    <a:srgbClr val="FFFFFF"/>
                  </a:solidFill>
                  <a:effectLst>
                    <a:outerShdw blurRad="38100" dist="38100" dir="2700000" algn="tl">
                      <a:srgbClr val="000000"/>
                    </a:outerShdw>
                  </a:effectLst>
                </a:rPr>
                <a:t> </a:t>
              </a:r>
              <a:endParaRPr lang="nl-BE" sz="1000" i="1" dirty="0">
                <a:solidFill>
                  <a:srgbClr val="FFFFFF"/>
                </a:solidFill>
              </a:endParaRPr>
            </a:p>
          </p:txBody>
        </p:sp>
        <p:sp>
          <p:nvSpPr>
            <p:cNvPr id="7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pic>
          <p:nvPicPr>
            <p:cNvPr id="79"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AutoShape 31">
            <a:hlinkClick r:id="" action="ppaction://noaction" highlightClick="1"/>
          </p:cNvPr>
          <p:cNvSpPr>
            <a:spLocks noChangeArrowheads="1"/>
          </p:cNvSpPr>
          <p:nvPr/>
        </p:nvSpPr>
        <p:spPr bwMode="blackWhite">
          <a:xfrm>
            <a:off x="7802752" y="2295283"/>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200" i="1" dirty="0">
                <a:solidFill>
                  <a:srgbClr val="FFFFFF"/>
                </a:solidFill>
                <a:effectLst>
                  <a:outerShdw blurRad="38100" dist="38100" dir="2700000" algn="tl">
                    <a:srgbClr val="000000"/>
                  </a:outerShdw>
                </a:effectLst>
              </a:rPr>
              <a:t>Software health care </a:t>
            </a:r>
            <a:r>
              <a:rPr lang="nl-BE" sz="1200" i="1" dirty="0" err="1">
                <a:solidFill>
                  <a:srgbClr val="FFFFFF"/>
                </a:solidFill>
                <a:effectLst>
                  <a:outerShdw blurRad="38100" dist="38100" dir="2700000" algn="tl">
                    <a:srgbClr val="000000"/>
                  </a:outerShdw>
                </a:effectLst>
              </a:rPr>
              <a:t>institution</a:t>
            </a:r>
            <a:endParaRPr lang="nl-BE" sz="1200" i="1" dirty="0">
              <a:solidFill>
                <a:srgbClr val="FFFFFF"/>
              </a:solidFill>
            </a:endParaRPr>
          </a:p>
        </p:txBody>
      </p:sp>
      <p:sp>
        <p:nvSpPr>
          <p:cNvPr id="81" name="AutoShape 32">
            <a:hlinkClick r:id="" action="ppaction://noaction" highlightClick="1"/>
          </p:cNvPr>
          <p:cNvSpPr>
            <a:spLocks noChangeArrowheads="1"/>
          </p:cNvSpPr>
          <p:nvPr/>
        </p:nvSpPr>
        <p:spPr bwMode="blackWhite">
          <a:xfrm>
            <a:off x="8210740" y="276994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2" name="AutoShape 33">
            <a:hlinkClick r:id="" action="ppaction://noaction" highlightClick="1"/>
          </p:cNvPr>
          <p:cNvSpPr>
            <a:spLocks noChangeArrowheads="1"/>
          </p:cNvSpPr>
          <p:nvPr/>
        </p:nvSpPr>
        <p:spPr bwMode="blackWhite">
          <a:xfrm>
            <a:off x="8274240" y="28350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3" name="AutoShape 34">
            <a:hlinkClick r:id="" action="ppaction://noaction" highlightClick="1"/>
          </p:cNvPr>
          <p:cNvSpPr>
            <a:spLocks noChangeArrowheads="1"/>
          </p:cNvSpPr>
          <p:nvPr/>
        </p:nvSpPr>
        <p:spPr bwMode="blackWhite">
          <a:xfrm>
            <a:off x="8337740" y="290012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4" name="AutoShape 35">
            <a:hlinkClick r:id="" action="ppaction://noaction" highlightClick="1"/>
          </p:cNvPr>
          <p:cNvSpPr>
            <a:spLocks noChangeArrowheads="1"/>
          </p:cNvSpPr>
          <p:nvPr/>
        </p:nvSpPr>
        <p:spPr bwMode="blackWhite">
          <a:xfrm>
            <a:off x="8401240" y="296520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85" name="AutoShape 36">
            <a:hlinkClick r:id="" action="ppaction://noaction" highlightClick="1"/>
          </p:cNvPr>
          <p:cNvSpPr>
            <a:spLocks noChangeArrowheads="1"/>
          </p:cNvSpPr>
          <p:nvPr/>
        </p:nvSpPr>
        <p:spPr bwMode="blackWhite">
          <a:xfrm>
            <a:off x="6494652" y="27493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rPr>
              <a:t>MyCareNet</a:t>
            </a:r>
            <a:endParaRPr lang="nl-BE" sz="1000" i="1">
              <a:solidFill>
                <a:srgbClr val="FFFFFF"/>
              </a:solidFill>
            </a:endParaRPr>
          </a:p>
        </p:txBody>
      </p:sp>
      <p:sp>
        <p:nvSpPr>
          <p:cNvPr id="86" name="AutoShape 37">
            <a:hlinkClick r:id="" action="ppaction://noaction" highlightClick="1"/>
          </p:cNvPr>
          <p:cNvSpPr>
            <a:spLocks noChangeArrowheads="1"/>
          </p:cNvSpPr>
          <p:nvPr/>
        </p:nvSpPr>
        <p:spPr bwMode="blackWhite">
          <a:xfrm>
            <a:off x="6943915" y="30763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7" name="AutoShape 38">
            <a:hlinkClick r:id="" action="ppaction://noaction" highlightClick="1"/>
          </p:cNvPr>
          <p:cNvSpPr>
            <a:spLocks noChangeArrowheads="1"/>
          </p:cNvSpPr>
          <p:nvPr/>
        </p:nvSpPr>
        <p:spPr bwMode="blackWhite">
          <a:xfrm>
            <a:off x="7007415" y="31414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8" name="AutoShape 39">
            <a:hlinkClick r:id="" action="ppaction://noaction" highlightClick="1"/>
          </p:cNvPr>
          <p:cNvSpPr>
            <a:spLocks noChangeArrowheads="1"/>
          </p:cNvSpPr>
          <p:nvPr/>
        </p:nvSpPr>
        <p:spPr bwMode="blackWhite">
          <a:xfrm>
            <a:off x="7072504" y="32065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9" name="AutoShape 40">
            <a:hlinkClick r:id="" action="ppaction://noaction" highlightClick="1"/>
          </p:cNvPr>
          <p:cNvSpPr>
            <a:spLocks noChangeArrowheads="1"/>
          </p:cNvSpPr>
          <p:nvPr/>
        </p:nvSpPr>
        <p:spPr bwMode="blackWhite">
          <a:xfrm>
            <a:off x="7136002" y="32715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90" name="AutoShape 41">
            <a:hlinkClick r:id="" action="ppaction://noaction" highlightClick="1"/>
          </p:cNvPr>
          <p:cNvSpPr>
            <a:spLocks noChangeArrowheads="1"/>
          </p:cNvSpPr>
          <p:nvPr/>
        </p:nvSpPr>
        <p:spPr bwMode="blackWhite">
          <a:xfrm>
            <a:off x="8988617" y="1831733"/>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200" i="1" dirty="0">
                <a:solidFill>
                  <a:srgbClr val="FFFFFF"/>
                </a:solidFill>
                <a:effectLst>
                  <a:outerShdw blurRad="38100" dist="38100" dir="2700000" algn="tl">
                    <a:srgbClr val="000000"/>
                  </a:outerShdw>
                </a:effectLst>
              </a:rPr>
              <a:t>Software health care professional</a:t>
            </a:r>
            <a:endParaRPr lang="nl-BE" sz="1200" i="1" dirty="0">
              <a:solidFill>
                <a:srgbClr val="FFFFFF"/>
              </a:solidFill>
            </a:endParaRPr>
          </a:p>
        </p:txBody>
      </p:sp>
      <p:sp>
        <p:nvSpPr>
          <p:cNvPr id="91" name="AutoShape 46"/>
          <p:cNvSpPr>
            <a:spLocks noChangeArrowheads="1"/>
          </p:cNvSpPr>
          <p:nvPr/>
        </p:nvSpPr>
        <p:spPr bwMode="auto">
          <a:xfrm>
            <a:off x="3229165" y="2804871"/>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2" name="AutoShape 47"/>
          <p:cNvSpPr>
            <a:spLocks noChangeArrowheads="1"/>
          </p:cNvSpPr>
          <p:nvPr/>
        </p:nvSpPr>
        <p:spPr bwMode="auto">
          <a:xfrm>
            <a:off x="9566465" y="2804869"/>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3" name="AutoShape 49"/>
          <p:cNvSpPr>
            <a:spLocks noChangeArrowheads="1"/>
          </p:cNvSpPr>
          <p:nvPr/>
        </p:nvSpPr>
        <p:spPr bwMode="auto">
          <a:xfrm>
            <a:off x="85520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4" name="AutoShape 50"/>
          <p:cNvSpPr>
            <a:spLocks noChangeArrowheads="1"/>
          </p:cNvSpPr>
          <p:nvPr/>
        </p:nvSpPr>
        <p:spPr bwMode="auto">
          <a:xfrm>
            <a:off x="5580252" y="3511306"/>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5" name="AutoShape 51"/>
          <p:cNvSpPr>
            <a:spLocks noChangeArrowheads="1"/>
          </p:cNvSpPr>
          <p:nvPr/>
        </p:nvSpPr>
        <p:spPr bwMode="auto">
          <a:xfrm>
            <a:off x="6913752" y="3525594"/>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6" name="AutoShape 52"/>
          <p:cNvSpPr>
            <a:spLocks noChangeArrowheads="1"/>
          </p:cNvSpPr>
          <p:nvPr/>
        </p:nvSpPr>
        <p:spPr bwMode="auto">
          <a:xfrm rot="5400000">
            <a:off x="4248340" y="167615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7" name="AutoShape 53"/>
          <p:cNvSpPr>
            <a:spLocks noChangeArrowheads="1"/>
          </p:cNvSpPr>
          <p:nvPr/>
        </p:nvSpPr>
        <p:spPr bwMode="auto">
          <a:xfrm rot="5400000">
            <a:off x="2870390" y="118403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8" name="AutoShape 54"/>
          <p:cNvSpPr>
            <a:spLocks noChangeArrowheads="1"/>
          </p:cNvSpPr>
          <p:nvPr/>
        </p:nvSpPr>
        <p:spPr bwMode="auto">
          <a:xfrm rot="5400000">
            <a:off x="6977252" y="1976194"/>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9" name="AutoShape 55"/>
          <p:cNvSpPr>
            <a:spLocks noChangeArrowheads="1"/>
          </p:cNvSpPr>
          <p:nvPr/>
        </p:nvSpPr>
        <p:spPr bwMode="auto">
          <a:xfrm rot="5400000">
            <a:off x="9438671" y="976863"/>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0" name="AutoShape 56"/>
          <p:cNvSpPr>
            <a:spLocks noChangeArrowheads="1"/>
          </p:cNvSpPr>
          <p:nvPr/>
        </p:nvSpPr>
        <p:spPr bwMode="auto">
          <a:xfrm rot="5400000">
            <a:off x="8252809" y="1488039"/>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1" name="AutoShape 59">
            <a:hlinkClick r:id="" action="ppaction://noaction" highlightClick="1"/>
          </p:cNvPr>
          <p:cNvSpPr>
            <a:spLocks noChangeArrowheads="1"/>
          </p:cNvSpPr>
          <p:nvPr/>
        </p:nvSpPr>
        <p:spPr bwMode="blackWhite">
          <a:xfrm>
            <a:off x="3751452" y="24445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rPr>
              <a:t>Site RIZIV</a:t>
            </a:r>
            <a:endParaRPr lang="nl-BE" sz="1000" i="1">
              <a:solidFill>
                <a:srgbClr val="FFFFFF"/>
              </a:solidFill>
            </a:endParaRPr>
          </a:p>
        </p:txBody>
      </p:sp>
      <p:sp>
        <p:nvSpPr>
          <p:cNvPr id="102" name="AutoShape 60">
            <a:hlinkClick r:id="" action="ppaction://noaction" highlightClick="1"/>
          </p:cNvPr>
          <p:cNvSpPr>
            <a:spLocks noChangeArrowheads="1"/>
          </p:cNvSpPr>
          <p:nvPr/>
        </p:nvSpPr>
        <p:spPr bwMode="blackWhite">
          <a:xfrm>
            <a:off x="4200715" y="27715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3" name="AutoShape 61">
            <a:hlinkClick r:id="" action="ppaction://noaction" highlightClick="1"/>
          </p:cNvPr>
          <p:cNvSpPr>
            <a:spLocks noChangeArrowheads="1"/>
          </p:cNvSpPr>
          <p:nvPr/>
        </p:nvSpPr>
        <p:spPr bwMode="blackWhite">
          <a:xfrm>
            <a:off x="4264215" y="28366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4" name="AutoShape 62">
            <a:hlinkClick r:id="" action="ppaction://noaction" highlightClick="1"/>
          </p:cNvPr>
          <p:cNvSpPr>
            <a:spLocks noChangeArrowheads="1"/>
          </p:cNvSpPr>
          <p:nvPr/>
        </p:nvSpPr>
        <p:spPr bwMode="blackWhite">
          <a:xfrm>
            <a:off x="4329304" y="29017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5" name="AutoShape 63">
            <a:hlinkClick r:id="" action="ppaction://noaction" highlightClick="1"/>
          </p:cNvPr>
          <p:cNvSpPr>
            <a:spLocks noChangeArrowheads="1"/>
          </p:cNvSpPr>
          <p:nvPr/>
        </p:nvSpPr>
        <p:spPr bwMode="blackWhite">
          <a:xfrm>
            <a:off x="4392802" y="29667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pic>
        <p:nvPicPr>
          <p:cNvPr id="106"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915" y="339065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67"/>
          <p:cNvSpPr>
            <a:spLocks noChangeArrowheads="1"/>
          </p:cNvSpPr>
          <p:nvPr/>
        </p:nvSpPr>
        <p:spPr bwMode="blackWhite">
          <a:xfrm>
            <a:off x="5070665"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08" name="AutoShape 69"/>
          <p:cNvSpPr>
            <a:spLocks noChangeArrowheads="1"/>
          </p:cNvSpPr>
          <p:nvPr/>
        </p:nvSpPr>
        <p:spPr bwMode="blackWhite">
          <a:xfrm>
            <a:off x="37070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09" name="AutoShape 73"/>
          <p:cNvSpPr>
            <a:spLocks noChangeArrowheads="1"/>
          </p:cNvSpPr>
          <p:nvPr/>
        </p:nvSpPr>
        <p:spPr bwMode="blackWhite">
          <a:xfrm>
            <a:off x="23862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10" name="AutoShape 48"/>
          <p:cNvSpPr>
            <a:spLocks noChangeArrowheads="1"/>
          </p:cNvSpPr>
          <p:nvPr/>
        </p:nvSpPr>
        <p:spPr bwMode="auto">
          <a:xfrm>
            <a:off x="44372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1" name="AutoShape 17"/>
          <p:cNvSpPr>
            <a:spLocks noChangeArrowheads="1"/>
          </p:cNvSpPr>
          <p:nvPr/>
        </p:nvSpPr>
        <p:spPr bwMode="auto">
          <a:xfrm>
            <a:off x="660101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2" name="AutoShape 18"/>
          <p:cNvSpPr>
            <a:spLocks noChangeArrowheads="1"/>
          </p:cNvSpPr>
          <p:nvPr/>
        </p:nvSpPr>
        <p:spPr bwMode="auto">
          <a:xfrm>
            <a:off x="7785290"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3" name="AutoShape 19"/>
          <p:cNvSpPr>
            <a:spLocks noChangeArrowheads="1"/>
          </p:cNvSpPr>
          <p:nvPr/>
        </p:nvSpPr>
        <p:spPr bwMode="auto">
          <a:xfrm>
            <a:off x="908386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4" name="AutoShape 68"/>
          <p:cNvSpPr>
            <a:spLocks noChangeArrowheads="1"/>
          </p:cNvSpPr>
          <p:nvPr/>
        </p:nvSpPr>
        <p:spPr bwMode="auto">
          <a:xfrm>
            <a:off x="5299265"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5" name="AutoShape 70"/>
          <p:cNvSpPr>
            <a:spLocks noChangeArrowheads="1"/>
          </p:cNvSpPr>
          <p:nvPr/>
        </p:nvSpPr>
        <p:spPr bwMode="auto">
          <a:xfrm>
            <a:off x="39356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6" name="AutoShape 74"/>
          <p:cNvSpPr>
            <a:spLocks noChangeArrowheads="1"/>
          </p:cNvSpPr>
          <p:nvPr/>
        </p:nvSpPr>
        <p:spPr bwMode="auto">
          <a:xfrm>
            <a:off x="26148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pic>
        <p:nvPicPr>
          <p:cNvPr id="117"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822892" y="2996956"/>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8"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2915" y="2836619"/>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6465" y="5981456"/>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6140" y="5989394"/>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2115" y="2381006"/>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AutoShape 32">
            <a:hlinkClick r:id="" action="ppaction://noaction" highlightClick="1"/>
          </p:cNvPr>
          <p:cNvSpPr>
            <a:spLocks noChangeArrowheads="1"/>
          </p:cNvSpPr>
          <p:nvPr/>
        </p:nvSpPr>
        <p:spPr bwMode="blackWhite">
          <a:xfrm>
            <a:off x="9466452" y="23413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3" name="AutoShape 33">
            <a:hlinkClick r:id="" action="ppaction://noaction" highlightClick="1"/>
          </p:cNvPr>
          <p:cNvSpPr>
            <a:spLocks noChangeArrowheads="1"/>
          </p:cNvSpPr>
          <p:nvPr/>
        </p:nvSpPr>
        <p:spPr bwMode="blackWhite">
          <a:xfrm>
            <a:off x="9529952" y="240640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4" name="AutoShape 34">
            <a:hlinkClick r:id="" action="ppaction://noaction" highlightClick="1"/>
          </p:cNvPr>
          <p:cNvSpPr>
            <a:spLocks noChangeArrowheads="1"/>
          </p:cNvSpPr>
          <p:nvPr/>
        </p:nvSpPr>
        <p:spPr bwMode="blackWhite">
          <a:xfrm>
            <a:off x="9593452" y="24714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5" name="AutoShape 35">
            <a:hlinkClick r:id="" action="ppaction://noaction" highlightClick="1"/>
          </p:cNvPr>
          <p:cNvSpPr>
            <a:spLocks noChangeArrowheads="1"/>
          </p:cNvSpPr>
          <p:nvPr/>
        </p:nvSpPr>
        <p:spPr bwMode="blackWhite">
          <a:xfrm>
            <a:off x="9656952" y="253658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6" name="Slide Number Placeholder 5"/>
          <p:cNvSpPr>
            <a:spLocks noGrp="1"/>
          </p:cNvSpPr>
          <p:nvPr>
            <p:ph type="sldNum" sz="quarter" idx="12"/>
          </p:nvPr>
        </p:nvSpPr>
        <p:spPr/>
        <p:txBody>
          <a:bodyPr/>
          <a:lstStyle/>
          <a:p>
            <a:fld id="{D45B42A2-12DC-D04A-88D3-A93CC82DF348}" type="slidenum">
              <a:rPr lang="en-US" smtClean="0"/>
              <a:t>41</a:t>
            </a:fld>
            <a:endParaRPr lang="en-US" dirty="0"/>
          </a:p>
        </p:txBody>
      </p:sp>
    </p:spTree>
    <p:extLst>
      <p:ext uri="{BB962C8B-B14F-4D97-AF65-F5344CB8AC3E}">
        <p14:creationId xmlns:p14="http://schemas.microsoft.com/office/powerpoint/2010/main" val="40286218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Content Placeholder 5"/>
          <p:cNvGraphicFramePr>
            <a:graphicFrameLocks noGrp="1"/>
          </p:cNvGraphicFramePr>
          <p:nvPr>
            <p:ph sz="quarter" idx="14"/>
          </p:nvPr>
        </p:nvGraphicFramePr>
        <p:xfrm>
          <a:off x="398463" y="1379538"/>
          <a:ext cx="11372850" cy="525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nl-BE" smtClean="0"/>
              <a:t>eHealth-platform : basic services &amp; API’s</a:t>
            </a:r>
            <a:endParaRPr lang="en-US" dirty="0"/>
          </a:p>
        </p:txBody>
      </p:sp>
      <p:sp>
        <p:nvSpPr>
          <p:cNvPr id="6" name="Slide Number Placeholder 5"/>
          <p:cNvSpPr>
            <a:spLocks noGrp="1"/>
          </p:cNvSpPr>
          <p:nvPr>
            <p:ph type="sldNum" sz="quarter" idx="12"/>
          </p:nvPr>
        </p:nvSpPr>
        <p:spPr/>
        <p:txBody>
          <a:bodyPr/>
          <a:lstStyle/>
          <a:p>
            <a:fld id="{D45B42A2-12DC-D04A-88D3-A93CC82DF348}" type="slidenum">
              <a:rPr lang="en-US" smtClean="0"/>
              <a:t>42</a:t>
            </a:fld>
            <a:endParaRPr lang="en-US" dirty="0"/>
          </a:p>
        </p:txBody>
      </p:sp>
    </p:spTree>
    <p:extLst>
      <p:ext uri="{BB962C8B-B14F-4D97-AF65-F5344CB8AC3E}">
        <p14:creationId xmlns:p14="http://schemas.microsoft.com/office/powerpoint/2010/main" val="1046006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Electronic information sharing: some figures</a:t>
            </a:r>
            <a:endParaRPr lang="en-US" dirty="0"/>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pic>
        <p:nvPicPr>
          <p:cNvPr id="19" name="Picture 18"/>
          <p:cNvPicPr>
            <a:picLocks noGrp="1" noChangeAspect="1"/>
          </p:cNvPicPr>
          <p:nvPr/>
        </p:nvPicPr>
        <p:blipFill rotWithShape="1">
          <a:blip r:embed="rId3" cstate="print">
            <a:extLst>
              <a:ext uri="{28A0092B-C50C-407E-A947-70E740481C1C}">
                <a14:useLocalDpi xmlns:a14="http://schemas.microsoft.com/office/drawing/2010/main" val="0"/>
              </a:ext>
            </a:extLst>
          </a:blip>
          <a:stretch/>
        </p:blipFill>
        <p:spPr>
          <a:xfrm>
            <a:off x="3593643" y="1383057"/>
            <a:ext cx="3810000" cy="153579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0341" y="4682076"/>
            <a:ext cx="1219279" cy="1249472"/>
          </a:xfrm>
          <a:prstGeom prst="rect">
            <a:avLst/>
          </a:prstGeom>
        </p:spPr>
      </p:pic>
      <p:grpSp>
        <p:nvGrpSpPr>
          <p:cNvPr id="21" name="Group 20"/>
          <p:cNvGrpSpPr/>
          <p:nvPr/>
        </p:nvGrpSpPr>
        <p:grpSpPr>
          <a:xfrm>
            <a:off x="9841760" y="1689100"/>
            <a:ext cx="1822935" cy="1971878"/>
            <a:chOff x="4322077" y="1104236"/>
            <a:chExt cx="1822935" cy="1971878"/>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213" y="1104236"/>
              <a:ext cx="1004665" cy="1116000"/>
            </a:xfrm>
            <a:prstGeom prst="rect">
              <a:avLst/>
            </a:prstGeom>
          </p:spPr>
        </p:pic>
        <p:sp>
          <p:nvSpPr>
            <p:cNvPr id="23" name="Rectangle 22"/>
            <p:cNvSpPr/>
            <p:nvPr/>
          </p:nvSpPr>
          <p:spPr>
            <a:xfrm>
              <a:off x="4322077" y="2337450"/>
              <a:ext cx="1822935" cy="738664"/>
            </a:xfrm>
            <a:prstGeom prst="rect">
              <a:avLst/>
            </a:prstGeom>
          </p:spPr>
          <p:txBody>
            <a:bodyPr wrap="none">
              <a:spAutoFit/>
            </a:bodyPr>
            <a:lstStyle/>
            <a:p>
              <a:pPr algn="ctr"/>
              <a:r>
                <a:rPr lang="en-US" b="1" dirty="0" smtClean="0">
                  <a:solidFill>
                    <a:srgbClr val="4A6C5B"/>
                  </a:solidFill>
                  <a:latin typeface="Arial" panose="020B0604020202020204" pitchFamily="34" charset="0"/>
                  <a:cs typeface="Arial" panose="020B0604020202020204" pitchFamily="34" charset="0"/>
                </a:rPr>
                <a:t>620 </a:t>
              </a:r>
              <a:r>
                <a:rPr lang="en-US" b="1" dirty="0">
                  <a:solidFill>
                    <a:srgbClr val="4A6C5B"/>
                  </a:solidFill>
                  <a:latin typeface="Arial" panose="020B0604020202020204" pitchFamily="34" charset="0"/>
                  <a:cs typeface="Arial" panose="020B0604020202020204" pitchFamily="34" charset="0"/>
                </a:rPr>
                <a:t>million </a:t>
              </a:r>
            </a:p>
            <a:p>
              <a:pPr algn="ctr"/>
              <a:r>
                <a:rPr lang="en-US" sz="1200" b="1" dirty="0">
                  <a:solidFill>
                    <a:srgbClr val="4A6C5B"/>
                  </a:solidFill>
                  <a:latin typeface="Arial" panose="020B0604020202020204" pitchFamily="34" charset="0"/>
                  <a:cs typeface="Arial" panose="020B0604020202020204" pitchFamily="34" charset="0"/>
                </a:rPr>
                <a:t>m</a:t>
              </a:r>
              <a:r>
                <a:rPr lang="en-US" sz="1200" b="1" dirty="0" smtClean="0">
                  <a:solidFill>
                    <a:srgbClr val="4A6C5B"/>
                  </a:solidFill>
                  <a:latin typeface="Arial" panose="020B0604020202020204" pitchFamily="34" charset="0"/>
                  <a:cs typeface="Arial" panose="020B0604020202020204" pitchFamily="34" charset="0"/>
                </a:rPr>
                <a:t>essages </a:t>
              </a:r>
              <a:r>
                <a:rPr lang="en-US" sz="1200" b="1" dirty="0">
                  <a:solidFill>
                    <a:srgbClr val="4A6C5B"/>
                  </a:solidFill>
                  <a:latin typeface="Arial" panose="020B0604020202020204" pitchFamily="34" charset="0"/>
                  <a:cs typeface="Arial" panose="020B0604020202020204" pitchFamily="34" charset="0"/>
                </a:rPr>
                <a:t>/ year</a:t>
              </a:r>
            </a:p>
            <a:p>
              <a:pPr algn="ctr"/>
              <a:r>
                <a:rPr lang="en-US" sz="1200" b="1" dirty="0">
                  <a:solidFill>
                    <a:srgbClr val="4A6C5B"/>
                  </a:solidFill>
                  <a:latin typeface="Arial" panose="020B0604020202020204" pitchFamily="34" charset="0"/>
                  <a:cs typeface="Arial" panose="020B0604020202020204" pitchFamily="34" charset="0"/>
                </a:rPr>
                <a:t>via secure </a:t>
              </a:r>
              <a:r>
                <a:rPr lang="en-US" sz="1200" b="1" dirty="0" err="1">
                  <a:solidFill>
                    <a:srgbClr val="4A6C5B"/>
                  </a:solidFill>
                  <a:latin typeface="Arial" panose="020B0604020202020204" pitchFamily="34" charset="0"/>
                  <a:cs typeface="Arial" panose="020B0604020202020204" pitchFamily="34" charset="0"/>
                </a:rPr>
                <a:t>eHealthBox</a:t>
              </a:r>
              <a:endParaRPr lang="en-US" sz="1200" b="1" dirty="0">
                <a:solidFill>
                  <a:srgbClr val="4A6C5B"/>
                </a:solidFill>
                <a:latin typeface="Arial" panose="020B0604020202020204" pitchFamily="34" charset="0"/>
                <a:cs typeface="Arial" panose="020B0604020202020204" pitchFamily="34" charset="0"/>
              </a:endParaRPr>
            </a:p>
          </p:txBody>
        </p:sp>
      </p:grpSp>
      <p:grpSp>
        <p:nvGrpSpPr>
          <p:cNvPr id="24" name="Group 23"/>
          <p:cNvGrpSpPr/>
          <p:nvPr/>
        </p:nvGrpSpPr>
        <p:grpSpPr>
          <a:xfrm>
            <a:off x="7976555" y="1813677"/>
            <a:ext cx="1240334" cy="1684462"/>
            <a:chOff x="8118935" y="1198472"/>
            <a:chExt cx="1240334" cy="1684462"/>
          </a:xfrm>
        </p:grpSpPr>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8118935" y="1198472"/>
              <a:ext cx="1240334" cy="1240334"/>
            </a:xfrm>
            <a:prstGeom prst="rect">
              <a:avLst/>
            </a:prstGeom>
          </p:spPr>
        </p:pic>
        <p:sp>
          <p:nvSpPr>
            <p:cNvPr id="26" name="Rectangle 25"/>
            <p:cNvSpPr/>
            <p:nvPr/>
          </p:nvSpPr>
          <p:spPr>
            <a:xfrm>
              <a:off x="8183946" y="2328936"/>
              <a:ext cx="1034257" cy="553998"/>
            </a:xfrm>
            <a:prstGeom prst="rect">
              <a:avLst/>
            </a:prstGeom>
          </p:spPr>
          <p:txBody>
            <a:bodyPr wrap="none">
              <a:spAutoFit/>
            </a:bodyPr>
            <a:lstStyle/>
            <a:p>
              <a:pPr algn="ctr"/>
              <a:r>
                <a:rPr lang="en-US" b="1" dirty="0" smtClean="0">
                  <a:solidFill>
                    <a:srgbClr val="4A6C5B"/>
                  </a:solidFill>
                  <a:latin typeface="Arial" panose="020B0604020202020204" pitchFamily="34" charset="0"/>
                  <a:cs typeface="Arial" panose="020B0604020202020204" pitchFamily="34" charset="0"/>
                </a:rPr>
                <a:t>+97%</a:t>
              </a:r>
              <a:r>
                <a:rPr lang="en-US" sz="2000" b="1" dirty="0">
                  <a:solidFill>
                    <a:srgbClr val="4A6C5B"/>
                  </a:solidFill>
                  <a:latin typeface="Arial" panose="020B0604020202020204" pitchFamily="34" charset="0"/>
                  <a:cs typeface="Arial" panose="020B0604020202020204" pitchFamily="34" charset="0"/>
                </a:rPr>
                <a:t/>
              </a:r>
              <a:br>
                <a:rPr lang="en-US" sz="2000" b="1" dirty="0">
                  <a:solidFill>
                    <a:srgbClr val="4A6C5B"/>
                  </a:solidFill>
                  <a:latin typeface="Arial" panose="020B0604020202020204" pitchFamily="34" charset="0"/>
                  <a:cs typeface="Arial" panose="020B0604020202020204" pitchFamily="34" charset="0"/>
                </a:rPr>
              </a:br>
              <a:r>
                <a:rPr lang="en-US" sz="1200" b="1" dirty="0">
                  <a:solidFill>
                    <a:srgbClr val="4A6C5B"/>
                  </a:solidFill>
                  <a:latin typeface="Arial" panose="020B0604020202020204" pitchFamily="34" charset="0"/>
                  <a:cs typeface="Arial" panose="020B0604020202020204" pitchFamily="34" charset="0"/>
                </a:rPr>
                <a:t>went digital</a:t>
              </a:r>
            </a:p>
          </p:txBody>
        </p:sp>
      </p:grpSp>
      <p:grpSp>
        <p:nvGrpSpPr>
          <p:cNvPr id="27" name="Group 26"/>
          <p:cNvGrpSpPr/>
          <p:nvPr/>
        </p:nvGrpSpPr>
        <p:grpSpPr>
          <a:xfrm>
            <a:off x="1106621" y="5382186"/>
            <a:ext cx="804993" cy="1009885"/>
            <a:chOff x="101697" y="4873479"/>
            <a:chExt cx="804993" cy="1009885"/>
          </a:xfrm>
        </p:grpSpPr>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186690" y="4873479"/>
              <a:ext cx="720000" cy="720000"/>
            </a:xfrm>
            <a:prstGeom prst="rect">
              <a:avLst/>
            </a:prstGeom>
          </p:spPr>
        </p:pic>
        <p:sp>
          <p:nvSpPr>
            <p:cNvPr id="29" name="Rectangle 28"/>
            <p:cNvSpPr/>
            <p:nvPr/>
          </p:nvSpPr>
          <p:spPr>
            <a:xfrm>
              <a:off x="101697" y="5575587"/>
              <a:ext cx="731290" cy="307777"/>
            </a:xfrm>
            <a:prstGeom prst="rect">
              <a:avLst/>
            </a:prstGeom>
          </p:spPr>
          <p:txBody>
            <a:bodyPr wrap="none">
              <a:spAutoFit/>
            </a:bodyPr>
            <a:lstStyle/>
            <a:p>
              <a:r>
                <a:rPr lang="en-US" sz="1400" b="1" dirty="0" smtClean="0">
                  <a:solidFill>
                    <a:srgbClr val="4A6C5B"/>
                  </a:solidFill>
                  <a:latin typeface="Arial" panose="020B0604020202020204" pitchFamily="34" charset="0"/>
                  <a:cs typeface="Arial" panose="020B0604020202020204" pitchFamily="34" charset="0"/>
                </a:rPr>
                <a:t>29.000</a:t>
              </a:r>
              <a:endParaRPr lang="en-US" b="1" dirty="0">
                <a:solidFill>
                  <a:srgbClr val="4A6C5B"/>
                </a:solidFill>
                <a:latin typeface="Arial" panose="020B0604020202020204" pitchFamily="34" charset="0"/>
                <a:cs typeface="Arial" panose="020B0604020202020204" pitchFamily="34" charset="0"/>
              </a:endParaRPr>
            </a:p>
          </p:txBody>
        </p:sp>
      </p:grpSp>
      <p:grpSp>
        <p:nvGrpSpPr>
          <p:cNvPr id="30" name="Group 29"/>
          <p:cNvGrpSpPr/>
          <p:nvPr/>
        </p:nvGrpSpPr>
        <p:grpSpPr>
          <a:xfrm>
            <a:off x="2281521" y="5382186"/>
            <a:ext cx="740873" cy="1009885"/>
            <a:chOff x="2766306" y="4873479"/>
            <a:chExt cx="740873" cy="100988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787179" y="4873479"/>
              <a:ext cx="720000" cy="720000"/>
            </a:xfrm>
            <a:prstGeom prst="rect">
              <a:avLst/>
            </a:prstGeom>
          </p:spPr>
        </p:pic>
        <p:sp>
          <p:nvSpPr>
            <p:cNvPr id="32" name="Rectangle 31"/>
            <p:cNvSpPr/>
            <p:nvPr/>
          </p:nvSpPr>
          <p:spPr>
            <a:xfrm>
              <a:off x="2766306" y="5575587"/>
              <a:ext cx="631904" cy="307777"/>
            </a:xfrm>
            <a:prstGeom prst="rect">
              <a:avLst/>
            </a:prstGeom>
          </p:spPr>
          <p:txBody>
            <a:bodyPr wrap="none">
              <a:spAutoFit/>
            </a:bodyPr>
            <a:lstStyle/>
            <a:p>
              <a:r>
                <a:rPr lang="en-US" sz="1400" b="1" dirty="0">
                  <a:solidFill>
                    <a:srgbClr val="4A6C5B"/>
                  </a:solidFill>
                  <a:latin typeface="Arial" panose="020B0604020202020204" pitchFamily="34" charset="0"/>
                  <a:cs typeface="Arial" panose="020B0604020202020204" pitchFamily="34" charset="0"/>
                </a:rPr>
                <a:t>4.800</a:t>
              </a:r>
              <a:endParaRPr lang="en-US" b="1" dirty="0">
                <a:solidFill>
                  <a:srgbClr val="4A6C5B"/>
                </a:solidFill>
                <a:latin typeface="Arial" panose="020B0604020202020204" pitchFamily="34" charset="0"/>
                <a:cs typeface="Arial" panose="020B0604020202020204" pitchFamily="34" charset="0"/>
              </a:endParaRPr>
            </a:p>
          </p:txBody>
        </p:sp>
      </p:grpSp>
      <p:grpSp>
        <p:nvGrpSpPr>
          <p:cNvPr id="33" name="Group 32"/>
          <p:cNvGrpSpPr/>
          <p:nvPr/>
        </p:nvGrpSpPr>
        <p:grpSpPr>
          <a:xfrm>
            <a:off x="1080652" y="4453042"/>
            <a:ext cx="2146742" cy="976018"/>
            <a:chOff x="2203687" y="5934586"/>
            <a:chExt cx="1579794" cy="718046"/>
          </a:xfrm>
        </p:grpSpPr>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35" name="Rectangle 34"/>
            <p:cNvSpPr/>
            <p:nvPr/>
          </p:nvSpPr>
          <p:spPr>
            <a:xfrm>
              <a:off x="2203687" y="6380918"/>
              <a:ext cx="1579794" cy="271714"/>
            </a:xfrm>
            <a:prstGeom prst="rect">
              <a:avLst/>
            </a:prstGeom>
          </p:spPr>
          <p:txBody>
            <a:bodyPr wrap="none">
              <a:spAutoFit/>
            </a:bodyPr>
            <a:lstStyle/>
            <a:p>
              <a:pPr algn="ctr"/>
              <a:r>
                <a:rPr lang="en-US" b="1" dirty="0">
                  <a:solidFill>
                    <a:srgbClr val="4A6C5B"/>
                  </a:solidFill>
                  <a:latin typeface="Arial" panose="020B0604020202020204" pitchFamily="34" charset="0"/>
                  <a:cs typeface="Arial" panose="020B0604020202020204" pitchFamily="34" charset="0"/>
                </a:rPr>
                <a:t>19 million / month</a:t>
              </a:r>
            </a:p>
          </p:txBody>
        </p:sp>
      </p:grpSp>
      <p:grpSp>
        <p:nvGrpSpPr>
          <p:cNvPr id="36" name="Group 35"/>
          <p:cNvGrpSpPr/>
          <p:nvPr/>
        </p:nvGrpSpPr>
        <p:grpSpPr>
          <a:xfrm>
            <a:off x="8580909" y="4287859"/>
            <a:ext cx="3168353" cy="1852774"/>
            <a:chOff x="5208081" y="5237128"/>
            <a:chExt cx="3168353" cy="1852774"/>
          </a:xfrm>
        </p:grpSpPr>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9206" y="5237128"/>
              <a:ext cx="1617587" cy="864000"/>
            </a:xfrm>
            <a:prstGeom prst="rect">
              <a:avLst/>
            </a:prstGeom>
          </p:spPr>
        </p:pic>
        <p:sp>
          <p:nvSpPr>
            <p:cNvPr id="38" name="Rectangle 37"/>
            <p:cNvSpPr/>
            <p:nvPr/>
          </p:nvSpPr>
          <p:spPr>
            <a:xfrm>
              <a:off x="5208081" y="6166572"/>
              <a:ext cx="3168353" cy="923330"/>
            </a:xfrm>
            <a:prstGeom prst="rect">
              <a:avLst/>
            </a:prstGeom>
          </p:spPr>
          <p:txBody>
            <a:bodyPr wrap="square">
              <a:spAutoFit/>
            </a:bodyPr>
            <a:lstStyle/>
            <a:p>
              <a:pPr algn="ctr"/>
              <a:r>
                <a:rPr lang="en-US" b="1" dirty="0" smtClean="0">
                  <a:solidFill>
                    <a:srgbClr val="4A6C5B"/>
                  </a:solidFill>
                  <a:latin typeface="Arial" panose="020B0604020202020204" pitchFamily="34" charset="0"/>
                  <a:cs typeface="Arial" panose="020B0604020202020204" pitchFamily="34" charset="0"/>
                </a:rPr>
                <a:t>7,7 </a:t>
              </a:r>
              <a:r>
                <a:rPr lang="en-US" b="1" dirty="0">
                  <a:solidFill>
                    <a:srgbClr val="4A6C5B"/>
                  </a:solidFill>
                  <a:latin typeface="Arial" panose="020B0604020202020204" pitchFamily="34" charset="0"/>
                  <a:cs typeface="Arial" panose="020B0604020202020204" pitchFamily="34" charset="0"/>
                </a:rPr>
                <a:t>million</a:t>
              </a:r>
            </a:p>
            <a:p>
              <a:pPr algn="ctr"/>
              <a:r>
                <a:rPr lang="en-US" sz="1200" b="1" dirty="0">
                  <a:solidFill>
                    <a:srgbClr val="4A6C5B"/>
                  </a:solidFill>
                  <a:latin typeface="Arial" panose="020B0604020202020204" pitchFamily="34" charset="0"/>
                  <a:cs typeface="Arial" panose="020B0604020202020204" pitchFamily="34" charset="0"/>
                </a:rPr>
                <a:t>Belgian patients with </a:t>
              </a:r>
            </a:p>
            <a:p>
              <a:pPr algn="ctr"/>
              <a:r>
                <a:rPr lang="en-US" sz="1200" b="1" dirty="0">
                  <a:solidFill>
                    <a:srgbClr val="4A6C5B"/>
                  </a:solidFill>
                  <a:latin typeface="Arial" panose="020B0604020202020204" pitchFamily="34" charset="0"/>
                  <a:cs typeface="Arial" panose="020B0604020202020204" pitchFamily="34" charset="0"/>
                </a:rPr>
                <a:t>Summary Electronic Health Records in health vaults  </a:t>
              </a:r>
            </a:p>
          </p:txBody>
        </p:sp>
      </p:grpSp>
      <p:sp>
        <p:nvSpPr>
          <p:cNvPr id="41" name="Rectangle 40"/>
          <p:cNvSpPr/>
          <p:nvPr/>
        </p:nvSpPr>
        <p:spPr>
          <a:xfrm>
            <a:off x="4907657" y="3958369"/>
            <a:ext cx="2265364" cy="553998"/>
          </a:xfrm>
          <a:prstGeom prst="rect">
            <a:avLst/>
          </a:prstGeom>
        </p:spPr>
        <p:txBody>
          <a:bodyPr wrap="none">
            <a:spAutoFit/>
          </a:bodyPr>
          <a:lstStyle/>
          <a:p>
            <a:pPr algn="ctr"/>
            <a:r>
              <a:rPr lang="en-US" b="1" dirty="0">
                <a:solidFill>
                  <a:srgbClr val="4A6C5B"/>
                </a:solidFill>
                <a:latin typeface="Arial" panose="020B0604020202020204" pitchFamily="34" charset="0"/>
                <a:cs typeface="Arial" panose="020B0604020202020204" pitchFamily="34" charset="0"/>
              </a:rPr>
              <a:t>&gt; 18.000.000.000</a:t>
            </a:r>
          </a:p>
          <a:p>
            <a:pPr algn="ctr"/>
            <a:r>
              <a:rPr lang="en-US" sz="1200" b="1" dirty="0">
                <a:solidFill>
                  <a:srgbClr val="4A6C5B"/>
                </a:solidFill>
                <a:latin typeface="Arial" panose="020B0604020202020204" pitchFamily="34" charset="0"/>
                <a:cs typeface="Arial" panose="020B0604020202020204" pitchFamily="34" charset="0"/>
              </a:rPr>
              <a:t>d</a:t>
            </a:r>
            <a:r>
              <a:rPr lang="en-US" sz="1200" b="1" dirty="0" smtClean="0">
                <a:solidFill>
                  <a:srgbClr val="4A6C5B"/>
                </a:solidFill>
                <a:latin typeface="Arial" panose="020B0604020202020204" pitchFamily="34" charset="0"/>
                <a:cs typeface="Arial" panose="020B0604020202020204" pitchFamily="34" charset="0"/>
              </a:rPr>
              <a:t>igital </a:t>
            </a:r>
            <a:r>
              <a:rPr lang="en-US" sz="1200" b="1" dirty="0">
                <a:solidFill>
                  <a:srgbClr val="4A6C5B"/>
                </a:solidFill>
                <a:latin typeface="Arial" panose="020B0604020202020204" pitchFamily="34" charset="0"/>
                <a:cs typeface="Arial" panose="020B0604020202020204" pitchFamily="34" charset="0"/>
              </a:rPr>
              <a:t>transactions annually</a:t>
            </a:r>
          </a:p>
        </p:txBody>
      </p:sp>
      <p:grpSp>
        <p:nvGrpSpPr>
          <p:cNvPr id="42" name="Group 41"/>
          <p:cNvGrpSpPr/>
          <p:nvPr/>
        </p:nvGrpSpPr>
        <p:grpSpPr>
          <a:xfrm>
            <a:off x="874137" y="1635700"/>
            <a:ext cx="2476961" cy="1778003"/>
            <a:chOff x="764553" y="1059565"/>
            <a:chExt cx="2476961" cy="1778003"/>
          </a:xfrm>
        </p:grpSpPr>
        <p:grpSp>
          <p:nvGrpSpPr>
            <p:cNvPr id="43" name="Group 42"/>
            <p:cNvGrpSpPr/>
            <p:nvPr/>
          </p:nvGrpSpPr>
          <p:grpSpPr>
            <a:xfrm>
              <a:off x="1331576" y="1059565"/>
              <a:ext cx="1342914" cy="1098997"/>
              <a:chOff x="1125953" y="1169428"/>
              <a:chExt cx="1342914" cy="1098997"/>
            </a:xfrm>
          </p:grpSpPr>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3" y="1169428"/>
                <a:ext cx="1342914" cy="1098997"/>
              </a:xfrm>
              <a:prstGeom prst="rect">
                <a:avLst/>
              </a:prstGeom>
            </p:spPr>
          </p:pic>
          <p:pic>
            <p:nvPicPr>
              <p:cNvPr id="46" name="Picture 45"/>
              <p:cNvPicPr>
                <a:picLocks noChangeAspect="1"/>
              </p:cNvPicPr>
              <p:nvPr/>
            </p:nvPicPr>
            <p:blipFill rotWithShape="1">
              <a:blip r:embed="rId13" cstate="print">
                <a:extLst>
                  <a:ext uri="{28A0092B-C50C-407E-A947-70E740481C1C}">
                    <a14:useLocalDpi xmlns:a14="http://schemas.microsoft.com/office/drawing/2010/main" val="0"/>
                  </a:ext>
                </a:extLst>
              </a:blip>
              <a:srcRect l="39497" t="36834" r="39089" b="37666"/>
              <a:stretch/>
            </p:blipFill>
            <p:spPr>
              <a:xfrm>
                <a:off x="1510054" y="1308335"/>
                <a:ext cx="574712" cy="560070"/>
              </a:xfrm>
              <a:prstGeom prst="rect">
                <a:avLst/>
              </a:prstGeom>
            </p:spPr>
          </p:pic>
        </p:grpSp>
        <p:sp>
          <p:nvSpPr>
            <p:cNvPr id="44" name="Rectangle 43"/>
            <p:cNvSpPr/>
            <p:nvPr/>
          </p:nvSpPr>
          <p:spPr>
            <a:xfrm>
              <a:off x="764553" y="2098904"/>
              <a:ext cx="2476961" cy="738664"/>
            </a:xfrm>
            <a:prstGeom prst="rect">
              <a:avLst/>
            </a:prstGeom>
          </p:spPr>
          <p:txBody>
            <a:bodyPr wrap="none">
              <a:spAutoFit/>
            </a:bodyPr>
            <a:lstStyle/>
            <a:p>
              <a:pPr algn="ctr"/>
              <a:r>
                <a:rPr lang="en-US" b="1" dirty="0">
                  <a:solidFill>
                    <a:srgbClr val="4A6C5B"/>
                  </a:solidFill>
                  <a:latin typeface="Arial" panose="020B0604020202020204" pitchFamily="34" charset="0"/>
                  <a:cs typeface="Arial" panose="020B0604020202020204" pitchFamily="34" charset="0"/>
                </a:rPr>
                <a:t>&gt;86,4%</a:t>
              </a:r>
            </a:p>
            <a:p>
              <a:pPr algn="ctr"/>
              <a:r>
                <a:rPr lang="en-US" sz="1200" b="1" dirty="0">
                  <a:solidFill>
                    <a:srgbClr val="4A6C5B"/>
                  </a:solidFill>
                  <a:latin typeface="Arial" panose="020B0604020202020204" pitchFamily="34" charset="0"/>
                  <a:cs typeface="Arial" panose="020B0604020202020204" pitchFamily="34" charset="0"/>
                </a:rPr>
                <a:t>Belgian citizens’</a:t>
              </a:r>
            </a:p>
            <a:p>
              <a:pPr algn="ctr"/>
              <a:r>
                <a:rPr lang="en-US" sz="1200" b="1" dirty="0">
                  <a:solidFill>
                    <a:srgbClr val="4A6C5B"/>
                  </a:solidFill>
                  <a:latin typeface="Arial" panose="020B0604020202020204" pitchFamily="34" charset="0"/>
                  <a:cs typeface="Arial" panose="020B0604020202020204" pitchFamily="34" charset="0"/>
                </a:rPr>
                <a:t>i</a:t>
              </a:r>
              <a:r>
                <a:rPr lang="en-US" sz="1200" b="1" dirty="0" smtClean="0">
                  <a:solidFill>
                    <a:srgbClr val="4A6C5B"/>
                  </a:solidFill>
                  <a:latin typeface="Arial" panose="020B0604020202020204" pitchFamily="34" charset="0"/>
                  <a:cs typeface="Arial" panose="020B0604020202020204" pitchFamily="34" charset="0"/>
                </a:rPr>
                <a:t>nformed consent to share data</a:t>
              </a:r>
              <a:endParaRPr lang="en-US" sz="1200" b="1" dirty="0">
                <a:solidFill>
                  <a:srgbClr val="4A6C5B"/>
                </a:solidFill>
                <a:latin typeface="Arial" panose="020B0604020202020204" pitchFamily="34" charset="0"/>
                <a:cs typeface="Arial" panose="020B0604020202020204" pitchFamily="34" charset="0"/>
              </a:endParaRPr>
            </a:p>
          </p:txBody>
        </p:sp>
      </p:grpSp>
      <p:sp>
        <p:nvSpPr>
          <p:cNvPr id="47" name="Rectangle 46"/>
          <p:cNvSpPr/>
          <p:nvPr/>
        </p:nvSpPr>
        <p:spPr>
          <a:xfrm>
            <a:off x="852224" y="3970077"/>
            <a:ext cx="2603598" cy="338554"/>
          </a:xfrm>
          <a:prstGeom prst="rect">
            <a:avLst/>
          </a:prstGeom>
          <a:solidFill>
            <a:srgbClr val="4A6C5B"/>
          </a:solidFill>
        </p:spPr>
        <p:txBody>
          <a:bodyPr wrap="none">
            <a:spAutoFit/>
          </a:bodyPr>
          <a:lstStyle/>
          <a:p>
            <a:pPr algn="ctr"/>
            <a:r>
              <a:rPr lang="en-US" sz="1600" b="1" dirty="0">
                <a:solidFill>
                  <a:schemeClr val="bg1"/>
                </a:solidFill>
                <a:latin typeface="Arial" panose="020B0604020202020204" pitchFamily="34" charset="0"/>
                <a:cs typeface="Arial" panose="020B0604020202020204" pitchFamily="34" charset="0"/>
              </a:rPr>
              <a:t>Electronic Prescriptions</a:t>
            </a:r>
          </a:p>
        </p:txBody>
      </p:sp>
      <p:sp>
        <p:nvSpPr>
          <p:cNvPr id="48" name="Rectangle 47"/>
          <p:cNvSpPr/>
          <p:nvPr/>
        </p:nvSpPr>
        <p:spPr>
          <a:xfrm>
            <a:off x="4024778" y="5771625"/>
            <a:ext cx="3907282" cy="738664"/>
          </a:xfrm>
          <a:prstGeom prst="rect">
            <a:avLst/>
          </a:prstGeom>
        </p:spPr>
        <p:txBody>
          <a:bodyPr wrap="square">
            <a:spAutoFit/>
          </a:bodyPr>
          <a:lstStyle/>
          <a:p>
            <a:pPr lvl="1" algn="ctr"/>
            <a:r>
              <a:rPr lang="nl-BE" b="1" dirty="0" smtClean="0">
                <a:solidFill>
                  <a:srgbClr val="4A6C5B"/>
                </a:solidFill>
                <a:latin typeface="Arial" panose="020B0604020202020204" pitchFamily="34" charset="0"/>
                <a:cs typeface="Arial" panose="020B0604020202020204" pitchFamily="34" charset="0"/>
              </a:rPr>
              <a:t>215 </a:t>
            </a:r>
            <a:r>
              <a:rPr lang="nl-BE" b="1" dirty="0" err="1">
                <a:solidFill>
                  <a:srgbClr val="4A6C5B"/>
                </a:solidFill>
                <a:latin typeface="Arial" panose="020B0604020202020204" pitchFamily="34" charset="0"/>
                <a:cs typeface="Arial" panose="020B0604020202020204" pitchFamily="34" charset="0"/>
              </a:rPr>
              <a:t>million</a:t>
            </a:r>
            <a:endParaRPr lang="nl-BE" b="1" dirty="0">
              <a:solidFill>
                <a:srgbClr val="4A6C5B"/>
              </a:solidFill>
              <a:latin typeface="Arial" panose="020B0604020202020204" pitchFamily="34" charset="0"/>
              <a:cs typeface="Arial" panose="020B0604020202020204" pitchFamily="34" charset="0"/>
            </a:endParaRPr>
          </a:p>
          <a:p>
            <a:pPr lvl="1" algn="ctr"/>
            <a:r>
              <a:rPr lang="nl-BE" sz="1200" b="1" dirty="0" err="1">
                <a:solidFill>
                  <a:srgbClr val="4A6C5B"/>
                </a:solidFill>
                <a:latin typeface="Arial" panose="020B0604020202020204" pitchFamily="34" charset="0"/>
                <a:cs typeface="Arial" panose="020B0604020202020204" pitchFamily="34" charset="0"/>
              </a:rPr>
              <a:t>electronic</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documents</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available</a:t>
            </a:r>
            <a:endParaRPr lang="nl-BE" sz="1200" b="1" dirty="0">
              <a:solidFill>
                <a:srgbClr val="4A6C5B"/>
              </a:solidFill>
              <a:latin typeface="Arial" panose="020B0604020202020204" pitchFamily="34" charset="0"/>
              <a:cs typeface="Arial" panose="020B0604020202020204" pitchFamily="34" charset="0"/>
            </a:endParaRPr>
          </a:p>
          <a:p>
            <a:pPr lvl="1" algn="ctr"/>
            <a:r>
              <a:rPr lang="nl-BE" sz="1200" b="1" dirty="0">
                <a:solidFill>
                  <a:srgbClr val="4A6C5B"/>
                </a:solidFill>
                <a:latin typeface="Arial" panose="020B0604020202020204" pitchFamily="34" charset="0"/>
                <a:cs typeface="Arial" panose="020B0604020202020204" pitchFamily="34" charset="0"/>
              </a:rPr>
              <a:t>at </a:t>
            </a:r>
            <a:r>
              <a:rPr lang="nl-BE" sz="1200" b="1" dirty="0" err="1">
                <a:solidFill>
                  <a:srgbClr val="4A6C5B"/>
                </a:solidFill>
                <a:latin typeface="Arial" panose="020B0604020202020204" pitchFamily="34" charset="0"/>
                <a:cs typeface="Arial" panose="020B0604020202020204" pitchFamily="34" charset="0"/>
              </a:rPr>
              <a:t>hospitals</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and</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clinical</a:t>
            </a:r>
            <a:r>
              <a:rPr lang="nl-BE" sz="1200" b="1" dirty="0">
                <a:solidFill>
                  <a:srgbClr val="4A6C5B"/>
                </a:solidFill>
                <a:latin typeface="Arial" panose="020B0604020202020204" pitchFamily="34" charset="0"/>
                <a:cs typeface="Arial" panose="020B0604020202020204" pitchFamily="34" charset="0"/>
              </a:rPr>
              <a:t> labs</a:t>
            </a:r>
          </a:p>
        </p:txBody>
      </p:sp>
      <p:sp>
        <p:nvSpPr>
          <p:cNvPr id="7" name="Slide Number Placeholder 6"/>
          <p:cNvSpPr>
            <a:spLocks noGrp="1"/>
          </p:cNvSpPr>
          <p:nvPr>
            <p:ph type="sldNum" sz="quarter" idx="12"/>
          </p:nvPr>
        </p:nvSpPr>
        <p:spPr/>
        <p:txBody>
          <a:bodyPr/>
          <a:lstStyle/>
          <a:p>
            <a:fld id="{D45B42A2-12DC-D04A-88D3-A93CC82DF348}" type="slidenum">
              <a:rPr lang="en-US" smtClean="0"/>
              <a:t>43</a:t>
            </a:fld>
            <a:endParaRPr lang="en-US" dirty="0"/>
          </a:p>
        </p:txBody>
      </p:sp>
      <p:pic>
        <p:nvPicPr>
          <p:cNvPr id="39" name="Picture 38"/>
          <p:cNvPicPr>
            <a:picLocks noChangeAspect="1"/>
          </p:cNvPicPr>
          <p:nvPr/>
        </p:nvPicPr>
        <p:blipFill>
          <a:blip r:embed="rId14"/>
          <a:stretch>
            <a:fillRect/>
          </a:stretch>
        </p:blipFill>
        <p:spPr>
          <a:xfrm>
            <a:off x="5459545" y="3096586"/>
            <a:ext cx="1244026" cy="803105"/>
          </a:xfrm>
          <a:prstGeom prst="rect">
            <a:avLst/>
          </a:prstGeom>
        </p:spPr>
      </p:pic>
    </p:spTree>
    <p:extLst>
      <p:ext uri="{BB962C8B-B14F-4D97-AF65-F5344CB8AC3E}">
        <p14:creationId xmlns:p14="http://schemas.microsoft.com/office/powerpoint/2010/main" val="12119633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API in health and social sector: some statistics and evolution</a:t>
            </a:r>
          </a:p>
        </p:txBody>
      </p:sp>
      <p:sp>
        <p:nvSpPr>
          <p:cNvPr id="9" name="Content Placeholder 8"/>
          <p:cNvSpPr>
            <a:spLocks noGrp="1"/>
          </p:cNvSpPr>
          <p:nvPr>
            <p:ph sz="quarter" idx="4294967295"/>
          </p:nvPr>
        </p:nvSpPr>
        <p:spPr>
          <a:xfrm>
            <a:off x="7101924" y="1582697"/>
            <a:ext cx="4484687" cy="508000"/>
          </a:xfrm>
          <a:prstGeom prst="rect">
            <a:avLst/>
          </a:prstGeom>
        </p:spPr>
        <p:txBody>
          <a:bodyPr/>
          <a:lstStyle/>
          <a:p>
            <a:pPr marL="0" indent="0">
              <a:buNone/>
            </a:pPr>
            <a:r>
              <a:rPr lang="en-US" sz="2400" dirty="0">
                <a:solidFill>
                  <a:schemeClr val="tx1">
                    <a:lumMod val="65000"/>
                    <a:lumOff val="35000"/>
                  </a:schemeClr>
                </a:solidFill>
              </a:rPr>
              <a:t>social security</a:t>
            </a:r>
          </a:p>
        </p:txBody>
      </p:sp>
      <p:graphicFrame>
        <p:nvGraphicFramePr>
          <p:cNvPr id="12" name="Diagramm0"/>
          <p:cNvGraphicFramePr>
            <a:graphicFrameLocks/>
          </p:cNvGraphicFramePr>
          <p:nvPr/>
        </p:nvGraphicFramePr>
        <p:xfrm>
          <a:off x="644632" y="3832661"/>
          <a:ext cx="504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0"/>
          <p:cNvGraphicFramePr>
            <a:graphicFrameLocks/>
          </p:cNvGraphicFramePr>
          <p:nvPr/>
        </p:nvGraphicFramePr>
        <p:xfrm>
          <a:off x="5910454" y="3832661"/>
          <a:ext cx="50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Content Placeholder 9"/>
          <p:cNvSpPr txBox="1">
            <a:spLocks/>
          </p:cNvSpPr>
          <p:nvPr/>
        </p:nvSpPr>
        <p:spPr>
          <a:xfrm>
            <a:off x="5707781"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200+ APIs</a:t>
            </a:r>
          </a:p>
          <a:p>
            <a:pPr>
              <a:buClr>
                <a:srgbClr val="0C6EAA"/>
              </a:buClr>
            </a:pPr>
            <a:r>
              <a:rPr lang="fr-BE" sz="1700" dirty="0" err="1">
                <a:latin typeface="+mn-lt"/>
              </a:rPr>
              <a:t>Consumers</a:t>
            </a:r>
            <a:r>
              <a:rPr lang="fr-BE" sz="1700" dirty="0">
                <a:latin typeface="+mn-lt"/>
              </a:rPr>
              <a:t> </a:t>
            </a:r>
            <a:r>
              <a:rPr lang="fr-BE" sz="1700" dirty="0" err="1">
                <a:latin typeface="+mn-lt"/>
              </a:rPr>
              <a:t>mostly</a:t>
            </a:r>
            <a:r>
              <a:rPr lang="fr-BE" sz="1700" dirty="0">
                <a:latin typeface="+mn-lt"/>
              </a:rPr>
              <a:t> </a:t>
            </a:r>
            <a:r>
              <a:rPr lang="fr-BE" sz="1700" dirty="0" err="1">
                <a:latin typeface="+mn-lt"/>
              </a:rPr>
              <a:t>internal</a:t>
            </a:r>
            <a:r>
              <a:rPr lang="fr-BE" sz="1700" dirty="0">
                <a:latin typeface="+mn-lt"/>
              </a:rPr>
              <a:t> applications/services (# 200-300)</a:t>
            </a:r>
          </a:p>
          <a:p>
            <a:pPr>
              <a:buClr>
                <a:srgbClr val="0C6EAA"/>
              </a:buClr>
            </a:pPr>
            <a:r>
              <a:rPr lang="fr-BE" sz="1700" dirty="0">
                <a:latin typeface="+mn-lt"/>
              </a:rPr>
              <a:t>Peak </a:t>
            </a:r>
            <a:r>
              <a:rPr lang="fr-BE" sz="1700" dirty="0" err="1">
                <a:latin typeface="+mn-lt"/>
              </a:rPr>
              <a:t>load</a:t>
            </a:r>
            <a:r>
              <a:rPr lang="fr-BE" sz="1700" dirty="0">
                <a:latin typeface="+mn-lt"/>
              </a:rPr>
              <a:t> 1000-1500 </a:t>
            </a:r>
            <a:r>
              <a:rPr lang="fr-BE" sz="1700" dirty="0" err="1">
                <a:latin typeface="+mn-lt"/>
              </a:rPr>
              <a:t>req</a:t>
            </a:r>
            <a:r>
              <a:rPr lang="fr-BE" sz="1700" dirty="0">
                <a:latin typeface="+mn-lt"/>
              </a:rPr>
              <a:t> / s</a:t>
            </a:r>
          </a:p>
          <a:p>
            <a:pPr>
              <a:buClr>
                <a:srgbClr val="0C6EAA"/>
              </a:buClr>
            </a:pPr>
            <a:r>
              <a:rPr lang="fr-BE" sz="1700" dirty="0">
                <a:latin typeface="+mn-lt"/>
              </a:rPr>
              <a:t>300M transactions / </a:t>
            </a:r>
            <a:r>
              <a:rPr lang="fr-BE" sz="1700" dirty="0" err="1">
                <a:latin typeface="+mn-lt"/>
              </a:rPr>
              <a:t>month</a:t>
            </a:r>
            <a:endParaRPr lang="en-GB" sz="1700" dirty="0">
              <a:latin typeface="+mn-lt"/>
            </a:endParaRPr>
          </a:p>
        </p:txBody>
      </p:sp>
      <p:pic>
        <p:nvPicPr>
          <p:cNvPr id="18" name="Picture 2" descr="https://socialsecurity.be/styles/img/logo/logo-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078" y="1501693"/>
            <a:ext cx="617496" cy="6174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Grp="1" noChangeAspect="1"/>
          </p:cNvPicPr>
          <p:nvPr/>
        </p:nvPicPr>
        <p:blipFill rotWithShape="1">
          <a:blip r:embed="rId6" cstate="print">
            <a:extLst>
              <a:ext uri="{28A0092B-C50C-407E-A947-70E740481C1C}">
                <a14:useLocalDpi xmlns:a14="http://schemas.microsoft.com/office/drawing/2010/main" val="0"/>
              </a:ext>
            </a:extLst>
          </a:blip>
          <a:stretch/>
        </p:blipFill>
        <p:spPr>
          <a:xfrm>
            <a:off x="1944756" y="1443009"/>
            <a:ext cx="1765852" cy="711805"/>
          </a:xfrm>
          <a:prstGeom prst="rect">
            <a:avLst/>
          </a:prstGeom>
        </p:spPr>
      </p:pic>
      <p:sp>
        <p:nvSpPr>
          <p:cNvPr id="15" name="Content Placeholder 9"/>
          <p:cNvSpPr txBox="1">
            <a:spLocks/>
          </p:cNvSpPr>
          <p:nvPr/>
        </p:nvSpPr>
        <p:spPr>
          <a:xfrm>
            <a:off x="469272"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100+ APIs</a:t>
            </a:r>
          </a:p>
          <a:p>
            <a:pPr>
              <a:buClr>
                <a:srgbClr val="0C6EAA"/>
              </a:buClr>
            </a:pPr>
            <a:r>
              <a:rPr lang="fr-BE" sz="1700" dirty="0">
                <a:latin typeface="+mn-lt"/>
              </a:rPr>
              <a:t>Most </a:t>
            </a:r>
            <a:r>
              <a:rPr lang="fr-BE" sz="1700" dirty="0" err="1">
                <a:latin typeface="+mn-lt"/>
              </a:rPr>
              <a:t>consumers</a:t>
            </a:r>
            <a:r>
              <a:rPr lang="fr-BE" sz="1700" dirty="0">
                <a:latin typeface="+mn-lt"/>
              </a:rPr>
              <a:t> are </a:t>
            </a:r>
            <a:r>
              <a:rPr lang="fr-BE" sz="1700" dirty="0" err="1">
                <a:latin typeface="+mn-lt"/>
              </a:rPr>
              <a:t>external</a:t>
            </a:r>
            <a:r>
              <a:rPr lang="fr-BE" sz="1700" dirty="0">
                <a:latin typeface="+mn-lt"/>
              </a:rPr>
              <a:t> (# 20,000-24,000)</a:t>
            </a:r>
          </a:p>
          <a:p>
            <a:pPr>
              <a:buClr>
                <a:srgbClr val="0C6EAA"/>
              </a:buClr>
            </a:pPr>
            <a:r>
              <a:rPr lang="fr-BE" sz="1700" dirty="0">
                <a:latin typeface="+mn-lt"/>
              </a:rPr>
              <a:t>Peak </a:t>
            </a:r>
            <a:r>
              <a:rPr lang="fr-BE" sz="1700" dirty="0" err="1">
                <a:latin typeface="+mn-lt"/>
              </a:rPr>
              <a:t>load</a:t>
            </a:r>
            <a:r>
              <a:rPr lang="fr-BE" sz="1700" dirty="0">
                <a:latin typeface="+mn-lt"/>
              </a:rPr>
              <a:t> 2000-3000 </a:t>
            </a:r>
            <a:r>
              <a:rPr lang="fr-BE" sz="1700" dirty="0" err="1">
                <a:latin typeface="+mn-lt"/>
              </a:rPr>
              <a:t>req</a:t>
            </a:r>
            <a:r>
              <a:rPr lang="fr-BE" sz="1700" dirty="0">
                <a:latin typeface="+mn-lt"/>
              </a:rPr>
              <a:t> / s</a:t>
            </a:r>
          </a:p>
          <a:p>
            <a:pPr>
              <a:buClr>
                <a:srgbClr val="0C6EAA"/>
              </a:buClr>
            </a:pPr>
            <a:r>
              <a:rPr lang="fr-BE" sz="1700" dirty="0">
                <a:latin typeface="+mn-lt"/>
              </a:rPr>
              <a:t>1.200M transactions / </a:t>
            </a:r>
            <a:r>
              <a:rPr lang="fr-BE" sz="1700" dirty="0" err="1">
                <a:latin typeface="+mn-lt"/>
              </a:rPr>
              <a:t>month</a:t>
            </a:r>
            <a:endParaRPr lang="en-GB" sz="1700" dirty="0">
              <a:latin typeface="+mn-lt"/>
            </a:endParaRPr>
          </a:p>
          <a:p>
            <a:pPr>
              <a:buClr>
                <a:srgbClr val="0C6EAA"/>
              </a:buClr>
            </a:pPr>
            <a:endParaRPr lang="en-US" sz="1700" dirty="0">
              <a:latin typeface="+mn-lt"/>
            </a:endParaRPr>
          </a:p>
        </p:txBody>
      </p:sp>
      <p:sp>
        <p:nvSpPr>
          <p:cNvPr id="2" name="TextBox 1"/>
          <p:cNvSpPr txBox="1"/>
          <p:nvPr/>
        </p:nvSpPr>
        <p:spPr>
          <a:xfrm>
            <a:off x="644632" y="6142041"/>
            <a:ext cx="11293221" cy="584775"/>
          </a:xfrm>
          <a:prstGeom prst="rect">
            <a:avLst/>
          </a:prstGeom>
          <a:noFill/>
        </p:spPr>
        <p:txBody>
          <a:bodyPr wrap="square" rtlCol="0">
            <a:spAutoFit/>
          </a:bodyPr>
          <a:lstStyle/>
          <a:p>
            <a:r>
              <a:rPr lang="en-US" sz="1600" b="1" dirty="0">
                <a:solidFill>
                  <a:srgbClr val="FF0000"/>
                </a:solidFill>
              </a:rPr>
              <a:t>Disclaimer: metrics listed since 2016 are for all ESB + gateway platforms. Migration to Axway APIM in progress since Q3 2018.</a:t>
            </a:r>
            <a:br>
              <a:rPr lang="en-US" sz="1600" b="1" dirty="0">
                <a:solidFill>
                  <a:srgbClr val="FF0000"/>
                </a:solidFill>
              </a:rPr>
            </a:br>
            <a:r>
              <a:rPr lang="en-US" sz="1600" b="1" dirty="0">
                <a:solidFill>
                  <a:srgbClr val="FF0000"/>
                </a:solidFill>
              </a:rPr>
              <a:t>(eHealth currently 30% APIs migrated, Social Security gradually does onboarding on APIM for all new APIs and API evolutions)</a:t>
            </a:r>
          </a:p>
        </p:txBody>
      </p:sp>
      <p:sp>
        <p:nvSpPr>
          <p:cNvPr id="6" name="Slide Number Placeholder 5"/>
          <p:cNvSpPr>
            <a:spLocks noGrp="1"/>
          </p:cNvSpPr>
          <p:nvPr>
            <p:ph type="sldNum" sz="quarter" idx="12"/>
          </p:nvPr>
        </p:nvSpPr>
        <p:spPr/>
        <p:txBody>
          <a:bodyPr/>
          <a:lstStyle/>
          <a:p>
            <a:fld id="{D45B42A2-12DC-D04A-88D3-A93CC82DF348}" type="slidenum">
              <a:rPr lang="en-US" smtClean="0"/>
              <a:t>44</a:t>
            </a:fld>
            <a:endParaRPr lang="en-US" dirty="0"/>
          </a:p>
        </p:txBody>
      </p:sp>
    </p:spTree>
    <p:extLst>
      <p:ext uri="{BB962C8B-B14F-4D97-AF65-F5344CB8AC3E}">
        <p14:creationId xmlns:p14="http://schemas.microsoft.com/office/powerpoint/2010/main" val="5166985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a:prstGeom prst="rect">
            <a:avLst/>
          </a:prstGeom>
        </p:spPr>
        <p:txBody>
          <a:bodyPr/>
          <a:lstStyle/>
          <a:p>
            <a:r>
              <a:rPr lang="en-GB" dirty="0"/>
              <a:t>API standards in </a:t>
            </a:r>
            <a:r>
              <a:rPr lang="en-GB" dirty="0" err="1"/>
              <a:t>eGovernment</a:t>
            </a:r>
            <a:r>
              <a:rPr lang="en-GB" dirty="0"/>
              <a:t> are based on industry standards and best practices</a:t>
            </a:r>
          </a:p>
          <a:p>
            <a:r>
              <a:rPr lang="en-GB" dirty="0"/>
              <a:t>a pragmatic approach to designing RESTful APIs</a:t>
            </a:r>
          </a:p>
          <a:p>
            <a:r>
              <a:rPr lang="en-GB" dirty="0"/>
              <a:t>collaborative effort organized in several workgroups</a:t>
            </a:r>
          </a:p>
          <a:p>
            <a:pPr lvl="1"/>
            <a:r>
              <a:rPr lang="en-GB" dirty="0"/>
              <a:t>REST API modelling</a:t>
            </a:r>
          </a:p>
          <a:p>
            <a:pPr lvl="1"/>
            <a:r>
              <a:rPr lang="en-GB" dirty="0"/>
              <a:t>security (OAuth)</a:t>
            </a:r>
          </a:p>
          <a:p>
            <a:pPr lvl="1"/>
            <a:r>
              <a:rPr lang="en-GB" dirty="0"/>
              <a:t>functional/business vocabularies (temporal, location, person, enterprises)</a:t>
            </a:r>
          </a:p>
          <a:p>
            <a:r>
              <a:rPr lang="en-GB" dirty="0"/>
              <a:t>REST style guide </a:t>
            </a:r>
          </a:p>
          <a:p>
            <a:pPr lvl="1"/>
            <a:r>
              <a:rPr lang="en-GB" dirty="0">
                <a:hlinkClick r:id="rId3"/>
              </a:rPr>
              <a:t>https://www.gcloud.belgium.be/rest/</a:t>
            </a:r>
            <a:endParaRPr lang="en-GB" dirty="0"/>
          </a:p>
          <a:p>
            <a:endParaRPr lang="nl-BE" dirty="0"/>
          </a:p>
        </p:txBody>
      </p:sp>
      <p:sp>
        <p:nvSpPr>
          <p:cNvPr id="4" name="Title 3"/>
          <p:cNvSpPr>
            <a:spLocks noGrp="1"/>
          </p:cNvSpPr>
          <p:nvPr>
            <p:ph type="title"/>
          </p:nvPr>
        </p:nvSpPr>
        <p:spPr/>
        <p:txBody>
          <a:bodyPr/>
          <a:lstStyle/>
          <a:p>
            <a:r>
              <a:rPr lang="en-US" dirty="0"/>
              <a:t>API standards </a:t>
            </a:r>
          </a:p>
        </p:txBody>
      </p:sp>
      <p:sp>
        <p:nvSpPr>
          <p:cNvPr id="6" name="Slide Number Placeholder 5"/>
          <p:cNvSpPr>
            <a:spLocks noGrp="1"/>
          </p:cNvSpPr>
          <p:nvPr>
            <p:ph type="sldNum" sz="quarter" idx="12"/>
          </p:nvPr>
        </p:nvSpPr>
        <p:spPr/>
        <p:txBody>
          <a:bodyPr/>
          <a:lstStyle/>
          <a:p>
            <a:fld id="{D45B42A2-12DC-D04A-88D3-A93CC82DF348}" type="slidenum">
              <a:rPr lang="en-US" smtClean="0"/>
              <a:t>45</a:t>
            </a:fld>
            <a:endParaRPr lang="en-US" dirty="0"/>
          </a:p>
        </p:txBody>
      </p:sp>
    </p:spTree>
    <p:extLst>
      <p:ext uri="{BB962C8B-B14F-4D97-AF65-F5344CB8AC3E}">
        <p14:creationId xmlns:p14="http://schemas.microsoft.com/office/powerpoint/2010/main" val="36218619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ontent Placeholder 7"/>
          <p:cNvSpPr>
            <a:spLocks noGrp="1"/>
          </p:cNvSpPr>
          <p:nvPr>
            <p:ph sz="quarter" idx="14"/>
          </p:nvPr>
        </p:nvSpPr>
        <p:spPr>
          <a:xfrm>
            <a:off x="6074503" y="1379913"/>
            <a:ext cx="5967971" cy="5255487"/>
          </a:xfrm>
        </p:spPr>
        <p:txBody>
          <a:bodyPr>
            <a:noAutofit/>
          </a:bodyPr>
          <a:lstStyle/>
          <a:p>
            <a:r>
              <a:rPr lang="en-US" dirty="0"/>
              <a:t>importance of good API management  </a:t>
            </a:r>
          </a:p>
          <a:p>
            <a:pPr marL="800100" lvl="1" indent="-342900"/>
            <a:r>
              <a:rPr lang="en-US" dirty="0"/>
              <a:t>transparent migration of legacy services</a:t>
            </a:r>
          </a:p>
          <a:p>
            <a:pPr marL="800100" lvl="1" indent="-342900"/>
            <a:r>
              <a:rPr lang="en-US" dirty="0"/>
              <a:t>ready for today's standards, but supports our legacy as well</a:t>
            </a:r>
          </a:p>
          <a:p>
            <a:pPr marL="800100" lvl="1" indent="-342900"/>
            <a:r>
              <a:rPr lang="en-US" dirty="0"/>
              <a:t>from ESB-technology to API gateway</a:t>
            </a:r>
          </a:p>
          <a:p>
            <a:pPr marL="800100" lvl="1" indent="-342900"/>
            <a:r>
              <a:rPr lang="en-US" dirty="0"/>
              <a:t>parallel platform</a:t>
            </a:r>
          </a:p>
          <a:p>
            <a:pPr marL="800100" lvl="1" indent="-342900"/>
            <a:r>
              <a:rPr lang="en-US" dirty="0"/>
              <a:t>zero-impact migration</a:t>
            </a:r>
          </a:p>
          <a:p>
            <a:pPr marL="342900" indent="-342900"/>
            <a:r>
              <a:rPr lang="en-US" dirty="0"/>
              <a:t>faster implementation of new services</a:t>
            </a:r>
          </a:p>
          <a:p>
            <a:pPr marL="800100" lvl="1" indent="-342900"/>
            <a:r>
              <a:rPr lang="en-US" dirty="0"/>
              <a:t>flexible to extend and customize</a:t>
            </a:r>
          </a:p>
          <a:p>
            <a:pPr marL="800100" lvl="1" indent="-342900"/>
            <a:r>
              <a:rPr lang="en-US" dirty="0"/>
              <a:t>accelerates time-to-market</a:t>
            </a:r>
          </a:p>
          <a:p>
            <a:pPr marL="800100" lvl="1" indent="-342900"/>
            <a:endParaRPr lang="en-US" dirty="0"/>
          </a:p>
        </p:txBody>
      </p:sp>
      <p:sp>
        <p:nvSpPr>
          <p:cNvPr id="6" name="Title 5"/>
          <p:cNvSpPr>
            <a:spLocks noGrp="1"/>
          </p:cNvSpPr>
          <p:nvPr>
            <p:ph type="title"/>
          </p:nvPr>
        </p:nvSpPr>
        <p:spPr/>
        <p:txBody>
          <a:bodyPr/>
          <a:lstStyle/>
          <a:p>
            <a:r>
              <a:rPr lang="en-US" dirty="0"/>
              <a:t>API management</a:t>
            </a:r>
          </a:p>
        </p:txBody>
      </p:sp>
      <p:sp>
        <p:nvSpPr>
          <p:cNvPr id="277" name="TextBox 276"/>
          <p:cNvSpPr txBox="1"/>
          <p:nvPr/>
        </p:nvSpPr>
        <p:spPr>
          <a:xfrm>
            <a:off x="3124628" y="5067087"/>
            <a:ext cx="1066207" cy="40780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55384"/>
                </a:solidFill>
                <a:effectLst/>
                <a:uLnTx/>
                <a:uFillTx/>
                <a:latin typeface="Calibri"/>
                <a:ea typeface="+mn-ea"/>
                <a:cs typeface="+mn-cs"/>
              </a:rPr>
              <a:t>Policy </a:t>
            </a:r>
            <a:r>
              <a:rPr kumimoji="0" lang="en-US" sz="1000" b="1" i="0" u="none" strike="noStrike" kern="1200" cap="none" spc="0" normalizeH="0" baseline="0" noProof="0" dirty="0">
                <a:ln>
                  <a:noFill/>
                </a:ln>
                <a:solidFill>
                  <a:srgbClr val="255384"/>
                </a:solidFill>
                <a:effectLst/>
                <a:uLnTx/>
                <a:uFillTx/>
                <a:latin typeface="Calibri"/>
                <a:ea typeface="+mn-ea"/>
                <a:cs typeface="+mn-cs"/>
              </a:rPr>
              <a:t>Enforcement</a:t>
            </a:r>
            <a:endParaRPr kumimoji="0" lang="en-US" sz="1050" b="1" i="0" u="none" strike="noStrike" kern="1200" cap="none" spc="0" normalizeH="0" baseline="0" noProof="0" dirty="0">
              <a:ln>
                <a:noFill/>
              </a:ln>
              <a:solidFill>
                <a:srgbClr val="255384"/>
              </a:solidFill>
              <a:effectLst/>
              <a:uLnTx/>
              <a:uFillTx/>
              <a:latin typeface="Calibri"/>
              <a:ea typeface="+mn-ea"/>
              <a:cs typeface="+mn-cs"/>
            </a:endParaRPr>
          </a:p>
        </p:txBody>
      </p:sp>
      <p:sp>
        <p:nvSpPr>
          <p:cNvPr id="278" name="Rounded Rectangle 277"/>
          <p:cNvSpPr/>
          <p:nvPr/>
        </p:nvSpPr>
        <p:spPr>
          <a:xfrm>
            <a:off x="3078502" y="4036960"/>
            <a:ext cx="1155475" cy="1423829"/>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79" name="TextBox 278"/>
          <p:cNvSpPr txBox="1"/>
          <p:nvPr/>
        </p:nvSpPr>
        <p:spPr>
          <a:xfrm>
            <a:off x="3131554" y="4091888"/>
            <a:ext cx="831720"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Gateway</a:t>
            </a:r>
          </a:p>
        </p:txBody>
      </p:sp>
      <p:grpSp>
        <p:nvGrpSpPr>
          <p:cNvPr id="280" name="Group 297"/>
          <p:cNvGrpSpPr>
            <a:grpSpLocks noChangeAspect="1"/>
          </p:cNvGrpSpPr>
          <p:nvPr/>
        </p:nvGrpSpPr>
        <p:grpSpPr bwMode="auto">
          <a:xfrm>
            <a:off x="3346963" y="4369879"/>
            <a:ext cx="623358" cy="688525"/>
            <a:chOff x="2825750" y="2298700"/>
            <a:chExt cx="1255713" cy="1270000"/>
          </a:xfrm>
        </p:grpSpPr>
        <p:sp>
          <p:nvSpPr>
            <p:cNvPr id="281"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2"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3"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4"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5"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6"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7"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8"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9"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90"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1" name="Rounded Rectangle 290"/>
          <p:cNvSpPr/>
          <p:nvPr/>
        </p:nvSpPr>
        <p:spPr>
          <a:xfrm>
            <a:off x="2999490" y="1727989"/>
            <a:ext cx="1314209" cy="3809342"/>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292" name="Straight Arrow Connector 291"/>
          <p:cNvCxnSpPr/>
          <p:nvPr/>
        </p:nvCxnSpPr>
        <p:spPr bwMode="auto">
          <a:xfrm>
            <a:off x="4139436" y="4546842"/>
            <a:ext cx="889739"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3" name="Straight Arrow Connector 292"/>
          <p:cNvCxnSpPr/>
          <p:nvPr/>
        </p:nvCxnSpPr>
        <p:spPr bwMode="auto">
          <a:xfrm>
            <a:off x="1354208" y="4350529"/>
            <a:ext cx="1504693" cy="9767"/>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4" name="Straight Arrow Connector 293"/>
          <p:cNvCxnSpPr/>
          <p:nvPr/>
        </p:nvCxnSpPr>
        <p:spPr bwMode="auto">
          <a:xfrm>
            <a:off x="1354208" y="4960850"/>
            <a:ext cx="1449985"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295" name="TextBox 294"/>
          <p:cNvSpPr txBox="1"/>
          <p:nvPr/>
        </p:nvSpPr>
        <p:spPr>
          <a:xfrm>
            <a:off x="1438849" y="4108519"/>
            <a:ext cx="787726"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pic>
        <p:nvPicPr>
          <p:cNvPr id="296" name="Picture 2" descr="C:\Users\hugh carroll\Downloads\Databas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5241" y="2195834"/>
            <a:ext cx="341407" cy="504084"/>
          </a:xfrm>
          <a:prstGeom prst="rect">
            <a:avLst/>
          </a:prstGeom>
          <a:noFill/>
        </p:spPr>
      </p:pic>
      <p:sp>
        <p:nvSpPr>
          <p:cNvPr id="297" name="Rounded Rectangle 296"/>
          <p:cNvSpPr/>
          <p:nvPr/>
        </p:nvSpPr>
        <p:spPr>
          <a:xfrm>
            <a:off x="3069476" y="1822661"/>
            <a:ext cx="1156529" cy="2022266"/>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98" name="TextBox 297"/>
          <p:cNvSpPr txBox="1"/>
          <p:nvPr/>
        </p:nvSpPr>
        <p:spPr>
          <a:xfrm>
            <a:off x="3103020" y="1863163"/>
            <a:ext cx="844117"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Manager</a:t>
            </a:r>
          </a:p>
        </p:txBody>
      </p:sp>
      <p:grpSp>
        <p:nvGrpSpPr>
          <p:cNvPr id="299" name="Group 298"/>
          <p:cNvGrpSpPr/>
          <p:nvPr/>
        </p:nvGrpSpPr>
        <p:grpSpPr>
          <a:xfrm>
            <a:off x="5443013" y="3945254"/>
            <a:ext cx="502946" cy="1660658"/>
            <a:chOff x="7287669" y="3783900"/>
            <a:chExt cx="600917" cy="1817512"/>
          </a:xfrm>
        </p:grpSpPr>
        <p:grpSp>
          <p:nvGrpSpPr>
            <p:cNvPr id="300" name="Group 208"/>
            <p:cNvGrpSpPr>
              <a:grpSpLocks/>
            </p:cNvGrpSpPr>
            <p:nvPr/>
          </p:nvGrpSpPr>
          <p:grpSpPr bwMode="auto">
            <a:xfrm>
              <a:off x="7381715" y="3783900"/>
              <a:ext cx="365760" cy="548640"/>
              <a:chOff x="2923299" y="2130425"/>
              <a:chExt cx="550863" cy="1060446"/>
            </a:xfrm>
          </p:grpSpPr>
          <p:sp>
            <p:nvSpPr>
              <p:cNvPr id="332"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4"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1" name="Group 179"/>
            <p:cNvGrpSpPr>
              <a:grpSpLocks noChangeAspect="1"/>
            </p:cNvGrpSpPr>
            <p:nvPr/>
          </p:nvGrpSpPr>
          <p:grpSpPr bwMode="auto">
            <a:xfrm>
              <a:off x="7287669" y="4506115"/>
              <a:ext cx="600917" cy="389306"/>
              <a:chOff x="1779588" y="3752851"/>
              <a:chExt cx="1293813" cy="838200"/>
            </a:xfrm>
          </p:grpSpPr>
          <p:sp>
            <p:nvSpPr>
              <p:cNvPr id="310" name="Freeform 309"/>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1" name="Freeform 310"/>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2" name="Freeform 311"/>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312"/>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313"/>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314"/>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6" name="Freeform 315"/>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316"/>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317"/>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318"/>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319"/>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1" name="Freeform 320"/>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2" name="Freeform 321"/>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322"/>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323"/>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5" name="Freeform 324"/>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6" name="Freeform 325"/>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326"/>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8" name="Freeform 327"/>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9" name="Freeform 328"/>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0" name="Freeform 329"/>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330"/>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2" name="Group 165"/>
            <p:cNvGrpSpPr>
              <a:grpSpLocks noChangeAspect="1"/>
            </p:cNvGrpSpPr>
            <p:nvPr/>
          </p:nvGrpSpPr>
          <p:grpSpPr bwMode="auto">
            <a:xfrm>
              <a:off x="7293949" y="5007578"/>
              <a:ext cx="549410" cy="593834"/>
              <a:chOff x="4906963" y="3924300"/>
              <a:chExt cx="962025" cy="1039813"/>
            </a:xfrm>
          </p:grpSpPr>
          <p:sp>
            <p:nvSpPr>
              <p:cNvPr id="303"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4"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5"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6"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7"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8"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37" name="TextBox 336"/>
          <p:cNvSpPr txBox="1"/>
          <p:nvPr/>
        </p:nvSpPr>
        <p:spPr>
          <a:xfrm>
            <a:off x="242320" y="3032570"/>
            <a:ext cx="1035475" cy="4218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Application Developers</a:t>
            </a:r>
          </a:p>
        </p:txBody>
      </p:sp>
      <p:grpSp>
        <p:nvGrpSpPr>
          <p:cNvPr id="338" name="Group 337"/>
          <p:cNvGrpSpPr/>
          <p:nvPr/>
        </p:nvGrpSpPr>
        <p:grpSpPr>
          <a:xfrm>
            <a:off x="1479680" y="2253246"/>
            <a:ext cx="998577" cy="1035029"/>
            <a:chOff x="3646291" y="1728209"/>
            <a:chExt cx="1193094" cy="1132790"/>
          </a:xfrm>
        </p:grpSpPr>
        <p:sp>
          <p:nvSpPr>
            <p:cNvPr id="339" name="TextBox 338"/>
            <p:cNvSpPr txBox="1"/>
            <p:nvPr/>
          </p:nvSpPr>
          <p:spPr>
            <a:xfrm>
              <a:off x="3646291" y="1728209"/>
              <a:ext cx="1193094"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Portal</a:t>
              </a:r>
            </a:p>
          </p:txBody>
        </p:sp>
        <p:grpSp>
          <p:nvGrpSpPr>
            <p:cNvPr id="340" name="Group 158"/>
            <p:cNvGrpSpPr>
              <a:grpSpLocks noChangeAspect="1"/>
            </p:cNvGrpSpPr>
            <p:nvPr/>
          </p:nvGrpSpPr>
          <p:grpSpPr bwMode="auto">
            <a:xfrm>
              <a:off x="3735298" y="2021649"/>
              <a:ext cx="1015080" cy="839350"/>
              <a:chOff x="5903917" y="5086337"/>
              <a:chExt cx="1544639" cy="1277941"/>
            </a:xfrm>
          </p:grpSpPr>
          <p:sp>
            <p:nvSpPr>
              <p:cNvPr id="341"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5"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6"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7"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8"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9"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0"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1"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2"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3"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4"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5"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cxnSp>
        <p:nvCxnSpPr>
          <p:cNvPr id="356" name="Straight Arrow Connector 355"/>
          <p:cNvCxnSpPr/>
          <p:nvPr/>
        </p:nvCxnSpPr>
        <p:spPr bwMode="auto">
          <a:xfrm flipH="1">
            <a:off x="1102883" y="2825880"/>
            <a:ext cx="382354" cy="1"/>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357" name="Straight Arrow Connector 356"/>
          <p:cNvCxnSpPr/>
          <p:nvPr/>
        </p:nvCxnSpPr>
        <p:spPr bwMode="auto">
          <a:xfrm>
            <a:off x="2452146" y="2825880"/>
            <a:ext cx="535724"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58" name="TextBox 357"/>
          <p:cNvSpPr txBox="1"/>
          <p:nvPr/>
        </p:nvSpPr>
        <p:spPr>
          <a:xfrm>
            <a:off x="2492964" y="2587219"/>
            <a:ext cx="510849"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sp>
        <p:nvSpPr>
          <p:cNvPr id="359" name="TextBox 358"/>
          <p:cNvSpPr txBox="1"/>
          <p:nvPr/>
        </p:nvSpPr>
        <p:spPr>
          <a:xfrm>
            <a:off x="3100294" y="2760114"/>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Registration  &amp; Lifecycle</a:t>
            </a:r>
          </a:p>
        </p:txBody>
      </p:sp>
      <p:sp>
        <p:nvSpPr>
          <p:cNvPr id="360" name="TextBox 359"/>
          <p:cNvSpPr txBox="1"/>
          <p:nvPr/>
        </p:nvSpPr>
        <p:spPr>
          <a:xfrm>
            <a:off x="3103284" y="3180592"/>
            <a:ext cx="1066207"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Catalog</a:t>
            </a:r>
          </a:p>
        </p:txBody>
      </p:sp>
      <p:sp>
        <p:nvSpPr>
          <p:cNvPr id="361" name="TextBox 360"/>
          <p:cNvSpPr txBox="1"/>
          <p:nvPr/>
        </p:nvSpPr>
        <p:spPr>
          <a:xfrm>
            <a:off x="3101701" y="3436842"/>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Partner &amp; Policy Administration</a:t>
            </a:r>
          </a:p>
        </p:txBody>
      </p:sp>
      <p:cxnSp>
        <p:nvCxnSpPr>
          <p:cNvPr id="362" name="Straight Connector 361"/>
          <p:cNvCxnSpPr/>
          <p:nvPr/>
        </p:nvCxnSpPr>
        <p:spPr>
          <a:xfrm>
            <a:off x="3386101" y="3166895"/>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3386101" y="3436258"/>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364" name="Rounded Rectangle 363"/>
          <p:cNvSpPr/>
          <p:nvPr/>
        </p:nvSpPr>
        <p:spPr>
          <a:xfrm>
            <a:off x="5130827" y="3949281"/>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365" name="Straight Arrow Connector 364"/>
          <p:cNvCxnSpPr/>
          <p:nvPr/>
        </p:nvCxnSpPr>
        <p:spPr bwMode="auto">
          <a:xfrm>
            <a:off x="4139437" y="5052045"/>
            <a:ext cx="889738"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366" name="Picture 3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94" y="2488239"/>
            <a:ext cx="742101" cy="578670"/>
          </a:xfrm>
          <a:prstGeom prst="rect">
            <a:avLst/>
          </a:prstGeom>
        </p:spPr>
      </p:pic>
      <p:sp>
        <p:nvSpPr>
          <p:cNvPr id="367" name="Freeform 151"/>
          <p:cNvSpPr>
            <a:spLocks noChangeAspect="1" noEditPoints="1"/>
          </p:cNvSpPr>
          <p:nvPr/>
        </p:nvSpPr>
        <p:spPr bwMode="auto">
          <a:xfrm>
            <a:off x="745635" y="3905166"/>
            <a:ext cx="288515" cy="529115"/>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55384"/>
              </a:solidFill>
              <a:effectLst/>
              <a:uLnTx/>
              <a:uFillTx/>
              <a:latin typeface="Calibri"/>
              <a:ea typeface="+mn-ea"/>
              <a:cs typeface="+mn-cs"/>
            </a:endParaRPr>
          </a:p>
        </p:txBody>
      </p:sp>
      <p:pic>
        <p:nvPicPr>
          <p:cNvPr id="368"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204" y="4291736"/>
            <a:ext cx="816620" cy="893592"/>
          </a:xfrm>
          <a:prstGeom prst="rect">
            <a:avLst/>
          </a:prstGeom>
        </p:spPr>
      </p:pic>
      <p:pic>
        <p:nvPicPr>
          <p:cNvPr id="369"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582" y="5005906"/>
            <a:ext cx="847788" cy="901616"/>
          </a:xfrm>
          <a:prstGeom prst="rect">
            <a:avLst/>
          </a:prstGeom>
        </p:spPr>
      </p:pic>
      <p:cxnSp>
        <p:nvCxnSpPr>
          <p:cNvPr id="370" name="Straight Arrow Connector 62"/>
          <p:cNvCxnSpPr/>
          <p:nvPr/>
        </p:nvCxnSpPr>
        <p:spPr bwMode="auto">
          <a:xfrm flipV="1">
            <a:off x="1273987" y="5256779"/>
            <a:ext cx="1530206" cy="2040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71" name="Rounded Rectangle 370"/>
          <p:cNvSpPr/>
          <p:nvPr/>
        </p:nvSpPr>
        <p:spPr>
          <a:xfrm>
            <a:off x="5130827" y="4836217"/>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SOAP</a:t>
            </a:r>
          </a:p>
        </p:txBody>
      </p:sp>
      <p:pic>
        <p:nvPicPr>
          <p:cNvPr id="4098" name="Picture 2" descr="Image result for axw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8516" y="5639932"/>
            <a:ext cx="1161962" cy="5395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45B42A2-12DC-D04A-88D3-A93CC82DF348}" type="slidenum">
              <a:rPr lang="en-US" smtClean="0"/>
              <a:t>46</a:t>
            </a:fld>
            <a:endParaRPr lang="en-US" dirty="0"/>
          </a:p>
        </p:txBody>
      </p:sp>
    </p:spTree>
    <p:extLst>
      <p:ext uri="{BB962C8B-B14F-4D97-AF65-F5344CB8AC3E}">
        <p14:creationId xmlns:p14="http://schemas.microsoft.com/office/powerpoint/2010/main" val="18683285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4"/>
          </p:nvPr>
        </p:nvSpPr>
        <p:spPr/>
        <p:txBody>
          <a:bodyPr/>
          <a:lstStyle/>
          <a:p>
            <a:r>
              <a:rPr lang="en-US" dirty="0"/>
              <a:t>use the power of the network of institutions</a:t>
            </a:r>
          </a:p>
          <a:p>
            <a:endParaRPr lang="en-US" dirty="0"/>
          </a:p>
          <a:p>
            <a:r>
              <a:rPr lang="en-US" dirty="0"/>
              <a:t>deal with interdependencies</a:t>
            </a:r>
          </a:p>
          <a:p>
            <a:endParaRPr lang="en-US" dirty="0"/>
          </a:p>
          <a:p>
            <a:r>
              <a:rPr lang="en-US" dirty="0"/>
              <a:t>focus on the essence, not on "bells and whistles"</a:t>
            </a:r>
          </a:p>
          <a:p>
            <a:endParaRPr lang="en-US" dirty="0"/>
          </a:p>
          <a:p>
            <a:r>
              <a:rPr lang="en-US" dirty="0"/>
              <a:t>deal with the (un)availability of (critical) services</a:t>
            </a:r>
          </a:p>
          <a:p>
            <a:endParaRPr lang="en-US" dirty="0"/>
          </a:p>
          <a:p>
            <a:r>
              <a:rPr lang="en-US" dirty="0"/>
              <a:t>strive for uniformity of technological solutions / use of site licenses</a:t>
            </a:r>
          </a:p>
        </p:txBody>
      </p:sp>
      <p:sp>
        <p:nvSpPr>
          <p:cNvPr id="6" name="Title 5"/>
          <p:cNvSpPr>
            <a:spLocks noGrp="1"/>
          </p:cNvSpPr>
          <p:nvPr>
            <p:ph type="title"/>
          </p:nvPr>
        </p:nvSpPr>
        <p:spPr/>
        <p:txBody>
          <a:bodyPr/>
          <a:lstStyle/>
          <a:p>
            <a:r>
              <a:rPr lang="en-US"/>
              <a:t>Challenges</a:t>
            </a:r>
            <a:endParaRPr lang="en-US" dirty="0"/>
          </a:p>
        </p:txBody>
      </p:sp>
      <p:sp>
        <p:nvSpPr>
          <p:cNvPr id="5" name="Slide Number Placeholder 4"/>
          <p:cNvSpPr>
            <a:spLocks noGrp="1"/>
          </p:cNvSpPr>
          <p:nvPr>
            <p:ph type="sldNum" sz="quarter" idx="12"/>
          </p:nvPr>
        </p:nvSpPr>
        <p:spPr/>
        <p:txBody>
          <a:bodyPr/>
          <a:lstStyle/>
          <a:p>
            <a:fld id="{D45B42A2-12DC-D04A-88D3-A93CC82DF348}" type="slidenum">
              <a:rPr lang="en-US" smtClean="0"/>
              <a:t>47</a:t>
            </a:fld>
            <a:endParaRPr lang="en-US" dirty="0"/>
          </a:p>
        </p:txBody>
      </p:sp>
    </p:spTree>
    <p:extLst>
      <p:ext uri="{BB962C8B-B14F-4D97-AF65-F5344CB8AC3E}">
        <p14:creationId xmlns:p14="http://schemas.microsoft.com/office/powerpoint/2010/main" val="26823050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Focus area: end-to-end automation</a:t>
            </a:r>
          </a:p>
        </p:txBody>
      </p:sp>
      <p:sp>
        <p:nvSpPr>
          <p:cNvPr id="7" name="Slide Number Placeholder 6"/>
          <p:cNvSpPr>
            <a:spLocks noGrp="1"/>
          </p:cNvSpPr>
          <p:nvPr>
            <p:ph type="sldNum" sz="quarter" idx="10"/>
          </p:nvPr>
        </p:nvSpPr>
        <p:spPr/>
        <p:txBody>
          <a:bodyPr/>
          <a:lstStyle/>
          <a:p>
            <a:fld id="{D45B42A2-12DC-D04A-88D3-A93CC82DF348}" type="slidenum">
              <a:rPr lang="en-US" smtClean="0"/>
              <a:pPr/>
              <a:t>48</a:t>
            </a:fld>
            <a:endParaRPr lang="en-US" dirty="0"/>
          </a:p>
        </p:txBody>
      </p:sp>
    </p:spTree>
    <p:extLst>
      <p:ext uri="{BB962C8B-B14F-4D97-AF65-F5344CB8AC3E}">
        <p14:creationId xmlns:p14="http://schemas.microsoft.com/office/powerpoint/2010/main" val="18722089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a:bodyPr>
          <a:lstStyle/>
          <a:p>
            <a:r>
              <a:rPr lang="en-US" dirty="0"/>
              <a:t>combination of</a:t>
            </a:r>
          </a:p>
          <a:p>
            <a:pPr lvl="1"/>
            <a:r>
              <a:rPr lang="en-US" dirty="0"/>
              <a:t>(technical) mapping of business processes</a:t>
            </a:r>
          </a:p>
          <a:p>
            <a:pPr lvl="1"/>
            <a:r>
              <a:rPr lang="en-US" dirty="0"/>
              <a:t>use of data from authentic and local sources</a:t>
            </a:r>
          </a:p>
          <a:p>
            <a:pPr lvl="1"/>
            <a:r>
              <a:rPr lang="en-US" dirty="0"/>
              <a:t>API economy</a:t>
            </a:r>
          </a:p>
          <a:p>
            <a:pPr lvl="1"/>
            <a:r>
              <a:rPr lang="en-US" dirty="0"/>
              <a:t>reusing available (business) components</a:t>
            </a:r>
          </a:p>
          <a:p>
            <a:pPr lvl="1"/>
            <a:r>
              <a:rPr lang="en-US" dirty="0"/>
              <a:t>systems that orchestrate the whole</a:t>
            </a:r>
          </a:p>
          <a:p>
            <a:r>
              <a:rPr lang="en-US" dirty="0"/>
              <a:t>only contact with citizen / company when needed</a:t>
            </a:r>
          </a:p>
          <a:p>
            <a:r>
              <a:rPr lang="en-US" dirty="0"/>
              <a:t>automatic allocation of rights &amp; handling of file (happy flow)</a:t>
            </a:r>
          </a:p>
          <a:p>
            <a:r>
              <a:rPr lang="en-US" dirty="0"/>
              <a:t>focus on exceptions, specific situations</a:t>
            </a:r>
          </a:p>
          <a:p>
            <a:r>
              <a:rPr lang="en-US" dirty="0"/>
              <a:t>tooling to facilitate </a:t>
            </a:r>
            <a:r>
              <a:rPr lang="en-US" dirty="0" smtClean="0"/>
              <a:t>automation (</a:t>
            </a:r>
            <a:r>
              <a:rPr lang="en-US" dirty="0" err="1" smtClean="0"/>
              <a:t>eg</a:t>
            </a:r>
            <a:r>
              <a:rPr lang="en-US" dirty="0" smtClean="0"/>
              <a:t> Robotic Process Automation (RPA))</a:t>
            </a:r>
            <a:endParaRPr lang="en-US" dirty="0"/>
          </a:p>
        </p:txBody>
      </p:sp>
      <p:sp>
        <p:nvSpPr>
          <p:cNvPr id="2" name="Title 1"/>
          <p:cNvSpPr>
            <a:spLocks noGrp="1"/>
          </p:cNvSpPr>
          <p:nvPr>
            <p:ph type="title"/>
          </p:nvPr>
        </p:nvSpPr>
        <p:spPr/>
        <p:txBody>
          <a:bodyPr/>
          <a:lstStyle/>
          <a:p>
            <a:r>
              <a:rPr lang="en-US" dirty="0"/>
              <a:t>What </a:t>
            </a:r>
            <a:r>
              <a:rPr lang="en-US" dirty="0" smtClean="0"/>
              <a:t>is end to end automation ?</a:t>
            </a:r>
            <a:endParaRPr lang="en-US" dirty="0"/>
          </a:p>
        </p:txBody>
      </p:sp>
      <p:sp>
        <p:nvSpPr>
          <p:cNvPr id="7" name="Slide Number Placeholder 6"/>
          <p:cNvSpPr>
            <a:spLocks noGrp="1"/>
          </p:cNvSpPr>
          <p:nvPr>
            <p:ph type="sldNum" sz="quarter" idx="12"/>
          </p:nvPr>
        </p:nvSpPr>
        <p:spPr/>
        <p:txBody>
          <a:bodyPr/>
          <a:lstStyle/>
          <a:p>
            <a:fld id="{D45B42A2-12DC-D04A-88D3-A93CC82DF348}" type="slidenum">
              <a:rPr lang="en-US" smtClean="0"/>
              <a:t>49</a:t>
            </a:fld>
            <a:endParaRPr lang="en-US" dirty="0"/>
          </a:p>
        </p:txBody>
      </p:sp>
    </p:spTree>
    <p:extLst>
      <p:ext uri="{BB962C8B-B14F-4D97-AF65-F5344CB8AC3E}">
        <p14:creationId xmlns:p14="http://schemas.microsoft.com/office/powerpoint/2010/main" val="1488198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jdelijke aanduiding voor inhoud 2"/>
          <p:cNvSpPr>
            <a:spLocks noGrp="1"/>
          </p:cNvSpPr>
          <p:nvPr>
            <p:ph type="body" sz="quarter" idx="14"/>
          </p:nvPr>
        </p:nvSpPr>
        <p:spPr/>
        <p:txBody>
          <a:bodyPr>
            <a:normAutofit fontScale="92500" lnSpcReduction="10000"/>
          </a:bodyPr>
          <a:lstStyle/>
          <a:p>
            <a:r>
              <a:rPr lang="nl-BE" altLang="fr-FR" smtClean="0"/>
              <a:t>grotere effectiviteit van strategie</a:t>
            </a:r>
          </a:p>
          <a:p>
            <a:r>
              <a:rPr lang="nl-BE" altLang="fr-FR" smtClean="0"/>
              <a:t>hogere return on investment</a:t>
            </a:r>
          </a:p>
          <a:p>
            <a:pPr lvl="1"/>
            <a:r>
              <a:rPr lang="nl-BE" altLang="fr-FR" smtClean="0"/>
              <a:t>lagere kosten</a:t>
            </a:r>
          </a:p>
          <a:p>
            <a:pPr lvl="1"/>
            <a:r>
              <a:rPr lang="nl-BE" altLang="fr-FR" smtClean="0"/>
              <a:t>hogere opbrengsten</a:t>
            </a:r>
          </a:p>
          <a:p>
            <a:r>
              <a:rPr lang="nl-BE" altLang="fr-FR" smtClean="0"/>
              <a:t>efficiëntere processen</a:t>
            </a:r>
          </a:p>
          <a:p>
            <a:r>
              <a:rPr lang="nl-BE" altLang="fr-FR" smtClean="0"/>
              <a:t>hogere kwaliteit</a:t>
            </a:r>
          </a:p>
          <a:p>
            <a:r>
              <a:rPr lang="nl-BE" altLang="fr-FR" smtClean="0"/>
              <a:t>hogere klantentevredenheid</a:t>
            </a:r>
          </a:p>
          <a:p>
            <a:r>
              <a:rPr lang="nl-BE" altLang="fr-FR" smtClean="0"/>
              <a:t>grotere aanpasbaarheid van de diensten</a:t>
            </a:r>
          </a:p>
          <a:p>
            <a:r>
              <a:rPr lang="nl-BE" altLang="fr-FR" smtClean="0"/>
              <a:t>grotere reikwijdte en penetratiegraad van de dienstverlening</a:t>
            </a:r>
          </a:p>
          <a:p>
            <a:r>
              <a:rPr lang="nl-BE" altLang="fr-FR" smtClean="0"/>
              <a:t>meer innovatie</a:t>
            </a:r>
          </a:p>
          <a:p>
            <a:r>
              <a:rPr lang="nl-BE" altLang="fr-FR" smtClean="0"/>
              <a:t>…</a:t>
            </a:r>
            <a:endParaRPr lang="nl-BE" altLang="fr-FR" dirty="0" smtClean="0"/>
          </a:p>
        </p:txBody>
      </p:sp>
      <p:sp>
        <p:nvSpPr>
          <p:cNvPr id="7" name="Title 6"/>
          <p:cNvSpPr>
            <a:spLocks noGrp="1"/>
          </p:cNvSpPr>
          <p:nvPr>
            <p:ph type="title"/>
          </p:nvPr>
        </p:nvSpPr>
        <p:spPr/>
        <p:txBody>
          <a:bodyPr/>
          <a:lstStyle/>
          <a:p>
            <a:r>
              <a:rPr lang="nl-BE" smtClean="0"/>
              <a:t>Mogelijke strategische voordelen</a:t>
            </a:r>
            <a:endParaRPr lang="fr-BE" dirty="0"/>
          </a:p>
        </p:txBody>
      </p:sp>
      <p:sp>
        <p:nvSpPr>
          <p:cNvPr id="4" name="Tijdelijke aanduiding voor dianummer 3"/>
          <p:cNvSpPr>
            <a:spLocks noGrp="1"/>
          </p:cNvSpPr>
          <p:nvPr>
            <p:ph type="sldNum" sz="quarter" idx="12"/>
          </p:nvPr>
        </p:nvSpPr>
        <p:spPr/>
        <p:txBody>
          <a:bodyPr/>
          <a:lstStyle/>
          <a:p>
            <a:fld id="{C080B6B3-F139-4BD8-A444-84B7C1EC3210}" type="slidenum">
              <a:rPr lang="en-GB" smtClean="0"/>
              <a:pPr/>
              <a:t>5</a:t>
            </a:fld>
            <a:endParaRPr lang="en-GB" dirty="0"/>
          </a:p>
        </p:txBody>
      </p:sp>
    </p:spTree>
    <p:extLst>
      <p:ext uri="{BB962C8B-B14F-4D97-AF65-F5344CB8AC3E}">
        <p14:creationId xmlns:p14="http://schemas.microsoft.com/office/powerpoint/2010/main" val="29783652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p:txBody>
          <a:bodyPr>
            <a:normAutofit lnSpcReduction="10000"/>
          </a:bodyPr>
          <a:lstStyle/>
          <a:p>
            <a:r>
              <a:rPr lang="en-US" dirty="0"/>
              <a:t>employees become "architects"</a:t>
            </a:r>
          </a:p>
          <a:p>
            <a:pPr lvl="1"/>
            <a:r>
              <a:rPr lang="en-US" dirty="0"/>
              <a:t>which data / services are available ?</a:t>
            </a:r>
          </a:p>
          <a:p>
            <a:pPr lvl="1"/>
            <a:r>
              <a:rPr lang="en-US" dirty="0"/>
              <a:t>which APIs offer this?</a:t>
            </a:r>
          </a:p>
          <a:p>
            <a:pPr lvl="1"/>
            <a:r>
              <a:rPr lang="en-US" dirty="0"/>
              <a:t>give a plan to ICT</a:t>
            </a:r>
          </a:p>
          <a:p>
            <a:r>
              <a:rPr lang="en-US" dirty="0"/>
              <a:t>based on a global view of the processes</a:t>
            </a:r>
            <a:endParaRPr lang="nl-NL" dirty="0"/>
          </a:p>
          <a:p>
            <a:r>
              <a:rPr lang="en-US" dirty="0"/>
              <a:t>ICT serves to provide layered support for all types of customers</a:t>
            </a:r>
          </a:p>
          <a:p>
            <a:r>
              <a:rPr lang="en-US" dirty="0"/>
              <a:t>reusability requires a form of "generic thinking" (no "bells and whistles")</a:t>
            </a:r>
          </a:p>
          <a:p>
            <a:r>
              <a:rPr lang="en-US" dirty="0"/>
              <a:t>need for</a:t>
            </a:r>
          </a:p>
          <a:p>
            <a:pPr lvl="1"/>
            <a:r>
              <a:rPr lang="en-US" dirty="0"/>
              <a:t>catalog of data and services</a:t>
            </a:r>
          </a:p>
          <a:p>
            <a:pPr lvl="1"/>
            <a:r>
              <a:rPr lang="en-US" dirty="0"/>
              <a:t>use of the cross-institutional network (between managers, between ICT managers, between (business) analysts, </a:t>
            </a:r>
            <a:r>
              <a:rPr lang="en-US" dirty="0" err="1"/>
              <a:t>etc</a:t>
            </a:r>
            <a:r>
              <a:rPr lang="en-US" dirty="0"/>
              <a:t>)</a:t>
            </a:r>
          </a:p>
          <a:p>
            <a:pPr lvl="1"/>
            <a:r>
              <a:rPr lang="en-US" dirty="0"/>
              <a:t>intelligence to assess the impact of changes on situations where it matters (social policy)</a:t>
            </a:r>
          </a:p>
        </p:txBody>
      </p:sp>
      <p:sp>
        <p:nvSpPr>
          <p:cNvPr id="2" name="Title 1"/>
          <p:cNvSpPr>
            <a:spLocks noGrp="1"/>
          </p:cNvSpPr>
          <p:nvPr>
            <p:ph type="title"/>
          </p:nvPr>
        </p:nvSpPr>
        <p:spPr/>
        <p:txBody>
          <a:bodyPr/>
          <a:lstStyle/>
          <a:p>
            <a:r>
              <a:rPr lang="en-US" dirty="0"/>
              <a:t>Consequences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4108" y="1379913"/>
            <a:ext cx="2356853" cy="1571235"/>
          </a:xfrm>
          <a:prstGeom prst="rect">
            <a:avLst/>
          </a:prstGeom>
        </p:spPr>
      </p:pic>
      <p:sp>
        <p:nvSpPr>
          <p:cNvPr id="12" name="Rectangle 11"/>
          <p:cNvSpPr/>
          <p:nvPr/>
        </p:nvSpPr>
        <p:spPr>
          <a:xfrm>
            <a:off x="8388076" y="82087"/>
            <a:ext cx="1149624" cy="1142120"/>
          </a:xfrm>
          <a:prstGeom prst="rect">
            <a:avLst/>
          </a:prstGeom>
          <a: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Slide Number Placeholder 7"/>
          <p:cNvSpPr>
            <a:spLocks noGrp="1"/>
          </p:cNvSpPr>
          <p:nvPr>
            <p:ph type="sldNum" sz="quarter" idx="12"/>
          </p:nvPr>
        </p:nvSpPr>
        <p:spPr/>
        <p:txBody>
          <a:bodyPr/>
          <a:lstStyle/>
          <a:p>
            <a:fld id="{D45B42A2-12DC-D04A-88D3-A93CC82DF348}" type="slidenum">
              <a:rPr lang="en-US" smtClean="0"/>
              <a:t>50</a:t>
            </a:fld>
            <a:endParaRPr lang="en-US" dirty="0"/>
          </a:p>
        </p:txBody>
      </p:sp>
    </p:spTree>
    <p:extLst>
      <p:ext uri="{BB962C8B-B14F-4D97-AF65-F5344CB8AC3E}">
        <p14:creationId xmlns:p14="http://schemas.microsoft.com/office/powerpoint/2010/main" val="15688290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a:t>
            </a:r>
          </a:p>
        </p:txBody>
      </p:sp>
      <p:sp>
        <p:nvSpPr>
          <p:cNvPr id="3" name="Content Placeholder 2"/>
          <p:cNvSpPr>
            <a:spLocks noGrp="1"/>
          </p:cNvSpPr>
          <p:nvPr>
            <p:ph idx="4294967295"/>
          </p:nvPr>
        </p:nvSpPr>
        <p:spPr>
          <a:xfrm>
            <a:off x="5791200" y="2768600"/>
            <a:ext cx="6400800" cy="2057400"/>
          </a:xfrm>
          <a:prstGeom prst="roundRect">
            <a:avLst/>
          </a:prstGeo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marL="0" indent="0">
              <a:buNone/>
            </a:pPr>
            <a:r>
              <a:rPr lang="en-US" dirty="0"/>
              <a:t>"DevOps" way of working</a:t>
            </a:r>
          </a:p>
          <a:p>
            <a:pPr marL="0" indent="0">
              <a:buNone/>
            </a:pPr>
            <a:r>
              <a:rPr lang="en-US" dirty="0"/>
              <a:t>Product teams with end-end responsibility</a:t>
            </a:r>
          </a:p>
          <a:p>
            <a:pPr marL="0" indent="0">
              <a:buNone/>
            </a:pPr>
            <a:r>
              <a:rPr lang="en-US" dirty="0"/>
              <a:t>Use of platform &amp; tools</a:t>
            </a:r>
          </a:p>
          <a:p>
            <a:pPr marL="0" indent="0">
              <a:buNone/>
            </a:pPr>
            <a:r>
              <a:rPr lang="en-US" dirty="0"/>
              <a:t>Maximum automation</a:t>
            </a:r>
          </a:p>
        </p:txBody>
      </p:sp>
      <p:sp>
        <p:nvSpPr>
          <p:cNvPr id="14" name="Rectangle 13"/>
          <p:cNvSpPr/>
          <p:nvPr/>
        </p:nvSpPr>
        <p:spPr>
          <a:xfrm>
            <a:off x="5602265" y="5321337"/>
            <a:ext cx="4467826" cy="461665"/>
          </a:xfrm>
          <a:prstGeom prst="rect">
            <a:avLst/>
          </a:prstGeom>
        </p:spPr>
        <p:txBody>
          <a:bodyPr wrap="none">
            <a:spAutoFit/>
          </a:bodyPr>
          <a:lstStyle/>
          <a:p>
            <a:r>
              <a:rPr lang="en-US" sz="2400" dirty="0"/>
              <a:t>Joint management of the platform</a:t>
            </a:r>
          </a:p>
        </p:txBody>
      </p:sp>
      <p:sp>
        <p:nvSpPr>
          <p:cNvPr id="16" name="Rectangle 15"/>
          <p:cNvSpPr/>
          <p:nvPr/>
        </p:nvSpPr>
        <p:spPr>
          <a:xfrm>
            <a:off x="5562600" y="1795102"/>
            <a:ext cx="6096000" cy="461665"/>
          </a:xfrm>
          <a:prstGeom prst="rect">
            <a:avLst/>
          </a:prstGeom>
        </p:spPr>
        <p:txBody>
          <a:bodyPr>
            <a:spAutoFit/>
          </a:bodyPr>
          <a:lstStyle/>
          <a:p>
            <a:r>
              <a:rPr lang="en-US" sz="2400" dirty="0"/>
              <a:t>Focus on product/service delivery</a:t>
            </a:r>
          </a:p>
        </p:txBody>
      </p:sp>
      <p:grpSp>
        <p:nvGrpSpPr>
          <p:cNvPr id="18" name="Group 17"/>
          <p:cNvGrpSpPr/>
          <p:nvPr/>
        </p:nvGrpSpPr>
        <p:grpSpPr>
          <a:xfrm>
            <a:off x="581828" y="1414131"/>
            <a:ext cx="4830144" cy="4942220"/>
            <a:chOff x="581828" y="2076315"/>
            <a:chExt cx="4830144" cy="4280035"/>
          </a:xfrm>
        </p:grpSpPr>
        <p:sp>
          <p:nvSpPr>
            <p:cNvPr id="9" name="Rectangle 8"/>
            <p:cNvSpPr/>
            <p:nvPr/>
          </p:nvSpPr>
          <p:spPr>
            <a:xfrm>
              <a:off x="581828" y="4963485"/>
              <a:ext cx="4419599" cy="1392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Infrastructure</a:t>
              </a:r>
            </a:p>
          </p:txBody>
        </p:sp>
        <p:sp>
          <p:nvSpPr>
            <p:cNvPr id="10" name="Rectangle 9"/>
            <p:cNvSpPr/>
            <p:nvPr/>
          </p:nvSpPr>
          <p:spPr>
            <a:xfrm>
              <a:off x="581828" y="3451475"/>
              <a:ext cx="4419599" cy="13928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t>Development platform</a:t>
              </a:r>
            </a:p>
            <a:p>
              <a:pPr algn="ctr"/>
              <a:r>
                <a:rPr lang="en-US" sz="2000" dirty="0"/>
                <a:t>“Cloud &amp; Container Services”</a:t>
              </a:r>
            </a:p>
          </p:txBody>
        </p:sp>
        <p:sp>
          <p:nvSpPr>
            <p:cNvPr id="11" name="Rounded Rectangle 10"/>
            <p:cNvSpPr/>
            <p:nvPr/>
          </p:nvSpPr>
          <p:spPr>
            <a:xfrm>
              <a:off x="581828" y="2090473"/>
              <a:ext cx="1392865" cy="124400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Business App 1</a:t>
              </a:r>
            </a:p>
          </p:txBody>
        </p:sp>
        <p:sp>
          <p:nvSpPr>
            <p:cNvPr id="12" name="Rounded Rectangle 11"/>
            <p:cNvSpPr/>
            <p:nvPr/>
          </p:nvSpPr>
          <p:spPr>
            <a:xfrm>
              <a:off x="2095195" y="2083394"/>
              <a:ext cx="1392865" cy="124400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Business App 2</a:t>
              </a:r>
            </a:p>
          </p:txBody>
        </p:sp>
        <p:sp>
          <p:nvSpPr>
            <p:cNvPr id="13" name="Rounded Rectangle 12"/>
            <p:cNvSpPr/>
            <p:nvPr/>
          </p:nvSpPr>
          <p:spPr>
            <a:xfrm>
              <a:off x="3608562" y="2076315"/>
              <a:ext cx="1392865" cy="124400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Business App 3</a:t>
              </a:r>
            </a:p>
          </p:txBody>
        </p:sp>
        <p:sp>
          <p:nvSpPr>
            <p:cNvPr id="15" name="Right Brace 14"/>
            <p:cNvSpPr/>
            <p:nvPr/>
          </p:nvSpPr>
          <p:spPr>
            <a:xfrm>
              <a:off x="5135526" y="3451475"/>
              <a:ext cx="276446" cy="1392865"/>
            </a:xfrm>
            <a:prstGeom prst="rightBrace">
              <a:avLst>
                <a:gd name="adj1" fmla="val 43466"/>
                <a:gd name="adj2" fmla="val 49808"/>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17" name="Right Brace 16"/>
            <p:cNvSpPr/>
            <p:nvPr/>
          </p:nvSpPr>
          <p:spPr>
            <a:xfrm>
              <a:off x="5121929" y="2090472"/>
              <a:ext cx="290043" cy="1244009"/>
            </a:xfrm>
            <a:prstGeom prst="rightBrace">
              <a:avLst>
                <a:gd name="adj1" fmla="val 43466"/>
                <a:gd name="adj2" fmla="val 41661"/>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grpSp>
      <p:sp>
        <p:nvSpPr>
          <p:cNvPr id="19" name="Right Brace 18"/>
          <p:cNvSpPr/>
          <p:nvPr/>
        </p:nvSpPr>
        <p:spPr>
          <a:xfrm>
            <a:off x="5163623" y="4747989"/>
            <a:ext cx="276446" cy="1608362"/>
          </a:xfrm>
          <a:prstGeom prst="rightBrace">
            <a:avLst>
              <a:gd name="adj1" fmla="val 43466"/>
              <a:gd name="adj2" fmla="val 51417"/>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D45B42A2-12DC-D04A-88D3-A93CC82DF348}" type="slidenum">
              <a:rPr lang="en-US" smtClean="0"/>
              <a:t>51</a:t>
            </a:fld>
            <a:endParaRPr lang="en-US" dirty="0"/>
          </a:p>
        </p:txBody>
      </p:sp>
    </p:spTree>
    <p:extLst>
      <p:ext uri="{BB962C8B-B14F-4D97-AF65-F5344CB8AC3E}">
        <p14:creationId xmlns:p14="http://schemas.microsoft.com/office/powerpoint/2010/main" val="39821751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US" dirty="0"/>
              <a:t>growth of mobile user interfaces</a:t>
            </a:r>
          </a:p>
          <a:p>
            <a:r>
              <a:rPr lang="en-US" dirty="0"/>
              <a:t>mobile applications with added value, not "mobile for mobile"</a:t>
            </a:r>
          </a:p>
          <a:p>
            <a:r>
              <a:rPr lang="en-US" dirty="0"/>
              <a:t>how do we ensure user-friendly, maintainable and secure applications ?</a:t>
            </a:r>
          </a:p>
          <a:p>
            <a:r>
              <a:rPr lang="en-US" dirty="0"/>
              <a:t>what is acceptable to the target audience?</a:t>
            </a:r>
            <a:endParaRPr lang="nl-BE" dirty="0"/>
          </a:p>
          <a:p>
            <a:endParaRPr lang="nl-BE" dirty="0"/>
          </a:p>
          <a:p>
            <a:endParaRPr lang="en-US" dirty="0"/>
          </a:p>
        </p:txBody>
      </p:sp>
      <p:sp>
        <p:nvSpPr>
          <p:cNvPr id="2" name="Title 1"/>
          <p:cNvSpPr>
            <a:spLocks noGrp="1"/>
          </p:cNvSpPr>
          <p:nvPr>
            <p:ph type="title"/>
          </p:nvPr>
        </p:nvSpPr>
        <p:spPr/>
        <p:txBody>
          <a:bodyPr/>
          <a:lstStyle/>
          <a:p>
            <a:r>
              <a:rPr lang="en-US" dirty="0"/>
              <a:t>Present and future interfaces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7709" y="3162710"/>
            <a:ext cx="4414560" cy="3795302"/>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52</a:t>
            </a:fld>
            <a:endParaRPr lang="en-US" dirty="0"/>
          </a:p>
        </p:txBody>
      </p:sp>
    </p:spTree>
    <p:extLst>
      <p:ext uri="{BB962C8B-B14F-4D97-AF65-F5344CB8AC3E}">
        <p14:creationId xmlns:p14="http://schemas.microsoft.com/office/powerpoint/2010/main" val="3953007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p:txBody>
          <a:bodyPr>
            <a:normAutofit/>
          </a:bodyPr>
          <a:lstStyle/>
          <a:p>
            <a:r>
              <a:rPr lang="en-US" dirty="0"/>
              <a:t>correct registration procedure to establish identity, qualities and</a:t>
            </a:r>
          </a:p>
          <a:p>
            <a:pPr marL="361950" indent="-361950">
              <a:buNone/>
            </a:pPr>
            <a:r>
              <a:rPr lang="en-US" dirty="0"/>
              <a:t>	relationships</a:t>
            </a:r>
          </a:p>
          <a:p>
            <a:r>
              <a:rPr lang="en-US" dirty="0"/>
              <a:t>as simple as possible for end users</a:t>
            </a:r>
          </a:p>
          <a:p>
            <a:r>
              <a:rPr lang="en-US" dirty="0"/>
              <a:t>tiered levels of authentication</a:t>
            </a:r>
          </a:p>
          <a:p>
            <a:pPr lvl="1"/>
            <a:r>
              <a:rPr lang="en-US" dirty="0"/>
              <a:t>according to level of registration: how certain are we of identity?</a:t>
            </a:r>
          </a:p>
          <a:p>
            <a:pPr lvl="1"/>
            <a:r>
              <a:rPr lang="en-US" dirty="0"/>
              <a:t>according to application needs: what are the risks in case of abuse?</a:t>
            </a:r>
          </a:p>
          <a:p>
            <a:r>
              <a:rPr lang="en-US" dirty="0"/>
              <a:t>protection of data / functionality according to entitlements</a:t>
            </a:r>
          </a:p>
          <a:p>
            <a:r>
              <a:rPr lang="en-US" dirty="0"/>
              <a:t>take into account technological evolution</a:t>
            </a:r>
          </a:p>
          <a:p>
            <a:pPr lvl="1"/>
            <a:r>
              <a:rPr lang="en-US" dirty="0" err="1"/>
              <a:t>eg</a:t>
            </a:r>
            <a:r>
              <a:rPr lang="en-US" dirty="0"/>
              <a:t> </a:t>
            </a:r>
            <a:r>
              <a:rPr lang="en-US" dirty="0" err="1"/>
              <a:t>eID</a:t>
            </a:r>
            <a:r>
              <a:rPr lang="en-US" dirty="0"/>
              <a:t> -&gt; security code (mobile / SMS) -&gt; </a:t>
            </a:r>
            <a:r>
              <a:rPr lang="en-US" dirty="0" err="1"/>
              <a:t>Itsme</a:t>
            </a:r>
            <a:endParaRPr lang="en-US" dirty="0"/>
          </a:p>
          <a:p>
            <a:r>
              <a:rPr lang="en-US" dirty="0"/>
              <a:t>cooperation initiative between government and private sector</a:t>
            </a:r>
          </a:p>
        </p:txBody>
      </p:sp>
      <p:sp>
        <p:nvSpPr>
          <p:cNvPr id="2" name="Title 1"/>
          <p:cNvSpPr>
            <a:spLocks noGrp="1"/>
          </p:cNvSpPr>
          <p:nvPr>
            <p:ph type="title"/>
          </p:nvPr>
        </p:nvSpPr>
        <p:spPr/>
        <p:txBody>
          <a:bodyPr/>
          <a:lstStyle/>
          <a:p>
            <a:r>
              <a:rPr lang="en-US"/>
              <a:t>Importance of means of authentication</a:t>
            </a:r>
            <a:endParaRPr lang="en-US" dirty="0"/>
          </a:p>
        </p:txBody>
      </p:sp>
      <p:pic>
        <p:nvPicPr>
          <p:cNvPr id="6" name="Picture 5"/>
          <p:cNvPicPr>
            <a:picLocks noChangeAspect="1"/>
          </p:cNvPicPr>
          <p:nvPr/>
        </p:nvPicPr>
        <p:blipFill>
          <a:blip r:embed="rId2"/>
          <a:stretch>
            <a:fillRect/>
          </a:stretch>
        </p:blipFill>
        <p:spPr>
          <a:xfrm>
            <a:off x="10290938" y="1379913"/>
            <a:ext cx="1901062" cy="2286655"/>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53</a:t>
            </a:fld>
            <a:endParaRPr lang="en-US" dirty="0"/>
          </a:p>
        </p:txBody>
      </p:sp>
    </p:spTree>
    <p:extLst>
      <p:ext uri="{BB962C8B-B14F-4D97-AF65-F5344CB8AC3E}">
        <p14:creationId xmlns:p14="http://schemas.microsoft.com/office/powerpoint/2010/main" val="2585237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17035" y="3696430"/>
            <a:ext cx="4343400" cy="2412758"/>
            <a:chOff x="4516341" y="2590800"/>
            <a:chExt cx="4343400" cy="2412758"/>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341" y="2590800"/>
              <a:ext cx="4343400" cy="2412758"/>
            </a:xfrm>
            <a:prstGeom prst="rect">
              <a:avLst/>
            </a:prstGeom>
          </p:spPr>
        </p:pic>
        <p:sp>
          <p:nvSpPr>
            <p:cNvPr id="3" name="TextBox 2"/>
            <p:cNvSpPr txBox="1"/>
            <p:nvPr/>
          </p:nvSpPr>
          <p:spPr>
            <a:xfrm>
              <a:off x="8077200" y="4800600"/>
              <a:ext cx="772270" cy="169277"/>
            </a:xfrm>
            <a:prstGeom prst="rect">
              <a:avLst/>
            </a:prstGeom>
            <a:noFill/>
          </p:spPr>
          <p:txBody>
            <a:bodyPr wrap="square" rtlCol="0">
              <a:spAutoFit/>
            </a:bodyPr>
            <a:lstStyle/>
            <a:p>
              <a:r>
                <a:rPr lang="en-US" sz="500" dirty="0">
                  <a:hlinkClick r:id="rId3"/>
                </a:rPr>
                <a:t>Designed by </a:t>
              </a:r>
              <a:r>
                <a:rPr lang="en-US" sz="500" dirty="0" err="1">
                  <a:hlinkClick r:id="rId3"/>
                </a:rPr>
                <a:t>Freepik</a:t>
              </a:r>
              <a:endParaRPr lang="fr-BE" sz="500" dirty="0"/>
            </a:p>
          </p:txBody>
        </p:sp>
      </p:grpSp>
      <p:sp>
        <p:nvSpPr>
          <p:cNvPr id="13" name="Content Placeholder 9"/>
          <p:cNvSpPr>
            <a:spLocks noGrp="1"/>
          </p:cNvSpPr>
          <p:nvPr>
            <p:ph sz="quarter" idx="14"/>
          </p:nvPr>
        </p:nvSpPr>
        <p:spPr/>
        <p:txBody>
          <a:bodyPr/>
          <a:lstStyle/>
          <a:p>
            <a:r>
              <a:rPr lang="en-US"/>
              <a:t>automation technology based on software robots</a:t>
            </a:r>
          </a:p>
          <a:p>
            <a:r>
              <a:rPr lang="en-US"/>
              <a:t>mimicking the work of humans across applications</a:t>
            </a:r>
          </a:p>
          <a:p>
            <a:r>
              <a:rPr lang="en-US"/>
              <a:t>using the app’s UI, and not requiring deeper (more costly) integration</a:t>
            </a:r>
            <a:endParaRPr lang="en-US" dirty="0"/>
          </a:p>
        </p:txBody>
      </p:sp>
      <p:sp>
        <p:nvSpPr>
          <p:cNvPr id="4" name="Title 3"/>
          <p:cNvSpPr>
            <a:spLocks noGrp="1"/>
          </p:cNvSpPr>
          <p:nvPr>
            <p:ph type="title"/>
          </p:nvPr>
        </p:nvSpPr>
        <p:spPr/>
        <p:txBody>
          <a:bodyPr/>
          <a:lstStyle/>
          <a:p>
            <a:r>
              <a:rPr lang="en-US" dirty="0"/>
              <a:t>Robotic Process Automation (RPA)</a:t>
            </a:r>
          </a:p>
        </p:txBody>
      </p:sp>
      <p:sp>
        <p:nvSpPr>
          <p:cNvPr id="9" name="Slide Number Placeholder 8"/>
          <p:cNvSpPr>
            <a:spLocks noGrp="1"/>
          </p:cNvSpPr>
          <p:nvPr>
            <p:ph type="sldNum" sz="quarter" idx="12"/>
          </p:nvPr>
        </p:nvSpPr>
        <p:spPr/>
        <p:txBody>
          <a:bodyPr/>
          <a:lstStyle/>
          <a:p>
            <a:fld id="{D45B42A2-12DC-D04A-88D3-A93CC82DF348}" type="slidenum">
              <a:rPr lang="en-US" smtClean="0"/>
              <a:t>54</a:t>
            </a:fld>
            <a:endParaRPr lang="en-US" dirty="0"/>
          </a:p>
        </p:txBody>
      </p:sp>
    </p:spTree>
    <p:extLst>
      <p:ext uri="{BB962C8B-B14F-4D97-AF65-F5344CB8AC3E}">
        <p14:creationId xmlns:p14="http://schemas.microsoft.com/office/powerpoint/2010/main" val="42718982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4"/>
          <p:cNvSpPr>
            <a:spLocks noGrp="1"/>
          </p:cNvSpPr>
          <p:nvPr>
            <p:ph sz="quarter" idx="14"/>
          </p:nvPr>
        </p:nvSpPr>
        <p:spPr>
          <a:xfrm>
            <a:off x="399012" y="1379913"/>
            <a:ext cx="11371950" cy="5255487"/>
          </a:xfrm>
        </p:spPr>
        <p:txBody>
          <a:bodyPr/>
          <a:lstStyle/>
          <a:p>
            <a:r>
              <a:rPr lang="en-US" dirty="0"/>
              <a:t>software robots simulate manual clicks and keystrokes, performing actions and business logic</a:t>
            </a:r>
          </a:p>
          <a:p>
            <a:r>
              <a:rPr lang="en-US" dirty="0"/>
              <a:t>normal automation requires new systems to be built and integrated =&gt; normal automation is usually costly and time consuming</a:t>
            </a:r>
          </a:p>
          <a:p>
            <a:endParaRPr lang="en-US" dirty="0"/>
          </a:p>
        </p:txBody>
      </p:sp>
      <p:sp>
        <p:nvSpPr>
          <p:cNvPr id="16" name="Rectangle 15"/>
          <p:cNvSpPr/>
          <p:nvPr/>
        </p:nvSpPr>
        <p:spPr>
          <a:xfrm>
            <a:off x="4266330" y="4640096"/>
            <a:ext cx="3528392" cy="165618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69875" indent="88900" algn="r"/>
            <a:r>
              <a:rPr lang="nl-BE" b="1" dirty="0">
                <a:solidFill>
                  <a:srgbClr val="FFC000"/>
                </a:solidFill>
              </a:rPr>
              <a:t>Traditional</a:t>
            </a:r>
          </a:p>
          <a:p>
            <a:pPr marL="269875" indent="88900" algn="r"/>
            <a:r>
              <a:rPr lang="nl-BE" b="1" dirty="0">
                <a:solidFill>
                  <a:srgbClr val="FFC000"/>
                </a:solidFill>
              </a:rPr>
              <a:t>Applications</a:t>
            </a:r>
          </a:p>
          <a:p>
            <a:pPr marL="269875" indent="88900" algn="r"/>
            <a:r>
              <a:rPr lang="nl-BE" b="1" dirty="0">
                <a:solidFill>
                  <a:srgbClr val="FFC000"/>
                </a:solidFill>
              </a:rPr>
              <a:t>or Services</a:t>
            </a:r>
            <a:endParaRPr lang="fr-BE" b="1" dirty="0">
              <a:solidFill>
                <a:srgbClr val="FFC000"/>
              </a:solidFill>
            </a:endParaRPr>
          </a:p>
        </p:txBody>
      </p:sp>
      <p:sp>
        <p:nvSpPr>
          <p:cNvPr id="2" name="Title 1"/>
          <p:cNvSpPr>
            <a:spLocks noGrp="1"/>
          </p:cNvSpPr>
          <p:nvPr>
            <p:ph type="title"/>
          </p:nvPr>
        </p:nvSpPr>
        <p:spPr/>
        <p:txBody>
          <a:bodyPr/>
          <a:lstStyle/>
          <a:p>
            <a:r>
              <a:rPr lang="en-US" dirty="0"/>
              <a:t>Difference with “normal” automation</a:t>
            </a:r>
            <a:endParaRPr lang="fr-BE" dirty="0"/>
          </a:p>
        </p:txBody>
      </p:sp>
      <p:grpSp>
        <p:nvGrpSpPr>
          <p:cNvPr id="22" name="Group 21"/>
          <p:cNvGrpSpPr/>
          <p:nvPr/>
        </p:nvGrpSpPr>
        <p:grpSpPr>
          <a:xfrm>
            <a:off x="3394931" y="3631984"/>
            <a:ext cx="5112568" cy="2736304"/>
            <a:chOff x="1900401" y="3573016"/>
            <a:chExt cx="5112568" cy="2736304"/>
          </a:xfrm>
        </p:grpSpPr>
        <p:cxnSp>
          <p:nvCxnSpPr>
            <p:cNvPr id="6" name="Straight Arrow Connector 5"/>
            <p:cNvCxnSpPr/>
            <p:nvPr/>
          </p:nvCxnSpPr>
          <p:spPr>
            <a:xfrm flipV="1">
              <a:off x="1900401" y="3573016"/>
              <a:ext cx="0" cy="2736304"/>
            </a:xfrm>
            <a:prstGeom prst="straightConnector1">
              <a:avLst/>
            </a:prstGeom>
            <a:ln w="19050" cap="sq">
              <a:solidFill>
                <a:schemeClr val="tx1">
                  <a:lumMod val="65000"/>
                  <a:lumOff val="35000"/>
                </a:schemeClr>
              </a:solidFill>
              <a:round/>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00401" y="6309320"/>
              <a:ext cx="5112568"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4986411" y="3437446"/>
            <a:ext cx="1975221" cy="338554"/>
          </a:xfrm>
          <a:prstGeom prst="rect">
            <a:avLst/>
          </a:prstGeom>
          <a:noFill/>
        </p:spPr>
        <p:txBody>
          <a:bodyPr wrap="none" rtlCol="0">
            <a:spAutoFit/>
          </a:bodyPr>
          <a:lstStyle/>
          <a:p>
            <a:pPr algn="ctr" fontAlgn="base"/>
            <a:r>
              <a:rPr lang="en-US" sz="1600" dirty="0">
                <a:solidFill>
                  <a:schemeClr val="tx1">
                    <a:lumMod val="65000"/>
                    <a:lumOff val="35000"/>
                  </a:schemeClr>
                </a:solidFill>
                <a:latin typeface="Arial" panose="020B0604020202020204" pitchFamily="34" charset="0"/>
                <a:cs typeface="Arial" panose="020B0604020202020204" pitchFamily="34" charset="0"/>
              </a:rPr>
              <a:t>Automation</a:t>
            </a:r>
            <a:r>
              <a:rPr lang="en-US" sz="1600" dirty="0"/>
              <a:t> </a:t>
            </a:r>
            <a:r>
              <a:rPr lang="en-US" sz="1600" dirty="0">
                <a:solidFill>
                  <a:schemeClr val="tx1">
                    <a:lumMod val="65000"/>
                    <a:lumOff val="35000"/>
                  </a:schemeClr>
                </a:solidFill>
                <a:latin typeface="Arial" panose="020B0604020202020204" pitchFamily="34" charset="0"/>
                <a:cs typeface="Arial" panose="020B0604020202020204" pitchFamily="34" charset="0"/>
              </a:rPr>
              <a:t>Options</a:t>
            </a:r>
            <a:endParaRPr lang="fr-BE"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8070392" y="6368289"/>
            <a:ext cx="804451" cy="276999"/>
          </a:xfrm>
          <a:prstGeom prst="rect">
            <a:avLst/>
          </a:prstGeom>
          <a:noFill/>
          <a:ln>
            <a:noFill/>
          </a:ln>
        </p:spPr>
        <p:txBody>
          <a:bodyPr wrap="none" rtlCol="0">
            <a:spAutoFit/>
          </a:bodyPr>
          <a:lstStyle/>
          <a:p>
            <a:r>
              <a:rPr lang="nl-BE" sz="1200" dirty="0">
                <a:solidFill>
                  <a:schemeClr val="tx1">
                    <a:lumMod val="65000"/>
                    <a:lumOff val="35000"/>
                  </a:schemeClr>
                </a:solidFill>
              </a:rPr>
              <a:t>expensive</a:t>
            </a:r>
            <a:endParaRPr lang="fr-BE" sz="1200" dirty="0">
              <a:solidFill>
                <a:schemeClr val="tx1">
                  <a:lumMod val="65000"/>
                  <a:lumOff val="35000"/>
                </a:schemeClr>
              </a:solidFill>
            </a:endParaRPr>
          </a:p>
        </p:txBody>
      </p:sp>
      <p:sp>
        <p:nvSpPr>
          <p:cNvPr id="13" name="TextBox 12"/>
          <p:cNvSpPr txBox="1"/>
          <p:nvPr/>
        </p:nvSpPr>
        <p:spPr>
          <a:xfrm>
            <a:off x="2992705" y="6368289"/>
            <a:ext cx="561372" cy="276999"/>
          </a:xfrm>
          <a:prstGeom prst="rect">
            <a:avLst/>
          </a:prstGeom>
          <a:noFill/>
          <a:ln>
            <a:noFill/>
          </a:ln>
        </p:spPr>
        <p:txBody>
          <a:bodyPr wrap="none" rtlCol="0">
            <a:spAutoFit/>
          </a:bodyPr>
          <a:lstStyle/>
          <a:p>
            <a:r>
              <a:rPr lang="nl-BE" sz="1200" dirty="0">
                <a:solidFill>
                  <a:schemeClr val="tx1">
                    <a:lumMod val="65000"/>
                    <a:lumOff val="35000"/>
                  </a:schemeClr>
                </a:solidFill>
              </a:rPr>
              <a:t>cheap</a:t>
            </a:r>
            <a:endParaRPr lang="fr-BE" sz="1200" dirty="0">
              <a:solidFill>
                <a:schemeClr val="tx1">
                  <a:lumMod val="65000"/>
                  <a:lumOff val="35000"/>
                </a:schemeClr>
              </a:solidFill>
            </a:endParaRPr>
          </a:p>
        </p:txBody>
      </p:sp>
      <p:sp>
        <p:nvSpPr>
          <p:cNvPr id="14" name="TextBox 13"/>
          <p:cNvSpPr txBox="1"/>
          <p:nvPr/>
        </p:nvSpPr>
        <p:spPr>
          <a:xfrm>
            <a:off x="1905404" y="6108959"/>
            <a:ext cx="1568839" cy="276999"/>
          </a:xfrm>
          <a:prstGeom prst="rect">
            <a:avLst/>
          </a:prstGeom>
          <a:noFill/>
          <a:ln>
            <a:noFill/>
          </a:ln>
        </p:spPr>
        <p:txBody>
          <a:bodyPr wrap="square" rtlCol="0">
            <a:spAutoFit/>
          </a:bodyPr>
          <a:lstStyle/>
          <a:p>
            <a:r>
              <a:rPr lang="nl-BE" sz="1200" dirty="0" err="1">
                <a:solidFill>
                  <a:schemeClr val="tx1">
                    <a:lumMod val="65000"/>
                    <a:lumOff val="35000"/>
                  </a:schemeClr>
                </a:solidFill>
              </a:rPr>
              <a:t>deterministic</a:t>
            </a:r>
            <a:r>
              <a:rPr lang="nl-BE" sz="1200" dirty="0">
                <a:solidFill>
                  <a:schemeClr val="tx1">
                    <a:lumMod val="65000"/>
                    <a:lumOff val="35000"/>
                  </a:schemeClr>
                </a:solidFill>
              </a:rPr>
              <a:t> process</a:t>
            </a:r>
            <a:endParaRPr lang="fr-BE" sz="1200" dirty="0">
              <a:solidFill>
                <a:schemeClr val="tx1">
                  <a:lumMod val="65000"/>
                  <a:lumOff val="35000"/>
                </a:schemeClr>
              </a:solidFill>
            </a:endParaRPr>
          </a:p>
        </p:txBody>
      </p:sp>
      <p:sp>
        <p:nvSpPr>
          <p:cNvPr id="15" name="TextBox 14"/>
          <p:cNvSpPr txBox="1"/>
          <p:nvPr/>
        </p:nvSpPr>
        <p:spPr>
          <a:xfrm>
            <a:off x="1905404" y="3703993"/>
            <a:ext cx="1568839" cy="461665"/>
          </a:xfrm>
          <a:prstGeom prst="rect">
            <a:avLst/>
          </a:prstGeom>
          <a:noFill/>
          <a:ln>
            <a:noFill/>
          </a:ln>
        </p:spPr>
        <p:txBody>
          <a:bodyPr wrap="square" rtlCol="0">
            <a:spAutoFit/>
          </a:bodyPr>
          <a:lstStyle/>
          <a:p>
            <a:r>
              <a:rPr lang="nl-BE" sz="1200" dirty="0">
                <a:solidFill>
                  <a:schemeClr val="tx1">
                    <a:lumMod val="65000"/>
                    <a:lumOff val="35000"/>
                  </a:schemeClr>
                </a:solidFill>
              </a:rPr>
              <a:t>process requiring intelligence</a:t>
            </a:r>
            <a:endParaRPr lang="fr-BE" sz="1200" dirty="0">
              <a:solidFill>
                <a:schemeClr val="tx1">
                  <a:lumMod val="65000"/>
                  <a:lumOff val="35000"/>
                </a:schemeClr>
              </a:solidFill>
            </a:endParaRPr>
          </a:p>
        </p:txBody>
      </p:sp>
      <p:sp>
        <p:nvSpPr>
          <p:cNvPr id="20" name="Rectangle 19"/>
          <p:cNvSpPr/>
          <p:nvPr/>
        </p:nvSpPr>
        <p:spPr>
          <a:xfrm>
            <a:off x="5380731" y="3848008"/>
            <a:ext cx="3091885" cy="1019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nl-BE" b="1" dirty="0">
                <a:solidFill>
                  <a:schemeClr val="accent1"/>
                </a:solidFill>
              </a:rPr>
              <a:t>AI based solutions</a:t>
            </a:r>
            <a:endParaRPr lang="fr-BE" b="1" dirty="0">
              <a:solidFill>
                <a:schemeClr val="accent1"/>
              </a:solidFill>
            </a:endParaRPr>
          </a:p>
        </p:txBody>
      </p:sp>
      <p:sp>
        <p:nvSpPr>
          <p:cNvPr id="23" name="Rectangle 22"/>
          <p:cNvSpPr/>
          <p:nvPr/>
        </p:nvSpPr>
        <p:spPr>
          <a:xfrm>
            <a:off x="3564260" y="5234328"/>
            <a:ext cx="2409761" cy="10619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rgbClr val="FF0000"/>
                </a:solidFill>
              </a:rPr>
              <a:t>RPA</a:t>
            </a:r>
            <a:endParaRPr lang="fr-BE" b="1" dirty="0">
              <a:solidFill>
                <a:srgbClr val="FF0000"/>
              </a:solidFill>
            </a:endParaRPr>
          </a:p>
        </p:txBody>
      </p:sp>
      <p:sp>
        <p:nvSpPr>
          <p:cNvPr id="17" name="Rectangle 16"/>
          <p:cNvSpPr/>
          <p:nvPr/>
        </p:nvSpPr>
        <p:spPr>
          <a:xfrm>
            <a:off x="4842394" y="4208048"/>
            <a:ext cx="1607036" cy="19393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chemeClr val="accent3"/>
                </a:solidFill>
              </a:rPr>
              <a:t>BPM based</a:t>
            </a:r>
          </a:p>
          <a:p>
            <a:pPr>
              <a:lnSpc>
                <a:spcPct val="150000"/>
              </a:lnSpc>
            </a:pPr>
            <a:r>
              <a:rPr lang="nl-BE" b="1" dirty="0">
                <a:solidFill>
                  <a:schemeClr val="accent3"/>
                </a:solidFill>
              </a:rPr>
              <a:t>solutions</a:t>
            </a:r>
            <a:endParaRPr lang="fr-BE" b="1" dirty="0">
              <a:solidFill>
                <a:schemeClr val="accent3"/>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55</a:t>
            </a:fld>
            <a:endParaRPr lang="en-US" dirty="0"/>
          </a:p>
        </p:txBody>
      </p:sp>
    </p:spTree>
    <p:extLst>
      <p:ext uri="{BB962C8B-B14F-4D97-AF65-F5344CB8AC3E}">
        <p14:creationId xmlns:p14="http://schemas.microsoft.com/office/powerpoint/2010/main" val="4107294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lnSpcReduction="10000"/>
          </a:bodyPr>
          <a:lstStyle/>
          <a:p>
            <a:pPr fontAlgn="base"/>
            <a:r>
              <a:rPr lang="en-US" dirty="0"/>
              <a:t>repeatable, rules-driven software interactions by human users are low hanging fruits for RPA</a:t>
            </a:r>
          </a:p>
          <a:p>
            <a:pPr fontAlgn="base"/>
            <a:r>
              <a:rPr lang="en-US" dirty="0"/>
              <a:t>especially high-volume / long-running</a:t>
            </a:r>
          </a:p>
          <a:p>
            <a:pPr fontAlgn="base"/>
            <a:r>
              <a:rPr lang="en-US" dirty="0"/>
              <a:t>until the time a process can be automated within a more robust development effort, it can be automated with RPA</a:t>
            </a:r>
          </a:p>
          <a:p>
            <a:pPr fontAlgn="base"/>
            <a:r>
              <a:rPr lang="en-US" dirty="0"/>
              <a:t>most RPA tools support recording actions on these applications, which can then be replayed many times:</a:t>
            </a:r>
          </a:p>
          <a:p>
            <a:pPr lvl="1" fontAlgn="base"/>
            <a:r>
              <a:rPr lang="en-US" dirty="0"/>
              <a:t>Web based</a:t>
            </a:r>
          </a:p>
          <a:p>
            <a:pPr lvl="1" fontAlgn="base"/>
            <a:r>
              <a:rPr lang="en-US" dirty="0"/>
              <a:t>Desktop</a:t>
            </a:r>
          </a:p>
          <a:p>
            <a:pPr lvl="1" fontAlgn="base"/>
            <a:r>
              <a:rPr lang="en-US" dirty="0"/>
              <a:t>Citrix</a:t>
            </a:r>
          </a:p>
          <a:p>
            <a:pPr lvl="1" fontAlgn="base"/>
            <a:r>
              <a:rPr lang="en-US" dirty="0"/>
              <a:t>SAP</a:t>
            </a:r>
          </a:p>
          <a:p>
            <a:pPr lvl="1" fontAlgn="base"/>
            <a:r>
              <a:rPr lang="en-US" dirty="0" err="1"/>
              <a:t>Exce</a:t>
            </a:r>
            <a:r>
              <a:rPr lang="fr-BE" dirty="0"/>
              <a:t>l</a:t>
            </a:r>
            <a:endParaRPr lang="en-US" dirty="0"/>
          </a:p>
        </p:txBody>
      </p:sp>
      <p:sp>
        <p:nvSpPr>
          <p:cNvPr id="2" name="Title 1"/>
          <p:cNvSpPr>
            <a:spLocks noGrp="1"/>
          </p:cNvSpPr>
          <p:nvPr>
            <p:ph type="title"/>
          </p:nvPr>
        </p:nvSpPr>
        <p:spPr/>
        <p:txBody>
          <a:bodyPr>
            <a:normAutofit/>
          </a:bodyPr>
          <a:lstStyle/>
          <a:p>
            <a:r>
              <a:rPr lang="en-US" dirty="0"/>
              <a:t>Kind of processes automated using RPA</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56</a:t>
            </a:fld>
            <a:endParaRPr lang="en-US" dirty="0"/>
          </a:p>
        </p:txBody>
      </p:sp>
    </p:spTree>
    <p:extLst>
      <p:ext uri="{BB962C8B-B14F-4D97-AF65-F5344CB8AC3E}">
        <p14:creationId xmlns:p14="http://schemas.microsoft.com/office/powerpoint/2010/main" val="42397116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en-US" dirty="0"/>
              <a:t>RPA is </a:t>
            </a:r>
            <a:r>
              <a:rPr lang="en-US" u="sng" dirty="0"/>
              <a:t>not</a:t>
            </a:r>
            <a:r>
              <a:rPr lang="en-US" dirty="0"/>
              <a:t> meant to </a:t>
            </a:r>
            <a:r>
              <a:rPr lang="en-US" u="sng" dirty="0"/>
              <a:t>replace</a:t>
            </a:r>
            <a:r>
              <a:rPr lang="en-US" dirty="0"/>
              <a:t> humans but to </a:t>
            </a:r>
            <a:r>
              <a:rPr lang="en-US" u="sng" dirty="0"/>
              <a:t>help</a:t>
            </a:r>
            <a:r>
              <a:rPr lang="en-US" dirty="0"/>
              <a:t> human workers</a:t>
            </a:r>
          </a:p>
          <a:p>
            <a:endParaRPr lang="en-US" dirty="0"/>
          </a:p>
          <a:p>
            <a:r>
              <a:rPr lang="en-US" dirty="0"/>
              <a:t>software robots are good for tasks which are mundane, repetitive and disliked by most employees</a:t>
            </a:r>
          </a:p>
          <a:p>
            <a:endParaRPr lang="en-US" dirty="0"/>
          </a:p>
          <a:p>
            <a:r>
              <a:rPr lang="en-US" dirty="0"/>
              <a:t>for some kinds of applications, bots are better</a:t>
            </a:r>
          </a:p>
          <a:p>
            <a:pPr lvl="1"/>
            <a:r>
              <a:rPr lang="en-US" dirty="0"/>
              <a:t>robots can run 24/7</a:t>
            </a:r>
          </a:p>
          <a:p>
            <a:pPr lvl="1"/>
            <a:r>
              <a:rPr lang="en-US" dirty="0"/>
              <a:t>robot is not error-prone (completely deterministic </a:t>
            </a:r>
            <a:r>
              <a:rPr lang="en-US" dirty="0" err="1"/>
              <a:t>behaviour</a:t>
            </a:r>
            <a:r>
              <a:rPr lang="en-US" dirty="0"/>
              <a:t>, doesn’t “forget” a step in the process)</a:t>
            </a:r>
          </a:p>
          <a:p>
            <a:pPr lvl="1"/>
            <a:r>
              <a:rPr lang="en-US" dirty="0"/>
              <a:t>robot actions can be logged in the background</a:t>
            </a:r>
          </a:p>
          <a:p>
            <a:endParaRPr lang="en-US" dirty="0"/>
          </a:p>
        </p:txBody>
      </p:sp>
      <p:sp>
        <p:nvSpPr>
          <p:cNvPr id="2" name="Title 1"/>
          <p:cNvSpPr>
            <a:spLocks noGrp="1"/>
          </p:cNvSpPr>
          <p:nvPr>
            <p:ph type="title"/>
          </p:nvPr>
        </p:nvSpPr>
        <p:spPr/>
        <p:txBody>
          <a:bodyPr/>
          <a:lstStyle/>
          <a:p>
            <a:r>
              <a:rPr lang="en-US"/>
              <a:t>Better than humans ?</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57</a:t>
            </a:fld>
            <a:endParaRPr lang="en-US" dirty="0"/>
          </a:p>
        </p:txBody>
      </p:sp>
    </p:spTree>
    <p:extLst>
      <p:ext uri="{BB962C8B-B14F-4D97-AF65-F5344CB8AC3E}">
        <p14:creationId xmlns:p14="http://schemas.microsoft.com/office/powerpoint/2010/main" val="37703122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en-US" smtClean="0"/>
              <a:t>search for certain files in an online document management system, extract relevant information, input this data in a desktop program, then move the original file to a different folder</a:t>
            </a:r>
          </a:p>
          <a:p>
            <a:r>
              <a:rPr lang="en-US" smtClean="0"/>
              <a:t>perform an entire procedure to prepare, print, send and archive a document, requiring only 2 inputs at the start</a:t>
            </a:r>
          </a:p>
          <a:p>
            <a:r>
              <a:rPr lang="en-US" smtClean="0"/>
              <a:t>login to twitter analytics to get statistics, download and clean them, analyze them in Excel</a:t>
            </a:r>
          </a:p>
          <a:p>
            <a:r>
              <a:rPr lang="en-US" smtClean="0"/>
              <a:t>perform a check in several systems consecutively to see if a certain user’s credentials have been added / removed</a:t>
            </a:r>
            <a:endParaRPr lang="en-US" dirty="0"/>
          </a:p>
        </p:txBody>
      </p:sp>
      <p:sp>
        <p:nvSpPr>
          <p:cNvPr id="2" name="Title 1"/>
          <p:cNvSpPr>
            <a:spLocks noGrp="1"/>
          </p:cNvSpPr>
          <p:nvPr>
            <p:ph type="title"/>
          </p:nvPr>
        </p:nvSpPr>
        <p:spPr/>
        <p:txBody>
          <a:bodyPr/>
          <a:lstStyle/>
          <a:p>
            <a:r>
              <a:rPr lang="nl-BE" smtClean="0"/>
              <a:t>RPA examples</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58</a:t>
            </a:fld>
            <a:endParaRPr lang="en-US" dirty="0"/>
          </a:p>
        </p:txBody>
      </p:sp>
    </p:spTree>
    <p:extLst>
      <p:ext uri="{BB962C8B-B14F-4D97-AF65-F5344CB8AC3E}">
        <p14:creationId xmlns:p14="http://schemas.microsoft.com/office/powerpoint/2010/main" val="15255046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pPr marL="0" indent="0" algn="ctr">
              <a:buNone/>
            </a:pPr>
            <a:r>
              <a:rPr lang="en-US" sz="3200" b="1" dirty="0"/>
              <a:t>Advantages</a:t>
            </a:r>
          </a:p>
          <a:p>
            <a:r>
              <a:rPr lang="nl-BE" sz="2600" dirty="0" err="1"/>
              <a:t>easier</a:t>
            </a:r>
            <a:r>
              <a:rPr lang="nl-BE" sz="2600" dirty="0"/>
              <a:t>, </a:t>
            </a:r>
            <a:r>
              <a:rPr lang="nl-BE" sz="2600" dirty="0" err="1"/>
              <a:t>faster</a:t>
            </a:r>
            <a:r>
              <a:rPr lang="nl-BE" sz="2600" dirty="0"/>
              <a:t> </a:t>
            </a:r>
            <a:r>
              <a:rPr lang="nl-BE" sz="2600" dirty="0" err="1"/>
              <a:t>than</a:t>
            </a:r>
            <a:r>
              <a:rPr lang="nl-BE" sz="2600" dirty="0"/>
              <a:t> </a:t>
            </a:r>
            <a:r>
              <a:rPr lang="nl-BE" sz="2600" dirty="0" err="1"/>
              <a:t>other</a:t>
            </a:r>
            <a:r>
              <a:rPr lang="nl-BE" sz="2600" dirty="0"/>
              <a:t> options</a:t>
            </a:r>
          </a:p>
          <a:p>
            <a:r>
              <a:rPr lang="nl-BE" sz="2600" dirty="0" err="1"/>
              <a:t>usable</a:t>
            </a:r>
            <a:r>
              <a:rPr lang="nl-BE" sz="2600" dirty="0"/>
              <a:t> </a:t>
            </a:r>
            <a:r>
              <a:rPr lang="nl-BE" sz="2600" dirty="0" err="1"/>
              <a:t>by</a:t>
            </a:r>
            <a:r>
              <a:rPr lang="nl-BE" sz="2600" dirty="0"/>
              <a:t> non-IT (power users)</a:t>
            </a:r>
          </a:p>
          <a:p>
            <a:r>
              <a:rPr lang="nl-BE" sz="2600" dirty="0" err="1"/>
              <a:t>quick</a:t>
            </a:r>
            <a:r>
              <a:rPr lang="nl-BE" sz="2600" dirty="0"/>
              <a:t> ROI</a:t>
            </a:r>
          </a:p>
          <a:p>
            <a:r>
              <a:rPr lang="nl-BE" sz="2600" dirty="0" err="1"/>
              <a:t>can</a:t>
            </a:r>
            <a:r>
              <a:rPr lang="nl-BE" sz="2600" dirty="0"/>
              <a:t> </a:t>
            </a:r>
            <a:r>
              <a:rPr lang="nl-BE" sz="2600" dirty="0" err="1"/>
              <a:t>be</a:t>
            </a:r>
            <a:r>
              <a:rPr lang="nl-BE" sz="2600" dirty="0"/>
              <a:t> </a:t>
            </a:r>
            <a:r>
              <a:rPr lang="nl-BE" sz="2600" dirty="0" err="1"/>
              <a:t>used</a:t>
            </a:r>
            <a:r>
              <a:rPr lang="nl-BE" sz="2600" dirty="0"/>
              <a:t> </a:t>
            </a:r>
            <a:r>
              <a:rPr lang="nl-BE" sz="2600" dirty="0" err="1"/>
              <a:t>with</a:t>
            </a:r>
            <a:r>
              <a:rPr lang="nl-BE" sz="2600" dirty="0"/>
              <a:t> </a:t>
            </a:r>
            <a:r>
              <a:rPr lang="nl-BE" sz="2600" dirty="0" err="1"/>
              <a:t>legacy</a:t>
            </a:r>
            <a:r>
              <a:rPr lang="nl-BE" sz="2600" dirty="0"/>
              <a:t> or </a:t>
            </a:r>
            <a:r>
              <a:rPr lang="nl-BE" sz="2600" dirty="0" err="1"/>
              <a:t>otherwise</a:t>
            </a:r>
            <a:r>
              <a:rPr lang="nl-BE" sz="2600" dirty="0"/>
              <a:t> </a:t>
            </a:r>
            <a:r>
              <a:rPr lang="nl-BE" sz="2600" dirty="0" err="1"/>
              <a:t>difficult</a:t>
            </a:r>
            <a:r>
              <a:rPr lang="nl-BE" sz="2600" dirty="0"/>
              <a:t> or inconvenient </a:t>
            </a:r>
            <a:r>
              <a:rPr lang="nl-BE" sz="2600" dirty="0" err="1"/>
              <a:t>to</a:t>
            </a:r>
            <a:r>
              <a:rPr lang="nl-BE" sz="2600" dirty="0"/>
              <a:t> </a:t>
            </a:r>
            <a:r>
              <a:rPr lang="nl-BE" sz="2600" dirty="0" err="1"/>
              <a:t>integrate</a:t>
            </a:r>
            <a:r>
              <a:rPr lang="nl-BE" sz="2600" dirty="0"/>
              <a:t> systems (eg no API </a:t>
            </a:r>
            <a:r>
              <a:rPr lang="nl-BE" sz="2600" dirty="0" err="1"/>
              <a:t>available</a:t>
            </a:r>
            <a:r>
              <a:rPr lang="nl-BE" sz="2600" dirty="0"/>
              <a:t>)</a:t>
            </a:r>
          </a:p>
          <a:p>
            <a:r>
              <a:rPr lang="nl-BE" sz="2600" dirty="0" err="1"/>
              <a:t>quick</a:t>
            </a:r>
            <a:r>
              <a:rPr lang="nl-BE" sz="2600" dirty="0"/>
              <a:t>, </a:t>
            </a:r>
            <a:r>
              <a:rPr lang="nl-BE" sz="2600" dirty="0" err="1"/>
              <a:t>temporary</a:t>
            </a:r>
            <a:r>
              <a:rPr lang="nl-BE" sz="2600" dirty="0"/>
              <a:t> solution</a:t>
            </a:r>
          </a:p>
          <a:p>
            <a:pPr marL="0" indent="0">
              <a:buNone/>
            </a:pPr>
            <a:endParaRPr lang="en-US" dirty="0"/>
          </a:p>
        </p:txBody>
      </p:sp>
      <p:sp>
        <p:nvSpPr>
          <p:cNvPr id="4" name="Title 3"/>
          <p:cNvSpPr>
            <a:spLocks noGrp="1"/>
          </p:cNvSpPr>
          <p:nvPr>
            <p:ph type="title"/>
          </p:nvPr>
        </p:nvSpPr>
        <p:spPr/>
        <p:txBody>
          <a:bodyPr/>
          <a:lstStyle/>
          <a:p>
            <a:r>
              <a:rPr lang="en-US"/>
              <a:t>Evaluation</a:t>
            </a:r>
            <a:endParaRPr lang="en-US" noProof="0" dirty="0"/>
          </a:p>
        </p:txBody>
      </p:sp>
      <p:sp>
        <p:nvSpPr>
          <p:cNvPr id="5" name="Content Placeholder 4"/>
          <p:cNvSpPr>
            <a:spLocks noGrp="1"/>
          </p:cNvSpPr>
          <p:nvPr>
            <p:ph sz="quarter" idx="15"/>
          </p:nvPr>
        </p:nvSpPr>
        <p:spPr>
          <a:xfrm>
            <a:off x="6124756" y="1509302"/>
            <a:ext cx="5723118" cy="5374571"/>
          </a:xfrm>
        </p:spPr>
        <p:txBody>
          <a:bodyPr>
            <a:normAutofit fontScale="77500" lnSpcReduction="20000"/>
          </a:bodyPr>
          <a:lstStyle/>
          <a:p>
            <a:pPr marL="0" indent="0" algn="ctr">
              <a:buNone/>
            </a:pPr>
            <a:r>
              <a:rPr lang="en-US" sz="4100" b="1" dirty="0"/>
              <a:t>Disadvantages</a:t>
            </a:r>
          </a:p>
          <a:p>
            <a:r>
              <a:rPr lang="nl-BE" sz="3400" dirty="0"/>
              <a:t>more </a:t>
            </a:r>
            <a:r>
              <a:rPr lang="nl-BE" sz="3400" dirty="0" err="1"/>
              <a:t>work</a:t>
            </a:r>
            <a:r>
              <a:rPr lang="nl-BE" sz="3400" dirty="0"/>
              <a:t> </a:t>
            </a:r>
            <a:r>
              <a:rPr lang="nl-BE" sz="3400" dirty="0" err="1"/>
              <a:t>to</a:t>
            </a:r>
            <a:r>
              <a:rPr lang="nl-BE" sz="3400" dirty="0"/>
              <a:t> </a:t>
            </a:r>
            <a:r>
              <a:rPr lang="nl-BE" sz="3400" dirty="0" err="1"/>
              <a:t>accomodate</a:t>
            </a:r>
            <a:r>
              <a:rPr lang="nl-BE" sz="3400" dirty="0"/>
              <a:t> </a:t>
            </a:r>
            <a:r>
              <a:rPr lang="nl-BE" sz="3400" dirty="0" err="1"/>
              <a:t>branching</a:t>
            </a:r>
            <a:r>
              <a:rPr lang="nl-BE" sz="3400" dirty="0"/>
              <a:t> / complex </a:t>
            </a:r>
            <a:r>
              <a:rPr lang="nl-BE" sz="3400" dirty="0" err="1"/>
              <a:t>processes</a:t>
            </a:r>
            <a:r>
              <a:rPr lang="nl-BE" sz="3400" dirty="0"/>
              <a:t> (</a:t>
            </a:r>
            <a:r>
              <a:rPr lang="nl-BE" sz="3400" dirty="0" err="1"/>
              <a:t>easiest</a:t>
            </a:r>
            <a:r>
              <a:rPr lang="nl-BE" sz="3400" dirty="0"/>
              <a:t> </a:t>
            </a:r>
            <a:r>
              <a:rPr lang="nl-BE" sz="3400" dirty="0" err="1"/>
              <a:t>for</a:t>
            </a:r>
            <a:r>
              <a:rPr lang="nl-BE" sz="3400" dirty="0"/>
              <a:t> “happy </a:t>
            </a:r>
            <a:r>
              <a:rPr lang="nl-BE" sz="3400" dirty="0" err="1"/>
              <a:t>path</a:t>
            </a:r>
            <a:r>
              <a:rPr lang="nl-BE" sz="3400" dirty="0"/>
              <a:t>” </a:t>
            </a:r>
            <a:r>
              <a:rPr lang="nl-BE" sz="3400" dirty="0" err="1"/>
              <a:t>only</a:t>
            </a:r>
            <a:r>
              <a:rPr lang="nl-BE" sz="3400" dirty="0"/>
              <a:t>)</a:t>
            </a:r>
          </a:p>
          <a:p>
            <a:r>
              <a:rPr lang="nl-BE" sz="3400" dirty="0" err="1"/>
              <a:t>sensitive</a:t>
            </a:r>
            <a:r>
              <a:rPr lang="nl-BE" sz="3400" dirty="0"/>
              <a:t> </a:t>
            </a:r>
            <a:r>
              <a:rPr lang="nl-BE" sz="3400" dirty="0" err="1"/>
              <a:t>to</a:t>
            </a:r>
            <a:r>
              <a:rPr lang="nl-BE" sz="3400" dirty="0"/>
              <a:t> UI change in </a:t>
            </a:r>
            <a:r>
              <a:rPr lang="nl-BE" sz="3400" dirty="0" err="1"/>
              <a:t>automated</a:t>
            </a:r>
            <a:r>
              <a:rPr lang="nl-BE" sz="3400" dirty="0"/>
              <a:t> systems</a:t>
            </a:r>
          </a:p>
          <a:p>
            <a:r>
              <a:rPr lang="nl-BE" sz="3400" dirty="0" err="1"/>
              <a:t>less</a:t>
            </a:r>
            <a:r>
              <a:rPr lang="nl-BE" sz="3400" dirty="0"/>
              <a:t> </a:t>
            </a:r>
            <a:r>
              <a:rPr lang="nl-BE" sz="3400" dirty="0" err="1"/>
              <a:t>robust</a:t>
            </a:r>
            <a:r>
              <a:rPr lang="nl-BE" sz="3400" dirty="0"/>
              <a:t> in </a:t>
            </a:r>
            <a:r>
              <a:rPr lang="nl-BE" sz="3400" dirty="0" err="1"/>
              <a:t>general</a:t>
            </a:r>
            <a:r>
              <a:rPr lang="nl-BE" sz="3400" dirty="0"/>
              <a:t> (</a:t>
            </a:r>
            <a:r>
              <a:rPr lang="nl-BE" sz="3400" dirty="0" err="1"/>
              <a:t>greater</a:t>
            </a:r>
            <a:r>
              <a:rPr lang="nl-BE" sz="3400" dirty="0"/>
              <a:t> </a:t>
            </a:r>
            <a:r>
              <a:rPr lang="nl-BE" sz="3400" dirty="0" err="1"/>
              <a:t>stability</a:t>
            </a:r>
            <a:r>
              <a:rPr lang="nl-BE" sz="3400" dirty="0"/>
              <a:t> </a:t>
            </a:r>
            <a:r>
              <a:rPr lang="nl-BE" sz="3400" dirty="0" err="1"/>
              <a:t>requires</a:t>
            </a:r>
            <a:r>
              <a:rPr lang="nl-BE" sz="3400" dirty="0"/>
              <a:t> more </a:t>
            </a:r>
            <a:r>
              <a:rPr lang="nl-BE" sz="3400" dirty="0" err="1"/>
              <a:t>testing</a:t>
            </a:r>
            <a:r>
              <a:rPr lang="nl-BE" sz="3400" dirty="0"/>
              <a:t> </a:t>
            </a:r>
            <a:r>
              <a:rPr lang="nl-BE" sz="3400" dirty="0" err="1"/>
              <a:t>and</a:t>
            </a:r>
            <a:r>
              <a:rPr lang="nl-BE" sz="3400" dirty="0"/>
              <a:t> </a:t>
            </a:r>
            <a:r>
              <a:rPr lang="nl-BE" sz="3400" dirty="0" err="1"/>
              <a:t>exception</a:t>
            </a:r>
            <a:r>
              <a:rPr lang="nl-BE" sz="3400" dirty="0"/>
              <a:t> handling, </a:t>
            </a:r>
            <a:r>
              <a:rPr lang="nl-BE" sz="3400" dirty="0" err="1"/>
              <a:t>reducing</a:t>
            </a:r>
            <a:r>
              <a:rPr lang="nl-BE" sz="3400" dirty="0"/>
              <a:t> ROI speed)</a:t>
            </a:r>
          </a:p>
          <a:p>
            <a:r>
              <a:rPr lang="nl-BE" sz="3400" dirty="0" err="1"/>
              <a:t>existence</a:t>
            </a:r>
            <a:r>
              <a:rPr lang="nl-BE" sz="3400" dirty="0"/>
              <a:t> of RPA script </a:t>
            </a:r>
            <a:r>
              <a:rPr lang="nl-BE" sz="3400" dirty="0" err="1"/>
              <a:t>may</a:t>
            </a:r>
            <a:r>
              <a:rPr lang="nl-BE" sz="3400" dirty="0"/>
              <a:t> discourage building more </a:t>
            </a:r>
            <a:r>
              <a:rPr lang="nl-BE" sz="3400" dirty="0" err="1"/>
              <a:t>robust</a:t>
            </a:r>
            <a:r>
              <a:rPr lang="nl-BE" sz="3400" dirty="0"/>
              <a:t>/permanent solution</a:t>
            </a:r>
          </a:p>
          <a:p>
            <a:r>
              <a:rPr lang="nl-BE" sz="3400" dirty="0" err="1"/>
              <a:t>quick</a:t>
            </a:r>
            <a:r>
              <a:rPr lang="nl-BE" sz="3400" dirty="0"/>
              <a:t>, </a:t>
            </a:r>
            <a:r>
              <a:rPr lang="nl-BE" sz="3400" dirty="0" err="1"/>
              <a:t>temporary</a:t>
            </a:r>
            <a:r>
              <a:rPr lang="nl-BE" sz="3400" dirty="0"/>
              <a:t> solution</a:t>
            </a:r>
          </a:p>
          <a:p>
            <a:pPr marL="0" indent="0" algn="ctr">
              <a:buNone/>
            </a:pPr>
            <a:endParaRPr lang="en-US" sz="3600" b="1" dirty="0"/>
          </a:p>
        </p:txBody>
      </p:sp>
      <p:sp>
        <p:nvSpPr>
          <p:cNvPr id="9" name="Slide Number Placeholder 8"/>
          <p:cNvSpPr>
            <a:spLocks noGrp="1"/>
          </p:cNvSpPr>
          <p:nvPr>
            <p:ph type="sldNum" sz="quarter" idx="12"/>
          </p:nvPr>
        </p:nvSpPr>
        <p:spPr/>
        <p:txBody>
          <a:bodyPr/>
          <a:lstStyle/>
          <a:p>
            <a:fld id="{D45B42A2-12DC-D04A-88D3-A93CC82DF348}" type="slidenum">
              <a:rPr lang="en-US" smtClean="0"/>
              <a:t>59</a:t>
            </a:fld>
            <a:endParaRPr lang="en-US" dirty="0"/>
          </a:p>
        </p:txBody>
      </p:sp>
    </p:spTree>
    <p:extLst>
      <p:ext uri="{BB962C8B-B14F-4D97-AF65-F5344CB8AC3E}">
        <p14:creationId xmlns:p14="http://schemas.microsoft.com/office/powerpoint/2010/main" val="2450493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a:bodyPr>
          <a:lstStyle/>
          <a:p>
            <a:r>
              <a:rPr lang="nl-BE" dirty="0" smtClean="0"/>
              <a:t>voorbeelden</a:t>
            </a:r>
          </a:p>
          <a:p>
            <a:pPr lvl="1"/>
            <a:r>
              <a:rPr lang="nl-BE" dirty="0" smtClean="0"/>
              <a:t>muziek- en </a:t>
            </a:r>
            <a:r>
              <a:rPr lang="nl-BE" dirty="0" err="1" smtClean="0"/>
              <a:t>fotoindustrie</a:t>
            </a:r>
            <a:r>
              <a:rPr lang="nl-BE" dirty="0" smtClean="0"/>
              <a:t> (digitale distributie)</a:t>
            </a:r>
          </a:p>
          <a:p>
            <a:pPr lvl="1"/>
            <a:r>
              <a:rPr lang="nl-BE" dirty="0" smtClean="0"/>
              <a:t>media</a:t>
            </a:r>
          </a:p>
          <a:p>
            <a:pPr lvl="1"/>
            <a:r>
              <a:rPr lang="nl-BE" dirty="0" smtClean="0"/>
              <a:t>hotelsector (bv. </a:t>
            </a:r>
            <a:r>
              <a:rPr lang="nl-BE" dirty="0" err="1" smtClean="0"/>
              <a:t>Airbnb</a:t>
            </a:r>
            <a:r>
              <a:rPr lang="nl-BE" dirty="0" smtClean="0"/>
              <a:t>)</a:t>
            </a:r>
          </a:p>
          <a:p>
            <a:pPr lvl="1"/>
            <a:r>
              <a:rPr lang="nl-BE" dirty="0" smtClean="0"/>
              <a:t>vervoer (bv. zelfrijdende auto’s, Uber)</a:t>
            </a:r>
          </a:p>
          <a:p>
            <a:pPr lvl="1"/>
            <a:r>
              <a:rPr lang="nl-BE" dirty="0" smtClean="0"/>
              <a:t>banken (bv. </a:t>
            </a:r>
            <a:r>
              <a:rPr lang="nl-BE" dirty="0" err="1" smtClean="0"/>
              <a:t>bitcoin</a:t>
            </a:r>
            <a:r>
              <a:rPr lang="nl-BE" dirty="0" smtClean="0"/>
              <a:t>)</a:t>
            </a:r>
          </a:p>
          <a:p>
            <a:pPr lvl="1"/>
            <a:r>
              <a:rPr lang="nl-BE" dirty="0" smtClean="0"/>
              <a:t>gezondheid</a:t>
            </a:r>
          </a:p>
          <a:p>
            <a:r>
              <a:rPr lang="nl-BE" dirty="0" smtClean="0"/>
              <a:t>sectoren vervagen: Google, Tesla, …</a:t>
            </a:r>
          </a:p>
          <a:p>
            <a:r>
              <a:rPr lang="nl-BE" dirty="0" smtClean="0"/>
              <a:t>vaak ook impact op tal van aspecten, bv. zelfrijdende wagen</a:t>
            </a:r>
          </a:p>
          <a:p>
            <a:pPr lvl="1"/>
            <a:r>
              <a:rPr lang="nl-BE" dirty="0" smtClean="0"/>
              <a:t>wat is verzekeringspremie ?</a:t>
            </a:r>
          </a:p>
          <a:p>
            <a:pPr lvl="1"/>
            <a:r>
              <a:rPr lang="nl-BE" dirty="0" smtClean="0"/>
              <a:t>wie is aansprakelijk bij een ongeval ?</a:t>
            </a:r>
            <a:endParaRPr lang="fr-BE" dirty="0"/>
          </a:p>
        </p:txBody>
      </p:sp>
      <p:sp>
        <p:nvSpPr>
          <p:cNvPr id="4" name="Title 3"/>
          <p:cNvSpPr>
            <a:spLocks noGrp="1"/>
          </p:cNvSpPr>
          <p:nvPr>
            <p:ph type="title"/>
          </p:nvPr>
        </p:nvSpPr>
        <p:spPr/>
        <p:txBody>
          <a:bodyPr/>
          <a:lstStyle/>
          <a:p>
            <a:r>
              <a:rPr lang="nl-BE" smtClean="0"/>
              <a:t>Soms zelfs erg disruptief</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6</a:t>
            </a:fld>
            <a:endParaRPr lang="nl-NL" dirty="0"/>
          </a:p>
        </p:txBody>
      </p:sp>
    </p:spTree>
    <p:extLst>
      <p:ext uri="{BB962C8B-B14F-4D97-AF65-F5344CB8AC3E}">
        <p14:creationId xmlns:p14="http://schemas.microsoft.com/office/powerpoint/2010/main" val="19229062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Focus area: artificial intelligence</a:t>
            </a:r>
          </a:p>
        </p:txBody>
      </p:sp>
      <p:sp>
        <p:nvSpPr>
          <p:cNvPr id="7" name="Slide Number Placeholder 6"/>
          <p:cNvSpPr>
            <a:spLocks noGrp="1"/>
          </p:cNvSpPr>
          <p:nvPr>
            <p:ph type="sldNum" sz="quarter" idx="10"/>
          </p:nvPr>
        </p:nvSpPr>
        <p:spPr/>
        <p:txBody>
          <a:bodyPr/>
          <a:lstStyle/>
          <a:p>
            <a:fld id="{D45B42A2-12DC-D04A-88D3-A93CC82DF348}" type="slidenum">
              <a:rPr lang="en-US" smtClean="0"/>
              <a:pPr/>
              <a:t>60</a:t>
            </a:fld>
            <a:endParaRPr lang="en-US" dirty="0"/>
          </a:p>
        </p:txBody>
      </p:sp>
    </p:spTree>
    <p:extLst>
      <p:ext uri="{BB962C8B-B14F-4D97-AF65-F5344CB8AC3E}">
        <p14:creationId xmlns:p14="http://schemas.microsoft.com/office/powerpoint/2010/main" val="41703300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fr-BE"/>
              <a:t>an area of computer science concerned with the creation of machines that can reproduce human cognitive functions such as reasoning, planning, learning, language understanding, vision,…</a:t>
            </a:r>
          </a:p>
          <a:p>
            <a:r>
              <a:rPr lang="fr-BE"/>
              <a:t>weak AI vs strong AI</a:t>
            </a:r>
          </a:p>
          <a:p>
            <a:pPr lvl="1"/>
            <a:r>
              <a:rPr lang="fr-BE"/>
              <a:t>weak or narrow AI </a:t>
            </a:r>
          </a:p>
          <a:p>
            <a:pPr lvl="2"/>
            <a:r>
              <a:rPr lang="fr-BE"/>
              <a:t>simulates intelligence</a:t>
            </a:r>
          </a:p>
          <a:p>
            <a:pPr lvl="2"/>
            <a:r>
              <a:rPr lang="fr-BE"/>
              <a:t>is limited to specific areas </a:t>
            </a:r>
          </a:p>
          <a:p>
            <a:pPr lvl="2"/>
            <a:r>
              <a:rPr lang="fr-BE"/>
              <a:t>all current implementations of AI are narrow AI</a:t>
            </a:r>
          </a:p>
          <a:p>
            <a:pPr lvl="1"/>
            <a:r>
              <a:rPr lang="fr-BE"/>
              <a:t>strong or general AI</a:t>
            </a:r>
          </a:p>
          <a:p>
            <a:pPr lvl="2"/>
            <a:r>
              <a:rPr lang="fr-BE"/>
              <a:t>still debated, includes philosophical considerations such as consciousness, intentionality, …</a:t>
            </a:r>
          </a:p>
          <a:p>
            <a:pPr lvl="2"/>
            <a:r>
              <a:rPr lang="fr-BE"/>
              <a:t>has real intelligence,</a:t>
            </a:r>
          </a:p>
          <a:p>
            <a:pPr lvl="2"/>
            <a:r>
              <a:rPr lang="fr-BE"/>
              <a:t>has mental states and beliefs like humans</a:t>
            </a:r>
          </a:p>
          <a:p>
            <a:pPr lvl="2"/>
            <a:r>
              <a:rPr lang="fr-BE"/>
              <a:t>Holy grail !</a:t>
            </a:r>
          </a:p>
          <a:p>
            <a:endParaRPr lang="en-US" dirty="0"/>
          </a:p>
        </p:txBody>
      </p:sp>
      <p:sp>
        <p:nvSpPr>
          <p:cNvPr id="2" name="Title 1"/>
          <p:cNvSpPr>
            <a:spLocks noGrp="1"/>
          </p:cNvSpPr>
          <p:nvPr>
            <p:ph type="title"/>
          </p:nvPr>
        </p:nvSpPr>
        <p:spPr/>
        <p:txBody>
          <a:bodyPr/>
          <a:lstStyle/>
          <a:p>
            <a:r>
              <a:rPr lang="fr-BE"/>
              <a:t>What is Artificial Intelligence (AI) ?</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61</a:t>
            </a:fld>
            <a:endParaRPr lang="en-US" dirty="0"/>
          </a:p>
        </p:txBody>
      </p:sp>
    </p:spTree>
    <p:extLst>
      <p:ext uri="{BB962C8B-B14F-4D97-AF65-F5344CB8AC3E}">
        <p14:creationId xmlns:p14="http://schemas.microsoft.com/office/powerpoint/2010/main" val="22706530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AI </a:t>
            </a:r>
            <a:r>
              <a:rPr lang="nl-BE" dirty="0" err="1"/>
              <a:t>subfields</a:t>
            </a:r>
            <a:r>
              <a:rPr lang="nl-BE" dirty="0"/>
              <a:t> (non-</a:t>
            </a:r>
            <a:r>
              <a:rPr lang="nl-BE" dirty="0" err="1"/>
              <a:t>exhaustive</a:t>
            </a:r>
            <a:r>
              <a:rPr lang="nl-BE" dirty="0"/>
              <a:t>) </a:t>
            </a:r>
            <a:endParaRPr lang="fr-BE" dirty="0"/>
          </a:p>
        </p:txBody>
      </p:sp>
      <p:sp>
        <p:nvSpPr>
          <p:cNvPr id="7" name="Hexagon 6"/>
          <p:cNvSpPr/>
          <p:nvPr/>
        </p:nvSpPr>
        <p:spPr>
          <a:xfrm>
            <a:off x="6726250" y="3053456"/>
            <a:ext cx="1324597" cy="1153946"/>
          </a:xfrm>
          <a:prstGeom prst="hexagon">
            <a:avLst/>
          </a:prstGeom>
          <a:solidFill>
            <a:srgbClr val="BFBFBF"/>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Robotics</a:t>
            </a:r>
            <a:endParaRPr lang="fr-BE" sz="1200" dirty="0">
              <a:solidFill>
                <a:schemeClr val="tx1"/>
              </a:solidFill>
            </a:endParaRPr>
          </a:p>
        </p:txBody>
      </p:sp>
      <p:sp>
        <p:nvSpPr>
          <p:cNvPr id="8" name="Hexagon 7"/>
          <p:cNvSpPr/>
          <p:nvPr/>
        </p:nvSpPr>
        <p:spPr>
          <a:xfrm>
            <a:off x="8964528" y="1817969"/>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Audio/</a:t>
            </a:r>
          </a:p>
          <a:p>
            <a:pPr algn="ctr"/>
            <a:r>
              <a:rPr lang="nl-BE" sz="1200" dirty="0">
                <a:solidFill>
                  <a:schemeClr val="tx1"/>
                </a:solidFill>
              </a:rPr>
              <a:t>speech </a:t>
            </a:r>
            <a:r>
              <a:rPr lang="nl-BE" sz="1200" dirty="0" err="1">
                <a:solidFill>
                  <a:schemeClr val="tx1"/>
                </a:solidFill>
              </a:rPr>
              <a:t>analytics</a:t>
            </a:r>
            <a:endParaRPr lang="fr-BE" sz="1200" dirty="0">
              <a:solidFill>
                <a:schemeClr val="tx1"/>
              </a:solidFill>
            </a:endParaRPr>
          </a:p>
        </p:txBody>
      </p:sp>
      <p:sp>
        <p:nvSpPr>
          <p:cNvPr id="9" name="Hexagon 8"/>
          <p:cNvSpPr/>
          <p:nvPr/>
        </p:nvSpPr>
        <p:spPr>
          <a:xfrm>
            <a:off x="6726249" y="429541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Recommen</a:t>
            </a:r>
            <a:r>
              <a:rPr lang="nl-BE" sz="1200" dirty="0">
                <a:solidFill>
                  <a:schemeClr val="tx1"/>
                </a:solidFill>
              </a:rPr>
              <a:t>-der systems</a:t>
            </a:r>
            <a:endParaRPr lang="fr-BE" sz="1200" dirty="0">
              <a:solidFill>
                <a:schemeClr val="tx1"/>
              </a:solidFill>
            </a:endParaRPr>
          </a:p>
        </p:txBody>
      </p:sp>
      <p:sp>
        <p:nvSpPr>
          <p:cNvPr id="10" name="Hexagon 9"/>
          <p:cNvSpPr/>
          <p:nvPr/>
        </p:nvSpPr>
        <p:spPr>
          <a:xfrm>
            <a:off x="8989460" y="3042053"/>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Image </a:t>
            </a:r>
            <a:r>
              <a:rPr lang="nl-BE" sz="1200" dirty="0" err="1">
                <a:solidFill>
                  <a:schemeClr val="tx1"/>
                </a:solidFill>
              </a:rPr>
              <a:t>analytics</a:t>
            </a:r>
            <a:endParaRPr lang="fr-BE" sz="1200" dirty="0">
              <a:solidFill>
                <a:schemeClr val="tx1"/>
              </a:solidFill>
            </a:endParaRPr>
          </a:p>
        </p:txBody>
      </p:sp>
      <p:sp>
        <p:nvSpPr>
          <p:cNvPr id="11" name="Hexagon 10"/>
          <p:cNvSpPr/>
          <p:nvPr/>
        </p:nvSpPr>
        <p:spPr>
          <a:xfrm>
            <a:off x="7840762" y="367287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Visualisa-tion</a:t>
            </a:r>
            <a:endParaRPr lang="fr-BE" sz="1200" dirty="0">
              <a:solidFill>
                <a:schemeClr val="tx1"/>
              </a:solidFill>
            </a:endParaRPr>
          </a:p>
        </p:txBody>
      </p:sp>
      <p:sp>
        <p:nvSpPr>
          <p:cNvPr id="12" name="Hexagon 11"/>
          <p:cNvSpPr/>
          <p:nvPr/>
        </p:nvSpPr>
        <p:spPr>
          <a:xfrm>
            <a:off x="7853582" y="243091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Simulation</a:t>
            </a:r>
            <a:r>
              <a:rPr lang="nl-BE" sz="1200" dirty="0">
                <a:solidFill>
                  <a:schemeClr val="tx1"/>
                </a:solidFill>
              </a:rPr>
              <a:t> </a:t>
            </a:r>
            <a:r>
              <a:rPr lang="nl-BE" sz="1200" dirty="0" err="1">
                <a:solidFill>
                  <a:schemeClr val="tx1"/>
                </a:solidFill>
              </a:rPr>
              <a:t>modelling</a:t>
            </a:r>
            <a:endParaRPr lang="fr-BE" sz="1200" dirty="0">
              <a:solidFill>
                <a:schemeClr val="tx1"/>
              </a:solidFill>
            </a:endParaRPr>
          </a:p>
        </p:txBody>
      </p:sp>
      <p:sp>
        <p:nvSpPr>
          <p:cNvPr id="13" name="Hexagon 12"/>
          <p:cNvSpPr/>
          <p:nvPr/>
        </p:nvSpPr>
        <p:spPr>
          <a:xfrm>
            <a:off x="6726250" y="1817969"/>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Sensors/</a:t>
            </a:r>
          </a:p>
          <a:p>
            <a:pPr algn="ctr"/>
            <a:r>
              <a:rPr lang="nl-BE" sz="1200" dirty="0"/>
              <a:t>internet of </a:t>
            </a:r>
            <a:r>
              <a:rPr lang="nl-BE" sz="1200" dirty="0" err="1"/>
              <a:t>things</a:t>
            </a:r>
            <a:endParaRPr lang="fr-BE" sz="1200" dirty="0"/>
          </a:p>
        </p:txBody>
      </p:sp>
      <p:sp>
        <p:nvSpPr>
          <p:cNvPr id="14" name="Hexagon 13"/>
          <p:cNvSpPr/>
          <p:nvPr/>
        </p:nvSpPr>
        <p:spPr>
          <a:xfrm>
            <a:off x="5625980" y="365007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Social</a:t>
            </a:r>
            <a:r>
              <a:rPr lang="nl-BE" sz="1200" dirty="0">
                <a:solidFill>
                  <a:srgbClr val="525252"/>
                </a:solidFill>
              </a:rPr>
              <a:t> </a:t>
            </a:r>
            <a:r>
              <a:rPr lang="nl-BE" sz="1200" dirty="0" err="1">
                <a:solidFill>
                  <a:srgbClr val="525252"/>
                </a:solidFill>
              </a:rPr>
              <a:t>network</a:t>
            </a:r>
            <a:r>
              <a:rPr lang="nl-BE" sz="1200" dirty="0">
                <a:solidFill>
                  <a:srgbClr val="525252"/>
                </a:solidFill>
              </a:rPr>
              <a:t> analysis</a:t>
            </a:r>
            <a:endParaRPr lang="fr-BE" sz="1200" dirty="0">
              <a:solidFill>
                <a:srgbClr val="525252"/>
              </a:solidFill>
            </a:endParaRPr>
          </a:p>
        </p:txBody>
      </p:sp>
      <p:sp>
        <p:nvSpPr>
          <p:cNvPr id="15" name="Hexagon 14"/>
          <p:cNvSpPr/>
          <p:nvPr/>
        </p:nvSpPr>
        <p:spPr>
          <a:xfrm>
            <a:off x="5619571" y="241566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Graph</a:t>
            </a:r>
            <a:r>
              <a:rPr lang="nl-BE" sz="1200" dirty="0">
                <a:solidFill>
                  <a:srgbClr val="525252"/>
                </a:solidFill>
              </a:rPr>
              <a:t> analysis</a:t>
            </a:r>
            <a:endParaRPr lang="fr-BE" sz="1200" dirty="0">
              <a:solidFill>
                <a:srgbClr val="525252"/>
              </a:solidFill>
            </a:endParaRPr>
          </a:p>
        </p:txBody>
      </p:sp>
      <p:sp>
        <p:nvSpPr>
          <p:cNvPr id="16" name="Hexagon 15"/>
          <p:cNvSpPr/>
          <p:nvPr/>
        </p:nvSpPr>
        <p:spPr>
          <a:xfrm>
            <a:off x="4505770" y="4299556"/>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Virtual personal </a:t>
            </a:r>
            <a:r>
              <a:rPr lang="nl-BE" sz="1200" dirty="0" err="1"/>
              <a:t>assistants</a:t>
            </a:r>
            <a:endParaRPr lang="fr-BE" sz="1200" dirty="0"/>
          </a:p>
        </p:txBody>
      </p:sp>
      <p:sp>
        <p:nvSpPr>
          <p:cNvPr id="17" name="Hexagon 16"/>
          <p:cNvSpPr/>
          <p:nvPr/>
        </p:nvSpPr>
        <p:spPr>
          <a:xfrm>
            <a:off x="4505770" y="3053456"/>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Q&amp;A systems</a:t>
            </a:r>
          </a:p>
          <a:p>
            <a:pPr algn="ctr"/>
            <a:r>
              <a:rPr lang="nl-BE" sz="1200" dirty="0">
                <a:solidFill>
                  <a:srgbClr val="525252"/>
                </a:solidFill>
              </a:rPr>
              <a:t>(</a:t>
            </a:r>
            <a:r>
              <a:rPr lang="nl-BE" sz="1200" dirty="0" err="1">
                <a:solidFill>
                  <a:srgbClr val="525252"/>
                </a:solidFill>
              </a:rPr>
              <a:t>cognitive</a:t>
            </a:r>
            <a:r>
              <a:rPr lang="nl-BE" sz="1200" dirty="0">
                <a:solidFill>
                  <a:srgbClr val="525252"/>
                </a:solidFill>
              </a:rPr>
              <a:t> computing)</a:t>
            </a:r>
            <a:endParaRPr lang="fr-BE" sz="1200" dirty="0">
              <a:solidFill>
                <a:srgbClr val="525252"/>
              </a:solidFill>
            </a:endParaRPr>
          </a:p>
        </p:txBody>
      </p:sp>
      <p:sp>
        <p:nvSpPr>
          <p:cNvPr id="18" name="Hexagon 17"/>
          <p:cNvSpPr/>
          <p:nvPr/>
        </p:nvSpPr>
        <p:spPr>
          <a:xfrm>
            <a:off x="4505770" y="180023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rgbClr val="525252"/>
                </a:solidFill>
              </a:rPr>
              <a:t>Natural </a:t>
            </a:r>
            <a:r>
              <a:rPr lang="nl-BE" sz="1200" dirty="0" err="1" smtClean="0">
                <a:solidFill>
                  <a:srgbClr val="525252"/>
                </a:solidFill>
              </a:rPr>
              <a:t>language</a:t>
            </a:r>
            <a:r>
              <a:rPr lang="nl-BE" sz="1200" dirty="0" smtClean="0">
                <a:solidFill>
                  <a:srgbClr val="525252"/>
                </a:solidFill>
              </a:rPr>
              <a:t> </a:t>
            </a:r>
            <a:r>
              <a:rPr lang="nl-BE" sz="1200" dirty="0" err="1" smtClean="0">
                <a:solidFill>
                  <a:srgbClr val="525252"/>
                </a:solidFill>
              </a:rPr>
              <a:t>generation</a:t>
            </a:r>
            <a:endParaRPr lang="fr-BE" sz="1200" dirty="0">
              <a:solidFill>
                <a:srgbClr val="525252"/>
              </a:solidFill>
            </a:endParaRPr>
          </a:p>
        </p:txBody>
      </p:sp>
      <p:sp>
        <p:nvSpPr>
          <p:cNvPr id="19" name="Hexagon 18"/>
          <p:cNvSpPr/>
          <p:nvPr/>
        </p:nvSpPr>
        <p:spPr>
          <a:xfrm>
            <a:off x="3385560" y="3672871"/>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t>Deep</a:t>
            </a:r>
            <a:r>
              <a:rPr lang="nl-BE" sz="1200" dirty="0"/>
              <a:t> </a:t>
            </a:r>
            <a:r>
              <a:rPr lang="nl-BE" sz="1200" dirty="0" err="1"/>
              <a:t>learning</a:t>
            </a:r>
            <a:endParaRPr lang="fr-BE" sz="1200" dirty="0"/>
          </a:p>
        </p:txBody>
      </p:sp>
      <p:sp>
        <p:nvSpPr>
          <p:cNvPr id="20" name="Hexagon 19"/>
          <p:cNvSpPr/>
          <p:nvPr/>
        </p:nvSpPr>
        <p:spPr>
          <a:xfrm>
            <a:off x="3385560" y="2415665"/>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t>Machine </a:t>
            </a:r>
            <a:r>
              <a:rPr lang="fr-BE" sz="1200" dirty="0" err="1" smtClean="0"/>
              <a:t>learning</a:t>
            </a:r>
            <a:endParaRPr lang="fr-BE" sz="1200" dirty="0"/>
          </a:p>
        </p:txBody>
      </p:sp>
      <p:sp>
        <p:nvSpPr>
          <p:cNvPr id="21" name="Hexagon 20"/>
          <p:cNvSpPr/>
          <p:nvPr/>
        </p:nvSpPr>
        <p:spPr>
          <a:xfrm>
            <a:off x="2265349"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a:t>
            </a:r>
            <a:r>
              <a:rPr lang="nl-BE" sz="1200" dirty="0" err="1">
                <a:solidFill>
                  <a:srgbClr val="525252"/>
                </a:solidFill>
              </a:rPr>
              <a:t>causal</a:t>
            </a:r>
            <a:r>
              <a:rPr lang="nl-BE" sz="1200" dirty="0">
                <a:solidFill>
                  <a:srgbClr val="525252"/>
                </a:solidFill>
              </a:rPr>
              <a:t> </a:t>
            </a:r>
            <a:r>
              <a:rPr lang="nl-BE" sz="1200" dirty="0" err="1">
                <a:solidFill>
                  <a:srgbClr val="525252"/>
                </a:solidFill>
              </a:rPr>
              <a:t>reasoning</a:t>
            </a:r>
            <a:endParaRPr lang="fr-BE" sz="1200" dirty="0">
              <a:solidFill>
                <a:srgbClr val="525252"/>
              </a:solidFill>
            </a:endParaRPr>
          </a:p>
        </p:txBody>
      </p:sp>
      <p:sp>
        <p:nvSpPr>
          <p:cNvPr id="22" name="Hexagon 21"/>
          <p:cNvSpPr/>
          <p:nvPr/>
        </p:nvSpPr>
        <p:spPr>
          <a:xfrm>
            <a:off x="2265350" y="3047473"/>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Natural </a:t>
            </a:r>
            <a:r>
              <a:rPr lang="nl-BE" sz="1200" dirty="0" err="1"/>
              <a:t>language</a:t>
            </a:r>
            <a:r>
              <a:rPr lang="nl-BE" sz="1200" dirty="0"/>
              <a:t> processing</a:t>
            </a:r>
            <a:endParaRPr lang="fr-BE" sz="1200" dirty="0"/>
          </a:p>
        </p:txBody>
      </p:sp>
      <p:sp>
        <p:nvSpPr>
          <p:cNvPr id="23" name="Hexagon 22"/>
          <p:cNvSpPr/>
          <p:nvPr/>
        </p:nvSpPr>
        <p:spPr>
          <a:xfrm>
            <a:off x="2265350" y="181875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rgbClr val="525252"/>
                </a:solidFill>
              </a:rPr>
              <a:t>Knowledge </a:t>
            </a:r>
            <a:r>
              <a:rPr lang="nl-BE" sz="1200" dirty="0" err="1">
                <a:solidFill>
                  <a:srgbClr val="525252"/>
                </a:solidFill>
              </a:rPr>
              <a:t>representa-tion</a:t>
            </a:r>
            <a:endParaRPr lang="fr-BE" sz="1200" dirty="0">
              <a:solidFill>
                <a:srgbClr val="525252"/>
              </a:solidFill>
            </a:endParaRPr>
          </a:p>
        </p:txBody>
      </p:sp>
      <p:sp>
        <p:nvSpPr>
          <p:cNvPr id="24" name="Hexagon 23"/>
          <p:cNvSpPr/>
          <p:nvPr/>
        </p:nvSpPr>
        <p:spPr>
          <a:xfrm>
            <a:off x="8989460"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Machine </a:t>
            </a:r>
            <a:r>
              <a:rPr lang="nl-BE" sz="1200" dirty="0" err="1">
                <a:solidFill>
                  <a:schemeClr val="tx1"/>
                </a:solidFill>
              </a:rPr>
              <a:t>translation</a:t>
            </a:r>
            <a:endParaRPr lang="fr-BE" sz="1200" dirty="0">
              <a:solidFill>
                <a:schemeClr val="tx1"/>
              </a:solidFill>
            </a:endParaRPr>
          </a:p>
        </p:txBody>
      </p:sp>
      <p:sp>
        <p:nvSpPr>
          <p:cNvPr id="25" name="Rectangle 24"/>
          <p:cNvSpPr/>
          <p:nvPr/>
        </p:nvSpPr>
        <p:spPr>
          <a:xfrm>
            <a:off x="8454640" y="6024785"/>
            <a:ext cx="1982625" cy="239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solidFill>
                  <a:schemeClr val="tx1"/>
                </a:solidFill>
              </a:rPr>
              <a:t>Source: PWC via @</a:t>
            </a:r>
            <a:r>
              <a:rPr lang="nl-BE" sz="1000" dirty="0" err="1">
                <a:solidFill>
                  <a:schemeClr val="tx1"/>
                </a:solidFill>
              </a:rPr>
              <a:t>mikeuindazzi</a:t>
            </a:r>
            <a:r>
              <a:rPr lang="nl-BE" sz="1000" dirty="0"/>
              <a:t> </a:t>
            </a:r>
            <a:endParaRPr lang="fr-BE" sz="1000" dirty="0"/>
          </a:p>
        </p:txBody>
      </p:sp>
      <p:sp>
        <p:nvSpPr>
          <p:cNvPr id="6" name="Slide Number Placeholder 5"/>
          <p:cNvSpPr>
            <a:spLocks noGrp="1"/>
          </p:cNvSpPr>
          <p:nvPr>
            <p:ph type="sldNum" sz="quarter" idx="12"/>
          </p:nvPr>
        </p:nvSpPr>
        <p:spPr/>
        <p:txBody>
          <a:bodyPr/>
          <a:lstStyle/>
          <a:p>
            <a:fld id="{D45B42A2-12DC-D04A-88D3-A93CC82DF348}" type="slidenum">
              <a:rPr lang="en-US" smtClean="0"/>
              <a:t>62</a:t>
            </a:fld>
            <a:endParaRPr lang="en-US" dirty="0"/>
          </a:p>
        </p:txBody>
      </p:sp>
    </p:spTree>
    <p:extLst>
      <p:ext uri="{BB962C8B-B14F-4D97-AF65-F5344CB8AC3E}">
        <p14:creationId xmlns:p14="http://schemas.microsoft.com/office/powerpoint/2010/main" val="20049998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p:txBody>
          <a:bodyPr>
            <a:normAutofit fontScale="92500" lnSpcReduction="10000"/>
          </a:bodyPr>
          <a:lstStyle/>
          <a:p>
            <a:r>
              <a:rPr lang="fr-BE" dirty="0" err="1"/>
              <a:t>processing</a:t>
            </a:r>
            <a:r>
              <a:rPr lang="fr-BE" dirty="0"/>
              <a:t> of </a:t>
            </a:r>
            <a:r>
              <a:rPr lang="fr-BE" dirty="0" err="1"/>
              <a:t>natural</a:t>
            </a:r>
            <a:r>
              <a:rPr lang="fr-BE" dirty="0"/>
              <a:t> </a:t>
            </a:r>
            <a:r>
              <a:rPr lang="fr-BE" dirty="0" err="1"/>
              <a:t>language</a:t>
            </a:r>
            <a:r>
              <a:rPr lang="fr-BE" dirty="0"/>
              <a:t> in </a:t>
            </a:r>
            <a:r>
              <a:rPr lang="fr-BE" dirty="0" err="1"/>
              <a:t>order</a:t>
            </a:r>
            <a:r>
              <a:rPr lang="fr-BE" dirty="0"/>
              <a:t> to </a:t>
            </a:r>
            <a:r>
              <a:rPr lang="fr-BE" dirty="0" err="1"/>
              <a:t>communicate</a:t>
            </a:r>
            <a:r>
              <a:rPr lang="fr-BE" dirty="0"/>
              <a:t> </a:t>
            </a:r>
            <a:r>
              <a:rPr lang="fr-BE" dirty="0" err="1"/>
              <a:t>with</a:t>
            </a:r>
            <a:r>
              <a:rPr lang="fr-BE" dirty="0"/>
              <a:t> </a:t>
            </a:r>
            <a:r>
              <a:rPr lang="fr-BE" dirty="0" err="1"/>
              <a:t>humans</a:t>
            </a:r>
            <a:r>
              <a:rPr lang="fr-BE" dirty="0"/>
              <a:t> and </a:t>
            </a:r>
            <a:r>
              <a:rPr lang="fr-BE" dirty="0" err="1"/>
              <a:t>extract</a:t>
            </a:r>
            <a:r>
              <a:rPr lang="fr-BE" dirty="0"/>
              <a:t> information </a:t>
            </a:r>
            <a:r>
              <a:rPr lang="fr-BE" dirty="0" err="1"/>
              <a:t>from</a:t>
            </a:r>
            <a:r>
              <a:rPr lang="fr-BE" dirty="0"/>
              <a:t> </a:t>
            </a:r>
            <a:r>
              <a:rPr lang="fr-BE" dirty="0" err="1"/>
              <a:t>written</a:t>
            </a:r>
            <a:r>
              <a:rPr lang="fr-BE" dirty="0"/>
              <a:t> </a:t>
            </a:r>
            <a:r>
              <a:rPr lang="fr-BE" dirty="0" err="1"/>
              <a:t>texts</a:t>
            </a:r>
            <a:endParaRPr lang="fr-BE" dirty="0"/>
          </a:p>
          <a:p>
            <a:endParaRPr lang="fr-BE" dirty="0"/>
          </a:p>
          <a:p>
            <a:r>
              <a:rPr lang="fr-BE" dirty="0" err="1"/>
              <a:t>some</a:t>
            </a:r>
            <a:r>
              <a:rPr lang="fr-BE" dirty="0"/>
              <a:t> applications of NLP are:</a:t>
            </a:r>
          </a:p>
          <a:p>
            <a:pPr lvl="1"/>
            <a:r>
              <a:rPr lang="fr-BE" dirty="0"/>
              <a:t>machine translation</a:t>
            </a:r>
          </a:p>
          <a:p>
            <a:pPr lvl="1"/>
            <a:r>
              <a:rPr lang="fr-BE" dirty="0" err="1"/>
              <a:t>text</a:t>
            </a:r>
            <a:r>
              <a:rPr lang="fr-BE" dirty="0"/>
              <a:t> classification</a:t>
            </a:r>
          </a:p>
          <a:p>
            <a:pPr lvl="1"/>
            <a:r>
              <a:rPr lang="fr-BE" dirty="0" smtClean="0"/>
              <a:t>Information extraction (</a:t>
            </a:r>
            <a:r>
              <a:rPr lang="fr-BE" dirty="0" err="1" smtClean="0"/>
              <a:t>Named</a:t>
            </a:r>
            <a:r>
              <a:rPr lang="fr-BE" dirty="0" smtClean="0"/>
              <a:t> </a:t>
            </a:r>
            <a:r>
              <a:rPr lang="fr-BE" dirty="0" err="1"/>
              <a:t>Entity</a:t>
            </a:r>
            <a:r>
              <a:rPr lang="fr-BE" dirty="0"/>
              <a:t> Recognition (NER</a:t>
            </a:r>
            <a:r>
              <a:rPr lang="fr-BE" dirty="0" smtClean="0"/>
              <a:t>))</a:t>
            </a:r>
            <a:endParaRPr lang="fr-BE" dirty="0"/>
          </a:p>
          <a:p>
            <a:pPr lvl="1"/>
            <a:r>
              <a:rPr lang="fr-BE" dirty="0"/>
              <a:t>information </a:t>
            </a:r>
            <a:r>
              <a:rPr lang="fr-BE" dirty="0" err="1" smtClean="0"/>
              <a:t>retrieval</a:t>
            </a:r>
            <a:endParaRPr lang="fr-BE" dirty="0"/>
          </a:p>
          <a:p>
            <a:pPr lvl="1"/>
            <a:r>
              <a:rPr lang="fr-BE" dirty="0"/>
              <a:t>speech recognition: </a:t>
            </a:r>
          </a:p>
          <a:p>
            <a:pPr lvl="2"/>
            <a:r>
              <a:rPr lang="fr-BE" dirty="0"/>
              <a:t>Google Assistant/Home</a:t>
            </a:r>
          </a:p>
          <a:p>
            <a:pPr lvl="2"/>
            <a:r>
              <a:rPr lang="fr-BE" dirty="0" err="1"/>
              <a:t>Siri</a:t>
            </a:r>
            <a:endParaRPr lang="fr-BE" dirty="0"/>
          </a:p>
          <a:p>
            <a:pPr lvl="2"/>
            <a:r>
              <a:rPr lang="fr-BE" dirty="0"/>
              <a:t>Alexa</a:t>
            </a:r>
          </a:p>
          <a:p>
            <a:pPr lvl="2"/>
            <a:r>
              <a:rPr lang="fr-BE" dirty="0"/>
              <a:t>Cortana</a:t>
            </a:r>
          </a:p>
          <a:p>
            <a:pPr lvl="2"/>
            <a:r>
              <a:rPr lang="fr-BE" dirty="0"/>
              <a:t>….</a:t>
            </a:r>
          </a:p>
          <a:p>
            <a:endParaRPr lang="en-US" dirty="0"/>
          </a:p>
        </p:txBody>
      </p:sp>
      <p:sp>
        <p:nvSpPr>
          <p:cNvPr id="2" name="Title 1"/>
          <p:cNvSpPr>
            <a:spLocks noGrp="1"/>
          </p:cNvSpPr>
          <p:nvPr>
            <p:ph type="title"/>
          </p:nvPr>
        </p:nvSpPr>
        <p:spPr/>
        <p:txBody>
          <a:bodyPr>
            <a:normAutofit/>
          </a:bodyPr>
          <a:lstStyle/>
          <a:p>
            <a:pPr algn="ctr"/>
            <a:r>
              <a:rPr lang="fr-BE" u="sng" dirty="0"/>
              <a:t>N</a:t>
            </a:r>
            <a:r>
              <a:rPr lang="fr-BE" dirty="0"/>
              <a:t>atural </a:t>
            </a:r>
            <a:r>
              <a:rPr lang="fr-BE" u="sng" dirty="0" err="1"/>
              <a:t>L</a:t>
            </a:r>
            <a:r>
              <a:rPr lang="fr-BE" dirty="0" err="1"/>
              <a:t>anguage</a:t>
            </a:r>
            <a:r>
              <a:rPr lang="fr-BE" dirty="0"/>
              <a:t> </a:t>
            </a:r>
            <a:r>
              <a:rPr lang="fr-BE" u="sng" dirty="0" err="1"/>
              <a:t>P</a:t>
            </a:r>
            <a:r>
              <a:rPr lang="fr-BE" dirty="0" err="1"/>
              <a:t>rocessing</a:t>
            </a:r>
            <a:r>
              <a:rPr lang="fr-BE" dirty="0"/>
              <a:t> (NLP)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485" y="4735884"/>
            <a:ext cx="2278380" cy="1280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273" y="4735884"/>
            <a:ext cx="2278380" cy="1280160"/>
          </a:xfrm>
          <a:prstGeom prst="rect">
            <a:avLst/>
          </a:prstGeom>
        </p:spPr>
      </p:pic>
      <p:sp>
        <p:nvSpPr>
          <p:cNvPr id="9" name="Slide Number Placeholder 8"/>
          <p:cNvSpPr>
            <a:spLocks noGrp="1"/>
          </p:cNvSpPr>
          <p:nvPr>
            <p:ph type="sldNum" sz="quarter" idx="12"/>
          </p:nvPr>
        </p:nvSpPr>
        <p:spPr/>
        <p:txBody>
          <a:bodyPr/>
          <a:lstStyle/>
          <a:p>
            <a:fld id="{D45B42A2-12DC-D04A-88D3-A93CC82DF348}" type="slidenum">
              <a:rPr lang="en-US" smtClean="0"/>
              <a:t>63</a:t>
            </a:fld>
            <a:endParaRPr lang="en-US" dirty="0"/>
          </a:p>
        </p:txBody>
      </p:sp>
    </p:spTree>
    <p:extLst>
      <p:ext uri="{BB962C8B-B14F-4D97-AF65-F5344CB8AC3E}">
        <p14:creationId xmlns:p14="http://schemas.microsoft.com/office/powerpoint/2010/main" val="5488397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Conversational</a:t>
            </a:r>
            <a:r>
              <a:rPr lang="fr-BE" dirty="0"/>
              <a:t> interfaces</a:t>
            </a:r>
            <a:endParaRPr lang="nl-BE" dirty="0"/>
          </a:p>
        </p:txBody>
      </p:sp>
      <p:pic>
        <p:nvPicPr>
          <p:cNvPr id="7" name="Picture 2" descr="FileMatrix (click for larger eye-bl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3356993"/>
            <a:ext cx="3672408" cy="28748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303913" y="4581128"/>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a:t>versus</a:t>
            </a:r>
          </a:p>
        </p:txBody>
      </p:sp>
      <p:sp>
        <p:nvSpPr>
          <p:cNvPr id="9" name="Rounded Rectangle 8"/>
          <p:cNvSpPr/>
          <p:nvPr/>
        </p:nvSpPr>
        <p:spPr>
          <a:xfrm>
            <a:off x="2207568" y="2492896"/>
            <a:ext cx="7776864" cy="648072"/>
          </a:xfrm>
          <a:prstGeom prst="roundRect">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Threshold lowering: the user does not have to learn to work with the (graphical) interface</a:t>
            </a:r>
            <a:endParaRPr lang="nl-BE" sz="2000" b="1" dirty="0"/>
          </a:p>
        </p:txBody>
      </p:sp>
      <p:sp>
        <p:nvSpPr>
          <p:cNvPr id="11" name="Rounded Rectangle 10"/>
          <p:cNvSpPr/>
          <p:nvPr/>
        </p:nvSpPr>
        <p:spPr>
          <a:xfrm>
            <a:off x="2207568" y="1268760"/>
            <a:ext cx="7776864" cy="1008112"/>
          </a:xfrm>
          <a:prstGeom prst="roundRect">
            <a:avLst/>
          </a:prstGeom>
          <a:solidFill>
            <a:srgbClr val="308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 conversational interface is a user interface where the interaction is based on conversations in natural language (text or speech)</a:t>
            </a:r>
            <a:endParaRPr lang="nl-BE" sz="2000" b="1" dirty="0"/>
          </a:p>
        </p:txBody>
      </p:sp>
      <p:pic>
        <p:nvPicPr>
          <p:cNvPr id="10" name="Picture 6" descr="Image result for dynatrace davis slack"/>
          <p:cNvPicPr>
            <a:picLocks noChangeAspect="1" noChangeArrowheads="1"/>
          </p:cNvPicPr>
          <p:nvPr/>
        </p:nvPicPr>
        <p:blipFill rotWithShape="1">
          <a:blip r:embed="rId4">
            <a:extLst>
              <a:ext uri="{28A0092B-C50C-407E-A947-70E740481C1C}">
                <a14:useLocalDpi xmlns:a14="http://schemas.microsoft.com/office/drawing/2010/main" val="0"/>
              </a:ext>
            </a:extLst>
          </a:blip>
          <a:srcRect l="2042" t="18246" r="18984" b="34255"/>
          <a:stretch/>
        </p:blipFill>
        <p:spPr bwMode="auto">
          <a:xfrm>
            <a:off x="6450878" y="3482338"/>
            <a:ext cx="4037611" cy="27549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45B42A2-12DC-D04A-88D3-A93CC82DF348}" type="slidenum">
              <a:rPr lang="en-US" smtClean="0"/>
              <a:t>64</a:t>
            </a:fld>
            <a:endParaRPr lang="en-US" dirty="0"/>
          </a:p>
        </p:txBody>
      </p:sp>
    </p:spTree>
    <p:extLst>
      <p:ext uri="{BB962C8B-B14F-4D97-AF65-F5344CB8AC3E}">
        <p14:creationId xmlns:p14="http://schemas.microsoft.com/office/powerpoint/2010/main" val="99602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a:bodyPr>
          <a:lstStyle/>
          <a:p>
            <a:r>
              <a:rPr lang="en-US" dirty="0"/>
              <a:t>automatic answer to general questions about student labor</a:t>
            </a:r>
          </a:p>
          <a:p>
            <a:r>
              <a:rPr lang="en-US" dirty="0"/>
              <a:t>substantive questions</a:t>
            </a:r>
          </a:p>
          <a:p>
            <a:r>
              <a:rPr lang="en-US" dirty="0"/>
              <a:t>technical questions (access, error messages)</a:t>
            </a:r>
          </a:p>
          <a:p>
            <a:r>
              <a:rPr lang="en-US" dirty="0"/>
              <a:t>available via </a:t>
            </a:r>
            <a:r>
              <a:rPr lang="en-US" dirty="0" err="1"/>
              <a:t>Student@work</a:t>
            </a:r>
            <a:r>
              <a:rPr lang="en-US" dirty="0"/>
              <a:t>  contact webpage</a:t>
            </a:r>
          </a:p>
          <a:p>
            <a:r>
              <a:rPr lang="en-US" dirty="0"/>
              <a:t>available 24/7 (students are often active outside office hours)</a:t>
            </a:r>
          </a:p>
          <a:p>
            <a:r>
              <a:rPr lang="en-US" dirty="0"/>
              <a:t>immediate reply</a:t>
            </a:r>
          </a:p>
          <a:p>
            <a:r>
              <a:rPr lang="en-US" dirty="0"/>
              <a:t>scalable</a:t>
            </a:r>
          </a:p>
          <a:p>
            <a:r>
              <a:rPr lang="en-US" dirty="0"/>
              <a:t>status: </a:t>
            </a:r>
            <a:r>
              <a:rPr lang="en-US" dirty="0" smtClean="0"/>
              <a:t>operational</a:t>
            </a:r>
            <a:endParaRPr lang="nl-BE" dirty="0"/>
          </a:p>
        </p:txBody>
      </p:sp>
      <p:sp>
        <p:nvSpPr>
          <p:cNvPr id="2" name="Title 1"/>
          <p:cNvSpPr>
            <a:spLocks noGrp="1"/>
          </p:cNvSpPr>
          <p:nvPr>
            <p:ph type="title"/>
          </p:nvPr>
        </p:nvSpPr>
        <p:spPr/>
        <p:txBody>
          <a:bodyPr/>
          <a:lstStyle/>
          <a:p>
            <a:r>
              <a:rPr lang="fr-BE"/>
              <a:t>Chatbot Student@Work</a:t>
            </a:r>
            <a:endParaRPr lang="nl-BE"/>
          </a:p>
        </p:txBody>
      </p:sp>
      <p:sp>
        <p:nvSpPr>
          <p:cNvPr id="7" name="Slide Number Placeholder 6"/>
          <p:cNvSpPr>
            <a:spLocks noGrp="1"/>
          </p:cNvSpPr>
          <p:nvPr>
            <p:ph type="sldNum" sz="quarter" idx="12"/>
          </p:nvPr>
        </p:nvSpPr>
        <p:spPr/>
        <p:txBody>
          <a:bodyPr/>
          <a:lstStyle/>
          <a:p>
            <a:fld id="{D45B42A2-12DC-D04A-88D3-A93CC82DF348}" type="slidenum">
              <a:rPr lang="en-US" smtClean="0"/>
              <a:t>65</a:t>
            </a:fld>
            <a:endParaRPr lang="en-US" dirty="0"/>
          </a:p>
        </p:txBody>
      </p:sp>
    </p:spTree>
    <p:extLst>
      <p:ext uri="{BB962C8B-B14F-4D97-AF65-F5344CB8AC3E}">
        <p14:creationId xmlns:p14="http://schemas.microsoft.com/office/powerpoint/2010/main" val="25261528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Chatbot Student@Work</a:t>
            </a:r>
            <a:endParaRPr lang="nl-BE"/>
          </a:p>
        </p:txBody>
      </p:sp>
      <p:pic>
        <p:nvPicPr>
          <p:cNvPr id="7" name="demo_saw_chatbot.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5612920" y="1408634"/>
            <a:ext cx="2895600" cy="5167312"/>
          </a:xfrm>
        </p:spPr>
      </p:pic>
      <p:sp>
        <p:nvSpPr>
          <p:cNvPr id="8" name="TextBox 7"/>
          <p:cNvSpPr txBox="1"/>
          <p:nvPr/>
        </p:nvSpPr>
        <p:spPr>
          <a:xfrm>
            <a:off x="2855641" y="3068960"/>
            <a:ext cx="1999265" cy="923330"/>
          </a:xfrm>
          <a:prstGeom prst="rect">
            <a:avLst/>
          </a:prstGeom>
          <a:noFill/>
        </p:spPr>
        <p:txBody>
          <a:bodyPr wrap="none" rtlCol="0">
            <a:spAutoFit/>
          </a:bodyPr>
          <a:lstStyle/>
          <a:p>
            <a:r>
              <a:rPr lang="fr-BE" sz="5400">
                <a:solidFill>
                  <a:srgbClr val="525252"/>
                </a:solidFill>
              </a:rPr>
              <a:t>DEMO</a:t>
            </a:r>
            <a:endParaRPr lang="nl-BE" sz="5400">
              <a:solidFill>
                <a:srgbClr val="525252"/>
              </a:solidFill>
            </a:endParaRPr>
          </a:p>
        </p:txBody>
      </p:sp>
      <p:sp>
        <p:nvSpPr>
          <p:cNvPr id="6" name="Slide Number Placeholder 5"/>
          <p:cNvSpPr>
            <a:spLocks noGrp="1"/>
          </p:cNvSpPr>
          <p:nvPr>
            <p:ph type="sldNum" sz="quarter" idx="12"/>
          </p:nvPr>
        </p:nvSpPr>
        <p:spPr/>
        <p:txBody>
          <a:bodyPr/>
          <a:lstStyle/>
          <a:p>
            <a:fld id="{D45B42A2-12DC-D04A-88D3-A93CC82DF348}" type="slidenum">
              <a:rPr lang="en-US" smtClean="0"/>
              <a:t>66</a:t>
            </a:fld>
            <a:endParaRPr lang="en-US" dirty="0"/>
          </a:p>
        </p:txBody>
      </p:sp>
    </p:spTree>
    <p:extLst>
      <p:ext uri="{BB962C8B-B14F-4D97-AF65-F5344CB8AC3E}">
        <p14:creationId xmlns:p14="http://schemas.microsoft.com/office/powerpoint/2010/main" val="40945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4"/>
          </p:nvPr>
        </p:nvSpPr>
        <p:spPr/>
        <p:txBody>
          <a:bodyPr>
            <a:normAutofit/>
          </a:bodyPr>
          <a:lstStyle/>
          <a:p>
            <a:r>
              <a:rPr lang="en-US" dirty="0"/>
              <a:t>simplified employment declaration:</a:t>
            </a:r>
          </a:p>
          <a:p>
            <a:pPr lvl="1"/>
            <a:r>
              <a:rPr lang="en-US" dirty="0"/>
              <a:t>employer number</a:t>
            </a:r>
          </a:p>
          <a:p>
            <a:pPr lvl="1"/>
            <a:r>
              <a:rPr lang="en-US" dirty="0"/>
              <a:t>employee number</a:t>
            </a:r>
          </a:p>
          <a:p>
            <a:pPr lvl="1"/>
            <a:r>
              <a:rPr lang="en-US" dirty="0"/>
              <a:t>date of employment</a:t>
            </a:r>
          </a:p>
          <a:p>
            <a:r>
              <a:rPr lang="en-US" dirty="0"/>
              <a:t>integration with Google Assistant, Google's virtual assistant</a:t>
            </a:r>
          </a:p>
          <a:p>
            <a:pPr lvl="1"/>
            <a:r>
              <a:rPr lang="en-US" dirty="0"/>
              <a:t>via Google Home (smart speaker)</a:t>
            </a:r>
          </a:p>
          <a:p>
            <a:pPr lvl="1"/>
            <a:r>
              <a:rPr lang="en-US" dirty="0"/>
              <a:t>via smartphone</a:t>
            </a:r>
          </a:p>
          <a:p>
            <a:r>
              <a:rPr lang="en-US" dirty="0"/>
              <a:t>voice interface</a:t>
            </a:r>
          </a:p>
          <a:p>
            <a:r>
              <a:rPr lang="en-US" dirty="0"/>
              <a:t>English </a:t>
            </a:r>
            <a:r>
              <a:rPr lang="en-US" dirty="0" smtClean="0"/>
              <a:t>(and Dutch prototype)</a:t>
            </a:r>
            <a:endParaRPr lang="en-US" dirty="0"/>
          </a:p>
          <a:p>
            <a:r>
              <a:rPr lang="en-US" dirty="0"/>
              <a:t>status: experiment</a:t>
            </a:r>
            <a:endParaRPr lang="nl-BE" dirty="0"/>
          </a:p>
        </p:txBody>
      </p:sp>
      <p:sp>
        <p:nvSpPr>
          <p:cNvPr id="2" name="Title 1"/>
          <p:cNvSpPr>
            <a:spLocks noGrp="1"/>
          </p:cNvSpPr>
          <p:nvPr>
            <p:ph type="title"/>
          </p:nvPr>
        </p:nvSpPr>
        <p:spPr/>
        <p:txBody>
          <a:bodyPr/>
          <a:lstStyle/>
          <a:p>
            <a:r>
              <a:rPr lang="fr-BE"/>
              <a:t>Dimona via Google Assistant</a:t>
            </a:r>
            <a:endParaRPr lang="nl-BE"/>
          </a:p>
        </p:txBody>
      </p:sp>
      <p:sp>
        <p:nvSpPr>
          <p:cNvPr id="6" name="Slide Number Placeholder 5"/>
          <p:cNvSpPr>
            <a:spLocks noGrp="1"/>
          </p:cNvSpPr>
          <p:nvPr>
            <p:ph type="sldNum" sz="quarter" idx="12"/>
          </p:nvPr>
        </p:nvSpPr>
        <p:spPr/>
        <p:txBody>
          <a:bodyPr/>
          <a:lstStyle/>
          <a:p>
            <a:fld id="{D45B42A2-12DC-D04A-88D3-A93CC82DF348}" type="slidenum">
              <a:rPr lang="en-US" smtClean="0"/>
              <a:t>67</a:t>
            </a:fld>
            <a:endParaRPr lang="en-US" dirty="0"/>
          </a:p>
        </p:txBody>
      </p:sp>
    </p:spTree>
    <p:extLst>
      <p:ext uri="{BB962C8B-B14F-4D97-AF65-F5344CB8AC3E}">
        <p14:creationId xmlns:p14="http://schemas.microsoft.com/office/powerpoint/2010/main" val="38067781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mona Assist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0270" y="1905215"/>
            <a:ext cx="2409855" cy="4252684"/>
          </a:xfrm>
          <a:prstGeom prst="rect">
            <a:avLst/>
          </a:prstGeom>
          <a:effectLst>
            <a:outerShdw blurRad="50800" dist="50800" dir="5400000" algn="ctr" rotWithShape="0">
              <a:srgbClr val="000000"/>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799" y="1307911"/>
            <a:ext cx="3086798" cy="5447292"/>
          </a:xfrm>
          <a:prstGeom prst="rect">
            <a:avLst/>
          </a:prstGeom>
        </p:spPr>
      </p:pic>
      <p:sp>
        <p:nvSpPr>
          <p:cNvPr id="2" name="Title 1"/>
          <p:cNvSpPr>
            <a:spLocks noGrp="1"/>
          </p:cNvSpPr>
          <p:nvPr>
            <p:ph type="title"/>
          </p:nvPr>
        </p:nvSpPr>
        <p:spPr/>
        <p:txBody>
          <a:bodyPr/>
          <a:lstStyle/>
          <a:p>
            <a:r>
              <a:rPr lang="fr-BE"/>
              <a:t>Dimona via Google Assistant</a:t>
            </a:r>
            <a:endParaRPr lang="nl-BE"/>
          </a:p>
        </p:txBody>
      </p:sp>
      <p:sp>
        <p:nvSpPr>
          <p:cNvPr id="7" name="Slide Number Placeholder 6"/>
          <p:cNvSpPr>
            <a:spLocks noGrp="1"/>
          </p:cNvSpPr>
          <p:nvPr>
            <p:ph type="sldNum" sz="quarter" idx="12"/>
          </p:nvPr>
        </p:nvSpPr>
        <p:spPr/>
        <p:txBody>
          <a:bodyPr/>
          <a:lstStyle/>
          <a:p>
            <a:fld id="{D45B42A2-12DC-D04A-88D3-A93CC82DF348}" type="slidenum">
              <a:rPr lang="en-US" smtClean="0"/>
              <a:t>68</a:t>
            </a:fld>
            <a:endParaRPr lang="en-US" dirty="0"/>
          </a:p>
        </p:txBody>
      </p:sp>
    </p:spTree>
    <p:extLst>
      <p:ext uri="{BB962C8B-B14F-4D97-AF65-F5344CB8AC3E}">
        <p14:creationId xmlns:p14="http://schemas.microsoft.com/office/powerpoint/2010/main" val="219175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fr-BE" dirty="0"/>
              <a:t>design of </a:t>
            </a:r>
            <a:r>
              <a:rPr lang="fr-BE" dirty="0" err="1"/>
              <a:t>algorithms</a:t>
            </a:r>
            <a:r>
              <a:rPr lang="fr-BE" dirty="0"/>
              <a:t> </a:t>
            </a:r>
            <a:r>
              <a:rPr lang="fr-BE" dirty="0" err="1"/>
              <a:t>that</a:t>
            </a:r>
            <a:r>
              <a:rPr lang="fr-BE" dirty="0"/>
              <a:t> </a:t>
            </a:r>
            <a:r>
              <a:rPr lang="fr-BE" dirty="0" err="1"/>
              <a:t>automatically</a:t>
            </a:r>
            <a:r>
              <a:rPr lang="fr-BE" dirty="0"/>
              <a:t> </a:t>
            </a:r>
            <a:r>
              <a:rPr lang="fr-BE" dirty="0" err="1"/>
              <a:t>learn</a:t>
            </a:r>
            <a:r>
              <a:rPr lang="fr-BE" dirty="0"/>
              <a:t> </a:t>
            </a:r>
            <a:r>
              <a:rPr lang="fr-BE" dirty="0" err="1"/>
              <a:t>from</a:t>
            </a:r>
            <a:r>
              <a:rPr lang="fr-BE" dirty="0"/>
              <a:t> </a:t>
            </a:r>
            <a:r>
              <a:rPr lang="fr-BE" dirty="0" err="1"/>
              <a:t>example</a:t>
            </a:r>
            <a:r>
              <a:rPr lang="fr-BE" dirty="0"/>
              <a:t> data </a:t>
            </a:r>
            <a:r>
              <a:rPr lang="en-US" dirty="0"/>
              <a:t>with no or minimal need for human intervention</a:t>
            </a:r>
          </a:p>
          <a:p>
            <a:pPr lvl="1"/>
            <a:endParaRPr lang="fr-BE" dirty="0"/>
          </a:p>
          <a:p>
            <a:r>
              <a:rPr lang="fr-BE" dirty="0"/>
              <a:t>at the intersection of computer science and </a:t>
            </a:r>
            <a:r>
              <a:rPr lang="fr-BE" dirty="0" err="1"/>
              <a:t>statistics</a:t>
            </a:r>
            <a:endParaRPr lang="fr-BE" dirty="0"/>
          </a:p>
          <a:p>
            <a:pPr lvl="1"/>
            <a:endParaRPr lang="en-US" dirty="0"/>
          </a:p>
          <a:p>
            <a:r>
              <a:rPr lang="en-US" dirty="0"/>
              <a:t>advantages</a:t>
            </a:r>
          </a:p>
          <a:p>
            <a:pPr lvl="1"/>
            <a:r>
              <a:rPr lang="en-US" dirty="0"/>
              <a:t>no need to code explicitly all possible situations the machine will have to deal with, the machine adapts to change in conditions or unseen situations</a:t>
            </a:r>
          </a:p>
          <a:p>
            <a:pPr lvl="1"/>
            <a:r>
              <a:rPr lang="en-US" dirty="0"/>
              <a:t>can learn a solution to a problem by itself where it would be hard for a human to explicitly instruct the machine</a:t>
            </a:r>
          </a:p>
        </p:txBody>
      </p:sp>
      <p:sp>
        <p:nvSpPr>
          <p:cNvPr id="2" name="Title 1"/>
          <p:cNvSpPr>
            <a:spLocks noGrp="1"/>
          </p:cNvSpPr>
          <p:nvPr>
            <p:ph type="title"/>
          </p:nvPr>
        </p:nvSpPr>
        <p:spPr/>
        <p:txBody>
          <a:bodyPr/>
          <a:lstStyle/>
          <a:p>
            <a:r>
              <a:rPr lang="nl-BE"/>
              <a:t>Machine learning</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69</a:t>
            </a:fld>
            <a:endParaRPr lang="en-US" dirty="0"/>
          </a:p>
        </p:txBody>
      </p:sp>
    </p:spTree>
    <p:extLst>
      <p:ext uri="{BB962C8B-B14F-4D97-AF65-F5344CB8AC3E}">
        <p14:creationId xmlns:p14="http://schemas.microsoft.com/office/powerpoint/2010/main" val="380365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nl-BE" altLang="fr-FR" smtClean="0"/>
              <a:t>Wisselwerking</a:t>
            </a:r>
            <a:endParaRPr lang="nl-BE" altLang="fr-FR" dirty="0" smtClean="0"/>
          </a:p>
        </p:txBody>
      </p:sp>
      <p:sp>
        <p:nvSpPr>
          <p:cNvPr id="4" name="Slide Number Placeholder 3"/>
          <p:cNvSpPr>
            <a:spLocks noGrp="1"/>
          </p:cNvSpPr>
          <p:nvPr>
            <p:ph type="sldNum" sz="quarter" idx="12"/>
          </p:nvPr>
        </p:nvSpPr>
        <p:spPr/>
        <p:txBody>
          <a:bodyPr/>
          <a:lstStyle/>
          <a:p>
            <a:fld id="{FA7AED9D-363C-4C83-928A-06A9D76BBB72}" type="slidenum">
              <a:rPr lang="en-GB" smtClean="0"/>
              <a:pPr/>
              <a:t>7</a:t>
            </a:fld>
            <a:endParaRPr lang="en-GB" dirty="0"/>
          </a:p>
        </p:txBody>
      </p:sp>
      <p:pic>
        <p:nvPicPr>
          <p:cNvPr id="14340" name="Picture 2" descr="https://pixabay.com/static/uploads/photo/2012/04/23/15/50/yin-yang-38646_640.png"/>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571875" y="1347464"/>
            <a:ext cx="511175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4"/>
          <p:cNvSpPr txBox="1">
            <a:spLocks noChangeArrowheads="1"/>
          </p:cNvSpPr>
          <p:nvPr/>
        </p:nvSpPr>
        <p:spPr bwMode="auto">
          <a:xfrm>
            <a:off x="6311900" y="2065839"/>
            <a:ext cx="19129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nl-BE" altLang="fr-FR" sz="2400" dirty="0">
                <a:solidFill>
                  <a:schemeClr val="tx2">
                    <a:lumMod val="20000"/>
                    <a:lumOff val="80000"/>
                  </a:schemeClr>
                </a:solidFill>
              </a:rPr>
              <a:t>ICT </a:t>
            </a:r>
            <a:r>
              <a:rPr lang="nl-BE" altLang="fr-FR" sz="2400" dirty="0" err="1">
                <a:solidFill>
                  <a:schemeClr val="tx2">
                    <a:lumMod val="20000"/>
                    <a:lumOff val="80000"/>
                  </a:schemeClr>
                </a:solidFill>
              </a:rPr>
              <a:t>enables</a:t>
            </a:r>
            <a:r>
              <a:rPr lang="nl-BE" altLang="fr-FR" sz="2400" dirty="0">
                <a:solidFill>
                  <a:schemeClr val="tx2">
                    <a:lumMod val="20000"/>
                    <a:lumOff val="80000"/>
                  </a:schemeClr>
                </a:solidFill>
              </a:rPr>
              <a:t> business, </a:t>
            </a:r>
            <a:r>
              <a:rPr lang="nl-BE" altLang="fr-FR" sz="2400" dirty="0" err="1">
                <a:solidFill>
                  <a:schemeClr val="tx2">
                    <a:lumMod val="20000"/>
                    <a:lumOff val="80000"/>
                  </a:schemeClr>
                </a:solidFill>
              </a:rPr>
              <a:t>effectiveness</a:t>
            </a:r>
            <a:r>
              <a:rPr lang="nl-BE" altLang="fr-FR" sz="2400" dirty="0">
                <a:solidFill>
                  <a:schemeClr val="tx2">
                    <a:lumMod val="20000"/>
                    <a:lumOff val="80000"/>
                  </a:schemeClr>
                </a:solidFill>
              </a:rPr>
              <a:t>, efficiency, </a:t>
            </a:r>
            <a:r>
              <a:rPr lang="nl-BE" altLang="fr-FR" sz="2400" dirty="0" err="1">
                <a:solidFill>
                  <a:schemeClr val="tx2">
                    <a:lumMod val="20000"/>
                    <a:lumOff val="80000"/>
                  </a:schemeClr>
                </a:solidFill>
              </a:rPr>
              <a:t>innovation</a:t>
            </a:r>
            <a:endParaRPr lang="fr-BE" altLang="fr-FR" sz="2400" dirty="0">
              <a:solidFill>
                <a:schemeClr val="tx2">
                  <a:lumMod val="20000"/>
                  <a:lumOff val="80000"/>
                </a:schemeClr>
              </a:solidFill>
            </a:endParaRPr>
          </a:p>
        </p:txBody>
      </p:sp>
      <p:sp>
        <p:nvSpPr>
          <p:cNvPr id="14342" name="TextBox 6"/>
          <p:cNvSpPr txBox="1">
            <a:spLocks noChangeArrowheads="1"/>
          </p:cNvSpPr>
          <p:nvPr/>
        </p:nvSpPr>
        <p:spPr bwMode="auto">
          <a:xfrm>
            <a:off x="4020313" y="3608000"/>
            <a:ext cx="1911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nl-BE" altLang="fr-FR" sz="2400" dirty="0">
                <a:solidFill>
                  <a:schemeClr val="bg1"/>
                </a:solidFill>
              </a:rPr>
              <a:t>Business drives, </a:t>
            </a:r>
            <a:r>
              <a:rPr lang="nl-BE" altLang="fr-FR" sz="2400" dirty="0" err="1">
                <a:solidFill>
                  <a:schemeClr val="bg1"/>
                </a:solidFill>
              </a:rPr>
              <a:t>empowers</a:t>
            </a:r>
            <a:r>
              <a:rPr lang="nl-BE" altLang="fr-FR" sz="2400" dirty="0">
                <a:solidFill>
                  <a:schemeClr val="bg1"/>
                </a:solidFill>
              </a:rPr>
              <a:t> </a:t>
            </a:r>
            <a:r>
              <a:rPr lang="nl-BE" altLang="fr-FR" sz="2400" dirty="0" err="1">
                <a:solidFill>
                  <a:schemeClr val="bg1"/>
                </a:solidFill>
              </a:rPr>
              <a:t>and</a:t>
            </a:r>
            <a:endParaRPr lang="nl-BE" altLang="fr-FR" sz="2400" dirty="0">
              <a:solidFill>
                <a:schemeClr val="bg1"/>
              </a:solidFill>
            </a:endParaRPr>
          </a:p>
          <a:p>
            <a:pPr algn="ctr" eaLnBrk="1" hangingPunct="1">
              <a:spcBef>
                <a:spcPct val="0"/>
              </a:spcBef>
              <a:buFontTx/>
              <a:buNone/>
            </a:pPr>
            <a:r>
              <a:rPr lang="nl-BE" altLang="fr-FR" sz="2400" dirty="0" err="1">
                <a:solidFill>
                  <a:schemeClr val="bg1"/>
                </a:solidFill>
              </a:rPr>
              <a:t>invests</a:t>
            </a:r>
            <a:r>
              <a:rPr lang="nl-BE" altLang="fr-FR" sz="2400" dirty="0">
                <a:solidFill>
                  <a:schemeClr val="bg1"/>
                </a:solidFill>
              </a:rPr>
              <a:t> in ICT</a:t>
            </a:r>
            <a:endParaRPr lang="fr-BE" altLang="fr-FR" sz="2400" dirty="0">
              <a:solidFill>
                <a:schemeClr val="bg1"/>
              </a:solidFill>
            </a:endParaRPr>
          </a:p>
        </p:txBody>
      </p:sp>
    </p:spTree>
    <p:extLst>
      <p:ext uri="{BB962C8B-B14F-4D97-AF65-F5344CB8AC3E}">
        <p14:creationId xmlns:p14="http://schemas.microsoft.com/office/powerpoint/2010/main" val="27006643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Machine </a:t>
            </a:r>
            <a:r>
              <a:rPr lang="nl-BE" dirty="0" err="1"/>
              <a:t>learning</a:t>
            </a:r>
            <a:r>
              <a:rPr lang="nl-BE" dirty="0"/>
              <a:t> approaches</a:t>
            </a:r>
            <a:endParaRPr lang="fr-BE" dirty="0">
              <a:solidFill>
                <a:srgbClr val="FF0000"/>
              </a:solidFill>
            </a:endParaRPr>
          </a:p>
        </p:txBody>
      </p:sp>
      <p:graphicFrame>
        <p:nvGraphicFramePr>
          <p:cNvPr id="4" name="Diagram 3"/>
          <p:cNvGraphicFramePr/>
          <p:nvPr>
            <p:extLst>
              <p:ext uri="{D42A27DB-BD31-4B8C-83A1-F6EECF244321}">
                <p14:modId xmlns:p14="http://schemas.microsoft.com/office/powerpoint/2010/main" val="3454829564"/>
              </p:ext>
            </p:extLst>
          </p:nvPr>
        </p:nvGraphicFramePr>
        <p:xfrm>
          <a:off x="1811524" y="1799456"/>
          <a:ext cx="849694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p:txBody>
          <a:bodyPr/>
          <a:lstStyle/>
          <a:p>
            <a:fld id="{D45B42A2-12DC-D04A-88D3-A93CC82DF348}" type="slidenum">
              <a:rPr lang="en-US" smtClean="0"/>
              <a:t>70</a:t>
            </a:fld>
            <a:endParaRPr lang="en-US" dirty="0"/>
          </a:p>
        </p:txBody>
      </p:sp>
    </p:spTree>
    <p:extLst>
      <p:ext uri="{BB962C8B-B14F-4D97-AF65-F5344CB8AC3E}">
        <p14:creationId xmlns:p14="http://schemas.microsoft.com/office/powerpoint/2010/main" val="2344077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Elbow Connector 61"/>
          <p:cNvCxnSpPr>
            <a:stCxn id="21" idx="2"/>
            <a:endCxn id="56" idx="2"/>
          </p:cNvCxnSpPr>
          <p:nvPr/>
        </p:nvCxnSpPr>
        <p:spPr>
          <a:xfrm rot="5400000" flipH="1" flipV="1">
            <a:off x="7199139" y="3668430"/>
            <a:ext cx="804862" cy="3612825"/>
          </a:xfrm>
          <a:prstGeom prst="bentConnector5">
            <a:avLst>
              <a:gd name="adj1" fmla="val -47695"/>
              <a:gd name="adj2" fmla="val 38036"/>
              <a:gd name="adj3" fmla="val -49514"/>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5839196" y="4005064"/>
            <a:ext cx="814786" cy="10708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649286" y="3933056"/>
            <a:ext cx="202718" cy="1164322"/>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20" idx="0"/>
          </p:cNvCxnSpPr>
          <p:nvPr/>
        </p:nvCxnSpPr>
        <p:spPr>
          <a:xfrm flipH="1">
            <a:off x="7126935" y="3861048"/>
            <a:ext cx="98496" cy="11521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680096" y="3933056"/>
            <a:ext cx="288032" cy="1142836"/>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8245875" y="1335420"/>
            <a:ext cx="2163337" cy="1661532"/>
          </a:xfrm>
          <a:custGeom>
            <a:avLst/>
            <a:gdLst>
              <a:gd name="connsiteX0" fmla="*/ 2152185 w 2163337"/>
              <a:gd name="connsiteY0" fmla="*/ 1550020 h 1661532"/>
              <a:gd name="connsiteX1" fmla="*/ 2141034 w 2163337"/>
              <a:gd name="connsiteY1" fmla="*/ 1103971 h 1661532"/>
              <a:gd name="connsiteX2" fmla="*/ 1471961 w 2163337"/>
              <a:gd name="connsiteY2" fmla="*/ 1103971 h 1661532"/>
              <a:gd name="connsiteX3" fmla="*/ 1438507 w 2163337"/>
              <a:gd name="connsiteY3" fmla="*/ 223025 h 1661532"/>
              <a:gd name="connsiteX4" fmla="*/ 1293542 w 2163337"/>
              <a:gd name="connsiteY4" fmla="*/ 44605 h 1661532"/>
              <a:gd name="connsiteX5" fmla="*/ 1025912 w 2163337"/>
              <a:gd name="connsiteY5" fmla="*/ 0 h 1661532"/>
              <a:gd name="connsiteX6" fmla="*/ 479502 w 2163337"/>
              <a:gd name="connsiteY6" fmla="*/ 189571 h 1661532"/>
              <a:gd name="connsiteX7" fmla="*/ 379142 w 2163337"/>
              <a:gd name="connsiteY7" fmla="*/ 457200 h 1661532"/>
              <a:gd name="connsiteX8" fmla="*/ 423746 w 2163337"/>
              <a:gd name="connsiteY8" fmla="*/ 1170878 h 1661532"/>
              <a:gd name="connsiteX9" fmla="*/ 0 w 2163337"/>
              <a:gd name="connsiteY9" fmla="*/ 1215483 h 1661532"/>
              <a:gd name="connsiteX10" fmla="*/ 0 w 2163337"/>
              <a:gd name="connsiteY10" fmla="*/ 1661532 h 1661532"/>
              <a:gd name="connsiteX11" fmla="*/ 2163337 w 2163337"/>
              <a:gd name="connsiteY11" fmla="*/ 1661532 h 1661532"/>
              <a:gd name="connsiteX12" fmla="*/ 2152185 w 2163337"/>
              <a:gd name="connsiteY12" fmla="*/ 1483113 h 166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337" h="1661532">
                <a:moveTo>
                  <a:pt x="2152185" y="1550020"/>
                </a:moveTo>
                <a:lnTo>
                  <a:pt x="2141034" y="1103971"/>
                </a:lnTo>
                <a:lnTo>
                  <a:pt x="1471961" y="1103971"/>
                </a:lnTo>
                <a:lnTo>
                  <a:pt x="1438507" y="223025"/>
                </a:lnTo>
                <a:lnTo>
                  <a:pt x="1293542" y="44605"/>
                </a:lnTo>
                <a:lnTo>
                  <a:pt x="1025912" y="0"/>
                </a:lnTo>
                <a:lnTo>
                  <a:pt x="479502" y="189571"/>
                </a:lnTo>
                <a:lnTo>
                  <a:pt x="379142" y="457200"/>
                </a:lnTo>
                <a:lnTo>
                  <a:pt x="423746" y="1170878"/>
                </a:lnTo>
                <a:lnTo>
                  <a:pt x="0" y="1215483"/>
                </a:lnTo>
                <a:lnTo>
                  <a:pt x="0" y="1661532"/>
                </a:lnTo>
                <a:lnTo>
                  <a:pt x="2163337" y="1661532"/>
                </a:lnTo>
                <a:lnTo>
                  <a:pt x="2152185" y="1483113"/>
                </a:lnTo>
              </a:path>
            </a:pathLst>
          </a:custGeom>
          <a:solidFill>
            <a:schemeClr val="bg1">
              <a:lumMod val="95000"/>
            </a:schemeClr>
          </a:solidFill>
          <a:ln>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689296" y="2807454"/>
            <a:ext cx="2162708" cy="1041400"/>
          </a:xfrm>
          <a:custGeom>
            <a:avLst/>
            <a:gdLst>
              <a:gd name="connsiteX0" fmla="*/ 0 w 1816100"/>
              <a:gd name="connsiteY0" fmla="*/ 1016000 h 1041400"/>
              <a:gd name="connsiteX1" fmla="*/ 736600 w 1816100"/>
              <a:gd name="connsiteY1" fmla="*/ 990600 h 1041400"/>
              <a:gd name="connsiteX2" fmla="*/ 1409700 w 1816100"/>
              <a:gd name="connsiteY2" fmla="*/ 0 h 1041400"/>
              <a:gd name="connsiteX3" fmla="*/ 1460500 w 1816100"/>
              <a:gd name="connsiteY3" fmla="*/ 304800 h 1041400"/>
              <a:gd name="connsiteX4" fmla="*/ 1816100 w 1816100"/>
              <a:gd name="connsiteY4" fmla="*/ 1028700 h 1041400"/>
              <a:gd name="connsiteX5" fmla="*/ 50800 w 1816100"/>
              <a:gd name="connsiteY5" fmla="*/ 1016000 h 1041400"/>
              <a:gd name="connsiteX6" fmla="*/ 50800 w 1816100"/>
              <a:gd name="connsiteY6" fmla="*/ 1041400 h 1041400"/>
              <a:gd name="connsiteX7" fmla="*/ 76200 w 1816100"/>
              <a:gd name="connsiteY7" fmla="*/ 1016000 h 1041400"/>
              <a:gd name="connsiteX8" fmla="*/ 63500 w 1816100"/>
              <a:gd name="connsiteY8" fmla="*/ 10287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100" h="1041400">
                <a:moveTo>
                  <a:pt x="0" y="1016000"/>
                </a:moveTo>
                <a:lnTo>
                  <a:pt x="736600" y="990600"/>
                </a:lnTo>
                <a:lnTo>
                  <a:pt x="1409700" y="0"/>
                </a:lnTo>
                <a:lnTo>
                  <a:pt x="1460500" y="304800"/>
                </a:lnTo>
                <a:lnTo>
                  <a:pt x="1816100" y="1028700"/>
                </a:lnTo>
                <a:lnTo>
                  <a:pt x="50800" y="1016000"/>
                </a:lnTo>
                <a:lnTo>
                  <a:pt x="50800" y="1041400"/>
                </a:lnTo>
                <a:lnTo>
                  <a:pt x="76200" y="1016000"/>
                </a:lnTo>
                <a:lnTo>
                  <a:pt x="63500" y="1028700"/>
                </a:lnTo>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46168" y="1412776"/>
            <a:ext cx="1521560"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X</a:t>
            </a:r>
            <a:endParaRPr lang="en-GB" sz="2000" b="1" dirty="0"/>
          </a:p>
        </p:txBody>
      </p:sp>
      <p:sp>
        <p:nvSpPr>
          <p:cNvPr id="11" name="Rectangle 10"/>
          <p:cNvSpPr/>
          <p:nvPr/>
        </p:nvSpPr>
        <p:spPr>
          <a:xfrm>
            <a:off x="4444432" y="1412776"/>
            <a:ext cx="1944216"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Y</a:t>
            </a:r>
            <a:endParaRPr lang="en-GB" sz="2000" b="1" dirty="0"/>
          </a:p>
        </p:txBody>
      </p:sp>
      <p:sp>
        <p:nvSpPr>
          <p:cNvPr id="12" name="Rectangle 11"/>
          <p:cNvSpPr/>
          <p:nvPr/>
        </p:nvSpPr>
        <p:spPr>
          <a:xfrm>
            <a:off x="6455960" y="1412776"/>
            <a:ext cx="1944216"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Z</a:t>
            </a:r>
            <a:endParaRPr lang="en-GB" sz="2000" b="1" dirty="0"/>
          </a:p>
        </p:txBody>
      </p:sp>
      <p:cxnSp>
        <p:nvCxnSpPr>
          <p:cNvPr id="13" name="Straight Arrow Connector 12"/>
          <p:cNvCxnSpPr/>
          <p:nvPr/>
        </p:nvCxnSpPr>
        <p:spPr>
          <a:xfrm>
            <a:off x="2567528" y="3861048"/>
            <a:ext cx="7560920"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7568" y="3645024"/>
            <a:ext cx="0" cy="4320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699876"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63972"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176040"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24112"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023993" y="5013177"/>
            <a:ext cx="2205885" cy="646331"/>
          </a:xfrm>
          <a:prstGeom prst="rect">
            <a:avLst/>
          </a:prstGeom>
          <a:noFill/>
        </p:spPr>
        <p:txBody>
          <a:bodyPr wrap="square" rtlCol="0">
            <a:spAutoFit/>
          </a:bodyPr>
          <a:lstStyle/>
          <a:p>
            <a:pPr algn="ctr"/>
            <a:r>
              <a:rPr lang="fr-BE" b="1">
                <a:solidFill>
                  <a:schemeClr val="accent6">
                    <a:lumMod val="75000"/>
                  </a:schemeClr>
                </a:solidFill>
              </a:rPr>
              <a:t>Consecutive or Complex Events</a:t>
            </a:r>
            <a:endParaRPr lang="en-GB" b="1" dirty="0">
              <a:solidFill>
                <a:schemeClr val="accent6">
                  <a:lumMod val="75000"/>
                </a:schemeClr>
              </a:solidFill>
            </a:endParaRPr>
          </a:p>
        </p:txBody>
      </p:sp>
      <p:sp>
        <p:nvSpPr>
          <p:cNvPr id="21" name="Right Bracket 20"/>
          <p:cNvSpPr/>
          <p:nvPr/>
        </p:nvSpPr>
        <p:spPr>
          <a:xfrm rot="5400000">
            <a:off x="5651142" y="2721730"/>
            <a:ext cx="288032" cy="6023053"/>
          </a:xfrm>
          <a:prstGeom prst="rightBracket">
            <a:avLst>
              <a:gd name="adj" fmla="val 47267"/>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p:cNvSpPr txBox="1"/>
          <p:nvPr/>
        </p:nvSpPr>
        <p:spPr>
          <a:xfrm>
            <a:off x="2423592" y="5003885"/>
            <a:ext cx="1516864" cy="646331"/>
          </a:xfrm>
          <a:prstGeom prst="rect">
            <a:avLst/>
          </a:prstGeom>
          <a:noFill/>
        </p:spPr>
        <p:txBody>
          <a:bodyPr wrap="square" rtlCol="0">
            <a:spAutoFit/>
          </a:bodyPr>
          <a:lstStyle/>
          <a:p>
            <a:pPr algn="ctr"/>
            <a:r>
              <a:rPr lang="fr-BE" b="1">
                <a:solidFill>
                  <a:schemeClr val="accent6">
                    <a:lumMod val="75000"/>
                  </a:schemeClr>
                </a:solidFill>
              </a:rPr>
              <a:t>Start of</a:t>
            </a:r>
          </a:p>
          <a:p>
            <a:pPr algn="ctr"/>
            <a:r>
              <a:rPr lang="fr-BE" b="1">
                <a:solidFill>
                  <a:schemeClr val="accent6">
                    <a:lumMod val="75000"/>
                  </a:schemeClr>
                </a:solidFill>
              </a:rPr>
              <a:t>Lifecycle</a:t>
            </a:r>
            <a:endParaRPr lang="en-GB" b="1" dirty="0">
              <a:solidFill>
                <a:schemeClr val="accent6">
                  <a:lumMod val="75000"/>
                </a:schemeClr>
              </a:solidFill>
            </a:endParaRPr>
          </a:p>
        </p:txBody>
      </p:sp>
      <p:sp>
        <p:nvSpPr>
          <p:cNvPr id="23" name="Isosceles Triangle 22"/>
          <p:cNvSpPr/>
          <p:nvPr/>
        </p:nvSpPr>
        <p:spPr>
          <a:xfrm>
            <a:off x="4943792" y="3645024"/>
            <a:ext cx="288032" cy="432048"/>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p:nvPr/>
        </p:nvCxnSpPr>
        <p:spPr>
          <a:xfrm>
            <a:off x="5087808" y="4258270"/>
            <a:ext cx="328732" cy="682972"/>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2" idx="0"/>
          </p:cNvCxnSpPr>
          <p:nvPr/>
        </p:nvCxnSpPr>
        <p:spPr>
          <a:xfrm>
            <a:off x="2927134" y="4221088"/>
            <a:ext cx="254890" cy="78279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651064" y="5013177"/>
            <a:ext cx="1516864" cy="646331"/>
          </a:xfrm>
          <a:prstGeom prst="rect">
            <a:avLst/>
          </a:prstGeom>
          <a:noFill/>
        </p:spPr>
        <p:txBody>
          <a:bodyPr wrap="square" rtlCol="0">
            <a:spAutoFit/>
          </a:bodyPr>
          <a:lstStyle/>
          <a:p>
            <a:pPr algn="ctr"/>
            <a:r>
              <a:rPr lang="fr-BE" b="1">
                <a:solidFill>
                  <a:schemeClr val="accent6">
                    <a:lumMod val="75000"/>
                  </a:schemeClr>
                </a:solidFill>
              </a:rPr>
              <a:t>Parameter</a:t>
            </a:r>
          </a:p>
          <a:p>
            <a:pPr algn="ctr"/>
            <a:r>
              <a:rPr lang="fr-BE" b="1">
                <a:solidFill>
                  <a:schemeClr val="accent6">
                    <a:lumMod val="75000"/>
                  </a:schemeClr>
                </a:solidFill>
              </a:rPr>
              <a:t>Change</a:t>
            </a:r>
            <a:endParaRPr lang="en-GB" b="1" dirty="0">
              <a:solidFill>
                <a:schemeClr val="accent6">
                  <a:lumMod val="75000"/>
                </a:schemeClr>
              </a:solidFill>
            </a:endParaRPr>
          </a:p>
        </p:txBody>
      </p:sp>
      <p:sp>
        <p:nvSpPr>
          <p:cNvPr id="27" name="TextBox 26"/>
          <p:cNvSpPr txBox="1"/>
          <p:nvPr/>
        </p:nvSpPr>
        <p:spPr>
          <a:xfrm>
            <a:off x="6455961" y="2710662"/>
            <a:ext cx="1845845" cy="646331"/>
          </a:xfrm>
          <a:prstGeom prst="rect">
            <a:avLst/>
          </a:prstGeom>
          <a:noFill/>
        </p:spPr>
        <p:txBody>
          <a:bodyPr wrap="square" rtlCol="0">
            <a:spAutoFit/>
          </a:bodyPr>
          <a:lstStyle/>
          <a:p>
            <a:r>
              <a:rPr lang="fr-BE" b="1">
                <a:solidFill>
                  <a:schemeClr val="accent6">
                    <a:lumMod val="75000"/>
                  </a:schemeClr>
                </a:solidFill>
              </a:rPr>
              <a:t>Sudden Change in Behaviour</a:t>
            </a:r>
            <a:endParaRPr lang="en-GB" b="1" dirty="0">
              <a:solidFill>
                <a:schemeClr val="accent6">
                  <a:lumMod val="75000"/>
                </a:schemeClr>
              </a:solidFill>
            </a:endParaRPr>
          </a:p>
        </p:txBody>
      </p:sp>
      <p:sp>
        <p:nvSpPr>
          <p:cNvPr id="28" name="Right Bracket 27"/>
          <p:cNvSpPr/>
          <p:nvPr/>
        </p:nvSpPr>
        <p:spPr>
          <a:xfrm rot="5400000">
            <a:off x="5569166" y="-698154"/>
            <a:ext cx="108012" cy="5698024"/>
          </a:xfrm>
          <a:prstGeom prst="rightBracket">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 name="Straight Arrow Connector 28"/>
          <p:cNvCxnSpPr/>
          <p:nvPr/>
        </p:nvCxnSpPr>
        <p:spPr>
          <a:xfrm>
            <a:off x="5651689" y="2204864"/>
            <a:ext cx="9392" cy="72008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40788" y="2339588"/>
            <a:ext cx="2031197" cy="369332"/>
          </a:xfrm>
          <a:prstGeom prst="rect">
            <a:avLst/>
          </a:prstGeom>
          <a:solidFill>
            <a:schemeClr val="bg1"/>
          </a:solidFill>
          <a:ln>
            <a:solidFill>
              <a:schemeClr val="accent6">
                <a:lumMod val="75000"/>
              </a:schemeClr>
            </a:solidFill>
          </a:ln>
        </p:spPr>
        <p:txBody>
          <a:bodyPr wrap="none" rtlCol="0">
            <a:spAutoFit/>
          </a:bodyPr>
          <a:lstStyle/>
          <a:p>
            <a:r>
              <a:rPr lang="fr-BE" b="1" dirty="0">
                <a:solidFill>
                  <a:schemeClr val="accent6">
                    <a:lumMod val="75000"/>
                  </a:schemeClr>
                </a:solidFill>
              </a:rPr>
              <a:t>Data-</a:t>
            </a:r>
            <a:r>
              <a:rPr lang="fr-BE" b="1" dirty="0" err="1">
                <a:solidFill>
                  <a:schemeClr val="accent6">
                    <a:lumMod val="75000"/>
                  </a:schemeClr>
                </a:solidFill>
              </a:rPr>
              <a:t>preprocessing</a:t>
            </a:r>
            <a:endParaRPr lang="en-GB" b="1" dirty="0">
              <a:solidFill>
                <a:schemeClr val="accent6">
                  <a:lumMod val="75000"/>
                </a:schemeClr>
              </a:solidFill>
            </a:endParaRPr>
          </a:p>
        </p:txBody>
      </p:sp>
      <p:grpSp>
        <p:nvGrpSpPr>
          <p:cNvPr id="35" name="Group 34"/>
          <p:cNvGrpSpPr/>
          <p:nvPr/>
        </p:nvGrpSpPr>
        <p:grpSpPr>
          <a:xfrm>
            <a:off x="8781185" y="1426817"/>
            <a:ext cx="828092" cy="1110456"/>
            <a:chOff x="1284133" y="-130739"/>
            <a:chExt cx="1712292" cy="2196244"/>
          </a:xfrm>
        </p:grpSpPr>
        <p:sp>
          <p:nvSpPr>
            <p:cNvPr id="36" name="Oval 35"/>
            <p:cNvSpPr/>
            <p:nvPr/>
          </p:nvSpPr>
          <p:spPr>
            <a:xfrm>
              <a:off x="1284133" y="26530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377325" y="-130739"/>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636385" y="148414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284133" y="1705465"/>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932205" y="979717"/>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a:stCxn id="37" idx="4"/>
              <a:endCxn id="38" idx="0"/>
            </p:cNvCxnSpPr>
            <p:nvPr/>
          </p:nvCxnSpPr>
          <p:spPr>
            <a:xfrm>
              <a:off x="2557345" y="229301"/>
              <a:ext cx="259060" cy="1254844"/>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7" idx="3"/>
              <a:endCxn id="40" idx="0"/>
            </p:cNvCxnSpPr>
            <p:nvPr/>
          </p:nvCxnSpPr>
          <p:spPr>
            <a:xfrm flipH="1">
              <a:off x="2112225" y="176574"/>
              <a:ext cx="317827" cy="803143"/>
            </a:xfrm>
            <a:prstGeom prst="line">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8" idx="2"/>
            </p:cNvCxnSpPr>
            <p:nvPr/>
          </p:nvCxnSpPr>
          <p:spPr>
            <a:xfrm>
              <a:off x="2239518" y="1287030"/>
              <a:ext cx="396867" cy="377135"/>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3"/>
              <a:endCxn id="39" idx="7"/>
            </p:cNvCxnSpPr>
            <p:nvPr/>
          </p:nvCxnSpPr>
          <p:spPr>
            <a:xfrm flipH="1">
              <a:off x="1591446" y="1287030"/>
              <a:ext cx="393486" cy="471162"/>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0" idx="1"/>
              <a:endCxn id="36" idx="5"/>
            </p:cNvCxnSpPr>
            <p:nvPr/>
          </p:nvCxnSpPr>
          <p:spPr>
            <a:xfrm flipH="1" flipV="1">
              <a:off x="1591446" y="572618"/>
              <a:ext cx="393486" cy="459826"/>
            </a:xfrm>
            <a:prstGeom prst="line">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6" idx="3"/>
              <a:endCxn id="39" idx="0"/>
            </p:cNvCxnSpPr>
            <p:nvPr/>
          </p:nvCxnSpPr>
          <p:spPr>
            <a:xfrm>
              <a:off x="1336860" y="572618"/>
              <a:ext cx="127293" cy="1132847"/>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8184232" y="2604952"/>
            <a:ext cx="2227552" cy="338554"/>
          </a:xfrm>
          <a:prstGeom prst="rect">
            <a:avLst/>
          </a:prstGeom>
          <a:noFill/>
        </p:spPr>
        <p:txBody>
          <a:bodyPr wrap="square" rtlCol="0">
            <a:spAutoFit/>
          </a:bodyPr>
          <a:lstStyle/>
          <a:p>
            <a:pPr algn="ctr"/>
            <a:r>
              <a:rPr lang="fr-BE" sz="1600" b="1">
                <a:solidFill>
                  <a:schemeClr val="accent6">
                    <a:lumMod val="75000"/>
                  </a:schemeClr>
                </a:solidFill>
              </a:rPr>
              <a:t>(type 1 fraud) network</a:t>
            </a:r>
            <a:endParaRPr lang="en-GB" sz="1600" b="1" dirty="0">
              <a:solidFill>
                <a:schemeClr val="accent6">
                  <a:lumMod val="75000"/>
                </a:schemeClr>
              </a:solidFill>
            </a:endParaRPr>
          </a:p>
        </p:txBody>
      </p:sp>
      <p:cxnSp>
        <p:nvCxnSpPr>
          <p:cNvPr id="48" name="Straight Arrow Connector 47"/>
          <p:cNvCxnSpPr/>
          <p:nvPr/>
        </p:nvCxnSpPr>
        <p:spPr>
          <a:xfrm>
            <a:off x="8400256" y="3001915"/>
            <a:ext cx="0" cy="2013002"/>
          </a:xfrm>
          <a:prstGeom prst="straightConnector1">
            <a:avLst/>
          </a:prstGeom>
          <a:ln w="1905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60196" y="5013177"/>
            <a:ext cx="1116124" cy="646331"/>
          </a:xfrm>
          <a:prstGeom prst="rect">
            <a:avLst/>
          </a:prstGeom>
          <a:noFill/>
        </p:spPr>
        <p:txBody>
          <a:bodyPr wrap="square" rtlCol="0">
            <a:spAutoFit/>
          </a:bodyPr>
          <a:lstStyle/>
          <a:p>
            <a:pPr algn="ctr"/>
            <a:r>
              <a:rPr lang="fr-BE" b="1">
                <a:solidFill>
                  <a:schemeClr val="accent6">
                    <a:lumMod val="75000"/>
                  </a:schemeClr>
                </a:solidFill>
              </a:rPr>
              <a:t>Network</a:t>
            </a:r>
            <a:endParaRPr lang="fr-BE" b="1" dirty="0">
              <a:solidFill>
                <a:schemeClr val="accent6">
                  <a:lumMod val="75000"/>
                </a:schemeClr>
              </a:solidFill>
            </a:endParaRPr>
          </a:p>
          <a:p>
            <a:pPr algn="ctr"/>
            <a:r>
              <a:rPr lang="fr-BE" b="1" dirty="0">
                <a:solidFill>
                  <a:schemeClr val="accent6">
                    <a:lumMod val="75000"/>
                  </a:schemeClr>
                </a:solidFill>
              </a:rPr>
              <a:t>I</a:t>
            </a:r>
            <a:r>
              <a:rPr lang="fr-BE" b="1">
                <a:solidFill>
                  <a:schemeClr val="accent6">
                    <a:lumMod val="75000"/>
                  </a:schemeClr>
                </a:solidFill>
              </a:rPr>
              <a:t>nfo</a:t>
            </a:r>
            <a:endParaRPr lang="en-GB" b="1" dirty="0">
              <a:solidFill>
                <a:schemeClr val="accent6">
                  <a:lumMod val="75000"/>
                </a:schemeClr>
              </a:solidFill>
            </a:endParaRPr>
          </a:p>
        </p:txBody>
      </p:sp>
      <p:pic>
        <p:nvPicPr>
          <p:cNvPr id="52" name="Picture 2" descr="http://files.softicons.com/download/business-icons/desktop-business-icons-by-aha-soft/png/256x256/compa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501088"/>
            <a:ext cx="720000" cy="720000"/>
          </a:xfrm>
          <a:prstGeom prst="rect">
            <a:avLst/>
          </a:prstGeom>
          <a:noFill/>
          <a:ln w="38100">
            <a:noFill/>
          </a:ln>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9408368" y="3632830"/>
            <a:ext cx="0" cy="4320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399486" y="4149080"/>
            <a:ext cx="2016995" cy="923330"/>
          </a:xfrm>
          <a:prstGeom prst="rect">
            <a:avLst/>
          </a:prstGeom>
          <a:noFill/>
        </p:spPr>
        <p:txBody>
          <a:bodyPr wrap="square" rtlCol="0">
            <a:spAutoFit/>
          </a:bodyPr>
          <a:lstStyle/>
          <a:p>
            <a:pPr algn="ctr"/>
            <a:r>
              <a:rPr lang="fr-BE" b="1">
                <a:solidFill>
                  <a:schemeClr val="accent6">
                    <a:lumMod val="75000"/>
                  </a:schemeClr>
                </a:solidFill>
              </a:rPr>
              <a:t>Fraud type 2 symptoms</a:t>
            </a:r>
          </a:p>
          <a:p>
            <a:pPr algn="ctr"/>
            <a:r>
              <a:rPr lang="fr-BE" b="1">
                <a:solidFill>
                  <a:schemeClr val="accent6">
                    <a:lumMod val="75000"/>
                  </a:schemeClr>
                </a:solidFill>
              </a:rPr>
              <a:t>&amp; profit</a:t>
            </a:r>
            <a:endParaRPr lang="en-GB" b="1" dirty="0">
              <a:solidFill>
                <a:schemeClr val="accent6">
                  <a:lumMod val="75000"/>
                </a:schemeClr>
              </a:solidFill>
            </a:endParaRPr>
          </a:p>
        </p:txBody>
      </p:sp>
      <p:sp>
        <p:nvSpPr>
          <p:cNvPr id="58" name="TextBox 57"/>
          <p:cNvSpPr txBox="1"/>
          <p:nvPr/>
        </p:nvSpPr>
        <p:spPr>
          <a:xfrm>
            <a:off x="10146428" y="3672000"/>
            <a:ext cx="270053" cy="369332"/>
          </a:xfrm>
          <a:prstGeom prst="rect">
            <a:avLst/>
          </a:prstGeom>
          <a:noFill/>
        </p:spPr>
        <p:txBody>
          <a:bodyPr wrap="square" rtlCol="0">
            <a:spAutoFit/>
          </a:bodyPr>
          <a:lstStyle/>
          <a:p>
            <a:pPr algn="ctr"/>
            <a:r>
              <a:rPr lang="fr-BE" b="1">
                <a:solidFill>
                  <a:schemeClr val="accent6">
                    <a:lumMod val="75000"/>
                  </a:schemeClr>
                </a:solidFill>
              </a:rPr>
              <a:t>t</a:t>
            </a:r>
            <a:endParaRPr lang="en-GB" b="1" dirty="0">
              <a:solidFill>
                <a:schemeClr val="accent6">
                  <a:lumMod val="75000"/>
                </a:schemeClr>
              </a:solidFill>
            </a:endParaRPr>
          </a:p>
        </p:txBody>
      </p:sp>
      <p:sp>
        <p:nvSpPr>
          <p:cNvPr id="60" name="TextBox 59"/>
          <p:cNvSpPr txBox="1"/>
          <p:nvPr/>
        </p:nvSpPr>
        <p:spPr>
          <a:xfrm>
            <a:off x="6816081" y="6053226"/>
            <a:ext cx="1981183" cy="400110"/>
          </a:xfrm>
          <a:prstGeom prst="rect">
            <a:avLst/>
          </a:prstGeom>
          <a:solidFill>
            <a:schemeClr val="accent6">
              <a:lumMod val="75000"/>
            </a:schemeClr>
          </a:solidFill>
          <a:ln>
            <a:solidFill>
              <a:schemeClr val="accent6">
                <a:lumMod val="75000"/>
              </a:schemeClr>
            </a:solidFill>
          </a:ln>
        </p:spPr>
        <p:txBody>
          <a:bodyPr wrap="none" rtlCol="0">
            <a:spAutoFit/>
          </a:bodyPr>
          <a:lstStyle/>
          <a:p>
            <a:r>
              <a:rPr lang="fr-BE" sz="2000" b="1">
                <a:solidFill>
                  <a:schemeClr val="bg1"/>
                </a:solidFill>
              </a:rPr>
              <a:t>Predictive model</a:t>
            </a:r>
            <a:endParaRPr lang="en-GB" sz="2000" b="1" dirty="0">
              <a:solidFill>
                <a:schemeClr val="bg1"/>
              </a:solidFill>
            </a:endParaRPr>
          </a:p>
        </p:txBody>
      </p:sp>
      <p:sp>
        <p:nvSpPr>
          <p:cNvPr id="32" name="Title 31"/>
          <p:cNvSpPr>
            <a:spLocks noGrp="1"/>
          </p:cNvSpPr>
          <p:nvPr>
            <p:ph type="title"/>
          </p:nvPr>
        </p:nvSpPr>
        <p:spPr/>
        <p:txBody>
          <a:bodyPr/>
          <a:lstStyle/>
          <a:p>
            <a:r>
              <a:rPr lang="nl-BE"/>
              <a:t>Applied to fraud detection</a:t>
            </a:r>
            <a:endParaRPr lang="en-US" dirty="0"/>
          </a:p>
        </p:txBody>
      </p:sp>
      <p:sp>
        <p:nvSpPr>
          <p:cNvPr id="31" name="Slide Number Placeholder 30"/>
          <p:cNvSpPr>
            <a:spLocks noGrp="1"/>
          </p:cNvSpPr>
          <p:nvPr>
            <p:ph type="sldNum" sz="quarter" idx="12"/>
          </p:nvPr>
        </p:nvSpPr>
        <p:spPr/>
        <p:txBody>
          <a:bodyPr/>
          <a:lstStyle/>
          <a:p>
            <a:fld id="{D45B42A2-12DC-D04A-88D3-A93CC82DF348}" type="slidenum">
              <a:rPr lang="en-US" smtClean="0"/>
              <a:t>71</a:t>
            </a:fld>
            <a:endParaRPr lang="en-US" dirty="0"/>
          </a:p>
        </p:txBody>
      </p:sp>
    </p:spTree>
    <p:extLst>
      <p:ext uri="{BB962C8B-B14F-4D97-AF65-F5344CB8AC3E}">
        <p14:creationId xmlns:p14="http://schemas.microsoft.com/office/powerpoint/2010/main" val="35289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p:bldP spid="4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vendwergen spincontra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9504" y="1259456"/>
            <a:ext cx="7441722" cy="5581291"/>
          </a:xfrm>
          <a:prstGeom prst="rect">
            <a:avLst/>
          </a:prstGeom>
        </p:spPr>
      </p:pic>
      <p:sp>
        <p:nvSpPr>
          <p:cNvPr id="9" name="Title 8"/>
          <p:cNvSpPr>
            <a:spLocks noGrp="1"/>
          </p:cNvSpPr>
          <p:nvPr>
            <p:ph type="title"/>
          </p:nvPr>
        </p:nvSpPr>
        <p:spPr/>
        <p:txBody>
          <a:bodyPr/>
          <a:lstStyle/>
          <a:p>
            <a:r>
              <a:rPr lang="en-US" dirty="0"/>
              <a:t>Example: spider constructions</a:t>
            </a:r>
          </a:p>
        </p:txBody>
      </p:sp>
      <p:sp>
        <p:nvSpPr>
          <p:cNvPr id="6" name="Slide Number Placeholder 5"/>
          <p:cNvSpPr>
            <a:spLocks noGrp="1"/>
          </p:cNvSpPr>
          <p:nvPr>
            <p:ph type="sldNum" sz="quarter" idx="12"/>
          </p:nvPr>
        </p:nvSpPr>
        <p:spPr/>
        <p:txBody>
          <a:bodyPr/>
          <a:lstStyle/>
          <a:p>
            <a:fld id="{D45B42A2-12DC-D04A-88D3-A93CC82DF348}" type="slidenum">
              <a:rPr lang="en-US" smtClean="0"/>
              <a:t>72</a:t>
            </a:fld>
            <a:endParaRPr lang="en-US" dirty="0"/>
          </a:p>
        </p:txBody>
      </p:sp>
    </p:spTree>
    <p:extLst>
      <p:ext uri="{BB962C8B-B14F-4D97-AF65-F5344CB8AC3E}">
        <p14:creationId xmlns:p14="http://schemas.microsoft.com/office/powerpoint/2010/main" val="4033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normAutofit/>
          </a:bodyPr>
          <a:lstStyle/>
          <a:p>
            <a:r>
              <a:rPr lang="fr-FR" altLang="en-US" dirty="0">
                <a:sym typeface="Times New Roman" pitchFamily="18" charset="0"/>
              </a:rPr>
              <a:t>Internet of </a:t>
            </a:r>
            <a:r>
              <a:rPr lang="fr-FR" altLang="en-US" dirty="0" err="1">
                <a:sym typeface="Times New Roman" pitchFamily="18" charset="0"/>
              </a:rPr>
              <a:t>things</a:t>
            </a:r>
            <a:r>
              <a:rPr lang="fr-FR" altLang="en-US" dirty="0">
                <a:sym typeface="Times New Roman" pitchFamily="18" charset="0"/>
              </a:rPr>
              <a:t>: </a:t>
            </a:r>
            <a:r>
              <a:rPr lang="fr-FR" altLang="en-US" dirty="0" err="1">
                <a:sym typeface="Times New Roman" pitchFamily="18" charset="0"/>
              </a:rPr>
              <a:t>experiment</a:t>
            </a:r>
            <a:r>
              <a:rPr lang="fr-FR" altLang="en-US" dirty="0">
                <a:sym typeface="Times New Roman" pitchFamily="18" charset="0"/>
              </a:rPr>
              <a:t> </a:t>
            </a:r>
            <a:r>
              <a:rPr lang="fr-FR" altLang="en-US" dirty="0" err="1">
                <a:sym typeface="Times New Roman" pitchFamily="18" charset="0"/>
              </a:rPr>
              <a:t>with</a:t>
            </a:r>
            <a:r>
              <a:rPr lang="fr-FR" altLang="en-US" dirty="0">
                <a:sym typeface="Times New Roman" pitchFamily="18" charset="0"/>
              </a:rPr>
              <a:t> </a:t>
            </a:r>
            <a:r>
              <a:rPr lang="fr-FR" altLang="en-US" dirty="0" err="1">
                <a:sym typeface="Times New Roman" pitchFamily="18" charset="0"/>
              </a:rPr>
              <a:t>beacons</a:t>
            </a:r>
            <a:endParaRPr lang="fr-FR" altLang="en-US" dirty="0">
              <a:sym typeface="Times New Roman" pitchFamily="18" charset="0"/>
            </a:endParaRPr>
          </a:p>
        </p:txBody>
      </p:sp>
      <p:sp>
        <p:nvSpPr>
          <p:cNvPr id="5" name="Content Placeholder 4"/>
          <p:cNvSpPr>
            <a:spLocks noGrp="1"/>
          </p:cNvSpPr>
          <p:nvPr>
            <p:ph idx="4294967295"/>
          </p:nvPr>
        </p:nvSpPr>
        <p:spPr>
          <a:xfrm>
            <a:off x="0" y="1343025"/>
            <a:ext cx="11431588" cy="4351338"/>
          </a:xfrm>
        </p:spPr>
        <p:txBody>
          <a:bodyPr/>
          <a:lstStyle/>
          <a:p>
            <a:endParaRPr lang="fr-BE"/>
          </a:p>
          <a:p>
            <a:pPr lvl="1"/>
            <a:endParaRPr lang="nl-B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32544" y="2961768"/>
            <a:ext cx="2438400" cy="2438400"/>
          </a:xfrm>
          <a:prstGeom prst="rect">
            <a:avLst/>
          </a:prstGeom>
        </p:spPr>
      </p:pic>
      <p:sp>
        <p:nvSpPr>
          <p:cNvPr id="7" name="Oval 6"/>
          <p:cNvSpPr/>
          <p:nvPr/>
        </p:nvSpPr>
        <p:spPr>
          <a:xfrm>
            <a:off x="7284672" y="2529440"/>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6024672" y="1269440"/>
            <a:ext cx="6120000" cy="61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1" descr="http://pngimg.com/upload/smartphone_PNG849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880" y="1246144"/>
            <a:ext cx="2805006" cy="4194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2" name="Picture 3" descr="C:\Users\beva\AppData\Local\Microsoft\Windows\Temporary Internet Files\Content.IE5\OUDGS3CC\bob-builder[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5" b="96144" l="6333" r="93667"/>
                    </a14:imgEffect>
                  </a14:imgLayer>
                </a14:imgProps>
              </a:ext>
              <a:ext uri="{28A0092B-C50C-407E-A947-70E740481C1C}">
                <a14:useLocalDpi xmlns:a14="http://schemas.microsoft.com/office/drawing/2010/main" val="0"/>
              </a:ext>
            </a:extLst>
          </a:blip>
          <a:srcRect/>
          <a:stretch>
            <a:fillRect/>
          </a:stretch>
        </p:blipFill>
        <p:spPr bwMode="auto">
          <a:xfrm>
            <a:off x="4799856" y="3068960"/>
            <a:ext cx="1828800" cy="2371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7880" y="2130250"/>
            <a:ext cx="3491879" cy="10107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847529" y="1619508"/>
            <a:ext cx="1220975" cy="369332"/>
          </a:xfrm>
          <a:prstGeom prst="rect">
            <a:avLst/>
          </a:prstGeom>
          <a:noFill/>
        </p:spPr>
        <p:txBody>
          <a:bodyPr wrap="none" rtlCol="0">
            <a:spAutoFit/>
          </a:bodyPr>
          <a:lstStyle/>
          <a:p>
            <a:r>
              <a:rPr lang="fr-BE"/>
              <a:t>Notificatie:</a:t>
            </a:r>
            <a:endParaRPr lang="nl-BE"/>
          </a:p>
        </p:txBody>
      </p:sp>
      <p:sp>
        <p:nvSpPr>
          <p:cNvPr id="15" name="TextBox 14"/>
          <p:cNvSpPr txBox="1"/>
          <p:nvPr/>
        </p:nvSpPr>
        <p:spPr>
          <a:xfrm>
            <a:off x="7496954" y="4896692"/>
            <a:ext cx="3270382" cy="369332"/>
          </a:xfrm>
          <a:prstGeom prst="rect">
            <a:avLst/>
          </a:prstGeom>
          <a:noFill/>
        </p:spPr>
        <p:txBody>
          <a:bodyPr wrap="none" rtlCol="0">
            <a:spAutoFit/>
          </a:bodyPr>
          <a:lstStyle/>
          <a:p>
            <a:r>
              <a:rPr lang="en-US" dirty="0"/>
              <a:t>Beacon present at the workplace</a:t>
            </a:r>
            <a:endParaRPr lang="nl-BE" dirty="0"/>
          </a:p>
        </p:txBody>
      </p:sp>
      <p:sp>
        <p:nvSpPr>
          <p:cNvPr id="2" name="TextBox 1"/>
          <p:cNvSpPr txBox="1"/>
          <p:nvPr/>
        </p:nvSpPr>
        <p:spPr>
          <a:xfrm>
            <a:off x="1752643" y="5423140"/>
            <a:ext cx="5649426" cy="923330"/>
          </a:xfrm>
          <a:prstGeom prst="rect">
            <a:avLst/>
          </a:prstGeom>
          <a:noFill/>
        </p:spPr>
        <p:txBody>
          <a:bodyPr wrap="square" rtlCol="0">
            <a:spAutoFit/>
          </a:bodyPr>
          <a:lstStyle/>
          <a:p>
            <a:r>
              <a:rPr lang="en-US" dirty="0"/>
              <a:t>Beacons are easy, inexpensive and quick to integrate with mobile applications and can help to provide context-specific information to the application</a:t>
            </a:r>
            <a:endParaRPr lang="nl-BE" dirty="0"/>
          </a:p>
        </p:txBody>
      </p:sp>
      <p:sp>
        <p:nvSpPr>
          <p:cNvPr id="17" name="Slide Number Placeholder 16"/>
          <p:cNvSpPr>
            <a:spLocks noGrp="1"/>
          </p:cNvSpPr>
          <p:nvPr>
            <p:ph type="sldNum" sz="quarter" idx="12"/>
          </p:nvPr>
        </p:nvSpPr>
        <p:spPr/>
        <p:txBody>
          <a:bodyPr/>
          <a:lstStyle/>
          <a:p>
            <a:fld id="{D45B42A2-12DC-D04A-88D3-A93CC82DF348}" type="slidenum">
              <a:rPr lang="en-US" smtClean="0"/>
              <a:t>73</a:t>
            </a:fld>
            <a:endParaRPr lang="en-US" dirty="0"/>
          </a:p>
        </p:txBody>
      </p:sp>
    </p:spTree>
    <p:extLst>
      <p:ext uri="{BB962C8B-B14F-4D97-AF65-F5344CB8AC3E}">
        <p14:creationId xmlns:p14="http://schemas.microsoft.com/office/powerpoint/2010/main" val="3884786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ICT </a:t>
            </a:r>
            <a:r>
              <a:rPr lang="en-US" dirty="0" err="1" smtClean="0"/>
              <a:t>als</a:t>
            </a:r>
            <a:r>
              <a:rPr lang="en-US" dirty="0" smtClean="0"/>
              <a:t> utility</a:t>
            </a:r>
            <a:endParaRPr lang="en-US"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74</a:t>
            </a:fld>
            <a:endParaRPr lang="en-US" dirty="0"/>
          </a:p>
        </p:txBody>
      </p:sp>
    </p:spTree>
    <p:extLst>
      <p:ext uri="{BB962C8B-B14F-4D97-AF65-F5344CB8AC3E}">
        <p14:creationId xmlns:p14="http://schemas.microsoft.com/office/powerpoint/2010/main" val="29737805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75</a:t>
            </a:fld>
            <a:endParaRPr lang="nl-NL" dirty="0"/>
          </a:p>
        </p:txBody>
      </p:sp>
      <p:sp>
        <p:nvSpPr>
          <p:cNvPr id="7" name="Hexagon 6"/>
          <p:cNvSpPr/>
          <p:nvPr/>
        </p:nvSpPr>
        <p:spPr>
          <a:xfrm>
            <a:off x="2578789" y="2645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
        <p:nvSpPr>
          <p:cNvPr id="8" name="Hexagon 7"/>
          <p:cNvSpPr/>
          <p:nvPr/>
        </p:nvSpPr>
        <p:spPr>
          <a:xfrm>
            <a:off x="4089812" y="3418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2567360" y="4154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ICT </a:t>
            </a:r>
            <a:r>
              <a:rPr lang="nl-BE" dirty="0" err="1"/>
              <a:t>gover-nance</a:t>
            </a:r>
            <a:endParaRPr lang="fr-BE" dirty="0"/>
          </a:p>
        </p:txBody>
      </p:sp>
      <p:sp>
        <p:nvSpPr>
          <p:cNvPr id="10" name="Hexagon 9"/>
          <p:cNvSpPr/>
          <p:nvPr/>
        </p:nvSpPr>
        <p:spPr>
          <a:xfrm>
            <a:off x="5612264" y="4165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Service </a:t>
            </a:r>
            <a:r>
              <a:rPr lang="nl-BE" dirty="0" err="1"/>
              <a:t>manage-ment</a:t>
            </a:r>
            <a:endParaRPr lang="fr-BE" dirty="0"/>
          </a:p>
        </p:txBody>
      </p:sp>
      <p:sp>
        <p:nvSpPr>
          <p:cNvPr id="11" name="Hexagon 10"/>
          <p:cNvSpPr/>
          <p:nvPr/>
        </p:nvSpPr>
        <p:spPr>
          <a:xfrm>
            <a:off x="4089812" y="4931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2" name="Hexagon 11"/>
          <p:cNvSpPr/>
          <p:nvPr/>
        </p:nvSpPr>
        <p:spPr>
          <a:xfrm>
            <a:off x="7105070" y="3395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Personeels-planning</a:t>
            </a:r>
            <a:endParaRPr lang="fr-BE" dirty="0"/>
          </a:p>
        </p:txBody>
      </p:sp>
      <p:sp>
        <p:nvSpPr>
          <p:cNvPr id="13" name="Hexagon 12"/>
          <p:cNvSpPr/>
          <p:nvPr/>
        </p:nvSpPr>
        <p:spPr>
          <a:xfrm>
            <a:off x="5586863" y="2645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4081345" y="1913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Project </a:t>
            </a:r>
            <a:r>
              <a:rPr lang="nl-BE" dirty="0" err="1"/>
              <a:t>manage-ment</a:t>
            </a:r>
            <a:endParaRPr lang="fr-BE" dirty="0"/>
          </a:p>
        </p:txBody>
      </p:sp>
      <p:sp>
        <p:nvSpPr>
          <p:cNvPr id="15" name="Hexagon 14"/>
          <p:cNvSpPr/>
          <p:nvPr/>
        </p:nvSpPr>
        <p:spPr>
          <a:xfrm>
            <a:off x="8606634" y="263883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t>
            </a:r>
            <a:endParaRPr lang="fr-BE" dirty="0"/>
          </a:p>
        </p:txBody>
      </p:sp>
      <p:sp>
        <p:nvSpPr>
          <p:cNvPr id="25" name="Hexagon 24"/>
          <p:cNvSpPr/>
          <p:nvPr/>
        </p:nvSpPr>
        <p:spPr>
          <a:xfrm>
            <a:off x="7105070" y="1879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Procure</a:t>
            </a:r>
            <a:r>
              <a:rPr lang="nl-BE" dirty="0"/>
              <a:t>-ment</a:t>
            </a:r>
            <a:endParaRPr lang="fr-BE" dirty="0"/>
          </a:p>
        </p:txBody>
      </p:sp>
    </p:spTree>
    <p:extLst>
      <p:ext uri="{BB962C8B-B14F-4D97-AF65-F5344CB8AC3E}">
        <p14:creationId xmlns:p14="http://schemas.microsoft.com/office/powerpoint/2010/main" val="230208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2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76</a:t>
            </a:fld>
            <a:endParaRPr lang="nl-NL" dirty="0"/>
          </a:p>
        </p:txBody>
      </p:sp>
      <p:sp>
        <p:nvSpPr>
          <p:cNvPr id="7" name="Hexagon 6"/>
          <p:cNvSpPr/>
          <p:nvPr/>
        </p:nvSpPr>
        <p:spPr>
          <a:xfrm>
            <a:off x="2578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Tree>
    <p:extLst>
      <p:ext uri="{BB962C8B-B14F-4D97-AF65-F5344CB8AC3E}">
        <p14:creationId xmlns:p14="http://schemas.microsoft.com/office/powerpoint/2010/main" val="3484388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lnSpcReduction="10000"/>
          </a:bodyPr>
          <a:lstStyle/>
          <a:p>
            <a:r>
              <a:rPr lang="nl-BE" dirty="0" smtClean="0"/>
              <a:t>waarvoor wordt beroep gedaan op IaaS, PaaS of SaaS ?</a:t>
            </a:r>
          </a:p>
          <a:p>
            <a:r>
              <a:rPr lang="nl-BE" dirty="0" smtClean="0"/>
              <a:t>wat doen we nog zelf ?</a:t>
            </a:r>
          </a:p>
          <a:p>
            <a:pPr>
              <a:spcAft>
                <a:spcPts val="600"/>
              </a:spcAft>
            </a:pPr>
            <a:r>
              <a:rPr lang="nl-BE" dirty="0" smtClean="0"/>
              <a:t>grote impact op ICT-afdeling</a:t>
            </a:r>
          </a:p>
          <a:p>
            <a:pPr lvl="1"/>
            <a:r>
              <a:rPr lang="nl-BE" dirty="0" smtClean="0"/>
              <a:t>reductie van</a:t>
            </a:r>
          </a:p>
          <a:p>
            <a:pPr lvl="2"/>
            <a:r>
              <a:rPr lang="nl-BE" dirty="0" smtClean="0"/>
              <a:t>technisch infrastructuur- en platformbeheer</a:t>
            </a:r>
          </a:p>
          <a:p>
            <a:pPr lvl="2">
              <a:spcAft>
                <a:spcPts val="600"/>
              </a:spcAft>
            </a:pPr>
            <a:r>
              <a:rPr lang="nl-BE" dirty="0" smtClean="0"/>
              <a:t>eigen ontwikkeling, die waar mogelijk wordt vervangen door standaardpakketten en SaaS-oplossingen (te gebruiken as </a:t>
            </a:r>
            <a:r>
              <a:rPr lang="nl-BE" dirty="0" err="1" smtClean="0"/>
              <a:t>such</a:t>
            </a:r>
            <a:r>
              <a:rPr lang="nl-BE" dirty="0" smtClean="0"/>
              <a:t>, geen </a:t>
            </a:r>
            <a:r>
              <a:rPr lang="nl-BE" dirty="0" err="1" smtClean="0"/>
              <a:t>customisatie</a:t>
            </a:r>
            <a:r>
              <a:rPr lang="nl-BE" dirty="0" smtClean="0"/>
              <a:t> ! – </a:t>
            </a:r>
            <a:r>
              <a:rPr lang="nl-BE" dirty="0" err="1" smtClean="0"/>
              <a:t>good</a:t>
            </a:r>
            <a:r>
              <a:rPr lang="nl-BE" dirty="0" smtClean="0"/>
              <a:t> is </a:t>
            </a:r>
            <a:r>
              <a:rPr lang="nl-BE" dirty="0" err="1" smtClean="0"/>
              <a:t>good</a:t>
            </a:r>
            <a:r>
              <a:rPr lang="nl-BE" dirty="0" smtClean="0"/>
              <a:t> </a:t>
            </a:r>
            <a:r>
              <a:rPr lang="nl-BE" dirty="0" err="1" smtClean="0"/>
              <a:t>enough</a:t>
            </a:r>
            <a:r>
              <a:rPr lang="nl-BE" dirty="0" smtClean="0"/>
              <a:t> – enkel relevante modules)</a:t>
            </a:r>
          </a:p>
          <a:p>
            <a:pPr lvl="1"/>
            <a:r>
              <a:rPr lang="nl-BE" dirty="0" smtClean="0"/>
              <a:t>ontwikkeling van</a:t>
            </a:r>
          </a:p>
          <a:p>
            <a:pPr lvl="2"/>
            <a:r>
              <a:rPr lang="nl-BE" dirty="0" smtClean="0"/>
              <a:t>architectuurfunctie</a:t>
            </a:r>
          </a:p>
          <a:p>
            <a:pPr lvl="2"/>
            <a:r>
              <a:rPr lang="nl-BE" dirty="0" err="1" smtClean="0"/>
              <a:t>informatieveiligheids</a:t>
            </a:r>
            <a:r>
              <a:rPr lang="nl-BE" dirty="0" smtClean="0"/>
              <a:t>- en </a:t>
            </a:r>
            <a:r>
              <a:rPr lang="nl-BE" dirty="0" err="1" smtClean="0"/>
              <a:t>compliancefunctie</a:t>
            </a:r>
            <a:endParaRPr lang="nl-BE" dirty="0" smtClean="0"/>
          </a:p>
          <a:p>
            <a:pPr lvl="2"/>
            <a:r>
              <a:rPr lang="nl-BE" dirty="0" smtClean="0"/>
              <a:t>proces- en </a:t>
            </a:r>
            <a:r>
              <a:rPr lang="nl-BE" dirty="0" err="1" smtClean="0"/>
              <a:t>informatie-analyse</a:t>
            </a:r>
            <a:endParaRPr lang="nl-BE" dirty="0" smtClean="0"/>
          </a:p>
          <a:p>
            <a:pPr lvl="2"/>
            <a:r>
              <a:rPr lang="nl-BE" dirty="0" smtClean="0"/>
              <a:t>businesskennis</a:t>
            </a:r>
          </a:p>
          <a:p>
            <a:pPr lvl="2"/>
            <a:r>
              <a:rPr lang="nl-BE" dirty="0" smtClean="0"/>
              <a:t>kennis van ICT-markt en haar ontwikkeling</a:t>
            </a:r>
          </a:p>
          <a:p>
            <a:endParaRPr lang="fr-BE" dirty="0"/>
          </a:p>
        </p:txBody>
      </p:sp>
      <p:sp>
        <p:nvSpPr>
          <p:cNvPr id="4" name="Title 3"/>
          <p:cNvSpPr>
            <a:spLocks noGrp="1"/>
          </p:cNvSpPr>
          <p:nvPr>
            <p:ph type="title"/>
          </p:nvPr>
        </p:nvSpPr>
        <p:spPr/>
        <p:txBody>
          <a:bodyPr/>
          <a:lstStyle/>
          <a:p>
            <a:r>
              <a:rPr lang="nl-BE" smtClean="0"/>
              <a:t>Sourcing strategie</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77</a:t>
            </a:fld>
            <a:endParaRPr lang="nl-NL" dirty="0"/>
          </a:p>
        </p:txBody>
      </p:sp>
    </p:spTree>
    <p:extLst>
      <p:ext uri="{BB962C8B-B14F-4D97-AF65-F5344CB8AC3E}">
        <p14:creationId xmlns:p14="http://schemas.microsoft.com/office/powerpoint/2010/main" val="7271268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78</a:t>
            </a:fld>
            <a:endParaRPr lang="nl-NL" dirty="0"/>
          </a:p>
        </p:txBody>
      </p:sp>
      <p:sp>
        <p:nvSpPr>
          <p:cNvPr id="7" name="Hexagon 6"/>
          <p:cNvSpPr/>
          <p:nvPr/>
        </p:nvSpPr>
        <p:spPr>
          <a:xfrm>
            <a:off x="2578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
        <p:nvSpPr>
          <p:cNvPr id="9" name="Hexagon 8"/>
          <p:cNvSpPr/>
          <p:nvPr/>
        </p:nvSpPr>
        <p:spPr>
          <a:xfrm>
            <a:off x="2567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ICT </a:t>
            </a:r>
            <a:r>
              <a:rPr lang="nl-BE" dirty="0" err="1"/>
              <a:t>gover-nance</a:t>
            </a:r>
            <a:endParaRPr lang="fr-BE" dirty="0"/>
          </a:p>
        </p:txBody>
      </p:sp>
    </p:spTree>
    <p:extLst>
      <p:ext uri="{BB962C8B-B14F-4D97-AF65-F5344CB8AC3E}">
        <p14:creationId xmlns:p14="http://schemas.microsoft.com/office/powerpoint/2010/main" val="25028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IT-Island"/>
          <p:cNvPicPr>
            <a:picLocks noChangeAspect="1" noChangeArrowheads="1"/>
          </p:cNvPicPr>
          <p:nvPr/>
        </p:nvPicPr>
        <p:blipFill>
          <a:blip r:embed="rId3">
            <a:extLst>
              <a:ext uri="{28A0092B-C50C-407E-A947-70E740481C1C}">
                <a14:useLocalDpi xmlns:a14="http://schemas.microsoft.com/office/drawing/2010/main" val="0"/>
              </a:ext>
            </a:extLst>
          </a:blip>
          <a:srcRect l="43004" t="23334" b="15324"/>
          <a:stretch>
            <a:fillRect/>
          </a:stretch>
        </p:blipFill>
        <p:spPr bwMode="auto">
          <a:xfrm>
            <a:off x="5400676" y="2680901"/>
            <a:ext cx="521176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descr="Business-Island"/>
          <p:cNvPicPr>
            <a:picLocks noChangeAspect="1" noChangeArrowheads="1"/>
          </p:cNvPicPr>
          <p:nvPr/>
        </p:nvPicPr>
        <p:blipFill>
          <a:blip r:embed="rId4">
            <a:extLst>
              <a:ext uri="{28A0092B-C50C-407E-A947-70E740481C1C}">
                <a14:useLocalDpi xmlns:a14="http://schemas.microsoft.com/office/drawing/2010/main" val="0"/>
              </a:ext>
            </a:extLst>
          </a:blip>
          <a:srcRect l="851" t="10672" r="63992" b="48009"/>
          <a:stretch>
            <a:fillRect/>
          </a:stretch>
        </p:blipFill>
        <p:spPr bwMode="auto">
          <a:xfrm>
            <a:off x="1546225" y="1809364"/>
            <a:ext cx="3214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5" name="Group 4"/>
          <p:cNvGrpSpPr>
            <a:grpSpLocks/>
          </p:cNvGrpSpPr>
          <p:nvPr/>
        </p:nvGrpSpPr>
        <p:grpSpPr bwMode="auto">
          <a:xfrm>
            <a:off x="1581150" y="1087051"/>
            <a:ext cx="9029700" cy="5724525"/>
            <a:chOff x="36" y="86"/>
            <a:chExt cx="5688" cy="3606"/>
          </a:xfrm>
        </p:grpSpPr>
        <p:pic>
          <p:nvPicPr>
            <p:cNvPr id="5143" name="Picture 5"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r="28130" b="50859"/>
            <a:stretch>
              <a:fillRect/>
            </a:stretch>
          </p:blipFill>
          <p:spPr bwMode="auto">
            <a:xfrm>
              <a:off x="36" y="86"/>
              <a:ext cx="4088" cy="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6"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t="62312" r="34810"/>
            <a:stretch>
              <a:fillRect/>
            </a:stretch>
          </p:blipFill>
          <p:spPr bwMode="auto">
            <a:xfrm>
              <a:off x="36" y="2333"/>
              <a:ext cx="3708" cy="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7"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l="77338" b="44093"/>
            <a:stretch>
              <a:fillRect/>
            </a:stretch>
          </p:blipFill>
          <p:spPr bwMode="auto">
            <a:xfrm>
              <a:off x="4435" y="86"/>
              <a:ext cx="1289"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8"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l="79359" t="67110"/>
            <a:stretch>
              <a:fillRect/>
            </a:stretch>
          </p:blipFill>
          <p:spPr bwMode="auto">
            <a:xfrm>
              <a:off x="4550" y="2506"/>
              <a:ext cx="1174" cy="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9" descr="Before_Diagram_Wafers-Icons"/>
            <p:cNvPicPr>
              <a:picLocks noChangeAspect="1" noChangeArrowheads="1"/>
            </p:cNvPicPr>
            <p:nvPr/>
          </p:nvPicPr>
          <p:blipFill>
            <a:blip r:embed="rId6">
              <a:extLst>
                <a:ext uri="{28A0092B-C50C-407E-A947-70E740481C1C}">
                  <a14:useLocalDpi xmlns:a14="http://schemas.microsoft.com/office/drawing/2010/main" val="0"/>
                </a:ext>
              </a:extLst>
            </a:blip>
            <a:srcRect l="58157" t="29701" r="29747" b="55823"/>
            <a:stretch>
              <a:fillRect/>
            </a:stretch>
          </p:blipFill>
          <p:spPr bwMode="auto">
            <a:xfrm>
              <a:off x="3344" y="1157"/>
              <a:ext cx="688"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8" name="Picture 10" descr="Before_Diagram_Wafers-Icons"/>
            <p:cNvPicPr>
              <a:picLocks noChangeAspect="1" noChangeArrowheads="1"/>
            </p:cNvPicPr>
            <p:nvPr/>
          </p:nvPicPr>
          <p:blipFill>
            <a:blip r:embed="rId6">
              <a:extLst>
                <a:ext uri="{28A0092B-C50C-407E-A947-70E740481C1C}">
                  <a14:useLocalDpi xmlns:a14="http://schemas.microsoft.com/office/drawing/2010/main" val="0"/>
                </a:ext>
              </a:extLst>
            </a:blip>
            <a:srcRect l="81067" t="35303" r="6662" b="46146"/>
            <a:stretch>
              <a:fillRect/>
            </a:stretch>
          </p:blipFill>
          <p:spPr bwMode="auto">
            <a:xfrm>
              <a:off x="4647" y="1359"/>
              <a:ext cx="698"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11" descr="Before_Diagram_Wafers-Icons"/>
            <p:cNvPicPr>
              <a:picLocks noChangeAspect="1" noChangeArrowheads="1"/>
            </p:cNvPicPr>
            <p:nvPr/>
          </p:nvPicPr>
          <p:blipFill>
            <a:blip r:embed="rId6">
              <a:extLst>
                <a:ext uri="{28A0092B-C50C-407E-A947-70E740481C1C}">
                  <a14:useLocalDpi xmlns:a14="http://schemas.microsoft.com/office/drawing/2010/main" val="0"/>
                </a:ext>
              </a:extLst>
            </a:blip>
            <a:srcRect l="80380" t="66278" r="4588" b="15446"/>
            <a:stretch>
              <a:fillRect/>
            </a:stretch>
          </p:blipFill>
          <p:spPr bwMode="auto">
            <a:xfrm>
              <a:off x="4608" y="2476"/>
              <a:ext cx="855"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 name="Picture 12" descr="Before_Diagram_DudesICONS"/>
            <p:cNvPicPr>
              <a:picLocks noChangeAspect="1" noChangeArrowheads="1"/>
            </p:cNvPicPr>
            <p:nvPr/>
          </p:nvPicPr>
          <p:blipFill>
            <a:blip r:embed="rId7">
              <a:extLst>
                <a:ext uri="{28A0092B-C50C-407E-A947-70E740481C1C}">
                  <a14:useLocalDpi xmlns:a14="http://schemas.microsoft.com/office/drawing/2010/main" val="0"/>
                </a:ext>
              </a:extLst>
            </a:blip>
            <a:srcRect l="51160" t="58652" r="32191" b="20355"/>
            <a:stretch>
              <a:fillRect/>
            </a:stretch>
          </p:blipFill>
          <p:spPr bwMode="auto">
            <a:xfrm>
              <a:off x="2946" y="2201"/>
              <a:ext cx="947" cy="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6" name="Picture 13" descr="Business-Island-Bldngs"/>
          <p:cNvPicPr>
            <a:picLocks noChangeAspect="1" noChangeArrowheads="1"/>
          </p:cNvPicPr>
          <p:nvPr/>
        </p:nvPicPr>
        <p:blipFill>
          <a:blip r:embed="rId8">
            <a:extLst>
              <a:ext uri="{28A0092B-C50C-407E-A947-70E740481C1C}">
                <a14:useLocalDpi xmlns:a14="http://schemas.microsoft.com/office/drawing/2010/main" val="0"/>
              </a:ext>
            </a:extLst>
          </a:blip>
          <a:srcRect l="1979" t="3334" r="58994" b="50000"/>
          <a:stretch>
            <a:fillRect/>
          </a:stretch>
        </p:blipFill>
        <p:spPr bwMode="auto">
          <a:xfrm>
            <a:off x="1644650" y="1304538"/>
            <a:ext cx="3568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Picture 15" descr="Before_Diagram_BlueArrow-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2" name="Picture 16" descr="Before_Diagram_BlueArrow-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3" name="Picture 17" descr="Before_Diagram_BlueArrow-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4" name="Picture 18" descr="Before_Diagram_BlueArrow-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5" name="Picture 19" descr="Before_Diagram_BlueArrow-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20" descr="Before_Diagram_BlueArrow-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7" name="Picture 21" descr="Before_Diagram_GrnArrow-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3713" y="795339"/>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8" name="Picture 22" descr="Before_Diagram_GrnArrow-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9" name="Picture 23" descr="Before_Diagram_GrnArrow-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25" descr="Before_Diagram_CenterIcons"/>
          <p:cNvPicPr>
            <a:picLocks noChangeAspect="1" noChangeArrowheads="1"/>
          </p:cNvPicPr>
          <p:nvPr/>
        </p:nvPicPr>
        <p:blipFill>
          <a:blip r:embed="rId18">
            <a:extLst>
              <a:ext uri="{28A0092B-C50C-407E-A947-70E740481C1C}">
                <a14:useLocalDpi xmlns:a14="http://schemas.microsoft.com/office/drawing/2010/main" val="0"/>
              </a:ext>
            </a:extLst>
          </a:blip>
          <a:srcRect l="59106" t="39934" r="12535" b="28119"/>
          <a:stretch>
            <a:fillRect/>
          </a:stretch>
        </p:blipFill>
        <p:spPr bwMode="auto">
          <a:xfrm>
            <a:off x="6918325" y="3373050"/>
            <a:ext cx="25606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Box 1"/>
          <p:cNvSpPr txBox="1">
            <a:spLocks noChangeArrowheads="1"/>
          </p:cNvSpPr>
          <p:nvPr/>
        </p:nvSpPr>
        <p:spPr bwMode="auto">
          <a:xfrm rot="1070122">
            <a:off x="6932614" y="3300026"/>
            <a:ext cx="75247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Demand</a:t>
            </a:r>
          </a:p>
        </p:txBody>
      </p:sp>
      <p:sp>
        <p:nvSpPr>
          <p:cNvPr id="5140" name="TextBox 37"/>
          <p:cNvSpPr txBox="1">
            <a:spLocks noChangeArrowheads="1"/>
          </p:cNvSpPr>
          <p:nvPr/>
        </p:nvSpPr>
        <p:spPr bwMode="auto">
          <a:xfrm rot="1070122">
            <a:off x="8923339" y="3822313"/>
            <a:ext cx="7508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Tasks</a:t>
            </a:r>
          </a:p>
        </p:txBody>
      </p:sp>
      <p:sp>
        <p:nvSpPr>
          <p:cNvPr id="5141" name="TextBox 38"/>
          <p:cNvSpPr txBox="1">
            <a:spLocks noChangeArrowheads="1"/>
          </p:cNvSpPr>
          <p:nvPr/>
        </p:nvSpPr>
        <p:spPr bwMode="auto">
          <a:xfrm rot="1070122">
            <a:off x="6296026" y="5233601"/>
            <a:ext cx="842963"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Resources</a:t>
            </a:r>
          </a:p>
        </p:txBody>
      </p:sp>
      <p:sp>
        <p:nvSpPr>
          <p:cNvPr id="5142" name="TextBox 39"/>
          <p:cNvSpPr txBox="1">
            <a:spLocks noChangeArrowheads="1"/>
          </p:cNvSpPr>
          <p:nvPr/>
        </p:nvSpPr>
        <p:spPr bwMode="auto">
          <a:xfrm rot="1070122">
            <a:off x="8920164" y="5479663"/>
            <a:ext cx="9032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Time &amp; Cost</a:t>
            </a:r>
          </a:p>
        </p:txBody>
      </p:sp>
      <p:sp>
        <p:nvSpPr>
          <p:cNvPr id="36" name="Rectangle 4"/>
          <p:cNvSpPr txBox="1">
            <a:spLocks noChangeArrowheads="1"/>
          </p:cNvSpPr>
          <p:nvPr/>
        </p:nvSpPr>
        <p:spPr>
          <a:xfrm>
            <a:off x="8393113" y="1330068"/>
            <a:ext cx="3232150" cy="1007897"/>
          </a:xfrm>
          <a:prstGeom prst="roundRect">
            <a:avLst>
              <a:gd name="adj" fmla="val 50000"/>
            </a:avLst>
          </a:prstGeom>
          <a:solidFill>
            <a:schemeClr val="accent1"/>
          </a:solidFill>
        </p:spPr>
        <p:txBody>
          <a:bodyPr/>
          <a:lstStyle>
            <a:lvl1pPr algn="l" defTabSz="457200" rtl="0" eaLnBrk="1" latinLnBrk="0" hangingPunct="1">
              <a:spcBef>
                <a:spcPct val="0"/>
              </a:spcBef>
              <a:buNone/>
              <a:defRPr sz="2400" kern="1200">
                <a:solidFill>
                  <a:schemeClr val="bg1"/>
                </a:solidFill>
                <a:latin typeface="+mj-lt"/>
                <a:ea typeface="+mj-ea"/>
                <a:cs typeface="+mj-cs"/>
              </a:defRPr>
            </a:lvl1pPr>
          </a:lstStyle>
          <a:p>
            <a:pPr algn="ctr"/>
            <a:r>
              <a:rPr lang="en-US" altLang="fr-FR" dirty="0"/>
              <a:t>Business-ICT relationship</a:t>
            </a:r>
          </a:p>
        </p:txBody>
      </p:sp>
      <p:sp>
        <p:nvSpPr>
          <p:cNvPr id="8" name="Slide Number Placeholder 7"/>
          <p:cNvSpPr>
            <a:spLocks noGrp="1"/>
          </p:cNvSpPr>
          <p:nvPr>
            <p:ph type="sldNum" sz="quarter" idx="12"/>
          </p:nvPr>
        </p:nvSpPr>
        <p:spPr/>
        <p:txBody>
          <a:bodyPr/>
          <a:lstStyle/>
          <a:p>
            <a:fld id="{A7CC3638-A99D-674C-A789-FA84B7E5EA16}" type="slidenum">
              <a:rPr lang="nl-NL" smtClean="0"/>
              <a:pPr/>
              <a:t>79</a:t>
            </a:fld>
            <a:endParaRPr lang="nl-NL" dirty="0"/>
          </a:p>
        </p:txBody>
      </p:sp>
    </p:spTree>
    <p:extLst>
      <p:ext uri="{BB962C8B-B14F-4D97-AF65-F5344CB8AC3E}">
        <p14:creationId xmlns:p14="http://schemas.microsoft.com/office/powerpoint/2010/main" val="3308249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86032"/>
                                        </p:tgtEl>
                                        <p:attrNameLst>
                                          <p:attrName>style.visibility</p:attrName>
                                        </p:attrNameLst>
                                      </p:cBhvr>
                                      <p:to>
                                        <p:strVal val="visible"/>
                                      </p:to>
                                    </p:set>
                                    <p:animEffect transition="in" filter="wipe(left)">
                                      <p:cBhvr>
                                        <p:cTn id="7" dur="1000"/>
                                        <p:tgtEl>
                                          <p:spTgt spid="86032"/>
                                        </p:tgtEl>
                                      </p:cBhvr>
                                    </p:animEffect>
                                  </p:childTnLst>
                                </p:cTn>
                              </p:par>
                              <p:par>
                                <p:cTn id="8" presetID="22" presetClass="entr" presetSubtype="8" fill="hold" nodeType="withEffect">
                                  <p:stCondLst>
                                    <p:cond delay="0"/>
                                  </p:stCondLst>
                                  <p:childTnLst>
                                    <p:set>
                                      <p:cBhvr>
                                        <p:cTn id="9" dur="1" fill="hold">
                                          <p:stCondLst>
                                            <p:cond delay="0"/>
                                          </p:stCondLst>
                                        </p:cTn>
                                        <p:tgtEl>
                                          <p:spTgt spid="86031"/>
                                        </p:tgtEl>
                                        <p:attrNameLst>
                                          <p:attrName>style.visibility</p:attrName>
                                        </p:attrNameLst>
                                      </p:cBhvr>
                                      <p:to>
                                        <p:strVal val="visible"/>
                                      </p:to>
                                    </p:set>
                                    <p:animEffect transition="in" filter="wipe(left)">
                                      <p:cBhvr>
                                        <p:cTn id="10" dur="1000"/>
                                        <p:tgtEl>
                                          <p:spTgt spid="86031"/>
                                        </p:tgtEl>
                                      </p:cBhvr>
                                    </p:animEffect>
                                  </p:childTnLst>
                                </p:cTn>
                              </p:par>
                              <p:par>
                                <p:cTn id="11" presetID="22" presetClass="entr" presetSubtype="8" fill="hold" nodeType="withEffect">
                                  <p:stCondLst>
                                    <p:cond delay="0"/>
                                  </p:stCondLst>
                                  <p:childTnLst>
                                    <p:set>
                                      <p:cBhvr>
                                        <p:cTn id="12" dur="1" fill="hold">
                                          <p:stCondLst>
                                            <p:cond delay="0"/>
                                          </p:stCondLst>
                                        </p:cTn>
                                        <p:tgtEl>
                                          <p:spTgt spid="86033"/>
                                        </p:tgtEl>
                                        <p:attrNameLst>
                                          <p:attrName>style.visibility</p:attrName>
                                        </p:attrNameLst>
                                      </p:cBhvr>
                                      <p:to>
                                        <p:strVal val="visible"/>
                                      </p:to>
                                    </p:set>
                                    <p:animEffect transition="in" filter="wipe(left)">
                                      <p:cBhvr>
                                        <p:cTn id="13" dur="1000"/>
                                        <p:tgtEl>
                                          <p:spTgt spid="86033"/>
                                        </p:tgtEl>
                                      </p:cBhvr>
                                    </p:animEffect>
                                  </p:childTnLst>
                                </p:cTn>
                              </p:par>
                              <p:par>
                                <p:cTn id="14" presetID="22" presetClass="entr" presetSubtype="8" fill="hold" nodeType="withEffect">
                                  <p:stCondLst>
                                    <p:cond delay="0"/>
                                  </p:stCondLst>
                                  <p:childTnLst>
                                    <p:set>
                                      <p:cBhvr>
                                        <p:cTn id="15" dur="1" fill="hold">
                                          <p:stCondLst>
                                            <p:cond delay="0"/>
                                          </p:stCondLst>
                                        </p:cTn>
                                        <p:tgtEl>
                                          <p:spTgt spid="86034"/>
                                        </p:tgtEl>
                                        <p:attrNameLst>
                                          <p:attrName>style.visibility</p:attrName>
                                        </p:attrNameLst>
                                      </p:cBhvr>
                                      <p:to>
                                        <p:strVal val="visible"/>
                                      </p:to>
                                    </p:set>
                                    <p:animEffect transition="in" filter="wipe(left)">
                                      <p:cBhvr>
                                        <p:cTn id="16" dur="1000"/>
                                        <p:tgtEl>
                                          <p:spTgt spid="86034"/>
                                        </p:tgtEl>
                                      </p:cBhvr>
                                    </p:animEffect>
                                  </p:childTnLst>
                                </p:cTn>
                              </p:par>
                              <p:par>
                                <p:cTn id="17" presetID="22" presetClass="entr" presetSubtype="8" fill="hold" nodeType="withEffect">
                                  <p:stCondLst>
                                    <p:cond delay="500"/>
                                  </p:stCondLst>
                                  <p:childTnLst>
                                    <p:set>
                                      <p:cBhvr>
                                        <p:cTn id="18" dur="1" fill="hold">
                                          <p:stCondLst>
                                            <p:cond delay="0"/>
                                          </p:stCondLst>
                                        </p:cTn>
                                        <p:tgtEl>
                                          <p:spTgt spid="86035"/>
                                        </p:tgtEl>
                                        <p:attrNameLst>
                                          <p:attrName>style.visibility</p:attrName>
                                        </p:attrNameLst>
                                      </p:cBhvr>
                                      <p:to>
                                        <p:strVal val="visible"/>
                                      </p:to>
                                    </p:set>
                                    <p:animEffect transition="in" filter="wipe(left)">
                                      <p:cBhvr>
                                        <p:cTn id="19" dur="1000"/>
                                        <p:tgtEl>
                                          <p:spTgt spid="86035"/>
                                        </p:tgtEl>
                                      </p:cBhvr>
                                    </p:animEffect>
                                  </p:childTnLst>
                                </p:cTn>
                              </p:par>
                              <p:par>
                                <p:cTn id="20" presetID="22" presetClass="entr" presetSubtype="8" fill="hold" nodeType="withEffect">
                                  <p:stCondLst>
                                    <p:cond delay="500"/>
                                  </p:stCondLst>
                                  <p:childTnLst>
                                    <p:set>
                                      <p:cBhvr>
                                        <p:cTn id="21" dur="1" fill="hold">
                                          <p:stCondLst>
                                            <p:cond delay="0"/>
                                          </p:stCondLst>
                                        </p:cTn>
                                        <p:tgtEl>
                                          <p:spTgt spid="86036"/>
                                        </p:tgtEl>
                                        <p:attrNameLst>
                                          <p:attrName>style.visibility</p:attrName>
                                        </p:attrNameLst>
                                      </p:cBhvr>
                                      <p:to>
                                        <p:strVal val="visible"/>
                                      </p:to>
                                    </p:set>
                                    <p:animEffect transition="in" filter="wipe(left)">
                                      <p:cBhvr>
                                        <p:cTn id="22" dur="1000"/>
                                        <p:tgtEl>
                                          <p:spTgt spid="86036"/>
                                        </p:tgtEl>
                                      </p:cBhvr>
                                    </p:animEffect>
                                  </p:childTnLst>
                                </p:cTn>
                              </p:par>
                            </p:childTnLst>
                          </p:cTn>
                        </p:par>
                        <p:par>
                          <p:cTn id="23" fill="hold" nodeType="afterGroup">
                            <p:stCondLst>
                              <p:cond delay="1500"/>
                            </p:stCondLst>
                            <p:childTnLst>
                              <p:par>
                                <p:cTn id="24" presetID="22" presetClass="entr" presetSubtype="2" fill="hold" nodeType="afterEffect">
                                  <p:stCondLst>
                                    <p:cond delay="0"/>
                                  </p:stCondLst>
                                  <p:childTnLst>
                                    <p:set>
                                      <p:cBhvr>
                                        <p:cTn id="25" dur="1" fill="hold">
                                          <p:stCondLst>
                                            <p:cond delay="0"/>
                                          </p:stCondLst>
                                        </p:cTn>
                                        <p:tgtEl>
                                          <p:spTgt spid="86037"/>
                                        </p:tgtEl>
                                        <p:attrNameLst>
                                          <p:attrName>style.visibility</p:attrName>
                                        </p:attrNameLst>
                                      </p:cBhvr>
                                      <p:to>
                                        <p:strVal val="visible"/>
                                      </p:to>
                                    </p:set>
                                    <p:animEffect transition="in" filter="wipe(right)">
                                      <p:cBhvr>
                                        <p:cTn id="26" dur="1000"/>
                                        <p:tgtEl>
                                          <p:spTgt spid="86037"/>
                                        </p:tgtEl>
                                      </p:cBhvr>
                                    </p:animEffect>
                                  </p:childTnLst>
                                </p:cTn>
                              </p:par>
                            </p:childTnLst>
                          </p:cTn>
                        </p:par>
                        <p:par>
                          <p:cTn id="27" fill="hold" nodeType="afterGroup">
                            <p:stCondLst>
                              <p:cond delay="2500"/>
                            </p:stCondLst>
                            <p:childTnLst>
                              <p:par>
                                <p:cTn id="28" presetID="22" presetClass="entr" presetSubtype="2" fill="hold" nodeType="afterEffect">
                                  <p:stCondLst>
                                    <p:cond delay="0"/>
                                  </p:stCondLst>
                                  <p:childTnLst>
                                    <p:set>
                                      <p:cBhvr>
                                        <p:cTn id="29" dur="1" fill="hold">
                                          <p:stCondLst>
                                            <p:cond delay="0"/>
                                          </p:stCondLst>
                                        </p:cTn>
                                        <p:tgtEl>
                                          <p:spTgt spid="86038"/>
                                        </p:tgtEl>
                                        <p:attrNameLst>
                                          <p:attrName>style.visibility</p:attrName>
                                        </p:attrNameLst>
                                      </p:cBhvr>
                                      <p:to>
                                        <p:strVal val="visible"/>
                                      </p:to>
                                    </p:set>
                                    <p:animEffect transition="in" filter="wipe(right)">
                                      <p:cBhvr>
                                        <p:cTn id="30" dur="1000"/>
                                        <p:tgtEl>
                                          <p:spTgt spid="86038"/>
                                        </p:tgtEl>
                                      </p:cBhvr>
                                    </p:animEffect>
                                  </p:childTnLst>
                                </p:cTn>
                              </p:par>
                              <p:par>
                                <p:cTn id="31" presetID="22" presetClass="entr" presetSubtype="2" fill="hold" nodeType="withEffect">
                                  <p:stCondLst>
                                    <p:cond delay="0"/>
                                  </p:stCondLst>
                                  <p:childTnLst>
                                    <p:set>
                                      <p:cBhvr>
                                        <p:cTn id="32" dur="1" fill="hold">
                                          <p:stCondLst>
                                            <p:cond delay="0"/>
                                          </p:stCondLst>
                                        </p:cTn>
                                        <p:tgtEl>
                                          <p:spTgt spid="86039"/>
                                        </p:tgtEl>
                                        <p:attrNameLst>
                                          <p:attrName>style.visibility</p:attrName>
                                        </p:attrNameLst>
                                      </p:cBhvr>
                                      <p:to>
                                        <p:strVal val="visible"/>
                                      </p:to>
                                    </p:set>
                                    <p:animEffect transition="in" filter="wipe(right)">
                                      <p:cBhvr>
                                        <p:cTn id="33" dur="1000"/>
                                        <p:tgtEl>
                                          <p:spTgt spid="86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nl-BE" dirty="0" smtClean="0"/>
              <a:t>Op school mocht ik niet afkijken of afschrijven, en moest ik minstens 50% halen</a:t>
            </a:r>
          </a:p>
          <a:p>
            <a:endParaRPr lang="nl-BE" dirty="0" smtClean="0"/>
          </a:p>
          <a:p>
            <a:endParaRPr lang="nl-BE" dirty="0" smtClean="0"/>
          </a:p>
          <a:p>
            <a:endParaRPr lang="nl-BE" dirty="0" smtClean="0"/>
          </a:p>
          <a:p>
            <a:r>
              <a:rPr lang="nl-BE" dirty="0" smtClean="0"/>
              <a:t>In het echte leven mag ik afkijken en afschrijven zoveel ik wil, en probeer ik 100% te halen</a:t>
            </a:r>
          </a:p>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a:p>
        </p:txBody>
      </p:sp>
      <p:sp>
        <p:nvSpPr>
          <p:cNvPr id="4" name="Title 3"/>
          <p:cNvSpPr>
            <a:spLocks noGrp="1"/>
          </p:cNvSpPr>
          <p:nvPr>
            <p:ph type="title"/>
          </p:nvPr>
        </p:nvSpPr>
        <p:spPr/>
        <p:txBody>
          <a:bodyPr/>
          <a:lstStyle/>
          <a:p>
            <a:r>
              <a:rPr lang="nl-BE" smtClean="0"/>
              <a:t>Hou in het achterhoofd</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8</a:t>
            </a:fld>
            <a:endParaRPr lang="nl-NL" dirty="0"/>
          </a:p>
        </p:txBody>
      </p:sp>
      <p:pic>
        <p:nvPicPr>
          <p:cNvPr id="1026" name="Picture 2" descr="Afbeeldingsresultaa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780"/>
          <a:stretch/>
        </p:blipFill>
        <p:spPr bwMode="auto">
          <a:xfrm>
            <a:off x="4005324" y="2029264"/>
            <a:ext cx="3101405" cy="15544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532" b="9598"/>
          <a:stretch/>
        </p:blipFill>
        <p:spPr bwMode="auto">
          <a:xfrm>
            <a:off x="4005324" y="4939695"/>
            <a:ext cx="3101405" cy="1695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28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descr="Business-Island"/>
          <p:cNvPicPr>
            <a:picLocks noChangeAspect="1" noChangeArrowheads="1"/>
          </p:cNvPicPr>
          <p:nvPr/>
        </p:nvPicPr>
        <p:blipFill>
          <a:blip r:embed="rId3">
            <a:extLst>
              <a:ext uri="{28A0092B-C50C-407E-A947-70E740481C1C}">
                <a14:useLocalDpi xmlns:a14="http://schemas.microsoft.com/office/drawing/2010/main" val="0"/>
              </a:ext>
            </a:extLst>
          </a:blip>
          <a:srcRect l="851" t="10672" r="63992" b="48009"/>
          <a:stretch>
            <a:fillRect/>
          </a:stretch>
        </p:blipFill>
        <p:spPr bwMode="auto">
          <a:xfrm>
            <a:off x="1546225" y="1666489"/>
            <a:ext cx="3214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descr="Business-Island-Bldngs"/>
          <p:cNvPicPr>
            <a:picLocks noChangeAspect="1" noChangeArrowheads="1"/>
          </p:cNvPicPr>
          <p:nvPr/>
        </p:nvPicPr>
        <p:blipFill>
          <a:blip r:embed="rId4">
            <a:extLst>
              <a:ext uri="{28A0092B-C50C-407E-A947-70E740481C1C}">
                <a14:useLocalDpi xmlns:a14="http://schemas.microsoft.com/office/drawing/2010/main" val="0"/>
              </a:ext>
            </a:extLst>
          </a:blip>
          <a:srcRect l="1979" t="3334" r="58994" b="50000"/>
          <a:stretch>
            <a:fillRect/>
          </a:stretch>
        </p:blipFill>
        <p:spPr bwMode="auto">
          <a:xfrm>
            <a:off x="1644650" y="1161663"/>
            <a:ext cx="3568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IT-Island"/>
          <p:cNvPicPr>
            <a:picLocks noChangeAspect="1" noChangeArrowheads="1"/>
          </p:cNvPicPr>
          <p:nvPr/>
        </p:nvPicPr>
        <p:blipFill>
          <a:blip r:embed="rId5">
            <a:extLst>
              <a:ext uri="{28A0092B-C50C-407E-A947-70E740481C1C}">
                <a14:useLocalDpi xmlns:a14="http://schemas.microsoft.com/office/drawing/2010/main" val="0"/>
              </a:ext>
            </a:extLst>
          </a:blip>
          <a:srcRect l="43004" t="23334" b="15324"/>
          <a:stretch>
            <a:fillRect/>
          </a:stretch>
        </p:blipFill>
        <p:spPr bwMode="auto">
          <a:xfrm>
            <a:off x="5400676" y="2538026"/>
            <a:ext cx="521176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5"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t="62312" r="34810"/>
          <a:stretch>
            <a:fillRect/>
          </a:stretch>
        </p:blipFill>
        <p:spPr bwMode="auto">
          <a:xfrm>
            <a:off x="1581150" y="4511288"/>
            <a:ext cx="588645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l="77338" b="44093"/>
          <a:stretch>
            <a:fillRect/>
          </a:stretch>
        </p:blipFill>
        <p:spPr bwMode="auto">
          <a:xfrm>
            <a:off x="8564564" y="944175"/>
            <a:ext cx="20462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7"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r="28130" b="50859"/>
          <a:stretch>
            <a:fillRect/>
          </a:stretch>
        </p:blipFill>
        <p:spPr bwMode="auto">
          <a:xfrm>
            <a:off x="1581150" y="944175"/>
            <a:ext cx="64897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8"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l="79359" t="67110"/>
          <a:stretch>
            <a:fillRect/>
          </a:stretch>
        </p:blipFill>
        <p:spPr bwMode="auto">
          <a:xfrm>
            <a:off x="8747126" y="4785926"/>
            <a:ext cx="18637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9" descr="Before_Diagram_Wafers-Icons"/>
          <p:cNvPicPr>
            <a:picLocks noChangeAspect="1" noChangeArrowheads="1"/>
          </p:cNvPicPr>
          <p:nvPr/>
        </p:nvPicPr>
        <p:blipFill>
          <a:blip r:embed="rId7">
            <a:extLst>
              <a:ext uri="{28A0092B-C50C-407E-A947-70E740481C1C}">
                <a14:useLocalDpi xmlns:a14="http://schemas.microsoft.com/office/drawing/2010/main" val="0"/>
              </a:ext>
            </a:extLst>
          </a:blip>
          <a:srcRect l="58157" t="29701" r="29747" b="55823"/>
          <a:stretch>
            <a:fillRect/>
          </a:stretch>
        </p:blipFill>
        <p:spPr bwMode="auto">
          <a:xfrm>
            <a:off x="6832600" y="2644389"/>
            <a:ext cx="1092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0" descr="Before_Diagram_Wafers-Icons"/>
          <p:cNvPicPr>
            <a:picLocks noChangeAspect="1" noChangeArrowheads="1"/>
          </p:cNvPicPr>
          <p:nvPr/>
        </p:nvPicPr>
        <p:blipFill>
          <a:blip r:embed="rId7">
            <a:extLst>
              <a:ext uri="{28A0092B-C50C-407E-A947-70E740481C1C}">
                <a14:useLocalDpi xmlns:a14="http://schemas.microsoft.com/office/drawing/2010/main" val="0"/>
              </a:ext>
            </a:extLst>
          </a:blip>
          <a:srcRect l="81067" t="35303" r="6662" b="46146"/>
          <a:stretch>
            <a:fillRect/>
          </a:stretch>
        </p:blipFill>
        <p:spPr bwMode="auto">
          <a:xfrm>
            <a:off x="8901114" y="2965064"/>
            <a:ext cx="11080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descr="Before_Diagram_GantChart"/>
          <p:cNvPicPr>
            <a:picLocks noChangeAspect="1" noChangeArrowheads="1"/>
          </p:cNvPicPr>
          <p:nvPr/>
        </p:nvPicPr>
        <p:blipFill>
          <a:blip r:embed="rId8">
            <a:extLst>
              <a:ext uri="{28A0092B-C50C-407E-A947-70E740481C1C}">
                <a14:useLocalDpi xmlns:a14="http://schemas.microsoft.com/office/drawing/2010/main" val="0"/>
              </a:ext>
            </a:extLst>
          </a:blip>
          <a:srcRect l="40894" t="39934" r="35829" b="39296"/>
          <a:stretch>
            <a:fillRect/>
          </a:stretch>
        </p:blipFill>
        <p:spPr bwMode="auto">
          <a:xfrm>
            <a:off x="5273675" y="3230175"/>
            <a:ext cx="21018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12" descr="Before_Diagram_Email-2"/>
          <p:cNvPicPr>
            <a:picLocks noChangeAspect="1" noChangeArrowheads="1"/>
          </p:cNvPicPr>
          <p:nvPr/>
        </p:nvPicPr>
        <p:blipFill>
          <a:blip r:embed="rId9">
            <a:extLst>
              <a:ext uri="{28A0092B-C50C-407E-A947-70E740481C1C}">
                <a14:useLocalDpi xmlns:a14="http://schemas.microsoft.com/office/drawing/2010/main" val="0"/>
              </a:ext>
            </a:extLst>
          </a:blip>
          <a:srcRect l="53043" t="35164" r="37183" b="50360"/>
          <a:stretch>
            <a:fillRect/>
          </a:stretch>
        </p:blipFill>
        <p:spPr bwMode="auto">
          <a:xfrm>
            <a:off x="6370638" y="2957126"/>
            <a:ext cx="8826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13" descr="Before_Diagram_Email-1"/>
          <p:cNvPicPr>
            <a:picLocks noChangeAspect="1" noChangeArrowheads="1"/>
          </p:cNvPicPr>
          <p:nvPr/>
        </p:nvPicPr>
        <p:blipFill>
          <a:blip r:embed="rId10">
            <a:extLst>
              <a:ext uri="{28A0092B-C50C-407E-A947-70E740481C1C}">
                <a14:useLocalDpi xmlns:a14="http://schemas.microsoft.com/office/drawing/2010/main" val="0"/>
              </a:ext>
            </a:extLst>
          </a:blip>
          <a:srcRect l="73979" t="72989" r="14030" b="11620"/>
          <a:stretch>
            <a:fillRect/>
          </a:stretch>
        </p:blipFill>
        <p:spPr bwMode="auto">
          <a:xfrm>
            <a:off x="8261351" y="5122476"/>
            <a:ext cx="10826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8" name="Picture 14" descr="Before_Diagram_3SmlArrows"/>
          <p:cNvPicPr>
            <a:picLocks noChangeAspect="1" noChangeArrowheads="1"/>
          </p:cNvPicPr>
          <p:nvPr/>
        </p:nvPicPr>
        <p:blipFill>
          <a:blip r:embed="rId11">
            <a:extLst>
              <a:ext uri="{28A0092B-C50C-407E-A947-70E740481C1C}">
                <a14:useLocalDpi xmlns:a14="http://schemas.microsoft.com/office/drawing/2010/main" val="0"/>
              </a:ext>
            </a:extLst>
          </a:blip>
          <a:srcRect l="87465" t="46339" b="40877"/>
          <a:stretch>
            <a:fillRect/>
          </a:stretch>
        </p:blipFill>
        <p:spPr bwMode="auto">
          <a:xfrm>
            <a:off x="9478964" y="3596889"/>
            <a:ext cx="11318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15" descr="Before_Diagram_3SmlArrows"/>
          <p:cNvPicPr>
            <a:picLocks noChangeAspect="1" noChangeArrowheads="1"/>
          </p:cNvPicPr>
          <p:nvPr/>
        </p:nvPicPr>
        <p:blipFill>
          <a:blip r:embed="rId11">
            <a:extLst>
              <a:ext uri="{28A0092B-C50C-407E-A947-70E740481C1C}">
                <a14:useLocalDpi xmlns:a14="http://schemas.microsoft.com/office/drawing/2010/main" val="0"/>
              </a:ext>
            </a:extLst>
          </a:blip>
          <a:srcRect l="46959" t="55768" r="47520" b="28120"/>
          <a:stretch>
            <a:fillRect/>
          </a:stretch>
        </p:blipFill>
        <p:spPr bwMode="auto">
          <a:xfrm>
            <a:off x="5821364" y="4136639"/>
            <a:ext cx="4984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16" descr="Before_Diagram_3SmlArrows-2"/>
          <p:cNvPicPr>
            <a:picLocks noChangeAspect="1" noChangeArrowheads="1"/>
          </p:cNvPicPr>
          <p:nvPr/>
        </p:nvPicPr>
        <p:blipFill>
          <a:blip r:embed="rId12">
            <a:extLst>
              <a:ext uri="{28A0092B-C50C-407E-A947-70E740481C1C}">
                <a14:useLocalDpi xmlns:a14="http://schemas.microsoft.com/office/drawing/2010/main" val="0"/>
              </a:ext>
            </a:extLst>
          </a:blip>
          <a:srcRect l="66209" t="30394" r="24579" b="62645"/>
          <a:stretch>
            <a:fillRect/>
          </a:stretch>
        </p:blipFill>
        <p:spPr bwMode="auto">
          <a:xfrm>
            <a:off x="7559675" y="2684076"/>
            <a:ext cx="8318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1" name="Picture 17" descr="Before_Diagram_1SmlArrow"/>
          <p:cNvPicPr>
            <a:picLocks noChangeAspect="1" noChangeArrowheads="1"/>
          </p:cNvPicPr>
          <p:nvPr/>
        </p:nvPicPr>
        <p:blipFill>
          <a:blip r:embed="rId13">
            <a:extLst>
              <a:ext uri="{28A0092B-C50C-407E-A947-70E740481C1C}">
                <a14:useLocalDpi xmlns:a14="http://schemas.microsoft.com/office/drawing/2010/main" val="0"/>
              </a:ext>
            </a:extLst>
          </a:blip>
          <a:srcRect l="75316" t="31947" r="11516" b="58458"/>
          <a:stretch>
            <a:fillRect/>
          </a:stretch>
        </p:blipFill>
        <p:spPr bwMode="auto">
          <a:xfrm>
            <a:off x="8382000" y="2772976"/>
            <a:ext cx="11890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2" name="Picture 18" descr="Before_Diagram_3SmlArrows-2"/>
          <p:cNvPicPr>
            <a:picLocks noChangeAspect="1" noChangeArrowheads="1"/>
          </p:cNvPicPr>
          <p:nvPr/>
        </p:nvPicPr>
        <p:blipFill>
          <a:blip r:embed="rId12">
            <a:extLst>
              <a:ext uri="{28A0092B-C50C-407E-A947-70E740481C1C}">
                <a14:useLocalDpi xmlns:a14="http://schemas.microsoft.com/office/drawing/2010/main" val="0"/>
              </a:ext>
            </a:extLst>
          </a:blip>
          <a:srcRect l="58105" t="75098" r="30766" b="13727"/>
          <a:stretch>
            <a:fillRect/>
          </a:stretch>
        </p:blipFill>
        <p:spPr bwMode="auto">
          <a:xfrm>
            <a:off x="6827839" y="5243126"/>
            <a:ext cx="10048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3" name="Picture 19" descr="Before_Diagram_Spreadsheet-1"/>
          <p:cNvPicPr>
            <a:picLocks noChangeAspect="1" noChangeArrowheads="1"/>
          </p:cNvPicPr>
          <p:nvPr/>
        </p:nvPicPr>
        <p:blipFill>
          <a:blip r:embed="rId14">
            <a:extLst>
              <a:ext uri="{28A0092B-C50C-407E-A947-70E740481C1C}">
                <a14:useLocalDpi xmlns:a14="http://schemas.microsoft.com/office/drawing/2010/main" val="0"/>
              </a:ext>
            </a:extLst>
          </a:blip>
          <a:srcRect l="71272" t="27177" r="14557" b="55269"/>
          <a:stretch>
            <a:fillRect/>
          </a:stretch>
        </p:blipFill>
        <p:spPr bwMode="auto">
          <a:xfrm>
            <a:off x="8016876" y="2499925"/>
            <a:ext cx="12795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4" name="Picture 20" descr="Before_Diagram_Whiteboard"/>
          <p:cNvPicPr>
            <a:picLocks noChangeAspect="1" noChangeArrowheads="1"/>
          </p:cNvPicPr>
          <p:nvPr/>
        </p:nvPicPr>
        <p:blipFill>
          <a:blip r:embed="rId15">
            <a:extLst>
              <a:ext uri="{28A0092B-C50C-407E-A947-70E740481C1C}">
                <a14:useLocalDpi xmlns:a14="http://schemas.microsoft.com/office/drawing/2010/main" val="0"/>
              </a:ext>
            </a:extLst>
          </a:blip>
          <a:srcRect l="85443" t="46339" b="28120"/>
          <a:stretch>
            <a:fillRect/>
          </a:stretch>
        </p:blipFill>
        <p:spPr bwMode="auto">
          <a:xfrm>
            <a:off x="9296400" y="3596889"/>
            <a:ext cx="13144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5" name="Picture 21" descr="BigArrow-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04026" y="3552438"/>
            <a:ext cx="45561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22" descr="Before_Diagram_DudesICONS"/>
          <p:cNvPicPr>
            <a:picLocks noChangeAspect="1" noChangeArrowheads="1"/>
          </p:cNvPicPr>
          <p:nvPr/>
        </p:nvPicPr>
        <p:blipFill>
          <a:blip r:embed="rId17">
            <a:extLst>
              <a:ext uri="{28A0092B-C50C-407E-A947-70E740481C1C}">
                <a14:useLocalDpi xmlns:a14="http://schemas.microsoft.com/office/drawing/2010/main" val="0"/>
              </a:ext>
            </a:extLst>
          </a:blip>
          <a:srcRect l="51160" t="58652" r="32191" b="20355"/>
          <a:stretch>
            <a:fillRect/>
          </a:stretch>
        </p:blipFill>
        <p:spPr bwMode="auto">
          <a:xfrm>
            <a:off x="6200776" y="4301739"/>
            <a:ext cx="1503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7" name="Picture 23" descr="BigArrow-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32589" y="3230176"/>
            <a:ext cx="175577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8" name="Picture 24" descr="BigArrow-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18425" y="3155564"/>
            <a:ext cx="179228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9" name="Picture 25" descr="BigArrow-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04263" y="3417501"/>
            <a:ext cx="7223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26" descr="Before_Diagram_Wafers-Icons"/>
          <p:cNvPicPr>
            <a:picLocks noChangeAspect="1" noChangeArrowheads="1"/>
          </p:cNvPicPr>
          <p:nvPr/>
        </p:nvPicPr>
        <p:blipFill>
          <a:blip r:embed="rId7">
            <a:extLst>
              <a:ext uri="{28A0092B-C50C-407E-A947-70E740481C1C}">
                <a14:useLocalDpi xmlns:a14="http://schemas.microsoft.com/office/drawing/2010/main" val="0"/>
              </a:ext>
            </a:extLst>
          </a:blip>
          <a:srcRect l="80380" t="66278" r="4588" b="15446"/>
          <a:stretch>
            <a:fillRect/>
          </a:stretch>
        </p:blipFill>
        <p:spPr bwMode="auto">
          <a:xfrm>
            <a:off x="8839201" y="4738301"/>
            <a:ext cx="135731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1" name="Picture 27" descr="Before_Diagram_3SmlArrows"/>
          <p:cNvPicPr>
            <a:picLocks noChangeAspect="1" noChangeArrowheads="1"/>
          </p:cNvPicPr>
          <p:nvPr/>
        </p:nvPicPr>
        <p:blipFill>
          <a:blip r:embed="rId11">
            <a:extLst>
              <a:ext uri="{28A0092B-C50C-407E-A947-70E740481C1C}">
                <a14:useLocalDpi xmlns:a14="http://schemas.microsoft.com/office/drawing/2010/main" val="0"/>
              </a:ext>
            </a:extLst>
          </a:blip>
          <a:srcRect l="80379" t="79868" r="9494" b="10510"/>
          <a:stretch>
            <a:fillRect/>
          </a:stretch>
        </p:blipFill>
        <p:spPr bwMode="auto">
          <a:xfrm>
            <a:off x="8839200" y="5516176"/>
            <a:ext cx="914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2" name="Picture 28" descr="Before_Diagram_3SmlArrows-2"/>
          <p:cNvPicPr>
            <a:picLocks noChangeAspect="1" noChangeArrowheads="1"/>
          </p:cNvPicPr>
          <p:nvPr/>
        </p:nvPicPr>
        <p:blipFill>
          <a:blip r:embed="rId12">
            <a:extLst>
              <a:ext uri="{28A0092B-C50C-407E-A947-70E740481C1C}">
                <a14:useLocalDpi xmlns:a14="http://schemas.microsoft.com/office/drawing/2010/main" val="0"/>
              </a:ext>
            </a:extLst>
          </a:blip>
          <a:srcRect l="90190" t="67665" r="2847" b="20633"/>
          <a:stretch>
            <a:fillRect/>
          </a:stretch>
        </p:blipFill>
        <p:spPr bwMode="auto">
          <a:xfrm>
            <a:off x="9725025" y="4817676"/>
            <a:ext cx="628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3" name="Picture 29" descr="BigArrow-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69163" y="4416038"/>
            <a:ext cx="2468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4" name="Picture 30" descr="BigArrow-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56575" y="4979601"/>
            <a:ext cx="9969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5" name="Picture 31" descr="Before_Diagram_Spreadsheet-"/>
          <p:cNvPicPr>
            <a:picLocks noChangeAspect="1" noChangeArrowheads="1"/>
          </p:cNvPicPr>
          <p:nvPr/>
        </p:nvPicPr>
        <p:blipFill>
          <a:blip r:embed="rId23">
            <a:extLst>
              <a:ext uri="{28A0092B-C50C-407E-A947-70E740481C1C}">
                <a14:useLocalDpi xmlns:a14="http://schemas.microsoft.com/office/drawing/2010/main" val="0"/>
              </a:ext>
            </a:extLst>
          </a:blip>
          <a:srcRect l="63168" t="67110" r="20639" b="12146"/>
          <a:stretch>
            <a:fillRect/>
          </a:stretch>
        </p:blipFill>
        <p:spPr bwMode="auto">
          <a:xfrm>
            <a:off x="7285039" y="4785925"/>
            <a:ext cx="14620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32" descr="Before_Diagram_BlueArrow-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33" descr="Before_Diagram_BlueArrow-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34" descr="Before_Diagram_BlueArrow-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35" descr="Before_Diagram_BlueArrow-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36" descr="Before_Diagram_BlueArrow-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37" descr="Before_Diagram_BlueArrow-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38" descr="Before_Diagram_GrnArrow-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763713" y="1126739"/>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39" descr="Before_Diagram_GrnArrow-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Picture 40" descr="Before_Diagram_GrnArrow-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8" name="Picture 43" descr="Before_Diagram_CenterIcons"/>
          <p:cNvPicPr>
            <a:picLocks noChangeAspect="1" noChangeArrowheads="1"/>
          </p:cNvPicPr>
          <p:nvPr/>
        </p:nvPicPr>
        <p:blipFill>
          <a:blip r:embed="rId33">
            <a:extLst>
              <a:ext uri="{28A0092B-C50C-407E-A947-70E740481C1C}">
                <a14:useLocalDpi xmlns:a14="http://schemas.microsoft.com/office/drawing/2010/main" val="0"/>
              </a:ext>
            </a:extLst>
          </a:blip>
          <a:srcRect l="59106" t="39934" r="12535" b="28119"/>
          <a:stretch>
            <a:fillRect/>
          </a:stretch>
        </p:blipFill>
        <p:spPr bwMode="auto">
          <a:xfrm>
            <a:off x="6918325" y="3230175"/>
            <a:ext cx="25606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9" name="TextBox 57"/>
          <p:cNvSpPr txBox="1">
            <a:spLocks noChangeArrowheads="1"/>
          </p:cNvSpPr>
          <p:nvPr/>
        </p:nvSpPr>
        <p:spPr bwMode="auto">
          <a:xfrm rot="1070122">
            <a:off x="6932614" y="3157151"/>
            <a:ext cx="75247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Demand</a:t>
            </a:r>
          </a:p>
        </p:txBody>
      </p:sp>
      <p:sp>
        <p:nvSpPr>
          <p:cNvPr id="6190" name="TextBox 58"/>
          <p:cNvSpPr txBox="1">
            <a:spLocks noChangeArrowheads="1"/>
          </p:cNvSpPr>
          <p:nvPr/>
        </p:nvSpPr>
        <p:spPr bwMode="auto">
          <a:xfrm rot="1070122">
            <a:off x="9005888" y="3647688"/>
            <a:ext cx="6985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Tasks</a:t>
            </a:r>
          </a:p>
        </p:txBody>
      </p:sp>
      <p:sp>
        <p:nvSpPr>
          <p:cNvPr id="6191" name="TextBox 59"/>
          <p:cNvSpPr txBox="1">
            <a:spLocks noChangeArrowheads="1"/>
          </p:cNvSpPr>
          <p:nvPr/>
        </p:nvSpPr>
        <p:spPr bwMode="auto">
          <a:xfrm rot="1070122">
            <a:off x="6296026" y="5090726"/>
            <a:ext cx="842963"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Resources</a:t>
            </a:r>
          </a:p>
        </p:txBody>
      </p:sp>
      <p:sp>
        <p:nvSpPr>
          <p:cNvPr id="6192" name="TextBox 60"/>
          <p:cNvSpPr txBox="1">
            <a:spLocks noChangeArrowheads="1"/>
          </p:cNvSpPr>
          <p:nvPr/>
        </p:nvSpPr>
        <p:spPr bwMode="auto">
          <a:xfrm rot="1070122">
            <a:off x="8920164" y="5336788"/>
            <a:ext cx="9032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Time &amp; Cost</a:t>
            </a:r>
          </a:p>
        </p:txBody>
      </p:sp>
      <p:sp>
        <p:nvSpPr>
          <p:cNvPr id="49" name="Rectangle 4"/>
          <p:cNvSpPr txBox="1">
            <a:spLocks noChangeArrowheads="1"/>
          </p:cNvSpPr>
          <p:nvPr/>
        </p:nvSpPr>
        <p:spPr>
          <a:xfrm>
            <a:off x="8382000" y="1336068"/>
            <a:ext cx="3232150" cy="1007897"/>
          </a:xfrm>
          <a:prstGeom prst="roundRect">
            <a:avLst>
              <a:gd name="adj" fmla="val 50000"/>
            </a:avLst>
          </a:prstGeom>
          <a:solidFill>
            <a:schemeClr val="accent1"/>
          </a:solidFill>
        </p:spPr>
        <p:txBody>
          <a:bodyPr/>
          <a:lstStyle>
            <a:lvl1pPr algn="l" defTabSz="457200" rtl="0" eaLnBrk="1" latinLnBrk="0" hangingPunct="1">
              <a:spcBef>
                <a:spcPct val="0"/>
              </a:spcBef>
              <a:buNone/>
              <a:defRPr sz="2400" kern="1200">
                <a:solidFill>
                  <a:schemeClr val="bg1"/>
                </a:solidFill>
                <a:latin typeface="+mj-lt"/>
                <a:ea typeface="+mj-ea"/>
                <a:cs typeface="+mj-cs"/>
              </a:defRPr>
            </a:lvl1pPr>
          </a:lstStyle>
          <a:p>
            <a:pPr algn="ctr"/>
            <a:r>
              <a:rPr lang="en-US" altLang="fr-FR" dirty="0"/>
              <a:t>Internal communication</a:t>
            </a:r>
          </a:p>
        </p:txBody>
      </p:sp>
      <p:sp>
        <p:nvSpPr>
          <p:cNvPr id="4" name="Slide Number Placeholder 3"/>
          <p:cNvSpPr>
            <a:spLocks noGrp="1"/>
          </p:cNvSpPr>
          <p:nvPr>
            <p:ph type="sldNum" sz="quarter" idx="12"/>
          </p:nvPr>
        </p:nvSpPr>
        <p:spPr/>
        <p:txBody>
          <a:bodyPr/>
          <a:lstStyle/>
          <a:p>
            <a:fld id="{A7CC3638-A99D-674C-A789-FA84B7E5EA16}" type="slidenum">
              <a:rPr lang="nl-NL" smtClean="0"/>
              <a:pPr/>
              <a:t>80</a:t>
            </a:fld>
            <a:endParaRPr lang="nl-NL" dirty="0"/>
          </a:p>
        </p:txBody>
      </p:sp>
    </p:spTree>
    <p:extLst>
      <p:ext uri="{BB962C8B-B14F-4D97-AF65-F5344CB8AC3E}">
        <p14:creationId xmlns:p14="http://schemas.microsoft.com/office/powerpoint/2010/main" val="6764990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8083"/>
                                        </p:tgtEl>
                                        <p:attrNameLst>
                                          <p:attrName>style.visibility</p:attrName>
                                        </p:attrNameLst>
                                      </p:cBhvr>
                                      <p:to>
                                        <p:strVal val="visible"/>
                                      </p:to>
                                    </p:set>
                                    <p:animEffect transition="in" filter="fade">
                                      <p:cBhvr>
                                        <p:cTn id="7" dur="200"/>
                                        <p:tgtEl>
                                          <p:spTgt spid="88083"/>
                                        </p:tgtEl>
                                      </p:cBhvr>
                                    </p:animEffect>
                                  </p:childTnLst>
                                </p:cTn>
                              </p:par>
                            </p:childTnLst>
                          </p:cTn>
                        </p:par>
                        <p:par>
                          <p:cTn id="8" fill="hold" nodeType="afterGroup">
                            <p:stCondLst>
                              <p:cond delay="200"/>
                            </p:stCondLst>
                            <p:childTnLst>
                              <p:par>
                                <p:cTn id="9" presetID="10" presetClass="entr" presetSubtype="0" fill="hold" nodeType="afterEffect">
                                  <p:stCondLst>
                                    <p:cond delay="0"/>
                                  </p:stCondLst>
                                  <p:childTnLst>
                                    <p:set>
                                      <p:cBhvr>
                                        <p:cTn id="10" dur="1" fill="hold">
                                          <p:stCondLst>
                                            <p:cond delay="0"/>
                                          </p:stCondLst>
                                        </p:cTn>
                                        <p:tgtEl>
                                          <p:spTgt spid="88084"/>
                                        </p:tgtEl>
                                        <p:attrNameLst>
                                          <p:attrName>style.visibility</p:attrName>
                                        </p:attrNameLst>
                                      </p:cBhvr>
                                      <p:to>
                                        <p:strVal val="visible"/>
                                      </p:to>
                                    </p:set>
                                    <p:animEffect transition="in" filter="fade">
                                      <p:cBhvr>
                                        <p:cTn id="11" dur="200"/>
                                        <p:tgtEl>
                                          <p:spTgt spid="88084"/>
                                        </p:tgtEl>
                                      </p:cBhvr>
                                    </p:animEffect>
                                  </p:childTnLst>
                                </p:cTn>
                              </p:par>
                            </p:childTnLst>
                          </p:cTn>
                        </p:par>
                        <p:par>
                          <p:cTn id="12" fill="hold" nodeType="afterGroup">
                            <p:stCondLst>
                              <p:cond delay="400"/>
                            </p:stCondLst>
                            <p:childTnLst>
                              <p:par>
                                <p:cTn id="13" presetID="10" presetClass="entr" presetSubtype="0" fill="hold" nodeType="afterEffect">
                                  <p:stCondLst>
                                    <p:cond delay="0"/>
                                  </p:stCondLst>
                                  <p:childTnLst>
                                    <p:set>
                                      <p:cBhvr>
                                        <p:cTn id="14" dur="1" fill="hold">
                                          <p:stCondLst>
                                            <p:cond delay="0"/>
                                          </p:stCondLst>
                                        </p:cTn>
                                        <p:tgtEl>
                                          <p:spTgt spid="88077"/>
                                        </p:tgtEl>
                                        <p:attrNameLst>
                                          <p:attrName>style.visibility</p:attrName>
                                        </p:attrNameLst>
                                      </p:cBhvr>
                                      <p:to>
                                        <p:strVal val="visible"/>
                                      </p:to>
                                    </p:set>
                                    <p:animEffect transition="in" filter="fade">
                                      <p:cBhvr>
                                        <p:cTn id="15" dur="200"/>
                                        <p:tgtEl>
                                          <p:spTgt spid="88077"/>
                                        </p:tgtEl>
                                      </p:cBhvr>
                                    </p:animEffect>
                                  </p:childTnLst>
                                </p:cTn>
                              </p:par>
                            </p:childTnLst>
                          </p:cTn>
                        </p:par>
                        <p:par>
                          <p:cTn id="16" fill="hold" nodeType="afterGroup">
                            <p:stCondLst>
                              <p:cond delay="600"/>
                            </p:stCondLst>
                            <p:childTnLst>
                              <p:par>
                                <p:cTn id="17" presetID="10" presetClass="entr" presetSubtype="0" fill="hold" nodeType="afterEffect">
                                  <p:stCondLst>
                                    <p:cond delay="0"/>
                                  </p:stCondLst>
                                  <p:childTnLst>
                                    <p:set>
                                      <p:cBhvr>
                                        <p:cTn id="18" dur="1" fill="hold">
                                          <p:stCondLst>
                                            <p:cond delay="0"/>
                                          </p:stCondLst>
                                        </p:cTn>
                                        <p:tgtEl>
                                          <p:spTgt spid="88095"/>
                                        </p:tgtEl>
                                        <p:attrNameLst>
                                          <p:attrName>style.visibility</p:attrName>
                                        </p:attrNameLst>
                                      </p:cBhvr>
                                      <p:to>
                                        <p:strVal val="visible"/>
                                      </p:to>
                                    </p:set>
                                    <p:animEffect transition="in" filter="fade">
                                      <p:cBhvr>
                                        <p:cTn id="19" dur="200"/>
                                        <p:tgtEl>
                                          <p:spTgt spid="88095"/>
                                        </p:tgtEl>
                                      </p:cBhvr>
                                    </p:animEffect>
                                  </p:childTnLst>
                                </p:cTn>
                              </p:par>
                            </p:childTnLst>
                          </p:cTn>
                        </p:par>
                        <p:par>
                          <p:cTn id="20" fill="hold" nodeType="afterGroup">
                            <p:stCondLst>
                              <p:cond delay="800"/>
                            </p:stCondLst>
                            <p:childTnLst>
                              <p:par>
                                <p:cTn id="21" presetID="10" presetClass="entr" presetSubtype="0" fill="hold" nodeType="afterEffect">
                                  <p:stCondLst>
                                    <p:cond delay="0"/>
                                  </p:stCondLst>
                                  <p:childTnLst>
                                    <p:set>
                                      <p:cBhvr>
                                        <p:cTn id="22" dur="1" fill="hold">
                                          <p:stCondLst>
                                            <p:cond delay="0"/>
                                          </p:stCondLst>
                                        </p:cTn>
                                        <p:tgtEl>
                                          <p:spTgt spid="88075"/>
                                        </p:tgtEl>
                                        <p:attrNameLst>
                                          <p:attrName>style.visibility</p:attrName>
                                        </p:attrNameLst>
                                      </p:cBhvr>
                                      <p:to>
                                        <p:strVal val="visible"/>
                                      </p:to>
                                    </p:set>
                                    <p:animEffect transition="in" filter="fade">
                                      <p:cBhvr>
                                        <p:cTn id="23" dur="200"/>
                                        <p:tgtEl>
                                          <p:spTgt spid="88075"/>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88076"/>
                                        </p:tgtEl>
                                        <p:attrNameLst>
                                          <p:attrName>style.visibility</p:attrName>
                                        </p:attrNameLst>
                                      </p:cBhvr>
                                      <p:to>
                                        <p:strVal val="visible"/>
                                      </p:to>
                                    </p:set>
                                    <p:animEffect transition="in" filter="fade">
                                      <p:cBhvr>
                                        <p:cTn id="27" dur="200"/>
                                        <p:tgtEl>
                                          <p:spTgt spid="88076"/>
                                        </p:tgtEl>
                                      </p:cBhvr>
                                    </p:animEffect>
                                  </p:childTnLst>
                                </p:cTn>
                              </p:par>
                            </p:childTnLst>
                          </p:cTn>
                        </p:par>
                        <p:par>
                          <p:cTn id="28" fill="hold" nodeType="afterGroup">
                            <p:stCondLst>
                              <p:cond delay="1200"/>
                            </p:stCondLst>
                            <p:childTnLst>
                              <p:par>
                                <p:cTn id="29" presetID="22" presetClass="entr" presetSubtype="4" fill="hold" nodeType="afterEffect">
                                  <p:stCondLst>
                                    <p:cond delay="500"/>
                                  </p:stCondLst>
                                  <p:childTnLst>
                                    <p:set>
                                      <p:cBhvr>
                                        <p:cTn id="30" dur="1" fill="hold">
                                          <p:stCondLst>
                                            <p:cond delay="0"/>
                                          </p:stCondLst>
                                        </p:cTn>
                                        <p:tgtEl>
                                          <p:spTgt spid="88079"/>
                                        </p:tgtEl>
                                        <p:attrNameLst>
                                          <p:attrName>style.visibility</p:attrName>
                                        </p:attrNameLst>
                                      </p:cBhvr>
                                      <p:to>
                                        <p:strVal val="visible"/>
                                      </p:to>
                                    </p:set>
                                    <p:animEffect transition="in" filter="wipe(down)">
                                      <p:cBhvr>
                                        <p:cTn id="31" dur="200"/>
                                        <p:tgtEl>
                                          <p:spTgt spid="88079"/>
                                        </p:tgtEl>
                                      </p:cBhvr>
                                    </p:animEffect>
                                  </p:childTnLst>
                                </p:cTn>
                              </p:par>
                            </p:childTnLst>
                          </p:cTn>
                        </p:par>
                        <p:par>
                          <p:cTn id="32" fill="hold" nodeType="afterGroup">
                            <p:stCondLst>
                              <p:cond delay="1900"/>
                            </p:stCondLst>
                            <p:childTnLst>
                              <p:par>
                                <p:cTn id="33" presetID="22" presetClass="entr" presetSubtype="4" fill="hold" nodeType="afterEffect">
                                  <p:stCondLst>
                                    <p:cond delay="0"/>
                                  </p:stCondLst>
                                  <p:childTnLst>
                                    <p:set>
                                      <p:cBhvr>
                                        <p:cTn id="34" dur="1" fill="hold">
                                          <p:stCondLst>
                                            <p:cond delay="0"/>
                                          </p:stCondLst>
                                        </p:cTn>
                                        <p:tgtEl>
                                          <p:spTgt spid="88085"/>
                                        </p:tgtEl>
                                        <p:attrNameLst>
                                          <p:attrName>style.visibility</p:attrName>
                                        </p:attrNameLst>
                                      </p:cBhvr>
                                      <p:to>
                                        <p:strVal val="visible"/>
                                      </p:to>
                                    </p:set>
                                    <p:animEffect transition="in" filter="wipe(down)">
                                      <p:cBhvr>
                                        <p:cTn id="35" dur="200"/>
                                        <p:tgtEl>
                                          <p:spTgt spid="88085"/>
                                        </p:tgtEl>
                                      </p:cBhvr>
                                    </p:animEffect>
                                  </p:childTnLst>
                                </p:cTn>
                              </p:par>
                            </p:childTnLst>
                          </p:cTn>
                        </p:par>
                        <p:par>
                          <p:cTn id="36" fill="hold" nodeType="afterGroup">
                            <p:stCondLst>
                              <p:cond delay="2100"/>
                            </p:stCondLst>
                            <p:childTnLst>
                              <p:par>
                                <p:cTn id="37" presetID="22" presetClass="entr" presetSubtype="8" fill="hold" nodeType="afterEffect">
                                  <p:stCondLst>
                                    <p:cond delay="0"/>
                                  </p:stCondLst>
                                  <p:childTnLst>
                                    <p:set>
                                      <p:cBhvr>
                                        <p:cTn id="38" dur="1" fill="hold">
                                          <p:stCondLst>
                                            <p:cond delay="0"/>
                                          </p:stCondLst>
                                        </p:cTn>
                                        <p:tgtEl>
                                          <p:spTgt spid="88087"/>
                                        </p:tgtEl>
                                        <p:attrNameLst>
                                          <p:attrName>style.visibility</p:attrName>
                                        </p:attrNameLst>
                                      </p:cBhvr>
                                      <p:to>
                                        <p:strVal val="visible"/>
                                      </p:to>
                                    </p:set>
                                    <p:animEffect transition="in" filter="wipe(left)">
                                      <p:cBhvr>
                                        <p:cTn id="39" dur="200"/>
                                        <p:tgtEl>
                                          <p:spTgt spid="88087"/>
                                        </p:tgtEl>
                                      </p:cBhvr>
                                    </p:animEffect>
                                  </p:childTnLst>
                                </p:cTn>
                              </p:par>
                              <p:par>
                                <p:cTn id="40" presetID="22" presetClass="entr" presetSubtype="8" fill="hold" nodeType="withEffect">
                                  <p:stCondLst>
                                    <p:cond delay="0"/>
                                  </p:stCondLst>
                                  <p:childTnLst>
                                    <p:set>
                                      <p:cBhvr>
                                        <p:cTn id="41" dur="1" fill="hold">
                                          <p:stCondLst>
                                            <p:cond delay="0"/>
                                          </p:stCondLst>
                                        </p:cTn>
                                        <p:tgtEl>
                                          <p:spTgt spid="88080"/>
                                        </p:tgtEl>
                                        <p:attrNameLst>
                                          <p:attrName>style.visibility</p:attrName>
                                        </p:attrNameLst>
                                      </p:cBhvr>
                                      <p:to>
                                        <p:strVal val="visible"/>
                                      </p:to>
                                    </p:set>
                                    <p:animEffect transition="in" filter="wipe(left)">
                                      <p:cBhvr>
                                        <p:cTn id="42" dur="500"/>
                                        <p:tgtEl>
                                          <p:spTgt spid="88080"/>
                                        </p:tgtEl>
                                      </p:cBhvr>
                                    </p:animEffect>
                                  </p:childTnLst>
                                </p:cTn>
                              </p:par>
                            </p:childTnLst>
                          </p:cTn>
                        </p:par>
                        <p:par>
                          <p:cTn id="43" fill="hold" nodeType="afterGroup">
                            <p:stCondLst>
                              <p:cond delay="2600"/>
                            </p:stCondLst>
                            <p:childTnLst>
                              <p:par>
                                <p:cTn id="44" presetID="22" presetClass="entr" presetSubtype="8" fill="hold" nodeType="afterEffect">
                                  <p:stCondLst>
                                    <p:cond delay="0"/>
                                  </p:stCondLst>
                                  <p:childTnLst>
                                    <p:set>
                                      <p:cBhvr>
                                        <p:cTn id="45" dur="1" fill="hold">
                                          <p:stCondLst>
                                            <p:cond delay="0"/>
                                          </p:stCondLst>
                                        </p:cTn>
                                        <p:tgtEl>
                                          <p:spTgt spid="88088"/>
                                        </p:tgtEl>
                                        <p:attrNameLst>
                                          <p:attrName>style.visibility</p:attrName>
                                        </p:attrNameLst>
                                      </p:cBhvr>
                                      <p:to>
                                        <p:strVal val="visible"/>
                                      </p:to>
                                    </p:set>
                                    <p:animEffect transition="in" filter="wipe(left)">
                                      <p:cBhvr>
                                        <p:cTn id="46" dur="500"/>
                                        <p:tgtEl>
                                          <p:spTgt spid="88088"/>
                                        </p:tgtEl>
                                      </p:cBhvr>
                                    </p:animEffect>
                                  </p:childTnLst>
                                </p:cTn>
                              </p:par>
                              <p:par>
                                <p:cTn id="47" presetID="22" presetClass="entr" presetSubtype="8" fill="hold" nodeType="withEffect">
                                  <p:stCondLst>
                                    <p:cond delay="0"/>
                                  </p:stCondLst>
                                  <p:childTnLst>
                                    <p:set>
                                      <p:cBhvr>
                                        <p:cTn id="48" dur="1" fill="hold">
                                          <p:stCondLst>
                                            <p:cond delay="0"/>
                                          </p:stCondLst>
                                        </p:cTn>
                                        <p:tgtEl>
                                          <p:spTgt spid="88081"/>
                                        </p:tgtEl>
                                        <p:attrNameLst>
                                          <p:attrName>style.visibility</p:attrName>
                                        </p:attrNameLst>
                                      </p:cBhvr>
                                      <p:to>
                                        <p:strVal val="visible"/>
                                      </p:to>
                                    </p:set>
                                    <p:animEffect transition="in" filter="wipe(left)">
                                      <p:cBhvr>
                                        <p:cTn id="49" dur="500"/>
                                        <p:tgtEl>
                                          <p:spTgt spid="88081"/>
                                        </p:tgtEl>
                                      </p:cBhvr>
                                    </p:animEffect>
                                  </p:childTnLst>
                                </p:cTn>
                              </p:par>
                            </p:childTnLst>
                          </p:cTn>
                        </p:par>
                        <p:par>
                          <p:cTn id="50" fill="hold" nodeType="afterGroup">
                            <p:stCondLst>
                              <p:cond delay="3100"/>
                            </p:stCondLst>
                            <p:childTnLst>
                              <p:par>
                                <p:cTn id="51" presetID="22" presetClass="entr" presetSubtype="1" fill="hold" nodeType="afterEffect">
                                  <p:stCondLst>
                                    <p:cond delay="0"/>
                                  </p:stCondLst>
                                  <p:childTnLst>
                                    <p:set>
                                      <p:cBhvr>
                                        <p:cTn id="52" dur="1" fill="hold">
                                          <p:stCondLst>
                                            <p:cond delay="0"/>
                                          </p:stCondLst>
                                        </p:cTn>
                                        <p:tgtEl>
                                          <p:spTgt spid="88078"/>
                                        </p:tgtEl>
                                        <p:attrNameLst>
                                          <p:attrName>style.visibility</p:attrName>
                                        </p:attrNameLst>
                                      </p:cBhvr>
                                      <p:to>
                                        <p:strVal val="visible"/>
                                      </p:to>
                                    </p:set>
                                    <p:animEffect transition="in" filter="wipe(up)">
                                      <p:cBhvr>
                                        <p:cTn id="53" dur="500"/>
                                        <p:tgtEl>
                                          <p:spTgt spid="88078"/>
                                        </p:tgtEl>
                                      </p:cBhvr>
                                    </p:animEffect>
                                  </p:childTnLst>
                                </p:cTn>
                              </p:par>
                            </p:childTnLst>
                          </p:cTn>
                        </p:par>
                        <p:par>
                          <p:cTn id="54" fill="hold" nodeType="afterGroup">
                            <p:stCondLst>
                              <p:cond delay="3600"/>
                            </p:stCondLst>
                            <p:childTnLst>
                              <p:par>
                                <p:cTn id="55" presetID="22" presetClass="entr" presetSubtype="1" fill="hold" nodeType="afterEffect">
                                  <p:stCondLst>
                                    <p:cond delay="0"/>
                                  </p:stCondLst>
                                  <p:childTnLst>
                                    <p:set>
                                      <p:cBhvr>
                                        <p:cTn id="56" dur="1" fill="hold">
                                          <p:stCondLst>
                                            <p:cond delay="0"/>
                                          </p:stCondLst>
                                        </p:cTn>
                                        <p:tgtEl>
                                          <p:spTgt spid="88089"/>
                                        </p:tgtEl>
                                        <p:attrNameLst>
                                          <p:attrName>style.visibility</p:attrName>
                                        </p:attrNameLst>
                                      </p:cBhvr>
                                      <p:to>
                                        <p:strVal val="visible"/>
                                      </p:to>
                                    </p:set>
                                    <p:animEffect transition="in" filter="wipe(up)">
                                      <p:cBhvr>
                                        <p:cTn id="57" dur="500"/>
                                        <p:tgtEl>
                                          <p:spTgt spid="88089"/>
                                        </p:tgtEl>
                                      </p:cBhvr>
                                    </p:animEffect>
                                  </p:childTnLst>
                                </p:cTn>
                              </p:par>
                              <p:par>
                                <p:cTn id="58" presetID="22" presetClass="entr" presetSubtype="1" fill="hold" nodeType="withEffect">
                                  <p:stCondLst>
                                    <p:cond delay="0"/>
                                  </p:stCondLst>
                                  <p:childTnLst>
                                    <p:set>
                                      <p:cBhvr>
                                        <p:cTn id="59" dur="1" fill="hold">
                                          <p:stCondLst>
                                            <p:cond delay="0"/>
                                          </p:stCondLst>
                                        </p:cTn>
                                        <p:tgtEl>
                                          <p:spTgt spid="88092"/>
                                        </p:tgtEl>
                                        <p:attrNameLst>
                                          <p:attrName>style.visibility</p:attrName>
                                        </p:attrNameLst>
                                      </p:cBhvr>
                                      <p:to>
                                        <p:strVal val="visible"/>
                                      </p:to>
                                    </p:set>
                                    <p:animEffect transition="in" filter="wipe(up)">
                                      <p:cBhvr>
                                        <p:cTn id="60" dur="500"/>
                                        <p:tgtEl>
                                          <p:spTgt spid="88092"/>
                                        </p:tgtEl>
                                      </p:cBhvr>
                                    </p:animEffect>
                                  </p:childTnLst>
                                </p:cTn>
                              </p:par>
                              <p:par>
                                <p:cTn id="61" presetID="22" presetClass="entr" presetSubtype="2" fill="hold" nodeType="withEffect">
                                  <p:stCondLst>
                                    <p:cond delay="0"/>
                                  </p:stCondLst>
                                  <p:childTnLst>
                                    <p:set>
                                      <p:cBhvr>
                                        <p:cTn id="62" dur="1" fill="hold">
                                          <p:stCondLst>
                                            <p:cond delay="0"/>
                                          </p:stCondLst>
                                        </p:cTn>
                                        <p:tgtEl>
                                          <p:spTgt spid="88093"/>
                                        </p:tgtEl>
                                        <p:attrNameLst>
                                          <p:attrName>style.visibility</p:attrName>
                                        </p:attrNameLst>
                                      </p:cBhvr>
                                      <p:to>
                                        <p:strVal val="visible"/>
                                      </p:to>
                                    </p:set>
                                    <p:animEffect transition="in" filter="wipe(right)">
                                      <p:cBhvr>
                                        <p:cTn id="63" dur="500"/>
                                        <p:tgtEl>
                                          <p:spTgt spid="88093"/>
                                        </p:tgtEl>
                                      </p:cBhvr>
                                    </p:animEffect>
                                  </p:childTnLst>
                                </p:cTn>
                              </p:par>
                            </p:childTnLst>
                          </p:cTn>
                        </p:par>
                        <p:par>
                          <p:cTn id="64" fill="hold" nodeType="afterGroup">
                            <p:stCondLst>
                              <p:cond delay="4100"/>
                            </p:stCondLst>
                            <p:childTnLst>
                              <p:par>
                                <p:cTn id="65" presetID="22" presetClass="entr" presetSubtype="2" fill="hold" nodeType="afterEffect">
                                  <p:stCondLst>
                                    <p:cond delay="0"/>
                                  </p:stCondLst>
                                  <p:childTnLst>
                                    <p:set>
                                      <p:cBhvr>
                                        <p:cTn id="66" dur="1" fill="hold">
                                          <p:stCondLst>
                                            <p:cond delay="0"/>
                                          </p:stCondLst>
                                        </p:cTn>
                                        <p:tgtEl>
                                          <p:spTgt spid="88091"/>
                                        </p:tgtEl>
                                        <p:attrNameLst>
                                          <p:attrName>style.visibility</p:attrName>
                                        </p:attrNameLst>
                                      </p:cBhvr>
                                      <p:to>
                                        <p:strVal val="visible"/>
                                      </p:to>
                                    </p:set>
                                    <p:animEffect transition="in" filter="wipe(right)">
                                      <p:cBhvr>
                                        <p:cTn id="67" dur="500"/>
                                        <p:tgtEl>
                                          <p:spTgt spid="88091"/>
                                        </p:tgtEl>
                                      </p:cBhvr>
                                    </p:animEffect>
                                  </p:childTnLst>
                                </p:cTn>
                              </p:par>
                              <p:par>
                                <p:cTn id="68" presetID="22" presetClass="entr" presetSubtype="2" fill="hold" nodeType="withEffect">
                                  <p:stCondLst>
                                    <p:cond delay="0"/>
                                  </p:stCondLst>
                                  <p:childTnLst>
                                    <p:set>
                                      <p:cBhvr>
                                        <p:cTn id="69" dur="1" fill="hold">
                                          <p:stCondLst>
                                            <p:cond delay="0"/>
                                          </p:stCondLst>
                                        </p:cTn>
                                        <p:tgtEl>
                                          <p:spTgt spid="88082"/>
                                        </p:tgtEl>
                                        <p:attrNameLst>
                                          <p:attrName>style.visibility</p:attrName>
                                        </p:attrNameLst>
                                      </p:cBhvr>
                                      <p:to>
                                        <p:strVal val="visible"/>
                                      </p:to>
                                    </p:set>
                                    <p:animEffect transition="in" filter="wipe(right)">
                                      <p:cBhvr>
                                        <p:cTn id="70" dur="500"/>
                                        <p:tgtEl>
                                          <p:spTgt spid="88082"/>
                                        </p:tgtEl>
                                      </p:cBhvr>
                                    </p:animEffect>
                                  </p:childTnLst>
                                </p:cTn>
                              </p:par>
                              <p:par>
                                <p:cTn id="71" presetID="22" presetClass="entr" presetSubtype="2" fill="hold" nodeType="withEffect">
                                  <p:stCondLst>
                                    <p:cond delay="0"/>
                                  </p:stCondLst>
                                  <p:childTnLst>
                                    <p:set>
                                      <p:cBhvr>
                                        <p:cTn id="72" dur="1" fill="hold">
                                          <p:stCondLst>
                                            <p:cond delay="0"/>
                                          </p:stCondLst>
                                        </p:cTn>
                                        <p:tgtEl>
                                          <p:spTgt spid="88094"/>
                                        </p:tgtEl>
                                        <p:attrNameLst>
                                          <p:attrName>style.visibility</p:attrName>
                                        </p:attrNameLst>
                                      </p:cBhvr>
                                      <p:to>
                                        <p:strVal val="visible"/>
                                      </p:to>
                                    </p:set>
                                    <p:animEffect transition="in" filter="wipe(right)">
                                      <p:cBhvr>
                                        <p:cTn id="73" dur="500"/>
                                        <p:tgtEl>
                                          <p:spTgt spid="88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descr="IT-Island"/>
          <p:cNvPicPr>
            <a:picLocks noChangeAspect="1" noChangeArrowheads="1"/>
          </p:cNvPicPr>
          <p:nvPr/>
        </p:nvPicPr>
        <p:blipFill>
          <a:blip r:embed="rId3">
            <a:extLst>
              <a:ext uri="{28A0092B-C50C-407E-A947-70E740481C1C}">
                <a14:useLocalDpi xmlns:a14="http://schemas.microsoft.com/office/drawing/2010/main" val="0"/>
              </a:ext>
            </a:extLst>
          </a:blip>
          <a:srcRect l="43004" t="23334" b="15324"/>
          <a:stretch>
            <a:fillRect/>
          </a:stretch>
        </p:blipFill>
        <p:spPr bwMode="auto">
          <a:xfrm>
            <a:off x="5400676" y="2595176"/>
            <a:ext cx="521176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descr="BestPracticeArrow-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1" y="2880926"/>
            <a:ext cx="457041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BestPracticeArrow-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1" y="2880926"/>
            <a:ext cx="457041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BestPracticeArrow-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1" y="2880926"/>
            <a:ext cx="457041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BestPracticeArrow-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9163" y="2880926"/>
            <a:ext cx="45720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7" descr="Business-Island"/>
          <p:cNvPicPr>
            <a:picLocks noChangeAspect="1" noChangeArrowheads="1"/>
          </p:cNvPicPr>
          <p:nvPr/>
        </p:nvPicPr>
        <p:blipFill>
          <a:blip r:embed="rId8">
            <a:extLst>
              <a:ext uri="{28A0092B-C50C-407E-A947-70E740481C1C}">
                <a14:useLocalDpi xmlns:a14="http://schemas.microsoft.com/office/drawing/2010/main" val="0"/>
              </a:ext>
            </a:extLst>
          </a:blip>
          <a:srcRect l="851" t="10672" r="63992" b="48009"/>
          <a:stretch>
            <a:fillRect/>
          </a:stretch>
        </p:blipFill>
        <p:spPr bwMode="auto">
          <a:xfrm>
            <a:off x="1546225" y="1723639"/>
            <a:ext cx="3214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descr="IT-Gov-Island"/>
          <p:cNvPicPr>
            <a:picLocks noChangeAspect="1" noChangeArrowheads="1"/>
          </p:cNvPicPr>
          <p:nvPr/>
        </p:nvPicPr>
        <p:blipFill>
          <a:blip r:embed="rId9">
            <a:extLst>
              <a:ext uri="{28A0092B-C50C-407E-A947-70E740481C1C}">
                <a14:useLocalDpi xmlns:a14="http://schemas.microsoft.com/office/drawing/2010/main" val="0"/>
              </a:ext>
            </a:extLst>
          </a:blip>
          <a:srcRect l="15244" t="16551" r="36163" b="39328"/>
          <a:stretch>
            <a:fillRect/>
          </a:stretch>
        </p:blipFill>
        <p:spPr bwMode="auto">
          <a:xfrm>
            <a:off x="3170238" y="2263389"/>
            <a:ext cx="444341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9" descr="IT-Gov-MainArrows"/>
          <p:cNvPicPr>
            <a:picLocks noChangeAspect="1" noChangeArrowheads="1"/>
          </p:cNvPicPr>
          <p:nvPr/>
        </p:nvPicPr>
        <p:blipFill>
          <a:blip r:embed="rId10">
            <a:extLst>
              <a:ext uri="{28A0092B-C50C-407E-A947-70E740481C1C}">
                <a14:useLocalDpi xmlns:a14="http://schemas.microsoft.com/office/drawing/2010/main" val="0"/>
              </a:ext>
            </a:extLst>
          </a:blip>
          <a:srcRect l="16910" t="18449" r="39914" b="65532"/>
          <a:stretch>
            <a:fillRect/>
          </a:stretch>
        </p:blipFill>
        <p:spPr bwMode="auto">
          <a:xfrm>
            <a:off x="3171826" y="2231638"/>
            <a:ext cx="39481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descr="IT-Gov-Arrow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7351" y="2609464"/>
            <a:ext cx="17002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2" descr="IT-Gov-Arrow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6914" y="3488939"/>
            <a:ext cx="18430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3" descr="IT-Gov-CenterIcons"/>
          <p:cNvPicPr>
            <a:picLocks noChangeAspect="1" noChangeArrowheads="1"/>
          </p:cNvPicPr>
          <p:nvPr/>
        </p:nvPicPr>
        <p:blipFill>
          <a:blip r:embed="rId13">
            <a:extLst>
              <a:ext uri="{28A0092B-C50C-407E-A947-70E740481C1C}">
                <a14:useLocalDpi xmlns:a14="http://schemas.microsoft.com/office/drawing/2010/main" val="0"/>
              </a:ext>
            </a:extLst>
          </a:blip>
          <a:srcRect l="32742" t="21436" r="50087" b="58981"/>
          <a:stretch>
            <a:fillRect/>
          </a:stretch>
        </p:blipFill>
        <p:spPr bwMode="auto">
          <a:xfrm>
            <a:off x="4621214" y="2436426"/>
            <a:ext cx="157003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4" descr="Business-Island-Bldngs"/>
          <p:cNvPicPr>
            <a:picLocks noChangeAspect="1" noChangeArrowheads="1"/>
          </p:cNvPicPr>
          <p:nvPr/>
        </p:nvPicPr>
        <p:blipFill>
          <a:blip r:embed="rId14">
            <a:extLst>
              <a:ext uri="{28A0092B-C50C-407E-A947-70E740481C1C}">
                <a14:useLocalDpi xmlns:a14="http://schemas.microsoft.com/office/drawing/2010/main" val="0"/>
              </a:ext>
            </a:extLst>
          </a:blip>
          <a:srcRect l="1979" t="3334" r="58994" b="50000"/>
          <a:stretch>
            <a:fillRect/>
          </a:stretch>
        </p:blipFill>
        <p:spPr bwMode="auto">
          <a:xfrm>
            <a:off x="1644263" y="1248025"/>
            <a:ext cx="3568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5"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50000" t="62312" r="34810" b="18858"/>
          <a:stretch>
            <a:fillRect/>
          </a:stretch>
        </p:blipFill>
        <p:spPr bwMode="auto">
          <a:xfrm>
            <a:off x="6249988" y="4538276"/>
            <a:ext cx="137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8" name="Picture 16" descr="Before_Diagram_DudesICONS"/>
          <p:cNvPicPr>
            <a:picLocks noChangeAspect="1" noChangeArrowheads="1"/>
          </p:cNvPicPr>
          <p:nvPr/>
        </p:nvPicPr>
        <p:blipFill>
          <a:blip r:embed="rId16">
            <a:extLst>
              <a:ext uri="{28A0092B-C50C-407E-A947-70E740481C1C}">
                <a14:useLocalDpi xmlns:a14="http://schemas.microsoft.com/office/drawing/2010/main" val="0"/>
              </a:ext>
            </a:extLst>
          </a:blip>
          <a:srcRect l="51160" t="58652" r="32191" b="20355"/>
          <a:stretch>
            <a:fillRect/>
          </a:stretch>
        </p:blipFill>
        <p:spPr bwMode="auto">
          <a:xfrm>
            <a:off x="6354763" y="4328725"/>
            <a:ext cx="15033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9" name="Picture 17" descr="After_Wafers-4"/>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l="54083" t="56555" r="33583" b="30222"/>
          <a:stretch>
            <a:fillRect/>
          </a:stretch>
        </p:blipFill>
        <p:spPr bwMode="auto">
          <a:xfrm>
            <a:off x="6381751" y="4649401"/>
            <a:ext cx="109696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0" name="Picture 18" descr="After_3Dudes"/>
          <p:cNvPicPr>
            <a:picLocks noChangeAspect="1" noChangeArrowheads="1"/>
          </p:cNvPicPr>
          <p:nvPr/>
        </p:nvPicPr>
        <p:blipFill>
          <a:blip r:embed="rId18">
            <a:extLst>
              <a:ext uri="{28A0092B-C50C-407E-A947-70E740481C1C}">
                <a14:useLocalDpi xmlns:a14="http://schemas.microsoft.com/office/drawing/2010/main" val="0"/>
              </a:ext>
            </a:extLst>
          </a:blip>
          <a:srcRect l="55659" t="51343" r="30017" b="37431"/>
          <a:stretch>
            <a:fillRect/>
          </a:stretch>
        </p:blipFill>
        <p:spPr bwMode="auto">
          <a:xfrm>
            <a:off x="6488114" y="4308089"/>
            <a:ext cx="13096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19"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57085" t="28426" r="28130" b="55602"/>
          <a:stretch>
            <a:fillRect/>
          </a:stretch>
        </p:blipFill>
        <p:spPr bwMode="auto">
          <a:xfrm>
            <a:off x="6889750" y="2598350"/>
            <a:ext cx="1335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2" name="Picture 20" descr="After_IT-PortfolioWafer"/>
          <p:cNvPicPr>
            <a:picLocks noChangeAspect="1" noChangeArrowheads="1"/>
          </p:cNvPicPr>
          <p:nvPr/>
        </p:nvPicPr>
        <p:blipFill>
          <a:blip r:embed="rId19">
            <a:extLst>
              <a:ext uri="{28A0092B-C50C-407E-A947-70E740481C1C}">
                <a14:useLocalDpi xmlns:a14="http://schemas.microsoft.com/office/drawing/2010/main" val="0"/>
              </a:ext>
            </a:extLst>
          </a:blip>
          <a:srcRect l="61250" t="38101" r="19757" b="42662"/>
          <a:stretch>
            <a:fillRect/>
          </a:stretch>
        </p:blipFill>
        <p:spPr bwMode="auto">
          <a:xfrm>
            <a:off x="7362826" y="3782626"/>
            <a:ext cx="17367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21"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79359" t="67110" r="4431" b="14059"/>
          <a:stretch>
            <a:fillRect/>
          </a:stretch>
        </p:blipFill>
        <p:spPr bwMode="auto">
          <a:xfrm>
            <a:off x="8901114" y="4812913"/>
            <a:ext cx="1463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4" name="Picture 22"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80380" t="66278" r="4588" b="15446"/>
          <a:stretch>
            <a:fillRect/>
          </a:stretch>
        </p:blipFill>
        <p:spPr bwMode="auto">
          <a:xfrm>
            <a:off x="8993188" y="4765288"/>
            <a:ext cx="135731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5" name="Picture 23" descr="Before_Diagram_CenterIcons"/>
          <p:cNvPicPr>
            <a:picLocks noChangeAspect="1" noChangeArrowheads="1"/>
          </p:cNvPicPr>
          <p:nvPr/>
        </p:nvPicPr>
        <p:blipFill>
          <a:blip r:embed="rId21">
            <a:extLst>
              <a:ext uri="{28A0092B-C50C-407E-A947-70E740481C1C}">
                <a14:useLocalDpi xmlns:a14="http://schemas.microsoft.com/office/drawing/2010/main" val="0"/>
              </a:ext>
            </a:extLst>
          </a:blip>
          <a:srcRect l="62781" t="42097" r="14522" b="30975"/>
          <a:stretch>
            <a:fillRect/>
          </a:stretch>
        </p:blipFill>
        <p:spPr bwMode="auto">
          <a:xfrm>
            <a:off x="7404101" y="3380988"/>
            <a:ext cx="2049463"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6" name="Picture 24" descr="After_CenterIcons"/>
          <p:cNvPicPr>
            <a:picLocks noChangeAspect="1" noChangeArrowheads="1"/>
          </p:cNvPicPr>
          <p:nvPr/>
        </p:nvPicPr>
        <p:blipFill>
          <a:blip r:embed="rId22">
            <a:extLst>
              <a:ext uri="{28A0092B-C50C-407E-A947-70E740481C1C}">
                <a14:useLocalDpi xmlns:a14="http://schemas.microsoft.com/office/drawing/2010/main" val="0"/>
              </a:ext>
            </a:extLst>
          </a:blip>
          <a:srcRect l="63177" t="32986" r="17326" b="46017"/>
          <a:stretch>
            <a:fillRect/>
          </a:stretch>
        </p:blipFill>
        <p:spPr bwMode="auto">
          <a:xfrm>
            <a:off x="7570788" y="3366701"/>
            <a:ext cx="17827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25"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80379" t="34831" r="6453" b="44093"/>
          <a:stretch>
            <a:fillRect/>
          </a:stretch>
        </p:blipFill>
        <p:spPr bwMode="auto">
          <a:xfrm>
            <a:off x="8993189" y="2965063"/>
            <a:ext cx="118903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8" name="Picture 26"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81067" t="35303" r="6662" b="46146"/>
          <a:stretch>
            <a:fillRect/>
          </a:stretch>
        </p:blipFill>
        <p:spPr bwMode="auto">
          <a:xfrm>
            <a:off x="9055101" y="2992050"/>
            <a:ext cx="11080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9" name="Picture 27" descr="After_Wafers-3"/>
          <p:cNvPicPr preferRelativeResize="0">
            <a:picLocks noChangeAspect="1" noChangeArrowheads="1"/>
          </p:cNvPicPr>
          <p:nvPr/>
        </p:nvPicPr>
        <p:blipFill>
          <a:blip r:embed="rId23">
            <a:extLst>
              <a:ext uri="{28A0092B-C50C-407E-A947-70E740481C1C}">
                <a14:useLocalDpi xmlns:a14="http://schemas.microsoft.com/office/drawing/2010/main" val="0"/>
              </a:ext>
            </a:extLst>
          </a:blip>
          <a:srcRect l="80417" t="57001" r="7167" b="30000"/>
          <a:stretch>
            <a:fillRect/>
          </a:stretch>
        </p:blipFill>
        <p:spPr bwMode="auto">
          <a:xfrm>
            <a:off x="8983663" y="4874825"/>
            <a:ext cx="11239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0" name="Picture 28" descr="After_Wafers-2"/>
          <p:cNvPicPr preferRelativeResize="0">
            <a:picLocks noChangeAspect="1" noChangeArrowheads="1"/>
          </p:cNvPicPr>
          <p:nvPr/>
        </p:nvPicPr>
        <p:blipFill>
          <a:blip r:embed="rId24">
            <a:extLst>
              <a:ext uri="{28A0092B-C50C-407E-A947-70E740481C1C}">
                <a14:useLocalDpi xmlns:a14="http://schemas.microsoft.com/office/drawing/2010/main" val="0"/>
              </a:ext>
            </a:extLst>
          </a:blip>
          <a:srcRect l="81833" t="34334" r="6917" b="54666"/>
          <a:stretch>
            <a:fillRect/>
          </a:stretch>
        </p:blipFill>
        <p:spPr bwMode="auto">
          <a:xfrm>
            <a:off x="9040814" y="3279388"/>
            <a:ext cx="102393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1" name="Picture 29"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84776" t="35303" r="6662" b="52246"/>
          <a:stretch>
            <a:fillRect/>
          </a:stretch>
        </p:blipFill>
        <p:spPr bwMode="auto">
          <a:xfrm>
            <a:off x="9437688" y="2941250"/>
            <a:ext cx="77311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2" name="Picture 30" descr="After_DoorMan"/>
          <p:cNvPicPr>
            <a:picLocks noChangeAspect="1" noChangeArrowheads="1"/>
          </p:cNvPicPr>
          <p:nvPr/>
        </p:nvPicPr>
        <p:blipFill>
          <a:blip r:embed="rId25">
            <a:extLst>
              <a:ext uri="{28A0092B-C50C-407E-A947-70E740481C1C}">
                <a14:useLocalDpi xmlns:a14="http://schemas.microsoft.com/office/drawing/2010/main" val="0"/>
              </a:ext>
            </a:extLst>
          </a:blip>
          <a:srcRect l="76579" t="41783" r="4341" b="42546"/>
          <a:stretch>
            <a:fillRect/>
          </a:stretch>
        </p:blipFill>
        <p:spPr bwMode="auto">
          <a:xfrm>
            <a:off x="8794751" y="3973125"/>
            <a:ext cx="17303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3" name="Picture 31" descr="After_Clock"/>
          <p:cNvPicPr>
            <a:picLocks noChangeAspect="1" noChangeArrowheads="1"/>
          </p:cNvPicPr>
          <p:nvPr/>
        </p:nvPicPr>
        <p:blipFill>
          <a:blip r:embed="rId26">
            <a:extLst>
              <a:ext uri="{28A0092B-C50C-407E-A947-70E740481C1C}">
                <a14:useLocalDpi xmlns:a14="http://schemas.microsoft.com/office/drawing/2010/main" val="0"/>
              </a:ext>
            </a:extLst>
          </a:blip>
          <a:srcRect l="83420" t="54884" r="4758" b="34004"/>
          <a:stretch>
            <a:fillRect/>
          </a:stretch>
        </p:blipFill>
        <p:spPr bwMode="auto">
          <a:xfrm>
            <a:off x="9286875" y="4717663"/>
            <a:ext cx="10810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4" name="Picture 32"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58157" t="29701" r="29747" b="55823"/>
          <a:stretch>
            <a:fillRect/>
          </a:stretch>
        </p:blipFill>
        <p:spPr bwMode="auto">
          <a:xfrm>
            <a:off x="6986588" y="2671376"/>
            <a:ext cx="1092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5" name="Picture 33" descr="After_Wafers-1"/>
          <p:cNvPicPr>
            <a:picLocks noChangeAspect="1" noChangeArrowheads="1"/>
          </p:cNvPicPr>
          <p:nvPr/>
        </p:nvPicPr>
        <p:blipFill>
          <a:blip r:embed="rId27">
            <a:extLst>
              <a:ext uri="{28A0092B-C50C-407E-A947-70E740481C1C}">
                <a14:useLocalDpi xmlns:a14="http://schemas.microsoft.com/office/drawing/2010/main" val="0"/>
              </a:ext>
            </a:extLst>
          </a:blip>
          <a:srcRect l="58917" t="25778" r="29834" b="62666"/>
          <a:stretch>
            <a:fillRect/>
          </a:stretch>
        </p:blipFill>
        <p:spPr bwMode="auto">
          <a:xfrm>
            <a:off x="7010400" y="2733289"/>
            <a:ext cx="102393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6" name="Picture 34" descr="After_InBox"/>
          <p:cNvPicPr>
            <a:picLocks noChangeAspect="1" noChangeArrowheads="1"/>
          </p:cNvPicPr>
          <p:nvPr/>
        </p:nvPicPr>
        <p:blipFill>
          <a:blip r:embed="rId28">
            <a:extLst>
              <a:ext uri="{28A0092B-C50C-407E-A947-70E740481C1C}">
                <a14:useLocalDpi xmlns:a14="http://schemas.microsoft.com/office/drawing/2010/main" val="0"/>
              </a:ext>
            </a:extLst>
          </a:blip>
          <a:srcRect l="61841" t="24445" r="28923" b="68008"/>
          <a:stretch>
            <a:fillRect/>
          </a:stretch>
        </p:blipFill>
        <p:spPr bwMode="auto">
          <a:xfrm>
            <a:off x="7288213" y="2626926"/>
            <a:ext cx="8445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7" name="Picture 35" descr="IT-Gov-MainArrows"/>
          <p:cNvPicPr>
            <a:picLocks noChangeAspect="1" noChangeArrowheads="1"/>
          </p:cNvPicPr>
          <p:nvPr/>
        </p:nvPicPr>
        <p:blipFill>
          <a:blip r:embed="rId10">
            <a:extLst>
              <a:ext uri="{28A0092B-C50C-407E-A947-70E740481C1C}">
                <a14:useLocalDpi xmlns:a14="http://schemas.microsoft.com/office/drawing/2010/main" val="0"/>
              </a:ext>
            </a:extLst>
          </a:blip>
          <a:srcRect l="16910" t="37129" r="39914" b="42778"/>
          <a:stretch>
            <a:fillRect/>
          </a:stretch>
        </p:blipFill>
        <p:spPr bwMode="auto">
          <a:xfrm>
            <a:off x="3171826" y="3512750"/>
            <a:ext cx="39481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6" name="TextBox 37"/>
          <p:cNvSpPr txBox="1">
            <a:spLocks noChangeArrowheads="1"/>
          </p:cNvSpPr>
          <p:nvPr/>
        </p:nvSpPr>
        <p:spPr bwMode="auto">
          <a:xfrm rot="1070122">
            <a:off x="7051675" y="3057138"/>
            <a:ext cx="9398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altLang="fr-FR" sz="1000">
                <a:solidFill>
                  <a:schemeClr val="tx1"/>
                </a:solidFill>
                <a:latin typeface="Arial" charset="0"/>
                <a:cs typeface="Arial" charset="0"/>
              </a:rPr>
              <a:t>Demand Mgt</a:t>
            </a:r>
          </a:p>
        </p:txBody>
      </p:sp>
      <p:sp>
        <p:nvSpPr>
          <p:cNvPr id="7207" name="TextBox 38"/>
          <p:cNvSpPr txBox="1">
            <a:spLocks noChangeArrowheads="1"/>
          </p:cNvSpPr>
          <p:nvPr/>
        </p:nvSpPr>
        <p:spPr bwMode="auto">
          <a:xfrm rot="1070122">
            <a:off x="9083676" y="3600063"/>
            <a:ext cx="752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altLang="fr-FR" sz="1000">
                <a:solidFill>
                  <a:schemeClr val="tx1"/>
                </a:solidFill>
                <a:latin typeface="Arial" charset="0"/>
                <a:cs typeface="Arial" charset="0"/>
              </a:rPr>
              <a:t>Tasks Execution</a:t>
            </a:r>
          </a:p>
        </p:txBody>
      </p:sp>
      <p:sp>
        <p:nvSpPr>
          <p:cNvPr id="7208" name="TextBox 39"/>
          <p:cNvSpPr txBox="1">
            <a:spLocks noChangeArrowheads="1"/>
          </p:cNvSpPr>
          <p:nvPr/>
        </p:nvSpPr>
        <p:spPr bwMode="auto">
          <a:xfrm rot="1070122">
            <a:off x="6450013" y="4914513"/>
            <a:ext cx="8429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altLang="fr-FR" sz="1000">
                <a:solidFill>
                  <a:schemeClr val="tx1"/>
                </a:solidFill>
                <a:latin typeface="Arial" charset="0"/>
                <a:cs typeface="Arial" charset="0"/>
              </a:rPr>
              <a:t>Resources Mgt</a:t>
            </a:r>
          </a:p>
        </p:txBody>
      </p:sp>
      <p:sp>
        <p:nvSpPr>
          <p:cNvPr id="7209" name="TextBox 40"/>
          <p:cNvSpPr txBox="1">
            <a:spLocks noChangeArrowheads="1"/>
          </p:cNvSpPr>
          <p:nvPr/>
        </p:nvSpPr>
        <p:spPr bwMode="auto">
          <a:xfrm rot="1070122">
            <a:off x="9094789" y="5243125"/>
            <a:ext cx="904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altLang="fr-FR" sz="1000">
                <a:solidFill>
                  <a:schemeClr val="tx1"/>
                </a:solidFill>
                <a:latin typeface="Arial" charset="0"/>
                <a:cs typeface="Arial" charset="0"/>
              </a:rPr>
              <a:t>Time &amp; Cost Mgt</a:t>
            </a:r>
          </a:p>
        </p:txBody>
      </p:sp>
      <p:sp>
        <p:nvSpPr>
          <p:cNvPr id="42" name="Rectangle 4"/>
          <p:cNvSpPr txBox="1">
            <a:spLocks noChangeArrowheads="1"/>
          </p:cNvSpPr>
          <p:nvPr/>
        </p:nvSpPr>
        <p:spPr>
          <a:xfrm>
            <a:off x="7478714" y="1386950"/>
            <a:ext cx="3232150" cy="1007897"/>
          </a:xfrm>
          <a:prstGeom prst="roundRect">
            <a:avLst>
              <a:gd name="adj" fmla="val 50000"/>
            </a:avLst>
          </a:prstGeom>
          <a:solidFill>
            <a:schemeClr val="accent1"/>
          </a:solidFill>
        </p:spPr>
        <p:txBody>
          <a:bodyPr/>
          <a:lstStyle>
            <a:lvl1pPr algn="l" defTabSz="457200" rtl="0" eaLnBrk="1" latinLnBrk="0" hangingPunct="1">
              <a:spcBef>
                <a:spcPct val="0"/>
              </a:spcBef>
              <a:buNone/>
              <a:defRPr sz="2400" kern="1200">
                <a:solidFill>
                  <a:schemeClr val="bg1"/>
                </a:solidFill>
                <a:latin typeface="+mj-lt"/>
                <a:ea typeface="+mj-ea"/>
                <a:cs typeface="+mj-cs"/>
              </a:defRPr>
            </a:lvl1pPr>
          </a:lstStyle>
          <a:p>
            <a:pPr algn="ctr"/>
            <a:r>
              <a:rPr lang="en-US" altLang="fr-FR" dirty="0"/>
              <a:t>ICT governance</a:t>
            </a:r>
          </a:p>
        </p:txBody>
      </p:sp>
      <p:sp>
        <p:nvSpPr>
          <p:cNvPr id="4" name="Slide Number Placeholder 3"/>
          <p:cNvSpPr>
            <a:spLocks noGrp="1"/>
          </p:cNvSpPr>
          <p:nvPr>
            <p:ph type="sldNum" sz="quarter" idx="12"/>
          </p:nvPr>
        </p:nvSpPr>
        <p:spPr>
          <a:xfrm>
            <a:off x="9027761" y="6279800"/>
            <a:ext cx="2743200" cy="365125"/>
          </a:xfrm>
        </p:spPr>
        <p:txBody>
          <a:bodyPr/>
          <a:lstStyle/>
          <a:p>
            <a:fld id="{A7CC3638-A99D-674C-A789-FA84B7E5EA16}" type="slidenum">
              <a:rPr lang="nl-NL" smtClean="0"/>
              <a:pPr/>
              <a:t>81</a:t>
            </a:fld>
            <a:endParaRPr lang="nl-NL" dirty="0"/>
          </a:p>
        </p:txBody>
      </p:sp>
    </p:spTree>
    <p:extLst>
      <p:ext uri="{BB962C8B-B14F-4D97-AF65-F5344CB8AC3E}">
        <p14:creationId xmlns:p14="http://schemas.microsoft.com/office/powerpoint/2010/main" val="3632131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0136"/>
                                        </p:tgtEl>
                                        <p:attrNameLst>
                                          <p:attrName>style.visibility</p:attrName>
                                        </p:attrNameLst>
                                      </p:cBhvr>
                                      <p:to>
                                        <p:strVal val="visible"/>
                                      </p:to>
                                    </p:set>
                                    <p:animEffect transition="in" filter="fade">
                                      <p:cBhvr>
                                        <p:cTn id="7" dur="200"/>
                                        <p:tgtEl>
                                          <p:spTgt spid="90136"/>
                                        </p:tgtEl>
                                      </p:cBhvr>
                                    </p:animEffect>
                                  </p:childTnLst>
                                </p:cTn>
                              </p:par>
                            </p:childTnLst>
                          </p:cTn>
                        </p:par>
                        <p:par>
                          <p:cTn id="8" fill="hold" nodeType="afterGroup">
                            <p:stCondLst>
                              <p:cond delay="200"/>
                            </p:stCondLst>
                            <p:childTnLst>
                              <p:par>
                                <p:cTn id="9" presetID="10" presetClass="exit" presetSubtype="0" fill="hold" nodeType="afterEffect">
                                  <p:stCondLst>
                                    <p:cond delay="0"/>
                                  </p:stCondLst>
                                  <p:childTnLst>
                                    <p:animEffect transition="out" filter="fade">
                                      <p:cBhvr>
                                        <p:cTn id="10" dur="200"/>
                                        <p:tgtEl>
                                          <p:spTgt spid="90135"/>
                                        </p:tgtEl>
                                      </p:cBhvr>
                                    </p:animEffect>
                                    <p:set>
                                      <p:cBhvr>
                                        <p:cTn id="11" dur="1" fill="hold">
                                          <p:stCondLst>
                                            <p:cond delay="199"/>
                                          </p:stCondLst>
                                        </p:cTn>
                                        <p:tgtEl>
                                          <p:spTgt spid="90135"/>
                                        </p:tgtEl>
                                        <p:attrNameLst>
                                          <p:attrName>style.visibility</p:attrName>
                                        </p:attrNameLst>
                                      </p:cBhvr>
                                      <p:to>
                                        <p:strVal val="hidden"/>
                                      </p:to>
                                    </p:set>
                                  </p:childTnLst>
                                </p:cTn>
                              </p:par>
                            </p:childTnLst>
                          </p:cTn>
                        </p:par>
                        <p:par>
                          <p:cTn id="12" fill="hold" nodeType="afterGroup">
                            <p:stCondLst>
                              <p:cond delay="400"/>
                            </p:stCondLst>
                            <p:childTnLst>
                              <p:par>
                                <p:cTn id="13" presetID="10" presetClass="entr" presetSubtype="0" fill="hold" nodeType="afterEffect">
                                  <p:stCondLst>
                                    <p:cond delay="0"/>
                                  </p:stCondLst>
                                  <p:childTnLst>
                                    <p:set>
                                      <p:cBhvr>
                                        <p:cTn id="14" dur="1" fill="hold">
                                          <p:stCondLst>
                                            <p:cond delay="0"/>
                                          </p:stCondLst>
                                        </p:cTn>
                                        <p:tgtEl>
                                          <p:spTgt spid="90132"/>
                                        </p:tgtEl>
                                        <p:attrNameLst>
                                          <p:attrName>style.visibility</p:attrName>
                                        </p:attrNameLst>
                                      </p:cBhvr>
                                      <p:to>
                                        <p:strVal val="visible"/>
                                      </p:to>
                                    </p:set>
                                    <p:animEffect transition="in" filter="fade">
                                      <p:cBhvr>
                                        <p:cTn id="15" dur="200"/>
                                        <p:tgtEl>
                                          <p:spTgt spid="90132"/>
                                        </p:tgtEl>
                                      </p:cBhvr>
                                    </p:animEffect>
                                  </p:childTnLst>
                                </p:cTn>
                              </p:par>
                            </p:childTnLst>
                          </p:cTn>
                        </p:par>
                        <p:par>
                          <p:cTn id="16" fill="hold" nodeType="afterGroup">
                            <p:stCondLst>
                              <p:cond delay="600"/>
                            </p:stCondLst>
                            <p:childTnLst>
                              <p:par>
                                <p:cTn id="17" presetID="10" presetClass="entr" presetSubtype="0" fill="hold" nodeType="afterEffect">
                                  <p:stCondLst>
                                    <p:cond delay="500"/>
                                  </p:stCondLst>
                                  <p:childTnLst>
                                    <p:set>
                                      <p:cBhvr>
                                        <p:cTn id="18" dur="1" fill="hold">
                                          <p:stCondLst>
                                            <p:cond delay="0"/>
                                          </p:stCondLst>
                                        </p:cTn>
                                        <p:tgtEl>
                                          <p:spTgt spid="90120"/>
                                        </p:tgtEl>
                                        <p:attrNameLst>
                                          <p:attrName>style.visibility</p:attrName>
                                        </p:attrNameLst>
                                      </p:cBhvr>
                                      <p:to>
                                        <p:strVal val="visible"/>
                                      </p:to>
                                    </p:set>
                                    <p:animEffect transition="in" filter="fade">
                                      <p:cBhvr>
                                        <p:cTn id="19" dur="200"/>
                                        <p:tgtEl>
                                          <p:spTgt spid="90120"/>
                                        </p:tgtEl>
                                      </p:cBhvr>
                                    </p:animEffect>
                                  </p:childTnLst>
                                </p:cTn>
                              </p:par>
                            </p:childTnLst>
                          </p:cTn>
                        </p:par>
                        <p:par>
                          <p:cTn id="20" fill="hold" nodeType="afterGroup">
                            <p:stCondLst>
                              <p:cond delay="1300"/>
                            </p:stCondLst>
                            <p:childTnLst>
                              <p:par>
                                <p:cTn id="21" presetID="22" presetClass="entr" presetSubtype="8" fill="hold" nodeType="afterEffect">
                                  <p:stCondLst>
                                    <p:cond delay="0"/>
                                  </p:stCondLst>
                                  <p:childTnLst>
                                    <p:set>
                                      <p:cBhvr>
                                        <p:cTn id="22" dur="1" fill="hold">
                                          <p:stCondLst>
                                            <p:cond delay="0"/>
                                          </p:stCondLst>
                                        </p:cTn>
                                        <p:tgtEl>
                                          <p:spTgt spid="90121"/>
                                        </p:tgtEl>
                                        <p:attrNameLst>
                                          <p:attrName>style.visibility</p:attrName>
                                        </p:attrNameLst>
                                      </p:cBhvr>
                                      <p:to>
                                        <p:strVal val="visible"/>
                                      </p:to>
                                    </p:set>
                                    <p:animEffect transition="in" filter="wipe(left)">
                                      <p:cBhvr>
                                        <p:cTn id="23" dur="200"/>
                                        <p:tgtEl>
                                          <p:spTgt spid="90121"/>
                                        </p:tgtEl>
                                      </p:cBhvr>
                                    </p:animEffect>
                                  </p:childTnLst>
                                </p:cTn>
                              </p:par>
                            </p:childTnLst>
                          </p:cTn>
                        </p:par>
                        <p:par>
                          <p:cTn id="24" fill="hold" nodeType="afterGroup">
                            <p:stCondLst>
                              <p:cond delay="1500"/>
                            </p:stCondLst>
                            <p:childTnLst>
                              <p:par>
                                <p:cTn id="25" presetID="10" presetClass="entr" presetSubtype="0" fill="hold" nodeType="afterEffect">
                                  <p:stCondLst>
                                    <p:cond delay="0"/>
                                  </p:stCondLst>
                                  <p:childTnLst>
                                    <p:set>
                                      <p:cBhvr>
                                        <p:cTn id="26" dur="1" fill="hold">
                                          <p:stCondLst>
                                            <p:cond delay="0"/>
                                          </p:stCondLst>
                                        </p:cTn>
                                        <p:tgtEl>
                                          <p:spTgt spid="90125"/>
                                        </p:tgtEl>
                                        <p:attrNameLst>
                                          <p:attrName>style.visibility</p:attrName>
                                        </p:attrNameLst>
                                      </p:cBhvr>
                                      <p:to>
                                        <p:strVal val="visible"/>
                                      </p:to>
                                    </p:set>
                                    <p:animEffect transition="in" filter="fade">
                                      <p:cBhvr>
                                        <p:cTn id="27" dur="200"/>
                                        <p:tgtEl>
                                          <p:spTgt spid="90125"/>
                                        </p:tgtEl>
                                      </p:cBhvr>
                                    </p:animEffect>
                                  </p:childTnLst>
                                </p:cTn>
                              </p:par>
                            </p:childTnLst>
                          </p:cTn>
                        </p:par>
                        <p:par>
                          <p:cTn id="28" fill="hold" nodeType="afterGroup">
                            <p:stCondLst>
                              <p:cond delay="1700"/>
                            </p:stCondLst>
                            <p:childTnLst>
                              <p:par>
                                <p:cTn id="29" presetID="22" presetClass="entr" presetSubtype="2" fill="hold" nodeType="afterEffect">
                                  <p:stCondLst>
                                    <p:cond delay="0"/>
                                  </p:stCondLst>
                                  <p:childTnLst>
                                    <p:set>
                                      <p:cBhvr>
                                        <p:cTn id="30" dur="1" fill="hold">
                                          <p:stCondLst>
                                            <p:cond delay="0"/>
                                          </p:stCondLst>
                                        </p:cTn>
                                        <p:tgtEl>
                                          <p:spTgt spid="90124"/>
                                        </p:tgtEl>
                                        <p:attrNameLst>
                                          <p:attrName>style.visibility</p:attrName>
                                        </p:attrNameLst>
                                      </p:cBhvr>
                                      <p:to>
                                        <p:strVal val="visible"/>
                                      </p:to>
                                    </p:set>
                                    <p:animEffect transition="in" filter="wipe(right)">
                                      <p:cBhvr>
                                        <p:cTn id="31" dur="200"/>
                                        <p:tgtEl>
                                          <p:spTgt spid="90124"/>
                                        </p:tgtEl>
                                      </p:cBhvr>
                                    </p:animEffect>
                                  </p:childTnLst>
                                </p:cTn>
                              </p:par>
                            </p:childTnLst>
                          </p:cTn>
                        </p:par>
                        <p:par>
                          <p:cTn id="32" fill="hold" nodeType="afterGroup">
                            <p:stCondLst>
                              <p:cond delay="1900"/>
                            </p:stCondLst>
                            <p:childTnLst>
                              <p:par>
                                <p:cTn id="33" presetID="22" presetClass="entr" presetSubtype="8" fill="hold" nodeType="afterEffect">
                                  <p:stCondLst>
                                    <p:cond delay="0"/>
                                  </p:stCondLst>
                                  <p:childTnLst>
                                    <p:set>
                                      <p:cBhvr>
                                        <p:cTn id="34" dur="1" fill="hold">
                                          <p:stCondLst>
                                            <p:cond delay="0"/>
                                          </p:stCondLst>
                                        </p:cTn>
                                        <p:tgtEl>
                                          <p:spTgt spid="90123"/>
                                        </p:tgtEl>
                                        <p:attrNameLst>
                                          <p:attrName>style.visibility</p:attrName>
                                        </p:attrNameLst>
                                      </p:cBhvr>
                                      <p:to>
                                        <p:strVal val="visible"/>
                                      </p:to>
                                    </p:set>
                                    <p:animEffect transition="in" filter="wipe(left)">
                                      <p:cBhvr>
                                        <p:cTn id="35" dur="200"/>
                                        <p:tgtEl>
                                          <p:spTgt spid="90123"/>
                                        </p:tgtEl>
                                      </p:cBhvr>
                                    </p:animEffect>
                                  </p:childTnLst>
                                </p:cTn>
                              </p:par>
                            </p:childTnLst>
                          </p:cTn>
                        </p:par>
                        <p:par>
                          <p:cTn id="36" fill="hold" nodeType="afterGroup">
                            <p:stCondLst>
                              <p:cond delay="2100"/>
                            </p:stCondLst>
                            <p:childTnLst>
                              <p:par>
                                <p:cTn id="37" presetID="22" presetClass="entr" presetSubtype="8" fill="hold" nodeType="afterEffect">
                                  <p:stCondLst>
                                    <p:cond delay="0"/>
                                  </p:stCondLst>
                                  <p:childTnLst>
                                    <p:set>
                                      <p:cBhvr>
                                        <p:cTn id="38" dur="1" fill="hold">
                                          <p:stCondLst>
                                            <p:cond delay="0"/>
                                          </p:stCondLst>
                                        </p:cTn>
                                        <p:tgtEl>
                                          <p:spTgt spid="90115"/>
                                        </p:tgtEl>
                                        <p:attrNameLst>
                                          <p:attrName>style.visibility</p:attrName>
                                        </p:attrNameLst>
                                      </p:cBhvr>
                                      <p:to>
                                        <p:strVal val="visible"/>
                                      </p:to>
                                    </p:set>
                                    <p:animEffect transition="in" filter="wipe(left)">
                                      <p:cBhvr>
                                        <p:cTn id="39" dur="200"/>
                                        <p:tgtEl>
                                          <p:spTgt spid="90115"/>
                                        </p:tgtEl>
                                      </p:cBhvr>
                                    </p:animEffect>
                                  </p:childTnLst>
                                </p:cTn>
                              </p:par>
                            </p:childTnLst>
                          </p:cTn>
                        </p:par>
                        <p:par>
                          <p:cTn id="40" fill="hold" nodeType="afterGroup">
                            <p:stCondLst>
                              <p:cond delay="2300"/>
                            </p:stCondLst>
                            <p:childTnLst>
                              <p:par>
                                <p:cTn id="41" presetID="22" presetClass="entr" presetSubtype="1" fill="hold" nodeType="afterEffect">
                                  <p:stCondLst>
                                    <p:cond delay="0"/>
                                  </p:stCondLst>
                                  <p:childTnLst>
                                    <p:set>
                                      <p:cBhvr>
                                        <p:cTn id="42" dur="1" fill="hold">
                                          <p:stCondLst>
                                            <p:cond delay="0"/>
                                          </p:stCondLst>
                                        </p:cTn>
                                        <p:tgtEl>
                                          <p:spTgt spid="90118"/>
                                        </p:tgtEl>
                                        <p:attrNameLst>
                                          <p:attrName>style.visibility</p:attrName>
                                        </p:attrNameLst>
                                      </p:cBhvr>
                                      <p:to>
                                        <p:strVal val="visible"/>
                                      </p:to>
                                    </p:set>
                                    <p:animEffect transition="in" filter="wipe(up)">
                                      <p:cBhvr>
                                        <p:cTn id="43" dur="200"/>
                                        <p:tgtEl>
                                          <p:spTgt spid="90118"/>
                                        </p:tgtEl>
                                      </p:cBhvr>
                                    </p:animEffect>
                                  </p:childTnLst>
                                </p:cTn>
                              </p:par>
                            </p:childTnLst>
                          </p:cTn>
                        </p:par>
                        <p:par>
                          <p:cTn id="44" fill="hold" nodeType="afterGroup">
                            <p:stCondLst>
                              <p:cond delay="2500"/>
                            </p:stCondLst>
                            <p:childTnLst>
                              <p:par>
                                <p:cTn id="45" presetID="22" presetClass="entr" presetSubtype="2" fill="hold" nodeType="afterEffect">
                                  <p:stCondLst>
                                    <p:cond delay="0"/>
                                  </p:stCondLst>
                                  <p:childTnLst>
                                    <p:set>
                                      <p:cBhvr>
                                        <p:cTn id="46" dur="1" fill="hold">
                                          <p:stCondLst>
                                            <p:cond delay="0"/>
                                          </p:stCondLst>
                                        </p:cTn>
                                        <p:tgtEl>
                                          <p:spTgt spid="90117"/>
                                        </p:tgtEl>
                                        <p:attrNameLst>
                                          <p:attrName>style.visibility</p:attrName>
                                        </p:attrNameLst>
                                      </p:cBhvr>
                                      <p:to>
                                        <p:strVal val="visible"/>
                                      </p:to>
                                    </p:set>
                                    <p:animEffect transition="in" filter="wipe(right)">
                                      <p:cBhvr>
                                        <p:cTn id="47" dur="200"/>
                                        <p:tgtEl>
                                          <p:spTgt spid="90117"/>
                                        </p:tgtEl>
                                      </p:cBhvr>
                                    </p:animEffect>
                                  </p:childTnLst>
                                </p:cTn>
                              </p:par>
                            </p:childTnLst>
                          </p:cTn>
                        </p:par>
                        <p:par>
                          <p:cTn id="48" fill="hold" nodeType="afterGroup">
                            <p:stCondLst>
                              <p:cond delay="2700"/>
                            </p:stCondLst>
                            <p:childTnLst>
                              <p:par>
                                <p:cTn id="49" presetID="22" presetClass="entr" presetSubtype="4" fill="hold" nodeType="afterEffect">
                                  <p:stCondLst>
                                    <p:cond delay="0"/>
                                  </p:stCondLst>
                                  <p:childTnLst>
                                    <p:set>
                                      <p:cBhvr>
                                        <p:cTn id="50" dur="1" fill="hold">
                                          <p:stCondLst>
                                            <p:cond delay="0"/>
                                          </p:stCondLst>
                                        </p:cTn>
                                        <p:tgtEl>
                                          <p:spTgt spid="90116"/>
                                        </p:tgtEl>
                                        <p:attrNameLst>
                                          <p:attrName>style.visibility</p:attrName>
                                        </p:attrNameLst>
                                      </p:cBhvr>
                                      <p:to>
                                        <p:strVal val="visible"/>
                                      </p:to>
                                    </p:set>
                                    <p:animEffect transition="in" filter="wipe(down)">
                                      <p:cBhvr>
                                        <p:cTn id="51" dur="200"/>
                                        <p:tgtEl>
                                          <p:spTgt spid="90116"/>
                                        </p:tgtEl>
                                      </p:cBhvr>
                                    </p:animEffect>
                                  </p:childTnLst>
                                </p:cTn>
                              </p:par>
                            </p:childTnLst>
                          </p:cTn>
                        </p:par>
                        <p:par>
                          <p:cTn id="52" fill="hold" nodeType="afterGroup">
                            <p:stCondLst>
                              <p:cond delay="2900"/>
                            </p:stCondLst>
                            <p:childTnLst>
                              <p:par>
                                <p:cTn id="53" presetID="10" presetClass="entr" presetSubtype="0" fill="hold" nodeType="afterEffect">
                                  <p:stCondLst>
                                    <p:cond delay="0"/>
                                  </p:stCondLst>
                                  <p:childTnLst>
                                    <p:set>
                                      <p:cBhvr>
                                        <p:cTn id="54" dur="1" fill="hold">
                                          <p:stCondLst>
                                            <p:cond delay="0"/>
                                          </p:stCondLst>
                                        </p:cTn>
                                        <p:tgtEl>
                                          <p:spTgt spid="90142"/>
                                        </p:tgtEl>
                                        <p:attrNameLst>
                                          <p:attrName>style.visibility</p:attrName>
                                        </p:attrNameLst>
                                      </p:cBhvr>
                                      <p:to>
                                        <p:strVal val="visible"/>
                                      </p:to>
                                    </p:set>
                                    <p:animEffect transition="in" filter="fade">
                                      <p:cBhvr>
                                        <p:cTn id="55" dur="200"/>
                                        <p:tgtEl>
                                          <p:spTgt spid="90142"/>
                                        </p:tgtEl>
                                      </p:cBhvr>
                                    </p:animEffect>
                                  </p:childTnLst>
                                </p:cTn>
                              </p:par>
                            </p:childTnLst>
                          </p:cTn>
                        </p:par>
                        <p:par>
                          <p:cTn id="56" fill="hold" nodeType="afterGroup">
                            <p:stCondLst>
                              <p:cond delay="3100"/>
                            </p:stCondLst>
                            <p:childTnLst>
                              <p:par>
                                <p:cTn id="57" presetID="10" presetClass="exit" presetSubtype="0" fill="hold" nodeType="afterEffect">
                                  <p:stCondLst>
                                    <p:cond delay="1000"/>
                                  </p:stCondLst>
                                  <p:childTnLst>
                                    <p:animEffect transition="out" filter="fade">
                                      <p:cBhvr>
                                        <p:cTn id="58" dur="200"/>
                                        <p:tgtEl>
                                          <p:spTgt spid="90144"/>
                                        </p:tgtEl>
                                      </p:cBhvr>
                                    </p:animEffect>
                                    <p:set>
                                      <p:cBhvr>
                                        <p:cTn id="59" dur="1" fill="hold">
                                          <p:stCondLst>
                                            <p:cond delay="199"/>
                                          </p:stCondLst>
                                        </p:cTn>
                                        <p:tgtEl>
                                          <p:spTgt spid="90144"/>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90145"/>
                                        </p:tgtEl>
                                        <p:attrNameLst>
                                          <p:attrName>style.visibility</p:attrName>
                                        </p:attrNameLst>
                                      </p:cBhvr>
                                      <p:to>
                                        <p:strVal val="visible"/>
                                      </p:to>
                                    </p:set>
                                    <p:animEffect transition="in" filter="fade">
                                      <p:cBhvr>
                                        <p:cTn id="62" dur="200"/>
                                        <p:tgtEl>
                                          <p:spTgt spid="90145"/>
                                        </p:tgtEl>
                                      </p:cBhvr>
                                    </p:animEffect>
                                  </p:childTnLst>
                                </p:cTn>
                              </p:par>
                              <p:par>
                                <p:cTn id="63" presetID="10" presetClass="entr" presetSubtype="0" fill="hold" nodeType="withEffect">
                                  <p:stCondLst>
                                    <p:cond delay="0"/>
                                  </p:stCondLst>
                                  <p:childTnLst>
                                    <p:set>
                                      <p:cBhvr>
                                        <p:cTn id="64" dur="1" fill="hold">
                                          <p:stCondLst>
                                            <p:cond delay="0"/>
                                          </p:stCondLst>
                                        </p:cTn>
                                        <p:tgtEl>
                                          <p:spTgt spid="90146"/>
                                        </p:tgtEl>
                                        <p:attrNameLst>
                                          <p:attrName>style.visibility</p:attrName>
                                        </p:attrNameLst>
                                      </p:cBhvr>
                                      <p:to>
                                        <p:strVal val="visible"/>
                                      </p:to>
                                    </p:set>
                                    <p:animEffect transition="in" filter="fade">
                                      <p:cBhvr>
                                        <p:cTn id="65" dur="200"/>
                                        <p:tgtEl>
                                          <p:spTgt spid="90146"/>
                                        </p:tgtEl>
                                      </p:cBhvr>
                                    </p:animEffect>
                                  </p:childTnLst>
                                </p:cTn>
                              </p:par>
                              <p:par>
                                <p:cTn id="66" presetID="10" presetClass="exit" presetSubtype="0" fill="hold" nodeType="withEffect">
                                  <p:stCondLst>
                                    <p:cond delay="0"/>
                                  </p:stCondLst>
                                  <p:childTnLst>
                                    <p:animEffect transition="out" filter="fade">
                                      <p:cBhvr>
                                        <p:cTn id="67" dur="200"/>
                                        <p:tgtEl>
                                          <p:spTgt spid="90138"/>
                                        </p:tgtEl>
                                      </p:cBhvr>
                                    </p:animEffect>
                                    <p:set>
                                      <p:cBhvr>
                                        <p:cTn id="68" dur="1" fill="hold">
                                          <p:stCondLst>
                                            <p:cond delay="199"/>
                                          </p:stCondLst>
                                        </p:cTn>
                                        <p:tgtEl>
                                          <p:spTgt spid="90138"/>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90140"/>
                                        </p:tgtEl>
                                        <p:attrNameLst>
                                          <p:attrName>style.visibility</p:attrName>
                                        </p:attrNameLst>
                                      </p:cBhvr>
                                      <p:to>
                                        <p:strVal val="visible"/>
                                      </p:to>
                                    </p:set>
                                    <p:animEffect transition="in" filter="fade">
                                      <p:cBhvr>
                                        <p:cTn id="71" dur="200"/>
                                        <p:tgtEl>
                                          <p:spTgt spid="90140"/>
                                        </p:tgtEl>
                                      </p:cBhvr>
                                    </p:animEffect>
                                  </p:childTnLst>
                                </p:cTn>
                              </p:par>
                              <p:par>
                                <p:cTn id="72" presetID="10" presetClass="entr" presetSubtype="0" fill="hold" nodeType="withEffect">
                                  <p:stCondLst>
                                    <p:cond delay="0"/>
                                  </p:stCondLst>
                                  <p:childTnLst>
                                    <p:set>
                                      <p:cBhvr>
                                        <p:cTn id="73" dur="1" fill="hold">
                                          <p:stCondLst>
                                            <p:cond delay="0"/>
                                          </p:stCondLst>
                                        </p:cTn>
                                        <p:tgtEl>
                                          <p:spTgt spid="90141"/>
                                        </p:tgtEl>
                                        <p:attrNameLst>
                                          <p:attrName>style.visibility</p:attrName>
                                        </p:attrNameLst>
                                      </p:cBhvr>
                                      <p:to>
                                        <p:strVal val="visible"/>
                                      </p:to>
                                    </p:set>
                                    <p:animEffect transition="in" filter="fade">
                                      <p:cBhvr>
                                        <p:cTn id="74" dur="200"/>
                                        <p:tgtEl>
                                          <p:spTgt spid="90141"/>
                                        </p:tgtEl>
                                      </p:cBhvr>
                                    </p:animEffect>
                                  </p:childTnLst>
                                </p:cTn>
                              </p:par>
                              <p:par>
                                <p:cTn id="75" presetID="10" presetClass="exit" presetSubtype="0" fill="hold" nodeType="withEffect">
                                  <p:stCondLst>
                                    <p:cond delay="0"/>
                                  </p:stCondLst>
                                  <p:childTnLst>
                                    <p:animEffect transition="out" filter="fade">
                                      <p:cBhvr>
                                        <p:cTn id="76" dur="200"/>
                                        <p:tgtEl>
                                          <p:spTgt spid="90134"/>
                                        </p:tgtEl>
                                      </p:cBhvr>
                                    </p:animEffect>
                                    <p:set>
                                      <p:cBhvr>
                                        <p:cTn id="77" dur="1" fill="hold">
                                          <p:stCondLst>
                                            <p:cond delay="199"/>
                                          </p:stCondLst>
                                        </p:cTn>
                                        <p:tgtEl>
                                          <p:spTgt spid="90134"/>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90139"/>
                                        </p:tgtEl>
                                        <p:attrNameLst>
                                          <p:attrName>style.visibility</p:attrName>
                                        </p:attrNameLst>
                                      </p:cBhvr>
                                      <p:to>
                                        <p:strVal val="visible"/>
                                      </p:to>
                                    </p:set>
                                    <p:animEffect transition="in" filter="fade">
                                      <p:cBhvr>
                                        <p:cTn id="80" dur="200"/>
                                        <p:tgtEl>
                                          <p:spTgt spid="90139"/>
                                        </p:tgtEl>
                                      </p:cBhvr>
                                    </p:animEffect>
                                  </p:childTnLst>
                                </p:cTn>
                              </p:par>
                              <p:par>
                                <p:cTn id="81" presetID="10" presetClass="entr" presetSubtype="0" fill="hold" nodeType="withEffect">
                                  <p:stCondLst>
                                    <p:cond delay="0"/>
                                  </p:stCondLst>
                                  <p:childTnLst>
                                    <p:set>
                                      <p:cBhvr>
                                        <p:cTn id="82" dur="1" fill="hold">
                                          <p:stCondLst>
                                            <p:cond delay="0"/>
                                          </p:stCondLst>
                                        </p:cTn>
                                        <p:tgtEl>
                                          <p:spTgt spid="90143"/>
                                        </p:tgtEl>
                                        <p:attrNameLst>
                                          <p:attrName>style.visibility</p:attrName>
                                        </p:attrNameLst>
                                      </p:cBhvr>
                                      <p:to>
                                        <p:strVal val="visible"/>
                                      </p:to>
                                    </p:set>
                                    <p:animEffect transition="in" filter="fade">
                                      <p:cBhvr>
                                        <p:cTn id="83" dur="200"/>
                                        <p:tgtEl>
                                          <p:spTgt spid="90143"/>
                                        </p:tgtEl>
                                      </p:cBhvr>
                                    </p:animEffect>
                                  </p:childTnLst>
                                </p:cTn>
                              </p:par>
                              <p:par>
                                <p:cTn id="84" presetID="10" presetClass="exit" presetSubtype="0" fill="hold" nodeType="withEffect">
                                  <p:stCondLst>
                                    <p:cond delay="0"/>
                                  </p:stCondLst>
                                  <p:childTnLst>
                                    <p:animEffect transition="out" filter="fade">
                                      <p:cBhvr>
                                        <p:cTn id="85" dur="200"/>
                                        <p:tgtEl>
                                          <p:spTgt spid="90128"/>
                                        </p:tgtEl>
                                      </p:cBhvr>
                                    </p:animEffect>
                                    <p:set>
                                      <p:cBhvr>
                                        <p:cTn id="86" dur="1" fill="hold">
                                          <p:stCondLst>
                                            <p:cond delay="199"/>
                                          </p:stCondLst>
                                        </p:cTn>
                                        <p:tgtEl>
                                          <p:spTgt spid="90128"/>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90129"/>
                                        </p:tgtEl>
                                        <p:attrNameLst>
                                          <p:attrName>style.visibility</p:attrName>
                                        </p:attrNameLst>
                                      </p:cBhvr>
                                      <p:to>
                                        <p:strVal val="visible"/>
                                      </p:to>
                                    </p:set>
                                    <p:animEffect transition="in" filter="fade">
                                      <p:cBhvr>
                                        <p:cTn id="89" dur="200"/>
                                        <p:tgtEl>
                                          <p:spTgt spid="90129"/>
                                        </p:tgtEl>
                                      </p:cBhvr>
                                    </p:animEffect>
                                  </p:childTnLst>
                                </p:cTn>
                              </p:par>
                              <p:par>
                                <p:cTn id="90" presetID="10" presetClass="entr" presetSubtype="0" fill="hold" nodeType="withEffect">
                                  <p:stCondLst>
                                    <p:cond delay="0"/>
                                  </p:stCondLst>
                                  <p:childTnLst>
                                    <p:set>
                                      <p:cBhvr>
                                        <p:cTn id="91" dur="1" fill="hold">
                                          <p:stCondLst>
                                            <p:cond delay="0"/>
                                          </p:stCondLst>
                                        </p:cTn>
                                        <p:tgtEl>
                                          <p:spTgt spid="90130"/>
                                        </p:tgtEl>
                                        <p:attrNameLst>
                                          <p:attrName>style.visibility</p:attrName>
                                        </p:attrNameLst>
                                      </p:cBhvr>
                                      <p:to>
                                        <p:strVal val="visible"/>
                                      </p:to>
                                    </p:set>
                                    <p:animEffect transition="in" filter="fade">
                                      <p:cBhvr>
                                        <p:cTn id="92" dur="200"/>
                                        <p:tgtEl>
                                          <p:spTgt spid="90130"/>
                                        </p:tgtEl>
                                      </p:cBhvr>
                                    </p:animEffect>
                                  </p:childTnLst>
                                </p:cTn>
                              </p:par>
                            </p:childTnLst>
                          </p:cTn>
                        </p:par>
                        <p:par>
                          <p:cTn id="93" fill="hold" nodeType="afterGroup">
                            <p:stCondLst>
                              <p:cond delay="4300"/>
                            </p:stCondLst>
                            <p:childTnLst>
                              <p:par>
                                <p:cTn id="94" presetID="22" presetClass="entr" presetSubtype="2" fill="hold" nodeType="afterEffect">
                                  <p:stCondLst>
                                    <p:cond delay="0"/>
                                  </p:stCondLst>
                                  <p:childTnLst>
                                    <p:set>
                                      <p:cBhvr>
                                        <p:cTn id="95" dur="1" fill="hold">
                                          <p:stCondLst>
                                            <p:cond delay="0"/>
                                          </p:stCondLst>
                                        </p:cTn>
                                        <p:tgtEl>
                                          <p:spTgt spid="90147"/>
                                        </p:tgtEl>
                                        <p:attrNameLst>
                                          <p:attrName>style.visibility</p:attrName>
                                        </p:attrNameLst>
                                      </p:cBhvr>
                                      <p:to>
                                        <p:strVal val="visible"/>
                                      </p:to>
                                    </p:set>
                                    <p:animEffect transition="in" filter="wipe(right)">
                                      <p:cBhvr>
                                        <p:cTn id="96" dur="200"/>
                                        <p:tgtEl>
                                          <p:spTgt spid="90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quarter" idx="14"/>
          </p:nvPr>
        </p:nvSpPr>
        <p:spPr/>
        <p:txBody>
          <a:bodyPr>
            <a:normAutofit/>
          </a:bodyPr>
          <a:lstStyle/>
          <a:p>
            <a:r>
              <a:rPr lang="nl-BE" altLang="fr-FR" b="1" dirty="0"/>
              <a:t>duidelijkheid</a:t>
            </a:r>
            <a:r>
              <a:rPr lang="nl-BE" altLang="fr-FR" dirty="0"/>
              <a:t> over nagestreefde </a:t>
            </a:r>
            <a:r>
              <a:rPr lang="nl-BE" altLang="fr-FR" b="1" dirty="0"/>
              <a:t>strategische </a:t>
            </a:r>
            <a:r>
              <a:rPr lang="nl-BE" altLang="fr-FR" b="1" dirty="0" smtClean="0"/>
              <a:t>doelstellingen</a:t>
            </a:r>
            <a:endParaRPr lang="nl-BE" altLang="fr-FR" dirty="0"/>
          </a:p>
          <a:p>
            <a:r>
              <a:rPr lang="nl-BE" altLang="fr-FR" dirty="0"/>
              <a:t>degelijk </a:t>
            </a:r>
            <a:r>
              <a:rPr lang="nl-BE" altLang="fr-FR" b="1" dirty="0"/>
              <a:t>ICT-portfoliomanagement</a:t>
            </a:r>
            <a:r>
              <a:rPr lang="nl-BE" altLang="fr-FR" dirty="0"/>
              <a:t> met evaluatie van de programma’s en projecten op basis van </a:t>
            </a:r>
            <a:r>
              <a:rPr lang="nl-BE" altLang="fr-FR" b="1" dirty="0"/>
              <a:t>toegevoegde waarde</a:t>
            </a:r>
            <a:r>
              <a:rPr lang="nl-BE" altLang="fr-FR" dirty="0"/>
              <a:t> voor het bereiken van de strategische </a:t>
            </a:r>
            <a:r>
              <a:rPr lang="nl-BE" altLang="fr-FR" dirty="0" smtClean="0"/>
              <a:t>doelstellingen</a:t>
            </a:r>
            <a:endParaRPr lang="nl-BE" altLang="fr-FR" dirty="0"/>
          </a:p>
          <a:p>
            <a:r>
              <a:rPr lang="nl-BE" altLang="fr-FR" dirty="0"/>
              <a:t>voldoende </a:t>
            </a:r>
            <a:r>
              <a:rPr lang="nl-BE" altLang="fr-FR" b="1" dirty="0" err="1"/>
              <a:t>sponsorship</a:t>
            </a:r>
            <a:r>
              <a:rPr lang="nl-BE" altLang="fr-FR" dirty="0"/>
              <a:t> van het management en draagvlak bij de businessverantwoordelijken voor de mogelijkheden tot inzet van ICT voor het bereiken van de strategische voordelen, en </a:t>
            </a:r>
            <a:r>
              <a:rPr lang="nl-BE" altLang="fr-FR" b="1" dirty="0"/>
              <a:t>inzicht</a:t>
            </a:r>
            <a:r>
              <a:rPr lang="nl-BE" altLang="fr-FR" dirty="0"/>
              <a:t> in hunnen hoofde in de randvoorwaarden en beperkingen</a:t>
            </a:r>
          </a:p>
          <a:p>
            <a:pPr lvl="1"/>
            <a:r>
              <a:rPr lang="nl-BE" altLang="fr-FR" dirty="0"/>
              <a:t>marketing door ICT-verantwoordelijken</a:t>
            </a:r>
          </a:p>
          <a:p>
            <a:pPr lvl="2"/>
            <a:r>
              <a:rPr lang="nl-BE" altLang="fr-FR" dirty="0"/>
              <a:t>inzichtelijk maken van aanbod, toegevoegde waarde, risico’ s en kosten van ICT</a:t>
            </a:r>
          </a:p>
          <a:p>
            <a:pPr lvl="2"/>
            <a:r>
              <a:rPr lang="nl-BE" altLang="fr-FR" dirty="0" err="1"/>
              <a:t>begrijpbaar</a:t>
            </a:r>
            <a:r>
              <a:rPr lang="nl-BE" altLang="fr-FR" dirty="0"/>
              <a:t> voor managers en businessverantwoordelijken – geen klemtoon op technologie !</a:t>
            </a:r>
          </a:p>
          <a:p>
            <a:pPr lvl="1"/>
            <a:r>
              <a:rPr lang="nl-BE" altLang="fr-FR" dirty="0"/>
              <a:t>vorming van managers en businessverantwoordelijken</a:t>
            </a:r>
          </a:p>
        </p:txBody>
      </p:sp>
      <p:sp>
        <p:nvSpPr>
          <p:cNvPr id="22530" name="Rectangle 2"/>
          <p:cNvSpPr>
            <a:spLocks noGrp="1" noChangeArrowheads="1"/>
          </p:cNvSpPr>
          <p:nvPr>
            <p:ph type="title"/>
          </p:nvPr>
        </p:nvSpPr>
        <p:spPr/>
        <p:txBody>
          <a:bodyPr/>
          <a:lstStyle/>
          <a:p>
            <a:r>
              <a:rPr lang="nl-BE" altLang="fr-FR" smtClean="0"/>
              <a:t>ICT governance</a:t>
            </a:r>
            <a:endParaRPr lang="nl-BE" altLang="fr-FR" dirty="0" smtClean="0"/>
          </a:p>
        </p:txBody>
      </p:sp>
      <p:sp>
        <p:nvSpPr>
          <p:cNvPr id="4" name="Slide Number Placeholder 3"/>
          <p:cNvSpPr>
            <a:spLocks noGrp="1"/>
          </p:cNvSpPr>
          <p:nvPr>
            <p:ph type="sldNum" sz="quarter" idx="12"/>
          </p:nvPr>
        </p:nvSpPr>
        <p:spPr/>
        <p:txBody>
          <a:bodyPr/>
          <a:lstStyle/>
          <a:p>
            <a:fld id="{A7CC3638-A99D-674C-A789-FA84B7E5EA16}" type="slidenum">
              <a:rPr lang="nl-NL" smtClean="0"/>
              <a:pPr/>
              <a:t>82</a:t>
            </a:fld>
            <a:endParaRPr lang="nl-NL" dirty="0"/>
          </a:p>
        </p:txBody>
      </p:sp>
    </p:spTree>
    <p:extLst>
      <p:ext uri="{BB962C8B-B14F-4D97-AF65-F5344CB8AC3E}">
        <p14:creationId xmlns:p14="http://schemas.microsoft.com/office/powerpoint/2010/main" val="4300638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body" sz="quarter" idx="14"/>
          </p:nvPr>
        </p:nvSpPr>
        <p:spPr/>
        <p:txBody>
          <a:bodyPr>
            <a:normAutofit/>
          </a:bodyPr>
          <a:lstStyle/>
          <a:p>
            <a:pPr>
              <a:defRPr/>
            </a:pPr>
            <a:r>
              <a:rPr lang="nl-BE" altLang="fr-FR" dirty="0" smtClean="0"/>
              <a:t>voldoende </a:t>
            </a:r>
            <a:r>
              <a:rPr lang="nl-BE" altLang="fr-FR" b="1" dirty="0" smtClean="0"/>
              <a:t>aandacht</a:t>
            </a:r>
            <a:r>
              <a:rPr lang="nl-BE" altLang="fr-FR" dirty="0" smtClean="0"/>
              <a:t> van </a:t>
            </a:r>
            <a:r>
              <a:rPr lang="nl-BE" altLang="fr-FR" b="1" dirty="0" smtClean="0"/>
              <a:t>ICT-verantwoordelijken</a:t>
            </a:r>
            <a:r>
              <a:rPr lang="nl-BE" altLang="fr-FR" dirty="0" smtClean="0"/>
              <a:t> voor de inzet van ICT voor het bereiken van de </a:t>
            </a:r>
            <a:r>
              <a:rPr lang="nl-BE" altLang="fr-FR" b="1" dirty="0" smtClean="0"/>
              <a:t>strategische doelstellingen</a:t>
            </a:r>
          </a:p>
          <a:p>
            <a:pPr lvl="1">
              <a:defRPr/>
            </a:pPr>
            <a:r>
              <a:rPr lang="nl-BE" altLang="fr-FR" dirty="0" smtClean="0"/>
              <a:t>ICT-verantwoordelijke als onderdeel van de bedrijfsvoering, niet als louter technische specialiteit</a:t>
            </a:r>
          </a:p>
          <a:p>
            <a:pPr lvl="1">
              <a:defRPr/>
            </a:pPr>
            <a:r>
              <a:rPr lang="nl-BE" altLang="fr-FR" dirty="0" smtClean="0"/>
              <a:t>meedenken over strategische doelstellingen</a:t>
            </a:r>
          </a:p>
          <a:p>
            <a:pPr lvl="1">
              <a:defRPr/>
            </a:pPr>
            <a:r>
              <a:rPr lang="nl-BE" altLang="fr-FR" dirty="0" smtClean="0"/>
              <a:t>meedenken over bedrijfsmodel en –processen</a:t>
            </a:r>
          </a:p>
          <a:p>
            <a:pPr lvl="1">
              <a:defRPr/>
            </a:pPr>
            <a:r>
              <a:rPr lang="nl-BE" altLang="fr-FR" dirty="0" smtClean="0"/>
              <a:t>“fusie” tussen business en ICT</a:t>
            </a:r>
          </a:p>
          <a:p>
            <a:pPr>
              <a:defRPr/>
            </a:pPr>
            <a:r>
              <a:rPr lang="nl-BE" altLang="fr-FR" b="1" dirty="0" smtClean="0"/>
              <a:t>netwerking</a:t>
            </a:r>
          </a:p>
          <a:p>
            <a:pPr lvl="1">
              <a:defRPr/>
            </a:pPr>
            <a:r>
              <a:rPr lang="nl-BE" altLang="fr-FR" dirty="0" smtClean="0"/>
              <a:t>goed inzicht in de kritische succesfactoren en de stakeholders</a:t>
            </a:r>
          </a:p>
          <a:p>
            <a:pPr lvl="1">
              <a:defRPr/>
            </a:pPr>
            <a:r>
              <a:rPr lang="nl-BE" altLang="fr-FR" dirty="0" err="1" smtClean="0"/>
              <a:t>buy</a:t>
            </a:r>
            <a:r>
              <a:rPr lang="nl-BE" altLang="fr-FR" dirty="0" smtClean="0"/>
              <a:t> in van de stakeholders</a:t>
            </a:r>
          </a:p>
          <a:p>
            <a:pPr lvl="1">
              <a:defRPr/>
            </a:pPr>
            <a:r>
              <a:rPr lang="nl-BE" altLang="fr-FR" dirty="0" smtClean="0"/>
              <a:t>actieve deelname aan informele besluitvorming</a:t>
            </a:r>
          </a:p>
          <a:p>
            <a:pPr lvl="1">
              <a:defRPr/>
            </a:pPr>
            <a:r>
              <a:rPr lang="nl-BE" altLang="fr-FR" dirty="0" smtClean="0"/>
              <a:t>feedback</a:t>
            </a:r>
          </a:p>
          <a:p>
            <a:endParaRPr lang="nl-BE" altLang="fr-FR" dirty="0" smtClean="0"/>
          </a:p>
        </p:txBody>
      </p:sp>
      <p:sp>
        <p:nvSpPr>
          <p:cNvPr id="24578" name="Rectangle 4"/>
          <p:cNvSpPr>
            <a:spLocks noGrp="1" noChangeArrowheads="1"/>
          </p:cNvSpPr>
          <p:nvPr>
            <p:ph type="title"/>
          </p:nvPr>
        </p:nvSpPr>
        <p:spPr/>
        <p:txBody>
          <a:bodyPr/>
          <a:lstStyle/>
          <a:p>
            <a:r>
              <a:rPr lang="nl-BE" altLang="fr-FR" smtClean="0"/>
              <a:t>ICT governance</a:t>
            </a:r>
            <a:endParaRPr lang="nl-BE" altLang="fr-FR" dirty="0" smtClean="0"/>
          </a:p>
        </p:txBody>
      </p:sp>
      <p:sp>
        <p:nvSpPr>
          <p:cNvPr id="4" name="Slide Number Placeholder 3"/>
          <p:cNvSpPr>
            <a:spLocks noGrp="1"/>
          </p:cNvSpPr>
          <p:nvPr>
            <p:ph type="sldNum" sz="quarter" idx="12"/>
          </p:nvPr>
        </p:nvSpPr>
        <p:spPr/>
        <p:txBody>
          <a:bodyPr/>
          <a:lstStyle/>
          <a:p>
            <a:fld id="{A7CC3638-A99D-674C-A789-FA84B7E5EA16}" type="slidenum">
              <a:rPr lang="nl-NL" smtClean="0"/>
              <a:pPr/>
              <a:t>83</a:t>
            </a:fld>
            <a:endParaRPr lang="nl-NL" dirty="0"/>
          </a:p>
        </p:txBody>
      </p:sp>
    </p:spTree>
    <p:extLst>
      <p:ext uri="{BB962C8B-B14F-4D97-AF65-F5344CB8AC3E}">
        <p14:creationId xmlns:p14="http://schemas.microsoft.com/office/powerpoint/2010/main" val="14468811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84</a:t>
            </a:fld>
            <a:endParaRPr lang="nl-NL" dirty="0"/>
          </a:p>
        </p:txBody>
      </p:sp>
      <p:sp>
        <p:nvSpPr>
          <p:cNvPr id="7" name="Hexagon 6"/>
          <p:cNvSpPr/>
          <p:nvPr/>
        </p:nvSpPr>
        <p:spPr>
          <a:xfrm>
            <a:off x="2578789" y="25597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
        <p:nvSpPr>
          <p:cNvPr id="9" name="Hexagon 8"/>
          <p:cNvSpPr/>
          <p:nvPr/>
        </p:nvSpPr>
        <p:spPr>
          <a:xfrm>
            <a:off x="2567360" y="406829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Gover-nance</a:t>
            </a:r>
            <a:endParaRPr lang="fr-BE" dirty="0"/>
          </a:p>
        </p:txBody>
      </p:sp>
      <p:sp>
        <p:nvSpPr>
          <p:cNvPr id="14" name="Hexagon 13"/>
          <p:cNvSpPr/>
          <p:nvPr/>
        </p:nvSpPr>
        <p:spPr>
          <a:xfrm>
            <a:off x="4081345" y="182786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Project &amp; program </a:t>
            </a:r>
            <a:r>
              <a:rPr lang="nl-BE" dirty="0" err="1"/>
              <a:t>manage-ment</a:t>
            </a:r>
            <a:endParaRPr lang="fr-BE" dirty="0"/>
          </a:p>
        </p:txBody>
      </p:sp>
    </p:spTree>
    <p:extLst>
      <p:ext uri="{BB962C8B-B14F-4D97-AF65-F5344CB8AC3E}">
        <p14:creationId xmlns:p14="http://schemas.microsoft.com/office/powerpoint/2010/main" val="4173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nl-BE" dirty="0" smtClean="0"/>
              <a:t>een project</a:t>
            </a:r>
          </a:p>
          <a:p>
            <a:pPr lvl="1"/>
            <a:r>
              <a:rPr lang="nl-BE" dirty="0" smtClean="0"/>
              <a:t>induceert verandering</a:t>
            </a:r>
          </a:p>
          <a:p>
            <a:pPr lvl="1"/>
            <a:r>
              <a:rPr lang="nl-BE" dirty="0" smtClean="0"/>
              <a:t>is tijdelijk (heeft een begin en een einde)</a:t>
            </a:r>
          </a:p>
          <a:p>
            <a:pPr lvl="1"/>
            <a:r>
              <a:rPr lang="nl-BE" dirty="0" smtClean="0"/>
              <a:t>is functie-overschrijdend (verschillende profielen, klanten, leveranciers, …)</a:t>
            </a:r>
          </a:p>
          <a:p>
            <a:pPr lvl="1"/>
            <a:r>
              <a:rPr lang="nl-BE" dirty="0" smtClean="0"/>
              <a:t>is uniek</a:t>
            </a:r>
          </a:p>
          <a:p>
            <a:pPr lvl="1"/>
            <a:r>
              <a:rPr lang="nl-BE" dirty="0" smtClean="0"/>
              <a:t>kent onzekerheden</a:t>
            </a:r>
          </a:p>
          <a:p>
            <a:r>
              <a:rPr lang="nl-BE" dirty="0" smtClean="0"/>
              <a:t>methodologische aanpak nodig, </a:t>
            </a:r>
            <a:r>
              <a:rPr lang="nl-BE" dirty="0" err="1" smtClean="0"/>
              <a:t>bvb</a:t>
            </a:r>
            <a:r>
              <a:rPr lang="nl-BE" dirty="0" smtClean="0"/>
              <a:t> PRINCE2, met 6 te beheren dimensies</a:t>
            </a:r>
            <a:endParaRPr lang="fr-BE" dirty="0"/>
          </a:p>
        </p:txBody>
      </p:sp>
      <p:sp>
        <p:nvSpPr>
          <p:cNvPr id="4" name="Title 3"/>
          <p:cNvSpPr>
            <a:spLocks noGrp="1"/>
          </p:cNvSpPr>
          <p:nvPr>
            <p:ph type="title"/>
          </p:nvPr>
        </p:nvSpPr>
        <p:spPr/>
        <p:txBody>
          <a:bodyPr/>
          <a:lstStyle/>
          <a:p>
            <a:r>
              <a:rPr lang="nl-BE" smtClean="0"/>
              <a:t>Project management</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85</a:t>
            </a:fld>
            <a:endParaRPr lang="nl-NL" dirty="0"/>
          </a:p>
        </p:txBody>
      </p:sp>
      <p:sp>
        <p:nvSpPr>
          <p:cNvPr id="6" name="TextBox 5"/>
          <p:cNvSpPr txBox="1"/>
          <p:nvPr/>
        </p:nvSpPr>
        <p:spPr>
          <a:xfrm>
            <a:off x="3627758" y="4445319"/>
            <a:ext cx="720080" cy="276999"/>
          </a:xfrm>
          <a:prstGeom prst="rect">
            <a:avLst/>
          </a:prstGeom>
          <a:noFill/>
        </p:spPr>
        <p:txBody>
          <a:bodyPr wrap="square" rtlCol="0">
            <a:spAutoFit/>
          </a:bodyPr>
          <a:lstStyle/>
          <a:p>
            <a:pPr algn="ctr"/>
            <a:r>
              <a:rPr lang="fr-BE" sz="1200" b="1" dirty="0"/>
              <a:t>Time</a:t>
            </a:r>
            <a:endParaRPr lang="en-GB" sz="1200" b="1" dirty="0"/>
          </a:p>
        </p:txBody>
      </p:sp>
      <p:sp>
        <p:nvSpPr>
          <p:cNvPr id="7" name="6-Point Star 6"/>
          <p:cNvSpPr/>
          <p:nvPr/>
        </p:nvSpPr>
        <p:spPr>
          <a:xfrm>
            <a:off x="3051694" y="4650309"/>
            <a:ext cx="1872208" cy="1776096"/>
          </a:xfrm>
          <a:prstGeom prst="star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07878" y="4866334"/>
            <a:ext cx="985488" cy="276999"/>
          </a:xfrm>
          <a:prstGeom prst="rect">
            <a:avLst/>
          </a:prstGeom>
          <a:noFill/>
        </p:spPr>
        <p:txBody>
          <a:bodyPr wrap="square" rtlCol="0">
            <a:spAutoFit/>
          </a:bodyPr>
          <a:lstStyle/>
          <a:p>
            <a:pPr algn="ctr"/>
            <a:r>
              <a:rPr lang="fr-BE" sz="1200" b="1" dirty="0" err="1"/>
              <a:t>Cost</a:t>
            </a:r>
            <a:r>
              <a:rPr lang="fr-BE" sz="1200" b="1" dirty="0"/>
              <a:t>/effort</a:t>
            </a:r>
            <a:endParaRPr lang="en-GB" sz="1200" b="1" dirty="0"/>
          </a:p>
        </p:txBody>
      </p:sp>
      <p:sp>
        <p:nvSpPr>
          <p:cNvPr id="9" name="TextBox 8"/>
          <p:cNvSpPr txBox="1"/>
          <p:nvPr/>
        </p:nvSpPr>
        <p:spPr>
          <a:xfrm>
            <a:off x="4779886" y="5957487"/>
            <a:ext cx="720080" cy="276999"/>
          </a:xfrm>
          <a:prstGeom prst="rect">
            <a:avLst/>
          </a:prstGeom>
          <a:noFill/>
        </p:spPr>
        <p:txBody>
          <a:bodyPr wrap="square" rtlCol="0">
            <a:spAutoFit/>
          </a:bodyPr>
          <a:lstStyle/>
          <a:p>
            <a:pPr algn="ctr"/>
            <a:r>
              <a:rPr lang="fr-BE" sz="1200" b="1"/>
              <a:t>Quality</a:t>
            </a:r>
            <a:endParaRPr lang="en-GB" sz="1200" b="1"/>
          </a:p>
        </p:txBody>
      </p:sp>
      <p:sp>
        <p:nvSpPr>
          <p:cNvPr id="10" name="TextBox 9"/>
          <p:cNvSpPr txBox="1"/>
          <p:nvPr/>
        </p:nvSpPr>
        <p:spPr>
          <a:xfrm>
            <a:off x="3627758" y="6378502"/>
            <a:ext cx="720080" cy="276999"/>
          </a:xfrm>
          <a:prstGeom prst="rect">
            <a:avLst/>
          </a:prstGeom>
          <a:noFill/>
        </p:spPr>
        <p:txBody>
          <a:bodyPr wrap="square" rtlCol="0">
            <a:spAutoFit/>
          </a:bodyPr>
          <a:lstStyle/>
          <a:p>
            <a:pPr algn="ctr"/>
            <a:r>
              <a:rPr lang="fr-BE" sz="1200" b="1"/>
              <a:t>Scope</a:t>
            </a:r>
            <a:endParaRPr lang="en-GB" sz="1200" b="1"/>
          </a:p>
        </p:txBody>
      </p:sp>
      <p:sp>
        <p:nvSpPr>
          <p:cNvPr id="11" name="TextBox 10"/>
          <p:cNvSpPr txBox="1"/>
          <p:nvPr/>
        </p:nvSpPr>
        <p:spPr>
          <a:xfrm>
            <a:off x="2475630" y="5957487"/>
            <a:ext cx="720080" cy="276999"/>
          </a:xfrm>
          <a:prstGeom prst="rect">
            <a:avLst/>
          </a:prstGeom>
          <a:noFill/>
        </p:spPr>
        <p:txBody>
          <a:bodyPr wrap="square" rtlCol="0">
            <a:spAutoFit/>
          </a:bodyPr>
          <a:lstStyle/>
          <a:p>
            <a:pPr algn="ctr"/>
            <a:r>
              <a:rPr lang="fr-BE" sz="1200" b="1"/>
              <a:t>Benefits</a:t>
            </a:r>
            <a:endParaRPr lang="en-GB" sz="1200" b="1"/>
          </a:p>
        </p:txBody>
      </p:sp>
      <p:sp>
        <p:nvSpPr>
          <p:cNvPr id="12" name="TextBox 11"/>
          <p:cNvSpPr txBox="1"/>
          <p:nvPr/>
        </p:nvSpPr>
        <p:spPr>
          <a:xfrm>
            <a:off x="2547638" y="4866334"/>
            <a:ext cx="720080" cy="276999"/>
          </a:xfrm>
          <a:prstGeom prst="rect">
            <a:avLst/>
          </a:prstGeom>
          <a:noFill/>
        </p:spPr>
        <p:txBody>
          <a:bodyPr wrap="square" rtlCol="0">
            <a:spAutoFit/>
          </a:bodyPr>
          <a:lstStyle/>
          <a:p>
            <a:pPr algn="ctr"/>
            <a:r>
              <a:rPr lang="fr-BE" sz="1200" b="1"/>
              <a:t>Risk</a:t>
            </a:r>
            <a:endParaRPr lang="en-GB" sz="1200" b="1"/>
          </a:p>
        </p:txBody>
      </p:sp>
      <p:sp>
        <p:nvSpPr>
          <p:cNvPr id="13" name="TextBox 12"/>
          <p:cNvSpPr txBox="1"/>
          <p:nvPr/>
        </p:nvSpPr>
        <p:spPr>
          <a:xfrm>
            <a:off x="5561162" y="5229958"/>
            <a:ext cx="4774962" cy="646331"/>
          </a:xfrm>
          <a:prstGeom prst="rect">
            <a:avLst/>
          </a:prstGeom>
          <a:noFill/>
        </p:spPr>
        <p:txBody>
          <a:bodyPr wrap="none" rtlCol="0">
            <a:spAutoFit/>
          </a:bodyPr>
          <a:lstStyle/>
          <a:p>
            <a:pPr marL="361950" indent="-361950"/>
            <a:r>
              <a:rPr lang="nl-BE" dirty="0"/>
              <a:t>=&gt; 	tijdens uitvoering regelmatig SQERT-analyse</a:t>
            </a:r>
          </a:p>
          <a:p>
            <a:pPr marL="361950" indent="-361950"/>
            <a:r>
              <a:rPr lang="nl-BE" dirty="0"/>
              <a:t>	(scope, </a:t>
            </a:r>
            <a:r>
              <a:rPr lang="nl-BE" dirty="0" err="1"/>
              <a:t>quality</a:t>
            </a:r>
            <a:r>
              <a:rPr lang="nl-BE" dirty="0"/>
              <a:t>, effort, risk, time)</a:t>
            </a:r>
            <a:endParaRPr lang="fr-BE" dirty="0"/>
          </a:p>
        </p:txBody>
      </p:sp>
    </p:spTree>
    <p:extLst>
      <p:ext uri="{BB962C8B-B14F-4D97-AF65-F5344CB8AC3E}">
        <p14:creationId xmlns:p14="http://schemas.microsoft.com/office/powerpoint/2010/main" val="38802418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92500" lnSpcReduction="20000"/>
          </a:bodyPr>
          <a:lstStyle/>
          <a:p>
            <a:endParaRPr lang="nl-BE" dirty="0" smtClean="0"/>
          </a:p>
          <a:p>
            <a:endParaRPr lang="nl-BE" dirty="0" smtClean="0"/>
          </a:p>
          <a:p>
            <a:endParaRPr lang="nl-BE" dirty="0" smtClean="0"/>
          </a:p>
          <a:p>
            <a:endParaRPr lang="nl-BE" dirty="0" smtClean="0"/>
          </a:p>
          <a:p>
            <a:endParaRPr lang="nl-BE" dirty="0" smtClean="0"/>
          </a:p>
          <a:p>
            <a:endParaRPr lang="nl-BE" dirty="0" smtClean="0"/>
          </a:p>
          <a:p>
            <a:r>
              <a:rPr lang="en-US" dirty="0" err="1" smtClean="0"/>
              <a:t>principes</a:t>
            </a:r>
            <a:endParaRPr lang="en-US" dirty="0" smtClean="0"/>
          </a:p>
          <a:p>
            <a:pPr lvl="1"/>
            <a:r>
              <a:rPr lang="fr-BE" dirty="0" err="1" smtClean="0"/>
              <a:t>continued</a:t>
            </a:r>
            <a:r>
              <a:rPr lang="fr-BE" dirty="0" smtClean="0"/>
              <a:t> business justification</a:t>
            </a:r>
          </a:p>
          <a:p>
            <a:pPr lvl="1"/>
            <a:r>
              <a:rPr lang="fr-BE" dirty="0" err="1" smtClean="0"/>
              <a:t>learn</a:t>
            </a:r>
            <a:r>
              <a:rPr lang="fr-BE" dirty="0" smtClean="0"/>
              <a:t> </a:t>
            </a:r>
            <a:r>
              <a:rPr lang="fr-BE" dirty="0" err="1" smtClean="0"/>
              <a:t>from</a:t>
            </a:r>
            <a:r>
              <a:rPr lang="fr-BE" dirty="0" smtClean="0"/>
              <a:t> </a:t>
            </a:r>
            <a:r>
              <a:rPr lang="fr-BE" dirty="0" err="1" smtClean="0"/>
              <a:t>experience</a:t>
            </a:r>
            <a:endParaRPr lang="fr-BE" dirty="0" smtClean="0"/>
          </a:p>
          <a:p>
            <a:pPr lvl="1"/>
            <a:r>
              <a:rPr lang="fr-BE" dirty="0" err="1" smtClean="0"/>
              <a:t>defined</a:t>
            </a:r>
            <a:r>
              <a:rPr lang="fr-BE" dirty="0" smtClean="0"/>
              <a:t> </a:t>
            </a:r>
            <a:r>
              <a:rPr lang="fr-BE" dirty="0" err="1" smtClean="0"/>
              <a:t>roles</a:t>
            </a:r>
            <a:r>
              <a:rPr lang="fr-BE" dirty="0" smtClean="0"/>
              <a:t> and </a:t>
            </a:r>
            <a:r>
              <a:rPr lang="en-US" dirty="0" smtClean="0"/>
              <a:t>responsibilities</a:t>
            </a:r>
          </a:p>
          <a:p>
            <a:pPr lvl="1"/>
            <a:r>
              <a:rPr lang="fr-BE" dirty="0" err="1" smtClean="0"/>
              <a:t>delivery</a:t>
            </a:r>
            <a:r>
              <a:rPr lang="fr-BE" dirty="0" smtClean="0"/>
              <a:t> by stages</a:t>
            </a:r>
          </a:p>
          <a:p>
            <a:pPr lvl="1"/>
            <a:r>
              <a:rPr lang="fr-BE" dirty="0" smtClean="0"/>
              <a:t>manage by exception</a:t>
            </a:r>
          </a:p>
          <a:p>
            <a:pPr lvl="1"/>
            <a:r>
              <a:rPr lang="fr-BE" dirty="0" smtClean="0"/>
              <a:t>focus on </a:t>
            </a:r>
            <a:r>
              <a:rPr lang="fr-BE" dirty="0" err="1" smtClean="0"/>
              <a:t>products</a:t>
            </a:r>
            <a:endParaRPr lang="fr-BE" dirty="0" smtClean="0"/>
          </a:p>
          <a:p>
            <a:pPr lvl="1"/>
            <a:r>
              <a:rPr lang="fr-BE" dirty="0" err="1" smtClean="0"/>
              <a:t>tailor</a:t>
            </a:r>
            <a:r>
              <a:rPr lang="fr-BE" dirty="0" smtClean="0"/>
              <a:t> to suit the </a:t>
            </a:r>
            <a:r>
              <a:rPr lang="fr-BE" dirty="0" err="1" smtClean="0"/>
              <a:t>project</a:t>
            </a:r>
            <a:r>
              <a:rPr lang="fr-BE" dirty="0" smtClean="0"/>
              <a:t> </a:t>
            </a:r>
            <a:r>
              <a:rPr lang="fr-BE" dirty="0" err="1" smtClean="0"/>
              <a:t>environment</a:t>
            </a:r>
            <a:endParaRPr lang="en-GB" dirty="0" smtClean="0"/>
          </a:p>
          <a:p>
            <a:endParaRPr lang="fr-BE" dirty="0"/>
          </a:p>
        </p:txBody>
      </p:sp>
      <p:sp>
        <p:nvSpPr>
          <p:cNvPr id="4" name="Title 3"/>
          <p:cNvSpPr>
            <a:spLocks noGrp="1"/>
          </p:cNvSpPr>
          <p:nvPr>
            <p:ph type="title"/>
          </p:nvPr>
        </p:nvSpPr>
        <p:spPr/>
        <p:txBody>
          <a:bodyPr/>
          <a:lstStyle/>
          <a:p>
            <a:r>
              <a:rPr lang="nl-BE" smtClean="0"/>
              <a:t>Project management</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86</a:t>
            </a:fld>
            <a:endParaRPr lang="nl-NL"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1241"/>
            <a:ext cx="9036496" cy="205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431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Project brief - project initiation document</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87</a:t>
            </a:fld>
            <a:endParaRPr lang="nl-NL"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918" y="1591109"/>
            <a:ext cx="3086782" cy="38394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277" y="1428072"/>
            <a:ext cx="2616370" cy="52996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4612580" y="5061201"/>
            <a:ext cx="702120" cy="369332"/>
          </a:xfrm>
          <a:prstGeom prst="rect">
            <a:avLst/>
          </a:prstGeom>
          <a:solidFill>
            <a:schemeClr val="bg1"/>
          </a:solidFill>
          <a:ln>
            <a:solidFill>
              <a:schemeClr val="tx1"/>
            </a:solidFill>
          </a:ln>
        </p:spPr>
        <p:txBody>
          <a:bodyPr wrap="square" rtlCol="0">
            <a:spAutoFit/>
          </a:bodyPr>
          <a:lstStyle/>
          <a:p>
            <a:pPr algn="ctr"/>
            <a:r>
              <a:rPr lang="fr-BE"/>
              <a:t>PjB</a:t>
            </a:r>
            <a:endParaRPr lang="en-GB"/>
          </a:p>
        </p:txBody>
      </p:sp>
      <p:sp>
        <p:nvSpPr>
          <p:cNvPr id="11" name="TextBox 10"/>
          <p:cNvSpPr txBox="1"/>
          <p:nvPr/>
        </p:nvSpPr>
        <p:spPr>
          <a:xfrm>
            <a:off x="8543527" y="6355132"/>
            <a:ext cx="702120" cy="369332"/>
          </a:xfrm>
          <a:prstGeom prst="rect">
            <a:avLst/>
          </a:prstGeom>
          <a:solidFill>
            <a:schemeClr val="bg1"/>
          </a:solidFill>
          <a:ln>
            <a:solidFill>
              <a:schemeClr val="tx1"/>
            </a:solidFill>
          </a:ln>
        </p:spPr>
        <p:txBody>
          <a:bodyPr wrap="square" rtlCol="0">
            <a:spAutoFit/>
          </a:bodyPr>
          <a:lstStyle/>
          <a:p>
            <a:pPr algn="ctr"/>
            <a:r>
              <a:rPr lang="fr-BE" dirty="0"/>
              <a:t>PID</a:t>
            </a:r>
            <a:endParaRPr lang="en-GB" dirty="0"/>
          </a:p>
        </p:txBody>
      </p:sp>
    </p:spTree>
    <p:extLst>
      <p:ext uri="{BB962C8B-B14F-4D97-AF65-F5344CB8AC3E}">
        <p14:creationId xmlns:p14="http://schemas.microsoft.com/office/powerpoint/2010/main" val="28337563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nl-BE" smtClean="0"/>
              <a:t>geïntegreerd beheer van meerdere, onderling gerelateerde projecten</a:t>
            </a:r>
          </a:p>
          <a:p>
            <a:pPr lvl="1"/>
            <a:r>
              <a:rPr lang="nl-BE" smtClean="0"/>
              <a:t>prioriteitenstelling</a:t>
            </a:r>
          </a:p>
          <a:p>
            <a:pPr lvl="1"/>
            <a:r>
              <a:rPr lang="nl-BE" smtClean="0"/>
              <a:t>onderlinge afhankelijkheden</a:t>
            </a:r>
          </a:p>
          <a:p>
            <a:pPr lvl="1"/>
            <a:r>
              <a:rPr lang="nl-BE" smtClean="0"/>
              <a:t>alignment</a:t>
            </a:r>
          </a:p>
          <a:p>
            <a:pPr lvl="1"/>
            <a:r>
              <a:rPr lang="nl-BE" smtClean="0"/>
              <a:t>governance</a:t>
            </a:r>
          </a:p>
          <a:p>
            <a:pPr lvl="1"/>
            <a:r>
              <a:rPr lang="nl-BE" smtClean="0"/>
              <a:t>accountability</a:t>
            </a:r>
          </a:p>
          <a:p>
            <a:pPr lvl="1"/>
            <a:r>
              <a:rPr lang="nl-BE" smtClean="0"/>
              <a:t>architectuur</a:t>
            </a:r>
          </a:p>
          <a:p>
            <a:pPr lvl="1"/>
            <a:r>
              <a:rPr lang="nl-BE" smtClean="0"/>
              <a:t>financiële coherentie</a:t>
            </a:r>
            <a:endParaRPr lang="nl-BE" dirty="0"/>
          </a:p>
        </p:txBody>
      </p:sp>
      <p:sp>
        <p:nvSpPr>
          <p:cNvPr id="4" name="Title 3"/>
          <p:cNvSpPr>
            <a:spLocks noGrp="1"/>
          </p:cNvSpPr>
          <p:nvPr>
            <p:ph type="title"/>
          </p:nvPr>
        </p:nvSpPr>
        <p:spPr/>
        <p:txBody>
          <a:bodyPr/>
          <a:lstStyle/>
          <a:p>
            <a:r>
              <a:rPr lang="nl-BE" smtClean="0"/>
              <a:t>Program management</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88</a:t>
            </a:fld>
            <a:endParaRPr lang="nl-NL" dirty="0"/>
          </a:p>
        </p:txBody>
      </p:sp>
    </p:spTree>
    <p:extLst>
      <p:ext uri="{BB962C8B-B14F-4D97-AF65-F5344CB8AC3E}">
        <p14:creationId xmlns:p14="http://schemas.microsoft.com/office/powerpoint/2010/main" val="5701438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89</a:t>
            </a:fld>
            <a:endParaRPr lang="nl-NL" dirty="0"/>
          </a:p>
        </p:txBody>
      </p:sp>
      <p:sp>
        <p:nvSpPr>
          <p:cNvPr id="7" name="Hexagon 6"/>
          <p:cNvSpPr/>
          <p:nvPr/>
        </p:nvSpPr>
        <p:spPr>
          <a:xfrm>
            <a:off x="2578789" y="24454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
        <p:nvSpPr>
          <p:cNvPr id="8" name="Hexagon 7"/>
          <p:cNvSpPr/>
          <p:nvPr/>
        </p:nvSpPr>
        <p:spPr>
          <a:xfrm>
            <a:off x="4089812" y="321807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Architec-tuur</a:t>
            </a:r>
            <a:endParaRPr lang="fr-BE" dirty="0"/>
          </a:p>
        </p:txBody>
      </p:sp>
      <p:sp>
        <p:nvSpPr>
          <p:cNvPr id="9" name="Hexagon 8"/>
          <p:cNvSpPr/>
          <p:nvPr/>
        </p:nvSpPr>
        <p:spPr>
          <a:xfrm>
            <a:off x="2567360" y="395399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Gover-nance</a:t>
            </a:r>
            <a:endParaRPr lang="fr-BE" dirty="0"/>
          </a:p>
        </p:txBody>
      </p:sp>
      <p:sp>
        <p:nvSpPr>
          <p:cNvPr id="14" name="Hexagon 13"/>
          <p:cNvSpPr/>
          <p:nvPr/>
        </p:nvSpPr>
        <p:spPr>
          <a:xfrm>
            <a:off x="4081345" y="171356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Project &amp; program </a:t>
            </a:r>
            <a:r>
              <a:rPr lang="nl-BE" dirty="0" err="1"/>
              <a:t>manage-ment</a:t>
            </a:r>
            <a:endParaRPr lang="fr-BE" dirty="0"/>
          </a:p>
        </p:txBody>
      </p:sp>
    </p:spTree>
    <p:extLst>
      <p:ext uri="{BB962C8B-B14F-4D97-AF65-F5344CB8AC3E}">
        <p14:creationId xmlns:p14="http://schemas.microsoft.com/office/powerpoint/2010/main" val="36159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Focus area: sharing &amp; reuse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2951" y="72000"/>
            <a:ext cx="1271700" cy="1620000"/>
          </a:xfrm>
          <a:prstGeom prst="rect">
            <a:avLst/>
          </a:prstGeom>
        </p:spPr>
      </p:pic>
      <p:pic>
        <p:nvPicPr>
          <p:cNvPr id="6"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180" y="319336"/>
            <a:ext cx="1986905" cy="112532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0"/>
          </p:nvPr>
        </p:nvSpPr>
        <p:spPr/>
        <p:txBody>
          <a:bodyPr/>
          <a:lstStyle/>
          <a:p>
            <a:fld id="{D45B42A2-12DC-D04A-88D3-A93CC82DF348}" type="slidenum">
              <a:rPr lang="en-US" smtClean="0"/>
              <a:pPr/>
              <a:t>9</a:t>
            </a:fld>
            <a:endParaRPr lang="en-US" dirty="0"/>
          </a:p>
        </p:txBody>
      </p:sp>
    </p:spTree>
    <p:extLst>
      <p:ext uri="{BB962C8B-B14F-4D97-AF65-F5344CB8AC3E}">
        <p14:creationId xmlns:p14="http://schemas.microsoft.com/office/powerpoint/2010/main" val="5795699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Architectuur</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90</a:t>
            </a:fld>
            <a:endParaRPr lang="nl-NL"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708" y="1353272"/>
            <a:ext cx="4279663" cy="4905955"/>
          </a:xfrm>
          <a:prstGeom prst="rect">
            <a:avLst/>
          </a:prstGeom>
        </p:spPr>
      </p:pic>
      <p:sp>
        <p:nvSpPr>
          <p:cNvPr id="9" name="TextBox 8"/>
          <p:cNvSpPr txBox="1"/>
          <p:nvPr/>
        </p:nvSpPr>
        <p:spPr>
          <a:xfrm>
            <a:off x="6574557" y="1395095"/>
            <a:ext cx="3860529" cy="5016758"/>
          </a:xfrm>
          <a:prstGeom prst="rect">
            <a:avLst/>
          </a:prstGeom>
          <a:noFill/>
        </p:spPr>
        <p:txBody>
          <a:bodyPr wrap="square" rtlCol="0">
            <a:spAutoFit/>
          </a:bodyPr>
          <a:lstStyle/>
          <a:p>
            <a:pPr marL="285750" indent="-285750">
              <a:buFont typeface="Arial" panose="020B0604020202020204" pitchFamily="34" charset="0"/>
              <a:buChar char="•"/>
            </a:pPr>
            <a:r>
              <a:rPr lang="nl-NL" sz="1600" dirty="0"/>
              <a:t>manier om</a:t>
            </a:r>
          </a:p>
          <a:p>
            <a:pPr marL="742950" lvl="1" indent="-285750">
              <a:buFont typeface="Arial" panose="020B0604020202020204" pitchFamily="34" charset="0"/>
              <a:buChar char="•"/>
            </a:pPr>
            <a:r>
              <a:rPr lang="nl-NL" sz="1600" dirty="0"/>
              <a:t>te begrijpen hoe de </a:t>
            </a:r>
            <a:r>
              <a:rPr lang="nl-NL" sz="1600" dirty="0" err="1"/>
              <a:t>informatie-voorziening</a:t>
            </a:r>
            <a:r>
              <a:rPr lang="nl-NL" sz="1600" dirty="0"/>
              <a:t> en ICT is opgebouwd en waarom</a:t>
            </a:r>
          </a:p>
          <a:p>
            <a:pPr marL="742950" lvl="1" indent="-285750">
              <a:buFont typeface="Arial" panose="020B0604020202020204" pitchFamily="34" charset="0"/>
              <a:buChar char="•"/>
            </a:pPr>
            <a:r>
              <a:rPr lang="nl-NL" sz="1600" dirty="0"/>
              <a:t>te beschrijven hoe de verschillende onderdelen zijn opgebouwd en met elkaar samenhangen</a:t>
            </a:r>
          </a:p>
          <a:p>
            <a:pPr marL="742950" lvl="1" indent="-285750">
              <a:buFont typeface="Arial" panose="020B0604020202020204" pitchFamily="34" charset="0"/>
              <a:buChar char="•"/>
            </a:pPr>
            <a:r>
              <a:rPr lang="nl-NL" sz="1600" dirty="0"/>
              <a:t>te besturen hoe dat zich doorheen de tijd ontwikkelt</a:t>
            </a:r>
          </a:p>
          <a:p>
            <a:pPr marL="285750" indent="-285750">
              <a:buFont typeface="Arial" panose="020B0604020202020204" pitchFamily="34" charset="0"/>
              <a:buChar char="•"/>
            </a:pPr>
            <a:r>
              <a:rPr lang="nl-NL" sz="1600" dirty="0"/>
              <a:t>doel</a:t>
            </a:r>
          </a:p>
          <a:p>
            <a:pPr marL="742950" lvl="1" indent="-285750">
              <a:buFont typeface="Arial" panose="020B0604020202020204" pitchFamily="34" charset="0"/>
              <a:buChar char="•"/>
            </a:pPr>
            <a:r>
              <a:rPr lang="nl-BE" altLang="fr-FR" sz="1600" dirty="0"/>
              <a:t>kostenbeheersing: slechte architectuur en veel wijzigingen verhoogt kosten exponentieel</a:t>
            </a:r>
          </a:p>
          <a:p>
            <a:pPr marL="742950" lvl="1" indent="-285750">
              <a:buFont typeface="Arial" panose="020B0604020202020204" pitchFamily="34" charset="0"/>
              <a:buChar char="•"/>
            </a:pPr>
            <a:r>
              <a:rPr lang="nl-BE" altLang="fr-FR" sz="1600" dirty="0"/>
              <a:t>snellere time </a:t>
            </a:r>
            <a:r>
              <a:rPr lang="nl-BE" altLang="fr-FR" sz="1600" dirty="0" err="1"/>
              <a:t>to</a:t>
            </a:r>
            <a:r>
              <a:rPr lang="nl-BE" altLang="fr-FR" sz="1600" dirty="0"/>
              <a:t> market</a:t>
            </a:r>
          </a:p>
          <a:p>
            <a:pPr marL="742950" lvl="1" indent="-285750">
              <a:buFont typeface="Arial" panose="020B0604020202020204" pitchFamily="34" charset="0"/>
              <a:buChar char="•"/>
            </a:pPr>
            <a:r>
              <a:rPr lang="nl-BE" altLang="fr-FR" sz="1600" dirty="0"/>
              <a:t>betere </a:t>
            </a:r>
            <a:r>
              <a:rPr lang="nl-BE" altLang="fr-FR" sz="1600" dirty="0" err="1"/>
              <a:t>onderhoudbaarheid</a:t>
            </a:r>
            <a:endParaRPr lang="nl-BE" altLang="fr-FR" sz="1600" dirty="0"/>
          </a:p>
          <a:p>
            <a:pPr marL="742950" lvl="1" indent="-285750">
              <a:buFont typeface="Arial" panose="020B0604020202020204" pitchFamily="34" charset="0"/>
              <a:buChar char="•"/>
            </a:pPr>
            <a:r>
              <a:rPr lang="nl-BE" altLang="fr-FR" sz="1600" dirty="0"/>
              <a:t>grotere flexibiliteit</a:t>
            </a:r>
          </a:p>
          <a:p>
            <a:pPr marL="742950" lvl="1" indent="-285750">
              <a:buFont typeface="Arial" panose="020B0604020202020204" pitchFamily="34" charset="0"/>
              <a:buChar char="•"/>
            </a:pPr>
            <a:r>
              <a:rPr lang="nl-BE" altLang="fr-FR" sz="1600" dirty="0"/>
              <a:t>grotere mobiliteit</a:t>
            </a:r>
          </a:p>
          <a:p>
            <a:pPr marL="742950" lvl="1" indent="-285750">
              <a:buFont typeface="Arial" panose="020B0604020202020204" pitchFamily="34" charset="0"/>
              <a:buChar char="•"/>
            </a:pPr>
            <a:r>
              <a:rPr lang="nl-BE" altLang="fr-FR" sz="1600" dirty="0"/>
              <a:t>grotere veiligheid</a:t>
            </a:r>
          </a:p>
          <a:p>
            <a:pPr marL="742950" lvl="1" indent="-285750">
              <a:buFont typeface="Arial" panose="020B0604020202020204" pitchFamily="34" charset="0"/>
              <a:buChar char="•"/>
            </a:pPr>
            <a:r>
              <a:rPr lang="nl-BE" altLang="fr-FR" sz="1600" dirty="0"/>
              <a:t>hogere beschikbaarheid van resources</a:t>
            </a:r>
          </a:p>
        </p:txBody>
      </p:sp>
    </p:spTree>
    <p:extLst>
      <p:ext uri="{BB962C8B-B14F-4D97-AF65-F5344CB8AC3E}">
        <p14:creationId xmlns:p14="http://schemas.microsoft.com/office/powerpoint/2010/main" val="23169272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sz="quarter" idx="14"/>
          </p:nvPr>
        </p:nvSpPr>
        <p:spPr/>
        <p:txBody>
          <a:bodyPr>
            <a:normAutofit fontScale="85000" lnSpcReduction="20000"/>
          </a:bodyPr>
          <a:lstStyle/>
          <a:p>
            <a:r>
              <a:rPr lang="nl-BE" altLang="fr-FR" dirty="0"/>
              <a:t>wat ?</a:t>
            </a:r>
          </a:p>
          <a:p>
            <a:pPr marL="0" indent="0">
              <a:buNone/>
            </a:pPr>
            <a:r>
              <a:rPr lang="nl-BE" altLang="fr-FR" dirty="0"/>
              <a:t>	“Service </a:t>
            </a:r>
            <a:r>
              <a:rPr lang="nl-BE" altLang="fr-FR" dirty="0" err="1"/>
              <a:t>Oriented</a:t>
            </a:r>
            <a:r>
              <a:rPr lang="nl-BE" altLang="fr-FR" dirty="0"/>
              <a:t> Architecture (SOA) is a </a:t>
            </a:r>
            <a:r>
              <a:rPr lang="nl-BE" altLang="fr-FR" dirty="0" err="1"/>
              <a:t>paradigm</a:t>
            </a:r>
            <a:r>
              <a:rPr lang="nl-BE" altLang="fr-FR" dirty="0"/>
              <a:t> </a:t>
            </a:r>
            <a:r>
              <a:rPr lang="nl-BE" altLang="fr-FR" dirty="0" err="1"/>
              <a:t>for</a:t>
            </a:r>
            <a:r>
              <a:rPr lang="nl-BE" altLang="fr-FR" dirty="0"/>
              <a:t> </a:t>
            </a:r>
            <a:r>
              <a:rPr lang="nl-BE" altLang="fr-FR" dirty="0" err="1"/>
              <a:t>organizing</a:t>
            </a:r>
            <a:r>
              <a:rPr lang="nl-BE" altLang="fr-FR" dirty="0"/>
              <a:t> </a:t>
            </a:r>
            <a:r>
              <a:rPr lang="nl-BE" altLang="fr-FR" dirty="0" err="1"/>
              <a:t>and</a:t>
            </a:r>
            <a:r>
              <a:rPr lang="nl-BE" altLang="fr-FR" dirty="0"/>
              <a:t> </a:t>
            </a:r>
            <a:r>
              <a:rPr lang="nl-BE" altLang="fr-FR" dirty="0" err="1"/>
              <a:t>utilizing</a:t>
            </a:r>
            <a:r>
              <a:rPr lang="nl-BE" altLang="fr-FR" dirty="0"/>
              <a:t> 	</a:t>
            </a:r>
            <a:r>
              <a:rPr lang="nl-BE" altLang="fr-FR" b="1" dirty="0" err="1"/>
              <a:t>distributed</a:t>
            </a:r>
            <a:r>
              <a:rPr lang="nl-BE" altLang="fr-FR" b="1" dirty="0"/>
              <a:t> </a:t>
            </a:r>
            <a:r>
              <a:rPr lang="nl-BE" altLang="fr-FR" b="1" dirty="0" err="1"/>
              <a:t>capabilities</a:t>
            </a:r>
            <a:r>
              <a:rPr lang="nl-BE" altLang="fr-FR" b="1" dirty="0"/>
              <a:t> </a:t>
            </a:r>
            <a:r>
              <a:rPr lang="nl-BE" altLang="fr-FR" dirty="0" err="1"/>
              <a:t>that</a:t>
            </a:r>
            <a:r>
              <a:rPr lang="nl-BE" altLang="fr-FR" dirty="0"/>
              <a:t> </a:t>
            </a:r>
            <a:r>
              <a:rPr lang="nl-BE" altLang="fr-FR" dirty="0" err="1"/>
              <a:t>may</a:t>
            </a:r>
            <a:r>
              <a:rPr lang="nl-BE" altLang="fr-FR" dirty="0"/>
              <a:t> </a:t>
            </a:r>
            <a:r>
              <a:rPr lang="nl-BE" altLang="fr-FR" dirty="0" err="1"/>
              <a:t>be</a:t>
            </a:r>
            <a:r>
              <a:rPr lang="nl-BE" altLang="fr-FR" dirty="0"/>
              <a:t> </a:t>
            </a:r>
            <a:r>
              <a:rPr lang="nl-BE" altLang="fr-FR" b="1" dirty="0" err="1"/>
              <a:t>under</a:t>
            </a:r>
            <a:r>
              <a:rPr lang="nl-BE" altLang="fr-FR" b="1" dirty="0"/>
              <a:t> </a:t>
            </a:r>
            <a:r>
              <a:rPr lang="nl-BE" altLang="fr-FR" b="1" dirty="0" err="1"/>
              <a:t>the</a:t>
            </a:r>
            <a:r>
              <a:rPr lang="nl-BE" altLang="fr-FR" b="1" dirty="0"/>
              <a:t> control of different </a:t>
            </a:r>
            <a:r>
              <a:rPr lang="nl-BE" altLang="fr-FR" b="1" dirty="0" err="1"/>
              <a:t>ownership</a:t>
            </a:r>
            <a:r>
              <a:rPr lang="nl-BE" altLang="fr-FR" b="1" dirty="0"/>
              <a:t> 	</a:t>
            </a:r>
            <a:r>
              <a:rPr lang="nl-BE" altLang="fr-FR" b="1" dirty="0" err="1"/>
              <a:t>domains</a:t>
            </a:r>
            <a:r>
              <a:rPr lang="nl-BE" altLang="fr-FR" dirty="0"/>
              <a:t>. It </a:t>
            </a:r>
            <a:r>
              <a:rPr lang="nl-BE" altLang="fr-FR" dirty="0" err="1"/>
              <a:t>provides</a:t>
            </a:r>
            <a:r>
              <a:rPr lang="nl-BE" altLang="fr-FR" dirty="0"/>
              <a:t> a uniform means </a:t>
            </a:r>
            <a:r>
              <a:rPr lang="nl-BE" altLang="fr-FR" dirty="0" err="1"/>
              <a:t>to</a:t>
            </a:r>
            <a:r>
              <a:rPr lang="nl-BE" altLang="fr-FR" dirty="0"/>
              <a:t> offer, discover, </a:t>
            </a:r>
            <a:r>
              <a:rPr lang="nl-BE" altLang="fr-FR" dirty="0" err="1"/>
              <a:t>interact</a:t>
            </a:r>
            <a:r>
              <a:rPr lang="nl-BE" altLang="fr-FR" dirty="0"/>
              <a:t> </a:t>
            </a:r>
            <a:r>
              <a:rPr lang="nl-BE" altLang="fr-FR" dirty="0" err="1"/>
              <a:t>with</a:t>
            </a:r>
            <a:r>
              <a:rPr lang="nl-BE" altLang="fr-FR" dirty="0"/>
              <a:t> </a:t>
            </a:r>
            <a:r>
              <a:rPr lang="nl-BE" altLang="fr-FR" dirty="0" err="1"/>
              <a:t>and</a:t>
            </a:r>
            <a:r>
              <a:rPr lang="nl-BE" altLang="fr-FR" dirty="0"/>
              <a:t> </a:t>
            </a:r>
            <a:r>
              <a:rPr lang="nl-BE" altLang="fr-FR" dirty="0" err="1"/>
              <a:t>use</a:t>
            </a:r>
            <a:r>
              <a:rPr lang="nl-BE" altLang="fr-FR" dirty="0"/>
              <a:t> 	</a:t>
            </a:r>
            <a:r>
              <a:rPr lang="nl-BE" altLang="fr-FR" dirty="0" err="1"/>
              <a:t>capabilities</a:t>
            </a:r>
            <a:r>
              <a:rPr lang="nl-BE" altLang="fr-FR" dirty="0"/>
              <a:t> </a:t>
            </a:r>
            <a:r>
              <a:rPr lang="nl-BE" altLang="fr-FR" dirty="0" err="1"/>
              <a:t>to</a:t>
            </a:r>
            <a:r>
              <a:rPr lang="nl-BE" altLang="fr-FR" dirty="0"/>
              <a:t> produce </a:t>
            </a:r>
            <a:r>
              <a:rPr lang="nl-BE" altLang="fr-FR" dirty="0" err="1"/>
              <a:t>desired</a:t>
            </a:r>
            <a:r>
              <a:rPr lang="nl-BE" altLang="fr-FR" dirty="0"/>
              <a:t> </a:t>
            </a:r>
            <a:r>
              <a:rPr lang="nl-BE" altLang="fr-FR" dirty="0" err="1"/>
              <a:t>effects</a:t>
            </a:r>
            <a:r>
              <a:rPr lang="nl-BE" altLang="fr-FR" dirty="0"/>
              <a:t> consistent </a:t>
            </a:r>
            <a:r>
              <a:rPr lang="nl-BE" altLang="fr-FR" dirty="0" err="1"/>
              <a:t>with</a:t>
            </a:r>
            <a:r>
              <a:rPr lang="nl-BE" altLang="fr-FR" dirty="0"/>
              <a:t> </a:t>
            </a:r>
            <a:r>
              <a:rPr lang="nl-BE" altLang="fr-FR" dirty="0" err="1"/>
              <a:t>measurable</a:t>
            </a:r>
            <a:r>
              <a:rPr lang="nl-BE" altLang="fr-FR" dirty="0"/>
              <a:t> </a:t>
            </a:r>
            <a:r>
              <a:rPr lang="nl-BE" altLang="fr-FR" dirty="0" err="1"/>
              <a:t>preconditions</a:t>
            </a:r>
            <a:r>
              <a:rPr lang="nl-BE" altLang="fr-FR" dirty="0"/>
              <a:t> 	</a:t>
            </a:r>
            <a:r>
              <a:rPr lang="nl-BE" altLang="fr-FR" dirty="0" err="1"/>
              <a:t>and</a:t>
            </a:r>
            <a:r>
              <a:rPr lang="nl-BE" altLang="fr-FR" dirty="0"/>
              <a:t> 	</a:t>
            </a:r>
            <a:r>
              <a:rPr lang="nl-BE" altLang="fr-FR" dirty="0" err="1"/>
              <a:t>expectations</a:t>
            </a:r>
            <a:r>
              <a:rPr lang="nl-BE" altLang="fr-FR" dirty="0"/>
              <a:t>. </a:t>
            </a:r>
            <a:r>
              <a:rPr lang="nl-BE" altLang="fr-FR" dirty="0" err="1"/>
              <a:t>This</a:t>
            </a:r>
            <a:r>
              <a:rPr lang="nl-BE" altLang="fr-FR" dirty="0"/>
              <a:t> </a:t>
            </a:r>
            <a:r>
              <a:rPr lang="nl-BE" altLang="fr-FR" dirty="0" err="1"/>
              <a:t>style</a:t>
            </a:r>
            <a:r>
              <a:rPr lang="nl-BE" altLang="fr-FR" dirty="0"/>
              <a:t> of </a:t>
            </a:r>
            <a:r>
              <a:rPr lang="nl-BE" altLang="fr-FR" dirty="0" err="1"/>
              <a:t>architecture</a:t>
            </a:r>
            <a:r>
              <a:rPr lang="nl-BE" altLang="fr-FR" dirty="0"/>
              <a:t> </a:t>
            </a:r>
            <a:r>
              <a:rPr lang="nl-BE" altLang="fr-FR" b="1" dirty="0" err="1"/>
              <a:t>promotes</a:t>
            </a:r>
            <a:r>
              <a:rPr lang="nl-BE" altLang="fr-FR" b="1" dirty="0"/>
              <a:t> </a:t>
            </a:r>
            <a:r>
              <a:rPr lang="nl-BE" altLang="fr-FR" b="1" dirty="0" err="1"/>
              <a:t>reuse</a:t>
            </a:r>
            <a:r>
              <a:rPr lang="nl-BE" altLang="fr-FR" b="1" dirty="0"/>
              <a:t> </a:t>
            </a:r>
            <a:r>
              <a:rPr lang="nl-BE" altLang="fr-FR" dirty="0"/>
              <a:t>at </a:t>
            </a:r>
            <a:r>
              <a:rPr lang="nl-BE" altLang="fr-FR" dirty="0" err="1"/>
              <a:t>the</a:t>
            </a:r>
            <a:r>
              <a:rPr lang="nl-BE" altLang="fr-FR" dirty="0"/>
              <a:t> macro 	(service) level </a:t>
            </a:r>
            <a:r>
              <a:rPr lang="nl-BE" altLang="fr-FR" dirty="0" err="1"/>
              <a:t>rather</a:t>
            </a:r>
            <a:r>
              <a:rPr lang="nl-BE" altLang="fr-FR" dirty="0"/>
              <a:t> </a:t>
            </a:r>
            <a:r>
              <a:rPr lang="nl-BE" altLang="fr-FR" dirty="0" err="1"/>
              <a:t>than</a:t>
            </a:r>
            <a:r>
              <a:rPr lang="nl-BE" altLang="fr-FR" dirty="0"/>
              <a:t> micro levels (eg. </a:t>
            </a:r>
            <a:r>
              <a:rPr lang="nl-BE" altLang="fr-FR" dirty="0" err="1"/>
              <a:t>objects</a:t>
            </a:r>
            <a:r>
              <a:rPr lang="nl-BE" altLang="fr-FR" dirty="0"/>
              <a:t>). It </a:t>
            </a:r>
            <a:r>
              <a:rPr lang="nl-BE" altLang="fr-FR" dirty="0" err="1"/>
              <a:t>also</a:t>
            </a:r>
            <a:r>
              <a:rPr lang="nl-BE" altLang="fr-FR" dirty="0"/>
              <a:t> </a:t>
            </a:r>
            <a:r>
              <a:rPr lang="nl-BE" altLang="fr-FR" b="1" dirty="0" err="1"/>
              <a:t>makes</a:t>
            </a:r>
            <a:r>
              <a:rPr lang="nl-BE" altLang="fr-FR" b="1" dirty="0"/>
              <a:t> 	</a:t>
            </a:r>
            <a:r>
              <a:rPr lang="nl-BE" altLang="fr-FR" b="1" dirty="0" err="1"/>
              <a:t>interconnection</a:t>
            </a:r>
            <a:r>
              <a:rPr lang="nl-BE" altLang="fr-FR" b="1" dirty="0"/>
              <a:t> </a:t>
            </a:r>
            <a:r>
              <a:rPr lang="nl-BE" altLang="fr-FR" b="1" dirty="0" smtClean="0"/>
              <a:t>	of </a:t>
            </a:r>
            <a:r>
              <a:rPr lang="nl-BE" altLang="fr-FR" b="1" dirty="0" err="1"/>
              <a:t>existing</a:t>
            </a:r>
            <a:r>
              <a:rPr lang="nl-BE" altLang="fr-FR" b="1" dirty="0"/>
              <a:t> IT assets </a:t>
            </a:r>
            <a:r>
              <a:rPr lang="nl-BE" altLang="fr-FR" b="1" dirty="0" err="1"/>
              <a:t>trivial</a:t>
            </a:r>
            <a:r>
              <a:rPr lang="nl-BE" altLang="fr-FR" dirty="0"/>
              <a:t>.” (OASIS Reference Group</a:t>
            </a:r>
            <a:r>
              <a:rPr lang="nl-BE" altLang="fr-FR" dirty="0" smtClean="0"/>
              <a:t>)</a:t>
            </a:r>
          </a:p>
          <a:p>
            <a:pPr marL="0" indent="0">
              <a:buNone/>
            </a:pPr>
            <a:r>
              <a:rPr lang="nl-BE" altLang="fr-FR" dirty="0" smtClean="0"/>
              <a:t>	</a:t>
            </a:r>
          </a:p>
          <a:p>
            <a:r>
              <a:rPr lang="nl-BE" altLang="fr-FR" dirty="0" smtClean="0"/>
              <a:t>kenmerken</a:t>
            </a:r>
            <a:endParaRPr lang="nl-BE" altLang="fr-FR" dirty="0"/>
          </a:p>
          <a:p>
            <a:pPr lvl="1"/>
            <a:r>
              <a:rPr lang="nl-BE" altLang="fr-FR" dirty="0" err="1"/>
              <a:t>dienstgeörienteerd</a:t>
            </a:r>
            <a:endParaRPr lang="nl-BE" altLang="fr-FR" dirty="0"/>
          </a:p>
          <a:p>
            <a:pPr lvl="1"/>
            <a:r>
              <a:rPr lang="nl-BE" altLang="fr-FR" dirty="0"/>
              <a:t>modulair</a:t>
            </a:r>
          </a:p>
          <a:p>
            <a:pPr lvl="1"/>
            <a:r>
              <a:rPr lang="nl-BE" altLang="fr-FR" dirty="0" err="1"/>
              <a:t>interoperabel</a:t>
            </a:r>
            <a:r>
              <a:rPr lang="nl-BE" altLang="fr-FR" dirty="0"/>
              <a:t> (gebaseerd op open standaarden of open specificaties)</a:t>
            </a:r>
          </a:p>
          <a:p>
            <a:pPr lvl="1"/>
            <a:r>
              <a:rPr lang="nl-BE" altLang="fr-FR" dirty="0" err="1"/>
              <a:t>uitbreidbaar</a:t>
            </a:r>
            <a:endParaRPr lang="nl-BE" altLang="fr-FR" dirty="0"/>
          </a:p>
          <a:p>
            <a:pPr lvl="1"/>
            <a:r>
              <a:rPr lang="nl-BE" altLang="fr-FR" dirty="0"/>
              <a:t>gelaagd</a:t>
            </a:r>
          </a:p>
          <a:p>
            <a:pPr lvl="1"/>
            <a:r>
              <a:rPr lang="nl-BE" altLang="fr-FR" dirty="0"/>
              <a:t>gebaseerd op hergebruik van componenten en gegevens	</a:t>
            </a:r>
          </a:p>
        </p:txBody>
      </p:sp>
      <p:sp>
        <p:nvSpPr>
          <p:cNvPr id="844802" name="Rectangle 2"/>
          <p:cNvSpPr>
            <a:spLocks noGrp="1" noChangeArrowheads="1"/>
          </p:cNvSpPr>
          <p:nvPr>
            <p:ph type="title"/>
          </p:nvPr>
        </p:nvSpPr>
        <p:spPr/>
        <p:txBody>
          <a:bodyPr/>
          <a:lstStyle/>
          <a:p>
            <a:r>
              <a:rPr lang="nl-BE" altLang="fr-FR" smtClean="0"/>
              <a:t>Service Oriented Architecture (SOA)</a:t>
            </a:r>
            <a:endParaRPr lang="nl-BE" altLang="fr-FR" dirty="0"/>
          </a:p>
        </p:txBody>
      </p:sp>
      <p:sp>
        <p:nvSpPr>
          <p:cNvPr id="4" name="Slide Number Placeholder 1"/>
          <p:cNvSpPr>
            <a:spLocks noGrp="1"/>
          </p:cNvSpPr>
          <p:nvPr>
            <p:ph type="sldNum" sz="quarter" idx="12"/>
          </p:nvPr>
        </p:nvSpPr>
        <p:spPr/>
        <p:txBody>
          <a:bodyPr/>
          <a:lstStyle/>
          <a:p>
            <a:fld id="{A7CC3638-A99D-674C-A789-FA84B7E5EA16}" type="slidenum">
              <a:rPr lang="nl-NL" smtClean="0"/>
              <a:pPr/>
              <a:t>91</a:t>
            </a:fld>
            <a:endParaRPr lang="nl-NL" dirty="0"/>
          </a:p>
        </p:txBody>
      </p:sp>
    </p:spTree>
    <p:extLst>
      <p:ext uri="{BB962C8B-B14F-4D97-AF65-F5344CB8AC3E}">
        <p14:creationId xmlns:p14="http://schemas.microsoft.com/office/powerpoint/2010/main" val="25252307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altLang="fr-FR" smtClean="0"/>
              <a:t>Service Oriented Architecture (SOA)</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92</a:t>
            </a:fld>
            <a:endParaRPr lang="nl-NL"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763" y="1563006"/>
            <a:ext cx="7961513" cy="4571100"/>
          </a:xfrm>
          <a:prstGeom prst="rect">
            <a:avLst/>
          </a:prstGeom>
        </p:spPr>
      </p:pic>
    </p:spTree>
    <p:extLst>
      <p:ext uri="{BB962C8B-B14F-4D97-AF65-F5344CB8AC3E}">
        <p14:creationId xmlns:p14="http://schemas.microsoft.com/office/powerpoint/2010/main" val="38105552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altLang="fr-FR" smtClean="0"/>
              <a:t>Service Oriented Architecture (SOA)</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93</a:t>
            </a:fld>
            <a:endParaRPr lang="nl-NL"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087" y="1437198"/>
            <a:ext cx="7798634" cy="4994512"/>
          </a:xfrm>
          <a:prstGeom prst="rect">
            <a:avLst/>
          </a:prstGeom>
        </p:spPr>
      </p:pic>
    </p:spTree>
    <p:extLst>
      <p:ext uri="{BB962C8B-B14F-4D97-AF65-F5344CB8AC3E}">
        <p14:creationId xmlns:p14="http://schemas.microsoft.com/office/powerpoint/2010/main" val="22925859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94</a:t>
            </a:fld>
            <a:endParaRPr lang="nl-NL" dirty="0"/>
          </a:p>
        </p:txBody>
      </p:sp>
      <p:sp>
        <p:nvSpPr>
          <p:cNvPr id="7" name="Hexagon 6"/>
          <p:cNvSpPr/>
          <p:nvPr/>
        </p:nvSpPr>
        <p:spPr>
          <a:xfrm>
            <a:off x="2578789" y="25120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
        <p:nvSpPr>
          <p:cNvPr id="8" name="Hexagon 7"/>
          <p:cNvSpPr/>
          <p:nvPr/>
        </p:nvSpPr>
        <p:spPr>
          <a:xfrm>
            <a:off x="4089812" y="328474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2567360" y="402067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Gover-nance</a:t>
            </a:r>
            <a:endParaRPr lang="fr-BE" dirty="0"/>
          </a:p>
        </p:txBody>
      </p:sp>
      <p:sp>
        <p:nvSpPr>
          <p:cNvPr id="11" name="Hexagon 10"/>
          <p:cNvSpPr/>
          <p:nvPr/>
        </p:nvSpPr>
        <p:spPr>
          <a:xfrm>
            <a:off x="4089812" y="47980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4" name="Hexagon 13"/>
          <p:cNvSpPr/>
          <p:nvPr/>
        </p:nvSpPr>
        <p:spPr>
          <a:xfrm>
            <a:off x="4081345" y="178024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Project &amp; program </a:t>
            </a:r>
            <a:r>
              <a:rPr lang="nl-BE" dirty="0" err="1"/>
              <a:t>manage-ment</a:t>
            </a:r>
            <a:endParaRPr lang="fr-BE" dirty="0"/>
          </a:p>
        </p:txBody>
      </p:sp>
    </p:spTree>
    <p:extLst>
      <p:ext uri="{BB962C8B-B14F-4D97-AF65-F5344CB8AC3E}">
        <p14:creationId xmlns:p14="http://schemas.microsoft.com/office/powerpoint/2010/main" val="60299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a:bodyPr>
          <a:lstStyle/>
          <a:p>
            <a:r>
              <a:rPr lang="nl-NL" dirty="0" smtClean="0"/>
              <a:t>kenmerken</a:t>
            </a:r>
          </a:p>
          <a:p>
            <a:pPr lvl="1"/>
            <a:r>
              <a:rPr lang="nl-NL" dirty="0" smtClean="0"/>
              <a:t>publiek beschikbaar</a:t>
            </a:r>
          </a:p>
          <a:p>
            <a:pPr lvl="1"/>
            <a:r>
              <a:rPr lang="nl-NL" dirty="0" smtClean="0"/>
              <a:t>specificaties mogen vrij van licentierechten worden toegepast, gebruikt en gehanteerd</a:t>
            </a:r>
          </a:p>
          <a:p>
            <a:r>
              <a:rPr lang="nl-NL" dirty="0" smtClean="0"/>
              <a:t>voordelen</a:t>
            </a:r>
          </a:p>
          <a:p>
            <a:pPr lvl="1"/>
            <a:r>
              <a:rPr lang="nl-NL" dirty="0" smtClean="0"/>
              <a:t>verhoging van uitwisselbaarheid van informatie tussen informatiesystemen</a:t>
            </a:r>
          </a:p>
          <a:p>
            <a:pPr lvl="1"/>
            <a:r>
              <a:rPr lang="nl-NL" dirty="0" smtClean="0"/>
              <a:t>verhoging van vervangbaarheid van componenten van informatiesystemen</a:t>
            </a:r>
          </a:p>
          <a:p>
            <a:pPr lvl="1"/>
            <a:r>
              <a:rPr lang="nl-NL" dirty="0" smtClean="0"/>
              <a:t>waarborgen van toekomstvastheid</a:t>
            </a:r>
          </a:p>
          <a:p>
            <a:pPr lvl="1"/>
            <a:r>
              <a:rPr lang="nl-NL" dirty="0" smtClean="0"/>
              <a:t>meer keuzevrijheid in (en daarmee minder afhankelijkheden van) de leveranciers</a:t>
            </a:r>
          </a:p>
          <a:p>
            <a:r>
              <a:rPr lang="nl-NL" dirty="0" smtClean="0"/>
              <a:t>verschillende domeinen en verschillende standaardisatie-instellingen</a:t>
            </a:r>
          </a:p>
          <a:p>
            <a:pPr lvl="1"/>
            <a:endParaRPr lang="nl-NL" dirty="0" smtClean="0"/>
          </a:p>
          <a:p>
            <a:pPr lvl="1"/>
            <a:endParaRPr lang="fr-BE" dirty="0"/>
          </a:p>
        </p:txBody>
      </p:sp>
      <p:sp>
        <p:nvSpPr>
          <p:cNvPr id="4" name="Title 3"/>
          <p:cNvSpPr>
            <a:spLocks noGrp="1"/>
          </p:cNvSpPr>
          <p:nvPr>
            <p:ph type="title"/>
          </p:nvPr>
        </p:nvSpPr>
        <p:spPr/>
        <p:txBody>
          <a:bodyPr/>
          <a:lstStyle/>
          <a:p>
            <a:r>
              <a:rPr lang="nl-BE" smtClean="0"/>
              <a:t>Open standaarden</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95</a:t>
            </a:fld>
            <a:endParaRPr lang="nl-NL" dirty="0"/>
          </a:p>
        </p:txBody>
      </p:sp>
    </p:spTree>
    <p:extLst>
      <p:ext uri="{BB962C8B-B14F-4D97-AF65-F5344CB8AC3E}">
        <p14:creationId xmlns:p14="http://schemas.microsoft.com/office/powerpoint/2010/main" val="20940684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ICT als utility: enkele aandachtspunten</a:t>
            </a:r>
            <a:endParaRPr lang="fr-BE" dirty="0"/>
          </a:p>
        </p:txBody>
      </p:sp>
      <p:sp>
        <p:nvSpPr>
          <p:cNvPr id="6" name="Slide Number Placeholder 5"/>
          <p:cNvSpPr>
            <a:spLocks noGrp="1"/>
          </p:cNvSpPr>
          <p:nvPr>
            <p:ph type="sldNum" sz="quarter" idx="12"/>
          </p:nvPr>
        </p:nvSpPr>
        <p:spPr/>
        <p:txBody>
          <a:bodyPr/>
          <a:lstStyle/>
          <a:p>
            <a:fld id="{A7CC3638-A99D-674C-A789-FA84B7E5EA16}" type="slidenum">
              <a:rPr lang="nl-NL" smtClean="0"/>
              <a:pPr/>
              <a:t>96</a:t>
            </a:fld>
            <a:endParaRPr lang="nl-NL" dirty="0"/>
          </a:p>
        </p:txBody>
      </p:sp>
      <p:sp>
        <p:nvSpPr>
          <p:cNvPr id="7" name="Hexagon 6"/>
          <p:cNvSpPr/>
          <p:nvPr/>
        </p:nvSpPr>
        <p:spPr>
          <a:xfrm>
            <a:off x="2578789" y="22739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Sourcing</a:t>
            </a:r>
            <a:r>
              <a:rPr lang="nl-BE" dirty="0"/>
              <a:t> strategie</a:t>
            </a:r>
            <a:endParaRPr lang="fr-BE" dirty="0"/>
          </a:p>
        </p:txBody>
      </p:sp>
      <p:sp>
        <p:nvSpPr>
          <p:cNvPr id="8" name="Hexagon 7"/>
          <p:cNvSpPr/>
          <p:nvPr/>
        </p:nvSpPr>
        <p:spPr>
          <a:xfrm>
            <a:off x="4089812" y="304662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2567360" y="378254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Gover-nance</a:t>
            </a:r>
            <a:endParaRPr lang="fr-BE" dirty="0"/>
          </a:p>
        </p:txBody>
      </p:sp>
      <p:sp>
        <p:nvSpPr>
          <p:cNvPr id="11" name="Hexagon 10"/>
          <p:cNvSpPr/>
          <p:nvPr/>
        </p:nvSpPr>
        <p:spPr>
          <a:xfrm>
            <a:off x="4089812" y="45599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3" name="Hexagon 12"/>
          <p:cNvSpPr/>
          <p:nvPr/>
        </p:nvSpPr>
        <p:spPr>
          <a:xfrm>
            <a:off x="5586863" y="22739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4081345" y="154211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Project &amp; program </a:t>
            </a:r>
            <a:r>
              <a:rPr lang="nl-BE" dirty="0" err="1"/>
              <a:t>manage-ment</a:t>
            </a:r>
            <a:endParaRPr lang="fr-BE" dirty="0"/>
          </a:p>
        </p:txBody>
      </p:sp>
    </p:spTree>
    <p:extLst>
      <p:ext uri="{BB962C8B-B14F-4D97-AF65-F5344CB8AC3E}">
        <p14:creationId xmlns:p14="http://schemas.microsoft.com/office/powerpoint/2010/main" val="36575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Traditioneel: watervalmethode</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97</a:t>
            </a:fld>
            <a:endParaRPr lang="nl-NL" dirty="0"/>
          </a:p>
        </p:txBody>
      </p:sp>
      <p:sp>
        <p:nvSpPr>
          <p:cNvPr id="9" name="Rounded Rectangle 8"/>
          <p:cNvSpPr/>
          <p:nvPr/>
        </p:nvSpPr>
        <p:spPr>
          <a:xfrm>
            <a:off x="2128838" y="1592264"/>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analyse &amp; plan</a:t>
            </a:r>
            <a:endParaRPr lang="fr-BE" dirty="0"/>
          </a:p>
        </p:txBody>
      </p:sp>
      <p:sp>
        <p:nvSpPr>
          <p:cNvPr id="10" name="Rounded Rectangle 9"/>
          <p:cNvSpPr/>
          <p:nvPr/>
        </p:nvSpPr>
        <p:spPr>
          <a:xfrm>
            <a:off x="3126926" y="2253625"/>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design</a:t>
            </a:r>
            <a:endParaRPr lang="fr-BE" dirty="0"/>
          </a:p>
        </p:txBody>
      </p:sp>
      <p:sp>
        <p:nvSpPr>
          <p:cNvPr id="11" name="Rounded Rectangle 10"/>
          <p:cNvSpPr/>
          <p:nvPr/>
        </p:nvSpPr>
        <p:spPr>
          <a:xfrm>
            <a:off x="4043826" y="2904306"/>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build</a:t>
            </a:r>
            <a:endParaRPr lang="fr-BE" dirty="0"/>
          </a:p>
        </p:txBody>
      </p:sp>
      <p:sp>
        <p:nvSpPr>
          <p:cNvPr id="12" name="Rounded Rectangle 11"/>
          <p:cNvSpPr/>
          <p:nvPr/>
        </p:nvSpPr>
        <p:spPr>
          <a:xfrm>
            <a:off x="5041990" y="3561661"/>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test</a:t>
            </a:r>
            <a:endParaRPr lang="fr-BE" dirty="0"/>
          </a:p>
        </p:txBody>
      </p:sp>
      <p:sp>
        <p:nvSpPr>
          <p:cNvPr id="13" name="Rounded Rectangle 12"/>
          <p:cNvSpPr/>
          <p:nvPr/>
        </p:nvSpPr>
        <p:spPr>
          <a:xfrm>
            <a:off x="5971276" y="4219889"/>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correct</a:t>
            </a:r>
            <a:endParaRPr lang="fr-BE" dirty="0"/>
          </a:p>
        </p:txBody>
      </p:sp>
      <p:sp>
        <p:nvSpPr>
          <p:cNvPr id="14" name="Rounded Rectangle 13"/>
          <p:cNvSpPr/>
          <p:nvPr/>
        </p:nvSpPr>
        <p:spPr>
          <a:xfrm>
            <a:off x="6955871" y="4873440"/>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test</a:t>
            </a:r>
            <a:endParaRPr lang="fr-BE" dirty="0"/>
          </a:p>
        </p:txBody>
      </p:sp>
      <p:sp>
        <p:nvSpPr>
          <p:cNvPr id="15" name="Rounded Rectangle 14"/>
          <p:cNvSpPr/>
          <p:nvPr/>
        </p:nvSpPr>
        <p:spPr>
          <a:xfrm>
            <a:off x="7913403" y="5529179"/>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deploy</a:t>
            </a:r>
            <a:endParaRPr lang="fr-BE" dirty="0"/>
          </a:p>
        </p:txBody>
      </p:sp>
      <p:sp>
        <p:nvSpPr>
          <p:cNvPr id="16" name="Bent Arrow 15"/>
          <p:cNvSpPr/>
          <p:nvPr/>
        </p:nvSpPr>
        <p:spPr>
          <a:xfrm rot="5400000">
            <a:off x="4026388" y="1902814"/>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Bent Arrow 16"/>
          <p:cNvSpPr/>
          <p:nvPr/>
        </p:nvSpPr>
        <p:spPr>
          <a:xfrm rot="5400000">
            <a:off x="5024476" y="2546660"/>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 name="Bent Arrow 17"/>
          <p:cNvSpPr/>
          <p:nvPr/>
        </p:nvSpPr>
        <p:spPr>
          <a:xfrm rot="5400000">
            <a:off x="5953762" y="3204572"/>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 name="Bent Arrow 18"/>
          <p:cNvSpPr/>
          <p:nvPr/>
        </p:nvSpPr>
        <p:spPr>
          <a:xfrm rot="5400000">
            <a:off x="6939540" y="3854696"/>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0" name="Bent Arrow 19"/>
          <p:cNvSpPr/>
          <p:nvPr/>
        </p:nvSpPr>
        <p:spPr>
          <a:xfrm rot="5400000">
            <a:off x="7868826" y="4512924"/>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1" name="Bent Arrow 20"/>
          <p:cNvSpPr/>
          <p:nvPr/>
        </p:nvSpPr>
        <p:spPr>
          <a:xfrm rot="5400000">
            <a:off x="8853421" y="5173512"/>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998777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Vaak te verkiezen: agile development</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98</a:t>
            </a:fld>
            <a:endParaRPr lang="nl-NL"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85" y="1222824"/>
            <a:ext cx="8238477" cy="4943086"/>
          </a:xfrm>
          <a:prstGeom prst="rect">
            <a:avLst/>
          </a:prstGeom>
        </p:spPr>
      </p:pic>
    </p:spTree>
    <p:extLst>
      <p:ext uri="{BB962C8B-B14F-4D97-AF65-F5344CB8AC3E}">
        <p14:creationId xmlns:p14="http://schemas.microsoft.com/office/powerpoint/2010/main" val="33363252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Vaak te verkiezen: agile development</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99</a:t>
            </a:fld>
            <a:endParaRPr lang="nl-NL" dirty="0"/>
          </a:p>
        </p:txBody>
      </p:sp>
      <p:pic>
        <p:nvPicPr>
          <p:cNvPr id="7"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644" y="1350959"/>
            <a:ext cx="7348891" cy="519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650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4848</Words>
  <Application>Microsoft Office PowerPoint</Application>
  <PresentationFormat>Widescreen</PresentationFormat>
  <Paragraphs>1206</Paragraphs>
  <Slides>113</Slides>
  <Notes>39</Notes>
  <HiddenSlides>3</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113</vt:i4>
      </vt:variant>
    </vt:vector>
  </HeadingPairs>
  <TitlesOfParts>
    <vt:vector size="122" baseType="lpstr">
      <vt:lpstr>Arial</vt:lpstr>
      <vt:lpstr>Arial Black</vt:lpstr>
      <vt:lpstr>Calibri</vt:lpstr>
      <vt:lpstr>Calibri Light</vt:lpstr>
      <vt:lpstr>Roboto</vt:lpstr>
      <vt:lpstr>Symbol</vt:lpstr>
      <vt:lpstr>Times New Roman</vt:lpstr>
      <vt:lpstr>Wingdings</vt:lpstr>
      <vt:lpstr>1_Custom Designs</vt:lpstr>
      <vt:lpstr>ICT als enabler en als utility</vt:lpstr>
      <vt:lpstr>Plan van de uiteenzetting</vt:lpstr>
      <vt:lpstr>ICT als enabler</vt:lpstr>
      <vt:lpstr>Mogelijke strategische voordelen</vt:lpstr>
      <vt:lpstr>Mogelijke strategische voordelen</vt:lpstr>
      <vt:lpstr>Soms zelfs erg disruptief</vt:lpstr>
      <vt:lpstr>Wisselwerking</vt:lpstr>
      <vt:lpstr>Hou in het achterhoofd</vt:lpstr>
      <vt:lpstr>Focus area: sharing &amp; reuse</vt:lpstr>
      <vt:lpstr>Different types of sharing &amp; reuse</vt:lpstr>
      <vt:lpstr>Synergies - transformations</vt:lpstr>
      <vt:lpstr> Cloud deployment types</vt:lpstr>
      <vt:lpstr>G-Cloud portfolio</vt:lpstr>
      <vt:lpstr>G-Cloud</vt:lpstr>
      <vt:lpstr>G-Cloud ROI</vt:lpstr>
      <vt:lpstr>PaaS in G-Cloud - containers</vt:lpstr>
      <vt:lpstr>New ways of cooperation</vt:lpstr>
      <vt:lpstr>Rise of (public) cloud</vt:lpstr>
      <vt:lpstr>Public cloud - main issues</vt:lpstr>
      <vt:lpstr>PowerPoint Presentation</vt:lpstr>
      <vt:lpstr>About the initiative</vt:lpstr>
      <vt:lpstr>Reuse: vision</vt:lpstr>
      <vt:lpstr>Value</vt:lpstr>
      <vt:lpstr>So… dare to share! </vt:lpstr>
      <vt:lpstr>How ? with the new Software Reuse Platform !</vt:lpstr>
      <vt:lpstr>PowerPoint Presentation</vt:lpstr>
      <vt:lpstr>Share your success stories...and become an ambassador for reuse!</vt:lpstr>
      <vt:lpstr>ROI of reuse</vt:lpstr>
      <vt:lpstr>ROI 2019 for projects carried out by Smals</vt:lpstr>
      <vt:lpstr>Focus area: API</vt:lpstr>
      <vt:lpstr>API - Application Programming Interface</vt:lpstr>
      <vt:lpstr>About API - Application Programming Interface</vt:lpstr>
      <vt:lpstr>About API - Application Programming Interface</vt:lpstr>
      <vt:lpstr>Why are API’s important ?</vt:lpstr>
      <vt:lpstr>Shifting to an API economy: the value chain</vt:lpstr>
      <vt:lpstr>Today the API economy is a becoming a reality</vt:lpstr>
      <vt:lpstr>Example: realtime presence registration for construction workers</vt:lpstr>
      <vt:lpstr>Example: eHealth-platform</vt:lpstr>
      <vt:lpstr>eHealth: landscape</vt:lpstr>
      <vt:lpstr>eHealth: technical choices</vt:lpstr>
      <vt:lpstr>eHealth: architecture</vt:lpstr>
      <vt:lpstr>eHealth-platform : basic services &amp; API’s</vt:lpstr>
      <vt:lpstr>Electronic information sharing: some figures</vt:lpstr>
      <vt:lpstr>API in health and social sector: some statistics and evolution</vt:lpstr>
      <vt:lpstr>API standards </vt:lpstr>
      <vt:lpstr>API management</vt:lpstr>
      <vt:lpstr>Challenges</vt:lpstr>
      <vt:lpstr>Focus area: end-to-end automation</vt:lpstr>
      <vt:lpstr>What is end to end automation ?</vt:lpstr>
      <vt:lpstr>Consequences</vt:lpstr>
      <vt:lpstr>Consequences</vt:lpstr>
      <vt:lpstr>Present and future interfaces</vt:lpstr>
      <vt:lpstr>Importance of means of authentication</vt:lpstr>
      <vt:lpstr>Robotic Process Automation (RPA)</vt:lpstr>
      <vt:lpstr>Difference with “normal” automation</vt:lpstr>
      <vt:lpstr>Kind of processes automated using RPA</vt:lpstr>
      <vt:lpstr>Better than humans ?</vt:lpstr>
      <vt:lpstr>RPA examples</vt:lpstr>
      <vt:lpstr>Evaluation</vt:lpstr>
      <vt:lpstr>Focus area: artificial intelligence</vt:lpstr>
      <vt:lpstr>What is Artificial Intelligence (AI) ?</vt:lpstr>
      <vt:lpstr>AI subfields (non-exhaustive) </vt:lpstr>
      <vt:lpstr>Natural Language Processing (NLP)</vt:lpstr>
      <vt:lpstr>Conversational interfaces</vt:lpstr>
      <vt:lpstr>Chatbot Student@Work</vt:lpstr>
      <vt:lpstr>Chatbot Student@Work</vt:lpstr>
      <vt:lpstr>Dimona via Google Assistant</vt:lpstr>
      <vt:lpstr>Dimona via Google Assistant</vt:lpstr>
      <vt:lpstr>Machine learning</vt:lpstr>
      <vt:lpstr>Machine learning approaches</vt:lpstr>
      <vt:lpstr>Applied to fraud detection</vt:lpstr>
      <vt:lpstr>Example: spider constructions</vt:lpstr>
      <vt:lpstr>Internet of things: experiment with beacons</vt:lpstr>
      <vt:lpstr>ICT als utility</vt:lpstr>
      <vt:lpstr>ICT als utility: enkele aandachtspunten</vt:lpstr>
      <vt:lpstr>ICT als utility: enkele aandachtspunten</vt:lpstr>
      <vt:lpstr>Sourcing strategie</vt:lpstr>
      <vt:lpstr>ICT als utility: enkele aandachtspunten</vt:lpstr>
      <vt:lpstr>PowerPoint Presentation</vt:lpstr>
      <vt:lpstr>PowerPoint Presentation</vt:lpstr>
      <vt:lpstr>PowerPoint Presentation</vt:lpstr>
      <vt:lpstr>ICT governance</vt:lpstr>
      <vt:lpstr>ICT governance</vt:lpstr>
      <vt:lpstr>ICT als utility: enkele aandachtspunten</vt:lpstr>
      <vt:lpstr>Project management</vt:lpstr>
      <vt:lpstr>Project management</vt:lpstr>
      <vt:lpstr>Project brief - project initiation document</vt:lpstr>
      <vt:lpstr>Program management</vt:lpstr>
      <vt:lpstr>ICT als utility: enkele aandachtspunten</vt:lpstr>
      <vt:lpstr>Architectuur</vt:lpstr>
      <vt:lpstr>Service Oriented Architecture (SOA)</vt:lpstr>
      <vt:lpstr>Service Oriented Architecture (SOA)</vt:lpstr>
      <vt:lpstr>Service Oriented Architecture (SOA)</vt:lpstr>
      <vt:lpstr>ICT als utility: enkele aandachtspunten</vt:lpstr>
      <vt:lpstr>Open standaarden</vt:lpstr>
      <vt:lpstr>ICT als utility: enkele aandachtspunten</vt:lpstr>
      <vt:lpstr>Traditioneel: watervalmethode</vt:lpstr>
      <vt:lpstr>Vaak te verkiezen: agile development</vt:lpstr>
      <vt:lpstr>Vaak te verkiezen: agile development</vt:lpstr>
      <vt:lpstr>Traditional vs agile development</vt:lpstr>
      <vt:lpstr>ICT als utility: enkele aandachtspunten</vt:lpstr>
      <vt:lpstr>Service management: ITIL</vt:lpstr>
      <vt:lpstr>ICT als utility: enkele aandachtspunten</vt:lpstr>
      <vt:lpstr>Wetgeving overheidsopdrachten</vt:lpstr>
      <vt:lpstr>Opdrachtencentrale</vt:lpstr>
      <vt:lpstr>Raamovereenkomst</vt:lpstr>
      <vt:lpstr>Cascadesysteem</vt:lpstr>
      <vt:lpstr>ICT als utility: enkele aandachtspunten</vt:lpstr>
      <vt:lpstr>Strategische personeelsplanning (SPP)</vt:lpstr>
      <vt:lpstr>Actieplan SPP</vt:lpstr>
      <vt:lpstr>Voorbeeld: Smals</vt:lpstr>
      <vt:lpstr>Samenvattend</vt:lpstr>
      <vt:lpstr>PowerPoint Presentation</vt:lpstr>
    </vt:vector>
  </TitlesOfParts>
  <Company>BCSS-KSZ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Sanne Miseur (KSZ-BCSS)</dc:creator>
  <cp:lastModifiedBy>Antwoord</cp:lastModifiedBy>
  <cp:revision>118</cp:revision>
  <dcterms:created xsi:type="dcterms:W3CDTF">2020-01-03T12:51:12Z</dcterms:created>
  <dcterms:modified xsi:type="dcterms:W3CDTF">2021-02-03T10:34:04Z</dcterms:modified>
</cp:coreProperties>
</file>