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7" r:id="rId1"/>
  </p:sldMasterIdLst>
  <p:notesMasterIdLst>
    <p:notesMasterId r:id="rId90"/>
  </p:notesMasterIdLst>
  <p:handoutMasterIdLst>
    <p:handoutMasterId r:id="rId91"/>
  </p:handoutMasterIdLst>
  <p:sldIdLst>
    <p:sldId id="503" r:id="rId2"/>
    <p:sldId id="647" r:id="rId3"/>
    <p:sldId id="504" r:id="rId4"/>
    <p:sldId id="505" r:id="rId5"/>
    <p:sldId id="506" r:id="rId6"/>
    <p:sldId id="507" r:id="rId7"/>
    <p:sldId id="508" r:id="rId8"/>
    <p:sldId id="509" r:id="rId9"/>
    <p:sldId id="510" r:id="rId10"/>
    <p:sldId id="511" r:id="rId11"/>
    <p:sldId id="512" r:id="rId12"/>
    <p:sldId id="513" r:id="rId13"/>
    <p:sldId id="633" r:id="rId14"/>
    <p:sldId id="515" r:id="rId15"/>
    <p:sldId id="516" r:id="rId16"/>
    <p:sldId id="634" r:id="rId17"/>
    <p:sldId id="635" r:id="rId18"/>
    <p:sldId id="636" r:id="rId19"/>
    <p:sldId id="637" r:id="rId20"/>
    <p:sldId id="517" r:id="rId21"/>
    <p:sldId id="518" r:id="rId22"/>
    <p:sldId id="592" r:id="rId23"/>
    <p:sldId id="519" r:id="rId24"/>
    <p:sldId id="593" r:id="rId25"/>
    <p:sldId id="520" r:id="rId26"/>
    <p:sldId id="521" r:id="rId27"/>
    <p:sldId id="522" r:id="rId28"/>
    <p:sldId id="638" r:id="rId29"/>
    <p:sldId id="523" r:id="rId30"/>
    <p:sldId id="524" r:id="rId31"/>
    <p:sldId id="525" r:id="rId32"/>
    <p:sldId id="526" r:id="rId33"/>
    <p:sldId id="628" r:id="rId34"/>
    <p:sldId id="631" r:id="rId35"/>
    <p:sldId id="527" r:id="rId36"/>
    <p:sldId id="528" r:id="rId37"/>
    <p:sldId id="529" r:id="rId38"/>
    <p:sldId id="648" r:id="rId39"/>
    <p:sldId id="649" r:id="rId40"/>
    <p:sldId id="650" r:id="rId41"/>
    <p:sldId id="533" r:id="rId42"/>
    <p:sldId id="534" r:id="rId43"/>
    <p:sldId id="535" r:id="rId44"/>
    <p:sldId id="536" r:id="rId45"/>
    <p:sldId id="537" r:id="rId46"/>
    <p:sldId id="538" r:id="rId47"/>
    <p:sldId id="539" r:id="rId48"/>
    <p:sldId id="540" r:id="rId49"/>
    <p:sldId id="541" r:id="rId50"/>
    <p:sldId id="542" r:id="rId51"/>
    <p:sldId id="543" r:id="rId52"/>
    <p:sldId id="544" r:id="rId53"/>
    <p:sldId id="545" r:id="rId54"/>
    <p:sldId id="546" r:id="rId55"/>
    <p:sldId id="547" r:id="rId56"/>
    <p:sldId id="548" r:id="rId57"/>
    <p:sldId id="549" r:id="rId58"/>
    <p:sldId id="550" r:id="rId59"/>
    <p:sldId id="551" r:id="rId60"/>
    <p:sldId id="552" r:id="rId61"/>
    <p:sldId id="553" r:id="rId62"/>
    <p:sldId id="554" r:id="rId63"/>
    <p:sldId id="555" r:id="rId64"/>
    <p:sldId id="556" r:id="rId65"/>
    <p:sldId id="557" r:id="rId66"/>
    <p:sldId id="558" r:id="rId67"/>
    <p:sldId id="560" r:id="rId68"/>
    <p:sldId id="561" r:id="rId69"/>
    <p:sldId id="643" r:id="rId70"/>
    <p:sldId id="644" r:id="rId71"/>
    <p:sldId id="645" r:id="rId72"/>
    <p:sldId id="641" r:id="rId73"/>
    <p:sldId id="564" r:id="rId74"/>
    <p:sldId id="617" r:id="rId75"/>
    <p:sldId id="618" r:id="rId76"/>
    <p:sldId id="619" r:id="rId77"/>
    <p:sldId id="620" r:id="rId78"/>
    <p:sldId id="621" r:id="rId79"/>
    <p:sldId id="622" r:id="rId80"/>
    <p:sldId id="613" r:id="rId81"/>
    <p:sldId id="568" r:id="rId82"/>
    <p:sldId id="565" r:id="rId83"/>
    <p:sldId id="566" r:id="rId84"/>
    <p:sldId id="567" r:id="rId85"/>
    <p:sldId id="612" r:id="rId86"/>
    <p:sldId id="615" r:id="rId87"/>
    <p:sldId id="616" r:id="rId88"/>
    <p:sldId id="591" r:id="rId89"/>
  </p:sldIdLst>
  <p:sldSz cx="12192000" cy="6858000"/>
  <p:notesSz cx="7102475" cy="938847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7670"/>
    <a:srgbClr val="0082BE"/>
    <a:srgbClr val="0087BE"/>
    <a:srgbClr val="0082B8"/>
    <a:srgbClr val="0082B4"/>
    <a:srgbClr val="0082AE"/>
    <a:srgbClr val="0078AE"/>
    <a:srgbClr val="0A78AE"/>
    <a:srgbClr val="0078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34" autoAdjust="0"/>
    <p:restoredTop sz="94105" autoAdjust="0"/>
  </p:normalViewPr>
  <p:slideViewPr>
    <p:cSldViewPr>
      <p:cViewPr varScale="1">
        <p:scale>
          <a:sx n="108" d="100"/>
          <a:sy n="108" d="100"/>
        </p:scale>
        <p:origin x="528"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1010"/>
    </p:cViewPr>
  </p:sorterViewPr>
  <p:notesViewPr>
    <p:cSldViewPr>
      <p:cViewPr varScale="1">
        <p:scale>
          <a:sx n="82" d="100"/>
          <a:sy n="82" d="100"/>
        </p:scale>
        <p:origin x="388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users.ehealth.fgov.be\Shares\Users\U10\Communication\Presentations\2020\overview%20roadmap.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ehealth.fgov.be\Shares\Users\U10\Communication\Presentations\2020\overview%20roadmap.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Sheet4!$G$14</c:f>
              <c:strCache>
                <c:ptCount val="1"/>
                <c:pt idx="0">
                  <c:v>2019</c:v>
                </c:pt>
              </c:strCache>
            </c:strRef>
          </c:tx>
          <c:spPr>
            <a:solidFill>
              <a:srgbClr val="087670"/>
            </a:solidFill>
            <a:ln>
              <a:noFill/>
            </a:ln>
            <a:effectLst/>
          </c:spPr>
          <c:invertIfNegative val="0"/>
          <c:cat>
            <c:strRef>
              <c:f>Sheet4!$H$13:$J$13</c:f>
              <c:strCache>
                <c:ptCount val="3"/>
                <c:pt idx="0">
                  <c:v>NEW</c:v>
                </c:pt>
                <c:pt idx="1">
                  <c:v>Healthcare</c:v>
                </c:pt>
                <c:pt idx="2">
                  <c:v>Institutions</c:v>
                </c:pt>
              </c:strCache>
            </c:strRef>
          </c:cat>
          <c:val>
            <c:numRef>
              <c:f>Sheet4!$H$14:$J$14</c:f>
              <c:numCache>
                <c:formatCode>General</c:formatCode>
                <c:ptCount val="3"/>
                <c:pt idx="0">
                  <c:v>25753</c:v>
                </c:pt>
                <c:pt idx="1">
                  <c:v>37109</c:v>
                </c:pt>
                <c:pt idx="2">
                  <c:v>7329</c:v>
                </c:pt>
              </c:numCache>
            </c:numRef>
          </c:val>
          <c:extLst>
            <c:ext xmlns:c16="http://schemas.microsoft.com/office/drawing/2014/chart" uri="{C3380CC4-5D6E-409C-BE32-E72D297353CC}">
              <c16:uniqueId val="{00000000-40CC-475C-889A-0DB56B3E20D3}"/>
            </c:ext>
          </c:extLst>
        </c:ser>
        <c:ser>
          <c:idx val="1"/>
          <c:order val="1"/>
          <c:tx>
            <c:strRef>
              <c:f>Sheet4!$G$15</c:f>
              <c:strCache>
                <c:ptCount val="1"/>
                <c:pt idx="0">
                  <c:v>2020</c:v>
                </c:pt>
              </c:strCache>
            </c:strRef>
          </c:tx>
          <c:spPr>
            <a:solidFill>
              <a:srgbClr val="C00000"/>
            </a:solidFill>
            <a:ln>
              <a:noFill/>
            </a:ln>
            <a:effectLst/>
          </c:spPr>
          <c:invertIfNegative val="0"/>
          <c:cat>
            <c:strRef>
              <c:f>Sheet4!$H$13:$J$13</c:f>
              <c:strCache>
                <c:ptCount val="3"/>
                <c:pt idx="0">
                  <c:v>NEW</c:v>
                </c:pt>
                <c:pt idx="1">
                  <c:v>Healthcare</c:v>
                </c:pt>
                <c:pt idx="2">
                  <c:v>Institutions</c:v>
                </c:pt>
              </c:strCache>
            </c:strRef>
          </c:cat>
          <c:val>
            <c:numRef>
              <c:f>Sheet4!$H$15:$J$15</c:f>
              <c:numCache>
                <c:formatCode>General</c:formatCode>
                <c:ptCount val="3"/>
                <c:pt idx="0">
                  <c:v>23009</c:v>
                </c:pt>
                <c:pt idx="1">
                  <c:v>43429</c:v>
                </c:pt>
                <c:pt idx="2">
                  <c:v>8908</c:v>
                </c:pt>
              </c:numCache>
            </c:numRef>
          </c:val>
          <c:extLst>
            <c:ext xmlns:c16="http://schemas.microsoft.com/office/drawing/2014/chart" uri="{C3380CC4-5D6E-409C-BE32-E72D297353CC}">
              <c16:uniqueId val="{00000001-40CC-475C-889A-0DB56B3E20D3}"/>
            </c:ext>
          </c:extLst>
        </c:ser>
        <c:dLbls>
          <c:showLegendKey val="0"/>
          <c:showVal val="0"/>
          <c:showCatName val="0"/>
          <c:showSerName val="0"/>
          <c:showPercent val="0"/>
          <c:showBubbleSize val="0"/>
        </c:dLbls>
        <c:gapWidth val="219"/>
        <c:overlap val="-27"/>
        <c:axId val="610957496"/>
        <c:axId val="610960448"/>
      </c:barChart>
      <c:catAx>
        <c:axId val="610957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0960448"/>
        <c:crosses val="autoZero"/>
        <c:auto val="1"/>
        <c:lblAlgn val="ctr"/>
        <c:lblOffset val="100"/>
        <c:noMultiLvlLbl val="0"/>
      </c:catAx>
      <c:valAx>
        <c:axId val="610960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09574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C0000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C1AE-4836-AB10-25FD92E9D9CE}"/>
              </c:ext>
            </c:extLst>
          </c:dPt>
          <c:dPt>
            <c:idx val="1"/>
            <c:bubble3D val="0"/>
            <c:spPr>
              <a:solidFill>
                <a:srgbClr val="08767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C1AE-4836-AB10-25FD92E9D9C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'[overview roadmap.xlsx]Sheet2'!$B$2:$C$2</c:f>
              <c:strCache>
                <c:ptCount val="2"/>
                <c:pt idx="0">
                  <c:v>eHealth</c:v>
                </c:pt>
                <c:pt idx="1">
                  <c:v>eSanté</c:v>
                </c:pt>
              </c:strCache>
            </c:strRef>
          </c:cat>
          <c:val>
            <c:numRef>
              <c:f>'[overview roadmap.xlsx]Sheet2'!$B$3:$C$3</c:f>
              <c:numCache>
                <c:formatCode>General</c:formatCode>
                <c:ptCount val="2"/>
                <c:pt idx="0">
                  <c:v>273</c:v>
                </c:pt>
                <c:pt idx="1">
                  <c:v>216</c:v>
                </c:pt>
              </c:numCache>
            </c:numRef>
          </c:val>
          <c:extLst>
            <c:ext xmlns:c16="http://schemas.microsoft.com/office/drawing/2014/chart" uri="{C3380CC4-5D6E-409C-BE32-E72D297353CC}">
              <c16:uniqueId val="{00000004-C1AE-4836-AB10-25FD92E9D9CE}"/>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27B49A-3D98-4F5C-9613-C9054377A63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91027660-44EB-4A41-9966-6B81B96650D1}">
      <dgm:prSet phldrT="[Text]" custT="1"/>
      <dgm:spPr/>
      <dgm:t>
        <a:bodyPr/>
        <a:lstStyle/>
        <a:p>
          <a:r>
            <a:rPr lang="fr-BE" sz="2000" dirty="0" smtClean="0"/>
            <a:t>confiance</a:t>
          </a:r>
          <a:endParaRPr lang="en-US" sz="2000" dirty="0"/>
        </a:p>
      </dgm:t>
    </dgm:pt>
    <dgm:pt modelId="{7EE07BAA-DD9F-4D9F-A3B1-3AEEDD8251C9}" type="parTrans" cxnId="{84F5BF3A-39D4-451E-A5FC-AE7C9C37DFC0}">
      <dgm:prSet/>
      <dgm:spPr/>
      <dgm:t>
        <a:bodyPr/>
        <a:lstStyle/>
        <a:p>
          <a:endParaRPr lang="en-US"/>
        </a:p>
      </dgm:t>
    </dgm:pt>
    <dgm:pt modelId="{091E8D74-2E4D-412D-AD3A-6FB2B0CF0CAA}" type="sibTrans" cxnId="{84F5BF3A-39D4-451E-A5FC-AE7C9C37DFC0}">
      <dgm:prSet/>
      <dgm:spPr>
        <a:solidFill>
          <a:schemeClr val="tx1">
            <a:lumMod val="50000"/>
            <a:lumOff val="50000"/>
          </a:schemeClr>
        </a:solidFill>
      </dgm:spPr>
      <dgm:t>
        <a:bodyPr/>
        <a:lstStyle/>
        <a:p>
          <a:endParaRPr lang="en-US"/>
        </a:p>
      </dgm:t>
    </dgm:pt>
    <dgm:pt modelId="{301700F0-AE55-43BC-B1D8-CA0C1910E0EA}">
      <dgm:prSet phldrT="[Text]" custT="1"/>
      <dgm:spPr/>
      <dgm:t>
        <a:bodyPr/>
        <a:lstStyle/>
        <a:p>
          <a:r>
            <a:rPr lang="fr-BE" sz="2000" dirty="0" smtClean="0"/>
            <a:t>intégrité</a:t>
          </a:r>
          <a:endParaRPr lang="en-US" sz="2000" dirty="0"/>
        </a:p>
      </dgm:t>
    </dgm:pt>
    <dgm:pt modelId="{62E8E82C-C853-4719-B39E-FB321ECB1CEF}" type="parTrans" cxnId="{40447659-BA0F-49A2-8A45-F342707BF0AD}">
      <dgm:prSet/>
      <dgm:spPr/>
      <dgm:t>
        <a:bodyPr/>
        <a:lstStyle/>
        <a:p>
          <a:endParaRPr lang="en-US"/>
        </a:p>
      </dgm:t>
    </dgm:pt>
    <dgm:pt modelId="{B4CF192F-DE3A-49D8-94D8-285D993253A6}" type="sibTrans" cxnId="{40447659-BA0F-49A2-8A45-F342707BF0AD}">
      <dgm:prSet/>
      <dgm:spPr>
        <a:solidFill>
          <a:schemeClr val="tx1">
            <a:lumMod val="50000"/>
            <a:lumOff val="50000"/>
          </a:schemeClr>
        </a:solidFill>
      </dgm:spPr>
      <dgm:t>
        <a:bodyPr/>
        <a:lstStyle/>
        <a:p>
          <a:endParaRPr lang="en-US"/>
        </a:p>
      </dgm:t>
    </dgm:pt>
    <dgm:pt modelId="{3F6F0B58-D595-449B-A522-400E4681E838}">
      <dgm:prSet phldrT="[Text]" custT="1"/>
      <dgm:spPr/>
      <dgm:t>
        <a:bodyPr/>
        <a:lstStyle/>
        <a:p>
          <a:r>
            <a:rPr lang="fr-BE" sz="2000" dirty="0" smtClean="0"/>
            <a:t>recherche de l’excellence</a:t>
          </a:r>
          <a:endParaRPr lang="en-US" sz="2000" dirty="0"/>
        </a:p>
      </dgm:t>
    </dgm:pt>
    <dgm:pt modelId="{1B03CC2F-85D6-4A08-8A2A-A7F9E31EB722}" type="parTrans" cxnId="{D7C56333-84ED-400C-9B52-2F63AD5D7E32}">
      <dgm:prSet/>
      <dgm:spPr/>
      <dgm:t>
        <a:bodyPr/>
        <a:lstStyle/>
        <a:p>
          <a:endParaRPr lang="en-US"/>
        </a:p>
      </dgm:t>
    </dgm:pt>
    <dgm:pt modelId="{536692E6-DC29-4510-8848-3B57A8196B08}" type="sibTrans" cxnId="{D7C56333-84ED-400C-9B52-2F63AD5D7E32}">
      <dgm:prSet/>
      <dgm:spPr>
        <a:solidFill>
          <a:schemeClr val="tx1">
            <a:lumMod val="50000"/>
            <a:lumOff val="50000"/>
          </a:schemeClr>
        </a:solidFill>
      </dgm:spPr>
      <dgm:t>
        <a:bodyPr/>
        <a:lstStyle/>
        <a:p>
          <a:endParaRPr lang="en-US"/>
        </a:p>
      </dgm:t>
    </dgm:pt>
    <dgm:pt modelId="{C9B4C7A9-C96B-4AB7-8BD4-26C65416A7B4}">
      <dgm:prSet phldrT="[Text]"/>
      <dgm:spPr/>
      <dgm:t>
        <a:bodyPr/>
        <a:lstStyle/>
        <a:p>
          <a:r>
            <a:rPr lang="fr-BE" dirty="0" smtClean="0"/>
            <a:t>respect</a:t>
          </a:r>
          <a:endParaRPr lang="en-US" dirty="0"/>
        </a:p>
      </dgm:t>
    </dgm:pt>
    <dgm:pt modelId="{A0C2624F-EABF-4EFC-9618-C61FB1852FFD}" type="parTrans" cxnId="{F6D015A1-0C88-4B62-B2BA-2C047711E2C0}">
      <dgm:prSet/>
      <dgm:spPr/>
      <dgm:t>
        <a:bodyPr/>
        <a:lstStyle/>
        <a:p>
          <a:endParaRPr lang="en-US"/>
        </a:p>
      </dgm:t>
    </dgm:pt>
    <dgm:pt modelId="{C25328D0-DDD2-4789-ACDC-2DBA7EAC53DF}" type="sibTrans" cxnId="{F6D015A1-0C88-4B62-B2BA-2C047711E2C0}">
      <dgm:prSet/>
      <dgm:spPr>
        <a:solidFill>
          <a:schemeClr val="tx1">
            <a:lumMod val="50000"/>
            <a:lumOff val="50000"/>
          </a:schemeClr>
        </a:solidFill>
      </dgm:spPr>
      <dgm:t>
        <a:bodyPr/>
        <a:lstStyle/>
        <a:p>
          <a:endParaRPr lang="en-US"/>
        </a:p>
      </dgm:t>
    </dgm:pt>
    <dgm:pt modelId="{89FAA5C0-BE2C-45A9-90D1-7B82568CA442}">
      <dgm:prSet phldrT="[Text]"/>
      <dgm:spPr/>
      <dgm:t>
        <a:bodyPr/>
        <a:lstStyle/>
        <a:p>
          <a:r>
            <a:rPr lang="fr-BE" dirty="0" smtClean="0"/>
            <a:t>travail d’équipe</a:t>
          </a:r>
          <a:endParaRPr lang="en-US" dirty="0"/>
        </a:p>
      </dgm:t>
    </dgm:pt>
    <dgm:pt modelId="{4556B39C-515C-4F60-987F-B32911B3D066}" type="parTrans" cxnId="{16A3DA06-A365-40FD-9967-DA4F75B100BA}">
      <dgm:prSet/>
      <dgm:spPr/>
      <dgm:t>
        <a:bodyPr/>
        <a:lstStyle/>
        <a:p>
          <a:endParaRPr lang="en-US"/>
        </a:p>
      </dgm:t>
    </dgm:pt>
    <dgm:pt modelId="{CC69E79E-39FF-4290-B807-F73CD42C56C5}" type="sibTrans" cxnId="{16A3DA06-A365-40FD-9967-DA4F75B100BA}">
      <dgm:prSet/>
      <dgm:spPr>
        <a:solidFill>
          <a:schemeClr val="tx1">
            <a:lumMod val="50000"/>
            <a:lumOff val="50000"/>
          </a:schemeClr>
        </a:solidFill>
      </dgm:spPr>
      <dgm:t>
        <a:bodyPr/>
        <a:lstStyle/>
        <a:p>
          <a:endParaRPr lang="en-US"/>
        </a:p>
      </dgm:t>
    </dgm:pt>
    <dgm:pt modelId="{8276FEA3-C3EF-431F-8E3B-4AB54C5BD574}">
      <dgm:prSet phldrT="[Text]" custT="1"/>
      <dgm:spPr/>
      <dgm:t>
        <a:bodyPr/>
        <a:lstStyle/>
        <a:p>
          <a:r>
            <a:rPr lang="fr-BE" sz="2000" dirty="0" smtClean="0"/>
            <a:t>crédibilité</a:t>
          </a:r>
          <a:endParaRPr lang="en-US" sz="2000" dirty="0"/>
        </a:p>
      </dgm:t>
    </dgm:pt>
    <dgm:pt modelId="{7AECCB1D-E9D2-45A0-A1FA-024244C52809}" type="parTrans" cxnId="{4D4D166D-FF2F-4AA2-A804-A38F23E9E5E8}">
      <dgm:prSet/>
      <dgm:spPr/>
      <dgm:t>
        <a:bodyPr/>
        <a:lstStyle/>
        <a:p>
          <a:endParaRPr lang="en-US"/>
        </a:p>
      </dgm:t>
    </dgm:pt>
    <dgm:pt modelId="{3E3BCEB1-3F63-4AC5-95CC-5CC61817D221}" type="sibTrans" cxnId="{4D4D166D-FF2F-4AA2-A804-A38F23E9E5E8}">
      <dgm:prSet/>
      <dgm:spPr>
        <a:solidFill>
          <a:schemeClr val="tx1">
            <a:lumMod val="50000"/>
            <a:lumOff val="50000"/>
          </a:schemeClr>
        </a:solidFill>
      </dgm:spPr>
      <dgm:t>
        <a:bodyPr/>
        <a:lstStyle/>
        <a:p>
          <a:endParaRPr lang="en-US"/>
        </a:p>
      </dgm:t>
    </dgm:pt>
    <dgm:pt modelId="{B5D96399-EE0D-485F-AC43-D3C8B7574BE8}">
      <dgm:prSet phldrT="[Text]" custT="1"/>
      <dgm:spPr/>
      <dgm:t>
        <a:bodyPr/>
        <a:lstStyle/>
        <a:p>
          <a:r>
            <a:rPr lang="fr-BE" sz="2000" dirty="0" err="1" smtClean="0"/>
            <a:t>empowerment</a:t>
          </a:r>
          <a:endParaRPr lang="en-US" sz="2000" dirty="0"/>
        </a:p>
      </dgm:t>
    </dgm:pt>
    <dgm:pt modelId="{82E8C75C-54CF-47EF-AC5D-2BC581D84E49}" type="parTrans" cxnId="{8A920F87-53EB-4D13-87A3-4E75EC7A41EB}">
      <dgm:prSet/>
      <dgm:spPr/>
      <dgm:t>
        <a:bodyPr/>
        <a:lstStyle/>
        <a:p>
          <a:endParaRPr lang="en-US"/>
        </a:p>
      </dgm:t>
    </dgm:pt>
    <dgm:pt modelId="{9C933D0C-D5D7-4E14-A8D9-A3296FC8D7AA}" type="sibTrans" cxnId="{8A920F87-53EB-4D13-87A3-4E75EC7A41EB}">
      <dgm:prSet/>
      <dgm:spPr>
        <a:solidFill>
          <a:schemeClr val="tx1">
            <a:lumMod val="50000"/>
            <a:lumOff val="50000"/>
          </a:schemeClr>
        </a:solidFill>
      </dgm:spPr>
      <dgm:t>
        <a:bodyPr/>
        <a:lstStyle/>
        <a:p>
          <a:endParaRPr lang="en-US"/>
        </a:p>
      </dgm:t>
    </dgm:pt>
    <dgm:pt modelId="{2DE246A2-C70F-45EB-B3B5-21D1E1CBDCD0}" type="pres">
      <dgm:prSet presAssocID="{DD27B49A-3D98-4F5C-9613-C9054377A637}" presName="cycle" presStyleCnt="0">
        <dgm:presLayoutVars>
          <dgm:dir/>
          <dgm:resizeHandles val="exact"/>
        </dgm:presLayoutVars>
      </dgm:prSet>
      <dgm:spPr/>
      <dgm:t>
        <a:bodyPr/>
        <a:lstStyle/>
        <a:p>
          <a:endParaRPr lang="en-US"/>
        </a:p>
      </dgm:t>
    </dgm:pt>
    <dgm:pt modelId="{AB8157E6-EBC3-4C0E-BF5F-419FE51E7FEE}" type="pres">
      <dgm:prSet presAssocID="{91027660-44EB-4A41-9966-6B81B96650D1}" presName="dummy" presStyleCnt="0"/>
      <dgm:spPr/>
    </dgm:pt>
    <dgm:pt modelId="{E86B55A4-D6D5-4426-BA8A-330A94B49E36}" type="pres">
      <dgm:prSet presAssocID="{91027660-44EB-4A41-9966-6B81B96650D1}" presName="node" presStyleLbl="revTx" presStyleIdx="0" presStyleCnt="7" custScaleX="133644">
        <dgm:presLayoutVars>
          <dgm:bulletEnabled val="1"/>
        </dgm:presLayoutVars>
      </dgm:prSet>
      <dgm:spPr/>
      <dgm:t>
        <a:bodyPr/>
        <a:lstStyle/>
        <a:p>
          <a:endParaRPr lang="en-US"/>
        </a:p>
      </dgm:t>
    </dgm:pt>
    <dgm:pt modelId="{D56CF236-F7C7-4C8C-BF31-FB59A65A0857}" type="pres">
      <dgm:prSet presAssocID="{091E8D74-2E4D-412D-AD3A-6FB2B0CF0CAA}" presName="sibTrans" presStyleLbl="node1" presStyleIdx="0" presStyleCnt="7"/>
      <dgm:spPr/>
      <dgm:t>
        <a:bodyPr/>
        <a:lstStyle/>
        <a:p>
          <a:endParaRPr lang="en-US"/>
        </a:p>
      </dgm:t>
    </dgm:pt>
    <dgm:pt modelId="{D5FC6E2B-B6DC-444D-B9B0-E17872D41D4A}" type="pres">
      <dgm:prSet presAssocID="{8276FEA3-C3EF-431F-8E3B-4AB54C5BD574}" presName="dummy" presStyleCnt="0"/>
      <dgm:spPr/>
    </dgm:pt>
    <dgm:pt modelId="{17B18DC5-C49C-4657-B8F5-B7233E889A54}" type="pres">
      <dgm:prSet presAssocID="{8276FEA3-C3EF-431F-8E3B-4AB54C5BD574}" presName="node" presStyleLbl="revTx" presStyleIdx="1" presStyleCnt="7" custScaleX="135124">
        <dgm:presLayoutVars>
          <dgm:bulletEnabled val="1"/>
        </dgm:presLayoutVars>
      </dgm:prSet>
      <dgm:spPr/>
      <dgm:t>
        <a:bodyPr/>
        <a:lstStyle/>
        <a:p>
          <a:endParaRPr lang="en-US"/>
        </a:p>
      </dgm:t>
    </dgm:pt>
    <dgm:pt modelId="{3A5C322D-0F12-4526-9B52-9BFE79B8C350}" type="pres">
      <dgm:prSet presAssocID="{3E3BCEB1-3F63-4AC5-95CC-5CC61817D221}" presName="sibTrans" presStyleLbl="node1" presStyleIdx="1" presStyleCnt="7"/>
      <dgm:spPr/>
      <dgm:t>
        <a:bodyPr/>
        <a:lstStyle/>
        <a:p>
          <a:endParaRPr lang="en-US"/>
        </a:p>
      </dgm:t>
    </dgm:pt>
    <dgm:pt modelId="{95ED1781-6677-48B8-80D9-A8499F569C08}" type="pres">
      <dgm:prSet presAssocID="{B5D96399-EE0D-485F-AC43-D3C8B7574BE8}" presName="dummy" presStyleCnt="0"/>
      <dgm:spPr/>
    </dgm:pt>
    <dgm:pt modelId="{EC24A043-872B-4AFD-864F-595063D1F011}" type="pres">
      <dgm:prSet presAssocID="{B5D96399-EE0D-485F-AC43-D3C8B7574BE8}" presName="node" presStyleLbl="revTx" presStyleIdx="2" presStyleCnt="7" custScaleX="169360">
        <dgm:presLayoutVars>
          <dgm:bulletEnabled val="1"/>
        </dgm:presLayoutVars>
      </dgm:prSet>
      <dgm:spPr/>
      <dgm:t>
        <a:bodyPr/>
        <a:lstStyle/>
        <a:p>
          <a:endParaRPr lang="en-US"/>
        </a:p>
      </dgm:t>
    </dgm:pt>
    <dgm:pt modelId="{A6DFDA0A-C4AB-4AD9-BB13-4157021C838B}" type="pres">
      <dgm:prSet presAssocID="{9C933D0C-D5D7-4E14-A8D9-A3296FC8D7AA}" presName="sibTrans" presStyleLbl="node1" presStyleIdx="2" presStyleCnt="7"/>
      <dgm:spPr/>
      <dgm:t>
        <a:bodyPr/>
        <a:lstStyle/>
        <a:p>
          <a:endParaRPr lang="en-US"/>
        </a:p>
      </dgm:t>
    </dgm:pt>
    <dgm:pt modelId="{6C42218F-7954-4694-8985-DDC7A5139792}" type="pres">
      <dgm:prSet presAssocID="{301700F0-AE55-43BC-B1D8-CA0C1910E0EA}" presName="dummy" presStyleCnt="0"/>
      <dgm:spPr/>
    </dgm:pt>
    <dgm:pt modelId="{F3A6E500-DA01-4766-95C5-69900C0425E3}" type="pres">
      <dgm:prSet presAssocID="{301700F0-AE55-43BC-B1D8-CA0C1910E0EA}" presName="node" presStyleLbl="revTx" presStyleIdx="3" presStyleCnt="7" custScaleX="126904" custRadScaleRad="111039" custRadScaleInc="-2607">
        <dgm:presLayoutVars>
          <dgm:bulletEnabled val="1"/>
        </dgm:presLayoutVars>
      </dgm:prSet>
      <dgm:spPr/>
      <dgm:t>
        <a:bodyPr/>
        <a:lstStyle/>
        <a:p>
          <a:endParaRPr lang="en-US"/>
        </a:p>
      </dgm:t>
    </dgm:pt>
    <dgm:pt modelId="{E24D9150-71CB-4A8C-A741-7C5BAC44E639}" type="pres">
      <dgm:prSet presAssocID="{B4CF192F-DE3A-49D8-94D8-285D993253A6}" presName="sibTrans" presStyleLbl="node1" presStyleIdx="3" presStyleCnt="7"/>
      <dgm:spPr/>
      <dgm:t>
        <a:bodyPr/>
        <a:lstStyle/>
        <a:p>
          <a:endParaRPr lang="en-US"/>
        </a:p>
      </dgm:t>
    </dgm:pt>
    <dgm:pt modelId="{940EAC15-FBB2-43DA-9476-96680ED4B9CE}" type="pres">
      <dgm:prSet presAssocID="{3F6F0B58-D595-449B-A522-400E4681E838}" presName="dummy" presStyleCnt="0"/>
      <dgm:spPr/>
    </dgm:pt>
    <dgm:pt modelId="{FC8B61A2-6B4E-4500-964C-38686355D71C}" type="pres">
      <dgm:prSet presAssocID="{3F6F0B58-D595-449B-A522-400E4681E838}" presName="node" presStyleLbl="revTx" presStyleIdx="4" presStyleCnt="7" custScaleX="187312">
        <dgm:presLayoutVars>
          <dgm:bulletEnabled val="1"/>
        </dgm:presLayoutVars>
      </dgm:prSet>
      <dgm:spPr/>
      <dgm:t>
        <a:bodyPr/>
        <a:lstStyle/>
        <a:p>
          <a:endParaRPr lang="en-US"/>
        </a:p>
      </dgm:t>
    </dgm:pt>
    <dgm:pt modelId="{07C9051E-0AB5-42C7-90B1-59BC92CE4CAA}" type="pres">
      <dgm:prSet presAssocID="{536692E6-DC29-4510-8848-3B57A8196B08}" presName="sibTrans" presStyleLbl="node1" presStyleIdx="4" presStyleCnt="7"/>
      <dgm:spPr/>
      <dgm:t>
        <a:bodyPr/>
        <a:lstStyle/>
        <a:p>
          <a:endParaRPr lang="en-US"/>
        </a:p>
      </dgm:t>
    </dgm:pt>
    <dgm:pt modelId="{D9484F13-572C-4EF8-8DCD-6E2CE21FC51C}" type="pres">
      <dgm:prSet presAssocID="{C9B4C7A9-C96B-4AB7-8BD4-26C65416A7B4}" presName="dummy" presStyleCnt="0"/>
      <dgm:spPr/>
    </dgm:pt>
    <dgm:pt modelId="{0281D4BB-9D14-47A7-96AF-B5C450D8237F}" type="pres">
      <dgm:prSet presAssocID="{C9B4C7A9-C96B-4AB7-8BD4-26C65416A7B4}" presName="node" presStyleLbl="revTx" presStyleIdx="5" presStyleCnt="7">
        <dgm:presLayoutVars>
          <dgm:bulletEnabled val="1"/>
        </dgm:presLayoutVars>
      </dgm:prSet>
      <dgm:spPr/>
      <dgm:t>
        <a:bodyPr/>
        <a:lstStyle/>
        <a:p>
          <a:endParaRPr lang="en-US"/>
        </a:p>
      </dgm:t>
    </dgm:pt>
    <dgm:pt modelId="{C46191E2-7D77-4301-ACF1-596BF373627F}" type="pres">
      <dgm:prSet presAssocID="{C25328D0-DDD2-4789-ACDC-2DBA7EAC53DF}" presName="sibTrans" presStyleLbl="node1" presStyleIdx="5" presStyleCnt="7"/>
      <dgm:spPr/>
      <dgm:t>
        <a:bodyPr/>
        <a:lstStyle/>
        <a:p>
          <a:endParaRPr lang="en-US"/>
        </a:p>
      </dgm:t>
    </dgm:pt>
    <dgm:pt modelId="{B93369C6-06B0-4160-8EDE-CBCD769B69CB}" type="pres">
      <dgm:prSet presAssocID="{89FAA5C0-BE2C-45A9-90D1-7B82568CA442}" presName="dummy" presStyleCnt="0"/>
      <dgm:spPr/>
    </dgm:pt>
    <dgm:pt modelId="{CA7B3329-D459-4134-A030-2105F5453220}" type="pres">
      <dgm:prSet presAssocID="{89FAA5C0-BE2C-45A9-90D1-7B82568CA442}" presName="node" presStyleLbl="revTx" presStyleIdx="6" presStyleCnt="7">
        <dgm:presLayoutVars>
          <dgm:bulletEnabled val="1"/>
        </dgm:presLayoutVars>
      </dgm:prSet>
      <dgm:spPr/>
      <dgm:t>
        <a:bodyPr/>
        <a:lstStyle/>
        <a:p>
          <a:endParaRPr lang="en-US"/>
        </a:p>
      </dgm:t>
    </dgm:pt>
    <dgm:pt modelId="{35D1AE3F-9666-45B8-81BC-AA92348459D1}" type="pres">
      <dgm:prSet presAssocID="{CC69E79E-39FF-4290-B807-F73CD42C56C5}" presName="sibTrans" presStyleLbl="node1" presStyleIdx="6" presStyleCnt="7"/>
      <dgm:spPr/>
      <dgm:t>
        <a:bodyPr/>
        <a:lstStyle/>
        <a:p>
          <a:endParaRPr lang="en-US"/>
        </a:p>
      </dgm:t>
    </dgm:pt>
  </dgm:ptLst>
  <dgm:cxnLst>
    <dgm:cxn modelId="{40447659-BA0F-49A2-8A45-F342707BF0AD}" srcId="{DD27B49A-3D98-4F5C-9613-C9054377A637}" destId="{301700F0-AE55-43BC-B1D8-CA0C1910E0EA}" srcOrd="3" destOrd="0" parTransId="{62E8E82C-C853-4719-B39E-FB321ECB1CEF}" sibTransId="{B4CF192F-DE3A-49D8-94D8-285D993253A6}"/>
    <dgm:cxn modelId="{16A3DA06-A365-40FD-9967-DA4F75B100BA}" srcId="{DD27B49A-3D98-4F5C-9613-C9054377A637}" destId="{89FAA5C0-BE2C-45A9-90D1-7B82568CA442}" srcOrd="6" destOrd="0" parTransId="{4556B39C-515C-4F60-987F-B32911B3D066}" sibTransId="{CC69E79E-39FF-4290-B807-F73CD42C56C5}"/>
    <dgm:cxn modelId="{79C9F96C-BD7B-43BF-983F-BBF544749F2C}" type="presOf" srcId="{B4CF192F-DE3A-49D8-94D8-285D993253A6}" destId="{E24D9150-71CB-4A8C-A741-7C5BAC44E639}" srcOrd="0" destOrd="0" presId="urn:microsoft.com/office/officeart/2005/8/layout/cycle1"/>
    <dgm:cxn modelId="{6DB4B5B5-4694-4CE2-AE47-833D0ED2E83D}" type="presOf" srcId="{536692E6-DC29-4510-8848-3B57A8196B08}" destId="{07C9051E-0AB5-42C7-90B1-59BC92CE4CAA}" srcOrd="0" destOrd="0" presId="urn:microsoft.com/office/officeart/2005/8/layout/cycle1"/>
    <dgm:cxn modelId="{8A920F87-53EB-4D13-87A3-4E75EC7A41EB}" srcId="{DD27B49A-3D98-4F5C-9613-C9054377A637}" destId="{B5D96399-EE0D-485F-AC43-D3C8B7574BE8}" srcOrd="2" destOrd="0" parTransId="{82E8C75C-54CF-47EF-AC5D-2BC581D84E49}" sibTransId="{9C933D0C-D5D7-4E14-A8D9-A3296FC8D7AA}"/>
    <dgm:cxn modelId="{F6D015A1-0C88-4B62-B2BA-2C047711E2C0}" srcId="{DD27B49A-3D98-4F5C-9613-C9054377A637}" destId="{C9B4C7A9-C96B-4AB7-8BD4-26C65416A7B4}" srcOrd="5" destOrd="0" parTransId="{A0C2624F-EABF-4EFC-9618-C61FB1852FFD}" sibTransId="{C25328D0-DDD2-4789-ACDC-2DBA7EAC53DF}"/>
    <dgm:cxn modelId="{4D4D166D-FF2F-4AA2-A804-A38F23E9E5E8}" srcId="{DD27B49A-3D98-4F5C-9613-C9054377A637}" destId="{8276FEA3-C3EF-431F-8E3B-4AB54C5BD574}" srcOrd="1" destOrd="0" parTransId="{7AECCB1D-E9D2-45A0-A1FA-024244C52809}" sibTransId="{3E3BCEB1-3F63-4AC5-95CC-5CC61817D221}"/>
    <dgm:cxn modelId="{83ED04D3-386F-4C2B-8C66-3F7602665C64}" type="presOf" srcId="{3E3BCEB1-3F63-4AC5-95CC-5CC61817D221}" destId="{3A5C322D-0F12-4526-9B52-9BFE79B8C350}" srcOrd="0" destOrd="0" presId="urn:microsoft.com/office/officeart/2005/8/layout/cycle1"/>
    <dgm:cxn modelId="{14360A47-2B71-475A-AE92-1D28F2FBE0C7}" type="presOf" srcId="{8276FEA3-C3EF-431F-8E3B-4AB54C5BD574}" destId="{17B18DC5-C49C-4657-B8F5-B7233E889A54}" srcOrd="0" destOrd="0" presId="urn:microsoft.com/office/officeart/2005/8/layout/cycle1"/>
    <dgm:cxn modelId="{3357D8D6-AF00-44D7-A9D0-BBA9C9457472}" type="presOf" srcId="{C25328D0-DDD2-4789-ACDC-2DBA7EAC53DF}" destId="{C46191E2-7D77-4301-ACF1-596BF373627F}" srcOrd="0" destOrd="0" presId="urn:microsoft.com/office/officeart/2005/8/layout/cycle1"/>
    <dgm:cxn modelId="{5753C1D6-A136-4693-AC78-6F20CD7B15C7}" type="presOf" srcId="{C9B4C7A9-C96B-4AB7-8BD4-26C65416A7B4}" destId="{0281D4BB-9D14-47A7-96AF-B5C450D8237F}" srcOrd="0" destOrd="0" presId="urn:microsoft.com/office/officeart/2005/8/layout/cycle1"/>
    <dgm:cxn modelId="{6CE833C3-6B7A-41FD-A8C3-C8005913824D}" type="presOf" srcId="{301700F0-AE55-43BC-B1D8-CA0C1910E0EA}" destId="{F3A6E500-DA01-4766-95C5-69900C0425E3}" srcOrd="0" destOrd="0" presId="urn:microsoft.com/office/officeart/2005/8/layout/cycle1"/>
    <dgm:cxn modelId="{37A5F0CB-4AE5-4109-A0DA-34213F0CD6B5}" type="presOf" srcId="{CC69E79E-39FF-4290-B807-F73CD42C56C5}" destId="{35D1AE3F-9666-45B8-81BC-AA92348459D1}" srcOrd="0" destOrd="0" presId="urn:microsoft.com/office/officeart/2005/8/layout/cycle1"/>
    <dgm:cxn modelId="{84F5BF3A-39D4-451E-A5FC-AE7C9C37DFC0}" srcId="{DD27B49A-3D98-4F5C-9613-C9054377A637}" destId="{91027660-44EB-4A41-9966-6B81B96650D1}" srcOrd="0" destOrd="0" parTransId="{7EE07BAA-DD9F-4D9F-A3B1-3AEEDD8251C9}" sibTransId="{091E8D74-2E4D-412D-AD3A-6FB2B0CF0CAA}"/>
    <dgm:cxn modelId="{43831B62-E93C-40AE-A1A6-86CD3A8E6B2F}" type="presOf" srcId="{091E8D74-2E4D-412D-AD3A-6FB2B0CF0CAA}" destId="{D56CF236-F7C7-4C8C-BF31-FB59A65A0857}" srcOrd="0" destOrd="0" presId="urn:microsoft.com/office/officeart/2005/8/layout/cycle1"/>
    <dgm:cxn modelId="{E6F05304-4FB4-42A4-AA17-E70E8A658B21}" type="presOf" srcId="{89FAA5C0-BE2C-45A9-90D1-7B82568CA442}" destId="{CA7B3329-D459-4134-A030-2105F5453220}" srcOrd="0" destOrd="0" presId="urn:microsoft.com/office/officeart/2005/8/layout/cycle1"/>
    <dgm:cxn modelId="{E0002D19-DFED-431B-AAD4-58537F634D4C}" type="presOf" srcId="{B5D96399-EE0D-485F-AC43-D3C8B7574BE8}" destId="{EC24A043-872B-4AFD-864F-595063D1F011}" srcOrd="0" destOrd="0" presId="urn:microsoft.com/office/officeart/2005/8/layout/cycle1"/>
    <dgm:cxn modelId="{1D019BBC-C40C-4C97-BF63-6237B038A358}" type="presOf" srcId="{DD27B49A-3D98-4F5C-9613-C9054377A637}" destId="{2DE246A2-C70F-45EB-B3B5-21D1E1CBDCD0}" srcOrd="0" destOrd="0" presId="urn:microsoft.com/office/officeart/2005/8/layout/cycle1"/>
    <dgm:cxn modelId="{7CB8DB81-B5D6-423B-B4E9-69D6FA451FE1}" type="presOf" srcId="{9C933D0C-D5D7-4E14-A8D9-A3296FC8D7AA}" destId="{A6DFDA0A-C4AB-4AD9-BB13-4157021C838B}" srcOrd="0" destOrd="0" presId="urn:microsoft.com/office/officeart/2005/8/layout/cycle1"/>
    <dgm:cxn modelId="{7B238621-0805-403E-8C61-22FB443975C4}" type="presOf" srcId="{3F6F0B58-D595-449B-A522-400E4681E838}" destId="{FC8B61A2-6B4E-4500-964C-38686355D71C}" srcOrd="0" destOrd="0" presId="urn:microsoft.com/office/officeart/2005/8/layout/cycle1"/>
    <dgm:cxn modelId="{D7C56333-84ED-400C-9B52-2F63AD5D7E32}" srcId="{DD27B49A-3D98-4F5C-9613-C9054377A637}" destId="{3F6F0B58-D595-449B-A522-400E4681E838}" srcOrd="4" destOrd="0" parTransId="{1B03CC2F-85D6-4A08-8A2A-A7F9E31EB722}" sibTransId="{536692E6-DC29-4510-8848-3B57A8196B08}"/>
    <dgm:cxn modelId="{FF48FD93-F2BF-40AA-AD27-42042131F3AC}" type="presOf" srcId="{91027660-44EB-4A41-9966-6B81B96650D1}" destId="{E86B55A4-D6D5-4426-BA8A-330A94B49E36}" srcOrd="0" destOrd="0" presId="urn:microsoft.com/office/officeart/2005/8/layout/cycle1"/>
    <dgm:cxn modelId="{E9DAFCF4-30E6-42DD-BD20-361E1B1324FF}" type="presParOf" srcId="{2DE246A2-C70F-45EB-B3B5-21D1E1CBDCD0}" destId="{AB8157E6-EBC3-4C0E-BF5F-419FE51E7FEE}" srcOrd="0" destOrd="0" presId="urn:microsoft.com/office/officeart/2005/8/layout/cycle1"/>
    <dgm:cxn modelId="{F195E54B-9C0F-46BF-8779-6A4763C6717C}" type="presParOf" srcId="{2DE246A2-C70F-45EB-B3B5-21D1E1CBDCD0}" destId="{E86B55A4-D6D5-4426-BA8A-330A94B49E36}" srcOrd="1" destOrd="0" presId="urn:microsoft.com/office/officeart/2005/8/layout/cycle1"/>
    <dgm:cxn modelId="{94AF6FFC-7604-49C5-A6D2-B8ACCB2E69FB}" type="presParOf" srcId="{2DE246A2-C70F-45EB-B3B5-21D1E1CBDCD0}" destId="{D56CF236-F7C7-4C8C-BF31-FB59A65A0857}" srcOrd="2" destOrd="0" presId="urn:microsoft.com/office/officeart/2005/8/layout/cycle1"/>
    <dgm:cxn modelId="{E75CE4B5-E149-4492-9C6D-51FEE759A548}" type="presParOf" srcId="{2DE246A2-C70F-45EB-B3B5-21D1E1CBDCD0}" destId="{D5FC6E2B-B6DC-444D-B9B0-E17872D41D4A}" srcOrd="3" destOrd="0" presId="urn:microsoft.com/office/officeart/2005/8/layout/cycle1"/>
    <dgm:cxn modelId="{FC703A8C-0B9B-450E-A1B3-407B73A64736}" type="presParOf" srcId="{2DE246A2-C70F-45EB-B3B5-21D1E1CBDCD0}" destId="{17B18DC5-C49C-4657-B8F5-B7233E889A54}" srcOrd="4" destOrd="0" presId="urn:microsoft.com/office/officeart/2005/8/layout/cycle1"/>
    <dgm:cxn modelId="{E11B5220-88C9-4E47-9707-E62D4163A170}" type="presParOf" srcId="{2DE246A2-C70F-45EB-B3B5-21D1E1CBDCD0}" destId="{3A5C322D-0F12-4526-9B52-9BFE79B8C350}" srcOrd="5" destOrd="0" presId="urn:microsoft.com/office/officeart/2005/8/layout/cycle1"/>
    <dgm:cxn modelId="{5028D50F-8728-4150-A603-B6B316D78101}" type="presParOf" srcId="{2DE246A2-C70F-45EB-B3B5-21D1E1CBDCD0}" destId="{95ED1781-6677-48B8-80D9-A8499F569C08}" srcOrd="6" destOrd="0" presId="urn:microsoft.com/office/officeart/2005/8/layout/cycle1"/>
    <dgm:cxn modelId="{42C00448-FAAC-4CD8-B432-B466FC0AEB07}" type="presParOf" srcId="{2DE246A2-C70F-45EB-B3B5-21D1E1CBDCD0}" destId="{EC24A043-872B-4AFD-864F-595063D1F011}" srcOrd="7" destOrd="0" presId="urn:microsoft.com/office/officeart/2005/8/layout/cycle1"/>
    <dgm:cxn modelId="{B2F0A4E9-77FD-4A34-9EB8-34918343756F}" type="presParOf" srcId="{2DE246A2-C70F-45EB-B3B5-21D1E1CBDCD0}" destId="{A6DFDA0A-C4AB-4AD9-BB13-4157021C838B}" srcOrd="8" destOrd="0" presId="urn:microsoft.com/office/officeart/2005/8/layout/cycle1"/>
    <dgm:cxn modelId="{DBC8E44D-811C-4AA2-8CCE-7591B3D3FF85}" type="presParOf" srcId="{2DE246A2-C70F-45EB-B3B5-21D1E1CBDCD0}" destId="{6C42218F-7954-4694-8985-DDC7A5139792}" srcOrd="9" destOrd="0" presId="urn:microsoft.com/office/officeart/2005/8/layout/cycle1"/>
    <dgm:cxn modelId="{B9505FCF-2CFC-48DC-BE41-44F953C31B85}" type="presParOf" srcId="{2DE246A2-C70F-45EB-B3B5-21D1E1CBDCD0}" destId="{F3A6E500-DA01-4766-95C5-69900C0425E3}" srcOrd="10" destOrd="0" presId="urn:microsoft.com/office/officeart/2005/8/layout/cycle1"/>
    <dgm:cxn modelId="{D502C6EC-5BA7-41C3-88D2-994AE4ACCFD9}" type="presParOf" srcId="{2DE246A2-C70F-45EB-B3B5-21D1E1CBDCD0}" destId="{E24D9150-71CB-4A8C-A741-7C5BAC44E639}" srcOrd="11" destOrd="0" presId="urn:microsoft.com/office/officeart/2005/8/layout/cycle1"/>
    <dgm:cxn modelId="{B123178E-8DD9-4447-86A2-5AE18251AEAF}" type="presParOf" srcId="{2DE246A2-C70F-45EB-B3B5-21D1E1CBDCD0}" destId="{940EAC15-FBB2-43DA-9476-96680ED4B9CE}" srcOrd="12" destOrd="0" presId="urn:microsoft.com/office/officeart/2005/8/layout/cycle1"/>
    <dgm:cxn modelId="{567A7B46-6E2B-4B25-ABAB-A9A767310294}" type="presParOf" srcId="{2DE246A2-C70F-45EB-B3B5-21D1E1CBDCD0}" destId="{FC8B61A2-6B4E-4500-964C-38686355D71C}" srcOrd="13" destOrd="0" presId="urn:microsoft.com/office/officeart/2005/8/layout/cycle1"/>
    <dgm:cxn modelId="{9F2D7956-04CE-4C73-95AC-48894CFCD1B4}" type="presParOf" srcId="{2DE246A2-C70F-45EB-B3B5-21D1E1CBDCD0}" destId="{07C9051E-0AB5-42C7-90B1-59BC92CE4CAA}" srcOrd="14" destOrd="0" presId="urn:microsoft.com/office/officeart/2005/8/layout/cycle1"/>
    <dgm:cxn modelId="{F66088A0-23EC-49DA-AAB8-435C32834255}" type="presParOf" srcId="{2DE246A2-C70F-45EB-B3B5-21D1E1CBDCD0}" destId="{D9484F13-572C-4EF8-8DCD-6E2CE21FC51C}" srcOrd="15" destOrd="0" presId="urn:microsoft.com/office/officeart/2005/8/layout/cycle1"/>
    <dgm:cxn modelId="{03352B12-0976-43FA-BB8C-2B2728361538}" type="presParOf" srcId="{2DE246A2-C70F-45EB-B3B5-21D1E1CBDCD0}" destId="{0281D4BB-9D14-47A7-96AF-B5C450D8237F}" srcOrd="16" destOrd="0" presId="urn:microsoft.com/office/officeart/2005/8/layout/cycle1"/>
    <dgm:cxn modelId="{4CE6F57F-63C6-49FE-ACC8-C1CFE378C2FA}" type="presParOf" srcId="{2DE246A2-C70F-45EB-B3B5-21D1E1CBDCD0}" destId="{C46191E2-7D77-4301-ACF1-596BF373627F}" srcOrd="17" destOrd="0" presId="urn:microsoft.com/office/officeart/2005/8/layout/cycle1"/>
    <dgm:cxn modelId="{2ACF1A58-C8B4-4DF2-8B4B-83B89D1407B1}" type="presParOf" srcId="{2DE246A2-C70F-45EB-B3B5-21D1E1CBDCD0}" destId="{B93369C6-06B0-4160-8EDE-CBCD769B69CB}" srcOrd="18" destOrd="0" presId="urn:microsoft.com/office/officeart/2005/8/layout/cycle1"/>
    <dgm:cxn modelId="{B16E5FC0-403C-4932-B55D-BEDD1258C756}" type="presParOf" srcId="{2DE246A2-C70F-45EB-B3B5-21D1E1CBDCD0}" destId="{CA7B3329-D459-4134-A030-2105F5453220}" srcOrd="19" destOrd="0" presId="urn:microsoft.com/office/officeart/2005/8/layout/cycle1"/>
    <dgm:cxn modelId="{161F3583-5B3C-4C61-9892-6E76168B90E6}" type="presParOf" srcId="{2DE246A2-C70F-45EB-B3B5-21D1E1CBDCD0}" destId="{35D1AE3F-9666-45B8-81BC-AA92348459D1}" srcOrd="20"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A6318B-F1EC-40CD-8407-679D8981C7E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A2DC066-9B81-41B6-A5B1-860EF50D4920}">
      <dgm:prSet phldrT="[Text]"/>
      <dgm:spPr>
        <a:solidFill>
          <a:srgbClr val="087670"/>
        </a:solidFill>
      </dgm:spPr>
      <dgm:t>
        <a:bodyPr/>
        <a:lstStyle/>
        <a:p>
          <a:r>
            <a:rPr lang="en-US" dirty="0" smtClean="0"/>
            <a:t>VIDIS Web app</a:t>
          </a:r>
          <a:endParaRPr lang="en-US" dirty="0"/>
        </a:p>
      </dgm:t>
    </dgm:pt>
    <dgm:pt modelId="{B6F012A7-C990-4C99-807E-4188FD37E789}" type="parTrans" cxnId="{6F7263FD-9151-4142-A14B-F59725025D65}">
      <dgm:prSet/>
      <dgm:spPr/>
      <dgm:t>
        <a:bodyPr/>
        <a:lstStyle/>
        <a:p>
          <a:endParaRPr lang="en-US"/>
        </a:p>
      </dgm:t>
    </dgm:pt>
    <dgm:pt modelId="{9E27636D-0E3B-4726-B6FA-3D2318411962}" type="sibTrans" cxnId="{6F7263FD-9151-4142-A14B-F59725025D65}">
      <dgm:prSet/>
      <dgm:spPr/>
      <dgm:t>
        <a:bodyPr/>
        <a:lstStyle/>
        <a:p>
          <a:endParaRPr lang="en-US"/>
        </a:p>
      </dgm:t>
    </dgm:pt>
    <dgm:pt modelId="{09FFA4E3-B874-4673-AD00-C4395D0EE0FC}">
      <dgm:prSet phldrT="[Text]"/>
      <dgm:spPr>
        <a:solidFill>
          <a:srgbClr val="087670">
            <a:alpha val="36000"/>
          </a:srgbClr>
        </a:solidFill>
      </dgm:spPr>
      <dgm:t>
        <a:bodyPr/>
        <a:lstStyle/>
        <a:p>
          <a:r>
            <a:rPr lang="en-US" dirty="0" smtClean="0"/>
            <a:t>R1.1</a:t>
          </a:r>
          <a:endParaRPr lang="en-US" dirty="0"/>
        </a:p>
      </dgm:t>
    </dgm:pt>
    <dgm:pt modelId="{56AC758A-C3E0-4494-8EBF-6B40BF69F1CB}" type="parTrans" cxnId="{833643EF-D511-4CF4-A9E3-A53C3B5A9B94}">
      <dgm:prSet/>
      <dgm:spPr/>
      <dgm:t>
        <a:bodyPr/>
        <a:lstStyle/>
        <a:p>
          <a:endParaRPr lang="en-US"/>
        </a:p>
      </dgm:t>
    </dgm:pt>
    <dgm:pt modelId="{6D971B96-AFEE-4DCC-A6C0-A1095DAD96E9}" type="sibTrans" cxnId="{833643EF-D511-4CF4-A9E3-A53C3B5A9B94}">
      <dgm:prSet/>
      <dgm:spPr/>
      <dgm:t>
        <a:bodyPr/>
        <a:lstStyle/>
        <a:p>
          <a:endParaRPr lang="en-US"/>
        </a:p>
      </dgm:t>
    </dgm:pt>
    <dgm:pt modelId="{5584E6D4-B4F1-4DF1-BA6F-FAD8148DFBE2}">
      <dgm:prSet phldrT="[Text]"/>
      <dgm:spPr>
        <a:solidFill>
          <a:srgbClr val="087670"/>
        </a:solidFill>
      </dgm:spPr>
      <dgm:t>
        <a:bodyPr/>
        <a:lstStyle/>
        <a:p>
          <a:r>
            <a:rPr lang="en-US" smtClean="0"/>
            <a:t>VIDIS API </a:t>
          </a:r>
          <a:r>
            <a:rPr lang="en-US" smtClean="0">
              <a:solidFill>
                <a:srgbClr val="C00000"/>
              </a:solidFill>
            </a:rPr>
            <a:t>standard FHIR</a:t>
          </a:r>
          <a:endParaRPr lang="en-US" dirty="0">
            <a:solidFill>
              <a:srgbClr val="C00000"/>
            </a:solidFill>
          </a:endParaRPr>
        </a:p>
      </dgm:t>
    </dgm:pt>
    <dgm:pt modelId="{8693FCE0-D593-482D-980A-07DA8C29D011}" type="parTrans" cxnId="{F99A228A-3EB1-40A7-A4AE-2A551536E139}">
      <dgm:prSet/>
      <dgm:spPr/>
      <dgm:t>
        <a:bodyPr/>
        <a:lstStyle/>
        <a:p>
          <a:endParaRPr lang="en-US"/>
        </a:p>
      </dgm:t>
    </dgm:pt>
    <dgm:pt modelId="{BD82F8FE-6C97-4437-9CF0-94C85D6D2EAA}" type="sibTrans" cxnId="{F99A228A-3EB1-40A7-A4AE-2A551536E139}">
      <dgm:prSet/>
      <dgm:spPr/>
      <dgm:t>
        <a:bodyPr/>
        <a:lstStyle/>
        <a:p>
          <a:endParaRPr lang="en-US"/>
        </a:p>
      </dgm:t>
    </dgm:pt>
    <dgm:pt modelId="{BCBBE339-7D5B-4948-BDCA-2CB5A05A1366}">
      <dgm:prSet phldrT="[Text]"/>
      <dgm:spPr>
        <a:solidFill>
          <a:srgbClr val="087670">
            <a:alpha val="36000"/>
          </a:srgbClr>
        </a:solidFill>
      </dgm:spPr>
      <dgm:t>
        <a:bodyPr/>
        <a:lstStyle/>
        <a:p>
          <a:r>
            <a:rPr lang="en-US" dirty="0" smtClean="0"/>
            <a:t>Start Q4 2020 -</a:t>
          </a:r>
          <a:endParaRPr lang="en-US" dirty="0"/>
        </a:p>
      </dgm:t>
    </dgm:pt>
    <dgm:pt modelId="{438BCE97-2F74-4836-A055-AAE38D404C2B}" type="parTrans" cxnId="{50E152CF-57E0-498F-A6BE-1440C54D127D}">
      <dgm:prSet/>
      <dgm:spPr/>
      <dgm:t>
        <a:bodyPr/>
        <a:lstStyle/>
        <a:p>
          <a:endParaRPr lang="en-US"/>
        </a:p>
      </dgm:t>
    </dgm:pt>
    <dgm:pt modelId="{2E3F2A64-4DE3-4027-9AC8-0927D8804DAF}" type="sibTrans" cxnId="{50E152CF-57E0-498F-A6BE-1440C54D127D}">
      <dgm:prSet/>
      <dgm:spPr/>
      <dgm:t>
        <a:bodyPr/>
        <a:lstStyle/>
        <a:p>
          <a:endParaRPr lang="en-US"/>
        </a:p>
      </dgm:t>
    </dgm:pt>
    <dgm:pt modelId="{9041B7BE-B786-4B39-9A92-3466CA4F7950}">
      <dgm:prSet phldrT="[Text]"/>
      <dgm:spPr>
        <a:solidFill>
          <a:srgbClr val="087670"/>
        </a:solidFill>
      </dgm:spPr>
      <dgm:t>
        <a:bodyPr/>
        <a:lstStyle/>
        <a:p>
          <a:r>
            <a:rPr lang="nl-NL" dirty="0" smtClean="0"/>
            <a:t>Mobile app</a:t>
          </a:r>
          <a:endParaRPr lang="en-US" dirty="0"/>
        </a:p>
      </dgm:t>
    </dgm:pt>
    <dgm:pt modelId="{28126812-5ADC-44B0-BDA1-321484DD19EA}" type="parTrans" cxnId="{B6D13284-1C62-4561-80F1-F93A8F0373BA}">
      <dgm:prSet/>
      <dgm:spPr/>
      <dgm:t>
        <a:bodyPr/>
        <a:lstStyle/>
        <a:p>
          <a:endParaRPr lang="en-US"/>
        </a:p>
      </dgm:t>
    </dgm:pt>
    <dgm:pt modelId="{FBE1A403-848C-4C65-9325-41243BC5E27B}" type="sibTrans" cxnId="{B6D13284-1C62-4561-80F1-F93A8F0373BA}">
      <dgm:prSet/>
      <dgm:spPr/>
      <dgm:t>
        <a:bodyPr/>
        <a:lstStyle/>
        <a:p>
          <a:endParaRPr lang="en-US"/>
        </a:p>
      </dgm:t>
    </dgm:pt>
    <dgm:pt modelId="{62E396E9-4672-4412-A0B0-0C23C0C4EAAD}">
      <dgm:prSet phldrT="[Text]"/>
      <dgm:spPr>
        <a:solidFill>
          <a:srgbClr val="087670">
            <a:alpha val="36000"/>
          </a:srgbClr>
        </a:solidFill>
      </dgm:spPr>
      <dgm:t>
        <a:bodyPr/>
        <a:lstStyle/>
        <a:p>
          <a:r>
            <a:rPr lang="en-US" dirty="0" smtClean="0"/>
            <a:t>Start Q1 2021</a:t>
          </a:r>
          <a:endParaRPr lang="en-US" dirty="0"/>
        </a:p>
      </dgm:t>
    </dgm:pt>
    <dgm:pt modelId="{D9969970-FCEC-4C86-99D5-4FECC051272F}" type="parTrans" cxnId="{E4FE11E4-F8B2-4A7A-9F6D-AC1D62B0D4BE}">
      <dgm:prSet/>
      <dgm:spPr/>
      <dgm:t>
        <a:bodyPr/>
        <a:lstStyle/>
        <a:p>
          <a:endParaRPr lang="en-US"/>
        </a:p>
      </dgm:t>
    </dgm:pt>
    <dgm:pt modelId="{1BA53DFC-8FE8-4F85-8256-CC00DF2AFE7E}" type="sibTrans" cxnId="{E4FE11E4-F8B2-4A7A-9F6D-AC1D62B0D4BE}">
      <dgm:prSet/>
      <dgm:spPr/>
      <dgm:t>
        <a:bodyPr/>
        <a:lstStyle/>
        <a:p>
          <a:endParaRPr lang="en-US"/>
        </a:p>
      </dgm:t>
    </dgm:pt>
    <dgm:pt modelId="{4EDF6CAA-59B0-4CFC-BE9E-3E44EC3AD4DD}">
      <dgm:prSet phldrT="[Text]"/>
      <dgm:spPr>
        <a:solidFill>
          <a:srgbClr val="087670">
            <a:alpha val="36000"/>
          </a:srgbClr>
        </a:solidFill>
      </dgm:spPr>
      <dgm:t>
        <a:bodyPr/>
        <a:lstStyle/>
        <a:p>
          <a:r>
            <a:rPr lang="en-US" dirty="0" smtClean="0"/>
            <a:t>End Q2 2022</a:t>
          </a:r>
          <a:endParaRPr lang="en-US" dirty="0"/>
        </a:p>
      </dgm:t>
    </dgm:pt>
    <dgm:pt modelId="{2D237C37-8905-447A-A296-1A08D17CA314}" type="parTrans" cxnId="{74BBA81C-4A43-4153-A43A-4510078E9731}">
      <dgm:prSet/>
      <dgm:spPr/>
      <dgm:t>
        <a:bodyPr/>
        <a:lstStyle/>
        <a:p>
          <a:endParaRPr lang="en-US"/>
        </a:p>
      </dgm:t>
    </dgm:pt>
    <dgm:pt modelId="{52E39D72-03C3-483B-A779-A91929AAE5B6}" type="sibTrans" cxnId="{74BBA81C-4A43-4153-A43A-4510078E9731}">
      <dgm:prSet/>
      <dgm:spPr/>
      <dgm:t>
        <a:bodyPr/>
        <a:lstStyle/>
        <a:p>
          <a:endParaRPr lang="en-US"/>
        </a:p>
      </dgm:t>
    </dgm:pt>
    <dgm:pt modelId="{86C50208-F0A1-49D8-8C2E-0846CF29820A}">
      <dgm:prSet phldrT="[Text]"/>
      <dgm:spPr>
        <a:solidFill>
          <a:srgbClr val="087670">
            <a:alpha val="36000"/>
          </a:srgbClr>
        </a:solidFill>
      </dgm:spPr>
      <dgm:t>
        <a:bodyPr/>
        <a:lstStyle/>
        <a:p>
          <a:r>
            <a:rPr lang="en-US" dirty="0" smtClean="0"/>
            <a:t>Start Q3 2020</a:t>
          </a:r>
          <a:endParaRPr lang="en-US" dirty="0"/>
        </a:p>
      </dgm:t>
    </dgm:pt>
    <dgm:pt modelId="{86C13897-B672-40A4-8102-3AF2314064C8}" type="parTrans" cxnId="{5CF01566-4FD7-401A-BB78-7BDAC6D2C58D}">
      <dgm:prSet/>
      <dgm:spPr/>
      <dgm:t>
        <a:bodyPr/>
        <a:lstStyle/>
        <a:p>
          <a:endParaRPr lang="en-US"/>
        </a:p>
      </dgm:t>
    </dgm:pt>
    <dgm:pt modelId="{2BE01FE2-4D17-4E4F-83F2-A013B52DDB5B}" type="sibTrans" cxnId="{5CF01566-4FD7-401A-BB78-7BDAC6D2C58D}">
      <dgm:prSet/>
      <dgm:spPr/>
      <dgm:t>
        <a:bodyPr/>
        <a:lstStyle/>
        <a:p>
          <a:endParaRPr lang="en-US"/>
        </a:p>
      </dgm:t>
    </dgm:pt>
    <dgm:pt modelId="{93B9CCE3-6FBF-42D6-B3C6-43B64AA8806B}">
      <dgm:prSet phldrT="[Text]"/>
      <dgm:spPr>
        <a:solidFill>
          <a:srgbClr val="087670">
            <a:alpha val="36000"/>
          </a:srgbClr>
        </a:solidFill>
      </dgm:spPr>
      <dgm:t>
        <a:bodyPr/>
        <a:lstStyle/>
        <a:p>
          <a:r>
            <a:rPr lang="en-US" dirty="0" smtClean="0"/>
            <a:t>End Q3 2021</a:t>
          </a:r>
          <a:endParaRPr lang="en-US" dirty="0"/>
        </a:p>
      </dgm:t>
    </dgm:pt>
    <dgm:pt modelId="{14E5A8E2-260D-4D11-B135-33888610D41A}" type="parTrans" cxnId="{D98E7002-C5CF-40EA-8E85-1222FDC6A260}">
      <dgm:prSet/>
      <dgm:spPr/>
      <dgm:t>
        <a:bodyPr/>
        <a:lstStyle/>
        <a:p>
          <a:endParaRPr lang="en-US"/>
        </a:p>
      </dgm:t>
    </dgm:pt>
    <dgm:pt modelId="{4ADC5B9B-1534-406F-820E-6A3B64265506}" type="sibTrans" cxnId="{D98E7002-C5CF-40EA-8E85-1222FDC6A260}">
      <dgm:prSet/>
      <dgm:spPr/>
      <dgm:t>
        <a:bodyPr/>
        <a:lstStyle/>
        <a:p>
          <a:endParaRPr lang="en-US"/>
        </a:p>
      </dgm:t>
    </dgm:pt>
    <dgm:pt modelId="{74C7B4CB-B51E-4B03-BED5-B22791FE4B82}" type="pres">
      <dgm:prSet presAssocID="{03A6318B-F1EC-40CD-8407-679D8981C7E0}" presName="Name0" presStyleCnt="0">
        <dgm:presLayoutVars>
          <dgm:dir/>
          <dgm:animLvl val="lvl"/>
          <dgm:resizeHandles val="exact"/>
        </dgm:presLayoutVars>
      </dgm:prSet>
      <dgm:spPr/>
      <dgm:t>
        <a:bodyPr/>
        <a:lstStyle/>
        <a:p>
          <a:endParaRPr lang="en-US"/>
        </a:p>
      </dgm:t>
    </dgm:pt>
    <dgm:pt modelId="{51E93CD1-CFBF-47B3-90D9-307EDF31D00B}" type="pres">
      <dgm:prSet presAssocID="{EA2DC066-9B81-41B6-A5B1-860EF50D4920}" presName="linNode" presStyleCnt="0"/>
      <dgm:spPr/>
      <dgm:t>
        <a:bodyPr/>
        <a:lstStyle/>
        <a:p>
          <a:endParaRPr lang="en-US"/>
        </a:p>
      </dgm:t>
    </dgm:pt>
    <dgm:pt modelId="{5EF142FC-C1E0-42C9-82F8-84EC4BA08B56}" type="pres">
      <dgm:prSet presAssocID="{EA2DC066-9B81-41B6-A5B1-860EF50D4920}" presName="parentText" presStyleLbl="node1" presStyleIdx="0" presStyleCnt="3">
        <dgm:presLayoutVars>
          <dgm:chMax val="1"/>
          <dgm:bulletEnabled val="1"/>
        </dgm:presLayoutVars>
      </dgm:prSet>
      <dgm:spPr/>
      <dgm:t>
        <a:bodyPr/>
        <a:lstStyle/>
        <a:p>
          <a:endParaRPr lang="en-US"/>
        </a:p>
      </dgm:t>
    </dgm:pt>
    <dgm:pt modelId="{0AEB9C7C-496B-4091-A92D-43350BE7B909}" type="pres">
      <dgm:prSet presAssocID="{EA2DC066-9B81-41B6-A5B1-860EF50D4920}" presName="descendantText" presStyleLbl="alignAccFollowNode1" presStyleIdx="0" presStyleCnt="3" custLinFactNeighborX="660">
        <dgm:presLayoutVars>
          <dgm:bulletEnabled val="1"/>
        </dgm:presLayoutVars>
      </dgm:prSet>
      <dgm:spPr/>
      <dgm:t>
        <a:bodyPr/>
        <a:lstStyle/>
        <a:p>
          <a:endParaRPr lang="en-US"/>
        </a:p>
      </dgm:t>
    </dgm:pt>
    <dgm:pt modelId="{A8A8922F-36EC-4670-9DBB-FF11A0A5778E}" type="pres">
      <dgm:prSet presAssocID="{9E27636D-0E3B-4726-B6FA-3D2318411962}" presName="sp" presStyleCnt="0"/>
      <dgm:spPr/>
      <dgm:t>
        <a:bodyPr/>
        <a:lstStyle/>
        <a:p>
          <a:endParaRPr lang="en-US"/>
        </a:p>
      </dgm:t>
    </dgm:pt>
    <dgm:pt modelId="{272F9A96-3B13-45DC-B8F5-D07C49242BBF}" type="pres">
      <dgm:prSet presAssocID="{5584E6D4-B4F1-4DF1-BA6F-FAD8148DFBE2}" presName="linNode" presStyleCnt="0"/>
      <dgm:spPr/>
      <dgm:t>
        <a:bodyPr/>
        <a:lstStyle/>
        <a:p>
          <a:endParaRPr lang="en-US"/>
        </a:p>
      </dgm:t>
    </dgm:pt>
    <dgm:pt modelId="{423C68AD-468B-4AAF-8D1A-FAA7336988B7}" type="pres">
      <dgm:prSet presAssocID="{5584E6D4-B4F1-4DF1-BA6F-FAD8148DFBE2}" presName="parentText" presStyleLbl="node1" presStyleIdx="1" presStyleCnt="3">
        <dgm:presLayoutVars>
          <dgm:chMax val="1"/>
          <dgm:bulletEnabled val="1"/>
        </dgm:presLayoutVars>
      </dgm:prSet>
      <dgm:spPr/>
      <dgm:t>
        <a:bodyPr/>
        <a:lstStyle/>
        <a:p>
          <a:endParaRPr lang="en-US"/>
        </a:p>
      </dgm:t>
    </dgm:pt>
    <dgm:pt modelId="{CAEEAF57-BA4B-4972-8C25-CF079C96F932}" type="pres">
      <dgm:prSet presAssocID="{5584E6D4-B4F1-4DF1-BA6F-FAD8148DFBE2}" presName="descendantText" presStyleLbl="alignAccFollowNode1" presStyleIdx="1" presStyleCnt="3">
        <dgm:presLayoutVars>
          <dgm:bulletEnabled val="1"/>
        </dgm:presLayoutVars>
      </dgm:prSet>
      <dgm:spPr/>
      <dgm:t>
        <a:bodyPr/>
        <a:lstStyle/>
        <a:p>
          <a:endParaRPr lang="en-US"/>
        </a:p>
      </dgm:t>
    </dgm:pt>
    <dgm:pt modelId="{F98FF4C7-0250-46B4-9879-EB40EA0D48B6}" type="pres">
      <dgm:prSet presAssocID="{BD82F8FE-6C97-4437-9CF0-94C85D6D2EAA}" presName="sp" presStyleCnt="0"/>
      <dgm:spPr/>
      <dgm:t>
        <a:bodyPr/>
        <a:lstStyle/>
        <a:p>
          <a:endParaRPr lang="en-US"/>
        </a:p>
      </dgm:t>
    </dgm:pt>
    <dgm:pt modelId="{8C60DC0D-CBE7-41B8-A210-AF43C8D5A08D}" type="pres">
      <dgm:prSet presAssocID="{9041B7BE-B786-4B39-9A92-3466CA4F7950}" presName="linNode" presStyleCnt="0"/>
      <dgm:spPr/>
      <dgm:t>
        <a:bodyPr/>
        <a:lstStyle/>
        <a:p>
          <a:endParaRPr lang="en-US"/>
        </a:p>
      </dgm:t>
    </dgm:pt>
    <dgm:pt modelId="{91A2EA78-CA7F-46E7-96CF-732F7BF77D65}" type="pres">
      <dgm:prSet presAssocID="{9041B7BE-B786-4B39-9A92-3466CA4F7950}" presName="parentText" presStyleLbl="node1" presStyleIdx="2" presStyleCnt="3">
        <dgm:presLayoutVars>
          <dgm:chMax val="1"/>
          <dgm:bulletEnabled val="1"/>
        </dgm:presLayoutVars>
      </dgm:prSet>
      <dgm:spPr/>
      <dgm:t>
        <a:bodyPr/>
        <a:lstStyle/>
        <a:p>
          <a:endParaRPr lang="en-US"/>
        </a:p>
      </dgm:t>
    </dgm:pt>
    <dgm:pt modelId="{E6161D94-334D-458A-9832-55B6EEA58D80}" type="pres">
      <dgm:prSet presAssocID="{9041B7BE-B786-4B39-9A92-3466CA4F7950}" presName="descendantText" presStyleLbl="alignAccFollowNode1" presStyleIdx="2" presStyleCnt="3">
        <dgm:presLayoutVars>
          <dgm:bulletEnabled val="1"/>
        </dgm:presLayoutVars>
      </dgm:prSet>
      <dgm:spPr/>
      <dgm:t>
        <a:bodyPr/>
        <a:lstStyle/>
        <a:p>
          <a:endParaRPr lang="en-US"/>
        </a:p>
      </dgm:t>
    </dgm:pt>
  </dgm:ptLst>
  <dgm:cxnLst>
    <dgm:cxn modelId="{A6BF4611-6E19-4C80-977B-5CEF6B49B70E}" type="presOf" srcId="{4EDF6CAA-59B0-4CFC-BE9E-3E44EC3AD4DD}" destId="{CAEEAF57-BA4B-4972-8C25-CF079C96F932}" srcOrd="0" destOrd="1" presId="urn:microsoft.com/office/officeart/2005/8/layout/vList5"/>
    <dgm:cxn modelId="{50E152CF-57E0-498F-A6BE-1440C54D127D}" srcId="{5584E6D4-B4F1-4DF1-BA6F-FAD8148DFBE2}" destId="{BCBBE339-7D5B-4948-BDCA-2CB5A05A1366}" srcOrd="0" destOrd="0" parTransId="{438BCE97-2F74-4836-A055-AAE38D404C2B}" sibTransId="{2E3F2A64-4DE3-4027-9AC8-0927D8804DAF}"/>
    <dgm:cxn modelId="{833643EF-D511-4CF4-A9E3-A53C3B5A9B94}" srcId="{EA2DC066-9B81-41B6-A5B1-860EF50D4920}" destId="{09FFA4E3-B874-4673-AD00-C4395D0EE0FC}" srcOrd="0" destOrd="0" parTransId="{56AC758A-C3E0-4494-8EBF-6B40BF69F1CB}" sibTransId="{6D971B96-AFEE-4DCC-A6C0-A1095DAD96E9}"/>
    <dgm:cxn modelId="{627CED27-DF1A-4913-A2BF-D3C6B65875DB}" type="presOf" srcId="{03A6318B-F1EC-40CD-8407-679D8981C7E0}" destId="{74C7B4CB-B51E-4B03-BED5-B22791FE4B82}" srcOrd="0" destOrd="0" presId="urn:microsoft.com/office/officeart/2005/8/layout/vList5"/>
    <dgm:cxn modelId="{6F7263FD-9151-4142-A14B-F59725025D65}" srcId="{03A6318B-F1EC-40CD-8407-679D8981C7E0}" destId="{EA2DC066-9B81-41B6-A5B1-860EF50D4920}" srcOrd="0" destOrd="0" parTransId="{B6F012A7-C990-4C99-807E-4188FD37E789}" sibTransId="{9E27636D-0E3B-4726-B6FA-3D2318411962}"/>
    <dgm:cxn modelId="{5F48980C-5D0D-4AA9-BD72-A8915B1DC45D}" type="presOf" srcId="{9041B7BE-B786-4B39-9A92-3466CA4F7950}" destId="{91A2EA78-CA7F-46E7-96CF-732F7BF77D65}" srcOrd="0" destOrd="0" presId="urn:microsoft.com/office/officeart/2005/8/layout/vList5"/>
    <dgm:cxn modelId="{539AF64F-BD52-46C1-B621-7016D7C77EAE}" type="presOf" srcId="{62E396E9-4672-4412-A0B0-0C23C0C4EAAD}" destId="{E6161D94-334D-458A-9832-55B6EEA58D80}" srcOrd="0" destOrd="0" presId="urn:microsoft.com/office/officeart/2005/8/layout/vList5"/>
    <dgm:cxn modelId="{B6D13284-1C62-4561-80F1-F93A8F0373BA}" srcId="{03A6318B-F1EC-40CD-8407-679D8981C7E0}" destId="{9041B7BE-B786-4B39-9A92-3466CA4F7950}" srcOrd="2" destOrd="0" parTransId="{28126812-5ADC-44B0-BDA1-321484DD19EA}" sibTransId="{FBE1A403-848C-4C65-9325-41243BC5E27B}"/>
    <dgm:cxn modelId="{69C54FE1-DD3E-4D01-A18D-FFAE1DAB22D8}" type="presOf" srcId="{BCBBE339-7D5B-4948-BDCA-2CB5A05A1366}" destId="{CAEEAF57-BA4B-4972-8C25-CF079C96F932}" srcOrd="0" destOrd="0" presId="urn:microsoft.com/office/officeart/2005/8/layout/vList5"/>
    <dgm:cxn modelId="{23D6C42F-CC24-4FDF-9FF2-0E0B83A36698}" type="presOf" srcId="{86C50208-F0A1-49D8-8C2E-0846CF29820A}" destId="{0AEB9C7C-496B-4091-A92D-43350BE7B909}" srcOrd="0" destOrd="1" presId="urn:microsoft.com/office/officeart/2005/8/layout/vList5"/>
    <dgm:cxn modelId="{7531DEAD-BA61-4B46-9924-34F4D7DA77DD}" type="presOf" srcId="{5584E6D4-B4F1-4DF1-BA6F-FAD8148DFBE2}" destId="{423C68AD-468B-4AAF-8D1A-FAA7336988B7}" srcOrd="0" destOrd="0" presId="urn:microsoft.com/office/officeart/2005/8/layout/vList5"/>
    <dgm:cxn modelId="{5CF01566-4FD7-401A-BB78-7BDAC6D2C58D}" srcId="{EA2DC066-9B81-41B6-A5B1-860EF50D4920}" destId="{86C50208-F0A1-49D8-8C2E-0846CF29820A}" srcOrd="1" destOrd="0" parTransId="{86C13897-B672-40A4-8102-3AF2314064C8}" sibTransId="{2BE01FE2-4D17-4E4F-83F2-A013B52DDB5B}"/>
    <dgm:cxn modelId="{F99A228A-3EB1-40A7-A4AE-2A551536E139}" srcId="{03A6318B-F1EC-40CD-8407-679D8981C7E0}" destId="{5584E6D4-B4F1-4DF1-BA6F-FAD8148DFBE2}" srcOrd="1" destOrd="0" parTransId="{8693FCE0-D593-482D-980A-07DA8C29D011}" sibTransId="{BD82F8FE-6C97-4437-9CF0-94C85D6D2EAA}"/>
    <dgm:cxn modelId="{74BBA81C-4A43-4153-A43A-4510078E9731}" srcId="{5584E6D4-B4F1-4DF1-BA6F-FAD8148DFBE2}" destId="{4EDF6CAA-59B0-4CFC-BE9E-3E44EC3AD4DD}" srcOrd="1" destOrd="0" parTransId="{2D237C37-8905-447A-A296-1A08D17CA314}" sibTransId="{52E39D72-03C3-483B-A779-A91929AAE5B6}"/>
    <dgm:cxn modelId="{D98E7002-C5CF-40EA-8E85-1222FDC6A260}" srcId="{EA2DC066-9B81-41B6-A5B1-860EF50D4920}" destId="{93B9CCE3-6FBF-42D6-B3C6-43B64AA8806B}" srcOrd="2" destOrd="0" parTransId="{14E5A8E2-260D-4D11-B135-33888610D41A}" sibTransId="{4ADC5B9B-1534-406F-820E-6A3B64265506}"/>
    <dgm:cxn modelId="{97FD50AB-D206-4C88-A3E2-4844E8E1FD48}" type="presOf" srcId="{EA2DC066-9B81-41B6-A5B1-860EF50D4920}" destId="{5EF142FC-C1E0-42C9-82F8-84EC4BA08B56}" srcOrd="0" destOrd="0" presId="urn:microsoft.com/office/officeart/2005/8/layout/vList5"/>
    <dgm:cxn modelId="{15B9EF97-C60D-4587-8F2B-8E7F4D8122A1}" type="presOf" srcId="{93B9CCE3-6FBF-42D6-B3C6-43B64AA8806B}" destId="{0AEB9C7C-496B-4091-A92D-43350BE7B909}" srcOrd="0" destOrd="2" presId="urn:microsoft.com/office/officeart/2005/8/layout/vList5"/>
    <dgm:cxn modelId="{E4FE11E4-F8B2-4A7A-9F6D-AC1D62B0D4BE}" srcId="{9041B7BE-B786-4B39-9A92-3466CA4F7950}" destId="{62E396E9-4672-4412-A0B0-0C23C0C4EAAD}" srcOrd="0" destOrd="0" parTransId="{D9969970-FCEC-4C86-99D5-4FECC051272F}" sibTransId="{1BA53DFC-8FE8-4F85-8256-CC00DF2AFE7E}"/>
    <dgm:cxn modelId="{63D0A4F2-7356-45E8-BCBD-10056D07C249}" type="presOf" srcId="{09FFA4E3-B874-4673-AD00-C4395D0EE0FC}" destId="{0AEB9C7C-496B-4091-A92D-43350BE7B909}" srcOrd="0" destOrd="0" presId="urn:microsoft.com/office/officeart/2005/8/layout/vList5"/>
    <dgm:cxn modelId="{0875DA30-0702-4E28-A7F4-7C3792D86EE5}" type="presParOf" srcId="{74C7B4CB-B51E-4B03-BED5-B22791FE4B82}" destId="{51E93CD1-CFBF-47B3-90D9-307EDF31D00B}" srcOrd="0" destOrd="0" presId="urn:microsoft.com/office/officeart/2005/8/layout/vList5"/>
    <dgm:cxn modelId="{B5993457-63EA-4902-968B-7D638498C6EE}" type="presParOf" srcId="{51E93CD1-CFBF-47B3-90D9-307EDF31D00B}" destId="{5EF142FC-C1E0-42C9-82F8-84EC4BA08B56}" srcOrd="0" destOrd="0" presId="urn:microsoft.com/office/officeart/2005/8/layout/vList5"/>
    <dgm:cxn modelId="{A6D10E8B-804D-426C-9BF0-069387EED776}" type="presParOf" srcId="{51E93CD1-CFBF-47B3-90D9-307EDF31D00B}" destId="{0AEB9C7C-496B-4091-A92D-43350BE7B909}" srcOrd="1" destOrd="0" presId="urn:microsoft.com/office/officeart/2005/8/layout/vList5"/>
    <dgm:cxn modelId="{70D175D9-29DA-4004-8B91-B1AFFCC53B09}" type="presParOf" srcId="{74C7B4CB-B51E-4B03-BED5-B22791FE4B82}" destId="{A8A8922F-36EC-4670-9DBB-FF11A0A5778E}" srcOrd="1" destOrd="0" presId="urn:microsoft.com/office/officeart/2005/8/layout/vList5"/>
    <dgm:cxn modelId="{BB7AF483-99BB-4A6E-B96D-5DDE2F80922A}" type="presParOf" srcId="{74C7B4CB-B51E-4B03-BED5-B22791FE4B82}" destId="{272F9A96-3B13-45DC-B8F5-D07C49242BBF}" srcOrd="2" destOrd="0" presId="urn:microsoft.com/office/officeart/2005/8/layout/vList5"/>
    <dgm:cxn modelId="{95C682C5-6728-4BAB-9409-763FDE17DC25}" type="presParOf" srcId="{272F9A96-3B13-45DC-B8F5-D07C49242BBF}" destId="{423C68AD-468B-4AAF-8D1A-FAA7336988B7}" srcOrd="0" destOrd="0" presId="urn:microsoft.com/office/officeart/2005/8/layout/vList5"/>
    <dgm:cxn modelId="{C78D3313-13B2-46D4-A0AD-20101BC5C8A7}" type="presParOf" srcId="{272F9A96-3B13-45DC-B8F5-D07C49242BBF}" destId="{CAEEAF57-BA4B-4972-8C25-CF079C96F932}" srcOrd="1" destOrd="0" presId="urn:microsoft.com/office/officeart/2005/8/layout/vList5"/>
    <dgm:cxn modelId="{31160117-9443-4D34-BF2C-EFD9B1D2660E}" type="presParOf" srcId="{74C7B4CB-B51E-4B03-BED5-B22791FE4B82}" destId="{F98FF4C7-0250-46B4-9879-EB40EA0D48B6}" srcOrd="3" destOrd="0" presId="urn:microsoft.com/office/officeart/2005/8/layout/vList5"/>
    <dgm:cxn modelId="{DC117248-A4A1-4AD7-AB8C-BFCECF6DEACF}" type="presParOf" srcId="{74C7B4CB-B51E-4B03-BED5-B22791FE4B82}" destId="{8C60DC0D-CBE7-41B8-A210-AF43C8D5A08D}" srcOrd="4" destOrd="0" presId="urn:microsoft.com/office/officeart/2005/8/layout/vList5"/>
    <dgm:cxn modelId="{3DBDC1B9-C4B2-45D3-93F0-EBE27D6584A3}" type="presParOf" srcId="{8C60DC0D-CBE7-41B8-A210-AF43C8D5A08D}" destId="{91A2EA78-CA7F-46E7-96CF-732F7BF77D65}" srcOrd="0" destOrd="0" presId="urn:microsoft.com/office/officeart/2005/8/layout/vList5"/>
    <dgm:cxn modelId="{2279CE46-C2D6-4D60-9838-888C86D3C6DF}" type="presParOf" srcId="{8C60DC0D-CBE7-41B8-A210-AF43C8D5A08D}" destId="{E6161D94-334D-458A-9832-55B6EEA58D80}" srcOrd="1"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A6318B-F1EC-40CD-8407-679D8981C7E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A2DC066-9B81-41B6-A5B1-860EF50D4920}">
      <dgm:prSet phldrT="[Text]"/>
      <dgm:spPr>
        <a:solidFill>
          <a:srgbClr val="087670"/>
        </a:solidFill>
      </dgm:spPr>
      <dgm:t>
        <a:bodyPr/>
        <a:lstStyle/>
        <a:p>
          <a:r>
            <a:rPr lang="nl-NL" dirty="0" smtClean="0"/>
            <a:t>Service management / SLA</a:t>
          </a:r>
          <a:endParaRPr lang="en-US" dirty="0"/>
        </a:p>
      </dgm:t>
    </dgm:pt>
    <dgm:pt modelId="{B6F012A7-C990-4C99-807E-4188FD37E789}" type="parTrans" cxnId="{6F7263FD-9151-4142-A14B-F59725025D65}">
      <dgm:prSet/>
      <dgm:spPr/>
      <dgm:t>
        <a:bodyPr/>
        <a:lstStyle/>
        <a:p>
          <a:endParaRPr lang="en-US"/>
        </a:p>
      </dgm:t>
    </dgm:pt>
    <dgm:pt modelId="{9E27636D-0E3B-4726-B6FA-3D2318411962}" type="sibTrans" cxnId="{6F7263FD-9151-4142-A14B-F59725025D65}">
      <dgm:prSet/>
      <dgm:spPr/>
      <dgm:t>
        <a:bodyPr/>
        <a:lstStyle/>
        <a:p>
          <a:endParaRPr lang="en-US"/>
        </a:p>
      </dgm:t>
    </dgm:pt>
    <dgm:pt modelId="{09FFA4E3-B874-4673-AD00-C4395D0EE0FC}">
      <dgm:prSet phldrT="[Text]"/>
      <dgm:spPr>
        <a:solidFill>
          <a:srgbClr val="087670">
            <a:alpha val="36000"/>
          </a:srgbClr>
        </a:solidFill>
      </dgm:spPr>
      <dgm:t>
        <a:bodyPr/>
        <a:lstStyle/>
        <a:p>
          <a:r>
            <a:rPr lang="en-US" dirty="0" smtClean="0"/>
            <a:t>(2021) Define collaborative  support process</a:t>
          </a:r>
          <a:endParaRPr lang="en-US" dirty="0"/>
        </a:p>
      </dgm:t>
    </dgm:pt>
    <dgm:pt modelId="{56AC758A-C3E0-4494-8EBF-6B40BF69F1CB}" type="parTrans" cxnId="{833643EF-D511-4CF4-A9E3-A53C3B5A9B94}">
      <dgm:prSet/>
      <dgm:spPr/>
      <dgm:t>
        <a:bodyPr/>
        <a:lstStyle/>
        <a:p>
          <a:endParaRPr lang="en-US"/>
        </a:p>
      </dgm:t>
    </dgm:pt>
    <dgm:pt modelId="{6D971B96-AFEE-4DCC-A6C0-A1095DAD96E9}" type="sibTrans" cxnId="{833643EF-D511-4CF4-A9E3-A53C3B5A9B94}">
      <dgm:prSet/>
      <dgm:spPr/>
      <dgm:t>
        <a:bodyPr/>
        <a:lstStyle/>
        <a:p>
          <a:endParaRPr lang="en-US"/>
        </a:p>
      </dgm:t>
    </dgm:pt>
    <dgm:pt modelId="{5584E6D4-B4F1-4DF1-BA6F-FAD8148DFBE2}">
      <dgm:prSet phldrT="[Text]"/>
      <dgm:spPr>
        <a:solidFill>
          <a:srgbClr val="087670"/>
        </a:solidFill>
      </dgm:spPr>
      <dgm:t>
        <a:bodyPr/>
        <a:lstStyle/>
        <a:p>
          <a:r>
            <a:rPr lang="en-US" dirty="0" smtClean="0"/>
            <a:t>VIDIS API integration</a:t>
          </a:r>
          <a:endParaRPr lang="en-US" dirty="0"/>
        </a:p>
      </dgm:t>
    </dgm:pt>
    <dgm:pt modelId="{8693FCE0-D593-482D-980A-07DA8C29D011}" type="parTrans" cxnId="{F99A228A-3EB1-40A7-A4AE-2A551536E139}">
      <dgm:prSet/>
      <dgm:spPr/>
      <dgm:t>
        <a:bodyPr/>
        <a:lstStyle/>
        <a:p>
          <a:endParaRPr lang="en-US"/>
        </a:p>
      </dgm:t>
    </dgm:pt>
    <dgm:pt modelId="{BD82F8FE-6C97-4437-9CF0-94C85D6D2EAA}" type="sibTrans" cxnId="{F99A228A-3EB1-40A7-A4AE-2A551536E139}">
      <dgm:prSet/>
      <dgm:spPr/>
      <dgm:t>
        <a:bodyPr/>
        <a:lstStyle/>
        <a:p>
          <a:endParaRPr lang="en-US"/>
        </a:p>
      </dgm:t>
    </dgm:pt>
    <dgm:pt modelId="{BCBBE339-7D5B-4948-BDCA-2CB5A05A1366}">
      <dgm:prSet phldrT="[Text]"/>
      <dgm:spPr>
        <a:solidFill>
          <a:srgbClr val="087670">
            <a:alpha val="36000"/>
          </a:srgbClr>
        </a:solidFill>
      </dgm:spPr>
      <dgm:t>
        <a:bodyPr/>
        <a:lstStyle/>
        <a:p>
          <a:r>
            <a:rPr lang="en-US" dirty="0" smtClean="0"/>
            <a:t>(2022) Define collaborative  support process</a:t>
          </a:r>
          <a:endParaRPr lang="en-US" dirty="0"/>
        </a:p>
      </dgm:t>
    </dgm:pt>
    <dgm:pt modelId="{438BCE97-2F74-4836-A055-AAE38D404C2B}" type="parTrans" cxnId="{50E152CF-57E0-498F-A6BE-1440C54D127D}">
      <dgm:prSet/>
      <dgm:spPr/>
      <dgm:t>
        <a:bodyPr/>
        <a:lstStyle/>
        <a:p>
          <a:endParaRPr lang="en-US"/>
        </a:p>
      </dgm:t>
    </dgm:pt>
    <dgm:pt modelId="{2E3F2A64-4DE3-4027-9AC8-0927D8804DAF}" type="sibTrans" cxnId="{50E152CF-57E0-498F-A6BE-1440C54D127D}">
      <dgm:prSet/>
      <dgm:spPr/>
      <dgm:t>
        <a:bodyPr/>
        <a:lstStyle/>
        <a:p>
          <a:endParaRPr lang="en-US"/>
        </a:p>
      </dgm:t>
    </dgm:pt>
    <dgm:pt modelId="{F0509209-B41A-4ABF-B1DC-D5A771115A51}">
      <dgm:prSet phldrT="[Text]"/>
      <dgm:spPr>
        <a:solidFill>
          <a:srgbClr val="087670">
            <a:alpha val="36000"/>
          </a:srgbClr>
        </a:solidFill>
      </dgm:spPr>
      <dgm:t>
        <a:bodyPr/>
        <a:lstStyle/>
        <a:p>
          <a:r>
            <a:rPr lang="en-US" dirty="0" smtClean="0"/>
            <a:t>Define SLA</a:t>
          </a:r>
          <a:endParaRPr lang="en-US" dirty="0"/>
        </a:p>
      </dgm:t>
    </dgm:pt>
    <dgm:pt modelId="{BB5B33F8-F90C-4DED-BB2A-1D30FC4FCED1}" type="parTrans" cxnId="{8DCE4B47-09D6-4EDD-B958-FED5449EA876}">
      <dgm:prSet/>
      <dgm:spPr/>
      <dgm:t>
        <a:bodyPr/>
        <a:lstStyle/>
        <a:p>
          <a:endParaRPr lang="en-US"/>
        </a:p>
      </dgm:t>
    </dgm:pt>
    <dgm:pt modelId="{23970AC0-8EF0-47AB-BDF3-F15CF5814ABB}" type="sibTrans" cxnId="{8DCE4B47-09D6-4EDD-B958-FED5449EA876}">
      <dgm:prSet/>
      <dgm:spPr/>
      <dgm:t>
        <a:bodyPr/>
        <a:lstStyle/>
        <a:p>
          <a:endParaRPr lang="en-US"/>
        </a:p>
      </dgm:t>
    </dgm:pt>
    <dgm:pt modelId="{934C48D5-EF06-4B51-8D46-14D1BDB1C91C}">
      <dgm:prSet phldrT="[Text]"/>
      <dgm:spPr>
        <a:solidFill>
          <a:srgbClr val="087670">
            <a:alpha val="36000"/>
          </a:srgbClr>
        </a:solidFill>
      </dgm:spPr>
      <dgm:t>
        <a:bodyPr/>
        <a:lstStyle/>
        <a:p>
          <a:r>
            <a:rPr lang="en-US" dirty="0" smtClean="0"/>
            <a:t>Set up service and support</a:t>
          </a:r>
          <a:endParaRPr lang="en-US" dirty="0"/>
        </a:p>
      </dgm:t>
    </dgm:pt>
    <dgm:pt modelId="{6ED66CBF-34E0-43DA-90E0-37F82C6D67B2}" type="parTrans" cxnId="{23B31D3A-BABE-4F9C-B724-236FEBF9BD44}">
      <dgm:prSet/>
      <dgm:spPr/>
      <dgm:t>
        <a:bodyPr/>
        <a:lstStyle/>
        <a:p>
          <a:endParaRPr lang="en-US"/>
        </a:p>
      </dgm:t>
    </dgm:pt>
    <dgm:pt modelId="{2AF41D25-4642-4079-8407-537D3205C69E}" type="sibTrans" cxnId="{23B31D3A-BABE-4F9C-B724-236FEBF9BD44}">
      <dgm:prSet/>
      <dgm:spPr/>
      <dgm:t>
        <a:bodyPr/>
        <a:lstStyle/>
        <a:p>
          <a:endParaRPr lang="en-US"/>
        </a:p>
      </dgm:t>
    </dgm:pt>
    <dgm:pt modelId="{7491FEF5-CC50-4884-AF29-34BD1E2E8392}">
      <dgm:prSet phldrT="[Text]"/>
      <dgm:spPr>
        <a:solidFill>
          <a:srgbClr val="087670"/>
        </a:solidFill>
      </dgm:spPr>
      <dgm:t>
        <a:bodyPr/>
        <a:lstStyle/>
        <a:p>
          <a:r>
            <a:rPr lang="en-US" dirty="0" smtClean="0"/>
            <a:t>VIDIS web app</a:t>
          </a:r>
        </a:p>
        <a:p>
          <a:r>
            <a:rPr lang="en-US" dirty="0" smtClean="0"/>
            <a:t>integration</a:t>
          </a:r>
          <a:endParaRPr lang="en-US" dirty="0"/>
        </a:p>
      </dgm:t>
    </dgm:pt>
    <dgm:pt modelId="{1FD373E5-C874-435B-A558-A19FA2737782}" type="parTrans" cxnId="{1B32655A-48C1-4E6E-B76B-6E2BD8F4C38D}">
      <dgm:prSet/>
      <dgm:spPr/>
      <dgm:t>
        <a:bodyPr/>
        <a:lstStyle/>
        <a:p>
          <a:endParaRPr lang="en-US"/>
        </a:p>
      </dgm:t>
    </dgm:pt>
    <dgm:pt modelId="{E2690A19-02C1-45FB-9D4E-27C6D333A8CF}" type="sibTrans" cxnId="{1B32655A-48C1-4E6E-B76B-6E2BD8F4C38D}">
      <dgm:prSet/>
      <dgm:spPr/>
      <dgm:t>
        <a:bodyPr/>
        <a:lstStyle/>
        <a:p>
          <a:endParaRPr lang="en-US"/>
        </a:p>
      </dgm:t>
    </dgm:pt>
    <dgm:pt modelId="{82E228D1-9B56-40D5-8760-06FD5F24A0AB}">
      <dgm:prSet phldrT="[Text]"/>
      <dgm:spPr>
        <a:solidFill>
          <a:srgbClr val="087670">
            <a:alpha val="36000"/>
          </a:srgbClr>
        </a:solidFill>
      </dgm:spPr>
      <dgm:t>
        <a:bodyPr/>
        <a:lstStyle/>
        <a:p>
          <a:endParaRPr lang="en-US" dirty="0"/>
        </a:p>
      </dgm:t>
    </dgm:pt>
    <dgm:pt modelId="{6A6BB171-4018-44D1-8490-958F466DE6FC}" type="parTrans" cxnId="{026143F3-30B1-4FE4-8947-DEB9E7604DCF}">
      <dgm:prSet/>
      <dgm:spPr/>
      <dgm:t>
        <a:bodyPr/>
        <a:lstStyle/>
        <a:p>
          <a:endParaRPr lang="en-US"/>
        </a:p>
      </dgm:t>
    </dgm:pt>
    <dgm:pt modelId="{9A04EA56-35FB-40F6-848F-63C0C6B42BC9}" type="sibTrans" cxnId="{026143F3-30B1-4FE4-8947-DEB9E7604DCF}">
      <dgm:prSet/>
      <dgm:spPr/>
      <dgm:t>
        <a:bodyPr/>
        <a:lstStyle/>
        <a:p>
          <a:endParaRPr lang="en-US"/>
        </a:p>
      </dgm:t>
    </dgm:pt>
    <dgm:pt modelId="{74C7B4CB-B51E-4B03-BED5-B22791FE4B82}" type="pres">
      <dgm:prSet presAssocID="{03A6318B-F1EC-40CD-8407-679D8981C7E0}" presName="Name0" presStyleCnt="0">
        <dgm:presLayoutVars>
          <dgm:dir/>
          <dgm:animLvl val="lvl"/>
          <dgm:resizeHandles val="exact"/>
        </dgm:presLayoutVars>
      </dgm:prSet>
      <dgm:spPr/>
      <dgm:t>
        <a:bodyPr/>
        <a:lstStyle/>
        <a:p>
          <a:endParaRPr lang="en-US"/>
        </a:p>
      </dgm:t>
    </dgm:pt>
    <dgm:pt modelId="{51E93CD1-CFBF-47B3-90D9-307EDF31D00B}" type="pres">
      <dgm:prSet presAssocID="{EA2DC066-9B81-41B6-A5B1-860EF50D4920}" presName="linNode" presStyleCnt="0"/>
      <dgm:spPr/>
    </dgm:pt>
    <dgm:pt modelId="{5EF142FC-C1E0-42C9-82F8-84EC4BA08B56}" type="pres">
      <dgm:prSet presAssocID="{EA2DC066-9B81-41B6-A5B1-860EF50D4920}" presName="parentText" presStyleLbl="node1" presStyleIdx="0" presStyleCnt="3">
        <dgm:presLayoutVars>
          <dgm:chMax val="1"/>
          <dgm:bulletEnabled val="1"/>
        </dgm:presLayoutVars>
      </dgm:prSet>
      <dgm:spPr/>
      <dgm:t>
        <a:bodyPr/>
        <a:lstStyle/>
        <a:p>
          <a:endParaRPr lang="en-US"/>
        </a:p>
      </dgm:t>
    </dgm:pt>
    <dgm:pt modelId="{0AEB9C7C-496B-4091-A92D-43350BE7B909}" type="pres">
      <dgm:prSet presAssocID="{EA2DC066-9B81-41B6-A5B1-860EF50D4920}" presName="descendantText" presStyleLbl="alignAccFollowNode1" presStyleIdx="0" presStyleCnt="3" custLinFactNeighborX="660">
        <dgm:presLayoutVars>
          <dgm:bulletEnabled val="1"/>
        </dgm:presLayoutVars>
      </dgm:prSet>
      <dgm:spPr/>
      <dgm:t>
        <a:bodyPr/>
        <a:lstStyle/>
        <a:p>
          <a:endParaRPr lang="en-US"/>
        </a:p>
      </dgm:t>
    </dgm:pt>
    <dgm:pt modelId="{A8A8922F-36EC-4670-9DBB-FF11A0A5778E}" type="pres">
      <dgm:prSet presAssocID="{9E27636D-0E3B-4726-B6FA-3D2318411962}" presName="sp" presStyleCnt="0"/>
      <dgm:spPr/>
    </dgm:pt>
    <dgm:pt modelId="{B0636032-2029-4697-81EE-8343798FD3E1}" type="pres">
      <dgm:prSet presAssocID="{7491FEF5-CC50-4884-AF29-34BD1E2E8392}" presName="linNode" presStyleCnt="0"/>
      <dgm:spPr/>
    </dgm:pt>
    <dgm:pt modelId="{698B17BC-F6DD-4CEA-AEA1-309C34C18126}" type="pres">
      <dgm:prSet presAssocID="{7491FEF5-CC50-4884-AF29-34BD1E2E8392}" presName="parentText" presStyleLbl="node1" presStyleIdx="1" presStyleCnt="3">
        <dgm:presLayoutVars>
          <dgm:chMax val="1"/>
          <dgm:bulletEnabled val="1"/>
        </dgm:presLayoutVars>
      </dgm:prSet>
      <dgm:spPr/>
      <dgm:t>
        <a:bodyPr/>
        <a:lstStyle/>
        <a:p>
          <a:endParaRPr lang="en-US"/>
        </a:p>
      </dgm:t>
    </dgm:pt>
    <dgm:pt modelId="{992D4F1B-CF1D-4B11-A7F3-8D9A32B9B1A3}" type="pres">
      <dgm:prSet presAssocID="{7491FEF5-CC50-4884-AF29-34BD1E2E8392}" presName="descendantText" presStyleLbl="alignAccFollowNode1" presStyleIdx="1" presStyleCnt="3">
        <dgm:presLayoutVars>
          <dgm:bulletEnabled val="1"/>
        </dgm:presLayoutVars>
      </dgm:prSet>
      <dgm:spPr/>
      <dgm:t>
        <a:bodyPr/>
        <a:lstStyle/>
        <a:p>
          <a:endParaRPr lang="en-US"/>
        </a:p>
      </dgm:t>
    </dgm:pt>
    <dgm:pt modelId="{D0AAC372-D848-4A58-85E5-38C12C578136}" type="pres">
      <dgm:prSet presAssocID="{E2690A19-02C1-45FB-9D4E-27C6D333A8CF}" presName="sp" presStyleCnt="0"/>
      <dgm:spPr/>
    </dgm:pt>
    <dgm:pt modelId="{272F9A96-3B13-45DC-B8F5-D07C49242BBF}" type="pres">
      <dgm:prSet presAssocID="{5584E6D4-B4F1-4DF1-BA6F-FAD8148DFBE2}" presName="linNode" presStyleCnt="0"/>
      <dgm:spPr/>
    </dgm:pt>
    <dgm:pt modelId="{423C68AD-468B-4AAF-8D1A-FAA7336988B7}" type="pres">
      <dgm:prSet presAssocID="{5584E6D4-B4F1-4DF1-BA6F-FAD8148DFBE2}" presName="parentText" presStyleLbl="node1" presStyleIdx="2" presStyleCnt="3">
        <dgm:presLayoutVars>
          <dgm:chMax val="1"/>
          <dgm:bulletEnabled val="1"/>
        </dgm:presLayoutVars>
      </dgm:prSet>
      <dgm:spPr/>
      <dgm:t>
        <a:bodyPr/>
        <a:lstStyle/>
        <a:p>
          <a:endParaRPr lang="en-US"/>
        </a:p>
      </dgm:t>
    </dgm:pt>
    <dgm:pt modelId="{CAEEAF57-BA4B-4972-8C25-CF079C96F932}" type="pres">
      <dgm:prSet presAssocID="{5584E6D4-B4F1-4DF1-BA6F-FAD8148DFBE2}" presName="descendantText" presStyleLbl="alignAccFollowNode1" presStyleIdx="2" presStyleCnt="3">
        <dgm:presLayoutVars>
          <dgm:bulletEnabled val="1"/>
        </dgm:presLayoutVars>
      </dgm:prSet>
      <dgm:spPr/>
      <dgm:t>
        <a:bodyPr/>
        <a:lstStyle/>
        <a:p>
          <a:endParaRPr lang="en-US"/>
        </a:p>
      </dgm:t>
    </dgm:pt>
  </dgm:ptLst>
  <dgm:cxnLst>
    <dgm:cxn modelId="{DE0B6784-C41D-4FA8-901E-7FEFFB4C3504}" type="presOf" srcId="{F0509209-B41A-4ABF-B1DC-D5A771115A51}" destId="{0AEB9C7C-496B-4091-A92D-43350BE7B909}" srcOrd="0" destOrd="0" presId="urn:microsoft.com/office/officeart/2005/8/layout/vList5"/>
    <dgm:cxn modelId="{27352CE7-4CDA-4640-9CF4-324E13780A2B}" type="presOf" srcId="{7491FEF5-CC50-4884-AF29-34BD1E2E8392}" destId="{698B17BC-F6DD-4CEA-AEA1-309C34C18126}" srcOrd="0" destOrd="0" presId="urn:microsoft.com/office/officeart/2005/8/layout/vList5"/>
    <dgm:cxn modelId="{1B32655A-48C1-4E6E-B76B-6E2BD8F4C38D}" srcId="{03A6318B-F1EC-40CD-8407-679D8981C7E0}" destId="{7491FEF5-CC50-4884-AF29-34BD1E2E8392}" srcOrd="1" destOrd="0" parTransId="{1FD373E5-C874-435B-A558-A19FA2737782}" sibTransId="{E2690A19-02C1-45FB-9D4E-27C6D333A8CF}"/>
    <dgm:cxn modelId="{50E152CF-57E0-498F-A6BE-1440C54D127D}" srcId="{5584E6D4-B4F1-4DF1-BA6F-FAD8148DFBE2}" destId="{BCBBE339-7D5B-4948-BDCA-2CB5A05A1366}" srcOrd="0" destOrd="0" parTransId="{438BCE97-2F74-4836-A055-AAE38D404C2B}" sibTransId="{2E3F2A64-4DE3-4027-9AC8-0927D8804DAF}"/>
    <dgm:cxn modelId="{8DCE4B47-09D6-4EDD-B958-FED5449EA876}" srcId="{EA2DC066-9B81-41B6-A5B1-860EF50D4920}" destId="{F0509209-B41A-4ABF-B1DC-D5A771115A51}" srcOrd="0" destOrd="0" parTransId="{BB5B33F8-F90C-4DED-BB2A-1D30FC4FCED1}" sibTransId="{23970AC0-8EF0-47AB-BDF3-F15CF5814ABB}"/>
    <dgm:cxn modelId="{833643EF-D511-4CF4-A9E3-A53C3B5A9B94}" srcId="{7491FEF5-CC50-4884-AF29-34BD1E2E8392}" destId="{09FFA4E3-B874-4673-AD00-C4395D0EE0FC}" srcOrd="0" destOrd="0" parTransId="{56AC758A-C3E0-4494-8EBF-6B40BF69F1CB}" sibTransId="{6D971B96-AFEE-4DCC-A6C0-A1095DAD96E9}"/>
    <dgm:cxn modelId="{23B31D3A-BABE-4F9C-B724-236FEBF9BD44}" srcId="{EA2DC066-9B81-41B6-A5B1-860EF50D4920}" destId="{934C48D5-EF06-4B51-8D46-14D1BDB1C91C}" srcOrd="1" destOrd="0" parTransId="{6ED66CBF-34E0-43DA-90E0-37F82C6D67B2}" sibTransId="{2AF41D25-4642-4079-8407-537D3205C69E}"/>
    <dgm:cxn modelId="{026143F3-30B1-4FE4-8947-DEB9E7604DCF}" srcId="{EA2DC066-9B81-41B6-A5B1-860EF50D4920}" destId="{82E228D1-9B56-40D5-8760-06FD5F24A0AB}" srcOrd="2" destOrd="0" parTransId="{6A6BB171-4018-44D1-8490-958F466DE6FC}" sibTransId="{9A04EA56-35FB-40F6-848F-63C0C6B42BC9}"/>
    <dgm:cxn modelId="{627CED27-DF1A-4913-A2BF-D3C6B65875DB}" type="presOf" srcId="{03A6318B-F1EC-40CD-8407-679D8981C7E0}" destId="{74C7B4CB-B51E-4B03-BED5-B22791FE4B82}" srcOrd="0" destOrd="0" presId="urn:microsoft.com/office/officeart/2005/8/layout/vList5"/>
    <dgm:cxn modelId="{6F7263FD-9151-4142-A14B-F59725025D65}" srcId="{03A6318B-F1EC-40CD-8407-679D8981C7E0}" destId="{EA2DC066-9B81-41B6-A5B1-860EF50D4920}" srcOrd="0" destOrd="0" parTransId="{B6F012A7-C990-4C99-807E-4188FD37E789}" sibTransId="{9E27636D-0E3B-4726-B6FA-3D2318411962}"/>
    <dgm:cxn modelId="{DD95C750-9442-4387-B02C-DE002C0EE11A}" type="presOf" srcId="{82E228D1-9B56-40D5-8760-06FD5F24A0AB}" destId="{0AEB9C7C-496B-4091-A92D-43350BE7B909}" srcOrd="0" destOrd="2" presId="urn:microsoft.com/office/officeart/2005/8/layout/vList5"/>
    <dgm:cxn modelId="{69C54FE1-DD3E-4D01-A18D-FFAE1DAB22D8}" type="presOf" srcId="{BCBBE339-7D5B-4948-BDCA-2CB5A05A1366}" destId="{CAEEAF57-BA4B-4972-8C25-CF079C96F932}" srcOrd="0" destOrd="0" presId="urn:microsoft.com/office/officeart/2005/8/layout/vList5"/>
    <dgm:cxn modelId="{7531DEAD-BA61-4B46-9924-34F4D7DA77DD}" type="presOf" srcId="{5584E6D4-B4F1-4DF1-BA6F-FAD8148DFBE2}" destId="{423C68AD-468B-4AAF-8D1A-FAA7336988B7}" srcOrd="0" destOrd="0" presId="urn:microsoft.com/office/officeart/2005/8/layout/vList5"/>
    <dgm:cxn modelId="{E9D11E79-C240-4C11-A992-598540DA05D0}" type="presOf" srcId="{09FFA4E3-B874-4673-AD00-C4395D0EE0FC}" destId="{992D4F1B-CF1D-4B11-A7F3-8D9A32B9B1A3}" srcOrd="0" destOrd="0" presId="urn:microsoft.com/office/officeart/2005/8/layout/vList5"/>
    <dgm:cxn modelId="{60B75B70-ECF6-4609-88C4-EC4DFAF6C582}" type="presOf" srcId="{934C48D5-EF06-4B51-8D46-14D1BDB1C91C}" destId="{0AEB9C7C-496B-4091-A92D-43350BE7B909}" srcOrd="0" destOrd="1" presId="urn:microsoft.com/office/officeart/2005/8/layout/vList5"/>
    <dgm:cxn modelId="{F99A228A-3EB1-40A7-A4AE-2A551536E139}" srcId="{03A6318B-F1EC-40CD-8407-679D8981C7E0}" destId="{5584E6D4-B4F1-4DF1-BA6F-FAD8148DFBE2}" srcOrd="2" destOrd="0" parTransId="{8693FCE0-D593-482D-980A-07DA8C29D011}" sibTransId="{BD82F8FE-6C97-4437-9CF0-94C85D6D2EAA}"/>
    <dgm:cxn modelId="{97FD50AB-D206-4C88-A3E2-4844E8E1FD48}" type="presOf" srcId="{EA2DC066-9B81-41B6-A5B1-860EF50D4920}" destId="{5EF142FC-C1E0-42C9-82F8-84EC4BA08B56}" srcOrd="0" destOrd="0" presId="urn:microsoft.com/office/officeart/2005/8/layout/vList5"/>
    <dgm:cxn modelId="{0875DA30-0702-4E28-A7F4-7C3792D86EE5}" type="presParOf" srcId="{74C7B4CB-B51E-4B03-BED5-B22791FE4B82}" destId="{51E93CD1-CFBF-47B3-90D9-307EDF31D00B}" srcOrd="0" destOrd="0" presId="urn:microsoft.com/office/officeart/2005/8/layout/vList5"/>
    <dgm:cxn modelId="{B5993457-63EA-4902-968B-7D638498C6EE}" type="presParOf" srcId="{51E93CD1-CFBF-47B3-90D9-307EDF31D00B}" destId="{5EF142FC-C1E0-42C9-82F8-84EC4BA08B56}" srcOrd="0" destOrd="0" presId="urn:microsoft.com/office/officeart/2005/8/layout/vList5"/>
    <dgm:cxn modelId="{A6D10E8B-804D-426C-9BF0-069387EED776}" type="presParOf" srcId="{51E93CD1-CFBF-47B3-90D9-307EDF31D00B}" destId="{0AEB9C7C-496B-4091-A92D-43350BE7B909}" srcOrd="1" destOrd="0" presId="urn:microsoft.com/office/officeart/2005/8/layout/vList5"/>
    <dgm:cxn modelId="{70D175D9-29DA-4004-8B91-B1AFFCC53B09}" type="presParOf" srcId="{74C7B4CB-B51E-4B03-BED5-B22791FE4B82}" destId="{A8A8922F-36EC-4670-9DBB-FF11A0A5778E}" srcOrd="1" destOrd="0" presId="urn:microsoft.com/office/officeart/2005/8/layout/vList5"/>
    <dgm:cxn modelId="{D6584539-56F7-4ABD-9C6B-8EFC510EC2E4}" type="presParOf" srcId="{74C7B4CB-B51E-4B03-BED5-B22791FE4B82}" destId="{B0636032-2029-4697-81EE-8343798FD3E1}" srcOrd="2" destOrd="0" presId="urn:microsoft.com/office/officeart/2005/8/layout/vList5"/>
    <dgm:cxn modelId="{143A8121-C99D-4A11-8ED4-49B2DFFB202B}" type="presParOf" srcId="{B0636032-2029-4697-81EE-8343798FD3E1}" destId="{698B17BC-F6DD-4CEA-AEA1-309C34C18126}" srcOrd="0" destOrd="0" presId="urn:microsoft.com/office/officeart/2005/8/layout/vList5"/>
    <dgm:cxn modelId="{B012A54A-CA34-4F12-9127-8EA57A257651}" type="presParOf" srcId="{B0636032-2029-4697-81EE-8343798FD3E1}" destId="{992D4F1B-CF1D-4B11-A7F3-8D9A32B9B1A3}" srcOrd="1" destOrd="0" presId="urn:microsoft.com/office/officeart/2005/8/layout/vList5"/>
    <dgm:cxn modelId="{9C9946CA-DEAE-41C8-84BF-335CCC5AF0F5}" type="presParOf" srcId="{74C7B4CB-B51E-4B03-BED5-B22791FE4B82}" destId="{D0AAC372-D848-4A58-85E5-38C12C578136}" srcOrd="3" destOrd="0" presId="urn:microsoft.com/office/officeart/2005/8/layout/vList5"/>
    <dgm:cxn modelId="{BB7AF483-99BB-4A6E-B96D-5DDE2F80922A}" type="presParOf" srcId="{74C7B4CB-B51E-4B03-BED5-B22791FE4B82}" destId="{272F9A96-3B13-45DC-B8F5-D07C49242BBF}" srcOrd="4" destOrd="0" presId="urn:microsoft.com/office/officeart/2005/8/layout/vList5"/>
    <dgm:cxn modelId="{95C682C5-6728-4BAB-9409-763FDE17DC25}" type="presParOf" srcId="{272F9A96-3B13-45DC-B8F5-D07C49242BBF}" destId="{423C68AD-468B-4AAF-8D1A-FAA7336988B7}" srcOrd="0" destOrd="0" presId="urn:microsoft.com/office/officeart/2005/8/layout/vList5"/>
    <dgm:cxn modelId="{C78D3313-13B2-46D4-A0AD-20101BC5C8A7}" type="presParOf" srcId="{272F9A96-3B13-45DC-B8F5-D07C49242BBF}" destId="{CAEEAF57-BA4B-4972-8C25-CF079C96F932}"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B55A4-D6D5-4426-BA8A-330A94B49E36}">
      <dsp:nvSpPr>
        <dsp:cNvPr id="0" name=""/>
        <dsp:cNvSpPr/>
      </dsp:nvSpPr>
      <dsp:spPr>
        <a:xfrm>
          <a:off x="3944514" y="599"/>
          <a:ext cx="1281933" cy="959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BE" sz="2000" kern="1200" dirty="0" smtClean="0"/>
            <a:t>confiance</a:t>
          </a:r>
          <a:endParaRPr lang="en-US" sz="2000" kern="1200" dirty="0"/>
        </a:p>
      </dsp:txBody>
      <dsp:txXfrm>
        <a:off x="3944514" y="599"/>
        <a:ext cx="1281933" cy="959215"/>
      </dsp:txXfrm>
    </dsp:sp>
    <dsp:sp modelId="{D56CF236-F7C7-4C8C-BF31-FB59A65A0857}">
      <dsp:nvSpPr>
        <dsp:cNvPr id="0" name=""/>
        <dsp:cNvSpPr/>
      </dsp:nvSpPr>
      <dsp:spPr>
        <a:xfrm>
          <a:off x="1108080" y="51401"/>
          <a:ext cx="4972955" cy="4972955"/>
        </a:xfrm>
        <a:prstGeom prst="circularArrow">
          <a:avLst>
            <a:gd name="adj1" fmla="val 3761"/>
            <a:gd name="adj2" fmla="val 234672"/>
            <a:gd name="adj3" fmla="val 19827668"/>
            <a:gd name="adj4" fmla="val 18936313"/>
            <a:gd name="adj5" fmla="val 4388"/>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B18DC5-C49C-4657-B8F5-B7233E889A54}">
      <dsp:nvSpPr>
        <dsp:cNvPr id="0" name=""/>
        <dsp:cNvSpPr/>
      </dsp:nvSpPr>
      <dsp:spPr>
        <a:xfrm>
          <a:off x="5173076" y="1550068"/>
          <a:ext cx="1296129" cy="959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BE" sz="2000" kern="1200" dirty="0" smtClean="0"/>
            <a:t>crédibilité</a:t>
          </a:r>
          <a:endParaRPr lang="en-US" sz="2000" kern="1200" dirty="0"/>
        </a:p>
      </dsp:txBody>
      <dsp:txXfrm>
        <a:off x="5173076" y="1550068"/>
        <a:ext cx="1296129" cy="959215"/>
      </dsp:txXfrm>
    </dsp:sp>
    <dsp:sp modelId="{3A5C322D-0F12-4526-9B52-9BFE79B8C350}">
      <dsp:nvSpPr>
        <dsp:cNvPr id="0" name=""/>
        <dsp:cNvSpPr/>
      </dsp:nvSpPr>
      <dsp:spPr>
        <a:xfrm>
          <a:off x="1108080" y="51401"/>
          <a:ext cx="4972955" cy="4972955"/>
        </a:xfrm>
        <a:prstGeom prst="circularArrow">
          <a:avLst>
            <a:gd name="adj1" fmla="val 3761"/>
            <a:gd name="adj2" fmla="val 234672"/>
            <a:gd name="adj3" fmla="val 1230782"/>
            <a:gd name="adj4" fmla="val 21556956"/>
            <a:gd name="adj5" fmla="val 4388"/>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24A043-872B-4AFD-864F-595063D1F011}">
      <dsp:nvSpPr>
        <dsp:cNvPr id="0" name=""/>
        <dsp:cNvSpPr/>
      </dsp:nvSpPr>
      <dsp:spPr>
        <a:xfrm>
          <a:off x="4567876" y="3482224"/>
          <a:ext cx="1624526" cy="959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BE" sz="2000" kern="1200" dirty="0" err="1" smtClean="0"/>
            <a:t>empowerment</a:t>
          </a:r>
          <a:endParaRPr lang="en-US" sz="2000" kern="1200" dirty="0"/>
        </a:p>
      </dsp:txBody>
      <dsp:txXfrm>
        <a:off x="4567876" y="3482224"/>
        <a:ext cx="1624526" cy="959215"/>
      </dsp:txXfrm>
    </dsp:sp>
    <dsp:sp modelId="{A6DFDA0A-C4AB-4AD9-BB13-4157021C838B}">
      <dsp:nvSpPr>
        <dsp:cNvPr id="0" name=""/>
        <dsp:cNvSpPr/>
      </dsp:nvSpPr>
      <dsp:spPr>
        <a:xfrm>
          <a:off x="1106190" y="52655"/>
          <a:ext cx="4972955" cy="4972955"/>
        </a:xfrm>
        <a:prstGeom prst="circularArrow">
          <a:avLst>
            <a:gd name="adj1" fmla="val 3761"/>
            <a:gd name="adj2" fmla="val 234672"/>
            <a:gd name="adj3" fmla="val 4204076"/>
            <a:gd name="adj4" fmla="val 3384120"/>
            <a:gd name="adj5" fmla="val 4388"/>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A6E500-DA01-4766-95C5-69900C0425E3}">
      <dsp:nvSpPr>
        <dsp:cNvPr id="0" name=""/>
        <dsp:cNvSpPr/>
      </dsp:nvSpPr>
      <dsp:spPr>
        <a:xfrm>
          <a:off x="3005698" y="4342714"/>
          <a:ext cx="1217282" cy="959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BE" sz="2000" kern="1200" dirty="0" smtClean="0"/>
            <a:t>intégrité</a:t>
          </a:r>
          <a:endParaRPr lang="en-US" sz="2000" kern="1200" dirty="0"/>
        </a:p>
      </dsp:txBody>
      <dsp:txXfrm>
        <a:off x="3005698" y="4342714"/>
        <a:ext cx="1217282" cy="959215"/>
      </dsp:txXfrm>
    </dsp:sp>
    <dsp:sp modelId="{E24D9150-71CB-4A8C-A741-7C5BAC44E639}">
      <dsp:nvSpPr>
        <dsp:cNvPr id="0" name=""/>
        <dsp:cNvSpPr/>
      </dsp:nvSpPr>
      <dsp:spPr>
        <a:xfrm>
          <a:off x="1109870" y="52588"/>
          <a:ext cx="4972955" cy="4972955"/>
        </a:xfrm>
        <a:prstGeom prst="circularArrow">
          <a:avLst>
            <a:gd name="adj1" fmla="val 3761"/>
            <a:gd name="adj2" fmla="val 234672"/>
            <a:gd name="adj3" fmla="val 7181025"/>
            <a:gd name="adj4" fmla="val 6299295"/>
            <a:gd name="adj5" fmla="val 4388"/>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8B61A2-6B4E-4500-964C-38686355D71C}">
      <dsp:nvSpPr>
        <dsp:cNvPr id="0" name=""/>
        <dsp:cNvSpPr/>
      </dsp:nvSpPr>
      <dsp:spPr>
        <a:xfrm>
          <a:off x="910615" y="3482224"/>
          <a:ext cx="1796724" cy="959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BE" sz="2000" kern="1200" dirty="0" smtClean="0"/>
            <a:t>recherche de l’excellence</a:t>
          </a:r>
          <a:endParaRPr lang="en-US" sz="2000" kern="1200" dirty="0"/>
        </a:p>
      </dsp:txBody>
      <dsp:txXfrm>
        <a:off x="910615" y="3482224"/>
        <a:ext cx="1796724" cy="959215"/>
      </dsp:txXfrm>
    </dsp:sp>
    <dsp:sp modelId="{07C9051E-0AB5-42C7-90B1-59BC92CE4CAA}">
      <dsp:nvSpPr>
        <dsp:cNvPr id="0" name=""/>
        <dsp:cNvSpPr/>
      </dsp:nvSpPr>
      <dsp:spPr>
        <a:xfrm>
          <a:off x="1108080" y="51401"/>
          <a:ext cx="4972955" cy="4972955"/>
        </a:xfrm>
        <a:prstGeom prst="circularArrow">
          <a:avLst>
            <a:gd name="adj1" fmla="val 3761"/>
            <a:gd name="adj2" fmla="val 234672"/>
            <a:gd name="adj3" fmla="val 10608372"/>
            <a:gd name="adj4" fmla="val 9334546"/>
            <a:gd name="adj5" fmla="val 4388"/>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81D4BB-9D14-47A7-96AF-B5C450D8237F}">
      <dsp:nvSpPr>
        <dsp:cNvPr id="0" name=""/>
        <dsp:cNvSpPr/>
      </dsp:nvSpPr>
      <dsp:spPr>
        <a:xfrm>
          <a:off x="888368" y="1550068"/>
          <a:ext cx="959215" cy="959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BE" sz="2000" kern="1200" dirty="0" smtClean="0"/>
            <a:t>respect</a:t>
          </a:r>
          <a:endParaRPr lang="en-US" sz="2000" kern="1200" dirty="0"/>
        </a:p>
      </dsp:txBody>
      <dsp:txXfrm>
        <a:off x="888368" y="1550068"/>
        <a:ext cx="959215" cy="959215"/>
      </dsp:txXfrm>
    </dsp:sp>
    <dsp:sp modelId="{C46191E2-7D77-4301-ACF1-596BF373627F}">
      <dsp:nvSpPr>
        <dsp:cNvPr id="0" name=""/>
        <dsp:cNvSpPr/>
      </dsp:nvSpPr>
      <dsp:spPr>
        <a:xfrm>
          <a:off x="1108080" y="51401"/>
          <a:ext cx="4972955" cy="4972955"/>
        </a:xfrm>
        <a:prstGeom prst="circularArrow">
          <a:avLst>
            <a:gd name="adj1" fmla="val 3761"/>
            <a:gd name="adj2" fmla="val 234672"/>
            <a:gd name="adj3" fmla="val 13560405"/>
            <a:gd name="adj4" fmla="val 12337660"/>
            <a:gd name="adj5" fmla="val 4388"/>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7B3329-D459-4134-A030-2105F5453220}">
      <dsp:nvSpPr>
        <dsp:cNvPr id="0" name=""/>
        <dsp:cNvSpPr/>
      </dsp:nvSpPr>
      <dsp:spPr>
        <a:xfrm>
          <a:off x="2124028" y="599"/>
          <a:ext cx="959215" cy="959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BE" sz="2000" kern="1200" dirty="0" smtClean="0"/>
            <a:t>travail d’équipe</a:t>
          </a:r>
          <a:endParaRPr lang="en-US" sz="2000" kern="1200" dirty="0"/>
        </a:p>
      </dsp:txBody>
      <dsp:txXfrm>
        <a:off x="2124028" y="599"/>
        <a:ext cx="959215" cy="959215"/>
      </dsp:txXfrm>
    </dsp:sp>
    <dsp:sp modelId="{35D1AE3F-9666-45B8-81BC-AA92348459D1}">
      <dsp:nvSpPr>
        <dsp:cNvPr id="0" name=""/>
        <dsp:cNvSpPr/>
      </dsp:nvSpPr>
      <dsp:spPr>
        <a:xfrm>
          <a:off x="1108080" y="51401"/>
          <a:ext cx="4972955" cy="4972955"/>
        </a:xfrm>
        <a:prstGeom prst="circularArrow">
          <a:avLst>
            <a:gd name="adj1" fmla="val 3761"/>
            <a:gd name="adj2" fmla="val 234672"/>
            <a:gd name="adj3" fmla="val 16494181"/>
            <a:gd name="adj4" fmla="val 15423766"/>
            <a:gd name="adj5" fmla="val 4388"/>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B9C7C-496B-4091-A92D-43350BE7B909}">
      <dsp:nvSpPr>
        <dsp:cNvPr id="0" name=""/>
        <dsp:cNvSpPr/>
      </dsp:nvSpPr>
      <dsp:spPr>
        <a:xfrm rot="5400000">
          <a:off x="2668178" y="-736383"/>
          <a:ext cx="1325919" cy="3135188"/>
        </a:xfrm>
        <a:prstGeom prst="round2SameRect">
          <a:avLst/>
        </a:prstGeom>
        <a:solidFill>
          <a:srgbClr val="087670">
            <a:alpha val="36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R1.1</a:t>
          </a:r>
          <a:endParaRPr lang="en-US" sz="2300" kern="1200" dirty="0"/>
        </a:p>
        <a:p>
          <a:pPr marL="228600" lvl="1" indent="-228600" algn="l" defTabSz="1022350">
            <a:lnSpc>
              <a:spcPct val="90000"/>
            </a:lnSpc>
            <a:spcBef>
              <a:spcPct val="0"/>
            </a:spcBef>
            <a:spcAft>
              <a:spcPct val="15000"/>
            </a:spcAft>
            <a:buChar char="••"/>
          </a:pPr>
          <a:r>
            <a:rPr lang="en-US" sz="2300" kern="1200" dirty="0" smtClean="0"/>
            <a:t>Start Q3 2020</a:t>
          </a:r>
          <a:endParaRPr lang="en-US" sz="2300" kern="1200" dirty="0"/>
        </a:p>
        <a:p>
          <a:pPr marL="228600" lvl="1" indent="-228600" algn="l" defTabSz="1022350">
            <a:lnSpc>
              <a:spcPct val="90000"/>
            </a:lnSpc>
            <a:spcBef>
              <a:spcPct val="0"/>
            </a:spcBef>
            <a:spcAft>
              <a:spcPct val="15000"/>
            </a:spcAft>
            <a:buChar char="••"/>
          </a:pPr>
          <a:r>
            <a:rPr lang="en-US" sz="2300" kern="1200" dirty="0" smtClean="0"/>
            <a:t>End Q3 2021</a:t>
          </a:r>
          <a:endParaRPr lang="en-US" sz="2300" kern="1200" dirty="0"/>
        </a:p>
      </dsp:txBody>
      <dsp:txXfrm rot="-5400000">
        <a:off x="1763544" y="232977"/>
        <a:ext cx="3070462" cy="1196467"/>
      </dsp:txXfrm>
    </dsp:sp>
    <dsp:sp modelId="{5EF142FC-C1E0-42C9-82F8-84EC4BA08B56}">
      <dsp:nvSpPr>
        <dsp:cNvPr id="0" name=""/>
        <dsp:cNvSpPr/>
      </dsp:nvSpPr>
      <dsp:spPr>
        <a:xfrm>
          <a:off x="0" y="2511"/>
          <a:ext cx="1763543" cy="1657399"/>
        </a:xfrm>
        <a:prstGeom prst="roundRect">
          <a:avLst/>
        </a:prstGeom>
        <a:solidFill>
          <a:srgbClr val="0876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VIDIS Web app</a:t>
          </a:r>
          <a:endParaRPr lang="en-US" sz="2900" kern="1200" dirty="0"/>
        </a:p>
      </dsp:txBody>
      <dsp:txXfrm>
        <a:off x="80908" y="83419"/>
        <a:ext cx="1601727" cy="1495583"/>
      </dsp:txXfrm>
    </dsp:sp>
    <dsp:sp modelId="{CAEEAF57-BA4B-4972-8C25-CF079C96F932}">
      <dsp:nvSpPr>
        <dsp:cNvPr id="0" name=""/>
        <dsp:cNvSpPr/>
      </dsp:nvSpPr>
      <dsp:spPr>
        <a:xfrm rot="5400000">
          <a:off x="2668178" y="1003885"/>
          <a:ext cx="1325919" cy="3135188"/>
        </a:xfrm>
        <a:prstGeom prst="round2SameRect">
          <a:avLst/>
        </a:prstGeom>
        <a:solidFill>
          <a:srgbClr val="087670">
            <a:alpha val="36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Start Q4 2020 -</a:t>
          </a:r>
          <a:endParaRPr lang="en-US" sz="2300" kern="1200" dirty="0"/>
        </a:p>
        <a:p>
          <a:pPr marL="228600" lvl="1" indent="-228600" algn="l" defTabSz="1022350">
            <a:lnSpc>
              <a:spcPct val="90000"/>
            </a:lnSpc>
            <a:spcBef>
              <a:spcPct val="0"/>
            </a:spcBef>
            <a:spcAft>
              <a:spcPct val="15000"/>
            </a:spcAft>
            <a:buChar char="••"/>
          </a:pPr>
          <a:r>
            <a:rPr lang="en-US" sz="2300" kern="1200" dirty="0" smtClean="0"/>
            <a:t>End Q2 2022</a:t>
          </a:r>
          <a:endParaRPr lang="en-US" sz="2300" kern="1200" dirty="0"/>
        </a:p>
      </dsp:txBody>
      <dsp:txXfrm rot="-5400000">
        <a:off x="1763544" y="1973245"/>
        <a:ext cx="3070462" cy="1196467"/>
      </dsp:txXfrm>
    </dsp:sp>
    <dsp:sp modelId="{423C68AD-468B-4AAF-8D1A-FAA7336988B7}">
      <dsp:nvSpPr>
        <dsp:cNvPr id="0" name=""/>
        <dsp:cNvSpPr/>
      </dsp:nvSpPr>
      <dsp:spPr>
        <a:xfrm>
          <a:off x="0" y="1742780"/>
          <a:ext cx="1763543" cy="1657399"/>
        </a:xfrm>
        <a:prstGeom prst="roundRect">
          <a:avLst/>
        </a:prstGeom>
        <a:solidFill>
          <a:srgbClr val="0876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smtClean="0"/>
            <a:t>VIDIS API </a:t>
          </a:r>
          <a:r>
            <a:rPr lang="en-US" sz="2900" kern="1200" smtClean="0">
              <a:solidFill>
                <a:srgbClr val="C00000"/>
              </a:solidFill>
            </a:rPr>
            <a:t>standard FHIR</a:t>
          </a:r>
          <a:endParaRPr lang="en-US" sz="2900" kern="1200" dirty="0">
            <a:solidFill>
              <a:srgbClr val="C00000"/>
            </a:solidFill>
          </a:endParaRPr>
        </a:p>
      </dsp:txBody>
      <dsp:txXfrm>
        <a:off x="80908" y="1823688"/>
        <a:ext cx="1601727" cy="1495583"/>
      </dsp:txXfrm>
    </dsp:sp>
    <dsp:sp modelId="{E6161D94-334D-458A-9832-55B6EEA58D80}">
      <dsp:nvSpPr>
        <dsp:cNvPr id="0" name=""/>
        <dsp:cNvSpPr/>
      </dsp:nvSpPr>
      <dsp:spPr>
        <a:xfrm rot="5400000">
          <a:off x="2668178" y="2744154"/>
          <a:ext cx="1325919" cy="3135188"/>
        </a:xfrm>
        <a:prstGeom prst="round2SameRect">
          <a:avLst/>
        </a:prstGeom>
        <a:solidFill>
          <a:srgbClr val="087670">
            <a:alpha val="36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Start Q1 2021</a:t>
          </a:r>
          <a:endParaRPr lang="en-US" sz="2300" kern="1200" dirty="0"/>
        </a:p>
      </dsp:txBody>
      <dsp:txXfrm rot="-5400000">
        <a:off x="1763544" y="3713514"/>
        <a:ext cx="3070462" cy="1196467"/>
      </dsp:txXfrm>
    </dsp:sp>
    <dsp:sp modelId="{91A2EA78-CA7F-46E7-96CF-732F7BF77D65}">
      <dsp:nvSpPr>
        <dsp:cNvPr id="0" name=""/>
        <dsp:cNvSpPr/>
      </dsp:nvSpPr>
      <dsp:spPr>
        <a:xfrm>
          <a:off x="0" y="3483049"/>
          <a:ext cx="1763543" cy="1657399"/>
        </a:xfrm>
        <a:prstGeom prst="roundRect">
          <a:avLst/>
        </a:prstGeom>
        <a:solidFill>
          <a:srgbClr val="0876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nl-NL" sz="2900" kern="1200" dirty="0" smtClean="0"/>
            <a:t>Mobile app</a:t>
          </a:r>
          <a:endParaRPr lang="en-US" sz="2900" kern="1200" dirty="0"/>
        </a:p>
      </dsp:txBody>
      <dsp:txXfrm>
        <a:off x="80908" y="3563957"/>
        <a:ext cx="1601727" cy="14955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B9C7C-496B-4091-A92D-43350BE7B909}">
      <dsp:nvSpPr>
        <dsp:cNvPr id="0" name=""/>
        <dsp:cNvSpPr/>
      </dsp:nvSpPr>
      <dsp:spPr>
        <a:xfrm rot="5400000">
          <a:off x="2668178" y="-736383"/>
          <a:ext cx="1325919" cy="3135188"/>
        </a:xfrm>
        <a:prstGeom prst="round2SameRect">
          <a:avLst/>
        </a:prstGeom>
        <a:solidFill>
          <a:srgbClr val="087670">
            <a:alpha val="36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Define SLA</a:t>
          </a:r>
          <a:endParaRPr lang="en-US" sz="1900" kern="1200" dirty="0"/>
        </a:p>
        <a:p>
          <a:pPr marL="171450" lvl="1" indent="-171450" algn="l" defTabSz="844550">
            <a:lnSpc>
              <a:spcPct val="90000"/>
            </a:lnSpc>
            <a:spcBef>
              <a:spcPct val="0"/>
            </a:spcBef>
            <a:spcAft>
              <a:spcPct val="15000"/>
            </a:spcAft>
            <a:buChar char="••"/>
          </a:pPr>
          <a:r>
            <a:rPr lang="en-US" sz="1900" kern="1200" dirty="0" smtClean="0"/>
            <a:t>Set up service and support</a:t>
          </a:r>
          <a:endParaRPr lang="en-US" sz="1900" kern="1200" dirty="0"/>
        </a:p>
        <a:p>
          <a:pPr marL="171450" lvl="1" indent="-171450" algn="l" defTabSz="844550">
            <a:lnSpc>
              <a:spcPct val="90000"/>
            </a:lnSpc>
            <a:spcBef>
              <a:spcPct val="0"/>
            </a:spcBef>
            <a:spcAft>
              <a:spcPct val="15000"/>
            </a:spcAft>
            <a:buChar char="••"/>
          </a:pPr>
          <a:endParaRPr lang="en-US" sz="1900" kern="1200" dirty="0"/>
        </a:p>
      </dsp:txBody>
      <dsp:txXfrm rot="-5400000">
        <a:off x="1763544" y="232977"/>
        <a:ext cx="3070462" cy="1196467"/>
      </dsp:txXfrm>
    </dsp:sp>
    <dsp:sp modelId="{5EF142FC-C1E0-42C9-82F8-84EC4BA08B56}">
      <dsp:nvSpPr>
        <dsp:cNvPr id="0" name=""/>
        <dsp:cNvSpPr/>
      </dsp:nvSpPr>
      <dsp:spPr>
        <a:xfrm>
          <a:off x="0" y="2511"/>
          <a:ext cx="1763543" cy="1657399"/>
        </a:xfrm>
        <a:prstGeom prst="roundRect">
          <a:avLst/>
        </a:prstGeom>
        <a:solidFill>
          <a:srgbClr val="0876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nl-NL" sz="2000" kern="1200" dirty="0" smtClean="0"/>
            <a:t>Service management / SLA</a:t>
          </a:r>
          <a:endParaRPr lang="en-US" sz="2000" kern="1200" dirty="0"/>
        </a:p>
      </dsp:txBody>
      <dsp:txXfrm>
        <a:off x="80908" y="83419"/>
        <a:ext cx="1601727" cy="1495583"/>
      </dsp:txXfrm>
    </dsp:sp>
    <dsp:sp modelId="{992D4F1B-CF1D-4B11-A7F3-8D9A32B9B1A3}">
      <dsp:nvSpPr>
        <dsp:cNvPr id="0" name=""/>
        <dsp:cNvSpPr/>
      </dsp:nvSpPr>
      <dsp:spPr>
        <a:xfrm rot="5400000">
          <a:off x="2668178" y="1003885"/>
          <a:ext cx="1325919" cy="3135188"/>
        </a:xfrm>
        <a:prstGeom prst="round2SameRect">
          <a:avLst/>
        </a:prstGeom>
        <a:solidFill>
          <a:srgbClr val="087670">
            <a:alpha val="36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(2021) Define collaborative  support process</a:t>
          </a:r>
          <a:endParaRPr lang="en-US" sz="1900" kern="1200" dirty="0"/>
        </a:p>
      </dsp:txBody>
      <dsp:txXfrm rot="-5400000">
        <a:off x="1763544" y="1973245"/>
        <a:ext cx="3070462" cy="1196467"/>
      </dsp:txXfrm>
    </dsp:sp>
    <dsp:sp modelId="{698B17BC-F6DD-4CEA-AEA1-309C34C18126}">
      <dsp:nvSpPr>
        <dsp:cNvPr id="0" name=""/>
        <dsp:cNvSpPr/>
      </dsp:nvSpPr>
      <dsp:spPr>
        <a:xfrm>
          <a:off x="0" y="1742780"/>
          <a:ext cx="1763543" cy="1657399"/>
        </a:xfrm>
        <a:prstGeom prst="roundRect">
          <a:avLst/>
        </a:prstGeom>
        <a:solidFill>
          <a:srgbClr val="0876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VIDIS web app</a:t>
          </a:r>
        </a:p>
        <a:p>
          <a:pPr lvl="0" algn="ctr" defTabSz="889000">
            <a:lnSpc>
              <a:spcPct val="90000"/>
            </a:lnSpc>
            <a:spcBef>
              <a:spcPct val="0"/>
            </a:spcBef>
            <a:spcAft>
              <a:spcPct val="35000"/>
            </a:spcAft>
          </a:pPr>
          <a:r>
            <a:rPr lang="en-US" sz="2000" kern="1200" dirty="0" smtClean="0"/>
            <a:t>integration</a:t>
          </a:r>
          <a:endParaRPr lang="en-US" sz="2000" kern="1200" dirty="0"/>
        </a:p>
      </dsp:txBody>
      <dsp:txXfrm>
        <a:off x="80908" y="1823688"/>
        <a:ext cx="1601727" cy="1495583"/>
      </dsp:txXfrm>
    </dsp:sp>
    <dsp:sp modelId="{CAEEAF57-BA4B-4972-8C25-CF079C96F932}">
      <dsp:nvSpPr>
        <dsp:cNvPr id="0" name=""/>
        <dsp:cNvSpPr/>
      </dsp:nvSpPr>
      <dsp:spPr>
        <a:xfrm rot="5400000">
          <a:off x="2668178" y="2744154"/>
          <a:ext cx="1325919" cy="3135188"/>
        </a:xfrm>
        <a:prstGeom prst="round2SameRect">
          <a:avLst/>
        </a:prstGeom>
        <a:solidFill>
          <a:srgbClr val="087670">
            <a:alpha val="36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(2022) Define collaborative  support process</a:t>
          </a:r>
          <a:endParaRPr lang="en-US" sz="1900" kern="1200" dirty="0"/>
        </a:p>
      </dsp:txBody>
      <dsp:txXfrm rot="-5400000">
        <a:off x="1763544" y="3713514"/>
        <a:ext cx="3070462" cy="1196467"/>
      </dsp:txXfrm>
    </dsp:sp>
    <dsp:sp modelId="{423C68AD-468B-4AAF-8D1A-FAA7336988B7}">
      <dsp:nvSpPr>
        <dsp:cNvPr id="0" name=""/>
        <dsp:cNvSpPr/>
      </dsp:nvSpPr>
      <dsp:spPr>
        <a:xfrm>
          <a:off x="0" y="3483049"/>
          <a:ext cx="1763543" cy="1657399"/>
        </a:xfrm>
        <a:prstGeom prst="roundRect">
          <a:avLst/>
        </a:prstGeom>
        <a:solidFill>
          <a:srgbClr val="0876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VIDIS API integration</a:t>
          </a:r>
          <a:endParaRPr lang="en-US" sz="2000" kern="1200" dirty="0"/>
        </a:p>
      </dsp:txBody>
      <dsp:txXfrm>
        <a:off x="80908" y="3563957"/>
        <a:ext cx="1601727" cy="1495583"/>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7105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3093" y="0"/>
            <a:ext cx="3077739" cy="471054"/>
          </a:xfrm>
          <a:prstGeom prst="rect">
            <a:avLst/>
          </a:prstGeom>
        </p:spPr>
        <p:txBody>
          <a:bodyPr vert="horz" lIns="91440" tIns="45720" rIns="91440" bIns="45720" rtlCol="0"/>
          <a:lstStyle>
            <a:lvl1pPr algn="r">
              <a:defRPr sz="1200"/>
            </a:lvl1pPr>
          </a:lstStyle>
          <a:p>
            <a:fld id="{103A29A6-86A1-4C77-B3EB-5344DDC64EE2}" type="datetimeFigureOut">
              <a:rPr lang="en-US" smtClean="0"/>
              <a:t>1/21/2021</a:t>
            </a:fld>
            <a:endParaRPr lang="en-US"/>
          </a:p>
        </p:txBody>
      </p:sp>
      <p:sp>
        <p:nvSpPr>
          <p:cNvPr id="4" name="Footer Placeholder 3"/>
          <p:cNvSpPr>
            <a:spLocks noGrp="1"/>
          </p:cNvSpPr>
          <p:nvPr>
            <p:ph type="ftr" sz="quarter" idx="2"/>
          </p:nvPr>
        </p:nvSpPr>
        <p:spPr>
          <a:xfrm>
            <a:off x="1" y="8917423"/>
            <a:ext cx="3077739" cy="47105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3"/>
            <a:ext cx="3077739" cy="471053"/>
          </a:xfrm>
          <a:prstGeom prst="rect">
            <a:avLst/>
          </a:prstGeom>
        </p:spPr>
        <p:txBody>
          <a:bodyPr vert="horz" lIns="91440" tIns="45720" rIns="91440" bIns="45720" rtlCol="0" anchor="b"/>
          <a:lstStyle>
            <a:lvl1pPr algn="r">
              <a:defRPr sz="1200"/>
            </a:lvl1pPr>
          </a:lstStyle>
          <a:p>
            <a:fld id="{EA468987-2D7B-428C-91AE-04CA5E9407F3}" type="slidenum">
              <a:rPr lang="en-US" smtClean="0"/>
              <a:t>‹#›</a:t>
            </a:fld>
            <a:endParaRPr lang="en-US"/>
          </a:p>
        </p:txBody>
      </p:sp>
    </p:spTree>
    <p:extLst>
      <p:ext uri="{BB962C8B-B14F-4D97-AF65-F5344CB8AC3E}">
        <p14:creationId xmlns:p14="http://schemas.microsoft.com/office/powerpoint/2010/main" val="387124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4023093" y="0"/>
            <a:ext cx="3077739" cy="469424"/>
          </a:xfrm>
          <a:prstGeom prst="rect">
            <a:avLst/>
          </a:prstGeom>
        </p:spPr>
        <p:txBody>
          <a:bodyPr vert="horz" lIns="91440" tIns="45720" rIns="91440" bIns="45720" rtlCol="0"/>
          <a:lstStyle>
            <a:lvl1pPr algn="r">
              <a:defRPr sz="1200"/>
            </a:lvl1pPr>
          </a:lstStyle>
          <a:p>
            <a:pPr>
              <a:defRPr/>
            </a:pPr>
            <a:fld id="{7472D4DB-24C3-43B8-8E4A-324AA65BA7B2}" type="datetimeFigureOut">
              <a:rPr lang="en-US"/>
              <a:pPr>
                <a:defRPr/>
              </a:pPr>
              <a:t>1/21/2021</a:t>
            </a:fld>
            <a:endParaRPr lang="en-US"/>
          </a:p>
        </p:txBody>
      </p:sp>
      <p:sp>
        <p:nvSpPr>
          <p:cNvPr id="4" name="Slide Image Placeholder 3"/>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917421"/>
            <a:ext cx="3077739" cy="469424"/>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023093" y="8917421"/>
            <a:ext cx="3077739" cy="469424"/>
          </a:xfrm>
          <a:prstGeom prst="rect">
            <a:avLst/>
          </a:prstGeom>
        </p:spPr>
        <p:txBody>
          <a:bodyPr vert="horz" lIns="91440" tIns="45720" rIns="91440" bIns="45720" rtlCol="0" anchor="b"/>
          <a:lstStyle>
            <a:lvl1pPr algn="r">
              <a:defRPr sz="1200"/>
            </a:lvl1pPr>
          </a:lstStyle>
          <a:p>
            <a:pPr>
              <a:defRPr/>
            </a:pPr>
            <a:fld id="{B9A4C6B6-9186-44B6-AEB1-8528D7C6E6ED}" type="slidenum">
              <a:rPr lang="en-US"/>
              <a:pPr>
                <a:defRPr/>
              </a:pPr>
              <a:t>‹#›</a:t>
            </a:fld>
            <a:endParaRPr lang="en-US"/>
          </a:p>
        </p:txBody>
      </p:sp>
    </p:spTree>
    <p:extLst>
      <p:ext uri="{BB962C8B-B14F-4D97-AF65-F5344CB8AC3E}">
        <p14:creationId xmlns:p14="http://schemas.microsoft.com/office/powerpoint/2010/main" val="9608395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1</a:t>
            </a:fld>
            <a:endParaRPr lang="en-US" smtClean="0"/>
          </a:p>
        </p:txBody>
      </p:sp>
    </p:spTree>
    <p:extLst>
      <p:ext uri="{BB962C8B-B14F-4D97-AF65-F5344CB8AC3E}">
        <p14:creationId xmlns:p14="http://schemas.microsoft.com/office/powerpoint/2010/main" val="308713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13</a:t>
            </a:fld>
            <a:endParaRPr lang="en-US" smtClean="0"/>
          </a:p>
        </p:txBody>
      </p:sp>
    </p:spTree>
    <p:extLst>
      <p:ext uri="{BB962C8B-B14F-4D97-AF65-F5344CB8AC3E}">
        <p14:creationId xmlns:p14="http://schemas.microsoft.com/office/powerpoint/2010/main" val="2991619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28688">
              <a:defRPr sz="3200" b="1">
                <a:solidFill>
                  <a:schemeClr val="tx1"/>
                </a:solidFill>
                <a:latin typeface="Times New Roman" pitchFamily="18" charset="0"/>
              </a:defRPr>
            </a:lvl1pPr>
            <a:lvl2pPr marL="742950" indent="-285750" defTabSz="928688">
              <a:defRPr sz="3200" b="1">
                <a:solidFill>
                  <a:schemeClr val="tx1"/>
                </a:solidFill>
                <a:latin typeface="Times New Roman" pitchFamily="18" charset="0"/>
              </a:defRPr>
            </a:lvl2pPr>
            <a:lvl3pPr marL="1143000" indent="-228600" defTabSz="928688">
              <a:defRPr sz="3200" b="1">
                <a:solidFill>
                  <a:schemeClr val="tx1"/>
                </a:solidFill>
                <a:latin typeface="Times New Roman" pitchFamily="18" charset="0"/>
              </a:defRPr>
            </a:lvl3pPr>
            <a:lvl4pPr marL="1600200" indent="-228600" defTabSz="928688">
              <a:defRPr sz="3200" b="1">
                <a:solidFill>
                  <a:schemeClr val="tx1"/>
                </a:solidFill>
                <a:latin typeface="Times New Roman" pitchFamily="18" charset="0"/>
              </a:defRPr>
            </a:lvl4pPr>
            <a:lvl5pPr marL="2057400" indent="-228600" defTabSz="928688">
              <a:defRPr sz="3200" b="1">
                <a:solidFill>
                  <a:schemeClr val="tx1"/>
                </a:solidFill>
                <a:latin typeface="Times New Roman" pitchFamily="18" charset="0"/>
              </a:defRPr>
            </a:lvl5pPr>
            <a:lvl6pPr marL="2514600" indent="-228600" defTabSz="928688" eaLnBrk="0" fontAlgn="base" hangingPunct="0">
              <a:spcBef>
                <a:spcPct val="0"/>
              </a:spcBef>
              <a:spcAft>
                <a:spcPct val="0"/>
              </a:spcAft>
              <a:defRPr sz="3200" b="1">
                <a:solidFill>
                  <a:schemeClr val="tx1"/>
                </a:solidFill>
                <a:latin typeface="Times New Roman" pitchFamily="18" charset="0"/>
              </a:defRPr>
            </a:lvl6pPr>
            <a:lvl7pPr marL="2971800" indent="-228600" defTabSz="928688" eaLnBrk="0" fontAlgn="base" hangingPunct="0">
              <a:spcBef>
                <a:spcPct val="0"/>
              </a:spcBef>
              <a:spcAft>
                <a:spcPct val="0"/>
              </a:spcAft>
              <a:defRPr sz="3200" b="1">
                <a:solidFill>
                  <a:schemeClr val="tx1"/>
                </a:solidFill>
                <a:latin typeface="Times New Roman" pitchFamily="18" charset="0"/>
              </a:defRPr>
            </a:lvl7pPr>
            <a:lvl8pPr marL="3429000" indent="-228600" defTabSz="928688" eaLnBrk="0" fontAlgn="base" hangingPunct="0">
              <a:spcBef>
                <a:spcPct val="0"/>
              </a:spcBef>
              <a:spcAft>
                <a:spcPct val="0"/>
              </a:spcAft>
              <a:defRPr sz="3200" b="1">
                <a:solidFill>
                  <a:schemeClr val="tx1"/>
                </a:solidFill>
                <a:latin typeface="Times New Roman" pitchFamily="18" charset="0"/>
              </a:defRPr>
            </a:lvl8pPr>
            <a:lvl9pPr marL="3886200" indent="-228600" defTabSz="928688" eaLnBrk="0" fontAlgn="base" hangingPunct="0">
              <a:spcBef>
                <a:spcPct val="0"/>
              </a:spcBef>
              <a:spcAft>
                <a:spcPct val="0"/>
              </a:spcAft>
              <a:defRPr sz="3200" b="1">
                <a:solidFill>
                  <a:schemeClr val="tx1"/>
                </a:solidFill>
                <a:latin typeface="Times New Roman" pitchFamily="18" charset="0"/>
              </a:defRPr>
            </a:lvl9pPr>
          </a:lstStyle>
          <a:p>
            <a:fld id="{57021076-4BFF-411B-B7F4-15E703EEE8EA}" type="slidenum">
              <a:rPr lang="nl-NL" altLang="en-US" sz="1300" b="0" smtClean="0"/>
              <a:pPr/>
              <a:t>14</a:t>
            </a:fld>
            <a:endParaRPr lang="nl-NL" altLang="en-US" sz="1300" b="0" smtClean="0"/>
          </a:p>
        </p:txBody>
      </p:sp>
      <p:sp>
        <p:nvSpPr>
          <p:cNvPr id="33795" name="Rectangle 2"/>
          <p:cNvSpPr>
            <a:spLocks noGrp="1" noRot="1" noChangeAspect="1" noChangeArrowheads="1" noTextEdit="1"/>
          </p:cNvSpPr>
          <p:nvPr>
            <p:ph type="sldImg"/>
          </p:nvPr>
        </p:nvSpPr>
        <p:spPr>
          <a:xfrm>
            <a:off x="425450" y="706438"/>
            <a:ext cx="6253163" cy="3517900"/>
          </a:xfrm>
          <a:ln/>
        </p:spPr>
      </p:sp>
      <p:sp>
        <p:nvSpPr>
          <p:cNvPr id="33796" name="Rectangle 3"/>
          <p:cNvSpPr>
            <a:spLocks noGrp="1" noChangeArrowheads="1"/>
          </p:cNvSpPr>
          <p:nvPr>
            <p:ph type="body" idx="1"/>
          </p:nvPr>
        </p:nvSpPr>
        <p:spPr>
          <a:xfrm>
            <a:off x="709917" y="4459263"/>
            <a:ext cx="5682643" cy="4223538"/>
          </a:xfrm>
          <a:noFill/>
        </p:spPr>
        <p:txBody>
          <a:bodyPr/>
          <a:lstStyle/>
          <a:p>
            <a:pPr eaLnBrk="1" hangingPunct="1"/>
            <a:endParaRPr lang="fr-BE" altLang="en-US" smtClean="0"/>
          </a:p>
        </p:txBody>
      </p:sp>
    </p:spTree>
    <p:extLst>
      <p:ext uri="{BB962C8B-B14F-4D97-AF65-F5344CB8AC3E}">
        <p14:creationId xmlns:p14="http://schemas.microsoft.com/office/powerpoint/2010/main" val="1623418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BE"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1691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977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8516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4161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1669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0408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4492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236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EDF498-6B22-4C23-B9DE-FBD91F7FCCAE}" type="slidenum">
              <a:rPr lang="fr-BE" smtClean="0"/>
              <a:t>4</a:t>
            </a:fld>
            <a:endParaRPr lang="fr-BE"/>
          </a:p>
        </p:txBody>
      </p:sp>
    </p:spTree>
    <p:extLst>
      <p:ext uri="{BB962C8B-B14F-4D97-AF65-F5344CB8AC3E}">
        <p14:creationId xmlns:p14="http://schemas.microsoft.com/office/powerpoint/2010/main" val="942772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7166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3066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9790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67605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2927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Mobile app Openstaande voorschriften  : </a:t>
            </a:r>
            <a:r>
              <a:rPr lang="nl-NL" dirty="0" err="1" smtClean="0"/>
              <a:t>purpose</a:t>
            </a:r>
            <a:r>
              <a:rPr lang="nl-NL" dirty="0" smtClean="0"/>
              <a:t> : dematerialisatie voorschriften</a:t>
            </a:r>
            <a:endParaRPr lang="en-US" dirty="0" smtClean="0"/>
          </a:p>
          <a:p>
            <a:endParaRPr lang="en-US" dirty="0"/>
          </a:p>
        </p:txBody>
      </p:sp>
      <p:sp>
        <p:nvSpPr>
          <p:cNvPr id="4" name="Slide Number Placeholder 3"/>
          <p:cNvSpPr>
            <a:spLocks noGrp="1"/>
          </p:cNvSpPr>
          <p:nvPr>
            <p:ph type="sldNum" sz="quarter" idx="10"/>
          </p:nvPr>
        </p:nvSpPr>
        <p:spPr/>
        <p:txBody>
          <a:bodyPr/>
          <a:lstStyle/>
          <a:p>
            <a:fld id="{C7271541-1CC5-C049-8103-D9B2142DE7A5}" type="slidenum">
              <a:rPr lang="en-US" smtClean="0"/>
              <a:t>34</a:t>
            </a:fld>
            <a:endParaRPr lang="en-US"/>
          </a:p>
        </p:txBody>
      </p:sp>
    </p:spTree>
    <p:extLst>
      <p:ext uri="{BB962C8B-B14F-4D97-AF65-F5344CB8AC3E}">
        <p14:creationId xmlns:p14="http://schemas.microsoft.com/office/powerpoint/2010/main" val="4175392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1296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50789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95332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38</a:t>
            </a:fld>
            <a:endParaRPr lang="en-US" smtClean="0"/>
          </a:p>
        </p:txBody>
      </p:sp>
    </p:spTree>
    <p:extLst>
      <p:ext uri="{BB962C8B-B14F-4D97-AF65-F5344CB8AC3E}">
        <p14:creationId xmlns:p14="http://schemas.microsoft.com/office/powerpoint/2010/main" val="3890198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02281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EDF498-6B22-4C23-B9DE-FBD91F7FCCAE}" type="slidenum">
              <a:rPr kumimoji="0" lang="fr-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r-BE"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95576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40</a:t>
            </a:fld>
            <a:endParaRPr lang="en-US" smtClean="0"/>
          </a:p>
        </p:txBody>
      </p:sp>
    </p:spTree>
    <p:extLst>
      <p:ext uri="{BB962C8B-B14F-4D97-AF65-F5344CB8AC3E}">
        <p14:creationId xmlns:p14="http://schemas.microsoft.com/office/powerpoint/2010/main" val="24200843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6898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72042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62437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39748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85948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47</a:t>
            </a:fld>
            <a:endParaRPr lang="en-US" smtClean="0"/>
          </a:p>
        </p:txBody>
      </p:sp>
    </p:spTree>
    <p:extLst>
      <p:ext uri="{BB962C8B-B14F-4D97-AF65-F5344CB8AC3E}">
        <p14:creationId xmlns:p14="http://schemas.microsoft.com/office/powerpoint/2010/main" val="21106480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48</a:t>
            </a:fld>
            <a:endParaRPr lang="en-US" smtClean="0"/>
          </a:p>
        </p:txBody>
      </p:sp>
    </p:spTree>
    <p:extLst>
      <p:ext uri="{BB962C8B-B14F-4D97-AF65-F5344CB8AC3E}">
        <p14:creationId xmlns:p14="http://schemas.microsoft.com/office/powerpoint/2010/main" val="34678437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49</a:t>
            </a:fld>
            <a:endParaRPr lang="en-US" smtClean="0"/>
          </a:p>
        </p:txBody>
      </p:sp>
    </p:spTree>
    <p:extLst>
      <p:ext uri="{BB962C8B-B14F-4D97-AF65-F5344CB8AC3E}">
        <p14:creationId xmlns:p14="http://schemas.microsoft.com/office/powerpoint/2010/main" val="1637822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85858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50</a:t>
            </a:fld>
            <a:endParaRPr lang="en-US" smtClean="0"/>
          </a:p>
        </p:txBody>
      </p:sp>
    </p:spTree>
    <p:extLst>
      <p:ext uri="{BB962C8B-B14F-4D97-AF65-F5344CB8AC3E}">
        <p14:creationId xmlns:p14="http://schemas.microsoft.com/office/powerpoint/2010/main" val="4235204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51</a:t>
            </a:fld>
            <a:endParaRPr lang="en-US" smtClean="0"/>
          </a:p>
        </p:txBody>
      </p:sp>
    </p:spTree>
    <p:extLst>
      <p:ext uri="{BB962C8B-B14F-4D97-AF65-F5344CB8AC3E}">
        <p14:creationId xmlns:p14="http://schemas.microsoft.com/office/powerpoint/2010/main" val="10013667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52</a:t>
            </a:fld>
            <a:endParaRPr lang="en-US" smtClean="0"/>
          </a:p>
        </p:txBody>
      </p:sp>
    </p:spTree>
    <p:extLst>
      <p:ext uri="{BB962C8B-B14F-4D97-AF65-F5344CB8AC3E}">
        <p14:creationId xmlns:p14="http://schemas.microsoft.com/office/powerpoint/2010/main" val="33917731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53</a:t>
            </a:fld>
            <a:endParaRPr lang="en-US" smtClean="0"/>
          </a:p>
        </p:txBody>
      </p:sp>
    </p:spTree>
    <p:extLst>
      <p:ext uri="{BB962C8B-B14F-4D97-AF65-F5344CB8AC3E}">
        <p14:creationId xmlns:p14="http://schemas.microsoft.com/office/powerpoint/2010/main" val="34205017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54</a:t>
            </a:fld>
            <a:endParaRPr lang="en-US" smtClean="0"/>
          </a:p>
        </p:txBody>
      </p:sp>
    </p:spTree>
    <p:extLst>
      <p:ext uri="{BB962C8B-B14F-4D97-AF65-F5344CB8AC3E}">
        <p14:creationId xmlns:p14="http://schemas.microsoft.com/office/powerpoint/2010/main" val="12924718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55</a:t>
            </a:fld>
            <a:endParaRPr lang="en-US" smtClean="0"/>
          </a:p>
        </p:txBody>
      </p:sp>
    </p:spTree>
    <p:extLst>
      <p:ext uri="{BB962C8B-B14F-4D97-AF65-F5344CB8AC3E}">
        <p14:creationId xmlns:p14="http://schemas.microsoft.com/office/powerpoint/2010/main" val="30990742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56</a:t>
            </a:fld>
            <a:endParaRPr lang="en-US" smtClean="0"/>
          </a:p>
        </p:txBody>
      </p:sp>
    </p:spTree>
    <p:extLst>
      <p:ext uri="{BB962C8B-B14F-4D97-AF65-F5344CB8AC3E}">
        <p14:creationId xmlns:p14="http://schemas.microsoft.com/office/powerpoint/2010/main" val="27856156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57</a:t>
            </a:fld>
            <a:endParaRPr lang="en-US" smtClean="0"/>
          </a:p>
        </p:txBody>
      </p:sp>
    </p:spTree>
    <p:extLst>
      <p:ext uri="{BB962C8B-B14F-4D97-AF65-F5344CB8AC3E}">
        <p14:creationId xmlns:p14="http://schemas.microsoft.com/office/powerpoint/2010/main" val="35350700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58</a:t>
            </a:fld>
            <a:endParaRPr lang="en-US" smtClean="0"/>
          </a:p>
        </p:txBody>
      </p:sp>
    </p:spTree>
    <p:extLst>
      <p:ext uri="{BB962C8B-B14F-4D97-AF65-F5344CB8AC3E}">
        <p14:creationId xmlns:p14="http://schemas.microsoft.com/office/powerpoint/2010/main" val="40558192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59</a:t>
            </a:fld>
            <a:endParaRPr lang="en-US" smtClean="0"/>
          </a:p>
        </p:txBody>
      </p:sp>
    </p:spTree>
    <p:extLst>
      <p:ext uri="{BB962C8B-B14F-4D97-AF65-F5344CB8AC3E}">
        <p14:creationId xmlns:p14="http://schemas.microsoft.com/office/powerpoint/2010/main" val="3774418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BE"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6933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709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6307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802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20341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56795"/>
            <a:ext cx="10363200" cy="1470025"/>
          </a:xfrm>
        </p:spPr>
        <p:txBody>
          <a:bodyPr/>
          <a:lstStyle>
            <a:lvl1pPr>
              <a:defRPr sz="4000" b="0"/>
            </a:lvl1pPr>
          </a:lstStyle>
          <a:p>
            <a:r>
              <a:rPr lang="en-US" smtClean="0"/>
              <a:t>Click to edit Master title style</a:t>
            </a:r>
            <a:endParaRPr lang="en-GB"/>
          </a:p>
        </p:txBody>
      </p:sp>
      <p:sp>
        <p:nvSpPr>
          <p:cNvPr id="3" name="Subtitle 2"/>
          <p:cNvSpPr>
            <a:spLocks noGrp="1"/>
          </p:cNvSpPr>
          <p:nvPr>
            <p:ph type="subTitle" idx="1"/>
          </p:nvPr>
        </p:nvSpPr>
        <p:spPr>
          <a:xfrm>
            <a:off x="1828800" y="2996952"/>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6" name="Date Placeholder 3"/>
          <p:cNvSpPr>
            <a:spLocks noGrp="1"/>
          </p:cNvSpPr>
          <p:nvPr>
            <p:ph type="dt" sz="half" idx="10"/>
          </p:nvPr>
        </p:nvSpPr>
        <p:spPr>
          <a:xfrm>
            <a:off x="9215967" y="6453191"/>
            <a:ext cx="2844800" cy="293687"/>
          </a:xfrm>
          <a:prstGeom prst="rect">
            <a:avLst/>
          </a:prstGeom>
        </p:spPr>
        <p:txBody>
          <a:bodyPr/>
          <a:lstStyle>
            <a:lvl1pPr algn="r" fontAlgn="auto">
              <a:spcBef>
                <a:spcPts val="0"/>
              </a:spcBef>
              <a:spcAft>
                <a:spcPts val="0"/>
              </a:spcAft>
              <a:defRPr sz="1000">
                <a:solidFill>
                  <a:schemeClr val="bg1">
                    <a:lumMod val="50000"/>
                  </a:schemeClr>
                </a:solidFill>
                <a:latin typeface="+mn-lt"/>
                <a:cs typeface="+mn-cs"/>
              </a:defRPr>
            </a:lvl1pPr>
          </a:lstStyle>
          <a:p>
            <a:pPr>
              <a:defRPr/>
            </a:pPr>
            <a:endParaRPr lang="en-GB"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789" r="83862" b="92911"/>
          <a:stretch/>
        </p:blipFill>
        <p:spPr>
          <a:xfrm>
            <a:off x="9336360" y="199258"/>
            <a:ext cx="2855640" cy="781469"/>
          </a:xfrm>
          <a:prstGeom prst="rect">
            <a:avLst/>
          </a:prstGeom>
        </p:spPr>
      </p:pic>
    </p:spTree>
    <p:extLst>
      <p:ext uri="{BB962C8B-B14F-4D97-AF65-F5344CB8AC3E}">
        <p14:creationId xmlns:p14="http://schemas.microsoft.com/office/powerpoint/2010/main" val="2041839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3392" y="188640"/>
            <a:ext cx="10972800" cy="922114"/>
          </a:xfrm>
          <a:prstGeom prst="rect">
            <a:avLst/>
          </a:prstGeom>
        </p:spPr>
        <p:txBody>
          <a:bodyPr rtlCol="0">
            <a:normAutofit/>
          </a:bodyPr>
          <a:lstStyle>
            <a:lvl1pPr algn="ctr" defTabSz="914400" rtl="0" eaLnBrk="1" latinLnBrk="0" hangingPunct="1">
              <a:spcBef>
                <a:spcPct val="0"/>
              </a:spcBef>
              <a:buNone/>
              <a:defRPr lang="en-GB" sz="4000" kern="1200" dirty="0">
                <a:solidFill>
                  <a:srgbClr val="C00000"/>
                </a:solidFill>
                <a:latin typeface="+mj-lt"/>
                <a:ea typeface="+mj-ea"/>
                <a:cs typeface="Arial" panose="020B0604020202020204" pitchFamily="34" charset="0"/>
              </a:defRPr>
            </a:lvl1pPr>
          </a:lstStyle>
          <a:p>
            <a:r>
              <a:rPr lang="en-US" dirty="0" smtClean="0"/>
              <a:t>Click to edit Master title style</a:t>
            </a:r>
            <a:endParaRPr lang="en-GB" dirty="0"/>
          </a:p>
        </p:txBody>
      </p:sp>
      <p:sp>
        <p:nvSpPr>
          <p:cNvPr id="8" name="Text Placeholder 2"/>
          <p:cNvSpPr>
            <a:spLocks noGrp="1"/>
          </p:cNvSpPr>
          <p:nvPr>
            <p:ph idx="1" hasCustomPrompt="1"/>
          </p:nvPr>
        </p:nvSpPr>
        <p:spPr>
          <a:xfrm>
            <a:off x="609600" y="1196752"/>
            <a:ext cx="10972800" cy="5112568"/>
          </a:xfrm>
          <a:prstGeom prst="rect">
            <a:avLst/>
          </a:prstGeom>
        </p:spPr>
        <p:txBody>
          <a:bodyPr rtlCol="0">
            <a:normAutofit/>
          </a:bodyPr>
          <a:lstStyle>
            <a:lvl1pPr>
              <a:defRPr sz="2400"/>
            </a:lvl1pPr>
            <a:lvl2pPr>
              <a:defRPr sz="2000"/>
            </a:lvl2pPr>
            <a:lvl3pPr>
              <a:defRPr sz="1800"/>
            </a:lvl3pPr>
            <a:lvl4pPr>
              <a:defRPr sz="1800"/>
            </a:lvl4pPr>
            <a:lvl5pPr>
              <a:defRPr sz="1800"/>
            </a:lvl5p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sp>
        <p:nvSpPr>
          <p:cNvPr id="4" name="Slide Number Placeholder 5"/>
          <p:cNvSpPr>
            <a:spLocks noGrp="1"/>
          </p:cNvSpPr>
          <p:nvPr>
            <p:ph type="sldNum" sz="quarter" idx="10"/>
          </p:nvPr>
        </p:nvSpPr>
        <p:spPr/>
        <p:txBody>
          <a:bodyPr/>
          <a:lstStyle>
            <a:lvl1pPr>
              <a:defRPr/>
            </a:lvl1pPr>
          </a:lstStyle>
          <a:p>
            <a:pPr>
              <a:defRPr/>
            </a:pPr>
            <a:fld id="{84AEDDD6-2727-439E-A96F-E9FD4CA77376}" type="slidenum">
              <a:rPr lang="en-GB"/>
              <a:pPr>
                <a:defRPr/>
              </a:pPr>
              <a:t>‹#›</a:t>
            </a:fld>
            <a:endParaRPr lang="en-GB" dirty="0"/>
          </a:p>
        </p:txBody>
      </p:sp>
    </p:spTree>
    <p:extLst>
      <p:ext uri="{BB962C8B-B14F-4D97-AF65-F5344CB8AC3E}">
        <p14:creationId xmlns:p14="http://schemas.microsoft.com/office/powerpoint/2010/main" val="1180931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99D811F3-C16F-4DB2-A42F-0DEC8D6A8BE4}" type="slidenum">
              <a:rPr lang="en-GB"/>
              <a:pPr>
                <a:defRPr/>
              </a:pPr>
              <a:t>‹#›</a:t>
            </a:fld>
            <a:endParaRPr lang="en-GB"/>
          </a:p>
        </p:txBody>
      </p:sp>
    </p:spTree>
    <p:extLst>
      <p:ext uri="{BB962C8B-B14F-4D97-AF65-F5344CB8AC3E}">
        <p14:creationId xmlns:p14="http://schemas.microsoft.com/office/powerpoint/2010/main" val="2003110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623392" y="188640"/>
            <a:ext cx="10972800" cy="922114"/>
          </a:xfrm>
          <a:prstGeom prst="rect">
            <a:avLst/>
          </a:prstGeom>
        </p:spPr>
        <p:txBody>
          <a:bodyPr rtlCol="0">
            <a:normAutofit/>
          </a:bodyPr>
          <a:lstStyle>
            <a:lvl1pPr algn="ctr" defTabSz="914400" rtl="0" eaLnBrk="1" fontAlgn="base" latinLnBrk="0" hangingPunct="1">
              <a:spcBef>
                <a:spcPct val="0"/>
              </a:spcBef>
              <a:spcAft>
                <a:spcPct val="0"/>
              </a:spcAft>
              <a:buNone/>
              <a:defRPr lang="en-GB" altLang="en-US" sz="4000" kern="1200" dirty="0">
                <a:solidFill>
                  <a:srgbClr val="C00000"/>
                </a:solidFill>
                <a:latin typeface="+mj-lt"/>
                <a:ea typeface="+mj-ea"/>
                <a:cs typeface="Arial" panose="020B0604020202020204" pitchFamily="34" charset="0"/>
              </a:defRPr>
            </a:lvl1pPr>
          </a:lstStyle>
          <a:p>
            <a:r>
              <a:rPr lang="en-US" dirty="0" smtClean="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A5F37D79-5435-4A72-95CC-13718149D69C}" type="slidenum">
              <a:rPr lang="en-GB"/>
              <a:pPr>
                <a:defRPr/>
              </a:pPr>
              <a:t>‹#›</a:t>
            </a:fld>
            <a:endParaRPr lang="en-GB"/>
          </a:p>
        </p:txBody>
      </p:sp>
    </p:spTree>
    <p:extLst>
      <p:ext uri="{BB962C8B-B14F-4D97-AF65-F5344CB8AC3E}">
        <p14:creationId xmlns:p14="http://schemas.microsoft.com/office/powerpoint/2010/main" val="2029081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2" name="Tekstvak 4"/>
          <p:cNvSpPr txBox="1">
            <a:spLocks noChangeArrowheads="1"/>
          </p:cNvSpPr>
          <p:nvPr userDrawn="1"/>
        </p:nvSpPr>
        <p:spPr bwMode="auto">
          <a:xfrm>
            <a:off x="573619" y="1662116"/>
            <a:ext cx="11044767" cy="2308225"/>
          </a:xfrm>
          <a:prstGeom prst="rect">
            <a:avLst/>
          </a:prstGeom>
          <a:noFill/>
          <a:ln w="9525">
            <a:solidFill>
              <a:srgbClr val="08767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p:txBody>
      </p:sp>
      <p:sp>
        <p:nvSpPr>
          <p:cNvPr id="3" name="Slide Number Placeholder 2"/>
          <p:cNvSpPr>
            <a:spLocks noGrp="1"/>
          </p:cNvSpPr>
          <p:nvPr>
            <p:ph type="sldNum" sz="quarter" idx="10"/>
          </p:nvPr>
        </p:nvSpPr>
        <p:spPr/>
        <p:txBody>
          <a:bodyPr/>
          <a:lstStyle>
            <a:lvl1pPr>
              <a:defRPr/>
            </a:lvl1pPr>
          </a:lstStyle>
          <a:p>
            <a:pPr>
              <a:defRPr/>
            </a:pPr>
            <a:fld id="{EF66DDCB-4F40-4F8C-A2FE-269D135B5A13}" type="slidenum">
              <a:rPr lang="en-GB"/>
              <a:pPr>
                <a:defRPr/>
              </a:pPr>
              <a:t>‹#›</a:t>
            </a:fld>
            <a:endParaRPr lang="en-GB" dirty="0"/>
          </a:p>
        </p:txBody>
      </p:sp>
    </p:spTree>
    <p:extLst>
      <p:ext uri="{BB962C8B-B14F-4D97-AF65-F5344CB8AC3E}">
        <p14:creationId xmlns:p14="http://schemas.microsoft.com/office/powerpoint/2010/main" val="235793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6500284" y="1988840"/>
            <a:ext cx="5691716" cy="2800767"/>
            <a:chOff x="4407024" y="1916832"/>
            <a:chExt cx="4269432" cy="2801185"/>
          </a:xfrm>
        </p:grpSpPr>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07024" y="2869540"/>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23817" y="3392438"/>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2"/>
            <p:cNvSpPr txBox="1">
              <a:spLocks noChangeArrowheads="1"/>
            </p:cNvSpPr>
            <p:nvPr userDrawn="1"/>
          </p:nvSpPr>
          <p:spPr bwMode="auto">
            <a:xfrm>
              <a:off x="4788082" y="1916832"/>
              <a:ext cx="3888374" cy="280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r>
                <a:rPr lang="en-US" sz="1600" dirty="0" smtClean="0">
                  <a:solidFill>
                    <a:srgbClr val="0D0D0D"/>
                  </a:solidFill>
                </a:rPr>
                <a:t>frank.robben@mail.fgov.be </a:t>
              </a:r>
            </a:p>
            <a:p>
              <a:pPr>
                <a:defRPr/>
              </a:pPr>
              <a:endParaRPr lang="en-US" sz="1600" dirty="0" smtClean="0">
                <a:solidFill>
                  <a:srgbClr val="0D0D0D"/>
                </a:solidFill>
                <a:sym typeface="Arial" charset="0"/>
              </a:endParaRPr>
            </a:p>
            <a:p>
              <a:pPr>
                <a:defRPr/>
              </a:pPr>
              <a:r>
                <a:rPr lang="fr-BE" sz="1600" dirty="0" smtClean="0">
                  <a:solidFill>
                    <a:srgbClr val="0D0D0D"/>
                  </a:solidFill>
                  <a:sym typeface="Arial" charset="0"/>
                </a:rPr>
                <a:t>@</a:t>
              </a:r>
              <a:r>
                <a:rPr lang="fr-BE" sz="1600" dirty="0" err="1" smtClean="0">
                  <a:solidFill>
                    <a:srgbClr val="0D0D0D"/>
                  </a:solidFill>
                  <a:sym typeface="Arial" charset="0"/>
                </a:rPr>
                <a:t>FrRobben</a:t>
              </a:r>
              <a:endParaRPr lang="fr-BE" sz="1600" dirty="0" smtClean="0">
                <a:solidFill>
                  <a:srgbClr val="0D0D0D"/>
                </a:solidFill>
                <a:sym typeface="Arial" charset="0"/>
              </a:endParaRPr>
            </a:p>
            <a:p>
              <a:pPr>
                <a:defRPr/>
              </a:pPr>
              <a:endParaRPr lang="en-US" sz="1600" dirty="0" smtClean="0">
                <a:solidFill>
                  <a:srgbClr val="0D0D0D"/>
                </a:solidFill>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dirty="0" smtClean="0">
                  <a:solidFill>
                    <a:srgbClr val="7F7F7F"/>
                  </a:solidFill>
                  <a:sym typeface="Arial" charset="0"/>
                </a:rPr>
                <a:t>https://www.frankrobben.be</a:t>
              </a:r>
              <a:endParaRPr lang="en-GB" sz="1600" dirty="0" smtClean="0">
                <a:solidFill>
                  <a:srgbClr val="7F7F7F"/>
                </a:solidFill>
              </a:endParaRPr>
            </a:p>
            <a:p>
              <a:pPr>
                <a:defRPr/>
              </a:pPr>
              <a:r>
                <a:rPr lang="en-US" sz="1600" dirty="0" smtClean="0">
                  <a:solidFill>
                    <a:srgbClr val="7F7F7F"/>
                  </a:solidFill>
                  <a:sym typeface="Arial" charset="0"/>
                </a:rPr>
                <a:t>https://www.ehealth.fgov.be</a:t>
              </a:r>
              <a:endParaRPr lang="fr-BE" sz="1600" dirty="0" smtClean="0">
                <a:solidFill>
                  <a:srgbClr val="7F7F7F"/>
                </a:solidFill>
                <a:sym typeface="Arial" charset="0"/>
              </a:endParaRPr>
            </a:p>
            <a:p>
              <a:pPr>
                <a:defRPr/>
              </a:pPr>
              <a:r>
                <a:rPr lang="en-US" sz="1600" dirty="0" smtClean="0">
                  <a:solidFill>
                    <a:srgbClr val="7F7F7F"/>
                  </a:solidFill>
                  <a:sym typeface="Arial" charset="0"/>
                </a:rPr>
                <a:t>https://www.socialsecurity.be</a:t>
              </a:r>
            </a:p>
          </p:txBody>
        </p:sp>
      </p:grpSp>
      <p:pic>
        <p:nvPicPr>
          <p:cNvPr id="6" name="Picture 2" descr="http://fr.hdyo.org/assets/ask-question-2-ce96e3e01c85a38a0d39c61cfae6d42c.jpg"/>
          <p:cNvPicPr>
            <a:picLocks noChangeAspect="1" noChangeArrowheads="1"/>
          </p:cNvPicPr>
          <p:nvPr userDrawn="1"/>
        </p:nvPicPr>
        <p:blipFill>
          <a:blip r:embed="rId4">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11065" y="1772816"/>
            <a:ext cx="4686374"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97CCC5E9-F9D9-46F9-AA92-085E1A182B77}" type="slidenum">
              <a:rPr lang="en-GB"/>
              <a:pPr>
                <a:defRPr/>
              </a:pPr>
              <a:t>‹#›</a:t>
            </a:fld>
            <a:endParaRPr lang="en-GB" dirty="0"/>
          </a:p>
        </p:txBody>
      </p:sp>
    </p:spTree>
    <p:extLst>
      <p:ext uri="{BB962C8B-B14F-4D97-AF65-F5344CB8AC3E}">
        <p14:creationId xmlns:p14="http://schemas.microsoft.com/office/powerpoint/2010/main" val="17292372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5"/>
          <p:cNvSpPr>
            <a:spLocks noGrp="1"/>
          </p:cNvSpPr>
          <p:nvPr>
            <p:ph type="sldNum" sz="quarter" idx="12"/>
          </p:nvPr>
        </p:nvSpPr>
        <p:spPr>
          <a:xfrm>
            <a:off x="11125200" y="6489703"/>
            <a:ext cx="1001184" cy="365125"/>
          </a:xfrm>
        </p:spPr>
        <p:txBody>
          <a:bodyPr/>
          <a:lstStyle>
            <a:lvl1pPr>
              <a:defRPr/>
            </a:lvl1pPr>
          </a:lstStyle>
          <a:p>
            <a:pPr>
              <a:defRPr/>
            </a:pPr>
            <a:fld id="{97CCC5E9-F9D9-46F9-AA92-085E1A182B77}" type="slidenum">
              <a:rPr lang="en-GB"/>
              <a:pPr>
                <a:defRPr/>
              </a:pPr>
              <a:t>‹#›</a:t>
            </a:fld>
            <a:endParaRPr lang="en-GB" dirty="0"/>
          </a:p>
        </p:txBody>
      </p:sp>
    </p:spTree>
    <p:extLst>
      <p:ext uri="{BB962C8B-B14F-4D97-AF65-F5344CB8AC3E}">
        <p14:creationId xmlns:p14="http://schemas.microsoft.com/office/powerpoint/2010/main" val="1576293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125200" y="6489703"/>
            <a:ext cx="1001184" cy="365125"/>
          </a:xfrm>
        </p:spPr>
        <p:txBody>
          <a:bodyPr/>
          <a:lstStyle>
            <a:lvl1pPr>
              <a:defRPr/>
            </a:lvl1pPr>
          </a:lstStyle>
          <a:p>
            <a:pPr>
              <a:defRPr/>
            </a:pPr>
            <a:fld id="{97CCC5E9-F9D9-46F9-AA92-085E1A182B77}" type="slidenum">
              <a:rPr lang="en-GB"/>
              <a:pPr>
                <a:defRPr/>
              </a:pPr>
              <a:t>‹#›</a:t>
            </a:fld>
            <a:endParaRPr lang="en-GB" dirty="0"/>
          </a:p>
        </p:txBody>
      </p:sp>
    </p:spTree>
    <p:extLst>
      <p:ext uri="{BB962C8B-B14F-4D97-AF65-F5344CB8AC3E}">
        <p14:creationId xmlns:p14="http://schemas.microsoft.com/office/powerpoint/2010/main" val="3395825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188640"/>
            <a:ext cx="10972800" cy="929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endParaRPr lang="en-GB" altLang="en-US" dirty="0" smtClean="0"/>
          </a:p>
        </p:txBody>
      </p:sp>
      <p:sp>
        <p:nvSpPr>
          <p:cNvPr id="1027" name="Text Placeholder 2"/>
          <p:cNvSpPr>
            <a:spLocks noGrp="1"/>
          </p:cNvSpPr>
          <p:nvPr>
            <p:ph type="body" idx="1"/>
          </p:nvPr>
        </p:nvSpPr>
        <p:spPr bwMode="auto">
          <a:xfrm>
            <a:off x="609600" y="1196752"/>
            <a:ext cx="10972800" cy="5285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sp>
        <p:nvSpPr>
          <p:cNvPr id="1029" name="TextBox 7"/>
          <p:cNvSpPr txBox="1">
            <a:spLocks noChangeArrowheads="1"/>
          </p:cNvSpPr>
          <p:nvPr userDrawn="1"/>
        </p:nvSpPr>
        <p:spPr bwMode="auto">
          <a:xfrm>
            <a:off x="609600" y="6488668"/>
            <a:ext cx="10079567" cy="369332"/>
          </a:xfrm>
          <a:prstGeom prst="rect">
            <a:avLst/>
          </a:prstGeom>
          <a:solidFill>
            <a:srgbClr val="C00000"/>
          </a:solid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smtClean="0"/>
          </a:p>
        </p:txBody>
      </p:sp>
      <p:sp>
        <p:nvSpPr>
          <p:cNvPr id="6" name="Slide Number Placeholder 5"/>
          <p:cNvSpPr>
            <a:spLocks noGrp="1"/>
          </p:cNvSpPr>
          <p:nvPr>
            <p:ph type="sldNum" sz="quarter" idx="4"/>
          </p:nvPr>
        </p:nvSpPr>
        <p:spPr>
          <a:xfrm>
            <a:off x="11125200" y="6489703"/>
            <a:ext cx="1001184"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21B2A7D7-3B07-4F16-B17F-21A2F67651B8}" type="slidenum">
              <a:rPr lang="en-GB"/>
              <a:pPr>
                <a:defRPr/>
              </a:pPr>
              <a:t>‹#›</a:t>
            </a:fld>
            <a:endParaRPr lang="en-GB" dirty="0"/>
          </a:p>
        </p:txBody>
      </p:sp>
      <p:pic>
        <p:nvPicPr>
          <p:cNvPr id="9" name="Picture 8"/>
          <p:cNvPicPr>
            <a:picLocks noChangeAspect="1"/>
          </p:cNvPicPr>
          <p:nvPr userDrawn="1"/>
        </p:nvPicPr>
        <p:blipFill rotWithShape="1">
          <a:blip r:embed="rId10" cstate="print">
            <a:extLst>
              <a:ext uri="{28A0092B-C50C-407E-A947-70E740481C1C}">
                <a14:useLocalDpi xmlns:a14="http://schemas.microsoft.com/office/drawing/2010/main" val="0"/>
              </a:ext>
            </a:extLst>
          </a:blip>
          <a:srcRect l="1178" t="856" r="84797" b="92911"/>
          <a:stretch/>
        </p:blipFill>
        <p:spPr>
          <a:xfrm>
            <a:off x="10776520" y="6488668"/>
            <a:ext cx="1080120" cy="360040"/>
          </a:xfrm>
          <a:prstGeom prst="rect">
            <a:avLst/>
          </a:prstGeom>
        </p:spPr>
      </p:pic>
    </p:spTree>
    <p:extLst>
      <p:ext uri="{BB962C8B-B14F-4D97-AF65-F5344CB8AC3E}">
        <p14:creationId xmlns:p14="http://schemas.microsoft.com/office/powerpoint/2010/main" val="1919623232"/>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Lst>
  <p:timing>
    <p:tnLst>
      <p:par>
        <p:cTn id="1" dur="indefinite" restart="never" nodeType="tmRoot"/>
      </p:par>
    </p:tnLst>
  </p:timing>
  <p:hf hdr="0" ftr="0" dt="0"/>
  <p:txStyles>
    <p:titleStyle>
      <a:lvl1pPr algn="ctr" rtl="0" eaLnBrk="0" fontAlgn="base" hangingPunct="0">
        <a:spcBef>
          <a:spcPct val="0"/>
        </a:spcBef>
        <a:spcAft>
          <a:spcPct val="0"/>
        </a:spcAft>
        <a:defRPr lang="en-GB" altLang="en-US" sz="4000" kern="1200" dirty="0" smtClean="0">
          <a:solidFill>
            <a:srgbClr val="C00000"/>
          </a:solidFill>
          <a:latin typeface="+mj-lt"/>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health.fgov.be/ehealthplatform/fr/reglements"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www.status.ehealth.fgov.be/"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9.png"/><Relationship Id="rId12"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8.png"/><Relationship Id="rId11" Type="http://schemas.openxmlformats.org/officeDocument/2006/relationships/image" Target="../media/image12.png"/><Relationship Id="rId5" Type="http://schemas.microsoft.com/office/2007/relationships/hdphoto" Target="../media/hdphoto1.wdp"/><Relationship Id="rId15" Type="http://schemas.openxmlformats.org/officeDocument/2006/relationships/image" Target="../media/image15.png"/><Relationship Id="rId10" Type="http://schemas.microsoft.com/office/2007/relationships/hdphoto" Target="../media/hdphoto2.wdp"/><Relationship Id="rId4" Type="http://schemas.openxmlformats.org/officeDocument/2006/relationships/image" Target="../media/image7.png"/><Relationship Id="rId9" Type="http://schemas.openxmlformats.org/officeDocument/2006/relationships/image" Target="../media/image11.png"/><Relationship Id="rId14" Type="http://schemas.openxmlformats.org/officeDocument/2006/relationships/image" Target="../media/image14.jpe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6.xml"/><Relationship Id="rId1" Type="http://schemas.openxmlformats.org/officeDocument/2006/relationships/slideLayout" Target="../slideLayouts/slideLayout8.xml"/><Relationship Id="rId4" Type="http://schemas.openxmlformats.org/officeDocument/2006/relationships/image" Target="../media/image25.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www.corona-tracking.info/" TargetMode="Externa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coronalert.be/e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56795"/>
            <a:ext cx="10363200" cy="4824533"/>
          </a:xfrm>
        </p:spPr>
        <p:txBody>
          <a:bodyPr/>
          <a:lstStyle/>
          <a:p>
            <a:pPr algn="l"/>
            <a:r>
              <a:rPr lang="fr-BE" sz="7200" dirty="0" smtClean="0">
                <a:solidFill>
                  <a:srgbClr val="087670"/>
                </a:solidFill>
              </a:rPr>
              <a:t>eHealth</a:t>
            </a:r>
            <a:r>
              <a:rPr lang="fr-BE" sz="7200" dirty="0" smtClean="0"/>
              <a:t>-</a:t>
            </a:r>
            <a:r>
              <a:rPr lang="fr-BE" sz="7200" dirty="0" err="1" smtClean="0"/>
              <a:t>platform</a:t>
            </a:r>
            <a:r>
              <a:rPr lang="fr-BE" dirty="0" smtClean="0"/>
              <a:t/>
            </a:r>
            <a:br>
              <a:rPr lang="fr-BE" dirty="0" smtClean="0"/>
            </a:br>
            <a:r>
              <a:rPr lang="fr-BE" dirty="0" smtClean="0"/>
              <a:t>Balans </a:t>
            </a:r>
            <a:r>
              <a:rPr lang="fr-BE" dirty="0" err="1" smtClean="0"/>
              <a:t>voor</a:t>
            </a:r>
            <a:r>
              <a:rPr lang="fr-BE" dirty="0" smtClean="0"/>
              <a:t> 2020 &amp; </a:t>
            </a:r>
            <a:r>
              <a:rPr lang="fr-BE" dirty="0" err="1" smtClean="0"/>
              <a:t>Perspectieven</a:t>
            </a:r>
            <a:r>
              <a:rPr lang="fr-BE" dirty="0" smtClean="0"/>
              <a:t> </a:t>
            </a:r>
            <a:r>
              <a:rPr lang="fr-BE" dirty="0" err="1" smtClean="0"/>
              <a:t>voor</a:t>
            </a:r>
            <a:r>
              <a:rPr lang="fr-BE" dirty="0" smtClean="0"/>
              <a:t> 2021</a:t>
            </a:r>
            <a:br>
              <a:rPr lang="fr-BE" dirty="0" smtClean="0"/>
            </a:br>
            <a:r>
              <a:rPr lang="fr-BE" sz="2800" dirty="0"/>
              <a:t>22/01/2021</a:t>
            </a:r>
            <a:r>
              <a:rPr lang="fr-BE" dirty="0"/>
              <a:t/>
            </a:r>
            <a:br>
              <a:rPr lang="fr-BE" dirty="0"/>
            </a:br>
            <a:endParaRPr lang="fr-BE" dirty="0"/>
          </a:p>
        </p:txBody>
      </p:sp>
    </p:spTree>
    <p:extLst>
      <p:ext uri="{BB962C8B-B14F-4D97-AF65-F5344CB8AC3E}">
        <p14:creationId xmlns:p14="http://schemas.microsoft.com/office/powerpoint/2010/main" val="2794399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Cluster 0 – Circles of trust</a:t>
            </a:r>
            <a:endParaRPr lang="nl-BE" dirty="0"/>
          </a:p>
        </p:txBody>
      </p:sp>
      <p:sp>
        <p:nvSpPr>
          <p:cNvPr id="11" name="Content Placeholder 10"/>
          <p:cNvSpPr>
            <a:spLocks noGrp="1"/>
          </p:cNvSpPr>
          <p:nvPr>
            <p:ph idx="1"/>
          </p:nvPr>
        </p:nvSpPr>
        <p:spPr/>
        <p:txBody>
          <a:bodyPr/>
          <a:lstStyle/>
          <a:p>
            <a:r>
              <a:rPr lang="fr-BE" dirty="0" err="1" smtClean="0"/>
              <a:t>Circles</a:t>
            </a:r>
            <a:r>
              <a:rPr lang="fr-BE" dirty="0" smtClean="0"/>
              <a:t> of trust (</a:t>
            </a:r>
            <a:r>
              <a:rPr lang="fr-BE" dirty="0" err="1" smtClean="0"/>
              <a:t>CoT</a:t>
            </a:r>
            <a:r>
              <a:rPr lang="fr-BE" dirty="0" smtClean="0"/>
              <a:t>)</a:t>
            </a:r>
          </a:p>
          <a:p>
            <a:pPr lvl="1"/>
            <a:r>
              <a:rPr lang="fr-BE" dirty="0" smtClean="0"/>
              <a:t>définit de manière objective</a:t>
            </a:r>
          </a:p>
          <a:p>
            <a:pPr lvl="2"/>
            <a:r>
              <a:rPr lang="fr-BE" dirty="0" smtClean="0"/>
              <a:t>qui exécute quels contrôles</a:t>
            </a:r>
          </a:p>
          <a:p>
            <a:pPr lvl="2"/>
            <a:r>
              <a:rPr lang="fr-BE" dirty="0" smtClean="0"/>
              <a:t>comment implémenter les principes fondamentaux de sécurité de l’information et de protection de la vie privée</a:t>
            </a:r>
          </a:p>
          <a:p>
            <a:pPr lvl="2"/>
            <a:r>
              <a:rPr lang="fr-BE" dirty="0" smtClean="0"/>
              <a:t>quels mécanismes de contrôle doivent être mis en œuvre</a:t>
            </a:r>
          </a:p>
          <a:p>
            <a:pPr lvl="1"/>
            <a:r>
              <a:rPr lang="fr-BE" dirty="0" smtClean="0"/>
              <a:t>règlement approuvé </a:t>
            </a:r>
          </a:p>
          <a:p>
            <a:pPr lvl="2"/>
            <a:r>
              <a:rPr lang="fr-BE" dirty="0" smtClean="0"/>
              <a:t>par le Comité de gestion de la Plate-forme </a:t>
            </a:r>
            <a:r>
              <a:rPr lang="fr-BE" dirty="0" smtClean="0">
                <a:solidFill>
                  <a:srgbClr val="087670"/>
                </a:solidFill>
              </a:rPr>
              <a:t>eHealth</a:t>
            </a:r>
            <a:r>
              <a:rPr lang="fr-BE" dirty="0" smtClean="0"/>
              <a:t> le 10 septembre 2019 </a:t>
            </a:r>
          </a:p>
          <a:p>
            <a:pPr lvl="2"/>
            <a:r>
              <a:rPr lang="fr-BE" dirty="0" smtClean="0"/>
              <a:t>par le Comité de sécurité de l’information le 1er octobre 2019</a:t>
            </a:r>
          </a:p>
          <a:p>
            <a:pPr lvl="2"/>
            <a:r>
              <a:rPr lang="fr-BE" dirty="0" smtClean="0"/>
              <a:t>voir </a:t>
            </a:r>
            <a:r>
              <a:rPr lang="fr-BE" dirty="0" smtClean="0">
                <a:hlinkClick r:id="rId3"/>
              </a:rPr>
              <a:t>https://www.ehealth.fgov.be/ehealthplatform/fr/reglements</a:t>
            </a:r>
            <a:r>
              <a:rPr lang="fr-BE" dirty="0" smtClean="0"/>
              <a:t>  </a:t>
            </a:r>
          </a:p>
          <a:p>
            <a:pPr lvl="1"/>
            <a:r>
              <a:rPr lang="fr-BE" dirty="0" smtClean="0"/>
              <a:t>1er use case implémenté dans le cadre de Covid-19</a:t>
            </a:r>
          </a:p>
          <a:p>
            <a:pPr lvl="2"/>
            <a:r>
              <a:rPr lang="fr-BE" dirty="0" smtClean="0"/>
              <a:t>les laboratoires de biologie clinique et les hôpitaux doivent remplir la déclaration sur l’honneur afin de pouvoir déléguer la consultation du registre national et des registres BCSS ainsi que la création d’un numéro Bis au personnel administratif</a:t>
            </a:r>
            <a:endParaRPr lang="fr-BE" dirty="0"/>
          </a:p>
        </p:txBody>
      </p:sp>
      <p:sp>
        <p:nvSpPr>
          <p:cNvPr id="3" name="Slide Number Placeholder 2"/>
          <p:cNvSpPr>
            <a:spLocks noGrp="1"/>
          </p:cNvSpPr>
          <p:nvPr>
            <p:ph type="sldNum" sz="quarter" idx="12"/>
          </p:nvPr>
        </p:nvSpPr>
        <p:spPr/>
        <p:txBody>
          <a:bodyPr/>
          <a:lstStyle/>
          <a:p>
            <a:fld id="{97CCC5E9-F9D9-46F9-AA92-085E1A182B77}" type="slidenum">
              <a:rPr lang="en-GB" smtClean="0"/>
              <a:pPr/>
              <a:t>10</a:t>
            </a:fld>
            <a:endParaRPr lang="en-GB" dirty="0"/>
          </a:p>
        </p:txBody>
      </p:sp>
      <p:sp>
        <p:nvSpPr>
          <p:cNvPr id="66" name="AutoShape 4" descr="Résultat de recherche d'images pour &quot;recip-e&quot;"/>
          <p:cNvSpPr>
            <a:spLocks noChangeAspect="1" noChangeArrowheads="1"/>
          </p:cNvSpPr>
          <p:nvPr/>
        </p:nvSpPr>
        <p:spPr bwMode="auto">
          <a:xfrm>
            <a:off x="3611761" y="1418929"/>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a:defRPr/>
            </a:pPr>
            <a:endParaRPr lang="en-US" sz="1013">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3611763" y="1028700"/>
            <a:ext cx="4227314" cy="9858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a:defRPr/>
            </a:pPr>
            <a:endParaRPr lang="en-US" sz="1013">
              <a:solidFill>
                <a:prstClr val="black"/>
              </a:solidFill>
              <a:latin typeface="Calibri" panose="020F0502020204030204"/>
            </a:endParaRPr>
          </a:p>
        </p:txBody>
      </p:sp>
      <p:sp>
        <p:nvSpPr>
          <p:cNvPr id="84" name="Content Placeholder 2"/>
          <p:cNvSpPr txBox="1">
            <a:spLocks/>
          </p:cNvSpPr>
          <p:nvPr/>
        </p:nvSpPr>
        <p:spPr>
          <a:xfrm>
            <a:off x="3787244" y="4831255"/>
            <a:ext cx="4629150" cy="1053117"/>
          </a:xfrm>
          <a:prstGeom prst="rect">
            <a:avLst/>
          </a:prstGeom>
        </p:spPr>
        <p:txBody>
          <a:bodyPr vert="horz" lIns="51435" tIns="25718" rIns="51435" bIns="25718"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125" dirty="0">
              <a:solidFill>
                <a:prstClr val="black"/>
              </a:solidFill>
              <a:latin typeface="Calibri" panose="020F0502020204030204"/>
            </a:endParaRPr>
          </a:p>
          <a:p>
            <a:pPr>
              <a:buClr>
                <a:srgbClr val="4F81BD"/>
              </a:buClr>
              <a:defRPr/>
            </a:pPr>
            <a:endParaRPr lang="en-US" sz="1125" dirty="0">
              <a:solidFill>
                <a:prstClr val="black"/>
              </a:solidFill>
              <a:latin typeface="Calibri" panose="020F0502020204030204"/>
            </a:endParaRPr>
          </a:p>
        </p:txBody>
      </p:sp>
    </p:spTree>
    <p:extLst>
      <p:ext uri="{BB962C8B-B14F-4D97-AF65-F5344CB8AC3E}">
        <p14:creationId xmlns:p14="http://schemas.microsoft.com/office/powerpoint/2010/main" val="2234068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Cluster </a:t>
            </a:r>
            <a:r>
              <a:rPr lang="nl-NL" smtClean="0"/>
              <a:t>0 – </a:t>
            </a:r>
            <a:r>
              <a:rPr lang="fr-BE" smtClean="0"/>
              <a:t>Standards techniques</a:t>
            </a:r>
            <a:endParaRPr lang="fr-BE" dirty="0"/>
          </a:p>
        </p:txBody>
      </p:sp>
      <p:sp>
        <p:nvSpPr>
          <p:cNvPr id="11" name="Content Placeholder 10"/>
          <p:cNvSpPr>
            <a:spLocks noGrp="1"/>
          </p:cNvSpPr>
          <p:nvPr>
            <p:ph idx="1"/>
          </p:nvPr>
        </p:nvSpPr>
        <p:spPr/>
        <p:txBody>
          <a:bodyPr/>
          <a:lstStyle/>
          <a:p>
            <a:r>
              <a:rPr lang="fr-BE" smtClean="0"/>
              <a:t>2020</a:t>
            </a:r>
          </a:p>
          <a:p>
            <a:pPr lvl="1"/>
            <a:r>
              <a:rPr lang="fr-BE" smtClean="0"/>
              <a:t>promotion et soutien des codes du centre de terminologie du SPF avec emploi de FHIR terminology services</a:t>
            </a:r>
          </a:p>
          <a:p>
            <a:pPr lvl="1"/>
            <a:r>
              <a:rPr lang="fr-BE" smtClean="0"/>
              <a:t>soutien et suivi de diverses initiatives d’échange de messages (initiatives externes, PPKB, INAMI)</a:t>
            </a:r>
          </a:p>
          <a:p>
            <a:pPr lvl="1"/>
            <a:r>
              <a:rPr lang="fr-BE" smtClean="0"/>
              <a:t>promouvoir et soutenir le format HL7 FHIR international (FHIR est actuellement le standard préférentiel dans la roadmap 3.0)</a:t>
            </a:r>
          </a:p>
          <a:p>
            <a:pPr lvl="2"/>
            <a:r>
              <a:rPr lang="fr-BE" smtClean="0"/>
              <a:t>AP6 caresets</a:t>
            </a:r>
          </a:p>
          <a:p>
            <a:pPr lvl="3"/>
            <a:r>
              <a:rPr lang="fr-BE" smtClean="0"/>
              <a:t>premier POC avec ressources FHIR</a:t>
            </a:r>
          </a:p>
          <a:p>
            <a:pPr lvl="3"/>
            <a:r>
              <a:rPr lang="fr-BE" smtClean="0"/>
              <a:t>profiler davantage les ressources FHIR (et artefacts d’appui) en mettant l’accent sur le « patient assessment » et « history »</a:t>
            </a:r>
          </a:p>
          <a:p>
            <a:pPr lvl="2"/>
            <a:r>
              <a:rPr lang="fr-BE" smtClean="0"/>
              <a:t>format de demande (labo &amp; imagerie)</a:t>
            </a:r>
          </a:p>
          <a:p>
            <a:pPr lvl="2"/>
            <a:r>
              <a:rPr lang="fr-BE" smtClean="0"/>
              <a:t>workshop be-profiles lors de IHE event</a:t>
            </a:r>
          </a:p>
          <a:p>
            <a:pPr lvl="1"/>
            <a:r>
              <a:rPr lang="fr-BE" smtClean="0"/>
              <a:t>mise en œuvre d’une gouvernance FHIR  en ayant recours aux structures d’appui (HL7 Belgium, Program Board)</a:t>
            </a:r>
          </a:p>
          <a:p>
            <a:pPr lvl="1"/>
            <a:r>
              <a:rPr lang="fr-BE" smtClean="0"/>
              <a:t>intégrer les efforts HL7 FHIR dans les écosystèmes FHIR internationaux</a:t>
            </a:r>
          </a:p>
          <a:p>
            <a:pPr lvl="2"/>
            <a:endParaRPr lang="fr-BE" dirty="0" smtClean="0"/>
          </a:p>
        </p:txBody>
      </p:sp>
      <p:sp>
        <p:nvSpPr>
          <p:cNvPr id="3" name="Slide Number Placeholder 2"/>
          <p:cNvSpPr>
            <a:spLocks noGrp="1"/>
          </p:cNvSpPr>
          <p:nvPr>
            <p:ph type="sldNum" sz="quarter" idx="12"/>
          </p:nvPr>
        </p:nvSpPr>
        <p:spPr/>
        <p:txBody>
          <a:bodyPr/>
          <a:lstStyle/>
          <a:p>
            <a:fld id="{97CCC5E9-F9D9-46F9-AA92-085E1A182B77}" type="slidenum">
              <a:rPr lang="en-GB" smtClean="0"/>
              <a:pPr/>
              <a:t>11</a:t>
            </a:fld>
            <a:endParaRPr lang="en-GB" dirty="0"/>
          </a:p>
        </p:txBody>
      </p:sp>
      <p:sp>
        <p:nvSpPr>
          <p:cNvPr id="66" name="AutoShape 4" descr="Résultat de recherche d'images pour &quot;recip-e&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a:solidFill>
                <a:prstClr val="black"/>
              </a:solidFill>
              <a:latin typeface="Calibri" panose="020F0502020204030204"/>
              <a:cs typeface="+mn-cs"/>
            </a:endParaRPr>
          </a:p>
        </p:txBody>
      </p:sp>
      <p:sp>
        <p:nvSpPr>
          <p:cNvPr id="67" name="AutoShape 6" descr="Résultat de recherche d'images pour &quot;recip-e&quot;"/>
          <p:cNvSpPr>
            <a:spLocks noChangeAspect="1" noChangeArrowheads="1"/>
          </p:cNvSpPr>
          <p:nvPr/>
        </p:nvSpPr>
        <p:spPr bwMode="auto">
          <a:xfrm>
            <a:off x="1679576"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a:solidFill>
                <a:prstClr val="black"/>
              </a:solidFill>
              <a:latin typeface="Calibri" panose="020F0502020204030204"/>
              <a:cs typeface="+mn-cs"/>
            </a:endParaRPr>
          </a:p>
        </p:txBody>
      </p:sp>
      <p:sp>
        <p:nvSpPr>
          <p:cNvPr id="84" name="Content Placeholder 2"/>
          <p:cNvSpPr txBox="1">
            <a:spLocks/>
          </p:cNvSpPr>
          <p:nvPr/>
        </p:nvSpPr>
        <p:spPr>
          <a:xfrm>
            <a:off x="1991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fontAlgn="auto">
              <a:spcAft>
                <a:spcPts val="0"/>
              </a:spcAft>
              <a:buClr>
                <a:srgbClr val="4F81BD"/>
              </a:buClr>
              <a:defRPr/>
            </a:pPr>
            <a:endParaRPr lang="en-US" sz="2000" dirty="0">
              <a:solidFill>
                <a:prstClr val="black"/>
              </a:solidFill>
              <a:latin typeface="Calibri" panose="020F0502020204030204"/>
            </a:endParaRPr>
          </a:p>
          <a:p>
            <a:pPr fontAlgn="auto">
              <a:spcAft>
                <a:spcPts val="0"/>
              </a:spcAft>
              <a:buClr>
                <a:srgbClr val="4F81BD"/>
              </a:buClr>
              <a:defRPr/>
            </a:pPr>
            <a:endParaRPr lang="en-US" sz="2000" dirty="0">
              <a:solidFill>
                <a:prstClr val="black"/>
              </a:solidFill>
              <a:latin typeface="Calibri" panose="020F0502020204030204"/>
            </a:endParaRPr>
          </a:p>
        </p:txBody>
      </p:sp>
    </p:spTree>
    <p:extLst>
      <p:ext uri="{BB962C8B-B14F-4D97-AF65-F5344CB8AC3E}">
        <p14:creationId xmlns:p14="http://schemas.microsoft.com/office/powerpoint/2010/main" val="2547889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Cluster </a:t>
            </a:r>
            <a:r>
              <a:rPr lang="nl-NL" smtClean="0"/>
              <a:t>0 – Standards techniques</a:t>
            </a:r>
            <a:endParaRPr lang="nl-BE" dirty="0"/>
          </a:p>
        </p:txBody>
      </p:sp>
      <p:sp>
        <p:nvSpPr>
          <p:cNvPr id="11" name="Content Placeholder 10"/>
          <p:cNvSpPr>
            <a:spLocks noGrp="1"/>
          </p:cNvSpPr>
          <p:nvPr>
            <p:ph idx="1"/>
          </p:nvPr>
        </p:nvSpPr>
        <p:spPr/>
        <p:txBody>
          <a:bodyPr/>
          <a:lstStyle/>
          <a:p>
            <a:r>
              <a:rPr lang="fr-BE" smtClean="0"/>
              <a:t>2021</a:t>
            </a:r>
          </a:p>
          <a:p>
            <a:pPr lvl="1"/>
            <a:r>
              <a:rPr lang="fr-BE" smtClean="0"/>
              <a:t>soutien et suivi de diverses initiatives d’échange de messages (KMEHR, FHIR, initiatives externes, PPKB, INAMI)</a:t>
            </a:r>
          </a:p>
          <a:p>
            <a:pPr lvl="1"/>
            <a:r>
              <a:rPr lang="fr-BE" smtClean="0"/>
              <a:t>profilage FHIR pour les prescriptions et résultats de laboratoire</a:t>
            </a:r>
          </a:p>
          <a:p>
            <a:pPr lvl="1"/>
            <a:r>
              <a:rPr lang="fr-BE" smtClean="0"/>
              <a:t>publication en tant que standard fédéral des divers profils FHIR et artefacts dans le pipeline: </a:t>
            </a:r>
          </a:p>
          <a:p>
            <a:pPr lvl="2"/>
            <a:r>
              <a:rPr lang="fr-BE" smtClean="0"/>
              <a:t>autres profils réalisant les caresets du cluster 4.1 </a:t>
            </a:r>
          </a:p>
          <a:p>
            <a:pPr lvl="2"/>
            <a:r>
              <a:rPr lang="fr-BE" smtClean="0"/>
              <a:t>profils careplan/équipe pour cluster 4.12 </a:t>
            </a:r>
          </a:p>
          <a:p>
            <a:pPr lvl="2"/>
            <a:r>
              <a:rPr lang="fr-BE" smtClean="0"/>
              <a:t>profils MyCareNet eAgreement pour cluster 6.7 </a:t>
            </a:r>
          </a:p>
          <a:p>
            <a:pPr lvl="2"/>
            <a:r>
              <a:rPr lang="fr-BE" smtClean="0"/>
              <a:t>prescriptions non médicamenteuses (générique et imagerie) </a:t>
            </a:r>
          </a:p>
          <a:p>
            <a:pPr lvl="2"/>
            <a:r>
              <a:rPr lang="fr-BE" smtClean="0"/>
              <a:t>premiers profils FHIR en matière de médication</a:t>
            </a:r>
          </a:p>
          <a:p>
            <a:pPr lvl="1"/>
            <a:r>
              <a:rPr lang="fr-BE" smtClean="0"/>
              <a:t>élaboration FHIR en matière de délivrance de médicaments et de prescriptions non médicamenteuses (soins infirmiers, kinésithérapie, imagerie)</a:t>
            </a:r>
          </a:p>
          <a:p>
            <a:pPr lvl="1"/>
            <a:r>
              <a:rPr lang="fr-BE" smtClean="0"/>
              <a:t>réaliser la visibilité des profils belges dans le registre FHIR international</a:t>
            </a:r>
          </a:p>
          <a:p>
            <a:pPr lvl="1"/>
            <a:endParaRPr lang="fr-BE" dirty="0" smtClean="0"/>
          </a:p>
        </p:txBody>
      </p:sp>
      <p:sp>
        <p:nvSpPr>
          <p:cNvPr id="3" name="Slide Number Placeholder 2"/>
          <p:cNvSpPr>
            <a:spLocks noGrp="1"/>
          </p:cNvSpPr>
          <p:nvPr>
            <p:ph type="sldNum" sz="quarter" idx="12"/>
          </p:nvPr>
        </p:nvSpPr>
        <p:spPr/>
        <p:txBody>
          <a:bodyPr/>
          <a:lstStyle/>
          <a:p>
            <a:fld id="{97CCC5E9-F9D9-46F9-AA92-085E1A182B77}" type="slidenum">
              <a:rPr lang="en-GB" smtClean="0"/>
              <a:pPr/>
              <a:t>12</a:t>
            </a:fld>
            <a:endParaRPr lang="en-GB" dirty="0"/>
          </a:p>
        </p:txBody>
      </p:sp>
      <p:sp>
        <p:nvSpPr>
          <p:cNvPr id="66" name="AutoShape 4" descr="Résultat de recherche d'images pour &quot;recip-e&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a:solidFill>
                <a:prstClr val="black"/>
              </a:solidFill>
              <a:latin typeface="Calibri" panose="020F0502020204030204"/>
              <a:cs typeface="+mn-cs"/>
            </a:endParaRPr>
          </a:p>
        </p:txBody>
      </p:sp>
      <p:sp>
        <p:nvSpPr>
          <p:cNvPr id="67" name="AutoShape 6" descr="Résultat de recherche d'images pour &quot;recip-e&quot;"/>
          <p:cNvSpPr>
            <a:spLocks noChangeAspect="1" noChangeArrowheads="1"/>
          </p:cNvSpPr>
          <p:nvPr/>
        </p:nvSpPr>
        <p:spPr bwMode="auto">
          <a:xfrm>
            <a:off x="1679576"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a:solidFill>
                <a:prstClr val="black"/>
              </a:solidFill>
              <a:latin typeface="Calibri" panose="020F0502020204030204"/>
              <a:cs typeface="+mn-cs"/>
            </a:endParaRPr>
          </a:p>
        </p:txBody>
      </p:sp>
      <p:sp>
        <p:nvSpPr>
          <p:cNvPr id="84" name="Content Placeholder 2"/>
          <p:cNvSpPr txBox="1">
            <a:spLocks/>
          </p:cNvSpPr>
          <p:nvPr/>
        </p:nvSpPr>
        <p:spPr>
          <a:xfrm>
            <a:off x="1991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fontAlgn="auto">
              <a:spcAft>
                <a:spcPts val="0"/>
              </a:spcAft>
              <a:buClr>
                <a:srgbClr val="4F81BD"/>
              </a:buClr>
              <a:defRPr/>
            </a:pPr>
            <a:endParaRPr lang="en-US" sz="2000" dirty="0">
              <a:solidFill>
                <a:prstClr val="black"/>
              </a:solidFill>
              <a:latin typeface="Calibri" panose="020F0502020204030204"/>
            </a:endParaRPr>
          </a:p>
          <a:p>
            <a:pPr fontAlgn="auto">
              <a:spcAft>
                <a:spcPts val="0"/>
              </a:spcAft>
              <a:buClr>
                <a:srgbClr val="4F81BD"/>
              </a:buClr>
              <a:defRPr/>
            </a:pPr>
            <a:endParaRPr lang="en-US" sz="2000" dirty="0">
              <a:solidFill>
                <a:prstClr val="black"/>
              </a:solidFill>
              <a:latin typeface="Calibri" panose="020F0502020204030204"/>
            </a:endParaRPr>
          </a:p>
        </p:txBody>
      </p:sp>
    </p:spTree>
    <p:extLst>
      <p:ext uri="{BB962C8B-B14F-4D97-AF65-F5344CB8AC3E}">
        <p14:creationId xmlns:p14="http://schemas.microsoft.com/office/powerpoint/2010/main" val="3649154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Cluster 3 – Business continuity</a:t>
            </a:r>
            <a:endParaRPr lang="nl-BE" dirty="0"/>
          </a:p>
        </p:txBody>
      </p:sp>
      <p:sp>
        <p:nvSpPr>
          <p:cNvPr id="11" name="Content Placeholder 10"/>
          <p:cNvSpPr>
            <a:spLocks noGrp="1"/>
          </p:cNvSpPr>
          <p:nvPr>
            <p:ph idx="1"/>
          </p:nvPr>
        </p:nvSpPr>
        <p:spPr/>
        <p:txBody>
          <a:bodyPr/>
          <a:lstStyle/>
          <a:p>
            <a:pPr>
              <a:spcBef>
                <a:spcPts val="300"/>
              </a:spcBef>
            </a:pPr>
            <a:r>
              <a:rPr lang="nl-BE" dirty="0" smtClean="0"/>
              <a:t>Optimale </a:t>
            </a:r>
            <a:r>
              <a:rPr lang="nl-BE" dirty="0" err="1" smtClean="0"/>
              <a:t>performantie</a:t>
            </a:r>
            <a:r>
              <a:rPr lang="nl-BE" dirty="0" smtClean="0"/>
              <a:t> en beschikbaarheid van de toepassingen bestemd voor de eindgebruikers</a:t>
            </a:r>
          </a:p>
          <a:p>
            <a:pPr>
              <a:spcBef>
                <a:spcPts val="300"/>
              </a:spcBef>
            </a:pPr>
            <a:r>
              <a:rPr lang="nl-BE" dirty="0" smtClean="0"/>
              <a:t>Methode</a:t>
            </a:r>
          </a:p>
          <a:p>
            <a:pPr lvl="1">
              <a:spcBef>
                <a:spcPts val="300"/>
              </a:spcBef>
            </a:pPr>
            <a:r>
              <a:rPr lang="nl-BE" dirty="0" err="1" smtClean="0"/>
              <a:t>SLA’s</a:t>
            </a:r>
            <a:endParaRPr lang="nl-BE" dirty="0" smtClean="0"/>
          </a:p>
          <a:p>
            <a:pPr lvl="2">
              <a:spcBef>
                <a:spcPts val="300"/>
              </a:spcBef>
            </a:pPr>
            <a:r>
              <a:rPr lang="nl-BE" dirty="0" err="1" smtClean="0"/>
              <a:t>mbt</a:t>
            </a:r>
            <a:r>
              <a:rPr lang="nl-BE" dirty="0" smtClean="0"/>
              <a:t> beschikbaarheid en </a:t>
            </a:r>
            <a:r>
              <a:rPr lang="nl-BE" dirty="0" err="1" smtClean="0"/>
              <a:t>performantie</a:t>
            </a:r>
            <a:endParaRPr lang="nl-BE" dirty="0" smtClean="0"/>
          </a:p>
          <a:p>
            <a:pPr lvl="2">
              <a:spcBef>
                <a:spcPts val="300"/>
              </a:spcBef>
            </a:pPr>
            <a:r>
              <a:rPr lang="nl-BE" dirty="0" smtClean="0"/>
              <a:t>moeilijkheid: end-</a:t>
            </a:r>
            <a:r>
              <a:rPr lang="nl-BE" dirty="0" err="1" smtClean="0"/>
              <a:t>to</a:t>
            </a:r>
            <a:r>
              <a:rPr lang="nl-BE" dirty="0" smtClean="0"/>
              <a:t>-end (prioritaire invoering in 2020)</a:t>
            </a:r>
          </a:p>
          <a:p>
            <a:pPr lvl="1">
              <a:spcBef>
                <a:spcPts val="300"/>
              </a:spcBef>
            </a:pPr>
            <a:r>
              <a:rPr lang="nl-BE" dirty="0" smtClean="0"/>
              <a:t>single points of </a:t>
            </a:r>
            <a:r>
              <a:rPr lang="nl-BE" dirty="0" err="1" smtClean="0"/>
              <a:t>failures</a:t>
            </a:r>
            <a:r>
              <a:rPr lang="nl-BE" dirty="0" smtClean="0"/>
              <a:t> (SPOF) in alle omgevingen wegwerken (bv. derde datacenter voor het </a:t>
            </a:r>
            <a:r>
              <a:rPr lang="nl-BE" dirty="0" smtClean="0">
                <a:solidFill>
                  <a:srgbClr val="087670"/>
                </a:solidFill>
              </a:rPr>
              <a:t>eHealth</a:t>
            </a:r>
            <a:r>
              <a:rPr lang="nl-BE" dirty="0" smtClean="0"/>
              <a:t>-platform)</a:t>
            </a:r>
          </a:p>
          <a:p>
            <a:pPr lvl="1">
              <a:spcBef>
                <a:spcPts val="300"/>
              </a:spcBef>
            </a:pPr>
            <a:r>
              <a:rPr lang="nl-BE" dirty="0" smtClean="0"/>
              <a:t>end-</a:t>
            </a:r>
            <a:r>
              <a:rPr lang="nl-BE" dirty="0" err="1" smtClean="0"/>
              <a:t>to</a:t>
            </a:r>
            <a:r>
              <a:rPr lang="nl-BE" dirty="0" smtClean="0"/>
              <a:t>-end-toezicht</a:t>
            </a:r>
          </a:p>
          <a:p>
            <a:pPr lvl="1">
              <a:spcBef>
                <a:spcPts val="300"/>
              </a:spcBef>
            </a:pPr>
            <a:r>
              <a:rPr lang="nl-BE" dirty="0" smtClean="0"/>
              <a:t>centraal dashboard &amp; supervisie</a:t>
            </a:r>
          </a:p>
          <a:p>
            <a:pPr lvl="1">
              <a:spcBef>
                <a:spcPts val="300"/>
              </a:spcBef>
            </a:pPr>
            <a:r>
              <a:rPr lang="nl-BE" dirty="0" smtClean="0"/>
              <a:t>incidentenbeheer</a:t>
            </a:r>
          </a:p>
          <a:p>
            <a:pPr lvl="1">
              <a:spcBef>
                <a:spcPts val="300"/>
              </a:spcBef>
            </a:pPr>
            <a:r>
              <a:rPr lang="nl-BE" dirty="0" smtClean="0"/>
              <a:t>probleembeheer</a:t>
            </a:r>
          </a:p>
          <a:p>
            <a:pPr lvl="1">
              <a:spcBef>
                <a:spcPts val="300"/>
              </a:spcBef>
            </a:pPr>
            <a:r>
              <a:rPr lang="nl-BE" dirty="0" smtClean="0"/>
              <a:t>capaciteitsplanning </a:t>
            </a:r>
          </a:p>
          <a:p>
            <a:pPr lvl="1">
              <a:spcBef>
                <a:spcPts val="300"/>
              </a:spcBef>
            </a:pPr>
            <a:r>
              <a:rPr lang="nl-BE" dirty="0" smtClean="0"/>
              <a:t>kalender van de releases &amp; interventies toegankelijk voor het publiek</a:t>
            </a:r>
          </a:p>
          <a:p>
            <a:pPr lvl="1">
              <a:spcBef>
                <a:spcPts val="300"/>
              </a:spcBef>
            </a:pPr>
            <a:r>
              <a:rPr lang="nl-BE" dirty="0" smtClean="0"/>
              <a:t>belang van volledigheid !</a:t>
            </a:r>
            <a:endParaRPr lang="nl-BE" dirty="0"/>
          </a:p>
        </p:txBody>
      </p:sp>
      <p:sp>
        <p:nvSpPr>
          <p:cNvPr id="3" name="Slide Number Placeholder 2"/>
          <p:cNvSpPr>
            <a:spLocks noGrp="1"/>
          </p:cNvSpPr>
          <p:nvPr>
            <p:ph type="sldNum" sz="quarter" idx="12"/>
          </p:nvPr>
        </p:nvSpPr>
        <p:spPr/>
        <p:txBody>
          <a:bodyPr/>
          <a:lstStyle/>
          <a:p>
            <a:fld id="{97CCC5E9-F9D9-46F9-AA92-085E1A182B77}" type="slidenum">
              <a:rPr lang="en-GB" smtClean="0"/>
              <a:pPr/>
              <a:t>13</a:t>
            </a:fld>
            <a:endParaRPr lang="en-GB"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1500" dirty="0"/>
          </a:p>
          <a:p>
            <a:endParaRPr lang="en-US" sz="1500" dirty="0"/>
          </a:p>
        </p:txBody>
      </p:sp>
    </p:spTree>
    <p:extLst>
      <p:ext uri="{BB962C8B-B14F-4D97-AF65-F5344CB8AC3E}">
        <p14:creationId xmlns:p14="http://schemas.microsoft.com/office/powerpoint/2010/main" val="1445285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nl-BE" smtClean="0"/>
              <a:t>Cluster 3 – Business continuity</a:t>
            </a:r>
            <a:endParaRPr lang="nl-BE" dirty="0"/>
          </a:p>
        </p:txBody>
      </p:sp>
      <p:sp>
        <p:nvSpPr>
          <p:cNvPr id="2312195" name="Rectangle 3"/>
          <p:cNvSpPr>
            <a:spLocks noGrp="1" noChangeArrowheads="1"/>
          </p:cNvSpPr>
          <p:nvPr>
            <p:ph idx="1"/>
          </p:nvPr>
        </p:nvSpPr>
        <p:spPr/>
        <p:txBody>
          <a:bodyPr/>
          <a:lstStyle/>
          <a:p>
            <a:r>
              <a:rPr lang="nl-BE" dirty="0" smtClean="0">
                <a:hlinkClick r:id="rId3"/>
              </a:rPr>
              <a:t>www.status.ehealth.fgov.be</a:t>
            </a:r>
          </a:p>
          <a:p>
            <a:endParaRPr lang="nl-BE" dirty="0"/>
          </a:p>
        </p:txBody>
      </p:sp>
      <p:sp>
        <p:nvSpPr>
          <p:cNvPr id="2" name="Slide Number Placeholder 1"/>
          <p:cNvSpPr>
            <a:spLocks noGrp="1"/>
          </p:cNvSpPr>
          <p:nvPr>
            <p:ph type="sldNum" sz="quarter" idx="12"/>
          </p:nvPr>
        </p:nvSpPr>
        <p:spPr/>
        <p:txBody>
          <a:bodyPr/>
          <a:lstStyle/>
          <a:p>
            <a:fld id="{97CCC5E9-F9D9-46F9-AA92-085E1A182B77}" type="slidenum">
              <a:rPr lang="en-GB" smtClean="0"/>
              <a:pPr/>
              <a:t>14</a:t>
            </a:fld>
            <a:endParaRPr lang="en-GB" dirty="0"/>
          </a:p>
        </p:txBody>
      </p:sp>
      <p:pic>
        <p:nvPicPr>
          <p:cNvPr id="4" name="Picture 3"/>
          <p:cNvPicPr>
            <a:picLocks noChangeAspect="1"/>
          </p:cNvPicPr>
          <p:nvPr/>
        </p:nvPicPr>
        <p:blipFill>
          <a:blip r:embed="rId4"/>
          <a:stretch>
            <a:fillRect/>
          </a:stretch>
        </p:blipFill>
        <p:spPr>
          <a:xfrm>
            <a:off x="2855640" y="1772816"/>
            <a:ext cx="6696744" cy="4267846"/>
          </a:xfrm>
          <a:prstGeom prst="rect">
            <a:avLst/>
          </a:prstGeom>
        </p:spPr>
      </p:pic>
    </p:spTree>
    <p:extLst>
      <p:ext uri="{BB962C8B-B14F-4D97-AF65-F5344CB8AC3E}">
        <p14:creationId xmlns:p14="http://schemas.microsoft.com/office/powerpoint/2010/main" val="808097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Cluster 3 – Business continuity</a:t>
            </a:r>
            <a:endParaRPr lang="nl-BE" dirty="0"/>
          </a:p>
        </p:txBody>
      </p:sp>
      <p:sp>
        <p:nvSpPr>
          <p:cNvPr id="3" name="Content Placeholder 2"/>
          <p:cNvSpPr>
            <a:spLocks noGrp="1"/>
          </p:cNvSpPr>
          <p:nvPr>
            <p:ph idx="1"/>
          </p:nvPr>
        </p:nvSpPr>
        <p:spPr/>
        <p:txBody>
          <a:bodyPr/>
          <a:lstStyle/>
          <a:p>
            <a:r>
              <a:rPr lang="nl-BE" dirty="0" smtClean="0"/>
              <a:t>2020</a:t>
            </a:r>
          </a:p>
          <a:p>
            <a:pPr lvl="1"/>
            <a:r>
              <a:rPr lang="nl-BE" dirty="0" smtClean="0"/>
              <a:t>actualisering, tezamen met de actoren op het terrein (huisartsen, ziekenhuizen, apothekers en verpleegkundigen) van de lijst van de diensten die als kritiek worden beschouwd op het vlak van continuïteit van de zorg</a:t>
            </a:r>
          </a:p>
          <a:p>
            <a:pPr lvl="1"/>
            <a:r>
              <a:rPr lang="nl-BE" dirty="0" smtClean="0"/>
              <a:t>toelichting op elke vergadering van het Beheerscomité van het </a:t>
            </a:r>
            <a:r>
              <a:rPr lang="nl-BE" dirty="0" smtClean="0">
                <a:solidFill>
                  <a:srgbClr val="087670"/>
                </a:solidFill>
              </a:rPr>
              <a:t>eHealth</a:t>
            </a:r>
            <a:r>
              <a:rPr lang="nl-BE" dirty="0" smtClean="0"/>
              <a:t>-platform over de opvolging van de incidenten (met duur, hoofdoorzaak, impact, enz.) en de gerealiseerde, lopende of voorziene business </a:t>
            </a:r>
            <a:r>
              <a:rPr lang="nl-BE" dirty="0" err="1" smtClean="0"/>
              <a:t>continuity</a:t>
            </a:r>
            <a:r>
              <a:rPr lang="nl-BE" dirty="0" smtClean="0"/>
              <a:t> maatregelen</a:t>
            </a:r>
          </a:p>
        </p:txBody>
      </p:sp>
      <p:sp>
        <p:nvSpPr>
          <p:cNvPr id="4" name="Slide Number Placeholder 3"/>
          <p:cNvSpPr>
            <a:spLocks noGrp="1"/>
          </p:cNvSpPr>
          <p:nvPr>
            <p:ph type="sldNum" sz="quarter" idx="12"/>
          </p:nvPr>
        </p:nvSpPr>
        <p:spPr/>
        <p:txBody>
          <a:bodyPr/>
          <a:lstStyle/>
          <a:p>
            <a:fld id="{97CCC5E9-F9D9-46F9-AA92-085E1A182B77}" type="slidenum">
              <a:rPr lang="en-GB" smtClean="0"/>
              <a:pPr/>
              <a:t>15</a:t>
            </a:fld>
            <a:endParaRPr lang="en-GB" dirty="0"/>
          </a:p>
        </p:txBody>
      </p:sp>
    </p:spTree>
    <p:extLst>
      <p:ext uri="{BB962C8B-B14F-4D97-AF65-F5344CB8AC3E}">
        <p14:creationId xmlns:p14="http://schemas.microsoft.com/office/powerpoint/2010/main" val="39611285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Cluster 3 – Business continuity</a:t>
            </a:r>
            <a:endParaRPr lang="nl-BE" dirty="0"/>
          </a:p>
        </p:txBody>
      </p:sp>
      <p:sp>
        <p:nvSpPr>
          <p:cNvPr id="3" name="Content Placeholder 2"/>
          <p:cNvSpPr>
            <a:spLocks noGrp="1"/>
          </p:cNvSpPr>
          <p:nvPr>
            <p:ph idx="1"/>
          </p:nvPr>
        </p:nvSpPr>
        <p:spPr/>
        <p:txBody>
          <a:bodyPr/>
          <a:lstStyle/>
          <a:p>
            <a:r>
              <a:rPr lang="nl-BE" smtClean="0"/>
              <a:t>2021</a:t>
            </a:r>
          </a:p>
          <a:p>
            <a:pPr lvl="1"/>
            <a:r>
              <a:rPr lang="nl-BE" smtClean="0"/>
              <a:t>poursuite des minilabs pour </a:t>
            </a:r>
          </a:p>
          <a:p>
            <a:pPr lvl="2"/>
            <a:r>
              <a:rPr lang="nl-BE" smtClean="0"/>
              <a:t>de nouveaux groupes cibles </a:t>
            </a:r>
          </a:p>
          <a:p>
            <a:pPr lvl="3"/>
            <a:r>
              <a:rPr lang="nl-BE" smtClean="0"/>
              <a:t>dentistes</a:t>
            </a:r>
          </a:p>
          <a:p>
            <a:pPr lvl="4"/>
            <a:r>
              <a:rPr lang="nl-BE" smtClean="0"/>
              <a:t>MyCareNet</a:t>
            </a:r>
          </a:p>
          <a:p>
            <a:pPr lvl="4"/>
            <a:r>
              <a:rPr lang="nl-BE" smtClean="0"/>
              <a:t>Recip-e</a:t>
            </a:r>
          </a:p>
          <a:p>
            <a:pPr lvl="3"/>
            <a:r>
              <a:rPr lang="nl-BE" smtClean="0"/>
              <a:t>…</a:t>
            </a:r>
          </a:p>
          <a:p>
            <a:pPr lvl="2"/>
            <a:r>
              <a:rPr lang="nl-BE" smtClean="0"/>
              <a:t>et/ou services critiques</a:t>
            </a:r>
          </a:p>
          <a:p>
            <a:pPr lvl="3"/>
            <a:r>
              <a:rPr lang="nl-BE" smtClean="0"/>
              <a:t>Recip-e</a:t>
            </a:r>
          </a:p>
          <a:p>
            <a:pPr lvl="4"/>
            <a:r>
              <a:rPr lang="nl-BE" smtClean="0"/>
              <a:t>sage-femmes</a:t>
            </a:r>
          </a:p>
          <a:p>
            <a:pPr lvl="4"/>
            <a:r>
              <a:rPr lang="nl-BE" smtClean="0"/>
              <a:t>hôpitaux</a:t>
            </a:r>
          </a:p>
          <a:p>
            <a:pPr lvl="4"/>
            <a:r>
              <a:rPr lang="nl-BE" smtClean="0"/>
              <a:t>dentistes …</a:t>
            </a:r>
            <a:endParaRPr lang="nl-BE" dirty="0"/>
          </a:p>
        </p:txBody>
      </p:sp>
      <p:sp>
        <p:nvSpPr>
          <p:cNvPr id="4" name="Slide Number Placeholder 3"/>
          <p:cNvSpPr>
            <a:spLocks noGrp="1"/>
          </p:cNvSpPr>
          <p:nvPr>
            <p:ph type="sldNum" sz="quarter" idx="12"/>
          </p:nvPr>
        </p:nvSpPr>
        <p:spPr/>
        <p:txBody>
          <a:bodyPr/>
          <a:lstStyle/>
          <a:p>
            <a:fld id="{97CCC5E9-F9D9-46F9-AA92-085E1A182B77}" type="slidenum">
              <a:rPr lang="en-GB" smtClean="0"/>
              <a:pPr/>
              <a:t>16</a:t>
            </a:fld>
            <a:endParaRPr lang="en-GB" dirty="0"/>
          </a:p>
        </p:txBody>
      </p:sp>
    </p:spTree>
    <p:extLst>
      <p:ext uri="{BB962C8B-B14F-4D97-AF65-F5344CB8AC3E}">
        <p14:creationId xmlns:p14="http://schemas.microsoft.com/office/powerpoint/2010/main" val="20002754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Cluster 3 – Business </a:t>
            </a:r>
            <a:r>
              <a:rPr lang="nl-BE" dirty="0" err="1" smtClean="0"/>
              <a:t>continuity</a:t>
            </a:r>
            <a:endParaRPr lang="nl-BE" dirty="0"/>
          </a:p>
        </p:txBody>
      </p:sp>
      <p:sp>
        <p:nvSpPr>
          <p:cNvPr id="5" name="Content Placeholder 4"/>
          <p:cNvSpPr>
            <a:spLocks noGrp="1"/>
          </p:cNvSpPr>
          <p:nvPr>
            <p:ph idx="1"/>
          </p:nvPr>
        </p:nvSpPr>
        <p:spPr/>
        <p:txBody>
          <a:bodyPr/>
          <a:lstStyle/>
          <a:p>
            <a:r>
              <a:rPr lang="fr-FR" dirty="0" smtClean="0"/>
              <a:t>2019 </a:t>
            </a:r>
          </a:p>
          <a:p>
            <a:pPr lvl="1"/>
            <a:r>
              <a:rPr lang="fr-FR" b="1" dirty="0" smtClean="0"/>
              <a:t>79</a:t>
            </a:r>
            <a:r>
              <a:rPr lang="fr-FR" dirty="0" smtClean="0"/>
              <a:t> </a:t>
            </a:r>
            <a:r>
              <a:rPr lang="fr-FR" dirty="0"/>
              <a:t>incidents enregistrés </a:t>
            </a:r>
            <a:endParaRPr lang="fr-FR" dirty="0" smtClean="0"/>
          </a:p>
          <a:p>
            <a:pPr lvl="2"/>
            <a:r>
              <a:rPr lang="fr-FR" dirty="0" smtClean="0"/>
              <a:t>33 </a:t>
            </a:r>
            <a:r>
              <a:rPr lang="fr-FR" dirty="0"/>
              <a:t>incidents enregistrés par la plate-forme </a:t>
            </a:r>
            <a:r>
              <a:rPr lang="fr-FR" dirty="0">
                <a:solidFill>
                  <a:srgbClr val="087670"/>
                </a:solidFill>
              </a:rPr>
              <a:t>eHealth</a:t>
            </a:r>
          </a:p>
          <a:p>
            <a:pPr lvl="2"/>
            <a:r>
              <a:rPr lang="fr-FR" dirty="0" smtClean="0"/>
              <a:t>46 incidents enregistrés par les partenaires</a:t>
            </a:r>
          </a:p>
          <a:p>
            <a:pPr marL="0" indent="0">
              <a:buNone/>
            </a:pPr>
            <a:endParaRPr lang="fr-FR" dirty="0"/>
          </a:p>
          <a:p>
            <a:endParaRPr lang="en-US" dirty="0"/>
          </a:p>
        </p:txBody>
      </p:sp>
      <p:pic>
        <p:nvPicPr>
          <p:cNvPr id="7" name="Picture 6"/>
          <p:cNvPicPr>
            <a:picLocks noChangeAspect="1"/>
          </p:cNvPicPr>
          <p:nvPr/>
        </p:nvPicPr>
        <p:blipFill>
          <a:blip r:embed="rId2"/>
          <a:stretch>
            <a:fillRect/>
          </a:stretch>
        </p:blipFill>
        <p:spPr>
          <a:xfrm>
            <a:off x="6888088" y="1390248"/>
            <a:ext cx="3430850" cy="4898804"/>
          </a:xfrm>
          <a:prstGeom prst="rect">
            <a:avLst/>
          </a:prstGeom>
        </p:spPr>
      </p:pic>
      <p:sp>
        <p:nvSpPr>
          <p:cNvPr id="3" name="Slide Number Placeholder 2"/>
          <p:cNvSpPr>
            <a:spLocks noGrp="1"/>
          </p:cNvSpPr>
          <p:nvPr>
            <p:ph type="sldNum" sz="quarter" idx="12"/>
          </p:nvPr>
        </p:nvSpPr>
        <p:spPr/>
        <p:txBody>
          <a:bodyPr/>
          <a:lstStyle/>
          <a:p>
            <a:pPr>
              <a:defRPr/>
            </a:pPr>
            <a:fld id="{97CCC5E9-F9D9-46F9-AA92-085E1A182B77}" type="slidenum">
              <a:rPr lang="en-GB" smtClean="0"/>
              <a:pPr>
                <a:defRPr/>
              </a:pPr>
              <a:t>17</a:t>
            </a:fld>
            <a:endParaRPr lang="en-GB" dirty="0"/>
          </a:p>
        </p:txBody>
      </p:sp>
    </p:spTree>
    <p:extLst>
      <p:ext uri="{BB962C8B-B14F-4D97-AF65-F5344CB8AC3E}">
        <p14:creationId xmlns:p14="http://schemas.microsoft.com/office/powerpoint/2010/main" val="31110521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Cluster 3 – Business </a:t>
            </a:r>
            <a:r>
              <a:rPr lang="nl-BE" dirty="0" err="1" smtClean="0"/>
              <a:t>continuity</a:t>
            </a:r>
            <a:endParaRPr lang="nl-BE" dirty="0"/>
          </a:p>
        </p:txBody>
      </p:sp>
      <p:sp>
        <p:nvSpPr>
          <p:cNvPr id="5" name="Content Placeholder 4"/>
          <p:cNvSpPr>
            <a:spLocks noGrp="1"/>
          </p:cNvSpPr>
          <p:nvPr>
            <p:ph idx="1"/>
          </p:nvPr>
        </p:nvSpPr>
        <p:spPr/>
        <p:txBody>
          <a:bodyPr/>
          <a:lstStyle/>
          <a:p>
            <a:r>
              <a:rPr lang="fr-FR" dirty="0" smtClean="0"/>
              <a:t>2020 </a:t>
            </a:r>
          </a:p>
          <a:p>
            <a:pPr lvl="1"/>
            <a:r>
              <a:rPr lang="fr-FR" dirty="0" smtClean="0"/>
              <a:t>meilleure collaboration </a:t>
            </a:r>
            <a:r>
              <a:rPr lang="fr-FR" dirty="0"/>
              <a:t>avec les </a:t>
            </a:r>
            <a:r>
              <a:rPr lang="fr-FR" dirty="0" err="1" smtClean="0"/>
              <a:t>OAs</a:t>
            </a:r>
            <a:r>
              <a:rPr lang="fr-FR" dirty="0" smtClean="0"/>
              <a:t> en </a:t>
            </a:r>
            <a:r>
              <a:rPr lang="fr-FR" dirty="0"/>
              <a:t>terme de suivi et communication de leurs </a:t>
            </a:r>
            <a:r>
              <a:rPr lang="fr-FR" dirty="0" smtClean="0"/>
              <a:t>incidents</a:t>
            </a:r>
          </a:p>
          <a:p>
            <a:pPr lvl="1"/>
            <a:r>
              <a:rPr lang="fr-FR" dirty="0" smtClean="0"/>
              <a:t>intégration fin septembre 2020 des </a:t>
            </a:r>
            <a:r>
              <a:rPr lang="fr-FR" dirty="0"/>
              <a:t>incidents </a:t>
            </a:r>
            <a:r>
              <a:rPr lang="fr-FR" dirty="0" smtClean="0"/>
              <a:t>chez les fournisseurs de logiciels via l’information disponible sur </a:t>
            </a:r>
            <a:r>
              <a:rPr lang="fr-FR" dirty="0" err="1" smtClean="0"/>
              <a:t>Telegram</a:t>
            </a:r>
            <a:endParaRPr lang="fr-FR" dirty="0" smtClean="0"/>
          </a:p>
          <a:p>
            <a:pPr lvl="2"/>
            <a:r>
              <a:rPr lang="fr-FR" dirty="0"/>
              <a:t>meilleur </a:t>
            </a:r>
            <a:r>
              <a:rPr lang="fr-FR" dirty="0" err="1"/>
              <a:t>reporting</a:t>
            </a:r>
            <a:endParaRPr lang="fr-FR" dirty="0"/>
          </a:p>
          <a:p>
            <a:pPr lvl="2"/>
            <a:r>
              <a:rPr lang="fr-FR" dirty="0"/>
              <a:t>meilleure réactivité</a:t>
            </a:r>
          </a:p>
          <a:p>
            <a:pPr lvl="2"/>
            <a:r>
              <a:rPr lang="fr-FR" dirty="0" smtClean="0"/>
              <a:t>observation </a:t>
            </a:r>
            <a:r>
              <a:rPr lang="fr-FR" dirty="0"/>
              <a:t>d’une diminution sensible des temps </a:t>
            </a:r>
            <a:r>
              <a:rPr lang="fr-FR" dirty="0" smtClean="0"/>
              <a:t>d’indisponibilité</a:t>
            </a:r>
          </a:p>
          <a:p>
            <a:pPr lvl="1"/>
            <a:r>
              <a:rPr lang="fr-FR" dirty="0"/>
              <a:t>d</a:t>
            </a:r>
            <a:r>
              <a:rPr lang="fr-FR" dirty="0" smtClean="0"/>
              <a:t>e facto, </a:t>
            </a:r>
            <a:r>
              <a:rPr lang="fr-FR" b="1" dirty="0" smtClean="0"/>
              <a:t>112</a:t>
            </a:r>
            <a:r>
              <a:rPr lang="fr-FR" dirty="0" smtClean="0"/>
              <a:t> </a:t>
            </a:r>
            <a:r>
              <a:rPr lang="fr-FR" dirty="0"/>
              <a:t>incidents enregistrés </a:t>
            </a:r>
          </a:p>
          <a:p>
            <a:pPr lvl="2"/>
            <a:r>
              <a:rPr lang="fr-FR" dirty="0"/>
              <a:t>23 incidents enregistrés par la plate-forme </a:t>
            </a:r>
            <a:r>
              <a:rPr lang="fr-FR" dirty="0" smtClean="0">
                <a:solidFill>
                  <a:srgbClr val="087670"/>
                </a:solidFill>
              </a:rPr>
              <a:t>eHealth</a:t>
            </a:r>
          </a:p>
          <a:p>
            <a:pPr lvl="2"/>
            <a:r>
              <a:rPr lang="fr-FR" dirty="0" smtClean="0"/>
              <a:t>89 </a:t>
            </a:r>
            <a:r>
              <a:rPr lang="fr-FR" dirty="0"/>
              <a:t>incidents enregistrés par les </a:t>
            </a:r>
            <a:r>
              <a:rPr lang="fr-FR" dirty="0" smtClean="0"/>
              <a:t>partenaires </a:t>
            </a:r>
          </a:p>
          <a:p>
            <a:pPr marL="0" indent="0">
              <a:buNone/>
            </a:pPr>
            <a:endParaRPr lang="fr-FR" dirty="0"/>
          </a:p>
          <a:p>
            <a:endParaRPr lang="en-US" dirty="0"/>
          </a:p>
        </p:txBody>
      </p:sp>
      <p:sp>
        <p:nvSpPr>
          <p:cNvPr id="3" name="Slide Number Placeholder 2"/>
          <p:cNvSpPr>
            <a:spLocks noGrp="1"/>
          </p:cNvSpPr>
          <p:nvPr>
            <p:ph type="sldNum" sz="quarter" idx="12"/>
          </p:nvPr>
        </p:nvSpPr>
        <p:spPr/>
        <p:txBody>
          <a:bodyPr/>
          <a:lstStyle/>
          <a:p>
            <a:pPr>
              <a:defRPr/>
            </a:pPr>
            <a:fld id="{97CCC5E9-F9D9-46F9-AA92-085E1A182B77}" type="slidenum">
              <a:rPr lang="en-GB" smtClean="0"/>
              <a:pPr>
                <a:defRPr/>
              </a:pPr>
              <a:t>18</a:t>
            </a:fld>
            <a:endParaRPr lang="en-GB" dirty="0"/>
          </a:p>
        </p:txBody>
      </p:sp>
    </p:spTree>
    <p:extLst>
      <p:ext uri="{BB962C8B-B14F-4D97-AF65-F5344CB8AC3E}">
        <p14:creationId xmlns:p14="http://schemas.microsoft.com/office/powerpoint/2010/main" val="23842491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Cluster 3 – Business </a:t>
            </a:r>
            <a:r>
              <a:rPr lang="nl-BE" dirty="0" err="1" smtClean="0"/>
              <a:t>continuity</a:t>
            </a:r>
            <a:endParaRPr lang="nl-BE" dirty="0"/>
          </a:p>
        </p:txBody>
      </p:sp>
      <p:sp>
        <p:nvSpPr>
          <p:cNvPr id="5" name="Content Placeholder 4"/>
          <p:cNvSpPr>
            <a:spLocks noGrp="1"/>
          </p:cNvSpPr>
          <p:nvPr>
            <p:ph idx="1"/>
          </p:nvPr>
        </p:nvSpPr>
        <p:spPr/>
        <p:txBody>
          <a:bodyPr/>
          <a:lstStyle/>
          <a:p>
            <a:r>
              <a:rPr lang="fr-FR" dirty="0" smtClean="0"/>
              <a:t>2021</a:t>
            </a:r>
          </a:p>
          <a:p>
            <a:pPr lvl="1"/>
            <a:r>
              <a:rPr lang="fr-FR" dirty="0"/>
              <a:t>p</a:t>
            </a:r>
            <a:r>
              <a:rPr lang="fr-FR" dirty="0" smtClean="0"/>
              <a:t>oursuite de la collaboration </a:t>
            </a:r>
            <a:r>
              <a:rPr lang="fr-FR" dirty="0"/>
              <a:t>avec les </a:t>
            </a:r>
            <a:r>
              <a:rPr lang="fr-FR" dirty="0" err="1" smtClean="0"/>
              <a:t>OAs</a:t>
            </a:r>
            <a:r>
              <a:rPr lang="fr-FR" dirty="0" smtClean="0"/>
              <a:t> et les fournisseurs de logiciels pour le </a:t>
            </a:r>
            <a:r>
              <a:rPr lang="fr-FR" dirty="0" err="1" smtClean="0"/>
              <a:t>reporting</a:t>
            </a:r>
            <a:r>
              <a:rPr lang="fr-FR" dirty="0" smtClean="0"/>
              <a:t> des incidents</a:t>
            </a:r>
          </a:p>
          <a:p>
            <a:pPr lvl="1"/>
            <a:r>
              <a:rPr lang="fr-FR" dirty="0"/>
              <a:t>o</a:t>
            </a:r>
            <a:r>
              <a:rPr lang="fr-FR" dirty="0" smtClean="0"/>
              <a:t>bjectif: obtenir la participation la plus exhaustive possible des partenaires </a:t>
            </a:r>
          </a:p>
          <a:p>
            <a:pPr lvl="2"/>
            <a:r>
              <a:rPr lang="fr-FR" dirty="0"/>
              <a:t>a</a:t>
            </a:r>
            <a:r>
              <a:rPr lang="fr-FR" dirty="0" smtClean="0"/>
              <a:t>ujourd’hui, la participation est majoritaire mais pas absolue</a:t>
            </a:r>
          </a:p>
          <a:p>
            <a:pPr marL="114300" indent="0">
              <a:buNone/>
            </a:pPr>
            <a:endParaRPr lang="fr-FR" dirty="0" smtClean="0"/>
          </a:p>
          <a:p>
            <a:pPr marL="514350" lvl="1" indent="0">
              <a:buNone/>
            </a:pPr>
            <a:r>
              <a:rPr lang="fr-FR" dirty="0"/>
              <a:t> </a:t>
            </a:r>
            <a:endParaRPr lang="fr-FR" dirty="0" smtClean="0"/>
          </a:p>
          <a:p>
            <a:pPr marL="0" indent="0">
              <a:buNone/>
            </a:pPr>
            <a:endParaRPr lang="fr-FR" dirty="0"/>
          </a:p>
          <a:p>
            <a:endParaRPr lang="en-US" dirty="0"/>
          </a:p>
        </p:txBody>
      </p:sp>
      <p:sp>
        <p:nvSpPr>
          <p:cNvPr id="3" name="Slide Number Placeholder 2"/>
          <p:cNvSpPr>
            <a:spLocks noGrp="1"/>
          </p:cNvSpPr>
          <p:nvPr>
            <p:ph type="sldNum" sz="quarter" idx="12"/>
          </p:nvPr>
        </p:nvSpPr>
        <p:spPr/>
        <p:txBody>
          <a:bodyPr/>
          <a:lstStyle/>
          <a:p>
            <a:pPr>
              <a:defRPr/>
            </a:pPr>
            <a:fld id="{97CCC5E9-F9D9-46F9-AA92-085E1A182B77}" type="slidenum">
              <a:rPr lang="en-GB" smtClean="0"/>
              <a:pPr>
                <a:defRPr/>
              </a:pPr>
              <a:t>19</a:t>
            </a:fld>
            <a:endParaRPr lang="en-GB" dirty="0"/>
          </a:p>
        </p:txBody>
      </p:sp>
    </p:spTree>
    <p:extLst>
      <p:ext uri="{BB962C8B-B14F-4D97-AF65-F5344CB8AC3E}">
        <p14:creationId xmlns:p14="http://schemas.microsoft.com/office/powerpoint/2010/main" val="1999463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Overzicht</a:t>
            </a:r>
            <a:endParaRPr lang="en-US" dirty="0"/>
          </a:p>
        </p:txBody>
      </p:sp>
      <p:sp>
        <p:nvSpPr>
          <p:cNvPr id="3" name="Content Placeholder 2"/>
          <p:cNvSpPr>
            <a:spLocks noGrp="1"/>
          </p:cNvSpPr>
          <p:nvPr>
            <p:ph idx="1"/>
          </p:nvPr>
        </p:nvSpPr>
        <p:spPr/>
        <p:txBody>
          <a:bodyPr/>
          <a:lstStyle/>
          <a:p>
            <a:r>
              <a:rPr lang="fr-BE" dirty="0" smtClean="0"/>
              <a:t>Roadmap 3.0 (2019-2021)</a:t>
            </a:r>
            <a:endParaRPr lang="en-US" dirty="0" smtClean="0"/>
          </a:p>
          <a:p>
            <a:endParaRPr lang="en-US" dirty="0" smtClean="0"/>
          </a:p>
          <a:p>
            <a:r>
              <a:rPr lang="fr-BE" dirty="0" err="1" smtClean="0"/>
              <a:t>Eveneens</a:t>
            </a:r>
            <a:r>
              <a:rPr lang="fr-BE" dirty="0" smtClean="0"/>
              <a:t> in 2020… </a:t>
            </a:r>
            <a:r>
              <a:rPr lang="fr-BE" dirty="0" err="1" smtClean="0"/>
              <a:t>Andere</a:t>
            </a:r>
            <a:r>
              <a:rPr lang="fr-BE" dirty="0" smtClean="0"/>
              <a:t> </a:t>
            </a:r>
            <a:r>
              <a:rPr lang="fr-BE" dirty="0" err="1" smtClean="0"/>
              <a:t>projecten</a:t>
            </a:r>
            <a:r>
              <a:rPr lang="fr-BE" dirty="0" smtClean="0"/>
              <a:t> 2021</a:t>
            </a:r>
          </a:p>
          <a:p>
            <a:endParaRPr lang="fr-BE" dirty="0" smtClean="0"/>
          </a:p>
          <a:p>
            <a:r>
              <a:rPr lang="fr-BE" dirty="0" smtClean="0"/>
              <a:t>Organisation interne 2021 </a:t>
            </a:r>
          </a:p>
          <a:p>
            <a:endParaRPr lang="fr-BE" dirty="0" smtClean="0"/>
          </a:p>
          <a:p>
            <a:r>
              <a:rPr lang="fr-BE" dirty="0" smtClean="0"/>
              <a:t>Budget 2021</a:t>
            </a:r>
          </a:p>
          <a:p>
            <a:endParaRPr lang="fr-BE" dirty="0" smtClean="0"/>
          </a:p>
          <a:p>
            <a:r>
              <a:rPr lang="fr-BE" dirty="0" err="1" smtClean="0"/>
              <a:t>Covid</a:t>
            </a:r>
            <a:r>
              <a:rPr lang="fr-BE" dirty="0" smtClean="0"/>
              <a:t> 19 </a:t>
            </a:r>
            <a:r>
              <a:rPr lang="fr-BE" dirty="0" err="1" smtClean="0"/>
              <a:t>crisis</a:t>
            </a:r>
            <a:r>
              <a:rPr lang="fr-BE" dirty="0" smtClean="0"/>
              <a:t> </a:t>
            </a:r>
            <a:endParaRPr lang="en-US" dirty="0"/>
          </a:p>
        </p:txBody>
      </p:sp>
      <p:sp>
        <p:nvSpPr>
          <p:cNvPr id="4" name="Slide Number Placeholder 3"/>
          <p:cNvSpPr>
            <a:spLocks noGrp="1"/>
          </p:cNvSpPr>
          <p:nvPr>
            <p:ph type="sldNum" sz="quarter" idx="10"/>
          </p:nvPr>
        </p:nvSpPr>
        <p:spPr/>
        <p:txBody>
          <a:bodyPr/>
          <a:lstStyle/>
          <a:p>
            <a:fld id="{84AEDDD6-2727-439E-A96F-E9FD4CA77376}" type="slidenum">
              <a:rPr lang="en-GB" smtClean="0"/>
              <a:pPr/>
              <a:t>2</a:t>
            </a:fld>
            <a:endParaRPr lang="en-GB" dirty="0"/>
          </a:p>
        </p:txBody>
      </p:sp>
    </p:spTree>
    <p:extLst>
      <p:ext uri="{BB962C8B-B14F-4D97-AF65-F5344CB8AC3E}">
        <p14:creationId xmlns:p14="http://schemas.microsoft.com/office/powerpoint/2010/main" val="2603296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Cluster 3 – </a:t>
            </a:r>
            <a:r>
              <a:rPr lang="nl-BE" dirty="0" err="1" smtClean="0"/>
              <a:t>CoBRHA</a:t>
            </a:r>
            <a:r>
              <a:rPr lang="nl-BE" dirty="0" smtClean="0"/>
              <a:t>+</a:t>
            </a:r>
            <a:endParaRPr lang="nl-BE" dirty="0"/>
          </a:p>
        </p:txBody>
      </p:sp>
      <p:sp>
        <p:nvSpPr>
          <p:cNvPr id="11" name="Content Placeholder 10"/>
          <p:cNvSpPr>
            <a:spLocks noGrp="1"/>
          </p:cNvSpPr>
          <p:nvPr>
            <p:ph idx="1"/>
          </p:nvPr>
        </p:nvSpPr>
        <p:spPr/>
        <p:txBody>
          <a:bodyPr>
            <a:normAutofit/>
          </a:bodyPr>
          <a:lstStyle/>
          <a:p>
            <a:r>
              <a:rPr lang="nl-BE" dirty="0" smtClean="0"/>
              <a:t>2020-2021</a:t>
            </a:r>
          </a:p>
          <a:p>
            <a:pPr lvl="1"/>
            <a:r>
              <a:rPr lang="nl-BE" dirty="0"/>
              <a:t>g</a:t>
            </a:r>
            <a:r>
              <a:rPr lang="nl-BE" dirty="0" smtClean="0"/>
              <a:t>oedkeuring van het nieuwe datamodel</a:t>
            </a:r>
          </a:p>
          <a:p>
            <a:pPr lvl="2"/>
            <a:r>
              <a:rPr lang="nl-BE" dirty="0" smtClean="0"/>
              <a:t>het </a:t>
            </a:r>
            <a:r>
              <a:rPr lang="nl-BE" dirty="0" smtClean="0">
                <a:solidFill>
                  <a:srgbClr val="087670"/>
                </a:solidFill>
              </a:rPr>
              <a:t>eHealth</a:t>
            </a:r>
            <a:r>
              <a:rPr lang="nl-BE" dirty="0" smtClean="0"/>
              <a:t>-platform levert ondersteuning (vraag- en antwoordsessies) aan alle authentieke bronnen die </a:t>
            </a:r>
            <a:r>
              <a:rPr lang="nl-BE" dirty="0" err="1" smtClean="0"/>
              <a:t>CoBRHA</a:t>
            </a:r>
            <a:r>
              <a:rPr lang="nl-BE" dirty="0" smtClean="0"/>
              <a:t>+ voeden</a:t>
            </a:r>
          </a:p>
          <a:p>
            <a:pPr lvl="1"/>
            <a:r>
              <a:rPr lang="nl-BE" dirty="0" smtClean="0"/>
              <a:t>migratie naar nieuwe gegevensbank</a:t>
            </a:r>
          </a:p>
          <a:p>
            <a:pPr lvl="2"/>
            <a:r>
              <a:rPr lang="nl-BE" dirty="0" smtClean="0"/>
              <a:t>iteratieve </a:t>
            </a:r>
            <a:r>
              <a:rPr lang="nl-BE" dirty="0" err="1" smtClean="0"/>
              <a:t>inproductiestelling</a:t>
            </a:r>
            <a:r>
              <a:rPr lang="nl-BE" dirty="0" smtClean="0"/>
              <a:t> </a:t>
            </a:r>
          </a:p>
          <a:p>
            <a:pPr lvl="3"/>
            <a:r>
              <a:rPr lang="nl-BE" dirty="0" smtClean="0"/>
              <a:t>raadplegingsinterface</a:t>
            </a:r>
          </a:p>
          <a:p>
            <a:pPr lvl="3"/>
            <a:r>
              <a:rPr lang="nl-BE" dirty="0" smtClean="0"/>
              <a:t>historiek</a:t>
            </a:r>
          </a:p>
          <a:p>
            <a:pPr lvl="3"/>
            <a:r>
              <a:rPr lang="nl-BE" dirty="0" smtClean="0"/>
              <a:t>notificaties van mutaties</a:t>
            </a:r>
          </a:p>
          <a:p>
            <a:pPr lvl="3"/>
            <a:r>
              <a:rPr lang="nl-BE" dirty="0" smtClean="0"/>
              <a:t>…</a:t>
            </a:r>
          </a:p>
          <a:p>
            <a:endParaRPr lang="fr-BE" dirty="0" smtClean="0"/>
          </a:p>
          <a:p>
            <a:endParaRPr lang="fr-BE" dirty="0"/>
          </a:p>
        </p:txBody>
      </p:sp>
      <p:sp>
        <p:nvSpPr>
          <p:cNvPr id="66" name="AutoShape 4" descr="Résultat de recherche d'images pour &quot;recip-e&quot;"/>
          <p:cNvSpPr>
            <a:spLocks noChangeAspect="1" noChangeArrowheads="1"/>
          </p:cNvSpPr>
          <p:nvPr/>
        </p:nvSpPr>
        <p:spPr bwMode="auto">
          <a:xfrm>
            <a:off x="3611761" y="1418929"/>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a:defRPr/>
            </a:pPr>
            <a:endParaRPr lang="en-US" sz="1013">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3611763" y="1028700"/>
            <a:ext cx="4227314" cy="9858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a:defRPr/>
            </a:pPr>
            <a:endParaRPr lang="en-US" sz="1013">
              <a:solidFill>
                <a:prstClr val="black"/>
              </a:solidFill>
              <a:latin typeface="Calibri" panose="020F0502020204030204"/>
            </a:endParaRPr>
          </a:p>
        </p:txBody>
      </p:sp>
      <p:sp>
        <p:nvSpPr>
          <p:cNvPr id="84" name="Content Placeholder 2"/>
          <p:cNvSpPr txBox="1">
            <a:spLocks/>
          </p:cNvSpPr>
          <p:nvPr/>
        </p:nvSpPr>
        <p:spPr>
          <a:xfrm>
            <a:off x="3787244" y="4831255"/>
            <a:ext cx="4629150" cy="1053117"/>
          </a:xfrm>
          <a:prstGeom prst="rect">
            <a:avLst/>
          </a:prstGeom>
        </p:spPr>
        <p:txBody>
          <a:bodyPr vert="horz" lIns="51435" tIns="25718" rIns="51435" bIns="25718"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125" dirty="0">
              <a:solidFill>
                <a:prstClr val="black"/>
              </a:solidFill>
              <a:latin typeface="Calibri" panose="020F0502020204030204"/>
            </a:endParaRPr>
          </a:p>
          <a:p>
            <a:pPr>
              <a:buClr>
                <a:srgbClr val="4F81BD"/>
              </a:buClr>
              <a:defRPr/>
            </a:pPr>
            <a:endParaRPr lang="en-US" sz="1125" dirty="0">
              <a:solidFill>
                <a:prstClr val="black"/>
              </a:solidFill>
              <a:latin typeface="Calibri" panose="020F0502020204030204"/>
            </a:endParaRPr>
          </a:p>
        </p:txBody>
      </p:sp>
      <p:sp>
        <p:nvSpPr>
          <p:cNvPr id="3" name="Slide Number Placeholder 2"/>
          <p:cNvSpPr>
            <a:spLocks noGrp="1"/>
          </p:cNvSpPr>
          <p:nvPr>
            <p:ph type="sldNum" sz="quarter" idx="12"/>
          </p:nvPr>
        </p:nvSpPr>
        <p:spPr/>
        <p:txBody>
          <a:bodyPr/>
          <a:lstStyle/>
          <a:p>
            <a:pPr>
              <a:defRPr/>
            </a:pPr>
            <a:fld id="{97CCC5E9-F9D9-46F9-AA92-085E1A182B77}" type="slidenum">
              <a:rPr lang="en-GB" smtClean="0"/>
              <a:pPr>
                <a:defRPr/>
              </a:pPr>
              <a:t>20</a:t>
            </a:fld>
            <a:endParaRPr lang="en-GB" dirty="0"/>
          </a:p>
        </p:txBody>
      </p:sp>
    </p:spTree>
    <p:extLst>
      <p:ext uri="{BB962C8B-B14F-4D97-AF65-F5344CB8AC3E}">
        <p14:creationId xmlns:p14="http://schemas.microsoft.com/office/powerpoint/2010/main" val="3049143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Cluster </a:t>
            </a:r>
            <a:r>
              <a:rPr lang="fr-BE" smtClean="0"/>
              <a:t>3 – SAM V2</a:t>
            </a:r>
            <a:endParaRPr lang="nl-BE" dirty="0"/>
          </a:p>
        </p:txBody>
      </p:sp>
      <p:sp>
        <p:nvSpPr>
          <p:cNvPr id="11" name="Content Placeholder 10"/>
          <p:cNvSpPr>
            <a:spLocks noGrp="1"/>
          </p:cNvSpPr>
          <p:nvPr>
            <p:ph idx="1"/>
          </p:nvPr>
        </p:nvSpPr>
        <p:spPr/>
        <p:txBody>
          <a:bodyPr/>
          <a:lstStyle/>
          <a:p>
            <a:r>
              <a:rPr lang="fr-BE" dirty="0" smtClean="0"/>
              <a:t>2020</a:t>
            </a:r>
          </a:p>
          <a:p>
            <a:pPr lvl="1"/>
            <a:r>
              <a:rPr lang="nl-BE" dirty="0" smtClean="0"/>
              <a:t>het gebruik van SAMv2 is verplicht geworden vanaf begin 2020</a:t>
            </a:r>
          </a:p>
          <a:p>
            <a:pPr lvl="1"/>
            <a:r>
              <a:rPr lang="nl-BE" dirty="0" smtClean="0"/>
              <a:t>softwarehuizen voor huisartsenpakketten dienden vóór eind 2020 aan de criteria te voldoen </a:t>
            </a:r>
          </a:p>
          <a:p>
            <a:pPr lvl="1"/>
            <a:r>
              <a:rPr lang="nl-BE" dirty="0" smtClean="0">
                <a:solidFill>
                  <a:srgbClr val="087670"/>
                </a:solidFill>
              </a:rPr>
              <a:t>eHealth</a:t>
            </a:r>
            <a:r>
              <a:rPr lang="nl-BE" dirty="0" smtClean="0"/>
              <a:t>-platform coördineerde de consolidatie van criteria voor de software inzake correct gebruik van de SAMv2 geneesmiddelendatabank</a:t>
            </a:r>
          </a:p>
          <a:p>
            <a:pPr lvl="1"/>
            <a:r>
              <a:rPr lang="nl-BE" dirty="0" smtClean="0"/>
              <a:t>ondersteuning bij de evaluatiesessies van de </a:t>
            </a:r>
            <a:r>
              <a:rPr lang="nl-BE" dirty="0" err="1" smtClean="0"/>
              <a:t>softwares</a:t>
            </a:r>
            <a:r>
              <a:rPr lang="nl-BE" dirty="0" smtClean="0"/>
              <a:t> die door RIZIV gerealiseerd werden</a:t>
            </a:r>
          </a:p>
          <a:p>
            <a:pPr lvl="1"/>
            <a:r>
              <a:rPr lang="en-US" dirty="0" err="1" smtClean="0"/>
              <a:t>Smals</a:t>
            </a:r>
            <a:r>
              <a:rPr lang="en-US" dirty="0" smtClean="0"/>
              <a:t>: </a:t>
            </a:r>
            <a:r>
              <a:rPr lang="nl-BE" dirty="0" smtClean="0"/>
              <a:t>integreren van gegevens SAMv1 Hoofdstuk IV in SAM V2</a:t>
            </a:r>
          </a:p>
        </p:txBody>
      </p:sp>
      <p:sp>
        <p:nvSpPr>
          <p:cNvPr id="3" name="Slide Number Placeholder 2"/>
          <p:cNvSpPr>
            <a:spLocks noGrp="1"/>
          </p:cNvSpPr>
          <p:nvPr>
            <p:ph type="sldNum" sz="quarter" idx="12"/>
          </p:nvPr>
        </p:nvSpPr>
        <p:spPr/>
        <p:txBody>
          <a:bodyPr/>
          <a:lstStyle/>
          <a:p>
            <a:fld id="{97CCC5E9-F9D9-46F9-AA92-085E1A182B77}" type="slidenum">
              <a:rPr lang="en-GB" smtClean="0"/>
              <a:pPr/>
              <a:t>21</a:t>
            </a:fld>
            <a:endParaRPr lang="en-GB" dirty="0"/>
          </a:p>
        </p:txBody>
      </p:sp>
      <p:sp>
        <p:nvSpPr>
          <p:cNvPr id="66" name="AutoShape 4" descr="Résultat de recherche d'images pour &quot;recip-e&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a:solidFill>
                <a:prstClr val="black"/>
              </a:solidFill>
              <a:latin typeface="Calibri" panose="020F0502020204030204"/>
              <a:cs typeface="+mn-cs"/>
            </a:endParaRPr>
          </a:p>
        </p:txBody>
      </p:sp>
      <p:sp>
        <p:nvSpPr>
          <p:cNvPr id="67" name="AutoShape 6" descr="Résultat de recherche d'images pour &quot;recip-e&quot;"/>
          <p:cNvSpPr>
            <a:spLocks noChangeAspect="1" noChangeArrowheads="1"/>
          </p:cNvSpPr>
          <p:nvPr/>
        </p:nvSpPr>
        <p:spPr bwMode="auto">
          <a:xfrm>
            <a:off x="1679576"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a:solidFill>
                <a:prstClr val="black"/>
              </a:solidFill>
              <a:latin typeface="Calibri" panose="020F0502020204030204"/>
              <a:cs typeface="+mn-cs"/>
            </a:endParaRPr>
          </a:p>
        </p:txBody>
      </p:sp>
      <p:sp>
        <p:nvSpPr>
          <p:cNvPr id="84" name="Content Placeholder 2"/>
          <p:cNvSpPr txBox="1">
            <a:spLocks/>
          </p:cNvSpPr>
          <p:nvPr/>
        </p:nvSpPr>
        <p:spPr>
          <a:xfrm>
            <a:off x="1991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fontAlgn="auto">
              <a:spcAft>
                <a:spcPts val="0"/>
              </a:spcAft>
              <a:buClr>
                <a:srgbClr val="4F81BD"/>
              </a:buClr>
              <a:defRPr/>
            </a:pPr>
            <a:endParaRPr lang="en-US" sz="2000" dirty="0">
              <a:solidFill>
                <a:prstClr val="black"/>
              </a:solidFill>
              <a:latin typeface="Calibri" panose="020F0502020204030204"/>
            </a:endParaRPr>
          </a:p>
          <a:p>
            <a:pPr fontAlgn="auto">
              <a:spcAft>
                <a:spcPts val="0"/>
              </a:spcAft>
              <a:buClr>
                <a:srgbClr val="4F81BD"/>
              </a:buClr>
              <a:defRPr/>
            </a:pPr>
            <a:endParaRPr lang="en-US" sz="2000" dirty="0">
              <a:solidFill>
                <a:prstClr val="black"/>
              </a:solidFill>
              <a:latin typeface="Calibri" panose="020F0502020204030204"/>
            </a:endParaRPr>
          </a:p>
        </p:txBody>
      </p:sp>
    </p:spTree>
    <p:extLst>
      <p:ext uri="{BB962C8B-B14F-4D97-AF65-F5344CB8AC3E}">
        <p14:creationId xmlns:p14="http://schemas.microsoft.com/office/powerpoint/2010/main" val="15957903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Cluster </a:t>
            </a:r>
            <a:r>
              <a:rPr lang="fr-BE" smtClean="0"/>
              <a:t>3 – SAM V2</a:t>
            </a:r>
            <a:endParaRPr lang="nl-BE" dirty="0"/>
          </a:p>
        </p:txBody>
      </p:sp>
      <p:sp>
        <p:nvSpPr>
          <p:cNvPr id="11" name="Content Placeholder 10"/>
          <p:cNvSpPr>
            <a:spLocks noGrp="1"/>
          </p:cNvSpPr>
          <p:nvPr>
            <p:ph idx="1"/>
          </p:nvPr>
        </p:nvSpPr>
        <p:spPr/>
        <p:txBody>
          <a:bodyPr/>
          <a:lstStyle/>
          <a:p>
            <a:r>
              <a:rPr lang="fr-BE" dirty="0" smtClean="0"/>
              <a:t>2021</a:t>
            </a:r>
          </a:p>
          <a:p>
            <a:pPr lvl="1"/>
            <a:r>
              <a:rPr lang="en-US" dirty="0" err="1" smtClean="0"/>
              <a:t>Smals</a:t>
            </a:r>
            <a:endParaRPr lang="en-US" dirty="0" smtClean="0"/>
          </a:p>
          <a:p>
            <a:pPr lvl="2"/>
            <a:r>
              <a:rPr lang="en-US" dirty="0" smtClean="0"/>
              <a:t>data cleaning </a:t>
            </a:r>
            <a:r>
              <a:rPr lang="en-US" dirty="0" err="1" smtClean="0"/>
              <a:t>kwaliteitscontrole</a:t>
            </a:r>
            <a:r>
              <a:rPr lang="en-US" dirty="0" smtClean="0"/>
              <a:t> </a:t>
            </a:r>
            <a:endParaRPr lang="nl-BE" dirty="0" smtClean="0"/>
          </a:p>
          <a:p>
            <a:pPr lvl="1"/>
            <a:r>
              <a:rPr lang="nl-BE" dirty="0" smtClean="0"/>
              <a:t>FAGG</a:t>
            </a:r>
          </a:p>
          <a:p>
            <a:pPr lvl="2"/>
            <a:r>
              <a:rPr lang="nl-BE" dirty="0" smtClean="0"/>
              <a:t>aanbevelingen voor een correct gebruik van SAMv2 bij opname van geneesmiddelendata in de voorschrijfsoftware van artsen</a:t>
            </a:r>
          </a:p>
          <a:p>
            <a:pPr lvl="1"/>
            <a:r>
              <a:rPr lang="nl-BE" dirty="0" smtClean="0"/>
              <a:t>RIZIV/FAGG/</a:t>
            </a:r>
            <a:r>
              <a:rPr lang="nl-BE" dirty="0" smtClean="0">
                <a:solidFill>
                  <a:srgbClr val="087670"/>
                </a:solidFill>
              </a:rPr>
              <a:t>eHealth</a:t>
            </a:r>
            <a:r>
              <a:rPr lang="nl-BE" dirty="0" smtClean="0">
                <a:solidFill>
                  <a:schemeClr val="tx1"/>
                </a:solidFill>
              </a:rPr>
              <a:t>-platform</a:t>
            </a:r>
          </a:p>
          <a:p>
            <a:pPr lvl="2"/>
            <a:r>
              <a:rPr lang="nl-BE" dirty="0" smtClean="0"/>
              <a:t>evaluatiecriteria SAMv2 voor nieuwe aspecten die in 2020 niet getest werden</a:t>
            </a:r>
          </a:p>
          <a:p>
            <a:pPr lvl="1"/>
            <a:endParaRPr lang="nl-BE" dirty="0" smtClean="0"/>
          </a:p>
          <a:p>
            <a:endParaRPr lang="nl-BE" dirty="0" smtClean="0"/>
          </a:p>
          <a:p>
            <a:endParaRPr lang="nl-BE" dirty="0" smtClean="0"/>
          </a:p>
          <a:p>
            <a:endParaRPr lang="fr-BE" dirty="0" smtClean="0"/>
          </a:p>
          <a:p>
            <a:pPr lvl="1"/>
            <a:endParaRPr lang="fr-BE" dirty="0" smtClean="0"/>
          </a:p>
          <a:p>
            <a:endParaRPr lang="fr-BE" dirty="0" smtClean="0"/>
          </a:p>
          <a:p>
            <a:endParaRPr lang="fr-BE" dirty="0" smtClean="0"/>
          </a:p>
          <a:p>
            <a:endParaRPr lang="fr-BE" dirty="0"/>
          </a:p>
        </p:txBody>
      </p:sp>
      <p:sp>
        <p:nvSpPr>
          <p:cNvPr id="66" name="AutoShape 4" descr="Résultat de recherche d'images pour &quot;recip-e&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a:solidFill>
                <a:prstClr val="black"/>
              </a:solidFill>
              <a:latin typeface="Calibri" panose="020F0502020204030204"/>
              <a:cs typeface="+mn-cs"/>
            </a:endParaRPr>
          </a:p>
        </p:txBody>
      </p:sp>
      <p:sp>
        <p:nvSpPr>
          <p:cNvPr id="67" name="AutoShape 6" descr="Résultat de recherche d'images pour &quot;recip-e&quot;"/>
          <p:cNvSpPr>
            <a:spLocks noChangeAspect="1" noChangeArrowheads="1"/>
          </p:cNvSpPr>
          <p:nvPr/>
        </p:nvSpPr>
        <p:spPr bwMode="auto">
          <a:xfrm>
            <a:off x="1679576"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a:solidFill>
                <a:prstClr val="black"/>
              </a:solidFill>
              <a:latin typeface="Calibri" panose="020F0502020204030204"/>
              <a:cs typeface="+mn-cs"/>
            </a:endParaRPr>
          </a:p>
        </p:txBody>
      </p:sp>
      <p:sp>
        <p:nvSpPr>
          <p:cNvPr id="84" name="Content Placeholder 2"/>
          <p:cNvSpPr txBox="1">
            <a:spLocks/>
          </p:cNvSpPr>
          <p:nvPr/>
        </p:nvSpPr>
        <p:spPr>
          <a:xfrm>
            <a:off x="1991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fontAlgn="auto">
              <a:spcAft>
                <a:spcPts val="0"/>
              </a:spcAft>
              <a:buClr>
                <a:srgbClr val="4F81BD"/>
              </a:buClr>
              <a:defRPr/>
            </a:pPr>
            <a:endParaRPr lang="en-US" sz="2000" dirty="0">
              <a:solidFill>
                <a:prstClr val="black"/>
              </a:solidFill>
              <a:latin typeface="Calibri" panose="020F0502020204030204"/>
            </a:endParaRPr>
          </a:p>
          <a:p>
            <a:pPr fontAlgn="auto">
              <a:spcAft>
                <a:spcPts val="0"/>
              </a:spcAft>
              <a:buClr>
                <a:srgbClr val="4F81BD"/>
              </a:buClr>
              <a:defRPr/>
            </a:pPr>
            <a:endParaRPr lang="en-US" sz="2000" dirty="0">
              <a:solidFill>
                <a:prstClr val="black"/>
              </a:solidFill>
              <a:latin typeface="Calibri" panose="020F0502020204030204"/>
            </a:endParaRPr>
          </a:p>
        </p:txBody>
      </p:sp>
      <p:sp>
        <p:nvSpPr>
          <p:cNvPr id="3" name="Slide Number Placeholder 2"/>
          <p:cNvSpPr>
            <a:spLocks noGrp="1"/>
          </p:cNvSpPr>
          <p:nvPr>
            <p:ph type="sldNum" sz="quarter" idx="12"/>
          </p:nvPr>
        </p:nvSpPr>
        <p:spPr/>
        <p:txBody>
          <a:bodyPr/>
          <a:lstStyle/>
          <a:p>
            <a:pPr>
              <a:defRPr/>
            </a:pPr>
            <a:fld id="{97CCC5E9-F9D9-46F9-AA92-085E1A182B77}" type="slidenum">
              <a:rPr lang="en-GB" smtClean="0"/>
              <a:pPr>
                <a:defRPr/>
              </a:pPr>
              <a:t>22</a:t>
            </a:fld>
            <a:endParaRPr lang="en-GB" dirty="0"/>
          </a:p>
        </p:txBody>
      </p:sp>
    </p:spTree>
    <p:extLst>
      <p:ext uri="{BB962C8B-B14F-4D97-AF65-F5344CB8AC3E}">
        <p14:creationId xmlns:p14="http://schemas.microsoft.com/office/powerpoint/2010/main" val="807017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Cluster 3 </a:t>
            </a:r>
            <a:r>
              <a:rPr lang="fr-BE" smtClean="0"/>
              <a:t>– Enregistrement des logiciels</a:t>
            </a:r>
            <a:endParaRPr lang="fr-BE" dirty="0"/>
          </a:p>
        </p:txBody>
      </p:sp>
      <p:sp>
        <p:nvSpPr>
          <p:cNvPr id="11" name="Content Placeholder 10"/>
          <p:cNvSpPr>
            <a:spLocks noGrp="1"/>
          </p:cNvSpPr>
          <p:nvPr>
            <p:ph idx="1"/>
          </p:nvPr>
        </p:nvSpPr>
        <p:spPr/>
        <p:txBody>
          <a:bodyPr/>
          <a:lstStyle/>
          <a:p>
            <a:r>
              <a:rPr lang="fr-BE" smtClean="0"/>
              <a:t>2020 </a:t>
            </a:r>
          </a:p>
          <a:p>
            <a:pPr lvl="1"/>
            <a:r>
              <a:rPr lang="fr-BE" smtClean="0"/>
              <a:t>définitions des critères pour les logiciels infirmiers</a:t>
            </a:r>
          </a:p>
          <a:p>
            <a:pPr lvl="2"/>
            <a:r>
              <a:rPr lang="fr-BE" smtClean="0"/>
              <a:t>critères approuvés</a:t>
            </a:r>
          </a:p>
          <a:p>
            <a:pPr lvl="2"/>
            <a:r>
              <a:rPr lang="fr-BE" smtClean="0"/>
              <a:t>documentation publiée</a:t>
            </a:r>
          </a:p>
          <a:p>
            <a:pPr lvl="1"/>
            <a:r>
              <a:rPr lang="fr-BE" smtClean="0"/>
              <a:t>tests supplémentaires pour médecins généralistes</a:t>
            </a:r>
          </a:p>
          <a:p>
            <a:pPr lvl="2"/>
            <a:r>
              <a:rPr lang="fr-BE" smtClean="0"/>
              <a:t>report de certains critères à 2021</a:t>
            </a:r>
          </a:p>
          <a:p>
            <a:pPr lvl="3"/>
            <a:r>
              <a:rPr lang="fr-BE" smtClean="0"/>
              <a:t>LOINC Labo, Mult-eMediatt, …</a:t>
            </a:r>
          </a:p>
          <a:p>
            <a:pPr lvl="1"/>
            <a:r>
              <a:rPr lang="fr-BE" smtClean="0"/>
              <a:t>révisions complètes des critères pour les kinésithérapeutes </a:t>
            </a:r>
          </a:p>
          <a:p>
            <a:pPr lvl="2"/>
            <a:r>
              <a:rPr lang="fr-BE" smtClean="0"/>
              <a:t>critères approuvés</a:t>
            </a:r>
          </a:p>
          <a:p>
            <a:pPr lvl="2"/>
            <a:r>
              <a:rPr lang="fr-BE" smtClean="0"/>
              <a:t>documentation en cours de rédaction</a:t>
            </a:r>
            <a:endParaRPr lang="fr-BE" dirty="0"/>
          </a:p>
        </p:txBody>
      </p:sp>
      <p:sp>
        <p:nvSpPr>
          <p:cNvPr id="3" name="Slide Number Placeholder 2"/>
          <p:cNvSpPr>
            <a:spLocks noGrp="1"/>
          </p:cNvSpPr>
          <p:nvPr>
            <p:ph type="sldNum" sz="quarter" idx="12"/>
          </p:nvPr>
        </p:nvSpPr>
        <p:spPr/>
        <p:txBody>
          <a:bodyPr/>
          <a:lstStyle/>
          <a:p>
            <a:fld id="{97CCC5E9-F9D9-46F9-AA92-085E1A182B77}" type="slidenum">
              <a:rPr lang="en-GB" smtClean="0"/>
              <a:pPr/>
              <a:t>23</a:t>
            </a:fld>
            <a:endParaRPr lang="en-GB"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Tree>
    <p:extLst>
      <p:ext uri="{BB962C8B-B14F-4D97-AF65-F5344CB8AC3E}">
        <p14:creationId xmlns:p14="http://schemas.microsoft.com/office/powerpoint/2010/main" val="3915958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Cluster 3 – Enregistrement des logiciels</a:t>
            </a:r>
            <a:endParaRPr lang="nl-BE" dirty="0"/>
          </a:p>
        </p:txBody>
      </p:sp>
      <p:sp>
        <p:nvSpPr>
          <p:cNvPr id="11" name="Content Placeholder 10"/>
          <p:cNvSpPr>
            <a:spLocks noGrp="1"/>
          </p:cNvSpPr>
          <p:nvPr>
            <p:ph idx="1"/>
          </p:nvPr>
        </p:nvSpPr>
        <p:spPr/>
        <p:txBody>
          <a:bodyPr/>
          <a:lstStyle/>
          <a:p>
            <a:r>
              <a:rPr lang="nl-BE" smtClean="0"/>
              <a:t>2020 </a:t>
            </a:r>
          </a:p>
          <a:p>
            <a:pPr lvl="1"/>
            <a:r>
              <a:rPr lang="fr-BE" smtClean="0"/>
              <a:t>lancement d’un groupe de travail destiné à définir les critères pour les logiciels dentistes </a:t>
            </a:r>
          </a:p>
          <a:p>
            <a:pPr lvl="2"/>
            <a:r>
              <a:rPr lang="fr-BE" smtClean="0"/>
              <a:t>V0 d’une liste de critères finalisée et en cours de validation</a:t>
            </a:r>
          </a:p>
          <a:p>
            <a:pPr lvl="1"/>
            <a:r>
              <a:rPr lang="fr-BE" smtClean="0"/>
              <a:t>évaluation nouveaux services Recip-e v4 dans les logiciels</a:t>
            </a:r>
          </a:p>
          <a:p>
            <a:pPr lvl="1"/>
            <a:r>
              <a:rPr lang="fr-BE" smtClean="0"/>
              <a:t>soutien lors de l’évaluation de l’intégration de la banque de données des médicaments actuelle (SAM v2) dans les logiciels</a:t>
            </a:r>
            <a:r>
              <a:rPr lang="nl-BE" smtClean="0"/>
              <a:t> </a:t>
            </a:r>
          </a:p>
          <a:p>
            <a:pPr lvl="1"/>
            <a:r>
              <a:rPr lang="fr-BE" smtClean="0"/>
              <a:t>support à l’établissement des critères et des tests sur le schéma de médication</a:t>
            </a:r>
          </a:p>
          <a:p>
            <a:pPr lvl="2"/>
            <a:r>
              <a:rPr lang="fr-BE" smtClean="0"/>
              <a:t>une session de tests portant sur un set simplifié a été exécutée avec succès</a:t>
            </a:r>
          </a:p>
          <a:p>
            <a:endParaRPr lang="fr-BE" dirty="0"/>
          </a:p>
        </p:txBody>
      </p:sp>
      <p:sp>
        <p:nvSpPr>
          <p:cNvPr id="3" name="Slide Number Placeholder 2"/>
          <p:cNvSpPr>
            <a:spLocks noGrp="1"/>
          </p:cNvSpPr>
          <p:nvPr>
            <p:ph type="sldNum" sz="quarter" idx="12"/>
          </p:nvPr>
        </p:nvSpPr>
        <p:spPr/>
        <p:txBody>
          <a:bodyPr/>
          <a:lstStyle/>
          <a:p>
            <a:fld id="{97CCC5E9-F9D9-46F9-AA92-085E1A182B77}" type="slidenum">
              <a:rPr lang="en-GB" smtClean="0"/>
              <a:pPr/>
              <a:t>24</a:t>
            </a:fld>
            <a:endParaRPr lang="en-GB"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Tree>
    <p:extLst>
      <p:ext uri="{BB962C8B-B14F-4D97-AF65-F5344CB8AC3E}">
        <p14:creationId xmlns:p14="http://schemas.microsoft.com/office/powerpoint/2010/main" val="2017570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Cluster 3 – Enregistrement des logiciels</a:t>
            </a:r>
            <a:endParaRPr lang="nl-BE" dirty="0"/>
          </a:p>
        </p:txBody>
      </p:sp>
      <p:sp>
        <p:nvSpPr>
          <p:cNvPr id="11" name="Content Placeholder 10"/>
          <p:cNvSpPr>
            <a:spLocks noGrp="1"/>
          </p:cNvSpPr>
          <p:nvPr>
            <p:ph idx="1"/>
          </p:nvPr>
        </p:nvSpPr>
        <p:spPr/>
        <p:txBody>
          <a:bodyPr/>
          <a:lstStyle/>
          <a:p>
            <a:r>
              <a:rPr lang="nl-BE" smtClean="0"/>
              <a:t>2021</a:t>
            </a:r>
          </a:p>
          <a:p>
            <a:pPr lvl="1"/>
            <a:r>
              <a:rPr lang="fr-BE" smtClean="0"/>
              <a:t>enregistrement des logiciels pour les infirmiers (se poursuivra en 2022)</a:t>
            </a:r>
          </a:p>
          <a:p>
            <a:pPr lvl="1"/>
            <a:r>
              <a:rPr lang="fr-BE" smtClean="0"/>
              <a:t>enregistrement des logiciels pour les kinés (se poursuivra en 2022)</a:t>
            </a:r>
          </a:p>
          <a:p>
            <a:pPr lvl="2"/>
            <a:r>
              <a:rPr lang="fr-BE" smtClean="0"/>
              <a:t>publication de la documentation prévue en Q1 2021</a:t>
            </a:r>
          </a:p>
          <a:p>
            <a:pPr lvl="1"/>
            <a:r>
              <a:rPr lang="fr-BE" smtClean="0"/>
              <a:t>finalisation et publication des critères pour les logiciels destinés aux dentistes</a:t>
            </a:r>
          </a:p>
          <a:p>
            <a:pPr lvl="1"/>
            <a:r>
              <a:rPr lang="fr-BE" smtClean="0"/>
              <a:t>définition des critères pour les sages-femmes</a:t>
            </a:r>
          </a:p>
          <a:p>
            <a:pPr lvl="1"/>
            <a:r>
              <a:rPr lang="fr-BE" smtClean="0"/>
              <a:t>mise en place d’une DB soft commune</a:t>
            </a:r>
          </a:p>
          <a:p>
            <a:pPr lvl="2"/>
            <a:endParaRPr lang="fr-BE" smtClean="0"/>
          </a:p>
          <a:p>
            <a:endParaRPr lang="fr-BE" dirty="0"/>
          </a:p>
        </p:txBody>
      </p:sp>
      <p:sp>
        <p:nvSpPr>
          <p:cNvPr id="3" name="Slide Number Placeholder 2"/>
          <p:cNvSpPr>
            <a:spLocks noGrp="1"/>
          </p:cNvSpPr>
          <p:nvPr>
            <p:ph type="sldNum" sz="quarter" idx="12"/>
          </p:nvPr>
        </p:nvSpPr>
        <p:spPr/>
        <p:txBody>
          <a:bodyPr/>
          <a:lstStyle/>
          <a:p>
            <a:fld id="{97CCC5E9-F9D9-46F9-AA92-085E1A182B77}" type="slidenum">
              <a:rPr lang="en-GB" smtClean="0"/>
              <a:pPr/>
              <a:t>25</a:t>
            </a:fld>
            <a:endParaRPr lang="en-GB"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Tree>
    <p:extLst>
      <p:ext uri="{BB962C8B-B14F-4D97-AF65-F5344CB8AC3E}">
        <p14:creationId xmlns:p14="http://schemas.microsoft.com/office/powerpoint/2010/main" val="2883106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Cluster 4 – Mult-eMediatt (e-CIT)</a:t>
            </a:r>
            <a:endParaRPr lang="nl-BE" dirty="0"/>
          </a:p>
        </p:txBody>
      </p:sp>
      <p:sp>
        <p:nvSpPr>
          <p:cNvPr id="11" name="Content Placeholder 10"/>
          <p:cNvSpPr>
            <a:spLocks noGrp="1"/>
          </p:cNvSpPr>
          <p:nvPr>
            <p:ph idx="1"/>
          </p:nvPr>
        </p:nvSpPr>
        <p:spPr/>
        <p:txBody>
          <a:bodyPr/>
          <a:lstStyle/>
          <a:p>
            <a:pPr>
              <a:spcBef>
                <a:spcPts val="400"/>
              </a:spcBef>
            </a:pPr>
            <a:r>
              <a:rPr lang="nl-BE" dirty="0" smtClean="0"/>
              <a:t>Implementatie van een ‘</a:t>
            </a:r>
            <a:r>
              <a:rPr lang="nl-BE" dirty="0" err="1" smtClean="0"/>
              <a:t>paperless</a:t>
            </a:r>
            <a:r>
              <a:rPr lang="nl-BE" dirty="0" smtClean="0"/>
              <a:t>’ systeem voor arbeidsongeschiktheidsattesten afgeleverd door huisartsen</a:t>
            </a:r>
          </a:p>
          <a:p>
            <a:pPr>
              <a:spcBef>
                <a:spcPts val="400"/>
              </a:spcBef>
            </a:pPr>
            <a:r>
              <a:rPr lang="nl-BE" dirty="0" smtClean="0"/>
              <a:t>3 co-trekkers : RIZIV/NIC/</a:t>
            </a:r>
            <a:r>
              <a:rPr lang="nl-BE" dirty="0" smtClean="0">
                <a:solidFill>
                  <a:srgbClr val="087670"/>
                </a:solidFill>
              </a:rPr>
              <a:t>eHealth</a:t>
            </a:r>
            <a:r>
              <a:rPr lang="nl-BE" dirty="0" smtClean="0"/>
              <a:t>-platform</a:t>
            </a:r>
          </a:p>
          <a:p>
            <a:pPr lvl="1">
              <a:spcBef>
                <a:spcPts val="400"/>
              </a:spcBef>
            </a:pPr>
            <a:r>
              <a:rPr lang="nl-BE" dirty="0" smtClean="0"/>
              <a:t>fase 1 &gt; akkoord over de informatisering van de arbeidsongeschiktheidsattesten tegen september / oktober 2021 voor </a:t>
            </a:r>
          </a:p>
          <a:p>
            <a:pPr lvl="2">
              <a:spcBef>
                <a:spcPts val="400"/>
              </a:spcBef>
            </a:pPr>
            <a:r>
              <a:rPr lang="nl-BE" dirty="0" err="1" smtClean="0"/>
              <a:t>Medex</a:t>
            </a:r>
            <a:r>
              <a:rPr lang="nl-BE" dirty="0" smtClean="0"/>
              <a:t>, HR Rail</a:t>
            </a:r>
          </a:p>
          <a:p>
            <a:pPr lvl="2">
              <a:spcBef>
                <a:spcPts val="400"/>
              </a:spcBef>
            </a:pPr>
            <a:r>
              <a:rPr lang="nl-BE" dirty="0" smtClean="0"/>
              <a:t>de stroom naar de verzekeringsinstellingen</a:t>
            </a:r>
          </a:p>
          <a:p>
            <a:pPr lvl="1">
              <a:spcBef>
                <a:spcPts val="400"/>
              </a:spcBef>
            </a:pPr>
            <a:r>
              <a:rPr lang="nl-BE" dirty="0" smtClean="0"/>
              <a:t>fase 2 &gt; uitbreiding naar de privésector</a:t>
            </a:r>
          </a:p>
          <a:p>
            <a:pPr lvl="2">
              <a:spcBef>
                <a:spcPts val="400"/>
              </a:spcBef>
            </a:pPr>
            <a:r>
              <a:rPr lang="nl-BE" dirty="0" smtClean="0"/>
              <a:t>na goedkeuring binnen de Nationale Arbeidsraad</a:t>
            </a:r>
          </a:p>
          <a:p>
            <a:pPr lvl="2">
              <a:spcBef>
                <a:spcPts val="400"/>
              </a:spcBef>
            </a:pPr>
            <a:r>
              <a:rPr lang="nl-BE" dirty="0" smtClean="0"/>
              <a:t>timing nog te bepalen</a:t>
            </a:r>
          </a:p>
          <a:p>
            <a:pPr lvl="1">
              <a:spcBef>
                <a:spcPts val="400"/>
              </a:spcBef>
            </a:pPr>
            <a:r>
              <a:rPr lang="nl-BE" dirty="0" smtClean="0"/>
              <a:t>aanpassing van de businessregels en van de technische documentatie </a:t>
            </a:r>
          </a:p>
          <a:p>
            <a:pPr lvl="2">
              <a:spcBef>
                <a:spcPts val="400"/>
              </a:spcBef>
            </a:pPr>
            <a:r>
              <a:rPr lang="nl-BE" dirty="0" smtClean="0"/>
              <a:t>in uitvoering</a:t>
            </a:r>
          </a:p>
          <a:p>
            <a:pPr lvl="1">
              <a:spcBef>
                <a:spcPts val="400"/>
              </a:spcBef>
            </a:pPr>
            <a:r>
              <a:rPr lang="nl-BE" dirty="0" smtClean="0"/>
              <a:t>evaluatie minilabs voor integratie in de medische softwarepakketten</a:t>
            </a:r>
          </a:p>
          <a:p>
            <a:pPr lvl="2">
              <a:spcBef>
                <a:spcPts val="400"/>
              </a:spcBef>
            </a:pPr>
            <a:r>
              <a:rPr lang="nl-BE" dirty="0" smtClean="0"/>
              <a:t>zomer 2021</a:t>
            </a:r>
          </a:p>
          <a:p>
            <a:pPr lvl="2">
              <a:spcBef>
                <a:spcPts val="400"/>
              </a:spcBef>
            </a:pPr>
            <a:r>
              <a:rPr lang="nl-BE" dirty="0" smtClean="0"/>
              <a:t>project ondersteund door de </a:t>
            </a:r>
            <a:r>
              <a:rPr lang="nl-BE" dirty="0" err="1" smtClean="0"/>
              <a:t>medicomut</a:t>
            </a:r>
            <a:endParaRPr lang="nl-BE" dirty="0"/>
          </a:p>
        </p:txBody>
      </p:sp>
      <p:sp>
        <p:nvSpPr>
          <p:cNvPr id="3" name="Slide Number Placeholder 2"/>
          <p:cNvSpPr>
            <a:spLocks noGrp="1"/>
          </p:cNvSpPr>
          <p:nvPr>
            <p:ph type="sldNum" sz="quarter" idx="12"/>
          </p:nvPr>
        </p:nvSpPr>
        <p:spPr/>
        <p:txBody>
          <a:bodyPr/>
          <a:lstStyle/>
          <a:p>
            <a:fld id="{97CCC5E9-F9D9-46F9-AA92-085E1A182B77}" type="slidenum">
              <a:rPr lang="en-GB" smtClean="0"/>
              <a:pPr/>
              <a:t>26</a:t>
            </a:fld>
            <a:endParaRPr lang="en-GB"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Tree>
    <p:extLst>
      <p:ext uri="{BB962C8B-B14F-4D97-AF65-F5344CB8AC3E}">
        <p14:creationId xmlns:p14="http://schemas.microsoft.com/office/powerpoint/2010/main" val="8031437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Cluster 4 – Elektronisch voorschrift </a:t>
            </a:r>
            <a:endParaRPr lang="nl-BE" dirty="0"/>
          </a:p>
        </p:txBody>
      </p:sp>
      <p:sp>
        <p:nvSpPr>
          <p:cNvPr id="11" name="Content Placeholder 10"/>
          <p:cNvSpPr>
            <a:spLocks noGrp="1"/>
          </p:cNvSpPr>
          <p:nvPr>
            <p:ph idx="1"/>
          </p:nvPr>
        </p:nvSpPr>
        <p:spPr/>
        <p:txBody>
          <a:bodyPr>
            <a:normAutofit/>
          </a:bodyPr>
          <a:lstStyle/>
          <a:p>
            <a:r>
              <a:rPr lang="nl-NL" dirty="0" smtClean="0"/>
              <a:t>2020</a:t>
            </a:r>
          </a:p>
          <a:p>
            <a:pPr lvl="1"/>
            <a:r>
              <a:rPr lang="nl-NL" dirty="0"/>
              <a:t>implementatie connector v4 ten behoeve van alle softwarepakketten</a:t>
            </a:r>
            <a:endParaRPr lang="en-US" dirty="0"/>
          </a:p>
          <a:p>
            <a:pPr lvl="1"/>
            <a:r>
              <a:rPr lang="nl-NL" dirty="0"/>
              <a:t>stelt voorschrijvers in staat om een geldigheidsduur van één dag tot één jaar te kunnen bepalen voor elektronische geneesmiddelenvoorschriften </a:t>
            </a:r>
            <a:endParaRPr lang="en-US" dirty="0"/>
          </a:p>
          <a:p>
            <a:pPr lvl="2"/>
            <a:r>
              <a:rPr lang="nl-NL" dirty="0" smtClean="0"/>
              <a:t>alle </a:t>
            </a:r>
            <a:r>
              <a:rPr lang="nl-NL" dirty="0"/>
              <a:t>apotheek- en voorschrijverssoftwarepakketten werden hiervoor aangepast </a:t>
            </a:r>
            <a:endParaRPr lang="en-US" dirty="0"/>
          </a:p>
          <a:p>
            <a:pPr lvl="2"/>
            <a:r>
              <a:rPr lang="nl-NL" dirty="0"/>
              <a:t>gedurende een </a:t>
            </a:r>
            <a:r>
              <a:rPr lang="nl-NL" dirty="0" smtClean="0"/>
              <a:t>overgangsperiode werd </a:t>
            </a:r>
            <a:r>
              <a:rPr lang="nl-NL" dirty="0"/>
              <a:t>de geldigheidsduur van 3 maanden </a:t>
            </a:r>
            <a:r>
              <a:rPr lang="nl-NL" dirty="0" smtClean="0"/>
              <a:t>toegepast </a:t>
            </a:r>
            <a:r>
              <a:rPr lang="nl-NL" dirty="0"/>
              <a:t>voor de elektronische geneesmiddelenvoorschriften</a:t>
            </a:r>
            <a:endParaRPr lang="en-US" dirty="0"/>
          </a:p>
          <a:p>
            <a:pPr lvl="2"/>
            <a:r>
              <a:rPr lang="nl-NL" dirty="0"/>
              <a:t>deze </a:t>
            </a:r>
            <a:r>
              <a:rPr lang="nl-NL" dirty="0" smtClean="0"/>
              <a:t>overgangsperiode liep </a:t>
            </a:r>
            <a:r>
              <a:rPr lang="nl-NL" dirty="0"/>
              <a:t>tot 1 oktober 2020 ten gevolge van de Covid-19-crisis prioriteiten</a:t>
            </a:r>
            <a:endParaRPr lang="en-US" dirty="0"/>
          </a:p>
          <a:p>
            <a:pPr lvl="1"/>
            <a:r>
              <a:rPr lang="nl-NL" dirty="0" smtClean="0">
                <a:solidFill>
                  <a:srgbClr val="087670"/>
                </a:solidFill>
              </a:rPr>
              <a:t>eHealth</a:t>
            </a:r>
            <a:r>
              <a:rPr lang="nl-NL" dirty="0" smtClean="0"/>
              <a:t>-platform coördineerde in samenwerking met RIZIV de evaluatie van softwarepakketten inzake de correcte integratie van de nieuwe </a:t>
            </a:r>
            <a:r>
              <a:rPr lang="nl-NL" dirty="0" err="1" smtClean="0"/>
              <a:t>Recip</a:t>
            </a:r>
            <a:r>
              <a:rPr lang="nl-NL" dirty="0" smtClean="0"/>
              <a:t>-e v4 diensten</a:t>
            </a:r>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
        <p:nvSpPr>
          <p:cNvPr id="3" name="Slide Number Placeholder 2"/>
          <p:cNvSpPr>
            <a:spLocks noGrp="1"/>
          </p:cNvSpPr>
          <p:nvPr>
            <p:ph type="sldNum" sz="quarter" idx="12"/>
          </p:nvPr>
        </p:nvSpPr>
        <p:spPr/>
        <p:txBody>
          <a:bodyPr/>
          <a:lstStyle/>
          <a:p>
            <a:pPr>
              <a:defRPr/>
            </a:pPr>
            <a:fld id="{97CCC5E9-F9D9-46F9-AA92-085E1A182B77}" type="slidenum">
              <a:rPr lang="en-GB" smtClean="0"/>
              <a:pPr>
                <a:defRPr/>
              </a:pPr>
              <a:t>27</a:t>
            </a:fld>
            <a:endParaRPr lang="en-GB" dirty="0"/>
          </a:p>
        </p:txBody>
      </p:sp>
    </p:spTree>
    <p:extLst>
      <p:ext uri="{BB962C8B-B14F-4D97-AF65-F5344CB8AC3E}">
        <p14:creationId xmlns:p14="http://schemas.microsoft.com/office/powerpoint/2010/main" val="34633689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Cluster 4 – Elektronisch voorschrift </a:t>
            </a:r>
            <a:endParaRPr lang="nl-BE" dirty="0"/>
          </a:p>
        </p:txBody>
      </p:sp>
      <p:sp>
        <p:nvSpPr>
          <p:cNvPr id="11" name="Content Placeholder 10"/>
          <p:cNvSpPr>
            <a:spLocks noGrp="1"/>
          </p:cNvSpPr>
          <p:nvPr>
            <p:ph idx="1"/>
          </p:nvPr>
        </p:nvSpPr>
        <p:spPr/>
        <p:txBody>
          <a:bodyPr>
            <a:normAutofit/>
          </a:bodyPr>
          <a:lstStyle/>
          <a:p>
            <a:r>
              <a:rPr lang="nl-NL" dirty="0" smtClean="0"/>
              <a:t>2020</a:t>
            </a:r>
          </a:p>
          <a:p>
            <a:pPr lvl="1"/>
            <a:r>
              <a:rPr lang="nl-NL" dirty="0" smtClean="0"/>
              <a:t>business </a:t>
            </a:r>
            <a:r>
              <a:rPr lang="nl-NL" dirty="0" err="1" smtClean="0"/>
              <a:t>continuity</a:t>
            </a:r>
            <a:r>
              <a:rPr lang="nl-NL" dirty="0" smtClean="0"/>
              <a:t> maatregelen m.b.t. </a:t>
            </a:r>
            <a:r>
              <a:rPr lang="nl-NL" dirty="0" err="1" smtClean="0"/>
              <a:t>Recip</a:t>
            </a:r>
            <a:r>
              <a:rPr lang="nl-NL" dirty="0" smtClean="0"/>
              <a:t>-e diensten voor apotheken</a:t>
            </a:r>
          </a:p>
          <a:p>
            <a:pPr lvl="2"/>
            <a:r>
              <a:rPr lang="nl-NL" dirty="0" smtClean="0"/>
              <a:t>noodprocedure laat apotheken toe om in geval van storing het elektronisch voorschrift bij </a:t>
            </a:r>
            <a:r>
              <a:rPr lang="nl-NL" dirty="0" err="1" smtClean="0"/>
              <a:t>Recip</a:t>
            </a:r>
            <a:r>
              <a:rPr lang="nl-NL" dirty="0" smtClean="0"/>
              <a:t>-e te kunnen ophalen</a:t>
            </a:r>
          </a:p>
          <a:p>
            <a:pPr lvl="1"/>
            <a:r>
              <a:rPr lang="nl-BE" dirty="0"/>
              <a:t>h</a:t>
            </a:r>
            <a:r>
              <a:rPr lang="nl-BE" dirty="0" smtClean="0"/>
              <a:t>osting BCP upgrade </a:t>
            </a:r>
            <a:r>
              <a:rPr lang="nl-BE" dirty="0" err="1" smtClean="0"/>
              <a:t>Proximus</a:t>
            </a:r>
            <a:r>
              <a:rPr lang="nl-BE" dirty="0" smtClean="0"/>
              <a:t> (o.a. GDPR, security, databank optimalisatie), incl. E2E-testen met </a:t>
            </a:r>
            <a:r>
              <a:rPr lang="en-US" dirty="0" smtClean="0"/>
              <a:t>BCP </a:t>
            </a:r>
            <a:r>
              <a:rPr lang="en-US" dirty="0" smtClean="0">
                <a:solidFill>
                  <a:srgbClr val="087670"/>
                </a:solidFill>
              </a:rPr>
              <a:t>eHealth</a:t>
            </a:r>
            <a:r>
              <a:rPr lang="en-US" dirty="0" smtClean="0"/>
              <a:t> </a:t>
            </a:r>
            <a:r>
              <a:rPr lang="en-US" dirty="0" err="1" smtClean="0"/>
              <a:t>activatie</a:t>
            </a:r>
            <a:r>
              <a:rPr lang="en-US" dirty="0" smtClean="0"/>
              <a:t> </a:t>
            </a:r>
            <a:r>
              <a:rPr lang="en-US" dirty="0" err="1" smtClean="0"/>
              <a:t>mogelijkheid</a:t>
            </a:r>
            <a:r>
              <a:rPr lang="en-US" dirty="0" smtClean="0"/>
              <a:t> </a:t>
            </a:r>
            <a:r>
              <a:rPr lang="en-US" dirty="0" err="1" smtClean="0"/>
              <a:t>voor</a:t>
            </a:r>
            <a:r>
              <a:rPr lang="en-US" dirty="0" smtClean="0"/>
              <a:t> </a:t>
            </a:r>
            <a:r>
              <a:rPr lang="en-US" dirty="0" err="1" smtClean="0"/>
              <a:t>Recip</a:t>
            </a:r>
            <a:r>
              <a:rPr lang="en-US" dirty="0" smtClean="0"/>
              <a:t>-e</a:t>
            </a:r>
          </a:p>
          <a:p>
            <a:pPr lvl="1"/>
            <a:r>
              <a:rPr lang="nl-NL" dirty="0"/>
              <a:t>l</a:t>
            </a:r>
            <a:r>
              <a:rPr lang="nl-NL" dirty="0" smtClean="0"/>
              <a:t>okale piloot ter evaluatie dematerialisatie functionaliteit</a:t>
            </a:r>
          </a:p>
          <a:p>
            <a:pPr lvl="2"/>
            <a:r>
              <a:rPr lang="nl-NL" dirty="0" smtClean="0"/>
              <a:t>3 </a:t>
            </a:r>
            <a:r>
              <a:rPr lang="nl-NL" dirty="0" err="1" smtClean="0"/>
              <a:t>use</a:t>
            </a:r>
            <a:r>
              <a:rPr lang="nl-NL" dirty="0" smtClean="0"/>
              <a:t> cases</a:t>
            </a:r>
          </a:p>
          <a:p>
            <a:pPr lvl="3"/>
            <a:r>
              <a:rPr lang="nl-BE" dirty="0" err="1" smtClean="0"/>
              <a:t>eID</a:t>
            </a:r>
            <a:r>
              <a:rPr lang="nl-BE" dirty="0" smtClean="0"/>
              <a:t> </a:t>
            </a:r>
          </a:p>
          <a:p>
            <a:pPr lvl="3"/>
            <a:r>
              <a:rPr lang="nl-BE" dirty="0"/>
              <a:t>D</a:t>
            </a:r>
            <a:r>
              <a:rPr lang="nl-BE" dirty="0" smtClean="0"/>
              <a:t>igitaal Bewijs Elektronisch voorschrift </a:t>
            </a:r>
          </a:p>
          <a:p>
            <a:pPr lvl="3"/>
            <a:r>
              <a:rPr lang="en-US" dirty="0" err="1" smtClean="0"/>
              <a:t>Recip</a:t>
            </a:r>
            <a:r>
              <a:rPr lang="en-US" dirty="0" smtClean="0"/>
              <a:t>-e ID</a:t>
            </a:r>
            <a:endParaRPr lang="nl-NL" dirty="0" smtClean="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
        <p:nvSpPr>
          <p:cNvPr id="3" name="Slide Number Placeholder 2"/>
          <p:cNvSpPr>
            <a:spLocks noGrp="1"/>
          </p:cNvSpPr>
          <p:nvPr>
            <p:ph type="sldNum" sz="quarter" idx="12"/>
          </p:nvPr>
        </p:nvSpPr>
        <p:spPr/>
        <p:txBody>
          <a:bodyPr/>
          <a:lstStyle/>
          <a:p>
            <a:pPr>
              <a:defRPr/>
            </a:pPr>
            <a:fld id="{97CCC5E9-F9D9-46F9-AA92-085E1A182B77}" type="slidenum">
              <a:rPr lang="en-GB" smtClean="0"/>
              <a:pPr>
                <a:defRPr/>
              </a:pPr>
              <a:t>28</a:t>
            </a:fld>
            <a:endParaRPr lang="en-GB" dirty="0"/>
          </a:p>
        </p:txBody>
      </p:sp>
    </p:spTree>
    <p:extLst>
      <p:ext uri="{BB962C8B-B14F-4D97-AF65-F5344CB8AC3E}">
        <p14:creationId xmlns:p14="http://schemas.microsoft.com/office/powerpoint/2010/main" val="24007047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Cluster 4 – Elektronisch voorschrift </a:t>
            </a:r>
            <a:endParaRPr lang="nl-BE" dirty="0"/>
          </a:p>
        </p:txBody>
      </p:sp>
      <p:sp>
        <p:nvSpPr>
          <p:cNvPr id="11" name="Content Placeholder 10"/>
          <p:cNvSpPr>
            <a:spLocks noGrp="1"/>
          </p:cNvSpPr>
          <p:nvPr>
            <p:ph idx="1"/>
          </p:nvPr>
        </p:nvSpPr>
        <p:spPr/>
        <p:txBody>
          <a:bodyPr/>
          <a:lstStyle/>
          <a:p>
            <a:r>
              <a:rPr lang="nl-NL" sz="2400" dirty="0" smtClean="0"/>
              <a:t>2021</a:t>
            </a:r>
          </a:p>
          <a:p>
            <a:pPr lvl="1"/>
            <a:r>
              <a:rPr lang="nl-NL" sz="2000" dirty="0"/>
              <a:t>d</a:t>
            </a:r>
            <a:r>
              <a:rPr lang="nl-NL" sz="2000" dirty="0" smtClean="0"/>
              <a:t>ematerialisatie </a:t>
            </a:r>
            <a:r>
              <a:rPr lang="nl-NL" sz="2000" dirty="0" err="1" smtClean="0"/>
              <a:t>Recip</a:t>
            </a:r>
            <a:r>
              <a:rPr lang="nl-NL" sz="2000" dirty="0" smtClean="0"/>
              <a:t>-e </a:t>
            </a:r>
          </a:p>
          <a:p>
            <a:pPr lvl="2"/>
            <a:r>
              <a:rPr lang="nl-NL" sz="1800" dirty="0" smtClean="0"/>
              <a:t>vanaf 1 juni 2021 (ten vroegste, afhankelijk van Covid-19 gerelateerde prioriteiten) </a:t>
            </a:r>
          </a:p>
          <a:p>
            <a:pPr lvl="2"/>
            <a:r>
              <a:rPr lang="nl-NL" sz="1800" dirty="0" smtClean="0"/>
              <a:t>apothekers zullen via de </a:t>
            </a:r>
            <a:r>
              <a:rPr lang="nl-NL" sz="1800" dirty="0" err="1" smtClean="0"/>
              <a:t>eID</a:t>
            </a:r>
            <a:r>
              <a:rPr lang="nl-NL" sz="1800" dirty="0" smtClean="0"/>
              <a:t> van een patiënt de elektronische voorschriften kunnen opvragen en verwerken</a:t>
            </a:r>
          </a:p>
          <a:p>
            <a:pPr lvl="2"/>
            <a:r>
              <a:rPr lang="nl-NL" sz="1800" dirty="0" smtClean="0"/>
              <a:t>voorschrijvers moeten hierbij het bewijs van het elektronisch voorschrift niet meer afdrukken en meegeven met de patiënt</a:t>
            </a:r>
          </a:p>
          <a:p>
            <a:pPr lvl="2"/>
            <a:r>
              <a:rPr lang="nl-NL" sz="1800" dirty="0" smtClean="0"/>
              <a:t>1-item voorschrift</a:t>
            </a:r>
          </a:p>
          <a:p>
            <a:pPr lvl="1"/>
            <a:r>
              <a:rPr lang="nl-NL" sz="2000" dirty="0" smtClean="0"/>
              <a:t>mobiele apps</a:t>
            </a:r>
          </a:p>
          <a:p>
            <a:pPr lvl="2"/>
            <a:r>
              <a:rPr lang="nl-NL" sz="1800" dirty="0" err="1"/>
              <a:t>p</a:t>
            </a:r>
            <a:r>
              <a:rPr lang="nl-NL" sz="1800" dirty="0" err="1" smtClean="0"/>
              <a:t>atient</a:t>
            </a:r>
            <a:r>
              <a:rPr lang="nl-NL" sz="1800" dirty="0" smtClean="0"/>
              <a:t> app(s) </a:t>
            </a:r>
            <a:r>
              <a:rPr lang="en-GB" sz="1800" dirty="0" err="1" smtClean="0"/>
              <a:t>openstaande</a:t>
            </a:r>
            <a:r>
              <a:rPr lang="en-GB" sz="1800" dirty="0" smtClean="0"/>
              <a:t> </a:t>
            </a:r>
            <a:r>
              <a:rPr lang="en-GB" sz="1800" dirty="0" err="1" smtClean="0"/>
              <a:t>voorschriften</a:t>
            </a:r>
            <a:endParaRPr lang="en-GB" sz="1800" dirty="0" smtClean="0"/>
          </a:p>
          <a:p>
            <a:pPr lvl="2"/>
            <a:r>
              <a:rPr lang="en-GB" sz="1800" dirty="0" smtClean="0"/>
              <a:t>partner </a:t>
            </a:r>
            <a:r>
              <a:rPr lang="en-GB" sz="1800" dirty="0" err="1" smtClean="0"/>
              <a:t>ontwikkelingen</a:t>
            </a:r>
            <a:r>
              <a:rPr lang="en-GB" sz="1800" dirty="0" smtClean="0"/>
              <a:t>: </a:t>
            </a:r>
            <a:r>
              <a:rPr lang="en-GB" sz="1800" dirty="0" err="1" smtClean="0"/>
              <a:t>mobiele</a:t>
            </a:r>
            <a:r>
              <a:rPr lang="en-GB" sz="1800" dirty="0" smtClean="0"/>
              <a:t> app </a:t>
            </a:r>
            <a:r>
              <a:rPr lang="en-GB" sz="1800" dirty="0" err="1" smtClean="0"/>
              <a:t>voor</a:t>
            </a:r>
            <a:r>
              <a:rPr lang="en-GB" sz="1800" dirty="0" smtClean="0"/>
              <a:t> </a:t>
            </a:r>
            <a:r>
              <a:rPr lang="en-GB" sz="1800" dirty="0" err="1" smtClean="0"/>
              <a:t>raadplegen</a:t>
            </a:r>
            <a:r>
              <a:rPr lang="en-GB" sz="1800" dirty="0" smtClean="0"/>
              <a:t> </a:t>
            </a:r>
            <a:r>
              <a:rPr lang="en-GB" sz="1800" dirty="0" err="1" smtClean="0"/>
              <a:t>bijsluiters</a:t>
            </a:r>
            <a:r>
              <a:rPr lang="en-GB" sz="1800" dirty="0" smtClean="0"/>
              <a:t> van </a:t>
            </a:r>
            <a:r>
              <a:rPr lang="en-GB" sz="1800" dirty="0" err="1" smtClean="0"/>
              <a:t>voorgeschreven</a:t>
            </a:r>
            <a:r>
              <a:rPr lang="en-GB" sz="1800" dirty="0" smtClean="0"/>
              <a:t> </a:t>
            </a:r>
            <a:r>
              <a:rPr lang="en-GB" sz="1800" dirty="0" err="1" smtClean="0"/>
              <a:t>medicatie</a:t>
            </a:r>
            <a:endParaRPr lang="en-GB" sz="1800" dirty="0" smtClean="0"/>
          </a:p>
          <a:p>
            <a:pPr lvl="1"/>
            <a:r>
              <a:rPr lang="en-GB" sz="2000" dirty="0" smtClean="0"/>
              <a:t>hosting </a:t>
            </a:r>
            <a:r>
              <a:rPr lang="en-GB" sz="2000" dirty="0" err="1" smtClean="0"/>
              <a:t>leverancier</a:t>
            </a:r>
            <a:endParaRPr lang="nl-NL" sz="2000"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
        <p:nvSpPr>
          <p:cNvPr id="3" name="Slide Number Placeholder 2"/>
          <p:cNvSpPr>
            <a:spLocks noGrp="1"/>
          </p:cNvSpPr>
          <p:nvPr>
            <p:ph type="sldNum" sz="quarter" idx="12"/>
          </p:nvPr>
        </p:nvSpPr>
        <p:spPr/>
        <p:txBody>
          <a:bodyPr/>
          <a:lstStyle/>
          <a:p>
            <a:pPr>
              <a:defRPr/>
            </a:pPr>
            <a:fld id="{97CCC5E9-F9D9-46F9-AA92-085E1A182B77}" type="slidenum">
              <a:rPr lang="en-GB" smtClean="0"/>
              <a:pPr>
                <a:defRPr/>
              </a:pPr>
              <a:t>29</a:t>
            </a:fld>
            <a:endParaRPr lang="en-GB" dirty="0"/>
          </a:p>
        </p:txBody>
      </p:sp>
    </p:spTree>
    <p:extLst>
      <p:ext uri="{BB962C8B-B14F-4D97-AF65-F5344CB8AC3E}">
        <p14:creationId xmlns:p14="http://schemas.microsoft.com/office/powerpoint/2010/main" val="2974787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Nos valeurs</a:t>
            </a:r>
            <a:endParaRPr lang="en-US" dirty="0"/>
          </a:p>
        </p:txBody>
      </p:sp>
      <p:sp>
        <p:nvSpPr>
          <p:cNvPr id="3" name="Slide Number Placeholder 2"/>
          <p:cNvSpPr>
            <a:spLocks noGrp="1"/>
          </p:cNvSpPr>
          <p:nvPr>
            <p:ph type="sldNum" sz="quarter" idx="12"/>
          </p:nvPr>
        </p:nvSpPr>
        <p:spPr/>
        <p:txBody>
          <a:bodyPr/>
          <a:lstStyle/>
          <a:p>
            <a:fld id="{97CCC5E9-F9D9-46F9-AA92-085E1A182B77}" type="slidenum">
              <a:rPr lang="en-GB" smtClean="0"/>
              <a:pPr/>
              <a:t>3</a:t>
            </a:fld>
            <a:endParaRPr lang="en-GB" dirty="0"/>
          </a:p>
        </p:txBody>
      </p:sp>
      <p:grpSp>
        <p:nvGrpSpPr>
          <p:cNvPr id="18" name="Group 17"/>
          <p:cNvGrpSpPr/>
          <p:nvPr/>
        </p:nvGrpSpPr>
        <p:grpSpPr>
          <a:xfrm>
            <a:off x="2305068" y="1340768"/>
            <a:ext cx="7357575" cy="5301930"/>
            <a:chOff x="781067" y="1124744"/>
            <a:chExt cx="7357575" cy="5301930"/>
          </a:xfrm>
        </p:grpSpPr>
        <p:graphicFrame>
          <p:nvGraphicFramePr>
            <p:cNvPr id="19" name="Diagram 18"/>
            <p:cNvGraphicFramePr>
              <a:graphicFrameLocks noChangeAspect="1"/>
            </p:cNvGraphicFramePr>
            <p:nvPr>
              <p:extLst/>
            </p:nvPr>
          </p:nvGraphicFramePr>
          <p:xfrm>
            <a:off x="781067" y="1124744"/>
            <a:ext cx="7357575" cy="5301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Rounded Rectangle 19"/>
            <p:cNvSpPr>
              <a:spLocks noChangeAspect="1"/>
            </p:cNvSpPr>
            <p:nvPr/>
          </p:nvSpPr>
          <p:spPr>
            <a:xfrm>
              <a:off x="3114818" y="2561304"/>
              <a:ext cx="1345395" cy="1099355"/>
            </a:xfrm>
            <a:prstGeom prst="roundRect">
              <a:avLst/>
            </a:prstGeom>
            <a:solidFill>
              <a:srgbClr val="C00000"/>
            </a:solidFill>
            <a:ln w="12700"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dirty="0"/>
                <a:t>orientation client-partenaire</a:t>
              </a:r>
              <a:endParaRPr lang="en-US" sz="1200" dirty="0"/>
            </a:p>
          </p:txBody>
        </p:sp>
        <p:sp>
          <p:nvSpPr>
            <p:cNvPr id="21" name="Rounded Rectangle 20"/>
            <p:cNvSpPr>
              <a:spLocks noChangeAspect="1"/>
            </p:cNvSpPr>
            <p:nvPr/>
          </p:nvSpPr>
          <p:spPr>
            <a:xfrm>
              <a:off x="4383468" y="2561302"/>
              <a:ext cx="1345395" cy="1099355"/>
            </a:xfrm>
            <a:prstGeom prst="roundRect">
              <a:avLst/>
            </a:prstGeom>
            <a:solidFill>
              <a:srgbClr val="08C411"/>
            </a:solidFill>
            <a:ln w="12700"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dirty="0"/>
                <a:t>attention prêtée aux résultats</a:t>
              </a:r>
              <a:endParaRPr lang="en-US" sz="1200" dirty="0"/>
            </a:p>
          </p:txBody>
        </p:sp>
        <p:sp>
          <p:nvSpPr>
            <p:cNvPr id="22" name="Rounded Rectangle 21"/>
            <p:cNvSpPr>
              <a:spLocks noChangeAspect="1"/>
            </p:cNvSpPr>
            <p:nvPr/>
          </p:nvSpPr>
          <p:spPr>
            <a:xfrm>
              <a:off x="3114820" y="3635737"/>
              <a:ext cx="1345395" cy="1099355"/>
            </a:xfrm>
            <a:prstGeom prst="roundRect">
              <a:avLst/>
            </a:prstGeom>
            <a:solidFill>
              <a:srgbClr val="FF0000"/>
            </a:solidFill>
            <a:ln w="12700"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dirty="0"/>
                <a:t>sens des responsabilités</a:t>
              </a:r>
              <a:endParaRPr lang="en-US" sz="1200" dirty="0"/>
            </a:p>
          </p:txBody>
        </p:sp>
        <p:sp>
          <p:nvSpPr>
            <p:cNvPr id="23" name="Rounded Rectangle 22"/>
            <p:cNvSpPr>
              <a:spLocks noChangeAspect="1"/>
            </p:cNvSpPr>
            <p:nvPr/>
          </p:nvSpPr>
          <p:spPr>
            <a:xfrm>
              <a:off x="4383469" y="3635737"/>
              <a:ext cx="1345395" cy="1099355"/>
            </a:xfrm>
            <a:prstGeom prst="roundRect">
              <a:avLst/>
            </a:prstGeom>
            <a:solidFill>
              <a:srgbClr val="087670"/>
            </a:solidFill>
            <a:ln w="12700"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dirty="0"/>
                <a:t>capacité d’apprentissage</a:t>
              </a:r>
              <a:endParaRPr lang="en-US" sz="1200" dirty="0"/>
            </a:p>
          </p:txBody>
        </p:sp>
      </p:grpSp>
    </p:spTree>
    <p:extLst>
      <p:ext uri="{BB962C8B-B14F-4D97-AF65-F5344CB8AC3E}">
        <p14:creationId xmlns:p14="http://schemas.microsoft.com/office/powerpoint/2010/main" val="38021203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Cluster 4 – BelRai</a:t>
            </a:r>
            <a:endParaRPr lang="nl-BE" dirty="0"/>
          </a:p>
        </p:txBody>
      </p:sp>
      <p:sp>
        <p:nvSpPr>
          <p:cNvPr id="11" name="Content Placeholder 10"/>
          <p:cNvSpPr>
            <a:spLocks noGrp="1"/>
          </p:cNvSpPr>
          <p:nvPr>
            <p:ph idx="1"/>
          </p:nvPr>
        </p:nvSpPr>
        <p:spPr/>
        <p:txBody>
          <a:bodyPr/>
          <a:lstStyle/>
          <a:p>
            <a:r>
              <a:rPr lang="nl-NL" smtClean="0"/>
              <a:t>2019-2020 </a:t>
            </a:r>
          </a:p>
          <a:p>
            <a:pPr lvl="1"/>
            <a:r>
              <a:rPr lang="nl-NL" smtClean="0"/>
              <a:t>toegang tot therapeutische relaties</a:t>
            </a:r>
          </a:p>
          <a:p>
            <a:pPr lvl="2"/>
            <a:r>
              <a:rPr lang="nl-NL" smtClean="0"/>
              <a:t>aanmaak van een therapeutische relatie tussen een zorgverstrekker en een patiënt in de webapplicatie BelRAI 2.0 (methode putTherapeuticLink)</a:t>
            </a:r>
          </a:p>
          <a:p>
            <a:pPr lvl="2"/>
            <a:r>
              <a:rPr lang="nl-NL" smtClean="0"/>
              <a:t>toegang om therapeutische uitsluitingen te controleren via Attribute Authority</a:t>
            </a:r>
          </a:p>
          <a:p>
            <a:pPr lvl="1"/>
            <a:r>
              <a:rPr lang="nl-BE" smtClean="0"/>
              <a:t>aanvang integratie in het verwijzingsrepertorium metahub (in uitvoering)</a:t>
            </a:r>
            <a:endParaRPr lang="en-US" smtClean="0"/>
          </a:p>
          <a:p>
            <a:pPr lvl="2"/>
            <a:r>
              <a:rPr lang="nl-NL" smtClean="0"/>
              <a:t>doel : zorgverstrekkers informeren over het bestaan van een evaluatie voor hun patiënt</a:t>
            </a:r>
          </a:p>
          <a:p>
            <a:pPr lvl="1"/>
            <a:r>
              <a:rPr lang="nl-NL" smtClean="0"/>
              <a:t>webservice BelRAI voor nieuwe doelgroepen</a:t>
            </a:r>
          </a:p>
          <a:p>
            <a:pPr lvl="2"/>
            <a:r>
              <a:rPr lang="nl-NL" smtClean="0"/>
              <a:t>klinisch psycholoog</a:t>
            </a:r>
          </a:p>
          <a:p>
            <a:pPr lvl="2"/>
            <a:r>
              <a:rPr lang="nl-NL" smtClean="0"/>
              <a:t>klinisch orthopedagoog</a:t>
            </a:r>
          </a:p>
          <a:p>
            <a:pPr lvl="2"/>
            <a:r>
              <a:rPr lang="nl-NL" smtClean="0"/>
              <a:t>individuele zorgverstrekkers (in uitvoering)</a:t>
            </a:r>
          </a:p>
          <a:p>
            <a:pPr lvl="1"/>
            <a:endParaRPr lang="nl-NL" smtClean="0"/>
          </a:p>
          <a:p>
            <a:endParaRPr lang="nl-BE" dirty="0"/>
          </a:p>
        </p:txBody>
      </p:sp>
      <p:sp>
        <p:nvSpPr>
          <p:cNvPr id="3" name="Slide Number Placeholder 2"/>
          <p:cNvSpPr>
            <a:spLocks noGrp="1"/>
          </p:cNvSpPr>
          <p:nvPr>
            <p:ph type="sldNum" sz="quarter" idx="12"/>
          </p:nvPr>
        </p:nvSpPr>
        <p:spPr/>
        <p:txBody>
          <a:bodyPr/>
          <a:lstStyle/>
          <a:p>
            <a:fld id="{97CCC5E9-F9D9-46F9-AA92-085E1A182B77}" type="slidenum">
              <a:rPr lang="en-GB" smtClean="0"/>
              <a:pPr/>
              <a:t>30</a:t>
            </a:fld>
            <a:endParaRPr lang="en-GB"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Tree>
    <p:extLst>
      <p:ext uri="{BB962C8B-B14F-4D97-AF65-F5344CB8AC3E}">
        <p14:creationId xmlns:p14="http://schemas.microsoft.com/office/powerpoint/2010/main" val="19398442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Cluster 4 – BelRai</a:t>
            </a:r>
            <a:endParaRPr lang="nl-BE" dirty="0"/>
          </a:p>
        </p:txBody>
      </p:sp>
      <p:sp>
        <p:nvSpPr>
          <p:cNvPr id="11" name="Content Placeholder 10"/>
          <p:cNvSpPr>
            <a:spLocks noGrp="1"/>
          </p:cNvSpPr>
          <p:nvPr>
            <p:ph idx="1"/>
          </p:nvPr>
        </p:nvSpPr>
        <p:spPr/>
        <p:txBody>
          <a:bodyPr/>
          <a:lstStyle/>
          <a:p>
            <a:r>
              <a:rPr lang="nl-NL" dirty="0" smtClean="0"/>
              <a:t>2020-2021</a:t>
            </a:r>
          </a:p>
          <a:p>
            <a:pPr lvl="1"/>
            <a:r>
              <a:rPr lang="nl-NL" dirty="0" err="1" smtClean="0"/>
              <a:t>webtoepassing</a:t>
            </a:r>
            <a:r>
              <a:rPr lang="nl-NL" dirty="0" smtClean="0"/>
              <a:t> </a:t>
            </a:r>
            <a:r>
              <a:rPr lang="nl-NL" dirty="0" err="1" smtClean="0"/>
              <a:t>MyBelRAI</a:t>
            </a:r>
            <a:r>
              <a:rPr lang="nl-NL" dirty="0" smtClean="0"/>
              <a:t> voor patiënten</a:t>
            </a:r>
          </a:p>
          <a:p>
            <a:pPr lvl="2"/>
            <a:r>
              <a:rPr lang="nl-NL" dirty="0" smtClean="0"/>
              <a:t>fase 1: toegang voor patiënt tot evaluatieresultaten via een </a:t>
            </a:r>
            <a:r>
              <a:rPr lang="nl-NL" dirty="0" err="1" smtClean="0"/>
              <a:t>webtoepassing</a:t>
            </a:r>
            <a:r>
              <a:rPr lang="nl-NL" dirty="0" smtClean="0"/>
              <a:t> geïntegreerd in portaal </a:t>
            </a:r>
            <a:r>
              <a:rPr lang="nl-NL" dirty="0" err="1" smtClean="0"/>
              <a:t>MijnGezondheid</a:t>
            </a:r>
            <a:endParaRPr lang="nl-NL" dirty="0" smtClean="0"/>
          </a:p>
          <a:p>
            <a:pPr lvl="2"/>
            <a:r>
              <a:rPr lang="nl-NL" dirty="0" smtClean="0"/>
              <a:t>fase 2: uitbreiding van toegang tot mandaathouders van patiënt</a:t>
            </a:r>
          </a:p>
          <a:p>
            <a:pPr lvl="1"/>
            <a:r>
              <a:rPr lang="nl-NL" dirty="0" err="1" smtClean="0"/>
              <a:t>webtoepassing</a:t>
            </a:r>
            <a:r>
              <a:rPr lang="nl-NL" dirty="0" smtClean="0"/>
              <a:t> </a:t>
            </a:r>
            <a:r>
              <a:rPr lang="nl-NL" dirty="0" err="1" smtClean="0"/>
              <a:t>BelRAI</a:t>
            </a:r>
            <a:r>
              <a:rPr lang="nl-NL" dirty="0" smtClean="0"/>
              <a:t> voor organisaties</a:t>
            </a:r>
          </a:p>
          <a:p>
            <a:pPr lvl="2"/>
            <a:r>
              <a:rPr lang="nl-NL" dirty="0" smtClean="0"/>
              <a:t>gebruik van </a:t>
            </a:r>
            <a:r>
              <a:rPr lang="nl-NL" dirty="0" err="1" smtClean="0"/>
              <a:t>CoT</a:t>
            </a:r>
            <a:r>
              <a:rPr lang="nl-NL" dirty="0" smtClean="0"/>
              <a:t>/no </a:t>
            </a:r>
            <a:r>
              <a:rPr lang="nl-NL" dirty="0" err="1" smtClean="0"/>
              <a:t>CoT</a:t>
            </a:r>
            <a:r>
              <a:rPr lang="nl-NL" dirty="0" smtClean="0"/>
              <a:t> begrippen</a:t>
            </a:r>
          </a:p>
          <a:p>
            <a:pPr lvl="1"/>
            <a:r>
              <a:rPr lang="nl-NL" dirty="0" err="1" smtClean="0"/>
              <a:t>BelRAI</a:t>
            </a:r>
            <a:r>
              <a:rPr lang="nl-NL" dirty="0" smtClean="0"/>
              <a:t> Vlaanderen</a:t>
            </a:r>
          </a:p>
          <a:p>
            <a:pPr lvl="2"/>
            <a:r>
              <a:rPr lang="nl-NL" dirty="0" err="1" smtClean="0"/>
              <a:t>webtoepassing</a:t>
            </a:r>
            <a:r>
              <a:rPr lang="nl-NL" dirty="0" smtClean="0"/>
              <a:t> voor maken van </a:t>
            </a:r>
            <a:r>
              <a:rPr lang="nl-NL" dirty="0" err="1" smtClean="0"/>
              <a:t>BelRAI</a:t>
            </a:r>
            <a:r>
              <a:rPr lang="nl-NL" dirty="0" smtClean="0"/>
              <a:t> </a:t>
            </a:r>
            <a:r>
              <a:rPr lang="nl-NL" dirty="0" err="1" smtClean="0"/>
              <a:t>screener</a:t>
            </a:r>
            <a:r>
              <a:rPr lang="nl-NL" dirty="0" smtClean="0"/>
              <a:t> en terbeschikkingstelling resultaten</a:t>
            </a:r>
          </a:p>
          <a:p>
            <a:pPr lvl="2"/>
            <a:r>
              <a:rPr lang="nl-NL" dirty="0" err="1" smtClean="0"/>
              <a:t>webtoepassing</a:t>
            </a:r>
            <a:r>
              <a:rPr lang="nl-NL" dirty="0" smtClean="0"/>
              <a:t> voor beheer van zorgrelaties voor instellingen en hun medewerkers</a:t>
            </a:r>
          </a:p>
          <a:p>
            <a:pPr lvl="2"/>
            <a:r>
              <a:rPr lang="nl-NL" dirty="0" smtClean="0"/>
              <a:t>aanmaak databank bij </a:t>
            </a:r>
            <a:r>
              <a:rPr lang="nl-NL" dirty="0" smtClean="0">
                <a:solidFill>
                  <a:srgbClr val="087670"/>
                </a:solidFill>
              </a:rPr>
              <a:t>eHealth</a:t>
            </a:r>
            <a:r>
              <a:rPr lang="nl-NL" dirty="0" smtClean="0"/>
              <a:t> voor zorgrelaties voor instellingen zonder authentieke bron</a:t>
            </a:r>
          </a:p>
          <a:p>
            <a:pPr lvl="2"/>
            <a:r>
              <a:rPr lang="nl-NL" dirty="0" smtClean="0"/>
              <a:t>doelpubliek: </a:t>
            </a:r>
            <a:r>
              <a:rPr lang="nl-NL" dirty="0" err="1" smtClean="0"/>
              <a:t>OCMW’s</a:t>
            </a:r>
            <a:r>
              <a:rPr lang="nl-NL" dirty="0" smtClean="0"/>
              <a:t>, zorgkassen, Diensten Maatschappelijk Werk en Diensten Gezinshulp en Aanvullende Thuiszorg</a:t>
            </a:r>
          </a:p>
          <a:p>
            <a:pPr lvl="2"/>
            <a:r>
              <a:rPr lang="nl-NL" dirty="0" smtClean="0"/>
              <a:t>timing: testfase 3/2020 - opleiding 4/2020 – productie 1/6/2021</a:t>
            </a:r>
          </a:p>
          <a:p>
            <a:pPr lvl="1"/>
            <a:endParaRPr lang="nl-NL" dirty="0" smtClean="0"/>
          </a:p>
          <a:p>
            <a:pPr lvl="1"/>
            <a:endParaRPr lang="nl-NL" dirty="0" smtClean="0"/>
          </a:p>
          <a:p>
            <a:endParaRPr lang="nl-BE" dirty="0"/>
          </a:p>
        </p:txBody>
      </p:sp>
      <p:sp>
        <p:nvSpPr>
          <p:cNvPr id="3" name="Slide Number Placeholder 2"/>
          <p:cNvSpPr>
            <a:spLocks noGrp="1"/>
          </p:cNvSpPr>
          <p:nvPr>
            <p:ph type="sldNum" sz="quarter" idx="12"/>
          </p:nvPr>
        </p:nvSpPr>
        <p:spPr/>
        <p:txBody>
          <a:bodyPr/>
          <a:lstStyle/>
          <a:p>
            <a:fld id="{97CCC5E9-F9D9-46F9-AA92-085E1A182B77}" type="slidenum">
              <a:rPr lang="en-GB" smtClean="0"/>
              <a:pPr/>
              <a:t>31</a:t>
            </a:fld>
            <a:endParaRPr lang="en-GB"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Tree>
    <p:extLst>
      <p:ext uri="{BB962C8B-B14F-4D97-AF65-F5344CB8AC3E}">
        <p14:creationId xmlns:p14="http://schemas.microsoft.com/office/powerpoint/2010/main" val="35542635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Cluster 4 – VIDIS </a:t>
            </a:r>
            <a:br>
              <a:rPr lang="nl-BE" dirty="0" smtClean="0"/>
            </a:br>
            <a:r>
              <a:rPr lang="nl-BE" dirty="0" smtClean="0"/>
              <a:t>(Virtual </a:t>
            </a:r>
            <a:r>
              <a:rPr lang="nl-BE" dirty="0" err="1" smtClean="0"/>
              <a:t>Integrated</a:t>
            </a:r>
            <a:r>
              <a:rPr lang="nl-BE" dirty="0" smtClean="0"/>
              <a:t> Drug Information System)</a:t>
            </a:r>
            <a:endParaRPr lang="nl-BE" dirty="0"/>
          </a:p>
        </p:txBody>
      </p:sp>
      <p:sp>
        <p:nvSpPr>
          <p:cNvPr id="11" name="Content Placeholder 10"/>
          <p:cNvSpPr>
            <a:spLocks noGrp="1"/>
          </p:cNvSpPr>
          <p:nvPr>
            <p:ph idx="1"/>
          </p:nvPr>
        </p:nvSpPr>
        <p:spPr>
          <a:xfrm>
            <a:off x="652992" y="1537769"/>
            <a:ext cx="10972800" cy="4101920"/>
          </a:xfrm>
        </p:spPr>
        <p:txBody>
          <a:bodyPr/>
          <a:lstStyle/>
          <a:p>
            <a:r>
              <a:rPr lang="nl-NL" dirty="0" smtClean="0"/>
              <a:t>2020</a:t>
            </a:r>
            <a:endParaRPr lang="en-US" dirty="0" smtClean="0"/>
          </a:p>
          <a:p>
            <a:pPr lvl="1"/>
            <a:r>
              <a:rPr lang="nl-NL" dirty="0" smtClean="0"/>
              <a:t>mogelijkheid tot raadpleging van medicatieschema door patiënten in Personal Health Viewer</a:t>
            </a:r>
            <a:endParaRPr lang="en-US" dirty="0" smtClean="0"/>
          </a:p>
          <a:p>
            <a:pPr lvl="1"/>
            <a:r>
              <a:rPr lang="nl-NL" dirty="0" smtClean="0"/>
              <a:t>mogelijkheid tot raadpleging van medicatieschema door zorgverleners (artsen, tandartsen, verpleegkundigen, vroedvrouwen en apothekers) die een therapeutische relatie hebben met de patiënt, mits de patiënt zijn geïnformeerde toestemming tot gegevensdeling heeft gegeven</a:t>
            </a:r>
            <a:endParaRPr lang="en-US" dirty="0" smtClean="0"/>
          </a:p>
        </p:txBody>
      </p:sp>
      <p:sp>
        <p:nvSpPr>
          <p:cNvPr id="3" name="Slide Number Placeholder 2"/>
          <p:cNvSpPr>
            <a:spLocks noGrp="1"/>
          </p:cNvSpPr>
          <p:nvPr>
            <p:ph type="sldNum" sz="quarter" idx="12"/>
          </p:nvPr>
        </p:nvSpPr>
        <p:spPr/>
        <p:txBody>
          <a:bodyPr/>
          <a:lstStyle/>
          <a:p>
            <a:fld id="{97CCC5E9-F9D9-46F9-AA92-085E1A182B77}" type="slidenum">
              <a:rPr lang="en-GB" smtClean="0"/>
              <a:pPr/>
              <a:t>32</a:t>
            </a:fld>
            <a:endParaRPr lang="en-GB"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Tree>
    <p:extLst>
      <p:ext uri="{BB962C8B-B14F-4D97-AF65-F5344CB8AC3E}">
        <p14:creationId xmlns:p14="http://schemas.microsoft.com/office/powerpoint/2010/main" val="24405932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a:t>Cluster 4 – VIDIS </a:t>
            </a:r>
            <a:r>
              <a:rPr lang="nl-BE" dirty="0" smtClean="0"/>
              <a:t/>
            </a:r>
            <a:br>
              <a:rPr lang="nl-BE" dirty="0" smtClean="0"/>
            </a:br>
            <a:r>
              <a:rPr lang="nl-BE" dirty="0" smtClean="0"/>
              <a:t>(</a:t>
            </a:r>
            <a:r>
              <a:rPr lang="nl-BE" dirty="0"/>
              <a:t>Virtual </a:t>
            </a:r>
            <a:r>
              <a:rPr lang="nl-BE" dirty="0" err="1"/>
              <a:t>Integrated</a:t>
            </a:r>
            <a:r>
              <a:rPr lang="nl-BE" dirty="0"/>
              <a:t> Drug Information System)</a:t>
            </a:r>
            <a:endParaRPr lang="en-US" dirty="0"/>
          </a:p>
        </p:txBody>
      </p:sp>
      <p:sp>
        <p:nvSpPr>
          <p:cNvPr id="2" name="Content Placeholder 1"/>
          <p:cNvSpPr>
            <a:spLocks noGrp="1"/>
          </p:cNvSpPr>
          <p:nvPr>
            <p:ph idx="1"/>
          </p:nvPr>
        </p:nvSpPr>
        <p:spPr>
          <a:xfrm>
            <a:off x="621328" y="1556792"/>
            <a:ext cx="10972800" cy="4104456"/>
          </a:xfrm>
        </p:spPr>
        <p:txBody>
          <a:bodyPr/>
          <a:lstStyle/>
          <a:p>
            <a:r>
              <a:rPr lang="nl-BE" dirty="0" smtClean="0"/>
              <a:t>2021</a:t>
            </a:r>
          </a:p>
          <a:p>
            <a:pPr lvl="1"/>
            <a:r>
              <a:rPr lang="nl-BE" dirty="0"/>
              <a:t>m</a:t>
            </a:r>
            <a:r>
              <a:rPr lang="nl-BE" dirty="0" smtClean="0"/>
              <a:t>obiele </a:t>
            </a:r>
            <a:r>
              <a:rPr lang="nl-BE" dirty="0"/>
              <a:t>a</a:t>
            </a:r>
            <a:r>
              <a:rPr lang="nl-BE" dirty="0" smtClean="0"/>
              <a:t>pp met de basis </a:t>
            </a:r>
            <a:r>
              <a:rPr lang="nl-NL" dirty="0" smtClean="0"/>
              <a:t>VIDIS functionaliteiten</a:t>
            </a:r>
            <a:r>
              <a:rPr lang="nl-BE" dirty="0" smtClean="0"/>
              <a:t> voor de burgers</a:t>
            </a:r>
          </a:p>
          <a:p>
            <a:pPr lvl="2"/>
            <a:r>
              <a:rPr lang="nl-BE" dirty="0" smtClean="0"/>
              <a:t>is versneld door de dematerialisatie van de voorschriften die start op 1/6/2021 (wettelijk bepaald)</a:t>
            </a:r>
            <a:endParaRPr lang="en-US" dirty="0" smtClean="0"/>
          </a:p>
          <a:p>
            <a:pPr lvl="1"/>
            <a:r>
              <a:rPr lang="nl-BE" dirty="0" smtClean="0"/>
              <a:t>in eerste fase moet de Mobiele App ervoor zorgen dat het voor elke Belg, en zonder af te hangen van commerciële apps, mogelijk is om zijn elektronische voorschriften </a:t>
            </a:r>
            <a:r>
              <a:rPr lang="nl-BE" dirty="0" err="1" smtClean="0"/>
              <a:t>gedematerialiseerd</a:t>
            </a:r>
            <a:r>
              <a:rPr lang="nl-BE" dirty="0" smtClean="0"/>
              <a:t> af te halen bij de apotheek (</a:t>
            </a:r>
            <a:r>
              <a:rPr lang="nl-NL" dirty="0" smtClean="0"/>
              <a:t>continuïteit  in de gezondheidszorg</a:t>
            </a:r>
            <a:r>
              <a:rPr lang="nl-BE" dirty="0" smtClean="0"/>
              <a:t>)</a:t>
            </a:r>
            <a:endParaRPr lang="en-US" dirty="0" smtClean="0"/>
          </a:p>
          <a:p>
            <a:pPr lvl="1"/>
            <a:r>
              <a:rPr lang="nl-NL" dirty="0"/>
              <a:t>i</a:t>
            </a:r>
            <a:r>
              <a:rPr lang="nl-NL" dirty="0" smtClean="0"/>
              <a:t>n latere fases zal deze mobiele app uitgebreid worden met andere VIDIS functionaliteiten, zoals de consultatie van het medicatieschema, aflevering medicatie, </a:t>
            </a:r>
            <a:r>
              <a:rPr lang="nl-NL" dirty="0" err="1" smtClean="0"/>
              <a:t>authorisaties</a:t>
            </a:r>
            <a:r>
              <a:rPr lang="nl-NL" dirty="0" smtClean="0"/>
              <a:t> terugbetalingen, dagboeknotities </a:t>
            </a: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33</a:t>
            </a:fld>
            <a:endParaRPr lang="en-GB" dirty="0"/>
          </a:p>
        </p:txBody>
      </p:sp>
    </p:spTree>
    <p:extLst>
      <p:ext uri="{BB962C8B-B14F-4D97-AF65-F5344CB8AC3E}">
        <p14:creationId xmlns:p14="http://schemas.microsoft.com/office/powerpoint/2010/main" val="25216496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648752418"/>
              </p:ext>
            </p:extLst>
          </p:nvPr>
        </p:nvGraphicFramePr>
        <p:xfrm>
          <a:off x="889587" y="1299882"/>
          <a:ext cx="4898732" cy="5142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US" smtClean="0"/>
              <a:t>VIDIS program (projects, service and support)</a:t>
            </a:r>
            <a:endParaRPr lang="en-US" dirty="0"/>
          </a:p>
        </p:txBody>
      </p:sp>
      <p:sp>
        <p:nvSpPr>
          <p:cNvPr id="2" name="Slide Number Placeholder 1"/>
          <p:cNvSpPr>
            <a:spLocks noGrp="1"/>
          </p:cNvSpPr>
          <p:nvPr>
            <p:ph type="sldNum" sz="quarter" idx="12"/>
          </p:nvPr>
        </p:nvSpPr>
        <p:spPr/>
        <p:txBody>
          <a:bodyPr/>
          <a:lstStyle/>
          <a:p>
            <a:fld id="{97CCC5E9-F9D9-46F9-AA92-085E1A182B77}" type="slidenum">
              <a:rPr lang="en-GB" smtClean="0"/>
              <a:pPr/>
              <a:t>34</a:t>
            </a:fld>
            <a:endParaRPr lang="en-GB" dirty="0"/>
          </a:p>
        </p:txBody>
      </p:sp>
      <p:graphicFrame>
        <p:nvGraphicFramePr>
          <p:cNvPr id="7" name="Diagram 6"/>
          <p:cNvGraphicFramePr/>
          <p:nvPr>
            <p:extLst>
              <p:ext uri="{D42A27DB-BD31-4B8C-83A1-F6EECF244321}">
                <p14:modId xmlns:p14="http://schemas.microsoft.com/office/powerpoint/2010/main" val="2720568229"/>
              </p:ext>
            </p:extLst>
          </p:nvPr>
        </p:nvGraphicFramePr>
        <p:xfrm>
          <a:off x="6410400" y="1299881"/>
          <a:ext cx="4898732" cy="51429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370645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eBirth v2: déclaration de naissance électronique</a:t>
            </a:r>
            <a:endParaRPr lang="fr-BE" dirty="0"/>
          </a:p>
        </p:txBody>
      </p:sp>
      <p:sp>
        <p:nvSpPr>
          <p:cNvPr id="11" name="Content Placeholder 10"/>
          <p:cNvSpPr>
            <a:spLocks noGrp="1"/>
          </p:cNvSpPr>
          <p:nvPr>
            <p:ph idx="1"/>
          </p:nvPr>
        </p:nvSpPr>
        <p:spPr/>
        <p:txBody>
          <a:bodyPr/>
          <a:lstStyle/>
          <a:p>
            <a:r>
              <a:rPr lang="fr-BE" smtClean="0"/>
              <a:t>2020-2021</a:t>
            </a:r>
          </a:p>
          <a:p>
            <a:pPr lvl="1"/>
            <a:r>
              <a:rPr lang="fr-BE" smtClean="0"/>
              <a:t>simplification de 3 flux </a:t>
            </a:r>
          </a:p>
          <a:p>
            <a:pPr lvl="2"/>
            <a:r>
              <a:rPr lang="fr-BE" smtClean="0"/>
              <a:t>création automatique d’un NISS pour le nouveau-né</a:t>
            </a:r>
          </a:p>
          <a:p>
            <a:pPr lvl="3"/>
            <a:r>
              <a:rPr lang="fr-BE" smtClean="0"/>
              <a:t>besoin de modifier la loi</a:t>
            </a:r>
          </a:p>
          <a:p>
            <a:pPr lvl="2"/>
            <a:r>
              <a:rPr lang="fr-BE" smtClean="0"/>
              <a:t>données de santé transmises aux autorités compétentes</a:t>
            </a:r>
          </a:p>
          <a:p>
            <a:pPr lvl="3"/>
            <a:r>
              <a:rPr lang="fr-BE" smtClean="0"/>
              <a:t>en provenance du DPI de l’hôpital</a:t>
            </a:r>
          </a:p>
          <a:p>
            <a:pPr lvl="3"/>
            <a:r>
              <a:rPr lang="fr-BE" smtClean="0"/>
              <a:t>via le connecteur de Healthdata (réutilisation)</a:t>
            </a:r>
          </a:p>
          <a:p>
            <a:pPr lvl="2"/>
            <a:r>
              <a:rPr lang="fr-BE" smtClean="0"/>
              <a:t>données socio-économiques et statistiques transmises aux autorités compétentes</a:t>
            </a:r>
          </a:p>
          <a:p>
            <a:pPr lvl="3"/>
            <a:r>
              <a:rPr lang="fr-BE" smtClean="0"/>
              <a:t>via le datawarehouse de la BCSS (réutilisation)</a:t>
            </a:r>
            <a:endParaRPr lang="fr-BE" dirty="0"/>
          </a:p>
        </p:txBody>
      </p:sp>
      <p:sp>
        <p:nvSpPr>
          <p:cNvPr id="3" name="Slide Number Placeholder 2"/>
          <p:cNvSpPr>
            <a:spLocks noGrp="1"/>
          </p:cNvSpPr>
          <p:nvPr>
            <p:ph type="sldNum" sz="quarter" idx="12"/>
          </p:nvPr>
        </p:nvSpPr>
        <p:spPr/>
        <p:txBody>
          <a:bodyPr/>
          <a:lstStyle/>
          <a:p>
            <a:fld id="{97CCC5E9-F9D9-46F9-AA92-085E1A182B77}" type="slidenum">
              <a:rPr lang="en-GB" smtClean="0"/>
              <a:pPr/>
              <a:t>35</a:t>
            </a:fld>
            <a:endParaRPr lang="en-GB"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Tree>
    <p:extLst>
      <p:ext uri="{BB962C8B-B14F-4D97-AF65-F5344CB8AC3E}">
        <p14:creationId xmlns:p14="http://schemas.microsoft.com/office/powerpoint/2010/main" val="955682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Demandes &amp; résultats labo</a:t>
            </a:r>
            <a:endParaRPr lang="fr-BE" dirty="0"/>
          </a:p>
        </p:txBody>
      </p:sp>
      <p:sp>
        <p:nvSpPr>
          <p:cNvPr id="11" name="Content Placeholder 10"/>
          <p:cNvSpPr>
            <a:spLocks noGrp="1"/>
          </p:cNvSpPr>
          <p:nvPr>
            <p:ph idx="1"/>
          </p:nvPr>
        </p:nvSpPr>
        <p:spPr/>
        <p:txBody>
          <a:bodyPr/>
          <a:lstStyle/>
          <a:p>
            <a:r>
              <a:rPr lang="fr-BE" smtClean="0"/>
              <a:t>2020-2021</a:t>
            </a:r>
          </a:p>
          <a:p>
            <a:pPr lvl="1"/>
            <a:r>
              <a:rPr lang="fr-BE" smtClean="0"/>
              <a:t>envoi électronique des résultats d’analyses</a:t>
            </a:r>
          </a:p>
          <a:p>
            <a:pPr lvl="2"/>
            <a:r>
              <a:rPr lang="fr-BE" smtClean="0"/>
              <a:t>de manière structurée (format FHIR) et </a:t>
            </a:r>
          </a:p>
          <a:p>
            <a:pPr lvl="2"/>
            <a:r>
              <a:rPr lang="fr-BE" smtClean="0"/>
              <a:t>codée (format LOINC)</a:t>
            </a:r>
          </a:p>
          <a:p>
            <a:pPr lvl="1"/>
            <a:r>
              <a:rPr lang="fr-BE" smtClean="0"/>
              <a:t>envoi électronique de demandes d’analyses de laboratoire</a:t>
            </a:r>
          </a:p>
          <a:p>
            <a:pPr lvl="1"/>
            <a:r>
              <a:rPr lang="fr-BE" smtClean="0"/>
              <a:t>besoin d’adapter les logiciels des médecins et des laboratoires</a:t>
            </a:r>
          </a:p>
          <a:p>
            <a:pPr lvl="1"/>
            <a:r>
              <a:rPr lang="fr-BE" smtClean="0"/>
              <a:t>timing</a:t>
            </a:r>
          </a:p>
          <a:p>
            <a:pPr lvl="2"/>
            <a:r>
              <a:rPr lang="fr-BE" smtClean="0"/>
              <a:t>7/2021 pour l’envoi des résultats d’analyses pour les tests les plus courants</a:t>
            </a:r>
          </a:p>
          <a:p>
            <a:pPr lvl="2"/>
            <a:r>
              <a:rPr lang="fr-BE" smtClean="0"/>
              <a:t>7/2021 envoi électronique de la demande d’analyse au moyen d’une solution temporaire jusqu’à ce que le projet de l’INAMI relatif aux prescriptions de renvoi soit opérationnel</a:t>
            </a:r>
            <a:endParaRPr lang="fr-BE" dirty="0"/>
          </a:p>
        </p:txBody>
      </p:sp>
      <p:sp>
        <p:nvSpPr>
          <p:cNvPr id="3" name="Slide Number Placeholder 2"/>
          <p:cNvSpPr>
            <a:spLocks noGrp="1"/>
          </p:cNvSpPr>
          <p:nvPr>
            <p:ph type="sldNum" sz="quarter" idx="12"/>
          </p:nvPr>
        </p:nvSpPr>
        <p:spPr/>
        <p:txBody>
          <a:bodyPr/>
          <a:lstStyle/>
          <a:p>
            <a:fld id="{97CCC5E9-F9D9-46F9-AA92-085E1A182B77}" type="slidenum">
              <a:rPr lang="en-GB" smtClean="0"/>
              <a:pPr/>
              <a:t>36</a:t>
            </a:fld>
            <a:endParaRPr lang="en-GB"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Tree>
    <p:extLst>
      <p:ext uri="{BB962C8B-B14F-4D97-AF65-F5344CB8AC3E}">
        <p14:creationId xmlns:p14="http://schemas.microsoft.com/office/powerpoint/2010/main" val="5329978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Cluster 5 – Orgadon </a:t>
            </a:r>
            <a:endParaRPr lang="nl-BE" dirty="0"/>
          </a:p>
        </p:txBody>
      </p:sp>
      <p:sp>
        <p:nvSpPr>
          <p:cNvPr id="11" name="Content Placeholder 10"/>
          <p:cNvSpPr>
            <a:spLocks noGrp="1"/>
          </p:cNvSpPr>
          <p:nvPr>
            <p:ph idx="1"/>
          </p:nvPr>
        </p:nvSpPr>
        <p:spPr/>
        <p:txBody>
          <a:bodyPr/>
          <a:lstStyle/>
          <a:p>
            <a:r>
              <a:rPr lang="nl-BE" smtClean="0"/>
              <a:t>2021</a:t>
            </a:r>
          </a:p>
          <a:p>
            <a:pPr lvl="1"/>
            <a:r>
              <a:rPr lang="nl-BE" smtClean="0"/>
              <a:t>automatiseren van de toegang tot de databank Orgadon voor de beheerders van het menselijk lichaamsmateriaal en de coördinatoren van biobanken</a:t>
            </a:r>
          </a:p>
          <a:p>
            <a:pPr lvl="1"/>
            <a:r>
              <a:rPr lang="nl-BE" smtClean="0"/>
              <a:t>het verbeteren van de look en feel van de toepassing</a:t>
            </a:r>
          </a:p>
          <a:p>
            <a:pPr lvl="1"/>
            <a:r>
              <a:rPr lang="nl-BE" smtClean="0"/>
              <a:t>het inschakelen van een callcenter voor het beantwoorden van vragen van de leveranciers van menselijk lichaamsmateriaal</a:t>
            </a:r>
          </a:p>
          <a:p>
            <a:endParaRPr lang="nl-NL" dirty="0"/>
          </a:p>
        </p:txBody>
      </p:sp>
      <p:sp>
        <p:nvSpPr>
          <p:cNvPr id="3" name="Slide Number Placeholder 2"/>
          <p:cNvSpPr>
            <a:spLocks noGrp="1"/>
          </p:cNvSpPr>
          <p:nvPr>
            <p:ph type="sldNum" sz="quarter" idx="12"/>
          </p:nvPr>
        </p:nvSpPr>
        <p:spPr/>
        <p:txBody>
          <a:bodyPr/>
          <a:lstStyle/>
          <a:p>
            <a:fld id="{97CCC5E9-F9D9-46F9-AA92-085E1A182B77}" type="slidenum">
              <a:rPr lang="en-GB" smtClean="0"/>
              <a:pPr/>
              <a:t>37</a:t>
            </a:fld>
            <a:endParaRPr lang="en-GB"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pic>
        <p:nvPicPr>
          <p:cNvPr id="4" name="Picture 3"/>
          <p:cNvPicPr>
            <a:picLocks noChangeAspect="1"/>
          </p:cNvPicPr>
          <p:nvPr/>
        </p:nvPicPr>
        <p:blipFill>
          <a:blip r:embed="rId3"/>
          <a:stretch>
            <a:fillRect/>
          </a:stretch>
        </p:blipFill>
        <p:spPr>
          <a:xfrm>
            <a:off x="6796274" y="3089508"/>
            <a:ext cx="3589855" cy="3366265"/>
          </a:xfrm>
          <a:prstGeom prst="rect">
            <a:avLst/>
          </a:prstGeom>
        </p:spPr>
      </p:pic>
    </p:spTree>
    <p:extLst>
      <p:ext uri="{BB962C8B-B14F-4D97-AF65-F5344CB8AC3E}">
        <p14:creationId xmlns:p14="http://schemas.microsoft.com/office/powerpoint/2010/main" val="2027537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Cluster 5 – MijnGezondheid</a:t>
            </a:r>
            <a:endParaRPr lang="nl-BE" dirty="0"/>
          </a:p>
        </p:txBody>
      </p:sp>
      <p:sp>
        <p:nvSpPr>
          <p:cNvPr id="11" name="Content Placeholder 10"/>
          <p:cNvSpPr>
            <a:spLocks noGrp="1"/>
          </p:cNvSpPr>
          <p:nvPr>
            <p:ph idx="1"/>
          </p:nvPr>
        </p:nvSpPr>
        <p:spPr/>
        <p:txBody>
          <a:bodyPr/>
          <a:lstStyle/>
          <a:p>
            <a:pPr marL="0" indent="0">
              <a:buNone/>
            </a:pPr>
            <a:endParaRPr lang="nl-BE" dirty="0" smtClean="0"/>
          </a:p>
          <a:p>
            <a:endParaRPr lang="nl-NL"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1500" dirty="0"/>
          </a:p>
          <a:p>
            <a:endParaRPr lang="en-US" sz="1500" dirty="0"/>
          </a:p>
        </p:txBody>
      </p:sp>
      <p:pic>
        <p:nvPicPr>
          <p:cNvPr id="4" name="Picture 3"/>
          <p:cNvPicPr>
            <a:picLocks noChangeAspect="1"/>
          </p:cNvPicPr>
          <p:nvPr/>
        </p:nvPicPr>
        <p:blipFill>
          <a:blip r:embed="rId3"/>
          <a:stretch>
            <a:fillRect/>
          </a:stretch>
        </p:blipFill>
        <p:spPr>
          <a:xfrm>
            <a:off x="1705925" y="1124744"/>
            <a:ext cx="8480270" cy="5100772"/>
          </a:xfrm>
          <a:prstGeom prst="rect">
            <a:avLst/>
          </a:prstGeom>
        </p:spPr>
      </p:pic>
      <p:sp>
        <p:nvSpPr>
          <p:cNvPr id="5" name="Slide Number Placeholder 4"/>
          <p:cNvSpPr>
            <a:spLocks noGrp="1"/>
          </p:cNvSpPr>
          <p:nvPr>
            <p:ph type="sldNum" sz="quarter" idx="10"/>
          </p:nvPr>
        </p:nvSpPr>
        <p:spPr/>
        <p:txBody>
          <a:bodyPr/>
          <a:lstStyle/>
          <a:p>
            <a:pPr>
              <a:defRPr/>
            </a:pPr>
            <a:fld id="{84AEDDD6-2727-439E-A96F-E9FD4CA77376}" type="slidenum">
              <a:rPr lang="en-GB" smtClean="0"/>
              <a:pPr>
                <a:defRPr/>
              </a:pPr>
              <a:t>38</a:t>
            </a:fld>
            <a:endParaRPr lang="en-GB" dirty="0"/>
          </a:p>
        </p:txBody>
      </p:sp>
    </p:spTree>
    <p:extLst>
      <p:ext uri="{BB962C8B-B14F-4D97-AF65-F5344CB8AC3E}">
        <p14:creationId xmlns:p14="http://schemas.microsoft.com/office/powerpoint/2010/main" val="15549254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Cluster 5 – MijnGezondheid</a:t>
            </a:r>
            <a:endParaRPr lang="nl-BE" dirty="0"/>
          </a:p>
        </p:txBody>
      </p:sp>
      <p:pic>
        <p:nvPicPr>
          <p:cNvPr id="4" name="Picture 3"/>
          <p:cNvPicPr>
            <a:picLocks noChangeAspect="1"/>
          </p:cNvPicPr>
          <p:nvPr/>
        </p:nvPicPr>
        <p:blipFill>
          <a:blip r:embed="rId3"/>
          <a:stretch>
            <a:fillRect/>
          </a:stretch>
        </p:blipFill>
        <p:spPr>
          <a:xfrm>
            <a:off x="2279576" y="980728"/>
            <a:ext cx="7564609" cy="5394632"/>
          </a:xfrm>
          <a:prstGeom prst="rect">
            <a:avLst/>
          </a:prstGeom>
        </p:spPr>
      </p:pic>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39</a:t>
            </a:fld>
            <a:endParaRPr lang="en-GB" dirty="0"/>
          </a:p>
        </p:txBody>
      </p:sp>
    </p:spTree>
    <p:extLst>
      <p:ext uri="{BB962C8B-B14F-4D97-AF65-F5344CB8AC3E}">
        <p14:creationId xmlns:p14="http://schemas.microsoft.com/office/powerpoint/2010/main" val="1621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5374"/>
            <a:ext cx="10972800" cy="929984"/>
          </a:xfrm>
        </p:spPr>
        <p:txBody>
          <a:bodyPr/>
          <a:lstStyle/>
          <a:p>
            <a:r>
              <a:rPr lang="nl-BE" smtClean="0"/>
              <a:t>Een paar cijfers</a:t>
            </a:r>
            <a:endParaRPr lang="nl-BE" dirty="0"/>
          </a:p>
        </p:txBody>
      </p:sp>
      <p:sp>
        <p:nvSpPr>
          <p:cNvPr id="27" name="Slide Number Placeholder 26"/>
          <p:cNvSpPr>
            <a:spLocks noGrp="1"/>
          </p:cNvSpPr>
          <p:nvPr>
            <p:ph type="sldNum" sz="quarter" idx="12"/>
          </p:nvPr>
        </p:nvSpPr>
        <p:spPr/>
        <p:txBody>
          <a:bodyPr/>
          <a:lstStyle/>
          <a:p>
            <a:fld id="{97CCC5E9-F9D9-46F9-AA92-085E1A182B77}" type="slidenum">
              <a:rPr lang="en-GB" smtClean="0"/>
              <a:pPr/>
              <a:t>4</a:t>
            </a:fld>
            <a:endParaRPr lang="en-GB" dirty="0"/>
          </a:p>
        </p:txBody>
      </p:sp>
      <p:grpSp>
        <p:nvGrpSpPr>
          <p:cNvPr id="42" name="Group 41"/>
          <p:cNvGrpSpPr/>
          <p:nvPr/>
        </p:nvGrpSpPr>
        <p:grpSpPr>
          <a:xfrm>
            <a:off x="8037420" y="1362072"/>
            <a:ext cx="1399742" cy="1531404"/>
            <a:chOff x="3989329" y="818701"/>
            <a:chExt cx="2488429" cy="2722496"/>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8598" y="818701"/>
              <a:ext cx="1274918" cy="1416202"/>
            </a:xfrm>
            <a:prstGeom prst="rect">
              <a:avLst/>
            </a:prstGeom>
          </p:spPr>
        </p:pic>
        <p:sp>
          <p:nvSpPr>
            <p:cNvPr id="12" name="Rectangle 11"/>
            <p:cNvSpPr/>
            <p:nvPr/>
          </p:nvSpPr>
          <p:spPr>
            <a:xfrm>
              <a:off x="3989329" y="2337450"/>
              <a:ext cx="2488429" cy="1203747"/>
            </a:xfrm>
            <a:prstGeom prst="rect">
              <a:avLst/>
            </a:prstGeom>
          </p:spPr>
          <p:txBody>
            <a:bodyPr wrap="none">
              <a:spAutoFit/>
            </a:bodyPr>
            <a:lstStyle/>
            <a:p>
              <a:pPr algn="ctr"/>
              <a:r>
                <a:rPr lang="nl-BE" sz="1600" b="1" dirty="0" smtClean="0">
                  <a:solidFill>
                    <a:srgbClr val="4A6C5B"/>
                  </a:solidFill>
                  <a:latin typeface="Arial" panose="020B0604020202020204" pitchFamily="34" charset="0"/>
                  <a:cs typeface="Arial" panose="020B0604020202020204" pitchFamily="34" charset="0"/>
                </a:rPr>
                <a:t>620 </a:t>
              </a:r>
              <a:r>
                <a:rPr lang="nl-BE" sz="1600" b="1" dirty="0">
                  <a:solidFill>
                    <a:srgbClr val="4A6C5B"/>
                  </a:solidFill>
                  <a:latin typeface="Arial" panose="020B0604020202020204" pitchFamily="34" charset="0"/>
                  <a:cs typeface="Arial" panose="020B0604020202020204" pitchFamily="34" charset="0"/>
                </a:rPr>
                <a:t>miljoen </a:t>
              </a:r>
            </a:p>
            <a:p>
              <a:pPr algn="ctr"/>
              <a:r>
                <a:rPr lang="nl-BE" sz="1100" b="1" dirty="0">
                  <a:solidFill>
                    <a:srgbClr val="4A6C5B"/>
                  </a:solidFill>
                  <a:latin typeface="Arial" panose="020B0604020202020204" pitchFamily="34" charset="0"/>
                  <a:cs typeface="Arial" panose="020B0604020202020204" pitchFamily="34" charset="0"/>
                </a:rPr>
                <a:t>berichten/jaar</a:t>
              </a:r>
            </a:p>
            <a:p>
              <a:pPr algn="ctr"/>
              <a:r>
                <a:rPr lang="nl-BE" sz="1100" b="1" dirty="0">
                  <a:solidFill>
                    <a:srgbClr val="4A6C5B"/>
                  </a:solidFill>
                  <a:latin typeface="Arial" panose="020B0604020202020204" pitchFamily="34" charset="0"/>
                  <a:cs typeface="Arial" panose="020B0604020202020204" pitchFamily="34" charset="0"/>
                </a:rPr>
                <a:t>via de </a:t>
              </a:r>
              <a:r>
                <a:rPr lang="nl-BE" sz="1100" b="1" dirty="0" err="1" smtClean="0">
                  <a:solidFill>
                    <a:srgbClr val="4A6C5B"/>
                  </a:solidFill>
                  <a:latin typeface="Arial" panose="020B0604020202020204" pitchFamily="34" charset="0"/>
                  <a:cs typeface="Arial" panose="020B0604020202020204" pitchFamily="34" charset="0"/>
                </a:rPr>
                <a:t>eHealthBox</a:t>
              </a:r>
              <a:endParaRPr lang="nl-BE" sz="1100" b="1" dirty="0" smtClean="0">
                <a:solidFill>
                  <a:srgbClr val="4A6C5B"/>
                </a:solidFill>
                <a:latin typeface="Arial" panose="020B0604020202020204" pitchFamily="34" charset="0"/>
                <a:cs typeface="Arial" panose="020B0604020202020204" pitchFamily="34" charset="0"/>
              </a:endParaRPr>
            </a:p>
          </p:txBody>
        </p:sp>
      </p:grpSp>
      <p:grpSp>
        <p:nvGrpSpPr>
          <p:cNvPr id="43" name="Group 42"/>
          <p:cNvGrpSpPr/>
          <p:nvPr/>
        </p:nvGrpSpPr>
        <p:grpSpPr>
          <a:xfrm>
            <a:off x="5172937" y="1344746"/>
            <a:ext cx="2220481" cy="1652206"/>
            <a:chOff x="6727323" y="814615"/>
            <a:chExt cx="3947520" cy="2937251"/>
          </a:xfrm>
        </p:grpSpPr>
        <p:pic>
          <p:nvPicPr>
            <p:cNvPr id="14" name="Picture 13"/>
            <p:cNvPicPr>
              <a:picLocks noChangeAspect="1"/>
            </p:cNvPicPr>
            <p:nvPr/>
          </p:nvPicPr>
          <p:blipFill>
            <a:blip r:embed="rId4" cstate="print">
              <a:extLst>
                <a:ext uri="{BEBA8EAE-BF5A-486C-A8C5-ECC9F3942E4B}">
                  <a14:imgProps xmlns:a14="http://schemas.microsoft.com/office/drawing/2010/main">
                    <a14:imgLayer r:embed="rId5">
                      <a14:imgEffect>
                        <a14:backgroundRemoval t="0" b="98997" l="0" r="100000">
                          <a14:foregroundMark x1="20067" y1="20736" x2="20067" y2="20736"/>
                          <a14:foregroundMark x1="72241" y1="69900" x2="72241" y2="69900"/>
                          <a14:foregroundMark x1="69900" y1="82609" x2="69900" y2="82609"/>
                          <a14:foregroundMark x1="36120" y1="77258" x2="36120" y2="77258"/>
                          <a14:foregroundMark x1="36120" y1="74247" x2="36120" y2="74247"/>
                          <a14:foregroundMark x1="57525" y1="34783" x2="57525" y2="34783"/>
                          <a14:foregroundMark x1="53846" y1="44147" x2="53846" y2="44147"/>
                          <a14:foregroundMark x1="88963" y1="33779" x2="88963" y2="33779"/>
                          <a14:foregroundMark x1="93311" y1="51505" x2="93311" y2="51505"/>
                        </a14:backgroundRemoval>
                      </a14:imgEffect>
                    </a14:imgLayer>
                  </a14:imgProps>
                </a:ext>
                <a:ext uri="{28A0092B-C50C-407E-A947-70E740481C1C}">
                  <a14:useLocalDpi xmlns:a14="http://schemas.microsoft.com/office/drawing/2010/main" val="0"/>
                </a:ext>
              </a:extLst>
            </a:blip>
            <a:stretch>
              <a:fillRect/>
            </a:stretch>
          </p:blipFill>
          <p:spPr>
            <a:xfrm>
              <a:off x="8035586" y="814615"/>
              <a:ext cx="1829571" cy="1829570"/>
            </a:xfrm>
            <a:prstGeom prst="rect">
              <a:avLst/>
            </a:prstGeom>
          </p:spPr>
        </p:pic>
        <p:sp>
          <p:nvSpPr>
            <p:cNvPr id="15" name="Rectangle 14"/>
            <p:cNvSpPr/>
            <p:nvPr/>
          </p:nvSpPr>
          <p:spPr>
            <a:xfrm>
              <a:off x="6727323" y="2548120"/>
              <a:ext cx="3947520" cy="1203746"/>
            </a:xfrm>
            <a:prstGeom prst="rect">
              <a:avLst/>
            </a:prstGeom>
          </p:spPr>
          <p:txBody>
            <a:bodyPr wrap="none">
              <a:spAutoFit/>
            </a:bodyPr>
            <a:lstStyle/>
            <a:p>
              <a:pPr algn="ctr"/>
              <a:r>
                <a:rPr lang="nl-BE" sz="1600" b="1" dirty="0">
                  <a:solidFill>
                    <a:srgbClr val="4A6C5B"/>
                  </a:solidFill>
                  <a:latin typeface="Arial" panose="020B0604020202020204" pitchFamily="34" charset="0"/>
                  <a:cs typeface="Arial" panose="020B0604020202020204" pitchFamily="34" charset="0"/>
                </a:rPr>
                <a:t>+97%</a:t>
              </a:r>
              <a:r>
                <a:rPr lang="nl-BE" sz="2000" b="1" dirty="0">
                  <a:solidFill>
                    <a:srgbClr val="4A6C5B"/>
                  </a:solidFill>
                  <a:latin typeface="Arial" panose="020B0604020202020204" pitchFamily="34" charset="0"/>
                  <a:cs typeface="Arial" panose="020B0604020202020204" pitchFamily="34" charset="0"/>
                </a:rPr>
                <a:t/>
              </a:r>
              <a:br>
                <a:rPr lang="nl-BE" sz="2000" b="1" dirty="0">
                  <a:solidFill>
                    <a:srgbClr val="4A6C5B"/>
                  </a:solidFill>
                  <a:latin typeface="Arial" panose="020B0604020202020204" pitchFamily="34" charset="0"/>
                  <a:cs typeface="Arial" panose="020B0604020202020204" pitchFamily="34" charset="0"/>
                </a:rPr>
              </a:br>
              <a:r>
                <a:rPr lang="nl-BE" sz="1100" b="1" dirty="0">
                  <a:solidFill>
                    <a:srgbClr val="4A6C5B"/>
                  </a:solidFill>
                  <a:latin typeface="Arial" panose="020B0604020202020204" pitchFamily="34" charset="0"/>
                  <a:cs typeface="Arial" panose="020B0604020202020204" pitchFamily="34" charset="0"/>
                </a:rPr>
                <a:t>van de huisartsen gebruikt de </a:t>
              </a:r>
            </a:p>
            <a:p>
              <a:pPr algn="ctr"/>
              <a:r>
                <a:rPr lang="nl-BE" sz="1100" b="1" dirty="0">
                  <a:solidFill>
                    <a:srgbClr val="4A6C5B"/>
                  </a:solidFill>
                  <a:latin typeface="Arial" panose="020B0604020202020204" pitchFamily="34" charset="0"/>
                  <a:cs typeface="Arial" panose="020B0604020202020204" pitchFamily="34" charset="0"/>
                </a:rPr>
                <a:t>online gezondheidstools</a:t>
              </a:r>
            </a:p>
          </p:txBody>
        </p:sp>
      </p:grpSp>
      <p:grpSp>
        <p:nvGrpSpPr>
          <p:cNvPr id="3" name="Group 2"/>
          <p:cNvGrpSpPr/>
          <p:nvPr/>
        </p:nvGrpSpPr>
        <p:grpSpPr>
          <a:xfrm>
            <a:off x="7293977" y="3292155"/>
            <a:ext cx="2886629" cy="1647822"/>
            <a:chOff x="4532721" y="4860280"/>
            <a:chExt cx="5131784" cy="2929461"/>
          </a:xfrm>
        </p:grpSpPr>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9206" y="4860280"/>
              <a:ext cx="2323125" cy="1240847"/>
            </a:xfrm>
            <a:prstGeom prst="rect">
              <a:avLst/>
            </a:prstGeom>
          </p:spPr>
        </p:pic>
        <p:sp>
          <p:nvSpPr>
            <p:cNvPr id="26" name="Rectangle 25"/>
            <p:cNvSpPr/>
            <p:nvPr/>
          </p:nvSpPr>
          <p:spPr>
            <a:xfrm>
              <a:off x="4532721" y="6285055"/>
              <a:ext cx="5131784" cy="1504686"/>
            </a:xfrm>
            <a:prstGeom prst="rect">
              <a:avLst/>
            </a:prstGeom>
          </p:spPr>
          <p:txBody>
            <a:bodyPr wrap="square">
              <a:spAutoFit/>
            </a:bodyPr>
            <a:lstStyle/>
            <a:p>
              <a:pPr algn="ctr"/>
              <a:r>
                <a:rPr lang="nl-BE" sz="1600" b="1" dirty="0" smtClean="0">
                  <a:solidFill>
                    <a:srgbClr val="4A6C5B"/>
                  </a:solidFill>
                  <a:latin typeface="Arial" panose="020B0604020202020204" pitchFamily="34" charset="0"/>
                  <a:cs typeface="Arial" panose="020B0604020202020204" pitchFamily="34" charset="0"/>
                </a:rPr>
                <a:t>3,9 </a:t>
              </a:r>
              <a:r>
                <a:rPr lang="nl-BE" sz="1600" b="1" dirty="0">
                  <a:solidFill>
                    <a:srgbClr val="4A6C5B"/>
                  </a:solidFill>
                  <a:latin typeface="Arial" panose="020B0604020202020204" pitchFamily="34" charset="0"/>
                  <a:cs typeface="Arial" panose="020B0604020202020204" pitchFamily="34" charset="0"/>
                </a:rPr>
                <a:t>miljoen</a:t>
              </a:r>
            </a:p>
            <a:p>
              <a:pPr algn="ctr"/>
              <a:r>
                <a:rPr lang="nl-BE" sz="1100" b="1" dirty="0">
                  <a:solidFill>
                    <a:srgbClr val="4A6C5B"/>
                  </a:solidFill>
                  <a:latin typeface="Arial" panose="020B0604020202020204" pitchFamily="34" charset="0"/>
                  <a:cs typeface="Arial" panose="020B0604020202020204" pitchFamily="34" charset="0"/>
                </a:rPr>
                <a:t>Belgische patiënten beschikken over een elektronisch gezondheidsdossier in een gezondheidskluis</a:t>
              </a:r>
            </a:p>
          </p:txBody>
        </p:sp>
      </p:grpSp>
      <p:grpSp>
        <p:nvGrpSpPr>
          <p:cNvPr id="41" name="Group 40"/>
          <p:cNvGrpSpPr/>
          <p:nvPr/>
        </p:nvGrpSpPr>
        <p:grpSpPr>
          <a:xfrm>
            <a:off x="1637671" y="1261822"/>
            <a:ext cx="3302507" cy="1663122"/>
            <a:chOff x="-932519" y="598714"/>
            <a:chExt cx="5871124" cy="2956662"/>
          </a:xfrm>
        </p:grpSpPr>
        <p:grpSp>
          <p:nvGrpSpPr>
            <p:cNvPr id="13" name="Group 12"/>
            <p:cNvGrpSpPr/>
            <p:nvPr/>
          </p:nvGrpSpPr>
          <p:grpSpPr>
            <a:xfrm>
              <a:off x="866130" y="598714"/>
              <a:ext cx="1973439" cy="1614997"/>
              <a:chOff x="660507" y="708577"/>
              <a:chExt cx="1973439" cy="1614997"/>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0507" y="708577"/>
                <a:ext cx="1973439" cy="1614997"/>
              </a:xfrm>
              <a:prstGeom prst="rect">
                <a:avLst/>
              </a:prstGeom>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l="39497" t="36834" r="39089" b="37666"/>
              <a:stretch/>
            </p:blipFill>
            <p:spPr>
              <a:xfrm>
                <a:off x="1322022" y="877528"/>
                <a:ext cx="844551" cy="823033"/>
              </a:xfrm>
              <a:prstGeom prst="rect">
                <a:avLst/>
              </a:prstGeom>
            </p:spPr>
          </p:pic>
        </p:grpSp>
        <p:sp>
          <p:nvSpPr>
            <p:cNvPr id="40" name="Rectangle 39"/>
            <p:cNvSpPr/>
            <p:nvPr/>
          </p:nvSpPr>
          <p:spPr>
            <a:xfrm>
              <a:off x="-932519" y="2351628"/>
              <a:ext cx="5871124" cy="1203748"/>
            </a:xfrm>
            <a:prstGeom prst="rect">
              <a:avLst/>
            </a:prstGeom>
          </p:spPr>
          <p:txBody>
            <a:bodyPr wrap="none">
              <a:spAutoFit/>
            </a:bodyPr>
            <a:lstStyle/>
            <a:p>
              <a:pPr algn="ctr"/>
              <a:r>
                <a:rPr lang="nl-BE" sz="1600" b="1" dirty="0">
                  <a:solidFill>
                    <a:srgbClr val="4A6C5B"/>
                  </a:solidFill>
                  <a:latin typeface="Arial" panose="020B0604020202020204" pitchFamily="34" charset="0"/>
                  <a:cs typeface="Arial" panose="020B0604020202020204" pitchFamily="34" charset="0"/>
                </a:rPr>
                <a:t>&gt;</a:t>
              </a:r>
              <a:r>
                <a:rPr lang="nl-BE" sz="1600" b="1" dirty="0" smtClean="0">
                  <a:solidFill>
                    <a:srgbClr val="4A6C5B"/>
                  </a:solidFill>
                  <a:latin typeface="Arial" panose="020B0604020202020204" pitchFamily="34" charset="0"/>
                  <a:cs typeface="Arial" panose="020B0604020202020204" pitchFamily="34" charset="0"/>
                </a:rPr>
                <a:t>86,4%</a:t>
              </a:r>
              <a:endParaRPr lang="nl-BE" sz="1600" b="1" dirty="0">
                <a:solidFill>
                  <a:srgbClr val="4A6C5B"/>
                </a:solidFill>
                <a:latin typeface="Arial" panose="020B0604020202020204" pitchFamily="34" charset="0"/>
                <a:cs typeface="Arial" panose="020B0604020202020204" pitchFamily="34" charset="0"/>
              </a:endParaRPr>
            </a:p>
            <a:p>
              <a:pPr algn="ctr"/>
              <a:r>
                <a:rPr lang="nl-BE" sz="1100" b="1" dirty="0">
                  <a:solidFill>
                    <a:srgbClr val="4A6C5B"/>
                  </a:solidFill>
                  <a:latin typeface="Arial" panose="020B0604020202020204" pitchFamily="34" charset="0"/>
                  <a:cs typeface="Arial" panose="020B0604020202020204" pitchFamily="34" charset="0"/>
                </a:rPr>
                <a:t>van de Belgische burgers hebben </a:t>
              </a:r>
            </a:p>
            <a:p>
              <a:pPr algn="ctr"/>
              <a:r>
                <a:rPr lang="nl-BE" sz="1100" b="1" dirty="0">
                  <a:solidFill>
                    <a:srgbClr val="4A6C5B"/>
                  </a:solidFill>
                  <a:latin typeface="Arial" panose="020B0604020202020204" pitchFamily="34" charset="0"/>
                  <a:cs typeface="Arial" panose="020B0604020202020204" pitchFamily="34" charset="0"/>
                </a:rPr>
                <a:t>hun toestemming tot gegevensdeling verleend</a:t>
              </a:r>
            </a:p>
          </p:txBody>
        </p:sp>
      </p:grpSp>
      <p:grpSp>
        <p:nvGrpSpPr>
          <p:cNvPr id="10" name="Group 9"/>
          <p:cNvGrpSpPr/>
          <p:nvPr/>
        </p:nvGrpSpPr>
        <p:grpSpPr>
          <a:xfrm>
            <a:off x="2013574" y="3292155"/>
            <a:ext cx="2550699" cy="1610201"/>
            <a:chOff x="2636445" y="3310960"/>
            <a:chExt cx="2550699" cy="1610201"/>
          </a:xfrm>
        </p:grpSpPr>
        <p:grpSp>
          <p:nvGrpSpPr>
            <p:cNvPr id="35" name="Group 34"/>
            <p:cNvGrpSpPr/>
            <p:nvPr/>
          </p:nvGrpSpPr>
          <p:grpSpPr>
            <a:xfrm>
              <a:off x="3071367" y="4205658"/>
              <a:ext cx="652612" cy="702050"/>
              <a:chOff x="-253508" y="4873479"/>
              <a:chExt cx="1160198" cy="1248088"/>
            </a:xfrm>
          </p:grpSpPr>
          <p:pic>
            <p:nvPicPr>
              <p:cNvPr id="19" name="Picture 18"/>
              <p:cNvPicPr>
                <a:picLocks noChangeAspect="1"/>
              </p:cNvPicPr>
              <p:nvPr/>
            </p:nvPicPr>
            <p:blipFill>
              <a:blip r:embed="rId9" cstate="print">
                <a:extLst>
                  <a:ext uri="{BEBA8EAE-BF5A-486C-A8C5-ECC9F3942E4B}">
                    <a14:imgProps xmlns:a14="http://schemas.microsoft.com/office/drawing/2010/main">
                      <a14:imgLayer r:embed="rId10">
                        <a14:imgEffect>
                          <a14:backgroundRemoval t="0" b="98997" l="0" r="100000">
                            <a14:foregroundMark x1="20067" y1="20736" x2="20067" y2="20736"/>
                            <a14:foregroundMark x1="72241" y1="69900" x2="72241" y2="69900"/>
                            <a14:foregroundMark x1="69900" y1="82609" x2="69900" y2="82609"/>
                            <a14:foregroundMark x1="36120" y1="77258" x2="36120" y2="77258"/>
                            <a14:foregroundMark x1="36120" y1="74247" x2="36120" y2="74247"/>
                            <a14:foregroundMark x1="57525" y1="34783" x2="57525" y2="34783"/>
                            <a14:foregroundMark x1="53846" y1="44147" x2="53846" y2="44147"/>
                            <a14:foregroundMark x1="88963" y1="33779" x2="88963" y2="33779"/>
                            <a14:foregroundMark x1="93311" y1="51505" x2="93311" y2="51505"/>
                          </a14:backgroundRemoval>
                        </a14:imgEffect>
                      </a14:imgLayer>
                    </a14:imgProps>
                  </a:ext>
                  <a:ext uri="{28A0092B-C50C-407E-A947-70E740481C1C}">
                    <a14:useLocalDpi xmlns:a14="http://schemas.microsoft.com/office/drawing/2010/main" val="0"/>
                  </a:ext>
                </a:extLst>
              </a:blip>
              <a:stretch>
                <a:fillRect/>
              </a:stretch>
            </p:blipFill>
            <p:spPr>
              <a:xfrm>
                <a:off x="-25597" y="4873479"/>
                <a:ext cx="932287" cy="932287"/>
              </a:xfrm>
              <a:prstGeom prst="rect">
                <a:avLst/>
              </a:prstGeom>
            </p:spPr>
          </p:pic>
          <p:sp>
            <p:nvSpPr>
              <p:cNvPr id="21" name="Rectangle 20"/>
              <p:cNvSpPr/>
              <p:nvPr/>
            </p:nvSpPr>
            <p:spPr>
              <a:xfrm>
                <a:off x="-253508" y="5656483"/>
                <a:ext cx="1094886" cy="465084"/>
              </a:xfrm>
              <a:prstGeom prst="rect">
                <a:avLst/>
              </a:prstGeom>
            </p:spPr>
            <p:txBody>
              <a:bodyPr wrap="none">
                <a:spAutoFit/>
              </a:bodyPr>
              <a:lstStyle/>
              <a:p>
                <a:r>
                  <a:rPr lang="nl-BE" sz="1100" b="1" dirty="0">
                    <a:solidFill>
                      <a:srgbClr val="4A6C5B"/>
                    </a:solidFill>
                    <a:latin typeface="Arial" panose="020B0604020202020204" pitchFamily="34" charset="0"/>
                    <a:cs typeface="Arial" panose="020B0604020202020204" pitchFamily="34" charset="0"/>
                  </a:rPr>
                  <a:t>29.019</a:t>
                </a:r>
              </a:p>
            </p:txBody>
          </p:sp>
        </p:grpSp>
        <p:grpSp>
          <p:nvGrpSpPr>
            <p:cNvPr id="37" name="Group 36"/>
            <p:cNvGrpSpPr/>
            <p:nvPr/>
          </p:nvGrpSpPr>
          <p:grpSpPr>
            <a:xfrm>
              <a:off x="3856029" y="4205657"/>
              <a:ext cx="602264" cy="715504"/>
              <a:chOff x="2436488" y="4873477"/>
              <a:chExt cx="1070691" cy="1272006"/>
            </a:xfrm>
          </p:grpSpPr>
          <p:pic>
            <p:nvPicPr>
              <p:cNvPr id="20" name="Picture 19"/>
              <p:cNvPicPr>
                <a:picLocks noChangeAspect="1"/>
              </p:cNvPicPr>
              <p:nvPr/>
            </p:nvPicPr>
            <p:blipFill>
              <a:blip r:embed="rId11" cstate="print">
                <a:extLst>
                  <a:ext uri="{BEBA8EAE-BF5A-486C-A8C5-ECC9F3942E4B}">
                    <a14:imgProps xmlns:a14="http://schemas.microsoft.com/office/drawing/2010/main">
                      <a14:imgLayer r:embed="rId12">
                        <a14:imgEffect>
                          <a14:backgroundRemoval t="368" b="100000" l="0" r="100000">
                            <a14:foregroundMark x1="22059" y1="16912" x2="22059" y2="16912"/>
                            <a14:foregroundMark x1="56618" y1="54779" x2="56618" y2="54779"/>
                          </a14:backgroundRemoval>
                        </a14:imgEffect>
                      </a14:imgLayer>
                    </a14:imgProps>
                  </a:ext>
                  <a:ext uri="{28A0092B-C50C-407E-A947-70E740481C1C}">
                    <a14:useLocalDpi xmlns:a14="http://schemas.microsoft.com/office/drawing/2010/main" val="0"/>
                  </a:ext>
                </a:extLst>
              </a:blip>
              <a:stretch>
                <a:fillRect/>
              </a:stretch>
            </p:blipFill>
            <p:spPr>
              <a:xfrm>
                <a:off x="2491629" y="4873477"/>
                <a:ext cx="1015550" cy="1015549"/>
              </a:xfrm>
              <a:prstGeom prst="rect">
                <a:avLst/>
              </a:prstGeom>
            </p:spPr>
          </p:pic>
          <p:sp>
            <p:nvSpPr>
              <p:cNvPr id="22" name="Rectangle 21"/>
              <p:cNvSpPr/>
              <p:nvPr/>
            </p:nvSpPr>
            <p:spPr>
              <a:xfrm>
                <a:off x="2436488" y="5680399"/>
                <a:ext cx="955248" cy="465084"/>
              </a:xfrm>
              <a:prstGeom prst="rect">
                <a:avLst/>
              </a:prstGeom>
            </p:spPr>
            <p:txBody>
              <a:bodyPr wrap="none">
                <a:spAutoFit/>
              </a:bodyPr>
              <a:lstStyle/>
              <a:p>
                <a:r>
                  <a:rPr lang="nl-BE" sz="1100" b="1" dirty="0">
                    <a:solidFill>
                      <a:srgbClr val="4A6C5B"/>
                    </a:solidFill>
                    <a:latin typeface="Arial" panose="020B0604020202020204" pitchFamily="34" charset="0"/>
                    <a:cs typeface="Arial" panose="020B0604020202020204" pitchFamily="34" charset="0"/>
                  </a:rPr>
                  <a:t>4.800</a:t>
                </a:r>
              </a:p>
            </p:txBody>
          </p:sp>
        </p:grpSp>
        <p:grpSp>
          <p:nvGrpSpPr>
            <p:cNvPr id="38" name="Group 37"/>
            <p:cNvGrpSpPr/>
            <p:nvPr/>
          </p:nvGrpSpPr>
          <p:grpSpPr>
            <a:xfrm>
              <a:off x="2957850" y="3563342"/>
              <a:ext cx="1907895" cy="679815"/>
              <a:chOff x="1745562" y="5934586"/>
              <a:chExt cx="2496044" cy="889123"/>
            </a:xfrm>
          </p:grpSpPr>
          <p:pic>
            <p:nvPicPr>
              <p:cNvPr id="23" name="Picture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68714" y="5934586"/>
                <a:ext cx="427673" cy="405050"/>
              </a:xfrm>
              <a:prstGeom prst="rect">
                <a:avLst/>
              </a:prstGeom>
            </p:spPr>
          </p:pic>
          <p:sp>
            <p:nvSpPr>
              <p:cNvPr id="24" name="Rectangle 23"/>
              <p:cNvSpPr/>
              <p:nvPr/>
            </p:nvSpPr>
            <p:spPr>
              <a:xfrm>
                <a:off x="1745562" y="6380918"/>
                <a:ext cx="2496044" cy="442791"/>
              </a:xfrm>
              <a:prstGeom prst="rect">
                <a:avLst/>
              </a:prstGeom>
            </p:spPr>
            <p:txBody>
              <a:bodyPr wrap="none">
                <a:spAutoFit/>
              </a:bodyPr>
              <a:lstStyle/>
              <a:p>
                <a:pPr algn="ctr"/>
                <a:r>
                  <a:rPr lang="nl-BE" sz="1600" b="1" dirty="0" smtClean="0">
                    <a:solidFill>
                      <a:srgbClr val="4A6C5B"/>
                    </a:solidFill>
                    <a:latin typeface="Arial" panose="020B0604020202020204" pitchFamily="34" charset="0"/>
                    <a:cs typeface="Arial" panose="020B0604020202020204" pitchFamily="34" charset="0"/>
                  </a:rPr>
                  <a:t>19 </a:t>
                </a:r>
                <a:r>
                  <a:rPr lang="nl-BE" sz="1600" b="1" dirty="0">
                    <a:solidFill>
                      <a:srgbClr val="4A6C5B"/>
                    </a:solidFill>
                    <a:latin typeface="Arial" panose="020B0604020202020204" pitchFamily="34" charset="0"/>
                    <a:cs typeface="Arial" panose="020B0604020202020204" pitchFamily="34" charset="0"/>
                  </a:rPr>
                  <a:t>miljoen/maand</a:t>
                </a:r>
              </a:p>
            </p:txBody>
          </p:sp>
        </p:grpSp>
        <p:sp>
          <p:nvSpPr>
            <p:cNvPr id="47" name="Rectangle 46"/>
            <p:cNvSpPr/>
            <p:nvPr/>
          </p:nvSpPr>
          <p:spPr>
            <a:xfrm>
              <a:off x="2636445" y="3310960"/>
              <a:ext cx="2550699" cy="307777"/>
            </a:xfrm>
            <a:prstGeom prst="rect">
              <a:avLst/>
            </a:prstGeom>
            <a:solidFill>
              <a:srgbClr val="4A6C5B"/>
            </a:solidFill>
          </p:spPr>
          <p:txBody>
            <a:bodyPr wrap="none">
              <a:spAutoFit/>
            </a:bodyPr>
            <a:lstStyle/>
            <a:p>
              <a:pPr algn="ctr"/>
              <a:r>
                <a:rPr lang="nl-BE" sz="1400" b="1" dirty="0">
                  <a:solidFill>
                    <a:schemeClr val="bg1"/>
                  </a:solidFill>
                  <a:latin typeface="Arial" panose="020B0604020202020204" pitchFamily="34" charset="0"/>
                  <a:cs typeface="Arial" panose="020B0604020202020204" pitchFamily="34" charset="0"/>
                </a:rPr>
                <a:t>Elektronische voorschriften</a:t>
              </a:r>
            </a:p>
          </p:txBody>
        </p:sp>
      </p:grpSp>
      <p:grpSp>
        <p:nvGrpSpPr>
          <p:cNvPr id="16" name="Group 15"/>
          <p:cNvGrpSpPr/>
          <p:nvPr/>
        </p:nvGrpSpPr>
        <p:grpSpPr>
          <a:xfrm>
            <a:off x="4367808" y="4725144"/>
            <a:ext cx="3358217" cy="1766959"/>
            <a:chOff x="4042167" y="4113743"/>
            <a:chExt cx="3358217" cy="1766959"/>
          </a:xfrm>
        </p:grpSpPr>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660440" y="4113743"/>
              <a:ext cx="1062151" cy="1088454"/>
            </a:xfrm>
            <a:prstGeom prst="rect">
              <a:avLst/>
            </a:prstGeom>
          </p:spPr>
        </p:pic>
        <p:sp>
          <p:nvSpPr>
            <p:cNvPr id="5" name="Rectangle 4"/>
            <p:cNvSpPr/>
            <p:nvPr/>
          </p:nvSpPr>
          <p:spPr>
            <a:xfrm>
              <a:off x="4042167" y="5034316"/>
              <a:ext cx="3358217" cy="846386"/>
            </a:xfrm>
            <a:prstGeom prst="rect">
              <a:avLst/>
            </a:prstGeom>
          </p:spPr>
          <p:txBody>
            <a:bodyPr wrap="square">
              <a:spAutoFit/>
            </a:bodyPr>
            <a:lstStyle/>
            <a:p>
              <a:pPr lvl="1" algn="ctr"/>
              <a:r>
                <a:rPr lang="nl-BE" sz="1600" b="1" dirty="0" smtClean="0">
                  <a:solidFill>
                    <a:srgbClr val="4A6C5B"/>
                  </a:solidFill>
                  <a:latin typeface="Arial" panose="020B0604020202020204" pitchFamily="34" charset="0"/>
                  <a:cs typeface="Arial" panose="020B0604020202020204" pitchFamily="34" charset="0"/>
                </a:rPr>
                <a:t>215 miljoen</a:t>
              </a:r>
            </a:p>
            <a:p>
              <a:pPr lvl="1" algn="ctr"/>
              <a:r>
                <a:rPr lang="nl-BE" sz="1100" b="1" dirty="0" smtClean="0">
                  <a:solidFill>
                    <a:srgbClr val="4A6C5B"/>
                  </a:solidFill>
                  <a:latin typeface="Arial" panose="020B0604020202020204" pitchFamily="34" charset="0"/>
                  <a:cs typeface="Arial" panose="020B0604020202020204" pitchFamily="34" charset="0"/>
                </a:rPr>
                <a:t>elektronische </a:t>
              </a:r>
              <a:r>
                <a:rPr lang="nl-BE" sz="1100" b="1" dirty="0">
                  <a:solidFill>
                    <a:srgbClr val="4A6C5B"/>
                  </a:solidFill>
                  <a:latin typeface="Arial" panose="020B0604020202020204" pitchFamily="34" charset="0"/>
                  <a:cs typeface="Arial" panose="020B0604020202020204" pitchFamily="34" charset="0"/>
                </a:rPr>
                <a:t>documenten beschikbaar bij de ziekenhuizen en klinische laboratoria</a:t>
              </a:r>
            </a:p>
          </p:txBody>
        </p:sp>
      </p:grpSp>
      <p:grpSp>
        <p:nvGrpSpPr>
          <p:cNvPr id="17" name="Group 16"/>
          <p:cNvGrpSpPr/>
          <p:nvPr/>
        </p:nvGrpSpPr>
        <p:grpSpPr>
          <a:xfrm>
            <a:off x="5346343" y="3203366"/>
            <a:ext cx="1631103" cy="1327309"/>
            <a:chOff x="5490116" y="2913140"/>
            <a:chExt cx="1631103" cy="1327309"/>
          </a:xfrm>
        </p:grpSpPr>
        <p:sp>
          <p:nvSpPr>
            <p:cNvPr id="29" name="Rectangle 28"/>
            <p:cNvSpPr/>
            <p:nvPr/>
          </p:nvSpPr>
          <p:spPr>
            <a:xfrm>
              <a:off x="5490116" y="3563341"/>
              <a:ext cx="1631103" cy="677108"/>
            </a:xfrm>
            <a:prstGeom prst="rect">
              <a:avLst/>
            </a:prstGeom>
          </p:spPr>
          <p:txBody>
            <a:bodyPr wrap="square">
              <a:spAutoFit/>
            </a:bodyPr>
            <a:lstStyle/>
            <a:p>
              <a:pPr algn="ctr"/>
              <a:r>
                <a:rPr lang="nl-BE" sz="1600" b="1" dirty="0" smtClean="0">
                  <a:solidFill>
                    <a:srgbClr val="4A6C5B"/>
                  </a:solidFill>
                  <a:latin typeface="Arial" panose="020B0604020202020204" pitchFamily="34" charset="0"/>
                  <a:cs typeface="Arial" panose="020B0604020202020204" pitchFamily="34" charset="0"/>
                </a:rPr>
                <a:t>18.000.000.000</a:t>
              </a:r>
              <a:endParaRPr lang="nl-BE" sz="1600" b="1" dirty="0">
                <a:solidFill>
                  <a:srgbClr val="4A6C5B"/>
                </a:solidFill>
                <a:latin typeface="Arial" panose="020B0604020202020204" pitchFamily="34" charset="0"/>
                <a:cs typeface="Arial" panose="020B0604020202020204" pitchFamily="34" charset="0"/>
              </a:endParaRPr>
            </a:p>
            <a:p>
              <a:pPr algn="ctr"/>
              <a:r>
                <a:rPr lang="nl-BE" sz="1100" b="1" dirty="0">
                  <a:solidFill>
                    <a:srgbClr val="4A6C5B"/>
                  </a:solidFill>
                  <a:latin typeface="Arial" panose="020B0604020202020204" pitchFamily="34" charset="0"/>
                  <a:cs typeface="Arial" panose="020B0604020202020204" pitchFamily="34" charset="0"/>
                </a:rPr>
                <a:t>elektronische </a:t>
              </a:r>
              <a:r>
                <a:rPr lang="nl-BE" sz="1100" b="1" dirty="0" smtClean="0">
                  <a:solidFill>
                    <a:srgbClr val="4A6C5B"/>
                  </a:solidFill>
                  <a:latin typeface="Arial" panose="020B0604020202020204" pitchFamily="34" charset="0"/>
                  <a:cs typeface="Arial" panose="020B0604020202020204" pitchFamily="34" charset="0"/>
                </a:rPr>
                <a:t>transacties</a:t>
              </a:r>
              <a:endParaRPr lang="nl-BE" sz="1100" b="1" dirty="0">
                <a:solidFill>
                  <a:srgbClr val="4A6C5B"/>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15"/>
            <a:stretch>
              <a:fillRect/>
            </a:stretch>
          </p:blipFill>
          <p:spPr>
            <a:xfrm>
              <a:off x="5927986" y="2913140"/>
              <a:ext cx="986904" cy="637115"/>
            </a:xfrm>
            <a:prstGeom prst="rect">
              <a:avLst/>
            </a:prstGeom>
          </p:spPr>
        </p:pic>
      </p:grpSp>
    </p:spTree>
    <p:extLst>
      <p:ext uri="{BB962C8B-B14F-4D97-AF65-F5344CB8AC3E}">
        <p14:creationId xmlns:p14="http://schemas.microsoft.com/office/powerpoint/2010/main" val="23645047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Cluster 5 – MijnGezondheid</a:t>
            </a:r>
            <a:endParaRPr lang="nl-BE" dirty="0"/>
          </a:p>
        </p:txBody>
      </p:sp>
      <p:sp>
        <p:nvSpPr>
          <p:cNvPr id="11" name="Content Placeholder 10"/>
          <p:cNvSpPr>
            <a:spLocks noGrp="1"/>
          </p:cNvSpPr>
          <p:nvPr>
            <p:ph idx="4294967295"/>
          </p:nvPr>
        </p:nvSpPr>
        <p:spPr>
          <a:xfrm>
            <a:off x="1524000" y="1412876"/>
            <a:ext cx="7265988" cy="5184775"/>
          </a:xfrm>
        </p:spPr>
        <p:txBody>
          <a:bodyPr/>
          <a:lstStyle/>
          <a:p>
            <a:pPr marL="0" indent="0">
              <a:buNone/>
            </a:pPr>
            <a:r>
              <a:rPr lang="nl-BE" dirty="0" smtClean="0"/>
              <a:t>	</a:t>
            </a:r>
          </a:p>
          <a:p>
            <a:endParaRPr lang="nl-NL"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1500" dirty="0"/>
          </a:p>
          <a:p>
            <a:endParaRPr lang="en-US" sz="1500" dirty="0"/>
          </a:p>
        </p:txBody>
      </p:sp>
      <p:pic>
        <p:nvPicPr>
          <p:cNvPr id="4" name="Picture 3"/>
          <p:cNvPicPr>
            <a:picLocks noChangeAspect="1"/>
          </p:cNvPicPr>
          <p:nvPr/>
        </p:nvPicPr>
        <p:blipFill>
          <a:blip r:embed="rId3"/>
          <a:stretch>
            <a:fillRect/>
          </a:stretch>
        </p:blipFill>
        <p:spPr>
          <a:xfrm>
            <a:off x="3287688" y="1412776"/>
            <a:ext cx="6095216" cy="4907485"/>
          </a:xfrm>
          <a:prstGeom prst="rect">
            <a:avLst/>
          </a:prstGeom>
        </p:spPr>
      </p:pic>
      <p:sp>
        <p:nvSpPr>
          <p:cNvPr id="3" name="Slide Number Placeholder 2"/>
          <p:cNvSpPr>
            <a:spLocks noGrp="1"/>
          </p:cNvSpPr>
          <p:nvPr>
            <p:ph type="sldNum" sz="quarter" idx="12"/>
          </p:nvPr>
        </p:nvSpPr>
        <p:spPr/>
        <p:txBody>
          <a:bodyPr/>
          <a:lstStyle/>
          <a:p>
            <a:pPr>
              <a:defRPr/>
            </a:pPr>
            <a:fld id="{97CCC5E9-F9D9-46F9-AA92-085E1A182B77}" type="slidenum">
              <a:rPr lang="en-GB" smtClean="0"/>
              <a:pPr>
                <a:defRPr/>
              </a:pPr>
              <a:t>40</a:t>
            </a:fld>
            <a:endParaRPr lang="en-GB" dirty="0"/>
          </a:p>
        </p:txBody>
      </p:sp>
    </p:spTree>
    <p:extLst>
      <p:ext uri="{BB962C8B-B14F-4D97-AF65-F5344CB8AC3E}">
        <p14:creationId xmlns:p14="http://schemas.microsoft.com/office/powerpoint/2010/main" val="15499186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Cluster 5 – MijnGezondheid</a:t>
            </a:r>
            <a:endParaRPr lang="nl-BE" dirty="0"/>
          </a:p>
        </p:txBody>
      </p:sp>
      <p:sp>
        <p:nvSpPr>
          <p:cNvPr id="11" name="Content Placeholder 10"/>
          <p:cNvSpPr>
            <a:spLocks noGrp="1"/>
          </p:cNvSpPr>
          <p:nvPr>
            <p:ph idx="1"/>
          </p:nvPr>
        </p:nvSpPr>
        <p:spPr/>
        <p:txBody>
          <a:bodyPr/>
          <a:lstStyle/>
          <a:p>
            <a:r>
              <a:rPr lang="nl-NL" smtClean="0"/>
              <a:t>2019 – 2020</a:t>
            </a:r>
          </a:p>
          <a:p>
            <a:pPr lvl="1"/>
            <a:r>
              <a:rPr lang="nl-NL" smtClean="0"/>
              <a:t>Farmastatus</a:t>
            </a:r>
          </a:p>
          <a:p>
            <a:pPr lvl="2"/>
            <a:r>
              <a:rPr lang="nl-NL" smtClean="0"/>
              <a:t>koppeling met de toepassing voor de beschikbaarheid van geneesmiddelen</a:t>
            </a:r>
          </a:p>
          <a:p>
            <a:pPr lvl="1"/>
            <a:r>
              <a:rPr lang="nl-NL" smtClean="0"/>
              <a:t>medicatieschema</a:t>
            </a:r>
          </a:p>
          <a:p>
            <a:pPr lvl="2"/>
            <a:r>
              <a:rPr lang="nl-NL" smtClean="0"/>
              <a:t>koppeling met VIDIS</a:t>
            </a:r>
          </a:p>
          <a:p>
            <a:pPr lvl="1"/>
            <a:r>
              <a:rPr lang="nl-NL" smtClean="0"/>
              <a:t>openstaande geneesmiddelenvoorschriften</a:t>
            </a:r>
          </a:p>
          <a:p>
            <a:pPr lvl="2"/>
            <a:r>
              <a:rPr lang="nl-NL" smtClean="0"/>
              <a:t>koppeling met Recip-e</a:t>
            </a:r>
          </a:p>
          <a:p>
            <a:pPr lvl="1"/>
            <a:r>
              <a:rPr lang="nl-NL" smtClean="0"/>
              <a:t>orgaandonaties en wilsverklaringen</a:t>
            </a:r>
          </a:p>
          <a:p>
            <a:pPr lvl="2"/>
            <a:r>
              <a:rPr lang="nl-NL" smtClean="0"/>
              <a:t>koppeling met Orgadon</a:t>
            </a:r>
          </a:p>
          <a:p>
            <a:pPr lvl="1"/>
            <a:r>
              <a:rPr lang="nl-NL" smtClean="0"/>
              <a:t>beldonor</a:t>
            </a:r>
          </a:p>
          <a:p>
            <a:pPr lvl="2"/>
            <a:r>
              <a:rPr lang="nl-NL" smtClean="0"/>
              <a:t>koppeling met Rode Kruis Vlaanderen</a:t>
            </a:r>
          </a:p>
          <a:p>
            <a:pPr lvl="1"/>
            <a:r>
              <a:rPr lang="nl-NL" smtClean="0"/>
              <a:t>wie is mijn externe preventie-adviseur</a:t>
            </a:r>
          </a:p>
          <a:p>
            <a:pPr lvl="2"/>
            <a:r>
              <a:rPr lang="nl-NL" smtClean="0"/>
              <a:t>koppeling met Co-Prev</a:t>
            </a:r>
          </a:p>
          <a:p>
            <a:endParaRPr lang="nl-NL" dirty="0"/>
          </a:p>
        </p:txBody>
      </p:sp>
      <p:sp>
        <p:nvSpPr>
          <p:cNvPr id="3" name="Slide Number Placeholder 2"/>
          <p:cNvSpPr>
            <a:spLocks noGrp="1"/>
          </p:cNvSpPr>
          <p:nvPr>
            <p:ph type="sldNum" sz="quarter" idx="12"/>
          </p:nvPr>
        </p:nvSpPr>
        <p:spPr/>
        <p:txBody>
          <a:bodyPr/>
          <a:lstStyle/>
          <a:p>
            <a:fld id="{97CCC5E9-F9D9-46F9-AA92-085E1A182B77}" type="slidenum">
              <a:rPr lang="en-GB" smtClean="0"/>
              <a:pPr/>
              <a:t>41</a:t>
            </a:fld>
            <a:endParaRPr lang="en-GB"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Tree>
    <p:extLst>
      <p:ext uri="{BB962C8B-B14F-4D97-AF65-F5344CB8AC3E}">
        <p14:creationId xmlns:p14="http://schemas.microsoft.com/office/powerpoint/2010/main" val="7034024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Cluster 5 – MijnGezondheid</a:t>
            </a:r>
            <a:endParaRPr lang="nl-BE" dirty="0"/>
          </a:p>
        </p:txBody>
      </p:sp>
      <p:sp>
        <p:nvSpPr>
          <p:cNvPr id="11" name="Content Placeholder 10"/>
          <p:cNvSpPr>
            <a:spLocks noGrp="1"/>
          </p:cNvSpPr>
          <p:nvPr>
            <p:ph idx="1"/>
          </p:nvPr>
        </p:nvSpPr>
        <p:spPr/>
        <p:txBody>
          <a:bodyPr/>
          <a:lstStyle/>
          <a:p>
            <a:pPr>
              <a:spcBef>
                <a:spcPts val="400"/>
              </a:spcBef>
            </a:pPr>
            <a:r>
              <a:rPr lang="nl-NL" dirty="0" smtClean="0"/>
              <a:t>2020 – 2021</a:t>
            </a:r>
          </a:p>
          <a:p>
            <a:pPr lvl="1">
              <a:spcBef>
                <a:spcPts val="400"/>
              </a:spcBef>
            </a:pPr>
            <a:r>
              <a:rPr lang="nl-NL" dirty="0" err="1" smtClean="0"/>
              <a:t>Intermut</a:t>
            </a:r>
            <a:endParaRPr lang="nl-NL" dirty="0" smtClean="0"/>
          </a:p>
          <a:p>
            <a:pPr lvl="2">
              <a:spcBef>
                <a:spcPts val="400"/>
              </a:spcBef>
            </a:pPr>
            <a:r>
              <a:rPr lang="nl-NL" dirty="0" smtClean="0"/>
              <a:t>koppeling met de portalen van alle ziekenfondsen (in uitvoering)</a:t>
            </a:r>
          </a:p>
          <a:p>
            <a:pPr lvl="1">
              <a:spcBef>
                <a:spcPts val="400"/>
              </a:spcBef>
            </a:pPr>
            <a:r>
              <a:rPr lang="nl-NL" dirty="0" err="1" smtClean="0"/>
              <a:t>MyHandicap</a:t>
            </a:r>
            <a:endParaRPr lang="nl-NL" dirty="0" smtClean="0"/>
          </a:p>
          <a:p>
            <a:pPr lvl="2">
              <a:spcBef>
                <a:spcPts val="400"/>
              </a:spcBef>
            </a:pPr>
            <a:r>
              <a:rPr lang="nl-NL" dirty="0" smtClean="0"/>
              <a:t>koppeling met de toepassing voor personen met een handicap – zelfredzaamheidsgraad (in bespreking)</a:t>
            </a:r>
          </a:p>
          <a:p>
            <a:pPr lvl="1">
              <a:spcBef>
                <a:spcPts val="400"/>
              </a:spcBef>
            </a:pPr>
            <a:r>
              <a:rPr lang="nl-NL" dirty="0" err="1" smtClean="0"/>
              <a:t>MyBelrai</a:t>
            </a:r>
            <a:r>
              <a:rPr lang="nl-NL" dirty="0" smtClean="0"/>
              <a:t> </a:t>
            </a:r>
          </a:p>
          <a:p>
            <a:pPr lvl="2">
              <a:spcBef>
                <a:spcPts val="400"/>
              </a:spcBef>
            </a:pPr>
            <a:r>
              <a:rPr lang="nl-NL" dirty="0" smtClean="0"/>
              <a:t>koppeling met de screeningsresultaten van de burger</a:t>
            </a:r>
          </a:p>
          <a:p>
            <a:pPr lvl="1">
              <a:spcBef>
                <a:spcPts val="400"/>
              </a:spcBef>
            </a:pPr>
            <a:r>
              <a:rPr lang="nl-NL" dirty="0" err="1" smtClean="0"/>
              <a:t>HeVOM</a:t>
            </a:r>
            <a:r>
              <a:rPr lang="nl-NL" dirty="0" smtClean="0"/>
              <a:t> (</a:t>
            </a:r>
            <a:r>
              <a:rPr lang="nl-NL" dirty="0" err="1" smtClean="0"/>
              <a:t>Healthy</a:t>
            </a:r>
            <a:r>
              <a:rPr lang="nl-NL" dirty="0" smtClean="0"/>
              <a:t> </a:t>
            </a:r>
            <a:r>
              <a:rPr lang="nl-NL" dirty="0" err="1" smtClean="0"/>
              <a:t>volunteers</a:t>
            </a:r>
            <a:r>
              <a:rPr lang="nl-NL" dirty="0" smtClean="0"/>
              <a:t> project)</a:t>
            </a:r>
          </a:p>
          <a:p>
            <a:pPr lvl="2">
              <a:spcBef>
                <a:spcPts val="400"/>
              </a:spcBef>
            </a:pPr>
            <a:r>
              <a:rPr lang="nl-NL" dirty="0" smtClean="0"/>
              <a:t>koppeling met de toepassing ‘Gezonde vrijwilligers voor klinische studies’</a:t>
            </a:r>
          </a:p>
          <a:p>
            <a:pPr lvl="1">
              <a:spcBef>
                <a:spcPts val="400"/>
              </a:spcBef>
            </a:pPr>
            <a:r>
              <a:rPr lang="nl-NL" dirty="0" smtClean="0"/>
              <a:t>zorgmandaten </a:t>
            </a:r>
          </a:p>
          <a:p>
            <a:pPr lvl="2">
              <a:spcBef>
                <a:spcPts val="400"/>
              </a:spcBef>
            </a:pPr>
            <a:r>
              <a:rPr lang="nl-NL" dirty="0" smtClean="0"/>
              <a:t>ontsluiting van gezondheidsgegevens voor vertrouwenspersoon</a:t>
            </a:r>
          </a:p>
          <a:p>
            <a:pPr lvl="1">
              <a:spcBef>
                <a:spcPts val="400"/>
              </a:spcBef>
            </a:pPr>
            <a:r>
              <a:rPr lang="nl-NL" dirty="0" err="1" smtClean="0"/>
              <a:t>Euthaconsult</a:t>
            </a:r>
            <a:endParaRPr lang="nl-NL" dirty="0" smtClean="0"/>
          </a:p>
          <a:p>
            <a:pPr lvl="2">
              <a:spcBef>
                <a:spcPts val="400"/>
              </a:spcBef>
            </a:pPr>
            <a:r>
              <a:rPr lang="nl-NL" dirty="0" smtClean="0"/>
              <a:t>euthanasieverklaring</a:t>
            </a:r>
          </a:p>
          <a:p>
            <a:pPr lvl="1">
              <a:spcBef>
                <a:spcPts val="400"/>
              </a:spcBef>
            </a:pPr>
            <a:r>
              <a:rPr lang="nl-NL" dirty="0" smtClean="0"/>
              <a:t>integratie met het digitaal verwijsplatform</a:t>
            </a:r>
          </a:p>
          <a:p>
            <a:pPr lvl="1">
              <a:spcBef>
                <a:spcPts val="400"/>
              </a:spcBef>
            </a:pPr>
            <a:r>
              <a:rPr lang="nl-NL" dirty="0" smtClean="0"/>
              <a:t>link met de verzekeringen gerelateerd aan de gezondheidszorg</a:t>
            </a:r>
            <a:endParaRPr lang="nl-NL" dirty="0"/>
          </a:p>
        </p:txBody>
      </p:sp>
      <p:sp>
        <p:nvSpPr>
          <p:cNvPr id="3" name="Slide Number Placeholder 2"/>
          <p:cNvSpPr>
            <a:spLocks noGrp="1"/>
          </p:cNvSpPr>
          <p:nvPr>
            <p:ph type="sldNum" sz="quarter" idx="12"/>
          </p:nvPr>
        </p:nvSpPr>
        <p:spPr/>
        <p:txBody>
          <a:bodyPr/>
          <a:lstStyle/>
          <a:p>
            <a:fld id="{97CCC5E9-F9D9-46F9-AA92-085E1A182B77}" type="slidenum">
              <a:rPr lang="en-GB" smtClean="0"/>
              <a:pPr/>
              <a:t>42</a:t>
            </a:fld>
            <a:endParaRPr lang="en-GB"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Tree>
    <p:extLst>
      <p:ext uri="{BB962C8B-B14F-4D97-AF65-F5344CB8AC3E}">
        <p14:creationId xmlns:p14="http://schemas.microsoft.com/office/powerpoint/2010/main" val="7834100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Cluster 6 – eGezondheid met ziekenfondsen</a:t>
            </a:r>
            <a:endParaRPr lang="nl-BE" dirty="0"/>
          </a:p>
        </p:txBody>
      </p:sp>
      <p:sp>
        <p:nvSpPr>
          <p:cNvPr id="11" name="Content Placeholder 10"/>
          <p:cNvSpPr>
            <a:spLocks noGrp="1"/>
          </p:cNvSpPr>
          <p:nvPr>
            <p:ph idx="1"/>
          </p:nvPr>
        </p:nvSpPr>
        <p:spPr/>
        <p:txBody>
          <a:bodyPr/>
          <a:lstStyle/>
          <a:p>
            <a:r>
              <a:rPr lang="nl-BE" smtClean="0"/>
              <a:t>2019-2020</a:t>
            </a:r>
            <a:endParaRPr lang="en-US" smtClean="0"/>
          </a:p>
          <a:p>
            <a:pPr lvl="1"/>
            <a:r>
              <a:rPr lang="nl-BE" smtClean="0"/>
              <a:t>portaal MyCarenet als toegangspunt voor de zorgverleners tot de webservices van het NIC</a:t>
            </a:r>
            <a:endParaRPr lang="en-US" smtClean="0"/>
          </a:p>
          <a:p>
            <a:pPr lvl="2"/>
            <a:r>
              <a:rPr lang="nl-BE" smtClean="0"/>
              <a:t>MemberData</a:t>
            </a:r>
            <a:endParaRPr lang="en-US" smtClean="0"/>
          </a:p>
          <a:p>
            <a:pPr lvl="2"/>
            <a:r>
              <a:rPr lang="nl-BE" smtClean="0"/>
              <a:t>tarifering</a:t>
            </a:r>
            <a:endParaRPr lang="en-US" smtClean="0"/>
          </a:p>
          <a:p>
            <a:pPr lvl="2"/>
            <a:r>
              <a:rPr lang="nl-BE" smtClean="0"/>
              <a:t>GMD-houderschap</a:t>
            </a:r>
            <a:endParaRPr lang="en-US" smtClean="0"/>
          </a:p>
          <a:p>
            <a:pPr lvl="2"/>
            <a:r>
              <a:rPr lang="nl-BE" smtClean="0"/>
              <a:t>opengesteld voor artsen, verpleegkundigen, kinesitherapeuten, tandartsen, vroedvrouwen, orthopedisten, … </a:t>
            </a:r>
          </a:p>
          <a:p>
            <a:pPr lvl="2"/>
            <a:r>
              <a:rPr lang="nl-BE" smtClean="0"/>
              <a:t>uitbreiding tot de centra voor gezinsplanning, revalidatiecentra en initiatieven voor beschut wonen </a:t>
            </a:r>
            <a:endParaRPr lang="en-US" smtClean="0"/>
          </a:p>
          <a:p>
            <a:pPr lvl="1"/>
            <a:r>
              <a:rPr lang="nl-BE" smtClean="0"/>
              <a:t>dienst ‘gegevens van het lid’</a:t>
            </a:r>
          </a:p>
          <a:p>
            <a:pPr lvl="2"/>
            <a:r>
              <a:rPr lang="nl-BE" smtClean="0"/>
              <a:t>laat elke gemachtigde instelling of zorgverlener toe om de informatie (verzekerbaarheid en afgeleide rechten) van de zorggebruiker, nodig voor een correcte facturatie of zorg- of productverstrekking, te raadplegen </a:t>
            </a:r>
          </a:p>
          <a:p>
            <a:pPr lvl="2"/>
            <a:r>
              <a:rPr lang="nl-BE" smtClean="0"/>
              <a:t>zal de dienst ‘verzekerbaarheid’ vervangen</a:t>
            </a:r>
          </a:p>
          <a:p>
            <a:pPr lvl="2"/>
            <a:r>
              <a:rPr lang="nl-BE" smtClean="0"/>
              <a:t>er is voorzien in een synchrone en asynchrone dienst die in de softwarepakketten van de beoefenaars zullen worden opgenomen</a:t>
            </a:r>
          </a:p>
          <a:p>
            <a:pPr lvl="2"/>
            <a:r>
              <a:rPr lang="nl-BE" smtClean="0"/>
              <a:t>een webtoepassing is eveneens beschikbaar op het portaal MyCarenet</a:t>
            </a:r>
            <a:endParaRPr lang="en-US" smtClean="0"/>
          </a:p>
          <a:p>
            <a:endParaRPr lang="en-US" dirty="0"/>
          </a:p>
        </p:txBody>
      </p:sp>
      <p:sp>
        <p:nvSpPr>
          <p:cNvPr id="3" name="Slide Number Placeholder 2"/>
          <p:cNvSpPr>
            <a:spLocks noGrp="1"/>
          </p:cNvSpPr>
          <p:nvPr>
            <p:ph type="sldNum" sz="quarter" idx="12"/>
          </p:nvPr>
        </p:nvSpPr>
        <p:spPr/>
        <p:txBody>
          <a:bodyPr/>
          <a:lstStyle/>
          <a:p>
            <a:fld id="{97CCC5E9-F9D9-46F9-AA92-085E1A182B77}" type="slidenum">
              <a:rPr lang="en-GB" smtClean="0"/>
              <a:pPr/>
              <a:t>43</a:t>
            </a:fld>
            <a:endParaRPr lang="en-GB"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Tree>
    <p:extLst>
      <p:ext uri="{BB962C8B-B14F-4D97-AF65-F5344CB8AC3E}">
        <p14:creationId xmlns:p14="http://schemas.microsoft.com/office/powerpoint/2010/main" val="22220055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Cluster 6 – eGezondheid met ziekenfondsen</a:t>
            </a:r>
            <a:endParaRPr lang="nl-BE" dirty="0"/>
          </a:p>
        </p:txBody>
      </p:sp>
      <p:sp>
        <p:nvSpPr>
          <p:cNvPr id="11" name="Content Placeholder 10"/>
          <p:cNvSpPr>
            <a:spLocks noGrp="1"/>
          </p:cNvSpPr>
          <p:nvPr>
            <p:ph idx="1"/>
          </p:nvPr>
        </p:nvSpPr>
        <p:spPr/>
        <p:txBody>
          <a:bodyPr/>
          <a:lstStyle/>
          <a:p>
            <a:pPr>
              <a:spcBef>
                <a:spcPts val="300"/>
              </a:spcBef>
            </a:pPr>
            <a:r>
              <a:rPr lang="nl-NL" smtClean="0"/>
              <a:t>2020</a:t>
            </a:r>
          </a:p>
          <a:p>
            <a:pPr lvl="1">
              <a:spcBef>
                <a:spcPts val="300"/>
              </a:spcBef>
            </a:pPr>
            <a:r>
              <a:rPr lang="nl-NL" smtClean="0"/>
              <a:t>eAgreement</a:t>
            </a:r>
          </a:p>
          <a:p>
            <a:pPr lvl="2">
              <a:spcBef>
                <a:spcPts val="300"/>
              </a:spcBef>
            </a:pPr>
            <a:r>
              <a:rPr lang="nl-NL" smtClean="0"/>
              <a:t>voor bepaalde behandelingen is het akkoord van een adviserend arts van het ziekenfonds nodig om terugbetaald te kunnen worden door de ziekteverzekering</a:t>
            </a:r>
          </a:p>
          <a:p>
            <a:pPr lvl="2">
              <a:spcBef>
                <a:spcPts val="300"/>
              </a:spcBef>
            </a:pPr>
            <a:r>
              <a:rPr lang="nl-NL" smtClean="0"/>
              <a:t>bestaande dienst Hoofdstuk IV wordt vervangen</a:t>
            </a:r>
          </a:p>
          <a:p>
            <a:pPr lvl="3">
              <a:spcBef>
                <a:spcPts val="300"/>
              </a:spcBef>
            </a:pPr>
            <a:r>
              <a:rPr lang="nl-NL" smtClean="0"/>
              <a:t>gemachtigde zorgverlener kan zijn akkoordaanvragen elektronisch versturen en akkoorden elektronisch raadplegen</a:t>
            </a:r>
          </a:p>
          <a:p>
            <a:pPr lvl="3">
              <a:spcBef>
                <a:spcPts val="300"/>
              </a:spcBef>
            </a:pPr>
            <a:r>
              <a:rPr lang="nl-NL" smtClean="0"/>
              <a:t>in een eerste fase voor kinesitherapeuten voor wie de akkoordaanvragen nu enkel op papier plaatsvinden</a:t>
            </a:r>
          </a:p>
          <a:p>
            <a:pPr lvl="1">
              <a:spcBef>
                <a:spcPts val="300"/>
              </a:spcBef>
            </a:pPr>
            <a:r>
              <a:rPr lang="nl-NL" smtClean="0"/>
              <a:t>eAttest extension</a:t>
            </a:r>
          </a:p>
          <a:p>
            <a:pPr lvl="2">
              <a:spcBef>
                <a:spcPts val="300"/>
              </a:spcBef>
            </a:pPr>
            <a:r>
              <a:rPr lang="nl-BE" smtClean="0"/>
              <a:t>uitbreiding tot artsen-specialisten in ziekenhuizen van de mogelijkheid om getuigschriften voor verstrekte hulp elektronisch te verzenden naar ziekenfondsen</a:t>
            </a:r>
            <a:endParaRPr lang="nl-NL" smtClean="0"/>
          </a:p>
          <a:p>
            <a:pPr lvl="1">
              <a:spcBef>
                <a:spcPts val="300"/>
              </a:spcBef>
            </a:pPr>
            <a:r>
              <a:rPr lang="nl-NL" smtClean="0"/>
              <a:t>businessberichten bij onbeschikbaarheid</a:t>
            </a:r>
          </a:p>
          <a:p>
            <a:pPr lvl="2">
              <a:spcBef>
                <a:spcPts val="300"/>
              </a:spcBef>
            </a:pPr>
            <a:r>
              <a:rPr lang="nl-NL" smtClean="0"/>
              <a:t>overleg tussen het NIC en de softwareleveranciers in het kader van de implementatie van de business continuity maatregelen =&gt; foutberichten worden verstuurd zodra er problemen worden vastgesteld</a:t>
            </a:r>
          </a:p>
          <a:p>
            <a:pPr lvl="2">
              <a:spcBef>
                <a:spcPts val="300"/>
              </a:spcBef>
            </a:pPr>
            <a:r>
              <a:rPr lang="nl-NL" smtClean="0"/>
              <a:t>duidelijke berichten tbv de gebruikers met vermelding van de handelingen die moeten worden ondernomen</a:t>
            </a:r>
          </a:p>
          <a:p>
            <a:pPr lvl="3">
              <a:spcBef>
                <a:spcPts val="300"/>
              </a:spcBef>
            </a:pPr>
            <a:endParaRPr lang="en-US" dirty="0"/>
          </a:p>
        </p:txBody>
      </p:sp>
      <p:sp>
        <p:nvSpPr>
          <p:cNvPr id="3" name="Slide Number Placeholder 2"/>
          <p:cNvSpPr>
            <a:spLocks noGrp="1"/>
          </p:cNvSpPr>
          <p:nvPr>
            <p:ph type="sldNum" sz="quarter" idx="12"/>
          </p:nvPr>
        </p:nvSpPr>
        <p:spPr/>
        <p:txBody>
          <a:bodyPr/>
          <a:lstStyle/>
          <a:p>
            <a:fld id="{97CCC5E9-F9D9-46F9-AA92-085E1A182B77}" type="slidenum">
              <a:rPr lang="en-GB" smtClean="0"/>
              <a:pPr/>
              <a:t>44</a:t>
            </a:fld>
            <a:endParaRPr lang="en-GB"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Tree>
    <p:extLst>
      <p:ext uri="{BB962C8B-B14F-4D97-AF65-F5344CB8AC3E}">
        <p14:creationId xmlns:p14="http://schemas.microsoft.com/office/powerpoint/2010/main" val="5089617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Cluster 6 – </a:t>
            </a:r>
            <a:r>
              <a:rPr lang="nl-BE" dirty="0" err="1" smtClean="0"/>
              <a:t>eGezondheid</a:t>
            </a:r>
            <a:r>
              <a:rPr lang="nl-BE" dirty="0" smtClean="0"/>
              <a:t> met ziekenfondsen</a:t>
            </a:r>
            <a:endParaRPr lang="nl-BE" dirty="0"/>
          </a:p>
        </p:txBody>
      </p:sp>
      <p:sp>
        <p:nvSpPr>
          <p:cNvPr id="11" name="Content Placeholder 10"/>
          <p:cNvSpPr>
            <a:spLocks noGrp="1"/>
          </p:cNvSpPr>
          <p:nvPr>
            <p:ph idx="1"/>
          </p:nvPr>
        </p:nvSpPr>
        <p:spPr/>
        <p:txBody>
          <a:bodyPr/>
          <a:lstStyle/>
          <a:p>
            <a:r>
              <a:rPr lang="nl-NL" dirty="0" smtClean="0"/>
              <a:t>2021</a:t>
            </a:r>
          </a:p>
          <a:p>
            <a:pPr lvl="1"/>
            <a:r>
              <a:rPr lang="nl-NL" dirty="0" err="1" smtClean="0"/>
              <a:t>eAttest</a:t>
            </a:r>
            <a:r>
              <a:rPr lang="nl-NL" dirty="0" smtClean="0"/>
              <a:t> en </a:t>
            </a:r>
            <a:r>
              <a:rPr lang="nl-NL" dirty="0" err="1" smtClean="0"/>
              <a:t>eFact</a:t>
            </a:r>
            <a:r>
              <a:rPr lang="nl-NL" dirty="0" smtClean="0"/>
              <a:t> voor de kinesitherapeuten</a:t>
            </a:r>
          </a:p>
          <a:p>
            <a:pPr lvl="2"/>
            <a:r>
              <a:rPr lang="nl-NL" dirty="0" smtClean="0"/>
              <a:t>beide diensten zullen worden opengesteld voor de kinesitherapeuten</a:t>
            </a:r>
          </a:p>
          <a:p>
            <a:pPr lvl="1"/>
            <a:r>
              <a:rPr lang="nl-NL" dirty="0" smtClean="0"/>
              <a:t>statistiek </a:t>
            </a:r>
            <a:r>
              <a:rPr lang="nl-NL" dirty="0" err="1" smtClean="0"/>
              <a:t>pathologieën</a:t>
            </a:r>
            <a:r>
              <a:rPr lang="nl-NL" dirty="0" smtClean="0"/>
              <a:t> kinesitherapeuten</a:t>
            </a:r>
          </a:p>
          <a:p>
            <a:pPr lvl="2"/>
            <a:r>
              <a:rPr lang="nl-NL" dirty="0" smtClean="0"/>
              <a:t>elektronische inzameling van de </a:t>
            </a:r>
            <a:r>
              <a:rPr lang="nl-NL" dirty="0" err="1" smtClean="0"/>
              <a:t>pathologieën</a:t>
            </a:r>
            <a:r>
              <a:rPr lang="nl-NL" dirty="0" smtClean="0"/>
              <a:t> die door de kinesitherapeuten worden behandeld, met het oog op het opstellen van statistieken</a:t>
            </a:r>
          </a:p>
          <a:p>
            <a:endParaRPr lang="en-US"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
        <p:nvSpPr>
          <p:cNvPr id="3" name="Slide Number Placeholder 2"/>
          <p:cNvSpPr>
            <a:spLocks noGrp="1"/>
          </p:cNvSpPr>
          <p:nvPr>
            <p:ph type="sldNum" sz="quarter" idx="12"/>
          </p:nvPr>
        </p:nvSpPr>
        <p:spPr/>
        <p:txBody>
          <a:bodyPr/>
          <a:lstStyle/>
          <a:p>
            <a:pPr>
              <a:defRPr/>
            </a:pPr>
            <a:fld id="{97CCC5E9-F9D9-46F9-AA92-085E1A182B77}" type="slidenum">
              <a:rPr lang="en-GB" smtClean="0"/>
              <a:pPr>
                <a:defRPr/>
              </a:pPr>
              <a:t>45</a:t>
            </a:fld>
            <a:endParaRPr lang="en-GB" dirty="0"/>
          </a:p>
        </p:txBody>
      </p:sp>
    </p:spTree>
    <p:extLst>
      <p:ext uri="{BB962C8B-B14F-4D97-AF65-F5344CB8AC3E}">
        <p14:creationId xmlns:p14="http://schemas.microsoft.com/office/powerpoint/2010/main" val="10158504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3392" y="2348880"/>
            <a:ext cx="10972800" cy="922337"/>
          </a:xfrm>
        </p:spPr>
        <p:txBody>
          <a:bodyPr>
            <a:normAutofit fontScale="90000"/>
          </a:bodyPr>
          <a:lstStyle/>
          <a:p>
            <a:r>
              <a:rPr lang="fr-BE" dirty="0" err="1" smtClean="0"/>
              <a:t>Eveneens</a:t>
            </a:r>
            <a:r>
              <a:rPr lang="fr-BE" dirty="0" smtClean="0"/>
              <a:t> in 2020…</a:t>
            </a:r>
            <a:br>
              <a:rPr lang="fr-BE" dirty="0" smtClean="0"/>
            </a:br>
            <a:r>
              <a:rPr lang="fr-BE" dirty="0" err="1" smtClean="0"/>
              <a:t>Andere</a:t>
            </a:r>
            <a:r>
              <a:rPr lang="fr-BE" dirty="0" smtClean="0"/>
              <a:t> </a:t>
            </a:r>
            <a:r>
              <a:rPr lang="fr-BE" dirty="0" err="1" smtClean="0"/>
              <a:t>projecten</a:t>
            </a:r>
            <a:r>
              <a:rPr lang="fr-BE" dirty="0" smtClean="0"/>
              <a:t> 2021</a:t>
            </a:r>
            <a:endParaRPr lang="fr-BE" dirty="0"/>
          </a:p>
        </p:txBody>
      </p:sp>
      <p:sp>
        <p:nvSpPr>
          <p:cNvPr id="4" name="Slide Number Placeholder 3"/>
          <p:cNvSpPr>
            <a:spLocks noGrp="1"/>
          </p:cNvSpPr>
          <p:nvPr>
            <p:ph type="sldNum" sz="quarter" idx="10"/>
          </p:nvPr>
        </p:nvSpPr>
        <p:spPr/>
        <p:txBody>
          <a:bodyPr/>
          <a:lstStyle/>
          <a:p>
            <a:pPr>
              <a:defRPr/>
            </a:pPr>
            <a:fld id="{EF66DDCB-4F40-4F8C-A2FE-269D135B5A13}" type="slidenum">
              <a:rPr lang="en-GB" smtClean="0"/>
              <a:pPr>
                <a:defRPr/>
              </a:pPr>
              <a:t>46</a:t>
            </a:fld>
            <a:endParaRPr lang="en-GB" dirty="0"/>
          </a:p>
        </p:txBody>
      </p:sp>
    </p:spTree>
    <p:extLst>
      <p:ext uri="{BB962C8B-B14F-4D97-AF65-F5344CB8AC3E}">
        <p14:creationId xmlns:p14="http://schemas.microsoft.com/office/powerpoint/2010/main" val="28917258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Services de base </a:t>
            </a:r>
            <a:r>
              <a:rPr lang="fr-BE" dirty="0" smtClean="0">
                <a:solidFill>
                  <a:srgbClr val="087670"/>
                </a:solidFill>
              </a:rPr>
              <a:t>eHealth</a:t>
            </a:r>
            <a:endParaRPr lang="fr-BE" dirty="0">
              <a:solidFill>
                <a:srgbClr val="087670"/>
              </a:solidFill>
            </a:endParaRPr>
          </a:p>
        </p:txBody>
      </p:sp>
      <p:sp>
        <p:nvSpPr>
          <p:cNvPr id="3" name="Content Placeholder 2"/>
          <p:cNvSpPr>
            <a:spLocks noGrp="1"/>
          </p:cNvSpPr>
          <p:nvPr>
            <p:ph idx="1"/>
          </p:nvPr>
        </p:nvSpPr>
        <p:spPr/>
        <p:txBody>
          <a:bodyPr>
            <a:normAutofit/>
          </a:bodyPr>
          <a:lstStyle/>
          <a:p>
            <a:r>
              <a:rPr lang="fr-BE" dirty="0" smtClean="0"/>
              <a:t>Nombre de transactions via les services de base </a:t>
            </a:r>
            <a:r>
              <a:rPr lang="fr-BE" dirty="0" smtClean="0">
                <a:solidFill>
                  <a:srgbClr val="087670"/>
                </a:solidFill>
              </a:rPr>
              <a:t>eHealth</a:t>
            </a:r>
          </a:p>
          <a:p>
            <a:pPr lvl="1"/>
            <a:r>
              <a:rPr lang="fr-BE" dirty="0" smtClean="0"/>
              <a:t>4.122.144.738 en 2015</a:t>
            </a:r>
          </a:p>
          <a:p>
            <a:pPr lvl="1"/>
            <a:r>
              <a:rPr lang="fr-BE" dirty="0" smtClean="0"/>
              <a:t>7.067.227.936 en 2016</a:t>
            </a:r>
          </a:p>
          <a:p>
            <a:pPr lvl="1"/>
            <a:r>
              <a:rPr lang="fr-BE" dirty="0" smtClean="0"/>
              <a:t>10.055.636.938 en 2017</a:t>
            </a:r>
          </a:p>
          <a:p>
            <a:pPr lvl="1"/>
            <a:r>
              <a:rPr lang="en-GB" dirty="0" smtClean="0"/>
              <a:t>13.332.679.791 </a:t>
            </a:r>
            <a:r>
              <a:rPr lang="en-GB" dirty="0" err="1" smtClean="0"/>
              <a:t>en</a:t>
            </a:r>
            <a:r>
              <a:rPr lang="en-GB" dirty="0" smtClean="0"/>
              <a:t> 2018</a:t>
            </a:r>
          </a:p>
          <a:p>
            <a:pPr lvl="1"/>
            <a:r>
              <a:rPr lang="en-GB" dirty="0" smtClean="0"/>
              <a:t>15.095.149.373 </a:t>
            </a:r>
            <a:r>
              <a:rPr lang="en-GB" dirty="0" err="1" smtClean="0"/>
              <a:t>en</a:t>
            </a:r>
            <a:r>
              <a:rPr lang="en-GB" dirty="0" smtClean="0"/>
              <a:t> 2019</a:t>
            </a:r>
          </a:p>
          <a:p>
            <a:pPr lvl="1"/>
            <a:r>
              <a:rPr lang="en-GB" dirty="0" smtClean="0"/>
              <a:t>15.095.149.373 </a:t>
            </a:r>
            <a:r>
              <a:rPr lang="en-GB" dirty="0" err="1" smtClean="0"/>
              <a:t>en</a:t>
            </a:r>
            <a:r>
              <a:rPr lang="en-GB" dirty="0" smtClean="0"/>
              <a:t> 2019</a:t>
            </a:r>
          </a:p>
          <a:p>
            <a:pPr lvl="1"/>
            <a:r>
              <a:rPr lang="en-GB" b="1" dirty="0" smtClean="0">
                <a:solidFill>
                  <a:srgbClr val="087670"/>
                </a:solidFill>
              </a:rPr>
              <a:t>18.025.871.980 </a:t>
            </a:r>
            <a:r>
              <a:rPr lang="en-GB" b="1" dirty="0" err="1" smtClean="0">
                <a:solidFill>
                  <a:srgbClr val="087670"/>
                </a:solidFill>
              </a:rPr>
              <a:t>en</a:t>
            </a:r>
            <a:r>
              <a:rPr lang="en-GB" b="1" dirty="0" smtClean="0">
                <a:solidFill>
                  <a:srgbClr val="087670"/>
                </a:solidFill>
              </a:rPr>
              <a:t> 2020 (+ 19,41%)</a:t>
            </a:r>
          </a:p>
          <a:p>
            <a:pPr lvl="1"/>
            <a:endParaRPr lang="en-GB" dirty="0">
              <a:solidFill>
                <a:srgbClr val="087670"/>
              </a:solidFill>
            </a:endParaRPr>
          </a:p>
          <a:p>
            <a:pPr lvl="1"/>
            <a:endParaRPr lang="en-GB" dirty="0" smtClean="0">
              <a:solidFill>
                <a:srgbClr val="087670"/>
              </a:solidFill>
            </a:endParaRPr>
          </a:p>
          <a:p>
            <a:pPr lvl="1"/>
            <a:endParaRPr lang="en-GB" dirty="0">
              <a:solidFill>
                <a:srgbClr val="087670"/>
              </a:solidFill>
            </a:endParaRPr>
          </a:p>
        </p:txBody>
      </p:sp>
      <p:pic>
        <p:nvPicPr>
          <p:cNvPr id="6" name="Picture 5"/>
          <p:cNvPicPr>
            <a:picLocks noChangeAspect="1"/>
          </p:cNvPicPr>
          <p:nvPr/>
        </p:nvPicPr>
        <p:blipFill>
          <a:blip r:embed="rId3">
            <a:duotone>
              <a:schemeClr val="accent2">
                <a:shade val="45000"/>
                <a:satMod val="135000"/>
              </a:schemeClr>
              <a:prstClr val="white"/>
            </a:duotone>
          </a:blip>
          <a:stretch>
            <a:fillRect/>
          </a:stretch>
        </p:blipFill>
        <p:spPr>
          <a:xfrm>
            <a:off x="5951984" y="2204864"/>
            <a:ext cx="5443298" cy="3631062"/>
          </a:xfrm>
          <a:prstGeom prst="rect">
            <a:avLst/>
          </a:prstGeom>
        </p:spPr>
      </p:pic>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47</a:t>
            </a:fld>
            <a:endParaRPr lang="en-GB" dirty="0"/>
          </a:p>
        </p:txBody>
      </p:sp>
    </p:spTree>
    <p:extLst>
      <p:ext uri="{BB962C8B-B14F-4D97-AF65-F5344CB8AC3E}">
        <p14:creationId xmlns:p14="http://schemas.microsoft.com/office/powerpoint/2010/main" val="13876989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Certificats</a:t>
            </a:r>
            <a:r>
              <a:rPr lang="nl-BE" dirty="0" smtClean="0">
                <a:solidFill>
                  <a:srgbClr val="087670"/>
                </a:solidFill>
              </a:rPr>
              <a:t> eHealth</a:t>
            </a:r>
            <a:endParaRPr lang="nl-BE" dirty="0"/>
          </a:p>
        </p:txBody>
      </p:sp>
      <p:sp>
        <p:nvSpPr>
          <p:cNvPr id="3" name="Content Placeholder 2"/>
          <p:cNvSpPr>
            <a:spLocks noGrp="1"/>
          </p:cNvSpPr>
          <p:nvPr>
            <p:ph idx="1"/>
          </p:nvPr>
        </p:nvSpPr>
        <p:spPr/>
        <p:txBody>
          <a:bodyPr>
            <a:normAutofit/>
          </a:bodyPr>
          <a:lstStyle/>
          <a:p>
            <a:r>
              <a:rPr lang="fr-BE" smtClean="0"/>
              <a:t>Mise en place en 2020 d’un système de gestion efficient des demandes de certificats qui permet d’éviter les créations excessives</a:t>
            </a:r>
          </a:p>
          <a:p>
            <a:pPr lvl="1"/>
            <a:r>
              <a:rPr lang="fr-BE" b="1" smtClean="0"/>
              <a:t>23.009</a:t>
            </a:r>
            <a:r>
              <a:rPr lang="fr-BE" smtClean="0"/>
              <a:t> certificats créés en 2020</a:t>
            </a:r>
            <a:endParaRPr lang="en-US" smtClean="0"/>
          </a:p>
          <a:p>
            <a:pPr lvl="1"/>
            <a:r>
              <a:rPr lang="fr-BE" b="1" smtClean="0"/>
              <a:t>43.429</a:t>
            </a:r>
            <a:r>
              <a:rPr lang="fr-BE" smtClean="0"/>
              <a:t> certificats actifs liés à des professionnels au 31/12/2020</a:t>
            </a:r>
            <a:endParaRPr lang="en-US" smtClean="0"/>
          </a:p>
          <a:p>
            <a:pPr lvl="1"/>
            <a:r>
              <a:rPr lang="fr-BE" b="1" smtClean="0"/>
              <a:t>8.908</a:t>
            </a:r>
            <a:r>
              <a:rPr lang="fr-BE" smtClean="0"/>
              <a:t> certificats actifs liés à des institutions au 31/12/2020</a:t>
            </a:r>
            <a:endParaRPr lang="nl-BE" smtClean="0"/>
          </a:p>
          <a:p>
            <a:endParaRPr lang="fr-BE" smtClean="0"/>
          </a:p>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366218949"/>
              </p:ext>
            </p:extLst>
          </p:nvPr>
        </p:nvGraphicFramePr>
        <p:xfrm>
          <a:off x="3431704" y="3861048"/>
          <a:ext cx="4572000" cy="259228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48</a:t>
            </a:fld>
            <a:endParaRPr lang="en-GB" dirty="0"/>
          </a:p>
        </p:txBody>
      </p:sp>
    </p:spTree>
    <p:extLst>
      <p:ext uri="{BB962C8B-B14F-4D97-AF65-F5344CB8AC3E}">
        <p14:creationId xmlns:p14="http://schemas.microsoft.com/office/powerpoint/2010/main" val="12821673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Connecteurs </a:t>
            </a:r>
            <a:r>
              <a:rPr lang="fr-BE" dirty="0" smtClean="0">
                <a:solidFill>
                  <a:srgbClr val="087670"/>
                </a:solidFill>
              </a:rPr>
              <a:t>eHealth</a:t>
            </a:r>
            <a:endParaRPr lang="fr-BE" dirty="0">
              <a:solidFill>
                <a:srgbClr val="087670"/>
              </a:solidFill>
            </a:endParaRPr>
          </a:p>
        </p:txBody>
      </p:sp>
      <p:sp>
        <p:nvSpPr>
          <p:cNvPr id="3" name="Content Placeholder 2"/>
          <p:cNvSpPr>
            <a:spLocks noGrp="1"/>
          </p:cNvSpPr>
          <p:nvPr>
            <p:ph idx="1"/>
          </p:nvPr>
        </p:nvSpPr>
        <p:spPr/>
        <p:txBody>
          <a:bodyPr/>
          <a:lstStyle/>
          <a:p>
            <a:r>
              <a:rPr lang="fr-BE" smtClean="0"/>
              <a:t>2020</a:t>
            </a:r>
          </a:p>
          <a:p>
            <a:pPr lvl="1"/>
            <a:r>
              <a:rPr lang="fr-FR" smtClean="0"/>
              <a:t>ajout de la dernière version de l’interface de consultation de la banque de données des médicaments DICS v5 (SAM)</a:t>
            </a:r>
          </a:p>
          <a:p>
            <a:pPr lvl="1"/>
            <a:r>
              <a:rPr lang="fr-FR" smtClean="0"/>
              <a:t>ajout de la nouvelle version des services de Consult RN</a:t>
            </a:r>
            <a:endParaRPr lang="en-US" smtClean="0"/>
          </a:p>
          <a:p>
            <a:pPr lvl="2"/>
            <a:r>
              <a:rPr lang="fr-FR" smtClean="0"/>
              <a:t>synchronous business service ConsultRN v2 Person Service </a:t>
            </a:r>
          </a:p>
          <a:p>
            <a:pPr lvl="2"/>
            <a:r>
              <a:rPr lang="fr-BE" smtClean="0"/>
              <a:t>synchronous business service ConsultRN v2 CBSS Person Service </a:t>
            </a:r>
          </a:p>
          <a:p>
            <a:pPr lvl="1"/>
            <a:r>
              <a:rPr lang="fr-FR" smtClean="0"/>
              <a:t>mise à disposition du service MemberData Sync/Async pour les psychologues cliniciens et les orthopédagogues cliniciens</a:t>
            </a:r>
          </a:p>
          <a:p>
            <a:pPr lvl="1"/>
            <a:r>
              <a:rPr lang="fr-FR" smtClean="0"/>
              <a:t>ajout pour Medadmin de la méthode destinée à récupérer des messages de type « REJECT - get REJECT messages »</a:t>
            </a:r>
            <a:endParaRPr lang="en-US" smtClean="0"/>
          </a:p>
          <a:p>
            <a:pPr lvl="1"/>
            <a:r>
              <a:rPr lang="fr-FR" smtClean="0"/>
              <a:t>ajout pour DICS V4 de la méthode destinée à récupérer des produits non médicamenteux – « findNonMedicinalProduct »</a:t>
            </a:r>
            <a:endParaRPr lang="en-US" smtClean="0"/>
          </a:p>
          <a:p>
            <a:pPr lvl="2"/>
            <a:endParaRPr lang="en-US" dirty="0"/>
          </a:p>
        </p:txBody>
      </p:sp>
      <p:sp>
        <p:nvSpPr>
          <p:cNvPr id="4" name="Slide Number Placeholder 3"/>
          <p:cNvSpPr>
            <a:spLocks noGrp="1"/>
          </p:cNvSpPr>
          <p:nvPr>
            <p:ph type="sldNum" sz="quarter" idx="12"/>
          </p:nvPr>
        </p:nvSpPr>
        <p:spPr/>
        <p:txBody>
          <a:bodyPr/>
          <a:lstStyle/>
          <a:p>
            <a:fld id="{97CCC5E9-F9D9-46F9-AA92-085E1A182B77}" type="slidenum">
              <a:rPr lang="en-GB" smtClean="0"/>
              <a:pPr/>
              <a:t>49</a:t>
            </a:fld>
            <a:endParaRPr lang="en-GB" dirty="0"/>
          </a:p>
        </p:txBody>
      </p:sp>
    </p:spTree>
    <p:extLst>
      <p:ext uri="{BB962C8B-B14F-4D97-AF65-F5344CB8AC3E}">
        <p14:creationId xmlns:p14="http://schemas.microsoft.com/office/powerpoint/2010/main" val="2251061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3392" y="2147372"/>
            <a:ext cx="11017224" cy="1569660"/>
          </a:xfrm>
          <a:prstGeom prst="rect">
            <a:avLst/>
          </a:prstGeom>
        </p:spPr>
        <p:txBody>
          <a:bodyPr wrap="square">
            <a:spAutoFit/>
          </a:bodyPr>
          <a:lstStyle/>
          <a:p>
            <a:pPr algn="ctr"/>
            <a:r>
              <a:rPr lang="fr-BE" sz="4800" dirty="0">
                <a:solidFill>
                  <a:srgbClr val="C00000"/>
                </a:solidFill>
              </a:rPr>
              <a:t>Roadmap 3.0 </a:t>
            </a:r>
            <a:br>
              <a:rPr lang="fr-BE" sz="4800" dirty="0">
                <a:solidFill>
                  <a:srgbClr val="C00000"/>
                </a:solidFill>
              </a:rPr>
            </a:br>
            <a:r>
              <a:rPr lang="fr-BE" sz="4800" dirty="0">
                <a:solidFill>
                  <a:srgbClr val="C00000"/>
                </a:solidFill>
              </a:rPr>
              <a:t>(2019-2021)</a:t>
            </a:r>
            <a:endParaRPr lang="en-US" sz="4800" dirty="0">
              <a:solidFill>
                <a:srgbClr val="C00000"/>
              </a:solidFill>
            </a:endParaRPr>
          </a:p>
        </p:txBody>
      </p:sp>
      <p:sp>
        <p:nvSpPr>
          <p:cNvPr id="2" name="Slide Number Placeholder 1"/>
          <p:cNvSpPr>
            <a:spLocks noGrp="1"/>
          </p:cNvSpPr>
          <p:nvPr>
            <p:ph type="sldNum" sz="quarter" idx="10"/>
          </p:nvPr>
        </p:nvSpPr>
        <p:spPr/>
        <p:txBody>
          <a:bodyPr/>
          <a:lstStyle/>
          <a:p>
            <a:pPr>
              <a:defRPr/>
            </a:pPr>
            <a:fld id="{EF66DDCB-4F40-4F8C-A2FE-269D135B5A13}" type="slidenum">
              <a:rPr lang="en-GB" smtClean="0"/>
              <a:pPr>
                <a:defRPr/>
              </a:pPr>
              <a:t>5</a:t>
            </a:fld>
            <a:endParaRPr lang="en-GB" dirty="0"/>
          </a:p>
        </p:txBody>
      </p:sp>
    </p:spTree>
    <p:extLst>
      <p:ext uri="{BB962C8B-B14F-4D97-AF65-F5344CB8AC3E}">
        <p14:creationId xmlns:p14="http://schemas.microsoft.com/office/powerpoint/2010/main" val="34895619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Connecteurs </a:t>
            </a:r>
            <a:r>
              <a:rPr lang="fr-BE" dirty="0" smtClean="0">
                <a:solidFill>
                  <a:srgbClr val="087670"/>
                </a:solidFill>
              </a:rPr>
              <a:t>eHealth</a:t>
            </a:r>
            <a:endParaRPr lang="fr-BE" dirty="0">
              <a:solidFill>
                <a:srgbClr val="087670"/>
              </a:solidFill>
            </a:endParaRPr>
          </a:p>
        </p:txBody>
      </p:sp>
      <p:sp>
        <p:nvSpPr>
          <p:cNvPr id="3" name="Content Placeholder 2"/>
          <p:cNvSpPr>
            <a:spLocks noGrp="1"/>
          </p:cNvSpPr>
          <p:nvPr>
            <p:ph idx="1"/>
          </p:nvPr>
        </p:nvSpPr>
        <p:spPr/>
        <p:txBody>
          <a:bodyPr/>
          <a:lstStyle/>
          <a:p>
            <a:pPr>
              <a:spcBef>
                <a:spcPts val="400"/>
              </a:spcBef>
            </a:pPr>
            <a:r>
              <a:rPr lang="fr-BE" smtClean="0"/>
              <a:t>2020</a:t>
            </a:r>
          </a:p>
          <a:p>
            <a:pPr lvl="1">
              <a:spcBef>
                <a:spcPts val="400"/>
              </a:spcBef>
            </a:pPr>
            <a:r>
              <a:rPr lang="fr-FR" dirty="0" smtClean="0"/>
              <a:t>ajout pour DICS V4 de la méthode destinée à récupérer des produits non médicamenteux – « </a:t>
            </a:r>
            <a:r>
              <a:rPr lang="fr-FR" dirty="0" err="1" smtClean="0"/>
              <a:t>findNonMedicinalProduct</a:t>
            </a:r>
            <a:r>
              <a:rPr lang="fr-FR" dirty="0" smtClean="0"/>
              <a:t> »</a:t>
            </a:r>
            <a:endParaRPr lang="en-US" dirty="0" smtClean="0"/>
          </a:p>
          <a:p>
            <a:pPr lvl="1">
              <a:spcBef>
                <a:spcPts val="400"/>
              </a:spcBef>
            </a:pPr>
            <a:r>
              <a:rPr lang="fr-FR" dirty="0" smtClean="0"/>
              <a:t>ajout pour Consent de la méthode destinée à récupérer le statut du consentement – « </a:t>
            </a:r>
            <a:r>
              <a:rPr lang="fr-FR" dirty="0" err="1" smtClean="0"/>
              <a:t>getPatientConsentStatus</a:t>
            </a:r>
            <a:r>
              <a:rPr lang="fr-FR" dirty="0" smtClean="0"/>
              <a:t> »</a:t>
            </a:r>
          </a:p>
          <a:p>
            <a:pPr lvl="1">
              <a:spcBef>
                <a:spcPts val="400"/>
              </a:spcBef>
            </a:pPr>
            <a:r>
              <a:rPr lang="fr-BE" dirty="0" smtClean="0"/>
              <a:t>ajout du nouveau service CIN </a:t>
            </a:r>
            <a:r>
              <a:rPr lang="fr-BE" dirty="0" err="1" smtClean="0"/>
              <a:t>eAgreement</a:t>
            </a:r>
            <a:r>
              <a:rPr lang="fr-BE" dirty="0" smtClean="0"/>
              <a:t> destiné dans un premier temps à gérer les accords de soins en kinésithérapie électroniquement</a:t>
            </a:r>
            <a:endParaRPr lang="en-US" dirty="0" smtClean="0"/>
          </a:p>
          <a:p>
            <a:pPr lvl="1">
              <a:spcBef>
                <a:spcPts val="400"/>
              </a:spcBef>
            </a:pPr>
            <a:r>
              <a:rPr lang="fr-BE" dirty="0" smtClean="0"/>
              <a:t>intégration des mises à jour des schémas </a:t>
            </a:r>
            <a:r>
              <a:rPr lang="fr-BE" dirty="0" err="1" smtClean="0"/>
              <a:t>xsd</a:t>
            </a:r>
            <a:r>
              <a:rPr lang="fr-BE" dirty="0" smtClean="0"/>
              <a:t> pour </a:t>
            </a:r>
          </a:p>
          <a:p>
            <a:pPr lvl="2">
              <a:spcBef>
                <a:spcPts val="400"/>
              </a:spcBef>
            </a:pPr>
            <a:r>
              <a:rPr lang="fr-BE" dirty="0" err="1" smtClean="0"/>
              <a:t>ConsultRN</a:t>
            </a:r>
            <a:r>
              <a:rPr lang="fr-BE" dirty="0" smtClean="0"/>
              <a:t> v2 Person Service</a:t>
            </a:r>
            <a:endParaRPr lang="en-US" dirty="0" smtClean="0"/>
          </a:p>
          <a:p>
            <a:pPr lvl="2">
              <a:spcBef>
                <a:spcPts val="400"/>
              </a:spcBef>
            </a:pPr>
            <a:r>
              <a:rPr lang="fr-BE" dirty="0" err="1" smtClean="0"/>
              <a:t>ConsultRN</a:t>
            </a:r>
            <a:r>
              <a:rPr lang="fr-BE" dirty="0" smtClean="0"/>
              <a:t> v2 CBSS Person Service</a:t>
            </a:r>
            <a:endParaRPr lang="en-US" dirty="0" smtClean="0"/>
          </a:p>
          <a:p>
            <a:pPr lvl="1">
              <a:spcBef>
                <a:spcPts val="400"/>
              </a:spcBef>
            </a:pPr>
            <a:r>
              <a:rPr lang="fr-FR" dirty="0" smtClean="0"/>
              <a:t>mise à disposition du service </a:t>
            </a:r>
            <a:r>
              <a:rPr lang="fr-FR" dirty="0" err="1" smtClean="0"/>
              <a:t>CareLink</a:t>
            </a:r>
            <a:endParaRPr lang="en-US" dirty="0" smtClean="0"/>
          </a:p>
          <a:p>
            <a:pPr lvl="1">
              <a:spcBef>
                <a:spcPts val="400"/>
              </a:spcBef>
            </a:pPr>
            <a:r>
              <a:rPr lang="fr-BE" dirty="0" smtClean="0"/>
              <a:t>mise à disposition du service </a:t>
            </a:r>
            <a:r>
              <a:rPr lang="fr-BE" dirty="0" err="1" smtClean="0"/>
              <a:t>DossierNumberGeneration</a:t>
            </a:r>
            <a:endParaRPr lang="fr-BE" dirty="0" smtClean="0"/>
          </a:p>
          <a:p>
            <a:pPr>
              <a:spcBef>
                <a:spcPts val="400"/>
              </a:spcBef>
            </a:pPr>
            <a:r>
              <a:rPr lang="fr-BE" dirty="0" smtClean="0"/>
              <a:t>2021</a:t>
            </a:r>
          </a:p>
          <a:p>
            <a:pPr lvl="1">
              <a:spcBef>
                <a:spcPts val="400"/>
              </a:spcBef>
            </a:pPr>
            <a:r>
              <a:rPr lang="fr-FR" dirty="0" smtClean="0"/>
              <a:t>mise à disposition du service </a:t>
            </a:r>
            <a:r>
              <a:rPr lang="fr-FR" dirty="0" err="1" smtClean="0"/>
              <a:t>eAttest</a:t>
            </a:r>
            <a:r>
              <a:rPr lang="fr-FR" dirty="0" smtClean="0"/>
              <a:t> pour les kinésithérapeutes</a:t>
            </a:r>
          </a:p>
          <a:p>
            <a:pPr lvl="1">
              <a:spcBef>
                <a:spcPts val="400"/>
              </a:spcBef>
            </a:pPr>
            <a:r>
              <a:rPr lang="fr-FR" dirty="0" smtClean="0"/>
              <a:t>mise à disposition de nouvelles fonctionnalités pour le service « </a:t>
            </a:r>
            <a:r>
              <a:rPr lang="fr-BE" dirty="0" smtClean="0"/>
              <a:t>Assurabilité </a:t>
            </a:r>
            <a:r>
              <a:rPr lang="fr-BE" dirty="0" err="1" smtClean="0"/>
              <a:t>Sync</a:t>
            </a:r>
            <a:r>
              <a:rPr lang="fr-BE" dirty="0" smtClean="0"/>
              <a:t> VSB »</a:t>
            </a:r>
          </a:p>
          <a:p>
            <a:pPr lvl="2">
              <a:spcBef>
                <a:spcPts val="400"/>
              </a:spcBef>
            </a:pPr>
            <a:endParaRPr lang="en-US" dirty="0"/>
          </a:p>
        </p:txBody>
      </p:sp>
      <p:sp>
        <p:nvSpPr>
          <p:cNvPr id="4" name="Slide Number Placeholder 3"/>
          <p:cNvSpPr>
            <a:spLocks noGrp="1"/>
          </p:cNvSpPr>
          <p:nvPr>
            <p:ph type="sldNum" sz="quarter" idx="12"/>
          </p:nvPr>
        </p:nvSpPr>
        <p:spPr/>
        <p:txBody>
          <a:bodyPr/>
          <a:lstStyle/>
          <a:p>
            <a:fld id="{97CCC5E9-F9D9-46F9-AA92-085E1A182B77}" type="slidenum">
              <a:rPr lang="en-GB" smtClean="0"/>
              <a:pPr/>
              <a:t>50</a:t>
            </a:fld>
            <a:endParaRPr lang="en-GB" dirty="0"/>
          </a:p>
        </p:txBody>
      </p:sp>
    </p:spTree>
    <p:extLst>
      <p:ext uri="{BB962C8B-B14F-4D97-AF65-F5344CB8AC3E}">
        <p14:creationId xmlns:p14="http://schemas.microsoft.com/office/powerpoint/2010/main" val="30002320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Portails </a:t>
            </a:r>
            <a:r>
              <a:rPr lang="fr-BE" dirty="0" smtClean="0">
                <a:solidFill>
                  <a:srgbClr val="087670"/>
                </a:solidFill>
              </a:rPr>
              <a:t>eHealth</a:t>
            </a:r>
            <a:r>
              <a:rPr lang="fr-BE" dirty="0" smtClean="0"/>
              <a:t> - </a:t>
            </a:r>
            <a:r>
              <a:rPr lang="fr-BE" dirty="0" err="1" smtClean="0"/>
              <a:t>eSanté</a:t>
            </a:r>
            <a:endParaRPr lang="fr-BE" dirty="0"/>
          </a:p>
        </p:txBody>
      </p:sp>
      <p:sp>
        <p:nvSpPr>
          <p:cNvPr id="3" name="Content Placeholder 2"/>
          <p:cNvSpPr>
            <a:spLocks noGrp="1"/>
          </p:cNvSpPr>
          <p:nvPr>
            <p:ph idx="1"/>
          </p:nvPr>
        </p:nvSpPr>
        <p:spPr/>
        <p:txBody>
          <a:bodyPr/>
          <a:lstStyle/>
          <a:p>
            <a:r>
              <a:rPr lang="fr-BE" dirty="0"/>
              <a:t>356 publications en 2019</a:t>
            </a:r>
          </a:p>
          <a:p>
            <a:r>
              <a:rPr lang="fr-BE" b="1" dirty="0" smtClean="0"/>
              <a:t>489 publications en 2020</a:t>
            </a:r>
          </a:p>
        </p:txBody>
      </p:sp>
      <p:graphicFrame>
        <p:nvGraphicFramePr>
          <p:cNvPr id="7" name="Chart 6"/>
          <p:cNvGraphicFramePr>
            <a:graphicFrameLocks/>
          </p:cNvGraphicFramePr>
          <p:nvPr>
            <p:extLst>
              <p:ext uri="{D42A27DB-BD31-4B8C-83A1-F6EECF244321}">
                <p14:modId xmlns:p14="http://schemas.microsoft.com/office/powerpoint/2010/main" val="3957715450"/>
              </p:ext>
            </p:extLst>
          </p:nvPr>
        </p:nvGraphicFramePr>
        <p:xfrm>
          <a:off x="3503712" y="2852936"/>
          <a:ext cx="4302224" cy="331236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51</a:t>
            </a:fld>
            <a:endParaRPr lang="en-GB" dirty="0"/>
          </a:p>
        </p:txBody>
      </p:sp>
    </p:spTree>
    <p:extLst>
      <p:ext uri="{BB962C8B-B14F-4D97-AF65-F5344CB8AC3E}">
        <p14:creationId xmlns:p14="http://schemas.microsoft.com/office/powerpoint/2010/main" val="18259898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solidFill>
                  <a:srgbClr val="087670"/>
                </a:solidFill>
              </a:rPr>
              <a:t>eHealth</a:t>
            </a:r>
            <a:r>
              <a:rPr lang="fr-BE" dirty="0" err="1" smtClean="0"/>
              <a:t>Box</a:t>
            </a:r>
            <a:r>
              <a:rPr lang="fr-BE" dirty="0" smtClean="0"/>
              <a:t> </a:t>
            </a:r>
            <a:endParaRPr lang="fr-BE" dirty="0"/>
          </a:p>
        </p:txBody>
      </p:sp>
      <p:sp>
        <p:nvSpPr>
          <p:cNvPr id="3" name="Content Placeholder 2"/>
          <p:cNvSpPr>
            <a:spLocks noGrp="1"/>
          </p:cNvSpPr>
          <p:nvPr>
            <p:ph idx="1"/>
          </p:nvPr>
        </p:nvSpPr>
        <p:spPr/>
        <p:txBody>
          <a:bodyPr/>
          <a:lstStyle/>
          <a:p>
            <a:endParaRPr lang="nl-BE" smtClean="0"/>
          </a:p>
          <a:p>
            <a:endParaRPr lang="fr-BE" smtClean="0"/>
          </a:p>
          <a:p>
            <a:endParaRPr lang="fr-BE" smtClean="0"/>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225341655"/>
              </p:ext>
            </p:extLst>
          </p:nvPr>
        </p:nvGraphicFramePr>
        <p:xfrm>
          <a:off x="1919536" y="1556792"/>
          <a:ext cx="8352928" cy="4192488"/>
        </p:xfrm>
        <a:graphic>
          <a:graphicData uri="http://schemas.openxmlformats.org/drawingml/2006/table">
            <a:tbl>
              <a:tblPr firstRow="1" bandRow="1">
                <a:tableStyleId>{21E4AEA4-8DFA-4A89-87EB-49C32662AFE0}</a:tableStyleId>
              </a:tblPr>
              <a:tblGrid>
                <a:gridCol w="4176464">
                  <a:extLst>
                    <a:ext uri="{9D8B030D-6E8A-4147-A177-3AD203B41FA5}">
                      <a16:colId xmlns:a16="http://schemas.microsoft.com/office/drawing/2014/main" val="2168414202"/>
                    </a:ext>
                  </a:extLst>
                </a:gridCol>
                <a:gridCol w="4176464">
                  <a:extLst>
                    <a:ext uri="{9D8B030D-6E8A-4147-A177-3AD203B41FA5}">
                      <a16:colId xmlns:a16="http://schemas.microsoft.com/office/drawing/2014/main" val="186039953"/>
                    </a:ext>
                  </a:extLst>
                </a:gridCol>
              </a:tblGrid>
              <a:tr h="598927">
                <a:tc>
                  <a:txBody>
                    <a:bodyPr/>
                    <a:lstStyle/>
                    <a:p>
                      <a:r>
                        <a:rPr lang="en-US" sz="2400" dirty="0" smtClean="0"/>
                        <a:t>Statistics </a:t>
                      </a:r>
                      <a:endParaRPr lang="en-US" sz="2400" dirty="0"/>
                    </a:p>
                  </a:txBody>
                  <a:tcPr/>
                </a:tc>
                <a:tc>
                  <a:txBody>
                    <a:bodyPr/>
                    <a:lstStyle/>
                    <a:p>
                      <a:r>
                        <a:rPr lang="en-US" sz="2400" dirty="0" smtClean="0"/>
                        <a:t>2020</a:t>
                      </a:r>
                      <a:endParaRPr lang="en-US" sz="2400" dirty="0"/>
                    </a:p>
                  </a:txBody>
                  <a:tcPr/>
                </a:tc>
                <a:extLst>
                  <a:ext uri="{0D108BD9-81ED-4DB2-BD59-A6C34878D82A}">
                    <a16:rowId xmlns:a16="http://schemas.microsoft.com/office/drawing/2014/main" val="4124428760"/>
                  </a:ext>
                </a:extLst>
              </a:tr>
              <a:tr h="1048122">
                <a:tc>
                  <a:txBody>
                    <a:bodyPr/>
                    <a:lstStyle/>
                    <a:p>
                      <a:r>
                        <a:rPr lang="en-US" sz="2400" dirty="0" smtClean="0"/>
                        <a:t># active </a:t>
                      </a:r>
                      <a:r>
                        <a:rPr lang="en-US" sz="2400" dirty="0" err="1" smtClean="0">
                          <a:solidFill>
                            <a:srgbClr val="087670"/>
                          </a:solidFill>
                        </a:rPr>
                        <a:t>eHealth</a:t>
                      </a:r>
                      <a:r>
                        <a:rPr lang="en-US" sz="2400" dirty="0" err="1" smtClean="0"/>
                        <a:t>Boxes</a:t>
                      </a:r>
                      <a:r>
                        <a:rPr lang="en-US" sz="2400" dirty="0" smtClean="0"/>
                        <a:t> (individuals)</a:t>
                      </a:r>
                      <a:endParaRPr lang="en-US" sz="2400" dirty="0"/>
                    </a:p>
                  </a:txBody>
                  <a:tcPr/>
                </a:tc>
                <a:tc>
                  <a:txBody>
                    <a:bodyPr/>
                    <a:lstStyle/>
                    <a:p>
                      <a:r>
                        <a:rPr lang="en-US" sz="2400" dirty="0" smtClean="0"/>
                        <a:t>33062</a:t>
                      </a:r>
                      <a:endParaRPr lang="en-US" sz="2400" dirty="0"/>
                    </a:p>
                  </a:txBody>
                  <a:tcPr/>
                </a:tc>
                <a:extLst>
                  <a:ext uri="{0D108BD9-81ED-4DB2-BD59-A6C34878D82A}">
                    <a16:rowId xmlns:a16="http://schemas.microsoft.com/office/drawing/2014/main" val="606679917"/>
                  </a:ext>
                </a:extLst>
              </a:tr>
              <a:tr h="1048122">
                <a:tc>
                  <a:txBody>
                    <a:bodyPr/>
                    <a:lstStyle/>
                    <a:p>
                      <a:r>
                        <a:rPr lang="en-US" sz="2400" dirty="0" smtClean="0"/>
                        <a:t># active </a:t>
                      </a:r>
                      <a:r>
                        <a:rPr lang="en-US" sz="2400" dirty="0" err="1" smtClean="0">
                          <a:solidFill>
                            <a:srgbClr val="087670"/>
                          </a:solidFill>
                        </a:rPr>
                        <a:t>eHealth</a:t>
                      </a:r>
                      <a:r>
                        <a:rPr lang="en-US" sz="2400" dirty="0" err="1" smtClean="0"/>
                        <a:t>Boxes</a:t>
                      </a:r>
                      <a:r>
                        <a:rPr lang="en-US" sz="2400" dirty="0" smtClean="0"/>
                        <a:t> (Institutions)</a:t>
                      </a:r>
                      <a:endParaRPr lang="en-US" sz="2400" dirty="0"/>
                    </a:p>
                  </a:txBody>
                  <a:tcPr/>
                </a:tc>
                <a:tc>
                  <a:txBody>
                    <a:bodyPr/>
                    <a:lstStyle/>
                    <a:p>
                      <a:r>
                        <a:rPr lang="en-US" sz="2400" dirty="0" smtClean="0"/>
                        <a:t>1932</a:t>
                      </a:r>
                      <a:endParaRPr lang="en-US" sz="2400" dirty="0"/>
                    </a:p>
                  </a:txBody>
                  <a:tcPr/>
                </a:tc>
                <a:extLst>
                  <a:ext uri="{0D108BD9-81ED-4DB2-BD59-A6C34878D82A}">
                    <a16:rowId xmlns:a16="http://schemas.microsoft.com/office/drawing/2014/main" val="3164525301"/>
                  </a:ext>
                </a:extLst>
              </a:tr>
              <a:tr h="1497317">
                <a:tc>
                  <a:txBody>
                    <a:bodyPr/>
                    <a:lstStyle/>
                    <a:p>
                      <a:r>
                        <a:rPr lang="en-US" sz="2400" dirty="0" smtClean="0"/>
                        <a:t>#</a:t>
                      </a:r>
                      <a:r>
                        <a:rPr lang="en-US" sz="2400" baseline="0" dirty="0" smtClean="0"/>
                        <a:t> messages in 2020</a:t>
                      </a:r>
                      <a:endParaRPr lang="en-US" sz="2400" dirty="0"/>
                    </a:p>
                  </a:txBody>
                  <a:tcPr/>
                </a:tc>
                <a:tc>
                  <a:txBody>
                    <a:bodyPr/>
                    <a:lstStyle/>
                    <a:p>
                      <a:r>
                        <a:rPr lang="en-US" sz="2400" dirty="0" smtClean="0"/>
                        <a:t>620.083.773 (Get Full Message) / 128.542.092</a:t>
                      </a:r>
                    </a:p>
                    <a:p>
                      <a:r>
                        <a:rPr lang="en-US" sz="2400" dirty="0" smtClean="0"/>
                        <a:t>(Send</a:t>
                      </a:r>
                      <a:r>
                        <a:rPr lang="en-US" sz="2400" baseline="0" dirty="0" smtClean="0"/>
                        <a:t> Message)</a:t>
                      </a:r>
                      <a:r>
                        <a:rPr lang="en-US" sz="2400" dirty="0" smtClean="0"/>
                        <a:t> </a:t>
                      </a:r>
                      <a:endParaRPr lang="en-US" sz="2400" dirty="0"/>
                    </a:p>
                  </a:txBody>
                  <a:tcPr/>
                </a:tc>
                <a:extLst>
                  <a:ext uri="{0D108BD9-81ED-4DB2-BD59-A6C34878D82A}">
                    <a16:rowId xmlns:a16="http://schemas.microsoft.com/office/drawing/2014/main" val="290482888"/>
                  </a:ext>
                </a:extLst>
              </a:tr>
            </a:tbl>
          </a:graphicData>
        </a:graphic>
      </p:graphicFrame>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52</a:t>
            </a:fld>
            <a:endParaRPr lang="en-GB" dirty="0"/>
          </a:p>
        </p:txBody>
      </p:sp>
    </p:spTree>
    <p:extLst>
      <p:ext uri="{BB962C8B-B14F-4D97-AF65-F5344CB8AC3E}">
        <p14:creationId xmlns:p14="http://schemas.microsoft.com/office/powerpoint/2010/main" val="33623848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solidFill>
                  <a:srgbClr val="087670"/>
                </a:solidFill>
              </a:rPr>
              <a:t>eHealth</a:t>
            </a:r>
            <a:r>
              <a:rPr lang="fr-BE" dirty="0" err="1" smtClean="0"/>
              <a:t>Box</a:t>
            </a:r>
            <a:r>
              <a:rPr lang="fr-BE" dirty="0" smtClean="0"/>
              <a:t> V4</a:t>
            </a:r>
            <a:endParaRPr lang="fr-BE" dirty="0"/>
          </a:p>
        </p:txBody>
      </p:sp>
      <p:sp>
        <p:nvSpPr>
          <p:cNvPr id="3" name="Content Placeholder 2"/>
          <p:cNvSpPr>
            <a:spLocks noGrp="1"/>
          </p:cNvSpPr>
          <p:nvPr>
            <p:ph idx="1"/>
          </p:nvPr>
        </p:nvSpPr>
        <p:spPr/>
        <p:txBody>
          <a:bodyPr/>
          <a:lstStyle/>
          <a:p>
            <a:r>
              <a:rPr lang="nl-BE" dirty="0" smtClean="0"/>
              <a:t>Problemen met de huidige versie van </a:t>
            </a:r>
            <a:r>
              <a:rPr lang="nl-BE" dirty="0" err="1" smtClean="0">
                <a:solidFill>
                  <a:srgbClr val="087670"/>
                </a:solidFill>
              </a:rPr>
              <a:t>eHealth</a:t>
            </a:r>
            <a:r>
              <a:rPr lang="nl-BE" dirty="0" err="1" smtClean="0"/>
              <a:t>Box</a:t>
            </a:r>
            <a:endParaRPr lang="nl-BE" dirty="0" smtClean="0"/>
          </a:p>
          <a:p>
            <a:pPr lvl="1"/>
            <a:r>
              <a:rPr lang="nl-BE" dirty="0" smtClean="0"/>
              <a:t>oud monolithisch systeem</a:t>
            </a:r>
          </a:p>
          <a:p>
            <a:pPr lvl="1"/>
            <a:r>
              <a:rPr lang="nl-BE" dirty="0" smtClean="0"/>
              <a:t>moeilijk te onderhouden</a:t>
            </a:r>
          </a:p>
          <a:p>
            <a:pPr lvl="1"/>
            <a:r>
              <a:rPr lang="nl-BE" dirty="0" smtClean="0"/>
              <a:t>uitbreidbaarheid beperkt</a:t>
            </a:r>
          </a:p>
          <a:p>
            <a:pPr lvl="1"/>
            <a:r>
              <a:rPr lang="nl-BE" dirty="0" smtClean="0"/>
              <a:t>database heeft moeite om volume bij te houden</a:t>
            </a:r>
          </a:p>
          <a:p>
            <a:pPr lvl="1"/>
            <a:r>
              <a:rPr lang="nl-BE" dirty="0" smtClean="0"/>
              <a:t>relationeel model niet aangepast aan vereisten</a:t>
            </a:r>
          </a:p>
          <a:p>
            <a:pPr lvl="1"/>
            <a:r>
              <a:rPr lang="nl-BE" dirty="0" smtClean="0"/>
              <a:t>huidige “attachment”-beheer veroorzaakt traagheid</a:t>
            </a:r>
          </a:p>
          <a:p>
            <a:endParaRPr lang="en-US" dirty="0"/>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53</a:t>
            </a:fld>
            <a:endParaRPr lang="en-GB" dirty="0"/>
          </a:p>
        </p:txBody>
      </p:sp>
    </p:spTree>
    <p:extLst>
      <p:ext uri="{BB962C8B-B14F-4D97-AF65-F5344CB8AC3E}">
        <p14:creationId xmlns:p14="http://schemas.microsoft.com/office/powerpoint/2010/main" val="5913454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solidFill>
                  <a:srgbClr val="087670"/>
                </a:solidFill>
              </a:rPr>
              <a:t>eHealth</a:t>
            </a:r>
            <a:r>
              <a:rPr lang="fr-BE" dirty="0" err="1" smtClean="0"/>
              <a:t>Box</a:t>
            </a:r>
            <a:r>
              <a:rPr lang="fr-BE" dirty="0" smtClean="0"/>
              <a:t> V4</a:t>
            </a:r>
            <a:endParaRPr lang="fr-BE" dirty="0"/>
          </a:p>
        </p:txBody>
      </p:sp>
      <p:sp>
        <p:nvSpPr>
          <p:cNvPr id="3" name="Content Placeholder 2"/>
          <p:cNvSpPr>
            <a:spLocks noGrp="1"/>
          </p:cNvSpPr>
          <p:nvPr>
            <p:ph idx="1"/>
          </p:nvPr>
        </p:nvSpPr>
        <p:spPr/>
        <p:txBody>
          <a:bodyPr>
            <a:normAutofit/>
          </a:bodyPr>
          <a:lstStyle/>
          <a:p>
            <a:r>
              <a:rPr lang="nl-BE" dirty="0" smtClean="0"/>
              <a:t>Voorgestelde oplossing</a:t>
            </a:r>
          </a:p>
          <a:p>
            <a:pPr lvl="1"/>
            <a:r>
              <a:rPr lang="nl-BE" dirty="0" smtClean="0"/>
              <a:t>documentgeoriënteerde database </a:t>
            </a:r>
          </a:p>
          <a:p>
            <a:pPr lvl="2"/>
            <a:r>
              <a:rPr lang="nl-BE" dirty="0" smtClean="0"/>
              <a:t>meer afgestemd op behoeften</a:t>
            </a:r>
          </a:p>
          <a:p>
            <a:pPr lvl="2"/>
            <a:r>
              <a:rPr lang="nl-BE" dirty="0" smtClean="0"/>
              <a:t>onderzoek heeft aangetoond dat oplossing toekomstbestendig is</a:t>
            </a:r>
          </a:p>
          <a:p>
            <a:pPr lvl="1"/>
            <a:r>
              <a:rPr lang="nl-BE" dirty="0" smtClean="0"/>
              <a:t>opslag van bijlagen</a:t>
            </a:r>
          </a:p>
          <a:p>
            <a:pPr lvl="2"/>
            <a:r>
              <a:rPr lang="nl-BE" dirty="0" smtClean="0"/>
              <a:t>ondersteund in een specifieke architectuur</a:t>
            </a:r>
          </a:p>
          <a:p>
            <a:pPr lvl="1"/>
            <a:r>
              <a:rPr lang="nl-BE" dirty="0" smtClean="0"/>
              <a:t>nieuwe toepassing die de functionaliteiten omvat met betere </a:t>
            </a:r>
            <a:r>
              <a:rPr lang="nl-BE" dirty="0" err="1" smtClean="0"/>
              <a:t>performantie</a:t>
            </a:r>
            <a:r>
              <a:rPr lang="nl-BE" dirty="0" smtClean="0"/>
              <a:t> en uitbreidbaarheid</a:t>
            </a:r>
          </a:p>
          <a:p>
            <a:pPr lvl="2"/>
            <a:r>
              <a:rPr lang="nl-BE" dirty="0" smtClean="0"/>
              <a:t>voorziene potentiële groei van 80.000 naar 850.000 mailboxen (gebruikers)</a:t>
            </a:r>
          </a:p>
          <a:p>
            <a:pPr lvl="2"/>
            <a:r>
              <a:rPr lang="nl-BE" dirty="0" smtClean="0"/>
              <a:t>In december 2020 waren er ongeveer 35.000 actieve </a:t>
            </a:r>
            <a:r>
              <a:rPr lang="nl-BE" dirty="0" err="1" smtClean="0">
                <a:solidFill>
                  <a:srgbClr val="087670"/>
                </a:solidFill>
              </a:rPr>
              <a:t>eHealth</a:t>
            </a:r>
            <a:r>
              <a:rPr lang="nl-BE" dirty="0" err="1" smtClean="0"/>
              <a:t>Boxen</a:t>
            </a:r>
            <a:endParaRPr lang="nl-BE" dirty="0" smtClean="0"/>
          </a:p>
          <a:p>
            <a:pPr lvl="1"/>
            <a:r>
              <a:rPr lang="nl-BE" dirty="0" smtClean="0"/>
              <a:t>nieuwe </a:t>
            </a:r>
            <a:r>
              <a:rPr lang="nl-BE" dirty="0" err="1" smtClean="0"/>
              <a:t>back-end</a:t>
            </a:r>
            <a:r>
              <a:rPr lang="nl-BE" dirty="0" smtClean="0"/>
              <a:t> gebaseerd op een moderne architectuur</a:t>
            </a:r>
          </a:p>
          <a:p>
            <a:pPr lvl="2"/>
            <a:r>
              <a:rPr lang="en-GB" dirty="0" smtClean="0"/>
              <a:t>dev-ops micro-services</a:t>
            </a:r>
          </a:p>
          <a:p>
            <a:pPr lvl="1"/>
            <a:r>
              <a:rPr lang="en-GB" dirty="0" smtClean="0"/>
              <a:t>RESTful web services</a:t>
            </a:r>
          </a:p>
          <a:p>
            <a:pPr lvl="2"/>
            <a:r>
              <a:rPr lang="nl-BE" dirty="0" smtClean="0"/>
              <a:t>connectie via authenticatieserver</a:t>
            </a:r>
          </a:p>
          <a:p>
            <a:pPr lvl="2"/>
            <a:r>
              <a:rPr lang="nl-BE" dirty="0" smtClean="0"/>
              <a:t>elke oproep vereist </a:t>
            </a:r>
            <a:r>
              <a:rPr lang="nl-BE" dirty="0" err="1" smtClean="0"/>
              <a:t>Oauth</a:t>
            </a:r>
            <a:r>
              <a:rPr lang="nl-BE" dirty="0" smtClean="0"/>
              <a:t>-token</a:t>
            </a:r>
          </a:p>
          <a:p>
            <a:pPr lvl="1"/>
            <a:endParaRPr lang="en-GB" dirty="0" smtClean="0"/>
          </a:p>
          <a:p>
            <a:pPr lvl="1"/>
            <a:endParaRPr lang="fr-BE" dirty="0" smtClean="0"/>
          </a:p>
          <a:p>
            <a:endParaRPr lang="nl-BE" dirty="0" smtClean="0"/>
          </a:p>
          <a:p>
            <a:endParaRPr lang="fr-BE" dirty="0" smtClean="0"/>
          </a:p>
          <a:p>
            <a:endParaRPr lang="fr-BE" dirty="0" smtClean="0"/>
          </a:p>
          <a:p>
            <a:endParaRPr lang="en-US" dirty="0"/>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54</a:t>
            </a:fld>
            <a:endParaRPr lang="en-GB" dirty="0"/>
          </a:p>
        </p:txBody>
      </p:sp>
    </p:spTree>
    <p:extLst>
      <p:ext uri="{BB962C8B-B14F-4D97-AF65-F5344CB8AC3E}">
        <p14:creationId xmlns:p14="http://schemas.microsoft.com/office/powerpoint/2010/main" val="10852207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solidFill>
                  <a:srgbClr val="087670"/>
                </a:solidFill>
              </a:rPr>
              <a:t>eHealth</a:t>
            </a:r>
            <a:r>
              <a:rPr lang="fr-BE" dirty="0" err="1" smtClean="0"/>
              <a:t>Box</a:t>
            </a:r>
            <a:r>
              <a:rPr lang="fr-BE" dirty="0" smtClean="0"/>
              <a:t> V4</a:t>
            </a:r>
            <a:endParaRPr lang="fr-BE" dirty="0"/>
          </a:p>
        </p:txBody>
      </p:sp>
      <p:sp>
        <p:nvSpPr>
          <p:cNvPr id="3" name="Content Placeholder 2"/>
          <p:cNvSpPr>
            <a:spLocks noGrp="1"/>
          </p:cNvSpPr>
          <p:nvPr>
            <p:ph idx="1"/>
          </p:nvPr>
        </p:nvSpPr>
        <p:spPr/>
        <p:txBody>
          <a:bodyPr/>
          <a:lstStyle/>
          <a:p>
            <a:r>
              <a:rPr lang="en-GB" dirty="0" smtClean="0"/>
              <a:t>Scope</a:t>
            </a:r>
          </a:p>
          <a:p>
            <a:pPr lvl="1"/>
            <a:r>
              <a:rPr lang="fr-BE" dirty="0" err="1" smtClean="0">
                <a:solidFill>
                  <a:srgbClr val="087670"/>
                </a:solidFill>
              </a:rPr>
              <a:t>eHealth</a:t>
            </a:r>
            <a:r>
              <a:rPr lang="fr-BE" dirty="0" err="1" smtClean="0"/>
              <a:t>Box</a:t>
            </a:r>
            <a:r>
              <a:rPr lang="fr-BE" dirty="0" smtClean="0"/>
              <a:t> développé pour être disponible au maximum de ses capacités</a:t>
            </a:r>
          </a:p>
          <a:p>
            <a:pPr lvl="1"/>
            <a:r>
              <a:rPr lang="fr-BE" dirty="0" smtClean="0"/>
              <a:t>aucun changement majeur dans les fonctionnalités</a:t>
            </a:r>
          </a:p>
          <a:p>
            <a:pPr lvl="1"/>
            <a:r>
              <a:rPr lang="fr-BE" dirty="0" smtClean="0"/>
              <a:t>correction de bugs et des fonctionnalités obsolètes</a:t>
            </a:r>
          </a:p>
          <a:p>
            <a:pPr lvl="1"/>
            <a:r>
              <a:rPr lang="fr-BE" dirty="0" smtClean="0"/>
              <a:t>les fonctionnalité V3 ne changent pas</a:t>
            </a:r>
          </a:p>
          <a:p>
            <a:pPr lvl="2"/>
            <a:r>
              <a:rPr lang="fr-BE" dirty="0" smtClean="0"/>
              <a:t>la V3 existera en parallèle de la V4</a:t>
            </a:r>
          </a:p>
          <a:p>
            <a:pPr lvl="1"/>
            <a:r>
              <a:rPr lang="fr-BE" dirty="0" smtClean="0"/>
              <a:t>opportunité d’accorder à la </a:t>
            </a:r>
            <a:r>
              <a:rPr lang="fr-BE" dirty="0" err="1" smtClean="0"/>
              <a:t>webapp</a:t>
            </a:r>
            <a:r>
              <a:rPr lang="fr-BE" dirty="0" smtClean="0"/>
              <a:t> un nouveau look &amp; </a:t>
            </a:r>
            <a:r>
              <a:rPr lang="fr-BE" dirty="0" err="1" smtClean="0"/>
              <a:t>feel</a:t>
            </a:r>
            <a:endParaRPr lang="fr-BE" dirty="0" smtClean="0"/>
          </a:p>
          <a:p>
            <a:r>
              <a:rPr lang="fr-BE" dirty="0" smtClean="0"/>
              <a:t>Mise en production 24/1/2021</a:t>
            </a:r>
          </a:p>
          <a:p>
            <a:endParaRPr lang="nl-BE" dirty="0" smtClean="0"/>
          </a:p>
          <a:p>
            <a:endParaRPr lang="fr-BE" dirty="0" smtClean="0"/>
          </a:p>
          <a:p>
            <a:endParaRPr lang="fr-BE" dirty="0" smtClean="0"/>
          </a:p>
          <a:p>
            <a:endParaRPr lang="en-US" dirty="0"/>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55</a:t>
            </a:fld>
            <a:endParaRPr lang="en-GB" dirty="0"/>
          </a:p>
        </p:txBody>
      </p:sp>
    </p:spTree>
    <p:extLst>
      <p:ext uri="{BB962C8B-B14F-4D97-AF65-F5344CB8AC3E}">
        <p14:creationId xmlns:p14="http://schemas.microsoft.com/office/powerpoint/2010/main" val="384870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solidFill>
                  <a:srgbClr val="087670"/>
                </a:solidFill>
              </a:rPr>
              <a:t>eHealth</a:t>
            </a:r>
            <a:r>
              <a:rPr lang="fr-BE" dirty="0" err="1" smtClean="0"/>
              <a:t>Box</a:t>
            </a:r>
            <a:r>
              <a:rPr lang="fr-BE" dirty="0" smtClean="0"/>
              <a:t> V4</a:t>
            </a:r>
            <a:br>
              <a:rPr lang="fr-BE" dirty="0" smtClean="0"/>
            </a:br>
            <a:r>
              <a:rPr lang="fr-BE" dirty="0" smtClean="0"/>
              <a:t>New Look</a:t>
            </a:r>
            <a:endParaRPr lang="fr-BE" dirty="0"/>
          </a:p>
        </p:txBody>
      </p:sp>
      <p:sp>
        <p:nvSpPr>
          <p:cNvPr id="3" name="Content Placeholder 2"/>
          <p:cNvSpPr>
            <a:spLocks noGrp="1"/>
          </p:cNvSpPr>
          <p:nvPr>
            <p:ph idx="1"/>
          </p:nvPr>
        </p:nvSpPr>
        <p:spPr/>
        <p:txBody>
          <a:bodyPr/>
          <a:lstStyle/>
          <a:p>
            <a:endParaRPr lang="nl-BE" dirty="0" smtClean="0"/>
          </a:p>
          <a:p>
            <a:endParaRPr lang="fr-BE" dirty="0" smtClean="0"/>
          </a:p>
          <a:p>
            <a:endParaRPr lang="fr-BE" dirty="0" smtClean="0"/>
          </a:p>
          <a:p>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9496" y="2646204"/>
            <a:ext cx="7444108" cy="3614139"/>
          </a:xfrm>
          <a:prstGeom prst="rect">
            <a:avLst/>
          </a:prstGeom>
        </p:spPr>
      </p:pic>
      <p:sp>
        <p:nvSpPr>
          <p:cNvPr id="8" name="TextBox 7"/>
          <p:cNvSpPr txBox="1"/>
          <p:nvPr/>
        </p:nvSpPr>
        <p:spPr>
          <a:xfrm>
            <a:off x="4943872" y="2276872"/>
            <a:ext cx="1944216" cy="369332"/>
          </a:xfrm>
          <a:prstGeom prst="rect">
            <a:avLst/>
          </a:prstGeom>
          <a:solidFill>
            <a:schemeClr val="bg1"/>
          </a:solidFill>
        </p:spPr>
        <p:txBody>
          <a:bodyPr wrap="square" rtlCol="0">
            <a:spAutoFit/>
          </a:bodyPr>
          <a:lstStyle/>
          <a:p>
            <a:endParaRPr lang="fr-BE" dirty="0"/>
          </a:p>
        </p:txBody>
      </p:sp>
      <p:pic>
        <p:nvPicPr>
          <p:cNvPr id="9" name="Picture 8" descr="ehb003"/>
          <p:cNvPicPr>
            <a:picLocks noGrp="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45885" y="1466835"/>
            <a:ext cx="4079344" cy="2652990"/>
          </a:xfrm>
          <a:prstGeom prst="rect">
            <a:avLst/>
          </a:prstGeom>
          <a:noFill/>
          <a:ln>
            <a:noFill/>
          </a:ln>
          <a:effectLst>
            <a:outerShdw blurRad="1524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own Arrow 5"/>
          <p:cNvSpPr/>
          <p:nvPr/>
        </p:nvSpPr>
        <p:spPr>
          <a:xfrm>
            <a:off x="6888088" y="3006892"/>
            <a:ext cx="2232248" cy="2808312"/>
          </a:xfrm>
          <a:prstGeom prst="downArrow">
            <a:avLst/>
          </a:prstGeom>
          <a:solidFill>
            <a:schemeClr val="accent1">
              <a:alpha val="6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56</a:t>
            </a:fld>
            <a:endParaRPr lang="en-GB" dirty="0"/>
          </a:p>
        </p:txBody>
      </p:sp>
    </p:spTree>
    <p:extLst>
      <p:ext uri="{BB962C8B-B14F-4D97-AF65-F5344CB8AC3E}">
        <p14:creationId xmlns:p14="http://schemas.microsoft.com/office/powerpoint/2010/main" val="29450234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Consult RN</a:t>
            </a:r>
            <a:endParaRPr lang="fr-BE" dirty="0"/>
          </a:p>
        </p:txBody>
      </p:sp>
      <p:sp>
        <p:nvSpPr>
          <p:cNvPr id="3" name="Content Placeholder 2"/>
          <p:cNvSpPr>
            <a:spLocks noGrp="1"/>
          </p:cNvSpPr>
          <p:nvPr>
            <p:ph idx="1"/>
          </p:nvPr>
        </p:nvSpPr>
        <p:spPr/>
        <p:txBody>
          <a:bodyPr/>
          <a:lstStyle/>
          <a:p>
            <a:r>
              <a:rPr lang="fr-BE" smtClean="0"/>
              <a:t>2020</a:t>
            </a:r>
          </a:p>
          <a:p>
            <a:pPr lvl="1"/>
            <a:r>
              <a:rPr lang="fr-BE" smtClean="0"/>
              <a:t>adaptation de tous les services Consult RN suite à la migration BCSS</a:t>
            </a:r>
          </a:p>
          <a:p>
            <a:pPr lvl="2"/>
            <a:r>
              <a:rPr lang="fr-BE" smtClean="0"/>
              <a:t>mise en production réalisée le 18/10/2020</a:t>
            </a:r>
          </a:p>
          <a:p>
            <a:pPr lvl="1"/>
            <a:r>
              <a:rPr lang="fr-BE" smtClean="0"/>
              <a:t>co-existence des services anciens et nouveaux pendant plusieurs mois</a:t>
            </a:r>
          </a:p>
          <a:p>
            <a:pPr lvl="1"/>
            <a:r>
              <a:rPr lang="fr-BE" smtClean="0"/>
              <a:t>poursuite de la sensibilisation des utilisateurs à l’utilisation optimale du service Consult RN </a:t>
            </a:r>
          </a:p>
          <a:p>
            <a:pPr lvl="2"/>
            <a:r>
              <a:rPr lang="fr-BE" smtClean="0"/>
              <a:t>notamment par le biais de l’inscription aux mutations et de la gestion des abonnements</a:t>
            </a:r>
          </a:p>
          <a:p>
            <a:pPr lvl="1"/>
            <a:r>
              <a:rPr lang="fr-BE" smtClean="0"/>
              <a:t>monitoring d’utilisation et contacts bilatéraux pour améliorer l’utilisation</a:t>
            </a:r>
          </a:p>
          <a:p>
            <a:pPr lvl="1"/>
            <a:r>
              <a:rPr lang="fr-BE" smtClean="0"/>
              <a:t>rédaction de nouvelles règles de gouvernance pour l’appel par les médecins des services</a:t>
            </a:r>
          </a:p>
          <a:p>
            <a:pPr lvl="1"/>
            <a:endParaRPr lang="fr-BE" smtClean="0"/>
          </a:p>
          <a:p>
            <a:endParaRPr lang="nl-BE" smtClean="0"/>
          </a:p>
          <a:p>
            <a:endParaRPr lang="fr-BE" smtClean="0"/>
          </a:p>
          <a:p>
            <a:endParaRPr lang="fr-BE" smtClean="0"/>
          </a:p>
          <a:p>
            <a:endParaRPr lang="en-US" dirty="0"/>
          </a:p>
        </p:txBody>
      </p:sp>
      <p:sp>
        <p:nvSpPr>
          <p:cNvPr id="4" name="Slide Number Placeholder 3"/>
          <p:cNvSpPr>
            <a:spLocks noGrp="1"/>
          </p:cNvSpPr>
          <p:nvPr>
            <p:ph type="sldNum" sz="quarter" idx="12"/>
          </p:nvPr>
        </p:nvSpPr>
        <p:spPr/>
        <p:txBody>
          <a:bodyPr/>
          <a:lstStyle/>
          <a:p>
            <a:fld id="{97CCC5E9-F9D9-46F9-AA92-085E1A182B77}" type="slidenum">
              <a:rPr lang="en-GB" smtClean="0"/>
              <a:pPr/>
              <a:t>57</a:t>
            </a:fld>
            <a:endParaRPr lang="en-GB" dirty="0"/>
          </a:p>
        </p:txBody>
      </p:sp>
    </p:spTree>
    <p:extLst>
      <p:ext uri="{BB962C8B-B14F-4D97-AF65-F5344CB8AC3E}">
        <p14:creationId xmlns:p14="http://schemas.microsoft.com/office/powerpoint/2010/main" val="22612275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Consult RN</a:t>
            </a:r>
            <a:endParaRPr lang="fr-BE" dirty="0"/>
          </a:p>
        </p:txBody>
      </p:sp>
      <p:sp>
        <p:nvSpPr>
          <p:cNvPr id="3" name="Content Placeholder 2"/>
          <p:cNvSpPr>
            <a:spLocks noGrp="1"/>
          </p:cNvSpPr>
          <p:nvPr>
            <p:ph idx="1"/>
          </p:nvPr>
        </p:nvSpPr>
        <p:spPr/>
        <p:txBody>
          <a:bodyPr/>
          <a:lstStyle/>
          <a:p>
            <a:r>
              <a:rPr lang="fr-BE" smtClean="0"/>
              <a:t>2021</a:t>
            </a:r>
          </a:p>
          <a:p>
            <a:pPr lvl="1"/>
            <a:r>
              <a:rPr lang="fr-BE" smtClean="0"/>
              <a:t>accompagnement des partenaires qui migrent les services</a:t>
            </a:r>
          </a:p>
          <a:p>
            <a:pPr lvl="2"/>
            <a:r>
              <a:rPr lang="fr-BE" smtClean="0"/>
              <a:t>support personnalisé pour chaque client</a:t>
            </a:r>
          </a:p>
          <a:p>
            <a:pPr lvl="2"/>
            <a:r>
              <a:rPr lang="fr-BE" smtClean="0"/>
              <a:t>organisation de minilabs pour les softwares en médecine générale entre janvier et juin 2021</a:t>
            </a:r>
          </a:p>
          <a:p>
            <a:pPr lvl="1"/>
            <a:r>
              <a:rPr lang="fr-BE" smtClean="0"/>
              <a:t>analyse de l’ajout de nouvelles données à consulter</a:t>
            </a:r>
          </a:p>
          <a:p>
            <a:pPr lvl="2"/>
            <a:r>
              <a:rPr lang="fr-BE" smtClean="0"/>
              <a:t>minorité prolongée</a:t>
            </a:r>
          </a:p>
          <a:p>
            <a:pPr lvl="2"/>
            <a:r>
              <a:rPr lang="fr-BE" smtClean="0"/>
              <a:t>…</a:t>
            </a:r>
          </a:p>
          <a:p>
            <a:pPr lvl="1"/>
            <a:r>
              <a:rPr lang="fr-BE" smtClean="0"/>
              <a:t>suivi de projet «  Best » et du registre des liens (en étroite collaboration avec BCSS)</a:t>
            </a:r>
          </a:p>
          <a:p>
            <a:pPr lvl="1"/>
            <a:endParaRPr lang="fr-BE" smtClean="0"/>
          </a:p>
          <a:p>
            <a:endParaRPr lang="nl-BE" smtClean="0"/>
          </a:p>
          <a:p>
            <a:endParaRPr lang="fr-BE" smtClean="0"/>
          </a:p>
          <a:p>
            <a:endParaRPr lang="fr-BE" smtClean="0"/>
          </a:p>
          <a:p>
            <a:endParaRPr lang="en-US" dirty="0"/>
          </a:p>
        </p:txBody>
      </p:sp>
      <p:sp>
        <p:nvSpPr>
          <p:cNvPr id="4" name="Slide Number Placeholder 3"/>
          <p:cNvSpPr>
            <a:spLocks noGrp="1"/>
          </p:cNvSpPr>
          <p:nvPr>
            <p:ph type="sldNum" sz="quarter" idx="12"/>
          </p:nvPr>
        </p:nvSpPr>
        <p:spPr/>
        <p:txBody>
          <a:bodyPr/>
          <a:lstStyle/>
          <a:p>
            <a:fld id="{97CCC5E9-F9D9-46F9-AA92-085E1A182B77}" type="slidenum">
              <a:rPr lang="en-GB" smtClean="0"/>
              <a:pPr/>
              <a:t>58</a:t>
            </a:fld>
            <a:endParaRPr lang="en-GB" dirty="0"/>
          </a:p>
        </p:txBody>
      </p:sp>
    </p:spTree>
    <p:extLst>
      <p:ext uri="{BB962C8B-B14F-4D97-AF65-F5344CB8AC3E}">
        <p14:creationId xmlns:p14="http://schemas.microsoft.com/office/powerpoint/2010/main" val="13901663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Timestamping V2 &amp; Quota management</a:t>
            </a:r>
            <a:endParaRPr lang="fr-BE" dirty="0"/>
          </a:p>
        </p:txBody>
      </p:sp>
      <p:sp>
        <p:nvSpPr>
          <p:cNvPr id="3" name="Content Placeholder 2"/>
          <p:cNvSpPr>
            <a:spLocks noGrp="1"/>
          </p:cNvSpPr>
          <p:nvPr>
            <p:ph idx="1"/>
          </p:nvPr>
        </p:nvSpPr>
        <p:spPr/>
        <p:txBody>
          <a:bodyPr/>
          <a:lstStyle/>
          <a:p>
            <a:r>
              <a:rPr lang="fr-BE" smtClean="0"/>
              <a:t>2020-2021</a:t>
            </a:r>
          </a:p>
          <a:p>
            <a:pPr lvl="1"/>
            <a:r>
              <a:rPr lang="fr-BE" smtClean="0"/>
              <a:t>quota management en cours</a:t>
            </a:r>
          </a:p>
          <a:p>
            <a:pPr lvl="1"/>
            <a:r>
              <a:rPr lang="fr-BE" smtClean="0"/>
              <a:t>implémentation d’une procédure complémentaire </a:t>
            </a:r>
          </a:p>
          <a:p>
            <a:pPr lvl="2"/>
            <a:r>
              <a:rPr lang="fr-BE" smtClean="0"/>
              <a:t>pour les organisations autres que hôpitaux (en coordination avec l’INAMI)</a:t>
            </a:r>
          </a:p>
          <a:p>
            <a:pPr lvl="2"/>
            <a:r>
              <a:rPr lang="fr-BE" smtClean="0"/>
              <a:t>pour des finalités autres que la prescription</a:t>
            </a:r>
          </a:p>
          <a:p>
            <a:pPr lvl="3"/>
            <a:r>
              <a:rPr lang="fr-BE" smtClean="0"/>
              <a:t>ordonnances pour des examens radiologiques</a:t>
            </a:r>
          </a:p>
          <a:p>
            <a:pPr lvl="3"/>
            <a:r>
              <a:rPr lang="fr-BE" smtClean="0"/>
              <a:t>…</a:t>
            </a:r>
          </a:p>
          <a:p>
            <a:endParaRPr lang="fr-BE" smtClean="0"/>
          </a:p>
          <a:p>
            <a:endParaRPr lang="en-US" dirty="0"/>
          </a:p>
        </p:txBody>
      </p:sp>
      <p:sp>
        <p:nvSpPr>
          <p:cNvPr id="4" name="Slide Number Placeholder 3"/>
          <p:cNvSpPr>
            <a:spLocks noGrp="1"/>
          </p:cNvSpPr>
          <p:nvPr>
            <p:ph type="sldNum" sz="quarter" idx="12"/>
          </p:nvPr>
        </p:nvSpPr>
        <p:spPr/>
        <p:txBody>
          <a:bodyPr/>
          <a:lstStyle/>
          <a:p>
            <a:fld id="{97CCC5E9-F9D9-46F9-AA92-085E1A182B77}" type="slidenum">
              <a:rPr lang="en-GB" smtClean="0"/>
              <a:pPr/>
              <a:t>59</a:t>
            </a:fld>
            <a:endParaRPr lang="en-GB" dirty="0"/>
          </a:p>
        </p:txBody>
      </p:sp>
    </p:spTree>
    <p:extLst>
      <p:ext uri="{BB962C8B-B14F-4D97-AF65-F5344CB8AC3E}">
        <p14:creationId xmlns:p14="http://schemas.microsoft.com/office/powerpoint/2010/main" val="2183548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Cluster 0 – Begrippen uitklaren &amp; afstemmen</a:t>
            </a:r>
            <a:endParaRPr lang="nl-BE" dirty="0"/>
          </a:p>
        </p:txBody>
      </p:sp>
      <p:sp>
        <p:nvSpPr>
          <p:cNvPr id="11" name="Content Placeholder 10"/>
          <p:cNvSpPr>
            <a:spLocks noGrp="1"/>
          </p:cNvSpPr>
          <p:nvPr>
            <p:ph idx="1"/>
          </p:nvPr>
        </p:nvSpPr>
        <p:spPr/>
        <p:txBody>
          <a:bodyPr/>
          <a:lstStyle/>
          <a:p>
            <a:r>
              <a:rPr lang="nl-BE" dirty="0" smtClean="0"/>
              <a:t>Geïnformeerde toestemming</a:t>
            </a:r>
          </a:p>
          <a:p>
            <a:pPr lvl="1"/>
            <a:r>
              <a:rPr lang="nl-BE" dirty="0" smtClean="0"/>
              <a:t>bevestiging van de </a:t>
            </a:r>
            <a:r>
              <a:rPr lang="nl-BE" dirty="0" err="1" smtClean="0"/>
              <a:t>opt</a:t>
            </a:r>
            <a:r>
              <a:rPr lang="nl-BE" dirty="0" smtClean="0"/>
              <a:t>-in-logica</a:t>
            </a:r>
          </a:p>
          <a:p>
            <a:pPr lvl="1"/>
            <a:r>
              <a:rPr lang="nl-BE" dirty="0" smtClean="0"/>
              <a:t>één enkele toestemming tot gegevensdeling in heel het land</a:t>
            </a:r>
          </a:p>
          <a:p>
            <a:pPr lvl="2"/>
            <a:r>
              <a:rPr lang="nl-BE" dirty="0" smtClean="0"/>
              <a:t>geen </a:t>
            </a:r>
            <a:r>
              <a:rPr lang="nl-BE" dirty="0" err="1" smtClean="0"/>
              <a:t>granulariteit</a:t>
            </a:r>
            <a:endParaRPr lang="nl-BE" dirty="0" smtClean="0"/>
          </a:p>
          <a:p>
            <a:pPr lvl="2"/>
            <a:r>
              <a:rPr lang="nl-BE" dirty="0" smtClean="0"/>
              <a:t>authentieke bron bij het </a:t>
            </a:r>
            <a:r>
              <a:rPr lang="nl-BE" dirty="0" smtClean="0">
                <a:solidFill>
                  <a:srgbClr val="087670"/>
                </a:solidFill>
              </a:rPr>
              <a:t>eHealth</a:t>
            </a:r>
            <a:r>
              <a:rPr lang="nl-BE" dirty="0" smtClean="0"/>
              <a:t>-platform</a:t>
            </a:r>
          </a:p>
          <a:p>
            <a:pPr lvl="2"/>
            <a:r>
              <a:rPr lang="nl-BE" dirty="0" smtClean="0"/>
              <a:t>mogelijkheid tot gesynchroniseerde lokale kopieën </a:t>
            </a:r>
          </a:p>
          <a:p>
            <a:pPr lvl="1"/>
            <a:r>
              <a:rPr lang="nl-BE" dirty="0" smtClean="0"/>
              <a:t>mogelijkheid voor de patiënt om via zijn </a:t>
            </a:r>
            <a:r>
              <a:rPr lang="nl-BE" dirty="0" err="1" smtClean="0"/>
              <a:t>eBoxBurger</a:t>
            </a:r>
            <a:r>
              <a:rPr lang="nl-BE" dirty="0" smtClean="0"/>
              <a:t> te worden ingelicht over de wijziging van zijn toestemming door een derde</a:t>
            </a:r>
          </a:p>
          <a:p>
            <a:pPr lvl="2"/>
            <a:r>
              <a:rPr lang="nl-BE" dirty="0" smtClean="0"/>
              <a:t>in productie (half december 2020)</a:t>
            </a:r>
          </a:p>
          <a:p>
            <a:pPr lvl="1"/>
            <a:r>
              <a:rPr lang="nl-BE" dirty="0" smtClean="0"/>
              <a:t>voorbereiding van een communicatiecampagne door de FOD</a:t>
            </a:r>
          </a:p>
          <a:p>
            <a:pPr lvl="1"/>
            <a:r>
              <a:rPr lang="nl-BE" dirty="0" err="1" smtClean="0"/>
              <a:t>Covid</a:t>
            </a:r>
            <a:r>
              <a:rPr lang="nl-BE" dirty="0" smtClean="0"/>
              <a:t> 19 &gt; akkoord om de testresultaten op de portalen te publiceren zonder toestemming</a:t>
            </a:r>
          </a:p>
          <a:p>
            <a:pPr lvl="2"/>
            <a:r>
              <a:rPr lang="nl-BE" dirty="0" smtClean="0"/>
              <a:t>de patiënt kan zijn resultaat </a:t>
            </a:r>
            <a:r>
              <a:rPr lang="nl-BE" dirty="0" err="1" smtClean="0"/>
              <a:t>asap</a:t>
            </a:r>
            <a:r>
              <a:rPr lang="nl-BE" dirty="0" smtClean="0"/>
              <a:t> raadplegen </a:t>
            </a:r>
          </a:p>
        </p:txBody>
      </p:sp>
      <p:sp>
        <p:nvSpPr>
          <p:cNvPr id="3" name="Slide Number Placeholder 2"/>
          <p:cNvSpPr>
            <a:spLocks noGrp="1"/>
          </p:cNvSpPr>
          <p:nvPr>
            <p:ph type="sldNum" sz="quarter" idx="12"/>
          </p:nvPr>
        </p:nvSpPr>
        <p:spPr/>
        <p:txBody>
          <a:bodyPr/>
          <a:lstStyle/>
          <a:p>
            <a:fld id="{97CCC5E9-F9D9-46F9-AA92-085E1A182B77}" type="slidenum">
              <a:rPr lang="en-GB" smtClean="0"/>
              <a:pPr/>
              <a:t>6</a:t>
            </a:fld>
            <a:endParaRPr lang="en-GB"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Tree>
    <p:extLst>
      <p:ext uri="{BB962C8B-B14F-4D97-AF65-F5344CB8AC3E}">
        <p14:creationId xmlns:p14="http://schemas.microsoft.com/office/powerpoint/2010/main" val="22672096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Mobile Health</a:t>
            </a:r>
            <a:endParaRPr lang="nl-BE" dirty="0"/>
          </a:p>
        </p:txBody>
      </p:sp>
      <p:sp>
        <p:nvSpPr>
          <p:cNvPr id="3" name="Content Placeholder 2"/>
          <p:cNvSpPr>
            <a:spLocks noGrp="1"/>
          </p:cNvSpPr>
          <p:nvPr>
            <p:ph idx="1"/>
          </p:nvPr>
        </p:nvSpPr>
        <p:spPr/>
        <p:txBody>
          <a:bodyPr/>
          <a:lstStyle/>
          <a:p>
            <a:r>
              <a:rPr lang="nl-BE" smtClean="0"/>
              <a:t>Reeds heel wat apps aangemeld voor Level 1 en een aantal werden reeds goedgekeurd voor Level 2</a:t>
            </a:r>
          </a:p>
          <a:p>
            <a:r>
              <a:rPr lang="nl-BE" smtClean="0"/>
              <a:t>Verdere uitrol en goedkeuringen Level 3 (RIZIV) in 2021</a:t>
            </a:r>
            <a:endParaRPr lang="nl-BE" dirty="0" smtClean="0"/>
          </a:p>
        </p:txBody>
      </p:sp>
      <p:sp>
        <p:nvSpPr>
          <p:cNvPr id="4" name="Slide Number Placeholder 3"/>
          <p:cNvSpPr>
            <a:spLocks noGrp="1"/>
          </p:cNvSpPr>
          <p:nvPr>
            <p:ph type="sldNum" sz="quarter" idx="12"/>
          </p:nvPr>
        </p:nvSpPr>
        <p:spPr/>
        <p:txBody>
          <a:bodyPr/>
          <a:lstStyle/>
          <a:p>
            <a:fld id="{97CCC5E9-F9D9-46F9-AA92-085E1A182B77}" type="slidenum">
              <a:rPr lang="en-GB" smtClean="0"/>
              <a:pPr/>
              <a:t>60</a:t>
            </a:fld>
            <a:endParaRPr lang="en-GB" dirty="0"/>
          </a:p>
        </p:txBody>
      </p:sp>
      <p:pic>
        <p:nvPicPr>
          <p:cNvPr id="5" name="Picture 4"/>
          <p:cNvPicPr>
            <a:picLocks noChangeAspect="1"/>
          </p:cNvPicPr>
          <p:nvPr/>
        </p:nvPicPr>
        <p:blipFill>
          <a:blip r:embed="rId2"/>
          <a:stretch>
            <a:fillRect/>
          </a:stretch>
        </p:blipFill>
        <p:spPr>
          <a:xfrm>
            <a:off x="6969337" y="3932523"/>
            <a:ext cx="3315850" cy="1800734"/>
          </a:xfrm>
          <a:prstGeom prst="rect">
            <a:avLst/>
          </a:prstGeom>
        </p:spPr>
      </p:pic>
      <p:pic>
        <p:nvPicPr>
          <p:cNvPr id="7" name="Picture 6"/>
          <p:cNvPicPr>
            <a:picLocks noChangeAspect="1"/>
          </p:cNvPicPr>
          <p:nvPr/>
        </p:nvPicPr>
        <p:blipFill rotWithShape="1">
          <a:blip r:embed="rId3"/>
          <a:srcRect t="9604"/>
          <a:stretch/>
        </p:blipFill>
        <p:spPr>
          <a:xfrm>
            <a:off x="1062569" y="3068961"/>
            <a:ext cx="5441263" cy="2664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56684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3392" y="2420888"/>
            <a:ext cx="10972800" cy="922337"/>
          </a:xfrm>
        </p:spPr>
        <p:txBody>
          <a:bodyPr/>
          <a:lstStyle/>
          <a:p>
            <a:r>
              <a:rPr lang="fr-BE" dirty="0" smtClean="0"/>
              <a:t>Organisation interne 2021 </a:t>
            </a:r>
            <a:endParaRPr lang="fr-BE" dirty="0"/>
          </a:p>
        </p:txBody>
      </p:sp>
      <p:sp>
        <p:nvSpPr>
          <p:cNvPr id="4" name="Slide Number Placeholder 3"/>
          <p:cNvSpPr>
            <a:spLocks noGrp="1"/>
          </p:cNvSpPr>
          <p:nvPr>
            <p:ph type="sldNum" sz="quarter" idx="10"/>
          </p:nvPr>
        </p:nvSpPr>
        <p:spPr/>
        <p:txBody>
          <a:bodyPr/>
          <a:lstStyle/>
          <a:p>
            <a:pPr>
              <a:defRPr/>
            </a:pPr>
            <a:fld id="{EF66DDCB-4F40-4F8C-A2FE-269D135B5A13}" type="slidenum">
              <a:rPr lang="en-GB" smtClean="0"/>
              <a:pPr>
                <a:defRPr/>
              </a:pPr>
              <a:t>61</a:t>
            </a:fld>
            <a:endParaRPr lang="en-GB" dirty="0"/>
          </a:p>
        </p:txBody>
      </p:sp>
    </p:spTree>
    <p:extLst>
      <p:ext uri="{BB962C8B-B14F-4D97-AF65-F5344CB8AC3E}">
        <p14:creationId xmlns:p14="http://schemas.microsoft.com/office/powerpoint/2010/main" val="14185489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smtClean="0"/>
              <a:t>Resource management</a:t>
            </a:r>
            <a:endParaRPr lang="fr-BE" altLang="en-US" dirty="0"/>
          </a:p>
        </p:txBody>
      </p:sp>
      <p:sp>
        <p:nvSpPr>
          <p:cNvPr id="3" name="Content Placeholder 2"/>
          <p:cNvSpPr>
            <a:spLocks noGrp="1"/>
          </p:cNvSpPr>
          <p:nvPr>
            <p:ph idx="1"/>
          </p:nvPr>
        </p:nvSpPr>
        <p:spPr/>
        <p:txBody>
          <a:bodyPr/>
          <a:lstStyle/>
          <a:p>
            <a:r>
              <a:rPr lang="nl-NL" altLang="en-US" dirty="0" smtClean="0"/>
              <a:t>Nieuwe module in BHDW</a:t>
            </a:r>
          </a:p>
          <a:p>
            <a:pPr lvl="1"/>
            <a:r>
              <a:rPr lang="nl-NL" altLang="en-US" dirty="0" smtClean="0"/>
              <a:t>beheer van BSC KSZ </a:t>
            </a:r>
          </a:p>
          <a:p>
            <a:pPr lvl="2"/>
            <a:r>
              <a:rPr lang="nl-NL" altLang="en-US" dirty="0" smtClean="0"/>
              <a:t>module in productie sinds Jan 2020</a:t>
            </a:r>
          </a:p>
          <a:p>
            <a:pPr lvl="1"/>
            <a:r>
              <a:rPr lang="nl-NL" altLang="en-US" dirty="0" smtClean="0"/>
              <a:t>beheer van BSC </a:t>
            </a:r>
            <a:r>
              <a:rPr lang="nl-NL" altLang="en-US" dirty="0" smtClean="0">
                <a:solidFill>
                  <a:srgbClr val="087670"/>
                </a:solidFill>
              </a:rPr>
              <a:t>eHealth</a:t>
            </a:r>
            <a:r>
              <a:rPr lang="nl-NL" altLang="en-US" dirty="0" smtClean="0"/>
              <a:t> </a:t>
            </a:r>
          </a:p>
          <a:p>
            <a:pPr lvl="2"/>
            <a:r>
              <a:rPr lang="nl-NL" altLang="en-US" dirty="0" smtClean="0"/>
              <a:t>module in productie vanaf Jan 2021</a:t>
            </a:r>
          </a:p>
          <a:p>
            <a:pPr lvl="1"/>
            <a:endParaRPr lang="nl-NL"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416" y="3356992"/>
            <a:ext cx="10513168" cy="2592288"/>
          </a:xfrm>
          <a:prstGeom prst="rect">
            <a:avLst/>
          </a:prstGeom>
        </p:spPr>
      </p:pic>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62</a:t>
            </a:fld>
            <a:endParaRPr lang="en-GB" dirty="0"/>
          </a:p>
        </p:txBody>
      </p:sp>
    </p:spTree>
    <p:extLst>
      <p:ext uri="{BB962C8B-B14F-4D97-AF65-F5344CB8AC3E}">
        <p14:creationId xmlns:p14="http://schemas.microsoft.com/office/powerpoint/2010/main" val="42418739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smtClean="0"/>
              <a:t>Resource management</a:t>
            </a:r>
            <a:endParaRPr lang="fr-BE" altLang="en-US" dirty="0"/>
          </a:p>
        </p:txBody>
      </p:sp>
      <p:sp>
        <p:nvSpPr>
          <p:cNvPr id="3" name="Content Placeholder 2"/>
          <p:cNvSpPr>
            <a:spLocks noGrp="1"/>
          </p:cNvSpPr>
          <p:nvPr>
            <p:ph idx="1"/>
          </p:nvPr>
        </p:nvSpPr>
        <p:spPr/>
        <p:txBody>
          <a:bodyPr/>
          <a:lstStyle/>
          <a:p>
            <a:r>
              <a:rPr lang="nl-BE" altLang="en-US" dirty="0" smtClean="0"/>
              <a:t>Gecentraliseerd </a:t>
            </a:r>
            <a:r>
              <a:rPr lang="nl-BE" altLang="en-US" dirty="0" err="1" smtClean="0"/>
              <a:t>eLearning</a:t>
            </a:r>
            <a:r>
              <a:rPr lang="nl-BE" altLang="en-US" dirty="0" smtClean="0"/>
              <a:t> platform</a:t>
            </a:r>
          </a:p>
          <a:p>
            <a:pPr lvl="1"/>
            <a:r>
              <a:rPr lang="nl-BE" altLang="en-US" dirty="0" smtClean="0"/>
              <a:t>een gemeenschappelijk platform “</a:t>
            </a:r>
            <a:r>
              <a:rPr lang="nl-BE" altLang="en-US" dirty="0" err="1" smtClean="0"/>
              <a:t>eAcademy</a:t>
            </a:r>
            <a:r>
              <a:rPr lang="nl-BE" altLang="en-US" dirty="0" smtClean="0"/>
              <a:t> CBSS-</a:t>
            </a:r>
            <a:r>
              <a:rPr lang="nl-BE" altLang="en-US" dirty="0" smtClean="0">
                <a:solidFill>
                  <a:srgbClr val="087670"/>
                </a:solidFill>
              </a:rPr>
              <a:t>eHealth</a:t>
            </a:r>
            <a:r>
              <a:rPr lang="nl-BE" altLang="en-US" dirty="0" smtClean="0"/>
              <a:t>” werd opgezet</a:t>
            </a:r>
          </a:p>
          <a:p>
            <a:pPr lvl="1"/>
            <a:r>
              <a:rPr lang="nl-BE" altLang="en-US" dirty="0" smtClean="0"/>
              <a:t>een </a:t>
            </a:r>
            <a:r>
              <a:rPr lang="nl-BE" altLang="en-US" dirty="0" err="1" smtClean="0"/>
              <a:t>PoC</a:t>
            </a:r>
            <a:r>
              <a:rPr lang="nl-BE" altLang="en-US" dirty="0" smtClean="0"/>
              <a:t> voor beide instellingen wordt tijdens 1ste kwartaal 2021 gestart</a:t>
            </a:r>
          </a:p>
        </p:txBody>
      </p:sp>
      <p:sp>
        <p:nvSpPr>
          <p:cNvPr id="4" name="Slide Number Placeholder 3"/>
          <p:cNvSpPr>
            <a:spLocks noGrp="1"/>
          </p:cNvSpPr>
          <p:nvPr>
            <p:ph type="sldNum" sz="quarter" idx="12"/>
          </p:nvPr>
        </p:nvSpPr>
        <p:spPr/>
        <p:txBody>
          <a:bodyPr/>
          <a:lstStyle/>
          <a:p>
            <a:fld id="{97CCC5E9-F9D9-46F9-AA92-085E1A182B77}" type="slidenum">
              <a:rPr lang="en-GB" smtClean="0"/>
              <a:pPr/>
              <a:t>63</a:t>
            </a:fld>
            <a:endParaRPr lang="en-GB" dirty="0"/>
          </a:p>
        </p:txBody>
      </p:sp>
      <p:pic>
        <p:nvPicPr>
          <p:cNvPr id="6" name="Picture 5"/>
          <p:cNvPicPr>
            <a:picLocks noChangeAspect="1"/>
          </p:cNvPicPr>
          <p:nvPr/>
        </p:nvPicPr>
        <p:blipFill>
          <a:blip r:embed="rId2"/>
          <a:stretch>
            <a:fillRect/>
          </a:stretch>
        </p:blipFill>
        <p:spPr>
          <a:xfrm>
            <a:off x="2927648" y="2636912"/>
            <a:ext cx="5616624" cy="3694155"/>
          </a:xfrm>
          <a:prstGeom prst="rect">
            <a:avLst/>
          </a:prstGeom>
        </p:spPr>
      </p:pic>
    </p:spTree>
    <p:extLst>
      <p:ext uri="{BB962C8B-B14F-4D97-AF65-F5344CB8AC3E}">
        <p14:creationId xmlns:p14="http://schemas.microsoft.com/office/powerpoint/2010/main" val="35444422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smtClean="0"/>
              <a:t>Resource management</a:t>
            </a:r>
            <a:endParaRPr lang="fr-BE" altLang="en-US" dirty="0"/>
          </a:p>
        </p:txBody>
      </p:sp>
      <p:sp>
        <p:nvSpPr>
          <p:cNvPr id="3" name="Content Placeholder 2"/>
          <p:cNvSpPr>
            <a:spLocks noGrp="1"/>
          </p:cNvSpPr>
          <p:nvPr>
            <p:ph idx="1"/>
          </p:nvPr>
        </p:nvSpPr>
        <p:spPr/>
        <p:txBody>
          <a:bodyPr/>
          <a:lstStyle/>
          <a:p>
            <a:pPr lvl="0"/>
            <a:r>
              <a:rPr lang="nl-BE" smtClean="0"/>
              <a:t>Enquête “risques psychosociaux”</a:t>
            </a:r>
            <a:endParaRPr lang="en-US" smtClean="0"/>
          </a:p>
          <a:p>
            <a:pPr lvl="1"/>
            <a:r>
              <a:rPr lang="nl-BE" smtClean="0"/>
              <a:t>organisée début 2020 en collaboration avec Empreva</a:t>
            </a:r>
            <a:endParaRPr lang="en-US" smtClean="0"/>
          </a:p>
          <a:p>
            <a:pPr lvl="1"/>
            <a:r>
              <a:rPr lang="fr-FR" smtClean="0"/>
              <a:t>taux de participation élevé de 87%</a:t>
            </a:r>
          </a:p>
          <a:p>
            <a:pPr lvl="2"/>
            <a:r>
              <a:rPr lang="fr-FR" smtClean="0"/>
              <a:t>résultats représentatifs</a:t>
            </a:r>
            <a:endParaRPr lang="en-US" smtClean="0"/>
          </a:p>
          <a:p>
            <a:pPr lvl="1"/>
            <a:r>
              <a:rPr lang="fr-FR" smtClean="0"/>
              <a:t>22 facteurs liés aux composantes de travail</a:t>
            </a:r>
          </a:p>
          <a:p>
            <a:pPr lvl="1"/>
            <a:r>
              <a:rPr lang="fr-FR" smtClean="0"/>
              <a:t>4 facteurs liés aux comportements indésirables</a:t>
            </a:r>
          </a:p>
          <a:p>
            <a:pPr lvl="1"/>
            <a:endParaRPr lang="fr-FR" dirty="0" smtClean="0"/>
          </a:p>
        </p:txBody>
      </p:sp>
      <p:sp>
        <p:nvSpPr>
          <p:cNvPr id="4" name="Slide Number Placeholder 3"/>
          <p:cNvSpPr>
            <a:spLocks noGrp="1"/>
          </p:cNvSpPr>
          <p:nvPr>
            <p:ph type="sldNum" sz="quarter" idx="12"/>
          </p:nvPr>
        </p:nvSpPr>
        <p:spPr/>
        <p:txBody>
          <a:bodyPr/>
          <a:lstStyle/>
          <a:p>
            <a:fld id="{97CCC5E9-F9D9-46F9-AA92-085E1A182B77}" type="slidenum">
              <a:rPr lang="en-GB" smtClean="0"/>
              <a:pPr/>
              <a:t>64</a:t>
            </a:fld>
            <a:endParaRPr lang="en-GB" dirty="0"/>
          </a:p>
        </p:txBody>
      </p:sp>
    </p:spTree>
    <p:extLst>
      <p:ext uri="{BB962C8B-B14F-4D97-AF65-F5344CB8AC3E}">
        <p14:creationId xmlns:p14="http://schemas.microsoft.com/office/powerpoint/2010/main" val="105214890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smtClean="0"/>
              <a:t>Resource management</a:t>
            </a:r>
            <a:endParaRPr lang="fr-BE" altLang="en-US" dirty="0"/>
          </a:p>
        </p:txBody>
      </p:sp>
      <p:sp>
        <p:nvSpPr>
          <p:cNvPr id="3" name="Content Placeholder 2"/>
          <p:cNvSpPr>
            <a:spLocks noGrp="1"/>
          </p:cNvSpPr>
          <p:nvPr>
            <p:ph idx="1"/>
          </p:nvPr>
        </p:nvSpPr>
        <p:spPr/>
        <p:txBody>
          <a:bodyPr/>
          <a:lstStyle/>
          <a:p>
            <a:pPr lvl="0"/>
            <a:r>
              <a:rPr lang="nl-BE" smtClean="0"/>
              <a:t>Résultats globaux</a:t>
            </a:r>
            <a:endParaRPr lang="en-US" smtClean="0"/>
          </a:p>
          <a:p>
            <a:pPr lvl="1"/>
            <a:r>
              <a:rPr lang="fr-FR" smtClean="0"/>
              <a:t>18 facteurs évalués positivement </a:t>
            </a:r>
            <a:r>
              <a:rPr lang="nl-BE" smtClean="0"/>
              <a:t>à</a:t>
            </a:r>
            <a:r>
              <a:rPr lang="fr-FR" smtClean="0"/>
              <a:t> très bons résultats </a:t>
            </a:r>
            <a:endParaRPr lang="en-US" smtClean="0"/>
          </a:p>
          <a:p>
            <a:pPr lvl="1"/>
            <a:r>
              <a:rPr lang="nl-BE" smtClean="0"/>
              <a:t>1 facteur “à risque”</a:t>
            </a:r>
            <a:endParaRPr lang="en-US" smtClean="0"/>
          </a:p>
          <a:p>
            <a:pPr lvl="2"/>
            <a:r>
              <a:rPr lang="nl-BE" smtClean="0"/>
              <a:t>rythme de travail</a:t>
            </a:r>
            <a:endParaRPr lang="en-US" smtClean="0"/>
          </a:p>
          <a:p>
            <a:pPr lvl="1"/>
            <a:r>
              <a:rPr lang="nl-BE" smtClean="0"/>
              <a:t>3 facteurs “point d’attention”</a:t>
            </a:r>
            <a:endParaRPr lang="en-US" smtClean="0"/>
          </a:p>
          <a:p>
            <a:pPr lvl="2"/>
            <a:r>
              <a:rPr lang="nl-BE" smtClean="0"/>
              <a:t>influence sur le travail</a:t>
            </a:r>
            <a:endParaRPr lang="en-US" smtClean="0"/>
          </a:p>
          <a:p>
            <a:pPr lvl="2"/>
            <a:r>
              <a:rPr lang="nl-BE" smtClean="0"/>
              <a:t>prévisibilité </a:t>
            </a:r>
            <a:endParaRPr lang="en-US" smtClean="0"/>
          </a:p>
          <a:p>
            <a:pPr lvl="2"/>
            <a:r>
              <a:rPr lang="nl-BE" smtClean="0"/>
              <a:t>perspectives professionnelles</a:t>
            </a:r>
            <a:endParaRPr lang="en-US" smtClean="0"/>
          </a:p>
          <a:p>
            <a:pPr lvl="1"/>
            <a:r>
              <a:rPr lang="fr-FR" smtClean="0"/>
              <a:t>4 facteurs (&gt;70%) influencent positivement le bien-être au travail </a:t>
            </a:r>
            <a:endParaRPr lang="en-US" smtClean="0"/>
          </a:p>
          <a:p>
            <a:pPr lvl="2"/>
            <a:r>
              <a:rPr lang="nl-BE" smtClean="0"/>
              <a:t>confiance horizontale</a:t>
            </a:r>
            <a:endParaRPr lang="en-US" smtClean="0"/>
          </a:p>
          <a:p>
            <a:pPr lvl="2"/>
            <a:r>
              <a:rPr lang="nl-BE" smtClean="0"/>
              <a:t>sens du travail</a:t>
            </a:r>
            <a:endParaRPr lang="en-US" smtClean="0"/>
          </a:p>
          <a:p>
            <a:pPr lvl="2"/>
            <a:r>
              <a:rPr lang="nl-BE" smtClean="0"/>
              <a:t>clarté de rôle</a:t>
            </a:r>
            <a:endParaRPr lang="en-US" smtClean="0"/>
          </a:p>
          <a:p>
            <a:pPr lvl="2"/>
            <a:r>
              <a:rPr lang="fr-FR" smtClean="0"/>
              <a:t>environnement social sur le lieu de travail</a:t>
            </a:r>
            <a:endParaRPr lang="en-US" smtClean="0"/>
          </a:p>
          <a:p>
            <a:pPr lvl="1"/>
            <a:r>
              <a:rPr lang="fr-FR" smtClean="0"/>
              <a:t>23% des répondants confrontés (concerné ou témoin) à au moins 1 comportement indésirable</a:t>
            </a:r>
          </a:p>
          <a:p>
            <a:pPr lvl="2"/>
            <a:r>
              <a:rPr lang="fr-FR" smtClean="0"/>
              <a:t>menaces avec violence, violence physique, harcèlement moral et harcèlement sexuel</a:t>
            </a:r>
            <a:endParaRPr lang="en-US" smtClean="0"/>
          </a:p>
          <a:p>
            <a:pPr lvl="1"/>
            <a:endParaRPr lang="fr-FR" dirty="0" smtClean="0"/>
          </a:p>
        </p:txBody>
      </p:sp>
      <p:sp>
        <p:nvSpPr>
          <p:cNvPr id="4" name="Slide Number Placeholder 3"/>
          <p:cNvSpPr>
            <a:spLocks noGrp="1"/>
          </p:cNvSpPr>
          <p:nvPr>
            <p:ph type="sldNum" sz="quarter" idx="12"/>
          </p:nvPr>
        </p:nvSpPr>
        <p:spPr/>
        <p:txBody>
          <a:bodyPr/>
          <a:lstStyle/>
          <a:p>
            <a:fld id="{97CCC5E9-F9D9-46F9-AA92-085E1A182B77}" type="slidenum">
              <a:rPr lang="en-GB" smtClean="0"/>
              <a:pPr/>
              <a:t>65</a:t>
            </a:fld>
            <a:endParaRPr lang="en-GB" dirty="0"/>
          </a:p>
        </p:txBody>
      </p:sp>
    </p:spTree>
    <p:extLst>
      <p:ext uri="{BB962C8B-B14F-4D97-AF65-F5344CB8AC3E}">
        <p14:creationId xmlns:p14="http://schemas.microsoft.com/office/powerpoint/2010/main" val="1266750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a:spLocks noGrp="1"/>
          </p:cNvSpPr>
          <p:nvPr>
            <p:ph type="title"/>
          </p:nvPr>
        </p:nvSpPr>
        <p:spPr/>
        <p:txBody>
          <a:bodyPr/>
          <a:lstStyle/>
          <a:p>
            <a:r>
              <a:rPr lang="fr-BE" altLang="en-US" smtClean="0"/>
              <a:t>Resource management</a:t>
            </a:r>
            <a:endParaRPr lang="fr-BE" altLang="en-US" dirty="0"/>
          </a:p>
        </p:txBody>
      </p:sp>
      <p:sp>
        <p:nvSpPr>
          <p:cNvPr id="2" name="Slide Number Placeholder 1"/>
          <p:cNvSpPr>
            <a:spLocks noGrp="1"/>
          </p:cNvSpPr>
          <p:nvPr>
            <p:ph type="sldNum" sz="quarter" idx="12"/>
          </p:nvPr>
        </p:nvSpPr>
        <p:spPr/>
        <p:txBody>
          <a:bodyPr/>
          <a:lstStyle/>
          <a:p>
            <a:fld id="{97CCC5E9-F9D9-46F9-AA92-085E1A182B77}" type="slidenum">
              <a:rPr lang="en-GB" smtClean="0"/>
              <a:pPr/>
              <a:t>66</a:t>
            </a:fld>
            <a:endParaRPr lang="en-GB" dirty="0"/>
          </a:p>
        </p:txBody>
      </p:sp>
      <p:grpSp>
        <p:nvGrpSpPr>
          <p:cNvPr id="10" name="Groupe 27">
            <a:extLst>
              <a:ext uri="{FF2B5EF4-FFF2-40B4-BE49-F238E27FC236}">
                <a16:creationId xmlns:a16="http://schemas.microsoft.com/office/drawing/2014/main" id="{296ACD34-7AD1-4B90-8406-9BB05B33A7F7}"/>
              </a:ext>
            </a:extLst>
          </p:cNvPr>
          <p:cNvGrpSpPr/>
          <p:nvPr/>
        </p:nvGrpSpPr>
        <p:grpSpPr>
          <a:xfrm>
            <a:off x="9411922" y="1838140"/>
            <a:ext cx="2232247" cy="830997"/>
            <a:chOff x="1475656" y="870687"/>
            <a:chExt cx="1905932" cy="1107996"/>
          </a:xfrm>
        </p:grpSpPr>
        <p:grpSp>
          <p:nvGrpSpPr>
            <p:cNvPr id="11" name="Groupe 28">
              <a:extLst>
                <a:ext uri="{FF2B5EF4-FFF2-40B4-BE49-F238E27FC236}">
                  <a16:creationId xmlns:a16="http://schemas.microsoft.com/office/drawing/2014/main" id="{4F2285CB-5DDE-4B87-B340-D77292ADD3E1}"/>
                </a:ext>
              </a:extLst>
            </p:cNvPr>
            <p:cNvGrpSpPr/>
            <p:nvPr/>
          </p:nvGrpSpPr>
          <p:grpSpPr>
            <a:xfrm>
              <a:off x="1475656" y="1219372"/>
              <a:ext cx="476250" cy="457200"/>
              <a:chOff x="0" y="0"/>
              <a:chExt cx="476250" cy="457200"/>
            </a:xfrm>
          </p:grpSpPr>
          <p:cxnSp>
            <p:nvCxnSpPr>
              <p:cNvPr id="13" name="officeArt object">
                <a:extLst>
                  <a:ext uri="{FF2B5EF4-FFF2-40B4-BE49-F238E27FC236}">
                    <a16:creationId xmlns:a16="http://schemas.microsoft.com/office/drawing/2014/main" id="{E5E30BC5-A7E8-431D-9BB0-13AE087EB434}"/>
                  </a:ext>
                </a:extLst>
              </p:cNvPr>
              <p:cNvCxnSpPr/>
              <p:nvPr/>
            </p:nvCxnSpPr>
            <p:spPr>
              <a:xfrm>
                <a:off x="0" y="0"/>
                <a:ext cx="476250" cy="0"/>
              </a:xfrm>
              <a:prstGeom prst="line">
                <a:avLst/>
              </a:prstGeom>
              <a:noFill/>
              <a:ln w="31750" cap="flat">
                <a:solidFill>
                  <a:srgbClr val="C02716"/>
                </a:solidFill>
                <a:prstDash val="solid"/>
                <a:round/>
              </a:ln>
              <a:effectLst/>
            </p:spPr>
          </p:cxnSp>
          <p:cxnSp>
            <p:nvCxnSpPr>
              <p:cNvPr id="14" name="officeArt object">
                <a:extLst>
                  <a:ext uri="{FF2B5EF4-FFF2-40B4-BE49-F238E27FC236}">
                    <a16:creationId xmlns:a16="http://schemas.microsoft.com/office/drawing/2014/main" id="{E513AB70-094E-49CA-BE8A-6E2D35A239FF}"/>
                  </a:ext>
                </a:extLst>
              </p:cNvPr>
              <p:cNvCxnSpPr/>
              <p:nvPr/>
            </p:nvCxnSpPr>
            <p:spPr>
              <a:xfrm>
                <a:off x="0" y="228600"/>
                <a:ext cx="476250" cy="0"/>
              </a:xfrm>
              <a:prstGeom prst="line">
                <a:avLst/>
              </a:prstGeom>
              <a:noFill/>
              <a:ln w="31750" cap="flat">
                <a:solidFill>
                  <a:srgbClr val="F7A823"/>
                </a:solidFill>
                <a:prstDash val="solid"/>
                <a:round/>
              </a:ln>
              <a:effectLst/>
            </p:spPr>
          </p:cxnSp>
          <p:cxnSp>
            <p:nvCxnSpPr>
              <p:cNvPr id="15" name="officeArt object">
                <a:extLst>
                  <a:ext uri="{FF2B5EF4-FFF2-40B4-BE49-F238E27FC236}">
                    <a16:creationId xmlns:a16="http://schemas.microsoft.com/office/drawing/2014/main" id="{0B2DB77F-2D64-464D-A2A4-A66D33A926B8}"/>
                  </a:ext>
                </a:extLst>
              </p:cNvPr>
              <p:cNvCxnSpPr/>
              <p:nvPr/>
            </p:nvCxnSpPr>
            <p:spPr>
              <a:xfrm>
                <a:off x="0" y="457200"/>
                <a:ext cx="476250" cy="0"/>
              </a:xfrm>
              <a:prstGeom prst="line">
                <a:avLst/>
              </a:prstGeom>
              <a:noFill/>
              <a:ln w="31750" cap="flat">
                <a:solidFill>
                  <a:srgbClr val="5EE085"/>
                </a:solidFill>
                <a:prstDash val="solid"/>
                <a:round/>
              </a:ln>
              <a:effectLst/>
            </p:spPr>
          </p:cxnSp>
        </p:grpSp>
        <p:sp>
          <p:nvSpPr>
            <p:cNvPr id="12" name="Rectangle 6">
              <a:extLst>
                <a:ext uri="{FF2B5EF4-FFF2-40B4-BE49-F238E27FC236}">
                  <a16:creationId xmlns:a16="http://schemas.microsoft.com/office/drawing/2014/main" id="{40DEF893-606E-4DCD-AA3C-0507E59AC0F0}"/>
                </a:ext>
              </a:extLst>
            </p:cNvPr>
            <p:cNvSpPr>
              <a:spLocks noChangeArrowheads="1"/>
            </p:cNvSpPr>
            <p:nvPr/>
          </p:nvSpPr>
          <p:spPr bwMode="auto">
            <a:xfrm>
              <a:off x="2085444" y="870687"/>
              <a:ext cx="1296144"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hangingPunct="0">
                <a:tabLst>
                  <a:tab pos="1516063" algn="l"/>
                </a:tabLst>
                <a:defRPr>
                  <a:solidFill>
                    <a:schemeClr val="tx1"/>
                  </a:solidFill>
                  <a:latin typeface="Arial" panose="020B0604020202020204" pitchFamily="34" charset="0"/>
                </a:defRPr>
              </a:lvl1pPr>
              <a:lvl2pPr eaLnBrk="0" hangingPunct="0">
                <a:tabLst>
                  <a:tab pos="1516063" algn="l"/>
                </a:tabLst>
                <a:defRPr>
                  <a:solidFill>
                    <a:schemeClr val="tx1"/>
                  </a:solidFill>
                  <a:latin typeface="Arial" panose="020B0604020202020204" pitchFamily="34" charset="0"/>
                </a:defRPr>
              </a:lvl2pPr>
              <a:lvl3pPr eaLnBrk="0" hangingPunct="0">
                <a:tabLst>
                  <a:tab pos="1516063" algn="l"/>
                </a:tabLst>
                <a:defRPr>
                  <a:solidFill>
                    <a:schemeClr val="tx1"/>
                  </a:solidFill>
                  <a:latin typeface="Arial" panose="020B0604020202020204" pitchFamily="34" charset="0"/>
                </a:defRPr>
              </a:lvl3pPr>
              <a:lvl4pPr eaLnBrk="0" hangingPunct="0">
                <a:tabLst>
                  <a:tab pos="1516063" algn="l"/>
                </a:tabLst>
                <a:defRPr>
                  <a:solidFill>
                    <a:schemeClr val="tx1"/>
                  </a:solidFill>
                  <a:latin typeface="Arial" panose="020B0604020202020204" pitchFamily="34" charset="0"/>
                </a:defRPr>
              </a:lvl4pPr>
              <a:lvl5pPr eaLnBrk="0" hangingPunct="0">
                <a:tabLst>
                  <a:tab pos="1516063" algn="l"/>
                </a:tabLst>
                <a:defRPr>
                  <a:solidFill>
                    <a:schemeClr val="tx1"/>
                  </a:solidFill>
                  <a:latin typeface="Arial" panose="020B0604020202020204" pitchFamily="34" charset="0"/>
                </a:defRPr>
              </a:lvl5pPr>
              <a:lvl6pPr eaLnBrk="0" fontAlgn="base" hangingPunct="0">
                <a:spcBef>
                  <a:spcPct val="0"/>
                </a:spcBef>
                <a:spcAft>
                  <a:spcPct val="0"/>
                </a:spcAft>
                <a:tabLst>
                  <a:tab pos="1516063" algn="l"/>
                </a:tabLst>
                <a:defRPr>
                  <a:solidFill>
                    <a:schemeClr val="tx1"/>
                  </a:solidFill>
                  <a:latin typeface="Arial" panose="020B0604020202020204" pitchFamily="34" charset="0"/>
                </a:defRPr>
              </a:lvl6pPr>
              <a:lvl7pPr eaLnBrk="0" fontAlgn="base" hangingPunct="0">
                <a:spcBef>
                  <a:spcPct val="0"/>
                </a:spcBef>
                <a:spcAft>
                  <a:spcPct val="0"/>
                </a:spcAft>
                <a:tabLst>
                  <a:tab pos="1516063" algn="l"/>
                </a:tabLst>
                <a:defRPr>
                  <a:solidFill>
                    <a:schemeClr val="tx1"/>
                  </a:solidFill>
                  <a:latin typeface="Arial" panose="020B0604020202020204" pitchFamily="34" charset="0"/>
                </a:defRPr>
              </a:lvl7pPr>
              <a:lvl8pPr eaLnBrk="0" fontAlgn="base" hangingPunct="0">
                <a:spcBef>
                  <a:spcPct val="0"/>
                </a:spcBef>
                <a:spcAft>
                  <a:spcPct val="0"/>
                </a:spcAft>
                <a:tabLst>
                  <a:tab pos="1516063" algn="l"/>
                </a:tabLst>
                <a:defRPr>
                  <a:solidFill>
                    <a:schemeClr val="tx1"/>
                  </a:solidFill>
                  <a:latin typeface="Arial" panose="020B0604020202020204" pitchFamily="34" charset="0"/>
                </a:defRPr>
              </a:lvl8pPr>
              <a:lvl9pPr eaLnBrk="0" fontAlgn="base" hangingPunct="0">
                <a:spcBef>
                  <a:spcPct val="0"/>
                </a:spcBef>
                <a:spcAft>
                  <a:spcPct val="0"/>
                </a:spcAft>
                <a:tabLst>
                  <a:tab pos="1516063" algn="l"/>
                </a:tabLst>
                <a:defRPr>
                  <a:solidFill>
                    <a:schemeClr val="tx1"/>
                  </a:solidFill>
                  <a:latin typeface="Arial" panose="020B0604020202020204" pitchFamily="34" charset="0"/>
                </a:defRPr>
              </a:lvl9pPr>
            </a:lstStyle>
            <a:p>
              <a:pPr algn="just" defTabSz="685800">
                <a:lnSpc>
                  <a:spcPct val="150000"/>
                </a:lnSpc>
                <a:tabLst>
                  <a:tab pos="1137047" algn="l"/>
                </a:tabLst>
              </a:pPr>
              <a:r>
                <a:rPr lang="fr-BE" altLang="nl-BE" sz="1100" dirty="0">
                  <a:solidFill>
                    <a:srgbClr val="1C1C1C"/>
                  </a:solidFill>
                  <a:latin typeface="Calibri" panose="020F0502020204030204" pitchFamily="34" charset="0"/>
                  <a:ea typeface="Calibri" panose="020F0502020204030204" pitchFamily="34" charset="0"/>
                  <a:cs typeface="Calibri" panose="020F0502020204030204" pitchFamily="34" charset="0"/>
                </a:rPr>
                <a:t>Facteur de risque</a:t>
              </a:r>
              <a:endParaRPr lang="nl-BE" altLang="nl-BE" sz="1000" dirty="0"/>
            </a:p>
            <a:p>
              <a:pPr algn="just" defTabSz="685800">
                <a:lnSpc>
                  <a:spcPct val="150000"/>
                </a:lnSpc>
                <a:tabLst>
                  <a:tab pos="1137047" algn="l"/>
                </a:tabLst>
              </a:pPr>
              <a:r>
                <a:rPr lang="fr-BE" altLang="nl-BE" sz="1100" dirty="0">
                  <a:solidFill>
                    <a:srgbClr val="1C1C1C"/>
                  </a:solidFill>
                  <a:latin typeface="Calibri" panose="020F0502020204030204" pitchFamily="34" charset="0"/>
                  <a:ea typeface="Calibri" panose="020F0502020204030204" pitchFamily="34" charset="0"/>
                  <a:cs typeface="Calibri" panose="020F0502020204030204" pitchFamily="34" charset="0"/>
                </a:rPr>
                <a:t>Point d’attention</a:t>
              </a:r>
              <a:endParaRPr lang="nl-BE" altLang="nl-BE" sz="1000" dirty="0"/>
            </a:p>
            <a:p>
              <a:pPr algn="just" defTabSz="685800">
                <a:lnSpc>
                  <a:spcPct val="150000"/>
                </a:lnSpc>
                <a:tabLst>
                  <a:tab pos="1137047" algn="l"/>
                </a:tabLst>
              </a:pPr>
              <a:r>
                <a:rPr lang="fr-BE" altLang="nl-BE" sz="1100" dirty="0">
                  <a:solidFill>
                    <a:srgbClr val="1C1C1C"/>
                  </a:solidFill>
                  <a:latin typeface="Calibri" panose="020F0502020204030204" pitchFamily="34" charset="0"/>
                  <a:ea typeface="Calibri" panose="020F0502020204030204" pitchFamily="34" charset="0"/>
                  <a:cs typeface="Calibri" panose="020F0502020204030204" pitchFamily="34" charset="0"/>
                </a:rPr>
                <a:t>Facteur positif</a:t>
              </a:r>
              <a:endParaRPr lang="fr-BE" altLang="nl-BE" sz="2000" dirty="0"/>
            </a:p>
          </p:txBody>
        </p:sp>
      </p:grpSp>
      <p:grpSp>
        <p:nvGrpSpPr>
          <p:cNvPr id="17" name="Group 16"/>
          <p:cNvGrpSpPr/>
          <p:nvPr/>
        </p:nvGrpSpPr>
        <p:grpSpPr>
          <a:xfrm>
            <a:off x="671377" y="1484784"/>
            <a:ext cx="8776145" cy="4818770"/>
            <a:chOff x="763801" y="1915619"/>
            <a:chExt cx="5254450" cy="3929059"/>
          </a:xfrm>
        </p:grpSpPr>
        <p:sp>
          <p:nvSpPr>
            <p:cNvPr id="18" name="Rectangle 17">
              <a:extLst>
                <a:ext uri="{FF2B5EF4-FFF2-40B4-BE49-F238E27FC236}">
                  <a16:creationId xmlns:a16="http://schemas.microsoft.com/office/drawing/2014/main" id="{CC280CC0-E4E1-4EE3-9D2C-AA3CF62C87AE}"/>
                </a:ext>
              </a:extLst>
            </p:cNvPr>
            <p:cNvSpPr/>
            <p:nvPr/>
          </p:nvSpPr>
          <p:spPr>
            <a:xfrm>
              <a:off x="916793" y="5250612"/>
              <a:ext cx="1242138" cy="594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9" name="Image 31" descr="Une image contenant capture d’écran&#10;&#10;Description générée automatiquement">
              <a:extLst>
                <a:ext uri="{FF2B5EF4-FFF2-40B4-BE49-F238E27FC236}">
                  <a16:creationId xmlns:a16="http://schemas.microsoft.com/office/drawing/2014/main" id="{417B2D20-2B5C-45EF-B79A-0859DB83B59F}"/>
                </a:ext>
              </a:extLst>
            </p:cNvPr>
            <p:cNvPicPr/>
            <p:nvPr/>
          </p:nvPicPr>
          <p:blipFill rotWithShape="1">
            <a:blip r:embed="rId2">
              <a:extLst>
                <a:ext uri="{28A0092B-C50C-407E-A947-70E740481C1C}">
                  <a14:useLocalDpi xmlns:a14="http://schemas.microsoft.com/office/drawing/2010/main" val="0"/>
                </a:ext>
              </a:extLst>
            </a:blip>
            <a:srcRect l="8884"/>
            <a:stretch/>
          </p:blipFill>
          <p:spPr>
            <a:xfrm>
              <a:off x="1390679" y="1915619"/>
              <a:ext cx="4627572" cy="3929059"/>
            </a:xfrm>
            <a:prstGeom prst="rect">
              <a:avLst/>
            </a:prstGeom>
          </p:spPr>
        </p:pic>
        <p:sp>
          <p:nvSpPr>
            <p:cNvPr id="20" name="Ellipse 19"/>
            <p:cNvSpPr/>
            <p:nvPr/>
          </p:nvSpPr>
          <p:spPr>
            <a:xfrm>
              <a:off x="2289595" y="2500604"/>
              <a:ext cx="809828" cy="196133"/>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llipse 20"/>
            <p:cNvSpPr/>
            <p:nvPr/>
          </p:nvSpPr>
          <p:spPr>
            <a:xfrm>
              <a:off x="2442805" y="3460357"/>
              <a:ext cx="656618" cy="191368"/>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Ellipse 22"/>
            <p:cNvSpPr/>
            <p:nvPr/>
          </p:nvSpPr>
          <p:spPr>
            <a:xfrm>
              <a:off x="2442805" y="3605888"/>
              <a:ext cx="656618" cy="191368"/>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Ellipse 23"/>
            <p:cNvSpPr/>
            <p:nvPr/>
          </p:nvSpPr>
          <p:spPr>
            <a:xfrm>
              <a:off x="1711603" y="5127742"/>
              <a:ext cx="1387820" cy="179977"/>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Image 17"/>
            <p:cNvPicPr>
              <a:picLocks noChangeAspect="1"/>
            </p:cNvPicPr>
            <p:nvPr/>
          </p:nvPicPr>
          <p:blipFill>
            <a:blip r:embed="rId3"/>
            <a:stretch>
              <a:fillRect/>
            </a:stretch>
          </p:blipFill>
          <p:spPr>
            <a:xfrm>
              <a:off x="763801" y="2404872"/>
              <a:ext cx="628838" cy="482338"/>
            </a:xfrm>
            <a:prstGeom prst="rect">
              <a:avLst/>
            </a:prstGeom>
          </p:spPr>
        </p:pic>
        <p:pic>
          <p:nvPicPr>
            <p:cNvPr id="25" name="Image 21"/>
            <p:cNvPicPr>
              <a:picLocks noChangeAspect="1"/>
            </p:cNvPicPr>
            <p:nvPr/>
          </p:nvPicPr>
          <p:blipFill>
            <a:blip r:embed="rId4"/>
            <a:stretch>
              <a:fillRect/>
            </a:stretch>
          </p:blipFill>
          <p:spPr>
            <a:xfrm>
              <a:off x="763801" y="2035656"/>
              <a:ext cx="628838" cy="325249"/>
            </a:xfrm>
            <a:prstGeom prst="rect">
              <a:avLst/>
            </a:prstGeom>
          </p:spPr>
        </p:pic>
        <p:pic>
          <p:nvPicPr>
            <p:cNvPr id="26" name="Image 24"/>
            <p:cNvPicPr>
              <a:picLocks noChangeAspect="1"/>
            </p:cNvPicPr>
            <p:nvPr/>
          </p:nvPicPr>
          <p:blipFill>
            <a:blip r:embed="rId5"/>
            <a:stretch>
              <a:fillRect/>
            </a:stretch>
          </p:blipFill>
          <p:spPr>
            <a:xfrm>
              <a:off x="768092" y="2979100"/>
              <a:ext cx="624546" cy="1153883"/>
            </a:xfrm>
            <a:prstGeom prst="rect">
              <a:avLst/>
            </a:prstGeom>
          </p:spPr>
        </p:pic>
        <p:pic>
          <p:nvPicPr>
            <p:cNvPr id="27" name="Image 25"/>
            <p:cNvPicPr>
              <a:picLocks noChangeAspect="1"/>
            </p:cNvPicPr>
            <p:nvPr/>
          </p:nvPicPr>
          <p:blipFill>
            <a:blip r:embed="rId6"/>
            <a:stretch>
              <a:fillRect/>
            </a:stretch>
          </p:blipFill>
          <p:spPr>
            <a:xfrm>
              <a:off x="763801" y="4224874"/>
              <a:ext cx="628838" cy="492902"/>
            </a:xfrm>
            <a:prstGeom prst="rect">
              <a:avLst/>
            </a:prstGeom>
          </p:spPr>
        </p:pic>
        <p:pic>
          <p:nvPicPr>
            <p:cNvPr id="28" name="Image 26"/>
            <p:cNvPicPr>
              <a:picLocks noChangeAspect="1"/>
            </p:cNvPicPr>
            <p:nvPr/>
          </p:nvPicPr>
          <p:blipFill>
            <a:blip r:embed="rId7"/>
            <a:stretch>
              <a:fillRect/>
            </a:stretch>
          </p:blipFill>
          <p:spPr>
            <a:xfrm>
              <a:off x="767551" y="4775538"/>
              <a:ext cx="625088" cy="475075"/>
            </a:xfrm>
            <a:prstGeom prst="rect">
              <a:avLst/>
            </a:prstGeom>
          </p:spPr>
        </p:pic>
        <p:pic>
          <p:nvPicPr>
            <p:cNvPr id="29" name="Image 27"/>
            <p:cNvPicPr>
              <a:picLocks noChangeAspect="1"/>
            </p:cNvPicPr>
            <p:nvPr/>
          </p:nvPicPr>
          <p:blipFill>
            <a:blip r:embed="rId8"/>
            <a:stretch>
              <a:fillRect/>
            </a:stretch>
          </p:blipFill>
          <p:spPr>
            <a:xfrm>
              <a:off x="763801" y="5308374"/>
              <a:ext cx="628838" cy="335393"/>
            </a:xfrm>
            <a:prstGeom prst="rect">
              <a:avLst/>
            </a:prstGeom>
          </p:spPr>
        </p:pic>
      </p:grpSp>
      <p:grpSp>
        <p:nvGrpSpPr>
          <p:cNvPr id="31" name="Group 30"/>
          <p:cNvGrpSpPr/>
          <p:nvPr/>
        </p:nvGrpSpPr>
        <p:grpSpPr>
          <a:xfrm>
            <a:off x="9414097" y="2811427"/>
            <a:ext cx="2230072" cy="430887"/>
            <a:chOff x="7267696" y="2957995"/>
            <a:chExt cx="1582001" cy="430887"/>
          </a:xfrm>
        </p:grpSpPr>
        <p:sp>
          <p:nvSpPr>
            <p:cNvPr id="32" name="Oval 31"/>
            <p:cNvSpPr/>
            <p:nvPr/>
          </p:nvSpPr>
          <p:spPr>
            <a:xfrm>
              <a:off x="7267696" y="3047614"/>
              <a:ext cx="409604" cy="16855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3" name="TextBox 32"/>
            <p:cNvSpPr txBox="1"/>
            <p:nvPr/>
          </p:nvSpPr>
          <p:spPr>
            <a:xfrm>
              <a:off x="7724556" y="2957995"/>
              <a:ext cx="1125141" cy="430887"/>
            </a:xfrm>
            <a:prstGeom prst="rect">
              <a:avLst/>
            </a:prstGeom>
            <a:noFill/>
          </p:spPr>
          <p:txBody>
            <a:bodyPr wrap="square" rtlCol="0">
              <a:spAutoFit/>
            </a:bodyPr>
            <a:lstStyle/>
            <a:p>
              <a:r>
                <a:rPr lang="en-US" sz="1100" dirty="0" err="1"/>
                <a:t>Facteur</a:t>
              </a:r>
              <a:r>
                <a:rPr lang="en-US" sz="1100" dirty="0"/>
                <a:t> </a:t>
              </a:r>
              <a:r>
                <a:rPr lang="en-US" sz="1100" dirty="0" err="1"/>
                <a:t>favorisant</a:t>
              </a:r>
              <a:r>
                <a:rPr lang="en-US" sz="1100" dirty="0"/>
                <a:t> le </a:t>
              </a:r>
              <a:r>
                <a:rPr lang="en-US" sz="1100" dirty="0" err="1"/>
                <a:t>bien-être</a:t>
              </a:r>
              <a:endParaRPr lang="en-US" sz="1100" dirty="0"/>
            </a:p>
          </p:txBody>
        </p:sp>
      </p:grpSp>
    </p:spTree>
    <p:extLst>
      <p:ext uri="{BB962C8B-B14F-4D97-AF65-F5344CB8AC3E}">
        <p14:creationId xmlns:p14="http://schemas.microsoft.com/office/powerpoint/2010/main" val="39163347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smtClean="0"/>
              <a:t>Resource management</a:t>
            </a:r>
            <a:endParaRPr lang="fr-BE" altLang="en-US" dirty="0"/>
          </a:p>
        </p:txBody>
      </p:sp>
      <p:sp>
        <p:nvSpPr>
          <p:cNvPr id="3" name="Content Placeholder 2"/>
          <p:cNvSpPr>
            <a:spLocks noGrp="1"/>
          </p:cNvSpPr>
          <p:nvPr>
            <p:ph idx="1"/>
          </p:nvPr>
        </p:nvSpPr>
        <p:spPr/>
        <p:txBody>
          <a:bodyPr/>
          <a:lstStyle/>
          <a:p>
            <a:pPr lvl="0"/>
            <a:r>
              <a:rPr lang="nl-BE" dirty="0" err="1" smtClean="0"/>
              <a:t>Résultats</a:t>
            </a:r>
            <a:r>
              <a:rPr lang="nl-BE" dirty="0" smtClean="0"/>
              <a:t> </a:t>
            </a:r>
            <a:r>
              <a:rPr lang="nl-BE" dirty="0" err="1" smtClean="0"/>
              <a:t>spécifiques</a:t>
            </a:r>
            <a:endParaRPr lang="en-US" dirty="0" smtClean="0"/>
          </a:p>
          <a:p>
            <a:pPr lvl="1"/>
            <a:r>
              <a:rPr lang="fr-FR" dirty="0" smtClean="0"/>
              <a:t>des résultats distinctifs par fonction, par service, etc. sont également disponibles </a:t>
            </a:r>
            <a:endParaRPr lang="en-US" dirty="0" smtClean="0"/>
          </a:p>
          <a:p>
            <a:pPr lvl="1"/>
            <a:r>
              <a:rPr lang="fr-FR" dirty="0" smtClean="0"/>
              <a:t>suivent +/- même tendance</a:t>
            </a:r>
            <a:endParaRPr lang="en-US" dirty="0" smtClean="0"/>
          </a:p>
          <a:p>
            <a:pPr lvl="0"/>
            <a:r>
              <a:rPr lang="nl-BE" dirty="0" smtClean="0"/>
              <a:t>Communication</a:t>
            </a:r>
            <a:endParaRPr lang="en-US" dirty="0" smtClean="0"/>
          </a:p>
          <a:p>
            <a:pPr lvl="1"/>
            <a:r>
              <a:rPr lang="fr-FR" dirty="0" smtClean="0"/>
              <a:t>présentation et explication en détails de l’ensemble des résultats à tous les collaborateurs en 2021</a:t>
            </a:r>
            <a:endParaRPr lang="en-US" dirty="0" smtClean="0"/>
          </a:p>
          <a:p>
            <a:pPr lvl="1"/>
            <a:r>
              <a:rPr lang="fr-FR" dirty="0" smtClean="0"/>
              <a:t>validation et mise en œuvre du plan d’action</a:t>
            </a:r>
            <a:endParaRPr lang="en-US" dirty="0" smtClean="0"/>
          </a:p>
          <a:p>
            <a:pPr lvl="2"/>
            <a:r>
              <a:rPr lang="fr-FR" dirty="0" smtClean="0"/>
              <a:t>actions communes à l’ensemble des collaborateurs (</a:t>
            </a:r>
            <a:r>
              <a:rPr lang="fr-FR" dirty="0" smtClean="0">
                <a:solidFill>
                  <a:srgbClr val="087670"/>
                </a:solidFill>
              </a:rPr>
              <a:t>eHealth</a:t>
            </a:r>
            <a:r>
              <a:rPr lang="fr-FR" dirty="0" smtClean="0"/>
              <a:t>-BCSS)</a:t>
            </a:r>
            <a:endParaRPr lang="en-US" dirty="0" smtClean="0"/>
          </a:p>
          <a:p>
            <a:pPr lvl="2"/>
            <a:r>
              <a:rPr lang="fr-FR" dirty="0" smtClean="0"/>
              <a:t>approche ciblée (par service) et participative (sur base volontaire)</a:t>
            </a:r>
            <a:endParaRPr lang="en-US" dirty="0" smtClean="0"/>
          </a:p>
          <a:p>
            <a:pPr lvl="1"/>
            <a:endParaRPr lang="nl-BE" altLang="en-US" dirty="0" smtClean="0"/>
          </a:p>
        </p:txBody>
      </p:sp>
      <p:sp>
        <p:nvSpPr>
          <p:cNvPr id="4" name="Slide Number Placeholder 3"/>
          <p:cNvSpPr>
            <a:spLocks noGrp="1"/>
          </p:cNvSpPr>
          <p:nvPr>
            <p:ph type="sldNum" sz="quarter" idx="12"/>
          </p:nvPr>
        </p:nvSpPr>
        <p:spPr/>
        <p:txBody>
          <a:bodyPr/>
          <a:lstStyle/>
          <a:p>
            <a:fld id="{97CCC5E9-F9D9-46F9-AA92-085E1A182B77}" type="slidenum">
              <a:rPr lang="en-GB" smtClean="0"/>
              <a:pPr/>
              <a:t>67</a:t>
            </a:fld>
            <a:endParaRPr lang="en-GB" dirty="0"/>
          </a:p>
        </p:txBody>
      </p:sp>
    </p:spTree>
    <p:extLst>
      <p:ext uri="{BB962C8B-B14F-4D97-AF65-F5344CB8AC3E}">
        <p14:creationId xmlns:p14="http://schemas.microsoft.com/office/powerpoint/2010/main" val="41925896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3392" y="2420888"/>
            <a:ext cx="10972800" cy="922337"/>
          </a:xfrm>
        </p:spPr>
        <p:txBody>
          <a:bodyPr/>
          <a:lstStyle/>
          <a:p>
            <a:r>
              <a:rPr lang="fr-BE" dirty="0" smtClean="0"/>
              <a:t>Budget 2021</a:t>
            </a:r>
            <a:endParaRPr lang="fr-BE" dirty="0"/>
          </a:p>
        </p:txBody>
      </p:sp>
      <p:sp>
        <p:nvSpPr>
          <p:cNvPr id="4" name="Slide Number Placeholder 3"/>
          <p:cNvSpPr>
            <a:spLocks noGrp="1"/>
          </p:cNvSpPr>
          <p:nvPr>
            <p:ph type="sldNum" sz="quarter" idx="10"/>
          </p:nvPr>
        </p:nvSpPr>
        <p:spPr/>
        <p:txBody>
          <a:bodyPr/>
          <a:lstStyle/>
          <a:p>
            <a:pPr>
              <a:defRPr/>
            </a:pPr>
            <a:fld id="{EF66DDCB-4F40-4F8C-A2FE-269D135B5A13}" type="slidenum">
              <a:rPr lang="en-GB" smtClean="0"/>
              <a:pPr>
                <a:defRPr/>
              </a:pPr>
              <a:t>68</a:t>
            </a:fld>
            <a:endParaRPr lang="en-GB" dirty="0"/>
          </a:p>
        </p:txBody>
      </p:sp>
    </p:spTree>
    <p:extLst>
      <p:ext uri="{BB962C8B-B14F-4D97-AF65-F5344CB8AC3E}">
        <p14:creationId xmlns:p14="http://schemas.microsoft.com/office/powerpoint/2010/main" val="262479623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Organisation interne - Budget</a:t>
            </a:r>
            <a:endParaRPr lang="fr-BE"/>
          </a:p>
        </p:txBody>
      </p:sp>
      <p:sp>
        <p:nvSpPr>
          <p:cNvPr id="3" name="Content Placeholder 2"/>
          <p:cNvSpPr>
            <a:spLocks noGrp="1"/>
          </p:cNvSpPr>
          <p:nvPr>
            <p:ph idx="1"/>
          </p:nvPr>
        </p:nvSpPr>
        <p:spPr>
          <a:xfrm>
            <a:off x="609600" y="1138817"/>
            <a:ext cx="10972800" cy="5285797"/>
          </a:xfrm>
        </p:spPr>
        <p:txBody>
          <a:bodyPr>
            <a:noAutofit/>
          </a:bodyPr>
          <a:lstStyle/>
          <a:p>
            <a:pPr lvl="0">
              <a:spcBef>
                <a:spcPts val="300"/>
              </a:spcBef>
            </a:pPr>
            <a:r>
              <a:rPr lang="fr-BE" dirty="0" smtClean="0"/>
              <a:t>Budget initial 2021</a:t>
            </a:r>
          </a:p>
          <a:p>
            <a:pPr lvl="1">
              <a:spcBef>
                <a:spcPts val="300"/>
              </a:spcBef>
            </a:pPr>
            <a:r>
              <a:rPr lang="fr-BE" dirty="0" smtClean="0"/>
              <a:t>montant accordé initialement par le SPF BOSA (Cellule Budget)</a:t>
            </a:r>
          </a:p>
          <a:p>
            <a:pPr lvl="2">
              <a:spcBef>
                <a:spcPts val="300"/>
              </a:spcBef>
            </a:pPr>
            <a:r>
              <a:rPr lang="fr-BE" b="1" dirty="0" smtClean="0"/>
              <a:t>15.535.712 € </a:t>
            </a:r>
          </a:p>
          <a:p>
            <a:pPr lvl="1">
              <a:spcBef>
                <a:spcPts val="300"/>
              </a:spcBef>
            </a:pPr>
            <a:r>
              <a:rPr lang="fr-BE" dirty="0" smtClean="0"/>
              <a:t>économie linéaire de 2% sur les frais de personnel et de fonctionnement (ordinaires et informatiques) imposée par le gouvernement</a:t>
            </a:r>
          </a:p>
          <a:p>
            <a:pPr lvl="2">
              <a:spcBef>
                <a:spcPts val="300"/>
              </a:spcBef>
            </a:pPr>
            <a:r>
              <a:rPr lang="fr-BE" dirty="0" smtClean="0"/>
              <a:t>308.639€</a:t>
            </a:r>
          </a:p>
          <a:p>
            <a:pPr lvl="1">
              <a:spcBef>
                <a:spcPts val="300"/>
              </a:spcBef>
            </a:pPr>
            <a:r>
              <a:rPr lang="fr-BE" dirty="0" smtClean="0"/>
              <a:t>budget initial disponible pour 2021 (hors sous-utilisation éventuelle)</a:t>
            </a:r>
          </a:p>
          <a:p>
            <a:pPr lvl="2">
              <a:spcBef>
                <a:spcPts val="300"/>
              </a:spcBef>
            </a:pPr>
            <a:r>
              <a:rPr lang="fr-BE" b="1" dirty="0" smtClean="0"/>
              <a:t>15.227.073 € (soit 710.747 € de plus qu’en 2020)</a:t>
            </a:r>
          </a:p>
          <a:p>
            <a:pPr lvl="1">
              <a:spcBef>
                <a:spcPts val="300"/>
              </a:spcBef>
            </a:pPr>
            <a:r>
              <a:rPr lang="fr-BE" dirty="0" smtClean="0"/>
              <a:t>objectifs</a:t>
            </a:r>
          </a:p>
          <a:p>
            <a:pPr lvl="2">
              <a:spcBef>
                <a:spcPts val="300"/>
              </a:spcBef>
            </a:pPr>
            <a:r>
              <a:rPr lang="fr-BE" dirty="0" smtClean="0"/>
              <a:t>soutenir les axes stratégiques de la Roadmap 3.0</a:t>
            </a:r>
          </a:p>
          <a:p>
            <a:pPr lvl="2">
              <a:spcBef>
                <a:spcPts val="300"/>
              </a:spcBef>
            </a:pPr>
            <a:r>
              <a:rPr lang="fr-BE" dirty="0" smtClean="0"/>
              <a:t>renforcer la stabilité et assurer la continuité du business de la plate-forme </a:t>
            </a:r>
            <a:r>
              <a:rPr lang="fr-BE" dirty="0" smtClean="0">
                <a:solidFill>
                  <a:srgbClr val="087670"/>
                </a:solidFill>
              </a:rPr>
              <a:t>eHealth</a:t>
            </a:r>
          </a:p>
          <a:p>
            <a:pPr>
              <a:spcBef>
                <a:spcPts val="300"/>
              </a:spcBef>
            </a:pPr>
            <a:r>
              <a:rPr lang="fr-BE" dirty="0" smtClean="0"/>
              <a:t>Avances sur BSM 2020 vers 2021</a:t>
            </a:r>
          </a:p>
          <a:p>
            <a:pPr lvl="1">
              <a:spcBef>
                <a:spcPts val="300"/>
              </a:spcBef>
            </a:pPr>
            <a:r>
              <a:rPr lang="fr-BE" dirty="0" smtClean="0"/>
              <a:t>5.021.475  €</a:t>
            </a:r>
          </a:p>
          <a:p>
            <a:pPr lvl="1">
              <a:spcBef>
                <a:spcPts val="300"/>
              </a:spcBef>
            </a:pPr>
            <a:r>
              <a:rPr lang="fr-BE" dirty="0" smtClean="0"/>
              <a:t>objectif</a:t>
            </a:r>
          </a:p>
          <a:p>
            <a:pPr lvl="2">
              <a:spcBef>
                <a:spcPts val="300"/>
              </a:spcBef>
            </a:pPr>
            <a:r>
              <a:rPr lang="fr-BE" dirty="0" smtClean="0"/>
              <a:t>soutien aux projets et investissements n’ayant pu complètement être réalisés en 2020 (retards éventuels imputables </a:t>
            </a:r>
            <a:r>
              <a:rPr lang="fr-BE" dirty="0" err="1" smtClean="0"/>
              <a:t>e.a</a:t>
            </a:r>
            <a:r>
              <a:rPr lang="fr-BE" dirty="0" smtClean="0"/>
              <a:t>. à la crise COVID19) </a:t>
            </a:r>
          </a:p>
          <a:p>
            <a:pPr lvl="1">
              <a:spcBef>
                <a:spcPts val="300"/>
              </a:spcBef>
            </a:pPr>
            <a:endParaRPr lang="en-US" dirty="0" smtClean="0"/>
          </a:p>
          <a:p>
            <a:pPr lvl="1">
              <a:spcBef>
                <a:spcPts val="300"/>
              </a:spcBef>
            </a:pPr>
            <a:endParaRPr lang="en-US" dirty="0" smtClean="0"/>
          </a:p>
          <a:p>
            <a:pPr>
              <a:spcBef>
                <a:spcPts val="300"/>
              </a:spcBef>
            </a:pPr>
            <a:endParaRPr lang="en-US" dirty="0"/>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69</a:t>
            </a:fld>
            <a:endParaRPr lang="en-GB" dirty="0"/>
          </a:p>
        </p:txBody>
      </p:sp>
    </p:spTree>
    <p:extLst>
      <p:ext uri="{BB962C8B-B14F-4D97-AF65-F5344CB8AC3E}">
        <p14:creationId xmlns:p14="http://schemas.microsoft.com/office/powerpoint/2010/main" val="3361169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Cluster 0 – Data sharing consents</a:t>
            </a:r>
            <a:endParaRPr lang="nl-BE" dirty="0"/>
          </a:p>
        </p:txBody>
      </p:sp>
      <p:sp>
        <p:nvSpPr>
          <p:cNvPr id="6" name="Content Placeholder 5"/>
          <p:cNvSpPr>
            <a:spLocks noGrp="1"/>
          </p:cNvSpPr>
          <p:nvPr>
            <p:ph idx="1"/>
          </p:nvPr>
        </p:nvSpPr>
        <p:spPr/>
        <p:txBody>
          <a:bodyPr/>
          <a:lstStyle/>
          <a:p>
            <a:r>
              <a:rPr lang="nl-BE" dirty="0" smtClean="0"/>
              <a:t>18/01/2020: </a:t>
            </a:r>
            <a:r>
              <a:rPr lang="nl-BE" dirty="0" smtClean="0">
                <a:solidFill>
                  <a:srgbClr val="087670"/>
                </a:solidFill>
              </a:rPr>
              <a:t>9.503.909</a:t>
            </a:r>
            <a:r>
              <a:rPr lang="nl-BE" dirty="0" smtClean="0"/>
              <a:t> personen met geïnformeerde toestemming tot gegevensdeling</a:t>
            </a:r>
            <a:endParaRPr lang="nl-BE"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pic>
        <p:nvPicPr>
          <p:cNvPr id="8" name="Picture 7"/>
          <p:cNvPicPr>
            <a:picLocks noChangeAspect="1"/>
          </p:cNvPicPr>
          <p:nvPr/>
        </p:nvPicPr>
        <p:blipFill>
          <a:blip r:embed="rId3"/>
          <a:stretch>
            <a:fillRect/>
          </a:stretch>
        </p:blipFill>
        <p:spPr>
          <a:xfrm>
            <a:off x="3364061" y="1844824"/>
            <a:ext cx="6836396" cy="4591019"/>
          </a:xfrm>
          <a:prstGeom prst="rect">
            <a:avLst/>
          </a:prstGeom>
        </p:spPr>
      </p:pic>
      <p:sp>
        <p:nvSpPr>
          <p:cNvPr id="3" name="Slide Number Placeholder 2"/>
          <p:cNvSpPr>
            <a:spLocks noGrp="1"/>
          </p:cNvSpPr>
          <p:nvPr>
            <p:ph type="sldNum" sz="quarter" idx="12"/>
          </p:nvPr>
        </p:nvSpPr>
        <p:spPr/>
        <p:txBody>
          <a:bodyPr/>
          <a:lstStyle/>
          <a:p>
            <a:pPr>
              <a:defRPr/>
            </a:pPr>
            <a:fld id="{97CCC5E9-F9D9-46F9-AA92-085E1A182B77}" type="slidenum">
              <a:rPr lang="en-GB" smtClean="0"/>
              <a:pPr>
                <a:defRPr/>
              </a:pPr>
              <a:t>7</a:t>
            </a:fld>
            <a:endParaRPr lang="en-GB" dirty="0"/>
          </a:p>
        </p:txBody>
      </p:sp>
    </p:spTree>
    <p:extLst>
      <p:ext uri="{BB962C8B-B14F-4D97-AF65-F5344CB8AC3E}">
        <p14:creationId xmlns:p14="http://schemas.microsoft.com/office/powerpoint/2010/main" val="262280681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Organisation interne - Budget</a:t>
            </a:r>
            <a:endParaRPr lang="fr-BE"/>
          </a:p>
        </p:txBody>
      </p:sp>
      <p:sp>
        <p:nvSpPr>
          <p:cNvPr id="3" name="Content Placeholder 2"/>
          <p:cNvSpPr>
            <a:spLocks noGrp="1"/>
          </p:cNvSpPr>
          <p:nvPr>
            <p:ph idx="1"/>
          </p:nvPr>
        </p:nvSpPr>
        <p:spPr/>
        <p:txBody>
          <a:bodyPr/>
          <a:lstStyle/>
          <a:p>
            <a:pPr lvl="0"/>
            <a:r>
              <a:rPr lang="fr-BE" smtClean="0"/>
              <a:t>Trajectoire d’épargne imposée par le gouvernement pour les 4 années à venir (2021-2024) à l’ensemble de la fonction publique</a:t>
            </a:r>
          </a:p>
          <a:p>
            <a:pPr lvl="1"/>
            <a:r>
              <a:rPr lang="fr-BE" smtClean="0"/>
              <a:t>150.000.000 €/an cumulatifs</a:t>
            </a:r>
          </a:p>
          <a:p>
            <a:pPr lvl="1"/>
            <a:r>
              <a:rPr lang="fr-BE" smtClean="0"/>
              <a:t>soit 600.000.000 € d’ici 2024</a:t>
            </a:r>
          </a:p>
          <a:p>
            <a:pPr lvl="0"/>
            <a:r>
              <a:rPr lang="fr-BE" smtClean="0"/>
              <a:t>Epargne structurelle de</a:t>
            </a:r>
          </a:p>
          <a:p>
            <a:pPr lvl="1"/>
            <a:r>
              <a:rPr lang="fr-BE" smtClean="0"/>
              <a:t>2%/an cumulatifs </a:t>
            </a:r>
          </a:p>
          <a:p>
            <a:pPr lvl="1"/>
            <a:r>
              <a:rPr lang="fr-BE" smtClean="0"/>
              <a:t>8% d’ici 2024</a:t>
            </a:r>
          </a:p>
          <a:p>
            <a:r>
              <a:rPr lang="fr-BE" smtClean="0"/>
              <a:t>Recherche en cours, par les différents Collèges, de solutions pour réaliser l’épargne demandée, autrement que par des économies linéaires</a:t>
            </a:r>
          </a:p>
          <a:p>
            <a:endParaRPr lang="fr-BE" dirty="0" smtClean="0"/>
          </a:p>
        </p:txBody>
      </p:sp>
      <p:sp>
        <p:nvSpPr>
          <p:cNvPr id="4" name="Slide Number Placeholder 3"/>
          <p:cNvSpPr>
            <a:spLocks noGrp="1"/>
          </p:cNvSpPr>
          <p:nvPr>
            <p:ph type="sldNum" sz="quarter" idx="12"/>
          </p:nvPr>
        </p:nvSpPr>
        <p:spPr/>
        <p:txBody>
          <a:bodyPr/>
          <a:lstStyle/>
          <a:p>
            <a:fld id="{97CCC5E9-F9D9-46F9-AA92-085E1A182B77}" type="slidenum">
              <a:rPr lang="en-GB" smtClean="0"/>
              <a:pPr/>
              <a:t>70</a:t>
            </a:fld>
            <a:endParaRPr lang="en-GB" dirty="0"/>
          </a:p>
        </p:txBody>
      </p:sp>
    </p:spTree>
    <p:extLst>
      <p:ext uri="{BB962C8B-B14F-4D97-AF65-F5344CB8AC3E}">
        <p14:creationId xmlns:p14="http://schemas.microsoft.com/office/powerpoint/2010/main" val="160317716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Organisation interne - Budget</a:t>
            </a:r>
            <a:endParaRPr lang="fr-BE"/>
          </a:p>
        </p:txBody>
      </p:sp>
      <p:sp>
        <p:nvSpPr>
          <p:cNvPr id="3" name="Content Placeholder 2"/>
          <p:cNvSpPr>
            <a:spLocks noGrp="1"/>
          </p:cNvSpPr>
          <p:nvPr>
            <p:ph idx="1"/>
          </p:nvPr>
        </p:nvSpPr>
        <p:spPr/>
        <p:txBody>
          <a:bodyPr/>
          <a:lstStyle/>
          <a:p>
            <a:r>
              <a:rPr lang="fr-BE" dirty="0" smtClean="0"/>
              <a:t>Actuellement, une augmentation structurelle de 700.000 €/an du budget de gestion de la plate-forme</a:t>
            </a:r>
            <a:r>
              <a:rPr lang="fr-BE" dirty="0" smtClean="0">
                <a:solidFill>
                  <a:srgbClr val="087670"/>
                </a:solidFill>
              </a:rPr>
              <a:t> eHealth </a:t>
            </a:r>
            <a:r>
              <a:rPr lang="fr-BE" dirty="0" smtClean="0"/>
              <a:t>est prévue/validée</a:t>
            </a:r>
          </a:p>
          <a:p>
            <a:pPr lvl="1"/>
            <a:r>
              <a:rPr lang="en-US" dirty="0" smtClean="0"/>
              <a:t>augmentation </a:t>
            </a:r>
            <a:r>
              <a:rPr lang="en-US" dirty="0" err="1" smtClean="0"/>
              <a:t>annuelle</a:t>
            </a:r>
            <a:r>
              <a:rPr lang="en-US" dirty="0" smtClean="0"/>
              <a:t> effective de 350.000€ au lieu de 700.000€</a:t>
            </a:r>
          </a:p>
          <a:p>
            <a:r>
              <a:rPr lang="en-US" dirty="0" err="1" smtClean="0"/>
              <a:t>Montant</a:t>
            </a:r>
            <a:r>
              <a:rPr lang="en-US" dirty="0" smtClean="0"/>
              <a:t> </a:t>
            </a:r>
            <a:r>
              <a:rPr lang="en-US" dirty="0" err="1" smtClean="0"/>
              <a:t>cumulé</a:t>
            </a:r>
            <a:r>
              <a:rPr lang="en-US" dirty="0" smtClean="0"/>
              <a:t> </a:t>
            </a:r>
            <a:r>
              <a:rPr lang="en-US" dirty="0" err="1" smtClean="0"/>
              <a:t>estimé</a:t>
            </a:r>
            <a:r>
              <a:rPr lang="en-US" dirty="0" smtClean="0"/>
              <a:t> des </a:t>
            </a:r>
            <a:r>
              <a:rPr lang="en-US" dirty="0" err="1" smtClean="0"/>
              <a:t>économies</a:t>
            </a:r>
            <a:r>
              <a:rPr lang="en-US" dirty="0" smtClean="0"/>
              <a:t> (2021-2024) pour la plate-</a:t>
            </a:r>
            <a:r>
              <a:rPr lang="en-US" dirty="0" err="1" smtClean="0"/>
              <a:t>forme</a:t>
            </a:r>
            <a:r>
              <a:rPr lang="en-US" dirty="0" smtClean="0"/>
              <a:t> </a:t>
            </a:r>
            <a:r>
              <a:rPr lang="en-US" dirty="0" smtClean="0">
                <a:solidFill>
                  <a:srgbClr val="087670"/>
                </a:solidFill>
              </a:rPr>
              <a:t>eHealth</a:t>
            </a:r>
          </a:p>
          <a:p>
            <a:pPr lvl="1"/>
            <a:r>
              <a:rPr lang="en-US" dirty="0" smtClean="0"/>
              <a:t>1.284.000 € </a:t>
            </a:r>
            <a:r>
              <a:rPr lang="en-US" dirty="0" err="1" smtClean="0"/>
              <a:t>dont</a:t>
            </a:r>
            <a:r>
              <a:rPr lang="en-US" dirty="0" smtClean="0"/>
              <a:t> 1.158.000 € de </a:t>
            </a:r>
            <a:r>
              <a:rPr lang="en-US" dirty="0" err="1" smtClean="0"/>
              <a:t>dépenses</a:t>
            </a:r>
            <a:r>
              <a:rPr lang="en-US" dirty="0" smtClean="0"/>
              <a:t> </a:t>
            </a:r>
            <a:r>
              <a:rPr lang="en-US" dirty="0" err="1" smtClean="0"/>
              <a:t>informatiques</a:t>
            </a:r>
            <a:endParaRPr lang="en-US" dirty="0" smtClean="0"/>
          </a:p>
          <a:p>
            <a:pPr lvl="1"/>
            <a:r>
              <a:rPr lang="en-US" dirty="0" smtClean="0"/>
              <a:t>2021-2024: 1.516.000 € </a:t>
            </a:r>
            <a:r>
              <a:rPr lang="en-US" dirty="0" err="1" smtClean="0"/>
              <a:t>d’augmentation</a:t>
            </a:r>
            <a:r>
              <a:rPr lang="en-US" dirty="0" smtClean="0"/>
              <a:t> </a:t>
            </a:r>
            <a:r>
              <a:rPr lang="en-US" dirty="0" err="1" smtClean="0"/>
              <a:t>disponible</a:t>
            </a:r>
            <a:r>
              <a:rPr lang="en-US" dirty="0" smtClean="0"/>
              <a:t> sur les 2.800.000 € </a:t>
            </a:r>
            <a:r>
              <a:rPr lang="en-US" dirty="0" err="1" smtClean="0"/>
              <a:t>prévus</a:t>
            </a:r>
            <a:r>
              <a:rPr lang="en-US" dirty="0" smtClean="0"/>
              <a:t> </a:t>
            </a:r>
          </a:p>
          <a:p>
            <a:pPr lvl="1"/>
            <a:r>
              <a:rPr lang="en-US" dirty="0" err="1" smtClean="0"/>
              <a:t>diverses</a:t>
            </a:r>
            <a:r>
              <a:rPr lang="en-US" dirty="0" smtClean="0"/>
              <a:t> provisions </a:t>
            </a:r>
            <a:r>
              <a:rPr lang="en-US" dirty="0" err="1" smtClean="0"/>
              <a:t>disponibles</a:t>
            </a:r>
            <a:r>
              <a:rPr lang="en-US" dirty="0" smtClean="0"/>
              <a:t> chez </a:t>
            </a:r>
            <a:r>
              <a:rPr lang="en-US" dirty="0" err="1" smtClean="0"/>
              <a:t>Smals</a:t>
            </a:r>
            <a:r>
              <a:rPr lang="en-US" dirty="0" smtClean="0"/>
              <a:t> (</a:t>
            </a:r>
            <a:r>
              <a:rPr lang="en-US" dirty="0" err="1" smtClean="0"/>
              <a:t>si</a:t>
            </a:r>
            <a:r>
              <a:rPr lang="en-US" dirty="0" smtClean="0"/>
              <a:t> </a:t>
            </a:r>
            <a:r>
              <a:rPr lang="en-US" dirty="0" err="1" smtClean="0"/>
              <a:t>nécessaire</a:t>
            </a:r>
            <a:r>
              <a:rPr lang="en-US" dirty="0" smtClean="0"/>
              <a:t>)</a:t>
            </a:r>
          </a:p>
          <a:p>
            <a:pPr lvl="1"/>
            <a:endParaRPr lang="en-US" dirty="0" smtClean="0"/>
          </a:p>
          <a:p>
            <a:endParaRPr lang="fr-BE" dirty="0" smtClean="0"/>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71</a:t>
            </a:fld>
            <a:endParaRPr lang="en-GB" dirty="0"/>
          </a:p>
        </p:txBody>
      </p:sp>
    </p:spTree>
    <p:extLst>
      <p:ext uri="{BB962C8B-B14F-4D97-AF65-F5344CB8AC3E}">
        <p14:creationId xmlns:p14="http://schemas.microsoft.com/office/powerpoint/2010/main" val="32272775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fr-BE" altLang="en-US" smtClean="0"/>
              <a:t>Budget </a:t>
            </a:r>
            <a:endParaRPr lang="en-US" altLang="en-US" dirty="0" smtClean="0"/>
          </a:p>
        </p:txBody>
      </p:sp>
      <p:sp>
        <p:nvSpPr>
          <p:cNvPr id="31747" name="Content Placeholder 2"/>
          <p:cNvSpPr>
            <a:spLocks noGrp="1"/>
          </p:cNvSpPr>
          <p:nvPr>
            <p:ph idx="1"/>
          </p:nvPr>
        </p:nvSpPr>
        <p:spPr/>
        <p:txBody>
          <a:bodyPr>
            <a:normAutofit/>
          </a:bodyPr>
          <a:lstStyle/>
          <a:p>
            <a:r>
              <a:rPr lang="en-US" dirty="0" err="1" smtClean="0"/>
              <a:t>Socle</a:t>
            </a:r>
            <a:r>
              <a:rPr lang="en-US" dirty="0" smtClean="0"/>
              <a:t> de base</a:t>
            </a:r>
          </a:p>
          <a:p>
            <a:pPr lvl="1"/>
            <a:r>
              <a:rPr lang="en-US" u="sng" dirty="0" err="1" smtClean="0"/>
              <a:t>maintien</a:t>
            </a:r>
            <a:r>
              <a:rPr lang="en-US" u="sng" dirty="0" smtClean="0"/>
              <a:t> du cadre </a:t>
            </a:r>
            <a:r>
              <a:rPr lang="en-US" u="sng" dirty="0" err="1" smtClean="0"/>
              <a:t>existant</a:t>
            </a:r>
            <a:r>
              <a:rPr lang="en-US" u="sng" dirty="0" smtClean="0"/>
              <a:t> (</a:t>
            </a:r>
            <a:r>
              <a:rPr lang="en-US" u="sng" dirty="0" err="1" smtClean="0"/>
              <a:t>fonctionnaires</a:t>
            </a:r>
            <a:r>
              <a:rPr lang="en-US" u="sng" dirty="0" smtClean="0"/>
              <a:t> et personnel </a:t>
            </a:r>
            <a:r>
              <a:rPr lang="en-US" u="sng" dirty="0" err="1" smtClean="0"/>
              <a:t>détaché</a:t>
            </a:r>
            <a:r>
              <a:rPr lang="en-US" u="sng" dirty="0" smtClean="0"/>
              <a:t> Smals)</a:t>
            </a:r>
            <a:r>
              <a:rPr lang="en-US" dirty="0" smtClean="0"/>
              <a:t> </a:t>
            </a:r>
          </a:p>
          <a:p>
            <a:pPr lvl="1"/>
            <a:r>
              <a:rPr lang="en-US" dirty="0" err="1" smtClean="0"/>
              <a:t>gestion</a:t>
            </a:r>
            <a:r>
              <a:rPr lang="en-US" dirty="0" smtClean="0"/>
              <a:t> </a:t>
            </a:r>
            <a:r>
              <a:rPr lang="en-US" dirty="0" err="1" smtClean="0"/>
              <a:t>prudente</a:t>
            </a:r>
            <a:r>
              <a:rPr lang="en-US" dirty="0" smtClean="0"/>
              <a:t> des </a:t>
            </a:r>
            <a:r>
              <a:rPr lang="en-US" dirty="0" err="1" smtClean="0"/>
              <a:t>éventuels</a:t>
            </a:r>
            <a:r>
              <a:rPr lang="en-US" dirty="0" smtClean="0"/>
              <a:t> </a:t>
            </a:r>
            <a:r>
              <a:rPr lang="en-US" dirty="0" err="1" smtClean="0"/>
              <a:t>recrutements</a:t>
            </a:r>
            <a:r>
              <a:rPr lang="en-US" dirty="0" smtClean="0"/>
              <a:t> </a:t>
            </a:r>
            <a:r>
              <a:rPr lang="en-US" dirty="0" err="1" smtClean="0"/>
              <a:t>complémentaires</a:t>
            </a:r>
            <a:r>
              <a:rPr lang="en-US" dirty="0" smtClean="0"/>
              <a:t> et </a:t>
            </a:r>
            <a:r>
              <a:rPr lang="en-US" dirty="0" err="1" smtClean="0"/>
              <a:t>strictement</a:t>
            </a:r>
            <a:r>
              <a:rPr lang="en-US" dirty="0" smtClean="0"/>
              <a:t> </a:t>
            </a:r>
            <a:r>
              <a:rPr lang="en-US" dirty="0" err="1" smtClean="0"/>
              <a:t>nécessaires</a:t>
            </a:r>
            <a:endParaRPr lang="en-US" dirty="0" smtClean="0"/>
          </a:p>
          <a:p>
            <a:r>
              <a:rPr lang="en-US" dirty="0" err="1" smtClean="0"/>
              <a:t>Poursuite</a:t>
            </a:r>
            <a:r>
              <a:rPr lang="en-US" dirty="0" smtClean="0"/>
              <a:t>, </a:t>
            </a:r>
            <a:r>
              <a:rPr lang="en-US" dirty="0" err="1" smtClean="0"/>
              <a:t>dans</a:t>
            </a:r>
            <a:r>
              <a:rPr lang="en-US" dirty="0" smtClean="0"/>
              <a:t> la </a:t>
            </a:r>
            <a:r>
              <a:rPr lang="en-US" dirty="0" err="1" smtClean="0"/>
              <a:t>mesure</a:t>
            </a:r>
            <a:r>
              <a:rPr lang="en-US" dirty="0" smtClean="0"/>
              <a:t> du possible, de </a:t>
            </a:r>
            <a:r>
              <a:rPr lang="en-US" dirty="0" err="1" smtClean="0"/>
              <a:t>l’établissement</a:t>
            </a:r>
            <a:r>
              <a:rPr lang="en-US" dirty="0" smtClean="0"/>
              <a:t> </a:t>
            </a:r>
            <a:r>
              <a:rPr lang="en-US" dirty="0" err="1" smtClean="0"/>
              <a:t>d’avances</a:t>
            </a:r>
            <a:r>
              <a:rPr lang="en-US" dirty="0" smtClean="0"/>
              <a:t> sur BSM</a:t>
            </a:r>
          </a:p>
          <a:p>
            <a:pPr lvl="1"/>
            <a:r>
              <a:rPr lang="en-US" dirty="0" err="1" smtClean="0"/>
              <a:t>érosion</a:t>
            </a:r>
            <a:r>
              <a:rPr lang="en-US" dirty="0" smtClean="0"/>
              <a:t> </a:t>
            </a:r>
            <a:r>
              <a:rPr lang="en-US" dirty="0" err="1" smtClean="0"/>
              <a:t>inévitable</a:t>
            </a:r>
            <a:r>
              <a:rPr lang="en-US" dirty="0" smtClean="0"/>
              <a:t> </a:t>
            </a:r>
            <a:r>
              <a:rPr lang="en-US" dirty="0" err="1" smtClean="0"/>
              <a:t>dans</a:t>
            </a:r>
            <a:r>
              <a:rPr lang="en-US" dirty="0" smtClean="0"/>
              <a:t> la </a:t>
            </a:r>
            <a:r>
              <a:rPr lang="en-US" dirty="0" err="1" smtClean="0"/>
              <a:t>durée</a:t>
            </a:r>
            <a:endParaRPr lang="en-US" dirty="0" smtClean="0"/>
          </a:p>
          <a:p>
            <a:r>
              <a:rPr lang="en-US" dirty="0" smtClean="0"/>
              <a:t>Monitoring </a:t>
            </a:r>
            <a:r>
              <a:rPr lang="en-US" dirty="0" err="1" smtClean="0"/>
              <a:t>mensuel</a:t>
            </a:r>
            <a:r>
              <a:rPr lang="en-US" dirty="0" smtClean="0"/>
              <a:t> de </a:t>
            </a:r>
            <a:r>
              <a:rPr lang="en-US" dirty="0" err="1" smtClean="0"/>
              <a:t>toutes</a:t>
            </a:r>
            <a:r>
              <a:rPr lang="en-US" dirty="0" smtClean="0"/>
              <a:t> les  </a:t>
            </a:r>
            <a:r>
              <a:rPr lang="en-US" dirty="0" err="1" smtClean="0"/>
              <a:t>dépenses</a:t>
            </a:r>
            <a:endParaRPr lang="en-US" dirty="0"/>
          </a:p>
        </p:txBody>
      </p:sp>
      <p:sp>
        <p:nvSpPr>
          <p:cNvPr id="2" name="Slide Number Placeholder 1"/>
          <p:cNvSpPr>
            <a:spLocks noGrp="1"/>
          </p:cNvSpPr>
          <p:nvPr>
            <p:ph type="sldNum" sz="quarter" idx="10"/>
          </p:nvPr>
        </p:nvSpPr>
        <p:spPr/>
        <p:txBody>
          <a:bodyPr/>
          <a:lstStyle/>
          <a:p>
            <a:pPr>
              <a:defRPr/>
            </a:pPr>
            <a:fld id="{84AEDDD6-2727-439E-A96F-E9FD4CA77376}" type="slidenum">
              <a:rPr lang="en-GB" smtClean="0"/>
              <a:pPr>
                <a:defRPr/>
              </a:pPr>
              <a:t>72</a:t>
            </a:fld>
            <a:endParaRPr lang="en-GB" dirty="0"/>
          </a:p>
        </p:txBody>
      </p:sp>
    </p:spTree>
    <p:extLst>
      <p:ext uri="{BB962C8B-B14F-4D97-AF65-F5344CB8AC3E}">
        <p14:creationId xmlns:p14="http://schemas.microsoft.com/office/powerpoint/2010/main" val="418818192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3392" y="2492896"/>
            <a:ext cx="10972800" cy="922337"/>
          </a:xfrm>
        </p:spPr>
        <p:txBody>
          <a:bodyPr/>
          <a:lstStyle/>
          <a:p>
            <a:r>
              <a:rPr lang="fr-BE" dirty="0" err="1" smtClean="0"/>
              <a:t>Covid</a:t>
            </a:r>
            <a:r>
              <a:rPr lang="fr-BE" dirty="0" smtClean="0"/>
              <a:t> 19 </a:t>
            </a:r>
            <a:r>
              <a:rPr lang="fr-BE" dirty="0" err="1" smtClean="0"/>
              <a:t>crisis</a:t>
            </a:r>
            <a:r>
              <a:rPr lang="fr-BE" dirty="0" smtClean="0"/>
              <a:t> </a:t>
            </a:r>
            <a:endParaRPr lang="fr-BE" dirty="0"/>
          </a:p>
        </p:txBody>
      </p:sp>
      <p:sp>
        <p:nvSpPr>
          <p:cNvPr id="4" name="Slide Number Placeholder 3"/>
          <p:cNvSpPr>
            <a:spLocks noGrp="1"/>
          </p:cNvSpPr>
          <p:nvPr>
            <p:ph type="sldNum" sz="quarter" idx="10"/>
          </p:nvPr>
        </p:nvSpPr>
        <p:spPr/>
        <p:txBody>
          <a:bodyPr/>
          <a:lstStyle/>
          <a:p>
            <a:pPr>
              <a:defRPr/>
            </a:pPr>
            <a:fld id="{EF66DDCB-4F40-4F8C-A2FE-269D135B5A13}" type="slidenum">
              <a:rPr lang="en-GB" smtClean="0"/>
              <a:pPr>
                <a:defRPr/>
              </a:pPr>
              <a:t>73</a:t>
            </a:fld>
            <a:endParaRPr lang="en-GB" dirty="0"/>
          </a:p>
        </p:txBody>
      </p:sp>
    </p:spTree>
    <p:extLst>
      <p:ext uri="{BB962C8B-B14F-4D97-AF65-F5344CB8AC3E}">
        <p14:creationId xmlns:p14="http://schemas.microsoft.com/office/powerpoint/2010/main" val="52899866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 limiter la propagation ?</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58566" y="1116630"/>
            <a:ext cx="7229475" cy="5111750"/>
          </a:xfrm>
        </p:spPr>
      </p:pic>
      <p:sp>
        <p:nvSpPr>
          <p:cNvPr id="6" name="TextBox 5"/>
          <p:cNvSpPr txBox="1"/>
          <p:nvPr/>
        </p:nvSpPr>
        <p:spPr>
          <a:xfrm>
            <a:off x="2481262" y="6237312"/>
            <a:ext cx="1670522" cy="276999"/>
          </a:xfrm>
          <a:prstGeom prst="rect">
            <a:avLst/>
          </a:prstGeom>
          <a:noFill/>
        </p:spPr>
        <p:txBody>
          <a:bodyPr wrap="square" rtlCol="0">
            <a:spAutoFit/>
          </a:bodyPr>
          <a:lstStyle/>
          <a:p>
            <a:r>
              <a:rPr lang="en-US" sz="1200" dirty="0"/>
              <a:t>Source </a:t>
            </a:r>
            <a:r>
              <a:rPr lang="en-US" sz="1200" dirty="0" err="1"/>
              <a:t>UNamur</a:t>
            </a:r>
            <a:endParaRPr lang="en-US" sz="1200" dirty="0"/>
          </a:p>
        </p:txBody>
      </p:sp>
      <p:sp>
        <p:nvSpPr>
          <p:cNvPr id="3" name="Slide Number Placeholder 2"/>
          <p:cNvSpPr>
            <a:spLocks noGrp="1"/>
          </p:cNvSpPr>
          <p:nvPr>
            <p:ph type="sldNum" sz="quarter" idx="10"/>
          </p:nvPr>
        </p:nvSpPr>
        <p:spPr/>
        <p:txBody>
          <a:bodyPr/>
          <a:lstStyle/>
          <a:p>
            <a:pPr>
              <a:defRPr/>
            </a:pPr>
            <a:fld id="{84AEDDD6-2727-439E-A96F-E9FD4CA77376}" type="slidenum">
              <a:rPr lang="en-GB" smtClean="0"/>
              <a:pPr>
                <a:defRPr/>
              </a:pPr>
              <a:t>74</a:t>
            </a:fld>
            <a:endParaRPr lang="en-GB" dirty="0"/>
          </a:p>
        </p:txBody>
      </p:sp>
    </p:spTree>
    <p:extLst>
      <p:ext uri="{BB962C8B-B14F-4D97-AF65-F5344CB8AC3E}">
        <p14:creationId xmlns:p14="http://schemas.microsoft.com/office/powerpoint/2010/main" val="39180094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Stratégies &amp; méthodes de traçage</a:t>
            </a:r>
            <a:endParaRPr lang="en-US" dirty="0"/>
          </a:p>
        </p:txBody>
      </p:sp>
      <p:pic>
        <p:nvPicPr>
          <p:cNvPr id="5" name="Picture 4"/>
          <p:cNvPicPr>
            <a:picLocks noChangeAspect="1"/>
          </p:cNvPicPr>
          <p:nvPr/>
        </p:nvPicPr>
        <p:blipFill>
          <a:blip r:embed="rId2"/>
          <a:stretch>
            <a:fillRect/>
          </a:stretch>
        </p:blipFill>
        <p:spPr>
          <a:xfrm>
            <a:off x="1559497" y="1268761"/>
            <a:ext cx="9009149" cy="4473698"/>
          </a:xfrm>
          <a:prstGeom prst="rect">
            <a:avLst/>
          </a:prstGeom>
        </p:spPr>
      </p:pic>
      <p:sp>
        <p:nvSpPr>
          <p:cNvPr id="7" name="TextBox 6"/>
          <p:cNvSpPr txBox="1"/>
          <p:nvPr/>
        </p:nvSpPr>
        <p:spPr>
          <a:xfrm>
            <a:off x="2063552" y="5910595"/>
            <a:ext cx="3168352" cy="584775"/>
          </a:xfrm>
          <a:prstGeom prst="rect">
            <a:avLst/>
          </a:prstGeom>
          <a:noFill/>
        </p:spPr>
        <p:txBody>
          <a:bodyPr wrap="square" rtlCol="0">
            <a:spAutoFit/>
          </a:bodyPr>
          <a:lstStyle/>
          <a:p>
            <a:r>
              <a:rPr lang="en-US" sz="1600" dirty="0">
                <a:hlinkClick r:id="rId3"/>
              </a:rPr>
              <a:t>https://www.corona-tracking.info</a:t>
            </a:r>
            <a:endParaRPr lang="en-US" sz="1600" dirty="0"/>
          </a:p>
          <a:p>
            <a:endParaRPr lang="en-US" sz="1600" dirty="0"/>
          </a:p>
        </p:txBody>
      </p:sp>
      <p:sp>
        <p:nvSpPr>
          <p:cNvPr id="3" name="Slide Number Placeholder 2"/>
          <p:cNvSpPr>
            <a:spLocks noGrp="1"/>
          </p:cNvSpPr>
          <p:nvPr>
            <p:ph type="sldNum" sz="quarter" idx="10"/>
          </p:nvPr>
        </p:nvSpPr>
        <p:spPr/>
        <p:txBody>
          <a:bodyPr/>
          <a:lstStyle/>
          <a:p>
            <a:pPr>
              <a:defRPr/>
            </a:pPr>
            <a:fld id="{84AEDDD6-2727-439E-A96F-E9FD4CA77376}" type="slidenum">
              <a:rPr lang="en-GB" smtClean="0"/>
              <a:pPr>
                <a:defRPr/>
              </a:pPr>
              <a:t>75</a:t>
            </a:fld>
            <a:endParaRPr lang="en-GB" dirty="0"/>
          </a:p>
        </p:txBody>
      </p:sp>
    </p:spTree>
    <p:extLst>
      <p:ext uri="{BB962C8B-B14F-4D97-AF65-F5344CB8AC3E}">
        <p14:creationId xmlns:p14="http://schemas.microsoft.com/office/powerpoint/2010/main" val="31753824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188640"/>
            <a:ext cx="8640960" cy="922114"/>
          </a:xfrm>
        </p:spPr>
        <p:txBody>
          <a:bodyPr>
            <a:normAutofit/>
          </a:bodyPr>
          <a:lstStyle/>
          <a:p>
            <a:r>
              <a:rPr lang="en-US" dirty="0" smtClean="0"/>
              <a:t>Importance du tracing</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554975"/>
            <a:ext cx="8229600" cy="4395750"/>
          </a:xfrm>
          <a:prstGeom prst="rect">
            <a:avLst/>
          </a:prstGeom>
        </p:spPr>
      </p:pic>
      <p:sp>
        <p:nvSpPr>
          <p:cNvPr id="3" name="Slide Number Placeholder 2"/>
          <p:cNvSpPr>
            <a:spLocks noGrp="1"/>
          </p:cNvSpPr>
          <p:nvPr>
            <p:ph type="sldNum" sz="quarter" idx="10"/>
          </p:nvPr>
        </p:nvSpPr>
        <p:spPr/>
        <p:txBody>
          <a:bodyPr/>
          <a:lstStyle/>
          <a:p>
            <a:pPr>
              <a:defRPr/>
            </a:pPr>
            <a:fld id="{84AEDDD6-2727-439E-A96F-E9FD4CA77376}" type="slidenum">
              <a:rPr lang="en-GB" smtClean="0"/>
              <a:pPr>
                <a:defRPr/>
              </a:pPr>
              <a:t>76</a:t>
            </a:fld>
            <a:endParaRPr lang="en-GB" dirty="0"/>
          </a:p>
        </p:txBody>
      </p:sp>
    </p:spTree>
    <p:extLst>
      <p:ext uri="{BB962C8B-B14F-4D97-AF65-F5344CB8AC3E}">
        <p14:creationId xmlns:p14="http://schemas.microsoft.com/office/powerpoint/2010/main" val="30011668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351584" y="1484784"/>
            <a:ext cx="6696744" cy="4929627"/>
          </a:xfrm>
          <a:prstGeom prst="rect">
            <a:avLst/>
          </a:prstGeom>
        </p:spPr>
      </p:pic>
      <p:sp>
        <p:nvSpPr>
          <p:cNvPr id="2" name="Title 1"/>
          <p:cNvSpPr>
            <a:spLocks noGrp="1"/>
          </p:cNvSpPr>
          <p:nvPr>
            <p:ph type="title"/>
          </p:nvPr>
        </p:nvSpPr>
        <p:spPr/>
        <p:txBody>
          <a:bodyPr/>
          <a:lstStyle/>
          <a:p>
            <a:r>
              <a:rPr lang="en-US" dirty="0"/>
              <a:t>COVID-19 Call Center</a:t>
            </a:r>
          </a:p>
        </p:txBody>
      </p:sp>
      <p:sp>
        <p:nvSpPr>
          <p:cNvPr id="7" name="Rectangle 6"/>
          <p:cNvSpPr/>
          <p:nvPr/>
        </p:nvSpPr>
        <p:spPr>
          <a:xfrm>
            <a:off x="1991544" y="744344"/>
            <a:ext cx="1296144" cy="366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pPr>
              <a:defRPr/>
            </a:pPr>
            <a:fld id="{84AEDDD6-2727-439E-A96F-E9FD4CA77376}" type="slidenum">
              <a:rPr lang="en-GB" smtClean="0"/>
              <a:pPr>
                <a:defRPr/>
              </a:pPr>
              <a:t>77</a:t>
            </a:fld>
            <a:endParaRPr lang="en-GB" dirty="0"/>
          </a:p>
        </p:txBody>
      </p:sp>
    </p:spTree>
    <p:extLst>
      <p:ext uri="{BB962C8B-B14F-4D97-AF65-F5344CB8AC3E}">
        <p14:creationId xmlns:p14="http://schemas.microsoft.com/office/powerpoint/2010/main" val="171947136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Coronalert</a:t>
            </a:r>
            <a:endParaRPr lang="en-US" dirty="0"/>
          </a:p>
        </p:txBody>
      </p:sp>
      <p:sp>
        <p:nvSpPr>
          <p:cNvPr id="3" name="Content Placeholder 2"/>
          <p:cNvSpPr>
            <a:spLocks noGrp="1"/>
          </p:cNvSpPr>
          <p:nvPr>
            <p:ph idx="1"/>
          </p:nvPr>
        </p:nvSpPr>
        <p:spPr/>
        <p:txBody>
          <a:bodyPr/>
          <a:lstStyle/>
          <a:p>
            <a:r>
              <a:rPr lang="fr-FR" smtClean="0"/>
              <a:t>App mobile qui aide les citoyens à se protéger mutuellement et à freiner la propagation du coronavirus (Covid-19) en permettant</a:t>
            </a:r>
          </a:p>
          <a:p>
            <a:pPr lvl="1"/>
            <a:r>
              <a:rPr lang="fr-FR" smtClean="0"/>
              <a:t>de savoir si l’utilisateur a été en contact étroit avec un autre utilisateur de Coronalert qui a été testé positif au coronavirus, sans savoir de qui il s’agit </a:t>
            </a:r>
          </a:p>
          <a:p>
            <a:pPr lvl="1"/>
            <a:r>
              <a:rPr lang="fr-FR" smtClean="0"/>
              <a:t>d’avertir anonymement les contacts étroits de l’utilisateur si ce dernier a été testé positif au coronavirus </a:t>
            </a:r>
          </a:p>
          <a:p>
            <a:pPr lvl="1"/>
            <a:r>
              <a:rPr lang="fr-FR" smtClean="0"/>
              <a:t>d’accélérer collectivement la détection des contacts </a:t>
            </a:r>
          </a:p>
          <a:p>
            <a:pPr lvl="1"/>
            <a:r>
              <a:rPr lang="fr-FR" smtClean="0"/>
              <a:t>de facto, d’aider à stopper la propagation du virus</a:t>
            </a:r>
          </a:p>
          <a:p>
            <a:r>
              <a:rPr lang="fr-FR" smtClean="0"/>
              <a:t>Agoria Award 2020 dans la catégorie du ‘meilleur projet eGov’</a:t>
            </a:r>
          </a:p>
          <a:p>
            <a:endParaRPr lang="en-US" dirty="0"/>
          </a:p>
        </p:txBody>
      </p:sp>
      <p:sp>
        <p:nvSpPr>
          <p:cNvPr id="4" name="Slide Number Placeholder 3"/>
          <p:cNvSpPr>
            <a:spLocks noGrp="1"/>
          </p:cNvSpPr>
          <p:nvPr>
            <p:ph type="sldNum" sz="quarter" idx="10"/>
          </p:nvPr>
        </p:nvSpPr>
        <p:spPr/>
        <p:txBody>
          <a:bodyPr/>
          <a:lstStyle/>
          <a:p>
            <a:fld id="{84AEDDD6-2727-439E-A96F-E9FD4CA77376}" type="slidenum">
              <a:rPr lang="en-GB" smtClean="0"/>
              <a:pPr/>
              <a:t>78</a:t>
            </a:fld>
            <a:endParaRPr lang="en-GB" dirty="0"/>
          </a:p>
        </p:txBody>
      </p:sp>
    </p:spTree>
    <p:extLst>
      <p:ext uri="{BB962C8B-B14F-4D97-AF65-F5344CB8AC3E}">
        <p14:creationId xmlns:p14="http://schemas.microsoft.com/office/powerpoint/2010/main" val="13087529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351585" y="836713"/>
            <a:ext cx="7224713"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84AEDDD6-2727-439E-A96F-E9FD4CA77376}" type="slidenum">
              <a:rPr lang="en-GB" smtClean="0"/>
              <a:pPr>
                <a:defRPr/>
              </a:pPr>
              <a:t>79</a:t>
            </a:fld>
            <a:endParaRPr lang="en-GB" dirty="0"/>
          </a:p>
        </p:txBody>
      </p:sp>
    </p:spTree>
    <p:extLst>
      <p:ext uri="{BB962C8B-B14F-4D97-AF65-F5344CB8AC3E}">
        <p14:creationId xmlns:p14="http://schemas.microsoft.com/office/powerpoint/2010/main" val="42964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Cluster 0 – Begrippen uitklaren &amp; afstemmen</a:t>
            </a:r>
            <a:endParaRPr lang="nl-BE" dirty="0"/>
          </a:p>
        </p:txBody>
      </p:sp>
      <p:sp>
        <p:nvSpPr>
          <p:cNvPr id="11" name="Content Placeholder 10"/>
          <p:cNvSpPr>
            <a:spLocks noGrp="1"/>
          </p:cNvSpPr>
          <p:nvPr>
            <p:ph idx="1"/>
          </p:nvPr>
        </p:nvSpPr>
        <p:spPr>
          <a:xfrm>
            <a:off x="589568" y="1118624"/>
            <a:ext cx="10972800" cy="5285797"/>
          </a:xfrm>
        </p:spPr>
        <p:txBody>
          <a:bodyPr/>
          <a:lstStyle/>
          <a:p>
            <a:pPr>
              <a:spcBef>
                <a:spcPts val="300"/>
              </a:spcBef>
            </a:pPr>
            <a:r>
              <a:rPr lang="nl-BE" dirty="0" smtClean="0"/>
              <a:t>Therapeutische relaties, zorgrelaties en uitsluitingen</a:t>
            </a:r>
          </a:p>
          <a:p>
            <a:pPr lvl="1">
              <a:spcBef>
                <a:spcPts val="300"/>
              </a:spcBef>
            </a:pPr>
            <a:r>
              <a:rPr lang="nl-BE" dirty="0" smtClean="0"/>
              <a:t>authentieke bron voor de uitsluitingen: </a:t>
            </a:r>
            <a:r>
              <a:rPr lang="nl-BE" dirty="0">
                <a:solidFill>
                  <a:srgbClr val="087670"/>
                </a:solidFill>
              </a:rPr>
              <a:t>eHealth</a:t>
            </a:r>
            <a:r>
              <a:rPr lang="nl-BE" dirty="0" smtClean="0"/>
              <a:t>-platform</a:t>
            </a:r>
          </a:p>
          <a:p>
            <a:pPr lvl="2">
              <a:spcBef>
                <a:spcPts val="300"/>
              </a:spcBef>
            </a:pPr>
            <a:r>
              <a:rPr lang="nl-BE" dirty="0" smtClean="0"/>
              <a:t>mogelijkheid tot gesynchroniseerde lokale kopieën </a:t>
            </a:r>
          </a:p>
          <a:p>
            <a:pPr lvl="1">
              <a:spcBef>
                <a:spcPts val="300"/>
              </a:spcBef>
            </a:pPr>
            <a:r>
              <a:rPr lang="nl-BE" dirty="0" smtClean="0"/>
              <a:t>betere onderlinge afstemming van onderscheiden portalen en personal health viewer (PHV)</a:t>
            </a:r>
          </a:p>
          <a:p>
            <a:pPr lvl="2">
              <a:spcBef>
                <a:spcPts val="300"/>
              </a:spcBef>
            </a:pPr>
            <a:r>
              <a:rPr lang="nl-BE" dirty="0" smtClean="0"/>
              <a:t>in uitvoering</a:t>
            </a:r>
          </a:p>
          <a:p>
            <a:pPr>
              <a:spcBef>
                <a:spcPts val="300"/>
              </a:spcBef>
            </a:pPr>
            <a:r>
              <a:rPr lang="nl-BE" dirty="0" smtClean="0"/>
              <a:t>Mandaten en relaties ouders-kinderen</a:t>
            </a:r>
          </a:p>
          <a:p>
            <a:pPr lvl="1">
              <a:spcBef>
                <a:spcPts val="300"/>
              </a:spcBef>
            </a:pPr>
            <a:r>
              <a:rPr lang="nl-BE" dirty="0" smtClean="0"/>
              <a:t>noodzaak tot betere onderlinge afstemming van het beheer van de mandaten tussen de verschillende hubs/kluizen</a:t>
            </a:r>
          </a:p>
          <a:p>
            <a:pPr lvl="2">
              <a:spcBef>
                <a:spcPts val="300"/>
              </a:spcBef>
            </a:pPr>
            <a:r>
              <a:rPr lang="nl-BE" dirty="0" smtClean="0"/>
              <a:t>analyse as-is en voorstellen </a:t>
            </a:r>
            <a:r>
              <a:rPr lang="nl-BE" dirty="0" err="1" smtClean="0"/>
              <a:t>to-be</a:t>
            </a:r>
            <a:r>
              <a:rPr lang="nl-BE" dirty="0" smtClean="0"/>
              <a:t> in uitvoering</a:t>
            </a:r>
          </a:p>
          <a:p>
            <a:pPr>
              <a:spcBef>
                <a:spcPts val="300"/>
              </a:spcBef>
            </a:pPr>
            <a:r>
              <a:rPr lang="nl-BE" dirty="0"/>
              <a:t>Toegangsmatrix</a:t>
            </a:r>
          </a:p>
          <a:p>
            <a:pPr lvl="1">
              <a:spcBef>
                <a:spcPts val="300"/>
              </a:spcBef>
            </a:pPr>
            <a:r>
              <a:rPr lang="nl-BE" dirty="0"/>
              <a:t>voorstel en analyse van een paradigmawijziging in uitvoering</a:t>
            </a:r>
          </a:p>
          <a:p>
            <a:pPr lvl="2">
              <a:spcBef>
                <a:spcPts val="300"/>
              </a:spcBef>
            </a:pPr>
            <a:r>
              <a:rPr lang="nl-BE" dirty="0"/>
              <a:t>de rol van de toegangsmatrix zou worden herzien en zou indicatief worden met het oog op een openstelling voor alle KB78-zorgverleners</a:t>
            </a:r>
          </a:p>
          <a:p>
            <a:pPr lvl="2">
              <a:spcBef>
                <a:spcPts val="300"/>
              </a:spcBef>
            </a:pPr>
            <a:r>
              <a:rPr lang="nl-BE" dirty="0"/>
              <a:t>beperkte scope (sommige gegevens zouden worden uitgesloten) </a:t>
            </a:r>
          </a:p>
          <a:p>
            <a:pPr lvl="2">
              <a:spcBef>
                <a:spcPts val="300"/>
              </a:spcBef>
            </a:pPr>
            <a:r>
              <a:rPr lang="nl-BE" dirty="0"/>
              <a:t>versterking van de bestaande concepten zoals de consent</a:t>
            </a:r>
          </a:p>
          <a:p>
            <a:pPr lvl="2">
              <a:spcBef>
                <a:spcPts val="300"/>
              </a:spcBef>
            </a:pPr>
            <a:r>
              <a:rPr lang="nl-BE" dirty="0"/>
              <a:t>invoering van preventieve en correctieve maatregelen</a:t>
            </a:r>
          </a:p>
          <a:p>
            <a:pPr lvl="2">
              <a:spcBef>
                <a:spcPts val="300"/>
              </a:spcBef>
            </a:pPr>
            <a:endParaRPr lang="nl-BE" dirty="0" smtClean="0"/>
          </a:p>
        </p:txBody>
      </p:sp>
      <p:sp>
        <p:nvSpPr>
          <p:cNvPr id="3" name="Slide Number Placeholder 2"/>
          <p:cNvSpPr>
            <a:spLocks noGrp="1"/>
          </p:cNvSpPr>
          <p:nvPr>
            <p:ph type="sldNum" sz="quarter" idx="12"/>
          </p:nvPr>
        </p:nvSpPr>
        <p:spPr/>
        <p:txBody>
          <a:bodyPr/>
          <a:lstStyle/>
          <a:p>
            <a:fld id="{97CCC5E9-F9D9-46F9-AA92-085E1A182B77}" type="slidenum">
              <a:rPr lang="en-GB" smtClean="0"/>
              <a:pPr/>
              <a:t>8</a:t>
            </a:fld>
            <a:endParaRPr lang="en-GB" dirty="0"/>
          </a:p>
        </p:txBody>
      </p:sp>
      <p:sp>
        <p:nvSpPr>
          <p:cNvPr id="66" name="AutoShape 4" descr="Résultat de recherche d'images pour &quot;recip-e&quot;"/>
          <p:cNvSpPr>
            <a:spLocks noChangeAspect="1" noChangeArrowheads="1"/>
          </p:cNvSpPr>
          <p:nvPr/>
        </p:nvSpPr>
        <p:spPr bwMode="auto">
          <a:xfrm>
            <a:off x="3611761" y="1418929"/>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a:defRPr/>
            </a:pPr>
            <a:endParaRPr lang="en-US" sz="1013">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3611763" y="1028700"/>
            <a:ext cx="4227314" cy="9858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a:defRPr/>
            </a:pPr>
            <a:endParaRPr lang="en-US" sz="1013">
              <a:solidFill>
                <a:prstClr val="black"/>
              </a:solidFill>
              <a:latin typeface="Calibri" panose="020F0502020204030204"/>
            </a:endParaRPr>
          </a:p>
        </p:txBody>
      </p:sp>
    </p:spTree>
    <p:extLst>
      <p:ext uri="{BB962C8B-B14F-4D97-AF65-F5344CB8AC3E}">
        <p14:creationId xmlns:p14="http://schemas.microsoft.com/office/powerpoint/2010/main" val="380335668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Formulaire de Localisation du Passager </a:t>
            </a:r>
            <a:endParaRPr lang="en-US" dirty="0"/>
          </a:p>
        </p:txBody>
      </p:sp>
      <p:sp>
        <p:nvSpPr>
          <p:cNvPr id="3" name="Content Placeholder 2"/>
          <p:cNvSpPr>
            <a:spLocks noGrp="1"/>
          </p:cNvSpPr>
          <p:nvPr>
            <p:ph idx="1"/>
          </p:nvPr>
        </p:nvSpPr>
        <p:spPr/>
        <p:txBody>
          <a:bodyPr>
            <a:normAutofit/>
          </a:bodyPr>
          <a:lstStyle/>
          <a:p>
            <a:r>
              <a:rPr lang="fr-FR" dirty="0" smtClean="0"/>
              <a:t>Après </a:t>
            </a:r>
            <a:r>
              <a:rPr lang="fr-FR" dirty="0"/>
              <a:t>un séjour à l'étranger, </a:t>
            </a:r>
            <a:r>
              <a:rPr lang="fr-FR" dirty="0" smtClean="0"/>
              <a:t>il est obligatoire de lire compléter un </a:t>
            </a:r>
            <a:r>
              <a:rPr lang="fr-FR" dirty="0"/>
              <a:t>formulaire </a:t>
            </a:r>
            <a:r>
              <a:rPr lang="fr-FR" dirty="0" err="1"/>
              <a:t>Passenger</a:t>
            </a:r>
            <a:r>
              <a:rPr lang="fr-FR" dirty="0"/>
              <a:t> Locator </a:t>
            </a:r>
            <a:r>
              <a:rPr lang="fr-FR" dirty="0" err="1"/>
              <a:t>Form</a:t>
            </a:r>
            <a:r>
              <a:rPr lang="fr-FR" dirty="0"/>
              <a:t> dans les 48 heures avant votre arrivée en </a:t>
            </a:r>
            <a:r>
              <a:rPr lang="fr-FR" dirty="0" smtClean="0"/>
              <a:t>Belgique</a:t>
            </a:r>
          </a:p>
          <a:p>
            <a:pPr lvl="1"/>
            <a:endParaRPr lang="fr-FR" dirty="0" smtClean="0"/>
          </a:p>
          <a:p>
            <a:endParaRPr lang="en-US" dirty="0" smtClean="0"/>
          </a:p>
        </p:txBody>
      </p:sp>
      <p:pic>
        <p:nvPicPr>
          <p:cNvPr id="5" name="Picture 4"/>
          <p:cNvPicPr>
            <a:picLocks noChangeAspect="1"/>
          </p:cNvPicPr>
          <p:nvPr/>
        </p:nvPicPr>
        <p:blipFill>
          <a:blip r:embed="rId2"/>
          <a:stretch>
            <a:fillRect/>
          </a:stretch>
        </p:blipFill>
        <p:spPr>
          <a:xfrm>
            <a:off x="2927648" y="2060200"/>
            <a:ext cx="5436837" cy="4421856"/>
          </a:xfrm>
          <a:prstGeom prst="rect">
            <a:avLst/>
          </a:prstGeom>
        </p:spPr>
      </p:pic>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80</a:t>
            </a:fld>
            <a:endParaRPr lang="en-GB" dirty="0"/>
          </a:p>
        </p:txBody>
      </p:sp>
    </p:spTree>
    <p:extLst>
      <p:ext uri="{BB962C8B-B14F-4D97-AF65-F5344CB8AC3E}">
        <p14:creationId xmlns:p14="http://schemas.microsoft.com/office/powerpoint/2010/main" val="23076072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smtClean="0"/>
              <a:t>Corona Test prescription &amp; Consultation</a:t>
            </a:r>
            <a:endParaRPr lang="fr-FR" dirty="0"/>
          </a:p>
        </p:txBody>
      </p:sp>
      <p:sp>
        <p:nvSpPr>
          <p:cNvPr id="8" name="Content Placeholder 7"/>
          <p:cNvSpPr>
            <a:spLocks noGrp="1"/>
          </p:cNvSpPr>
          <p:nvPr>
            <p:ph idx="1"/>
          </p:nvPr>
        </p:nvSpPr>
        <p:spPr/>
        <p:txBody>
          <a:bodyPr/>
          <a:lstStyle/>
          <a:p>
            <a:r>
              <a:rPr lang="nl-BE" smtClean="0"/>
              <a:t>Openstelling van de validatie van PCR-codes voor bedrijfsartsen en artsen van collectiviteiten</a:t>
            </a:r>
          </a:p>
          <a:p>
            <a:pPr lvl="1"/>
            <a:r>
              <a:rPr lang="nl-BE" smtClean="0"/>
              <a:t>voorheen enkel voor huisartsen</a:t>
            </a:r>
          </a:p>
          <a:p>
            <a:r>
              <a:rPr lang="nl-BE" smtClean="0"/>
              <a:t>Functionaliteiten</a:t>
            </a:r>
          </a:p>
          <a:p>
            <a:pPr lvl="1"/>
            <a:r>
              <a:rPr lang="nl-BE" smtClean="0"/>
              <a:t>aanvraag van voorschrift voor COVID-test voor personen die deel uitmaken van het bedrijf of de collectiviteit van de arts en die beschouwd worden als hoogrisico-contact voor wie een test noodzakelijk is</a:t>
            </a:r>
          </a:p>
          <a:p>
            <a:pPr lvl="1"/>
            <a:r>
              <a:rPr lang="nl-BE" smtClean="0"/>
              <a:t>aanvraag van analyse aan een laboratorium, indien de arts zelf de test afneemt kan hij de analyse aanvragen bij het laboratorium</a:t>
            </a:r>
          </a:p>
          <a:p>
            <a:pPr lvl="1"/>
            <a:r>
              <a:rPr lang="nl-BE" smtClean="0"/>
              <a:t>raadpleging : de arts heeft toegang tot een gedetailleerd overzicht van alle aanvragen en resultaten van de patiënten die verbonden zijn aan zijn bedrijf of collectiviteit</a:t>
            </a:r>
            <a:endParaRPr lang="nl-BE" dirty="0"/>
          </a:p>
        </p:txBody>
      </p:sp>
      <p:sp>
        <p:nvSpPr>
          <p:cNvPr id="2" name="Slide Number Placeholder 1"/>
          <p:cNvSpPr>
            <a:spLocks noGrp="1"/>
          </p:cNvSpPr>
          <p:nvPr>
            <p:ph type="sldNum" sz="quarter" idx="12"/>
          </p:nvPr>
        </p:nvSpPr>
        <p:spPr/>
        <p:txBody>
          <a:bodyPr/>
          <a:lstStyle/>
          <a:p>
            <a:fld id="{97CCC5E9-F9D9-46F9-AA92-085E1A182B77}" type="slidenum">
              <a:rPr lang="en-GB" smtClean="0"/>
              <a:pPr/>
              <a:t>81</a:t>
            </a:fld>
            <a:endParaRPr lang="en-GB" dirty="0"/>
          </a:p>
        </p:txBody>
      </p:sp>
    </p:spTree>
    <p:extLst>
      <p:ext uri="{BB962C8B-B14F-4D97-AF65-F5344CB8AC3E}">
        <p14:creationId xmlns:p14="http://schemas.microsoft.com/office/powerpoint/2010/main" val="4280512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BE" smtClean="0"/>
              <a:t>Task force « Data &amp; Technology against Corona »</a:t>
            </a:r>
            <a:endParaRPr lang="en-US" dirty="0"/>
          </a:p>
        </p:txBody>
      </p:sp>
      <p:sp>
        <p:nvSpPr>
          <p:cNvPr id="8" name="Content Placeholder 7"/>
          <p:cNvSpPr>
            <a:spLocks noGrp="1"/>
          </p:cNvSpPr>
          <p:nvPr>
            <p:ph idx="1"/>
          </p:nvPr>
        </p:nvSpPr>
        <p:spPr/>
        <p:txBody>
          <a:bodyPr/>
          <a:lstStyle/>
          <a:p>
            <a:r>
              <a:rPr lang="nl-BE" dirty="0" smtClean="0"/>
              <a:t>Nieuwe rubriek op het portaal </a:t>
            </a:r>
            <a:r>
              <a:rPr lang="nl-BE" dirty="0" err="1" smtClean="0"/>
              <a:t>eGezondheid</a:t>
            </a:r>
            <a:endParaRPr lang="nl-BE" dirty="0" smtClean="0"/>
          </a:p>
          <a:p>
            <a:r>
              <a:rPr lang="nl-BE" dirty="0" smtClean="0"/>
              <a:t>Tal van </a:t>
            </a:r>
            <a:r>
              <a:rPr lang="nl-BE" dirty="0" err="1" smtClean="0"/>
              <a:t>mHealth</a:t>
            </a:r>
            <a:r>
              <a:rPr lang="nl-BE" dirty="0" smtClean="0"/>
              <a:t>-initiatieven</a:t>
            </a:r>
          </a:p>
          <a:p>
            <a:pPr lvl="1"/>
            <a:r>
              <a:rPr lang="nl-BE" dirty="0" smtClean="0"/>
              <a:t>nieuwe apps en platformen voor zorgverstrekkingen op afstand werden ontwikkeld</a:t>
            </a:r>
          </a:p>
          <a:p>
            <a:pPr lvl="1"/>
            <a:r>
              <a:rPr lang="nl-BE" dirty="0" smtClean="0"/>
              <a:t>bestaande apps aangevuld met specifieke functies</a:t>
            </a:r>
          </a:p>
          <a:p>
            <a:r>
              <a:rPr lang="nl-BE" dirty="0" smtClean="0"/>
              <a:t>Opvolging en coördinatie door de </a:t>
            </a:r>
            <a:r>
              <a:rPr lang="nl-BE" dirty="0" err="1" smtClean="0"/>
              <a:t>Task</a:t>
            </a:r>
            <a:r>
              <a:rPr lang="nl-BE" dirty="0" smtClean="0"/>
              <a:t> force tussen eind maart 2020 en half-mei 2020</a:t>
            </a:r>
          </a:p>
          <a:p>
            <a:r>
              <a:rPr lang="nl-BE" dirty="0" err="1" smtClean="0"/>
              <a:t>Task</a:t>
            </a:r>
            <a:r>
              <a:rPr lang="nl-BE" dirty="0" smtClean="0"/>
              <a:t> force bestaande uit vertegenwoordigers van</a:t>
            </a:r>
          </a:p>
          <a:p>
            <a:pPr lvl="1"/>
            <a:r>
              <a:rPr lang="nl-BE" dirty="0" smtClean="0"/>
              <a:t>de ministers van Volksgezondheid en Digitale Agenda</a:t>
            </a:r>
          </a:p>
          <a:p>
            <a:pPr lvl="1"/>
            <a:r>
              <a:rPr lang="nl-BE" dirty="0" smtClean="0"/>
              <a:t>de FOD Volksgezondheid</a:t>
            </a:r>
          </a:p>
          <a:p>
            <a:pPr lvl="1"/>
            <a:r>
              <a:rPr lang="nl-BE" dirty="0" err="1" smtClean="0"/>
              <a:t>Sciensano</a:t>
            </a:r>
            <a:endParaRPr lang="nl-BE" dirty="0" smtClean="0"/>
          </a:p>
          <a:p>
            <a:pPr lvl="1"/>
            <a:r>
              <a:rPr lang="nl-BE" dirty="0" smtClean="0"/>
              <a:t>het </a:t>
            </a:r>
            <a:r>
              <a:rPr lang="nl-BE" dirty="0" smtClean="0">
                <a:solidFill>
                  <a:srgbClr val="087670"/>
                </a:solidFill>
              </a:rPr>
              <a:t>eHealth</a:t>
            </a:r>
            <a:r>
              <a:rPr lang="nl-BE" dirty="0" smtClean="0"/>
              <a:t>-platform</a:t>
            </a:r>
          </a:p>
          <a:p>
            <a:pPr lvl="1"/>
            <a:r>
              <a:rPr lang="nl-BE" dirty="0" smtClean="0"/>
              <a:t>de voorzitter van de Belgische Gegevensbeschermingsautoriteit</a:t>
            </a:r>
          </a:p>
          <a:p>
            <a:pPr lvl="1"/>
            <a:endParaRPr lang="fr-BE" dirty="0"/>
          </a:p>
        </p:txBody>
      </p:sp>
      <p:sp>
        <p:nvSpPr>
          <p:cNvPr id="2" name="Slide Number Placeholder 1"/>
          <p:cNvSpPr>
            <a:spLocks noGrp="1"/>
          </p:cNvSpPr>
          <p:nvPr>
            <p:ph type="sldNum" sz="quarter" idx="12"/>
          </p:nvPr>
        </p:nvSpPr>
        <p:spPr/>
        <p:txBody>
          <a:bodyPr/>
          <a:lstStyle/>
          <a:p>
            <a:fld id="{97CCC5E9-F9D9-46F9-AA92-085E1A182B77}" type="slidenum">
              <a:rPr lang="en-GB" smtClean="0"/>
              <a:pPr/>
              <a:t>82</a:t>
            </a:fld>
            <a:endParaRPr lang="en-GB" dirty="0"/>
          </a:p>
        </p:txBody>
      </p:sp>
    </p:spTree>
    <p:extLst>
      <p:ext uri="{BB962C8B-B14F-4D97-AF65-F5344CB8AC3E}">
        <p14:creationId xmlns:p14="http://schemas.microsoft.com/office/powerpoint/2010/main" val="4291146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Consult RN vs Covid19</a:t>
            </a:r>
            <a:endParaRPr lang="en-US" dirty="0"/>
          </a:p>
        </p:txBody>
      </p:sp>
      <p:sp>
        <p:nvSpPr>
          <p:cNvPr id="8" name="Content Placeholder 7"/>
          <p:cNvSpPr>
            <a:spLocks noGrp="1"/>
          </p:cNvSpPr>
          <p:nvPr>
            <p:ph idx="1"/>
          </p:nvPr>
        </p:nvSpPr>
        <p:spPr/>
        <p:txBody>
          <a:bodyPr/>
          <a:lstStyle/>
          <a:p>
            <a:r>
              <a:rPr lang="nl-BE" dirty="0" err="1" smtClean="0"/>
              <a:t>Inproductiestelling</a:t>
            </a:r>
            <a:r>
              <a:rPr lang="nl-BE" dirty="0" smtClean="0"/>
              <a:t> van de webapp </a:t>
            </a:r>
            <a:r>
              <a:rPr lang="nl-BE" dirty="0" err="1" smtClean="0">
                <a:solidFill>
                  <a:srgbClr val="087670"/>
                </a:solidFill>
              </a:rPr>
              <a:t>eHealth</a:t>
            </a:r>
            <a:r>
              <a:rPr lang="nl-BE" dirty="0" err="1" smtClean="0"/>
              <a:t>CreaBis</a:t>
            </a:r>
            <a:r>
              <a:rPr lang="nl-BE" dirty="0" smtClean="0"/>
              <a:t> in juni 2020</a:t>
            </a:r>
          </a:p>
          <a:p>
            <a:pPr lvl="1"/>
            <a:r>
              <a:rPr lang="nl-BE" dirty="0" smtClean="0"/>
              <a:t>automatische aanmaak van een </a:t>
            </a:r>
            <a:r>
              <a:rPr lang="nl-BE" dirty="0" err="1" smtClean="0"/>
              <a:t>BIS-nummer</a:t>
            </a:r>
            <a:r>
              <a:rPr lang="nl-BE" dirty="0" smtClean="0"/>
              <a:t> (INSZ)</a:t>
            </a:r>
          </a:p>
          <a:p>
            <a:r>
              <a:rPr lang="nl-BE" dirty="0" smtClean="0"/>
              <a:t>Openstelling van de verschillende diensten voor nieuwe partners</a:t>
            </a:r>
          </a:p>
          <a:p>
            <a:pPr lvl="1"/>
            <a:r>
              <a:rPr lang="nl-BE" dirty="0" err="1" smtClean="0"/>
              <a:t>Sciensano</a:t>
            </a:r>
            <a:endParaRPr lang="nl-BE" dirty="0" smtClean="0"/>
          </a:p>
          <a:p>
            <a:pPr lvl="1"/>
            <a:r>
              <a:rPr lang="nl-BE" dirty="0" smtClean="0"/>
              <a:t>laboratoria en ziekenhuizen</a:t>
            </a:r>
          </a:p>
          <a:p>
            <a:pPr lvl="1"/>
            <a:r>
              <a:rPr lang="nl-BE" dirty="0" smtClean="0"/>
              <a:t>individuele artsen</a:t>
            </a:r>
          </a:p>
          <a:p>
            <a:pPr lvl="1"/>
            <a:r>
              <a:rPr lang="fr-BE" dirty="0" smtClean="0"/>
              <a:t>…</a:t>
            </a:r>
          </a:p>
          <a:p>
            <a:r>
              <a:rPr lang="nl-BE" dirty="0" smtClean="0"/>
              <a:t>Aanmaak van Ter-nummer/COVID ID </a:t>
            </a:r>
          </a:p>
          <a:p>
            <a:pPr lvl="1"/>
            <a:r>
              <a:rPr lang="nl-BE" dirty="0" smtClean="0"/>
              <a:t>enkel te gebruiken voor de test-strategie</a:t>
            </a:r>
          </a:p>
          <a:p>
            <a:endParaRPr lang="en-US" dirty="0"/>
          </a:p>
        </p:txBody>
      </p:sp>
      <p:sp>
        <p:nvSpPr>
          <p:cNvPr id="2" name="Slide Number Placeholder 1"/>
          <p:cNvSpPr>
            <a:spLocks noGrp="1"/>
          </p:cNvSpPr>
          <p:nvPr>
            <p:ph type="sldNum" sz="quarter" idx="12"/>
          </p:nvPr>
        </p:nvSpPr>
        <p:spPr/>
        <p:txBody>
          <a:bodyPr/>
          <a:lstStyle/>
          <a:p>
            <a:fld id="{97CCC5E9-F9D9-46F9-AA92-085E1A182B77}" type="slidenum">
              <a:rPr lang="en-GB" smtClean="0"/>
              <a:pPr/>
              <a:t>83</a:t>
            </a:fld>
            <a:endParaRPr lang="en-GB" dirty="0"/>
          </a:p>
        </p:txBody>
      </p:sp>
    </p:spTree>
    <p:extLst>
      <p:ext uri="{BB962C8B-B14F-4D97-AF65-F5344CB8AC3E}">
        <p14:creationId xmlns:p14="http://schemas.microsoft.com/office/powerpoint/2010/main" val="339978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smtClean="0"/>
              <a:t>Système central de réservation COV19</a:t>
            </a:r>
            <a:endParaRPr lang="fr-FR" dirty="0"/>
          </a:p>
        </p:txBody>
      </p:sp>
      <p:sp>
        <p:nvSpPr>
          <p:cNvPr id="8" name="Content Placeholder 7"/>
          <p:cNvSpPr>
            <a:spLocks noGrp="1"/>
          </p:cNvSpPr>
          <p:nvPr>
            <p:ph idx="1"/>
          </p:nvPr>
        </p:nvSpPr>
        <p:spPr/>
        <p:txBody>
          <a:bodyPr/>
          <a:lstStyle/>
          <a:p>
            <a:r>
              <a:rPr lang="fr-FR" smtClean="0"/>
              <a:t>Webapp qui permet de rendre publics, par poste de prélèvement, les créneaux encore disponibles pour le prélèvement d’un test</a:t>
            </a:r>
          </a:p>
          <a:p>
            <a:pPr lvl="1"/>
            <a:r>
              <a:rPr lang="fr-FR" smtClean="0"/>
              <a:t>les postes de prélèvement dans le voisinage sont visualisés sur une carte de sorte qu’un utilisateur puisse facilement trouver un poste de prélèvement</a:t>
            </a:r>
          </a:p>
          <a:p>
            <a:r>
              <a:rPr lang="fr-FR" smtClean="0"/>
              <a:t>Les utilisateurs peuvent ensuite eux-mêmes réserver un test (au moyen du système de réservation du poste de prélèvement)</a:t>
            </a:r>
            <a:endParaRPr lang="en-US" dirty="0"/>
          </a:p>
        </p:txBody>
      </p:sp>
      <p:sp>
        <p:nvSpPr>
          <p:cNvPr id="2" name="Slide Number Placeholder 1"/>
          <p:cNvSpPr>
            <a:spLocks noGrp="1"/>
          </p:cNvSpPr>
          <p:nvPr>
            <p:ph type="sldNum" sz="quarter" idx="12"/>
          </p:nvPr>
        </p:nvSpPr>
        <p:spPr/>
        <p:txBody>
          <a:bodyPr/>
          <a:lstStyle/>
          <a:p>
            <a:fld id="{97CCC5E9-F9D9-46F9-AA92-085E1A182B77}" type="slidenum">
              <a:rPr lang="en-GB" smtClean="0"/>
              <a:pPr/>
              <a:t>84</a:t>
            </a:fld>
            <a:endParaRPr lang="en-GB" dirty="0"/>
          </a:p>
        </p:txBody>
      </p:sp>
      <p:pic>
        <p:nvPicPr>
          <p:cNvPr id="4" name="Picture 3"/>
          <p:cNvPicPr>
            <a:picLocks noChangeAspect="1"/>
          </p:cNvPicPr>
          <p:nvPr/>
        </p:nvPicPr>
        <p:blipFill>
          <a:blip r:embed="rId2"/>
          <a:stretch>
            <a:fillRect/>
          </a:stretch>
        </p:blipFill>
        <p:spPr>
          <a:xfrm>
            <a:off x="5519936" y="3501008"/>
            <a:ext cx="5249587" cy="2832664"/>
          </a:xfrm>
          <a:prstGeom prst="rect">
            <a:avLst/>
          </a:prstGeom>
        </p:spPr>
      </p:pic>
    </p:spTree>
    <p:extLst>
      <p:ext uri="{BB962C8B-B14F-4D97-AF65-F5344CB8AC3E}">
        <p14:creationId xmlns:p14="http://schemas.microsoft.com/office/powerpoint/2010/main" val="1639521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Healthdata (Sciensano)</a:t>
            </a:r>
            <a:endParaRPr lang="en-US" dirty="0"/>
          </a:p>
        </p:txBody>
      </p:sp>
      <p:sp>
        <p:nvSpPr>
          <p:cNvPr id="3" name="Content Placeholder 2"/>
          <p:cNvSpPr>
            <a:spLocks noGrp="1"/>
          </p:cNvSpPr>
          <p:nvPr>
            <p:ph idx="1"/>
          </p:nvPr>
        </p:nvSpPr>
        <p:spPr/>
        <p:txBody>
          <a:bodyPr/>
          <a:lstStyle/>
          <a:p>
            <a:r>
              <a:rPr lang="fr-FR" dirty="0" smtClean="0"/>
              <a:t>Banque de données COVID-19 </a:t>
            </a:r>
            <a:r>
              <a:rPr lang="fr-FR" dirty="0" err="1" smtClean="0"/>
              <a:t>TestResult</a:t>
            </a:r>
            <a:r>
              <a:rPr lang="fr-FR" dirty="0" smtClean="0"/>
              <a:t> créée par le Comité national belge  « </a:t>
            </a:r>
            <a:r>
              <a:rPr lang="fr-FR" dirty="0" err="1" smtClean="0"/>
              <a:t>Testing</a:t>
            </a:r>
            <a:r>
              <a:rPr lang="fr-FR" dirty="0" smtClean="0"/>
              <a:t> and </a:t>
            </a:r>
            <a:r>
              <a:rPr lang="fr-FR" dirty="0" err="1" smtClean="0"/>
              <a:t>Tracing</a:t>
            </a:r>
            <a:r>
              <a:rPr lang="fr-FR" dirty="0" smtClean="0"/>
              <a:t>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2953" y="2132856"/>
            <a:ext cx="7086094" cy="4009112"/>
          </a:xfrm>
          <a:prstGeom prst="rect">
            <a:avLst/>
          </a:prstGeom>
        </p:spPr>
      </p:pic>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85</a:t>
            </a:fld>
            <a:endParaRPr lang="en-GB" dirty="0"/>
          </a:p>
        </p:txBody>
      </p:sp>
    </p:spTree>
    <p:extLst>
      <p:ext uri="{BB962C8B-B14F-4D97-AF65-F5344CB8AC3E}">
        <p14:creationId xmlns:p14="http://schemas.microsoft.com/office/powerpoint/2010/main" val="15036259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Vaccination</a:t>
            </a:r>
            <a:endParaRPr lang="en-US" dirty="0"/>
          </a:p>
        </p:txBody>
      </p:sp>
      <p:sp>
        <p:nvSpPr>
          <p:cNvPr id="3" name="Content Placeholder 2"/>
          <p:cNvSpPr>
            <a:spLocks noGrp="1"/>
          </p:cNvSpPr>
          <p:nvPr>
            <p:ph idx="1"/>
          </p:nvPr>
        </p:nvSpPr>
        <p:spPr/>
        <p:txBody>
          <a:bodyPr/>
          <a:lstStyle/>
          <a:p>
            <a:r>
              <a:rPr lang="fr-FR" smtClean="0"/>
              <a:t>Enregistrement et traitement des données relatives aux vaccinations </a:t>
            </a:r>
          </a:p>
          <a:p>
            <a:pPr lvl="1"/>
            <a:r>
              <a:rPr lang="fr-FR" smtClean="0"/>
              <a:t>sur le portail eSanté : description fonctionnelle des systèmes et ﬂux d’informations qui ont fait l’objet d’une délibération du CSI, qui concerne l’enregistrement et le traitement des données relatives aux vaccinations</a:t>
            </a:r>
          </a:p>
          <a:p>
            <a:endParaRPr lang="en-US" dirty="0"/>
          </a:p>
        </p:txBody>
      </p:sp>
      <p:sp>
        <p:nvSpPr>
          <p:cNvPr id="4" name="Slide Number Placeholder 3"/>
          <p:cNvSpPr>
            <a:spLocks noGrp="1"/>
          </p:cNvSpPr>
          <p:nvPr>
            <p:ph type="sldNum" sz="quarter" idx="10"/>
          </p:nvPr>
        </p:nvSpPr>
        <p:spPr/>
        <p:txBody>
          <a:bodyPr/>
          <a:lstStyle/>
          <a:p>
            <a:fld id="{84AEDDD6-2727-439E-A96F-E9FD4CA77376}" type="slidenum">
              <a:rPr lang="en-GB" smtClean="0"/>
              <a:pPr/>
              <a:t>86</a:t>
            </a:fld>
            <a:endParaRPr lang="en-GB" dirty="0"/>
          </a:p>
        </p:txBody>
      </p:sp>
      <p:grpSp>
        <p:nvGrpSpPr>
          <p:cNvPr id="9" name="Group 8"/>
          <p:cNvGrpSpPr/>
          <p:nvPr/>
        </p:nvGrpSpPr>
        <p:grpSpPr>
          <a:xfrm>
            <a:off x="1991545" y="2852936"/>
            <a:ext cx="7774415" cy="3324407"/>
            <a:chOff x="467544" y="3130476"/>
            <a:chExt cx="7774415" cy="3324407"/>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53155"/>
            <a:stretch/>
          </p:blipFill>
          <p:spPr>
            <a:xfrm>
              <a:off x="467544" y="3832451"/>
              <a:ext cx="7774415" cy="262243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967" y="3130476"/>
              <a:ext cx="1872793" cy="640271"/>
            </a:xfrm>
            <a:prstGeom prst="rect">
              <a:avLst/>
            </a:prstGeom>
          </p:spPr>
        </p:pic>
      </p:grpSp>
    </p:spTree>
    <p:extLst>
      <p:ext uri="{BB962C8B-B14F-4D97-AF65-F5344CB8AC3E}">
        <p14:creationId xmlns:p14="http://schemas.microsoft.com/office/powerpoint/2010/main" val="3787312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Vaccination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9497" y="1233692"/>
            <a:ext cx="9023339" cy="5075628"/>
          </a:xfrm>
          <a:prstGeom prst="rect">
            <a:avLst/>
          </a:prstGeom>
        </p:spPr>
      </p:pic>
      <p:sp>
        <p:nvSpPr>
          <p:cNvPr id="3" name="Slide Number Placeholder 2"/>
          <p:cNvSpPr>
            <a:spLocks noGrp="1"/>
          </p:cNvSpPr>
          <p:nvPr>
            <p:ph type="sldNum" sz="quarter" idx="10"/>
          </p:nvPr>
        </p:nvSpPr>
        <p:spPr/>
        <p:txBody>
          <a:bodyPr/>
          <a:lstStyle/>
          <a:p>
            <a:pPr>
              <a:defRPr/>
            </a:pPr>
            <a:fld id="{84AEDDD6-2727-439E-A96F-E9FD4CA77376}" type="slidenum">
              <a:rPr lang="en-GB" smtClean="0"/>
              <a:pPr>
                <a:defRPr/>
              </a:pPr>
              <a:t>87</a:t>
            </a:fld>
            <a:endParaRPr lang="en-GB" dirty="0"/>
          </a:p>
        </p:txBody>
      </p:sp>
    </p:spTree>
    <p:extLst>
      <p:ext uri="{BB962C8B-B14F-4D97-AF65-F5344CB8AC3E}">
        <p14:creationId xmlns:p14="http://schemas.microsoft.com/office/powerpoint/2010/main" val="2147620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839416" y="692696"/>
            <a:ext cx="10972800" cy="922337"/>
          </a:xfrm>
        </p:spPr>
        <p:txBody>
          <a:bodyPr>
            <a:normAutofit fontScale="90000"/>
          </a:bodyPr>
          <a:lstStyle/>
          <a:p>
            <a:r>
              <a:rPr lang="fr-BE" dirty="0" smtClean="0"/>
              <a:t>MERCI  A TOUS !</a:t>
            </a:r>
            <a:br>
              <a:rPr lang="fr-BE" dirty="0" smtClean="0"/>
            </a:br>
            <a:r>
              <a:rPr lang="fr-BE" dirty="0" smtClean="0"/>
              <a:t>Meilleurs </a:t>
            </a:r>
            <a:r>
              <a:rPr lang="fr-BE" dirty="0" err="1" smtClean="0"/>
              <a:t>voeux</a:t>
            </a:r>
            <a:r>
              <a:rPr lang="fr-BE" dirty="0" smtClean="0"/>
              <a:t> pour 2021 !</a:t>
            </a:r>
            <a:endParaRPr lang="fr-BE" dirty="0"/>
          </a:p>
        </p:txBody>
      </p:sp>
      <p:sp>
        <p:nvSpPr>
          <p:cNvPr id="2" name="Slide Number Placeholder 1"/>
          <p:cNvSpPr>
            <a:spLocks noGrp="1"/>
          </p:cNvSpPr>
          <p:nvPr>
            <p:ph type="sldNum" sz="quarter" idx="10"/>
          </p:nvPr>
        </p:nvSpPr>
        <p:spPr/>
        <p:txBody>
          <a:bodyPr/>
          <a:lstStyle/>
          <a:p>
            <a:pPr>
              <a:defRPr/>
            </a:pPr>
            <a:fld id="{97CCC5E9-F9D9-46F9-AA92-085E1A182B77}" type="slidenum">
              <a:rPr lang="en-GB" smtClean="0"/>
              <a:pPr>
                <a:defRPr/>
              </a:pPr>
              <a:t>88</a:t>
            </a:fld>
            <a:endParaRPr lang="en-GB"/>
          </a:p>
        </p:txBody>
      </p:sp>
    </p:spTree>
    <p:extLst>
      <p:ext uri="{BB962C8B-B14F-4D97-AF65-F5344CB8AC3E}">
        <p14:creationId xmlns:p14="http://schemas.microsoft.com/office/powerpoint/2010/main" val="3333119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Cluster 0 – Zorgrelaties</a:t>
            </a:r>
            <a:endParaRPr lang="nl-BE" dirty="0"/>
          </a:p>
        </p:txBody>
      </p:sp>
      <p:sp>
        <p:nvSpPr>
          <p:cNvPr id="11" name="Content Placeholder 10"/>
          <p:cNvSpPr>
            <a:spLocks noGrp="1"/>
          </p:cNvSpPr>
          <p:nvPr>
            <p:ph idx="1"/>
          </p:nvPr>
        </p:nvSpPr>
        <p:spPr/>
        <p:txBody>
          <a:bodyPr/>
          <a:lstStyle/>
          <a:p>
            <a:r>
              <a:rPr lang="nl-BE" dirty="0" smtClean="0"/>
              <a:t>2021</a:t>
            </a:r>
          </a:p>
          <a:p>
            <a:pPr lvl="1"/>
            <a:r>
              <a:rPr lang="nl-BE" dirty="0" smtClean="0"/>
              <a:t>ontwikkeling van diensten rond residuaire gegevensbank van zorgrelaties die nuttig zijn voor het project </a:t>
            </a:r>
            <a:r>
              <a:rPr lang="nl-BE" dirty="0" err="1" smtClean="0"/>
              <a:t>BelRAI</a:t>
            </a:r>
            <a:r>
              <a:rPr lang="nl-BE" dirty="0" smtClean="0"/>
              <a:t> Vlaanderen en andere</a:t>
            </a:r>
          </a:p>
          <a:p>
            <a:pPr lvl="2"/>
            <a:r>
              <a:rPr lang="nl-BE" dirty="0" smtClean="0"/>
              <a:t>in productie vanaf 1 juni</a:t>
            </a:r>
          </a:p>
          <a:p>
            <a:pPr lvl="1"/>
            <a:r>
              <a:rPr lang="nl-BE" dirty="0" smtClean="0"/>
              <a:t>mogelijke uitbreiding van de residuaire gegevensbank tot</a:t>
            </a:r>
          </a:p>
          <a:p>
            <a:pPr lvl="2"/>
            <a:r>
              <a:rPr lang="nl-BE" dirty="0" smtClean="0"/>
              <a:t>andere toepassingen</a:t>
            </a:r>
          </a:p>
          <a:p>
            <a:pPr lvl="2"/>
            <a:r>
              <a:rPr lang="nl-BE" dirty="0" smtClean="0"/>
              <a:t>mits </a:t>
            </a:r>
            <a:r>
              <a:rPr lang="nl-BE" dirty="0" err="1" smtClean="0"/>
              <a:t>vercijfering</a:t>
            </a:r>
            <a:r>
              <a:rPr lang="nl-BE" dirty="0" smtClean="0"/>
              <a:t> van zorgrelaties waaruit wel gezondheidsinformatie kan worden afgeleid</a:t>
            </a:r>
            <a:endParaRPr lang="nl-BE" dirty="0"/>
          </a:p>
        </p:txBody>
      </p:sp>
      <p:sp>
        <p:nvSpPr>
          <p:cNvPr id="3" name="Slide Number Placeholder 2"/>
          <p:cNvSpPr>
            <a:spLocks noGrp="1"/>
          </p:cNvSpPr>
          <p:nvPr>
            <p:ph type="sldNum" sz="quarter" idx="12"/>
          </p:nvPr>
        </p:nvSpPr>
        <p:spPr/>
        <p:txBody>
          <a:bodyPr/>
          <a:lstStyle/>
          <a:p>
            <a:fld id="{97CCC5E9-F9D9-46F9-AA92-085E1A182B77}" type="slidenum">
              <a:rPr lang="en-GB" smtClean="0"/>
              <a:pPr/>
              <a:t>9</a:t>
            </a:fld>
            <a:endParaRPr lang="en-GB" dirty="0"/>
          </a:p>
        </p:txBody>
      </p:sp>
      <p:sp>
        <p:nvSpPr>
          <p:cNvPr id="66" name="AutoShape 4" descr="Résultat de recherche d'images pour &quot;recip-e&quot;"/>
          <p:cNvSpPr>
            <a:spLocks noChangeAspect="1" noChangeArrowheads="1"/>
          </p:cNvSpPr>
          <p:nvPr/>
        </p:nvSpPr>
        <p:spPr bwMode="auto">
          <a:xfrm>
            <a:off x="3611761" y="1418929"/>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a:defRPr/>
            </a:pPr>
            <a:endParaRPr lang="en-US" sz="1013">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3611763" y="1028700"/>
            <a:ext cx="4227314" cy="9858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a:defRPr/>
            </a:pPr>
            <a:endParaRPr lang="en-US" sz="1013">
              <a:solidFill>
                <a:prstClr val="black"/>
              </a:solidFill>
              <a:latin typeface="Calibri" panose="020F0502020204030204"/>
            </a:endParaRPr>
          </a:p>
        </p:txBody>
      </p:sp>
      <p:sp>
        <p:nvSpPr>
          <p:cNvPr id="84" name="Content Placeholder 2"/>
          <p:cNvSpPr txBox="1">
            <a:spLocks/>
          </p:cNvSpPr>
          <p:nvPr/>
        </p:nvSpPr>
        <p:spPr>
          <a:xfrm>
            <a:off x="3787244" y="4831255"/>
            <a:ext cx="4629150" cy="1053117"/>
          </a:xfrm>
          <a:prstGeom prst="rect">
            <a:avLst/>
          </a:prstGeom>
        </p:spPr>
        <p:txBody>
          <a:bodyPr vert="horz" lIns="51435" tIns="25718" rIns="51435" bIns="25718"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125" dirty="0">
              <a:solidFill>
                <a:prstClr val="black"/>
              </a:solidFill>
              <a:latin typeface="Calibri" panose="020F0502020204030204"/>
            </a:endParaRPr>
          </a:p>
          <a:p>
            <a:pPr>
              <a:buClr>
                <a:srgbClr val="4F81BD"/>
              </a:buClr>
              <a:defRPr/>
            </a:pPr>
            <a:endParaRPr lang="en-US" sz="1125" dirty="0">
              <a:solidFill>
                <a:prstClr val="black"/>
              </a:solidFill>
              <a:latin typeface="Calibri" panose="020F0502020204030204"/>
            </a:endParaRPr>
          </a:p>
        </p:txBody>
      </p:sp>
    </p:spTree>
    <p:extLst>
      <p:ext uri="{BB962C8B-B14F-4D97-AF65-F5344CB8AC3E}">
        <p14:creationId xmlns:p14="http://schemas.microsoft.com/office/powerpoint/2010/main" val="1674047721"/>
      </p:ext>
    </p:extLst>
  </p:cSld>
  <p:clrMapOvr>
    <a:masterClrMapping/>
  </p:clrMapOvr>
  <p:timing>
    <p:tnLst>
      <p:par>
        <p:cTn id="1" dur="indefinite" restart="never" nodeType="tmRoot"/>
      </p:par>
    </p:tnLst>
  </p:timing>
</p:sld>
</file>

<file path=ppt/theme/theme1.xml><?xml version="1.0" encoding="utf-8"?>
<a:theme xmlns:a="http://schemas.openxmlformats.org/drawingml/2006/main" name="eHealt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3265</TotalTime>
  <Words>4791</Words>
  <Application>Microsoft Office PowerPoint</Application>
  <PresentationFormat>Widescreen</PresentationFormat>
  <Paragraphs>837</Paragraphs>
  <Slides>88</Slides>
  <Notes>49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88</vt:i4>
      </vt:variant>
    </vt:vector>
  </HeadingPairs>
  <TitlesOfParts>
    <vt:vector size="92" baseType="lpstr">
      <vt:lpstr>Arial</vt:lpstr>
      <vt:lpstr>Calibri</vt:lpstr>
      <vt:lpstr>Times New Roman</vt:lpstr>
      <vt:lpstr>eHealth</vt:lpstr>
      <vt:lpstr>eHealth-platform Balans voor 2020 &amp; Perspectieven voor 2021 22/01/2021 </vt:lpstr>
      <vt:lpstr>Overzicht</vt:lpstr>
      <vt:lpstr>Nos valeurs</vt:lpstr>
      <vt:lpstr>Een paar cijfers</vt:lpstr>
      <vt:lpstr>PowerPoint Presentation</vt:lpstr>
      <vt:lpstr>Cluster 0 – Begrippen uitklaren &amp; afstemmen</vt:lpstr>
      <vt:lpstr>Cluster 0 – Data sharing consents</vt:lpstr>
      <vt:lpstr>Cluster 0 – Begrippen uitklaren &amp; afstemmen</vt:lpstr>
      <vt:lpstr>Cluster 0 – Zorgrelaties</vt:lpstr>
      <vt:lpstr>Cluster 0 – Circles of trust</vt:lpstr>
      <vt:lpstr>Cluster 0 – Standards techniques</vt:lpstr>
      <vt:lpstr>Cluster 0 – Standards techniques</vt:lpstr>
      <vt:lpstr>Cluster 3 – Business continuity</vt:lpstr>
      <vt:lpstr>Cluster 3 – Business continuity</vt:lpstr>
      <vt:lpstr>Cluster 3 – Business continuity</vt:lpstr>
      <vt:lpstr>Cluster 3 – Business continuity</vt:lpstr>
      <vt:lpstr>Cluster 3 – Business continuity</vt:lpstr>
      <vt:lpstr>Cluster 3 – Business continuity</vt:lpstr>
      <vt:lpstr>Cluster 3 – Business continuity</vt:lpstr>
      <vt:lpstr>Cluster 3 – CoBRHA+</vt:lpstr>
      <vt:lpstr>Cluster 3 – SAM V2</vt:lpstr>
      <vt:lpstr>Cluster 3 – SAM V2</vt:lpstr>
      <vt:lpstr>Cluster 3 – Enregistrement des logiciels</vt:lpstr>
      <vt:lpstr>Cluster 3 – Enregistrement des logiciels</vt:lpstr>
      <vt:lpstr>Cluster 3 – Enregistrement des logiciels</vt:lpstr>
      <vt:lpstr>Cluster 4 – Mult-eMediatt (e-CIT)</vt:lpstr>
      <vt:lpstr>Cluster 4 – Elektronisch voorschrift </vt:lpstr>
      <vt:lpstr>Cluster 4 – Elektronisch voorschrift </vt:lpstr>
      <vt:lpstr>Cluster 4 – Elektronisch voorschrift </vt:lpstr>
      <vt:lpstr>Cluster 4 – BelRai</vt:lpstr>
      <vt:lpstr>Cluster 4 – BelRai</vt:lpstr>
      <vt:lpstr>Cluster 4 – VIDIS  (Virtual Integrated Drug Information System)</vt:lpstr>
      <vt:lpstr>Cluster 4 – VIDIS  (Virtual Integrated Drug Information System)</vt:lpstr>
      <vt:lpstr>VIDIS program (projects, service and support)</vt:lpstr>
      <vt:lpstr>eBirth v2: déclaration de naissance électronique</vt:lpstr>
      <vt:lpstr>Demandes &amp; résultats labo</vt:lpstr>
      <vt:lpstr>Cluster 5 – Orgadon </vt:lpstr>
      <vt:lpstr>Cluster 5 – MijnGezondheid</vt:lpstr>
      <vt:lpstr>Cluster 5 – MijnGezondheid</vt:lpstr>
      <vt:lpstr>Cluster 5 – MijnGezondheid</vt:lpstr>
      <vt:lpstr>Cluster 5 – MijnGezondheid</vt:lpstr>
      <vt:lpstr>Cluster 5 – MijnGezondheid</vt:lpstr>
      <vt:lpstr>Cluster 6 – eGezondheid met ziekenfondsen</vt:lpstr>
      <vt:lpstr>Cluster 6 – eGezondheid met ziekenfondsen</vt:lpstr>
      <vt:lpstr>Cluster 6 – eGezondheid met ziekenfondsen</vt:lpstr>
      <vt:lpstr>Eveneens in 2020… Andere projecten 2021</vt:lpstr>
      <vt:lpstr>Services de base eHealth</vt:lpstr>
      <vt:lpstr>Certificats eHealth</vt:lpstr>
      <vt:lpstr>Connecteurs eHealth</vt:lpstr>
      <vt:lpstr>Connecteurs eHealth</vt:lpstr>
      <vt:lpstr>Portails eHealth - eSanté</vt:lpstr>
      <vt:lpstr>eHealthBox </vt:lpstr>
      <vt:lpstr>eHealthBox V4</vt:lpstr>
      <vt:lpstr>eHealthBox V4</vt:lpstr>
      <vt:lpstr>eHealthBox V4</vt:lpstr>
      <vt:lpstr>eHealthBox V4 New Look</vt:lpstr>
      <vt:lpstr>Consult RN</vt:lpstr>
      <vt:lpstr>Consult RN</vt:lpstr>
      <vt:lpstr>Timestamping V2 &amp; Quota management</vt:lpstr>
      <vt:lpstr>Mobile Health</vt:lpstr>
      <vt:lpstr>Organisation interne 2021 </vt:lpstr>
      <vt:lpstr>Resource management</vt:lpstr>
      <vt:lpstr>Resource management</vt:lpstr>
      <vt:lpstr>Resource management</vt:lpstr>
      <vt:lpstr>Resource management</vt:lpstr>
      <vt:lpstr>Resource management</vt:lpstr>
      <vt:lpstr>Resource management</vt:lpstr>
      <vt:lpstr>Budget 2021</vt:lpstr>
      <vt:lpstr>Organisation interne - Budget</vt:lpstr>
      <vt:lpstr>Organisation interne - Budget</vt:lpstr>
      <vt:lpstr>Organisation interne - Budget</vt:lpstr>
      <vt:lpstr>Budget </vt:lpstr>
      <vt:lpstr>Covid 19 crisis </vt:lpstr>
      <vt:lpstr>Comment limiter la propagation ?</vt:lpstr>
      <vt:lpstr>Stratégies &amp; méthodes de traçage</vt:lpstr>
      <vt:lpstr>Importance du tracing</vt:lpstr>
      <vt:lpstr>COVID-19 Call Center</vt:lpstr>
      <vt:lpstr>Coronalert</vt:lpstr>
      <vt:lpstr>PowerPoint Presentation</vt:lpstr>
      <vt:lpstr>Formulaire de Localisation du Passager </vt:lpstr>
      <vt:lpstr>Corona Test prescription &amp; Consultation</vt:lpstr>
      <vt:lpstr>Task force « Data &amp; Technology against Corona »</vt:lpstr>
      <vt:lpstr>Consult RN vs Covid19</vt:lpstr>
      <vt:lpstr>Système central de réservation COV19</vt:lpstr>
      <vt:lpstr>Healthdata (Sciensano)</vt:lpstr>
      <vt:lpstr>Vaccination</vt:lpstr>
      <vt:lpstr>Vaccination</vt:lpstr>
      <vt:lpstr>MERCI  A TOUS ! Meilleurs voeux pour 2021 !</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Ann-Sophie Gewelt (KSZ-BCSS)</cp:lastModifiedBy>
  <cp:revision>296</cp:revision>
  <cp:lastPrinted>2021-01-19T14:04:10Z</cp:lastPrinted>
  <dcterms:created xsi:type="dcterms:W3CDTF">2013-03-05T07:37:33Z</dcterms:created>
  <dcterms:modified xsi:type="dcterms:W3CDTF">2021-01-21T09:09:25Z</dcterms:modified>
</cp:coreProperties>
</file>