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6" r:id="rId3"/>
    <p:sldId id="269" r:id="rId4"/>
    <p:sldId id="265" r:id="rId5"/>
    <p:sldId id="262" r:id="rId6"/>
    <p:sldId id="264" r:id="rId7"/>
    <p:sldId id="263" r:id="rId8"/>
    <p:sldId id="267" r:id="rId9"/>
    <p:sldId id="268" r:id="rId10"/>
    <p:sldId id="271" r:id="rId11"/>
    <p:sldId id="272" r:id="rId12"/>
    <p:sldId id="273" r:id="rId13"/>
    <p:sldId id="274" r:id="rId14"/>
    <p:sldId id="278" r:id="rId15"/>
    <p:sldId id="279" r:id="rId16"/>
    <p:sldId id="275" r:id="rId17"/>
    <p:sldId id="276" r:id="rId18"/>
    <p:sldId id="277" r:id="rId19"/>
    <p:sldId id="283" r:id="rId20"/>
    <p:sldId id="284" r:id="rId21"/>
    <p:sldId id="285" r:id="rId22"/>
    <p:sldId id="270" r:id="rId23"/>
    <p:sldId id="26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A6C"/>
    <a:srgbClr val="77C9F2"/>
    <a:srgbClr val="525252"/>
    <a:srgbClr val="07766F"/>
    <a:srgbClr val="000000"/>
    <a:srgbClr val="90C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60"/>
  </p:normalViewPr>
  <p:slideViewPr>
    <p:cSldViewPr>
      <p:cViewPr varScale="1">
        <p:scale>
          <a:sx n="77" d="100"/>
          <a:sy n="77" d="100"/>
        </p:scale>
        <p:origin x="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6CA0A-74DF-4B8B-BF3B-A64E7F63703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8C05D-EEE8-4ACD-86E4-3CB59001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4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CDFC-4227-4C65-BFFE-606B768D4FEF}" type="datetimeFigureOut">
              <a:rPr lang="fr-BE" smtClean="0"/>
              <a:t>27-10-20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DF498-6B22-4C23-B9DE-FBD91F7FCCA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039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1614-ED46-48E0-806B-6A4F6E2916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4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1614-ED46-48E0-806B-6A4F6E2916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4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56288" y="581025"/>
            <a:ext cx="2792412" cy="1570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50514" y="2239498"/>
            <a:ext cx="11604107" cy="18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8216224" y="4420018"/>
            <a:ext cx="6285558" cy="23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056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56288" y="581025"/>
            <a:ext cx="2792412" cy="1570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50514" y="2239498"/>
            <a:ext cx="11604107" cy="18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8216224" y="4420018"/>
            <a:ext cx="6285558" cy="23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60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689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1614-ED46-48E0-806B-6A4F6E2916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22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1614-ED46-48E0-806B-6A4F6E2916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6768075" y="3068960"/>
            <a:ext cx="5691717" cy="2800350"/>
            <a:chOff x="4406900" y="2676525"/>
            <a:chExt cx="4268788" cy="2801603"/>
          </a:xfrm>
        </p:grpSpPr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https://www.ksz-bcss.fgov.be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07435" y="1244144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55573" y="2724940"/>
            <a:ext cx="8534400" cy="1163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10219827" y="6369295"/>
            <a:ext cx="1392153" cy="43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0" lang="fr-BE" sz="3600" b="0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52736"/>
            <a:ext cx="10972800" cy="5328592"/>
          </a:xfrm>
        </p:spPr>
        <p:txBody>
          <a:bodyPr>
            <a:normAutofit/>
          </a:bodyPr>
          <a:lstStyle>
            <a:lvl1pPr>
              <a:defRPr sz="2800">
                <a:latin typeface="+mn-lt"/>
                <a:cs typeface="Arial" panose="020B0604020202020204" pitchFamily="34" charset="0"/>
              </a:defRPr>
            </a:lvl1pPr>
            <a:lvl2pPr>
              <a:defRPr sz="2400">
                <a:latin typeface="+mn-lt"/>
                <a:cs typeface="Arial" panose="020B0604020202020204" pitchFamily="34" charset="0"/>
              </a:defRPr>
            </a:lvl2pPr>
            <a:lvl3pPr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 sz="2400">
                <a:latin typeface="+mn-lt"/>
                <a:cs typeface="Arial" panose="020B0604020202020204" pitchFamily="34" charset="0"/>
              </a:defRPr>
            </a:lvl4pPr>
            <a:lvl5pPr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336" y="6453336"/>
            <a:ext cx="2844800" cy="365125"/>
          </a:xfrm>
        </p:spPr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750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fr-BE" sz="3600" b="0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930494"/>
            <a:ext cx="5661157" cy="4822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5360" y="1489869"/>
            <a:ext cx="5661157" cy="48863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5" y="930494"/>
            <a:ext cx="5663275" cy="4822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1489869"/>
            <a:ext cx="5663273" cy="4886374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74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>
            <a:normAutofit/>
          </a:bodyPr>
          <a:lstStyle>
            <a:lvl1pPr>
              <a:defRPr kumimoji="0" lang="fr-BE" sz="3600" b="0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166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520" y="1700808"/>
            <a:ext cx="4109201" cy="4126076"/>
          </a:xfrm>
          <a:prstGeom prst="rect">
            <a:avLst/>
          </a:prstGeom>
          <a:solidFill>
            <a:srgbClr val="525252"/>
          </a:solidFill>
          <a:ln>
            <a:noFill/>
          </a:ln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6113760" y="2132856"/>
            <a:ext cx="5691717" cy="2800350"/>
            <a:chOff x="4406900" y="2676525"/>
            <a:chExt cx="4268788" cy="2801603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10716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293926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https://www.ksz-bcss.fgov.be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00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10219827" y="6369295"/>
            <a:ext cx="1392153" cy="4363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10972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336" y="645333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27/10/2020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9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3" r:id="rId3"/>
    <p:sldLayoutId id="2147483649" r:id="rId4"/>
    <p:sldLayoutId id="2147483680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»"/>
        <a:defRPr lang="fr-BE" sz="24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1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oronalert.be/nl/coronalert-formulie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corona-tracking.info/artsen-collectiviteiten/arbeidsartsen-mogelijke-situat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rona-tracking.info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-prev.be/nl/covid-19-informatie/" TargetMode="External"/><Relationship Id="rId2" Type="http://schemas.openxmlformats.org/officeDocument/2006/relationships/hyperlink" Target="https://www.corona-tracking.inf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ronalert.be/" TargetMode="External"/><Relationship Id="rId4" Type="http://schemas.openxmlformats.org/officeDocument/2006/relationships/hyperlink" Target="https://co-prev.be/fr/covid-19-informatio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ronalert.be/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432" y="1844824"/>
            <a:ext cx="10363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Contact tracing: </a:t>
            </a:r>
            <a:r>
              <a:rPr lang="en-US" sz="4800" dirty="0" smtClean="0"/>
              <a:t>why, what </a:t>
            </a:r>
            <a:r>
              <a:rPr lang="en-US" sz="4800" dirty="0"/>
              <a:t>and how?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645024"/>
            <a:ext cx="2438095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1702682" y="3714022"/>
            <a:ext cx="688074" cy="1098699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3211723" y="3719201"/>
            <a:ext cx="688074" cy="1098699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3238946" y="5364975"/>
            <a:ext cx="688074" cy="10986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7171" y="4284145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0496" y="4307268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TEKB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9142" y="594286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6808050" y="3692249"/>
            <a:ext cx="688074" cy="1098699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10412931" y="3697428"/>
            <a:ext cx="688074" cy="1098699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7861726" y="5229840"/>
            <a:ext cx="688074" cy="10986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32539" y="4262372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51704" y="4285495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TEKB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6207" y="5807734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7314701" y="3397899"/>
            <a:ext cx="484430" cy="4844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8275" y="3697964"/>
            <a:ext cx="706455" cy="10772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RPIA1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RPIA2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RPIA4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7020" y="3717524"/>
            <a:ext cx="706455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RPIB1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RPIB2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RPIB3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RPIB4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6164" y="5386456"/>
            <a:ext cx="737312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RPID2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RPID3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RPID4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82414" y="3101513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66556" y="4625465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79198" y="3063208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RPIB4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2919" y="3909879"/>
            <a:ext cx="834509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Store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1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1700777" y="5392327"/>
            <a:ext cx="688074" cy="10986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25266" y="5962450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TEKC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8275" y="5376269"/>
            <a:ext cx="704550" cy="107721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RPIC1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RPIC3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RPIC4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4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6779507" y="5607592"/>
            <a:ext cx="688074" cy="109869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921141" y="6177715"/>
            <a:ext cx="428623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TEKC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6093" y="5809841"/>
            <a:ext cx="7925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Store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10947536" y="3395994"/>
            <a:ext cx="484430" cy="4844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8368166" y="4897134"/>
            <a:ext cx="484430" cy="4844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7291841" y="5226699"/>
            <a:ext cx="484430" cy="4844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177712" y="4931384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RPID2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30138" y="5584365"/>
            <a:ext cx="689377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store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63" y="1978519"/>
            <a:ext cx="1399528" cy="12303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17" y="1886268"/>
            <a:ext cx="1399528" cy="123035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159626" y="1010260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installation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6865089" y="980728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operation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61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2" grpId="0" animBg="1"/>
      <p:bldP spid="33" grpId="0" animBg="1"/>
      <p:bldP spid="35" grpId="0" animBg="1"/>
      <p:bldP spid="36" grpId="0" animBg="1"/>
      <p:bldP spid="40" grpId="0"/>
      <p:bldP spid="41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67" y="4109178"/>
            <a:ext cx="1112060" cy="97763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07" y="1920776"/>
            <a:ext cx="1399528" cy="1230354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5968707" y="6393867"/>
            <a:ext cx="778856" cy="2941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5968707" y="4339086"/>
            <a:ext cx="1028700" cy="285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38" y="3810562"/>
            <a:ext cx="1008698" cy="1008698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707201" y="5330685"/>
            <a:ext cx="688074" cy="10986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397" y="590857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6808050" y="3789404"/>
            <a:ext cx="688074" cy="1098699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10412931" y="3794583"/>
            <a:ext cx="688074" cy="1098699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7861726" y="5326995"/>
            <a:ext cx="688074" cy="10986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32539" y="4359527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51704" y="4382650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TEKB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6207" y="590488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TEK*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7314701" y="3495054"/>
            <a:ext cx="484430" cy="4844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935012" y="4050812"/>
            <a:ext cx="851462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Store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4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6779507" y="5704747"/>
            <a:ext cx="688074" cy="109869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921141" y="6274870"/>
            <a:ext cx="428623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TEKC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51341" y="5912438"/>
            <a:ext cx="7872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Store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10947536" y="3493149"/>
            <a:ext cx="484430" cy="4844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8368166" y="4994289"/>
            <a:ext cx="484430" cy="4844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7291841" y="5323854"/>
            <a:ext cx="484430" cy="4844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530139" y="5681520"/>
            <a:ext cx="7135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Store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69" y="2026359"/>
            <a:ext cx="1399528" cy="1230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24" y="5468558"/>
            <a:ext cx="758243" cy="113207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1592836" y="5076414"/>
            <a:ext cx="1154585" cy="58446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496285" y="6036167"/>
            <a:ext cx="2612233" cy="2604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583305" y="5143357"/>
            <a:ext cx="519850" cy="47984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184457" y="3406021"/>
            <a:ext cx="1264066" cy="183048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9980494">
            <a:off x="1390158" y="4727982"/>
            <a:ext cx="163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est result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8133620">
            <a:off x="1480365" y="4059604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57488" y="2747438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452884" y="2603450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9052779" y="3160363"/>
            <a:ext cx="1263204" cy="108825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7192011" y="3265701"/>
            <a:ext cx="1345319" cy="235168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6967318" y="3086852"/>
            <a:ext cx="1070470" cy="61136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531851" y="4919853"/>
            <a:ext cx="1123609" cy="5661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327877" y="3631733"/>
            <a:ext cx="428623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TEKD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01221" y="539330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978248" y="3527766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68555" y="5033121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8165085" y="3265701"/>
            <a:ext cx="576897" cy="193211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59626" y="1002640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test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65089" y="980728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proximity tracing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60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8" grpId="0" animBg="1"/>
      <p:bldP spid="18" grpId="0" animBg="1"/>
      <p:bldP spid="19" grpId="0" animBg="1"/>
      <p:bldP spid="20" grpId="0" animBg="1"/>
      <p:bldP spid="30" grpId="0" animBg="1"/>
      <p:bldP spid="35" grpId="0" animBg="1"/>
      <p:bldP spid="36" grpId="0" animBg="1"/>
      <p:bldP spid="41" grpId="0" animBg="1"/>
      <p:bldP spid="63" grpId="0"/>
      <p:bldP spid="65" grpId="0" animBg="1"/>
      <p:bldP spid="66" grpId="0" animBg="1"/>
      <p:bldP spid="67" grpId="0" animBg="1"/>
      <p:bldP spid="84" grpId="0" animBg="1"/>
      <p:bldP spid="85" grpId="0" animBg="1"/>
      <p:bldP spid="86" grpId="0" animBg="1"/>
      <p:bldP spid="87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0344" y="1916613"/>
            <a:ext cx="1118995" cy="111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4056" y="4184512"/>
            <a:ext cx="688074" cy="109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7836" y="1155327"/>
            <a:ext cx="1399528" cy="123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7060" y="5356118"/>
            <a:ext cx="754705" cy="124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4"/>
          <p:cNvCxnSpPr/>
          <p:nvPr/>
        </p:nvCxnSpPr>
        <p:spPr>
          <a:xfrm flipV="1">
            <a:off x="5103197" y="2501524"/>
            <a:ext cx="932822" cy="150484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6" name="Google Shape;106;p14"/>
          <p:cNvSpPr txBox="1"/>
          <p:nvPr/>
        </p:nvSpPr>
        <p:spPr>
          <a:xfrm rot="18155624">
            <a:off x="5064146" y="3090976"/>
            <a:ext cx="512665" cy="2898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TEKD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948558" y="1777165"/>
            <a:ext cx="566542" cy="281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TEKD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4"/>
          <p:cNvCxnSpPr/>
          <p:nvPr/>
        </p:nvCxnSpPr>
        <p:spPr>
          <a:xfrm flipV="1">
            <a:off x="5026358" y="6125641"/>
            <a:ext cx="2774237" cy="152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09" name="Google Shape;109;p1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7396" y="4220370"/>
            <a:ext cx="955349" cy="11357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4"/>
          <p:cNvCxnSpPr/>
          <p:nvPr/>
        </p:nvCxnSpPr>
        <p:spPr>
          <a:xfrm flipV="1">
            <a:off x="8999789" y="5124799"/>
            <a:ext cx="1962178" cy="101544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4" name="Google Shape;114;p14"/>
          <p:cNvCxnSpPr/>
          <p:nvPr/>
        </p:nvCxnSpPr>
        <p:spPr>
          <a:xfrm rot="10800000" flipH="1">
            <a:off x="8667032" y="3965515"/>
            <a:ext cx="8819" cy="122392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7" name="Google Shape;117;p14"/>
          <p:cNvCxnSpPr/>
          <p:nvPr/>
        </p:nvCxnSpPr>
        <p:spPr>
          <a:xfrm>
            <a:off x="9205132" y="3812012"/>
            <a:ext cx="1756835" cy="81848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18" name="Google Shape;118;p14"/>
          <p:cNvSpPr txBox="1"/>
          <p:nvPr/>
        </p:nvSpPr>
        <p:spPr>
          <a:xfrm rot="1512734">
            <a:off x="9359966" y="3824287"/>
            <a:ext cx="1820969" cy="42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est result</a:t>
            </a:r>
            <a:endParaRPr sz="1800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4837223" y="4182189"/>
            <a:ext cx="535652" cy="24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cxnSp>
        <p:nvCxnSpPr>
          <p:cNvPr id="124" name="Google Shape;124;p14"/>
          <p:cNvCxnSpPr/>
          <p:nvPr/>
        </p:nvCxnSpPr>
        <p:spPr>
          <a:xfrm flipV="1">
            <a:off x="5535548" y="3629726"/>
            <a:ext cx="2659042" cy="76142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125" name="Google Shape;125;p14"/>
          <p:cNvCxnSpPr/>
          <p:nvPr/>
        </p:nvCxnSpPr>
        <p:spPr>
          <a:xfrm flipV="1">
            <a:off x="5675332" y="3859951"/>
            <a:ext cx="2671302" cy="74232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14"/>
          <p:cNvSpPr txBox="1"/>
          <p:nvPr/>
        </p:nvSpPr>
        <p:spPr>
          <a:xfrm rot="20689858">
            <a:off x="5963207" y="3723646"/>
            <a:ext cx="1653439" cy="35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result</a:t>
            </a:r>
            <a:endParaRPr dirty="0"/>
          </a:p>
        </p:txBody>
      </p:sp>
      <p:sp>
        <p:nvSpPr>
          <p:cNvPr id="132" name="Google Shape;132;p14"/>
          <p:cNvSpPr txBox="1"/>
          <p:nvPr/>
        </p:nvSpPr>
        <p:spPr>
          <a:xfrm rot="19932714">
            <a:off x="9032315" y="5310375"/>
            <a:ext cx="16328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 dirty="0"/>
          </a:p>
        </p:txBody>
      </p:sp>
      <p:cxnSp>
        <p:nvCxnSpPr>
          <p:cNvPr id="50" name="Google Shape;108;p14"/>
          <p:cNvCxnSpPr/>
          <p:nvPr/>
        </p:nvCxnSpPr>
        <p:spPr>
          <a:xfrm flipH="1" flipV="1">
            <a:off x="4996814" y="5912623"/>
            <a:ext cx="2794693" cy="116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5" name="Google Shape;100;p14"/>
          <p:cNvSpPr txBox="1"/>
          <p:nvPr/>
        </p:nvSpPr>
        <p:spPr>
          <a:xfrm>
            <a:off x="4823450" y="4652494"/>
            <a:ext cx="419425" cy="203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TEKD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103;p14"/>
          <p:cNvPicPr preferRelativeResize="0"/>
          <p:nvPr/>
        </p:nvPicPr>
        <p:blipFill rotWithShape="1">
          <a:blip r:embed="rId8" cstate="print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154" r="90000">
                        <a14:foregroundMark x1="44396" y1="13500" x2="44396" y2="13500"/>
                        <a14:foregroundMark x1="46593" y1="13500" x2="46593" y2="13500"/>
                        <a14:foregroundMark x1="49121" y1="16375" x2="49121" y2="16375"/>
                        <a14:foregroundMark x1="55934" y1="15000" x2="55934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7060" y="2783850"/>
            <a:ext cx="1214531" cy="10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81" y="4810717"/>
            <a:ext cx="2015267" cy="2015267"/>
          </a:xfrm>
          <a:prstGeom prst="rect">
            <a:avLst/>
          </a:prstGeom>
        </p:spPr>
      </p:pic>
      <p:pic>
        <p:nvPicPr>
          <p:cNvPr id="37" name="Content Placeholder 4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983845" y="3416166"/>
            <a:ext cx="688074" cy="109869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13777" y="398628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TEKA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1490496" y="3121816"/>
            <a:ext cx="484430" cy="48443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58209" y="2825430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081" y="3633796"/>
            <a:ext cx="72514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RPIB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5</a:t>
            </a:r>
          </a:p>
        </p:txBody>
      </p:sp>
      <p:pic>
        <p:nvPicPr>
          <p:cNvPr id="48" name="Content Placeholder 4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2173055" y="4988609"/>
            <a:ext cx="688074" cy="109869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314689" y="5551112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TEKB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33128" y="5190858"/>
            <a:ext cx="6990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RPIA1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2685389" y="4607716"/>
            <a:ext cx="484430" cy="4844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571260" y="4312401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RPIB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13960" y="4327677"/>
            <a:ext cx="75083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RPIB5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99621" y="3667816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3307">
            <a:off x="4379970" y="3819802"/>
            <a:ext cx="484430" cy="484430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flipH="1">
            <a:off x="1782644" y="1916613"/>
            <a:ext cx="3796410" cy="186670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409272" y="2874280"/>
            <a:ext cx="480539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TEKD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2910680" y="2069013"/>
            <a:ext cx="2820774" cy="218551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645149" y="2974475"/>
            <a:ext cx="480539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TEKD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68043" y="1017138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1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18" grpId="0"/>
      <p:bldP spid="130" grpId="0"/>
      <p:bldP spid="132" grpId="0"/>
      <p:bldP spid="62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0344" y="1916613"/>
            <a:ext cx="1118995" cy="111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6356" y="5426572"/>
            <a:ext cx="688074" cy="109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7060" y="5356118"/>
            <a:ext cx="754705" cy="124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4"/>
          <p:cNvCxnSpPr/>
          <p:nvPr/>
        </p:nvCxnSpPr>
        <p:spPr>
          <a:xfrm flipV="1">
            <a:off x="5111257" y="6237145"/>
            <a:ext cx="2774237" cy="152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09" name="Google Shape;109;p1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7396" y="4220370"/>
            <a:ext cx="955349" cy="11357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4"/>
          <p:cNvCxnSpPr/>
          <p:nvPr/>
        </p:nvCxnSpPr>
        <p:spPr>
          <a:xfrm flipV="1">
            <a:off x="8999789" y="5124799"/>
            <a:ext cx="1962178" cy="101544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4" name="Google Shape;114;p14"/>
          <p:cNvCxnSpPr/>
          <p:nvPr/>
        </p:nvCxnSpPr>
        <p:spPr>
          <a:xfrm rot="10800000" flipH="1">
            <a:off x="8667032" y="3965515"/>
            <a:ext cx="8819" cy="122392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7" name="Google Shape;117;p14"/>
          <p:cNvCxnSpPr/>
          <p:nvPr/>
        </p:nvCxnSpPr>
        <p:spPr>
          <a:xfrm>
            <a:off x="9205132" y="3812012"/>
            <a:ext cx="1756835" cy="81848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18" name="Google Shape;118;p14"/>
          <p:cNvSpPr txBox="1"/>
          <p:nvPr/>
        </p:nvSpPr>
        <p:spPr>
          <a:xfrm rot="1512734">
            <a:off x="9359966" y="3824287"/>
            <a:ext cx="1820969" cy="42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est result</a:t>
            </a:r>
            <a:endParaRPr sz="1800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4189523" y="5424249"/>
            <a:ext cx="535652" cy="24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cxnSp>
        <p:nvCxnSpPr>
          <p:cNvPr id="124" name="Google Shape;124;p14"/>
          <p:cNvCxnSpPr/>
          <p:nvPr/>
        </p:nvCxnSpPr>
        <p:spPr>
          <a:xfrm flipV="1">
            <a:off x="4888072" y="3629727"/>
            <a:ext cx="3306518" cy="165710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30" name="Google Shape;130;p14"/>
          <p:cNvSpPr txBox="1"/>
          <p:nvPr/>
        </p:nvSpPr>
        <p:spPr>
          <a:xfrm rot="20015653">
            <a:off x="5628929" y="4131426"/>
            <a:ext cx="1653439" cy="35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result</a:t>
            </a:r>
            <a:endParaRPr dirty="0"/>
          </a:p>
        </p:txBody>
      </p:sp>
      <p:sp>
        <p:nvSpPr>
          <p:cNvPr id="132" name="Google Shape;132;p14"/>
          <p:cNvSpPr txBox="1"/>
          <p:nvPr/>
        </p:nvSpPr>
        <p:spPr>
          <a:xfrm rot="19932714">
            <a:off x="9032315" y="5310375"/>
            <a:ext cx="16328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SPECIMEN</a:t>
            </a:r>
            <a:endParaRPr dirty="0"/>
          </a:p>
        </p:txBody>
      </p:sp>
      <p:sp>
        <p:nvSpPr>
          <p:cNvPr id="55" name="Google Shape;100;p14"/>
          <p:cNvSpPr txBox="1"/>
          <p:nvPr/>
        </p:nvSpPr>
        <p:spPr>
          <a:xfrm>
            <a:off x="4175750" y="5894554"/>
            <a:ext cx="419425" cy="203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TEKD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103;p14"/>
          <p:cNvPicPr preferRelativeResize="0"/>
          <p:nvPr/>
        </p:nvPicPr>
        <p:blipFill rotWithShape="1">
          <a:blip r:embed="rId7" cstate="print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154" r="90000">
                        <a14:foregroundMark x1="44396" y1="13500" x2="44396" y2="13500"/>
                        <a14:foregroundMark x1="46593" y1="13500" x2="46593" y2="13500"/>
                        <a14:foregroundMark x1="49121" y1="16375" x2="49121" y2="16375"/>
                        <a14:foregroundMark x1="55934" y1="15000" x2="55934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7060" y="2783850"/>
            <a:ext cx="1214531" cy="10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10" y="4842733"/>
            <a:ext cx="2015267" cy="2015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14746" y="980728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Details: GP visit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2529554" y="3297926"/>
            <a:ext cx="2741587" cy="1538741"/>
          </a:xfrm>
          <a:prstGeom prst="wedgeRectCallout">
            <a:avLst>
              <a:gd name="adj1" fmla="val 19432"/>
              <a:gd name="adj2" fmla="val 824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 you have symptoms?</a:t>
            </a:r>
          </a:p>
          <a:p>
            <a:pPr algn="ctr"/>
            <a:r>
              <a:rPr lang="en-US" sz="2000" dirty="0" smtClean="0"/>
              <a:t>If yes: day of onset of symptoms? 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514455" y="5437680"/>
            <a:ext cx="216963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Date (infectious)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Test number (15+2)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3885" y="2075455"/>
            <a:ext cx="5357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RAG: Date patient became infectious</a:t>
            </a:r>
          </a:p>
          <a:p>
            <a:r>
              <a:rPr lang="en-US" sz="2000" dirty="0" smtClean="0"/>
              <a:t> = two days before onset of symptoms</a:t>
            </a:r>
          </a:p>
          <a:p>
            <a:r>
              <a:rPr lang="en-US" sz="2000" dirty="0" smtClean="0"/>
              <a:t> or = two days before day of test (if asymptomatic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591032" y="4142095"/>
            <a:ext cx="2169637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Date (infectious)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Test number (15+2)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INSZ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096000" y="6294120"/>
            <a:ext cx="2013036" cy="563880"/>
          </a:xfrm>
          <a:prstGeom prst="wedgeRectCallout">
            <a:avLst>
              <a:gd name="adj1" fmla="val 16682"/>
              <a:gd name="adj2" fmla="val -10475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 check digits to detect typos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17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/>
          <a:stretch/>
        </p:blipFill>
        <p:spPr>
          <a:xfrm>
            <a:off x="947428" y="965587"/>
            <a:ext cx="5760640" cy="57478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eForm</a:t>
            </a:r>
            <a:r>
              <a:rPr lang="en-US" dirty="0" smtClean="0"/>
              <a:t> COVID-19 lab request (1/2)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1"/>
          <a:stretch/>
        </p:blipFill>
        <p:spPr>
          <a:xfrm>
            <a:off x="5951984" y="1000070"/>
            <a:ext cx="5832648" cy="534224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72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15437" y="3591165"/>
            <a:ext cx="6361126" cy="1789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eForm COVID-19 lab request (2/2)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4366"/>
          <a:stretch/>
        </p:blipFill>
        <p:spPr>
          <a:xfrm>
            <a:off x="188592" y="1084524"/>
            <a:ext cx="11814816" cy="501328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30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App Coronalert</a:t>
            </a:r>
            <a:endParaRPr lang="fr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36" y="932782"/>
            <a:ext cx="9010855" cy="5943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36" y="980728"/>
            <a:ext cx="1512167" cy="1384995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Details: </a:t>
            </a:r>
            <a:r>
              <a:rPr lang="en-US" dirty="0" err="1" smtClean="0"/>
              <a:t>webform</a:t>
            </a:r>
            <a:r>
              <a:rPr lang="en-US" dirty="0" smtClean="0"/>
              <a:t> </a:t>
            </a:r>
            <a:r>
              <a:rPr lang="en-US" dirty="0"/>
              <a:t>for user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87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57D83-4D2E-7E45-8B13-5AE69C85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 Coronalert: put </a:t>
            </a:r>
            <a:r>
              <a:rPr lang="fr-FR" dirty="0" err="1"/>
              <a:t>your</a:t>
            </a:r>
            <a:r>
              <a:rPr lang="fr-FR" dirty="0"/>
              <a:t> phone to </a:t>
            </a:r>
            <a:r>
              <a:rPr lang="fr-FR" dirty="0" err="1"/>
              <a:t>work</a:t>
            </a:r>
            <a:endParaRPr lang="fr-FR" dirty="0"/>
          </a:p>
        </p:txBody>
      </p:sp>
      <p:grpSp>
        <p:nvGrpSpPr>
          <p:cNvPr id="5" name="Group 4"/>
          <p:cNvGrpSpPr/>
          <p:nvPr/>
        </p:nvGrpSpPr>
        <p:grpSpPr>
          <a:xfrm>
            <a:off x="1189003" y="1690688"/>
            <a:ext cx="5647108" cy="4711976"/>
            <a:chOff x="3272446" y="1634291"/>
            <a:chExt cx="5647108" cy="4711976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7C9473D2-2B19-B84C-97E2-E08293DC4153}"/>
                </a:ext>
              </a:extLst>
            </p:cNvPr>
            <p:cNvGrpSpPr/>
            <p:nvPr/>
          </p:nvGrpSpPr>
          <p:grpSpPr>
            <a:xfrm>
              <a:off x="3272446" y="1634291"/>
              <a:ext cx="5647108" cy="4711976"/>
              <a:chOff x="1576530" y="1634291"/>
              <a:chExt cx="5647108" cy="4711976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82F8051A-8B1F-9E4A-BD49-402301A5E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43668" y="1726993"/>
                <a:ext cx="2072264" cy="4484900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680A52F3-0AC3-ED4C-8CBA-F2D902280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014483" y="1733430"/>
                <a:ext cx="2072264" cy="4484899"/>
              </a:xfrm>
              <a:prstGeom prst="rect">
                <a:avLst/>
              </a:prstGeom>
            </p:spPr>
          </p:pic>
          <p:pic>
            <p:nvPicPr>
              <p:cNvPr id="10" name="Image 9" descr="Une image contenant moniteur, capture d’écran, ordinateur, portable&#10;&#10;Description générée automatiquement">
                <a:extLst>
                  <a:ext uri="{FF2B5EF4-FFF2-40B4-BE49-F238E27FC236}">
                    <a16:creationId xmlns:a16="http://schemas.microsoft.com/office/drawing/2014/main" id="{C3BC9533-C056-9844-B627-9D0C0E04B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6530" y="1634291"/>
                <a:ext cx="2375394" cy="4711976"/>
              </a:xfrm>
              <a:prstGeom prst="rect">
                <a:avLst/>
              </a:prstGeom>
            </p:spPr>
          </p:pic>
          <p:pic>
            <p:nvPicPr>
              <p:cNvPr id="12" name="Image 11" descr="Une image contenant moniteur, capture d’écran, ordinateur, portable&#10;&#10;Description générée automatiquement">
                <a:extLst>
                  <a:ext uri="{FF2B5EF4-FFF2-40B4-BE49-F238E27FC236}">
                    <a16:creationId xmlns:a16="http://schemas.microsoft.com/office/drawing/2014/main" id="{8E3FFDA8-0F7A-E646-B983-CB0C0EDDC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8244" y="1634291"/>
                <a:ext cx="2375394" cy="4711976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1"/>
            <a:stretch/>
          </p:blipFill>
          <p:spPr>
            <a:xfrm>
              <a:off x="6786411" y="2198572"/>
              <a:ext cx="1920240" cy="3985032"/>
            </a:xfrm>
            <a:prstGeom prst="rect">
              <a:avLst/>
            </a:prstGeom>
          </p:spPr>
        </p:pic>
      </p:grpSp>
      <p:pic>
        <p:nvPicPr>
          <p:cNvPr id="17" name="Image 10">
            <a:extLst>
              <a:ext uri="{FF2B5EF4-FFF2-40B4-BE49-F238E27FC236}">
                <a16:creationId xmlns:a16="http://schemas.microsoft.com/office/drawing/2014/main" id="{680A52F3-0AC3-ED4C-8CBA-F2D902280A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0761" y="1765779"/>
            <a:ext cx="2072264" cy="4484899"/>
          </a:xfrm>
          <a:prstGeom prst="rect">
            <a:avLst/>
          </a:prstGeom>
        </p:spPr>
      </p:pic>
      <p:pic>
        <p:nvPicPr>
          <p:cNvPr id="19" name="Image 11" descr="Une image contenant moniteur, capture d’écran, ordinateur, portable&#10;&#10;Description générée automatiquement">
            <a:extLst>
              <a:ext uri="{FF2B5EF4-FFF2-40B4-BE49-F238E27FC236}">
                <a16:creationId xmlns:a16="http://schemas.microsoft.com/office/drawing/2014/main" id="{92C99FD5-5B1C-CF42-AC3A-3C1607BD2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21" y="1666639"/>
            <a:ext cx="2375395" cy="4711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-1500"/>
          <a:stretch/>
        </p:blipFill>
        <p:spPr>
          <a:xfrm>
            <a:off x="8011380" y="2006773"/>
            <a:ext cx="2011680" cy="4243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53400" y="6164582"/>
            <a:ext cx="17221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82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3A738B-35B9-4F4F-98E4-75DC3122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 Coronalert: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/>
              <a:t>tested</a:t>
            </a:r>
            <a:endParaRPr lang="fr-FR" dirty="0"/>
          </a:p>
        </p:txBody>
      </p:sp>
      <p:grpSp>
        <p:nvGrpSpPr>
          <p:cNvPr id="3" name="Group 2"/>
          <p:cNvGrpSpPr/>
          <p:nvPr/>
        </p:nvGrpSpPr>
        <p:grpSpPr>
          <a:xfrm>
            <a:off x="937707" y="1599567"/>
            <a:ext cx="10150052" cy="4711976"/>
            <a:chOff x="1365961" y="1634291"/>
            <a:chExt cx="10150052" cy="4711976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FC97D3E3-4EFF-B24C-8300-1A9487D3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00137" y="1733430"/>
              <a:ext cx="2072263" cy="4484899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436E479-2EED-4645-92E0-183F4F94A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50484" y="1733430"/>
              <a:ext cx="2072263" cy="4484899"/>
            </a:xfrm>
            <a:prstGeom prst="rect">
              <a:avLst/>
            </a:prstGeom>
          </p:spPr>
        </p:pic>
        <p:pic>
          <p:nvPicPr>
            <p:cNvPr id="21" name="Image 20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6FBE3A7D-77C5-E040-97BD-CD3B7197C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898" y="1634291"/>
              <a:ext cx="2375394" cy="4711976"/>
            </a:xfrm>
            <a:prstGeom prst="rect">
              <a:avLst/>
            </a:prstGeom>
          </p:spPr>
        </p:pic>
        <p:pic>
          <p:nvPicPr>
            <p:cNvPr id="22" name="Image 21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4868CBED-CB19-8840-8BD3-273BF3CBD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411" y="1634291"/>
              <a:ext cx="2375394" cy="4711976"/>
            </a:xfrm>
            <a:prstGeom prst="rect">
              <a:avLst/>
            </a:prstGeom>
          </p:spPr>
        </p:pic>
        <p:pic>
          <p:nvPicPr>
            <p:cNvPr id="13" name="Image 8">
              <a:extLst>
                <a:ext uri="{FF2B5EF4-FFF2-40B4-BE49-F238E27FC236}">
                  <a16:creationId xmlns:a16="http://schemas.microsoft.com/office/drawing/2014/main" id="{82F8051A-8B1F-9E4A-BD49-402301A5E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3099" y="1634291"/>
              <a:ext cx="2072264" cy="4484900"/>
            </a:xfrm>
            <a:prstGeom prst="rect">
              <a:avLst/>
            </a:prstGeom>
          </p:spPr>
        </p:pic>
        <p:pic>
          <p:nvPicPr>
            <p:cNvPr id="14" name="Image 11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CA88C196-7234-AC42-A733-AF15B623F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961" y="1634291"/>
              <a:ext cx="2375394" cy="4711976"/>
            </a:xfrm>
            <a:prstGeom prst="rect">
              <a:avLst/>
            </a:prstGeom>
          </p:spPr>
        </p:pic>
        <p:pic>
          <p:nvPicPr>
            <p:cNvPr id="16" name="Image 9">
              <a:extLst>
                <a:ext uri="{FF2B5EF4-FFF2-40B4-BE49-F238E27FC236}">
                  <a16:creationId xmlns:a16="http://schemas.microsoft.com/office/drawing/2014/main" id="{18D99B39-5680-D642-A1D1-09227AE54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7757" y="1733430"/>
              <a:ext cx="2072263" cy="4484899"/>
            </a:xfrm>
            <a:prstGeom prst="rect">
              <a:avLst/>
            </a:prstGeom>
          </p:spPr>
        </p:pic>
        <p:pic>
          <p:nvPicPr>
            <p:cNvPr id="19" name="Image 18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8DAF3B61-30E5-FB45-918E-C9512B4C8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619" y="1634291"/>
              <a:ext cx="2375394" cy="471197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137" y="2138686"/>
            <a:ext cx="2011680" cy="3956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7227" y="2089404"/>
            <a:ext cx="2011680" cy="40672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09605" y="1975103"/>
            <a:ext cx="1941275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59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3A738B-35B9-4F4F-98E4-75DC3122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 Coronalert: </a:t>
            </a:r>
            <a:r>
              <a:rPr lang="fr-FR" dirty="0" smtClean="0"/>
              <a:t>test </a:t>
            </a:r>
            <a:r>
              <a:rPr lang="fr-FR" dirty="0" err="1" smtClean="0"/>
              <a:t>result</a:t>
            </a:r>
            <a:endParaRPr lang="fr-FR" dirty="0"/>
          </a:p>
        </p:txBody>
      </p:sp>
      <p:grpSp>
        <p:nvGrpSpPr>
          <p:cNvPr id="2" name="Group 1"/>
          <p:cNvGrpSpPr/>
          <p:nvPr/>
        </p:nvGrpSpPr>
        <p:grpSpPr>
          <a:xfrm>
            <a:off x="1847528" y="1196752"/>
            <a:ext cx="8235175" cy="4733566"/>
            <a:chOff x="2371704" y="1583491"/>
            <a:chExt cx="8235175" cy="47335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996" y="1746079"/>
              <a:ext cx="2011680" cy="4353781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F665BC3-9BFB-6445-9B7B-39E9037E5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9558" y="1682631"/>
              <a:ext cx="2072263" cy="4484899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D9C575D-035B-1444-99BB-D9C3A2B88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90869" y="1676193"/>
              <a:ext cx="2072264" cy="4484899"/>
            </a:xfrm>
            <a:prstGeom prst="rect">
              <a:avLst/>
            </a:prstGeom>
          </p:spPr>
        </p:pic>
        <p:pic>
          <p:nvPicPr>
            <p:cNvPr id="20" name="Image 19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8340B62A-290F-B34C-8075-229037E5A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912" y="1583491"/>
              <a:ext cx="2375395" cy="4711976"/>
            </a:xfrm>
            <a:prstGeom prst="rect">
              <a:avLst/>
            </a:prstGeom>
          </p:spPr>
        </p:pic>
        <p:pic>
          <p:nvPicPr>
            <p:cNvPr id="23" name="Image 22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7023831E-1261-BE44-A1AC-8EFF63EA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1484" y="1583491"/>
              <a:ext cx="2375395" cy="4711976"/>
            </a:xfrm>
            <a:prstGeom prst="rect">
              <a:avLst/>
            </a:prstGeom>
          </p:spPr>
        </p:pic>
        <p:pic>
          <p:nvPicPr>
            <p:cNvPr id="10" name="Image 22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7023831E-1261-BE44-A1AC-8EFF63EA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704" y="1605081"/>
              <a:ext cx="2375395" cy="4711976"/>
            </a:xfrm>
            <a:prstGeom prst="rect">
              <a:avLst/>
            </a:prstGeom>
          </p:spPr>
        </p:pic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44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Some</a:t>
            </a:r>
            <a:r>
              <a:rPr lang="nl-BE" dirty="0" smtClean="0"/>
              <a:t> basic </a:t>
            </a:r>
            <a:r>
              <a:rPr lang="nl-BE" dirty="0" err="1" smtClean="0"/>
              <a:t>concepts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incubation period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time between </a:t>
            </a:r>
            <a:r>
              <a:rPr lang="en-US" dirty="0" smtClean="0"/>
              <a:t>the exposure </a:t>
            </a:r>
            <a:r>
              <a:rPr lang="en-US" dirty="0"/>
              <a:t>to the virus and </a:t>
            </a:r>
            <a:r>
              <a:rPr lang="en-US" dirty="0" smtClean="0"/>
              <a:t>the onset of symptoms</a:t>
            </a:r>
          </a:p>
          <a:p>
            <a:pPr lvl="1"/>
            <a:r>
              <a:rPr lang="en-US" dirty="0" smtClean="0"/>
              <a:t>Covid-19: on </a:t>
            </a:r>
            <a:r>
              <a:rPr lang="en-US" dirty="0"/>
              <a:t>average 5-6 days, but can be as long as </a:t>
            </a:r>
            <a:r>
              <a:rPr lang="en-US" dirty="0" smtClean="0"/>
              <a:t>10-14 days</a:t>
            </a:r>
          </a:p>
          <a:p>
            <a:pPr lvl="1"/>
            <a:r>
              <a:rPr lang="en-US" dirty="0" smtClean="0"/>
              <a:t>thus</a:t>
            </a:r>
            <a:r>
              <a:rPr lang="en-US" dirty="0"/>
              <a:t>, quarantine should be in place for </a:t>
            </a:r>
            <a:r>
              <a:rPr lang="en-US" dirty="0" smtClean="0"/>
              <a:t>10-14 </a:t>
            </a:r>
            <a:r>
              <a:rPr lang="en-US" dirty="0"/>
              <a:t>days from the last exposure to </a:t>
            </a:r>
            <a:r>
              <a:rPr lang="en-US" dirty="0" smtClean="0"/>
              <a:t>an infected person</a:t>
            </a:r>
          </a:p>
          <a:p>
            <a:r>
              <a:rPr lang="en-US" dirty="0" smtClean="0"/>
              <a:t>contagiousness</a:t>
            </a:r>
          </a:p>
          <a:p>
            <a:pPr lvl="1"/>
            <a:r>
              <a:rPr lang="en-US" dirty="0" smtClean="0"/>
              <a:t>the period during which an infected person can transmit the virus to other persons </a:t>
            </a:r>
          </a:p>
          <a:p>
            <a:pPr lvl="1"/>
            <a:r>
              <a:rPr lang="en-US" dirty="0" smtClean="0"/>
              <a:t>Covid-19: </a:t>
            </a:r>
            <a:r>
              <a:rPr lang="en-US" dirty="0"/>
              <a:t>on average </a:t>
            </a:r>
            <a:r>
              <a:rPr lang="en-US" dirty="0" smtClean="0"/>
              <a:t>2 </a:t>
            </a:r>
            <a:r>
              <a:rPr lang="en-US" dirty="0"/>
              <a:t>days before the onset of symptoms and up to 7-10 days after the onset of </a:t>
            </a:r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thus, isolation should be respected for 7-10 days from the onset of symptoms</a:t>
            </a:r>
          </a:p>
          <a:p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55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67" y="1418693"/>
            <a:ext cx="2011680" cy="43537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3257D83-4D2E-7E45-8B13-5AE69C85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 Coronalert: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/>
              <a:t>notified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0A52F3-0AC3-ED4C-8CBA-F2D902280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2496" y="1365016"/>
            <a:ext cx="2072264" cy="4484899"/>
          </a:xfrm>
          <a:prstGeom prst="rect">
            <a:avLst/>
          </a:prstGeom>
        </p:spPr>
      </p:pic>
      <p:pic>
        <p:nvPicPr>
          <p:cNvPr id="14" name="Image 13" descr="Une image contenant moniteur, capture d’écran, ordinateur, portable&#10;&#10;Description générée automatiquement">
            <a:extLst>
              <a:ext uri="{FF2B5EF4-FFF2-40B4-BE49-F238E27FC236}">
                <a16:creationId xmlns:a16="http://schemas.microsoft.com/office/drawing/2014/main" id="{5F53FB10-B960-654F-BBA1-391D280A5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56" y="1284046"/>
            <a:ext cx="2375395" cy="4711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6106" y="1320566"/>
            <a:ext cx="1393031" cy="17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80615" y="1320566"/>
            <a:ext cx="1941275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70816" y="1320567"/>
            <a:ext cx="1846579" cy="80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34" y="1365017"/>
            <a:ext cx="2011680" cy="4353781"/>
          </a:xfrm>
          <a:prstGeom prst="rect">
            <a:avLst/>
          </a:prstGeom>
        </p:spPr>
      </p:pic>
      <p:pic>
        <p:nvPicPr>
          <p:cNvPr id="17" name="Image 16" descr="Une image contenant moniteur, capture d’écran, ordinateur, portable&#10;&#10;Description générée automatiquement">
            <a:extLst>
              <a:ext uri="{FF2B5EF4-FFF2-40B4-BE49-F238E27FC236}">
                <a16:creationId xmlns:a16="http://schemas.microsoft.com/office/drawing/2014/main" id="{4F3FB784-D2F4-F24A-97F2-9AD355A4A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297474"/>
            <a:ext cx="2375395" cy="4711976"/>
          </a:xfrm>
          <a:prstGeom prst="rect">
            <a:avLst/>
          </a:prstGeom>
        </p:spPr>
      </p:pic>
      <p:pic>
        <p:nvPicPr>
          <p:cNvPr id="16" name="Image 15" descr="Une image contenant moniteur, capture d’écran, ordinateur, portable&#10;&#10;Description générée automatiquement">
            <a:extLst>
              <a:ext uri="{FF2B5EF4-FFF2-40B4-BE49-F238E27FC236}">
                <a16:creationId xmlns:a16="http://schemas.microsoft.com/office/drawing/2014/main" id="{483633E2-2913-204F-9BC0-45E8955ACE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60" y="1284046"/>
            <a:ext cx="2375395" cy="471197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42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app</a:t>
            </a:r>
          </a:p>
          <a:p>
            <a:r>
              <a:rPr lang="nl-BE" dirty="0" smtClean="0"/>
              <a:t>exchange of </a:t>
            </a:r>
            <a:r>
              <a:rPr lang="en-US" dirty="0" smtClean="0"/>
              <a:t>anonymous</a:t>
            </a:r>
            <a:r>
              <a:rPr lang="nl-BE" dirty="0" smtClean="0"/>
              <a:t> </a:t>
            </a:r>
            <a:r>
              <a:rPr lang="nl-BE" dirty="0" smtClean="0"/>
              <a:t>codes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app </a:t>
            </a:r>
            <a:r>
              <a:rPr lang="en-US" dirty="0" smtClean="0"/>
              <a:t>can be deactivated and reactivated</a:t>
            </a:r>
          </a:p>
          <a:p>
            <a:r>
              <a:rPr lang="en-US" dirty="0" smtClean="0"/>
              <a:t>generate </a:t>
            </a:r>
            <a:r>
              <a:rPr lang="en-US" dirty="0"/>
              <a:t>a test code with the app if you are tested and ensure that it ends up at </a:t>
            </a:r>
            <a:r>
              <a:rPr lang="en-US" dirty="0" err="1"/>
              <a:t>Sciensano</a:t>
            </a:r>
            <a:r>
              <a:rPr lang="en-US" dirty="0"/>
              <a:t> together with your social security identification number =&gt; you will receive </a:t>
            </a:r>
            <a:r>
              <a:rPr lang="en-US" dirty="0" smtClean="0"/>
              <a:t>your test </a:t>
            </a:r>
            <a:r>
              <a:rPr lang="en-US" dirty="0"/>
              <a:t>result on the app as soon as it is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general practitioner </a:t>
            </a:r>
            <a:r>
              <a:rPr lang="en-US" dirty="0"/>
              <a:t>via </a:t>
            </a:r>
            <a:r>
              <a:rPr lang="en-US" dirty="0" err="1"/>
              <a:t>eForm</a:t>
            </a:r>
            <a:r>
              <a:rPr lang="en-US" dirty="0"/>
              <a:t> </a:t>
            </a:r>
            <a:r>
              <a:rPr lang="en-US" dirty="0" err="1"/>
              <a:t>LaboratoryTestPrescription</a:t>
            </a:r>
            <a:endParaRPr lang="en-US" dirty="0"/>
          </a:p>
          <a:p>
            <a:pPr lvl="1"/>
            <a:r>
              <a:rPr lang="en-US" dirty="0"/>
              <a:t>person to be tested via </a:t>
            </a:r>
            <a:r>
              <a:rPr lang="en-US" dirty="0" err="1"/>
              <a:t>webform</a:t>
            </a:r>
            <a:r>
              <a:rPr lang="en-US" dirty="0"/>
              <a:t> (see </a:t>
            </a:r>
            <a:r>
              <a:rPr lang="nl-BE" dirty="0" smtClean="0">
                <a:hlinkClick r:id="rId2"/>
              </a:rPr>
              <a:t>https</a:t>
            </a:r>
            <a:r>
              <a:rPr lang="nl-BE" dirty="0">
                <a:hlinkClick r:id="rId2"/>
              </a:rPr>
              <a:t>://coronalert.be/nl/coronalert-formulier</a:t>
            </a:r>
            <a:r>
              <a:rPr lang="nl-BE" dirty="0" smtClean="0">
                <a:hlinkClick r:id="rId2"/>
              </a:rPr>
              <a:t>/</a:t>
            </a:r>
            <a:r>
              <a:rPr lang="nl-BE" dirty="0" smtClean="0"/>
              <a:t>)</a:t>
            </a:r>
          </a:p>
          <a:p>
            <a:r>
              <a:rPr lang="en-US" dirty="0"/>
              <a:t>publish the transmitted anonymous codes if </a:t>
            </a:r>
            <a:r>
              <a:rPr lang="en-US" dirty="0" smtClean="0"/>
              <a:t>you test positively</a:t>
            </a:r>
            <a:endParaRPr lang="fr-B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52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Prescription</a:t>
            </a:r>
            <a:r>
              <a:rPr lang="nl-BE" dirty="0" smtClean="0"/>
              <a:t> tool </a:t>
            </a:r>
            <a:r>
              <a:rPr lang="nl-BE" dirty="0" err="1" smtClean="0"/>
              <a:t>for</a:t>
            </a:r>
            <a:r>
              <a:rPr lang="nl-BE" dirty="0" smtClean="0"/>
              <a:t> company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collectivity</a:t>
            </a:r>
            <a:r>
              <a:rPr lang="nl-BE" dirty="0" smtClean="0"/>
              <a:t> doctors</a:t>
            </a:r>
            <a:endParaRPr lang="fr-BE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0" y="968352"/>
            <a:ext cx="9001000" cy="5484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0056" y="1052736"/>
            <a:ext cx="312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See </a:t>
            </a:r>
            <a:r>
              <a:rPr lang="nl-BE" b="1" dirty="0" smtClean="0">
                <a:hlinkClick r:id="rId4"/>
              </a:rPr>
              <a:t>www.corona-tracking.info</a:t>
            </a:r>
            <a:endParaRPr lang="fr-BE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30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440" y="1217104"/>
            <a:ext cx="4109201" cy="4126076"/>
          </a:xfrm>
          <a:prstGeom prst="rect">
            <a:avLst/>
          </a:prstGeom>
          <a:solidFill>
            <a:srgbClr val="525252"/>
          </a:solidFill>
          <a:ln>
            <a:noFill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113760" y="2132856"/>
            <a:ext cx="5691717" cy="2800350"/>
            <a:chOff x="4406900" y="2676525"/>
            <a:chExt cx="4268788" cy="2801603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10716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293926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https://www.ksz-bcss.fgov.be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8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Some</a:t>
            </a:r>
            <a:r>
              <a:rPr lang="nl-BE" dirty="0" smtClean="0"/>
              <a:t> basic </a:t>
            </a:r>
            <a:r>
              <a:rPr lang="nl-BE" dirty="0" err="1" smtClean="0"/>
              <a:t>concepts</a:t>
            </a:r>
            <a:r>
              <a:rPr lang="nl-BE" dirty="0" smtClean="0"/>
              <a:t>: types of tests</a:t>
            </a:r>
            <a:endParaRPr lang="fr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68" y="942182"/>
            <a:ext cx="8894463" cy="54675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98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contact tracing ?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59636"/>
            <a:ext cx="10058400" cy="537258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87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contact tracing 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98" y="919843"/>
            <a:ext cx="7003604" cy="592785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46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contact tracing is put in place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tracing by health care providers</a:t>
            </a:r>
          </a:p>
          <a:p>
            <a:endParaRPr lang="en-US" dirty="0" smtClean="0"/>
          </a:p>
          <a:p>
            <a:r>
              <a:rPr lang="en-US" dirty="0" smtClean="0"/>
              <a:t>contact tracing by contact centers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https://www.corona-tracking.info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contact tracing within companies and collectivities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://co-prev.be/nl/covid-19-informatie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>
                <a:hlinkClick r:id="rId4"/>
              </a:rPr>
              <a:t>https://co-prev.be/fr/covid-19-information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contact tracing via app Coronalert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coronalert.be/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" y="-39662"/>
            <a:ext cx="12192000" cy="908720"/>
          </a:xfrm>
        </p:spPr>
        <p:txBody>
          <a:bodyPr/>
          <a:lstStyle/>
          <a:p>
            <a:r>
              <a:rPr lang="en-US" dirty="0" smtClean="0"/>
              <a:t>Contact tracing by contact centers</a:t>
            </a:r>
            <a:endParaRPr lang="en-US" dirty="0"/>
          </a:p>
        </p:txBody>
      </p:sp>
      <p:pic>
        <p:nvPicPr>
          <p:cNvPr id="1026" name="Picture 2" descr="https://www.corona-tracking.info/wp-content/uploads/2020/04/Schema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68" y="919486"/>
            <a:ext cx="8558584" cy="59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64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Contact </a:t>
            </a:r>
            <a:r>
              <a:rPr lang="nl-BE" dirty="0" err="1" smtClean="0"/>
              <a:t>tracing</a:t>
            </a:r>
            <a:r>
              <a:rPr lang="nl-BE" dirty="0" smtClean="0"/>
              <a:t> </a:t>
            </a:r>
            <a:r>
              <a:rPr lang="nl-BE" dirty="0" err="1" smtClean="0"/>
              <a:t>within</a:t>
            </a:r>
            <a:r>
              <a:rPr lang="nl-BE" dirty="0" smtClean="0"/>
              <a:t> companies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collectivities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by contact center</a:t>
            </a:r>
          </a:p>
          <a:p>
            <a:r>
              <a:rPr lang="en-US" dirty="0" smtClean="0"/>
              <a:t>identification of infected person (index case)</a:t>
            </a:r>
          </a:p>
          <a:p>
            <a:r>
              <a:rPr lang="en-US" dirty="0" smtClean="0"/>
              <a:t>risk analysis</a:t>
            </a:r>
          </a:p>
          <a:p>
            <a:r>
              <a:rPr lang="en-US" dirty="0" smtClean="0"/>
              <a:t>identification and triage of contacts (high risk – low risk)</a:t>
            </a:r>
          </a:p>
          <a:p>
            <a:r>
              <a:rPr lang="en-US" dirty="0" smtClean="0"/>
              <a:t>contacting contacts</a:t>
            </a:r>
          </a:p>
          <a:p>
            <a:r>
              <a:rPr lang="en-US" dirty="0" smtClean="0"/>
              <a:t>measures for contacts</a:t>
            </a:r>
          </a:p>
          <a:p>
            <a:pPr lvl="1"/>
            <a:r>
              <a:rPr lang="en-US" dirty="0" smtClean="0"/>
              <a:t>high risk: quarantine – telework/unemployment – vigilance for symptoms</a:t>
            </a:r>
          </a:p>
          <a:p>
            <a:pPr lvl="1"/>
            <a:r>
              <a:rPr lang="en-US" dirty="0" smtClean="0"/>
              <a:t>low risk: social distancing – vigilance for symptoms</a:t>
            </a:r>
          </a:p>
          <a:p>
            <a:r>
              <a:rPr lang="en-US" dirty="0" smtClean="0"/>
              <a:t>resumption of work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74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App Coronalert</a:t>
            </a:r>
            <a:endParaRPr lang="fr-BE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948255"/>
            <a:ext cx="8131553" cy="583465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27/10/2020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16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BA6C"/>
      </a:hlink>
      <a:folHlink>
        <a:srgbClr val="8AEE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613</Words>
  <Application>Microsoft Office PowerPoint</Application>
  <PresentationFormat>Widescreen</PresentationFormat>
  <Paragraphs>212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Contact tracing: why, what and how? </vt:lpstr>
      <vt:lpstr>Some basic concepts</vt:lpstr>
      <vt:lpstr>Some basic concepts: types of tests</vt:lpstr>
      <vt:lpstr>Why contact tracing ? </vt:lpstr>
      <vt:lpstr>What is contact tracing ?</vt:lpstr>
      <vt:lpstr>How contact tracing is put in place ?</vt:lpstr>
      <vt:lpstr>Contact tracing by contact centers</vt:lpstr>
      <vt:lpstr>Contact tracing within companies and collectivities</vt:lpstr>
      <vt:lpstr>App Coronalert</vt:lpstr>
      <vt:lpstr>App Coronalert</vt:lpstr>
      <vt:lpstr>App Coronalert</vt:lpstr>
      <vt:lpstr>App Coronalert</vt:lpstr>
      <vt:lpstr>App Coronalert</vt:lpstr>
      <vt:lpstr>eForm COVID-19 lab request (1/2)</vt:lpstr>
      <vt:lpstr>eForm COVID-19 lab request (2/2)</vt:lpstr>
      <vt:lpstr>App Coronalert</vt:lpstr>
      <vt:lpstr>App Coronalert: put your phone to work</vt:lpstr>
      <vt:lpstr>App Coronalert: get tested</vt:lpstr>
      <vt:lpstr>App Coronalert: test result</vt:lpstr>
      <vt:lpstr>App Coronalert: be notified</vt:lpstr>
      <vt:lpstr>App Coronalert</vt:lpstr>
      <vt:lpstr>Prescription tool for company and collectivity doctors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Sanne Miseur (KSZ-BCSS)</cp:lastModifiedBy>
  <cp:revision>65</cp:revision>
  <dcterms:created xsi:type="dcterms:W3CDTF">2017-09-11T11:22:14Z</dcterms:created>
  <dcterms:modified xsi:type="dcterms:W3CDTF">2020-10-27T07:54:39Z</dcterms:modified>
</cp:coreProperties>
</file>