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85"/>
  </p:notesMasterIdLst>
  <p:sldIdLst>
    <p:sldId id="509" r:id="rId2"/>
    <p:sldId id="511" r:id="rId3"/>
    <p:sldId id="513" r:id="rId4"/>
    <p:sldId id="514" r:id="rId5"/>
    <p:sldId id="512" r:id="rId6"/>
    <p:sldId id="603" r:id="rId7"/>
    <p:sldId id="604" r:id="rId8"/>
    <p:sldId id="605" r:id="rId9"/>
    <p:sldId id="580" r:id="rId10"/>
    <p:sldId id="515" r:id="rId11"/>
    <p:sldId id="516" r:id="rId12"/>
    <p:sldId id="519" r:id="rId13"/>
    <p:sldId id="520" r:id="rId14"/>
    <p:sldId id="581" r:id="rId15"/>
    <p:sldId id="521" r:id="rId16"/>
    <p:sldId id="522" r:id="rId17"/>
    <p:sldId id="523" r:id="rId18"/>
    <p:sldId id="524" r:id="rId19"/>
    <p:sldId id="525" r:id="rId20"/>
    <p:sldId id="526" r:id="rId21"/>
    <p:sldId id="527" r:id="rId22"/>
    <p:sldId id="528" r:id="rId23"/>
    <p:sldId id="529" r:id="rId24"/>
    <p:sldId id="530" r:id="rId25"/>
    <p:sldId id="531" r:id="rId26"/>
    <p:sldId id="532" r:id="rId27"/>
    <p:sldId id="533" r:id="rId28"/>
    <p:sldId id="534" r:id="rId29"/>
    <p:sldId id="535" r:id="rId30"/>
    <p:sldId id="537" r:id="rId31"/>
    <p:sldId id="538" r:id="rId32"/>
    <p:sldId id="539" r:id="rId33"/>
    <p:sldId id="540" r:id="rId34"/>
    <p:sldId id="541" r:id="rId35"/>
    <p:sldId id="542" r:id="rId36"/>
    <p:sldId id="543" r:id="rId37"/>
    <p:sldId id="544" r:id="rId38"/>
    <p:sldId id="545" r:id="rId39"/>
    <p:sldId id="546" r:id="rId40"/>
    <p:sldId id="547" r:id="rId41"/>
    <p:sldId id="548" r:id="rId42"/>
    <p:sldId id="549" r:id="rId43"/>
    <p:sldId id="550" r:id="rId44"/>
    <p:sldId id="551" r:id="rId45"/>
    <p:sldId id="552" r:id="rId46"/>
    <p:sldId id="553" r:id="rId47"/>
    <p:sldId id="554" r:id="rId48"/>
    <p:sldId id="555" r:id="rId49"/>
    <p:sldId id="556" r:id="rId50"/>
    <p:sldId id="558" r:id="rId51"/>
    <p:sldId id="559" r:id="rId52"/>
    <p:sldId id="582" r:id="rId53"/>
    <p:sldId id="583" r:id="rId54"/>
    <p:sldId id="584" r:id="rId55"/>
    <p:sldId id="560" r:id="rId56"/>
    <p:sldId id="561" r:id="rId57"/>
    <p:sldId id="562" r:id="rId58"/>
    <p:sldId id="563" r:id="rId59"/>
    <p:sldId id="585" r:id="rId60"/>
    <p:sldId id="576" r:id="rId61"/>
    <p:sldId id="575" r:id="rId62"/>
    <p:sldId id="578" r:id="rId63"/>
    <p:sldId id="579" r:id="rId64"/>
    <p:sldId id="572" r:id="rId65"/>
    <p:sldId id="573" r:id="rId66"/>
    <p:sldId id="602" r:id="rId67"/>
    <p:sldId id="586" r:id="rId68"/>
    <p:sldId id="587" r:id="rId69"/>
    <p:sldId id="588" r:id="rId70"/>
    <p:sldId id="589" r:id="rId71"/>
    <p:sldId id="590" r:id="rId72"/>
    <p:sldId id="591" r:id="rId73"/>
    <p:sldId id="592" r:id="rId74"/>
    <p:sldId id="593" r:id="rId75"/>
    <p:sldId id="594" r:id="rId76"/>
    <p:sldId id="595" r:id="rId77"/>
    <p:sldId id="596" r:id="rId78"/>
    <p:sldId id="597" r:id="rId79"/>
    <p:sldId id="598" r:id="rId80"/>
    <p:sldId id="599" r:id="rId81"/>
    <p:sldId id="600" r:id="rId82"/>
    <p:sldId id="601" r:id="rId83"/>
    <p:sldId id="565" r:id="rId8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0C9CE4"/>
    <a:srgbClr val="77C9F2"/>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varScale="1">
        <p:scale>
          <a:sx n="105" d="100"/>
          <a:sy n="105" d="100"/>
        </p:scale>
        <p:origin x="1650" y="114"/>
      </p:cViewPr>
      <p:guideLst>
        <p:guide orient="horz" pos="2160"/>
        <p:guide pos="2880"/>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smtClean="0"/>
              <a:t>Budget</a:t>
            </a:r>
            <a:r>
              <a:rPr lang="en-US" sz="2000" b="1" baseline="0" dirty="0" smtClean="0"/>
              <a:t>s </a:t>
            </a:r>
            <a:r>
              <a:rPr lang="en-US" sz="2000" b="1" baseline="0" dirty="0" err="1" smtClean="0"/>
              <a:t>partiels</a:t>
            </a:r>
            <a:r>
              <a:rPr lang="en-US" sz="2000" b="1" baseline="0" dirty="0" smtClean="0"/>
              <a:t> </a:t>
            </a:r>
            <a:r>
              <a:rPr lang="en-US" sz="2000" b="1" baseline="0" dirty="0" err="1" smtClean="0"/>
              <a:t>en</a:t>
            </a:r>
            <a:r>
              <a:rPr lang="en-US" sz="2000" b="1" dirty="0" smtClean="0"/>
              <a:t> </a:t>
            </a:r>
            <a:r>
              <a:rPr lang="en-US" sz="2000" b="1" dirty="0"/>
              <a:t>%</a:t>
            </a:r>
          </a:p>
        </c:rich>
      </c:tx>
      <c:layout>
        <c:manualLayout>
          <c:xMode val="edge"/>
          <c:yMode val="edge"/>
          <c:x val="0.3480446494815756"/>
          <c:y val="1.991266203396755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'Verdeling High Level'!$A$94</c:f>
              <c:strCache>
                <c:ptCount val="1"/>
                <c:pt idx="0">
                  <c:v>Sokkel per Ziekenhuis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Level'!$B$94:$E$94</c:f>
              <c:numCache>
                <c:formatCode>0%</c:formatCode>
                <c:ptCount val="4"/>
                <c:pt idx="0">
                  <c:v>0.2</c:v>
                </c:pt>
                <c:pt idx="1">
                  <c:v>0.15</c:v>
                </c:pt>
                <c:pt idx="2">
                  <c:v>0.1</c:v>
                </c:pt>
                <c:pt idx="3">
                  <c:v>0.05</c:v>
                </c:pt>
              </c:numCache>
            </c:numRef>
          </c:val>
          <c:extLst>
            <c:ext xmlns:c16="http://schemas.microsoft.com/office/drawing/2014/chart" uri="{C3380CC4-5D6E-409C-BE32-E72D297353CC}">
              <c16:uniqueId val="{00000000-D9B6-4E03-883C-B1372D3511EB}"/>
            </c:ext>
          </c:extLst>
        </c:ser>
        <c:ser>
          <c:idx val="1"/>
          <c:order val="1"/>
          <c:tx>
            <c:strRef>
              <c:f>'Verdeling High Level'!$A$95</c:f>
              <c:strCache>
                <c:ptCount val="1"/>
                <c:pt idx="0">
                  <c:v>Sokkel per Bed</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Level'!$B$95:$E$95</c:f>
              <c:numCache>
                <c:formatCode>0%</c:formatCode>
                <c:ptCount val="4"/>
                <c:pt idx="0">
                  <c:v>0.25</c:v>
                </c:pt>
                <c:pt idx="1">
                  <c:v>0.2</c:v>
                </c:pt>
                <c:pt idx="2">
                  <c:v>0.15</c:v>
                </c:pt>
                <c:pt idx="3">
                  <c:v>0.1</c:v>
                </c:pt>
              </c:numCache>
            </c:numRef>
          </c:val>
          <c:extLst>
            <c:ext xmlns:c16="http://schemas.microsoft.com/office/drawing/2014/chart" uri="{C3380CC4-5D6E-409C-BE32-E72D297353CC}">
              <c16:uniqueId val="{00000001-D9B6-4E03-883C-B1372D3511EB}"/>
            </c:ext>
          </c:extLst>
        </c:ser>
        <c:ser>
          <c:idx val="2"/>
          <c:order val="2"/>
          <c:tx>
            <c:strRef>
              <c:f>'Verdeling High Level'!$A$96</c:f>
              <c:strCache>
                <c:ptCount val="1"/>
                <c:pt idx="0">
                  <c:v>Budget Accelerator</c:v>
                </c:pt>
              </c:strCache>
            </c:strRef>
          </c:tx>
          <c:spPr>
            <a:solidFill>
              <a:srgbClr val="77C9F2"/>
            </a:solidFill>
            <a:ln>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Level'!$B$96:$E$96</c:f>
              <c:numCache>
                <c:formatCode>0%</c:formatCode>
                <c:ptCount val="4"/>
                <c:pt idx="0">
                  <c:v>0.55000000000000004</c:v>
                </c:pt>
                <c:pt idx="1">
                  <c:v>0.59999999999999987</c:v>
                </c:pt>
                <c:pt idx="2">
                  <c:v>0.7</c:v>
                </c:pt>
                <c:pt idx="3">
                  <c:v>0.79999999999999993</c:v>
                </c:pt>
              </c:numCache>
            </c:numRef>
          </c:val>
          <c:extLst>
            <c:ext xmlns:c16="http://schemas.microsoft.com/office/drawing/2014/chart" uri="{C3380CC4-5D6E-409C-BE32-E72D297353CC}">
              <c16:uniqueId val="{00000002-D9B6-4E03-883C-B1372D3511EB}"/>
            </c:ext>
          </c:extLst>
        </c:ser>
        <c:ser>
          <c:idx val="3"/>
          <c:order val="3"/>
          <c:tx>
            <c:strRef>
              <c:f>'Verdeling High Level'!$A$97</c:f>
              <c:strCache>
                <c:ptCount val="1"/>
                <c:pt idx="0">
                  <c:v>Budget Early Adopters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Level'!$B$97:$E$97</c:f>
              <c:numCache>
                <c:formatCode>0%</c:formatCode>
                <c:ptCount val="4"/>
                <c:pt idx="0">
                  <c:v>0</c:v>
                </c:pt>
                <c:pt idx="1">
                  <c:v>0.05</c:v>
                </c:pt>
                <c:pt idx="2">
                  <c:v>0.05</c:v>
                </c:pt>
                <c:pt idx="3">
                  <c:v>0.05</c:v>
                </c:pt>
              </c:numCache>
            </c:numRef>
          </c:val>
          <c:extLst>
            <c:ext xmlns:c16="http://schemas.microsoft.com/office/drawing/2014/chart" uri="{C3380CC4-5D6E-409C-BE32-E72D297353CC}">
              <c16:uniqueId val="{00000003-D9B6-4E03-883C-B1372D3511EB}"/>
            </c:ext>
          </c:extLst>
        </c:ser>
        <c:dLbls>
          <c:showLegendKey val="0"/>
          <c:showVal val="0"/>
          <c:showCatName val="0"/>
          <c:showSerName val="0"/>
          <c:showPercent val="0"/>
          <c:showBubbleSize val="0"/>
        </c:dLbls>
        <c:gapWidth val="150"/>
        <c:overlap val="100"/>
        <c:axId val="241334168"/>
        <c:axId val="241334560"/>
      </c:barChart>
      <c:catAx>
        <c:axId val="24133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1334560"/>
        <c:crosses val="autoZero"/>
        <c:auto val="1"/>
        <c:lblAlgn val="ctr"/>
        <c:lblOffset val="100"/>
        <c:noMultiLvlLbl val="0"/>
      </c:catAx>
      <c:valAx>
        <c:axId val="24133456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334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image" Target="../media/image58.jpeg"/><Relationship Id="rId6" Type="http://schemas.openxmlformats.org/officeDocument/2006/relationships/image" Target="../media/image63.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diagrams/_rels/data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image" Target="../media/image68.png"/><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image" Target="../media/image58.jpeg"/><Relationship Id="rId6" Type="http://schemas.openxmlformats.org/officeDocument/2006/relationships/image" Target="../media/image63.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image" Target="../media/image68.png"/><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lang="fr-BE"/>
            <a:t>Coordination de sous-processus électroniques</a:t>
          </a:r>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lang="fr-BE"/>
            <a:t>Portail </a:t>
          </a:r>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fr-BE"/>
            <a:t>Gestion intégrée des utilisateurs et des accès</a:t>
          </a:r>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fr-BE"/>
            <a:t>Gestion de loggings</a:t>
          </a:r>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lang="fr-BE"/>
            <a:t>Système de chiffrement end-to-end</a:t>
          </a:r>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a:solidFill>
                <a:srgbClr val="087670"/>
              </a:solidFill>
            </a:rPr>
            <a:t>eHealth</a:t>
          </a:r>
          <a:r>
            <a:rPr lang="fr-BE"/>
            <a:t>Box</a:t>
          </a:r>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rPr lang="fr-BE"/>
            <a:t>Timestamping</a:t>
          </a:r>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lang="fr-BE"/>
            <a:t>Codage et anonymisation</a:t>
          </a:r>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fr-BE"/>
            <a:t>Consultation du registre national et des registres BCSS</a:t>
          </a:r>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fr-BE"/>
            <a:t>Répertoire des références (metahub)</a:t>
          </a:r>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34ABA-1A19-47B3-9F61-DD3D1E610E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5E8F9E5-784E-43A6-8113-40DBC640CBD7}">
      <dgm:prSet phldrT="[Text]" custT="1"/>
      <dgm:spPr/>
      <dgm:t>
        <a:bodyPr/>
        <a:lstStyle/>
        <a:p>
          <a:r>
            <a:rPr lang="nl-BE" sz="1800" b="0" dirty="0" smtClean="0">
              <a:solidFill>
                <a:srgbClr val="B82400"/>
              </a:solidFill>
            </a:rPr>
            <a:t>Cluster 0</a:t>
          </a:r>
          <a:r>
            <a:t>  </a:t>
          </a:r>
          <a:r>
            <a:rPr lang="nl-BE" sz="1800" dirty="0" smtClean="0"/>
            <a:t>Fondements</a:t>
          </a:r>
          <a:endParaRPr lang="fr-BE" sz="1800" dirty="0"/>
        </a:p>
      </dgm:t>
    </dgm:pt>
    <dgm:pt modelId="{141D8DAA-E787-4F45-BF09-51B5EAFD5C0A}" type="parTrans" cxnId="{885EE787-797D-4E94-9A70-45694734EAE8}">
      <dgm:prSet/>
      <dgm:spPr/>
      <dgm:t>
        <a:bodyPr/>
        <a:lstStyle/>
        <a:p>
          <a:endParaRPr lang="en-US"/>
        </a:p>
      </dgm:t>
    </dgm:pt>
    <dgm:pt modelId="{20013B63-1494-4E7D-BD92-101200E51D1F}" type="sibTrans" cxnId="{885EE787-797D-4E94-9A70-45694734EAE8}">
      <dgm:prSet/>
      <dgm:spPr/>
      <dgm:t>
        <a:bodyPr/>
        <a:lstStyle/>
        <a:p>
          <a:endParaRPr lang="en-US"/>
        </a:p>
      </dgm:t>
    </dgm:pt>
    <dgm:pt modelId="{1E8244F7-F566-4EB2-9E31-A7B32F23AADD}">
      <dgm:prSet phldrT="[Text]" custT="1"/>
      <dgm:spPr/>
      <dgm:t>
        <a:bodyPr/>
        <a:lstStyle/>
        <a:p>
          <a:r>
            <a:rPr lang="nl-BE" sz="1800" dirty="0" smtClean="0">
              <a:solidFill>
                <a:srgbClr val="B82400"/>
              </a:solidFill>
            </a:rPr>
            <a:t>Cluster 1 </a:t>
          </a:r>
          <a:r>
            <a:rPr lang="nl-BE" sz="1800" dirty="0" smtClean="0"/>
            <a:t>Transversalité</a:t>
          </a:r>
          <a:endParaRPr lang="fr-BE" sz="1800" dirty="0"/>
        </a:p>
      </dgm:t>
    </dgm:pt>
    <dgm:pt modelId="{34791272-3D72-4ACD-99A9-D7196E4CECF9}" type="parTrans" cxnId="{A4F2D8C8-791C-4548-BC04-4377F438BC8C}">
      <dgm:prSet/>
      <dgm:spPr/>
      <dgm:t>
        <a:bodyPr/>
        <a:lstStyle/>
        <a:p>
          <a:endParaRPr lang="en-US"/>
        </a:p>
      </dgm:t>
    </dgm:pt>
    <dgm:pt modelId="{0FB23A73-4C8F-48E2-9146-0310927A62D2}" type="sibTrans" cxnId="{A4F2D8C8-791C-4548-BC04-4377F438BC8C}">
      <dgm:prSet/>
      <dgm:spPr/>
      <dgm:t>
        <a:bodyPr/>
        <a:lstStyle/>
        <a:p>
          <a:endParaRPr lang="en-US"/>
        </a:p>
      </dgm:t>
    </dgm:pt>
    <dgm:pt modelId="{BD52192A-2F98-4A5B-BBDD-709922B0A421}">
      <dgm:prSet phldrT="[Text]" custT="1"/>
      <dgm:spPr/>
      <dgm:t>
        <a:bodyPr/>
        <a:lstStyle/>
        <a:p>
          <a:r>
            <a:rPr lang="nl-BE" sz="1800" dirty="0" smtClean="0">
              <a:solidFill>
                <a:srgbClr val="B82400"/>
              </a:solidFill>
            </a:rPr>
            <a:t>Cluster 2 </a:t>
          </a:r>
          <a:r>
            <a:rPr lang="nl-BE" sz="1800" dirty="0" smtClean="0"/>
            <a:t>Support</a:t>
          </a:r>
          <a:r>
            <a:rPr lang="en-US" sz="1800" dirty="0" smtClean="0"/>
            <a:t>	</a:t>
          </a:r>
          <a:endParaRPr lang="fr-BE" sz="1800" dirty="0"/>
        </a:p>
      </dgm:t>
    </dgm:pt>
    <dgm:pt modelId="{8612CCE8-AFD9-4676-8841-BB2C9781A7CA}" type="parTrans" cxnId="{7CA264E2-DBF2-47B2-BDF9-F70AF3F26598}">
      <dgm:prSet/>
      <dgm:spPr/>
      <dgm:t>
        <a:bodyPr/>
        <a:lstStyle/>
        <a:p>
          <a:endParaRPr lang="en-US"/>
        </a:p>
      </dgm:t>
    </dgm:pt>
    <dgm:pt modelId="{82B54F7A-94AD-4674-890F-1C9CE36122F4}" type="sibTrans" cxnId="{7CA264E2-DBF2-47B2-BDF9-F70AF3F26598}">
      <dgm:prSet/>
      <dgm:spPr/>
      <dgm:t>
        <a:bodyPr/>
        <a:lstStyle/>
        <a:p>
          <a:endParaRPr lang="en-US"/>
        </a:p>
      </dgm:t>
    </dgm:pt>
    <dgm:pt modelId="{74BD8445-7895-43B4-BF26-C9F37890DA17}">
      <dgm:prSet phldrT="[Text]" custT="1"/>
      <dgm:spPr/>
      <dgm:t>
        <a:bodyPr/>
        <a:lstStyle/>
        <a:p>
          <a:r>
            <a:rPr lang="en-US" sz="1800" dirty="0" smtClean="0">
              <a:solidFill>
                <a:srgbClr val="B82400"/>
              </a:solidFill>
            </a:rPr>
            <a:t>Cluster 3</a:t>
          </a:r>
          <a:r>
            <a:rPr lang="en-US" sz="1800" dirty="0" smtClean="0"/>
            <a:t> Excellence opérationnelle</a:t>
          </a:r>
          <a:endParaRPr lang="fr-BE" sz="1800" dirty="0"/>
        </a:p>
      </dgm:t>
    </dgm:pt>
    <dgm:pt modelId="{BA38574D-91E9-4625-857D-B13610400651}" type="parTrans" cxnId="{B2D8F1B8-0012-4C0D-B930-EF11C521657E}">
      <dgm:prSet/>
      <dgm:spPr/>
      <dgm:t>
        <a:bodyPr/>
        <a:lstStyle/>
        <a:p>
          <a:endParaRPr lang="en-US"/>
        </a:p>
      </dgm:t>
    </dgm:pt>
    <dgm:pt modelId="{E030ACC6-1038-4D06-81F4-74E80A48C344}" type="sibTrans" cxnId="{B2D8F1B8-0012-4C0D-B930-EF11C521657E}">
      <dgm:prSet/>
      <dgm:spPr/>
      <dgm:t>
        <a:bodyPr/>
        <a:lstStyle/>
        <a:p>
          <a:endParaRPr lang="en-US"/>
        </a:p>
      </dgm:t>
    </dgm:pt>
    <dgm:pt modelId="{8939DBDE-5E33-408B-9AE0-4025972D6CBF}">
      <dgm:prSet custT="1"/>
      <dgm:spPr/>
      <dgm:t>
        <a:bodyPr/>
        <a:lstStyle/>
        <a:p>
          <a:r>
            <a:rPr lang="nl-BE" sz="1800" u="none" dirty="0" smtClean="0">
              <a:solidFill>
                <a:srgbClr val="B82400"/>
              </a:solidFill>
            </a:rPr>
            <a:t>Cluster 4 </a:t>
          </a:r>
          <a:r>
            <a:rPr lang="nl-BE" sz="1500" dirty="0" smtClean="0"/>
            <a:t>Prestataires de soins et institutions de soins</a:t>
          </a:r>
          <a:endParaRPr lang="fr-BE" sz="1500" dirty="0"/>
        </a:p>
      </dgm:t>
    </dgm:pt>
    <dgm:pt modelId="{ACF2FF73-CDD3-4C22-8793-E7F1E5A10F6B}" type="parTrans" cxnId="{EC7DC22A-1600-44A8-AD4A-F18617471580}">
      <dgm:prSet/>
      <dgm:spPr/>
      <dgm:t>
        <a:bodyPr/>
        <a:lstStyle/>
        <a:p>
          <a:endParaRPr lang="en-US"/>
        </a:p>
      </dgm:t>
    </dgm:pt>
    <dgm:pt modelId="{77FE0CE4-62F9-4AE6-89DF-D223808E0AD1}" type="sibTrans" cxnId="{EC7DC22A-1600-44A8-AD4A-F18617471580}">
      <dgm:prSet/>
      <dgm:spPr/>
      <dgm:t>
        <a:bodyPr/>
        <a:lstStyle/>
        <a:p>
          <a:endParaRPr lang="en-US"/>
        </a:p>
      </dgm:t>
    </dgm:pt>
    <dgm:pt modelId="{071B2C24-E405-4460-B495-C196535B612A}">
      <dgm:prSet custT="1"/>
      <dgm:spPr/>
      <dgm:t>
        <a:bodyPr/>
        <a:lstStyle/>
        <a:p>
          <a:r>
            <a:rPr lang="nl-BE" sz="1800" dirty="0" smtClean="0">
              <a:solidFill>
                <a:srgbClr val="B82400"/>
              </a:solidFill>
            </a:rPr>
            <a:t>Cluster 5</a:t>
          </a:r>
          <a:br>
            <a:rPr lang="nl-BE" sz="1800" dirty="0" smtClean="0">
              <a:solidFill>
                <a:srgbClr val="B82400"/>
              </a:solidFill>
            </a:rPr>
          </a:br>
          <a:r>
            <a:rPr lang="nl-BE" sz="1800" dirty="0" smtClean="0">
              <a:solidFill>
                <a:srgbClr val="B82400"/>
              </a:solidFill>
            </a:rPr>
            <a:t> </a:t>
          </a:r>
          <a:r>
            <a:rPr lang="nl-BE" sz="1500" dirty="0" smtClean="0"/>
            <a:t>Le patient en qualité de copilote</a:t>
          </a:r>
          <a:endParaRPr lang="fr-BE" sz="1500" dirty="0"/>
        </a:p>
      </dgm:t>
    </dgm:pt>
    <dgm:pt modelId="{3C388275-7AD0-455B-9D9F-D2A7CB659796}" type="parTrans" cxnId="{65A942D7-1B2C-43D2-A4DB-4A57F648D559}">
      <dgm:prSet/>
      <dgm:spPr/>
      <dgm:t>
        <a:bodyPr/>
        <a:lstStyle/>
        <a:p>
          <a:endParaRPr lang="en-US"/>
        </a:p>
      </dgm:t>
    </dgm:pt>
    <dgm:pt modelId="{7B96AC61-B814-4C9E-9883-DFFF92883D07}" type="sibTrans" cxnId="{65A942D7-1B2C-43D2-A4DB-4A57F648D559}">
      <dgm:prSet/>
      <dgm:spPr/>
      <dgm:t>
        <a:bodyPr/>
        <a:lstStyle/>
        <a:p>
          <a:endParaRPr lang="en-US"/>
        </a:p>
      </dgm:t>
    </dgm:pt>
    <dgm:pt modelId="{828FF879-B7F3-4334-AA1F-C1292D31A280}">
      <dgm:prSet custT="1"/>
      <dgm:spPr/>
      <dgm:t>
        <a:bodyPr/>
        <a:lstStyle/>
        <a:p>
          <a:r>
            <a:rPr lang="nl-BE" sz="1800" dirty="0" smtClean="0">
              <a:solidFill>
                <a:srgbClr val="B82400"/>
              </a:solidFill>
            </a:rPr>
            <a:t>Cluster 6 </a:t>
          </a:r>
          <a:r>
            <a:rPr lang="nl-BE" sz="1800" dirty="0" smtClean="0"/>
            <a:t>eSanté &amp; mutualités</a:t>
          </a:r>
          <a:endParaRPr lang="fr-BE" sz="1800" dirty="0"/>
        </a:p>
      </dgm:t>
    </dgm:pt>
    <dgm:pt modelId="{5B116ED7-F69C-4BC8-AD58-DE53F61C06AE}" type="parTrans" cxnId="{1AAA18A0-30B3-40B1-848B-8FF742A2C2E1}">
      <dgm:prSet/>
      <dgm:spPr/>
      <dgm:t>
        <a:bodyPr/>
        <a:lstStyle/>
        <a:p>
          <a:endParaRPr lang="en-US"/>
        </a:p>
      </dgm:t>
    </dgm:pt>
    <dgm:pt modelId="{AD722727-186D-44CE-8C61-D6184361B801}" type="sibTrans" cxnId="{1AAA18A0-30B3-40B1-848B-8FF742A2C2E1}">
      <dgm:prSet/>
      <dgm:spPr/>
      <dgm:t>
        <a:bodyPr/>
        <a:lstStyle/>
        <a:p>
          <a:endParaRPr lang="en-US"/>
        </a:p>
      </dgm:t>
    </dgm:pt>
    <dgm:pt modelId="{245311CA-C68C-454A-AD9D-13ED7AFA581F}" type="pres">
      <dgm:prSet presAssocID="{DDE34ABA-1A19-47B3-9F61-DD3D1E610E43}" presName="Name0" presStyleCnt="0">
        <dgm:presLayoutVars>
          <dgm:dir/>
          <dgm:resizeHandles val="exact"/>
        </dgm:presLayoutVars>
      </dgm:prSet>
      <dgm:spPr/>
      <dgm:t>
        <a:bodyPr/>
        <a:lstStyle/>
        <a:p>
          <a:endParaRPr lang="en-US"/>
        </a:p>
      </dgm:t>
    </dgm:pt>
    <dgm:pt modelId="{902FD4C2-235C-420E-A8DA-D73783C2197B}" type="pres">
      <dgm:prSet presAssocID="{85E8F9E5-784E-43A6-8113-40DBC640CBD7}" presName="compNode" presStyleCnt="0"/>
      <dgm:spPr/>
    </dgm:pt>
    <dgm:pt modelId="{7B1E04B4-B722-4D55-870B-0FD19A057CC4}" type="pres">
      <dgm:prSet presAssocID="{85E8F9E5-784E-43A6-8113-40DBC640CBD7}" presName="pictRect" presStyleLbl="node1" presStyleIdx="0" presStyleCnt="7"/>
      <dgm:spPr>
        <a:blipFill rotWithShape="1">
          <a:blip xmlns:r="http://schemas.openxmlformats.org/officeDocument/2006/relationships" r:embed="rId1"/>
          <a:stretch>
            <a:fillRect/>
          </a:stretch>
        </a:blipFill>
      </dgm:spPr>
    </dgm:pt>
    <dgm:pt modelId="{2FAD26C7-0936-4740-8ADC-7F7A4C7176E5}" type="pres">
      <dgm:prSet presAssocID="{85E8F9E5-784E-43A6-8113-40DBC640CBD7}" presName="textRect" presStyleLbl="revTx" presStyleIdx="0" presStyleCnt="7">
        <dgm:presLayoutVars>
          <dgm:bulletEnabled val="1"/>
        </dgm:presLayoutVars>
      </dgm:prSet>
      <dgm:spPr/>
      <dgm:t>
        <a:bodyPr/>
        <a:lstStyle/>
        <a:p>
          <a:endParaRPr lang="en-US"/>
        </a:p>
      </dgm:t>
    </dgm:pt>
    <dgm:pt modelId="{DFF1D605-2378-4137-A469-0D2C2C9A3479}" type="pres">
      <dgm:prSet presAssocID="{20013B63-1494-4E7D-BD92-101200E51D1F}" presName="sibTrans" presStyleLbl="sibTrans2D1" presStyleIdx="0" presStyleCnt="0"/>
      <dgm:spPr/>
      <dgm:t>
        <a:bodyPr/>
        <a:lstStyle/>
        <a:p>
          <a:endParaRPr lang="en-US"/>
        </a:p>
      </dgm:t>
    </dgm:pt>
    <dgm:pt modelId="{FE098B60-B35C-4D19-BF67-CD4223E80872}" type="pres">
      <dgm:prSet presAssocID="{1E8244F7-F566-4EB2-9E31-A7B32F23AADD}" presName="compNode" presStyleCnt="0"/>
      <dgm:spPr/>
    </dgm:pt>
    <dgm:pt modelId="{9F625989-DBEB-44B7-A27B-2CE34A3AF32F}" type="pres">
      <dgm:prSet presAssocID="{1E8244F7-F566-4EB2-9E31-A7B32F23AADD}" presName="pictRect" presStyleLbl="node1" presStyleIdx="1" presStyleCnt="7"/>
      <dgm:spPr>
        <a:blipFill rotWithShape="1">
          <a:blip xmlns:r="http://schemas.openxmlformats.org/officeDocument/2006/relationships" r:embed="rId2"/>
          <a:stretch>
            <a:fillRect/>
          </a:stretch>
        </a:blipFill>
      </dgm:spPr>
    </dgm:pt>
    <dgm:pt modelId="{B7ADD1A9-AB16-4311-B162-E2ADDDAE52D6}" type="pres">
      <dgm:prSet presAssocID="{1E8244F7-F566-4EB2-9E31-A7B32F23AADD}" presName="textRect" presStyleLbl="revTx" presStyleIdx="1" presStyleCnt="7">
        <dgm:presLayoutVars>
          <dgm:bulletEnabled val="1"/>
        </dgm:presLayoutVars>
      </dgm:prSet>
      <dgm:spPr/>
      <dgm:t>
        <a:bodyPr/>
        <a:lstStyle/>
        <a:p>
          <a:endParaRPr lang="en-US"/>
        </a:p>
      </dgm:t>
    </dgm:pt>
    <dgm:pt modelId="{C0421DD0-1426-4D9B-9B09-2742FB776676}" type="pres">
      <dgm:prSet presAssocID="{0FB23A73-4C8F-48E2-9146-0310927A62D2}" presName="sibTrans" presStyleLbl="sibTrans2D1" presStyleIdx="0" presStyleCnt="0"/>
      <dgm:spPr/>
      <dgm:t>
        <a:bodyPr/>
        <a:lstStyle/>
        <a:p>
          <a:endParaRPr lang="en-US"/>
        </a:p>
      </dgm:t>
    </dgm:pt>
    <dgm:pt modelId="{FA3B3901-C497-44D5-9560-5634E544818B}" type="pres">
      <dgm:prSet presAssocID="{BD52192A-2F98-4A5B-BBDD-709922B0A421}" presName="compNode" presStyleCnt="0"/>
      <dgm:spPr/>
    </dgm:pt>
    <dgm:pt modelId="{CA73344E-C6C0-47B8-86C6-1729617AC623}" type="pres">
      <dgm:prSet presAssocID="{BD52192A-2F98-4A5B-BBDD-709922B0A421}" presName="pictRect" presStyleLbl="node1" presStyleIdx="2" presStyleCnt="7"/>
      <dgm:spPr>
        <a:blipFill rotWithShape="1">
          <a:blip xmlns:r="http://schemas.openxmlformats.org/officeDocument/2006/relationships" r:embed="rId3"/>
          <a:stretch>
            <a:fillRect/>
          </a:stretch>
        </a:blipFill>
      </dgm:spPr>
    </dgm:pt>
    <dgm:pt modelId="{93DBECEA-B282-4DA1-80AE-7CD650E659F6}" type="pres">
      <dgm:prSet presAssocID="{BD52192A-2F98-4A5B-BBDD-709922B0A421}" presName="textRect" presStyleLbl="revTx" presStyleIdx="2" presStyleCnt="7" custScaleX="103210">
        <dgm:presLayoutVars>
          <dgm:bulletEnabled val="1"/>
        </dgm:presLayoutVars>
      </dgm:prSet>
      <dgm:spPr/>
      <dgm:t>
        <a:bodyPr/>
        <a:lstStyle/>
        <a:p>
          <a:endParaRPr lang="en-US"/>
        </a:p>
      </dgm:t>
    </dgm:pt>
    <dgm:pt modelId="{39DFB848-0FC7-4391-8022-E31ECB4AD7DE}" type="pres">
      <dgm:prSet presAssocID="{82B54F7A-94AD-4674-890F-1C9CE36122F4}" presName="sibTrans" presStyleLbl="sibTrans2D1" presStyleIdx="0" presStyleCnt="0"/>
      <dgm:spPr/>
      <dgm:t>
        <a:bodyPr/>
        <a:lstStyle/>
        <a:p>
          <a:endParaRPr lang="en-US"/>
        </a:p>
      </dgm:t>
    </dgm:pt>
    <dgm:pt modelId="{3172ED1E-A687-4EC8-8DB5-61747AB3A5D9}" type="pres">
      <dgm:prSet presAssocID="{74BD8445-7895-43B4-BF26-C9F37890DA17}" presName="compNode" presStyleCnt="0"/>
      <dgm:spPr/>
    </dgm:pt>
    <dgm:pt modelId="{1B159F49-57C6-4C6B-A60C-7D13B75BF3DB}" type="pres">
      <dgm:prSet presAssocID="{74BD8445-7895-43B4-BF26-C9F37890DA17}" presName="pictRect" presStyleLbl="node1" presStyleIdx="3" presStyleCnt="7"/>
      <dgm:spPr>
        <a:blipFill rotWithShape="1">
          <a:blip xmlns:r="http://schemas.openxmlformats.org/officeDocument/2006/relationships" r:embed="rId4"/>
          <a:stretch>
            <a:fillRect/>
          </a:stretch>
        </a:blipFill>
      </dgm:spPr>
      <dgm:t>
        <a:bodyPr/>
        <a:lstStyle/>
        <a:p>
          <a:endParaRPr lang="en-US"/>
        </a:p>
      </dgm:t>
    </dgm:pt>
    <dgm:pt modelId="{4176227E-2B94-4F5E-90E1-3B7D31674AA1}" type="pres">
      <dgm:prSet presAssocID="{74BD8445-7895-43B4-BF26-C9F37890DA17}" presName="textRect" presStyleLbl="revTx" presStyleIdx="3" presStyleCnt="7">
        <dgm:presLayoutVars>
          <dgm:bulletEnabled val="1"/>
        </dgm:presLayoutVars>
      </dgm:prSet>
      <dgm:spPr/>
      <dgm:t>
        <a:bodyPr/>
        <a:lstStyle/>
        <a:p>
          <a:endParaRPr lang="en-US"/>
        </a:p>
      </dgm:t>
    </dgm:pt>
    <dgm:pt modelId="{935F2388-A9AD-433E-92F9-D416925AF350}" type="pres">
      <dgm:prSet presAssocID="{E030ACC6-1038-4D06-81F4-74E80A48C344}" presName="sibTrans" presStyleLbl="sibTrans2D1" presStyleIdx="0" presStyleCnt="0"/>
      <dgm:spPr/>
      <dgm:t>
        <a:bodyPr/>
        <a:lstStyle/>
        <a:p>
          <a:endParaRPr lang="en-US"/>
        </a:p>
      </dgm:t>
    </dgm:pt>
    <dgm:pt modelId="{6D2A12DE-2F8E-4508-A86B-15F6A366E652}" type="pres">
      <dgm:prSet presAssocID="{8939DBDE-5E33-408B-9AE0-4025972D6CBF}" presName="compNode" presStyleCnt="0"/>
      <dgm:spPr/>
    </dgm:pt>
    <dgm:pt modelId="{A5218B44-3CBA-4139-9628-52A6C8CABF44}" type="pres">
      <dgm:prSet presAssocID="{8939DBDE-5E33-408B-9AE0-4025972D6CBF}" presName="pictRect" presStyleLbl="node1" presStyleIdx="4" presStyleCnt="7"/>
      <dgm:spPr>
        <a:blipFill rotWithShape="1">
          <a:blip xmlns:r="http://schemas.openxmlformats.org/officeDocument/2006/relationships" r:embed="rId5"/>
          <a:stretch>
            <a:fillRect/>
          </a:stretch>
        </a:blipFill>
      </dgm:spPr>
    </dgm:pt>
    <dgm:pt modelId="{883F11E6-1F0F-4B14-9B39-6D1AB78C97B7}" type="pres">
      <dgm:prSet presAssocID="{8939DBDE-5E33-408B-9AE0-4025972D6CBF}" presName="textRect" presStyleLbl="revTx" presStyleIdx="4" presStyleCnt="7">
        <dgm:presLayoutVars>
          <dgm:bulletEnabled val="1"/>
        </dgm:presLayoutVars>
      </dgm:prSet>
      <dgm:spPr/>
      <dgm:t>
        <a:bodyPr/>
        <a:lstStyle/>
        <a:p>
          <a:endParaRPr lang="en-US"/>
        </a:p>
      </dgm:t>
    </dgm:pt>
    <dgm:pt modelId="{F6DFC32F-720A-4AB8-BF74-8B322563BEB1}" type="pres">
      <dgm:prSet presAssocID="{77FE0CE4-62F9-4AE6-89DF-D223808E0AD1}" presName="sibTrans" presStyleLbl="sibTrans2D1" presStyleIdx="0" presStyleCnt="0"/>
      <dgm:spPr/>
      <dgm:t>
        <a:bodyPr/>
        <a:lstStyle/>
        <a:p>
          <a:endParaRPr lang="en-US"/>
        </a:p>
      </dgm:t>
    </dgm:pt>
    <dgm:pt modelId="{1C7FDBB8-5123-4F62-BD5F-C05F6E956C0D}" type="pres">
      <dgm:prSet presAssocID="{071B2C24-E405-4460-B495-C196535B612A}" presName="compNode" presStyleCnt="0"/>
      <dgm:spPr/>
    </dgm:pt>
    <dgm:pt modelId="{4126C2B6-3357-4BD4-974A-45852777438A}" type="pres">
      <dgm:prSet presAssocID="{071B2C24-E405-4460-B495-C196535B612A}" presName="pictRect" presStyleLbl="node1" presStyleIdx="5" presStyleCnt="7"/>
      <dgm:spPr>
        <a:blipFill rotWithShape="1">
          <a:blip xmlns:r="http://schemas.openxmlformats.org/officeDocument/2006/relationships" r:embed="rId6"/>
          <a:stretch>
            <a:fillRect/>
          </a:stretch>
        </a:blipFill>
      </dgm:spPr>
    </dgm:pt>
    <dgm:pt modelId="{ED65C3EF-7C5D-45C2-AD05-A123719D8A46}" type="pres">
      <dgm:prSet presAssocID="{071B2C24-E405-4460-B495-C196535B612A}" presName="textRect" presStyleLbl="revTx" presStyleIdx="5" presStyleCnt="7">
        <dgm:presLayoutVars>
          <dgm:bulletEnabled val="1"/>
        </dgm:presLayoutVars>
      </dgm:prSet>
      <dgm:spPr/>
      <dgm:t>
        <a:bodyPr/>
        <a:lstStyle/>
        <a:p>
          <a:endParaRPr lang="en-US"/>
        </a:p>
      </dgm:t>
    </dgm:pt>
    <dgm:pt modelId="{5F63A5D5-1DC3-4846-BFAB-74E413BB1F88}" type="pres">
      <dgm:prSet presAssocID="{7B96AC61-B814-4C9E-9883-DFFF92883D07}" presName="sibTrans" presStyleLbl="sibTrans2D1" presStyleIdx="0" presStyleCnt="0"/>
      <dgm:spPr/>
      <dgm:t>
        <a:bodyPr/>
        <a:lstStyle/>
        <a:p>
          <a:endParaRPr lang="en-US"/>
        </a:p>
      </dgm:t>
    </dgm:pt>
    <dgm:pt modelId="{70096889-44FC-4AD7-8130-14D0EB039C90}" type="pres">
      <dgm:prSet presAssocID="{828FF879-B7F3-4334-AA1F-C1292D31A280}" presName="compNode" presStyleCnt="0"/>
      <dgm:spPr/>
    </dgm:pt>
    <dgm:pt modelId="{9B297AE8-864D-412B-ABBC-D2436566CB37}" type="pres">
      <dgm:prSet presAssocID="{828FF879-B7F3-4334-AA1F-C1292D31A280}" presName="pictRect" presStyleLbl="node1" presStyleIdx="6" presStyleCnt="7"/>
      <dgm:spPr>
        <a:blipFill rotWithShape="1">
          <a:blip xmlns:r="http://schemas.openxmlformats.org/officeDocument/2006/relationships" r:embed="rId7"/>
          <a:stretch>
            <a:fillRect/>
          </a:stretch>
        </a:blipFill>
      </dgm:spPr>
    </dgm:pt>
    <dgm:pt modelId="{4610638D-391A-48CE-900A-26AEA1C69B10}" type="pres">
      <dgm:prSet presAssocID="{828FF879-B7F3-4334-AA1F-C1292D31A280}" presName="textRect" presStyleLbl="revTx" presStyleIdx="6" presStyleCnt="7">
        <dgm:presLayoutVars>
          <dgm:bulletEnabled val="1"/>
        </dgm:presLayoutVars>
      </dgm:prSet>
      <dgm:spPr/>
      <dgm:t>
        <a:bodyPr/>
        <a:lstStyle/>
        <a:p>
          <a:endParaRPr lang="en-US"/>
        </a:p>
      </dgm:t>
    </dgm:pt>
  </dgm:ptLst>
  <dgm:cxnLst>
    <dgm:cxn modelId="{B2D8F1B8-0012-4C0D-B930-EF11C521657E}" srcId="{DDE34ABA-1A19-47B3-9F61-DD3D1E610E43}" destId="{74BD8445-7895-43B4-BF26-C9F37890DA17}" srcOrd="3" destOrd="0" parTransId="{BA38574D-91E9-4625-857D-B13610400651}" sibTransId="{E030ACC6-1038-4D06-81F4-74E80A48C344}"/>
    <dgm:cxn modelId="{0353B334-4067-48AA-8DC1-59286F7D21F6}" type="presOf" srcId="{7B96AC61-B814-4C9E-9883-DFFF92883D07}" destId="{5F63A5D5-1DC3-4846-BFAB-74E413BB1F88}" srcOrd="0" destOrd="0" presId="urn:microsoft.com/office/officeart/2005/8/layout/pList1"/>
    <dgm:cxn modelId="{05B46132-1ACA-448D-9BFB-E38EF24BC4FD}" type="presOf" srcId="{1E8244F7-F566-4EB2-9E31-A7B32F23AADD}" destId="{B7ADD1A9-AB16-4311-B162-E2ADDDAE52D6}" srcOrd="0" destOrd="0" presId="urn:microsoft.com/office/officeart/2005/8/layout/pList1"/>
    <dgm:cxn modelId="{EC7DC22A-1600-44A8-AD4A-F18617471580}" srcId="{DDE34ABA-1A19-47B3-9F61-DD3D1E610E43}" destId="{8939DBDE-5E33-408B-9AE0-4025972D6CBF}" srcOrd="4" destOrd="0" parTransId="{ACF2FF73-CDD3-4C22-8793-E7F1E5A10F6B}" sibTransId="{77FE0CE4-62F9-4AE6-89DF-D223808E0AD1}"/>
    <dgm:cxn modelId="{1AAA18A0-30B3-40B1-848B-8FF742A2C2E1}" srcId="{DDE34ABA-1A19-47B3-9F61-DD3D1E610E43}" destId="{828FF879-B7F3-4334-AA1F-C1292D31A280}" srcOrd="6" destOrd="0" parTransId="{5B116ED7-F69C-4BC8-AD58-DE53F61C06AE}" sibTransId="{AD722727-186D-44CE-8C61-D6184361B801}"/>
    <dgm:cxn modelId="{C2AF4F27-3F41-41C1-9F86-9D47988EBD82}" type="presOf" srcId="{8939DBDE-5E33-408B-9AE0-4025972D6CBF}" destId="{883F11E6-1F0F-4B14-9B39-6D1AB78C97B7}" srcOrd="0" destOrd="0" presId="urn:microsoft.com/office/officeart/2005/8/layout/pList1"/>
    <dgm:cxn modelId="{6A2A6D87-E4FF-4A65-9827-2942B7EB54FF}" type="presOf" srcId="{82B54F7A-94AD-4674-890F-1C9CE36122F4}" destId="{39DFB848-0FC7-4391-8022-E31ECB4AD7DE}" srcOrd="0" destOrd="0" presId="urn:microsoft.com/office/officeart/2005/8/layout/pList1"/>
    <dgm:cxn modelId="{8F4D9785-2122-4B25-8454-9ADE81BB0DD4}" type="presOf" srcId="{828FF879-B7F3-4334-AA1F-C1292D31A280}" destId="{4610638D-391A-48CE-900A-26AEA1C69B10}" srcOrd="0" destOrd="0" presId="urn:microsoft.com/office/officeart/2005/8/layout/pList1"/>
    <dgm:cxn modelId="{320D1FE9-ADF7-4383-827B-02BFF20A0CDB}" type="presOf" srcId="{20013B63-1494-4E7D-BD92-101200E51D1F}" destId="{DFF1D605-2378-4137-A469-0D2C2C9A3479}" srcOrd="0" destOrd="0" presId="urn:microsoft.com/office/officeart/2005/8/layout/pList1"/>
    <dgm:cxn modelId="{DD4BE9BB-0D0F-4F78-B4E3-153556903E63}" type="presOf" srcId="{E030ACC6-1038-4D06-81F4-74E80A48C344}" destId="{935F2388-A9AD-433E-92F9-D416925AF350}" srcOrd="0" destOrd="0" presId="urn:microsoft.com/office/officeart/2005/8/layout/pList1"/>
    <dgm:cxn modelId="{DF1DAC8B-5E2E-4D91-AEC3-63632D56A9F1}" type="presOf" srcId="{74BD8445-7895-43B4-BF26-C9F37890DA17}" destId="{4176227E-2B94-4F5E-90E1-3B7D31674AA1}" srcOrd="0" destOrd="0" presId="urn:microsoft.com/office/officeart/2005/8/layout/pList1"/>
    <dgm:cxn modelId="{F08F8308-0826-450E-ABB8-D8BE2D17C992}" type="presOf" srcId="{071B2C24-E405-4460-B495-C196535B612A}" destId="{ED65C3EF-7C5D-45C2-AD05-A123719D8A46}" srcOrd="0" destOrd="0" presId="urn:microsoft.com/office/officeart/2005/8/layout/pList1"/>
    <dgm:cxn modelId="{027648A9-4FB8-48DA-BD9C-9291726AB842}" type="presOf" srcId="{85E8F9E5-784E-43A6-8113-40DBC640CBD7}" destId="{2FAD26C7-0936-4740-8ADC-7F7A4C7176E5}" srcOrd="0" destOrd="0" presId="urn:microsoft.com/office/officeart/2005/8/layout/pList1"/>
    <dgm:cxn modelId="{85A568D8-01ED-421E-B177-65101D1C8498}" type="presOf" srcId="{0FB23A73-4C8F-48E2-9146-0310927A62D2}" destId="{C0421DD0-1426-4D9B-9B09-2742FB776676}" srcOrd="0" destOrd="0" presId="urn:microsoft.com/office/officeart/2005/8/layout/pList1"/>
    <dgm:cxn modelId="{65A942D7-1B2C-43D2-A4DB-4A57F648D559}" srcId="{DDE34ABA-1A19-47B3-9F61-DD3D1E610E43}" destId="{071B2C24-E405-4460-B495-C196535B612A}" srcOrd="5" destOrd="0" parTransId="{3C388275-7AD0-455B-9D9F-D2A7CB659796}" sibTransId="{7B96AC61-B814-4C9E-9883-DFFF92883D07}"/>
    <dgm:cxn modelId="{A4F2D8C8-791C-4548-BC04-4377F438BC8C}" srcId="{DDE34ABA-1A19-47B3-9F61-DD3D1E610E43}" destId="{1E8244F7-F566-4EB2-9E31-A7B32F23AADD}" srcOrd="1" destOrd="0" parTransId="{34791272-3D72-4ACD-99A9-D7196E4CECF9}" sibTransId="{0FB23A73-4C8F-48E2-9146-0310927A62D2}"/>
    <dgm:cxn modelId="{885EE787-797D-4E94-9A70-45694734EAE8}" srcId="{DDE34ABA-1A19-47B3-9F61-DD3D1E610E43}" destId="{85E8F9E5-784E-43A6-8113-40DBC640CBD7}" srcOrd="0" destOrd="0" parTransId="{141D8DAA-E787-4F45-BF09-51B5EAFD5C0A}" sibTransId="{20013B63-1494-4E7D-BD92-101200E51D1F}"/>
    <dgm:cxn modelId="{7CA264E2-DBF2-47B2-BDF9-F70AF3F26598}" srcId="{DDE34ABA-1A19-47B3-9F61-DD3D1E610E43}" destId="{BD52192A-2F98-4A5B-BBDD-709922B0A421}" srcOrd="2" destOrd="0" parTransId="{8612CCE8-AFD9-4676-8841-BB2C9781A7CA}" sibTransId="{82B54F7A-94AD-4674-890F-1C9CE36122F4}"/>
    <dgm:cxn modelId="{5982E474-E692-4DDE-AC85-453AB508664E}" type="presOf" srcId="{DDE34ABA-1A19-47B3-9F61-DD3D1E610E43}" destId="{245311CA-C68C-454A-AD9D-13ED7AFA581F}" srcOrd="0" destOrd="0" presId="urn:microsoft.com/office/officeart/2005/8/layout/pList1"/>
    <dgm:cxn modelId="{2E3B9B8F-5836-4340-8DD5-929BBF0B7E3D}" type="presOf" srcId="{BD52192A-2F98-4A5B-BBDD-709922B0A421}" destId="{93DBECEA-B282-4DA1-80AE-7CD650E659F6}" srcOrd="0" destOrd="0" presId="urn:microsoft.com/office/officeart/2005/8/layout/pList1"/>
    <dgm:cxn modelId="{A78464F3-61B9-465C-93E3-4A72A53E849E}" type="presOf" srcId="{77FE0CE4-62F9-4AE6-89DF-D223808E0AD1}" destId="{F6DFC32F-720A-4AB8-BF74-8B322563BEB1}" srcOrd="0" destOrd="0" presId="urn:microsoft.com/office/officeart/2005/8/layout/pList1"/>
    <dgm:cxn modelId="{BCFF7ACF-80E9-4F7A-B034-356AD93DE726}" type="presParOf" srcId="{245311CA-C68C-454A-AD9D-13ED7AFA581F}" destId="{902FD4C2-235C-420E-A8DA-D73783C2197B}" srcOrd="0" destOrd="0" presId="urn:microsoft.com/office/officeart/2005/8/layout/pList1"/>
    <dgm:cxn modelId="{7F11B5EF-6AD0-4E0B-AB82-64E3939BFD02}" type="presParOf" srcId="{902FD4C2-235C-420E-A8DA-D73783C2197B}" destId="{7B1E04B4-B722-4D55-870B-0FD19A057CC4}" srcOrd="0" destOrd="0" presId="urn:microsoft.com/office/officeart/2005/8/layout/pList1"/>
    <dgm:cxn modelId="{CA48E472-76E1-4258-A799-885CC9A2B356}" type="presParOf" srcId="{902FD4C2-235C-420E-A8DA-D73783C2197B}" destId="{2FAD26C7-0936-4740-8ADC-7F7A4C7176E5}" srcOrd="1" destOrd="0" presId="urn:microsoft.com/office/officeart/2005/8/layout/pList1"/>
    <dgm:cxn modelId="{00E37710-25A4-41D0-AA34-E9648D756BF3}" type="presParOf" srcId="{245311CA-C68C-454A-AD9D-13ED7AFA581F}" destId="{DFF1D605-2378-4137-A469-0D2C2C9A3479}" srcOrd="1" destOrd="0" presId="urn:microsoft.com/office/officeart/2005/8/layout/pList1"/>
    <dgm:cxn modelId="{F52145B3-AF7B-4905-9643-ACED6C47E542}" type="presParOf" srcId="{245311CA-C68C-454A-AD9D-13ED7AFA581F}" destId="{FE098B60-B35C-4D19-BF67-CD4223E80872}" srcOrd="2" destOrd="0" presId="urn:microsoft.com/office/officeart/2005/8/layout/pList1"/>
    <dgm:cxn modelId="{8A76D22E-774D-4F17-B3A0-7CB6AE4DB68C}" type="presParOf" srcId="{FE098B60-B35C-4D19-BF67-CD4223E80872}" destId="{9F625989-DBEB-44B7-A27B-2CE34A3AF32F}" srcOrd="0" destOrd="0" presId="urn:microsoft.com/office/officeart/2005/8/layout/pList1"/>
    <dgm:cxn modelId="{17DE09B1-84B0-4572-B9F8-BE7EE5D2D52C}" type="presParOf" srcId="{FE098B60-B35C-4D19-BF67-CD4223E80872}" destId="{B7ADD1A9-AB16-4311-B162-E2ADDDAE52D6}" srcOrd="1" destOrd="0" presId="urn:microsoft.com/office/officeart/2005/8/layout/pList1"/>
    <dgm:cxn modelId="{D98E4303-F1F8-451C-8CF3-90B98B87B949}" type="presParOf" srcId="{245311CA-C68C-454A-AD9D-13ED7AFA581F}" destId="{C0421DD0-1426-4D9B-9B09-2742FB776676}" srcOrd="3" destOrd="0" presId="urn:microsoft.com/office/officeart/2005/8/layout/pList1"/>
    <dgm:cxn modelId="{24683B76-047F-48EC-BC71-9877EAC9E1A5}" type="presParOf" srcId="{245311CA-C68C-454A-AD9D-13ED7AFA581F}" destId="{FA3B3901-C497-44D5-9560-5634E544818B}" srcOrd="4" destOrd="0" presId="urn:microsoft.com/office/officeart/2005/8/layout/pList1"/>
    <dgm:cxn modelId="{3DF1B4D3-49DD-4EF9-917C-10E94DC61C3A}" type="presParOf" srcId="{FA3B3901-C497-44D5-9560-5634E544818B}" destId="{CA73344E-C6C0-47B8-86C6-1729617AC623}" srcOrd="0" destOrd="0" presId="urn:microsoft.com/office/officeart/2005/8/layout/pList1"/>
    <dgm:cxn modelId="{79EB53CA-0F11-46ED-ABE4-425C74D9B4B5}" type="presParOf" srcId="{FA3B3901-C497-44D5-9560-5634E544818B}" destId="{93DBECEA-B282-4DA1-80AE-7CD650E659F6}" srcOrd="1" destOrd="0" presId="urn:microsoft.com/office/officeart/2005/8/layout/pList1"/>
    <dgm:cxn modelId="{044DC607-A5B8-4AED-852D-3F52CBE52790}" type="presParOf" srcId="{245311CA-C68C-454A-AD9D-13ED7AFA581F}" destId="{39DFB848-0FC7-4391-8022-E31ECB4AD7DE}" srcOrd="5" destOrd="0" presId="urn:microsoft.com/office/officeart/2005/8/layout/pList1"/>
    <dgm:cxn modelId="{35DA7569-4CF2-4A52-855F-1117033213DA}" type="presParOf" srcId="{245311CA-C68C-454A-AD9D-13ED7AFA581F}" destId="{3172ED1E-A687-4EC8-8DB5-61747AB3A5D9}" srcOrd="6" destOrd="0" presId="urn:microsoft.com/office/officeart/2005/8/layout/pList1"/>
    <dgm:cxn modelId="{F8265AA8-C02D-4A99-AA57-510323B959D6}" type="presParOf" srcId="{3172ED1E-A687-4EC8-8DB5-61747AB3A5D9}" destId="{1B159F49-57C6-4C6B-A60C-7D13B75BF3DB}" srcOrd="0" destOrd="0" presId="urn:microsoft.com/office/officeart/2005/8/layout/pList1"/>
    <dgm:cxn modelId="{9CC13913-657B-4327-ADBC-CA93AD485891}" type="presParOf" srcId="{3172ED1E-A687-4EC8-8DB5-61747AB3A5D9}" destId="{4176227E-2B94-4F5E-90E1-3B7D31674AA1}" srcOrd="1" destOrd="0" presId="urn:microsoft.com/office/officeart/2005/8/layout/pList1"/>
    <dgm:cxn modelId="{BE7048CC-9BE3-4E35-9590-044CF327B409}" type="presParOf" srcId="{245311CA-C68C-454A-AD9D-13ED7AFA581F}" destId="{935F2388-A9AD-433E-92F9-D416925AF350}" srcOrd="7" destOrd="0" presId="urn:microsoft.com/office/officeart/2005/8/layout/pList1"/>
    <dgm:cxn modelId="{F12465FD-06D8-446E-95DE-8935FC740614}" type="presParOf" srcId="{245311CA-C68C-454A-AD9D-13ED7AFA581F}" destId="{6D2A12DE-2F8E-4508-A86B-15F6A366E652}" srcOrd="8" destOrd="0" presId="urn:microsoft.com/office/officeart/2005/8/layout/pList1"/>
    <dgm:cxn modelId="{A99D7C06-270F-4408-9F20-31C8601DB12E}" type="presParOf" srcId="{6D2A12DE-2F8E-4508-A86B-15F6A366E652}" destId="{A5218B44-3CBA-4139-9628-52A6C8CABF44}" srcOrd="0" destOrd="0" presId="urn:microsoft.com/office/officeart/2005/8/layout/pList1"/>
    <dgm:cxn modelId="{EA9A97EC-6148-444B-9542-7957958CB672}" type="presParOf" srcId="{6D2A12DE-2F8E-4508-A86B-15F6A366E652}" destId="{883F11E6-1F0F-4B14-9B39-6D1AB78C97B7}" srcOrd="1" destOrd="0" presId="urn:microsoft.com/office/officeart/2005/8/layout/pList1"/>
    <dgm:cxn modelId="{B5BCC23B-A52F-4F41-84EB-8FAFD86CD173}" type="presParOf" srcId="{245311CA-C68C-454A-AD9D-13ED7AFA581F}" destId="{F6DFC32F-720A-4AB8-BF74-8B322563BEB1}" srcOrd="9" destOrd="0" presId="urn:microsoft.com/office/officeart/2005/8/layout/pList1"/>
    <dgm:cxn modelId="{61FE99A2-1ADA-4B71-8FBE-B9DC0D2F3B3F}" type="presParOf" srcId="{245311CA-C68C-454A-AD9D-13ED7AFA581F}" destId="{1C7FDBB8-5123-4F62-BD5F-C05F6E956C0D}" srcOrd="10" destOrd="0" presId="urn:microsoft.com/office/officeart/2005/8/layout/pList1"/>
    <dgm:cxn modelId="{506C3CF3-74BB-4017-A0BE-84E3EB495094}" type="presParOf" srcId="{1C7FDBB8-5123-4F62-BD5F-C05F6E956C0D}" destId="{4126C2B6-3357-4BD4-974A-45852777438A}" srcOrd="0" destOrd="0" presId="urn:microsoft.com/office/officeart/2005/8/layout/pList1"/>
    <dgm:cxn modelId="{BC37275A-C7F0-4B3C-9A97-481C3EC845E8}" type="presParOf" srcId="{1C7FDBB8-5123-4F62-BD5F-C05F6E956C0D}" destId="{ED65C3EF-7C5D-45C2-AD05-A123719D8A46}" srcOrd="1" destOrd="0" presId="urn:microsoft.com/office/officeart/2005/8/layout/pList1"/>
    <dgm:cxn modelId="{47A81743-7E3C-46B7-8BB8-0B7D1AF3DDBA}" type="presParOf" srcId="{245311CA-C68C-454A-AD9D-13ED7AFA581F}" destId="{5F63A5D5-1DC3-4846-BFAB-74E413BB1F88}" srcOrd="11" destOrd="0" presId="urn:microsoft.com/office/officeart/2005/8/layout/pList1"/>
    <dgm:cxn modelId="{D94F1C76-5226-44C7-90F7-372F144EB663}" type="presParOf" srcId="{245311CA-C68C-454A-AD9D-13ED7AFA581F}" destId="{70096889-44FC-4AD7-8130-14D0EB039C90}" srcOrd="12" destOrd="0" presId="urn:microsoft.com/office/officeart/2005/8/layout/pList1"/>
    <dgm:cxn modelId="{1E519A8B-B2A0-429B-B9D5-7CC8105409FD}" type="presParOf" srcId="{70096889-44FC-4AD7-8130-14D0EB039C90}" destId="{9B297AE8-864D-412B-ABBC-D2436566CB37}" srcOrd="0" destOrd="0" presId="urn:microsoft.com/office/officeart/2005/8/layout/pList1"/>
    <dgm:cxn modelId="{BE17A40F-0E24-4A35-A3BE-227DCB9807F4}" type="presParOf" srcId="{70096889-44FC-4AD7-8130-14D0EB039C90}" destId="{4610638D-391A-48CE-900A-26AEA1C69B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0641" y="393033"/>
          <a:ext cx="2343062" cy="7322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948" tIns="53340" rIns="53340" bIns="53340" numCol="1" spcCol="1270" anchor="ctr" anchorCtr="0">
          <a:noAutofit/>
        </a:bodyPr>
        <a:lstStyle/>
        <a:p>
          <a:pPr lvl="0" algn="l" defTabSz="622300" rtl="0">
            <a:lnSpc>
              <a:spcPct val="90000"/>
            </a:lnSpc>
            <a:spcBef>
              <a:spcPct val="0"/>
            </a:spcBef>
            <a:spcAft>
              <a:spcPct val="35000"/>
            </a:spcAft>
          </a:pPr>
          <a:r>
            <a:rPr lang="fr-BE" sz="1400" kern="1200"/>
            <a:t>Coordination de sous-processus électroniques</a:t>
          </a:r>
        </a:p>
      </dsp:txBody>
      <dsp:txXfrm>
        <a:off x="100641" y="393033"/>
        <a:ext cx="2343062" cy="732206"/>
      </dsp:txXfrm>
    </dsp:sp>
    <dsp:sp modelId="{8B00EC11-24E0-4E0C-8101-DB576F31F9D2}">
      <dsp:nvSpPr>
        <dsp:cNvPr id="0" name=""/>
        <dsp:cNvSpPr/>
      </dsp:nvSpPr>
      <dsp:spPr>
        <a:xfrm>
          <a:off x="3013" y="287270"/>
          <a:ext cx="512544" cy="76881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675559" y="393033"/>
          <a:ext cx="2343062" cy="7322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948" tIns="53340" rIns="53340" bIns="53340" numCol="1" spcCol="1270" anchor="ctr" anchorCtr="0">
          <a:noAutofit/>
        </a:bodyPr>
        <a:lstStyle/>
        <a:p>
          <a:pPr lvl="0" algn="l" defTabSz="622300" rtl="0">
            <a:lnSpc>
              <a:spcPct val="90000"/>
            </a:lnSpc>
            <a:spcBef>
              <a:spcPct val="0"/>
            </a:spcBef>
            <a:spcAft>
              <a:spcPct val="35000"/>
            </a:spcAft>
          </a:pPr>
          <a:r>
            <a:rPr lang="fr-BE" sz="1400" kern="1200"/>
            <a:t>Portail </a:t>
          </a:r>
        </a:p>
      </dsp:txBody>
      <dsp:txXfrm>
        <a:off x="2675559" y="393033"/>
        <a:ext cx="2343062" cy="732206"/>
      </dsp:txXfrm>
    </dsp:sp>
    <dsp:sp modelId="{17BB8C5E-ACC5-4AEA-AC3B-15C53CC548C0}">
      <dsp:nvSpPr>
        <dsp:cNvPr id="0" name=""/>
        <dsp:cNvSpPr/>
      </dsp:nvSpPr>
      <dsp:spPr>
        <a:xfrm>
          <a:off x="2577932" y="287270"/>
          <a:ext cx="512544" cy="76881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250477" y="393033"/>
          <a:ext cx="2343062" cy="7322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948" tIns="53340" rIns="53340" bIns="53340" numCol="1" spcCol="1270" anchor="ctr" anchorCtr="0">
          <a:noAutofit/>
        </a:bodyPr>
        <a:lstStyle/>
        <a:p>
          <a:pPr lvl="0" algn="l" defTabSz="622300" rtl="0">
            <a:lnSpc>
              <a:spcPct val="90000"/>
            </a:lnSpc>
            <a:spcBef>
              <a:spcPct val="0"/>
            </a:spcBef>
            <a:spcAft>
              <a:spcPct val="35000"/>
            </a:spcAft>
          </a:pPr>
          <a:r>
            <a:rPr lang="fr-BE" sz="1400" kern="1200"/>
            <a:t>Gestion intégrée des utilisateurs et des accès</a:t>
          </a:r>
        </a:p>
      </dsp:txBody>
      <dsp:txXfrm>
        <a:off x="5250477" y="393033"/>
        <a:ext cx="2343062" cy="732206"/>
      </dsp:txXfrm>
    </dsp:sp>
    <dsp:sp modelId="{DEDE190B-7605-44A7-B19B-482157C4ED09}">
      <dsp:nvSpPr>
        <dsp:cNvPr id="0" name=""/>
        <dsp:cNvSpPr/>
      </dsp:nvSpPr>
      <dsp:spPr>
        <a:xfrm>
          <a:off x="5152850" y="287270"/>
          <a:ext cx="512544" cy="76881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0641" y="1314800"/>
          <a:ext cx="2343062" cy="7322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948" tIns="53340" rIns="53340" bIns="53340" numCol="1" spcCol="1270" anchor="ctr" anchorCtr="0">
          <a:noAutofit/>
        </a:bodyPr>
        <a:lstStyle/>
        <a:p>
          <a:pPr lvl="0" algn="l" defTabSz="622300" rtl="0">
            <a:lnSpc>
              <a:spcPct val="90000"/>
            </a:lnSpc>
            <a:spcBef>
              <a:spcPct val="0"/>
            </a:spcBef>
            <a:spcAft>
              <a:spcPct val="35000"/>
            </a:spcAft>
          </a:pPr>
          <a:r>
            <a:rPr lang="fr-BE" sz="1400" kern="1200"/>
            <a:t>Gestion de loggings</a:t>
          </a:r>
        </a:p>
      </dsp:txBody>
      <dsp:txXfrm>
        <a:off x="100641" y="1314800"/>
        <a:ext cx="2343062" cy="732206"/>
      </dsp:txXfrm>
    </dsp:sp>
    <dsp:sp modelId="{F94043AE-FBAE-4418-8D10-10B1481C95AF}">
      <dsp:nvSpPr>
        <dsp:cNvPr id="0" name=""/>
        <dsp:cNvSpPr/>
      </dsp:nvSpPr>
      <dsp:spPr>
        <a:xfrm>
          <a:off x="3013" y="1209037"/>
          <a:ext cx="512544" cy="76881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675559" y="1314800"/>
          <a:ext cx="2343062" cy="7322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948" tIns="53340" rIns="53340" bIns="53340" numCol="1" spcCol="1270" anchor="ctr" anchorCtr="0">
          <a:noAutofit/>
        </a:bodyPr>
        <a:lstStyle/>
        <a:p>
          <a:pPr lvl="0" algn="l" defTabSz="622300" rtl="0">
            <a:lnSpc>
              <a:spcPct val="90000"/>
            </a:lnSpc>
            <a:spcBef>
              <a:spcPct val="0"/>
            </a:spcBef>
            <a:spcAft>
              <a:spcPct val="35000"/>
            </a:spcAft>
          </a:pPr>
          <a:r>
            <a:rPr lang="fr-BE" sz="1400" kern="1200"/>
            <a:t>Système de chiffrement end-to-end</a:t>
          </a:r>
        </a:p>
      </dsp:txBody>
      <dsp:txXfrm>
        <a:off x="2675559" y="1314800"/>
        <a:ext cx="2343062" cy="732206"/>
      </dsp:txXfrm>
    </dsp:sp>
    <dsp:sp modelId="{1D377189-38FA-44FB-9886-A25D865375A4}">
      <dsp:nvSpPr>
        <dsp:cNvPr id="0" name=""/>
        <dsp:cNvSpPr/>
      </dsp:nvSpPr>
      <dsp:spPr>
        <a:xfrm>
          <a:off x="2577932" y="1209037"/>
          <a:ext cx="512544" cy="76881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250477" y="1314800"/>
          <a:ext cx="2343062" cy="7322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948" tIns="53340" rIns="53340" bIns="53340" numCol="1" spcCol="1270" anchor="ctr" anchorCtr="0">
          <a:noAutofit/>
        </a:bodyPr>
        <a:lstStyle/>
        <a:p>
          <a:pPr lvl="0" algn="l" defTabSz="622300" rtl="0">
            <a:lnSpc>
              <a:spcPct val="90000"/>
            </a:lnSpc>
            <a:spcBef>
              <a:spcPct val="0"/>
            </a:spcBef>
            <a:spcAft>
              <a:spcPct val="35000"/>
            </a:spcAft>
          </a:pPr>
          <a:r>
            <a:rPr lang="fr-BE" sz="1400" kern="1200">
              <a:solidFill>
                <a:srgbClr val="087670"/>
              </a:solidFill>
            </a:rPr>
            <a:t>eHealth</a:t>
          </a:r>
          <a:r>
            <a:rPr lang="fr-BE" sz="1400" kern="1200"/>
            <a:t>Box</a:t>
          </a:r>
        </a:p>
      </dsp:txBody>
      <dsp:txXfrm>
        <a:off x="5250477" y="1314800"/>
        <a:ext cx="2343062" cy="732206"/>
      </dsp:txXfrm>
    </dsp:sp>
    <dsp:sp modelId="{82E38FB2-A96C-4D7A-A866-6D7BE57189A0}">
      <dsp:nvSpPr>
        <dsp:cNvPr id="0" name=""/>
        <dsp:cNvSpPr/>
      </dsp:nvSpPr>
      <dsp:spPr>
        <a:xfrm>
          <a:off x="5152850" y="1209037"/>
          <a:ext cx="512544" cy="768817"/>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0641" y="2236567"/>
          <a:ext cx="2343062" cy="7322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948" tIns="53340" rIns="53340" bIns="53340" numCol="1" spcCol="1270" anchor="ctr" anchorCtr="0">
          <a:noAutofit/>
        </a:bodyPr>
        <a:lstStyle/>
        <a:p>
          <a:pPr lvl="0" algn="l" defTabSz="622300" rtl="0">
            <a:lnSpc>
              <a:spcPct val="90000"/>
            </a:lnSpc>
            <a:spcBef>
              <a:spcPct val="0"/>
            </a:spcBef>
            <a:spcAft>
              <a:spcPct val="35000"/>
            </a:spcAft>
          </a:pPr>
          <a:r>
            <a:rPr lang="fr-BE" sz="1400" kern="1200"/>
            <a:t>Timestamping</a:t>
          </a:r>
        </a:p>
      </dsp:txBody>
      <dsp:txXfrm>
        <a:off x="100641" y="2236567"/>
        <a:ext cx="2343062" cy="732206"/>
      </dsp:txXfrm>
    </dsp:sp>
    <dsp:sp modelId="{A9E14B50-194E-4A93-B9D9-20BB56D81973}">
      <dsp:nvSpPr>
        <dsp:cNvPr id="0" name=""/>
        <dsp:cNvSpPr/>
      </dsp:nvSpPr>
      <dsp:spPr>
        <a:xfrm>
          <a:off x="3013" y="2130804"/>
          <a:ext cx="512544" cy="76881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675559" y="2236567"/>
          <a:ext cx="2343062" cy="7322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948" tIns="53340" rIns="53340" bIns="53340" numCol="1" spcCol="1270" anchor="ctr" anchorCtr="0">
          <a:noAutofit/>
        </a:bodyPr>
        <a:lstStyle/>
        <a:p>
          <a:pPr lvl="0" algn="l" defTabSz="622300" rtl="0">
            <a:lnSpc>
              <a:spcPct val="90000"/>
            </a:lnSpc>
            <a:spcBef>
              <a:spcPct val="0"/>
            </a:spcBef>
            <a:spcAft>
              <a:spcPct val="35000"/>
            </a:spcAft>
          </a:pPr>
          <a:r>
            <a:rPr lang="fr-BE" sz="1400" kern="1200"/>
            <a:t>Codage et anonymisation</a:t>
          </a:r>
        </a:p>
      </dsp:txBody>
      <dsp:txXfrm>
        <a:off x="2675559" y="2236567"/>
        <a:ext cx="2343062" cy="732206"/>
      </dsp:txXfrm>
    </dsp:sp>
    <dsp:sp modelId="{70C2EA1E-D7DB-4E74-806D-4590DBE781A3}">
      <dsp:nvSpPr>
        <dsp:cNvPr id="0" name=""/>
        <dsp:cNvSpPr/>
      </dsp:nvSpPr>
      <dsp:spPr>
        <a:xfrm>
          <a:off x="2577932" y="2130804"/>
          <a:ext cx="512544" cy="768817"/>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250477" y="2236567"/>
          <a:ext cx="2343062" cy="7322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948" tIns="53340" rIns="53340" bIns="53340" numCol="1" spcCol="1270" anchor="ctr" anchorCtr="0">
          <a:noAutofit/>
        </a:bodyPr>
        <a:lstStyle/>
        <a:p>
          <a:pPr lvl="0" algn="l" defTabSz="622300" rtl="0">
            <a:lnSpc>
              <a:spcPct val="90000"/>
            </a:lnSpc>
            <a:spcBef>
              <a:spcPct val="0"/>
            </a:spcBef>
            <a:spcAft>
              <a:spcPct val="35000"/>
            </a:spcAft>
          </a:pPr>
          <a:r>
            <a:rPr lang="fr-BE" sz="1400" kern="1200"/>
            <a:t>Consultation du registre national et des registres BCSS</a:t>
          </a:r>
        </a:p>
      </dsp:txBody>
      <dsp:txXfrm>
        <a:off x="5250477" y="2236567"/>
        <a:ext cx="2343062" cy="732206"/>
      </dsp:txXfrm>
    </dsp:sp>
    <dsp:sp modelId="{139FD9EA-3509-4D4C-98D4-BC741BA871D8}">
      <dsp:nvSpPr>
        <dsp:cNvPr id="0" name=""/>
        <dsp:cNvSpPr/>
      </dsp:nvSpPr>
      <dsp:spPr>
        <a:xfrm>
          <a:off x="5152850" y="2130804"/>
          <a:ext cx="512544" cy="76881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675559" y="3158334"/>
          <a:ext cx="2343062" cy="7322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948" tIns="53340" rIns="53340" bIns="53340" numCol="1" spcCol="1270" anchor="ctr" anchorCtr="0">
          <a:noAutofit/>
        </a:bodyPr>
        <a:lstStyle/>
        <a:p>
          <a:pPr lvl="0" algn="l" defTabSz="622300" rtl="0">
            <a:lnSpc>
              <a:spcPct val="90000"/>
            </a:lnSpc>
            <a:spcBef>
              <a:spcPct val="0"/>
            </a:spcBef>
            <a:spcAft>
              <a:spcPct val="35000"/>
            </a:spcAft>
          </a:pPr>
          <a:r>
            <a:rPr lang="fr-BE" sz="1400" kern="1200"/>
            <a:t>Répertoire des références (metahub)</a:t>
          </a:r>
        </a:p>
      </dsp:txBody>
      <dsp:txXfrm>
        <a:off x="2675559" y="3158334"/>
        <a:ext cx="2343062" cy="732206"/>
      </dsp:txXfrm>
    </dsp:sp>
    <dsp:sp modelId="{763F0339-AF8A-4C55-81EF-EEBFD25A8379}">
      <dsp:nvSpPr>
        <dsp:cNvPr id="0" name=""/>
        <dsp:cNvSpPr/>
      </dsp:nvSpPr>
      <dsp:spPr>
        <a:xfrm>
          <a:off x="2577932" y="3052571"/>
          <a:ext cx="512544" cy="768817"/>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04B4-B722-4D55-870B-0FD19A057CC4}">
      <dsp:nvSpPr>
        <dsp:cNvPr id="0" name=""/>
        <dsp:cNvSpPr/>
      </dsp:nvSpPr>
      <dsp:spPr>
        <a:xfrm>
          <a:off x="923710" y="859657"/>
          <a:ext cx="1723108" cy="1187221"/>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D26C7-0936-4740-8ADC-7F7A4C7176E5}">
      <dsp:nvSpPr>
        <dsp:cNvPr id="0" name=""/>
        <dsp:cNvSpPr/>
      </dsp:nvSpPr>
      <dsp:spPr>
        <a:xfrm>
          <a:off x="923710" y="2046879"/>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b="0" kern="1200" dirty="0" smtClean="0">
              <a:solidFill>
                <a:srgbClr val="B82400"/>
              </a:solidFill>
            </a:rPr>
            <a:t>Cluster 0</a:t>
          </a:r>
          <a:r>
            <a:rPr kern="1200"/>
            <a:t>  </a:t>
          </a:r>
          <a:r>
            <a:rPr lang="nl-BE" sz="1800" kern="1200" dirty="0" smtClean="0"/>
            <a:t>Fondements</a:t>
          </a:r>
          <a:endParaRPr lang="fr-BE" sz="1800" kern="1200" dirty="0"/>
        </a:p>
      </dsp:txBody>
      <dsp:txXfrm>
        <a:off x="923710" y="2046879"/>
        <a:ext cx="1723108" cy="639273"/>
      </dsp:txXfrm>
    </dsp:sp>
    <dsp:sp modelId="{9F625989-DBEB-44B7-A27B-2CE34A3AF32F}">
      <dsp:nvSpPr>
        <dsp:cNvPr id="0" name=""/>
        <dsp:cNvSpPr/>
      </dsp:nvSpPr>
      <dsp:spPr>
        <a:xfrm>
          <a:off x="2819202" y="859657"/>
          <a:ext cx="1723108" cy="1187221"/>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DD1A9-AB16-4311-B162-E2ADDDAE52D6}">
      <dsp:nvSpPr>
        <dsp:cNvPr id="0" name=""/>
        <dsp:cNvSpPr/>
      </dsp:nvSpPr>
      <dsp:spPr>
        <a:xfrm>
          <a:off x="2819202" y="2046879"/>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1 </a:t>
          </a:r>
          <a:r>
            <a:rPr lang="nl-BE" sz="1800" kern="1200" dirty="0" smtClean="0"/>
            <a:t>Transversalité</a:t>
          </a:r>
          <a:endParaRPr lang="fr-BE" sz="1800" kern="1200" dirty="0"/>
        </a:p>
      </dsp:txBody>
      <dsp:txXfrm>
        <a:off x="2819202" y="2046879"/>
        <a:ext cx="1723108" cy="639273"/>
      </dsp:txXfrm>
    </dsp:sp>
    <dsp:sp modelId="{CA73344E-C6C0-47B8-86C6-1729617AC623}">
      <dsp:nvSpPr>
        <dsp:cNvPr id="0" name=""/>
        <dsp:cNvSpPr/>
      </dsp:nvSpPr>
      <dsp:spPr>
        <a:xfrm>
          <a:off x="4742349" y="859657"/>
          <a:ext cx="1723108" cy="1187221"/>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BECEA-B282-4DA1-80AE-7CD650E659F6}">
      <dsp:nvSpPr>
        <dsp:cNvPr id="0" name=""/>
        <dsp:cNvSpPr/>
      </dsp:nvSpPr>
      <dsp:spPr>
        <a:xfrm>
          <a:off x="4714693" y="2046879"/>
          <a:ext cx="1778419"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2 </a:t>
          </a:r>
          <a:r>
            <a:rPr lang="nl-BE" sz="1800" kern="1200" dirty="0" smtClean="0"/>
            <a:t>Support</a:t>
          </a:r>
          <a:r>
            <a:rPr lang="en-US" sz="1800" kern="1200" dirty="0" smtClean="0"/>
            <a:t>	</a:t>
          </a:r>
          <a:endParaRPr lang="fr-BE" sz="1800" kern="1200" dirty="0"/>
        </a:p>
      </dsp:txBody>
      <dsp:txXfrm>
        <a:off x="4714693" y="2046879"/>
        <a:ext cx="1778419" cy="639273"/>
      </dsp:txXfrm>
    </dsp:sp>
    <dsp:sp modelId="{1B159F49-57C6-4C6B-A60C-7D13B75BF3DB}">
      <dsp:nvSpPr>
        <dsp:cNvPr id="0" name=""/>
        <dsp:cNvSpPr/>
      </dsp:nvSpPr>
      <dsp:spPr>
        <a:xfrm>
          <a:off x="3620" y="2858463"/>
          <a:ext cx="1723108" cy="1187221"/>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6227E-2B94-4F5E-90E1-3B7D31674AA1}">
      <dsp:nvSpPr>
        <dsp:cNvPr id="0" name=""/>
        <dsp:cNvSpPr/>
      </dsp:nvSpPr>
      <dsp:spPr>
        <a:xfrm>
          <a:off x="3620"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smtClean="0">
              <a:solidFill>
                <a:srgbClr val="B82400"/>
              </a:solidFill>
            </a:rPr>
            <a:t>Cluster 3</a:t>
          </a:r>
          <a:r>
            <a:rPr lang="en-US" sz="1800" kern="1200" dirty="0" smtClean="0"/>
            <a:t> Excellence opérationnelle</a:t>
          </a:r>
          <a:endParaRPr lang="fr-BE" sz="1800" kern="1200" dirty="0"/>
        </a:p>
      </dsp:txBody>
      <dsp:txXfrm>
        <a:off x="3620" y="4045684"/>
        <a:ext cx="1723108" cy="639273"/>
      </dsp:txXfrm>
    </dsp:sp>
    <dsp:sp modelId="{A5218B44-3CBA-4139-9628-52A6C8CABF44}">
      <dsp:nvSpPr>
        <dsp:cNvPr id="0" name=""/>
        <dsp:cNvSpPr/>
      </dsp:nvSpPr>
      <dsp:spPr>
        <a:xfrm>
          <a:off x="1899112" y="2858463"/>
          <a:ext cx="1723108" cy="1187221"/>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F11E6-1F0F-4B14-9B39-6D1AB78C97B7}">
      <dsp:nvSpPr>
        <dsp:cNvPr id="0" name=""/>
        <dsp:cNvSpPr/>
      </dsp:nvSpPr>
      <dsp:spPr>
        <a:xfrm>
          <a:off x="1899112"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u="none" kern="1200" dirty="0" smtClean="0">
              <a:solidFill>
                <a:srgbClr val="B82400"/>
              </a:solidFill>
            </a:rPr>
            <a:t>Cluster 4 </a:t>
          </a:r>
          <a:r>
            <a:rPr lang="nl-BE" sz="1500" kern="1200" dirty="0" smtClean="0"/>
            <a:t>Prestataires de soins et institutions de soins</a:t>
          </a:r>
          <a:endParaRPr lang="fr-BE" sz="1500" kern="1200" dirty="0"/>
        </a:p>
      </dsp:txBody>
      <dsp:txXfrm>
        <a:off x="1899112" y="4045684"/>
        <a:ext cx="1723108" cy="639273"/>
      </dsp:txXfrm>
    </dsp:sp>
    <dsp:sp modelId="{4126C2B6-3357-4BD4-974A-45852777438A}">
      <dsp:nvSpPr>
        <dsp:cNvPr id="0" name=""/>
        <dsp:cNvSpPr/>
      </dsp:nvSpPr>
      <dsp:spPr>
        <a:xfrm>
          <a:off x="3794603" y="2858463"/>
          <a:ext cx="1723108" cy="1187221"/>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5C3EF-7C5D-45C2-AD05-A123719D8A46}">
      <dsp:nvSpPr>
        <dsp:cNvPr id="0" name=""/>
        <dsp:cNvSpPr/>
      </dsp:nvSpPr>
      <dsp:spPr>
        <a:xfrm>
          <a:off x="3794603"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5</a:t>
          </a:r>
          <a:br>
            <a:rPr lang="nl-BE" sz="1800" kern="1200" dirty="0" smtClean="0">
              <a:solidFill>
                <a:srgbClr val="B82400"/>
              </a:solidFill>
            </a:rPr>
          </a:br>
          <a:r>
            <a:rPr lang="nl-BE" sz="1800" kern="1200" dirty="0" smtClean="0">
              <a:solidFill>
                <a:srgbClr val="B82400"/>
              </a:solidFill>
            </a:rPr>
            <a:t> </a:t>
          </a:r>
          <a:r>
            <a:rPr lang="nl-BE" sz="1500" kern="1200" dirty="0" smtClean="0"/>
            <a:t>Le patient en qualité de copilote</a:t>
          </a:r>
          <a:endParaRPr lang="fr-BE" sz="1500" kern="1200" dirty="0"/>
        </a:p>
      </dsp:txBody>
      <dsp:txXfrm>
        <a:off x="3794603" y="4045684"/>
        <a:ext cx="1723108" cy="639273"/>
      </dsp:txXfrm>
    </dsp:sp>
    <dsp:sp modelId="{9B297AE8-864D-412B-ABBC-D2436566CB37}">
      <dsp:nvSpPr>
        <dsp:cNvPr id="0" name=""/>
        <dsp:cNvSpPr/>
      </dsp:nvSpPr>
      <dsp:spPr>
        <a:xfrm>
          <a:off x="5690094" y="2858463"/>
          <a:ext cx="1723108" cy="1187221"/>
        </a:xfrm>
        <a:prstGeom prst="round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0638D-391A-48CE-900A-26AEA1C69B10}">
      <dsp:nvSpPr>
        <dsp:cNvPr id="0" name=""/>
        <dsp:cNvSpPr/>
      </dsp:nvSpPr>
      <dsp:spPr>
        <a:xfrm>
          <a:off x="5690094"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6 </a:t>
          </a:r>
          <a:r>
            <a:rPr lang="nl-BE" sz="1800" kern="1200" dirty="0" smtClean="0"/>
            <a:t>eSanté &amp; mutualités</a:t>
          </a:r>
          <a:endParaRPr lang="fr-BE" sz="1800" kern="1200" dirty="0"/>
        </a:p>
      </dsp:txBody>
      <dsp:txXfrm>
        <a:off x="5690094" y="4045684"/>
        <a:ext cx="1723108" cy="639273"/>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18-02-20</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dirty="0" smtClean="0">
              <a:latin typeface="Calibri" pitchFamily="34" charset="0"/>
            </a:endParaRPr>
          </a:p>
        </p:txBody>
      </p:sp>
    </p:spTree>
    <p:extLst>
      <p:ext uri="{BB962C8B-B14F-4D97-AF65-F5344CB8AC3E}">
        <p14:creationId xmlns:p14="http://schemas.microsoft.com/office/powerpoint/2010/main" val="387029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10</a:t>
            </a:fld>
            <a:endParaRPr lang="en-US" smtClean="0"/>
          </a:p>
        </p:txBody>
      </p:sp>
    </p:spTree>
    <p:extLst>
      <p:ext uri="{BB962C8B-B14F-4D97-AF65-F5344CB8AC3E}">
        <p14:creationId xmlns:p14="http://schemas.microsoft.com/office/powerpoint/2010/main" val="310191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11</a:t>
            </a:fld>
            <a:endParaRPr lang="en-US" smtClean="0"/>
          </a:p>
        </p:txBody>
      </p:sp>
    </p:spTree>
    <p:extLst>
      <p:ext uri="{BB962C8B-B14F-4D97-AF65-F5344CB8AC3E}">
        <p14:creationId xmlns:p14="http://schemas.microsoft.com/office/powerpoint/2010/main" val="318062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12</a:t>
            </a:fld>
            <a:endParaRPr lang="en-US" smtClean="0"/>
          </a:p>
        </p:txBody>
      </p:sp>
    </p:spTree>
    <p:extLst>
      <p:ext uri="{BB962C8B-B14F-4D97-AF65-F5344CB8AC3E}">
        <p14:creationId xmlns:p14="http://schemas.microsoft.com/office/powerpoint/2010/main" val="1720344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13</a:t>
            </a:fld>
            <a:endParaRPr lang="fr-BE" smtClean="0"/>
          </a:p>
        </p:txBody>
      </p:sp>
    </p:spTree>
    <p:extLst>
      <p:ext uri="{BB962C8B-B14F-4D97-AF65-F5344CB8AC3E}">
        <p14:creationId xmlns:p14="http://schemas.microsoft.com/office/powerpoint/2010/main" val="3897506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349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897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4843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055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1166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451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DF498-6B22-4C23-B9DE-FBD91F7FCCAE}" type="slidenum">
              <a:rPr lang="fr-BE" smtClean="0"/>
              <a:t>2</a:t>
            </a:fld>
            <a:endParaRPr lang="fr-BE"/>
          </a:p>
        </p:txBody>
      </p:sp>
    </p:spTree>
    <p:extLst>
      <p:ext uri="{BB962C8B-B14F-4D97-AF65-F5344CB8AC3E}">
        <p14:creationId xmlns:p14="http://schemas.microsoft.com/office/powerpoint/2010/main" val="3742833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3196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5239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664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8521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44301-3FF7-6B40-A3C4-9CEE3D6B2BC2}" type="slidenum">
              <a:rPr lang="fr-FR" smtClean="0"/>
              <a:t>29</a:t>
            </a:fld>
            <a:endParaRPr lang="fr-FR"/>
          </a:p>
        </p:txBody>
      </p:sp>
    </p:spTree>
    <p:extLst>
      <p:ext uri="{BB962C8B-B14F-4D97-AF65-F5344CB8AC3E}">
        <p14:creationId xmlns:p14="http://schemas.microsoft.com/office/powerpoint/2010/main" val="2098318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31</a:t>
            </a:fld>
            <a:endParaRPr lang="en-US" smtClean="0"/>
          </a:p>
        </p:txBody>
      </p:sp>
    </p:spTree>
    <p:extLst>
      <p:ext uri="{BB962C8B-B14F-4D97-AF65-F5344CB8AC3E}">
        <p14:creationId xmlns:p14="http://schemas.microsoft.com/office/powerpoint/2010/main" val="3191705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33</a:t>
            </a:fld>
            <a:endParaRPr lang="nl-NL" altLang="en-US" sz="1300" b="0" smtClean="0"/>
          </a:p>
        </p:txBody>
      </p:sp>
      <p:sp>
        <p:nvSpPr>
          <p:cNvPr id="33795" name="Rectangle 2"/>
          <p:cNvSpPr>
            <a:spLocks noGrp="1" noRot="1" noChangeAspect="1" noChangeArrowheads="1" noTextEdit="1"/>
          </p:cNvSpPr>
          <p:nvPr>
            <p:ph type="sldImg"/>
          </p:nvPr>
        </p:nvSpPr>
        <p:spPr>
          <a:xfrm>
            <a:off x="919163" y="746125"/>
            <a:ext cx="496093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2886856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1558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33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19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3</a:t>
            </a:fld>
            <a:endParaRPr lang="fr-BE" altLang="en-US" smtClean="0">
              <a:latin typeface="Calibri" pitchFamily="34" charset="0"/>
            </a:endParaRPr>
          </a:p>
        </p:txBody>
      </p:sp>
    </p:spTree>
    <p:extLst>
      <p:ext uri="{BB962C8B-B14F-4D97-AF65-F5344CB8AC3E}">
        <p14:creationId xmlns:p14="http://schemas.microsoft.com/office/powerpoint/2010/main" val="511268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0998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2073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3627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6568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6791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6802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3849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smtClean="0"/>
              <a:t>NL</a:t>
            </a:r>
          </a:p>
        </p:txBody>
      </p:sp>
    </p:spTree>
    <p:extLst>
      <p:ext uri="{BB962C8B-B14F-4D97-AF65-F5344CB8AC3E}">
        <p14:creationId xmlns:p14="http://schemas.microsoft.com/office/powerpoint/2010/main" val="1183529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t>NL</a:t>
            </a:r>
          </a:p>
        </p:txBody>
      </p:sp>
    </p:spTree>
    <p:extLst>
      <p:ext uri="{BB962C8B-B14F-4D97-AF65-F5344CB8AC3E}">
        <p14:creationId xmlns:p14="http://schemas.microsoft.com/office/powerpoint/2010/main" val="411687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t>NL</a:t>
            </a:r>
          </a:p>
        </p:txBody>
      </p:sp>
    </p:spTree>
    <p:extLst>
      <p:ext uri="{BB962C8B-B14F-4D97-AF65-F5344CB8AC3E}">
        <p14:creationId xmlns:p14="http://schemas.microsoft.com/office/powerpoint/2010/main" val="267874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4</a:t>
            </a:fld>
            <a:endParaRPr lang="fr-BE" altLang="en-US" smtClean="0">
              <a:latin typeface="Calibri" pitchFamily="34" charset="0"/>
            </a:endParaRPr>
          </a:p>
        </p:txBody>
      </p:sp>
    </p:spTree>
    <p:extLst>
      <p:ext uri="{BB962C8B-B14F-4D97-AF65-F5344CB8AC3E}">
        <p14:creationId xmlns:p14="http://schemas.microsoft.com/office/powerpoint/2010/main" val="406252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8123797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7412846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81411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9688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1248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58</a:t>
            </a:fld>
            <a:endParaRPr lang="en-US" smtClean="0"/>
          </a:p>
        </p:txBody>
      </p:sp>
    </p:spTree>
    <p:extLst>
      <p:ext uri="{BB962C8B-B14F-4D97-AF65-F5344CB8AC3E}">
        <p14:creationId xmlns:p14="http://schemas.microsoft.com/office/powerpoint/2010/main" val="3623329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5067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60</a:t>
            </a:fld>
            <a:endParaRPr lang="en-US" smtClean="0"/>
          </a:p>
        </p:txBody>
      </p:sp>
    </p:spTree>
    <p:extLst>
      <p:ext uri="{BB962C8B-B14F-4D97-AF65-F5344CB8AC3E}">
        <p14:creationId xmlns:p14="http://schemas.microsoft.com/office/powerpoint/2010/main" val="42362462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61</a:t>
            </a:fld>
            <a:endParaRPr lang="en-US" smtClean="0"/>
          </a:p>
        </p:txBody>
      </p:sp>
    </p:spTree>
    <p:extLst>
      <p:ext uri="{BB962C8B-B14F-4D97-AF65-F5344CB8AC3E}">
        <p14:creationId xmlns:p14="http://schemas.microsoft.com/office/powerpoint/2010/main" val="25557880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62</a:t>
            </a:fld>
            <a:endParaRPr lang="en-US" smtClean="0"/>
          </a:p>
        </p:txBody>
      </p:sp>
    </p:spTree>
    <p:extLst>
      <p:ext uri="{BB962C8B-B14F-4D97-AF65-F5344CB8AC3E}">
        <p14:creationId xmlns:p14="http://schemas.microsoft.com/office/powerpoint/2010/main" val="3914041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solidFill>
                  <a:prstClr val="black"/>
                </a:solidFill>
                <a:latin typeface="Arial" charset="0"/>
              </a:rPr>
              <a:pPr algn="r" eaLnBrk="1" hangingPunct="1"/>
              <a:t>5</a:t>
            </a:fld>
            <a:endParaRPr lang="fr-BE" altLang="en-US" sz="1200">
              <a:solidFill>
                <a:prstClr val="black"/>
              </a:solidFill>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solidFill>
                  <a:prstClr val="black"/>
                </a:solidFill>
                <a:latin typeface="Arial" charset="0"/>
              </a:rPr>
              <a:pPr algn="r" eaLnBrk="1" hangingPunct="1"/>
              <a:t>5</a:t>
            </a:fld>
            <a:endParaRPr lang="fr-BE" altLang="en-US" sz="1200">
              <a:solidFill>
                <a:prstClr val="black"/>
              </a:solidFill>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24796606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63</a:t>
            </a:fld>
            <a:endParaRPr lang="en-US" smtClean="0"/>
          </a:p>
        </p:txBody>
      </p:sp>
    </p:spTree>
    <p:extLst>
      <p:ext uri="{BB962C8B-B14F-4D97-AF65-F5344CB8AC3E}">
        <p14:creationId xmlns:p14="http://schemas.microsoft.com/office/powerpoint/2010/main" val="617681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83</a:t>
            </a:fld>
            <a:endParaRPr lang="nl-BE" altLang="en-US" dirty="0" smtClean="0">
              <a:latin typeface="Calibri" pitchFamily="34" charset="0"/>
            </a:endParaRPr>
          </a:p>
        </p:txBody>
      </p:sp>
    </p:spTree>
    <p:extLst>
      <p:ext uri="{BB962C8B-B14F-4D97-AF65-F5344CB8AC3E}">
        <p14:creationId xmlns:p14="http://schemas.microsoft.com/office/powerpoint/2010/main" val="3485237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6</a:t>
            </a:fld>
            <a:endParaRPr lang="en-US" smtClean="0"/>
          </a:p>
        </p:txBody>
      </p:sp>
    </p:spTree>
    <p:extLst>
      <p:ext uri="{BB962C8B-B14F-4D97-AF65-F5344CB8AC3E}">
        <p14:creationId xmlns:p14="http://schemas.microsoft.com/office/powerpoint/2010/main" val="188400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224531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588781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3A004C-9A8F-48C6-8A1C-94C4889F131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361020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18/02/2020</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45338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052736"/>
            <a:ext cx="8229600" cy="525658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18/02/2020</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064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18/02/2020</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778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18/02/2020</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1037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95793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46908"/>
            <a:ext cx="4040188"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95793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46908"/>
            <a:ext cx="4041775"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18/02/2020</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93176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18/02/2020</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32530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18/02/2020</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5064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2277889" cy="908720"/>
          </a:xfrm>
          <a:prstGeom prst="rect">
            <a:avLst/>
          </a:prstGeom>
        </p:spPr>
        <p:txBody>
          <a:bodyPr anchor="b"/>
          <a:lstStyle>
            <a:lvl1pPr algn="r">
              <a:defRPr sz="2000" b="1"/>
            </a:lvl1pPr>
          </a:lstStyle>
          <a:p>
            <a:r>
              <a:rPr lang="en-US" dirty="0" smtClean="0"/>
              <a:t>Click to edit Master title style</a:t>
            </a:r>
            <a:endParaRPr lang="fr-BE" dirty="0"/>
          </a:p>
        </p:txBody>
      </p:sp>
      <p:sp>
        <p:nvSpPr>
          <p:cNvPr id="3" name="Content Placeholder 2"/>
          <p:cNvSpPr>
            <a:spLocks noGrp="1"/>
          </p:cNvSpPr>
          <p:nvPr>
            <p:ph idx="1"/>
          </p:nvPr>
        </p:nvSpPr>
        <p:spPr>
          <a:xfrm>
            <a:off x="3575050" y="116632"/>
            <a:ext cx="5111750" cy="600953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18/02/2020</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07471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18/02/2020</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30516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1">
            <a:extLst>
              <a:ext uri="{28A0092B-C50C-407E-A947-70E740481C1C}">
                <a14:useLocalDpi xmlns:a14="http://schemas.microsoft.com/office/drawing/2010/main" val="0"/>
              </a:ext>
            </a:extLst>
          </a:blip>
          <a:srcRect t="-400" r="83862" b="91999"/>
          <a:stretch/>
        </p:blipFill>
        <p:spPr>
          <a:xfrm>
            <a:off x="7524328" y="6281936"/>
            <a:ext cx="1475656" cy="576064"/>
          </a:xfrm>
          <a:prstGeom prst="rect">
            <a:avLst/>
          </a:prstGeom>
        </p:spPr>
      </p:pic>
      <p:sp>
        <p:nvSpPr>
          <p:cNvPr id="8" name="Title Placeholder 1"/>
          <p:cNvSpPr>
            <a:spLocks noGrp="1"/>
          </p:cNvSpPr>
          <p:nvPr>
            <p:ph type="title"/>
          </p:nvPr>
        </p:nvSpPr>
        <p:spPr>
          <a:xfrm>
            <a:off x="0" y="17760"/>
            <a:ext cx="91440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18/02/2020</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3" name="Straight Connector 2"/>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49345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health.fgov.be/ehealthplatform/fr/reglem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hyperlink" Target="https://www.ict-reuse.b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status.ehealth.fgov.b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tatus.ehealth.fgov.b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3.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31.png"/><Relationship Id="rId5" Type="http://schemas.openxmlformats.org/officeDocument/2006/relationships/image" Target="../media/image17.png"/><Relationship Id="rId10"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2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png"/></Relationships>
</file>

<file path=ppt/slides/_rels/slide50.xml.rels><?xml version="1.0" encoding="UTF-8" standalone="yes"?>
<Relationships xmlns="http://schemas.openxmlformats.org/package/2006/relationships"><Relationship Id="rId3" Type="http://schemas.openxmlformats.org/officeDocument/2006/relationships/hyperlink" Target="https://www.riziv.fgov.be/fr/publications/Pages/duree-validite-prescriptions-medicaments-affiche-flyer.aspx?utm_source=alert&amp;utm_medium=email&amp;utm_campaign=FR20200207"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3.jpeg"/><Relationship Id="rId7" Type="http://schemas.openxmlformats.org/officeDocument/2006/relationships/image" Target="../media/image45.png"/><Relationship Id="rId12"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6.png"/><Relationship Id="rId11" Type="http://schemas.openxmlformats.org/officeDocument/2006/relationships/image" Target="../media/image57.png"/><Relationship Id="rId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54.png"/><Relationship Id="rId9" Type="http://schemas.openxmlformats.org/officeDocument/2006/relationships/image" Target="../media/image4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nl-NL" sz="6600" b="1" smtClean="0">
                <a:solidFill>
                  <a:srgbClr val="77C9F2"/>
                </a:solidFill>
              </a:rPr>
              <a:t>Plan eSanté</a:t>
            </a:r>
            <a:r>
              <a:rPr lang="nl-NL" sz="4800" b="1" smtClean="0">
                <a:solidFill>
                  <a:srgbClr val="77C9F2"/>
                </a:solidFill>
              </a:rPr>
              <a:t/>
            </a:r>
            <a:br>
              <a:rPr lang="nl-NL" sz="4800" b="1" smtClean="0">
                <a:solidFill>
                  <a:srgbClr val="77C9F2"/>
                </a:solidFill>
              </a:rPr>
            </a:br>
            <a:r>
              <a:rPr lang="nl-NL" sz="4800" b="1" smtClean="0">
                <a:solidFill>
                  <a:srgbClr val="77C9F2"/>
                </a:solidFill>
              </a:rPr>
              <a:t>Roadmap 3.0</a:t>
            </a:r>
            <a:br>
              <a:rPr lang="nl-NL" sz="4800" b="1" smtClean="0">
                <a:solidFill>
                  <a:srgbClr val="77C9F2"/>
                </a:solidFill>
              </a:rPr>
            </a:br>
            <a:endParaRPr lang="nl-BE" sz="4800" b="1" dirty="0">
              <a:solidFill>
                <a:srgbClr val="525252"/>
              </a:solidFill>
            </a:endParaRPr>
          </a:p>
        </p:txBody>
      </p:sp>
      <p:grpSp>
        <p:nvGrpSpPr>
          <p:cNvPr id="9" name="Group 11"/>
          <p:cNvGrpSpPr>
            <a:grpSpLocks/>
          </p:cNvGrpSpPr>
          <p:nvPr/>
        </p:nvGrpSpPr>
        <p:grpSpPr bwMode="auto">
          <a:xfrm>
            <a:off x="4279900" y="3429000"/>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frank.robben@ehealth.fgov.be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https://www.ehealth.fgov.be</a:t>
              </a:r>
            </a:p>
            <a:p>
              <a:pPr>
                <a:defRPr/>
              </a:pPr>
              <a:r>
                <a:rPr lang="fr-BE" altLang="en-US" sz="1600" dirty="0" smtClean="0">
                  <a:latin typeface="+mj-lt"/>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https://www.frankrobben.be</a:t>
              </a:r>
              <a:endParaRPr lang="fr-BE" altLang="en-US" sz="1600" dirty="0" smtClean="0">
                <a:latin typeface="+mj-lt"/>
                <a:cs typeface="Arial" pitchFamily="34" charset="0"/>
              </a:endParaRPr>
            </a:p>
          </p:txBody>
        </p:sp>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256752"/>
            <a:ext cx="1927017" cy="570397"/>
          </a:xfrm>
          <a:prstGeom prst="rect">
            <a:avLst/>
          </a:prstGeom>
        </p:spPr>
      </p:pic>
      <p:sp>
        <p:nvSpPr>
          <p:cNvPr id="3" name="TextBox 2"/>
          <p:cNvSpPr txBox="1"/>
          <p:nvPr/>
        </p:nvSpPr>
        <p:spPr>
          <a:xfrm>
            <a:off x="800195" y="3411300"/>
            <a:ext cx="1467549" cy="369332"/>
          </a:xfrm>
          <a:prstGeom prst="rect">
            <a:avLst/>
          </a:prstGeom>
          <a:noFill/>
        </p:spPr>
        <p:txBody>
          <a:bodyPr wrap="square" rtlCol="0">
            <a:spAutoFit/>
          </a:bodyPr>
          <a:lstStyle/>
          <a:p>
            <a:r>
              <a:rPr lang="en-US" dirty="0" smtClean="0"/>
              <a:t>18/02/2020</a:t>
            </a:r>
            <a:endParaRPr lang="en-US" dirty="0"/>
          </a:p>
        </p:txBody>
      </p:sp>
    </p:spTree>
    <p:extLst>
      <p:ext uri="{BB962C8B-B14F-4D97-AF65-F5344CB8AC3E}">
        <p14:creationId xmlns:p14="http://schemas.microsoft.com/office/powerpoint/2010/main" val="4041861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Roadmap 3.0: points d'attention</a:t>
            </a:r>
            <a:endParaRPr lang="fr-BE" dirty="0"/>
          </a:p>
        </p:txBody>
      </p:sp>
      <p:sp>
        <p:nvSpPr>
          <p:cNvPr id="11" name="Content Placeholder 10"/>
          <p:cNvSpPr>
            <a:spLocks noGrp="1"/>
          </p:cNvSpPr>
          <p:nvPr>
            <p:ph idx="1"/>
          </p:nvPr>
        </p:nvSpPr>
        <p:spPr/>
        <p:txBody>
          <a:bodyPr>
            <a:normAutofit fontScale="92500" lnSpcReduction="10000"/>
          </a:bodyPr>
          <a:lstStyle/>
          <a:p>
            <a:r>
              <a:rPr lang="fr-BE" sz="2800" dirty="0"/>
              <a:t>Alignement, clarification et une mise en œuvre effective des concepts/fondements de base tels que</a:t>
            </a:r>
          </a:p>
          <a:p>
            <a:pPr lvl="1"/>
            <a:r>
              <a:rPr lang="fr-BE" sz="2400" dirty="0"/>
              <a:t>relations thérapeutiques et de soins</a:t>
            </a:r>
          </a:p>
          <a:p>
            <a:pPr lvl="1"/>
            <a:r>
              <a:rPr lang="fr-BE" sz="2400" dirty="0" err="1"/>
              <a:t>circle</a:t>
            </a:r>
            <a:r>
              <a:rPr lang="fr-BE" sz="2400" dirty="0"/>
              <a:t>-of-trust</a:t>
            </a:r>
          </a:p>
          <a:p>
            <a:pPr lvl="1"/>
            <a:r>
              <a:rPr lang="fr-BE" sz="2400" dirty="0"/>
              <a:t>accès aux </a:t>
            </a:r>
            <a:r>
              <a:rPr lang="fr-BE" sz="2400" dirty="0" smtClean="0"/>
              <a:t>données</a:t>
            </a:r>
            <a:endParaRPr lang="fr-BE" sz="2800" dirty="0" smtClean="0"/>
          </a:p>
          <a:p>
            <a:r>
              <a:rPr lang="fr-BE" sz="2800" dirty="0" smtClean="0"/>
              <a:t>Poursuite des projets en cours avec un accent supplémentaire sur leur utilisation concrète dans la pratique</a:t>
            </a:r>
          </a:p>
          <a:p>
            <a:r>
              <a:rPr lang="fr-BE" sz="2800" dirty="0"/>
              <a:t>Adaptation de certains projets en </a:t>
            </a:r>
            <a:r>
              <a:rPr lang="fr-BE" sz="2800" dirty="0" smtClean="0"/>
              <a:t>cours</a:t>
            </a:r>
          </a:p>
          <a:p>
            <a:r>
              <a:rPr lang="fr-BE" sz="2800" dirty="0"/>
              <a:t>Arrêt des projets non pertinents</a:t>
            </a:r>
          </a:p>
          <a:p>
            <a:r>
              <a:rPr lang="fr-BE" sz="2800" dirty="0"/>
              <a:t>Lancement de nouveaux projets limités à ceux qui peuvent consolider, harmoniser et stabiliser les projets en </a:t>
            </a:r>
            <a:r>
              <a:rPr lang="fr-BE" sz="2800" dirty="0" smtClean="0"/>
              <a:t>cours</a:t>
            </a:r>
            <a:endParaRPr lang="fr-BE" sz="2800"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
        <p:nvSpPr>
          <p:cNvPr id="4" name="Date Placeholder 3"/>
          <p:cNvSpPr>
            <a:spLocks noGrp="1"/>
          </p:cNvSpPr>
          <p:nvPr>
            <p:ph type="dt" sz="half" idx="2"/>
          </p:nvPr>
        </p:nvSpPr>
        <p:spPr/>
        <p:txBody>
          <a:bodyPr/>
          <a:lstStyle/>
          <a:p>
            <a:r>
              <a:rPr lang="en-US" smtClean="0"/>
              <a:t>18/02/2020</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10</a:t>
            </a:fld>
            <a:r>
              <a:rPr lang="fr-BE" smtClean="0"/>
              <a:t> -</a:t>
            </a:r>
            <a:endParaRPr lang="fr-BE" dirty="0"/>
          </a:p>
        </p:txBody>
      </p:sp>
    </p:spTree>
    <p:extLst>
      <p:ext uri="{BB962C8B-B14F-4D97-AF65-F5344CB8AC3E}">
        <p14:creationId xmlns:p14="http://schemas.microsoft.com/office/powerpoint/2010/main" val="3245458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Roadmap </a:t>
            </a:r>
            <a:r>
              <a:rPr lang="fr-BE" dirty="0" smtClean="0"/>
              <a:t>3.0: points d'attention</a:t>
            </a:r>
            <a:endParaRPr lang="fr-BE" dirty="0"/>
          </a:p>
        </p:txBody>
      </p:sp>
      <p:sp>
        <p:nvSpPr>
          <p:cNvPr id="11" name="Content Placeholder 10"/>
          <p:cNvSpPr>
            <a:spLocks noGrp="1"/>
          </p:cNvSpPr>
          <p:nvPr>
            <p:ph idx="1"/>
          </p:nvPr>
        </p:nvSpPr>
        <p:spPr/>
        <p:txBody>
          <a:bodyPr>
            <a:normAutofit/>
          </a:bodyPr>
          <a:lstStyle/>
          <a:p>
            <a:r>
              <a:rPr lang="fr-BE" sz="2800" dirty="0" smtClean="0"/>
              <a:t>Extension </a:t>
            </a:r>
            <a:r>
              <a:rPr lang="fr-BE" sz="2800" dirty="0"/>
              <a:t>des concepts existants à d'autres groupes cibles ou à d'autres domaines d'application</a:t>
            </a:r>
          </a:p>
          <a:p>
            <a:r>
              <a:rPr lang="fr-BE" sz="2800" dirty="0" smtClean="0"/>
              <a:t>Focus </a:t>
            </a:r>
            <a:r>
              <a:rPr lang="fr-BE" sz="2800" dirty="0"/>
              <a:t>sur ‘l'excellence opérationnelle’</a:t>
            </a:r>
          </a:p>
          <a:p>
            <a:r>
              <a:rPr lang="fr-BE" sz="2800" dirty="0" smtClean="0"/>
              <a:t>Connexion avec l‘UE, les initiatives et programmes internationaux</a:t>
            </a:r>
          </a:p>
          <a:p>
            <a:r>
              <a:rPr lang="fr-BE" sz="2800" dirty="0"/>
              <a:t>Elaboration d'un cadre et d'un modèle de gestion pour l'utilisation des systèmes existants construits par le secteur public et/ou </a:t>
            </a:r>
            <a:r>
              <a:rPr lang="fr-BE" sz="2800" dirty="0" smtClean="0"/>
              <a:t>privé</a:t>
            </a:r>
          </a:p>
          <a:p>
            <a:r>
              <a:rPr lang="fr-BE" sz="2800" dirty="0" smtClean="0"/>
              <a:t>Alignement </a:t>
            </a:r>
            <a:r>
              <a:rPr lang="fr-BE" sz="2800" dirty="0"/>
              <a:t>avec les autorités fédérées</a:t>
            </a:r>
          </a:p>
          <a:p>
            <a:endParaRPr lang="fr-BE" sz="2800"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
        <p:nvSpPr>
          <p:cNvPr id="4" name="Date Placeholder 3"/>
          <p:cNvSpPr>
            <a:spLocks noGrp="1"/>
          </p:cNvSpPr>
          <p:nvPr>
            <p:ph type="dt" sz="half" idx="2"/>
          </p:nvPr>
        </p:nvSpPr>
        <p:spPr/>
        <p:txBody>
          <a:bodyPr/>
          <a:lstStyle/>
          <a:p>
            <a:r>
              <a:rPr lang="en-US" smtClean="0"/>
              <a:t>18/02/2020</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11</a:t>
            </a:fld>
            <a:r>
              <a:rPr lang="fr-BE" smtClean="0"/>
              <a:t> -</a:t>
            </a:r>
            <a:endParaRPr lang="fr-BE" dirty="0"/>
          </a:p>
        </p:txBody>
      </p:sp>
    </p:spTree>
    <p:extLst>
      <p:ext uri="{BB962C8B-B14F-4D97-AF65-F5344CB8AC3E}">
        <p14:creationId xmlns:p14="http://schemas.microsoft.com/office/powerpoint/2010/main" val="364455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Clusters</a:t>
            </a:r>
            <a:endParaRPr lang="nl-BE" dirty="0"/>
          </a:p>
        </p:txBody>
      </p:sp>
      <p:sp>
        <p:nvSpPr>
          <p:cNvPr id="11" name="Content Placeholder 10"/>
          <p:cNvSpPr>
            <a:spLocks noGrp="1"/>
          </p:cNvSpPr>
          <p:nvPr>
            <p:ph idx="1"/>
          </p:nvPr>
        </p:nvSpPr>
        <p:spPr/>
        <p:txBody>
          <a:bodyPr/>
          <a:lstStyle/>
          <a:p>
            <a:r>
              <a:rPr lang="fr-BE" sz="2800" dirty="0" smtClean="0"/>
              <a:t>Le terme "cluster" est utilisé pour indiquer la relation entre les différents projets et pour soutenir une coopération plus intensive entre les projets connexes</a:t>
            </a:r>
          </a:p>
          <a:p>
            <a:pPr lvl="1"/>
            <a:r>
              <a:rPr lang="fr-BE" sz="2400" dirty="0" smtClean="0"/>
              <a:t>regroupement de projets étroitement liés</a:t>
            </a:r>
          </a:p>
          <a:p>
            <a:pPr lvl="1"/>
            <a:r>
              <a:rPr lang="fr-BE" sz="2400" dirty="0" smtClean="0"/>
              <a:t>rassemble les projets qui ont chacun leurs objectifs spécifiques mais qui, pris ensemble, ajoutent une dimension supplémentaire à la réalisation des objectifs stratégiques du programme</a:t>
            </a:r>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
        <p:nvSpPr>
          <p:cNvPr id="4" name="Date Placeholder 3"/>
          <p:cNvSpPr>
            <a:spLocks noGrp="1"/>
          </p:cNvSpPr>
          <p:nvPr>
            <p:ph type="dt" sz="half" idx="2"/>
          </p:nvPr>
        </p:nvSpPr>
        <p:spPr/>
        <p:txBody>
          <a:bodyPr/>
          <a:lstStyle/>
          <a:p>
            <a:r>
              <a:rPr lang="en-US" smtClean="0"/>
              <a:t>18/02/2020</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12</a:t>
            </a:fld>
            <a:r>
              <a:rPr lang="fr-BE" smtClean="0"/>
              <a:t> -</a:t>
            </a:r>
            <a:endParaRPr lang="fr-BE" dirty="0"/>
          </a:p>
        </p:txBody>
      </p:sp>
    </p:spTree>
    <p:extLst>
      <p:ext uri="{BB962C8B-B14F-4D97-AF65-F5344CB8AC3E}">
        <p14:creationId xmlns:p14="http://schemas.microsoft.com/office/powerpoint/2010/main" val="2554944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Clusters</a:t>
            </a:r>
            <a:endParaRPr lang="fr-BE" dirty="0"/>
          </a:p>
        </p:txBody>
      </p:sp>
      <p:sp>
        <p:nvSpPr>
          <p:cNvPr id="11" name="Content Placeholder 10"/>
          <p:cNvSpPr>
            <a:spLocks noGrp="1"/>
          </p:cNvSpPr>
          <p:nvPr>
            <p:ph idx="1"/>
          </p:nvPr>
        </p:nvSpPr>
        <p:spPr/>
        <p:txBody>
          <a:bodyPr/>
          <a:lstStyle/>
          <a:p>
            <a:endParaRPr lang="nl-BE" smtClean="0"/>
          </a:p>
          <a:p>
            <a:endParaRPr lang="fr-BE"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graphicFrame>
        <p:nvGraphicFramePr>
          <p:cNvPr id="4" name="Diagram 3"/>
          <p:cNvGraphicFramePr/>
          <p:nvPr>
            <p:extLst/>
          </p:nvPr>
        </p:nvGraphicFramePr>
        <p:xfrm>
          <a:off x="1043608" y="1052736"/>
          <a:ext cx="741682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13</a:t>
            </a:fld>
            <a:r>
              <a:rPr lang="fr-BE" smtClean="0"/>
              <a:t> -</a:t>
            </a:r>
            <a:endParaRPr lang="fr-BE" dirty="0"/>
          </a:p>
        </p:txBody>
      </p:sp>
    </p:spTree>
    <p:extLst>
      <p:ext uri="{BB962C8B-B14F-4D97-AF65-F5344CB8AC3E}">
        <p14:creationId xmlns:p14="http://schemas.microsoft.com/office/powerpoint/2010/main" val="3782097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bwMode="auto">
          <a:xfrm>
            <a:off x="524099" y="1341661"/>
            <a:ext cx="3111688" cy="2001510"/>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923">
                <a:solidFill>
                  <a:srgbClr val="000000"/>
                </a:solidFill>
                <a:latin typeface="+mn-lt"/>
              </a:rPr>
              <a:t>0.1 </a:t>
            </a:r>
            <a:r>
              <a:rPr lang="fr-BE" sz="923">
                <a:latin typeface="+mn-lt"/>
              </a:rPr>
              <a:t>Accord de partage de données</a:t>
            </a:r>
          </a:p>
          <a:p>
            <a:pPr marL="0" indent="0">
              <a:buNone/>
            </a:pPr>
            <a:r>
              <a:rPr lang="fr-BE" sz="923">
                <a:solidFill>
                  <a:srgbClr val="000000"/>
                </a:solidFill>
                <a:latin typeface="+mn-lt"/>
              </a:rPr>
              <a:t>0.2 Matrice d’accès, relations thérapeutiques, de soins et autres</a:t>
            </a:r>
          </a:p>
          <a:p>
            <a:pPr marL="0" indent="0">
              <a:buNone/>
            </a:pPr>
            <a:r>
              <a:rPr lang="fr-BE" sz="923">
                <a:solidFill>
                  <a:srgbClr val="000000"/>
                </a:solidFill>
                <a:latin typeface="+mn-lt"/>
              </a:rPr>
              <a:t>0.3 Service de base de gestion des utilisateurs et des accès</a:t>
            </a:r>
          </a:p>
          <a:p>
            <a:pPr marL="0" indent="0">
              <a:buNone/>
            </a:pPr>
            <a:r>
              <a:rPr lang="fr-BE" sz="923">
                <a:latin typeface="+mn-lt"/>
              </a:rPr>
              <a:t>0.4 Règles d’application au « coffre-fort de l’eSanté » </a:t>
            </a:r>
          </a:p>
          <a:p>
            <a:pPr marL="0" indent="0">
              <a:buNone/>
            </a:pPr>
            <a:r>
              <a:rPr lang="fr-BE" sz="923">
                <a:solidFill>
                  <a:srgbClr val="000000"/>
                </a:solidFill>
                <a:latin typeface="+mn-lt"/>
              </a:rPr>
              <a:t>0.5 Normes d’information</a:t>
            </a:r>
          </a:p>
          <a:p>
            <a:pPr marL="0" indent="0">
              <a:buNone/>
            </a:pPr>
            <a:r>
              <a:rPr lang="fr-BE" sz="923">
                <a:solidFill>
                  <a:srgbClr val="000000"/>
                </a:solidFill>
                <a:latin typeface="+mn-lt"/>
              </a:rPr>
              <a:t>0.6 Terminologie</a:t>
            </a:r>
          </a:p>
          <a:p>
            <a:pPr marL="0" indent="0">
              <a:buNone/>
            </a:pPr>
            <a:r>
              <a:rPr lang="fr-BE" sz="923">
                <a:solidFill>
                  <a:srgbClr val="000000"/>
                </a:solidFill>
                <a:latin typeface="+mn-lt"/>
              </a:rPr>
              <a:t>0.7 Cobrha Next Generation&amp;UPPAD</a:t>
            </a:r>
          </a:p>
          <a:p>
            <a:pPr marL="0" indent="0">
              <a:buNone/>
            </a:pPr>
            <a:r>
              <a:rPr lang="fr-BE" sz="923">
                <a:solidFill>
                  <a:srgbClr val="000000"/>
                </a:solidFill>
                <a:latin typeface="+mn-lt"/>
              </a:rPr>
              <a:t>0.8 Recherche stratégique de modèles de collaboration avec fournisseurs de logiciels</a:t>
            </a:r>
          </a:p>
        </p:txBody>
      </p:sp>
      <p:sp>
        <p:nvSpPr>
          <p:cNvPr id="14" name="Title 13"/>
          <p:cNvSpPr>
            <a:spLocks noGrp="1"/>
          </p:cNvSpPr>
          <p:nvPr>
            <p:ph type="title"/>
          </p:nvPr>
        </p:nvSpPr>
        <p:spPr/>
        <p:txBody>
          <a:bodyPr>
            <a:normAutofit fontScale="90000"/>
          </a:bodyPr>
          <a:lstStyle/>
          <a:p>
            <a:r>
              <a:rPr lang="fr-BE"/>
              <a:t>La Roadmap 3.0 (2019-2021) comprend </a:t>
            </a:r>
            <a:r>
              <a:rPr lang="fr-BE" b="1" i="1"/>
              <a:t>44 projets</a:t>
            </a:r>
          </a:p>
        </p:txBody>
      </p:sp>
      <p:sp>
        <p:nvSpPr>
          <p:cNvPr id="3" name="Tijdelijke aanduiding voor inhoud 2"/>
          <p:cNvSpPr>
            <a:spLocks noGrp="1"/>
          </p:cNvSpPr>
          <p:nvPr>
            <p:ph idx="1"/>
          </p:nvPr>
        </p:nvSpPr>
        <p:spPr>
          <a:xfrm>
            <a:off x="505676" y="1133866"/>
            <a:ext cx="1272997" cy="251286"/>
          </a:xfrm>
        </p:spPr>
        <p:txBody>
          <a:bodyPr>
            <a:noAutofit/>
          </a:bodyPr>
          <a:lstStyle/>
          <a:p>
            <a:pPr marL="0" indent="0">
              <a:buNone/>
            </a:pPr>
            <a:r>
              <a:rPr lang="fr-BE" sz="1292" i="1">
                <a:solidFill>
                  <a:srgbClr val="0070C0"/>
                </a:solidFill>
              </a:rPr>
              <a:t>0 Fondements</a:t>
            </a:r>
          </a:p>
        </p:txBody>
      </p:sp>
      <p:sp>
        <p:nvSpPr>
          <p:cNvPr id="7" name="Tijdelijke aanduiding voor inhoud 2"/>
          <p:cNvSpPr txBox="1">
            <a:spLocks/>
          </p:cNvSpPr>
          <p:nvPr/>
        </p:nvSpPr>
        <p:spPr bwMode="auto">
          <a:xfrm>
            <a:off x="505676" y="2942529"/>
            <a:ext cx="2196493" cy="20927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292" i="1">
                <a:solidFill>
                  <a:srgbClr val="0070C0"/>
                </a:solidFill>
                <a:latin typeface="+mn-lt"/>
              </a:rPr>
              <a:t>3 Excellence opérationnelle	</a:t>
            </a:r>
          </a:p>
        </p:txBody>
      </p:sp>
      <p:sp>
        <p:nvSpPr>
          <p:cNvPr id="8" name="Tijdelijke aanduiding voor inhoud 2"/>
          <p:cNvSpPr txBox="1">
            <a:spLocks/>
          </p:cNvSpPr>
          <p:nvPr/>
        </p:nvSpPr>
        <p:spPr bwMode="auto">
          <a:xfrm>
            <a:off x="6565877" y="2966415"/>
            <a:ext cx="1997565" cy="238490"/>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292" i="1">
                <a:solidFill>
                  <a:srgbClr val="0070C0"/>
                </a:solidFill>
                <a:latin typeface="+mn-lt"/>
              </a:rPr>
              <a:t>5 Patient comme copilote</a:t>
            </a:r>
          </a:p>
        </p:txBody>
      </p:sp>
      <p:sp>
        <p:nvSpPr>
          <p:cNvPr id="10" name="Tijdelijke aanduiding voor inhoud 2"/>
          <p:cNvSpPr txBox="1">
            <a:spLocks/>
          </p:cNvSpPr>
          <p:nvPr/>
        </p:nvSpPr>
        <p:spPr bwMode="auto">
          <a:xfrm>
            <a:off x="3677823" y="1332169"/>
            <a:ext cx="2061864" cy="736450"/>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968">
                <a:solidFill>
                  <a:srgbClr val="000000"/>
                </a:solidFill>
                <a:latin typeface="+mn-lt"/>
              </a:rPr>
              <a:t>1.1 Communication</a:t>
            </a:r>
          </a:p>
          <a:p>
            <a:pPr marL="0" indent="0">
              <a:buNone/>
            </a:pPr>
            <a:r>
              <a:rPr lang="fr-BE" sz="968">
                <a:solidFill>
                  <a:srgbClr val="000000"/>
                </a:solidFill>
                <a:latin typeface="+mn-lt"/>
              </a:rPr>
              <a:t>1.2 Surveillance du programme</a:t>
            </a:r>
          </a:p>
        </p:txBody>
      </p:sp>
      <p:sp>
        <p:nvSpPr>
          <p:cNvPr id="11" name="Tijdelijke aanduiding voor inhoud 2"/>
          <p:cNvSpPr txBox="1">
            <a:spLocks/>
          </p:cNvSpPr>
          <p:nvPr/>
        </p:nvSpPr>
        <p:spPr bwMode="auto">
          <a:xfrm>
            <a:off x="6565870" y="1332167"/>
            <a:ext cx="2292862" cy="827372"/>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923">
                <a:solidFill>
                  <a:srgbClr val="000000"/>
                </a:solidFill>
                <a:latin typeface="+mn-lt"/>
              </a:rPr>
              <a:t>2.1 Incitants</a:t>
            </a:r>
          </a:p>
          <a:p>
            <a:pPr marL="0" indent="0">
              <a:buNone/>
            </a:pPr>
            <a:r>
              <a:rPr lang="fr-BE" sz="923">
                <a:solidFill>
                  <a:srgbClr val="000000"/>
                </a:solidFill>
                <a:latin typeface="+mn-lt"/>
              </a:rPr>
              <a:t>2.2 Code de conduite &amp; lignes directrices sur le partage des données à caractère personnel sur la santé</a:t>
            </a:r>
          </a:p>
          <a:p>
            <a:pPr marL="0" indent="0">
              <a:buNone/>
            </a:pPr>
            <a:endParaRPr lang="nl-BE" sz="894" dirty="0">
              <a:solidFill>
                <a:srgbClr val="000000"/>
              </a:solidFill>
              <a:latin typeface="+mn-lt"/>
            </a:endParaRPr>
          </a:p>
        </p:txBody>
      </p:sp>
      <p:sp>
        <p:nvSpPr>
          <p:cNvPr id="12" name="Tijdelijke aanduiding voor inhoud 2"/>
          <p:cNvSpPr txBox="1">
            <a:spLocks/>
          </p:cNvSpPr>
          <p:nvPr/>
        </p:nvSpPr>
        <p:spPr bwMode="auto">
          <a:xfrm>
            <a:off x="505677" y="3203527"/>
            <a:ext cx="3085369" cy="1201898"/>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fontScale="77500" lnSpcReduction="2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015">
                <a:solidFill>
                  <a:srgbClr val="000000"/>
                </a:solidFill>
                <a:latin typeface="+mn-lt"/>
              </a:rPr>
              <a:t>3.1. Architecture de base</a:t>
            </a:r>
          </a:p>
          <a:p>
            <a:pPr marL="0" indent="0">
              <a:buNone/>
            </a:pPr>
            <a:r>
              <a:rPr lang="fr-BE" sz="1015">
                <a:solidFill>
                  <a:srgbClr val="000000"/>
                </a:solidFill>
                <a:latin typeface="+mn-lt"/>
              </a:rPr>
              <a:t>3.2 SLA et service management</a:t>
            </a:r>
          </a:p>
          <a:p>
            <a:pPr marL="0" indent="0">
              <a:buNone/>
            </a:pPr>
            <a:r>
              <a:rPr lang="fr-BE" sz="1015">
                <a:solidFill>
                  <a:srgbClr val="000000"/>
                </a:solidFill>
                <a:latin typeface="+mn-lt"/>
              </a:rPr>
              <a:t>3.3 Business continuity</a:t>
            </a:r>
          </a:p>
          <a:p>
            <a:pPr marL="0" indent="0">
              <a:buNone/>
            </a:pPr>
            <a:r>
              <a:rPr lang="fr-BE" sz="1015">
                <a:solidFill>
                  <a:srgbClr val="000000"/>
                </a:solidFill>
                <a:latin typeface="+mn-lt"/>
              </a:rPr>
              <a:t>3.4 Documentation, helpdesk &amp; support</a:t>
            </a:r>
          </a:p>
          <a:p>
            <a:pPr marL="0" indent="0">
              <a:buNone/>
            </a:pPr>
            <a:r>
              <a:rPr lang="fr-BE" sz="1015">
                <a:solidFill>
                  <a:srgbClr val="000000"/>
                </a:solidFill>
                <a:latin typeface="+mn-lt"/>
              </a:rPr>
              <a:t>3.5 Environnements de test, flux, processus, données</a:t>
            </a:r>
          </a:p>
          <a:p>
            <a:pPr marL="0" indent="0">
              <a:buNone/>
            </a:pPr>
            <a:r>
              <a:rPr lang="fr-BE" sz="1015">
                <a:solidFill>
                  <a:srgbClr val="000000"/>
                </a:solidFill>
                <a:latin typeface="+mn-lt"/>
              </a:rPr>
              <a:t>3.6 Qualité des logiciels de santé</a:t>
            </a:r>
          </a:p>
          <a:p>
            <a:pPr marL="0" indent="0">
              <a:buNone/>
            </a:pPr>
            <a:r>
              <a:rPr lang="fr-BE" sz="1015">
                <a:solidFill>
                  <a:srgbClr val="000000"/>
                </a:solidFill>
                <a:latin typeface="+mn-lt"/>
              </a:rPr>
              <a:t>3.7 Formation et éducation</a:t>
            </a:r>
          </a:p>
          <a:p>
            <a:pPr marL="0" indent="0">
              <a:buNone/>
            </a:pPr>
            <a:r>
              <a:rPr lang="fr-BE" sz="1015">
                <a:solidFill>
                  <a:srgbClr val="000000"/>
                </a:solidFill>
                <a:latin typeface="+mn-lt"/>
              </a:rPr>
              <a:t>3.8 Réduction charge travail administrative pour prestataires soins</a:t>
            </a:r>
          </a:p>
          <a:p>
            <a:pPr marL="0" indent="0">
              <a:buNone/>
            </a:pPr>
            <a:endParaRPr lang="nl-BE" sz="1015" dirty="0">
              <a:solidFill>
                <a:srgbClr val="000000"/>
              </a:solidFill>
              <a:latin typeface="+mn-lt"/>
            </a:endParaRPr>
          </a:p>
        </p:txBody>
      </p:sp>
      <p:sp>
        <p:nvSpPr>
          <p:cNvPr id="15" name="Tijdelijke aanduiding voor inhoud 2"/>
          <p:cNvSpPr txBox="1">
            <a:spLocks/>
          </p:cNvSpPr>
          <p:nvPr/>
        </p:nvSpPr>
        <p:spPr bwMode="auto">
          <a:xfrm>
            <a:off x="3645002" y="3158430"/>
            <a:ext cx="3033209" cy="2824608"/>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923">
                <a:solidFill>
                  <a:srgbClr val="000000"/>
                </a:solidFill>
                <a:latin typeface="+mn-lt"/>
              </a:rPr>
              <a:t>4.1 Echange d’informations multidisciplinaires</a:t>
            </a:r>
          </a:p>
          <a:p>
            <a:pPr marL="0" indent="0">
              <a:buNone/>
            </a:pPr>
            <a:r>
              <a:rPr lang="fr-BE" sz="923">
                <a:latin typeface="+mn-lt"/>
              </a:rPr>
              <a:t>4.2 Fonctionnalités pluridisciplinaires</a:t>
            </a:r>
          </a:p>
          <a:p>
            <a:pPr marL="0" indent="0">
              <a:buNone/>
            </a:pPr>
            <a:r>
              <a:rPr lang="fr-BE" sz="923">
                <a:solidFill>
                  <a:srgbClr val="000000"/>
                </a:solidFill>
                <a:latin typeface="+mn-lt"/>
              </a:rPr>
              <a:t>4.3. Prescription électronique</a:t>
            </a:r>
          </a:p>
          <a:p>
            <a:pPr marL="0" indent="0">
              <a:buNone/>
            </a:pPr>
            <a:r>
              <a:rPr lang="fr-BE" sz="923">
                <a:solidFill>
                  <a:srgbClr val="000000"/>
                </a:solidFill>
                <a:latin typeface="+mn-lt"/>
              </a:rPr>
              <a:t>4.4 VIDIS – évolution de la prescription électronique</a:t>
            </a:r>
          </a:p>
          <a:p>
            <a:pPr marL="0" indent="0">
              <a:buNone/>
            </a:pPr>
            <a:r>
              <a:rPr lang="fr-BE" sz="923">
                <a:solidFill>
                  <a:srgbClr val="000000"/>
                </a:solidFill>
                <a:latin typeface="+mn-lt"/>
              </a:rPr>
              <a:t>4.5 Plate-forme d’aide à la décision</a:t>
            </a:r>
          </a:p>
          <a:p>
            <a:pPr marL="0" indent="0">
              <a:buNone/>
            </a:pPr>
            <a:r>
              <a:rPr lang="fr-BE" sz="923">
                <a:solidFill>
                  <a:srgbClr val="000000"/>
                </a:solidFill>
                <a:latin typeface="+mn-lt"/>
              </a:rPr>
              <a:t>4.6 BelRAI</a:t>
            </a:r>
          </a:p>
          <a:p>
            <a:pPr marL="0" indent="0">
              <a:buNone/>
            </a:pPr>
            <a:r>
              <a:rPr lang="fr-BE" sz="923">
                <a:solidFill>
                  <a:srgbClr val="000000"/>
                </a:solidFill>
                <a:latin typeface="+mn-lt"/>
              </a:rPr>
              <a:t>4.7 Incapacité de travail</a:t>
            </a:r>
          </a:p>
          <a:p>
            <a:pPr marL="0" indent="0">
              <a:buNone/>
            </a:pPr>
            <a:r>
              <a:rPr lang="fr-BE" sz="923">
                <a:solidFill>
                  <a:srgbClr val="000000"/>
                </a:solidFill>
                <a:latin typeface="+mn-lt"/>
              </a:rPr>
              <a:t>4.8 MEDEX</a:t>
            </a:r>
          </a:p>
          <a:p>
            <a:pPr marL="0" indent="0">
              <a:buNone/>
            </a:pPr>
            <a:r>
              <a:rPr lang="fr-BE" sz="923">
                <a:solidFill>
                  <a:srgbClr val="000000"/>
                </a:solidFill>
                <a:latin typeface="+mn-lt"/>
              </a:rPr>
              <a:t>4.9 DPI dans toutes les institutions</a:t>
            </a:r>
          </a:p>
          <a:p>
            <a:pPr marL="0" indent="0">
              <a:buNone/>
            </a:pPr>
            <a:r>
              <a:rPr lang="fr-BE" sz="923">
                <a:solidFill>
                  <a:srgbClr val="000000"/>
                </a:solidFill>
                <a:latin typeface="+mn-lt"/>
              </a:rPr>
              <a:t>4.10 Publication d’informations structurées</a:t>
            </a:r>
          </a:p>
          <a:p>
            <a:pPr marL="0" indent="0">
              <a:buNone/>
            </a:pPr>
            <a:r>
              <a:rPr lang="fr-BE" sz="923">
                <a:solidFill>
                  <a:srgbClr val="000000"/>
                </a:solidFill>
                <a:latin typeface="+mn-lt"/>
              </a:rPr>
              <a:t>4.11 Registres</a:t>
            </a:r>
          </a:p>
          <a:p>
            <a:pPr marL="0" indent="0">
              <a:buNone/>
            </a:pPr>
            <a:r>
              <a:rPr lang="fr-BE" sz="923">
                <a:solidFill>
                  <a:srgbClr val="000000"/>
                </a:solidFill>
                <a:latin typeface="+mn-lt"/>
              </a:rPr>
              <a:t>4.12 Communication et planification des soins</a:t>
            </a:r>
          </a:p>
          <a:p>
            <a:pPr marL="0" indent="0">
              <a:buNone/>
            </a:pPr>
            <a:r>
              <a:rPr lang="fr-BE" sz="923">
                <a:solidFill>
                  <a:srgbClr val="000000"/>
                </a:solidFill>
                <a:latin typeface="+mn-lt"/>
              </a:rPr>
              <a:t>4.13 Projet « Connecting Europe Facility », partie « Patient Summary »</a:t>
            </a:r>
          </a:p>
          <a:p>
            <a:pPr marL="0" indent="0">
              <a:buNone/>
            </a:pPr>
            <a:r>
              <a:rPr lang="fr-BE" sz="923">
                <a:solidFill>
                  <a:srgbClr val="000000"/>
                </a:solidFill>
                <a:latin typeface="+mn-lt"/>
              </a:rPr>
              <a:t>4.14 Modulation accès patient par les prestataires de soins</a:t>
            </a:r>
          </a:p>
        </p:txBody>
      </p:sp>
      <p:sp>
        <p:nvSpPr>
          <p:cNvPr id="18" name="Tijdelijke aanduiding voor inhoud 2"/>
          <p:cNvSpPr txBox="1">
            <a:spLocks/>
          </p:cNvSpPr>
          <p:nvPr/>
        </p:nvSpPr>
        <p:spPr bwMode="auto">
          <a:xfrm>
            <a:off x="6565873" y="3211134"/>
            <a:ext cx="2809854" cy="610606"/>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923">
                <a:solidFill>
                  <a:srgbClr val="000000"/>
                </a:solidFill>
                <a:latin typeface="+mn-lt"/>
              </a:rPr>
              <a:t>5.1 Portail personnel de santé</a:t>
            </a:r>
          </a:p>
          <a:p>
            <a:pPr marL="0" indent="0">
              <a:buNone/>
            </a:pPr>
            <a:r>
              <a:rPr lang="fr-BE" sz="923">
                <a:solidFill>
                  <a:srgbClr val="000000"/>
                </a:solidFill>
                <a:latin typeface="+mn-lt"/>
              </a:rPr>
              <a:t>5.2 Plate-forme de renvoi numérique</a:t>
            </a:r>
          </a:p>
          <a:p>
            <a:pPr marL="0" indent="0">
              <a:buNone/>
            </a:pPr>
            <a:r>
              <a:rPr lang="fr-BE" sz="923">
                <a:solidFill>
                  <a:srgbClr val="000000"/>
                </a:solidFill>
                <a:latin typeface="+mn-lt"/>
              </a:rPr>
              <a:t>5.3 Orgadon</a:t>
            </a:r>
          </a:p>
        </p:txBody>
      </p:sp>
      <p:sp>
        <p:nvSpPr>
          <p:cNvPr id="20" name="Tijdelijke aanduiding voor inhoud 2"/>
          <p:cNvSpPr txBox="1">
            <a:spLocks/>
          </p:cNvSpPr>
          <p:nvPr/>
        </p:nvSpPr>
        <p:spPr bwMode="auto">
          <a:xfrm>
            <a:off x="518348" y="4658397"/>
            <a:ext cx="3386033" cy="1248836"/>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923">
                <a:solidFill>
                  <a:srgbClr val="000000"/>
                </a:solidFill>
                <a:latin typeface="+mn-lt"/>
              </a:rPr>
              <a:t>6.1 eAttest pour les médecins-spécialistes, les dentistes, les kinés et les logopèdes</a:t>
            </a:r>
          </a:p>
          <a:p>
            <a:pPr marL="0" indent="0">
              <a:buNone/>
            </a:pPr>
            <a:r>
              <a:rPr lang="fr-BE" sz="923">
                <a:solidFill>
                  <a:srgbClr val="000000"/>
                </a:solidFill>
                <a:latin typeface="+mn-lt"/>
              </a:rPr>
              <a:t>6.2 eFac pour les maisons médicales, les kinés et les logopèdes</a:t>
            </a:r>
          </a:p>
          <a:p>
            <a:pPr marL="0" indent="0">
              <a:buNone/>
            </a:pPr>
            <a:r>
              <a:rPr lang="fr-BE" sz="923">
                <a:solidFill>
                  <a:srgbClr val="000000"/>
                </a:solidFill>
                <a:latin typeface="+mn-lt"/>
              </a:rPr>
              <a:t>6.3 Consultation des données du membre</a:t>
            </a:r>
          </a:p>
          <a:p>
            <a:pPr marL="0" indent="0">
              <a:buNone/>
            </a:pPr>
            <a:r>
              <a:rPr lang="fr-BE" sz="923">
                <a:solidFill>
                  <a:srgbClr val="000000"/>
                </a:solidFill>
                <a:latin typeface="+mn-lt"/>
              </a:rPr>
              <a:t>6.4 Digitalisation des conventions de rééducation</a:t>
            </a:r>
          </a:p>
          <a:p>
            <a:pPr marL="0" indent="0">
              <a:buNone/>
            </a:pPr>
            <a:r>
              <a:rPr lang="fr-BE" sz="923">
                <a:solidFill>
                  <a:srgbClr val="000000"/>
                </a:solidFill>
                <a:latin typeface="+mn-lt"/>
              </a:rPr>
              <a:t>6.5 Digitalisation des accords Chapitre IV</a:t>
            </a:r>
          </a:p>
          <a:p>
            <a:pPr marL="0" indent="0">
              <a:buNone/>
            </a:pPr>
            <a:r>
              <a:rPr lang="fr-BE" sz="923">
                <a:solidFill>
                  <a:srgbClr val="000000"/>
                </a:solidFill>
                <a:latin typeface="+mn-lt"/>
              </a:rPr>
              <a:t>6.6 Abonnements en maisons médicales</a:t>
            </a:r>
          </a:p>
          <a:p>
            <a:pPr marL="0" indent="0">
              <a:buNone/>
            </a:pPr>
            <a:r>
              <a:rPr lang="fr-BE" sz="923">
                <a:solidFill>
                  <a:srgbClr val="000000"/>
                </a:solidFill>
                <a:latin typeface="+mn-lt"/>
              </a:rPr>
              <a:t>6.7 Digitalisation des accords kinés</a:t>
            </a:r>
          </a:p>
        </p:txBody>
      </p:sp>
      <p:sp>
        <p:nvSpPr>
          <p:cNvPr id="22" name="Tijdelijke aanduiding voor inhoud 2"/>
          <p:cNvSpPr txBox="1">
            <a:spLocks/>
          </p:cNvSpPr>
          <p:nvPr/>
        </p:nvSpPr>
        <p:spPr bwMode="auto">
          <a:xfrm>
            <a:off x="3690033" y="1136229"/>
            <a:ext cx="1632622" cy="28528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844068" eaLnBrk="1" hangingPunct="1">
              <a:buNone/>
            </a:pPr>
            <a:r>
              <a:rPr lang="fr-BE" sz="1292" i="1">
                <a:solidFill>
                  <a:srgbClr val="0070C0"/>
                </a:solidFill>
                <a:latin typeface="+mn-lt"/>
                <a:ea typeface="+mn-ea"/>
                <a:cs typeface="+mn-cs"/>
              </a:rPr>
              <a:t>1 Transversalités	</a:t>
            </a:r>
          </a:p>
        </p:txBody>
      </p:sp>
      <p:sp>
        <p:nvSpPr>
          <p:cNvPr id="24" name="Tijdelijke aanduiding voor inhoud 2"/>
          <p:cNvSpPr txBox="1">
            <a:spLocks/>
          </p:cNvSpPr>
          <p:nvPr/>
        </p:nvSpPr>
        <p:spPr bwMode="auto">
          <a:xfrm>
            <a:off x="6565870" y="1144298"/>
            <a:ext cx="1444988" cy="28528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292" i="1">
                <a:solidFill>
                  <a:srgbClr val="0070C0"/>
                </a:solidFill>
                <a:latin typeface="+mn-lt"/>
              </a:rPr>
              <a:t>2 Support</a:t>
            </a:r>
          </a:p>
          <a:p>
            <a:endParaRPr lang="nl-BE" sz="1292" dirty="0">
              <a:solidFill>
                <a:srgbClr val="000000"/>
              </a:solidFill>
              <a:latin typeface="+mn-lt"/>
            </a:endParaRPr>
          </a:p>
        </p:txBody>
      </p:sp>
      <p:sp>
        <p:nvSpPr>
          <p:cNvPr id="25" name="Tijdelijke aanduiding voor inhoud 2"/>
          <p:cNvSpPr txBox="1">
            <a:spLocks/>
          </p:cNvSpPr>
          <p:nvPr/>
        </p:nvSpPr>
        <p:spPr bwMode="auto">
          <a:xfrm>
            <a:off x="3639642" y="2948686"/>
            <a:ext cx="2971189" cy="28528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292" i="1">
                <a:solidFill>
                  <a:srgbClr val="0070C0"/>
                </a:solidFill>
                <a:latin typeface="+mn-lt"/>
              </a:rPr>
              <a:t>4 Prestataires et institutions de soins</a:t>
            </a:r>
          </a:p>
        </p:txBody>
      </p:sp>
      <p:sp>
        <p:nvSpPr>
          <p:cNvPr id="27" name="Tijdelijke aanduiding voor inhoud 2"/>
          <p:cNvSpPr txBox="1">
            <a:spLocks/>
          </p:cNvSpPr>
          <p:nvPr/>
        </p:nvSpPr>
        <p:spPr bwMode="auto">
          <a:xfrm>
            <a:off x="505672" y="4424736"/>
            <a:ext cx="2537544" cy="275755"/>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292" i="1">
                <a:solidFill>
                  <a:srgbClr val="0070C0"/>
                </a:solidFill>
                <a:latin typeface="+mn-lt"/>
              </a:rPr>
              <a:t>6 eSanté et mutualités</a:t>
            </a:r>
          </a:p>
        </p:txBody>
      </p:sp>
      <p:sp>
        <p:nvSpPr>
          <p:cNvPr id="4" name="Date Placeholder 3"/>
          <p:cNvSpPr>
            <a:spLocks noGrp="1"/>
          </p:cNvSpPr>
          <p:nvPr>
            <p:ph type="dt" sz="half" idx="2"/>
          </p:nvPr>
        </p:nvSpPr>
        <p:spPr/>
        <p:txBody>
          <a:bodyPr/>
          <a:lstStyle/>
          <a:p>
            <a:r>
              <a:rPr lang="en-US" smtClean="0"/>
              <a:t>18/02/2020</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14</a:t>
            </a:fld>
            <a:r>
              <a:rPr lang="fr-BE" smtClean="0"/>
              <a:t> -</a:t>
            </a:r>
            <a:endParaRPr lang="fr-BE" dirty="0"/>
          </a:p>
        </p:txBody>
      </p:sp>
    </p:spTree>
    <p:extLst>
      <p:ext uri="{BB962C8B-B14F-4D97-AF65-F5344CB8AC3E}">
        <p14:creationId xmlns:p14="http://schemas.microsoft.com/office/powerpoint/2010/main" val="1411849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Overview Program management</a:t>
            </a:r>
            <a:endParaRPr lang="nl-NL" dirty="0"/>
          </a:p>
        </p:txBody>
      </p:sp>
      <p:sp>
        <p:nvSpPr>
          <p:cNvPr id="11" name="Content Placeholder 10"/>
          <p:cNvSpPr>
            <a:spLocks noGrp="1"/>
          </p:cNvSpPr>
          <p:nvPr>
            <p:ph idx="1"/>
          </p:nvPr>
        </p:nvSpPr>
        <p:spPr/>
        <p:txBody>
          <a:bodyPr/>
          <a:lstStyle/>
          <a:p>
            <a:r>
              <a:rPr lang="en-GB" sz="2800" dirty="0" smtClean="0"/>
              <a:t>44  </a:t>
            </a:r>
            <a:r>
              <a:rPr lang="en-GB" sz="2800" dirty="0" err="1" smtClean="0"/>
              <a:t>projets</a:t>
            </a:r>
            <a:endParaRPr lang="en-GB" sz="2800" dirty="0" smtClean="0"/>
          </a:p>
          <a:p>
            <a:pPr lvl="1"/>
            <a:r>
              <a:rPr lang="en-GB" sz="2400" dirty="0" smtClean="0"/>
              <a:t>31 ‘</a:t>
            </a:r>
            <a:r>
              <a:rPr lang="en-GB" sz="2400" dirty="0" err="1" smtClean="0"/>
              <a:t>actifs</a:t>
            </a:r>
            <a:r>
              <a:rPr lang="en-GB" sz="2400" dirty="0" smtClean="0"/>
              <a:t>’</a:t>
            </a:r>
          </a:p>
          <a:p>
            <a:pPr lvl="1"/>
            <a:r>
              <a:rPr lang="en-GB" sz="2400" dirty="0" smtClean="0"/>
              <a:t>6 ‘not started’</a:t>
            </a:r>
          </a:p>
          <a:p>
            <a:pPr lvl="1"/>
            <a:r>
              <a:rPr lang="en-GB" sz="2400" dirty="0" smtClean="0"/>
              <a:t>7 ‘unknown’</a:t>
            </a:r>
          </a:p>
          <a:p>
            <a:pPr lvl="1"/>
            <a:endParaRPr lang="en-GB" dirty="0" smtClean="0"/>
          </a:p>
          <a:p>
            <a:endParaRPr lang="en-GB" dirty="0" smtClean="0"/>
          </a:p>
          <a:p>
            <a:endParaRPr lang="fr-BE" dirty="0"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3"/>
          <a:stretch>
            <a:fillRect/>
          </a:stretch>
        </p:blipFill>
        <p:spPr>
          <a:xfrm>
            <a:off x="1979712" y="3284984"/>
            <a:ext cx="5328591" cy="3202824"/>
          </a:xfrm>
          <a:prstGeom prst="rect">
            <a:avLst/>
          </a:prstGeom>
        </p:spPr>
      </p:pic>
      <p:sp>
        <p:nvSpPr>
          <p:cNvPr id="4" name="Date Placeholder 3"/>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spTree>
    <p:extLst>
      <p:ext uri="{BB962C8B-B14F-4D97-AF65-F5344CB8AC3E}">
        <p14:creationId xmlns:p14="http://schemas.microsoft.com/office/powerpoint/2010/main" val="3962236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Cluster 0 </a:t>
            </a:r>
            <a:r>
              <a:rPr lang="fr-BE" dirty="0" smtClean="0"/>
              <a:t>– 8 </a:t>
            </a:r>
            <a:r>
              <a:rPr lang="fr-BE" dirty="0" smtClean="0"/>
              <a:t>priorités</a:t>
            </a:r>
            <a:endParaRPr lang="fr-BE" dirty="0"/>
          </a:p>
        </p:txBody>
      </p:sp>
      <p:sp>
        <p:nvSpPr>
          <p:cNvPr id="11" name="Content Placeholder 10"/>
          <p:cNvSpPr>
            <a:spLocks noGrp="1"/>
          </p:cNvSpPr>
          <p:nvPr>
            <p:ph idx="1"/>
          </p:nvPr>
        </p:nvSpPr>
        <p:spPr/>
        <p:txBody>
          <a:bodyPr>
            <a:normAutofit/>
          </a:bodyPr>
          <a:lstStyle/>
          <a:p>
            <a:r>
              <a:rPr lang="fr-BE" sz="2800" dirty="0" smtClean="0"/>
              <a:t>Un patient peut disposer d'une relation thérapeutique ou d'une exclusion à l’égard d’un prestataire de soins</a:t>
            </a:r>
          </a:p>
          <a:p>
            <a:pPr lvl="1"/>
            <a:r>
              <a:rPr lang="fr-BE" sz="2400" dirty="0" smtClean="0"/>
              <a:t>besoin d’optimiser le système (sans centralisation généralisée, compte tenu des compétences et garanties de sécurité de chaque acteur)</a:t>
            </a:r>
          </a:p>
          <a:p>
            <a:pPr lvl="1"/>
            <a:r>
              <a:rPr lang="fr-BE" sz="2400" dirty="0" smtClean="0"/>
              <a:t>nécessité de respecter le principe des sources authentiques</a:t>
            </a:r>
          </a:p>
          <a:p>
            <a:pPr lvl="1"/>
            <a:r>
              <a:rPr lang="fr-BE" sz="2400" dirty="0" smtClean="0"/>
              <a:t>besoin de cohérence en ce qui concerne la durée, le mode de prolongation (automatique ou non) et l’éventuel mode de propagation</a:t>
            </a:r>
          </a:p>
          <a:p>
            <a:pPr lvl="1"/>
            <a:r>
              <a:rPr lang="fr-BE" sz="2400" dirty="0" smtClean="0"/>
              <a:t>moteur : plate-forme </a:t>
            </a:r>
            <a:r>
              <a:rPr lang="fr-BE" sz="2400" dirty="0" smtClean="0">
                <a:solidFill>
                  <a:srgbClr val="087670"/>
                </a:solidFill>
              </a:rPr>
              <a:t>eHealth</a:t>
            </a:r>
            <a:endParaRPr lang="fr-BE" sz="2400" dirty="0"/>
          </a:p>
        </p:txBody>
      </p:sp>
      <p:sp>
        <p:nvSpPr>
          <p:cNvPr id="66" name="AutoShape 4" descr="Résultat de recherche d'images pour &quot;recip-e&quot;"/>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259682"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1493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spTree>
    <p:extLst>
      <p:ext uri="{BB962C8B-B14F-4D97-AF65-F5344CB8AC3E}">
        <p14:creationId xmlns:p14="http://schemas.microsoft.com/office/powerpoint/2010/main" val="333581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Cluster 0 </a:t>
            </a:r>
            <a:r>
              <a:rPr lang="nl-NL" dirty="0" smtClean="0"/>
              <a:t>– 8 </a:t>
            </a:r>
            <a:r>
              <a:rPr lang="nl-NL" dirty="0" err="1" smtClean="0"/>
              <a:t>priorités</a:t>
            </a:r>
            <a:endParaRPr lang="nl-NL" dirty="0"/>
          </a:p>
        </p:txBody>
      </p:sp>
      <p:sp>
        <p:nvSpPr>
          <p:cNvPr id="11" name="Content Placeholder 10"/>
          <p:cNvSpPr>
            <a:spLocks noGrp="1"/>
          </p:cNvSpPr>
          <p:nvPr>
            <p:ph idx="1"/>
          </p:nvPr>
        </p:nvSpPr>
        <p:spPr/>
        <p:txBody>
          <a:bodyPr>
            <a:normAutofit fontScale="77500" lnSpcReduction="20000"/>
          </a:bodyPr>
          <a:lstStyle/>
          <a:p>
            <a:r>
              <a:rPr lang="fr-BE" dirty="0" smtClean="0"/>
              <a:t>Nécessité d’harmoniser la gestion des mandats entre les différents hubs</a:t>
            </a:r>
          </a:p>
          <a:p>
            <a:pPr lvl="1"/>
            <a:r>
              <a:rPr lang="fr-BE" dirty="0" smtClean="0"/>
              <a:t>analyse (en cours) des différents modes de gestion des mandats</a:t>
            </a:r>
          </a:p>
          <a:p>
            <a:pPr lvl="1"/>
            <a:r>
              <a:rPr lang="fr-BE" dirty="0" smtClean="0"/>
              <a:t>réflexion sur l’utilisation générale du système fédéral de mandats (SPF Finances) et du Registre national pour les filiations (parent-enfant)</a:t>
            </a:r>
          </a:p>
          <a:p>
            <a:pPr lvl="1"/>
            <a:r>
              <a:rPr lang="fr-BE" dirty="0" smtClean="0"/>
              <a:t>pilote: VAZG/KUL</a:t>
            </a:r>
          </a:p>
          <a:p>
            <a:r>
              <a:rPr lang="fr-BE" dirty="0" smtClean="0"/>
              <a:t>Nécessité de renforcer l’accès du patient aux informations relatives à la porté de leur consentement</a:t>
            </a:r>
          </a:p>
          <a:p>
            <a:pPr lvl="1"/>
            <a:r>
              <a:rPr lang="fr-BE" dirty="0" smtClean="0"/>
              <a:t>certains changements opérés en la matière (</a:t>
            </a:r>
            <a:r>
              <a:rPr lang="fr-BE" dirty="0" err="1" smtClean="0"/>
              <a:t>pe</a:t>
            </a:r>
            <a:r>
              <a:rPr lang="fr-BE" dirty="0" smtClean="0"/>
              <a:t> consentement éclairé au partage de données de santé introduit par une autre instance que le patient) pourraient être signalés au patient via le système de notification de l’</a:t>
            </a:r>
            <a:r>
              <a:rPr lang="fr-BE" dirty="0" err="1" smtClean="0"/>
              <a:t>eBox</a:t>
            </a:r>
            <a:r>
              <a:rPr lang="fr-BE" dirty="0" smtClean="0"/>
              <a:t> citoyen </a:t>
            </a:r>
          </a:p>
          <a:p>
            <a:pPr lvl="1"/>
            <a:r>
              <a:rPr lang="fr-BE" dirty="0" smtClean="0"/>
              <a:t>business </a:t>
            </a:r>
            <a:r>
              <a:rPr lang="fr-BE" dirty="0" err="1" smtClean="0"/>
              <a:t>requirements</a:t>
            </a:r>
            <a:r>
              <a:rPr lang="fr-BE" dirty="0" smtClean="0"/>
              <a:t> en cours</a:t>
            </a:r>
          </a:p>
          <a:p>
            <a:pPr lvl="1"/>
            <a:r>
              <a:rPr lang="fr-BE" dirty="0" smtClean="0"/>
              <a:t>pilote: plate-forme </a:t>
            </a:r>
            <a:r>
              <a:rPr lang="fr-BE" dirty="0" smtClean="0">
                <a:solidFill>
                  <a:srgbClr val="087670"/>
                </a:solidFill>
              </a:rPr>
              <a:t>eHealth</a:t>
            </a:r>
          </a:p>
          <a:p>
            <a:pPr lvl="1"/>
            <a:endParaRPr lang="fr-BE" dirty="0"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17</a:t>
            </a:fld>
            <a:r>
              <a:rPr lang="fr-BE" smtClean="0"/>
              <a:t> -</a:t>
            </a:r>
            <a:endParaRPr lang="fr-BE" dirty="0"/>
          </a:p>
        </p:txBody>
      </p:sp>
    </p:spTree>
    <p:extLst>
      <p:ext uri="{BB962C8B-B14F-4D97-AF65-F5344CB8AC3E}">
        <p14:creationId xmlns:p14="http://schemas.microsoft.com/office/powerpoint/2010/main" val="1825024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Cluster 0 </a:t>
            </a:r>
            <a:r>
              <a:rPr lang="nl-NL" dirty="0" smtClean="0"/>
              <a:t>– 8 </a:t>
            </a:r>
            <a:r>
              <a:rPr lang="nl-NL" dirty="0" err="1" smtClean="0"/>
              <a:t>priorités</a:t>
            </a:r>
            <a:endParaRPr lang="nl-NL" dirty="0"/>
          </a:p>
        </p:txBody>
      </p:sp>
      <p:sp>
        <p:nvSpPr>
          <p:cNvPr id="11" name="Content Placeholder 10"/>
          <p:cNvSpPr>
            <a:spLocks noGrp="1"/>
          </p:cNvSpPr>
          <p:nvPr>
            <p:ph idx="1"/>
          </p:nvPr>
        </p:nvSpPr>
        <p:spPr/>
        <p:txBody>
          <a:bodyPr>
            <a:normAutofit fontScale="92500" lnSpcReduction="10000"/>
          </a:bodyPr>
          <a:lstStyle/>
          <a:p>
            <a:r>
              <a:rPr lang="fr-BE" sz="3000" dirty="0" smtClean="0"/>
              <a:t>Nécessité de clarifier/harmoniser</a:t>
            </a:r>
          </a:p>
          <a:p>
            <a:pPr lvl="1"/>
            <a:r>
              <a:rPr lang="fr-BE" sz="2600" dirty="0" smtClean="0"/>
              <a:t>les modes de sollicitation des consentements</a:t>
            </a:r>
          </a:p>
          <a:p>
            <a:pPr lvl="2"/>
            <a:r>
              <a:rPr lang="fr-BE" dirty="0" smtClean="0"/>
              <a:t>parfois multiples, il n’en faudrait qu’un seul</a:t>
            </a:r>
          </a:p>
          <a:p>
            <a:pPr lvl="1"/>
            <a:r>
              <a:rPr lang="fr-BE" sz="2600" dirty="0" smtClean="0"/>
              <a:t>le principe du single </a:t>
            </a:r>
            <a:r>
              <a:rPr lang="fr-BE" sz="2600" dirty="0" err="1" smtClean="0"/>
              <a:t>sign</a:t>
            </a:r>
            <a:r>
              <a:rPr lang="fr-BE" sz="2600" dirty="0" smtClean="0"/>
              <a:t> on</a:t>
            </a:r>
          </a:p>
          <a:p>
            <a:pPr lvl="2"/>
            <a:r>
              <a:rPr lang="fr-BE" dirty="0" smtClean="0"/>
              <a:t>doit aussi être garanti des portails régionaux vers le PHV</a:t>
            </a:r>
          </a:p>
          <a:p>
            <a:pPr lvl="1"/>
            <a:r>
              <a:rPr lang="fr-BE" sz="2600" dirty="0" smtClean="0"/>
              <a:t>les règles d’utilisation du consentement </a:t>
            </a:r>
          </a:p>
          <a:p>
            <a:pPr lvl="2"/>
            <a:r>
              <a:rPr lang="fr-BE" dirty="0" smtClean="0"/>
              <a:t>certains projets </a:t>
            </a:r>
            <a:r>
              <a:rPr lang="fr-BE" dirty="0" err="1" smtClean="0"/>
              <a:t>eSanté</a:t>
            </a:r>
            <a:r>
              <a:rPr lang="fr-BE" dirty="0" smtClean="0"/>
              <a:t> ne nécessiteraient pas de consentement, quelles sont les raisons objectivables ?</a:t>
            </a:r>
          </a:p>
          <a:p>
            <a:pPr lvl="1"/>
            <a:r>
              <a:rPr lang="fr-BE" sz="2600" dirty="0" smtClean="0"/>
              <a:t>l’archivage et référencement des documents dans les hubs et </a:t>
            </a:r>
            <a:r>
              <a:rPr lang="fr-BE" sz="2600" dirty="0" err="1" smtClean="0"/>
              <a:t>coffres-forts</a:t>
            </a:r>
            <a:endParaRPr lang="fr-BE" sz="2600" dirty="0" smtClean="0"/>
          </a:p>
          <a:p>
            <a:pPr lvl="1"/>
            <a:r>
              <a:rPr lang="fr-BE" sz="2600" dirty="0" smtClean="0"/>
              <a:t>la notion de consentement au niveau de l’UE </a:t>
            </a:r>
          </a:p>
          <a:p>
            <a:pPr lvl="2"/>
            <a:r>
              <a:rPr lang="fr-BE" dirty="0" smtClean="0"/>
              <a:t>cadre réglementaire pour le Benelux en cours</a:t>
            </a:r>
          </a:p>
          <a:p>
            <a:pPr lvl="1"/>
            <a:r>
              <a:rPr lang="fr-BE" sz="2600" dirty="0" smtClean="0"/>
              <a:t>pilote: plate-forme </a:t>
            </a:r>
            <a:r>
              <a:rPr lang="fr-BE" sz="2600" dirty="0" smtClean="0">
                <a:solidFill>
                  <a:srgbClr val="087670"/>
                </a:solidFill>
              </a:rPr>
              <a:t>eHealth</a:t>
            </a:r>
          </a:p>
          <a:p>
            <a:pPr lvl="2"/>
            <a:endParaRPr lang="fr-BE" dirty="0"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1818001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Cluster 0 </a:t>
            </a:r>
            <a:r>
              <a:rPr lang="nl-NL" dirty="0" smtClean="0"/>
              <a:t>– 8 </a:t>
            </a:r>
            <a:r>
              <a:rPr lang="nl-NL" dirty="0" err="1" smtClean="0"/>
              <a:t>priorités</a:t>
            </a:r>
            <a:endParaRPr lang="nl-NL" dirty="0"/>
          </a:p>
        </p:txBody>
      </p:sp>
      <p:sp>
        <p:nvSpPr>
          <p:cNvPr id="11" name="Content Placeholder 10"/>
          <p:cNvSpPr>
            <a:spLocks noGrp="1"/>
          </p:cNvSpPr>
          <p:nvPr>
            <p:ph idx="1"/>
          </p:nvPr>
        </p:nvSpPr>
        <p:spPr/>
        <p:txBody>
          <a:bodyPr/>
          <a:lstStyle/>
          <a:p>
            <a:r>
              <a:rPr lang="fr-BE" sz="2800" dirty="0" smtClean="0"/>
              <a:t>Réflexion sur les relations thérapeutiques</a:t>
            </a:r>
          </a:p>
          <a:p>
            <a:pPr lvl="1"/>
            <a:r>
              <a:rPr lang="fr-BE" sz="2400" dirty="0" smtClean="0"/>
              <a:t>quelles solutions pour les personnes ne disposent pas </a:t>
            </a:r>
            <a:r>
              <a:rPr lang="fr-BE" sz="2400" dirty="0" err="1" smtClean="0"/>
              <a:t>d’eID</a:t>
            </a:r>
            <a:r>
              <a:rPr lang="fr-BE" sz="2400" dirty="0" smtClean="0"/>
              <a:t> ?</a:t>
            </a:r>
          </a:p>
          <a:p>
            <a:pPr lvl="1"/>
            <a:r>
              <a:rPr lang="fr-BE" sz="2400" dirty="0" smtClean="0"/>
              <a:t>comment créer/exclure une relation pour les acteurs (institutions ou organisations) qui n’ont pas de numéro INAMI ?</a:t>
            </a:r>
          </a:p>
          <a:p>
            <a:pPr lvl="1"/>
            <a:r>
              <a:rPr lang="fr-BE" sz="2400" dirty="0" smtClean="0"/>
              <a:t>doit-on permettre à un patient de créer lui-même une relation thérapeutique ?</a:t>
            </a:r>
          </a:p>
          <a:p>
            <a:pPr lvl="1"/>
            <a:r>
              <a:rPr lang="fr-BE" sz="2400" dirty="0" smtClean="0"/>
              <a:t>pilote: encore à désigner</a:t>
            </a:r>
          </a:p>
          <a:p>
            <a:endParaRPr lang="fr-BE" dirty="0"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2095513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4505" y="4351128"/>
            <a:ext cx="914459" cy="937104"/>
          </a:xfrm>
          <a:prstGeom prst="rect">
            <a:avLst/>
          </a:prstGeom>
        </p:spPr>
      </p:pic>
      <p:sp>
        <p:nvSpPr>
          <p:cNvPr id="2" name="Title 1"/>
          <p:cNvSpPr>
            <a:spLocks noGrp="1"/>
          </p:cNvSpPr>
          <p:nvPr>
            <p:ph type="title"/>
          </p:nvPr>
        </p:nvSpPr>
        <p:spPr/>
        <p:txBody>
          <a:bodyPr/>
          <a:lstStyle/>
          <a:p>
            <a:r>
              <a:rPr lang="nl-BE" dirty="0" err="1" smtClean="0"/>
              <a:t>Quelques</a:t>
            </a:r>
            <a:r>
              <a:rPr lang="nl-BE" dirty="0" smtClean="0"/>
              <a:t> </a:t>
            </a:r>
            <a:r>
              <a:rPr lang="nl-BE" dirty="0" err="1" smtClean="0"/>
              <a:t>chiffres</a:t>
            </a:r>
            <a:endParaRPr lang="en-US" dirty="0"/>
          </a:p>
        </p:txBody>
      </p:sp>
      <p:grpSp>
        <p:nvGrpSpPr>
          <p:cNvPr id="42" name="Group 41"/>
          <p:cNvGrpSpPr/>
          <p:nvPr/>
        </p:nvGrpSpPr>
        <p:grpSpPr>
          <a:xfrm>
            <a:off x="6196938" y="1646804"/>
            <a:ext cx="1127233" cy="1501991"/>
            <a:chOff x="4482055" y="1104236"/>
            <a:chExt cx="1502978" cy="2002655"/>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1213" y="1104236"/>
              <a:ext cx="1004665" cy="1116000"/>
            </a:xfrm>
            <a:prstGeom prst="rect">
              <a:avLst/>
            </a:prstGeom>
          </p:spPr>
        </p:pic>
        <p:sp>
          <p:nvSpPr>
            <p:cNvPr id="12" name="Rectangle 11"/>
            <p:cNvSpPr/>
            <p:nvPr/>
          </p:nvSpPr>
          <p:spPr>
            <a:xfrm>
              <a:off x="4482055" y="2337450"/>
              <a:ext cx="1502978" cy="769441"/>
            </a:xfrm>
            <a:prstGeom prst="rect">
              <a:avLst/>
            </a:prstGeom>
          </p:spPr>
          <p:txBody>
            <a:bodyPr wrap="none">
              <a:spAutoFit/>
            </a:bodyPr>
            <a:lstStyle/>
            <a:p>
              <a:pPr algn="ctr"/>
              <a:r>
                <a:rPr lang="en-US" sz="1350" b="1" dirty="0">
                  <a:solidFill>
                    <a:srgbClr val="4A6C5B"/>
                  </a:solidFill>
                  <a:latin typeface="Arial" panose="020B0604020202020204" pitchFamily="34" charset="0"/>
                  <a:cs typeface="Arial" panose="020B0604020202020204" pitchFamily="34" charset="0"/>
                </a:rPr>
                <a:t>84 </a:t>
              </a:r>
              <a:r>
                <a:rPr lang="en-US" sz="1350" b="1" dirty="0" smtClean="0">
                  <a:solidFill>
                    <a:srgbClr val="4A6C5B"/>
                  </a:solidFill>
                  <a:latin typeface="Arial" panose="020B0604020202020204" pitchFamily="34" charset="0"/>
                  <a:cs typeface="Arial" panose="020B0604020202020204" pitchFamily="34" charset="0"/>
                </a:rPr>
                <a:t>millions </a:t>
              </a:r>
              <a:endParaRPr lang="en-US" sz="1350" b="1" dirty="0">
                <a:solidFill>
                  <a:srgbClr val="4A6C5B"/>
                </a:solidFill>
                <a:latin typeface="Arial" panose="020B0604020202020204" pitchFamily="34" charset="0"/>
                <a:cs typeface="Arial" panose="020B0604020202020204" pitchFamily="34" charset="0"/>
              </a:endParaRPr>
            </a:p>
            <a:p>
              <a:pPr algn="ctr"/>
              <a:r>
                <a:rPr lang="en-US" sz="900" b="1" dirty="0">
                  <a:solidFill>
                    <a:srgbClr val="4A6C5B"/>
                  </a:solidFill>
                  <a:latin typeface="Arial" panose="020B0604020202020204" pitchFamily="34" charset="0"/>
                  <a:cs typeface="Arial" panose="020B0604020202020204" pitchFamily="34" charset="0"/>
                </a:rPr>
                <a:t>m</a:t>
              </a:r>
              <a:r>
                <a:rPr lang="en-US" sz="900" b="1" dirty="0" smtClean="0">
                  <a:solidFill>
                    <a:srgbClr val="4A6C5B"/>
                  </a:solidFill>
                  <a:latin typeface="Arial" panose="020B0604020202020204" pitchFamily="34" charset="0"/>
                  <a:cs typeface="Arial" panose="020B0604020202020204" pitchFamily="34" charset="0"/>
                </a:rPr>
                <a:t>essages/an</a:t>
              </a:r>
              <a:endParaRPr lang="en-US" sz="900" b="1" dirty="0">
                <a:solidFill>
                  <a:srgbClr val="4A6C5B"/>
                </a:solidFill>
                <a:latin typeface="Arial" panose="020B0604020202020204" pitchFamily="34" charset="0"/>
                <a:cs typeface="Arial" panose="020B0604020202020204" pitchFamily="34" charset="0"/>
              </a:endParaRPr>
            </a:p>
            <a:p>
              <a:pPr algn="ctr"/>
              <a:r>
                <a:rPr lang="en-US" sz="900" b="1" dirty="0">
                  <a:solidFill>
                    <a:srgbClr val="4A6C5B"/>
                  </a:solidFill>
                  <a:latin typeface="Arial" panose="020B0604020202020204" pitchFamily="34" charset="0"/>
                  <a:cs typeface="Arial" panose="020B0604020202020204" pitchFamily="34" charset="0"/>
                </a:rPr>
                <a:t>via </a:t>
              </a:r>
              <a:r>
                <a:rPr lang="en-US" sz="900" b="1" dirty="0" err="1" smtClean="0">
                  <a:solidFill>
                    <a:srgbClr val="4A6C5B"/>
                  </a:solidFill>
                  <a:latin typeface="Arial" panose="020B0604020202020204" pitchFamily="34" charset="0"/>
                  <a:cs typeface="Arial" panose="020B0604020202020204" pitchFamily="34" charset="0"/>
                </a:rPr>
                <a:t>eHealthBox</a:t>
              </a:r>
              <a:endParaRPr lang="en-US" sz="900" b="1" dirty="0">
                <a:solidFill>
                  <a:srgbClr val="4A6C5B"/>
                </a:solidFill>
                <a:latin typeface="Arial" panose="020B0604020202020204" pitchFamily="34" charset="0"/>
                <a:cs typeface="Arial" panose="020B0604020202020204" pitchFamily="34" charset="0"/>
              </a:endParaRPr>
            </a:p>
          </p:txBody>
        </p:sp>
      </p:grpSp>
      <p:grpSp>
        <p:nvGrpSpPr>
          <p:cNvPr id="43" name="Group 42"/>
          <p:cNvGrpSpPr/>
          <p:nvPr/>
        </p:nvGrpSpPr>
        <p:grpSpPr>
          <a:xfrm>
            <a:off x="3822706" y="1615387"/>
            <a:ext cx="1358064" cy="1424930"/>
            <a:chOff x="7795705" y="1198472"/>
            <a:chExt cx="1810751" cy="1899905"/>
          </a:xfrm>
        </p:grpSpPr>
        <p:pic>
          <p:nvPicPr>
            <p:cNvPr id="14" name="Picture 13"/>
            <p:cNvPicPr>
              <a:picLocks noChangeAspect="1"/>
            </p:cNvPicPr>
            <p:nvPr/>
          </p:nvPicPr>
          <p:blipFill>
            <a:blip r:embed="rId5" cstate="print">
              <a:extLst>
                <a:ext uri="{BEBA8EAE-BF5A-486C-A8C5-ECC9F3942E4B}">
                  <a14:imgProps xmlns:a14="http://schemas.microsoft.com/office/drawing/2010/main">
                    <a14:imgLayer r:embed="rId6">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8118935" y="1198472"/>
              <a:ext cx="1240334" cy="1240334"/>
            </a:xfrm>
            <a:prstGeom prst="rect">
              <a:avLst/>
            </a:prstGeom>
          </p:spPr>
        </p:pic>
        <p:sp>
          <p:nvSpPr>
            <p:cNvPr id="15" name="Rectangle 14"/>
            <p:cNvSpPr/>
            <p:nvPr/>
          </p:nvSpPr>
          <p:spPr>
            <a:xfrm>
              <a:off x="7795705" y="2328936"/>
              <a:ext cx="1810751" cy="769441"/>
            </a:xfrm>
            <a:prstGeom prst="rect">
              <a:avLst/>
            </a:prstGeom>
          </p:spPr>
          <p:txBody>
            <a:bodyPr wrap="none">
              <a:spAutoFit/>
            </a:bodyPr>
            <a:lstStyle/>
            <a:p>
              <a:pPr algn="ctr"/>
              <a:r>
                <a:rPr lang="en-US" sz="1350" b="1" dirty="0">
                  <a:solidFill>
                    <a:srgbClr val="4A6C5B"/>
                  </a:solidFill>
                  <a:latin typeface="Arial" panose="020B0604020202020204" pitchFamily="34" charset="0"/>
                  <a:cs typeface="Arial" panose="020B0604020202020204" pitchFamily="34" charset="0"/>
                </a:rPr>
                <a:t>+74%</a:t>
              </a:r>
              <a:r>
                <a:rPr lang="en-US" sz="1500" b="1" dirty="0">
                  <a:solidFill>
                    <a:srgbClr val="4A6C5B"/>
                  </a:solidFill>
                  <a:latin typeface="Arial" panose="020B0604020202020204" pitchFamily="34" charset="0"/>
                  <a:cs typeface="Arial" panose="020B0604020202020204" pitchFamily="34" charset="0"/>
                </a:rPr>
                <a:t/>
              </a:r>
              <a:br>
                <a:rPr lang="en-US" sz="1500" b="1" dirty="0">
                  <a:solidFill>
                    <a:srgbClr val="4A6C5B"/>
                  </a:solidFill>
                  <a:latin typeface="Arial" panose="020B0604020202020204" pitchFamily="34" charset="0"/>
                  <a:cs typeface="Arial" panose="020B0604020202020204" pitchFamily="34" charset="0"/>
                </a:rPr>
              </a:br>
              <a:r>
                <a:rPr lang="en-US" sz="900" b="1" dirty="0" err="1" smtClean="0">
                  <a:solidFill>
                    <a:srgbClr val="4A6C5B"/>
                  </a:solidFill>
                  <a:latin typeface="Arial" panose="020B0604020202020204" pitchFamily="34" charset="0"/>
                  <a:cs typeface="Arial" panose="020B0604020202020204" pitchFamily="34" charset="0"/>
                </a:rPr>
                <a:t>utilisent</a:t>
              </a:r>
              <a:r>
                <a:rPr lang="en-US" sz="900" b="1" dirty="0" smtClean="0">
                  <a:solidFill>
                    <a:srgbClr val="4A6C5B"/>
                  </a:solidFill>
                  <a:latin typeface="Arial" panose="020B0604020202020204" pitchFamily="34" charset="0"/>
                  <a:cs typeface="Arial" panose="020B0604020202020204" pitchFamily="34" charset="0"/>
                </a:rPr>
                <a:t> les </a:t>
              </a:r>
              <a:r>
                <a:rPr lang="en-US" sz="900" b="1" dirty="0" err="1" smtClean="0">
                  <a:solidFill>
                    <a:srgbClr val="4A6C5B"/>
                  </a:solidFill>
                  <a:latin typeface="Arial" panose="020B0604020202020204" pitchFamily="34" charset="0"/>
                  <a:cs typeface="Arial" panose="020B0604020202020204" pitchFamily="34" charset="0"/>
                </a:rPr>
                <a:t>outils</a:t>
              </a:r>
              <a:r>
                <a:rPr lang="en-US" sz="900" b="1" dirty="0" smtClean="0">
                  <a:solidFill>
                    <a:srgbClr val="4A6C5B"/>
                  </a:solidFill>
                  <a:latin typeface="Arial" panose="020B0604020202020204" pitchFamily="34" charset="0"/>
                  <a:cs typeface="Arial" panose="020B0604020202020204" pitchFamily="34" charset="0"/>
                </a:rPr>
                <a:t> de </a:t>
              </a:r>
            </a:p>
            <a:p>
              <a:pPr algn="ctr"/>
              <a:r>
                <a:rPr lang="en-US" sz="900" b="1" dirty="0" smtClean="0">
                  <a:solidFill>
                    <a:srgbClr val="4A6C5B"/>
                  </a:solidFill>
                  <a:latin typeface="Arial" panose="020B0604020202020204" pitchFamily="34" charset="0"/>
                  <a:cs typeface="Arial" panose="020B0604020202020204" pitchFamily="34" charset="0"/>
                </a:rPr>
                <a:t>santé </a:t>
              </a:r>
              <a:r>
                <a:rPr lang="en-US" sz="900" b="1" dirty="0" err="1" smtClean="0">
                  <a:solidFill>
                    <a:srgbClr val="4A6C5B"/>
                  </a:solidFill>
                  <a:latin typeface="Arial" panose="020B0604020202020204" pitchFamily="34" charset="0"/>
                  <a:cs typeface="Arial" panose="020B0604020202020204" pitchFamily="34" charset="0"/>
                </a:rPr>
                <a:t>en</a:t>
              </a:r>
              <a:r>
                <a:rPr lang="en-US" sz="900" b="1" dirty="0" smtClean="0">
                  <a:solidFill>
                    <a:srgbClr val="4A6C5B"/>
                  </a:solidFill>
                  <a:latin typeface="Arial" panose="020B0604020202020204" pitchFamily="34" charset="0"/>
                  <a:cs typeface="Arial" panose="020B0604020202020204" pitchFamily="34" charset="0"/>
                </a:rPr>
                <a:t> </a:t>
              </a:r>
              <a:r>
                <a:rPr lang="en-US" sz="900" b="1" dirty="0" err="1" smtClean="0">
                  <a:solidFill>
                    <a:srgbClr val="4A6C5B"/>
                  </a:solidFill>
                  <a:latin typeface="Arial" panose="020B0604020202020204" pitchFamily="34" charset="0"/>
                  <a:cs typeface="Arial" panose="020B0604020202020204" pitchFamily="34" charset="0"/>
                </a:rPr>
                <a:t>ligne</a:t>
              </a:r>
              <a:endParaRPr lang="en-US" sz="900" b="1" dirty="0">
                <a:solidFill>
                  <a:srgbClr val="4A6C5B"/>
                </a:solidFill>
                <a:latin typeface="Arial" panose="020B0604020202020204" pitchFamily="34" charset="0"/>
                <a:cs typeface="Arial" panose="020B0604020202020204" pitchFamily="34" charset="0"/>
              </a:endParaRPr>
            </a:p>
          </p:txBody>
        </p:sp>
      </p:grpSp>
      <p:grpSp>
        <p:nvGrpSpPr>
          <p:cNvPr id="35" name="Group 34"/>
          <p:cNvGrpSpPr/>
          <p:nvPr/>
        </p:nvGrpSpPr>
        <p:grpSpPr>
          <a:xfrm>
            <a:off x="1744367" y="4530818"/>
            <a:ext cx="603745" cy="780497"/>
            <a:chOff x="101697" y="4873479"/>
            <a:chExt cx="804993" cy="1040663"/>
          </a:xfrm>
        </p:grpSpPr>
        <p:pic>
          <p:nvPicPr>
            <p:cNvPr id="19" name="Picture 18"/>
            <p:cNvPicPr>
              <a:picLocks noChangeAspect="1"/>
            </p:cNvPicPr>
            <p:nvPr/>
          </p:nvPicPr>
          <p:blipFill>
            <a:blip r:embed="rId5" cstate="print">
              <a:extLst>
                <a:ext uri="{BEBA8EAE-BF5A-486C-A8C5-ECC9F3942E4B}">
                  <a14:imgProps xmlns:a14="http://schemas.microsoft.com/office/drawing/2010/main">
                    <a14:imgLayer r:embed="rId6">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86690" y="4873479"/>
              <a:ext cx="720000" cy="720000"/>
            </a:xfrm>
            <a:prstGeom prst="rect">
              <a:avLst/>
            </a:prstGeom>
          </p:spPr>
        </p:pic>
        <p:sp>
          <p:nvSpPr>
            <p:cNvPr id="21" name="Rectangle 20"/>
            <p:cNvSpPr/>
            <p:nvPr/>
          </p:nvSpPr>
          <p:spPr>
            <a:xfrm>
              <a:off x="101697" y="5575587"/>
              <a:ext cx="797654" cy="338555"/>
            </a:xfrm>
            <a:prstGeom prst="rect">
              <a:avLst/>
            </a:prstGeom>
          </p:spPr>
          <p:txBody>
            <a:bodyPr wrap="none">
              <a:spAutoFit/>
            </a:bodyPr>
            <a:lstStyle/>
            <a:p>
              <a:r>
                <a:rPr lang="en-US" sz="1050" b="1" dirty="0">
                  <a:solidFill>
                    <a:srgbClr val="4A6C5B"/>
                  </a:solidFill>
                  <a:latin typeface="Arial" panose="020B0604020202020204" pitchFamily="34" charset="0"/>
                  <a:cs typeface="Arial" panose="020B0604020202020204" pitchFamily="34" charset="0"/>
                </a:rPr>
                <a:t>14.000</a:t>
              </a:r>
              <a:endParaRPr lang="en-US" sz="1350" b="1" dirty="0">
                <a:solidFill>
                  <a:srgbClr val="4A6C5B"/>
                </a:solidFill>
                <a:latin typeface="Arial" panose="020B0604020202020204" pitchFamily="34" charset="0"/>
                <a:cs typeface="Arial" panose="020B0604020202020204" pitchFamily="34" charset="0"/>
              </a:endParaRPr>
            </a:p>
          </p:txBody>
        </p:sp>
      </p:grpSp>
      <p:grpSp>
        <p:nvGrpSpPr>
          <p:cNvPr id="37" name="Group 36"/>
          <p:cNvGrpSpPr/>
          <p:nvPr/>
        </p:nvGrpSpPr>
        <p:grpSpPr>
          <a:xfrm>
            <a:off x="2625542" y="4530818"/>
            <a:ext cx="555655" cy="780497"/>
            <a:chOff x="2766306" y="4873479"/>
            <a:chExt cx="740873" cy="1040663"/>
          </a:xfrm>
        </p:grpSpPr>
        <p:pic>
          <p:nvPicPr>
            <p:cNvPr id="20" name="Picture 19"/>
            <p:cNvPicPr>
              <a:picLocks noChangeAspect="1"/>
            </p:cNvPicPr>
            <p:nvPr/>
          </p:nvPicPr>
          <p:blipFill>
            <a:blip r:embed="rId7" cstate="print">
              <a:extLst>
                <a:ext uri="{BEBA8EAE-BF5A-486C-A8C5-ECC9F3942E4B}">
                  <a14:imgProps xmlns:a14="http://schemas.microsoft.com/office/drawing/2010/main">
                    <a14:imgLayer r:embed="rId8">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2787179" y="4873479"/>
              <a:ext cx="720000" cy="720000"/>
            </a:xfrm>
            <a:prstGeom prst="rect">
              <a:avLst/>
            </a:prstGeom>
          </p:spPr>
        </p:pic>
        <p:sp>
          <p:nvSpPr>
            <p:cNvPr id="22" name="Rectangle 21"/>
            <p:cNvSpPr/>
            <p:nvPr/>
          </p:nvSpPr>
          <p:spPr>
            <a:xfrm>
              <a:off x="2766306" y="5575587"/>
              <a:ext cx="697200" cy="338555"/>
            </a:xfrm>
            <a:prstGeom prst="rect">
              <a:avLst/>
            </a:prstGeom>
          </p:spPr>
          <p:txBody>
            <a:bodyPr wrap="none">
              <a:spAutoFit/>
            </a:bodyPr>
            <a:lstStyle/>
            <a:p>
              <a:r>
                <a:rPr lang="en-US" sz="1050" b="1" dirty="0">
                  <a:solidFill>
                    <a:srgbClr val="4A6C5B"/>
                  </a:solidFill>
                  <a:latin typeface="Arial" panose="020B0604020202020204" pitchFamily="34" charset="0"/>
                  <a:cs typeface="Arial" panose="020B0604020202020204" pitchFamily="34" charset="0"/>
                </a:rPr>
                <a:t>4.800</a:t>
              </a:r>
              <a:endParaRPr lang="en-US" sz="1350" b="1" dirty="0">
                <a:solidFill>
                  <a:srgbClr val="4A6C5B"/>
                </a:solidFill>
                <a:latin typeface="Arial" panose="020B0604020202020204" pitchFamily="34" charset="0"/>
                <a:cs typeface="Arial" panose="020B0604020202020204" pitchFamily="34" charset="0"/>
              </a:endParaRPr>
            </a:p>
          </p:txBody>
        </p:sp>
      </p:grpSp>
      <p:grpSp>
        <p:nvGrpSpPr>
          <p:cNvPr id="38" name="Group 37"/>
          <p:cNvGrpSpPr/>
          <p:nvPr/>
        </p:nvGrpSpPr>
        <p:grpSpPr>
          <a:xfrm>
            <a:off x="1774036" y="3793307"/>
            <a:ext cx="1435008" cy="755097"/>
            <a:chOff x="2289565" y="5934586"/>
            <a:chExt cx="1408035" cy="740688"/>
          </a:xfrm>
        </p:grpSpPr>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24" name="Rectangle 23"/>
            <p:cNvSpPr/>
            <p:nvPr/>
          </p:nvSpPr>
          <p:spPr>
            <a:xfrm>
              <a:off x="2289565" y="6380918"/>
              <a:ext cx="1408035" cy="294356"/>
            </a:xfrm>
            <a:prstGeom prst="rect">
              <a:avLst/>
            </a:prstGeom>
          </p:spPr>
          <p:txBody>
            <a:bodyPr wrap="none">
              <a:spAutoFit/>
            </a:bodyPr>
            <a:lstStyle/>
            <a:p>
              <a:pPr algn="ctr"/>
              <a:r>
                <a:rPr lang="en-US" sz="1350" b="1" dirty="0">
                  <a:solidFill>
                    <a:srgbClr val="C00000"/>
                  </a:solidFill>
                  <a:latin typeface="Arial" panose="020B0604020202020204" pitchFamily="34" charset="0"/>
                  <a:cs typeface="Arial" panose="020B0604020202020204" pitchFamily="34" charset="0"/>
                </a:rPr>
                <a:t>5 </a:t>
              </a:r>
              <a:r>
                <a:rPr lang="en-US" sz="1350" b="1" dirty="0" smtClean="0">
                  <a:solidFill>
                    <a:srgbClr val="C00000"/>
                  </a:solidFill>
                  <a:latin typeface="Arial" panose="020B0604020202020204" pitchFamily="34" charset="0"/>
                  <a:cs typeface="Arial" panose="020B0604020202020204" pitchFamily="34" charset="0"/>
                </a:rPr>
                <a:t>millions/</a:t>
              </a:r>
              <a:r>
                <a:rPr lang="en-US" sz="1350" b="1" dirty="0" err="1" smtClean="0">
                  <a:solidFill>
                    <a:srgbClr val="C00000"/>
                  </a:solidFill>
                  <a:latin typeface="Arial" panose="020B0604020202020204" pitchFamily="34" charset="0"/>
                  <a:cs typeface="Arial" panose="020B0604020202020204" pitchFamily="34" charset="0"/>
                </a:rPr>
                <a:t>mois</a:t>
              </a:r>
              <a:endParaRPr lang="en-US" sz="1350" b="1" dirty="0">
                <a:solidFill>
                  <a:srgbClr val="C00000"/>
                </a:solidFill>
                <a:latin typeface="Arial" panose="020B0604020202020204" pitchFamily="34" charset="0"/>
                <a:cs typeface="Arial" panose="020B0604020202020204" pitchFamily="34" charset="0"/>
              </a:endParaRPr>
            </a:p>
          </p:txBody>
        </p:sp>
      </p:grpSp>
      <p:grpSp>
        <p:nvGrpSpPr>
          <p:cNvPr id="3" name="Group 2"/>
          <p:cNvGrpSpPr/>
          <p:nvPr/>
        </p:nvGrpSpPr>
        <p:grpSpPr>
          <a:xfrm>
            <a:off x="5598114" y="3588101"/>
            <a:ext cx="2376265" cy="1412665"/>
            <a:chOff x="5208081" y="5237128"/>
            <a:chExt cx="3168353" cy="1883553"/>
          </a:xfrm>
        </p:grpSpPr>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9206" y="5237128"/>
              <a:ext cx="1617587" cy="864000"/>
            </a:xfrm>
            <a:prstGeom prst="rect">
              <a:avLst/>
            </a:prstGeom>
          </p:spPr>
        </p:pic>
        <p:sp>
          <p:nvSpPr>
            <p:cNvPr id="26" name="Rectangle 25"/>
            <p:cNvSpPr/>
            <p:nvPr/>
          </p:nvSpPr>
          <p:spPr>
            <a:xfrm>
              <a:off x="5208081" y="6166573"/>
              <a:ext cx="3168353" cy="954108"/>
            </a:xfrm>
            <a:prstGeom prst="rect">
              <a:avLst/>
            </a:prstGeom>
          </p:spPr>
          <p:txBody>
            <a:bodyPr wrap="square">
              <a:spAutoFit/>
            </a:bodyPr>
            <a:lstStyle/>
            <a:p>
              <a:pPr algn="ctr"/>
              <a:r>
                <a:rPr lang="en-US" sz="1350" b="1" dirty="0">
                  <a:solidFill>
                    <a:srgbClr val="4A6C5B"/>
                  </a:solidFill>
                  <a:latin typeface="Arial" panose="020B0604020202020204" pitchFamily="34" charset="0"/>
                  <a:cs typeface="Arial" panose="020B0604020202020204" pitchFamily="34" charset="0"/>
                </a:rPr>
                <a:t>7,7 </a:t>
              </a:r>
              <a:r>
                <a:rPr lang="en-US" sz="1350" b="1" dirty="0" smtClean="0">
                  <a:solidFill>
                    <a:srgbClr val="4A6C5B"/>
                  </a:solidFill>
                  <a:latin typeface="Arial" panose="020B0604020202020204" pitchFamily="34" charset="0"/>
                  <a:cs typeface="Arial" panose="020B0604020202020204" pitchFamily="34" charset="0"/>
                </a:rPr>
                <a:t>millions</a:t>
              </a:r>
              <a:endParaRPr lang="en-US" sz="1350" b="1" dirty="0">
                <a:solidFill>
                  <a:srgbClr val="4A6C5B"/>
                </a:solidFill>
                <a:latin typeface="Arial" panose="020B0604020202020204" pitchFamily="34" charset="0"/>
                <a:cs typeface="Arial" panose="020B0604020202020204" pitchFamily="34" charset="0"/>
              </a:endParaRPr>
            </a:p>
            <a:p>
              <a:pPr algn="ctr"/>
              <a:r>
                <a:rPr lang="en-US" sz="900" b="1" dirty="0">
                  <a:solidFill>
                    <a:srgbClr val="4A6C5B"/>
                  </a:solidFill>
                  <a:latin typeface="Arial" panose="020B0604020202020204" pitchFamily="34" charset="0"/>
                  <a:cs typeface="Arial" panose="020B0604020202020204" pitchFamily="34" charset="0"/>
                </a:rPr>
                <a:t>d</a:t>
              </a:r>
              <a:r>
                <a:rPr lang="en-US" sz="900" b="1" dirty="0" smtClean="0">
                  <a:solidFill>
                    <a:srgbClr val="4A6C5B"/>
                  </a:solidFill>
                  <a:latin typeface="Arial" panose="020B0604020202020204" pitchFamily="34" charset="0"/>
                  <a:cs typeface="Arial" panose="020B0604020202020204" pitchFamily="34" charset="0"/>
                </a:rPr>
                <a:t>e patients </a:t>
              </a:r>
              <a:r>
                <a:rPr lang="en-US" sz="900" b="1" dirty="0" err="1" smtClean="0">
                  <a:solidFill>
                    <a:srgbClr val="4A6C5B"/>
                  </a:solidFill>
                  <a:latin typeface="Arial" panose="020B0604020202020204" pitchFamily="34" charset="0"/>
                  <a:cs typeface="Arial" panose="020B0604020202020204" pitchFamily="34" charset="0"/>
                </a:rPr>
                <a:t>belges</a:t>
              </a:r>
              <a:r>
                <a:rPr lang="en-US" sz="900" b="1" dirty="0" smtClean="0">
                  <a:solidFill>
                    <a:srgbClr val="4A6C5B"/>
                  </a:solidFill>
                  <a:latin typeface="Arial" panose="020B0604020202020204" pitchFamily="34" charset="0"/>
                  <a:cs typeface="Arial" panose="020B0604020202020204" pitchFamily="34" charset="0"/>
                </a:rPr>
                <a:t> </a:t>
              </a:r>
              <a:r>
                <a:rPr lang="en-US" sz="900" b="1" dirty="0" err="1" smtClean="0">
                  <a:solidFill>
                    <a:srgbClr val="4A6C5B"/>
                  </a:solidFill>
                  <a:latin typeface="Arial" panose="020B0604020202020204" pitchFamily="34" charset="0"/>
                  <a:cs typeface="Arial" panose="020B0604020202020204" pitchFamily="34" charset="0"/>
                </a:rPr>
                <a:t>disposent</a:t>
              </a:r>
              <a:r>
                <a:rPr lang="en-US" sz="900" b="1" dirty="0" smtClean="0">
                  <a:solidFill>
                    <a:srgbClr val="4A6C5B"/>
                  </a:solidFill>
                  <a:latin typeface="Arial" panose="020B0604020202020204" pitchFamily="34" charset="0"/>
                  <a:cs typeface="Arial" panose="020B0604020202020204" pitchFamily="34" charset="0"/>
                </a:rPr>
                <a:t> d’un dossier de santé </a:t>
              </a:r>
              <a:r>
                <a:rPr lang="en-US" sz="900" b="1" dirty="0" err="1" smtClean="0">
                  <a:solidFill>
                    <a:srgbClr val="4A6C5B"/>
                  </a:solidFill>
                  <a:latin typeface="Arial" panose="020B0604020202020204" pitchFamily="34" charset="0"/>
                  <a:cs typeface="Arial" panose="020B0604020202020204" pitchFamily="34" charset="0"/>
                </a:rPr>
                <a:t>électronique</a:t>
              </a:r>
              <a:r>
                <a:rPr lang="en-US" sz="900" b="1" dirty="0" smtClean="0">
                  <a:solidFill>
                    <a:srgbClr val="4A6C5B"/>
                  </a:solidFill>
                  <a:latin typeface="Arial" panose="020B0604020202020204" pitchFamily="34" charset="0"/>
                  <a:cs typeface="Arial" panose="020B0604020202020204" pitchFamily="34" charset="0"/>
                </a:rPr>
                <a:t> </a:t>
              </a:r>
              <a:r>
                <a:rPr lang="en-US" sz="900" b="1" dirty="0" err="1" smtClean="0">
                  <a:solidFill>
                    <a:srgbClr val="4A6C5B"/>
                  </a:solidFill>
                  <a:latin typeface="Arial" panose="020B0604020202020204" pitchFamily="34" charset="0"/>
                  <a:cs typeface="Arial" panose="020B0604020202020204" pitchFamily="34" charset="0"/>
                </a:rPr>
                <a:t>dans</a:t>
              </a:r>
              <a:r>
                <a:rPr lang="en-US" sz="900" b="1" dirty="0" smtClean="0">
                  <a:solidFill>
                    <a:srgbClr val="4A6C5B"/>
                  </a:solidFill>
                  <a:latin typeface="Arial" panose="020B0604020202020204" pitchFamily="34" charset="0"/>
                  <a:cs typeface="Arial" panose="020B0604020202020204" pitchFamily="34" charset="0"/>
                </a:rPr>
                <a:t> un </a:t>
              </a:r>
              <a:r>
                <a:rPr lang="en-US" sz="900" b="1" dirty="0" err="1" smtClean="0">
                  <a:solidFill>
                    <a:srgbClr val="4A6C5B"/>
                  </a:solidFill>
                  <a:latin typeface="Arial" panose="020B0604020202020204" pitchFamily="34" charset="0"/>
                  <a:cs typeface="Arial" panose="020B0604020202020204" pitchFamily="34" charset="0"/>
                </a:rPr>
                <a:t>coffre</a:t>
              </a:r>
              <a:r>
                <a:rPr lang="en-US" sz="900" b="1" dirty="0" smtClean="0">
                  <a:solidFill>
                    <a:srgbClr val="4A6C5B"/>
                  </a:solidFill>
                  <a:latin typeface="Arial" panose="020B0604020202020204" pitchFamily="34" charset="0"/>
                  <a:cs typeface="Arial" panose="020B0604020202020204" pitchFamily="34" charset="0"/>
                </a:rPr>
                <a:t>-fort de santé</a:t>
              </a:r>
              <a:endParaRPr lang="en-US" sz="900" b="1" dirty="0">
                <a:solidFill>
                  <a:srgbClr val="4A6C5B"/>
                </a:solidFill>
                <a:latin typeface="Arial" panose="020B0604020202020204" pitchFamily="34" charset="0"/>
                <a:cs typeface="Arial" panose="020B0604020202020204" pitchFamily="34" charset="0"/>
              </a:endParaRPr>
            </a:p>
          </p:txBody>
        </p:sp>
      </p:grpSp>
      <p:sp>
        <p:nvSpPr>
          <p:cNvPr id="29" name="Rectangle 28"/>
          <p:cNvSpPr/>
          <p:nvPr/>
        </p:nvSpPr>
        <p:spPr>
          <a:xfrm>
            <a:off x="3751841" y="3826027"/>
            <a:ext cx="1556836" cy="438582"/>
          </a:xfrm>
          <a:prstGeom prst="rect">
            <a:avLst/>
          </a:prstGeom>
        </p:spPr>
        <p:txBody>
          <a:bodyPr wrap="none">
            <a:spAutoFit/>
          </a:bodyPr>
          <a:lstStyle/>
          <a:p>
            <a:pPr algn="ctr"/>
            <a:r>
              <a:rPr lang="en-US" sz="1350" b="1" spc="75" dirty="0">
                <a:solidFill>
                  <a:srgbClr val="C00000"/>
                </a:solidFill>
                <a:latin typeface="Arial" panose="020B0604020202020204" pitchFamily="34" charset="0"/>
                <a:cs typeface="Arial" panose="020B0604020202020204" pitchFamily="34" charset="0"/>
              </a:rPr>
              <a:t>15.000.000.000</a:t>
            </a:r>
          </a:p>
          <a:p>
            <a:pPr algn="ctr"/>
            <a:r>
              <a:rPr lang="en-US" sz="900" b="1" dirty="0" smtClean="0">
                <a:solidFill>
                  <a:srgbClr val="4A6C5B"/>
                </a:solidFill>
                <a:latin typeface="Arial" panose="020B0604020202020204" pitchFamily="34" charset="0"/>
                <a:cs typeface="Arial" panose="020B0604020202020204" pitchFamily="34" charset="0"/>
              </a:rPr>
              <a:t>transactions </a:t>
            </a:r>
            <a:r>
              <a:rPr lang="en-US" sz="900" b="1" dirty="0" err="1" smtClean="0">
                <a:solidFill>
                  <a:srgbClr val="4A6C5B"/>
                </a:solidFill>
                <a:latin typeface="Arial" panose="020B0604020202020204" pitchFamily="34" charset="0"/>
                <a:cs typeface="Arial" panose="020B0604020202020204" pitchFamily="34" charset="0"/>
              </a:rPr>
              <a:t>numériques</a:t>
            </a:r>
            <a:endParaRPr lang="en-US" sz="900" b="1" dirty="0">
              <a:solidFill>
                <a:srgbClr val="4A6C5B"/>
              </a:solidFill>
              <a:latin typeface="Arial" panose="020B0604020202020204" pitchFamily="34" charset="0"/>
              <a:cs typeface="Arial" panose="020B0604020202020204" pitchFamily="34" charset="0"/>
            </a:endParaRPr>
          </a:p>
        </p:txBody>
      </p:sp>
      <p:grpSp>
        <p:nvGrpSpPr>
          <p:cNvPr id="41" name="Group 40"/>
          <p:cNvGrpSpPr/>
          <p:nvPr/>
        </p:nvGrpSpPr>
        <p:grpSpPr>
          <a:xfrm>
            <a:off x="1480094" y="1646995"/>
            <a:ext cx="1903085" cy="1356585"/>
            <a:chOff x="734320" y="1059565"/>
            <a:chExt cx="2537447" cy="1808780"/>
          </a:xfrm>
        </p:grpSpPr>
        <p:grpSp>
          <p:nvGrpSpPr>
            <p:cNvPr id="13" name="Group 12"/>
            <p:cNvGrpSpPr/>
            <p:nvPr/>
          </p:nvGrpSpPr>
          <p:grpSpPr>
            <a:xfrm>
              <a:off x="1331576" y="1059565"/>
              <a:ext cx="1342914" cy="1098997"/>
              <a:chOff x="1125953" y="1169428"/>
              <a:chExt cx="1342914" cy="1098997"/>
            </a:xfrm>
          </p:grpSpPr>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953" y="1169428"/>
                <a:ext cx="1342914" cy="1098997"/>
              </a:xfrm>
              <a:prstGeom prst="rect">
                <a:avLst/>
              </a:prstGeom>
            </p:spPr>
          </p:pic>
          <p:pic>
            <p:nvPicPr>
              <p:cNvPr id="9" name="Picture 8"/>
              <p:cNvPicPr>
                <a:picLocks noChangeAspect="1"/>
              </p:cNvPicPr>
              <p:nvPr/>
            </p:nvPicPr>
            <p:blipFill rotWithShape="1">
              <a:blip r:embed="rId12" cstate="print">
                <a:extLst>
                  <a:ext uri="{28A0092B-C50C-407E-A947-70E740481C1C}">
                    <a14:useLocalDpi xmlns:a14="http://schemas.microsoft.com/office/drawing/2010/main" val="0"/>
                  </a:ext>
                </a:extLst>
              </a:blip>
              <a:srcRect l="39497" t="36834" r="39089" b="37666"/>
              <a:stretch/>
            </p:blipFill>
            <p:spPr>
              <a:xfrm>
                <a:off x="1510054" y="1308335"/>
                <a:ext cx="574712" cy="560070"/>
              </a:xfrm>
              <a:prstGeom prst="rect">
                <a:avLst/>
              </a:prstGeom>
            </p:spPr>
          </p:pic>
        </p:grpSp>
        <p:sp>
          <p:nvSpPr>
            <p:cNvPr id="40" name="Rectangle 39"/>
            <p:cNvSpPr/>
            <p:nvPr/>
          </p:nvSpPr>
          <p:spPr>
            <a:xfrm>
              <a:off x="734320" y="2098904"/>
              <a:ext cx="2537447" cy="769441"/>
            </a:xfrm>
            <a:prstGeom prst="rect">
              <a:avLst/>
            </a:prstGeom>
          </p:spPr>
          <p:txBody>
            <a:bodyPr wrap="none">
              <a:spAutoFit/>
            </a:bodyPr>
            <a:lstStyle/>
            <a:p>
              <a:pPr algn="ctr"/>
              <a:r>
                <a:rPr lang="en-US" sz="1350" b="1" dirty="0">
                  <a:solidFill>
                    <a:srgbClr val="C00000"/>
                  </a:solidFill>
                  <a:latin typeface="Arial" panose="020B0604020202020204" pitchFamily="34" charset="0"/>
                  <a:cs typeface="Arial" panose="020B0604020202020204" pitchFamily="34" charset="0"/>
                </a:rPr>
                <a:t>&gt;77%</a:t>
              </a:r>
            </a:p>
            <a:p>
              <a:pPr algn="ctr"/>
              <a:r>
                <a:rPr lang="en-US" sz="900" b="1" dirty="0">
                  <a:solidFill>
                    <a:srgbClr val="4A6C5B"/>
                  </a:solidFill>
                  <a:latin typeface="Arial" panose="020B0604020202020204" pitchFamily="34" charset="0"/>
                  <a:cs typeface="Arial" panose="020B0604020202020204" pitchFamily="34" charset="0"/>
                </a:rPr>
                <a:t>d</a:t>
              </a:r>
              <a:r>
                <a:rPr lang="en-US" sz="900" b="1" dirty="0" smtClean="0">
                  <a:solidFill>
                    <a:srgbClr val="4A6C5B"/>
                  </a:solidFill>
                  <a:latin typeface="Arial" panose="020B0604020202020204" pitchFamily="34" charset="0"/>
                  <a:cs typeface="Arial" panose="020B0604020202020204" pitchFamily="34" charset="0"/>
                </a:rPr>
                <a:t>es </a:t>
              </a:r>
              <a:r>
                <a:rPr lang="en-US" sz="900" b="1" dirty="0" err="1" smtClean="0">
                  <a:solidFill>
                    <a:srgbClr val="4A6C5B"/>
                  </a:solidFill>
                  <a:latin typeface="Arial" panose="020B0604020202020204" pitchFamily="34" charset="0"/>
                  <a:cs typeface="Arial" panose="020B0604020202020204" pitchFamily="34" charset="0"/>
                </a:rPr>
                <a:t>citoyens</a:t>
              </a:r>
              <a:r>
                <a:rPr lang="en-US" sz="900" b="1" dirty="0" smtClean="0">
                  <a:solidFill>
                    <a:srgbClr val="4A6C5B"/>
                  </a:solidFill>
                  <a:latin typeface="Arial" panose="020B0604020202020204" pitchFamily="34" charset="0"/>
                  <a:cs typeface="Arial" panose="020B0604020202020204" pitchFamily="34" charset="0"/>
                </a:rPr>
                <a:t> </a:t>
              </a:r>
              <a:r>
                <a:rPr lang="en-US" sz="900" b="1" dirty="0" err="1" smtClean="0">
                  <a:solidFill>
                    <a:srgbClr val="4A6C5B"/>
                  </a:solidFill>
                  <a:latin typeface="Arial" panose="020B0604020202020204" pitchFamily="34" charset="0"/>
                  <a:cs typeface="Arial" panose="020B0604020202020204" pitchFamily="34" charset="0"/>
                </a:rPr>
                <a:t>belges</a:t>
              </a:r>
              <a:r>
                <a:rPr lang="en-US" sz="900" b="1" dirty="0" smtClean="0">
                  <a:solidFill>
                    <a:srgbClr val="4A6C5B"/>
                  </a:solidFill>
                  <a:latin typeface="Arial" panose="020B0604020202020204" pitchFamily="34" charset="0"/>
                  <a:cs typeface="Arial" panose="020B0604020202020204" pitchFamily="34" charset="0"/>
                </a:rPr>
                <a:t> </a:t>
              </a:r>
              <a:r>
                <a:rPr lang="en-US" sz="900" b="1" dirty="0" err="1" smtClean="0">
                  <a:solidFill>
                    <a:srgbClr val="4A6C5B"/>
                  </a:solidFill>
                  <a:latin typeface="Arial" panose="020B0604020202020204" pitchFamily="34" charset="0"/>
                  <a:cs typeface="Arial" panose="020B0604020202020204" pitchFamily="34" charset="0"/>
                </a:rPr>
                <a:t>ont</a:t>
              </a:r>
              <a:r>
                <a:rPr lang="en-US" sz="900" b="1" dirty="0" smtClean="0">
                  <a:solidFill>
                    <a:srgbClr val="4A6C5B"/>
                  </a:solidFill>
                  <a:latin typeface="Arial" panose="020B0604020202020204" pitchFamily="34" charset="0"/>
                  <a:cs typeface="Arial" panose="020B0604020202020204" pitchFamily="34" charset="0"/>
                </a:rPr>
                <a:t> </a:t>
              </a:r>
              <a:r>
                <a:rPr lang="en-US" sz="900" b="1" dirty="0" err="1" smtClean="0">
                  <a:solidFill>
                    <a:srgbClr val="4A6C5B"/>
                  </a:solidFill>
                  <a:latin typeface="Arial" panose="020B0604020202020204" pitchFamily="34" charset="0"/>
                  <a:cs typeface="Arial" panose="020B0604020202020204" pitchFamily="34" charset="0"/>
                </a:rPr>
                <a:t>donné</a:t>
              </a:r>
              <a:r>
                <a:rPr lang="en-US" sz="900" b="1" dirty="0" smtClean="0">
                  <a:solidFill>
                    <a:srgbClr val="4A6C5B"/>
                  </a:solidFill>
                  <a:latin typeface="Arial" panose="020B0604020202020204" pitchFamily="34" charset="0"/>
                  <a:cs typeface="Arial" panose="020B0604020202020204" pitchFamily="34" charset="0"/>
                </a:rPr>
                <a:t> </a:t>
              </a:r>
            </a:p>
            <a:p>
              <a:pPr algn="ctr"/>
              <a:r>
                <a:rPr lang="en-US" sz="900" b="1" dirty="0" err="1" smtClean="0">
                  <a:solidFill>
                    <a:srgbClr val="4A6C5B"/>
                  </a:solidFill>
                  <a:latin typeface="Arial" panose="020B0604020202020204" pitchFamily="34" charset="0"/>
                  <a:cs typeface="Arial" panose="020B0604020202020204" pitchFamily="34" charset="0"/>
                </a:rPr>
                <a:t>leur</a:t>
              </a:r>
              <a:r>
                <a:rPr lang="en-US" sz="900" b="1" dirty="0" smtClean="0">
                  <a:solidFill>
                    <a:srgbClr val="4A6C5B"/>
                  </a:solidFill>
                  <a:latin typeface="Arial" panose="020B0604020202020204" pitchFamily="34" charset="0"/>
                  <a:cs typeface="Arial" panose="020B0604020202020204" pitchFamily="34" charset="0"/>
                </a:rPr>
                <a:t> </a:t>
              </a:r>
              <a:r>
                <a:rPr lang="en-US" sz="900" b="1" dirty="0" err="1" smtClean="0">
                  <a:solidFill>
                    <a:srgbClr val="4A6C5B"/>
                  </a:solidFill>
                  <a:latin typeface="Arial" panose="020B0604020202020204" pitchFamily="34" charset="0"/>
                  <a:cs typeface="Arial" panose="020B0604020202020204" pitchFamily="34" charset="0"/>
                </a:rPr>
                <a:t>consentement</a:t>
              </a:r>
              <a:endParaRPr lang="en-US" sz="900" b="1" dirty="0">
                <a:solidFill>
                  <a:srgbClr val="4A6C5B"/>
                </a:solidFill>
                <a:latin typeface="Arial" panose="020B0604020202020204" pitchFamily="34" charset="0"/>
                <a:cs typeface="Arial" panose="020B0604020202020204" pitchFamily="34" charset="0"/>
              </a:endParaRPr>
            </a:p>
          </p:txBody>
        </p:sp>
      </p:grpSp>
      <p:sp>
        <p:nvSpPr>
          <p:cNvPr id="47" name="Rectangle 46"/>
          <p:cNvSpPr/>
          <p:nvPr/>
        </p:nvSpPr>
        <p:spPr>
          <a:xfrm>
            <a:off x="1382014" y="3471738"/>
            <a:ext cx="2295820" cy="276999"/>
          </a:xfrm>
          <a:prstGeom prst="rect">
            <a:avLst/>
          </a:prstGeom>
          <a:solidFill>
            <a:srgbClr val="4A6C5B"/>
          </a:solidFill>
        </p:spPr>
        <p:txBody>
          <a:bodyPr wrap="none">
            <a:spAutoFit/>
          </a:bodyPr>
          <a:lstStyle/>
          <a:p>
            <a:pPr algn="ctr"/>
            <a:r>
              <a:rPr lang="en-US" sz="1200" b="1" dirty="0" smtClean="0">
                <a:solidFill>
                  <a:schemeClr val="bg1"/>
                </a:solidFill>
                <a:latin typeface="Arial" panose="020B0604020202020204" pitchFamily="34" charset="0"/>
                <a:cs typeface="Arial" panose="020B0604020202020204" pitchFamily="34" charset="0"/>
              </a:rPr>
              <a:t>Prescriptions électroniques</a:t>
            </a:r>
            <a:endParaRPr lang="en-US" sz="12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2743288" y="5159440"/>
            <a:ext cx="2930462" cy="577081"/>
          </a:xfrm>
          <a:prstGeom prst="rect">
            <a:avLst/>
          </a:prstGeom>
        </p:spPr>
        <p:txBody>
          <a:bodyPr wrap="square">
            <a:spAutoFit/>
          </a:bodyPr>
          <a:lstStyle/>
          <a:p>
            <a:pPr lvl="1" algn="ctr"/>
            <a:r>
              <a:rPr lang="nl-BE" sz="1350" b="1" dirty="0">
                <a:solidFill>
                  <a:srgbClr val="4A6C5B"/>
                </a:solidFill>
                <a:latin typeface="Arial" panose="020B0604020202020204" pitchFamily="34" charset="0"/>
                <a:cs typeface="Arial" panose="020B0604020202020204" pitchFamily="34" charset="0"/>
              </a:rPr>
              <a:t>210 </a:t>
            </a:r>
            <a:r>
              <a:rPr lang="nl-BE" sz="1350" b="1" dirty="0" err="1" smtClean="0">
                <a:solidFill>
                  <a:srgbClr val="4A6C5B"/>
                </a:solidFill>
                <a:latin typeface="Arial" panose="020B0604020202020204" pitchFamily="34" charset="0"/>
                <a:cs typeface="Arial" panose="020B0604020202020204" pitchFamily="34" charset="0"/>
              </a:rPr>
              <a:t>millions</a:t>
            </a:r>
            <a:endParaRPr lang="nl-BE" sz="1350" b="1" dirty="0">
              <a:solidFill>
                <a:srgbClr val="4A6C5B"/>
              </a:solidFill>
              <a:latin typeface="Arial" panose="020B0604020202020204" pitchFamily="34" charset="0"/>
              <a:cs typeface="Arial" panose="020B0604020202020204" pitchFamily="34" charset="0"/>
            </a:endParaRPr>
          </a:p>
          <a:p>
            <a:pPr lvl="1" algn="ctr"/>
            <a:r>
              <a:rPr lang="nl-BE" sz="900" b="1" dirty="0">
                <a:solidFill>
                  <a:srgbClr val="4A6C5B"/>
                </a:solidFill>
                <a:latin typeface="Arial" panose="020B0604020202020204" pitchFamily="34" charset="0"/>
                <a:cs typeface="Arial" panose="020B0604020202020204" pitchFamily="34" charset="0"/>
              </a:rPr>
              <a:t>d</a:t>
            </a:r>
            <a:r>
              <a:rPr lang="nl-BE" sz="900" b="1" dirty="0" smtClean="0">
                <a:solidFill>
                  <a:srgbClr val="4A6C5B"/>
                </a:solidFill>
                <a:latin typeface="Arial" panose="020B0604020202020204" pitchFamily="34" charset="0"/>
                <a:cs typeface="Arial" panose="020B0604020202020204" pitchFamily="34" charset="0"/>
              </a:rPr>
              <a:t>e </a:t>
            </a:r>
            <a:r>
              <a:rPr lang="nl-BE" sz="900" b="1" dirty="0" err="1" smtClean="0">
                <a:solidFill>
                  <a:srgbClr val="4A6C5B"/>
                </a:solidFill>
                <a:latin typeface="Arial" panose="020B0604020202020204" pitchFamily="34" charset="0"/>
                <a:cs typeface="Arial" panose="020B0604020202020204" pitchFamily="34" charset="0"/>
              </a:rPr>
              <a:t>documents</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numériques</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disponibles</a:t>
            </a:r>
            <a:r>
              <a:rPr lang="nl-BE" sz="900" b="1" dirty="0" smtClean="0">
                <a:solidFill>
                  <a:srgbClr val="4A6C5B"/>
                </a:solidFill>
                <a:latin typeface="Arial" panose="020B0604020202020204" pitchFamily="34" charset="0"/>
                <a:cs typeface="Arial" panose="020B0604020202020204" pitchFamily="34" charset="0"/>
              </a:rPr>
              <a:t> au sein des </a:t>
            </a:r>
            <a:r>
              <a:rPr lang="nl-BE" sz="900" b="1" dirty="0" err="1" smtClean="0">
                <a:solidFill>
                  <a:srgbClr val="4A6C5B"/>
                </a:solidFill>
                <a:latin typeface="Arial" panose="020B0604020202020204" pitchFamily="34" charset="0"/>
                <a:cs typeface="Arial" panose="020B0604020202020204" pitchFamily="34" charset="0"/>
              </a:rPr>
              <a:t>hopitaux</a:t>
            </a:r>
            <a:r>
              <a:rPr lang="nl-BE" sz="900" b="1" dirty="0" smtClean="0">
                <a:solidFill>
                  <a:srgbClr val="4A6C5B"/>
                </a:solidFill>
                <a:latin typeface="Arial" panose="020B0604020202020204" pitchFamily="34" charset="0"/>
                <a:cs typeface="Arial" panose="020B0604020202020204" pitchFamily="34" charset="0"/>
              </a:rPr>
              <a:t> et </a:t>
            </a:r>
            <a:r>
              <a:rPr lang="nl-BE" sz="900" b="1" dirty="0" err="1" smtClean="0">
                <a:solidFill>
                  <a:srgbClr val="4A6C5B"/>
                </a:solidFill>
                <a:latin typeface="Arial" panose="020B0604020202020204" pitchFamily="34" charset="0"/>
                <a:cs typeface="Arial" panose="020B0604020202020204" pitchFamily="34" charset="0"/>
              </a:rPr>
              <a:t>labos</a:t>
            </a:r>
            <a:r>
              <a:rPr lang="nl-BE" sz="900" b="1" dirty="0" smtClean="0">
                <a:solidFill>
                  <a:srgbClr val="4A6C5B"/>
                </a:solidFill>
                <a:latin typeface="Arial" panose="020B0604020202020204" pitchFamily="34" charset="0"/>
                <a:cs typeface="Arial" panose="020B0604020202020204" pitchFamily="34" charset="0"/>
              </a:rPr>
              <a:t> </a:t>
            </a:r>
            <a:r>
              <a:rPr lang="nl-BE" sz="900" b="1" dirty="0" err="1" smtClean="0">
                <a:solidFill>
                  <a:srgbClr val="4A6C5B"/>
                </a:solidFill>
                <a:latin typeface="Arial" panose="020B0604020202020204" pitchFamily="34" charset="0"/>
                <a:cs typeface="Arial" panose="020B0604020202020204" pitchFamily="34" charset="0"/>
              </a:rPr>
              <a:t>cliniques</a:t>
            </a:r>
            <a:endParaRPr lang="nl-BE" sz="900" b="1" dirty="0">
              <a:solidFill>
                <a:srgbClr val="4A6C5B"/>
              </a:solidFill>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67828" y="3102488"/>
            <a:ext cx="1006434" cy="651786"/>
          </a:xfrm>
          <a:prstGeom prst="rect">
            <a:avLst/>
          </a:prstGeom>
        </p:spPr>
      </p:pic>
      <p:sp>
        <p:nvSpPr>
          <p:cNvPr id="4" name="Date Placeholder 3"/>
          <p:cNvSpPr>
            <a:spLocks noGrp="1"/>
          </p:cNvSpPr>
          <p:nvPr>
            <p:ph type="dt" sz="half" idx="2"/>
          </p:nvPr>
        </p:nvSpPr>
        <p:spPr/>
        <p:txBody>
          <a:bodyPr/>
          <a:lstStyle/>
          <a:p>
            <a:r>
              <a:rPr lang="en-US" smtClean="0"/>
              <a:t>18/02/2020</a:t>
            </a:r>
            <a:endParaRPr lang="fr-BE" dirty="0"/>
          </a:p>
        </p:txBody>
      </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Tree>
    <p:extLst>
      <p:ext uri="{BB962C8B-B14F-4D97-AF65-F5344CB8AC3E}">
        <p14:creationId xmlns:p14="http://schemas.microsoft.com/office/powerpoint/2010/main" val="3327956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Cluster 0 </a:t>
            </a:r>
            <a:r>
              <a:rPr lang="nl-NL" dirty="0" smtClean="0"/>
              <a:t>– 8 </a:t>
            </a:r>
            <a:r>
              <a:rPr lang="nl-NL" dirty="0" err="1" smtClean="0"/>
              <a:t>priorités</a:t>
            </a:r>
            <a:endParaRPr lang="nl-NL" dirty="0"/>
          </a:p>
        </p:txBody>
      </p:sp>
      <p:sp>
        <p:nvSpPr>
          <p:cNvPr id="11" name="Content Placeholder 10"/>
          <p:cNvSpPr>
            <a:spLocks noGrp="1"/>
          </p:cNvSpPr>
          <p:nvPr>
            <p:ph idx="1"/>
          </p:nvPr>
        </p:nvSpPr>
        <p:spPr/>
        <p:txBody>
          <a:bodyPr>
            <a:normAutofit/>
          </a:bodyPr>
          <a:lstStyle/>
          <a:p>
            <a:r>
              <a:rPr lang="fr-BE" sz="3000" dirty="0" smtClean="0"/>
              <a:t>Matrice d’accès</a:t>
            </a:r>
          </a:p>
          <a:p>
            <a:pPr lvl="1"/>
            <a:r>
              <a:rPr lang="fr-BE" sz="2400" dirty="0" smtClean="0"/>
              <a:t>nécessité de composer une seule et unique matrice pour tous les citoyens</a:t>
            </a:r>
          </a:p>
          <a:p>
            <a:pPr lvl="1"/>
            <a:r>
              <a:rPr lang="fr-BE" sz="2400" dirty="0" smtClean="0"/>
              <a:t>réflexion sur la nécessité de lister les documents relatifs au bien-être et les prestataires non AR 78</a:t>
            </a:r>
          </a:p>
          <a:p>
            <a:pPr lvl="1"/>
            <a:r>
              <a:rPr lang="fr-BE" sz="2400" dirty="0" smtClean="0"/>
              <a:t>réflexion sur une élaboration en fonction du type de prestataires/type de documents mais aussi en fonction du type de données/pathologies</a:t>
            </a:r>
          </a:p>
          <a:p>
            <a:pPr lvl="1"/>
            <a:r>
              <a:rPr lang="fr-BE" sz="2400" dirty="0" smtClean="0"/>
              <a:t>analyse nécessaire  de l’ouverture d’accès pour certains groupes de prestataires (infirmier, sages-femmes, dentistes, kinés,…) à certains types de documents</a:t>
            </a:r>
          </a:p>
          <a:p>
            <a:pPr lvl="1"/>
            <a:r>
              <a:rPr lang="fr-BE" sz="2400" dirty="0" smtClean="0"/>
              <a:t>pilote: encore à désigner</a:t>
            </a:r>
          </a:p>
          <a:p>
            <a:endParaRPr lang="fr-BE" dirty="0"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1904044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Cluster 0 </a:t>
            </a:r>
            <a:r>
              <a:rPr lang="nl-NL" dirty="0" smtClean="0"/>
              <a:t>– 8 </a:t>
            </a:r>
            <a:r>
              <a:rPr lang="nl-NL" dirty="0" err="1" smtClean="0"/>
              <a:t>priorités</a:t>
            </a:r>
            <a:endParaRPr lang="nl-NL" dirty="0"/>
          </a:p>
        </p:txBody>
      </p:sp>
      <p:sp>
        <p:nvSpPr>
          <p:cNvPr id="11" name="Content Placeholder 10"/>
          <p:cNvSpPr>
            <a:spLocks noGrp="1"/>
          </p:cNvSpPr>
          <p:nvPr>
            <p:ph idx="1"/>
          </p:nvPr>
        </p:nvSpPr>
        <p:spPr/>
        <p:txBody>
          <a:bodyPr>
            <a:normAutofit/>
          </a:bodyPr>
          <a:lstStyle/>
          <a:p>
            <a:r>
              <a:rPr lang="fr-BE" sz="2800" dirty="0" smtClean="0"/>
              <a:t>Réflexion sur la possibilité pour le patient d’élargir lui-même les droits d’accès en termes de types de documents ou types de prestataires</a:t>
            </a:r>
          </a:p>
          <a:p>
            <a:r>
              <a:rPr lang="fr-BE" sz="2800" dirty="0" smtClean="0"/>
              <a:t>Nécessité de fixer des délais communs pour les règles de publication des documents accessibles aux patients via les portails régionaux et le PHV</a:t>
            </a:r>
          </a:p>
          <a:p>
            <a:pPr lvl="1"/>
            <a:r>
              <a:rPr lang="fr-BE" sz="2400" dirty="0" smtClean="0"/>
              <a:t>délais actuellement variables</a:t>
            </a:r>
          </a:p>
          <a:p>
            <a:pPr lvl="1"/>
            <a:r>
              <a:rPr lang="fr-BE" sz="2400" dirty="0" smtClean="0"/>
              <a:t>complexification de la compréhension et la communication pour le patient</a:t>
            </a:r>
          </a:p>
          <a:p>
            <a:r>
              <a:rPr lang="fr-BE" sz="2800" dirty="0" smtClean="0"/>
              <a:t>Pilote: Hubs/Vlaams </a:t>
            </a:r>
            <a:r>
              <a:rPr lang="fr-BE" sz="2800" dirty="0" err="1" smtClean="0"/>
              <a:t>Patiëntenplatform</a:t>
            </a:r>
            <a:r>
              <a:rPr lang="fr-BE" sz="2800" dirty="0" smtClean="0"/>
              <a:t>/LUSS</a:t>
            </a:r>
          </a:p>
          <a:p>
            <a:pPr lvl="1"/>
            <a:r>
              <a:rPr lang="fr-BE" sz="2400" dirty="0" smtClean="0"/>
              <a:t>cf. délais ouverture docs hospitaliers au patient</a:t>
            </a:r>
          </a:p>
          <a:p>
            <a:endParaRPr lang="fr-BE" dirty="0" smtClean="0"/>
          </a:p>
          <a:p>
            <a:pPr lvl="1"/>
            <a:endParaRPr lang="fr-BE"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1070554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Cluster 0 – Data sharing consents</a:t>
            </a:r>
            <a:endParaRPr lang="nl-NL" dirty="0"/>
          </a:p>
        </p:txBody>
      </p:sp>
      <p:sp>
        <p:nvSpPr>
          <p:cNvPr id="6" name="Content Placeholder 5"/>
          <p:cNvSpPr>
            <a:spLocks noGrp="1"/>
          </p:cNvSpPr>
          <p:nvPr>
            <p:ph idx="1"/>
          </p:nvPr>
        </p:nvSpPr>
        <p:spPr/>
        <p:txBody>
          <a:bodyPr>
            <a:normAutofit/>
          </a:bodyPr>
          <a:lstStyle/>
          <a:p>
            <a:r>
              <a:rPr lang="fr-BE" sz="2800" dirty="0" smtClean="0"/>
              <a:t>17/02/2020: 8.928.210 </a:t>
            </a:r>
            <a:r>
              <a:rPr lang="fr-BE" sz="2800" dirty="0" err="1" smtClean="0"/>
              <a:t>consents</a:t>
            </a:r>
            <a:endParaRPr lang="fr-BE" sz="2800"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3"/>
          <a:stretch>
            <a:fillRect/>
          </a:stretch>
        </p:blipFill>
        <p:spPr>
          <a:xfrm>
            <a:off x="1043608" y="1844824"/>
            <a:ext cx="6858103" cy="4470134"/>
          </a:xfrm>
          <a:prstGeom prst="rect">
            <a:avLst/>
          </a:prstGeom>
        </p:spPr>
      </p:pic>
      <p:sp>
        <p:nvSpPr>
          <p:cNvPr id="5" name="Date Placeholder 4"/>
          <p:cNvSpPr>
            <a:spLocks noGrp="1"/>
          </p:cNvSpPr>
          <p:nvPr>
            <p:ph type="dt" sz="half" idx="2"/>
          </p:nvPr>
        </p:nvSpPr>
        <p:spPr/>
        <p:txBody>
          <a:bodyPr/>
          <a:lstStyle/>
          <a:p>
            <a:r>
              <a:rPr lang="en-US" smtClean="0"/>
              <a:t>18/02/2020</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2133868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Cluster 0 - Carelinks</a:t>
            </a:r>
            <a:endParaRPr lang="nl-NL" dirty="0"/>
          </a:p>
        </p:txBody>
      </p:sp>
      <p:sp>
        <p:nvSpPr>
          <p:cNvPr id="11" name="Content Placeholder 10"/>
          <p:cNvSpPr>
            <a:spLocks noGrp="1"/>
          </p:cNvSpPr>
          <p:nvPr>
            <p:ph idx="1"/>
          </p:nvPr>
        </p:nvSpPr>
        <p:spPr/>
        <p:txBody>
          <a:bodyPr>
            <a:normAutofit fontScale="77500" lnSpcReduction="20000"/>
          </a:bodyPr>
          <a:lstStyle/>
          <a:p>
            <a:r>
              <a:rPr lang="fr-BE" sz="3600" dirty="0" smtClean="0"/>
              <a:t>2019</a:t>
            </a:r>
          </a:p>
          <a:p>
            <a:pPr lvl="1"/>
            <a:r>
              <a:rPr lang="fr-BE" dirty="0" smtClean="0"/>
              <a:t>décision de gestion de la DB </a:t>
            </a:r>
            <a:r>
              <a:rPr lang="fr-BE" dirty="0" err="1" smtClean="0"/>
              <a:t>Carelinks</a:t>
            </a:r>
            <a:r>
              <a:rPr lang="fr-BE" dirty="0" smtClean="0"/>
              <a:t> par </a:t>
            </a:r>
            <a:r>
              <a:rPr lang="fr-BE" dirty="0" smtClean="0">
                <a:solidFill>
                  <a:srgbClr val="087670"/>
                </a:solidFill>
              </a:rPr>
              <a:t>eHealth</a:t>
            </a:r>
            <a:r>
              <a:rPr lang="fr-BE" dirty="0" smtClean="0"/>
              <a:t> pour toutes les relations de soins venant des institutions ou d’individus qui n’ont pas de source authentique pour y faire appel</a:t>
            </a:r>
          </a:p>
          <a:p>
            <a:pPr lvl="1"/>
            <a:r>
              <a:rPr lang="fr-BE" dirty="0" err="1" smtClean="0"/>
              <a:t>re-use</a:t>
            </a:r>
            <a:r>
              <a:rPr lang="fr-BE" dirty="0" smtClean="0"/>
              <a:t> de toutes les sources authentiques existantes dans le cadre des relations de soins</a:t>
            </a:r>
          </a:p>
          <a:p>
            <a:pPr lvl="1"/>
            <a:r>
              <a:rPr lang="nl-BE" dirty="0" smtClean="0"/>
              <a:t>démarrage du </a:t>
            </a:r>
            <a:r>
              <a:rPr lang="nl-BE" dirty="0" err="1" smtClean="0"/>
              <a:t>projet</a:t>
            </a:r>
            <a:r>
              <a:rPr lang="nl-BE" dirty="0" smtClean="0"/>
              <a:t> </a:t>
            </a:r>
            <a:r>
              <a:rPr lang="nl-BE" dirty="0" err="1" smtClean="0"/>
              <a:t>BelRAI</a:t>
            </a:r>
            <a:r>
              <a:rPr lang="nl-BE" dirty="0" smtClean="0"/>
              <a:t> </a:t>
            </a:r>
            <a:r>
              <a:rPr lang="nl-BE" dirty="0" err="1" smtClean="0"/>
              <a:t>Flandres</a:t>
            </a:r>
            <a:r>
              <a:rPr lang="nl-BE" dirty="0" smtClean="0"/>
              <a:t> (relations de </a:t>
            </a:r>
            <a:r>
              <a:rPr lang="nl-BE" dirty="0" err="1" smtClean="0"/>
              <a:t>soins</a:t>
            </a:r>
            <a:r>
              <a:rPr lang="nl-BE" dirty="0" smtClean="0"/>
              <a:t> </a:t>
            </a:r>
            <a:r>
              <a:rPr lang="nl-BE" dirty="0" err="1" smtClean="0"/>
              <a:t>uniquement</a:t>
            </a:r>
            <a:r>
              <a:rPr lang="nl-BE" dirty="0" smtClean="0"/>
              <a:t> </a:t>
            </a:r>
            <a:r>
              <a:rPr lang="nl-BE" dirty="0" err="1" smtClean="0"/>
              <a:t>avec</a:t>
            </a:r>
            <a:r>
              <a:rPr lang="nl-BE" dirty="0" smtClean="0"/>
              <a:t> des </a:t>
            </a:r>
            <a:r>
              <a:rPr lang="nl-BE" dirty="0" err="1" smtClean="0"/>
              <a:t>institutions</a:t>
            </a:r>
            <a:r>
              <a:rPr lang="nl-BE" dirty="0" smtClean="0"/>
              <a:t>)</a:t>
            </a:r>
            <a:endParaRPr lang="fr-BE" dirty="0" smtClean="0"/>
          </a:p>
          <a:p>
            <a:r>
              <a:rPr lang="fr-BE" sz="3600" dirty="0" smtClean="0"/>
              <a:t>2020</a:t>
            </a:r>
          </a:p>
          <a:p>
            <a:pPr lvl="1"/>
            <a:r>
              <a:rPr lang="nl-BE" dirty="0" err="1" smtClean="0"/>
              <a:t>développement</a:t>
            </a:r>
            <a:r>
              <a:rPr lang="nl-BE" dirty="0" smtClean="0"/>
              <a:t> de </a:t>
            </a:r>
            <a:r>
              <a:rPr lang="nl-BE" dirty="0" err="1" smtClean="0"/>
              <a:t>tous</a:t>
            </a:r>
            <a:r>
              <a:rPr lang="nl-BE" dirty="0" smtClean="0"/>
              <a:t> les services </a:t>
            </a:r>
            <a:r>
              <a:rPr lang="nl-BE" dirty="0" err="1" smtClean="0"/>
              <a:t>Carelinks</a:t>
            </a:r>
            <a:r>
              <a:rPr lang="nl-BE" dirty="0" smtClean="0"/>
              <a:t> </a:t>
            </a:r>
            <a:r>
              <a:rPr lang="nl-BE" dirty="0" err="1" smtClean="0"/>
              <a:t>utiles</a:t>
            </a:r>
            <a:r>
              <a:rPr lang="nl-BE" dirty="0" smtClean="0"/>
              <a:t> au </a:t>
            </a:r>
            <a:r>
              <a:rPr lang="nl-BE" dirty="0" err="1" smtClean="0"/>
              <a:t>projet</a:t>
            </a:r>
            <a:r>
              <a:rPr lang="nl-BE" dirty="0" smtClean="0"/>
              <a:t> </a:t>
            </a:r>
            <a:r>
              <a:rPr lang="nl-BE" dirty="0" err="1" smtClean="0"/>
              <a:t>BelRAI</a:t>
            </a:r>
            <a:r>
              <a:rPr lang="nl-BE" dirty="0" smtClean="0"/>
              <a:t> </a:t>
            </a:r>
            <a:r>
              <a:rPr lang="nl-BE" dirty="0" err="1" smtClean="0"/>
              <a:t>Flandres</a:t>
            </a:r>
            <a:r>
              <a:rPr lang="nl-BE" dirty="0" smtClean="0"/>
              <a:t> et </a:t>
            </a:r>
            <a:r>
              <a:rPr lang="nl-BE" dirty="0" err="1" smtClean="0"/>
              <a:t>autres</a:t>
            </a:r>
            <a:endParaRPr lang="nl-BE" dirty="0" smtClean="0"/>
          </a:p>
          <a:p>
            <a:pPr lvl="1"/>
            <a:r>
              <a:rPr lang="nl-BE" dirty="0" smtClean="0"/>
              <a:t>mise en </a:t>
            </a:r>
            <a:r>
              <a:rPr lang="nl-BE" dirty="0" err="1" smtClean="0"/>
              <a:t>place</a:t>
            </a:r>
            <a:r>
              <a:rPr lang="nl-BE" dirty="0" smtClean="0"/>
              <a:t> </a:t>
            </a:r>
            <a:r>
              <a:rPr lang="nl-BE" dirty="0" err="1" smtClean="0"/>
              <a:t>d’un</a:t>
            </a:r>
            <a:r>
              <a:rPr lang="nl-BE" dirty="0" smtClean="0"/>
              <a:t> DB </a:t>
            </a:r>
            <a:r>
              <a:rPr lang="nl-BE" dirty="0" err="1" smtClean="0"/>
              <a:t>Carelinks</a:t>
            </a:r>
            <a:r>
              <a:rPr lang="nl-BE" dirty="0" smtClean="0"/>
              <a:t> (+ </a:t>
            </a:r>
            <a:r>
              <a:rPr lang="nl-BE" dirty="0" err="1" smtClean="0"/>
              <a:t>système</a:t>
            </a:r>
            <a:r>
              <a:rPr lang="nl-BE" dirty="0" smtClean="0"/>
              <a:t> </a:t>
            </a:r>
            <a:r>
              <a:rPr lang="nl-BE" dirty="0" err="1" smtClean="0"/>
              <a:t>d’encryption</a:t>
            </a:r>
            <a:r>
              <a:rPr lang="nl-BE" dirty="0" smtClean="0"/>
              <a:t> pour les relations </a:t>
            </a:r>
            <a:r>
              <a:rPr lang="nl-BE" dirty="0" err="1" smtClean="0"/>
              <a:t>avec</a:t>
            </a:r>
            <a:r>
              <a:rPr lang="nl-BE" dirty="0" smtClean="0"/>
              <a:t> pathologie)</a:t>
            </a:r>
          </a:p>
          <a:p>
            <a:pPr lvl="1"/>
            <a:r>
              <a:rPr lang="nl-BE" dirty="0" err="1" smtClean="0"/>
              <a:t>suivi</a:t>
            </a:r>
            <a:r>
              <a:rPr lang="nl-BE" dirty="0" smtClean="0"/>
              <a:t> des </a:t>
            </a:r>
            <a:r>
              <a:rPr lang="nl-BE" dirty="0" err="1" smtClean="0"/>
              <a:t>aspects</a:t>
            </a:r>
            <a:r>
              <a:rPr lang="nl-BE" dirty="0" smtClean="0"/>
              <a:t> </a:t>
            </a:r>
            <a:r>
              <a:rPr lang="nl-BE" dirty="0" err="1" smtClean="0"/>
              <a:t>Carelinks</a:t>
            </a:r>
            <a:r>
              <a:rPr lang="nl-BE" dirty="0" smtClean="0"/>
              <a:t> dans </a:t>
            </a:r>
            <a:r>
              <a:rPr lang="nl-BE" dirty="0" err="1" smtClean="0"/>
              <a:t>le</a:t>
            </a:r>
            <a:r>
              <a:rPr lang="nl-BE" dirty="0" smtClean="0"/>
              <a:t> </a:t>
            </a:r>
            <a:r>
              <a:rPr lang="nl-BE" dirty="0" err="1" smtClean="0"/>
              <a:t>cadre</a:t>
            </a:r>
            <a:r>
              <a:rPr lang="nl-BE" dirty="0" smtClean="0"/>
              <a:t> du </a:t>
            </a:r>
            <a:r>
              <a:rPr lang="nl-BE" dirty="0" err="1" smtClean="0"/>
              <a:t>projet</a:t>
            </a:r>
            <a:r>
              <a:rPr lang="nl-BE" dirty="0" smtClean="0"/>
              <a:t> Digitaal </a:t>
            </a:r>
            <a:r>
              <a:rPr lang="nl-BE" dirty="0" err="1" smtClean="0"/>
              <a:t>ZOrgPlatform</a:t>
            </a:r>
            <a:r>
              <a:rPr lang="nl-BE" dirty="0" smtClean="0"/>
              <a:t> pour la </a:t>
            </a:r>
            <a:r>
              <a:rPr lang="nl-BE" dirty="0" err="1" smtClean="0"/>
              <a:t>Flandre</a:t>
            </a:r>
            <a:endParaRPr lang="nl-NL" dirty="0" smtClean="0"/>
          </a:p>
          <a:p>
            <a:endParaRPr lang="nl-NL" dirty="0"/>
          </a:p>
        </p:txBody>
      </p:sp>
      <p:sp>
        <p:nvSpPr>
          <p:cNvPr id="66" name="AutoShape 4" descr="Résultat de recherche d'images pour &quot;recip-e&quot;"/>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259682"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1493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23</a:t>
            </a:fld>
            <a:r>
              <a:rPr lang="fr-BE" smtClean="0"/>
              <a:t> -</a:t>
            </a:r>
            <a:endParaRPr lang="fr-BE" dirty="0"/>
          </a:p>
        </p:txBody>
      </p:sp>
    </p:spTree>
    <p:extLst>
      <p:ext uri="{BB962C8B-B14F-4D97-AF65-F5344CB8AC3E}">
        <p14:creationId xmlns:p14="http://schemas.microsoft.com/office/powerpoint/2010/main" val="3603863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Cluster 0 </a:t>
            </a:r>
            <a:r>
              <a:rPr lang="nl-BE" dirty="0" smtClean="0"/>
              <a:t>– </a:t>
            </a:r>
            <a:r>
              <a:rPr lang="nl-BE" dirty="0" err="1" smtClean="0"/>
              <a:t>Circle</a:t>
            </a:r>
            <a:r>
              <a:rPr lang="nl-BE" dirty="0" smtClean="0"/>
              <a:t> </a:t>
            </a:r>
            <a:r>
              <a:rPr lang="nl-BE" dirty="0" smtClean="0"/>
              <a:t>of trust</a:t>
            </a:r>
            <a:endParaRPr lang="nl-BE" dirty="0"/>
          </a:p>
        </p:txBody>
      </p:sp>
      <p:sp>
        <p:nvSpPr>
          <p:cNvPr id="11" name="Content Placeholder 10"/>
          <p:cNvSpPr>
            <a:spLocks noGrp="1"/>
          </p:cNvSpPr>
          <p:nvPr>
            <p:ph idx="1"/>
          </p:nvPr>
        </p:nvSpPr>
        <p:spPr/>
        <p:txBody>
          <a:bodyPr>
            <a:normAutofit fontScale="92500" lnSpcReduction="20000"/>
          </a:bodyPr>
          <a:lstStyle/>
          <a:p>
            <a:r>
              <a:rPr lang="nl-BE" dirty="0" err="1" smtClean="0"/>
              <a:t>Circle</a:t>
            </a:r>
            <a:r>
              <a:rPr lang="nl-BE" dirty="0" smtClean="0"/>
              <a:t> of trust (</a:t>
            </a:r>
            <a:r>
              <a:rPr lang="nl-BE" dirty="0" err="1" smtClean="0"/>
              <a:t>CoT</a:t>
            </a:r>
            <a:r>
              <a:rPr lang="nl-BE" dirty="0" smtClean="0"/>
              <a:t>)</a:t>
            </a:r>
          </a:p>
          <a:p>
            <a:pPr lvl="1"/>
            <a:r>
              <a:rPr lang="fr-FR" dirty="0" smtClean="0"/>
              <a:t>définit objectivement </a:t>
            </a:r>
          </a:p>
          <a:p>
            <a:pPr lvl="2"/>
            <a:r>
              <a:rPr lang="fr-FR" dirty="0" smtClean="0"/>
              <a:t>qui effectue quels contrôles</a:t>
            </a:r>
          </a:p>
          <a:p>
            <a:pPr lvl="2"/>
            <a:r>
              <a:rPr lang="fr-FR" dirty="0" smtClean="0"/>
              <a:t>comment mettre en œuvre les principes fondamentaux de la sécurité des informations et de la protection de la vie privée</a:t>
            </a:r>
          </a:p>
          <a:p>
            <a:pPr lvl="2"/>
            <a:r>
              <a:rPr lang="fr-FR" dirty="0" smtClean="0"/>
              <a:t>quels mécanismes de contrôle devraient être mis en œuvre</a:t>
            </a:r>
          </a:p>
          <a:p>
            <a:pPr lvl="1"/>
            <a:r>
              <a:rPr lang="fr-FR" dirty="0" smtClean="0"/>
              <a:t>règlement approuvé </a:t>
            </a:r>
          </a:p>
          <a:p>
            <a:pPr lvl="2"/>
            <a:r>
              <a:rPr lang="fr-FR" dirty="0" smtClean="0"/>
              <a:t>par le comité de gestion de la plate-forme </a:t>
            </a:r>
            <a:r>
              <a:rPr lang="fr-FR" dirty="0" smtClean="0">
                <a:solidFill>
                  <a:srgbClr val="087670"/>
                </a:solidFill>
              </a:rPr>
              <a:t>eHealth</a:t>
            </a:r>
            <a:r>
              <a:rPr lang="fr-FR" dirty="0" smtClean="0"/>
              <a:t> le 10 septembre 2019 </a:t>
            </a:r>
          </a:p>
          <a:p>
            <a:pPr lvl="2"/>
            <a:r>
              <a:rPr lang="fr-FR" dirty="0" smtClean="0"/>
              <a:t>par le Comité de la sécurité de l'information le 1er octobre 2019</a:t>
            </a:r>
          </a:p>
          <a:p>
            <a:pPr lvl="1"/>
            <a:r>
              <a:rPr lang="nl-BE" dirty="0" err="1" smtClean="0"/>
              <a:t>publication</a:t>
            </a:r>
            <a:r>
              <a:rPr lang="nl-BE" dirty="0" smtClean="0"/>
              <a:t> </a:t>
            </a:r>
            <a:r>
              <a:rPr lang="nl-BE" dirty="0" err="1" smtClean="0"/>
              <a:t>sur</a:t>
            </a:r>
            <a:r>
              <a:rPr lang="nl-BE" dirty="0" smtClean="0"/>
              <a:t> </a:t>
            </a:r>
            <a:r>
              <a:rPr lang="nl-BE" dirty="0" err="1" smtClean="0"/>
              <a:t>le</a:t>
            </a:r>
            <a:r>
              <a:rPr lang="nl-BE" dirty="0" smtClean="0"/>
              <a:t> </a:t>
            </a:r>
            <a:r>
              <a:rPr lang="nl-BE" dirty="0" err="1" smtClean="0"/>
              <a:t>portail</a:t>
            </a:r>
            <a:r>
              <a:rPr lang="nl-BE" dirty="0" smtClean="0"/>
              <a:t> </a:t>
            </a:r>
            <a:r>
              <a:rPr lang="en-US" dirty="0" smtClean="0">
                <a:hlinkClick r:id="rId3"/>
              </a:rPr>
              <a:t>https://www.ehealth.fgov.be/ehealthplatform/fr/reglements</a:t>
            </a:r>
            <a:endParaRPr lang="nl-BE" dirty="0" smtClean="0"/>
          </a:p>
          <a:p>
            <a:endParaRPr lang="fr-BE" dirty="0"/>
          </a:p>
        </p:txBody>
      </p:sp>
      <p:sp>
        <p:nvSpPr>
          <p:cNvPr id="66" name="AutoShape 4" descr="Résultat de recherche d'images pour &quot;recip-e&quot;"/>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259682"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1493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24</a:t>
            </a:fld>
            <a:r>
              <a:rPr lang="fr-BE" smtClean="0"/>
              <a:t> -</a:t>
            </a:r>
            <a:endParaRPr lang="fr-BE" dirty="0"/>
          </a:p>
        </p:txBody>
      </p:sp>
    </p:spTree>
    <p:extLst>
      <p:ext uri="{BB962C8B-B14F-4D97-AF65-F5344CB8AC3E}">
        <p14:creationId xmlns:p14="http://schemas.microsoft.com/office/powerpoint/2010/main" val="68470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Cluster 3 </a:t>
            </a:r>
            <a:r>
              <a:rPr lang="fr-BE" dirty="0" smtClean="0"/>
              <a:t>– Application </a:t>
            </a:r>
            <a:r>
              <a:rPr lang="fr-BE" dirty="0" err="1" smtClean="0"/>
              <a:t>Programming</a:t>
            </a:r>
            <a:r>
              <a:rPr lang="fr-BE" dirty="0" smtClean="0"/>
              <a:t> Interface (API)</a:t>
            </a:r>
            <a:endParaRPr lang="fr-BE" dirty="0"/>
          </a:p>
        </p:txBody>
      </p:sp>
      <p:sp>
        <p:nvSpPr>
          <p:cNvPr id="6" name="Title 3"/>
          <p:cNvSpPr>
            <a:spLocks noGrp="1"/>
          </p:cNvSpPr>
          <p:nvPr>
            <p:ph idx="1"/>
          </p:nvPr>
        </p:nvSpPr>
        <p:spPr/>
        <p:txBody>
          <a:bodyPr>
            <a:normAutofit fontScale="70000" lnSpcReduction="20000"/>
          </a:bodyPr>
          <a:lstStyle/>
          <a:p>
            <a:r>
              <a:rPr lang="fr-BE" dirty="0" smtClean="0"/>
              <a:t>Interface de programmation pour des données ou une série de fonctionnalités</a:t>
            </a:r>
          </a:p>
          <a:p>
            <a:r>
              <a:rPr lang="fr-BE" dirty="0" smtClean="0"/>
              <a:t>L’API permet d’utiliser les données et fonctionnalités comme base pour le développement</a:t>
            </a:r>
          </a:p>
          <a:p>
            <a:r>
              <a:rPr lang="fr-BE" dirty="0" smtClean="0"/>
              <a:t>Fournisseurs vs. utilisateurs</a:t>
            </a:r>
          </a:p>
          <a:p>
            <a:pPr lvl="1"/>
            <a:r>
              <a:rPr lang="fr-BE" dirty="0" smtClean="0"/>
              <a:t>lorsqu’une API est proposée via un réseau, le service qui propose l’API est appelé le « fournisseur »</a:t>
            </a:r>
          </a:p>
          <a:p>
            <a:pPr lvl="1"/>
            <a:r>
              <a:rPr lang="fr-BE" dirty="0" smtClean="0"/>
              <a:t>« l’utilisateur »de l’API est souvent une application logicielle</a:t>
            </a:r>
          </a:p>
          <a:p>
            <a:r>
              <a:rPr lang="fr-BE" dirty="0" smtClean="0"/>
              <a:t>L'utilisateur peut sous-traiter le besoin de données ou de fonctionnalité en faisant appel à des API</a:t>
            </a:r>
          </a:p>
          <a:p>
            <a:pPr lvl="1"/>
            <a:r>
              <a:rPr lang="fr-BE" dirty="0" smtClean="0"/>
              <a:t>facturation</a:t>
            </a:r>
          </a:p>
          <a:p>
            <a:pPr lvl="1"/>
            <a:r>
              <a:rPr lang="fr-BE" dirty="0" smtClean="0"/>
              <a:t>identité</a:t>
            </a:r>
          </a:p>
          <a:p>
            <a:pPr lvl="1"/>
            <a:r>
              <a:rPr lang="fr-BE" dirty="0" smtClean="0"/>
              <a:t>enregistrement</a:t>
            </a:r>
          </a:p>
          <a:p>
            <a:pPr lvl="1"/>
            <a:r>
              <a:rPr lang="fr-BE" dirty="0" smtClean="0"/>
              <a:t>traitement d'images</a:t>
            </a:r>
          </a:p>
          <a:p>
            <a:pPr lvl="1"/>
            <a:r>
              <a:rPr lang="fr-BE" dirty="0" smtClean="0"/>
              <a:t>diverses sources de données (authentiques)</a:t>
            </a:r>
          </a:p>
          <a:p>
            <a:pPr lvl="1"/>
            <a:r>
              <a:rPr lang="fr-BE" dirty="0" smtClean="0"/>
              <a:t>...</a:t>
            </a:r>
          </a:p>
          <a:p>
            <a:endParaRPr lang="fr-BE" dirty="0"/>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25</a:t>
            </a:fld>
            <a:r>
              <a:rPr lang="fr-BE" smtClean="0"/>
              <a:t> -</a:t>
            </a:r>
            <a:endParaRPr lang="fr-BE" dirty="0"/>
          </a:p>
        </p:txBody>
      </p:sp>
    </p:spTree>
    <p:extLst>
      <p:ext uri="{BB962C8B-B14F-4D97-AF65-F5344CB8AC3E}">
        <p14:creationId xmlns:p14="http://schemas.microsoft.com/office/powerpoint/2010/main" val="2126100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Cluster 3 </a:t>
            </a:r>
            <a:r>
              <a:rPr lang="fr-BE" dirty="0" smtClean="0"/>
              <a:t>– Application </a:t>
            </a:r>
            <a:r>
              <a:rPr lang="fr-BE" dirty="0" err="1" smtClean="0"/>
              <a:t>Programming</a:t>
            </a:r>
            <a:r>
              <a:rPr lang="fr-BE" dirty="0" smtClean="0"/>
              <a:t> Interface (API)</a:t>
            </a:r>
            <a:endParaRPr lang="fr-BE" dirty="0"/>
          </a:p>
        </p:txBody>
      </p:sp>
      <p:sp>
        <p:nvSpPr>
          <p:cNvPr id="6" name="Title 3"/>
          <p:cNvSpPr>
            <a:spLocks noGrp="1"/>
          </p:cNvSpPr>
          <p:nvPr>
            <p:ph idx="1"/>
          </p:nvPr>
        </p:nvSpPr>
        <p:spPr/>
        <p:txBody>
          <a:bodyPr/>
          <a:lstStyle/>
          <a:p>
            <a:r>
              <a:rPr lang="fr-BE" sz="2800" dirty="0" smtClean="0"/>
              <a:t>Les utilisateurs peuvent se connecter à une API d’un fournisseur et en utiliser les données et fonctionnalités moyennant le respect du « contrat technique »</a:t>
            </a:r>
          </a:p>
          <a:p>
            <a:r>
              <a:rPr lang="fr-BE" sz="2800" dirty="0" smtClean="0"/>
              <a:t>Les utilisateurs n’ont pas besoin de connaître les détails techniques de la fonctionnalité</a:t>
            </a:r>
          </a:p>
          <a:p>
            <a:r>
              <a:rPr lang="fr-BE" sz="2800" dirty="0" smtClean="0"/>
              <a:t>Les API peuvent être développées dans n'importe quel langage de programmation</a:t>
            </a:r>
          </a:p>
          <a:p>
            <a:endParaRPr lang="fr-BE" dirty="0"/>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26</a:t>
            </a:fld>
            <a:r>
              <a:rPr lang="fr-BE" smtClean="0"/>
              <a:t> -</a:t>
            </a:r>
            <a:endParaRPr lang="fr-BE" dirty="0"/>
          </a:p>
        </p:txBody>
      </p:sp>
    </p:spTree>
    <p:extLst>
      <p:ext uri="{BB962C8B-B14F-4D97-AF65-F5344CB8AC3E}">
        <p14:creationId xmlns:p14="http://schemas.microsoft.com/office/powerpoint/2010/main" val="4074294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Cluster 3 </a:t>
            </a:r>
            <a:r>
              <a:rPr lang="fr-BE" dirty="0" smtClean="0"/>
              <a:t>– Application </a:t>
            </a:r>
            <a:r>
              <a:rPr lang="fr-BE" dirty="0" err="1" smtClean="0"/>
              <a:t>Programming</a:t>
            </a:r>
            <a:r>
              <a:rPr lang="fr-BE" dirty="0" smtClean="0"/>
              <a:t> Interface (API)</a:t>
            </a:r>
            <a:endParaRPr lang="fr-BE" dirty="0"/>
          </a:p>
        </p:txBody>
      </p:sp>
      <p:sp>
        <p:nvSpPr>
          <p:cNvPr id="6" name="Title 3"/>
          <p:cNvSpPr>
            <a:spLocks noGrp="1"/>
          </p:cNvSpPr>
          <p:nvPr>
            <p:ph idx="1"/>
          </p:nvPr>
        </p:nvSpPr>
        <p:spPr/>
        <p:txBody>
          <a:bodyPr>
            <a:normAutofit fontScale="92500"/>
          </a:bodyPr>
          <a:lstStyle/>
          <a:p>
            <a:r>
              <a:rPr lang="fr-BE" sz="3000" dirty="0" smtClean="0"/>
              <a:t>Avantages</a:t>
            </a:r>
          </a:p>
          <a:p>
            <a:pPr lvl="1"/>
            <a:r>
              <a:rPr lang="fr-BE" sz="2600" dirty="0" smtClean="0"/>
              <a:t>réduction des coûts grâce à la réutilisation : les utilisateurs ne doivent pas développer ce qui existe déjà !</a:t>
            </a:r>
          </a:p>
          <a:p>
            <a:pPr lvl="1"/>
            <a:r>
              <a:rPr lang="fr-BE" sz="2600" dirty="0" smtClean="0"/>
              <a:t>moins complexe : pas de grands systèmes monolithiques</a:t>
            </a:r>
          </a:p>
          <a:p>
            <a:pPr lvl="1"/>
            <a:r>
              <a:rPr lang="fr-BE" sz="2600" dirty="0" smtClean="0"/>
              <a:t>dissociation: les utilisateurs et fournisseurs peuvent continuer à se connecter tant que le contrat technique est respecté, p.ex. impact limité en cas de migration</a:t>
            </a:r>
          </a:p>
          <a:p>
            <a:pPr lvl="1"/>
            <a:r>
              <a:rPr lang="fr-BE" sz="2600" dirty="0" smtClean="0"/>
              <a:t>moteur de l’innovation : de nouveaux produits voient le jour basés sur la capacité API existante</a:t>
            </a:r>
          </a:p>
          <a:p>
            <a:pPr lvl="1"/>
            <a:r>
              <a:rPr lang="fr-BE" sz="2600" dirty="0" smtClean="0"/>
              <a:t>stimulation de partenariats</a:t>
            </a:r>
          </a:p>
          <a:p>
            <a:pPr lvl="1"/>
            <a:r>
              <a:rPr lang="fr-BE" sz="2600" dirty="0" smtClean="0"/>
              <a:t>stimulation de standardisation</a:t>
            </a:r>
          </a:p>
          <a:p>
            <a:pPr lvl="1"/>
            <a:endParaRPr lang="fr-BE" dirty="0" smtClean="0"/>
          </a:p>
          <a:p>
            <a:endParaRPr lang="fr-BE" dirty="0"/>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spTree>
    <p:extLst>
      <p:ext uri="{BB962C8B-B14F-4D97-AF65-F5344CB8AC3E}">
        <p14:creationId xmlns:p14="http://schemas.microsoft.com/office/powerpoint/2010/main" val="1150782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Cluster 3 </a:t>
            </a:r>
            <a:r>
              <a:rPr lang="fr-BE" dirty="0" smtClean="0"/>
              <a:t>– Application </a:t>
            </a:r>
            <a:r>
              <a:rPr lang="fr-BE" dirty="0" err="1" smtClean="0"/>
              <a:t>Programming</a:t>
            </a:r>
            <a:r>
              <a:rPr lang="fr-BE" dirty="0" smtClean="0"/>
              <a:t> Interface (API)</a:t>
            </a:r>
            <a:endParaRPr lang="fr-BE" dirty="0"/>
          </a:p>
        </p:txBody>
      </p:sp>
      <p:sp>
        <p:nvSpPr>
          <p:cNvPr id="6" name="Title 3"/>
          <p:cNvSpPr>
            <a:spLocks noGrp="1"/>
          </p:cNvSpPr>
          <p:nvPr>
            <p:ph idx="1"/>
          </p:nvPr>
        </p:nvSpPr>
        <p:spPr/>
        <p:txBody>
          <a:bodyPr>
            <a:normAutofit/>
          </a:bodyPr>
          <a:lstStyle/>
          <a:p>
            <a:r>
              <a:rPr lang="fr-BE" sz="2800" dirty="0" smtClean="0"/>
              <a:t>Les API dirigent les processus métier dans l’</a:t>
            </a:r>
            <a:r>
              <a:rPr lang="fr-BE" sz="2800" dirty="0" err="1" smtClean="0"/>
              <a:t>eGovernment</a:t>
            </a:r>
            <a:r>
              <a:rPr lang="fr-BE" sz="2800" dirty="0" smtClean="0"/>
              <a:t> belge</a:t>
            </a:r>
          </a:p>
          <a:p>
            <a:r>
              <a:rPr lang="fr-BE" sz="2800" dirty="0" smtClean="0"/>
              <a:t>Les API forment la clé du partage d’informations en temps réel entre partenaires</a:t>
            </a:r>
          </a:p>
          <a:p>
            <a:pPr lvl="1"/>
            <a:r>
              <a:rPr lang="fr-BE" sz="2600" dirty="0" smtClean="0"/>
              <a:t>organismes publics</a:t>
            </a:r>
          </a:p>
          <a:p>
            <a:pPr lvl="1"/>
            <a:r>
              <a:rPr lang="fr-BE" sz="2600" dirty="0" smtClean="0"/>
              <a:t>entreprises</a:t>
            </a:r>
          </a:p>
          <a:p>
            <a:pPr lvl="1"/>
            <a:r>
              <a:rPr lang="fr-BE" sz="2600" dirty="0" smtClean="0"/>
              <a:t>citoyens</a:t>
            </a:r>
          </a:p>
          <a:p>
            <a:r>
              <a:rPr lang="fr-BE" sz="2800" dirty="0" smtClean="0"/>
              <a:t>En mettant l’accent sur</a:t>
            </a:r>
          </a:p>
          <a:p>
            <a:pPr lvl="1"/>
            <a:r>
              <a:rPr lang="fr-BE" sz="2400" dirty="0" smtClean="0"/>
              <a:t>la gestion des API</a:t>
            </a:r>
          </a:p>
          <a:p>
            <a:pPr lvl="1"/>
            <a:r>
              <a:rPr lang="fr-BE" sz="2400" dirty="0" smtClean="0"/>
              <a:t>la standardisation</a:t>
            </a:r>
          </a:p>
          <a:p>
            <a:pPr lvl="1"/>
            <a:r>
              <a:rPr lang="fr-BE" sz="2400" dirty="0" smtClean="0"/>
              <a:t>la sécurité</a:t>
            </a:r>
          </a:p>
          <a:p>
            <a:endParaRPr lang="fr-BE" dirty="0"/>
          </a:p>
        </p:txBody>
      </p:sp>
      <p:pic>
        <p:nvPicPr>
          <p:cNvPr id="3" name="Picture 2"/>
          <p:cNvPicPr>
            <a:picLocks noChangeAspect="1"/>
          </p:cNvPicPr>
          <p:nvPr/>
        </p:nvPicPr>
        <p:blipFill>
          <a:blip r:embed="rId2"/>
          <a:stretch>
            <a:fillRect/>
          </a:stretch>
        </p:blipFill>
        <p:spPr>
          <a:xfrm>
            <a:off x="4716015" y="3140968"/>
            <a:ext cx="3802357" cy="3024336"/>
          </a:xfrm>
          <a:prstGeom prst="rect">
            <a:avLst/>
          </a:prstGeom>
        </p:spPr>
      </p:pic>
      <p:sp>
        <p:nvSpPr>
          <p:cNvPr id="7" name="Date Placeholder 6"/>
          <p:cNvSpPr>
            <a:spLocks noGrp="1"/>
          </p:cNvSpPr>
          <p:nvPr>
            <p:ph type="dt" sz="half" idx="2"/>
          </p:nvPr>
        </p:nvSpPr>
        <p:spPr/>
        <p:txBody>
          <a:bodyPr/>
          <a:lstStyle/>
          <a:p>
            <a:r>
              <a:rPr lang="en-US" smtClean="0"/>
              <a:t>18/02/2020</a:t>
            </a:r>
            <a:endParaRPr lang="fr-BE" dirty="0"/>
          </a:p>
        </p:txBody>
      </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spTree>
    <p:extLst>
      <p:ext uri="{BB962C8B-B14F-4D97-AF65-F5344CB8AC3E}">
        <p14:creationId xmlns:p14="http://schemas.microsoft.com/office/powerpoint/2010/main" val="1601867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nl-BE" smtClean="0">
                <a:latin typeface="+mj-lt"/>
              </a:rPr>
              <a:t>Cluster 3 – </a:t>
            </a:r>
            <a:r>
              <a:rPr lang="en-US" smtClean="0">
                <a:latin typeface="+mj-lt"/>
              </a:rPr>
              <a:t>Réutilisation des composants business</a:t>
            </a:r>
            <a:endParaRPr lang="en-US" dirty="0">
              <a:latin typeface="+mj-lt"/>
            </a:endParaRPr>
          </a:p>
        </p:txBody>
      </p:sp>
      <p:sp>
        <p:nvSpPr>
          <p:cNvPr id="9" name="Rectangle 8"/>
          <p:cNvSpPr/>
          <p:nvPr/>
        </p:nvSpPr>
        <p:spPr>
          <a:xfrm>
            <a:off x="819385" y="2149419"/>
            <a:ext cx="1620000" cy="1200329"/>
          </a:xfrm>
          <a:prstGeom prst="rect">
            <a:avLst/>
          </a:prstGeom>
        </p:spPr>
        <p:txBody>
          <a:bodyPr wrap="square" anchor="ctr">
            <a:spAutoFit/>
          </a:bodyPr>
          <a:lstStyle/>
          <a:p>
            <a:pPr algn="r" defTabSz="685800">
              <a:defRPr/>
            </a:pPr>
            <a:r>
              <a:rPr lang="fr-FR" sz="1200" dirty="0">
                <a:solidFill>
                  <a:srgbClr val="3B3938"/>
                </a:solidFill>
              </a:rPr>
              <a:t>Chaque </a:t>
            </a:r>
            <a:r>
              <a:rPr lang="fr-FR" sz="1200" dirty="0" smtClean="0">
                <a:solidFill>
                  <a:srgbClr val="3B3938"/>
                </a:solidFill>
              </a:rPr>
              <a:t>partenaire </a:t>
            </a:r>
            <a:endParaRPr lang="fr-FR" sz="1200" dirty="0">
              <a:solidFill>
                <a:srgbClr val="3B3938"/>
              </a:solidFill>
            </a:endParaRPr>
          </a:p>
          <a:p>
            <a:pPr algn="r" defTabSz="685800">
              <a:defRPr/>
            </a:pPr>
            <a:r>
              <a:rPr lang="fr-FR" sz="1200" dirty="0">
                <a:solidFill>
                  <a:srgbClr val="3B3938"/>
                </a:solidFill>
              </a:rPr>
              <a:t>peut facilement trouver les </a:t>
            </a:r>
            <a:r>
              <a:rPr lang="fr-FR" sz="1200" b="1" dirty="0">
                <a:solidFill>
                  <a:srgbClr val="3B3938"/>
                </a:solidFill>
              </a:rPr>
              <a:t>éléments réutilisables </a:t>
            </a:r>
            <a:r>
              <a:rPr lang="fr-FR" sz="1200" dirty="0">
                <a:solidFill>
                  <a:srgbClr val="3B3938"/>
                </a:solidFill>
              </a:rPr>
              <a:t>les plus courants dans un catalogue centralisé</a:t>
            </a:r>
            <a:endParaRPr lang="en-US" sz="1200" b="1" dirty="0">
              <a:solidFill>
                <a:srgbClr val="3B3938"/>
              </a:solidFill>
              <a:latin typeface="Calibri" panose="020F0502020204030204"/>
            </a:endParaRPr>
          </a:p>
        </p:txBody>
      </p:sp>
      <p:sp>
        <p:nvSpPr>
          <p:cNvPr id="11" name="Rectangle 10"/>
          <p:cNvSpPr/>
          <p:nvPr/>
        </p:nvSpPr>
        <p:spPr>
          <a:xfrm>
            <a:off x="785321" y="4069238"/>
            <a:ext cx="1620000" cy="1384995"/>
          </a:xfrm>
          <a:prstGeom prst="rect">
            <a:avLst/>
          </a:prstGeom>
        </p:spPr>
        <p:txBody>
          <a:bodyPr anchor="ctr">
            <a:spAutoFit/>
          </a:bodyPr>
          <a:lstStyle/>
          <a:p>
            <a:pPr algn="r" defTabSz="685800">
              <a:defRPr/>
            </a:pPr>
            <a:r>
              <a:rPr lang="fr-FR" sz="1200" dirty="0">
                <a:solidFill>
                  <a:srgbClr val="3B3938"/>
                </a:solidFill>
              </a:rPr>
              <a:t>Une </a:t>
            </a:r>
            <a:r>
              <a:rPr lang="fr-FR" sz="1200" b="1" dirty="0" smtClean="0">
                <a:solidFill>
                  <a:srgbClr val="3B3938"/>
                </a:solidFill>
              </a:rPr>
              <a:t>civilisation</a:t>
            </a:r>
            <a:r>
              <a:rPr lang="fr-FR" sz="1200" dirty="0" smtClean="0">
                <a:solidFill>
                  <a:srgbClr val="3B3938"/>
                </a:solidFill>
              </a:rPr>
              <a:t> </a:t>
            </a:r>
            <a:endParaRPr lang="fr-FR" sz="1200" dirty="0">
              <a:solidFill>
                <a:srgbClr val="3B3938"/>
              </a:solidFill>
            </a:endParaRPr>
          </a:p>
          <a:p>
            <a:pPr algn="r" defTabSz="685800">
              <a:defRPr/>
            </a:pPr>
            <a:r>
              <a:rPr lang="fr-FR" sz="1200" dirty="0">
                <a:solidFill>
                  <a:srgbClr val="3B3938"/>
                </a:solidFill>
              </a:rPr>
              <a:t>se développe là où </a:t>
            </a:r>
          </a:p>
          <a:p>
            <a:pPr algn="r" defTabSz="685800">
              <a:defRPr/>
            </a:pPr>
            <a:r>
              <a:rPr lang="fr-FR" sz="1200" dirty="0">
                <a:solidFill>
                  <a:srgbClr val="3B3938"/>
                </a:solidFill>
              </a:rPr>
              <a:t>la </a:t>
            </a:r>
            <a:r>
              <a:rPr lang="fr-FR" sz="1200" b="1" dirty="0">
                <a:solidFill>
                  <a:srgbClr val="3B3938"/>
                </a:solidFill>
              </a:rPr>
              <a:t>réutilisation</a:t>
            </a:r>
            <a:r>
              <a:rPr lang="fr-FR" sz="1200" dirty="0">
                <a:solidFill>
                  <a:srgbClr val="3B3938"/>
                </a:solidFill>
              </a:rPr>
              <a:t> est adoptée et la </a:t>
            </a:r>
            <a:r>
              <a:rPr lang="fr-FR" sz="1200" b="1" dirty="0">
                <a:solidFill>
                  <a:srgbClr val="3B3938"/>
                </a:solidFill>
              </a:rPr>
              <a:t>création de produits réutilisables </a:t>
            </a:r>
            <a:r>
              <a:rPr lang="fr-FR" sz="1200" dirty="0">
                <a:solidFill>
                  <a:srgbClr val="3B3938"/>
                </a:solidFill>
              </a:rPr>
              <a:t>est </a:t>
            </a:r>
            <a:r>
              <a:rPr lang="fr-FR" sz="1200" dirty="0" smtClean="0">
                <a:solidFill>
                  <a:srgbClr val="3B3938"/>
                </a:solidFill>
              </a:rPr>
              <a:t>encouragée </a:t>
            </a:r>
            <a:endParaRPr lang="en-US" sz="1200" dirty="0">
              <a:solidFill>
                <a:srgbClr val="3B3938"/>
              </a:solidFill>
              <a:latin typeface="Calibri" panose="020F0502020204030204"/>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775" y="1947098"/>
            <a:ext cx="3798996" cy="3807000"/>
          </a:xfrm>
          <a:prstGeom prst="rect">
            <a:avLst/>
          </a:prstGeom>
        </p:spPr>
      </p:pic>
      <p:sp>
        <p:nvSpPr>
          <p:cNvPr id="10" name="Rectangle 9"/>
          <p:cNvSpPr/>
          <p:nvPr/>
        </p:nvSpPr>
        <p:spPr>
          <a:xfrm>
            <a:off x="6360368" y="2083410"/>
            <a:ext cx="1620000" cy="1569660"/>
          </a:xfrm>
          <a:prstGeom prst="rect">
            <a:avLst/>
          </a:prstGeom>
        </p:spPr>
        <p:txBody>
          <a:bodyPr anchor="ctr">
            <a:spAutoFit/>
          </a:bodyPr>
          <a:lstStyle/>
          <a:p>
            <a:pPr defTabSz="685800">
              <a:defRPr/>
            </a:pPr>
            <a:r>
              <a:rPr lang="fr-FR" sz="1200" b="1" dirty="0">
                <a:solidFill>
                  <a:srgbClr val="3B3938"/>
                </a:solidFill>
              </a:rPr>
              <a:t>Processus</a:t>
            </a:r>
            <a:r>
              <a:rPr lang="fr-FR" sz="1200" dirty="0">
                <a:solidFill>
                  <a:srgbClr val="3B3938"/>
                </a:solidFill>
              </a:rPr>
              <a:t> et </a:t>
            </a:r>
            <a:r>
              <a:rPr lang="fr-FR" sz="1200" b="1" dirty="0">
                <a:solidFill>
                  <a:srgbClr val="3B3938"/>
                </a:solidFill>
              </a:rPr>
              <a:t>outils</a:t>
            </a:r>
            <a:r>
              <a:rPr lang="fr-FR" sz="1200" dirty="0">
                <a:solidFill>
                  <a:srgbClr val="3B3938"/>
                </a:solidFill>
              </a:rPr>
              <a:t> sont mis en place pour identifier, enregistrer, implémenter, contrôler et mesurer la réutilisation tout au long du </a:t>
            </a:r>
            <a:r>
              <a:rPr lang="fr-FR" sz="1200" b="1" dirty="0">
                <a:solidFill>
                  <a:srgbClr val="3B3938"/>
                </a:solidFill>
              </a:rPr>
              <a:t>cycle de vie du projet</a:t>
            </a:r>
            <a:endParaRPr lang="en-US" sz="1200" b="1" dirty="0">
              <a:solidFill>
                <a:srgbClr val="3B3938"/>
              </a:solidFill>
            </a:endParaRPr>
          </a:p>
        </p:txBody>
      </p:sp>
      <p:sp>
        <p:nvSpPr>
          <p:cNvPr id="12" name="Rectangle 11"/>
          <p:cNvSpPr/>
          <p:nvPr/>
        </p:nvSpPr>
        <p:spPr>
          <a:xfrm>
            <a:off x="6360368" y="4005064"/>
            <a:ext cx="1620000" cy="1569660"/>
          </a:xfrm>
          <a:prstGeom prst="rect">
            <a:avLst/>
          </a:prstGeom>
        </p:spPr>
        <p:txBody>
          <a:bodyPr wrap="square" anchor="ctr">
            <a:spAutoFit/>
          </a:bodyPr>
          <a:lstStyle/>
          <a:p>
            <a:pPr defTabSz="685800">
              <a:defRPr/>
            </a:pPr>
            <a:r>
              <a:rPr lang="fr-FR" sz="1200" dirty="0" smtClean="0">
                <a:solidFill>
                  <a:srgbClr val="3B3938"/>
                </a:solidFill>
              </a:rPr>
              <a:t>Maintien et développement des </a:t>
            </a:r>
            <a:r>
              <a:rPr lang="fr-FR" sz="1200" b="1" dirty="0" smtClean="0">
                <a:solidFill>
                  <a:srgbClr val="3B3938"/>
                </a:solidFill>
              </a:rPr>
              <a:t>réseaux </a:t>
            </a:r>
            <a:r>
              <a:rPr lang="fr-FR" sz="1200" b="1" dirty="0">
                <a:solidFill>
                  <a:srgbClr val="3B3938"/>
                </a:solidFill>
              </a:rPr>
              <a:t>humains </a:t>
            </a:r>
            <a:r>
              <a:rPr lang="fr-FR" sz="1200" dirty="0" smtClean="0">
                <a:solidFill>
                  <a:srgbClr val="3B3938"/>
                </a:solidFill>
              </a:rPr>
              <a:t>à </a:t>
            </a:r>
            <a:r>
              <a:rPr lang="fr-FR" sz="1200" dirty="0">
                <a:solidFill>
                  <a:srgbClr val="3B3938"/>
                </a:solidFill>
              </a:rPr>
              <a:t>tous les niveaux </a:t>
            </a:r>
            <a:r>
              <a:rPr lang="fr-FR" sz="1200" dirty="0" smtClean="0">
                <a:solidFill>
                  <a:srgbClr val="3B3938"/>
                </a:solidFill>
              </a:rPr>
              <a:t>afin </a:t>
            </a:r>
            <a:r>
              <a:rPr lang="fr-FR" sz="1200" dirty="0">
                <a:solidFill>
                  <a:srgbClr val="3B3938"/>
                </a:solidFill>
              </a:rPr>
              <a:t>de conserver une visibilité maximale sur le </a:t>
            </a:r>
            <a:r>
              <a:rPr lang="fr-FR" sz="1200" b="1" dirty="0">
                <a:solidFill>
                  <a:srgbClr val="3B3938"/>
                </a:solidFill>
              </a:rPr>
              <a:t>potentiel de réutilisation</a:t>
            </a:r>
            <a:endParaRPr lang="en-US" sz="1200" b="1" dirty="0">
              <a:solidFill>
                <a:srgbClr val="3B3938"/>
              </a:solidFill>
              <a:latin typeface="Calibri" panose="020F0502020204030204"/>
            </a:endParaRPr>
          </a:p>
        </p:txBody>
      </p:sp>
      <p:sp>
        <p:nvSpPr>
          <p:cNvPr id="21" name="Snip Single Corner Rectangle 20"/>
          <p:cNvSpPr/>
          <p:nvPr/>
        </p:nvSpPr>
        <p:spPr>
          <a:xfrm>
            <a:off x="6360368" y="1812576"/>
            <a:ext cx="1620000" cy="1890000"/>
          </a:xfrm>
          <a:prstGeom prst="snip1Rect">
            <a:avLst>
              <a:gd name="adj" fmla="val 41703"/>
            </a:avLst>
          </a:prstGeom>
          <a:noFill/>
          <a:ln w="38100">
            <a:solidFill>
              <a:srgbClr val="D23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2" name="Snip Single Corner Rectangle 21"/>
          <p:cNvSpPr/>
          <p:nvPr/>
        </p:nvSpPr>
        <p:spPr>
          <a:xfrm>
            <a:off x="6360368" y="3820711"/>
            <a:ext cx="1620000" cy="1890000"/>
          </a:xfrm>
          <a:prstGeom prst="snip1Rect">
            <a:avLst>
              <a:gd name="adj" fmla="val 41703"/>
            </a:avLst>
          </a:prstGeom>
          <a:noFill/>
          <a:ln w="38100">
            <a:solidFill>
              <a:srgbClr val="279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3" name="Snip Single Corner Rectangle 22"/>
          <p:cNvSpPr/>
          <p:nvPr/>
        </p:nvSpPr>
        <p:spPr>
          <a:xfrm flipH="1">
            <a:off x="785321" y="1812576"/>
            <a:ext cx="1620000" cy="1890000"/>
          </a:xfrm>
          <a:prstGeom prst="snip1Rect">
            <a:avLst>
              <a:gd name="adj" fmla="val 41703"/>
            </a:avLst>
          </a:prstGeom>
          <a:noFill/>
          <a:ln w="38100">
            <a:solidFill>
              <a:srgbClr val="3B3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4" name="Snip Single Corner Rectangle 23"/>
          <p:cNvSpPr/>
          <p:nvPr/>
        </p:nvSpPr>
        <p:spPr>
          <a:xfrm flipH="1">
            <a:off x="785321" y="3820711"/>
            <a:ext cx="1620000" cy="1890000"/>
          </a:xfrm>
          <a:prstGeom prst="snip1Rect">
            <a:avLst>
              <a:gd name="adj" fmla="val 41703"/>
            </a:avLst>
          </a:prstGeom>
          <a:noFill/>
          <a:ln w="38100">
            <a:solidFill>
              <a:srgbClr val="E1D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cxnSp>
        <p:nvCxnSpPr>
          <p:cNvPr id="26" name="Straight Connector 25"/>
          <p:cNvCxnSpPr>
            <a:stCxn id="23" idx="2"/>
          </p:cNvCxnSpPr>
          <p:nvPr/>
        </p:nvCxnSpPr>
        <p:spPr>
          <a:xfrm>
            <a:off x="2405321" y="2757576"/>
            <a:ext cx="1514999" cy="791619"/>
          </a:xfrm>
          <a:prstGeom prst="line">
            <a:avLst/>
          </a:prstGeom>
          <a:ln w="38100">
            <a:solidFill>
              <a:srgbClr val="3B393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2"/>
          </p:cNvCxnSpPr>
          <p:nvPr/>
        </p:nvCxnSpPr>
        <p:spPr>
          <a:xfrm flipV="1">
            <a:off x="2405321" y="4761736"/>
            <a:ext cx="481181" cy="3975"/>
          </a:xfrm>
          <a:prstGeom prst="line">
            <a:avLst/>
          </a:prstGeom>
          <a:ln w="38100">
            <a:solidFill>
              <a:srgbClr val="E1DDD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1" idx="2"/>
          </p:cNvCxnSpPr>
          <p:nvPr/>
        </p:nvCxnSpPr>
        <p:spPr>
          <a:xfrm flipV="1">
            <a:off x="5189135" y="2757576"/>
            <a:ext cx="1171234" cy="791619"/>
          </a:xfrm>
          <a:prstGeom prst="line">
            <a:avLst/>
          </a:prstGeom>
          <a:ln w="38100">
            <a:solidFill>
              <a:srgbClr val="D23D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2" idx="2"/>
          </p:cNvCxnSpPr>
          <p:nvPr/>
        </p:nvCxnSpPr>
        <p:spPr>
          <a:xfrm>
            <a:off x="5189135" y="4761736"/>
            <a:ext cx="1171234" cy="3975"/>
          </a:xfrm>
          <a:prstGeom prst="line">
            <a:avLst/>
          </a:prstGeom>
          <a:ln w="38100">
            <a:solidFill>
              <a:srgbClr val="2795CB"/>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29</a:t>
            </a:fld>
            <a:r>
              <a:rPr lang="fr-BE" smtClean="0"/>
              <a:t> -</a:t>
            </a:r>
            <a:endParaRPr lang="fr-BE" dirty="0"/>
          </a:p>
        </p:txBody>
      </p:sp>
    </p:spTree>
    <p:extLst>
      <p:ext uri="{BB962C8B-B14F-4D97-AF65-F5344CB8AC3E}">
        <p14:creationId xmlns:p14="http://schemas.microsoft.com/office/powerpoint/2010/main" val="98381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chemeClr val="bg1"/>
                  </a:solidFill>
                </a:rPr>
                <a:t>Avantages médicaux</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normAutofit/>
          </a:bodyPr>
          <a:lstStyle/>
          <a:p>
            <a:pPr eaLnBrk="1" fontAlgn="auto" hangingPunct="1">
              <a:spcAft>
                <a:spcPts val="0"/>
              </a:spcAft>
              <a:defRPr/>
            </a:pPr>
            <a:r>
              <a:rPr lang="fr-BE" sz="3600" dirty="0" smtClean="0"/>
              <a:t>L’</a:t>
            </a:r>
            <a:r>
              <a:rPr lang="fr-BE" sz="3600" dirty="0" err="1" smtClean="0"/>
              <a:t>eSanté</a:t>
            </a:r>
            <a:r>
              <a:rPr lang="fr-BE" sz="3600" dirty="0" smtClean="0"/>
              <a:t>, en pratique</a:t>
            </a:r>
            <a:endParaRPr lang="fr-BE" sz="3600" dirty="0"/>
          </a:p>
        </p:txBody>
      </p:sp>
      <p:grpSp>
        <p:nvGrpSpPr>
          <p:cNvPr id="108" name="Group 107"/>
          <p:cNvGrpSpPr>
            <a:grpSpLocks/>
          </p:cNvGrpSpPr>
          <p:nvPr/>
        </p:nvGrpSpPr>
        <p:grpSpPr bwMode="auto">
          <a:xfrm>
            <a:off x="482600" y="5135563"/>
            <a:ext cx="3240088" cy="1089025"/>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521069" y="5137894"/>
                <a:ext cx="2024232" cy="1058356"/>
              </a:xfrm>
              <a:prstGeom prst="rect">
                <a:avLst/>
              </a:prstGeom>
            </p:spPr>
            <p:txBody>
              <a:bodyPr>
                <a:normAutofit lnSpcReduction="10000"/>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Consultation des résultats de laboratoire</a:t>
                </a: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1307"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881" y="1508726"/>
                <a:ext cx="2088031" cy="1061932"/>
              </a:xfrm>
              <a:prstGeom prst="rect">
                <a:avLst/>
              </a:prstGeom>
            </p:spPr>
            <p:txBody>
              <a:bodyPr>
                <a:normAutofit fontScale="92500" lnSpcReduction="10000"/>
              </a:bodyPr>
              <a:lstStyle/>
              <a:p>
                <a:pPr algn="ctr" fontAlgn="auto">
                  <a:spcBef>
                    <a:spcPts val="0"/>
                  </a:spcBef>
                  <a:spcAft>
                    <a:spcPts val="0"/>
                  </a:spcAft>
                  <a:defRPr/>
                </a:pPr>
                <a:r>
                  <a:rPr lang="fr-BE" dirty="0">
                    <a:solidFill>
                      <a:schemeClr val="bg1"/>
                    </a:solidFill>
                    <a:latin typeface="+mn-lt"/>
                  </a:rPr>
                  <a:t>Recherche des antécédents médicaux via le SumEHR</a:t>
                </a:r>
                <a:endParaRPr lang="fr-BE" dirty="0">
                  <a:latin typeface="+mn-lt"/>
                  <a:cs typeface="+mn-cs"/>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1301"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fr-BE" altLang="en-US" sz="1600" dirty="0">
                    <a:solidFill>
                      <a:schemeClr val="bg1"/>
                    </a:solidFill>
                  </a:rPr>
                  <a:t>Schéma de médication</a:t>
                </a:r>
              </a:p>
            </p:txBody>
          </p:sp>
        </p:grpSp>
        <p:pic>
          <p:nvPicPr>
            <p:cNvPr id="11296"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p:nvSpPr>
            <p:spPr>
              <a:xfrm>
                <a:off x="6595224" y="1345242"/>
                <a:ext cx="2086561" cy="1038821"/>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marL="82550" algn="ctr" fontAlgn="auto">
                  <a:spcBef>
                    <a:spcPts val="0"/>
                  </a:spcBef>
                  <a:spcAft>
                    <a:spcPts val="0"/>
                  </a:spcAft>
                  <a:defRPr/>
                </a:pPr>
                <a:r>
                  <a:rPr lang="fr-BE" dirty="0">
                    <a:solidFill>
                      <a:schemeClr val="bg1"/>
                    </a:solidFill>
                    <a:latin typeface="+mn-lt"/>
                  </a:rPr>
                  <a:t>Guidelines et avis disponibles online</a:t>
                </a:r>
              </a:p>
            </p:txBody>
          </p:sp>
        </p:grpSp>
        <p:pic>
          <p:nvPicPr>
            <p:cNvPr id="11291"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marL="177800" algn="ctr" fontAlgn="auto">
                  <a:spcBef>
                    <a:spcPts val="0"/>
                  </a:spcBef>
                  <a:spcAft>
                    <a:spcPts val="0"/>
                  </a:spcAft>
                  <a:defRPr/>
                </a:pPr>
                <a:r>
                  <a:rPr lang="fr-BE" dirty="0">
                    <a:solidFill>
                      <a:schemeClr val="bg1"/>
                    </a:solidFill>
                    <a:latin typeface="+mn-lt"/>
                  </a:rPr>
                  <a:t>Lettres de renvoi électroniques</a:t>
                </a:r>
                <a:endParaRPr lang="fr-BE" dirty="0">
                  <a:latin typeface="+mn-lt"/>
                  <a:cs typeface="+mn-cs"/>
                </a:endParaRPr>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5" y="3294063"/>
            <a:ext cx="2738438" cy="1119187"/>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6907193" y="3419905"/>
                <a:ext cx="1678594" cy="1080695"/>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Prescriptions électroniques</a:t>
                </a:r>
                <a:endParaRPr lang="fr-BE" dirty="0">
                  <a:latin typeface="+mn-lt"/>
                  <a:cs typeface="+mn-cs"/>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Date Placeholder 2"/>
          <p:cNvSpPr>
            <a:spLocks noGrp="1"/>
          </p:cNvSpPr>
          <p:nvPr>
            <p:ph type="dt" sz="half" idx="2"/>
          </p:nvPr>
        </p:nvSpPr>
        <p:spPr/>
        <p:txBody>
          <a:bodyPr/>
          <a:lstStyle/>
          <a:p>
            <a:r>
              <a:rPr lang="en-US" smtClean="0"/>
              <a:t>18/02/2020</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spTree>
    <p:extLst>
      <p:ext uri="{BB962C8B-B14F-4D97-AF65-F5344CB8AC3E}">
        <p14:creationId xmlns:p14="http://schemas.microsoft.com/office/powerpoint/2010/main" val="1917432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072381" y="2375831"/>
            <a:ext cx="4921368" cy="3298743"/>
          </a:xfrm>
          <a:prstGeom prst="rect">
            <a:avLst/>
          </a:prstGeom>
        </p:spPr>
      </p:pic>
      <p:pic>
        <p:nvPicPr>
          <p:cNvPr id="6" name="Content Placeholder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2688486" y="1380470"/>
            <a:ext cx="3501223" cy="5438042"/>
          </a:xfrm>
          <a:prstGeom prst="rect">
            <a:avLst/>
          </a:prstGeom>
        </p:spPr>
      </p:pic>
      <p:sp>
        <p:nvSpPr>
          <p:cNvPr id="7" name="Title 2"/>
          <p:cNvSpPr>
            <a:spLocks noGrp="1"/>
          </p:cNvSpPr>
          <p:nvPr>
            <p:ph type="title"/>
          </p:nvPr>
        </p:nvSpPr>
        <p:spPr/>
        <p:txBody>
          <a:bodyPr>
            <a:normAutofit fontScale="90000"/>
          </a:bodyPr>
          <a:lstStyle/>
          <a:p>
            <a:r>
              <a:rPr lang="en-GB" dirty="0" smtClean="0"/>
              <a:t>Cluster 3 </a:t>
            </a:r>
            <a:r>
              <a:rPr lang="en-GB" dirty="0" smtClean="0"/>
              <a:t>– </a:t>
            </a:r>
            <a:r>
              <a:rPr lang="en-US" dirty="0" err="1" smtClean="0"/>
              <a:t>Réutilisation</a:t>
            </a:r>
            <a:r>
              <a:rPr lang="en-US" dirty="0" smtClean="0"/>
              <a:t> </a:t>
            </a:r>
            <a:r>
              <a:rPr lang="en-US" dirty="0" smtClean="0"/>
              <a:t>des </a:t>
            </a:r>
            <a:r>
              <a:rPr lang="en-US" dirty="0" err="1" smtClean="0"/>
              <a:t>composants</a:t>
            </a:r>
            <a:r>
              <a:rPr lang="en-US" dirty="0" smtClean="0"/>
              <a:t> business</a:t>
            </a:r>
            <a:endParaRPr lang="en-US" dirty="0"/>
          </a:p>
        </p:txBody>
      </p:sp>
      <p:sp>
        <p:nvSpPr>
          <p:cNvPr id="3" name="Content Placeholder 2"/>
          <p:cNvSpPr>
            <a:spLocks noGrp="1"/>
          </p:cNvSpPr>
          <p:nvPr>
            <p:ph idx="1"/>
          </p:nvPr>
        </p:nvSpPr>
        <p:spPr/>
        <p:txBody>
          <a:bodyPr/>
          <a:lstStyle/>
          <a:p>
            <a:r>
              <a:rPr lang="en-US" smtClean="0">
                <a:hlinkClick r:id="rId4"/>
              </a:rPr>
              <a:t>https://www.ict-reuse.be</a:t>
            </a:r>
            <a:endParaRPr lang="en-US" smtClean="0"/>
          </a:p>
          <a:p>
            <a:endParaRPr lang="fr-BE" dirty="0"/>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9" name="Slide Number Placeholder 8"/>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spTree>
    <p:extLst>
      <p:ext uri="{BB962C8B-B14F-4D97-AF65-F5344CB8AC3E}">
        <p14:creationId xmlns:p14="http://schemas.microsoft.com/office/powerpoint/2010/main" val="3149566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Cluster </a:t>
            </a:r>
            <a:r>
              <a:rPr lang="fr-BE" dirty="0" smtClean="0"/>
              <a:t>3 </a:t>
            </a:r>
            <a:r>
              <a:rPr lang="fr-BE" dirty="0" smtClean="0"/>
              <a:t>– Business </a:t>
            </a:r>
            <a:r>
              <a:rPr lang="fr-BE" dirty="0" err="1" smtClean="0"/>
              <a:t>continuity</a:t>
            </a:r>
            <a:endParaRPr lang="nl-BE" dirty="0"/>
          </a:p>
        </p:txBody>
      </p:sp>
      <p:sp>
        <p:nvSpPr>
          <p:cNvPr id="11" name="Content Placeholder 10"/>
          <p:cNvSpPr>
            <a:spLocks noGrp="1"/>
          </p:cNvSpPr>
          <p:nvPr>
            <p:ph idx="1"/>
          </p:nvPr>
        </p:nvSpPr>
        <p:spPr/>
        <p:txBody>
          <a:bodyPr>
            <a:normAutofit fontScale="77500" lnSpcReduction="20000"/>
          </a:bodyPr>
          <a:lstStyle/>
          <a:p>
            <a:r>
              <a:rPr lang="fr-BE" dirty="0" smtClean="0"/>
              <a:t>Performance et disponibilité optimales des applications destinées aux utilisateurs finaux</a:t>
            </a:r>
          </a:p>
          <a:p>
            <a:r>
              <a:rPr lang="fr-BE" dirty="0" smtClean="0"/>
              <a:t>Méthode</a:t>
            </a:r>
          </a:p>
          <a:p>
            <a:pPr lvl="1"/>
            <a:r>
              <a:rPr lang="fr-BE" dirty="0" err="1" smtClean="0"/>
              <a:t>SLA’s</a:t>
            </a:r>
            <a:endParaRPr lang="fr-BE" dirty="0" smtClean="0"/>
          </a:p>
          <a:p>
            <a:pPr lvl="2"/>
            <a:r>
              <a:rPr lang="fr-BE" dirty="0" smtClean="0"/>
              <a:t>relatifs à la disponibilité et à la performance</a:t>
            </a:r>
          </a:p>
          <a:p>
            <a:pPr lvl="2"/>
            <a:r>
              <a:rPr lang="fr-BE" dirty="0" smtClean="0"/>
              <a:t>difficulté: end-to-end (mise en place prioritaire en 2020)</a:t>
            </a:r>
          </a:p>
          <a:p>
            <a:pPr lvl="1"/>
            <a:r>
              <a:rPr lang="fr-BE" dirty="0" smtClean="0"/>
              <a:t>supprimer les single points of </a:t>
            </a:r>
            <a:r>
              <a:rPr lang="fr-BE" dirty="0" err="1" smtClean="0"/>
              <a:t>failures</a:t>
            </a:r>
            <a:r>
              <a:rPr lang="fr-BE" dirty="0" smtClean="0"/>
              <a:t> (SPOF) dans tous les environnements (p.ex. troisième centre de données de secours pour plate-forme </a:t>
            </a:r>
            <a:r>
              <a:rPr lang="fr-BE" dirty="0" smtClean="0">
                <a:solidFill>
                  <a:srgbClr val="087670"/>
                </a:solidFill>
              </a:rPr>
              <a:t>eHealth</a:t>
            </a:r>
            <a:r>
              <a:rPr lang="fr-BE" dirty="0" smtClean="0"/>
              <a:t>)</a:t>
            </a:r>
          </a:p>
          <a:p>
            <a:pPr lvl="1"/>
            <a:r>
              <a:rPr lang="fr-BE" dirty="0" smtClean="0"/>
              <a:t>surveillance end-to-end</a:t>
            </a:r>
          </a:p>
          <a:p>
            <a:pPr lvl="1"/>
            <a:r>
              <a:rPr lang="fr-BE" dirty="0" err="1" smtClean="0"/>
              <a:t>dashboard</a:t>
            </a:r>
            <a:r>
              <a:rPr lang="fr-BE" dirty="0" smtClean="0"/>
              <a:t> central &amp; supervision</a:t>
            </a:r>
          </a:p>
          <a:p>
            <a:pPr lvl="1"/>
            <a:r>
              <a:rPr lang="fr-BE" dirty="0" smtClean="0"/>
              <a:t>gestion des incidents</a:t>
            </a:r>
          </a:p>
          <a:p>
            <a:pPr lvl="1"/>
            <a:r>
              <a:rPr lang="fr-BE" dirty="0" smtClean="0"/>
              <a:t>gestion des problèmes</a:t>
            </a:r>
          </a:p>
          <a:p>
            <a:pPr lvl="1"/>
            <a:r>
              <a:rPr lang="fr-BE" dirty="0" smtClean="0"/>
              <a:t>planning de capacité</a:t>
            </a:r>
          </a:p>
          <a:p>
            <a:pPr lvl="1"/>
            <a:r>
              <a:rPr lang="fr-BE" dirty="0" smtClean="0"/>
              <a:t>calendrier des releases &amp; interventions accessibles au public</a:t>
            </a:r>
          </a:p>
          <a:p>
            <a:pPr lvl="1"/>
            <a:r>
              <a:rPr lang="fr-BE" dirty="0" smtClean="0"/>
              <a:t>importance de l’exhaustivité !</a:t>
            </a:r>
            <a:endParaRPr lang="fr-BE"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
        <p:nvSpPr>
          <p:cNvPr id="4" name="Date Placeholder 3"/>
          <p:cNvSpPr>
            <a:spLocks noGrp="1"/>
          </p:cNvSpPr>
          <p:nvPr>
            <p:ph type="dt" sz="half" idx="2"/>
          </p:nvPr>
        </p:nvSpPr>
        <p:spPr/>
        <p:txBody>
          <a:bodyPr/>
          <a:lstStyle/>
          <a:p>
            <a:r>
              <a:rPr lang="en-US" smtClean="0"/>
              <a:t>18/02/2020</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31</a:t>
            </a:fld>
            <a:r>
              <a:rPr lang="fr-BE" smtClean="0"/>
              <a:t> -</a:t>
            </a:r>
            <a:endParaRPr lang="fr-BE" dirty="0"/>
          </a:p>
        </p:txBody>
      </p:sp>
    </p:spTree>
    <p:extLst>
      <p:ext uri="{BB962C8B-B14F-4D97-AF65-F5344CB8AC3E}">
        <p14:creationId xmlns:p14="http://schemas.microsoft.com/office/powerpoint/2010/main" val="368404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Cluster 3 </a:t>
            </a:r>
            <a:r>
              <a:rPr lang="fr-BE" dirty="0" smtClean="0"/>
              <a:t>– Business </a:t>
            </a:r>
            <a:r>
              <a:rPr lang="fr-BE" dirty="0" err="1" smtClean="0"/>
              <a:t>continuity</a:t>
            </a:r>
            <a:endParaRPr lang="fr-BE" dirty="0"/>
          </a:p>
        </p:txBody>
      </p:sp>
      <p:sp>
        <p:nvSpPr>
          <p:cNvPr id="3" name="Content Placeholder 2"/>
          <p:cNvSpPr>
            <a:spLocks noGrp="1"/>
          </p:cNvSpPr>
          <p:nvPr>
            <p:ph idx="1"/>
          </p:nvPr>
        </p:nvSpPr>
        <p:spPr/>
        <p:txBody>
          <a:bodyPr>
            <a:normAutofit fontScale="92500"/>
          </a:bodyPr>
          <a:lstStyle/>
          <a:p>
            <a:r>
              <a:rPr lang="fr-BE" sz="3000" dirty="0" smtClean="0"/>
              <a:t>Méthode</a:t>
            </a:r>
          </a:p>
          <a:p>
            <a:pPr lvl="1"/>
            <a:r>
              <a:rPr lang="fr-BE" sz="2600" dirty="0" smtClean="0"/>
              <a:t>besoins fonctionnels qui sont définis en concertation avec des représentants des utilisateurs finaux et auxquels il faut toujours répondre</a:t>
            </a:r>
          </a:p>
          <a:p>
            <a:pPr lvl="1"/>
            <a:r>
              <a:rPr lang="fr-BE" sz="2600" dirty="0" smtClean="0"/>
              <a:t>plan de mise en œuvre avec itérations</a:t>
            </a:r>
          </a:p>
          <a:p>
            <a:pPr lvl="1"/>
            <a:r>
              <a:rPr lang="fr-BE" sz="2600" dirty="0" smtClean="0"/>
              <a:t>communication via le site web </a:t>
            </a:r>
            <a:r>
              <a:rPr lang="fr-BE" sz="2600" dirty="0" smtClean="0">
                <a:hlinkClick r:id="rId2"/>
              </a:rPr>
              <a:t>https://www.status.ehealth.fgov.be/</a:t>
            </a:r>
            <a:endParaRPr lang="fr-BE" sz="2600" dirty="0" smtClean="0"/>
          </a:p>
          <a:p>
            <a:pPr lvl="1"/>
            <a:r>
              <a:rPr lang="fr-BE" sz="2600" dirty="0" smtClean="0"/>
              <a:t>formation via </a:t>
            </a:r>
            <a:r>
              <a:rPr lang="fr-BE" sz="2600" dirty="0" err="1" smtClean="0"/>
              <a:t>éénlijn</a:t>
            </a:r>
            <a:r>
              <a:rPr lang="fr-BE" sz="2600" dirty="0" smtClean="0"/>
              <a:t>, e-Santé Wallonie, eHealth </a:t>
            </a:r>
            <a:r>
              <a:rPr lang="fr-BE" sz="2600" dirty="0" err="1" smtClean="0"/>
              <a:t>Academy</a:t>
            </a:r>
            <a:r>
              <a:rPr lang="fr-BE" sz="2600" dirty="0" smtClean="0"/>
              <a:t> </a:t>
            </a:r>
          </a:p>
          <a:p>
            <a:pPr lvl="1"/>
            <a:r>
              <a:rPr lang="fr-BE" sz="2600" dirty="0" err="1" smtClean="0"/>
              <a:t>dashboard</a:t>
            </a:r>
            <a:r>
              <a:rPr lang="fr-BE" sz="2600" dirty="0" smtClean="0"/>
              <a:t> intégré relatif au statut des services (disponibilité, performance)</a:t>
            </a:r>
          </a:p>
          <a:p>
            <a:pPr lvl="1"/>
            <a:r>
              <a:rPr lang="fr-BE" sz="2600" dirty="0" smtClean="0"/>
              <a:t>mécanismes de feedback concernant l’utilisation effective du BCP</a:t>
            </a:r>
            <a:endParaRPr lang="fr-BE" sz="2600" dirty="0"/>
          </a:p>
        </p:txBody>
      </p:sp>
      <p:sp>
        <p:nvSpPr>
          <p:cNvPr id="4" name="Date Placeholder 3"/>
          <p:cNvSpPr>
            <a:spLocks noGrp="1"/>
          </p:cNvSpPr>
          <p:nvPr>
            <p:ph type="dt" sz="half" idx="2"/>
          </p:nvPr>
        </p:nvSpPr>
        <p:spPr/>
        <p:txBody>
          <a:bodyPr/>
          <a:lstStyle/>
          <a:p>
            <a:r>
              <a:rPr lang="en-US" smtClean="0"/>
              <a:t>18/02/2020</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32</a:t>
            </a:fld>
            <a:r>
              <a:rPr lang="fr-BE" smtClean="0"/>
              <a:t> -</a:t>
            </a:r>
            <a:endParaRPr lang="fr-BE" dirty="0"/>
          </a:p>
        </p:txBody>
      </p:sp>
    </p:spTree>
    <p:extLst>
      <p:ext uri="{BB962C8B-B14F-4D97-AF65-F5344CB8AC3E}">
        <p14:creationId xmlns:p14="http://schemas.microsoft.com/office/powerpoint/2010/main" val="4135516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nl-BE" dirty="0" smtClean="0"/>
              <a:t>Cluster </a:t>
            </a:r>
            <a:r>
              <a:rPr lang="fr-BE" dirty="0" smtClean="0"/>
              <a:t>3.3 </a:t>
            </a:r>
            <a:r>
              <a:rPr lang="fr-BE" dirty="0" smtClean="0"/>
              <a:t>– Business </a:t>
            </a:r>
            <a:r>
              <a:rPr lang="fr-BE" dirty="0" err="1" smtClean="0"/>
              <a:t>continuity</a:t>
            </a:r>
            <a:endParaRPr lang="nl-BE" dirty="0"/>
          </a:p>
        </p:txBody>
      </p:sp>
      <p:sp>
        <p:nvSpPr>
          <p:cNvPr id="2312195" name="Rectangle 3"/>
          <p:cNvSpPr>
            <a:spLocks noGrp="1" noChangeArrowheads="1"/>
          </p:cNvSpPr>
          <p:nvPr>
            <p:ph idx="1"/>
          </p:nvPr>
        </p:nvSpPr>
        <p:spPr/>
        <p:txBody>
          <a:bodyPr/>
          <a:lstStyle/>
          <a:p>
            <a:r>
              <a:rPr lang="nl-BE" dirty="0" smtClean="0">
                <a:hlinkClick r:id="rId3"/>
              </a:rPr>
              <a:t>www.status.ehealth.fgov.be</a:t>
            </a:r>
          </a:p>
          <a:p>
            <a:endParaRPr lang="nl-BE" dirty="0"/>
          </a:p>
        </p:txBody>
      </p:sp>
      <p:pic>
        <p:nvPicPr>
          <p:cNvPr id="10" name="Picture 9"/>
          <p:cNvPicPr>
            <a:picLocks noChangeAspect="1"/>
          </p:cNvPicPr>
          <p:nvPr/>
        </p:nvPicPr>
        <p:blipFill>
          <a:blip r:embed="rId4"/>
          <a:stretch>
            <a:fillRect/>
          </a:stretch>
        </p:blipFill>
        <p:spPr>
          <a:xfrm>
            <a:off x="991253" y="1683656"/>
            <a:ext cx="7188133" cy="4596728"/>
          </a:xfrm>
          <a:prstGeom prst="rect">
            <a:avLst/>
          </a:prstGeom>
        </p:spPr>
      </p:pic>
      <p:sp>
        <p:nvSpPr>
          <p:cNvPr id="2" name="Date Placeholder 1"/>
          <p:cNvSpPr>
            <a:spLocks noGrp="1"/>
          </p:cNvSpPr>
          <p:nvPr>
            <p:ph type="dt" sz="half" idx="2"/>
          </p:nvPr>
        </p:nvSpPr>
        <p:spPr/>
        <p:txBody>
          <a:bodyPr/>
          <a:lstStyle/>
          <a:p>
            <a:r>
              <a:rPr lang="en-US" smtClean="0"/>
              <a:t>18/02/2020</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33</a:t>
            </a:fld>
            <a:r>
              <a:rPr lang="fr-BE" smtClean="0"/>
              <a:t> -</a:t>
            </a:r>
            <a:endParaRPr lang="fr-BE" dirty="0"/>
          </a:p>
        </p:txBody>
      </p:sp>
    </p:spTree>
    <p:extLst>
      <p:ext uri="{BB962C8B-B14F-4D97-AF65-F5344CB8AC3E}">
        <p14:creationId xmlns:p14="http://schemas.microsoft.com/office/powerpoint/2010/main" val="200225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Cluster </a:t>
            </a:r>
            <a:r>
              <a:rPr lang="fr-BE" dirty="0" smtClean="0"/>
              <a:t>3 </a:t>
            </a:r>
            <a:r>
              <a:rPr lang="fr-BE" dirty="0" smtClean="0"/>
              <a:t>– Business </a:t>
            </a:r>
            <a:r>
              <a:rPr lang="fr-BE" dirty="0" err="1" smtClean="0"/>
              <a:t>continuity</a:t>
            </a:r>
            <a:endParaRPr lang="nl-BE" dirty="0"/>
          </a:p>
        </p:txBody>
      </p:sp>
      <p:sp>
        <p:nvSpPr>
          <p:cNvPr id="3" name="Content Placeholder 2"/>
          <p:cNvSpPr>
            <a:spLocks noGrp="1"/>
          </p:cNvSpPr>
          <p:nvPr>
            <p:ph idx="1"/>
          </p:nvPr>
        </p:nvSpPr>
        <p:spPr/>
        <p:txBody>
          <a:bodyPr/>
          <a:lstStyle/>
          <a:p>
            <a:r>
              <a:rPr lang="fr-BE" sz="2800" dirty="0" smtClean="0"/>
              <a:t>Janvier 2019</a:t>
            </a:r>
          </a:p>
          <a:p>
            <a:pPr lvl="1"/>
            <a:r>
              <a:rPr lang="fr-BE" sz="2400" dirty="0" smtClean="0"/>
              <a:t>2 procédures disponibles</a:t>
            </a:r>
          </a:p>
          <a:p>
            <a:r>
              <a:rPr lang="fr-BE" sz="2800" dirty="0" smtClean="0"/>
              <a:t>Janvier 2020</a:t>
            </a:r>
          </a:p>
          <a:p>
            <a:pPr lvl="1"/>
            <a:r>
              <a:rPr lang="fr-BE" sz="2400" dirty="0" smtClean="0"/>
              <a:t>25 procédures disponibles</a:t>
            </a:r>
          </a:p>
          <a:p>
            <a:pPr lvl="1"/>
            <a:r>
              <a:rPr lang="fr-BE" sz="2400" dirty="0" smtClean="0"/>
              <a:t>3ème data center opérationnel</a:t>
            </a:r>
          </a:p>
          <a:p>
            <a:pPr lvl="1"/>
            <a:r>
              <a:rPr lang="fr-BE" sz="2400" dirty="0" smtClean="0"/>
              <a:t>pour chaque procédure, des tests d’intégration ont été assurés en live avec chaque fournisseur de logiciels</a:t>
            </a:r>
          </a:p>
          <a:p>
            <a:pPr lvl="1"/>
            <a:r>
              <a:rPr lang="fr-BE" sz="2400" dirty="0" smtClean="0"/>
              <a:t>publication des procédures et des fournisseurs de logiciels ayant réussi les tests sur le site web </a:t>
            </a:r>
            <a:r>
              <a:rPr lang="fr-BE" sz="2400" dirty="0" err="1" smtClean="0"/>
              <a:t>status</a:t>
            </a:r>
            <a:endParaRPr lang="fr-BE" sz="2400" dirty="0" smtClean="0"/>
          </a:p>
          <a:p>
            <a:pPr lvl="2"/>
            <a:endParaRPr lang="fr-BE" dirty="0" smtClean="0"/>
          </a:p>
          <a:p>
            <a:endParaRPr lang="fr-BE" dirty="0"/>
          </a:p>
        </p:txBody>
      </p:sp>
      <p:sp>
        <p:nvSpPr>
          <p:cNvPr id="6" name="Date Placeholder 5"/>
          <p:cNvSpPr>
            <a:spLocks noGrp="1"/>
          </p:cNvSpPr>
          <p:nvPr>
            <p:ph type="dt" sz="half" idx="2"/>
          </p:nvPr>
        </p:nvSpPr>
        <p:spPr/>
        <p:txBody>
          <a:bodyPr/>
          <a:lstStyle/>
          <a:p>
            <a:r>
              <a:rPr lang="en-US" smtClean="0"/>
              <a:t>18/02/2020</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spTree>
    <p:extLst>
      <p:ext uri="{BB962C8B-B14F-4D97-AF65-F5344CB8AC3E}">
        <p14:creationId xmlns:p14="http://schemas.microsoft.com/office/powerpoint/2010/main" val="3507048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Cluster </a:t>
            </a:r>
            <a:r>
              <a:rPr lang="fr-BE" dirty="0" smtClean="0"/>
              <a:t>3 – Dashboard </a:t>
            </a:r>
            <a:r>
              <a:rPr lang="fr-BE" dirty="0" smtClean="0">
                <a:solidFill>
                  <a:srgbClr val="087670"/>
                </a:solidFill>
              </a:rPr>
              <a:t>eHealth</a:t>
            </a:r>
            <a:endParaRPr lang="nl-BE" dirty="0">
              <a:solidFill>
                <a:srgbClr val="087670"/>
              </a:solidFill>
            </a:endParaRPr>
          </a:p>
        </p:txBody>
      </p:sp>
      <p:sp>
        <p:nvSpPr>
          <p:cNvPr id="3" name="Content Placeholder 2"/>
          <p:cNvSpPr>
            <a:spLocks noGrp="1"/>
          </p:cNvSpPr>
          <p:nvPr>
            <p:ph idx="1"/>
          </p:nvPr>
        </p:nvSpPr>
        <p:spPr/>
        <p:txBody>
          <a:bodyPr/>
          <a:lstStyle/>
          <a:p>
            <a:pPr lvl="2"/>
            <a:endParaRPr lang="fr-BE" smtClean="0"/>
          </a:p>
          <a:p>
            <a:pPr lvl="1"/>
            <a:endParaRPr lang="fr-BE" smtClean="0"/>
          </a:p>
          <a:p>
            <a:pPr lvl="1"/>
            <a:endParaRPr lang="fr-BE" smtClean="0"/>
          </a:p>
          <a:p>
            <a:pPr lvl="2"/>
            <a:endParaRPr lang="fr-BE" smtClean="0"/>
          </a:p>
          <a:p>
            <a:pPr lvl="2"/>
            <a:endParaRPr lang="fr-BE" smtClean="0"/>
          </a:p>
          <a:p>
            <a:pPr lvl="2"/>
            <a:endParaRPr lang="fr-BE" smtClean="0"/>
          </a:p>
          <a:p>
            <a:pPr lvl="2"/>
            <a:endParaRPr lang="fr-BE" smtClean="0"/>
          </a:p>
          <a:p>
            <a:pPr lvl="2"/>
            <a:endParaRPr lang="fr-BE" smtClean="0"/>
          </a:p>
          <a:p>
            <a:endParaRPr lang="fr-BE" dirty="0"/>
          </a:p>
        </p:txBody>
      </p:sp>
      <p:pic>
        <p:nvPicPr>
          <p:cNvPr id="4" name="Picture 3"/>
          <p:cNvPicPr>
            <a:picLocks noChangeAspect="1"/>
          </p:cNvPicPr>
          <p:nvPr/>
        </p:nvPicPr>
        <p:blipFill>
          <a:blip r:embed="rId2"/>
          <a:stretch>
            <a:fillRect/>
          </a:stretch>
        </p:blipFill>
        <p:spPr>
          <a:xfrm>
            <a:off x="1547664" y="1412776"/>
            <a:ext cx="5376182" cy="4658633"/>
          </a:xfrm>
          <a:prstGeom prst="rect">
            <a:avLst/>
          </a:prstGeom>
        </p:spPr>
      </p:pic>
      <p:sp>
        <p:nvSpPr>
          <p:cNvPr id="7" name="Date Placeholder 6"/>
          <p:cNvSpPr>
            <a:spLocks noGrp="1"/>
          </p:cNvSpPr>
          <p:nvPr>
            <p:ph type="dt" sz="half" idx="2"/>
          </p:nvPr>
        </p:nvSpPr>
        <p:spPr/>
        <p:txBody>
          <a:bodyPr/>
          <a:lstStyle/>
          <a:p>
            <a:r>
              <a:rPr lang="en-US" smtClean="0"/>
              <a:t>18/02/2020</a:t>
            </a:r>
            <a:endParaRPr lang="fr-BE" dirty="0"/>
          </a:p>
        </p:txBody>
      </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35</a:t>
            </a:fld>
            <a:r>
              <a:rPr lang="fr-BE" smtClean="0"/>
              <a:t> -</a:t>
            </a:r>
            <a:endParaRPr lang="fr-BE" dirty="0"/>
          </a:p>
        </p:txBody>
      </p:sp>
    </p:spTree>
    <p:extLst>
      <p:ext uri="{BB962C8B-B14F-4D97-AF65-F5344CB8AC3E}">
        <p14:creationId xmlns:p14="http://schemas.microsoft.com/office/powerpoint/2010/main" val="3259545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Cluster </a:t>
            </a:r>
            <a:r>
              <a:rPr lang="fr-BE" dirty="0" smtClean="0"/>
              <a:t>3 </a:t>
            </a:r>
            <a:r>
              <a:rPr lang="fr-BE" dirty="0" smtClean="0"/>
              <a:t>– Business </a:t>
            </a:r>
            <a:r>
              <a:rPr lang="fr-BE" dirty="0" err="1" smtClean="0"/>
              <a:t>continuity</a:t>
            </a:r>
            <a:endParaRPr lang="nl-BE" dirty="0"/>
          </a:p>
        </p:txBody>
      </p:sp>
      <p:sp>
        <p:nvSpPr>
          <p:cNvPr id="3" name="Content Placeholder 2"/>
          <p:cNvSpPr>
            <a:spLocks noGrp="1"/>
          </p:cNvSpPr>
          <p:nvPr>
            <p:ph idx="1"/>
          </p:nvPr>
        </p:nvSpPr>
        <p:spPr/>
        <p:txBody>
          <a:bodyPr/>
          <a:lstStyle/>
          <a:p>
            <a:r>
              <a:rPr lang="fr-BE" sz="2800" dirty="0" smtClean="0"/>
              <a:t>Projets 2020</a:t>
            </a:r>
          </a:p>
          <a:p>
            <a:pPr lvl="1"/>
            <a:r>
              <a:rPr lang="fr-BE" sz="2400" dirty="0" smtClean="0"/>
              <a:t>renforcement et optimisation des </a:t>
            </a:r>
          </a:p>
          <a:p>
            <a:pPr lvl="2"/>
            <a:r>
              <a:rPr lang="fr-BE" sz="2000" dirty="0" smtClean="0"/>
              <a:t>procédures de secours</a:t>
            </a:r>
          </a:p>
          <a:p>
            <a:pPr lvl="2"/>
            <a:r>
              <a:rPr lang="fr-BE" sz="2000" dirty="0" smtClean="0"/>
              <a:t>communication d’urgence avec les prestataires de soins</a:t>
            </a:r>
          </a:p>
          <a:p>
            <a:pPr lvl="1"/>
            <a:r>
              <a:rPr lang="fr-BE" sz="2400" dirty="0" smtClean="0"/>
              <a:t>poursuite des tests pour l’intégration des procédures</a:t>
            </a:r>
          </a:p>
          <a:p>
            <a:pPr lvl="1"/>
            <a:r>
              <a:rPr lang="fr-BE" sz="2400" dirty="0" smtClean="0"/>
              <a:t>BCP Hôpitaux</a:t>
            </a:r>
          </a:p>
          <a:p>
            <a:pPr lvl="1"/>
            <a:r>
              <a:rPr lang="fr-BE" sz="2400" dirty="0" smtClean="0"/>
              <a:t>BCP Soins infirmiers à domicile</a:t>
            </a:r>
          </a:p>
          <a:p>
            <a:pPr marL="0" indent="0">
              <a:buNone/>
            </a:pPr>
            <a:endParaRPr lang="fr-BE" dirty="0"/>
          </a:p>
        </p:txBody>
      </p:sp>
      <p:sp>
        <p:nvSpPr>
          <p:cNvPr id="6" name="Date Placeholder 5"/>
          <p:cNvSpPr>
            <a:spLocks noGrp="1"/>
          </p:cNvSpPr>
          <p:nvPr>
            <p:ph type="dt" sz="half" idx="2"/>
          </p:nvPr>
        </p:nvSpPr>
        <p:spPr/>
        <p:txBody>
          <a:bodyPr/>
          <a:lstStyle/>
          <a:p>
            <a:r>
              <a:rPr lang="en-US" smtClean="0"/>
              <a:t>18/02/2020</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36</a:t>
            </a:fld>
            <a:r>
              <a:rPr lang="fr-BE" smtClean="0"/>
              <a:t> -</a:t>
            </a:r>
            <a:endParaRPr lang="fr-BE" dirty="0"/>
          </a:p>
        </p:txBody>
      </p:sp>
    </p:spTree>
    <p:extLst>
      <p:ext uri="{BB962C8B-B14F-4D97-AF65-F5344CB8AC3E}">
        <p14:creationId xmlns:p14="http://schemas.microsoft.com/office/powerpoint/2010/main" val="4040216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Cluster 3 – Environnements de test</a:t>
            </a:r>
          </a:p>
        </p:txBody>
      </p:sp>
      <p:sp>
        <p:nvSpPr>
          <p:cNvPr id="3" name="Content Placeholder 2"/>
          <p:cNvSpPr>
            <a:spLocks noGrp="1"/>
          </p:cNvSpPr>
          <p:nvPr>
            <p:ph idx="1"/>
          </p:nvPr>
        </p:nvSpPr>
        <p:spPr/>
        <p:txBody>
          <a:bodyPr>
            <a:normAutofit/>
          </a:bodyPr>
          <a:lstStyle/>
          <a:p>
            <a:r>
              <a:rPr lang="fr-BE" sz="2800" dirty="0" smtClean="0"/>
              <a:t>Création et publication sur le portail </a:t>
            </a:r>
            <a:r>
              <a:rPr lang="fr-BE" sz="2800" dirty="0" smtClean="0">
                <a:solidFill>
                  <a:srgbClr val="087670"/>
                </a:solidFill>
              </a:rPr>
              <a:t>eHealth</a:t>
            </a:r>
            <a:r>
              <a:rPr lang="fr-BE" sz="2800" dirty="0" smtClean="0"/>
              <a:t> d’une page concernant les environnements de test de </a:t>
            </a:r>
          </a:p>
          <a:p>
            <a:pPr lvl="1"/>
            <a:r>
              <a:rPr lang="fr-BE" sz="2400" dirty="0" smtClean="0"/>
              <a:t>la plate-forme </a:t>
            </a:r>
            <a:r>
              <a:rPr lang="fr-BE" sz="2400" dirty="0" smtClean="0">
                <a:solidFill>
                  <a:srgbClr val="087670"/>
                </a:solidFill>
              </a:rPr>
              <a:t>eHealth</a:t>
            </a:r>
          </a:p>
          <a:p>
            <a:pPr lvl="1"/>
            <a:r>
              <a:rPr lang="fr-BE" sz="2400" dirty="0" err="1" smtClean="0"/>
              <a:t>Recip</a:t>
            </a:r>
            <a:r>
              <a:rPr lang="fr-BE" sz="2400" dirty="0" smtClean="0"/>
              <a:t>-e</a:t>
            </a:r>
          </a:p>
          <a:p>
            <a:pPr lvl="1"/>
            <a:r>
              <a:rPr lang="fr-BE" sz="2400" dirty="0" err="1" smtClean="0"/>
              <a:t>Vitalink</a:t>
            </a:r>
            <a:endParaRPr lang="fr-BE" sz="2400" dirty="0" smtClean="0"/>
          </a:p>
          <a:p>
            <a:pPr lvl="1"/>
            <a:r>
              <a:rPr lang="fr-BE" sz="2400" dirty="0" smtClean="0"/>
              <a:t>le Réseau santé bruxellois</a:t>
            </a:r>
          </a:p>
          <a:p>
            <a:pPr lvl="1"/>
            <a:r>
              <a:rPr lang="fr-BE" sz="2400" dirty="0" smtClean="0"/>
              <a:t>le Réseau santé wallon</a:t>
            </a:r>
          </a:p>
          <a:p>
            <a:pPr lvl="1"/>
            <a:r>
              <a:rPr lang="fr-BE" sz="2400" dirty="0" smtClean="0"/>
              <a:t>l’Association pharmaceutique belge</a:t>
            </a:r>
          </a:p>
          <a:p>
            <a:pPr lvl="1"/>
            <a:r>
              <a:rPr lang="fr-BE" sz="2400" dirty="0" err="1" smtClean="0"/>
              <a:t>MyCareNet</a:t>
            </a:r>
            <a:r>
              <a:rPr lang="fr-BE" sz="2400" dirty="0" smtClean="0"/>
              <a:t> </a:t>
            </a:r>
          </a:p>
          <a:p>
            <a:pPr lvl="1"/>
            <a:r>
              <a:rPr lang="fr-BE" sz="2400" dirty="0" err="1" smtClean="0"/>
              <a:t>mHealthBelgium</a:t>
            </a:r>
            <a:endParaRPr lang="fr-BE" sz="2400" dirty="0"/>
          </a:p>
        </p:txBody>
      </p:sp>
      <p:sp>
        <p:nvSpPr>
          <p:cNvPr id="6" name="Date Placeholder 5"/>
          <p:cNvSpPr>
            <a:spLocks noGrp="1"/>
          </p:cNvSpPr>
          <p:nvPr>
            <p:ph type="dt" sz="half" idx="2"/>
          </p:nvPr>
        </p:nvSpPr>
        <p:spPr/>
        <p:txBody>
          <a:bodyPr/>
          <a:lstStyle/>
          <a:p>
            <a:r>
              <a:rPr lang="en-US" smtClean="0"/>
              <a:t>18/02/2020</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37</a:t>
            </a:fld>
            <a:r>
              <a:rPr lang="fr-BE" smtClean="0"/>
              <a:t> -</a:t>
            </a:r>
            <a:endParaRPr lang="fr-BE" dirty="0"/>
          </a:p>
        </p:txBody>
      </p:sp>
    </p:spTree>
    <p:extLst>
      <p:ext uri="{BB962C8B-B14F-4D97-AF65-F5344CB8AC3E}">
        <p14:creationId xmlns:p14="http://schemas.microsoft.com/office/powerpoint/2010/main" val="4186074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3 – Environnements de test</a:t>
            </a:r>
            <a:endParaRPr lang="nl-BE" dirty="0"/>
          </a:p>
        </p:txBody>
      </p:sp>
      <p:pic>
        <p:nvPicPr>
          <p:cNvPr id="7" name="Picture 6"/>
          <p:cNvPicPr>
            <a:picLocks noChangeAspect="1"/>
          </p:cNvPicPr>
          <p:nvPr/>
        </p:nvPicPr>
        <p:blipFill>
          <a:blip r:embed="rId2"/>
          <a:stretch>
            <a:fillRect/>
          </a:stretch>
        </p:blipFill>
        <p:spPr>
          <a:xfrm>
            <a:off x="895155" y="1086198"/>
            <a:ext cx="7353689" cy="5179491"/>
          </a:xfrm>
          <a:prstGeom prst="rect">
            <a:avLst/>
          </a:prstGeom>
        </p:spPr>
      </p:pic>
      <p:sp>
        <p:nvSpPr>
          <p:cNvPr id="3" name="Date Placeholder 2"/>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38</a:t>
            </a:fld>
            <a:r>
              <a:rPr lang="fr-BE" smtClean="0"/>
              <a:t> -</a:t>
            </a:r>
            <a:endParaRPr lang="fr-BE" dirty="0"/>
          </a:p>
        </p:txBody>
      </p:sp>
    </p:spTree>
    <p:extLst>
      <p:ext uri="{BB962C8B-B14F-4D97-AF65-F5344CB8AC3E}">
        <p14:creationId xmlns:p14="http://schemas.microsoft.com/office/powerpoint/2010/main" val="4191290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Cluster 3 – CoBRHA+</a:t>
            </a:r>
          </a:p>
        </p:txBody>
      </p:sp>
      <p:sp>
        <p:nvSpPr>
          <p:cNvPr id="11" name="Content Placeholder 10"/>
          <p:cNvSpPr>
            <a:spLocks noGrp="1"/>
          </p:cNvSpPr>
          <p:nvPr>
            <p:ph idx="1"/>
          </p:nvPr>
        </p:nvSpPr>
        <p:spPr/>
        <p:txBody>
          <a:bodyPr>
            <a:normAutofit fontScale="77500" lnSpcReduction="20000"/>
          </a:bodyPr>
          <a:lstStyle/>
          <a:p>
            <a:r>
              <a:rPr lang="fr-BE" dirty="0" smtClean="0"/>
              <a:t>Réalisations 2019</a:t>
            </a:r>
          </a:p>
          <a:p>
            <a:pPr lvl="1"/>
            <a:r>
              <a:rPr lang="fr-BE" dirty="0" smtClean="0"/>
              <a:t>exigences métier validées par le Business </a:t>
            </a:r>
            <a:r>
              <a:rPr lang="fr-BE" dirty="0" err="1" smtClean="0"/>
              <a:t>Decision</a:t>
            </a:r>
            <a:r>
              <a:rPr lang="fr-BE" dirty="0" smtClean="0"/>
              <a:t> Maker Group (BDMG - Comité directeur du projet </a:t>
            </a:r>
            <a:r>
              <a:rPr lang="fr-BE" dirty="0" err="1" smtClean="0"/>
              <a:t>CoBRHA</a:t>
            </a:r>
            <a:r>
              <a:rPr lang="fr-BE" dirty="0" smtClean="0"/>
              <a:t>+) </a:t>
            </a:r>
          </a:p>
          <a:p>
            <a:pPr lvl="2"/>
            <a:r>
              <a:rPr lang="fr-BE" dirty="0" smtClean="0"/>
              <a:t>analyse visant à obtenir une estimation globale de l’effort requis pour le développement de la base de données</a:t>
            </a:r>
          </a:p>
          <a:p>
            <a:pPr lvl="2"/>
            <a:r>
              <a:rPr lang="fr-BE" dirty="0" smtClean="0"/>
              <a:t>estimation validée fin juin 2019 par le BDMG</a:t>
            </a:r>
          </a:p>
          <a:p>
            <a:pPr lvl="2"/>
            <a:r>
              <a:rPr lang="fr-BE" dirty="0" smtClean="0"/>
              <a:t>nécessité de proposer un nouveau modèle de données avec maintien de l’architecture actuelle de la DB</a:t>
            </a:r>
          </a:p>
          <a:p>
            <a:pPr lvl="3"/>
            <a:r>
              <a:rPr lang="fr-BE" dirty="0" smtClean="0"/>
              <a:t>le nouveau modèle de données est actuellement en cours de validation par les groupes techniques et business</a:t>
            </a:r>
          </a:p>
          <a:p>
            <a:pPr lvl="3"/>
            <a:r>
              <a:rPr lang="fr-BE" dirty="0" smtClean="0"/>
              <a:t>nécessité de migrer la DB actuelle vers la nouvelle</a:t>
            </a:r>
          </a:p>
          <a:p>
            <a:r>
              <a:rPr lang="fr-BE" dirty="0" smtClean="0"/>
              <a:t>Projets 2020</a:t>
            </a:r>
          </a:p>
          <a:p>
            <a:pPr lvl="1"/>
            <a:r>
              <a:rPr lang="fr-BE" dirty="0" smtClean="0"/>
              <a:t>présentation du nouveau modèle de données au BDMG début 2020</a:t>
            </a:r>
          </a:p>
          <a:p>
            <a:pPr lvl="1"/>
            <a:r>
              <a:rPr lang="fr-BE" dirty="0" smtClean="0"/>
              <a:t>réponses aux questions ouvertes</a:t>
            </a:r>
          </a:p>
          <a:p>
            <a:pPr lvl="1"/>
            <a:r>
              <a:rPr lang="fr-BE" dirty="0" smtClean="0"/>
              <a:t>migration nouvelle DB</a:t>
            </a:r>
          </a:p>
          <a:p>
            <a:pPr lvl="2"/>
            <a:r>
              <a:rPr lang="fr-BE" dirty="0" smtClean="0"/>
              <a:t>conjointement par la Plate-forme </a:t>
            </a:r>
            <a:r>
              <a:rPr lang="fr-BE" dirty="0" smtClean="0">
                <a:solidFill>
                  <a:srgbClr val="087670"/>
                </a:solidFill>
              </a:rPr>
              <a:t>eHealth</a:t>
            </a:r>
            <a:r>
              <a:rPr lang="fr-BE" dirty="0" smtClean="0"/>
              <a:t> et le SPF Santé publique de manière itérative (leçons tirées de la migration SAM-</a:t>
            </a:r>
            <a:r>
              <a:rPr lang="fr-BE" dirty="0" err="1" smtClean="0"/>
              <a:t>CoBRHA</a:t>
            </a:r>
            <a:r>
              <a:rPr lang="fr-BE" dirty="0" smtClean="0"/>
              <a:t>)</a:t>
            </a:r>
          </a:p>
          <a:p>
            <a:endParaRPr lang="fr-BE" dirty="0" smtClean="0"/>
          </a:p>
          <a:p>
            <a:endParaRPr lang="fr-BE" dirty="0" smtClean="0"/>
          </a:p>
          <a:p>
            <a:endParaRPr lang="fr-BE" dirty="0"/>
          </a:p>
        </p:txBody>
      </p:sp>
      <p:sp>
        <p:nvSpPr>
          <p:cNvPr id="66" name="AutoShape 4" descr="Résultat de recherche d'images pour &quot;recip-e&quot;"/>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1259682"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1493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39</a:t>
            </a:fld>
            <a:r>
              <a:rPr lang="fr-BE" smtClean="0"/>
              <a:t> -</a:t>
            </a:r>
            <a:endParaRPr lang="fr-BE" dirty="0"/>
          </a:p>
        </p:txBody>
      </p:sp>
    </p:spTree>
    <p:extLst>
      <p:ext uri="{BB962C8B-B14F-4D97-AF65-F5344CB8AC3E}">
        <p14:creationId xmlns:p14="http://schemas.microsoft.com/office/powerpoint/2010/main" val="2864084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chemeClr val="bg1"/>
                  </a:solidFill>
                </a:rPr>
                <a:t>Avantages en fin de consultation</a:t>
              </a:r>
            </a:p>
          </p:txBody>
        </p:sp>
      </p:grpSp>
      <p:sp>
        <p:nvSpPr>
          <p:cNvPr id="3" name="Title 2"/>
          <p:cNvSpPr>
            <a:spLocks noGrp="1"/>
          </p:cNvSpPr>
          <p:nvPr>
            <p:ph type="title"/>
          </p:nvPr>
        </p:nvSpPr>
        <p:spPr/>
        <p:txBody>
          <a:bodyPr>
            <a:normAutofit/>
          </a:bodyPr>
          <a:lstStyle/>
          <a:p>
            <a:pPr eaLnBrk="1" fontAlgn="auto" hangingPunct="1">
              <a:spcAft>
                <a:spcPts val="0"/>
              </a:spcAft>
              <a:defRPr/>
            </a:pPr>
            <a:r>
              <a:rPr lang="fr-BE" sz="3600" smtClean="0"/>
              <a:t>L’eSanté, en pratique</a:t>
            </a:r>
            <a:endParaRPr lang="fr-BE" sz="3600" dirty="0"/>
          </a:p>
        </p:txBody>
      </p:sp>
      <p:grpSp>
        <p:nvGrpSpPr>
          <p:cNvPr id="17" name="Group 16"/>
          <p:cNvGrpSpPr>
            <a:grpSpLocks/>
          </p:cNvGrpSpPr>
          <p:nvPr/>
        </p:nvGrpSpPr>
        <p:grpSpPr bwMode="auto">
          <a:xfrm>
            <a:off x="546100" y="1395413"/>
            <a:ext cx="3233738" cy="1146175"/>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fontAlgn="auto">
                  <a:spcBef>
                    <a:spcPts val="0"/>
                  </a:spcBef>
                  <a:spcAft>
                    <a:spcPts val="0"/>
                  </a:spcAft>
                  <a:defRPr/>
                </a:pPr>
                <a:endParaRPr lang="fr-BE" sz="300" dirty="0">
                  <a:solidFill>
                    <a:schemeClr val="bg1"/>
                  </a:solidFill>
                  <a:latin typeface="+mn-lt"/>
                  <a:cs typeface="+mn-cs"/>
                </a:endParaRPr>
              </a:p>
              <a:p>
                <a:pPr algn="ctr" fontAlgn="auto">
                  <a:spcBef>
                    <a:spcPts val="0"/>
                  </a:spcBef>
                  <a:spcAft>
                    <a:spcPts val="0"/>
                  </a:spcAft>
                  <a:defRPr/>
                </a:pPr>
                <a:endParaRPr lang="fr-BE" sz="2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Tarification,</a:t>
                </a:r>
              </a:p>
              <a:p>
                <a:pPr algn="ctr" fontAlgn="auto">
                  <a:spcBef>
                    <a:spcPts val="0"/>
                  </a:spcBef>
                  <a:spcAft>
                    <a:spcPts val="0"/>
                  </a:spcAft>
                  <a:defRPr/>
                </a:pPr>
                <a:r>
                  <a:rPr lang="fr-BE" dirty="0">
                    <a:solidFill>
                      <a:schemeClr val="bg1"/>
                    </a:solidFill>
                    <a:latin typeface="+mn-lt"/>
                  </a:rPr>
                  <a:t>facturation</a:t>
                </a:r>
                <a:endParaRPr lang="fr-BE" dirty="0">
                  <a:latin typeface="+mn-lt"/>
                  <a:cs typeface="+mn-cs"/>
                </a:endParaRPr>
              </a:p>
            </p:txBody>
          </p:sp>
        </p:grpSp>
        <p:pic>
          <p:nvPicPr>
            <p:cNvPr id="12320"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fontAlgn="auto">
                  <a:spcBef>
                    <a:spcPts val="0"/>
                  </a:spcBef>
                  <a:spcAft>
                    <a:spcPts val="0"/>
                  </a:spcAft>
                  <a:defRPr/>
                </a:pPr>
                <a:endParaRPr lang="fr-BE" sz="3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Création et envoi d’attestations</a:t>
                </a: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2315"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525" cy="1098550"/>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Mise à jour du SumEHR, du schéma de médication, ... </a:t>
                </a: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231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8172" y="5147280"/>
                <a:ext cx="2085990" cy="1058356"/>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Envoi du rapport au détenteur du DMG</a:t>
                </a:r>
              </a:p>
            </p:txBody>
          </p:sp>
        </p:grpSp>
        <p:pic>
          <p:nvPicPr>
            <p:cNvPr id="1230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086475" y="3624263"/>
            <a:ext cx="2949575" cy="1090612"/>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fr-BE" altLang="en-US" sz="1600">
                  <a:solidFill>
                    <a:schemeClr val="bg1"/>
                  </a:solidFill>
                </a:endParaRPr>
              </a:p>
              <a:p>
                <a:r>
                  <a:rPr lang="fr-BE" altLang="en-US" sz="1600">
                    <a:solidFill>
                      <a:schemeClr val="bg1"/>
                    </a:solidFill>
                  </a:rPr>
                  <a:t>Enregistrements</a:t>
                </a:r>
              </a:p>
            </p:txBody>
          </p:sp>
        </p:grpSp>
        <p:pic>
          <p:nvPicPr>
            <p:cNvPr id="12300"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2"/>
          </p:nvPr>
        </p:nvSpPr>
        <p:spPr/>
        <p:txBody>
          <a:bodyPr/>
          <a:lstStyle/>
          <a:p>
            <a:r>
              <a:rPr lang="en-US" smtClean="0"/>
              <a:t>18/02/2020</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Tree>
    <p:extLst>
      <p:ext uri="{BB962C8B-B14F-4D97-AF65-F5344CB8AC3E}">
        <p14:creationId xmlns:p14="http://schemas.microsoft.com/office/powerpoint/2010/main" val="2701132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a:t>
            </a:r>
            <a:r>
              <a:rPr lang="fr-BE" smtClean="0"/>
              <a:t>3 – SAM V2</a:t>
            </a:r>
            <a:endParaRPr lang="nl-BE" dirty="0"/>
          </a:p>
        </p:txBody>
      </p:sp>
      <p:sp>
        <p:nvSpPr>
          <p:cNvPr id="11" name="Content Placeholder 10"/>
          <p:cNvSpPr>
            <a:spLocks noGrp="1"/>
          </p:cNvSpPr>
          <p:nvPr>
            <p:ph idx="1"/>
          </p:nvPr>
        </p:nvSpPr>
        <p:spPr/>
        <p:txBody>
          <a:bodyPr>
            <a:normAutofit/>
          </a:bodyPr>
          <a:lstStyle/>
          <a:p>
            <a:r>
              <a:rPr lang="fr-BE" sz="2800" dirty="0" smtClean="0"/>
              <a:t>Réalisations 2019</a:t>
            </a:r>
          </a:p>
          <a:p>
            <a:pPr lvl="1"/>
            <a:r>
              <a:rPr lang="fr-BE" sz="2400" dirty="0" smtClean="0"/>
              <a:t>accords conclus avec l’INAMI, l’AFMPS, le CBIP et l’industrie concernant </a:t>
            </a:r>
          </a:p>
          <a:p>
            <a:pPr lvl="2"/>
            <a:r>
              <a:rPr lang="fr-BE" sz="2000" dirty="0" smtClean="0"/>
              <a:t>l’identification</a:t>
            </a:r>
          </a:p>
          <a:p>
            <a:pPr lvl="2"/>
            <a:r>
              <a:rPr lang="fr-BE" sz="2000" dirty="0" smtClean="0"/>
              <a:t>l’enregistrement</a:t>
            </a:r>
          </a:p>
          <a:p>
            <a:pPr lvl="2"/>
            <a:r>
              <a:rPr lang="fr-BE" sz="2000" dirty="0" smtClean="0"/>
              <a:t>la composition</a:t>
            </a:r>
          </a:p>
          <a:p>
            <a:pPr lvl="2"/>
            <a:r>
              <a:rPr lang="fr-BE" sz="2000" dirty="0" smtClean="0"/>
              <a:t>les modalités de remboursement</a:t>
            </a:r>
          </a:p>
          <a:p>
            <a:pPr lvl="2"/>
            <a:r>
              <a:rPr lang="fr-BE" sz="2000" dirty="0" smtClean="0"/>
              <a:t>les notices d’emploi des médicaments</a:t>
            </a:r>
          </a:p>
          <a:p>
            <a:pPr lvl="1"/>
            <a:r>
              <a:rPr lang="fr-BE" sz="2400" dirty="0" smtClean="0"/>
              <a:t>en ce qui concerne les médicaments &gt; SAM V2 complète et disponible en production</a:t>
            </a:r>
          </a:p>
          <a:p>
            <a:pPr lvl="1"/>
            <a:r>
              <a:rPr lang="fr-BE" sz="2400" dirty="0" smtClean="0"/>
              <a:t>adaptations structurelles au DICS-pipe (Drug Information Consultation System)</a:t>
            </a:r>
          </a:p>
          <a:p>
            <a:pPr marL="274320" lvl="1" indent="0">
              <a:buNone/>
            </a:pPr>
            <a:endParaRPr lang="fr-BE" dirty="0" smtClean="0"/>
          </a:p>
          <a:p>
            <a:endParaRPr lang="fr-BE" dirty="0" smtClean="0"/>
          </a:p>
          <a:p>
            <a:endParaRPr lang="fr-BE" dirty="0" smtClean="0"/>
          </a:p>
          <a:p>
            <a:endParaRPr lang="fr-BE"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40</a:t>
            </a:fld>
            <a:r>
              <a:rPr lang="fr-BE" smtClean="0"/>
              <a:t> -</a:t>
            </a:r>
            <a:endParaRPr lang="fr-BE" dirty="0"/>
          </a:p>
        </p:txBody>
      </p:sp>
    </p:spTree>
    <p:extLst>
      <p:ext uri="{BB962C8B-B14F-4D97-AF65-F5344CB8AC3E}">
        <p14:creationId xmlns:p14="http://schemas.microsoft.com/office/powerpoint/2010/main" val="4089358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a:t>
            </a:r>
            <a:r>
              <a:rPr lang="fr-BE" smtClean="0"/>
              <a:t>3 – SAM V2</a:t>
            </a:r>
            <a:endParaRPr lang="nl-BE" dirty="0"/>
          </a:p>
        </p:txBody>
      </p:sp>
      <p:sp>
        <p:nvSpPr>
          <p:cNvPr id="11" name="Content Placeholder 10"/>
          <p:cNvSpPr>
            <a:spLocks noGrp="1"/>
          </p:cNvSpPr>
          <p:nvPr>
            <p:ph idx="1"/>
          </p:nvPr>
        </p:nvSpPr>
        <p:spPr/>
        <p:txBody>
          <a:bodyPr>
            <a:normAutofit/>
          </a:bodyPr>
          <a:lstStyle/>
          <a:p>
            <a:r>
              <a:rPr lang="fr-BE" sz="2800" dirty="0" smtClean="0"/>
              <a:t>Réalisations 2019</a:t>
            </a:r>
          </a:p>
          <a:p>
            <a:pPr lvl="1"/>
            <a:r>
              <a:rPr lang="fr-BE" sz="2400" dirty="0" smtClean="0"/>
              <a:t>concertation sur les besoins pour garantir l’usage correct de la version SAM V2 dans le cadre de la prescription électronique</a:t>
            </a:r>
          </a:p>
          <a:p>
            <a:pPr lvl="2"/>
            <a:r>
              <a:rPr lang="fr-FR" sz="2000" dirty="0" smtClean="0"/>
              <a:t>les logiciels doivent permettre de</a:t>
            </a:r>
          </a:p>
          <a:p>
            <a:pPr lvl="3"/>
            <a:r>
              <a:rPr lang="fr-FR" sz="1800" dirty="0" smtClean="0"/>
              <a:t>créer une prescription électronique en mentionnant</a:t>
            </a:r>
          </a:p>
          <a:p>
            <a:pPr lvl="4"/>
            <a:r>
              <a:rPr lang="fr-FR" sz="1600" dirty="0" smtClean="0"/>
              <a:t>le numéro de version de la SAM V2</a:t>
            </a:r>
          </a:p>
          <a:p>
            <a:pPr lvl="4"/>
            <a:r>
              <a:rPr lang="fr-FR" sz="1600" dirty="0" smtClean="0"/>
              <a:t>l’identifiant du produit prescrit issu de la SAM v2 </a:t>
            </a:r>
          </a:p>
          <a:p>
            <a:pPr lvl="3"/>
            <a:r>
              <a:rPr lang="fr-FR" sz="1800" dirty="0" smtClean="0"/>
              <a:t>envoyer cette prescription électronique à </a:t>
            </a:r>
            <a:r>
              <a:rPr lang="fr-FR" sz="1800" dirty="0" err="1" smtClean="0"/>
              <a:t>Recip</a:t>
            </a:r>
            <a:r>
              <a:rPr lang="fr-FR" sz="1800" dirty="0" smtClean="0"/>
              <a:t>-e V4 conformément aux spécifications approuvées</a:t>
            </a:r>
            <a:endParaRPr lang="fr-BE" sz="1800" dirty="0" smtClean="0"/>
          </a:p>
          <a:p>
            <a:pPr lvl="2"/>
            <a:r>
              <a:rPr lang="fr-FR" sz="2000" dirty="0" smtClean="0"/>
              <a:t>obligatoire au 31/12/2019 mais dans les faits ne sera testé qu’en 2020</a:t>
            </a:r>
            <a:endParaRPr lang="fr-BE" sz="2000" dirty="0" smtClean="0"/>
          </a:p>
          <a:p>
            <a:pPr lvl="1"/>
            <a:endParaRPr lang="fr-BE" dirty="0" smtClean="0"/>
          </a:p>
          <a:p>
            <a:endParaRPr lang="fr-BE" dirty="0" smtClean="0"/>
          </a:p>
          <a:p>
            <a:endParaRPr lang="fr-BE" dirty="0" smtClean="0"/>
          </a:p>
          <a:p>
            <a:endParaRPr lang="fr-BE"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41</a:t>
            </a:fld>
            <a:r>
              <a:rPr lang="fr-BE" smtClean="0"/>
              <a:t> -</a:t>
            </a:r>
            <a:endParaRPr lang="fr-BE" dirty="0"/>
          </a:p>
        </p:txBody>
      </p:sp>
    </p:spTree>
    <p:extLst>
      <p:ext uri="{BB962C8B-B14F-4D97-AF65-F5344CB8AC3E}">
        <p14:creationId xmlns:p14="http://schemas.microsoft.com/office/powerpoint/2010/main" val="24802741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Cluster </a:t>
            </a:r>
            <a:r>
              <a:rPr lang="fr-BE" dirty="0" smtClean="0"/>
              <a:t>3 </a:t>
            </a:r>
            <a:r>
              <a:rPr lang="fr-BE" dirty="0" smtClean="0"/>
              <a:t>– Enregistrement </a:t>
            </a:r>
            <a:r>
              <a:rPr lang="fr-BE" dirty="0" smtClean="0"/>
              <a:t>des logiciels</a:t>
            </a:r>
            <a:endParaRPr lang="nl-BE" dirty="0"/>
          </a:p>
        </p:txBody>
      </p:sp>
      <p:sp>
        <p:nvSpPr>
          <p:cNvPr id="11" name="Content Placeholder 10"/>
          <p:cNvSpPr>
            <a:spLocks noGrp="1"/>
          </p:cNvSpPr>
          <p:nvPr>
            <p:ph idx="1"/>
          </p:nvPr>
        </p:nvSpPr>
        <p:spPr/>
        <p:txBody>
          <a:bodyPr>
            <a:normAutofit fontScale="85000" lnSpcReduction="10000"/>
          </a:bodyPr>
          <a:lstStyle/>
          <a:p>
            <a:r>
              <a:rPr lang="fr-BE" dirty="0" smtClean="0"/>
              <a:t>Réalisations en 2019</a:t>
            </a:r>
          </a:p>
          <a:p>
            <a:pPr lvl="1"/>
            <a:r>
              <a:rPr lang="fr-BE" dirty="0" smtClean="0"/>
              <a:t>révision des critères pour la médecine générale </a:t>
            </a:r>
          </a:p>
          <a:p>
            <a:pPr lvl="2"/>
            <a:r>
              <a:rPr lang="fr-BE" dirty="0" smtClean="0"/>
              <a:t>enregistrement tant fonctionnel (socle de base) que modulaire</a:t>
            </a:r>
          </a:p>
          <a:p>
            <a:pPr lvl="1"/>
            <a:r>
              <a:rPr lang="fr-BE" dirty="0" smtClean="0"/>
              <a:t>révision des critères pour les soins infirmiers</a:t>
            </a:r>
          </a:p>
          <a:p>
            <a:r>
              <a:rPr lang="fr-BE" dirty="0" smtClean="0"/>
              <a:t>Publication sur le portail </a:t>
            </a:r>
            <a:r>
              <a:rPr lang="fr-BE" dirty="0" smtClean="0">
                <a:solidFill>
                  <a:srgbClr val="087670"/>
                </a:solidFill>
              </a:rPr>
              <a:t>eHealth</a:t>
            </a:r>
            <a:r>
              <a:rPr lang="fr-BE" dirty="0" smtClean="0"/>
              <a:t> de la documentation technique utile aux fournisseurs pour faire enregistrer leur logiciels</a:t>
            </a:r>
          </a:p>
          <a:p>
            <a:pPr lvl="1"/>
            <a:r>
              <a:rPr lang="fr-BE" dirty="0" smtClean="0"/>
              <a:t>documentation critères fonctionnels</a:t>
            </a:r>
          </a:p>
          <a:p>
            <a:pPr lvl="1"/>
            <a:r>
              <a:rPr lang="fr-BE" dirty="0" smtClean="0"/>
              <a:t>documentation critères modulaires </a:t>
            </a:r>
          </a:p>
          <a:p>
            <a:pPr lvl="1"/>
            <a:r>
              <a:rPr lang="fr-BE" dirty="0" smtClean="0"/>
              <a:t>scénario de tests</a:t>
            </a:r>
          </a:p>
          <a:p>
            <a:r>
              <a:rPr lang="fr-BE" dirty="0" smtClean="0"/>
              <a:t>Création et publication sur le portail </a:t>
            </a:r>
            <a:r>
              <a:rPr lang="fr-BE" dirty="0" err="1" smtClean="0"/>
              <a:t>eSanté</a:t>
            </a:r>
            <a:r>
              <a:rPr lang="fr-BE" dirty="0" smtClean="0"/>
              <a:t> d’un outil de recherche qui offre un aperçu consolidé des logiciels homologués, selon le profil du prestataire</a:t>
            </a:r>
            <a:endParaRPr lang="fr-BE"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42</a:t>
            </a:fld>
            <a:r>
              <a:rPr lang="fr-BE" smtClean="0"/>
              <a:t> -</a:t>
            </a:r>
            <a:endParaRPr lang="fr-BE" dirty="0"/>
          </a:p>
        </p:txBody>
      </p:sp>
    </p:spTree>
    <p:extLst>
      <p:ext uri="{BB962C8B-B14F-4D97-AF65-F5344CB8AC3E}">
        <p14:creationId xmlns:p14="http://schemas.microsoft.com/office/powerpoint/2010/main" val="25840513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a:t>
            </a:r>
            <a:r>
              <a:rPr lang="fr-BE" smtClean="0"/>
              <a:t>3 – Enregistrement des logiciels</a:t>
            </a:r>
            <a:endParaRPr lang="nl-BE"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1403648" y="1349129"/>
            <a:ext cx="5918151" cy="4105076"/>
          </a:xfrm>
          <a:prstGeom prst="rect">
            <a:avLst/>
          </a:prstGeom>
        </p:spPr>
      </p:pic>
      <p:sp>
        <p:nvSpPr>
          <p:cNvPr id="6" name="Date Placeholder 5"/>
          <p:cNvSpPr>
            <a:spLocks noGrp="1"/>
          </p:cNvSpPr>
          <p:nvPr>
            <p:ph type="dt" sz="half" idx="2"/>
          </p:nvPr>
        </p:nvSpPr>
        <p:spPr/>
        <p:txBody>
          <a:bodyPr/>
          <a:lstStyle/>
          <a:p>
            <a:r>
              <a:rPr lang="en-US" smtClean="0"/>
              <a:t>18/02/2020</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43</a:t>
            </a:fld>
            <a:r>
              <a:rPr lang="fr-BE" smtClean="0"/>
              <a:t> -</a:t>
            </a:r>
            <a:endParaRPr lang="fr-BE" dirty="0"/>
          </a:p>
        </p:txBody>
      </p:sp>
    </p:spTree>
    <p:extLst>
      <p:ext uri="{BB962C8B-B14F-4D97-AF65-F5344CB8AC3E}">
        <p14:creationId xmlns:p14="http://schemas.microsoft.com/office/powerpoint/2010/main" val="40206133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Cluster </a:t>
            </a:r>
            <a:r>
              <a:rPr lang="fr-BE" dirty="0" smtClean="0"/>
              <a:t>3 – Enregistrement des logiciels</a:t>
            </a:r>
            <a:endParaRPr lang="nl-BE" dirty="0"/>
          </a:p>
        </p:txBody>
      </p:sp>
      <p:sp>
        <p:nvSpPr>
          <p:cNvPr id="11" name="Content Placeholder 10"/>
          <p:cNvSpPr>
            <a:spLocks noGrp="1"/>
          </p:cNvSpPr>
          <p:nvPr>
            <p:ph idx="1"/>
          </p:nvPr>
        </p:nvSpPr>
        <p:spPr/>
        <p:txBody>
          <a:bodyPr>
            <a:normAutofit/>
          </a:bodyPr>
          <a:lstStyle/>
          <a:p>
            <a:r>
              <a:rPr lang="fr-BE" sz="2800" dirty="0" smtClean="0"/>
              <a:t>Fiche récapitulative pour chaque fournisseur de logiciels</a:t>
            </a:r>
            <a:endParaRPr lang="fr-BE" sz="2800"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971227" y="2189995"/>
            <a:ext cx="6699573" cy="4222099"/>
          </a:xfrm>
          <a:prstGeom prst="rect">
            <a:avLst/>
          </a:prstGeom>
        </p:spPr>
      </p:pic>
      <p:sp>
        <p:nvSpPr>
          <p:cNvPr id="6" name="Date Placeholder 5"/>
          <p:cNvSpPr>
            <a:spLocks noGrp="1"/>
          </p:cNvSpPr>
          <p:nvPr>
            <p:ph type="dt" sz="half" idx="2"/>
          </p:nvPr>
        </p:nvSpPr>
        <p:spPr/>
        <p:txBody>
          <a:bodyPr/>
          <a:lstStyle/>
          <a:p>
            <a:r>
              <a:rPr lang="en-US" smtClean="0"/>
              <a:t>18/02/2020</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44</a:t>
            </a:fld>
            <a:r>
              <a:rPr lang="fr-BE" smtClean="0"/>
              <a:t> -</a:t>
            </a:r>
            <a:endParaRPr lang="fr-BE" dirty="0"/>
          </a:p>
        </p:txBody>
      </p:sp>
    </p:spTree>
    <p:extLst>
      <p:ext uri="{BB962C8B-B14F-4D97-AF65-F5344CB8AC3E}">
        <p14:creationId xmlns:p14="http://schemas.microsoft.com/office/powerpoint/2010/main" val="29805475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Cluster </a:t>
            </a:r>
            <a:r>
              <a:rPr lang="fr-BE" dirty="0" smtClean="0"/>
              <a:t>3 </a:t>
            </a:r>
            <a:r>
              <a:rPr lang="fr-BE" dirty="0" smtClean="0"/>
              <a:t>– Enregistrement </a:t>
            </a:r>
            <a:r>
              <a:rPr lang="fr-BE" dirty="0" smtClean="0"/>
              <a:t>des logiciels</a:t>
            </a:r>
            <a:endParaRPr lang="nl-BE" dirty="0"/>
          </a:p>
        </p:txBody>
      </p:sp>
      <p:sp>
        <p:nvSpPr>
          <p:cNvPr id="11" name="Content Placeholder 10"/>
          <p:cNvSpPr>
            <a:spLocks noGrp="1"/>
          </p:cNvSpPr>
          <p:nvPr>
            <p:ph idx="1"/>
          </p:nvPr>
        </p:nvSpPr>
        <p:spPr/>
        <p:txBody>
          <a:bodyPr/>
          <a:lstStyle/>
          <a:p>
            <a:r>
              <a:rPr lang="fr-BE" sz="2800" dirty="0" smtClean="0"/>
              <a:t>Dans ce cadre, opportunité d’opérer une distinction entre les services en ligne de type </a:t>
            </a:r>
            <a:r>
              <a:rPr lang="fr-BE" sz="2800" dirty="0" err="1" smtClean="0"/>
              <a:t>webapp</a:t>
            </a:r>
            <a:r>
              <a:rPr lang="fr-BE" sz="2800" dirty="0" smtClean="0"/>
              <a:t> et les services en ligne de type </a:t>
            </a:r>
            <a:r>
              <a:rPr lang="fr-BE" sz="2800" dirty="0" err="1" smtClean="0"/>
              <a:t>webservice</a:t>
            </a:r>
            <a:endParaRPr lang="fr-BE" sz="2800" dirty="0" smtClean="0"/>
          </a:p>
          <a:p>
            <a:pPr lvl="1"/>
            <a:r>
              <a:rPr lang="fr-BE" sz="2400" dirty="0" smtClean="0"/>
              <a:t>lisibilité </a:t>
            </a:r>
          </a:p>
          <a:p>
            <a:pPr lvl="1"/>
            <a:r>
              <a:rPr lang="fr-BE" sz="2400" dirty="0" smtClean="0"/>
              <a:t>compréhension</a:t>
            </a:r>
            <a:endParaRPr lang="fr-BE" sz="2400"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45</a:t>
            </a:fld>
            <a:r>
              <a:rPr lang="fr-BE" smtClean="0"/>
              <a:t> -</a:t>
            </a:r>
            <a:endParaRPr lang="fr-BE" dirty="0"/>
          </a:p>
        </p:txBody>
      </p:sp>
    </p:spTree>
    <p:extLst>
      <p:ext uri="{BB962C8B-B14F-4D97-AF65-F5344CB8AC3E}">
        <p14:creationId xmlns:p14="http://schemas.microsoft.com/office/powerpoint/2010/main" val="5464093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Cluster </a:t>
            </a:r>
            <a:r>
              <a:rPr lang="fr-BE" dirty="0" smtClean="0"/>
              <a:t>3 </a:t>
            </a:r>
            <a:r>
              <a:rPr lang="fr-BE" dirty="0" smtClean="0"/>
              <a:t>– Enregistrement </a:t>
            </a:r>
            <a:r>
              <a:rPr lang="fr-BE" dirty="0" smtClean="0"/>
              <a:t>des logiciels</a:t>
            </a:r>
            <a:endParaRPr lang="nl-BE" dirty="0"/>
          </a:p>
        </p:txBody>
      </p:sp>
      <p:pic>
        <p:nvPicPr>
          <p:cNvPr id="4" name="Content Placeholder 3"/>
          <p:cNvPicPr>
            <a:picLocks noGrp="1" noChangeAspect="1"/>
          </p:cNvPicPr>
          <p:nvPr>
            <p:ph idx="1"/>
          </p:nvPr>
        </p:nvPicPr>
        <p:blipFill>
          <a:blip r:embed="rId3"/>
          <a:stretch>
            <a:fillRect/>
          </a:stretch>
        </p:blipFill>
        <p:spPr>
          <a:xfrm>
            <a:off x="798791" y="1052513"/>
            <a:ext cx="7546418" cy="5256212"/>
          </a:xfrm>
          <a:prstGeom prst="rect">
            <a:avLst/>
          </a:prstGeom>
        </p:spPr>
      </p:pic>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Date Placeholder 5"/>
          <p:cNvSpPr>
            <a:spLocks noGrp="1"/>
          </p:cNvSpPr>
          <p:nvPr>
            <p:ph type="dt" sz="half" idx="2"/>
          </p:nvPr>
        </p:nvSpPr>
        <p:spPr/>
        <p:txBody>
          <a:bodyPr/>
          <a:lstStyle/>
          <a:p>
            <a:r>
              <a:rPr lang="en-US" smtClean="0"/>
              <a:t>18/02/2020</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46</a:t>
            </a:fld>
            <a:r>
              <a:rPr lang="fr-BE" smtClean="0"/>
              <a:t> -</a:t>
            </a:r>
            <a:endParaRPr lang="fr-BE" dirty="0"/>
          </a:p>
        </p:txBody>
      </p:sp>
    </p:spTree>
    <p:extLst>
      <p:ext uri="{BB962C8B-B14F-4D97-AF65-F5344CB8AC3E}">
        <p14:creationId xmlns:p14="http://schemas.microsoft.com/office/powerpoint/2010/main" val="27102103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Cluster </a:t>
            </a:r>
            <a:r>
              <a:rPr lang="fr-BE" dirty="0" smtClean="0"/>
              <a:t>3 </a:t>
            </a:r>
            <a:r>
              <a:rPr lang="fr-BE" dirty="0" smtClean="0"/>
              <a:t>– Enregistrement </a:t>
            </a:r>
            <a:r>
              <a:rPr lang="fr-BE" dirty="0" smtClean="0"/>
              <a:t>des logiciels</a:t>
            </a:r>
            <a:endParaRPr lang="nl-BE" dirty="0"/>
          </a:p>
        </p:txBody>
      </p:sp>
      <p:pic>
        <p:nvPicPr>
          <p:cNvPr id="6" name="Content Placeholder 5"/>
          <p:cNvPicPr>
            <a:picLocks noGrp="1" noChangeAspect="1"/>
          </p:cNvPicPr>
          <p:nvPr>
            <p:ph idx="1"/>
          </p:nvPr>
        </p:nvPicPr>
        <p:blipFill>
          <a:blip r:embed="rId3"/>
          <a:stretch>
            <a:fillRect/>
          </a:stretch>
        </p:blipFill>
        <p:spPr>
          <a:xfrm>
            <a:off x="1608766" y="1052513"/>
            <a:ext cx="5926467" cy="5256212"/>
          </a:xfrm>
          <a:prstGeom prst="rect">
            <a:avLst/>
          </a:prstGeom>
        </p:spPr>
      </p:pic>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47</a:t>
            </a:fld>
            <a:r>
              <a:rPr lang="fr-BE" smtClean="0"/>
              <a:t> -</a:t>
            </a:r>
            <a:endParaRPr lang="fr-BE" dirty="0"/>
          </a:p>
        </p:txBody>
      </p:sp>
    </p:spTree>
    <p:extLst>
      <p:ext uri="{BB962C8B-B14F-4D97-AF65-F5344CB8AC3E}">
        <p14:creationId xmlns:p14="http://schemas.microsoft.com/office/powerpoint/2010/main" val="24513867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Cluster </a:t>
            </a:r>
            <a:r>
              <a:rPr lang="fr-BE" dirty="0" smtClean="0"/>
              <a:t>3 </a:t>
            </a:r>
            <a:r>
              <a:rPr lang="fr-BE" dirty="0" smtClean="0"/>
              <a:t>– Enregistrement </a:t>
            </a:r>
            <a:r>
              <a:rPr lang="fr-BE" dirty="0" smtClean="0"/>
              <a:t>des logiciels</a:t>
            </a:r>
            <a:endParaRPr lang="nl-BE" dirty="0"/>
          </a:p>
        </p:txBody>
      </p:sp>
      <p:sp>
        <p:nvSpPr>
          <p:cNvPr id="11" name="Content Placeholder 10"/>
          <p:cNvSpPr>
            <a:spLocks noGrp="1"/>
          </p:cNvSpPr>
          <p:nvPr>
            <p:ph idx="1"/>
          </p:nvPr>
        </p:nvSpPr>
        <p:spPr/>
        <p:txBody>
          <a:bodyPr>
            <a:normAutofit fontScale="85000" lnSpcReduction="20000"/>
          </a:bodyPr>
          <a:lstStyle/>
          <a:p>
            <a:r>
              <a:rPr lang="fr-BE" dirty="0" smtClean="0"/>
              <a:t>Projets 2020 </a:t>
            </a:r>
          </a:p>
          <a:p>
            <a:pPr lvl="1"/>
            <a:r>
              <a:rPr lang="fr-BE" dirty="0" smtClean="0"/>
              <a:t>exercice d’enregistrement des logiciels pour les soins infirmiers</a:t>
            </a:r>
          </a:p>
          <a:p>
            <a:pPr lvl="1"/>
            <a:r>
              <a:rPr lang="fr-BE" dirty="0" smtClean="0"/>
              <a:t>tests additionnels pour les médecins généralistes</a:t>
            </a:r>
          </a:p>
          <a:p>
            <a:pPr lvl="2"/>
            <a:r>
              <a:rPr lang="fr-BE" dirty="0" smtClean="0"/>
              <a:t>critères fonctionnels reportés </a:t>
            </a:r>
          </a:p>
          <a:p>
            <a:pPr lvl="3"/>
            <a:r>
              <a:rPr lang="fr-BE" dirty="0" smtClean="0"/>
              <a:t>structuration des dossiers médicaux et critères visant à la qualité des données</a:t>
            </a:r>
          </a:p>
          <a:p>
            <a:pPr lvl="2"/>
            <a:r>
              <a:rPr lang="fr-BE" dirty="0" smtClean="0"/>
              <a:t>critères modulaires reportés</a:t>
            </a:r>
          </a:p>
          <a:p>
            <a:pPr lvl="3"/>
            <a:r>
              <a:rPr lang="fr-BE" dirty="0" smtClean="0"/>
              <a:t>LOINC Labo, </a:t>
            </a:r>
            <a:r>
              <a:rPr lang="fr-BE" dirty="0" err="1" smtClean="0"/>
              <a:t>Mult-eMediatt</a:t>
            </a:r>
            <a:r>
              <a:rPr lang="fr-BE" dirty="0" smtClean="0"/>
              <a:t>, …</a:t>
            </a:r>
          </a:p>
          <a:p>
            <a:pPr lvl="2"/>
            <a:r>
              <a:rPr lang="fr-BE" dirty="0" smtClean="0"/>
              <a:t>critères modulaires additionnels</a:t>
            </a:r>
          </a:p>
          <a:p>
            <a:pPr lvl="3"/>
            <a:r>
              <a:rPr lang="fr-BE" dirty="0" smtClean="0"/>
              <a:t>standardisation schéma de médication, possibilité d’utilisation de la </a:t>
            </a:r>
            <a:r>
              <a:rPr lang="fr-BE" dirty="0" err="1" smtClean="0"/>
              <a:t>eBox</a:t>
            </a:r>
            <a:r>
              <a:rPr lang="fr-BE" dirty="0" smtClean="0"/>
              <a:t> pour envoyer les attestations, …</a:t>
            </a:r>
          </a:p>
          <a:p>
            <a:pPr lvl="1"/>
            <a:r>
              <a:rPr lang="fr-BE" dirty="0" smtClean="0"/>
              <a:t>révision critères en kinésithérapie et entame de l’exercice d’enregistrement</a:t>
            </a:r>
          </a:p>
          <a:p>
            <a:pPr lvl="2"/>
            <a:r>
              <a:rPr lang="fr-BE" dirty="0" smtClean="0"/>
              <a:t>fin de l’exercice de définition des critères prévu pour mars 2021</a:t>
            </a:r>
          </a:p>
          <a:p>
            <a:pPr lvl="1"/>
            <a:r>
              <a:rPr lang="fr-BE" dirty="0" smtClean="0"/>
              <a:t>mise en place d’une cadastre des logiciels utilisant les services de la plate-forme </a:t>
            </a:r>
            <a:r>
              <a:rPr lang="fr-BE" dirty="0" smtClean="0">
                <a:solidFill>
                  <a:srgbClr val="087670"/>
                </a:solidFill>
              </a:rPr>
              <a:t>eHealth</a:t>
            </a:r>
          </a:p>
          <a:p>
            <a:pPr lvl="2"/>
            <a:endParaRPr lang="fr-BE" dirty="0" smtClean="0"/>
          </a:p>
          <a:p>
            <a:endParaRPr lang="fr-BE"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48</a:t>
            </a:fld>
            <a:r>
              <a:rPr lang="fr-BE" smtClean="0"/>
              <a:t> -</a:t>
            </a:r>
            <a:endParaRPr lang="fr-BE" dirty="0"/>
          </a:p>
        </p:txBody>
      </p:sp>
    </p:spTree>
    <p:extLst>
      <p:ext uri="{BB962C8B-B14F-4D97-AF65-F5344CB8AC3E}">
        <p14:creationId xmlns:p14="http://schemas.microsoft.com/office/powerpoint/2010/main" val="9233497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Cluster 4 </a:t>
            </a:r>
            <a:r>
              <a:rPr lang="fr-BE" dirty="0" smtClean="0"/>
              <a:t>– Prescription </a:t>
            </a:r>
            <a:r>
              <a:rPr lang="fr-BE" dirty="0" smtClean="0"/>
              <a:t>électronique</a:t>
            </a:r>
          </a:p>
        </p:txBody>
      </p:sp>
      <p:sp>
        <p:nvSpPr>
          <p:cNvPr id="4099" name="Rectangle 3"/>
          <p:cNvSpPr>
            <a:spLocks noGrp="1" noChangeArrowheads="1"/>
          </p:cNvSpPr>
          <p:nvPr>
            <p:ph idx="1"/>
          </p:nvPr>
        </p:nvSpPr>
        <p:spPr/>
        <p:txBody>
          <a:bodyPr>
            <a:normAutofit fontScale="85000" lnSpcReduction="20000"/>
          </a:bodyPr>
          <a:lstStyle/>
          <a:p>
            <a:r>
              <a:rPr lang="fr-BE" dirty="0" smtClean="0"/>
              <a:t>Prescription médicale électronique pour patients ambulatoires obligatoire depuis le 1</a:t>
            </a:r>
            <a:r>
              <a:rPr lang="fr-BE" baseline="30000" dirty="0" smtClean="0"/>
              <a:t>er</a:t>
            </a:r>
            <a:r>
              <a:rPr lang="fr-BE" dirty="0" smtClean="0"/>
              <a:t> janvier 2020</a:t>
            </a:r>
          </a:p>
          <a:p>
            <a:r>
              <a:rPr lang="fr-BE" dirty="0" smtClean="0"/>
              <a:t>Concerne les prescriptions établies par un prescripteur ambulatoire (médecin généraliste, spécialiste, sage-femme ou dentiste) </a:t>
            </a:r>
          </a:p>
          <a:p>
            <a:pPr lvl="1"/>
            <a:r>
              <a:rPr lang="fr-BE" dirty="0" smtClean="0"/>
              <a:t>au cabinet du prescripteur</a:t>
            </a:r>
          </a:p>
          <a:p>
            <a:pPr lvl="1"/>
            <a:r>
              <a:rPr lang="fr-BE" dirty="0" smtClean="0"/>
              <a:t>lors d'une consultation à l’hôpital (ambulatoire)</a:t>
            </a:r>
          </a:p>
          <a:p>
            <a:pPr lvl="1"/>
            <a:r>
              <a:rPr lang="fr-BE" dirty="0" smtClean="0"/>
              <a:t>dans d’autres secteurs où des prescriptions sont établies, p.ex. postes de garde, Institut de médecine tropicale, etc.</a:t>
            </a:r>
          </a:p>
          <a:p>
            <a:r>
              <a:rPr lang="fr-BE" dirty="0" smtClean="0"/>
              <a:t>Uniquement pour les médicaments</a:t>
            </a:r>
          </a:p>
          <a:p>
            <a:pPr lvl="1"/>
            <a:r>
              <a:rPr lang="fr-BE" dirty="0" smtClean="0"/>
              <a:t>prescrits sous un nom de marque</a:t>
            </a:r>
          </a:p>
          <a:p>
            <a:pPr lvl="1"/>
            <a:r>
              <a:rPr lang="fr-BE" dirty="0" smtClean="0"/>
              <a:t>en DCI ou sous forme de préparation magistrale</a:t>
            </a:r>
          </a:p>
          <a:p>
            <a:pPr lvl="1"/>
            <a:r>
              <a:rPr lang="fr-BE" dirty="0" smtClean="0"/>
              <a:t>indépendamment du remboursement ou non du médicament</a:t>
            </a:r>
          </a:p>
          <a:p>
            <a:endParaRPr lang="fr-BE" dirty="0" smtClean="0"/>
          </a:p>
          <a:p>
            <a:endParaRPr lang="fr-BE" dirty="0" smtClean="0"/>
          </a:p>
          <a:p>
            <a:endParaRPr lang="fr-BE" dirty="0" smtClean="0"/>
          </a:p>
          <a:p>
            <a:pPr lvl="2"/>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49</a:t>
            </a:fld>
            <a:r>
              <a:rPr lang="fr-BE" smtClean="0"/>
              <a:t> -</a:t>
            </a:r>
            <a:endParaRPr lang="fr-BE" dirty="0"/>
          </a:p>
        </p:txBody>
      </p:sp>
    </p:spTree>
    <p:extLst>
      <p:ext uri="{BB962C8B-B14F-4D97-AF65-F5344CB8AC3E}">
        <p14:creationId xmlns:p14="http://schemas.microsoft.com/office/powerpoint/2010/main" val="18595045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Architecture de base</a:t>
            </a:r>
            <a:endParaRPr lang="fr-BE" dirty="0"/>
          </a:p>
        </p:txBody>
      </p:sp>
      <p:pic>
        <p:nvPicPr>
          <p:cNvPr id="147" name="Picture 76"/>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154388" y="3345310"/>
            <a:ext cx="835224" cy="67061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2F4D71"/>
                  </a:outerShdw>
                </a:effectLst>
              </a14:hiddenEffects>
            </a:ext>
          </a:extLst>
        </p:spPr>
      </p:pic>
      <p:pic>
        <p:nvPicPr>
          <p:cNvPr id="76" name="Picture 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solidFill>
                <a:srgbClr val="000000"/>
              </a:solidFill>
            </a:endParaRPr>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latin typeface="Arial" pitchFamily="34" charset="0"/>
              <a:cs typeface="Arial" pitchFamily="34" charset="0"/>
            </a:endParaRPr>
          </a:p>
          <a:p>
            <a:pPr algn="ctr">
              <a:defRPr/>
            </a:pPr>
            <a:endParaRPr lang="en-GB" sz="2400" b="1" i="1">
              <a:solidFill>
                <a:srgbClr val="FFFFFF"/>
              </a:solidFill>
              <a:effectLst>
                <a:outerShdw blurRad="38100" dist="38100" dir="2700000" algn="tl">
                  <a:srgbClr val="000000"/>
                </a:outerShdw>
              </a:effectLst>
              <a:latin typeface="Arial" pitchFamily="34" charset="0"/>
              <a:cs typeface="Arial" pitchFamily="34" charset="0"/>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fr-BE" sz="2400" b="1" i="1" dirty="0">
                <a:solidFill>
                  <a:srgbClr val="FFFFFF"/>
                </a:solidFill>
                <a:effectLst>
                  <a:outerShdw blurRad="38100" dist="38100" dir="2700000" algn="tl">
                    <a:srgbClr val="000000"/>
                  </a:outerShdw>
                </a:effectLst>
                <a:latin typeface="Arial" pitchFamily="34" charset="0"/>
                <a:cs typeface="Arial" pitchFamily="34" charset="0"/>
              </a:rPr>
              <a:t>Services de base</a:t>
            </a:r>
          </a:p>
          <a:p>
            <a:pPr algn="ctr">
              <a:defRPr/>
            </a:pPr>
            <a:r>
              <a:rPr lang="fr-BE" sz="2400" b="1" i="1" dirty="0">
                <a:solidFill>
                  <a:srgbClr val="FFFFFF"/>
                </a:solidFill>
                <a:effectLst>
                  <a:outerShdw blurRad="38100" dist="38100" dir="2700000" algn="tl">
                    <a:srgbClr val="000000"/>
                  </a:outerShdw>
                </a:effectLst>
                <a:latin typeface="Arial" pitchFamily="34" charset="0"/>
                <a:cs typeface="Arial" pitchFamily="34" charset="0"/>
              </a:rPr>
              <a:t>Plate-forme</a:t>
            </a:r>
            <a:r>
              <a:rPr lang="fr-BE" sz="2400" b="1" i="1" dirty="0" smtClean="0">
                <a:solidFill>
                  <a:srgbClr val="3E6E5A"/>
                </a:solidFill>
                <a:effectLst>
                  <a:outerShdw blurRad="38100" dist="38100" dir="2700000" algn="tl">
                    <a:srgbClr val="000000"/>
                  </a:outerShdw>
                </a:effectLst>
                <a:latin typeface="Arial" pitchFamily="34" charset="0"/>
                <a:cs typeface="Arial" pitchFamily="34" charset="0"/>
              </a:rPr>
              <a:t> </a:t>
            </a:r>
            <a:r>
              <a:rPr lang="fr-BE" sz="2400" b="1" i="1" dirty="0" err="1" smtClean="0">
                <a:solidFill>
                  <a:srgbClr val="3E6E5A"/>
                </a:solidFill>
                <a:effectLst>
                  <a:outerShdw blurRad="38100" dist="38100" dir="2700000" algn="tl">
                    <a:srgbClr val="000000"/>
                  </a:outerShdw>
                </a:effectLst>
                <a:latin typeface="Arial" pitchFamily="34" charset="0"/>
                <a:cs typeface="Arial" pitchFamily="34" charset="0"/>
              </a:rPr>
              <a:t>eHealth</a:t>
            </a:r>
            <a:endParaRPr lang="fr-BE" sz="2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BE" altLang="en-US" sz="2400" b="1" i="1">
                <a:solidFill>
                  <a:srgbClr val="000000"/>
                </a:solidFill>
                <a:latin typeface="Arial" charset="0"/>
              </a:rPr>
              <a:t>Réseau</a:t>
            </a:r>
          </a:p>
        </p:txBody>
      </p:sp>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fr-BE" b="1" i="1" dirty="0">
                <a:solidFill>
                  <a:srgbClr val="000000"/>
                </a:solidFill>
                <a:effectLst>
                  <a:outerShdw blurRad="38100" dist="38100" dir="2700000" algn="tl">
                    <a:srgbClr val="C0C0C0"/>
                  </a:outerShdw>
                </a:effectLst>
                <a:latin typeface="Arial" pitchFamily="34" charset="0"/>
                <a:cs typeface="Arial" pitchFamily="34" charset="0"/>
              </a:rPr>
              <a:t>Patients, prestataires de soins</a:t>
            </a:r>
          </a:p>
          <a:p>
            <a:pPr algn="ctr">
              <a:defRPr/>
            </a:pPr>
            <a:r>
              <a:rPr lang="fr-BE" b="1" i="1" dirty="0">
                <a:solidFill>
                  <a:srgbClr val="000000"/>
                </a:solidFill>
                <a:effectLst>
                  <a:outerShdw blurRad="38100" dist="38100" dir="2700000" algn="tl">
                    <a:srgbClr val="C0C0C0"/>
                  </a:outerShdw>
                </a:effectLst>
                <a:latin typeface="Arial" pitchFamily="34" charset="0"/>
                <a:cs typeface="Arial" pitchFamily="34" charset="0"/>
              </a:rPr>
              <a:t>et établissements de soins</a:t>
            </a:r>
            <a:endParaRPr lang="fr-BE" b="1" i="1" dirty="0">
              <a:solidFill>
                <a:srgbClr val="FFFFFF"/>
              </a:solidFill>
              <a:effectLst>
                <a:outerShdw blurRad="38100" dist="38100" dir="2700000" algn="tl">
                  <a:srgbClr val="C0C0C0"/>
                </a:outerShdw>
              </a:effectLst>
              <a:latin typeface="Arial" pitchFamily="34" charset="0"/>
              <a:cs typeface="Arial" pitchFamily="34" charset="0"/>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pic>
        <p:nvPicPr>
          <p:cNvPr id="89"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dirty="0">
                <a:solidFill>
                  <a:srgbClr val="CC9900"/>
                </a:solidFill>
              </a:rPr>
              <a:t>Fournisseurs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a:solidFill>
                  <a:srgbClr val="CC9900"/>
                </a:solidFill>
              </a:rPr>
              <a:t>Utilisateurs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dirty="0">
                <a:solidFill>
                  <a:srgbClr val="FFFFFF"/>
                </a:solidFill>
                <a:effectLst>
                  <a:outerShdw blurRad="38100" dist="38100" dir="2700000" algn="tl">
                    <a:srgbClr val="000000"/>
                  </a:outerShdw>
                </a:effectLst>
                <a:latin typeface="Arial" pitchFamily="34" charset="0"/>
                <a:cs typeface="Arial" pitchFamily="34" charset="0"/>
              </a:rPr>
              <a:t>Objectifs la plate-forme</a:t>
            </a:r>
            <a:r>
              <a:rPr lang="fr-BE" dirty="0" smtClean="0">
                <a:solidFill>
                  <a:srgbClr val="000000"/>
                </a:solidFill>
                <a:latin typeface="Arial" pitchFamily="34" charset="0"/>
                <a:cs typeface="Arial" pitchFamily="34" charset="0"/>
              </a:rPr>
              <a:t> </a:t>
            </a:r>
            <a:r>
              <a:rPr lang="fr-BE" sz="1400" i="1" dirty="0">
                <a:solidFill>
                  <a:srgbClr val="3E6E5A"/>
                </a:solidFill>
                <a:effectLst>
                  <a:outerShdw blurRad="38100" dist="38100" dir="2700000" algn="tl">
                    <a:srgbClr val="000000"/>
                  </a:outerShdw>
                </a:effectLst>
                <a:latin typeface="Arial" pitchFamily="34" charset="0"/>
                <a:cs typeface="Arial" pitchFamily="34" charset="0"/>
              </a:rPr>
              <a:t>eHealth</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Portail Health</a:t>
              </a:r>
              <a:endParaRPr lang="fr-BE" sz="1000" i="1">
                <a:solidFill>
                  <a:srgbClr val="FFFFFF"/>
                </a:solidFill>
                <a:latin typeface="Arial" pitchFamily="34" charset="0"/>
                <a:cs typeface="Arial" pitchFamily="34" charset="0"/>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99"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200" i="1" dirty="0">
                <a:solidFill>
                  <a:srgbClr val="FFFFFF"/>
                </a:solidFill>
                <a:effectLst>
                  <a:outerShdw blurRad="38100" dist="38100" dir="2700000" algn="tl">
                    <a:srgbClr val="000000"/>
                  </a:outerShdw>
                </a:effectLst>
                <a:latin typeface="Arial" pitchFamily="34" charset="0"/>
                <a:cs typeface="Arial" pitchFamily="34" charset="0"/>
              </a:rPr>
              <a:t>Logiciel établissement de soins</a:t>
            </a:r>
            <a:endParaRPr lang="fr-BE" sz="1200" i="1" dirty="0">
              <a:solidFill>
                <a:srgbClr val="FFFFFF"/>
              </a:solidFill>
              <a:latin typeface="Arial" pitchFamily="34" charset="0"/>
              <a:cs typeface="Arial" pitchFamily="34" charset="0"/>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MyCareNet</a:t>
            </a:r>
            <a:endParaRPr lang="fr-BE" sz="1000" i="1">
              <a:solidFill>
                <a:srgbClr val="FFFFFF"/>
              </a:solidFill>
              <a:latin typeface="Arial" pitchFamily="34" charset="0"/>
              <a:cs typeface="Arial" pitchFamily="34" charset="0"/>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200" i="1" dirty="0">
                <a:solidFill>
                  <a:srgbClr val="FFFFFF"/>
                </a:solidFill>
                <a:effectLst>
                  <a:outerShdw blurRad="38100" dist="38100" dir="2700000" algn="tl">
                    <a:srgbClr val="000000"/>
                  </a:outerShdw>
                </a:effectLst>
                <a:latin typeface="Arial" pitchFamily="34" charset="0"/>
                <a:cs typeface="Arial" pitchFamily="34" charset="0"/>
              </a:rPr>
              <a:t>Logiciel prestataire de soins</a:t>
            </a:r>
            <a:endParaRPr lang="fr-BE" sz="1200" i="1" dirty="0">
              <a:solidFill>
                <a:srgbClr val="FFFFFF"/>
              </a:solidFill>
              <a:latin typeface="Arial" pitchFamily="34" charset="0"/>
              <a:cs typeface="Arial" pitchFamily="34" charset="0"/>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7" name="AutoShape 53"/>
          <p:cNvSpPr>
            <a:spLocks noChangeArrowheads="1"/>
          </p:cNvSpPr>
          <p:nvPr/>
        </p:nvSpPr>
        <p:spPr bwMode="auto">
          <a:xfrm rot="5400000">
            <a:off x="1239838" y="91747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Site INAMI</a:t>
            </a:r>
            <a:endParaRPr lang="fr-BE" sz="1000" i="1">
              <a:solidFill>
                <a:srgbClr val="FFFFFF"/>
              </a:solidFill>
              <a:latin typeface="Arial" pitchFamily="34" charset="0"/>
              <a:cs typeface="Arial" pitchFamily="34" charset="0"/>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126" name="Picture 6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pic>
        <p:nvPicPr>
          <p:cNvPr id="137" name="Picture 57"/>
          <p:cNvPicPr>
            <a:picLocks noChangeAspect="1" noChangeArrowheads="1"/>
          </p:cNvPicPr>
          <p:nvPr/>
        </p:nvPicPr>
        <p:blipFill>
          <a:blip r:embed="rId7"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sp>
        <p:nvSpPr>
          <p:cNvPr id="3" name="Date Placeholder 2"/>
          <p:cNvSpPr>
            <a:spLocks noGrp="1"/>
          </p:cNvSpPr>
          <p:nvPr>
            <p:ph type="dt" sz="half" idx="2"/>
          </p:nvPr>
        </p:nvSpPr>
        <p:spPr/>
        <p:txBody>
          <a:bodyPr/>
          <a:lstStyle/>
          <a:p>
            <a:r>
              <a:rPr lang="en-US" smtClean="0"/>
              <a:t>18/02/2020</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7216046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Cluster 4 </a:t>
            </a:r>
            <a:r>
              <a:rPr lang="nl-BE" dirty="0" smtClean="0"/>
              <a:t>– </a:t>
            </a:r>
            <a:r>
              <a:rPr lang="fr-BE" dirty="0" smtClean="0"/>
              <a:t>Prescription </a:t>
            </a:r>
            <a:r>
              <a:rPr lang="fr-BE" dirty="0" smtClean="0"/>
              <a:t>électronique</a:t>
            </a:r>
            <a:endParaRPr lang="nl-BE" dirty="0"/>
          </a:p>
        </p:txBody>
      </p:sp>
      <p:sp>
        <p:nvSpPr>
          <p:cNvPr id="4099" name="Rectangle 3"/>
          <p:cNvSpPr>
            <a:spLocks noGrp="1" noChangeArrowheads="1"/>
          </p:cNvSpPr>
          <p:nvPr>
            <p:ph idx="1"/>
          </p:nvPr>
        </p:nvSpPr>
        <p:spPr/>
        <p:txBody>
          <a:bodyPr/>
          <a:lstStyle/>
          <a:p>
            <a:r>
              <a:rPr lang="fr-BE" sz="2800" dirty="0" smtClean="0"/>
              <a:t>Février 2020: Mise à disposition d’affiches et de brochures d’informations pour les prestataires de soins à l’attention des patients</a:t>
            </a:r>
          </a:p>
          <a:p>
            <a:pPr lvl="1"/>
            <a:r>
              <a:rPr lang="en-US" sz="2000" dirty="0" smtClean="0">
                <a:hlinkClick r:id="rId3"/>
              </a:rPr>
              <a:t>https://www.riziv.fgov.be/fr/publications/Pages/duree-validite-prescriptions-medicaments-affiche-flyer.aspx?utm_source=alert&amp;utm_medium=email&amp;utm_campaign=FR20200207</a:t>
            </a:r>
            <a:endParaRPr lang="fr-BE" sz="2000"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pic>
        <p:nvPicPr>
          <p:cNvPr id="5" name="Picture 4"/>
          <p:cNvPicPr>
            <a:picLocks noChangeAspect="1"/>
          </p:cNvPicPr>
          <p:nvPr/>
        </p:nvPicPr>
        <p:blipFill>
          <a:blip r:embed="rId4"/>
          <a:stretch>
            <a:fillRect/>
          </a:stretch>
        </p:blipFill>
        <p:spPr>
          <a:xfrm>
            <a:off x="3518520" y="3673016"/>
            <a:ext cx="3751435" cy="2797869"/>
          </a:xfrm>
          <a:prstGeom prst="rect">
            <a:avLst/>
          </a:prstGeom>
        </p:spPr>
      </p:pic>
      <p:sp>
        <p:nvSpPr>
          <p:cNvPr id="6" name="Date Placeholder 5"/>
          <p:cNvSpPr>
            <a:spLocks noGrp="1"/>
          </p:cNvSpPr>
          <p:nvPr>
            <p:ph type="dt" sz="half" idx="2"/>
          </p:nvPr>
        </p:nvSpPr>
        <p:spPr/>
        <p:txBody>
          <a:bodyPr/>
          <a:lstStyle/>
          <a:p>
            <a:r>
              <a:rPr lang="en-US" smtClean="0"/>
              <a:t>18/02/2020</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50</a:t>
            </a:fld>
            <a:r>
              <a:rPr lang="fr-BE" smtClean="0"/>
              <a:t> -</a:t>
            </a:r>
            <a:endParaRPr lang="fr-BE" dirty="0"/>
          </a:p>
        </p:txBody>
      </p:sp>
    </p:spTree>
    <p:extLst>
      <p:ext uri="{BB962C8B-B14F-4D97-AF65-F5344CB8AC3E}">
        <p14:creationId xmlns:p14="http://schemas.microsoft.com/office/powerpoint/2010/main" val="34230184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Cluster 4 </a:t>
            </a:r>
            <a:r>
              <a:rPr lang="nl-BE" dirty="0" smtClean="0"/>
              <a:t>– </a:t>
            </a:r>
            <a:r>
              <a:rPr lang="fr-BE" dirty="0" smtClean="0"/>
              <a:t>Prescription </a:t>
            </a:r>
            <a:r>
              <a:rPr lang="fr-BE" dirty="0" smtClean="0"/>
              <a:t>électronique</a:t>
            </a:r>
            <a:endParaRPr lang="nl-BE" dirty="0"/>
          </a:p>
        </p:txBody>
      </p:sp>
      <p:sp>
        <p:nvSpPr>
          <p:cNvPr id="4099" name="Rectangle 3"/>
          <p:cNvSpPr>
            <a:spLocks noGrp="1" noChangeArrowheads="1"/>
          </p:cNvSpPr>
          <p:nvPr>
            <p:ph idx="1"/>
          </p:nvPr>
        </p:nvSpPr>
        <p:spPr/>
        <p:txBody>
          <a:bodyPr/>
          <a:lstStyle/>
          <a:p>
            <a:endParaRPr lang="nl-BE" smtClean="0"/>
          </a:p>
          <a:p>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pic>
        <p:nvPicPr>
          <p:cNvPr id="5" name="Picture 4"/>
          <p:cNvPicPr>
            <a:picLocks noChangeAspect="1"/>
          </p:cNvPicPr>
          <p:nvPr/>
        </p:nvPicPr>
        <p:blipFill>
          <a:blip r:embed="rId3"/>
          <a:stretch>
            <a:fillRect/>
          </a:stretch>
        </p:blipFill>
        <p:spPr>
          <a:xfrm>
            <a:off x="683568" y="1358505"/>
            <a:ext cx="3242310" cy="4634389"/>
          </a:xfrm>
          <a:prstGeom prst="rect">
            <a:avLst/>
          </a:prstGeom>
        </p:spPr>
      </p:pic>
      <p:pic>
        <p:nvPicPr>
          <p:cNvPr id="6" name="Picture 5"/>
          <p:cNvPicPr>
            <a:picLocks noChangeAspect="1"/>
          </p:cNvPicPr>
          <p:nvPr/>
        </p:nvPicPr>
        <p:blipFill>
          <a:blip r:embed="rId4"/>
          <a:stretch>
            <a:fillRect/>
          </a:stretch>
        </p:blipFill>
        <p:spPr>
          <a:xfrm>
            <a:off x="4788024" y="1493576"/>
            <a:ext cx="3311551" cy="4743736"/>
          </a:xfrm>
          <a:prstGeom prst="rect">
            <a:avLst/>
          </a:prstGeom>
        </p:spPr>
      </p:pic>
      <p:sp>
        <p:nvSpPr>
          <p:cNvPr id="7" name="Date Placeholder 6"/>
          <p:cNvSpPr>
            <a:spLocks noGrp="1"/>
          </p:cNvSpPr>
          <p:nvPr>
            <p:ph type="dt" sz="half" idx="2"/>
          </p:nvPr>
        </p:nvSpPr>
        <p:spPr/>
        <p:txBody>
          <a:bodyPr/>
          <a:lstStyle/>
          <a:p>
            <a:r>
              <a:rPr lang="en-US" smtClean="0"/>
              <a:t>18/02/2020</a:t>
            </a:r>
            <a:endParaRPr lang="fr-BE" dirty="0"/>
          </a:p>
        </p:txBody>
      </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51</a:t>
            </a:fld>
            <a:r>
              <a:rPr lang="fr-BE" smtClean="0"/>
              <a:t> -</a:t>
            </a:r>
            <a:endParaRPr lang="fr-BE" dirty="0"/>
          </a:p>
        </p:txBody>
      </p:sp>
    </p:spTree>
    <p:extLst>
      <p:ext uri="{BB962C8B-B14F-4D97-AF65-F5344CB8AC3E}">
        <p14:creationId xmlns:p14="http://schemas.microsoft.com/office/powerpoint/2010/main" val="316504383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Cluster 4 – Hôpitaux</a:t>
            </a:r>
            <a:endParaRPr lang="fr-BE" dirty="0"/>
          </a:p>
        </p:txBody>
      </p:sp>
      <p:sp>
        <p:nvSpPr>
          <p:cNvPr id="3" name="Content Placeholder 2"/>
          <p:cNvSpPr>
            <a:spLocks noGrp="1"/>
          </p:cNvSpPr>
          <p:nvPr>
            <p:ph idx="1"/>
          </p:nvPr>
        </p:nvSpPr>
        <p:spPr/>
        <p:txBody>
          <a:bodyPr/>
          <a:lstStyle/>
          <a:p>
            <a:r>
              <a:rPr lang="fr-BE" smtClean="0"/>
              <a:t>Tout hôpital disposera d'un dossier de patient informatisé multidisciplinaire et intégré (DPI).</a:t>
            </a:r>
          </a:p>
          <a:p>
            <a:pPr lvl="1"/>
            <a:r>
              <a:rPr lang="fr-BE" smtClean="0"/>
              <a:t>77 % des hôpitaux disposent d’un plan ICT stratégique</a:t>
            </a:r>
          </a:p>
          <a:p>
            <a:pPr lvl="1"/>
            <a:r>
              <a:rPr lang="fr-BE" smtClean="0"/>
              <a:t>75%  des hôpitaux disposent d’un budget ICT pluriannuel</a:t>
            </a:r>
          </a:p>
          <a:p>
            <a:pPr lvl="1"/>
            <a:r>
              <a:rPr lang="fr-BE" smtClean="0"/>
              <a:t>85% des hôpitaux disposent d’une structure de gouvernance ICT</a:t>
            </a:r>
          </a:p>
          <a:p>
            <a:pPr lvl="1"/>
            <a:r>
              <a:rPr lang="fr-BE" smtClean="0"/>
              <a:t>demeure un point d’action (4.9) dans la roadmap 3.0</a:t>
            </a:r>
          </a:p>
          <a:p>
            <a:endParaRPr lang="nl-BE" dirty="0"/>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52</a:t>
            </a:fld>
            <a:r>
              <a:rPr lang="fr-BE" smtClean="0"/>
              <a:t> -</a:t>
            </a:r>
            <a:endParaRPr lang="fr-BE" dirty="0"/>
          </a:p>
        </p:txBody>
      </p:sp>
    </p:spTree>
    <p:extLst>
      <p:ext uri="{BB962C8B-B14F-4D97-AF65-F5344CB8AC3E}">
        <p14:creationId xmlns:p14="http://schemas.microsoft.com/office/powerpoint/2010/main" val="1710614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Hôpitaux </a:t>
            </a:r>
            <a:r>
              <a:rPr lang="fr-BE" dirty="0" smtClean="0"/>
              <a:t>– </a:t>
            </a:r>
            <a:r>
              <a:rPr lang="fr-BE" dirty="0" err="1"/>
              <a:t>Belgian</a:t>
            </a:r>
            <a:r>
              <a:rPr lang="fr-BE" dirty="0"/>
              <a:t> </a:t>
            </a:r>
            <a:r>
              <a:rPr lang="fr-BE" dirty="0" err="1"/>
              <a:t>Meaningful</a:t>
            </a:r>
            <a:r>
              <a:rPr lang="fr-BE" dirty="0"/>
              <a:t> Use </a:t>
            </a:r>
            <a:r>
              <a:rPr lang="fr-BE" dirty="0" err="1"/>
              <a:t>Criteria</a:t>
            </a:r>
            <a:endParaRPr lang="fr-BE" dirty="0"/>
          </a:p>
        </p:txBody>
      </p:sp>
      <p:graphicFrame>
        <p:nvGraphicFramePr>
          <p:cNvPr id="8" name="Table 7"/>
          <p:cNvGraphicFramePr>
            <a:graphicFrameLocks noGrp="1"/>
          </p:cNvGraphicFramePr>
          <p:nvPr>
            <p:extLst/>
          </p:nvPr>
        </p:nvGraphicFramePr>
        <p:xfrm>
          <a:off x="384458" y="1169056"/>
          <a:ext cx="8375085" cy="4918705"/>
        </p:xfrm>
        <a:graphic>
          <a:graphicData uri="http://schemas.openxmlformats.org/drawingml/2006/table">
            <a:tbl>
              <a:tblPr firstRow="1" firstCol="1" bandRow="1">
                <a:tableStyleId>{5C22544A-7EE6-4342-B048-85BDC9FD1C3A}</a:tableStyleId>
              </a:tblPr>
              <a:tblGrid>
                <a:gridCol w="3678775">
                  <a:extLst>
                    <a:ext uri="{9D8B030D-6E8A-4147-A177-3AD203B41FA5}">
                      <a16:colId xmlns:a16="http://schemas.microsoft.com/office/drawing/2014/main" val="20000"/>
                    </a:ext>
                  </a:extLst>
                </a:gridCol>
                <a:gridCol w="1552415">
                  <a:extLst>
                    <a:ext uri="{9D8B030D-6E8A-4147-A177-3AD203B41FA5}">
                      <a16:colId xmlns:a16="http://schemas.microsoft.com/office/drawing/2014/main" val="20001"/>
                    </a:ext>
                  </a:extLst>
                </a:gridCol>
                <a:gridCol w="1047965">
                  <a:extLst>
                    <a:ext uri="{9D8B030D-6E8A-4147-A177-3AD203B41FA5}">
                      <a16:colId xmlns:a16="http://schemas.microsoft.com/office/drawing/2014/main" val="20002"/>
                    </a:ext>
                  </a:extLst>
                </a:gridCol>
                <a:gridCol w="1047965">
                  <a:extLst>
                    <a:ext uri="{9D8B030D-6E8A-4147-A177-3AD203B41FA5}">
                      <a16:colId xmlns:a16="http://schemas.microsoft.com/office/drawing/2014/main" val="20003"/>
                    </a:ext>
                  </a:extLst>
                </a:gridCol>
                <a:gridCol w="1047965">
                  <a:extLst>
                    <a:ext uri="{9D8B030D-6E8A-4147-A177-3AD203B41FA5}">
                      <a16:colId xmlns:a16="http://schemas.microsoft.com/office/drawing/2014/main" val="20004"/>
                    </a:ext>
                  </a:extLst>
                </a:gridCol>
              </a:tblGrid>
              <a:tr h="234322">
                <a:tc>
                  <a:txBody>
                    <a:bodyPr/>
                    <a:lstStyle/>
                    <a:p>
                      <a:pPr>
                        <a:spcAft>
                          <a:spcPts val="200"/>
                        </a:spcAft>
                      </a:pPr>
                      <a:r>
                        <a:rPr lang="fr-BE" sz="1000"/>
                        <a:t>Fonctionnalités</a:t>
                      </a:r>
                    </a:p>
                  </a:txBody>
                  <a:tcPr marL="63305" marR="63305" marT="0" marB="0"/>
                </a:tc>
                <a:tc>
                  <a:txBody>
                    <a:bodyPr/>
                    <a:lstStyle/>
                    <a:p>
                      <a:pPr algn="ctr">
                        <a:spcAft>
                          <a:spcPts val="200"/>
                        </a:spcAft>
                      </a:pPr>
                      <a:r>
                        <a:rPr lang="fr-BE" sz="1000"/>
                        <a:t>Etape 1</a:t>
                      </a:r>
                    </a:p>
                  </a:txBody>
                  <a:tcPr marL="63305" marR="63305" marT="0" marB="0"/>
                </a:tc>
                <a:tc>
                  <a:txBody>
                    <a:bodyPr/>
                    <a:lstStyle/>
                    <a:p>
                      <a:pPr algn="ctr">
                        <a:spcAft>
                          <a:spcPts val="200"/>
                        </a:spcAft>
                      </a:pPr>
                      <a:r>
                        <a:rPr lang="fr-BE" sz="1000"/>
                        <a:t>Etape 2</a:t>
                      </a:r>
                    </a:p>
                  </a:txBody>
                  <a:tcPr marL="63305" marR="63305" marT="0" marB="0"/>
                </a:tc>
                <a:tc>
                  <a:txBody>
                    <a:bodyPr/>
                    <a:lstStyle/>
                    <a:p>
                      <a:pPr algn="ctr">
                        <a:spcAft>
                          <a:spcPts val="200"/>
                        </a:spcAft>
                      </a:pPr>
                      <a:r>
                        <a:rPr lang="fr-BE" sz="1000"/>
                        <a:t>Etape 3</a:t>
                      </a:r>
                    </a:p>
                  </a:txBody>
                  <a:tcPr marL="63305" marR="63305" marT="0" marB="0"/>
                </a:tc>
                <a:tc>
                  <a:txBody>
                    <a:bodyPr/>
                    <a:lstStyle/>
                    <a:p>
                      <a:pPr algn="ctr">
                        <a:spcAft>
                          <a:spcPts val="200"/>
                        </a:spcAft>
                      </a:pPr>
                      <a:r>
                        <a:rPr lang="fr-BE" sz="1000"/>
                        <a:t>Etape 4</a:t>
                      </a:r>
                    </a:p>
                  </a:txBody>
                  <a:tcPr marL="63305" marR="63305" marT="0" marB="0"/>
                </a:tc>
                <a:extLst>
                  <a:ext uri="{0D108BD9-81ED-4DB2-BD59-A6C34878D82A}">
                    <a16:rowId xmlns:a16="http://schemas.microsoft.com/office/drawing/2014/main" val="10000"/>
                  </a:ext>
                </a:extLst>
              </a:tr>
              <a:tr h="239649">
                <a:tc>
                  <a:txBody>
                    <a:bodyPr/>
                    <a:lstStyle/>
                    <a:p>
                      <a:pPr marL="0" lvl="0" indent="0" algn="just">
                        <a:lnSpc>
                          <a:spcPct val="107000"/>
                        </a:lnSpc>
                        <a:spcAft>
                          <a:spcPts val="200"/>
                        </a:spcAft>
                        <a:buSzPts val="1100"/>
                        <a:buFont typeface="Calibri" panose="020F0502020204030204" pitchFamily="34" charset="0"/>
                        <a:buNone/>
                      </a:pPr>
                      <a:r>
                        <a:rPr lang="fr-BE" sz="1000"/>
                        <a:t>1. Identification unique et description du patient </a:t>
                      </a:r>
                    </a:p>
                  </a:txBody>
                  <a:tcPr marL="63305" marR="63305" marT="0" marB="0"/>
                </a:tc>
                <a:tc>
                  <a:txBody>
                    <a:bodyPr/>
                    <a:lstStyle/>
                    <a:p>
                      <a:pPr algn="ctr">
                        <a:spcAft>
                          <a:spcPts val="200"/>
                        </a:spcAft>
                      </a:pPr>
                      <a:r>
                        <a:rPr lang="fr-BE" sz="1000"/>
                        <a:t>80%</a:t>
                      </a:r>
                    </a:p>
                  </a:txBody>
                  <a:tcPr marL="63305" marR="63305" marT="0" marB="0" anchor="ctr"/>
                </a:tc>
                <a:tc>
                  <a:txBody>
                    <a:bodyPr/>
                    <a:lstStyle/>
                    <a:p>
                      <a:pPr algn="ctr">
                        <a:spcAft>
                          <a:spcPts val="200"/>
                        </a:spcAft>
                      </a:pPr>
                      <a:r>
                        <a:rPr lang="fr-BE" sz="1000"/>
                        <a:t>90%</a:t>
                      </a:r>
                    </a:p>
                  </a:txBody>
                  <a:tcPr marL="63305" marR="63305" marT="0" marB="0" anchor="ctr"/>
                </a:tc>
                <a:tc>
                  <a:txBody>
                    <a:bodyPr/>
                    <a:lstStyle/>
                    <a:p>
                      <a:pPr algn="ctr">
                        <a:spcAft>
                          <a:spcPts val="200"/>
                        </a:spcAft>
                      </a:pPr>
                      <a:r>
                        <a:rPr lang="fr-BE" sz="1000"/>
                        <a:t>95%</a:t>
                      </a:r>
                    </a:p>
                  </a:txBody>
                  <a:tcPr marL="63305" marR="63305" marT="0" marB="0" anchor="ctr"/>
                </a:tc>
                <a:tc>
                  <a:txBody>
                    <a:bodyPr/>
                    <a:lstStyle/>
                    <a:p>
                      <a:pPr algn="ctr">
                        <a:spcAft>
                          <a:spcPts val="200"/>
                        </a:spcAft>
                      </a:pPr>
                      <a:r>
                        <a:rPr lang="fr-BE" sz="1000"/>
                        <a:t>98%</a:t>
                      </a:r>
                    </a:p>
                  </a:txBody>
                  <a:tcPr marL="63305" marR="63305" marT="0" marB="0" anchor="ctr"/>
                </a:tc>
                <a:extLst>
                  <a:ext uri="{0D108BD9-81ED-4DB2-BD59-A6C34878D82A}">
                    <a16:rowId xmlns:a16="http://schemas.microsoft.com/office/drawing/2014/main" val="10001"/>
                  </a:ext>
                </a:extLst>
              </a:tr>
              <a:tr h="239649">
                <a:tc>
                  <a:txBody>
                    <a:bodyPr/>
                    <a:lstStyle/>
                    <a:p>
                      <a:pPr marL="0" lvl="0" indent="0">
                        <a:lnSpc>
                          <a:spcPct val="107000"/>
                        </a:lnSpc>
                        <a:spcAft>
                          <a:spcPts val="200"/>
                        </a:spcAft>
                        <a:buSzPts val="1100"/>
                        <a:buFont typeface="Calibri" panose="020F0502020204030204" pitchFamily="34" charset="0"/>
                        <a:buNone/>
                      </a:pPr>
                      <a:r>
                        <a:rPr lang="fr-BE" sz="1000"/>
                        <a:t>2. Liste de problèmes (actifs et passifs)</a:t>
                      </a:r>
                    </a:p>
                  </a:txBody>
                  <a:tcPr marL="63305" marR="63305" marT="0" marB="0"/>
                </a:tc>
                <a:tc>
                  <a:txBody>
                    <a:bodyPr/>
                    <a:lstStyle/>
                    <a:p>
                      <a:pPr algn="ctr">
                        <a:spcAft>
                          <a:spcPts val="200"/>
                        </a:spcAft>
                      </a:pPr>
                      <a:r>
                        <a:rPr lang="fr-BE" sz="1000"/>
                        <a:t>20%</a:t>
                      </a:r>
                    </a:p>
                  </a:txBody>
                  <a:tcPr marL="63305" marR="63305" marT="0" marB="0" anchor="ctr"/>
                </a:tc>
                <a:tc>
                  <a:txBody>
                    <a:bodyPr/>
                    <a:lstStyle/>
                    <a:p>
                      <a:pPr algn="ctr">
                        <a:spcAft>
                          <a:spcPts val="200"/>
                        </a:spcAft>
                      </a:pPr>
                      <a:r>
                        <a:rPr lang="fr-BE" sz="1000"/>
                        <a:t>50%</a:t>
                      </a:r>
                    </a:p>
                  </a:txBody>
                  <a:tcPr marL="63305" marR="63305" marT="0" marB="0" anchor="ctr"/>
                </a:tc>
                <a:tc>
                  <a:txBody>
                    <a:bodyPr/>
                    <a:lstStyle/>
                    <a:p>
                      <a:pPr algn="ctr">
                        <a:spcAft>
                          <a:spcPts val="200"/>
                        </a:spcAft>
                      </a:pPr>
                      <a:r>
                        <a:rPr lang="fr-BE" sz="1000"/>
                        <a:t>80%</a:t>
                      </a:r>
                    </a:p>
                  </a:txBody>
                  <a:tcPr marL="63305" marR="63305" marT="0" marB="0" anchor="ctr"/>
                </a:tc>
                <a:tc>
                  <a:txBody>
                    <a:bodyPr/>
                    <a:lstStyle/>
                    <a:p>
                      <a:pPr algn="ctr">
                        <a:spcAft>
                          <a:spcPts val="200"/>
                        </a:spcAft>
                      </a:pPr>
                      <a:r>
                        <a:rPr lang="fr-BE" sz="1000"/>
                        <a:t>98%</a:t>
                      </a:r>
                    </a:p>
                  </a:txBody>
                  <a:tcPr marL="63305" marR="63305" marT="0" marB="0" anchor="ctr"/>
                </a:tc>
                <a:extLst>
                  <a:ext uri="{0D108BD9-81ED-4DB2-BD59-A6C34878D82A}">
                    <a16:rowId xmlns:a16="http://schemas.microsoft.com/office/drawing/2014/main" val="10002"/>
                  </a:ext>
                </a:extLst>
              </a:tr>
              <a:tr h="239649">
                <a:tc>
                  <a:txBody>
                    <a:bodyPr/>
                    <a:lstStyle/>
                    <a:p>
                      <a:pPr marL="0" lvl="0" indent="0">
                        <a:lnSpc>
                          <a:spcPct val="107000"/>
                        </a:lnSpc>
                        <a:spcAft>
                          <a:spcPts val="200"/>
                        </a:spcAft>
                        <a:buSzPts val="1100"/>
                        <a:buFont typeface="Calibri" panose="020F0502020204030204" pitchFamily="34" charset="0"/>
                        <a:buNone/>
                      </a:pPr>
                      <a:r>
                        <a:rPr lang="fr-BE" sz="1000"/>
                        <a:t>3. Liste d’allergies et intolérances</a:t>
                      </a:r>
                    </a:p>
                  </a:txBody>
                  <a:tcPr marL="63305" marR="63305" marT="0" marB="0"/>
                </a:tc>
                <a:tc>
                  <a:txBody>
                    <a:bodyPr/>
                    <a:lstStyle/>
                    <a:p>
                      <a:pPr algn="ctr">
                        <a:spcAft>
                          <a:spcPts val="200"/>
                        </a:spcAft>
                      </a:pPr>
                      <a:r>
                        <a:rPr lang="fr-BE" sz="1000"/>
                        <a:t>30%</a:t>
                      </a:r>
                    </a:p>
                  </a:txBody>
                  <a:tcPr marL="63305" marR="63305" marT="0" marB="0" anchor="ctr"/>
                </a:tc>
                <a:tc>
                  <a:txBody>
                    <a:bodyPr/>
                    <a:lstStyle/>
                    <a:p>
                      <a:pPr algn="ctr">
                        <a:spcAft>
                          <a:spcPts val="200"/>
                        </a:spcAft>
                      </a:pPr>
                      <a:r>
                        <a:rPr lang="fr-BE" sz="1000"/>
                        <a:t>60%</a:t>
                      </a:r>
                    </a:p>
                  </a:txBody>
                  <a:tcPr marL="63305" marR="63305" marT="0" marB="0" anchor="ctr"/>
                </a:tc>
                <a:tc>
                  <a:txBody>
                    <a:bodyPr/>
                    <a:lstStyle/>
                    <a:p>
                      <a:pPr algn="ctr">
                        <a:spcAft>
                          <a:spcPts val="200"/>
                        </a:spcAft>
                      </a:pPr>
                      <a:r>
                        <a:rPr lang="fr-BE" sz="1000"/>
                        <a:t>90%</a:t>
                      </a:r>
                    </a:p>
                  </a:txBody>
                  <a:tcPr marL="63305" marR="63305" marT="0" marB="0" anchor="ctr"/>
                </a:tc>
                <a:tc>
                  <a:txBody>
                    <a:bodyPr/>
                    <a:lstStyle/>
                    <a:p>
                      <a:pPr algn="ctr">
                        <a:spcAft>
                          <a:spcPts val="200"/>
                        </a:spcAft>
                      </a:pPr>
                      <a:r>
                        <a:rPr lang="fr-BE" sz="1000"/>
                        <a:t>98%</a:t>
                      </a:r>
                    </a:p>
                  </a:txBody>
                  <a:tcPr marL="63305" marR="63305" marT="0" marB="0" anchor="ctr"/>
                </a:tc>
                <a:extLst>
                  <a:ext uri="{0D108BD9-81ED-4DB2-BD59-A6C34878D82A}">
                    <a16:rowId xmlns:a16="http://schemas.microsoft.com/office/drawing/2014/main" val="10003"/>
                  </a:ext>
                </a:extLst>
              </a:tr>
              <a:tr h="239649">
                <a:tc>
                  <a:txBody>
                    <a:bodyPr/>
                    <a:lstStyle/>
                    <a:p>
                      <a:pPr marL="0" lvl="0" indent="0">
                        <a:lnSpc>
                          <a:spcPct val="107000"/>
                        </a:lnSpc>
                        <a:spcAft>
                          <a:spcPts val="200"/>
                        </a:spcAft>
                        <a:buSzPts val="1100"/>
                        <a:buFont typeface="Calibri" panose="020F0502020204030204" pitchFamily="34" charset="0"/>
                        <a:buNone/>
                      </a:pPr>
                      <a:r>
                        <a:rPr lang="fr-BE" sz="1000"/>
                        <a:t>4. Prescription électronique de médicaments</a:t>
                      </a:r>
                    </a:p>
                  </a:txBody>
                  <a:tcPr marL="63305" marR="63305" marT="0" marB="0"/>
                </a:tc>
                <a:tc>
                  <a:txBody>
                    <a:bodyPr/>
                    <a:lstStyle/>
                    <a:p>
                      <a:pPr algn="ctr">
                        <a:spcAft>
                          <a:spcPts val="200"/>
                        </a:spcAft>
                      </a:pPr>
                      <a:r>
                        <a:rPr lang="fr-BE" sz="1000"/>
                        <a:t>30%</a:t>
                      </a:r>
                    </a:p>
                  </a:txBody>
                  <a:tcPr marL="63305" marR="63305" marT="0" marB="0" anchor="ctr"/>
                </a:tc>
                <a:tc>
                  <a:txBody>
                    <a:bodyPr/>
                    <a:lstStyle/>
                    <a:p>
                      <a:pPr algn="ctr">
                        <a:spcAft>
                          <a:spcPts val="200"/>
                        </a:spcAft>
                      </a:pPr>
                      <a:r>
                        <a:rPr lang="fr-BE" sz="1000"/>
                        <a:t>60%</a:t>
                      </a:r>
                    </a:p>
                  </a:txBody>
                  <a:tcPr marL="63305" marR="63305" marT="0" marB="0" anchor="ctr"/>
                </a:tc>
                <a:tc>
                  <a:txBody>
                    <a:bodyPr/>
                    <a:lstStyle/>
                    <a:p>
                      <a:pPr algn="ctr">
                        <a:spcAft>
                          <a:spcPts val="200"/>
                        </a:spcAft>
                      </a:pPr>
                      <a:r>
                        <a:rPr lang="fr-BE" sz="1000"/>
                        <a:t>90%</a:t>
                      </a:r>
                    </a:p>
                  </a:txBody>
                  <a:tcPr marL="63305" marR="63305" marT="0" marB="0" anchor="ctr"/>
                </a:tc>
                <a:tc>
                  <a:txBody>
                    <a:bodyPr/>
                    <a:lstStyle/>
                    <a:p>
                      <a:pPr algn="ctr">
                        <a:spcAft>
                          <a:spcPts val="200"/>
                        </a:spcAft>
                      </a:pPr>
                      <a:r>
                        <a:rPr lang="fr-BE" sz="1000"/>
                        <a:t>98%</a:t>
                      </a:r>
                    </a:p>
                  </a:txBody>
                  <a:tcPr marL="63305" marR="63305" marT="0" marB="0" anchor="ctr"/>
                </a:tc>
                <a:extLst>
                  <a:ext uri="{0D108BD9-81ED-4DB2-BD59-A6C34878D82A}">
                    <a16:rowId xmlns:a16="http://schemas.microsoft.com/office/drawing/2014/main" val="10004"/>
                  </a:ext>
                </a:extLst>
              </a:tr>
              <a:tr h="239649">
                <a:tc>
                  <a:txBody>
                    <a:bodyPr/>
                    <a:lstStyle/>
                    <a:p>
                      <a:pPr marL="0" lvl="0" indent="0">
                        <a:lnSpc>
                          <a:spcPct val="107000"/>
                        </a:lnSpc>
                        <a:spcAft>
                          <a:spcPts val="200"/>
                        </a:spcAft>
                        <a:buSzPts val="1100"/>
                        <a:buFont typeface="Calibri" panose="020F0502020204030204" pitchFamily="34" charset="0"/>
                        <a:buNone/>
                      </a:pPr>
                      <a:r>
                        <a:rPr lang="fr-BE" sz="1000"/>
                        <a:t>5. Interactions médicamenteuses</a:t>
                      </a:r>
                    </a:p>
                  </a:txBody>
                  <a:tcPr marL="63305" marR="63305" marT="0" marB="0"/>
                </a:tc>
                <a:tc>
                  <a:txBody>
                    <a:bodyPr/>
                    <a:lstStyle/>
                    <a:p>
                      <a:pPr algn="ctr">
                        <a:spcAft>
                          <a:spcPts val="200"/>
                        </a:spcAft>
                      </a:pPr>
                      <a:r>
                        <a:rPr lang="fr-BE" sz="1000">
                          <a:latin typeface="+mn-lt"/>
                          <a:ea typeface="+mn-ea"/>
                          <a:cs typeface="+mn-cs"/>
                        </a:rPr>
                        <a:t>Non</a:t>
                      </a:r>
                    </a:p>
                  </a:txBody>
                  <a:tcPr marL="63305" marR="63305" marT="0" marB="0" anchor="ctr"/>
                </a:tc>
                <a:tc>
                  <a:txBody>
                    <a:bodyPr/>
                    <a:lstStyle/>
                    <a:p>
                      <a:pPr algn="ctr">
                        <a:spcAft>
                          <a:spcPts val="200"/>
                        </a:spcAft>
                      </a:pPr>
                      <a:r>
                        <a:rPr lang="fr-BE" sz="1000">
                          <a:latin typeface="+mn-lt"/>
                          <a:ea typeface="+mn-ea"/>
                          <a:cs typeface="+mn-cs"/>
                        </a:rPr>
                        <a:t>Non</a:t>
                      </a:r>
                    </a:p>
                  </a:txBody>
                  <a:tcPr marL="63305" marR="63305" marT="0" marB="0" anchor="ctr"/>
                </a:tc>
                <a:tc>
                  <a:txBody>
                    <a:bodyPr/>
                    <a:lstStyle/>
                    <a:p>
                      <a:pPr algn="ctr">
                        <a:spcAft>
                          <a:spcPts val="200"/>
                        </a:spcAft>
                      </a:pPr>
                      <a:r>
                        <a:rPr lang="fr-BE" sz="1000"/>
                        <a:t>Non</a:t>
                      </a:r>
                    </a:p>
                  </a:txBody>
                  <a:tcPr marL="63305" marR="63305" marT="0" marB="0" anchor="ctr"/>
                </a:tc>
                <a:tc>
                  <a:txBody>
                    <a:bodyPr/>
                    <a:lstStyle/>
                    <a:p>
                      <a:pPr algn="ctr">
                        <a:spcAft>
                          <a:spcPts val="200"/>
                        </a:spcAft>
                      </a:pPr>
                      <a:r>
                        <a:rPr lang="fr-BE" sz="1000"/>
                        <a:t>Oui </a:t>
                      </a:r>
                    </a:p>
                  </a:txBody>
                  <a:tcPr marL="63305" marR="63305" marT="0" marB="0" anchor="ctr"/>
                </a:tc>
                <a:extLst>
                  <a:ext uri="{0D108BD9-81ED-4DB2-BD59-A6C34878D82A}">
                    <a16:rowId xmlns:a16="http://schemas.microsoft.com/office/drawing/2014/main" val="10005"/>
                  </a:ext>
                </a:extLst>
              </a:tr>
              <a:tr h="380910">
                <a:tc>
                  <a:txBody>
                    <a:bodyPr/>
                    <a:lstStyle/>
                    <a:p>
                      <a:pPr marL="0" lvl="0" indent="0">
                        <a:lnSpc>
                          <a:spcPct val="107000"/>
                        </a:lnSpc>
                        <a:spcAft>
                          <a:spcPts val="200"/>
                        </a:spcAft>
                        <a:buSzPts val="1100"/>
                        <a:buFont typeface="Calibri" panose="020F0502020204030204" pitchFamily="34" charset="0"/>
                        <a:buNone/>
                      </a:pPr>
                      <a:r>
                        <a:rPr lang="fr-BE" sz="1000"/>
                        <a:t>6. Registre électronique d’administration des médicaments</a:t>
                      </a:r>
                    </a:p>
                  </a:txBody>
                  <a:tcPr marL="63305" marR="63305" marT="0" marB="0"/>
                </a:tc>
                <a:tc>
                  <a:txBody>
                    <a:bodyPr/>
                    <a:lstStyle/>
                    <a:p>
                      <a:pPr algn="ctr">
                        <a:spcAft>
                          <a:spcPts val="200"/>
                        </a:spcAft>
                      </a:pPr>
                      <a:r>
                        <a:rPr lang="fr-BE" sz="1000"/>
                        <a:t>30%</a:t>
                      </a:r>
                    </a:p>
                  </a:txBody>
                  <a:tcPr marL="63305" marR="63305" marT="0" marB="0" anchor="ctr"/>
                </a:tc>
                <a:tc>
                  <a:txBody>
                    <a:bodyPr/>
                    <a:lstStyle/>
                    <a:p>
                      <a:pPr algn="ctr">
                        <a:spcAft>
                          <a:spcPts val="200"/>
                        </a:spcAft>
                      </a:pPr>
                      <a:r>
                        <a:rPr lang="fr-BE" sz="1000"/>
                        <a:t>60%</a:t>
                      </a:r>
                    </a:p>
                  </a:txBody>
                  <a:tcPr marL="63305" marR="63305" marT="0" marB="0" anchor="ctr"/>
                </a:tc>
                <a:tc>
                  <a:txBody>
                    <a:bodyPr/>
                    <a:lstStyle/>
                    <a:p>
                      <a:pPr algn="ctr">
                        <a:spcAft>
                          <a:spcPts val="200"/>
                        </a:spcAft>
                      </a:pPr>
                      <a:r>
                        <a:rPr lang="fr-BE" sz="1000"/>
                        <a:t>90%</a:t>
                      </a:r>
                    </a:p>
                  </a:txBody>
                  <a:tcPr marL="63305" marR="63305" marT="0" marB="0" anchor="ctr"/>
                </a:tc>
                <a:tc>
                  <a:txBody>
                    <a:bodyPr/>
                    <a:lstStyle/>
                    <a:p>
                      <a:pPr algn="ctr">
                        <a:spcAft>
                          <a:spcPts val="200"/>
                        </a:spcAft>
                      </a:pPr>
                      <a:r>
                        <a:rPr lang="fr-BE" sz="1000"/>
                        <a:t>98%</a:t>
                      </a:r>
                    </a:p>
                  </a:txBody>
                  <a:tcPr marL="63305" marR="63305" marT="0" marB="0" anchor="ctr"/>
                </a:tc>
                <a:extLst>
                  <a:ext uri="{0D108BD9-81ED-4DB2-BD59-A6C34878D82A}">
                    <a16:rowId xmlns:a16="http://schemas.microsoft.com/office/drawing/2014/main" val="10006"/>
                  </a:ext>
                </a:extLst>
              </a:tr>
              <a:tr h="239649">
                <a:tc>
                  <a:txBody>
                    <a:bodyPr/>
                    <a:lstStyle/>
                    <a:p>
                      <a:pPr marL="0" lvl="0" indent="0">
                        <a:lnSpc>
                          <a:spcPct val="107000"/>
                        </a:lnSpc>
                        <a:spcAft>
                          <a:spcPts val="200"/>
                        </a:spcAft>
                        <a:buSzPts val="1100"/>
                        <a:buFont typeface="Calibri" panose="020F0502020204030204" pitchFamily="34" charset="0"/>
                        <a:buNone/>
                      </a:pPr>
                      <a:r>
                        <a:rPr lang="fr-BE" sz="1000"/>
                        <a:t>7. Module de planification des soins infirmiers</a:t>
                      </a:r>
                    </a:p>
                  </a:txBody>
                  <a:tcPr marL="63305" marR="63305" marT="0" marB="0"/>
                </a:tc>
                <a:tc>
                  <a:txBody>
                    <a:bodyPr/>
                    <a:lstStyle/>
                    <a:p>
                      <a:pPr algn="ctr">
                        <a:spcAft>
                          <a:spcPts val="200"/>
                        </a:spcAft>
                      </a:pPr>
                      <a:r>
                        <a:rPr lang="fr-BE" sz="1000"/>
                        <a:t>0%</a:t>
                      </a:r>
                    </a:p>
                  </a:txBody>
                  <a:tcPr marL="63305" marR="63305" marT="0" marB="0" anchor="ctr"/>
                </a:tc>
                <a:tc>
                  <a:txBody>
                    <a:bodyPr/>
                    <a:lstStyle/>
                    <a:p>
                      <a:pPr algn="ctr">
                        <a:spcAft>
                          <a:spcPts val="200"/>
                        </a:spcAft>
                      </a:pPr>
                      <a:r>
                        <a:rPr lang="fr-BE" sz="1000"/>
                        <a:t>30%</a:t>
                      </a:r>
                    </a:p>
                  </a:txBody>
                  <a:tcPr marL="63305" marR="63305" marT="0" marB="0" anchor="ctr"/>
                </a:tc>
                <a:tc>
                  <a:txBody>
                    <a:bodyPr/>
                    <a:lstStyle/>
                    <a:p>
                      <a:pPr algn="ctr">
                        <a:spcAft>
                          <a:spcPts val="200"/>
                        </a:spcAft>
                      </a:pPr>
                      <a:r>
                        <a:rPr lang="fr-BE" sz="1000"/>
                        <a:t>60%</a:t>
                      </a:r>
                    </a:p>
                  </a:txBody>
                  <a:tcPr marL="63305" marR="63305" marT="0" marB="0" anchor="ctr"/>
                </a:tc>
                <a:tc>
                  <a:txBody>
                    <a:bodyPr/>
                    <a:lstStyle/>
                    <a:p>
                      <a:pPr algn="ctr">
                        <a:spcAft>
                          <a:spcPts val="200"/>
                        </a:spcAft>
                      </a:pPr>
                      <a:r>
                        <a:rPr lang="fr-BE" sz="1000"/>
                        <a:t>98%</a:t>
                      </a:r>
                    </a:p>
                  </a:txBody>
                  <a:tcPr marL="63305" marR="63305" marT="0" marB="0" anchor="ctr"/>
                </a:tc>
                <a:extLst>
                  <a:ext uri="{0D108BD9-81ED-4DB2-BD59-A6C34878D82A}">
                    <a16:rowId xmlns:a16="http://schemas.microsoft.com/office/drawing/2014/main" val="10007"/>
                  </a:ext>
                </a:extLst>
              </a:tr>
              <a:tr h="239649">
                <a:tc>
                  <a:txBody>
                    <a:bodyPr/>
                    <a:lstStyle/>
                    <a:p>
                      <a:pPr marL="0" lvl="0" indent="0">
                        <a:lnSpc>
                          <a:spcPct val="107000"/>
                        </a:lnSpc>
                        <a:spcAft>
                          <a:spcPts val="200"/>
                        </a:spcAft>
                        <a:buSzPts val="1100"/>
                        <a:buFont typeface="Calibri" panose="020F0502020204030204" pitchFamily="34" charset="0"/>
                        <a:buNone/>
                      </a:pPr>
                      <a:r>
                        <a:rPr lang="fr-BE" sz="1000"/>
                        <a:t>8. Gestion des rendez-vous</a:t>
                      </a:r>
                    </a:p>
                  </a:txBody>
                  <a:tcPr marL="63305" marR="63305" marT="0" marB="0"/>
                </a:tc>
                <a:tc>
                  <a:txBody>
                    <a:bodyPr/>
                    <a:lstStyle/>
                    <a:p>
                      <a:pPr algn="ctr">
                        <a:spcAft>
                          <a:spcPts val="200"/>
                        </a:spcAft>
                      </a:pPr>
                      <a:r>
                        <a:rPr lang="fr-BE" sz="1000"/>
                        <a:t>&gt;0</a:t>
                      </a:r>
                    </a:p>
                  </a:txBody>
                  <a:tcPr marL="63305" marR="63305" marT="0" marB="0" anchor="ctr"/>
                </a:tc>
                <a:tc>
                  <a:txBody>
                    <a:bodyPr/>
                    <a:lstStyle/>
                    <a:p>
                      <a:pPr algn="ctr">
                        <a:spcAft>
                          <a:spcPts val="200"/>
                        </a:spcAft>
                      </a:pPr>
                      <a:r>
                        <a:rPr lang="fr-BE" sz="1000"/>
                        <a:t>&gt;0</a:t>
                      </a:r>
                    </a:p>
                  </a:txBody>
                  <a:tcPr marL="63305" marR="63305" marT="0" marB="0" anchor="ctr"/>
                </a:tc>
                <a:tc>
                  <a:txBody>
                    <a:bodyPr/>
                    <a:lstStyle/>
                    <a:p>
                      <a:pPr algn="ctr">
                        <a:spcAft>
                          <a:spcPts val="200"/>
                        </a:spcAft>
                      </a:pPr>
                      <a:r>
                        <a:rPr lang="fr-BE" sz="1000"/>
                        <a:t>&gt;0</a:t>
                      </a:r>
                    </a:p>
                  </a:txBody>
                  <a:tcPr marL="63305" marR="63305" marT="0" marB="0" anchor="ctr"/>
                </a:tc>
                <a:tc>
                  <a:txBody>
                    <a:bodyPr/>
                    <a:lstStyle/>
                    <a:p>
                      <a:pPr algn="ctr">
                        <a:spcAft>
                          <a:spcPts val="200"/>
                        </a:spcAft>
                      </a:pPr>
                      <a:r>
                        <a:rPr lang="fr-BE" sz="1000"/>
                        <a:t>&gt;0</a:t>
                      </a:r>
                    </a:p>
                  </a:txBody>
                  <a:tcPr marL="63305" marR="63305" marT="0" marB="0" anchor="ctr"/>
                </a:tc>
                <a:extLst>
                  <a:ext uri="{0D108BD9-81ED-4DB2-BD59-A6C34878D82A}">
                    <a16:rowId xmlns:a16="http://schemas.microsoft.com/office/drawing/2014/main" val="10008"/>
                  </a:ext>
                </a:extLst>
              </a:tr>
              <a:tr h="937291">
                <a:tc>
                  <a:txBody>
                    <a:bodyPr/>
                    <a:lstStyle/>
                    <a:p>
                      <a:pPr marL="0" lvl="0" indent="0">
                        <a:lnSpc>
                          <a:spcPct val="107000"/>
                        </a:lnSpc>
                        <a:spcAft>
                          <a:spcPts val="200"/>
                        </a:spcAft>
                        <a:buSzPts val="1100"/>
                        <a:buFont typeface="Calibri" panose="020F0502020204030204" pitchFamily="34" charset="0"/>
                        <a:buNone/>
                      </a:pPr>
                      <a:r>
                        <a:rPr lang="fr-BE" sz="1000"/>
                        <a:t>9. Saisie électronique des demandes d’examens pour l’imagerie médicale, les laboratoires ou des consultations</a:t>
                      </a:r>
                    </a:p>
                  </a:txBody>
                  <a:tcPr marL="63305" marR="63305" marT="0" marB="0"/>
                </a:tc>
                <a:tc>
                  <a:txBody>
                    <a:bodyPr/>
                    <a:lstStyle/>
                    <a:p>
                      <a:pPr algn="ctr">
                        <a:spcAft>
                          <a:spcPts val="200"/>
                        </a:spcAft>
                      </a:pPr>
                      <a:r>
                        <a:rPr lang="fr-BE" sz="1000"/>
                        <a:t>1 sur 3 (RX, labo, consultation) à raison de 50%</a:t>
                      </a:r>
                    </a:p>
                  </a:txBody>
                  <a:tcPr marL="63305" marR="63305" marT="0" marB="0" anchor="ctr"/>
                </a:tc>
                <a:tc>
                  <a:txBody>
                    <a:bodyPr/>
                    <a:lstStyle/>
                    <a:p>
                      <a:pPr algn="ctr">
                        <a:spcAft>
                          <a:spcPts val="200"/>
                        </a:spcAft>
                      </a:pPr>
                      <a:r>
                        <a:rPr lang="fr-BE" sz="1000"/>
                        <a:t>2 sur 3 (RX, labo, consultation) à raison de 50%</a:t>
                      </a:r>
                    </a:p>
                  </a:txBody>
                  <a:tcPr marL="63305" marR="63305" marT="0" marB="0" anchor="ctr"/>
                </a:tc>
                <a:tc>
                  <a:txBody>
                    <a:bodyPr/>
                    <a:lstStyle/>
                    <a:p>
                      <a:pPr algn="ctr">
                        <a:spcAft>
                          <a:spcPts val="200"/>
                        </a:spcAft>
                      </a:pPr>
                      <a:r>
                        <a:rPr lang="fr-BE" sz="1000"/>
                        <a:t>3 sur 3 (RX, labo, consultation) à raison de 50%</a:t>
                      </a:r>
                    </a:p>
                  </a:txBody>
                  <a:tcPr marL="63305" marR="63305" marT="0" marB="0" anchor="ctr"/>
                </a:tc>
                <a:tc>
                  <a:txBody>
                    <a:bodyPr/>
                    <a:lstStyle/>
                    <a:p>
                      <a:pPr algn="ctr">
                        <a:spcAft>
                          <a:spcPts val="200"/>
                        </a:spcAft>
                      </a:pPr>
                      <a:r>
                        <a:rPr lang="fr-BE" sz="1000"/>
                        <a:t>3 sur 3 (RX, labo, consultation) à raison de 98%</a:t>
                      </a:r>
                    </a:p>
                  </a:txBody>
                  <a:tcPr marL="63305" marR="63305" marT="0" marB="0" anchor="ctr"/>
                </a:tc>
                <a:extLst>
                  <a:ext uri="{0D108BD9-81ED-4DB2-BD59-A6C34878D82A}">
                    <a16:rowId xmlns:a16="http://schemas.microsoft.com/office/drawing/2014/main" val="10009"/>
                  </a:ext>
                </a:extLst>
              </a:tr>
              <a:tr h="239649">
                <a:tc>
                  <a:txBody>
                    <a:bodyPr/>
                    <a:lstStyle/>
                    <a:p>
                      <a:pPr marL="0" lvl="0" indent="0">
                        <a:lnSpc>
                          <a:spcPct val="107000"/>
                        </a:lnSpc>
                        <a:spcAft>
                          <a:spcPts val="200"/>
                        </a:spcAft>
                        <a:buSzPts val="1100"/>
                        <a:buFont typeface="Calibri" panose="020F0502020204030204" pitchFamily="34" charset="0"/>
                        <a:buNone/>
                      </a:pPr>
                      <a:r>
                        <a:rPr lang="fr-BE" sz="1000"/>
                        <a:t>10. Lettre électronique de sortie</a:t>
                      </a:r>
                    </a:p>
                  </a:txBody>
                  <a:tcPr marL="63305" marR="63305" marT="0" marB="0"/>
                </a:tc>
                <a:tc>
                  <a:txBody>
                    <a:bodyPr/>
                    <a:lstStyle/>
                    <a:p>
                      <a:pPr algn="ctr">
                        <a:spcAft>
                          <a:spcPts val="200"/>
                        </a:spcAft>
                      </a:pPr>
                      <a:r>
                        <a:rPr lang="fr-BE" sz="1000"/>
                        <a:t>80%</a:t>
                      </a:r>
                    </a:p>
                  </a:txBody>
                  <a:tcPr marL="63305" marR="63305" marT="0" marB="0" anchor="ctr"/>
                </a:tc>
                <a:tc>
                  <a:txBody>
                    <a:bodyPr/>
                    <a:lstStyle/>
                    <a:p>
                      <a:pPr algn="ctr">
                        <a:spcAft>
                          <a:spcPts val="200"/>
                        </a:spcAft>
                      </a:pPr>
                      <a:r>
                        <a:rPr lang="fr-BE" sz="1000"/>
                        <a:t>90%</a:t>
                      </a:r>
                    </a:p>
                  </a:txBody>
                  <a:tcPr marL="63305" marR="63305" marT="0" marB="0" anchor="ctr"/>
                </a:tc>
                <a:tc>
                  <a:txBody>
                    <a:bodyPr/>
                    <a:lstStyle/>
                    <a:p>
                      <a:pPr algn="ctr">
                        <a:spcAft>
                          <a:spcPts val="200"/>
                        </a:spcAft>
                      </a:pPr>
                      <a:r>
                        <a:rPr lang="fr-BE" sz="1000"/>
                        <a:t>95%</a:t>
                      </a:r>
                    </a:p>
                  </a:txBody>
                  <a:tcPr marL="63305" marR="63305" marT="0" marB="0" anchor="ctr"/>
                </a:tc>
                <a:tc>
                  <a:txBody>
                    <a:bodyPr/>
                    <a:lstStyle/>
                    <a:p>
                      <a:pPr algn="ctr">
                        <a:spcAft>
                          <a:spcPts val="200"/>
                        </a:spcAft>
                      </a:pPr>
                      <a:r>
                        <a:rPr lang="fr-BE" sz="1000"/>
                        <a:t>98%</a:t>
                      </a:r>
                    </a:p>
                  </a:txBody>
                  <a:tcPr marL="63305" marR="63305" marT="0" marB="0" anchor="ctr"/>
                </a:tc>
                <a:extLst>
                  <a:ext uri="{0D108BD9-81ED-4DB2-BD59-A6C34878D82A}">
                    <a16:rowId xmlns:a16="http://schemas.microsoft.com/office/drawing/2014/main" val="10010"/>
                  </a:ext>
                </a:extLst>
              </a:tr>
              <a:tr h="239649">
                <a:tc>
                  <a:txBody>
                    <a:bodyPr/>
                    <a:lstStyle/>
                    <a:p>
                      <a:pPr marL="0" lvl="0" indent="0">
                        <a:lnSpc>
                          <a:spcPct val="107000"/>
                        </a:lnSpc>
                        <a:spcAft>
                          <a:spcPts val="200"/>
                        </a:spcAft>
                        <a:buSzPts val="1100"/>
                        <a:buFont typeface="Calibri" panose="020F0502020204030204" pitchFamily="34" charset="0"/>
                        <a:buNone/>
                      </a:pPr>
                      <a:r>
                        <a:rPr lang="fr-BE" sz="1000"/>
                        <a:t>11. Enregistrement des paramètres vitaux</a:t>
                      </a:r>
                    </a:p>
                  </a:txBody>
                  <a:tcPr marL="63305" marR="63305" marT="0" marB="0"/>
                </a:tc>
                <a:tc>
                  <a:txBody>
                    <a:bodyPr/>
                    <a:lstStyle/>
                    <a:p>
                      <a:pPr algn="ctr">
                        <a:spcAft>
                          <a:spcPts val="200"/>
                        </a:spcAft>
                      </a:pPr>
                      <a:r>
                        <a:rPr lang="fr-BE" sz="1000"/>
                        <a:t>50%</a:t>
                      </a:r>
                    </a:p>
                  </a:txBody>
                  <a:tcPr marL="63305" marR="63305" marT="0" marB="0" anchor="ctr"/>
                </a:tc>
                <a:tc>
                  <a:txBody>
                    <a:bodyPr/>
                    <a:lstStyle/>
                    <a:p>
                      <a:pPr algn="ctr">
                        <a:spcAft>
                          <a:spcPts val="200"/>
                        </a:spcAft>
                      </a:pPr>
                      <a:r>
                        <a:rPr lang="fr-BE" sz="1000"/>
                        <a:t>65%</a:t>
                      </a:r>
                    </a:p>
                  </a:txBody>
                  <a:tcPr marL="63305" marR="63305" marT="0" marB="0" anchor="ctr"/>
                </a:tc>
                <a:tc>
                  <a:txBody>
                    <a:bodyPr/>
                    <a:lstStyle/>
                    <a:p>
                      <a:pPr algn="ctr">
                        <a:spcAft>
                          <a:spcPts val="200"/>
                        </a:spcAft>
                      </a:pPr>
                      <a:r>
                        <a:rPr lang="fr-BE" sz="1000"/>
                        <a:t>80%</a:t>
                      </a:r>
                    </a:p>
                  </a:txBody>
                  <a:tcPr marL="63305" marR="63305" marT="0" marB="0" anchor="ctr"/>
                </a:tc>
                <a:tc>
                  <a:txBody>
                    <a:bodyPr/>
                    <a:lstStyle/>
                    <a:p>
                      <a:pPr algn="ctr">
                        <a:spcAft>
                          <a:spcPts val="200"/>
                        </a:spcAft>
                      </a:pPr>
                      <a:r>
                        <a:rPr lang="fr-BE" sz="1000"/>
                        <a:t>98%</a:t>
                      </a:r>
                    </a:p>
                  </a:txBody>
                  <a:tcPr marL="63305" marR="63305" marT="0" marB="0" anchor="ctr"/>
                </a:tc>
                <a:extLst>
                  <a:ext uri="{0D108BD9-81ED-4DB2-BD59-A6C34878D82A}">
                    <a16:rowId xmlns:a16="http://schemas.microsoft.com/office/drawing/2014/main" val="10011"/>
                  </a:ext>
                </a:extLst>
              </a:tr>
              <a:tr h="239649">
                <a:tc>
                  <a:txBody>
                    <a:bodyPr/>
                    <a:lstStyle/>
                    <a:p>
                      <a:pPr marL="0" lvl="0" indent="0">
                        <a:lnSpc>
                          <a:spcPct val="107000"/>
                        </a:lnSpc>
                        <a:spcAft>
                          <a:spcPts val="200"/>
                        </a:spcAft>
                        <a:buSzPts val="1100"/>
                        <a:buFont typeface="Calibri" panose="020F0502020204030204" pitchFamily="34" charset="0"/>
                        <a:buNone/>
                      </a:pPr>
                      <a:r>
                        <a:rPr lang="fr-BE" sz="1000"/>
                        <a:t>12. Enregistrement du consentement éclairé </a:t>
                      </a:r>
                    </a:p>
                  </a:txBody>
                  <a:tcPr marL="63305" marR="63305" marT="0" marB="0"/>
                </a:tc>
                <a:tc>
                  <a:txBody>
                    <a:bodyPr/>
                    <a:lstStyle/>
                    <a:p>
                      <a:pPr algn="ctr">
                        <a:spcAft>
                          <a:spcPts val="200"/>
                        </a:spcAft>
                      </a:pPr>
                      <a:r>
                        <a:rPr lang="fr-BE" sz="1000"/>
                        <a:t>&gt;0</a:t>
                      </a:r>
                    </a:p>
                  </a:txBody>
                  <a:tcPr marL="63305" marR="63305" marT="0" marB="0" anchor="ctr"/>
                </a:tc>
                <a:tc>
                  <a:txBody>
                    <a:bodyPr/>
                    <a:lstStyle/>
                    <a:p>
                      <a:pPr algn="ctr">
                        <a:spcAft>
                          <a:spcPts val="200"/>
                        </a:spcAft>
                      </a:pPr>
                      <a:r>
                        <a:rPr lang="fr-BE" sz="1000"/>
                        <a:t>&gt;0</a:t>
                      </a:r>
                    </a:p>
                  </a:txBody>
                  <a:tcPr marL="63305" marR="63305" marT="0" marB="0" anchor="ctr"/>
                </a:tc>
                <a:tc>
                  <a:txBody>
                    <a:bodyPr/>
                    <a:lstStyle/>
                    <a:p>
                      <a:pPr algn="ctr">
                        <a:spcAft>
                          <a:spcPts val="200"/>
                        </a:spcAft>
                      </a:pPr>
                      <a:r>
                        <a:rPr lang="fr-BE" sz="1000"/>
                        <a:t>&gt;0</a:t>
                      </a:r>
                    </a:p>
                  </a:txBody>
                  <a:tcPr marL="63305" marR="63305" marT="0" marB="0" anchor="ctr"/>
                </a:tc>
                <a:tc>
                  <a:txBody>
                    <a:bodyPr/>
                    <a:lstStyle/>
                    <a:p>
                      <a:pPr algn="ctr">
                        <a:spcAft>
                          <a:spcPts val="200"/>
                        </a:spcAft>
                      </a:pPr>
                      <a:r>
                        <a:rPr lang="fr-BE" sz="1000"/>
                        <a:t>&gt;0</a:t>
                      </a:r>
                    </a:p>
                  </a:txBody>
                  <a:tcPr marL="63305" marR="63305" marT="0" marB="0" anchor="ctr"/>
                </a:tc>
                <a:extLst>
                  <a:ext uri="{0D108BD9-81ED-4DB2-BD59-A6C34878D82A}">
                    <a16:rowId xmlns:a16="http://schemas.microsoft.com/office/drawing/2014/main" val="10012"/>
                  </a:ext>
                </a:extLst>
              </a:tr>
              <a:tr h="239649">
                <a:tc>
                  <a:txBody>
                    <a:bodyPr/>
                    <a:lstStyle/>
                    <a:p>
                      <a:pPr marL="0" lvl="0" indent="0">
                        <a:lnSpc>
                          <a:spcPct val="107000"/>
                        </a:lnSpc>
                        <a:spcAft>
                          <a:spcPts val="200"/>
                        </a:spcAft>
                        <a:buSzPts val="1100"/>
                        <a:buFont typeface="Calibri" panose="020F0502020204030204" pitchFamily="34" charset="0"/>
                        <a:buNone/>
                      </a:pPr>
                      <a:r>
                        <a:rPr lang="fr-BE" sz="1000"/>
                        <a:t>13. Enregistrement des volontés thérapeutiques </a:t>
                      </a:r>
                    </a:p>
                  </a:txBody>
                  <a:tcPr marL="63305" marR="63305" marT="0" marB="0"/>
                </a:tc>
                <a:tc>
                  <a:txBody>
                    <a:bodyPr/>
                    <a:lstStyle/>
                    <a:p>
                      <a:pPr algn="ctr">
                        <a:spcAft>
                          <a:spcPts val="200"/>
                        </a:spcAft>
                      </a:pPr>
                      <a:r>
                        <a:rPr lang="fr-BE" sz="1000"/>
                        <a:t>&gt;0</a:t>
                      </a:r>
                    </a:p>
                  </a:txBody>
                  <a:tcPr marL="63305" marR="63305" marT="0" marB="0" anchor="ctr"/>
                </a:tc>
                <a:tc>
                  <a:txBody>
                    <a:bodyPr/>
                    <a:lstStyle/>
                    <a:p>
                      <a:pPr algn="ctr">
                        <a:spcAft>
                          <a:spcPts val="200"/>
                        </a:spcAft>
                      </a:pPr>
                      <a:r>
                        <a:rPr lang="fr-BE" sz="1000"/>
                        <a:t>&gt;0</a:t>
                      </a:r>
                    </a:p>
                  </a:txBody>
                  <a:tcPr marL="63305" marR="63305" marT="0" marB="0" anchor="ctr"/>
                </a:tc>
                <a:tc>
                  <a:txBody>
                    <a:bodyPr/>
                    <a:lstStyle/>
                    <a:p>
                      <a:pPr algn="ctr">
                        <a:spcAft>
                          <a:spcPts val="200"/>
                        </a:spcAft>
                      </a:pPr>
                      <a:r>
                        <a:rPr lang="fr-BE" sz="1000"/>
                        <a:t>&gt;0</a:t>
                      </a:r>
                    </a:p>
                  </a:txBody>
                  <a:tcPr marL="63305" marR="63305" marT="0" marB="0" anchor="ctr"/>
                </a:tc>
                <a:tc>
                  <a:txBody>
                    <a:bodyPr/>
                    <a:lstStyle/>
                    <a:p>
                      <a:pPr algn="ctr">
                        <a:spcAft>
                          <a:spcPts val="200"/>
                        </a:spcAft>
                      </a:pPr>
                      <a:r>
                        <a:rPr lang="fr-BE" sz="1000"/>
                        <a:t>&gt;0</a:t>
                      </a:r>
                    </a:p>
                  </a:txBody>
                  <a:tcPr marL="63305" marR="63305" marT="0" marB="0" anchor="ctr"/>
                </a:tc>
                <a:extLst>
                  <a:ext uri="{0D108BD9-81ED-4DB2-BD59-A6C34878D82A}">
                    <a16:rowId xmlns:a16="http://schemas.microsoft.com/office/drawing/2014/main" val="10013"/>
                  </a:ext>
                </a:extLst>
              </a:tr>
              <a:tr h="239649">
                <a:tc>
                  <a:txBody>
                    <a:bodyPr/>
                    <a:lstStyle/>
                    <a:p>
                      <a:pPr marL="0" lvl="0" indent="0">
                        <a:lnSpc>
                          <a:spcPct val="107000"/>
                        </a:lnSpc>
                        <a:spcAft>
                          <a:spcPts val="200"/>
                        </a:spcAft>
                        <a:buSzPts val="1100"/>
                        <a:buFont typeface="Calibri" panose="020F0502020204030204" pitchFamily="34" charset="0"/>
                        <a:buNone/>
                      </a:pPr>
                      <a:r>
                        <a:rPr lang="fr-BE" sz="1000"/>
                        <a:t>14. Serveur pour consultation de résultats médicaux </a:t>
                      </a:r>
                    </a:p>
                  </a:txBody>
                  <a:tcPr marL="63305" marR="63305" marT="0" marB="0"/>
                </a:tc>
                <a:tc>
                  <a:txBody>
                    <a:bodyPr/>
                    <a:lstStyle/>
                    <a:p>
                      <a:pPr algn="ctr">
                        <a:spcAft>
                          <a:spcPts val="200"/>
                        </a:spcAft>
                      </a:pPr>
                      <a:r>
                        <a:rPr lang="fr-BE" sz="1000"/>
                        <a:t>80%</a:t>
                      </a:r>
                    </a:p>
                  </a:txBody>
                  <a:tcPr marL="63305" marR="63305" marT="0" marB="0" anchor="ctr"/>
                </a:tc>
                <a:tc>
                  <a:txBody>
                    <a:bodyPr/>
                    <a:lstStyle/>
                    <a:p>
                      <a:pPr algn="ctr">
                        <a:spcAft>
                          <a:spcPts val="200"/>
                        </a:spcAft>
                      </a:pPr>
                      <a:r>
                        <a:rPr lang="fr-BE" sz="1000"/>
                        <a:t>90%</a:t>
                      </a:r>
                    </a:p>
                  </a:txBody>
                  <a:tcPr marL="63305" marR="63305" marT="0" marB="0" anchor="ctr"/>
                </a:tc>
                <a:tc>
                  <a:txBody>
                    <a:bodyPr/>
                    <a:lstStyle/>
                    <a:p>
                      <a:pPr algn="ctr">
                        <a:spcAft>
                          <a:spcPts val="200"/>
                        </a:spcAft>
                      </a:pPr>
                      <a:r>
                        <a:rPr lang="fr-BE" sz="1000"/>
                        <a:t>95%</a:t>
                      </a:r>
                    </a:p>
                  </a:txBody>
                  <a:tcPr marL="63305" marR="63305" marT="0" marB="0" anchor="ctr"/>
                </a:tc>
                <a:tc>
                  <a:txBody>
                    <a:bodyPr/>
                    <a:lstStyle/>
                    <a:p>
                      <a:pPr algn="ctr">
                        <a:spcAft>
                          <a:spcPts val="200"/>
                        </a:spcAft>
                      </a:pPr>
                      <a:r>
                        <a:rPr lang="fr-BE" sz="1000"/>
                        <a:t>98%</a:t>
                      </a:r>
                    </a:p>
                  </a:txBody>
                  <a:tcPr marL="63305" marR="63305" marT="0" marB="0" anchor="ctr"/>
                </a:tc>
                <a:extLst>
                  <a:ext uri="{0D108BD9-81ED-4DB2-BD59-A6C34878D82A}">
                    <a16:rowId xmlns:a16="http://schemas.microsoft.com/office/drawing/2014/main" val="10014"/>
                  </a:ext>
                </a:extLst>
              </a:tr>
              <a:tr h="490394">
                <a:tc>
                  <a:txBody>
                    <a:bodyPr/>
                    <a:lstStyle/>
                    <a:p>
                      <a:pPr marL="0" lvl="0" indent="0">
                        <a:lnSpc>
                          <a:spcPct val="107000"/>
                        </a:lnSpc>
                        <a:spcAft>
                          <a:spcPts val="200"/>
                        </a:spcAft>
                        <a:buSzPts val="1100"/>
                        <a:buFont typeface="Calibri" panose="020F0502020204030204" pitchFamily="34" charset="0"/>
                        <a:buNone/>
                      </a:pPr>
                      <a:r>
                        <a:rPr lang="fr-BE" sz="1000"/>
                        <a:t>15. Communication électronique avec les hubs et interaction avec eHealth</a:t>
                      </a:r>
                    </a:p>
                  </a:txBody>
                  <a:tcPr marL="63305" marR="63305" marT="0" marB="0"/>
                </a:tc>
                <a:tc>
                  <a:txBody>
                    <a:bodyPr/>
                    <a:lstStyle/>
                    <a:p>
                      <a:pPr algn="ctr">
                        <a:spcAft>
                          <a:spcPts val="200"/>
                        </a:spcAft>
                      </a:pPr>
                      <a:r>
                        <a:rPr lang="fr-BE" sz="1000"/>
                        <a:t>80%</a:t>
                      </a:r>
                    </a:p>
                  </a:txBody>
                  <a:tcPr marL="63305" marR="63305" marT="0" marB="0" anchor="ctr"/>
                </a:tc>
                <a:tc>
                  <a:txBody>
                    <a:bodyPr/>
                    <a:lstStyle/>
                    <a:p>
                      <a:pPr algn="ctr">
                        <a:spcAft>
                          <a:spcPts val="200"/>
                        </a:spcAft>
                      </a:pPr>
                      <a:r>
                        <a:rPr lang="fr-BE" sz="1000"/>
                        <a:t>90%</a:t>
                      </a:r>
                    </a:p>
                  </a:txBody>
                  <a:tcPr marL="63305" marR="63305" marT="0" marB="0" anchor="ctr"/>
                </a:tc>
                <a:tc>
                  <a:txBody>
                    <a:bodyPr/>
                    <a:lstStyle/>
                    <a:p>
                      <a:pPr algn="ctr">
                        <a:spcAft>
                          <a:spcPts val="200"/>
                        </a:spcAft>
                      </a:pPr>
                      <a:r>
                        <a:rPr lang="fr-BE" sz="1000"/>
                        <a:t>95%</a:t>
                      </a:r>
                    </a:p>
                  </a:txBody>
                  <a:tcPr marL="63305" marR="63305" marT="0" marB="0" anchor="ctr"/>
                </a:tc>
                <a:tc>
                  <a:txBody>
                    <a:bodyPr/>
                    <a:lstStyle/>
                    <a:p>
                      <a:pPr algn="ctr">
                        <a:spcAft>
                          <a:spcPts val="200"/>
                        </a:spcAft>
                      </a:pPr>
                      <a:r>
                        <a:rPr lang="fr-BE" sz="1000"/>
                        <a:t>98%</a:t>
                      </a:r>
                    </a:p>
                  </a:txBody>
                  <a:tcPr marL="63305" marR="63305" marT="0" marB="0" anchor="ctr"/>
                </a:tc>
                <a:extLst>
                  <a:ext uri="{0D108BD9-81ED-4DB2-BD59-A6C34878D82A}">
                    <a16:rowId xmlns:a16="http://schemas.microsoft.com/office/drawing/2014/main" val="10015"/>
                  </a:ext>
                </a:extLst>
              </a:tr>
            </a:tbl>
          </a:graphicData>
        </a:graphic>
      </p:graphicFrame>
      <p:sp>
        <p:nvSpPr>
          <p:cNvPr id="4" name="Date Placeholder 3"/>
          <p:cNvSpPr>
            <a:spLocks noGrp="1"/>
          </p:cNvSpPr>
          <p:nvPr>
            <p:ph type="dt" sz="half" idx="2"/>
          </p:nvPr>
        </p:nvSpPr>
        <p:spPr/>
        <p:txBody>
          <a:bodyPr/>
          <a:lstStyle/>
          <a:p>
            <a:r>
              <a:rPr lang="en-US" smtClean="0"/>
              <a:t>18/02/2020</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53</a:t>
            </a:fld>
            <a:r>
              <a:rPr lang="fr-BE" smtClean="0"/>
              <a:t> -</a:t>
            </a:r>
            <a:endParaRPr lang="fr-BE" dirty="0"/>
          </a:p>
        </p:txBody>
      </p:sp>
    </p:spTree>
    <p:extLst>
      <p:ext uri="{BB962C8B-B14F-4D97-AF65-F5344CB8AC3E}">
        <p14:creationId xmlns:p14="http://schemas.microsoft.com/office/powerpoint/2010/main" val="3826804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Hôpitaux </a:t>
            </a:r>
            <a:r>
              <a:rPr lang="fr-BE" dirty="0" smtClean="0"/>
              <a:t>– </a:t>
            </a:r>
            <a:r>
              <a:rPr lang="fr-BE" dirty="0" err="1" smtClean="0"/>
              <a:t>Belgian</a:t>
            </a:r>
            <a:r>
              <a:rPr lang="fr-BE" dirty="0" smtClean="0"/>
              <a:t> </a:t>
            </a:r>
            <a:r>
              <a:rPr lang="fr-BE" dirty="0" err="1"/>
              <a:t>Meaningful</a:t>
            </a:r>
            <a:r>
              <a:rPr lang="fr-BE" dirty="0"/>
              <a:t> Use </a:t>
            </a:r>
            <a:r>
              <a:rPr lang="fr-BE" dirty="0" err="1"/>
              <a:t>Criteria</a:t>
            </a:r>
            <a:endParaRPr lang="fr-BE" dirty="0"/>
          </a:p>
        </p:txBody>
      </p:sp>
      <p:sp>
        <p:nvSpPr>
          <p:cNvPr id="4099" name="Rectangle 3"/>
          <p:cNvSpPr>
            <a:spLocks noGrp="1" noChangeArrowheads="1"/>
          </p:cNvSpPr>
          <p:nvPr>
            <p:ph idx="1"/>
          </p:nvPr>
        </p:nvSpPr>
        <p:spPr/>
        <p:txBody>
          <a:bodyPr/>
          <a:lstStyle/>
          <a:p>
            <a:endParaRPr lang="fr-FR"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7" name="Content Placeholder 2"/>
          <p:cNvSpPr txBox="1">
            <a:spLocks/>
          </p:cNvSpPr>
          <p:nvPr/>
        </p:nvSpPr>
        <p:spPr>
          <a:xfrm>
            <a:off x="6089026" y="2365497"/>
            <a:ext cx="2696308" cy="2782765"/>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2041" lvl="1" indent="0">
              <a:buNone/>
              <a:defRPr/>
            </a:pPr>
            <a:endParaRPr lang="nl-BE" sz="2215" dirty="0"/>
          </a:p>
          <a:p>
            <a:pPr marL="422041" lvl="1" indent="0">
              <a:buNone/>
              <a:defRPr/>
            </a:pPr>
            <a:r>
              <a:rPr lang="fr-BE" sz="2215" dirty="0">
                <a:solidFill>
                  <a:schemeClr val="tx1">
                    <a:lumMod val="65000"/>
                    <a:lumOff val="35000"/>
                  </a:schemeClr>
                </a:solidFill>
              </a:rPr>
              <a:t>Budget progressif « </a:t>
            </a:r>
            <a:r>
              <a:rPr lang="fr-BE" sz="2215" dirty="0" err="1">
                <a:solidFill>
                  <a:schemeClr val="tx1">
                    <a:lumMod val="65000"/>
                    <a:lumOff val="35000"/>
                  </a:schemeClr>
                </a:solidFill>
              </a:rPr>
              <a:t>Early</a:t>
            </a:r>
            <a:r>
              <a:rPr lang="fr-BE" sz="2215" dirty="0">
                <a:solidFill>
                  <a:schemeClr val="tx1">
                    <a:lumMod val="65000"/>
                    <a:lumOff val="35000"/>
                  </a:schemeClr>
                </a:solidFill>
              </a:rPr>
              <a:t> </a:t>
            </a:r>
            <a:r>
              <a:rPr lang="fr-BE" sz="2215" dirty="0" err="1">
                <a:solidFill>
                  <a:schemeClr val="tx1">
                    <a:lumMod val="65000"/>
                    <a:lumOff val="35000"/>
                  </a:schemeClr>
                </a:solidFill>
              </a:rPr>
              <a:t>Adopters</a:t>
            </a:r>
            <a:r>
              <a:rPr lang="fr-BE" sz="2215" dirty="0">
                <a:solidFill>
                  <a:schemeClr val="tx1">
                    <a:lumMod val="65000"/>
                    <a:lumOff val="35000"/>
                  </a:schemeClr>
                </a:solidFill>
              </a:rPr>
              <a:t> »</a:t>
            </a:r>
          </a:p>
          <a:p>
            <a:pPr marL="422041" lvl="1" indent="0">
              <a:buNone/>
              <a:defRPr/>
            </a:pPr>
            <a:r>
              <a:rPr lang="fr-BE" sz="2215" dirty="0">
                <a:solidFill>
                  <a:schemeClr val="tx1">
                    <a:lumMod val="65000"/>
                    <a:lumOff val="35000"/>
                  </a:schemeClr>
                </a:solidFill>
              </a:rPr>
              <a:t>	de 0% à 5%</a:t>
            </a:r>
          </a:p>
          <a:p>
            <a:pPr marL="422041" lvl="1" indent="0">
              <a:buNone/>
              <a:defRPr/>
            </a:pPr>
            <a:endParaRPr lang="nl-BE" sz="2215" dirty="0">
              <a:solidFill>
                <a:schemeClr val="tx1">
                  <a:lumMod val="65000"/>
                  <a:lumOff val="35000"/>
                </a:schemeClr>
              </a:solidFill>
            </a:endParaRPr>
          </a:p>
          <a:p>
            <a:pPr marL="422041" lvl="1" indent="0">
              <a:buNone/>
              <a:defRPr/>
            </a:pPr>
            <a:r>
              <a:rPr lang="fr-BE" sz="2215" dirty="0">
                <a:solidFill>
                  <a:schemeClr val="tx1">
                    <a:lumMod val="65000"/>
                    <a:lumOff val="35000"/>
                  </a:schemeClr>
                </a:solidFill>
              </a:rPr>
              <a:t>Budget accélérateur:</a:t>
            </a:r>
          </a:p>
          <a:p>
            <a:pPr marL="422041" lvl="1" indent="0">
              <a:buNone/>
              <a:defRPr/>
            </a:pPr>
            <a:r>
              <a:rPr lang="fr-BE" sz="2215" dirty="0">
                <a:solidFill>
                  <a:schemeClr val="tx1">
                    <a:lumMod val="65000"/>
                    <a:lumOff val="35000"/>
                  </a:schemeClr>
                </a:solidFill>
              </a:rPr>
              <a:t>	= évolutif</a:t>
            </a:r>
          </a:p>
          <a:p>
            <a:pPr marL="422041" lvl="1" indent="0">
              <a:buNone/>
              <a:defRPr/>
            </a:pPr>
            <a:endParaRPr lang="nl-BE" sz="2215" dirty="0">
              <a:solidFill>
                <a:schemeClr val="tx1">
                  <a:lumMod val="65000"/>
                  <a:lumOff val="35000"/>
                </a:schemeClr>
              </a:solidFill>
            </a:endParaRPr>
          </a:p>
          <a:p>
            <a:pPr marL="422041" lvl="1" indent="0">
              <a:buNone/>
              <a:defRPr/>
            </a:pPr>
            <a:r>
              <a:rPr lang="fr-BE" sz="2215" dirty="0">
                <a:solidFill>
                  <a:schemeClr val="tx1">
                    <a:lumMod val="65000"/>
                    <a:lumOff val="35000"/>
                  </a:schemeClr>
                </a:solidFill>
              </a:rPr>
              <a:t>Socle par lit = dégressif </a:t>
            </a:r>
          </a:p>
          <a:p>
            <a:pPr marL="422041" lvl="1" indent="0">
              <a:buNone/>
              <a:defRPr/>
            </a:pPr>
            <a:r>
              <a:rPr lang="fr-BE" sz="2215" dirty="0">
                <a:solidFill>
                  <a:schemeClr val="tx1">
                    <a:lumMod val="65000"/>
                    <a:lumOff val="35000"/>
                  </a:schemeClr>
                </a:solidFill>
              </a:rPr>
              <a:t>	de 25% à 10%</a:t>
            </a:r>
          </a:p>
          <a:p>
            <a:pPr marL="422041" lvl="1" indent="0">
              <a:buNone/>
              <a:defRPr/>
            </a:pPr>
            <a:endParaRPr lang="nl-BE" sz="2215" dirty="0">
              <a:solidFill>
                <a:schemeClr val="tx1">
                  <a:lumMod val="65000"/>
                  <a:lumOff val="35000"/>
                </a:schemeClr>
              </a:solidFill>
            </a:endParaRPr>
          </a:p>
          <a:p>
            <a:pPr marL="422041" lvl="1" indent="0">
              <a:buNone/>
              <a:defRPr/>
            </a:pPr>
            <a:r>
              <a:rPr lang="fr-BE" sz="2215" dirty="0">
                <a:solidFill>
                  <a:schemeClr val="tx1">
                    <a:lumMod val="65000"/>
                    <a:lumOff val="35000"/>
                  </a:schemeClr>
                </a:solidFill>
              </a:rPr>
              <a:t>Socle par hôpital = dégressif</a:t>
            </a:r>
          </a:p>
          <a:p>
            <a:pPr marL="422041" lvl="1" indent="0">
              <a:buNone/>
              <a:defRPr/>
            </a:pPr>
            <a:r>
              <a:rPr lang="fr-BE" sz="2215" dirty="0">
                <a:solidFill>
                  <a:schemeClr val="tx1">
                    <a:lumMod val="65000"/>
                    <a:lumOff val="35000"/>
                  </a:schemeClr>
                </a:solidFill>
              </a:rPr>
              <a:t>	de 20% à 5%</a:t>
            </a:r>
          </a:p>
          <a:p>
            <a:pPr marL="422041" lvl="1" indent="0">
              <a:buNone/>
              <a:defRPr/>
            </a:pPr>
            <a:endParaRPr lang="nl-BE" sz="2215" dirty="0"/>
          </a:p>
        </p:txBody>
      </p:sp>
      <p:cxnSp>
        <p:nvCxnSpPr>
          <p:cNvPr id="8" name="Straight Connector 7"/>
          <p:cNvCxnSpPr/>
          <p:nvPr/>
        </p:nvCxnSpPr>
        <p:spPr>
          <a:xfrm>
            <a:off x="5768442" y="2109433"/>
            <a:ext cx="799546" cy="36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01812" y="3266343"/>
            <a:ext cx="830873" cy="51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01812" y="4016621"/>
            <a:ext cx="851797" cy="343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701812" y="4492871"/>
            <a:ext cx="830873" cy="66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a:graphicFrameLocks/>
          </p:cNvGraphicFramePr>
          <p:nvPr>
            <p:extLst/>
          </p:nvPr>
        </p:nvGraphicFramePr>
        <p:xfrm>
          <a:off x="649283" y="1501401"/>
          <a:ext cx="5650909" cy="4121073"/>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2"/>
          </p:nvPr>
        </p:nvSpPr>
        <p:spPr/>
        <p:txBody>
          <a:bodyPr/>
          <a:lstStyle/>
          <a:p>
            <a:r>
              <a:rPr lang="en-US" smtClean="0"/>
              <a:t>18/02/2020</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54</a:t>
            </a:fld>
            <a:r>
              <a:rPr lang="fr-BE" smtClean="0"/>
              <a:t> -</a:t>
            </a:r>
            <a:endParaRPr lang="fr-BE" dirty="0"/>
          </a:p>
        </p:txBody>
      </p:sp>
    </p:spTree>
    <p:extLst>
      <p:ext uri="{BB962C8B-B14F-4D97-AF65-F5344CB8AC3E}">
        <p14:creationId xmlns:p14="http://schemas.microsoft.com/office/powerpoint/2010/main" val="119183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Cluster 4 </a:t>
            </a:r>
            <a:r>
              <a:rPr lang="nl-NL" dirty="0" smtClean="0"/>
              <a:t>– </a:t>
            </a:r>
            <a:r>
              <a:rPr lang="fr-BE" dirty="0" err="1" smtClean="0"/>
              <a:t>BelRai</a:t>
            </a:r>
            <a:endParaRPr lang="nl-NL" dirty="0"/>
          </a:p>
        </p:txBody>
      </p:sp>
      <p:sp>
        <p:nvSpPr>
          <p:cNvPr id="11" name="Content Placeholder 10"/>
          <p:cNvSpPr>
            <a:spLocks noGrp="1"/>
          </p:cNvSpPr>
          <p:nvPr>
            <p:ph idx="1"/>
          </p:nvPr>
        </p:nvSpPr>
        <p:spPr/>
        <p:txBody>
          <a:bodyPr>
            <a:normAutofit fontScale="92500" lnSpcReduction="10000"/>
          </a:bodyPr>
          <a:lstStyle/>
          <a:p>
            <a:r>
              <a:rPr lang="fr-BE" sz="3000" dirty="0" smtClean="0"/>
              <a:t>Réalisations en 2019</a:t>
            </a:r>
          </a:p>
          <a:p>
            <a:pPr lvl="1"/>
            <a:r>
              <a:rPr lang="fr-BE" sz="2600" dirty="0" smtClean="0"/>
              <a:t>analyse des besoins et nouvelles fonctionnalités</a:t>
            </a:r>
          </a:p>
          <a:p>
            <a:pPr lvl="2"/>
            <a:r>
              <a:rPr lang="fr-BE" sz="2200" dirty="0" smtClean="0"/>
              <a:t>Hubs/</a:t>
            </a:r>
            <a:r>
              <a:rPr lang="fr-BE" sz="2200" dirty="0" err="1" smtClean="0"/>
              <a:t>Metahub</a:t>
            </a:r>
            <a:r>
              <a:rPr lang="fr-BE" sz="2200" dirty="0" smtClean="0"/>
              <a:t>, </a:t>
            </a:r>
            <a:r>
              <a:rPr lang="fr-BE" sz="2200" dirty="0" err="1" smtClean="0">
                <a:solidFill>
                  <a:srgbClr val="087670"/>
                </a:solidFill>
              </a:rPr>
              <a:t>eHealth</a:t>
            </a:r>
            <a:r>
              <a:rPr lang="fr-BE" sz="2200" dirty="0" err="1" smtClean="0"/>
              <a:t>Box</a:t>
            </a:r>
            <a:r>
              <a:rPr lang="fr-BE" sz="2200" dirty="0" smtClean="0"/>
              <a:t>,…</a:t>
            </a:r>
          </a:p>
          <a:p>
            <a:pPr lvl="1"/>
            <a:r>
              <a:rPr lang="fr-BE" sz="2600" dirty="0" smtClean="0"/>
              <a:t>adaptation des DU avec de nouveaux groupes-cibles</a:t>
            </a:r>
          </a:p>
          <a:p>
            <a:pPr lvl="1"/>
            <a:r>
              <a:rPr lang="fr-BE" sz="2600" dirty="0" smtClean="0"/>
              <a:t>analyse des besoins des entités fédérées</a:t>
            </a:r>
          </a:p>
          <a:p>
            <a:pPr lvl="1"/>
            <a:r>
              <a:rPr lang="fr-BE" sz="2600" dirty="0" smtClean="0"/>
              <a:t>lancement des projets pour la Flandre, la Wallonie et Bruxelles</a:t>
            </a:r>
          </a:p>
          <a:p>
            <a:r>
              <a:rPr lang="fr-BE" sz="3000" dirty="0" smtClean="0"/>
              <a:t>Projets 2020</a:t>
            </a:r>
          </a:p>
          <a:p>
            <a:pPr lvl="1"/>
            <a:r>
              <a:rPr lang="fr-BE" sz="2600" dirty="0" smtClean="0"/>
              <a:t>poursuite des projets d’interface avec la plate-forme </a:t>
            </a:r>
            <a:r>
              <a:rPr lang="fr-BE" sz="2600" dirty="0" smtClean="0">
                <a:solidFill>
                  <a:srgbClr val="087670"/>
                </a:solidFill>
              </a:rPr>
              <a:t>eHealth</a:t>
            </a:r>
          </a:p>
          <a:p>
            <a:r>
              <a:rPr lang="fr-BE" sz="3000" dirty="0" smtClean="0"/>
              <a:t>Pilote: SPF Santé publique</a:t>
            </a:r>
          </a:p>
          <a:p>
            <a:pPr lvl="1"/>
            <a:r>
              <a:rPr lang="fr-BE" sz="2600" dirty="0" smtClean="0"/>
              <a:t>la plate-forme </a:t>
            </a:r>
            <a:r>
              <a:rPr lang="fr-BE" sz="2600" dirty="0" smtClean="0">
                <a:solidFill>
                  <a:srgbClr val="087670"/>
                </a:solidFill>
              </a:rPr>
              <a:t>eHealth</a:t>
            </a:r>
            <a:r>
              <a:rPr lang="fr-BE" sz="2600" dirty="0" smtClean="0"/>
              <a:t> assiste le développement des différents flux fédéraux et ceux des entités fédérées</a:t>
            </a:r>
            <a:endParaRPr lang="fr-BE" sz="2600"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55</a:t>
            </a:fld>
            <a:r>
              <a:rPr lang="fr-BE" smtClean="0"/>
              <a:t> -</a:t>
            </a:r>
            <a:endParaRPr lang="fr-BE" dirty="0"/>
          </a:p>
        </p:txBody>
      </p:sp>
    </p:spTree>
    <p:extLst>
      <p:ext uri="{BB962C8B-B14F-4D97-AF65-F5344CB8AC3E}">
        <p14:creationId xmlns:p14="http://schemas.microsoft.com/office/powerpoint/2010/main" val="7096742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Cluster 4 </a:t>
            </a:r>
            <a:r>
              <a:rPr lang="nl-NL" dirty="0" smtClean="0"/>
              <a:t>– </a:t>
            </a:r>
            <a:r>
              <a:rPr lang="fr-BE" dirty="0" err="1" smtClean="0"/>
              <a:t>Vidis</a:t>
            </a:r>
            <a:endParaRPr lang="nl-NL" dirty="0"/>
          </a:p>
        </p:txBody>
      </p:sp>
      <p:sp>
        <p:nvSpPr>
          <p:cNvPr id="11" name="Content Placeholder 10"/>
          <p:cNvSpPr>
            <a:spLocks noGrp="1"/>
          </p:cNvSpPr>
          <p:nvPr>
            <p:ph idx="1"/>
          </p:nvPr>
        </p:nvSpPr>
        <p:spPr/>
        <p:txBody>
          <a:bodyPr>
            <a:normAutofit fontScale="85000" lnSpcReduction="20000"/>
          </a:bodyPr>
          <a:lstStyle/>
          <a:p>
            <a:r>
              <a:rPr lang="fr-BE" dirty="0" smtClean="0"/>
              <a:t>Schéma de médication</a:t>
            </a:r>
          </a:p>
          <a:p>
            <a:pPr lvl="1"/>
            <a:r>
              <a:rPr lang="fr-BE" dirty="0" smtClean="0"/>
              <a:t>aperçu schématique de tous les médicaments qu'un patient prend ou qui ont été prescrits à ce patient</a:t>
            </a:r>
          </a:p>
          <a:p>
            <a:r>
              <a:rPr lang="fr-BE" dirty="0" smtClean="0"/>
              <a:t>Partage de données et d’informations, via les hubs entre</a:t>
            </a:r>
          </a:p>
          <a:p>
            <a:pPr lvl="1"/>
            <a:r>
              <a:rPr lang="fr-BE" dirty="0" smtClean="0"/>
              <a:t>les acteurs de soins ambulants</a:t>
            </a:r>
          </a:p>
          <a:p>
            <a:pPr lvl="1"/>
            <a:r>
              <a:rPr lang="fr-BE" dirty="0" smtClean="0"/>
              <a:t>le secteur ambulant et le milieu hospitalier</a:t>
            </a:r>
          </a:p>
          <a:p>
            <a:pPr lvl="1"/>
            <a:r>
              <a:rPr lang="fr-BE" dirty="0" smtClean="0"/>
              <a:t>avec et par le patient et son entourage</a:t>
            </a:r>
          </a:p>
          <a:p>
            <a:r>
              <a:rPr lang="fr-BE" dirty="0" smtClean="0"/>
              <a:t>2020</a:t>
            </a:r>
          </a:p>
          <a:p>
            <a:pPr lvl="1"/>
            <a:r>
              <a:rPr lang="fr-BE" dirty="0" smtClean="0"/>
              <a:t>développement du volet patient via intégration dans MaSanté.be</a:t>
            </a:r>
          </a:p>
          <a:p>
            <a:pPr lvl="1"/>
            <a:r>
              <a:rPr lang="fr-BE" dirty="0" smtClean="0"/>
              <a:t>intégration de la prescription électronique dans le schéma</a:t>
            </a:r>
          </a:p>
          <a:p>
            <a:r>
              <a:rPr lang="fr-BE" dirty="0" smtClean="0"/>
              <a:t>Pilote: INAMI</a:t>
            </a:r>
          </a:p>
          <a:p>
            <a:pPr lvl="2"/>
            <a:endParaRPr lang="fr-BE" dirty="0" smtClean="0"/>
          </a:p>
          <a:p>
            <a:pPr lvl="2"/>
            <a:endParaRPr lang="fr-BE" dirty="0" smtClean="0"/>
          </a:p>
          <a:p>
            <a:pPr lvl="1"/>
            <a:endParaRPr lang="fr-BE" dirty="0"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Date Placeholder 3"/>
          <p:cNvSpPr>
            <a:spLocks noGrp="1"/>
          </p:cNvSpPr>
          <p:nvPr>
            <p:ph type="dt" sz="half" idx="2"/>
          </p:nvPr>
        </p:nvSpPr>
        <p:spPr/>
        <p:txBody>
          <a:bodyPr/>
          <a:lstStyle/>
          <a:p>
            <a:r>
              <a:rPr lang="en-US" smtClean="0"/>
              <a:t>18/02/2020</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56</a:t>
            </a:fld>
            <a:r>
              <a:rPr lang="fr-BE" smtClean="0"/>
              <a:t> -</a:t>
            </a:r>
            <a:endParaRPr lang="fr-BE" dirty="0"/>
          </a:p>
        </p:txBody>
      </p:sp>
    </p:spTree>
    <p:extLst>
      <p:ext uri="{BB962C8B-B14F-4D97-AF65-F5344CB8AC3E}">
        <p14:creationId xmlns:p14="http://schemas.microsoft.com/office/powerpoint/2010/main" val="16086482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Cluster 5 – Orgadon</a:t>
            </a:r>
            <a:endParaRPr lang="nl-NL" dirty="0"/>
          </a:p>
        </p:txBody>
      </p:sp>
      <p:sp>
        <p:nvSpPr>
          <p:cNvPr id="11" name="Content Placeholder 10"/>
          <p:cNvSpPr>
            <a:spLocks noGrp="1"/>
          </p:cNvSpPr>
          <p:nvPr>
            <p:ph idx="1"/>
          </p:nvPr>
        </p:nvSpPr>
        <p:spPr/>
        <p:txBody>
          <a:bodyPr>
            <a:normAutofit fontScale="77500" lnSpcReduction="20000"/>
          </a:bodyPr>
          <a:lstStyle/>
          <a:p>
            <a:r>
              <a:rPr lang="fr-BE" dirty="0" smtClean="0"/>
              <a:t>Enregistrement de la déclaration de volonté pour le don d'organes et don de matériel corporel</a:t>
            </a:r>
          </a:p>
          <a:p>
            <a:pPr lvl="1"/>
            <a:r>
              <a:rPr lang="fr-BE" dirty="0" smtClean="0"/>
              <a:t>enregistrement sous 2 conditions</a:t>
            </a:r>
          </a:p>
          <a:p>
            <a:pPr lvl="2"/>
            <a:r>
              <a:rPr lang="fr-BE" dirty="0" smtClean="0"/>
              <a:t>être inscrit(e) dans le registre de la population ou depuis plus de 6 mois dans le registre des étrangers</a:t>
            </a:r>
          </a:p>
          <a:p>
            <a:pPr lvl="2"/>
            <a:r>
              <a:rPr lang="fr-BE" dirty="0" smtClean="0"/>
              <a:t>être capable d’exprimer sa volonté et avoir suffisamment de maturité pour prendre une telle décision</a:t>
            </a:r>
          </a:p>
          <a:p>
            <a:pPr lvl="3"/>
            <a:r>
              <a:rPr lang="fr-BE" dirty="0" smtClean="0"/>
              <a:t>si incapacité &gt; possibilité de faire enregistrer son opposition par son représentant légal, son administrateur ou un parent proche</a:t>
            </a:r>
          </a:p>
          <a:p>
            <a:pPr lvl="1"/>
            <a:r>
              <a:rPr lang="fr-BE" dirty="0" smtClean="0"/>
              <a:t>pour les médecins généralistes, obligation de vérifier si un mineur qui veut enregistrer sa déclaration de volonté de manière indépendante est capable de manifester sa volonté de manière indépendante</a:t>
            </a:r>
          </a:p>
          <a:p>
            <a:pPr lvl="1"/>
            <a:r>
              <a:rPr lang="fr-BE" dirty="0" smtClean="0"/>
              <a:t>possibilité de modifier sa déclaration à tout moment</a:t>
            </a:r>
          </a:p>
          <a:p>
            <a:r>
              <a:rPr lang="fr-BE" dirty="0" smtClean="0"/>
              <a:t>Acceptation en cours, mise en production prévue pour le 01/07/2020 </a:t>
            </a:r>
          </a:p>
          <a:p>
            <a:pPr lvl="1"/>
            <a:r>
              <a:rPr lang="fr-BE" dirty="0" smtClean="0"/>
              <a:t>intégration dans MaSanté.be</a:t>
            </a:r>
            <a:endParaRPr lang="nl-NL" dirty="0" smtClean="0"/>
          </a:p>
          <a:p>
            <a:endParaRPr lang="nl-NL"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57</a:t>
            </a:fld>
            <a:r>
              <a:rPr lang="fr-BE" smtClean="0"/>
              <a:t> -</a:t>
            </a:r>
            <a:endParaRPr lang="fr-BE" dirty="0"/>
          </a:p>
        </p:txBody>
      </p:sp>
    </p:spTree>
    <p:extLst>
      <p:ext uri="{BB962C8B-B14F-4D97-AF65-F5344CB8AC3E}">
        <p14:creationId xmlns:p14="http://schemas.microsoft.com/office/powerpoint/2010/main" val="33835261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Cluster 5 </a:t>
            </a:r>
            <a:r>
              <a:rPr lang="nl-NL" dirty="0" smtClean="0"/>
              <a:t>– Por</a:t>
            </a:r>
            <a:r>
              <a:rPr lang="fr-BE" dirty="0" err="1" smtClean="0"/>
              <a:t>tail</a:t>
            </a:r>
            <a:r>
              <a:rPr lang="fr-BE" dirty="0" smtClean="0"/>
              <a:t> santé pour le patient</a:t>
            </a:r>
            <a:endParaRPr lang="nl-NL" dirty="0"/>
          </a:p>
        </p:txBody>
      </p:sp>
      <p:sp>
        <p:nvSpPr>
          <p:cNvPr id="11" name="Content Placeholder 10"/>
          <p:cNvSpPr>
            <a:spLocks noGrp="1"/>
          </p:cNvSpPr>
          <p:nvPr>
            <p:ph idx="1"/>
          </p:nvPr>
        </p:nvSpPr>
        <p:spPr/>
        <p:txBody>
          <a:bodyPr/>
          <a:lstStyle/>
          <a:p>
            <a:pPr marL="0" indent="0">
              <a:buNone/>
            </a:pPr>
            <a:r>
              <a:rPr lang="nl-NL" smtClean="0"/>
              <a:t>	</a:t>
            </a:r>
          </a:p>
          <a:p>
            <a:endParaRPr lang="nl-NL"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pic>
        <p:nvPicPr>
          <p:cNvPr id="5" name="Picture 4"/>
          <p:cNvPicPr>
            <a:picLocks noChangeAspect="1"/>
          </p:cNvPicPr>
          <p:nvPr/>
        </p:nvPicPr>
        <p:blipFill>
          <a:blip r:embed="rId3"/>
          <a:stretch>
            <a:fillRect/>
          </a:stretch>
        </p:blipFill>
        <p:spPr>
          <a:xfrm>
            <a:off x="899592" y="1047056"/>
            <a:ext cx="7503705" cy="5034511"/>
          </a:xfrm>
          <a:prstGeom prst="rect">
            <a:avLst/>
          </a:prstGeom>
        </p:spPr>
      </p:pic>
      <p:sp>
        <p:nvSpPr>
          <p:cNvPr id="4" name="Date Placeholder 3"/>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58</a:t>
            </a:fld>
            <a:r>
              <a:rPr lang="fr-BE" smtClean="0"/>
              <a:t> -</a:t>
            </a:r>
            <a:endParaRPr lang="fr-BE" dirty="0"/>
          </a:p>
        </p:txBody>
      </p:sp>
    </p:spTree>
    <p:extLst>
      <p:ext uri="{BB962C8B-B14F-4D97-AF65-F5344CB8AC3E}">
        <p14:creationId xmlns:p14="http://schemas.microsoft.com/office/powerpoint/2010/main" val="32056541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MaSanté</a:t>
            </a:r>
          </a:p>
        </p:txBody>
      </p:sp>
      <p:pic>
        <p:nvPicPr>
          <p:cNvPr id="4" name="Picture 3"/>
          <p:cNvPicPr>
            <a:picLocks noChangeAspect="1"/>
          </p:cNvPicPr>
          <p:nvPr/>
        </p:nvPicPr>
        <p:blipFill>
          <a:blip r:embed="rId3"/>
          <a:stretch>
            <a:fillRect/>
          </a:stretch>
        </p:blipFill>
        <p:spPr>
          <a:xfrm>
            <a:off x="783272" y="1434932"/>
            <a:ext cx="7953489" cy="4442769"/>
          </a:xfrm>
          <a:prstGeom prst="rect">
            <a:avLst/>
          </a:prstGeom>
        </p:spPr>
      </p:pic>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59</a:t>
            </a:fld>
            <a:r>
              <a:rPr lang="fr-BE" smtClean="0"/>
              <a:t> -</a:t>
            </a:r>
            <a:endParaRPr lang="fr-BE" dirty="0"/>
          </a:p>
        </p:txBody>
      </p:sp>
    </p:spTree>
    <p:extLst>
      <p:ext uri="{BB962C8B-B14F-4D97-AF65-F5344CB8AC3E}">
        <p14:creationId xmlns:p14="http://schemas.microsoft.com/office/powerpoint/2010/main" val="3427590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82085" y="1169057"/>
            <a:ext cx="6779830" cy="4914173"/>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p:cNvSpPr>
            <a:spLocks noGrp="1"/>
          </p:cNvSpPr>
          <p:nvPr>
            <p:ph type="title"/>
          </p:nvPr>
        </p:nvSpPr>
        <p:spPr/>
        <p:txBody>
          <a:bodyPr/>
          <a:lstStyle/>
          <a:p>
            <a:r>
              <a:rPr lang="fr-BE" smtClean="0"/>
              <a:t>Hubs &amp; Metahub</a:t>
            </a:r>
            <a:endParaRPr lang="fr-BE"/>
          </a:p>
        </p:txBody>
      </p:sp>
      <p:sp>
        <p:nvSpPr>
          <p:cNvPr id="30726" name="Rectangle 6"/>
          <p:cNvSpPr>
            <a:spLocks noChangeArrowheads="1"/>
          </p:cNvSpPr>
          <p:nvPr/>
        </p:nvSpPr>
        <p:spPr bwMode="auto">
          <a:xfrm>
            <a:off x="783983" y="3960936"/>
            <a:ext cx="4053254" cy="1499000"/>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738572" lvl="4" indent="-263776"/>
            <a:r>
              <a:rPr lang="fr-BE" sz="1108" b="1"/>
              <a:t>5 hubs</a:t>
            </a:r>
          </a:p>
          <a:p>
            <a:pPr marL="738572" lvl="4" indent="-263776"/>
            <a:r>
              <a:rPr lang="fr-BE" sz="1108"/>
              <a:t>Collaboratief Zorgplatform (Cozo)</a:t>
            </a:r>
          </a:p>
          <a:p>
            <a:pPr marL="738572" lvl="4" indent="-263776"/>
            <a:r>
              <a:rPr lang="fr-BE" sz="1108"/>
              <a:t>Antwerpse Regionale Hub (ARH)</a:t>
            </a:r>
          </a:p>
          <a:p>
            <a:pPr marL="738572" lvl="4" indent="-263776"/>
            <a:r>
              <a:rPr lang="fr-BE" sz="1108"/>
              <a:t>Vlaams Ziekenhuisnetwerk KU Leuven (VZN)</a:t>
            </a:r>
          </a:p>
          <a:p>
            <a:pPr marL="738572" lvl="4" indent="-263776"/>
            <a:r>
              <a:rPr lang="fr-BE" sz="1108"/>
              <a:t>Réseau Santé Wallon (RSW)</a:t>
            </a:r>
          </a:p>
          <a:p>
            <a:pPr marL="738572" lvl="4" indent="-263776"/>
            <a:r>
              <a:rPr lang="fr-BE" sz="1108"/>
              <a:t>Réseau Santé Bruxellois (RSB)</a:t>
            </a:r>
          </a:p>
          <a:p>
            <a:pPr marL="93787" indent="-93787" algn="ctr">
              <a:spcBef>
                <a:spcPct val="50000"/>
              </a:spcBef>
              <a:buSzPct val="100000"/>
            </a:pPr>
            <a:endParaRPr lang="nl-BE" altLang="en-US" sz="1662" b="1" dirty="0">
              <a:solidFill>
                <a:srgbClr val="000000"/>
              </a:solidFill>
            </a:endParaRPr>
          </a:p>
        </p:txBody>
      </p:sp>
      <p:cxnSp>
        <p:nvCxnSpPr>
          <p:cNvPr id="4" name="Straight Connector 3"/>
          <p:cNvCxnSpPr/>
          <p:nvPr/>
        </p:nvCxnSpPr>
        <p:spPr>
          <a:xfrm flipH="1">
            <a:off x="5426355" y="3856178"/>
            <a:ext cx="1667537" cy="39115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066396" y="3799854"/>
            <a:ext cx="54990" cy="56324"/>
          </a:xfrm>
          <a:prstGeom prst="rect">
            <a:avLst/>
          </a:prstGeom>
        </p:spPr>
      </p:pic>
      <p:sp>
        <p:nvSpPr>
          <p:cNvPr id="6" name="Date Placeholder 5"/>
          <p:cNvSpPr>
            <a:spLocks noGrp="1"/>
          </p:cNvSpPr>
          <p:nvPr>
            <p:ph type="dt" sz="half" idx="2"/>
          </p:nvPr>
        </p:nvSpPr>
        <p:spPr/>
        <p:txBody>
          <a:bodyPr/>
          <a:lstStyle/>
          <a:p>
            <a:r>
              <a:rPr lang="en-US" smtClean="0"/>
              <a:t>18/02/2020</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6</a:t>
            </a:fld>
            <a:r>
              <a:rPr lang="fr-BE" smtClean="0"/>
              <a:t> -</a:t>
            </a:r>
            <a:endParaRPr lang="fr-BE" dirty="0"/>
          </a:p>
        </p:txBody>
      </p:sp>
    </p:spTree>
    <p:extLst>
      <p:ext uri="{BB962C8B-B14F-4D97-AF65-F5344CB8AC3E}">
        <p14:creationId xmlns:p14="http://schemas.microsoft.com/office/powerpoint/2010/main" val="3748752952"/>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Cluster 5 </a:t>
            </a:r>
            <a:r>
              <a:rPr lang="nl-NL" dirty="0" smtClean="0"/>
              <a:t>– Por</a:t>
            </a:r>
            <a:r>
              <a:rPr lang="fr-BE" dirty="0" err="1" smtClean="0"/>
              <a:t>tail</a:t>
            </a:r>
            <a:r>
              <a:rPr lang="fr-BE" dirty="0" smtClean="0"/>
              <a:t> santé pour le patient</a:t>
            </a:r>
            <a:endParaRPr lang="nl-NL" dirty="0"/>
          </a:p>
        </p:txBody>
      </p:sp>
      <p:sp>
        <p:nvSpPr>
          <p:cNvPr id="11" name="Content Placeholder 10"/>
          <p:cNvSpPr>
            <a:spLocks noGrp="1"/>
          </p:cNvSpPr>
          <p:nvPr>
            <p:ph idx="1"/>
          </p:nvPr>
        </p:nvSpPr>
        <p:spPr/>
        <p:txBody>
          <a:bodyPr/>
          <a:lstStyle/>
          <a:p>
            <a:pPr marL="0" indent="0">
              <a:buNone/>
            </a:pPr>
            <a:r>
              <a:rPr lang="nl-NL" smtClean="0"/>
              <a:t>	</a:t>
            </a:r>
          </a:p>
          <a:p>
            <a:endParaRPr lang="nl-NL"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pic>
        <p:nvPicPr>
          <p:cNvPr id="5" name="Picture 4"/>
          <p:cNvPicPr>
            <a:picLocks noChangeAspect="1"/>
          </p:cNvPicPr>
          <p:nvPr/>
        </p:nvPicPr>
        <p:blipFill>
          <a:blip r:embed="rId3"/>
          <a:stretch>
            <a:fillRect/>
          </a:stretch>
        </p:blipFill>
        <p:spPr>
          <a:xfrm>
            <a:off x="971600" y="1135599"/>
            <a:ext cx="7392560" cy="5182178"/>
          </a:xfrm>
          <a:prstGeom prst="rect">
            <a:avLst/>
          </a:prstGeom>
        </p:spPr>
      </p:pic>
      <p:sp>
        <p:nvSpPr>
          <p:cNvPr id="4" name="Date Placeholder 3"/>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60</a:t>
            </a:fld>
            <a:r>
              <a:rPr lang="fr-BE" smtClean="0"/>
              <a:t> -</a:t>
            </a:r>
            <a:endParaRPr lang="fr-BE" dirty="0"/>
          </a:p>
        </p:txBody>
      </p:sp>
    </p:spTree>
    <p:extLst>
      <p:ext uri="{BB962C8B-B14F-4D97-AF65-F5344CB8AC3E}">
        <p14:creationId xmlns:p14="http://schemas.microsoft.com/office/powerpoint/2010/main" val="28037585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Cluster 5 </a:t>
            </a:r>
            <a:r>
              <a:rPr lang="nl-NL" dirty="0" smtClean="0"/>
              <a:t>– Por</a:t>
            </a:r>
            <a:r>
              <a:rPr lang="fr-BE" dirty="0" err="1" smtClean="0"/>
              <a:t>tail</a:t>
            </a:r>
            <a:r>
              <a:rPr lang="fr-BE" dirty="0" smtClean="0"/>
              <a:t> santé pour le patient</a:t>
            </a:r>
            <a:endParaRPr lang="nl-NL" dirty="0"/>
          </a:p>
        </p:txBody>
      </p:sp>
      <p:sp>
        <p:nvSpPr>
          <p:cNvPr id="11" name="Content Placeholder 10"/>
          <p:cNvSpPr>
            <a:spLocks noGrp="1"/>
          </p:cNvSpPr>
          <p:nvPr>
            <p:ph idx="1"/>
          </p:nvPr>
        </p:nvSpPr>
        <p:spPr/>
        <p:txBody>
          <a:bodyPr/>
          <a:lstStyle/>
          <a:p>
            <a:pPr marL="0" indent="0">
              <a:buNone/>
            </a:pPr>
            <a:r>
              <a:rPr lang="nl-NL" smtClean="0"/>
              <a:t>	</a:t>
            </a:r>
          </a:p>
          <a:p>
            <a:endParaRPr lang="nl-NL"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pic>
        <p:nvPicPr>
          <p:cNvPr id="4" name="Picture 3"/>
          <p:cNvPicPr>
            <a:picLocks noChangeAspect="1"/>
          </p:cNvPicPr>
          <p:nvPr/>
        </p:nvPicPr>
        <p:blipFill>
          <a:blip r:embed="rId3"/>
          <a:stretch>
            <a:fillRect/>
          </a:stretch>
        </p:blipFill>
        <p:spPr>
          <a:xfrm>
            <a:off x="784632" y="1413604"/>
            <a:ext cx="7574735" cy="4574840"/>
          </a:xfrm>
          <a:prstGeom prst="rect">
            <a:avLst/>
          </a:prstGeom>
        </p:spPr>
      </p:pic>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61</a:t>
            </a:fld>
            <a:r>
              <a:rPr lang="fr-BE" smtClean="0"/>
              <a:t> -</a:t>
            </a:r>
            <a:endParaRPr lang="fr-BE" dirty="0"/>
          </a:p>
        </p:txBody>
      </p:sp>
    </p:spTree>
    <p:extLst>
      <p:ext uri="{BB962C8B-B14F-4D97-AF65-F5344CB8AC3E}">
        <p14:creationId xmlns:p14="http://schemas.microsoft.com/office/powerpoint/2010/main" val="25351778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Cluster 5 </a:t>
            </a:r>
            <a:r>
              <a:rPr lang="nl-NL" dirty="0" smtClean="0"/>
              <a:t>– Por</a:t>
            </a:r>
            <a:r>
              <a:rPr lang="fr-BE" dirty="0" err="1" smtClean="0"/>
              <a:t>tail</a:t>
            </a:r>
            <a:r>
              <a:rPr lang="fr-BE" dirty="0" smtClean="0"/>
              <a:t> santé pour le patient</a:t>
            </a:r>
            <a:endParaRPr lang="nl-NL" dirty="0"/>
          </a:p>
        </p:txBody>
      </p:sp>
      <p:sp>
        <p:nvSpPr>
          <p:cNvPr id="11" name="Content Placeholder 10"/>
          <p:cNvSpPr>
            <a:spLocks noGrp="1"/>
          </p:cNvSpPr>
          <p:nvPr>
            <p:ph idx="1"/>
          </p:nvPr>
        </p:nvSpPr>
        <p:spPr/>
        <p:txBody>
          <a:bodyPr/>
          <a:lstStyle/>
          <a:p>
            <a:pPr marL="0" indent="0">
              <a:buNone/>
            </a:pPr>
            <a:r>
              <a:rPr lang="nl-NL" smtClean="0"/>
              <a:t>	</a:t>
            </a:r>
          </a:p>
          <a:p>
            <a:endParaRPr lang="nl-NL"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pic>
        <p:nvPicPr>
          <p:cNvPr id="5" name="Picture 4"/>
          <p:cNvPicPr>
            <a:picLocks noChangeAspect="1"/>
          </p:cNvPicPr>
          <p:nvPr/>
        </p:nvPicPr>
        <p:blipFill>
          <a:blip r:embed="rId3"/>
          <a:stretch>
            <a:fillRect/>
          </a:stretch>
        </p:blipFill>
        <p:spPr>
          <a:xfrm>
            <a:off x="1043608" y="1590777"/>
            <a:ext cx="7269667" cy="4187103"/>
          </a:xfrm>
          <a:prstGeom prst="rect">
            <a:avLst/>
          </a:prstGeom>
        </p:spPr>
      </p:pic>
      <p:sp>
        <p:nvSpPr>
          <p:cNvPr id="4" name="Date Placeholder 3"/>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62</a:t>
            </a:fld>
            <a:r>
              <a:rPr lang="fr-BE" smtClean="0"/>
              <a:t> -</a:t>
            </a:r>
            <a:endParaRPr lang="fr-BE" dirty="0"/>
          </a:p>
        </p:txBody>
      </p:sp>
    </p:spTree>
    <p:extLst>
      <p:ext uri="{BB962C8B-B14F-4D97-AF65-F5344CB8AC3E}">
        <p14:creationId xmlns:p14="http://schemas.microsoft.com/office/powerpoint/2010/main" val="26273574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Cluster 5 </a:t>
            </a:r>
            <a:r>
              <a:rPr lang="nl-NL" dirty="0" smtClean="0"/>
              <a:t>– Por</a:t>
            </a:r>
            <a:r>
              <a:rPr lang="fr-BE" dirty="0" err="1" smtClean="0"/>
              <a:t>tail</a:t>
            </a:r>
            <a:r>
              <a:rPr lang="fr-BE" dirty="0" smtClean="0"/>
              <a:t> santé pour le patient</a:t>
            </a:r>
            <a:endParaRPr lang="nl-NL" dirty="0"/>
          </a:p>
        </p:txBody>
      </p:sp>
      <p:sp>
        <p:nvSpPr>
          <p:cNvPr id="11" name="Content Placeholder 10"/>
          <p:cNvSpPr>
            <a:spLocks noGrp="1"/>
          </p:cNvSpPr>
          <p:nvPr>
            <p:ph idx="1"/>
          </p:nvPr>
        </p:nvSpPr>
        <p:spPr/>
        <p:txBody>
          <a:bodyPr/>
          <a:lstStyle/>
          <a:p>
            <a:pPr marL="0" indent="0">
              <a:buNone/>
            </a:pPr>
            <a:r>
              <a:rPr lang="nl-NL" smtClean="0"/>
              <a:t>	</a:t>
            </a:r>
          </a:p>
          <a:p>
            <a:endParaRPr lang="nl-NL" dirty="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pic>
        <p:nvPicPr>
          <p:cNvPr id="4" name="Picture 3"/>
          <p:cNvPicPr>
            <a:picLocks noChangeAspect="1"/>
          </p:cNvPicPr>
          <p:nvPr/>
        </p:nvPicPr>
        <p:blipFill>
          <a:blip r:embed="rId3"/>
          <a:stretch>
            <a:fillRect/>
          </a:stretch>
        </p:blipFill>
        <p:spPr>
          <a:xfrm>
            <a:off x="1043608" y="1521967"/>
            <a:ext cx="7257837" cy="4384827"/>
          </a:xfrm>
          <a:prstGeom prst="rect">
            <a:avLst/>
          </a:prstGeom>
        </p:spPr>
      </p:pic>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63</a:t>
            </a:fld>
            <a:r>
              <a:rPr lang="fr-BE" smtClean="0"/>
              <a:t> -</a:t>
            </a:r>
            <a:endParaRPr lang="fr-BE" dirty="0"/>
          </a:p>
        </p:txBody>
      </p:sp>
    </p:spTree>
    <p:extLst>
      <p:ext uri="{BB962C8B-B14F-4D97-AF65-F5344CB8AC3E}">
        <p14:creationId xmlns:p14="http://schemas.microsoft.com/office/powerpoint/2010/main" val="5667372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dirty="0"/>
              <a:t>Cluster 6 </a:t>
            </a:r>
            <a:r>
              <a:rPr lang="fr-BE" dirty="0" smtClean="0"/>
              <a:t>– </a:t>
            </a:r>
            <a:r>
              <a:rPr lang="fr-BE" dirty="0" err="1" smtClean="0"/>
              <a:t>MyCareNet</a:t>
            </a:r>
            <a:endParaRPr lang="fr-BE" dirty="0"/>
          </a:p>
        </p:txBody>
      </p:sp>
      <p:sp>
        <p:nvSpPr>
          <p:cNvPr id="3" name="Tijdelijke aanduiding voor inhoud 2"/>
          <p:cNvSpPr>
            <a:spLocks noGrp="1"/>
          </p:cNvSpPr>
          <p:nvPr>
            <p:ph idx="1"/>
          </p:nvPr>
        </p:nvSpPr>
        <p:spPr/>
        <p:txBody>
          <a:bodyPr>
            <a:noAutofit/>
          </a:bodyPr>
          <a:lstStyle/>
          <a:p>
            <a:pPr>
              <a:spcBef>
                <a:spcPts val="0"/>
              </a:spcBef>
            </a:pPr>
            <a:r>
              <a:rPr lang="fr-FR" sz="2800" dirty="0" err="1" smtClean="0"/>
              <a:t>eAttest</a:t>
            </a:r>
            <a:endParaRPr lang="fr-FR" sz="2800" dirty="0" smtClean="0"/>
          </a:p>
          <a:p>
            <a:pPr lvl="1">
              <a:spcBef>
                <a:spcPts val="0"/>
              </a:spcBef>
            </a:pPr>
            <a:r>
              <a:rPr lang="fr-FR" sz="2400" dirty="0" smtClean="0"/>
              <a:t>possibilité</a:t>
            </a:r>
            <a:r>
              <a:rPr lang="fr-FR" sz="2400" dirty="0"/>
              <a:t>, </a:t>
            </a:r>
            <a:r>
              <a:rPr lang="fr-FR" sz="2400" dirty="0" smtClean="0"/>
              <a:t>pour les médecins généralistes, </a:t>
            </a:r>
            <a:r>
              <a:rPr lang="fr-FR" sz="2400" dirty="0"/>
              <a:t>d’envoyer </a:t>
            </a:r>
            <a:r>
              <a:rPr lang="fr-FR" sz="2400" dirty="0" smtClean="0"/>
              <a:t>leurs attestations </a:t>
            </a:r>
            <a:r>
              <a:rPr lang="fr-FR" sz="2400" dirty="0"/>
              <a:t>de soins donnés de manière électronique, via la plate-forme </a:t>
            </a:r>
            <a:r>
              <a:rPr lang="fr-FR" sz="2400" dirty="0" err="1"/>
              <a:t>MyCareNet</a:t>
            </a:r>
            <a:r>
              <a:rPr lang="fr-FR" sz="2400" dirty="0"/>
              <a:t>, à l'Organisme Assureur (O.A.) </a:t>
            </a:r>
            <a:r>
              <a:rPr lang="fr-FR" sz="2400" dirty="0" smtClean="0"/>
              <a:t>du patient</a:t>
            </a:r>
          </a:p>
          <a:p>
            <a:pPr lvl="1">
              <a:spcBef>
                <a:spcPts val="0"/>
              </a:spcBef>
            </a:pPr>
            <a:r>
              <a:rPr lang="fr-FR" sz="2400" dirty="0"/>
              <a:t>v</a:t>
            </a:r>
            <a:r>
              <a:rPr lang="fr-FR" sz="2400" dirty="0" smtClean="0"/>
              <a:t>idéo de présentation du service disponible sur </a:t>
            </a:r>
            <a:r>
              <a:rPr lang="fr-FR" sz="2400" dirty="0" err="1" smtClean="0"/>
              <a:t>youtube</a:t>
            </a:r>
            <a:r>
              <a:rPr lang="fr-FR" sz="2400" dirty="0" smtClean="0"/>
              <a:t> </a:t>
            </a:r>
            <a:endParaRPr lang="fr-FR" sz="2400" dirty="0"/>
          </a:p>
          <a:p>
            <a:pPr marL="0" indent="0">
              <a:spcBef>
                <a:spcPts val="0"/>
              </a:spcBef>
              <a:buNone/>
            </a:pPr>
            <a:endParaRPr lang="fr-FR" sz="1846" dirty="0">
              <a:solidFill>
                <a:srgbClr val="000000"/>
              </a:solidFill>
            </a:endParaRPr>
          </a:p>
        </p:txBody>
      </p:sp>
      <p:pic>
        <p:nvPicPr>
          <p:cNvPr id="6" name="Picture 5"/>
          <p:cNvPicPr>
            <a:picLocks noChangeAspect="1"/>
          </p:cNvPicPr>
          <p:nvPr/>
        </p:nvPicPr>
        <p:blipFill>
          <a:blip r:embed="rId2"/>
          <a:stretch>
            <a:fillRect/>
          </a:stretch>
        </p:blipFill>
        <p:spPr>
          <a:xfrm>
            <a:off x="2339752" y="3453490"/>
            <a:ext cx="4830777" cy="2967127"/>
          </a:xfrm>
          <a:prstGeom prst="rect">
            <a:avLst/>
          </a:prstGeom>
        </p:spPr>
      </p:pic>
      <p:sp>
        <p:nvSpPr>
          <p:cNvPr id="4" name="Date Placeholder 3"/>
          <p:cNvSpPr>
            <a:spLocks noGrp="1"/>
          </p:cNvSpPr>
          <p:nvPr>
            <p:ph type="dt" sz="half" idx="2"/>
          </p:nvPr>
        </p:nvSpPr>
        <p:spPr/>
        <p:txBody>
          <a:bodyPr/>
          <a:lstStyle/>
          <a:p>
            <a:r>
              <a:rPr lang="en-US" smtClean="0"/>
              <a:t>18/02/2020</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64</a:t>
            </a:fld>
            <a:r>
              <a:rPr lang="fr-BE" smtClean="0"/>
              <a:t> -</a:t>
            </a:r>
            <a:endParaRPr lang="fr-BE" dirty="0"/>
          </a:p>
        </p:txBody>
      </p:sp>
    </p:spTree>
    <p:extLst>
      <p:ext uri="{BB962C8B-B14F-4D97-AF65-F5344CB8AC3E}">
        <p14:creationId xmlns:p14="http://schemas.microsoft.com/office/powerpoint/2010/main" val="12904884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dirty="0"/>
              <a:t>Cluster 6 </a:t>
            </a:r>
            <a:r>
              <a:rPr lang="fr-BE" dirty="0" smtClean="0"/>
              <a:t>– </a:t>
            </a:r>
            <a:r>
              <a:rPr lang="fr-BE" dirty="0" err="1" smtClean="0"/>
              <a:t>MyCareNet</a:t>
            </a:r>
            <a:r>
              <a:rPr lang="fr-BE" dirty="0" smtClean="0"/>
              <a:t> </a:t>
            </a:r>
            <a:r>
              <a:rPr lang="fr-BE" dirty="0" err="1" smtClean="0"/>
              <a:t>eFac</a:t>
            </a:r>
            <a:endParaRPr lang="fr-BE" dirty="0"/>
          </a:p>
        </p:txBody>
      </p:sp>
      <p:sp>
        <p:nvSpPr>
          <p:cNvPr id="3" name="Tijdelijke aanduiding voor inhoud 2"/>
          <p:cNvSpPr>
            <a:spLocks noGrp="1"/>
          </p:cNvSpPr>
          <p:nvPr>
            <p:ph idx="1"/>
          </p:nvPr>
        </p:nvSpPr>
        <p:spPr/>
        <p:txBody>
          <a:bodyPr>
            <a:noAutofit/>
          </a:bodyPr>
          <a:lstStyle/>
          <a:p>
            <a:pPr>
              <a:spcBef>
                <a:spcPts val="0"/>
              </a:spcBef>
            </a:pPr>
            <a:r>
              <a:rPr lang="fr-BE" sz="2800" dirty="0" err="1" smtClean="0"/>
              <a:t>eFac</a:t>
            </a:r>
            <a:r>
              <a:rPr lang="fr-BE" sz="2800" dirty="0" smtClean="0"/>
              <a:t> (</a:t>
            </a:r>
            <a:r>
              <a:rPr lang="fr-BE" sz="2800" dirty="0"/>
              <a:t>facturation électronique) </a:t>
            </a:r>
            <a:endParaRPr lang="fr-BE" sz="2800" dirty="0" smtClean="0"/>
          </a:p>
          <a:p>
            <a:pPr lvl="1">
              <a:spcBef>
                <a:spcPts val="0"/>
              </a:spcBef>
            </a:pPr>
            <a:r>
              <a:rPr lang="fr-BE" sz="2400" dirty="0" smtClean="0"/>
              <a:t>permet </a:t>
            </a:r>
            <a:r>
              <a:rPr lang="fr-BE" sz="2400" dirty="0"/>
              <a:t>à toute institution ou prestataire de soins de transmettre, de manière électronique, via le réseau, le fichier de facturation créé dans le cadre du tiers </a:t>
            </a:r>
            <a:r>
              <a:rPr lang="fr-BE" sz="2400" dirty="0" smtClean="0"/>
              <a:t>payant</a:t>
            </a:r>
          </a:p>
          <a:p>
            <a:pPr lvl="1">
              <a:spcBef>
                <a:spcPts val="0"/>
              </a:spcBef>
            </a:pPr>
            <a:r>
              <a:rPr lang="fr-FR" sz="2400" dirty="0" smtClean="0"/>
              <a:t>conserve</a:t>
            </a:r>
            <a:r>
              <a:rPr lang="fr-FR" sz="2400" dirty="0"/>
              <a:t>, en ce qui concerne son contenu détail, la même structure que celle décrite dans les directives de l'</a:t>
            </a:r>
            <a:r>
              <a:rPr lang="fr-FR" sz="2400" dirty="0" err="1"/>
              <a:t>Inami</a:t>
            </a:r>
            <a:r>
              <a:rPr lang="fr-FR" sz="2400" dirty="0"/>
              <a:t> en la matière (instructions de </a:t>
            </a:r>
            <a:r>
              <a:rPr lang="fr-FR" sz="2400" dirty="0" smtClean="0"/>
              <a:t>facturation</a:t>
            </a:r>
          </a:p>
          <a:p>
            <a:pPr lvl="1">
              <a:spcBef>
                <a:spcPts val="0"/>
              </a:spcBef>
            </a:pPr>
            <a:r>
              <a:rPr lang="fr-FR" sz="2400" dirty="0" smtClean="0"/>
              <a:t>permet </a:t>
            </a:r>
            <a:r>
              <a:rPr lang="fr-FR" sz="2400" dirty="0"/>
              <a:t>aussi de supprimer le document papier qui constitue le bordereau d'accompagnement, lequel est remplacé par des informations complémentaires ajoutées au fichier </a:t>
            </a:r>
            <a:r>
              <a:rPr lang="fr-FR" sz="2400" dirty="0" smtClean="0"/>
              <a:t>facturation</a:t>
            </a:r>
            <a:endParaRPr lang="fr-BE" sz="2400" dirty="0"/>
          </a:p>
          <a:p>
            <a:pPr lvl="1">
              <a:spcBef>
                <a:spcPts val="0"/>
              </a:spcBef>
            </a:pPr>
            <a:endParaRPr lang="fr-FR" sz="2400" dirty="0"/>
          </a:p>
          <a:p>
            <a:pPr marL="0" indent="0">
              <a:spcBef>
                <a:spcPts val="0"/>
              </a:spcBef>
              <a:buNone/>
            </a:pPr>
            <a:endParaRPr lang="fr-FR" sz="1846" dirty="0">
              <a:solidFill>
                <a:srgbClr val="000000"/>
              </a:solidFill>
            </a:endParaRPr>
          </a:p>
        </p:txBody>
      </p:sp>
      <p:sp>
        <p:nvSpPr>
          <p:cNvPr id="4" name="Date Placeholder 3"/>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65</a:t>
            </a:fld>
            <a:r>
              <a:rPr lang="fr-BE" smtClean="0"/>
              <a:t> -</a:t>
            </a:r>
            <a:endParaRPr lang="fr-BE" dirty="0"/>
          </a:p>
        </p:txBody>
      </p:sp>
    </p:spTree>
    <p:extLst>
      <p:ext uri="{BB962C8B-B14F-4D97-AF65-F5344CB8AC3E}">
        <p14:creationId xmlns:p14="http://schemas.microsoft.com/office/powerpoint/2010/main" val="28135832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bwMode="auto">
          <a:xfrm>
            <a:off x="524099" y="1341661"/>
            <a:ext cx="3111688" cy="2001510"/>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923">
                <a:solidFill>
                  <a:srgbClr val="000000"/>
                </a:solidFill>
                <a:latin typeface="+mn-lt"/>
              </a:rPr>
              <a:t>0.1 </a:t>
            </a:r>
            <a:r>
              <a:rPr lang="fr-BE" sz="923">
                <a:latin typeface="+mn-lt"/>
              </a:rPr>
              <a:t>Accord de partage de données</a:t>
            </a:r>
          </a:p>
          <a:p>
            <a:pPr marL="0" indent="0">
              <a:buNone/>
            </a:pPr>
            <a:r>
              <a:rPr lang="fr-BE" sz="923">
                <a:solidFill>
                  <a:srgbClr val="000000"/>
                </a:solidFill>
                <a:latin typeface="+mn-lt"/>
              </a:rPr>
              <a:t>0.2 Matrice d’accès, relations thérapeutiques, de soins et autres</a:t>
            </a:r>
          </a:p>
          <a:p>
            <a:pPr marL="0" indent="0">
              <a:buNone/>
            </a:pPr>
            <a:r>
              <a:rPr lang="fr-BE" sz="923">
                <a:solidFill>
                  <a:srgbClr val="000000"/>
                </a:solidFill>
                <a:latin typeface="+mn-lt"/>
              </a:rPr>
              <a:t>0.3 Service de base de gestion des utilisateurs et des accès</a:t>
            </a:r>
          </a:p>
          <a:p>
            <a:pPr marL="0" indent="0">
              <a:buNone/>
            </a:pPr>
            <a:r>
              <a:rPr lang="fr-BE" sz="923">
                <a:latin typeface="+mn-lt"/>
              </a:rPr>
              <a:t>0.4 Règles d’application au « coffre-fort de l’eSanté » </a:t>
            </a:r>
          </a:p>
          <a:p>
            <a:pPr marL="0" indent="0">
              <a:buNone/>
            </a:pPr>
            <a:r>
              <a:rPr lang="fr-BE" sz="923">
                <a:solidFill>
                  <a:srgbClr val="000000"/>
                </a:solidFill>
                <a:latin typeface="+mn-lt"/>
              </a:rPr>
              <a:t>0.5 Normes d’information</a:t>
            </a:r>
          </a:p>
          <a:p>
            <a:pPr marL="0" indent="0">
              <a:buNone/>
            </a:pPr>
            <a:r>
              <a:rPr lang="fr-BE" sz="923">
                <a:solidFill>
                  <a:srgbClr val="000000"/>
                </a:solidFill>
                <a:latin typeface="+mn-lt"/>
              </a:rPr>
              <a:t>0.6 Terminologie</a:t>
            </a:r>
          </a:p>
          <a:p>
            <a:pPr marL="0" indent="0">
              <a:buNone/>
            </a:pPr>
            <a:r>
              <a:rPr lang="fr-BE" sz="923">
                <a:solidFill>
                  <a:srgbClr val="000000"/>
                </a:solidFill>
                <a:latin typeface="+mn-lt"/>
              </a:rPr>
              <a:t>0.7 Cobrha Next Generation&amp;UPPAD</a:t>
            </a:r>
          </a:p>
          <a:p>
            <a:pPr marL="0" indent="0">
              <a:buNone/>
            </a:pPr>
            <a:r>
              <a:rPr lang="fr-BE" sz="923">
                <a:solidFill>
                  <a:srgbClr val="000000"/>
                </a:solidFill>
                <a:latin typeface="+mn-lt"/>
              </a:rPr>
              <a:t>0.8 Recherche stratégique de modèles de collaboration avec fournisseurs de logiciels</a:t>
            </a:r>
          </a:p>
        </p:txBody>
      </p:sp>
      <p:sp>
        <p:nvSpPr>
          <p:cNvPr id="14" name="Title 13"/>
          <p:cNvSpPr>
            <a:spLocks noGrp="1"/>
          </p:cNvSpPr>
          <p:nvPr>
            <p:ph type="title"/>
          </p:nvPr>
        </p:nvSpPr>
        <p:spPr/>
        <p:txBody>
          <a:bodyPr>
            <a:normAutofit fontScale="90000"/>
          </a:bodyPr>
          <a:lstStyle/>
          <a:p>
            <a:r>
              <a:rPr lang="fr-BE"/>
              <a:t>La Roadmap 3.0 (2019-2021) comprend </a:t>
            </a:r>
            <a:r>
              <a:rPr lang="fr-BE" b="1" i="1"/>
              <a:t>44 projets</a:t>
            </a:r>
          </a:p>
        </p:txBody>
      </p:sp>
      <p:sp>
        <p:nvSpPr>
          <p:cNvPr id="3" name="Tijdelijke aanduiding voor inhoud 2"/>
          <p:cNvSpPr>
            <a:spLocks noGrp="1"/>
          </p:cNvSpPr>
          <p:nvPr>
            <p:ph idx="1"/>
          </p:nvPr>
        </p:nvSpPr>
        <p:spPr>
          <a:xfrm>
            <a:off x="505676" y="1133866"/>
            <a:ext cx="1272997" cy="251286"/>
          </a:xfrm>
        </p:spPr>
        <p:txBody>
          <a:bodyPr>
            <a:noAutofit/>
          </a:bodyPr>
          <a:lstStyle/>
          <a:p>
            <a:pPr marL="0" indent="0">
              <a:buNone/>
            </a:pPr>
            <a:r>
              <a:rPr lang="fr-BE" sz="1292" i="1">
                <a:solidFill>
                  <a:srgbClr val="0070C0"/>
                </a:solidFill>
              </a:rPr>
              <a:t>0 Fondements</a:t>
            </a:r>
          </a:p>
        </p:txBody>
      </p:sp>
      <p:sp>
        <p:nvSpPr>
          <p:cNvPr id="7" name="Tijdelijke aanduiding voor inhoud 2"/>
          <p:cNvSpPr txBox="1">
            <a:spLocks/>
          </p:cNvSpPr>
          <p:nvPr/>
        </p:nvSpPr>
        <p:spPr bwMode="auto">
          <a:xfrm>
            <a:off x="505676" y="2942529"/>
            <a:ext cx="2196493" cy="20927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292" i="1">
                <a:solidFill>
                  <a:srgbClr val="0070C0"/>
                </a:solidFill>
                <a:latin typeface="+mn-lt"/>
              </a:rPr>
              <a:t>3 Excellence opérationnelle	</a:t>
            </a:r>
          </a:p>
        </p:txBody>
      </p:sp>
      <p:sp>
        <p:nvSpPr>
          <p:cNvPr id="8" name="Tijdelijke aanduiding voor inhoud 2"/>
          <p:cNvSpPr txBox="1">
            <a:spLocks/>
          </p:cNvSpPr>
          <p:nvPr/>
        </p:nvSpPr>
        <p:spPr bwMode="auto">
          <a:xfrm>
            <a:off x="6565877" y="2966415"/>
            <a:ext cx="1997565" cy="238490"/>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292" i="1">
                <a:solidFill>
                  <a:srgbClr val="0070C0"/>
                </a:solidFill>
                <a:latin typeface="+mn-lt"/>
              </a:rPr>
              <a:t>5 Patient comme copilote</a:t>
            </a:r>
          </a:p>
        </p:txBody>
      </p:sp>
      <p:sp>
        <p:nvSpPr>
          <p:cNvPr id="10" name="Tijdelijke aanduiding voor inhoud 2"/>
          <p:cNvSpPr txBox="1">
            <a:spLocks/>
          </p:cNvSpPr>
          <p:nvPr/>
        </p:nvSpPr>
        <p:spPr bwMode="auto">
          <a:xfrm>
            <a:off x="3677823" y="1332169"/>
            <a:ext cx="2061864" cy="736450"/>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968">
                <a:solidFill>
                  <a:srgbClr val="000000"/>
                </a:solidFill>
                <a:latin typeface="+mn-lt"/>
              </a:rPr>
              <a:t>1.1 Communication</a:t>
            </a:r>
          </a:p>
          <a:p>
            <a:pPr marL="0" indent="0">
              <a:buNone/>
            </a:pPr>
            <a:r>
              <a:rPr lang="fr-BE" sz="968">
                <a:solidFill>
                  <a:srgbClr val="000000"/>
                </a:solidFill>
                <a:latin typeface="+mn-lt"/>
              </a:rPr>
              <a:t>1.2 Surveillance du programme</a:t>
            </a:r>
          </a:p>
        </p:txBody>
      </p:sp>
      <p:sp>
        <p:nvSpPr>
          <p:cNvPr id="11" name="Tijdelijke aanduiding voor inhoud 2"/>
          <p:cNvSpPr txBox="1">
            <a:spLocks/>
          </p:cNvSpPr>
          <p:nvPr/>
        </p:nvSpPr>
        <p:spPr bwMode="auto">
          <a:xfrm>
            <a:off x="6565870" y="1332167"/>
            <a:ext cx="2292862" cy="827372"/>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923">
                <a:solidFill>
                  <a:srgbClr val="000000"/>
                </a:solidFill>
                <a:latin typeface="+mn-lt"/>
              </a:rPr>
              <a:t>2.1 Incitants</a:t>
            </a:r>
          </a:p>
          <a:p>
            <a:pPr marL="0" indent="0">
              <a:buNone/>
            </a:pPr>
            <a:r>
              <a:rPr lang="fr-BE" sz="923">
                <a:solidFill>
                  <a:srgbClr val="000000"/>
                </a:solidFill>
                <a:latin typeface="+mn-lt"/>
              </a:rPr>
              <a:t>2.2 Code de conduite &amp; lignes directrices sur le partage des données à caractère personnel sur la santé</a:t>
            </a:r>
          </a:p>
          <a:p>
            <a:pPr marL="0" indent="0">
              <a:buNone/>
            </a:pPr>
            <a:endParaRPr lang="nl-BE" sz="894" dirty="0">
              <a:solidFill>
                <a:srgbClr val="000000"/>
              </a:solidFill>
              <a:latin typeface="+mn-lt"/>
            </a:endParaRPr>
          </a:p>
        </p:txBody>
      </p:sp>
      <p:sp>
        <p:nvSpPr>
          <p:cNvPr id="12" name="Tijdelijke aanduiding voor inhoud 2"/>
          <p:cNvSpPr txBox="1">
            <a:spLocks/>
          </p:cNvSpPr>
          <p:nvPr/>
        </p:nvSpPr>
        <p:spPr bwMode="auto">
          <a:xfrm>
            <a:off x="505677" y="3203527"/>
            <a:ext cx="3085369" cy="1201898"/>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fontScale="77500" lnSpcReduction="2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015">
                <a:solidFill>
                  <a:srgbClr val="000000"/>
                </a:solidFill>
                <a:latin typeface="+mn-lt"/>
              </a:rPr>
              <a:t>3.1. Architecture de base</a:t>
            </a:r>
          </a:p>
          <a:p>
            <a:pPr marL="0" indent="0">
              <a:buNone/>
            </a:pPr>
            <a:r>
              <a:rPr lang="fr-BE" sz="1015">
                <a:solidFill>
                  <a:srgbClr val="000000"/>
                </a:solidFill>
                <a:latin typeface="+mn-lt"/>
              </a:rPr>
              <a:t>3.2 SLA et service management</a:t>
            </a:r>
          </a:p>
          <a:p>
            <a:pPr marL="0" indent="0">
              <a:buNone/>
            </a:pPr>
            <a:r>
              <a:rPr lang="fr-BE" sz="1015">
                <a:solidFill>
                  <a:srgbClr val="000000"/>
                </a:solidFill>
                <a:latin typeface="+mn-lt"/>
              </a:rPr>
              <a:t>3.3 Business continuity</a:t>
            </a:r>
          </a:p>
          <a:p>
            <a:pPr marL="0" indent="0">
              <a:buNone/>
            </a:pPr>
            <a:r>
              <a:rPr lang="fr-BE" sz="1015">
                <a:solidFill>
                  <a:srgbClr val="000000"/>
                </a:solidFill>
                <a:latin typeface="+mn-lt"/>
              </a:rPr>
              <a:t>3.4 Documentation, helpdesk &amp; support</a:t>
            </a:r>
          </a:p>
          <a:p>
            <a:pPr marL="0" indent="0">
              <a:buNone/>
            </a:pPr>
            <a:r>
              <a:rPr lang="fr-BE" sz="1015">
                <a:solidFill>
                  <a:srgbClr val="000000"/>
                </a:solidFill>
                <a:latin typeface="+mn-lt"/>
              </a:rPr>
              <a:t>3.5 Environnements de test, flux, processus, données</a:t>
            </a:r>
          </a:p>
          <a:p>
            <a:pPr marL="0" indent="0">
              <a:buNone/>
            </a:pPr>
            <a:r>
              <a:rPr lang="fr-BE" sz="1015">
                <a:solidFill>
                  <a:srgbClr val="000000"/>
                </a:solidFill>
                <a:latin typeface="+mn-lt"/>
              </a:rPr>
              <a:t>3.6 Qualité des logiciels de santé</a:t>
            </a:r>
          </a:p>
          <a:p>
            <a:pPr marL="0" indent="0">
              <a:buNone/>
            </a:pPr>
            <a:r>
              <a:rPr lang="fr-BE" sz="1015">
                <a:solidFill>
                  <a:srgbClr val="000000"/>
                </a:solidFill>
                <a:latin typeface="+mn-lt"/>
              </a:rPr>
              <a:t>3.7 Formation et éducation</a:t>
            </a:r>
          </a:p>
          <a:p>
            <a:pPr marL="0" indent="0">
              <a:buNone/>
            </a:pPr>
            <a:r>
              <a:rPr lang="fr-BE" sz="1015">
                <a:solidFill>
                  <a:srgbClr val="000000"/>
                </a:solidFill>
                <a:latin typeface="+mn-lt"/>
              </a:rPr>
              <a:t>3.8 Réduction charge travail administrative pour prestataires soins</a:t>
            </a:r>
          </a:p>
          <a:p>
            <a:pPr marL="0" indent="0">
              <a:buNone/>
            </a:pPr>
            <a:endParaRPr lang="nl-BE" sz="1015" dirty="0">
              <a:solidFill>
                <a:srgbClr val="000000"/>
              </a:solidFill>
              <a:latin typeface="+mn-lt"/>
            </a:endParaRPr>
          </a:p>
        </p:txBody>
      </p:sp>
      <p:sp>
        <p:nvSpPr>
          <p:cNvPr id="15" name="Tijdelijke aanduiding voor inhoud 2"/>
          <p:cNvSpPr txBox="1">
            <a:spLocks/>
          </p:cNvSpPr>
          <p:nvPr/>
        </p:nvSpPr>
        <p:spPr bwMode="auto">
          <a:xfrm>
            <a:off x="3645002" y="3158430"/>
            <a:ext cx="3033209" cy="2824608"/>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923">
                <a:solidFill>
                  <a:srgbClr val="000000"/>
                </a:solidFill>
                <a:latin typeface="+mn-lt"/>
              </a:rPr>
              <a:t>4.1 Echange d’informations multidisciplinaires</a:t>
            </a:r>
          </a:p>
          <a:p>
            <a:pPr marL="0" indent="0">
              <a:buNone/>
            </a:pPr>
            <a:r>
              <a:rPr lang="fr-BE" sz="923">
                <a:latin typeface="+mn-lt"/>
              </a:rPr>
              <a:t>4.2 Fonctionnalités pluridisciplinaires</a:t>
            </a:r>
          </a:p>
          <a:p>
            <a:pPr marL="0" indent="0">
              <a:buNone/>
            </a:pPr>
            <a:r>
              <a:rPr lang="fr-BE" sz="923">
                <a:solidFill>
                  <a:srgbClr val="000000"/>
                </a:solidFill>
                <a:latin typeface="+mn-lt"/>
              </a:rPr>
              <a:t>4.3. Prescription électronique</a:t>
            </a:r>
          </a:p>
          <a:p>
            <a:pPr marL="0" indent="0">
              <a:buNone/>
            </a:pPr>
            <a:r>
              <a:rPr lang="fr-BE" sz="923">
                <a:solidFill>
                  <a:srgbClr val="000000"/>
                </a:solidFill>
                <a:latin typeface="+mn-lt"/>
              </a:rPr>
              <a:t>4.4 VIDIS – évolution de la prescription électronique</a:t>
            </a:r>
          </a:p>
          <a:p>
            <a:pPr marL="0" indent="0">
              <a:buNone/>
            </a:pPr>
            <a:r>
              <a:rPr lang="fr-BE" sz="923">
                <a:solidFill>
                  <a:srgbClr val="000000"/>
                </a:solidFill>
                <a:latin typeface="+mn-lt"/>
              </a:rPr>
              <a:t>4.5 Plate-forme d’aide à la décision</a:t>
            </a:r>
          </a:p>
          <a:p>
            <a:pPr marL="0" indent="0">
              <a:buNone/>
            </a:pPr>
            <a:r>
              <a:rPr lang="fr-BE" sz="923">
                <a:solidFill>
                  <a:srgbClr val="000000"/>
                </a:solidFill>
                <a:latin typeface="+mn-lt"/>
              </a:rPr>
              <a:t>4.6 BelRAI</a:t>
            </a:r>
          </a:p>
          <a:p>
            <a:pPr marL="0" indent="0">
              <a:buNone/>
            </a:pPr>
            <a:r>
              <a:rPr lang="fr-BE" sz="923">
                <a:solidFill>
                  <a:srgbClr val="000000"/>
                </a:solidFill>
                <a:latin typeface="+mn-lt"/>
              </a:rPr>
              <a:t>4.7 Incapacité de travail</a:t>
            </a:r>
          </a:p>
          <a:p>
            <a:pPr marL="0" indent="0">
              <a:buNone/>
            </a:pPr>
            <a:r>
              <a:rPr lang="fr-BE" sz="923">
                <a:solidFill>
                  <a:srgbClr val="000000"/>
                </a:solidFill>
                <a:latin typeface="+mn-lt"/>
              </a:rPr>
              <a:t>4.8 MEDEX</a:t>
            </a:r>
          </a:p>
          <a:p>
            <a:pPr marL="0" indent="0">
              <a:buNone/>
            </a:pPr>
            <a:r>
              <a:rPr lang="fr-BE" sz="923">
                <a:solidFill>
                  <a:srgbClr val="000000"/>
                </a:solidFill>
                <a:latin typeface="+mn-lt"/>
              </a:rPr>
              <a:t>4.9 DPI dans toutes les institutions</a:t>
            </a:r>
          </a:p>
          <a:p>
            <a:pPr marL="0" indent="0">
              <a:buNone/>
            </a:pPr>
            <a:r>
              <a:rPr lang="fr-BE" sz="923">
                <a:solidFill>
                  <a:srgbClr val="000000"/>
                </a:solidFill>
                <a:latin typeface="+mn-lt"/>
              </a:rPr>
              <a:t>4.10 Publication d’informations structurées</a:t>
            </a:r>
          </a:p>
          <a:p>
            <a:pPr marL="0" indent="0">
              <a:buNone/>
            </a:pPr>
            <a:r>
              <a:rPr lang="fr-BE" sz="923">
                <a:solidFill>
                  <a:srgbClr val="000000"/>
                </a:solidFill>
                <a:latin typeface="+mn-lt"/>
              </a:rPr>
              <a:t>4.11 Registres</a:t>
            </a:r>
          </a:p>
          <a:p>
            <a:pPr marL="0" indent="0">
              <a:buNone/>
            </a:pPr>
            <a:r>
              <a:rPr lang="fr-BE" sz="923">
                <a:solidFill>
                  <a:srgbClr val="000000"/>
                </a:solidFill>
                <a:latin typeface="+mn-lt"/>
              </a:rPr>
              <a:t>4.12 Communication et planification des soins</a:t>
            </a:r>
          </a:p>
          <a:p>
            <a:pPr marL="0" indent="0">
              <a:buNone/>
            </a:pPr>
            <a:r>
              <a:rPr lang="fr-BE" sz="923">
                <a:solidFill>
                  <a:srgbClr val="000000"/>
                </a:solidFill>
                <a:latin typeface="+mn-lt"/>
              </a:rPr>
              <a:t>4.13 Projet « Connecting Europe Facility », partie « Patient Summary »</a:t>
            </a:r>
          </a:p>
          <a:p>
            <a:pPr marL="0" indent="0">
              <a:buNone/>
            </a:pPr>
            <a:r>
              <a:rPr lang="fr-BE" sz="923">
                <a:solidFill>
                  <a:srgbClr val="000000"/>
                </a:solidFill>
                <a:latin typeface="+mn-lt"/>
              </a:rPr>
              <a:t>4.14 Modulation accès patient par les prestataires de soins</a:t>
            </a:r>
          </a:p>
        </p:txBody>
      </p:sp>
      <p:sp>
        <p:nvSpPr>
          <p:cNvPr id="18" name="Tijdelijke aanduiding voor inhoud 2"/>
          <p:cNvSpPr txBox="1">
            <a:spLocks/>
          </p:cNvSpPr>
          <p:nvPr/>
        </p:nvSpPr>
        <p:spPr bwMode="auto">
          <a:xfrm>
            <a:off x="6565873" y="3211134"/>
            <a:ext cx="2809854" cy="610606"/>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923">
                <a:solidFill>
                  <a:srgbClr val="000000"/>
                </a:solidFill>
                <a:latin typeface="+mn-lt"/>
              </a:rPr>
              <a:t>5.1 Portail personnel de santé</a:t>
            </a:r>
          </a:p>
          <a:p>
            <a:pPr marL="0" indent="0">
              <a:buNone/>
            </a:pPr>
            <a:r>
              <a:rPr lang="fr-BE" sz="923">
                <a:solidFill>
                  <a:srgbClr val="000000"/>
                </a:solidFill>
                <a:latin typeface="+mn-lt"/>
              </a:rPr>
              <a:t>5.2 Plate-forme de renvoi numérique</a:t>
            </a:r>
          </a:p>
          <a:p>
            <a:pPr marL="0" indent="0">
              <a:buNone/>
            </a:pPr>
            <a:r>
              <a:rPr lang="fr-BE" sz="923">
                <a:solidFill>
                  <a:srgbClr val="000000"/>
                </a:solidFill>
                <a:latin typeface="+mn-lt"/>
              </a:rPr>
              <a:t>5.3 Orgadon</a:t>
            </a:r>
          </a:p>
        </p:txBody>
      </p:sp>
      <p:sp>
        <p:nvSpPr>
          <p:cNvPr id="20" name="Tijdelijke aanduiding voor inhoud 2"/>
          <p:cNvSpPr txBox="1">
            <a:spLocks/>
          </p:cNvSpPr>
          <p:nvPr/>
        </p:nvSpPr>
        <p:spPr bwMode="auto">
          <a:xfrm>
            <a:off x="518348" y="4658397"/>
            <a:ext cx="3386033" cy="1248836"/>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923">
                <a:solidFill>
                  <a:srgbClr val="000000"/>
                </a:solidFill>
                <a:latin typeface="+mn-lt"/>
              </a:rPr>
              <a:t>6.1 eAttest pour les médecins-spécialistes, les dentistes, les kinés et les logopèdes</a:t>
            </a:r>
          </a:p>
          <a:p>
            <a:pPr marL="0" indent="0">
              <a:buNone/>
            </a:pPr>
            <a:r>
              <a:rPr lang="fr-BE" sz="923">
                <a:solidFill>
                  <a:srgbClr val="000000"/>
                </a:solidFill>
                <a:latin typeface="+mn-lt"/>
              </a:rPr>
              <a:t>6.2 eFac pour les maisons médicales, les kinés et les logopèdes</a:t>
            </a:r>
          </a:p>
          <a:p>
            <a:pPr marL="0" indent="0">
              <a:buNone/>
            </a:pPr>
            <a:r>
              <a:rPr lang="fr-BE" sz="923">
                <a:solidFill>
                  <a:srgbClr val="000000"/>
                </a:solidFill>
                <a:latin typeface="+mn-lt"/>
              </a:rPr>
              <a:t>6.3 Consultation des données du membre</a:t>
            </a:r>
          </a:p>
          <a:p>
            <a:pPr marL="0" indent="0">
              <a:buNone/>
            </a:pPr>
            <a:r>
              <a:rPr lang="fr-BE" sz="923">
                <a:solidFill>
                  <a:srgbClr val="000000"/>
                </a:solidFill>
                <a:latin typeface="+mn-lt"/>
              </a:rPr>
              <a:t>6.4 Digitalisation des conventions de rééducation</a:t>
            </a:r>
          </a:p>
          <a:p>
            <a:pPr marL="0" indent="0">
              <a:buNone/>
            </a:pPr>
            <a:r>
              <a:rPr lang="fr-BE" sz="923">
                <a:solidFill>
                  <a:srgbClr val="000000"/>
                </a:solidFill>
                <a:latin typeface="+mn-lt"/>
              </a:rPr>
              <a:t>6.5 Digitalisation des accords Chapitre IV</a:t>
            </a:r>
          </a:p>
          <a:p>
            <a:pPr marL="0" indent="0">
              <a:buNone/>
            </a:pPr>
            <a:r>
              <a:rPr lang="fr-BE" sz="923">
                <a:solidFill>
                  <a:srgbClr val="000000"/>
                </a:solidFill>
                <a:latin typeface="+mn-lt"/>
              </a:rPr>
              <a:t>6.6 Abonnements en maisons médicales</a:t>
            </a:r>
          </a:p>
          <a:p>
            <a:pPr marL="0" indent="0">
              <a:buNone/>
            </a:pPr>
            <a:r>
              <a:rPr lang="fr-BE" sz="923">
                <a:solidFill>
                  <a:srgbClr val="000000"/>
                </a:solidFill>
                <a:latin typeface="+mn-lt"/>
              </a:rPr>
              <a:t>6.7 Digitalisation des accords kinés</a:t>
            </a:r>
          </a:p>
        </p:txBody>
      </p:sp>
      <p:sp>
        <p:nvSpPr>
          <p:cNvPr id="22" name="Tijdelijke aanduiding voor inhoud 2"/>
          <p:cNvSpPr txBox="1">
            <a:spLocks/>
          </p:cNvSpPr>
          <p:nvPr/>
        </p:nvSpPr>
        <p:spPr bwMode="auto">
          <a:xfrm>
            <a:off x="3690033" y="1136229"/>
            <a:ext cx="1632622" cy="28528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844068" eaLnBrk="1" hangingPunct="1">
              <a:buNone/>
            </a:pPr>
            <a:r>
              <a:rPr lang="fr-BE" sz="1292" i="1">
                <a:solidFill>
                  <a:srgbClr val="0070C0"/>
                </a:solidFill>
                <a:latin typeface="+mn-lt"/>
                <a:ea typeface="+mn-ea"/>
                <a:cs typeface="+mn-cs"/>
              </a:rPr>
              <a:t>1 Transversalités	</a:t>
            </a:r>
          </a:p>
        </p:txBody>
      </p:sp>
      <p:sp>
        <p:nvSpPr>
          <p:cNvPr id="24" name="Tijdelijke aanduiding voor inhoud 2"/>
          <p:cNvSpPr txBox="1">
            <a:spLocks/>
          </p:cNvSpPr>
          <p:nvPr/>
        </p:nvSpPr>
        <p:spPr bwMode="auto">
          <a:xfrm>
            <a:off x="6565870" y="1144298"/>
            <a:ext cx="1444988" cy="28528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292" i="1">
                <a:solidFill>
                  <a:srgbClr val="0070C0"/>
                </a:solidFill>
                <a:latin typeface="+mn-lt"/>
              </a:rPr>
              <a:t>2 Support</a:t>
            </a:r>
          </a:p>
          <a:p>
            <a:endParaRPr lang="nl-BE" sz="1292" dirty="0">
              <a:solidFill>
                <a:srgbClr val="000000"/>
              </a:solidFill>
              <a:latin typeface="+mn-lt"/>
            </a:endParaRPr>
          </a:p>
        </p:txBody>
      </p:sp>
      <p:sp>
        <p:nvSpPr>
          <p:cNvPr id="25" name="Tijdelijke aanduiding voor inhoud 2"/>
          <p:cNvSpPr txBox="1">
            <a:spLocks/>
          </p:cNvSpPr>
          <p:nvPr/>
        </p:nvSpPr>
        <p:spPr bwMode="auto">
          <a:xfrm>
            <a:off x="3639642" y="2948686"/>
            <a:ext cx="2971189" cy="28528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292" i="1">
                <a:solidFill>
                  <a:srgbClr val="0070C0"/>
                </a:solidFill>
                <a:latin typeface="+mn-lt"/>
              </a:rPr>
              <a:t>4 Prestataires et institutions de soins</a:t>
            </a:r>
          </a:p>
        </p:txBody>
      </p:sp>
      <p:sp>
        <p:nvSpPr>
          <p:cNvPr id="27" name="Tijdelijke aanduiding voor inhoud 2"/>
          <p:cNvSpPr txBox="1">
            <a:spLocks/>
          </p:cNvSpPr>
          <p:nvPr/>
        </p:nvSpPr>
        <p:spPr bwMode="auto">
          <a:xfrm>
            <a:off x="505672" y="4424736"/>
            <a:ext cx="2537544" cy="275755"/>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1292" i="1">
                <a:solidFill>
                  <a:srgbClr val="0070C0"/>
                </a:solidFill>
                <a:latin typeface="+mn-lt"/>
              </a:rPr>
              <a:t>6 eSanté et mutualités</a:t>
            </a:r>
          </a:p>
        </p:txBody>
      </p:sp>
      <p:sp>
        <p:nvSpPr>
          <p:cNvPr id="4" name="Date Placeholder 3"/>
          <p:cNvSpPr>
            <a:spLocks noGrp="1"/>
          </p:cNvSpPr>
          <p:nvPr>
            <p:ph type="dt" sz="half" idx="2"/>
          </p:nvPr>
        </p:nvSpPr>
        <p:spPr/>
        <p:txBody>
          <a:bodyPr/>
          <a:lstStyle/>
          <a:p>
            <a:r>
              <a:rPr lang="en-US" smtClean="0"/>
              <a:t>18/02/2020</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66</a:t>
            </a:fld>
            <a:r>
              <a:rPr lang="fr-BE" smtClean="0"/>
              <a:t> -</a:t>
            </a:r>
            <a:endParaRPr lang="fr-BE" dirty="0"/>
          </a:p>
        </p:txBody>
      </p:sp>
    </p:spTree>
    <p:extLst>
      <p:ext uri="{BB962C8B-B14F-4D97-AF65-F5344CB8AC3E}">
        <p14:creationId xmlns:p14="http://schemas.microsoft.com/office/powerpoint/2010/main" val="31986834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dirty="0"/>
              <a:t>Roadmap 3.0 </a:t>
            </a:r>
            <a:r>
              <a:rPr lang="fr-BE" dirty="0" smtClean="0"/>
              <a:t>– Fondements </a:t>
            </a:r>
            <a:r>
              <a:rPr lang="fr-BE" dirty="0"/>
              <a:t>(1/2)</a:t>
            </a:r>
          </a:p>
        </p:txBody>
      </p:sp>
      <p:sp>
        <p:nvSpPr>
          <p:cNvPr id="3" name="Tijdelijke aanduiding voor inhoud 2"/>
          <p:cNvSpPr>
            <a:spLocks noGrp="1"/>
          </p:cNvSpPr>
          <p:nvPr>
            <p:ph idx="1"/>
          </p:nvPr>
        </p:nvSpPr>
        <p:spPr>
          <a:xfrm>
            <a:off x="457200" y="1235526"/>
            <a:ext cx="8229600" cy="4852231"/>
          </a:xfrm>
        </p:spPr>
        <p:txBody>
          <a:bodyPr>
            <a:normAutofit fontScale="92500" lnSpcReduction="10000"/>
          </a:bodyPr>
          <a:lstStyle/>
          <a:p>
            <a:pPr>
              <a:lnSpc>
                <a:spcPct val="110000"/>
              </a:lnSpc>
              <a:spcBef>
                <a:spcPts val="0"/>
              </a:spcBef>
            </a:pPr>
            <a:r>
              <a:rPr lang="fr-BE" sz="1846" b="1"/>
              <a:t>0.1 Accord de partage de données</a:t>
            </a:r>
            <a:r>
              <a:rPr lang="fr-BE" sz="1846"/>
              <a:t>: l’accord de partage de données existant doit-il évoluer? Quel est l’impact pour les services de base et le cadre organisationnel?</a:t>
            </a:r>
          </a:p>
          <a:p>
            <a:pPr>
              <a:lnSpc>
                <a:spcPct val="110000"/>
              </a:lnSpc>
              <a:spcBef>
                <a:spcPts val="0"/>
              </a:spcBef>
            </a:pPr>
            <a:endParaRPr lang="nl-NL" sz="1846" dirty="0"/>
          </a:p>
          <a:p>
            <a:pPr>
              <a:lnSpc>
                <a:spcPct val="110000"/>
              </a:lnSpc>
              <a:spcBef>
                <a:spcPts val="0"/>
              </a:spcBef>
            </a:pPr>
            <a:r>
              <a:rPr lang="fr-BE" sz="1846" b="1"/>
              <a:t>0.2 Matrice d’accès, relations thérapeutiques, de soins et autres</a:t>
            </a:r>
            <a:r>
              <a:rPr lang="fr-BE" sz="1846"/>
              <a:t>: la matrice d’accès existante et les moyens de preuve électroniques des relations thérapeutiques et de soins et autres relations doivent-ils évoluer? Quel est l’impact pour les services de base et le cadre organisationnel?</a:t>
            </a:r>
          </a:p>
          <a:p>
            <a:pPr>
              <a:lnSpc>
                <a:spcPct val="110000"/>
              </a:lnSpc>
              <a:spcBef>
                <a:spcPts val="0"/>
              </a:spcBef>
            </a:pPr>
            <a:endParaRPr lang="nl-NL" sz="1846" dirty="0"/>
          </a:p>
          <a:p>
            <a:pPr>
              <a:lnSpc>
                <a:spcPct val="110000"/>
              </a:lnSpc>
              <a:spcBef>
                <a:spcPts val="0"/>
              </a:spcBef>
            </a:pPr>
            <a:r>
              <a:rPr lang="fr-BE" sz="1846" b="1"/>
              <a:t>0.3 Service de base de gestion des utilisateurs et des accès</a:t>
            </a:r>
            <a:r>
              <a:rPr lang="fr-BE" sz="1846"/>
              <a:t>: le service de base de gestion des utilisateurs et des accès existant doit-il évoluer? Quel est l’impact pour les services de base et le cadre organisationnel?</a:t>
            </a:r>
          </a:p>
          <a:p>
            <a:pPr>
              <a:lnSpc>
                <a:spcPct val="110000"/>
              </a:lnSpc>
              <a:spcBef>
                <a:spcPts val="0"/>
              </a:spcBef>
            </a:pPr>
            <a:endParaRPr lang="nl-NL" sz="1846" dirty="0"/>
          </a:p>
          <a:p>
            <a:pPr>
              <a:lnSpc>
                <a:spcPct val="110000"/>
              </a:lnSpc>
              <a:spcBef>
                <a:spcPts val="0"/>
              </a:spcBef>
            </a:pPr>
            <a:r>
              <a:rPr lang="fr-BE" sz="1846" b="1"/>
              <a:t>0.4 Règles d’application au « coffre-fort de l’eSanté » et répartition des tâches entre les sources authentiques</a:t>
            </a:r>
            <a:r>
              <a:rPr lang="fr-BE" sz="1846"/>
              <a:t>: la réparatition des tâches existante entre les sources authentiques et les règles d’application aux « coffres-forts de l’eSanté » existantes doivent-elles évoluer? Quel est l’impact pour les services de base et le cadre organisationnel?</a:t>
            </a: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67</a:t>
            </a:fld>
            <a:r>
              <a:rPr lang="fr-BE" smtClean="0"/>
              <a:t> -</a:t>
            </a:r>
            <a:endParaRPr lang="fr-BE" dirty="0"/>
          </a:p>
        </p:txBody>
      </p:sp>
    </p:spTree>
    <p:extLst>
      <p:ext uri="{BB962C8B-B14F-4D97-AF65-F5344CB8AC3E}">
        <p14:creationId xmlns:p14="http://schemas.microsoft.com/office/powerpoint/2010/main" val="23091888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dirty="0"/>
              <a:t>Roadmap 3.0 </a:t>
            </a:r>
            <a:r>
              <a:rPr lang="fr-BE" dirty="0" smtClean="0"/>
              <a:t>– Fondements </a:t>
            </a:r>
            <a:r>
              <a:rPr lang="fr-BE" dirty="0"/>
              <a:t>(2/2)</a:t>
            </a:r>
          </a:p>
        </p:txBody>
      </p:sp>
      <p:sp>
        <p:nvSpPr>
          <p:cNvPr id="3" name="Tijdelijke aanduiding voor inhoud 2"/>
          <p:cNvSpPr>
            <a:spLocks noGrp="1"/>
          </p:cNvSpPr>
          <p:nvPr>
            <p:ph idx="1"/>
          </p:nvPr>
        </p:nvSpPr>
        <p:spPr>
          <a:xfrm>
            <a:off x="457200" y="1169057"/>
            <a:ext cx="8229600" cy="4852231"/>
          </a:xfrm>
        </p:spPr>
        <p:txBody>
          <a:bodyPr>
            <a:noAutofit/>
          </a:bodyPr>
          <a:lstStyle/>
          <a:p>
            <a:pPr>
              <a:spcBef>
                <a:spcPts val="0"/>
              </a:spcBef>
            </a:pPr>
            <a:r>
              <a:rPr lang="fr-BE" sz="1846" b="1"/>
              <a:t>0.5 Normes d’information</a:t>
            </a:r>
            <a:r>
              <a:rPr lang="fr-BE" sz="1846"/>
              <a:t>: le développement futur de l’eSanté repose, dans la mesure du possible, sur des normes internationales ouvertes et de pointe offrant des garanties raisonnables de rétrocompatibilité</a:t>
            </a:r>
          </a:p>
          <a:p>
            <a:pPr>
              <a:spcBef>
                <a:spcPts val="0"/>
              </a:spcBef>
            </a:pPr>
            <a:endParaRPr lang="nl-NL" sz="1846" dirty="0"/>
          </a:p>
          <a:p>
            <a:pPr>
              <a:spcBef>
                <a:spcPts val="0"/>
              </a:spcBef>
            </a:pPr>
            <a:r>
              <a:rPr lang="fr-BE" sz="1846" b="1"/>
              <a:t>0.6 Terminologie</a:t>
            </a:r>
            <a:r>
              <a:rPr lang="fr-BE" sz="1846"/>
              <a:t>: l’échange de données entre les systèmes d’eSanté nécessite un codage standardisé des informations</a:t>
            </a:r>
          </a:p>
          <a:p>
            <a:pPr>
              <a:spcBef>
                <a:spcPts val="0"/>
              </a:spcBef>
            </a:pPr>
            <a:endParaRPr lang="nl-NL" sz="1846" dirty="0"/>
          </a:p>
          <a:p>
            <a:pPr>
              <a:spcBef>
                <a:spcPts val="0"/>
              </a:spcBef>
            </a:pPr>
            <a:r>
              <a:rPr lang="fr-BE" sz="1846" b="1"/>
              <a:t>0.7 CoBRHA Next Generation &amp; UPPAD</a:t>
            </a:r>
            <a:r>
              <a:rPr lang="fr-BE" sz="1846"/>
              <a:t>: pour augmenter la valeur ajoutée du système CobrHa existant en termes de qualité et d’efficacité des processus, des fonctionnalités supplémentaires sont nécessaires telles que l’historique, la publication et la souscription</a:t>
            </a:r>
          </a:p>
          <a:p>
            <a:pPr>
              <a:spcBef>
                <a:spcPts val="0"/>
              </a:spcBef>
            </a:pPr>
            <a:endParaRPr lang="nl-NL" sz="1846" dirty="0"/>
          </a:p>
          <a:p>
            <a:pPr>
              <a:spcBef>
                <a:spcPts val="0"/>
              </a:spcBef>
            </a:pPr>
            <a:r>
              <a:rPr lang="fr-BE" sz="1846" b="1"/>
              <a:t>0.8 Recherche stratégique de modèles de collaboration efficients avec les parties prenantes externes</a:t>
            </a:r>
            <a:r>
              <a:rPr lang="fr-BE" sz="1846"/>
              <a:t>:</a:t>
            </a:r>
            <a:r>
              <a:rPr lang="fr-BE" sz="1846">
                <a:solidFill>
                  <a:srgbClr val="087670"/>
                </a:solidFill>
              </a:rPr>
              <a:t> </a:t>
            </a:r>
            <a:r>
              <a:rPr lang="fr-BE" sz="1846"/>
              <a:t>les prestataire de soins, les organisations actives dans les soins et les administrations publiques doivent améliorer et augmenter leur impact sur le développement de fonctionnalités nouvelles et supplémentaires par les fournisseurs de logiciels des systèmes d’eSanté</a:t>
            </a:r>
          </a:p>
          <a:p>
            <a:pPr>
              <a:lnSpc>
                <a:spcPct val="120000"/>
              </a:lnSpc>
            </a:pPr>
            <a:endParaRPr lang="nl-BE" sz="1846" dirty="0"/>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68</a:t>
            </a:fld>
            <a:r>
              <a:rPr lang="fr-BE" smtClean="0"/>
              <a:t> -</a:t>
            </a:r>
            <a:endParaRPr lang="fr-BE" dirty="0"/>
          </a:p>
        </p:txBody>
      </p:sp>
    </p:spTree>
    <p:extLst>
      <p:ext uri="{BB962C8B-B14F-4D97-AF65-F5344CB8AC3E}">
        <p14:creationId xmlns:p14="http://schemas.microsoft.com/office/powerpoint/2010/main" val="35741544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t>Roadmap 3.0 – Transversalité</a:t>
            </a:r>
          </a:p>
        </p:txBody>
      </p:sp>
      <p:sp>
        <p:nvSpPr>
          <p:cNvPr id="3" name="Tijdelijke aanduiding voor inhoud 2"/>
          <p:cNvSpPr>
            <a:spLocks noGrp="1"/>
          </p:cNvSpPr>
          <p:nvPr>
            <p:ph idx="1"/>
          </p:nvPr>
        </p:nvSpPr>
        <p:spPr/>
        <p:txBody>
          <a:bodyPr>
            <a:normAutofit/>
          </a:bodyPr>
          <a:lstStyle/>
          <a:p>
            <a:pPr>
              <a:spcBef>
                <a:spcPts val="0"/>
              </a:spcBef>
            </a:pPr>
            <a:r>
              <a:rPr lang="fr-BE" sz="1846" b="1"/>
              <a:t>1.1 Communication</a:t>
            </a:r>
            <a:r>
              <a:rPr lang="fr-BE" sz="1846"/>
              <a:t>: ce projet se concentre sur la communication externe, c.-à-d. à des acteurs des soins, des institutions de soins, des organisations dans le secteur des soins de santé, des développeurs de logiciels et des citoyens</a:t>
            </a:r>
          </a:p>
          <a:p>
            <a:pPr>
              <a:spcBef>
                <a:spcPts val="0"/>
              </a:spcBef>
            </a:pPr>
            <a:endParaRPr lang="nl-BE" sz="1846" b="1" dirty="0"/>
          </a:p>
          <a:p>
            <a:pPr>
              <a:spcBef>
                <a:spcPts val="0"/>
              </a:spcBef>
            </a:pPr>
            <a:r>
              <a:rPr lang="fr-BE" sz="1846" b="1"/>
              <a:t>1.2 Surveillance du programme</a:t>
            </a:r>
            <a:r>
              <a:rPr lang="fr-BE" sz="1846"/>
              <a:t>: ce projet se concentre sur le suivi de l’utilisation des systèmes réceptionnés par les utilisateurs finaux et les services d’eSanté. Ce projet vise à développer un ensemble cohérent et univoque de données fonctionnelles</a:t>
            </a: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69</a:t>
            </a:fld>
            <a:r>
              <a:rPr lang="fr-BE" smtClean="0"/>
              <a:t> -</a:t>
            </a:r>
            <a:endParaRPr lang="fr-BE" dirty="0"/>
          </a:p>
        </p:txBody>
      </p:sp>
    </p:spTree>
    <p:extLst>
      <p:ext uri="{BB962C8B-B14F-4D97-AF65-F5344CB8AC3E}">
        <p14:creationId xmlns:p14="http://schemas.microsoft.com/office/powerpoint/2010/main" val="2223613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352444" y="2104292"/>
            <a:ext cx="400050" cy="398585"/>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sz="1662">
              <a:latin typeface="Calibri" pitchFamily="34" charset="0"/>
            </a:endParaRPr>
          </a:p>
        </p:txBody>
      </p:sp>
      <p:sp>
        <p:nvSpPr>
          <p:cNvPr id="32771" name="Line 4"/>
          <p:cNvSpPr>
            <a:spLocks noChangeShapeType="1"/>
          </p:cNvSpPr>
          <p:nvPr/>
        </p:nvSpPr>
        <p:spPr bwMode="auto">
          <a:xfrm>
            <a:off x="5820509" y="2171701"/>
            <a:ext cx="531935" cy="1318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72" name="Line 5"/>
          <p:cNvSpPr>
            <a:spLocks noChangeShapeType="1"/>
          </p:cNvSpPr>
          <p:nvPr/>
        </p:nvSpPr>
        <p:spPr bwMode="auto">
          <a:xfrm flipH="1">
            <a:off x="6352443" y="2502878"/>
            <a:ext cx="134815" cy="3326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73" name="Line 6"/>
          <p:cNvSpPr>
            <a:spLocks noChangeShapeType="1"/>
          </p:cNvSpPr>
          <p:nvPr/>
        </p:nvSpPr>
        <p:spPr bwMode="auto">
          <a:xfrm>
            <a:off x="6686551" y="2436937"/>
            <a:ext cx="531934" cy="4645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74" name="Line 7"/>
          <p:cNvSpPr>
            <a:spLocks noChangeShapeType="1"/>
          </p:cNvSpPr>
          <p:nvPr/>
        </p:nvSpPr>
        <p:spPr bwMode="auto">
          <a:xfrm flipV="1">
            <a:off x="6752492" y="1976806"/>
            <a:ext cx="587620" cy="260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75" name="Line 8"/>
          <p:cNvSpPr>
            <a:spLocks noChangeShapeType="1"/>
          </p:cNvSpPr>
          <p:nvPr/>
        </p:nvSpPr>
        <p:spPr bwMode="auto">
          <a:xfrm flipH="1" flipV="1">
            <a:off x="6491655" y="1833198"/>
            <a:ext cx="61546" cy="2710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76" name="Oval 9"/>
          <p:cNvSpPr>
            <a:spLocks noChangeArrowheads="1"/>
          </p:cNvSpPr>
          <p:nvPr/>
        </p:nvSpPr>
        <p:spPr bwMode="auto">
          <a:xfrm>
            <a:off x="6699740" y="4626220"/>
            <a:ext cx="397120" cy="398585"/>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sz="1662">
              <a:latin typeface="Calibri" pitchFamily="34" charset="0"/>
            </a:endParaRPr>
          </a:p>
        </p:txBody>
      </p:sp>
      <p:sp>
        <p:nvSpPr>
          <p:cNvPr id="32777" name="Line 10"/>
          <p:cNvSpPr>
            <a:spLocks noChangeShapeType="1"/>
          </p:cNvSpPr>
          <p:nvPr/>
        </p:nvSpPr>
        <p:spPr bwMode="auto">
          <a:xfrm>
            <a:off x="6159014" y="4799136"/>
            <a:ext cx="540726" cy="26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78" name="Line 11"/>
          <p:cNvSpPr>
            <a:spLocks noChangeShapeType="1"/>
          </p:cNvSpPr>
          <p:nvPr/>
        </p:nvSpPr>
        <p:spPr bwMode="auto">
          <a:xfrm flipH="1">
            <a:off x="6699740" y="5024804"/>
            <a:ext cx="131885" cy="3326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79" name="Line 12"/>
          <p:cNvSpPr>
            <a:spLocks noChangeShapeType="1"/>
          </p:cNvSpPr>
          <p:nvPr/>
        </p:nvSpPr>
        <p:spPr bwMode="auto">
          <a:xfrm>
            <a:off x="7030917" y="4958862"/>
            <a:ext cx="531935" cy="4645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0" name="Line 13"/>
          <p:cNvSpPr>
            <a:spLocks noChangeShapeType="1"/>
          </p:cNvSpPr>
          <p:nvPr/>
        </p:nvSpPr>
        <p:spPr bwMode="auto">
          <a:xfrm flipV="1">
            <a:off x="7096858" y="4560277"/>
            <a:ext cx="332642" cy="199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1" name="Line 14"/>
          <p:cNvSpPr>
            <a:spLocks noChangeShapeType="1"/>
          </p:cNvSpPr>
          <p:nvPr/>
        </p:nvSpPr>
        <p:spPr bwMode="auto">
          <a:xfrm flipV="1">
            <a:off x="6897566" y="4227635"/>
            <a:ext cx="0" cy="3985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2" name="Oval 15"/>
          <p:cNvSpPr>
            <a:spLocks noChangeArrowheads="1"/>
          </p:cNvSpPr>
          <p:nvPr/>
        </p:nvSpPr>
        <p:spPr bwMode="auto">
          <a:xfrm>
            <a:off x="2576146" y="4825512"/>
            <a:ext cx="398585" cy="398585"/>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sz="1662">
              <a:latin typeface="Calibri" pitchFamily="34" charset="0"/>
            </a:endParaRPr>
          </a:p>
        </p:txBody>
      </p:sp>
      <p:sp>
        <p:nvSpPr>
          <p:cNvPr id="32783" name="Line 16"/>
          <p:cNvSpPr>
            <a:spLocks noChangeShapeType="1"/>
          </p:cNvSpPr>
          <p:nvPr/>
        </p:nvSpPr>
        <p:spPr bwMode="auto">
          <a:xfrm>
            <a:off x="2044212" y="4892921"/>
            <a:ext cx="531934" cy="1318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4" name="Line 17"/>
          <p:cNvSpPr>
            <a:spLocks noChangeShapeType="1"/>
          </p:cNvSpPr>
          <p:nvPr/>
        </p:nvSpPr>
        <p:spPr bwMode="auto">
          <a:xfrm flipH="1">
            <a:off x="2532186" y="5180135"/>
            <a:ext cx="133350" cy="3326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5" name="Line 18"/>
          <p:cNvSpPr>
            <a:spLocks noChangeShapeType="1"/>
          </p:cNvSpPr>
          <p:nvPr/>
        </p:nvSpPr>
        <p:spPr bwMode="auto">
          <a:xfrm>
            <a:off x="2899998" y="5184532"/>
            <a:ext cx="329711" cy="2974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6" name="Line 19"/>
          <p:cNvSpPr>
            <a:spLocks noChangeShapeType="1"/>
          </p:cNvSpPr>
          <p:nvPr/>
        </p:nvSpPr>
        <p:spPr bwMode="auto">
          <a:xfrm flipV="1">
            <a:off x="2992315" y="4935417"/>
            <a:ext cx="394189" cy="67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7" name="Line 20"/>
          <p:cNvSpPr>
            <a:spLocks noChangeShapeType="1"/>
          </p:cNvSpPr>
          <p:nvPr/>
        </p:nvSpPr>
        <p:spPr bwMode="auto">
          <a:xfrm flipV="1">
            <a:off x="2775438" y="4426927"/>
            <a:ext cx="0" cy="3985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8" name="Line 21"/>
          <p:cNvSpPr>
            <a:spLocks noChangeShapeType="1"/>
          </p:cNvSpPr>
          <p:nvPr/>
        </p:nvSpPr>
        <p:spPr bwMode="auto">
          <a:xfrm flipV="1">
            <a:off x="2911721" y="3632689"/>
            <a:ext cx="1462454" cy="1258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9" name="Line 22"/>
          <p:cNvSpPr>
            <a:spLocks noChangeShapeType="1"/>
          </p:cNvSpPr>
          <p:nvPr/>
        </p:nvSpPr>
        <p:spPr bwMode="auto">
          <a:xfrm flipH="1" flipV="1">
            <a:off x="4958861" y="3632689"/>
            <a:ext cx="1806820" cy="10594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90" name="Line 23"/>
          <p:cNvSpPr>
            <a:spLocks noChangeShapeType="1"/>
          </p:cNvSpPr>
          <p:nvPr/>
        </p:nvSpPr>
        <p:spPr bwMode="auto">
          <a:xfrm flipH="1">
            <a:off x="4781552" y="2407628"/>
            <a:ext cx="1485900" cy="731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91" name="Line 24"/>
          <p:cNvSpPr>
            <a:spLocks noChangeShapeType="1"/>
          </p:cNvSpPr>
          <p:nvPr/>
        </p:nvSpPr>
        <p:spPr bwMode="auto">
          <a:xfrm>
            <a:off x="2472104" y="2624506"/>
            <a:ext cx="1758462" cy="647700"/>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sz="1662"/>
          </a:p>
        </p:txBody>
      </p:sp>
      <p:sp>
        <p:nvSpPr>
          <p:cNvPr id="32792" name="Text Box 25"/>
          <p:cNvSpPr txBox="1">
            <a:spLocks noChangeArrowheads="1"/>
          </p:cNvSpPr>
          <p:nvPr/>
        </p:nvSpPr>
        <p:spPr bwMode="auto">
          <a:xfrm>
            <a:off x="6350978" y="2113085"/>
            <a:ext cx="39712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662">
                <a:solidFill>
                  <a:srgbClr val="000000"/>
                </a:solidFill>
                <a:sym typeface="Arial" charset="0"/>
              </a:rPr>
              <a:t>A</a:t>
            </a:r>
          </a:p>
        </p:txBody>
      </p:sp>
      <p:sp>
        <p:nvSpPr>
          <p:cNvPr id="32793" name="Text Box 26"/>
          <p:cNvSpPr txBox="1">
            <a:spLocks noChangeArrowheads="1"/>
          </p:cNvSpPr>
          <p:nvPr/>
        </p:nvSpPr>
        <p:spPr bwMode="auto">
          <a:xfrm>
            <a:off x="6739306" y="4651131"/>
            <a:ext cx="265234"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662">
                <a:solidFill>
                  <a:srgbClr val="000000"/>
                </a:solidFill>
                <a:sym typeface="Arial" charset="0"/>
              </a:rPr>
              <a:t>C</a:t>
            </a:r>
          </a:p>
        </p:txBody>
      </p:sp>
      <p:sp>
        <p:nvSpPr>
          <p:cNvPr id="32794" name="Text Box 27"/>
          <p:cNvSpPr txBox="1">
            <a:spLocks noChangeArrowheads="1"/>
          </p:cNvSpPr>
          <p:nvPr/>
        </p:nvSpPr>
        <p:spPr bwMode="auto">
          <a:xfrm>
            <a:off x="2627435" y="4853355"/>
            <a:ext cx="238857"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662">
                <a:solidFill>
                  <a:srgbClr val="000000"/>
                </a:solidFill>
                <a:sym typeface="Arial" charset="0"/>
              </a:rPr>
              <a:t>B</a:t>
            </a:r>
          </a:p>
        </p:txBody>
      </p:sp>
      <p:sp>
        <p:nvSpPr>
          <p:cNvPr id="32795" name="Text Box 28"/>
          <p:cNvSpPr txBox="1">
            <a:spLocks noChangeArrowheads="1"/>
          </p:cNvSpPr>
          <p:nvPr/>
        </p:nvSpPr>
        <p:spPr bwMode="auto">
          <a:xfrm rot="1203491">
            <a:off x="2359269" y="2666739"/>
            <a:ext cx="2104292"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108" b="1">
                <a:solidFill>
                  <a:srgbClr val="000000"/>
                </a:solidFill>
                <a:sym typeface="Arial" charset="0"/>
              </a:rPr>
              <a:t>1: Where can we find data?</a:t>
            </a:r>
          </a:p>
        </p:txBody>
      </p:sp>
      <p:sp>
        <p:nvSpPr>
          <p:cNvPr id="32796" name="Line 29"/>
          <p:cNvSpPr>
            <a:spLocks noChangeShapeType="1"/>
          </p:cNvSpPr>
          <p:nvPr/>
        </p:nvSpPr>
        <p:spPr bwMode="auto">
          <a:xfrm flipH="1" flipV="1">
            <a:off x="2388577" y="2709498"/>
            <a:ext cx="1701312" cy="634511"/>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sz="1662"/>
          </a:p>
        </p:txBody>
      </p:sp>
      <p:sp>
        <p:nvSpPr>
          <p:cNvPr id="32797" name="Line 30"/>
          <p:cNvSpPr>
            <a:spLocks noChangeShapeType="1"/>
          </p:cNvSpPr>
          <p:nvPr/>
        </p:nvSpPr>
        <p:spPr bwMode="auto">
          <a:xfrm>
            <a:off x="2297724" y="2344617"/>
            <a:ext cx="3865685" cy="1612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sz="1662"/>
          </a:p>
        </p:txBody>
      </p:sp>
      <p:sp>
        <p:nvSpPr>
          <p:cNvPr id="32798" name="Line 31"/>
          <p:cNvSpPr>
            <a:spLocks noChangeShapeType="1"/>
          </p:cNvSpPr>
          <p:nvPr/>
        </p:nvSpPr>
        <p:spPr bwMode="auto">
          <a:xfrm>
            <a:off x="2195148" y="2863362"/>
            <a:ext cx="4504592" cy="18288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sz="1662"/>
          </a:p>
        </p:txBody>
      </p:sp>
      <p:sp>
        <p:nvSpPr>
          <p:cNvPr id="32799" name="Line 32"/>
          <p:cNvSpPr>
            <a:spLocks noChangeShapeType="1"/>
          </p:cNvSpPr>
          <p:nvPr/>
        </p:nvSpPr>
        <p:spPr bwMode="auto">
          <a:xfrm>
            <a:off x="7111512" y="4860682"/>
            <a:ext cx="496765" cy="43962"/>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sz="1662"/>
          </a:p>
        </p:txBody>
      </p:sp>
      <p:sp>
        <p:nvSpPr>
          <p:cNvPr id="32800" name="Line 33"/>
          <p:cNvSpPr>
            <a:spLocks noChangeShapeType="1"/>
          </p:cNvSpPr>
          <p:nvPr/>
        </p:nvSpPr>
        <p:spPr bwMode="auto">
          <a:xfrm>
            <a:off x="6740769" y="2318238"/>
            <a:ext cx="902677" cy="89389"/>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sz="1662"/>
          </a:p>
        </p:txBody>
      </p:sp>
      <p:sp>
        <p:nvSpPr>
          <p:cNvPr id="32801" name="Text Box 35"/>
          <p:cNvSpPr txBox="1">
            <a:spLocks noChangeArrowheads="1"/>
          </p:cNvSpPr>
          <p:nvPr/>
        </p:nvSpPr>
        <p:spPr bwMode="auto">
          <a:xfrm>
            <a:off x="3049466" y="2060331"/>
            <a:ext cx="2327031"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108"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60583" y="4125529"/>
            <a:ext cx="211894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108" b="1">
                <a:solidFill>
                  <a:srgbClr val="000000"/>
                </a:solidFill>
                <a:sym typeface="Arial" charset="0"/>
              </a:rPr>
              <a:t>3: Retrieve data from hub C</a:t>
            </a:r>
          </a:p>
        </p:txBody>
      </p:sp>
      <p:sp>
        <p:nvSpPr>
          <p:cNvPr id="32803" name="Text Box 39"/>
          <p:cNvSpPr txBox="1">
            <a:spLocks noChangeArrowheads="1"/>
          </p:cNvSpPr>
          <p:nvPr/>
        </p:nvSpPr>
        <p:spPr bwMode="auto">
          <a:xfrm>
            <a:off x="1330569" y="3503735"/>
            <a:ext cx="880697" cy="6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108" b="1">
                <a:solidFill>
                  <a:srgbClr val="000000"/>
                </a:solidFill>
                <a:sym typeface="Arial" charset="0"/>
              </a:rPr>
              <a:t>     4:</a:t>
            </a:r>
            <a:br>
              <a:rPr lang="fr-BE" sz="1108" b="1">
                <a:solidFill>
                  <a:srgbClr val="000000"/>
                </a:solidFill>
                <a:sym typeface="Arial" charset="0"/>
              </a:rPr>
            </a:br>
            <a:r>
              <a:rPr lang="fr-BE" sz="1108" b="1">
                <a:solidFill>
                  <a:srgbClr val="000000"/>
                </a:solidFill>
                <a:sym typeface="Arial" charset="0"/>
              </a:rPr>
              <a:t>All data available</a:t>
            </a:r>
          </a:p>
        </p:txBody>
      </p:sp>
      <p:sp>
        <p:nvSpPr>
          <p:cNvPr id="32804" name="Text Box 42"/>
          <p:cNvSpPr txBox="1">
            <a:spLocks noChangeArrowheads="1"/>
          </p:cNvSpPr>
          <p:nvPr/>
        </p:nvSpPr>
        <p:spPr bwMode="auto">
          <a:xfrm rot="1314741">
            <a:off x="2542443" y="3169365"/>
            <a:ext cx="192844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108" b="1">
                <a:solidFill>
                  <a:srgbClr val="990033"/>
                </a:solidFill>
                <a:sym typeface="Arial" charset="0"/>
              </a:rPr>
              <a:t>2: In hub A and C</a:t>
            </a:r>
          </a:p>
        </p:txBody>
      </p:sp>
      <p:sp>
        <p:nvSpPr>
          <p:cNvPr id="32805" name="Line 34"/>
          <p:cNvSpPr>
            <a:spLocks noChangeShapeType="1"/>
          </p:cNvSpPr>
          <p:nvPr/>
        </p:nvSpPr>
        <p:spPr bwMode="auto">
          <a:xfrm flipH="1" flipV="1">
            <a:off x="6619144" y="2508740"/>
            <a:ext cx="301869" cy="77225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sz="1662"/>
          </a:p>
        </p:txBody>
      </p:sp>
      <p:pic>
        <p:nvPicPr>
          <p:cNvPr id="32806" name="Picture 5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315" y="2003181"/>
            <a:ext cx="844062" cy="84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13" y="2255227"/>
            <a:ext cx="740019" cy="7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8277" y="2240575"/>
            <a:ext cx="738554" cy="7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229" y="4577861"/>
            <a:ext cx="740019" cy="7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1332" y="1487366"/>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3890" y="1660281"/>
            <a:ext cx="653562"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5663" y="2571751"/>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1336" y="2574681"/>
            <a:ext cx="653562"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0032" y="1705709"/>
            <a:ext cx="655027"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4136" y="3785089"/>
            <a:ext cx="653562"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6843" y="4100147"/>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96909" y="5096609"/>
            <a:ext cx="655027"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5889" y="5096609"/>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7063" y="4580793"/>
            <a:ext cx="655027"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1266" y="5262197"/>
            <a:ext cx="655026"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9886" y="5172809"/>
            <a:ext cx="653562"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1079" y="4608636"/>
            <a:ext cx="655027"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4940" y="3984381"/>
            <a:ext cx="653562"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5709" y="4702420"/>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9998" y="3172559"/>
            <a:ext cx="740019" cy="7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74174" y="2867758"/>
            <a:ext cx="584688" cy="80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smtClean="0"/>
              <a:t>Hubs &amp; Metahub</a:t>
            </a:r>
            <a:endParaRPr lang="fr-BE"/>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7</a:t>
            </a:fld>
            <a:r>
              <a:rPr lang="fr-BE" smtClean="0"/>
              <a:t> -</a:t>
            </a:r>
            <a:endParaRPr lang="fr-BE" dirty="0"/>
          </a:p>
        </p:txBody>
      </p:sp>
    </p:spTree>
    <p:extLst>
      <p:ext uri="{BB962C8B-B14F-4D97-AF65-F5344CB8AC3E}">
        <p14:creationId xmlns:p14="http://schemas.microsoft.com/office/powerpoint/2010/main" val="2259694553"/>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t>Roadmap 3.0 – Support</a:t>
            </a:r>
          </a:p>
        </p:txBody>
      </p:sp>
      <p:sp>
        <p:nvSpPr>
          <p:cNvPr id="3" name="Tijdelijke aanduiding voor inhoud 2"/>
          <p:cNvSpPr>
            <a:spLocks noGrp="1"/>
          </p:cNvSpPr>
          <p:nvPr>
            <p:ph idx="1"/>
          </p:nvPr>
        </p:nvSpPr>
        <p:spPr/>
        <p:txBody>
          <a:bodyPr>
            <a:normAutofit/>
          </a:bodyPr>
          <a:lstStyle/>
          <a:p>
            <a:pPr>
              <a:spcBef>
                <a:spcPts val="0"/>
              </a:spcBef>
            </a:pPr>
            <a:r>
              <a:rPr lang="fr-BE" sz="1846" b="1"/>
              <a:t>2.1 Incitants</a:t>
            </a:r>
            <a:r>
              <a:rPr lang="fr-BE" sz="1846"/>
              <a:t>: depuis le début du plan d’action 2013-2018, certains groupes de prestataires de soins ont bénéficié d’incitants pour les encourager à utiliser les services d’eSanté à bon escient. Ces incitants sont maintenus dans le plan d’action eSanté 2019-2021 comme une méthode raisonnable pour atteindre les objectifs, p.ex. stimuler l’utilisation de la terminologie univoque</a:t>
            </a:r>
          </a:p>
          <a:p>
            <a:pPr>
              <a:spcBef>
                <a:spcPts val="0"/>
              </a:spcBef>
            </a:pPr>
            <a:endParaRPr lang="nl-BE" sz="1846" b="1" dirty="0"/>
          </a:p>
          <a:p>
            <a:pPr>
              <a:spcBef>
                <a:spcPts val="0"/>
              </a:spcBef>
            </a:pPr>
            <a:r>
              <a:rPr lang="fr-BE" sz="1846" b="1"/>
              <a:t>2.2 Code de conduite &amp; lignes directrices concernant le partage des données à caractère personnel relatives à la santé</a:t>
            </a:r>
            <a:r>
              <a:rPr lang="fr-BE" sz="1846"/>
              <a:t>:</a:t>
            </a:r>
            <a:r>
              <a:rPr lang="fr-BE" sz="1846" b="1"/>
              <a:t> </a:t>
            </a:r>
            <a:r>
              <a:rPr lang="fr-BE" sz="1846"/>
              <a:t>il s’avère nécessaire d’élaborer des codes de bonne conduite et lignes directrices de bonnes pratiques concernant le partage des données de santé personnelles </a:t>
            </a:r>
          </a:p>
          <a:p>
            <a:endParaRPr lang="nl-BE" dirty="0"/>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70</a:t>
            </a:fld>
            <a:r>
              <a:rPr lang="fr-BE" smtClean="0"/>
              <a:t> -</a:t>
            </a:r>
            <a:endParaRPr lang="fr-BE" dirty="0"/>
          </a:p>
        </p:txBody>
      </p:sp>
    </p:spTree>
    <p:extLst>
      <p:ext uri="{BB962C8B-B14F-4D97-AF65-F5344CB8AC3E}">
        <p14:creationId xmlns:p14="http://schemas.microsoft.com/office/powerpoint/2010/main" val="20356959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dirty="0"/>
              <a:t>Roadmap 3.0 </a:t>
            </a:r>
            <a:r>
              <a:rPr lang="fr-BE" dirty="0" smtClean="0"/>
              <a:t>– Excellence </a:t>
            </a:r>
            <a:r>
              <a:rPr lang="fr-BE" dirty="0"/>
              <a:t>opérationnelle (1/3)</a:t>
            </a:r>
          </a:p>
        </p:txBody>
      </p:sp>
      <p:sp>
        <p:nvSpPr>
          <p:cNvPr id="3" name="Tijdelijke aanduiding voor inhoud 2"/>
          <p:cNvSpPr>
            <a:spLocks noGrp="1"/>
          </p:cNvSpPr>
          <p:nvPr>
            <p:ph idx="1"/>
          </p:nvPr>
        </p:nvSpPr>
        <p:spPr/>
        <p:txBody>
          <a:bodyPr>
            <a:noAutofit/>
          </a:bodyPr>
          <a:lstStyle/>
          <a:p>
            <a:pPr>
              <a:spcBef>
                <a:spcPts val="0"/>
              </a:spcBef>
            </a:pPr>
            <a:r>
              <a:rPr lang="fr-BE" sz="1846" b="1"/>
              <a:t>3.1 Architecture de base</a:t>
            </a:r>
            <a:r>
              <a:rPr lang="fr-BE" sz="1846"/>
              <a:t>: l'architecture de base des applications eSanté a été développée il y a 10 ans; Il est souhaitable d'évaluer et, si nécessaire, d'adapter les choix architecturaux</a:t>
            </a:r>
          </a:p>
          <a:p>
            <a:pPr>
              <a:spcBef>
                <a:spcPts val="0"/>
              </a:spcBef>
            </a:pPr>
            <a:endParaRPr lang="nl-NL" sz="1846" dirty="0"/>
          </a:p>
          <a:p>
            <a:pPr>
              <a:spcBef>
                <a:spcPts val="0"/>
              </a:spcBef>
            </a:pPr>
            <a:r>
              <a:rPr lang="fr-BE" sz="1846" b="1"/>
              <a:t>3.2 SLA et service management</a:t>
            </a:r>
            <a:r>
              <a:rPr lang="fr-BE" sz="1846"/>
              <a:t>: les services d'eSanté doivent être disponibles en permanence et être efficaces, tant pour les applications destinées aux utilisateurs finaux que pour les différents sous-systèmes et services; ces SLA font l’objet d’un rapportage libre</a:t>
            </a:r>
          </a:p>
          <a:p>
            <a:pPr>
              <a:spcBef>
                <a:spcPts val="0"/>
              </a:spcBef>
            </a:pPr>
            <a:endParaRPr lang="nl-NL" sz="1846" dirty="0"/>
          </a:p>
          <a:p>
            <a:pPr>
              <a:spcBef>
                <a:spcPts val="0"/>
              </a:spcBef>
            </a:pPr>
            <a:r>
              <a:rPr lang="fr-BE" sz="1846" b="1"/>
              <a:t>3.3 Business continuity</a:t>
            </a:r>
            <a:r>
              <a:rPr lang="fr-BE" sz="1846"/>
              <a:t>: même si des interventions sont effectuées sur des parties du système d'eSanté ou si des incidents se produisent au niveau de ces parties, les prestataires de soins et les établissements de soins doivent pouvoir disposer de fonctionnalités minimales;  la continuité de leur fonctionnement de base doit être garantie par des procédures de continuité des opérations (Business Continuity Plans, BCP).</a:t>
            </a: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71</a:t>
            </a:fld>
            <a:r>
              <a:rPr lang="fr-BE" smtClean="0"/>
              <a:t> -</a:t>
            </a:r>
            <a:endParaRPr lang="fr-BE" dirty="0"/>
          </a:p>
        </p:txBody>
      </p:sp>
    </p:spTree>
    <p:extLst>
      <p:ext uri="{BB962C8B-B14F-4D97-AF65-F5344CB8AC3E}">
        <p14:creationId xmlns:p14="http://schemas.microsoft.com/office/powerpoint/2010/main" val="39361048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dirty="0"/>
              <a:t>Roadmap 3.0 </a:t>
            </a:r>
            <a:r>
              <a:rPr lang="fr-BE" dirty="0" smtClean="0"/>
              <a:t>– Excellence </a:t>
            </a:r>
            <a:r>
              <a:rPr lang="fr-BE" dirty="0"/>
              <a:t>opérationnelle (2/3)</a:t>
            </a:r>
          </a:p>
        </p:txBody>
      </p:sp>
      <p:sp>
        <p:nvSpPr>
          <p:cNvPr id="3" name="Tijdelijke aanduiding voor inhoud 2"/>
          <p:cNvSpPr>
            <a:spLocks noGrp="1"/>
          </p:cNvSpPr>
          <p:nvPr>
            <p:ph idx="1"/>
          </p:nvPr>
        </p:nvSpPr>
        <p:spPr>
          <a:xfrm>
            <a:off x="457200" y="1169057"/>
            <a:ext cx="8229600" cy="4852231"/>
          </a:xfrm>
        </p:spPr>
        <p:txBody>
          <a:bodyPr>
            <a:noAutofit/>
          </a:bodyPr>
          <a:lstStyle/>
          <a:p>
            <a:pPr>
              <a:spcBef>
                <a:spcPts val="0"/>
              </a:spcBef>
            </a:pPr>
            <a:r>
              <a:rPr lang="fr-BE" sz="1846" b="1"/>
              <a:t>3.4 Documentation, helpdesk &amp; support</a:t>
            </a:r>
            <a:r>
              <a:rPr lang="fr-BE" sz="1846"/>
              <a:t>: en cas de problèmes ou de questions concernant l'utilisation des services de santé en ligne intégrés dans les solutions TIC, le soutien des services d’eSanté s’avère nécessaire pour résoudre les problèmes de manière fluide et adéquate; si plusieurs services ou partenaires eSanté sont impliqués, le besoin consiste principalement à coordonner la mise au point d'une solution</a:t>
            </a:r>
          </a:p>
          <a:p>
            <a:pPr>
              <a:spcBef>
                <a:spcPts val="0"/>
              </a:spcBef>
            </a:pPr>
            <a:endParaRPr lang="nl-NL" sz="1846" b="1" dirty="0"/>
          </a:p>
          <a:p>
            <a:pPr>
              <a:spcBef>
                <a:spcPts val="0"/>
              </a:spcBef>
            </a:pPr>
            <a:r>
              <a:rPr lang="fr-BE" sz="1846" b="1"/>
              <a:t>3.5 Environnements de test : flux, processus, données</a:t>
            </a:r>
            <a:r>
              <a:rPr lang="fr-BE" sz="1846"/>
              <a:t>: l’objectif est le développement d’un environnement de test intégré pour les fournisseurs de logiciels, les départements TIC des institutions de soins et les développeurs de services à valeur ajoutée</a:t>
            </a:r>
          </a:p>
          <a:p>
            <a:pPr>
              <a:spcBef>
                <a:spcPts val="0"/>
              </a:spcBef>
            </a:pPr>
            <a:endParaRPr lang="nl-NL" sz="1846" b="1" dirty="0"/>
          </a:p>
          <a:p>
            <a:pPr>
              <a:spcBef>
                <a:spcPts val="0"/>
              </a:spcBef>
            </a:pPr>
            <a:r>
              <a:rPr lang="fr-BE" sz="1846" b="1"/>
              <a:t>3.6 Qualité des logiciels de santé</a:t>
            </a:r>
            <a:r>
              <a:rPr lang="fr-BE" sz="1846"/>
              <a:t>: pour assurer la qualité des logiciels commerciaux d’eSanté, il est nécessaire de disposer d'indicateurs de qualité explicites et clairs et de les valider;  le fournisseur doit communiquer au moyen d’instruments adéquats les informations utiles permettant d’évaluer précisément la « qualité » du produit offert</a:t>
            </a: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72</a:t>
            </a:fld>
            <a:r>
              <a:rPr lang="fr-BE" smtClean="0"/>
              <a:t> -</a:t>
            </a:r>
            <a:endParaRPr lang="fr-BE" dirty="0"/>
          </a:p>
        </p:txBody>
      </p:sp>
    </p:spTree>
    <p:extLst>
      <p:ext uri="{BB962C8B-B14F-4D97-AF65-F5344CB8AC3E}">
        <p14:creationId xmlns:p14="http://schemas.microsoft.com/office/powerpoint/2010/main" val="19918947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Roadmap 3.0 </a:t>
            </a:r>
            <a:r>
              <a:rPr lang="fr-BE" dirty="0" smtClean="0"/>
              <a:t>– Excellence </a:t>
            </a:r>
            <a:r>
              <a:rPr lang="fr-BE" dirty="0"/>
              <a:t>opérationnelle (3/3)</a:t>
            </a:r>
          </a:p>
        </p:txBody>
      </p:sp>
      <p:sp>
        <p:nvSpPr>
          <p:cNvPr id="3" name="Content Placeholder 2"/>
          <p:cNvSpPr>
            <a:spLocks noGrp="1"/>
          </p:cNvSpPr>
          <p:nvPr>
            <p:ph idx="1"/>
          </p:nvPr>
        </p:nvSpPr>
        <p:spPr/>
        <p:txBody>
          <a:bodyPr>
            <a:normAutofit/>
          </a:bodyPr>
          <a:lstStyle/>
          <a:p>
            <a:pPr>
              <a:spcBef>
                <a:spcPts val="0"/>
              </a:spcBef>
            </a:pPr>
            <a:r>
              <a:rPr lang="fr-BE" sz="1846" b="1"/>
              <a:t>3.7 Formation et éducation</a:t>
            </a:r>
            <a:r>
              <a:rPr lang="fr-BE" sz="1846"/>
              <a:t>: les entités fédérées offrent une formation et éducation par l’intermédiaire de partenaires, de sorte que les prestataires de soins et les praticiens de la santé utilisent l’e-Santé au quotidien ; ils le font pour des projets spécifiques des entités fédérées, mais également pour des projets des autorités fédérales</a:t>
            </a:r>
          </a:p>
          <a:p>
            <a:pPr>
              <a:spcBef>
                <a:spcPts val="0"/>
              </a:spcBef>
            </a:pPr>
            <a:endParaRPr lang="nl-NL" sz="1846" dirty="0"/>
          </a:p>
          <a:p>
            <a:pPr>
              <a:spcBef>
                <a:spcPts val="0"/>
              </a:spcBef>
            </a:pPr>
            <a:r>
              <a:rPr lang="fr-BE" sz="1846" b="1"/>
              <a:t>3.8 Réduction charge de travail administrative pour prestataires soins: </a:t>
            </a:r>
            <a:r>
              <a:rPr lang="fr-BE" sz="1846"/>
              <a:t>l'acceptation des services d’eSanté par les prestataires de soins et les établissements de soins est entravée par les exigences de rapportage accrues des administrations publiques; ce projet part du point de vue des utilisateurs, inventorie et optimise la pression de rapportage existante</a:t>
            </a:r>
          </a:p>
          <a:p>
            <a:pPr>
              <a:spcBef>
                <a:spcPts val="0"/>
              </a:spcBef>
              <a:spcAft>
                <a:spcPts val="511"/>
              </a:spcAft>
            </a:pPr>
            <a:endParaRPr lang="nl-NL" sz="969" dirty="0"/>
          </a:p>
          <a:p>
            <a:endParaRPr lang="nl-BE" dirty="0"/>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73</a:t>
            </a:fld>
            <a:r>
              <a:rPr lang="fr-BE" smtClean="0"/>
              <a:t> -</a:t>
            </a:r>
            <a:endParaRPr lang="fr-BE" dirty="0"/>
          </a:p>
        </p:txBody>
      </p:sp>
    </p:spTree>
    <p:extLst>
      <p:ext uri="{BB962C8B-B14F-4D97-AF65-F5344CB8AC3E}">
        <p14:creationId xmlns:p14="http://schemas.microsoft.com/office/powerpoint/2010/main" val="1548630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a:t>Roadmap 3.0 </a:t>
            </a:r>
            <a:r>
              <a:rPr lang="fr-BE" dirty="0" smtClean="0"/>
              <a:t>–</a:t>
            </a:r>
            <a:br>
              <a:rPr lang="fr-BE" dirty="0" smtClean="0"/>
            </a:br>
            <a:r>
              <a:rPr lang="fr-BE" dirty="0" smtClean="0"/>
              <a:t>Prestataires </a:t>
            </a:r>
            <a:r>
              <a:rPr lang="fr-BE" dirty="0"/>
              <a:t>de soins et institutions de soins (1/5)</a:t>
            </a:r>
          </a:p>
        </p:txBody>
      </p:sp>
      <p:sp>
        <p:nvSpPr>
          <p:cNvPr id="3" name="Tijdelijke aanduiding voor inhoud 2"/>
          <p:cNvSpPr>
            <a:spLocks noGrp="1"/>
          </p:cNvSpPr>
          <p:nvPr>
            <p:ph idx="1"/>
          </p:nvPr>
        </p:nvSpPr>
        <p:spPr/>
        <p:txBody>
          <a:bodyPr>
            <a:normAutofit/>
          </a:bodyPr>
          <a:lstStyle/>
          <a:p>
            <a:pPr>
              <a:spcBef>
                <a:spcPts val="0"/>
              </a:spcBef>
            </a:pPr>
            <a:r>
              <a:rPr lang="fr-BE" sz="1846" b="1"/>
              <a:t>4.1 Echange d’informations multidisciplinaires </a:t>
            </a:r>
            <a:r>
              <a:rPr lang="fr-BE" sz="1846"/>
              <a:t>ce projet doit veiller à ce que les informations sur les patients puissent être échangées par voie numérique entre les prestataires de soins, qu'ils fassent partie des mêmes groupes professionnels ou de groupes professionnels différents</a:t>
            </a:r>
          </a:p>
          <a:p>
            <a:pPr>
              <a:spcBef>
                <a:spcPts val="0"/>
              </a:spcBef>
            </a:pPr>
            <a:endParaRPr lang="nl-BE" sz="1846" b="1" dirty="0"/>
          </a:p>
          <a:p>
            <a:pPr>
              <a:spcBef>
                <a:spcPts val="0"/>
              </a:spcBef>
            </a:pPr>
            <a:r>
              <a:rPr lang="fr-BE" sz="1846" b="1"/>
              <a:t>4.2 Fonctionnalités pluridisciplinaires</a:t>
            </a:r>
            <a:r>
              <a:rPr lang="fr-BE" sz="1846"/>
              <a:t>: outre l'échange d'informations pluridisciplinaire, il est nécessaire de disposer de fonctionnalités permettant un fonctionnement multidisciplinaire et transmural efficace de tous les prestataires de soins concernés, y compris le patient et le soignant informel: un journal, un plan de soins multidisciplinaire, ...</a:t>
            </a:r>
          </a:p>
          <a:p>
            <a:pPr>
              <a:spcBef>
                <a:spcPts val="0"/>
              </a:spcBef>
            </a:pPr>
            <a:endParaRPr lang="nl-BE" sz="1846" b="1" dirty="0"/>
          </a:p>
          <a:p>
            <a:pPr>
              <a:spcBef>
                <a:spcPts val="0"/>
              </a:spcBef>
            </a:pPr>
            <a:r>
              <a:rPr lang="fr-BE" sz="1846" b="1"/>
              <a:t>4.3. Prescription électronique: </a:t>
            </a:r>
            <a:r>
              <a:rPr lang="fr-BE" sz="1846"/>
              <a:t>afin de garantir l'utilisation généralisée de la prescription électronique, des aspects supplémentaires tels que la dématérialisation et l'intégration dans le Personal Health Viewer doivent être élaborés</a:t>
            </a:r>
          </a:p>
          <a:p>
            <a:pPr>
              <a:lnSpc>
                <a:spcPct val="120000"/>
              </a:lnSpc>
              <a:spcBef>
                <a:spcPts val="0"/>
              </a:spcBef>
              <a:spcAft>
                <a:spcPts val="511"/>
              </a:spcAft>
            </a:pPr>
            <a:endParaRPr lang="nl-BE" sz="1448" dirty="0">
              <a:solidFill>
                <a:srgbClr val="000000"/>
              </a:solidFill>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74</a:t>
            </a:fld>
            <a:r>
              <a:rPr lang="fr-BE" smtClean="0"/>
              <a:t> -</a:t>
            </a:r>
            <a:endParaRPr lang="fr-BE" dirty="0"/>
          </a:p>
        </p:txBody>
      </p:sp>
    </p:spTree>
    <p:extLst>
      <p:ext uri="{BB962C8B-B14F-4D97-AF65-F5344CB8AC3E}">
        <p14:creationId xmlns:p14="http://schemas.microsoft.com/office/powerpoint/2010/main" val="31743215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a:t>Roadmap 3.0 </a:t>
            </a:r>
            <a:r>
              <a:rPr lang="fr-BE" dirty="0" smtClean="0"/>
              <a:t>– </a:t>
            </a:r>
            <a:br>
              <a:rPr lang="fr-BE" dirty="0" smtClean="0"/>
            </a:br>
            <a:r>
              <a:rPr lang="fr-BE" dirty="0" smtClean="0"/>
              <a:t>Prestataires </a:t>
            </a:r>
            <a:r>
              <a:rPr lang="fr-BE" dirty="0"/>
              <a:t>de soins et institutions de soins (2/5)</a:t>
            </a:r>
          </a:p>
        </p:txBody>
      </p:sp>
      <p:sp>
        <p:nvSpPr>
          <p:cNvPr id="3" name="Tijdelijke aanduiding voor inhoud 2"/>
          <p:cNvSpPr>
            <a:spLocks noGrp="1"/>
          </p:cNvSpPr>
          <p:nvPr>
            <p:ph idx="1"/>
          </p:nvPr>
        </p:nvSpPr>
        <p:spPr>
          <a:xfrm>
            <a:off x="457200" y="1169057"/>
            <a:ext cx="8229600" cy="4918700"/>
          </a:xfrm>
        </p:spPr>
        <p:txBody>
          <a:bodyPr>
            <a:normAutofit/>
          </a:bodyPr>
          <a:lstStyle/>
          <a:p>
            <a:pPr>
              <a:spcBef>
                <a:spcPts val="0"/>
              </a:spcBef>
            </a:pPr>
            <a:r>
              <a:rPr lang="fr-BE" sz="1846" b="1"/>
              <a:t>4.4 VIDIS – évolution de la prescription électronique </a:t>
            </a:r>
            <a:r>
              <a:rPr lang="fr-BE" sz="1846"/>
              <a:t>réaliser un partage de données et d’informations effectif et efficient sur tous les aspects du traitement médicamenteux en intégrant les données disponibles dans les systèmes de partage de données existants et en orchestrant mieux les processus relatifs aux médicaments</a:t>
            </a:r>
          </a:p>
          <a:p>
            <a:pPr>
              <a:spcBef>
                <a:spcPts val="0"/>
              </a:spcBef>
            </a:pPr>
            <a:endParaRPr lang="nl-BE" sz="1846" b="1" dirty="0"/>
          </a:p>
          <a:p>
            <a:pPr>
              <a:spcBef>
                <a:spcPts val="0"/>
              </a:spcBef>
            </a:pPr>
            <a:r>
              <a:rPr lang="fr-BE" sz="1846" b="1"/>
              <a:t>4.5 Plate-forme d’aide à la décision: </a:t>
            </a:r>
            <a:r>
              <a:rPr lang="fr-BE" sz="1846"/>
              <a:t>l'amélioration de la qualité par l'utilisation de systèmes d'aide à la décision peut être organisée de manière très efficace par le biais d'une plate-forme centrale</a:t>
            </a:r>
          </a:p>
          <a:p>
            <a:pPr>
              <a:spcBef>
                <a:spcPts val="0"/>
              </a:spcBef>
            </a:pPr>
            <a:endParaRPr lang="nl-BE" sz="1846" dirty="0">
              <a:solidFill>
                <a:srgbClr val="000000"/>
              </a:solidFill>
            </a:endParaRPr>
          </a:p>
          <a:p>
            <a:pPr>
              <a:spcBef>
                <a:spcPts val="0"/>
              </a:spcBef>
            </a:pPr>
            <a:r>
              <a:rPr lang="fr-BE" sz="1846" b="1"/>
              <a:t>4.6 BelRAI </a:t>
            </a:r>
            <a:r>
              <a:rPr lang="fr-BE" sz="1846"/>
              <a:t>dans le cadre de la mise en œuvre du plan d'action eSanté 2015-2018, l'application web BelRAI 2.0 a été développée et mise à la disposition de tous les prestataires de soins; des initiatives supplémentaires sont nécessaires en ce qui concerne l’utilisation de l’instrument BelRAI par les prestataires de soins, l’utilisation des données BelRAI en dehors d'un contexte d'urgence ou de soins, la formation des utilisateurs, la collaboration avec les fournisseurs de logiciels, ...</a:t>
            </a:r>
          </a:p>
          <a:p>
            <a:pPr>
              <a:lnSpc>
                <a:spcPct val="120000"/>
              </a:lnSpc>
              <a:spcBef>
                <a:spcPts val="0"/>
              </a:spcBef>
              <a:spcAft>
                <a:spcPts val="511"/>
              </a:spcAft>
            </a:pPr>
            <a:endParaRPr lang="nl-BE" sz="1448" dirty="0">
              <a:solidFill>
                <a:srgbClr val="000000"/>
              </a:solidFill>
            </a:endParaRP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75</a:t>
            </a:fld>
            <a:r>
              <a:rPr lang="fr-BE" smtClean="0"/>
              <a:t> -</a:t>
            </a:r>
            <a:endParaRPr lang="fr-BE" dirty="0"/>
          </a:p>
        </p:txBody>
      </p:sp>
    </p:spTree>
    <p:extLst>
      <p:ext uri="{BB962C8B-B14F-4D97-AF65-F5344CB8AC3E}">
        <p14:creationId xmlns:p14="http://schemas.microsoft.com/office/powerpoint/2010/main" val="36521576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Roadmap 3.0 </a:t>
            </a:r>
            <a:r>
              <a:rPr lang="fr-BE" dirty="0" smtClean="0"/>
              <a:t>– </a:t>
            </a:r>
            <a:br>
              <a:rPr lang="fr-BE" dirty="0" smtClean="0"/>
            </a:br>
            <a:r>
              <a:rPr lang="fr-BE" dirty="0" smtClean="0"/>
              <a:t>Prestataires </a:t>
            </a:r>
            <a:r>
              <a:rPr lang="fr-BE" dirty="0"/>
              <a:t>de soins et institutions de soins (3/5)</a:t>
            </a:r>
          </a:p>
        </p:txBody>
      </p:sp>
      <p:sp>
        <p:nvSpPr>
          <p:cNvPr id="3" name="Content Placeholder 2"/>
          <p:cNvSpPr>
            <a:spLocks noGrp="1"/>
          </p:cNvSpPr>
          <p:nvPr>
            <p:ph idx="1"/>
          </p:nvPr>
        </p:nvSpPr>
        <p:spPr/>
        <p:txBody>
          <a:bodyPr>
            <a:normAutofit fontScale="92500"/>
          </a:bodyPr>
          <a:lstStyle/>
          <a:p>
            <a:pPr>
              <a:lnSpc>
                <a:spcPct val="110000"/>
              </a:lnSpc>
              <a:spcBef>
                <a:spcPts val="0"/>
              </a:spcBef>
            </a:pPr>
            <a:r>
              <a:rPr lang="fr-BE" sz="2031" b="1"/>
              <a:t>4.7 Incapacité de travail: </a:t>
            </a:r>
            <a:r>
              <a:rPr lang="fr-BE" sz="2031"/>
              <a:t>à l’heure actuelle, différents types de certificats doivent être envoyés à l’employeur, à une société externe chargée de la gestion des certificats, au service médical de l’employeur ou aux mutualités; Mult-eMediatt permet l’envoi électronique à partir du logiciel du médecin généraliste d’un certificat d’incapacité de travail totale standardisé</a:t>
            </a:r>
          </a:p>
          <a:p>
            <a:pPr>
              <a:lnSpc>
                <a:spcPct val="110000"/>
              </a:lnSpc>
              <a:spcBef>
                <a:spcPts val="0"/>
              </a:spcBef>
            </a:pPr>
            <a:endParaRPr lang="nl-BE" sz="2031" dirty="0">
              <a:solidFill>
                <a:srgbClr val="000000"/>
              </a:solidFill>
            </a:endParaRPr>
          </a:p>
          <a:p>
            <a:pPr>
              <a:lnSpc>
                <a:spcPct val="110000"/>
              </a:lnSpc>
              <a:spcBef>
                <a:spcPts val="0"/>
              </a:spcBef>
            </a:pPr>
            <a:r>
              <a:rPr lang="fr-BE" sz="2031" b="1"/>
              <a:t>4.8 MEDEX: </a:t>
            </a:r>
            <a:r>
              <a:rPr lang="fr-BE" sz="2031"/>
              <a:t>MEDEX n'utilise pas les systèmes d'eSanté disponibles; en ce qui concerne les données et les processus, il y a des chevauchements et des ajouts évidents par rapport au dossier médical électronique de chaque citoyen</a:t>
            </a:r>
          </a:p>
          <a:p>
            <a:pPr>
              <a:lnSpc>
                <a:spcPct val="110000"/>
              </a:lnSpc>
              <a:spcBef>
                <a:spcPts val="0"/>
              </a:spcBef>
            </a:pPr>
            <a:endParaRPr lang="nl-BE" sz="2031" dirty="0">
              <a:solidFill>
                <a:srgbClr val="000000"/>
              </a:solidFill>
            </a:endParaRPr>
          </a:p>
          <a:p>
            <a:pPr>
              <a:lnSpc>
                <a:spcPct val="110000"/>
              </a:lnSpc>
              <a:spcBef>
                <a:spcPts val="0"/>
              </a:spcBef>
            </a:pPr>
            <a:r>
              <a:rPr lang="fr-BE" sz="2031" b="1"/>
              <a:t>4.9 DPI dans toutes les institutions: </a:t>
            </a:r>
            <a:r>
              <a:rPr lang="fr-BE" sz="2031"/>
              <a:t>en 2016, un programme ‘accélérateur’ a été mis en place qui avait pour objectif que tous les hôpitaux mettent en production un DPI intégré et l’utilisent effectivement; toutefois, le déploiement et l'utilisation d'un DPI dans tous les hôpitaux ne sont pas encore terminés</a:t>
            </a:r>
          </a:p>
          <a:p>
            <a:endParaRPr lang="nl-BE" dirty="0"/>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76</a:t>
            </a:fld>
            <a:r>
              <a:rPr lang="fr-BE" smtClean="0"/>
              <a:t> -</a:t>
            </a:r>
            <a:endParaRPr lang="fr-BE" dirty="0"/>
          </a:p>
        </p:txBody>
      </p:sp>
    </p:spTree>
    <p:extLst>
      <p:ext uri="{BB962C8B-B14F-4D97-AF65-F5344CB8AC3E}">
        <p14:creationId xmlns:p14="http://schemas.microsoft.com/office/powerpoint/2010/main" val="5837562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a:t>Roadmap 3.0 </a:t>
            </a:r>
            <a:r>
              <a:rPr lang="fr-BE" dirty="0" smtClean="0"/>
              <a:t>– </a:t>
            </a:r>
            <a:br>
              <a:rPr lang="fr-BE" dirty="0" smtClean="0"/>
            </a:br>
            <a:r>
              <a:rPr lang="fr-BE" dirty="0" smtClean="0"/>
              <a:t>Prestataires </a:t>
            </a:r>
            <a:r>
              <a:rPr lang="fr-BE" dirty="0"/>
              <a:t>de soins et institutions de soins (4/5)</a:t>
            </a:r>
          </a:p>
        </p:txBody>
      </p:sp>
      <p:sp>
        <p:nvSpPr>
          <p:cNvPr id="3" name="Tijdelijke aanduiding voor inhoud 2"/>
          <p:cNvSpPr>
            <a:spLocks noGrp="1"/>
          </p:cNvSpPr>
          <p:nvPr>
            <p:ph idx="1"/>
          </p:nvPr>
        </p:nvSpPr>
        <p:spPr/>
        <p:txBody>
          <a:bodyPr>
            <a:noAutofit/>
          </a:bodyPr>
          <a:lstStyle/>
          <a:p>
            <a:pPr>
              <a:spcBef>
                <a:spcPts val="0"/>
              </a:spcBef>
            </a:pPr>
            <a:r>
              <a:rPr lang="fr-BE" sz="1846" b="1"/>
              <a:t>4.10 Publication d’informations structurées: </a:t>
            </a:r>
            <a:r>
              <a:rPr lang="fr-BE" sz="1846"/>
              <a:t>le plan d'actions 2013-2018 prévoit le développement d'une infrastructure essentiellement technique (y compris Hub/Metahub) qui permet aux établissements de soins de publier des informations médicales sur des patients; la publication d'informations relatives aux patients sous une forme structurée n'est pas encore suffisamment élaborée et utilisée</a:t>
            </a:r>
          </a:p>
          <a:p>
            <a:pPr>
              <a:spcBef>
                <a:spcPts val="0"/>
              </a:spcBef>
            </a:pPr>
            <a:endParaRPr lang="nl-BE" sz="1846" dirty="0">
              <a:solidFill>
                <a:srgbClr val="000000"/>
              </a:solidFill>
            </a:endParaRPr>
          </a:p>
          <a:p>
            <a:pPr>
              <a:spcBef>
                <a:spcPts val="0"/>
              </a:spcBef>
            </a:pPr>
            <a:r>
              <a:rPr lang="fr-BE" sz="1846" b="1"/>
              <a:t>4.11 Registres: </a:t>
            </a:r>
            <a:r>
              <a:rPr lang="fr-BE" sz="1846"/>
              <a:t>on ne sait pas suffisamment si les données recueillies dans les divers registres ont un effet d'amélioration de la qualité; les données qui doivent être fournies doivent, en principe, servir un intérêt public</a:t>
            </a:r>
          </a:p>
          <a:p>
            <a:pPr>
              <a:spcBef>
                <a:spcPts val="0"/>
              </a:spcBef>
            </a:pPr>
            <a:endParaRPr lang="nl-BE" sz="1846" dirty="0">
              <a:solidFill>
                <a:srgbClr val="000000"/>
              </a:solidFill>
            </a:endParaRPr>
          </a:p>
          <a:p>
            <a:pPr>
              <a:spcBef>
                <a:spcPts val="0"/>
              </a:spcBef>
            </a:pPr>
            <a:r>
              <a:rPr lang="fr-BE" sz="1846" b="1"/>
              <a:t>4.12 Communication et planification des soins: </a:t>
            </a:r>
            <a:r>
              <a:rPr lang="fr-BE" sz="1846"/>
              <a:t>le gouvernement flamand entend proposer un plan de soins et de soutien numérique partagé pour soutenir la collaboration multidisciplinaire et le partage de données dans le contexte des soins et du bien-être </a:t>
            </a: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77</a:t>
            </a:fld>
            <a:r>
              <a:rPr lang="fr-BE" smtClean="0"/>
              <a:t> -</a:t>
            </a:r>
            <a:endParaRPr lang="fr-BE" dirty="0"/>
          </a:p>
        </p:txBody>
      </p:sp>
    </p:spTree>
    <p:extLst>
      <p:ext uri="{BB962C8B-B14F-4D97-AF65-F5344CB8AC3E}">
        <p14:creationId xmlns:p14="http://schemas.microsoft.com/office/powerpoint/2010/main" val="27886717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Roadmap 3.0 </a:t>
            </a:r>
            <a:r>
              <a:rPr lang="fr-BE" dirty="0" smtClean="0"/>
              <a:t>–</a:t>
            </a:r>
            <a:br>
              <a:rPr lang="fr-BE" dirty="0" smtClean="0"/>
            </a:br>
            <a:r>
              <a:rPr lang="fr-BE" dirty="0" smtClean="0"/>
              <a:t>Prestataires </a:t>
            </a:r>
            <a:r>
              <a:rPr lang="fr-BE" dirty="0"/>
              <a:t>de soins et institutions de soins (5/5)</a:t>
            </a:r>
          </a:p>
        </p:txBody>
      </p:sp>
      <p:sp>
        <p:nvSpPr>
          <p:cNvPr id="3" name="Content Placeholder 2"/>
          <p:cNvSpPr>
            <a:spLocks noGrp="1"/>
          </p:cNvSpPr>
          <p:nvPr>
            <p:ph idx="1"/>
          </p:nvPr>
        </p:nvSpPr>
        <p:spPr/>
        <p:txBody>
          <a:bodyPr>
            <a:normAutofit/>
          </a:bodyPr>
          <a:lstStyle/>
          <a:p>
            <a:pPr>
              <a:spcBef>
                <a:spcPts val="0"/>
              </a:spcBef>
            </a:pPr>
            <a:r>
              <a:rPr lang="fr-BE" sz="1846" b="1"/>
              <a:t>4.13 Projet « Connecting Europe Facility », partie « Patient Summary »: </a:t>
            </a:r>
            <a:r>
              <a:rPr lang="fr-BE" sz="1846"/>
              <a:t>pour qu'un pays puisse procéder à un échange transfrontalier d'un Patient Summary, des informations structurées et codées doivent être disponibles; il s’agit d’un projet réalisé par Abrumet et financé par la Commission européenne en cofinancement avec la Région bruxelloise</a:t>
            </a:r>
          </a:p>
          <a:p>
            <a:pPr>
              <a:spcBef>
                <a:spcPts val="0"/>
              </a:spcBef>
            </a:pPr>
            <a:endParaRPr lang="nl-BE" sz="1846" b="1" dirty="0"/>
          </a:p>
          <a:p>
            <a:pPr>
              <a:spcBef>
                <a:spcPts val="0"/>
              </a:spcBef>
            </a:pPr>
            <a:r>
              <a:rPr lang="fr-BE" sz="1846" b="1"/>
              <a:t>4.14 Modulation accès patient par les prestataires de soins: </a:t>
            </a:r>
            <a:r>
              <a:rPr lang="fr-BE" sz="1846"/>
              <a:t>les logiciels des prestataires doivent permettre de visualiser le statut d’accessibilité pour le patient d’un document publié dans un hub ou un coffre-fort</a:t>
            </a: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78</a:t>
            </a:fld>
            <a:r>
              <a:rPr lang="fr-BE" smtClean="0"/>
              <a:t> -</a:t>
            </a:r>
            <a:endParaRPr lang="fr-BE" dirty="0"/>
          </a:p>
        </p:txBody>
      </p:sp>
    </p:spTree>
    <p:extLst>
      <p:ext uri="{BB962C8B-B14F-4D97-AF65-F5344CB8AC3E}">
        <p14:creationId xmlns:p14="http://schemas.microsoft.com/office/powerpoint/2010/main" val="22208522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dirty="0"/>
              <a:t>Roadmap 3.0 </a:t>
            </a:r>
            <a:r>
              <a:rPr lang="fr-BE" dirty="0" smtClean="0"/>
              <a:t>– Le </a:t>
            </a:r>
            <a:r>
              <a:rPr lang="fr-BE" dirty="0"/>
              <a:t>patient en qualité de copilote</a:t>
            </a:r>
          </a:p>
        </p:txBody>
      </p:sp>
      <p:sp>
        <p:nvSpPr>
          <p:cNvPr id="3" name="Tijdelijke aanduiding voor inhoud 2"/>
          <p:cNvSpPr>
            <a:spLocks noGrp="1"/>
          </p:cNvSpPr>
          <p:nvPr>
            <p:ph idx="1"/>
          </p:nvPr>
        </p:nvSpPr>
        <p:spPr>
          <a:xfrm>
            <a:off x="457200" y="1169057"/>
            <a:ext cx="8229600" cy="4918700"/>
          </a:xfrm>
        </p:spPr>
        <p:txBody>
          <a:bodyPr>
            <a:normAutofit fontScale="40000" lnSpcReduction="20000"/>
          </a:bodyPr>
          <a:lstStyle/>
          <a:p>
            <a:pPr>
              <a:lnSpc>
                <a:spcPct val="120000"/>
              </a:lnSpc>
              <a:spcBef>
                <a:spcPts val="0"/>
              </a:spcBef>
            </a:pPr>
            <a:r>
              <a:rPr lang="fr-BE" sz="4616" b="1"/>
              <a:t>5.1 Portail personnel de santé: </a:t>
            </a:r>
            <a:r>
              <a:rPr lang="fr-BE" sz="4616"/>
              <a:t>ce projet s'inscrit dans le prolongement et constitue une extension du projet PA10 Personal Health Viewer du plan d'actions 2013-2018; à travers ce portail de santé, nous souhaitons donner aux citoyens un accès rapide et facile aux données sur leur santé qui sont disponibles sous forme numérique, afin qu'ils puissent faire des choix conscients</a:t>
            </a:r>
          </a:p>
          <a:p>
            <a:pPr>
              <a:lnSpc>
                <a:spcPct val="120000"/>
              </a:lnSpc>
              <a:spcBef>
                <a:spcPts val="0"/>
              </a:spcBef>
            </a:pPr>
            <a:endParaRPr lang="nl-BE" sz="4616" dirty="0">
              <a:solidFill>
                <a:srgbClr val="000000"/>
              </a:solidFill>
            </a:endParaRPr>
          </a:p>
          <a:p>
            <a:pPr>
              <a:lnSpc>
                <a:spcPct val="120000"/>
              </a:lnSpc>
              <a:spcBef>
                <a:spcPts val="0"/>
              </a:spcBef>
            </a:pPr>
            <a:r>
              <a:rPr lang="fr-BE" sz="4616" b="1"/>
              <a:t>5.2 Plate-forme de renvoi numérique: </a:t>
            </a:r>
            <a:r>
              <a:rPr lang="fr-BE" sz="4616"/>
              <a:t>ce projet vise à augmenter la participation du patient lors du renvoi d'un prestataire de soins à un autre; le renvoi électronique doit être consultable dans le Personal Health Viewer de sorte que le patient puisse éventuellement modifier la suggestion</a:t>
            </a:r>
          </a:p>
          <a:p>
            <a:pPr>
              <a:lnSpc>
                <a:spcPct val="120000"/>
              </a:lnSpc>
              <a:spcBef>
                <a:spcPts val="0"/>
              </a:spcBef>
            </a:pPr>
            <a:endParaRPr lang="nl-BE" sz="4616" dirty="0">
              <a:solidFill>
                <a:srgbClr val="000000"/>
              </a:solidFill>
            </a:endParaRPr>
          </a:p>
          <a:p>
            <a:pPr>
              <a:lnSpc>
                <a:spcPct val="120000"/>
              </a:lnSpc>
              <a:spcBef>
                <a:spcPts val="0"/>
              </a:spcBef>
            </a:pPr>
            <a:r>
              <a:rPr lang="fr-BE" sz="4616" b="1"/>
              <a:t>5.3 Orgadon: </a:t>
            </a:r>
            <a:r>
              <a:rPr lang="fr-BE" sz="4616"/>
              <a:t>le citoyen pourra gérer et enregistrer les déclarations anticipées de volonté concernant le don d'organes, de tissus et de cellules à travers divers canaux: via le logiciel du médecin généraliste, via la commune, via une application disponible via le Personal Health Viewer</a:t>
            </a: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79</a:t>
            </a:fld>
            <a:r>
              <a:rPr lang="fr-BE" smtClean="0"/>
              <a:t> -</a:t>
            </a:r>
            <a:endParaRPr lang="fr-BE" dirty="0"/>
          </a:p>
        </p:txBody>
      </p:sp>
    </p:spTree>
    <p:extLst>
      <p:ext uri="{BB962C8B-B14F-4D97-AF65-F5344CB8AC3E}">
        <p14:creationId xmlns:p14="http://schemas.microsoft.com/office/powerpoint/2010/main" val="4276087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3221" y="1177430"/>
            <a:ext cx="664689" cy="664689"/>
          </a:xfrm>
          <a:prstGeom prst="rect">
            <a:avLst/>
          </a:prstGeom>
        </p:spPr>
      </p:pic>
      <p:sp>
        <p:nvSpPr>
          <p:cNvPr id="33794" name="Oval 3"/>
          <p:cNvSpPr>
            <a:spLocks noChangeArrowheads="1"/>
          </p:cNvSpPr>
          <p:nvPr/>
        </p:nvSpPr>
        <p:spPr bwMode="auto">
          <a:xfrm>
            <a:off x="6497516" y="2256692"/>
            <a:ext cx="400050" cy="398585"/>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sz="1662">
              <a:latin typeface="Calibri" pitchFamily="34" charset="0"/>
            </a:endParaRPr>
          </a:p>
        </p:txBody>
      </p:sp>
      <p:sp>
        <p:nvSpPr>
          <p:cNvPr id="33795" name="Line 4"/>
          <p:cNvSpPr>
            <a:spLocks noChangeShapeType="1"/>
          </p:cNvSpPr>
          <p:nvPr/>
        </p:nvSpPr>
        <p:spPr bwMode="auto">
          <a:xfrm>
            <a:off x="5965581" y="2324101"/>
            <a:ext cx="531934" cy="1318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796" name="Line 5"/>
          <p:cNvSpPr>
            <a:spLocks noChangeShapeType="1"/>
          </p:cNvSpPr>
          <p:nvPr/>
        </p:nvSpPr>
        <p:spPr bwMode="auto">
          <a:xfrm flipH="1">
            <a:off x="6497516" y="2655278"/>
            <a:ext cx="134815" cy="3326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797" name="Line 6"/>
          <p:cNvSpPr>
            <a:spLocks noChangeShapeType="1"/>
          </p:cNvSpPr>
          <p:nvPr/>
        </p:nvSpPr>
        <p:spPr bwMode="auto">
          <a:xfrm>
            <a:off x="6831625" y="2589337"/>
            <a:ext cx="531935" cy="4645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798" name="Line 7"/>
          <p:cNvSpPr>
            <a:spLocks noChangeShapeType="1"/>
          </p:cNvSpPr>
          <p:nvPr/>
        </p:nvSpPr>
        <p:spPr bwMode="auto">
          <a:xfrm flipV="1">
            <a:off x="6897567" y="2129206"/>
            <a:ext cx="587619" cy="260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799" name="Line 8"/>
          <p:cNvSpPr>
            <a:spLocks noChangeShapeType="1"/>
          </p:cNvSpPr>
          <p:nvPr/>
        </p:nvSpPr>
        <p:spPr bwMode="auto">
          <a:xfrm flipH="1" flipV="1">
            <a:off x="6632331" y="2032491"/>
            <a:ext cx="65943" cy="2242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0" name="Oval 9"/>
          <p:cNvSpPr>
            <a:spLocks noChangeArrowheads="1"/>
          </p:cNvSpPr>
          <p:nvPr/>
        </p:nvSpPr>
        <p:spPr bwMode="auto">
          <a:xfrm>
            <a:off x="6699740" y="4626220"/>
            <a:ext cx="397120" cy="398585"/>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sz="1662">
              <a:latin typeface="Calibri" pitchFamily="34" charset="0"/>
            </a:endParaRPr>
          </a:p>
        </p:txBody>
      </p:sp>
      <p:sp>
        <p:nvSpPr>
          <p:cNvPr id="33801" name="Line 10"/>
          <p:cNvSpPr>
            <a:spLocks noChangeShapeType="1"/>
          </p:cNvSpPr>
          <p:nvPr/>
        </p:nvSpPr>
        <p:spPr bwMode="auto">
          <a:xfrm>
            <a:off x="6159014" y="4799136"/>
            <a:ext cx="540726" cy="26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2" name="Line 11"/>
          <p:cNvSpPr>
            <a:spLocks noChangeShapeType="1"/>
          </p:cNvSpPr>
          <p:nvPr/>
        </p:nvSpPr>
        <p:spPr bwMode="auto">
          <a:xfrm flipH="1">
            <a:off x="6699740" y="5024804"/>
            <a:ext cx="131885" cy="3326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3" name="Line 12"/>
          <p:cNvSpPr>
            <a:spLocks noChangeShapeType="1"/>
          </p:cNvSpPr>
          <p:nvPr/>
        </p:nvSpPr>
        <p:spPr bwMode="auto">
          <a:xfrm>
            <a:off x="7030917" y="4958862"/>
            <a:ext cx="531935" cy="4645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4" name="Line 13"/>
          <p:cNvSpPr>
            <a:spLocks noChangeShapeType="1"/>
          </p:cNvSpPr>
          <p:nvPr/>
        </p:nvSpPr>
        <p:spPr bwMode="auto">
          <a:xfrm flipV="1">
            <a:off x="7096858" y="4560277"/>
            <a:ext cx="332642" cy="199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5" name="Line 14"/>
          <p:cNvSpPr>
            <a:spLocks noChangeShapeType="1"/>
          </p:cNvSpPr>
          <p:nvPr/>
        </p:nvSpPr>
        <p:spPr bwMode="auto">
          <a:xfrm flipV="1">
            <a:off x="6897566" y="4227635"/>
            <a:ext cx="0" cy="3985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6" name="Oval 15"/>
          <p:cNvSpPr>
            <a:spLocks noChangeArrowheads="1"/>
          </p:cNvSpPr>
          <p:nvPr/>
        </p:nvSpPr>
        <p:spPr bwMode="auto">
          <a:xfrm>
            <a:off x="3118338" y="5011615"/>
            <a:ext cx="398585" cy="398585"/>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sz="1662">
              <a:latin typeface="Calibri" pitchFamily="34" charset="0"/>
            </a:endParaRPr>
          </a:p>
        </p:txBody>
      </p:sp>
      <p:sp>
        <p:nvSpPr>
          <p:cNvPr id="33807" name="Line 16"/>
          <p:cNvSpPr>
            <a:spLocks noChangeShapeType="1"/>
          </p:cNvSpPr>
          <p:nvPr/>
        </p:nvSpPr>
        <p:spPr bwMode="auto">
          <a:xfrm>
            <a:off x="2586404" y="5079024"/>
            <a:ext cx="531934" cy="1318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8" name="Line 17"/>
          <p:cNvSpPr>
            <a:spLocks noChangeShapeType="1"/>
          </p:cNvSpPr>
          <p:nvPr/>
        </p:nvSpPr>
        <p:spPr bwMode="auto">
          <a:xfrm flipH="1">
            <a:off x="3074379" y="5366240"/>
            <a:ext cx="133350" cy="3326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9" name="Line 18"/>
          <p:cNvSpPr>
            <a:spLocks noChangeShapeType="1"/>
          </p:cNvSpPr>
          <p:nvPr/>
        </p:nvSpPr>
        <p:spPr bwMode="auto">
          <a:xfrm>
            <a:off x="3442190" y="5370635"/>
            <a:ext cx="329711" cy="2974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10" name="Line 19"/>
          <p:cNvSpPr>
            <a:spLocks noChangeShapeType="1"/>
          </p:cNvSpPr>
          <p:nvPr/>
        </p:nvSpPr>
        <p:spPr bwMode="auto">
          <a:xfrm flipV="1">
            <a:off x="3534508" y="5121521"/>
            <a:ext cx="394189" cy="67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11" name="Line 20"/>
          <p:cNvSpPr>
            <a:spLocks noChangeShapeType="1"/>
          </p:cNvSpPr>
          <p:nvPr/>
        </p:nvSpPr>
        <p:spPr bwMode="auto">
          <a:xfrm flipV="1">
            <a:off x="3317631" y="4613031"/>
            <a:ext cx="0" cy="3985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12" name="Line 21"/>
          <p:cNvSpPr>
            <a:spLocks noChangeShapeType="1"/>
          </p:cNvSpPr>
          <p:nvPr/>
        </p:nvSpPr>
        <p:spPr bwMode="auto">
          <a:xfrm flipV="1">
            <a:off x="3453912" y="3711820"/>
            <a:ext cx="1107831" cy="1365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13" name="Line 22"/>
          <p:cNvSpPr>
            <a:spLocks noChangeShapeType="1"/>
          </p:cNvSpPr>
          <p:nvPr/>
        </p:nvSpPr>
        <p:spPr bwMode="auto">
          <a:xfrm flipH="1" flipV="1">
            <a:off x="5037994" y="3547698"/>
            <a:ext cx="1727689" cy="11444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14" name="Line 23"/>
          <p:cNvSpPr>
            <a:spLocks noChangeShapeType="1"/>
          </p:cNvSpPr>
          <p:nvPr/>
        </p:nvSpPr>
        <p:spPr bwMode="auto">
          <a:xfrm flipH="1">
            <a:off x="4974983" y="2554166"/>
            <a:ext cx="1531326" cy="6447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15" name="Text Box 25"/>
          <p:cNvSpPr txBox="1">
            <a:spLocks noChangeArrowheads="1"/>
          </p:cNvSpPr>
          <p:nvPr/>
        </p:nvSpPr>
        <p:spPr bwMode="auto">
          <a:xfrm>
            <a:off x="6496050" y="2265485"/>
            <a:ext cx="397119"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662">
                <a:solidFill>
                  <a:srgbClr val="000000"/>
                </a:solidFill>
                <a:sym typeface="Arial" charset="0"/>
              </a:rPr>
              <a:t>A</a:t>
            </a:r>
          </a:p>
        </p:txBody>
      </p:sp>
      <p:sp>
        <p:nvSpPr>
          <p:cNvPr id="33816" name="Text Box 26"/>
          <p:cNvSpPr txBox="1">
            <a:spLocks noChangeArrowheads="1"/>
          </p:cNvSpPr>
          <p:nvPr/>
        </p:nvSpPr>
        <p:spPr bwMode="auto">
          <a:xfrm>
            <a:off x="6739306" y="4651131"/>
            <a:ext cx="265234"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662">
                <a:solidFill>
                  <a:srgbClr val="000000"/>
                </a:solidFill>
                <a:sym typeface="Arial" charset="0"/>
              </a:rPr>
              <a:t>C</a:t>
            </a:r>
          </a:p>
        </p:txBody>
      </p:sp>
      <p:sp>
        <p:nvSpPr>
          <p:cNvPr id="33817" name="Text Box 27"/>
          <p:cNvSpPr txBox="1">
            <a:spLocks noChangeArrowheads="1"/>
          </p:cNvSpPr>
          <p:nvPr/>
        </p:nvSpPr>
        <p:spPr bwMode="auto">
          <a:xfrm>
            <a:off x="3169628" y="5039460"/>
            <a:ext cx="238857"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662">
                <a:solidFill>
                  <a:srgbClr val="000000"/>
                </a:solidFill>
                <a:sym typeface="Arial" charset="0"/>
              </a:rPr>
              <a:t>B</a:t>
            </a:r>
          </a:p>
        </p:txBody>
      </p:sp>
      <p:cxnSp>
        <p:nvCxnSpPr>
          <p:cNvPr id="33818" name="Straight Connector 2"/>
          <p:cNvCxnSpPr>
            <a:cxnSpLocks noChangeShapeType="1"/>
          </p:cNvCxnSpPr>
          <p:nvPr/>
        </p:nvCxnSpPr>
        <p:spPr bwMode="auto">
          <a:xfrm>
            <a:off x="2586404" y="4060583"/>
            <a:ext cx="613996" cy="101697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2010509" y="3367455"/>
            <a:ext cx="1252904"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1846" b="1">
                <a:solidFill>
                  <a:srgbClr val="00B0F0"/>
                </a:solidFill>
                <a:latin typeface="Consolas" pitchFamily="49" charset="0"/>
              </a:rPr>
              <a:t>InterMed</a:t>
            </a:r>
          </a:p>
          <a:p>
            <a:pPr algn="ctr" eaLnBrk="0" hangingPunct="0">
              <a:buSzPct val="100000"/>
            </a:pPr>
            <a:r>
              <a:rPr lang="fr-BE" sz="1846"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301263" y="3020158"/>
            <a:ext cx="526074" cy="5275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1266092" y="3669323"/>
            <a:ext cx="410308"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1266094" y="3874478"/>
            <a:ext cx="694592" cy="42496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586406" y="2048608"/>
            <a:ext cx="465534" cy="241789"/>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169629" y="2144590"/>
            <a:ext cx="243529" cy="56344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325566" y="1968011"/>
            <a:ext cx="567836" cy="16119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4000502" y="2354874"/>
            <a:ext cx="402981" cy="468923"/>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sz="1662"/>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3781" y="1743809"/>
            <a:ext cx="1811215" cy="44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1489" y="1792166"/>
            <a:ext cx="674077" cy="67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1940" y="2708031"/>
            <a:ext cx="722434" cy="72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6289" y="2392242"/>
            <a:ext cx="842596" cy="83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170" y="3947747"/>
            <a:ext cx="842597" cy="84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169" y="3289789"/>
            <a:ext cx="844062" cy="84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7427" y="2637694"/>
            <a:ext cx="844062" cy="84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91963" y="4123594"/>
            <a:ext cx="653562"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3425" y="4884128"/>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69579" y="5410202"/>
            <a:ext cx="655027"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67858" y="5341328"/>
            <a:ext cx="655026"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08182" y="4794740"/>
            <a:ext cx="653562"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64825" y="1792166"/>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37435" y="1500555"/>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9502" y="1800958"/>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96151" y="2725617"/>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0655" y="2731479"/>
            <a:ext cx="653562"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96909" y="5064370"/>
            <a:ext cx="655027"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62093" y="4268667"/>
            <a:ext cx="653562"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7066" y="3798278"/>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80943" y="4632082"/>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5889" y="5096609"/>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327281" y="2804746"/>
            <a:ext cx="638908" cy="88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fr-BE">
                <a:latin typeface="+mj-lt"/>
              </a:rPr>
              <a:t>Coffres-forts de santé</a:t>
            </a:r>
          </a:p>
        </p:txBody>
      </p:sp>
      <p:cxnSp>
        <p:nvCxnSpPr>
          <p:cNvPr id="67" name="Straight Connector 21"/>
          <p:cNvCxnSpPr>
            <a:cxnSpLocks noChangeShapeType="1"/>
            <a:stCxn id="61" idx="3"/>
          </p:cNvCxnSpPr>
          <p:nvPr/>
        </p:nvCxnSpPr>
        <p:spPr bwMode="auto">
          <a:xfrm>
            <a:off x="2657910" y="1509775"/>
            <a:ext cx="235492" cy="23403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 name="Date Placeholder 3"/>
          <p:cNvSpPr>
            <a:spLocks noGrp="1"/>
          </p:cNvSpPr>
          <p:nvPr>
            <p:ph type="dt" sz="half" idx="2"/>
          </p:nvPr>
        </p:nvSpPr>
        <p:spPr/>
        <p:txBody>
          <a:bodyPr/>
          <a:lstStyle/>
          <a:p>
            <a:r>
              <a:rPr lang="en-US" smtClean="0"/>
              <a:t>18/02/2020</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8</a:t>
            </a:fld>
            <a:r>
              <a:rPr lang="fr-BE" smtClean="0"/>
              <a:t> -</a:t>
            </a:r>
            <a:endParaRPr lang="fr-BE" dirty="0"/>
          </a:p>
        </p:txBody>
      </p:sp>
    </p:spTree>
    <p:extLst>
      <p:ext uri="{BB962C8B-B14F-4D97-AF65-F5344CB8AC3E}">
        <p14:creationId xmlns:p14="http://schemas.microsoft.com/office/powerpoint/2010/main" val="2700914851"/>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dirty="0"/>
              <a:t>Roadmap 3.0 </a:t>
            </a:r>
            <a:r>
              <a:rPr lang="fr-BE" dirty="0" smtClean="0"/>
              <a:t>– </a:t>
            </a:r>
            <a:r>
              <a:rPr lang="fr-BE" dirty="0" err="1" smtClean="0"/>
              <a:t>eSanté</a:t>
            </a:r>
            <a:r>
              <a:rPr lang="fr-BE" dirty="0" smtClean="0"/>
              <a:t> </a:t>
            </a:r>
            <a:r>
              <a:rPr lang="fr-BE" dirty="0"/>
              <a:t>et mutualités (1/3)</a:t>
            </a:r>
          </a:p>
        </p:txBody>
      </p:sp>
      <p:sp>
        <p:nvSpPr>
          <p:cNvPr id="3" name="Tijdelijke aanduiding voor inhoud 2"/>
          <p:cNvSpPr>
            <a:spLocks noGrp="1"/>
          </p:cNvSpPr>
          <p:nvPr>
            <p:ph idx="1"/>
          </p:nvPr>
        </p:nvSpPr>
        <p:spPr/>
        <p:txBody>
          <a:bodyPr>
            <a:noAutofit/>
          </a:bodyPr>
          <a:lstStyle/>
          <a:p>
            <a:pPr>
              <a:spcBef>
                <a:spcPts val="0"/>
              </a:spcBef>
            </a:pPr>
            <a:r>
              <a:rPr lang="fr-BE" sz="1846" b="1"/>
              <a:t>6.1 eAttest pour les médecins-spécialistes, les dentistes, les kinés et les logopèdes: </a:t>
            </a:r>
            <a:r>
              <a:rPr lang="fr-BE" sz="1846"/>
              <a:t>le service eAttest permet de transmettre des attestations de soins électroniques via la plate-forme MyCareNet à la mutualité du patient</a:t>
            </a:r>
          </a:p>
          <a:p>
            <a:pPr>
              <a:spcBef>
                <a:spcPts val="0"/>
              </a:spcBef>
            </a:pPr>
            <a:endParaRPr lang="fr-FR" sz="1846" dirty="0">
              <a:solidFill>
                <a:srgbClr val="000000"/>
              </a:solidFill>
            </a:endParaRPr>
          </a:p>
          <a:p>
            <a:pPr>
              <a:spcBef>
                <a:spcPts val="0"/>
              </a:spcBef>
            </a:pPr>
            <a:r>
              <a:rPr lang="fr-BE" sz="1846" b="1"/>
              <a:t>6.2 eFac pour les maisons médicales, les kinés et les logopèdes: </a:t>
            </a:r>
            <a:r>
              <a:rPr lang="fr-BE" sz="1846"/>
              <a:t>le service eFac (facturation électronique) permet à toute institution ou prestataire de soins de transmettre, de manière électronique, via le réseau, le fichier de facturation créé dans le cadre du tiers payant</a:t>
            </a:r>
          </a:p>
          <a:p>
            <a:pPr>
              <a:spcBef>
                <a:spcPts val="0"/>
              </a:spcBef>
            </a:pPr>
            <a:endParaRPr lang="fr-FR" sz="1846" dirty="0">
              <a:solidFill>
                <a:srgbClr val="000000"/>
              </a:solidFill>
            </a:endParaRPr>
          </a:p>
          <a:p>
            <a:pPr>
              <a:spcBef>
                <a:spcPts val="0"/>
              </a:spcBef>
            </a:pPr>
            <a:r>
              <a:rPr lang="fr-BE" sz="1846" b="1"/>
              <a:t>6.3 Consultation des données du membre: </a:t>
            </a:r>
            <a:r>
              <a:rPr lang="fr-BE" sz="1846"/>
              <a:t>le service « Données du membre » permet à toute institution ou prestataire de soins de consulter les informations (assurabilité et droits dérivés) du bénéficiaire de soins pour effectuer une facturation correcte dans le cadre du tiers payant</a:t>
            </a: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80</a:t>
            </a:fld>
            <a:r>
              <a:rPr lang="fr-BE" smtClean="0"/>
              <a:t> -</a:t>
            </a:r>
            <a:endParaRPr lang="fr-BE" dirty="0"/>
          </a:p>
        </p:txBody>
      </p:sp>
    </p:spTree>
    <p:extLst>
      <p:ext uri="{BB962C8B-B14F-4D97-AF65-F5344CB8AC3E}">
        <p14:creationId xmlns:p14="http://schemas.microsoft.com/office/powerpoint/2010/main" val="15215994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dirty="0"/>
              <a:t>Roadmap 3.0 </a:t>
            </a:r>
            <a:r>
              <a:rPr lang="fr-BE" dirty="0" smtClean="0"/>
              <a:t>– </a:t>
            </a:r>
            <a:r>
              <a:rPr lang="fr-BE" dirty="0" err="1" smtClean="0"/>
              <a:t>eSanté</a:t>
            </a:r>
            <a:r>
              <a:rPr lang="fr-BE" dirty="0" smtClean="0"/>
              <a:t> </a:t>
            </a:r>
            <a:r>
              <a:rPr lang="fr-BE" dirty="0"/>
              <a:t>et mutualités (2/3)</a:t>
            </a:r>
          </a:p>
        </p:txBody>
      </p:sp>
      <p:sp>
        <p:nvSpPr>
          <p:cNvPr id="3" name="Tijdelijke aanduiding voor inhoud 2"/>
          <p:cNvSpPr>
            <a:spLocks noGrp="1"/>
          </p:cNvSpPr>
          <p:nvPr>
            <p:ph idx="1"/>
          </p:nvPr>
        </p:nvSpPr>
        <p:spPr/>
        <p:txBody>
          <a:bodyPr>
            <a:normAutofit/>
          </a:bodyPr>
          <a:lstStyle/>
          <a:p>
            <a:pPr>
              <a:spcBef>
                <a:spcPts val="0"/>
              </a:spcBef>
            </a:pPr>
            <a:r>
              <a:rPr lang="fr-BE" sz="1846" b="1"/>
              <a:t>6.4 Digitalisation des conventions de rééducation: </a:t>
            </a:r>
            <a:r>
              <a:rPr lang="fr-BE" sz="1846"/>
              <a:t>en cas de rééducation fonctionnelle d'un patient, l'hôpital compétent doit introduire une demande d'accord auprès du Conseil médical de l'OA. En 2016/2017, les mutualités ont réalisé une étude d'opportunité permettant d'envisager la digitalisation d'une partie de ces demandes</a:t>
            </a:r>
          </a:p>
          <a:p>
            <a:pPr>
              <a:spcBef>
                <a:spcPts val="0"/>
              </a:spcBef>
            </a:pPr>
            <a:endParaRPr lang="fr-FR" sz="1846" dirty="0">
              <a:solidFill>
                <a:srgbClr val="000000"/>
              </a:solidFill>
            </a:endParaRPr>
          </a:p>
          <a:p>
            <a:pPr>
              <a:spcBef>
                <a:spcPts val="0"/>
              </a:spcBef>
            </a:pPr>
            <a:r>
              <a:rPr lang="fr-BE" sz="1846" b="1"/>
              <a:t>6.5 Digitalisation des accords Chapitre IV: </a:t>
            </a:r>
            <a:r>
              <a:rPr lang="fr-BE" sz="1846"/>
              <a:t>le service de demande et de consultation des accords pour les médicaments du chapitre IV est disponible pour les médecins généralistes et spécialistes (demandes et consultation) et pour les pharmaciens et le secteur des hôpitaux (consultation); le service de consultation sera disponible pour les hôpitaux et sera adapté aux caractéristiques spécifiques de la DB SAM V2 (projet INAMI)</a:t>
            </a:r>
          </a:p>
          <a:p>
            <a:pPr>
              <a:lnSpc>
                <a:spcPct val="120000"/>
              </a:lnSpc>
              <a:spcBef>
                <a:spcPts val="0"/>
              </a:spcBef>
              <a:spcAft>
                <a:spcPts val="511"/>
              </a:spcAft>
            </a:pPr>
            <a:endParaRPr lang="nl-BE" dirty="0"/>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81</a:t>
            </a:fld>
            <a:r>
              <a:rPr lang="fr-BE" smtClean="0"/>
              <a:t> -</a:t>
            </a:r>
            <a:endParaRPr lang="fr-BE" dirty="0"/>
          </a:p>
        </p:txBody>
      </p:sp>
    </p:spTree>
    <p:extLst>
      <p:ext uri="{BB962C8B-B14F-4D97-AF65-F5344CB8AC3E}">
        <p14:creationId xmlns:p14="http://schemas.microsoft.com/office/powerpoint/2010/main" val="16650346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Roadmap 3.0 </a:t>
            </a:r>
            <a:r>
              <a:rPr lang="fr-BE" dirty="0" smtClean="0"/>
              <a:t>– </a:t>
            </a:r>
            <a:r>
              <a:rPr lang="fr-BE" dirty="0" err="1" smtClean="0"/>
              <a:t>eSanté</a:t>
            </a:r>
            <a:r>
              <a:rPr lang="fr-BE" dirty="0" smtClean="0"/>
              <a:t> </a:t>
            </a:r>
            <a:r>
              <a:rPr lang="fr-BE" dirty="0"/>
              <a:t>et mutualités (3/3)</a:t>
            </a:r>
          </a:p>
        </p:txBody>
      </p:sp>
      <p:sp>
        <p:nvSpPr>
          <p:cNvPr id="3" name="Content Placeholder 2"/>
          <p:cNvSpPr>
            <a:spLocks noGrp="1"/>
          </p:cNvSpPr>
          <p:nvPr>
            <p:ph idx="1"/>
          </p:nvPr>
        </p:nvSpPr>
        <p:spPr/>
        <p:txBody>
          <a:bodyPr>
            <a:normAutofit/>
          </a:bodyPr>
          <a:lstStyle/>
          <a:p>
            <a:pPr>
              <a:spcBef>
                <a:spcPts val="0"/>
              </a:spcBef>
            </a:pPr>
            <a:r>
              <a:rPr lang="fr-BE" sz="1846" b="1"/>
              <a:t>6.6 Abonnements dans des maisons médicales: </a:t>
            </a:r>
            <a:r>
              <a:rPr lang="fr-BE" sz="1846"/>
              <a:t>un service électronique permettant d’inscrire ou de désinscrire un patient dans une maison médicale est mis à la disposition des maisons médicales</a:t>
            </a:r>
          </a:p>
          <a:p>
            <a:pPr>
              <a:spcBef>
                <a:spcPts val="0"/>
              </a:spcBef>
            </a:pPr>
            <a:endParaRPr lang="fr-FR" sz="1846" dirty="0">
              <a:solidFill>
                <a:srgbClr val="000000"/>
              </a:solidFill>
            </a:endParaRPr>
          </a:p>
          <a:p>
            <a:pPr>
              <a:spcBef>
                <a:spcPts val="0"/>
              </a:spcBef>
            </a:pPr>
            <a:r>
              <a:rPr lang="fr-BE" sz="1846" b="1"/>
              <a:t>6.7 Digitalisation des accords kinés: </a:t>
            </a:r>
            <a:r>
              <a:rPr lang="fr-BE" sz="1846"/>
              <a:t>le but est de mettre à la disposition du secteur des kinés des services électroniques permettant la communication des notifications et des demandes d’accords</a:t>
            </a:r>
          </a:p>
        </p:txBody>
      </p:sp>
      <p:sp>
        <p:nvSpPr>
          <p:cNvPr id="5" name="Date Placeholder 4"/>
          <p:cNvSpPr>
            <a:spLocks noGrp="1"/>
          </p:cNvSpPr>
          <p:nvPr>
            <p:ph type="dt" sz="half" idx="2"/>
          </p:nvPr>
        </p:nvSpPr>
        <p:spPr/>
        <p:txBody>
          <a:bodyPr/>
          <a:lstStyle/>
          <a:p>
            <a:r>
              <a:rPr lang="en-US" smtClean="0"/>
              <a:t>18/02/2020</a:t>
            </a:r>
            <a:endParaRPr lang="fr-BE"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82</a:t>
            </a:fld>
            <a:r>
              <a:rPr lang="fr-BE" smtClean="0"/>
              <a:t> -</a:t>
            </a:r>
            <a:endParaRPr lang="fr-BE" dirty="0"/>
          </a:p>
        </p:txBody>
      </p:sp>
    </p:spTree>
    <p:extLst>
      <p:ext uri="{BB962C8B-B14F-4D97-AF65-F5344CB8AC3E}">
        <p14:creationId xmlns:p14="http://schemas.microsoft.com/office/powerpoint/2010/main" val="32943293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27584" y="1866909"/>
            <a:ext cx="2969163" cy="2743766"/>
          </a:xfrm>
          <a:prstGeom prst="rect">
            <a:avLst/>
          </a:prstGeom>
        </p:spPr>
      </p:pic>
      <p:grpSp>
        <p:nvGrpSpPr>
          <p:cNvPr id="9" name="Group 11"/>
          <p:cNvGrpSpPr>
            <a:grpSpLocks/>
          </p:cNvGrpSpPr>
          <p:nvPr/>
        </p:nvGrpSpPr>
        <p:grpSpPr bwMode="auto">
          <a:xfrm>
            <a:off x="4279900" y="3429000"/>
            <a:ext cx="4268788" cy="2800350"/>
            <a:chOff x="4406900" y="2676525"/>
            <a:chExt cx="4268788" cy="2801603"/>
          </a:xfrm>
        </p:grpSpPr>
        <p:pic>
          <p:nvPicPr>
            <p:cNvPr id="1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frank.robben@ehealth.fgov.be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https://www.ehealth.fgov.be</a:t>
              </a:r>
            </a:p>
            <a:p>
              <a:pPr>
                <a:defRPr/>
              </a:pPr>
              <a:r>
                <a:rPr lang="fr-BE" altLang="en-US" sz="1600" dirty="0" smtClean="0">
                  <a:latin typeface="+mj-lt"/>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https://www.frankrobben.be</a:t>
              </a:r>
              <a:endParaRPr lang="fr-BE" altLang="en-US" sz="1600" dirty="0" smtClean="0">
                <a:latin typeface="+mj-lt"/>
                <a:cs typeface="Arial" pitchFamily="34" charset="0"/>
              </a:endParaRPr>
            </a:p>
          </p:txBody>
        </p:sp>
      </p:grpSp>
    </p:spTree>
    <p:extLst>
      <p:ext uri="{BB962C8B-B14F-4D97-AF65-F5344CB8AC3E}">
        <p14:creationId xmlns:p14="http://schemas.microsoft.com/office/powerpoint/2010/main" val="649659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10 services de base</a:t>
            </a:r>
          </a:p>
        </p:txBody>
      </p:sp>
      <p:graphicFrame>
        <p:nvGraphicFramePr>
          <p:cNvPr id="6" name="Content Placeholder 5"/>
          <p:cNvGraphicFramePr>
            <a:graphicFrameLocks noGrp="1"/>
          </p:cNvGraphicFramePr>
          <p:nvPr>
            <p:ph idx="1"/>
            <p:extLst/>
          </p:nvPr>
        </p:nvGraphicFramePr>
        <p:xfrm>
          <a:off x="773723" y="1740878"/>
          <a:ext cx="7596554" cy="4177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2"/>
          </p:nvPr>
        </p:nvSpPr>
        <p:spPr/>
        <p:txBody>
          <a:bodyPr/>
          <a:lstStyle/>
          <a:p>
            <a:r>
              <a:rPr lang="en-US" smtClean="0"/>
              <a:t>18/02/2020</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9</a:t>
            </a:fld>
            <a:r>
              <a:rPr lang="fr-BE" smtClean="0"/>
              <a:t> -</a:t>
            </a:r>
            <a:endParaRPr lang="fr-BE" dirty="0"/>
          </a:p>
        </p:txBody>
      </p:sp>
    </p:spTree>
    <p:extLst>
      <p:ext uri="{BB962C8B-B14F-4D97-AF65-F5344CB8AC3E}">
        <p14:creationId xmlns:p14="http://schemas.microsoft.com/office/powerpoint/2010/main" val="27586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6161</Words>
  <Application>Microsoft Office PowerPoint</Application>
  <PresentationFormat>On-screen Show (4:3)</PresentationFormat>
  <Paragraphs>999</Paragraphs>
  <Slides>83</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Arial</vt:lpstr>
      <vt:lpstr>Calibri</vt:lpstr>
      <vt:lpstr>Consolas</vt:lpstr>
      <vt:lpstr>Gill Sans Light</vt:lpstr>
      <vt:lpstr>Times New Roman</vt:lpstr>
      <vt:lpstr>Wingdings</vt:lpstr>
      <vt:lpstr>Custom Design</vt:lpstr>
      <vt:lpstr>Plan eSanté Roadmap 3.0 </vt:lpstr>
      <vt:lpstr>Quelques chiffres</vt:lpstr>
      <vt:lpstr>L’eSanté, en pratique</vt:lpstr>
      <vt:lpstr>L’eSanté, en pratique</vt:lpstr>
      <vt:lpstr>Architecture de base</vt:lpstr>
      <vt:lpstr>Hubs &amp; Metahub</vt:lpstr>
      <vt:lpstr>Hubs &amp; Metahub</vt:lpstr>
      <vt:lpstr>Coffres-forts de santé</vt:lpstr>
      <vt:lpstr>10 services de base</vt:lpstr>
      <vt:lpstr>Roadmap 3.0: points d'attention</vt:lpstr>
      <vt:lpstr>Roadmap 3.0: points d'attention</vt:lpstr>
      <vt:lpstr>Clusters</vt:lpstr>
      <vt:lpstr>Clusters</vt:lpstr>
      <vt:lpstr>La Roadmap 3.0 (2019-2021) comprend 44 projets</vt:lpstr>
      <vt:lpstr>Overview Program management</vt:lpstr>
      <vt:lpstr>Cluster 0 – 8 priorités</vt:lpstr>
      <vt:lpstr>Cluster 0 – 8 priorités</vt:lpstr>
      <vt:lpstr>Cluster 0 – 8 priorités</vt:lpstr>
      <vt:lpstr>Cluster 0 – 8 priorités</vt:lpstr>
      <vt:lpstr>Cluster 0 – 8 priorités</vt:lpstr>
      <vt:lpstr>Cluster 0 – 8 priorités</vt:lpstr>
      <vt:lpstr>Cluster 0 – Data sharing consents</vt:lpstr>
      <vt:lpstr>Cluster 0 - Carelinks</vt:lpstr>
      <vt:lpstr>Cluster 0 – Circle of trust</vt:lpstr>
      <vt:lpstr>Cluster 3 – Application Programming Interface (API)</vt:lpstr>
      <vt:lpstr>Cluster 3 – Application Programming Interface (API)</vt:lpstr>
      <vt:lpstr>Cluster 3 – Application Programming Interface (API)</vt:lpstr>
      <vt:lpstr>Cluster 3 – Application Programming Interface (API)</vt:lpstr>
      <vt:lpstr>Cluster 3 – Réutilisation des composants business</vt:lpstr>
      <vt:lpstr>Cluster 3 – Réutilisation des composants business</vt:lpstr>
      <vt:lpstr>Cluster 3 – Business continuity</vt:lpstr>
      <vt:lpstr>Cluster 3 – Business continuity</vt:lpstr>
      <vt:lpstr>Cluster 3.3 – Business continuity</vt:lpstr>
      <vt:lpstr>Cluster 3 – Business continuity</vt:lpstr>
      <vt:lpstr>Cluster 3 – Dashboard eHealth</vt:lpstr>
      <vt:lpstr>Cluster 3 – Business continuity</vt:lpstr>
      <vt:lpstr>Cluster 3 – Environnements de test</vt:lpstr>
      <vt:lpstr>Cluster 3 – Environnements de test</vt:lpstr>
      <vt:lpstr>Cluster 3 – CoBRHA+</vt:lpstr>
      <vt:lpstr>Cluster 3 – SAM V2</vt:lpstr>
      <vt:lpstr>Cluster 3 – SAM V2</vt:lpstr>
      <vt:lpstr>Cluster 3 – Enregistrement des logiciels</vt:lpstr>
      <vt:lpstr>Cluster 3 – Enregistrement des logiciels</vt:lpstr>
      <vt:lpstr>Cluster 3 – Enregistrement des logiciels</vt:lpstr>
      <vt:lpstr>Cluster 3 – Enregistrement des logiciels</vt:lpstr>
      <vt:lpstr>Cluster 3 – Enregistrement des logiciels</vt:lpstr>
      <vt:lpstr>Cluster 3 – Enregistrement des logiciels</vt:lpstr>
      <vt:lpstr>Cluster 3 – Enregistrement des logiciels</vt:lpstr>
      <vt:lpstr>Cluster 4 – Prescription électronique</vt:lpstr>
      <vt:lpstr>Cluster 4 – Prescription électronique</vt:lpstr>
      <vt:lpstr>Cluster 4 – Prescription électronique</vt:lpstr>
      <vt:lpstr>Cluster 4 – Hôpitaux</vt:lpstr>
      <vt:lpstr>Hôpitaux – Belgian Meaningful Use Criteria</vt:lpstr>
      <vt:lpstr>Hôpitaux – Belgian Meaningful Use Criteria</vt:lpstr>
      <vt:lpstr>Cluster 4 – BelRai</vt:lpstr>
      <vt:lpstr>Cluster 4 – Vidis</vt:lpstr>
      <vt:lpstr>Cluster 5 – Orgadon</vt:lpstr>
      <vt:lpstr>Cluster 5 – Portail santé pour le patient</vt:lpstr>
      <vt:lpstr>MaSanté</vt:lpstr>
      <vt:lpstr>Cluster 5 – Portail santé pour le patient</vt:lpstr>
      <vt:lpstr>Cluster 5 – Portail santé pour le patient</vt:lpstr>
      <vt:lpstr>Cluster 5 – Portail santé pour le patient</vt:lpstr>
      <vt:lpstr>Cluster 5 – Portail santé pour le patient</vt:lpstr>
      <vt:lpstr>Cluster 6 – MyCareNet</vt:lpstr>
      <vt:lpstr>Cluster 6 – MyCareNet eFac</vt:lpstr>
      <vt:lpstr>La Roadmap 3.0 (2019-2021) comprend 44 projets</vt:lpstr>
      <vt:lpstr>Roadmap 3.0 – Fondements (1/2)</vt:lpstr>
      <vt:lpstr>Roadmap 3.0 – Fondements (2/2)</vt:lpstr>
      <vt:lpstr>Roadmap 3.0 – Transversalité</vt:lpstr>
      <vt:lpstr>Roadmap 3.0 – Support</vt:lpstr>
      <vt:lpstr>Roadmap 3.0 – Excellence opérationnelle (1/3)</vt:lpstr>
      <vt:lpstr>Roadmap 3.0 – Excellence opérationnelle (2/3)</vt:lpstr>
      <vt:lpstr>Roadmap 3.0 – Excellence opérationnelle (3/3)</vt:lpstr>
      <vt:lpstr>Roadmap 3.0 – Prestataires de soins et institutions de soins (1/5)</vt:lpstr>
      <vt:lpstr>Roadmap 3.0 –  Prestataires de soins et institutions de soins (2/5)</vt:lpstr>
      <vt:lpstr>Roadmap 3.0 –  Prestataires de soins et institutions de soins (3/5)</vt:lpstr>
      <vt:lpstr>Roadmap 3.0 –  Prestataires de soins et institutions de soins (4/5)</vt:lpstr>
      <vt:lpstr>Roadmap 3.0 – Prestataires de soins et institutions de soins (5/5)</vt:lpstr>
      <vt:lpstr>Roadmap 3.0 – Le patient en qualité de copilote</vt:lpstr>
      <vt:lpstr>Roadmap 3.0 – eSanté et mutualités (1/3)</vt:lpstr>
      <vt:lpstr>Roadmap 3.0 – eSanté et mutualités (2/3)</vt:lpstr>
      <vt:lpstr>Roadmap 3.0 – eSanté et mutualités (3/3)</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113</cp:revision>
  <dcterms:created xsi:type="dcterms:W3CDTF">2017-09-11T11:22:14Z</dcterms:created>
  <dcterms:modified xsi:type="dcterms:W3CDTF">2020-02-18T07:49:34Z</dcterms:modified>
</cp:coreProperties>
</file>