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86"/>
  </p:notesMasterIdLst>
  <p:sldIdLst>
    <p:sldId id="256" r:id="rId2"/>
    <p:sldId id="318" r:id="rId3"/>
    <p:sldId id="458" r:id="rId4"/>
    <p:sldId id="459" r:id="rId5"/>
    <p:sldId id="460" r:id="rId6"/>
    <p:sldId id="461" r:id="rId7"/>
    <p:sldId id="462" r:id="rId8"/>
    <p:sldId id="457" r:id="rId9"/>
    <p:sldId id="261" r:id="rId10"/>
    <p:sldId id="262" r:id="rId11"/>
    <p:sldId id="319" r:id="rId12"/>
    <p:sldId id="320" r:id="rId13"/>
    <p:sldId id="263" r:id="rId14"/>
    <p:sldId id="325" r:id="rId15"/>
    <p:sldId id="329" r:id="rId16"/>
    <p:sldId id="264" r:id="rId17"/>
    <p:sldId id="265" r:id="rId18"/>
    <p:sldId id="425" r:id="rId19"/>
    <p:sldId id="266" r:id="rId20"/>
    <p:sldId id="267" r:id="rId21"/>
    <p:sldId id="268" r:id="rId22"/>
    <p:sldId id="269" r:id="rId23"/>
    <p:sldId id="270" r:id="rId24"/>
    <p:sldId id="271" r:id="rId25"/>
    <p:sldId id="272" r:id="rId26"/>
    <p:sldId id="273" r:id="rId27"/>
    <p:sldId id="274" r:id="rId28"/>
    <p:sldId id="448" r:id="rId29"/>
    <p:sldId id="449" r:id="rId30"/>
    <p:sldId id="450" r:id="rId31"/>
    <p:sldId id="451" r:id="rId32"/>
    <p:sldId id="452" r:id="rId33"/>
    <p:sldId id="456" r:id="rId34"/>
    <p:sldId id="275" r:id="rId35"/>
    <p:sldId id="276" r:id="rId36"/>
    <p:sldId id="453"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455" r:id="rId52"/>
    <p:sldId id="291" r:id="rId53"/>
    <p:sldId id="292" r:id="rId54"/>
    <p:sldId id="389" r:id="rId55"/>
    <p:sldId id="439" r:id="rId56"/>
    <p:sldId id="295" r:id="rId57"/>
    <p:sldId id="296" r:id="rId58"/>
    <p:sldId id="297" r:id="rId59"/>
    <p:sldId id="472" r:id="rId60"/>
    <p:sldId id="413" r:id="rId61"/>
    <p:sldId id="409" r:id="rId62"/>
    <p:sldId id="410" r:id="rId63"/>
    <p:sldId id="411" r:id="rId64"/>
    <p:sldId id="412" r:id="rId65"/>
    <p:sldId id="414" r:id="rId66"/>
    <p:sldId id="463" r:id="rId67"/>
    <p:sldId id="415" r:id="rId68"/>
    <p:sldId id="416" r:id="rId69"/>
    <p:sldId id="417" r:id="rId70"/>
    <p:sldId id="418" r:id="rId71"/>
    <p:sldId id="419" r:id="rId72"/>
    <p:sldId id="473" r:id="rId73"/>
    <p:sldId id="420" r:id="rId74"/>
    <p:sldId id="464" r:id="rId75"/>
    <p:sldId id="474" r:id="rId76"/>
    <p:sldId id="465" r:id="rId77"/>
    <p:sldId id="466" r:id="rId78"/>
    <p:sldId id="475" r:id="rId79"/>
    <p:sldId id="469" r:id="rId80"/>
    <p:sldId id="471" r:id="rId81"/>
    <p:sldId id="470" r:id="rId82"/>
    <p:sldId id="426" r:id="rId83"/>
    <p:sldId id="393" r:id="rId84"/>
    <p:sldId id="258" r:id="rId8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0C9CE4"/>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2" d="100"/>
          <a:sy n="112" d="100"/>
        </p:scale>
        <p:origin x="1368" y="96"/>
      </p:cViewPr>
      <p:guideLst>
        <p:guide orient="horz" pos="2160"/>
        <p:guide pos="2880"/>
      </p:guideLst>
    </p:cSldViewPr>
  </p:slideViewPr>
  <p:notesTextViewPr>
    <p:cViewPr>
      <p:scale>
        <a:sx n="3" d="2"/>
        <a:sy n="3" d="2"/>
      </p:scale>
      <p:origin x="0" y="0"/>
    </p:cViewPr>
  </p:notesTextViewPr>
  <p:sorterViewPr>
    <p:cViewPr>
      <p:scale>
        <a:sx n="58" d="100"/>
        <a:sy n="58" d="100"/>
      </p:scale>
      <p:origin x="0" y="-24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image" Target="../media/image64.jpeg"/><Relationship Id="rId6" Type="http://schemas.openxmlformats.org/officeDocument/2006/relationships/image" Target="../media/image69.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image" Target="../media/image64.jpeg"/><Relationship Id="rId6" Type="http://schemas.openxmlformats.org/officeDocument/2006/relationships/image" Target="../media/image69.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472114" y="273865"/>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Coördinatie van elektronische deelprocessen</a:t>
          </a:r>
          <a:endParaRPr lang="nl-BE" sz="1600" kern="1200"/>
        </a:p>
      </dsp:txBody>
      <dsp:txXfrm>
        <a:off x="1472114" y="273865"/>
        <a:ext cx="2557605" cy="799251"/>
      </dsp:txXfrm>
    </dsp:sp>
    <dsp:sp modelId="{8B00EC11-24E0-4E0C-8101-DB576F31F9D2}">
      <dsp:nvSpPr>
        <dsp:cNvPr id="0" name=""/>
        <dsp:cNvSpPr/>
      </dsp:nvSpPr>
      <dsp:spPr>
        <a:xfrm>
          <a:off x="1365547" y="158418"/>
          <a:ext cx="559476" cy="8392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4306446" y="273865"/>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Portaal </a:t>
          </a:r>
          <a:endParaRPr lang="nl-BE" sz="1600" kern="1200"/>
        </a:p>
      </dsp:txBody>
      <dsp:txXfrm>
        <a:off x="4306446" y="273865"/>
        <a:ext cx="2557605" cy="799251"/>
      </dsp:txXfrm>
    </dsp:sp>
    <dsp:sp modelId="{17BB8C5E-ACC5-4AEA-AC3B-15C53CC548C0}">
      <dsp:nvSpPr>
        <dsp:cNvPr id="0" name=""/>
        <dsp:cNvSpPr/>
      </dsp:nvSpPr>
      <dsp:spPr>
        <a:xfrm>
          <a:off x="4199879" y="158418"/>
          <a:ext cx="559476" cy="83921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1472114" y="1280034"/>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Geïntegreerd gebruikers- en toegangsbeheer</a:t>
          </a:r>
          <a:endParaRPr lang="nl-BE" sz="1600" kern="1200"/>
        </a:p>
      </dsp:txBody>
      <dsp:txXfrm>
        <a:off x="1472114" y="1280034"/>
        <a:ext cx="2557605" cy="799251"/>
      </dsp:txXfrm>
    </dsp:sp>
    <dsp:sp modelId="{DEDE190B-7605-44A7-B19B-482157C4ED09}">
      <dsp:nvSpPr>
        <dsp:cNvPr id="0" name=""/>
        <dsp:cNvSpPr/>
      </dsp:nvSpPr>
      <dsp:spPr>
        <a:xfrm>
          <a:off x="1365547" y="1164587"/>
          <a:ext cx="559476" cy="8392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4306446" y="1280034"/>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Beheer van loggings</a:t>
          </a:r>
          <a:endParaRPr lang="nl-BE" sz="1600" kern="1200"/>
        </a:p>
      </dsp:txBody>
      <dsp:txXfrm>
        <a:off x="4306446" y="1280034"/>
        <a:ext cx="2557605" cy="799251"/>
      </dsp:txXfrm>
    </dsp:sp>
    <dsp:sp modelId="{F94043AE-FBAE-4418-8D10-10B1481C95AF}">
      <dsp:nvSpPr>
        <dsp:cNvPr id="0" name=""/>
        <dsp:cNvSpPr/>
      </dsp:nvSpPr>
      <dsp:spPr>
        <a:xfrm>
          <a:off x="4199879" y="1164587"/>
          <a:ext cx="559476" cy="83921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1472114" y="2286203"/>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Systeem voor end-to-end vercijfering</a:t>
          </a:r>
          <a:endParaRPr lang="nl-BE" sz="1600" kern="1200"/>
        </a:p>
      </dsp:txBody>
      <dsp:txXfrm>
        <a:off x="1472114" y="2286203"/>
        <a:ext cx="2557605" cy="799251"/>
      </dsp:txXfrm>
    </dsp:sp>
    <dsp:sp modelId="{1D377189-38FA-44FB-9886-A25D865375A4}">
      <dsp:nvSpPr>
        <dsp:cNvPr id="0" name=""/>
        <dsp:cNvSpPr/>
      </dsp:nvSpPr>
      <dsp:spPr>
        <a:xfrm>
          <a:off x="1365547" y="2170756"/>
          <a:ext cx="559476" cy="8392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4306446" y="2286203"/>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087670"/>
              </a:solidFill>
            </a:rPr>
            <a:t>eHealth</a:t>
          </a:r>
          <a:r>
            <a:rPr sz="1600" kern="1200" dirty="0"/>
            <a:t>Box</a:t>
          </a:r>
          <a:endParaRPr lang="nl-BE" sz="1600" kern="1200" dirty="0"/>
        </a:p>
      </dsp:txBody>
      <dsp:txXfrm>
        <a:off x="4306446" y="2286203"/>
        <a:ext cx="2557605" cy="799251"/>
      </dsp:txXfrm>
    </dsp:sp>
    <dsp:sp modelId="{82E38FB2-A96C-4D7A-A866-6D7BE57189A0}">
      <dsp:nvSpPr>
        <dsp:cNvPr id="0" name=""/>
        <dsp:cNvSpPr/>
      </dsp:nvSpPr>
      <dsp:spPr>
        <a:xfrm>
          <a:off x="4199879" y="2170756"/>
          <a:ext cx="559476" cy="83921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472114" y="329237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nl-BE" sz="1600" kern="1200"/>
        </a:p>
      </dsp:txBody>
      <dsp:txXfrm>
        <a:off x="1472114" y="3292372"/>
        <a:ext cx="2557605" cy="799251"/>
      </dsp:txXfrm>
    </dsp:sp>
    <dsp:sp modelId="{A9E14B50-194E-4A93-B9D9-20BB56D81973}">
      <dsp:nvSpPr>
        <dsp:cNvPr id="0" name=""/>
        <dsp:cNvSpPr/>
      </dsp:nvSpPr>
      <dsp:spPr>
        <a:xfrm>
          <a:off x="1365547" y="3176925"/>
          <a:ext cx="559476" cy="83921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4306446" y="329237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Codering en anonimisering</a:t>
          </a:r>
          <a:endParaRPr lang="nl-BE" sz="1600" kern="1200"/>
        </a:p>
      </dsp:txBody>
      <dsp:txXfrm>
        <a:off x="4306446" y="3292372"/>
        <a:ext cx="2557605" cy="799251"/>
      </dsp:txXfrm>
    </dsp:sp>
    <dsp:sp modelId="{70C2EA1E-D7DB-4E74-806D-4590DBE781A3}">
      <dsp:nvSpPr>
        <dsp:cNvPr id="0" name=""/>
        <dsp:cNvSpPr/>
      </dsp:nvSpPr>
      <dsp:spPr>
        <a:xfrm>
          <a:off x="4199879" y="3176925"/>
          <a:ext cx="559476" cy="839214"/>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1472114" y="429854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Raadpleging van het Rijksregister en van de KSZ-registers</a:t>
          </a:r>
          <a:endParaRPr lang="nl-BE" sz="1600" kern="1200"/>
        </a:p>
      </dsp:txBody>
      <dsp:txXfrm>
        <a:off x="1472114" y="4298542"/>
        <a:ext cx="2557605" cy="799251"/>
      </dsp:txXfrm>
    </dsp:sp>
    <dsp:sp modelId="{139FD9EA-3509-4D4C-98D4-BC741BA871D8}">
      <dsp:nvSpPr>
        <dsp:cNvPr id="0" name=""/>
        <dsp:cNvSpPr/>
      </dsp:nvSpPr>
      <dsp:spPr>
        <a:xfrm>
          <a:off x="1365547" y="4183094"/>
          <a:ext cx="559476" cy="83921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4306446" y="429854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Verwijzingsrepertorium (metahub)</a:t>
          </a:r>
          <a:endParaRPr lang="nl-BE" sz="1600" kern="1200"/>
        </a:p>
      </dsp:txBody>
      <dsp:txXfrm>
        <a:off x="4306446" y="4298542"/>
        <a:ext cx="2557605" cy="799251"/>
      </dsp:txXfrm>
    </dsp:sp>
    <dsp:sp modelId="{763F0339-AF8A-4C55-81EF-EEBFD25A8379}">
      <dsp:nvSpPr>
        <dsp:cNvPr id="0" name=""/>
        <dsp:cNvSpPr/>
      </dsp:nvSpPr>
      <dsp:spPr>
        <a:xfrm>
          <a:off x="4199879" y="4183094"/>
          <a:ext cx="559476" cy="839214"/>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16-11-19</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6</a:t>
            </a:fld>
            <a:endParaRPr lang="nl-BE" altLang="en-US" smtClean="0">
              <a:latin typeface="Calibri" pitchFamily="34" charset="0"/>
            </a:endParaRPr>
          </a:p>
        </p:txBody>
      </p:sp>
    </p:spTree>
    <p:extLst>
      <p:ext uri="{BB962C8B-B14F-4D97-AF65-F5344CB8AC3E}">
        <p14:creationId xmlns:p14="http://schemas.microsoft.com/office/powerpoint/2010/main" val="2517313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95444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75</a:t>
            </a:fld>
            <a:endParaRPr lang="fr-BE" dirty="0"/>
          </a:p>
        </p:txBody>
      </p:sp>
    </p:spTree>
    <p:extLst>
      <p:ext uri="{BB962C8B-B14F-4D97-AF65-F5344CB8AC3E}">
        <p14:creationId xmlns:p14="http://schemas.microsoft.com/office/powerpoint/2010/main" val="207811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458763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25256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7</a:t>
            </a:fld>
            <a:endParaRPr lang="nl-BE" altLang="en-US" smtClean="0">
              <a:latin typeface="Calibri" pitchFamily="34" charset="0"/>
            </a:endParaRPr>
          </a:p>
        </p:txBody>
      </p:sp>
    </p:spTree>
    <p:extLst>
      <p:ext uri="{BB962C8B-B14F-4D97-AF65-F5344CB8AC3E}">
        <p14:creationId xmlns:p14="http://schemas.microsoft.com/office/powerpoint/2010/main" val="217978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8</a:t>
            </a:fld>
            <a:endParaRPr lang="fr-BE"/>
          </a:p>
        </p:txBody>
      </p:sp>
    </p:spTree>
    <p:extLst>
      <p:ext uri="{BB962C8B-B14F-4D97-AF65-F5344CB8AC3E}">
        <p14:creationId xmlns:p14="http://schemas.microsoft.com/office/powerpoint/2010/main" val="318400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20</a:t>
            </a:fld>
            <a:endParaRPr lang="nl-BE" altLang="nl-BE" smtClean="0"/>
          </a:p>
        </p:txBody>
      </p:sp>
    </p:spTree>
    <p:extLst>
      <p:ext uri="{BB962C8B-B14F-4D97-AF65-F5344CB8AC3E}">
        <p14:creationId xmlns:p14="http://schemas.microsoft.com/office/powerpoint/2010/main" val="139738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60</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60</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1613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22584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65</a:t>
            </a:fld>
            <a:endParaRPr lang="nl-BE" altLang="en-US" smtClean="0">
              <a:latin typeface="Calibri" pitchFamily="34" charset="0"/>
            </a:endParaRPr>
          </a:p>
        </p:txBody>
      </p:sp>
    </p:spTree>
    <p:extLst>
      <p:ext uri="{BB962C8B-B14F-4D97-AF65-F5344CB8AC3E}">
        <p14:creationId xmlns:p14="http://schemas.microsoft.com/office/powerpoint/2010/main" val="281624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67</a:t>
            </a:fld>
            <a:endParaRPr lang="nl-BE"/>
          </a:p>
        </p:txBody>
      </p:sp>
    </p:spTree>
    <p:extLst>
      <p:ext uri="{BB962C8B-B14F-4D97-AF65-F5344CB8AC3E}">
        <p14:creationId xmlns:p14="http://schemas.microsoft.com/office/powerpoint/2010/main" val="4234152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68</a:t>
            </a:fld>
            <a:endParaRPr lang="nl-BE"/>
          </a:p>
        </p:txBody>
      </p:sp>
    </p:spTree>
    <p:extLst>
      <p:ext uri="{BB962C8B-B14F-4D97-AF65-F5344CB8AC3E}">
        <p14:creationId xmlns:p14="http://schemas.microsoft.com/office/powerpoint/2010/main" val="1741909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16/11/2019</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grpSp>
        <p:nvGrpSpPr>
          <p:cNvPr id="6" name="Group 11"/>
          <p:cNvGrpSpPr>
            <a:grpSpLocks/>
          </p:cNvGrpSpPr>
          <p:nvPr userDrawn="1"/>
        </p:nvGrpSpPr>
        <p:grpSpPr bwMode="auto">
          <a:xfrm>
            <a:off x="4499992" y="3140968"/>
            <a:ext cx="4268788" cy="2800767"/>
            <a:chOff x="4406900" y="2676525"/>
            <a:chExt cx="4268788" cy="2802020"/>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frank.robben@ksz.fgov.be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https://www.frankrobben.be</a:t>
              </a:r>
              <a:endParaRPr lang="fr-BE" altLang="en-US" sz="1600" kern="1200" dirty="0" smtClean="0">
                <a:solidFill>
                  <a:schemeClr val="tx1"/>
                </a:solidFill>
                <a:latin typeface="+mj-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https://www.ehealth.fgov.be</a:t>
              </a:r>
            </a:p>
          </p:txBody>
        </p:sp>
      </p:grpSp>
    </p:spTree>
    <p:extLst>
      <p:ext uri="{BB962C8B-B14F-4D97-AF65-F5344CB8AC3E}">
        <p14:creationId xmlns:p14="http://schemas.microsoft.com/office/powerpoint/2010/main" val="304165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400"/>
            </a:lvl1pPr>
            <a:lvl2pPr>
              <a:defRPr sz="20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16/11/2019</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16/11/2019</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16/11/2019</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0A9230E-FFBB-4CCB-ABD7-198084EDE768}" type="slidenum">
              <a:rPr lang="fr-BE" smtClean="0"/>
              <a:pPr/>
              <a:t>‹#›</a:t>
            </a:fld>
            <a:endParaRPr lang="fr-BE" dirty="0"/>
          </a:p>
        </p:txBody>
      </p:sp>
      <p:grpSp>
        <p:nvGrpSpPr>
          <p:cNvPr id="7" name="Group 11"/>
          <p:cNvGrpSpPr>
            <a:grpSpLocks/>
          </p:cNvGrpSpPr>
          <p:nvPr userDrawn="1"/>
        </p:nvGrpSpPr>
        <p:grpSpPr bwMode="auto">
          <a:xfrm>
            <a:off x="4877591" y="2852936"/>
            <a:ext cx="4268788" cy="2800767"/>
            <a:chOff x="4406900" y="2676525"/>
            <a:chExt cx="4268788" cy="2802020"/>
          </a:xfrm>
        </p:grpSpPr>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frank.robben@mail.fgov.be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https://www.frankrobben.be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https://www.ehealth.fgov.be</a:t>
              </a:r>
            </a:p>
          </p:txBody>
        </p:sp>
      </p:grpSp>
      <p:pic>
        <p:nvPicPr>
          <p:cNvPr id="11"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2245" y="980728"/>
            <a:ext cx="3261723" cy="326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2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4258380" y="6266286"/>
            <a:ext cx="2234120" cy="399135"/>
          </a:xfrm>
          <a:prstGeom prst="rect">
            <a:avLst/>
          </a:prstGeom>
        </p:spPr>
        <p:txBody>
          <a:bodyPr vert="horz" lIns="91440" tIns="45720" rIns="91440" bIns="45720" rtlCol="0" anchor="ctr"/>
          <a:lstStyle>
            <a:lvl1pPr algn="r">
              <a:defRPr sz="1200">
                <a:solidFill>
                  <a:schemeClr val="tx1">
                    <a:tint val="75000"/>
                  </a:schemeClr>
                </a:solidFill>
              </a:defRPr>
            </a:lvl1pPr>
          </a:lstStyle>
          <a:p>
            <a:fld id="{A7CC3638-A99D-674C-A789-FA84B7E5EA16}" type="slidenum">
              <a:rPr lang="nl-NL" smtClean="0"/>
              <a:t>‹#›</a:t>
            </a:fld>
            <a:endParaRPr lang="nl-NL" dirty="0"/>
          </a:p>
        </p:txBody>
      </p:sp>
      <p:sp>
        <p:nvSpPr>
          <p:cNvPr id="11" name="Tijdelijke aanduiding voor datum 6"/>
          <p:cNvSpPr>
            <a:spLocks noGrp="1"/>
          </p:cNvSpPr>
          <p:nvPr>
            <p:ph type="dt" sz="half" idx="2"/>
          </p:nvPr>
        </p:nvSpPr>
        <p:spPr>
          <a:xfrm>
            <a:off x="604762" y="6266286"/>
            <a:ext cx="3564604" cy="39913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16/11/2019</a:t>
            </a:r>
            <a:endParaRPr lang="nl-NL" dirty="0"/>
          </a:p>
        </p:txBody>
      </p:sp>
      <p:sp>
        <p:nvSpPr>
          <p:cNvPr id="12" name="Tijdelijke aanduiding voor titel 1"/>
          <p:cNvSpPr>
            <a:spLocks noGrp="1"/>
          </p:cNvSpPr>
          <p:nvPr>
            <p:ph type="title"/>
          </p:nvPr>
        </p:nvSpPr>
        <p:spPr>
          <a:xfrm>
            <a:off x="-759581" y="302381"/>
            <a:ext cx="7472438"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smtClean="0"/>
              <a:t>Titelstijl van model bewerken</a:t>
            </a:r>
            <a:endParaRPr lang="nl-NL" dirty="0"/>
          </a:p>
        </p:txBody>
      </p:sp>
      <p:sp>
        <p:nvSpPr>
          <p:cNvPr id="9" name="Tijdelijke aanduiding voor tekst 4"/>
          <p:cNvSpPr>
            <a:spLocks noGrp="1"/>
          </p:cNvSpPr>
          <p:nvPr>
            <p:ph type="body" sz="quarter" idx="11"/>
          </p:nvPr>
        </p:nvSpPr>
        <p:spPr>
          <a:xfrm>
            <a:off x="604838" y="1208598"/>
            <a:ext cx="7948612" cy="4905955"/>
          </a:xfrm>
          <a:prstGeom prst="rect">
            <a:avLst/>
          </a:prstGeom>
        </p:spPr>
        <p:txBody>
          <a:bodyPr vert="horz"/>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Tree>
    <p:extLst>
      <p:ext uri="{BB962C8B-B14F-4D97-AF65-F5344CB8AC3E}">
        <p14:creationId xmlns:p14="http://schemas.microsoft.com/office/powerpoint/2010/main" val="373298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9"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marL="742950" indent="-285750">
              <a:buFont typeface="Arial" panose="020B0604020202020204" pitchFamily="34" charset="0"/>
              <a:buChar char="−"/>
              <a:defRPr sz="2000"/>
            </a:lvl2pPr>
            <a:lvl3pPr>
              <a:defRPr sz="2000"/>
            </a:lvl3pPr>
            <a:lvl4pPr marL="1600200" indent="-228600">
              <a:buFont typeface="Arial" panose="020B0604020202020204" pitchFamily="34" charset="0"/>
              <a:buChar char="−"/>
              <a:defRPr sz="2000"/>
            </a:lvl4pPr>
            <a:lvl5pPr>
              <a:defRPr sz="2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10" name="Slide Number Placeholder 5"/>
          <p:cNvSpPr>
            <a:spLocks noGrp="1"/>
          </p:cNvSpPr>
          <p:nvPr>
            <p:ph type="sldNum" sz="quarter" idx="10"/>
          </p:nvPr>
        </p:nvSpPr>
        <p:spPr>
          <a:xfrm>
            <a:off x="8343900" y="6489700"/>
            <a:ext cx="750888" cy="365125"/>
          </a:xfrm>
        </p:spPr>
        <p:txBody>
          <a:bodyPr/>
          <a:lstStyle>
            <a:lvl1pPr>
              <a:defRPr/>
            </a:lvl1pPr>
          </a:lstStyle>
          <a:p>
            <a:pPr>
              <a:defRPr/>
            </a:pPr>
            <a:fld id="{7A7F1E79-8225-48A0-95BD-5254C3720E2D}" type="slidenum">
              <a:rPr lang="en-GB"/>
              <a:pPr>
                <a:defRPr/>
              </a:pPr>
              <a:t>‹#›</a:t>
            </a:fld>
            <a:endParaRPr lang="en-GB" dirty="0"/>
          </a:p>
        </p:txBody>
      </p:sp>
      <p:sp>
        <p:nvSpPr>
          <p:cNvPr id="11" name="Date Placeholder 1"/>
          <p:cNvSpPr>
            <a:spLocks noGrp="1"/>
          </p:cNvSpPr>
          <p:nvPr>
            <p:ph type="dt" sz="half" idx="11"/>
          </p:nvPr>
        </p:nvSpPr>
        <p:spPr>
          <a:xfrm>
            <a:off x="395536" y="6406020"/>
            <a:ext cx="2133600" cy="365125"/>
          </a:xfrm>
          <a:prstGeom prst="rect">
            <a:avLst/>
          </a:prstGeom>
        </p:spPr>
        <p:txBody>
          <a:bodyPr/>
          <a:lstStyle>
            <a:lvl1pPr fontAlgn="auto">
              <a:spcBef>
                <a:spcPts val="0"/>
              </a:spcBef>
              <a:spcAft>
                <a:spcPts val="0"/>
              </a:spcAft>
              <a:defRPr sz="1000">
                <a:latin typeface="+mn-lt"/>
                <a:cs typeface="+mn-cs"/>
              </a:defRPr>
            </a:lvl1pPr>
          </a:lstStyle>
          <a:p>
            <a:pPr>
              <a:defRPr/>
            </a:pPr>
            <a:r>
              <a:rPr lang="en-US" smtClean="0"/>
              <a:t>16/11/2019</a:t>
            </a:r>
            <a:endParaRPr lang="en-GB" dirty="0"/>
          </a:p>
        </p:txBody>
      </p:sp>
    </p:spTree>
    <p:extLst>
      <p:ext uri="{BB962C8B-B14F-4D97-AF65-F5344CB8AC3E}">
        <p14:creationId xmlns:p14="http://schemas.microsoft.com/office/powerpoint/2010/main" val="168480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3"/>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r>
              <a:rPr lang="en-US" smtClean="0"/>
              <a:t>16/11/2019</a:t>
            </a:r>
            <a:endParaRPr lang="fr-BE" dirty="0"/>
          </a:p>
        </p:txBody>
      </p:sp>
      <p:sp>
        <p:nvSpPr>
          <p:cNvPr id="6" name="Slide Number Placeholder 5"/>
          <p:cNvSpPr>
            <a:spLocks noGrp="1"/>
          </p:cNvSpPr>
          <p:nvPr>
            <p:ph type="sldNum" sz="quarter" idx="4"/>
          </p:nvPr>
        </p:nvSpPr>
        <p:spPr>
          <a:xfrm>
            <a:off x="3518520" y="6453338"/>
            <a:ext cx="2133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49150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16/11/2019</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82" r:id="rId5"/>
    <p:sldLayoutId id="2147483684" r:id="rId6"/>
    <p:sldLayoutId id="2147483686" r:id="rId7"/>
    <p:sldLayoutId id="2147483687" r:id="rId8"/>
  </p:sldLayoutIdLst>
  <p:hf hdr="0" ftr="0"/>
  <p:txStyles>
    <p:title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frankrobben.be/documents/infotheque/regulation-on-data-protectio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gegevensbeschermingsautoriteit.be/"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ksz.fgov.be/nl/gegevensbescherming/praktisch/algemene-verordening-gegevensbeschermin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8.png"/><Relationship Id="rId13" Type="http://schemas.microsoft.com/office/2007/relationships/hdphoto" Target="../media/hdphoto1.wdp"/><Relationship Id="rId18" Type="http://schemas.openxmlformats.org/officeDocument/2006/relationships/image" Target="../media/image52.png"/><Relationship Id="rId3" Type="http://schemas.openxmlformats.org/officeDocument/2006/relationships/image" Target="../media/image44.png"/><Relationship Id="rId21" Type="http://schemas.openxmlformats.org/officeDocument/2006/relationships/image" Target="../media/image55.png"/><Relationship Id="rId7" Type="http://schemas.openxmlformats.org/officeDocument/2006/relationships/image" Target="../media/image47.png"/><Relationship Id="rId12" Type="http://schemas.openxmlformats.org/officeDocument/2006/relationships/image" Target="../media/image25.png"/><Relationship Id="rId17" Type="http://schemas.openxmlformats.org/officeDocument/2006/relationships/image" Target="../media/image51.png"/><Relationship Id="rId2" Type="http://schemas.openxmlformats.org/officeDocument/2006/relationships/image" Target="../media/image43.jpe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46.png"/><Relationship Id="rId11" Type="http://schemas.microsoft.com/office/2007/relationships/hdphoto" Target="../media/hdphoto5.wdp"/><Relationship Id="rId5" Type="http://schemas.openxmlformats.org/officeDocument/2006/relationships/image" Target="../media/image45.jpeg"/><Relationship Id="rId15" Type="http://schemas.microsoft.com/office/2007/relationships/hdphoto" Target="../media/hdphoto2.wdp"/><Relationship Id="rId10" Type="http://schemas.openxmlformats.org/officeDocument/2006/relationships/image" Target="../media/image49.png"/><Relationship Id="rId19" Type="http://schemas.openxmlformats.org/officeDocument/2006/relationships/image" Target="../media/image53.png"/><Relationship Id="rId4" Type="http://schemas.microsoft.com/office/2007/relationships/hdphoto" Target="../media/hdphoto3.wdp"/><Relationship Id="rId9" Type="http://schemas.microsoft.com/office/2007/relationships/hdphoto" Target="../media/hdphoto4.wdp"/><Relationship Id="rId14" Type="http://schemas.openxmlformats.org/officeDocument/2006/relationships/image" Target="../media/image26.png"/><Relationship Id="rId22"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7.png"/><Relationship Id="rId7" Type="http://schemas.openxmlformats.org/officeDocument/2006/relationships/image" Target="../media/image6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www.ehealth.fgov.be/ehealthplatform/nl/geintegreerd-gebruikers-en-toegangsbeheer"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7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7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5.jpeg"/><Relationship Id="rId7"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84.png"/></Relationships>
</file>

<file path=ppt/slides/_rels/slide78.xml.rels><?xml version="1.0" encoding="UTF-8" standalone="yes"?>
<Relationships xmlns="http://schemas.openxmlformats.org/package/2006/relationships"><Relationship Id="rId2" Type="http://schemas.openxmlformats.org/officeDocument/2006/relationships/hyperlink" Target="https://www.ehealth.fgov.be/ehealthplatform/nl/beveiligde-elektronische-brievenbu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ehealth.fgov.be/ehealthplatform/nl/reglement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1.png"/><Relationship Id="rId3" Type="http://schemas.openxmlformats.org/officeDocument/2006/relationships/image" Target="../media/image23.jpe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s>
</file>

<file path=ppt/slides/_rels/slide8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958975"/>
            <a:ext cx="8928992" cy="1470025"/>
          </a:xfrm>
        </p:spPr>
        <p:txBody>
          <a:bodyPr>
            <a:noAutofit/>
          </a:bodyPr>
          <a:lstStyle/>
          <a:p>
            <a:r>
              <a:rPr lang="en-US" sz="4400" dirty="0" err="1" smtClean="0"/>
              <a:t>Elektronische</a:t>
            </a:r>
            <a:r>
              <a:rPr lang="en-US" sz="4400" dirty="0" smtClean="0"/>
              <a:t> </a:t>
            </a:r>
            <a:r>
              <a:rPr lang="en-US" sz="4400" dirty="0" err="1" smtClean="0"/>
              <a:t>gegevensuitwisseling</a:t>
            </a:r>
            <a:r>
              <a:rPr lang="en-US" sz="4400" dirty="0" smtClean="0"/>
              <a:t> met respect </a:t>
            </a:r>
            <a:r>
              <a:rPr lang="en-US" sz="4400" dirty="0" err="1" smtClean="0"/>
              <a:t>voor</a:t>
            </a:r>
            <a:r>
              <a:rPr lang="en-US" sz="4400" dirty="0" smtClean="0"/>
              <a:t> de GDPR</a:t>
            </a:r>
            <a:endParaRPr lang="en-US" sz="4400" dirty="0"/>
          </a:p>
        </p:txBody>
      </p:sp>
    </p:spTree>
    <p:extLst>
      <p:ext uri="{BB962C8B-B14F-4D97-AF65-F5344CB8AC3E}">
        <p14:creationId xmlns:p14="http://schemas.microsoft.com/office/powerpoint/2010/main" val="1826054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noProof="0" smtClean="0"/>
              <a:t>Overzicht AVG of GDPR</a:t>
            </a:r>
            <a:endParaRPr lang="nl-BE" noProof="0"/>
          </a:p>
        </p:txBody>
      </p:sp>
      <p:sp>
        <p:nvSpPr>
          <p:cNvPr id="5" name="Date Placeholder 4"/>
          <p:cNvSpPr>
            <a:spLocks noGrp="1"/>
          </p:cNvSpPr>
          <p:nvPr>
            <p:ph type="dt" sz="half" idx="2"/>
          </p:nvPr>
        </p:nvSpPr>
        <p:spPr/>
        <p:txBody>
          <a:bodyPr/>
          <a:lstStyle/>
          <a:p>
            <a:r>
              <a:rPr lang="en-US" smtClean="0"/>
              <a:t>16/11/2019</a:t>
            </a:r>
            <a:endParaRPr lang="fr-BE" dirty="0"/>
          </a:p>
        </p:txBody>
      </p:sp>
      <p:sp>
        <p:nvSpPr>
          <p:cNvPr id="6" name="Slide Number Placeholder 5"/>
          <p:cNvSpPr>
            <a:spLocks noGrp="1"/>
          </p:cNvSpPr>
          <p:nvPr>
            <p:ph type="sldNum" sz="quarter" idx="4"/>
          </p:nvPr>
        </p:nvSpPr>
        <p:spPr/>
        <p:txBody>
          <a:bodyPr/>
          <a:lstStyle/>
          <a:p>
            <a:fld id="{30A9230E-FFBB-4CCB-ABD7-198084EDE768}" type="slidenum">
              <a:rPr lang="fr-BE" smtClean="0"/>
              <a:pPr/>
              <a:t>10</a:t>
            </a:fld>
            <a:endParaRPr lang="fr-BE" dirty="0"/>
          </a:p>
        </p:txBody>
      </p:sp>
    </p:spTree>
    <p:extLst>
      <p:ext uri="{BB962C8B-B14F-4D97-AF65-F5344CB8AC3E}">
        <p14:creationId xmlns:p14="http://schemas.microsoft.com/office/powerpoint/2010/main" val="7945480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Toepassingsgebied</a:t>
            </a:r>
            <a:endParaRPr lang="fr-BE" dirty="0"/>
          </a:p>
        </p:txBody>
      </p:sp>
      <p:sp>
        <p:nvSpPr>
          <p:cNvPr id="3" name="Content Placeholder 2"/>
          <p:cNvSpPr>
            <a:spLocks noGrp="1"/>
          </p:cNvSpPr>
          <p:nvPr>
            <p:ph idx="1"/>
          </p:nvPr>
        </p:nvSpPr>
        <p:spPr/>
        <p:txBody>
          <a:bodyPr>
            <a:normAutofit/>
          </a:bodyPr>
          <a:lstStyle/>
          <a:p>
            <a:r>
              <a:rPr lang="nl-NL" dirty="0" smtClean="0"/>
              <a:t>verwerking</a:t>
            </a:r>
          </a:p>
          <a:p>
            <a:pPr lvl="1"/>
            <a:r>
              <a:rPr lang="nl-NL" dirty="0"/>
              <a:t>(</a:t>
            </a:r>
            <a:r>
              <a:rPr lang="nl-NL" dirty="0" smtClean="0"/>
              <a:t>geheel van) bewerking(en) </a:t>
            </a:r>
            <a:r>
              <a:rPr lang="nl-NL" dirty="0"/>
              <a:t>met betrekking tot </a:t>
            </a:r>
            <a:r>
              <a:rPr lang="nl-NL" dirty="0" smtClean="0"/>
              <a:t>persoonsgegevens, </a:t>
            </a:r>
            <a:r>
              <a:rPr lang="nl-NL" dirty="0"/>
              <a:t>al dan niet uitgevoerd via geautomatiseerde </a:t>
            </a:r>
            <a:r>
              <a:rPr lang="nl-NL" dirty="0" smtClean="0"/>
              <a:t>procedés</a:t>
            </a:r>
          </a:p>
          <a:p>
            <a:pPr lvl="1"/>
            <a:r>
              <a:rPr lang="nl-NL" dirty="0" smtClean="0"/>
              <a:t>zoals </a:t>
            </a:r>
            <a:r>
              <a:rPr lang="nl-NL" dirty="0"/>
              <a:t>het verzamelen, vastleggen, ordenen, structureren, opslaan, bijwerken of wijzigen, opvragen, raadplegen, gebruiken, verstrekken door middel van doorzending, verspreiden of op andere wijze ter beschikking stellen, aligneren of combineren, afschermen, wissen of vernietigen van gegevens</a:t>
            </a:r>
            <a:endParaRPr lang="nl-NL" dirty="0" smtClean="0"/>
          </a:p>
          <a:p>
            <a:r>
              <a:rPr lang="nl-NL" dirty="0" smtClean="0"/>
              <a:t>van persoonsgegevens</a:t>
            </a:r>
          </a:p>
          <a:p>
            <a:pPr lvl="1"/>
            <a:r>
              <a:rPr lang="nl-NL" dirty="0" smtClean="0"/>
              <a:t>alle </a:t>
            </a:r>
            <a:r>
              <a:rPr lang="nl-NL" dirty="0"/>
              <a:t>informatie over een geïdentificeerde of identificeerbare natuurlijke </a:t>
            </a:r>
            <a:r>
              <a:rPr lang="nl-NL" dirty="0" smtClean="0"/>
              <a:t>persoon</a:t>
            </a:r>
          </a:p>
          <a:p>
            <a:pPr lvl="1"/>
            <a:r>
              <a:rPr lang="nl-NL" dirty="0" smtClean="0"/>
              <a:t>als </a:t>
            </a:r>
            <a:r>
              <a:rPr lang="nl-NL" dirty="0"/>
              <a:t>identificeerbaar wordt beschouwd een natuurlijke persoon die direct of indirect kan worden geïdentificeerd, met name aan de hand van een </a:t>
            </a:r>
            <a:r>
              <a:rPr lang="nl-NL" dirty="0" err="1"/>
              <a:t>identificator</a:t>
            </a:r>
            <a:r>
              <a:rPr lang="nl-NL" dirty="0"/>
              <a:t> </a:t>
            </a:r>
            <a:r>
              <a:rPr lang="nl-NL" dirty="0" smtClean="0"/>
              <a:t>(…) of </a:t>
            </a:r>
            <a:r>
              <a:rPr lang="nl-NL" dirty="0"/>
              <a:t>van een of meer elementen die kenmerkend zijn voor </a:t>
            </a:r>
            <a:r>
              <a:rPr lang="nl-NL" dirty="0" smtClean="0"/>
              <a:t>(…) die </a:t>
            </a:r>
            <a:r>
              <a:rPr lang="nl-NL" dirty="0"/>
              <a:t>natuurlijke </a:t>
            </a:r>
            <a:r>
              <a:rPr lang="nl-NL" dirty="0" smtClean="0"/>
              <a:t>persoon</a:t>
            </a:r>
            <a:endParaRPr lang="fr-BE"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11</a:t>
            </a:fld>
            <a:endParaRPr lang="fr-BE" dirty="0"/>
          </a:p>
        </p:txBody>
      </p:sp>
    </p:spTree>
    <p:extLst>
      <p:ext uri="{BB962C8B-B14F-4D97-AF65-F5344CB8AC3E}">
        <p14:creationId xmlns:p14="http://schemas.microsoft.com/office/powerpoint/2010/main" val="2281617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Verantwoordelijke, verwerker &amp; betrokkene</a:t>
            </a:r>
            <a:endParaRPr lang="fr-BE" dirty="0"/>
          </a:p>
        </p:txBody>
      </p:sp>
      <p:sp>
        <p:nvSpPr>
          <p:cNvPr id="3" name="Content Placeholder 2"/>
          <p:cNvSpPr>
            <a:spLocks noGrp="1"/>
          </p:cNvSpPr>
          <p:nvPr>
            <p:ph idx="1"/>
          </p:nvPr>
        </p:nvSpPr>
        <p:spPr/>
        <p:txBody>
          <a:bodyPr>
            <a:normAutofit/>
          </a:bodyPr>
          <a:lstStyle/>
          <a:p>
            <a:r>
              <a:rPr lang="nl-NL" dirty="0" smtClean="0"/>
              <a:t>verwerkingsverantwoordelijke</a:t>
            </a:r>
          </a:p>
          <a:p>
            <a:pPr lvl="1"/>
            <a:r>
              <a:rPr lang="nl-NL" dirty="0" smtClean="0"/>
              <a:t>persoon, dienst of orgaan die/dat</a:t>
            </a:r>
            <a:r>
              <a:rPr lang="nl-NL" dirty="0"/>
              <a:t>, alleen of samen met anderen, het doel van en de middelen voor de verwerking van persoonsgegevens </a:t>
            </a:r>
            <a:r>
              <a:rPr lang="nl-NL" dirty="0" smtClean="0"/>
              <a:t>vaststelt</a:t>
            </a:r>
            <a:endParaRPr lang="nl-NL" dirty="0"/>
          </a:p>
          <a:p>
            <a:endParaRPr lang="nl-NL" dirty="0" smtClean="0"/>
          </a:p>
          <a:p>
            <a:r>
              <a:rPr lang="nl-NL" dirty="0" smtClean="0"/>
              <a:t>verwerker</a:t>
            </a:r>
          </a:p>
          <a:p>
            <a:pPr lvl="1"/>
            <a:r>
              <a:rPr lang="nl-NL" dirty="0" smtClean="0"/>
              <a:t>persoon, dienst </a:t>
            </a:r>
            <a:r>
              <a:rPr lang="nl-NL" dirty="0"/>
              <a:t>of </a:t>
            </a:r>
            <a:r>
              <a:rPr lang="nl-NL" dirty="0" smtClean="0"/>
              <a:t>orgaan </a:t>
            </a:r>
            <a:r>
              <a:rPr lang="nl-NL" dirty="0"/>
              <a:t>die/dat ten behoeve van de verwerkingsverantwoordelijke persoonsgegevens </a:t>
            </a:r>
            <a:r>
              <a:rPr lang="nl-NL" dirty="0" smtClean="0"/>
              <a:t>verwerkt</a:t>
            </a:r>
          </a:p>
          <a:p>
            <a:pPr lvl="1"/>
            <a:endParaRPr lang="nl-NL" dirty="0"/>
          </a:p>
          <a:p>
            <a:r>
              <a:rPr lang="nl-NL" dirty="0" smtClean="0"/>
              <a:t>betrokkene</a:t>
            </a:r>
          </a:p>
          <a:p>
            <a:pPr lvl="1"/>
            <a:r>
              <a:rPr lang="nl-NL" dirty="0" smtClean="0"/>
              <a:t>persoon waarop de persoonsgegevens betrekking hebben </a:t>
            </a:r>
            <a:endParaRPr lang="nl-NL"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12</a:t>
            </a:fld>
            <a:endParaRPr lang="fr-BE" dirty="0"/>
          </a:p>
        </p:txBody>
      </p:sp>
    </p:spTree>
    <p:extLst>
      <p:ext uri="{BB962C8B-B14F-4D97-AF65-F5344CB8AC3E}">
        <p14:creationId xmlns:p14="http://schemas.microsoft.com/office/powerpoint/2010/main" val="1422774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Bevestiging aantal geldende beginselen </a:t>
            </a:r>
            <a:endParaRPr lang="nl-BE" noProof="0" dirty="0"/>
          </a:p>
        </p:txBody>
      </p:sp>
      <p:sp>
        <p:nvSpPr>
          <p:cNvPr id="3" name="Content Placeholder 2"/>
          <p:cNvSpPr>
            <a:spLocks noGrp="1"/>
          </p:cNvSpPr>
          <p:nvPr>
            <p:ph idx="1"/>
          </p:nvPr>
        </p:nvSpPr>
        <p:spPr/>
        <p:txBody>
          <a:bodyPr>
            <a:normAutofit/>
          </a:bodyPr>
          <a:lstStyle/>
          <a:p>
            <a:r>
              <a:rPr lang="nl-BE" noProof="0" dirty="0" smtClean="0"/>
              <a:t>rechtmatige, </a:t>
            </a:r>
            <a:r>
              <a:rPr lang="nl-BE" dirty="0" smtClean="0"/>
              <a:t>behoorlijke</a:t>
            </a:r>
            <a:r>
              <a:rPr lang="nl-BE" noProof="0" dirty="0" smtClean="0"/>
              <a:t> en transparante verwerking</a:t>
            </a:r>
          </a:p>
          <a:p>
            <a:r>
              <a:rPr lang="nl-BE" noProof="0" dirty="0" smtClean="0"/>
              <a:t>doelbinding</a:t>
            </a:r>
          </a:p>
          <a:p>
            <a:pPr lvl="1"/>
            <a:r>
              <a:rPr lang="nl-BE" noProof="0" dirty="0" smtClean="0"/>
              <a:t>persoonsgegevens moeten voor welbepaalde, uitdrukkelijk omschreven en gerechtvaardigde doeleinden worden verzameld</a:t>
            </a:r>
          </a:p>
          <a:p>
            <a:pPr lvl="1"/>
            <a:r>
              <a:rPr lang="nl-BE" noProof="0" dirty="0" smtClean="0"/>
              <a:t>mogen niet verder worden verwerkt op een wijze die onverenigbaar is met die doeleinden</a:t>
            </a:r>
          </a:p>
          <a:p>
            <a:r>
              <a:rPr lang="nl-BE" noProof="0" dirty="0" smtClean="0"/>
              <a:t>minimale gegevensverwerking en opslagbeperking</a:t>
            </a:r>
          </a:p>
          <a:p>
            <a:pPr lvl="1"/>
            <a:r>
              <a:rPr lang="nl-BE" noProof="0" dirty="0" smtClean="0"/>
              <a:t>persoonsgegevens moeten toereikend, ter zake dienend en beperkt zijn tot wat noodzakelijk is voor het doeleinde waarvoor de gegevens worden verwerkt</a:t>
            </a:r>
          </a:p>
          <a:p>
            <a:pPr lvl="1"/>
            <a:r>
              <a:rPr lang="nl-BE" noProof="0" dirty="0" smtClean="0"/>
              <a:t>de gegevens mogen niet langer worden bewaard in een vorm die het mogelijk maakt de betrokkenen te identificeren en niet langer worden bewaard dan noodzakelijk is voor de verwezenlijking van de doeleinden waarvoor zij worden verwerkt</a:t>
            </a:r>
          </a:p>
          <a:p>
            <a:endParaRPr lang="nl-BE" noProof="0" dirty="0" smtClean="0"/>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13</a:t>
            </a:fld>
            <a:endParaRPr lang="fr-BE" dirty="0"/>
          </a:p>
        </p:txBody>
      </p:sp>
    </p:spTree>
    <p:extLst>
      <p:ext uri="{BB962C8B-B14F-4D97-AF65-F5344CB8AC3E}">
        <p14:creationId xmlns:p14="http://schemas.microsoft.com/office/powerpoint/2010/main" val="2032661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Criteria voor beoordeling verenigbaarheid</a:t>
            </a:r>
            <a:endParaRPr lang="fr-BE" dirty="0"/>
          </a:p>
        </p:txBody>
      </p:sp>
      <p:sp>
        <p:nvSpPr>
          <p:cNvPr id="3" name="Content Placeholder 2"/>
          <p:cNvSpPr>
            <a:spLocks noGrp="1"/>
          </p:cNvSpPr>
          <p:nvPr>
            <p:ph idx="1"/>
          </p:nvPr>
        </p:nvSpPr>
        <p:spPr/>
        <p:txBody>
          <a:bodyPr>
            <a:normAutofit/>
          </a:bodyPr>
          <a:lstStyle/>
          <a:p>
            <a:pPr lvl="0"/>
            <a:r>
              <a:rPr lang="nl-NL" dirty="0"/>
              <a:t>het </a:t>
            </a:r>
            <a:r>
              <a:rPr lang="nl-NL" dirty="0" smtClean="0"/>
              <a:t>verband </a:t>
            </a:r>
            <a:r>
              <a:rPr lang="nl-NL" dirty="0"/>
              <a:t>tussen de doeleinden waarvoor de gegevens werden </a:t>
            </a:r>
            <a:r>
              <a:rPr lang="nl-NL" dirty="0" smtClean="0"/>
              <a:t>verzameld </a:t>
            </a:r>
            <a:r>
              <a:rPr lang="nl-NL" dirty="0"/>
              <a:t>en de doeleinden van de voorgenomen verdere </a:t>
            </a:r>
            <a:r>
              <a:rPr lang="nl-NL" dirty="0" smtClean="0"/>
              <a:t>verwerking</a:t>
            </a:r>
            <a:endParaRPr lang="fr-BE" dirty="0"/>
          </a:p>
          <a:p>
            <a:pPr lvl="0"/>
            <a:r>
              <a:rPr lang="nl-NL" dirty="0"/>
              <a:t>de context waarin de persoonsgegevens werden verkregen, in het bijzonder </a:t>
            </a:r>
            <a:r>
              <a:rPr lang="nl-NL" dirty="0" smtClean="0"/>
              <a:t>de verhouding tussen </a:t>
            </a:r>
            <a:r>
              <a:rPr lang="nl-NL" dirty="0"/>
              <a:t>de </a:t>
            </a:r>
            <a:r>
              <a:rPr lang="nl-NL" dirty="0" smtClean="0"/>
              <a:t>betrokkene </a:t>
            </a:r>
            <a:r>
              <a:rPr lang="nl-NL" dirty="0"/>
              <a:t>en de </a:t>
            </a:r>
            <a:r>
              <a:rPr lang="nl-NL" dirty="0" smtClean="0"/>
              <a:t>verwerkingsverantwoordelijke </a:t>
            </a:r>
            <a:endParaRPr lang="fr-BE" dirty="0"/>
          </a:p>
          <a:p>
            <a:pPr lvl="0"/>
            <a:r>
              <a:rPr lang="nl-NL" dirty="0"/>
              <a:t>de aard van de persoonsgegevens, vooral als de verwerking slaat op </a:t>
            </a:r>
            <a:r>
              <a:rPr lang="nl-NL" dirty="0" smtClean="0"/>
              <a:t>gevoelige persoonsgegevens (zie lager)</a:t>
            </a:r>
            <a:endParaRPr lang="fr-BE" dirty="0"/>
          </a:p>
          <a:p>
            <a:pPr lvl="0"/>
            <a:r>
              <a:rPr lang="nl-NL" dirty="0"/>
              <a:t>de mogelijk gevolgen van de voorgenomen verdere verwerking voor de </a:t>
            </a:r>
            <a:r>
              <a:rPr lang="nl-NL" dirty="0" smtClean="0"/>
              <a:t>betrokkenen</a:t>
            </a:r>
            <a:endParaRPr lang="fr-BE" dirty="0"/>
          </a:p>
          <a:p>
            <a:pPr lvl="0"/>
            <a:r>
              <a:rPr lang="nl-NL" dirty="0"/>
              <a:t>het bestaan van passende waarborgen, waaronder eventueel versleuteling of </a:t>
            </a:r>
            <a:r>
              <a:rPr lang="nl-NL" dirty="0" err="1" smtClean="0"/>
              <a:t>pseudonimisering</a:t>
            </a:r>
            <a:r>
              <a:rPr lang="nl-NL" dirty="0" smtClean="0"/>
              <a:t> </a:t>
            </a:r>
            <a:endParaRPr lang="fr-BE" dirty="0"/>
          </a:p>
          <a:p>
            <a:endParaRPr lang="fr-BE"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14</a:t>
            </a:fld>
            <a:endParaRPr lang="fr-BE" dirty="0"/>
          </a:p>
        </p:txBody>
      </p:sp>
    </p:spTree>
    <p:extLst>
      <p:ext uri="{BB962C8B-B14F-4D97-AF65-F5344CB8AC3E}">
        <p14:creationId xmlns:p14="http://schemas.microsoft.com/office/powerpoint/2010/main" val="3303037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Bevestiging aantal geldende beginselen</a:t>
            </a:r>
            <a:endParaRPr lang="fr-BE" dirty="0"/>
          </a:p>
        </p:txBody>
      </p:sp>
      <p:sp>
        <p:nvSpPr>
          <p:cNvPr id="3" name="Content Placeholder 2"/>
          <p:cNvSpPr>
            <a:spLocks noGrp="1"/>
          </p:cNvSpPr>
          <p:nvPr>
            <p:ph idx="1"/>
          </p:nvPr>
        </p:nvSpPr>
        <p:spPr/>
        <p:txBody>
          <a:bodyPr/>
          <a:lstStyle/>
          <a:p>
            <a:r>
              <a:rPr lang="nl-BE" dirty="0" smtClean="0"/>
              <a:t>juistheid</a:t>
            </a:r>
            <a:endParaRPr lang="nl-BE" dirty="0"/>
          </a:p>
          <a:p>
            <a:pPr lvl="1"/>
            <a:r>
              <a:rPr lang="nl-BE" dirty="0"/>
              <a:t>persoonsgegevens moeten juist zijn en zo nodig </a:t>
            </a:r>
            <a:r>
              <a:rPr lang="nl-BE" dirty="0" smtClean="0"/>
              <a:t>bijgewerkt</a:t>
            </a:r>
          </a:p>
          <a:p>
            <a:endParaRPr lang="nl-NL" dirty="0" smtClean="0"/>
          </a:p>
          <a:p>
            <a:r>
              <a:rPr lang="nl-NL" dirty="0" smtClean="0"/>
              <a:t>integriteit en vertrouwelijkheid</a:t>
            </a:r>
          </a:p>
          <a:p>
            <a:pPr lvl="1"/>
            <a:r>
              <a:rPr lang="nl-NL" dirty="0" smtClean="0"/>
              <a:t>persoonsgegevens moeten worden verwerkt met </a:t>
            </a:r>
            <a:r>
              <a:rPr lang="nl-NL" dirty="0"/>
              <a:t>een passende </a:t>
            </a:r>
            <a:r>
              <a:rPr lang="nl-NL" dirty="0" smtClean="0"/>
              <a:t>beveiliging</a:t>
            </a:r>
          </a:p>
          <a:p>
            <a:pPr lvl="1"/>
            <a:r>
              <a:rPr lang="nl-NL" dirty="0" smtClean="0"/>
              <a:t>zodat </a:t>
            </a:r>
            <a:r>
              <a:rPr lang="nl-NL" dirty="0"/>
              <a:t>zij onder meer beschermd zijn tegen ongeoorloofde of onrechtmatige verwerking en tegen onopzettelijk verlies, vernietiging of </a:t>
            </a:r>
            <a:r>
              <a:rPr lang="nl-NL" dirty="0" smtClean="0"/>
              <a:t>beschadiging</a:t>
            </a:r>
          </a:p>
          <a:p>
            <a:pPr lvl="1"/>
            <a:r>
              <a:rPr lang="nl-NL" dirty="0"/>
              <a:t>door het nemen van passende technische of organisatorische </a:t>
            </a:r>
            <a:r>
              <a:rPr lang="nl-NL" dirty="0" smtClean="0"/>
              <a:t>maatregelen</a:t>
            </a:r>
            <a:endParaRPr lang="nl-BE" dirty="0"/>
          </a:p>
          <a:p>
            <a:endParaRPr lang="fr-BE"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15</a:t>
            </a:fld>
            <a:endParaRPr lang="fr-BE" dirty="0"/>
          </a:p>
        </p:txBody>
      </p:sp>
    </p:spTree>
    <p:extLst>
      <p:ext uri="{BB962C8B-B14F-4D97-AF65-F5344CB8AC3E}">
        <p14:creationId xmlns:p14="http://schemas.microsoft.com/office/powerpoint/2010/main" val="4174075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Verwerkingsgronden</a:t>
            </a:r>
            <a:endParaRPr lang="nl-BE" noProof="0"/>
          </a:p>
        </p:txBody>
      </p:sp>
      <p:sp>
        <p:nvSpPr>
          <p:cNvPr id="3" name="Content Placeholder 2"/>
          <p:cNvSpPr>
            <a:spLocks noGrp="1"/>
          </p:cNvSpPr>
          <p:nvPr>
            <p:ph idx="1"/>
          </p:nvPr>
        </p:nvSpPr>
        <p:spPr/>
        <p:txBody>
          <a:bodyPr/>
          <a:lstStyle/>
          <a:p>
            <a:r>
              <a:rPr lang="nl-BE" noProof="0" dirty="0" smtClean="0"/>
              <a:t>de betrokkene heeft toestemming gegeven voor één of meer specifieke doeleinden</a:t>
            </a:r>
          </a:p>
          <a:p>
            <a:pPr lvl="3"/>
            <a:endParaRPr lang="nl-BE" noProof="0" dirty="0" smtClean="0"/>
          </a:p>
          <a:p>
            <a:r>
              <a:rPr lang="nl-BE" noProof="0" dirty="0" smtClean="0"/>
              <a:t>de verwerking is noodzakelijk</a:t>
            </a:r>
          </a:p>
          <a:p>
            <a:pPr lvl="1"/>
            <a:r>
              <a:rPr lang="nl-BE" noProof="0" dirty="0" smtClean="0"/>
              <a:t>om te voldoen aan een wettelijke verplichting</a:t>
            </a:r>
          </a:p>
          <a:p>
            <a:pPr lvl="1"/>
            <a:r>
              <a:rPr lang="nl-BE" noProof="0" dirty="0" smtClean="0"/>
              <a:t>voor de uitvoering van een overeenkomst</a:t>
            </a:r>
          </a:p>
          <a:p>
            <a:pPr lvl="1"/>
            <a:r>
              <a:rPr lang="nl-BE" noProof="0" dirty="0" smtClean="0"/>
              <a:t>om de vitale belangen van de betrokkene of van een andere natuurlijke persoon te beschermen</a:t>
            </a:r>
          </a:p>
          <a:p>
            <a:pPr lvl="1"/>
            <a:r>
              <a:rPr lang="nl-BE" noProof="0" dirty="0" smtClean="0"/>
              <a:t>voor de vervulling van een taak van algemeen belang</a:t>
            </a:r>
          </a:p>
          <a:p>
            <a:pPr lvl="1"/>
            <a:r>
              <a:rPr lang="nl-BE" noProof="0" dirty="0" smtClean="0"/>
              <a:t>voor de behartiging van de gerechtvaardigde belangen van de verwerkingsverantwoordelijke of van een derde (niet voor overheden!)</a:t>
            </a:r>
          </a:p>
          <a:p>
            <a:endParaRPr lang="nl-BE" noProof="0" dirty="0" smtClean="0"/>
          </a:p>
          <a:p>
            <a:pPr lvl="1"/>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16</a:t>
            </a:fld>
            <a:endParaRPr lang="fr-BE" dirty="0"/>
          </a:p>
        </p:txBody>
      </p:sp>
    </p:spTree>
    <p:extLst>
      <p:ext uri="{BB962C8B-B14F-4D97-AF65-F5344CB8AC3E}">
        <p14:creationId xmlns:p14="http://schemas.microsoft.com/office/powerpoint/2010/main" val="2144416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nl-BE" altLang="en-US" noProof="0" smtClean="0">
                <a:sym typeface="Arial" charset="0"/>
              </a:rPr>
              <a:t>Toestemming </a:t>
            </a:r>
          </a:p>
        </p:txBody>
      </p:sp>
      <p:sp>
        <p:nvSpPr>
          <p:cNvPr id="8195" name="Rectangle 3"/>
          <p:cNvSpPr>
            <a:spLocks noGrp="1" noChangeArrowheads="1"/>
          </p:cNvSpPr>
          <p:nvPr>
            <p:ph idx="1"/>
          </p:nvPr>
        </p:nvSpPr>
        <p:spPr/>
        <p:txBody>
          <a:bodyPr>
            <a:normAutofit lnSpcReduction="10000"/>
          </a:bodyPr>
          <a:lstStyle/>
          <a:p>
            <a:r>
              <a:rPr lang="nl-BE" noProof="0" dirty="0" smtClean="0">
                <a:sym typeface="Arial" charset="0"/>
              </a:rPr>
              <a:t>wanneer de verwerking berust op toestemming, moet de verwerkingsverantwoordelijke kunnen aantonen dat de betrokkene toestemming heeft gegeven voor de verwerking van zijn persoonsgegevens</a:t>
            </a:r>
          </a:p>
          <a:p>
            <a:endParaRPr lang="nl-BE" noProof="0" dirty="0" smtClean="0">
              <a:sym typeface="Arial" charset="0"/>
            </a:endParaRPr>
          </a:p>
          <a:p>
            <a:r>
              <a:rPr lang="nl-BE" noProof="0" dirty="0" smtClean="0">
                <a:sym typeface="Arial" charset="0"/>
              </a:rPr>
              <a:t>vereisten (expliciet in AVG)</a:t>
            </a:r>
          </a:p>
          <a:p>
            <a:pPr lvl="1"/>
            <a:r>
              <a:rPr lang="nl-BE" noProof="0" dirty="0" smtClean="0">
                <a:sym typeface="Arial" charset="0"/>
              </a:rPr>
              <a:t>vrije, specifieke, geïnformeerde en ondubbelzinnige wilsuiting</a:t>
            </a:r>
          </a:p>
          <a:p>
            <a:pPr lvl="1"/>
            <a:r>
              <a:rPr lang="nl-BE" noProof="0" dirty="0" smtClean="0">
                <a:sym typeface="Arial" charset="0"/>
              </a:rPr>
              <a:t>d.m.v. een verklaring of een ondubbelzinnige actieve handeling: een impliciete toestemming wordt niet langer aanvaard</a:t>
            </a:r>
          </a:p>
          <a:p>
            <a:pPr lvl="1"/>
            <a:r>
              <a:rPr lang="nl-BE" noProof="0" dirty="0" smtClean="0">
                <a:sym typeface="Arial" charset="0"/>
              </a:rPr>
              <a:t>aantoonbaar</a:t>
            </a:r>
          </a:p>
          <a:p>
            <a:pPr lvl="1"/>
            <a:r>
              <a:rPr lang="nl-BE" noProof="0" dirty="0" smtClean="0">
                <a:sym typeface="Arial" charset="0"/>
              </a:rPr>
              <a:t>eenvoudig </a:t>
            </a:r>
            <a:r>
              <a:rPr lang="nl-BE" noProof="0" dirty="0" err="1" smtClean="0">
                <a:sym typeface="Arial" charset="0"/>
              </a:rPr>
              <a:t>intrekbaar</a:t>
            </a:r>
            <a:endParaRPr lang="nl-BE" noProof="0" dirty="0" smtClean="0">
              <a:sym typeface="Arial" charset="0"/>
            </a:endParaRPr>
          </a:p>
          <a:p>
            <a:pPr lvl="1"/>
            <a:r>
              <a:rPr lang="nl-BE" noProof="0" dirty="0" smtClean="0">
                <a:sym typeface="Arial" charset="0"/>
              </a:rPr>
              <a:t>betrokkene duidelijk informeren over deze mogelijkheid</a:t>
            </a:r>
          </a:p>
          <a:p>
            <a:pPr lvl="1"/>
            <a:endParaRPr lang="nl-BE" dirty="0">
              <a:sym typeface="Arial" charset="0"/>
            </a:endParaRPr>
          </a:p>
          <a:p>
            <a:r>
              <a:rPr lang="nl-BE" noProof="0" dirty="0" smtClean="0">
                <a:sym typeface="Arial" charset="0"/>
              </a:rPr>
              <a:t>kinderen onder 13 jaar: toestemming van ouder of voogd</a:t>
            </a:r>
          </a:p>
          <a:p>
            <a:endParaRPr lang="nl-BE" noProof="0" dirty="0">
              <a:sym typeface="Arial" charset="0"/>
            </a:endParaRPr>
          </a:p>
        </p:txBody>
      </p:sp>
      <p:sp>
        <p:nvSpPr>
          <p:cNvPr id="4" name="Date Placeholder 3"/>
          <p:cNvSpPr>
            <a:spLocks noGrp="1"/>
          </p:cNvSpPr>
          <p:nvPr>
            <p:ph type="dt" sz="half" idx="2"/>
          </p:nvPr>
        </p:nvSpPr>
        <p:spPr/>
        <p:txBody>
          <a:bodyPr/>
          <a:lstStyle/>
          <a:p>
            <a:r>
              <a:rPr lang="en-US" smtClean="0"/>
              <a:t>16/11/2019</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17</a:t>
            </a:fld>
            <a:endParaRPr lang="fr-BE" dirty="0"/>
          </a:p>
        </p:txBody>
      </p:sp>
    </p:spTree>
    <p:extLst>
      <p:ext uri="{BB962C8B-B14F-4D97-AF65-F5344CB8AC3E}">
        <p14:creationId xmlns:p14="http://schemas.microsoft.com/office/powerpoint/2010/main" val="940476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Verwerking van gezondheidsgegevens</a:t>
            </a:r>
            <a:endParaRPr lang="fr-BE" dirty="0"/>
          </a:p>
        </p:txBody>
      </p:sp>
      <p:sp>
        <p:nvSpPr>
          <p:cNvPr id="3" name="Content Placeholder 2"/>
          <p:cNvSpPr>
            <a:spLocks noGrp="1"/>
          </p:cNvSpPr>
          <p:nvPr>
            <p:ph idx="1"/>
          </p:nvPr>
        </p:nvSpPr>
        <p:spPr/>
        <p:txBody>
          <a:bodyPr>
            <a:normAutofit fontScale="92500"/>
          </a:bodyPr>
          <a:lstStyle/>
          <a:p>
            <a:r>
              <a:rPr lang="nl-BE" smtClean="0"/>
              <a:t>ruime definitie, geen teleologische benadering</a:t>
            </a:r>
          </a:p>
          <a:p>
            <a:pPr lvl="1"/>
            <a:r>
              <a:rPr lang="nl-BE" smtClean="0"/>
              <a:t>persoonsgegevens die verband houden met de fysieke of mentale gezondheid van een natuurlijke persoon, waaronder gegevens over verleende gezondheidsdiensten waarmee informatie over zijn gezondheidstoestand wordt gegeven</a:t>
            </a:r>
          </a:p>
          <a:p>
            <a:r>
              <a:rPr lang="nl-BE" smtClean="0"/>
              <a:t>verwerkingsgronden, onder meer</a:t>
            </a:r>
            <a:endParaRPr lang="en-US" smtClean="0"/>
          </a:p>
          <a:p>
            <a:pPr lvl="1"/>
            <a:r>
              <a:rPr lang="nl-BE" smtClean="0"/>
              <a:t>uitdrukkelijke toestemming van betrokkene</a:t>
            </a:r>
          </a:p>
          <a:p>
            <a:pPr lvl="1"/>
            <a:r>
              <a:rPr lang="nl-BE" smtClean="0"/>
              <a:t>sociaalzekerheidsrechtelijke of arbeidsrechtelijke verplichtingen</a:t>
            </a:r>
          </a:p>
          <a:p>
            <a:pPr lvl="1"/>
            <a:r>
              <a:rPr lang="nl-BE" smtClean="0"/>
              <a:t>redenen van zwaarwegend algemeen belang, waaronder volksgezondheid, sociale bescherming en beheer van gezondheidszorgdiensten</a:t>
            </a:r>
          </a:p>
          <a:p>
            <a:pPr lvl="1"/>
            <a:r>
              <a:rPr lang="nl-BE" smtClean="0"/>
              <a:t>preventieve of arbeidsgeneeskunde, beoordeling van de arbeidsgeschiktheid van de werknemer, medische diagnosen, verstrekken van gezondheidszorg of sociale diensten of behandelingen, beheren van gezondheidszorgstelsels en -diensten of sociale stelsels en diensten; in dit geval door of onder de verantwoordelijkheid van een beroepsbeoefenaar die aan het beroepsgeheim is gebonden</a:t>
            </a:r>
          </a:p>
          <a:p>
            <a:pPr lvl="1"/>
            <a:endParaRPr lang="en-US" smtClean="0"/>
          </a:p>
          <a:p>
            <a:pPr lvl="1"/>
            <a:endParaRPr lang="en-US" smtClean="0"/>
          </a:p>
          <a:p>
            <a:endParaRPr lang="en-US" smtClean="0"/>
          </a:p>
          <a:p>
            <a:pPr lvl="1"/>
            <a:endParaRPr lang="fr-BE"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18</a:t>
            </a:fld>
            <a:endParaRPr lang="fr-BE" dirty="0"/>
          </a:p>
        </p:txBody>
      </p:sp>
    </p:spTree>
    <p:extLst>
      <p:ext uri="{BB962C8B-B14F-4D97-AF65-F5344CB8AC3E}">
        <p14:creationId xmlns:p14="http://schemas.microsoft.com/office/powerpoint/2010/main" val="2202324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Aantal nieuwigheden</a:t>
            </a:r>
            <a:endParaRPr lang="nl-BE" noProof="0"/>
          </a:p>
        </p:txBody>
      </p:sp>
      <p:sp>
        <p:nvSpPr>
          <p:cNvPr id="3" name="Content Placeholder 2"/>
          <p:cNvSpPr>
            <a:spLocks noGrp="1"/>
          </p:cNvSpPr>
          <p:nvPr>
            <p:ph idx="1"/>
          </p:nvPr>
        </p:nvSpPr>
        <p:spPr/>
        <p:txBody>
          <a:bodyPr/>
          <a:lstStyle/>
          <a:p>
            <a:r>
              <a:rPr lang="nl-BE" noProof="0" dirty="0" err="1" smtClean="0"/>
              <a:t>risico-analyse</a:t>
            </a:r>
            <a:r>
              <a:rPr lang="nl-BE" noProof="0" dirty="0" smtClean="0"/>
              <a:t> als basis</a:t>
            </a:r>
          </a:p>
          <a:p>
            <a:r>
              <a:rPr lang="nl-BE" noProof="0" dirty="0" smtClean="0"/>
              <a:t>privacy </a:t>
            </a:r>
            <a:r>
              <a:rPr lang="nl-BE" noProof="0" dirty="0" err="1" smtClean="0"/>
              <a:t>by</a:t>
            </a:r>
            <a:r>
              <a:rPr lang="nl-BE" noProof="0" dirty="0" smtClean="0"/>
              <a:t> design</a:t>
            </a:r>
          </a:p>
          <a:p>
            <a:r>
              <a:rPr lang="nl-BE" noProof="0" dirty="0" smtClean="0"/>
              <a:t>privacy </a:t>
            </a:r>
            <a:r>
              <a:rPr lang="nl-BE" noProof="0" dirty="0" err="1" smtClean="0"/>
              <a:t>by</a:t>
            </a:r>
            <a:r>
              <a:rPr lang="nl-BE" noProof="0" dirty="0" smtClean="0"/>
              <a:t> default</a:t>
            </a:r>
          </a:p>
          <a:p>
            <a:r>
              <a:rPr lang="nl-BE" noProof="0" dirty="0" smtClean="0"/>
              <a:t>verantwoordingsplicht van de verwerkingsverantwoordelijke</a:t>
            </a:r>
          </a:p>
          <a:p>
            <a:pPr lvl="1"/>
            <a:r>
              <a:rPr lang="nl-BE" noProof="0" dirty="0" smtClean="0"/>
              <a:t>register van verwerkingsactiviteiten</a:t>
            </a:r>
          </a:p>
          <a:p>
            <a:pPr lvl="1"/>
            <a:r>
              <a:rPr lang="nl-BE" noProof="0" dirty="0" err="1" smtClean="0"/>
              <a:t>gegevensbeschermingseffectbeoordeling</a:t>
            </a:r>
            <a:endParaRPr lang="nl-BE" noProof="0" dirty="0" smtClean="0"/>
          </a:p>
          <a:p>
            <a:r>
              <a:rPr lang="nl-BE" noProof="0" dirty="0" smtClean="0"/>
              <a:t>kennisgeving van veiligheidsincidenten</a:t>
            </a:r>
          </a:p>
          <a:p>
            <a:r>
              <a:rPr lang="nl-BE" noProof="0" dirty="0" smtClean="0"/>
              <a:t>uitbreiding van de rechten van de betrokkene</a:t>
            </a:r>
          </a:p>
          <a:p>
            <a:r>
              <a:rPr lang="nl-BE" noProof="0" dirty="0" smtClean="0"/>
              <a:t>functionaris van de gegevensbescherming</a:t>
            </a:r>
          </a:p>
          <a:p>
            <a:r>
              <a:rPr lang="nl-BE" noProof="0" dirty="0" smtClean="0"/>
              <a:t>mogelijkheid van gedragscodes en certificering</a:t>
            </a:r>
          </a:p>
          <a:p>
            <a:r>
              <a:rPr lang="nl-BE" noProof="0" dirty="0" smtClean="0"/>
              <a:t>sancties</a:t>
            </a:r>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19</a:t>
            </a:fld>
            <a:endParaRPr lang="fr-BE" dirty="0"/>
          </a:p>
        </p:txBody>
      </p:sp>
    </p:spTree>
    <p:extLst>
      <p:ext uri="{BB962C8B-B14F-4D97-AF65-F5344CB8AC3E}">
        <p14:creationId xmlns:p14="http://schemas.microsoft.com/office/powerpoint/2010/main" val="1877876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Plan van de uiteenzetting</a:t>
            </a:r>
            <a:endParaRPr lang="nl-BE" noProof="0"/>
          </a:p>
        </p:txBody>
      </p:sp>
      <p:sp>
        <p:nvSpPr>
          <p:cNvPr id="3" name="Tijdelijke aanduiding voor inhoud 2"/>
          <p:cNvSpPr>
            <a:spLocks noGrp="1"/>
          </p:cNvSpPr>
          <p:nvPr>
            <p:ph idx="1"/>
          </p:nvPr>
        </p:nvSpPr>
        <p:spPr/>
        <p:txBody>
          <a:bodyPr>
            <a:normAutofit/>
          </a:bodyPr>
          <a:lstStyle/>
          <a:p>
            <a:r>
              <a:rPr lang="nl-BE" dirty="0"/>
              <a:t>b</a:t>
            </a:r>
            <a:r>
              <a:rPr lang="nl-BE" noProof="0" dirty="0" err="1" smtClean="0"/>
              <a:t>elang</a:t>
            </a:r>
            <a:r>
              <a:rPr lang="nl-BE" noProof="0" dirty="0" smtClean="0"/>
              <a:t> van elektronische gegevensdeling</a:t>
            </a:r>
          </a:p>
          <a:p>
            <a:r>
              <a:rPr lang="nl-BE" noProof="0" dirty="0" smtClean="0"/>
              <a:t>GDPR of AVG</a:t>
            </a:r>
          </a:p>
          <a:p>
            <a:pPr lvl="1"/>
            <a:r>
              <a:rPr lang="nl-BE" noProof="0" dirty="0" smtClean="0"/>
              <a:t>wat ?</a:t>
            </a:r>
          </a:p>
          <a:p>
            <a:pPr lvl="1"/>
            <a:r>
              <a:rPr lang="nl-BE" noProof="0" dirty="0" smtClean="0"/>
              <a:t>toepassingsgebied</a:t>
            </a:r>
          </a:p>
          <a:p>
            <a:pPr lvl="1"/>
            <a:r>
              <a:rPr lang="nl-BE" dirty="0" smtClean="0"/>
              <a:t>aantal begrippen</a:t>
            </a:r>
            <a:endParaRPr lang="nl-BE" noProof="0" dirty="0" smtClean="0"/>
          </a:p>
          <a:p>
            <a:pPr lvl="1"/>
            <a:r>
              <a:rPr lang="nl-BE" noProof="0" dirty="0" smtClean="0"/>
              <a:t>overzicht van</a:t>
            </a:r>
          </a:p>
          <a:p>
            <a:pPr lvl="2"/>
            <a:r>
              <a:rPr lang="nl-BE" noProof="0" dirty="0" smtClean="0"/>
              <a:t>bevestigde, reeds geldende beginselen</a:t>
            </a:r>
          </a:p>
          <a:p>
            <a:pPr lvl="2"/>
            <a:r>
              <a:rPr lang="nl-BE" noProof="0" dirty="0" smtClean="0"/>
              <a:t>mogelijke verwerkingsgronden</a:t>
            </a:r>
          </a:p>
          <a:p>
            <a:pPr lvl="1"/>
            <a:r>
              <a:rPr lang="nl-BE" noProof="0" dirty="0" smtClean="0"/>
              <a:t>overzicht van belangrijkste nieuwigheden</a:t>
            </a:r>
          </a:p>
          <a:p>
            <a:r>
              <a:rPr lang="nl-BE" dirty="0"/>
              <a:t>o</a:t>
            </a:r>
            <a:r>
              <a:rPr lang="nl-BE" noProof="0" dirty="0" smtClean="0"/>
              <a:t>verzicht van aanpassingen van Belgische regelgeving</a:t>
            </a:r>
          </a:p>
          <a:p>
            <a:r>
              <a:rPr lang="nl-BE" dirty="0" smtClean="0"/>
              <a:t>reglementen inzake elektronische gegevensdeling</a:t>
            </a:r>
            <a:endParaRPr lang="nl-BE" noProof="0" dirty="0" smtClean="0"/>
          </a:p>
          <a:p>
            <a:r>
              <a:rPr lang="nl-BE" noProof="0" dirty="0" smtClean="0"/>
              <a:t>eHealth-platform </a:t>
            </a:r>
            <a:r>
              <a:rPr lang="nl-BE" noProof="0" dirty="0" smtClean="0"/>
              <a:t>voor veilige elektronische gegevensdeling</a:t>
            </a:r>
          </a:p>
          <a:p>
            <a:r>
              <a:rPr lang="nl-BE" noProof="0" dirty="0" smtClean="0"/>
              <a:t>besluit</a:t>
            </a:r>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2</a:t>
            </a:fld>
            <a:endParaRPr lang="fr-BE" dirty="0"/>
          </a:p>
        </p:txBody>
      </p:sp>
    </p:spTree>
    <p:extLst>
      <p:ext uri="{BB962C8B-B14F-4D97-AF65-F5344CB8AC3E}">
        <p14:creationId xmlns:p14="http://schemas.microsoft.com/office/powerpoint/2010/main" val="289347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nl-BE" altLang="nl-BE" noProof="0" smtClean="0"/>
              <a:t>Geen “one-size-fits-all” benadering</a:t>
            </a:r>
          </a:p>
        </p:txBody>
      </p:sp>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657225" y="2024434"/>
            <a:ext cx="7829550" cy="3312369"/>
          </a:xfrm>
        </p:spPr>
      </p:pic>
      <p:pic>
        <p:nvPicPr>
          <p:cNvPr id="3" name="Picture 2"/>
          <p:cNvPicPr>
            <a:picLocks noChangeAspect="1"/>
          </p:cNvPicPr>
          <p:nvPr/>
        </p:nvPicPr>
        <p:blipFill>
          <a:blip r:embed="rId4"/>
          <a:stretch>
            <a:fillRect/>
          </a:stretch>
        </p:blipFill>
        <p:spPr>
          <a:xfrm>
            <a:off x="1413331" y="4725144"/>
            <a:ext cx="6120635" cy="1523809"/>
          </a:xfrm>
          <a:prstGeom prst="rect">
            <a:avLst/>
          </a:prstGeom>
        </p:spPr>
      </p:pic>
      <p:sp>
        <p:nvSpPr>
          <p:cNvPr id="5" name="Date Placeholder 4"/>
          <p:cNvSpPr>
            <a:spLocks noGrp="1"/>
          </p:cNvSpPr>
          <p:nvPr>
            <p:ph type="dt" sz="half" idx="2"/>
          </p:nvPr>
        </p:nvSpPr>
        <p:spPr/>
        <p:txBody>
          <a:bodyPr/>
          <a:lstStyle/>
          <a:p>
            <a:r>
              <a:rPr lang="en-US" smtClean="0"/>
              <a:t>16/11/2019</a:t>
            </a:r>
            <a:endParaRPr lang="fr-BE" dirty="0"/>
          </a:p>
        </p:txBody>
      </p:sp>
      <p:sp>
        <p:nvSpPr>
          <p:cNvPr id="6" name="Slide Number Placeholder 5"/>
          <p:cNvSpPr>
            <a:spLocks noGrp="1"/>
          </p:cNvSpPr>
          <p:nvPr>
            <p:ph type="sldNum" sz="quarter" idx="4"/>
          </p:nvPr>
        </p:nvSpPr>
        <p:spPr/>
        <p:txBody>
          <a:bodyPr/>
          <a:lstStyle/>
          <a:p>
            <a:fld id="{30A9230E-FFBB-4CCB-ABD7-198084EDE768}" type="slidenum">
              <a:rPr lang="fr-BE" smtClean="0"/>
              <a:pPr/>
              <a:t>20</a:t>
            </a:fld>
            <a:endParaRPr lang="fr-BE" dirty="0"/>
          </a:p>
        </p:txBody>
      </p:sp>
    </p:spTree>
    <p:extLst>
      <p:ext uri="{BB962C8B-B14F-4D97-AF65-F5344CB8AC3E}">
        <p14:creationId xmlns:p14="http://schemas.microsoft.com/office/powerpoint/2010/main" val="1750611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nl-BE" noProof="0" smtClean="0"/>
              <a:t>Risico-analyse als basis</a:t>
            </a:r>
            <a:endParaRPr lang="nl-BE" noProof="0"/>
          </a:p>
        </p:txBody>
      </p:sp>
      <p:sp>
        <p:nvSpPr>
          <p:cNvPr id="16387" name="Rectangle 3"/>
          <p:cNvSpPr>
            <a:spLocks noGrp="1" noChangeArrowheads="1"/>
          </p:cNvSpPr>
          <p:nvPr>
            <p:ph idx="1"/>
          </p:nvPr>
        </p:nvSpPr>
        <p:spPr/>
        <p:txBody>
          <a:bodyPr/>
          <a:lstStyle/>
          <a:p>
            <a:r>
              <a:rPr lang="nl-BE" altLang="en-US" noProof="0" smtClean="0">
                <a:sym typeface="Arial" charset="0"/>
              </a:rPr>
              <a:t>nieuwe benadering gebaseerd op het risico: de verwerkingsverantwoordelijke moet voortaan op een objectieve wijze de waarschijnlijkheid en de ernst inschatten van de risico's voor de rechten en vrijheden van personen wanneer hij een verwerking uitvoert (rode draad doorheen de hele verordening)</a:t>
            </a:r>
          </a:p>
          <a:p>
            <a:r>
              <a:rPr lang="nl-BE" altLang="en-US" noProof="0" smtClean="0">
                <a:sym typeface="Arial" charset="0"/>
              </a:rPr>
              <a:t>sommige verplichtingen zijn altijd van toepassing, ongeacht het risico; bij de tenuitvoerlegging ervan kan wel rekening worden gehouden met het risico</a:t>
            </a:r>
          </a:p>
          <a:p>
            <a:r>
              <a:rPr lang="nl-BE" altLang="en-US" noProof="0" smtClean="0">
                <a:sym typeface="Arial" charset="0"/>
              </a:rPr>
              <a:t>sommige verplichtingen zijn niet van toepassing als het risico niet hoog is</a:t>
            </a:r>
          </a:p>
          <a:p>
            <a:r>
              <a:rPr lang="nl-BE" altLang="en-US" noProof="0" smtClean="0">
                <a:sym typeface="Arial" charset="0"/>
              </a:rPr>
              <a:t>sommige verplichtingen zijn enkel van toepassing indien het risico wel hoog is</a:t>
            </a:r>
          </a:p>
          <a:p>
            <a:endParaRPr lang="nl-BE" altLang="en-US" noProof="0" smtClean="0">
              <a:sym typeface="Arial" charset="0"/>
            </a:endParaRPr>
          </a:p>
          <a:p>
            <a:pPr lvl="1"/>
            <a:endParaRPr lang="nl-BE" altLang="en-US" noProof="0" smtClean="0">
              <a:sym typeface="Arial" charset="0"/>
            </a:endParaRPr>
          </a:p>
        </p:txBody>
      </p:sp>
      <p:sp>
        <p:nvSpPr>
          <p:cNvPr id="4" name="Date Placeholder 3"/>
          <p:cNvSpPr>
            <a:spLocks noGrp="1"/>
          </p:cNvSpPr>
          <p:nvPr>
            <p:ph type="dt" sz="half" idx="2"/>
          </p:nvPr>
        </p:nvSpPr>
        <p:spPr/>
        <p:txBody>
          <a:bodyPr/>
          <a:lstStyle/>
          <a:p>
            <a:r>
              <a:rPr lang="en-US" smtClean="0"/>
              <a:t>16/11/2019</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21</a:t>
            </a:fld>
            <a:endParaRPr lang="fr-BE" dirty="0"/>
          </a:p>
        </p:txBody>
      </p:sp>
    </p:spTree>
    <p:extLst>
      <p:ext uri="{BB962C8B-B14F-4D97-AF65-F5344CB8AC3E}">
        <p14:creationId xmlns:p14="http://schemas.microsoft.com/office/powerpoint/2010/main" val="65245865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Verantwoordelijkheid</a:t>
            </a:r>
            <a:endParaRPr lang="nl-BE" noProof="0"/>
          </a:p>
        </p:txBody>
      </p:sp>
      <p:sp>
        <p:nvSpPr>
          <p:cNvPr id="3" name="Content Placeholder 2"/>
          <p:cNvSpPr>
            <a:spLocks noGrp="1"/>
          </p:cNvSpPr>
          <p:nvPr>
            <p:ph idx="1"/>
          </p:nvPr>
        </p:nvSpPr>
        <p:spPr/>
        <p:txBody>
          <a:bodyPr/>
          <a:lstStyle/>
          <a:p>
            <a:r>
              <a:rPr lang="nl-BE" altLang="en-US" noProof="0" smtClean="0">
                <a:sym typeface="Arial" charset="0"/>
              </a:rPr>
              <a:t>de verwerkingsverantwoordelijke heeft de verplichting om</a:t>
            </a:r>
          </a:p>
          <a:p>
            <a:pPr lvl="1"/>
            <a:r>
              <a:rPr lang="nl-BE" noProof="0" smtClean="0"/>
              <a:t>rekening houdend met de aard, de omvang, de context en het doel van de verwerking</a:t>
            </a:r>
          </a:p>
          <a:p>
            <a:pPr lvl="1"/>
            <a:r>
              <a:rPr lang="nl-BE" noProof="0" smtClean="0"/>
              <a:t>alsook met de qua waarschijnlijkheid en ernst uiteenlopende risico's voor de rechten en vrijheden van natuurlijke personen</a:t>
            </a:r>
          </a:p>
          <a:p>
            <a:pPr lvl="1"/>
            <a:r>
              <a:rPr lang="nl-BE" noProof="0" smtClean="0"/>
              <a:t>passende technische en organisatorische maatregelen te treffen</a:t>
            </a:r>
          </a:p>
          <a:p>
            <a:pPr lvl="1"/>
            <a:r>
              <a:rPr lang="nl-BE" noProof="0" smtClean="0"/>
              <a:t>om te waarborgen en te kunnen aantonen dat de verwerking wordt uitgevoerd in overeenstemming met de AVG </a:t>
            </a:r>
          </a:p>
          <a:p>
            <a:endParaRPr lang="nl-BE" noProof="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22</a:t>
            </a:fld>
            <a:endParaRPr lang="fr-BE" dirty="0"/>
          </a:p>
        </p:txBody>
      </p:sp>
    </p:spTree>
    <p:extLst>
      <p:ext uri="{BB962C8B-B14F-4D97-AF65-F5344CB8AC3E}">
        <p14:creationId xmlns:p14="http://schemas.microsoft.com/office/powerpoint/2010/main" val="2216672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nl-BE" noProof="0" dirty="0" smtClean="0"/>
              <a:t>Privacy </a:t>
            </a:r>
            <a:r>
              <a:rPr lang="nl-BE" noProof="0" dirty="0" err="1" smtClean="0"/>
              <a:t>by</a:t>
            </a:r>
            <a:r>
              <a:rPr lang="nl-BE" noProof="0" dirty="0" smtClean="0"/>
              <a:t> design</a:t>
            </a:r>
            <a:endParaRPr lang="nl-BE" altLang="en-US" noProof="0" dirty="0" smtClean="0">
              <a:sym typeface="Arial" charset="0"/>
            </a:endParaRPr>
          </a:p>
        </p:txBody>
      </p:sp>
      <p:sp>
        <p:nvSpPr>
          <p:cNvPr id="34819" name="Rectangle 3"/>
          <p:cNvSpPr>
            <a:spLocks noGrp="1" noChangeArrowheads="1"/>
          </p:cNvSpPr>
          <p:nvPr>
            <p:ph idx="1"/>
          </p:nvPr>
        </p:nvSpPr>
        <p:spPr/>
        <p:txBody>
          <a:bodyPr/>
          <a:lstStyle/>
          <a:p>
            <a:r>
              <a:rPr lang="nl-BE" noProof="0" smtClean="0"/>
              <a:t>zowel bij de bepaling van de verwerkingsmiddelen als bij de verwerking zelf</a:t>
            </a:r>
          </a:p>
          <a:p>
            <a:endParaRPr lang="nl-BE" noProof="0" smtClean="0"/>
          </a:p>
          <a:p>
            <a:r>
              <a:rPr lang="nl-BE" noProof="0" smtClean="0"/>
              <a:t>passende technische en organisatorische maatregelen nemen met als doel</a:t>
            </a:r>
          </a:p>
          <a:p>
            <a:endParaRPr lang="nl-BE" noProof="0" smtClean="0"/>
          </a:p>
          <a:p>
            <a:pPr lvl="1"/>
            <a:r>
              <a:rPr lang="nl-BE" noProof="0" smtClean="0"/>
              <a:t>de beginselen van gegevensbescherming, zoals minimale gegevensverwerking, op een doeltreffende manier uit te voeren</a:t>
            </a:r>
          </a:p>
          <a:p>
            <a:pPr lvl="1"/>
            <a:endParaRPr lang="nl-BE" noProof="0" smtClean="0"/>
          </a:p>
          <a:p>
            <a:pPr lvl="1"/>
            <a:r>
              <a:rPr lang="nl-BE" noProof="0" smtClean="0"/>
              <a:t>de nodige waarborgen in de verwerking in te bouwen ter naleving van de voorschriften van de AVG en ter bescherming van de rechten van de betrokkenen</a:t>
            </a:r>
          </a:p>
          <a:p>
            <a:endParaRPr lang="nl-BE" noProof="0" smtClean="0"/>
          </a:p>
        </p:txBody>
      </p:sp>
      <p:sp>
        <p:nvSpPr>
          <p:cNvPr id="4" name="Date Placeholder 3"/>
          <p:cNvSpPr>
            <a:spLocks noGrp="1"/>
          </p:cNvSpPr>
          <p:nvPr>
            <p:ph type="dt" sz="half" idx="2"/>
          </p:nvPr>
        </p:nvSpPr>
        <p:spPr/>
        <p:txBody>
          <a:bodyPr/>
          <a:lstStyle/>
          <a:p>
            <a:r>
              <a:rPr lang="en-US" smtClean="0"/>
              <a:t>16/11/2019</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23</a:t>
            </a:fld>
            <a:endParaRPr lang="fr-BE" dirty="0"/>
          </a:p>
        </p:txBody>
      </p:sp>
    </p:spTree>
    <p:extLst>
      <p:ext uri="{BB962C8B-B14F-4D97-AF65-F5344CB8AC3E}">
        <p14:creationId xmlns:p14="http://schemas.microsoft.com/office/powerpoint/2010/main" val="130321103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Privacy </a:t>
            </a:r>
            <a:r>
              <a:rPr lang="nl-BE" noProof="0" dirty="0" err="1" smtClean="0"/>
              <a:t>by</a:t>
            </a:r>
            <a:r>
              <a:rPr lang="nl-BE" noProof="0" dirty="0" smtClean="0"/>
              <a:t> default</a:t>
            </a:r>
            <a:endParaRPr lang="nl-BE" noProof="0" dirty="0"/>
          </a:p>
        </p:txBody>
      </p:sp>
      <p:sp>
        <p:nvSpPr>
          <p:cNvPr id="3" name="Content Placeholder 2"/>
          <p:cNvSpPr>
            <a:spLocks noGrp="1"/>
          </p:cNvSpPr>
          <p:nvPr>
            <p:ph idx="1"/>
          </p:nvPr>
        </p:nvSpPr>
        <p:spPr/>
        <p:txBody>
          <a:bodyPr/>
          <a:lstStyle/>
          <a:p>
            <a:r>
              <a:rPr lang="nl-BE" noProof="0" smtClean="0"/>
              <a:t>passende technische en organisatorische maatregelen nemen om ervoor te zorgen dat in beginsel alleen persoonsgegevens worden verwerkt die noodzakelijk zijn voor elk specifiek doel van de verwerking</a:t>
            </a:r>
          </a:p>
          <a:p>
            <a:r>
              <a:rPr lang="nl-BE" noProof="0" smtClean="0"/>
              <a:t>die verplichting geldt voor</a:t>
            </a:r>
          </a:p>
          <a:p>
            <a:pPr lvl="1"/>
            <a:r>
              <a:rPr lang="nl-BE" noProof="0" smtClean="0"/>
              <a:t>de hoeveelheid verzamelde persoonsgegevens</a:t>
            </a:r>
          </a:p>
          <a:p>
            <a:pPr lvl="1"/>
            <a:r>
              <a:rPr lang="nl-BE" noProof="0" smtClean="0"/>
              <a:t>de mate waarin zij worden verwerkt</a:t>
            </a:r>
          </a:p>
          <a:p>
            <a:pPr lvl="1"/>
            <a:r>
              <a:rPr lang="nl-BE" noProof="0" smtClean="0"/>
              <a:t>de periode waarin zij worden opgeslagen</a:t>
            </a:r>
          </a:p>
          <a:p>
            <a:pPr lvl="1"/>
            <a:r>
              <a:rPr lang="nl-BE" noProof="0" smtClean="0"/>
              <a:t>de toegankelijkheid ervan</a:t>
            </a:r>
          </a:p>
          <a:p>
            <a:r>
              <a:rPr lang="nl-BE" noProof="0" smtClean="0"/>
              <a:t>deze maatregelen zorgen er met name voor dat persoonsgegevens in beginsel niet zonder menselijke tussenkomst voor een onbeperkt aantal personen toegankelijk worden gemaakt</a:t>
            </a:r>
          </a:p>
          <a:p>
            <a:pPr lvl="2"/>
            <a:endParaRPr lang="nl-BE" noProof="0" smtClean="0"/>
          </a:p>
          <a:p>
            <a:endParaRPr lang="nl-BE" noProof="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24</a:t>
            </a:fld>
            <a:endParaRPr lang="fr-BE" dirty="0"/>
          </a:p>
        </p:txBody>
      </p:sp>
    </p:spTree>
    <p:extLst>
      <p:ext uri="{BB962C8B-B14F-4D97-AF65-F5344CB8AC3E}">
        <p14:creationId xmlns:p14="http://schemas.microsoft.com/office/powerpoint/2010/main" val="3204657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Voorbeelden van maatregelen</a:t>
            </a:r>
            <a:endParaRPr lang="nl-BE" noProof="0"/>
          </a:p>
        </p:txBody>
      </p:sp>
      <p:sp>
        <p:nvSpPr>
          <p:cNvPr id="3" name="Content Placeholder 2"/>
          <p:cNvSpPr>
            <a:spLocks noGrp="1"/>
          </p:cNvSpPr>
          <p:nvPr>
            <p:ph idx="1"/>
          </p:nvPr>
        </p:nvSpPr>
        <p:spPr/>
        <p:txBody>
          <a:bodyPr/>
          <a:lstStyle/>
          <a:p>
            <a:r>
              <a:rPr lang="nl-BE" noProof="0" dirty="0" smtClean="0"/>
              <a:t>het minimaliseren van de verwerking van persoonsgegevens</a:t>
            </a:r>
          </a:p>
          <a:p>
            <a:r>
              <a:rPr lang="nl-BE" noProof="0" dirty="0" smtClean="0"/>
              <a:t>het zo spoedig mogelijk </a:t>
            </a:r>
            <a:r>
              <a:rPr lang="nl-BE" noProof="0" dirty="0" err="1" smtClean="0"/>
              <a:t>pseudonimiseren</a:t>
            </a:r>
            <a:r>
              <a:rPr lang="nl-BE" noProof="0" dirty="0" smtClean="0"/>
              <a:t> van persoonsgegevens</a:t>
            </a:r>
          </a:p>
          <a:p>
            <a:r>
              <a:rPr lang="nl-BE" noProof="0" dirty="0" smtClean="0"/>
              <a:t>transparantie met betrekking tot de functies en de verwerking van persoonsgegevens</a:t>
            </a:r>
          </a:p>
          <a:p>
            <a:r>
              <a:rPr lang="nl-BE" noProof="0" dirty="0" smtClean="0"/>
              <a:t>het in staat stellen van de betrokkene om controle uit te oefenen op de informatieverwerking</a:t>
            </a:r>
          </a:p>
          <a:p>
            <a:r>
              <a:rPr lang="nl-BE" noProof="0" dirty="0" smtClean="0"/>
              <a:t>het in staat stellen van de verwerkingsverantwoordelijke om beveiligingskenmerken te creëren en te verbeteren</a:t>
            </a:r>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25</a:t>
            </a:fld>
            <a:endParaRPr lang="fr-BE" dirty="0"/>
          </a:p>
        </p:txBody>
      </p:sp>
    </p:spTree>
    <p:extLst>
      <p:ext uri="{BB962C8B-B14F-4D97-AF65-F5344CB8AC3E}">
        <p14:creationId xmlns:p14="http://schemas.microsoft.com/office/powerpoint/2010/main" val="1464001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smtClean="0"/>
              <a:t>zowel de verwerkingsverantwoordelijke als de verwerker dienen verplicht een (elektronisch) register bij te houden, waarin alle activiteiten worden omschreven waarbij persoonsgegevens worden verwerkt</a:t>
            </a:r>
          </a:p>
          <a:p>
            <a:r>
              <a:rPr lang="nl-BE" noProof="0" smtClean="0"/>
              <a:t>inhoud</a:t>
            </a:r>
          </a:p>
          <a:p>
            <a:pPr lvl="1"/>
            <a:r>
              <a:rPr lang="nl-BE" noProof="0" smtClean="0"/>
              <a:t>contactgegevens</a:t>
            </a:r>
          </a:p>
          <a:p>
            <a:pPr lvl="1"/>
            <a:r>
              <a:rPr lang="nl-BE" noProof="0" smtClean="0"/>
              <a:t>doeleinden van de gegevensverwerking</a:t>
            </a:r>
          </a:p>
          <a:p>
            <a:pPr lvl="1"/>
            <a:r>
              <a:rPr lang="nl-BE" noProof="0" smtClean="0"/>
              <a:t>beschrijving van de categorieën van betrokkenen en van de categorieën van persoonsgegevens</a:t>
            </a:r>
          </a:p>
          <a:p>
            <a:pPr lvl="1"/>
            <a:r>
              <a:rPr lang="nl-BE" noProof="0" smtClean="0"/>
              <a:t>categorieën van ontvangers van de gegevens</a:t>
            </a:r>
          </a:p>
          <a:p>
            <a:pPr lvl="1"/>
            <a:r>
              <a:rPr lang="nl-BE" noProof="0" smtClean="0"/>
              <a:t>indien mogelijk de beoogde bewaartermijnen</a:t>
            </a:r>
          </a:p>
          <a:p>
            <a:pPr lvl="1"/>
            <a:r>
              <a:rPr lang="nl-BE" noProof="0" smtClean="0"/>
              <a:t>indien mogelijk een beschrijving van de beveiligingsmaatregelen</a:t>
            </a:r>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26</a:t>
            </a:fld>
            <a:endParaRPr lang="fr-BE" dirty="0"/>
          </a:p>
        </p:txBody>
      </p:sp>
    </p:spTree>
    <p:extLst>
      <p:ext uri="{BB962C8B-B14F-4D97-AF65-F5344CB8AC3E}">
        <p14:creationId xmlns:p14="http://schemas.microsoft.com/office/powerpoint/2010/main" val="1030019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dirty="0" smtClean="0"/>
              <a:t>desgevraagd wordt het register ter beschikking gesteld van de Gegevensbeschermingsautoriteit</a:t>
            </a:r>
          </a:p>
          <a:p>
            <a:pPr lvl="1"/>
            <a:endParaRPr lang="nl-BE" noProof="0" dirty="0" smtClean="0"/>
          </a:p>
          <a:p>
            <a:r>
              <a:rPr lang="nl-BE" noProof="0" dirty="0" smtClean="0"/>
              <a:t>bijhouden van register is niet verplicht voor organisaties met minder dan 250 medewerkers, tenzij het waarschijnlijk is dat de verwerking die zij verrichten een risico inhoudt voor de rechten en vrijheden van de betrokkenen, niet incidenteel is of gevoelige gegevens betreft</a:t>
            </a:r>
          </a:p>
          <a:p>
            <a:pPr lvl="1"/>
            <a:endParaRPr lang="nl-BE" noProof="0" dirty="0" smtClean="0"/>
          </a:p>
          <a:p>
            <a:r>
              <a:rPr lang="nl-BE" noProof="0" dirty="0" smtClean="0"/>
              <a:t>voorafgaande aangifteverplichting wordt opgeheven</a:t>
            </a:r>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27</a:t>
            </a:fld>
            <a:endParaRPr lang="fr-BE" dirty="0"/>
          </a:p>
        </p:txBody>
      </p:sp>
    </p:spTree>
    <p:extLst>
      <p:ext uri="{BB962C8B-B14F-4D97-AF65-F5344CB8AC3E}">
        <p14:creationId xmlns:p14="http://schemas.microsoft.com/office/powerpoint/2010/main" val="2170836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noProof="0"/>
          </a:p>
        </p:txBody>
      </p:sp>
      <p:sp>
        <p:nvSpPr>
          <p:cNvPr id="3" name="Content Placeholder 2"/>
          <p:cNvSpPr>
            <a:spLocks noGrp="1"/>
          </p:cNvSpPr>
          <p:nvPr>
            <p:ph idx="1"/>
          </p:nvPr>
        </p:nvSpPr>
        <p:spPr/>
        <p:txBody>
          <a:bodyPr/>
          <a:lstStyle/>
          <a:p>
            <a:endParaRPr lang="fr-BE"/>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b="66391"/>
          <a:stretch/>
        </p:blipFill>
        <p:spPr bwMode="auto">
          <a:xfrm>
            <a:off x="1" y="0"/>
            <a:ext cx="9144000" cy="14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526"/>
          <a:stretch/>
        </p:blipFill>
        <p:spPr bwMode="auto">
          <a:xfrm>
            <a:off x="155576" y="2962725"/>
            <a:ext cx="8832850" cy="1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456"/>
          <a:stretch/>
        </p:blipFill>
        <p:spPr bwMode="auto">
          <a:xfrm>
            <a:off x="0" y="1452534"/>
            <a:ext cx="9112250" cy="15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161"/>
          <a:stretch/>
        </p:blipFill>
        <p:spPr bwMode="auto">
          <a:xfrm>
            <a:off x="1880853" y="4463391"/>
            <a:ext cx="5382295" cy="17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ate Placeholder 9"/>
          <p:cNvSpPr>
            <a:spLocks noGrp="1"/>
          </p:cNvSpPr>
          <p:nvPr>
            <p:ph type="dt" sz="half" idx="2"/>
          </p:nvPr>
        </p:nvSpPr>
        <p:spPr/>
        <p:txBody>
          <a:bodyPr/>
          <a:lstStyle/>
          <a:p>
            <a:r>
              <a:rPr lang="en-US" smtClean="0"/>
              <a:t>16/11/2019</a:t>
            </a:r>
            <a:endParaRPr lang="fr-BE" dirty="0"/>
          </a:p>
        </p:txBody>
      </p:sp>
      <p:sp>
        <p:nvSpPr>
          <p:cNvPr id="11" name="Slide Number Placeholder 10"/>
          <p:cNvSpPr>
            <a:spLocks noGrp="1"/>
          </p:cNvSpPr>
          <p:nvPr>
            <p:ph type="sldNum" sz="quarter" idx="4"/>
          </p:nvPr>
        </p:nvSpPr>
        <p:spPr/>
        <p:txBody>
          <a:bodyPr/>
          <a:lstStyle/>
          <a:p>
            <a:fld id="{30A9230E-FFBB-4CCB-ABD7-198084EDE768}" type="slidenum">
              <a:rPr lang="fr-BE" smtClean="0"/>
              <a:pPr/>
              <a:t>28</a:t>
            </a:fld>
            <a:endParaRPr lang="fr-BE" dirty="0"/>
          </a:p>
        </p:txBody>
      </p:sp>
    </p:spTree>
    <p:extLst>
      <p:ext uri="{BB962C8B-B14F-4D97-AF65-F5344CB8AC3E}">
        <p14:creationId xmlns:p14="http://schemas.microsoft.com/office/powerpoint/2010/main" val="70392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Concreet</a:t>
            </a:r>
            <a:endParaRPr lang="fr-BE" dirty="0"/>
          </a:p>
        </p:txBody>
      </p:sp>
      <p:sp>
        <p:nvSpPr>
          <p:cNvPr id="3" name="Content Placeholder 2"/>
          <p:cNvSpPr>
            <a:spLocks noGrp="1"/>
          </p:cNvSpPr>
          <p:nvPr>
            <p:ph idx="1"/>
          </p:nvPr>
        </p:nvSpPr>
        <p:spPr/>
        <p:txBody>
          <a:bodyPr>
            <a:normAutofit lnSpcReduction="10000"/>
          </a:bodyPr>
          <a:lstStyle/>
          <a:p>
            <a:r>
              <a:rPr lang="nl-BE" smtClean="0"/>
              <a:t>bepaling van de types van verwerkingen</a:t>
            </a:r>
          </a:p>
          <a:p>
            <a:pPr lvl="1"/>
            <a:r>
              <a:rPr lang="nl-BE" smtClean="0"/>
              <a:t>(gedeeld) elektronisch patiëntendossier</a:t>
            </a:r>
          </a:p>
          <a:p>
            <a:pPr lvl="1"/>
            <a:r>
              <a:rPr lang="nl-BE" smtClean="0"/>
              <a:t>agendabeheer en werkplanning</a:t>
            </a:r>
          </a:p>
          <a:p>
            <a:pPr lvl="1"/>
            <a:r>
              <a:rPr lang="nl-BE" smtClean="0"/>
              <a:t>opdrachtenbeheer fabrikanten medische hulpmiddelen</a:t>
            </a:r>
          </a:p>
          <a:p>
            <a:pPr lvl="1"/>
            <a:r>
              <a:rPr lang="nl-BE" smtClean="0"/>
              <a:t>personeelsbeheer</a:t>
            </a:r>
          </a:p>
          <a:p>
            <a:pPr lvl="1"/>
            <a:r>
              <a:rPr lang="nl-BE" smtClean="0"/>
              <a:t>boekhouding</a:t>
            </a:r>
          </a:p>
          <a:p>
            <a:pPr lvl="1"/>
            <a:r>
              <a:rPr lang="nl-BE" smtClean="0"/>
              <a:t>CRM en contactlijsten voor organisatie van activiteiten</a:t>
            </a:r>
          </a:p>
          <a:p>
            <a:pPr lvl="1"/>
            <a:r>
              <a:rPr lang="nl-BE" smtClean="0"/>
              <a:t>camerabewaking</a:t>
            </a:r>
          </a:p>
          <a:p>
            <a:pPr lvl="1"/>
            <a:r>
              <a:rPr lang="nl-BE" smtClean="0"/>
              <a:t>…</a:t>
            </a:r>
          </a:p>
          <a:p>
            <a:r>
              <a:rPr lang="nl-BE" smtClean="0"/>
              <a:t>omschrijving van de verwerkte persoonsgegevens</a:t>
            </a:r>
          </a:p>
          <a:p>
            <a:pPr lvl="1"/>
            <a:r>
              <a:rPr lang="nl-BE" smtClean="0"/>
              <a:t>identificatiegegevens</a:t>
            </a:r>
          </a:p>
          <a:p>
            <a:pPr lvl="1"/>
            <a:r>
              <a:rPr lang="nl-BE" smtClean="0"/>
              <a:t>administratieve gegevens</a:t>
            </a:r>
          </a:p>
          <a:p>
            <a:pPr lvl="1"/>
            <a:r>
              <a:rPr lang="nl-BE" smtClean="0"/>
              <a:t>gezondheidsgegevens</a:t>
            </a:r>
          </a:p>
          <a:p>
            <a:pPr lvl="1"/>
            <a:r>
              <a:rPr lang="nl-BE" smtClean="0"/>
              <a:t>financiële gegevens</a:t>
            </a:r>
          </a:p>
          <a:p>
            <a:pPr lvl="1"/>
            <a:r>
              <a:rPr lang="nl-BE" smtClean="0"/>
              <a:t>…</a:t>
            </a:r>
          </a:p>
          <a:p>
            <a:pPr lvl="1"/>
            <a:endParaRPr lang="nl-BE" smtClean="0"/>
          </a:p>
          <a:p>
            <a:endParaRPr lang="nl-BE" smtClean="0"/>
          </a:p>
          <a:p>
            <a:endParaRPr lang="nl-BE" dirty="0" smtClean="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29</a:t>
            </a:fld>
            <a:endParaRPr lang="fr-BE" dirty="0"/>
          </a:p>
        </p:txBody>
      </p:sp>
    </p:spTree>
    <p:extLst>
      <p:ext uri="{BB962C8B-B14F-4D97-AF65-F5344CB8AC3E}">
        <p14:creationId xmlns:p14="http://schemas.microsoft.com/office/powerpoint/2010/main" val="1709050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NL" altLang="en-US"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lnSpcReduction="10000"/>
          </a:bodyPr>
          <a:lstStyle/>
          <a:p>
            <a:r>
              <a:rPr lang="nl-BE" altLang="en-US" smtClean="0">
                <a:sym typeface="Arial" charset="0"/>
              </a:rPr>
              <a:t>meer</a:t>
            </a:r>
            <a:r>
              <a:rPr lang="nl-BE" smtClean="0"/>
              <a:t> </a:t>
            </a:r>
            <a:r>
              <a:rPr lang="nl-BE" altLang="en-US" smtClean="0">
                <a:sym typeface="Arial" charset="0"/>
              </a:rPr>
              <a:t>chronische zorg (vs</a:t>
            </a:r>
            <a:r>
              <a:rPr lang="nl-BE" smtClean="0"/>
              <a:t> </a:t>
            </a:r>
            <a:r>
              <a:rPr lang="nl-BE" altLang="en-US" smtClean="0">
                <a:sym typeface="Arial" charset="0"/>
              </a:rPr>
              <a:t>louter</a:t>
            </a:r>
            <a:r>
              <a:rPr lang="nl-BE" smtClean="0"/>
              <a:t> </a:t>
            </a:r>
            <a:r>
              <a:rPr lang="nl-BE" altLang="en-US" smtClean="0">
                <a:sym typeface="Arial" charset="0"/>
              </a:rPr>
              <a:t>acute</a:t>
            </a:r>
            <a:r>
              <a:rPr lang="nl-BE" smtClean="0"/>
              <a:t> </a:t>
            </a:r>
            <a:r>
              <a:rPr lang="nl-BE" altLang="en-US" smtClean="0">
                <a:sym typeface="Arial" charset="0"/>
              </a:rPr>
              <a:t>zorg)</a:t>
            </a:r>
          </a:p>
          <a:p>
            <a:r>
              <a:rPr lang="nl-BE" altLang="en-US" smtClean="0">
                <a:sym typeface="Arial" charset="0"/>
              </a:rPr>
              <a:t>zorg op afstand (monitoring, bijstand, raadpleging, diagnose, operatie , …), oa thuiszorg</a:t>
            </a:r>
          </a:p>
          <a:p>
            <a:r>
              <a:rPr lang="nl-BE" altLang="en-US" smtClean="0">
                <a:sym typeface="Arial" charset="0"/>
              </a:rPr>
              <a:t>mobiele zorg</a:t>
            </a:r>
          </a:p>
          <a:p>
            <a:r>
              <a:rPr lang="nl-BE" altLang="en-US" smtClean="0">
                <a:sym typeface="Arial" charset="0"/>
              </a:rPr>
              <a:t>geïntegreerde, multidisciplinaire en transmurale</a:t>
            </a:r>
            <a:r>
              <a:rPr lang="nl-BE" smtClean="0"/>
              <a:t> </a:t>
            </a:r>
            <a:r>
              <a:rPr lang="nl-BE" altLang="en-US" smtClean="0">
                <a:sym typeface="Arial" charset="0"/>
              </a:rPr>
              <a:t>zorg</a:t>
            </a:r>
          </a:p>
          <a:p>
            <a:r>
              <a:rPr lang="nl-BE" altLang="en-US" smtClean="0">
                <a:sym typeface="Arial" charset="0"/>
              </a:rPr>
              <a:t>patiëntgerichte zorg en empowerment van de patiënt</a:t>
            </a:r>
          </a:p>
          <a:p>
            <a:r>
              <a:rPr lang="nl-BE" altLang="en-US" smtClean="0">
                <a:sym typeface="Arial" charset="0"/>
              </a:rPr>
              <a:t>snel</a:t>
            </a:r>
            <a:r>
              <a:rPr lang="nl-BE" smtClean="0"/>
              <a:t> </a:t>
            </a:r>
            <a:r>
              <a:rPr lang="nl-BE" altLang="en-US" smtClean="0">
                <a:sym typeface="Arial" charset="0"/>
              </a:rPr>
              <a:t>evoluerende kennis =&gt; nood aan</a:t>
            </a:r>
            <a:r>
              <a:rPr lang="nl-BE" smtClean="0"/>
              <a:t> </a:t>
            </a:r>
            <a:r>
              <a:rPr lang="nl-BE" altLang="en-US" smtClean="0">
                <a:sym typeface="Arial" charset="0"/>
              </a:rPr>
              <a:t>betrouwbaar en</a:t>
            </a:r>
            <a:r>
              <a:rPr lang="nl-BE" smtClean="0"/>
              <a:t> </a:t>
            </a:r>
            <a:r>
              <a:rPr lang="nl-BE" altLang="en-US" smtClean="0">
                <a:sym typeface="Arial" charset="0"/>
              </a:rPr>
              <a:t>gecoördineerd</a:t>
            </a:r>
            <a:r>
              <a:rPr lang="nl-BE" smtClean="0"/>
              <a:t> </a:t>
            </a:r>
            <a:r>
              <a:rPr lang="nl-BE" altLang="en-US" smtClean="0">
                <a:sym typeface="Arial" charset="0"/>
              </a:rPr>
              <a:t>kennisbeheer</a:t>
            </a:r>
            <a:r>
              <a:rPr lang="nl-BE" smtClean="0"/>
              <a:t> </a:t>
            </a:r>
            <a:r>
              <a:rPr lang="nl-BE" altLang="en-US" smtClean="0">
                <a:sym typeface="Arial" charset="0"/>
              </a:rPr>
              <a:t>en -ontsluiting</a:t>
            </a:r>
          </a:p>
          <a:p>
            <a:r>
              <a:rPr lang="nl-BE" altLang="en-US" smtClean="0">
                <a:sym typeface="Arial" charset="0"/>
              </a:rPr>
              <a:t>dreiging</a:t>
            </a:r>
            <a:r>
              <a:rPr lang="nl-BE" smtClean="0"/>
              <a:t> </a:t>
            </a:r>
            <a:r>
              <a:rPr lang="nl-BE" altLang="en-US" smtClean="0">
                <a:sym typeface="Arial" charset="0"/>
              </a:rPr>
              <a:t>van</a:t>
            </a:r>
            <a:r>
              <a:rPr lang="nl-BE" smtClean="0"/>
              <a:t> </a:t>
            </a:r>
            <a:r>
              <a:rPr lang="nl-BE" altLang="en-US" smtClean="0">
                <a:sym typeface="Arial" charset="0"/>
              </a:rPr>
              <a:t>te</a:t>
            </a:r>
            <a:r>
              <a:rPr lang="nl-BE" smtClean="0"/>
              <a:t> </a:t>
            </a:r>
            <a:r>
              <a:rPr lang="nl-BE" altLang="en-US" smtClean="0">
                <a:sym typeface="Arial" charset="0"/>
              </a:rPr>
              <a:t>tijdrovende</a:t>
            </a:r>
            <a:r>
              <a:rPr lang="nl-BE" smtClean="0"/>
              <a:t> </a:t>
            </a:r>
            <a:r>
              <a:rPr lang="nl-BE" altLang="en-US" smtClean="0">
                <a:sym typeface="Arial" charset="0"/>
              </a:rPr>
              <a:t>administratieve processen</a:t>
            </a:r>
          </a:p>
          <a:p>
            <a:r>
              <a:rPr lang="nl-BE" altLang="en-US" smtClean="0">
                <a:sym typeface="Arial" charset="0"/>
              </a:rPr>
              <a:t>degelijke </a:t>
            </a:r>
            <a:r>
              <a:rPr lang="nl-BE" smtClean="0"/>
              <a:t> </a:t>
            </a:r>
            <a:r>
              <a:rPr lang="nl-BE" altLang="en-US" smtClean="0">
                <a:sym typeface="Arial" charset="0"/>
              </a:rPr>
              <a:t>ondersteuning van het gezondheidszorgbeleid en –onderzoek vergt </a:t>
            </a:r>
            <a:r>
              <a:rPr lang="nl-BE" smtClean="0"/>
              <a:t> </a:t>
            </a:r>
            <a:r>
              <a:rPr lang="nl-BE" altLang="en-US" smtClean="0">
                <a:sym typeface="Arial" charset="0"/>
              </a:rPr>
              <a:t>degelijke, geïntegreerde en geanonimiseerde informatie</a:t>
            </a:r>
          </a:p>
          <a:p>
            <a:r>
              <a:rPr lang="nl-BE" altLang="en-US" smtClean="0">
                <a:sym typeface="Arial" charset="0"/>
              </a:rPr>
              <a:t>grensoverschrijdende</a:t>
            </a:r>
            <a:r>
              <a:rPr lang="nl-BE" smtClean="0"/>
              <a:t> </a:t>
            </a:r>
            <a:r>
              <a:rPr lang="nl-BE" altLang="en-US" smtClean="0">
                <a:sym typeface="Arial" charset="0"/>
              </a:rPr>
              <a:t>mobiliteit</a:t>
            </a:r>
            <a:endParaRPr lang="nl-BE" altLang="en-US" dirty="0" smtClean="0">
              <a:sym typeface="Arial" charset="0"/>
            </a:endParaRPr>
          </a:p>
        </p:txBody>
      </p:sp>
      <p:sp>
        <p:nvSpPr>
          <p:cNvPr id="2" name="Date Placeholder 1"/>
          <p:cNvSpPr>
            <a:spLocks noGrp="1"/>
          </p:cNvSpPr>
          <p:nvPr>
            <p:ph type="dt" sz="half" idx="2"/>
          </p:nvPr>
        </p:nvSpPr>
        <p:spPr/>
        <p:txBody>
          <a:bodyPr/>
          <a:lstStyle/>
          <a:p>
            <a:r>
              <a:rPr lang="en-US" smtClean="0"/>
              <a:t>16/11/2019</a:t>
            </a:r>
            <a:endParaRPr lang="fr-BE" dirty="0"/>
          </a:p>
        </p:txBody>
      </p:sp>
      <p:sp>
        <p:nvSpPr>
          <p:cNvPr id="3" name="Slide Number Placeholder 2"/>
          <p:cNvSpPr>
            <a:spLocks noGrp="1"/>
          </p:cNvSpPr>
          <p:nvPr>
            <p:ph type="sldNum" sz="quarter" idx="4"/>
          </p:nvPr>
        </p:nvSpPr>
        <p:spPr/>
        <p:txBody>
          <a:bodyPr/>
          <a:lstStyle/>
          <a:p>
            <a:fld id="{30A9230E-FFBB-4CCB-ABD7-198084EDE768}" type="slidenum">
              <a:rPr lang="fr-BE" smtClean="0"/>
              <a:pPr/>
              <a:t>3</a:t>
            </a:fld>
            <a:endParaRPr lang="fr-BE" dirty="0"/>
          </a:p>
        </p:txBody>
      </p:sp>
    </p:spTree>
    <p:extLst>
      <p:ext uri="{BB962C8B-B14F-4D97-AF65-F5344CB8AC3E}">
        <p14:creationId xmlns:p14="http://schemas.microsoft.com/office/powerpoint/2010/main" val="79407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Concreet</a:t>
            </a:r>
            <a:endParaRPr lang="fr-BE" dirty="0"/>
          </a:p>
        </p:txBody>
      </p:sp>
      <p:sp>
        <p:nvSpPr>
          <p:cNvPr id="3" name="Tijdelijke aanduiding voor inhoud 2"/>
          <p:cNvSpPr>
            <a:spLocks noGrp="1"/>
          </p:cNvSpPr>
          <p:nvPr>
            <p:ph idx="1"/>
          </p:nvPr>
        </p:nvSpPr>
        <p:spPr/>
        <p:txBody>
          <a:bodyPr/>
          <a:lstStyle/>
          <a:p>
            <a:r>
              <a:rPr lang="nl-BE" dirty="0" smtClean="0"/>
              <a:t>omschrijving van de personen waarover persoonsgegevens worden verwerkt</a:t>
            </a:r>
          </a:p>
          <a:p>
            <a:pPr lvl="1"/>
            <a:r>
              <a:rPr lang="nl-BE" dirty="0"/>
              <a:t>p</a:t>
            </a:r>
            <a:r>
              <a:rPr lang="nl-BE" dirty="0" smtClean="0"/>
              <a:t>atiënten</a:t>
            </a:r>
          </a:p>
          <a:p>
            <a:pPr lvl="1"/>
            <a:r>
              <a:rPr lang="nl-BE" dirty="0" smtClean="0"/>
              <a:t>personeelsleden</a:t>
            </a:r>
          </a:p>
          <a:p>
            <a:pPr lvl="1"/>
            <a:r>
              <a:rPr lang="nl-BE" dirty="0"/>
              <a:t>a</a:t>
            </a:r>
            <a:r>
              <a:rPr lang="nl-BE" dirty="0" smtClean="0"/>
              <a:t>ndere zorgverstrekkers</a:t>
            </a:r>
          </a:p>
          <a:p>
            <a:pPr lvl="1"/>
            <a:r>
              <a:rPr lang="nl-BE" dirty="0" smtClean="0"/>
              <a:t>leveranciers</a:t>
            </a:r>
          </a:p>
          <a:p>
            <a:pPr lvl="1"/>
            <a:r>
              <a:rPr lang="nl-BE" dirty="0" smtClean="0"/>
              <a:t>…</a:t>
            </a:r>
          </a:p>
          <a:p>
            <a:r>
              <a:rPr lang="nl-BE" dirty="0" smtClean="0"/>
              <a:t>bepaling </a:t>
            </a:r>
            <a:r>
              <a:rPr lang="nl-BE" dirty="0"/>
              <a:t>van de wettelijke grondslag voor elke verwerking</a:t>
            </a:r>
          </a:p>
          <a:p>
            <a:pPr lvl="1"/>
            <a:r>
              <a:rPr lang="nl-BE" dirty="0"/>
              <a:t>bescherming van vitaal belang</a:t>
            </a:r>
          </a:p>
          <a:p>
            <a:pPr lvl="1"/>
            <a:r>
              <a:rPr lang="nl-BE" dirty="0"/>
              <a:t>wettelijke verplichting</a:t>
            </a:r>
          </a:p>
          <a:p>
            <a:pPr lvl="1"/>
            <a:r>
              <a:rPr lang="nl-BE" dirty="0"/>
              <a:t>overeenkomst</a:t>
            </a:r>
          </a:p>
          <a:p>
            <a:pPr lvl="1"/>
            <a:r>
              <a:rPr lang="nl-BE" dirty="0"/>
              <a:t>toestemming van de betrokkene of, indien jonger dan 16 jaar, een ouder of voogd</a:t>
            </a:r>
          </a:p>
          <a:p>
            <a:endParaRPr lang="nl-BE" dirty="0" smtClean="0"/>
          </a:p>
          <a:p>
            <a:endParaRPr lang="fr-BE"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30</a:t>
            </a:fld>
            <a:endParaRPr lang="fr-BE" dirty="0"/>
          </a:p>
        </p:txBody>
      </p:sp>
    </p:spTree>
    <p:extLst>
      <p:ext uri="{BB962C8B-B14F-4D97-AF65-F5344CB8AC3E}">
        <p14:creationId xmlns:p14="http://schemas.microsoft.com/office/powerpoint/2010/main" val="707035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goed </a:t>
            </a:r>
            <a:r>
              <a:rPr lang="nl-BE" dirty="0"/>
              <a:t>nadenken over hoe doeleinden worden geformuleerd</a:t>
            </a:r>
          </a:p>
          <a:p>
            <a:pPr lvl="1"/>
            <a:r>
              <a:rPr lang="nl-BE" dirty="0"/>
              <a:t>in </a:t>
            </a:r>
            <a:r>
              <a:rPr lang="nl-BE" dirty="0" smtClean="0"/>
              <a:t>overeenkomsten</a:t>
            </a:r>
            <a:endParaRPr lang="nl-BE" dirty="0"/>
          </a:p>
          <a:p>
            <a:pPr lvl="1"/>
            <a:r>
              <a:rPr lang="nl-BE" dirty="0"/>
              <a:t>bij het vragen van een toestemming</a:t>
            </a:r>
          </a:p>
          <a:p>
            <a:r>
              <a:rPr lang="nl-BE" dirty="0" smtClean="0"/>
              <a:t>correcte </a:t>
            </a:r>
            <a:r>
              <a:rPr lang="nl-BE" dirty="0"/>
              <a:t>beoordeling van de verenigbaarheid van de voorgenomen verwerking indien het doeleinde daarvan niet was voorzien bij de </a:t>
            </a:r>
            <a:r>
              <a:rPr lang="nl-BE" dirty="0" smtClean="0"/>
              <a:t>inzameling</a:t>
            </a:r>
          </a:p>
          <a:p>
            <a:r>
              <a:rPr lang="nl-BE" dirty="0" smtClean="0"/>
              <a:t>minimale gegevensverwerking</a:t>
            </a:r>
          </a:p>
          <a:p>
            <a:r>
              <a:rPr lang="nl-BE" dirty="0" smtClean="0"/>
              <a:t>bewaringstermijn</a:t>
            </a:r>
          </a:p>
          <a:p>
            <a:r>
              <a:rPr lang="nl-BE" dirty="0" err="1" smtClean="0"/>
              <a:t>risico-analyse</a:t>
            </a:r>
            <a:endParaRPr lang="nl-BE" dirty="0" smtClean="0"/>
          </a:p>
          <a:p>
            <a:pPr lvl="1"/>
            <a:r>
              <a:rPr lang="nl-BE" dirty="0" smtClean="0"/>
              <a:t>beschrijving van risico</a:t>
            </a:r>
          </a:p>
          <a:p>
            <a:pPr lvl="1"/>
            <a:r>
              <a:rPr lang="nl-BE" dirty="0" smtClean="0"/>
              <a:t>kans dat het zich voordoet</a:t>
            </a:r>
          </a:p>
          <a:p>
            <a:pPr lvl="1"/>
            <a:r>
              <a:rPr lang="nl-BE" dirty="0" smtClean="0"/>
              <a:t>impact als het zich voordoet</a:t>
            </a:r>
          </a:p>
          <a:p>
            <a:pPr lvl="1"/>
            <a:r>
              <a:rPr lang="nl-BE" dirty="0" smtClean="0"/>
              <a:t>beheersbaarheid van het risico</a:t>
            </a:r>
          </a:p>
          <a:p>
            <a:pPr lvl="1"/>
            <a:endParaRPr lang="nl-BE" dirty="0" smtClean="0"/>
          </a:p>
          <a:p>
            <a:pPr lvl="1"/>
            <a:endParaRPr lang="fr-BE"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31</a:t>
            </a:fld>
            <a:endParaRPr lang="fr-BE" dirty="0"/>
          </a:p>
        </p:txBody>
      </p:sp>
    </p:spTree>
    <p:extLst>
      <p:ext uri="{BB962C8B-B14F-4D97-AF65-F5344CB8AC3E}">
        <p14:creationId xmlns:p14="http://schemas.microsoft.com/office/powerpoint/2010/main" val="1195497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err="1" smtClean="0"/>
              <a:t>risicobeperkende</a:t>
            </a:r>
            <a:r>
              <a:rPr lang="nl-BE" dirty="0" smtClean="0"/>
              <a:t> maatregelen</a:t>
            </a:r>
          </a:p>
          <a:p>
            <a:pPr lvl="1"/>
            <a:r>
              <a:rPr lang="nl-BE" dirty="0" smtClean="0"/>
              <a:t>organisatorisch, technisch, m.b.t. personeel</a:t>
            </a:r>
          </a:p>
          <a:p>
            <a:pPr lvl="1"/>
            <a:r>
              <a:rPr lang="nl-BE" dirty="0" smtClean="0"/>
              <a:t>gericht op integriteit, beschikbaarheid, vertrouwelijkheid en auditeerbaarheid</a:t>
            </a:r>
          </a:p>
          <a:p>
            <a:r>
              <a:rPr lang="nl-BE" dirty="0" err="1" smtClean="0"/>
              <a:t>bvb</a:t>
            </a:r>
            <a:r>
              <a:rPr lang="nl-BE" dirty="0" smtClean="0"/>
              <a:t>.</a:t>
            </a:r>
          </a:p>
          <a:p>
            <a:pPr lvl="1"/>
            <a:r>
              <a:rPr lang="nl-BE" dirty="0" smtClean="0"/>
              <a:t>degelijk gebruikers- en toegangsbeheer (identificatie van gebruiker, authenticatie van identiteit van gebruiker, hoedanigheden van gebruiker, relaties van gebruiker met betrokkene, autorisaties van gebruiker)</a:t>
            </a:r>
            <a:endParaRPr lang="nl-BE" dirty="0"/>
          </a:p>
          <a:p>
            <a:pPr lvl="1"/>
            <a:r>
              <a:rPr lang="nl-BE" dirty="0" err="1" smtClean="0"/>
              <a:t>logging</a:t>
            </a:r>
            <a:r>
              <a:rPr lang="nl-BE" dirty="0" smtClean="0"/>
              <a:t> van toegang</a:t>
            </a:r>
          </a:p>
          <a:p>
            <a:pPr lvl="1"/>
            <a:r>
              <a:rPr lang="nl-BE" dirty="0" smtClean="0"/>
              <a:t>virusscanners, firewalls, </a:t>
            </a:r>
            <a:r>
              <a:rPr lang="nl-BE" dirty="0" err="1" smtClean="0"/>
              <a:t>vercijfering</a:t>
            </a:r>
            <a:r>
              <a:rPr lang="nl-BE" dirty="0" smtClean="0"/>
              <a:t> (zowel ‘in rest’ als ‘in motion’)</a:t>
            </a:r>
          </a:p>
          <a:p>
            <a:pPr lvl="1"/>
            <a:r>
              <a:rPr lang="nl-BE" dirty="0" smtClean="0"/>
              <a:t>fysieke beveiliging</a:t>
            </a:r>
          </a:p>
          <a:p>
            <a:pPr lvl="1"/>
            <a:r>
              <a:rPr lang="nl-BE" dirty="0" smtClean="0"/>
              <a:t>regelmatige </a:t>
            </a:r>
            <a:r>
              <a:rPr lang="nl-BE" dirty="0" err="1" smtClean="0"/>
              <a:t>backups</a:t>
            </a:r>
            <a:endParaRPr lang="nl-BE" dirty="0" smtClean="0"/>
          </a:p>
          <a:p>
            <a:pPr lvl="1"/>
            <a:r>
              <a:rPr lang="nl-BE" dirty="0" smtClean="0"/>
              <a:t>geteste </a:t>
            </a:r>
            <a:r>
              <a:rPr lang="nl-BE" dirty="0" err="1" smtClean="0"/>
              <a:t>restore</a:t>
            </a:r>
            <a:r>
              <a:rPr lang="nl-BE" dirty="0" smtClean="0"/>
              <a:t> procedures</a:t>
            </a:r>
          </a:p>
          <a:p>
            <a:pPr lvl="1"/>
            <a:r>
              <a:rPr lang="nl-BE" dirty="0" err="1" smtClean="0"/>
              <a:t>policies</a:t>
            </a:r>
            <a:endParaRPr lang="nl-BE" dirty="0" smtClean="0"/>
          </a:p>
          <a:p>
            <a:pPr lvl="1"/>
            <a:r>
              <a:rPr lang="nl-BE" dirty="0" smtClean="0"/>
              <a:t>…</a:t>
            </a:r>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32</a:t>
            </a:fld>
            <a:endParaRPr lang="fr-BE" dirty="0"/>
          </a:p>
        </p:txBody>
      </p:sp>
    </p:spTree>
    <p:extLst>
      <p:ext uri="{BB962C8B-B14F-4D97-AF65-F5344CB8AC3E}">
        <p14:creationId xmlns:p14="http://schemas.microsoft.com/office/powerpoint/2010/main" val="1872351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smtClean="0"/>
              <a:t>zorgvuldige selectie van verwerkers</a:t>
            </a:r>
          </a:p>
          <a:p>
            <a:r>
              <a:rPr lang="nl-BE" dirty="0" smtClean="0"/>
              <a:t>schriftelijke overeenkomst (zie modellen) met beschrijving van</a:t>
            </a:r>
          </a:p>
          <a:p>
            <a:pPr lvl="1"/>
            <a:r>
              <a:rPr lang="nl-BE" dirty="0" smtClean="0"/>
              <a:t>eigenschappen van verwerking (doel, soort gegevens, duur van bewaring, …)</a:t>
            </a:r>
          </a:p>
          <a:p>
            <a:pPr lvl="1"/>
            <a:r>
              <a:rPr lang="nl-BE" dirty="0" smtClean="0"/>
              <a:t>service level </a:t>
            </a:r>
            <a:r>
              <a:rPr lang="nl-BE" dirty="0" err="1" smtClean="0"/>
              <a:t>agreements</a:t>
            </a:r>
            <a:r>
              <a:rPr lang="nl-BE" dirty="0" smtClean="0"/>
              <a:t> (</a:t>
            </a:r>
            <a:r>
              <a:rPr lang="nl-BE" dirty="0" err="1" smtClean="0"/>
              <a:t>bvb</a:t>
            </a:r>
            <a:r>
              <a:rPr lang="nl-BE" dirty="0" smtClean="0"/>
              <a:t>. </a:t>
            </a:r>
            <a:r>
              <a:rPr lang="nl-BE" dirty="0" err="1" smtClean="0"/>
              <a:t>performantie</a:t>
            </a:r>
            <a:r>
              <a:rPr lang="nl-BE" dirty="0" smtClean="0"/>
              <a:t>, beschikbaarheid, omgang met incidenten, …)</a:t>
            </a:r>
          </a:p>
          <a:p>
            <a:pPr lvl="1"/>
            <a:r>
              <a:rPr lang="nl-BE" dirty="0" smtClean="0"/>
              <a:t>passende organisatorische en technische maatregelen op vlak van informatieveiligheid, zowel tijdens als na afloop van de </a:t>
            </a:r>
            <a:r>
              <a:rPr lang="nl-BE" dirty="0" err="1" smtClean="0"/>
              <a:t>onderaanneming</a:t>
            </a:r>
            <a:endParaRPr lang="nl-BE" dirty="0" smtClean="0"/>
          </a:p>
          <a:p>
            <a:pPr lvl="1"/>
            <a:r>
              <a:rPr lang="nl-BE" dirty="0" smtClean="0"/>
              <a:t>wijze waarop rechten van betrokkene worden gehonoreerd</a:t>
            </a:r>
          </a:p>
          <a:p>
            <a:pPr lvl="1"/>
            <a:r>
              <a:rPr lang="nl-BE" dirty="0" smtClean="0"/>
              <a:t>geen verdere </a:t>
            </a:r>
            <a:r>
              <a:rPr lang="nl-BE" dirty="0" err="1" smtClean="0"/>
              <a:t>onderaanneming</a:t>
            </a:r>
            <a:r>
              <a:rPr lang="nl-BE" dirty="0" smtClean="0"/>
              <a:t> zonder akkoord van de verwerkingsverantwoordelijke</a:t>
            </a:r>
          </a:p>
          <a:p>
            <a:pPr lvl="1"/>
            <a:r>
              <a:rPr lang="nl-BE" dirty="0" smtClean="0"/>
              <a:t>geen verwerking buiten EU</a:t>
            </a:r>
          </a:p>
          <a:p>
            <a:pPr lvl="1"/>
            <a:r>
              <a:rPr lang="nl-BE" dirty="0" smtClean="0"/>
              <a:t>rapportering</a:t>
            </a:r>
          </a:p>
          <a:p>
            <a:pPr lvl="1"/>
            <a:r>
              <a:rPr lang="nl-BE" dirty="0" smtClean="0"/>
              <a:t>aansprakelijkheidsregeling</a:t>
            </a:r>
          </a:p>
          <a:p>
            <a:r>
              <a:rPr lang="nl-BE" dirty="0" smtClean="0"/>
              <a:t>controle op naleving van overeenkomst</a:t>
            </a:r>
            <a:endParaRPr lang="fr-BE"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33</a:t>
            </a:fld>
            <a:endParaRPr lang="fr-BE" dirty="0"/>
          </a:p>
        </p:txBody>
      </p:sp>
    </p:spTree>
    <p:extLst>
      <p:ext uri="{BB962C8B-B14F-4D97-AF65-F5344CB8AC3E}">
        <p14:creationId xmlns:p14="http://schemas.microsoft.com/office/powerpoint/2010/main" val="2733993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indien een inbreuk in verband met persoonsgegevens heeft plaatsgevonden, meldt de verwerkingsverantwoordelijke deze zonder onredelijke vertraging en, indien mogelijk, uiterlijk 72 uur nadat hij er kennis van heeft genomen, aan de bevoegde toezichthoudende autoriteit, tenzij het niet waarschijnlijk is dat de inbreuk in verband met persoonsgegevens een risico inhoudt voor de rechten en vrijheden van natuurlijke personen</a:t>
            </a:r>
          </a:p>
          <a:p>
            <a:pPr lvl="1"/>
            <a:endParaRPr lang="nl-BE" noProof="0" dirty="0" smtClean="0"/>
          </a:p>
          <a:p>
            <a:r>
              <a:rPr lang="nl-BE" noProof="0" dirty="0" smtClean="0"/>
              <a:t>indien een inbreuk in verband met persoonsgegevens waarschijnlijk een hoog risico inhoudt voor de rechten en vrijheden van natuurlijke personen, deelt de verwerkingsverantwoordelijke de betrokkene de inbreuk in verband met persoonsgegevens onverwijld mee</a:t>
            </a:r>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34</a:t>
            </a:fld>
            <a:endParaRPr lang="fr-BE" dirty="0"/>
          </a:p>
        </p:txBody>
      </p:sp>
    </p:spTree>
    <p:extLst>
      <p:ext uri="{BB962C8B-B14F-4D97-AF65-F5344CB8AC3E}">
        <p14:creationId xmlns:p14="http://schemas.microsoft.com/office/powerpoint/2010/main" val="3349405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lstStyle/>
          <a:p>
            <a:r>
              <a:rPr lang="nl-BE" noProof="0" smtClean="0"/>
              <a:t>mededeling aan betrokkene is niet vereist indien</a:t>
            </a:r>
          </a:p>
          <a:p>
            <a:pPr lvl="1"/>
            <a:r>
              <a:rPr lang="nl-BE" noProof="0" smtClean="0"/>
              <a:t>de verwerkingsverantwoordelijke passende technische en organisatorische beschermingsmaatregelen heeft genomen en deze maatregelen zijn toegepast op de persoonsgegevens waarop de inbreuk in verband met persoonsgegevens betrekking heeft (bvb. versleuteling)</a:t>
            </a:r>
          </a:p>
          <a:p>
            <a:pPr lvl="1"/>
            <a:r>
              <a:rPr lang="nl-BE" noProof="0" smtClean="0"/>
              <a:t>de verwerkingsverantwoordelijke achteraf maatregelen heeft genomen om ervoor te zorgen dat het bedoelde hoge risico voor de rechten en vrijheden van betrokkenen zich waarschijnlijk niet meer zal voordoen</a:t>
            </a:r>
          </a:p>
          <a:p>
            <a:pPr lvl="1"/>
            <a:r>
              <a:rPr lang="nl-BE" noProof="0" smtClean="0"/>
              <a:t>de mededeling onevenredige inspanningen zou vergen, mits er een openbare mededeling wordt gedaan of een soortgelijke maatregel wordt genomen waarbij betrokkenen even doeltreffend worden geïnformeerd</a:t>
            </a:r>
          </a:p>
          <a:p>
            <a:endParaRPr lang="nl-BE" noProof="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35</a:t>
            </a:fld>
            <a:endParaRPr lang="fr-BE" dirty="0"/>
          </a:p>
        </p:txBody>
      </p:sp>
    </p:spTree>
    <p:extLst>
      <p:ext uri="{BB962C8B-B14F-4D97-AF65-F5344CB8AC3E}">
        <p14:creationId xmlns:p14="http://schemas.microsoft.com/office/powerpoint/2010/main" val="1501484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lnSpcReduction="10000"/>
          </a:bodyPr>
          <a:lstStyle/>
          <a:p>
            <a:r>
              <a:rPr lang="nl-BE" dirty="0" smtClean="0"/>
              <a:t>log de veiligheidsincidenten intern</a:t>
            </a:r>
          </a:p>
          <a:p>
            <a:endParaRPr lang="nl-BE" dirty="0" smtClean="0"/>
          </a:p>
          <a:p>
            <a:r>
              <a:rPr lang="nl-BE" dirty="0" smtClean="0"/>
              <a:t>wanneer een incident zich voordoet, zorg voor snelle bewarende en corrigerende maatregelen</a:t>
            </a:r>
          </a:p>
          <a:p>
            <a:endParaRPr lang="nl-BE" dirty="0" smtClean="0"/>
          </a:p>
          <a:p>
            <a:r>
              <a:rPr lang="nl-BE" dirty="0" smtClean="0"/>
              <a:t>leer uit incidenten en neem gepaste maatregelen opdat ze zich niet opnieuw voordoen</a:t>
            </a:r>
          </a:p>
          <a:p>
            <a:endParaRPr lang="nl-BE" dirty="0" smtClean="0"/>
          </a:p>
          <a:p>
            <a:r>
              <a:rPr lang="nl-BE" dirty="0" smtClean="0"/>
              <a:t>werk, best </a:t>
            </a:r>
            <a:r>
              <a:rPr lang="nl-BE" dirty="0" err="1" smtClean="0"/>
              <a:t>sectorbreed</a:t>
            </a:r>
            <a:r>
              <a:rPr lang="nl-BE" dirty="0" smtClean="0"/>
              <a:t>, een policy uit om snel te kunnen beoordelen of het incident moet gemeld worden</a:t>
            </a:r>
          </a:p>
          <a:p>
            <a:endParaRPr lang="nl-BE" dirty="0" smtClean="0"/>
          </a:p>
          <a:p>
            <a:r>
              <a:rPr lang="nl-BE" dirty="0" smtClean="0"/>
              <a:t>hou een meldingsdocument en een informatiecampagne klaar</a:t>
            </a:r>
          </a:p>
          <a:p>
            <a:pPr marL="0" indent="0">
              <a:buNone/>
            </a:pPr>
            <a:r>
              <a:rPr lang="nl-BE" dirty="0" smtClean="0"/>
              <a:t> </a:t>
            </a:r>
            <a:endParaRPr lang="fr-BE"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36</a:t>
            </a:fld>
            <a:endParaRPr lang="fr-BE" dirty="0"/>
          </a:p>
        </p:txBody>
      </p:sp>
    </p:spTree>
    <p:extLst>
      <p:ext uri="{BB962C8B-B14F-4D97-AF65-F5344CB8AC3E}">
        <p14:creationId xmlns:p14="http://schemas.microsoft.com/office/powerpoint/2010/main" val="627157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wanneer een soort verwerking, in het bijzonder een verwerking waarbij nieuwe technologieën worden gebruikt, gelet op de aard, de omvang, de context en de doeleinden daarvan waarschijnlijk een hoog risico inhouden voor de rechten en vrijheden van natuurlijke personen, voert de verwerkingsverantwoordelijke vóór de verwerking een beoordeling uit van het effect van de beoogde verwerkingsactiviteiten op de bescherming van persoonsgegevens</a:t>
            </a:r>
          </a:p>
          <a:p>
            <a:endParaRPr lang="nl-BE" noProof="0" dirty="0" smtClean="0"/>
          </a:p>
          <a:p>
            <a:r>
              <a:rPr lang="nl-BE" noProof="0" dirty="0" smtClean="0"/>
              <a:t>één beoordeling kan een reeks vergelijkbare verwerkingen bestrijken die vergelijkbare hoge risico's inhouden</a:t>
            </a:r>
          </a:p>
          <a:p>
            <a:endParaRPr lang="nl-BE" noProof="0" dirty="0" smtClean="0"/>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37</a:t>
            </a:fld>
            <a:endParaRPr lang="fr-BE" dirty="0"/>
          </a:p>
        </p:txBody>
      </p:sp>
    </p:spTree>
    <p:extLst>
      <p:ext uri="{BB962C8B-B14F-4D97-AF65-F5344CB8AC3E}">
        <p14:creationId xmlns:p14="http://schemas.microsoft.com/office/powerpoint/2010/main" val="750999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smtClean="0"/>
              <a:t>dergelijke beoordeling is in ieder geval verplicht bij</a:t>
            </a:r>
          </a:p>
          <a:p>
            <a:pPr lvl="1"/>
            <a:r>
              <a:rPr lang="nl-BE" noProof="0" smtClean="0"/>
              <a:t>profiling</a:t>
            </a:r>
          </a:p>
          <a:p>
            <a:pPr lvl="1"/>
            <a:r>
              <a:rPr lang="nl-BE" noProof="0" smtClean="0"/>
              <a:t>grootschalige verwerking van bijzondere persoonsgegevens</a:t>
            </a:r>
          </a:p>
          <a:p>
            <a:pPr lvl="1"/>
            <a:r>
              <a:rPr lang="nl-BE" noProof="0" smtClean="0"/>
              <a:t>monitoring van openbare ruimten</a:t>
            </a:r>
          </a:p>
          <a:p>
            <a:endParaRPr lang="nl-BE" noProof="0" smtClean="0"/>
          </a:p>
          <a:p>
            <a:r>
              <a:rPr lang="nl-BE" noProof="0" smtClean="0"/>
              <a:t>daarbij</a:t>
            </a:r>
          </a:p>
          <a:p>
            <a:pPr lvl="1"/>
            <a:r>
              <a:rPr lang="nl-BE" noProof="0" smtClean="0"/>
              <a:t>wordt vastgelegd waarom, op welke manier en hoelang er persoonsgegevens verwerkt worden</a:t>
            </a:r>
          </a:p>
          <a:p>
            <a:pPr lvl="1"/>
            <a:r>
              <a:rPr lang="nl-BE" noProof="0" smtClean="0"/>
              <a:t>worden de aanwezige risico’s in kaart gebracht en beoordeeld</a:t>
            </a:r>
          </a:p>
          <a:p>
            <a:endParaRPr lang="nl-BE" noProof="0" smtClean="0"/>
          </a:p>
          <a:p>
            <a:r>
              <a:rPr lang="nl-BE" noProof="0" smtClean="0"/>
              <a:t>in sommige gevallen is het zelfs verplicht om de beoordeling met betrokkenen te bespreken</a:t>
            </a:r>
          </a:p>
          <a:p>
            <a:endParaRPr lang="nl-BE" noProof="0" smtClean="0"/>
          </a:p>
          <a:p>
            <a:endParaRPr lang="nl-BE" noProof="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38</a:t>
            </a:fld>
            <a:endParaRPr lang="fr-BE" dirty="0"/>
          </a:p>
        </p:txBody>
      </p:sp>
    </p:spTree>
    <p:extLst>
      <p:ext uri="{BB962C8B-B14F-4D97-AF65-F5344CB8AC3E}">
        <p14:creationId xmlns:p14="http://schemas.microsoft.com/office/powerpoint/2010/main" val="139771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de beoordeling bevat ten minste</a:t>
            </a:r>
          </a:p>
          <a:p>
            <a:pPr lvl="1"/>
            <a:r>
              <a:rPr lang="nl-BE" noProof="0" dirty="0" smtClean="0"/>
              <a:t>een systematische beschrijving van de beoogde verwerkingen en de verwerkingsdoeleinden </a:t>
            </a:r>
          </a:p>
          <a:p>
            <a:pPr lvl="1"/>
            <a:r>
              <a:rPr lang="nl-BE" noProof="0" dirty="0" smtClean="0"/>
              <a:t>een beoordeling van de noodzaak en de evenredigheid van de verwerkingen met betrekking tot de doeleinden</a:t>
            </a:r>
          </a:p>
          <a:p>
            <a:pPr lvl="1"/>
            <a:r>
              <a:rPr lang="nl-BE" noProof="0" dirty="0" smtClean="0"/>
              <a:t>een beoordeling van de bedoelde risico's voor de rechten en vrijheden van betrokkenen </a:t>
            </a:r>
          </a:p>
          <a:p>
            <a:pPr lvl="1"/>
            <a:r>
              <a:rPr lang="nl-BE" noProof="0" dirty="0" smtClean="0"/>
              <a:t>de beoogde maatregelen om de risico's aan te pakken </a:t>
            </a:r>
          </a:p>
          <a:p>
            <a:pPr lvl="2"/>
            <a:endParaRPr lang="nl-BE" noProof="0" dirty="0" smtClean="0"/>
          </a:p>
          <a:p>
            <a:r>
              <a:rPr lang="nl-BE" noProof="0" dirty="0" smtClean="0"/>
              <a:t>de toezichthoudende autoriteit stelt een lijst op van het soort verwerkingen waarvoor een </a:t>
            </a:r>
            <a:r>
              <a:rPr lang="nl-BE" noProof="0" dirty="0" err="1" smtClean="0"/>
              <a:t>gegevensbeschermings</a:t>
            </a:r>
            <a:r>
              <a:rPr lang="nl-BE" noProof="0" dirty="0" smtClean="0"/>
              <a:t>-effectbeoordeling vereist is en maakt deze openbaar</a:t>
            </a:r>
          </a:p>
          <a:p>
            <a:pPr lvl="1"/>
            <a:endParaRPr lang="nl-BE" noProof="0" dirty="0" smtClean="0"/>
          </a:p>
          <a:p>
            <a:endParaRPr lang="nl-BE" noProof="0" dirty="0" smtClean="0"/>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39</a:t>
            </a:fld>
            <a:endParaRPr lang="fr-BE" dirty="0"/>
          </a:p>
        </p:txBody>
      </p:sp>
    </p:spTree>
    <p:extLst>
      <p:ext uri="{BB962C8B-B14F-4D97-AF65-F5344CB8AC3E}">
        <p14:creationId xmlns:p14="http://schemas.microsoft.com/office/powerpoint/2010/main" val="1890591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normAutofit/>
          </a:bodyPr>
          <a:lstStyle/>
          <a:p>
            <a:r>
              <a:rPr lang="nl-BE" altLang="en-US" dirty="0">
                <a:sym typeface="Arial" charset="0"/>
              </a:rPr>
              <a:t>e</a:t>
            </a:r>
            <a:r>
              <a:rPr lang="nl-BE" altLang="en-US" dirty="0" smtClean="0">
                <a:sym typeface="Arial" charset="0"/>
              </a:rPr>
              <a:t>en samenwerking</a:t>
            </a:r>
            <a:r>
              <a:rPr lang="nl-BE" altLang="en-US" dirty="0" smtClean="0"/>
              <a:t> </a:t>
            </a:r>
            <a:r>
              <a:rPr lang="nl-BE" altLang="en-US" dirty="0" smtClean="0">
                <a:sym typeface="Arial" charset="0"/>
              </a:rPr>
              <a:t>tussen</a:t>
            </a:r>
            <a:r>
              <a:rPr lang="nl-BE" altLang="en-US" dirty="0" smtClean="0"/>
              <a:t> </a:t>
            </a:r>
            <a:r>
              <a:rPr lang="nl-BE" altLang="en-US" dirty="0" smtClean="0">
                <a:sym typeface="Arial" charset="0"/>
              </a:rPr>
              <a:t>alle actoren in de gezondheidszorg</a:t>
            </a:r>
          </a:p>
          <a:p>
            <a:r>
              <a:rPr lang="nl-BE" altLang="en-US" dirty="0">
                <a:sym typeface="Arial" charset="0"/>
              </a:rPr>
              <a:t>e</a:t>
            </a:r>
            <a:r>
              <a:rPr lang="nl-BE" altLang="en-US" dirty="0" smtClean="0">
                <a:sym typeface="Arial" charset="0"/>
              </a:rPr>
              <a:t>fficiënte en veilige</a:t>
            </a:r>
            <a:r>
              <a:rPr lang="nl-BE" altLang="en-US" dirty="0" smtClean="0"/>
              <a:t> </a:t>
            </a:r>
            <a:r>
              <a:rPr lang="nl-BE" altLang="en-US" dirty="0" smtClean="0">
                <a:sym typeface="Arial" charset="0"/>
              </a:rPr>
              <a:t>elektronische</a:t>
            </a:r>
            <a:r>
              <a:rPr lang="nl-BE" altLang="en-US" dirty="0" smtClean="0"/>
              <a:t> </a:t>
            </a:r>
            <a:r>
              <a:rPr lang="nl-BE" altLang="en-US" dirty="0" smtClean="0">
                <a:sym typeface="Arial" charset="0"/>
              </a:rPr>
              <a:t>communicatie</a:t>
            </a:r>
            <a:r>
              <a:rPr lang="nl-BE" altLang="en-US" dirty="0" smtClean="0"/>
              <a:t> </a:t>
            </a:r>
            <a:r>
              <a:rPr lang="nl-BE" altLang="en-US" dirty="0" smtClean="0">
                <a:sym typeface="Arial" charset="0"/>
              </a:rPr>
              <a:t>tussen</a:t>
            </a:r>
            <a:r>
              <a:rPr lang="nl-BE" altLang="en-US" dirty="0" smtClean="0"/>
              <a:t> </a:t>
            </a:r>
            <a:r>
              <a:rPr lang="nl-BE" altLang="en-US" dirty="0" smtClean="0">
                <a:sym typeface="Arial" charset="0"/>
              </a:rPr>
              <a:t>alle actoren in de gezondheidszorg</a:t>
            </a:r>
          </a:p>
          <a:p>
            <a:r>
              <a:rPr lang="nl-BE" altLang="en-US" dirty="0">
                <a:sym typeface="Arial" charset="0"/>
              </a:rPr>
              <a:t>k</a:t>
            </a:r>
            <a:r>
              <a:rPr lang="nl-BE" altLang="en-US" dirty="0" smtClean="0">
                <a:sym typeface="Arial" charset="0"/>
              </a:rPr>
              <a:t>waliteitsvolle,</a:t>
            </a:r>
            <a:r>
              <a:rPr lang="nl-BE" altLang="en-US" dirty="0" smtClean="0"/>
              <a:t> </a:t>
            </a:r>
            <a:r>
              <a:rPr lang="nl-BE" altLang="en-US" dirty="0" smtClean="0">
                <a:sym typeface="Arial" charset="0"/>
              </a:rPr>
              <a:t>specialisme-overschrijdende</a:t>
            </a:r>
            <a:r>
              <a:rPr lang="nl-BE" altLang="en-US" dirty="0" smtClean="0"/>
              <a:t> </a:t>
            </a:r>
            <a:r>
              <a:rPr lang="nl-BE" altLang="en-US" dirty="0" smtClean="0">
                <a:sym typeface="Arial" charset="0"/>
              </a:rPr>
              <a:t>elektronische patiëntendossiers</a:t>
            </a:r>
          </a:p>
          <a:p>
            <a:r>
              <a:rPr lang="nl-BE" altLang="en-US" dirty="0">
                <a:sym typeface="Arial" charset="0"/>
              </a:rPr>
              <a:t>z</a:t>
            </a:r>
            <a:r>
              <a:rPr lang="nl-BE" altLang="en-US" dirty="0" smtClean="0">
                <a:sym typeface="Arial" charset="0"/>
              </a:rPr>
              <a:t>orgplannen en zorgtrajecten</a:t>
            </a:r>
          </a:p>
          <a:p>
            <a:r>
              <a:rPr lang="nl-BE" altLang="en-US" dirty="0">
                <a:sym typeface="Arial" charset="0"/>
              </a:rPr>
              <a:t>g</a:t>
            </a:r>
            <a:r>
              <a:rPr lang="nl-BE" altLang="en-US" dirty="0" smtClean="0">
                <a:sym typeface="Arial" charset="0"/>
              </a:rPr>
              <a:t>eoptimaliseerde</a:t>
            </a:r>
            <a:r>
              <a:rPr lang="nl-BE" altLang="en-US" dirty="0" smtClean="0"/>
              <a:t> </a:t>
            </a:r>
            <a:r>
              <a:rPr lang="nl-BE" altLang="en-US" dirty="0" smtClean="0">
                <a:sym typeface="Arial" charset="0"/>
              </a:rPr>
              <a:t>administratieve</a:t>
            </a:r>
            <a:r>
              <a:rPr lang="nl-BE" altLang="en-US" dirty="0" smtClean="0"/>
              <a:t> </a:t>
            </a:r>
            <a:r>
              <a:rPr lang="nl-BE" altLang="en-US" dirty="0" smtClean="0">
                <a:sym typeface="Arial" charset="0"/>
              </a:rPr>
              <a:t>processen</a:t>
            </a:r>
          </a:p>
          <a:p>
            <a:r>
              <a:rPr lang="nl-BE" altLang="en-US" dirty="0">
                <a:sym typeface="Arial" charset="0"/>
              </a:rPr>
              <a:t>t</a:t>
            </a:r>
            <a:r>
              <a:rPr lang="nl-BE" altLang="en-US" dirty="0" smtClean="0">
                <a:sym typeface="Arial" charset="0"/>
              </a:rPr>
              <a:t>echnische en semantische</a:t>
            </a:r>
            <a:r>
              <a:rPr lang="nl-BE" altLang="en-US" dirty="0" smtClean="0"/>
              <a:t> </a:t>
            </a:r>
            <a:r>
              <a:rPr lang="nl-BE" altLang="en-US" dirty="0" smtClean="0">
                <a:sym typeface="Arial" charset="0"/>
              </a:rPr>
              <a:t>interoperabiliteit</a:t>
            </a:r>
          </a:p>
          <a:p>
            <a:r>
              <a:rPr lang="nl-BE" altLang="en-US" dirty="0">
                <a:sym typeface="Arial" charset="0"/>
              </a:rPr>
              <a:t>w</a:t>
            </a:r>
            <a:r>
              <a:rPr lang="nl-BE" altLang="en-US" dirty="0" smtClean="0">
                <a:sym typeface="Arial" charset="0"/>
              </a:rPr>
              <a:t>aarborgen inzake</a:t>
            </a:r>
          </a:p>
          <a:p>
            <a:pPr lvl="1"/>
            <a:r>
              <a:rPr lang="nl-BE" altLang="en-US" dirty="0" smtClean="0">
                <a:sym typeface="Arial" charset="0"/>
              </a:rPr>
              <a:t>informatieveiligheid</a:t>
            </a:r>
          </a:p>
          <a:p>
            <a:pPr lvl="1"/>
            <a:r>
              <a:rPr lang="nl-BE" altLang="en-US" dirty="0" smtClean="0">
                <a:sym typeface="Arial" charset="0"/>
              </a:rPr>
              <a:t>bescherming van de persoonlijke</a:t>
            </a:r>
            <a:r>
              <a:rPr lang="nl-BE" altLang="en-US" dirty="0" smtClean="0"/>
              <a:t> </a:t>
            </a:r>
            <a:r>
              <a:rPr lang="nl-BE" altLang="en-US" dirty="0" smtClean="0">
                <a:sym typeface="Arial" charset="0"/>
              </a:rPr>
              <a:t>levenssfeer</a:t>
            </a:r>
          </a:p>
          <a:p>
            <a:pPr lvl="1"/>
            <a:r>
              <a:rPr lang="nl-BE" altLang="en-US" dirty="0" smtClean="0">
                <a:sym typeface="Arial" charset="0"/>
              </a:rPr>
              <a:t>naleving van het beroepsgeheim</a:t>
            </a:r>
            <a:r>
              <a:rPr lang="nl-BE" altLang="en-US" dirty="0" smtClean="0"/>
              <a:t> </a:t>
            </a:r>
            <a:r>
              <a:rPr lang="nl-BE" altLang="en-US" dirty="0" smtClean="0">
                <a:sym typeface="Arial" charset="0"/>
              </a:rPr>
              <a:t>van de zorgverstrekkers</a:t>
            </a:r>
          </a:p>
        </p:txBody>
      </p:sp>
      <p:sp>
        <p:nvSpPr>
          <p:cNvPr id="2" name="Date Placeholder 1"/>
          <p:cNvSpPr>
            <a:spLocks noGrp="1"/>
          </p:cNvSpPr>
          <p:nvPr>
            <p:ph type="dt" sz="half" idx="2"/>
          </p:nvPr>
        </p:nvSpPr>
        <p:spPr/>
        <p:txBody>
          <a:bodyPr/>
          <a:lstStyle/>
          <a:p>
            <a:r>
              <a:rPr lang="en-US" smtClean="0"/>
              <a:t>16/11/2019</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a:t>
            </a:fld>
            <a:endParaRPr lang="fr-BE" dirty="0"/>
          </a:p>
        </p:txBody>
      </p:sp>
    </p:spTree>
    <p:extLst>
      <p:ext uri="{BB962C8B-B14F-4D97-AF65-F5344CB8AC3E}">
        <p14:creationId xmlns:p14="http://schemas.microsoft.com/office/powerpoint/2010/main" val="422892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een nieuwe effectbeoordeling is niet noodzakelijk wanneer een verwerking gerechtvaardigd wordt door de noodzaak een wettelijke verplichting na te leven of wordt uitgevoerd in het algemeen belang, indien deze reeds werd uitgevoerd bij de goedkeuring van de wettelijke basis</a:t>
            </a:r>
          </a:p>
          <a:p>
            <a:endParaRPr lang="nl-BE" noProof="0" dirty="0" smtClean="0"/>
          </a:p>
          <a:p>
            <a:r>
              <a:rPr lang="nl-BE" noProof="0" dirty="0" smtClean="0"/>
              <a:t>een effectbeoordeling is niet verplicht als het gaat om de verwerking van persoonsgegevens van patiënten of cliënten door een individuele arts, een andere zorgprofessional of door een advocaat</a:t>
            </a:r>
          </a:p>
          <a:p>
            <a:endParaRPr lang="nl-BE" noProof="0" dirty="0" smtClean="0"/>
          </a:p>
          <a:p>
            <a:r>
              <a:rPr lang="nl-BE" noProof="0" dirty="0" smtClean="0"/>
              <a:t>de toezichthoudende autoriteit kan ook een lijst opstellen en openbaar maken van het soort verwerking waarvoor geen </a:t>
            </a:r>
            <a:r>
              <a:rPr lang="nl-BE" noProof="0" dirty="0" err="1" smtClean="0"/>
              <a:t>gegevensbeschermingseffectbeoordeling</a:t>
            </a:r>
            <a:r>
              <a:rPr lang="nl-BE" noProof="0" dirty="0" smtClean="0"/>
              <a:t> is vereist</a:t>
            </a:r>
          </a:p>
          <a:p>
            <a:pPr lvl="1"/>
            <a:endParaRPr lang="nl-BE" noProof="0" dirty="0" smtClean="0"/>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40</a:t>
            </a:fld>
            <a:endParaRPr lang="fr-BE" dirty="0"/>
          </a:p>
        </p:txBody>
      </p:sp>
    </p:spTree>
    <p:extLst>
      <p:ext uri="{BB962C8B-B14F-4D97-AF65-F5344CB8AC3E}">
        <p14:creationId xmlns:p14="http://schemas.microsoft.com/office/powerpoint/2010/main" val="3720874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voorafgaande raadpleging toezichthoudende autoriteit</a:t>
            </a:r>
          </a:p>
          <a:p>
            <a:pPr lvl="1"/>
            <a:r>
              <a:rPr lang="nl-BE" noProof="0" dirty="0" smtClean="0"/>
              <a:t>wanneer uit een </a:t>
            </a:r>
            <a:r>
              <a:rPr lang="nl-BE" noProof="0" dirty="0" err="1" smtClean="0"/>
              <a:t>gegevensbeschermingseffectbeoordeling</a:t>
            </a:r>
            <a:r>
              <a:rPr lang="nl-BE" noProof="0" dirty="0" smtClean="0"/>
              <a:t> blijkt dat de verwerking een hoog risico zou opleveren indien de verwerkingsverantwoordelijke geen maatregelen neemt om het risico te beperken, raadpleegt de verwerkingsverantwoordelijke voorafgaand aan de verwerking de toezichthoudende autoriteit</a:t>
            </a:r>
          </a:p>
          <a:p>
            <a:endParaRPr lang="nl-BE" noProof="0" dirty="0" smtClean="0"/>
          </a:p>
          <a:p>
            <a:r>
              <a:rPr lang="nl-BE" noProof="0" dirty="0" smtClean="0"/>
              <a:t>verplichting voor de verwerkingsverantwoordelijke en de verwerker tot medewerking met de toezichthoudende autoriteit indien deze daarom vraagt</a:t>
            </a:r>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41</a:t>
            </a:fld>
            <a:endParaRPr lang="fr-BE" dirty="0"/>
          </a:p>
        </p:txBody>
      </p:sp>
    </p:spTree>
    <p:extLst>
      <p:ext uri="{BB962C8B-B14F-4D97-AF65-F5344CB8AC3E}">
        <p14:creationId xmlns:p14="http://schemas.microsoft.com/office/powerpoint/2010/main" val="1396404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Rechten van de betrokkene </a:t>
            </a:r>
            <a:endParaRPr lang="nl-BE" noProof="0"/>
          </a:p>
        </p:txBody>
      </p:sp>
      <p:sp>
        <p:nvSpPr>
          <p:cNvPr id="3" name="Content Placeholder 2"/>
          <p:cNvSpPr>
            <a:spLocks noGrp="1"/>
          </p:cNvSpPr>
          <p:nvPr>
            <p:ph idx="1"/>
          </p:nvPr>
        </p:nvSpPr>
        <p:spPr/>
        <p:txBody>
          <a:bodyPr/>
          <a:lstStyle/>
          <a:p>
            <a:r>
              <a:rPr lang="nl-BE" noProof="0" dirty="0" smtClean="0"/>
              <a:t>recht op informatie</a:t>
            </a:r>
          </a:p>
          <a:p>
            <a:r>
              <a:rPr lang="nl-BE" noProof="0" dirty="0" smtClean="0"/>
              <a:t>recht op toegang tot gegevens</a:t>
            </a:r>
          </a:p>
          <a:p>
            <a:r>
              <a:rPr lang="nl-BE" noProof="0" dirty="0" smtClean="0"/>
              <a:t>recht op </a:t>
            </a:r>
            <a:r>
              <a:rPr lang="nl-BE" dirty="0" smtClean="0"/>
              <a:t>verbetering</a:t>
            </a:r>
            <a:endParaRPr lang="nl-BE" noProof="0" dirty="0" smtClean="0"/>
          </a:p>
          <a:p>
            <a:r>
              <a:rPr lang="nl-BE" noProof="0" dirty="0" smtClean="0"/>
              <a:t>recht op vergetelheid</a:t>
            </a:r>
          </a:p>
          <a:p>
            <a:r>
              <a:rPr lang="nl-BE" noProof="0" dirty="0" smtClean="0"/>
              <a:t>recht op beperking van de verwerking</a:t>
            </a:r>
          </a:p>
          <a:p>
            <a:r>
              <a:rPr lang="nl-BE" noProof="0" dirty="0" smtClean="0"/>
              <a:t>kennisgevingsplicht inzake </a:t>
            </a:r>
            <a:r>
              <a:rPr lang="nl-BE" dirty="0" smtClean="0"/>
              <a:t>verbetering</a:t>
            </a:r>
            <a:r>
              <a:rPr lang="nl-BE" noProof="0" dirty="0" smtClean="0"/>
              <a:t> of </a:t>
            </a:r>
            <a:r>
              <a:rPr lang="nl-BE" noProof="0" dirty="0" err="1" smtClean="0"/>
              <a:t>wissing</a:t>
            </a:r>
            <a:r>
              <a:rPr lang="nl-BE" noProof="0" dirty="0" smtClean="0"/>
              <a:t> van persoonsgegevens of verwerkingsbeperking</a:t>
            </a:r>
          </a:p>
          <a:p>
            <a:r>
              <a:rPr lang="nl-BE" noProof="0" dirty="0" smtClean="0"/>
              <a:t>recht van bezwaar</a:t>
            </a:r>
          </a:p>
          <a:p>
            <a:r>
              <a:rPr lang="nl-BE" noProof="0" dirty="0" smtClean="0"/>
              <a:t>recht niet te worden onderworpen aan een uitsluitend op geautomatiseerde verwerking, waaronder profilering</a:t>
            </a:r>
          </a:p>
          <a:p>
            <a:r>
              <a:rPr lang="nl-BE" noProof="0" dirty="0" smtClean="0"/>
              <a:t>nieuw recht: recht op overdraagbaarheid van gegevens</a:t>
            </a:r>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42</a:t>
            </a:fld>
            <a:endParaRPr lang="fr-BE" dirty="0"/>
          </a:p>
        </p:txBody>
      </p:sp>
    </p:spTree>
    <p:extLst>
      <p:ext uri="{BB962C8B-B14F-4D97-AF65-F5344CB8AC3E}">
        <p14:creationId xmlns:p14="http://schemas.microsoft.com/office/powerpoint/2010/main" val="10740005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 op informatie</a:t>
            </a:r>
            <a:endParaRPr lang="nl-BE" noProof="0"/>
          </a:p>
        </p:txBody>
      </p:sp>
      <p:sp>
        <p:nvSpPr>
          <p:cNvPr id="3" name="Content Placeholder 2"/>
          <p:cNvSpPr>
            <a:spLocks noGrp="1"/>
          </p:cNvSpPr>
          <p:nvPr>
            <p:ph idx="1"/>
          </p:nvPr>
        </p:nvSpPr>
        <p:spPr/>
        <p:txBody>
          <a:bodyPr/>
          <a:lstStyle/>
          <a:p>
            <a:r>
              <a:rPr lang="nl-BE" noProof="0" dirty="0" smtClean="0"/>
              <a:t>onder meer volgende nieuwe elementen indien de verwerkingsverantwoordelijke meent dat dit noodzakelijk is om een eerlijke en transparante verwerking te waarborgen</a:t>
            </a:r>
          </a:p>
          <a:p>
            <a:pPr lvl="1"/>
            <a:r>
              <a:rPr lang="nl-BE" noProof="0" dirty="0" smtClean="0"/>
              <a:t>de bewaartermijn of de parameters waarmee een bewaartermijn kan worden bepaald</a:t>
            </a:r>
          </a:p>
          <a:p>
            <a:pPr lvl="1"/>
            <a:r>
              <a:rPr lang="nl-BE" noProof="0" dirty="0" smtClean="0"/>
              <a:t>het recht om de toestemming in te trekken</a:t>
            </a:r>
          </a:p>
          <a:p>
            <a:pPr lvl="1"/>
            <a:r>
              <a:rPr lang="nl-BE" noProof="0" dirty="0" smtClean="0"/>
              <a:t>het recht om klacht in te dienen bij de toezichthoudende autoriteit</a:t>
            </a:r>
          </a:p>
          <a:p>
            <a:pPr lvl="1"/>
            <a:r>
              <a:rPr lang="nl-BE" noProof="0" dirty="0" smtClean="0"/>
              <a:t>het doeleinde van de verdere verwerking en de relevante informatie-elementen ten aanzien van deze verdere verwerking</a:t>
            </a:r>
          </a:p>
          <a:p>
            <a:pPr lvl="1"/>
            <a:r>
              <a:rPr lang="nl-BE" noProof="0" dirty="0" smtClean="0"/>
              <a:t>het bestaan van een geautomatiseerde besluitvorming</a:t>
            </a:r>
          </a:p>
          <a:p>
            <a:pPr lvl="1"/>
            <a:r>
              <a:rPr lang="nl-BE" noProof="0" dirty="0" smtClean="0"/>
              <a:t>informatie over de nieuwe rechten en het recht op verzet in alle gevallen (en niet langer alleen in het geval van direct marketing)</a:t>
            </a:r>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43</a:t>
            </a:fld>
            <a:endParaRPr lang="fr-BE" dirty="0"/>
          </a:p>
        </p:txBody>
      </p:sp>
    </p:spTree>
    <p:extLst>
      <p:ext uri="{BB962C8B-B14F-4D97-AF65-F5344CB8AC3E}">
        <p14:creationId xmlns:p14="http://schemas.microsoft.com/office/powerpoint/2010/main" val="3645258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l-BE" altLang="en-US" noProof="0" smtClean="0">
                <a:sym typeface="Arial" charset="0"/>
              </a:rPr>
              <a:t>Recht op overdraagbaarheid</a:t>
            </a:r>
          </a:p>
        </p:txBody>
      </p:sp>
      <p:sp>
        <p:nvSpPr>
          <p:cNvPr id="14339" name="Rectangle 3"/>
          <p:cNvSpPr>
            <a:spLocks noGrp="1" noChangeArrowheads="1"/>
          </p:cNvSpPr>
          <p:nvPr>
            <p:ph idx="1"/>
          </p:nvPr>
        </p:nvSpPr>
        <p:spPr/>
        <p:txBody>
          <a:bodyPr>
            <a:normAutofit lnSpcReduction="10000"/>
          </a:bodyPr>
          <a:lstStyle/>
          <a:p>
            <a:r>
              <a:rPr lang="nl-BE" noProof="0" dirty="0" smtClean="0"/>
              <a:t>de betrokkene heeft het recht de hem betreffende persoonsgegevens in een gestructureerde, gangbare en machinaal leesbare vorm te verkrijgen (enkel wanneer de verwerking gebeurt op basis van een toestemming of overeenkomst en het een geautomatiseerde verwerking betreft)</a:t>
            </a:r>
          </a:p>
          <a:p>
            <a:endParaRPr lang="nl-BE" noProof="0" dirty="0" smtClean="0"/>
          </a:p>
          <a:p>
            <a:r>
              <a:rPr lang="nl-BE" noProof="0" dirty="0" smtClean="0"/>
              <a:t>de betrokkene heeft hierbij het recht dat de persoonsgegevens, indien dit technisch mogelijk is, rechtstreeks van de ene verwerkingsverantwoordelijke naar de andere worden doorgezonden</a:t>
            </a:r>
          </a:p>
          <a:p>
            <a:pPr lvl="1"/>
            <a:r>
              <a:rPr lang="nl-BE" noProof="0" dirty="0" smtClean="0"/>
              <a:t>uitzondering: het recht geldt niet voor de verwerking die noodzakelijk is voor de vervulling van een taak van algemeen belang of van een taak in het kader van de uitoefening van het openbaar gezag dat aan de verwerkingsverantwoordelijke is verleend</a:t>
            </a:r>
          </a:p>
          <a:p>
            <a:pPr lvl="2"/>
            <a:endParaRPr lang="nl-BE" noProof="0" dirty="0" smtClean="0"/>
          </a:p>
          <a:p>
            <a:pPr lvl="1"/>
            <a:endParaRPr lang="nl-BE" altLang="en-US" noProof="0" dirty="0" smtClean="0">
              <a:sym typeface="Arial" charset="0"/>
            </a:endParaRPr>
          </a:p>
        </p:txBody>
      </p:sp>
      <p:sp>
        <p:nvSpPr>
          <p:cNvPr id="4" name="Date Placeholder 3"/>
          <p:cNvSpPr>
            <a:spLocks noGrp="1"/>
          </p:cNvSpPr>
          <p:nvPr>
            <p:ph type="dt" sz="half" idx="2"/>
          </p:nvPr>
        </p:nvSpPr>
        <p:spPr/>
        <p:txBody>
          <a:bodyPr/>
          <a:lstStyle/>
          <a:p>
            <a:r>
              <a:rPr lang="en-US" smtClean="0"/>
              <a:t>16/11/2019</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44</a:t>
            </a:fld>
            <a:endParaRPr lang="fr-BE" dirty="0"/>
          </a:p>
        </p:txBody>
      </p:sp>
    </p:spTree>
    <p:extLst>
      <p:ext uri="{BB962C8B-B14F-4D97-AF65-F5344CB8AC3E}">
        <p14:creationId xmlns:p14="http://schemas.microsoft.com/office/powerpoint/2010/main" val="179415225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persoon die</a:t>
            </a:r>
          </a:p>
          <a:p>
            <a:pPr lvl="1"/>
            <a:r>
              <a:rPr lang="nl-BE" noProof="0" dirty="0" smtClean="0"/>
              <a:t>toeziet op de omgang met persoonsgegevens binnen een organisatie</a:t>
            </a:r>
          </a:p>
          <a:p>
            <a:pPr lvl="1"/>
            <a:r>
              <a:rPr lang="nl-BE" noProof="0" dirty="0" smtClean="0"/>
              <a:t>controleert of de organisatie voldoet aan de wet en toepasselijke regelgeving</a:t>
            </a:r>
          </a:p>
          <a:p>
            <a:r>
              <a:rPr lang="nl-BE" noProof="0" dirty="0" smtClean="0"/>
              <a:t>moet onafhankelijk kunnen functioneren als contactpersoon</a:t>
            </a:r>
          </a:p>
          <a:p>
            <a:r>
              <a:rPr lang="nl-BE" noProof="0" dirty="0" smtClean="0"/>
              <a:t>mag zowel intern als extern aangesteld worden </a:t>
            </a:r>
          </a:p>
          <a:p>
            <a:r>
              <a:rPr lang="nl-BE" noProof="0" dirty="0" smtClean="0"/>
              <a:t>verplicht bij</a:t>
            </a:r>
          </a:p>
          <a:p>
            <a:pPr lvl="1"/>
            <a:r>
              <a:rPr lang="nl-BE" noProof="0" dirty="0" smtClean="0"/>
              <a:t>overheidsinstanties</a:t>
            </a:r>
          </a:p>
          <a:p>
            <a:pPr lvl="1"/>
            <a:r>
              <a:rPr lang="nl-BE" noProof="0" dirty="0" smtClean="0"/>
              <a:t>organisaties die stelselmatig op grote schaal personen observeren</a:t>
            </a:r>
          </a:p>
          <a:p>
            <a:pPr lvl="1"/>
            <a:r>
              <a:rPr lang="nl-BE" noProof="0" dirty="0" smtClean="0"/>
              <a:t>organisaties die op grote schaal gevoelige gegevens verwerken</a:t>
            </a:r>
          </a:p>
          <a:p>
            <a:pPr lvl="1"/>
            <a:r>
              <a:rPr lang="nl-BE" noProof="0" dirty="0" smtClean="0"/>
              <a:t>in de gevallen bepaald door een Lidstaat</a:t>
            </a:r>
          </a:p>
          <a:p>
            <a:r>
              <a:rPr lang="nl-BE" noProof="0" dirty="0" smtClean="0"/>
              <a:t>facultatief in andere gevallen</a:t>
            </a:r>
          </a:p>
          <a:p>
            <a:endParaRPr lang="nl-BE" noProof="0" dirty="0" smtClean="0"/>
          </a:p>
          <a:p>
            <a:endParaRPr lang="nl-BE" noProof="0" dirty="0" smtClean="0"/>
          </a:p>
          <a:p>
            <a:pPr lvl="1"/>
            <a:endParaRPr lang="nl-BE" noProof="0" dirty="0" smtClean="0"/>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45</a:t>
            </a:fld>
            <a:endParaRPr lang="fr-BE" dirty="0"/>
          </a:p>
        </p:txBody>
      </p:sp>
    </p:spTree>
    <p:extLst>
      <p:ext uri="{BB962C8B-B14F-4D97-AF65-F5344CB8AC3E}">
        <p14:creationId xmlns:p14="http://schemas.microsoft.com/office/powerpoint/2010/main" val="21959709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smtClean="0"/>
              <a:t>wanneer de verwerkingsverantwoordelijke of de verwerker een overheidsinstantie of overheidsorgaan is, kan één functionaris voor gegevensbescherming worden aangewezen voor verschillende dergelijke instanties of organen, met inachtneming van hun organisatiestructuur en omvang</a:t>
            </a:r>
          </a:p>
          <a:p>
            <a:endParaRPr lang="nl-BE" noProof="0" smtClean="0"/>
          </a:p>
          <a:p>
            <a:r>
              <a:rPr lang="nl-BE" noProof="0" smtClean="0"/>
              <a:t>de functionaris voor gegevensbescherming wordt aangewezen op grond van</a:t>
            </a:r>
          </a:p>
          <a:p>
            <a:pPr lvl="1"/>
            <a:r>
              <a:rPr lang="nl-BE" noProof="0" smtClean="0"/>
              <a:t>zijn professionele kwaliteiten en, in het bijzonder, zijn deskundigheid op het gebied van de wetgeving en de praktijk inzake gegevensbescherming</a:t>
            </a:r>
          </a:p>
          <a:p>
            <a:pPr lvl="1"/>
            <a:r>
              <a:rPr lang="nl-BE" noProof="0" smtClean="0"/>
              <a:t>zijn vermogen de opgedragen taken te vervullen</a:t>
            </a:r>
          </a:p>
          <a:p>
            <a:endParaRPr lang="nl-BE" noProof="0" smtClean="0"/>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46</a:t>
            </a:fld>
            <a:endParaRPr lang="fr-BE" dirty="0"/>
          </a:p>
        </p:txBody>
      </p:sp>
    </p:spTree>
    <p:extLst>
      <p:ext uri="{BB962C8B-B14F-4D97-AF65-F5344CB8AC3E}">
        <p14:creationId xmlns:p14="http://schemas.microsoft.com/office/powerpoint/2010/main" val="222111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de functionaris voor gegevensbescherming kan een personeelslid van de verwerkingsverantwoordelijke of de verwerker zijn, of kan de taken op grond van een dienstverleningsovereenkomst verrichten</a:t>
            </a:r>
          </a:p>
          <a:p>
            <a:endParaRPr lang="nl-BE" noProof="0" dirty="0" smtClean="0"/>
          </a:p>
          <a:p>
            <a:r>
              <a:rPr lang="nl-BE" noProof="0" dirty="0" smtClean="0"/>
              <a:t>de verwerkingsverantwoordelijke of de verwerker maakt de contactgegevens van de functionaris voor gegevensbescherming bekend en deelt die mee aan de toezichthoudende </a:t>
            </a:r>
            <a:r>
              <a:rPr lang="nl-BE" dirty="0" smtClean="0"/>
              <a:t>a</a:t>
            </a:r>
            <a:r>
              <a:rPr lang="nl-BE" noProof="0" dirty="0" err="1" smtClean="0"/>
              <a:t>utoriteit</a:t>
            </a:r>
            <a:endParaRPr lang="nl-BE" noProof="0" dirty="0" smtClean="0"/>
          </a:p>
          <a:p>
            <a:endParaRPr lang="nl-BE" dirty="0"/>
          </a:p>
          <a:p>
            <a:r>
              <a:rPr lang="nl-BE" noProof="0" dirty="0" smtClean="0"/>
              <a:t>gebruikelijke afkorting: DPO (Data </a:t>
            </a:r>
            <a:r>
              <a:rPr lang="nl-BE" noProof="0" dirty="0" err="1" smtClean="0"/>
              <a:t>Protection</a:t>
            </a:r>
            <a:r>
              <a:rPr lang="nl-BE" noProof="0" dirty="0" smtClean="0"/>
              <a:t> </a:t>
            </a:r>
            <a:r>
              <a:rPr lang="nl-BE" noProof="0" dirty="0" err="1" smtClean="0"/>
              <a:t>Officer</a:t>
            </a:r>
            <a:r>
              <a:rPr lang="nl-BE" noProof="0" dirty="0" smtClean="0"/>
              <a:t>)</a:t>
            </a:r>
          </a:p>
          <a:p>
            <a:endParaRPr lang="nl-BE" noProof="0" dirty="0" smtClean="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47</a:t>
            </a:fld>
            <a:endParaRPr lang="fr-BE" dirty="0"/>
          </a:p>
        </p:txBody>
      </p:sp>
    </p:spTree>
    <p:extLst>
      <p:ext uri="{BB962C8B-B14F-4D97-AF65-F5344CB8AC3E}">
        <p14:creationId xmlns:p14="http://schemas.microsoft.com/office/powerpoint/2010/main" val="38140484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nl-BE" noProof="0" dirty="0" smtClean="0"/>
              <a:t>Functionaris gegevensbescherming</a:t>
            </a:r>
            <a:endParaRPr lang="nl-BE" altLang="en-US" noProof="0" dirty="0" smtClean="0">
              <a:sym typeface="Arial" charset="0"/>
            </a:endParaRPr>
          </a:p>
        </p:txBody>
      </p:sp>
      <p:sp>
        <p:nvSpPr>
          <p:cNvPr id="31747" name="Content Placeholder 2"/>
          <p:cNvSpPr>
            <a:spLocks noGrp="1"/>
          </p:cNvSpPr>
          <p:nvPr>
            <p:ph idx="1"/>
          </p:nvPr>
        </p:nvSpPr>
        <p:spPr/>
        <p:txBody>
          <a:bodyPr/>
          <a:lstStyle/>
          <a:p>
            <a:r>
              <a:rPr lang="nl-BE" noProof="0" smtClean="0"/>
              <a:t>de verwerkingsverantwoordelijke en de verwerker moeten de functionaris voor gegevensbescherming </a:t>
            </a:r>
          </a:p>
          <a:p>
            <a:pPr lvl="1"/>
            <a:r>
              <a:rPr lang="nl-BE" noProof="0" smtClean="0"/>
              <a:t>naar behoren en tijdig betrekken bij alle aangelegenheden die verband houden met de bescherming van persoonsgegevens</a:t>
            </a:r>
          </a:p>
          <a:p>
            <a:pPr lvl="1"/>
            <a:r>
              <a:rPr lang="nl-BE" noProof="0" smtClean="0"/>
              <a:t>ondersteunen bij de vervulling van zijn taken door hem toegang te verschaffen tot persoonsgegevens en verwerkingsactiviteiten en door hem de benodigde middelen ter beschikking te stellen voor het vervullen van deze taken en het in stand houden van zijn deskundigheid</a:t>
            </a:r>
          </a:p>
          <a:p>
            <a:pPr lvl="1"/>
            <a:r>
              <a:rPr lang="nl-BE" noProof="0" smtClean="0"/>
              <a:t>geen instructies opleggen met betrekking tot de uitvoering van die taken en niet ontslaan of straffen voor de uitvoering van zijn taken</a:t>
            </a:r>
          </a:p>
          <a:p>
            <a:pPr lvl="1"/>
            <a:r>
              <a:rPr lang="nl-BE" noProof="0" smtClean="0"/>
              <a:t>geen andere taken of plichten opleggen, die leiden tot een belangenconflict</a:t>
            </a:r>
          </a:p>
          <a:p>
            <a:endParaRPr lang="nl-BE" noProof="0"/>
          </a:p>
        </p:txBody>
      </p:sp>
      <p:sp>
        <p:nvSpPr>
          <p:cNvPr id="4" name="Date Placeholder 3"/>
          <p:cNvSpPr>
            <a:spLocks noGrp="1"/>
          </p:cNvSpPr>
          <p:nvPr>
            <p:ph type="dt" sz="half" idx="2"/>
          </p:nvPr>
        </p:nvSpPr>
        <p:spPr/>
        <p:txBody>
          <a:bodyPr/>
          <a:lstStyle/>
          <a:p>
            <a:r>
              <a:rPr lang="en-US" smtClean="0"/>
              <a:t>16/11/2019</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48</a:t>
            </a:fld>
            <a:endParaRPr lang="fr-BE" dirty="0"/>
          </a:p>
        </p:txBody>
      </p:sp>
    </p:spTree>
    <p:extLst>
      <p:ext uri="{BB962C8B-B14F-4D97-AF65-F5344CB8AC3E}">
        <p14:creationId xmlns:p14="http://schemas.microsoft.com/office/powerpoint/2010/main" val="171263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Functionaris gegevensbescherming</a:t>
            </a:r>
            <a:endParaRPr lang="nl-BE" noProof="0" dirty="0"/>
          </a:p>
        </p:txBody>
      </p:sp>
      <p:sp>
        <p:nvSpPr>
          <p:cNvPr id="3" name="Content Placeholder 2"/>
          <p:cNvSpPr>
            <a:spLocks noGrp="1"/>
          </p:cNvSpPr>
          <p:nvPr>
            <p:ph idx="1"/>
          </p:nvPr>
        </p:nvSpPr>
        <p:spPr/>
        <p:txBody>
          <a:bodyPr/>
          <a:lstStyle/>
          <a:p>
            <a:r>
              <a:rPr lang="nl-BE" noProof="0" smtClean="0"/>
              <a:t>functionaris voor gegevensbescherming </a:t>
            </a:r>
          </a:p>
          <a:p>
            <a:pPr lvl="1"/>
            <a:r>
              <a:rPr lang="nl-BE" noProof="0" smtClean="0"/>
              <a:t>brengt rechtstreeks verslag uit aan de hoogste leidinggevende van de verwerkingsverantwoordelijke of de verwerker</a:t>
            </a:r>
          </a:p>
          <a:p>
            <a:pPr lvl="1"/>
            <a:r>
              <a:rPr lang="nl-BE" noProof="0" smtClean="0"/>
              <a:t>kan gecontacteerd worden door betrokkenen over alle aangelegenheden die verband houden met de verwerking van hun gegevens en met de uitoefening van hun rechten uit hoofde van deze verordening</a:t>
            </a:r>
          </a:p>
          <a:p>
            <a:pPr lvl="1"/>
            <a:r>
              <a:rPr lang="nl-BE" noProof="0" smtClean="0"/>
              <a:t>is gehouden tot geheimhouding en vertrouwelijkheid</a:t>
            </a:r>
          </a:p>
          <a:p>
            <a:endParaRPr lang="nl-BE" noProof="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49</a:t>
            </a:fld>
            <a:endParaRPr lang="fr-BE" dirty="0"/>
          </a:p>
        </p:txBody>
      </p:sp>
    </p:spTree>
    <p:extLst>
      <p:ext uri="{BB962C8B-B14F-4D97-AF65-F5344CB8AC3E}">
        <p14:creationId xmlns:p14="http://schemas.microsoft.com/office/powerpoint/2010/main" val="3019266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fr-FR" dirty="0" smtClean="0"/>
              <a:t>Elektronische communicatie bevordert ook …</a:t>
            </a:r>
            <a:endParaRPr lang="en-US" altLang="fr-FR" dirty="0" smtClean="0"/>
          </a:p>
        </p:txBody>
      </p:sp>
      <p:sp>
        <p:nvSpPr>
          <p:cNvPr id="9219" name="Rectangle 3"/>
          <p:cNvSpPr>
            <a:spLocks noGrp="1" noChangeArrowheads="1"/>
          </p:cNvSpPr>
          <p:nvPr>
            <p:ph idx="1"/>
          </p:nvPr>
        </p:nvSpPr>
        <p:spPr/>
        <p:txBody>
          <a:bodyPr>
            <a:normAutofit/>
          </a:bodyPr>
          <a:lstStyle/>
          <a:p>
            <a:r>
              <a:rPr lang="nl-BE" altLang="fr-FR" dirty="0"/>
              <a:t>k</a:t>
            </a:r>
            <a:r>
              <a:rPr lang="nl-BE" altLang="fr-FR" dirty="0" smtClean="0"/>
              <a:t>waliteit van de zorgverlening en patiëntveiligheid</a:t>
            </a:r>
          </a:p>
          <a:p>
            <a:pPr lvl="1"/>
            <a:r>
              <a:rPr lang="nl-BE" altLang="fr-FR" dirty="0" smtClean="0"/>
              <a:t>vermijden van verkeerde zorgen en geneesmiddelen</a:t>
            </a:r>
          </a:p>
          <a:p>
            <a:pPr lvl="2"/>
            <a:r>
              <a:rPr lang="nl-BE" altLang="fr-FR" dirty="0" smtClean="0"/>
              <a:t>onverenigbaarheid tussen geneesmiddelen onderling</a:t>
            </a:r>
          </a:p>
          <a:p>
            <a:pPr lvl="2"/>
            <a:r>
              <a:rPr lang="nl-BE" altLang="fr-FR" dirty="0" smtClean="0"/>
              <a:t>contra-indicaties tegen bepaalde geneesmiddelen bij een patiënt (</a:t>
            </a:r>
            <a:r>
              <a:rPr lang="nl-BE" altLang="fr-FR" dirty="0" err="1" smtClean="0"/>
              <a:t>bvb</a:t>
            </a:r>
            <a:r>
              <a:rPr lang="nl-BE" altLang="fr-FR" dirty="0" smtClean="0"/>
              <a:t>. allergieën, aandoeningen, …)</a:t>
            </a:r>
          </a:p>
          <a:p>
            <a:pPr lvl="1"/>
            <a:r>
              <a:rPr lang="nl-BE" altLang="fr-FR" dirty="0" smtClean="0"/>
              <a:t>vermijden van fouten bij de toediening van de zorgen en geneesmiddelen</a:t>
            </a:r>
          </a:p>
          <a:p>
            <a:pPr lvl="1"/>
            <a:r>
              <a:rPr lang="nl-BE" altLang="fr-FR" dirty="0" smtClean="0"/>
              <a:t>beschikbaarheid van betrouwbare gegevensbanken met informatie over goede behandelingspraktijken en beslissingsondersteunende scripts</a:t>
            </a:r>
          </a:p>
          <a:p>
            <a:r>
              <a:rPr lang="nl-BE" altLang="fr-FR" dirty="0"/>
              <a:t>v</a:t>
            </a:r>
            <a:r>
              <a:rPr lang="nl-BE" altLang="fr-FR" dirty="0" smtClean="0"/>
              <a:t>ermijden van onnodig meervoudige onderzoeken =&gt; minder belasting voor patiënt en vermijden onnodige meerkosten</a:t>
            </a:r>
          </a:p>
        </p:txBody>
      </p:sp>
      <p:sp>
        <p:nvSpPr>
          <p:cNvPr id="4" name="Date Placeholder 3"/>
          <p:cNvSpPr>
            <a:spLocks noGrp="1"/>
          </p:cNvSpPr>
          <p:nvPr>
            <p:ph type="dt" sz="half" idx="2"/>
          </p:nvPr>
        </p:nvSpPr>
        <p:spPr/>
        <p:txBody>
          <a:bodyPr/>
          <a:lstStyle/>
          <a:p>
            <a:r>
              <a:rPr lang="en-US" smtClean="0"/>
              <a:t>16/11/2019</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a:t>
            </a:fld>
            <a:endParaRPr lang="fr-BE" dirty="0"/>
          </a:p>
        </p:txBody>
      </p:sp>
    </p:spTree>
    <p:extLst>
      <p:ext uri="{BB962C8B-B14F-4D97-AF65-F5344CB8AC3E}">
        <p14:creationId xmlns:p14="http://schemas.microsoft.com/office/powerpoint/2010/main" val="2593179463"/>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nl-BE" noProof="0" smtClean="0"/>
              <a:t>Functionaris gegevensbescherming</a:t>
            </a:r>
            <a:endParaRPr lang="nl-BE" altLang="en-US" noProof="0" smtClean="0">
              <a:sym typeface="Arial" charset="0"/>
            </a:endParaRPr>
          </a:p>
        </p:txBody>
      </p:sp>
      <p:sp>
        <p:nvSpPr>
          <p:cNvPr id="27651" name="Content Placeholder 2"/>
          <p:cNvSpPr>
            <a:spLocks noGrp="1"/>
          </p:cNvSpPr>
          <p:nvPr>
            <p:ph idx="1"/>
          </p:nvPr>
        </p:nvSpPr>
        <p:spPr/>
        <p:txBody>
          <a:bodyPr/>
          <a:lstStyle/>
          <a:p>
            <a:r>
              <a:rPr lang="nl-BE" altLang="en-US" noProof="0" dirty="0" smtClean="0"/>
              <a:t>concrete taken</a:t>
            </a:r>
            <a:endParaRPr lang="nl-BE" noProof="0" dirty="0" smtClean="0"/>
          </a:p>
          <a:p>
            <a:pPr lvl="1"/>
            <a:r>
              <a:rPr lang="nl-BE" noProof="0" dirty="0" smtClean="0"/>
              <a:t>de verwerkingsverantwoordelijke of de verwerker en de werknemers die verwerken, informeren en adviseren over de verplichtingen krachtens de gegevensbeschermingsbepalingen</a:t>
            </a:r>
          </a:p>
          <a:p>
            <a:pPr lvl="1"/>
            <a:r>
              <a:rPr lang="nl-BE" noProof="0" dirty="0" smtClean="0"/>
              <a:t>toezien op de naleving van de gegevensbeschermingsbepalingen en van het beleid van de verwerkingsverantwoordelijke of de verwerker met betrekking tot de bescherming van persoonsgegevens, met inbegrip van de toewijzing van verantwoordelijkheden, bewustmaking en opleiding van het bij de verwerking betrokken personeel en de betreffende audits</a:t>
            </a:r>
          </a:p>
          <a:p>
            <a:pPr lvl="1"/>
            <a:r>
              <a:rPr lang="nl-BE" noProof="0" dirty="0" smtClean="0"/>
              <a:t>desgevraagd advies verstrekken met betrekking tot de </a:t>
            </a:r>
            <a:r>
              <a:rPr lang="nl-BE" noProof="0" dirty="0" err="1" smtClean="0"/>
              <a:t>gegevensbeschermingseffectbeoordeling</a:t>
            </a:r>
            <a:r>
              <a:rPr lang="nl-BE" noProof="0" dirty="0" smtClean="0"/>
              <a:t> en toezien op de uitvoering daarvan</a:t>
            </a:r>
          </a:p>
          <a:p>
            <a:pPr lvl="1"/>
            <a:r>
              <a:rPr lang="nl-BE" noProof="0" dirty="0" smtClean="0"/>
              <a:t>samenwerken met de toezichthoudende autoriteit en optreden als contactpunt voor de toezichthoudende autoriteit</a:t>
            </a:r>
          </a:p>
          <a:p>
            <a:pPr lvl="1"/>
            <a:endParaRPr lang="nl-BE" noProof="0" dirty="0"/>
          </a:p>
        </p:txBody>
      </p:sp>
      <p:sp>
        <p:nvSpPr>
          <p:cNvPr id="4" name="Date Placeholder 3"/>
          <p:cNvSpPr>
            <a:spLocks noGrp="1"/>
          </p:cNvSpPr>
          <p:nvPr>
            <p:ph type="dt" sz="half" idx="2"/>
          </p:nvPr>
        </p:nvSpPr>
        <p:spPr/>
        <p:txBody>
          <a:bodyPr/>
          <a:lstStyle/>
          <a:p>
            <a:r>
              <a:rPr lang="en-US" smtClean="0"/>
              <a:t>16/11/2019</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50</a:t>
            </a:fld>
            <a:endParaRPr lang="fr-BE" dirty="0"/>
          </a:p>
        </p:txBody>
      </p:sp>
    </p:spTree>
    <p:extLst>
      <p:ext uri="{BB962C8B-B14F-4D97-AF65-F5344CB8AC3E}">
        <p14:creationId xmlns:p14="http://schemas.microsoft.com/office/powerpoint/2010/main" val="1901442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allicht ondoenbaar om DPO te hebben in elke organisatie </a:t>
            </a:r>
          </a:p>
          <a:p>
            <a:endParaRPr lang="nl-BE" dirty="0"/>
          </a:p>
          <a:p>
            <a:r>
              <a:rPr lang="nl-BE" dirty="0" smtClean="0"/>
              <a:t>bespreek met koepelorganisaties</a:t>
            </a:r>
          </a:p>
          <a:p>
            <a:endParaRPr lang="nl-BE" dirty="0"/>
          </a:p>
          <a:p>
            <a:r>
              <a:rPr lang="nl-BE" dirty="0" smtClean="0"/>
              <a:t>indien DPO voor meerdere organisaties</a:t>
            </a:r>
          </a:p>
          <a:p>
            <a:pPr lvl="1"/>
            <a:r>
              <a:rPr lang="nl-BE" dirty="0" smtClean="0"/>
              <a:t>zorgen voor contactpunt in elke organisatie</a:t>
            </a:r>
          </a:p>
          <a:p>
            <a:pPr lvl="2"/>
            <a:r>
              <a:rPr lang="nl-BE" dirty="0" smtClean="0"/>
              <a:t>wederzijdse informatieverstrekking</a:t>
            </a:r>
          </a:p>
          <a:p>
            <a:pPr lvl="2"/>
            <a:r>
              <a:rPr lang="nl-BE" dirty="0" smtClean="0"/>
              <a:t>awareness creatie</a:t>
            </a:r>
          </a:p>
          <a:p>
            <a:pPr lvl="1"/>
            <a:r>
              <a:rPr lang="nl-BE" dirty="0" smtClean="0"/>
              <a:t>zorgen voor voldoende kennis, tijd en betrokkenheid in elke organisatie</a:t>
            </a:r>
          </a:p>
          <a:p>
            <a:pPr lvl="2"/>
            <a:r>
              <a:rPr lang="nl-BE" dirty="0" smtClean="0"/>
              <a:t>toezicht </a:t>
            </a:r>
            <a:r>
              <a:rPr lang="nl-BE" dirty="0"/>
              <a:t>op de omgang met persoonsgegevens binnen </a:t>
            </a:r>
            <a:r>
              <a:rPr lang="nl-BE" dirty="0" smtClean="0"/>
              <a:t>de organisatie</a:t>
            </a:r>
          </a:p>
          <a:p>
            <a:pPr lvl="2"/>
            <a:r>
              <a:rPr lang="nl-BE" dirty="0"/>
              <a:t>c</a:t>
            </a:r>
            <a:r>
              <a:rPr lang="nl-BE" dirty="0" smtClean="0"/>
              <a:t>ontroleert </a:t>
            </a:r>
            <a:r>
              <a:rPr lang="nl-BE" dirty="0"/>
              <a:t>of de </a:t>
            </a:r>
            <a:r>
              <a:rPr lang="nl-BE" dirty="0" smtClean="0"/>
              <a:t>organisatie voldoet </a:t>
            </a:r>
            <a:r>
              <a:rPr lang="nl-BE" dirty="0"/>
              <a:t>aan de wet en toepasselijke regelgeving</a:t>
            </a:r>
          </a:p>
          <a:p>
            <a:pPr lvl="2"/>
            <a:endParaRPr lang="nl-BE" dirty="0" smtClean="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51</a:t>
            </a:fld>
            <a:endParaRPr lang="fr-BE" dirty="0"/>
          </a:p>
        </p:txBody>
      </p:sp>
    </p:spTree>
    <p:extLst>
      <p:ext uri="{BB962C8B-B14F-4D97-AF65-F5344CB8AC3E}">
        <p14:creationId xmlns:p14="http://schemas.microsoft.com/office/powerpoint/2010/main" val="1680684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a:xfrm>
            <a:off x="457200" y="1052736"/>
            <a:ext cx="8147248" cy="5256584"/>
          </a:xfrm>
        </p:spPr>
        <p:txBody>
          <a:bodyPr>
            <a:normAutofit lnSpcReduction="10000"/>
          </a:bodyPr>
          <a:lstStyle/>
          <a:p>
            <a:r>
              <a:rPr lang="nl-BE" noProof="0" dirty="0" smtClean="0"/>
              <a:t>wet van 3 december 2017 tot hervorming van de Belgische </a:t>
            </a:r>
            <a:r>
              <a:rPr lang="nl-BE" dirty="0" smtClean="0"/>
              <a:t>Commissie voor de Bescherming van de Persoonlijke Levenssfeer </a:t>
            </a:r>
            <a:r>
              <a:rPr lang="nl-BE" noProof="0" dirty="0" smtClean="0"/>
              <a:t>tot Gegevensbeschermingsautoriteit (GBA) in zin van AVG</a:t>
            </a:r>
          </a:p>
          <a:p>
            <a:r>
              <a:rPr lang="nl-BE" noProof="0" dirty="0" smtClean="0"/>
              <a:t>structuur Gegevensbeschermingsautoriteit</a:t>
            </a:r>
          </a:p>
          <a:p>
            <a:pPr lvl="1"/>
            <a:r>
              <a:rPr lang="nl-BE" noProof="0" dirty="0" smtClean="0"/>
              <a:t>directiecomité</a:t>
            </a:r>
          </a:p>
          <a:p>
            <a:pPr lvl="1"/>
            <a:r>
              <a:rPr lang="nl-BE" noProof="0" dirty="0" smtClean="0"/>
              <a:t>algemeen secretariaat</a:t>
            </a:r>
          </a:p>
          <a:p>
            <a:pPr lvl="1"/>
            <a:r>
              <a:rPr lang="nl-BE" dirty="0" smtClean="0"/>
              <a:t>eerstelijnsdienst</a:t>
            </a:r>
            <a:endParaRPr lang="nl-BE" noProof="0" dirty="0" smtClean="0"/>
          </a:p>
          <a:p>
            <a:pPr lvl="1"/>
            <a:r>
              <a:rPr lang="nl-BE" noProof="0" dirty="0" smtClean="0"/>
              <a:t>kenniscentrum: adviezen en aanbevelingen</a:t>
            </a:r>
          </a:p>
          <a:p>
            <a:pPr lvl="1"/>
            <a:r>
              <a:rPr lang="nl-BE" noProof="0" dirty="0" smtClean="0"/>
              <a:t>inspectiedienst</a:t>
            </a:r>
          </a:p>
          <a:p>
            <a:pPr lvl="1"/>
            <a:r>
              <a:rPr lang="nl-BE" noProof="0" dirty="0" smtClean="0"/>
              <a:t>geschillenkamer </a:t>
            </a:r>
          </a:p>
          <a:p>
            <a:r>
              <a:rPr lang="nl-BE" noProof="0" dirty="0" smtClean="0"/>
              <a:t>onafhankelijke reflectieraad</a:t>
            </a:r>
          </a:p>
          <a:p>
            <a:r>
              <a:rPr lang="nl-BE" noProof="0" dirty="0" smtClean="0"/>
              <a:t>geen machtigingscomités meer in schoot van Gegevensbeschermingsautoriteit</a:t>
            </a:r>
          </a:p>
          <a:p>
            <a:endParaRPr lang="nl-BE" noProof="0" dirty="0" smtClean="0"/>
          </a:p>
          <a:p>
            <a:endParaRPr lang="nl-BE" noProof="0" dirty="0" smtClean="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52</a:t>
            </a:fld>
            <a:endParaRPr lang="fr-BE" dirty="0"/>
          </a:p>
        </p:txBody>
      </p:sp>
    </p:spTree>
    <p:extLst>
      <p:ext uri="{BB962C8B-B14F-4D97-AF65-F5344CB8AC3E}">
        <p14:creationId xmlns:p14="http://schemas.microsoft.com/office/powerpoint/2010/main" val="14959529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lstStyle/>
          <a:p>
            <a:r>
              <a:rPr lang="nl-BE" noProof="0" dirty="0" smtClean="0"/>
              <a:t>kaderwet van 30 juli 2018 betreffende de bescherming van natuurlijke personen met betrekking tot de verwerking van persoonsgegevens</a:t>
            </a:r>
          </a:p>
          <a:p>
            <a:pPr lvl="1"/>
            <a:r>
              <a:rPr lang="nl-BE" noProof="0" dirty="0" smtClean="0"/>
              <a:t>precisering van principes van AVG in nationaal recht waar vereist of mogelijk</a:t>
            </a:r>
          </a:p>
          <a:p>
            <a:pPr lvl="1"/>
            <a:r>
              <a:rPr lang="nl-BE" noProof="0" dirty="0" smtClean="0"/>
              <a:t>structuur</a:t>
            </a:r>
          </a:p>
          <a:p>
            <a:pPr lvl="2"/>
            <a:r>
              <a:rPr lang="nl-BE" noProof="0" dirty="0" smtClean="0"/>
              <a:t>algemene bepalingen en toepassingsgebied</a:t>
            </a:r>
          </a:p>
          <a:p>
            <a:pPr lvl="2"/>
            <a:r>
              <a:rPr lang="nl-BE" noProof="0" dirty="0" smtClean="0"/>
              <a:t>verwerkingsgronden</a:t>
            </a:r>
          </a:p>
          <a:p>
            <a:pPr lvl="2"/>
            <a:r>
              <a:rPr lang="nl-BE" noProof="0" dirty="0" smtClean="0"/>
              <a:t>rechten van de betrokkene</a:t>
            </a:r>
          </a:p>
          <a:p>
            <a:pPr lvl="2"/>
            <a:r>
              <a:rPr lang="nl-BE" noProof="0" dirty="0" smtClean="0"/>
              <a:t>verwerkingsverantwoordelijke en verwerker</a:t>
            </a:r>
          </a:p>
          <a:p>
            <a:pPr lvl="2"/>
            <a:r>
              <a:rPr lang="nl-BE" noProof="0" dirty="0" smtClean="0"/>
              <a:t>verwerking met het oog op wetenschappelijk onderzoek of statistische doeleinden</a:t>
            </a:r>
          </a:p>
          <a:p>
            <a:pPr lvl="2"/>
            <a:r>
              <a:rPr lang="nl-BE" dirty="0" smtClean="0"/>
              <a:t>rechtsmiddelen</a:t>
            </a:r>
            <a:endParaRPr lang="nl-BE" noProof="0" dirty="0" smtClean="0"/>
          </a:p>
          <a:p>
            <a:pPr lvl="2"/>
            <a:r>
              <a:rPr lang="nl-BE" noProof="0" dirty="0" smtClean="0"/>
              <a:t>controle en sancties</a:t>
            </a:r>
          </a:p>
          <a:p>
            <a:pPr lvl="2"/>
            <a:r>
              <a:rPr lang="nl-BE" noProof="0" dirty="0" smtClean="0"/>
              <a:t>opheffing privacywet en uitvoeringsbesluiten</a:t>
            </a:r>
          </a:p>
          <a:p>
            <a:pPr lvl="2"/>
            <a:r>
              <a:rPr lang="nl-BE" noProof="0" dirty="0" smtClean="0"/>
              <a:t>overgangsbepalingen</a:t>
            </a:r>
          </a:p>
          <a:p>
            <a:pPr lvl="2"/>
            <a:endParaRPr lang="nl-BE" noProof="0" dirty="0" smtClean="0"/>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53</a:t>
            </a:fld>
            <a:endParaRPr lang="fr-BE" dirty="0"/>
          </a:p>
        </p:txBody>
      </p:sp>
    </p:spTree>
    <p:extLst>
      <p:ext uri="{BB962C8B-B14F-4D97-AF65-F5344CB8AC3E}">
        <p14:creationId xmlns:p14="http://schemas.microsoft.com/office/powerpoint/2010/main" val="22365179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normAutofit fontScale="92500" lnSpcReduction="10000"/>
          </a:bodyPr>
          <a:lstStyle/>
          <a:p>
            <a:r>
              <a:rPr lang="nl-BE" noProof="0" dirty="0" smtClean="0"/>
              <a:t>wet van 5 september 2018 tot </a:t>
            </a:r>
            <a:r>
              <a:rPr lang="nl-BE" dirty="0" smtClean="0"/>
              <a:t>op</a:t>
            </a:r>
            <a:r>
              <a:rPr lang="nl-BE" noProof="0" dirty="0" smtClean="0"/>
              <a:t>richting van het Informatie-veiligheidscomité</a:t>
            </a:r>
          </a:p>
          <a:p>
            <a:pPr lvl="1"/>
            <a:r>
              <a:rPr lang="nl-BE" noProof="0" dirty="0" smtClean="0"/>
              <a:t>vervanging van sectorale comités binnen de CBPL door </a:t>
            </a:r>
            <a:r>
              <a:rPr lang="nl-BE" noProof="0" dirty="0" smtClean="0"/>
              <a:t>Informatieveiligheidscomité (IVC)</a:t>
            </a:r>
            <a:endParaRPr lang="nl-BE" noProof="0" dirty="0" smtClean="0"/>
          </a:p>
          <a:p>
            <a:pPr lvl="1"/>
            <a:r>
              <a:rPr lang="nl-BE" dirty="0" smtClean="0"/>
              <a:t>leden benoemd door de Kamer van Volksvertegenwoordigers</a:t>
            </a:r>
          </a:p>
          <a:p>
            <a:pPr lvl="1"/>
            <a:r>
              <a:rPr lang="nl-BE" noProof="0" dirty="0" smtClean="0"/>
              <a:t>2 kamers</a:t>
            </a:r>
          </a:p>
          <a:p>
            <a:pPr lvl="2"/>
            <a:r>
              <a:rPr lang="nl-BE" dirty="0" smtClean="0"/>
              <a:t>sociale zekerheid en gezondheid</a:t>
            </a:r>
          </a:p>
          <a:p>
            <a:pPr lvl="2"/>
            <a:r>
              <a:rPr lang="nl-BE" noProof="0" dirty="0" smtClean="0"/>
              <a:t>federale overheid</a:t>
            </a:r>
          </a:p>
          <a:p>
            <a:pPr lvl="1"/>
            <a:r>
              <a:rPr lang="nl-BE" dirty="0" smtClean="0"/>
              <a:t>taken</a:t>
            </a:r>
          </a:p>
          <a:p>
            <a:pPr lvl="2"/>
            <a:r>
              <a:rPr lang="nl-BE" noProof="0" dirty="0" smtClean="0"/>
              <a:t>verlenen van beraadslagingen tot gegevensdeling (doelbinding, minimale gegevensverwerking en opslagbeperking, veiligheid) met normatieve kracht =&gt; rechtszekerheid</a:t>
            </a:r>
          </a:p>
          <a:p>
            <a:pPr lvl="2"/>
            <a:r>
              <a:rPr lang="nl-BE" noProof="0" dirty="0" smtClean="0"/>
              <a:t>richtsnoeren rond informatieveiligheid en preventie</a:t>
            </a:r>
          </a:p>
          <a:p>
            <a:pPr lvl="1"/>
            <a:r>
              <a:rPr lang="nl-BE" noProof="0" dirty="0" smtClean="0"/>
              <a:t>geen </a:t>
            </a:r>
            <a:r>
              <a:rPr lang="nl-BE" noProof="0" dirty="0" err="1" smtClean="0"/>
              <a:t>deresponsabilisering</a:t>
            </a:r>
            <a:r>
              <a:rPr lang="nl-BE" noProof="0" dirty="0" smtClean="0"/>
              <a:t> verwerkingsverantwoordelijken</a:t>
            </a:r>
          </a:p>
          <a:p>
            <a:pPr lvl="1"/>
            <a:r>
              <a:rPr lang="nl-BE" dirty="0" smtClean="0"/>
              <a:t>geen taken die door AVG zijn voorbehouden aan GBA</a:t>
            </a:r>
          </a:p>
          <a:p>
            <a:pPr marL="342900" lvl="1" indent="-342900">
              <a:buFont typeface="Arial" panose="020B0604020202020204" pitchFamily="34" charset="0"/>
              <a:buChar char="•"/>
            </a:pPr>
            <a:r>
              <a:rPr lang="nl-BE" sz="2400" dirty="0" smtClean="0"/>
              <a:t>continuïteit</a:t>
            </a:r>
          </a:p>
          <a:p>
            <a:pPr lvl="1"/>
            <a:r>
              <a:rPr lang="nl-BE" sz="2100" dirty="0"/>
              <a:t>machtigingen </a:t>
            </a:r>
            <a:r>
              <a:rPr lang="nl-BE" sz="2100" dirty="0"/>
              <a:t>S</a:t>
            </a:r>
            <a:r>
              <a:rPr lang="nl-BE" sz="2100" dirty="0" smtClean="0"/>
              <a:t>ectoraal </a:t>
            </a:r>
            <a:r>
              <a:rPr lang="nl-BE" sz="2100" dirty="0"/>
              <a:t>C</a:t>
            </a:r>
            <a:r>
              <a:rPr lang="nl-BE" sz="2100" dirty="0" smtClean="0"/>
              <a:t>omité </a:t>
            </a:r>
            <a:r>
              <a:rPr lang="nl-BE" sz="2100" dirty="0"/>
              <a:t>S</a:t>
            </a:r>
            <a:r>
              <a:rPr lang="nl-BE" sz="2100" dirty="0" smtClean="0"/>
              <a:t>ociale </a:t>
            </a:r>
            <a:r>
              <a:rPr lang="nl-BE" sz="2100" dirty="0" smtClean="0"/>
              <a:t>Z</a:t>
            </a:r>
            <a:r>
              <a:rPr lang="nl-BE" sz="2100" dirty="0" smtClean="0"/>
              <a:t>ekerheid </a:t>
            </a:r>
            <a:r>
              <a:rPr lang="nl-BE" sz="2100" dirty="0" smtClean="0"/>
              <a:t>en </a:t>
            </a:r>
            <a:r>
              <a:rPr lang="nl-BE" sz="2100" dirty="0" smtClean="0"/>
              <a:t>Gezondheid </a:t>
            </a:r>
            <a:r>
              <a:rPr lang="nl-BE" sz="2100" dirty="0" smtClean="0"/>
              <a:t>tot benoeming leden Informatieveiligheidscomité</a:t>
            </a:r>
            <a:endParaRPr lang="nl-BE" sz="2100" dirty="0"/>
          </a:p>
          <a:p>
            <a:pPr marL="342900" lvl="1" indent="-342900">
              <a:buFont typeface="Arial" panose="020B0604020202020204" pitchFamily="34" charset="0"/>
              <a:buChar char="•"/>
            </a:pPr>
            <a:endParaRPr lang="nl-BE" sz="2400" dirty="0"/>
          </a:p>
          <a:p>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54</a:t>
            </a:fld>
            <a:endParaRPr lang="fr-BE" dirty="0"/>
          </a:p>
        </p:txBody>
      </p:sp>
    </p:spTree>
    <p:extLst>
      <p:ext uri="{BB962C8B-B14F-4D97-AF65-F5344CB8AC3E}">
        <p14:creationId xmlns:p14="http://schemas.microsoft.com/office/powerpoint/2010/main" val="167345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Overzicht van regelgeving</a:t>
            </a:r>
            <a:endParaRPr lang="nl-BE" dirty="0"/>
          </a:p>
        </p:txBody>
      </p:sp>
      <p:sp>
        <p:nvSpPr>
          <p:cNvPr id="6" name="Rectangle 5"/>
          <p:cNvSpPr/>
          <p:nvPr/>
        </p:nvSpPr>
        <p:spPr>
          <a:xfrm>
            <a:off x="457200" y="5914684"/>
            <a:ext cx="8229600" cy="369332"/>
          </a:xfrm>
          <a:prstGeom prst="rect">
            <a:avLst/>
          </a:prstGeom>
        </p:spPr>
        <p:txBody>
          <a:bodyPr wrap="square">
            <a:spAutoFit/>
          </a:bodyPr>
          <a:lstStyle/>
          <a:p>
            <a:pPr algn="ctr"/>
            <a:r>
              <a:rPr lang="nl-BE" dirty="0">
                <a:hlinkClick r:id="rId2"/>
              </a:rPr>
              <a:t>https://www.frankrobben.be/documents/infotheque/regulation-on-data-protection</a:t>
            </a:r>
            <a:r>
              <a:rPr lang="nl-BE" dirty="0" smtClean="0">
                <a:hlinkClick r:id="rId2"/>
              </a:rPr>
              <a:t>/</a:t>
            </a:r>
            <a:endParaRPr lang="nl-BE" dirty="0"/>
          </a:p>
        </p:txBody>
      </p:sp>
      <p:pic>
        <p:nvPicPr>
          <p:cNvPr id="3" name="Picture 2"/>
          <p:cNvPicPr>
            <a:picLocks noChangeAspect="1"/>
          </p:cNvPicPr>
          <p:nvPr/>
        </p:nvPicPr>
        <p:blipFill>
          <a:blip r:embed="rId3"/>
          <a:stretch>
            <a:fillRect/>
          </a:stretch>
        </p:blipFill>
        <p:spPr>
          <a:xfrm>
            <a:off x="1763688" y="1145490"/>
            <a:ext cx="5656404" cy="4587298"/>
          </a:xfrm>
          <a:prstGeom prst="rect">
            <a:avLst/>
          </a:prstGeom>
        </p:spPr>
      </p:pic>
      <p:sp>
        <p:nvSpPr>
          <p:cNvPr id="7" name="Date Placeholder 6"/>
          <p:cNvSpPr>
            <a:spLocks noGrp="1"/>
          </p:cNvSpPr>
          <p:nvPr>
            <p:ph type="dt" sz="half" idx="2"/>
          </p:nvPr>
        </p:nvSpPr>
        <p:spPr/>
        <p:txBody>
          <a:bodyPr/>
          <a:lstStyle/>
          <a:p>
            <a:r>
              <a:rPr lang="en-US" smtClean="0"/>
              <a:t>16/11/2019</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55</a:t>
            </a:fld>
            <a:endParaRPr lang="fr-BE" dirty="0"/>
          </a:p>
        </p:txBody>
      </p:sp>
    </p:spTree>
    <p:extLst>
      <p:ext uri="{BB962C8B-B14F-4D97-AF65-F5344CB8AC3E}">
        <p14:creationId xmlns:p14="http://schemas.microsoft.com/office/powerpoint/2010/main" val="17975103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6408" y="949441"/>
            <a:ext cx="7571184" cy="4834253"/>
          </a:xfrm>
          <a:prstGeom prst="rect">
            <a:avLst/>
          </a:prstGeom>
        </p:spPr>
      </p:pic>
      <p:sp>
        <p:nvSpPr>
          <p:cNvPr id="2" name="Title 1"/>
          <p:cNvSpPr>
            <a:spLocks noGrp="1"/>
          </p:cNvSpPr>
          <p:nvPr>
            <p:ph type="title"/>
          </p:nvPr>
        </p:nvSpPr>
        <p:spPr/>
        <p:txBody>
          <a:bodyPr/>
          <a:lstStyle/>
          <a:p>
            <a:r>
              <a:rPr lang="nl-BE" noProof="0" smtClean="0"/>
              <a:t>Voorstel van actieplan</a:t>
            </a:r>
            <a:endParaRPr lang="nl-BE" noProof="0"/>
          </a:p>
        </p:txBody>
      </p:sp>
      <p:cxnSp>
        <p:nvCxnSpPr>
          <p:cNvPr id="9" name="Straight Arrow Connector 8"/>
          <p:cNvCxnSpPr/>
          <p:nvPr/>
        </p:nvCxnSpPr>
        <p:spPr>
          <a:xfrm flipH="1">
            <a:off x="1403648" y="1412776"/>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5823098"/>
            <a:ext cx="6792885" cy="461665"/>
          </a:xfrm>
          <a:prstGeom prst="rect">
            <a:avLst/>
          </a:prstGeom>
          <a:noFill/>
        </p:spPr>
        <p:txBody>
          <a:bodyPr wrap="none" rtlCol="0">
            <a:spAutoFit/>
          </a:bodyPr>
          <a:lstStyle/>
          <a:p>
            <a:r>
              <a:rPr lang="fr-BE" sz="2400" dirty="0">
                <a:solidFill>
                  <a:srgbClr val="525252"/>
                </a:solidFill>
                <a:latin typeface="Arial" panose="020B0604020202020204" pitchFamily="34" charset="0"/>
                <a:cs typeface="Arial" panose="020B0604020202020204" pitchFamily="34" charset="0"/>
                <a:hlinkClick r:id="rId3"/>
              </a:rPr>
              <a:t>https://www.gegevensbeschermingsautoriteit.be</a:t>
            </a:r>
            <a:r>
              <a:rPr lang="fr-BE" sz="2400" dirty="0" smtClean="0">
                <a:solidFill>
                  <a:srgbClr val="525252"/>
                </a:solidFill>
                <a:latin typeface="Arial" panose="020B0604020202020204" pitchFamily="34" charset="0"/>
                <a:cs typeface="Arial" panose="020B0604020202020204" pitchFamily="34" charset="0"/>
                <a:hlinkClick r:id="rId3"/>
              </a:rPr>
              <a:t>/</a:t>
            </a:r>
            <a:endParaRPr lang="fr-BE" sz="2400" dirty="0">
              <a:solidFill>
                <a:srgbClr val="525252"/>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2"/>
          </p:nvPr>
        </p:nvSpPr>
        <p:spPr/>
        <p:txBody>
          <a:bodyPr/>
          <a:lstStyle/>
          <a:p>
            <a:r>
              <a:rPr lang="en-US" smtClean="0"/>
              <a:t>16/11/2019</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56</a:t>
            </a:fld>
            <a:endParaRPr lang="fr-BE" dirty="0"/>
          </a:p>
        </p:txBody>
      </p:sp>
    </p:spTree>
    <p:extLst>
      <p:ext uri="{BB962C8B-B14F-4D97-AF65-F5344CB8AC3E}">
        <p14:creationId xmlns:p14="http://schemas.microsoft.com/office/powerpoint/2010/main" val="1645821523"/>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fr-BE"/>
          </a:p>
        </p:txBody>
      </p:sp>
      <p:sp>
        <p:nvSpPr>
          <p:cNvPr id="10" name="Content Placeholder 9"/>
          <p:cNvSpPr>
            <a:spLocks noGrp="1"/>
          </p:cNvSpPr>
          <p:nvPr>
            <p:ph idx="1"/>
          </p:nvPr>
        </p:nvSpPr>
        <p:spPr/>
        <p:txBody>
          <a:bodyPr/>
          <a:lstStyle/>
          <a:p>
            <a:endParaRPr lang="fr-BE"/>
          </a:p>
        </p:txBody>
      </p:sp>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5484"/>
          </a:xfrm>
          <a:prstGeom prst="rect">
            <a:avLst/>
          </a:prstGeom>
        </p:spPr>
      </p:pic>
      <p:sp>
        <p:nvSpPr>
          <p:cNvPr id="4" name="Date Placeholder 3"/>
          <p:cNvSpPr>
            <a:spLocks noGrp="1"/>
          </p:cNvSpPr>
          <p:nvPr>
            <p:ph type="dt" sz="half" idx="2"/>
          </p:nvPr>
        </p:nvSpPr>
        <p:spPr/>
        <p:txBody>
          <a:bodyPr/>
          <a:lstStyle/>
          <a:p>
            <a:r>
              <a:rPr lang="en-US" smtClean="0"/>
              <a:t>16/11/2019</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57</a:t>
            </a:fld>
            <a:endParaRPr lang="fr-BE" dirty="0"/>
          </a:p>
        </p:txBody>
      </p:sp>
    </p:spTree>
    <p:extLst>
      <p:ext uri="{BB962C8B-B14F-4D97-AF65-F5344CB8AC3E}">
        <p14:creationId xmlns:p14="http://schemas.microsoft.com/office/powerpoint/2010/main" val="15942108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Roadmap &amp; templates</a:t>
            </a:r>
            <a:endParaRPr lang="nl-BE" noProof="0"/>
          </a:p>
        </p:txBody>
      </p:sp>
      <p:sp>
        <p:nvSpPr>
          <p:cNvPr id="6" name="TextBox 5"/>
          <p:cNvSpPr txBox="1"/>
          <p:nvPr/>
        </p:nvSpPr>
        <p:spPr>
          <a:xfrm>
            <a:off x="251520" y="6093296"/>
            <a:ext cx="8644355" cy="338554"/>
          </a:xfrm>
          <a:prstGeom prst="rect">
            <a:avLst/>
          </a:prstGeom>
          <a:noFill/>
        </p:spPr>
        <p:txBody>
          <a:bodyPr wrap="square" rtlCol="0">
            <a:spAutoFit/>
          </a:bodyPr>
          <a:lstStyle/>
          <a:p>
            <a:r>
              <a:rPr lang="nl-BE" sz="1600" dirty="0">
                <a:hlinkClick r:id="rId2"/>
              </a:rPr>
              <a:t>https://ksz.fgov.be/nl/gegevensbescherming/praktisch/algemene-verordening-gegevensbescherming</a:t>
            </a:r>
            <a:endParaRPr lang="fr-BE" sz="1600" dirty="0" smtClean="0"/>
          </a:p>
        </p:txBody>
      </p:sp>
      <p:pic>
        <p:nvPicPr>
          <p:cNvPr id="3" name="Picture 2"/>
          <p:cNvPicPr>
            <a:picLocks noChangeAspect="1"/>
          </p:cNvPicPr>
          <p:nvPr/>
        </p:nvPicPr>
        <p:blipFill>
          <a:blip r:embed="rId3"/>
          <a:stretch>
            <a:fillRect/>
          </a:stretch>
        </p:blipFill>
        <p:spPr>
          <a:xfrm>
            <a:off x="539552" y="1124744"/>
            <a:ext cx="7993797" cy="4896544"/>
          </a:xfrm>
          <a:prstGeom prst="rect">
            <a:avLst/>
          </a:prstGeom>
        </p:spPr>
      </p:pic>
      <p:sp>
        <p:nvSpPr>
          <p:cNvPr id="7" name="Date Placeholder 6"/>
          <p:cNvSpPr>
            <a:spLocks noGrp="1"/>
          </p:cNvSpPr>
          <p:nvPr>
            <p:ph type="dt" sz="half" idx="2"/>
          </p:nvPr>
        </p:nvSpPr>
        <p:spPr/>
        <p:txBody>
          <a:bodyPr/>
          <a:lstStyle/>
          <a:p>
            <a:r>
              <a:rPr lang="en-US" smtClean="0"/>
              <a:t>16/11/2019</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58</a:t>
            </a:fld>
            <a:endParaRPr lang="fr-BE" dirty="0"/>
          </a:p>
        </p:txBody>
      </p:sp>
    </p:spTree>
    <p:extLst>
      <p:ext uri="{BB962C8B-B14F-4D97-AF65-F5344CB8AC3E}">
        <p14:creationId xmlns:p14="http://schemas.microsoft.com/office/powerpoint/2010/main" val="12514965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flipV="1">
            <a:off x="2616625" y="2310046"/>
            <a:ext cx="733885" cy="129692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194626" y="3405202"/>
            <a:ext cx="897653" cy="490668"/>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314575" y="4244764"/>
            <a:ext cx="757238" cy="52625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773863" y="4575758"/>
            <a:ext cx="655138" cy="9461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683548" y="2171063"/>
            <a:ext cx="576079" cy="63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169078" y="3426034"/>
            <a:ext cx="455186"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276813" y="4693797"/>
            <a:ext cx="603201" cy="1101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257951" y="5668277"/>
            <a:ext cx="385502" cy="90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48100" y="4533740"/>
            <a:ext cx="881462"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44" idx="2"/>
          </p:cNvCxnSpPr>
          <p:nvPr/>
        </p:nvCxnSpPr>
        <p:spPr>
          <a:xfrm flipV="1">
            <a:off x="5984421" y="2772099"/>
            <a:ext cx="734395" cy="88433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136332" y="3962648"/>
            <a:ext cx="621297"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5488386" y="4533740"/>
            <a:ext cx="5158"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873297" y="2887333"/>
            <a:ext cx="1504" cy="94606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3828231" y="2887333"/>
            <a:ext cx="277036" cy="654962"/>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6244355" y="5756859"/>
            <a:ext cx="975595" cy="238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176964" y="3962648"/>
            <a:ext cx="906240" cy="644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1236" y="4752637"/>
            <a:ext cx="769268" cy="769268"/>
          </a:xfrm>
          <a:prstGeom prst="rect">
            <a:avLst/>
          </a:prstGeom>
        </p:spPr>
      </p:pic>
      <p:pic>
        <p:nvPicPr>
          <p:cNvPr id="85" name="Picture 84"/>
          <p:cNvPicPr>
            <a:picLocks noChangeAspect="1"/>
          </p:cNvPicPr>
          <p:nvPr/>
        </p:nvPicPr>
        <p:blipFill>
          <a:blip r:embed="rId3" cstate="print">
            <a:extLst>
              <a:ext uri="{BEBA8EAE-BF5A-486C-A8C5-ECC9F3942E4B}">
                <a14:imgProps xmlns:a14="http://schemas.microsoft.com/office/drawing/2010/main">
                  <a14:imgLayer r:embed="rId4">
                    <a14:imgEffect>
                      <a14:backgroundRemoval t="9783" b="96739" l="3261" r="100000">
                        <a14:foregroundMark x1="83152" y1="72283" x2="83152" y2="72283"/>
                        <a14:foregroundMark x1="79891" y1="45109" x2="79891" y2="45109"/>
                      </a14:backgroundRemoval>
                    </a14:imgEffect>
                  </a14:imgLayer>
                </a14:imgProps>
              </a:ext>
              <a:ext uri="{28A0092B-C50C-407E-A947-70E740481C1C}">
                <a14:useLocalDpi xmlns:a14="http://schemas.microsoft.com/office/drawing/2010/main" val="0"/>
              </a:ext>
            </a:extLst>
          </a:blip>
          <a:stretch>
            <a:fillRect/>
          </a:stretch>
        </p:blipFill>
        <p:spPr>
          <a:xfrm>
            <a:off x="7083204" y="5400709"/>
            <a:ext cx="764704" cy="764704"/>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7300" y="5544725"/>
            <a:ext cx="548680" cy="548680"/>
          </a:xfrm>
          <a:prstGeom prst="rect">
            <a:avLst/>
          </a:prstGeom>
        </p:spPr>
      </p:pic>
      <p:sp>
        <p:nvSpPr>
          <p:cNvPr id="2" name="Title 1"/>
          <p:cNvSpPr>
            <a:spLocks noGrp="1"/>
          </p:cNvSpPr>
          <p:nvPr>
            <p:ph type="title"/>
          </p:nvPr>
        </p:nvSpPr>
        <p:spPr/>
        <p:txBody>
          <a:bodyPr/>
          <a:lstStyle/>
          <a:p>
            <a:r>
              <a:rPr lang="nl-BE" smtClean="0"/>
              <a:t>Overzicht van het eGezondheidslandschap</a:t>
            </a:r>
            <a:endParaRPr lang="en-US" dirty="0"/>
          </a:p>
        </p:txBody>
      </p:sp>
      <p:pic>
        <p:nvPicPr>
          <p:cNvPr id="1026" name="Picture 2" descr="H:\Communication\Shared\Images Library\eHealth People Icons\electroniq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808" y="3292264"/>
            <a:ext cx="1511643" cy="15116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6304" y="2048716"/>
            <a:ext cx="1795699" cy="831831"/>
          </a:xfrm>
          <a:prstGeom prst="rect">
            <a:avLst/>
          </a:prstGeom>
          <a:noFill/>
          <a:ln w="9525">
            <a:solidFill>
              <a:srgbClr val="525252"/>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395536" y="1367297"/>
            <a:ext cx="1402135" cy="1402135"/>
          </a:xfrm>
          <a:prstGeom prst="rect">
            <a:avLst/>
          </a:prstGeom>
        </p:spPr>
      </p:pic>
      <p:pic>
        <p:nvPicPr>
          <p:cNvPr id="19" name="Picture 18"/>
          <p:cNvPicPr>
            <a:picLocks noChangeAspect="1"/>
          </p:cNvPicPr>
          <p:nvPr/>
        </p:nvPicPr>
        <p:blipFill>
          <a:blip r:embed="rId10" cstate="print">
            <a:extLst>
              <a:ext uri="{BEBA8EAE-BF5A-486C-A8C5-ECC9F3942E4B}">
                <a14:imgProps xmlns:a14="http://schemas.microsoft.com/office/drawing/2010/main">
                  <a14:imgLayer r:embed="rId11">
                    <a14:imgEffect>
                      <a14:backgroundRemoval t="6204" b="93066" l="9489" r="89416">
                        <a14:foregroundMark x1="24453" y1="21533" x2="24453" y2="21533"/>
                        <a14:foregroundMark x1="27007" y1="6569" x2="27007" y2="6569"/>
                        <a14:foregroundMark x1="40511" y1="10584" x2="40511" y2="10584"/>
                        <a14:foregroundMark x1="45620" y1="72263" x2="45620" y2="72263"/>
                        <a14:foregroundMark x1="85766" y1="38686" x2="85766" y2="38686"/>
                        <a14:foregroundMark x1="41606" y1="82117" x2="41606" y2="82117"/>
                        <a14:foregroundMark x1="40511" y1="85766" x2="40511" y2="85766"/>
                        <a14:foregroundMark x1="33577" y1="93066" x2="33577" y2="93066"/>
                      </a14:backgroundRemoval>
                    </a14:imgEffect>
                  </a14:imgLayer>
                </a14:imgProps>
              </a:ext>
              <a:ext uri="{28A0092B-C50C-407E-A947-70E740481C1C}">
                <a14:useLocalDpi xmlns:a14="http://schemas.microsoft.com/office/drawing/2010/main" val="0"/>
              </a:ext>
            </a:extLst>
          </a:blip>
          <a:stretch>
            <a:fillRect/>
          </a:stretch>
        </p:blipFill>
        <p:spPr>
          <a:xfrm>
            <a:off x="1224042" y="5388171"/>
            <a:ext cx="1138974" cy="1138974"/>
          </a:xfrm>
          <a:prstGeom prst="rect">
            <a:avLst/>
          </a:prstGeom>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65278" y="4155478"/>
            <a:ext cx="1240334" cy="1240334"/>
          </a:xfrm>
          <a:prstGeom prst="rect">
            <a:avLst/>
          </a:prstGeom>
        </p:spPr>
      </p:pic>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146096" y="2757695"/>
            <a:ext cx="1130717" cy="1130717"/>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86773" y="3117943"/>
            <a:ext cx="708670" cy="708670"/>
          </a:xfrm>
          <a:prstGeom prst="rect">
            <a:avLst/>
          </a:prstGeom>
        </p:spPr>
      </p:pic>
      <p:pic>
        <p:nvPicPr>
          <p:cNvPr id="67" name="Picture 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20460" y="1755962"/>
            <a:ext cx="708670" cy="708670"/>
          </a:xfrm>
          <a:prstGeom prst="rect">
            <a:avLst/>
          </a:prstGeom>
        </p:spPr>
      </p:pic>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17149" y="5313942"/>
            <a:ext cx="708670" cy="708670"/>
          </a:xfrm>
          <a:prstGeom prst="rect">
            <a:avLst/>
          </a:prstGeom>
        </p:spPr>
      </p:pic>
      <p:pic>
        <p:nvPicPr>
          <p:cNvPr id="69" name="Picture 6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24291" y="4339462"/>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75227" y="934215"/>
            <a:ext cx="936955" cy="936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46556" y="3648593"/>
            <a:ext cx="1951264" cy="1155313"/>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70743" y="3717060"/>
            <a:ext cx="1702891" cy="504056"/>
          </a:xfrm>
          <a:prstGeom prst="rect">
            <a:avLst/>
          </a:prstGeom>
        </p:spPr>
      </p:pic>
      <p:pic>
        <p:nvPicPr>
          <p:cNvPr id="44" name="Picture 43"/>
          <p:cNvPicPr>
            <a:picLocks noChangeAspect="1"/>
          </p:cNvPicPr>
          <p:nvPr/>
        </p:nvPicPr>
        <p:blipFill>
          <a:blip r:embed="rId19"/>
          <a:stretch>
            <a:fillRect/>
          </a:stretch>
        </p:blipFill>
        <p:spPr>
          <a:xfrm>
            <a:off x="5795543" y="2245545"/>
            <a:ext cx="1846545" cy="526554"/>
          </a:xfrm>
          <a:prstGeom prst="rect">
            <a:avLst/>
          </a:prstGeom>
          <a:ln>
            <a:solidFill>
              <a:srgbClr val="525252"/>
            </a:solidFill>
          </a:ln>
        </p:spPr>
      </p:pic>
      <p:pic>
        <p:nvPicPr>
          <p:cNvPr id="14" name="Picture 13"/>
          <p:cNvPicPr>
            <a:picLocks noChangeAspect="1"/>
          </p:cNvPicPr>
          <p:nvPr/>
        </p:nvPicPr>
        <p:blipFill>
          <a:blip r:embed="rId20"/>
          <a:stretch>
            <a:fillRect/>
          </a:stretch>
        </p:blipFill>
        <p:spPr>
          <a:xfrm>
            <a:off x="4732416" y="5244749"/>
            <a:ext cx="1511939" cy="1274174"/>
          </a:xfrm>
          <a:prstGeom prst="rect">
            <a:avLst/>
          </a:prstGeom>
          <a:ln>
            <a:solidFill>
              <a:srgbClr val="525252"/>
            </a:solidFill>
          </a:ln>
        </p:spPr>
      </p:pic>
      <p:sp>
        <p:nvSpPr>
          <p:cNvPr id="75" name="TextBox 74"/>
          <p:cNvSpPr txBox="1"/>
          <p:nvPr/>
        </p:nvSpPr>
        <p:spPr>
          <a:xfrm>
            <a:off x="6985125" y="3839728"/>
            <a:ext cx="1368152" cy="646331"/>
          </a:xfrm>
          <a:prstGeom prst="rect">
            <a:avLst/>
          </a:prstGeom>
          <a:noFill/>
        </p:spPr>
        <p:txBody>
          <a:bodyPr wrap="square" rtlCol="0">
            <a:spAutoFit/>
          </a:bodyPr>
          <a:lstStyle/>
          <a:p>
            <a:r>
              <a:rPr lang="nl-BE" dirty="0"/>
              <a:t>Authentieke bronnen</a:t>
            </a:r>
            <a:endParaRPr lang="fr-BE" dirty="0"/>
          </a:p>
        </p:txBody>
      </p:sp>
      <p:pic>
        <p:nvPicPr>
          <p:cNvPr id="77" name="Picture 76"/>
          <p:cNvPicPr>
            <a:picLocks noChangeAspect="1"/>
          </p:cNvPicPr>
          <p:nvPr/>
        </p:nvPicPr>
        <p:blipFill>
          <a:blip r:embed="rId21"/>
          <a:stretch>
            <a:fillRect/>
          </a:stretch>
        </p:blipFill>
        <p:spPr>
          <a:xfrm>
            <a:off x="7345165" y="3335672"/>
            <a:ext cx="621846" cy="542591"/>
          </a:xfrm>
          <a:prstGeom prst="rect">
            <a:avLst/>
          </a:prstGeom>
        </p:spPr>
      </p:pic>
      <p:pic>
        <p:nvPicPr>
          <p:cNvPr id="25" name="Picture 24"/>
          <p:cNvPicPr>
            <a:picLocks noChangeAspect="1"/>
          </p:cNvPicPr>
          <p:nvPr/>
        </p:nvPicPr>
        <p:blipFill>
          <a:blip r:embed="rId22"/>
          <a:stretch>
            <a:fillRect/>
          </a:stretch>
        </p:blipFill>
        <p:spPr>
          <a:xfrm>
            <a:off x="5145145" y="4168245"/>
            <a:ext cx="650398" cy="564687"/>
          </a:xfrm>
          <a:prstGeom prst="rect">
            <a:avLst/>
          </a:prstGeom>
        </p:spPr>
      </p:pic>
      <p:cxnSp>
        <p:nvCxnSpPr>
          <p:cNvPr id="95" name="Straight Connector 94"/>
          <p:cNvCxnSpPr/>
          <p:nvPr/>
        </p:nvCxnSpPr>
        <p:spPr>
          <a:xfrm>
            <a:off x="4703608" y="1717565"/>
            <a:ext cx="561" cy="31944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2"/>
          </p:nvPr>
        </p:nvSpPr>
        <p:spPr/>
        <p:txBody>
          <a:bodyPr/>
          <a:lstStyle/>
          <a:p>
            <a:r>
              <a:rPr lang="en-US" smtClean="0"/>
              <a:t>16/11/2019</a:t>
            </a:r>
            <a:endParaRPr lang="fr-BE" dirty="0"/>
          </a:p>
        </p:txBody>
      </p:sp>
      <p:sp>
        <p:nvSpPr>
          <p:cNvPr id="8" name="Slide Number Placeholder 7"/>
          <p:cNvSpPr>
            <a:spLocks noGrp="1"/>
          </p:cNvSpPr>
          <p:nvPr>
            <p:ph type="sldNum" sz="quarter" idx="4"/>
          </p:nvPr>
        </p:nvSpPr>
        <p:spPr/>
        <p:txBody>
          <a:bodyPr/>
          <a:lstStyle/>
          <a:p>
            <a:fld id="{30A9230E-FFBB-4CCB-ABD7-198084EDE768}" type="slidenum">
              <a:rPr lang="fr-BE" smtClean="0"/>
              <a:pPr/>
              <a:t>59</a:t>
            </a:fld>
            <a:endParaRPr lang="fr-BE" dirty="0"/>
          </a:p>
        </p:txBody>
      </p:sp>
    </p:spTree>
    <p:extLst>
      <p:ext uri="{BB962C8B-B14F-4D97-AF65-F5344CB8AC3E}">
        <p14:creationId xmlns:p14="http://schemas.microsoft.com/office/powerpoint/2010/main" val="2561548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080238" y="2592266"/>
            <a:ext cx="2819400" cy="2454519"/>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477" b="1" dirty="0">
                  <a:solidFill>
                    <a:schemeClr val="bg1"/>
                  </a:solidFill>
                </a:rPr>
                <a:t>Medisch</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nl-BE" dirty="0" err="1" smtClean="0">
                <a:solidFill>
                  <a:srgbClr val="77C9F2"/>
                </a:solidFill>
              </a:rPr>
              <a:t>eGezondheid</a:t>
            </a:r>
            <a:r>
              <a:rPr lang="nl-BE" dirty="0" smtClean="0">
                <a:solidFill>
                  <a:srgbClr val="77C9F2"/>
                </a:solidFill>
              </a:rPr>
              <a:t> in de praktijk</a:t>
            </a:r>
            <a:endParaRPr lang="nl-BE" dirty="0">
              <a:solidFill>
                <a:srgbClr val="77C9F2"/>
              </a:solidFill>
            </a:endParaRPr>
          </a:p>
        </p:txBody>
      </p:sp>
      <p:grpSp>
        <p:nvGrpSpPr>
          <p:cNvPr id="108" name="Group 107"/>
          <p:cNvGrpSpPr>
            <a:grpSpLocks/>
          </p:cNvGrpSpPr>
          <p:nvPr/>
        </p:nvGrpSpPr>
        <p:grpSpPr bwMode="auto">
          <a:xfrm>
            <a:off x="797169" y="5004290"/>
            <a:ext cx="2990850" cy="1005254"/>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49" name="TextBox 48"/>
              <p:cNvSpPr txBox="1"/>
              <p:nvPr/>
            </p:nvSpPr>
            <p:spPr>
              <a:xfrm>
                <a:off x="1521069" y="5137894"/>
                <a:ext cx="2024232" cy="1058356"/>
              </a:xfrm>
              <a:prstGeom prst="rect">
                <a:avLst/>
              </a:prstGeom>
            </p:spPr>
            <p:txBody>
              <a:bodyPr>
                <a:normAutofit lnSpcReduction="10000"/>
              </a:bodyPr>
              <a:lstStyle/>
              <a:p>
                <a:pPr>
                  <a:defRPr/>
                </a:pPr>
                <a:endParaRPr lang="nl-BE" sz="923" dirty="0">
                  <a:solidFill>
                    <a:schemeClr val="bg1"/>
                  </a:solidFill>
                </a:endParaRPr>
              </a:p>
              <a:p>
                <a:pPr algn="ctr">
                  <a:defRPr/>
                </a:pPr>
                <a:r>
                  <a:rPr lang="nl-BE" sz="1662" dirty="0" err="1">
                    <a:solidFill>
                      <a:schemeClr val="bg1"/>
                    </a:solidFill>
                  </a:rPr>
                  <a:t>Onderzoeks-resultaten</a:t>
                </a:r>
                <a:r>
                  <a:rPr lang="nl-BE" sz="1662" dirty="0">
                    <a:solidFill>
                      <a:schemeClr val="bg1"/>
                    </a:solidFill>
                  </a:rPr>
                  <a:t> en verslagen</a:t>
                </a:r>
              </a:p>
              <a:p>
                <a:pPr>
                  <a:defRPr/>
                </a:pPr>
                <a:endParaRPr lang="nl-BE" sz="1662" dirty="0">
                  <a:solidFill>
                    <a:schemeClr val="tx1">
                      <a:lumMod val="95000"/>
                      <a:lumOff val="5000"/>
                    </a:schemeClr>
                  </a:solidFill>
                </a:endParaRPr>
              </a:p>
            </p:txBody>
          </p:sp>
        </p:grpSp>
        <p:pic>
          <p:nvPicPr>
            <p:cNvPr id="11307" name="Picture 9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830875" y="1540121"/>
            <a:ext cx="3009900" cy="1069731"/>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grpSp>
          <p:sp>
            <p:nvSpPr>
              <p:cNvPr id="38" name="TextBox 37"/>
              <p:cNvSpPr txBox="1"/>
              <p:nvPr/>
            </p:nvSpPr>
            <p:spPr>
              <a:xfrm>
                <a:off x="1691881" y="1508726"/>
                <a:ext cx="2088031" cy="1061932"/>
              </a:xfrm>
              <a:prstGeom prst="rect">
                <a:avLst/>
              </a:prstGeom>
            </p:spPr>
            <p:txBody>
              <a:bodyPr>
                <a:normAutofit/>
              </a:bodyPr>
              <a:lstStyle/>
              <a:p>
                <a:pPr algn="ctr">
                  <a:defRPr/>
                </a:pPr>
                <a:r>
                  <a:rPr lang="nl-BE" sz="1662" dirty="0">
                    <a:solidFill>
                      <a:schemeClr val="bg1"/>
                    </a:solidFill>
                  </a:rPr>
                  <a:t>Summary </a:t>
                </a:r>
                <a:r>
                  <a:rPr lang="nl-BE" sz="1662" dirty="0" err="1">
                    <a:solidFill>
                      <a:schemeClr val="bg1"/>
                    </a:solidFill>
                  </a:rPr>
                  <a:t>electronic</a:t>
                </a:r>
                <a:r>
                  <a:rPr lang="nl-BE" sz="1662" dirty="0">
                    <a:solidFill>
                      <a:schemeClr val="bg1"/>
                    </a:solidFill>
                  </a:rPr>
                  <a:t> health record (</a:t>
                </a:r>
                <a:r>
                  <a:rPr lang="nl-BE" sz="1662" dirty="0" err="1">
                    <a:solidFill>
                      <a:schemeClr val="bg1"/>
                    </a:solidFill>
                  </a:rPr>
                  <a:t>SumEHR</a:t>
                </a:r>
                <a:r>
                  <a:rPr lang="nl-BE" sz="1662" dirty="0">
                    <a:solidFill>
                      <a:schemeClr val="bg1"/>
                    </a:solidFill>
                  </a:rPr>
                  <a:t>)</a:t>
                </a:r>
                <a:endParaRPr lang="nl-BE" sz="1662" dirty="0"/>
              </a:p>
              <a:p>
                <a:pPr>
                  <a:defRPr/>
                </a:pPr>
                <a:endParaRPr lang="nl-BE" sz="1662" dirty="0">
                  <a:solidFill>
                    <a:schemeClr val="tx1">
                      <a:lumMod val="95000"/>
                      <a:lumOff val="5000"/>
                    </a:schemeClr>
                  </a:solidFill>
                </a:endParaRPr>
              </a:p>
            </p:txBody>
          </p:sp>
        </p:grpSp>
        <p:pic>
          <p:nvPicPr>
            <p:cNvPr id="11301" name="Picture 9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808894" y="3301512"/>
            <a:ext cx="2271346" cy="1112226"/>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nl-BE" altLang="en-US" sz="1662" dirty="0">
                    <a:solidFill>
                      <a:schemeClr val="bg1"/>
                    </a:solidFill>
                    <a:latin typeface="+mn-lt"/>
                  </a:rPr>
                  <a:t>Medicatie-schema</a:t>
                </a:r>
              </a:p>
            </p:txBody>
          </p:sp>
        </p:grpSp>
        <p:pic>
          <p:nvPicPr>
            <p:cNvPr id="11296" name="Picture 9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338397" y="1595804"/>
            <a:ext cx="3006969" cy="996462"/>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3" name="TextBox 52"/>
              <p:cNvSpPr txBox="1"/>
              <p:nvPr/>
            </p:nvSpPr>
            <p:spPr>
              <a:xfrm>
                <a:off x="6595224" y="1345242"/>
                <a:ext cx="2086561" cy="1038821"/>
              </a:xfrm>
              <a:prstGeom prst="rect">
                <a:avLst/>
              </a:prstGeom>
            </p:spPr>
            <p:txBody>
              <a:bodyPr>
                <a:normAutofit lnSpcReduction="10000"/>
              </a:bodyPr>
              <a:lstStyle/>
              <a:p>
                <a:pPr>
                  <a:defRPr/>
                </a:pPr>
                <a:endParaRPr lang="nl-BE" sz="923" dirty="0">
                  <a:solidFill>
                    <a:schemeClr val="bg1"/>
                  </a:solidFill>
                </a:endParaRPr>
              </a:p>
              <a:p>
                <a:pPr marL="76202" algn="ctr">
                  <a:defRPr/>
                </a:pPr>
                <a:r>
                  <a:rPr lang="nl-BE" sz="1662" dirty="0">
                    <a:solidFill>
                      <a:schemeClr val="bg1"/>
                    </a:solidFill>
                  </a:rPr>
                  <a:t>Richtlijnen en adviezen online beschikbaar</a:t>
                </a:r>
              </a:p>
            </p:txBody>
          </p:sp>
        </p:grpSp>
        <p:pic>
          <p:nvPicPr>
            <p:cNvPr id="11291" name="Picture 9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26674" y="4977912"/>
            <a:ext cx="3018692" cy="109464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61" name="TextBox 60"/>
              <p:cNvSpPr txBox="1"/>
              <p:nvPr/>
            </p:nvSpPr>
            <p:spPr>
              <a:xfrm>
                <a:off x="6677309" y="5146979"/>
                <a:ext cx="2086853" cy="1057961"/>
              </a:xfrm>
              <a:prstGeom prst="rect">
                <a:avLst/>
              </a:prstGeom>
            </p:spPr>
            <p:txBody>
              <a:bodyPr>
                <a:normAutofit/>
              </a:bodyPr>
              <a:lstStyle/>
              <a:p>
                <a:pPr>
                  <a:defRPr/>
                </a:pPr>
                <a:endParaRPr lang="nl-BE" sz="923" dirty="0">
                  <a:solidFill>
                    <a:schemeClr val="bg1"/>
                  </a:solidFill>
                </a:endParaRPr>
              </a:p>
              <a:p>
                <a:pPr marL="164127" algn="ctr">
                  <a:defRPr/>
                </a:pPr>
                <a:r>
                  <a:rPr lang="nl-BE" sz="1662" dirty="0">
                    <a:solidFill>
                      <a:schemeClr val="bg1"/>
                    </a:solidFill>
                  </a:rPr>
                  <a:t>Elektronische verwijsbrieven</a:t>
                </a:r>
                <a:endParaRPr lang="nl-BE" sz="1662" dirty="0"/>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5899638" y="3304444"/>
            <a:ext cx="2527789" cy="1033096"/>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7" name="TextBox 56"/>
              <p:cNvSpPr txBox="1"/>
              <p:nvPr/>
            </p:nvSpPr>
            <p:spPr>
              <a:xfrm>
                <a:off x="6907193" y="3419905"/>
                <a:ext cx="1678594" cy="1080695"/>
              </a:xfrm>
              <a:prstGeom prst="rect">
                <a:avLst/>
              </a:prstGeom>
            </p:spPr>
            <p:txBody>
              <a:bodyPr>
                <a:normAutofit/>
              </a:bodyPr>
              <a:lstStyle/>
              <a:p>
                <a:pPr>
                  <a:defRPr/>
                </a:pPr>
                <a:endParaRPr lang="nl-BE" sz="923" dirty="0">
                  <a:solidFill>
                    <a:schemeClr val="bg1"/>
                  </a:solidFill>
                </a:endParaRPr>
              </a:p>
              <a:p>
                <a:pPr algn="ctr">
                  <a:defRPr/>
                </a:pPr>
                <a:r>
                  <a:rPr lang="nl-BE" sz="1662" dirty="0">
                    <a:solidFill>
                      <a:schemeClr val="bg1"/>
                    </a:solidFill>
                  </a:rPr>
                  <a:t>Elektronische</a:t>
                </a:r>
                <a:r>
                  <a:rPr lang="nl-BE" sz="1662" dirty="0"/>
                  <a:t> </a:t>
                </a:r>
                <a:r>
                  <a:rPr lang="nl-BE" sz="1662" dirty="0">
                    <a:solidFill>
                      <a:schemeClr val="bg1"/>
                    </a:solidFill>
                  </a:rPr>
                  <a:t>voorschriften</a:t>
                </a:r>
                <a:endParaRPr lang="nl-BE" sz="1662" dirty="0"/>
              </a:p>
              <a:p>
                <a:pPr>
                  <a:defRPr/>
                </a:pPr>
                <a:endParaRPr lang="nl-BE" sz="1662" dirty="0">
                  <a:solidFill>
                    <a:schemeClr val="tx1">
                      <a:lumMod val="95000"/>
                      <a:lumOff val="5000"/>
                    </a:schemeClr>
                  </a:solidFill>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 name="Date Placeholder 4"/>
          <p:cNvSpPr>
            <a:spLocks noGrp="1"/>
          </p:cNvSpPr>
          <p:nvPr>
            <p:ph type="dt" sz="half" idx="2"/>
          </p:nvPr>
        </p:nvSpPr>
        <p:spPr/>
        <p:txBody>
          <a:bodyPr/>
          <a:lstStyle/>
          <a:p>
            <a:r>
              <a:rPr lang="en-US" smtClean="0"/>
              <a:t>16/11/2019</a:t>
            </a:r>
            <a:endParaRPr lang="fr-BE" dirty="0"/>
          </a:p>
        </p:txBody>
      </p:sp>
      <p:sp>
        <p:nvSpPr>
          <p:cNvPr id="6" name="Slide Number Placeholder 5"/>
          <p:cNvSpPr>
            <a:spLocks noGrp="1"/>
          </p:cNvSpPr>
          <p:nvPr>
            <p:ph type="sldNum" sz="quarter" idx="4"/>
          </p:nvPr>
        </p:nvSpPr>
        <p:spPr/>
        <p:txBody>
          <a:bodyPr/>
          <a:lstStyle/>
          <a:p>
            <a:fld id="{30A9230E-FFBB-4CCB-ABD7-198084EDE768}" type="slidenum">
              <a:rPr lang="fr-BE" smtClean="0"/>
              <a:pPr/>
              <a:t>6</a:t>
            </a:fld>
            <a:endParaRPr lang="fr-BE" dirty="0"/>
          </a:p>
        </p:txBody>
      </p:sp>
    </p:spTree>
    <p:extLst>
      <p:ext uri="{BB962C8B-B14F-4D97-AF65-F5344CB8AC3E}">
        <p14:creationId xmlns:p14="http://schemas.microsoft.com/office/powerpoint/2010/main" val="31269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ltLang="en-US" dirty="0">
                <a:sym typeface="Arial" charset="0"/>
              </a:rPr>
              <a:t>B</a:t>
            </a:r>
            <a:r>
              <a:rPr lang="nl-BE" altLang="en-US" dirty="0" smtClean="0">
                <a:sym typeface="Arial" charset="0"/>
              </a:rPr>
              <a:t>asisarchitectuur</a:t>
            </a:r>
            <a:endParaRPr lang="en-US"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5" name="Date Placeholder 4"/>
          <p:cNvSpPr>
            <a:spLocks noGrp="1"/>
          </p:cNvSpPr>
          <p:nvPr>
            <p:ph type="dt" sz="half" idx="2"/>
          </p:nvPr>
        </p:nvSpPr>
        <p:spPr/>
        <p:txBody>
          <a:bodyPr/>
          <a:lstStyle/>
          <a:p>
            <a:r>
              <a:rPr lang="en-US" smtClean="0"/>
              <a:t>16/11/2019</a:t>
            </a:r>
            <a:endParaRPr lang="fr-BE" dirty="0"/>
          </a:p>
        </p:txBody>
      </p:sp>
      <p:sp>
        <p:nvSpPr>
          <p:cNvPr id="6" name="Slide Number Placeholder 5"/>
          <p:cNvSpPr>
            <a:spLocks noGrp="1"/>
          </p:cNvSpPr>
          <p:nvPr>
            <p:ph type="sldNum" sz="quarter" idx="4"/>
          </p:nvPr>
        </p:nvSpPr>
        <p:spPr/>
        <p:txBody>
          <a:bodyPr/>
          <a:lstStyle/>
          <a:p>
            <a:fld id="{30A9230E-FFBB-4CCB-ABD7-198084EDE768}" type="slidenum">
              <a:rPr lang="fr-BE" smtClean="0"/>
              <a:pPr/>
              <a:t>60</a:t>
            </a:fld>
            <a:endParaRPr lang="fr-BE" dirty="0"/>
          </a:p>
        </p:txBody>
      </p:sp>
    </p:spTree>
    <p:extLst>
      <p:ext uri="{BB962C8B-B14F-4D97-AF65-F5344CB8AC3E}">
        <p14:creationId xmlns:p14="http://schemas.microsoft.com/office/powerpoint/2010/main" val="38610280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eHealth-platform</a:t>
            </a:r>
            <a:endParaRPr lang="en-US" dirty="0"/>
          </a:p>
        </p:txBody>
      </p:sp>
      <p:sp>
        <p:nvSpPr>
          <p:cNvPr id="92162" name="Rectangle 3"/>
          <p:cNvSpPr>
            <a:spLocks noGrp="1" noChangeArrowheads="1"/>
          </p:cNvSpPr>
          <p:nvPr>
            <p:ph idx="1"/>
          </p:nvPr>
        </p:nvSpPr>
        <p:spPr/>
        <p:txBody>
          <a:bodyPr/>
          <a:lstStyle/>
          <a:p>
            <a:r>
              <a:rPr lang="nl-BE" altLang="en-US" dirty="0"/>
              <a:t>h</a:t>
            </a:r>
            <a:r>
              <a:rPr lang="nl-BE" altLang="en-US" dirty="0" smtClean="0"/>
              <a:t>oe?</a:t>
            </a:r>
          </a:p>
          <a:p>
            <a:pPr lvl="1"/>
            <a:r>
              <a:rPr lang="nl-BE" altLang="en-US" dirty="0" smtClean="0"/>
              <a:t>door een goed georganiseerde, onderlinge elektronische dienstverlening en informatie-uitwisseling tussen alle actoren in de gezondheidszorg</a:t>
            </a:r>
          </a:p>
          <a:p>
            <a:pPr lvl="1"/>
            <a:r>
              <a:rPr lang="nl-BE" altLang="en-US" dirty="0" smtClean="0"/>
              <a:t>met de nodige waarborgen op het vlak van de informatieveiligheid, de bescherming van de persoonlijke levenssfeer en het beroepsgeheim</a:t>
            </a:r>
          </a:p>
          <a:p>
            <a:pPr lvl="1"/>
            <a:endParaRPr lang="nl-BE" altLang="en-US" dirty="0" smtClean="0"/>
          </a:p>
          <a:p>
            <a:r>
              <a:rPr lang="nl-BE" altLang="en-US" dirty="0"/>
              <a:t>w</a:t>
            </a:r>
            <a:r>
              <a:rPr lang="nl-BE" altLang="en-US" dirty="0" smtClean="0"/>
              <a:t>at?</a:t>
            </a:r>
          </a:p>
          <a:p>
            <a:pPr lvl="1"/>
            <a:r>
              <a:rPr lang="nl-BE" altLang="en-US" dirty="0" smtClean="0"/>
              <a:t>optimaliseren van de kwaliteit en de continuïteit van de gezondheidszorgverstrekking </a:t>
            </a:r>
          </a:p>
          <a:p>
            <a:pPr lvl="1"/>
            <a:r>
              <a:rPr lang="nl-BE" altLang="en-US" dirty="0" smtClean="0"/>
              <a:t>optimaliseren van de veiligheid van de patiënt</a:t>
            </a:r>
          </a:p>
          <a:p>
            <a:pPr lvl="1"/>
            <a:r>
              <a:rPr lang="nl-BE" altLang="en-US" dirty="0" smtClean="0"/>
              <a:t>vereenvoudigen van de administratieve formaliteiten voor alle actoren in de gezondheidszorg</a:t>
            </a:r>
          </a:p>
          <a:p>
            <a:pPr lvl="1"/>
            <a:r>
              <a:rPr lang="nl-BE" altLang="en-US" dirty="0" smtClean="0"/>
              <a:t>degelijk ondersteunen van het gezondheidszorgbeleid</a:t>
            </a:r>
          </a:p>
          <a:p>
            <a:pPr lvl="1"/>
            <a:endParaRPr lang="nl-BE" altLang="en-US" dirty="0" smtClean="0"/>
          </a:p>
          <a:p>
            <a:endParaRPr lang="nl-BE" altLang="en-US" dirty="0" smtClean="0"/>
          </a:p>
        </p:txBody>
      </p:sp>
      <p:sp>
        <p:nvSpPr>
          <p:cNvPr id="5" name="Date Placeholder 4"/>
          <p:cNvSpPr>
            <a:spLocks noGrp="1"/>
          </p:cNvSpPr>
          <p:nvPr>
            <p:ph type="dt" sz="half" idx="2"/>
          </p:nvPr>
        </p:nvSpPr>
        <p:spPr/>
        <p:txBody>
          <a:bodyPr/>
          <a:lstStyle/>
          <a:p>
            <a:r>
              <a:rPr lang="en-US" smtClean="0"/>
              <a:t>16/11/2019</a:t>
            </a:r>
            <a:endParaRPr lang="fr-BE" dirty="0"/>
          </a:p>
        </p:txBody>
      </p:sp>
      <p:sp>
        <p:nvSpPr>
          <p:cNvPr id="6" name="Slide Number Placeholder 5"/>
          <p:cNvSpPr>
            <a:spLocks noGrp="1"/>
          </p:cNvSpPr>
          <p:nvPr>
            <p:ph type="sldNum" sz="quarter" idx="4"/>
          </p:nvPr>
        </p:nvSpPr>
        <p:spPr/>
        <p:txBody>
          <a:bodyPr/>
          <a:lstStyle/>
          <a:p>
            <a:fld id="{30A9230E-FFBB-4CCB-ABD7-198084EDE768}" type="slidenum">
              <a:rPr lang="fr-BE" smtClean="0"/>
              <a:pPr/>
              <a:t>61</a:t>
            </a:fld>
            <a:endParaRPr lang="fr-BE" dirty="0"/>
          </a:p>
        </p:txBody>
      </p:sp>
    </p:spTree>
    <p:extLst>
      <p:ext uri="{BB962C8B-B14F-4D97-AF65-F5344CB8AC3E}">
        <p14:creationId xmlns:p14="http://schemas.microsoft.com/office/powerpoint/2010/main" val="184392442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dirty="0">
                <a:sym typeface="Arial" charset="0"/>
              </a:rPr>
              <a:t>e</a:t>
            </a:r>
            <a:r>
              <a:rPr lang="nl-BE" altLang="en-US" dirty="0" smtClean="0">
                <a:sym typeface="Arial" charset="0"/>
              </a:rPr>
              <a:t>Health-platform: 10 opdrachten</a:t>
            </a:r>
            <a:endParaRPr lang="en-US" dirty="0"/>
          </a:p>
        </p:txBody>
      </p:sp>
      <p:sp>
        <p:nvSpPr>
          <p:cNvPr id="15363" name="Rectangle 3"/>
          <p:cNvSpPr>
            <a:spLocks noGrp="1" noChangeArrowheads="1"/>
          </p:cNvSpPr>
          <p:nvPr>
            <p:ph idx="1"/>
          </p:nvPr>
        </p:nvSpPr>
        <p:spPr/>
        <p:txBody>
          <a:bodyPr/>
          <a:lstStyle/>
          <a:p>
            <a:r>
              <a:rPr lang="nl-BE" altLang="en-US" dirty="0">
                <a:sym typeface="Arial" charset="0"/>
              </a:rPr>
              <a:t>o</a:t>
            </a:r>
            <a:r>
              <a:rPr lang="nl-BE" altLang="en-US" dirty="0" smtClean="0">
                <a:sym typeface="Arial" charset="0"/>
              </a:rPr>
              <a:t>ntwikkeling van een visie en van een strategie inzake eHealth</a:t>
            </a:r>
            <a:r>
              <a:rPr lang="nl-BE" altLang="en-US" dirty="0" smtClean="0"/>
              <a:t> </a:t>
            </a:r>
          </a:p>
          <a:p>
            <a:endParaRPr lang="nl-BE" altLang="en-US" dirty="0" smtClean="0">
              <a:sym typeface="Arial" charset="0"/>
            </a:endParaRPr>
          </a:p>
          <a:p>
            <a:r>
              <a:rPr lang="nl-BE" altLang="en-US" dirty="0">
                <a:sym typeface="Arial" charset="0"/>
              </a:rPr>
              <a:t>o</a:t>
            </a:r>
            <a:r>
              <a:rPr lang="nl-BE" altLang="en-US" dirty="0" smtClean="0">
                <a:sym typeface="Arial" charset="0"/>
              </a:rPr>
              <a:t>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a:sym typeface="Arial" charset="0"/>
              </a:rPr>
              <a:t>d</a:t>
            </a:r>
            <a:r>
              <a:rPr lang="nl-BE" altLang="en-US" dirty="0" smtClean="0">
                <a:sym typeface="Arial" charset="0"/>
              </a:rPr>
              <a:t>e motor van de noodzakelijke veranderingen zijn voor de uitvoering van de visie en de strategie inzake eHealth </a:t>
            </a:r>
            <a:r>
              <a:rPr lang="nl-BE" altLang="en-US" dirty="0" smtClean="0"/>
              <a:t> </a:t>
            </a:r>
          </a:p>
          <a:p>
            <a:endParaRPr lang="nl-BE" altLang="en-US" dirty="0" smtClean="0">
              <a:sym typeface="Arial" charset="0"/>
            </a:endParaRPr>
          </a:p>
          <a:p>
            <a:r>
              <a:rPr lang="nl-BE" altLang="en-US" dirty="0">
                <a:sym typeface="Arial" charset="0"/>
              </a:rPr>
              <a:t>v</a:t>
            </a:r>
            <a:r>
              <a:rPr lang="nl-BE" altLang="en-US" dirty="0" smtClean="0">
                <a:sym typeface="Arial" charset="0"/>
              </a:rPr>
              <a:t>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5" name="Date Placeholder 4"/>
          <p:cNvSpPr>
            <a:spLocks noGrp="1"/>
          </p:cNvSpPr>
          <p:nvPr>
            <p:ph type="dt" sz="half" idx="2"/>
          </p:nvPr>
        </p:nvSpPr>
        <p:spPr/>
        <p:txBody>
          <a:bodyPr/>
          <a:lstStyle/>
          <a:p>
            <a:r>
              <a:rPr lang="en-US" smtClean="0"/>
              <a:t>16/11/2019</a:t>
            </a:r>
            <a:endParaRPr lang="fr-BE" dirty="0"/>
          </a:p>
        </p:txBody>
      </p:sp>
      <p:sp>
        <p:nvSpPr>
          <p:cNvPr id="6" name="Slide Number Placeholder 5"/>
          <p:cNvSpPr>
            <a:spLocks noGrp="1"/>
          </p:cNvSpPr>
          <p:nvPr>
            <p:ph type="sldNum" sz="quarter" idx="4"/>
          </p:nvPr>
        </p:nvSpPr>
        <p:spPr/>
        <p:txBody>
          <a:bodyPr/>
          <a:lstStyle/>
          <a:p>
            <a:fld id="{30A9230E-FFBB-4CCB-ABD7-198084EDE768}" type="slidenum">
              <a:rPr lang="fr-BE" smtClean="0"/>
              <a:pPr/>
              <a:t>62</a:t>
            </a:fld>
            <a:endParaRPr lang="fr-BE" dirty="0"/>
          </a:p>
        </p:txBody>
      </p:sp>
    </p:spTree>
    <p:extLst>
      <p:ext uri="{BB962C8B-B14F-4D97-AF65-F5344CB8AC3E}">
        <p14:creationId xmlns:p14="http://schemas.microsoft.com/office/powerpoint/2010/main" val="4085223912"/>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a:sym typeface="Arial" charset="0"/>
              </a:rPr>
              <a:t>eHealth-platform: 10 </a:t>
            </a:r>
            <a:r>
              <a:rPr lang="nl-BE" altLang="en-US" dirty="0" smtClean="0">
                <a:sym typeface="Arial" charset="0"/>
              </a:rPr>
              <a:t>opdrachten</a:t>
            </a:r>
            <a:endParaRPr lang="en-US" dirty="0"/>
          </a:p>
        </p:txBody>
      </p:sp>
      <p:sp>
        <p:nvSpPr>
          <p:cNvPr id="94211" name="Rectangle 3"/>
          <p:cNvSpPr>
            <a:spLocks noGrp="1" noChangeArrowheads="1"/>
          </p:cNvSpPr>
          <p:nvPr>
            <p:ph idx="1"/>
          </p:nvPr>
        </p:nvSpPr>
        <p:spPr/>
        <p:txBody>
          <a:bodyPr/>
          <a:lstStyle/>
          <a:p>
            <a:r>
              <a:rPr lang="nl-BE" altLang="en-US" dirty="0">
                <a:sym typeface="Arial" charset="0"/>
              </a:rPr>
              <a:t>r</a:t>
            </a:r>
            <a:r>
              <a:rPr lang="nl-BE" altLang="en-US" dirty="0" smtClean="0">
                <a:sym typeface="Arial" charset="0"/>
              </a:rPr>
              <a:t>egistreren van software voor het beheer van elektronische patiëntendossiers  </a:t>
            </a:r>
          </a:p>
          <a:p>
            <a:endParaRPr lang="nl-BE" altLang="en-US" dirty="0" smtClean="0">
              <a:sym typeface="Arial" charset="0"/>
            </a:endParaRPr>
          </a:p>
          <a:p>
            <a:r>
              <a:rPr lang="nl-BE" altLang="en-US" dirty="0">
                <a:sym typeface="Arial" charset="0"/>
              </a:rPr>
              <a:t>c</a:t>
            </a:r>
            <a:r>
              <a:rPr lang="nl-BE" altLang="en-US" dirty="0" smtClean="0">
                <a:sym typeface="Arial" charset="0"/>
              </a:rPr>
              <a:t>oncipiëren, uitwerken en beheren van een samenwerkingsplatform voor de veilige elektronische gegevensuitwisseling met de bijhorende basisdiensten </a:t>
            </a:r>
          </a:p>
          <a:p>
            <a:endParaRPr lang="nl-BE" altLang="en-US" dirty="0" smtClean="0">
              <a:sym typeface="Arial" charset="0"/>
            </a:endParaRPr>
          </a:p>
          <a:p>
            <a:r>
              <a:rPr lang="nl-BE" altLang="en-US" dirty="0">
                <a:sym typeface="Arial" charset="0"/>
              </a:rPr>
              <a:t>e</a:t>
            </a:r>
            <a:r>
              <a:rPr lang="nl-BE" altLang="en-US" dirty="0" smtClean="0">
                <a:sym typeface="Arial" charset="0"/>
              </a:rPr>
              <a:t>en akkoord bereiken over een taakverdeling en over de kwaliteitsnormen en nagaan of de kwaliteitsnormen worden nageleefd</a:t>
            </a:r>
          </a:p>
        </p:txBody>
      </p:sp>
      <p:sp>
        <p:nvSpPr>
          <p:cNvPr id="5" name="Date Placeholder 4"/>
          <p:cNvSpPr>
            <a:spLocks noGrp="1"/>
          </p:cNvSpPr>
          <p:nvPr>
            <p:ph type="dt" sz="half" idx="2"/>
          </p:nvPr>
        </p:nvSpPr>
        <p:spPr/>
        <p:txBody>
          <a:bodyPr/>
          <a:lstStyle/>
          <a:p>
            <a:r>
              <a:rPr lang="en-US" smtClean="0"/>
              <a:t>16/11/2019</a:t>
            </a:r>
            <a:endParaRPr lang="fr-BE" dirty="0"/>
          </a:p>
        </p:txBody>
      </p:sp>
      <p:sp>
        <p:nvSpPr>
          <p:cNvPr id="6" name="Slide Number Placeholder 5"/>
          <p:cNvSpPr>
            <a:spLocks noGrp="1"/>
          </p:cNvSpPr>
          <p:nvPr>
            <p:ph type="sldNum" sz="quarter" idx="4"/>
          </p:nvPr>
        </p:nvSpPr>
        <p:spPr/>
        <p:txBody>
          <a:bodyPr/>
          <a:lstStyle/>
          <a:p>
            <a:fld id="{30A9230E-FFBB-4CCB-ABD7-198084EDE768}" type="slidenum">
              <a:rPr lang="fr-BE" smtClean="0"/>
              <a:pPr/>
              <a:t>63</a:t>
            </a:fld>
            <a:endParaRPr lang="fr-BE" dirty="0"/>
          </a:p>
        </p:txBody>
      </p:sp>
    </p:spTree>
    <p:extLst>
      <p:ext uri="{BB962C8B-B14F-4D97-AF65-F5344CB8AC3E}">
        <p14:creationId xmlns:p14="http://schemas.microsoft.com/office/powerpoint/2010/main" val="2870105779"/>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en-US" dirty="0">
                <a:sym typeface="Arial" charset="0"/>
              </a:rPr>
              <a:t>eHealth-platform: 10 </a:t>
            </a:r>
            <a:r>
              <a:rPr lang="nl-BE" altLang="en-US" dirty="0" smtClean="0">
                <a:sym typeface="Arial" charset="0"/>
              </a:rPr>
              <a:t>opdrachten</a:t>
            </a:r>
            <a:endParaRPr lang="nl-BE" dirty="0"/>
          </a:p>
        </p:txBody>
      </p:sp>
      <p:sp>
        <p:nvSpPr>
          <p:cNvPr id="3" name="Tijdelijke aanduiding voor inhoud 2"/>
          <p:cNvSpPr>
            <a:spLocks noGrp="1"/>
          </p:cNvSpPr>
          <p:nvPr>
            <p:ph idx="1"/>
          </p:nvPr>
        </p:nvSpPr>
        <p:spPr/>
        <p:txBody>
          <a:bodyPr/>
          <a:lstStyle/>
          <a:p>
            <a:r>
              <a:rPr lang="nl-BE" altLang="en-US" dirty="0">
                <a:sym typeface="Arial" charset="0"/>
              </a:rPr>
              <a:t>a</a:t>
            </a:r>
            <a:r>
              <a:rPr lang="nl-BE" altLang="en-US" dirty="0" smtClean="0">
                <a:sym typeface="Arial" charset="0"/>
              </a:rPr>
              <a:t>ls onafhankelijke </a:t>
            </a:r>
            <a:r>
              <a:rPr lang="nl-BE" altLang="en-US" dirty="0" err="1" smtClean="0">
                <a:sym typeface="Arial" charset="0"/>
              </a:rPr>
              <a:t>trusted</a:t>
            </a:r>
            <a:r>
              <a:rPr lang="nl-BE" altLang="en-US" dirty="0" smtClean="0">
                <a:sym typeface="Arial" charset="0"/>
              </a:rPr>
              <a:t> </a:t>
            </a:r>
            <a:r>
              <a:rPr lang="nl-BE" altLang="en-US" dirty="0" err="1" smtClean="0">
                <a:sym typeface="Arial" charset="0"/>
              </a:rPr>
              <a:t>third</a:t>
            </a:r>
            <a:r>
              <a:rPr lang="nl-BE" altLang="en-US" dirty="0" smtClean="0">
                <a:sym typeface="Arial" charset="0"/>
              </a:rPr>
              <a:t> party (TTP) optreden voor het coderen en anonimiseren van persoonsgegevens m.b.t. de gezondheid voor rekening van bepaalde, in de wet opgesomde instanties ter ondersteuning van het wetenschappelijk onderzoek en het beleid </a:t>
            </a:r>
          </a:p>
          <a:p>
            <a:endParaRPr lang="nl-BE" altLang="en-US" dirty="0" smtClean="0">
              <a:sym typeface="Arial" charset="0"/>
            </a:endParaRPr>
          </a:p>
          <a:p>
            <a:r>
              <a:rPr lang="nl-BE" altLang="en-US" dirty="0">
                <a:sym typeface="Arial" charset="0"/>
              </a:rPr>
              <a:t>d</a:t>
            </a:r>
            <a:r>
              <a:rPr lang="nl-BE" altLang="en-US" dirty="0" smtClean="0">
                <a:sym typeface="Arial" charset="0"/>
              </a:rPr>
              <a:t>e totstandkoming van programma's en projecten promoten en coördineren</a:t>
            </a:r>
            <a:r>
              <a:rPr lang="nl-BE" altLang="en-US" dirty="0" smtClean="0"/>
              <a:t> </a:t>
            </a:r>
          </a:p>
          <a:p>
            <a:endParaRPr lang="nl-BE" altLang="en-US" dirty="0" smtClean="0">
              <a:sym typeface="Arial" charset="0"/>
            </a:endParaRPr>
          </a:p>
          <a:p>
            <a:r>
              <a:rPr lang="nl-BE" altLang="en-US" dirty="0">
                <a:sym typeface="Arial" charset="0"/>
              </a:rPr>
              <a:t>d</a:t>
            </a:r>
            <a:r>
              <a:rPr lang="nl-BE" altLang="en-US" dirty="0" smtClean="0">
                <a:sym typeface="Arial" charset="0"/>
              </a:rPr>
              <a:t>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64</a:t>
            </a:fld>
            <a:endParaRPr lang="fr-BE" dirty="0"/>
          </a:p>
        </p:txBody>
      </p:sp>
    </p:spTree>
    <p:extLst>
      <p:ext uri="{BB962C8B-B14F-4D97-AF65-F5344CB8AC3E}">
        <p14:creationId xmlns:p14="http://schemas.microsoft.com/office/powerpoint/2010/main" val="152917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eHealth-platform: 10 basisdiensten</a:t>
            </a:r>
            <a:endParaRPr lang="nl-BE" dirty="0"/>
          </a:p>
        </p:txBody>
      </p:sp>
      <p:graphicFrame>
        <p:nvGraphicFramePr>
          <p:cNvPr id="6" name="Content Placeholder 5"/>
          <p:cNvGraphicFramePr>
            <a:graphicFrameLocks noGrp="1"/>
          </p:cNvGraphicFramePr>
          <p:nvPr>
            <p:ph idx="1"/>
            <p:extLst/>
          </p:nvPr>
        </p:nvGraphicFramePr>
        <p:xfrm>
          <a:off x="457200" y="1052513"/>
          <a:ext cx="8229600" cy="525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65</a:t>
            </a:fld>
            <a:endParaRPr lang="fr-BE" dirty="0"/>
          </a:p>
        </p:txBody>
      </p:sp>
    </p:spTree>
    <p:extLst>
      <p:ext uri="{BB962C8B-B14F-4D97-AF65-F5344CB8AC3E}">
        <p14:creationId xmlns:p14="http://schemas.microsoft.com/office/powerpoint/2010/main" val="35272195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Geïntegreerd gebruikers- en toegangsbeheer</a:t>
            </a:r>
            <a:endParaRPr lang="nl-BE" dirty="0"/>
          </a:p>
        </p:txBody>
      </p:sp>
      <p:sp>
        <p:nvSpPr>
          <p:cNvPr id="3" name="Content Placeholder 2"/>
          <p:cNvSpPr>
            <a:spLocks noGrp="1"/>
          </p:cNvSpPr>
          <p:nvPr>
            <p:ph idx="1"/>
          </p:nvPr>
        </p:nvSpPr>
        <p:spPr/>
        <p:txBody>
          <a:bodyPr>
            <a:normAutofit fontScale="92500" lnSpcReduction="10000"/>
          </a:bodyPr>
          <a:lstStyle/>
          <a:p>
            <a:r>
              <a:rPr lang="nl-BE" smtClean="0"/>
              <a:t>zorgt ervoor dat zorgverleners en -instellingen enkel toegang hebben</a:t>
            </a:r>
          </a:p>
          <a:p>
            <a:pPr lvl="1"/>
            <a:r>
              <a:rPr lang="nl-BE" smtClean="0"/>
              <a:t>tot de diensten waartoe ze gemachtigd zijn</a:t>
            </a:r>
          </a:p>
          <a:p>
            <a:pPr lvl="1"/>
            <a:r>
              <a:rPr lang="nl-BE" smtClean="0"/>
              <a:t>mbt de personen waarvoor ze daartoe gemachtigd zijn</a:t>
            </a:r>
          </a:p>
          <a:p>
            <a:r>
              <a:rPr lang="nl-BE" smtClean="0"/>
              <a:t>de toegangsregels zijn vastgelegd door de wet en door de machtigingen van het Informatieveiligheidscomité (voorheen Sectoraal Comité Gezondheid)</a:t>
            </a:r>
          </a:p>
          <a:p>
            <a:r>
              <a:rPr lang="nl-BE" smtClean="0"/>
              <a:t>stappen</a:t>
            </a:r>
          </a:p>
          <a:p>
            <a:pPr lvl="1"/>
            <a:r>
              <a:rPr lang="nl-BE" smtClean="0"/>
              <a:t>identificatie van de gebruiker</a:t>
            </a:r>
          </a:p>
          <a:p>
            <a:pPr lvl="1"/>
            <a:r>
              <a:rPr lang="nl-BE" smtClean="0"/>
              <a:t>authenticatie van de identiteit van de gebruiker</a:t>
            </a:r>
          </a:p>
          <a:p>
            <a:pPr lvl="1"/>
            <a:r>
              <a:rPr lang="nl-BE" smtClean="0"/>
              <a:t>controle van hoedanigheden (bv. arts, apotheker)</a:t>
            </a:r>
          </a:p>
          <a:p>
            <a:pPr lvl="1"/>
            <a:r>
              <a:rPr lang="nl-BE" smtClean="0"/>
              <a:t>controle van relaties (bv. therapeutische relatie met patiënt)</a:t>
            </a:r>
          </a:p>
          <a:p>
            <a:pPr lvl="1"/>
            <a:r>
              <a:rPr lang="nl-BE" smtClean="0"/>
              <a:t>autorisatie</a:t>
            </a:r>
          </a:p>
          <a:p>
            <a:r>
              <a:rPr lang="nl-BE" smtClean="0"/>
              <a:t>meer info</a:t>
            </a:r>
          </a:p>
          <a:p>
            <a:pPr lvl="1"/>
            <a:r>
              <a:rPr lang="nl-BE" smtClean="0">
                <a:hlinkClick r:id="rId2"/>
              </a:rPr>
              <a:t>https://www.ehealth.fgov.be/ehealthplatform/nl/geintegreerd-gebruikers-en-toegangsbeheer</a:t>
            </a:r>
          </a:p>
          <a:p>
            <a:endParaRPr lang="nl-BE" dirty="0"/>
          </a:p>
        </p:txBody>
      </p:sp>
      <p:sp>
        <p:nvSpPr>
          <p:cNvPr id="11" name="Date Placeholder 10"/>
          <p:cNvSpPr>
            <a:spLocks noGrp="1"/>
          </p:cNvSpPr>
          <p:nvPr>
            <p:ph type="dt" sz="half" idx="2"/>
          </p:nvPr>
        </p:nvSpPr>
        <p:spPr/>
        <p:txBody>
          <a:bodyPr/>
          <a:lstStyle/>
          <a:p>
            <a:r>
              <a:rPr lang="en-US" smtClean="0"/>
              <a:t>16/11/2019</a:t>
            </a:r>
            <a:endParaRPr lang="fr-BE" dirty="0"/>
          </a:p>
        </p:txBody>
      </p:sp>
      <p:sp>
        <p:nvSpPr>
          <p:cNvPr id="12" name="Slide Number Placeholder 11"/>
          <p:cNvSpPr>
            <a:spLocks noGrp="1"/>
          </p:cNvSpPr>
          <p:nvPr>
            <p:ph type="sldNum" sz="quarter" idx="4"/>
          </p:nvPr>
        </p:nvSpPr>
        <p:spPr/>
        <p:txBody>
          <a:bodyPr/>
          <a:lstStyle/>
          <a:p>
            <a:fld id="{30A9230E-FFBB-4CCB-ABD7-198084EDE768}" type="slidenum">
              <a:rPr lang="fr-BE" smtClean="0"/>
              <a:pPr/>
              <a:t>66</a:t>
            </a:fld>
            <a:endParaRPr lang="fr-BE" dirty="0"/>
          </a:p>
        </p:txBody>
      </p:sp>
    </p:spTree>
    <p:extLst>
      <p:ext uri="{BB962C8B-B14F-4D97-AF65-F5344CB8AC3E}">
        <p14:creationId xmlns:p14="http://schemas.microsoft.com/office/powerpoint/2010/main" val="2753497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sym typeface="Arial" pitchFamily="34" charset="0"/>
              </a:rPr>
              <a:t>Geïntegreerd gebruikers- en toegangsbeheer</a:t>
            </a:r>
            <a:endParaRPr lang="nl-NL" dirty="0" smtClean="0">
              <a:sym typeface="Arial" pitchFamily="34" charset="0"/>
            </a:endParaRP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2"/>
          </p:nvPr>
        </p:nvSpPr>
        <p:spPr/>
        <p:txBody>
          <a:bodyPr/>
          <a:lstStyle/>
          <a:p>
            <a:r>
              <a:rPr lang="en-US" smtClean="0"/>
              <a:t>16/11/2019</a:t>
            </a:r>
            <a:endParaRPr lang="fr-BE" dirty="0"/>
          </a:p>
        </p:txBody>
      </p:sp>
      <p:sp>
        <p:nvSpPr>
          <p:cNvPr id="6" name="Slide Number Placeholder 5"/>
          <p:cNvSpPr>
            <a:spLocks noGrp="1"/>
          </p:cNvSpPr>
          <p:nvPr>
            <p:ph type="sldNum" sz="quarter" idx="4"/>
          </p:nvPr>
        </p:nvSpPr>
        <p:spPr/>
        <p:txBody>
          <a:bodyPr/>
          <a:lstStyle/>
          <a:p>
            <a:fld id="{30A9230E-FFBB-4CCB-ABD7-198084EDE768}" type="slidenum">
              <a:rPr lang="fr-BE" smtClean="0"/>
              <a:pPr/>
              <a:t>67</a:t>
            </a:fld>
            <a:endParaRPr lang="fr-BE" dirty="0"/>
          </a:p>
        </p:txBody>
      </p:sp>
    </p:spTree>
    <p:extLst>
      <p:ext uri="{BB962C8B-B14F-4D97-AF65-F5344CB8AC3E}">
        <p14:creationId xmlns:p14="http://schemas.microsoft.com/office/powerpoint/2010/main" val="20890123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sym typeface="Arial" pitchFamily="34" charset="0"/>
              </a:rPr>
              <a:t>Systeem voor end-to-end vercijfering</a:t>
            </a:r>
            <a:endParaRPr lang="nl-NL" dirty="0">
              <a:sym typeface="Arial" pitchFamily="34" charset="0"/>
            </a:endParaRPr>
          </a:p>
        </p:txBody>
      </p:sp>
      <p:sp>
        <p:nvSpPr>
          <p:cNvPr id="100355" name="Content Placeholder 2"/>
          <p:cNvSpPr>
            <a:spLocks noGrp="1"/>
          </p:cNvSpPr>
          <p:nvPr>
            <p:ph idx="1"/>
          </p:nvPr>
        </p:nvSpPr>
        <p:spPr/>
        <p:txBody>
          <a:bodyPr/>
          <a:lstStyle/>
          <a:p>
            <a:pPr lvl="1"/>
            <a:endParaRPr lang="fr-BE" altLang="en-US" dirty="0" smtClean="0">
              <a:sym typeface="Arial" charset="0"/>
            </a:endParaRPr>
          </a:p>
          <a:p>
            <a:r>
              <a:rPr lang="nl-BE" dirty="0" err="1" smtClean="0"/>
              <a:t>vercijfering</a:t>
            </a:r>
            <a:r>
              <a:rPr lang="nl-BE" dirty="0" smtClean="0"/>
              <a:t> van overgemaakte gegevens tussen de verzender en de bestemmeling, zodat deze gegevens onleesbaar zijn voor en onwijzigbaar zijn door derden</a:t>
            </a:r>
          </a:p>
          <a:p>
            <a:endParaRPr lang="nl-BE" dirty="0" smtClean="0"/>
          </a:p>
          <a:p>
            <a:r>
              <a:rPr lang="nl-BE" dirty="0" smtClean="0"/>
              <a:t>2 methodes</a:t>
            </a:r>
          </a:p>
          <a:p>
            <a:pPr lvl="1"/>
            <a:r>
              <a:rPr lang="nl-BE" dirty="0" smtClean="0"/>
              <a:t>wanneer de bestemmeling gekend is bij de verzending: gebruik van asymmetrische </a:t>
            </a:r>
            <a:r>
              <a:rPr lang="nl-BE" dirty="0" err="1" smtClean="0"/>
              <a:t>vercijfering</a:t>
            </a:r>
            <a:r>
              <a:rPr lang="nl-BE" dirty="0" smtClean="0"/>
              <a:t> (2 sleutels)</a:t>
            </a:r>
          </a:p>
          <a:p>
            <a:pPr lvl="1"/>
            <a:endParaRPr lang="nl-BE" dirty="0" smtClean="0"/>
          </a:p>
          <a:p>
            <a:pPr lvl="1"/>
            <a:r>
              <a:rPr lang="nl-BE" dirty="0" smtClean="0"/>
              <a:t>wanneer de bestemmeling niet gekend is bij de verzending: gebruik van symmetrische </a:t>
            </a:r>
            <a:r>
              <a:rPr lang="nl-BE" dirty="0" err="1" smtClean="0"/>
              <a:t>vercijfering</a:t>
            </a:r>
            <a:r>
              <a:rPr lang="nl-BE" dirty="0" smtClean="0"/>
              <a:t> (de informatie wordt vercijferd en buiten het eHealth-platform bewaard; de ontcijferingssleutel kan enkel bij het eHealth-platform verkregen worden)</a:t>
            </a:r>
          </a:p>
          <a:p>
            <a:endParaRPr lang="en-US" altLang="en-US" dirty="0" smtClean="0"/>
          </a:p>
        </p:txBody>
      </p:sp>
      <p:sp>
        <p:nvSpPr>
          <p:cNvPr id="9" name="Date Placeholder 8"/>
          <p:cNvSpPr>
            <a:spLocks noGrp="1"/>
          </p:cNvSpPr>
          <p:nvPr>
            <p:ph type="dt" sz="half" idx="2"/>
          </p:nvPr>
        </p:nvSpPr>
        <p:spPr/>
        <p:txBody>
          <a:bodyPr/>
          <a:lstStyle/>
          <a:p>
            <a:r>
              <a:rPr lang="en-US" smtClean="0"/>
              <a:t>16/11/2019</a:t>
            </a:r>
            <a:endParaRPr lang="fr-BE" dirty="0"/>
          </a:p>
        </p:txBody>
      </p:sp>
      <p:sp>
        <p:nvSpPr>
          <p:cNvPr id="10" name="Slide Number Placeholder 9"/>
          <p:cNvSpPr>
            <a:spLocks noGrp="1"/>
          </p:cNvSpPr>
          <p:nvPr>
            <p:ph type="sldNum" sz="quarter" idx="4"/>
          </p:nvPr>
        </p:nvSpPr>
        <p:spPr/>
        <p:txBody>
          <a:bodyPr/>
          <a:lstStyle/>
          <a:p>
            <a:fld id="{30A9230E-FFBB-4CCB-ABD7-198084EDE768}" type="slidenum">
              <a:rPr lang="fr-BE" smtClean="0"/>
              <a:pPr/>
              <a:t>68</a:t>
            </a:fld>
            <a:endParaRPr lang="fr-BE" dirty="0"/>
          </a:p>
        </p:txBody>
      </p:sp>
    </p:spTree>
    <p:extLst>
      <p:ext uri="{BB962C8B-B14F-4D97-AF65-F5344CB8AC3E}">
        <p14:creationId xmlns:p14="http://schemas.microsoft.com/office/powerpoint/2010/main" val="31450884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1412776"/>
            <a:ext cx="8091561" cy="4523780"/>
            <a:chOff x="296863" y="1185863"/>
            <a:chExt cx="8675687" cy="5038725"/>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951094"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latin typeface="+mn-lt"/>
                  <a:sym typeface="Arial" charset="0"/>
                </a:rPr>
                <a:t>eHealth</a:t>
              </a:r>
              <a:r>
                <a:rPr lang="nl-BE" altLang="en-US" sz="1800" dirty="0">
                  <a:solidFill>
                    <a:srgbClr val="000000"/>
                  </a:solidFill>
                  <a:sym typeface="Arial" charset="0"/>
                </a:rPr>
                <a:t> platform</a:t>
              </a:r>
            </a:p>
          </p:txBody>
        </p:sp>
        <p:sp>
          <p:nvSpPr>
            <p:cNvPr id="102406" name="Text Box 7"/>
            <p:cNvSpPr txBox="1">
              <a:spLocks noChangeArrowheads="1"/>
            </p:cNvSpPr>
            <p:nvPr/>
          </p:nvSpPr>
          <p:spPr bwMode="auto">
            <a:xfrm>
              <a:off x="487363" y="1203325"/>
              <a:ext cx="1869490" cy="71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latin typeface="+mn-lt"/>
                  <a:sym typeface="Arial" charset="0"/>
                </a:rPr>
                <a:t>Healthcare actor</a:t>
              </a:r>
            </a:p>
            <a:p>
              <a:pPr eaLnBrk="0" hangingPunct="0">
                <a:buSzPct val="100000"/>
              </a:pPr>
              <a:r>
                <a:rPr lang="nl-BE" altLang="en-US" sz="1800" dirty="0">
                  <a:solidFill>
                    <a:srgbClr val="000000"/>
                  </a:solidFill>
                  <a:latin typeface="+mn-lt"/>
                  <a:sym typeface="Arial" charset="0"/>
                </a:rPr>
                <a:t>Person or </a:t>
              </a:r>
              <a:r>
                <a:rPr lang="nl-BE" altLang="en-US" sz="1800" dirty="0" err="1">
                  <a:solidFill>
                    <a:srgbClr val="000000"/>
                  </a:solidFill>
                  <a:latin typeface="+mn-lt"/>
                  <a:sym typeface="Arial" charset="0"/>
                </a:rPr>
                <a:t>entity</a:t>
              </a:r>
              <a:endParaRPr lang="nl-BE" altLang="en-US" sz="1800" dirty="0">
                <a:solidFill>
                  <a:srgbClr val="000000"/>
                </a:solidFill>
                <a:latin typeface="+mn-lt"/>
                <a:sym typeface="Arial" charset="0"/>
              </a:endParaRP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16200000">
              <a:off x="4086953" y="1563045"/>
              <a:ext cx="1052645" cy="3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latin typeface="+mn-lt"/>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16200000">
              <a:off x="2528987" y="3454558"/>
              <a:ext cx="1632818" cy="692989"/>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nl-BE" altLang="en-US" sz="1800" dirty="0">
                  <a:solidFill>
                    <a:srgbClr val="3E6E5A"/>
                  </a:solidFill>
                  <a:latin typeface="+mn-lt"/>
                  <a:sym typeface="Arial" charset="0"/>
                </a:rPr>
                <a:t>Identification</a:t>
              </a:r>
            </a:p>
            <a:p>
              <a:pPr algn="ctr" eaLnBrk="0" hangingPunct="0">
                <a:buSzPct val="100000"/>
              </a:pPr>
              <a:r>
                <a:rPr lang="nl-BE" altLang="en-US" sz="1800" dirty="0" err="1">
                  <a:solidFill>
                    <a:srgbClr val="3E6E5A"/>
                  </a:solidFill>
                  <a:latin typeface="+mn-lt"/>
                  <a:sym typeface="Arial" charset="0"/>
                </a:rPr>
                <a:t>certificate</a:t>
              </a:r>
              <a:endParaRPr lang="nl-BE" altLang="en-US" sz="1800" dirty="0">
                <a:solidFill>
                  <a:srgbClr val="3E6E5A"/>
                </a:solidFill>
                <a:latin typeface="+mn-lt"/>
                <a:sym typeface="Arial" charset="0"/>
              </a:endParaRPr>
            </a:p>
          </p:txBody>
        </p:sp>
        <p:sp>
          <p:nvSpPr>
            <p:cNvPr id="102411" name="Text Box 12"/>
            <p:cNvSpPr txBox="1">
              <a:spLocks noChangeArrowheads="1"/>
            </p:cNvSpPr>
            <p:nvPr/>
          </p:nvSpPr>
          <p:spPr bwMode="auto">
            <a:xfrm rot="16200000">
              <a:off x="4549777" y="3278629"/>
              <a:ext cx="2873376" cy="395994"/>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3E6E5A"/>
                  </a:solidFill>
                  <a:latin typeface="+mn-lt"/>
                  <a:sym typeface="Arial" charset="0"/>
                </a:rPr>
                <a:t>Identificatieoncertificate</a:t>
              </a:r>
              <a:endParaRPr lang="nl-BE" altLang="en-US" sz="1800" dirty="0">
                <a:solidFill>
                  <a:srgbClr val="3E6E5A"/>
                </a:solidFill>
                <a:latin typeface="+mn-lt"/>
                <a:sym typeface="Arial" charset="0"/>
              </a:endParaRP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265324" cy="582778"/>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dirty="0">
                  <a:solidFill>
                    <a:srgbClr val="A50021"/>
                  </a:solidFill>
                  <a:latin typeface="+mn-lt"/>
                  <a:sym typeface="Arial" charset="0"/>
                </a:rPr>
                <a:t>Web</a:t>
              </a:r>
              <a:r>
                <a:rPr lang="nl-BE" altLang="en-US" sz="1400" dirty="0">
                  <a:solidFill>
                    <a:srgbClr val="A50021"/>
                  </a:solidFill>
                  <a:sym typeface="Arial" charset="0"/>
                </a:rPr>
                <a:t> service</a:t>
              </a:r>
            </a:p>
            <a:p>
              <a:pPr eaLnBrk="0" hangingPunct="0">
                <a:buSzPct val="100000"/>
              </a:pPr>
              <a:r>
                <a:rPr lang="nl-BE" altLang="en-US" sz="1400" dirty="0">
                  <a:solidFill>
                    <a:srgbClr val="A50021"/>
                  </a:solidFill>
                  <a:sym typeface="Arial" charset="0"/>
                </a:rPr>
                <a:t>Register </a:t>
              </a:r>
              <a:r>
                <a:rPr lang="nl-BE" altLang="en-US" sz="1400" dirty="0" err="1">
                  <a:solidFill>
                    <a:srgbClr val="A50021"/>
                  </a:solidFill>
                  <a:sym typeface="Arial" charset="0"/>
                </a:rPr>
                <a:t>key</a:t>
              </a:r>
              <a:endParaRPr lang="nl-BE" altLang="en-US" sz="1400" dirty="0">
                <a:solidFill>
                  <a:srgbClr val="A50021"/>
                </a:solidFill>
                <a:sym typeface="Arial" charset="0"/>
              </a:endParaRPr>
            </a:p>
          </p:txBody>
        </p:sp>
        <p:sp>
          <p:nvSpPr>
            <p:cNvPr id="102414" name="Text Box 15"/>
            <p:cNvSpPr txBox="1">
              <a:spLocks noChangeArrowheads="1"/>
            </p:cNvSpPr>
            <p:nvPr/>
          </p:nvSpPr>
          <p:spPr bwMode="auto">
            <a:xfrm>
              <a:off x="598488" y="2039938"/>
              <a:ext cx="1569882" cy="82274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dirty="0">
                  <a:solidFill>
                    <a:srgbClr val="000000"/>
                  </a:solidFill>
                  <a:latin typeface="+mn-lt"/>
                  <a:sym typeface="Arial" charset="0"/>
                </a:rPr>
                <a:t>Connector or </a:t>
              </a:r>
            </a:p>
            <a:p>
              <a:pPr eaLnBrk="0" hangingPunct="0">
                <a:buSzPct val="100000"/>
              </a:pPr>
              <a:r>
                <a:rPr lang="nl-BE" altLang="en-US" sz="1400" dirty="0" err="1">
                  <a:solidFill>
                    <a:srgbClr val="000000"/>
                  </a:solidFill>
                  <a:latin typeface="+mn-lt"/>
                  <a:sym typeface="Arial" charset="0"/>
                </a:rPr>
                <a:t>other</a:t>
              </a:r>
              <a:r>
                <a:rPr lang="nl-BE" altLang="en-US" sz="1400" dirty="0">
                  <a:solidFill>
                    <a:srgbClr val="000000"/>
                  </a:solidFill>
                  <a:latin typeface="+mn-lt"/>
                  <a:sym typeface="Arial" charset="0"/>
                </a:rPr>
                <a:t> software </a:t>
              </a:r>
              <a:r>
                <a:rPr lang="nl-BE" altLang="en-US" sz="1400" dirty="0" err="1">
                  <a:solidFill>
                    <a:srgbClr val="000000"/>
                  </a:solidFill>
                  <a:latin typeface="+mn-lt"/>
                  <a:sym typeface="Arial" charset="0"/>
                </a:rPr>
                <a:t>to</a:t>
              </a:r>
              <a:endParaRPr lang="nl-BE" altLang="en-US" sz="1400" dirty="0">
                <a:solidFill>
                  <a:srgbClr val="000000"/>
                </a:solidFill>
                <a:latin typeface="+mn-lt"/>
                <a:sym typeface="Arial" charset="0"/>
              </a:endParaRPr>
            </a:p>
            <a:p>
              <a:pPr eaLnBrk="0" hangingPunct="0">
                <a:buSzPct val="100000"/>
              </a:pPr>
              <a:r>
                <a:rPr lang="nl-BE" altLang="en-US" sz="1400" dirty="0" err="1">
                  <a:solidFill>
                    <a:srgbClr val="000000"/>
                  </a:solidFill>
                  <a:latin typeface="+mn-lt"/>
                  <a:sym typeface="Arial" charset="0"/>
                </a:rPr>
                <a:t>generate</a:t>
              </a:r>
              <a:r>
                <a:rPr lang="nl-BE" altLang="en-US" sz="1400" dirty="0">
                  <a:solidFill>
                    <a:srgbClr val="000000"/>
                  </a:solidFill>
                  <a:latin typeface="+mn-lt"/>
                  <a:sym typeface="Arial" charset="0"/>
                </a:rPr>
                <a:t> </a:t>
              </a:r>
              <a:r>
                <a:rPr lang="nl-BE" altLang="en-US" sz="1400" dirty="0" err="1">
                  <a:solidFill>
                    <a:srgbClr val="000000"/>
                  </a:solidFill>
                  <a:latin typeface="+mn-lt"/>
                  <a:sym typeface="Arial" charset="0"/>
                </a:rPr>
                <a:t>key</a:t>
              </a:r>
              <a:r>
                <a:rPr lang="nl-BE" altLang="en-US" sz="1400" dirty="0">
                  <a:solidFill>
                    <a:srgbClr val="000000"/>
                  </a:solidFill>
                  <a:latin typeface="+mn-lt"/>
                  <a:sym typeface="Arial" charset="0"/>
                </a:rPr>
                <a:t> pair</a:t>
              </a:r>
            </a:p>
          </p:txBody>
        </p:sp>
        <p:sp>
          <p:nvSpPr>
            <p:cNvPr id="102415" name="Text Box 16"/>
            <p:cNvSpPr txBox="1">
              <a:spLocks noChangeArrowheads="1"/>
            </p:cNvSpPr>
            <p:nvPr/>
          </p:nvSpPr>
          <p:spPr bwMode="auto">
            <a:xfrm>
              <a:off x="1135063" y="3489325"/>
              <a:ext cx="979467" cy="582778"/>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dirty="0" err="1">
                  <a:solidFill>
                    <a:srgbClr val="000000"/>
                  </a:solidFill>
                  <a:latin typeface="+mn-lt"/>
                  <a:sym typeface="Arial" charset="0"/>
                </a:rPr>
                <a:t>Sends</a:t>
              </a:r>
              <a:endParaRPr lang="nl-BE" altLang="en-US" sz="1400" dirty="0">
                <a:solidFill>
                  <a:srgbClr val="000000"/>
                </a:solidFill>
                <a:latin typeface="+mn-lt"/>
                <a:sym typeface="Arial" charset="0"/>
              </a:endParaRPr>
            </a:p>
            <a:p>
              <a:pPr eaLnBrk="0" hangingPunct="0">
                <a:buSzPct val="100000"/>
              </a:pPr>
              <a:r>
                <a:rPr lang="nl-BE" altLang="en-US" sz="1400" dirty="0">
                  <a:solidFill>
                    <a:srgbClr val="000000"/>
                  </a:solidFill>
                  <a:latin typeface="+mn-lt"/>
                  <a:sym typeface="Arial" charset="0"/>
                </a:rPr>
                <a:t>public </a:t>
              </a:r>
              <a:r>
                <a:rPr lang="nl-BE" altLang="en-US" sz="1400" dirty="0" err="1">
                  <a:solidFill>
                    <a:srgbClr val="000000"/>
                  </a:solidFill>
                  <a:latin typeface="+mn-lt"/>
                  <a:sym typeface="Arial" charset="0"/>
                </a:rPr>
                <a:t>key</a:t>
              </a:r>
              <a:endParaRPr lang="nl-BE" altLang="en-US" sz="1400" dirty="0">
                <a:solidFill>
                  <a:srgbClr val="000000"/>
                </a:solidFill>
                <a:latin typeface="+mn-lt"/>
                <a:sym typeface="Arial" charset="0"/>
              </a:endParaRPr>
            </a:p>
          </p:txBody>
        </p:sp>
        <p:sp>
          <p:nvSpPr>
            <p:cNvPr id="102416" name="Text Box 17"/>
            <p:cNvSpPr txBox="1">
              <a:spLocks noChangeArrowheads="1"/>
            </p:cNvSpPr>
            <p:nvPr/>
          </p:nvSpPr>
          <p:spPr bwMode="auto">
            <a:xfrm>
              <a:off x="438150" y="4818063"/>
              <a:ext cx="1585420" cy="582778"/>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dirty="0">
                  <a:solidFill>
                    <a:srgbClr val="000000"/>
                  </a:solidFill>
                  <a:latin typeface="+mn-lt"/>
                  <a:sym typeface="Arial" charset="0"/>
                </a:rPr>
                <a:t>Stores private </a:t>
              </a:r>
              <a:r>
                <a:rPr lang="nl-BE" altLang="en-US" sz="1400" dirty="0" err="1">
                  <a:solidFill>
                    <a:srgbClr val="000000"/>
                  </a:solidFill>
                  <a:latin typeface="+mn-lt"/>
                  <a:sym typeface="Arial" charset="0"/>
                </a:rPr>
                <a:t>key</a:t>
              </a:r>
              <a:endParaRPr lang="nl-BE" altLang="en-US" sz="1400" dirty="0">
                <a:solidFill>
                  <a:srgbClr val="000000"/>
                </a:solidFill>
                <a:latin typeface="+mn-lt"/>
                <a:sym typeface="Arial" charset="0"/>
              </a:endParaRPr>
            </a:p>
            <a:p>
              <a:pPr eaLnBrk="0" hangingPunct="0">
                <a:buSzPct val="100000"/>
              </a:pPr>
              <a:r>
                <a:rPr lang="nl-BE" altLang="en-US" sz="1400" dirty="0">
                  <a:solidFill>
                    <a:srgbClr val="000000"/>
                  </a:solidFill>
                  <a:latin typeface="+mn-lt"/>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dirty="0">
                  <a:solidFill>
                    <a:srgbClr val="000000"/>
                  </a:solidFill>
                  <a:sym typeface="Arial" charset="0"/>
                </a:rPr>
                <a:t>Public </a:t>
              </a:r>
              <a:r>
                <a:rPr lang="nl-BE" altLang="en-US" dirty="0" err="1">
                  <a:solidFill>
                    <a:srgbClr val="000000"/>
                  </a:solidFill>
                  <a:sym typeface="Arial" charset="0"/>
                </a:rPr>
                <a:t>keys</a:t>
              </a:r>
              <a:endParaRPr lang="nl-BE" altLang="en-US" dirty="0">
                <a:solidFill>
                  <a:srgbClr val="000000"/>
                </a:solidFill>
                <a:sym typeface="Arial" charset="0"/>
              </a:endParaRPr>
            </a:p>
            <a:p>
              <a:pPr eaLnBrk="0" hangingPunct="0">
                <a:buSzPct val="100000"/>
              </a:pPr>
              <a:r>
                <a:rPr lang="nl-BE" altLang="en-US" dirty="0" err="1">
                  <a:solidFill>
                    <a:srgbClr val="000000"/>
                  </a:solidFill>
                  <a:sym typeface="Arial" charset="0"/>
                </a:rPr>
                <a:t>repository</a:t>
              </a:r>
              <a:endParaRPr lang="nl-BE" altLang="en-US" dirty="0">
                <a:solidFill>
                  <a:srgbClr val="000000"/>
                </a:solidFill>
                <a:sym typeface="Arial" charset="0"/>
              </a:endParaRP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511744"/>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1880283" cy="342811"/>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dirty="0" err="1">
                  <a:solidFill>
                    <a:srgbClr val="000000"/>
                  </a:solidFill>
                  <a:latin typeface="+mn-lt"/>
                  <a:sym typeface="Arial" charset="0"/>
                </a:rPr>
                <a:t>Authenticates</a:t>
              </a:r>
              <a:r>
                <a:rPr lang="nl-BE" altLang="en-US" sz="1400" dirty="0">
                  <a:solidFill>
                    <a:srgbClr val="000000"/>
                  </a:solidFill>
                  <a:sym typeface="Arial" charset="0"/>
                </a:rPr>
                <a:t> </a:t>
              </a:r>
              <a:r>
                <a:rPr lang="nl-BE" altLang="en-US" sz="1400" dirty="0" err="1">
                  <a:solidFill>
                    <a:srgbClr val="000000"/>
                  </a:solidFill>
                  <a:latin typeface="+mn-lt"/>
                  <a:sym typeface="Arial" charset="0"/>
                </a:rPr>
                <a:t>sender</a:t>
              </a:r>
              <a:endParaRPr lang="nl-BE" altLang="en-US" sz="1400" dirty="0">
                <a:solidFill>
                  <a:srgbClr val="000000"/>
                </a:solidFill>
                <a:latin typeface="+mn-lt"/>
                <a:sym typeface="Arial" charset="0"/>
              </a:endParaRPr>
            </a:p>
          </p:txBody>
        </p:sp>
        <p:sp>
          <p:nvSpPr>
            <p:cNvPr id="102425" name="Text Box 26"/>
            <p:cNvSpPr txBox="1">
              <a:spLocks noChangeArrowheads="1"/>
            </p:cNvSpPr>
            <p:nvPr/>
          </p:nvSpPr>
          <p:spPr bwMode="auto">
            <a:xfrm>
              <a:off x="7126144" y="3363913"/>
              <a:ext cx="979466" cy="582778"/>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nl-BE" altLang="en-US" sz="1400" dirty="0">
                  <a:solidFill>
                    <a:srgbClr val="000000"/>
                  </a:solidFill>
                  <a:latin typeface="+mn-lt"/>
                  <a:sym typeface="Arial" charset="0"/>
                </a:rPr>
                <a:t>Stores</a:t>
              </a:r>
            </a:p>
            <a:p>
              <a:pPr algn="ctr" eaLnBrk="0" hangingPunct="0">
                <a:buSzPct val="100000"/>
              </a:pPr>
              <a:r>
                <a:rPr lang="nl-BE" altLang="en-US" sz="1400" dirty="0">
                  <a:solidFill>
                    <a:srgbClr val="000000"/>
                  </a:solidFill>
                  <a:latin typeface="+mn-lt"/>
                  <a:sym typeface="Arial" charset="0"/>
                </a:rPr>
                <a:t>public </a:t>
              </a:r>
              <a:r>
                <a:rPr lang="nl-BE" altLang="en-US" sz="1400" dirty="0" err="1">
                  <a:solidFill>
                    <a:srgbClr val="000000"/>
                  </a:solidFill>
                  <a:latin typeface="+mn-lt"/>
                  <a:sym typeface="Arial" charset="0"/>
                </a:rPr>
                <a:t>key</a:t>
              </a:r>
              <a:endParaRPr lang="nl-BE" altLang="en-US" sz="1400" dirty="0">
                <a:solidFill>
                  <a:srgbClr val="000000"/>
                </a:solidFill>
                <a:latin typeface="+mn-lt"/>
                <a:sym typeface="Arial" charset="0"/>
              </a:endParaRP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grpSp>
      <p:sp>
        <p:nvSpPr>
          <p:cNvPr id="7" name="Title 6"/>
          <p:cNvSpPr>
            <a:spLocks noGrp="1"/>
          </p:cNvSpPr>
          <p:nvPr>
            <p:ph type="title"/>
          </p:nvPr>
        </p:nvSpPr>
        <p:spPr/>
        <p:txBody>
          <a:bodyPr/>
          <a:lstStyle/>
          <a:p>
            <a:r>
              <a:rPr lang="fr-BE" smtClean="0"/>
              <a:t>Vercijfering gekende bestemmeling</a:t>
            </a:r>
            <a:endParaRPr lang="fr-BE" dirty="0"/>
          </a:p>
        </p:txBody>
      </p:sp>
      <p:sp>
        <p:nvSpPr>
          <p:cNvPr id="4" name="Date Placeholder 3"/>
          <p:cNvSpPr>
            <a:spLocks noGrp="1"/>
          </p:cNvSpPr>
          <p:nvPr>
            <p:ph type="dt" sz="half" idx="2"/>
          </p:nvPr>
        </p:nvSpPr>
        <p:spPr/>
        <p:txBody>
          <a:bodyPr/>
          <a:lstStyle/>
          <a:p>
            <a:r>
              <a:rPr lang="en-US" smtClean="0"/>
              <a:t>16/11/2019</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69</a:t>
            </a:fld>
            <a:endParaRPr lang="fr-BE" dirty="0"/>
          </a:p>
        </p:txBody>
      </p:sp>
    </p:spTree>
    <p:extLst>
      <p:ext uri="{BB962C8B-B14F-4D97-AF65-F5344CB8AC3E}">
        <p14:creationId xmlns:p14="http://schemas.microsoft.com/office/powerpoint/2010/main" val="4020712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237035" y="2593731"/>
            <a:ext cx="2731477" cy="256295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477" b="1" dirty="0" err="1">
                  <a:solidFill>
                    <a:schemeClr val="bg1"/>
                  </a:solidFill>
                </a:rPr>
                <a:t>Adminis-tratief</a:t>
              </a:r>
              <a:endParaRPr lang="nl-BE" sz="1477" b="1" dirty="0">
                <a:solidFill>
                  <a:schemeClr val="bg1"/>
                </a:solidFill>
              </a:endParaRPr>
            </a:p>
          </p:txBody>
        </p:sp>
      </p:grpSp>
      <p:sp>
        <p:nvSpPr>
          <p:cNvPr id="3" name="Title 2"/>
          <p:cNvSpPr>
            <a:spLocks noGrp="1"/>
          </p:cNvSpPr>
          <p:nvPr>
            <p:ph type="title"/>
          </p:nvPr>
        </p:nvSpPr>
        <p:spPr/>
        <p:txBody>
          <a:bodyPr/>
          <a:lstStyle/>
          <a:p>
            <a:r>
              <a:rPr lang="nl-BE" dirty="0" err="1" smtClean="0">
                <a:solidFill>
                  <a:srgbClr val="77C9F2"/>
                </a:solidFill>
              </a:rPr>
              <a:t>eGezondheid</a:t>
            </a:r>
            <a:r>
              <a:rPr lang="nl-BE" dirty="0" smtClean="0">
                <a:solidFill>
                  <a:srgbClr val="77C9F2"/>
                </a:solidFill>
              </a:rPr>
              <a:t> in de praktijk</a:t>
            </a:r>
            <a:endParaRPr lang="nl-BE" dirty="0">
              <a:solidFill>
                <a:srgbClr val="77C9F2"/>
              </a:solidFill>
            </a:endParaRPr>
          </a:p>
        </p:txBody>
      </p:sp>
      <p:grpSp>
        <p:nvGrpSpPr>
          <p:cNvPr id="17" name="Group 16"/>
          <p:cNvGrpSpPr>
            <a:grpSpLocks/>
          </p:cNvGrpSpPr>
          <p:nvPr/>
        </p:nvGrpSpPr>
        <p:grpSpPr bwMode="auto">
          <a:xfrm>
            <a:off x="855785" y="1551844"/>
            <a:ext cx="2984989" cy="1058008"/>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grpSp>
          <p:sp>
            <p:nvSpPr>
              <p:cNvPr id="38" name="TextBox 37"/>
              <p:cNvSpPr txBox="1"/>
              <p:nvPr/>
            </p:nvSpPr>
            <p:spPr>
              <a:xfrm>
                <a:off x="1691147" y="1508529"/>
                <a:ext cx="2088765" cy="1062129"/>
              </a:xfrm>
              <a:prstGeom prst="rect">
                <a:avLst/>
              </a:prstGeom>
            </p:spPr>
            <p:txBody>
              <a:bodyPr>
                <a:normAutofit/>
              </a:bodyPr>
              <a:lstStyle/>
              <a:p>
                <a:pPr marL="164127">
                  <a:defRPr/>
                </a:pPr>
                <a:endParaRPr lang="nl-BE" sz="277" dirty="0">
                  <a:solidFill>
                    <a:schemeClr val="bg1"/>
                  </a:solidFill>
                </a:endParaRPr>
              </a:p>
              <a:p>
                <a:pPr algn="ctr">
                  <a:defRPr/>
                </a:pPr>
                <a:endParaRPr lang="nl-BE" sz="185" dirty="0">
                  <a:solidFill>
                    <a:schemeClr val="bg1"/>
                  </a:solidFill>
                </a:endParaRPr>
              </a:p>
              <a:p>
                <a:pPr algn="ctr">
                  <a:defRPr/>
                </a:pPr>
                <a:r>
                  <a:rPr lang="nl-BE" sz="1662" dirty="0" err="1">
                    <a:solidFill>
                      <a:schemeClr val="bg1"/>
                    </a:solidFill>
                  </a:rPr>
                  <a:t>Verzekerbaarheids</a:t>
                </a:r>
                <a:r>
                  <a:rPr lang="nl-BE" sz="1662" dirty="0">
                    <a:solidFill>
                      <a:schemeClr val="bg1"/>
                    </a:solidFill>
                  </a:rPr>
                  <a:t>-toestand, </a:t>
                </a:r>
                <a:r>
                  <a:rPr lang="nl-BE" sz="1662" dirty="0" err="1">
                    <a:solidFill>
                      <a:schemeClr val="bg1"/>
                    </a:solidFill>
                  </a:rPr>
                  <a:t>tarificatie</a:t>
                </a:r>
                <a:r>
                  <a:rPr lang="nl-BE" sz="1662" dirty="0">
                    <a:solidFill>
                      <a:schemeClr val="bg1"/>
                    </a:solidFill>
                  </a:rPr>
                  <a:t>,</a:t>
                </a:r>
              </a:p>
              <a:p>
                <a:pPr algn="ctr">
                  <a:defRPr/>
                </a:pPr>
                <a:r>
                  <a:rPr lang="nl-BE" sz="1662" dirty="0">
                    <a:solidFill>
                      <a:schemeClr val="bg1"/>
                    </a:solidFill>
                  </a:rPr>
                  <a:t>facturatie</a:t>
                </a:r>
                <a:endParaRPr lang="nl-BE" sz="1662" dirty="0"/>
              </a:p>
            </p:txBody>
          </p:sp>
        </p:grpSp>
        <p:pic>
          <p:nvPicPr>
            <p:cNvPr id="12320" name="Picture 5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792773" y="3591660"/>
            <a:ext cx="2444262" cy="1016977"/>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7" name="TextBox 56"/>
              <p:cNvSpPr txBox="1"/>
              <p:nvPr/>
            </p:nvSpPr>
            <p:spPr>
              <a:xfrm>
                <a:off x="7000096" y="3419791"/>
                <a:ext cx="1498833" cy="1080525"/>
              </a:xfrm>
              <a:prstGeom prst="rect">
                <a:avLst/>
              </a:prstGeom>
            </p:spPr>
            <p:txBody>
              <a:bodyPr>
                <a:normAutofit/>
              </a:bodyPr>
              <a:lstStyle/>
              <a:p>
                <a:pPr algn="ctr">
                  <a:defRPr/>
                </a:pPr>
                <a:endParaRPr lang="nl-BE" sz="277" dirty="0">
                  <a:solidFill>
                    <a:schemeClr val="bg1"/>
                  </a:solidFill>
                </a:endParaRPr>
              </a:p>
              <a:p>
                <a:pPr algn="ctr">
                  <a:defRPr/>
                </a:pPr>
                <a:r>
                  <a:rPr lang="nl-BE" sz="1662" dirty="0">
                    <a:solidFill>
                      <a:schemeClr val="bg1"/>
                    </a:solidFill>
                  </a:rPr>
                  <a:t>Aanmaken en versturen van attesten</a:t>
                </a:r>
              </a:p>
              <a:p>
                <a:pPr>
                  <a:defRPr/>
                </a:pPr>
                <a:endParaRPr lang="nl-BE" sz="1662" dirty="0">
                  <a:solidFill>
                    <a:schemeClr val="tx1">
                      <a:lumMod val="95000"/>
                      <a:lumOff val="5000"/>
                    </a:schemeClr>
                  </a:solidFill>
                </a:endParaRPr>
              </a:p>
            </p:txBody>
          </p:sp>
        </p:grpSp>
        <p:pic>
          <p:nvPicPr>
            <p:cNvPr id="12315" name="Picture 6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02117" y="1604597"/>
            <a:ext cx="3291254" cy="1014046"/>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49" name="TextBox 48"/>
              <p:cNvSpPr txBox="1"/>
              <p:nvPr/>
            </p:nvSpPr>
            <p:spPr>
              <a:xfrm>
                <a:off x="1477145" y="5137889"/>
                <a:ext cx="2295263" cy="1058212"/>
              </a:xfrm>
              <a:prstGeom prst="rect">
                <a:avLst/>
              </a:prstGeom>
            </p:spPr>
            <p:txBody>
              <a:bodyPr>
                <a:normAutofit lnSpcReduction="10000"/>
              </a:bodyPr>
              <a:lstStyle/>
              <a:p>
                <a:pPr>
                  <a:defRPr/>
                </a:pPr>
                <a:endParaRPr lang="nl-BE" sz="923" dirty="0">
                  <a:solidFill>
                    <a:schemeClr val="bg1"/>
                  </a:solidFill>
                </a:endParaRPr>
              </a:p>
              <a:p>
                <a:pPr algn="ctr">
                  <a:defRPr/>
                </a:pPr>
                <a:r>
                  <a:rPr lang="nl-BE" sz="1662" dirty="0">
                    <a:solidFill>
                      <a:schemeClr val="bg1"/>
                    </a:solidFill>
                  </a:rPr>
                  <a:t>Bijwerking van de SumEHR, van het medicatieschema, ... </a:t>
                </a:r>
              </a:p>
              <a:p>
                <a:pPr>
                  <a:defRPr/>
                </a:pPr>
                <a:endParaRPr lang="nl-BE" sz="1662" dirty="0">
                  <a:solidFill>
                    <a:schemeClr val="tx1">
                      <a:lumMod val="95000"/>
                      <a:lumOff val="5000"/>
                    </a:schemeClr>
                  </a:solidFill>
                </a:endParaRPr>
              </a:p>
            </p:txBody>
          </p:sp>
        </p:grpSp>
        <p:pic>
          <p:nvPicPr>
            <p:cNvPr id="12310" name="Picture 6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3077309" y="5156690"/>
            <a:ext cx="3005504" cy="1005254"/>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61" name="TextBox 60"/>
              <p:cNvSpPr txBox="1"/>
              <p:nvPr/>
            </p:nvSpPr>
            <p:spPr>
              <a:xfrm>
                <a:off x="6678172" y="5147280"/>
                <a:ext cx="2085990" cy="1058356"/>
              </a:xfrm>
              <a:prstGeom prst="rect">
                <a:avLst/>
              </a:prstGeom>
            </p:spPr>
            <p:txBody>
              <a:bodyPr>
                <a:normAutofit lnSpcReduction="10000"/>
              </a:bodyPr>
              <a:lstStyle/>
              <a:p>
                <a:pPr>
                  <a:defRPr/>
                </a:pPr>
                <a:endParaRPr lang="nl-BE" sz="923" dirty="0">
                  <a:solidFill>
                    <a:schemeClr val="bg1"/>
                  </a:solidFill>
                </a:endParaRPr>
              </a:p>
              <a:p>
                <a:pPr algn="ctr">
                  <a:defRPr/>
                </a:pPr>
                <a:r>
                  <a:rPr lang="nl-BE" sz="1662" dirty="0">
                    <a:solidFill>
                      <a:schemeClr val="bg1"/>
                    </a:solidFill>
                  </a:rPr>
                  <a:t>Verslag versturen naar de houder van het GMD</a:t>
                </a:r>
              </a:p>
            </p:txBody>
          </p:sp>
        </p:grpSp>
        <p:pic>
          <p:nvPicPr>
            <p:cNvPr id="12305" name="Picture 9"/>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5969978" y="3609243"/>
            <a:ext cx="2722685" cy="1006719"/>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nl-BE" altLang="en-US" sz="1477" dirty="0">
                  <a:solidFill>
                    <a:schemeClr val="bg1"/>
                  </a:solidFill>
                  <a:latin typeface="+mn-lt"/>
                </a:endParaRPr>
              </a:p>
              <a:p>
                <a:r>
                  <a:rPr lang="nl-BE" altLang="en-US" sz="1662" dirty="0">
                    <a:solidFill>
                      <a:schemeClr val="bg1"/>
                    </a:solidFill>
                    <a:latin typeface="+mn-lt"/>
                  </a:rPr>
                  <a:t>Registraties</a:t>
                </a:r>
              </a:p>
            </p:txBody>
          </p:sp>
        </p:grpSp>
        <p:pic>
          <p:nvPicPr>
            <p:cNvPr id="12300" name="Picture 1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2"/>
          </p:nvPr>
        </p:nvSpPr>
        <p:spPr/>
        <p:txBody>
          <a:bodyPr/>
          <a:lstStyle/>
          <a:p>
            <a:r>
              <a:rPr lang="en-US" smtClean="0"/>
              <a:t>16/11/2019</a:t>
            </a:r>
            <a:endParaRPr lang="fr-BE" dirty="0"/>
          </a:p>
        </p:txBody>
      </p:sp>
      <p:sp>
        <p:nvSpPr>
          <p:cNvPr id="6" name="Slide Number Placeholder 5"/>
          <p:cNvSpPr>
            <a:spLocks noGrp="1"/>
          </p:cNvSpPr>
          <p:nvPr>
            <p:ph type="sldNum" sz="quarter" idx="4"/>
          </p:nvPr>
        </p:nvSpPr>
        <p:spPr/>
        <p:txBody>
          <a:bodyPr/>
          <a:lstStyle/>
          <a:p>
            <a:fld id="{30A9230E-FFBB-4CCB-ABD7-198084EDE768}" type="slidenum">
              <a:rPr lang="fr-BE" smtClean="0"/>
              <a:pPr/>
              <a:t>7</a:t>
            </a:fld>
            <a:endParaRPr lang="fr-BE" dirty="0"/>
          </a:p>
        </p:txBody>
      </p:sp>
    </p:spTree>
    <p:extLst>
      <p:ext uri="{BB962C8B-B14F-4D97-AF65-F5344CB8AC3E}">
        <p14:creationId xmlns:p14="http://schemas.microsoft.com/office/powerpoint/2010/main" val="3518566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smtClean="0"/>
              <a:t>Vercijfering gekende bestemmeling</a:t>
            </a:r>
            <a:endParaRPr lang="fr-BE" dirty="0"/>
          </a:p>
        </p:txBody>
      </p:sp>
      <p:grpSp>
        <p:nvGrpSpPr>
          <p:cNvPr id="5" name="Group 4"/>
          <p:cNvGrpSpPr/>
          <p:nvPr/>
        </p:nvGrpSpPr>
        <p:grpSpPr>
          <a:xfrm>
            <a:off x="467544" y="1340768"/>
            <a:ext cx="8136904" cy="4758523"/>
            <a:chOff x="296863" y="1195388"/>
            <a:chExt cx="8675687" cy="5200650"/>
          </a:xfrm>
        </p:grpSpPr>
        <p:sp>
          <p:nvSpPr>
            <p:cNvPr id="103427" name="Text Box 2"/>
            <p:cNvSpPr txBox="1">
              <a:spLocks noChangeArrowheads="1"/>
            </p:cNvSpPr>
            <p:nvPr/>
          </p:nvSpPr>
          <p:spPr bwMode="auto">
            <a:xfrm rot="16200000">
              <a:off x="5194142" y="1857455"/>
              <a:ext cx="1587815" cy="689128"/>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latin typeface="+mn-lt"/>
                  <a:sym typeface="Arial" charset="0"/>
                </a:rPr>
                <a:t>Identification</a:t>
              </a:r>
            </a:p>
            <a:p>
              <a:pPr eaLnBrk="0" hangingPunct="0">
                <a:buSzPct val="100000"/>
              </a:pPr>
              <a:r>
                <a:rPr lang="nl-BE" altLang="en-US" sz="1800">
                  <a:solidFill>
                    <a:srgbClr val="3E6E5A"/>
                  </a:solidFill>
                  <a:latin typeface="+mn-lt"/>
                  <a:sym typeface="Arial" charset="0"/>
                </a:rPr>
                <a:t>certificate</a:t>
              </a:r>
            </a:p>
          </p:txBody>
        </p:sp>
        <p:sp>
          <p:nvSpPr>
            <p:cNvPr id="103426" name="Text Box 14"/>
            <p:cNvSpPr txBox="1">
              <a:spLocks noChangeArrowheads="1"/>
            </p:cNvSpPr>
            <p:nvPr/>
          </p:nvSpPr>
          <p:spPr bwMode="auto">
            <a:xfrm rot="16200000">
              <a:off x="2132014" y="1615205"/>
              <a:ext cx="1497012" cy="689128"/>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3E6E5A"/>
                  </a:solidFill>
                  <a:latin typeface="+mn-lt"/>
                  <a:sym typeface="Arial" charset="0"/>
                </a:rPr>
                <a:t>Identification</a:t>
              </a:r>
              <a:r>
                <a:rPr lang="nl-BE" altLang="en-US" sz="1800" dirty="0">
                  <a:solidFill>
                    <a:srgbClr val="3E6E5A"/>
                  </a:solidFill>
                  <a:latin typeface="+mn-lt"/>
                  <a:sym typeface="Arial" charset="0"/>
                </a:rPr>
                <a:t> </a:t>
              </a:r>
              <a:r>
                <a:rPr lang="nl-BE" altLang="en-US" sz="1800" dirty="0" err="1">
                  <a:solidFill>
                    <a:srgbClr val="3E6E5A"/>
                  </a:solidFill>
                  <a:latin typeface="+mn-lt"/>
                  <a:sym typeface="Arial" charset="0"/>
                </a:rPr>
                <a:t>certificate</a:t>
              </a:r>
              <a:endParaRPr lang="nl-BE" altLang="en-US" sz="1800" dirty="0">
                <a:solidFill>
                  <a:srgbClr val="3E6E5A"/>
                </a:solidFill>
                <a:latin typeface="+mn-lt"/>
                <a:sym typeface="Arial" charset="0"/>
              </a:endParaRP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dirty="0" smtClean="0">
                  <a:solidFill>
                    <a:srgbClr val="000000"/>
                  </a:solidFill>
                  <a:sym typeface="Arial" charset="0"/>
                </a:rPr>
                <a:t>        Internet</a:t>
              </a:r>
              <a:endParaRPr lang="nl-BE" altLang="en-US" dirty="0">
                <a:solidFill>
                  <a:srgbClr val="000000"/>
                </a:solidFill>
                <a:sym typeface="Arial" charset="0"/>
              </a:endParaRPr>
            </a:p>
          </p:txBody>
        </p:sp>
        <p:sp>
          <p:nvSpPr>
            <p:cNvPr id="103429" name="Rectangle 5"/>
            <p:cNvSpPr>
              <a:spLocks noChangeArrowheads="1"/>
            </p:cNvSpPr>
            <p:nvPr/>
          </p:nvSpPr>
          <p:spPr bwMode="auto">
            <a:xfrm>
              <a:off x="6316663" y="3524339"/>
              <a:ext cx="2655887" cy="33637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905424"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latin typeface="+mn-lt"/>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02400" y="2152651"/>
              <a:ext cx="1989788" cy="33637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974008" cy="571834"/>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000000"/>
                  </a:solidFill>
                  <a:latin typeface="+mn-lt"/>
                  <a:sym typeface="Arial" charset="0"/>
                </a:rPr>
                <a:t>Sends</a:t>
              </a:r>
            </a:p>
            <a:p>
              <a:pPr eaLnBrk="0" hangingPunct="0">
                <a:buSzPct val="100000"/>
              </a:pPr>
              <a:r>
                <a:rPr lang="nl-BE" altLang="en-US" sz="1400">
                  <a:solidFill>
                    <a:srgbClr val="000000"/>
                  </a:solidFill>
                  <a:latin typeface="+mn-lt"/>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18109"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latin typeface="+mn-lt"/>
                  <a:sym typeface="Arial" charset="0"/>
                </a:rPr>
                <a:t>Message </a:t>
              </a:r>
              <a:r>
                <a:rPr lang="nl-BE" altLang="en-US" sz="1800" dirty="0" err="1">
                  <a:solidFill>
                    <a:srgbClr val="000000"/>
                  </a:solidFill>
                  <a:latin typeface="+mn-lt"/>
                  <a:sym typeface="Arial" charset="0"/>
                </a:rPr>
                <a:t>originator</a:t>
              </a:r>
              <a:endParaRPr lang="nl-BE" altLang="en-US" sz="1800" dirty="0">
                <a:solidFill>
                  <a:srgbClr val="000000"/>
                </a:solidFill>
                <a:latin typeface="+mn-lt"/>
                <a:sym typeface="Arial" charset="0"/>
              </a:endParaRPr>
            </a:p>
          </p:txBody>
        </p:sp>
        <p:sp>
          <p:nvSpPr>
            <p:cNvPr id="103438" name="Text Box 15"/>
            <p:cNvSpPr txBox="1">
              <a:spLocks noChangeArrowheads="1"/>
            </p:cNvSpPr>
            <p:nvPr/>
          </p:nvSpPr>
          <p:spPr bwMode="auto">
            <a:xfrm>
              <a:off x="396875" y="2051050"/>
              <a:ext cx="1627927" cy="33637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000000"/>
                  </a:solidFill>
                  <a:latin typeface="+mn-lt"/>
                  <a:sym typeface="Arial" charset="0"/>
                </a:rPr>
                <a:t>Asks for public key</a:t>
              </a:r>
            </a:p>
          </p:txBody>
        </p:sp>
        <p:sp>
          <p:nvSpPr>
            <p:cNvPr id="103439" name="Text Box 16"/>
            <p:cNvSpPr txBox="1">
              <a:spLocks noChangeArrowheads="1"/>
            </p:cNvSpPr>
            <p:nvPr/>
          </p:nvSpPr>
          <p:spPr bwMode="auto">
            <a:xfrm>
              <a:off x="1179513" y="3489325"/>
              <a:ext cx="872143" cy="571834"/>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000000"/>
                  </a:solidFill>
                  <a:latin typeface="+mn-lt"/>
                  <a:sym typeface="Arial" charset="0"/>
                </a:rPr>
                <a:t>Encrypts</a:t>
              </a:r>
            </a:p>
            <a:p>
              <a:pPr eaLnBrk="0" hangingPunct="0">
                <a:buSzPct val="100000"/>
              </a:pPr>
              <a:r>
                <a:rPr lang="nl-BE" altLang="en-US" sz="1400">
                  <a:solidFill>
                    <a:srgbClr val="000000"/>
                  </a:solidFill>
                  <a:latin typeface="+mn-lt"/>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296863" y="177623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18159"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latin typeface="+mn-lt"/>
                  <a:sym typeface="Arial" charset="0"/>
                </a:rPr>
                <a:t>Message recipient</a:t>
              </a:r>
            </a:p>
          </p:txBody>
        </p:sp>
        <p:sp>
          <p:nvSpPr>
            <p:cNvPr id="103444" name="Text Box 21"/>
            <p:cNvSpPr txBox="1">
              <a:spLocks noChangeArrowheads="1"/>
            </p:cNvSpPr>
            <p:nvPr/>
          </p:nvSpPr>
          <p:spPr bwMode="auto">
            <a:xfrm>
              <a:off x="915988" y="5353050"/>
              <a:ext cx="1603794" cy="33637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000000"/>
                  </a:solidFill>
                  <a:latin typeface="+mn-lt"/>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525173" cy="706383"/>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latin typeface="+mn-lt"/>
                  <a:sym typeface="Arial" charset="0"/>
                </a:rPr>
                <a:t>Identification</a:t>
              </a:r>
            </a:p>
            <a:p>
              <a:pPr eaLnBrk="0" hangingPunct="0">
                <a:buSzPct val="100000"/>
              </a:pPr>
              <a:r>
                <a:rPr lang="nl-BE" altLang="en-US" sz="1800">
                  <a:solidFill>
                    <a:srgbClr val="3E6E5A"/>
                  </a:solidFill>
                  <a:latin typeface="+mn-lt"/>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9"/>
              <a:ext cx="1290200" cy="571834"/>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latin typeface="+mn-lt"/>
                  <a:sym typeface="Arial" charset="0"/>
                </a:rPr>
                <a:t>Web service</a:t>
              </a:r>
            </a:p>
            <a:p>
              <a:pPr eaLnBrk="0" hangingPunct="0">
                <a:buSzPct val="100000"/>
              </a:pPr>
              <a:r>
                <a:rPr lang="nl-BE" altLang="en-US" sz="1400">
                  <a:solidFill>
                    <a:srgbClr val="A50021"/>
                  </a:solidFill>
                  <a:latin typeface="+mn-lt"/>
                  <a:sym typeface="Arial" charset="0"/>
                </a:rPr>
                <a:t>Ask public key</a:t>
              </a:r>
            </a:p>
          </p:txBody>
        </p:sp>
        <p:sp>
          <p:nvSpPr>
            <p:cNvPr id="103451" name="Text Box 29"/>
            <p:cNvSpPr txBox="1">
              <a:spLocks noChangeArrowheads="1"/>
            </p:cNvSpPr>
            <p:nvPr/>
          </p:nvSpPr>
          <p:spPr bwMode="auto">
            <a:xfrm rot="3135873">
              <a:off x="3105917" y="3033387"/>
              <a:ext cx="1331968" cy="55786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latin typeface="+mn-lt"/>
                  <a:sym typeface="Arial" charset="0"/>
                </a:rPr>
                <a:t>Send message</a:t>
              </a:r>
            </a:p>
            <a:p>
              <a:pPr eaLnBrk="0" hangingPunct="0">
                <a:buSzPct val="100000"/>
              </a:pPr>
              <a:r>
                <a:rPr lang="nl-BE" altLang="en-US" sz="1400">
                  <a:solidFill>
                    <a:srgbClr val="A50021"/>
                  </a:solidFill>
                  <a:latin typeface="+mn-lt"/>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sz="1400"/>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sp>
        <p:nvSpPr>
          <p:cNvPr id="4" name="Date Placeholder 3"/>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70</a:t>
            </a:fld>
            <a:endParaRPr lang="fr-BE" dirty="0"/>
          </a:p>
        </p:txBody>
      </p:sp>
    </p:spTree>
    <p:extLst>
      <p:ext uri="{BB962C8B-B14F-4D97-AF65-F5344CB8AC3E}">
        <p14:creationId xmlns:p14="http://schemas.microsoft.com/office/powerpoint/2010/main" val="24437741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8" y="1628800"/>
            <a:ext cx="7885509" cy="4657130"/>
            <a:chOff x="142875" y="1049338"/>
            <a:chExt cx="8802688" cy="530860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20031770">
              <a:off x="5908315" y="4756801"/>
              <a:ext cx="2050505"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nl-BE" smtClean="0"/>
              <a:t>Vercijfering niet-gekende bestemmeling</a:t>
            </a:r>
            <a:endParaRPr lang="fr-BE" dirty="0"/>
          </a:p>
        </p:txBody>
      </p:sp>
      <p:sp>
        <p:nvSpPr>
          <p:cNvPr id="4" name="Date Placeholder 3"/>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71</a:t>
            </a:fld>
            <a:endParaRPr lang="fr-BE" dirty="0"/>
          </a:p>
        </p:txBody>
      </p:sp>
    </p:spTree>
    <p:extLst>
      <p:ext uri="{BB962C8B-B14F-4D97-AF65-F5344CB8AC3E}">
        <p14:creationId xmlns:p14="http://schemas.microsoft.com/office/powerpoint/2010/main" val="3707673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Elektronische datering (timestamping)</a:t>
            </a:r>
            <a:endParaRPr lang="nl-BE" dirty="0"/>
          </a:p>
        </p:txBody>
      </p:sp>
      <p:sp>
        <p:nvSpPr>
          <p:cNvPr id="3" name="Content Placeholder 2"/>
          <p:cNvSpPr>
            <a:spLocks noGrp="1"/>
          </p:cNvSpPr>
          <p:nvPr>
            <p:ph idx="1"/>
          </p:nvPr>
        </p:nvSpPr>
        <p:spPr/>
        <p:txBody>
          <a:bodyPr/>
          <a:lstStyle/>
          <a:p>
            <a:endParaRPr lang="nl-BE" dirty="0" smtClean="0"/>
          </a:p>
          <a:p>
            <a:r>
              <a:rPr lang="nl-BE" dirty="0" smtClean="0"/>
              <a:t>systeem dat toelaat een bewijs te bewaren van het bestaan van een document en de inhoud ervan op een bepaalde datum</a:t>
            </a:r>
          </a:p>
          <a:p>
            <a:endParaRPr lang="nl-BE" dirty="0" smtClean="0"/>
          </a:p>
          <a:p>
            <a:r>
              <a:rPr lang="nl-BE" dirty="0" smtClean="0"/>
              <a:t>niemand, zelfs niet de eigenaar van het document, kan het document of de tijdsaanduiding nadien nog ongemerkt wijzigen</a:t>
            </a:r>
          </a:p>
          <a:p>
            <a:endParaRPr lang="nl-BE" dirty="0" smtClean="0"/>
          </a:p>
          <a:p>
            <a:pPr lvl="1"/>
            <a:endParaRPr lang="nl-BE" dirty="0"/>
          </a:p>
        </p:txBody>
      </p:sp>
      <p:sp>
        <p:nvSpPr>
          <p:cNvPr id="9" name="Date Placeholder 8"/>
          <p:cNvSpPr>
            <a:spLocks noGrp="1"/>
          </p:cNvSpPr>
          <p:nvPr>
            <p:ph type="dt" sz="half" idx="2"/>
          </p:nvPr>
        </p:nvSpPr>
        <p:spPr/>
        <p:txBody>
          <a:bodyPr/>
          <a:lstStyle/>
          <a:p>
            <a:r>
              <a:rPr lang="en-US" smtClean="0"/>
              <a:t>16/11/2019</a:t>
            </a:r>
            <a:endParaRPr lang="fr-BE" dirty="0"/>
          </a:p>
        </p:txBody>
      </p:sp>
      <p:sp>
        <p:nvSpPr>
          <p:cNvPr id="12" name="Slide Number Placeholder 11"/>
          <p:cNvSpPr>
            <a:spLocks noGrp="1"/>
          </p:cNvSpPr>
          <p:nvPr>
            <p:ph type="sldNum" sz="quarter" idx="4"/>
          </p:nvPr>
        </p:nvSpPr>
        <p:spPr/>
        <p:txBody>
          <a:bodyPr/>
          <a:lstStyle/>
          <a:p>
            <a:fld id="{30A9230E-FFBB-4CCB-ABD7-198084EDE768}" type="slidenum">
              <a:rPr lang="fr-BE" smtClean="0"/>
              <a:pPr/>
              <a:t>72</a:t>
            </a:fld>
            <a:endParaRPr lang="fr-BE" dirty="0"/>
          </a:p>
        </p:txBody>
      </p:sp>
    </p:spTree>
    <p:extLst>
      <p:ext uri="{BB962C8B-B14F-4D97-AF65-F5344CB8AC3E}">
        <p14:creationId xmlns:p14="http://schemas.microsoft.com/office/powerpoint/2010/main" val="2882734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t>Timestamping</a:t>
            </a:r>
            <a:endParaRPr lang="fr-BE" dirty="0"/>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73</a:t>
            </a:fld>
            <a:endParaRPr lang="fr-BE" dirty="0"/>
          </a:p>
        </p:txBody>
      </p:sp>
    </p:spTree>
    <p:extLst>
      <p:ext uri="{BB962C8B-B14F-4D97-AF65-F5344CB8AC3E}">
        <p14:creationId xmlns:p14="http://schemas.microsoft.com/office/powerpoint/2010/main" val="80285798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Verwijzingsrepertorium (hubs-metahub)</a:t>
            </a:r>
            <a:endParaRPr lang="nl-BE" dirty="0"/>
          </a:p>
        </p:txBody>
      </p:sp>
      <p:sp>
        <p:nvSpPr>
          <p:cNvPr id="3" name="Content Placeholder 2"/>
          <p:cNvSpPr>
            <a:spLocks noGrp="1"/>
          </p:cNvSpPr>
          <p:nvPr>
            <p:ph idx="1"/>
          </p:nvPr>
        </p:nvSpPr>
        <p:spPr/>
        <p:txBody>
          <a:bodyPr/>
          <a:lstStyle/>
          <a:p>
            <a:r>
              <a:rPr lang="nl-BE" dirty="0" smtClean="0"/>
              <a:t>aanduiding van bepaalde plaatsen waar gezondheidsgegevens over een bepaalde patiënt beschikbaar zijn</a:t>
            </a:r>
          </a:p>
          <a:p>
            <a:endParaRPr lang="nl-BE" dirty="0" smtClean="0"/>
          </a:p>
          <a:p>
            <a:r>
              <a:rPr lang="nl-BE" dirty="0" smtClean="0"/>
              <a:t>deze plaatsen kunnen vandaag zijn</a:t>
            </a:r>
          </a:p>
          <a:p>
            <a:pPr lvl="1"/>
            <a:r>
              <a:rPr lang="nl-BE" dirty="0" smtClean="0"/>
              <a:t>een hub (netwerk van zorginstellingen), die ook een verwijzingsrepertorium bijhoudt dat aanduidt in welke zorginstellingen binnen dat netwerk gezondheidsgegevens over een bepaalde patiënt beschikbaar zijn</a:t>
            </a:r>
          </a:p>
          <a:p>
            <a:pPr lvl="1"/>
            <a:r>
              <a:rPr lang="nl-BE" dirty="0" smtClean="0"/>
              <a:t>een gezondheidskluis (Vitalink, </a:t>
            </a:r>
            <a:r>
              <a:rPr lang="nl-BE" dirty="0" err="1" smtClean="0"/>
              <a:t>Intermed</a:t>
            </a:r>
            <a:r>
              <a:rPr lang="nl-BE" dirty="0" smtClean="0"/>
              <a:t> of </a:t>
            </a:r>
            <a:r>
              <a:rPr lang="nl-BE" dirty="0" err="1" smtClean="0"/>
              <a:t>Brusafe</a:t>
            </a:r>
            <a:r>
              <a:rPr lang="nl-BE" dirty="0" smtClean="0"/>
              <a:t>)</a:t>
            </a:r>
          </a:p>
          <a:p>
            <a:endParaRPr lang="nl-BE" dirty="0"/>
          </a:p>
        </p:txBody>
      </p:sp>
      <p:sp>
        <p:nvSpPr>
          <p:cNvPr id="11" name="Date Placeholder 10"/>
          <p:cNvSpPr>
            <a:spLocks noGrp="1"/>
          </p:cNvSpPr>
          <p:nvPr>
            <p:ph type="dt" sz="half" idx="2"/>
          </p:nvPr>
        </p:nvSpPr>
        <p:spPr/>
        <p:txBody>
          <a:bodyPr/>
          <a:lstStyle/>
          <a:p>
            <a:r>
              <a:rPr lang="en-US" smtClean="0"/>
              <a:t>16/11/2019</a:t>
            </a:r>
            <a:endParaRPr lang="fr-BE" dirty="0"/>
          </a:p>
        </p:txBody>
      </p:sp>
      <p:sp>
        <p:nvSpPr>
          <p:cNvPr id="12" name="Slide Number Placeholder 11"/>
          <p:cNvSpPr>
            <a:spLocks noGrp="1"/>
          </p:cNvSpPr>
          <p:nvPr>
            <p:ph type="sldNum" sz="quarter" idx="4"/>
          </p:nvPr>
        </p:nvSpPr>
        <p:spPr/>
        <p:txBody>
          <a:bodyPr/>
          <a:lstStyle/>
          <a:p>
            <a:fld id="{30A9230E-FFBB-4CCB-ABD7-198084EDE768}" type="slidenum">
              <a:rPr lang="fr-BE" smtClean="0"/>
              <a:pPr/>
              <a:t>74</a:t>
            </a:fld>
            <a:endParaRPr lang="fr-BE" dirty="0"/>
          </a:p>
        </p:txBody>
      </p:sp>
    </p:spTree>
    <p:extLst>
      <p:ext uri="{BB962C8B-B14F-4D97-AF65-F5344CB8AC3E}">
        <p14:creationId xmlns:p14="http://schemas.microsoft.com/office/powerpoint/2010/main" val="29982188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99592" y="980727"/>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9"/>
          <p:cNvSpPr>
            <a:spLocks noGrp="1"/>
          </p:cNvSpPr>
          <p:nvPr>
            <p:ph type="title"/>
          </p:nvPr>
        </p:nvSpPr>
        <p:spPr/>
        <p:txBody>
          <a:bodyPr/>
          <a:lstStyle/>
          <a:p>
            <a:r>
              <a:rPr lang="nl-BE" dirty="0" smtClean="0"/>
              <a:t>Verwijzingsrepertorium (hubs-</a:t>
            </a:r>
            <a:r>
              <a:rPr lang="nl-BE" dirty="0" err="1" smtClean="0"/>
              <a:t>metahub</a:t>
            </a:r>
            <a:r>
              <a:rPr lang="nl-BE" dirty="0" smtClean="0"/>
              <a:t>)</a:t>
            </a:r>
            <a:endParaRPr lang="fr-BE" dirty="0"/>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sp>
        <p:nvSpPr>
          <p:cNvPr id="9" name="Date Placeholder 8"/>
          <p:cNvSpPr>
            <a:spLocks noGrp="1"/>
          </p:cNvSpPr>
          <p:nvPr>
            <p:ph type="dt" sz="half" idx="2"/>
          </p:nvPr>
        </p:nvSpPr>
        <p:spPr/>
        <p:txBody>
          <a:bodyPr/>
          <a:lstStyle/>
          <a:p>
            <a:r>
              <a:rPr lang="en-US" smtClean="0"/>
              <a:t>16/11/2019</a:t>
            </a:r>
            <a:endParaRPr lang="fr-BE" dirty="0"/>
          </a:p>
        </p:txBody>
      </p:sp>
      <p:sp>
        <p:nvSpPr>
          <p:cNvPr id="11" name="Slide Number Placeholder 10"/>
          <p:cNvSpPr>
            <a:spLocks noGrp="1"/>
          </p:cNvSpPr>
          <p:nvPr>
            <p:ph type="sldNum" sz="quarter" idx="4"/>
          </p:nvPr>
        </p:nvSpPr>
        <p:spPr/>
        <p:txBody>
          <a:bodyPr/>
          <a:lstStyle/>
          <a:p>
            <a:fld id="{30A9230E-FFBB-4CCB-ABD7-198084EDE768}" type="slidenum">
              <a:rPr lang="fr-BE" smtClean="0"/>
              <a:pPr/>
              <a:t>75</a:t>
            </a:fld>
            <a:endParaRPr lang="fr-BE" dirty="0"/>
          </a:p>
        </p:txBody>
      </p:sp>
    </p:spTree>
    <p:extLst>
      <p:ext uri="{BB962C8B-B14F-4D97-AF65-F5344CB8AC3E}">
        <p14:creationId xmlns:p14="http://schemas.microsoft.com/office/powerpoint/2010/main" val="3251244097"/>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smtClean="0"/>
              <a:t>Verwijzingsrepertorium (hubs-metahub)</a:t>
            </a:r>
            <a:endParaRPr lang="fr-BE" dirty="0"/>
          </a:p>
        </p:txBody>
      </p:sp>
      <p:sp>
        <p:nvSpPr>
          <p:cNvPr id="8" name="Date Placeholder 7"/>
          <p:cNvSpPr>
            <a:spLocks noGrp="1"/>
          </p:cNvSpPr>
          <p:nvPr>
            <p:ph type="dt" sz="half" idx="2"/>
          </p:nvPr>
        </p:nvSpPr>
        <p:spPr/>
        <p:txBody>
          <a:bodyPr/>
          <a:lstStyle/>
          <a:p>
            <a:r>
              <a:rPr lang="en-US" smtClean="0"/>
              <a:t>16/11/2019</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76</a:t>
            </a:fld>
            <a:endParaRPr lang="fr-BE" dirty="0"/>
          </a:p>
        </p:txBody>
      </p:sp>
    </p:spTree>
    <p:extLst>
      <p:ext uri="{BB962C8B-B14F-4D97-AF65-F5344CB8AC3E}">
        <p14:creationId xmlns:p14="http://schemas.microsoft.com/office/powerpoint/2010/main" val="816013820"/>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323" y="989799"/>
            <a:ext cx="720080" cy="720080"/>
          </a:xfrm>
          <a:prstGeom prst="rect">
            <a:avLst/>
          </a:prstGeom>
        </p:spPr>
      </p:pic>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052763"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138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5267"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1647" y="2305844"/>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smtClean="0"/>
              <a:t>Extramurale gegevens: kluizen</a:t>
            </a:r>
            <a:endParaRPr lang="fr-BE" dirty="0"/>
          </a:p>
        </p:txBody>
      </p:sp>
      <p:cxnSp>
        <p:nvCxnSpPr>
          <p:cNvPr id="67" name="Straight Connector 21"/>
          <p:cNvCxnSpPr>
            <a:cxnSpLocks noChangeShapeType="1"/>
            <a:stCxn id="61" idx="3"/>
          </p:cNvCxnSpPr>
          <p:nvPr/>
        </p:nvCxnSpPr>
        <p:spPr bwMode="auto">
          <a:xfrm>
            <a:off x="2498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8" name="Date Placeholder 7"/>
          <p:cNvSpPr>
            <a:spLocks noGrp="1"/>
          </p:cNvSpPr>
          <p:nvPr>
            <p:ph type="dt" sz="half" idx="2"/>
          </p:nvPr>
        </p:nvSpPr>
        <p:spPr/>
        <p:txBody>
          <a:bodyPr/>
          <a:lstStyle/>
          <a:p>
            <a:r>
              <a:rPr lang="en-US" smtClean="0"/>
              <a:t>16/11/2019</a:t>
            </a:r>
            <a:endParaRPr lang="fr-BE" dirty="0"/>
          </a:p>
        </p:txBody>
      </p:sp>
      <p:sp>
        <p:nvSpPr>
          <p:cNvPr id="9" name="Slide Number Placeholder 8"/>
          <p:cNvSpPr>
            <a:spLocks noGrp="1"/>
          </p:cNvSpPr>
          <p:nvPr>
            <p:ph type="sldNum" sz="quarter" idx="4"/>
          </p:nvPr>
        </p:nvSpPr>
        <p:spPr/>
        <p:txBody>
          <a:bodyPr/>
          <a:lstStyle/>
          <a:p>
            <a:fld id="{30A9230E-FFBB-4CCB-ABD7-198084EDE768}" type="slidenum">
              <a:rPr lang="fr-BE" smtClean="0"/>
              <a:pPr/>
              <a:t>77</a:t>
            </a:fld>
            <a:endParaRPr lang="fr-BE" dirty="0"/>
          </a:p>
        </p:txBody>
      </p:sp>
    </p:spTree>
    <p:extLst>
      <p:ext uri="{BB962C8B-B14F-4D97-AF65-F5344CB8AC3E}">
        <p14:creationId xmlns:p14="http://schemas.microsoft.com/office/powerpoint/2010/main" val="756922728"/>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eHealthBox</a:t>
            </a:r>
            <a:endParaRPr lang="nl-BE" dirty="0"/>
          </a:p>
        </p:txBody>
      </p:sp>
      <p:sp>
        <p:nvSpPr>
          <p:cNvPr id="3" name="Content Placeholder 2"/>
          <p:cNvSpPr>
            <a:spLocks noGrp="1"/>
          </p:cNvSpPr>
          <p:nvPr>
            <p:ph idx="1"/>
          </p:nvPr>
        </p:nvSpPr>
        <p:spPr/>
        <p:txBody>
          <a:bodyPr/>
          <a:lstStyle/>
          <a:p>
            <a:r>
              <a:rPr lang="nl-BE" smtClean="0"/>
              <a:t>beveiligde elektronische brievenbus, specifiek ontwikkeld voor zorgverleners en -instellingen</a:t>
            </a:r>
          </a:p>
          <a:p>
            <a:r>
              <a:rPr lang="nl-BE" smtClean="0"/>
              <a:t>doel: een veilige, asynchrone, elektronische mededeling van de gezondheidsgevens tussen de Belgische actoren in de gezondheidszorg mogelijk maken</a:t>
            </a:r>
          </a:p>
          <a:p>
            <a:r>
              <a:rPr lang="nl-BE" smtClean="0"/>
              <a:t>capaciteit van 10 Mb omdat we het niet als archief willen gebruikt zien – mogelijkheid om linken te verzenden naar beelden op een server</a:t>
            </a:r>
          </a:p>
          <a:p>
            <a:r>
              <a:rPr lang="nl-BE" smtClean="0"/>
              <a:t>beschikbaar als</a:t>
            </a:r>
          </a:p>
          <a:p>
            <a:pPr lvl="1"/>
            <a:r>
              <a:rPr lang="nl-BE" smtClean="0"/>
              <a:t>webservice (toegankelijk via een softwarepakket)</a:t>
            </a:r>
          </a:p>
          <a:p>
            <a:pPr lvl="1"/>
            <a:r>
              <a:rPr lang="nl-BE" smtClean="0"/>
              <a:t>webtoepassing (toegankelijk via een browser)</a:t>
            </a:r>
            <a:endParaRPr lang="nl-BE" smtClean="0">
              <a:hlinkClick r:id="rId2"/>
            </a:endParaRPr>
          </a:p>
          <a:p>
            <a:pPr lvl="1"/>
            <a:endParaRPr lang="nl-BE" dirty="0"/>
          </a:p>
        </p:txBody>
      </p:sp>
      <p:sp>
        <p:nvSpPr>
          <p:cNvPr id="9" name="Date Placeholder 8"/>
          <p:cNvSpPr>
            <a:spLocks noGrp="1"/>
          </p:cNvSpPr>
          <p:nvPr>
            <p:ph type="dt" sz="half" idx="2"/>
          </p:nvPr>
        </p:nvSpPr>
        <p:spPr/>
        <p:txBody>
          <a:bodyPr/>
          <a:lstStyle/>
          <a:p>
            <a:r>
              <a:rPr lang="en-US" smtClean="0"/>
              <a:t>16/11/2019</a:t>
            </a:r>
            <a:endParaRPr lang="fr-BE" dirty="0"/>
          </a:p>
        </p:txBody>
      </p:sp>
      <p:sp>
        <p:nvSpPr>
          <p:cNvPr id="12" name="Slide Number Placeholder 11"/>
          <p:cNvSpPr>
            <a:spLocks noGrp="1"/>
          </p:cNvSpPr>
          <p:nvPr>
            <p:ph type="sldNum" sz="quarter" idx="4"/>
          </p:nvPr>
        </p:nvSpPr>
        <p:spPr/>
        <p:txBody>
          <a:bodyPr/>
          <a:lstStyle/>
          <a:p>
            <a:fld id="{30A9230E-FFBB-4CCB-ABD7-198084EDE768}" type="slidenum">
              <a:rPr lang="fr-BE" smtClean="0"/>
              <a:pPr/>
              <a:t>78</a:t>
            </a:fld>
            <a:endParaRPr lang="fr-BE" dirty="0"/>
          </a:p>
        </p:txBody>
      </p:sp>
    </p:spTree>
    <p:extLst>
      <p:ext uri="{BB962C8B-B14F-4D97-AF65-F5344CB8AC3E}">
        <p14:creationId xmlns:p14="http://schemas.microsoft.com/office/powerpoint/2010/main" val="14068079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mtClean="0"/>
              <a:t>Geïnformeerde toestemming</a:t>
            </a:r>
            <a:r>
              <a:rPr lang="nl-BE" smtClean="0"/>
              <a:t>, zorgrelatie en toegangsmatrix</a:t>
            </a:r>
            <a:endParaRPr lang="fr-BE" dirty="0"/>
          </a:p>
        </p:txBody>
      </p:sp>
      <p:sp>
        <p:nvSpPr>
          <p:cNvPr id="3" name="Content Placeholder 2"/>
          <p:cNvSpPr>
            <a:spLocks noGrp="1"/>
          </p:cNvSpPr>
          <p:nvPr>
            <p:ph idx="1"/>
          </p:nvPr>
        </p:nvSpPr>
        <p:spPr/>
        <p:txBody>
          <a:bodyPr>
            <a:normAutofit lnSpcReduction="10000"/>
          </a:bodyPr>
          <a:lstStyle/>
          <a:p>
            <a:r>
              <a:rPr lang="nl-BE" dirty="0" smtClean="0"/>
              <a:t>een zorgverlener of –instelling heeft alleen toegang tot gezondheidsgegevens van een patiënt bij een derde indien</a:t>
            </a:r>
          </a:p>
          <a:p>
            <a:pPr lvl="1"/>
            <a:r>
              <a:rPr lang="nl-BE" dirty="0" smtClean="0"/>
              <a:t>de patiënt zijn </a:t>
            </a:r>
            <a:r>
              <a:rPr lang="fr-BE" dirty="0" err="1" smtClean="0"/>
              <a:t>geïnformeerde</a:t>
            </a:r>
            <a:r>
              <a:rPr lang="fr-BE" dirty="0" smtClean="0"/>
              <a:t> </a:t>
            </a:r>
            <a:r>
              <a:rPr lang="fr-BE" dirty="0" err="1" smtClean="0"/>
              <a:t>toestemming</a:t>
            </a:r>
            <a:r>
              <a:rPr lang="fr-BE" dirty="0" smtClean="0"/>
              <a:t> </a:t>
            </a:r>
            <a:r>
              <a:rPr lang="nl-BE" dirty="0" smtClean="0"/>
              <a:t>heeft gegeven </a:t>
            </a:r>
            <a:r>
              <a:rPr lang="fr-BE" dirty="0" smtClean="0"/>
              <a:t>met </a:t>
            </a:r>
            <a:r>
              <a:rPr lang="fr-BE" dirty="0" err="1" smtClean="0"/>
              <a:t>betrekking</a:t>
            </a:r>
            <a:r>
              <a:rPr lang="fr-BE" dirty="0" smtClean="0"/>
              <a:t> </a:t>
            </a:r>
            <a:r>
              <a:rPr lang="fr-BE" dirty="0" err="1" smtClean="0"/>
              <a:t>tot</a:t>
            </a:r>
            <a:r>
              <a:rPr lang="fr-BE" dirty="0" smtClean="0"/>
              <a:t> het </a:t>
            </a:r>
            <a:r>
              <a:rPr lang="fr-BE" dirty="0" err="1" smtClean="0"/>
              <a:t>delen</a:t>
            </a:r>
            <a:r>
              <a:rPr lang="fr-BE" dirty="0" smtClean="0"/>
              <a:t> van </a:t>
            </a:r>
            <a:r>
              <a:rPr lang="fr-BE" dirty="0" err="1" smtClean="0"/>
              <a:t>gezondheidsgegevens</a:t>
            </a:r>
            <a:endParaRPr lang="fr-BE" dirty="0" smtClean="0"/>
          </a:p>
          <a:p>
            <a:pPr lvl="2"/>
            <a:r>
              <a:rPr lang="fr-BE" dirty="0" err="1" smtClean="0"/>
              <a:t>hoe</a:t>
            </a:r>
            <a:r>
              <a:rPr lang="fr-BE" dirty="0" smtClean="0"/>
              <a:t> de </a:t>
            </a:r>
            <a:r>
              <a:rPr lang="fr-BE" dirty="0" err="1" smtClean="0"/>
              <a:t>geïnformeerde</a:t>
            </a:r>
            <a:r>
              <a:rPr lang="fr-BE" dirty="0" smtClean="0"/>
              <a:t> </a:t>
            </a:r>
            <a:r>
              <a:rPr lang="fr-BE" dirty="0" err="1" smtClean="0"/>
              <a:t>toestemming</a:t>
            </a:r>
            <a:r>
              <a:rPr lang="fr-BE" dirty="0" smtClean="0"/>
              <a:t> </a:t>
            </a:r>
            <a:r>
              <a:rPr lang="fr-BE" dirty="0" err="1" smtClean="0"/>
              <a:t>tot</a:t>
            </a:r>
            <a:r>
              <a:rPr lang="fr-BE" dirty="0" smtClean="0"/>
              <a:t> het </a:t>
            </a:r>
            <a:r>
              <a:rPr lang="fr-BE" dirty="0" err="1" smtClean="0"/>
              <a:t>delen</a:t>
            </a:r>
            <a:r>
              <a:rPr lang="fr-BE" dirty="0" smtClean="0"/>
              <a:t> van </a:t>
            </a:r>
            <a:r>
              <a:rPr lang="fr-BE" dirty="0" err="1" smtClean="0"/>
              <a:t>gezondheidsgegevens</a:t>
            </a:r>
            <a:r>
              <a:rPr lang="fr-BE" dirty="0" smtClean="0"/>
              <a:t> kan </a:t>
            </a:r>
            <a:r>
              <a:rPr lang="fr-BE" dirty="0" err="1" smtClean="0"/>
              <a:t>worden</a:t>
            </a:r>
            <a:r>
              <a:rPr lang="fr-BE" dirty="0" smtClean="0"/>
              <a:t> </a:t>
            </a:r>
            <a:r>
              <a:rPr lang="fr-BE" dirty="0" err="1" smtClean="0"/>
              <a:t>gegeven</a:t>
            </a:r>
            <a:r>
              <a:rPr lang="fr-BE" dirty="0" smtClean="0"/>
              <a:t> en </a:t>
            </a:r>
            <a:r>
              <a:rPr lang="fr-BE" dirty="0" err="1" smtClean="0"/>
              <a:t>wat</a:t>
            </a:r>
            <a:r>
              <a:rPr lang="fr-BE" dirty="0" smtClean="0"/>
              <a:t> de </a:t>
            </a:r>
            <a:r>
              <a:rPr lang="fr-BE" dirty="0" err="1" smtClean="0"/>
              <a:t>draagwijdte</a:t>
            </a:r>
            <a:r>
              <a:rPr lang="fr-BE" dirty="0" smtClean="0"/>
              <a:t> </a:t>
            </a:r>
            <a:r>
              <a:rPr lang="fr-BE" dirty="0" err="1" smtClean="0"/>
              <a:t>is</a:t>
            </a:r>
            <a:r>
              <a:rPr lang="fr-BE" dirty="0" smtClean="0"/>
              <a:t>, </a:t>
            </a:r>
            <a:r>
              <a:rPr lang="fr-BE" dirty="0" err="1" smtClean="0"/>
              <a:t>is</a:t>
            </a:r>
            <a:r>
              <a:rPr lang="fr-BE" dirty="0" smtClean="0"/>
              <a:t> </a:t>
            </a:r>
            <a:r>
              <a:rPr lang="fr-BE" dirty="0" err="1" smtClean="0"/>
              <a:t>vastgelegd</a:t>
            </a:r>
            <a:r>
              <a:rPr lang="fr-BE" dirty="0" smtClean="0"/>
              <a:t> in </a:t>
            </a:r>
            <a:r>
              <a:rPr lang="fr-BE" dirty="0" err="1" smtClean="0"/>
              <a:t>een</a:t>
            </a:r>
            <a:r>
              <a:rPr lang="fr-BE" dirty="0" smtClean="0"/>
              <a:t> </a:t>
            </a:r>
            <a:r>
              <a:rPr lang="fr-BE" dirty="0" err="1" smtClean="0"/>
              <a:t>reglement</a:t>
            </a:r>
            <a:endParaRPr lang="fr-BE" dirty="0"/>
          </a:p>
          <a:p>
            <a:pPr lvl="1"/>
            <a:r>
              <a:rPr lang="nl-BE" dirty="0" smtClean="0"/>
              <a:t>de zorgverlener of –instelling een zorgrelatie heeft met de patiënt</a:t>
            </a:r>
          </a:p>
          <a:p>
            <a:pPr lvl="2"/>
            <a:r>
              <a:rPr lang="nl-BE" dirty="0" smtClean="0"/>
              <a:t>hoe een zorgrelatie wordt bewezen, is voor de onderscheiden soorten zorgverleners en –instellingen is vastgelegd in een reglement</a:t>
            </a:r>
          </a:p>
          <a:p>
            <a:pPr lvl="1"/>
            <a:r>
              <a:rPr lang="nl-BE" dirty="0" smtClean="0"/>
              <a:t>de zorgverlener niet door de patiënt is uitgesloten van toegang tot zijn gezondheidsgegevens</a:t>
            </a:r>
          </a:p>
          <a:p>
            <a:pPr lvl="1"/>
            <a:r>
              <a:rPr lang="nl-BE" dirty="0" smtClean="0"/>
              <a:t>de betrokken gezondheidsgegevens toegankelijk zijn voor de betrokken soort zorgverlener (de zgn. toegangsmatrix)</a:t>
            </a:r>
          </a:p>
          <a:p>
            <a:pPr lvl="2"/>
            <a:r>
              <a:rPr lang="nl-BE" dirty="0" smtClean="0"/>
              <a:t>de toegangsmatrix is vastgelegd in een reglement</a:t>
            </a:r>
          </a:p>
          <a:p>
            <a:r>
              <a:rPr lang="nl-BE" dirty="0"/>
              <a:t>o</a:t>
            </a:r>
            <a:r>
              <a:rPr lang="nl-BE" dirty="0" smtClean="0"/>
              <a:t>verzicht reglementen op </a:t>
            </a:r>
            <a:r>
              <a:rPr lang="en-US" sz="2200" dirty="0">
                <a:hlinkClick r:id="rId2"/>
              </a:rPr>
              <a:t>https://www.ehealth.fgov.be/ehealthplatform/nl/reglementen</a:t>
            </a:r>
            <a:endParaRPr lang="nl-BE" sz="2200" dirty="0" smtClean="0"/>
          </a:p>
          <a:p>
            <a:pPr marL="0" indent="0">
              <a:buNone/>
            </a:pPr>
            <a:endParaRPr lang="nl-BE" dirty="0" smtClean="0"/>
          </a:p>
          <a:p>
            <a:pPr lvl="1"/>
            <a:endParaRPr lang="fr-BE" dirty="0"/>
          </a:p>
        </p:txBody>
      </p:sp>
      <p:sp>
        <p:nvSpPr>
          <p:cNvPr id="11" name="Date Placeholder 10"/>
          <p:cNvSpPr>
            <a:spLocks noGrp="1"/>
          </p:cNvSpPr>
          <p:nvPr>
            <p:ph type="dt" sz="half" idx="2"/>
          </p:nvPr>
        </p:nvSpPr>
        <p:spPr/>
        <p:txBody>
          <a:bodyPr/>
          <a:lstStyle/>
          <a:p>
            <a:r>
              <a:rPr lang="en-US" smtClean="0"/>
              <a:t>16/11/2019</a:t>
            </a:r>
            <a:endParaRPr lang="fr-BE" dirty="0"/>
          </a:p>
        </p:txBody>
      </p:sp>
      <p:sp>
        <p:nvSpPr>
          <p:cNvPr id="12" name="Slide Number Placeholder 11"/>
          <p:cNvSpPr>
            <a:spLocks noGrp="1"/>
          </p:cNvSpPr>
          <p:nvPr>
            <p:ph type="sldNum" sz="quarter" idx="4"/>
          </p:nvPr>
        </p:nvSpPr>
        <p:spPr/>
        <p:txBody>
          <a:bodyPr/>
          <a:lstStyle/>
          <a:p>
            <a:fld id="{30A9230E-FFBB-4CCB-ABD7-198084EDE768}" type="slidenum">
              <a:rPr lang="fr-BE" smtClean="0"/>
              <a:pPr/>
              <a:t>79</a:t>
            </a:fld>
            <a:endParaRPr lang="fr-BE" dirty="0"/>
          </a:p>
        </p:txBody>
      </p:sp>
    </p:spTree>
    <p:extLst>
      <p:ext uri="{BB962C8B-B14F-4D97-AF65-F5344CB8AC3E}">
        <p14:creationId xmlns:p14="http://schemas.microsoft.com/office/powerpoint/2010/main" val="1300885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671" y="4658504"/>
            <a:ext cx="1219279" cy="1249472"/>
          </a:xfrm>
          <a:prstGeom prst="rect">
            <a:avLst/>
          </a:prstGeom>
        </p:spPr>
      </p:pic>
      <p:sp>
        <p:nvSpPr>
          <p:cNvPr id="2" name="Title 1"/>
          <p:cNvSpPr>
            <a:spLocks noGrp="1"/>
          </p:cNvSpPr>
          <p:nvPr>
            <p:ph type="title"/>
          </p:nvPr>
        </p:nvSpPr>
        <p:spPr/>
        <p:txBody>
          <a:bodyPr/>
          <a:lstStyle/>
          <a:p>
            <a:r>
              <a:rPr lang="nl-BE" dirty="0" smtClean="0"/>
              <a:t>Elektronische gegevensdeling: enkele cijfers</a:t>
            </a:r>
            <a:endParaRPr lang="en-US" dirty="0"/>
          </a:p>
        </p:txBody>
      </p:sp>
      <p:grpSp>
        <p:nvGrpSpPr>
          <p:cNvPr id="42" name="Group 41"/>
          <p:cNvGrpSpPr/>
          <p:nvPr/>
        </p:nvGrpSpPr>
        <p:grpSpPr>
          <a:xfrm>
            <a:off x="6578607" y="1052738"/>
            <a:ext cx="1822935" cy="1971878"/>
            <a:chOff x="4322077" y="1104236"/>
            <a:chExt cx="1822935" cy="197187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213" y="1104236"/>
              <a:ext cx="1004665" cy="1116000"/>
            </a:xfrm>
            <a:prstGeom prst="rect">
              <a:avLst/>
            </a:prstGeom>
          </p:spPr>
        </p:pic>
        <p:sp>
          <p:nvSpPr>
            <p:cNvPr id="12" name="Rectangle 11"/>
            <p:cNvSpPr/>
            <p:nvPr/>
          </p:nvSpPr>
          <p:spPr>
            <a:xfrm>
              <a:off x="4322077" y="2337450"/>
              <a:ext cx="1822935" cy="738664"/>
            </a:xfrm>
            <a:prstGeom prst="rect">
              <a:avLst/>
            </a:prstGeom>
          </p:spPr>
          <p:txBody>
            <a:bodyPr wrap="none">
              <a:spAutoFit/>
            </a:bodyPr>
            <a:lstStyle/>
            <a:p>
              <a:pPr algn="ctr"/>
              <a:r>
                <a:rPr lang="en-US" b="1" dirty="0">
                  <a:solidFill>
                    <a:srgbClr val="4A6C5B"/>
                  </a:solidFill>
                  <a:latin typeface="Arial" panose="020B0604020202020204" pitchFamily="34" charset="0"/>
                  <a:cs typeface="Arial" panose="020B0604020202020204" pitchFamily="34" charset="0"/>
                </a:rPr>
                <a:t>84 million </a:t>
              </a:r>
            </a:p>
            <a:p>
              <a:pPr algn="ctr"/>
              <a:r>
                <a:rPr lang="en-US" sz="1200" b="1" dirty="0">
                  <a:solidFill>
                    <a:srgbClr val="4A6C5B"/>
                  </a:solidFill>
                  <a:latin typeface="Arial" panose="020B0604020202020204" pitchFamily="34" charset="0"/>
                  <a:cs typeface="Arial" panose="020B0604020202020204" pitchFamily="34" charset="0"/>
                </a:rPr>
                <a:t>Messages / year</a:t>
              </a:r>
            </a:p>
            <a:p>
              <a:pPr algn="ctr"/>
              <a:r>
                <a:rPr lang="en-US" sz="1200" b="1" dirty="0">
                  <a:solidFill>
                    <a:srgbClr val="4A6C5B"/>
                  </a:solidFill>
                  <a:latin typeface="Arial" panose="020B0604020202020204" pitchFamily="34" charset="0"/>
                  <a:cs typeface="Arial" panose="020B0604020202020204" pitchFamily="34" charset="0"/>
                </a:rPr>
                <a:t>via secure </a:t>
              </a:r>
              <a:r>
                <a:rPr lang="en-US" sz="1200" b="1" dirty="0" err="1">
                  <a:solidFill>
                    <a:srgbClr val="4A6C5B"/>
                  </a:solidFill>
                  <a:latin typeface="Arial" panose="020B0604020202020204" pitchFamily="34" charset="0"/>
                  <a:cs typeface="Arial" panose="020B0604020202020204" pitchFamily="34" charset="0"/>
                </a:rPr>
                <a:t>eHealthBox</a:t>
              </a:r>
              <a:endParaRPr lang="en-US" sz="1200" b="1" dirty="0">
                <a:solidFill>
                  <a:srgbClr val="4A6C5B"/>
                </a:solidFill>
                <a:latin typeface="Arial" panose="020B0604020202020204" pitchFamily="34" charset="0"/>
                <a:cs typeface="Arial" panose="020B0604020202020204" pitchFamily="34" charset="0"/>
              </a:endParaRPr>
            </a:p>
          </p:txBody>
        </p:sp>
      </p:grpSp>
      <p:grpSp>
        <p:nvGrpSpPr>
          <p:cNvPr id="43" name="Group 42"/>
          <p:cNvGrpSpPr/>
          <p:nvPr/>
        </p:nvGrpSpPr>
        <p:grpSpPr>
          <a:xfrm>
            <a:off x="3896172" y="1010850"/>
            <a:ext cx="1240334" cy="1684462"/>
            <a:chOff x="8118935" y="1198472"/>
            <a:chExt cx="1240334" cy="1684462"/>
          </a:xfrm>
        </p:grpSpPr>
        <p:pic>
          <p:nvPicPr>
            <p:cNvPr id="14" name="Picture 13"/>
            <p:cNvPicPr>
              <a:picLocks noChangeAspect="1"/>
            </p:cNvPicPr>
            <p:nvPr/>
          </p:nvPicPr>
          <p:blipFill>
            <a:blip r:embed="rId5" cstate="print">
              <a:extLst>
                <a:ext uri="{BEBA8EAE-BF5A-486C-A8C5-ECC9F3942E4B}">
                  <a14:imgProps xmlns:a14="http://schemas.microsoft.com/office/drawing/2010/main">
                    <a14:imgLayer r:embed="rId6">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8118935" y="1198472"/>
              <a:ext cx="1240334" cy="1240334"/>
            </a:xfrm>
            <a:prstGeom prst="rect">
              <a:avLst/>
            </a:prstGeom>
          </p:spPr>
        </p:pic>
        <p:sp>
          <p:nvSpPr>
            <p:cNvPr id="15" name="Rectangle 14"/>
            <p:cNvSpPr/>
            <p:nvPr/>
          </p:nvSpPr>
          <p:spPr>
            <a:xfrm>
              <a:off x="8183946" y="2328936"/>
              <a:ext cx="1034257" cy="553998"/>
            </a:xfrm>
            <a:prstGeom prst="rect">
              <a:avLst/>
            </a:prstGeom>
          </p:spPr>
          <p:txBody>
            <a:bodyPr wrap="none">
              <a:spAutoFit/>
            </a:bodyPr>
            <a:lstStyle/>
            <a:p>
              <a:pPr algn="ctr"/>
              <a:r>
                <a:rPr lang="en-US" b="1" dirty="0">
                  <a:solidFill>
                    <a:srgbClr val="4A6C5B"/>
                  </a:solidFill>
                  <a:latin typeface="Arial" panose="020B0604020202020204" pitchFamily="34" charset="0"/>
                  <a:cs typeface="Arial" panose="020B0604020202020204" pitchFamily="34" charset="0"/>
                </a:rPr>
                <a:t>+62%</a:t>
              </a:r>
              <a:r>
                <a:rPr lang="en-US" sz="2000" b="1" dirty="0">
                  <a:solidFill>
                    <a:srgbClr val="4A6C5B"/>
                  </a:solidFill>
                  <a:latin typeface="Arial" panose="020B0604020202020204" pitchFamily="34" charset="0"/>
                  <a:cs typeface="Arial" panose="020B0604020202020204" pitchFamily="34" charset="0"/>
                </a:rPr>
                <a:t/>
              </a:r>
              <a:br>
                <a:rPr lang="en-US" sz="2000" b="1" dirty="0">
                  <a:solidFill>
                    <a:srgbClr val="4A6C5B"/>
                  </a:solidFill>
                  <a:latin typeface="Arial" panose="020B0604020202020204" pitchFamily="34" charset="0"/>
                  <a:cs typeface="Arial" panose="020B0604020202020204" pitchFamily="34" charset="0"/>
                </a:rPr>
              </a:br>
              <a:r>
                <a:rPr lang="en-US" sz="1200" b="1" dirty="0">
                  <a:solidFill>
                    <a:srgbClr val="4A6C5B"/>
                  </a:solidFill>
                  <a:latin typeface="Arial" panose="020B0604020202020204" pitchFamily="34" charset="0"/>
                  <a:cs typeface="Arial" panose="020B0604020202020204" pitchFamily="34" charset="0"/>
                </a:rPr>
                <a:t>went digital</a:t>
              </a:r>
            </a:p>
          </p:txBody>
        </p:sp>
      </p:grpSp>
      <p:grpSp>
        <p:nvGrpSpPr>
          <p:cNvPr id="35" name="Group 34"/>
          <p:cNvGrpSpPr/>
          <p:nvPr/>
        </p:nvGrpSpPr>
        <p:grpSpPr>
          <a:xfrm>
            <a:off x="801821" y="4898091"/>
            <a:ext cx="804993" cy="1009885"/>
            <a:chOff x="101697" y="4873479"/>
            <a:chExt cx="804993" cy="1009885"/>
          </a:xfrm>
        </p:grpSpPr>
        <p:pic>
          <p:nvPicPr>
            <p:cNvPr id="19" name="Picture 18"/>
            <p:cNvPicPr>
              <a:picLocks noChangeAspect="1"/>
            </p:cNvPicPr>
            <p:nvPr/>
          </p:nvPicPr>
          <p:blipFill>
            <a:blip r:embed="rId5" cstate="print">
              <a:extLst>
                <a:ext uri="{BEBA8EAE-BF5A-486C-A8C5-ECC9F3942E4B}">
                  <a14:imgProps xmlns:a14="http://schemas.microsoft.com/office/drawing/2010/main">
                    <a14:imgLayer r:embed="rId6">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86690" y="4873479"/>
              <a:ext cx="720000" cy="720000"/>
            </a:xfrm>
            <a:prstGeom prst="rect">
              <a:avLst/>
            </a:prstGeom>
          </p:spPr>
        </p:pic>
        <p:sp>
          <p:nvSpPr>
            <p:cNvPr id="21" name="Rectangle 20"/>
            <p:cNvSpPr/>
            <p:nvPr/>
          </p:nvSpPr>
          <p:spPr>
            <a:xfrm>
              <a:off x="101697" y="5575587"/>
              <a:ext cx="731290" cy="307777"/>
            </a:xfrm>
            <a:prstGeom prst="rect">
              <a:avLst/>
            </a:prstGeom>
          </p:spPr>
          <p:txBody>
            <a:bodyPr wrap="none">
              <a:spAutoFit/>
            </a:bodyPr>
            <a:lstStyle/>
            <a:p>
              <a:r>
                <a:rPr lang="en-US" sz="1400" b="1" dirty="0">
                  <a:solidFill>
                    <a:srgbClr val="4A6C5B"/>
                  </a:solidFill>
                  <a:latin typeface="Arial" panose="020B0604020202020204" pitchFamily="34" charset="0"/>
                  <a:cs typeface="Arial" panose="020B0604020202020204" pitchFamily="34" charset="0"/>
                </a:rPr>
                <a:t>14.000</a:t>
              </a:r>
              <a:endParaRPr lang="en-US" b="1" dirty="0">
                <a:solidFill>
                  <a:srgbClr val="4A6C5B"/>
                </a:solidFill>
                <a:latin typeface="Arial" panose="020B0604020202020204" pitchFamily="34" charset="0"/>
                <a:cs typeface="Arial" panose="020B0604020202020204" pitchFamily="34" charset="0"/>
              </a:endParaRPr>
            </a:p>
          </p:txBody>
        </p:sp>
      </p:grpSp>
      <p:grpSp>
        <p:nvGrpSpPr>
          <p:cNvPr id="37" name="Group 36"/>
          <p:cNvGrpSpPr/>
          <p:nvPr/>
        </p:nvGrpSpPr>
        <p:grpSpPr>
          <a:xfrm>
            <a:off x="1976721" y="4898091"/>
            <a:ext cx="740873" cy="1009885"/>
            <a:chOff x="2766306" y="4873479"/>
            <a:chExt cx="740873" cy="1009885"/>
          </a:xfrm>
        </p:grpSpPr>
        <p:pic>
          <p:nvPicPr>
            <p:cNvPr id="20" name="Picture 19"/>
            <p:cNvPicPr>
              <a:picLocks noChangeAspect="1"/>
            </p:cNvPicPr>
            <p:nvPr/>
          </p:nvPicPr>
          <p:blipFill>
            <a:blip r:embed="rId7" cstate="print">
              <a:extLst>
                <a:ext uri="{BEBA8EAE-BF5A-486C-A8C5-ECC9F3942E4B}">
                  <a14:imgProps xmlns:a14="http://schemas.microsoft.com/office/drawing/2010/main">
                    <a14:imgLayer r:embed="rId8">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787179" y="4873479"/>
              <a:ext cx="720000" cy="720000"/>
            </a:xfrm>
            <a:prstGeom prst="rect">
              <a:avLst/>
            </a:prstGeom>
          </p:spPr>
        </p:pic>
        <p:sp>
          <p:nvSpPr>
            <p:cNvPr id="22" name="Rectangle 21"/>
            <p:cNvSpPr/>
            <p:nvPr/>
          </p:nvSpPr>
          <p:spPr>
            <a:xfrm>
              <a:off x="2766306" y="5575587"/>
              <a:ext cx="631904" cy="307777"/>
            </a:xfrm>
            <a:prstGeom prst="rect">
              <a:avLst/>
            </a:prstGeom>
          </p:spPr>
          <p:txBody>
            <a:bodyPr wrap="none">
              <a:spAutoFit/>
            </a:bodyPr>
            <a:lstStyle/>
            <a:p>
              <a:r>
                <a:rPr lang="en-US" sz="1400" b="1" dirty="0">
                  <a:solidFill>
                    <a:srgbClr val="4A6C5B"/>
                  </a:solidFill>
                  <a:latin typeface="Arial" panose="020B0604020202020204" pitchFamily="34" charset="0"/>
                  <a:cs typeface="Arial" panose="020B0604020202020204" pitchFamily="34" charset="0"/>
                </a:rPr>
                <a:t>4.800</a:t>
              </a:r>
              <a:endParaRPr lang="en-US" b="1" dirty="0">
                <a:solidFill>
                  <a:srgbClr val="4A6C5B"/>
                </a:solidFill>
                <a:latin typeface="Arial" panose="020B0604020202020204" pitchFamily="34" charset="0"/>
                <a:cs typeface="Arial" panose="020B0604020202020204" pitchFamily="34" charset="0"/>
              </a:endParaRPr>
            </a:p>
          </p:txBody>
        </p:sp>
      </p:grpSp>
      <p:grpSp>
        <p:nvGrpSpPr>
          <p:cNvPr id="38" name="Group 37"/>
          <p:cNvGrpSpPr/>
          <p:nvPr/>
        </p:nvGrpSpPr>
        <p:grpSpPr>
          <a:xfrm>
            <a:off x="788803" y="3914733"/>
            <a:ext cx="2018501" cy="976017"/>
            <a:chOff x="2250873" y="5934586"/>
            <a:chExt cx="1485421" cy="718045"/>
          </a:xfrm>
        </p:grpSpPr>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24" name="Rectangle 23"/>
            <p:cNvSpPr/>
            <p:nvPr/>
          </p:nvSpPr>
          <p:spPr>
            <a:xfrm>
              <a:off x="2250873" y="6380918"/>
              <a:ext cx="1485421" cy="271713"/>
            </a:xfrm>
            <a:prstGeom prst="rect">
              <a:avLst/>
            </a:prstGeom>
          </p:spPr>
          <p:txBody>
            <a:bodyPr wrap="none">
              <a:spAutoFit/>
            </a:bodyPr>
            <a:lstStyle/>
            <a:p>
              <a:pPr algn="ctr"/>
              <a:r>
                <a:rPr lang="en-US" b="1" dirty="0">
                  <a:solidFill>
                    <a:srgbClr val="C00000"/>
                  </a:solidFill>
                  <a:latin typeface="Arial" panose="020B0604020202020204" pitchFamily="34" charset="0"/>
                  <a:cs typeface="Arial" panose="020B0604020202020204" pitchFamily="34" charset="0"/>
                </a:rPr>
                <a:t>5 million / month</a:t>
              </a:r>
            </a:p>
          </p:txBody>
        </p:sp>
      </p:grpSp>
      <p:grpSp>
        <p:nvGrpSpPr>
          <p:cNvPr id="3" name="Group 2"/>
          <p:cNvGrpSpPr/>
          <p:nvPr/>
        </p:nvGrpSpPr>
        <p:grpSpPr>
          <a:xfrm>
            <a:off x="5940151" y="3641136"/>
            <a:ext cx="3168353" cy="1852774"/>
            <a:chOff x="5208081" y="5237128"/>
            <a:chExt cx="3168353" cy="1852774"/>
          </a:xfrm>
        </p:grpSpPr>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9206" y="5237128"/>
              <a:ext cx="1617587" cy="864000"/>
            </a:xfrm>
            <a:prstGeom prst="rect">
              <a:avLst/>
            </a:prstGeom>
          </p:spPr>
        </p:pic>
        <p:sp>
          <p:nvSpPr>
            <p:cNvPr id="26" name="Rectangle 25"/>
            <p:cNvSpPr/>
            <p:nvPr/>
          </p:nvSpPr>
          <p:spPr>
            <a:xfrm>
              <a:off x="5208081" y="6166572"/>
              <a:ext cx="3168353" cy="923330"/>
            </a:xfrm>
            <a:prstGeom prst="rect">
              <a:avLst/>
            </a:prstGeom>
          </p:spPr>
          <p:txBody>
            <a:bodyPr wrap="square">
              <a:spAutoFit/>
            </a:bodyPr>
            <a:lstStyle/>
            <a:p>
              <a:pPr algn="ctr"/>
              <a:r>
                <a:rPr lang="en-US" b="1" dirty="0">
                  <a:solidFill>
                    <a:srgbClr val="4A6C5B"/>
                  </a:solidFill>
                  <a:latin typeface="Arial" panose="020B0604020202020204" pitchFamily="34" charset="0"/>
                  <a:cs typeface="Arial" panose="020B0604020202020204" pitchFamily="34" charset="0"/>
                </a:rPr>
                <a:t>3,5 million</a:t>
              </a:r>
            </a:p>
            <a:p>
              <a:pPr algn="ctr"/>
              <a:r>
                <a:rPr lang="en-US" sz="1200" b="1" dirty="0">
                  <a:solidFill>
                    <a:srgbClr val="4A6C5B"/>
                  </a:solidFill>
                  <a:latin typeface="Arial" panose="020B0604020202020204" pitchFamily="34" charset="0"/>
                  <a:cs typeface="Arial" panose="020B0604020202020204" pitchFamily="34" charset="0"/>
                </a:rPr>
                <a:t>Belgian patients with </a:t>
              </a:r>
            </a:p>
            <a:p>
              <a:pPr algn="ctr"/>
              <a:r>
                <a:rPr lang="en-US" sz="1200" b="1" dirty="0">
                  <a:solidFill>
                    <a:srgbClr val="4A6C5B"/>
                  </a:solidFill>
                  <a:latin typeface="Arial" panose="020B0604020202020204" pitchFamily="34" charset="0"/>
                  <a:cs typeface="Arial" panose="020B0604020202020204" pitchFamily="34" charset="0"/>
                </a:rPr>
                <a:t>Summary Electronic Health </a:t>
              </a:r>
              <a:r>
                <a:rPr lang="en-US" sz="1200" b="1" dirty="0" smtClean="0">
                  <a:solidFill>
                    <a:srgbClr val="4A6C5B"/>
                  </a:solidFill>
                  <a:latin typeface="Arial" panose="020B0604020202020204" pitchFamily="34" charset="0"/>
                  <a:cs typeface="Arial" panose="020B0604020202020204" pitchFamily="34" charset="0"/>
                </a:rPr>
                <a:t>Records in health vaults  </a:t>
              </a:r>
              <a:endParaRPr lang="en-US" sz="1200" b="1" dirty="0">
                <a:solidFill>
                  <a:srgbClr val="4A6C5B"/>
                </a:solidFill>
                <a:latin typeface="Arial" panose="020B0604020202020204" pitchFamily="34" charset="0"/>
                <a:cs typeface="Arial" panose="020B0604020202020204" pitchFamily="34" charset="0"/>
              </a:endParaRPr>
            </a:p>
          </p:txBody>
        </p:sp>
      </p:grpSp>
      <p:grpSp>
        <p:nvGrpSpPr>
          <p:cNvPr id="4" name="Group 3"/>
          <p:cNvGrpSpPr/>
          <p:nvPr/>
        </p:nvGrpSpPr>
        <p:grpSpPr>
          <a:xfrm>
            <a:off x="3375642" y="3075153"/>
            <a:ext cx="2281394" cy="1437214"/>
            <a:chOff x="5683221" y="3322850"/>
            <a:chExt cx="2281394" cy="1437214"/>
          </a:xfrm>
        </p:grpSpPr>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0781" y="3322850"/>
              <a:ext cx="1326268" cy="864000"/>
            </a:xfrm>
            <a:prstGeom prst="rect">
              <a:avLst/>
            </a:prstGeom>
          </p:spPr>
        </p:pic>
        <p:sp>
          <p:nvSpPr>
            <p:cNvPr id="29" name="Rectangle 28"/>
            <p:cNvSpPr/>
            <p:nvPr/>
          </p:nvSpPr>
          <p:spPr>
            <a:xfrm>
              <a:off x="5683221" y="4206066"/>
              <a:ext cx="2281394" cy="553998"/>
            </a:xfrm>
            <a:prstGeom prst="rect">
              <a:avLst/>
            </a:prstGeom>
          </p:spPr>
          <p:txBody>
            <a:bodyPr wrap="none">
              <a:spAutoFit/>
            </a:bodyPr>
            <a:lstStyle/>
            <a:p>
              <a:pPr algn="ctr"/>
              <a:r>
                <a:rPr lang="en-US" b="1" spc="100" dirty="0">
                  <a:solidFill>
                    <a:srgbClr val="C00000"/>
                  </a:solidFill>
                  <a:latin typeface="Arial" panose="020B0604020202020204" pitchFamily="34" charset="0"/>
                  <a:cs typeface="Arial" panose="020B0604020202020204" pitchFamily="34" charset="0"/>
                </a:rPr>
                <a:t>13.300.000.000</a:t>
              </a:r>
            </a:p>
            <a:p>
              <a:pPr algn="ctr"/>
              <a:r>
                <a:rPr lang="en-US" sz="1200" b="1" dirty="0">
                  <a:solidFill>
                    <a:srgbClr val="4A6C5B"/>
                  </a:solidFill>
                  <a:latin typeface="Arial" panose="020B0604020202020204" pitchFamily="34" charset="0"/>
                  <a:cs typeface="Arial" panose="020B0604020202020204" pitchFamily="34" charset="0"/>
                </a:rPr>
                <a:t>Digital transactions annually</a:t>
              </a:r>
            </a:p>
          </p:txBody>
        </p:sp>
      </p:grpSp>
      <p:grpSp>
        <p:nvGrpSpPr>
          <p:cNvPr id="41" name="Group 40"/>
          <p:cNvGrpSpPr/>
          <p:nvPr/>
        </p:nvGrpSpPr>
        <p:grpSpPr>
          <a:xfrm>
            <a:off x="967006" y="1052992"/>
            <a:ext cx="1502334" cy="1778003"/>
            <a:chOff x="1251865" y="1059565"/>
            <a:chExt cx="1502334" cy="1778003"/>
          </a:xfrm>
        </p:grpSpPr>
        <p:grpSp>
          <p:nvGrpSpPr>
            <p:cNvPr id="13" name="Group 12"/>
            <p:cNvGrpSpPr/>
            <p:nvPr/>
          </p:nvGrpSpPr>
          <p:grpSpPr>
            <a:xfrm>
              <a:off x="1331576" y="1059565"/>
              <a:ext cx="1342914" cy="1098997"/>
              <a:chOff x="1125953" y="1169428"/>
              <a:chExt cx="1342914" cy="1098997"/>
            </a:xfrm>
          </p:grpSpPr>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25953" y="1169428"/>
                <a:ext cx="1342914" cy="1098997"/>
              </a:xfrm>
              <a:prstGeom prst="rect">
                <a:avLst/>
              </a:prstGeom>
            </p:spPr>
          </p:pic>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l="39497" t="36834" r="39089" b="37666"/>
              <a:stretch/>
            </p:blipFill>
            <p:spPr>
              <a:xfrm>
                <a:off x="1510054" y="1308335"/>
                <a:ext cx="574712" cy="560070"/>
              </a:xfrm>
              <a:prstGeom prst="rect">
                <a:avLst/>
              </a:prstGeom>
            </p:spPr>
          </p:pic>
        </p:grpSp>
        <p:sp>
          <p:nvSpPr>
            <p:cNvPr id="40" name="Rectangle 39"/>
            <p:cNvSpPr/>
            <p:nvPr/>
          </p:nvSpPr>
          <p:spPr>
            <a:xfrm>
              <a:off x="1251865" y="2098904"/>
              <a:ext cx="1502334" cy="738664"/>
            </a:xfrm>
            <a:prstGeom prst="rect">
              <a:avLst/>
            </a:prstGeom>
          </p:spPr>
          <p:txBody>
            <a:bodyPr wrap="none">
              <a:spAutoFit/>
            </a:bodyPr>
            <a:lstStyle/>
            <a:p>
              <a:pPr algn="ctr"/>
              <a:r>
                <a:rPr lang="en-US" b="1" dirty="0">
                  <a:solidFill>
                    <a:srgbClr val="C00000"/>
                  </a:solidFill>
                  <a:latin typeface="Arial" panose="020B0604020202020204" pitchFamily="34" charset="0"/>
                  <a:cs typeface="Arial" panose="020B0604020202020204" pitchFamily="34" charset="0"/>
                </a:rPr>
                <a:t>&gt;76%</a:t>
              </a:r>
            </a:p>
            <a:p>
              <a:pPr algn="ctr"/>
              <a:r>
                <a:rPr lang="en-US" sz="1200" b="1" dirty="0">
                  <a:solidFill>
                    <a:srgbClr val="4A6C5B"/>
                  </a:solidFill>
                  <a:latin typeface="Arial" panose="020B0604020202020204" pitchFamily="34" charset="0"/>
                  <a:cs typeface="Arial" panose="020B0604020202020204" pitchFamily="34" charset="0"/>
                </a:rPr>
                <a:t>Belgian citizens’</a:t>
              </a:r>
            </a:p>
            <a:p>
              <a:pPr algn="ctr"/>
              <a:r>
                <a:rPr lang="en-US" sz="1200" b="1" dirty="0">
                  <a:solidFill>
                    <a:srgbClr val="4A6C5B"/>
                  </a:solidFill>
                  <a:latin typeface="Arial" panose="020B0604020202020204" pitchFamily="34" charset="0"/>
                  <a:cs typeface="Arial" panose="020B0604020202020204" pitchFamily="34" charset="0"/>
                </a:rPr>
                <a:t>Informed Consent</a:t>
              </a:r>
            </a:p>
          </p:txBody>
        </p:sp>
      </p:grpSp>
      <p:sp>
        <p:nvSpPr>
          <p:cNvPr id="47" name="Rectangle 46"/>
          <p:cNvSpPr/>
          <p:nvPr/>
        </p:nvSpPr>
        <p:spPr>
          <a:xfrm>
            <a:off x="547425" y="3485983"/>
            <a:ext cx="2603598" cy="338554"/>
          </a:xfrm>
          <a:prstGeom prst="rect">
            <a:avLst/>
          </a:prstGeom>
          <a:solidFill>
            <a:srgbClr val="4A6C5B"/>
          </a:solidFill>
        </p:spPr>
        <p:txBody>
          <a:bodyPr wrap="none">
            <a:spAutoFit/>
          </a:bodyPr>
          <a:lstStyle/>
          <a:p>
            <a:pPr algn="ctr"/>
            <a:r>
              <a:rPr lang="en-US" sz="1600" b="1" dirty="0">
                <a:solidFill>
                  <a:schemeClr val="bg1"/>
                </a:solidFill>
                <a:latin typeface="Arial" panose="020B0604020202020204" pitchFamily="34" charset="0"/>
                <a:cs typeface="Arial" panose="020B0604020202020204" pitchFamily="34" charset="0"/>
              </a:rPr>
              <a:t>Electronic Prescriptions</a:t>
            </a:r>
          </a:p>
        </p:txBody>
      </p:sp>
      <p:sp>
        <p:nvSpPr>
          <p:cNvPr id="5" name="Rectangle 4"/>
          <p:cNvSpPr/>
          <p:nvPr/>
        </p:nvSpPr>
        <p:spPr>
          <a:xfrm>
            <a:off x="2133718" y="5736253"/>
            <a:ext cx="3907282" cy="738664"/>
          </a:xfrm>
          <a:prstGeom prst="rect">
            <a:avLst/>
          </a:prstGeom>
        </p:spPr>
        <p:txBody>
          <a:bodyPr wrap="square">
            <a:spAutoFit/>
          </a:bodyPr>
          <a:lstStyle/>
          <a:p>
            <a:pPr lvl="1" algn="ctr"/>
            <a:r>
              <a:rPr lang="nl-BE" b="1" dirty="0" smtClean="0">
                <a:solidFill>
                  <a:srgbClr val="4A6C5B"/>
                </a:solidFill>
                <a:latin typeface="Arial" panose="020B0604020202020204" pitchFamily="34" charset="0"/>
                <a:cs typeface="Arial" panose="020B0604020202020204" pitchFamily="34" charset="0"/>
              </a:rPr>
              <a:t>200 </a:t>
            </a:r>
            <a:r>
              <a:rPr lang="nl-BE" b="1" dirty="0" err="1" smtClean="0">
                <a:solidFill>
                  <a:srgbClr val="4A6C5B"/>
                </a:solidFill>
                <a:latin typeface="Arial" panose="020B0604020202020204" pitchFamily="34" charset="0"/>
                <a:cs typeface="Arial" panose="020B0604020202020204" pitchFamily="34" charset="0"/>
              </a:rPr>
              <a:t>million</a:t>
            </a:r>
            <a:endParaRPr lang="nl-BE" b="1" dirty="0">
              <a:solidFill>
                <a:srgbClr val="4A6C5B"/>
              </a:solidFill>
              <a:latin typeface="Arial" panose="020B0604020202020204" pitchFamily="34" charset="0"/>
              <a:cs typeface="Arial" panose="020B0604020202020204" pitchFamily="34" charset="0"/>
            </a:endParaRPr>
          </a:p>
          <a:p>
            <a:pPr lvl="1" algn="ctr"/>
            <a:r>
              <a:rPr lang="nl-BE" sz="1200" b="1" dirty="0" err="1" smtClean="0">
                <a:solidFill>
                  <a:srgbClr val="4A6C5B"/>
                </a:solidFill>
                <a:latin typeface="Arial" panose="020B0604020202020204" pitchFamily="34" charset="0"/>
                <a:cs typeface="Arial" panose="020B0604020202020204" pitchFamily="34" charset="0"/>
              </a:rPr>
              <a:t>electronic</a:t>
            </a:r>
            <a:r>
              <a:rPr lang="nl-BE" sz="1200" b="1" dirty="0" smtClean="0">
                <a:solidFill>
                  <a:srgbClr val="4A6C5B"/>
                </a:solidFill>
                <a:latin typeface="Arial" panose="020B0604020202020204" pitchFamily="34" charset="0"/>
                <a:cs typeface="Arial" panose="020B0604020202020204" pitchFamily="34" charset="0"/>
              </a:rPr>
              <a:t> </a:t>
            </a:r>
            <a:r>
              <a:rPr lang="nl-BE" sz="1200" b="1" dirty="0" err="1" smtClean="0">
                <a:solidFill>
                  <a:srgbClr val="4A6C5B"/>
                </a:solidFill>
                <a:latin typeface="Arial" panose="020B0604020202020204" pitchFamily="34" charset="0"/>
                <a:cs typeface="Arial" panose="020B0604020202020204" pitchFamily="34" charset="0"/>
              </a:rPr>
              <a:t>documents</a:t>
            </a:r>
            <a:r>
              <a:rPr lang="nl-BE" sz="1200" b="1" dirty="0" smtClean="0">
                <a:solidFill>
                  <a:srgbClr val="4A6C5B"/>
                </a:solidFill>
                <a:latin typeface="Arial" panose="020B0604020202020204" pitchFamily="34" charset="0"/>
                <a:cs typeface="Arial" panose="020B0604020202020204" pitchFamily="34" charset="0"/>
              </a:rPr>
              <a:t> </a:t>
            </a:r>
            <a:r>
              <a:rPr lang="nl-BE" sz="1200" b="1" dirty="0" err="1" smtClean="0">
                <a:solidFill>
                  <a:srgbClr val="4A6C5B"/>
                </a:solidFill>
                <a:latin typeface="Arial" panose="020B0604020202020204" pitchFamily="34" charset="0"/>
                <a:cs typeface="Arial" panose="020B0604020202020204" pitchFamily="34" charset="0"/>
              </a:rPr>
              <a:t>available</a:t>
            </a:r>
            <a:endParaRPr lang="nl-BE" sz="1200" b="1" dirty="0">
              <a:solidFill>
                <a:srgbClr val="4A6C5B"/>
              </a:solidFill>
              <a:latin typeface="Arial" panose="020B0604020202020204" pitchFamily="34" charset="0"/>
              <a:cs typeface="Arial" panose="020B0604020202020204" pitchFamily="34" charset="0"/>
            </a:endParaRPr>
          </a:p>
          <a:p>
            <a:pPr lvl="1" algn="ctr"/>
            <a:r>
              <a:rPr lang="nl-BE" sz="1200" b="1" dirty="0" smtClean="0">
                <a:solidFill>
                  <a:srgbClr val="4A6C5B"/>
                </a:solidFill>
                <a:latin typeface="Arial" panose="020B0604020202020204" pitchFamily="34" charset="0"/>
                <a:cs typeface="Arial" panose="020B0604020202020204" pitchFamily="34" charset="0"/>
              </a:rPr>
              <a:t>at </a:t>
            </a:r>
            <a:r>
              <a:rPr lang="nl-BE" sz="1200" b="1" dirty="0" err="1" smtClean="0">
                <a:solidFill>
                  <a:srgbClr val="4A6C5B"/>
                </a:solidFill>
                <a:latin typeface="Arial" panose="020B0604020202020204" pitchFamily="34" charset="0"/>
                <a:cs typeface="Arial" panose="020B0604020202020204" pitchFamily="34" charset="0"/>
              </a:rPr>
              <a:t>hospitals</a:t>
            </a:r>
            <a:r>
              <a:rPr lang="nl-BE" sz="1200" b="1" dirty="0" smtClean="0">
                <a:solidFill>
                  <a:srgbClr val="4A6C5B"/>
                </a:solidFill>
                <a:latin typeface="Arial" panose="020B0604020202020204" pitchFamily="34" charset="0"/>
                <a:cs typeface="Arial" panose="020B0604020202020204" pitchFamily="34" charset="0"/>
              </a:rPr>
              <a:t> </a:t>
            </a:r>
            <a:r>
              <a:rPr lang="nl-BE" sz="1200" b="1" dirty="0" err="1" smtClean="0">
                <a:solidFill>
                  <a:srgbClr val="4A6C5B"/>
                </a:solidFill>
                <a:latin typeface="Arial" panose="020B0604020202020204" pitchFamily="34" charset="0"/>
                <a:cs typeface="Arial" panose="020B0604020202020204" pitchFamily="34" charset="0"/>
              </a:rPr>
              <a:t>and</a:t>
            </a:r>
            <a:r>
              <a:rPr lang="nl-BE" sz="1200" b="1" dirty="0" smtClean="0">
                <a:solidFill>
                  <a:srgbClr val="4A6C5B"/>
                </a:solidFill>
                <a:latin typeface="Arial" panose="020B0604020202020204" pitchFamily="34" charset="0"/>
                <a:cs typeface="Arial" panose="020B0604020202020204" pitchFamily="34" charset="0"/>
              </a:rPr>
              <a:t> </a:t>
            </a:r>
            <a:r>
              <a:rPr lang="nl-BE" sz="1200" b="1" dirty="0" err="1" smtClean="0">
                <a:solidFill>
                  <a:srgbClr val="4A6C5B"/>
                </a:solidFill>
                <a:latin typeface="Arial" panose="020B0604020202020204" pitchFamily="34" charset="0"/>
                <a:cs typeface="Arial" panose="020B0604020202020204" pitchFamily="34" charset="0"/>
              </a:rPr>
              <a:t>clinical</a:t>
            </a:r>
            <a:r>
              <a:rPr lang="nl-BE" sz="1200" b="1" dirty="0" smtClean="0">
                <a:solidFill>
                  <a:srgbClr val="4A6C5B"/>
                </a:solidFill>
                <a:latin typeface="Arial" panose="020B0604020202020204" pitchFamily="34" charset="0"/>
                <a:cs typeface="Arial" panose="020B0604020202020204" pitchFamily="34" charset="0"/>
              </a:rPr>
              <a:t> labs</a:t>
            </a:r>
            <a:endParaRPr lang="nl-BE" sz="1200" b="1" dirty="0">
              <a:solidFill>
                <a:srgbClr val="4A6C5B"/>
              </a:solidFill>
              <a:latin typeface="Arial" panose="020B0604020202020204" pitchFamily="34" charset="0"/>
              <a:cs typeface="Arial" panose="020B0604020202020204" pitchFamily="34" charset="0"/>
            </a:endParaRPr>
          </a:p>
        </p:txBody>
      </p:sp>
      <p:sp>
        <p:nvSpPr>
          <p:cNvPr id="8" name="Date Placeholder 7"/>
          <p:cNvSpPr>
            <a:spLocks noGrp="1"/>
          </p:cNvSpPr>
          <p:nvPr>
            <p:ph type="dt" sz="half" idx="2"/>
          </p:nvPr>
        </p:nvSpPr>
        <p:spPr/>
        <p:txBody>
          <a:bodyPr/>
          <a:lstStyle/>
          <a:p>
            <a:r>
              <a:rPr lang="en-US" smtClean="0"/>
              <a:t>16/11/2019</a:t>
            </a:r>
            <a:endParaRPr lang="fr-BE" dirty="0"/>
          </a:p>
        </p:txBody>
      </p:sp>
      <p:sp>
        <p:nvSpPr>
          <p:cNvPr id="10" name="Slide Number Placeholder 9"/>
          <p:cNvSpPr>
            <a:spLocks noGrp="1"/>
          </p:cNvSpPr>
          <p:nvPr>
            <p:ph type="sldNum" sz="quarter" idx="4"/>
          </p:nvPr>
        </p:nvSpPr>
        <p:spPr/>
        <p:txBody>
          <a:bodyPr/>
          <a:lstStyle/>
          <a:p>
            <a:fld id="{30A9230E-FFBB-4CCB-ABD7-198084EDE768}" type="slidenum">
              <a:rPr lang="fr-BE" smtClean="0"/>
              <a:pPr/>
              <a:t>8</a:t>
            </a:fld>
            <a:endParaRPr lang="fr-BE" dirty="0"/>
          </a:p>
        </p:txBody>
      </p:sp>
    </p:spTree>
    <p:extLst>
      <p:ext uri="{BB962C8B-B14F-4D97-AF65-F5344CB8AC3E}">
        <p14:creationId xmlns:p14="http://schemas.microsoft.com/office/powerpoint/2010/main" val="20774597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Overzicht reglementen</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1450"/>
            <a:ext cx="9144000" cy="5574082"/>
          </a:xfrm>
          <a:prstGeom prst="rect">
            <a:avLst/>
          </a:prstGeom>
        </p:spPr>
      </p:pic>
      <p:sp>
        <p:nvSpPr>
          <p:cNvPr id="9" name="Date Placeholder 8"/>
          <p:cNvSpPr>
            <a:spLocks noGrp="1"/>
          </p:cNvSpPr>
          <p:nvPr>
            <p:ph type="dt" sz="half" idx="2"/>
          </p:nvPr>
        </p:nvSpPr>
        <p:spPr/>
        <p:txBody>
          <a:bodyPr/>
          <a:lstStyle/>
          <a:p>
            <a:r>
              <a:rPr lang="en-US" smtClean="0"/>
              <a:t>16/11/2019</a:t>
            </a:r>
            <a:endParaRPr lang="fr-BE" dirty="0"/>
          </a:p>
        </p:txBody>
      </p:sp>
      <p:sp>
        <p:nvSpPr>
          <p:cNvPr id="10" name="Slide Number Placeholder 9"/>
          <p:cNvSpPr>
            <a:spLocks noGrp="1"/>
          </p:cNvSpPr>
          <p:nvPr>
            <p:ph type="sldNum" sz="quarter" idx="4"/>
          </p:nvPr>
        </p:nvSpPr>
        <p:spPr/>
        <p:txBody>
          <a:bodyPr/>
          <a:lstStyle/>
          <a:p>
            <a:fld id="{30A9230E-FFBB-4CCB-ABD7-198084EDE768}" type="slidenum">
              <a:rPr lang="fr-BE" smtClean="0"/>
              <a:pPr/>
              <a:t>80</a:t>
            </a:fld>
            <a:endParaRPr lang="fr-BE" dirty="0"/>
          </a:p>
        </p:txBody>
      </p:sp>
    </p:spTree>
    <p:extLst>
      <p:ext uri="{BB962C8B-B14F-4D97-AF65-F5344CB8AC3E}">
        <p14:creationId xmlns:p14="http://schemas.microsoft.com/office/powerpoint/2010/main" val="22216644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Huidige toegangsmatrix</a:t>
            </a:r>
            <a:endParaRPr lang="fr-BE" dirty="0"/>
          </a:p>
        </p:txBody>
      </p:sp>
      <p:pic>
        <p:nvPicPr>
          <p:cNvPr id="3" name="Picture 2"/>
          <p:cNvPicPr>
            <a:picLocks noChangeAspect="1"/>
          </p:cNvPicPr>
          <p:nvPr/>
        </p:nvPicPr>
        <p:blipFill>
          <a:blip r:embed="rId2"/>
          <a:stretch>
            <a:fillRect/>
          </a:stretch>
        </p:blipFill>
        <p:spPr>
          <a:xfrm>
            <a:off x="321048" y="1524000"/>
            <a:ext cx="8437189" cy="4733924"/>
          </a:xfrm>
          <a:prstGeom prst="rect">
            <a:avLst/>
          </a:prstGeom>
        </p:spPr>
      </p:pic>
      <p:sp>
        <p:nvSpPr>
          <p:cNvPr id="12" name="Date Placeholder 11"/>
          <p:cNvSpPr>
            <a:spLocks noGrp="1"/>
          </p:cNvSpPr>
          <p:nvPr>
            <p:ph type="dt" sz="half" idx="2"/>
          </p:nvPr>
        </p:nvSpPr>
        <p:spPr/>
        <p:txBody>
          <a:bodyPr/>
          <a:lstStyle/>
          <a:p>
            <a:r>
              <a:rPr lang="en-US" smtClean="0"/>
              <a:t>16/11/2019</a:t>
            </a:r>
            <a:endParaRPr lang="fr-BE" dirty="0"/>
          </a:p>
        </p:txBody>
      </p:sp>
      <p:sp>
        <p:nvSpPr>
          <p:cNvPr id="13" name="Slide Number Placeholder 12"/>
          <p:cNvSpPr>
            <a:spLocks noGrp="1"/>
          </p:cNvSpPr>
          <p:nvPr>
            <p:ph type="sldNum" sz="quarter" idx="4"/>
          </p:nvPr>
        </p:nvSpPr>
        <p:spPr/>
        <p:txBody>
          <a:bodyPr/>
          <a:lstStyle/>
          <a:p>
            <a:fld id="{30A9230E-FFBB-4CCB-ABD7-198084EDE768}" type="slidenum">
              <a:rPr lang="fr-BE" smtClean="0"/>
              <a:pPr/>
              <a:t>81</a:t>
            </a:fld>
            <a:endParaRPr lang="fr-BE" dirty="0"/>
          </a:p>
        </p:txBody>
      </p:sp>
    </p:spTree>
    <p:extLst>
      <p:ext uri="{BB962C8B-B14F-4D97-AF65-F5344CB8AC3E}">
        <p14:creationId xmlns:p14="http://schemas.microsoft.com/office/powerpoint/2010/main" val="19370340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Besluit</a:t>
            </a:r>
            <a:endParaRPr lang="fr-BE" dirty="0"/>
          </a:p>
        </p:txBody>
      </p:sp>
      <p:sp>
        <p:nvSpPr>
          <p:cNvPr id="3" name="Content Placeholder 2"/>
          <p:cNvSpPr>
            <a:spLocks noGrp="1"/>
          </p:cNvSpPr>
          <p:nvPr>
            <p:ph idx="1"/>
          </p:nvPr>
        </p:nvSpPr>
        <p:spPr/>
        <p:txBody>
          <a:bodyPr/>
          <a:lstStyle/>
          <a:p>
            <a:r>
              <a:rPr lang="nl-BE" dirty="0" smtClean="0"/>
              <a:t>elektronische gegevensdeling is cruciaal ter ondersteuning van een kwaliteitsvolle gezondheidszorg</a:t>
            </a:r>
          </a:p>
          <a:p>
            <a:endParaRPr lang="nl-BE" dirty="0" smtClean="0"/>
          </a:p>
          <a:p>
            <a:endParaRPr lang="nl-BE" dirty="0"/>
          </a:p>
          <a:p>
            <a:r>
              <a:rPr lang="nl-BE" dirty="0" smtClean="0"/>
              <a:t>het gebruik van de basisdiensten van het eHealth-platform laat toe dit te doen met respect van de GDPR</a:t>
            </a:r>
          </a:p>
          <a:p>
            <a:endParaRPr lang="nl-BE" dirty="0" smtClean="0"/>
          </a:p>
          <a:p>
            <a:endParaRPr lang="nl-BE" dirty="0"/>
          </a:p>
          <a:p>
            <a:r>
              <a:rPr lang="nl-BE" dirty="0" smtClean="0"/>
              <a:t>de </a:t>
            </a:r>
            <a:r>
              <a:rPr lang="nl-BE" dirty="0" smtClean="0"/>
              <a:t>reglementen en beraadslagingen </a:t>
            </a:r>
            <a:r>
              <a:rPr lang="nl-BE" dirty="0" smtClean="0"/>
              <a:t>van het Informatieveiligheidscomité bieden rechtszekerheid</a:t>
            </a:r>
          </a:p>
          <a:p>
            <a:pPr lvl="1"/>
            <a:endParaRPr lang="nl-BE"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82</a:t>
            </a:fld>
            <a:endParaRPr lang="fr-BE" dirty="0"/>
          </a:p>
        </p:txBody>
      </p:sp>
    </p:spTree>
    <p:extLst>
      <p:ext uri="{BB962C8B-B14F-4D97-AF65-F5344CB8AC3E}">
        <p14:creationId xmlns:p14="http://schemas.microsoft.com/office/powerpoint/2010/main" val="17190842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Besluit</a:t>
            </a:r>
            <a:endParaRPr lang="fr-BE" dirty="0"/>
          </a:p>
        </p:txBody>
      </p:sp>
      <p:sp>
        <p:nvSpPr>
          <p:cNvPr id="3" name="Content Placeholder 2"/>
          <p:cNvSpPr>
            <a:spLocks noGrp="1"/>
          </p:cNvSpPr>
          <p:nvPr>
            <p:ph idx="1"/>
          </p:nvPr>
        </p:nvSpPr>
        <p:spPr/>
        <p:txBody>
          <a:bodyPr>
            <a:normAutofit/>
          </a:bodyPr>
          <a:lstStyle/>
          <a:p>
            <a:r>
              <a:rPr lang="nl-BE" dirty="0" smtClean="0"/>
              <a:t>toepassing van de GDPR</a:t>
            </a:r>
          </a:p>
          <a:p>
            <a:pPr lvl="1"/>
            <a:r>
              <a:rPr lang="nl-BE" dirty="0" smtClean="0"/>
              <a:t>bewustwording en ‘privacy </a:t>
            </a:r>
            <a:r>
              <a:rPr lang="nl-BE" dirty="0" err="1" smtClean="0"/>
              <a:t>by</a:t>
            </a:r>
            <a:r>
              <a:rPr lang="nl-BE" dirty="0" smtClean="0"/>
              <a:t> design’</a:t>
            </a:r>
          </a:p>
          <a:p>
            <a:pPr lvl="1"/>
            <a:r>
              <a:rPr lang="nl-BE" dirty="0" smtClean="0"/>
              <a:t>register van verwerkingsactiviteiten</a:t>
            </a:r>
          </a:p>
          <a:p>
            <a:pPr lvl="1"/>
            <a:r>
              <a:rPr lang="nl-BE" dirty="0" smtClean="0"/>
              <a:t>geen gebruik van persoonsgegevens buiten zorgverlening tenzij toestemming van de betrokkene</a:t>
            </a:r>
          </a:p>
          <a:p>
            <a:pPr lvl="1"/>
            <a:r>
              <a:rPr lang="nl-BE" dirty="0" smtClean="0"/>
              <a:t>privacyverklaring op website, in wachtkamer, …</a:t>
            </a:r>
          </a:p>
          <a:p>
            <a:pPr lvl="1"/>
            <a:r>
              <a:rPr lang="nl-BE" dirty="0" smtClean="0"/>
              <a:t>nakijken contracten met softwareleveranciers</a:t>
            </a:r>
          </a:p>
          <a:p>
            <a:pPr lvl="1"/>
            <a:r>
              <a:rPr lang="nl-BE" dirty="0" smtClean="0"/>
              <a:t>gebruik van diensten van eHealth-platform voor veilige gegevensuitwisseling</a:t>
            </a:r>
          </a:p>
          <a:p>
            <a:pPr lvl="1"/>
            <a:r>
              <a:rPr lang="nl-BE" dirty="0" smtClean="0"/>
              <a:t>respect van beraadslagingen van Informatieveiligheidscomité</a:t>
            </a:r>
          </a:p>
          <a:p>
            <a:pPr lvl="1"/>
            <a:r>
              <a:rPr lang="nl-BE" dirty="0" smtClean="0"/>
              <a:t>procedure bij incidenten</a:t>
            </a:r>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83</a:t>
            </a:fld>
            <a:endParaRPr lang="fr-BE" dirty="0"/>
          </a:p>
        </p:txBody>
      </p:sp>
    </p:spTree>
    <p:extLst>
      <p:ext uri="{BB962C8B-B14F-4D97-AF65-F5344CB8AC3E}">
        <p14:creationId xmlns:p14="http://schemas.microsoft.com/office/powerpoint/2010/main" val="20888995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0A9230E-FFBB-4CCB-ABD7-198084EDE768}" type="slidenum">
              <a:rPr lang="fr-BE" smtClean="0"/>
              <a:pPr/>
              <a:t>84</a:t>
            </a:fld>
            <a:endParaRPr lang="fr-BE" dirty="0"/>
          </a:p>
        </p:txBody>
      </p:sp>
    </p:spTree>
    <p:extLst>
      <p:ext uri="{BB962C8B-B14F-4D97-AF65-F5344CB8AC3E}">
        <p14:creationId xmlns:p14="http://schemas.microsoft.com/office/powerpoint/2010/main" val="3718211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AVG of GDPR</a:t>
            </a:r>
            <a:endParaRPr lang="nl-BE" noProof="0"/>
          </a:p>
        </p:txBody>
      </p:sp>
      <p:sp>
        <p:nvSpPr>
          <p:cNvPr id="3" name="Content Placeholder 2"/>
          <p:cNvSpPr>
            <a:spLocks noGrp="1"/>
          </p:cNvSpPr>
          <p:nvPr>
            <p:ph idx="1"/>
          </p:nvPr>
        </p:nvSpPr>
        <p:spPr/>
        <p:txBody>
          <a:bodyPr/>
          <a:lstStyle/>
          <a:p>
            <a:r>
              <a:rPr lang="nl-BE" noProof="0" smtClean="0"/>
              <a:t>Verordening 2016/679 van het Europees Parlement en de Raad van 27 april 2016, afgekort als</a:t>
            </a:r>
          </a:p>
          <a:p>
            <a:pPr lvl="1"/>
            <a:r>
              <a:rPr lang="nl-BE" noProof="0" smtClean="0"/>
              <a:t>Algemene Verordening Gegevensbescherming (AVG)</a:t>
            </a:r>
          </a:p>
          <a:p>
            <a:pPr lvl="1"/>
            <a:r>
              <a:rPr lang="nl-BE" noProof="0" smtClean="0"/>
              <a:t>General Data Protection Regulation (GDPR)</a:t>
            </a:r>
          </a:p>
          <a:p>
            <a:pPr lvl="1"/>
            <a:endParaRPr lang="nl-BE" noProof="0" smtClean="0"/>
          </a:p>
          <a:p>
            <a:r>
              <a:rPr lang="nl-BE" noProof="0" smtClean="0"/>
              <a:t>Verordening =&gt; rechtstreekse toepasselijk zonder dat omzetting in nationaal recht nodig is</a:t>
            </a:r>
          </a:p>
          <a:p>
            <a:endParaRPr lang="nl-BE" noProof="0" smtClean="0"/>
          </a:p>
          <a:p>
            <a:r>
              <a:rPr lang="nl-BE" noProof="0" smtClean="0"/>
              <a:t>van toepassing vanaf 25 mei 2018</a:t>
            </a:r>
          </a:p>
          <a:p>
            <a:endParaRPr lang="nl-BE" noProof="0" smtClean="0"/>
          </a:p>
          <a:p>
            <a:r>
              <a:rPr lang="nl-BE" noProof="0" smtClean="0"/>
              <a:t>wel aantal aanpassingen nodig in nationale regelgeving</a:t>
            </a:r>
            <a:endParaRPr lang="nl-BE" noProof="0" dirty="0"/>
          </a:p>
        </p:txBody>
      </p:sp>
      <p:sp>
        <p:nvSpPr>
          <p:cNvPr id="6" name="Date Placeholder 5"/>
          <p:cNvSpPr>
            <a:spLocks noGrp="1"/>
          </p:cNvSpPr>
          <p:nvPr>
            <p:ph type="dt" sz="half" idx="2"/>
          </p:nvPr>
        </p:nvSpPr>
        <p:spPr/>
        <p:txBody>
          <a:bodyPr/>
          <a:lstStyle/>
          <a:p>
            <a:r>
              <a:rPr lang="en-US" smtClean="0"/>
              <a:t>16/11/2019</a:t>
            </a:r>
            <a:endParaRPr lang="fr-BE" dirty="0"/>
          </a:p>
        </p:txBody>
      </p:sp>
      <p:sp>
        <p:nvSpPr>
          <p:cNvPr id="7" name="Slide Number Placeholder 6"/>
          <p:cNvSpPr>
            <a:spLocks noGrp="1"/>
          </p:cNvSpPr>
          <p:nvPr>
            <p:ph type="sldNum" sz="quarter" idx="4"/>
          </p:nvPr>
        </p:nvSpPr>
        <p:spPr/>
        <p:txBody>
          <a:bodyPr/>
          <a:lstStyle/>
          <a:p>
            <a:fld id="{30A9230E-FFBB-4CCB-ABD7-198084EDE768}" type="slidenum">
              <a:rPr lang="fr-BE" smtClean="0"/>
              <a:pPr/>
              <a:t>9</a:t>
            </a:fld>
            <a:endParaRPr lang="fr-BE" dirty="0"/>
          </a:p>
        </p:txBody>
      </p:sp>
    </p:spTree>
    <p:extLst>
      <p:ext uri="{BB962C8B-B14F-4D97-AF65-F5344CB8AC3E}">
        <p14:creationId xmlns:p14="http://schemas.microsoft.com/office/powerpoint/2010/main" val="2802212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4937</Words>
  <Application>Microsoft Office PowerPoint</Application>
  <PresentationFormat>On-screen Show (4:3)</PresentationFormat>
  <Paragraphs>916</Paragraphs>
  <Slides>84</Slides>
  <Notes>13</Notes>
  <HiddenSlides>9</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84</vt:i4>
      </vt:variant>
    </vt:vector>
  </HeadingPairs>
  <TitlesOfParts>
    <vt:vector size="88" baseType="lpstr">
      <vt:lpstr>Arial</vt:lpstr>
      <vt:lpstr>Calibri</vt:lpstr>
      <vt:lpstr>Consolas</vt:lpstr>
      <vt:lpstr>1_Custom Design</vt:lpstr>
      <vt:lpstr>Elektronische gegevensuitwisseling met respect voor de GDPR</vt:lpstr>
      <vt:lpstr>Plan van de uiteenzetting</vt:lpstr>
      <vt:lpstr>Enkele evoluties in de gezondheidszorg</vt:lpstr>
      <vt:lpstr>De voormelde evoluties vereisen …</vt:lpstr>
      <vt:lpstr>Elektronische communicatie bevordert ook …</vt:lpstr>
      <vt:lpstr>eGezondheid in de praktijk</vt:lpstr>
      <vt:lpstr>eGezondheid in de praktijk</vt:lpstr>
      <vt:lpstr>Elektronische gegevensdeling: enkele cijfers</vt:lpstr>
      <vt:lpstr>AVG of GDPR</vt:lpstr>
      <vt:lpstr>Overzicht AVG of GDPR</vt:lpstr>
      <vt:lpstr>Toepassingsgebied</vt:lpstr>
      <vt:lpstr>Verantwoordelijke, verwerker &amp; betrokkene</vt:lpstr>
      <vt:lpstr>Bevestiging aantal geldende beginselen </vt:lpstr>
      <vt:lpstr>Criteria voor beoordeling verenigbaarheid</vt:lpstr>
      <vt:lpstr>Bevestiging aantal geldende beginselen</vt:lpstr>
      <vt:lpstr>Verwerkingsgronden</vt:lpstr>
      <vt:lpstr>Toestemming </vt:lpstr>
      <vt:lpstr>Verwerking van gezondheidsgegevens</vt:lpstr>
      <vt:lpstr>Aantal nieuwigheden</vt:lpstr>
      <vt:lpstr>Geen “one-size-fits-all” benadering</vt:lpstr>
      <vt:lpstr>Risico-analyse als basis</vt:lpstr>
      <vt:lpstr>Verantwoordelijkheid</vt:lpstr>
      <vt:lpstr>Privacy by design</vt:lpstr>
      <vt:lpstr>Privacy by default</vt:lpstr>
      <vt:lpstr>Voorbeelden van maatregelen</vt:lpstr>
      <vt:lpstr>Register van verwerkingsactiviteiten</vt:lpstr>
      <vt:lpstr>Register van verwerkingsactiviteiten</vt:lpstr>
      <vt:lpstr>PowerPoint Presentation</vt:lpstr>
      <vt:lpstr>Concreet</vt:lpstr>
      <vt:lpstr>Concreet</vt:lpstr>
      <vt:lpstr>Concreet</vt:lpstr>
      <vt:lpstr>Concreet</vt:lpstr>
      <vt:lpstr>Concreet</vt:lpstr>
      <vt:lpstr>Kennisgeving veiligheidsincidenten</vt:lpstr>
      <vt:lpstr>Kennisgeving veiligheidsincidenten</vt:lpstr>
      <vt:lpstr>Concreet</vt:lpstr>
      <vt:lpstr>Gegevensbeschermingseffectbeoordeling</vt:lpstr>
      <vt:lpstr>Gegevensbeschermingseffectbeoordeling</vt:lpstr>
      <vt:lpstr>Gegevensbeschermingseffectbeoordeling</vt:lpstr>
      <vt:lpstr>Gegevensbeschermingseffectbeoordeling</vt:lpstr>
      <vt:lpstr>Gegevensbeschermingseffectbeoordeling</vt:lpstr>
      <vt:lpstr>Rechten van de betrokkene </vt:lpstr>
      <vt:lpstr>Recht op informatie</vt:lpstr>
      <vt:lpstr>Recht op overdraagbaarheid</vt:lpstr>
      <vt:lpstr>Functionaris gegevensbescherming</vt:lpstr>
      <vt:lpstr>Functionaris gegevensbescherming</vt:lpstr>
      <vt:lpstr>Functionaris gegevensbescherming</vt:lpstr>
      <vt:lpstr>Functionaris gegevensbescherming</vt:lpstr>
      <vt:lpstr>Functionaris gegevensbescherming</vt:lpstr>
      <vt:lpstr>Functionaris gegevensbescherming</vt:lpstr>
      <vt:lpstr>Concreet</vt:lpstr>
      <vt:lpstr>Aanpassing Belgische regelgeving</vt:lpstr>
      <vt:lpstr>Aanpassing Belgische regelgeving</vt:lpstr>
      <vt:lpstr>Aanpassing Belgische regelgeving</vt:lpstr>
      <vt:lpstr>Overzicht van regelgeving</vt:lpstr>
      <vt:lpstr>Voorstel van actieplan</vt:lpstr>
      <vt:lpstr>PowerPoint Presentation</vt:lpstr>
      <vt:lpstr>Roadmap &amp; templates</vt:lpstr>
      <vt:lpstr>Overzicht van het eGezondheidslandschap</vt:lpstr>
      <vt:lpstr>Basisarchitectuur</vt:lpstr>
      <vt:lpstr>Doelstellingen eHealth-platform</vt:lpstr>
      <vt:lpstr>eHealth-platform: 10 opdrachten</vt:lpstr>
      <vt:lpstr>eHealth-platform: 10 opdrachten</vt:lpstr>
      <vt:lpstr>eHealth-platform: 10 opdrachten</vt:lpstr>
      <vt:lpstr>eHealth-platform: 10 basisdiensten</vt:lpstr>
      <vt:lpstr>Geïntegreerd gebruikers- en toegangsbeheer</vt:lpstr>
      <vt:lpstr>Geïntegreerd gebruikers- en toegangsbeheer</vt:lpstr>
      <vt:lpstr>Systeem voor end-to-end vercijfering</vt:lpstr>
      <vt:lpstr>Vercijfering gekende bestemmeling</vt:lpstr>
      <vt:lpstr>Vercijfering gekende bestemmeling</vt:lpstr>
      <vt:lpstr>Vercijfering niet-gekende bestemmeling</vt:lpstr>
      <vt:lpstr>Elektronische datering (timestamping)</vt:lpstr>
      <vt:lpstr>Timestamping</vt:lpstr>
      <vt:lpstr>Verwijzingsrepertorium (hubs-metahub)</vt:lpstr>
      <vt:lpstr>Verwijzingsrepertorium (hubs-metahub)</vt:lpstr>
      <vt:lpstr>Verwijzingsrepertorium (hubs-metahub)</vt:lpstr>
      <vt:lpstr>Extramurale gegevens: kluizen</vt:lpstr>
      <vt:lpstr>eHealthBox</vt:lpstr>
      <vt:lpstr>Geïnformeerde toestemming, zorgrelatie en toegangsmatrix</vt:lpstr>
      <vt:lpstr>Overzicht reglementen</vt:lpstr>
      <vt:lpstr>Huidige toegangsmatrix</vt:lpstr>
      <vt:lpstr>Besluit</vt:lpstr>
      <vt:lpstr>Besluit</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FRRO</cp:lastModifiedBy>
  <cp:revision>258</cp:revision>
  <dcterms:created xsi:type="dcterms:W3CDTF">2017-09-11T11:22:14Z</dcterms:created>
  <dcterms:modified xsi:type="dcterms:W3CDTF">2019-11-16T07:48:41Z</dcterms:modified>
</cp:coreProperties>
</file>