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4"/>
  </p:notesMasterIdLst>
  <p:handoutMasterIdLst>
    <p:handoutMasterId r:id="rId95"/>
  </p:handoutMasterIdLst>
  <p:sldIdLst>
    <p:sldId id="447" r:id="rId2"/>
    <p:sldId id="562" r:id="rId3"/>
    <p:sldId id="563" r:id="rId4"/>
    <p:sldId id="564" r:id="rId5"/>
    <p:sldId id="565" r:id="rId6"/>
    <p:sldId id="566" r:id="rId7"/>
    <p:sldId id="553" r:id="rId8"/>
    <p:sldId id="613" r:id="rId9"/>
    <p:sldId id="614" r:id="rId10"/>
    <p:sldId id="567" r:id="rId11"/>
    <p:sldId id="464" r:id="rId12"/>
    <p:sldId id="465" r:id="rId13"/>
    <p:sldId id="529" r:id="rId14"/>
    <p:sldId id="531" r:id="rId15"/>
    <p:sldId id="454" r:id="rId16"/>
    <p:sldId id="474" r:id="rId17"/>
    <p:sldId id="475" r:id="rId18"/>
    <p:sldId id="476" r:id="rId19"/>
    <p:sldId id="451" r:id="rId20"/>
    <p:sldId id="477" r:id="rId21"/>
    <p:sldId id="461" r:id="rId22"/>
    <p:sldId id="536" r:id="rId23"/>
    <p:sldId id="537" r:id="rId24"/>
    <p:sldId id="589" r:id="rId25"/>
    <p:sldId id="596" r:id="rId26"/>
    <p:sldId id="543" r:id="rId27"/>
    <p:sldId id="560" r:id="rId28"/>
    <p:sldId id="498" r:id="rId29"/>
    <p:sldId id="539" r:id="rId30"/>
    <p:sldId id="540" r:id="rId31"/>
    <p:sldId id="541" r:id="rId32"/>
    <p:sldId id="542" r:id="rId33"/>
    <p:sldId id="559" r:id="rId34"/>
    <p:sldId id="504" r:id="rId35"/>
    <p:sldId id="501" r:id="rId36"/>
    <p:sldId id="521" r:id="rId37"/>
    <p:sldId id="517" r:id="rId38"/>
    <p:sldId id="481" r:id="rId39"/>
    <p:sldId id="518" r:id="rId40"/>
    <p:sldId id="525" r:id="rId41"/>
    <p:sldId id="457" r:id="rId42"/>
    <p:sldId id="458" r:id="rId43"/>
    <p:sldId id="526" r:id="rId44"/>
    <p:sldId id="594" r:id="rId45"/>
    <p:sldId id="590" r:id="rId46"/>
    <p:sldId id="595" r:id="rId47"/>
    <p:sldId id="591" r:id="rId48"/>
    <p:sldId id="592" r:id="rId49"/>
    <p:sldId id="593" r:id="rId50"/>
    <p:sldId id="455" r:id="rId51"/>
    <p:sldId id="456" r:id="rId52"/>
    <p:sldId id="597" r:id="rId53"/>
    <p:sldId id="598" r:id="rId54"/>
    <p:sldId id="599" r:id="rId55"/>
    <p:sldId id="600" r:id="rId56"/>
    <p:sldId id="601" r:id="rId57"/>
    <p:sldId id="602" r:id="rId58"/>
    <p:sldId id="603" r:id="rId59"/>
    <p:sldId id="604" r:id="rId60"/>
    <p:sldId id="605" r:id="rId61"/>
    <p:sldId id="545" r:id="rId62"/>
    <p:sldId id="505" r:id="rId63"/>
    <p:sldId id="507" r:id="rId64"/>
    <p:sldId id="510" r:id="rId65"/>
    <p:sldId id="511" r:id="rId66"/>
    <p:sldId id="512" r:id="rId67"/>
    <p:sldId id="513" r:id="rId68"/>
    <p:sldId id="546" r:id="rId69"/>
    <p:sldId id="552" r:id="rId70"/>
    <p:sldId id="579" r:id="rId71"/>
    <p:sldId id="580" r:id="rId72"/>
    <p:sldId id="581" r:id="rId73"/>
    <p:sldId id="550" r:id="rId74"/>
    <p:sldId id="621" r:id="rId75"/>
    <p:sldId id="622" r:id="rId76"/>
    <p:sldId id="623" r:id="rId77"/>
    <p:sldId id="624" r:id="rId78"/>
    <p:sldId id="625" r:id="rId79"/>
    <p:sldId id="615" r:id="rId80"/>
    <p:sldId id="616" r:id="rId81"/>
    <p:sldId id="617" r:id="rId82"/>
    <p:sldId id="619" r:id="rId83"/>
    <p:sldId id="620" r:id="rId84"/>
    <p:sldId id="606" r:id="rId85"/>
    <p:sldId id="607" r:id="rId86"/>
    <p:sldId id="608" r:id="rId87"/>
    <p:sldId id="609" r:id="rId88"/>
    <p:sldId id="610" r:id="rId89"/>
    <p:sldId id="611" r:id="rId90"/>
    <p:sldId id="612" r:id="rId91"/>
    <p:sldId id="548" r:id="rId92"/>
    <p:sldId id="437" r:id="rId9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Sophie Gewelt" initials="AG" lastIdx="2" clrIdx="0">
    <p:extLst>
      <p:ext uri="{19B8F6BF-5375-455C-9EA6-DF929625EA0E}">
        <p15:presenceInfo xmlns:p15="http://schemas.microsoft.com/office/powerpoint/2012/main" userId="Ann-Sophie Gewel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7670"/>
    <a:srgbClr val="3E6E5A"/>
    <a:srgbClr val="C6D4CE"/>
    <a:srgbClr val="9EB6AC"/>
    <a:srgbClr val="92A79E"/>
    <a:srgbClr val="97F1C0"/>
    <a:srgbClr val="90F8F3"/>
    <a:srgbClr val="8CA5CC"/>
    <a:srgbClr val="52525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0" autoAdjust="0"/>
    <p:restoredTop sz="95441" autoAdjust="0"/>
  </p:normalViewPr>
  <p:slideViewPr>
    <p:cSldViewPr snapToGrid="0">
      <p:cViewPr varScale="1">
        <p:scale>
          <a:sx n="133" d="100"/>
          <a:sy n="133" d="100"/>
        </p:scale>
        <p:origin x="654" y="120"/>
      </p:cViewPr>
      <p:guideLst>
        <p:guide orient="horz" pos="2160"/>
        <p:guide pos="2880"/>
      </p:guideLst>
    </p:cSldViewPr>
  </p:slideViewPr>
  <p:outlineViewPr>
    <p:cViewPr>
      <p:scale>
        <a:sx n="33" d="100"/>
        <a:sy n="33" d="100"/>
      </p:scale>
      <p:origin x="0" y="-1142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9" d="100"/>
          <a:sy n="89" d="100"/>
        </p:scale>
        <p:origin x="3714"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image" Target="../media/image42.jpeg"/><Relationship Id="rId6" Type="http://schemas.openxmlformats.org/officeDocument/2006/relationships/image" Target="../media/image47.jpeg"/><Relationship Id="rId5" Type="http://schemas.openxmlformats.org/officeDocument/2006/relationships/image" Target="../media/image46.jpe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image" Target="../media/image42.jpeg"/><Relationship Id="rId6" Type="http://schemas.openxmlformats.org/officeDocument/2006/relationships/image" Target="../media/image47.jpeg"/><Relationship Id="rId5" Type="http://schemas.openxmlformats.org/officeDocument/2006/relationships/image" Target="../media/image46.jpe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rPr lang="fr-BE"/>
            <a:t>Coordination de sous-processus électroniques</a:t>
          </a:r>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rPr lang="fr-BE"/>
            <a:t>Portail </a:t>
          </a:r>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rPr lang="fr-BE"/>
            <a:t>Gestion intégrée des utilisateurs et des accès</a:t>
          </a:r>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rPr lang="fr-BE"/>
            <a:t>Gestion de loggings</a:t>
          </a:r>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rPr lang="fr-BE"/>
            <a:t>Système de chiffrement end-to-end</a:t>
          </a:r>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a:solidFill>
                <a:srgbClr val="087670"/>
              </a:solidFill>
            </a:rPr>
            <a:t>eHealth</a:t>
          </a:r>
          <a:r>
            <a:rPr lang="fr-BE"/>
            <a:t>Box</a:t>
          </a:r>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rPr lang="fr-BE"/>
            <a:t>Timestamping</a:t>
          </a:r>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rPr lang="fr-BE"/>
            <a:t>Codage et anonymisation</a:t>
          </a:r>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rPr lang="fr-BE"/>
            <a:t>Consultation du registre national et des registres BCSS</a:t>
          </a:r>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rPr lang="fr-BE"/>
            <a:t>Répertoire des références (metahub)</a:t>
          </a:r>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F236D3E8-5E24-4C25-815D-6438B56F96C7}" type="presOf" srcId="{81FDCA61-7A32-4339-89E8-DD3704FB86F4}" destId="{6F6ACCCA-7573-4F27-BB76-D1BFA52EAEE3}" srcOrd="0" destOrd="0" presId="urn:microsoft.com/office/officeart/2008/layout/PictureStrips"/>
    <dgm:cxn modelId="{9740A16C-AFB4-42E8-AB1B-B37F86D3AC88}" type="presOf" srcId="{AE2357B3-F8D1-4E13-B807-E393E9FC5539}" destId="{DC5DD086-89E5-4CD9-B1D2-0E7FF2C522A2}"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9E451CEA-DCC2-4DC5-8D02-FB6C587DFEFA}" type="presOf" srcId="{53250AAA-89D6-4377-B3C0-0E5BF972A3C0}" destId="{411BB13E-A3FD-42F9-8D3A-DD2DDC4A3516}" srcOrd="0" destOrd="0" presId="urn:microsoft.com/office/officeart/2008/layout/PictureStrips"/>
    <dgm:cxn modelId="{C4084BF0-F635-4676-89A9-D65F024FF168}" srcId="{D1B0C0D0-7AB7-487B-ADF8-3BB3DD4E9EE7}" destId="{AE2357B3-F8D1-4E13-B807-E393E9FC5539}" srcOrd="2" destOrd="0" parTransId="{DF983F23-5BAE-428F-AFD9-BF0943C63ACC}" sibTransId="{486EB6E6-F0BE-4E7B-A3F0-7DC5C5021754}"/>
    <dgm:cxn modelId="{3AA5B55E-BAFF-4E59-844F-0B3A890F9AB2}" srcId="{D1B0C0D0-7AB7-487B-ADF8-3BB3DD4E9EE7}" destId="{53250AAA-89D6-4377-B3C0-0E5BF972A3C0}" srcOrd="7" destOrd="0" parTransId="{470AA8AF-6A66-4DE7-8F3A-D2B315A90BE8}" sibTransId="{4828047A-C139-4049-9231-4057A0E3B9D2}"/>
    <dgm:cxn modelId="{DB050EC4-F2AC-4ACB-BEFA-69C14AE7D74E}" srcId="{D1B0C0D0-7AB7-487B-ADF8-3BB3DD4E9EE7}" destId="{ADE4E262-EB9E-448C-8B46-6B6521E6B92F}" srcOrd="8" destOrd="0" parTransId="{28664F9A-4277-4158-A312-1D48A34DD546}" sibTransId="{DC8C0C9F-FA74-4A97-BA58-15F42B37D9FB}"/>
    <dgm:cxn modelId="{729BA9A8-928E-462D-ACDE-EAFF3E5D9F1C}" type="presOf" srcId="{ADE4E262-EB9E-448C-8B46-6B6521E6B92F}" destId="{E0757731-3698-433B-8E7C-2EB749869931}" srcOrd="0" destOrd="0" presId="urn:microsoft.com/office/officeart/2008/layout/PictureStrips"/>
    <dgm:cxn modelId="{01E51483-8FD9-43B7-AC2A-D6D70DB48B9D}" type="presOf" srcId="{D1B0C0D0-7AB7-487B-ADF8-3BB3DD4E9EE7}" destId="{9E029134-162C-442E-A062-F55ADB999C33}" srcOrd="0" destOrd="0" presId="urn:microsoft.com/office/officeart/2008/layout/PictureStrips"/>
    <dgm:cxn modelId="{9A70653B-1890-4F38-A017-8862BFB49075}" type="presOf" srcId="{E7919EDD-7680-4985-B198-1CBB0F9E96AC}" destId="{7A8D609C-F894-4686-8594-F633FD78C201}" srcOrd="0" destOrd="0" presId="urn:microsoft.com/office/officeart/2008/layout/PictureStrips"/>
    <dgm:cxn modelId="{57C0AC0E-984D-4802-91E2-6854D7F2A5B9}" type="presOf" srcId="{DE482DF0-5C86-4767-9CE5-54725DF28573}" destId="{4F50CB91-2850-4662-936D-F5CF85EB32D2}"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5CA9D703-EEF7-4699-AD07-B96629D64A88}" type="presOf" srcId="{3069D4A7-A9EB-432B-8415-5BE83922B144}" destId="{9C5C0C8B-F255-4694-B3C6-8BE7DBC5F7E5}" srcOrd="0" destOrd="0" presId="urn:microsoft.com/office/officeart/2008/layout/PictureStrips"/>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4CF6C6A0-29DC-4CE5-88B0-6D1CFBD75CD6}" type="presOf" srcId="{426C232F-332D-4FF2-A820-7A068898BF0D}" destId="{A9AE0183-4578-4303-9373-BBB0DAF179FE}"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2356DCAA-F7D8-475F-9D8C-3C7A3FE205CA}" type="presOf" srcId="{F9B22A10-E2AD-420E-86FD-C6A619FB34C3}" destId="{610D24CD-EC64-4585-8806-7B24163BBCA5}" srcOrd="0" destOrd="0" presId="urn:microsoft.com/office/officeart/2008/layout/PictureStrips"/>
    <dgm:cxn modelId="{491A00E3-9768-4857-B163-D526432EA458}" type="presOf" srcId="{66800CA2-1263-488B-9901-BF5AA9A26379}" destId="{22C56DC3-2158-416C-A2CA-0A41276F6E72}"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D091B902-5958-48BC-8D2A-41C625BA3203}" type="presParOf" srcId="{9E029134-162C-442E-A062-F55ADB999C33}" destId="{60E777AF-AE30-4678-946F-1FF94928EBDC}" srcOrd="0" destOrd="0" presId="urn:microsoft.com/office/officeart/2008/layout/PictureStrips"/>
    <dgm:cxn modelId="{045230EF-7670-4314-9BE5-62CFE9C1AE39}" type="presParOf" srcId="{60E777AF-AE30-4678-946F-1FF94928EBDC}" destId="{7A8D609C-F894-4686-8594-F633FD78C201}" srcOrd="0" destOrd="0" presId="urn:microsoft.com/office/officeart/2008/layout/PictureStrips"/>
    <dgm:cxn modelId="{3D731544-AA4C-489D-9D06-20E64E577759}" type="presParOf" srcId="{60E777AF-AE30-4678-946F-1FF94928EBDC}" destId="{8B00EC11-24E0-4E0C-8101-DB576F31F9D2}" srcOrd="1" destOrd="0" presId="urn:microsoft.com/office/officeart/2008/layout/PictureStrips"/>
    <dgm:cxn modelId="{01CF0814-BDA4-447F-A930-D618E241B96A}" type="presParOf" srcId="{9E029134-162C-442E-A062-F55ADB999C33}" destId="{7105A6FE-D318-4A98-A922-671C581530DC}" srcOrd="1" destOrd="0" presId="urn:microsoft.com/office/officeart/2008/layout/PictureStrips"/>
    <dgm:cxn modelId="{1C523098-1EA1-41B4-B2AD-5D3A77E98B70}" type="presParOf" srcId="{9E029134-162C-442E-A062-F55ADB999C33}" destId="{85CFEB57-FC52-4321-A97D-3211B5D63D4D}" srcOrd="2" destOrd="0" presId="urn:microsoft.com/office/officeart/2008/layout/PictureStrips"/>
    <dgm:cxn modelId="{99F2B336-7EDB-41A0-9BAB-4B5C4A793976}" type="presParOf" srcId="{85CFEB57-FC52-4321-A97D-3211B5D63D4D}" destId="{A9AE0183-4578-4303-9373-BBB0DAF179FE}" srcOrd="0" destOrd="0" presId="urn:microsoft.com/office/officeart/2008/layout/PictureStrips"/>
    <dgm:cxn modelId="{C7B10838-3C83-4558-B2B9-22AA22F5AED5}" type="presParOf" srcId="{85CFEB57-FC52-4321-A97D-3211B5D63D4D}" destId="{17BB8C5E-ACC5-4AEA-AC3B-15C53CC548C0}" srcOrd="1" destOrd="0" presId="urn:microsoft.com/office/officeart/2008/layout/PictureStrips"/>
    <dgm:cxn modelId="{D3A1E413-46A8-4F66-856E-3027DCA9CC72}" type="presParOf" srcId="{9E029134-162C-442E-A062-F55ADB999C33}" destId="{3DF2FDF0-8F29-4351-969E-A1025413C53F}" srcOrd="3" destOrd="0" presId="urn:microsoft.com/office/officeart/2008/layout/PictureStrips"/>
    <dgm:cxn modelId="{A0C5C757-4AB3-4C8F-B78D-B29B2349C37F}" type="presParOf" srcId="{9E029134-162C-442E-A062-F55ADB999C33}" destId="{51949F69-36F9-42ED-A197-4A357D3FCC84}" srcOrd="4" destOrd="0" presId="urn:microsoft.com/office/officeart/2008/layout/PictureStrips"/>
    <dgm:cxn modelId="{2D12EFE1-7A00-41E4-836C-32FFFF025DBA}" type="presParOf" srcId="{51949F69-36F9-42ED-A197-4A357D3FCC84}" destId="{DC5DD086-89E5-4CD9-B1D2-0E7FF2C522A2}" srcOrd="0" destOrd="0" presId="urn:microsoft.com/office/officeart/2008/layout/PictureStrips"/>
    <dgm:cxn modelId="{1D453952-A7A8-4A35-9EBC-34503C199ABA}" type="presParOf" srcId="{51949F69-36F9-42ED-A197-4A357D3FCC84}" destId="{DEDE190B-7605-44A7-B19B-482157C4ED09}" srcOrd="1" destOrd="0" presId="urn:microsoft.com/office/officeart/2008/layout/PictureStrips"/>
    <dgm:cxn modelId="{3CFF6307-E884-499F-A0DA-5096C36EEE11}" type="presParOf" srcId="{9E029134-162C-442E-A062-F55ADB999C33}" destId="{800A896D-7DD0-4D28-BE08-D3B8F3F2A8C6}" srcOrd="5" destOrd="0" presId="urn:microsoft.com/office/officeart/2008/layout/PictureStrips"/>
    <dgm:cxn modelId="{670BCE5E-60EC-4770-8AD7-9E45737C23E9}" type="presParOf" srcId="{9E029134-162C-442E-A062-F55ADB999C33}" destId="{09DCF082-D387-4036-A517-A57508B9F296}" srcOrd="6" destOrd="0" presId="urn:microsoft.com/office/officeart/2008/layout/PictureStrips"/>
    <dgm:cxn modelId="{D44C5724-B6F4-4AEA-8C50-7FFB4F0849E8}" type="presParOf" srcId="{09DCF082-D387-4036-A517-A57508B9F296}" destId="{6F6ACCCA-7573-4F27-BB76-D1BFA52EAEE3}" srcOrd="0" destOrd="0" presId="urn:microsoft.com/office/officeart/2008/layout/PictureStrips"/>
    <dgm:cxn modelId="{B7CB5D18-B4AE-449C-AEF5-C11ECB63C24D}" type="presParOf" srcId="{09DCF082-D387-4036-A517-A57508B9F296}" destId="{F94043AE-FBAE-4418-8D10-10B1481C95AF}" srcOrd="1" destOrd="0" presId="urn:microsoft.com/office/officeart/2008/layout/PictureStrips"/>
    <dgm:cxn modelId="{2711A579-6567-4086-AA21-6B13F09FF959}" type="presParOf" srcId="{9E029134-162C-442E-A062-F55ADB999C33}" destId="{2F838AD4-66C5-4737-8D8D-66F3281C6FE1}" srcOrd="7" destOrd="0" presId="urn:microsoft.com/office/officeart/2008/layout/PictureStrips"/>
    <dgm:cxn modelId="{702A81E9-AA88-48DB-81B4-D8AE1B31CCB4}" type="presParOf" srcId="{9E029134-162C-442E-A062-F55ADB999C33}" destId="{0F749A16-F5F6-45E8-9E08-2382EA901724}" srcOrd="8" destOrd="0" presId="urn:microsoft.com/office/officeart/2008/layout/PictureStrips"/>
    <dgm:cxn modelId="{3FBA07D5-92DE-41BF-8569-1185380AD8A8}" type="presParOf" srcId="{0F749A16-F5F6-45E8-9E08-2382EA901724}" destId="{610D24CD-EC64-4585-8806-7B24163BBCA5}" srcOrd="0" destOrd="0" presId="urn:microsoft.com/office/officeart/2008/layout/PictureStrips"/>
    <dgm:cxn modelId="{B742F133-B2E6-4150-95A8-A333E089B91A}" type="presParOf" srcId="{0F749A16-F5F6-45E8-9E08-2382EA901724}" destId="{1D377189-38FA-44FB-9886-A25D865375A4}" srcOrd="1" destOrd="0" presId="urn:microsoft.com/office/officeart/2008/layout/PictureStrips"/>
    <dgm:cxn modelId="{F9BE27B1-8AC8-451A-8E52-C75FD99373F3}" type="presParOf" srcId="{9E029134-162C-442E-A062-F55ADB999C33}" destId="{D0690CA7-5AC0-41CF-B946-24781BCFD1A5}" srcOrd="9" destOrd="0" presId="urn:microsoft.com/office/officeart/2008/layout/PictureStrips"/>
    <dgm:cxn modelId="{8A8D1EA4-E5F5-44F7-A4BA-BE9AB7719445}" type="presParOf" srcId="{9E029134-162C-442E-A062-F55ADB999C33}" destId="{B7B3EDE5-7630-4030-822E-F5E4C9706E85}" srcOrd="10" destOrd="0" presId="urn:microsoft.com/office/officeart/2008/layout/PictureStrips"/>
    <dgm:cxn modelId="{29CDA5EC-668F-4478-A9F9-111D712FF035}" type="presParOf" srcId="{B7B3EDE5-7630-4030-822E-F5E4C9706E85}" destId="{4F50CB91-2850-4662-936D-F5CF85EB32D2}" srcOrd="0" destOrd="0" presId="urn:microsoft.com/office/officeart/2008/layout/PictureStrips"/>
    <dgm:cxn modelId="{47F377F0-6239-430D-BE03-7D57F0466C2D}" type="presParOf" srcId="{B7B3EDE5-7630-4030-822E-F5E4C9706E85}" destId="{82E38FB2-A96C-4D7A-A866-6D7BE57189A0}" srcOrd="1" destOrd="0" presId="urn:microsoft.com/office/officeart/2008/layout/PictureStrips"/>
    <dgm:cxn modelId="{4DFFDA7F-8BEB-4B04-8A3D-FC3490776D54}" type="presParOf" srcId="{9E029134-162C-442E-A062-F55ADB999C33}" destId="{FFADA039-4E63-4656-B69A-9CDE6DF7D22E}" srcOrd="11" destOrd="0" presId="urn:microsoft.com/office/officeart/2008/layout/PictureStrips"/>
    <dgm:cxn modelId="{AB562E2F-4658-4B2A-ABA0-50B50075BC37}" type="presParOf" srcId="{9E029134-162C-442E-A062-F55ADB999C33}" destId="{617E62FE-8B7F-4345-A007-B8285279A613}" srcOrd="12" destOrd="0" presId="urn:microsoft.com/office/officeart/2008/layout/PictureStrips"/>
    <dgm:cxn modelId="{A7721F22-138C-47C7-9ECA-4903BF65B381}" type="presParOf" srcId="{617E62FE-8B7F-4345-A007-B8285279A613}" destId="{9C5C0C8B-F255-4694-B3C6-8BE7DBC5F7E5}" srcOrd="0" destOrd="0" presId="urn:microsoft.com/office/officeart/2008/layout/PictureStrips"/>
    <dgm:cxn modelId="{EBC7430B-FD3C-4380-A51D-4638F09A24FF}" type="presParOf" srcId="{617E62FE-8B7F-4345-A007-B8285279A613}" destId="{A9E14B50-194E-4A93-B9D9-20BB56D81973}" srcOrd="1" destOrd="0" presId="urn:microsoft.com/office/officeart/2008/layout/PictureStrips"/>
    <dgm:cxn modelId="{481BA240-F7C7-44BF-AF68-342ED60FDBC6}" type="presParOf" srcId="{9E029134-162C-442E-A062-F55ADB999C33}" destId="{CC5C64CB-AB52-41A1-B231-D8699C0C625F}" srcOrd="13" destOrd="0" presId="urn:microsoft.com/office/officeart/2008/layout/PictureStrips"/>
    <dgm:cxn modelId="{BEFC6C8F-7FBF-48D6-B77E-D66A81EABB45}" type="presParOf" srcId="{9E029134-162C-442E-A062-F55ADB999C33}" destId="{F8E94CFA-B945-48E5-BE10-370DD69F16A4}" srcOrd="14" destOrd="0" presId="urn:microsoft.com/office/officeart/2008/layout/PictureStrips"/>
    <dgm:cxn modelId="{D9987562-732C-4AD1-A206-2F4EDF69B8B5}" type="presParOf" srcId="{F8E94CFA-B945-48E5-BE10-370DD69F16A4}" destId="{411BB13E-A3FD-42F9-8D3A-DD2DDC4A3516}" srcOrd="0" destOrd="0" presId="urn:microsoft.com/office/officeart/2008/layout/PictureStrips"/>
    <dgm:cxn modelId="{FEEA82CD-D01E-4509-A16B-D840251111E0}" type="presParOf" srcId="{F8E94CFA-B945-48E5-BE10-370DD69F16A4}" destId="{70C2EA1E-D7DB-4E74-806D-4590DBE781A3}" srcOrd="1" destOrd="0" presId="urn:microsoft.com/office/officeart/2008/layout/PictureStrips"/>
    <dgm:cxn modelId="{A2C641CE-D091-4B0E-91B3-1E7435D18A19}" type="presParOf" srcId="{9E029134-162C-442E-A062-F55ADB999C33}" destId="{B6819F3B-727A-4EDF-BC16-FDFFBB563868}" srcOrd="15" destOrd="0" presId="urn:microsoft.com/office/officeart/2008/layout/PictureStrips"/>
    <dgm:cxn modelId="{20DC4495-EC5B-493A-8CC0-A740D151A99B}" type="presParOf" srcId="{9E029134-162C-442E-A062-F55ADB999C33}" destId="{BB272E9F-26C5-4655-93E5-F3616BF119CC}" srcOrd="16" destOrd="0" presId="urn:microsoft.com/office/officeart/2008/layout/PictureStrips"/>
    <dgm:cxn modelId="{862A6530-B47F-4B9D-99A9-D74841156419}" type="presParOf" srcId="{BB272E9F-26C5-4655-93E5-F3616BF119CC}" destId="{E0757731-3698-433B-8E7C-2EB749869931}" srcOrd="0" destOrd="0" presId="urn:microsoft.com/office/officeart/2008/layout/PictureStrips"/>
    <dgm:cxn modelId="{46B34BA9-6847-402B-9032-AA35E7674D1A}" type="presParOf" srcId="{BB272E9F-26C5-4655-93E5-F3616BF119CC}" destId="{139FD9EA-3509-4D4C-98D4-BC741BA871D8}" srcOrd="1" destOrd="0" presId="urn:microsoft.com/office/officeart/2008/layout/PictureStrips"/>
    <dgm:cxn modelId="{0A524597-BEA7-4F91-8583-92E248BFE37D}" type="presParOf" srcId="{9E029134-162C-442E-A062-F55ADB999C33}" destId="{979B97D2-0F97-437F-8686-ABD1B910F38F}" srcOrd="17" destOrd="0" presId="urn:microsoft.com/office/officeart/2008/layout/PictureStrips"/>
    <dgm:cxn modelId="{75E49FA9-DB87-476C-9E47-7269A2824E26}" type="presParOf" srcId="{9E029134-162C-442E-A062-F55ADB999C33}" destId="{0216C3D0-FCC6-4B0C-AA10-7E78E85A1DE2}" srcOrd="18" destOrd="0" presId="urn:microsoft.com/office/officeart/2008/layout/PictureStrips"/>
    <dgm:cxn modelId="{2E923514-3797-445B-B352-11292E6D3BC9}" type="presParOf" srcId="{0216C3D0-FCC6-4B0C-AA10-7E78E85A1DE2}" destId="{22C56DC3-2158-416C-A2CA-0A41276F6E72}" srcOrd="0" destOrd="0" presId="urn:microsoft.com/office/officeart/2008/layout/PictureStrips"/>
    <dgm:cxn modelId="{94D75B1E-8BD5-412E-9B9D-C0039909ABE5}"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E4E2A1-4FA5-418E-83A3-C5C902FD643F}"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6B1E944C-6178-4F2E-8A01-3204BF06D3BC}">
      <dgm:prSet phldrT="[Text]"/>
      <dgm:spPr>
        <a:solidFill>
          <a:srgbClr val="3E6E5A"/>
        </a:solidFill>
      </dgm:spPr>
      <dgm:t>
        <a:bodyPr/>
        <a:lstStyle/>
        <a:p>
          <a:r>
            <a:rPr lang="nl-BE" dirty="0" err="1" smtClean="0"/>
            <a:t>CoBRHA</a:t>
          </a:r>
          <a:r>
            <a:rPr lang="nl-BE" dirty="0" smtClean="0"/>
            <a:t> </a:t>
          </a:r>
          <a:endParaRPr lang="en-US" dirty="0"/>
        </a:p>
      </dgm:t>
    </dgm:pt>
    <dgm:pt modelId="{F56115A1-46D4-43BB-9CD4-22539A2073F8}" type="parTrans" cxnId="{D0BBF6AE-9189-46C1-A2B3-45CB623C217B}">
      <dgm:prSet/>
      <dgm:spPr/>
      <dgm:t>
        <a:bodyPr/>
        <a:lstStyle/>
        <a:p>
          <a:endParaRPr lang="en-US"/>
        </a:p>
      </dgm:t>
    </dgm:pt>
    <dgm:pt modelId="{BEB63A79-B4DF-4282-972C-29A7F4C3B05B}" type="sibTrans" cxnId="{D0BBF6AE-9189-46C1-A2B3-45CB623C217B}">
      <dgm:prSet/>
      <dgm:spPr/>
      <dgm:t>
        <a:bodyPr/>
        <a:lstStyle/>
        <a:p>
          <a:endParaRPr lang="en-US"/>
        </a:p>
      </dgm:t>
    </dgm:pt>
    <dgm:pt modelId="{102F42BE-373A-4CD8-8EB6-6C4665BBCD0E}">
      <dgm:prSet phldrT="[Text]" custT="1"/>
      <dgm:spPr>
        <a:solidFill>
          <a:srgbClr val="3E6E5A"/>
        </a:solidFill>
      </dgm:spPr>
      <dgm:t>
        <a:bodyPr/>
        <a:lstStyle/>
        <a:p>
          <a:r>
            <a:rPr lang="nl-BE" sz="2000" dirty="0" smtClean="0"/>
            <a:t>Bestand van de zorgverleners </a:t>
          </a:r>
          <a:endParaRPr lang="en-US" sz="2000" dirty="0"/>
        </a:p>
      </dgm:t>
    </dgm:pt>
    <dgm:pt modelId="{4C1FD849-74AF-4A10-8A9D-14C61CBB3C26}" type="parTrans" cxnId="{5873BC60-ED91-4860-80C4-2772D8367926}">
      <dgm:prSet/>
      <dgm:spPr>
        <a:solidFill>
          <a:srgbClr val="C6D4CE"/>
        </a:solidFill>
      </dgm:spPr>
      <dgm:t>
        <a:bodyPr/>
        <a:lstStyle/>
        <a:p>
          <a:endParaRPr lang="en-US"/>
        </a:p>
      </dgm:t>
    </dgm:pt>
    <dgm:pt modelId="{3BD5188D-FA97-4BC7-A756-21E54F434366}" type="sibTrans" cxnId="{5873BC60-ED91-4860-80C4-2772D8367926}">
      <dgm:prSet/>
      <dgm:spPr/>
      <dgm:t>
        <a:bodyPr/>
        <a:lstStyle/>
        <a:p>
          <a:endParaRPr lang="en-US"/>
        </a:p>
      </dgm:t>
    </dgm:pt>
    <dgm:pt modelId="{C6EDF2DB-E2FB-4B51-85C5-224973DC8C8D}">
      <dgm:prSet phldrT="[Text]" custT="1"/>
      <dgm:spPr>
        <a:solidFill>
          <a:srgbClr val="3E6E5A"/>
        </a:solidFill>
      </dgm:spPr>
      <dgm:t>
        <a:bodyPr/>
        <a:lstStyle/>
        <a:p>
          <a:r>
            <a:rPr lang="nl-BE" sz="1800" dirty="0" smtClean="0"/>
            <a:t>Kadaster van de gezondheidszorgberoepen</a:t>
          </a:r>
          <a:endParaRPr lang="en-US" sz="1800" dirty="0"/>
        </a:p>
      </dgm:t>
    </dgm:pt>
    <dgm:pt modelId="{BFD65981-F88B-46B2-953F-88F697F9C2B7}" type="parTrans" cxnId="{99216E94-DFB8-493A-A2A6-51A9D43C802B}">
      <dgm:prSet/>
      <dgm:spPr>
        <a:solidFill>
          <a:srgbClr val="C6D4CE"/>
        </a:solidFill>
      </dgm:spPr>
      <dgm:t>
        <a:bodyPr/>
        <a:lstStyle/>
        <a:p>
          <a:endParaRPr lang="en-US"/>
        </a:p>
      </dgm:t>
    </dgm:pt>
    <dgm:pt modelId="{36B3BCB5-B408-4338-BE9F-56AD1CE87DD4}" type="sibTrans" cxnId="{99216E94-DFB8-493A-A2A6-51A9D43C802B}">
      <dgm:prSet/>
      <dgm:spPr/>
      <dgm:t>
        <a:bodyPr/>
        <a:lstStyle/>
        <a:p>
          <a:endParaRPr lang="en-US"/>
        </a:p>
      </dgm:t>
    </dgm:pt>
    <dgm:pt modelId="{EFBC2CB6-BAAF-4FEB-977C-D57BB8B43BC6}">
      <dgm:prSet phldrT="[Text]" custT="1"/>
      <dgm:spPr>
        <a:solidFill>
          <a:srgbClr val="3E6E5A"/>
        </a:solidFill>
      </dgm:spPr>
      <dgm:t>
        <a:bodyPr/>
        <a:lstStyle/>
        <a:p>
          <a:r>
            <a:rPr lang="nl-BE" sz="2000" dirty="0" smtClean="0"/>
            <a:t>Gewesten</a:t>
          </a:r>
          <a:endParaRPr lang="en-US" sz="2000" dirty="0"/>
        </a:p>
      </dgm:t>
    </dgm:pt>
    <dgm:pt modelId="{6CBA5546-F56F-491D-BF94-162D9A964769}" type="parTrans" cxnId="{BD1D62FE-C5E5-4B41-9297-78F49223753F}">
      <dgm:prSet/>
      <dgm:spPr>
        <a:solidFill>
          <a:srgbClr val="C6D4CE"/>
        </a:solidFill>
      </dgm:spPr>
      <dgm:t>
        <a:bodyPr/>
        <a:lstStyle/>
        <a:p>
          <a:endParaRPr lang="en-US"/>
        </a:p>
      </dgm:t>
    </dgm:pt>
    <dgm:pt modelId="{71FED53E-B775-4124-9532-ABA70762910A}" type="sibTrans" cxnId="{BD1D62FE-C5E5-4B41-9297-78F49223753F}">
      <dgm:prSet/>
      <dgm:spPr/>
      <dgm:t>
        <a:bodyPr/>
        <a:lstStyle/>
        <a:p>
          <a:endParaRPr lang="en-US"/>
        </a:p>
      </dgm:t>
    </dgm:pt>
    <dgm:pt modelId="{910B5C43-2C30-4165-8771-EE90E917218E}">
      <dgm:prSet phldrT="[Text]" custT="1"/>
      <dgm:spPr>
        <a:solidFill>
          <a:srgbClr val="3E6E5A"/>
        </a:solidFill>
      </dgm:spPr>
      <dgm:t>
        <a:bodyPr/>
        <a:lstStyle/>
        <a:p>
          <a:r>
            <a:rPr lang="nl-BE" sz="1600" dirty="0" smtClean="0"/>
            <a:t>Registratie van de publiek opengestelde apotheken en hun apotheker-titularis</a:t>
          </a:r>
          <a:endParaRPr lang="en-US" sz="1600" dirty="0"/>
        </a:p>
      </dgm:t>
    </dgm:pt>
    <dgm:pt modelId="{0DE02592-E8B0-4FB4-89DA-68C703D14546}" type="parTrans" cxnId="{5ED330A2-F9CC-42FC-8D1B-68BBA5F5DB05}">
      <dgm:prSet/>
      <dgm:spPr>
        <a:solidFill>
          <a:srgbClr val="C6D4CE"/>
        </a:solidFill>
      </dgm:spPr>
      <dgm:t>
        <a:bodyPr/>
        <a:lstStyle/>
        <a:p>
          <a:endParaRPr lang="en-US"/>
        </a:p>
      </dgm:t>
    </dgm:pt>
    <dgm:pt modelId="{408F40F4-AF45-4DAC-B1F6-E6376F4605BE}" type="sibTrans" cxnId="{5ED330A2-F9CC-42FC-8D1B-68BBA5F5DB05}">
      <dgm:prSet/>
      <dgm:spPr/>
      <dgm:t>
        <a:bodyPr/>
        <a:lstStyle/>
        <a:p>
          <a:endParaRPr lang="en-US"/>
        </a:p>
      </dgm:t>
    </dgm:pt>
    <dgm:pt modelId="{C6D8479C-CD06-4BEA-A58B-20E775AAE4D1}">
      <dgm:prSet phldrT="[Text]" custT="1"/>
      <dgm:spPr>
        <a:solidFill>
          <a:srgbClr val="3E6E5A"/>
        </a:solidFill>
      </dgm:spPr>
      <dgm:t>
        <a:bodyPr/>
        <a:lstStyle/>
        <a:p>
          <a:r>
            <a:rPr lang="nl-BE" sz="2000" dirty="0" err="1" smtClean="0"/>
            <a:t>KruispuntBank</a:t>
          </a:r>
          <a:r>
            <a:rPr lang="nl-BE" sz="2000" dirty="0" smtClean="0"/>
            <a:t> voor Ondernemingen</a:t>
          </a:r>
          <a:endParaRPr lang="en-US" sz="2000" dirty="0"/>
        </a:p>
      </dgm:t>
    </dgm:pt>
    <dgm:pt modelId="{7F4EC375-236D-487D-A372-C7BBF7862F8D}" type="parTrans" cxnId="{27716BD5-60E0-4611-A434-659A5D981378}">
      <dgm:prSet/>
      <dgm:spPr>
        <a:solidFill>
          <a:srgbClr val="C6D4CE"/>
        </a:solidFill>
      </dgm:spPr>
      <dgm:t>
        <a:bodyPr/>
        <a:lstStyle/>
        <a:p>
          <a:endParaRPr lang="en-US"/>
        </a:p>
      </dgm:t>
    </dgm:pt>
    <dgm:pt modelId="{54998C2C-E362-4B8A-8F64-DB04D0025410}" type="sibTrans" cxnId="{27716BD5-60E0-4611-A434-659A5D981378}">
      <dgm:prSet/>
      <dgm:spPr/>
      <dgm:t>
        <a:bodyPr/>
        <a:lstStyle/>
        <a:p>
          <a:endParaRPr lang="en-US"/>
        </a:p>
      </dgm:t>
    </dgm:pt>
    <dgm:pt modelId="{264C4494-7395-4901-8976-65EAB59273A4}" type="pres">
      <dgm:prSet presAssocID="{FAE4E2A1-4FA5-418E-83A3-C5C902FD643F}" presName="cycle" presStyleCnt="0">
        <dgm:presLayoutVars>
          <dgm:chMax val="1"/>
          <dgm:dir/>
          <dgm:animLvl val="ctr"/>
          <dgm:resizeHandles val="exact"/>
        </dgm:presLayoutVars>
      </dgm:prSet>
      <dgm:spPr/>
      <dgm:t>
        <a:bodyPr/>
        <a:lstStyle/>
        <a:p>
          <a:endParaRPr lang="en-US"/>
        </a:p>
      </dgm:t>
    </dgm:pt>
    <dgm:pt modelId="{DC042085-3F4C-43F8-B33A-D7B9E234764C}" type="pres">
      <dgm:prSet presAssocID="{6B1E944C-6178-4F2E-8A01-3204BF06D3BC}" presName="centerShape" presStyleLbl="node0" presStyleIdx="0" presStyleCnt="1"/>
      <dgm:spPr/>
      <dgm:t>
        <a:bodyPr/>
        <a:lstStyle/>
        <a:p>
          <a:endParaRPr lang="en-US"/>
        </a:p>
      </dgm:t>
    </dgm:pt>
    <dgm:pt modelId="{EDB7F8D6-710F-42BA-93F6-A7DB076A8A35}" type="pres">
      <dgm:prSet presAssocID="{4C1FD849-74AF-4A10-8A9D-14C61CBB3C26}" presName="parTrans" presStyleLbl="bgSibTrans2D1" presStyleIdx="0" presStyleCnt="5"/>
      <dgm:spPr/>
      <dgm:t>
        <a:bodyPr/>
        <a:lstStyle/>
        <a:p>
          <a:endParaRPr lang="en-US"/>
        </a:p>
      </dgm:t>
    </dgm:pt>
    <dgm:pt modelId="{FD5D08B1-818F-4D5A-830E-44981C14D9DC}" type="pres">
      <dgm:prSet presAssocID="{102F42BE-373A-4CD8-8EB6-6C4665BBCD0E}" presName="node" presStyleLbl="node1" presStyleIdx="0" presStyleCnt="5" custScaleX="148379" custScaleY="131649">
        <dgm:presLayoutVars>
          <dgm:bulletEnabled val="1"/>
        </dgm:presLayoutVars>
      </dgm:prSet>
      <dgm:spPr/>
      <dgm:t>
        <a:bodyPr/>
        <a:lstStyle/>
        <a:p>
          <a:endParaRPr lang="en-US"/>
        </a:p>
      </dgm:t>
    </dgm:pt>
    <dgm:pt modelId="{CD7CEDA0-2D68-4A80-A581-EC4F2C736203}" type="pres">
      <dgm:prSet presAssocID="{BFD65981-F88B-46B2-953F-88F697F9C2B7}" presName="parTrans" presStyleLbl="bgSibTrans2D1" presStyleIdx="1" presStyleCnt="5"/>
      <dgm:spPr/>
      <dgm:t>
        <a:bodyPr/>
        <a:lstStyle/>
        <a:p>
          <a:endParaRPr lang="en-US"/>
        </a:p>
      </dgm:t>
    </dgm:pt>
    <dgm:pt modelId="{07ECDECC-E193-4437-A506-951CAE71191F}" type="pres">
      <dgm:prSet presAssocID="{C6EDF2DB-E2FB-4B51-85C5-224973DC8C8D}" presName="node" presStyleLbl="node1" presStyleIdx="1" presStyleCnt="5" custScaleX="178050" custScaleY="136236" custRadScaleRad="110280" custRadScaleInc="-10233">
        <dgm:presLayoutVars>
          <dgm:bulletEnabled val="1"/>
        </dgm:presLayoutVars>
      </dgm:prSet>
      <dgm:spPr/>
      <dgm:t>
        <a:bodyPr/>
        <a:lstStyle/>
        <a:p>
          <a:endParaRPr lang="en-US"/>
        </a:p>
      </dgm:t>
    </dgm:pt>
    <dgm:pt modelId="{6D0FD93B-9C72-401D-9F8F-CCDBEF1DDBC8}" type="pres">
      <dgm:prSet presAssocID="{6CBA5546-F56F-491D-BF94-162D9A964769}" presName="parTrans" presStyleLbl="bgSibTrans2D1" presStyleIdx="2" presStyleCnt="5" custLinFactNeighborX="-67"/>
      <dgm:spPr/>
      <dgm:t>
        <a:bodyPr/>
        <a:lstStyle/>
        <a:p>
          <a:endParaRPr lang="en-US"/>
        </a:p>
      </dgm:t>
    </dgm:pt>
    <dgm:pt modelId="{AD3756BF-94C3-4D2C-8224-0BF40CCC5D4E}" type="pres">
      <dgm:prSet presAssocID="{EFBC2CB6-BAAF-4FEB-977C-D57BB8B43BC6}" presName="node" presStyleLbl="node1" presStyleIdx="2" presStyleCnt="5" custScaleX="136912" custScaleY="107772">
        <dgm:presLayoutVars>
          <dgm:bulletEnabled val="1"/>
        </dgm:presLayoutVars>
      </dgm:prSet>
      <dgm:spPr/>
      <dgm:t>
        <a:bodyPr/>
        <a:lstStyle/>
        <a:p>
          <a:endParaRPr lang="en-US"/>
        </a:p>
      </dgm:t>
    </dgm:pt>
    <dgm:pt modelId="{850788DF-B0B5-4296-BF4E-4F29F1C43949}" type="pres">
      <dgm:prSet presAssocID="{0DE02592-E8B0-4FB4-89DA-68C703D14546}" presName="parTrans" presStyleLbl="bgSibTrans2D1" presStyleIdx="3" presStyleCnt="5" custLinFactNeighborX="-1177"/>
      <dgm:spPr/>
      <dgm:t>
        <a:bodyPr/>
        <a:lstStyle/>
        <a:p>
          <a:endParaRPr lang="en-US"/>
        </a:p>
      </dgm:t>
    </dgm:pt>
    <dgm:pt modelId="{A57992FF-E30E-42B4-9503-CBB401D5267C}" type="pres">
      <dgm:prSet presAssocID="{910B5C43-2C30-4165-8771-EE90E917218E}" presName="node" presStyleLbl="node1" presStyleIdx="3" presStyleCnt="5" custScaleX="150355" custScaleY="137597" custRadScaleRad="134835" custRadScaleInc="17528">
        <dgm:presLayoutVars>
          <dgm:bulletEnabled val="1"/>
        </dgm:presLayoutVars>
      </dgm:prSet>
      <dgm:spPr/>
      <dgm:t>
        <a:bodyPr/>
        <a:lstStyle/>
        <a:p>
          <a:endParaRPr lang="en-US"/>
        </a:p>
      </dgm:t>
    </dgm:pt>
    <dgm:pt modelId="{6D9B7845-95FA-447C-B27B-612612C663AD}" type="pres">
      <dgm:prSet presAssocID="{7F4EC375-236D-487D-A372-C7BBF7862F8D}" presName="parTrans" presStyleLbl="bgSibTrans2D1" presStyleIdx="4" presStyleCnt="5" custLinFactNeighborX="-4825"/>
      <dgm:spPr/>
      <dgm:t>
        <a:bodyPr/>
        <a:lstStyle/>
        <a:p>
          <a:endParaRPr lang="en-US"/>
        </a:p>
      </dgm:t>
    </dgm:pt>
    <dgm:pt modelId="{5489EBB2-4D64-48CC-8131-2E8ED09A7265}" type="pres">
      <dgm:prSet presAssocID="{C6D8479C-CD06-4BEA-A58B-20E775AAE4D1}" presName="node" presStyleLbl="node1" presStyleIdx="4" presStyleCnt="5" custScaleX="137166" custScaleY="147579">
        <dgm:presLayoutVars>
          <dgm:bulletEnabled val="1"/>
        </dgm:presLayoutVars>
      </dgm:prSet>
      <dgm:spPr/>
      <dgm:t>
        <a:bodyPr/>
        <a:lstStyle/>
        <a:p>
          <a:endParaRPr lang="en-US"/>
        </a:p>
      </dgm:t>
    </dgm:pt>
  </dgm:ptLst>
  <dgm:cxnLst>
    <dgm:cxn modelId="{EBC91E16-F812-4AC4-8B1D-926C28966005}" type="presOf" srcId="{C6EDF2DB-E2FB-4B51-85C5-224973DC8C8D}" destId="{07ECDECC-E193-4437-A506-951CAE71191F}" srcOrd="0" destOrd="0" presId="urn:microsoft.com/office/officeart/2005/8/layout/radial4"/>
    <dgm:cxn modelId="{CEEF3B58-9FD4-483A-9923-06F41082EE65}" type="presOf" srcId="{0DE02592-E8B0-4FB4-89DA-68C703D14546}" destId="{850788DF-B0B5-4296-BF4E-4F29F1C43949}" srcOrd="0" destOrd="0" presId="urn:microsoft.com/office/officeart/2005/8/layout/radial4"/>
    <dgm:cxn modelId="{27716BD5-60E0-4611-A434-659A5D981378}" srcId="{6B1E944C-6178-4F2E-8A01-3204BF06D3BC}" destId="{C6D8479C-CD06-4BEA-A58B-20E775AAE4D1}" srcOrd="4" destOrd="0" parTransId="{7F4EC375-236D-487D-A372-C7BBF7862F8D}" sibTransId="{54998C2C-E362-4B8A-8F64-DB04D0025410}"/>
    <dgm:cxn modelId="{D0BBF6AE-9189-46C1-A2B3-45CB623C217B}" srcId="{FAE4E2A1-4FA5-418E-83A3-C5C902FD643F}" destId="{6B1E944C-6178-4F2E-8A01-3204BF06D3BC}" srcOrd="0" destOrd="0" parTransId="{F56115A1-46D4-43BB-9CD4-22539A2073F8}" sibTransId="{BEB63A79-B4DF-4282-972C-29A7F4C3B05B}"/>
    <dgm:cxn modelId="{A3EA5C06-B531-4A11-B60D-4B0EF8A5251B}" type="presOf" srcId="{6CBA5546-F56F-491D-BF94-162D9A964769}" destId="{6D0FD93B-9C72-401D-9F8F-CCDBEF1DDBC8}" srcOrd="0" destOrd="0" presId="urn:microsoft.com/office/officeart/2005/8/layout/radial4"/>
    <dgm:cxn modelId="{BF402BFE-141F-44DF-B28F-87BBDB86241D}" type="presOf" srcId="{4C1FD849-74AF-4A10-8A9D-14C61CBB3C26}" destId="{EDB7F8D6-710F-42BA-93F6-A7DB076A8A35}" srcOrd="0" destOrd="0" presId="urn:microsoft.com/office/officeart/2005/8/layout/radial4"/>
    <dgm:cxn modelId="{DAA1FB19-79DC-42A8-8AB9-2D7810D99EF9}" type="presOf" srcId="{910B5C43-2C30-4165-8771-EE90E917218E}" destId="{A57992FF-E30E-42B4-9503-CBB401D5267C}" srcOrd="0" destOrd="0" presId="urn:microsoft.com/office/officeart/2005/8/layout/radial4"/>
    <dgm:cxn modelId="{7B9FDC78-FB73-46A6-8508-03DB16549E32}" type="presOf" srcId="{FAE4E2A1-4FA5-418E-83A3-C5C902FD643F}" destId="{264C4494-7395-4901-8976-65EAB59273A4}" srcOrd="0" destOrd="0" presId="urn:microsoft.com/office/officeart/2005/8/layout/radial4"/>
    <dgm:cxn modelId="{B54B8569-BF05-4069-926B-4B1CBF8D7F47}" type="presOf" srcId="{7F4EC375-236D-487D-A372-C7BBF7862F8D}" destId="{6D9B7845-95FA-447C-B27B-612612C663AD}" srcOrd="0" destOrd="0" presId="urn:microsoft.com/office/officeart/2005/8/layout/radial4"/>
    <dgm:cxn modelId="{1156C426-EFB0-4748-9736-3CFE258D92D4}" type="presOf" srcId="{C6D8479C-CD06-4BEA-A58B-20E775AAE4D1}" destId="{5489EBB2-4D64-48CC-8131-2E8ED09A7265}" srcOrd="0" destOrd="0" presId="urn:microsoft.com/office/officeart/2005/8/layout/radial4"/>
    <dgm:cxn modelId="{6972CE30-6701-4B12-8C79-09FEEF883892}" type="presOf" srcId="{EFBC2CB6-BAAF-4FEB-977C-D57BB8B43BC6}" destId="{AD3756BF-94C3-4D2C-8224-0BF40CCC5D4E}" srcOrd="0" destOrd="0" presId="urn:microsoft.com/office/officeart/2005/8/layout/radial4"/>
    <dgm:cxn modelId="{5ED330A2-F9CC-42FC-8D1B-68BBA5F5DB05}" srcId="{6B1E944C-6178-4F2E-8A01-3204BF06D3BC}" destId="{910B5C43-2C30-4165-8771-EE90E917218E}" srcOrd="3" destOrd="0" parTransId="{0DE02592-E8B0-4FB4-89DA-68C703D14546}" sibTransId="{408F40F4-AF45-4DAC-B1F6-E6376F4605BE}"/>
    <dgm:cxn modelId="{0057F9DF-110D-437B-A077-660B2EE855CA}" type="presOf" srcId="{6B1E944C-6178-4F2E-8A01-3204BF06D3BC}" destId="{DC042085-3F4C-43F8-B33A-D7B9E234764C}" srcOrd="0" destOrd="0" presId="urn:microsoft.com/office/officeart/2005/8/layout/radial4"/>
    <dgm:cxn modelId="{02980F1D-47F2-429B-83CA-504F82276620}" type="presOf" srcId="{102F42BE-373A-4CD8-8EB6-6C4665BBCD0E}" destId="{FD5D08B1-818F-4D5A-830E-44981C14D9DC}" srcOrd="0" destOrd="0" presId="urn:microsoft.com/office/officeart/2005/8/layout/radial4"/>
    <dgm:cxn modelId="{2FFDB695-CEFB-47B1-8AF0-D3B08A33300C}" type="presOf" srcId="{BFD65981-F88B-46B2-953F-88F697F9C2B7}" destId="{CD7CEDA0-2D68-4A80-A581-EC4F2C736203}" srcOrd="0" destOrd="0" presId="urn:microsoft.com/office/officeart/2005/8/layout/radial4"/>
    <dgm:cxn modelId="{5873BC60-ED91-4860-80C4-2772D8367926}" srcId="{6B1E944C-6178-4F2E-8A01-3204BF06D3BC}" destId="{102F42BE-373A-4CD8-8EB6-6C4665BBCD0E}" srcOrd="0" destOrd="0" parTransId="{4C1FD849-74AF-4A10-8A9D-14C61CBB3C26}" sibTransId="{3BD5188D-FA97-4BC7-A756-21E54F434366}"/>
    <dgm:cxn modelId="{BD1D62FE-C5E5-4B41-9297-78F49223753F}" srcId="{6B1E944C-6178-4F2E-8A01-3204BF06D3BC}" destId="{EFBC2CB6-BAAF-4FEB-977C-D57BB8B43BC6}" srcOrd="2" destOrd="0" parTransId="{6CBA5546-F56F-491D-BF94-162D9A964769}" sibTransId="{71FED53E-B775-4124-9532-ABA70762910A}"/>
    <dgm:cxn modelId="{99216E94-DFB8-493A-A2A6-51A9D43C802B}" srcId="{6B1E944C-6178-4F2E-8A01-3204BF06D3BC}" destId="{C6EDF2DB-E2FB-4B51-85C5-224973DC8C8D}" srcOrd="1" destOrd="0" parTransId="{BFD65981-F88B-46B2-953F-88F697F9C2B7}" sibTransId="{36B3BCB5-B408-4338-BE9F-56AD1CE87DD4}"/>
    <dgm:cxn modelId="{5DE59E30-3B67-46B5-B9D3-7AFA16613500}" type="presParOf" srcId="{264C4494-7395-4901-8976-65EAB59273A4}" destId="{DC042085-3F4C-43F8-B33A-D7B9E234764C}" srcOrd="0" destOrd="0" presId="urn:microsoft.com/office/officeart/2005/8/layout/radial4"/>
    <dgm:cxn modelId="{DCAFFA00-22A7-4881-972F-C82EA05EC2DA}" type="presParOf" srcId="{264C4494-7395-4901-8976-65EAB59273A4}" destId="{EDB7F8D6-710F-42BA-93F6-A7DB076A8A35}" srcOrd="1" destOrd="0" presId="urn:microsoft.com/office/officeart/2005/8/layout/radial4"/>
    <dgm:cxn modelId="{323ED085-DE32-4621-814B-8E3D318E6555}" type="presParOf" srcId="{264C4494-7395-4901-8976-65EAB59273A4}" destId="{FD5D08B1-818F-4D5A-830E-44981C14D9DC}" srcOrd="2" destOrd="0" presId="urn:microsoft.com/office/officeart/2005/8/layout/radial4"/>
    <dgm:cxn modelId="{897BAB65-F632-49D1-8B09-593D8768E133}" type="presParOf" srcId="{264C4494-7395-4901-8976-65EAB59273A4}" destId="{CD7CEDA0-2D68-4A80-A581-EC4F2C736203}" srcOrd="3" destOrd="0" presId="urn:microsoft.com/office/officeart/2005/8/layout/radial4"/>
    <dgm:cxn modelId="{201F32B9-5CDF-4357-A697-D4772FA42AD4}" type="presParOf" srcId="{264C4494-7395-4901-8976-65EAB59273A4}" destId="{07ECDECC-E193-4437-A506-951CAE71191F}" srcOrd="4" destOrd="0" presId="urn:microsoft.com/office/officeart/2005/8/layout/radial4"/>
    <dgm:cxn modelId="{39AC7E80-F511-4332-A917-1305732C39C2}" type="presParOf" srcId="{264C4494-7395-4901-8976-65EAB59273A4}" destId="{6D0FD93B-9C72-401D-9F8F-CCDBEF1DDBC8}" srcOrd="5" destOrd="0" presId="urn:microsoft.com/office/officeart/2005/8/layout/radial4"/>
    <dgm:cxn modelId="{2A08F5FE-E59A-4AEA-A2CD-346D9E0D35BD}" type="presParOf" srcId="{264C4494-7395-4901-8976-65EAB59273A4}" destId="{AD3756BF-94C3-4D2C-8224-0BF40CCC5D4E}" srcOrd="6" destOrd="0" presId="urn:microsoft.com/office/officeart/2005/8/layout/radial4"/>
    <dgm:cxn modelId="{DCAA9A69-264F-48A6-84BD-F4B598986A5B}" type="presParOf" srcId="{264C4494-7395-4901-8976-65EAB59273A4}" destId="{850788DF-B0B5-4296-BF4E-4F29F1C43949}" srcOrd="7" destOrd="0" presId="urn:microsoft.com/office/officeart/2005/8/layout/radial4"/>
    <dgm:cxn modelId="{4B0F7324-B07B-47B5-9239-F4E256E5E6C5}" type="presParOf" srcId="{264C4494-7395-4901-8976-65EAB59273A4}" destId="{A57992FF-E30E-42B4-9503-CBB401D5267C}" srcOrd="8" destOrd="0" presId="urn:microsoft.com/office/officeart/2005/8/layout/radial4"/>
    <dgm:cxn modelId="{DEA4A783-5184-44D8-9B65-2B75B66748F6}" type="presParOf" srcId="{264C4494-7395-4901-8976-65EAB59273A4}" destId="{6D9B7845-95FA-447C-B27B-612612C663AD}" srcOrd="9" destOrd="0" presId="urn:microsoft.com/office/officeart/2005/8/layout/radial4"/>
    <dgm:cxn modelId="{8E88C463-F223-451E-8087-C267FDDD3894}" type="presParOf" srcId="{264C4494-7395-4901-8976-65EAB59273A4}" destId="{5489EBB2-4D64-48CC-8131-2E8ED09A7265}"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E4E2A1-4FA5-418E-83A3-C5C902FD643F}"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6B1E944C-6178-4F2E-8A01-3204BF06D3BC}">
      <dgm:prSet phldrT="[Text]"/>
      <dgm:spPr>
        <a:solidFill>
          <a:srgbClr val="3E6E5A"/>
        </a:solidFill>
      </dgm:spPr>
      <dgm:t>
        <a:bodyPr/>
        <a:lstStyle/>
        <a:p>
          <a:r>
            <a:rPr lang="nl-BE" dirty="0" smtClean="0"/>
            <a:t>SAM </a:t>
          </a:r>
          <a:endParaRPr lang="en-US" dirty="0"/>
        </a:p>
      </dgm:t>
    </dgm:pt>
    <dgm:pt modelId="{F56115A1-46D4-43BB-9CD4-22539A2073F8}" type="parTrans" cxnId="{D0BBF6AE-9189-46C1-A2B3-45CB623C217B}">
      <dgm:prSet/>
      <dgm:spPr/>
      <dgm:t>
        <a:bodyPr/>
        <a:lstStyle/>
        <a:p>
          <a:endParaRPr lang="en-US"/>
        </a:p>
      </dgm:t>
    </dgm:pt>
    <dgm:pt modelId="{BEB63A79-B4DF-4282-972C-29A7F4C3B05B}" type="sibTrans" cxnId="{D0BBF6AE-9189-46C1-A2B3-45CB623C217B}">
      <dgm:prSet/>
      <dgm:spPr/>
      <dgm:t>
        <a:bodyPr/>
        <a:lstStyle/>
        <a:p>
          <a:endParaRPr lang="en-US"/>
        </a:p>
      </dgm:t>
    </dgm:pt>
    <dgm:pt modelId="{102F42BE-373A-4CD8-8EB6-6C4665BBCD0E}">
      <dgm:prSet phldrT="[Text]" custT="1"/>
      <dgm:spPr>
        <a:solidFill>
          <a:srgbClr val="3E6E5A"/>
        </a:solidFill>
      </dgm:spPr>
      <dgm:t>
        <a:bodyPr/>
        <a:lstStyle/>
        <a:p>
          <a:r>
            <a:rPr lang="nl-NL" sz="2000" dirty="0" smtClean="0"/>
            <a:t>Vergoedingsvoorwaarden</a:t>
          </a:r>
          <a:endParaRPr lang="en-US" sz="2000" dirty="0"/>
        </a:p>
      </dgm:t>
    </dgm:pt>
    <dgm:pt modelId="{4C1FD849-74AF-4A10-8A9D-14C61CBB3C26}" type="parTrans" cxnId="{5873BC60-ED91-4860-80C4-2772D8367926}">
      <dgm:prSet/>
      <dgm:spPr>
        <a:solidFill>
          <a:srgbClr val="C6D4CE"/>
        </a:solidFill>
      </dgm:spPr>
      <dgm:t>
        <a:bodyPr/>
        <a:lstStyle/>
        <a:p>
          <a:endParaRPr lang="en-US"/>
        </a:p>
      </dgm:t>
    </dgm:pt>
    <dgm:pt modelId="{3BD5188D-FA97-4BC7-A756-21E54F434366}" type="sibTrans" cxnId="{5873BC60-ED91-4860-80C4-2772D8367926}">
      <dgm:prSet/>
      <dgm:spPr/>
      <dgm:t>
        <a:bodyPr/>
        <a:lstStyle/>
        <a:p>
          <a:endParaRPr lang="en-US"/>
        </a:p>
      </dgm:t>
    </dgm:pt>
    <dgm:pt modelId="{C6EDF2DB-E2FB-4B51-85C5-224973DC8C8D}">
      <dgm:prSet phldrT="[Text]" custT="1"/>
      <dgm:spPr>
        <a:solidFill>
          <a:srgbClr val="3E6E5A"/>
        </a:solidFill>
      </dgm:spPr>
      <dgm:t>
        <a:bodyPr/>
        <a:lstStyle/>
        <a:p>
          <a:r>
            <a:rPr lang="nl-BE" sz="1800" dirty="0" smtClean="0"/>
            <a:t>Prijzen</a:t>
          </a:r>
          <a:endParaRPr lang="en-US" sz="1800" dirty="0"/>
        </a:p>
      </dgm:t>
    </dgm:pt>
    <dgm:pt modelId="{BFD65981-F88B-46B2-953F-88F697F9C2B7}" type="parTrans" cxnId="{99216E94-DFB8-493A-A2A6-51A9D43C802B}">
      <dgm:prSet/>
      <dgm:spPr>
        <a:solidFill>
          <a:srgbClr val="C6D4CE"/>
        </a:solidFill>
      </dgm:spPr>
      <dgm:t>
        <a:bodyPr/>
        <a:lstStyle/>
        <a:p>
          <a:endParaRPr lang="en-US"/>
        </a:p>
      </dgm:t>
    </dgm:pt>
    <dgm:pt modelId="{36B3BCB5-B408-4338-BE9F-56AD1CE87DD4}" type="sibTrans" cxnId="{99216E94-DFB8-493A-A2A6-51A9D43C802B}">
      <dgm:prSet/>
      <dgm:spPr/>
      <dgm:t>
        <a:bodyPr/>
        <a:lstStyle/>
        <a:p>
          <a:endParaRPr lang="en-US"/>
        </a:p>
      </dgm:t>
    </dgm:pt>
    <dgm:pt modelId="{EFBC2CB6-BAAF-4FEB-977C-D57BB8B43BC6}">
      <dgm:prSet phldrT="[Text]" custT="1"/>
      <dgm:spPr>
        <a:solidFill>
          <a:srgbClr val="3E6E5A"/>
        </a:solidFill>
      </dgm:spPr>
      <dgm:t>
        <a:bodyPr/>
        <a:lstStyle/>
        <a:p>
          <a:r>
            <a:rPr lang="nl-NL" sz="2000" dirty="0" smtClean="0"/>
            <a:t>Grondstoffen/formules voor magistrale bereidingen – andere producten/niet-geneesmiddelen</a:t>
          </a:r>
          <a:endParaRPr lang="en-US" sz="2000" dirty="0"/>
        </a:p>
      </dgm:t>
    </dgm:pt>
    <dgm:pt modelId="{6CBA5546-F56F-491D-BF94-162D9A964769}" type="parTrans" cxnId="{BD1D62FE-C5E5-4B41-9297-78F49223753F}">
      <dgm:prSet/>
      <dgm:spPr>
        <a:solidFill>
          <a:srgbClr val="C6D4CE"/>
        </a:solidFill>
      </dgm:spPr>
      <dgm:t>
        <a:bodyPr/>
        <a:lstStyle/>
        <a:p>
          <a:endParaRPr lang="en-US"/>
        </a:p>
      </dgm:t>
    </dgm:pt>
    <dgm:pt modelId="{71FED53E-B775-4124-9532-ABA70762910A}" type="sibTrans" cxnId="{BD1D62FE-C5E5-4B41-9297-78F49223753F}">
      <dgm:prSet/>
      <dgm:spPr/>
      <dgm:t>
        <a:bodyPr/>
        <a:lstStyle/>
        <a:p>
          <a:endParaRPr lang="en-US"/>
        </a:p>
      </dgm:t>
    </dgm:pt>
    <dgm:pt modelId="{910B5C43-2C30-4165-8771-EE90E917218E}">
      <dgm:prSet phldrT="[Text]" custT="1"/>
      <dgm:spPr>
        <a:solidFill>
          <a:srgbClr val="3E6E5A"/>
        </a:solidFill>
      </dgm:spPr>
      <dgm:t>
        <a:bodyPr/>
        <a:lstStyle/>
        <a:p>
          <a:r>
            <a:rPr lang="en-US" sz="2400" dirty="0" err="1" smtClean="0"/>
            <a:t>Registratiegegevens</a:t>
          </a:r>
          <a:endParaRPr lang="en-US" sz="2400" dirty="0"/>
        </a:p>
      </dgm:t>
    </dgm:pt>
    <dgm:pt modelId="{0DE02592-E8B0-4FB4-89DA-68C703D14546}" type="parTrans" cxnId="{5ED330A2-F9CC-42FC-8D1B-68BBA5F5DB05}">
      <dgm:prSet/>
      <dgm:spPr>
        <a:solidFill>
          <a:srgbClr val="C6D4CE"/>
        </a:solidFill>
      </dgm:spPr>
      <dgm:t>
        <a:bodyPr/>
        <a:lstStyle/>
        <a:p>
          <a:endParaRPr lang="en-US"/>
        </a:p>
      </dgm:t>
    </dgm:pt>
    <dgm:pt modelId="{408F40F4-AF45-4DAC-B1F6-E6376F4605BE}" type="sibTrans" cxnId="{5ED330A2-F9CC-42FC-8D1B-68BBA5F5DB05}">
      <dgm:prSet/>
      <dgm:spPr/>
      <dgm:t>
        <a:bodyPr/>
        <a:lstStyle/>
        <a:p>
          <a:endParaRPr lang="en-US"/>
        </a:p>
      </dgm:t>
    </dgm:pt>
    <dgm:pt modelId="{7F2C0642-AE46-4150-B8BA-7B1D6DA5A267}">
      <dgm:prSet/>
      <dgm:spPr>
        <a:solidFill>
          <a:srgbClr val="3E6E5A"/>
        </a:solidFill>
      </dgm:spPr>
      <dgm:t>
        <a:bodyPr/>
        <a:lstStyle/>
        <a:p>
          <a:r>
            <a:rPr lang="nl-NL" dirty="0" smtClean="0"/>
            <a:t>Farmacotherapeutische groepen en andere gegevens</a:t>
          </a:r>
          <a:endParaRPr lang="fr-BE" dirty="0"/>
        </a:p>
      </dgm:t>
    </dgm:pt>
    <dgm:pt modelId="{935E0C92-AB01-4286-BAE0-47871F60DD2E}" type="parTrans" cxnId="{EC6EB384-DE27-4D61-B08B-B58EB5F34C86}">
      <dgm:prSet/>
      <dgm:spPr>
        <a:solidFill>
          <a:srgbClr val="C6D4CE"/>
        </a:solidFill>
      </dgm:spPr>
      <dgm:t>
        <a:bodyPr/>
        <a:lstStyle/>
        <a:p>
          <a:endParaRPr lang="en-US"/>
        </a:p>
      </dgm:t>
    </dgm:pt>
    <dgm:pt modelId="{30BD4E86-A890-4059-94E6-1D08210AB2BA}" type="sibTrans" cxnId="{EC6EB384-DE27-4D61-B08B-B58EB5F34C86}">
      <dgm:prSet/>
      <dgm:spPr/>
      <dgm:t>
        <a:bodyPr/>
        <a:lstStyle/>
        <a:p>
          <a:endParaRPr lang="en-US"/>
        </a:p>
      </dgm:t>
    </dgm:pt>
    <dgm:pt modelId="{264C4494-7395-4901-8976-65EAB59273A4}" type="pres">
      <dgm:prSet presAssocID="{FAE4E2A1-4FA5-418E-83A3-C5C902FD643F}" presName="cycle" presStyleCnt="0">
        <dgm:presLayoutVars>
          <dgm:chMax val="1"/>
          <dgm:dir/>
          <dgm:animLvl val="ctr"/>
          <dgm:resizeHandles val="exact"/>
        </dgm:presLayoutVars>
      </dgm:prSet>
      <dgm:spPr/>
      <dgm:t>
        <a:bodyPr/>
        <a:lstStyle/>
        <a:p>
          <a:endParaRPr lang="en-US"/>
        </a:p>
      </dgm:t>
    </dgm:pt>
    <dgm:pt modelId="{DC042085-3F4C-43F8-B33A-D7B9E234764C}" type="pres">
      <dgm:prSet presAssocID="{6B1E944C-6178-4F2E-8A01-3204BF06D3BC}" presName="centerShape" presStyleLbl="node0" presStyleIdx="0" presStyleCnt="1"/>
      <dgm:spPr/>
      <dgm:t>
        <a:bodyPr/>
        <a:lstStyle/>
        <a:p>
          <a:endParaRPr lang="en-US"/>
        </a:p>
      </dgm:t>
    </dgm:pt>
    <dgm:pt modelId="{EDB7F8D6-710F-42BA-93F6-A7DB076A8A35}" type="pres">
      <dgm:prSet presAssocID="{4C1FD849-74AF-4A10-8A9D-14C61CBB3C26}" presName="parTrans" presStyleLbl="bgSibTrans2D1" presStyleIdx="0" presStyleCnt="5"/>
      <dgm:spPr/>
      <dgm:t>
        <a:bodyPr/>
        <a:lstStyle/>
        <a:p>
          <a:endParaRPr lang="en-US"/>
        </a:p>
      </dgm:t>
    </dgm:pt>
    <dgm:pt modelId="{FD5D08B1-818F-4D5A-830E-44981C14D9DC}" type="pres">
      <dgm:prSet presAssocID="{102F42BE-373A-4CD8-8EB6-6C4665BBCD0E}" presName="node" presStyleLbl="node1" presStyleIdx="0" presStyleCnt="5" custScaleX="146351" custScaleY="76176" custRadScaleRad="113271" custRadScaleInc="1859">
        <dgm:presLayoutVars>
          <dgm:bulletEnabled val="1"/>
        </dgm:presLayoutVars>
      </dgm:prSet>
      <dgm:spPr/>
      <dgm:t>
        <a:bodyPr/>
        <a:lstStyle/>
        <a:p>
          <a:endParaRPr lang="en-US"/>
        </a:p>
      </dgm:t>
    </dgm:pt>
    <dgm:pt modelId="{CD7CEDA0-2D68-4A80-A581-EC4F2C736203}" type="pres">
      <dgm:prSet presAssocID="{BFD65981-F88B-46B2-953F-88F697F9C2B7}" presName="parTrans" presStyleLbl="bgSibTrans2D1" presStyleIdx="1" presStyleCnt="5"/>
      <dgm:spPr/>
      <dgm:t>
        <a:bodyPr/>
        <a:lstStyle/>
        <a:p>
          <a:endParaRPr lang="en-US"/>
        </a:p>
      </dgm:t>
    </dgm:pt>
    <dgm:pt modelId="{07ECDECC-E193-4437-A506-951CAE71191F}" type="pres">
      <dgm:prSet presAssocID="{C6EDF2DB-E2FB-4B51-85C5-224973DC8C8D}" presName="node" presStyleLbl="node1" presStyleIdx="1" presStyleCnt="5" custScaleX="148029" custScaleY="106444" custRadScaleRad="105078" custRadScaleInc="-37227">
        <dgm:presLayoutVars>
          <dgm:bulletEnabled val="1"/>
        </dgm:presLayoutVars>
      </dgm:prSet>
      <dgm:spPr/>
      <dgm:t>
        <a:bodyPr/>
        <a:lstStyle/>
        <a:p>
          <a:endParaRPr lang="en-US"/>
        </a:p>
      </dgm:t>
    </dgm:pt>
    <dgm:pt modelId="{6D0FD93B-9C72-401D-9F8F-CCDBEF1DDBC8}" type="pres">
      <dgm:prSet presAssocID="{6CBA5546-F56F-491D-BF94-162D9A964769}" presName="parTrans" presStyleLbl="bgSibTrans2D1" presStyleIdx="2" presStyleCnt="5" custLinFactNeighborX="-67"/>
      <dgm:spPr/>
      <dgm:t>
        <a:bodyPr/>
        <a:lstStyle/>
        <a:p>
          <a:endParaRPr lang="en-US"/>
        </a:p>
      </dgm:t>
    </dgm:pt>
    <dgm:pt modelId="{AD3756BF-94C3-4D2C-8224-0BF40CCC5D4E}" type="pres">
      <dgm:prSet presAssocID="{EFBC2CB6-BAAF-4FEB-977C-D57BB8B43BC6}" presName="node" presStyleLbl="node1" presStyleIdx="2" presStyleCnt="5" custScaleX="184389" custScaleY="136002">
        <dgm:presLayoutVars>
          <dgm:bulletEnabled val="1"/>
        </dgm:presLayoutVars>
      </dgm:prSet>
      <dgm:spPr/>
      <dgm:t>
        <a:bodyPr/>
        <a:lstStyle/>
        <a:p>
          <a:endParaRPr lang="en-US"/>
        </a:p>
      </dgm:t>
    </dgm:pt>
    <dgm:pt modelId="{850788DF-B0B5-4296-BF4E-4F29F1C43949}" type="pres">
      <dgm:prSet presAssocID="{0DE02592-E8B0-4FB4-89DA-68C703D14546}" presName="parTrans" presStyleLbl="bgSibTrans2D1" presStyleIdx="3" presStyleCnt="5" custLinFactNeighborX="-1177"/>
      <dgm:spPr/>
      <dgm:t>
        <a:bodyPr/>
        <a:lstStyle/>
        <a:p>
          <a:endParaRPr lang="en-US"/>
        </a:p>
      </dgm:t>
    </dgm:pt>
    <dgm:pt modelId="{A57992FF-E30E-42B4-9503-CBB401D5267C}" type="pres">
      <dgm:prSet presAssocID="{910B5C43-2C30-4165-8771-EE90E917218E}" presName="node" presStyleLbl="node1" presStyleIdx="3" presStyleCnt="5" custScaleX="152522" custScaleY="92176" custRadScaleRad="100991" custRadScaleInc="21628">
        <dgm:presLayoutVars>
          <dgm:bulletEnabled val="1"/>
        </dgm:presLayoutVars>
      </dgm:prSet>
      <dgm:spPr/>
      <dgm:t>
        <a:bodyPr/>
        <a:lstStyle/>
        <a:p>
          <a:endParaRPr lang="en-US"/>
        </a:p>
      </dgm:t>
    </dgm:pt>
    <dgm:pt modelId="{F28E4DE6-33DB-4BFA-B324-4DD8EFC16E14}" type="pres">
      <dgm:prSet presAssocID="{935E0C92-AB01-4286-BAE0-47871F60DD2E}" presName="parTrans" presStyleLbl="bgSibTrans2D1" presStyleIdx="4" presStyleCnt="5"/>
      <dgm:spPr/>
      <dgm:t>
        <a:bodyPr/>
        <a:lstStyle/>
        <a:p>
          <a:endParaRPr lang="en-US"/>
        </a:p>
      </dgm:t>
    </dgm:pt>
    <dgm:pt modelId="{FC015553-EA68-4CEA-8101-1D63D8926B48}" type="pres">
      <dgm:prSet presAssocID="{7F2C0642-AE46-4150-B8BA-7B1D6DA5A267}" presName="node" presStyleLbl="node1" presStyleIdx="4" presStyleCnt="5" custScaleX="115309" custScaleY="105260" custRadScaleRad="100029" custRadScaleInc="3856">
        <dgm:presLayoutVars>
          <dgm:bulletEnabled val="1"/>
        </dgm:presLayoutVars>
      </dgm:prSet>
      <dgm:spPr/>
      <dgm:t>
        <a:bodyPr/>
        <a:lstStyle/>
        <a:p>
          <a:endParaRPr lang="en-US"/>
        </a:p>
      </dgm:t>
    </dgm:pt>
  </dgm:ptLst>
  <dgm:cxnLst>
    <dgm:cxn modelId="{EC6EB384-DE27-4D61-B08B-B58EB5F34C86}" srcId="{6B1E944C-6178-4F2E-8A01-3204BF06D3BC}" destId="{7F2C0642-AE46-4150-B8BA-7B1D6DA5A267}" srcOrd="4" destOrd="0" parTransId="{935E0C92-AB01-4286-BAE0-47871F60DD2E}" sibTransId="{30BD4E86-A890-4059-94E6-1D08210AB2BA}"/>
    <dgm:cxn modelId="{EBC91E16-F812-4AC4-8B1D-926C28966005}" type="presOf" srcId="{C6EDF2DB-E2FB-4B51-85C5-224973DC8C8D}" destId="{07ECDECC-E193-4437-A506-951CAE71191F}" srcOrd="0" destOrd="0" presId="urn:microsoft.com/office/officeart/2005/8/layout/radial4"/>
    <dgm:cxn modelId="{20809760-F054-43F9-9D8B-823AD02F61C1}" type="presOf" srcId="{7F2C0642-AE46-4150-B8BA-7B1D6DA5A267}" destId="{FC015553-EA68-4CEA-8101-1D63D8926B48}" srcOrd="0" destOrd="0" presId="urn:microsoft.com/office/officeart/2005/8/layout/radial4"/>
    <dgm:cxn modelId="{CEEF3B58-9FD4-483A-9923-06F41082EE65}" type="presOf" srcId="{0DE02592-E8B0-4FB4-89DA-68C703D14546}" destId="{850788DF-B0B5-4296-BF4E-4F29F1C43949}" srcOrd="0" destOrd="0" presId="urn:microsoft.com/office/officeart/2005/8/layout/radial4"/>
    <dgm:cxn modelId="{D0BBF6AE-9189-46C1-A2B3-45CB623C217B}" srcId="{FAE4E2A1-4FA5-418E-83A3-C5C902FD643F}" destId="{6B1E944C-6178-4F2E-8A01-3204BF06D3BC}" srcOrd="0" destOrd="0" parTransId="{F56115A1-46D4-43BB-9CD4-22539A2073F8}" sibTransId="{BEB63A79-B4DF-4282-972C-29A7F4C3B05B}"/>
    <dgm:cxn modelId="{A3EA5C06-B531-4A11-B60D-4B0EF8A5251B}" type="presOf" srcId="{6CBA5546-F56F-491D-BF94-162D9A964769}" destId="{6D0FD93B-9C72-401D-9F8F-CCDBEF1DDBC8}" srcOrd="0" destOrd="0" presId="urn:microsoft.com/office/officeart/2005/8/layout/radial4"/>
    <dgm:cxn modelId="{BF402BFE-141F-44DF-B28F-87BBDB86241D}" type="presOf" srcId="{4C1FD849-74AF-4A10-8A9D-14C61CBB3C26}" destId="{EDB7F8D6-710F-42BA-93F6-A7DB076A8A35}" srcOrd="0" destOrd="0" presId="urn:microsoft.com/office/officeart/2005/8/layout/radial4"/>
    <dgm:cxn modelId="{DAA1FB19-79DC-42A8-8AB9-2D7810D99EF9}" type="presOf" srcId="{910B5C43-2C30-4165-8771-EE90E917218E}" destId="{A57992FF-E30E-42B4-9503-CBB401D5267C}" srcOrd="0" destOrd="0" presId="urn:microsoft.com/office/officeart/2005/8/layout/radial4"/>
    <dgm:cxn modelId="{AA26F959-6463-4FEC-A9BE-CA69B0722FDA}" type="presOf" srcId="{935E0C92-AB01-4286-BAE0-47871F60DD2E}" destId="{F28E4DE6-33DB-4BFA-B324-4DD8EFC16E14}" srcOrd="0" destOrd="0" presId="urn:microsoft.com/office/officeart/2005/8/layout/radial4"/>
    <dgm:cxn modelId="{7B9FDC78-FB73-46A6-8508-03DB16549E32}" type="presOf" srcId="{FAE4E2A1-4FA5-418E-83A3-C5C902FD643F}" destId="{264C4494-7395-4901-8976-65EAB59273A4}" srcOrd="0" destOrd="0" presId="urn:microsoft.com/office/officeart/2005/8/layout/radial4"/>
    <dgm:cxn modelId="{6972CE30-6701-4B12-8C79-09FEEF883892}" type="presOf" srcId="{EFBC2CB6-BAAF-4FEB-977C-D57BB8B43BC6}" destId="{AD3756BF-94C3-4D2C-8224-0BF40CCC5D4E}" srcOrd="0" destOrd="0" presId="urn:microsoft.com/office/officeart/2005/8/layout/radial4"/>
    <dgm:cxn modelId="{5ED330A2-F9CC-42FC-8D1B-68BBA5F5DB05}" srcId="{6B1E944C-6178-4F2E-8A01-3204BF06D3BC}" destId="{910B5C43-2C30-4165-8771-EE90E917218E}" srcOrd="3" destOrd="0" parTransId="{0DE02592-E8B0-4FB4-89DA-68C703D14546}" sibTransId="{408F40F4-AF45-4DAC-B1F6-E6376F4605BE}"/>
    <dgm:cxn modelId="{0057F9DF-110D-437B-A077-660B2EE855CA}" type="presOf" srcId="{6B1E944C-6178-4F2E-8A01-3204BF06D3BC}" destId="{DC042085-3F4C-43F8-B33A-D7B9E234764C}" srcOrd="0" destOrd="0" presId="urn:microsoft.com/office/officeart/2005/8/layout/radial4"/>
    <dgm:cxn modelId="{02980F1D-47F2-429B-83CA-504F82276620}" type="presOf" srcId="{102F42BE-373A-4CD8-8EB6-6C4665BBCD0E}" destId="{FD5D08B1-818F-4D5A-830E-44981C14D9DC}" srcOrd="0" destOrd="0" presId="urn:microsoft.com/office/officeart/2005/8/layout/radial4"/>
    <dgm:cxn modelId="{2FFDB695-CEFB-47B1-8AF0-D3B08A33300C}" type="presOf" srcId="{BFD65981-F88B-46B2-953F-88F697F9C2B7}" destId="{CD7CEDA0-2D68-4A80-A581-EC4F2C736203}" srcOrd="0" destOrd="0" presId="urn:microsoft.com/office/officeart/2005/8/layout/radial4"/>
    <dgm:cxn modelId="{5873BC60-ED91-4860-80C4-2772D8367926}" srcId="{6B1E944C-6178-4F2E-8A01-3204BF06D3BC}" destId="{102F42BE-373A-4CD8-8EB6-6C4665BBCD0E}" srcOrd="0" destOrd="0" parTransId="{4C1FD849-74AF-4A10-8A9D-14C61CBB3C26}" sibTransId="{3BD5188D-FA97-4BC7-A756-21E54F434366}"/>
    <dgm:cxn modelId="{BD1D62FE-C5E5-4B41-9297-78F49223753F}" srcId="{6B1E944C-6178-4F2E-8A01-3204BF06D3BC}" destId="{EFBC2CB6-BAAF-4FEB-977C-D57BB8B43BC6}" srcOrd="2" destOrd="0" parTransId="{6CBA5546-F56F-491D-BF94-162D9A964769}" sibTransId="{71FED53E-B775-4124-9532-ABA70762910A}"/>
    <dgm:cxn modelId="{99216E94-DFB8-493A-A2A6-51A9D43C802B}" srcId="{6B1E944C-6178-4F2E-8A01-3204BF06D3BC}" destId="{C6EDF2DB-E2FB-4B51-85C5-224973DC8C8D}" srcOrd="1" destOrd="0" parTransId="{BFD65981-F88B-46B2-953F-88F697F9C2B7}" sibTransId="{36B3BCB5-B408-4338-BE9F-56AD1CE87DD4}"/>
    <dgm:cxn modelId="{5DE59E30-3B67-46B5-B9D3-7AFA16613500}" type="presParOf" srcId="{264C4494-7395-4901-8976-65EAB59273A4}" destId="{DC042085-3F4C-43F8-B33A-D7B9E234764C}" srcOrd="0" destOrd="0" presId="urn:microsoft.com/office/officeart/2005/8/layout/radial4"/>
    <dgm:cxn modelId="{DCAFFA00-22A7-4881-972F-C82EA05EC2DA}" type="presParOf" srcId="{264C4494-7395-4901-8976-65EAB59273A4}" destId="{EDB7F8D6-710F-42BA-93F6-A7DB076A8A35}" srcOrd="1" destOrd="0" presId="urn:microsoft.com/office/officeart/2005/8/layout/radial4"/>
    <dgm:cxn modelId="{323ED085-DE32-4621-814B-8E3D318E6555}" type="presParOf" srcId="{264C4494-7395-4901-8976-65EAB59273A4}" destId="{FD5D08B1-818F-4D5A-830E-44981C14D9DC}" srcOrd="2" destOrd="0" presId="urn:microsoft.com/office/officeart/2005/8/layout/radial4"/>
    <dgm:cxn modelId="{897BAB65-F632-49D1-8B09-593D8768E133}" type="presParOf" srcId="{264C4494-7395-4901-8976-65EAB59273A4}" destId="{CD7CEDA0-2D68-4A80-A581-EC4F2C736203}" srcOrd="3" destOrd="0" presId="urn:microsoft.com/office/officeart/2005/8/layout/radial4"/>
    <dgm:cxn modelId="{201F32B9-5CDF-4357-A697-D4772FA42AD4}" type="presParOf" srcId="{264C4494-7395-4901-8976-65EAB59273A4}" destId="{07ECDECC-E193-4437-A506-951CAE71191F}" srcOrd="4" destOrd="0" presId="urn:microsoft.com/office/officeart/2005/8/layout/radial4"/>
    <dgm:cxn modelId="{39AC7E80-F511-4332-A917-1305732C39C2}" type="presParOf" srcId="{264C4494-7395-4901-8976-65EAB59273A4}" destId="{6D0FD93B-9C72-401D-9F8F-CCDBEF1DDBC8}" srcOrd="5" destOrd="0" presId="urn:microsoft.com/office/officeart/2005/8/layout/radial4"/>
    <dgm:cxn modelId="{2A08F5FE-E59A-4AEA-A2CD-346D9E0D35BD}" type="presParOf" srcId="{264C4494-7395-4901-8976-65EAB59273A4}" destId="{AD3756BF-94C3-4D2C-8224-0BF40CCC5D4E}" srcOrd="6" destOrd="0" presId="urn:microsoft.com/office/officeart/2005/8/layout/radial4"/>
    <dgm:cxn modelId="{DCAA9A69-264F-48A6-84BD-F4B598986A5B}" type="presParOf" srcId="{264C4494-7395-4901-8976-65EAB59273A4}" destId="{850788DF-B0B5-4296-BF4E-4F29F1C43949}" srcOrd="7" destOrd="0" presId="urn:microsoft.com/office/officeart/2005/8/layout/radial4"/>
    <dgm:cxn modelId="{4B0F7324-B07B-47B5-9239-F4E256E5E6C5}" type="presParOf" srcId="{264C4494-7395-4901-8976-65EAB59273A4}" destId="{A57992FF-E30E-42B4-9503-CBB401D5267C}" srcOrd="8" destOrd="0" presId="urn:microsoft.com/office/officeart/2005/8/layout/radial4"/>
    <dgm:cxn modelId="{94645CCE-1BBF-4176-928C-2AC8EB633A47}" type="presParOf" srcId="{264C4494-7395-4901-8976-65EAB59273A4}" destId="{F28E4DE6-33DB-4BFA-B324-4DD8EFC16E14}" srcOrd="9" destOrd="0" presId="urn:microsoft.com/office/officeart/2005/8/layout/radial4"/>
    <dgm:cxn modelId="{D8649CD8-560C-44DA-BBE7-314E205E0289}" type="presParOf" srcId="{264C4494-7395-4901-8976-65EAB59273A4}" destId="{FC015553-EA68-4CEA-8101-1D63D8926B48}"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17CABF-C4D3-4E46-8CB2-F1BF8C0DDA94}"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96D8B4D9-92FF-4D1C-8111-B74FCEAD93D0}">
      <dgm:prSet custT="1">
        <dgm:style>
          <a:lnRef idx="1">
            <a:schemeClr val="accent5"/>
          </a:lnRef>
          <a:fillRef idx="3">
            <a:schemeClr val="accent5"/>
          </a:fillRef>
          <a:effectRef idx="2">
            <a:schemeClr val="accent5"/>
          </a:effectRef>
          <a:fontRef idx="minor">
            <a:schemeClr val="lt1"/>
          </a:fontRef>
        </dgm:style>
      </dgm:prSet>
      <dgm:spPr>
        <a:solidFill>
          <a:srgbClr val="3E6E5A"/>
        </a:solidFill>
        <a:ln>
          <a:solidFill>
            <a:srgbClr val="3E6E5A"/>
          </a:solidFill>
        </a:ln>
        <a:effectLst/>
      </dgm:spPr>
      <dgm:t>
        <a:bodyPr/>
        <a:lstStyle/>
        <a:p>
          <a:r>
            <a:rPr lang="nl-BE" sz="1600"/>
            <a:t>Regering</a:t>
          </a:r>
        </a:p>
      </dgm:t>
    </dgm:pt>
    <dgm:pt modelId="{87D37558-7AA3-40EE-897D-AC94FFD5C4C6}" type="parTrans" cxnId="{8172E3DD-15EF-49DD-BD74-87E7CCA52130}">
      <dgm:prSet/>
      <dgm:spPr/>
      <dgm:t>
        <a:bodyPr/>
        <a:lstStyle/>
        <a:p>
          <a:endParaRPr lang="en-US" sz="2400"/>
        </a:p>
      </dgm:t>
    </dgm:pt>
    <dgm:pt modelId="{F7F5AE2F-164C-4CBD-B1F1-34D03D93B765}" type="sibTrans" cxnId="{8172E3DD-15EF-49DD-BD74-87E7CCA52130}">
      <dgm:prSet/>
      <dgm:spPr/>
      <dgm:t>
        <a:bodyPr/>
        <a:lstStyle/>
        <a:p>
          <a:endParaRPr lang="en-US" sz="2400"/>
        </a:p>
      </dgm:t>
    </dgm:pt>
    <dgm:pt modelId="{38B411DE-4B5E-4B7B-8930-D6C1F48E34F0}">
      <dgm:prSet phldrT="[Text]" custT="1">
        <dgm:style>
          <a:lnRef idx="1">
            <a:schemeClr val="accent5"/>
          </a:lnRef>
          <a:fillRef idx="3">
            <a:schemeClr val="accent5"/>
          </a:fillRef>
          <a:effectRef idx="2">
            <a:schemeClr val="accent5"/>
          </a:effectRef>
          <a:fontRef idx="minor">
            <a:schemeClr val="lt1"/>
          </a:fontRef>
        </dgm:style>
      </dgm:prSet>
      <dgm:spPr>
        <a:solidFill>
          <a:srgbClr val="3E6E5A"/>
        </a:solidFill>
        <a:ln>
          <a:solidFill>
            <a:srgbClr val="3E6E5A"/>
          </a:solidFill>
        </a:ln>
        <a:effectLst/>
      </dgm:spPr>
      <dgm:t>
        <a:bodyPr/>
        <a:lstStyle/>
        <a:p>
          <a:r>
            <a:rPr lang="nl-BE" sz="1600"/>
            <a:t>G-Cloud Operations &amp; </a:t>
          </a:r>
          <a:r>
            <a:rPr lang="nl-BE" sz="1600" noProof="0"/>
            <a:t>Programme </a:t>
          </a:r>
          <a:r>
            <a:rPr lang="nl-BE" sz="1600"/>
            <a:t>Board</a:t>
          </a:r>
        </a:p>
      </dgm:t>
    </dgm:pt>
    <dgm:pt modelId="{40032254-4C80-4E86-82B3-8A87108DAC90}" type="sibTrans" cxnId="{C12819EF-AE26-4267-933A-E40223B8A5CC}">
      <dgm:prSet/>
      <dgm:spPr/>
      <dgm:t>
        <a:bodyPr/>
        <a:lstStyle/>
        <a:p>
          <a:endParaRPr lang="en-US" sz="2400"/>
        </a:p>
      </dgm:t>
    </dgm:pt>
    <dgm:pt modelId="{8931F1E0-7628-4BEB-84A4-BC1CEF98712D}" type="parTrans" cxnId="{C12819EF-AE26-4267-933A-E40223B8A5CC}">
      <dgm:prSet/>
      <dgm:spPr>
        <a:solidFill>
          <a:srgbClr val="3E6E5A"/>
        </a:solidFill>
        <a:ln>
          <a:solidFill>
            <a:srgbClr val="3E6E5A"/>
          </a:solidFill>
        </a:ln>
      </dgm:spPr>
      <dgm:t>
        <a:bodyPr/>
        <a:lstStyle/>
        <a:p>
          <a:endParaRPr lang="en-US" sz="2400"/>
        </a:p>
      </dgm:t>
    </dgm:pt>
    <dgm:pt modelId="{AF21F6B1-F4B5-49AB-AA90-887358530BF3}">
      <dgm:prSet phldrT="[Text]" custT="1">
        <dgm:style>
          <a:lnRef idx="1">
            <a:schemeClr val="accent5"/>
          </a:lnRef>
          <a:fillRef idx="3">
            <a:schemeClr val="accent5"/>
          </a:fillRef>
          <a:effectRef idx="2">
            <a:schemeClr val="accent5"/>
          </a:effectRef>
          <a:fontRef idx="minor">
            <a:schemeClr val="lt1"/>
          </a:fontRef>
        </dgm:style>
      </dgm:prSet>
      <dgm:spPr>
        <a:solidFill>
          <a:srgbClr val="3E6E5A"/>
        </a:solidFill>
        <a:ln>
          <a:solidFill>
            <a:srgbClr val="3E6E5A"/>
          </a:solidFill>
        </a:ln>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nl-BE" sz="1600"/>
            <a:t>G-Cloud Strategic Board</a:t>
          </a:r>
        </a:p>
      </dgm:t>
    </dgm:pt>
    <dgm:pt modelId="{BBA71D42-7F51-481E-ABE0-20A25BF91406}" type="sibTrans" cxnId="{29D448B6-3171-44EA-8497-8C788FE2CE05}">
      <dgm:prSet/>
      <dgm:spPr/>
      <dgm:t>
        <a:bodyPr/>
        <a:lstStyle/>
        <a:p>
          <a:endParaRPr lang="en-US" sz="2400"/>
        </a:p>
      </dgm:t>
    </dgm:pt>
    <dgm:pt modelId="{36C890F9-09F1-4E78-8C45-63FE13A49FCE}" type="parTrans" cxnId="{29D448B6-3171-44EA-8497-8C788FE2CE05}">
      <dgm:prSet/>
      <dgm:spPr>
        <a:solidFill>
          <a:srgbClr val="3E6E5A"/>
        </a:solidFill>
        <a:ln>
          <a:solidFill>
            <a:srgbClr val="3E6E5A"/>
          </a:solidFill>
        </a:ln>
      </dgm:spPr>
      <dgm:t>
        <a:bodyPr/>
        <a:lstStyle/>
        <a:p>
          <a:endParaRPr lang="en-US" sz="2400"/>
        </a:p>
      </dgm:t>
    </dgm:pt>
    <dgm:pt modelId="{F430EE30-5580-4F71-8518-C178E57E206D}">
      <dgm:prSet custT="1">
        <dgm:style>
          <a:lnRef idx="1">
            <a:schemeClr val="accent5"/>
          </a:lnRef>
          <a:fillRef idx="3">
            <a:schemeClr val="accent5"/>
          </a:fillRef>
          <a:effectRef idx="2">
            <a:schemeClr val="accent5"/>
          </a:effectRef>
          <a:fontRef idx="minor">
            <a:schemeClr val="lt1"/>
          </a:fontRef>
        </dgm:style>
      </dgm:prSet>
      <dgm:spPr>
        <a:solidFill>
          <a:srgbClr val="3E6E5A"/>
        </a:solidFill>
        <a:ln>
          <a:solidFill>
            <a:srgbClr val="3E6E5A"/>
          </a:solidFill>
        </a:ln>
        <a:effectLst/>
      </dgm:spPr>
      <dgm:t>
        <a:bodyPr/>
        <a:lstStyle/>
        <a:p>
          <a:r>
            <a:rPr lang="nl-BE" sz="1600"/>
            <a:t>FODs/PODs</a:t>
          </a:r>
          <a:r>
            <a:rPr lang="nl-BE"/>
            <a:t/>
          </a:r>
          <a:br>
            <a:rPr lang="nl-BE"/>
          </a:br>
          <a:r>
            <a:rPr lang="nl-BE" sz="1600"/>
            <a:t>(Horizontale FOD, FOD FIN, Belnet, …)</a:t>
          </a:r>
        </a:p>
      </dgm:t>
    </dgm:pt>
    <dgm:pt modelId="{8EAB2EAF-293E-4BF8-B15C-04C4020C711D}" type="parTrans" cxnId="{BA1711C6-F7C1-47B3-85DA-41D052D91703}">
      <dgm:prSet/>
      <dgm:spPr>
        <a:solidFill>
          <a:srgbClr val="3E6E5A"/>
        </a:solidFill>
        <a:ln>
          <a:solidFill>
            <a:srgbClr val="3E6E5A"/>
          </a:solidFill>
        </a:ln>
      </dgm:spPr>
      <dgm:t>
        <a:bodyPr/>
        <a:lstStyle/>
        <a:p>
          <a:endParaRPr lang="en-US" sz="2400"/>
        </a:p>
      </dgm:t>
    </dgm:pt>
    <dgm:pt modelId="{B517E046-FDC5-4868-BFD0-BF88BB8ADA5F}" type="sibTrans" cxnId="{BA1711C6-F7C1-47B3-85DA-41D052D91703}">
      <dgm:prSet/>
      <dgm:spPr/>
      <dgm:t>
        <a:bodyPr/>
        <a:lstStyle/>
        <a:p>
          <a:endParaRPr lang="en-US" sz="2400"/>
        </a:p>
      </dgm:t>
    </dgm:pt>
    <dgm:pt modelId="{10BCECCC-3286-41B1-BE04-C771606F7820}">
      <dgm:prSet custT="1">
        <dgm:style>
          <a:lnRef idx="1">
            <a:schemeClr val="accent5"/>
          </a:lnRef>
          <a:fillRef idx="3">
            <a:schemeClr val="accent5"/>
          </a:fillRef>
          <a:effectRef idx="2">
            <a:schemeClr val="accent5"/>
          </a:effectRef>
          <a:fontRef idx="minor">
            <a:schemeClr val="lt1"/>
          </a:fontRef>
        </dgm:style>
      </dgm:prSet>
      <dgm:spPr>
        <a:solidFill>
          <a:srgbClr val="3E6E5A"/>
        </a:solidFill>
        <a:ln>
          <a:solidFill>
            <a:srgbClr val="3E6E5A"/>
          </a:solidFill>
        </a:ln>
        <a:effectLst/>
      </dgm:spPr>
      <dgm:t>
        <a:bodyPr/>
        <a:lstStyle/>
        <a:p>
          <a:r>
            <a:rPr lang="nl-BE" sz="1600"/>
            <a:t>OISZ/ION (KSZ, ...)</a:t>
          </a:r>
        </a:p>
      </dgm:t>
    </dgm:pt>
    <dgm:pt modelId="{B7D6A699-EE8D-44A7-B75B-34C841BCA3B8}" type="parTrans" cxnId="{74C09B2B-C49D-443D-A64B-6E9EC157AC05}">
      <dgm:prSet/>
      <dgm:spPr>
        <a:solidFill>
          <a:srgbClr val="3E6E5A"/>
        </a:solidFill>
        <a:ln>
          <a:solidFill>
            <a:srgbClr val="3E6E5A"/>
          </a:solidFill>
        </a:ln>
      </dgm:spPr>
      <dgm:t>
        <a:bodyPr/>
        <a:lstStyle/>
        <a:p>
          <a:endParaRPr lang="en-US" sz="2400"/>
        </a:p>
      </dgm:t>
    </dgm:pt>
    <dgm:pt modelId="{D8DACB58-054E-4FCA-8191-9AD2432E5A87}" type="sibTrans" cxnId="{74C09B2B-C49D-443D-A64B-6E9EC157AC05}">
      <dgm:prSet/>
      <dgm:spPr/>
      <dgm:t>
        <a:bodyPr/>
        <a:lstStyle/>
        <a:p>
          <a:endParaRPr lang="en-US" sz="2400"/>
        </a:p>
      </dgm:t>
    </dgm:pt>
    <dgm:pt modelId="{5F2AE96D-6AA0-4924-A53B-2425DDED6264}">
      <dgm:prSet custT="1">
        <dgm:style>
          <a:lnRef idx="1">
            <a:schemeClr val="accent5"/>
          </a:lnRef>
          <a:fillRef idx="3">
            <a:schemeClr val="accent5"/>
          </a:fillRef>
          <a:effectRef idx="2">
            <a:schemeClr val="accent5"/>
          </a:effectRef>
          <a:fontRef idx="minor">
            <a:schemeClr val="lt1"/>
          </a:fontRef>
        </dgm:style>
      </dgm:prSet>
      <dgm:spPr>
        <a:solidFill>
          <a:srgbClr val="3E6E5A"/>
        </a:solidFill>
        <a:ln>
          <a:solidFill>
            <a:srgbClr val="3E6E5A"/>
          </a:solidFill>
        </a:ln>
        <a:effectLst/>
      </dgm:spPr>
      <dgm:t>
        <a:bodyPr/>
        <a:lstStyle/>
        <a:p>
          <a:r>
            <a:rPr lang="nl-BE" sz="1600"/>
            <a:t>Vereniging van FODs/PODs/ ION</a:t>
          </a:r>
        </a:p>
      </dgm:t>
    </dgm:pt>
    <dgm:pt modelId="{E3046455-3174-4E7D-81DB-C305D1125A45}" type="parTrans" cxnId="{85970516-D158-4413-97AC-8933BFF15FBD}">
      <dgm:prSet/>
      <dgm:spPr>
        <a:ln>
          <a:solidFill>
            <a:srgbClr val="087670"/>
          </a:solidFill>
        </a:ln>
      </dgm:spPr>
      <dgm:t>
        <a:bodyPr/>
        <a:lstStyle/>
        <a:p>
          <a:endParaRPr lang="en-US" sz="2400"/>
        </a:p>
      </dgm:t>
    </dgm:pt>
    <dgm:pt modelId="{02032209-A947-4267-B9BC-2023FE66DEF3}" type="sibTrans" cxnId="{85970516-D158-4413-97AC-8933BFF15FBD}">
      <dgm:prSet/>
      <dgm:spPr/>
      <dgm:t>
        <a:bodyPr/>
        <a:lstStyle/>
        <a:p>
          <a:endParaRPr lang="en-US" sz="2400"/>
        </a:p>
      </dgm:t>
    </dgm:pt>
    <dgm:pt modelId="{D5877657-DD1C-4DF1-9C8B-74C149441555}">
      <dgm:prSet custT="1">
        <dgm:style>
          <a:lnRef idx="1">
            <a:schemeClr val="accent5"/>
          </a:lnRef>
          <a:fillRef idx="3">
            <a:schemeClr val="accent5"/>
          </a:fillRef>
          <a:effectRef idx="2">
            <a:schemeClr val="accent5"/>
          </a:effectRef>
          <a:fontRef idx="minor">
            <a:schemeClr val="lt1"/>
          </a:fontRef>
        </dgm:style>
      </dgm:prSet>
      <dgm:spPr>
        <a:solidFill>
          <a:srgbClr val="3E6E5A"/>
        </a:solidFill>
        <a:ln>
          <a:solidFill>
            <a:srgbClr val="3E6E5A"/>
          </a:solidFill>
        </a:ln>
        <a:effectLst/>
      </dgm:spPr>
      <dgm:t>
        <a:bodyPr/>
        <a:lstStyle/>
        <a:p>
          <a:r>
            <a:rPr lang="nl-BE" sz="1600"/>
            <a:t>Privé-ICT-firma’s o.l.v. FOD/OISZ/... </a:t>
          </a:r>
        </a:p>
      </dgm:t>
    </dgm:pt>
    <dgm:pt modelId="{F7CFAA3F-3ECE-4546-92EE-B235278F1C15}" type="parTrans" cxnId="{11453AD5-D6AE-4645-90E2-52428AD3390E}">
      <dgm:prSet/>
      <dgm:spPr>
        <a:solidFill>
          <a:srgbClr val="3E6E5A"/>
        </a:solidFill>
        <a:ln>
          <a:solidFill>
            <a:srgbClr val="3E6E5A"/>
          </a:solidFill>
        </a:ln>
      </dgm:spPr>
      <dgm:t>
        <a:bodyPr/>
        <a:lstStyle/>
        <a:p>
          <a:endParaRPr lang="en-US" sz="2400"/>
        </a:p>
      </dgm:t>
    </dgm:pt>
    <dgm:pt modelId="{0F035546-D055-415A-A591-2F4BEE411E46}" type="sibTrans" cxnId="{11453AD5-D6AE-4645-90E2-52428AD3390E}">
      <dgm:prSet/>
      <dgm:spPr/>
      <dgm:t>
        <a:bodyPr/>
        <a:lstStyle/>
        <a:p>
          <a:endParaRPr lang="en-US" sz="2400"/>
        </a:p>
      </dgm:t>
    </dgm:pt>
    <dgm:pt modelId="{604BF32C-DEF7-4466-8382-C91F28728D50}" type="pres">
      <dgm:prSet presAssocID="{A317CABF-C4D3-4E46-8CB2-F1BF8C0DDA94}" presName="mainComposite" presStyleCnt="0">
        <dgm:presLayoutVars>
          <dgm:chPref val="1"/>
          <dgm:dir/>
          <dgm:animOne val="branch"/>
          <dgm:animLvl val="lvl"/>
          <dgm:resizeHandles val="exact"/>
        </dgm:presLayoutVars>
      </dgm:prSet>
      <dgm:spPr/>
      <dgm:t>
        <a:bodyPr/>
        <a:lstStyle/>
        <a:p>
          <a:endParaRPr lang="fr-BE"/>
        </a:p>
      </dgm:t>
    </dgm:pt>
    <dgm:pt modelId="{289A5DB4-DE7B-434B-BADD-FD6629BAE3DF}" type="pres">
      <dgm:prSet presAssocID="{A317CABF-C4D3-4E46-8CB2-F1BF8C0DDA94}" presName="hierFlow" presStyleCnt="0"/>
      <dgm:spPr/>
    </dgm:pt>
    <dgm:pt modelId="{AACED06D-AD31-47F4-8948-873838845214}" type="pres">
      <dgm:prSet presAssocID="{A317CABF-C4D3-4E46-8CB2-F1BF8C0DDA94}" presName="hierChild1" presStyleCnt="0">
        <dgm:presLayoutVars>
          <dgm:chPref val="1"/>
          <dgm:animOne val="branch"/>
          <dgm:animLvl val="lvl"/>
        </dgm:presLayoutVars>
      </dgm:prSet>
      <dgm:spPr/>
    </dgm:pt>
    <dgm:pt modelId="{A84C74B8-D5F8-4C63-B6AE-C740EC012BCD}" type="pres">
      <dgm:prSet presAssocID="{96D8B4D9-92FF-4D1C-8111-B74FCEAD93D0}" presName="Name14" presStyleCnt="0"/>
      <dgm:spPr/>
    </dgm:pt>
    <dgm:pt modelId="{EFBDBDBB-F016-42CB-9185-D17AE18730A2}" type="pres">
      <dgm:prSet presAssocID="{96D8B4D9-92FF-4D1C-8111-B74FCEAD93D0}" presName="level1Shape" presStyleLbl="node0" presStyleIdx="0" presStyleCnt="1" custScaleX="110604">
        <dgm:presLayoutVars>
          <dgm:chPref val="3"/>
        </dgm:presLayoutVars>
      </dgm:prSet>
      <dgm:spPr/>
      <dgm:t>
        <a:bodyPr/>
        <a:lstStyle/>
        <a:p>
          <a:endParaRPr lang="fr-BE"/>
        </a:p>
      </dgm:t>
    </dgm:pt>
    <dgm:pt modelId="{87C704E9-22F4-4374-96C3-69F5CAD1DB1C}" type="pres">
      <dgm:prSet presAssocID="{96D8B4D9-92FF-4D1C-8111-B74FCEAD93D0}" presName="hierChild2" presStyleCnt="0"/>
      <dgm:spPr/>
    </dgm:pt>
    <dgm:pt modelId="{E753885E-5E29-4AA1-97C6-E523B79A20E0}" type="pres">
      <dgm:prSet presAssocID="{36C890F9-09F1-4E78-8C45-63FE13A49FCE}" presName="Name19" presStyleLbl="parChTrans1D2" presStyleIdx="0" presStyleCnt="1"/>
      <dgm:spPr/>
      <dgm:t>
        <a:bodyPr/>
        <a:lstStyle/>
        <a:p>
          <a:endParaRPr lang="fr-BE"/>
        </a:p>
      </dgm:t>
    </dgm:pt>
    <dgm:pt modelId="{F199B688-71AA-46D0-8335-ADF92C47C0DE}" type="pres">
      <dgm:prSet presAssocID="{AF21F6B1-F4B5-49AB-AA90-887358530BF3}" presName="Name21" presStyleCnt="0"/>
      <dgm:spPr/>
    </dgm:pt>
    <dgm:pt modelId="{FC62007E-0289-41CD-808B-B2867874EBE1}" type="pres">
      <dgm:prSet presAssocID="{AF21F6B1-F4B5-49AB-AA90-887358530BF3}" presName="level2Shape" presStyleLbl="node2" presStyleIdx="0" presStyleCnt="1"/>
      <dgm:spPr/>
      <dgm:t>
        <a:bodyPr/>
        <a:lstStyle/>
        <a:p>
          <a:endParaRPr lang="en-US"/>
        </a:p>
      </dgm:t>
    </dgm:pt>
    <dgm:pt modelId="{17BB4D9A-058A-49FF-9C88-03AE3DFD27D8}" type="pres">
      <dgm:prSet presAssocID="{AF21F6B1-F4B5-49AB-AA90-887358530BF3}" presName="hierChild3" presStyleCnt="0"/>
      <dgm:spPr/>
    </dgm:pt>
    <dgm:pt modelId="{2ABDDC3B-0E3F-4094-B2A0-81DDA2235859}" type="pres">
      <dgm:prSet presAssocID="{8931F1E0-7628-4BEB-84A4-BC1CEF98712D}" presName="Name19" presStyleLbl="parChTrans1D3" presStyleIdx="0" presStyleCnt="1"/>
      <dgm:spPr/>
      <dgm:t>
        <a:bodyPr/>
        <a:lstStyle/>
        <a:p>
          <a:endParaRPr lang="fr-BE"/>
        </a:p>
      </dgm:t>
    </dgm:pt>
    <dgm:pt modelId="{46DB721C-FC66-4A6D-B0C7-4838A570E708}" type="pres">
      <dgm:prSet presAssocID="{38B411DE-4B5E-4B7B-8930-D6C1F48E34F0}" presName="Name21" presStyleCnt="0"/>
      <dgm:spPr/>
    </dgm:pt>
    <dgm:pt modelId="{1719D184-4BDA-4438-BCFC-3C8F0189EFDE}" type="pres">
      <dgm:prSet presAssocID="{38B411DE-4B5E-4B7B-8930-D6C1F48E34F0}" presName="level2Shape" presStyleLbl="node3" presStyleIdx="0" presStyleCnt="1" custLinFactNeighborY="-7097"/>
      <dgm:spPr/>
      <dgm:t>
        <a:bodyPr/>
        <a:lstStyle/>
        <a:p>
          <a:endParaRPr lang="fr-BE"/>
        </a:p>
      </dgm:t>
    </dgm:pt>
    <dgm:pt modelId="{87D81BB3-A358-4DD2-BFA3-25700280D231}" type="pres">
      <dgm:prSet presAssocID="{38B411DE-4B5E-4B7B-8930-D6C1F48E34F0}" presName="hierChild3" presStyleCnt="0"/>
      <dgm:spPr/>
    </dgm:pt>
    <dgm:pt modelId="{10FA042D-5615-4BF9-958C-81FFB5A6DD35}" type="pres">
      <dgm:prSet presAssocID="{8EAB2EAF-293E-4BF8-B15C-04C4020C711D}" presName="Name19" presStyleLbl="parChTrans1D4" presStyleIdx="0" presStyleCnt="4"/>
      <dgm:spPr/>
      <dgm:t>
        <a:bodyPr/>
        <a:lstStyle/>
        <a:p>
          <a:endParaRPr lang="fr-BE"/>
        </a:p>
      </dgm:t>
    </dgm:pt>
    <dgm:pt modelId="{68128852-1A94-46BF-986E-52DDA8CBD552}" type="pres">
      <dgm:prSet presAssocID="{F430EE30-5580-4F71-8518-C178E57E206D}" presName="Name21" presStyleCnt="0"/>
      <dgm:spPr/>
    </dgm:pt>
    <dgm:pt modelId="{69F70529-B724-4F85-8AAE-BA0FB5B39E22}" type="pres">
      <dgm:prSet presAssocID="{F430EE30-5580-4F71-8518-C178E57E206D}" presName="level2Shape" presStyleLbl="node4" presStyleIdx="0" presStyleCnt="4" custLinFactNeighborX="-3512" custLinFactNeighborY="-7176"/>
      <dgm:spPr/>
      <dgm:t>
        <a:bodyPr/>
        <a:lstStyle/>
        <a:p>
          <a:endParaRPr lang="en-US"/>
        </a:p>
      </dgm:t>
    </dgm:pt>
    <dgm:pt modelId="{A5AB88D3-5F22-4E42-8A3C-08F45849A1CF}" type="pres">
      <dgm:prSet presAssocID="{F430EE30-5580-4F71-8518-C178E57E206D}" presName="hierChild3" presStyleCnt="0"/>
      <dgm:spPr/>
    </dgm:pt>
    <dgm:pt modelId="{16DB20CB-D959-404A-86D4-DBD9F03D41C8}" type="pres">
      <dgm:prSet presAssocID="{B7D6A699-EE8D-44A7-B75B-34C841BCA3B8}" presName="Name19" presStyleLbl="parChTrans1D4" presStyleIdx="1" presStyleCnt="4"/>
      <dgm:spPr/>
      <dgm:t>
        <a:bodyPr/>
        <a:lstStyle/>
        <a:p>
          <a:endParaRPr lang="fr-BE"/>
        </a:p>
      </dgm:t>
    </dgm:pt>
    <dgm:pt modelId="{5479D8CD-E0C4-4DF4-965C-69F44E106FAB}" type="pres">
      <dgm:prSet presAssocID="{10BCECCC-3286-41B1-BE04-C771606F7820}" presName="Name21" presStyleCnt="0"/>
      <dgm:spPr/>
    </dgm:pt>
    <dgm:pt modelId="{0C15A292-2059-4B9C-9C47-E66478AFF3EC}" type="pres">
      <dgm:prSet presAssocID="{10BCECCC-3286-41B1-BE04-C771606F7820}" presName="level2Shape" presStyleLbl="node4" presStyleIdx="1" presStyleCnt="4" custLinFactNeighborX="-3512" custLinFactNeighborY="-7176"/>
      <dgm:spPr/>
      <dgm:t>
        <a:bodyPr/>
        <a:lstStyle/>
        <a:p>
          <a:endParaRPr lang="fr-BE"/>
        </a:p>
      </dgm:t>
    </dgm:pt>
    <dgm:pt modelId="{831469DF-BC44-4131-848A-A8B29B0AA5C7}" type="pres">
      <dgm:prSet presAssocID="{10BCECCC-3286-41B1-BE04-C771606F7820}" presName="hierChild3" presStyleCnt="0"/>
      <dgm:spPr/>
    </dgm:pt>
    <dgm:pt modelId="{040AE0B6-74FA-4EA9-BB98-39A17B3C414B}" type="pres">
      <dgm:prSet presAssocID="{E3046455-3174-4E7D-81DB-C305D1125A45}" presName="Name19" presStyleLbl="parChTrans1D4" presStyleIdx="2" presStyleCnt="4"/>
      <dgm:spPr/>
      <dgm:t>
        <a:bodyPr/>
        <a:lstStyle/>
        <a:p>
          <a:endParaRPr lang="fr-BE"/>
        </a:p>
      </dgm:t>
    </dgm:pt>
    <dgm:pt modelId="{19A1C920-E555-45AD-AC9F-346DBA47834F}" type="pres">
      <dgm:prSet presAssocID="{5F2AE96D-6AA0-4924-A53B-2425DDED6264}" presName="Name21" presStyleCnt="0"/>
      <dgm:spPr/>
    </dgm:pt>
    <dgm:pt modelId="{DA09A7DB-7503-4C8C-93E2-88A6921B7EEA}" type="pres">
      <dgm:prSet presAssocID="{5F2AE96D-6AA0-4924-A53B-2425DDED6264}" presName="level2Shape" presStyleLbl="node4" presStyleIdx="2" presStyleCnt="4" custLinFactNeighborX="-3512" custLinFactNeighborY="-7176"/>
      <dgm:spPr/>
      <dgm:t>
        <a:bodyPr/>
        <a:lstStyle/>
        <a:p>
          <a:endParaRPr lang="fr-BE"/>
        </a:p>
      </dgm:t>
    </dgm:pt>
    <dgm:pt modelId="{9D9C7E91-4374-4874-9F63-A9226241D523}" type="pres">
      <dgm:prSet presAssocID="{5F2AE96D-6AA0-4924-A53B-2425DDED6264}" presName="hierChild3" presStyleCnt="0"/>
      <dgm:spPr/>
    </dgm:pt>
    <dgm:pt modelId="{CB131D3F-5060-48D1-BCD5-E503DCC482AE}" type="pres">
      <dgm:prSet presAssocID="{F7CFAA3F-3ECE-4546-92EE-B235278F1C15}" presName="Name19" presStyleLbl="parChTrans1D4" presStyleIdx="3" presStyleCnt="4"/>
      <dgm:spPr/>
      <dgm:t>
        <a:bodyPr/>
        <a:lstStyle/>
        <a:p>
          <a:endParaRPr lang="fr-BE"/>
        </a:p>
      </dgm:t>
    </dgm:pt>
    <dgm:pt modelId="{7137467F-8AC4-4131-97C6-D48AA837876B}" type="pres">
      <dgm:prSet presAssocID="{D5877657-DD1C-4DF1-9C8B-74C149441555}" presName="Name21" presStyleCnt="0"/>
      <dgm:spPr/>
    </dgm:pt>
    <dgm:pt modelId="{ED81BA74-ED83-4275-917A-DA21C4B264F1}" type="pres">
      <dgm:prSet presAssocID="{D5877657-DD1C-4DF1-9C8B-74C149441555}" presName="level2Shape" presStyleLbl="node4" presStyleIdx="3" presStyleCnt="4" custLinFactNeighborX="-3512" custLinFactNeighborY="-7176"/>
      <dgm:spPr/>
      <dgm:t>
        <a:bodyPr/>
        <a:lstStyle/>
        <a:p>
          <a:endParaRPr lang="fr-BE"/>
        </a:p>
      </dgm:t>
    </dgm:pt>
    <dgm:pt modelId="{64C9E638-BE39-4BE4-AE91-D70D6DD27F39}" type="pres">
      <dgm:prSet presAssocID="{D5877657-DD1C-4DF1-9C8B-74C149441555}" presName="hierChild3" presStyleCnt="0"/>
      <dgm:spPr/>
    </dgm:pt>
    <dgm:pt modelId="{57620202-8132-447B-BCC2-AD079B766F0D}" type="pres">
      <dgm:prSet presAssocID="{A317CABF-C4D3-4E46-8CB2-F1BF8C0DDA94}" presName="bgShapesFlow" presStyleCnt="0"/>
      <dgm:spPr/>
    </dgm:pt>
  </dgm:ptLst>
  <dgm:cxnLst>
    <dgm:cxn modelId="{BA1711C6-F7C1-47B3-85DA-41D052D91703}" srcId="{38B411DE-4B5E-4B7B-8930-D6C1F48E34F0}" destId="{F430EE30-5580-4F71-8518-C178E57E206D}" srcOrd="0" destOrd="0" parTransId="{8EAB2EAF-293E-4BF8-B15C-04C4020C711D}" sibTransId="{B517E046-FDC5-4868-BFD0-BF88BB8ADA5F}"/>
    <dgm:cxn modelId="{8AB6AD8B-C0D2-4F27-8081-5A49D6D315ED}" type="presOf" srcId="{F7CFAA3F-3ECE-4546-92EE-B235278F1C15}" destId="{CB131D3F-5060-48D1-BCD5-E503DCC482AE}" srcOrd="0" destOrd="0" presId="urn:microsoft.com/office/officeart/2005/8/layout/hierarchy6"/>
    <dgm:cxn modelId="{661B8171-4B14-43EE-9738-7C3F453AE5D8}" type="presOf" srcId="{5F2AE96D-6AA0-4924-A53B-2425DDED6264}" destId="{DA09A7DB-7503-4C8C-93E2-88A6921B7EEA}" srcOrd="0" destOrd="0" presId="urn:microsoft.com/office/officeart/2005/8/layout/hierarchy6"/>
    <dgm:cxn modelId="{FB5B4D76-4251-4477-9D52-E9F12C4EF62A}" type="presOf" srcId="{B7D6A699-EE8D-44A7-B75B-34C841BCA3B8}" destId="{16DB20CB-D959-404A-86D4-DBD9F03D41C8}" srcOrd="0" destOrd="0" presId="urn:microsoft.com/office/officeart/2005/8/layout/hierarchy6"/>
    <dgm:cxn modelId="{D662A566-EB00-4344-9D6F-E9A89515D970}" type="presOf" srcId="{A317CABF-C4D3-4E46-8CB2-F1BF8C0DDA94}" destId="{604BF32C-DEF7-4466-8382-C91F28728D50}" srcOrd="0" destOrd="0" presId="urn:microsoft.com/office/officeart/2005/8/layout/hierarchy6"/>
    <dgm:cxn modelId="{74C09B2B-C49D-443D-A64B-6E9EC157AC05}" srcId="{38B411DE-4B5E-4B7B-8930-D6C1F48E34F0}" destId="{10BCECCC-3286-41B1-BE04-C771606F7820}" srcOrd="1" destOrd="0" parTransId="{B7D6A699-EE8D-44A7-B75B-34C841BCA3B8}" sibTransId="{D8DACB58-054E-4FCA-8191-9AD2432E5A87}"/>
    <dgm:cxn modelId="{85970516-D158-4413-97AC-8933BFF15FBD}" srcId="{38B411DE-4B5E-4B7B-8930-D6C1F48E34F0}" destId="{5F2AE96D-6AA0-4924-A53B-2425DDED6264}" srcOrd="2" destOrd="0" parTransId="{E3046455-3174-4E7D-81DB-C305D1125A45}" sibTransId="{02032209-A947-4267-B9BC-2023FE66DEF3}"/>
    <dgm:cxn modelId="{18CE4709-2BFB-4043-A4E8-C053DEB288B7}" type="presOf" srcId="{F430EE30-5580-4F71-8518-C178E57E206D}" destId="{69F70529-B724-4F85-8AAE-BA0FB5B39E22}" srcOrd="0" destOrd="0" presId="urn:microsoft.com/office/officeart/2005/8/layout/hierarchy6"/>
    <dgm:cxn modelId="{CEEA9123-C1C4-44E8-94C5-7717A923105B}" type="presOf" srcId="{E3046455-3174-4E7D-81DB-C305D1125A45}" destId="{040AE0B6-74FA-4EA9-BB98-39A17B3C414B}" srcOrd="0" destOrd="0" presId="urn:microsoft.com/office/officeart/2005/8/layout/hierarchy6"/>
    <dgm:cxn modelId="{C35159CB-02BC-40B3-8611-5A1397BDFB4C}" type="presOf" srcId="{D5877657-DD1C-4DF1-9C8B-74C149441555}" destId="{ED81BA74-ED83-4275-917A-DA21C4B264F1}" srcOrd="0" destOrd="0" presId="urn:microsoft.com/office/officeart/2005/8/layout/hierarchy6"/>
    <dgm:cxn modelId="{403FFC41-75C8-4250-B797-558E2448BBE5}" type="presOf" srcId="{38B411DE-4B5E-4B7B-8930-D6C1F48E34F0}" destId="{1719D184-4BDA-4438-BCFC-3C8F0189EFDE}" srcOrd="0" destOrd="0" presId="urn:microsoft.com/office/officeart/2005/8/layout/hierarchy6"/>
    <dgm:cxn modelId="{CD251B0C-33A5-49A8-B20E-DAAEA502CA52}" type="presOf" srcId="{AF21F6B1-F4B5-49AB-AA90-887358530BF3}" destId="{FC62007E-0289-41CD-808B-B2867874EBE1}" srcOrd="0" destOrd="0" presId="urn:microsoft.com/office/officeart/2005/8/layout/hierarchy6"/>
    <dgm:cxn modelId="{29D448B6-3171-44EA-8497-8C788FE2CE05}" srcId="{96D8B4D9-92FF-4D1C-8111-B74FCEAD93D0}" destId="{AF21F6B1-F4B5-49AB-AA90-887358530BF3}" srcOrd="0" destOrd="0" parTransId="{36C890F9-09F1-4E78-8C45-63FE13A49FCE}" sibTransId="{BBA71D42-7F51-481E-ABE0-20A25BF91406}"/>
    <dgm:cxn modelId="{8172E3DD-15EF-49DD-BD74-87E7CCA52130}" srcId="{A317CABF-C4D3-4E46-8CB2-F1BF8C0DDA94}" destId="{96D8B4D9-92FF-4D1C-8111-B74FCEAD93D0}" srcOrd="0" destOrd="0" parTransId="{87D37558-7AA3-40EE-897D-AC94FFD5C4C6}" sibTransId="{F7F5AE2F-164C-4CBD-B1F1-34D03D93B765}"/>
    <dgm:cxn modelId="{C12819EF-AE26-4267-933A-E40223B8A5CC}" srcId="{AF21F6B1-F4B5-49AB-AA90-887358530BF3}" destId="{38B411DE-4B5E-4B7B-8930-D6C1F48E34F0}" srcOrd="0" destOrd="0" parTransId="{8931F1E0-7628-4BEB-84A4-BC1CEF98712D}" sibTransId="{40032254-4C80-4E86-82B3-8A87108DAC90}"/>
    <dgm:cxn modelId="{4C94F81A-830B-4260-B875-4AA6C36F37B5}" type="presOf" srcId="{8EAB2EAF-293E-4BF8-B15C-04C4020C711D}" destId="{10FA042D-5615-4BF9-958C-81FFB5A6DD35}" srcOrd="0" destOrd="0" presId="urn:microsoft.com/office/officeart/2005/8/layout/hierarchy6"/>
    <dgm:cxn modelId="{6CFB7D1B-F38E-435B-97F7-B1204B9F89EE}" type="presOf" srcId="{10BCECCC-3286-41B1-BE04-C771606F7820}" destId="{0C15A292-2059-4B9C-9C47-E66478AFF3EC}" srcOrd="0" destOrd="0" presId="urn:microsoft.com/office/officeart/2005/8/layout/hierarchy6"/>
    <dgm:cxn modelId="{D0F58BF6-B7A9-40E0-8011-88DC374B2961}" type="presOf" srcId="{96D8B4D9-92FF-4D1C-8111-B74FCEAD93D0}" destId="{EFBDBDBB-F016-42CB-9185-D17AE18730A2}" srcOrd="0" destOrd="0" presId="urn:microsoft.com/office/officeart/2005/8/layout/hierarchy6"/>
    <dgm:cxn modelId="{3EE10BDD-3ED3-4D1F-B35D-71DF5865EC40}" type="presOf" srcId="{36C890F9-09F1-4E78-8C45-63FE13A49FCE}" destId="{E753885E-5E29-4AA1-97C6-E523B79A20E0}" srcOrd="0" destOrd="0" presId="urn:microsoft.com/office/officeart/2005/8/layout/hierarchy6"/>
    <dgm:cxn modelId="{11453AD5-D6AE-4645-90E2-52428AD3390E}" srcId="{38B411DE-4B5E-4B7B-8930-D6C1F48E34F0}" destId="{D5877657-DD1C-4DF1-9C8B-74C149441555}" srcOrd="3" destOrd="0" parTransId="{F7CFAA3F-3ECE-4546-92EE-B235278F1C15}" sibTransId="{0F035546-D055-415A-A591-2F4BEE411E46}"/>
    <dgm:cxn modelId="{C58CAF52-7286-4911-BDE0-4E79F0EA6E40}" type="presOf" srcId="{8931F1E0-7628-4BEB-84A4-BC1CEF98712D}" destId="{2ABDDC3B-0E3F-4094-B2A0-81DDA2235859}" srcOrd="0" destOrd="0" presId="urn:microsoft.com/office/officeart/2005/8/layout/hierarchy6"/>
    <dgm:cxn modelId="{81B1A553-88FE-47E3-AD77-DDA852B0263D}" type="presParOf" srcId="{604BF32C-DEF7-4466-8382-C91F28728D50}" destId="{289A5DB4-DE7B-434B-BADD-FD6629BAE3DF}" srcOrd="0" destOrd="0" presId="urn:microsoft.com/office/officeart/2005/8/layout/hierarchy6"/>
    <dgm:cxn modelId="{F07CC29B-0D17-490A-968A-84561E6C1C57}" type="presParOf" srcId="{289A5DB4-DE7B-434B-BADD-FD6629BAE3DF}" destId="{AACED06D-AD31-47F4-8948-873838845214}" srcOrd="0" destOrd="0" presId="urn:microsoft.com/office/officeart/2005/8/layout/hierarchy6"/>
    <dgm:cxn modelId="{B2ABC88C-165A-4D42-AE93-0DB3BFA118AC}" type="presParOf" srcId="{AACED06D-AD31-47F4-8948-873838845214}" destId="{A84C74B8-D5F8-4C63-B6AE-C740EC012BCD}" srcOrd="0" destOrd="0" presId="urn:microsoft.com/office/officeart/2005/8/layout/hierarchy6"/>
    <dgm:cxn modelId="{47BFD510-1A44-4DE5-88AE-455F76991938}" type="presParOf" srcId="{A84C74B8-D5F8-4C63-B6AE-C740EC012BCD}" destId="{EFBDBDBB-F016-42CB-9185-D17AE18730A2}" srcOrd="0" destOrd="0" presId="urn:microsoft.com/office/officeart/2005/8/layout/hierarchy6"/>
    <dgm:cxn modelId="{9DE39FDA-0352-409D-9E8A-F9C74F7CBB72}" type="presParOf" srcId="{A84C74B8-D5F8-4C63-B6AE-C740EC012BCD}" destId="{87C704E9-22F4-4374-96C3-69F5CAD1DB1C}" srcOrd="1" destOrd="0" presId="urn:microsoft.com/office/officeart/2005/8/layout/hierarchy6"/>
    <dgm:cxn modelId="{26273EC1-BE27-4CCE-BC8A-F3254A2D8BFD}" type="presParOf" srcId="{87C704E9-22F4-4374-96C3-69F5CAD1DB1C}" destId="{E753885E-5E29-4AA1-97C6-E523B79A20E0}" srcOrd="0" destOrd="0" presId="urn:microsoft.com/office/officeart/2005/8/layout/hierarchy6"/>
    <dgm:cxn modelId="{9E69BB51-28A9-45F9-B9BF-3A7490B7B110}" type="presParOf" srcId="{87C704E9-22F4-4374-96C3-69F5CAD1DB1C}" destId="{F199B688-71AA-46D0-8335-ADF92C47C0DE}" srcOrd="1" destOrd="0" presId="urn:microsoft.com/office/officeart/2005/8/layout/hierarchy6"/>
    <dgm:cxn modelId="{2DDB9606-1467-4FC2-9813-6246B59FD9E1}" type="presParOf" srcId="{F199B688-71AA-46D0-8335-ADF92C47C0DE}" destId="{FC62007E-0289-41CD-808B-B2867874EBE1}" srcOrd="0" destOrd="0" presId="urn:microsoft.com/office/officeart/2005/8/layout/hierarchy6"/>
    <dgm:cxn modelId="{060D3342-287D-445C-8478-A7D2A0EC7C29}" type="presParOf" srcId="{F199B688-71AA-46D0-8335-ADF92C47C0DE}" destId="{17BB4D9A-058A-49FF-9C88-03AE3DFD27D8}" srcOrd="1" destOrd="0" presId="urn:microsoft.com/office/officeart/2005/8/layout/hierarchy6"/>
    <dgm:cxn modelId="{B070B42B-1525-47F3-B056-2D516DF3A670}" type="presParOf" srcId="{17BB4D9A-058A-49FF-9C88-03AE3DFD27D8}" destId="{2ABDDC3B-0E3F-4094-B2A0-81DDA2235859}" srcOrd="0" destOrd="0" presId="urn:microsoft.com/office/officeart/2005/8/layout/hierarchy6"/>
    <dgm:cxn modelId="{51674877-4985-438D-ADC6-58ED8503BBB1}" type="presParOf" srcId="{17BB4D9A-058A-49FF-9C88-03AE3DFD27D8}" destId="{46DB721C-FC66-4A6D-B0C7-4838A570E708}" srcOrd="1" destOrd="0" presId="urn:microsoft.com/office/officeart/2005/8/layout/hierarchy6"/>
    <dgm:cxn modelId="{86F0C913-34F7-4BE8-9FFD-62BC772088F1}" type="presParOf" srcId="{46DB721C-FC66-4A6D-B0C7-4838A570E708}" destId="{1719D184-4BDA-4438-BCFC-3C8F0189EFDE}" srcOrd="0" destOrd="0" presId="urn:microsoft.com/office/officeart/2005/8/layout/hierarchy6"/>
    <dgm:cxn modelId="{2AF0E01F-997B-4C0B-B3BA-78F1F6B258A5}" type="presParOf" srcId="{46DB721C-FC66-4A6D-B0C7-4838A570E708}" destId="{87D81BB3-A358-4DD2-BFA3-25700280D231}" srcOrd="1" destOrd="0" presId="urn:microsoft.com/office/officeart/2005/8/layout/hierarchy6"/>
    <dgm:cxn modelId="{E12557BC-339C-430E-9F28-D9B97542A662}" type="presParOf" srcId="{87D81BB3-A358-4DD2-BFA3-25700280D231}" destId="{10FA042D-5615-4BF9-958C-81FFB5A6DD35}" srcOrd="0" destOrd="0" presId="urn:microsoft.com/office/officeart/2005/8/layout/hierarchy6"/>
    <dgm:cxn modelId="{8214B216-8796-44F0-9F13-A8A632FACDDE}" type="presParOf" srcId="{87D81BB3-A358-4DD2-BFA3-25700280D231}" destId="{68128852-1A94-46BF-986E-52DDA8CBD552}" srcOrd="1" destOrd="0" presId="urn:microsoft.com/office/officeart/2005/8/layout/hierarchy6"/>
    <dgm:cxn modelId="{44B5DFB2-E54F-4B10-9BBB-7B64E429B543}" type="presParOf" srcId="{68128852-1A94-46BF-986E-52DDA8CBD552}" destId="{69F70529-B724-4F85-8AAE-BA0FB5B39E22}" srcOrd="0" destOrd="0" presId="urn:microsoft.com/office/officeart/2005/8/layout/hierarchy6"/>
    <dgm:cxn modelId="{9F68327E-CCAF-4BC0-ADBB-A519A24AB08B}" type="presParOf" srcId="{68128852-1A94-46BF-986E-52DDA8CBD552}" destId="{A5AB88D3-5F22-4E42-8A3C-08F45849A1CF}" srcOrd="1" destOrd="0" presId="urn:microsoft.com/office/officeart/2005/8/layout/hierarchy6"/>
    <dgm:cxn modelId="{75F9A9ED-8C8D-4B8D-A862-E6F0AB1B1449}" type="presParOf" srcId="{87D81BB3-A358-4DD2-BFA3-25700280D231}" destId="{16DB20CB-D959-404A-86D4-DBD9F03D41C8}" srcOrd="2" destOrd="0" presId="urn:microsoft.com/office/officeart/2005/8/layout/hierarchy6"/>
    <dgm:cxn modelId="{EBAEB50F-C43B-46C3-9E1C-63D5F8BEBD03}" type="presParOf" srcId="{87D81BB3-A358-4DD2-BFA3-25700280D231}" destId="{5479D8CD-E0C4-4DF4-965C-69F44E106FAB}" srcOrd="3" destOrd="0" presId="urn:microsoft.com/office/officeart/2005/8/layout/hierarchy6"/>
    <dgm:cxn modelId="{1DA2F58A-E022-43D3-8C9F-E140015F4E0C}" type="presParOf" srcId="{5479D8CD-E0C4-4DF4-965C-69F44E106FAB}" destId="{0C15A292-2059-4B9C-9C47-E66478AFF3EC}" srcOrd="0" destOrd="0" presId="urn:microsoft.com/office/officeart/2005/8/layout/hierarchy6"/>
    <dgm:cxn modelId="{C6AB0B49-B61F-4312-BECF-04F5E8BFD5FA}" type="presParOf" srcId="{5479D8CD-E0C4-4DF4-965C-69F44E106FAB}" destId="{831469DF-BC44-4131-848A-A8B29B0AA5C7}" srcOrd="1" destOrd="0" presId="urn:microsoft.com/office/officeart/2005/8/layout/hierarchy6"/>
    <dgm:cxn modelId="{84209D5F-E56A-40E5-8079-571402A7D16E}" type="presParOf" srcId="{87D81BB3-A358-4DD2-BFA3-25700280D231}" destId="{040AE0B6-74FA-4EA9-BB98-39A17B3C414B}" srcOrd="4" destOrd="0" presId="urn:microsoft.com/office/officeart/2005/8/layout/hierarchy6"/>
    <dgm:cxn modelId="{D72D848F-461A-4F04-88E6-B2F112C8FC50}" type="presParOf" srcId="{87D81BB3-A358-4DD2-BFA3-25700280D231}" destId="{19A1C920-E555-45AD-AC9F-346DBA47834F}" srcOrd="5" destOrd="0" presId="urn:microsoft.com/office/officeart/2005/8/layout/hierarchy6"/>
    <dgm:cxn modelId="{61B10A7B-CF81-4037-A2B9-95370AEC0F4F}" type="presParOf" srcId="{19A1C920-E555-45AD-AC9F-346DBA47834F}" destId="{DA09A7DB-7503-4C8C-93E2-88A6921B7EEA}" srcOrd="0" destOrd="0" presId="urn:microsoft.com/office/officeart/2005/8/layout/hierarchy6"/>
    <dgm:cxn modelId="{AECE7D75-F612-4754-833B-3FC54A4DD899}" type="presParOf" srcId="{19A1C920-E555-45AD-AC9F-346DBA47834F}" destId="{9D9C7E91-4374-4874-9F63-A9226241D523}" srcOrd="1" destOrd="0" presId="urn:microsoft.com/office/officeart/2005/8/layout/hierarchy6"/>
    <dgm:cxn modelId="{D2DCADDD-4BA5-4A63-8D8D-20418DA8AB39}" type="presParOf" srcId="{87D81BB3-A358-4DD2-BFA3-25700280D231}" destId="{CB131D3F-5060-48D1-BCD5-E503DCC482AE}" srcOrd="6" destOrd="0" presId="urn:microsoft.com/office/officeart/2005/8/layout/hierarchy6"/>
    <dgm:cxn modelId="{C3DF487B-9599-4B3C-AA07-695D48C5CC07}" type="presParOf" srcId="{87D81BB3-A358-4DD2-BFA3-25700280D231}" destId="{7137467F-8AC4-4131-97C6-D48AA837876B}" srcOrd="7" destOrd="0" presId="urn:microsoft.com/office/officeart/2005/8/layout/hierarchy6"/>
    <dgm:cxn modelId="{33AD1418-12E9-4B1C-83B6-955F7BD14E33}" type="presParOf" srcId="{7137467F-8AC4-4131-97C6-D48AA837876B}" destId="{ED81BA74-ED83-4275-917A-DA21C4B264F1}" srcOrd="0" destOrd="0" presId="urn:microsoft.com/office/officeart/2005/8/layout/hierarchy6"/>
    <dgm:cxn modelId="{B48BB1F9-E928-4D58-82CC-0EC5C6AAAF30}" type="presParOf" srcId="{7137467F-8AC4-4131-97C6-D48AA837876B}" destId="{64C9E638-BE39-4BE4-AE91-D70D6DD27F39}" srcOrd="1" destOrd="0" presId="urn:microsoft.com/office/officeart/2005/8/layout/hierarchy6"/>
    <dgm:cxn modelId="{895AFA9C-6EDD-40FE-9BFF-F9519804FC75}" type="presParOf" srcId="{604BF32C-DEF7-4466-8382-C91F28728D50}" destId="{57620202-8132-447B-BCC2-AD079B766F0D}"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09028" y="425786"/>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a:t>Coordination de sous-processus électroniques</a:t>
          </a:r>
        </a:p>
      </dsp:txBody>
      <dsp:txXfrm>
        <a:off x="109028" y="425786"/>
        <a:ext cx="2538317" cy="793224"/>
      </dsp:txXfrm>
    </dsp:sp>
    <dsp:sp modelId="{8B00EC11-24E0-4E0C-8101-DB576F31F9D2}">
      <dsp:nvSpPr>
        <dsp:cNvPr id="0" name=""/>
        <dsp:cNvSpPr/>
      </dsp:nvSpPr>
      <dsp:spPr>
        <a:xfrm>
          <a:off x="3265" y="311209"/>
          <a:ext cx="555256" cy="83288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2898522" y="425786"/>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a:t>Portail </a:t>
          </a:r>
        </a:p>
      </dsp:txBody>
      <dsp:txXfrm>
        <a:off x="2898522" y="425786"/>
        <a:ext cx="2538317" cy="793224"/>
      </dsp:txXfrm>
    </dsp:sp>
    <dsp:sp modelId="{17BB8C5E-ACC5-4AEA-AC3B-15C53CC548C0}">
      <dsp:nvSpPr>
        <dsp:cNvPr id="0" name=""/>
        <dsp:cNvSpPr/>
      </dsp:nvSpPr>
      <dsp:spPr>
        <a:xfrm>
          <a:off x="2792759" y="311209"/>
          <a:ext cx="555256" cy="832885"/>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5688017" y="425786"/>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a:t>Gestion intégrée des utilisateurs et des accès</a:t>
          </a:r>
        </a:p>
      </dsp:txBody>
      <dsp:txXfrm>
        <a:off x="5688017" y="425786"/>
        <a:ext cx="2538317" cy="793224"/>
      </dsp:txXfrm>
    </dsp:sp>
    <dsp:sp modelId="{DEDE190B-7605-44A7-B19B-482157C4ED09}">
      <dsp:nvSpPr>
        <dsp:cNvPr id="0" name=""/>
        <dsp:cNvSpPr/>
      </dsp:nvSpPr>
      <dsp:spPr>
        <a:xfrm>
          <a:off x="5582254" y="311209"/>
          <a:ext cx="555256" cy="83288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109028" y="1424367"/>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a:t>Gestion de loggings</a:t>
          </a:r>
        </a:p>
      </dsp:txBody>
      <dsp:txXfrm>
        <a:off x="109028" y="1424367"/>
        <a:ext cx="2538317" cy="793224"/>
      </dsp:txXfrm>
    </dsp:sp>
    <dsp:sp modelId="{F94043AE-FBAE-4418-8D10-10B1481C95AF}">
      <dsp:nvSpPr>
        <dsp:cNvPr id="0" name=""/>
        <dsp:cNvSpPr/>
      </dsp:nvSpPr>
      <dsp:spPr>
        <a:xfrm>
          <a:off x="3265" y="1309790"/>
          <a:ext cx="555256" cy="832885"/>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2898522" y="1424367"/>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a:t>Système de chiffrement end-to-end</a:t>
          </a:r>
        </a:p>
      </dsp:txBody>
      <dsp:txXfrm>
        <a:off x="2898522" y="1424367"/>
        <a:ext cx="2538317" cy="793224"/>
      </dsp:txXfrm>
    </dsp:sp>
    <dsp:sp modelId="{1D377189-38FA-44FB-9886-A25D865375A4}">
      <dsp:nvSpPr>
        <dsp:cNvPr id="0" name=""/>
        <dsp:cNvSpPr/>
      </dsp:nvSpPr>
      <dsp:spPr>
        <a:xfrm>
          <a:off x="2792759" y="1309790"/>
          <a:ext cx="555256" cy="83288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5688017" y="1424367"/>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a:solidFill>
                <a:srgbClr val="087670"/>
              </a:solidFill>
            </a:rPr>
            <a:t>eHealth</a:t>
          </a:r>
          <a:r>
            <a:rPr lang="fr-BE" sz="1600" kern="1200"/>
            <a:t>Box</a:t>
          </a:r>
        </a:p>
      </dsp:txBody>
      <dsp:txXfrm>
        <a:off x="5688017" y="1424367"/>
        <a:ext cx="2538317" cy="793224"/>
      </dsp:txXfrm>
    </dsp:sp>
    <dsp:sp modelId="{82E38FB2-A96C-4D7A-A866-6D7BE57189A0}">
      <dsp:nvSpPr>
        <dsp:cNvPr id="0" name=""/>
        <dsp:cNvSpPr/>
      </dsp:nvSpPr>
      <dsp:spPr>
        <a:xfrm>
          <a:off x="5582254" y="1309790"/>
          <a:ext cx="555256" cy="832885"/>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09028" y="2422948"/>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a:t>Timestamping</a:t>
          </a:r>
        </a:p>
      </dsp:txBody>
      <dsp:txXfrm>
        <a:off x="109028" y="2422948"/>
        <a:ext cx="2538317" cy="793224"/>
      </dsp:txXfrm>
    </dsp:sp>
    <dsp:sp modelId="{A9E14B50-194E-4A93-B9D9-20BB56D81973}">
      <dsp:nvSpPr>
        <dsp:cNvPr id="0" name=""/>
        <dsp:cNvSpPr/>
      </dsp:nvSpPr>
      <dsp:spPr>
        <a:xfrm>
          <a:off x="3265" y="2308371"/>
          <a:ext cx="555256" cy="832885"/>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2898522" y="2422948"/>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a:t>Codage et anonymisation</a:t>
          </a:r>
        </a:p>
      </dsp:txBody>
      <dsp:txXfrm>
        <a:off x="2898522" y="2422948"/>
        <a:ext cx="2538317" cy="793224"/>
      </dsp:txXfrm>
    </dsp:sp>
    <dsp:sp modelId="{70C2EA1E-D7DB-4E74-806D-4590DBE781A3}">
      <dsp:nvSpPr>
        <dsp:cNvPr id="0" name=""/>
        <dsp:cNvSpPr/>
      </dsp:nvSpPr>
      <dsp:spPr>
        <a:xfrm>
          <a:off x="2792759" y="2308371"/>
          <a:ext cx="555256" cy="832885"/>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5688017" y="2422948"/>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a:t>Consultation du registre national et des registres BCSS</a:t>
          </a:r>
        </a:p>
      </dsp:txBody>
      <dsp:txXfrm>
        <a:off x="5688017" y="2422948"/>
        <a:ext cx="2538317" cy="793224"/>
      </dsp:txXfrm>
    </dsp:sp>
    <dsp:sp modelId="{139FD9EA-3509-4D4C-98D4-BC741BA871D8}">
      <dsp:nvSpPr>
        <dsp:cNvPr id="0" name=""/>
        <dsp:cNvSpPr/>
      </dsp:nvSpPr>
      <dsp:spPr>
        <a:xfrm>
          <a:off x="5582254" y="2308371"/>
          <a:ext cx="555256" cy="832885"/>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2898522" y="3421529"/>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a:t>Répertoire des références (metahub)</a:t>
          </a:r>
        </a:p>
      </dsp:txBody>
      <dsp:txXfrm>
        <a:off x="2898522" y="3421529"/>
        <a:ext cx="2538317" cy="793224"/>
      </dsp:txXfrm>
    </dsp:sp>
    <dsp:sp modelId="{763F0339-AF8A-4C55-81EF-EEBFD25A8379}">
      <dsp:nvSpPr>
        <dsp:cNvPr id="0" name=""/>
        <dsp:cNvSpPr/>
      </dsp:nvSpPr>
      <dsp:spPr>
        <a:xfrm>
          <a:off x="2792759" y="3306952"/>
          <a:ext cx="555256" cy="832885"/>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42085-3F4C-43F8-B33A-D7B9E234764C}">
      <dsp:nvSpPr>
        <dsp:cNvPr id="0" name=""/>
        <dsp:cNvSpPr/>
      </dsp:nvSpPr>
      <dsp:spPr>
        <a:xfrm>
          <a:off x="2913833" y="2761913"/>
          <a:ext cx="1982796" cy="1982796"/>
        </a:xfrm>
        <a:prstGeom prst="ellipse">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nl-BE" sz="3200" kern="1200" dirty="0" err="1" smtClean="0"/>
            <a:t>CoBRHA</a:t>
          </a:r>
          <a:r>
            <a:rPr lang="nl-BE" sz="3200" kern="1200" dirty="0" smtClean="0"/>
            <a:t> </a:t>
          </a:r>
          <a:endParaRPr lang="en-US" sz="3200" kern="1200" dirty="0"/>
        </a:p>
      </dsp:txBody>
      <dsp:txXfrm>
        <a:off x="3204207" y="3052287"/>
        <a:ext cx="1402048" cy="1402048"/>
      </dsp:txXfrm>
    </dsp:sp>
    <dsp:sp modelId="{EDB7F8D6-710F-42BA-93F6-A7DB076A8A35}">
      <dsp:nvSpPr>
        <dsp:cNvPr id="0" name=""/>
        <dsp:cNvSpPr/>
      </dsp:nvSpPr>
      <dsp:spPr>
        <a:xfrm rot="10800000">
          <a:off x="995221" y="3470762"/>
          <a:ext cx="1813087" cy="565097"/>
        </a:xfrm>
        <a:prstGeom prst="leftArrow">
          <a:avLst>
            <a:gd name="adj1" fmla="val 60000"/>
            <a:gd name="adj2" fmla="val 50000"/>
          </a:avLst>
        </a:prstGeom>
        <a:solidFill>
          <a:srgbClr val="C6D4CE"/>
        </a:solidFill>
        <a:ln>
          <a:noFill/>
        </a:ln>
        <a:effectLst/>
      </dsp:spPr>
      <dsp:style>
        <a:lnRef idx="0">
          <a:scrgbClr r="0" g="0" b="0"/>
        </a:lnRef>
        <a:fillRef idx="1">
          <a:scrgbClr r="0" g="0" b="0"/>
        </a:fillRef>
        <a:effectRef idx="0">
          <a:scrgbClr r="0" g="0" b="0"/>
        </a:effectRef>
        <a:fontRef idx="minor">
          <a:schemeClr val="lt1"/>
        </a:fontRef>
      </dsp:style>
    </dsp:sp>
    <dsp:sp modelId="{FD5D08B1-818F-4D5A-830E-44981C14D9DC}">
      <dsp:nvSpPr>
        <dsp:cNvPr id="0" name=""/>
        <dsp:cNvSpPr/>
      </dsp:nvSpPr>
      <dsp:spPr>
        <a:xfrm>
          <a:off x="-402253" y="2761385"/>
          <a:ext cx="2794950" cy="1983852"/>
        </a:xfrm>
        <a:prstGeom prst="roundRect">
          <a:avLst>
            <a:gd name="adj" fmla="val 10000"/>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nl-BE" sz="2000" kern="1200" dirty="0" smtClean="0"/>
            <a:t>Bestand van de zorgverleners </a:t>
          </a:r>
          <a:endParaRPr lang="en-US" sz="2000" kern="1200" dirty="0"/>
        </a:p>
      </dsp:txBody>
      <dsp:txXfrm>
        <a:off x="-344148" y="2819490"/>
        <a:ext cx="2678740" cy="1867642"/>
      </dsp:txXfrm>
    </dsp:sp>
    <dsp:sp modelId="{CD7CEDA0-2D68-4A80-A581-EC4F2C736203}">
      <dsp:nvSpPr>
        <dsp:cNvPr id="0" name=""/>
        <dsp:cNvSpPr/>
      </dsp:nvSpPr>
      <dsp:spPr>
        <a:xfrm rot="13413361">
          <a:off x="1405919" y="2030351"/>
          <a:ext cx="1968809" cy="565097"/>
        </a:xfrm>
        <a:prstGeom prst="leftArrow">
          <a:avLst>
            <a:gd name="adj1" fmla="val 60000"/>
            <a:gd name="adj2" fmla="val 50000"/>
          </a:avLst>
        </a:prstGeom>
        <a:solidFill>
          <a:srgbClr val="C6D4CE"/>
        </a:solidFill>
        <a:ln>
          <a:noFill/>
        </a:ln>
        <a:effectLst/>
      </dsp:spPr>
      <dsp:style>
        <a:lnRef idx="0">
          <a:scrgbClr r="0" g="0" b="0"/>
        </a:lnRef>
        <a:fillRef idx="1">
          <a:scrgbClr r="0" g="0" b="0"/>
        </a:fillRef>
        <a:effectRef idx="0">
          <a:scrgbClr r="0" g="0" b="0"/>
        </a:effectRef>
        <a:fontRef idx="minor">
          <a:schemeClr val="lt1"/>
        </a:fontRef>
      </dsp:style>
    </dsp:sp>
    <dsp:sp modelId="{07ECDECC-E193-4437-A506-951CAE71191F}">
      <dsp:nvSpPr>
        <dsp:cNvPr id="0" name=""/>
        <dsp:cNvSpPr/>
      </dsp:nvSpPr>
      <dsp:spPr>
        <a:xfrm>
          <a:off x="0" y="608095"/>
          <a:ext cx="3353850" cy="2052974"/>
        </a:xfrm>
        <a:prstGeom prst="roundRect">
          <a:avLst>
            <a:gd name="adj" fmla="val 10000"/>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nl-BE" sz="1800" kern="1200" dirty="0" smtClean="0"/>
            <a:t>Kadaster van de gezondheidszorgberoepen</a:t>
          </a:r>
          <a:endParaRPr lang="en-US" sz="1800" kern="1200" dirty="0"/>
        </a:p>
      </dsp:txBody>
      <dsp:txXfrm>
        <a:off x="60130" y="668225"/>
        <a:ext cx="3233590" cy="1932714"/>
      </dsp:txXfrm>
    </dsp:sp>
    <dsp:sp modelId="{6D0FD93B-9C72-401D-9F8F-CCDBEF1DDBC8}">
      <dsp:nvSpPr>
        <dsp:cNvPr id="0" name=""/>
        <dsp:cNvSpPr/>
      </dsp:nvSpPr>
      <dsp:spPr>
        <a:xfrm rot="16200000">
          <a:off x="2997472" y="1467297"/>
          <a:ext cx="1813087" cy="565097"/>
        </a:xfrm>
        <a:prstGeom prst="leftArrow">
          <a:avLst>
            <a:gd name="adj1" fmla="val 60000"/>
            <a:gd name="adj2" fmla="val 50000"/>
          </a:avLst>
        </a:prstGeom>
        <a:solidFill>
          <a:srgbClr val="C6D4CE"/>
        </a:solidFill>
        <a:ln>
          <a:noFill/>
        </a:ln>
        <a:effectLst/>
      </dsp:spPr>
      <dsp:style>
        <a:lnRef idx="0">
          <a:scrgbClr r="0" g="0" b="0"/>
        </a:lnRef>
        <a:fillRef idx="1">
          <a:scrgbClr r="0" g="0" b="0"/>
        </a:fillRef>
        <a:effectRef idx="0">
          <a:scrgbClr r="0" g="0" b="0"/>
        </a:effectRef>
        <a:fontRef idx="minor">
          <a:schemeClr val="lt1"/>
        </a:fontRef>
      </dsp:style>
    </dsp:sp>
    <dsp:sp modelId="{AD3756BF-94C3-4D2C-8224-0BF40CCC5D4E}">
      <dsp:nvSpPr>
        <dsp:cNvPr id="0" name=""/>
        <dsp:cNvSpPr/>
      </dsp:nvSpPr>
      <dsp:spPr>
        <a:xfrm>
          <a:off x="2615755" y="31279"/>
          <a:ext cx="2578952" cy="1624043"/>
        </a:xfrm>
        <a:prstGeom prst="roundRect">
          <a:avLst>
            <a:gd name="adj" fmla="val 10000"/>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nl-BE" sz="2000" kern="1200" dirty="0" smtClean="0"/>
            <a:t>Gewesten</a:t>
          </a:r>
          <a:endParaRPr lang="en-US" sz="2000" kern="1200" dirty="0"/>
        </a:p>
      </dsp:txBody>
      <dsp:txXfrm>
        <a:off x="2663322" y="78846"/>
        <a:ext cx="2483818" cy="1528909"/>
      </dsp:txXfrm>
    </dsp:sp>
    <dsp:sp modelId="{850788DF-B0B5-4296-BF4E-4F29F1C43949}">
      <dsp:nvSpPr>
        <dsp:cNvPr id="0" name=""/>
        <dsp:cNvSpPr/>
      </dsp:nvSpPr>
      <dsp:spPr>
        <a:xfrm rot="18850818">
          <a:off x="4314429" y="1841007"/>
          <a:ext cx="2295132" cy="565097"/>
        </a:xfrm>
        <a:prstGeom prst="leftArrow">
          <a:avLst>
            <a:gd name="adj1" fmla="val 60000"/>
            <a:gd name="adj2" fmla="val 50000"/>
          </a:avLst>
        </a:prstGeom>
        <a:solidFill>
          <a:srgbClr val="C6D4CE"/>
        </a:solidFill>
        <a:ln>
          <a:noFill/>
        </a:ln>
        <a:effectLst/>
      </dsp:spPr>
      <dsp:style>
        <a:lnRef idx="0">
          <a:scrgbClr r="0" g="0" b="0"/>
        </a:lnRef>
        <a:fillRef idx="1">
          <a:scrgbClr r="0" g="0" b="0"/>
        </a:fillRef>
        <a:effectRef idx="0">
          <a:scrgbClr r="0" g="0" b="0"/>
        </a:effectRef>
        <a:fontRef idx="minor">
          <a:schemeClr val="lt1"/>
        </a:fontRef>
      </dsp:style>
    </dsp:sp>
    <dsp:sp modelId="{A57992FF-E30E-42B4-9503-CBB401D5267C}">
      <dsp:nvSpPr>
        <dsp:cNvPr id="0" name=""/>
        <dsp:cNvSpPr/>
      </dsp:nvSpPr>
      <dsp:spPr>
        <a:xfrm>
          <a:off x="4872683" y="263836"/>
          <a:ext cx="2832172" cy="2073484"/>
        </a:xfrm>
        <a:prstGeom prst="roundRect">
          <a:avLst>
            <a:gd name="adj" fmla="val 10000"/>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nl-BE" sz="1600" kern="1200" dirty="0" smtClean="0"/>
            <a:t>Registratie van de publiek opengestelde apotheken en hun apotheker-titularis</a:t>
          </a:r>
          <a:endParaRPr lang="en-US" sz="1600" kern="1200" dirty="0"/>
        </a:p>
      </dsp:txBody>
      <dsp:txXfrm>
        <a:off x="4933413" y="324566"/>
        <a:ext cx="2710712" cy="1952024"/>
      </dsp:txXfrm>
    </dsp:sp>
    <dsp:sp modelId="{6D9B7845-95FA-447C-B27B-612612C663AD}">
      <dsp:nvSpPr>
        <dsp:cNvPr id="0" name=""/>
        <dsp:cNvSpPr/>
      </dsp:nvSpPr>
      <dsp:spPr>
        <a:xfrm>
          <a:off x="4914672" y="3470762"/>
          <a:ext cx="1813087" cy="565097"/>
        </a:xfrm>
        <a:prstGeom prst="leftArrow">
          <a:avLst>
            <a:gd name="adj1" fmla="val 60000"/>
            <a:gd name="adj2" fmla="val 50000"/>
          </a:avLst>
        </a:prstGeom>
        <a:solidFill>
          <a:srgbClr val="C6D4CE"/>
        </a:solidFill>
        <a:ln>
          <a:noFill/>
        </a:ln>
        <a:effectLst/>
      </dsp:spPr>
      <dsp:style>
        <a:lnRef idx="0">
          <a:scrgbClr r="0" g="0" b="0"/>
        </a:lnRef>
        <a:fillRef idx="1">
          <a:scrgbClr r="0" g="0" b="0"/>
        </a:fillRef>
        <a:effectRef idx="0">
          <a:scrgbClr r="0" g="0" b="0"/>
        </a:effectRef>
        <a:fontRef idx="minor">
          <a:schemeClr val="lt1"/>
        </a:fontRef>
      </dsp:style>
    </dsp:sp>
    <dsp:sp modelId="{5489EBB2-4D64-48CC-8131-2E8ED09A7265}">
      <dsp:nvSpPr>
        <dsp:cNvPr id="0" name=""/>
        <dsp:cNvSpPr/>
      </dsp:nvSpPr>
      <dsp:spPr>
        <a:xfrm>
          <a:off x="5523373" y="2641358"/>
          <a:ext cx="2583736" cy="2223905"/>
        </a:xfrm>
        <a:prstGeom prst="roundRect">
          <a:avLst>
            <a:gd name="adj" fmla="val 10000"/>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nl-BE" sz="2000" kern="1200" dirty="0" err="1" smtClean="0"/>
            <a:t>KruispuntBank</a:t>
          </a:r>
          <a:r>
            <a:rPr lang="nl-BE" sz="2000" kern="1200" dirty="0" smtClean="0"/>
            <a:t> voor Ondernemingen</a:t>
          </a:r>
          <a:endParaRPr lang="en-US" sz="2000" kern="1200" dirty="0"/>
        </a:p>
      </dsp:txBody>
      <dsp:txXfrm>
        <a:off x="5588509" y="2706494"/>
        <a:ext cx="2453464" cy="20936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42085-3F4C-43F8-B33A-D7B9E234764C}">
      <dsp:nvSpPr>
        <dsp:cNvPr id="0" name=""/>
        <dsp:cNvSpPr/>
      </dsp:nvSpPr>
      <dsp:spPr>
        <a:xfrm>
          <a:off x="3063420" y="3045530"/>
          <a:ext cx="2019858" cy="2019858"/>
        </a:xfrm>
        <a:prstGeom prst="ellipse">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489200">
            <a:lnSpc>
              <a:spcPct val="90000"/>
            </a:lnSpc>
            <a:spcBef>
              <a:spcPct val="0"/>
            </a:spcBef>
            <a:spcAft>
              <a:spcPct val="35000"/>
            </a:spcAft>
          </a:pPr>
          <a:r>
            <a:rPr lang="nl-BE" sz="5600" kern="1200" dirty="0" smtClean="0"/>
            <a:t>SAM </a:t>
          </a:r>
          <a:endParaRPr lang="en-US" sz="5600" kern="1200" dirty="0"/>
        </a:p>
      </dsp:txBody>
      <dsp:txXfrm>
        <a:off x="3359221" y="3341331"/>
        <a:ext cx="1428256" cy="1428256"/>
      </dsp:txXfrm>
    </dsp:sp>
    <dsp:sp modelId="{EDB7F8D6-710F-42BA-93F6-A7DB076A8A35}">
      <dsp:nvSpPr>
        <dsp:cNvPr id="0" name=""/>
        <dsp:cNvSpPr/>
      </dsp:nvSpPr>
      <dsp:spPr>
        <a:xfrm rot="10845480">
          <a:off x="1108866" y="3740628"/>
          <a:ext cx="1847222" cy="575659"/>
        </a:xfrm>
        <a:prstGeom prst="leftArrow">
          <a:avLst>
            <a:gd name="adj1" fmla="val 60000"/>
            <a:gd name="adj2" fmla="val 50000"/>
          </a:avLst>
        </a:prstGeom>
        <a:solidFill>
          <a:srgbClr val="C6D4CE"/>
        </a:solidFill>
        <a:ln>
          <a:noFill/>
        </a:ln>
        <a:effectLst/>
      </dsp:spPr>
      <dsp:style>
        <a:lnRef idx="0">
          <a:scrgbClr r="0" g="0" b="0"/>
        </a:lnRef>
        <a:fillRef idx="1">
          <a:scrgbClr r="0" g="0" b="0"/>
        </a:fillRef>
        <a:effectRef idx="0">
          <a:scrgbClr r="0" g="0" b="0"/>
        </a:effectRef>
        <a:fontRef idx="minor">
          <a:schemeClr val="lt1"/>
        </a:fontRef>
      </dsp:style>
    </dsp:sp>
    <dsp:sp modelId="{FD5D08B1-818F-4D5A-830E-44981C14D9DC}">
      <dsp:nvSpPr>
        <dsp:cNvPr id="0" name=""/>
        <dsp:cNvSpPr/>
      </dsp:nvSpPr>
      <dsp:spPr>
        <a:xfrm>
          <a:off x="-295192" y="3431554"/>
          <a:ext cx="2808278" cy="1169371"/>
        </a:xfrm>
        <a:prstGeom prst="roundRect">
          <a:avLst>
            <a:gd name="adj" fmla="val 10000"/>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nl-NL" sz="2000" kern="1200" dirty="0" smtClean="0"/>
            <a:t>Vergoedingsvoorwaarden</a:t>
          </a:r>
          <a:endParaRPr lang="en-US" sz="2000" kern="1200" dirty="0"/>
        </a:p>
      </dsp:txBody>
      <dsp:txXfrm>
        <a:off x="-260942" y="3465804"/>
        <a:ext cx="2739778" cy="1100871"/>
      </dsp:txXfrm>
    </dsp:sp>
    <dsp:sp modelId="{CD7CEDA0-2D68-4A80-A581-EC4F2C736203}">
      <dsp:nvSpPr>
        <dsp:cNvPr id="0" name=""/>
        <dsp:cNvSpPr/>
      </dsp:nvSpPr>
      <dsp:spPr>
        <a:xfrm rot="12695904">
          <a:off x="1272779" y="2656665"/>
          <a:ext cx="1989220" cy="575659"/>
        </a:xfrm>
        <a:prstGeom prst="leftArrow">
          <a:avLst>
            <a:gd name="adj1" fmla="val 60000"/>
            <a:gd name="adj2" fmla="val 50000"/>
          </a:avLst>
        </a:prstGeom>
        <a:solidFill>
          <a:srgbClr val="C6D4CE"/>
        </a:solidFill>
        <a:ln>
          <a:noFill/>
        </a:ln>
        <a:effectLst/>
      </dsp:spPr>
      <dsp:style>
        <a:lnRef idx="0">
          <a:scrgbClr r="0" g="0" b="0"/>
        </a:lnRef>
        <a:fillRef idx="1">
          <a:scrgbClr r="0" g="0" b="0"/>
        </a:fillRef>
        <a:effectRef idx="0">
          <a:scrgbClr r="0" g="0" b="0"/>
        </a:effectRef>
        <a:fontRef idx="minor">
          <a:schemeClr val="lt1"/>
        </a:fontRef>
      </dsp:style>
    </dsp:sp>
    <dsp:sp modelId="{07ECDECC-E193-4437-A506-951CAE71191F}">
      <dsp:nvSpPr>
        <dsp:cNvPr id="0" name=""/>
        <dsp:cNvSpPr/>
      </dsp:nvSpPr>
      <dsp:spPr>
        <a:xfrm>
          <a:off x="0" y="1606350"/>
          <a:ext cx="2840477" cy="1634013"/>
        </a:xfrm>
        <a:prstGeom prst="roundRect">
          <a:avLst>
            <a:gd name="adj" fmla="val 10000"/>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nl-BE" sz="1800" kern="1200" dirty="0" smtClean="0"/>
            <a:t>Prijzen</a:t>
          </a:r>
          <a:endParaRPr lang="en-US" sz="1800" kern="1200" dirty="0"/>
        </a:p>
      </dsp:txBody>
      <dsp:txXfrm>
        <a:off x="47859" y="1654209"/>
        <a:ext cx="2744759" cy="1538295"/>
      </dsp:txXfrm>
    </dsp:sp>
    <dsp:sp modelId="{6D0FD93B-9C72-401D-9F8F-CCDBEF1DDBC8}">
      <dsp:nvSpPr>
        <dsp:cNvPr id="0" name=""/>
        <dsp:cNvSpPr/>
      </dsp:nvSpPr>
      <dsp:spPr>
        <a:xfrm rot="16200000">
          <a:off x="3148623" y="1726716"/>
          <a:ext cx="1846977" cy="575659"/>
        </a:xfrm>
        <a:prstGeom prst="leftArrow">
          <a:avLst>
            <a:gd name="adj1" fmla="val 60000"/>
            <a:gd name="adj2" fmla="val 50000"/>
          </a:avLst>
        </a:prstGeom>
        <a:solidFill>
          <a:srgbClr val="C6D4CE"/>
        </a:solidFill>
        <a:ln>
          <a:noFill/>
        </a:ln>
        <a:effectLst/>
      </dsp:spPr>
      <dsp:style>
        <a:lnRef idx="0">
          <a:scrgbClr r="0" g="0" b="0"/>
        </a:lnRef>
        <a:fillRef idx="1">
          <a:scrgbClr r="0" g="0" b="0"/>
        </a:fillRef>
        <a:effectRef idx="0">
          <a:scrgbClr r="0" g="0" b="0"/>
        </a:effectRef>
        <a:fontRef idx="minor">
          <a:schemeClr val="lt1"/>
        </a:fontRef>
      </dsp:style>
    </dsp:sp>
    <dsp:sp modelId="{AD3756BF-94C3-4D2C-8224-0BF40CCC5D4E}">
      <dsp:nvSpPr>
        <dsp:cNvPr id="0" name=""/>
        <dsp:cNvSpPr/>
      </dsp:nvSpPr>
      <dsp:spPr>
        <a:xfrm>
          <a:off x="2304261" y="47179"/>
          <a:ext cx="3538176" cy="2087756"/>
        </a:xfrm>
        <a:prstGeom prst="roundRect">
          <a:avLst>
            <a:gd name="adj" fmla="val 10000"/>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nl-NL" sz="2000" kern="1200" dirty="0" smtClean="0"/>
            <a:t>Grondstoffen/formules voor magistrale bereidingen – andere producten/niet-geneesmiddelen</a:t>
          </a:r>
          <a:endParaRPr lang="en-US" sz="2000" kern="1200" dirty="0"/>
        </a:p>
      </dsp:txBody>
      <dsp:txXfrm>
        <a:off x="2365409" y="108327"/>
        <a:ext cx="3415880" cy="1965460"/>
      </dsp:txXfrm>
    </dsp:sp>
    <dsp:sp modelId="{850788DF-B0B5-4296-BF4E-4F29F1C43949}">
      <dsp:nvSpPr>
        <dsp:cNvPr id="0" name=""/>
        <dsp:cNvSpPr/>
      </dsp:nvSpPr>
      <dsp:spPr>
        <a:xfrm rot="19316176">
          <a:off x="4736874" y="2518323"/>
          <a:ext cx="1820844" cy="575659"/>
        </a:xfrm>
        <a:prstGeom prst="leftArrow">
          <a:avLst>
            <a:gd name="adj1" fmla="val 60000"/>
            <a:gd name="adj2" fmla="val 50000"/>
          </a:avLst>
        </a:prstGeom>
        <a:solidFill>
          <a:srgbClr val="C6D4CE"/>
        </a:solidFill>
        <a:ln>
          <a:noFill/>
        </a:ln>
        <a:effectLst/>
      </dsp:spPr>
      <dsp:style>
        <a:lnRef idx="0">
          <a:scrgbClr r="0" g="0" b="0"/>
        </a:lnRef>
        <a:fillRef idx="1">
          <a:scrgbClr r="0" g="0" b="0"/>
        </a:fillRef>
        <a:effectRef idx="0">
          <a:scrgbClr r="0" g="0" b="0"/>
        </a:effectRef>
        <a:fontRef idx="minor">
          <a:schemeClr val="lt1"/>
        </a:fontRef>
      </dsp:style>
    </dsp:sp>
    <dsp:sp modelId="{A57992FF-E30E-42B4-9503-CBB401D5267C}">
      <dsp:nvSpPr>
        <dsp:cNvPr id="0" name=""/>
        <dsp:cNvSpPr/>
      </dsp:nvSpPr>
      <dsp:spPr>
        <a:xfrm>
          <a:off x="4922180" y="1537350"/>
          <a:ext cx="2926691" cy="1414986"/>
        </a:xfrm>
        <a:prstGeom prst="roundRect">
          <a:avLst>
            <a:gd name="adj" fmla="val 10000"/>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err="1" smtClean="0"/>
            <a:t>Registratiegegevens</a:t>
          </a:r>
          <a:endParaRPr lang="en-US" sz="2400" kern="1200" dirty="0"/>
        </a:p>
      </dsp:txBody>
      <dsp:txXfrm>
        <a:off x="4963624" y="1578794"/>
        <a:ext cx="2843803" cy="1332098"/>
      </dsp:txXfrm>
    </dsp:sp>
    <dsp:sp modelId="{F28E4DE6-33DB-4BFA-B324-4DD8EFC16E14}">
      <dsp:nvSpPr>
        <dsp:cNvPr id="0" name=""/>
        <dsp:cNvSpPr/>
      </dsp:nvSpPr>
      <dsp:spPr>
        <a:xfrm rot="83290">
          <a:off x="5190222" y="3817083"/>
          <a:ext cx="1847789" cy="575659"/>
        </a:xfrm>
        <a:prstGeom prst="leftArrow">
          <a:avLst>
            <a:gd name="adj1" fmla="val 60000"/>
            <a:gd name="adj2" fmla="val 50000"/>
          </a:avLst>
        </a:prstGeom>
        <a:solidFill>
          <a:srgbClr val="C6D4CE"/>
        </a:solidFill>
        <a:ln>
          <a:noFill/>
        </a:ln>
        <a:effectLst/>
      </dsp:spPr>
      <dsp:style>
        <a:lnRef idx="0">
          <a:scrgbClr r="0" g="0" b="0"/>
        </a:lnRef>
        <a:fillRef idx="1">
          <a:scrgbClr r="0" g="0" b="0"/>
        </a:fillRef>
        <a:effectRef idx="0">
          <a:scrgbClr r="0" g="0" b="0"/>
        </a:effectRef>
        <a:fontRef idx="minor">
          <a:schemeClr val="lt1"/>
        </a:fontRef>
      </dsp:style>
    </dsp:sp>
    <dsp:sp modelId="{FC015553-EA68-4CEA-8101-1D63D8926B48}">
      <dsp:nvSpPr>
        <dsp:cNvPr id="0" name=""/>
        <dsp:cNvSpPr/>
      </dsp:nvSpPr>
      <dsp:spPr>
        <a:xfrm>
          <a:off x="5931429" y="3319375"/>
          <a:ext cx="2212624" cy="1615838"/>
        </a:xfrm>
        <a:prstGeom prst="roundRect">
          <a:avLst>
            <a:gd name="adj" fmla="val 10000"/>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nl-NL" sz="1600" kern="1200" dirty="0" smtClean="0"/>
            <a:t>Farmacotherapeutische groepen en andere gegevens</a:t>
          </a:r>
          <a:endParaRPr lang="fr-BE" sz="1600" kern="1200" dirty="0"/>
        </a:p>
      </dsp:txBody>
      <dsp:txXfrm>
        <a:off x="5978755" y="3366701"/>
        <a:ext cx="2117972" cy="15211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DBDBB-F016-42CB-9185-D17AE18730A2}">
      <dsp:nvSpPr>
        <dsp:cNvPr id="0" name=""/>
        <dsp:cNvSpPr/>
      </dsp:nvSpPr>
      <dsp:spPr>
        <a:xfrm>
          <a:off x="2639614" y="155690"/>
          <a:ext cx="1536851" cy="926338"/>
        </a:xfrm>
        <a:prstGeom prst="roundRect">
          <a:avLst>
            <a:gd name="adj" fmla="val 10000"/>
          </a:avLst>
        </a:prstGeom>
        <a:solidFill>
          <a:srgbClr val="3E6E5A"/>
        </a:solidFill>
        <a:ln w="9525" cap="flat" cmpd="sng" algn="ctr">
          <a:solidFill>
            <a:srgbClr val="3E6E5A"/>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a:t>Regering</a:t>
          </a:r>
        </a:p>
      </dsp:txBody>
      <dsp:txXfrm>
        <a:off x="2666746" y="182822"/>
        <a:ext cx="1482587" cy="872074"/>
      </dsp:txXfrm>
    </dsp:sp>
    <dsp:sp modelId="{E753885E-5E29-4AA1-97C6-E523B79A20E0}">
      <dsp:nvSpPr>
        <dsp:cNvPr id="0" name=""/>
        <dsp:cNvSpPr/>
      </dsp:nvSpPr>
      <dsp:spPr>
        <a:xfrm>
          <a:off x="3362320" y="1082029"/>
          <a:ext cx="91440" cy="370535"/>
        </a:xfrm>
        <a:custGeom>
          <a:avLst/>
          <a:gdLst/>
          <a:ahLst/>
          <a:cxnLst/>
          <a:rect l="0" t="0" r="0" b="0"/>
          <a:pathLst>
            <a:path>
              <a:moveTo>
                <a:pt x="45720" y="0"/>
              </a:moveTo>
              <a:lnTo>
                <a:pt x="45720" y="370535"/>
              </a:lnTo>
            </a:path>
          </a:pathLst>
        </a:custGeom>
        <a:noFill/>
        <a:ln w="25400" cap="flat" cmpd="sng" algn="ctr">
          <a:solidFill>
            <a:srgbClr val="3E6E5A"/>
          </a:solidFill>
          <a:prstDash val="solid"/>
        </a:ln>
        <a:effectLst/>
      </dsp:spPr>
      <dsp:style>
        <a:lnRef idx="2">
          <a:scrgbClr r="0" g="0" b="0"/>
        </a:lnRef>
        <a:fillRef idx="0">
          <a:scrgbClr r="0" g="0" b="0"/>
        </a:fillRef>
        <a:effectRef idx="0">
          <a:scrgbClr r="0" g="0" b="0"/>
        </a:effectRef>
        <a:fontRef idx="minor"/>
      </dsp:style>
    </dsp:sp>
    <dsp:sp modelId="{FC62007E-0289-41CD-808B-B2867874EBE1}">
      <dsp:nvSpPr>
        <dsp:cNvPr id="0" name=""/>
        <dsp:cNvSpPr/>
      </dsp:nvSpPr>
      <dsp:spPr>
        <a:xfrm>
          <a:off x="2713285" y="1452565"/>
          <a:ext cx="1389508" cy="926338"/>
        </a:xfrm>
        <a:prstGeom prst="roundRect">
          <a:avLst>
            <a:gd name="adj" fmla="val 10000"/>
          </a:avLst>
        </a:prstGeom>
        <a:solidFill>
          <a:srgbClr val="3E6E5A"/>
        </a:solidFill>
        <a:ln w="9525" cap="flat" cmpd="sng" algn="ctr">
          <a:solidFill>
            <a:srgbClr val="3E6E5A"/>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nl-BE" sz="1600" kern="1200"/>
            <a:t>G-Cloud Strategic Board</a:t>
          </a:r>
        </a:p>
      </dsp:txBody>
      <dsp:txXfrm>
        <a:off x="2740417" y="1479697"/>
        <a:ext cx="1335244" cy="872074"/>
      </dsp:txXfrm>
    </dsp:sp>
    <dsp:sp modelId="{2ABDDC3B-0E3F-4094-B2A0-81DDA2235859}">
      <dsp:nvSpPr>
        <dsp:cNvPr id="0" name=""/>
        <dsp:cNvSpPr/>
      </dsp:nvSpPr>
      <dsp:spPr>
        <a:xfrm>
          <a:off x="3362320" y="2378904"/>
          <a:ext cx="91440" cy="304793"/>
        </a:xfrm>
        <a:custGeom>
          <a:avLst/>
          <a:gdLst/>
          <a:ahLst/>
          <a:cxnLst/>
          <a:rect l="0" t="0" r="0" b="0"/>
          <a:pathLst>
            <a:path>
              <a:moveTo>
                <a:pt x="45720" y="0"/>
              </a:moveTo>
              <a:lnTo>
                <a:pt x="45720" y="304793"/>
              </a:lnTo>
            </a:path>
          </a:pathLst>
        </a:custGeom>
        <a:noFill/>
        <a:ln w="25400" cap="flat" cmpd="sng" algn="ctr">
          <a:solidFill>
            <a:srgbClr val="3E6E5A"/>
          </a:solidFill>
          <a:prstDash val="solid"/>
        </a:ln>
        <a:effectLst/>
      </dsp:spPr>
      <dsp:style>
        <a:lnRef idx="2">
          <a:scrgbClr r="0" g="0" b="0"/>
        </a:lnRef>
        <a:fillRef idx="0">
          <a:scrgbClr r="0" g="0" b="0"/>
        </a:fillRef>
        <a:effectRef idx="0">
          <a:scrgbClr r="0" g="0" b="0"/>
        </a:effectRef>
        <a:fontRef idx="minor"/>
      </dsp:style>
    </dsp:sp>
    <dsp:sp modelId="{1719D184-4BDA-4438-BCFC-3C8F0189EFDE}">
      <dsp:nvSpPr>
        <dsp:cNvPr id="0" name=""/>
        <dsp:cNvSpPr/>
      </dsp:nvSpPr>
      <dsp:spPr>
        <a:xfrm>
          <a:off x="2713285" y="2683697"/>
          <a:ext cx="1389508" cy="926338"/>
        </a:xfrm>
        <a:prstGeom prst="roundRect">
          <a:avLst>
            <a:gd name="adj" fmla="val 10000"/>
          </a:avLst>
        </a:prstGeom>
        <a:solidFill>
          <a:srgbClr val="3E6E5A"/>
        </a:solidFill>
        <a:ln w="9525" cap="flat" cmpd="sng" algn="ctr">
          <a:solidFill>
            <a:srgbClr val="3E6E5A"/>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a:t>G-Cloud Operations &amp; </a:t>
          </a:r>
          <a:r>
            <a:rPr lang="nl-BE" sz="1600" kern="1200" noProof="0"/>
            <a:t>Programme </a:t>
          </a:r>
          <a:r>
            <a:rPr lang="nl-BE" sz="1600" kern="1200"/>
            <a:t>Board</a:t>
          </a:r>
        </a:p>
      </dsp:txBody>
      <dsp:txXfrm>
        <a:off x="2740417" y="2710829"/>
        <a:ext cx="1335244" cy="872074"/>
      </dsp:txXfrm>
    </dsp:sp>
    <dsp:sp modelId="{10FA042D-5615-4BF9-958C-81FFB5A6DD35}">
      <dsp:nvSpPr>
        <dsp:cNvPr id="0" name=""/>
        <dsp:cNvSpPr/>
      </dsp:nvSpPr>
      <dsp:spPr>
        <a:xfrm>
          <a:off x="694754" y="3610036"/>
          <a:ext cx="2713285" cy="369803"/>
        </a:xfrm>
        <a:custGeom>
          <a:avLst/>
          <a:gdLst/>
          <a:ahLst/>
          <a:cxnLst/>
          <a:rect l="0" t="0" r="0" b="0"/>
          <a:pathLst>
            <a:path>
              <a:moveTo>
                <a:pt x="2713285" y="0"/>
              </a:moveTo>
              <a:lnTo>
                <a:pt x="2713285" y="184901"/>
              </a:lnTo>
              <a:lnTo>
                <a:pt x="0" y="184901"/>
              </a:lnTo>
              <a:lnTo>
                <a:pt x="0" y="369803"/>
              </a:lnTo>
            </a:path>
          </a:pathLst>
        </a:custGeom>
        <a:noFill/>
        <a:ln w="25400" cap="flat" cmpd="sng" algn="ctr">
          <a:solidFill>
            <a:srgbClr val="3E6E5A"/>
          </a:solidFill>
          <a:prstDash val="solid"/>
        </a:ln>
        <a:effectLst/>
      </dsp:spPr>
      <dsp:style>
        <a:lnRef idx="2">
          <a:scrgbClr r="0" g="0" b="0"/>
        </a:lnRef>
        <a:fillRef idx="0">
          <a:scrgbClr r="0" g="0" b="0"/>
        </a:fillRef>
        <a:effectRef idx="0">
          <a:scrgbClr r="0" g="0" b="0"/>
        </a:effectRef>
        <a:fontRef idx="minor"/>
      </dsp:style>
    </dsp:sp>
    <dsp:sp modelId="{69F70529-B724-4F85-8AAE-BA0FB5B39E22}">
      <dsp:nvSpPr>
        <dsp:cNvPr id="0" name=""/>
        <dsp:cNvSpPr/>
      </dsp:nvSpPr>
      <dsp:spPr>
        <a:xfrm>
          <a:off x="0" y="3979840"/>
          <a:ext cx="1389508" cy="926338"/>
        </a:xfrm>
        <a:prstGeom prst="roundRect">
          <a:avLst>
            <a:gd name="adj" fmla="val 10000"/>
          </a:avLst>
        </a:prstGeom>
        <a:solidFill>
          <a:srgbClr val="3E6E5A"/>
        </a:solidFill>
        <a:ln w="9525" cap="flat" cmpd="sng" algn="ctr">
          <a:solidFill>
            <a:srgbClr val="3E6E5A"/>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a:t>FODs/PODs</a:t>
          </a:r>
          <a:r>
            <a:rPr lang="nl-BE" kern="1200"/>
            <a:t/>
          </a:r>
          <a:br>
            <a:rPr lang="nl-BE" kern="1200"/>
          </a:br>
          <a:r>
            <a:rPr lang="nl-BE" sz="1600" kern="1200"/>
            <a:t>(Horizontale FOD, FOD FIN, Belnet, …)</a:t>
          </a:r>
        </a:p>
      </dsp:txBody>
      <dsp:txXfrm>
        <a:off x="27132" y="4006972"/>
        <a:ext cx="1335244" cy="872074"/>
      </dsp:txXfrm>
    </dsp:sp>
    <dsp:sp modelId="{16DB20CB-D959-404A-86D4-DBD9F03D41C8}">
      <dsp:nvSpPr>
        <dsp:cNvPr id="0" name=""/>
        <dsp:cNvSpPr/>
      </dsp:nvSpPr>
      <dsp:spPr>
        <a:xfrm>
          <a:off x="2456059" y="3610036"/>
          <a:ext cx="951980" cy="369803"/>
        </a:xfrm>
        <a:custGeom>
          <a:avLst/>
          <a:gdLst/>
          <a:ahLst/>
          <a:cxnLst/>
          <a:rect l="0" t="0" r="0" b="0"/>
          <a:pathLst>
            <a:path>
              <a:moveTo>
                <a:pt x="951980" y="0"/>
              </a:moveTo>
              <a:lnTo>
                <a:pt x="951980" y="184901"/>
              </a:lnTo>
              <a:lnTo>
                <a:pt x="0" y="184901"/>
              </a:lnTo>
              <a:lnTo>
                <a:pt x="0" y="369803"/>
              </a:lnTo>
            </a:path>
          </a:pathLst>
        </a:custGeom>
        <a:noFill/>
        <a:ln w="25400" cap="flat" cmpd="sng" algn="ctr">
          <a:solidFill>
            <a:srgbClr val="3E6E5A"/>
          </a:solidFill>
          <a:prstDash val="solid"/>
        </a:ln>
        <a:effectLst/>
      </dsp:spPr>
      <dsp:style>
        <a:lnRef idx="2">
          <a:scrgbClr r="0" g="0" b="0"/>
        </a:lnRef>
        <a:fillRef idx="0">
          <a:scrgbClr r="0" g="0" b="0"/>
        </a:fillRef>
        <a:effectRef idx="0">
          <a:scrgbClr r="0" g="0" b="0"/>
        </a:effectRef>
        <a:fontRef idx="minor"/>
      </dsp:style>
    </dsp:sp>
    <dsp:sp modelId="{0C15A292-2059-4B9C-9C47-E66478AFF3EC}">
      <dsp:nvSpPr>
        <dsp:cNvPr id="0" name=""/>
        <dsp:cNvSpPr/>
      </dsp:nvSpPr>
      <dsp:spPr>
        <a:xfrm>
          <a:off x="1761305" y="3979840"/>
          <a:ext cx="1389508" cy="926338"/>
        </a:xfrm>
        <a:prstGeom prst="roundRect">
          <a:avLst>
            <a:gd name="adj" fmla="val 10000"/>
          </a:avLst>
        </a:prstGeom>
        <a:solidFill>
          <a:srgbClr val="3E6E5A"/>
        </a:solidFill>
        <a:ln w="9525" cap="flat" cmpd="sng" algn="ctr">
          <a:solidFill>
            <a:srgbClr val="3E6E5A"/>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a:t>OISZ/ION (KSZ, ...)</a:t>
          </a:r>
        </a:p>
      </dsp:txBody>
      <dsp:txXfrm>
        <a:off x="1788437" y="4006972"/>
        <a:ext cx="1335244" cy="872074"/>
      </dsp:txXfrm>
    </dsp:sp>
    <dsp:sp modelId="{040AE0B6-74FA-4EA9-BB98-39A17B3C414B}">
      <dsp:nvSpPr>
        <dsp:cNvPr id="0" name=""/>
        <dsp:cNvSpPr/>
      </dsp:nvSpPr>
      <dsp:spPr>
        <a:xfrm>
          <a:off x="3408040" y="3610036"/>
          <a:ext cx="854380" cy="369803"/>
        </a:xfrm>
        <a:custGeom>
          <a:avLst/>
          <a:gdLst/>
          <a:ahLst/>
          <a:cxnLst/>
          <a:rect l="0" t="0" r="0" b="0"/>
          <a:pathLst>
            <a:path>
              <a:moveTo>
                <a:pt x="0" y="0"/>
              </a:moveTo>
              <a:lnTo>
                <a:pt x="0" y="184901"/>
              </a:lnTo>
              <a:lnTo>
                <a:pt x="854380" y="184901"/>
              </a:lnTo>
              <a:lnTo>
                <a:pt x="854380" y="369803"/>
              </a:lnTo>
            </a:path>
          </a:pathLst>
        </a:custGeom>
        <a:noFill/>
        <a:ln w="25400" cap="flat" cmpd="sng" algn="ctr">
          <a:solidFill>
            <a:srgbClr val="087670"/>
          </a:solidFill>
          <a:prstDash val="solid"/>
        </a:ln>
        <a:effectLst/>
      </dsp:spPr>
      <dsp:style>
        <a:lnRef idx="2">
          <a:scrgbClr r="0" g="0" b="0"/>
        </a:lnRef>
        <a:fillRef idx="0">
          <a:scrgbClr r="0" g="0" b="0"/>
        </a:fillRef>
        <a:effectRef idx="0">
          <a:scrgbClr r="0" g="0" b="0"/>
        </a:effectRef>
        <a:fontRef idx="minor"/>
      </dsp:style>
    </dsp:sp>
    <dsp:sp modelId="{DA09A7DB-7503-4C8C-93E2-88A6921B7EEA}">
      <dsp:nvSpPr>
        <dsp:cNvPr id="0" name=""/>
        <dsp:cNvSpPr/>
      </dsp:nvSpPr>
      <dsp:spPr>
        <a:xfrm>
          <a:off x="3567666" y="3979840"/>
          <a:ext cx="1389508" cy="926338"/>
        </a:xfrm>
        <a:prstGeom prst="roundRect">
          <a:avLst>
            <a:gd name="adj" fmla="val 10000"/>
          </a:avLst>
        </a:prstGeom>
        <a:solidFill>
          <a:srgbClr val="3E6E5A"/>
        </a:solidFill>
        <a:ln w="9525" cap="flat" cmpd="sng" algn="ctr">
          <a:solidFill>
            <a:srgbClr val="3E6E5A"/>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a:t>Vereniging van FODs/PODs/ ION</a:t>
          </a:r>
        </a:p>
      </dsp:txBody>
      <dsp:txXfrm>
        <a:off x="3594798" y="4006972"/>
        <a:ext cx="1335244" cy="872074"/>
      </dsp:txXfrm>
    </dsp:sp>
    <dsp:sp modelId="{CB131D3F-5060-48D1-BCD5-E503DCC482AE}">
      <dsp:nvSpPr>
        <dsp:cNvPr id="0" name=""/>
        <dsp:cNvSpPr/>
      </dsp:nvSpPr>
      <dsp:spPr>
        <a:xfrm>
          <a:off x="3408040" y="3610036"/>
          <a:ext cx="2660742" cy="369803"/>
        </a:xfrm>
        <a:custGeom>
          <a:avLst/>
          <a:gdLst/>
          <a:ahLst/>
          <a:cxnLst/>
          <a:rect l="0" t="0" r="0" b="0"/>
          <a:pathLst>
            <a:path>
              <a:moveTo>
                <a:pt x="0" y="0"/>
              </a:moveTo>
              <a:lnTo>
                <a:pt x="0" y="184901"/>
              </a:lnTo>
              <a:lnTo>
                <a:pt x="2660742" y="184901"/>
              </a:lnTo>
              <a:lnTo>
                <a:pt x="2660742" y="369803"/>
              </a:lnTo>
            </a:path>
          </a:pathLst>
        </a:custGeom>
        <a:noFill/>
        <a:ln w="25400" cap="flat" cmpd="sng" algn="ctr">
          <a:solidFill>
            <a:srgbClr val="3E6E5A"/>
          </a:solidFill>
          <a:prstDash val="solid"/>
        </a:ln>
        <a:effectLst/>
      </dsp:spPr>
      <dsp:style>
        <a:lnRef idx="2">
          <a:scrgbClr r="0" g="0" b="0"/>
        </a:lnRef>
        <a:fillRef idx="0">
          <a:scrgbClr r="0" g="0" b="0"/>
        </a:fillRef>
        <a:effectRef idx="0">
          <a:scrgbClr r="0" g="0" b="0"/>
        </a:effectRef>
        <a:fontRef idx="minor"/>
      </dsp:style>
    </dsp:sp>
    <dsp:sp modelId="{ED81BA74-ED83-4275-917A-DA21C4B264F1}">
      <dsp:nvSpPr>
        <dsp:cNvPr id="0" name=""/>
        <dsp:cNvSpPr/>
      </dsp:nvSpPr>
      <dsp:spPr>
        <a:xfrm>
          <a:off x="5374027" y="3979840"/>
          <a:ext cx="1389508" cy="926338"/>
        </a:xfrm>
        <a:prstGeom prst="roundRect">
          <a:avLst>
            <a:gd name="adj" fmla="val 10000"/>
          </a:avLst>
        </a:prstGeom>
        <a:solidFill>
          <a:srgbClr val="3E6E5A"/>
        </a:solidFill>
        <a:ln w="9525" cap="flat" cmpd="sng" algn="ctr">
          <a:solidFill>
            <a:srgbClr val="3E6E5A"/>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a:t>Privé-ICT-firma’s o.l.v. FOD/OISZ/... </a:t>
          </a:r>
        </a:p>
      </dsp:txBody>
      <dsp:txXfrm>
        <a:off x="5401159" y="4006972"/>
        <a:ext cx="1335244" cy="872074"/>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272276-8DCF-4E0F-A49D-BC04F3D3E09C}" type="datetimeFigureOut">
              <a:rPr lang="fr-BE" smtClean="0"/>
              <a:t>13/11/2019</a:t>
            </a:fld>
            <a:endParaRPr lang="fr-B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649335-2076-44C6-9E3F-0312D250750D}" type="slidenum">
              <a:rPr lang="fr-BE" smtClean="0"/>
              <a:t>‹#›</a:t>
            </a:fld>
            <a:endParaRPr lang="fr-BE"/>
          </a:p>
        </p:txBody>
      </p:sp>
    </p:spTree>
    <p:extLst>
      <p:ext uri="{BB962C8B-B14F-4D97-AF65-F5344CB8AC3E}">
        <p14:creationId xmlns:p14="http://schemas.microsoft.com/office/powerpoint/2010/main" val="1965541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0CDFC-4227-4C65-BFFE-606B768D4FEF}" type="datetimeFigureOut">
              <a:rPr lang="fr-BE" smtClean="0"/>
              <a:t>13/11/2019</a:t>
            </a:fld>
            <a:endParaRPr lang="fr-B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DF498-6B22-4C23-B9DE-FBD91F7FCCAE}" type="slidenum">
              <a:rPr lang="fr-BE" smtClean="0"/>
              <a:t>‹#›</a:t>
            </a:fld>
            <a:endParaRPr lang="fr-BE"/>
          </a:p>
        </p:txBody>
      </p:sp>
    </p:spTree>
    <p:extLst>
      <p:ext uri="{BB962C8B-B14F-4D97-AF65-F5344CB8AC3E}">
        <p14:creationId xmlns:p14="http://schemas.microsoft.com/office/powerpoint/2010/main" val="303039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FFA2C57-6F2A-4A75-B143-BC40857E40EC}" type="slidenum">
              <a:rPr lang="en-US" altLang="en-US" smtClean="0">
                <a:latin typeface="Calibri" pitchFamily="34" charset="0"/>
              </a:rPr>
              <a:pPr fontAlgn="base">
                <a:spcBef>
                  <a:spcPct val="0"/>
                </a:spcBef>
                <a:spcAft>
                  <a:spcPct val="0"/>
                </a:spcAft>
                <a:defRPr/>
              </a:pPr>
              <a:t>1</a:t>
            </a:fld>
            <a:endParaRPr lang="en-US" altLang="en-US" smtClean="0">
              <a:latin typeface="Calibri" pitchFamily="34" charset="0"/>
            </a:endParaRPr>
          </a:p>
        </p:txBody>
      </p:sp>
    </p:spTree>
    <p:extLst>
      <p:ext uri="{BB962C8B-B14F-4D97-AF65-F5344CB8AC3E}">
        <p14:creationId xmlns:p14="http://schemas.microsoft.com/office/powerpoint/2010/main" val="774312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8688">
              <a:defRPr sz="3200" b="1">
                <a:solidFill>
                  <a:schemeClr val="tx1"/>
                </a:solidFill>
                <a:latin typeface="Times New Roman" pitchFamily="18" charset="0"/>
              </a:defRPr>
            </a:lvl1pPr>
            <a:lvl2pPr marL="742950" indent="-285750" defTabSz="928688">
              <a:defRPr sz="3200" b="1">
                <a:solidFill>
                  <a:schemeClr val="tx1"/>
                </a:solidFill>
                <a:latin typeface="Times New Roman" pitchFamily="18" charset="0"/>
              </a:defRPr>
            </a:lvl2pPr>
            <a:lvl3pPr marL="1143000" indent="-228600" defTabSz="928688">
              <a:defRPr sz="3200" b="1">
                <a:solidFill>
                  <a:schemeClr val="tx1"/>
                </a:solidFill>
                <a:latin typeface="Times New Roman" pitchFamily="18" charset="0"/>
              </a:defRPr>
            </a:lvl3pPr>
            <a:lvl4pPr marL="1600200" indent="-228600" defTabSz="928688">
              <a:defRPr sz="3200" b="1">
                <a:solidFill>
                  <a:schemeClr val="tx1"/>
                </a:solidFill>
                <a:latin typeface="Times New Roman" pitchFamily="18" charset="0"/>
              </a:defRPr>
            </a:lvl4pPr>
            <a:lvl5pPr marL="2057400" indent="-228600" defTabSz="928688">
              <a:defRPr sz="3200" b="1">
                <a:solidFill>
                  <a:schemeClr val="tx1"/>
                </a:solidFill>
                <a:latin typeface="Times New Roman" pitchFamily="18" charset="0"/>
              </a:defRPr>
            </a:lvl5pPr>
            <a:lvl6pPr marL="2514600" indent="-228600" defTabSz="928688" eaLnBrk="0" fontAlgn="base" hangingPunct="0">
              <a:spcBef>
                <a:spcPct val="0"/>
              </a:spcBef>
              <a:spcAft>
                <a:spcPct val="0"/>
              </a:spcAft>
              <a:defRPr sz="3200" b="1">
                <a:solidFill>
                  <a:schemeClr val="tx1"/>
                </a:solidFill>
                <a:latin typeface="Times New Roman" pitchFamily="18" charset="0"/>
              </a:defRPr>
            </a:lvl6pPr>
            <a:lvl7pPr marL="2971800" indent="-228600" defTabSz="928688" eaLnBrk="0" fontAlgn="base" hangingPunct="0">
              <a:spcBef>
                <a:spcPct val="0"/>
              </a:spcBef>
              <a:spcAft>
                <a:spcPct val="0"/>
              </a:spcAft>
              <a:defRPr sz="3200" b="1">
                <a:solidFill>
                  <a:schemeClr val="tx1"/>
                </a:solidFill>
                <a:latin typeface="Times New Roman" pitchFamily="18" charset="0"/>
              </a:defRPr>
            </a:lvl7pPr>
            <a:lvl8pPr marL="3429000" indent="-228600" defTabSz="928688" eaLnBrk="0" fontAlgn="base" hangingPunct="0">
              <a:spcBef>
                <a:spcPct val="0"/>
              </a:spcBef>
              <a:spcAft>
                <a:spcPct val="0"/>
              </a:spcAft>
              <a:defRPr sz="3200" b="1">
                <a:solidFill>
                  <a:schemeClr val="tx1"/>
                </a:solidFill>
                <a:latin typeface="Times New Roman" pitchFamily="18" charset="0"/>
              </a:defRPr>
            </a:lvl8pPr>
            <a:lvl9pPr marL="3886200" indent="-228600" defTabSz="928688" eaLnBrk="0" fontAlgn="base" hangingPunct="0">
              <a:spcBef>
                <a:spcPct val="0"/>
              </a:spcBef>
              <a:spcAft>
                <a:spcPct val="0"/>
              </a:spcAft>
              <a:defRPr sz="3200" b="1">
                <a:solidFill>
                  <a:schemeClr val="tx1"/>
                </a:solidFill>
                <a:latin typeface="Times New Roman" pitchFamily="18" charset="0"/>
              </a:defRPr>
            </a:lvl9pPr>
          </a:lstStyle>
          <a:p>
            <a:fld id="{57021076-4BFF-411B-B7F4-15E703EEE8EA}" type="slidenum">
              <a:rPr lang="nl-NL" altLang="en-US" sz="1300" b="0" smtClean="0"/>
              <a:pPr/>
              <a:t>58</a:t>
            </a:fld>
            <a:endParaRPr lang="nl-NL" altLang="en-US" sz="1300" b="0" smtClean="0"/>
          </a:p>
        </p:txBody>
      </p:sp>
      <p:sp>
        <p:nvSpPr>
          <p:cNvPr id="33795" name="Rectangle 2"/>
          <p:cNvSpPr>
            <a:spLocks noGrp="1" noRot="1" noChangeAspect="1" noChangeArrowheads="1" noTextEdit="1"/>
          </p:cNvSpPr>
          <p:nvPr>
            <p:ph type="sldImg"/>
          </p:nvPr>
        </p:nvSpPr>
        <p:spPr>
          <a:xfrm>
            <a:off x="919163" y="746125"/>
            <a:ext cx="4960937" cy="3721100"/>
          </a:xfrm>
          <a:ln/>
        </p:spPr>
      </p:sp>
      <p:sp>
        <p:nvSpPr>
          <p:cNvPr id="33796" name="Rectangle 3"/>
          <p:cNvSpPr>
            <a:spLocks noGrp="1" noChangeArrowheads="1"/>
          </p:cNvSpPr>
          <p:nvPr>
            <p:ph type="body" idx="1"/>
          </p:nvPr>
        </p:nvSpPr>
        <p:spPr>
          <a:xfrm>
            <a:off x="679450" y="4714875"/>
            <a:ext cx="5438775" cy="4465638"/>
          </a:xfrm>
          <a:noFill/>
        </p:spPr>
        <p:txBody>
          <a:bodyPr/>
          <a:lstStyle/>
          <a:p>
            <a:pPr eaLnBrk="1" hangingPunct="1"/>
            <a:endParaRPr lang="fr-BE" altLang="en-US" smtClean="0"/>
          </a:p>
        </p:txBody>
      </p:sp>
    </p:spTree>
    <p:extLst>
      <p:ext uri="{BB962C8B-B14F-4D97-AF65-F5344CB8AC3E}">
        <p14:creationId xmlns:p14="http://schemas.microsoft.com/office/powerpoint/2010/main" val="1165977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8688">
              <a:defRPr sz="3200" b="1">
                <a:solidFill>
                  <a:schemeClr val="tx1"/>
                </a:solidFill>
                <a:latin typeface="Times New Roman" pitchFamily="18" charset="0"/>
              </a:defRPr>
            </a:lvl1pPr>
            <a:lvl2pPr marL="742950" indent="-285750" defTabSz="928688">
              <a:defRPr sz="3200" b="1">
                <a:solidFill>
                  <a:schemeClr val="tx1"/>
                </a:solidFill>
                <a:latin typeface="Times New Roman" pitchFamily="18" charset="0"/>
              </a:defRPr>
            </a:lvl2pPr>
            <a:lvl3pPr marL="1143000" indent="-228600" defTabSz="928688">
              <a:defRPr sz="3200" b="1">
                <a:solidFill>
                  <a:schemeClr val="tx1"/>
                </a:solidFill>
                <a:latin typeface="Times New Roman" pitchFamily="18" charset="0"/>
              </a:defRPr>
            </a:lvl3pPr>
            <a:lvl4pPr marL="1600200" indent="-228600" defTabSz="928688">
              <a:defRPr sz="3200" b="1">
                <a:solidFill>
                  <a:schemeClr val="tx1"/>
                </a:solidFill>
                <a:latin typeface="Times New Roman" pitchFamily="18" charset="0"/>
              </a:defRPr>
            </a:lvl4pPr>
            <a:lvl5pPr marL="2057400" indent="-228600" defTabSz="928688">
              <a:defRPr sz="3200" b="1">
                <a:solidFill>
                  <a:schemeClr val="tx1"/>
                </a:solidFill>
                <a:latin typeface="Times New Roman" pitchFamily="18" charset="0"/>
              </a:defRPr>
            </a:lvl5pPr>
            <a:lvl6pPr marL="2514600" indent="-228600" defTabSz="928688" eaLnBrk="0" fontAlgn="base" hangingPunct="0">
              <a:spcBef>
                <a:spcPct val="0"/>
              </a:spcBef>
              <a:spcAft>
                <a:spcPct val="0"/>
              </a:spcAft>
              <a:defRPr sz="3200" b="1">
                <a:solidFill>
                  <a:schemeClr val="tx1"/>
                </a:solidFill>
                <a:latin typeface="Times New Roman" pitchFamily="18" charset="0"/>
              </a:defRPr>
            </a:lvl6pPr>
            <a:lvl7pPr marL="2971800" indent="-228600" defTabSz="928688" eaLnBrk="0" fontAlgn="base" hangingPunct="0">
              <a:spcBef>
                <a:spcPct val="0"/>
              </a:spcBef>
              <a:spcAft>
                <a:spcPct val="0"/>
              </a:spcAft>
              <a:defRPr sz="3200" b="1">
                <a:solidFill>
                  <a:schemeClr val="tx1"/>
                </a:solidFill>
                <a:latin typeface="Times New Roman" pitchFamily="18" charset="0"/>
              </a:defRPr>
            </a:lvl7pPr>
            <a:lvl8pPr marL="3429000" indent="-228600" defTabSz="928688" eaLnBrk="0" fontAlgn="base" hangingPunct="0">
              <a:spcBef>
                <a:spcPct val="0"/>
              </a:spcBef>
              <a:spcAft>
                <a:spcPct val="0"/>
              </a:spcAft>
              <a:defRPr sz="3200" b="1">
                <a:solidFill>
                  <a:schemeClr val="tx1"/>
                </a:solidFill>
                <a:latin typeface="Times New Roman" pitchFamily="18" charset="0"/>
              </a:defRPr>
            </a:lvl8pPr>
            <a:lvl9pPr marL="3886200" indent="-228600" defTabSz="928688" eaLnBrk="0" fontAlgn="base" hangingPunct="0">
              <a:spcBef>
                <a:spcPct val="0"/>
              </a:spcBef>
              <a:spcAft>
                <a:spcPct val="0"/>
              </a:spcAft>
              <a:defRPr sz="3200" b="1">
                <a:solidFill>
                  <a:schemeClr val="tx1"/>
                </a:solidFill>
                <a:latin typeface="Times New Roman" pitchFamily="18" charset="0"/>
              </a:defRPr>
            </a:lvl9pPr>
          </a:lstStyle>
          <a:p>
            <a:fld id="{57021076-4BFF-411B-B7F4-15E703EEE8EA}" type="slidenum">
              <a:rPr lang="nl-NL" altLang="en-US" sz="1300" b="0" smtClean="0"/>
              <a:pPr/>
              <a:t>68</a:t>
            </a:fld>
            <a:endParaRPr lang="nl-NL" altLang="en-US" sz="1300" b="0" smtClean="0"/>
          </a:p>
        </p:txBody>
      </p:sp>
      <p:sp>
        <p:nvSpPr>
          <p:cNvPr id="33795" name="Rectangle 2"/>
          <p:cNvSpPr>
            <a:spLocks noGrp="1" noRot="1" noChangeAspect="1" noChangeArrowheads="1" noTextEdit="1"/>
          </p:cNvSpPr>
          <p:nvPr>
            <p:ph type="sldImg"/>
          </p:nvPr>
        </p:nvSpPr>
        <p:spPr>
          <a:xfrm>
            <a:off x="919163" y="746125"/>
            <a:ext cx="4960937" cy="3721100"/>
          </a:xfrm>
          <a:ln/>
        </p:spPr>
      </p:sp>
      <p:sp>
        <p:nvSpPr>
          <p:cNvPr id="33796" name="Rectangle 3"/>
          <p:cNvSpPr>
            <a:spLocks noGrp="1" noChangeArrowheads="1"/>
          </p:cNvSpPr>
          <p:nvPr>
            <p:ph type="body" idx="1"/>
          </p:nvPr>
        </p:nvSpPr>
        <p:spPr>
          <a:xfrm>
            <a:off x="679450" y="4714875"/>
            <a:ext cx="5438775" cy="4465638"/>
          </a:xfrm>
          <a:noFill/>
        </p:spPr>
        <p:txBody>
          <a:bodyPr/>
          <a:lstStyle/>
          <a:p>
            <a:pPr eaLnBrk="1" hangingPunct="1"/>
            <a:endParaRPr lang="fr-BE" altLang="en-US" smtClean="0"/>
          </a:p>
        </p:txBody>
      </p:sp>
    </p:spTree>
    <p:extLst>
      <p:ext uri="{BB962C8B-B14F-4D97-AF65-F5344CB8AC3E}">
        <p14:creationId xmlns:p14="http://schemas.microsoft.com/office/powerpoint/2010/main" val="1551833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994F1B-BE66-455F-A211-5BF8A8CC51CA}" type="slidenum">
              <a:rPr lang="nl-BE" smtClean="0"/>
              <a:t>79</a:t>
            </a:fld>
            <a:endParaRPr lang="nl-BE"/>
          </a:p>
        </p:txBody>
      </p:sp>
    </p:spTree>
    <p:extLst>
      <p:ext uri="{BB962C8B-B14F-4D97-AF65-F5344CB8AC3E}">
        <p14:creationId xmlns:p14="http://schemas.microsoft.com/office/powerpoint/2010/main" val="1982787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81</a:t>
            </a:fld>
            <a:endParaRPr lang="en-US"/>
          </a:p>
        </p:txBody>
      </p:sp>
    </p:spTree>
    <p:extLst>
      <p:ext uri="{BB962C8B-B14F-4D97-AF65-F5344CB8AC3E}">
        <p14:creationId xmlns:p14="http://schemas.microsoft.com/office/powerpoint/2010/main" val="393842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82</a:t>
            </a:fld>
            <a:endParaRPr lang="en-US"/>
          </a:p>
        </p:txBody>
      </p:sp>
    </p:spTree>
    <p:extLst>
      <p:ext uri="{BB962C8B-B14F-4D97-AF65-F5344CB8AC3E}">
        <p14:creationId xmlns:p14="http://schemas.microsoft.com/office/powerpoint/2010/main" val="4229018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83</a:t>
            </a:fld>
            <a:endParaRPr lang="en-US"/>
          </a:p>
        </p:txBody>
      </p:sp>
    </p:spTree>
    <p:extLst>
      <p:ext uri="{BB962C8B-B14F-4D97-AF65-F5344CB8AC3E}">
        <p14:creationId xmlns:p14="http://schemas.microsoft.com/office/powerpoint/2010/main" val="589469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A2EDF498-6B22-4C23-B9DE-FBD91F7FCCAE}" type="slidenum">
              <a:rPr lang="fr-BE" smtClean="0"/>
              <a:t>84</a:t>
            </a:fld>
            <a:endParaRPr lang="fr-BE"/>
          </a:p>
        </p:txBody>
      </p:sp>
    </p:spTree>
    <p:extLst>
      <p:ext uri="{BB962C8B-B14F-4D97-AF65-F5344CB8AC3E}">
        <p14:creationId xmlns:p14="http://schemas.microsoft.com/office/powerpoint/2010/main" val="4185610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A2EDF498-6B22-4C23-B9DE-FBD91F7FCCAE}" type="slidenum">
              <a:rPr lang="fr-BE" smtClean="0"/>
              <a:t>85</a:t>
            </a:fld>
            <a:endParaRPr lang="fr-BE"/>
          </a:p>
        </p:txBody>
      </p:sp>
    </p:spTree>
    <p:extLst>
      <p:ext uri="{BB962C8B-B14F-4D97-AF65-F5344CB8AC3E}">
        <p14:creationId xmlns:p14="http://schemas.microsoft.com/office/powerpoint/2010/main" val="2992770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63621-2E60-B848-8968-B0341E26A312}" type="slidenum">
              <a:rPr lang="en-US" smtClean="0"/>
              <a:t>88</a:t>
            </a:fld>
            <a:endParaRPr lang="en-US"/>
          </a:p>
        </p:txBody>
      </p:sp>
    </p:spTree>
    <p:extLst>
      <p:ext uri="{BB962C8B-B14F-4D97-AF65-F5344CB8AC3E}">
        <p14:creationId xmlns:p14="http://schemas.microsoft.com/office/powerpoint/2010/main" val="2986383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89</a:t>
            </a:fld>
            <a:endParaRPr lang="en-US"/>
          </a:p>
        </p:txBody>
      </p:sp>
    </p:spTree>
    <p:extLst>
      <p:ext uri="{BB962C8B-B14F-4D97-AF65-F5344CB8AC3E}">
        <p14:creationId xmlns:p14="http://schemas.microsoft.com/office/powerpoint/2010/main" val="2623541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1689560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67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E44DA22-75FB-4E11-B454-DD080F4D5A51}" type="slidenum">
              <a:rPr lang="en-US" altLang="en-US" smtClean="0">
                <a:latin typeface="Calibri" pitchFamily="34" charset="0"/>
              </a:rPr>
              <a:pPr fontAlgn="base">
                <a:spcBef>
                  <a:spcPct val="0"/>
                </a:spcBef>
                <a:spcAft>
                  <a:spcPct val="0"/>
                </a:spcAft>
                <a:defRPr/>
              </a:pPr>
              <a:t>92</a:t>
            </a:fld>
            <a:endParaRPr lang="en-US" altLang="en-US" smtClean="0">
              <a:latin typeface="Calibri" pitchFamily="34" charset="0"/>
            </a:endParaRPr>
          </a:p>
        </p:txBody>
      </p:sp>
    </p:spTree>
    <p:extLst>
      <p:ext uri="{BB962C8B-B14F-4D97-AF65-F5344CB8AC3E}">
        <p14:creationId xmlns:p14="http://schemas.microsoft.com/office/powerpoint/2010/main" val="1600206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8AEB3D34-D951-4230-BE2A-6FE606726F5B}" type="slidenum">
              <a:rPr lang="nl-NL" altLang="en-US" sz="1200">
                <a:solidFill>
                  <a:prstClr val="black"/>
                </a:solidFill>
                <a:latin typeface="Arial" charset="0"/>
              </a:rPr>
              <a:pPr algn="r" eaLnBrk="1" hangingPunct="1"/>
              <a:t>6</a:t>
            </a:fld>
            <a:endParaRPr lang="fr-BE" altLang="en-US" sz="1200">
              <a:solidFill>
                <a:prstClr val="black"/>
              </a:solidFill>
              <a:latin typeface="Arial" charset="0"/>
            </a:endParaRPr>
          </a:p>
        </p:txBody>
      </p:sp>
      <p:sp>
        <p:nvSpPr>
          <p:cNvPr id="60419"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26157620-3D31-4072-88FD-FE5C84BB4A60}" type="slidenum">
              <a:rPr lang="nl-NL" altLang="en-US" sz="1200">
                <a:solidFill>
                  <a:prstClr val="black"/>
                </a:solidFill>
                <a:latin typeface="Arial" charset="0"/>
              </a:rPr>
              <a:pPr algn="r" eaLnBrk="1" hangingPunct="1"/>
              <a:t>6</a:t>
            </a:fld>
            <a:endParaRPr lang="fr-BE" altLang="en-US" sz="1200">
              <a:solidFill>
                <a:prstClr val="black"/>
              </a:solidFill>
              <a:latin typeface="Arial" charset="0"/>
            </a:endParaRPr>
          </a:p>
        </p:txBody>
      </p:sp>
      <p:sp>
        <p:nvSpPr>
          <p:cNvPr id="604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extLst>
      <p:ext uri="{BB962C8B-B14F-4D97-AF65-F5344CB8AC3E}">
        <p14:creationId xmlns:p14="http://schemas.microsoft.com/office/powerpoint/2010/main" val="1649424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DF498-6B22-4C23-B9DE-FBD91F7FCCAE}" type="slidenum">
              <a:rPr lang="fr-BE" smtClean="0"/>
              <a:t>8</a:t>
            </a:fld>
            <a:endParaRPr lang="fr-BE"/>
          </a:p>
        </p:txBody>
      </p:sp>
    </p:spTree>
    <p:extLst>
      <p:ext uri="{BB962C8B-B14F-4D97-AF65-F5344CB8AC3E}">
        <p14:creationId xmlns:p14="http://schemas.microsoft.com/office/powerpoint/2010/main" val="1819088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4C3A004C-9A8F-48C6-8A1C-94C4889F131E}" type="slidenum">
              <a:rPr lang="en-US" altLang="en-US" smtClean="0">
                <a:latin typeface="Calibri" pitchFamily="34" charset="0"/>
              </a:rPr>
              <a:pPr fontAlgn="base">
                <a:spcBef>
                  <a:spcPct val="0"/>
                </a:spcBef>
                <a:spcAft>
                  <a:spcPct val="0"/>
                </a:spcAft>
                <a:defRPr/>
              </a:pPr>
              <a:t>10</a:t>
            </a:fld>
            <a:endParaRPr lang="en-US" altLang="en-US" smtClean="0">
              <a:latin typeface="Calibri" pitchFamily="34" charset="0"/>
            </a:endParaRPr>
          </a:p>
        </p:txBody>
      </p:sp>
    </p:spTree>
    <p:extLst>
      <p:ext uri="{BB962C8B-B14F-4D97-AF65-F5344CB8AC3E}">
        <p14:creationId xmlns:p14="http://schemas.microsoft.com/office/powerpoint/2010/main" val="2181992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E4DBEC1-93FB-4B91-9E59-62B174088C80}" type="slidenum">
              <a:rPr lang="en-US" smtClean="0"/>
              <a:pPr>
                <a:defRPr/>
              </a:pPr>
              <a:t>14</a:t>
            </a:fld>
            <a:endParaRPr lang="en-US" smtClean="0"/>
          </a:p>
        </p:txBody>
      </p:sp>
    </p:spTree>
    <p:extLst>
      <p:ext uri="{BB962C8B-B14F-4D97-AF65-F5344CB8AC3E}">
        <p14:creationId xmlns:p14="http://schemas.microsoft.com/office/powerpoint/2010/main" val="2769988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xfrm>
            <a:off x="678195" y="4713431"/>
            <a:ext cx="5441287" cy="44687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extLst>
      <p:ext uri="{BB962C8B-B14F-4D97-AF65-F5344CB8AC3E}">
        <p14:creationId xmlns:p14="http://schemas.microsoft.com/office/powerpoint/2010/main" val="1912372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208088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1362660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BE" dirty="0"/>
          </a:p>
        </p:txBody>
      </p:sp>
      <p:sp>
        <p:nvSpPr>
          <p:cNvPr id="4" name="Date Placeholder 3"/>
          <p:cNvSpPr>
            <a:spLocks noGrp="1"/>
          </p:cNvSpPr>
          <p:nvPr>
            <p:ph type="dt" sz="half" idx="10"/>
          </p:nvPr>
        </p:nvSpPr>
        <p:spPr/>
        <p:txBody>
          <a:bodyPr/>
          <a:lstStyle/>
          <a:p>
            <a:r>
              <a:rPr lang="nl-BE" smtClean="0"/>
              <a:t>14/11/2019</a:t>
            </a:r>
            <a:endParaRPr lang="fr-BE"/>
          </a:p>
        </p:txBody>
      </p:sp>
      <p:sp>
        <p:nvSpPr>
          <p:cNvPr id="6" name="Slide Number Placeholder 5"/>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13016646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r-BE" dirty="0"/>
          </a:p>
        </p:txBody>
      </p:sp>
      <p:sp>
        <p:nvSpPr>
          <p:cNvPr id="3" name="Content Placeholder 2"/>
          <p:cNvSpPr>
            <a:spLocks noGrp="1"/>
          </p:cNvSpPr>
          <p:nvPr>
            <p:ph idx="1"/>
          </p:nvPr>
        </p:nvSpPr>
        <p:spPr>
          <a:xfrm>
            <a:off x="457200" y="1052736"/>
            <a:ext cx="8229600" cy="5289451"/>
          </a:xfrm>
        </p:spPr>
        <p:txBody>
          <a:bodyPr>
            <a:norm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10"/>
          </p:nvPr>
        </p:nvSpPr>
        <p:spPr/>
        <p:txBody>
          <a:bodyPr/>
          <a:lstStyle/>
          <a:p>
            <a:r>
              <a:rPr lang="nl-BE" smtClean="0"/>
              <a:t>14/11/2019</a:t>
            </a:r>
            <a:endParaRPr lang="fr-BE"/>
          </a:p>
        </p:txBody>
      </p:sp>
      <p:sp>
        <p:nvSpPr>
          <p:cNvPr id="6" name="Slide Number Placeholder 5"/>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22675077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nl-BE" smtClean="0"/>
              <a:t>14/11/2019</a:t>
            </a:r>
            <a:endParaRPr lang="fr-BE"/>
          </a:p>
        </p:txBody>
      </p:sp>
      <p:sp>
        <p:nvSpPr>
          <p:cNvPr id="6" name="Slide Number Placeholder 5"/>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30245791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052736"/>
            <a:ext cx="403860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Content Placeholder 3"/>
          <p:cNvSpPr>
            <a:spLocks noGrp="1"/>
          </p:cNvSpPr>
          <p:nvPr>
            <p:ph sz="half" idx="2"/>
          </p:nvPr>
        </p:nvSpPr>
        <p:spPr>
          <a:xfrm>
            <a:off x="4648200" y="1052736"/>
            <a:ext cx="403860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Date Placeholder 4"/>
          <p:cNvSpPr>
            <a:spLocks noGrp="1"/>
          </p:cNvSpPr>
          <p:nvPr>
            <p:ph type="dt" sz="half" idx="10"/>
          </p:nvPr>
        </p:nvSpPr>
        <p:spPr/>
        <p:txBody>
          <a:bodyPr/>
          <a:lstStyle/>
          <a:p>
            <a:r>
              <a:rPr lang="nl-BE" smtClean="0"/>
              <a:t>14/11/2019</a:t>
            </a:r>
            <a:endParaRPr lang="fr-BE"/>
          </a:p>
        </p:txBody>
      </p:sp>
      <p:sp>
        <p:nvSpPr>
          <p:cNvPr id="7" name="Slide Number Placeholder 6"/>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5161395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43260" y="105164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34332"/>
            <a:ext cx="4040188" cy="44749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4645024" y="105164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34333"/>
            <a:ext cx="4041775" cy="44749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6"/>
          <p:cNvSpPr>
            <a:spLocks noGrp="1"/>
          </p:cNvSpPr>
          <p:nvPr>
            <p:ph type="dt" sz="half" idx="10"/>
          </p:nvPr>
        </p:nvSpPr>
        <p:spPr/>
        <p:txBody>
          <a:bodyPr/>
          <a:lstStyle/>
          <a:p>
            <a:r>
              <a:rPr lang="nl-BE" smtClean="0"/>
              <a:t>14/11/2019</a:t>
            </a:r>
            <a:endParaRPr lang="fr-BE"/>
          </a:p>
        </p:txBody>
      </p:sp>
      <p:sp>
        <p:nvSpPr>
          <p:cNvPr id="9" name="Slide Number Placeholder 8"/>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1267452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Date Placeholder 2"/>
          <p:cNvSpPr>
            <a:spLocks noGrp="1"/>
          </p:cNvSpPr>
          <p:nvPr>
            <p:ph type="dt" sz="half" idx="10"/>
          </p:nvPr>
        </p:nvSpPr>
        <p:spPr/>
        <p:txBody>
          <a:bodyPr/>
          <a:lstStyle/>
          <a:p>
            <a:r>
              <a:rPr lang="nl-BE" smtClean="0"/>
              <a:t>14/11/2019</a:t>
            </a:r>
            <a:endParaRPr lang="fr-BE"/>
          </a:p>
        </p:txBody>
      </p:sp>
      <p:sp>
        <p:nvSpPr>
          <p:cNvPr id="5" name="Slide Number Placeholder 4"/>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42493908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BE" smtClean="0"/>
              <a:t>14/11/2019</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2779689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1556791"/>
            <a:ext cx="5486400" cy="31707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nl-BE" smtClean="0"/>
              <a:t>14/11/2019</a:t>
            </a:r>
            <a:endParaRPr lang="fr-BE"/>
          </a:p>
        </p:txBody>
      </p:sp>
      <p:sp>
        <p:nvSpPr>
          <p:cNvPr id="7" name="Slide Number Placeholder 6"/>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22680613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r-BE" dirty="0"/>
          </a:p>
        </p:txBody>
      </p:sp>
      <p:sp>
        <p:nvSpPr>
          <p:cNvPr id="5" name="Slide Number Placeholder 4"/>
          <p:cNvSpPr>
            <a:spLocks noGrp="1"/>
          </p:cNvSpPr>
          <p:nvPr>
            <p:ph type="sldNum" sz="quarter" idx="12"/>
          </p:nvPr>
        </p:nvSpPr>
        <p:spPr>
          <a:xfrm>
            <a:off x="8364570" y="6536343"/>
            <a:ext cx="481642" cy="216000"/>
          </a:xfrm>
          <a:prstGeom prst="rect">
            <a:avLst/>
          </a:prstGeom>
        </p:spPr>
        <p:txBody>
          <a:bodyPr/>
          <a:lstStyle/>
          <a:p>
            <a:fld id="{13B540AB-6939-4937-A918-1D15FF1C7CE3}" type="slidenum">
              <a:rPr lang="nl-BE" smtClean="0"/>
              <a:pPr/>
              <a:t>‹#›</a:t>
            </a:fld>
            <a:endParaRPr lang="nl-BE" dirty="0"/>
          </a:p>
        </p:txBody>
      </p:sp>
      <p:sp>
        <p:nvSpPr>
          <p:cNvPr id="12" name="Text Placeholder 11"/>
          <p:cNvSpPr>
            <a:spLocks noGrp="1"/>
          </p:cNvSpPr>
          <p:nvPr>
            <p:ph type="body" sz="quarter" idx="13"/>
          </p:nvPr>
        </p:nvSpPr>
        <p:spPr>
          <a:xfrm>
            <a:off x="395536" y="1052736"/>
            <a:ext cx="8748464" cy="547260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Tree>
    <p:extLst>
      <p:ext uri="{BB962C8B-B14F-4D97-AF65-F5344CB8AC3E}">
        <p14:creationId xmlns:p14="http://schemas.microsoft.com/office/powerpoint/2010/main" val="13287099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1">
            <a:extLst>
              <a:ext uri="{28A0092B-C50C-407E-A947-70E740481C1C}">
                <a14:useLocalDpi xmlns:a14="http://schemas.microsoft.com/office/drawing/2010/main" val="0"/>
              </a:ext>
            </a:extLst>
          </a:blip>
          <a:srcRect t="789" r="83862" b="92911"/>
          <a:stretch/>
        </p:blipFill>
        <p:spPr>
          <a:xfrm>
            <a:off x="7308304" y="6381328"/>
            <a:ext cx="1475656" cy="432048"/>
          </a:xfrm>
          <a:prstGeom prst="rect">
            <a:avLst/>
          </a:prstGeom>
        </p:spPr>
      </p:pic>
      <p:sp>
        <p:nvSpPr>
          <p:cNvPr id="2" name="Title Placeholder 1"/>
          <p:cNvSpPr>
            <a:spLocks noGrp="1"/>
          </p:cNvSpPr>
          <p:nvPr>
            <p:ph type="title"/>
          </p:nvPr>
        </p:nvSpPr>
        <p:spPr>
          <a:xfrm>
            <a:off x="0" y="1"/>
            <a:ext cx="9144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3" name="Text Placeholder 2"/>
          <p:cNvSpPr>
            <a:spLocks noGrp="1"/>
          </p:cNvSpPr>
          <p:nvPr>
            <p:ph type="body" idx="1"/>
          </p:nvPr>
        </p:nvSpPr>
        <p:spPr>
          <a:xfrm>
            <a:off x="457200" y="1196752"/>
            <a:ext cx="8229600" cy="51454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14/11/2019</a:t>
            </a:r>
            <a:endParaRPr lang="fr-BE" dirty="0"/>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0A9230E-FFBB-4CCB-ABD7-198084EDE768}" type="slidenum">
              <a:rPr lang="fr-BE" smtClean="0"/>
              <a:pPr/>
              <a:t>‹#›</a:t>
            </a:fld>
            <a:endParaRPr lang="fr-BE" dirty="0"/>
          </a:p>
        </p:txBody>
      </p:sp>
      <p:cxnSp>
        <p:nvCxnSpPr>
          <p:cNvPr id="7" name="Straight Connector 6"/>
          <p:cNvCxnSpPr/>
          <p:nvPr userDrawn="1"/>
        </p:nvCxnSpPr>
        <p:spPr>
          <a:xfrm>
            <a:off x="0" y="908720"/>
            <a:ext cx="9144000" cy="0"/>
          </a:xfrm>
          <a:prstGeom prst="line">
            <a:avLst/>
          </a:prstGeom>
          <a:ln w="19050">
            <a:solidFill>
              <a:srgbClr val="52525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93297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Lst>
  <p:timing>
    <p:tnLst>
      <p:par>
        <p:cTn id="1" dur="indefinite" restart="never" nodeType="tmRoot"/>
      </p:par>
    </p:tnLst>
  </p:timing>
  <p:hf hdr="0" ftr="0"/>
  <p:txStyles>
    <p:titleStyle>
      <a:lvl1pPr algn="ctr" defTabSz="914400" rtl="0" eaLnBrk="1" latinLnBrk="0" hangingPunct="1">
        <a:spcBef>
          <a:spcPct val="0"/>
        </a:spcBef>
        <a:buNone/>
        <a:defRPr sz="2800"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health.fgov.be/ehealthplatform/nl/ehealth-certificaten" TargetMode="External"/><Relationship Id="rId2" Type="http://schemas.openxmlformats.org/officeDocument/2006/relationships/hyperlink" Target="https://www.ehealth.fgov.be/nl/egezondheid/beroepsbeoefenaars-in-de-gezondheidszorg/beheer-van-de-ehealth-certificaten/algemene-voorstelling" TargetMode="Externa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www.ehealth.fgov.be/ehealthplatform/nl/geintegreerd-gebruikers-en-toegangsbehee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ww.ehealth.fgov.be/ehealthplatform/nl/systeem-voor-end-to-end-vercijferi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www.ehealth.fgov.be/ehealthplatform/fr/datation-electronique-timestampi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56.png"/><Relationship Id="rId4" Type="http://schemas.openxmlformats.org/officeDocument/2006/relationships/image" Target="../media/image58.jpe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www.ehealth.fgov.be/ehealthplatform/nl/verwijzingsrepertoriu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59.png"/></Relationships>
</file>

<file path=ppt/slides/_rels/slide2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6.jpeg"/><Relationship Id="rId7"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69.png"/><Relationship Id="rId5" Type="http://schemas.openxmlformats.org/officeDocument/2006/relationships/image" Target="../media/image68.png"/><Relationship Id="rId10" Type="http://schemas.openxmlformats.org/officeDocument/2006/relationships/image" Target="../media/image59.png"/><Relationship Id="rId4" Type="http://schemas.openxmlformats.org/officeDocument/2006/relationships/image" Target="../media/image67.png"/><Relationship Id="rId9"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s://www.ehealth.fgov.be/ehealthplatform/fr/boite-aux-lettres-electronique-securise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s://www.ehealth.fgov.be/ehealthplatform/fr/consultation-du-registre-national-et-des-registres-bcs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s://www.ehealth.fgov.be/ehealthplatform/nl/reglementen"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https://www.ehealth.fgov.be/ehealthplatform/nl/authentieke-bronnen"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diagramLayout" Target="../diagrams/layout2.xml"/><Relationship Id="rId7" Type="http://schemas.openxmlformats.org/officeDocument/2006/relationships/image" Target="../media/image2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77.png"/><Relationship Id="rId5" Type="http://schemas.openxmlformats.org/officeDocument/2006/relationships/diagramColors" Target="../diagrams/colors2.xml"/><Relationship Id="rId10" Type="http://schemas.openxmlformats.org/officeDocument/2006/relationships/image" Target="../media/image76.png"/><Relationship Id="rId4" Type="http://schemas.openxmlformats.org/officeDocument/2006/relationships/diagramQuickStyle" Target="../diagrams/quickStyle2.xml"/><Relationship Id="rId9" Type="http://schemas.openxmlformats.org/officeDocument/2006/relationships/image" Target="../media/image7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diagramLayout" Target="../diagrams/layout3.xml"/><Relationship Id="rId7" Type="http://schemas.openxmlformats.org/officeDocument/2006/relationships/image" Target="../media/image7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image" Target="../media/image80.png"/><Relationship Id="rId5" Type="http://schemas.openxmlformats.org/officeDocument/2006/relationships/diagramColors" Target="../diagrams/colors3.xml"/><Relationship Id="rId10" Type="http://schemas.openxmlformats.org/officeDocument/2006/relationships/image" Target="../media/image79.png"/><Relationship Id="rId4" Type="http://schemas.openxmlformats.org/officeDocument/2006/relationships/diagramQuickStyle" Target="../diagrams/quickStyle3.xml"/><Relationship Id="rId9" Type="http://schemas.openxmlformats.org/officeDocument/2006/relationships/image" Target="../media/image7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81.jpeg"/><Relationship Id="rId7" Type="http://schemas.openxmlformats.org/officeDocument/2006/relationships/image" Target="../media/image83.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82.png"/><Relationship Id="rId5" Type="http://schemas.openxmlformats.org/officeDocument/2006/relationships/image" Target="../media/image23.pn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81.jpeg"/><Relationship Id="rId1" Type="http://schemas.openxmlformats.org/officeDocument/2006/relationships/slideLayout" Target="../slideLayouts/slideLayout6.xml"/><Relationship Id="rId6" Type="http://schemas.openxmlformats.org/officeDocument/2006/relationships/image" Target="../media/image84.jpeg"/><Relationship Id="rId5" Type="http://schemas.openxmlformats.org/officeDocument/2006/relationships/image" Target="../media/image25.png"/><Relationship Id="rId4" Type="http://schemas.openxmlformats.org/officeDocument/2006/relationships/image" Target="../media/image82.png"/></Relationships>
</file>

<file path=ppt/slides/_rels/slide39.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86.jpeg"/><Relationship Id="rId12" Type="http://schemas.openxmlformats.org/officeDocument/2006/relationships/image" Target="../media/image90.png"/><Relationship Id="rId2" Type="http://schemas.openxmlformats.org/officeDocument/2006/relationships/image" Target="../media/image81.jpeg"/><Relationship Id="rId1" Type="http://schemas.openxmlformats.org/officeDocument/2006/relationships/slideLayout" Target="../slideLayouts/slideLayout6.xml"/><Relationship Id="rId6" Type="http://schemas.openxmlformats.org/officeDocument/2006/relationships/image" Target="../media/image85.jpeg"/><Relationship Id="rId11" Type="http://schemas.openxmlformats.org/officeDocument/2006/relationships/image" Target="../media/image89.png"/><Relationship Id="rId5" Type="http://schemas.openxmlformats.org/officeDocument/2006/relationships/image" Target="../media/image14.jpe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81.jpeg"/><Relationship Id="rId1" Type="http://schemas.openxmlformats.org/officeDocument/2006/relationships/slideLayout" Target="../slideLayouts/slideLayout6.xml"/><Relationship Id="rId6" Type="http://schemas.openxmlformats.org/officeDocument/2006/relationships/image" Target="../media/image83.png"/><Relationship Id="rId5" Type="http://schemas.openxmlformats.org/officeDocument/2006/relationships/image" Target="../media/image82.png"/><Relationship Id="rId10" Type="http://schemas.openxmlformats.org/officeDocument/2006/relationships/image" Target="../media/image93.jpeg"/><Relationship Id="rId4" Type="http://schemas.openxmlformats.org/officeDocument/2006/relationships/image" Target="../media/image23.png"/><Relationship Id="rId9" Type="http://schemas.openxmlformats.org/officeDocument/2006/relationships/image" Target="../media/image92.jpeg"/></Relationships>
</file>

<file path=ppt/slides/_rels/slide4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ehealth.fgov.be/ehealthplatform/fr/service-enregistrement-des-logiciel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hyperlink" Target="https://www.ehealth.fgov.be/ehealthplatform/nl/service-welcome-pack"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hyperlink" Target="https://www.ehealth.fgov.be/ehealthplatform/fr/service-niveaux-de-service"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hyperlink" Target="https://www.ehealth.fgov.be/ehealthplatform/fr/service-releases-management"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hyperlink" Target="https://www.status.ehealth.fgov.be/"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status.ehealth.fgov.be/"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05.png"/></Relationships>
</file>

<file path=ppt/slides/_rels/slide5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hyperlink" Target="https://www.ehealth.fgov.be/ehealthplatform/fr/service-environnements-de-tes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jpeg"/></Relationships>
</file>

<file path=ppt/slides/_rels/slide6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www.gcloud.belgium.b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07/relationships/hdphoto" Target="../media/hdphoto4.wdp"/><Relationship Id="rId18" Type="http://schemas.openxmlformats.org/officeDocument/2006/relationships/image" Target="../media/image24.png"/><Relationship Id="rId3" Type="http://schemas.openxmlformats.org/officeDocument/2006/relationships/image" Target="../media/image15.png"/><Relationship Id="rId21" Type="http://schemas.openxmlformats.org/officeDocument/2006/relationships/image" Target="../media/image27.png"/><Relationship Id="rId7" Type="http://schemas.openxmlformats.org/officeDocument/2006/relationships/image" Target="../media/image5.png"/><Relationship Id="rId12" Type="http://schemas.openxmlformats.org/officeDocument/2006/relationships/image" Target="../media/image20.png"/><Relationship Id="rId17" Type="http://schemas.openxmlformats.org/officeDocument/2006/relationships/image" Target="../media/image23.png"/><Relationship Id="rId2" Type="http://schemas.openxmlformats.org/officeDocument/2006/relationships/image" Target="../media/image14.jpe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17.png"/><Relationship Id="rId11" Type="http://schemas.microsoft.com/office/2007/relationships/hdphoto" Target="../media/hdphoto3.wdp"/><Relationship Id="rId5" Type="http://schemas.openxmlformats.org/officeDocument/2006/relationships/image" Target="../media/image16.jpeg"/><Relationship Id="rId15" Type="http://schemas.microsoft.com/office/2007/relationships/hdphoto" Target="../media/hdphoto5.wdp"/><Relationship Id="rId10" Type="http://schemas.openxmlformats.org/officeDocument/2006/relationships/image" Target="../media/image19.png"/><Relationship Id="rId19" Type="http://schemas.openxmlformats.org/officeDocument/2006/relationships/image" Target="../media/image25.png"/><Relationship Id="rId4" Type="http://schemas.microsoft.com/office/2007/relationships/hdphoto" Target="../media/hdphoto1.wdp"/><Relationship Id="rId9" Type="http://schemas.microsoft.com/office/2007/relationships/hdphoto" Target="../media/hdphoto2.wdp"/><Relationship Id="rId14" Type="http://schemas.openxmlformats.org/officeDocument/2006/relationships/image" Target="../media/image21.png"/><Relationship Id="rId22" Type="http://schemas.openxmlformats.org/officeDocument/2006/relationships/image" Target="../media/image28.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5.png"/><Relationship Id="rId3" Type="http://schemas.openxmlformats.org/officeDocument/2006/relationships/image" Target="../media/image29.jpeg"/><Relationship Id="rId7" Type="http://schemas.openxmlformats.org/officeDocument/2006/relationships/image" Target="../media/image21.png"/><Relationship Id="rId12"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4.wdp"/><Relationship Id="rId11" Type="http://schemas.openxmlformats.org/officeDocument/2006/relationships/image" Target="../media/image33.png"/><Relationship Id="rId5" Type="http://schemas.openxmlformats.org/officeDocument/2006/relationships/image" Target="../media/image20.png"/><Relationship Id="rId10" Type="http://schemas.openxmlformats.org/officeDocument/2006/relationships/image" Target="../media/image32.png"/><Relationship Id="rId4" Type="http://schemas.openxmlformats.org/officeDocument/2006/relationships/image" Target="../media/image30.png"/><Relationship Id="rId9" Type="http://schemas.openxmlformats.org/officeDocument/2006/relationships/image" Target="../media/image31.png"/></Relationships>
</file>

<file path=ppt/slides/_rels/slide8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jpeg"/><Relationship Id="rId1" Type="http://schemas.openxmlformats.org/officeDocument/2006/relationships/slideLayout" Target="../slideLayouts/slideLayout9.xml"/><Relationship Id="rId5" Type="http://schemas.openxmlformats.org/officeDocument/2006/relationships/image" Target="../media/image122.jpeg"/><Relationship Id="rId4" Type="http://schemas.openxmlformats.org/officeDocument/2006/relationships/image" Target="../media/image121.jpeg"/></Relationships>
</file>

<file path=ppt/slides/_rels/slide81.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23.png"/><Relationship Id="rId7" Type="http://schemas.microsoft.com/office/2007/relationships/hdphoto" Target="../media/hdphoto7.wdp"/><Relationship Id="rId12" Type="http://schemas.openxmlformats.org/officeDocument/2006/relationships/image" Target="../media/image1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5.png"/><Relationship Id="rId11" Type="http://schemas.openxmlformats.org/officeDocument/2006/relationships/image" Target="../media/image129.png"/><Relationship Id="rId5" Type="http://schemas.openxmlformats.org/officeDocument/2006/relationships/image" Target="../media/image124.png"/><Relationship Id="rId10" Type="http://schemas.openxmlformats.org/officeDocument/2006/relationships/image" Target="../media/image128.png"/><Relationship Id="rId4" Type="http://schemas.microsoft.com/office/2007/relationships/hdphoto" Target="../media/hdphoto6.wdp"/><Relationship Id="rId9" Type="http://schemas.openxmlformats.org/officeDocument/2006/relationships/image" Target="../media/image127.png"/></Relationships>
</file>

<file path=ppt/slides/_rels/slide82.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3.jpeg"/><Relationship Id="rId4" Type="http://schemas.openxmlformats.org/officeDocument/2006/relationships/image" Target="../media/image132.jpeg"/></Relationships>
</file>

<file path=ppt/slides/_rels/slide83.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6.jpeg"/><Relationship Id="rId4" Type="http://schemas.openxmlformats.org/officeDocument/2006/relationships/image" Target="../media/image135.jpeg"/></Relationships>
</file>

<file path=ppt/slides/_rels/slide84.xml.rels><?xml version="1.0" encoding="UTF-8" standalone="yes"?>
<Relationships xmlns="http://schemas.openxmlformats.org/package/2006/relationships"><Relationship Id="rId3" Type="http://schemas.openxmlformats.org/officeDocument/2006/relationships/image" Target="../media/image137.emf"/><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38.emf"/></Relationships>
</file>

<file path=ppt/slides/_rels/slide85.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2" Type="http://schemas.openxmlformats.org/officeDocument/2006/relationships/image" Target="../media/image137.emf"/><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3" Type="http://schemas.openxmlformats.org/officeDocument/2006/relationships/hyperlink" Target="https://www.gcloud.belgium.be/res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1.jpe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jp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r>
              <a:rPr lang="nl-BE" sz="3600" b="1" dirty="0" smtClean="0">
                <a:solidFill>
                  <a:srgbClr val="C00000"/>
                </a:solidFill>
                <a:ea typeface="+mn-ea"/>
              </a:rPr>
              <a:t>De werking van het </a:t>
            </a:r>
            <a:r>
              <a:rPr lang="nl-BE" sz="3600" b="1" dirty="0" smtClean="0">
                <a:solidFill>
                  <a:srgbClr val="087670"/>
                </a:solidFill>
                <a:ea typeface="+mn-ea"/>
              </a:rPr>
              <a:t>eHealth</a:t>
            </a:r>
            <a:r>
              <a:rPr lang="nl-BE" sz="3600" b="1" dirty="0" smtClean="0">
                <a:solidFill>
                  <a:srgbClr val="C00000"/>
                </a:solidFill>
                <a:ea typeface="+mn-ea"/>
              </a:rPr>
              <a:t>-platform en de basisdiensten, het uniek dossier en de </a:t>
            </a:r>
            <a:r>
              <a:rPr lang="nl-BE" sz="3600" b="1" dirty="0" err="1" smtClean="0">
                <a:solidFill>
                  <a:srgbClr val="C00000"/>
                </a:solidFill>
                <a:ea typeface="+mn-ea"/>
              </a:rPr>
              <a:t>G-Cloud</a:t>
            </a:r>
            <a:endParaRPr lang="nl-BE" sz="3600" b="1" dirty="0">
              <a:solidFill>
                <a:srgbClr val="C00000"/>
              </a:solidFill>
              <a:ea typeface="+mn-ea"/>
            </a:endParaRPr>
          </a:p>
        </p:txBody>
      </p:sp>
      <p:grpSp>
        <p:nvGrpSpPr>
          <p:cNvPr id="9" name="Group 11"/>
          <p:cNvGrpSpPr>
            <a:grpSpLocks/>
          </p:cNvGrpSpPr>
          <p:nvPr/>
        </p:nvGrpSpPr>
        <p:grpSpPr bwMode="auto">
          <a:xfrm>
            <a:off x="4279900" y="3429000"/>
            <a:ext cx="4268788" cy="2800350"/>
            <a:chOff x="4406900" y="2676525"/>
            <a:chExt cx="4268788" cy="2801603"/>
          </a:xfrm>
        </p:grpSpPr>
        <p:pic>
          <p:nvPicPr>
            <p:cNvPr id="1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nl-BE" sz="1600">
                  <a:cs typeface="Arial" pitchFamily="34" charset="0"/>
                </a:rPr>
                <a:t>frank.robben@ehealth.fgov.be </a:t>
              </a:r>
            </a:p>
            <a:p>
              <a:pPr>
                <a:defRPr/>
              </a:pPr>
              <a:endParaRPr lang="fr-BE" altLang="en-US" sz="1600" dirty="0" smtClean="0">
                <a:cs typeface="Arial" pitchFamily="34" charset="0"/>
                <a:sym typeface="Arial" pitchFamily="34" charset="0"/>
              </a:endParaRPr>
            </a:p>
            <a:p>
              <a:pPr>
                <a:defRPr/>
              </a:pPr>
              <a:r>
                <a:rPr lang="nl-BE" sz="1600">
                  <a:cs typeface="Arial" pitchFamily="34" charset="0"/>
                  <a:sym typeface="Arial" pitchFamily="34" charset="0"/>
                </a:rPr>
                <a:t>@FrRobben</a:t>
              </a:r>
            </a:p>
            <a:p>
              <a:pPr>
                <a:defRPr/>
              </a:pPr>
              <a:endParaRPr lang="fr-BE" altLang="en-US" sz="1600" dirty="0" smtClean="0">
                <a:cs typeface="Arial" pitchFamily="34" charset="0"/>
                <a:sym typeface="Arial" pitchFamily="34" charset="0"/>
              </a:endParaRPr>
            </a:p>
            <a:p>
              <a:pPr>
                <a:defRPr/>
              </a:pPr>
              <a:r>
                <a:rPr lang="nl-BE" sz="1600">
                  <a:cs typeface="Arial" pitchFamily="34" charset="0"/>
                  <a:sym typeface="Arial" pitchFamily="34" charset="0"/>
                </a:rPr>
                <a:t>https://www.ehealth.fgov.be</a:t>
              </a:r>
            </a:p>
            <a:p>
              <a:pPr>
                <a:defRPr/>
              </a:pPr>
              <a:r>
                <a:rPr lang="nl-BE" sz="1600">
                  <a:cs typeface="Arial" pitchFamily="34" charset="0"/>
                  <a:sym typeface="Arial" pitchFamily="34" charset="0"/>
                </a:rPr>
                <a:t>https://www.ksz.fgov.be</a:t>
              </a:r>
            </a:p>
            <a:p>
              <a:pPr>
                <a:defRPr/>
              </a:pPr>
              <a:r>
                <a:rPr lang="nl-BE" sz="1600">
                  <a:cs typeface="Arial" pitchFamily="34" charset="0"/>
                  <a:sym typeface="Arial" pitchFamily="34" charset="0"/>
                </a:rPr>
                <a:t>https://www.frankrobben.be</a:t>
              </a:r>
            </a:p>
          </p:txBody>
        </p:sp>
      </p:grpSp>
      <p:pic>
        <p:nvPicPr>
          <p:cNvPr id="4" name="Picture 3"/>
          <p:cNvPicPr>
            <a:picLocks noChangeAspect="1"/>
          </p:cNvPicPr>
          <p:nvPr/>
        </p:nvPicPr>
        <p:blipFill>
          <a:blip r:embed="rId5"/>
          <a:stretch>
            <a:fillRect/>
          </a:stretch>
        </p:blipFill>
        <p:spPr>
          <a:xfrm>
            <a:off x="7041436" y="260648"/>
            <a:ext cx="1707028" cy="506012"/>
          </a:xfrm>
          <a:prstGeom prst="rect">
            <a:avLst/>
          </a:prstGeom>
        </p:spPr>
      </p:pic>
    </p:spTree>
    <p:extLst>
      <p:ext uri="{BB962C8B-B14F-4D97-AF65-F5344CB8AC3E}">
        <p14:creationId xmlns:p14="http://schemas.microsoft.com/office/powerpoint/2010/main" val="3501958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10 services de base</a:t>
            </a:r>
          </a:p>
        </p:txBody>
      </p:sp>
      <p:graphicFrame>
        <p:nvGraphicFramePr>
          <p:cNvPr id="6" name="Content Placeholder 5"/>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e Placeholder 6"/>
          <p:cNvSpPr>
            <a:spLocks noGrp="1"/>
          </p:cNvSpPr>
          <p:nvPr>
            <p:ph type="dt" sz="half" idx="10"/>
          </p:nvPr>
        </p:nvSpPr>
        <p:spPr/>
        <p:txBody>
          <a:bodyPr/>
          <a:lstStyle/>
          <a:p>
            <a:r>
              <a:rPr lang="nl-BE" smtClean="0"/>
              <a:t>14/11/2019</a:t>
            </a:r>
            <a:endParaRPr lang="fr-BE"/>
          </a:p>
        </p:txBody>
      </p:sp>
      <p:sp>
        <p:nvSpPr>
          <p:cNvPr id="3" name="Slide Number Placeholder 2"/>
          <p:cNvSpPr>
            <a:spLocks noGrp="1"/>
          </p:cNvSpPr>
          <p:nvPr>
            <p:ph type="sldNum" sz="quarter" idx="12"/>
          </p:nvPr>
        </p:nvSpPr>
        <p:spPr/>
        <p:txBody>
          <a:bodyPr/>
          <a:lstStyle/>
          <a:p>
            <a:fld id="{30A9230E-FFBB-4CCB-ABD7-198084EDE768}" type="slidenum">
              <a:rPr lang="fr-BE" smtClean="0"/>
              <a:t>10</a:t>
            </a:fld>
            <a:endParaRPr lang="fr-BE"/>
          </a:p>
        </p:txBody>
      </p:sp>
    </p:spTree>
    <p:extLst>
      <p:ext uri="{BB962C8B-B14F-4D97-AF65-F5344CB8AC3E}">
        <p14:creationId xmlns:p14="http://schemas.microsoft.com/office/powerpoint/2010/main" val="859602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5"/>
          <p:cNvSpPr>
            <a:spLocks noGrp="1"/>
          </p:cNvSpPr>
          <p:nvPr>
            <p:ph type="title"/>
          </p:nvPr>
        </p:nvSpPr>
        <p:spPr/>
        <p:txBody>
          <a:bodyPr/>
          <a:lstStyle/>
          <a:p>
            <a:r>
              <a:rPr lang="nl-BE" dirty="0" smtClean="0">
                <a:solidFill>
                  <a:srgbClr val="087670"/>
                </a:solidFill>
              </a:rPr>
              <a:t>eHealth</a:t>
            </a:r>
            <a:r>
              <a:rPr lang="nl-BE" dirty="0" smtClean="0"/>
              <a:t>-certificaten</a:t>
            </a:r>
            <a:endParaRPr lang="nl-BE" dirty="0"/>
          </a:p>
        </p:txBody>
      </p:sp>
      <p:sp>
        <p:nvSpPr>
          <p:cNvPr id="3" name="Content Placeholder 2"/>
          <p:cNvSpPr>
            <a:spLocks noGrp="1"/>
          </p:cNvSpPr>
          <p:nvPr>
            <p:ph idx="1"/>
          </p:nvPr>
        </p:nvSpPr>
        <p:spPr/>
        <p:txBody>
          <a:bodyPr/>
          <a:lstStyle/>
          <a:p>
            <a:r>
              <a:rPr lang="nl-BE" dirty="0" smtClean="0"/>
              <a:t>gratis uitgereikt door het </a:t>
            </a:r>
            <a:r>
              <a:rPr lang="nl-BE" dirty="0" smtClean="0">
                <a:solidFill>
                  <a:srgbClr val="3E6E5A"/>
                </a:solidFill>
              </a:rPr>
              <a:t>eHealth</a:t>
            </a:r>
            <a:r>
              <a:rPr lang="nl-BE" dirty="0" smtClean="0"/>
              <a:t>-platform aan</a:t>
            </a:r>
          </a:p>
          <a:p>
            <a:pPr lvl="1"/>
            <a:r>
              <a:rPr lang="nl-BE" dirty="0" smtClean="0"/>
              <a:t>zorgverleners en –instellingen</a:t>
            </a:r>
          </a:p>
          <a:p>
            <a:pPr lvl="1"/>
            <a:r>
              <a:rPr lang="nl-BE" dirty="0" smtClean="0"/>
              <a:t>ontwikkelaars van software voor zorgverleners en -instellingen</a:t>
            </a:r>
          </a:p>
          <a:p>
            <a:r>
              <a:rPr lang="nl-BE" dirty="0" smtClean="0"/>
              <a:t>functionaliteiten</a:t>
            </a:r>
          </a:p>
          <a:p>
            <a:pPr lvl="1"/>
            <a:r>
              <a:rPr lang="nl-BE" dirty="0" smtClean="0"/>
              <a:t>mogelijkheid voor de zorgverlener of </a:t>
            </a:r>
            <a:r>
              <a:rPr lang="nl-BE" dirty="0"/>
              <a:t>-</a:t>
            </a:r>
            <a:r>
              <a:rPr lang="nl-BE" dirty="0" smtClean="0"/>
              <a:t>instelling om zijn software te authentiseren bij het aanroepen van </a:t>
            </a:r>
            <a:r>
              <a:rPr lang="nl-BE" dirty="0" err="1" smtClean="0"/>
              <a:t>webservices</a:t>
            </a:r>
            <a:r>
              <a:rPr lang="nl-BE" dirty="0" smtClean="0"/>
              <a:t>, onder meer door een token aan te vragen op basis waarvan toegang verleend wordt tot deze diensten</a:t>
            </a:r>
          </a:p>
          <a:p>
            <a:pPr lvl="1"/>
            <a:r>
              <a:rPr lang="nl-BE" dirty="0" smtClean="0"/>
              <a:t>mogelijkheid om berichten te vercijferen en te ontcijferen, bv. bij het gebruik van </a:t>
            </a:r>
            <a:r>
              <a:rPr lang="nl-BE" dirty="0"/>
              <a:t>de </a:t>
            </a:r>
            <a:r>
              <a:rPr lang="nl-BE" dirty="0" err="1">
                <a:solidFill>
                  <a:srgbClr val="3E6E5A"/>
                </a:solidFill>
              </a:rPr>
              <a:t>eHealth</a:t>
            </a:r>
            <a:r>
              <a:rPr lang="nl-BE" dirty="0" err="1"/>
              <a:t>Box</a:t>
            </a:r>
            <a:endParaRPr lang="nl-BE" dirty="0"/>
          </a:p>
          <a:p>
            <a:pPr lvl="1"/>
            <a:r>
              <a:rPr lang="nl-BE" dirty="0" smtClean="0"/>
              <a:t>tezamen met het bijhorende paswoord, </a:t>
            </a:r>
            <a:r>
              <a:rPr lang="nl-BE" dirty="0" err="1" smtClean="0"/>
              <a:t>fallback</a:t>
            </a:r>
            <a:r>
              <a:rPr lang="nl-BE" dirty="0" smtClean="0"/>
              <a:t> voor de authenticatie van een zorgverlener indien hij zich niet kan authentiseren aan de hand van zijn </a:t>
            </a:r>
            <a:r>
              <a:rPr lang="nl-BE" dirty="0" err="1" smtClean="0"/>
              <a:t>eID</a:t>
            </a:r>
            <a:r>
              <a:rPr lang="nl-BE" dirty="0" smtClean="0"/>
              <a:t>, </a:t>
            </a:r>
            <a:r>
              <a:rPr lang="nl-BE" dirty="0" err="1" smtClean="0"/>
              <a:t>Itsme</a:t>
            </a:r>
            <a:r>
              <a:rPr lang="nl-BE" dirty="0" smtClean="0"/>
              <a:t> of TOTP</a:t>
            </a:r>
          </a:p>
          <a:p>
            <a:endParaRPr lang="nl-BE" dirty="0" smtClean="0"/>
          </a:p>
          <a:p>
            <a:endParaRPr lang="nl-BE" dirty="0"/>
          </a:p>
        </p:txBody>
      </p:sp>
      <p:pic>
        <p:nvPicPr>
          <p:cNvPr id="9" name="Picture 5"/>
          <p:cNvPicPr>
            <a:picLocks noChangeAspect="1"/>
          </p:cNvPicPr>
          <p:nvPr/>
        </p:nvPicPr>
        <p:blipFill>
          <a:blip r:embed="rId2"/>
          <a:stretch>
            <a:fillRect/>
          </a:stretch>
        </p:blipFill>
        <p:spPr>
          <a:xfrm>
            <a:off x="323528" y="228039"/>
            <a:ext cx="466725" cy="533400"/>
          </a:xfrm>
          <a:prstGeom prst="rect">
            <a:avLst/>
          </a:prstGeom>
        </p:spPr>
      </p:pic>
      <p:sp>
        <p:nvSpPr>
          <p:cNvPr id="8" name="Date Placeholder 7"/>
          <p:cNvSpPr>
            <a:spLocks noGrp="1"/>
          </p:cNvSpPr>
          <p:nvPr>
            <p:ph type="dt" sz="half" idx="10"/>
          </p:nvPr>
        </p:nvSpPr>
        <p:spPr/>
        <p:txBody>
          <a:bodyPr/>
          <a:lstStyle/>
          <a:p>
            <a:r>
              <a:rPr lang="nl-BE" smtClean="0"/>
              <a:t>14/11/2019</a:t>
            </a:r>
            <a:endParaRPr lang="fr-BE"/>
          </a:p>
        </p:txBody>
      </p:sp>
      <p:sp>
        <p:nvSpPr>
          <p:cNvPr id="2" name="Slide Number Placeholder 1"/>
          <p:cNvSpPr>
            <a:spLocks noGrp="1"/>
          </p:cNvSpPr>
          <p:nvPr>
            <p:ph type="sldNum" sz="quarter" idx="12"/>
          </p:nvPr>
        </p:nvSpPr>
        <p:spPr/>
        <p:txBody>
          <a:bodyPr/>
          <a:lstStyle/>
          <a:p>
            <a:fld id="{30A9230E-FFBB-4CCB-ABD7-198084EDE768}" type="slidenum">
              <a:rPr lang="fr-BE" smtClean="0"/>
              <a:t>11</a:t>
            </a:fld>
            <a:endParaRPr lang="fr-BE"/>
          </a:p>
        </p:txBody>
      </p:sp>
    </p:spTree>
    <p:extLst>
      <p:ext uri="{BB962C8B-B14F-4D97-AF65-F5344CB8AC3E}">
        <p14:creationId xmlns:p14="http://schemas.microsoft.com/office/powerpoint/2010/main" val="4088766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solidFill>
                  <a:srgbClr val="087670"/>
                </a:solidFill>
              </a:rPr>
              <a:t>eHealth</a:t>
            </a:r>
            <a:r>
              <a:rPr lang="nl-BE" dirty="0" smtClean="0"/>
              <a:t>-certificaten</a:t>
            </a:r>
            <a:endParaRPr lang="nl-BE" dirty="0"/>
          </a:p>
        </p:txBody>
      </p:sp>
      <p:sp>
        <p:nvSpPr>
          <p:cNvPr id="3" name="Content Placeholder 2"/>
          <p:cNvSpPr>
            <a:spLocks noGrp="1"/>
          </p:cNvSpPr>
          <p:nvPr>
            <p:ph idx="1"/>
          </p:nvPr>
        </p:nvSpPr>
        <p:spPr/>
        <p:txBody>
          <a:bodyPr>
            <a:normAutofit/>
          </a:bodyPr>
          <a:lstStyle/>
          <a:p>
            <a:r>
              <a:rPr lang="nl-BE" dirty="0" smtClean="0"/>
              <a:t>kan </a:t>
            </a:r>
            <a:r>
              <a:rPr lang="nl-BE" dirty="0"/>
              <a:t>worden aangevraagd en geïnstalleerd via een toepassing die gedownload kan worden op de site van het </a:t>
            </a:r>
            <a:r>
              <a:rPr lang="nl-BE" dirty="0" smtClean="0">
                <a:solidFill>
                  <a:srgbClr val="087670"/>
                </a:solidFill>
              </a:rPr>
              <a:t>eHealth</a:t>
            </a:r>
            <a:r>
              <a:rPr lang="nl-BE" dirty="0" smtClean="0"/>
              <a:t>-platform</a:t>
            </a:r>
          </a:p>
          <a:p>
            <a:pPr lvl="1"/>
            <a:r>
              <a:rPr lang="nl-BE" dirty="0" smtClean="0">
                <a:hlinkClick r:id="rId2"/>
              </a:rPr>
              <a:t>https</a:t>
            </a:r>
            <a:r>
              <a:rPr lang="nl-BE" dirty="0">
                <a:hlinkClick r:id="rId2"/>
              </a:rPr>
              <a:t>://www.ehealth.fgov.be/nl/egezondheid/beroepsbeoefenaars-in-de-gezondheidszorg/beheer-van-de-ehealth-certificaten/algemene-voorstelling</a:t>
            </a:r>
          </a:p>
          <a:p>
            <a:r>
              <a:rPr lang="nl-BE" dirty="0" smtClean="0"/>
              <a:t>indien paswoord verloren, moet bestaande certificaat ingetrokken worden, en nieuw certificaat aangevraagd (te betalen indien te veel voorkomend)</a:t>
            </a:r>
          </a:p>
          <a:p>
            <a:r>
              <a:rPr lang="nl-BE" dirty="0" smtClean="0"/>
              <a:t>meer </a:t>
            </a:r>
            <a:r>
              <a:rPr lang="nl-BE" dirty="0"/>
              <a:t>info </a:t>
            </a:r>
            <a:endParaRPr lang="nl-BE" dirty="0" smtClean="0"/>
          </a:p>
          <a:p>
            <a:pPr lvl="1"/>
            <a:r>
              <a:rPr lang="nl-BE" dirty="0" smtClean="0">
                <a:hlinkClick r:id="rId3"/>
              </a:rPr>
              <a:t>https</a:t>
            </a:r>
            <a:r>
              <a:rPr lang="nl-BE" dirty="0">
                <a:hlinkClick r:id="rId3"/>
              </a:rPr>
              <a:t>://</a:t>
            </a:r>
            <a:r>
              <a:rPr lang="nl-BE" dirty="0" smtClean="0">
                <a:hlinkClick r:id="rId3"/>
              </a:rPr>
              <a:t>www.ehealth.fgov.be/ehealthplatform/nl/ehealth-certificaten</a:t>
            </a:r>
            <a:endParaRPr lang="nl-BE" dirty="0">
              <a:hlinkClick r:id="rId3"/>
            </a:endParaRPr>
          </a:p>
          <a:p>
            <a:pPr marL="457200" lvl="1" indent="0">
              <a:buNone/>
            </a:pPr>
            <a:endParaRPr lang="nl-NL" dirty="0" smtClean="0"/>
          </a:p>
          <a:p>
            <a:pPr lvl="1"/>
            <a:endParaRPr lang="nl-NL" dirty="0" smtClean="0"/>
          </a:p>
          <a:p>
            <a:pPr lvl="1"/>
            <a:endParaRPr lang="nl-NL" dirty="0"/>
          </a:p>
          <a:p>
            <a:pPr lvl="1"/>
            <a:endParaRPr lang="nl-NL" dirty="0"/>
          </a:p>
          <a:p>
            <a:endParaRPr lang="nl-BE" dirty="0"/>
          </a:p>
        </p:txBody>
      </p:sp>
      <p:pic>
        <p:nvPicPr>
          <p:cNvPr id="8" name="Picture 5"/>
          <p:cNvPicPr>
            <a:picLocks noChangeAspect="1"/>
          </p:cNvPicPr>
          <p:nvPr/>
        </p:nvPicPr>
        <p:blipFill>
          <a:blip r:embed="rId4"/>
          <a:stretch>
            <a:fillRect/>
          </a:stretch>
        </p:blipFill>
        <p:spPr>
          <a:xfrm>
            <a:off x="323528" y="228039"/>
            <a:ext cx="466725" cy="533400"/>
          </a:xfrm>
          <a:prstGeom prst="rect">
            <a:avLst/>
          </a:prstGeom>
        </p:spPr>
      </p:pic>
      <p:sp>
        <p:nvSpPr>
          <p:cNvPr id="10" name="Date Placeholder 9"/>
          <p:cNvSpPr>
            <a:spLocks noGrp="1"/>
          </p:cNvSpPr>
          <p:nvPr>
            <p:ph type="dt" sz="half" idx="10"/>
          </p:nvPr>
        </p:nvSpPr>
        <p:spPr/>
        <p:txBody>
          <a:bodyPr/>
          <a:lstStyle/>
          <a:p>
            <a:r>
              <a:rPr lang="nl-BE" smtClean="0"/>
              <a:t>14/11/2019</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12</a:t>
            </a:fld>
            <a:endParaRPr lang="fr-BE"/>
          </a:p>
        </p:txBody>
      </p:sp>
    </p:spTree>
    <p:extLst>
      <p:ext uri="{BB962C8B-B14F-4D97-AF65-F5344CB8AC3E}">
        <p14:creationId xmlns:p14="http://schemas.microsoft.com/office/powerpoint/2010/main" val="1778958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Geïntegreerd gebruikers- en toegangsbeheer</a:t>
            </a:r>
          </a:p>
        </p:txBody>
      </p:sp>
      <p:sp>
        <p:nvSpPr>
          <p:cNvPr id="3" name="Content Placeholder 2"/>
          <p:cNvSpPr>
            <a:spLocks noGrp="1"/>
          </p:cNvSpPr>
          <p:nvPr>
            <p:ph idx="1"/>
          </p:nvPr>
        </p:nvSpPr>
        <p:spPr/>
        <p:txBody>
          <a:bodyPr>
            <a:normAutofit fontScale="92500" lnSpcReduction="10000"/>
          </a:bodyPr>
          <a:lstStyle/>
          <a:p>
            <a:r>
              <a:rPr lang="nl-BE" dirty="0" smtClean="0"/>
              <a:t>zorgt ervoor dat zorgverleners en -instellingen enkel toegang hebben</a:t>
            </a:r>
          </a:p>
          <a:p>
            <a:pPr lvl="1"/>
            <a:r>
              <a:rPr lang="nl-BE" dirty="0" smtClean="0"/>
              <a:t>tot de diensten waartoe ze gemachtigd zijn</a:t>
            </a:r>
          </a:p>
          <a:p>
            <a:pPr lvl="1"/>
            <a:r>
              <a:rPr lang="nl-BE" dirty="0" err="1" smtClean="0"/>
              <a:t>mbt</a:t>
            </a:r>
            <a:r>
              <a:rPr lang="nl-BE" dirty="0" smtClean="0"/>
              <a:t> de personen waarvoor ze daartoe gemachtigd zijn</a:t>
            </a:r>
          </a:p>
          <a:p>
            <a:r>
              <a:rPr lang="nl-BE" dirty="0" smtClean="0"/>
              <a:t>de toegangsregels zijn vastgelegd door de wet en door de machtigingen van het Informatieveiligheidscomité (voorheen Sectoraal Comité Gezondheid)</a:t>
            </a:r>
          </a:p>
          <a:p>
            <a:r>
              <a:rPr lang="nl-BE" dirty="0"/>
              <a:t>s</a:t>
            </a:r>
            <a:r>
              <a:rPr lang="nl-BE" dirty="0" smtClean="0"/>
              <a:t>tappen</a:t>
            </a:r>
          </a:p>
          <a:p>
            <a:pPr lvl="1"/>
            <a:r>
              <a:rPr lang="nl-BE" dirty="0" smtClean="0"/>
              <a:t>identificatie van de gebruiker</a:t>
            </a:r>
          </a:p>
          <a:p>
            <a:pPr lvl="1"/>
            <a:r>
              <a:rPr lang="nl-BE" dirty="0" smtClean="0"/>
              <a:t>authenticatie van de identiteit van de gebruiker</a:t>
            </a:r>
          </a:p>
          <a:p>
            <a:pPr lvl="1"/>
            <a:r>
              <a:rPr lang="nl-BE" dirty="0" smtClean="0"/>
              <a:t>controle van hoedanigheden (bv. arts, apotheker)</a:t>
            </a:r>
          </a:p>
          <a:p>
            <a:pPr lvl="1"/>
            <a:r>
              <a:rPr lang="nl-BE" dirty="0" smtClean="0"/>
              <a:t>controle van relaties (bv. therapeutische relatie met patiënt)</a:t>
            </a:r>
          </a:p>
          <a:p>
            <a:pPr lvl="1"/>
            <a:r>
              <a:rPr lang="nl-BE" dirty="0" smtClean="0"/>
              <a:t>autorisatie</a:t>
            </a:r>
          </a:p>
          <a:p>
            <a:r>
              <a:rPr lang="nl-BE" dirty="0" smtClean="0"/>
              <a:t>meer info</a:t>
            </a:r>
          </a:p>
          <a:p>
            <a:pPr lvl="1"/>
            <a:r>
              <a:rPr lang="nl-BE" dirty="0" smtClean="0">
                <a:hlinkClick r:id="rId2"/>
              </a:rPr>
              <a:t>https</a:t>
            </a:r>
            <a:r>
              <a:rPr lang="nl-BE" dirty="0">
                <a:hlinkClick r:id="rId2"/>
              </a:rPr>
              <a:t>://www.ehealth.fgov.be/ehealthplatform/nl/geintegreerd-gebruikers-en-toegangsbeheer</a:t>
            </a:r>
          </a:p>
          <a:p>
            <a:endParaRPr lang="nl-BE" dirty="0"/>
          </a:p>
        </p:txBody>
      </p:sp>
      <p:pic>
        <p:nvPicPr>
          <p:cNvPr id="6" name="Picture 5"/>
          <p:cNvPicPr>
            <a:picLocks noChangeAspect="1"/>
          </p:cNvPicPr>
          <p:nvPr/>
        </p:nvPicPr>
        <p:blipFill>
          <a:blip r:embed="rId3"/>
          <a:stretch>
            <a:fillRect/>
          </a:stretch>
        </p:blipFill>
        <p:spPr>
          <a:xfrm>
            <a:off x="288851" y="249573"/>
            <a:ext cx="466725" cy="409575"/>
          </a:xfrm>
          <a:prstGeom prst="rect">
            <a:avLst/>
          </a:prstGeom>
        </p:spPr>
      </p:pic>
      <p:sp>
        <p:nvSpPr>
          <p:cNvPr id="10" name="Date Placeholder 9"/>
          <p:cNvSpPr>
            <a:spLocks noGrp="1"/>
          </p:cNvSpPr>
          <p:nvPr>
            <p:ph type="dt" sz="half" idx="10"/>
          </p:nvPr>
        </p:nvSpPr>
        <p:spPr/>
        <p:txBody>
          <a:bodyPr/>
          <a:lstStyle/>
          <a:p>
            <a:r>
              <a:rPr lang="nl-BE" smtClean="0"/>
              <a:t>14/11/2019</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13</a:t>
            </a:fld>
            <a:endParaRPr lang="fr-BE"/>
          </a:p>
        </p:txBody>
      </p:sp>
    </p:spTree>
    <p:extLst>
      <p:ext uri="{BB962C8B-B14F-4D97-AF65-F5344CB8AC3E}">
        <p14:creationId xmlns:p14="http://schemas.microsoft.com/office/powerpoint/2010/main" val="2772657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nl-BE" sz="2800" dirty="0">
                <a:sym typeface="Arial" pitchFamily="34" charset="0"/>
              </a:rPr>
              <a:t>Geïntegreerd gebruikers- en toegangsbeheer</a:t>
            </a:r>
          </a:p>
        </p:txBody>
      </p:sp>
      <p:sp>
        <p:nvSpPr>
          <p:cNvPr id="100355" name="Content Placeholder 2"/>
          <p:cNvSpPr>
            <a:spLocks noGrp="1"/>
          </p:cNvSpPr>
          <p:nvPr>
            <p:ph idx="1"/>
          </p:nvPr>
        </p:nvSpPr>
        <p:spPr/>
        <p:txBody>
          <a:bodyPr/>
          <a:lstStyle/>
          <a:p>
            <a:pPr lvl="1"/>
            <a:endParaRPr lang="fr-BE" altLang="en-US" smtClean="0">
              <a:sym typeface="Arial" charset="0"/>
            </a:endParaRPr>
          </a:p>
          <a:p>
            <a:endParaRPr lang="en-US" altLang="en-US" smtClean="0"/>
          </a:p>
        </p:txBody>
      </p:sp>
      <p:pic>
        <p:nvPicPr>
          <p:cNvPr id="100358" name="Picture 23"/>
          <p:cNvPicPr>
            <a:picLocks noChangeAspect="1" noChangeArrowheads="1"/>
          </p:cNvPicPr>
          <p:nvPr/>
        </p:nvPicPr>
        <p:blipFill>
          <a:blip r:embed="rId3">
            <a:duotone>
              <a:prstClr val="black"/>
              <a:srgbClr val="087670">
                <a:tint val="45000"/>
                <a:satMod val="400000"/>
              </a:srgbClr>
            </a:duotone>
            <a:extLst>
              <a:ext uri="{28A0092B-C50C-407E-A947-70E740481C1C}">
                <a14:useLocalDpi xmlns:a14="http://schemas.microsoft.com/office/drawing/2010/main" val="0"/>
              </a:ext>
            </a:extLst>
          </a:blip>
          <a:srcRect/>
          <a:stretch>
            <a:fillRect/>
          </a:stretch>
        </p:blipFill>
        <p:spPr bwMode="auto">
          <a:xfrm>
            <a:off x="472256" y="1196752"/>
            <a:ext cx="8204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a:off x="288851" y="249573"/>
            <a:ext cx="466725" cy="409575"/>
          </a:xfrm>
          <a:prstGeom prst="rect">
            <a:avLst/>
          </a:prstGeom>
        </p:spPr>
      </p:pic>
      <p:sp>
        <p:nvSpPr>
          <p:cNvPr id="9" name="Date Placeholder 8"/>
          <p:cNvSpPr>
            <a:spLocks noGrp="1"/>
          </p:cNvSpPr>
          <p:nvPr>
            <p:ph type="dt" sz="half" idx="10"/>
          </p:nvPr>
        </p:nvSpPr>
        <p:spPr/>
        <p:txBody>
          <a:bodyPr/>
          <a:lstStyle/>
          <a:p>
            <a:r>
              <a:rPr lang="nl-BE" smtClean="0"/>
              <a:t>14/11/2019</a:t>
            </a:r>
            <a:endParaRPr lang="fr-BE"/>
          </a:p>
        </p:txBody>
      </p:sp>
      <p:sp>
        <p:nvSpPr>
          <p:cNvPr id="3" name="Slide Number Placeholder 2"/>
          <p:cNvSpPr>
            <a:spLocks noGrp="1"/>
          </p:cNvSpPr>
          <p:nvPr>
            <p:ph type="sldNum" sz="quarter" idx="12"/>
          </p:nvPr>
        </p:nvSpPr>
        <p:spPr/>
        <p:txBody>
          <a:bodyPr/>
          <a:lstStyle/>
          <a:p>
            <a:fld id="{30A9230E-FFBB-4CCB-ABD7-198084EDE768}" type="slidenum">
              <a:rPr lang="fr-BE" smtClean="0"/>
              <a:t>14</a:t>
            </a:fld>
            <a:endParaRPr lang="fr-BE"/>
          </a:p>
        </p:txBody>
      </p:sp>
    </p:spTree>
    <p:extLst>
      <p:ext uri="{BB962C8B-B14F-4D97-AF65-F5344CB8AC3E}">
        <p14:creationId xmlns:p14="http://schemas.microsoft.com/office/powerpoint/2010/main" val="1087641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End-</a:t>
            </a:r>
            <a:r>
              <a:rPr lang="nl-BE" dirty="0" err="1" smtClean="0"/>
              <a:t>to</a:t>
            </a:r>
            <a:r>
              <a:rPr lang="nl-BE" dirty="0" smtClean="0"/>
              <a:t>-end </a:t>
            </a:r>
            <a:r>
              <a:rPr lang="nl-BE" dirty="0" err="1" smtClean="0"/>
              <a:t>vercijfering</a:t>
            </a:r>
            <a:endParaRPr lang="nl-BE" dirty="0"/>
          </a:p>
        </p:txBody>
      </p:sp>
      <p:sp>
        <p:nvSpPr>
          <p:cNvPr id="3" name="Content Placeholder 2"/>
          <p:cNvSpPr>
            <a:spLocks noGrp="1"/>
          </p:cNvSpPr>
          <p:nvPr>
            <p:ph idx="1"/>
          </p:nvPr>
        </p:nvSpPr>
        <p:spPr/>
        <p:txBody>
          <a:bodyPr>
            <a:normAutofit/>
          </a:bodyPr>
          <a:lstStyle/>
          <a:p>
            <a:r>
              <a:rPr lang="nl-BE" dirty="0" smtClean="0"/>
              <a:t>diensten die toelaten berichten gericht aan zorgverleners of -instellingen te vercijferen</a:t>
            </a:r>
          </a:p>
          <a:p>
            <a:r>
              <a:rPr lang="nl-BE" dirty="0" smtClean="0"/>
              <a:t>worden onder meer toegepast bij het gebruik van de </a:t>
            </a:r>
            <a:r>
              <a:rPr lang="nl-BE" dirty="0" err="1" smtClean="0">
                <a:solidFill>
                  <a:srgbClr val="087670"/>
                </a:solidFill>
              </a:rPr>
              <a:t>eHealth</a:t>
            </a:r>
            <a:r>
              <a:rPr lang="nl-BE" dirty="0" err="1" smtClean="0"/>
              <a:t>Box</a:t>
            </a:r>
            <a:r>
              <a:rPr lang="nl-BE" dirty="0" smtClean="0"/>
              <a:t>-dienst of de elektronische voorschriften (</a:t>
            </a:r>
            <a:r>
              <a:rPr lang="nl-BE" dirty="0" err="1" smtClean="0"/>
              <a:t>Recip</a:t>
            </a:r>
            <a:r>
              <a:rPr lang="nl-BE" dirty="0" smtClean="0"/>
              <a:t>-e)</a:t>
            </a:r>
          </a:p>
          <a:p>
            <a:r>
              <a:rPr lang="nl-BE" dirty="0" smtClean="0"/>
              <a:t>2 diensten</a:t>
            </a:r>
          </a:p>
          <a:p>
            <a:pPr lvl="1"/>
            <a:r>
              <a:rPr lang="nl-BE" sz="2100" dirty="0" err="1" smtClean="0"/>
              <a:t>ETKDepot</a:t>
            </a:r>
            <a:r>
              <a:rPr lang="nl-BE" sz="2100" dirty="0" smtClean="0"/>
              <a:t> voor de </a:t>
            </a:r>
            <a:r>
              <a:rPr lang="nl-BE" sz="2100" dirty="0" err="1" smtClean="0"/>
              <a:t>vercijfering</a:t>
            </a:r>
            <a:r>
              <a:rPr lang="nl-BE" sz="2100" dirty="0" smtClean="0"/>
              <a:t> naar een gekende bestemmeling (asymmetrische </a:t>
            </a:r>
            <a:r>
              <a:rPr lang="nl-BE" sz="2100" dirty="0" err="1" smtClean="0"/>
              <a:t>vercijfering</a:t>
            </a:r>
            <a:r>
              <a:rPr lang="nl-BE" sz="2100" dirty="0" smtClean="0"/>
              <a:t>)</a:t>
            </a:r>
          </a:p>
          <a:p>
            <a:pPr lvl="1"/>
            <a:r>
              <a:rPr lang="nl-BE" sz="2100" dirty="0" smtClean="0"/>
              <a:t>KGSS voor de </a:t>
            </a:r>
            <a:r>
              <a:rPr lang="nl-BE" sz="2100" dirty="0" err="1" smtClean="0"/>
              <a:t>vercijfering</a:t>
            </a:r>
            <a:r>
              <a:rPr lang="nl-BE" sz="2100" dirty="0" smtClean="0"/>
              <a:t> naar een niet-gekende bestemmeling (symmetrische </a:t>
            </a:r>
            <a:r>
              <a:rPr lang="nl-BE" sz="2100" dirty="0" err="1" smtClean="0"/>
              <a:t>vercijfering</a:t>
            </a:r>
            <a:r>
              <a:rPr lang="nl-BE" sz="2100" dirty="0" smtClean="0"/>
              <a:t>)</a:t>
            </a:r>
          </a:p>
          <a:p>
            <a:r>
              <a:rPr lang="nl-BE" dirty="0" smtClean="0"/>
              <a:t>meer info</a:t>
            </a:r>
          </a:p>
          <a:p>
            <a:pPr lvl="1"/>
            <a:r>
              <a:rPr lang="nl-BE" dirty="0" smtClean="0">
                <a:hlinkClick r:id="rId2"/>
              </a:rPr>
              <a:t>https://www.ehealth.fgov.be/ehealthplatform/nl/systeem-voor-end-to-end-vercijfering</a:t>
            </a:r>
            <a:endParaRPr lang="nl-BE" dirty="0">
              <a:hlinkClick r:id="rId2"/>
            </a:endParaRPr>
          </a:p>
        </p:txBody>
      </p:sp>
      <p:pic>
        <p:nvPicPr>
          <p:cNvPr id="6" name="Picture 5"/>
          <p:cNvPicPr>
            <a:picLocks noChangeAspect="1"/>
          </p:cNvPicPr>
          <p:nvPr/>
        </p:nvPicPr>
        <p:blipFill>
          <a:blip r:embed="rId3"/>
          <a:stretch>
            <a:fillRect/>
          </a:stretch>
        </p:blipFill>
        <p:spPr>
          <a:xfrm>
            <a:off x="251520" y="206711"/>
            <a:ext cx="581025" cy="495300"/>
          </a:xfrm>
          <a:prstGeom prst="rect">
            <a:avLst/>
          </a:prstGeom>
        </p:spPr>
      </p:pic>
      <p:sp>
        <p:nvSpPr>
          <p:cNvPr id="10" name="Date Placeholder 9"/>
          <p:cNvSpPr>
            <a:spLocks noGrp="1"/>
          </p:cNvSpPr>
          <p:nvPr>
            <p:ph type="dt" sz="half" idx="10"/>
          </p:nvPr>
        </p:nvSpPr>
        <p:spPr/>
        <p:txBody>
          <a:bodyPr/>
          <a:lstStyle/>
          <a:p>
            <a:r>
              <a:rPr lang="nl-BE" smtClean="0"/>
              <a:t>14/11/2019</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15</a:t>
            </a:fld>
            <a:endParaRPr lang="fr-BE"/>
          </a:p>
        </p:txBody>
      </p:sp>
    </p:spTree>
    <p:extLst>
      <p:ext uri="{BB962C8B-B14F-4D97-AF65-F5344CB8AC3E}">
        <p14:creationId xmlns:p14="http://schemas.microsoft.com/office/powerpoint/2010/main" val="2451777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67544" y="1412776"/>
            <a:ext cx="8091561" cy="4523780"/>
            <a:chOff x="296863" y="1185863"/>
            <a:chExt cx="8675687" cy="5038725"/>
          </a:xfrm>
        </p:grpSpPr>
        <p:sp>
          <p:nvSpPr>
            <p:cNvPr id="102402" name="Rectangle 2"/>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2403" name="Rectangle 3"/>
            <p:cNvSpPr>
              <a:spLocks noChangeArrowheads="1"/>
            </p:cNvSpPr>
            <p:nvPr/>
          </p:nvSpPr>
          <p:spPr bwMode="auto">
            <a:xfrm>
              <a:off x="296863" y="12112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2404" name="Line 5"/>
            <p:cNvSpPr>
              <a:spLocks noChangeShapeType="1"/>
            </p:cNvSpPr>
            <p:nvPr/>
          </p:nvSpPr>
          <p:spPr bwMode="auto">
            <a:xfrm>
              <a:off x="4868863" y="1277938"/>
              <a:ext cx="0" cy="4792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05"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800" dirty="0">
                  <a:solidFill>
                    <a:srgbClr val="000000"/>
                  </a:solidFill>
                  <a:sym typeface="Arial" charset="0"/>
                </a:rPr>
                <a:t>eHealth platform</a:t>
              </a:r>
            </a:p>
          </p:txBody>
        </p:sp>
        <p:sp>
          <p:nvSpPr>
            <p:cNvPr id="102406" name="Text Box 7"/>
            <p:cNvSpPr txBox="1">
              <a:spLocks noChangeArrowheads="1"/>
            </p:cNvSpPr>
            <p:nvPr/>
          </p:nvSpPr>
          <p:spPr bwMode="auto">
            <a:xfrm>
              <a:off x="487363" y="1203325"/>
              <a:ext cx="1860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800">
                  <a:solidFill>
                    <a:srgbClr val="000000"/>
                  </a:solidFill>
                  <a:sym typeface="Arial" charset="0"/>
                </a:rPr>
                <a:t>Healthcare actor</a:t>
              </a:r>
            </a:p>
            <a:p>
              <a:pPr eaLnBrk="0" hangingPunct="0">
                <a:buSzPct val="100000"/>
              </a:pPr>
              <a:r>
                <a:rPr lang="nl-BE" sz="1800">
                  <a:solidFill>
                    <a:srgbClr val="000000"/>
                  </a:solidFill>
                  <a:sym typeface="Arial" charset="0"/>
                </a:rPr>
                <a:t>Person or entity</a:t>
              </a:r>
            </a:p>
          </p:txBody>
        </p:sp>
        <p:sp>
          <p:nvSpPr>
            <p:cNvPr id="102407" name="Line 8"/>
            <p:cNvSpPr>
              <a:spLocks noChangeShapeType="1"/>
            </p:cNvSpPr>
            <p:nvPr/>
          </p:nvSpPr>
          <p:spPr bwMode="auto">
            <a:xfrm>
              <a:off x="4402138" y="1273175"/>
              <a:ext cx="0" cy="4792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08" name="Text Box 9"/>
            <p:cNvSpPr txBox="1">
              <a:spLocks noChangeArrowheads="1"/>
            </p:cNvSpPr>
            <p:nvPr/>
          </p:nvSpPr>
          <p:spPr bwMode="auto">
            <a:xfrm rot="-5400000">
              <a:off x="4115594" y="1550194"/>
              <a:ext cx="95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800">
                  <a:solidFill>
                    <a:srgbClr val="000000"/>
                  </a:solidFill>
                  <a:sym typeface="Arial" charset="0"/>
                </a:rPr>
                <a:t>Internet</a:t>
              </a:r>
            </a:p>
          </p:txBody>
        </p:sp>
        <p:sp>
          <p:nvSpPr>
            <p:cNvPr id="102409" name="Text Box 10"/>
            <p:cNvSpPr txBox="1">
              <a:spLocks noChangeArrowheads="1"/>
            </p:cNvSpPr>
            <p:nvPr/>
          </p:nvSpPr>
          <p:spPr bwMode="auto">
            <a:xfrm>
              <a:off x="590550" y="19351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endParaRPr lang="en-US" altLang="en-US" sz="1800"/>
            </a:p>
          </p:txBody>
        </p:sp>
        <p:sp>
          <p:nvSpPr>
            <p:cNvPr id="102410" name="Text Box 11"/>
            <p:cNvSpPr txBox="1">
              <a:spLocks noChangeArrowheads="1"/>
            </p:cNvSpPr>
            <p:nvPr/>
          </p:nvSpPr>
          <p:spPr bwMode="auto">
            <a:xfrm rot="-5400000">
              <a:off x="2541588" y="3359150"/>
              <a:ext cx="1479550" cy="64770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800">
                  <a:solidFill>
                    <a:srgbClr val="3E6E5A"/>
                  </a:solidFill>
                  <a:sym typeface="Arial" charset="0"/>
                </a:rPr>
                <a:t>Identification</a:t>
              </a:r>
            </a:p>
            <a:p>
              <a:pPr eaLnBrk="0" hangingPunct="0">
                <a:buSzPct val="100000"/>
              </a:pPr>
              <a:r>
                <a:rPr lang="nl-BE" sz="1800">
                  <a:solidFill>
                    <a:srgbClr val="3E6E5A"/>
                  </a:solidFill>
                  <a:sym typeface="Arial" charset="0"/>
                </a:rPr>
                <a:t>certificate</a:t>
              </a:r>
            </a:p>
          </p:txBody>
        </p:sp>
        <p:sp>
          <p:nvSpPr>
            <p:cNvPr id="102411" name="Text Box 12"/>
            <p:cNvSpPr txBox="1">
              <a:spLocks noChangeArrowheads="1"/>
            </p:cNvSpPr>
            <p:nvPr/>
          </p:nvSpPr>
          <p:spPr bwMode="auto">
            <a:xfrm rot="-5400000">
              <a:off x="4687888" y="3430588"/>
              <a:ext cx="2597150" cy="36830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800">
                  <a:solidFill>
                    <a:srgbClr val="3E6E5A"/>
                  </a:solidFill>
                  <a:sym typeface="Arial" charset="0"/>
                </a:rPr>
                <a:t>Identificatieoncertificate</a:t>
              </a:r>
            </a:p>
          </p:txBody>
        </p:sp>
        <p:sp>
          <p:nvSpPr>
            <p:cNvPr id="102412" name="Line 13"/>
            <p:cNvSpPr>
              <a:spLocks noChangeShapeType="1"/>
            </p:cNvSpPr>
            <p:nvPr/>
          </p:nvSpPr>
          <p:spPr bwMode="auto">
            <a:xfrm>
              <a:off x="3613150" y="3833813"/>
              <a:ext cx="2038350" cy="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3" name="Text Box 14"/>
            <p:cNvSpPr txBox="1">
              <a:spLocks noChangeArrowheads="1"/>
            </p:cNvSpPr>
            <p:nvPr/>
          </p:nvSpPr>
          <p:spPr bwMode="auto">
            <a:xfrm>
              <a:off x="4108450" y="3571875"/>
              <a:ext cx="118268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400">
                  <a:solidFill>
                    <a:srgbClr val="A50021"/>
                  </a:solidFill>
                  <a:sym typeface="Arial" charset="0"/>
                </a:rPr>
                <a:t>Web service</a:t>
              </a:r>
            </a:p>
            <a:p>
              <a:pPr eaLnBrk="0" hangingPunct="0">
                <a:buSzPct val="100000"/>
              </a:pPr>
              <a:r>
                <a:rPr lang="nl-BE" sz="1400">
                  <a:solidFill>
                    <a:srgbClr val="A50021"/>
                  </a:solidFill>
                  <a:sym typeface="Arial" charset="0"/>
                </a:rPr>
                <a:t>Register key</a:t>
              </a:r>
            </a:p>
          </p:txBody>
        </p:sp>
        <p:sp>
          <p:nvSpPr>
            <p:cNvPr id="102414" name="Text Box 15"/>
            <p:cNvSpPr txBox="1">
              <a:spLocks noChangeArrowheads="1"/>
            </p:cNvSpPr>
            <p:nvPr/>
          </p:nvSpPr>
          <p:spPr bwMode="auto">
            <a:xfrm>
              <a:off x="598488" y="2039938"/>
              <a:ext cx="1962150" cy="928687"/>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800">
                  <a:solidFill>
                    <a:srgbClr val="000000"/>
                  </a:solidFill>
                  <a:sym typeface="Arial" charset="0"/>
                </a:rPr>
                <a:t>Connector or </a:t>
              </a:r>
            </a:p>
            <a:p>
              <a:pPr eaLnBrk="0" hangingPunct="0">
                <a:buSzPct val="100000"/>
              </a:pPr>
              <a:r>
                <a:rPr lang="nl-BE" sz="1800">
                  <a:solidFill>
                    <a:srgbClr val="000000"/>
                  </a:solidFill>
                  <a:sym typeface="Arial" charset="0"/>
                </a:rPr>
                <a:t>other software to</a:t>
              </a:r>
            </a:p>
            <a:p>
              <a:pPr eaLnBrk="0" hangingPunct="0">
                <a:buSzPct val="100000"/>
              </a:pPr>
              <a:r>
                <a:rPr lang="nl-BE" sz="1800">
                  <a:solidFill>
                    <a:srgbClr val="000000"/>
                  </a:solidFill>
                  <a:sym typeface="Arial" charset="0"/>
                </a:rPr>
                <a:t>generate key pair</a:t>
              </a:r>
            </a:p>
          </p:txBody>
        </p:sp>
        <p:sp>
          <p:nvSpPr>
            <p:cNvPr id="102415" name="Text Box 16"/>
            <p:cNvSpPr txBox="1">
              <a:spLocks noChangeArrowheads="1"/>
            </p:cNvSpPr>
            <p:nvPr/>
          </p:nvSpPr>
          <p:spPr bwMode="auto">
            <a:xfrm>
              <a:off x="1135063" y="3489325"/>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800">
                  <a:solidFill>
                    <a:srgbClr val="000000"/>
                  </a:solidFill>
                  <a:sym typeface="Arial" charset="0"/>
                </a:rPr>
                <a:t>Sends</a:t>
              </a:r>
            </a:p>
            <a:p>
              <a:pPr eaLnBrk="0" hangingPunct="0">
                <a:buSzPct val="100000"/>
              </a:pPr>
              <a:r>
                <a:rPr lang="nl-BE" sz="1800">
                  <a:solidFill>
                    <a:srgbClr val="000000"/>
                  </a:solidFill>
                  <a:sym typeface="Arial" charset="0"/>
                </a:rPr>
                <a:t>public key</a:t>
              </a:r>
            </a:p>
          </p:txBody>
        </p:sp>
        <p:sp>
          <p:nvSpPr>
            <p:cNvPr id="102416" name="Text Box 17"/>
            <p:cNvSpPr txBox="1">
              <a:spLocks noChangeArrowheads="1"/>
            </p:cNvSpPr>
            <p:nvPr/>
          </p:nvSpPr>
          <p:spPr bwMode="auto">
            <a:xfrm>
              <a:off x="438150" y="4818063"/>
              <a:ext cx="20256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800">
                  <a:solidFill>
                    <a:srgbClr val="000000"/>
                  </a:solidFill>
                  <a:sym typeface="Arial" charset="0"/>
                </a:rPr>
                <a:t>Stores private key</a:t>
              </a:r>
            </a:p>
            <a:p>
              <a:pPr eaLnBrk="0" hangingPunct="0">
                <a:buSzPct val="100000"/>
              </a:pPr>
              <a:r>
                <a:rPr lang="nl-BE" sz="1800">
                  <a:solidFill>
                    <a:srgbClr val="000000"/>
                  </a:solidFill>
                  <a:sym typeface="Arial" charset="0"/>
                </a:rPr>
                <a:t>in a secure way</a:t>
              </a:r>
            </a:p>
          </p:txBody>
        </p:sp>
        <p:sp>
          <p:nvSpPr>
            <p:cNvPr id="102417" name="Line 18"/>
            <p:cNvSpPr>
              <a:spLocks noChangeShapeType="1"/>
            </p:cNvSpPr>
            <p:nvPr/>
          </p:nvSpPr>
          <p:spPr bwMode="auto">
            <a:xfrm>
              <a:off x="1685925" y="2974975"/>
              <a:ext cx="0" cy="5064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8" name="Line 19"/>
            <p:cNvSpPr>
              <a:spLocks noChangeShapeType="1"/>
            </p:cNvSpPr>
            <p:nvPr/>
          </p:nvSpPr>
          <p:spPr bwMode="auto">
            <a:xfrm>
              <a:off x="800100" y="2981325"/>
              <a:ext cx="0" cy="18399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9" name="Oval 20"/>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solidFill>
                    <a:srgbClr val="000000"/>
                  </a:solidFill>
                  <a:sym typeface="Arial" charset="0"/>
                </a:rPr>
                <a:t>Public keys</a:t>
              </a:r>
            </a:p>
            <a:p>
              <a:pPr eaLnBrk="0" hangingPunct="0">
                <a:buSzPct val="100000"/>
              </a:pPr>
              <a:r>
                <a:rPr lang="nl-BE">
                  <a:solidFill>
                    <a:srgbClr val="000000"/>
                  </a:solidFill>
                  <a:sym typeface="Arial" charset="0"/>
                </a:rPr>
                <a:t>repository</a:t>
              </a:r>
            </a:p>
          </p:txBody>
        </p:sp>
        <p:sp>
          <p:nvSpPr>
            <p:cNvPr id="102420" name="Line 21"/>
            <p:cNvSpPr>
              <a:spLocks noChangeShapeType="1"/>
            </p:cNvSpPr>
            <p:nvPr/>
          </p:nvSpPr>
          <p:spPr bwMode="auto">
            <a:xfrm flipV="1">
              <a:off x="2386013" y="3851275"/>
              <a:ext cx="561975" cy="1588"/>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1" name="Oval 22"/>
            <p:cNvSpPr>
              <a:spLocks noChangeArrowheads="1"/>
            </p:cNvSpPr>
            <p:nvPr/>
          </p:nvSpPr>
          <p:spPr bwMode="auto">
            <a:xfrm>
              <a:off x="320675" y="1860550"/>
              <a:ext cx="360363"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sz="1200" b="1">
                  <a:solidFill>
                    <a:srgbClr val="000000"/>
                  </a:solidFill>
                  <a:sym typeface="Arial" charset="0"/>
                </a:rPr>
                <a:t>1</a:t>
              </a:r>
            </a:p>
          </p:txBody>
        </p:sp>
        <p:sp>
          <p:nvSpPr>
            <p:cNvPr id="102422" name="Oval 23"/>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sz="1200" b="1">
                  <a:solidFill>
                    <a:srgbClr val="000000"/>
                  </a:solidFill>
                  <a:sym typeface="Arial" charset="0"/>
                </a:rPr>
                <a:t>2</a:t>
              </a:r>
            </a:p>
          </p:txBody>
        </p:sp>
        <p:sp>
          <p:nvSpPr>
            <p:cNvPr id="102423" name="Oval 24"/>
            <p:cNvSpPr>
              <a:spLocks noChangeArrowheads="1"/>
            </p:cNvSpPr>
            <p:nvPr/>
          </p:nvSpPr>
          <p:spPr bwMode="auto">
            <a:xfrm>
              <a:off x="311150" y="4573588"/>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sz="1200" b="1">
                  <a:solidFill>
                    <a:srgbClr val="000000"/>
                  </a:solidFill>
                  <a:sym typeface="Arial" charset="0"/>
                </a:rPr>
                <a:t>2</a:t>
              </a:r>
            </a:p>
          </p:txBody>
        </p:sp>
        <p:sp>
          <p:nvSpPr>
            <p:cNvPr id="102424" name="Text Box 25"/>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800">
                  <a:solidFill>
                    <a:srgbClr val="000000"/>
                  </a:solidFill>
                  <a:sym typeface="Arial" charset="0"/>
                </a:rPr>
                <a:t>Authenticates sender</a:t>
              </a:r>
            </a:p>
          </p:txBody>
        </p:sp>
        <p:sp>
          <p:nvSpPr>
            <p:cNvPr id="102425" name="Text Box 26"/>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800">
                  <a:solidFill>
                    <a:srgbClr val="000000"/>
                  </a:solidFill>
                  <a:sym typeface="Arial" charset="0"/>
                </a:rPr>
                <a:t>Stores</a:t>
              </a:r>
            </a:p>
            <a:p>
              <a:pPr eaLnBrk="0" hangingPunct="0">
                <a:buSzPct val="100000"/>
              </a:pPr>
              <a:r>
                <a:rPr lang="nl-BE" sz="1800">
                  <a:solidFill>
                    <a:srgbClr val="000000"/>
                  </a:solidFill>
                  <a:sym typeface="Arial" charset="0"/>
                </a:rPr>
                <a:t>public key</a:t>
              </a:r>
            </a:p>
          </p:txBody>
        </p:sp>
        <p:sp>
          <p:nvSpPr>
            <p:cNvPr id="102426" name="Line 27"/>
            <p:cNvSpPr>
              <a:spLocks noChangeShapeType="1"/>
            </p:cNvSpPr>
            <p:nvPr/>
          </p:nvSpPr>
          <p:spPr bwMode="auto">
            <a:xfrm flipV="1">
              <a:off x="6324600" y="2535238"/>
              <a:ext cx="330200" cy="104775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7" name="Line 28"/>
            <p:cNvSpPr>
              <a:spLocks noChangeShapeType="1"/>
            </p:cNvSpPr>
            <p:nvPr/>
          </p:nvSpPr>
          <p:spPr bwMode="auto">
            <a:xfrm>
              <a:off x="7669213" y="2525713"/>
              <a:ext cx="0" cy="8588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8" name="Line 29"/>
            <p:cNvSpPr>
              <a:spLocks noChangeShapeType="1"/>
            </p:cNvSpPr>
            <p:nvPr/>
          </p:nvSpPr>
          <p:spPr bwMode="auto">
            <a:xfrm>
              <a:off x="7675563" y="4019550"/>
              <a:ext cx="0" cy="62706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9" name="Oval 3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sz="1200" b="1">
                  <a:solidFill>
                    <a:srgbClr val="000000"/>
                  </a:solidFill>
                  <a:sym typeface="Arial" charset="0"/>
                </a:rPr>
                <a:t>3</a:t>
              </a:r>
            </a:p>
          </p:txBody>
        </p:sp>
        <p:sp>
          <p:nvSpPr>
            <p:cNvPr id="102430" name="Oval 3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sz="1200" b="1">
                  <a:solidFill>
                    <a:srgbClr val="000000"/>
                  </a:solidFill>
                  <a:sym typeface="Arial" charset="0"/>
                </a:rPr>
                <a:t>4</a:t>
              </a:r>
            </a:p>
          </p:txBody>
        </p:sp>
      </p:grpSp>
      <p:sp>
        <p:nvSpPr>
          <p:cNvPr id="7" name="Title 6"/>
          <p:cNvSpPr>
            <a:spLocks noGrp="1"/>
          </p:cNvSpPr>
          <p:nvPr>
            <p:ph type="title"/>
          </p:nvPr>
        </p:nvSpPr>
        <p:spPr/>
        <p:txBody>
          <a:bodyPr/>
          <a:lstStyle/>
          <a:p>
            <a:r>
              <a:rPr lang="nl-BE"/>
              <a:t>Vercijfering gekende bestemmeling</a:t>
            </a:r>
          </a:p>
        </p:txBody>
      </p:sp>
      <p:pic>
        <p:nvPicPr>
          <p:cNvPr id="35" name="Picture 34"/>
          <p:cNvPicPr>
            <a:picLocks noChangeAspect="1"/>
          </p:cNvPicPr>
          <p:nvPr/>
        </p:nvPicPr>
        <p:blipFill>
          <a:blip r:embed="rId2"/>
          <a:stretch>
            <a:fillRect/>
          </a:stretch>
        </p:blipFill>
        <p:spPr>
          <a:xfrm>
            <a:off x="251520" y="206711"/>
            <a:ext cx="581025" cy="495300"/>
          </a:xfrm>
          <a:prstGeom prst="rect">
            <a:avLst/>
          </a:prstGeom>
        </p:spPr>
      </p:pic>
      <p:sp>
        <p:nvSpPr>
          <p:cNvPr id="9" name="Date Placeholder 8"/>
          <p:cNvSpPr>
            <a:spLocks noGrp="1"/>
          </p:cNvSpPr>
          <p:nvPr>
            <p:ph type="dt" sz="half" idx="10"/>
          </p:nvPr>
        </p:nvSpPr>
        <p:spPr/>
        <p:txBody>
          <a:bodyPr/>
          <a:lstStyle/>
          <a:p>
            <a:r>
              <a:rPr lang="nl-BE" smtClean="0"/>
              <a:t>14/11/2019</a:t>
            </a:r>
            <a:endParaRPr lang="fr-BE"/>
          </a:p>
        </p:txBody>
      </p:sp>
      <p:sp>
        <p:nvSpPr>
          <p:cNvPr id="2" name="Slide Number Placeholder 1"/>
          <p:cNvSpPr>
            <a:spLocks noGrp="1"/>
          </p:cNvSpPr>
          <p:nvPr>
            <p:ph type="sldNum" sz="quarter" idx="12"/>
          </p:nvPr>
        </p:nvSpPr>
        <p:spPr/>
        <p:txBody>
          <a:bodyPr/>
          <a:lstStyle/>
          <a:p>
            <a:fld id="{30A9230E-FFBB-4CCB-ABD7-198084EDE768}" type="slidenum">
              <a:rPr lang="fr-BE" smtClean="0"/>
              <a:t>16</a:t>
            </a:fld>
            <a:endParaRPr lang="fr-BE"/>
          </a:p>
        </p:txBody>
      </p:sp>
    </p:spTree>
    <p:extLst>
      <p:ext uri="{BB962C8B-B14F-4D97-AF65-F5344CB8AC3E}">
        <p14:creationId xmlns:p14="http://schemas.microsoft.com/office/powerpoint/2010/main" val="176266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BE"/>
              <a:t>Vercijfering gekende bestemmeling</a:t>
            </a:r>
          </a:p>
        </p:txBody>
      </p:sp>
      <p:grpSp>
        <p:nvGrpSpPr>
          <p:cNvPr id="5" name="Group 4"/>
          <p:cNvGrpSpPr/>
          <p:nvPr/>
        </p:nvGrpSpPr>
        <p:grpSpPr>
          <a:xfrm>
            <a:off x="467544" y="1340768"/>
            <a:ext cx="8136904" cy="4767238"/>
            <a:chOff x="296863" y="1185863"/>
            <a:chExt cx="8675687" cy="5210175"/>
          </a:xfrm>
        </p:grpSpPr>
        <p:sp>
          <p:nvSpPr>
            <p:cNvPr id="103426" name="Text Box 14"/>
            <p:cNvSpPr txBox="1">
              <a:spLocks noChangeArrowheads="1"/>
            </p:cNvSpPr>
            <p:nvPr/>
          </p:nvSpPr>
          <p:spPr bwMode="auto">
            <a:xfrm rot="-5400000">
              <a:off x="2132013" y="1636713"/>
              <a:ext cx="1497012"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800">
                  <a:solidFill>
                    <a:srgbClr val="3E6E5A"/>
                  </a:solidFill>
                  <a:sym typeface="Arial" charset="0"/>
                </a:rPr>
                <a:t>Identification certificate</a:t>
              </a:r>
            </a:p>
          </p:txBody>
        </p:sp>
        <p:sp>
          <p:nvSpPr>
            <p:cNvPr id="103427" name="Text Box 2"/>
            <p:cNvSpPr txBox="1">
              <a:spLocks noChangeArrowheads="1"/>
            </p:cNvSpPr>
            <p:nvPr/>
          </p:nvSpPr>
          <p:spPr bwMode="auto">
            <a:xfrm rot="-5400000">
              <a:off x="5248275" y="1820863"/>
              <a:ext cx="1479550" cy="65405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800">
                  <a:solidFill>
                    <a:srgbClr val="3E6E5A"/>
                  </a:solidFill>
                  <a:sym typeface="Arial" charset="0"/>
                </a:rPr>
                <a:t>Identification</a:t>
              </a:r>
            </a:p>
            <a:p>
              <a:pPr eaLnBrk="0" hangingPunct="0">
                <a:buSzPct val="100000"/>
              </a:pPr>
              <a:r>
                <a:rPr lang="nl-BE" sz="1800">
                  <a:solidFill>
                    <a:srgbClr val="3E6E5A"/>
                  </a:solidFill>
                  <a:sym typeface="Arial" charset="0"/>
                </a:rPr>
                <a:t>certificate</a:t>
              </a:r>
            </a:p>
          </p:txBody>
        </p:sp>
        <p:sp>
          <p:nvSpPr>
            <p:cNvPr id="103428" name="Rectangle 4"/>
            <p:cNvSpPr>
              <a:spLocks noChangeArrowheads="1"/>
            </p:cNvSpPr>
            <p:nvPr/>
          </p:nvSpPr>
          <p:spPr bwMode="auto">
            <a:xfrm>
              <a:off x="3449638" y="1433513"/>
              <a:ext cx="1920875" cy="2482850"/>
            </a:xfrm>
            <a:prstGeom prst="rect">
              <a:avLst/>
            </a:prstGeom>
            <a:solidFill>
              <a:schemeClr val="bg1"/>
            </a:solidFill>
            <a:ln w="12700" algn="ctr">
              <a:solidFill>
                <a:schemeClr val="tx1"/>
              </a:solidFill>
              <a:miter lim="800000"/>
              <a:headEnd/>
              <a:tailEnd/>
            </a:ln>
          </p:spPr>
          <p:txBody>
            <a:bodyPr anchor="ctr"/>
            <a:lstStyle/>
            <a:p>
              <a:pPr eaLnBrk="0" hangingPunct="0">
                <a:buSzPct val="100000"/>
              </a:pPr>
              <a:r>
                <a:rPr lang="nl-BE">
                  <a:solidFill>
                    <a:srgbClr val="000000"/>
                  </a:solidFill>
                  <a:sym typeface="Arial" charset="0"/>
                </a:rPr>
                <a:t>Internet</a:t>
              </a:r>
            </a:p>
          </p:txBody>
        </p:sp>
        <p:sp>
          <p:nvSpPr>
            <p:cNvPr id="103429" name="Rectangle 5"/>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30"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800" dirty="0">
                  <a:solidFill>
                    <a:srgbClr val="000000"/>
                  </a:solidFill>
                  <a:sym typeface="Arial" charset="0"/>
                </a:rPr>
                <a:t>eHealth platform</a:t>
              </a:r>
            </a:p>
          </p:txBody>
        </p:sp>
        <p:sp>
          <p:nvSpPr>
            <p:cNvPr id="103431" name="Oval 7"/>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solidFill>
                    <a:srgbClr val="000000"/>
                  </a:solidFill>
                  <a:sym typeface="Arial" charset="0"/>
                </a:rPr>
                <a:t>Public keys</a:t>
              </a:r>
            </a:p>
            <a:p>
              <a:pPr eaLnBrk="0" hangingPunct="0">
                <a:buSzPct val="100000"/>
              </a:pPr>
              <a:r>
                <a:rPr lang="nl-BE">
                  <a:solidFill>
                    <a:srgbClr val="000000"/>
                  </a:solidFill>
                  <a:sym typeface="Arial" charset="0"/>
                </a:rPr>
                <a:t>repository</a:t>
              </a:r>
            </a:p>
          </p:txBody>
        </p:sp>
        <p:sp>
          <p:nvSpPr>
            <p:cNvPr id="103432" name="Text Box 8"/>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800">
                  <a:solidFill>
                    <a:srgbClr val="000000"/>
                  </a:solidFill>
                  <a:sym typeface="Arial" charset="0"/>
                </a:rPr>
                <a:t>Authenticates sender</a:t>
              </a:r>
            </a:p>
          </p:txBody>
        </p:sp>
        <p:sp>
          <p:nvSpPr>
            <p:cNvPr id="103433" name="Text Box 9"/>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800">
                  <a:solidFill>
                    <a:srgbClr val="000000"/>
                  </a:solidFill>
                  <a:sym typeface="Arial" charset="0"/>
                </a:rPr>
                <a:t>Sends</a:t>
              </a:r>
            </a:p>
            <a:p>
              <a:pPr eaLnBrk="0" hangingPunct="0">
                <a:buSzPct val="100000"/>
              </a:pPr>
              <a:r>
                <a:rPr lang="nl-BE" sz="1800">
                  <a:solidFill>
                    <a:srgbClr val="000000"/>
                  </a:solidFill>
                  <a:sym typeface="Arial" charset="0"/>
                </a:rPr>
                <a:t>public key</a:t>
              </a:r>
            </a:p>
          </p:txBody>
        </p:sp>
        <p:sp>
          <p:nvSpPr>
            <p:cNvPr id="103434" name="Oval 1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sz="1200" b="1">
                  <a:solidFill>
                    <a:srgbClr val="000000"/>
                  </a:solidFill>
                  <a:sym typeface="Arial" charset="0"/>
                </a:rPr>
                <a:t>2</a:t>
              </a:r>
            </a:p>
          </p:txBody>
        </p:sp>
        <p:sp>
          <p:nvSpPr>
            <p:cNvPr id="103435" name="Oval 1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sz="1200" b="1">
                  <a:solidFill>
                    <a:srgbClr val="000000"/>
                  </a:solidFill>
                  <a:sym typeface="Arial" charset="0"/>
                </a:rPr>
                <a:t>3</a:t>
              </a:r>
            </a:p>
          </p:txBody>
        </p:sp>
        <p:sp>
          <p:nvSpPr>
            <p:cNvPr id="103436" name="Rectangle 12"/>
            <p:cNvSpPr>
              <a:spLocks noChangeArrowheads="1"/>
            </p:cNvSpPr>
            <p:nvPr/>
          </p:nvSpPr>
          <p:spPr bwMode="auto">
            <a:xfrm>
              <a:off x="296863" y="1211263"/>
              <a:ext cx="2247900" cy="3249612"/>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37" name="Text Box 13"/>
            <p:cNvSpPr txBox="1">
              <a:spLocks noChangeArrowheads="1"/>
            </p:cNvSpPr>
            <p:nvPr/>
          </p:nvSpPr>
          <p:spPr bwMode="auto">
            <a:xfrm>
              <a:off x="331788" y="1258888"/>
              <a:ext cx="212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800">
                  <a:solidFill>
                    <a:srgbClr val="000000"/>
                  </a:solidFill>
                  <a:sym typeface="Arial" charset="0"/>
                </a:rPr>
                <a:t>Message originator</a:t>
              </a:r>
            </a:p>
          </p:txBody>
        </p:sp>
        <p:sp>
          <p:nvSpPr>
            <p:cNvPr id="103438" name="Text Box 15"/>
            <p:cNvSpPr txBox="1">
              <a:spLocks noChangeArrowheads="1"/>
            </p:cNvSpPr>
            <p:nvPr/>
          </p:nvSpPr>
          <p:spPr bwMode="auto">
            <a:xfrm>
              <a:off x="396875" y="2051050"/>
              <a:ext cx="21018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800">
                  <a:solidFill>
                    <a:srgbClr val="000000"/>
                  </a:solidFill>
                  <a:sym typeface="Arial" charset="0"/>
                </a:rPr>
                <a:t>Asks for public key</a:t>
              </a:r>
            </a:p>
          </p:txBody>
        </p:sp>
        <p:sp>
          <p:nvSpPr>
            <p:cNvPr id="103439" name="Text Box 16"/>
            <p:cNvSpPr txBox="1">
              <a:spLocks noChangeArrowheads="1"/>
            </p:cNvSpPr>
            <p:nvPr/>
          </p:nvSpPr>
          <p:spPr bwMode="auto">
            <a:xfrm>
              <a:off x="1179513" y="3489325"/>
              <a:ext cx="11239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800">
                  <a:solidFill>
                    <a:srgbClr val="000000"/>
                  </a:solidFill>
                  <a:sym typeface="Arial" charset="0"/>
                </a:rPr>
                <a:t>Encrypts</a:t>
              </a:r>
            </a:p>
            <a:p>
              <a:pPr eaLnBrk="0" hangingPunct="0">
                <a:buSzPct val="100000"/>
              </a:pPr>
              <a:r>
                <a:rPr lang="nl-BE" sz="1800">
                  <a:solidFill>
                    <a:srgbClr val="000000"/>
                  </a:solidFill>
                  <a:sym typeface="Arial" charset="0"/>
                </a:rPr>
                <a:t>message</a:t>
              </a:r>
            </a:p>
          </p:txBody>
        </p:sp>
        <p:sp>
          <p:nvSpPr>
            <p:cNvPr id="103440" name="Oval 17"/>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sz="1200" b="1">
                  <a:solidFill>
                    <a:srgbClr val="000000"/>
                  </a:solidFill>
                  <a:sym typeface="Arial" charset="0"/>
                </a:rPr>
                <a:t>4</a:t>
              </a:r>
            </a:p>
          </p:txBody>
        </p:sp>
        <p:sp>
          <p:nvSpPr>
            <p:cNvPr id="103441" name="Oval 18"/>
            <p:cNvSpPr>
              <a:spLocks noChangeArrowheads="1"/>
            </p:cNvSpPr>
            <p:nvPr/>
          </p:nvSpPr>
          <p:spPr bwMode="auto">
            <a:xfrm>
              <a:off x="341313" y="1782763"/>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sz="1200" b="1">
                  <a:solidFill>
                    <a:srgbClr val="000000"/>
                  </a:solidFill>
                  <a:sym typeface="Arial" charset="0"/>
                </a:rPr>
                <a:t>1</a:t>
              </a:r>
            </a:p>
          </p:txBody>
        </p:sp>
        <p:sp>
          <p:nvSpPr>
            <p:cNvPr id="103442" name="Rectangle 19"/>
            <p:cNvSpPr>
              <a:spLocks noChangeArrowheads="1"/>
            </p:cNvSpPr>
            <p:nvPr/>
          </p:nvSpPr>
          <p:spPr bwMode="auto">
            <a:xfrm>
              <a:off x="733425" y="4721225"/>
              <a:ext cx="4703763" cy="1674813"/>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43" name="Text Box 20"/>
            <p:cNvSpPr txBox="1">
              <a:spLocks noChangeArrowheads="1"/>
            </p:cNvSpPr>
            <p:nvPr/>
          </p:nvSpPr>
          <p:spPr bwMode="auto">
            <a:xfrm>
              <a:off x="987425" y="4737100"/>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800">
                  <a:solidFill>
                    <a:srgbClr val="000000"/>
                  </a:solidFill>
                  <a:sym typeface="Arial" charset="0"/>
                </a:rPr>
                <a:t>Message recipient</a:t>
              </a:r>
            </a:p>
          </p:txBody>
        </p:sp>
        <p:sp>
          <p:nvSpPr>
            <p:cNvPr id="103444" name="Text Box 21"/>
            <p:cNvSpPr txBox="1">
              <a:spLocks noChangeArrowheads="1"/>
            </p:cNvSpPr>
            <p:nvPr/>
          </p:nvSpPr>
          <p:spPr bwMode="auto">
            <a:xfrm>
              <a:off x="915988" y="5353050"/>
              <a:ext cx="2089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800">
                  <a:solidFill>
                    <a:srgbClr val="000000"/>
                  </a:solidFill>
                  <a:sym typeface="Arial" charset="0"/>
                </a:rPr>
                <a:t>Decrypts message</a:t>
              </a:r>
            </a:p>
          </p:txBody>
        </p:sp>
        <p:sp>
          <p:nvSpPr>
            <p:cNvPr id="103445" name="Oval 22"/>
            <p:cNvSpPr>
              <a:spLocks noChangeArrowheads="1"/>
            </p:cNvSpPr>
            <p:nvPr/>
          </p:nvSpPr>
          <p:spPr bwMode="auto">
            <a:xfrm>
              <a:off x="777875" y="508476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sz="1200" b="1">
                  <a:solidFill>
                    <a:srgbClr val="000000"/>
                  </a:solidFill>
                  <a:sym typeface="Arial" charset="0"/>
                </a:rPr>
                <a:t>5</a:t>
              </a:r>
            </a:p>
          </p:txBody>
        </p:sp>
        <p:sp>
          <p:nvSpPr>
            <p:cNvPr id="103446" name="Oval 23"/>
            <p:cNvSpPr>
              <a:spLocks noChangeArrowheads="1"/>
            </p:cNvSpPr>
            <p:nvPr/>
          </p:nvSpPr>
          <p:spPr bwMode="auto">
            <a:xfrm>
              <a:off x="3497263" y="495776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solidFill>
                    <a:srgbClr val="000000"/>
                  </a:solidFill>
                  <a:sym typeface="Arial" charset="0"/>
                </a:rPr>
                <a:t>Stored</a:t>
              </a:r>
            </a:p>
            <a:p>
              <a:pPr eaLnBrk="0" hangingPunct="0">
                <a:buSzPct val="100000"/>
              </a:pPr>
              <a:r>
                <a:rPr lang="nl-BE">
                  <a:solidFill>
                    <a:srgbClr val="000000"/>
                  </a:solidFill>
                  <a:sym typeface="Arial" charset="0"/>
                </a:rPr>
                <a:t>private</a:t>
              </a:r>
            </a:p>
            <a:p>
              <a:pPr eaLnBrk="0" hangingPunct="0">
                <a:buSzPct val="100000"/>
              </a:pPr>
              <a:r>
                <a:rPr lang="nl-BE">
                  <a:solidFill>
                    <a:srgbClr val="000000"/>
                  </a:solidFill>
                  <a:sym typeface="Arial" charset="0"/>
                </a:rPr>
                <a:t>key</a:t>
              </a:r>
            </a:p>
          </p:txBody>
        </p:sp>
        <p:sp>
          <p:nvSpPr>
            <p:cNvPr id="103447" name="Line 24"/>
            <p:cNvSpPr>
              <a:spLocks noChangeShapeType="1"/>
            </p:cNvSpPr>
            <p:nvPr/>
          </p:nvSpPr>
          <p:spPr bwMode="auto">
            <a:xfrm flipH="1">
              <a:off x="2949575" y="5583238"/>
              <a:ext cx="528638" cy="158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48" name="Text Box 25"/>
            <p:cNvSpPr txBox="1">
              <a:spLocks noChangeArrowheads="1"/>
            </p:cNvSpPr>
            <p:nvPr/>
          </p:nvSpPr>
          <p:spPr bwMode="auto">
            <a:xfrm>
              <a:off x="3644900" y="4056063"/>
              <a:ext cx="1479550"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800">
                  <a:solidFill>
                    <a:srgbClr val="3E6E5A"/>
                  </a:solidFill>
                  <a:sym typeface="Arial" charset="0"/>
                </a:rPr>
                <a:t>Identification</a:t>
              </a:r>
            </a:p>
            <a:p>
              <a:pPr eaLnBrk="0" hangingPunct="0">
                <a:buSzPct val="100000"/>
              </a:pPr>
              <a:r>
                <a:rPr lang="nl-BE" sz="1800">
                  <a:solidFill>
                    <a:srgbClr val="3E6E5A"/>
                  </a:solidFill>
                  <a:sym typeface="Arial" charset="0"/>
                </a:rPr>
                <a:t>certificate</a:t>
              </a:r>
            </a:p>
          </p:txBody>
        </p:sp>
        <p:sp>
          <p:nvSpPr>
            <p:cNvPr id="103449" name="Line 26"/>
            <p:cNvSpPr>
              <a:spLocks noChangeShapeType="1"/>
            </p:cNvSpPr>
            <p:nvPr/>
          </p:nvSpPr>
          <p:spPr bwMode="auto">
            <a:xfrm>
              <a:off x="3227388" y="2016125"/>
              <a:ext cx="2427287" cy="0"/>
            </a:xfrm>
            <a:prstGeom prst="line">
              <a:avLst/>
            </a:prstGeom>
            <a:noFill/>
            <a:ln w="2857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0" name="Text Box 28"/>
            <p:cNvSpPr txBox="1">
              <a:spLocks noChangeArrowheads="1"/>
            </p:cNvSpPr>
            <p:nvPr/>
          </p:nvSpPr>
          <p:spPr bwMode="auto">
            <a:xfrm>
              <a:off x="3814763" y="1754188"/>
              <a:ext cx="1331912"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400">
                  <a:solidFill>
                    <a:srgbClr val="A50021"/>
                  </a:solidFill>
                  <a:sym typeface="Arial" charset="0"/>
                </a:rPr>
                <a:t>Web service</a:t>
              </a:r>
            </a:p>
            <a:p>
              <a:pPr eaLnBrk="0" hangingPunct="0">
                <a:buSzPct val="100000"/>
              </a:pPr>
              <a:r>
                <a:rPr lang="nl-BE" sz="1400">
                  <a:solidFill>
                    <a:srgbClr val="A50021"/>
                  </a:solidFill>
                  <a:sym typeface="Arial" charset="0"/>
                </a:rPr>
                <a:t>Ask public key</a:t>
              </a:r>
            </a:p>
          </p:txBody>
        </p:sp>
        <p:sp>
          <p:nvSpPr>
            <p:cNvPr id="103451" name="Text Box 29"/>
            <p:cNvSpPr txBox="1">
              <a:spLocks noChangeArrowheads="1"/>
            </p:cNvSpPr>
            <p:nvPr/>
          </p:nvSpPr>
          <p:spPr bwMode="auto">
            <a:xfrm rot="3135873">
              <a:off x="3082132" y="3047206"/>
              <a:ext cx="137953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400">
                  <a:solidFill>
                    <a:srgbClr val="A50021"/>
                  </a:solidFill>
                  <a:sym typeface="Arial" charset="0"/>
                </a:rPr>
                <a:t>Send message</a:t>
              </a:r>
            </a:p>
            <a:p>
              <a:pPr eaLnBrk="0" hangingPunct="0">
                <a:buSzPct val="100000"/>
              </a:pPr>
              <a:r>
                <a:rPr lang="nl-BE" sz="1400">
                  <a:solidFill>
                    <a:srgbClr val="A50021"/>
                  </a:solidFill>
                  <a:sym typeface="Arial" charset="0"/>
                </a:rPr>
                <a:t>Any protocol</a:t>
              </a:r>
            </a:p>
          </p:txBody>
        </p:sp>
        <p:sp>
          <p:nvSpPr>
            <p:cNvPr id="103452" name="Line 30"/>
            <p:cNvSpPr>
              <a:spLocks noChangeShapeType="1"/>
            </p:cNvSpPr>
            <p:nvPr/>
          </p:nvSpPr>
          <p:spPr bwMode="auto">
            <a:xfrm flipH="1">
              <a:off x="2271713" y="4719638"/>
              <a:ext cx="2016125" cy="6191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3" name="Line 31"/>
            <p:cNvSpPr>
              <a:spLocks noChangeShapeType="1"/>
            </p:cNvSpPr>
            <p:nvPr/>
          </p:nvSpPr>
          <p:spPr bwMode="auto">
            <a:xfrm flipH="1" flipV="1">
              <a:off x="7726363" y="4005263"/>
              <a:ext cx="0" cy="5937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4" name="Line 32"/>
            <p:cNvSpPr>
              <a:spLocks noChangeShapeType="1"/>
            </p:cNvSpPr>
            <p:nvPr/>
          </p:nvSpPr>
          <p:spPr bwMode="auto">
            <a:xfrm flipH="1" flipV="1">
              <a:off x="6315075" y="2436813"/>
              <a:ext cx="1217613"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5" name="Line 33"/>
            <p:cNvSpPr>
              <a:spLocks noChangeShapeType="1"/>
            </p:cNvSpPr>
            <p:nvPr/>
          </p:nvSpPr>
          <p:spPr bwMode="auto">
            <a:xfrm>
              <a:off x="7712075" y="2532063"/>
              <a:ext cx="7938" cy="849312"/>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6" name="Line 34"/>
            <p:cNvSpPr>
              <a:spLocks noChangeShapeType="1"/>
            </p:cNvSpPr>
            <p:nvPr/>
          </p:nvSpPr>
          <p:spPr bwMode="auto">
            <a:xfrm>
              <a:off x="1703388" y="2432050"/>
              <a:ext cx="7937" cy="10382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7" name="Line 35"/>
            <p:cNvSpPr>
              <a:spLocks noChangeShapeType="1"/>
            </p:cNvSpPr>
            <p:nvPr/>
          </p:nvSpPr>
          <p:spPr bwMode="auto">
            <a:xfrm flipV="1">
              <a:off x="2403475" y="2232025"/>
              <a:ext cx="250825" cy="9525"/>
            </a:xfrm>
            <a:prstGeom prst="line">
              <a:avLst/>
            </a:prstGeom>
            <a:noFill/>
            <a:ln w="28575">
              <a:solidFill>
                <a:srgbClr val="3E6E5A"/>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8" name="Line 36"/>
            <p:cNvSpPr>
              <a:spLocks noChangeShapeType="1"/>
            </p:cNvSpPr>
            <p:nvPr/>
          </p:nvSpPr>
          <p:spPr bwMode="auto">
            <a:xfrm flipV="1">
              <a:off x="2073275" y="2573338"/>
              <a:ext cx="471488"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9" name="Line 37"/>
            <p:cNvSpPr>
              <a:spLocks noChangeShapeType="1"/>
            </p:cNvSpPr>
            <p:nvPr/>
          </p:nvSpPr>
          <p:spPr bwMode="auto">
            <a:xfrm>
              <a:off x="6321425" y="2343150"/>
              <a:ext cx="180975" cy="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63" name="Line 27"/>
            <p:cNvSpPr>
              <a:spLocks noChangeShapeType="1"/>
            </p:cNvSpPr>
            <p:nvPr/>
          </p:nvSpPr>
          <p:spPr bwMode="auto">
            <a:xfrm>
              <a:off x="3211513" y="2606675"/>
              <a:ext cx="1101725" cy="1431925"/>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grpSp>
      <p:pic>
        <p:nvPicPr>
          <p:cNvPr id="41" name="Picture 40"/>
          <p:cNvPicPr>
            <a:picLocks noChangeAspect="1"/>
          </p:cNvPicPr>
          <p:nvPr/>
        </p:nvPicPr>
        <p:blipFill>
          <a:blip r:embed="rId2"/>
          <a:stretch>
            <a:fillRect/>
          </a:stretch>
        </p:blipFill>
        <p:spPr>
          <a:xfrm>
            <a:off x="251520" y="206711"/>
            <a:ext cx="581025" cy="495300"/>
          </a:xfrm>
          <a:prstGeom prst="rect">
            <a:avLst/>
          </a:prstGeom>
        </p:spPr>
      </p:pic>
      <p:sp>
        <p:nvSpPr>
          <p:cNvPr id="9" name="Date Placeholder 8"/>
          <p:cNvSpPr>
            <a:spLocks noGrp="1"/>
          </p:cNvSpPr>
          <p:nvPr>
            <p:ph type="dt" sz="half" idx="10"/>
          </p:nvPr>
        </p:nvSpPr>
        <p:spPr/>
        <p:txBody>
          <a:bodyPr/>
          <a:lstStyle/>
          <a:p>
            <a:r>
              <a:rPr lang="nl-BE" smtClean="0"/>
              <a:t>14/11/2019</a:t>
            </a:r>
            <a:endParaRPr lang="fr-BE"/>
          </a:p>
        </p:txBody>
      </p:sp>
      <p:sp>
        <p:nvSpPr>
          <p:cNvPr id="2" name="Slide Number Placeholder 1"/>
          <p:cNvSpPr>
            <a:spLocks noGrp="1"/>
          </p:cNvSpPr>
          <p:nvPr>
            <p:ph type="sldNum" sz="quarter" idx="12"/>
          </p:nvPr>
        </p:nvSpPr>
        <p:spPr/>
        <p:txBody>
          <a:bodyPr/>
          <a:lstStyle/>
          <a:p>
            <a:fld id="{30A9230E-FFBB-4CCB-ABD7-198084EDE768}" type="slidenum">
              <a:rPr lang="fr-BE" smtClean="0"/>
              <a:t>17</a:t>
            </a:fld>
            <a:endParaRPr lang="fr-BE"/>
          </a:p>
        </p:txBody>
      </p:sp>
    </p:spTree>
    <p:extLst>
      <p:ext uri="{BB962C8B-B14F-4D97-AF65-F5344CB8AC3E}">
        <p14:creationId xmlns:p14="http://schemas.microsoft.com/office/powerpoint/2010/main" val="218929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83568" y="1412776"/>
            <a:ext cx="7885509" cy="4891227"/>
            <a:chOff x="142875" y="1049338"/>
            <a:chExt cx="8802688" cy="5575444"/>
          </a:xfrm>
        </p:grpSpPr>
        <p:sp>
          <p:nvSpPr>
            <p:cNvPr id="104450" name="Oval 3"/>
            <p:cNvSpPr>
              <a:spLocks noChangeArrowheads="1"/>
            </p:cNvSpPr>
            <p:nvPr/>
          </p:nvSpPr>
          <p:spPr bwMode="auto">
            <a:xfrm>
              <a:off x="7237413" y="2568575"/>
              <a:ext cx="1708150" cy="1271588"/>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solidFill>
                    <a:srgbClr val="000000"/>
                  </a:solidFill>
                  <a:sym typeface="Arial" charset="0"/>
                </a:rPr>
                <a:t>User 2</a:t>
              </a:r>
            </a:p>
            <a:p>
              <a:pPr eaLnBrk="0" hangingPunct="0">
                <a:buSzPct val="100000"/>
              </a:pPr>
              <a:r>
                <a:rPr lang="nl-BE">
                  <a:solidFill>
                    <a:srgbClr val="000000"/>
                  </a:solidFill>
                  <a:sym typeface="Arial" charset="0"/>
                </a:rPr>
                <a:t>Recipient</a:t>
              </a:r>
            </a:p>
          </p:txBody>
        </p:sp>
        <p:sp>
          <p:nvSpPr>
            <p:cNvPr id="104451" name="Oval 4"/>
            <p:cNvSpPr>
              <a:spLocks noChangeArrowheads="1"/>
            </p:cNvSpPr>
            <p:nvPr/>
          </p:nvSpPr>
          <p:spPr bwMode="auto">
            <a:xfrm>
              <a:off x="142875" y="2576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solidFill>
                    <a:srgbClr val="000000"/>
                  </a:solidFill>
                  <a:sym typeface="Arial" charset="0"/>
                </a:rPr>
                <a:t>User 1</a:t>
              </a:r>
            </a:p>
            <a:p>
              <a:pPr eaLnBrk="0" hangingPunct="0">
                <a:buSzPct val="100000"/>
              </a:pPr>
              <a:r>
                <a:rPr lang="nl-BE">
                  <a:solidFill>
                    <a:srgbClr val="000000"/>
                  </a:solidFill>
                  <a:sym typeface="Arial" charset="0"/>
                </a:rPr>
                <a:t>Originator</a:t>
              </a:r>
            </a:p>
          </p:txBody>
        </p:sp>
        <p:sp>
          <p:nvSpPr>
            <p:cNvPr id="104452" name="Oval 5"/>
            <p:cNvSpPr>
              <a:spLocks noChangeArrowheads="1"/>
            </p:cNvSpPr>
            <p:nvPr/>
          </p:nvSpPr>
          <p:spPr bwMode="auto">
            <a:xfrm>
              <a:off x="3489325" y="1049338"/>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dirty="0" err="1">
                  <a:solidFill>
                    <a:srgbClr val="000000"/>
                  </a:solidFill>
                  <a:sym typeface="Arial" charset="0"/>
                </a:rPr>
                <a:t>Key</a:t>
              </a:r>
              <a:r>
                <a:rPr lang="nl-BE" dirty="0">
                  <a:solidFill>
                    <a:srgbClr val="000000"/>
                  </a:solidFill>
                  <a:sym typeface="Arial" charset="0"/>
                </a:rPr>
                <a:t> </a:t>
              </a:r>
            </a:p>
            <a:p>
              <a:pPr eaLnBrk="0" hangingPunct="0">
                <a:buSzPct val="100000"/>
              </a:pPr>
              <a:r>
                <a:rPr lang="nl-BE" dirty="0">
                  <a:solidFill>
                    <a:srgbClr val="000000"/>
                  </a:solidFill>
                  <a:sym typeface="Arial" charset="0"/>
                </a:rPr>
                <a:t>Management</a:t>
              </a:r>
            </a:p>
            <a:p>
              <a:pPr eaLnBrk="0" hangingPunct="0">
                <a:buSzPct val="100000"/>
              </a:pPr>
              <a:r>
                <a:rPr lang="nl-BE" dirty="0">
                  <a:solidFill>
                    <a:srgbClr val="000000"/>
                  </a:solidFill>
                  <a:sym typeface="Arial" charset="0"/>
                </a:rPr>
                <a:t>/ Depot</a:t>
              </a:r>
            </a:p>
          </p:txBody>
        </p:sp>
        <p:sp>
          <p:nvSpPr>
            <p:cNvPr id="104453" name="Oval 6"/>
            <p:cNvSpPr>
              <a:spLocks noChangeArrowheads="1"/>
            </p:cNvSpPr>
            <p:nvPr/>
          </p:nvSpPr>
          <p:spPr bwMode="auto">
            <a:xfrm>
              <a:off x="3497263" y="4603750"/>
              <a:ext cx="1708150" cy="1282700"/>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solidFill>
                    <a:srgbClr val="000000"/>
                  </a:solidFill>
                  <a:sym typeface="Arial" charset="0"/>
                </a:rPr>
                <a:t>Messages</a:t>
              </a:r>
            </a:p>
            <a:p>
              <a:pPr eaLnBrk="0" hangingPunct="0">
                <a:buSzPct val="100000"/>
              </a:pPr>
              <a:r>
                <a:rPr lang="nl-BE">
                  <a:solidFill>
                    <a:srgbClr val="000000"/>
                  </a:solidFill>
                  <a:sym typeface="Arial" charset="0"/>
                </a:rPr>
                <a:t>Depot</a:t>
              </a:r>
            </a:p>
          </p:txBody>
        </p:sp>
        <p:sp>
          <p:nvSpPr>
            <p:cNvPr id="104454" name="Line 7"/>
            <p:cNvSpPr>
              <a:spLocks noChangeShapeType="1"/>
            </p:cNvSpPr>
            <p:nvPr/>
          </p:nvSpPr>
          <p:spPr bwMode="auto">
            <a:xfrm flipV="1">
              <a:off x="1754188" y="2044700"/>
              <a:ext cx="1852612" cy="8937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5" name="Text Box 8"/>
            <p:cNvSpPr txBox="1">
              <a:spLocks noChangeArrowheads="1"/>
            </p:cNvSpPr>
            <p:nvPr/>
          </p:nvSpPr>
          <p:spPr bwMode="auto">
            <a:xfrm>
              <a:off x="2554288" y="2566988"/>
              <a:ext cx="9636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000" b="1">
                  <a:solidFill>
                    <a:srgbClr val="000000"/>
                  </a:solidFill>
                  <a:sym typeface="Arial" charset="0"/>
                </a:rPr>
                <a:t>1</a:t>
              </a:r>
              <a:r>
                <a:rPr lang="nl-BE" sz="1000">
                  <a:solidFill>
                    <a:srgbClr val="000000"/>
                  </a:solidFill>
                  <a:sym typeface="Arial" charset="0"/>
                </a:rPr>
                <a:t> asks for key</a:t>
              </a:r>
            </a:p>
          </p:txBody>
        </p:sp>
        <p:sp>
          <p:nvSpPr>
            <p:cNvPr id="104456" name="Line 9"/>
            <p:cNvSpPr>
              <a:spLocks noChangeShapeType="1"/>
            </p:cNvSpPr>
            <p:nvPr/>
          </p:nvSpPr>
          <p:spPr bwMode="auto">
            <a:xfrm flipH="1">
              <a:off x="1636713" y="1906588"/>
              <a:ext cx="1874837" cy="893762"/>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7" name="Text Box 10"/>
            <p:cNvSpPr txBox="1">
              <a:spLocks noChangeArrowheads="1"/>
            </p:cNvSpPr>
            <p:nvPr/>
          </p:nvSpPr>
          <p:spPr bwMode="auto">
            <a:xfrm>
              <a:off x="1196975" y="2314575"/>
              <a:ext cx="857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000" b="1">
                  <a:solidFill>
                    <a:srgbClr val="000000"/>
                  </a:solidFill>
                  <a:sym typeface="Arial" charset="0"/>
                </a:rPr>
                <a:t>2</a:t>
              </a:r>
              <a:r>
                <a:rPr lang="nl-BE" sz="1000">
                  <a:solidFill>
                    <a:srgbClr val="000000"/>
                  </a:solidFill>
                  <a:sym typeface="Arial" charset="0"/>
                </a:rPr>
                <a:t> sends key</a:t>
              </a:r>
            </a:p>
          </p:txBody>
        </p:sp>
        <p:grpSp>
          <p:nvGrpSpPr>
            <p:cNvPr id="104458" name="Group 11"/>
            <p:cNvGrpSpPr>
              <a:grpSpLocks/>
            </p:cNvGrpSpPr>
            <p:nvPr/>
          </p:nvGrpSpPr>
          <p:grpSpPr bwMode="auto">
            <a:xfrm rot="-1540434">
              <a:off x="1597025" y="1428750"/>
              <a:ext cx="1833563" cy="882650"/>
              <a:chOff x="1174" y="2491"/>
              <a:chExt cx="1155" cy="556"/>
            </a:xfrm>
          </p:grpSpPr>
          <p:sp>
            <p:nvSpPr>
              <p:cNvPr id="104482" name="Text Box 12"/>
              <p:cNvSpPr txBox="1">
                <a:spLocks noChangeArrowheads="1"/>
              </p:cNvSpPr>
              <p:nvPr/>
            </p:nvSpPr>
            <p:spPr bwMode="auto">
              <a:xfrm>
                <a:off x="1375" y="2824"/>
                <a:ext cx="753" cy="181"/>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200">
                    <a:solidFill>
                      <a:srgbClr val="990000"/>
                    </a:solidFill>
                    <a:sym typeface="Arial" charset="0"/>
                  </a:rPr>
                  <a:t>Symmetric key</a:t>
                </a:r>
              </a:p>
            </p:txBody>
          </p:sp>
          <p:sp>
            <p:nvSpPr>
              <p:cNvPr id="104483" name="Rectangle 13"/>
              <p:cNvSpPr>
                <a:spLocks noChangeArrowheads="1"/>
              </p:cNvSpPr>
              <p:nvPr/>
            </p:nvSpPr>
            <p:spPr bwMode="auto">
              <a:xfrm>
                <a:off x="1346" y="2786"/>
                <a:ext cx="811" cy="261"/>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nl-BE" altLang="en-US" sz="1400"/>
              </a:p>
            </p:txBody>
          </p:sp>
          <p:sp>
            <p:nvSpPr>
              <p:cNvPr id="104484" name="Text Box 14"/>
              <p:cNvSpPr txBox="1">
                <a:spLocks noChangeArrowheads="1"/>
              </p:cNvSpPr>
              <p:nvPr/>
            </p:nvSpPr>
            <p:spPr bwMode="auto">
              <a:xfrm>
                <a:off x="1174" y="2491"/>
                <a:ext cx="11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200">
                    <a:solidFill>
                      <a:srgbClr val="000000"/>
                    </a:solidFill>
                    <a:sym typeface="Arial" charset="0"/>
                  </a:rPr>
                  <a:t>Encrypted with public key of user 1</a:t>
                </a:r>
              </a:p>
            </p:txBody>
          </p:sp>
        </p:grpSp>
        <p:sp>
          <p:nvSpPr>
            <p:cNvPr id="104459" name="Line 15"/>
            <p:cNvSpPr>
              <a:spLocks noChangeShapeType="1"/>
            </p:cNvSpPr>
            <p:nvPr/>
          </p:nvSpPr>
          <p:spPr bwMode="auto">
            <a:xfrm>
              <a:off x="1679575" y="3597275"/>
              <a:ext cx="2084388" cy="12223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0" name="Text Box 16"/>
            <p:cNvSpPr txBox="1">
              <a:spLocks noChangeArrowheads="1"/>
            </p:cNvSpPr>
            <p:nvPr/>
          </p:nvSpPr>
          <p:spPr bwMode="auto">
            <a:xfrm>
              <a:off x="2500313" y="3881438"/>
              <a:ext cx="1762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000" b="1">
                  <a:solidFill>
                    <a:srgbClr val="000000"/>
                  </a:solidFill>
                  <a:sym typeface="Arial" charset="0"/>
                </a:rPr>
                <a:t>3</a:t>
              </a:r>
              <a:r>
                <a:rPr lang="nl-BE" sz="1000">
                  <a:solidFill>
                    <a:srgbClr val="000000"/>
                  </a:solidFill>
                  <a:sym typeface="Arial" charset="0"/>
                </a:rPr>
                <a:t> sends encrypted message</a:t>
              </a:r>
            </a:p>
          </p:txBody>
        </p:sp>
        <p:sp>
          <p:nvSpPr>
            <p:cNvPr id="104461" name="Text Box 17"/>
            <p:cNvSpPr txBox="1">
              <a:spLocks noChangeArrowheads="1"/>
            </p:cNvSpPr>
            <p:nvPr/>
          </p:nvSpPr>
          <p:spPr bwMode="auto">
            <a:xfrm rot="1788510">
              <a:off x="1322388" y="4587875"/>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200">
                  <a:solidFill>
                    <a:srgbClr val="990000"/>
                  </a:solidFill>
                  <a:sym typeface="Arial" charset="0"/>
                </a:rPr>
                <a:t>Message encrypted with</a:t>
              </a:r>
            </a:p>
            <a:p>
              <a:pPr eaLnBrk="0" hangingPunct="0">
                <a:buSzPct val="100000"/>
              </a:pPr>
              <a:r>
                <a:rPr lang="nl-BE" sz="1200">
                  <a:solidFill>
                    <a:srgbClr val="990000"/>
                  </a:solidFill>
                  <a:sym typeface="Arial" charset="0"/>
                </a:rPr>
                <a:t>symmetric key</a:t>
              </a:r>
            </a:p>
          </p:txBody>
        </p:sp>
        <p:sp>
          <p:nvSpPr>
            <p:cNvPr id="104462" name="Rectangle 18"/>
            <p:cNvSpPr>
              <a:spLocks noChangeArrowheads="1"/>
            </p:cNvSpPr>
            <p:nvPr/>
          </p:nvSpPr>
          <p:spPr bwMode="auto">
            <a:xfrm rot="1788510">
              <a:off x="1273175" y="4532313"/>
              <a:ext cx="1939925" cy="566737"/>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ltLang="en-US" sz="1400"/>
            </a:p>
          </p:txBody>
        </p:sp>
        <p:sp>
          <p:nvSpPr>
            <p:cNvPr id="104463" name="Text Box 19"/>
            <p:cNvSpPr txBox="1">
              <a:spLocks noChangeArrowheads="1"/>
            </p:cNvSpPr>
            <p:nvPr/>
          </p:nvSpPr>
          <p:spPr bwMode="auto">
            <a:xfrm rot="1788510">
              <a:off x="1352550" y="4132263"/>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200">
                  <a:solidFill>
                    <a:srgbClr val="000000"/>
                  </a:solidFill>
                  <a:sym typeface="Arial" charset="0"/>
                </a:rPr>
                <a:t>Encrypted with public key of Message depot</a:t>
              </a:r>
            </a:p>
          </p:txBody>
        </p:sp>
        <p:sp>
          <p:nvSpPr>
            <p:cNvPr id="104464" name="Text Box 20"/>
            <p:cNvSpPr txBox="1">
              <a:spLocks noChangeArrowheads="1"/>
            </p:cNvSpPr>
            <p:nvPr/>
          </p:nvSpPr>
          <p:spPr bwMode="auto">
            <a:xfrm>
              <a:off x="3452811" y="5888038"/>
              <a:ext cx="1995366" cy="736744"/>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200">
                  <a:solidFill>
                    <a:srgbClr val="990000"/>
                  </a:solidFill>
                  <a:sym typeface="Arial" charset="0"/>
                </a:rPr>
                <a:t>Message encrypted with</a:t>
              </a:r>
            </a:p>
            <a:p>
              <a:pPr eaLnBrk="0" hangingPunct="0">
                <a:buSzPct val="100000"/>
              </a:pPr>
              <a:r>
                <a:rPr lang="nl-BE" sz="1200">
                  <a:solidFill>
                    <a:srgbClr val="990000"/>
                  </a:solidFill>
                  <a:sym typeface="Arial" charset="0"/>
                </a:rPr>
                <a:t>symmetric key</a:t>
              </a:r>
            </a:p>
          </p:txBody>
        </p:sp>
        <p:sp>
          <p:nvSpPr>
            <p:cNvPr id="104465" name="Line 21"/>
            <p:cNvSpPr>
              <a:spLocks noChangeShapeType="1"/>
            </p:cNvSpPr>
            <p:nvPr/>
          </p:nvSpPr>
          <p:spPr bwMode="auto">
            <a:xfrm flipH="1" flipV="1">
              <a:off x="5076825" y="1970088"/>
              <a:ext cx="2233613" cy="96837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6" name="Text Box 22"/>
            <p:cNvSpPr txBox="1">
              <a:spLocks noChangeArrowheads="1"/>
            </p:cNvSpPr>
            <p:nvPr/>
          </p:nvSpPr>
          <p:spPr bwMode="auto">
            <a:xfrm>
              <a:off x="5965825" y="279241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000" b="1">
                  <a:solidFill>
                    <a:srgbClr val="000000"/>
                  </a:solidFill>
                  <a:sym typeface="Arial" charset="0"/>
                </a:rPr>
                <a:t>4</a:t>
              </a:r>
              <a:r>
                <a:rPr lang="nl-BE" sz="1000">
                  <a:solidFill>
                    <a:srgbClr val="000000"/>
                  </a:solidFill>
                  <a:sym typeface="Arial" charset="0"/>
                </a:rPr>
                <a:t> justifies right to</a:t>
              </a:r>
            </a:p>
            <a:p>
              <a:pPr eaLnBrk="0" hangingPunct="0">
                <a:buSzPct val="100000"/>
              </a:pPr>
              <a:r>
                <a:rPr lang="nl-BE" sz="1000">
                  <a:solidFill>
                    <a:srgbClr val="000000"/>
                  </a:solidFill>
                  <a:sym typeface="Arial" charset="0"/>
                </a:rPr>
                <a:t>obtain key</a:t>
              </a:r>
            </a:p>
          </p:txBody>
        </p:sp>
        <p:sp>
          <p:nvSpPr>
            <p:cNvPr id="104467" name="Line 23"/>
            <p:cNvSpPr>
              <a:spLocks noChangeShapeType="1"/>
            </p:cNvSpPr>
            <p:nvPr/>
          </p:nvSpPr>
          <p:spPr bwMode="auto">
            <a:xfrm flipH="1">
              <a:off x="5053013" y="3673475"/>
              <a:ext cx="2489200" cy="120332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8" name="Text Box 24"/>
            <p:cNvSpPr txBox="1">
              <a:spLocks noChangeArrowheads="1"/>
            </p:cNvSpPr>
            <p:nvPr/>
          </p:nvSpPr>
          <p:spPr bwMode="auto">
            <a:xfrm>
              <a:off x="5899150" y="357346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000" b="1">
                  <a:solidFill>
                    <a:srgbClr val="000000"/>
                  </a:solidFill>
                  <a:sym typeface="Arial" charset="0"/>
                </a:rPr>
                <a:t>4</a:t>
              </a:r>
              <a:r>
                <a:rPr lang="nl-BE" sz="1000">
                  <a:solidFill>
                    <a:srgbClr val="000000"/>
                  </a:solidFill>
                  <a:sym typeface="Arial" charset="0"/>
                </a:rPr>
                <a:t> justifies right to</a:t>
              </a:r>
            </a:p>
            <a:p>
              <a:pPr eaLnBrk="0" hangingPunct="0">
                <a:buSzPct val="100000"/>
              </a:pPr>
              <a:r>
                <a:rPr lang="nl-BE" sz="1000">
                  <a:solidFill>
                    <a:srgbClr val="000000"/>
                  </a:solidFill>
                  <a:sym typeface="Arial" charset="0"/>
                </a:rPr>
                <a:t>obtain message</a:t>
              </a:r>
            </a:p>
          </p:txBody>
        </p:sp>
        <p:sp>
          <p:nvSpPr>
            <p:cNvPr id="104469" name="Text Box 25"/>
            <p:cNvSpPr txBox="1">
              <a:spLocks noChangeArrowheads="1"/>
            </p:cNvSpPr>
            <p:nvPr/>
          </p:nvSpPr>
          <p:spPr bwMode="auto">
            <a:xfrm rot="1408605">
              <a:off x="5695950" y="1935163"/>
              <a:ext cx="1195388" cy="287337"/>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200">
                  <a:solidFill>
                    <a:srgbClr val="990000"/>
                  </a:solidFill>
                  <a:sym typeface="Arial" charset="0"/>
                </a:rPr>
                <a:t>Symmetric key</a:t>
              </a:r>
            </a:p>
          </p:txBody>
        </p:sp>
        <p:sp>
          <p:nvSpPr>
            <p:cNvPr id="104470" name="Rectangle 26"/>
            <p:cNvSpPr>
              <a:spLocks noChangeArrowheads="1"/>
            </p:cNvSpPr>
            <p:nvPr/>
          </p:nvSpPr>
          <p:spPr bwMode="auto">
            <a:xfrm rot="1408605">
              <a:off x="5649913" y="1874838"/>
              <a:ext cx="1287462" cy="4143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nl-BE" altLang="en-US" sz="1400"/>
            </a:p>
          </p:txBody>
        </p:sp>
        <p:sp>
          <p:nvSpPr>
            <p:cNvPr id="104471" name="Text Box 27"/>
            <p:cNvSpPr txBox="1">
              <a:spLocks noChangeArrowheads="1"/>
            </p:cNvSpPr>
            <p:nvPr/>
          </p:nvSpPr>
          <p:spPr bwMode="auto">
            <a:xfrm rot="1408605">
              <a:off x="5554663" y="1444625"/>
              <a:ext cx="1833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200">
                  <a:solidFill>
                    <a:srgbClr val="000000"/>
                  </a:solidFill>
                  <a:sym typeface="Arial" charset="0"/>
                </a:rPr>
                <a:t>Encrypted with public key of user 2</a:t>
              </a:r>
            </a:p>
          </p:txBody>
        </p:sp>
        <p:sp>
          <p:nvSpPr>
            <p:cNvPr id="104472" name="Line 28"/>
            <p:cNvSpPr>
              <a:spLocks noChangeShapeType="1"/>
            </p:cNvSpPr>
            <p:nvPr/>
          </p:nvSpPr>
          <p:spPr bwMode="auto">
            <a:xfrm>
              <a:off x="5170488" y="1870075"/>
              <a:ext cx="2244725" cy="965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3" name="Text Box 29"/>
            <p:cNvSpPr txBox="1">
              <a:spLocks noChangeArrowheads="1"/>
            </p:cNvSpPr>
            <p:nvPr/>
          </p:nvSpPr>
          <p:spPr bwMode="auto">
            <a:xfrm>
              <a:off x="4652963" y="2303463"/>
              <a:ext cx="1009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000" b="1">
                  <a:solidFill>
                    <a:srgbClr val="000000"/>
                  </a:solidFill>
                  <a:sym typeface="Arial" charset="0"/>
                </a:rPr>
                <a:t>5 </a:t>
              </a:r>
              <a:r>
                <a:rPr lang="nl-BE" sz="1000">
                  <a:solidFill>
                    <a:srgbClr val="000000"/>
                  </a:solidFill>
                  <a:sym typeface="Arial" charset="0"/>
                </a:rPr>
                <a:t>receives key</a:t>
              </a:r>
            </a:p>
          </p:txBody>
        </p:sp>
        <p:sp>
          <p:nvSpPr>
            <p:cNvPr id="104474" name="Text Box 30"/>
            <p:cNvSpPr txBox="1">
              <a:spLocks noChangeArrowheads="1"/>
            </p:cNvSpPr>
            <p:nvPr/>
          </p:nvSpPr>
          <p:spPr bwMode="auto">
            <a:xfrm>
              <a:off x="4545013" y="4316413"/>
              <a:ext cx="1387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000" b="1">
                  <a:solidFill>
                    <a:srgbClr val="000000"/>
                  </a:solidFill>
                  <a:sym typeface="Arial" charset="0"/>
                </a:rPr>
                <a:t>5 </a:t>
              </a:r>
              <a:r>
                <a:rPr lang="nl-BE" sz="1000">
                  <a:solidFill>
                    <a:srgbClr val="000000"/>
                  </a:solidFill>
                  <a:sym typeface="Arial" charset="0"/>
                </a:rPr>
                <a:t>receives message</a:t>
              </a:r>
            </a:p>
          </p:txBody>
        </p:sp>
        <p:sp>
          <p:nvSpPr>
            <p:cNvPr id="104475" name="Line 31"/>
            <p:cNvSpPr>
              <a:spLocks noChangeShapeType="1"/>
            </p:cNvSpPr>
            <p:nvPr/>
          </p:nvSpPr>
          <p:spPr bwMode="auto">
            <a:xfrm flipV="1">
              <a:off x="5126038" y="3771900"/>
              <a:ext cx="2581275" cy="12525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6" name="Text Box 32"/>
            <p:cNvSpPr txBox="1">
              <a:spLocks noChangeArrowheads="1"/>
            </p:cNvSpPr>
            <p:nvPr/>
          </p:nvSpPr>
          <p:spPr bwMode="auto">
            <a:xfrm rot="-1568230">
              <a:off x="5959475" y="4843463"/>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200">
                  <a:solidFill>
                    <a:srgbClr val="990000"/>
                  </a:solidFill>
                  <a:sym typeface="Arial" charset="0"/>
                </a:rPr>
                <a:t>Message encrypted with</a:t>
              </a:r>
            </a:p>
            <a:p>
              <a:pPr eaLnBrk="0" hangingPunct="0">
                <a:buSzPct val="100000"/>
              </a:pPr>
              <a:r>
                <a:rPr lang="nl-BE" sz="1200">
                  <a:solidFill>
                    <a:srgbClr val="990000"/>
                  </a:solidFill>
                  <a:sym typeface="Arial" charset="0"/>
                </a:rPr>
                <a:t>symmetric key</a:t>
              </a:r>
            </a:p>
          </p:txBody>
        </p:sp>
        <p:sp>
          <p:nvSpPr>
            <p:cNvPr id="104477" name="Rectangle 33"/>
            <p:cNvSpPr>
              <a:spLocks noChangeArrowheads="1"/>
            </p:cNvSpPr>
            <p:nvPr/>
          </p:nvSpPr>
          <p:spPr bwMode="auto">
            <a:xfrm rot="-1568230">
              <a:off x="5915025" y="4786313"/>
              <a:ext cx="1919288" cy="5667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ltLang="en-US" sz="1400"/>
            </a:p>
          </p:txBody>
        </p:sp>
        <p:sp>
          <p:nvSpPr>
            <p:cNvPr id="104478" name="Text Box 34"/>
            <p:cNvSpPr txBox="1">
              <a:spLocks noChangeArrowheads="1"/>
            </p:cNvSpPr>
            <p:nvPr/>
          </p:nvSpPr>
          <p:spPr bwMode="auto">
            <a:xfrm rot="-1568230">
              <a:off x="5489575" y="4370388"/>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200">
                  <a:solidFill>
                    <a:srgbClr val="000000"/>
                  </a:solidFill>
                  <a:sym typeface="Arial" charset="0"/>
                </a:rPr>
                <a:t>Encrypted with public key of User 2</a:t>
              </a:r>
            </a:p>
          </p:txBody>
        </p:sp>
      </p:grpSp>
      <p:sp>
        <p:nvSpPr>
          <p:cNvPr id="6" name="Title 5"/>
          <p:cNvSpPr>
            <a:spLocks noGrp="1"/>
          </p:cNvSpPr>
          <p:nvPr>
            <p:ph type="title"/>
          </p:nvPr>
        </p:nvSpPr>
        <p:spPr/>
        <p:txBody>
          <a:bodyPr/>
          <a:lstStyle/>
          <a:p>
            <a:r>
              <a:rPr lang="nl-BE"/>
              <a:t>Vercijfering niet-gekende bestemmeling</a:t>
            </a:r>
          </a:p>
        </p:txBody>
      </p:sp>
      <p:pic>
        <p:nvPicPr>
          <p:cNvPr id="38" name="Picture 37"/>
          <p:cNvPicPr>
            <a:picLocks noChangeAspect="1"/>
          </p:cNvPicPr>
          <p:nvPr/>
        </p:nvPicPr>
        <p:blipFill>
          <a:blip r:embed="rId2"/>
          <a:stretch>
            <a:fillRect/>
          </a:stretch>
        </p:blipFill>
        <p:spPr>
          <a:xfrm>
            <a:off x="251520" y="206711"/>
            <a:ext cx="581025" cy="495300"/>
          </a:xfrm>
          <a:prstGeom prst="rect">
            <a:avLst/>
          </a:prstGeom>
        </p:spPr>
      </p:pic>
      <p:sp>
        <p:nvSpPr>
          <p:cNvPr id="9" name="Date Placeholder 8"/>
          <p:cNvSpPr>
            <a:spLocks noGrp="1"/>
          </p:cNvSpPr>
          <p:nvPr>
            <p:ph type="dt" sz="half" idx="10"/>
          </p:nvPr>
        </p:nvSpPr>
        <p:spPr/>
        <p:txBody>
          <a:bodyPr/>
          <a:lstStyle/>
          <a:p>
            <a:r>
              <a:rPr lang="nl-BE" smtClean="0"/>
              <a:t>14/11/2019</a:t>
            </a:r>
            <a:endParaRPr lang="fr-BE"/>
          </a:p>
        </p:txBody>
      </p:sp>
      <p:sp>
        <p:nvSpPr>
          <p:cNvPr id="2" name="Slide Number Placeholder 1"/>
          <p:cNvSpPr>
            <a:spLocks noGrp="1"/>
          </p:cNvSpPr>
          <p:nvPr>
            <p:ph type="sldNum" sz="quarter" idx="12"/>
          </p:nvPr>
        </p:nvSpPr>
        <p:spPr/>
        <p:txBody>
          <a:bodyPr/>
          <a:lstStyle/>
          <a:p>
            <a:fld id="{30A9230E-FFBB-4CCB-ABD7-198084EDE768}" type="slidenum">
              <a:rPr lang="fr-BE" smtClean="0"/>
              <a:t>18</a:t>
            </a:fld>
            <a:endParaRPr lang="fr-BE"/>
          </a:p>
        </p:txBody>
      </p:sp>
    </p:spTree>
    <p:extLst>
      <p:ext uri="{BB962C8B-B14F-4D97-AF65-F5344CB8AC3E}">
        <p14:creationId xmlns:p14="http://schemas.microsoft.com/office/powerpoint/2010/main" val="3230392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err="1" smtClean="0"/>
              <a:t>Datation</a:t>
            </a:r>
            <a:r>
              <a:rPr lang="nl-BE" dirty="0" smtClean="0"/>
              <a:t> </a:t>
            </a:r>
            <a:r>
              <a:rPr lang="nl-BE" dirty="0" err="1" smtClean="0"/>
              <a:t>électronique</a:t>
            </a:r>
            <a:r>
              <a:rPr lang="nl-BE" dirty="0" smtClean="0"/>
              <a:t> (timestamping)</a:t>
            </a:r>
            <a:endParaRPr lang="nl-BE" dirty="0"/>
          </a:p>
        </p:txBody>
      </p:sp>
      <p:sp>
        <p:nvSpPr>
          <p:cNvPr id="3" name="Content Placeholder 2"/>
          <p:cNvSpPr>
            <a:spLocks noGrp="1"/>
          </p:cNvSpPr>
          <p:nvPr>
            <p:ph idx="1"/>
          </p:nvPr>
        </p:nvSpPr>
        <p:spPr/>
        <p:txBody>
          <a:bodyPr>
            <a:normAutofit/>
          </a:bodyPr>
          <a:lstStyle/>
          <a:p>
            <a:r>
              <a:rPr lang="fr-BE" dirty="0" smtClean="0"/>
              <a:t>système </a:t>
            </a:r>
            <a:r>
              <a:rPr lang="fr-BE" dirty="0"/>
              <a:t>permettant de conserver la preuve de l'existence d'un document et de son contenu à une date donnée</a:t>
            </a:r>
          </a:p>
          <a:p>
            <a:endParaRPr lang="fr-BE" dirty="0"/>
          </a:p>
          <a:p>
            <a:r>
              <a:rPr lang="fr-BE" dirty="0" smtClean="0"/>
              <a:t>personne</a:t>
            </a:r>
            <a:r>
              <a:rPr lang="fr-BE" dirty="0"/>
              <a:t>, pas même le propriétaire du document, ne peut modifier le document ou l'horodatage sans que cela ne soit remarqué par la </a:t>
            </a:r>
            <a:r>
              <a:rPr lang="fr-BE" dirty="0" smtClean="0"/>
              <a:t>suite</a:t>
            </a:r>
          </a:p>
          <a:p>
            <a:endParaRPr lang="nl-BE" dirty="0" smtClean="0"/>
          </a:p>
          <a:p>
            <a:r>
              <a:rPr lang="nl-BE" dirty="0" smtClean="0"/>
              <a:t>plus </a:t>
            </a:r>
            <a:r>
              <a:rPr lang="nl-BE" dirty="0" err="1" smtClean="0"/>
              <a:t>d’infos</a:t>
            </a:r>
            <a:r>
              <a:rPr lang="nl-BE" dirty="0"/>
              <a:t>  </a:t>
            </a:r>
            <a:r>
              <a:rPr lang="nl-BE" dirty="0">
                <a:hlinkClick r:id="rId2"/>
              </a:rPr>
              <a:t>https://</a:t>
            </a:r>
            <a:r>
              <a:rPr lang="nl-BE" dirty="0" smtClean="0">
                <a:hlinkClick r:id="rId2"/>
              </a:rPr>
              <a:t>www.ehealth.fgov.be/ehealthplatform/fr/datation-electronique-timestamping</a:t>
            </a:r>
            <a:endParaRPr lang="nl-BE" dirty="0" smtClean="0"/>
          </a:p>
          <a:p>
            <a:pPr marL="0" indent="0">
              <a:buNone/>
            </a:pPr>
            <a:endParaRPr lang="nl-BE" dirty="0"/>
          </a:p>
        </p:txBody>
      </p:sp>
      <p:pic>
        <p:nvPicPr>
          <p:cNvPr id="6" name="Picture 5"/>
          <p:cNvPicPr>
            <a:picLocks noChangeAspect="1"/>
          </p:cNvPicPr>
          <p:nvPr/>
        </p:nvPicPr>
        <p:blipFill>
          <a:blip r:embed="rId3"/>
          <a:stretch>
            <a:fillRect/>
          </a:stretch>
        </p:blipFill>
        <p:spPr>
          <a:xfrm>
            <a:off x="242887" y="254336"/>
            <a:ext cx="428625" cy="400050"/>
          </a:xfrm>
          <a:prstGeom prst="rect">
            <a:avLst/>
          </a:prstGeom>
        </p:spPr>
      </p:pic>
      <p:sp>
        <p:nvSpPr>
          <p:cNvPr id="10" name="Date Placeholder 9"/>
          <p:cNvSpPr>
            <a:spLocks noGrp="1"/>
          </p:cNvSpPr>
          <p:nvPr>
            <p:ph type="dt" sz="half" idx="10"/>
          </p:nvPr>
        </p:nvSpPr>
        <p:spPr/>
        <p:txBody>
          <a:bodyPr/>
          <a:lstStyle/>
          <a:p>
            <a:r>
              <a:rPr lang="nl-BE" smtClean="0"/>
              <a:t>14/11/2019</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19</a:t>
            </a:fld>
            <a:endParaRPr lang="fr-BE"/>
          </a:p>
        </p:txBody>
      </p:sp>
    </p:spTree>
    <p:extLst>
      <p:ext uri="{BB962C8B-B14F-4D97-AF65-F5344CB8AC3E}">
        <p14:creationId xmlns:p14="http://schemas.microsoft.com/office/powerpoint/2010/main" val="2332087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Objectifs de la Plate-forme </a:t>
            </a:r>
            <a:r>
              <a:rPr lang="fr-BE" dirty="0" smtClean="0">
                <a:solidFill>
                  <a:srgbClr val="3E6E5A"/>
                </a:solidFill>
              </a:rPr>
              <a:t>eHealth</a:t>
            </a:r>
            <a:endParaRPr lang="fr-BE" dirty="0">
              <a:solidFill>
                <a:srgbClr val="3E6E5A"/>
              </a:solidFill>
            </a:endParaRPr>
          </a:p>
        </p:txBody>
      </p:sp>
      <p:sp>
        <p:nvSpPr>
          <p:cNvPr id="92162" name="Rectangle 3"/>
          <p:cNvSpPr>
            <a:spLocks noGrp="1" noChangeArrowheads="1"/>
          </p:cNvSpPr>
          <p:nvPr>
            <p:ph idx="1"/>
          </p:nvPr>
        </p:nvSpPr>
        <p:spPr/>
        <p:txBody>
          <a:bodyPr>
            <a:normAutofit/>
          </a:bodyPr>
          <a:lstStyle/>
          <a:p>
            <a:r>
              <a:rPr lang="fr-BE" dirty="0"/>
              <a:t>c</a:t>
            </a:r>
            <a:r>
              <a:rPr lang="fr-BE" dirty="0" smtClean="0"/>
              <a:t>omment?</a:t>
            </a:r>
          </a:p>
          <a:p>
            <a:pPr lvl="1"/>
            <a:r>
              <a:rPr lang="fr-BE" dirty="0" smtClean="0"/>
              <a:t>à l'aide d’une prestation de services et d'un échange d’informations électroniques mutuels bien organisés entre tous les acteurs des soins de santé</a:t>
            </a:r>
          </a:p>
          <a:p>
            <a:pPr lvl="1"/>
            <a:r>
              <a:rPr lang="fr-BE" dirty="0" smtClean="0"/>
              <a:t>tout en offrant les garanties utiles au niveau de la sécurité de l’information, de la protection de la vie privée et du secret professionnel</a:t>
            </a:r>
          </a:p>
          <a:p>
            <a:pPr lvl="1"/>
            <a:endParaRPr lang="nl-BE" altLang="en-US" dirty="0" smtClean="0"/>
          </a:p>
          <a:p>
            <a:r>
              <a:rPr lang="fr-BE" dirty="0"/>
              <a:t>q</a:t>
            </a:r>
            <a:r>
              <a:rPr lang="fr-BE" dirty="0" smtClean="0"/>
              <a:t>u'est-ce?</a:t>
            </a:r>
          </a:p>
          <a:p>
            <a:pPr lvl="1"/>
            <a:r>
              <a:rPr lang="fr-BE" dirty="0" smtClean="0"/>
              <a:t>optimaliser la qualité et la continuité des prestations de soins de santé </a:t>
            </a:r>
          </a:p>
          <a:p>
            <a:pPr lvl="1"/>
            <a:r>
              <a:rPr lang="fr-BE" dirty="0" smtClean="0"/>
              <a:t>optimaliser la sécurité du patient</a:t>
            </a:r>
          </a:p>
          <a:p>
            <a:pPr lvl="1"/>
            <a:r>
              <a:rPr lang="fr-BE" dirty="0" smtClean="0"/>
              <a:t>simplifier les formalités administratives pour tous les acteurs des soins de santé</a:t>
            </a:r>
          </a:p>
          <a:p>
            <a:pPr lvl="1"/>
            <a:r>
              <a:rPr lang="fr-BE" dirty="0" smtClean="0"/>
              <a:t>offrir un soutien optimal à la politique des soins de santé</a:t>
            </a:r>
          </a:p>
          <a:p>
            <a:pPr lvl="1"/>
            <a:endParaRPr lang="nl-BE" altLang="en-US" dirty="0" smtClean="0"/>
          </a:p>
          <a:p>
            <a:endParaRPr lang="nl-BE" altLang="en-US" dirty="0" smtClean="0"/>
          </a:p>
        </p:txBody>
      </p:sp>
      <p:sp>
        <p:nvSpPr>
          <p:cNvPr id="6" name="Date Placeholder 5"/>
          <p:cNvSpPr>
            <a:spLocks noGrp="1"/>
          </p:cNvSpPr>
          <p:nvPr>
            <p:ph type="dt" sz="half" idx="10"/>
          </p:nvPr>
        </p:nvSpPr>
        <p:spPr/>
        <p:txBody>
          <a:bodyPr/>
          <a:lstStyle/>
          <a:p>
            <a:r>
              <a:rPr lang="nl-BE" smtClean="0"/>
              <a:t>14/11/2019</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2</a:t>
            </a:fld>
            <a:endParaRPr lang="fr-BE"/>
          </a:p>
        </p:txBody>
      </p:sp>
    </p:spTree>
    <p:extLst>
      <p:ext uri="{BB962C8B-B14F-4D97-AF65-F5344CB8AC3E}">
        <p14:creationId xmlns:p14="http://schemas.microsoft.com/office/powerpoint/2010/main" val="2761617244"/>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Timestamping: </a:t>
            </a:r>
            <a:r>
              <a:rPr lang="nl-BE" dirty="0" err="1" smtClean="0"/>
              <a:t>exemple</a:t>
            </a:r>
            <a:endParaRPr lang="nl-BE" dirty="0"/>
          </a:p>
        </p:txBody>
      </p:sp>
      <p:sp>
        <p:nvSpPr>
          <p:cNvPr id="23557"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en-GB" altLang="en-US"/>
          </a:p>
        </p:txBody>
      </p:sp>
      <p:sp>
        <p:nvSpPr>
          <p:cNvPr id="23558" name="Rectangle 4"/>
          <p:cNvSpPr>
            <a:spLocks noChangeArrowheads="1"/>
          </p:cNvSpPr>
          <p:nvPr/>
        </p:nvSpPr>
        <p:spPr bwMode="auto">
          <a:xfrm>
            <a:off x="611560" y="1268760"/>
            <a:ext cx="3589338" cy="4505325"/>
          </a:xfrm>
          <a:prstGeom prst="rect">
            <a:avLst/>
          </a:prstGeom>
          <a:solidFill>
            <a:srgbClr val="9EB6AC"/>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59" name="Rectangle 6"/>
          <p:cNvSpPr>
            <a:spLocks noChangeArrowheads="1"/>
          </p:cNvSpPr>
          <p:nvPr/>
        </p:nvSpPr>
        <p:spPr bwMode="auto">
          <a:xfrm>
            <a:off x="824285" y="2145060"/>
            <a:ext cx="1624013"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solidFill>
                  <a:srgbClr val="000000"/>
                </a:solidFill>
              </a:rPr>
              <a:t>prescription A</a:t>
            </a:r>
          </a:p>
        </p:txBody>
      </p:sp>
      <p:sp>
        <p:nvSpPr>
          <p:cNvPr id="23560" name="Oval 8"/>
          <p:cNvSpPr>
            <a:spLocks noChangeArrowheads="1"/>
          </p:cNvSpPr>
          <p:nvPr/>
        </p:nvSpPr>
        <p:spPr bwMode="auto">
          <a:xfrm>
            <a:off x="606798" y="194821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sz="1200" b="1">
                <a:solidFill>
                  <a:srgbClr val="000000"/>
                </a:solidFill>
              </a:rPr>
              <a:t>1</a:t>
            </a:r>
          </a:p>
        </p:txBody>
      </p:sp>
      <p:sp>
        <p:nvSpPr>
          <p:cNvPr id="23561" name="Rectangle 10"/>
          <p:cNvSpPr>
            <a:spLocks noChangeArrowheads="1"/>
          </p:cNvSpPr>
          <p:nvPr/>
        </p:nvSpPr>
        <p:spPr bwMode="auto">
          <a:xfrm>
            <a:off x="862385" y="3291235"/>
            <a:ext cx="1309688" cy="33813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sz="1600">
                <a:solidFill>
                  <a:srgbClr val="000000"/>
                </a:solidFill>
              </a:rPr>
              <a:t>Hashcode A</a:t>
            </a:r>
          </a:p>
        </p:txBody>
      </p:sp>
      <p:sp>
        <p:nvSpPr>
          <p:cNvPr id="23562" name="Rectangle 12"/>
          <p:cNvSpPr>
            <a:spLocks noChangeArrowheads="1"/>
          </p:cNvSpPr>
          <p:nvPr/>
        </p:nvSpPr>
        <p:spPr bwMode="auto">
          <a:xfrm>
            <a:off x="4921623" y="1333848"/>
            <a:ext cx="3589337" cy="444817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63" name="Oval 13"/>
          <p:cNvSpPr>
            <a:spLocks noChangeArrowheads="1"/>
          </p:cNvSpPr>
          <p:nvPr/>
        </p:nvSpPr>
        <p:spPr bwMode="auto">
          <a:xfrm>
            <a:off x="679823" y="300548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sz="1200" b="1">
                <a:solidFill>
                  <a:srgbClr val="000000"/>
                </a:solidFill>
              </a:rPr>
              <a:t>2</a:t>
            </a:r>
          </a:p>
        </p:txBody>
      </p:sp>
      <p:sp>
        <p:nvSpPr>
          <p:cNvPr id="23564" name="Rectangle 17"/>
          <p:cNvSpPr>
            <a:spLocks noChangeArrowheads="1"/>
          </p:cNvSpPr>
          <p:nvPr/>
        </p:nvSpPr>
        <p:spPr bwMode="auto">
          <a:xfrm>
            <a:off x="2499098" y="2154585"/>
            <a:ext cx="1633537"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solidFill>
                  <a:srgbClr val="000000"/>
                </a:solidFill>
              </a:rPr>
              <a:t>prescription B</a:t>
            </a:r>
          </a:p>
        </p:txBody>
      </p:sp>
      <p:sp>
        <p:nvSpPr>
          <p:cNvPr id="23565" name="Rectangle 18"/>
          <p:cNvSpPr>
            <a:spLocks noChangeArrowheads="1"/>
          </p:cNvSpPr>
          <p:nvPr/>
        </p:nvSpPr>
        <p:spPr bwMode="auto">
          <a:xfrm>
            <a:off x="2597523" y="3270598"/>
            <a:ext cx="1311275" cy="338137"/>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sz="1600">
                <a:solidFill>
                  <a:srgbClr val="000000"/>
                </a:solidFill>
              </a:rPr>
              <a:t>Hashcode B</a:t>
            </a:r>
          </a:p>
        </p:txBody>
      </p:sp>
      <p:sp>
        <p:nvSpPr>
          <p:cNvPr id="23566" name="Rectangle 23"/>
          <p:cNvSpPr>
            <a:spLocks noChangeArrowheads="1"/>
          </p:cNvSpPr>
          <p:nvPr/>
        </p:nvSpPr>
        <p:spPr bwMode="auto">
          <a:xfrm>
            <a:off x="1333873" y="4394548"/>
            <a:ext cx="2260600" cy="379412"/>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solidFill>
                  <a:srgbClr val="000000"/>
                </a:solidFill>
              </a:rPr>
              <a:t>Timestamp bag</a:t>
            </a:r>
          </a:p>
        </p:txBody>
      </p:sp>
      <p:sp>
        <p:nvSpPr>
          <p:cNvPr id="23567" name="Rectangle 26"/>
          <p:cNvSpPr>
            <a:spLocks noChangeArrowheads="1"/>
          </p:cNvSpPr>
          <p:nvPr/>
        </p:nvSpPr>
        <p:spPr bwMode="auto">
          <a:xfrm>
            <a:off x="5396285" y="4723160"/>
            <a:ext cx="16430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solidFill>
                  <a:srgbClr val="000000"/>
                </a:solidFill>
              </a:rPr>
              <a:t>Electronic</a:t>
            </a:r>
          </a:p>
          <a:p>
            <a:pPr algn="ctr">
              <a:buSzPct val="100000"/>
            </a:pPr>
            <a:r>
              <a:rPr lang="nl-BE">
                <a:solidFill>
                  <a:srgbClr val="000000"/>
                </a:solidFill>
              </a:rPr>
              <a:t>timestamping</a:t>
            </a:r>
          </a:p>
        </p:txBody>
      </p:sp>
      <p:sp>
        <p:nvSpPr>
          <p:cNvPr id="23568" name="Oval 27"/>
          <p:cNvSpPr>
            <a:spLocks noChangeArrowheads="1"/>
          </p:cNvSpPr>
          <p:nvPr/>
        </p:nvSpPr>
        <p:spPr bwMode="auto">
          <a:xfrm>
            <a:off x="5250235" y="4502498"/>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sz="1200" b="1">
                <a:solidFill>
                  <a:srgbClr val="000000"/>
                </a:solidFill>
              </a:rPr>
              <a:t>4</a:t>
            </a:r>
          </a:p>
        </p:txBody>
      </p:sp>
      <p:sp>
        <p:nvSpPr>
          <p:cNvPr id="23569" name="Rectangle 28"/>
          <p:cNvSpPr>
            <a:spLocks noChangeArrowheads="1"/>
          </p:cNvSpPr>
          <p:nvPr/>
        </p:nvSpPr>
        <p:spPr bwMode="auto">
          <a:xfrm>
            <a:off x="5932860" y="2157760"/>
            <a:ext cx="15668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solidFill>
                  <a:srgbClr val="000000"/>
                </a:solidFill>
              </a:rPr>
              <a:t>electronic</a:t>
            </a:r>
          </a:p>
          <a:p>
            <a:pPr algn="ctr">
              <a:buSzPct val="100000"/>
            </a:pPr>
            <a:r>
              <a:rPr lang="nl-BE">
                <a:solidFill>
                  <a:srgbClr val="000000"/>
                </a:solidFill>
              </a:rPr>
              <a:t>signature</a:t>
            </a:r>
          </a:p>
        </p:txBody>
      </p:sp>
      <p:sp>
        <p:nvSpPr>
          <p:cNvPr id="23570" name="Oval 30"/>
          <p:cNvSpPr>
            <a:spLocks noChangeArrowheads="1"/>
          </p:cNvSpPr>
          <p:nvPr/>
        </p:nvSpPr>
        <p:spPr bwMode="auto">
          <a:xfrm>
            <a:off x="5364535" y="2610198"/>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sz="1200" b="1">
                <a:solidFill>
                  <a:srgbClr val="000000"/>
                </a:solidFill>
              </a:rPr>
              <a:t>5</a:t>
            </a:r>
          </a:p>
        </p:txBody>
      </p:sp>
      <p:sp>
        <p:nvSpPr>
          <p:cNvPr id="23571" name="Rectangle 31"/>
          <p:cNvSpPr>
            <a:spLocks noChangeArrowheads="1"/>
          </p:cNvSpPr>
          <p:nvPr/>
        </p:nvSpPr>
        <p:spPr bwMode="auto">
          <a:xfrm>
            <a:off x="1705348" y="5377210"/>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solidFill>
                  <a:srgbClr val="000000"/>
                </a:solidFill>
              </a:rPr>
              <a:t>Archive</a:t>
            </a:r>
          </a:p>
        </p:txBody>
      </p:sp>
      <p:sp>
        <p:nvSpPr>
          <p:cNvPr id="23572" name="Oval 32"/>
          <p:cNvSpPr>
            <a:spLocks noChangeArrowheads="1"/>
          </p:cNvSpPr>
          <p:nvPr/>
        </p:nvSpPr>
        <p:spPr bwMode="auto">
          <a:xfrm>
            <a:off x="1527548" y="519941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sz="1200" b="1">
                <a:solidFill>
                  <a:srgbClr val="000000"/>
                </a:solidFill>
              </a:rPr>
              <a:t>6</a:t>
            </a:r>
          </a:p>
        </p:txBody>
      </p:sp>
      <p:sp>
        <p:nvSpPr>
          <p:cNvPr id="23573" name="Rectangle 38"/>
          <p:cNvSpPr>
            <a:spLocks noChangeArrowheads="1"/>
          </p:cNvSpPr>
          <p:nvPr/>
        </p:nvSpPr>
        <p:spPr bwMode="auto">
          <a:xfrm>
            <a:off x="7480673" y="4481860"/>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solidFill>
                  <a:srgbClr val="000000"/>
                </a:solidFill>
              </a:rPr>
              <a:t>Archive</a:t>
            </a:r>
          </a:p>
        </p:txBody>
      </p:sp>
      <p:sp>
        <p:nvSpPr>
          <p:cNvPr id="23574" name="Oval 39"/>
          <p:cNvSpPr>
            <a:spLocks noChangeArrowheads="1"/>
          </p:cNvSpPr>
          <p:nvPr/>
        </p:nvSpPr>
        <p:spPr bwMode="auto">
          <a:xfrm>
            <a:off x="8001373" y="419928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sz="1200" b="1">
                <a:solidFill>
                  <a:srgbClr val="000000"/>
                </a:solidFill>
              </a:rPr>
              <a:t>6</a:t>
            </a:r>
          </a:p>
        </p:txBody>
      </p:sp>
      <p:sp>
        <p:nvSpPr>
          <p:cNvPr id="23575" name="Oval 24"/>
          <p:cNvSpPr>
            <a:spLocks noChangeArrowheads="1"/>
          </p:cNvSpPr>
          <p:nvPr/>
        </p:nvSpPr>
        <p:spPr bwMode="auto">
          <a:xfrm>
            <a:off x="1187823" y="419928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sz="1200" b="1">
                <a:solidFill>
                  <a:srgbClr val="000000"/>
                </a:solidFill>
              </a:rPr>
              <a:t>3</a:t>
            </a:r>
          </a:p>
        </p:txBody>
      </p:sp>
      <p:sp>
        <p:nvSpPr>
          <p:cNvPr id="23576" name="Down Arrow 1"/>
          <p:cNvSpPr>
            <a:spLocks noChangeArrowheads="1"/>
          </p:cNvSpPr>
          <p:nvPr/>
        </p:nvSpPr>
        <p:spPr bwMode="auto">
          <a:xfrm>
            <a:off x="1381498" y="2603848"/>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7" name="Down Arrow 36"/>
          <p:cNvSpPr>
            <a:spLocks noChangeArrowheads="1"/>
          </p:cNvSpPr>
          <p:nvPr/>
        </p:nvSpPr>
        <p:spPr bwMode="auto">
          <a:xfrm>
            <a:off x="3084885" y="2603848"/>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8" name="Down Arrow 1"/>
          <p:cNvSpPr>
            <a:spLocks noChangeArrowheads="1"/>
          </p:cNvSpPr>
          <p:nvPr/>
        </p:nvSpPr>
        <p:spPr bwMode="auto">
          <a:xfrm>
            <a:off x="1518023" y="3743673"/>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9" name="Down Arrow 35"/>
          <p:cNvSpPr>
            <a:spLocks noChangeArrowheads="1"/>
          </p:cNvSpPr>
          <p:nvPr/>
        </p:nvSpPr>
        <p:spPr bwMode="auto">
          <a:xfrm>
            <a:off x="3126160" y="3743673"/>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5" name="Bent-Up Arrow 4"/>
          <p:cNvSpPr/>
          <p:nvPr/>
        </p:nvSpPr>
        <p:spPr bwMode="auto">
          <a:xfrm rot="5400000">
            <a:off x="3815136" y="3676997"/>
            <a:ext cx="425450" cy="2619375"/>
          </a:xfrm>
          <a:prstGeom prst="bentUpArrow">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1" name="Up Arrow 5"/>
          <p:cNvSpPr>
            <a:spLocks noChangeArrowheads="1"/>
          </p:cNvSpPr>
          <p:nvPr/>
        </p:nvSpPr>
        <p:spPr bwMode="auto">
          <a:xfrm>
            <a:off x="6217023" y="2992785"/>
            <a:ext cx="361950" cy="1592263"/>
          </a:xfrm>
          <a:prstGeom prst="upArrow">
            <a:avLst>
              <a:gd name="adj1" fmla="val 50000"/>
              <a:gd name="adj2" fmla="val 49918"/>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8" name="Left-Up Arrow 7"/>
          <p:cNvSpPr/>
          <p:nvPr/>
        </p:nvSpPr>
        <p:spPr bwMode="auto">
          <a:xfrm>
            <a:off x="2732460" y="4994623"/>
            <a:ext cx="5627688" cy="711200"/>
          </a:xfrm>
          <a:prstGeom prst="leftUpArrow">
            <a:avLst>
              <a:gd name="adj1" fmla="val 20914"/>
              <a:gd name="adj2" fmla="val 23084"/>
              <a:gd name="adj3" fmla="val 27043"/>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3" name="Up Arrow 30"/>
          <p:cNvSpPr>
            <a:spLocks noChangeArrowheads="1"/>
          </p:cNvSpPr>
          <p:nvPr/>
        </p:nvSpPr>
        <p:spPr bwMode="auto">
          <a:xfrm>
            <a:off x="7039348" y="2867373"/>
            <a:ext cx="460375" cy="2695575"/>
          </a:xfrm>
          <a:prstGeom prst="upArrow">
            <a:avLst>
              <a:gd name="adj1" fmla="val 50000"/>
              <a:gd name="adj2" fmla="val 50094"/>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pic>
        <p:nvPicPr>
          <p:cNvPr id="235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45073" y="1344960"/>
            <a:ext cx="6635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66198" y="1397348"/>
            <a:ext cx="15144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p:cNvPicPr>
            <a:picLocks noChangeAspect="1"/>
          </p:cNvPicPr>
          <p:nvPr/>
        </p:nvPicPr>
        <p:blipFill>
          <a:blip r:embed="rId5"/>
          <a:stretch>
            <a:fillRect/>
          </a:stretch>
        </p:blipFill>
        <p:spPr>
          <a:xfrm>
            <a:off x="242887" y="254336"/>
            <a:ext cx="428625" cy="400050"/>
          </a:xfrm>
          <a:prstGeom prst="rect">
            <a:avLst/>
          </a:prstGeom>
        </p:spPr>
      </p:pic>
      <p:sp>
        <p:nvSpPr>
          <p:cNvPr id="10" name="Date Placeholder 9"/>
          <p:cNvSpPr>
            <a:spLocks noGrp="1"/>
          </p:cNvSpPr>
          <p:nvPr>
            <p:ph type="dt" sz="half" idx="10"/>
          </p:nvPr>
        </p:nvSpPr>
        <p:spPr/>
        <p:txBody>
          <a:bodyPr/>
          <a:lstStyle/>
          <a:p>
            <a:r>
              <a:rPr lang="nl-BE" smtClean="0"/>
              <a:t>14/11/2019</a:t>
            </a:r>
            <a:endParaRPr lang="fr-BE"/>
          </a:p>
        </p:txBody>
      </p:sp>
      <p:sp>
        <p:nvSpPr>
          <p:cNvPr id="3" name="Slide Number Placeholder 2"/>
          <p:cNvSpPr>
            <a:spLocks noGrp="1"/>
          </p:cNvSpPr>
          <p:nvPr>
            <p:ph type="sldNum" sz="quarter" idx="12"/>
          </p:nvPr>
        </p:nvSpPr>
        <p:spPr/>
        <p:txBody>
          <a:bodyPr/>
          <a:lstStyle/>
          <a:p>
            <a:fld id="{30A9230E-FFBB-4CCB-ABD7-198084EDE768}" type="slidenum">
              <a:rPr lang="fr-BE" smtClean="0"/>
              <a:t>20</a:t>
            </a:fld>
            <a:endParaRPr lang="fr-BE"/>
          </a:p>
        </p:txBody>
      </p:sp>
    </p:spTree>
    <p:extLst>
      <p:ext uri="{BB962C8B-B14F-4D97-AF65-F5344CB8AC3E}">
        <p14:creationId xmlns:p14="http://schemas.microsoft.com/office/powerpoint/2010/main" val="3208001529"/>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Verwijzingsrepertorium (hubs-</a:t>
            </a:r>
            <a:r>
              <a:rPr lang="nl-BE" dirty="0" err="1" smtClean="0"/>
              <a:t>metahub</a:t>
            </a:r>
            <a:r>
              <a:rPr lang="nl-BE" dirty="0" smtClean="0"/>
              <a:t>)</a:t>
            </a:r>
            <a:endParaRPr lang="nl-BE" dirty="0"/>
          </a:p>
        </p:txBody>
      </p:sp>
      <p:sp>
        <p:nvSpPr>
          <p:cNvPr id="3" name="Content Placeholder 2"/>
          <p:cNvSpPr>
            <a:spLocks noGrp="1"/>
          </p:cNvSpPr>
          <p:nvPr>
            <p:ph idx="1"/>
          </p:nvPr>
        </p:nvSpPr>
        <p:spPr/>
        <p:txBody>
          <a:bodyPr>
            <a:normAutofit/>
          </a:bodyPr>
          <a:lstStyle/>
          <a:p>
            <a:r>
              <a:rPr lang="nl-BE" dirty="0" smtClean="0"/>
              <a:t>aanduiding van bepaalde plaatsen waar gezondheidsgegevens over een bepaalde patiënt beschikbaar zijn</a:t>
            </a:r>
          </a:p>
          <a:p>
            <a:r>
              <a:rPr lang="nl-BE" dirty="0" smtClean="0"/>
              <a:t>deze plaatsen kunnen vandaag zijn</a:t>
            </a:r>
          </a:p>
          <a:p>
            <a:pPr lvl="1"/>
            <a:r>
              <a:rPr lang="nl-BE" dirty="0" smtClean="0"/>
              <a:t>een hub (netwerk van zorginstellingen), die ook een verwijzingsrepertorium bijhoudt dat aanduidt in welke zorginstellingen binnen dat netwerk gezondheidsgegevens over een bepaalde patiënt beschikbaar zijn</a:t>
            </a:r>
          </a:p>
          <a:p>
            <a:pPr lvl="1"/>
            <a:r>
              <a:rPr lang="nl-BE" dirty="0" smtClean="0"/>
              <a:t>een gezondheidskluis (Vitalink, </a:t>
            </a:r>
            <a:r>
              <a:rPr lang="nl-BE" dirty="0" err="1" smtClean="0"/>
              <a:t>Intermed</a:t>
            </a:r>
            <a:r>
              <a:rPr lang="nl-BE" dirty="0" smtClean="0"/>
              <a:t> of </a:t>
            </a:r>
            <a:r>
              <a:rPr lang="nl-BE" dirty="0" err="1" smtClean="0"/>
              <a:t>Brusafe</a:t>
            </a:r>
            <a:r>
              <a:rPr lang="nl-BE" dirty="0" smtClean="0"/>
              <a:t>)</a:t>
            </a:r>
          </a:p>
          <a:p>
            <a:r>
              <a:rPr lang="nl-BE" dirty="0"/>
              <a:t>meer </a:t>
            </a:r>
            <a:r>
              <a:rPr lang="nl-BE" dirty="0" smtClean="0"/>
              <a:t>info</a:t>
            </a:r>
          </a:p>
          <a:p>
            <a:pPr lvl="1"/>
            <a:r>
              <a:rPr lang="nl-BE" dirty="0" smtClean="0">
                <a:hlinkClick r:id="rId2"/>
              </a:rPr>
              <a:t>https</a:t>
            </a:r>
            <a:r>
              <a:rPr lang="nl-BE" dirty="0">
                <a:hlinkClick r:id="rId2"/>
              </a:rPr>
              <a:t>://www.ehealth.fgov.be/ehealthplatform/nl/verwijzingsrepertorium</a:t>
            </a:r>
          </a:p>
          <a:p>
            <a:endParaRPr lang="nl-BE" dirty="0"/>
          </a:p>
        </p:txBody>
      </p:sp>
      <p:pic>
        <p:nvPicPr>
          <p:cNvPr id="6" name="Picture 5"/>
          <p:cNvPicPr>
            <a:picLocks noChangeAspect="1"/>
          </p:cNvPicPr>
          <p:nvPr/>
        </p:nvPicPr>
        <p:blipFill>
          <a:blip r:embed="rId3"/>
          <a:stretch>
            <a:fillRect/>
          </a:stretch>
        </p:blipFill>
        <p:spPr>
          <a:xfrm>
            <a:off x="251520" y="163848"/>
            <a:ext cx="561975" cy="581025"/>
          </a:xfrm>
          <a:prstGeom prst="rect">
            <a:avLst/>
          </a:prstGeom>
        </p:spPr>
      </p:pic>
      <p:sp>
        <p:nvSpPr>
          <p:cNvPr id="10" name="Date Placeholder 9"/>
          <p:cNvSpPr>
            <a:spLocks noGrp="1"/>
          </p:cNvSpPr>
          <p:nvPr>
            <p:ph type="dt" sz="half" idx="10"/>
          </p:nvPr>
        </p:nvSpPr>
        <p:spPr/>
        <p:txBody>
          <a:bodyPr/>
          <a:lstStyle/>
          <a:p>
            <a:r>
              <a:rPr lang="nl-BE" smtClean="0"/>
              <a:t>14/11/2019</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21</a:t>
            </a:fld>
            <a:endParaRPr lang="fr-BE"/>
          </a:p>
        </p:txBody>
      </p:sp>
    </p:spTree>
    <p:extLst>
      <p:ext uri="{BB962C8B-B14F-4D97-AF65-F5344CB8AC3E}">
        <p14:creationId xmlns:p14="http://schemas.microsoft.com/office/powerpoint/2010/main" val="15207755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3"/>
          <p:cNvSpPr>
            <a:spLocks noChangeArrowheads="1"/>
          </p:cNvSpPr>
          <p:nvPr/>
        </p:nvSpPr>
        <p:spPr bwMode="auto">
          <a:xfrm>
            <a:off x="6500813" y="1993900"/>
            <a:ext cx="433387"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1" name="Line 4"/>
          <p:cNvSpPr>
            <a:spLocks noChangeShapeType="1"/>
          </p:cNvSpPr>
          <p:nvPr/>
        </p:nvSpPr>
        <p:spPr bwMode="auto">
          <a:xfrm>
            <a:off x="5924550" y="2066925"/>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2" name="Line 5"/>
          <p:cNvSpPr>
            <a:spLocks noChangeShapeType="1"/>
          </p:cNvSpPr>
          <p:nvPr/>
        </p:nvSpPr>
        <p:spPr bwMode="auto">
          <a:xfrm flipH="1">
            <a:off x="6500813" y="24257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3" name="Line 6"/>
          <p:cNvSpPr>
            <a:spLocks noChangeShapeType="1"/>
          </p:cNvSpPr>
          <p:nvPr/>
        </p:nvSpPr>
        <p:spPr bwMode="auto">
          <a:xfrm>
            <a:off x="6862763" y="2354263"/>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4" name="Line 7"/>
          <p:cNvSpPr>
            <a:spLocks noChangeShapeType="1"/>
          </p:cNvSpPr>
          <p:nvPr/>
        </p:nvSpPr>
        <p:spPr bwMode="auto">
          <a:xfrm flipV="1">
            <a:off x="6934200" y="1855788"/>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5" name="Line 8"/>
          <p:cNvSpPr>
            <a:spLocks noChangeShapeType="1"/>
          </p:cNvSpPr>
          <p:nvPr/>
        </p:nvSpPr>
        <p:spPr bwMode="auto">
          <a:xfrm flipH="1" flipV="1">
            <a:off x="6651625" y="1700213"/>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6"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7"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8"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9"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0"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1"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2" name="Oval 15"/>
          <p:cNvSpPr>
            <a:spLocks noChangeArrowheads="1"/>
          </p:cNvSpPr>
          <p:nvPr/>
        </p:nvSpPr>
        <p:spPr bwMode="auto">
          <a:xfrm>
            <a:off x="2409825" y="4941888"/>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83" name="Line 16"/>
          <p:cNvSpPr>
            <a:spLocks noChangeShapeType="1"/>
          </p:cNvSpPr>
          <p:nvPr/>
        </p:nvSpPr>
        <p:spPr bwMode="auto">
          <a:xfrm>
            <a:off x="1833563" y="5014913"/>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4" name="Line 17"/>
          <p:cNvSpPr>
            <a:spLocks noChangeShapeType="1"/>
          </p:cNvSpPr>
          <p:nvPr/>
        </p:nvSpPr>
        <p:spPr bwMode="auto">
          <a:xfrm flipH="1">
            <a:off x="2362200"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5" name="Line 18"/>
          <p:cNvSpPr>
            <a:spLocks noChangeShapeType="1"/>
          </p:cNvSpPr>
          <p:nvPr/>
        </p:nvSpPr>
        <p:spPr bwMode="auto">
          <a:xfrm>
            <a:off x="2760663" y="5330825"/>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6" name="Line 19"/>
          <p:cNvSpPr>
            <a:spLocks noChangeShapeType="1"/>
          </p:cNvSpPr>
          <p:nvPr/>
        </p:nvSpPr>
        <p:spPr bwMode="auto">
          <a:xfrm flipV="1">
            <a:off x="2860675" y="5060950"/>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7" name="Line 20"/>
          <p:cNvSpPr>
            <a:spLocks noChangeShapeType="1"/>
          </p:cNvSpPr>
          <p:nvPr/>
        </p:nvSpPr>
        <p:spPr bwMode="auto">
          <a:xfrm flipV="1">
            <a:off x="2625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8" name="Line 21"/>
          <p:cNvSpPr>
            <a:spLocks noChangeShapeType="1"/>
          </p:cNvSpPr>
          <p:nvPr/>
        </p:nvSpPr>
        <p:spPr bwMode="auto">
          <a:xfrm flipV="1">
            <a:off x="2773363"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9" name="Line 22"/>
          <p:cNvSpPr>
            <a:spLocks noChangeShapeType="1"/>
          </p:cNvSpPr>
          <p:nvPr/>
        </p:nvSpPr>
        <p:spPr bwMode="auto">
          <a:xfrm flipH="1" flipV="1">
            <a:off x="4991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0" name="Line 23"/>
          <p:cNvSpPr>
            <a:spLocks noChangeShapeType="1"/>
          </p:cNvSpPr>
          <p:nvPr/>
        </p:nvSpPr>
        <p:spPr bwMode="auto">
          <a:xfrm flipH="1">
            <a:off x="4799013"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1" name="Line 24"/>
          <p:cNvSpPr>
            <a:spLocks noChangeShapeType="1"/>
          </p:cNvSpPr>
          <p:nvPr/>
        </p:nvSpPr>
        <p:spPr bwMode="auto">
          <a:xfrm>
            <a:off x="2297113" y="2557463"/>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2" name="Text Box 25"/>
          <p:cNvSpPr txBox="1">
            <a:spLocks noChangeArrowheads="1"/>
          </p:cNvSpPr>
          <p:nvPr/>
        </p:nvSpPr>
        <p:spPr bwMode="auto">
          <a:xfrm>
            <a:off x="6499225" y="2003425"/>
            <a:ext cx="430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800">
                <a:solidFill>
                  <a:srgbClr val="000000"/>
                </a:solidFill>
                <a:sym typeface="Arial" charset="0"/>
              </a:rPr>
              <a:t>A</a:t>
            </a:r>
          </a:p>
        </p:txBody>
      </p:sp>
      <p:sp>
        <p:nvSpPr>
          <p:cNvPr id="32793"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C</a:t>
            </a:r>
          </a:p>
        </p:txBody>
      </p:sp>
      <p:sp>
        <p:nvSpPr>
          <p:cNvPr id="32794" name="Text Box 27"/>
          <p:cNvSpPr txBox="1">
            <a:spLocks noChangeArrowheads="1"/>
          </p:cNvSpPr>
          <p:nvPr/>
        </p:nvSpPr>
        <p:spPr bwMode="auto">
          <a:xfrm>
            <a:off x="2465388" y="4972050"/>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B</a:t>
            </a:r>
          </a:p>
        </p:txBody>
      </p:sp>
      <p:sp>
        <p:nvSpPr>
          <p:cNvPr id="32795" name="Text Box 28"/>
          <p:cNvSpPr txBox="1">
            <a:spLocks noChangeArrowheads="1"/>
          </p:cNvSpPr>
          <p:nvPr/>
        </p:nvSpPr>
        <p:spPr bwMode="auto">
          <a:xfrm rot="1203491">
            <a:off x="2174875" y="2608263"/>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1: Where can we find data?</a:t>
            </a:r>
          </a:p>
        </p:txBody>
      </p:sp>
      <p:sp>
        <p:nvSpPr>
          <p:cNvPr id="32796" name="Line 29"/>
          <p:cNvSpPr>
            <a:spLocks noChangeShapeType="1"/>
          </p:cNvSpPr>
          <p:nvPr/>
        </p:nvSpPr>
        <p:spPr bwMode="auto">
          <a:xfrm flipH="1" flipV="1">
            <a:off x="2206625" y="2649538"/>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7" name="Line 30"/>
          <p:cNvSpPr>
            <a:spLocks noChangeShapeType="1"/>
          </p:cNvSpPr>
          <p:nvPr/>
        </p:nvSpPr>
        <p:spPr bwMode="auto">
          <a:xfrm>
            <a:off x="2108200" y="2254250"/>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8" name="Line 31"/>
          <p:cNvSpPr>
            <a:spLocks noChangeShapeType="1"/>
          </p:cNvSpPr>
          <p:nvPr/>
        </p:nvSpPr>
        <p:spPr bwMode="auto">
          <a:xfrm>
            <a:off x="1997075"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9" name="Line 32"/>
          <p:cNvSpPr>
            <a:spLocks noChangeShapeType="1"/>
          </p:cNvSpPr>
          <p:nvPr/>
        </p:nvSpPr>
        <p:spPr bwMode="auto">
          <a:xfrm>
            <a:off x="7323138" y="4979988"/>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0" name="Line 33"/>
          <p:cNvSpPr>
            <a:spLocks noChangeShapeType="1"/>
          </p:cNvSpPr>
          <p:nvPr/>
        </p:nvSpPr>
        <p:spPr bwMode="auto">
          <a:xfrm>
            <a:off x="6921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1" name="Text Box 35"/>
          <p:cNvSpPr txBox="1">
            <a:spLocks noChangeArrowheads="1"/>
          </p:cNvSpPr>
          <p:nvPr/>
        </p:nvSpPr>
        <p:spPr bwMode="auto">
          <a:xfrm>
            <a:off x="2922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200" b="1">
                <a:solidFill>
                  <a:srgbClr val="000000"/>
                </a:solidFill>
                <a:sym typeface="Arial" charset="0"/>
              </a:rPr>
              <a:t>3. Retrieve data from hub A</a:t>
            </a:r>
          </a:p>
        </p:txBody>
      </p:sp>
      <p:sp>
        <p:nvSpPr>
          <p:cNvPr id="32802" name="Text Box 36"/>
          <p:cNvSpPr txBox="1">
            <a:spLocks noChangeArrowheads="1"/>
          </p:cNvSpPr>
          <p:nvPr/>
        </p:nvSpPr>
        <p:spPr bwMode="auto">
          <a:xfrm rot="1389709">
            <a:off x="4017963" y="4187825"/>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3: Retrieve data from hub C</a:t>
            </a:r>
          </a:p>
        </p:txBody>
      </p:sp>
      <p:sp>
        <p:nvSpPr>
          <p:cNvPr id="32803" name="Text Box 39"/>
          <p:cNvSpPr txBox="1">
            <a:spLocks noChangeArrowheads="1"/>
          </p:cNvSpPr>
          <p:nvPr/>
        </p:nvSpPr>
        <p:spPr bwMode="auto">
          <a:xfrm>
            <a:off x="1060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     4:</a:t>
            </a:r>
            <a:br>
              <a:rPr lang="en-US" altLang="en-US" sz="1200" b="1">
                <a:solidFill>
                  <a:srgbClr val="000000"/>
                </a:solidFill>
                <a:sym typeface="Arial" charset="0"/>
              </a:rPr>
            </a:br>
            <a:r>
              <a:rPr lang="en-US" altLang="en-US" sz="1200" b="1">
                <a:solidFill>
                  <a:srgbClr val="000000"/>
                </a:solidFill>
                <a:sym typeface="Arial" charset="0"/>
              </a:rPr>
              <a:t>All data available</a:t>
            </a:r>
          </a:p>
        </p:txBody>
      </p:sp>
      <p:sp>
        <p:nvSpPr>
          <p:cNvPr id="32804" name="Text Box 42"/>
          <p:cNvSpPr txBox="1">
            <a:spLocks noChangeArrowheads="1"/>
          </p:cNvSpPr>
          <p:nvPr/>
        </p:nvSpPr>
        <p:spPr bwMode="auto">
          <a:xfrm rot="1314741">
            <a:off x="2373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990033"/>
                </a:solidFill>
                <a:sym typeface="Arial" charset="0"/>
              </a:rPr>
              <a:t>2: In hub A and C</a:t>
            </a:r>
          </a:p>
        </p:txBody>
      </p:sp>
      <p:sp>
        <p:nvSpPr>
          <p:cNvPr id="32805" name="Line 34"/>
          <p:cNvSpPr>
            <a:spLocks noChangeShapeType="1"/>
          </p:cNvSpPr>
          <p:nvPr/>
        </p:nvSpPr>
        <p:spPr bwMode="auto">
          <a:xfrm flipH="1" flipV="1">
            <a:off x="6789738" y="2432050"/>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pic>
        <p:nvPicPr>
          <p:cNvPr id="32806"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7"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863"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8"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61300" y="2141538"/>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0663"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91275"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1"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0713"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2"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6800"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3"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7113"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4"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15621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5"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1813"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6"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1413" y="41560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7"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52355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8"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9"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99150" y="46767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0"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14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1"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3875" y="531812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2"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47069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3"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9350"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4"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6850"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5"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8163" y="31511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57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nl-BE" dirty="0" smtClean="0"/>
              <a:t>Verwijzingsrepertorium (hubs-</a:t>
            </a:r>
            <a:r>
              <a:rPr lang="nl-BE" dirty="0" err="1" smtClean="0"/>
              <a:t>metahub</a:t>
            </a:r>
            <a:r>
              <a:rPr lang="nl-BE" dirty="0" smtClean="0"/>
              <a:t>)</a:t>
            </a:r>
            <a:endParaRPr lang="fr-BE" dirty="0"/>
          </a:p>
        </p:txBody>
      </p:sp>
      <p:pic>
        <p:nvPicPr>
          <p:cNvPr id="65" name="Picture 64"/>
          <p:cNvPicPr>
            <a:picLocks noChangeAspect="1"/>
          </p:cNvPicPr>
          <p:nvPr/>
        </p:nvPicPr>
        <p:blipFill>
          <a:blip r:embed="rId9"/>
          <a:stretch>
            <a:fillRect/>
          </a:stretch>
        </p:blipFill>
        <p:spPr>
          <a:xfrm>
            <a:off x="251520" y="163848"/>
            <a:ext cx="561975" cy="581025"/>
          </a:xfrm>
          <a:prstGeom prst="rect">
            <a:avLst/>
          </a:prstGeom>
        </p:spPr>
      </p:pic>
      <p:sp>
        <p:nvSpPr>
          <p:cNvPr id="6" name="Date Placeholder 5"/>
          <p:cNvSpPr>
            <a:spLocks noGrp="1"/>
          </p:cNvSpPr>
          <p:nvPr>
            <p:ph type="dt" sz="half" idx="10"/>
          </p:nvPr>
        </p:nvSpPr>
        <p:spPr/>
        <p:txBody>
          <a:bodyPr/>
          <a:lstStyle/>
          <a:p>
            <a:r>
              <a:rPr lang="nl-BE" smtClean="0"/>
              <a:t>14/11/2019</a:t>
            </a:r>
            <a:endParaRPr lang="fr-BE"/>
          </a:p>
        </p:txBody>
      </p:sp>
      <p:sp>
        <p:nvSpPr>
          <p:cNvPr id="3" name="Slide Number Placeholder 2"/>
          <p:cNvSpPr>
            <a:spLocks noGrp="1"/>
          </p:cNvSpPr>
          <p:nvPr>
            <p:ph type="sldNum" sz="quarter" idx="12"/>
          </p:nvPr>
        </p:nvSpPr>
        <p:spPr/>
        <p:txBody>
          <a:bodyPr/>
          <a:lstStyle/>
          <a:p>
            <a:fld id="{30A9230E-FFBB-4CCB-ABD7-198084EDE768}" type="slidenum">
              <a:rPr lang="fr-BE" smtClean="0"/>
              <a:t>22</a:t>
            </a:fld>
            <a:endParaRPr lang="fr-BE"/>
          </a:p>
        </p:txBody>
      </p:sp>
    </p:spTree>
    <p:extLst>
      <p:ext uri="{BB962C8B-B14F-4D97-AF65-F5344CB8AC3E}">
        <p14:creationId xmlns:p14="http://schemas.microsoft.com/office/powerpoint/2010/main" val="707536973"/>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323" y="989799"/>
            <a:ext cx="720080" cy="720080"/>
          </a:xfrm>
          <a:prstGeom prst="rect">
            <a:avLst/>
          </a:prstGeom>
        </p:spPr>
      </p:pic>
      <p:sp>
        <p:nvSpPr>
          <p:cNvPr id="33794" name="Oval 3"/>
          <p:cNvSpPr>
            <a:spLocks noChangeArrowheads="1"/>
          </p:cNvSpPr>
          <p:nvPr/>
        </p:nvSpPr>
        <p:spPr bwMode="auto">
          <a:xfrm>
            <a:off x="6657975" y="2159000"/>
            <a:ext cx="433388"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795" name="Line 4"/>
          <p:cNvSpPr>
            <a:spLocks noChangeShapeType="1"/>
          </p:cNvSpPr>
          <p:nvPr/>
        </p:nvSpPr>
        <p:spPr bwMode="auto">
          <a:xfrm>
            <a:off x="6081713" y="22320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6" name="Line 5"/>
          <p:cNvSpPr>
            <a:spLocks noChangeShapeType="1"/>
          </p:cNvSpPr>
          <p:nvPr/>
        </p:nvSpPr>
        <p:spPr bwMode="auto">
          <a:xfrm flipH="1">
            <a:off x="6657975" y="25908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7" name="Line 6"/>
          <p:cNvSpPr>
            <a:spLocks noChangeShapeType="1"/>
          </p:cNvSpPr>
          <p:nvPr/>
        </p:nvSpPr>
        <p:spPr bwMode="auto">
          <a:xfrm>
            <a:off x="7019925" y="2519363"/>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8" name="Line 7"/>
          <p:cNvSpPr>
            <a:spLocks noChangeShapeType="1"/>
          </p:cNvSpPr>
          <p:nvPr/>
        </p:nvSpPr>
        <p:spPr bwMode="auto">
          <a:xfrm flipV="1">
            <a:off x="7091363" y="2020888"/>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9" name="Line 8"/>
          <p:cNvSpPr>
            <a:spLocks noChangeShapeType="1"/>
          </p:cNvSpPr>
          <p:nvPr/>
        </p:nvSpPr>
        <p:spPr bwMode="auto">
          <a:xfrm flipH="1" flipV="1">
            <a:off x="6804025" y="1916113"/>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0"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1"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2"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3"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4"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5"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6" name="Oval 15"/>
          <p:cNvSpPr>
            <a:spLocks noChangeArrowheads="1"/>
          </p:cNvSpPr>
          <p:nvPr/>
        </p:nvSpPr>
        <p:spPr bwMode="auto">
          <a:xfrm>
            <a:off x="2997200" y="5143500"/>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7" name="Line 16"/>
          <p:cNvSpPr>
            <a:spLocks noChangeShapeType="1"/>
          </p:cNvSpPr>
          <p:nvPr/>
        </p:nvSpPr>
        <p:spPr bwMode="auto">
          <a:xfrm>
            <a:off x="2420938" y="52165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8" name="Line 17"/>
          <p:cNvSpPr>
            <a:spLocks noChangeShapeType="1"/>
          </p:cNvSpPr>
          <p:nvPr/>
        </p:nvSpPr>
        <p:spPr bwMode="auto">
          <a:xfrm flipH="1">
            <a:off x="2949575" y="5527675"/>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9" name="Line 18"/>
          <p:cNvSpPr>
            <a:spLocks noChangeShapeType="1"/>
          </p:cNvSpPr>
          <p:nvPr/>
        </p:nvSpPr>
        <p:spPr bwMode="auto">
          <a:xfrm>
            <a:off x="3348038"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0" name="Line 19"/>
          <p:cNvSpPr>
            <a:spLocks noChangeShapeType="1"/>
          </p:cNvSpPr>
          <p:nvPr/>
        </p:nvSpPr>
        <p:spPr bwMode="auto">
          <a:xfrm flipV="1">
            <a:off x="3448050" y="5262563"/>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1" name="Line 20"/>
          <p:cNvSpPr>
            <a:spLocks noChangeShapeType="1"/>
          </p:cNvSpPr>
          <p:nvPr/>
        </p:nvSpPr>
        <p:spPr bwMode="auto">
          <a:xfrm flipV="1">
            <a:off x="3213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2" name="Line 21"/>
          <p:cNvSpPr>
            <a:spLocks noChangeShapeType="1"/>
          </p:cNvSpPr>
          <p:nvPr/>
        </p:nvSpPr>
        <p:spPr bwMode="auto">
          <a:xfrm flipV="1">
            <a:off x="3360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3" name="Line 22"/>
          <p:cNvSpPr>
            <a:spLocks noChangeShapeType="1"/>
          </p:cNvSpPr>
          <p:nvPr/>
        </p:nvSpPr>
        <p:spPr bwMode="auto">
          <a:xfrm flipH="1" flipV="1">
            <a:off x="5076825" y="3557588"/>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4" name="Line 23"/>
          <p:cNvSpPr>
            <a:spLocks noChangeShapeType="1"/>
          </p:cNvSpPr>
          <p:nvPr/>
        </p:nvSpPr>
        <p:spPr bwMode="auto">
          <a:xfrm flipH="1">
            <a:off x="5008563"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5" name="Text Box 25"/>
          <p:cNvSpPr txBox="1">
            <a:spLocks noChangeArrowheads="1"/>
          </p:cNvSpPr>
          <p:nvPr/>
        </p:nvSpPr>
        <p:spPr bwMode="auto">
          <a:xfrm>
            <a:off x="6656388" y="2168525"/>
            <a:ext cx="430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800">
                <a:solidFill>
                  <a:srgbClr val="000000"/>
                </a:solidFill>
                <a:sym typeface="Arial" charset="0"/>
              </a:rPr>
              <a:t>A</a:t>
            </a:r>
          </a:p>
        </p:txBody>
      </p:sp>
      <p:sp>
        <p:nvSpPr>
          <p:cNvPr id="33816"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C</a:t>
            </a:r>
          </a:p>
        </p:txBody>
      </p:sp>
      <p:sp>
        <p:nvSpPr>
          <p:cNvPr id="33817" name="Text Box 27"/>
          <p:cNvSpPr txBox="1">
            <a:spLocks noChangeArrowheads="1"/>
          </p:cNvSpPr>
          <p:nvPr/>
        </p:nvSpPr>
        <p:spPr bwMode="auto">
          <a:xfrm>
            <a:off x="3052763" y="5173663"/>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B</a:t>
            </a:r>
          </a:p>
        </p:txBody>
      </p:sp>
      <p:cxnSp>
        <p:nvCxnSpPr>
          <p:cNvPr id="33818" name="Straight Connector 2"/>
          <p:cNvCxnSpPr>
            <a:cxnSpLocks noChangeShapeType="1"/>
          </p:cNvCxnSpPr>
          <p:nvPr/>
        </p:nvCxnSpPr>
        <p:spPr bwMode="auto">
          <a:xfrm>
            <a:off x="2420938" y="4113213"/>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3819" name="TextBox 74"/>
          <p:cNvSpPr txBox="1">
            <a:spLocks noChangeArrowheads="1"/>
          </p:cNvSpPr>
          <p:nvPr/>
        </p:nvSpPr>
        <p:spPr bwMode="auto">
          <a:xfrm>
            <a:off x="1797050" y="3362325"/>
            <a:ext cx="1357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en-US" altLang="en-US" sz="2000" b="1">
                <a:solidFill>
                  <a:srgbClr val="00B0F0"/>
                </a:solidFill>
                <a:latin typeface="Consolas" pitchFamily="49" charset="0"/>
              </a:rPr>
              <a:t>InterMed</a:t>
            </a:r>
          </a:p>
          <a:p>
            <a:pPr algn="ctr" eaLnBrk="0" hangingPunct="0">
              <a:buSzPct val="100000"/>
            </a:pPr>
            <a:r>
              <a:rPr lang="en-US" altLang="en-US" sz="2000" b="1">
                <a:solidFill>
                  <a:srgbClr val="00B0F0"/>
                </a:solidFill>
                <a:latin typeface="Consolas" pitchFamily="49" charset="0"/>
              </a:rPr>
              <a:t>BruSafe</a:t>
            </a:r>
          </a:p>
        </p:txBody>
      </p:sp>
      <p:cxnSp>
        <p:nvCxnSpPr>
          <p:cNvPr id="33820" name="Straight Connector 11"/>
          <p:cNvCxnSpPr>
            <a:cxnSpLocks noChangeShapeType="1"/>
          </p:cNvCxnSpPr>
          <p:nvPr/>
        </p:nvCxnSpPr>
        <p:spPr bwMode="auto">
          <a:xfrm>
            <a:off x="1028700"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1" name="Straight Connector 13"/>
          <p:cNvCxnSpPr>
            <a:cxnSpLocks noChangeShapeType="1"/>
          </p:cNvCxnSpPr>
          <p:nvPr/>
        </p:nvCxnSpPr>
        <p:spPr bwMode="auto">
          <a:xfrm>
            <a:off x="990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2" name="Straight Connector 15"/>
          <p:cNvCxnSpPr>
            <a:cxnSpLocks noChangeShapeType="1"/>
          </p:cNvCxnSpPr>
          <p:nvPr/>
        </p:nvCxnSpPr>
        <p:spPr bwMode="auto">
          <a:xfrm flipV="1">
            <a:off x="990600" y="3911600"/>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3" name="Straight Connector 17"/>
          <p:cNvCxnSpPr>
            <a:cxnSpLocks noChangeShapeType="1"/>
          </p:cNvCxnSpPr>
          <p:nvPr/>
        </p:nvCxnSpPr>
        <p:spPr bwMode="auto">
          <a:xfrm flipV="1">
            <a:off x="2420938" y="1933575"/>
            <a:ext cx="504329" cy="2619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4" name="Straight Connector 19"/>
          <p:cNvCxnSpPr>
            <a:cxnSpLocks noChangeShapeType="1"/>
            <a:stCxn id="33829" idx="0"/>
          </p:cNvCxnSpPr>
          <p:nvPr/>
        </p:nvCxnSpPr>
        <p:spPr bwMode="auto">
          <a:xfrm flipH="1" flipV="1">
            <a:off x="3052763" y="2037556"/>
            <a:ext cx="263823" cy="61039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5" name="Straight Connector 21"/>
          <p:cNvCxnSpPr>
            <a:cxnSpLocks noChangeShapeType="1"/>
            <a:stCxn id="33828" idx="3"/>
          </p:cNvCxnSpPr>
          <p:nvPr/>
        </p:nvCxnSpPr>
        <p:spPr bwMode="auto">
          <a:xfrm flipV="1">
            <a:off x="2138363" y="1846262"/>
            <a:ext cx="615156" cy="17462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3952875"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fontAlgn="auto">
              <a:spcBef>
                <a:spcPts val="0"/>
              </a:spcBef>
              <a:spcAft>
                <a:spcPts val="0"/>
              </a:spcAft>
              <a:defRPr/>
            </a:pPr>
            <a:endParaRPr lang="nl-BE">
              <a:latin typeface="+mn-lt"/>
              <a:cs typeface="+mn-cs"/>
            </a:endParaRPr>
          </a:p>
        </p:txBody>
      </p:sp>
      <p:pic>
        <p:nvPicPr>
          <p:cNvPr id="3382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62263" y="1603375"/>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8113" y="1655763"/>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9"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25267" y="2647950"/>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0" name="Picture 5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11647" y="2305844"/>
            <a:ext cx="912812"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1" name="Picture 5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2600" y="3990975"/>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2" name="Picture 6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2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3" name="Picture 6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3713" y="2571750"/>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4" name="Picture 6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68625" y="418147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5" name="Picture 8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84375"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6" name="Picture 8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19375" y="55753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7" name="Picture 8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92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8" name="Picture 8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52863" y="49085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9" name="Picture 8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64225"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0" name="Picture 8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92888" y="13398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1" name="Picture 8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67625"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2" name="Picture 9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23163" y="266700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3" name="Picture 9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38875" y="26733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4" name="Picture 9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40650" y="520065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5" name="Picture 9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94600" y="43386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6" name="Picture 9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84988" y="38290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7" name="Picture 9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81688" y="4732338"/>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8" name="Picture 9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9"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06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nl-BE" smtClean="0"/>
              <a:t>Extramurale gegevens: kluizen</a:t>
            </a:r>
            <a:endParaRPr lang="fr-BE" dirty="0"/>
          </a:p>
        </p:txBody>
      </p:sp>
      <p:cxnSp>
        <p:nvCxnSpPr>
          <p:cNvPr id="67" name="Straight Connector 21"/>
          <p:cNvCxnSpPr>
            <a:cxnSpLocks noChangeShapeType="1"/>
            <a:stCxn id="61" idx="3"/>
          </p:cNvCxnSpPr>
          <p:nvPr/>
        </p:nvCxnSpPr>
        <p:spPr bwMode="auto">
          <a:xfrm>
            <a:off x="2498403" y="1349839"/>
            <a:ext cx="255116" cy="25353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63" name="Picture 62"/>
          <p:cNvPicPr>
            <a:picLocks noChangeAspect="1"/>
          </p:cNvPicPr>
          <p:nvPr/>
        </p:nvPicPr>
        <p:blipFill>
          <a:blip r:embed="rId10"/>
          <a:stretch>
            <a:fillRect/>
          </a:stretch>
        </p:blipFill>
        <p:spPr>
          <a:xfrm>
            <a:off x="251520" y="163848"/>
            <a:ext cx="561975" cy="581025"/>
          </a:xfrm>
          <a:prstGeom prst="rect">
            <a:avLst/>
          </a:prstGeom>
        </p:spPr>
      </p:pic>
      <p:sp>
        <p:nvSpPr>
          <p:cNvPr id="6" name="Date Placeholder 5"/>
          <p:cNvSpPr>
            <a:spLocks noGrp="1"/>
          </p:cNvSpPr>
          <p:nvPr>
            <p:ph type="dt" sz="half" idx="10"/>
          </p:nvPr>
        </p:nvSpPr>
        <p:spPr/>
        <p:txBody>
          <a:bodyPr/>
          <a:lstStyle/>
          <a:p>
            <a:r>
              <a:rPr lang="nl-BE" smtClean="0"/>
              <a:t>14/11/2019</a:t>
            </a:r>
            <a:endParaRPr lang="fr-BE"/>
          </a:p>
        </p:txBody>
      </p:sp>
      <p:sp>
        <p:nvSpPr>
          <p:cNvPr id="3" name="Slide Number Placeholder 2"/>
          <p:cNvSpPr>
            <a:spLocks noGrp="1"/>
          </p:cNvSpPr>
          <p:nvPr>
            <p:ph type="sldNum" sz="quarter" idx="12"/>
          </p:nvPr>
        </p:nvSpPr>
        <p:spPr/>
        <p:txBody>
          <a:bodyPr/>
          <a:lstStyle/>
          <a:p>
            <a:fld id="{30A9230E-FFBB-4CCB-ABD7-198084EDE768}" type="slidenum">
              <a:rPr lang="fr-BE" smtClean="0"/>
              <a:t>23</a:t>
            </a:fld>
            <a:endParaRPr lang="fr-BE"/>
          </a:p>
        </p:txBody>
      </p:sp>
    </p:spTree>
    <p:extLst>
      <p:ext uri="{BB962C8B-B14F-4D97-AF65-F5344CB8AC3E}">
        <p14:creationId xmlns:p14="http://schemas.microsoft.com/office/powerpoint/2010/main" val="962882327"/>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err="1" smtClean="0">
                <a:solidFill>
                  <a:srgbClr val="087670"/>
                </a:solidFill>
              </a:rPr>
              <a:t>eHealth</a:t>
            </a:r>
            <a:r>
              <a:rPr lang="nl-BE" dirty="0" err="1" smtClean="0"/>
              <a:t>Box</a:t>
            </a:r>
            <a:endParaRPr lang="nl-BE" dirty="0"/>
          </a:p>
        </p:txBody>
      </p:sp>
      <p:sp>
        <p:nvSpPr>
          <p:cNvPr id="3" name="Content Placeholder 2"/>
          <p:cNvSpPr>
            <a:spLocks noGrp="1"/>
          </p:cNvSpPr>
          <p:nvPr>
            <p:ph idx="1"/>
          </p:nvPr>
        </p:nvSpPr>
        <p:spPr/>
        <p:txBody>
          <a:bodyPr>
            <a:normAutofit lnSpcReduction="10000"/>
          </a:bodyPr>
          <a:lstStyle/>
          <a:p>
            <a:r>
              <a:rPr lang="fr-BE" dirty="0"/>
              <a:t>boîte aux lettres électronique sécurisée, spécialement conçue pour les prestataires de soins et les établissements de </a:t>
            </a:r>
            <a:r>
              <a:rPr lang="fr-BE" dirty="0" smtClean="0"/>
              <a:t>soins</a:t>
            </a:r>
          </a:p>
          <a:p>
            <a:r>
              <a:rPr lang="fr-BE" dirty="0"/>
              <a:t>o</a:t>
            </a:r>
            <a:r>
              <a:rPr lang="fr-BE" dirty="0" smtClean="0"/>
              <a:t>bjectif </a:t>
            </a:r>
            <a:r>
              <a:rPr lang="fr-BE" dirty="0"/>
              <a:t>: permettre une communication électronique </a:t>
            </a:r>
            <a:r>
              <a:rPr lang="fr-BE" dirty="0" smtClean="0"/>
              <a:t>sûre et </a:t>
            </a:r>
            <a:r>
              <a:rPr lang="fr-BE" dirty="0"/>
              <a:t>asynchrone </a:t>
            </a:r>
            <a:r>
              <a:rPr lang="fr-BE" dirty="0" smtClean="0"/>
              <a:t>des </a:t>
            </a:r>
            <a:r>
              <a:rPr lang="fr-BE" dirty="0"/>
              <a:t>données de santé entre les opérateurs de soins de santé </a:t>
            </a:r>
            <a:r>
              <a:rPr lang="fr-BE" dirty="0" smtClean="0"/>
              <a:t>belges</a:t>
            </a:r>
          </a:p>
          <a:p>
            <a:r>
              <a:rPr lang="fr-BE" dirty="0" smtClean="0"/>
              <a:t>capacité </a:t>
            </a:r>
            <a:r>
              <a:rPr lang="fr-BE" dirty="0"/>
              <a:t>de 10 </a:t>
            </a:r>
            <a:r>
              <a:rPr lang="fr-BE" dirty="0" smtClean="0"/>
              <a:t>Mb pour éviter que l’outil soit </a:t>
            </a:r>
            <a:r>
              <a:rPr lang="fr-BE" dirty="0"/>
              <a:t>utilisé comme archive - possibilité d'envoyer des liens vers des images sur un </a:t>
            </a:r>
            <a:r>
              <a:rPr lang="fr-BE" dirty="0" smtClean="0"/>
              <a:t>serveur</a:t>
            </a:r>
          </a:p>
          <a:p>
            <a:r>
              <a:rPr lang="fr-BE" dirty="0" smtClean="0"/>
              <a:t>disponible sous</a:t>
            </a:r>
          </a:p>
          <a:p>
            <a:pPr lvl="1"/>
            <a:r>
              <a:rPr lang="fr-BE" dirty="0"/>
              <a:t>s</a:t>
            </a:r>
            <a:r>
              <a:rPr lang="fr-BE" dirty="0" smtClean="0"/>
              <a:t>ervice </a:t>
            </a:r>
            <a:r>
              <a:rPr lang="fr-BE" dirty="0"/>
              <a:t>Web (accessible via un </a:t>
            </a:r>
            <a:r>
              <a:rPr lang="fr-BE" dirty="0" smtClean="0"/>
              <a:t>logiciel)</a:t>
            </a:r>
          </a:p>
          <a:p>
            <a:pPr lvl="1"/>
            <a:r>
              <a:rPr lang="fr-BE" dirty="0" smtClean="0"/>
              <a:t>application </a:t>
            </a:r>
            <a:r>
              <a:rPr lang="fr-BE" dirty="0"/>
              <a:t>web (accessible via un navigateur</a:t>
            </a:r>
            <a:r>
              <a:rPr lang="fr-BE" dirty="0" smtClean="0"/>
              <a:t>) </a:t>
            </a:r>
          </a:p>
          <a:p>
            <a:r>
              <a:rPr lang="fr-BE" dirty="0"/>
              <a:t>p</a:t>
            </a:r>
            <a:r>
              <a:rPr lang="fr-BE" dirty="0" smtClean="0"/>
              <a:t>lus d’infos</a:t>
            </a:r>
          </a:p>
          <a:p>
            <a:pPr lvl="1"/>
            <a:r>
              <a:rPr lang="fr-BE" dirty="0">
                <a:hlinkClick r:id="rId2"/>
              </a:rPr>
              <a:t>https://www.ehealth.fgov.be/ehealthplatform/fr/boite-aux-lettres-electronique-securisee</a:t>
            </a:r>
            <a:endParaRPr lang="fr-BE" dirty="0" smtClean="0"/>
          </a:p>
          <a:p>
            <a:endParaRPr lang="nl-BE" dirty="0"/>
          </a:p>
        </p:txBody>
      </p:sp>
      <p:pic>
        <p:nvPicPr>
          <p:cNvPr id="6" name="Picture 5"/>
          <p:cNvPicPr>
            <a:picLocks noChangeAspect="1"/>
          </p:cNvPicPr>
          <p:nvPr/>
        </p:nvPicPr>
        <p:blipFill>
          <a:blip r:embed="rId3"/>
          <a:stretch>
            <a:fillRect/>
          </a:stretch>
        </p:blipFill>
        <p:spPr>
          <a:xfrm>
            <a:off x="279326" y="204300"/>
            <a:ext cx="476250" cy="495300"/>
          </a:xfrm>
          <a:prstGeom prst="rect">
            <a:avLst/>
          </a:prstGeom>
        </p:spPr>
      </p:pic>
      <p:sp>
        <p:nvSpPr>
          <p:cNvPr id="10" name="Date Placeholder 9"/>
          <p:cNvSpPr>
            <a:spLocks noGrp="1"/>
          </p:cNvSpPr>
          <p:nvPr>
            <p:ph type="dt" sz="half" idx="10"/>
          </p:nvPr>
        </p:nvSpPr>
        <p:spPr/>
        <p:txBody>
          <a:bodyPr/>
          <a:lstStyle/>
          <a:p>
            <a:r>
              <a:rPr lang="nl-BE" smtClean="0"/>
              <a:t>14/11/2019</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24</a:t>
            </a:fld>
            <a:endParaRPr lang="fr-BE"/>
          </a:p>
        </p:txBody>
      </p:sp>
    </p:spTree>
    <p:extLst>
      <p:ext uri="{BB962C8B-B14F-4D97-AF65-F5344CB8AC3E}">
        <p14:creationId xmlns:p14="http://schemas.microsoft.com/office/powerpoint/2010/main" val="31096835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Consult RN</a:t>
            </a:r>
            <a:endParaRPr lang="nl-BE" dirty="0"/>
          </a:p>
        </p:txBody>
      </p:sp>
      <p:sp>
        <p:nvSpPr>
          <p:cNvPr id="3" name="Content Placeholder 2"/>
          <p:cNvSpPr>
            <a:spLocks noGrp="1"/>
          </p:cNvSpPr>
          <p:nvPr>
            <p:ph idx="1"/>
          </p:nvPr>
        </p:nvSpPr>
        <p:spPr/>
        <p:txBody>
          <a:bodyPr>
            <a:normAutofit fontScale="77500" lnSpcReduction="20000"/>
          </a:bodyPr>
          <a:lstStyle/>
          <a:p>
            <a:pPr>
              <a:lnSpc>
                <a:spcPts val="1900"/>
              </a:lnSpc>
            </a:pPr>
            <a:r>
              <a:rPr lang="fr-BE" dirty="0" smtClean="0"/>
              <a:t>consultation du Registre national et des registres BCSS</a:t>
            </a:r>
          </a:p>
          <a:p>
            <a:pPr>
              <a:lnSpc>
                <a:spcPts val="1900"/>
              </a:lnSpc>
            </a:pPr>
            <a:r>
              <a:rPr lang="fr-BE" dirty="0" smtClean="0"/>
              <a:t>regroupe un ensemble de services qui permet de rechercher et consulter des données d’une personne au sein du registre national et du registre de la banque carrefour</a:t>
            </a:r>
          </a:p>
          <a:p>
            <a:pPr lvl="1">
              <a:lnSpc>
                <a:spcPts val="1900"/>
              </a:lnSpc>
            </a:pPr>
            <a:r>
              <a:rPr lang="fr-BE" dirty="0" smtClean="0"/>
              <a:t>accessibles aux institutions et aux professionnels de la santé (reconnus par l’arrêté royal AR78), qui ont obtenu préalablement reçu l’autorisation du Comité de sécurité de l’information</a:t>
            </a:r>
          </a:p>
          <a:p>
            <a:pPr>
              <a:lnSpc>
                <a:spcPts val="1900"/>
              </a:lnSpc>
            </a:pPr>
            <a:r>
              <a:rPr lang="fr-BE" dirty="0" smtClean="0"/>
              <a:t>autorisations sont obtenues en fonction</a:t>
            </a:r>
          </a:p>
          <a:p>
            <a:pPr lvl="1">
              <a:lnSpc>
                <a:spcPts val="1900"/>
              </a:lnSpc>
            </a:pPr>
            <a:r>
              <a:rPr lang="fr-BE" dirty="0" smtClean="0"/>
              <a:t>du type d’institution et/ou de prestations effectuées (hôpitaux, laboratoires agréés, médecins généralistes)</a:t>
            </a:r>
          </a:p>
          <a:p>
            <a:pPr lvl="1">
              <a:lnSpc>
                <a:spcPts val="1900"/>
              </a:lnSpc>
            </a:pPr>
            <a:r>
              <a:rPr lang="fr-BE" dirty="0" smtClean="0"/>
              <a:t>de la finalité de la demande (ex. : d'utiliser le numéro de ce registre en vue de la vérification et de l'actualisation des données d'identification des patients, vérification et de l'actualisation des données d'identification de leurs patients, de leur identification univoque au sein du dossier médical, …)</a:t>
            </a:r>
          </a:p>
          <a:p>
            <a:pPr lvl="1">
              <a:lnSpc>
                <a:spcPts val="1900"/>
              </a:lnSpc>
            </a:pPr>
            <a:r>
              <a:rPr lang="fr-BE" dirty="0" smtClean="0"/>
              <a:t>du type de données auxquelles il est demandé d’accéder (nom, date de naissance, sexe, résidence, ….</a:t>
            </a:r>
          </a:p>
          <a:p>
            <a:pPr lvl="1">
              <a:lnSpc>
                <a:spcPts val="1900"/>
              </a:lnSpc>
            </a:pPr>
            <a:r>
              <a:rPr lang="fr-BE" dirty="0"/>
              <a:t>p</a:t>
            </a:r>
            <a:r>
              <a:rPr lang="fr-BE" dirty="0" smtClean="0"/>
              <a:t>lus d’infos</a:t>
            </a:r>
          </a:p>
          <a:p>
            <a:pPr lvl="2">
              <a:lnSpc>
                <a:spcPts val="1900"/>
              </a:lnSpc>
            </a:pPr>
            <a:r>
              <a:rPr lang="fr-BE" dirty="0">
                <a:hlinkClick r:id="rId2"/>
              </a:rPr>
              <a:t>https://</a:t>
            </a:r>
            <a:r>
              <a:rPr lang="fr-BE" dirty="0" smtClean="0">
                <a:hlinkClick r:id="rId2"/>
              </a:rPr>
              <a:t>www.ehealth.fgov.be/ehealthplatform/fr/consultation-du-registre-national-et-des-registres-bcss</a:t>
            </a:r>
            <a:endParaRPr lang="fr-BE" dirty="0" smtClean="0"/>
          </a:p>
          <a:p>
            <a:pPr lvl="1">
              <a:lnSpc>
                <a:spcPts val="1900"/>
              </a:lnSpc>
            </a:pPr>
            <a:endParaRPr lang="fr-BE" dirty="0" smtClean="0"/>
          </a:p>
        </p:txBody>
      </p:sp>
      <p:sp>
        <p:nvSpPr>
          <p:cNvPr id="10" name="Date Placeholder 9"/>
          <p:cNvSpPr>
            <a:spLocks noGrp="1"/>
          </p:cNvSpPr>
          <p:nvPr>
            <p:ph type="dt" sz="half" idx="10"/>
          </p:nvPr>
        </p:nvSpPr>
        <p:spPr/>
        <p:txBody>
          <a:bodyPr/>
          <a:lstStyle/>
          <a:p>
            <a:r>
              <a:rPr lang="nl-BE" smtClean="0"/>
              <a:t>14/11/2019</a:t>
            </a:r>
            <a:endParaRPr lang="fr-BE"/>
          </a:p>
        </p:txBody>
      </p:sp>
      <p:pic>
        <p:nvPicPr>
          <p:cNvPr id="4" name="Picture 3"/>
          <p:cNvPicPr>
            <a:picLocks noChangeAspect="1"/>
          </p:cNvPicPr>
          <p:nvPr/>
        </p:nvPicPr>
        <p:blipFill>
          <a:blip r:embed="rId3"/>
          <a:stretch>
            <a:fillRect/>
          </a:stretch>
        </p:blipFill>
        <p:spPr>
          <a:xfrm>
            <a:off x="428625" y="209550"/>
            <a:ext cx="495300" cy="419100"/>
          </a:xfrm>
          <a:prstGeom prst="rect">
            <a:avLst/>
          </a:prstGeom>
        </p:spPr>
      </p:pic>
      <p:sp>
        <p:nvSpPr>
          <p:cNvPr id="5" name="Slide Number Placeholder 4"/>
          <p:cNvSpPr>
            <a:spLocks noGrp="1"/>
          </p:cNvSpPr>
          <p:nvPr>
            <p:ph type="sldNum" sz="quarter" idx="12"/>
          </p:nvPr>
        </p:nvSpPr>
        <p:spPr/>
        <p:txBody>
          <a:bodyPr/>
          <a:lstStyle/>
          <a:p>
            <a:fld id="{30A9230E-FFBB-4CCB-ABD7-198084EDE768}" type="slidenum">
              <a:rPr lang="fr-BE" smtClean="0"/>
              <a:t>25</a:t>
            </a:fld>
            <a:endParaRPr lang="fr-BE"/>
          </a:p>
        </p:txBody>
      </p:sp>
    </p:spTree>
    <p:extLst>
      <p:ext uri="{BB962C8B-B14F-4D97-AF65-F5344CB8AC3E}">
        <p14:creationId xmlns:p14="http://schemas.microsoft.com/office/powerpoint/2010/main" val="16902410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err="1"/>
              <a:t>G</a:t>
            </a:r>
            <a:r>
              <a:rPr lang="fr-BE" dirty="0" err="1" smtClean="0"/>
              <a:t>eïnformeerde</a:t>
            </a:r>
            <a:r>
              <a:rPr lang="fr-BE" dirty="0" smtClean="0"/>
              <a:t> </a:t>
            </a:r>
            <a:r>
              <a:rPr lang="fr-BE" dirty="0" err="1" smtClean="0"/>
              <a:t>toestemming</a:t>
            </a:r>
            <a:r>
              <a:rPr lang="nl-BE" dirty="0" smtClean="0"/>
              <a:t>, zorgrelatie en toegangsmatrix</a:t>
            </a:r>
            <a:endParaRPr lang="fr-BE" dirty="0"/>
          </a:p>
        </p:txBody>
      </p:sp>
      <p:sp>
        <p:nvSpPr>
          <p:cNvPr id="3" name="Content Placeholder 2"/>
          <p:cNvSpPr>
            <a:spLocks noGrp="1"/>
          </p:cNvSpPr>
          <p:nvPr>
            <p:ph idx="1"/>
          </p:nvPr>
        </p:nvSpPr>
        <p:spPr/>
        <p:txBody>
          <a:bodyPr/>
          <a:lstStyle/>
          <a:p>
            <a:r>
              <a:rPr lang="nl-BE" dirty="0" smtClean="0"/>
              <a:t>een zorgverlener of –instelling heeft alleen toegang tot gezondheidsgegevens van een patiënt bij een derde indien</a:t>
            </a:r>
          </a:p>
          <a:p>
            <a:pPr lvl="1"/>
            <a:r>
              <a:rPr lang="nl-BE" dirty="0" smtClean="0"/>
              <a:t>de patiënt zijn </a:t>
            </a:r>
            <a:r>
              <a:rPr lang="fr-BE" dirty="0" err="1"/>
              <a:t>geïnformeerde</a:t>
            </a:r>
            <a:r>
              <a:rPr lang="fr-BE" dirty="0"/>
              <a:t> </a:t>
            </a:r>
            <a:r>
              <a:rPr lang="fr-BE" dirty="0" err="1"/>
              <a:t>toestemming</a:t>
            </a:r>
            <a:r>
              <a:rPr lang="fr-BE" dirty="0"/>
              <a:t> </a:t>
            </a:r>
            <a:r>
              <a:rPr lang="nl-BE" dirty="0" smtClean="0"/>
              <a:t>heeft gegeven </a:t>
            </a:r>
            <a:r>
              <a:rPr lang="fr-BE" dirty="0" smtClean="0"/>
              <a:t>met </a:t>
            </a:r>
            <a:r>
              <a:rPr lang="fr-BE" dirty="0" err="1"/>
              <a:t>betrekking</a:t>
            </a:r>
            <a:r>
              <a:rPr lang="fr-BE" dirty="0"/>
              <a:t> </a:t>
            </a:r>
            <a:r>
              <a:rPr lang="fr-BE" dirty="0" err="1"/>
              <a:t>tot</a:t>
            </a:r>
            <a:r>
              <a:rPr lang="fr-BE" dirty="0"/>
              <a:t> het </a:t>
            </a:r>
            <a:r>
              <a:rPr lang="fr-BE" dirty="0" err="1"/>
              <a:t>delen</a:t>
            </a:r>
            <a:r>
              <a:rPr lang="fr-BE" dirty="0"/>
              <a:t> van </a:t>
            </a:r>
            <a:r>
              <a:rPr lang="fr-BE" dirty="0" err="1" smtClean="0"/>
              <a:t>gezondheidsgegevens</a:t>
            </a:r>
            <a:r>
              <a:rPr lang="fr-BE" dirty="0" smtClean="0"/>
              <a:t> </a:t>
            </a:r>
            <a:r>
              <a:rPr lang="nl-BE" dirty="0" smtClean="0"/>
              <a:t>de zorgverlener of –instelling een zorgrelatie heeft met de patiënt</a:t>
            </a:r>
          </a:p>
          <a:p>
            <a:pPr lvl="2">
              <a:buFont typeface="Wingdings" panose="05000000000000000000" pitchFamily="2" charset="2"/>
              <a:buChar char="Ø"/>
            </a:pPr>
            <a:r>
              <a:rPr lang="nl-BE" dirty="0" smtClean="0"/>
              <a:t>de regels hoe een zorgrelatie wordt bewezen zijn voor de onderscheiden soorten zorgverleners en –instellingen vastgelegd in een reglement</a:t>
            </a:r>
          </a:p>
          <a:p>
            <a:pPr lvl="1"/>
            <a:r>
              <a:rPr lang="nl-BE" dirty="0" smtClean="0"/>
              <a:t>de zorgverlener niet door de patiënt is uitgesloten van toegang tot zijn gezondheidsgegevens</a:t>
            </a:r>
          </a:p>
          <a:p>
            <a:pPr lvl="1"/>
            <a:r>
              <a:rPr lang="nl-BE" dirty="0" smtClean="0"/>
              <a:t>de betrokken gezondheidsgegevens toegankelijk zijn voor de betrokken soort zorgverlener (de zgn. toegangsmatrix)</a:t>
            </a:r>
          </a:p>
          <a:p>
            <a:pPr lvl="2">
              <a:buFont typeface="Wingdings" panose="05000000000000000000" pitchFamily="2" charset="2"/>
              <a:buChar char="Ø"/>
            </a:pPr>
            <a:r>
              <a:rPr lang="nl-BE" dirty="0" smtClean="0"/>
              <a:t>de toegangsmatrix is vastgelegd in een reglement</a:t>
            </a:r>
            <a:endParaRPr lang="fr-BE" dirty="0"/>
          </a:p>
        </p:txBody>
      </p:sp>
      <p:sp>
        <p:nvSpPr>
          <p:cNvPr id="9" name="Date Placeholder 8"/>
          <p:cNvSpPr>
            <a:spLocks noGrp="1"/>
          </p:cNvSpPr>
          <p:nvPr>
            <p:ph type="dt" sz="half" idx="10"/>
          </p:nvPr>
        </p:nvSpPr>
        <p:spPr/>
        <p:txBody>
          <a:bodyPr/>
          <a:lstStyle/>
          <a:p>
            <a:r>
              <a:rPr lang="nl-BE" smtClean="0"/>
              <a:t>14/11/2019</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26</a:t>
            </a:fld>
            <a:endParaRPr lang="fr-BE"/>
          </a:p>
        </p:txBody>
      </p:sp>
    </p:spTree>
    <p:extLst>
      <p:ext uri="{BB962C8B-B14F-4D97-AF65-F5344CB8AC3E}">
        <p14:creationId xmlns:p14="http://schemas.microsoft.com/office/powerpoint/2010/main" val="22906787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Actueel geldende toegangsmatrix</a:t>
            </a:r>
            <a:endParaRPr lang="fr-BE" dirty="0"/>
          </a:p>
        </p:txBody>
      </p:sp>
      <p:sp>
        <p:nvSpPr>
          <p:cNvPr id="11" name="Content Placeholder 10"/>
          <p:cNvSpPr>
            <a:spLocks noGrp="1"/>
          </p:cNvSpPr>
          <p:nvPr>
            <p:ph idx="1"/>
          </p:nvPr>
        </p:nvSpPr>
        <p:spPr/>
        <p:txBody>
          <a:bodyPr>
            <a:normAutofit/>
          </a:bodyPr>
          <a:lstStyle/>
          <a:p>
            <a:r>
              <a:rPr lang="fr-BE" sz="2000" dirty="0">
                <a:hlinkClick r:id="rId2"/>
              </a:rPr>
              <a:t>https://www.ehealth.fgov.be/ehealthplatform/nl/reglementen</a:t>
            </a:r>
            <a:endParaRPr lang="fr-BE" sz="2000" dirty="0"/>
          </a:p>
        </p:txBody>
      </p:sp>
      <p:sp>
        <p:nvSpPr>
          <p:cNvPr id="4" name="Date Placeholder 3"/>
          <p:cNvSpPr>
            <a:spLocks noGrp="1"/>
          </p:cNvSpPr>
          <p:nvPr>
            <p:ph type="dt" sz="half" idx="10"/>
          </p:nvPr>
        </p:nvSpPr>
        <p:spPr/>
        <p:txBody>
          <a:bodyPr/>
          <a:lstStyle/>
          <a:p>
            <a:r>
              <a:rPr lang="nl-BE" smtClean="0"/>
              <a:t>14/11/2019</a:t>
            </a:r>
            <a:endParaRPr lang="fr-BE"/>
          </a:p>
        </p:txBody>
      </p:sp>
      <p:pic>
        <p:nvPicPr>
          <p:cNvPr id="3" name="Picture 2"/>
          <p:cNvPicPr>
            <a:picLocks noChangeAspect="1"/>
          </p:cNvPicPr>
          <p:nvPr/>
        </p:nvPicPr>
        <p:blipFill>
          <a:blip r:embed="rId3"/>
          <a:stretch>
            <a:fillRect/>
          </a:stretch>
        </p:blipFill>
        <p:spPr>
          <a:xfrm>
            <a:off x="321048" y="1524000"/>
            <a:ext cx="8437189" cy="4733924"/>
          </a:xfrm>
          <a:prstGeom prst="rect">
            <a:avLst/>
          </a:prstGeom>
        </p:spPr>
      </p:pic>
      <p:sp>
        <p:nvSpPr>
          <p:cNvPr id="6" name="Slide Number Placeholder 5"/>
          <p:cNvSpPr>
            <a:spLocks noGrp="1"/>
          </p:cNvSpPr>
          <p:nvPr>
            <p:ph type="sldNum" sz="quarter" idx="12"/>
          </p:nvPr>
        </p:nvSpPr>
        <p:spPr/>
        <p:txBody>
          <a:bodyPr/>
          <a:lstStyle/>
          <a:p>
            <a:fld id="{30A9230E-FFBB-4CCB-ABD7-198084EDE768}" type="slidenum">
              <a:rPr lang="fr-BE" smtClean="0"/>
              <a:t>27</a:t>
            </a:fld>
            <a:endParaRPr lang="fr-BE"/>
          </a:p>
        </p:txBody>
      </p:sp>
    </p:spTree>
    <p:extLst>
      <p:ext uri="{BB962C8B-B14F-4D97-AF65-F5344CB8AC3E}">
        <p14:creationId xmlns:p14="http://schemas.microsoft.com/office/powerpoint/2010/main" val="4290818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Gevalideerde authentieke </a:t>
            </a:r>
            <a:r>
              <a:rPr lang="nl-BE" dirty="0"/>
              <a:t>bronnen</a:t>
            </a:r>
          </a:p>
        </p:txBody>
      </p:sp>
      <p:sp>
        <p:nvSpPr>
          <p:cNvPr id="3" name="Content Placeholder 2"/>
          <p:cNvSpPr>
            <a:spLocks noGrp="1"/>
          </p:cNvSpPr>
          <p:nvPr>
            <p:ph idx="1"/>
          </p:nvPr>
        </p:nvSpPr>
        <p:spPr/>
        <p:txBody>
          <a:bodyPr>
            <a:normAutofit fontScale="92500"/>
          </a:bodyPr>
          <a:lstStyle/>
          <a:p>
            <a:r>
              <a:rPr lang="nl-BE" dirty="0" smtClean="0"/>
              <a:t>gegevensbanken die betrouwbare informatie bevatten die </a:t>
            </a:r>
            <a:r>
              <a:rPr lang="nl-BE" dirty="0"/>
              <a:t>nodig is </a:t>
            </a:r>
            <a:r>
              <a:rPr lang="nl-BE" dirty="0" smtClean="0"/>
              <a:t>voor </a:t>
            </a:r>
            <a:r>
              <a:rPr lang="nl-BE" dirty="0" err="1" smtClean="0"/>
              <a:t>eGezondheidstoepassingen</a:t>
            </a:r>
            <a:endParaRPr lang="nl-BE" dirty="0" smtClean="0"/>
          </a:p>
          <a:p>
            <a:r>
              <a:rPr lang="nl-BE" dirty="0" smtClean="0"/>
              <a:t>voor elke authentieke bron zijn één of meerdere actoren in de gezondheidszorg aangeduid, die verantwoordelijk zijn voor het beheer ervan</a:t>
            </a:r>
            <a:endParaRPr lang="nl-NL" dirty="0"/>
          </a:p>
          <a:p>
            <a:r>
              <a:rPr lang="nl-BE" dirty="0" smtClean="0"/>
              <a:t>een authentieke </a:t>
            </a:r>
            <a:r>
              <a:rPr lang="nl-BE" dirty="0"/>
              <a:t>bron kan </a:t>
            </a:r>
            <a:r>
              <a:rPr lang="nl-BE" dirty="0" smtClean="0"/>
              <a:t>samengesteld </a:t>
            </a:r>
            <a:r>
              <a:rPr lang="nl-BE" dirty="0"/>
              <a:t>zijn uit een aantal </a:t>
            </a:r>
            <a:r>
              <a:rPr lang="nl-BE" dirty="0" smtClean="0"/>
              <a:t>deelgegevensbanken beheerd door verschillende actoren in de gezondheidszorg</a:t>
            </a:r>
            <a:endParaRPr lang="nl-BE" dirty="0"/>
          </a:p>
          <a:p>
            <a:pPr lvl="1"/>
            <a:r>
              <a:rPr lang="nl-BE" dirty="0" err="1" smtClean="0"/>
              <a:t>CoBRHA</a:t>
            </a:r>
            <a:r>
              <a:rPr lang="nl-BE" dirty="0"/>
              <a:t>, de authentieke bron van het </a:t>
            </a:r>
            <a:r>
              <a:rPr lang="nl-BE" dirty="0" smtClean="0"/>
              <a:t>zorgverleners en -instellingen, is bijvoorbeeld samengesteld </a:t>
            </a:r>
            <a:r>
              <a:rPr lang="nl-BE" dirty="0"/>
              <a:t>uit verschillende </a:t>
            </a:r>
            <a:r>
              <a:rPr lang="nl-BE" dirty="0" smtClean="0"/>
              <a:t>gegevensbanken, die respectievelijk beheerd worden door FOD Volksgezondheid, </a:t>
            </a:r>
            <a:r>
              <a:rPr lang="nl-BE" dirty="0"/>
              <a:t>het </a:t>
            </a:r>
            <a:r>
              <a:rPr lang="nl-BE" dirty="0" smtClean="0"/>
              <a:t>RIZIV, het FAGG en de Gewesten en Gemeenschappen</a:t>
            </a:r>
            <a:endParaRPr lang="nl-NL" dirty="0"/>
          </a:p>
          <a:p>
            <a:r>
              <a:rPr lang="nl-BE" dirty="0"/>
              <a:t>m</a:t>
            </a:r>
            <a:r>
              <a:rPr lang="nl-BE" dirty="0" smtClean="0"/>
              <a:t>eer info</a:t>
            </a:r>
          </a:p>
          <a:p>
            <a:pPr lvl="1"/>
            <a:r>
              <a:rPr lang="nl-BE" dirty="0" smtClean="0">
                <a:hlinkClick r:id="rId2"/>
              </a:rPr>
              <a:t>https</a:t>
            </a:r>
            <a:r>
              <a:rPr lang="nl-BE" dirty="0">
                <a:hlinkClick r:id="rId2"/>
              </a:rPr>
              <a:t>://www.ehealth.fgov.be/ehealthplatform/nl/authentieke-bronnen</a:t>
            </a:r>
          </a:p>
          <a:p>
            <a:pPr marL="0" indent="0">
              <a:buNone/>
            </a:pPr>
            <a:endParaRPr lang="nl-NL" dirty="0"/>
          </a:p>
          <a:p>
            <a:endParaRPr lang="nl-NL" dirty="0"/>
          </a:p>
          <a:p>
            <a:endParaRPr lang="nl-NL" dirty="0"/>
          </a:p>
        </p:txBody>
      </p:sp>
      <p:pic>
        <p:nvPicPr>
          <p:cNvPr id="7" name="Picture 6"/>
          <p:cNvPicPr>
            <a:picLocks noChangeAspect="1"/>
          </p:cNvPicPr>
          <p:nvPr/>
        </p:nvPicPr>
        <p:blipFill>
          <a:blip r:embed="rId3"/>
          <a:stretch>
            <a:fillRect/>
          </a:stretch>
        </p:blipFill>
        <p:spPr>
          <a:xfrm>
            <a:off x="323528" y="188613"/>
            <a:ext cx="619125" cy="542925"/>
          </a:xfrm>
          <a:prstGeom prst="rect">
            <a:avLst/>
          </a:prstGeom>
        </p:spPr>
      </p:pic>
      <p:sp>
        <p:nvSpPr>
          <p:cNvPr id="10" name="Date Placeholder 9"/>
          <p:cNvSpPr>
            <a:spLocks noGrp="1"/>
          </p:cNvSpPr>
          <p:nvPr>
            <p:ph type="dt" sz="half" idx="10"/>
          </p:nvPr>
        </p:nvSpPr>
        <p:spPr/>
        <p:txBody>
          <a:bodyPr/>
          <a:lstStyle/>
          <a:p>
            <a:r>
              <a:rPr lang="nl-BE" smtClean="0"/>
              <a:t>14/11/2019</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28</a:t>
            </a:fld>
            <a:endParaRPr lang="fr-BE"/>
          </a:p>
        </p:txBody>
      </p:sp>
    </p:spTree>
    <p:extLst>
      <p:ext uri="{BB962C8B-B14F-4D97-AF65-F5344CB8AC3E}">
        <p14:creationId xmlns:p14="http://schemas.microsoft.com/office/powerpoint/2010/main" val="33297359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err="1" smtClean="0"/>
              <a:t>CoBRHA</a:t>
            </a:r>
            <a:r>
              <a:rPr lang="nl-BE" dirty="0"/>
              <a:t> </a:t>
            </a:r>
            <a:r>
              <a:rPr lang="nl-BE" dirty="0" smtClean="0"/>
              <a:t>(Common </a:t>
            </a:r>
            <a:r>
              <a:rPr lang="nl-BE" dirty="0"/>
              <a:t>Base </a:t>
            </a:r>
            <a:r>
              <a:rPr lang="nl-BE" dirty="0" err="1"/>
              <a:t>Registry</a:t>
            </a:r>
            <a:r>
              <a:rPr lang="nl-BE" dirty="0"/>
              <a:t> </a:t>
            </a:r>
            <a:r>
              <a:rPr lang="nl-BE" dirty="0" err="1"/>
              <a:t>for</a:t>
            </a:r>
            <a:r>
              <a:rPr lang="nl-BE" dirty="0"/>
              <a:t> </a:t>
            </a:r>
            <a:r>
              <a:rPr lang="nl-BE" dirty="0" err="1"/>
              <a:t>HealthCare</a:t>
            </a:r>
            <a:r>
              <a:rPr lang="nl-BE" dirty="0"/>
              <a:t> </a:t>
            </a:r>
            <a:r>
              <a:rPr lang="nl-BE" dirty="0" smtClean="0"/>
              <a:t>Actors) </a:t>
            </a:r>
            <a:endParaRPr lang="nl-BE" dirty="0"/>
          </a:p>
        </p:txBody>
      </p:sp>
      <p:sp>
        <p:nvSpPr>
          <p:cNvPr id="3" name="Content Placeholder 2"/>
          <p:cNvSpPr>
            <a:spLocks noGrp="1"/>
          </p:cNvSpPr>
          <p:nvPr>
            <p:ph idx="1"/>
          </p:nvPr>
        </p:nvSpPr>
        <p:spPr/>
        <p:txBody>
          <a:bodyPr>
            <a:normAutofit/>
          </a:bodyPr>
          <a:lstStyle/>
          <a:p>
            <a:pPr marL="0" indent="0">
              <a:buNone/>
            </a:pPr>
            <a:endParaRPr lang="nl-NL" dirty="0"/>
          </a:p>
          <a:p>
            <a:pPr marL="0" indent="0">
              <a:buNone/>
            </a:pPr>
            <a:endParaRPr lang="nl-NL" dirty="0"/>
          </a:p>
        </p:txBody>
      </p:sp>
      <p:graphicFrame>
        <p:nvGraphicFramePr>
          <p:cNvPr id="10" name="Diagram 9"/>
          <p:cNvGraphicFramePr/>
          <p:nvPr>
            <p:extLst>
              <p:ext uri="{D42A27DB-BD31-4B8C-83A1-F6EECF244321}">
                <p14:modId xmlns:p14="http://schemas.microsoft.com/office/powerpoint/2010/main" val="2003883302"/>
              </p:ext>
            </p:extLst>
          </p:nvPr>
        </p:nvGraphicFramePr>
        <p:xfrm>
          <a:off x="827584" y="1196752"/>
          <a:ext cx="770485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39952" y="5157192"/>
            <a:ext cx="1216351" cy="360040"/>
          </a:xfrm>
          <a:prstGeom prst="rect">
            <a:avLst/>
          </a:prstGeom>
          <a:solidFill>
            <a:schemeClr val="bg1"/>
          </a:solidFill>
        </p:spPr>
      </p:pic>
      <p:pic>
        <p:nvPicPr>
          <p:cNvPr id="12" name="Picture 11"/>
          <p:cNvPicPr>
            <a:picLocks noChangeAspect="1"/>
          </p:cNvPicPr>
          <p:nvPr/>
        </p:nvPicPr>
        <p:blipFill>
          <a:blip r:embed="rId8"/>
          <a:stretch>
            <a:fillRect/>
          </a:stretch>
        </p:blipFill>
        <p:spPr>
          <a:xfrm>
            <a:off x="1619672" y="5301208"/>
            <a:ext cx="576064" cy="459958"/>
          </a:xfrm>
          <a:prstGeom prst="rect">
            <a:avLst/>
          </a:prstGeom>
        </p:spPr>
      </p:pic>
      <p:pic>
        <p:nvPicPr>
          <p:cNvPr id="13" name="Picture 12"/>
          <p:cNvPicPr>
            <a:picLocks noChangeAspect="1"/>
          </p:cNvPicPr>
          <p:nvPr/>
        </p:nvPicPr>
        <p:blipFill>
          <a:blip r:embed="rId9"/>
          <a:stretch>
            <a:fillRect/>
          </a:stretch>
        </p:blipFill>
        <p:spPr>
          <a:xfrm>
            <a:off x="2267744" y="3212976"/>
            <a:ext cx="525904" cy="532479"/>
          </a:xfrm>
          <a:prstGeom prst="rect">
            <a:avLst/>
          </a:prstGeom>
        </p:spPr>
      </p:pic>
      <p:pic>
        <p:nvPicPr>
          <p:cNvPr id="14" name="Picture 13"/>
          <p:cNvPicPr>
            <a:picLocks noChangeAspect="1"/>
          </p:cNvPicPr>
          <p:nvPr/>
        </p:nvPicPr>
        <p:blipFill>
          <a:blip r:embed="rId10"/>
          <a:stretch>
            <a:fillRect/>
          </a:stretch>
        </p:blipFill>
        <p:spPr>
          <a:xfrm>
            <a:off x="6772244" y="2924944"/>
            <a:ext cx="624072" cy="432048"/>
          </a:xfrm>
          <a:prstGeom prst="rect">
            <a:avLst/>
          </a:prstGeom>
        </p:spPr>
      </p:pic>
      <p:pic>
        <p:nvPicPr>
          <p:cNvPr id="15" name="Picture 14"/>
          <p:cNvPicPr>
            <a:picLocks noChangeAspect="1"/>
          </p:cNvPicPr>
          <p:nvPr/>
        </p:nvPicPr>
        <p:blipFill>
          <a:blip r:embed="rId11"/>
          <a:stretch>
            <a:fillRect/>
          </a:stretch>
        </p:blipFill>
        <p:spPr>
          <a:xfrm>
            <a:off x="7164288" y="5373216"/>
            <a:ext cx="825186" cy="331093"/>
          </a:xfrm>
          <a:prstGeom prst="rect">
            <a:avLst/>
          </a:prstGeom>
        </p:spPr>
      </p:pic>
      <p:sp>
        <p:nvSpPr>
          <p:cNvPr id="9" name="Date Placeholder 8"/>
          <p:cNvSpPr>
            <a:spLocks noGrp="1"/>
          </p:cNvSpPr>
          <p:nvPr>
            <p:ph type="dt" sz="half" idx="10"/>
          </p:nvPr>
        </p:nvSpPr>
        <p:spPr/>
        <p:txBody>
          <a:bodyPr/>
          <a:lstStyle/>
          <a:p>
            <a:r>
              <a:rPr lang="nl-BE" smtClean="0"/>
              <a:t>14/11/2019</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29</a:t>
            </a:fld>
            <a:endParaRPr lang="fr-BE"/>
          </a:p>
        </p:txBody>
      </p:sp>
    </p:spTree>
    <p:extLst>
      <p:ext uri="{BB962C8B-B14F-4D97-AF65-F5344CB8AC3E}">
        <p14:creationId xmlns:p14="http://schemas.microsoft.com/office/powerpoint/2010/main" val="3918945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a:sym typeface="Arial" charset="0"/>
              </a:rPr>
              <a:t>10 Missions</a:t>
            </a:r>
          </a:p>
        </p:txBody>
      </p:sp>
      <p:sp>
        <p:nvSpPr>
          <p:cNvPr id="15363" name="Rectangle 3"/>
          <p:cNvSpPr>
            <a:spLocks noGrp="1" noChangeArrowheads="1"/>
          </p:cNvSpPr>
          <p:nvPr>
            <p:ph idx="1"/>
          </p:nvPr>
        </p:nvSpPr>
        <p:spPr/>
        <p:txBody>
          <a:bodyPr>
            <a:normAutofit lnSpcReduction="10000"/>
          </a:bodyPr>
          <a:lstStyle/>
          <a:p>
            <a:r>
              <a:rPr lang="fr-BE" dirty="0" smtClean="0">
                <a:sym typeface="Arial" charset="0"/>
              </a:rPr>
              <a:t>développer </a:t>
            </a:r>
            <a:r>
              <a:rPr lang="fr-BE" dirty="0">
                <a:sym typeface="Arial" charset="0"/>
              </a:rPr>
              <a:t>une vision et une stratégie en matière </a:t>
            </a:r>
            <a:r>
              <a:rPr lang="fr-BE" dirty="0" smtClean="0">
                <a:sym typeface="Arial" charset="0"/>
              </a:rPr>
              <a:t>de santé en ligne</a:t>
            </a:r>
            <a:r>
              <a:rPr lang="fr-BE" dirty="0" smtClean="0"/>
              <a:t> </a:t>
            </a:r>
            <a:endParaRPr lang="fr-BE" dirty="0"/>
          </a:p>
          <a:p>
            <a:endParaRPr lang="nl-BE" altLang="en-US" dirty="0" smtClean="0">
              <a:sym typeface="Arial" charset="0"/>
            </a:endParaRPr>
          </a:p>
          <a:p>
            <a:r>
              <a:rPr lang="fr-BE" dirty="0" smtClean="0">
                <a:sym typeface="Arial" charset="0"/>
              </a:rPr>
              <a:t>organiser </a:t>
            </a:r>
            <a:r>
              <a:rPr lang="fr-BE" dirty="0">
                <a:sym typeface="Arial" charset="0"/>
              </a:rPr>
              <a:t>la collaboration avec d’autres instances publiques chargées de la coordination de la prestation de services électronique</a:t>
            </a:r>
            <a:r>
              <a:rPr lang="fr-BE" dirty="0"/>
              <a:t> </a:t>
            </a:r>
          </a:p>
          <a:p>
            <a:endParaRPr lang="nl-BE" altLang="en-US" dirty="0" smtClean="0">
              <a:sym typeface="Arial" charset="0"/>
            </a:endParaRPr>
          </a:p>
          <a:p>
            <a:r>
              <a:rPr lang="fr-BE" dirty="0" smtClean="0">
                <a:sym typeface="Arial" charset="0"/>
              </a:rPr>
              <a:t>être </a:t>
            </a:r>
            <a:r>
              <a:rPr lang="fr-BE" dirty="0">
                <a:sym typeface="Arial" charset="0"/>
              </a:rPr>
              <a:t>le moteur des changements nécessaires en vue de l'exécution de la vision et de la stratégie en matière d'eHealth </a:t>
            </a:r>
            <a:r>
              <a:rPr lang="fr-BE" dirty="0"/>
              <a:t> </a:t>
            </a:r>
          </a:p>
          <a:p>
            <a:endParaRPr lang="nl-BE" altLang="en-US" dirty="0" smtClean="0">
              <a:sym typeface="Arial" charset="0"/>
            </a:endParaRPr>
          </a:p>
          <a:p>
            <a:r>
              <a:rPr lang="fr-BE" dirty="0" smtClean="0">
                <a:sym typeface="Arial" charset="0"/>
              </a:rPr>
              <a:t>déterminer </a:t>
            </a:r>
            <a:r>
              <a:rPr lang="fr-BE" dirty="0">
                <a:sym typeface="Arial" charset="0"/>
              </a:rPr>
              <a:t>des normes, standards, spécifications fonctionnels et techniques ainsi qu'une architecture de base en matière de TIC  </a:t>
            </a:r>
          </a:p>
          <a:p>
            <a:endParaRPr lang="nl-BE" altLang="en-US" dirty="0" smtClean="0">
              <a:sym typeface="Arial" charset="0"/>
            </a:endParaRPr>
          </a:p>
          <a:p>
            <a:endParaRPr lang="nl-BE" altLang="en-US" dirty="0" smtClean="0">
              <a:sym typeface="Arial" charset="0"/>
            </a:endParaRPr>
          </a:p>
        </p:txBody>
      </p:sp>
      <p:sp>
        <p:nvSpPr>
          <p:cNvPr id="6" name="Date Placeholder 5"/>
          <p:cNvSpPr>
            <a:spLocks noGrp="1"/>
          </p:cNvSpPr>
          <p:nvPr>
            <p:ph type="dt" sz="half" idx="10"/>
          </p:nvPr>
        </p:nvSpPr>
        <p:spPr/>
        <p:txBody>
          <a:bodyPr/>
          <a:lstStyle/>
          <a:p>
            <a:r>
              <a:rPr lang="nl-BE" smtClean="0"/>
              <a:t>14/11/2019</a:t>
            </a:r>
            <a:endParaRPr lang="fr-BE"/>
          </a:p>
        </p:txBody>
      </p:sp>
      <p:sp>
        <p:nvSpPr>
          <p:cNvPr id="2" name="Slide Number Placeholder 1"/>
          <p:cNvSpPr>
            <a:spLocks noGrp="1"/>
          </p:cNvSpPr>
          <p:nvPr>
            <p:ph type="sldNum" sz="quarter" idx="12"/>
          </p:nvPr>
        </p:nvSpPr>
        <p:spPr/>
        <p:txBody>
          <a:bodyPr/>
          <a:lstStyle/>
          <a:p>
            <a:fld id="{30A9230E-FFBB-4CCB-ABD7-198084EDE768}" type="slidenum">
              <a:rPr lang="fr-BE" smtClean="0"/>
              <a:t>3</a:t>
            </a:fld>
            <a:endParaRPr lang="fr-BE"/>
          </a:p>
        </p:txBody>
      </p:sp>
    </p:spTree>
    <p:extLst>
      <p:ext uri="{BB962C8B-B14F-4D97-AF65-F5344CB8AC3E}">
        <p14:creationId xmlns:p14="http://schemas.microsoft.com/office/powerpoint/2010/main" val="3276728439"/>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CoBRHA</a:t>
            </a:r>
            <a:endParaRPr lang="nl-BE" dirty="0"/>
          </a:p>
        </p:txBody>
      </p:sp>
      <p:sp>
        <p:nvSpPr>
          <p:cNvPr id="3" name="Content Placeholder 2"/>
          <p:cNvSpPr>
            <a:spLocks noGrp="1"/>
          </p:cNvSpPr>
          <p:nvPr>
            <p:ph idx="1"/>
          </p:nvPr>
        </p:nvSpPr>
        <p:spPr/>
        <p:txBody>
          <a:bodyPr>
            <a:normAutofit fontScale="92500" lnSpcReduction="10000"/>
          </a:bodyPr>
          <a:lstStyle/>
          <a:p>
            <a:r>
              <a:rPr lang="nl-BE" dirty="0" smtClean="0"/>
              <a:t>kadaster van de gezondheidszorgberoepen</a:t>
            </a:r>
          </a:p>
          <a:p>
            <a:pPr lvl="1"/>
            <a:r>
              <a:rPr lang="nl-BE" dirty="0" smtClean="0"/>
              <a:t>beheerder: FOD Volksgezondheid, Veiligheid van de Voedselketen en Leefmilieu</a:t>
            </a:r>
          </a:p>
          <a:p>
            <a:pPr lvl="1"/>
            <a:endParaRPr lang="nl-NL" dirty="0" smtClean="0"/>
          </a:p>
          <a:p>
            <a:r>
              <a:rPr lang="nl-BE" dirty="0" smtClean="0"/>
              <a:t>Gemeenschappen &amp; Gewesten: erkenning van de verschillende instellingen, zoals ziekenhuizen, rusthuizen, thuisverpleging, ...</a:t>
            </a:r>
          </a:p>
          <a:p>
            <a:pPr lvl="1"/>
            <a:r>
              <a:rPr lang="nl-BE" dirty="0" smtClean="0"/>
              <a:t>beheerders:</a:t>
            </a:r>
          </a:p>
          <a:p>
            <a:pPr lvl="2"/>
            <a:r>
              <a:rPr lang="nl-BE" dirty="0" smtClean="0"/>
              <a:t>SPW (Service Public de </a:t>
            </a:r>
            <a:r>
              <a:rPr lang="nl-BE" dirty="0" err="1" smtClean="0"/>
              <a:t>Wallonie</a:t>
            </a:r>
            <a:r>
              <a:rPr lang="nl-BE" dirty="0" smtClean="0"/>
              <a:t>)</a:t>
            </a:r>
          </a:p>
          <a:p>
            <a:pPr lvl="2"/>
            <a:r>
              <a:rPr lang="nl-BE" dirty="0" smtClean="0"/>
              <a:t>WVG (Welzijn, Volksgezondheid en Gezin)</a:t>
            </a:r>
          </a:p>
          <a:p>
            <a:pPr lvl="2"/>
            <a:r>
              <a:rPr lang="nl-BE" dirty="0" smtClean="0"/>
              <a:t>GCM (Gemeenschappelijke Gemeenschapscommissie van Brussel-Hoofdstad)</a:t>
            </a:r>
            <a:endParaRPr lang="nl-NL" dirty="0" smtClean="0"/>
          </a:p>
          <a:p>
            <a:pPr marL="457200" lvl="1" indent="0">
              <a:buNone/>
            </a:pPr>
            <a:endParaRPr lang="nl-BE" dirty="0" smtClean="0"/>
          </a:p>
          <a:p>
            <a:r>
              <a:rPr lang="nl-BE" dirty="0" smtClean="0"/>
              <a:t>bestand </a:t>
            </a:r>
            <a:r>
              <a:rPr lang="nl-BE" dirty="0"/>
              <a:t>van de zorgverleners met het oog op de terugbetaling door de ziekteverzekering</a:t>
            </a:r>
          </a:p>
          <a:p>
            <a:pPr lvl="1"/>
            <a:r>
              <a:rPr lang="nl-BE" dirty="0" smtClean="0"/>
              <a:t>beheerder: </a:t>
            </a:r>
            <a:r>
              <a:rPr lang="nl-BE" dirty="0"/>
              <a:t>Rijksinstituut voor Ziekte- en Invaliditeitsverzekering (RIZIV)</a:t>
            </a:r>
          </a:p>
          <a:p>
            <a:pPr lvl="1"/>
            <a:endParaRPr lang="nl-NL" dirty="0" smtClean="0"/>
          </a:p>
        </p:txBody>
      </p:sp>
      <p:sp>
        <p:nvSpPr>
          <p:cNvPr id="9" name="Date Placeholder 8"/>
          <p:cNvSpPr>
            <a:spLocks noGrp="1"/>
          </p:cNvSpPr>
          <p:nvPr>
            <p:ph type="dt" sz="half" idx="10"/>
          </p:nvPr>
        </p:nvSpPr>
        <p:spPr/>
        <p:txBody>
          <a:bodyPr/>
          <a:lstStyle/>
          <a:p>
            <a:r>
              <a:rPr lang="nl-BE" smtClean="0"/>
              <a:t>14/11/2019</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30</a:t>
            </a:fld>
            <a:endParaRPr lang="fr-BE"/>
          </a:p>
        </p:txBody>
      </p:sp>
    </p:spTree>
    <p:extLst>
      <p:ext uri="{BB962C8B-B14F-4D97-AF65-F5344CB8AC3E}">
        <p14:creationId xmlns:p14="http://schemas.microsoft.com/office/powerpoint/2010/main" val="21752696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CoBRHA</a:t>
            </a:r>
            <a:endParaRPr lang="nl-BE" dirty="0"/>
          </a:p>
        </p:txBody>
      </p:sp>
      <p:sp>
        <p:nvSpPr>
          <p:cNvPr id="3" name="Content Placeholder 2"/>
          <p:cNvSpPr>
            <a:spLocks noGrp="1"/>
          </p:cNvSpPr>
          <p:nvPr>
            <p:ph idx="1"/>
          </p:nvPr>
        </p:nvSpPr>
        <p:spPr/>
        <p:txBody>
          <a:bodyPr>
            <a:normAutofit/>
          </a:bodyPr>
          <a:lstStyle/>
          <a:p>
            <a:r>
              <a:rPr lang="nl-BE" dirty="0" smtClean="0"/>
              <a:t>registratie </a:t>
            </a:r>
            <a:r>
              <a:rPr lang="nl-BE" dirty="0"/>
              <a:t>van de publiek opengestelde apotheken en hun </a:t>
            </a:r>
            <a:r>
              <a:rPr lang="nl-BE" dirty="0" smtClean="0"/>
              <a:t>apotheker-titularis</a:t>
            </a:r>
          </a:p>
          <a:p>
            <a:pPr lvl="1"/>
            <a:r>
              <a:rPr lang="nl-BE" dirty="0" smtClean="0"/>
              <a:t>beheerder: Federaal </a:t>
            </a:r>
            <a:r>
              <a:rPr lang="nl-BE" dirty="0"/>
              <a:t>Agentschap voor Geneesmiddelen en Gezondheidsproducten (FAGG)</a:t>
            </a:r>
          </a:p>
          <a:p>
            <a:endParaRPr lang="nl-BE" dirty="0" smtClean="0"/>
          </a:p>
          <a:p>
            <a:r>
              <a:rPr lang="nl-BE" dirty="0" err="1" smtClean="0"/>
              <a:t>KruispuntBank</a:t>
            </a:r>
            <a:r>
              <a:rPr lang="nl-BE" dirty="0" smtClean="0"/>
              <a:t> </a:t>
            </a:r>
            <a:r>
              <a:rPr lang="nl-BE" dirty="0"/>
              <a:t>voor Ondernemingen</a:t>
            </a:r>
          </a:p>
          <a:p>
            <a:pPr lvl="1"/>
            <a:r>
              <a:rPr lang="nl-BE" dirty="0"/>
              <a:t>sommige entiteiten of beroepsbeoefenaars beschikken over een </a:t>
            </a:r>
            <a:r>
              <a:rPr lang="nl-BE" dirty="0" smtClean="0"/>
              <a:t>KBO-nummer</a:t>
            </a:r>
          </a:p>
          <a:p>
            <a:pPr lvl="1"/>
            <a:r>
              <a:rPr lang="nl-BE" dirty="0"/>
              <a:t>h</a:t>
            </a:r>
            <a:r>
              <a:rPr lang="nl-BE" dirty="0" smtClean="0"/>
              <a:t>et </a:t>
            </a:r>
            <a:r>
              <a:rPr lang="nl-BE" dirty="0">
                <a:solidFill>
                  <a:srgbClr val="087670"/>
                </a:solidFill>
              </a:rPr>
              <a:t>eHealth</a:t>
            </a:r>
            <a:r>
              <a:rPr lang="nl-BE" dirty="0"/>
              <a:t>-platform gebruikt de gegevens van KBO om de informatie met betrekking tot de KBO-nummers te consolideren</a:t>
            </a:r>
          </a:p>
          <a:p>
            <a:pPr lvl="1"/>
            <a:endParaRPr lang="nl-BE" dirty="0" smtClean="0"/>
          </a:p>
          <a:p>
            <a:pPr lvl="1"/>
            <a:endParaRPr lang="nl-BE" dirty="0" smtClean="0"/>
          </a:p>
        </p:txBody>
      </p:sp>
      <p:sp>
        <p:nvSpPr>
          <p:cNvPr id="9" name="Date Placeholder 8"/>
          <p:cNvSpPr>
            <a:spLocks noGrp="1"/>
          </p:cNvSpPr>
          <p:nvPr>
            <p:ph type="dt" sz="half" idx="10"/>
          </p:nvPr>
        </p:nvSpPr>
        <p:spPr/>
        <p:txBody>
          <a:bodyPr/>
          <a:lstStyle/>
          <a:p>
            <a:r>
              <a:rPr lang="nl-BE" smtClean="0"/>
              <a:t>14/11/2019</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31</a:t>
            </a:fld>
            <a:endParaRPr lang="fr-BE"/>
          </a:p>
        </p:txBody>
      </p:sp>
    </p:spTree>
    <p:extLst>
      <p:ext uri="{BB962C8B-B14F-4D97-AF65-F5344CB8AC3E}">
        <p14:creationId xmlns:p14="http://schemas.microsoft.com/office/powerpoint/2010/main" val="439902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z="2800" dirty="0" err="1" smtClean="0"/>
              <a:t>CoBRHA</a:t>
            </a:r>
            <a:endParaRPr lang="nl-BE" sz="2800" dirty="0"/>
          </a:p>
        </p:txBody>
      </p:sp>
      <p:sp>
        <p:nvSpPr>
          <p:cNvPr id="3" name="Content Placeholder 2"/>
          <p:cNvSpPr>
            <a:spLocks noGrp="1"/>
          </p:cNvSpPr>
          <p:nvPr>
            <p:ph idx="1"/>
          </p:nvPr>
        </p:nvSpPr>
        <p:spPr/>
        <p:txBody>
          <a:bodyPr>
            <a:normAutofit/>
          </a:bodyPr>
          <a:lstStyle/>
          <a:p>
            <a:r>
              <a:rPr lang="nl-BE" dirty="0"/>
              <a:t>v</a:t>
            </a:r>
            <a:r>
              <a:rPr lang="nl-BE" dirty="0" smtClean="0"/>
              <a:t>ia </a:t>
            </a:r>
            <a:r>
              <a:rPr lang="nl-BE" dirty="0" err="1" smtClean="0"/>
              <a:t>CoBRHA</a:t>
            </a:r>
            <a:r>
              <a:rPr lang="nl-BE" dirty="0" smtClean="0"/>
              <a:t> kunnen </a:t>
            </a:r>
            <a:r>
              <a:rPr lang="nl-BE" dirty="0"/>
              <a:t>3 vragen worden beantwoord met betrekking tot een actor in de gezondheidszorg</a:t>
            </a:r>
          </a:p>
          <a:p>
            <a:pPr lvl="1"/>
            <a:r>
              <a:rPr lang="nl-BE" dirty="0"/>
              <a:t>w</a:t>
            </a:r>
            <a:r>
              <a:rPr lang="nl-BE" dirty="0" smtClean="0"/>
              <a:t>ie </a:t>
            </a:r>
            <a:r>
              <a:rPr lang="nl-BE" dirty="0"/>
              <a:t>is hij? </a:t>
            </a:r>
          </a:p>
          <a:p>
            <a:pPr lvl="2"/>
            <a:r>
              <a:rPr lang="nl-BE" dirty="0"/>
              <a:t>deze actor kan een </a:t>
            </a:r>
            <a:r>
              <a:rPr lang="nl-BE" dirty="0" smtClean="0"/>
              <a:t>individuele zorgverlener zijn (arts</a:t>
            </a:r>
            <a:r>
              <a:rPr lang="nl-BE" dirty="0"/>
              <a:t>, verpleegkundige, ...) of een </a:t>
            </a:r>
            <a:r>
              <a:rPr lang="nl-BE" dirty="0" smtClean="0"/>
              <a:t>zorginstelling </a:t>
            </a:r>
            <a:r>
              <a:rPr lang="nl-BE" dirty="0"/>
              <a:t>(ziekenhuis, rusthuis, ...)</a:t>
            </a:r>
          </a:p>
          <a:p>
            <a:pPr lvl="1"/>
            <a:r>
              <a:rPr lang="nl-BE" dirty="0"/>
              <a:t>w</a:t>
            </a:r>
            <a:r>
              <a:rPr lang="nl-BE" dirty="0" smtClean="0"/>
              <a:t>at </a:t>
            </a:r>
            <a:r>
              <a:rPr lang="nl-BE" dirty="0"/>
              <a:t>mag hij doen? </a:t>
            </a:r>
          </a:p>
          <a:p>
            <a:pPr lvl="2"/>
            <a:r>
              <a:rPr lang="nl-BE" dirty="0"/>
              <a:t>voor een </a:t>
            </a:r>
            <a:r>
              <a:rPr lang="nl-BE" dirty="0" smtClean="0"/>
              <a:t>zorginstelling </a:t>
            </a:r>
            <a:r>
              <a:rPr lang="nl-BE" dirty="0"/>
              <a:t>gaat het om de erkende activiteiten van deze instelling (algemeen ziekenhuis, intensive care, SMUR/MUG, ...)</a:t>
            </a:r>
          </a:p>
          <a:p>
            <a:pPr lvl="2"/>
            <a:r>
              <a:rPr lang="nl-BE" dirty="0"/>
              <a:t>voor een </a:t>
            </a:r>
            <a:r>
              <a:rPr lang="nl-BE" dirty="0" smtClean="0"/>
              <a:t>zorgverlener </a:t>
            </a:r>
            <a:r>
              <a:rPr lang="nl-BE" dirty="0"/>
              <a:t>gaat het om de beroepserkenningen en erkende specialisaties van deze persoon (diploma, RIZIV-nr., ...)</a:t>
            </a:r>
          </a:p>
          <a:p>
            <a:pPr lvl="1"/>
            <a:r>
              <a:rPr lang="nl-BE" dirty="0"/>
              <a:t>w</a:t>
            </a:r>
            <a:r>
              <a:rPr lang="nl-BE" dirty="0" smtClean="0"/>
              <a:t>at </a:t>
            </a:r>
            <a:r>
              <a:rPr lang="nl-BE" dirty="0"/>
              <a:t>zijn </a:t>
            </a:r>
            <a:r>
              <a:rPr lang="nl-BE" dirty="0" err="1"/>
              <a:t>zijn</a:t>
            </a:r>
            <a:r>
              <a:rPr lang="nl-BE" dirty="0"/>
              <a:t> verantwoordelijkheden? </a:t>
            </a:r>
          </a:p>
          <a:p>
            <a:pPr lvl="2"/>
            <a:r>
              <a:rPr lang="nl-BE" dirty="0"/>
              <a:t>dit komt overeen met de rollen van de actoren in de gezondheidszorg, eventueel ten aanzien van een andere actor in de gezondheidszorg (hoofdarts in een ziekenhuis, ...)</a:t>
            </a:r>
          </a:p>
          <a:p>
            <a:endParaRPr lang="nl-NL" dirty="0" smtClean="0"/>
          </a:p>
          <a:p>
            <a:endParaRPr lang="nl-NL" dirty="0"/>
          </a:p>
        </p:txBody>
      </p:sp>
      <p:sp>
        <p:nvSpPr>
          <p:cNvPr id="9" name="Date Placeholder 8"/>
          <p:cNvSpPr>
            <a:spLocks noGrp="1"/>
          </p:cNvSpPr>
          <p:nvPr>
            <p:ph type="dt" sz="half" idx="10"/>
          </p:nvPr>
        </p:nvSpPr>
        <p:spPr/>
        <p:txBody>
          <a:bodyPr/>
          <a:lstStyle/>
          <a:p>
            <a:r>
              <a:rPr lang="nl-BE" smtClean="0"/>
              <a:t>14/11/2019</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32</a:t>
            </a:fld>
            <a:endParaRPr lang="fr-BE"/>
          </a:p>
        </p:txBody>
      </p:sp>
    </p:spTree>
    <p:extLst>
      <p:ext uri="{BB962C8B-B14F-4D97-AF65-F5344CB8AC3E}">
        <p14:creationId xmlns:p14="http://schemas.microsoft.com/office/powerpoint/2010/main" val="10330767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a:t>CoBRHA</a:t>
            </a:r>
            <a:endParaRPr lang="fr-BE" dirty="0"/>
          </a:p>
        </p:txBody>
      </p:sp>
      <p:sp>
        <p:nvSpPr>
          <p:cNvPr id="3" name="Content Placeholder 2"/>
          <p:cNvSpPr>
            <a:spLocks noGrp="1"/>
          </p:cNvSpPr>
          <p:nvPr>
            <p:ph idx="1"/>
          </p:nvPr>
        </p:nvSpPr>
        <p:spPr/>
        <p:txBody>
          <a:bodyPr>
            <a:normAutofit fontScale="92500" lnSpcReduction="10000"/>
          </a:bodyPr>
          <a:lstStyle/>
          <a:p>
            <a:r>
              <a:rPr lang="nl-BE" dirty="0" smtClean="0"/>
              <a:t>inhoud, </a:t>
            </a:r>
            <a:r>
              <a:rPr lang="nl-BE" dirty="0" err="1" smtClean="0"/>
              <a:t>oa</a:t>
            </a:r>
            <a:endParaRPr lang="nl-BE" dirty="0" smtClean="0"/>
          </a:p>
          <a:p>
            <a:pPr lvl="1"/>
            <a:r>
              <a:rPr lang="nl-BE" dirty="0" smtClean="0"/>
              <a:t>artsen (huisartsen en specialisten)</a:t>
            </a:r>
          </a:p>
          <a:p>
            <a:pPr lvl="1"/>
            <a:r>
              <a:rPr lang="nl-BE" dirty="0" smtClean="0"/>
              <a:t>tandartsen</a:t>
            </a:r>
          </a:p>
          <a:p>
            <a:pPr lvl="1"/>
            <a:r>
              <a:rPr lang="nl-BE" dirty="0" smtClean="0"/>
              <a:t>apothekers</a:t>
            </a:r>
          </a:p>
          <a:p>
            <a:pPr lvl="1"/>
            <a:r>
              <a:rPr lang="nl-BE" dirty="0" smtClean="0"/>
              <a:t>ziekenhuisapotheken</a:t>
            </a:r>
          </a:p>
          <a:p>
            <a:pPr lvl="1"/>
            <a:r>
              <a:rPr lang="nl-BE" dirty="0" smtClean="0"/>
              <a:t>kinesisten</a:t>
            </a:r>
          </a:p>
          <a:p>
            <a:pPr lvl="1"/>
            <a:r>
              <a:rPr lang="nl-BE" dirty="0" smtClean="0"/>
              <a:t>(thuis)verpleegkundigen</a:t>
            </a:r>
          </a:p>
          <a:p>
            <a:pPr lvl="1"/>
            <a:r>
              <a:rPr lang="nl-BE" dirty="0" smtClean="0"/>
              <a:t>vroedvrouwen</a:t>
            </a:r>
          </a:p>
          <a:p>
            <a:pPr lvl="1"/>
            <a:r>
              <a:rPr lang="nl-BE" dirty="0" smtClean="0"/>
              <a:t>logopedisten</a:t>
            </a:r>
          </a:p>
          <a:p>
            <a:pPr lvl="1"/>
            <a:r>
              <a:rPr lang="nl-BE" dirty="0" err="1" smtClean="0"/>
              <a:t>podologen</a:t>
            </a:r>
            <a:endParaRPr lang="nl-BE" dirty="0" smtClean="0"/>
          </a:p>
          <a:p>
            <a:pPr lvl="1"/>
            <a:r>
              <a:rPr lang="nl-BE" dirty="0" smtClean="0"/>
              <a:t>diëtisten</a:t>
            </a:r>
          </a:p>
          <a:p>
            <a:r>
              <a:rPr lang="nl-BE" dirty="0" smtClean="0"/>
              <a:t>nu in SAMM, en binnenkort in </a:t>
            </a:r>
            <a:r>
              <a:rPr lang="nl-BE" dirty="0" err="1" smtClean="0"/>
              <a:t>CoBRHA</a:t>
            </a:r>
            <a:endParaRPr lang="nl-BE" dirty="0" smtClean="0"/>
          </a:p>
          <a:p>
            <a:pPr lvl="1"/>
            <a:r>
              <a:rPr lang="nl-BE" dirty="0" smtClean="0"/>
              <a:t>ziekenhuizen</a:t>
            </a:r>
          </a:p>
          <a:p>
            <a:pPr lvl="1"/>
            <a:r>
              <a:rPr lang="nl-BE" dirty="0" smtClean="0"/>
              <a:t>woonzorgcentra (ROB/RVT)</a:t>
            </a:r>
          </a:p>
          <a:p>
            <a:pPr lvl="1"/>
            <a:r>
              <a:rPr lang="nl-BE" dirty="0" smtClean="0"/>
              <a:t>thuiszorgdiensten</a:t>
            </a:r>
          </a:p>
        </p:txBody>
      </p:sp>
      <p:sp>
        <p:nvSpPr>
          <p:cNvPr id="4" name="Date Placeholder 3"/>
          <p:cNvSpPr>
            <a:spLocks noGrp="1"/>
          </p:cNvSpPr>
          <p:nvPr>
            <p:ph type="dt" sz="half" idx="10"/>
          </p:nvPr>
        </p:nvSpPr>
        <p:spPr/>
        <p:txBody>
          <a:bodyPr/>
          <a:lstStyle/>
          <a:p>
            <a:r>
              <a:rPr lang="nl-BE" smtClean="0"/>
              <a:t>14/11/2019</a:t>
            </a:r>
            <a:endParaRPr lang="fr-BE"/>
          </a:p>
        </p:txBody>
      </p:sp>
      <p:sp>
        <p:nvSpPr>
          <p:cNvPr id="6" name="Slide Number Placeholder 5"/>
          <p:cNvSpPr>
            <a:spLocks noGrp="1"/>
          </p:cNvSpPr>
          <p:nvPr>
            <p:ph type="sldNum" sz="quarter" idx="12"/>
          </p:nvPr>
        </p:nvSpPr>
        <p:spPr/>
        <p:txBody>
          <a:bodyPr/>
          <a:lstStyle/>
          <a:p>
            <a:fld id="{30A9230E-FFBB-4CCB-ABD7-198084EDE768}" type="slidenum">
              <a:rPr lang="fr-BE" smtClean="0"/>
              <a:t>33</a:t>
            </a:fld>
            <a:endParaRPr lang="fr-BE"/>
          </a:p>
        </p:txBody>
      </p:sp>
    </p:spTree>
    <p:extLst>
      <p:ext uri="{BB962C8B-B14F-4D97-AF65-F5344CB8AC3E}">
        <p14:creationId xmlns:p14="http://schemas.microsoft.com/office/powerpoint/2010/main" val="38316132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SAM</a:t>
            </a:r>
            <a:r>
              <a:rPr lang="nl-NL" dirty="0"/>
              <a:t> </a:t>
            </a:r>
            <a:r>
              <a:rPr lang="nl-NL" dirty="0" smtClean="0"/>
              <a:t>(authentieke bron geneesmiddelen)</a:t>
            </a:r>
            <a:endParaRPr lang="nl-NL" dirty="0"/>
          </a:p>
        </p:txBody>
      </p:sp>
      <p:sp>
        <p:nvSpPr>
          <p:cNvPr id="3" name="Content Placeholder 2"/>
          <p:cNvSpPr>
            <a:spLocks noGrp="1"/>
          </p:cNvSpPr>
          <p:nvPr>
            <p:ph idx="1"/>
          </p:nvPr>
        </p:nvSpPr>
        <p:spPr/>
        <p:txBody>
          <a:bodyPr/>
          <a:lstStyle/>
          <a:p>
            <a:endParaRPr lang="nl-NL" smtClean="0"/>
          </a:p>
          <a:p>
            <a:endParaRPr lang="nl-NL" dirty="0"/>
          </a:p>
        </p:txBody>
      </p:sp>
      <p:graphicFrame>
        <p:nvGraphicFramePr>
          <p:cNvPr id="10" name="Diagram 9"/>
          <p:cNvGraphicFramePr/>
          <p:nvPr>
            <p:extLst>
              <p:ext uri="{D42A27DB-BD31-4B8C-83A1-F6EECF244321}">
                <p14:modId xmlns:p14="http://schemas.microsoft.com/office/powerpoint/2010/main" val="1251703259"/>
              </p:ext>
            </p:extLst>
          </p:nvPr>
        </p:nvGraphicFramePr>
        <p:xfrm>
          <a:off x="611560" y="1052736"/>
          <a:ext cx="7848872"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p:cNvPicPr>
            <a:picLocks noChangeAspect="1"/>
          </p:cNvPicPr>
          <p:nvPr/>
        </p:nvPicPr>
        <p:blipFill>
          <a:blip r:embed="rId7"/>
          <a:stretch>
            <a:fillRect/>
          </a:stretch>
        </p:blipFill>
        <p:spPr>
          <a:xfrm>
            <a:off x="1547664" y="5229200"/>
            <a:ext cx="364629" cy="291138"/>
          </a:xfrm>
          <a:prstGeom prst="rect">
            <a:avLst/>
          </a:prstGeom>
        </p:spPr>
      </p:pic>
      <p:pic>
        <p:nvPicPr>
          <p:cNvPr id="20" name="Picture 19"/>
          <p:cNvPicPr>
            <a:picLocks noChangeAspect="1"/>
          </p:cNvPicPr>
          <p:nvPr/>
        </p:nvPicPr>
        <p:blipFill>
          <a:blip r:embed="rId8"/>
          <a:stretch>
            <a:fillRect/>
          </a:stretch>
        </p:blipFill>
        <p:spPr>
          <a:xfrm>
            <a:off x="7452320" y="5589240"/>
            <a:ext cx="369405" cy="345951"/>
          </a:xfrm>
          <a:prstGeom prst="rect">
            <a:avLst/>
          </a:prstGeom>
        </p:spPr>
      </p:pic>
      <p:pic>
        <p:nvPicPr>
          <p:cNvPr id="21" name="Picture 20"/>
          <p:cNvPicPr>
            <a:picLocks noChangeAspect="1"/>
          </p:cNvPicPr>
          <p:nvPr/>
        </p:nvPicPr>
        <p:blipFill>
          <a:blip r:embed="rId9"/>
          <a:stretch>
            <a:fillRect/>
          </a:stretch>
        </p:blipFill>
        <p:spPr>
          <a:xfrm>
            <a:off x="6804248" y="3501008"/>
            <a:ext cx="560064" cy="387735"/>
          </a:xfrm>
          <a:prstGeom prst="rect">
            <a:avLst/>
          </a:prstGeom>
        </p:spPr>
      </p:pic>
      <p:pic>
        <p:nvPicPr>
          <p:cNvPr id="22" name="Picture 21"/>
          <p:cNvPicPr>
            <a:picLocks noChangeAspect="1"/>
          </p:cNvPicPr>
          <p:nvPr/>
        </p:nvPicPr>
        <p:blipFill>
          <a:blip r:embed="rId10"/>
          <a:stretch>
            <a:fillRect/>
          </a:stretch>
        </p:blipFill>
        <p:spPr>
          <a:xfrm>
            <a:off x="1835696" y="3645024"/>
            <a:ext cx="432048" cy="395537"/>
          </a:xfrm>
          <a:prstGeom prst="rect">
            <a:avLst/>
          </a:prstGeom>
        </p:spPr>
      </p:pic>
      <p:pic>
        <p:nvPicPr>
          <p:cNvPr id="23" name="Picture 22"/>
          <p:cNvPicPr>
            <a:picLocks noChangeAspect="1"/>
          </p:cNvPicPr>
          <p:nvPr/>
        </p:nvPicPr>
        <p:blipFill>
          <a:blip r:embed="rId11"/>
          <a:stretch>
            <a:fillRect/>
          </a:stretch>
        </p:blipFill>
        <p:spPr>
          <a:xfrm>
            <a:off x="4283968" y="2780928"/>
            <a:ext cx="600844" cy="336680"/>
          </a:xfrm>
          <a:prstGeom prst="rect">
            <a:avLst/>
          </a:prstGeom>
        </p:spPr>
      </p:pic>
      <p:pic>
        <p:nvPicPr>
          <p:cNvPr id="24" name="Picture 23"/>
          <p:cNvPicPr>
            <a:picLocks noChangeAspect="1"/>
          </p:cNvPicPr>
          <p:nvPr/>
        </p:nvPicPr>
        <p:blipFill>
          <a:blip r:embed="rId7"/>
          <a:stretch>
            <a:fillRect/>
          </a:stretch>
        </p:blipFill>
        <p:spPr>
          <a:xfrm>
            <a:off x="4409807" y="5445224"/>
            <a:ext cx="541109" cy="432048"/>
          </a:xfrm>
          <a:prstGeom prst="rect">
            <a:avLst/>
          </a:prstGeom>
        </p:spPr>
      </p:pic>
      <p:sp>
        <p:nvSpPr>
          <p:cNvPr id="9" name="Date Placeholder 8"/>
          <p:cNvSpPr>
            <a:spLocks noGrp="1"/>
          </p:cNvSpPr>
          <p:nvPr>
            <p:ph type="dt" sz="half" idx="10"/>
          </p:nvPr>
        </p:nvSpPr>
        <p:spPr/>
        <p:txBody>
          <a:bodyPr/>
          <a:lstStyle/>
          <a:p>
            <a:r>
              <a:rPr lang="nl-BE" smtClean="0"/>
              <a:t>14/11/2019</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34</a:t>
            </a:fld>
            <a:endParaRPr lang="fr-BE"/>
          </a:p>
        </p:txBody>
      </p:sp>
    </p:spTree>
    <p:extLst>
      <p:ext uri="{BB962C8B-B14F-4D97-AF65-F5344CB8AC3E}">
        <p14:creationId xmlns:p14="http://schemas.microsoft.com/office/powerpoint/2010/main" val="37458524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SAM (authentieke bron geneesmiddelen)</a:t>
            </a:r>
            <a:endParaRPr lang="nl-BE" dirty="0"/>
          </a:p>
        </p:txBody>
      </p:sp>
      <p:sp>
        <p:nvSpPr>
          <p:cNvPr id="3" name="Content Placeholder 2"/>
          <p:cNvSpPr>
            <a:spLocks noGrp="1"/>
          </p:cNvSpPr>
          <p:nvPr>
            <p:ph idx="1"/>
          </p:nvPr>
        </p:nvSpPr>
        <p:spPr/>
        <p:txBody>
          <a:bodyPr>
            <a:normAutofit/>
          </a:bodyPr>
          <a:lstStyle/>
          <a:p>
            <a:r>
              <a:rPr lang="nl-NL" dirty="0" smtClean="0"/>
              <a:t>referentiedatabank over de geneesmiddelen, die door de bevoegde instanties inzake geneesmiddelen ter beschikking gesteld wordt als “open source”</a:t>
            </a:r>
          </a:p>
          <a:p>
            <a:r>
              <a:rPr lang="nl-NL" dirty="0" smtClean="0"/>
              <a:t>gegevens worden beheerd door</a:t>
            </a:r>
          </a:p>
          <a:p>
            <a:pPr lvl="1"/>
            <a:r>
              <a:rPr lang="nl-NL" dirty="0" smtClean="0"/>
              <a:t>het FAGG (registratiegegevens)</a:t>
            </a:r>
          </a:p>
          <a:p>
            <a:pPr lvl="1"/>
            <a:r>
              <a:rPr lang="nl-NL" dirty="0" smtClean="0"/>
              <a:t>het BCFI (farmacotherapeutische groepen, bv. VOS-clusters, en andere gegevens, bv. voorschriftnaam van de verpakkingen)</a:t>
            </a:r>
          </a:p>
          <a:p>
            <a:pPr lvl="1"/>
            <a:r>
              <a:rPr lang="nl-NL" dirty="0" smtClean="0"/>
              <a:t>het RIZIV (vergoedingsvoorwaarden)</a:t>
            </a:r>
          </a:p>
          <a:p>
            <a:pPr lvl="1"/>
            <a:r>
              <a:rPr lang="nl-NL" dirty="0" smtClean="0"/>
              <a:t>de FOD Economie (prijzen)</a:t>
            </a:r>
          </a:p>
          <a:p>
            <a:pPr lvl="1"/>
            <a:r>
              <a:rPr lang="nl-NL" dirty="0" smtClean="0"/>
              <a:t>de APB (grondstoffen/formules voor magistrale bereidingen – andere producten/niet-geneesmiddelen)</a:t>
            </a:r>
          </a:p>
          <a:p>
            <a:endParaRPr lang="nl-NL" dirty="0" smtClean="0"/>
          </a:p>
          <a:p>
            <a:endParaRPr lang="nl-NL" dirty="0"/>
          </a:p>
        </p:txBody>
      </p:sp>
      <p:sp>
        <p:nvSpPr>
          <p:cNvPr id="9" name="Date Placeholder 8"/>
          <p:cNvSpPr>
            <a:spLocks noGrp="1"/>
          </p:cNvSpPr>
          <p:nvPr>
            <p:ph type="dt" sz="half" idx="10"/>
          </p:nvPr>
        </p:nvSpPr>
        <p:spPr/>
        <p:txBody>
          <a:bodyPr/>
          <a:lstStyle/>
          <a:p>
            <a:r>
              <a:rPr lang="nl-BE" smtClean="0"/>
              <a:t>14/11/2019</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35</a:t>
            </a:fld>
            <a:endParaRPr lang="fr-BE"/>
          </a:p>
        </p:txBody>
      </p:sp>
    </p:spTree>
    <p:extLst>
      <p:ext uri="{BB962C8B-B14F-4D97-AF65-F5344CB8AC3E}">
        <p14:creationId xmlns:p14="http://schemas.microsoft.com/office/powerpoint/2010/main" val="1336417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SAM (authentieke bron geneesmiddelen)</a:t>
            </a:r>
            <a:endParaRPr lang="nl-BE" dirty="0"/>
          </a:p>
        </p:txBody>
      </p:sp>
      <p:sp>
        <p:nvSpPr>
          <p:cNvPr id="3" name="Content Placeholder 2"/>
          <p:cNvSpPr>
            <a:spLocks noGrp="1"/>
          </p:cNvSpPr>
          <p:nvPr>
            <p:ph idx="1"/>
          </p:nvPr>
        </p:nvSpPr>
        <p:spPr/>
        <p:txBody>
          <a:bodyPr>
            <a:normAutofit/>
          </a:bodyPr>
          <a:lstStyle/>
          <a:p>
            <a:r>
              <a:rPr lang="nl-NL" dirty="0"/>
              <a:t>s</a:t>
            </a:r>
            <a:r>
              <a:rPr lang="nl-NL" dirty="0" smtClean="0"/>
              <a:t>cope is beperkt tot de publieke informatie over de vergunde geneesmiddelen (inclusief de </a:t>
            </a:r>
            <a:r>
              <a:rPr lang="nl-NL" dirty="0" err="1" smtClean="0"/>
              <a:t>radiofarmaceutische</a:t>
            </a:r>
            <a:r>
              <a:rPr lang="nl-NL" dirty="0" smtClean="0"/>
              <a:t> producten en grondstoffen voor magistrale bereidingen)</a:t>
            </a:r>
          </a:p>
          <a:p>
            <a:pPr lvl="1"/>
            <a:r>
              <a:rPr lang="nl-NL" dirty="0" smtClean="0"/>
              <a:t> + een minimale set van gegevens over de niet-geneesmiddelen die ook voorgeschreven kunnen worden</a:t>
            </a:r>
          </a:p>
          <a:p>
            <a:r>
              <a:rPr lang="nl-NL" dirty="0" smtClean="0"/>
              <a:t>de SAM werd initieel ontwikkeld als referentiedatabank voor de elektronische procedure voor het aanvragen van een tegemoetkoming voor de zogenaamde “hoofdstuk IV” geneesmiddelen (“SAM 1.0”)</a:t>
            </a:r>
          </a:p>
          <a:p>
            <a:r>
              <a:rPr lang="nl-NL" dirty="0"/>
              <a:t>v</a:t>
            </a:r>
            <a:r>
              <a:rPr lang="nl-NL" dirty="0" smtClean="0"/>
              <a:t>andaag is de SAM de referentiedatabank voor de ondersteuning van het volledige geneesmiddelenproces (bv. elektronisch voorschrift)</a:t>
            </a:r>
          </a:p>
          <a:p>
            <a:endParaRPr lang="nl-NL" dirty="0"/>
          </a:p>
        </p:txBody>
      </p:sp>
      <p:sp>
        <p:nvSpPr>
          <p:cNvPr id="9" name="Date Placeholder 8"/>
          <p:cNvSpPr>
            <a:spLocks noGrp="1"/>
          </p:cNvSpPr>
          <p:nvPr>
            <p:ph type="dt" sz="half" idx="10"/>
          </p:nvPr>
        </p:nvSpPr>
        <p:spPr/>
        <p:txBody>
          <a:bodyPr/>
          <a:lstStyle/>
          <a:p>
            <a:r>
              <a:rPr lang="nl-BE" smtClean="0"/>
              <a:t>14/11/2019</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36</a:t>
            </a:fld>
            <a:endParaRPr lang="fr-BE"/>
          </a:p>
        </p:txBody>
      </p:sp>
    </p:spTree>
    <p:extLst>
      <p:ext uri="{BB962C8B-B14F-4D97-AF65-F5344CB8AC3E}">
        <p14:creationId xmlns:p14="http://schemas.microsoft.com/office/powerpoint/2010/main" val="32618801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MyCareNet</a:t>
            </a:r>
            <a:endParaRPr lang="nl-BE" dirty="0"/>
          </a:p>
        </p:txBody>
      </p:sp>
      <p:pic>
        <p:nvPicPr>
          <p:cNvPr id="66" name="Picture 6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0720" y="2247033"/>
            <a:ext cx="1795699" cy="831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052736"/>
            <a:ext cx="1240334" cy="1240334"/>
          </a:xfrm>
          <a:prstGeom prst="rect">
            <a:avLst/>
          </a:prstGeom>
        </p:spPr>
      </p:pic>
      <p:pic>
        <p:nvPicPr>
          <p:cNvPr id="69" name="Picture 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1720" y="1700808"/>
            <a:ext cx="708670" cy="708670"/>
          </a:xfrm>
          <a:prstGeom prst="rect">
            <a:avLst/>
          </a:prstGeom>
        </p:spPr>
      </p:pic>
      <p:pic>
        <p:nvPicPr>
          <p:cNvPr id="70" name="Picture 3" descr="H:\Communication\Shared\Images Library\eHealth People Icons\mutuel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1309" y="942289"/>
            <a:ext cx="936955" cy="936955"/>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3" descr="H:\Communication\Shared\Images Library\eHealth People Icons\mutuel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4262" y="1957476"/>
            <a:ext cx="936955" cy="936955"/>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3" descr="H:\Communication\Shared\Images Library\eHealth People Icons\mutuel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0703" y="2894431"/>
            <a:ext cx="936955" cy="936955"/>
          </a:xfrm>
          <a:prstGeom prst="rect">
            <a:avLst/>
          </a:prstGeom>
          <a:noFill/>
          <a:extLst>
            <a:ext uri="{909E8E84-426E-40DD-AFC4-6F175D3DCCD1}">
              <a14:hiddenFill xmlns:a14="http://schemas.microsoft.com/office/drawing/2010/main">
                <a:solidFill>
                  <a:srgbClr val="FFFFFF"/>
                </a:solidFill>
              </a14:hiddenFill>
            </a:ext>
          </a:extLst>
        </p:spPr>
      </p:pic>
      <p:cxnSp>
        <p:nvCxnSpPr>
          <p:cNvPr id="84" name="Straight Connector 83"/>
          <p:cNvCxnSpPr/>
          <p:nvPr/>
        </p:nvCxnSpPr>
        <p:spPr>
          <a:xfrm flipH="1">
            <a:off x="4499992" y="3068960"/>
            <a:ext cx="288032" cy="108012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5940152" y="1772816"/>
            <a:ext cx="478996" cy="50429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6228184" y="2780928"/>
            <a:ext cx="792088" cy="125240"/>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300192" y="3140968"/>
            <a:ext cx="1008112" cy="72008"/>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3848" y="4221088"/>
            <a:ext cx="1733178" cy="513021"/>
          </a:xfrm>
          <a:prstGeom prst="rect">
            <a:avLst/>
          </a:prstGeom>
        </p:spPr>
      </p:pic>
      <p:sp>
        <p:nvSpPr>
          <p:cNvPr id="15" name="Rectangle 14"/>
          <p:cNvSpPr/>
          <p:nvPr/>
        </p:nvSpPr>
        <p:spPr>
          <a:xfrm>
            <a:off x="1835696" y="4869160"/>
            <a:ext cx="4572000" cy="1200329"/>
          </a:xfrm>
          <a:prstGeom prst="rect">
            <a:avLst/>
          </a:prstGeom>
        </p:spPr>
        <p:txBody>
          <a:bodyPr>
            <a:spAutoFit/>
          </a:bodyPr>
          <a:lstStyle/>
          <a:p>
            <a:r>
              <a:rPr lang="nl-NL" dirty="0"/>
              <a:t>Elektronische datering (timestamping)</a:t>
            </a:r>
          </a:p>
          <a:p>
            <a:r>
              <a:rPr lang="nl-NL" dirty="0"/>
              <a:t>Geïntegreerd gebruikers- en toegangsbeheer</a:t>
            </a:r>
          </a:p>
          <a:p>
            <a:r>
              <a:rPr lang="nl-NL" dirty="0">
                <a:solidFill>
                  <a:schemeClr val="tx1">
                    <a:lumMod val="50000"/>
                    <a:lumOff val="50000"/>
                  </a:schemeClr>
                </a:solidFill>
              </a:rPr>
              <a:t>Beveiligde elektronische brievenbus</a:t>
            </a:r>
          </a:p>
          <a:p>
            <a:r>
              <a:rPr lang="nl-NL" dirty="0">
                <a:solidFill>
                  <a:schemeClr val="tx1">
                    <a:lumMod val="50000"/>
                    <a:lumOff val="50000"/>
                  </a:schemeClr>
                </a:solidFill>
              </a:rPr>
              <a:t>Beheer van </a:t>
            </a:r>
            <a:r>
              <a:rPr lang="nl-NL" dirty="0" err="1" smtClean="0">
                <a:solidFill>
                  <a:schemeClr val="tx1">
                    <a:lumMod val="50000"/>
                    <a:lumOff val="50000"/>
                  </a:schemeClr>
                </a:solidFill>
              </a:rPr>
              <a:t>loggings</a:t>
            </a:r>
            <a:endParaRPr lang="nl-NL" dirty="0" smtClean="0">
              <a:solidFill>
                <a:schemeClr val="tx1">
                  <a:lumMod val="50000"/>
                  <a:lumOff val="50000"/>
                </a:schemeClr>
              </a:solidFill>
            </a:endParaRPr>
          </a:p>
        </p:txBody>
      </p:sp>
      <p:pic>
        <p:nvPicPr>
          <p:cNvPr id="16" name="Picture 15"/>
          <p:cNvPicPr>
            <a:picLocks noChangeAspect="1"/>
          </p:cNvPicPr>
          <p:nvPr/>
        </p:nvPicPr>
        <p:blipFill>
          <a:blip r:embed="rId7"/>
          <a:stretch>
            <a:fillRect/>
          </a:stretch>
        </p:blipFill>
        <p:spPr>
          <a:xfrm>
            <a:off x="5148064" y="2996952"/>
            <a:ext cx="1107207" cy="471066"/>
          </a:xfrm>
          <a:prstGeom prst="rect">
            <a:avLst/>
          </a:prstGeom>
        </p:spPr>
      </p:pic>
      <p:cxnSp>
        <p:nvCxnSpPr>
          <p:cNvPr id="29" name="Straight Connector 28"/>
          <p:cNvCxnSpPr/>
          <p:nvPr/>
        </p:nvCxnSpPr>
        <p:spPr>
          <a:xfrm>
            <a:off x="1331640" y="2132856"/>
            <a:ext cx="648072" cy="2"/>
          </a:xfrm>
          <a:prstGeom prst="line">
            <a:avLst/>
          </a:prstGeom>
          <a:ln w="44450" cmpd="sng">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843808" y="2132856"/>
            <a:ext cx="1872208" cy="360040"/>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004048" y="4509120"/>
            <a:ext cx="2592288" cy="504056"/>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96336" y="5230941"/>
            <a:ext cx="1368152" cy="646331"/>
          </a:xfrm>
          <a:prstGeom prst="rect">
            <a:avLst/>
          </a:prstGeom>
          <a:noFill/>
        </p:spPr>
        <p:txBody>
          <a:bodyPr wrap="square" rtlCol="0">
            <a:spAutoFit/>
          </a:bodyPr>
          <a:lstStyle/>
          <a:p>
            <a:r>
              <a:rPr lang="nl-BE" dirty="0"/>
              <a:t>Authentieke bronnen</a:t>
            </a:r>
            <a:endParaRPr lang="fr-BE" dirty="0"/>
          </a:p>
        </p:txBody>
      </p:sp>
      <p:sp>
        <p:nvSpPr>
          <p:cNvPr id="4" name="TextBox 3"/>
          <p:cNvSpPr txBox="1"/>
          <p:nvPr/>
        </p:nvSpPr>
        <p:spPr>
          <a:xfrm>
            <a:off x="395536" y="2636912"/>
            <a:ext cx="2592288" cy="646331"/>
          </a:xfrm>
          <a:prstGeom prst="rect">
            <a:avLst/>
          </a:prstGeom>
          <a:noFill/>
        </p:spPr>
        <p:txBody>
          <a:bodyPr wrap="square" rtlCol="0">
            <a:spAutoFit/>
          </a:bodyPr>
          <a:lstStyle/>
          <a:p>
            <a:r>
              <a:rPr lang="fr-BE" dirty="0" err="1" smtClean="0">
                <a:solidFill>
                  <a:srgbClr val="087670"/>
                </a:solidFill>
              </a:rPr>
              <a:t>Webapp</a:t>
            </a:r>
            <a:endParaRPr lang="fr-BE" dirty="0" smtClean="0">
              <a:solidFill>
                <a:srgbClr val="087670"/>
              </a:solidFill>
            </a:endParaRPr>
          </a:p>
          <a:p>
            <a:r>
              <a:rPr lang="fr-BE" dirty="0" err="1" smtClean="0">
                <a:solidFill>
                  <a:srgbClr val="C00000"/>
                </a:solidFill>
              </a:rPr>
              <a:t>Webservice</a:t>
            </a:r>
            <a:endParaRPr lang="fr-BE" dirty="0">
              <a:solidFill>
                <a:srgbClr val="C00000"/>
              </a:solidFill>
            </a:endParaRPr>
          </a:p>
        </p:txBody>
      </p:sp>
      <p:cxnSp>
        <p:nvCxnSpPr>
          <p:cNvPr id="27" name="Straight Connector 26"/>
          <p:cNvCxnSpPr/>
          <p:nvPr/>
        </p:nvCxnSpPr>
        <p:spPr>
          <a:xfrm>
            <a:off x="1259632" y="2348880"/>
            <a:ext cx="720080" cy="1"/>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699792" y="2420888"/>
            <a:ext cx="1512168" cy="180020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932040" y="4581128"/>
            <a:ext cx="2592288" cy="64807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644008" y="3068960"/>
            <a:ext cx="360040" cy="1088504"/>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084168" y="1844824"/>
            <a:ext cx="406988" cy="432048"/>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228184" y="2636912"/>
            <a:ext cx="576064" cy="14425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300192" y="3284984"/>
            <a:ext cx="1080120" cy="216024"/>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8"/>
          <a:stretch>
            <a:fillRect/>
          </a:stretch>
        </p:blipFill>
        <p:spPr>
          <a:xfrm>
            <a:off x="7884368" y="4725144"/>
            <a:ext cx="621846" cy="542591"/>
          </a:xfrm>
          <a:prstGeom prst="rect">
            <a:avLst/>
          </a:prstGeom>
        </p:spPr>
      </p:pic>
      <p:sp>
        <p:nvSpPr>
          <p:cNvPr id="10" name="Date Placeholder 9"/>
          <p:cNvSpPr>
            <a:spLocks noGrp="1"/>
          </p:cNvSpPr>
          <p:nvPr>
            <p:ph type="dt" sz="half" idx="10"/>
          </p:nvPr>
        </p:nvSpPr>
        <p:spPr/>
        <p:txBody>
          <a:bodyPr/>
          <a:lstStyle/>
          <a:p>
            <a:r>
              <a:rPr lang="nl-BE" smtClean="0"/>
              <a:t>14/11/2019</a:t>
            </a:r>
            <a:endParaRPr lang="fr-BE"/>
          </a:p>
        </p:txBody>
      </p:sp>
      <p:sp>
        <p:nvSpPr>
          <p:cNvPr id="3" name="Slide Number Placeholder 2"/>
          <p:cNvSpPr>
            <a:spLocks noGrp="1"/>
          </p:cNvSpPr>
          <p:nvPr>
            <p:ph type="sldNum" sz="quarter" idx="12"/>
          </p:nvPr>
        </p:nvSpPr>
        <p:spPr/>
        <p:txBody>
          <a:bodyPr/>
          <a:lstStyle/>
          <a:p>
            <a:fld id="{30A9230E-FFBB-4CCB-ABD7-198084EDE768}" type="slidenum">
              <a:rPr lang="fr-BE" smtClean="0"/>
              <a:t>37</a:t>
            </a:fld>
            <a:endParaRPr lang="fr-BE"/>
          </a:p>
        </p:txBody>
      </p:sp>
    </p:spTree>
    <p:extLst>
      <p:ext uri="{BB962C8B-B14F-4D97-AF65-F5344CB8AC3E}">
        <p14:creationId xmlns:p14="http://schemas.microsoft.com/office/powerpoint/2010/main" val="303749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Recip</a:t>
            </a:r>
            <a:r>
              <a:rPr lang="nl-BE" dirty="0" smtClean="0"/>
              <a:t>-e</a:t>
            </a:r>
            <a:endParaRPr lang="nl-BE" dirty="0"/>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052736"/>
            <a:ext cx="1240334" cy="1240334"/>
          </a:xfrm>
          <a:prstGeom prst="rect">
            <a:avLst/>
          </a:prstGeom>
        </p:spPr>
      </p:pic>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1700808"/>
            <a:ext cx="708670" cy="708670"/>
          </a:xfrm>
          <a:prstGeom prst="rect">
            <a:avLst/>
          </a:prstGeom>
        </p:spPr>
      </p:pic>
      <p:cxnSp>
        <p:nvCxnSpPr>
          <p:cNvPr id="84" name="Straight Connector 83"/>
          <p:cNvCxnSpPr/>
          <p:nvPr/>
        </p:nvCxnSpPr>
        <p:spPr>
          <a:xfrm flipH="1">
            <a:off x="4499992" y="3068960"/>
            <a:ext cx="288032" cy="108012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5940152" y="1772816"/>
            <a:ext cx="478996" cy="50429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6804248" y="2708920"/>
            <a:ext cx="599837" cy="125240"/>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516216" y="3212976"/>
            <a:ext cx="900526" cy="24681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848" y="4221088"/>
            <a:ext cx="1733178" cy="513021"/>
          </a:xfrm>
          <a:prstGeom prst="rect">
            <a:avLst/>
          </a:prstGeom>
        </p:spPr>
      </p:pic>
      <p:sp>
        <p:nvSpPr>
          <p:cNvPr id="15" name="Rectangle 14"/>
          <p:cNvSpPr/>
          <p:nvPr/>
        </p:nvSpPr>
        <p:spPr>
          <a:xfrm>
            <a:off x="1835696" y="4869160"/>
            <a:ext cx="4572000" cy="369332"/>
          </a:xfrm>
          <a:prstGeom prst="rect">
            <a:avLst/>
          </a:prstGeom>
        </p:spPr>
        <p:txBody>
          <a:bodyPr>
            <a:spAutoFit/>
          </a:bodyPr>
          <a:lstStyle/>
          <a:p>
            <a:endParaRPr lang="nl-NL" dirty="0" smtClean="0">
              <a:solidFill>
                <a:schemeClr val="tx2"/>
              </a:solidFill>
            </a:endParaRPr>
          </a:p>
        </p:txBody>
      </p:sp>
      <p:cxnSp>
        <p:nvCxnSpPr>
          <p:cNvPr id="29" name="Straight Connector 28"/>
          <p:cNvCxnSpPr/>
          <p:nvPr/>
        </p:nvCxnSpPr>
        <p:spPr>
          <a:xfrm flipV="1">
            <a:off x="1259632" y="2132857"/>
            <a:ext cx="720080" cy="72007"/>
          </a:xfrm>
          <a:prstGeom prst="line">
            <a:avLst/>
          </a:prstGeom>
          <a:ln w="44450" cmpd="sng">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987824" y="2132856"/>
            <a:ext cx="1684417" cy="288032"/>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932040" y="4509120"/>
            <a:ext cx="2592288" cy="616714"/>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95536" y="2636912"/>
            <a:ext cx="2592288" cy="646331"/>
          </a:xfrm>
          <a:prstGeom prst="rect">
            <a:avLst/>
          </a:prstGeom>
          <a:noFill/>
        </p:spPr>
        <p:txBody>
          <a:bodyPr wrap="square" rtlCol="0">
            <a:spAutoFit/>
          </a:bodyPr>
          <a:lstStyle/>
          <a:p>
            <a:r>
              <a:rPr lang="fr-BE" dirty="0" err="1" smtClean="0">
                <a:solidFill>
                  <a:srgbClr val="087670"/>
                </a:solidFill>
              </a:rPr>
              <a:t>Webapp</a:t>
            </a:r>
            <a:endParaRPr lang="fr-BE" dirty="0" smtClean="0">
              <a:solidFill>
                <a:srgbClr val="087670"/>
              </a:solidFill>
            </a:endParaRPr>
          </a:p>
          <a:p>
            <a:r>
              <a:rPr lang="fr-BE" dirty="0" err="1" smtClean="0">
                <a:solidFill>
                  <a:srgbClr val="C00000"/>
                </a:solidFill>
              </a:rPr>
              <a:t>Webservice</a:t>
            </a:r>
            <a:endParaRPr lang="fr-BE" dirty="0">
              <a:solidFill>
                <a:srgbClr val="C00000"/>
              </a:solidFill>
            </a:endParaRPr>
          </a:p>
        </p:txBody>
      </p:sp>
      <p:cxnSp>
        <p:nvCxnSpPr>
          <p:cNvPr id="27" name="Straight Connector 26"/>
          <p:cNvCxnSpPr/>
          <p:nvPr/>
        </p:nvCxnSpPr>
        <p:spPr>
          <a:xfrm flipV="1">
            <a:off x="1412032" y="2285257"/>
            <a:ext cx="720080" cy="72007"/>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771800" y="2420888"/>
            <a:ext cx="1440160" cy="180020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932040" y="4653136"/>
            <a:ext cx="2592288" cy="616714"/>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644008" y="3068960"/>
            <a:ext cx="360040" cy="1088504"/>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012160" y="1844824"/>
            <a:ext cx="478996" cy="504292"/>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804248" y="2348880"/>
            <a:ext cx="720080" cy="21626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372200" y="3356992"/>
            <a:ext cx="1008112" cy="360040"/>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pic>
        <p:nvPicPr>
          <p:cNvPr id="48" name="Picture 47"/>
          <p:cNvPicPr>
            <a:picLocks noChangeAspect="1"/>
          </p:cNvPicPr>
          <p:nvPr/>
        </p:nvPicPr>
        <p:blipFill>
          <a:blip r:embed="rId5"/>
          <a:stretch>
            <a:fillRect/>
          </a:stretch>
        </p:blipFill>
        <p:spPr>
          <a:xfrm>
            <a:off x="3851920" y="2204864"/>
            <a:ext cx="2856630" cy="814586"/>
          </a:xfrm>
          <a:prstGeom prst="rect">
            <a:avLst/>
          </a:prstGeom>
        </p:spPr>
      </p:pic>
      <p:sp>
        <p:nvSpPr>
          <p:cNvPr id="24" name="Rectangle 23"/>
          <p:cNvSpPr/>
          <p:nvPr/>
        </p:nvSpPr>
        <p:spPr>
          <a:xfrm>
            <a:off x="1835696" y="4676943"/>
            <a:ext cx="4572000" cy="1754326"/>
          </a:xfrm>
          <a:prstGeom prst="rect">
            <a:avLst/>
          </a:prstGeom>
        </p:spPr>
        <p:txBody>
          <a:bodyPr>
            <a:spAutoFit/>
          </a:bodyPr>
          <a:lstStyle/>
          <a:p>
            <a:r>
              <a:rPr lang="fr-BE" dirty="0" smtClean="0">
                <a:solidFill>
                  <a:srgbClr val="087670"/>
                </a:solidFill>
              </a:rPr>
              <a:t>eHealth</a:t>
            </a:r>
            <a:r>
              <a:rPr lang="fr-BE" dirty="0" smtClean="0"/>
              <a:t>-</a:t>
            </a:r>
            <a:r>
              <a:rPr lang="fr-BE" dirty="0" err="1" smtClean="0"/>
              <a:t>certificaten</a:t>
            </a:r>
            <a:endParaRPr lang="fr-BE" dirty="0"/>
          </a:p>
          <a:p>
            <a:r>
              <a:rPr lang="fr-BE" dirty="0" err="1"/>
              <a:t>G</a:t>
            </a:r>
            <a:r>
              <a:rPr lang="fr-BE" dirty="0" err="1" smtClean="0"/>
              <a:t>eïntegreerd</a:t>
            </a:r>
            <a:r>
              <a:rPr lang="fr-BE" dirty="0" smtClean="0"/>
              <a:t> </a:t>
            </a:r>
            <a:r>
              <a:rPr lang="fr-BE" dirty="0" err="1"/>
              <a:t>gebruikers</a:t>
            </a:r>
            <a:r>
              <a:rPr lang="fr-BE" dirty="0"/>
              <a:t>- en </a:t>
            </a:r>
            <a:r>
              <a:rPr lang="fr-BE" dirty="0" err="1"/>
              <a:t>toegangsbeheer</a:t>
            </a:r>
            <a:endParaRPr lang="fr-BE" dirty="0"/>
          </a:p>
          <a:p>
            <a:r>
              <a:rPr lang="fr-BE" dirty="0"/>
              <a:t>E</a:t>
            </a:r>
            <a:r>
              <a:rPr lang="fr-BE" dirty="0" smtClean="0"/>
              <a:t>nd-to-end </a:t>
            </a:r>
            <a:r>
              <a:rPr lang="fr-BE" dirty="0" err="1" smtClean="0"/>
              <a:t>vercijfering</a:t>
            </a:r>
            <a:endParaRPr lang="fr-BE" dirty="0" smtClean="0"/>
          </a:p>
          <a:p>
            <a:r>
              <a:rPr lang="fr-BE" dirty="0" err="1"/>
              <a:t>Coördinatie</a:t>
            </a:r>
            <a:r>
              <a:rPr lang="fr-BE" dirty="0"/>
              <a:t> van </a:t>
            </a:r>
            <a:r>
              <a:rPr lang="fr-BE" dirty="0" err="1"/>
              <a:t>elektronische</a:t>
            </a:r>
            <a:r>
              <a:rPr lang="fr-BE" dirty="0"/>
              <a:t> </a:t>
            </a:r>
            <a:r>
              <a:rPr lang="fr-BE" dirty="0" err="1"/>
              <a:t>deelprocessen</a:t>
            </a:r>
            <a:endParaRPr lang="fr-BE" dirty="0"/>
          </a:p>
          <a:p>
            <a:r>
              <a:rPr lang="fr-BE" dirty="0"/>
              <a:t>Secure </a:t>
            </a:r>
            <a:r>
              <a:rPr lang="fr-BE" dirty="0" err="1"/>
              <a:t>Token</a:t>
            </a:r>
            <a:r>
              <a:rPr lang="fr-BE" dirty="0"/>
              <a:t> Service (Single </a:t>
            </a:r>
            <a:r>
              <a:rPr lang="fr-BE" dirty="0" err="1"/>
              <a:t>sign</a:t>
            </a:r>
            <a:r>
              <a:rPr lang="fr-BE" dirty="0"/>
              <a:t>-on)</a:t>
            </a:r>
          </a:p>
          <a:p>
            <a:r>
              <a:rPr lang="fr-BE" dirty="0" err="1" smtClean="0">
                <a:solidFill>
                  <a:schemeClr val="tx1">
                    <a:lumMod val="50000"/>
                    <a:lumOff val="50000"/>
                  </a:schemeClr>
                </a:solidFill>
              </a:rPr>
              <a:t>Beheer</a:t>
            </a:r>
            <a:r>
              <a:rPr lang="fr-BE" dirty="0" smtClean="0">
                <a:solidFill>
                  <a:schemeClr val="tx1">
                    <a:lumMod val="50000"/>
                    <a:lumOff val="50000"/>
                  </a:schemeClr>
                </a:solidFill>
              </a:rPr>
              <a:t> </a:t>
            </a:r>
            <a:r>
              <a:rPr lang="fr-BE" dirty="0">
                <a:solidFill>
                  <a:schemeClr val="tx1">
                    <a:lumMod val="50000"/>
                    <a:lumOff val="50000"/>
                  </a:schemeClr>
                </a:solidFill>
              </a:rPr>
              <a:t>van </a:t>
            </a:r>
            <a:r>
              <a:rPr lang="fr-BE" dirty="0" err="1" smtClean="0">
                <a:solidFill>
                  <a:schemeClr val="tx1">
                    <a:lumMod val="50000"/>
                    <a:lumOff val="50000"/>
                  </a:schemeClr>
                </a:solidFill>
              </a:rPr>
              <a:t>loggings</a:t>
            </a:r>
            <a:endParaRPr lang="fr-BE" dirty="0" smtClean="0">
              <a:solidFill>
                <a:schemeClr val="tx1">
                  <a:lumMod val="50000"/>
                  <a:lumOff val="50000"/>
                </a:schemeClr>
              </a:solidFill>
            </a:endParaRPr>
          </a:p>
        </p:txBody>
      </p: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8224" y="1124744"/>
            <a:ext cx="841276" cy="841276"/>
          </a:xfrm>
          <a:prstGeom prst="rect">
            <a:avLst/>
          </a:prstGeom>
        </p:spPr>
      </p:pic>
      <p:pic>
        <p:nvPicPr>
          <p:cNvPr id="51" name="Picture 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6336" y="3284984"/>
            <a:ext cx="841276" cy="841276"/>
          </a:xfrm>
          <a:prstGeom prst="rect">
            <a:avLst/>
          </a:prstGeom>
        </p:spPr>
      </p:pic>
      <p:pic>
        <p:nvPicPr>
          <p:cNvPr id="52" name="Picture 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8344" y="1988840"/>
            <a:ext cx="841276" cy="841276"/>
          </a:xfrm>
          <a:prstGeom prst="rect">
            <a:avLst/>
          </a:prstGeom>
        </p:spPr>
      </p:pic>
      <p:sp>
        <p:nvSpPr>
          <p:cNvPr id="33" name="TextBox 32"/>
          <p:cNvSpPr txBox="1"/>
          <p:nvPr/>
        </p:nvSpPr>
        <p:spPr>
          <a:xfrm>
            <a:off x="7596336" y="5230941"/>
            <a:ext cx="1368152" cy="646331"/>
          </a:xfrm>
          <a:prstGeom prst="rect">
            <a:avLst/>
          </a:prstGeom>
          <a:noFill/>
        </p:spPr>
        <p:txBody>
          <a:bodyPr wrap="square" rtlCol="0">
            <a:spAutoFit/>
          </a:bodyPr>
          <a:lstStyle/>
          <a:p>
            <a:r>
              <a:rPr lang="nl-BE" dirty="0"/>
              <a:t>Authentieke bronnen</a:t>
            </a:r>
            <a:endParaRPr lang="fr-BE" dirty="0"/>
          </a:p>
        </p:txBody>
      </p:sp>
      <p:pic>
        <p:nvPicPr>
          <p:cNvPr id="35" name="Picture 34"/>
          <p:cNvPicPr>
            <a:picLocks noChangeAspect="1"/>
          </p:cNvPicPr>
          <p:nvPr/>
        </p:nvPicPr>
        <p:blipFill>
          <a:blip r:embed="rId7"/>
          <a:stretch>
            <a:fillRect/>
          </a:stretch>
        </p:blipFill>
        <p:spPr>
          <a:xfrm>
            <a:off x="7884368" y="4725144"/>
            <a:ext cx="621846" cy="542591"/>
          </a:xfrm>
          <a:prstGeom prst="rect">
            <a:avLst/>
          </a:prstGeom>
        </p:spPr>
      </p:pic>
      <p:sp>
        <p:nvSpPr>
          <p:cNvPr id="10" name="Date Placeholder 9"/>
          <p:cNvSpPr>
            <a:spLocks noGrp="1"/>
          </p:cNvSpPr>
          <p:nvPr>
            <p:ph type="dt" sz="half" idx="10"/>
          </p:nvPr>
        </p:nvSpPr>
        <p:spPr/>
        <p:txBody>
          <a:bodyPr/>
          <a:lstStyle/>
          <a:p>
            <a:r>
              <a:rPr lang="nl-BE" smtClean="0"/>
              <a:t>14/11/2019</a:t>
            </a:r>
            <a:endParaRPr lang="fr-BE"/>
          </a:p>
        </p:txBody>
      </p:sp>
      <p:sp>
        <p:nvSpPr>
          <p:cNvPr id="3" name="Slide Number Placeholder 2"/>
          <p:cNvSpPr>
            <a:spLocks noGrp="1"/>
          </p:cNvSpPr>
          <p:nvPr>
            <p:ph type="sldNum" sz="quarter" idx="12"/>
          </p:nvPr>
        </p:nvSpPr>
        <p:spPr/>
        <p:txBody>
          <a:bodyPr/>
          <a:lstStyle/>
          <a:p>
            <a:fld id="{30A9230E-FFBB-4CCB-ABD7-198084EDE768}" type="slidenum">
              <a:rPr lang="fr-BE" smtClean="0"/>
              <a:t>38</a:t>
            </a:fld>
            <a:endParaRPr lang="fr-BE"/>
          </a:p>
        </p:txBody>
      </p:sp>
    </p:spTree>
    <p:extLst>
      <p:ext uri="{BB962C8B-B14F-4D97-AF65-F5344CB8AC3E}">
        <p14:creationId xmlns:p14="http://schemas.microsoft.com/office/powerpoint/2010/main" val="227206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Hubs</a:t>
            </a:r>
            <a:endParaRPr lang="nl-BE" dirty="0"/>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052736"/>
            <a:ext cx="1240334" cy="1240334"/>
          </a:xfrm>
          <a:prstGeom prst="rect">
            <a:avLst/>
          </a:prstGeom>
        </p:spPr>
      </p:pic>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1700808"/>
            <a:ext cx="708670" cy="708670"/>
          </a:xfrm>
          <a:prstGeom prst="rect">
            <a:avLst/>
          </a:prstGeom>
        </p:spPr>
      </p:pic>
      <p:cxnSp>
        <p:nvCxnSpPr>
          <p:cNvPr id="84" name="Straight Connector 83"/>
          <p:cNvCxnSpPr/>
          <p:nvPr/>
        </p:nvCxnSpPr>
        <p:spPr>
          <a:xfrm flipH="1">
            <a:off x="4499992" y="3068960"/>
            <a:ext cx="288032" cy="108012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5940152" y="1772816"/>
            <a:ext cx="478996" cy="50429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228184" y="3429000"/>
            <a:ext cx="900526" cy="24681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848" y="4221088"/>
            <a:ext cx="1733178" cy="513021"/>
          </a:xfrm>
          <a:prstGeom prst="rect">
            <a:avLst/>
          </a:prstGeom>
        </p:spPr>
      </p:pic>
      <p:sp>
        <p:nvSpPr>
          <p:cNvPr id="15" name="Rectangle 14"/>
          <p:cNvSpPr/>
          <p:nvPr/>
        </p:nvSpPr>
        <p:spPr>
          <a:xfrm>
            <a:off x="1835696" y="4869160"/>
            <a:ext cx="4572000" cy="369332"/>
          </a:xfrm>
          <a:prstGeom prst="rect">
            <a:avLst/>
          </a:prstGeom>
        </p:spPr>
        <p:txBody>
          <a:bodyPr>
            <a:spAutoFit/>
          </a:bodyPr>
          <a:lstStyle/>
          <a:p>
            <a:endParaRPr lang="nl-NL" dirty="0" smtClean="0">
              <a:solidFill>
                <a:schemeClr val="tx2"/>
              </a:solidFill>
            </a:endParaRPr>
          </a:p>
        </p:txBody>
      </p:sp>
      <p:cxnSp>
        <p:nvCxnSpPr>
          <p:cNvPr id="27" name="Straight Connector 26"/>
          <p:cNvCxnSpPr/>
          <p:nvPr/>
        </p:nvCxnSpPr>
        <p:spPr>
          <a:xfrm flipV="1">
            <a:off x="1412032" y="2285257"/>
            <a:ext cx="720080" cy="72007"/>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771800" y="2420888"/>
            <a:ext cx="1440160" cy="180020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932040" y="4653136"/>
            <a:ext cx="2592288" cy="616714"/>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8532440" y="1484784"/>
            <a:ext cx="288032" cy="64807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907704" y="4869160"/>
            <a:ext cx="4572000" cy="1200329"/>
          </a:xfrm>
          <a:prstGeom prst="rect">
            <a:avLst/>
          </a:prstGeom>
        </p:spPr>
        <p:txBody>
          <a:bodyPr>
            <a:spAutoFit/>
          </a:bodyPr>
          <a:lstStyle/>
          <a:p>
            <a:r>
              <a:rPr lang="nl-NL" dirty="0"/>
              <a:t>Verwijzingsrepertorium</a:t>
            </a:r>
          </a:p>
          <a:p>
            <a:r>
              <a:rPr lang="nl-NL" dirty="0">
                <a:solidFill>
                  <a:srgbClr val="087670"/>
                </a:solidFill>
              </a:rPr>
              <a:t>eHealth</a:t>
            </a:r>
            <a:r>
              <a:rPr lang="nl-NL" dirty="0"/>
              <a:t>-certificaten</a:t>
            </a:r>
          </a:p>
          <a:p>
            <a:r>
              <a:rPr lang="nl-NL" dirty="0"/>
              <a:t>Geïntegreerd toegangs- en gebruikersbeheer</a:t>
            </a:r>
          </a:p>
          <a:p>
            <a:r>
              <a:rPr lang="nl-NL" dirty="0"/>
              <a:t>Systeem voor end-</a:t>
            </a:r>
            <a:r>
              <a:rPr lang="nl-NL" dirty="0" err="1"/>
              <a:t>to</a:t>
            </a:r>
            <a:r>
              <a:rPr lang="nl-NL" dirty="0"/>
              <a:t>-end-</a:t>
            </a:r>
            <a:r>
              <a:rPr lang="nl-NL" dirty="0" err="1"/>
              <a:t>vercijfering</a:t>
            </a:r>
            <a:endParaRPr lang="fr-BE"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1196752"/>
            <a:ext cx="769268" cy="769268"/>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0272" y="3645024"/>
            <a:ext cx="764704" cy="764704"/>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90756" y="1052736"/>
            <a:ext cx="553244" cy="553244"/>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92280" y="2348880"/>
            <a:ext cx="548680" cy="548680"/>
          </a:xfrm>
          <a:prstGeom prst="rect">
            <a:avLst/>
          </a:prstGeom>
        </p:spPr>
      </p:pic>
      <p:cxnSp>
        <p:nvCxnSpPr>
          <p:cNvPr id="38" name="Straight Connector 37"/>
          <p:cNvCxnSpPr/>
          <p:nvPr/>
        </p:nvCxnSpPr>
        <p:spPr>
          <a:xfrm flipV="1">
            <a:off x="6228184" y="2780928"/>
            <a:ext cx="720080" cy="1369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596336" y="2780928"/>
            <a:ext cx="1080120" cy="923330"/>
          </a:xfrm>
          <a:prstGeom prst="rect">
            <a:avLst/>
          </a:prstGeom>
          <a:noFill/>
          <a:ln>
            <a:solidFill>
              <a:schemeClr val="tx1"/>
            </a:solidFill>
          </a:ln>
        </p:spPr>
        <p:txBody>
          <a:bodyPr wrap="square" rtlCol="0">
            <a:spAutoFit/>
          </a:bodyPr>
          <a:lstStyle/>
          <a:p>
            <a:r>
              <a:rPr lang="fr-BE" dirty="0" err="1" smtClean="0"/>
              <a:t>BruSafe</a:t>
            </a:r>
            <a:endParaRPr lang="fr-BE" dirty="0" smtClean="0"/>
          </a:p>
          <a:p>
            <a:r>
              <a:rPr lang="fr-BE" dirty="0" err="1" smtClean="0"/>
              <a:t>InterMed</a:t>
            </a:r>
            <a:endParaRPr lang="fr-BE" dirty="0" smtClean="0"/>
          </a:p>
          <a:p>
            <a:r>
              <a:rPr lang="fr-BE" dirty="0" err="1" smtClean="0"/>
              <a:t>VitaLink</a:t>
            </a:r>
            <a:endParaRPr lang="fr-BE" dirty="0"/>
          </a:p>
        </p:txBody>
      </p:sp>
      <p:grpSp>
        <p:nvGrpSpPr>
          <p:cNvPr id="17" name="Group 16"/>
          <p:cNvGrpSpPr/>
          <p:nvPr/>
        </p:nvGrpSpPr>
        <p:grpSpPr>
          <a:xfrm>
            <a:off x="4644008" y="2060848"/>
            <a:ext cx="1438588" cy="1340228"/>
            <a:chOff x="4427984" y="1856178"/>
            <a:chExt cx="1438588" cy="1340228"/>
          </a:xfrm>
          <a:solidFill>
            <a:srgbClr val="B2B2B2"/>
          </a:solidFill>
        </p:grpSpPr>
        <p:pic>
          <p:nvPicPr>
            <p:cNvPr id="6" name="Picture 5"/>
            <p:cNvPicPr>
              <a:picLocks noChangeAspect="1"/>
            </p:cNvPicPr>
            <p:nvPr/>
          </p:nvPicPr>
          <p:blipFill>
            <a:blip r:embed="rId9"/>
            <a:stretch>
              <a:fillRect/>
            </a:stretch>
          </p:blipFill>
          <p:spPr>
            <a:xfrm>
              <a:off x="4716016" y="1856178"/>
              <a:ext cx="955948" cy="348686"/>
            </a:xfrm>
            <a:prstGeom prst="rect">
              <a:avLst/>
            </a:prstGeom>
            <a:grpFill/>
            <a:ln>
              <a:solidFill>
                <a:srgbClr val="000000"/>
              </a:solidFill>
            </a:ln>
          </p:spPr>
        </p:pic>
        <p:pic>
          <p:nvPicPr>
            <p:cNvPr id="7" name="Picture 6"/>
            <p:cNvPicPr>
              <a:picLocks noChangeAspect="1"/>
            </p:cNvPicPr>
            <p:nvPr/>
          </p:nvPicPr>
          <p:blipFill>
            <a:blip r:embed="rId10"/>
            <a:stretch>
              <a:fillRect/>
            </a:stretch>
          </p:blipFill>
          <p:spPr>
            <a:xfrm>
              <a:off x="5076056" y="2348880"/>
              <a:ext cx="790516" cy="376436"/>
            </a:xfrm>
            <a:prstGeom prst="rect">
              <a:avLst/>
            </a:prstGeom>
            <a:grpFill/>
            <a:ln>
              <a:solidFill>
                <a:srgbClr val="000000"/>
              </a:solidFill>
            </a:ln>
          </p:spPr>
        </p:pic>
        <p:pic>
          <p:nvPicPr>
            <p:cNvPr id="10" name="Picture 9"/>
            <p:cNvPicPr>
              <a:picLocks noChangeAspect="1"/>
            </p:cNvPicPr>
            <p:nvPr/>
          </p:nvPicPr>
          <p:blipFill>
            <a:blip r:embed="rId11"/>
            <a:stretch>
              <a:fillRect/>
            </a:stretch>
          </p:blipFill>
          <p:spPr>
            <a:xfrm>
              <a:off x="4427984" y="2276872"/>
              <a:ext cx="576064" cy="506539"/>
            </a:xfrm>
            <a:prstGeom prst="rect">
              <a:avLst/>
            </a:prstGeom>
            <a:grpFill/>
            <a:ln>
              <a:solidFill>
                <a:srgbClr val="000000"/>
              </a:solidFill>
            </a:ln>
          </p:spPr>
        </p:pic>
        <p:pic>
          <p:nvPicPr>
            <p:cNvPr id="4" name="Picture 3"/>
            <p:cNvPicPr>
              <a:picLocks noChangeAspect="1"/>
            </p:cNvPicPr>
            <p:nvPr/>
          </p:nvPicPr>
          <p:blipFill>
            <a:blip r:embed="rId12"/>
            <a:stretch>
              <a:fillRect/>
            </a:stretch>
          </p:blipFill>
          <p:spPr>
            <a:xfrm>
              <a:off x="5220072" y="2924944"/>
              <a:ext cx="576262" cy="271462"/>
            </a:xfrm>
            <a:prstGeom prst="rect">
              <a:avLst/>
            </a:prstGeom>
            <a:grpFill/>
            <a:ln>
              <a:solidFill>
                <a:srgbClr val="000000"/>
              </a:solidFill>
            </a:ln>
          </p:spPr>
        </p:pic>
      </p:gr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2060848"/>
            <a:ext cx="492646" cy="492646"/>
          </a:xfrm>
          <a:prstGeom prst="rect">
            <a:avLst/>
          </a:prstGeom>
        </p:spPr>
      </p:pic>
      <p:cxnSp>
        <p:nvCxnSpPr>
          <p:cNvPr id="35" name="Straight Connector 34"/>
          <p:cNvCxnSpPr/>
          <p:nvPr/>
        </p:nvCxnSpPr>
        <p:spPr>
          <a:xfrm flipV="1">
            <a:off x="7740352" y="2492896"/>
            <a:ext cx="360040" cy="144016"/>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596336" y="5230941"/>
            <a:ext cx="1368152" cy="646331"/>
          </a:xfrm>
          <a:prstGeom prst="rect">
            <a:avLst/>
          </a:prstGeom>
          <a:noFill/>
        </p:spPr>
        <p:txBody>
          <a:bodyPr wrap="square" rtlCol="0">
            <a:spAutoFit/>
          </a:bodyPr>
          <a:lstStyle/>
          <a:p>
            <a:r>
              <a:rPr lang="nl-BE" dirty="0"/>
              <a:t>Authentieke bronnen</a:t>
            </a:r>
            <a:endParaRPr lang="fr-BE" dirty="0"/>
          </a:p>
        </p:txBody>
      </p:sp>
      <p:pic>
        <p:nvPicPr>
          <p:cNvPr id="46" name="Picture 45"/>
          <p:cNvPicPr>
            <a:picLocks noChangeAspect="1"/>
          </p:cNvPicPr>
          <p:nvPr/>
        </p:nvPicPr>
        <p:blipFill>
          <a:blip r:embed="rId13"/>
          <a:stretch>
            <a:fillRect/>
          </a:stretch>
        </p:blipFill>
        <p:spPr>
          <a:xfrm>
            <a:off x="7884368" y="4725144"/>
            <a:ext cx="621846" cy="542591"/>
          </a:xfrm>
          <a:prstGeom prst="rect">
            <a:avLst/>
          </a:prstGeom>
        </p:spPr>
      </p:pic>
      <p:sp>
        <p:nvSpPr>
          <p:cNvPr id="21" name="Date Placeholder 20"/>
          <p:cNvSpPr>
            <a:spLocks noGrp="1"/>
          </p:cNvSpPr>
          <p:nvPr>
            <p:ph type="dt" sz="half" idx="10"/>
          </p:nvPr>
        </p:nvSpPr>
        <p:spPr/>
        <p:txBody>
          <a:bodyPr/>
          <a:lstStyle/>
          <a:p>
            <a:r>
              <a:rPr lang="nl-BE" smtClean="0"/>
              <a:t>14/11/2019</a:t>
            </a:r>
            <a:endParaRPr lang="fr-BE"/>
          </a:p>
        </p:txBody>
      </p:sp>
      <p:sp>
        <p:nvSpPr>
          <p:cNvPr id="3" name="Slide Number Placeholder 2"/>
          <p:cNvSpPr>
            <a:spLocks noGrp="1"/>
          </p:cNvSpPr>
          <p:nvPr>
            <p:ph type="sldNum" sz="quarter" idx="12"/>
          </p:nvPr>
        </p:nvSpPr>
        <p:spPr/>
        <p:txBody>
          <a:bodyPr/>
          <a:lstStyle/>
          <a:p>
            <a:fld id="{30A9230E-FFBB-4CCB-ABD7-198084EDE768}" type="slidenum">
              <a:rPr lang="fr-BE" smtClean="0"/>
              <a:t>39</a:t>
            </a:fld>
            <a:endParaRPr lang="fr-BE"/>
          </a:p>
        </p:txBody>
      </p:sp>
    </p:spTree>
    <p:extLst>
      <p:ext uri="{BB962C8B-B14F-4D97-AF65-F5344CB8AC3E}">
        <p14:creationId xmlns:p14="http://schemas.microsoft.com/office/powerpoint/2010/main" val="249762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sym typeface="Arial" charset="0"/>
              </a:rPr>
              <a:t>10 Missions</a:t>
            </a:r>
            <a:endParaRPr lang="fr-BE">
              <a:sym typeface="Arial" charset="0"/>
            </a:endParaRPr>
          </a:p>
        </p:txBody>
      </p:sp>
      <p:sp>
        <p:nvSpPr>
          <p:cNvPr id="94211" name="Rectangle 3"/>
          <p:cNvSpPr>
            <a:spLocks noGrp="1" noChangeArrowheads="1"/>
          </p:cNvSpPr>
          <p:nvPr>
            <p:ph idx="1"/>
          </p:nvPr>
        </p:nvSpPr>
        <p:spPr/>
        <p:txBody>
          <a:bodyPr/>
          <a:lstStyle/>
          <a:p>
            <a:r>
              <a:rPr lang="fr-BE" dirty="0">
                <a:sym typeface="Arial" charset="0"/>
              </a:rPr>
              <a:t>e</a:t>
            </a:r>
            <a:r>
              <a:rPr lang="fr-BE" dirty="0" smtClean="0">
                <a:sym typeface="Arial" charset="0"/>
              </a:rPr>
              <a:t>nregistrer des logiciels de gestion des dossiers de patients électroniques  </a:t>
            </a:r>
          </a:p>
          <a:p>
            <a:endParaRPr lang="nl-BE" altLang="en-US" dirty="0" smtClean="0">
              <a:sym typeface="Arial" charset="0"/>
            </a:endParaRPr>
          </a:p>
          <a:p>
            <a:r>
              <a:rPr lang="fr-BE" dirty="0">
                <a:sym typeface="Arial" charset="0"/>
              </a:rPr>
              <a:t>c</a:t>
            </a:r>
            <a:r>
              <a:rPr lang="fr-BE" dirty="0" smtClean="0">
                <a:sym typeface="Arial" charset="0"/>
              </a:rPr>
              <a:t>oncevoir, élaborer et gérer une plate-forme de collaboration pour l'échange électronique de données sécurisé ainsi que les services de base y afférents </a:t>
            </a:r>
          </a:p>
          <a:p>
            <a:endParaRPr lang="nl-BE" altLang="en-US" dirty="0" smtClean="0">
              <a:sym typeface="Arial" charset="0"/>
            </a:endParaRPr>
          </a:p>
          <a:p>
            <a:r>
              <a:rPr lang="fr-BE" dirty="0">
                <a:sym typeface="Arial" charset="0"/>
              </a:rPr>
              <a:t>s</a:t>
            </a:r>
            <a:r>
              <a:rPr lang="fr-BE" dirty="0" smtClean="0">
                <a:sym typeface="Arial" charset="0"/>
              </a:rPr>
              <a:t>'accorder sur une répartition des tâches et sur les normes de qualité et contrôler le respect de ces normes de qualité</a:t>
            </a:r>
            <a:endParaRPr lang="fr-BE" dirty="0">
              <a:sym typeface="Arial" charset="0"/>
            </a:endParaRPr>
          </a:p>
        </p:txBody>
      </p:sp>
      <p:sp>
        <p:nvSpPr>
          <p:cNvPr id="6" name="Date Placeholder 5"/>
          <p:cNvSpPr>
            <a:spLocks noGrp="1"/>
          </p:cNvSpPr>
          <p:nvPr>
            <p:ph type="dt" sz="half" idx="10"/>
          </p:nvPr>
        </p:nvSpPr>
        <p:spPr/>
        <p:txBody>
          <a:bodyPr/>
          <a:lstStyle/>
          <a:p>
            <a:r>
              <a:rPr lang="nl-BE" smtClean="0"/>
              <a:t>14/11/2019</a:t>
            </a:r>
            <a:endParaRPr lang="fr-BE"/>
          </a:p>
        </p:txBody>
      </p:sp>
      <p:sp>
        <p:nvSpPr>
          <p:cNvPr id="3" name="Slide Number Placeholder 2"/>
          <p:cNvSpPr>
            <a:spLocks noGrp="1"/>
          </p:cNvSpPr>
          <p:nvPr>
            <p:ph type="sldNum" sz="quarter" idx="12"/>
          </p:nvPr>
        </p:nvSpPr>
        <p:spPr/>
        <p:txBody>
          <a:bodyPr/>
          <a:lstStyle/>
          <a:p>
            <a:fld id="{30A9230E-FFBB-4CCB-ABD7-198084EDE768}" type="slidenum">
              <a:rPr lang="fr-BE" smtClean="0"/>
              <a:t>4</a:t>
            </a:fld>
            <a:endParaRPr lang="fr-BE"/>
          </a:p>
        </p:txBody>
      </p:sp>
    </p:spTree>
    <p:extLst>
      <p:ext uri="{BB962C8B-B14F-4D97-AF65-F5344CB8AC3E}">
        <p14:creationId xmlns:p14="http://schemas.microsoft.com/office/powerpoint/2010/main" val="1132881782"/>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Zorgrelaties</a:t>
            </a:r>
            <a:endParaRPr lang="nl-BE" dirty="0"/>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052736"/>
            <a:ext cx="1240334" cy="1240334"/>
          </a:xfrm>
          <a:prstGeom prst="rect">
            <a:avLst/>
          </a:prstGeom>
        </p:spPr>
      </p:pic>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1700808"/>
            <a:ext cx="708670" cy="708670"/>
          </a:xfrm>
          <a:prstGeom prst="rect">
            <a:avLst/>
          </a:prstGeom>
        </p:spPr>
      </p:pic>
      <p:pic>
        <p:nvPicPr>
          <p:cNvPr id="70" name="Picture 3" descr="H:\Communication\Shared\Images Library\eHealth People Icons\mutuel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980728"/>
            <a:ext cx="936955" cy="936955"/>
          </a:xfrm>
          <a:prstGeom prst="rect">
            <a:avLst/>
          </a:prstGeom>
          <a:noFill/>
          <a:extLst>
            <a:ext uri="{909E8E84-426E-40DD-AFC4-6F175D3DCCD1}">
              <a14:hiddenFill xmlns:a14="http://schemas.microsoft.com/office/drawing/2010/main">
                <a:solidFill>
                  <a:srgbClr val="FFFFFF"/>
                </a:solidFill>
              </a14:hiddenFill>
            </a:ext>
          </a:extLst>
        </p:spPr>
      </p:pic>
      <p:cxnSp>
        <p:nvCxnSpPr>
          <p:cNvPr id="84" name="Straight Connector 83"/>
          <p:cNvCxnSpPr/>
          <p:nvPr/>
        </p:nvCxnSpPr>
        <p:spPr>
          <a:xfrm flipH="1">
            <a:off x="4499992" y="3068960"/>
            <a:ext cx="288032" cy="108012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6084168" y="1484784"/>
            <a:ext cx="720080" cy="36004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300192" y="3140968"/>
            <a:ext cx="1008112" cy="72008"/>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3848" y="4221088"/>
            <a:ext cx="1733178" cy="513021"/>
          </a:xfrm>
          <a:prstGeom prst="rect">
            <a:avLst/>
          </a:prstGeom>
        </p:spPr>
      </p:pic>
      <p:pic>
        <p:nvPicPr>
          <p:cNvPr id="16" name="Picture 15"/>
          <p:cNvPicPr>
            <a:picLocks noChangeAspect="1"/>
          </p:cNvPicPr>
          <p:nvPr/>
        </p:nvPicPr>
        <p:blipFill>
          <a:blip r:embed="rId6"/>
          <a:stretch>
            <a:fillRect/>
          </a:stretch>
        </p:blipFill>
        <p:spPr>
          <a:xfrm>
            <a:off x="4904953" y="2741910"/>
            <a:ext cx="1107207" cy="471066"/>
          </a:xfrm>
          <a:prstGeom prst="rect">
            <a:avLst/>
          </a:prstGeom>
        </p:spPr>
      </p:pic>
      <p:sp>
        <p:nvSpPr>
          <p:cNvPr id="13" name="TextBox 12"/>
          <p:cNvSpPr txBox="1"/>
          <p:nvPr/>
        </p:nvSpPr>
        <p:spPr>
          <a:xfrm>
            <a:off x="7596336" y="5230941"/>
            <a:ext cx="1368152" cy="646331"/>
          </a:xfrm>
          <a:prstGeom prst="rect">
            <a:avLst/>
          </a:prstGeom>
          <a:noFill/>
        </p:spPr>
        <p:txBody>
          <a:bodyPr wrap="square" rtlCol="0">
            <a:spAutoFit/>
          </a:bodyPr>
          <a:lstStyle/>
          <a:p>
            <a:r>
              <a:rPr lang="nl-BE" dirty="0"/>
              <a:t>Authentieke bronnen</a:t>
            </a:r>
            <a:endParaRPr lang="fr-BE" dirty="0"/>
          </a:p>
        </p:txBody>
      </p:sp>
      <p:cxnSp>
        <p:nvCxnSpPr>
          <p:cNvPr id="27" name="Straight Connector 26"/>
          <p:cNvCxnSpPr/>
          <p:nvPr/>
        </p:nvCxnSpPr>
        <p:spPr>
          <a:xfrm>
            <a:off x="1259632" y="2348880"/>
            <a:ext cx="720080" cy="1"/>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699792" y="2420888"/>
            <a:ext cx="1512168" cy="180020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932040" y="4581128"/>
            <a:ext cx="2592288" cy="64807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444208" y="2348880"/>
            <a:ext cx="792088" cy="14425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7"/>
          <a:stretch>
            <a:fillRect/>
          </a:stretch>
        </p:blipFill>
        <p:spPr>
          <a:xfrm>
            <a:off x="7884368" y="4725144"/>
            <a:ext cx="621846" cy="542591"/>
          </a:xfrm>
          <a:prstGeom prst="rect">
            <a:avLst/>
          </a:prstGeom>
        </p:spPr>
      </p:pic>
      <p:sp>
        <p:nvSpPr>
          <p:cNvPr id="33" name="TextBox 32"/>
          <p:cNvSpPr txBox="1"/>
          <p:nvPr/>
        </p:nvSpPr>
        <p:spPr>
          <a:xfrm>
            <a:off x="3851920" y="1990581"/>
            <a:ext cx="2448272" cy="646331"/>
          </a:xfrm>
          <a:prstGeom prst="rect">
            <a:avLst/>
          </a:prstGeom>
          <a:noFill/>
          <a:ln>
            <a:solidFill>
              <a:srgbClr val="000000"/>
            </a:solidFill>
          </a:ln>
        </p:spPr>
        <p:txBody>
          <a:bodyPr wrap="square" rtlCol="0">
            <a:spAutoFit/>
          </a:bodyPr>
          <a:lstStyle/>
          <a:p>
            <a:r>
              <a:rPr lang="fr-BE" b="1" dirty="0" smtClean="0"/>
              <a:t>Nationale </a:t>
            </a:r>
            <a:r>
              <a:rPr lang="fr-BE" b="1" dirty="0" err="1" smtClean="0"/>
              <a:t>databank</a:t>
            </a:r>
            <a:r>
              <a:rPr lang="fr-BE" b="1" dirty="0" smtClean="0"/>
              <a:t> van de </a:t>
            </a:r>
            <a:r>
              <a:rPr lang="fr-BE" b="1" dirty="0" err="1" smtClean="0"/>
              <a:t>zorgrelaties</a:t>
            </a:r>
            <a:endParaRPr lang="fr-BE" b="1" dirty="0"/>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80312" y="1916832"/>
            <a:ext cx="697260" cy="697260"/>
          </a:xfrm>
          <a:prstGeom prst="rect">
            <a:avLst/>
          </a:prstGeom>
        </p:spPr>
      </p:pic>
      <p:sp>
        <p:nvSpPr>
          <p:cNvPr id="17" name="TextBox 16"/>
          <p:cNvSpPr txBox="1"/>
          <p:nvPr/>
        </p:nvSpPr>
        <p:spPr>
          <a:xfrm>
            <a:off x="8100392" y="2204864"/>
            <a:ext cx="720080" cy="461665"/>
          </a:xfrm>
          <a:prstGeom prst="rect">
            <a:avLst/>
          </a:prstGeom>
          <a:noFill/>
        </p:spPr>
        <p:txBody>
          <a:bodyPr wrap="square" rtlCol="0">
            <a:spAutoFit/>
          </a:bodyPr>
          <a:lstStyle/>
          <a:p>
            <a:r>
              <a:rPr lang="fr-BE" sz="1200" dirty="0" smtClean="0"/>
              <a:t>GMD </a:t>
            </a:r>
            <a:r>
              <a:rPr lang="fr-BE" sz="1200" dirty="0" err="1" smtClean="0"/>
              <a:t>houders</a:t>
            </a:r>
            <a:endParaRPr lang="fr-BE" sz="1200" dirty="0"/>
          </a:p>
        </p:txBody>
      </p:sp>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52320" y="2852936"/>
            <a:ext cx="664270" cy="664270"/>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18748" y="3645024"/>
            <a:ext cx="625252" cy="625252"/>
          </a:xfrm>
          <a:prstGeom prst="rect">
            <a:avLst/>
          </a:prstGeom>
        </p:spPr>
      </p:pic>
      <p:cxnSp>
        <p:nvCxnSpPr>
          <p:cNvPr id="44" name="Straight Connector 43"/>
          <p:cNvCxnSpPr>
            <a:endCxn id="18" idx="1"/>
          </p:cNvCxnSpPr>
          <p:nvPr/>
        </p:nvCxnSpPr>
        <p:spPr>
          <a:xfrm>
            <a:off x="8028384" y="3573016"/>
            <a:ext cx="490364" cy="384634"/>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1907704" y="4797152"/>
            <a:ext cx="4572000" cy="1200329"/>
          </a:xfrm>
          <a:prstGeom prst="rect">
            <a:avLst/>
          </a:prstGeom>
        </p:spPr>
        <p:txBody>
          <a:bodyPr>
            <a:spAutoFit/>
          </a:bodyPr>
          <a:lstStyle/>
          <a:p>
            <a:r>
              <a:rPr lang="nl-NL" dirty="0"/>
              <a:t>Verwijzingsrepertorium</a:t>
            </a:r>
          </a:p>
          <a:p>
            <a:r>
              <a:rPr lang="nl-NL" dirty="0">
                <a:solidFill>
                  <a:srgbClr val="087670"/>
                </a:solidFill>
              </a:rPr>
              <a:t>eHealth</a:t>
            </a:r>
            <a:r>
              <a:rPr lang="nl-NL" dirty="0"/>
              <a:t>-certificaten</a:t>
            </a:r>
          </a:p>
          <a:p>
            <a:r>
              <a:rPr lang="nl-NL" dirty="0"/>
              <a:t>Geïntegreerd toegangs- en gebruikersbeheer</a:t>
            </a:r>
          </a:p>
          <a:p>
            <a:r>
              <a:rPr lang="nl-NL" dirty="0"/>
              <a:t>Systeem voor end-</a:t>
            </a:r>
            <a:r>
              <a:rPr lang="nl-NL" dirty="0" err="1"/>
              <a:t>to</a:t>
            </a:r>
            <a:r>
              <a:rPr lang="nl-NL" dirty="0"/>
              <a:t>-end-</a:t>
            </a:r>
            <a:r>
              <a:rPr lang="nl-NL" dirty="0" err="1"/>
              <a:t>vercijfering</a:t>
            </a:r>
            <a:endParaRPr lang="fr-BE" dirty="0"/>
          </a:p>
        </p:txBody>
      </p:sp>
      <p:sp>
        <p:nvSpPr>
          <p:cNvPr id="9" name="Date Placeholder 8"/>
          <p:cNvSpPr>
            <a:spLocks noGrp="1"/>
          </p:cNvSpPr>
          <p:nvPr>
            <p:ph type="dt" sz="half" idx="10"/>
          </p:nvPr>
        </p:nvSpPr>
        <p:spPr/>
        <p:txBody>
          <a:bodyPr/>
          <a:lstStyle/>
          <a:p>
            <a:r>
              <a:rPr lang="nl-BE" smtClean="0"/>
              <a:t>14/11/2019</a:t>
            </a:r>
            <a:endParaRPr lang="fr-BE"/>
          </a:p>
        </p:txBody>
      </p:sp>
      <p:sp>
        <p:nvSpPr>
          <p:cNvPr id="3" name="Slide Number Placeholder 2"/>
          <p:cNvSpPr>
            <a:spLocks noGrp="1"/>
          </p:cNvSpPr>
          <p:nvPr>
            <p:ph type="sldNum" sz="quarter" idx="12"/>
          </p:nvPr>
        </p:nvSpPr>
        <p:spPr/>
        <p:txBody>
          <a:bodyPr/>
          <a:lstStyle/>
          <a:p>
            <a:fld id="{30A9230E-FFBB-4CCB-ABD7-198084EDE768}" type="slidenum">
              <a:rPr lang="fr-BE" smtClean="0"/>
              <a:t>40</a:t>
            </a:fld>
            <a:endParaRPr lang="fr-BE"/>
          </a:p>
        </p:txBody>
      </p:sp>
    </p:spTree>
    <p:extLst>
      <p:ext uri="{BB962C8B-B14F-4D97-AF65-F5344CB8AC3E}">
        <p14:creationId xmlns:p14="http://schemas.microsoft.com/office/powerpoint/2010/main" val="22704552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Gedeeld Farmaceutisch Dossier (GFD)</a:t>
            </a:r>
            <a:endParaRPr lang="nl-BE" dirty="0"/>
          </a:p>
        </p:txBody>
      </p:sp>
      <p:sp>
        <p:nvSpPr>
          <p:cNvPr id="3" name="Content Placeholder 2"/>
          <p:cNvSpPr>
            <a:spLocks noGrp="1"/>
          </p:cNvSpPr>
          <p:nvPr>
            <p:ph idx="1"/>
          </p:nvPr>
        </p:nvSpPr>
        <p:spPr/>
        <p:txBody>
          <a:bodyPr>
            <a:normAutofit/>
          </a:bodyPr>
          <a:lstStyle/>
          <a:p>
            <a:r>
              <a:rPr lang="nl-BE" dirty="0" smtClean="0"/>
              <a:t>collectief</a:t>
            </a:r>
            <a:r>
              <a:rPr lang="nl-BE" dirty="0"/>
              <a:t>, professioneel en vrijwillig initiatief van de Belgische apotheken open voor het publiek</a:t>
            </a:r>
          </a:p>
          <a:p>
            <a:r>
              <a:rPr lang="nl-BE" dirty="0"/>
              <a:t>kadert in het voorzien van middelen ter ondersteuning van de farmaceutische zorg die de apotheker levert ten dienste van de maatschappij</a:t>
            </a:r>
          </a:p>
          <a:p>
            <a:r>
              <a:rPr lang="nl-BE" dirty="0"/>
              <a:t>gebruikte basisdiensten van het </a:t>
            </a:r>
            <a:r>
              <a:rPr lang="nl-BE" dirty="0">
                <a:solidFill>
                  <a:srgbClr val="087670"/>
                </a:solidFill>
              </a:rPr>
              <a:t>eHealth</a:t>
            </a:r>
            <a:r>
              <a:rPr lang="nl-BE" dirty="0"/>
              <a:t>-platform</a:t>
            </a:r>
          </a:p>
          <a:p>
            <a:pPr lvl="1"/>
            <a:r>
              <a:rPr lang="nl-BE" dirty="0" smtClean="0">
                <a:solidFill>
                  <a:srgbClr val="087670"/>
                </a:solidFill>
              </a:rPr>
              <a:t>eHealth</a:t>
            </a:r>
            <a:r>
              <a:rPr lang="nl-BE" dirty="0" smtClean="0">
                <a:solidFill>
                  <a:srgbClr val="525252"/>
                </a:solidFill>
              </a:rPr>
              <a:t>-certificaten</a:t>
            </a:r>
            <a:endParaRPr lang="nl-BE" dirty="0">
              <a:solidFill>
                <a:srgbClr val="525252"/>
              </a:solidFill>
            </a:endParaRPr>
          </a:p>
          <a:p>
            <a:pPr lvl="1"/>
            <a:r>
              <a:rPr lang="nl-BE" dirty="0"/>
              <a:t>geïntegreerd gebruikers- en toegangsbeheer</a:t>
            </a:r>
          </a:p>
          <a:p>
            <a:pPr lvl="1"/>
            <a:r>
              <a:rPr lang="nl-BE" dirty="0" smtClean="0"/>
              <a:t>coördinatie van elektronische deelprocessen</a:t>
            </a:r>
          </a:p>
          <a:p>
            <a:pPr lvl="1"/>
            <a:r>
              <a:rPr lang="nl-BE" dirty="0" smtClean="0"/>
              <a:t>timestamping</a:t>
            </a:r>
          </a:p>
          <a:p>
            <a:pPr lvl="1"/>
            <a:r>
              <a:rPr lang="nl-BE" dirty="0" smtClean="0"/>
              <a:t>end-</a:t>
            </a:r>
            <a:r>
              <a:rPr lang="nl-BE" dirty="0" err="1" smtClean="0"/>
              <a:t>to</a:t>
            </a:r>
            <a:r>
              <a:rPr lang="nl-BE" dirty="0" smtClean="0"/>
              <a:t>-end </a:t>
            </a:r>
            <a:r>
              <a:rPr lang="nl-BE" dirty="0" err="1" smtClean="0"/>
              <a:t>vercijfering</a:t>
            </a:r>
            <a:endParaRPr lang="nl-BE" dirty="0"/>
          </a:p>
        </p:txBody>
      </p:sp>
      <p:pic>
        <p:nvPicPr>
          <p:cNvPr id="6" name="Picture 5"/>
          <p:cNvPicPr>
            <a:picLocks noChangeAspect="1"/>
          </p:cNvPicPr>
          <p:nvPr/>
        </p:nvPicPr>
        <p:blipFill>
          <a:blip r:embed="rId2"/>
          <a:stretch>
            <a:fillRect/>
          </a:stretch>
        </p:blipFill>
        <p:spPr>
          <a:xfrm>
            <a:off x="6876256" y="5229200"/>
            <a:ext cx="1104900" cy="619125"/>
          </a:xfrm>
          <a:prstGeom prst="rect">
            <a:avLst/>
          </a:prstGeom>
        </p:spPr>
      </p:pic>
      <p:sp>
        <p:nvSpPr>
          <p:cNvPr id="10" name="Date Placeholder 9"/>
          <p:cNvSpPr>
            <a:spLocks noGrp="1"/>
          </p:cNvSpPr>
          <p:nvPr>
            <p:ph type="dt" sz="half" idx="10"/>
          </p:nvPr>
        </p:nvSpPr>
        <p:spPr/>
        <p:txBody>
          <a:bodyPr/>
          <a:lstStyle/>
          <a:p>
            <a:r>
              <a:rPr lang="nl-BE" smtClean="0"/>
              <a:t>14/11/2019</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41</a:t>
            </a:fld>
            <a:endParaRPr lang="fr-BE"/>
          </a:p>
        </p:txBody>
      </p:sp>
    </p:spTree>
    <p:extLst>
      <p:ext uri="{BB962C8B-B14F-4D97-AF65-F5344CB8AC3E}">
        <p14:creationId xmlns:p14="http://schemas.microsoft.com/office/powerpoint/2010/main" val="21938572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err="1" smtClean="0"/>
              <a:t>Mediprima</a:t>
            </a:r>
            <a:endParaRPr lang="nl-BE" dirty="0"/>
          </a:p>
        </p:txBody>
      </p:sp>
      <p:sp>
        <p:nvSpPr>
          <p:cNvPr id="3" name="Content Placeholder 2"/>
          <p:cNvSpPr>
            <a:spLocks noGrp="1"/>
          </p:cNvSpPr>
          <p:nvPr>
            <p:ph idx="1"/>
          </p:nvPr>
        </p:nvSpPr>
        <p:spPr/>
        <p:txBody>
          <a:bodyPr>
            <a:normAutofit/>
          </a:bodyPr>
          <a:lstStyle/>
          <a:p>
            <a:r>
              <a:rPr lang="nl-BE" dirty="0" smtClean="0"/>
              <a:t>informaticasysteem </a:t>
            </a:r>
            <a:r>
              <a:rPr lang="nl-BE" dirty="0"/>
              <a:t>voor het beheer van de </a:t>
            </a:r>
            <a:r>
              <a:rPr lang="nl-BE" dirty="0" err="1"/>
              <a:t>tenlasteneming</a:t>
            </a:r>
            <a:r>
              <a:rPr lang="nl-BE" dirty="0"/>
              <a:t> van de medische hulp aan patiënten door de </a:t>
            </a:r>
            <a:r>
              <a:rPr lang="nl-BE" dirty="0" err="1"/>
              <a:t>OCMW’s</a:t>
            </a:r>
            <a:endParaRPr lang="nl-BE" dirty="0"/>
          </a:p>
          <a:p>
            <a:r>
              <a:rPr lang="nl-BE" dirty="0"/>
              <a:t>gebruikte basisdiensten van het </a:t>
            </a:r>
            <a:r>
              <a:rPr lang="nl-BE" dirty="0">
                <a:solidFill>
                  <a:srgbClr val="087670"/>
                </a:solidFill>
              </a:rPr>
              <a:t>eHealth</a:t>
            </a:r>
            <a:r>
              <a:rPr lang="nl-BE" dirty="0"/>
              <a:t>-platform</a:t>
            </a:r>
          </a:p>
          <a:p>
            <a:pPr lvl="1"/>
            <a:r>
              <a:rPr lang="nl-BE" dirty="0" smtClean="0"/>
              <a:t>geïntegreerd gebruikers- en toegangsbeheer</a:t>
            </a:r>
          </a:p>
          <a:p>
            <a:pPr lvl="1"/>
            <a:r>
              <a:rPr lang="nl-BE" dirty="0" smtClean="0"/>
              <a:t>beheer </a:t>
            </a:r>
            <a:r>
              <a:rPr lang="nl-BE" dirty="0"/>
              <a:t>van de </a:t>
            </a:r>
            <a:r>
              <a:rPr lang="nl-BE" dirty="0" err="1" smtClean="0"/>
              <a:t>loggings</a:t>
            </a:r>
            <a:endParaRPr lang="nl-BE" dirty="0"/>
          </a:p>
        </p:txBody>
      </p:sp>
      <p:pic>
        <p:nvPicPr>
          <p:cNvPr id="8" name="Picture 7"/>
          <p:cNvPicPr>
            <a:picLocks noChangeAspect="1"/>
          </p:cNvPicPr>
          <p:nvPr/>
        </p:nvPicPr>
        <p:blipFill>
          <a:blip r:embed="rId2"/>
          <a:stretch>
            <a:fillRect/>
          </a:stretch>
        </p:blipFill>
        <p:spPr>
          <a:xfrm>
            <a:off x="3995936" y="4581128"/>
            <a:ext cx="4495800" cy="1209675"/>
          </a:xfrm>
          <a:prstGeom prst="rect">
            <a:avLst/>
          </a:prstGeom>
        </p:spPr>
      </p:pic>
      <p:sp>
        <p:nvSpPr>
          <p:cNvPr id="10" name="Date Placeholder 9"/>
          <p:cNvSpPr>
            <a:spLocks noGrp="1"/>
          </p:cNvSpPr>
          <p:nvPr>
            <p:ph type="dt" sz="half" idx="10"/>
          </p:nvPr>
        </p:nvSpPr>
        <p:spPr/>
        <p:txBody>
          <a:bodyPr/>
          <a:lstStyle/>
          <a:p>
            <a:r>
              <a:rPr lang="nl-BE" smtClean="0"/>
              <a:t>14/11/2019</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42</a:t>
            </a:fld>
            <a:endParaRPr lang="fr-BE"/>
          </a:p>
        </p:txBody>
      </p:sp>
    </p:spTree>
    <p:extLst>
      <p:ext uri="{BB962C8B-B14F-4D97-AF65-F5344CB8AC3E}">
        <p14:creationId xmlns:p14="http://schemas.microsoft.com/office/powerpoint/2010/main" val="25341394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err="1"/>
              <a:t>Centraal</a:t>
            </a:r>
            <a:r>
              <a:rPr lang="fr-BE" dirty="0"/>
              <a:t> </a:t>
            </a:r>
            <a:r>
              <a:rPr lang="fr-BE" dirty="0" err="1"/>
              <a:t>TraceringsRegister</a:t>
            </a:r>
            <a:r>
              <a:rPr lang="fr-BE" dirty="0"/>
              <a:t> (CTR)</a:t>
            </a:r>
            <a:r>
              <a:rPr lang="nl-BE" dirty="0"/>
              <a:t> </a:t>
            </a:r>
          </a:p>
        </p:txBody>
      </p:sp>
      <p:sp>
        <p:nvSpPr>
          <p:cNvPr id="3" name="Content Placeholder 2"/>
          <p:cNvSpPr>
            <a:spLocks noGrp="1"/>
          </p:cNvSpPr>
          <p:nvPr>
            <p:ph idx="1"/>
          </p:nvPr>
        </p:nvSpPr>
        <p:spPr/>
        <p:txBody>
          <a:bodyPr>
            <a:normAutofit/>
          </a:bodyPr>
          <a:lstStyle/>
          <a:p>
            <a:r>
              <a:rPr lang="nl-NL" dirty="0" smtClean="0"/>
              <a:t>maakt </a:t>
            </a:r>
            <a:r>
              <a:rPr lang="nl-NL" dirty="0"/>
              <a:t>het mogelijk dat zorgverleners </a:t>
            </a:r>
            <a:r>
              <a:rPr lang="nl-NL" dirty="0" smtClean="0"/>
              <a:t>en –instellingen en </a:t>
            </a:r>
            <a:r>
              <a:rPr lang="nl-NL" dirty="0"/>
              <a:t>hun systemen implantaties en </a:t>
            </a:r>
            <a:r>
              <a:rPr lang="nl-NL" dirty="0" err="1"/>
              <a:t>explantaties</a:t>
            </a:r>
            <a:r>
              <a:rPr lang="nl-NL" dirty="0"/>
              <a:t> van implantaten kunnen melden en </a:t>
            </a:r>
            <a:r>
              <a:rPr lang="nl-NL" dirty="0" smtClean="0"/>
              <a:t>raadplegen</a:t>
            </a:r>
          </a:p>
          <a:p>
            <a:r>
              <a:rPr lang="nl-BE" dirty="0" smtClean="0"/>
              <a:t>gebruikte </a:t>
            </a:r>
            <a:r>
              <a:rPr lang="nl-BE" dirty="0"/>
              <a:t>basisdiensten van het </a:t>
            </a:r>
            <a:r>
              <a:rPr lang="nl-BE" dirty="0">
                <a:solidFill>
                  <a:srgbClr val="087670"/>
                </a:solidFill>
              </a:rPr>
              <a:t>eHealth</a:t>
            </a:r>
            <a:r>
              <a:rPr lang="nl-BE" dirty="0"/>
              <a:t>-platform</a:t>
            </a:r>
          </a:p>
          <a:p>
            <a:pPr lvl="1"/>
            <a:r>
              <a:rPr lang="nl-BE" dirty="0" smtClean="0">
                <a:solidFill>
                  <a:srgbClr val="087670"/>
                </a:solidFill>
              </a:rPr>
              <a:t>eHealth</a:t>
            </a:r>
            <a:r>
              <a:rPr lang="nl-BE" dirty="0" smtClean="0"/>
              <a:t>-certificaten</a:t>
            </a:r>
            <a:endParaRPr lang="nl-BE" dirty="0"/>
          </a:p>
          <a:p>
            <a:pPr lvl="1"/>
            <a:r>
              <a:rPr lang="nl-BE" dirty="0"/>
              <a:t>geïntegreerd gebruikers- en toegangsbeheer</a:t>
            </a:r>
          </a:p>
          <a:p>
            <a:pPr lvl="1"/>
            <a:r>
              <a:rPr lang="nl-BE" dirty="0" smtClean="0"/>
              <a:t>timestamping</a:t>
            </a:r>
          </a:p>
          <a:p>
            <a:pPr lvl="1"/>
            <a:r>
              <a:rPr lang="nl-BE" dirty="0" smtClean="0"/>
              <a:t>end-</a:t>
            </a:r>
            <a:r>
              <a:rPr lang="nl-BE" dirty="0" err="1" smtClean="0"/>
              <a:t>to</a:t>
            </a:r>
            <a:r>
              <a:rPr lang="nl-BE" dirty="0" smtClean="0"/>
              <a:t>-end </a:t>
            </a:r>
            <a:r>
              <a:rPr lang="nl-BE" dirty="0" err="1" smtClean="0"/>
              <a:t>vercijfering</a:t>
            </a:r>
            <a:endParaRPr lang="nl-BE" dirty="0" smtClean="0"/>
          </a:p>
          <a:p>
            <a:pPr lvl="1"/>
            <a:r>
              <a:rPr lang="nl-BE" dirty="0" smtClean="0"/>
              <a:t>codering</a:t>
            </a:r>
          </a:p>
          <a:p>
            <a:pPr lvl="1"/>
            <a:r>
              <a:rPr lang="nl-BE" dirty="0" smtClean="0"/>
              <a:t>raadpleging </a:t>
            </a:r>
            <a:r>
              <a:rPr lang="nl-BE" dirty="0"/>
              <a:t>van het Rijkregister en de registers van de Kruispuntbank van de Sociale Zekerheid</a:t>
            </a:r>
          </a:p>
        </p:txBody>
      </p:sp>
      <p:pic>
        <p:nvPicPr>
          <p:cNvPr id="7" name="Picture 6"/>
          <p:cNvPicPr>
            <a:picLocks noChangeAspect="1"/>
          </p:cNvPicPr>
          <p:nvPr/>
        </p:nvPicPr>
        <p:blipFill>
          <a:blip r:embed="rId2"/>
          <a:stretch>
            <a:fillRect/>
          </a:stretch>
        </p:blipFill>
        <p:spPr>
          <a:xfrm>
            <a:off x="6588224" y="5229200"/>
            <a:ext cx="1560180" cy="1080120"/>
          </a:xfrm>
          <a:prstGeom prst="rect">
            <a:avLst/>
          </a:prstGeom>
        </p:spPr>
      </p:pic>
      <p:sp>
        <p:nvSpPr>
          <p:cNvPr id="10" name="Date Placeholder 9"/>
          <p:cNvSpPr>
            <a:spLocks noGrp="1"/>
          </p:cNvSpPr>
          <p:nvPr>
            <p:ph type="dt" sz="half" idx="10"/>
          </p:nvPr>
        </p:nvSpPr>
        <p:spPr/>
        <p:txBody>
          <a:bodyPr/>
          <a:lstStyle/>
          <a:p>
            <a:r>
              <a:rPr lang="nl-BE" smtClean="0"/>
              <a:t>14/11/2019</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43</a:t>
            </a:fld>
            <a:endParaRPr lang="fr-BE"/>
          </a:p>
        </p:txBody>
      </p:sp>
    </p:spTree>
    <p:extLst>
      <p:ext uri="{BB962C8B-B14F-4D97-AF65-F5344CB8AC3E}">
        <p14:creationId xmlns:p14="http://schemas.microsoft.com/office/powerpoint/2010/main" val="13070785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smtClean="0"/>
              <a:t>Enregistrement des logiciels</a:t>
            </a:r>
            <a:endParaRPr lang="nl-BE" dirty="0"/>
          </a:p>
        </p:txBody>
      </p:sp>
      <p:sp>
        <p:nvSpPr>
          <p:cNvPr id="3" name="Content Placeholder 2"/>
          <p:cNvSpPr>
            <a:spLocks noGrp="1"/>
          </p:cNvSpPr>
          <p:nvPr>
            <p:ph idx="1"/>
          </p:nvPr>
        </p:nvSpPr>
        <p:spPr/>
        <p:txBody>
          <a:bodyPr>
            <a:normAutofit/>
          </a:bodyPr>
          <a:lstStyle/>
          <a:p>
            <a:r>
              <a:rPr lang="fr-BE" dirty="0"/>
              <a:t>u</a:t>
            </a:r>
            <a:r>
              <a:rPr lang="fr-BE" dirty="0" smtClean="0"/>
              <a:t>ne des missions de la plate-forme </a:t>
            </a:r>
            <a:r>
              <a:rPr lang="fr-BE" dirty="0">
                <a:solidFill>
                  <a:srgbClr val="087670"/>
                </a:solidFill>
              </a:rPr>
              <a:t>eHealth</a:t>
            </a:r>
            <a:r>
              <a:rPr lang="fr-BE" dirty="0"/>
              <a:t> </a:t>
            </a:r>
            <a:endParaRPr lang="fr-BE" dirty="0" smtClean="0"/>
          </a:p>
          <a:p>
            <a:pPr lvl="1"/>
            <a:r>
              <a:rPr lang="fr-BE" dirty="0"/>
              <a:t>e</a:t>
            </a:r>
            <a:r>
              <a:rPr lang="fr-BE" dirty="0" smtClean="0"/>
              <a:t>n collaboration </a:t>
            </a:r>
            <a:r>
              <a:rPr lang="fr-BE" dirty="0"/>
              <a:t>avec les responsables des </a:t>
            </a:r>
            <a:r>
              <a:rPr lang="fr-BE" dirty="0" smtClean="0"/>
              <a:t>applications</a:t>
            </a:r>
          </a:p>
          <a:p>
            <a:pPr lvl="1"/>
            <a:r>
              <a:rPr lang="fr-BE" dirty="0" smtClean="0"/>
              <a:t>vérifier que </a:t>
            </a:r>
            <a:r>
              <a:rPr lang="fr-BE" dirty="0"/>
              <a:t>les logiciels </a:t>
            </a:r>
            <a:r>
              <a:rPr lang="fr-BE" dirty="0" smtClean="0"/>
              <a:t>médicaux soient sécurisés, répondent </a:t>
            </a:r>
            <a:r>
              <a:rPr lang="fr-BE" dirty="0"/>
              <a:t>aux besoins fonctionnels </a:t>
            </a:r>
            <a:r>
              <a:rPr lang="fr-BE" dirty="0" smtClean="0"/>
              <a:t>des prestataires de soins</a:t>
            </a:r>
            <a:endParaRPr lang="fr-BE" dirty="0"/>
          </a:p>
          <a:p>
            <a:r>
              <a:rPr lang="fr-BE" dirty="0"/>
              <a:t>&gt;</a:t>
            </a:r>
            <a:r>
              <a:rPr lang="fr-BE" dirty="0" smtClean="0"/>
              <a:t> mise </a:t>
            </a:r>
            <a:r>
              <a:rPr lang="fr-BE" dirty="0"/>
              <a:t>en place un système </a:t>
            </a:r>
            <a:r>
              <a:rPr lang="fr-BE" dirty="0" smtClean="0"/>
              <a:t>d’évaluation</a:t>
            </a:r>
          </a:p>
          <a:p>
            <a:pPr lvl="1"/>
            <a:r>
              <a:rPr lang="fr-BE" dirty="0" smtClean="0"/>
              <a:t>sur lequel </a:t>
            </a:r>
            <a:r>
              <a:rPr lang="fr-BE" dirty="0"/>
              <a:t>se base </a:t>
            </a:r>
            <a:r>
              <a:rPr lang="fr-BE" dirty="0" smtClean="0"/>
              <a:t>l’INAMI </a:t>
            </a:r>
            <a:r>
              <a:rPr lang="fr-BE" dirty="0"/>
              <a:t>pour l’attribution d’éventuelles primes </a:t>
            </a:r>
            <a:r>
              <a:rPr lang="fr-BE" dirty="0" smtClean="0"/>
              <a:t>télématiques</a:t>
            </a:r>
            <a:endParaRPr lang="fr-BE" dirty="0"/>
          </a:p>
          <a:p>
            <a:r>
              <a:rPr lang="fr-BE" dirty="0"/>
              <a:t>t</a:t>
            </a:r>
            <a:r>
              <a:rPr lang="fr-BE" dirty="0" smtClean="0"/>
              <a:t>outes les infos relatives au processus d’enregistrement</a:t>
            </a:r>
          </a:p>
          <a:p>
            <a:pPr lvl="1"/>
            <a:r>
              <a:rPr lang="fr-BE" dirty="0">
                <a:hlinkClick r:id="rId2"/>
              </a:rPr>
              <a:t>https://www.ehealth.fgov.be/ehealthplatform/fr/service-enregistrement-des-logiciels</a:t>
            </a:r>
            <a:endParaRPr lang="fr-BE" dirty="0"/>
          </a:p>
          <a:p>
            <a:pPr marL="457200" lvl="1" indent="0">
              <a:buNone/>
            </a:pPr>
            <a:endParaRPr lang="fr-BE" dirty="0" smtClean="0"/>
          </a:p>
          <a:p>
            <a:endParaRPr lang="nl-BE" dirty="0"/>
          </a:p>
        </p:txBody>
      </p:sp>
      <p:sp>
        <p:nvSpPr>
          <p:cNvPr id="10" name="Date Placeholder 9"/>
          <p:cNvSpPr>
            <a:spLocks noGrp="1"/>
          </p:cNvSpPr>
          <p:nvPr>
            <p:ph type="dt" sz="half" idx="10"/>
          </p:nvPr>
        </p:nvSpPr>
        <p:spPr/>
        <p:txBody>
          <a:bodyPr/>
          <a:lstStyle/>
          <a:p>
            <a:r>
              <a:rPr lang="nl-BE" smtClean="0"/>
              <a:t>14/11/2019</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44</a:t>
            </a:fld>
            <a:endParaRPr lang="fr-BE"/>
          </a:p>
        </p:txBody>
      </p:sp>
    </p:spTree>
    <p:extLst>
      <p:ext uri="{BB962C8B-B14F-4D97-AF65-F5344CB8AC3E}">
        <p14:creationId xmlns:p14="http://schemas.microsoft.com/office/powerpoint/2010/main" val="8272217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smtClean="0"/>
              <a:t>Enregistrement des logiciels</a:t>
            </a:r>
            <a:endParaRPr lang="nl-BE" dirty="0"/>
          </a:p>
        </p:txBody>
      </p:sp>
      <p:sp>
        <p:nvSpPr>
          <p:cNvPr id="10" name="Date Placeholder 9"/>
          <p:cNvSpPr>
            <a:spLocks noGrp="1"/>
          </p:cNvSpPr>
          <p:nvPr>
            <p:ph type="dt" sz="half" idx="10"/>
          </p:nvPr>
        </p:nvSpPr>
        <p:spPr/>
        <p:txBody>
          <a:bodyPr/>
          <a:lstStyle/>
          <a:p>
            <a:r>
              <a:rPr lang="nl-BE" smtClean="0"/>
              <a:t>14/11/2019</a:t>
            </a:r>
            <a:endParaRPr lang="fr-BE"/>
          </a:p>
        </p:txBody>
      </p:sp>
      <p:pic>
        <p:nvPicPr>
          <p:cNvPr id="9" name="Content Placeholder 8"/>
          <p:cNvPicPr>
            <a:picLocks noGrp="1" noChangeAspect="1"/>
          </p:cNvPicPr>
          <p:nvPr>
            <p:ph idx="1"/>
          </p:nvPr>
        </p:nvPicPr>
        <p:blipFill>
          <a:blip r:embed="rId2"/>
          <a:stretch>
            <a:fillRect/>
          </a:stretch>
        </p:blipFill>
        <p:spPr>
          <a:xfrm>
            <a:off x="676447" y="1052513"/>
            <a:ext cx="7791106" cy="5289550"/>
          </a:xfrm>
          <a:prstGeom prst="rect">
            <a:avLst/>
          </a:prstGeom>
        </p:spPr>
      </p:pic>
      <p:sp>
        <p:nvSpPr>
          <p:cNvPr id="3" name="Slide Number Placeholder 2"/>
          <p:cNvSpPr>
            <a:spLocks noGrp="1"/>
          </p:cNvSpPr>
          <p:nvPr>
            <p:ph type="sldNum" sz="quarter" idx="12"/>
          </p:nvPr>
        </p:nvSpPr>
        <p:spPr/>
        <p:txBody>
          <a:bodyPr/>
          <a:lstStyle/>
          <a:p>
            <a:fld id="{30A9230E-FFBB-4CCB-ABD7-198084EDE768}" type="slidenum">
              <a:rPr lang="fr-BE" smtClean="0"/>
              <a:t>45</a:t>
            </a:fld>
            <a:endParaRPr lang="fr-BE"/>
          </a:p>
        </p:txBody>
      </p:sp>
    </p:spTree>
    <p:extLst>
      <p:ext uri="{BB962C8B-B14F-4D97-AF65-F5344CB8AC3E}">
        <p14:creationId xmlns:p14="http://schemas.microsoft.com/office/powerpoint/2010/main" val="40607438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smtClean="0"/>
              <a:t>Enregistrement des logiciels</a:t>
            </a:r>
            <a:endParaRPr lang="nl-BE" dirty="0"/>
          </a:p>
        </p:txBody>
      </p:sp>
      <p:sp>
        <p:nvSpPr>
          <p:cNvPr id="3" name="Content Placeholder 2"/>
          <p:cNvSpPr>
            <a:spLocks noGrp="1"/>
          </p:cNvSpPr>
          <p:nvPr>
            <p:ph idx="1"/>
          </p:nvPr>
        </p:nvSpPr>
        <p:spPr/>
        <p:txBody>
          <a:bodyPr>
            <a:normAutofit/>
          </a:bodyPr>
          <a:lstStyle/>
          <a:p>
            <a:r>
              <a:rPr lang="fr-BE" dirty="0"/>
              <a:t>l</a:t>
            </a:r>
            <a:r>
              <a:rPr lang="fr-BE" dirty="0" smtClean="0"/>
              <a:t>e </a:t>
            </a:r>
            <a:r>
              <a:rPr lang="fr-BE" dirty="0"/>
              <a:t>portail </a:t>
            </a:r>
            <a:r>
              <a:rPr lang="fr-BE" dirty="0" err="1"/>
              <a:t>eSanté</a:t>
            </a:r>
            <a:r>
              <a:rPr lang="fr-BE" dirty="0"/>
              <a:t> a récemment mis en place un nouvel outil de recherche qui offre un aperçu consolidé, selon le profil du prestataire </a:t>
            </a:r>
            <a:endParaRPr lang="fr-BE" dirty="0" smtClean="0"/>
          </a:p>
          <a:p>
            <a:pPr lvl="1"/>
            <a:r>
              <a:rPr lang="fr-BE" dirty="0"/>
              <a:t>m</a:t>
            </a:r>
            <a:r>
              <a:rPr lang="fr-BE" dirty="0" smtClean="0"/>
              <a:t>édecin</a:t>
            </a:r>
          </a:p>
          <a:p>
            <a:pPr lvl="1"/>
            <a:r>
              <a:rPr lang="fr-BE" dirty="0" smtClean="0"/>
              <a:t>kinésithérapeute </a:t>
            </a:r>
            <a:r>
              <a:rPr lang="fr-BE" dirty="0"/>
              <a:t>ou </a:t>
            </a:r>
            <a:endParaRPr lang="fr-BE" dirty="0" smtClean="0"/>
          </a:p>
          <a:p>
            <a:pPr lvl="1"/>
            <a:r>
              <a:rPr lang="fr-BE" dirty="0" smtClean="0"/>
              <a:t>secteur infirmier</a:t>
            </a:r>
            <a:endParaRPr lang="fr-BE" dirty="0"/>
          </a:p>
          <a:p>
            <a:r>
              <a:rPr lang="fr-BE" dirty="0" smtClean="0"/>
              <a:t>objectifs:</a:t>
            </a:r>
            <a:endParaRPr lang="fr-BE" dirty="0"/>
          </a:p>
          <a:p>
            <a:pPr lvl="1"/>
            <a:r>
              <a:rPr lang="fr-BE" dirty="0"/>
              <a:t>a</a:t>
            </a:r>
            <a:r>
              <a:rPr lang="fr-BE" dirty="0" smtClean="0"/>
              <a:t>ccès rapide pour les prestataires à </a:t>
            </a:r>
            <a:r>
              <a:rPr lang="fr-BE" dirty="0"/>
              <a:t>la liste des </a:t>
            </a:r>
            <a:r>
              <a:rPr lang="fr-BE" dirty="0" smtClean="0"/>
              <a:t>logiciels enregistrés </a:t>
            </a:r>
          </a:p>
          <a:p>
            <a:pPr lvl="1"/>
            <a:r>
              <a:rPr lang="fr-BE" dirty="0" smtClean="0"/>
              <a:t>renseigner </a:t>
            </a:r>
            <a:r>
              <a:rPr lang="fr-BE" dirty="0"/>
              <a:t>le prestataire de la compliance de son logiciel dans le cadre du processus d’octroi de prime </a:t>
            </a:r>
            <a:r>
              <a:rPr lang="fr-BE" dirty="0" smtClean="0"/>
              <a:t>télématique</a:t>
            </a:r>
            <a:endParaRPr lang="fr-BE" dirty="0"/>
          </a:p>
          <a:p>
            <a:pPr marL="0" indent="0">
              <a:buNone/>
            </a:pPr>
            <a:endParaRPr lang="nl-BE" dirty="0"/>
          </a:p>
        </p:txBody>
      </p:sp>
      <p:sp>
        <p:nvSpPr>
          <p:cNvPr id="10" name="Date Placeholder 9"/>
          <p:cNvSpPr>
            <a:spLocks noGrp="1"/>
          </p:cNvSpPr>
          <p:nvPr>
            <p:ph type="dt" sz="half" idx="10"/>
          </p:nvPr>
        </p:nvSpPr>
        <p:spPr/>
        <p:txBody>
          <a:bodyPr/>
          <a:lstStyle/>
          <a:p>
            <a:r>
              <a:rPr lang="nl-BE" smtClean="0"/>
              <a:t>14/11/2019</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46</a:t>
            </a:fld>
            <a:endParaRPr lang="fr-BE"/>
          </a:p>
        </p:txBody>
      </p:sp>
    </p:spTree>
    <p:extLst>
      <p:ext uri="{BB962C8B-B14F-4D97-AF65-F5344CB8AC3E}">
        <p14:creationId xmlns:p14="http://schemas.microsoft.com/office/powerpoint/2010/main" val="26008352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smtClean="0"/>
              <a:t>Enregistrement des logiciels</a:t>
            </a:r>
            <a:endParaRPr lang="nl-BE" dirty="0"/>
          </a:p>
        </p:txBody>
      </p:sp>
      <p:pic>
        <p:nvPicPr>
          <p:cNvPr id="4" name="Content Placeholder 3"/>
          <p:cNvPicPr>
            <a:picLocks noGrp="1" noChangeAspect="1"/>
          </p:cNvPicPr>
          <p:nvPr>
            <p:ph idx="1"/>
          </p:nvPr>
        </p:nvPicPr>
        <p:blipFill>
          <a:blip r:embed="rId2"/>
          <a:stretch>
            <a:fillRect/>
          </a:stretch>
        </p:blipFill>
        <p:spPr>
          <a:xfrm>
            <a:off x="735037" y="1052513"/>
            <a:ext cx="7673926" cy="5289550"/>
          </a:xfrm>
          <a:prstGeom prst="rect">
            <a:avLst/>
          </a:prstGeom>
        </p:spPr>
      </p:pic>
      <p:sp>
        <p:nvSpPr>
          <p:cNvPr id="10" name="Date Placeholder 9"/>
          <p:cNvSpPr>
            <a:spLocks noGrp="1"/>
          </p:cNvSpPr>
          <p:nvPr>
            <p:ph type="dt" sz="half" idx="10"/>
          </p:nvPr>
        </p:nvSpPr>
        <p:spPr/>
        <p:txBody>
          <a:bodyPr/>
          <a:lstStyle/>
          <a:p>
            <a:r>
              <a:rPr lang="nl-BE" smtClean="0"/>
              <a:t>14/11/2019</a:t>
            </a:r>
            <a:endParaRPr lang="fr-BE"/>
          </a:p>
        </p:txBody>
      </p:sp>
      <p:sp>
        <p:nvSpPr>
          <p:cNvPr id="3" name="Slide Number Placeholder 2"/>
          <p:cNvSpPr>
            <a:spLocks noGrp="1"/>
          </p:cNvSpPr>
          <p:nvPr>
            <p:ph type="sldNum" sz="quarter" idx="12"/>
          </p:nvPr>
        </p:nvSpPr>
        <p:spPr/>
        <p:txBody>
          <a:bodyPr/>
          <a:lstStyle/>
          <a:p>
            <a:fld id="{30A9230E-FFBB-4CCB-ABD7-198084EDE768}" type="slidenum">
              <a:rPr lang="fr-BE" smtClean="0"/>
              <a:t>47</a:t>
            </a:fld>
            <a:endParaRPr lang="fr-BE"/>
          </a:p>
        </p:txBody>
      </p:sp>
    </p:spTree>
    <p:extLst>
      <p:ext uri="{BB962C8B-B14F-4D97-AF65-F5344CB8AC3E}">
        <p14:creationId xmlns:p14="http://schemas.microsoft.com/office/powerpoint/2010/main" val="31489098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smtClean="0"/>
              <a:t>Enregistrement des logiciels</a:t>
            </a:r>
            <a:endParaRPr lang="nl-BE" dirty="0"/>
          </a:p>
        </p:txBody>
      </p:sp>
      <p:pic>
        <p:nvPicPr>
          <p:cNvPr id="4" name="Content Placeholder 3"/>
          <p:cNvPicPr>
            <a:picLocks noGrp="1" noChangeAspect="1"/>
          </p:cNvPicPr>
          <p:nvPr>
            <p:ph idx="1"/>
          </p:nvPr>
        </p:nvPicPr>
        <p:blipFill>
          <a:blip r:embed="rId2"/>
          <a:stretch>
            <a:fillRect/>
          </a:stretch>
        </p:blipFill>
        <p:spPr>
          <a:xfrm>
            <a:off x="828340" y="1052513"/>
            <a:ext cx="7487320" cy="5289550"/>
          </a:xfrm>
          <a:prstGeom prst="rect">
            <a:avLst/>
          </a:prstGeom>
        </p:spPr>
      </p:pic>
      <p:sp>
        <p:nvSpPr>
          <p:cNvPr id="10" name="Date Placeholder 9"/>
          <p:cNvSpPr>
            <a:spLocks noGrp="1"/>
          </p:cNvSpPr>
          <p:nvPr>
            <p:ph type="dt" sz="half" idx="10"/>
          </p:nvPr>
        </p:nvSpPr>
        <p:spPr/>
        <p:txBody>
          <a:bodyPr/>
          <a:lstStyle/>
          <a:p>
            <a:r>
              <a:rPr lang="nl-BE" smtClean="0"/>
              <a:t>14/11/2019</a:t>
            </a:r>
            <a:endParaRPr lang="fr-BE"/>
          </a:p>
        </p:txBody>
      </p:sp>
      <p:sp>
        <p:nvSpPr>
          <p:cNvPr id="3" name="Slide Number Placeholder 2"/>
          <p:cNvSpPr>
            <a:spLocks noGrp="1"/>
          </p:cNvSpPr>
          <p:nvPr>
            <p:ph type="sldNum" sz="quarter" idx="12"/>
          </p:nvPr>
        </p:nvSpPr>
        <p:spPr/>
        <p:txBody>
          <a:bodyPr/>
          <a:lstStyle/>
          <a:p>
            <a:fld id="{30A9230E-FFBB-4CCB-ABD7-198084EDE768}" type="slidenum">
              <a:rPr lang="fr-BE" smtClean="0"/>
              <a:t>48</a:t>
            </a:fld>
            <a:endParaRPr lang="fr-BE"/>
          </a:p>
        </p:txBody>
      </p:sp>
    </p:spTree>
    <p:extLst>
      <p:ext uri="{BB962C8B-B14F-4D97-AF65-F5344CB8AC3E}">
        <p14:creationId xmlns:p14="http://schemas.microsoft.com/office/powerpoint/2010/main" val="28130086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smtClean="0"/>
              <a:t>Enregistrement des logiciels</a:t>
            </a:r>
            <a:endParaRPr lang="nl-BE" dirty="0"/>
          </a:p>
        </p:txBody>
      </p:sp>
      <p:pic>
        <p:nvPicPr>
          <p:cNvPr id="4" name="Content Placeholder 3"/>
          <p:cNvPicPr>
            <a:picLocks noGrp="1" noChangeAspect="1"/>
          </p:cNvPicPr>
          <p:nvPr>
            <p:ph idx="1"/>
          </p:nvPr>
        </p:nvPicPr>
        <p:blipFill>
          <a:blip r:embed="rId2"/>
          <a:stretch>
            <a:fillRect/>
          </a:stretch>
        </p:blipFill>
        <p:spPr>
          <a:xfrm>
            <a:off x="732110" y="1052513"/>
            <a:ext cx="7679780" cy="5289550"/>
          </a:xfrm>
          <a:prstGeom prst="rect">
            <a:avLst/>
          </a:prstGeom>
        </p:spPr>
      </p:pic>
      <p:sp>
        <p:nvSpPr>
          <p:cNvPr id="10" name="Date Placeholder 9"/>
          <p:cNvSpPr>
            <a:spLocks noGrp="1"/>
          </p:cNvSpPr>
          <p:nvPr>
            <p:ph type="dt" sz="half" idx="10"/>
          </p:nvPr>
        </p:nvSpPr>
        <p:spPr/>
        <p:txBody>
          <a:bodyPr/>
          <a:lstStyle/>
          <a:p>
            <a:r>
              <a:rPr lang="nl-BE" smtClean="0"/>
              <a:t>14/11/2019</a:t>
            </a:r>
            <a:endParaRPr lang="fr-BE"/>
          </a:p>
        </p:txBody>
      </p:sp>
      <p:sp>
        <p:nvSpPr>
          <p:cNvPr id="3" name="Slide Number Placeholder 2"/>
          <p:cNvSpPr>
            <a:spLocks noGrp="1"/>
          </p:cNvSpPr>
          <p:nvPr>
            <p:ph type="sldNum" sz="quarter" idx="12"/>
          </p:nvPr>
        </p:nvSpPr>
        <p:spPr/>
        <p:txBody>
          <a:bodyPr/>
          <a:lstStyle/>
          <a:p>
            <a:fld id="{30A9230E-FFBB-4CCB-ABD7-198084EDE768}" type="slidenum">
              <a:rPr lang="fr-BE" smtClean="0"/>
              <a:t>49</a:t>
            </a:fld>
            <a:endParaRPr lang="fr-BE"/>
          </a:p>
        </p:txBody>
      </p:sp>
    </p:spTree>
    <p:extLst>
      <p:ext uri="{BB962C8B-B14F-4D97-AF65-F5344CB8AC3E}">
        <p14:creationId xmlns:p14="http://schemas.microsoft.com/office/powerpoint/2010/main" val="1369883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smtClean="0"/>
              <a:t>10 Missions</a:t>
            </a:r>
            <a:endParaRPr lang="fr-BE"/>
          </a:p>
        </p:txBody>
      </p:sp>
      <p:sp>
        <p:nvSpPr>
          <p:cNvPr id="3" name="Tijdelijke aanduiding voor inhoud 2"/>
          <p:cNvSpPr>
            <a:spLocks noGrp="1"/>
          </p:cNvSpPr>
          <p:nvPr>
            <p:ph idx="1"/>
          </p:nvPr>
        </p:nvSpPr>
        <p:spPr/>
        <p:txBody>
          <a:bodyPr>
            <a:normAutofit/>
          </a:bodyPr>
          <a:lstStyle/>
          <a:p>
            <a:r>
              <a:rPr lang="fr-BE" dirty="0" smtClean="0">
                <a:sym typeface="Arial" charset="0"/>
              </a:rPr>
              <a:t>intervenir comme tierce partie de confiance indépendante (TTP) pour le codage et l'anonymisation de données à caractère personnel relatives à la santé pour certaines instances énumérées dans la loi, à l'appui de la recherche scientifique et de la politique </a:t>
            </a:r>
          </a:p>
          <a:p>
            <a:endParaRPr lang="nl-BE" altLang="en-US" dirty="0" smtClean="0">
              <a:sym typeface="Arial" charset="0"/>
            </a:endParaRPr>
          </a:p>
          <a:p>
            <a:r>
              <a:rPr lang="fr-BE" dirty="0" smtClean="0">
                <a:sym typeface="Arial" charset="0"/>
              </a:rPr>
              <a:t>promouvoir et coordonner la réalisation de programmes et de projets</a:t>
            </a:r>
            <a:r>
              <a:rPr lang="fr-BE" dirty="0" smtClean="0"/>
              <a:t> </a:t>
            </a:r>
          </a:p>
          <a:p>
            <a:endParaRPr lang="nl-BE" altLang="en-US" dirty="0" smtClean="0">
              <a:sym typeface="Arial" charset="0"/>
            </a:endParaRPr>
          </a:p>
          <a:p>
            <a:r>
              <a:rPr lang="fr-BE" dirty="0">
                <a:sym typeface="Arial" charset="0"/>
              </a:rPr>
              <a:t>g</a:t>
            </a:r>
            <a:r>
              <a:rPr lang="fr-BE" dirty="0" smtClean="0">
                <a:sym typeface="Arial" charset="0"/>
              </a:rPr>
              <a:t>érer et coordonner les aspects TIC de l'échange de données dans le cadre des dossiers de patients informatisés et des prescriptions médicales électroniques</a:t>
            </a:r>
            <a:endParaRPr lang="fr-BE" dirty="0">
              <a:sym typeface="Arial" charset="0"/>
            </a:endParaRPr>
          </a:p>
        </p:txBody>
      </p:sp>
      <p:sp>
        <p:nvSpPr>
          <p:cNvPr id="7" name="Date Placeholder 6"/>
          <p:cNvSpPr>
            <a:spLocks noGrp="1"/>
          </p:cNvSpPr>
          <p:nvPr>
            <p:ph type="dt" sz="half" idx="10"/>
          </p:nvPr>
        </p:nvSpPr>
        <p:spPr/>
        <p:txBody>
          <a:bodyPr/>
          <a:lstStyle/>
          <a:p>
            <a:r>
              <a:rPr lang="nl-BE" smtClean="0"/>
              <a:t>14/11/2019</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5</a:t>
            </a:fld>
            <a:endParaRPr lang="fr-BE"/>
          </a:p>
        </p:txBody>
      </p:sp>
    </p:spTree>
    <p:extLst>
      <p:ext uri="{BB962C8B-B14F-4D97-AF65-F5344CB8AC3E}">
        <p14:creationId xmlns:p14="http://schemas.microsoft.com/office/powerpoint/2010/main" val="25213512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a:t>Welcome Pack</a:t>
            </a:r>
          </a:p>
        </p:txBody>
      </p:sp>
      <p:sp>
        <p:nvSpPr>
          <p:cNvPr id="3" name="Content Placeholder 2"/>
          <p:cNvSpPr>
            <a:spLocks noGrp="1"/>
          </p:cNvSpPr>
          <p:nvPr>
            <p:ph idx="1"/>
          </p:nvPr>
        </p:nvSpPr>
        <p:spPr/>
        <p:txBody>
          <a:bodyPr>
            <a:normAutofit/>
          </a:bodyPr>
          <a:lstStyle/>
          <a:p>
            <a:r>
              <a:rPr lang="nl-BE" dirty="0"/>
              <a:t>h</a:t>
            </a:r>
            <a:r>
              <a:rPr lang="nl-BE" dirty="0" smtClean="0"/>
              <a:t>et </a:t>
            </a:r>
            <a:r>
              <a:rPr lang="nl-BE" dirty="0">
                <a:solidFill>
                  <a:srgbClr val="087670"/>
                </a:solidFill>
              </a:rPr>
              <a:t>eHealth</a:t>
            </a:r>
            <a:r>
              <a:rPr lang="nl-BE" dirty="0"/>
              <a:t>-platform stelt de partners een gedetailleerde inventaris ter beschikking met de nodige informatie voor de integratie van zijn verschillende diensten</a:t>
            </a:r>
          </a:p>
          <a:p>
            <a:endParaRPr lang="nl-BE" dirty="0" smtClean="0"/>
          </a:p>
          <a:p>
            <a:r>
              <a:rPr lang="nl-BE" dirty="0" smtClean="0"/>
              <a:t>deze </a:t>
            </a:r>
            <a:r>
              <a:rPr lang="nl-BE" dirty="0"/>
              <a:t>catalogus omvat alles</a:t>
            </a:r>
          </a:p>
          <a:p>
            <a:pPr lvl="1"/>
            <a:r>
              <a:rPr lang="nl-BE" dirty="0"/>
              <a:t>“wat men moet weten”</a:t>
            </a:r>
          </a:p>
          <a:p>
            <a:pPr lvl="1"/>
            <a:r>
              <a:rPr lang="nl-BE" dirty="0"/>
              <a:t>“wat men dient te begrijpen” en</a:t>
            </a:r>
          </a:p>
          <a:p>
            <a:pPr lvl="1"/>
            <a:r>
              <a:rPr lang="nl-BE" dirty="0"/>
              <a:t>“wat men dient te voorzien” alvorens een project op te </a:t>
            </a:r>
            <a:r>
              <a:rPr lang="nl-BE" dirty="0" smtClean="0"/>
              <a:t>starten</a:t>
            </a:r>
          </a:p>
          <a:p>
            <a:pPr lvl="1"/>
            <a:endParaRPr lang="nl-BE" dirty="0"/>
          </a:p>
          <a:p>
            <a:r>
              <a:rPr lang="nl-BE" dirty="0" smtClean="0"/>
              <a:t>meer info</a:t>
            </a:r>
          </a:p>
          <a:p>
            <a:pPr lvl="1"/>
            <a:r>
              <a:rPr lang="nl-BE" dirty="0" smtClean="0">
                <a:hlinkClick r:id="rId2"/>
              </a:rPr>
              <a:t>https</a:t>
            </a:r>
            <a:r>
              <a:rPr lang="nl-BE" dirty="0">
                <a:hlinkClick r:id="rId2"/>
              </a:rPr>
              <a:t>://www.ehealth.fgov.be/ehealthplatform/nl/service-welcome-pack</a:t>
            </a:r>
          </a:p>
          <a:p>
            <a:pPr lvl="1"/>
            <a:endParaRPr lang="nl-BE" dirty="0" smtClean="0"/>
          </a:p>
          <a:p>
            <a:pPr lvl="1"/>
            <a:endParaRPr lang="nl-BE" dirty="0"/>
          </a:p>
        </p:txBody>
      </p:sp>
      <p:pic>
        <p:nvPicPr>
          <p:cNvPr id="6" name="Picture 5"/>
          <p:cNvPicPr>
            <a:picLocks noChangeAspect="1"/>
          </p:cNvPicPr>
          <p:nvPr/>
        </p:nvPicPr>
        <p:blipFill>
          <a:blip r:embed="rId3"/>
          <a:stretch>
            <a:fillRect/>
          </a:stretch>
        </p:blipFill>
        <p:spPr>
          <a:xfrm>
            <a:off x="433416" y="230523"/>
            <a:ext cx="361950" cy="447675"/>
          </a:xfrm>
          <a:prstGeom prst="rect">
            <a:avLst/>
          </a:prstGeom>
        </p:spPr>
      </p:pic>
      <p:sp>
        <p:nvSpPr>
          <p:cNvPr id="10" name="Date Placeholder 9"/>
          <p:cNvSpPr>
            <a:spLocks noGrp="1"/>
          </p:cNvSpPr>
          <p:nvPr>
            <p:ph type="dt" sz="half" idx="10"/>
          </p:nvPr>
        </p:nvSpPr>
        <p:spPr/>
        <p:txBody>
          <a:bodyPr/>
          <a:lstStyle/>
          <a:p>
            <a:r>
              <a:rPr lang="nl-BE" smtClean="0"/>
              <a:t>14/11/2019</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50</a:t>
            </a:fld>
            <a:endParaRPr lang="fr-BE"/>
          </a:p>
        </p:txBody>
      </p:sp>
    </p:spTree>
    <p:extLst>
      <p:ext uri="{BB962C8B-B14F-4D97-AF65-F5344CB8AC3E}">
        <p14:creationId xmlns:p14="http://schemas.microsoft.com/office/powerpoint/2010/main" val="42692325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err="1"/>
              <a:t>Welcome</a:t>
            </a:r>
            <a:r>
              <a:rPr lang="nl-BE" dirty="0"/>
              <a:t> Pack</a:t>
            </a:r>
          </a:p>
        </p:txBody>
      </p:sp>
      <p:sp>
        <p:nvSpPr>
          <p:cNvPr id="3" name="Content Placeholder 2"/>
          <p:cNvSpPr>
            <a:spLocks noGrp="1"/>
          </p:cNvSpPr>
          <p:nvPr>
            <p:ph idx="1"/>
          </p:nvPr>
        </p:nvSpPr>
        <p:spPr/>
        <p:txBody>
          <a:bodyPr>
            <a:normAutofit/>
          </a:bodyPr>
          <a:lstStyle/>
          <a:p>
            <a:r>
              <a:rPr lang="nl-BE" dirty="0"/>
              <a:t>e</a:t>
            </a:r>
            <a:r>
              <a:rPr lang="nl-BE" dirty="0" smtClean="0"/>
              <a:t>lke </a:t>
            </a:r>
            <a:r>
              <a:rPr lang="nl-BE" dirty="0"/>
              <a:t>basisdienst wordt in detail beschreven in een specifieke fiche met</a:t>
            </a:r>
          </a:p>
          <a:p>
            <a:pPr lvl="1"/>
            <a:r>
              <a:rPr lang="nl-BE" dirty="0"/>
              <a:t>de definitie van de dienst</a:t>
            </a:r>
          </a:p>
          <a:p>
            <a:pPr lvl="1"/>
            <a:r>
              <a:rPr lang="nl-BE" dirty="0"/>
              <a:t>de functionaliteiten ervan</a:t>
            </a:r>
          </a:p>
          <a:p>
            <a:pPr lvl="1"/>
            <a:r>
              <a:rPr lang="nl-BE" dirty="0"/>
              <a:t>de afhankelijkheden, nuttige aanbevelingen en waarschuwingen voor de integratie van de dienst</a:t>
            </a:r>
          </a:p>
          <a:p>
            <a:pPr lvl="1"/>
            <a:r>
              <a:rPr lang="nl-BE" dirty="0"/>
              <a:t>de specifieke contactadressen van de teams van het </a:t>
            </a:r>
            <a:r>
              <a:rPr lang="nl-BE" dirty="0">
                <a:solidFill>
                  <a:srgbClr val="087670"/>
                </a:solidFill>
              </a:rPr>
              <a:t>eHealth</a:t>
            </a:r>
            <a:r>
              <a:rPr lang="nl-BE" dirty="0"/>
              <a:t>-platform </a:t>
            </a:r>
          </a:p>
          <a:p>
            <a:r>
              <a:rPr lang="nl-BE" dirty="0"/>
              <a:t>e</a:t>
            </a:r>
            <a:r>
              <a:rPr lang="nl-BE" dirty="0" smtClean="0"/>
              <a:t>en </a:t>
            </a:r>
            <a:r>
              <a:rPr lang="nl-BE" dirty="0"/>
              <a:t>hoofdstuk </a:t>
            </a:r>
            <a:r>
              <a:rPr lang="nl-BE" dirty="0" smtClean="0"/>
              <a:t>wordt besteed </a:t>
            </a:r>
            <a:r>
              <a:rPr lang="nl-BE" dirty="0"/>
              <a:t>aan het proces van onze </a:t>
            </a:r>
            <a:r>
              <a:rPr lang="nl-BE" dirty="0" smtClean="0"/>
              <a:t>projecten</a:t>
            </a:r>
            <a:endParaRPr lang="nl-BE" dirty="0"/>
          </a:p>
          <a:p>
            <a:r>
              <a:rPr lang="nl-BE" dirty="0"/>
              <a:t>k</a:t>
            </a:r>
            <a:r>
              <a:rPr lang="nl-BE" dirty="0" smtClean="0"/>
              <a:t>an </a:t>
            </a:r>
            <a:r>
              <a:rPr lang="nl-BE" dirty="0"/>
              <a:t>online en offline worden geraadpleegd (mogelijkheid om het document in pdf-formaat te downloaden</a:t>
            </a:r>
            <a:r>
              <a:rPr lang="nl-BE" dirty="0" smtClean="0"/>
              <a:t>)</a:t>
            </a:r>
            <a:endParaRPr lang="nl-BE" dirty="0"/>
          </a:p>
          <a:p>
            <a:pPr lvl="1"/>
            <a:endParaRPr lang="nl-BE" dirty="0"/>
          </a:p>
          <a:p>
            <a:pPr marL="457200" lvl="1" indent="0">
              <a:buNone/>
            </a:pPr>
            <a:endParaRPr lang="nl-BE" dirty="0" smtClean="0"/>
          </a:p>
        </p:txBody>
      </p:sp>
      <p:pic>
        <p:nvPicPr>
          <p:cNvPr id="7" name="Picture 6"/>
          <p:cNvPicPr>
            <a:picLocks noChangeAspect="1"/>
          </p:cNvPicPr>
          <p:nvPr/>
        </p:nvPicPr>
        <p:blipFill>
          <a:blip r:embed="rId2"/>
          <a:stretch>
            <a:fillRect/>
          </a:stretch>
        </p:blipFill>
        <p:spPr>
          <a:xfrm>
            <a:off x="433416" y="230523"/>
            <a:ext cx="361950" cy="447675"/>
          </a:xfrm>
          <a:prstGeom prst="rect">
            <a:avLst/>
          </a:prstGeom>
        </p:spPr>
      </p:pic>
      <p:sp>
        <p:nvSpPr>
          <p:cNvPr id="10" name="Date Placeholder 9"/>
          <p:cNvSpPr>
            <a:spLocks noGrp="1"/>
          </p:cNvSpPr>
          <p:nvPr>
            <p:ph type="dt" sz="half" idx="10"/>
          </p:nvPr>
        </p:nvSpPr>
        <p:spPr/>
        <p:txBody>
          <a:bodyPr/>
          <a:lstStyle/>
          <a:p>
            <a:r>
              <a:rPr lang="nl-BE" smtClean="0"/>
              <a:t>14/11/2019</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51</a:t>
            </a:fld>
            <a:endParaRPr lang="fr-BE"/>
          </a:p>
        </p:txBody>
      </p:sp>
    </p:spTree>
    <p:extLst>
      <p:ext uri="{BB962C8B-B14F-4D97-AF65-F5344CB8AC3E}">
        <p14:creationId xmlns:p14="http://schemas.microsoft.com/office/powerpoint/2010/main" val="42150927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Application Live </a:t>
            </a:r>
            <a:r>
              <a:rPr lang="nl-BE" dirty="0" err="1" smtClean="0"/>
              <a:t>Cycle</a:t>
            </a:r>
            <a:endParaRPr lang="nl-BE" dirty="0"/>
          </a:p>
        </p:txBody>
      </p:sp>
      <p:sp>
        <p:nvSpPr>
          <p:cNvPr id="3" name="Content Placeholder 2"/>
          <p:cNvSpPr>
            <a:spLocks noGrp="1"/>
          </p:cNvSpPr>
          <p:nvPr>
            <p:ph idx="1"/>
          </p:nvPr>
        </p:nvSpPr>
        <p:spPr/>
        <p:txBody>
          <a:bodyPr>
            <a:normAutofit/>
          </a:bodyPr>
          <a:lstStyle/>
          <a:p>
            <a:r>
              <a:rPr lang="fr-BE" dirty="0" smtClean="0"/>
              <a:t>étapes nécessaires au développement, à </a:t>
            </a:r>
            <a:r>
              <a:rPr lang="fr-BE" dirty="0"/>
              <a:t>la distribution </a:t>
            </a:r>
            <a:r>
              <a:rPr lang="fr-BE" dirty="0" smtClean="0"/>
              <a:t>et à </a:t>
            </a:r>
            <a:r>
              <a:rPr lang="fr-BE" dirty="0"/>
              <a:t>la maintenance de nos </a:t>
            </a:r>
            <a:r>
              <a:rPr lang="fr-BE" dirty="0" smtClean="0"/>
              <a:t>services</a:t>
            </a:r>
            <a:endParaRPr lang="fr-BE" dirty="0"/>
          </a:p>
          <a:p>
            <a:r>
              <a:rPr lang="fr-BE" dirty="0" smtClean="0"/>
              <a:t>objectifs</a:t>
            </a:r>
          </a:p>
          <a:p>
            <a:pPr lvl="1"/>
            <a:r>
              <a:rPr lang="fr-BE" dirty="0" smtClean="0"/>
              <a:t>définir </a:t>
            </a:r>
            <a:r>
              <a:rPr lang="fr-BE" dirty="0"/>
              <a:t>et </a:t>
            </a:r>
            <a:r>
              <a:rPr lang="fr-BE" dirty="0" smtClean="0"/>
              <a:t>imposer </a:t>
            </a:r>
            <a:r>
              <a:rPr lang="fr-BE" dirty="0"/>
              <a:t>des étapes strictes à </a:t>
            </a:r>
            <a:r>
              <a:rPr lang="fr-BE" dirty="0" smtClean="0"/>
              <a:t>respecter pour</a:t>
            </a:r>
          </a:p>
          <a:p>
            <a:pPr lvl="2"/>
            <a:r>
              <a:rPr lang="fr-BE" dirty="0" smtClean="0"/>
              <a:t>la </a:t>
            </a:r>
            <a:r>
              <a:rPr lang="fr-BE" dirty="0"/>
              <a:t>validation des développements (conformité des besoins</a:t>
            </a:r>
            <a:r>
              <a:rPr lang="fr-BE" dirty="0" smtClean="0"/>
              <a:t>)</a:t>
            </a:r>
          </a:p>
          <a:p>
            <a:pPr lvl="2"/>
            <a:r>
              <a:rPr lang="fr-BE" dirty="0" smtClean="0"/>
              <a:t>la </a:t>
            </a:r>
            <a:r>
              <a:rPr lang="fr-BE" dirty="0"/>
              <a:t>vérification des processus de développement (conformité des méthodes) </a:t>
            </a:r>
            <a:r>
              <a:rPr lang="fr-BE" dirty="0" smtClean="0"/>
              <a:t>et</a:t>
            </a:r>
          </a:p>
          <a:p>
            <a:pPr lvl="2"/>
            <a:r>
              <a:rPr lang="fr-BE" dirty="0" smtClean="0"/>
              <a:t>la </a:t>
            </a:r>
            <a:r>
              <a:rPr lang="fr-BE" dirty="0"/>
              <a:t>maintenance des niveaux de </a:t>
            </a:r>
            <a:r>
              <a:rPr lang="fr-BE" dirty="0" smtClean="0"/>
              <a:t>service</a:t>
            </a:r>
          </a:p>
          <a:p>
            <a:r>
              <a:rPr lang="fr-BE" dirty="0" smtClean="0"/>
              <a:t>3 approches</a:t>
            </a:r>
          </a:p>
          <a:p>
            <a:pPr lvl="1"/>
            <a:r>
              <a:rPr lang="fr-BE" dirty="0"/>
              <a:t>n</a:t>
            </a:r>
            <a:r>
              <a:rPr lang="fr-BE" dirty="0" smtClean="0"/>
              <a:t>iveaux de services</a:t>
            </a:r>
          </a:p>
          <a:p>
            <a:pPr lvl="1"/>
            <a:r>
              <a:rPr lang="fr-BE" dirty="0"/>
              <a:t>r</a:t>
            </a:r>
            <a:r>
              <a:rPr lang="fr-BE" dirty="0" smtClean="0"/>
              <a:t>elease management</a:t>
            </a:r>
          </a:p>
          <a:p>
            <a:pPr lvl="1"/>
            <a:r>
              <a:rPr lang="fr-BE" dirty="0" smtClean="0"/>
              <a:t>Business </a:t>
            </a:r>
            <a:r>
              <a:rPr lang="fr-BE" dirty="0" err="1"/>
              <a:t>C</a:t>
            </a:r>
            <a:r>
              <a:rPr lang="fr-BE" dirty="0" err="1" smtClean="0"/>
              <a:t>ontinuity</a:t>
            </a:r>
            <a:r>
              <a:rPr lang="fr-BE" dirty="0" smtClean="0"/>
              <a:t> Plan</a:t>
            </a:r>
          </a:p>
          <a:p>
            <a:pPr lvl="1"/>
            <a:endParaRPr lang="fr-BE" dirty="0"/>
          </a:p>
          <a:p>
            <a:pPr lvl="1"/>
            <a:endParaRPr lang="nl-BE" dirty="0"/>
          </a:p>
        </p:txBody>
      </p:sp>
      <p:sp>
        <p:nvSpPr>
          <p:cNvPr id="10" name="Date Placeholder 9"/>
          <p:cNvSpPr>
            <a:spLocks noGrp="1"/>
          </p:cNvSpPr>
          <p:nvPr>
            <p:ph type="dt" sz="half" idx="10"/>
          </p:nvPr>
        </p:nvSpPr>
        <p:spPr/>
        <p:txBody>
          <a:bodyPr/>
          <a:lstStyle/>
          <a:p>
            <a:r>
              <a:rPr lang="nl-BE" smtClean="0"/>
              <a:t>14/11/2019</a:t>
            </a:r>
            <a:endParaRPr lang="fr-BE"/>
          </a:p>
        </p:txBody>
      </p:sp>
      <p:pic>
        <p:nvPicPr>
          <p:cNvPr id="6" name="Picture 5"/>
          <p:cNvPicPr>
            <a:picLocks noChangeAspect="1"/>
          </p:cNvPicPr>
          <p:nvPr/>
        </p:nvPicPr>
        <p:blipFill>
          <a:blip r:embed="rId2"/>
          <a:stretch>
            <a:fillRect/>
          </a:stretch>
        </p:blipFill>
        <p:spPr>
          <a:xfrm>
            <a:off x="523875" y="176212"/>
            <a:ext cx="552450" cy="542925"/>
          </a:xfrm>
          <a:prstGeom prst="rect">
            <a:avLst/>
          </a:prstGeom>
        </p:spPr>
      </p:pic>
      <p:sp>
        <p:nvSpPr>
          <p:cNvPr id="4" name="Slide Number Placeholder 3"/>
          <p:cNvSpPr>
            <a:spLocks noGrp="1"/>
          </p:cNvSpPr>
          <p:nvPr>
            <p:ph type="sldNum" sz="quarter" idx="12"/>
          </p:nvPr>
        </p:nvSpPr>
        <p:spPr/>
        <p:txBody>
          <a:bodyPr/>
          <a:lstStyle/>
          <a:p>
            <a:fld id="{30A9230E-FFBB-4CCB-ABD7-198084EDE768}" type="slidenum">
              <a:rPr lang="fr-BE" smtClean="0"/>
              <a:t>52</a:t>
            </a:fld>
            <a:endParaRPr lang="fr-BE"/>
          </a:p>
        </p:txBody>
      </p:sp>
    </p:spTree>
    <p:extLst>
      <p:ext uri="{BB962C8B-B14F-4D97-AF65-F5344CB8AC3E}">
        <p14:creationId xmlns:p14="http://schemas.microsoft.com/office/powerpoint/2010/main" val="27989914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Niveaux de service</a:t>
            </a:r>
            <a:endParaRPr lang="nl-BE" dirty="0"/>
          </a:p>
        </p:txBody>
      </p:sp>
      <p:sp>
        <p:nvSpPr>
          <p:cNvPr id="3" name="Content Placeholder 2"/>
          <p:cNvSpPr>
            <a:spLocks noGrp="1"/>
          </p:cNvSpPr>
          <p:nvPr>
            <p:ph idx="1"/>
          </p:nvPr>
        </p:nvSpPr>
        <p:spPr/>
        <p:txBody>
          <a:bodyPr>
            <a:normAutofit lnSpcReduction="10000"/>
          </a:bodyPr>
          <a:lstStyle/>
          <a:p>
            <a:r>
              <a:rPr lang="fr-BE" dirty="0"/>
              <a:t>l</a:t>
            </a:r>
            <a:r>
              <a:rPr lang="fr-BE" dirty="0" smtClean="0"/>
              <a:t>es niveaux de service de la plate-forme </a:t>
            </a:r>
            <a:r>
              <a:rPr lang="fr-BE" dirty="0" smtClean="0">
                <a:solidFill>
                  <a:srgbClr val="087670"/>
                </a:solidFill>
              </a:rPr>
              <a:t>eHealth</a:t>
            </a:r>
            <a:r>
              <a:rPr lang="fr-BE" dirty="0" smtClean="0"/>
              <a:t> sont formalisés au sein de deux types de documents :</a:t>
            </a:r>
          </a:p>
          <a:p>
            <a:pPr lvl="1"/>
            <a:r>
              <a:rPr lang="fr-BE" dirty="0"/>
              <a:t>l</a:t>
            </a:r>
            <a:r>
              <a:rPr lang="fr-BE" dirty="0" smtClean="0"/>
              <a:t>e « MSA » (Master Service Agreement)</a:t>
            </a:r>
          </a:p>
          <a:p>
            <a:pPr lvl="2"/>
            <a:r>
              <a:rPr lang="fr-BE" dirty="0"/>
              <a:t>d</a:t>
            </a:r>
            <a:r>
              <a:rPr lang="fr-BE" dirty="0" smtClean="0"/>
              <a:t>ocument qui propose </a:t>
            </a:r>
            <a:r>
              <a:rPr lang="fr-BE" dirty="0"/>
              <a:t>un cadre global traitant principalement de la gestion des incidents, problèmes et </a:t>
            </a:r>
            <a:r>
              <a:rPr lang="fr-BE" dirty="0" smtClean="0"/>
              <a:t>changements</a:t>
            </a:r>
          </a:p>
          <a:p>
            <a:pPr lvl="2"/>
            <a:r>
              <a:rPr lang="fr-BE" dirty="0" smtClean="0"/>
              <a:t>décrit </a:t>
            </a:r>
            <a:r>
              <a:rPr lang="fr-BE" dirty="0"/>
              <a:t>les engagements pris par la </a:t>
            </a:r>
            <a:r>
              <a:rPr lang="fr-BE" dirty="0" smtClean="0"/>
              <a:t>plate-forme </a:t>
            </a:r>
            <a:r>
              <a:rPr lang="fr-BE" dirty="0" smtClean="0">
                <a:solidFill>
                  <a:srgbClr val="087670"/>
                </a:solidFill>
              </a:rPr>
              <a:t>eHealth</a:t>
            </a:r>
            <a:r>
              <a:rPr lang="fr-BE" dirty="0" smtClean="0"/>
              <a:t>, </a:t>
            </a:r>
            <a:r>
              <a:rPr lang="fr-BE" dirty="0"/>
              <a:t>les diverses procédures applicables et les descriptions de </a:t>
            </a:r>
            <a:r>
              <a:rPr lang="fr-BE" dirty="0" smtClean="0"/>
              <a:t>services</a:t>
            </a:r>
            <a:endParaRPr lang="fr-BE" dirty="0"/>
          </a:p>
          <a:p>
            <a:pPr lvl="1"/>
            <a:r>
              <a:rPr lang="fr-BE" dirty="0"/>
              <a:t>l</a:t>
            </a:r>
            <a:r>
              <a:rPr lang="fr-BE" dirty="0" smtClean="0"/>
              <a:t>e « SLA » (Service </a:t>
            </a:r>
            <a:r>
              <a:rPr lang="fr-BE" dirty="0" err="1" smtClean="0"/>
              <a:t>Level</a:t>
            </a:r>
            <a:r>
              <a:rPr lang="fr-BE" dirty="0" smtClean="0"/>
              <a:t> Agreement) qui est spécifique à chaque service</a:t>
            </a:r>
          </a:p>
          <a:p>
            <a:pPr lvl="2"/>
            <a:r>
              <a:rPr lang="fr-BE" dirty="0"/>
              <a:t>d</a:t>
            </a:r>
            <a:r>
              <a:rPr lang="fr-BE" dirty="0" smtClean="0"/>
              <a:t>ocument spécifique à chaque service de la plate-forme </a:t>
            </a:r>
            <a:r>
              <a:rPr lang="fr-BE" dirty="0" smtClean="0">
                <a:solidFill>
                  <a:srgbClr val="087670"/>
                </a:solidFill>
              </a:rPr>
              <a:t>eHealth</a:t>
            </a:r>
          </a:p>
          <a:p>
            <a:pPr lvl="2"/>
            <a:r>
              <a:rPr lang="fr-BE" dirty="0" smtClean="0"/>
              <a:t>contient notamment les objectifs de performance et/ou de disponibilité, les « KPI » (Key Performance </a:t>
            </a:r>
            <a:r>
              <a:rPr lang="fr-BE" dirty="0" err="1" smtClean="0"/>
              <a:t>Indicators</a:t>
            </a:r>
            <a:r>
              <a:rPr lang="fr-BE" dirty="0" smtClean="0"/>
              <a:t>)</a:t>
            </a:r>
          </a:p>
          <a:p>
            <a:pPr lvl="2"/>
            <a:r>
              <a:rPr lang="fr-BE" dirty="0" smtClean="0"/>
              <a:t>sont accessibles, sur le portail, au niveau des différents chapitres traitant des services proposés par la plate-forme eHealth</a:t>
            </a:r>
            <a:endParaRPr lang="nl-BE" dirty="0"/>
          </a:p>
          <a:p>
            <a:r>
              <a:rPr lang="nl-BE" dirty="0"/>
              <a:t>p</a:t>
            </a:r>
            <a:r>
              <a:rPr lang="nl-BE" dirty="0" smtClean="0"/>
              <a:t>lus </a:t>
            </a:r>
            <a:r>
              <a:rPr lang="nl-BE" dirty="0" err="1" smtClean="0"/>
              <a:t>d’infos</a:t>
            </a:r>
            <a:r>
              <a:rPr lang="nl-BE" dirty="0" smtClean="0"/>
              <a:t> </a:t>
            </a:r>
            <a:r>
              <a:rPr lang="fr-BE" dirty="0">
                <a:hlinkClick r:id="rId2"/>
              </a:rPr>
              <a:t>https://www.ehealth.fgov.be/ehealthplatform/fr/service-niveaux-de-service</a:t>
            </a:r>
            <a:endParaRPr lang="fr-BE" dirty="0" smtClean="0"/>
          </a:p>
        </p:txBody>
      </p:sp>
      <p:sp>
        <p:nvSpPr>
          <p:cNvPr id="10" name="Date Placeholder 9"/>
          <p:cNvSpPr>
            <a:spLocks noGrp="1"/>
          </p:cNvSpPr>
          <p:nvPr>
            <p:ph type="dt" sz="half" idx="10"/>
          </p:nvPr>
        </p:nvSpPr>
        <p:spPr/>
        <p:txBody>
          <a:bodyPr/>
          <a:lstStyle/>
          <a:p>
            <a:r>
              <a:rPr lang="nl-BE" smtClean="0"/>
              <a:t>14/11/2019</a:t>
            </a:r>
            <a:endParaRPr lang="fr-BE"/>
          </a:p>
        </p:txBody>
      </p:sp>
      <p:pic>
        <p:nvPicPr>
          <p:cNvPr id="4" name="Picture 3"/>
          <p:cNvPicPr>
            <a:picLocks noChangeAspect="1"/>
          </p:cNvPicPr>
          <p:nvPr/>
        </p:nvPicPr>
        <p:blipFill>
          <a:blip r:embed="rId3"/>
          <a:stretch>
            <a:fillRect/>
          </a:stretch>
        </p:blipFill>
        <p:spPr>
          <a:xfrm>
            <a:off x="581025" y="257175"/>
            <a:ext cx="457200" cy="400050"/>
          </a:xfrm>
          <a:prstGeom prst="rect">
            <a:avLst/>
          </a:prstGeom>
        </p:spPr>
      </p:pic>
      <p:sp>
        <p:nvSpPr>
          <p:cNvPr id="5" name="Slide Number Placeholder 4"/>
          <p:cNvSpPr>
            <a:spLocks noGrp="1"/>
          </p:cNvSpPr>
          <p:nvPr>
            <p:ph type="sldNum" sz="quarter" idx="12"/>
          </p:nvPr>
        </p:nvSpPr>
        <p:spPr/>
        <p:txBody>
          <a:bodyPr/>
          <a:lstStyle/>
          <a:p>
            <a:fld id="{30A9230E-FFBB-4CCB-ABD7-198084EDE768}" type="slidenum">
              <a:rPr lang="fr-BE" smtClean="0"/>
              <a:t>53</a:t>
            </a:fld>
            <a:endParaRPr lang="fr-BE"/>
          </a:p>
        </p:txBody>
      </p:sp>
    </p:spTree>
    <p:extLst>
      <p:ext uri="{BB962C8B-B14F-4D97-AF65-F5344CB8AC3E}">
        <p14:creationId xmlns:p14="http://schemas.microsoft.com/office/powerpoint/2010/main" val="40191567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Release management</a:t>
            </a:r>
            <a:endParaRPr lang="nl-BE" dirty="0"/>
          </a:p>
        </p:txBody>
      </p:sp>
      <p:sp>
        <p:nvSpPr>
          <p:cNvPr id="3" name="Content Placeholder 2"/>
          <p:cNvSpPr>
            <a:spLocks noGrp="1"/>
          </p:cNvSpPr>
          <p:nvPr>
            <p:ph idx="1"/>
          </p:nvPr>
        </p:nvSpPr>
        <p:spPr/>
        <p:txBody>
          <a:bodyPr>
            <a:normAutofit fontScale="92500" lnSpcReduction="20000"/>
          </a:bodyPr>
          <a:lstStyle/>
          <a:p>
            <a:r>
              <a:rPr lang="fr-BE" dirty="0"/>
              <a:t>a</a:t>
            </a:r>
            <a:r>
              <a:rPr lang="fr-BE" dirty="0" smtClean="0"/>
              <a:t>u-delà </a:t>
            </a:r>
            <a:r>
              <a:rPr lang="fr-BE" dirty="0"/>
              <a:t>de sa mission de mise à disposition de différents services de base, la plate-forme </a:t>
            </a:r>
            <a:r>
              <a:rPr lang="fr-BE" dirty="0">
                <a:solidFill>
                  <a:srgbClr val="087670"/>
                </a:solidFill>
              </a:rPr>
              <a:t>eHealth</a:t>
            </a:r>
            <a:r>
              <a:rPr lang="fr-BE" dirty="0"/>
              <a:t> se doit d’assurer leur continuité et leur </a:t>
            </a:r>
            <a:r>
              <a:rPr lang="fr-BE" dirty="0" smtClean="0"/>
              <a:t>qualité</a:t>
            </a:r>
          </a:p>
          <a:p>
            <a:pPr>
              <a:buFont typeface="Wingdings" panose="05000000000000000000" pitchFamily="2" charset="2"/>
              <a:buChar char="Ø"/>
            </a:pPr>
            <a:r>
              <a:rPr lang="fr-BE" dirty="0"/>
              <a:t>m</a:t>
            </a:r>
            <a:r>
              <a:rPr lang="fr-BE" dirty="0" smtClean="0"/>
              <a:t>ise en place d’une </a:t>
            </a:r>
            <a:r>
              <a:rPr lang="fr-BE" dirty="0"/>
              <a:t>approche globale des </a:t>
            </a:r>
            <a:r>
              <a:rPr lang="fr-BE" dirty="0" smtClean="0"/>
              <a:t>prestations</a:t>
            </a:r>
          </a:p>
          <a:p>
            <a:pPr lvl="1"/>
            <a:r>
              <a:rPr lang="fr-BE" dirty="0" smtClean="0"/>
              <a:t>basée </a:t>
            </a:r>
            <a:r>
              <a:rPr lang="fr-BE" dirty="0"/>
              <a:t>sur une consolidation et une stabilisation de </a:t>
            </a:r>
            <a:r>
              <a:rPr lang="fr-BE" dirty="0" smtClean="0"/>
              <a:t>l’infrastructure</a:t>
            </a:r>
          </a:p>
          <a:p>
            <a:pPr lvl="1"/>
            <a:r>
              <a:rPr lang="fr-BE" dirty="0" smtClean="0"/>
              <a:t>avec </a:t>
            </a:r>
            <a:r>
              <a:rPr lang="fr-BE" dirty="0"/>
              <a:t>en parallèle des applications supportant les services offerts par la plate-forme </a:t>
            </a:r>
            <a:r>
              <a:rPr lang="fr-BE" dirty="0" smtClean="0">
                <a:solidFill>
                  <a:srgbClr val="087670"/>
                </a:solidFill>
              </a:rPr>
              <a:t>eHealth</a:t>
            </a:r>
            <a:endParaRPr lang="fr-BE" dirty="0">
              <a:solidFill>
                <a:srgbClr val="087670"/>
              </a:solidFill>
            </a:endParaRPr>
          </a:p>
          <a:p>
            <a:pPr>
              <a:buFont typeface="Wingdings" panose="05000000000000000000" pitchFamily="2" charset="2"/>
              <a:buChar char="Ø"/>
            </a:pPr>
            <a:r>
              <a:rPr lang="fr-BE" dirty="0"/>
              <a:t>p</a:t>
            </a:r>
            <a:r>
              <a:rPr lang="fr-BE" dirty="0" smtClean="0"/>
              <a:t>lusieurs initiatives</a:t>
            </a:r>
          </a:p>
          <a:p>
            <a:pPr lvl="1"/>
            <a:r>
              <a:rPr lang="fr-BE" dirty="0" smtClean="0"/>
              <a:t>chaque </a:t>
            </a:r>
            <a:r>
              <a:rPr lang="fr-BE" dirty="0"/>
              <a:t>changement de composant publié par la plate-forme est intégré à un déploiement selon un calendrier défini pour six mois par la plate-forme eHealth avec une communication préalable de 3 mois via le </a:t>
            </a:r>
            <a:r>
              <a:rPr lang="fr-BE" dirty="0" smtClean="0"/>
              <a:t>portail</a:t>
            </a:r>
          </a:p>
          <a:p>
            <a:pPr lvl="1"/>
            <a:r>
              <a:rPr lang="fr-BE" dirty="0"/>
              <a:t>2</a:t>
            </a:r>
            <a:r>
              <a:rPr lang="fr-BE" dirty="0" smtClean="0"/>
              <a:t> déploiements majeurs sont planifiés pour une année</a:t>
            </a:r>
          </a:p>
          <a:p>
            <a:pPr lvl="1"/>
            <a:r>
              <a:rPr lang="fr-BE" dirty="0" smtClean="0"/>
              <a:t>ce </a:t>
            </a:r>
            <a:r>
              <a:rPr lang="fr-BE" dirty="0"/>
              <a:t>cycle de déploiement trimestriel permet de proposer à chaque fois une version intégrée, testée tant en interne qu’avec les </a:t>
            </a:r>
            <a:r>
              <a:rPr lang="fr-BE" dirty="0" smtClean="0"/>
              <a:t>partenaires</a:t>
            </a:r>
          </a:p>
          <a:p>
            <a:r>
              <a:rPr lang="fr-BE" dirty="0"/>
              <a:t>p</a:t>
            </a:r>
            <a:r>
              <a:rPr lang="fr-BE" dirty="0" smtClean="0"/>
              <a:t>lus d’infos </a:t>
            </a:r>
            <a:r>
              <a:rPr lang="fr-BE" dirty="0">
                <a:hlinkClick r:id="rId2"/>
              </a:rPr>
              <a:t>https://www.ehealth.fgov.be/ehealthplatform/fr/service-releases-management</a:t>
            </a:r>
            <a:endParaRPr lang="fr-BE" dirty="0" smtClean="0"/>
          </a:p>
        </p:txBody>
      </p:sp>
      <p:sp>
        <p:nvSpPr>
          <p:cNvPr id="10" name="Date Placeholder 9"/>
          <p:cNvSpPr>
            <a:spLocks noGrp="1"/>
          </p:cNvSpPr>
          <p:nvPr>
            <p:ph type="dt" sz="half" idx="10"/>
          </p:nvPr>
        </p:nvSpPr>
        <p:spPr/>
        <p:txBody>
          <a:bodyPr/>
          <a:lstStyle/>
          <a:p>
            <a:r>
              <a:rPr lang="nl-BE" smtClean="0"/>
              <a:t>14/11/2019</a:t>
            </a:r>
            <a:endParaRPr lang="fr-BE"/>
          </a:p>
        </p:txBody>
      </p:sp>
      <p:pic>
        <p:nvPicPr>
          <p:cNvPr id="5" name="Picture 4"/>
          <p:cNvPicPr>
            <a:picLocks noChangeAspect="1"/>
          </p:cNvPicPr>
          <p:nvPr/>
        </p:nvPicPr>
        <p:blipFill>
          <a:blip r:embed="rId3"/>
          <a:stretch>
            <a:fillRect/>
          </a:stretch>
        </p:blipFill>
        <p:spPr>
          <a:xfrm>
            <a:off x="804862" y="209550"/>
            <a:ext cx="447675" cy="438150"/>
          </a:xfrm>
          <a:prstGeom prst="rect">
            <a:avLst/>
          </a:prstGeom>
        </p:spPr>
      </p:pic>
      <p:sp>
        <p:nvSpPr>
          <p:cNvPr id="4" name="Slide Number Placeholder 3"/>
          <p:cNvSpPr>
            <a:spLocks noGrp="1"/>
          </p:cNvSpPr>
          <p:nvPr>
            <p:ph type="sldNum" sz="quarter" idx="12"/>
          </p:nvPr>
        </p:nvSpPr>
        <p:spPr/>
        <p:txBody>
          <a:bodyPr/>
          <a:lstStyle/>
          <a:p>
            <a:fld id="{30A9230E-FFBB-4CCB-ABD7-198084EDE768}" type="slidenum">
              <a:rPr lang="fr-BE" smtClean="0"/>
              <a:t>54</a:t>
            </a:fld>
            <a:endParaRPr lang="fr-BE"/>
          </a:p>
        </p:txBody>
      </p:sp>
    </p:spTree>
    <p:extLst>
      <p:ext uri="{BB962C8B-B14F-4D97-AF65-F5344CB8AC3E}">
        <p14:creationId xmlns:p14="http://schemas.microsoft.com/office/powerpoint/2010/main" val="7029487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Release management</a:t>
            </a:r>
            <a:endParaRPr lang="nl-BE" dirty="0"/>
          </a:p>
        </p:txBody>
      </p:sp>
      <p:pic>
        <p:nvPicPr>
          <p:cNvPr id="4" name="Content Placeholder 3"/>
          <p:cNvPicPr>
            <a:picLocks noGrp="1" noChangeAspect="1"/>
          </p:cNvPicPr>
          <p:nvPr>
            <p:ph idx="1"/>
          </p:nvPr>
        </p:nvPicPr>
        <p:blipFill>
          <a:blip r:embed="rId2"/>
          <a:stretch>
            <a:fillRect/>
          </a:stretch>
        </p:blipFill>
        <p:spPr>
          <a:xfrm>
            <a:off x="661109" y="1052513"/>
            <a:ext cx="7821781" cy="5289550"/>
          </a:xfrm>
          <a:prstGeom prst="rect">
            <a:avLst/>
          </a:prstGeom>
        </p:spPr>
      </p:pic>
      <p:sp>
        <p:nvSpPr>
          <p:cNvPr id="10" name="Date Placeholder 9"/>
          <p:cNvSpPr>
            <a:spLocks noGrp="1"/>
          </p:cNvSpPr>
          <p:nvPr>
            <p:ph type="dt" sz="half" idx="10"/>
          </p:nvPr>
        </p:nvSpPr>
        <p:spPr/>
        <p:txBody>
          <a:bodyPr/>
          <a:lstStyle/>
          <a:p>
            <a:r>
              <a:rPr lang="nl-BE" smtClean="0"/>
              <a:t>14/11/2019</a:t>
            </a:r>
            <a:endParaRPr lang="fr-BE"/>
          </a:p>
        </p:txBody>
      </p:sp>
      <p:pic>
        <p:nvPicPr>
          <p:cNvPr id="5" name="Picture 4"/>
          <p:cNvPicPr>
            <a:picLocks noChangeAspect="1"/>
          </p:cNvPicPr>
          <p:nvPr/>
        </p:nvPicPr>
        <p:blipFill>
          <a:blip r:embed="rId3"/>
          <a:stretch>
            <a:fillRect/>
          </a:stretch>
        </p:blipFill>
        <p:spPr>
          <a:xfrm>
            <a:off x="804862" y="209550"/>
            <a:ext cx="447675" cy="438150"/>
          </a:xfrm>
          <a:prstGeom prst="rect">
            <a:avLst/>
          </a:prstGeom>
        </p:spPr>
      </p:pic>
      <p:sp>
        <p:nvSpPr>
          <p:cNvPr id="3" name="Slide Number Placeholder 2"/>
          <p:cNvSpPr>
            <a:spLocks noGrp="1"/>
          </p:cNvSpPr>
          <p:nvPr>
            <p:ph type="sldNum" sz="quarter" idx="12"/>
          </p:nvPr>
        </p:nvSpPr>
        <p:spPr/>
        <p:txBody>
          <a:bodyPr/>
          <a:lstStyle/>
          <a:p>
            <a:fld id="{30A9230E-FFBB-4CCB-ABD7-198084EDE768}" type="slidenum">
              <a:rPr lang="fr-BE" smtClean="0"/>
              <a:t>55</a:t>
            </a:fld>
            <a:endParaRPr lang="fr-BE"/>
          </a:p>
        </p:txBody>
      </p:sp>
    </p:spTree>
    <p:extLst>
      <p:ext uri="{BB962C8B-B14F-4D97-AF65-F5344CB8AC3E}">
        <p14:creationId xmlns:p14="http://schemas.microsoft.com/office/powerpoint/2010/main" val="5538633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solidFill>
                  <a:srgbClr val="087670"/>
                </a:solidFill>
              </a:rPr>
              <a:t>eHealth</a:t>
            </a:r>
            <a:r>
              <a:rPr lang="fr-BE" dirty="0" smtClean="0"/>
              <a:t> Business </a:t>
            </a:r>
            <a:r>
              <a:rPr lang="fr-BE" dirty="0" err="1" smtClean="0"/>
              <a:t>Continuity</a:t>
            </a:r>
            <a:r>
              <a:rPr lang="fr-BE" dirty="0" smtClean="0"/>
              <a:t> Plan</a:t>
            </a:r>
            <a:endParaRPr lang="fr-BE" dirty="0"/>
          </a:p>
        </p:txBody>
      </p:sp>
      <p:sp>
        <p:nvSpPr>
          <p:cNvPr id="10" name="Date Placeholder 9"/>
          <p:cNvSpPr>
            <a:spLocks noGrp="1"/>
          </p:cNvSpPr>
          <p:nvPr>
            <p:ph type="dt" sz="half" idx="10"/>
          </p:nvPr>
        </p:nvSpPr>
        <p:spPr/>
        <p:txBody>
          <a:bodyPr/>
          <a:lstStyle/>
          <a:p>
            <a:r>
              <a:rPr lang="nl-BE" smtClean="0"/>
              <a:t>14/11/2019</a:t>
            </a:r>
            <a:endParaRPr lang="fr-BE"/>
          </a:p>
        </p:txBody>
      </p:sp>
      <p:sp>
        <p:nvSpPr>
          <p:cNvPr id="14" name="Content Placeholder 13"/>
          <p:cNvSpPr>
            <a:spLocks noGrp="1"/>
          </p:cNvSpPr>
          <p:nvPr>
            <p:ph idx="1"/>
          </p:nvPr>
        </p:nvSpPr>
        <p:spPr/>
        <p:txBody>
          <a:bodyPr>
            <a:normAutofit/>
          </a:bodyPr>
          <a:lstStyle/>
          <a:p>
            <a:r>
              <a:rPr lang="fr-BE" dirty="0" smtClean="0"/>
              <a:t>objectifs</a:t>
            </a:r>
          </a:p>
          <a:p>
            <a:pPr lvl="1"/>
            <a:r>
              <a:rPr lang="fr-BE" dirty="0" smtClean="0"/>
              <a:t>garantir </a:t>
            </a:r>
            <a:r>
              <a:rPr lang="fr-BE" dirty="0"/>
              <a:t>la maintenance de nos services après un sinistre important touchant le système </a:t>
            </a:r>
            <a:r>
              <a:rPr lang="fr-BE" dirty="0" smtClean="0"/>
              <a:t>informatique</a:t>
            </a:r>
          </a:p>
          <a:p>
            <a:pPr lvl="1"/>
            <a:r>
              <a:rPr lang="fr-BE" dirty="0" smtClean="0"/>
              <a:t>redémarrer </a:t>
            </a:r>
            <a:r>
              <a:rPr lang="fr-BE" dirty="0"/>
              <a:t>l'activité le plus rapidement possible avec le minimum de perte de données tout en conservant un certain niveau de </a:t>
            </a:r>
            <a:r>
              <a:rPr lang="fr-BE" dirty="0" smtClean="0"/>
              <a:t>sécurité</a:t>
            </a:r>
          </a:p>
          <a:p>
            <a:r>
              <a:rPr lang="fr-BE" dirty="0" smtClean="0"/>
              <a:t>un </a:t>
            </a:r>
            <a:r>
              <a:rPr lang="fr-BE" dirty="0"/>
              <a:t>des points essentiels de notre politique de sécurité </a:t>
            </a:r>
            <a:r>
              <a:rPr lang="fr-BE" dirty="0" smtClean="0"/>
              <a:t>informatique</a:t>
            </a:r>
            <a:endParaRPr lang="fr-BE" dirty="0"/>
          </a:p>
          <a:p>
            <a:endParaRPr lang="fr-BE" dirty="0"/>
          </a:p>
        </p:txBody>
      </p:sp>
      <p:pic>
        <p:nvPicPr>
          <p:cNvPr id="15" name="Picture 14"/>
          <p:cNvPicPr>
            <a:picLocks noChangeAspect="1"/>
          </p:cNvPicPr>
          <p:nvPr/>
        </p:nvPicPr>
        <p:blipFill>
          <a:blip r:embed="rId2"/>
          <a:stretch>
            <a:fillRect/>
          </a:stretch>
        </p:blipFill>
        <p:spPr>
          <a:xfrm>
            <a:off x="538162" y="123825"/>
            <a:ext cx="561975" cy="590550"/>
          </a:xfrm>
          <a:prstGeom prst="rect">
            <a:avLst/>
          </a:prstGeom>
        </p:spPr>
      </p:pic>
      <p:sp>
        <p:nvSpPr>
          <p:cNvPr id="3" name="Slide Number Placeholder 2"/>
          <p:cNvSpPr>
            <a:spLocks noGrp="1"/>
          </p:cNvSpPr>
          <p:nvPr>
            <p:ph type="sldNum" sz="quarter" idx="12"/>
          </p:nvPr>
        </p:nvSpPr>
        <p:spPr/>
        <p:txBody>
          <a:bodyPr/>
          <a:lstStyle/>
          <a:p>
            <a:fld id="{30A9230E-FFBB-4CCB-ABD7-198084EDE768}" type="slidenum">
              <a:rPr lang="fr-BE" smtClean="0"/>
              <a:t>56</a:t>
            </a:fld>
            <a:endParaRPr lang="fr-BE"/>
          </a:p>
        </p:txBody>
      </p:sp>
    </p:spTree>
    <p:extLst>
      <p:ext uri="{BB962C8B-B14F-4D97-AF65-F5344CB8AC3E}">
        <p14:creationId xmlns:p14="http://schemas.microsoft.com/office/powerpoint/2010/main" val="33561942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solidFill>
                  <a:srgbClr val="087670"/>
                </a:solidFill>
              </a:rPr>
              <a:t>eHealth</a:t>
            </a:r>
            <a:r>
              <a:rPr lang="fr-BE" dirty="0" smtClean="0"/>
              <a:t> Business </a:t>
            </a:r>
            <a:r>
              <a:rPr lang="fr-BE" dirty="0" err="1" smtClean="0"/>
              <a:t>Continuity</a:t>
            </a:r>
            <a:r>
              <a:rPr lang="fr-BE" dirty="0" smtClean="0"/>
              <a:t> Plan</a:t>
            </a:r>
            <a:endParaRPr lang="fr-BE" dirty="0"/>
          </a:p>
        </p:txBody>
      </p:sp>
      <p:sp>
        <p:nvSpPr>
          <p:cNvPr id="10" name="Date Placeholder 9"/>
          <p:cNvSpPr>
            <a:spLocks noGrp="1"/>
          </p:cNvSpPr>
          <p:nvPr>
            <p:ph type="dt" sz="half" idx="10"/>
          </p:nvPr>
        </p:nvSpPr>
        <p:spPr/>
        <p:txBody>
          <a:bodyPr/>
          <a:lstStyle/>
          <a:p>
            <a:r>
              <a:rPr lang="nl-BE" smtClean="0"/>
              <a:t>14/11/2019</a:t>
            </a:r>
            <a:endParaRPr lang="fr-BE"/>
          </a:p>
        </p:txBody>
      </p:sp>
      <p:sp>
        <p:nvSpPr>
          <p:cNvPr id="14" name="Content Placeholder 13"/>
          <p:cNvSpPr>
            <a:spLocks noGrp="1"/>
          </p:cNvSpPr>
          <p:nvPr>
            <p:ph idx="1"/>
          </p:nvPr>
        </p:nvSpPr>
        <p:spPr/>
        <p:txBody>
          <a:bodyPr>
            <a:normAutofit/>
          </a:bodyPr>
          <a:lstStyle/>
          <a:p>
            <a:r>
              <a:rPr lang="fr-BE" dirty="0"/>
              <a:t>collaboration avec les partenaires institutionnels et fournisseurs de logiciels </a:t>
            </a:r>
            <a:r>
              <a:rPr lang="fr-BE" dirty="0" smtClean="0"/>
              <a:t>afin de déterminer</a:t>
            </a:r>
          </a:p>
          <a:p>
            <a:pPr lvl="1"/>
            <a:r>
              <a:rPr lang="fr-BE" dirty="0" smtClean="0"/>
              <a:t>les </a:t>
            </a:r>
            <a:r>
              <a:rPr lang="fr-BE" dirty="0"/>
              <a:t>fonctionnalités </a:t>
            </a:r>
            <a:r>
              <a:rPr lang="fr-BE" dirty="0" smtClean="0"/>
              <a:t>prioritaires</a:t>
            </a:r>
          </a:p>
          <a:p>
            <a:pPr lvl="1"/>
            <a:r>
              <a:rPr lang="fr-BE" dirty="0" smtClean="0"/>
              <a:t>leur </a:t>
            </a:r>
            <a:r>
              <a:rPr lang="fr-BE" dirty="0"/>
              <a:t>niveau de priorité ainsi </a:t>
            </a:r>
            <a:r>
              <a:rPr lang="fr-BE" dirty="0" smtClean="0"/>
              <a:t>que</a:t>
            </a:r>
          </a:p>
          <a:p>
            <a:pPr lvl="1"/>
            <a:r>
              <a:rPr lang="fr-BE" dirty="0" smtClean="0"/>
              <a:t>l’implémentation </a:t>
            </a:r>
            <a:r>
              <a:rPr lang="fr-BE" dirty="0"/>
              <a:t>technique des </a:t>
            </a:r>
            <a:r>
              <a:rPr lang="fr-BE" dirty="0" smtClean="0"/>
              <a:t>solutions</a:t>
            </a:r>
          </a:p>
          <a:p>
            <a:r>
              <a:rPr lang="fr-BE" dirty="0"/>
              <a:t>l</a:t>
            </a:r>
            <a:r>
              <a:rPr lang="fr-BE" dirty="0" smtClean="0"/>
              <a:t>a </a:t>
            </a:r>
            <a:r>
              <a:rPr lang="fr-BE" dirty="0"/>
              <a:t>communication des informations et </a:t>
            </a:r>
            <a:r>
              <a:rPr lang="fr-BE" dirty="0" smtClean="0"/>
              <a:t>l’ensemble </a:t>
            </a:r>
            <a:r>
              <a:rPr lang="fr-BE" dirty="0"/>
              <a:t>des informations directement utiles aux prestataires est communiquée via le site web </a:t>
            </a:r>
            <a:r>
              <a:rPr lang="fr-BE" dirty="0">
                <a:hlinkClick r:id="rId2"/>
              </a:rPr>
              <a:t>https://</a:t>
            </a:r>
            <a:r>
              <a:rPr lang="fr-BE" dirty="0" smtClean="0">
                <a:hlinkClick r:id="rId2"/>
              </a:rPr>
              <a:t>www.status.ehealth.fgov.be</a:t>
            </a:r>
            <a:endParaRPr lang="fr-BE" dirty="0"/>
          </a:p>
          <a:p>
            <a:r>
              <a:rPr lang="fr-BE" dirty="0"/>
              <a:t>e</a:t>
            </a:r>
            <a:r>
              <a:rPr lang="fr-BE" dirty="0" smtClean="0"/>
              <a:t>n continu</a:t>
            </a:r>
          </a:p>
          <a:p>
            <a:pPr lvl="1"/>
            <a:r>
              <a:rPr lang="fr-BE" dirty="0"/>
              <a:t>m</a:t>
            </a:r>
            <a:r>
              <a:rPr lang="fr-BE" dirty="0" smtClean="0"/>
              <a:t>ise en place de nouveaux </a:t>
            </a:r>
            <a:r>
              <a:rPr lang="fr-BE" dirty="0" err="1" smtClean="0"/>
              <a:t>BCPs</a:t>
            </a:r>
            <a:endParaRPr lang="fr-BE" dirty="0" smtClean="0"/>
          </a:p>
          <a:p>
            <a:pPr lvl="1"/>
            <a:r>
              <a:rPr lang="fr-BE" dirty="0" smtClean="0"/>
              <a:t>intégration </a:t>
            </a:r>
            <a:r>
              <a:rPr lang="fr-BE" dirty="0"/>
              <a:t>des différentes </a:t>
            </a:r>
            <a:r>
              <a:rPr lang="fr-BE" dirty="0" smtClean="0"/>
              <a:t>interfaces</a:t>
            </a:r>
          </a:p>
          <a:p>
            <a:pPr lvl="1"/>
            <a:r>
              <a:rPr lang="fr-BE" dirty="0" smtClean="0"/>
              <a:t>exercices de tests</a:t>
            </a:r>
          </a:p>
        </p:txBody>
      </p:sp>
      <p:pic>
        <p:nvPicPr>
          <p:cNvPr id="15" name="Picture 14"/>
          <p:cNvPicPr>
            <a:picLocks noChangeAspect="1"/>
          </p:cNvPicPr>
          <p:nvPr/>
        </p:nvPicPr>
        <p:blipFill>
          <a:blip r:embed="rId3"/>
          <a:stretch>
            <a:fillRect/>
          </a:stretch>
        </p:blipFill>
        <p:spPr>
          <a:xfrm>
            <a:off x="538162" y="123825"/>
            <a:ext cx="561975" cy="590550"/>
          </a:xfrm>
          <a:prstGeom prst="rect">
            <a:avLst/>
          </a:prstGeom>
        </p:spPr>
      </p:pic>
      <p:sp>
        <p:nvSpPr>
          <p:cNvPr id="3" name="Slide Number Placeholder 2"/>
          <p:cNvSpPr>
            <a:spLocks noGrp="1"/>
          </p:cNvSpPr>
          <p:nvPr>
            <p:ph type="sldNum" sz="quarter" idx="12"/>
          </p:nvPr>
        </p:nvSpPr>
        <p:spPr/>
        <p:txBody>
          <a:bodyPr/>
          <a:lstStyle/>
          <a:p>
            <a:fld id="{30A9230E-FFBB-4CCB-ABD7-198084EDE768}" type="slidenum">
              <a:rPr lang="fr-BE" smtClean="0"/>
              <a:t>57</a:t>
            </a:fld>
            <a:endParaRPr lang="fr-BE"/>
          </a:p>
        </p:txBody>
      </p:sp>
    </p:spTree>
    <p:extLst>
      <p:ext uri="{BB962C8B-B14F-4D97-AF65-F5344CB8AC3E}">
        <p14:creationId xmlns:p14="http://schemas.microsoft.com/office/powerpoint/2010/main" val="21954004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rmAutofit/>
          </a:bodyPr>
          <a:lstStyle/>
          <a:p>
            <a:r>
              <a:rPr lang="nl-BE" dirty="0">
                <a:hlinkClick r:id="rId3"/>
              </a:rPr>
              <a:t>www.status.ehealth.fgov.be</a:t>
            </a:r>
          </a:p>
        </p:txBody>
      </p:sp>
      <p:sp>
        <p:nvSpPr>
          <p:cNvPr id="8" name="Date Placeholder 7"/>
          <p:cNvSpPr>
            <a:spLocks noGrp="1"/>
          </p:cNvSpPr>
          <p:nvPr>
            <p:ph type="dt" sz="half" idx="10"/>
          </p:nvPr>
        </p:nvSpPr>
        <p:spPr/>
        <p:txBody>
          <a:bodyPr/>
          <a:lstStyle/>
          <a:p>
            <a:r>
              <a:rPr lang="nl-BE" smtClean="0"/>
              <a:t>14/11/2019</a:t>
            </a:r>
            <a:endParaRPr lang="fr-BE"/>
          </a:p>
        </p:txBody>
      </p:sp>
      <p:pic>
        <p:nvPicPr>
          <p:cNvPr id="4" name="Picture 3"/>
          <p:cNvPicPr>
            <a:picLocks noChangeAspect="1"/>
          </p:cNvPicPr>
          <p:nvPr/>
        </p:nvPicPr>
        <p:blipFill>
          <a:blip r:embed="rId4"/>
          <a:stretch>
            <a:fillRect/>
          </a:stretch>
        </p:blipFill>
        <p:spPr>
          <a:xfrm>
            <a:off x="1167423" y="1276350"/>
            <a:ext cx="6853495" cy="4721424"/>
          </a:xfrm>
          <a:prstGeom prst="rect">
            <a:avLst/>
          </a:prstGeom>
        </p:spPr>
      </p:pic>
      <p:sp>
        <p:nvSpPr>
          <p:cNvPr id="2" name="Slide Number Placeholder 1"/>
          <p:cNvSpPr>
            <a:spLocks noGrp="1"/>
          </p:cNvSpPr>
          <p:nvPr>
            <p:ph type="sldNum" sz="quarter" idx="12"/>
          </p:nvPr>
        </p:nvSpPr>
        <p:spPr/>
        <p:txBody>
          <a:bodyPr/>
          <a:lstStyle/>
          <a:p>
            <a:fld id="{30A9230E-FFBB-4CCB-ABD7-198084EDE768}" type="slidenum">
              <a:rPr lang="fr-BE" smtClean="0"/>
              <a:t>58</a:t>
            </a:fld>
            <a:endParaRPr lang="fr-BE"/>
          </a:p>
        </p:txBody>
      </p:sp>
    </p:spTree>
    <p:extLst>
      <p:ext uri="{BB962C8B-B14F-4D97-AF65-F5344CB8AC3E}">
        <p14:creationId xmlns:p14="http://schemas.microsoft.com/office/powerpoint/2010/main" val="3052048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a:t>Environnements de </a:t>
            </a:r>
            <a:r>
              <a:rPr lang="fr-BE" dirty="0" smtClean="0"/>
              <a:t>test</a:t>
            </a:r>
            <a:endParaRPr lang="nl-BE" dirty="0"/>
          </a:p>
        </p:txBody>
      </p:sp>
      <p:sp>
        <p:nvSpPr>
          <p:cNvPr id="3" name="Content Placeholder 2"/>
          <p:cNvSpPr>
            <a:spLocks noGrp="1"/>
          </p:cNvSpPr>
          <p:nvPr>
            <p:ph idx="1"/>
          </p:nvPr>
        </p:nvSpPr>
        <p:spPr/>
        <p:txBody>
          <a:bodyPr>
            <a:normAutofit lnSpcReduction="10000"/>
          </a:bodyPr>
          <a:lstStyle/>
          <a:p>
            <a:r>
              <a:rPr lang="fr-BE" dirty="0">
                <a:hlinkClick r:id="rId2"/>
              </a:rPr>
              <a:t>https://</a:t>
            </a:r>
            <a:r>
              <a:rPr lang="fr-BE" dirty="0" smtClean="0">
                <a:hlinkClick r:id="rId2"/>
              </a:rPr>
              <a:t>www.ehealth.fgov.be/ehealthplatform/fr/service-environnements-de-test</a:t>
            </a:r>
            <a:endParaRPr lang="fr-BE" dirty="0" smtClean="0"/>
          </a:p>
          <a:p>
            <a:r>
              <a:rPr lang="fr-BE" dirty="0"/>
              <a:t>p</a:t>
            </a:r>
            <a:r>
              <a:rPr lang="fr-BE" dirty="0" smtClean="0"/>
              <a:t>age spécifiquement dédiée aux informations </a:t>
            </a:r>
            <a:r>
              <a:rPr lang="fr-BE" dirty="0"/>
              <a:t>utiles relatives aux environnement de </a:t>
            </a:r>
            <a:r>
              <a:rPr lang="fr-BE" dirty="0" smtClean="0"/>
              <a:t>test</a:t>
            </a:r>
          </a:p>
          <a:p>
            <a:pPr lvl="1"/>
            <a:r>
              <a:rPr lang="fr-BE" dirty="0" smtClean="0"/>
              <a:t>contexte</a:t>
            </a:r>
          </a:p>
          <a:p>
            <a:pPr lvl="1"/>
            <a:r>
              <a:rPr lang="fr-BE" dirty="0" smtClean="0"/>
              <a:t>possibilités</a:t>
            </a:r>
          </a:p>
          <a:p>
            <a:pPr lvl="1"/>
            <a:r>
              <a:rPr lang="fr-BE" dirty="0" smtClean="0"/>
              <a:t>étapes à respecter</a:t>
            </a:r>
          </a:p>
          <a:p>
            <a:r>
              <a:rPr lang="fr-BE" dirty="0"/>
              <a:t>e</a:t>
            </a:r>
            <a:r>
              <a:rPr lang="fr-BE" dirty="0" smtClean="0"/>
              <a:t>xplicatifs par partenaire</a:t>
            </a:r>
          </a:p>
          <a:p>
            <a:pPr lvl="1"/>
            <a:r>
              <a:rPr lang="fr-BE" dirty="0" smtClean="0"/>
              <a:t>Plate-forme </a:t>
            </a:r>
            <a:r>
              <a:rPr lang="fr-BE" dirty="0" smtClean="0">
                <a:solidFill>
                  <a:srgbClr val="3E6E5A"/>
                </a:solidFill>
              </a:rPr>
              <a:t>eHealth</a:t>
            </a:r>
          </a:p>
          <a:p>
            <a:pPr lvl="1"/>
            <a:r>
              <a:rPr lang="fr-BE" dirty="0" err="1"/>
              <a:t>mHealthBelgium</a:t>
            </a:r>
            <a:endParaRPr lang="fr-BE" dirty="0"/>
          </a:p>
          <a:p>
            <a:pPr lvl="1"/>
            <a:r>
              <a:rPr lang="fr-BE" dirty="0" err="1" smtClean="0"/>
              <a:t>MyCareNet</a:t>
            </a:r>
            <a:endParaRPr lang="fr-BE" dirty="0" smtClean="0"/>
          </a:p>
          <a:p>
            <a:pPr lvl="1"/>
            <a:r>
              <a:rPr lang="fr-BE" dirty="0" smtClean="0"/>
              <a:t>Réseau Santé Bruxellois</a:t>
            </a:r>
          </a:p>
          <a:p>
            <a:pPr lvl="1"/>
            <a:r>
              <a:rPr lang="fr-BE" dirty="0" smtClean="0"/>
              <a:t>Réseau Santé Wallon</a:t>
            </a:r>
          </a:p>
          <a:p>
            <a:pPr lvl="1"/>
            <a:r>
              <a:rPr lang="fr-BE" dirty="0" err="1" smtClean="0"/>
              <a:t>Recip</a:t>
            </a:r>
            <a:r>
              <a:rPr lang="fr-BE" dirty="0" smtClean="0"/>
              <a:t>-e</a:t>
            </a:r>
          </a:p>
          <a:p>
            <a:pPr marL="457200" lvl="1" indent="0">
              <a:buNone/>
            </a:pPr>
            <a:endParaRPr lang="nl-BE" dirty="0" smtClean="0"/>
          </a:p>
        </p:txBody>
      </p:sp>
      <p:sp>
        <p:nvSpPr>
          <p:cNvPr id="10" name="Date Placeholder 9"/>
          <p:cNvSpPr>
            <a:spLocks noGrp="1"/>
          </p:cNvSpPr>
          <p:nvPr>
            <p:ph type="dt" sz="half" idx="10"/>
          </p:nvPr>
        </p:nvSpPr>
        <p:spPr/>
        <p:txBody>
          <a:bodyPr/>
          <a:lstStyle/>
          <a:p>
            <a:r>
              <a:rPr lang="nl-BE" smtClean="0"/>
              <a:t>14/11/2019</a:t>
            </a:r>
            <a:endParaRPr lang="fr-BE"/>
          </a:p>
        </p:txBody>
      </p:sp>
      <p:pic>
        <p:nvPicPr>
          <p:cNvPr id="4" name="Picture 3"/>
          <p:cNvPicPr>
            <a:picLocks noChangeAspect="1"/>
          </p:cNvPicPr>
          <p:nvPr/>
        </p:nvPicPr>
        <p:blipFill>
          <a:blip r:embed="rId3"/>
          <a:stretch>
            <a:fillRect/>
          </a:stretch>
        </p:blipFill>
        <p:spPr>
          <a:xfrm>
            <a:off x="466725" y="128587"/>
            <a:ext cx="533400" cy="561975"/>
          </a:xfrm>
          <a:prstGeom prst="rect">
            <a:avLst/>
          </a:prstGeom>
        </p:spPr>
      </p:pic>
      <p:sp>
        <p:nvSpPr>
          <p:cNvPr id="5" name="Slide Number Placeholder 4"/>
          <p:cNvSpPr>
            <a:spLocks noGrp="1"/>
          </p:cNvSpPr>
          <p:nvPr>
            <p:ph type="sldNum" sz="quarter" idx="12"/>
          </p:nvPr>
        </p:nvSpPr>
        <p:spPr/>
        <p:txBody>
          <a:bodyPr/>
          <a:lstStyle/>
          <a:p>
            <a:fld id="{30A9230E-FFBB-4CCB-ABD7-198084EDE768}" type="slidenum">
              <a:rPr lang="fr-BE" smtClean="0"/>
              <a:t>59</a:t>
            </a:fld>
            <a:endParaRPr lang="fr-BE"/>
          </a:p>
        </p:txBody>
      </p:sp>
    </p:spTree>
    <p:extLst>
      <p:ext uri="{BB962C8B-B14F-4D97-AF65-F5344CB8AC3E}">
        <p14:creationId xmlns:p14="http://schemas.microsoft.com/office/powerpoint/2010/main" val="1614334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smtClean="0"/>
              <a:t>Architecture de base</a:t>
            </a:r>
            <a:endParaRPr lang="fr-BE" dirty="0"/>
          </a:p>
        </p:txBody>
      </p:sp>
      <p:sp>
        <p:nvSpPr>
          <p:cNvPr id="75" name="Date Placeholder 3"/>
          <p:cNvSpPr>
            <a:spLocks noGrp="1"/>
          </p:cNvSpPr>
          <p:nvPr>
            <p:ph type="dt" sz="half" idx="10"/>
          </p:nvPr>
        </p:nvSpPr>
        <p:spPr/>
        <p:txBody>
          <a:bodyPr/>
          <a:lstStyle/>
          <a:p>
            <a:r>
              <a:rPr lang="nl-BE" smtClean="0"/>
              <a:t>14/11/2019</a:t>
            </a:r>
            <a:endParaRPr lang="fr-BE" dirty="0"/>
          </a:p>
        </p:txBody>
      </p:sp>
      <p:pic>
        <p:nvPicPr>
          <p:cNvPr id="76"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fr-FR" altLang="en-US" sz="2400" b="1" i="1">
              <a:solidFill>
                <a:srgbClr val="000000"/>
              </a:solidFill>
            </a:endParaRPr>
          </a:p>
        </p:txBody>
      </p:sp>
      <p:sp>
        <p:nvSpPr>
          <p:cNvPr id="78"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a:defRPr/>
            </a:pPr>
            <a:endParaRPr lang="fr-BE" sz="2400" b="1" i="1">
              <a:solidFill>
                <a:srgbClr val="FFFFFF"/>
              </a:solidFill>
              <a:effectLst>
                <a:outerShdw blurRad="38100" dist="38100" dir="2700000" algn="tl">
                  <a:srgbClr val="000000"/>
                </a:outerShdw>
              </a:effectLst>
              <a:latin typeface="Arial" pitchFamily="34" charset="0"/>
              <a:cs typeface="Arial" pitchFamily="34" charset="0"/>
            </a:endParaRPr>
          </a:p>
          <a:p>
            <a:pPr algn="ctr">
              <a:defRPr/>
            </a:pPr>
            <a:endParaRPr lang="en-GB" sz="2400" b="1" i="1">
              <a:solidFill>
                <a:srgbClr val="FFFFFF"/>
              </a:solidFill>
              <a:effectLst>
                <a:outerShdw blurRad="38100" dist="38100" dir="2700000" algn="tl">
                  <a:srgbClr val="000000"/>
                </a:outerShdw>
              </a:effectLst>
              <a:latin typeface="Arial" pitchFamily="34" charset="0"/>
              <a:cs typeface="Arial" pitchFamily="34" charset="0"/>
            </a:endParaRPr>
          </a:p>
        </p:txBody>
      </p:sp>
      <p:sp>
        <p:nvSpPr>
          <p:cNvPr id="80"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81"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a:defRPr/>
            </a:pPr>
            <a:r>
              <a:rPr lang="fr-BE" sz="2400" b="1" i="1" dirty="0">
                <a:solidFill>
                  <a:srgbClr val="FFFFFF"/>
                </a:solidFill>
                <a:effectLst>
                  <a:outerShdw blurRad="38100" dist="38100" dir="2700000" algn="tl">
                    <a:srgbClr val="000000"/>
                  </a:outerShdw>
                </a:effectLst>
                <a:latin typeface="Arial" pitchFamily="34" charset="0"/>
                <a:cs typeface="Arial" pitchFamily="34" charset="0"/>
              </a:rPr>
              <a:t>Services de base</a:t>
            </a:r>
          </a:p>
          <a:p>
            <a:pPr algn="ctr">
              <a:defRPr/>
            </a:pPr>
            <a:r>
              <a:rPr lang="fr-BE" sz="2400" b="1" i="1" dirty="0">
                <a:solidFill>
                  <a:srgbClr val="FFFFFF"/>
                </a:solidFill>
                <a:effectLst>
                  <a:outerShdw blurRad="38100" dist="38100" dir="2700000" algn="tl">
                    <a:srgbClr val="000000"/>
                  </a:outerShdw>
                </a:effectLst>
                <a:latin typeface="Arial" pitchFamily="34" charset="0"/>
                <a:cs typeface="Arial" pitchFamily="34" charset="0"/>
              </a:rPr>
              <a:t>Plate-forme</a:t>
            </a:r>
            <a:r>
              <a:rPr lang="fr-BE" sz="2400" b="1" i="1" dirty="0" smtClean="0">
                <a:solidFill>
                  <a:srgbClr val="3E6E5A"/>
                </a:solidFill>
                <a:effectLst>
                  <a:outerShdw blurRad="38100" dist="38100" dir="2700000" algn="tl">
                    <a:srgbClr val="000000"/>
                  </a:outerShdw>
                </a:effectLst>
                <a:latin typeface="Arial" pitchFamily="34" charset="0"/>
                <a:cs typeface="Arial" pitchFamily="34" charset="0"/>
              </a:rPr>
              <a:t> </a:t>
            </a:r>
            <a:r>
              <a:rPr lang="fr-BE" sz="2400" b="1" i="1" dirty="0" err="1" smtClean="0">
                <a:solidFill>
                  <a:srgbClr val="3E6E5A"/>
                </a:solidFill>
                <a:effectLst>
                  <a:outerShdw blurRad="38100" dist="38100" dir="2700000" algn="tl">
                    <a:srgbClr val="000000"/>
                  </a:outerShdw>
                </a:effectLst>
                <a:latin typeface="Arial" pitchFamily="34" charset="0"/>
                <a:cs typeface="Arial" pitchFamily="34" charset="0"/>
              </a:rPr>
              <a:t>eHealth</a:t>
            </a:r>
            <a:endParaRPr lang="fr-BE" sz="2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83"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BE" altLang="en-US" sz="2400" b="1" i="1">
                <a:solidFill>
                  <a:srgbClr val="000000"/>
                </a:solidFill>
                <a:latin typeface="Arial" charset="0"/>
              </a:rPr>
              <a:t>Réseau</a:t>
            </a:r>
          </a:p>
        </p:txBody>
      </p:sp>
      <p:sp>
        <p:nvSpPr>
          <p:cNvPr id="85"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a:defRPr/>
            </a:pPr>
            <a:r>
              <a:rPr lang="fr-BE" b="1" i="1" dirty="0">
                <a:solidFill>
                  <a:srgbClr val="000000"/>
                </a:solidFill>
                <a:effectLst>
                  <a:outerShdw blurRad="38100" dist="38100" dir="2700000" algn="tl">
                    <a:srgbClr val="C0C0C0"/>
                  </a:outerShdw>
                </a:effectLst>
                <a:latin typeface="Arial" pitchFamily="34" charset="0"/>
                <a:cs typeface="Arial" pitchFamily="34" charset="0"/>
              </a:rPr>
              <a:t>Patients, prestataires de soins</a:t>
            </a:r>
          </a:p>
          <a:p>
            <a:pPr algn="ctr">
              <a:defRPr/>
            </a:pPr>
            <a:r>
              <a:rPr lang="fr-BE" b="1" i="1" dirty="0">
                <a:solidFill>
                  <a:srgbClr val="000000"/>
                </a:solidFill>
                <a:effectLst>
                  <a:outerShdw blurRad="38100" dist="38100" dir="2700000" algn="tl">
                    <a:srgbClr val="C0C0C0"/>
                  </a:outerShdw>
                </a:effectLst>
                <a:latin typeface="Arial" pitchFamily="34" charset="0"/>
                <a:cs typeface="Arial" pitchFamily="34" charset="0"/>
              </a:rPr>
              <a:t>et établissements de soins</a:t>
            </a:r>
            <a:endParaRPr lang="fr-BE" b="1" i="1" dirty="0">
              <a:solidFill>
                <a:srgbClr val="FFFFFF"/>
              </a:solidFill>
              <a:effectLst>
                <a:outerShdw blurRad="38100" dist="38100" dir="2700000" algn="tl">
                  <a:srgbClr val="C0C0C0"/>
                </a:outerShdw>
              </a:effectLst>
              <a:latin typeface="Arial" pitchFamily="34" charset="0"/>
              <a:cs typeface="Arial" pitchFamily="34" charset="0"/>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latin typeface="Arial" pitchFamily="34" charset="0"/>
                <a:cs typeface="Arial" pitchFamily="34" charset="0"/>
              </a:rPr>
              <a:t>SAV</a:t>
            </a: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latin typeface="Arial" pitchFamily="34" charset="0"/>
                <a:cs typeface="Arial" pitchFamily="34" charset="0"/>
              </a:rPr>
              <a:t>SAV</a:t>
            </a: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latin typeface="Arial" pitchFamily="34" charset="0"/>
                <a:cs typeface="Arial" pitchFamily="34" charset="0"/>
              </a:rPr>
              <a:t>SAV</a:t>
            </a:r>
          </a:p>
        </p:txBody>
      </p:sp>
      <p:pic>
        <p:nvPicPr>
          <p:cNvPr id="89" name="Picture 20" descr="FOD_tekeni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Rectangle 21"/>
          <p:cNvSpPr>
            <a:spLocks noChangeArrowheads="1"/>
          </p:cNvSpPr>
          <p:nvPr/>
        </p:nvSpPr>
        <p:spPr bwMode="auto">
          <a:xfrm>
            <a:off x="315913" y="6091873"/>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BE" altLang="en-US" sz="2000" b="1" i="1" dirty="0">
                <a:solidFill>
                  <a:srgbClr val="CC9900"/>
                </a:solidFill>
              </a:rPr>
              <a:t>Fournisseurs</a:t>
            </a:r>
          </a:p>
        </p:txBody>
      </p:sp>
      <p:sp>
        <p:nvSpPr>
          <p:cNvPr id="91"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BE" altLang="en-US" sz="2000" b="1" i="1">
                <a:solidFill>
                  <a:srgbClr val="CC9900"/>
                </a:solidFill>
              </a:rPr>
              <a:t>Utilisateurs</a:t>
            </a: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400" i="1" dirty="0">
                <a:solidFill>
                  <a:srgbClr val="FFFFFF"/>
                </a:solidFill>
                <a:effectLst>
                  <a:outerShdw blurRad="38100" dist="38100" dir="2700000" algn="tl">
                    <a:srgbClr val="000000"/>
                  </a:outerShdw>
                </a:effectLst>
                <a:latin typeface="Arial" pitchFamily="34" charset="0"/>
                <a:cs typeface="Arial" pitchFamily="34" charset="0"/>
              </a:rPr>
              <a:t>Objectifs la plate-forme</a:t>
            </a:r>
            <a:r>
              <a:rPr lang="fr-BE" dirty="0" smtClean="0">
                <a:solidFill>
                  <a:srgbClr val="000000"/>
                </a:solidFill>
                <a:latin typeface="Arial" pitchFamily="34" charset="0"/>
                <a:cs typeface="Arial" pitchFamily="34" charset="0"/>
              </a:rPr>
              <a:t> </a:t>
            </a:r>
            <a:r>
              <a:rPr lang="fr-BE" sz="1400" i="1" dirty="0">
                <a:solidFill>
                  <a:srgbClr val="3E6E5A"/>
                </a:solidFill>
                <a:effectLst>
                  <a:outerShdw blurRad="38100" dist="38100" dir="2700000" algn="tl">
                    <a:srgbClr val="000000"/>
                  </a:outerShdw>
                </a:effectLst>
                <a:latin typeface="Arial" pitchFamily="34" charset="0"/>
                <a:cs typeface="Arial" pitchFamily="34" charset="0"/>
              </a:rPr>
              <a:t>eHealth</a:t>
            </a:r>
          </a:p>
        </p:txBody>
      </p:sp>
      <p:grpSp>
        <p:nvGrpSpPr>
          <p:cNvPr id="93"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400" i="1">
                  <a:solidFill>
                    <a:srgbClr val="FFFFFF"/>
                  </a:solidFill>
                  <a:effectLst>
                    <a:outerShdw blurRad="38100" dist="38100" dir="2700000" algn="tl">
                      <a:srgbClr val="000000"/>
                    </a:outerShdw>
                  </a:effectLst>
                  <a:latin typeface="Arial" pitchFamily="34" charset="0"/>
                  <a:cs typeface="Arial" pitchFamily="34" charset="0"/>
                </a:rPr>
                <a:t>Portail Health</a:t>
              </a:r>
              <a:endParaRPr lang="fr-BE" sz="1000" i="1">
                <a:solidFill>
                  <a:srgbClr val="FFFFFF"/>
                </a:solidFill>
                <a:latin typeface="Arial" pitchFamily="34" charset="0"/>
                <a:cs typeface="Arial" pitchFamily="34" charset="0"/>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fr-BE" sz="1600" b="1" i="1">
                  <a:solidFill>
                    <a:srgbClr val="FFFFFF"/>
                  </a:solidFill>
                  <a:effectLst>
                    <a:outerShdw blurRad="38100" dist="38100" dir="2700000" algn="tl">
                      <a:srgbClr val="000000"/>
                    </a:outerShdw>
                  </a:effectLst>
                  <a:latin typeface="Arial" pitchFamily="34" charset="0"/>
                  <a:cs typeface="Arial" pitchFamily="34" charset="0"/>
                </a:rPr>
                <a:t>SVA</a:t>
              </a:r>
            </a:p>
          </p:txBody>
        </p:sp>
        <p:pic>
          <p:nvPicPr>
            <p:cNvPr id="99" name="Picture 30" descr="FOD_teken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200" i="1" dirty="0">
                <a:solidFill>
                  <a:srgbClr val="FFFFFF"/>
                </a:solidFill>
                <a:effectLst>
                  <a:outerShdw blurRad="38100" dist="38100" dir="2700000" algn="tl">
                    <a:srgbClr val="000000"/>
                  </a:outerShdw>
                </a:effectLst>
                <a:latin typeface="Arial" pitchFamily="34" charset="0"/>
                <a:cs typeface="Arial" pitchFamily="34" charset="0"/>
              </a:rPr>
              <a:t>Logiciel établissement de soins</a:t>
            </a:r>
            <a:endParaRPr lang="fr-BE" sz="1200" i="1" dirty="0">
              <a:solidFill>
                <a:srgbClr val="FFFFFF"/>
              </a:solidFill>
              <a:latin typeface="Arial" pitchFamily="34" charset="0"/>
              <a:cs typeface="Arial" pitchFamily="34" charset="0"/>
            </a:endParaRPr>
          </a:p>
        </p:txBody>
      </p:sp>
      <p:sp>
        <p:nvSpPr>
          <p:cNvPr id="101"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02"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fr-BE" sz="1600" b="1" i="1">
                <a:solidFill>
                  <a:srgbClr val="FFFFFF"/>
                </a:solidFill>
                <a:effectLst>
                  <a:outerShdw blurRad="38100" dist="38100" dir="2700000" algn="tl">
                    <a:srgbClr val="000000"/>
                  </a:outerShdw>
                </a:effectLst>
                <a:latin typeface="Arial" pitchFamily="34" charset="0"/>
                <a:cs typeface="Arial" pitchFamily="34" charset="0"/>
              </a:rPr>
              <a:t>SVA</a:t>
            </a: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400" i="1">
                <a:solidFill>
                  <a:srgbClr val="FFFFFF"/>
                </a:solidFill>
                <a:effectLst>
                  <a:outerShdw blurRad="38100" dist="38100" dir="2700000" algn="tl">
                    <a:srgbClr val="000000"/>
                  </a:outerShdw>
                </a:effectLst>
                <a:latin typeface="Arial" pitchFamily="34" charset="0"/>
                <a:cs typeface="Arial" pitchFamily="34" charset="0"/>
              </a:rPr>
              <a:t>MyCareNet</a:t>
            </a:r>
            <a:endParaRPr lang="fr-BE" sz="1000" i="1">
              <a:solidFill>
                <a:srgbClr val="FFFFFF"/>
              </a:solidFill>
              <a:latin typeface="Arial" pitchFamily="34" charset="0"/>
              <a:cs typeface="Arial" pitchFamily="34" charset="0"/>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fr-BE" sz="1600" b="1" i="1">
                <a:solidFill>
                  <a:srgbClr val="FFFFFF"/>
                </a:solidFill>
                <a:effectLst>
                  <a:outerShdw blurRad="38100" dist="38100" dir="2700000" algn="tl">
                    <a:srgbClr val="000000"/>
                  </a:outerShdw>
                </a:effectLst>
                <a:latin typeface="Arial" pitchFamily="34" charset="0"/>
                <a:cs typeface="Arial" pitchFamily="34" charset="0"/>
              </a:rPr>
              <a:t>SVA</a:t>
            </a: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200" i="1" dirty="0">
                <a:solidFill>
                  <a:srgbClr val="FFFFFF"/>
                </a:solidFill>
                <a:effectLst>
                  <a:outerShdw blurRad="38100" dist="38100" dir="2700000" algn="tl">
                    <a:srgbClr val="000000"/>
                  </a:outerShdw>
                </a:effectLst>
                <a:latin typeface="Arial" pitchFamily="34" charset="0"/>
                <a:cs typeface="Arial" pitchFamily="34" charset="0"/>
              </a:rPr>
              <a:t>Logiciel prestataire de soins</a:t>
            </a:r>
            <a:endParaRPr lang="fr-BE" sz="1200" i="1" dirty="0">
              <a:solidFill>
                <a:srgbClr val="FFFFFF"/>
              </a:solidFill>
              <a:latin typeface="Arial" pitchFamily="34" charset="0"/>
              <a:cs typeface="Arial" pitchFamily="34" charset="0"/>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16" name="AutoShape 52"/>
          <p:cNvSpPr>
            <a:spLocks noChangeArrowheads="1"/>
          </p:cNvSpPr>
          <p:nvPr/>
        </p:nvSpPr>
        <p:spPr bwMode="auto">
          <a:xfrm rot="5400000">
            <a:off x="2617788" y="1408956"/>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Arial" pitchFamily="34" charset="0"/>
              <a:cs typeface="Arial" pitchFamily="34" charset="0"/>
            </a:endParaRPr>
          </a:p>
        </p:txBody>
      </p:sp>
      <p:sp>
        <p:nvSpPr>
          <p:cNvPr id="117" name="AutoShape 53"/>
          <p:cNvSpPr>
            <a:spLocks noChangeArrowheads="1"/>
          </p:cNvSpPr>
          <p:nvPr/>
        </p:nvSpPr>
        <p:spPr bwMode="auto">
          <a:xfrm rot="5400000">
            <a:off x="1239838" y="917476"/>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Arial" pitchFamily="34" charset="0"/>
              <a:cs typeface="Arial" pitchFamily="34" charset="0"/>
            </a:endParaRPr>
          </a:p>
        </p:txBody>
      </p:sp>
      <p:sp>
        <p:nvSpPr>
          <p:cNvPr id="118" name="AutoShape 54"/>
          <p:cNvSpPr>
            <a:spLocks noChangeArrowheads="1"/>
          </p:cNvSpPr>
          <p:nvPr/>
        </p:nvSpPr>
        <p:spPr bwMode="auto">
          <a:xfrm rot="5400000">
            <a:off x="5346700" y="1709564"/>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Arial" pitchFamily="34" charset="0"/>
              <a:cs typeface="Arial" pitchFamily="34" charset="0"/>
            </a:endParaRPr>
          </a:p>
        </p:txBody>
      </p:sp>
      <p:sp>
        <p:nvSpPr>
          <p:cNvPr id="119" name="AutoShape 55"/>
          <p:cNvSpPr>
            <a:spLocks noChangeArrowheads="1"/>
          </p:cNvSpPr>
          <p:nvPr/>
        </p:nvSpPr>
        <p:spPr bwMode="auto">
          <a:xfrm rot="5400000">
            <a:off x="7808119" y="710754"/>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Arial" pitchFamily="34" charset="0"/>
              <a:cs typeface="Arial" pitchFamily="34" charset="0"/>
            </a:endParaRPr>
          </a:p>
        </p:txBody>
      </p:sp>
      <p:sp>
        <p:nvSpPr>
          <p:cNvPr id="120" name="AutoShape 56"/>
          <p:cNvSpPr>
            <a:spLocks noChangeArrowheads="1"/>
          </p:cNvSpPr>
          <p:nvPr/>
        </p:nvSpPr>
        <p:spPr bwMode="auto">
          <a:xfrm rot="5400000">
            <a:off x="6622257" y="1221283"/>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Arial" pitchFamily="34" charset="0"/>
              <a:cs typeface="Arial" pitchFamily="34" charset="0"/>
            </a:endParaRPr>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400" i="1">
                <a:solidFill>
                  <a:srgbClr val="FFFFFF"/>
                </a:solidFill>
                <a:effectLst>
                  <a:outerShdw blurRad="38100" dist="38100" dir="2700000" algn="tl">
                    <a:srgbClr val="000000"/>
                  </a:outerShdw>
                </a:effectLst>
                <a:latin typeface="Arial" pitchFamily="34" charset="0"/>
                <a:cs typeface="Arial" pitchFamily="34" charset="0"/>
              </a:rPr>
              <a:t>Site INAMI</a:t>
            </a:r>
            <a:endParaRPr lang="fr-BE" sz="1000" i="1">
              <a:solidFill>
                <a:srgbClr val="FFFFFF"/>
              </a:solidFill>
              <a:latin typeface="Arial" pitchFamily="34" charset="0"/>
              <a:cs typeface="Arial" pitchFamily="34" charset="0"/>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fr-BE" sz="1600" b="1" i="1">
                <a:solidFill>
                  <a:srgbClr val="FFFFFF"/>
                </a:solidFill>
                <a:effectLst>
                  <a:outerShdw blurRad="38100" dist="38100" dir="2700000" algn="tl">
                    <a:srgbClr val="000000"/>
                  </a:outerShdw>
                </a:effectLst>
                <a:latin typeface="Arial" pitchFamily="34" charset="0"/>
                <a:cs typeface="Arial" pitchFamily="34" charset="0"/>
              </a:rPr>
              <a:t>SVA</a:t>
            </a:r>
          </a:p>
        </p:txBody>
      </p:sp>
      <p:pic>
        <p:nvPicPr>
          <p:cNvPr id="126"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latin typeface="Arial" pitchFamily="34" charset="0"/>
                <a:cs typeface="Arial" pitchFamily="34" charset="0"/>
              </a:rPr>
              <a:t>SAV</a:t>
            </a: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latin typeface="Arial" pitchFamily="34" charset="0"/>
                <a:cs typeface="Arial" pitchFamily="34" charset="0"/>
              </a:rPr>
              <a:t>SAV</a:t>
            </a: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latin typeface="Arial" pitchFamily="34" charset="0"/>
                <a:cs typeface="Arial" pitchFamily="34" charset="0"/>
              </a:rPr>
              <a:t>SAV</a:t>
            </a: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31"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2"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3"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4"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5"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6"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pic>
        <p:nvPicPr>
          <p:cNvPr id="137" name="Picture 57"/>
          <p:cNvPicPr>
            <a:picLocks noChangeAspect="1" noChangeArrowheads="1"/>
          </p:cNvPicPr>
          <p:nvPr/>
        </p:nvPicPr>
        <p:blipFill>
          <a:blip r:embed="rId6"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8"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3916"/>
            <a:ext cx="368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583" y="207422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43" name="AutoShape 33">
            <a:hlinkClick r:id="" action="ppaction://noaction" highlightClick="1"/>
          </p:cNvPr>
          <p:cNvSpPr>
            <a:spLocks noChangeArrowheads="1"/>
          </p:cNvSpPr>
          <p:nvPr/>
        </p:nvSpPr>
        <p:spPr bwMode="blackWhite">
          <a:xfrm>
            <a:off x="7899083" y="213931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44" name="AutoShape 34">
            <a:hlinkClick r:id="" action="ppaction://noaction" highlightClick="1"/>
          </p:cNvPr>
          <p:cNvSpPr>
            <a:spLocks noChangeArrowheads="1"/>
          </p:cNvSpPr>
          <p:nvPr/>
        </p:nvSpPr>
        <p:spPr bwMode="blackWhite">
          <a:xfrm>
            <a:off x="7962583" y="220440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45" name="AutoShape 35">
            <a:hlinkClick r:id="" action="ppaction://noaction" highlightClick="1"/>
          </p:cNvPr>
          <p:cNvSpPr>
            <a:spLocks noChangeArrowheads="1"/>
          </p:cNvSpPr>
          <p:nvPr/>
        </p:nvSpPr>
        <p:spPr bwMode="blackWhite">
          <a:xfrm>
            <a:off x="8026083" y="226949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fr-BE" sz="1600" b="1" i="1">
                <a:solidFill>
                  <a:srgbClr val="FFFFFF"/>
                </a:solidFill>
                <a:effectLst>
                  <a:outerShdw blurRad="38100" dist="38100" dir="2700000" algn="tl">
                    <a:srgbClr val="000000"/>
                  </a:outerShdw>
                </a:effectLst>
                <a:latin typeface="Arial" pitchFamily="34" charset="0"/>
                <a:cs typeface="Arial" pitchFamily="34" charset="0"/>
              </a:rPr>
              <a:t>SVA</a:t>
            </a:r>
          </a:p>
        </p:txBody>
      </p:sp>
      <p:pic>
        <p:nvPicPr>
          <p:cNvPr id="147" name="Picture 76"/>
          <p:cNvPicPr>
            <a:picLocks noGrp="1" noChangeAspect="1" noChangeArrowheads="1"/>
          </p:cNvPicPr>
          <p:nvPr>
            <p:ph idx="1"/>
          </p:nvPr>
        </p:nvPicPr>
        <p:blipFill>
          <a:blip r:embed="rId11">
            <a:extLst>
              <a:ext uri="{28A0092B-C50C-407E-A947-70E740481C1C}">
                <a14:useLocalDpi xmlns:a14="http://schemas.microsoft.com/office/drawing/2010/main" val="0"/>
              </a:ext>
            </a:extLst>
          </a:blip>
          <a:srcRect/>
          <a:stretch>
            <a:fillRect/>
          </a:stretch>
        </p:blipFill>
        <p:spPr bwMode="auto">
          <a:xfrm>
            <a:off x="4216400" y="5657850"/>
            <a:ext cx="571500" cy="4159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2F4D71"/>
                  </a:outerShdw>
                </a:effectLst>
              </a14:hiddenEffects>
            </a:ext>
          </a:extLst>
        </p:spPr>
      </p:pic>
      <p:sp>
        <p:nvSpPr>
          <p:cNvPr id="3" name="Slide Number Placeholder 2"/>
          <p:cNvSpPr>
            <a:spLocks noGrp="1"/>
          </p:cNvSpPr>
          <p:nvPr>
            <p:ph type="sldNum" sz="quarter" idx="12"/>
          </p:nvPr>
        </p:nvSpPr>
        <p:spPr/>
        <p:txBody>
          <a:bodyPr/>
          <a:lstStyle/>
          <a:p>
            <a:fld id="{30A9230E-FFBB-4CCB-ABD7-198084EDE768}" type="slidenum">
              <a:rPr lang="fr-BE" smtClean="0"/>
              <a:t>6</a:t>
            </a:fld>
            <a:endParaRPr lang="fr-BE"/>
          </a:p>
        </p:txBody>
      </p:sp>
    </p:spTree>
    <p:extLst>
      <p:ext uri="{BB962C8B-B14F-4D97-AF65-F5344CB8AC3E}">
        <p14:creationId xmlns:p14="http://schemas.microsoft.com/office/powerpoint/2010/main" val="33727152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a:t>Environnements de </a:t>
            </a:r>
            <a:r>
              <a:rPr lang="fr-BE" dirty="0" smtClean="0"/>
              <a:t>test</a:t>
            </a:r>
            <a:endParaRPr lang="nl-BE" dirty="0"/>
          </a:p>
        </p:txBody>
      </p:sp>
      <p:sp>
        <p:nvSpPr>
          <p:cNvPr id="10" name="Date Placeholder 9"/>
          <p:cNvSpPr>
            <a:spLocks noGrp="1"/>
          </p:cNvSpPr>
          <p:nvPr>
            <p:ph type="dt" sz="half" idx="10"/>
          </p:nvPr>
        </p:nvSpPr>
        <p:spPr/>
        <p:txBody>
          <a:bodyPr/>
          <a:lstStyle/>
          <a:p>
            <a:r>
              <a:rPr lang="nl-BE" smtClean="0"/>
              <a:t>14/11/2019</a:t>
            </a:r>
            <a:endParaRPr lang="fr-BE"/>
          </a:p>
        </p:txBody>
      </p:sp>
      <p:pic>
        <p:nvPicPr>
          <p:cNvPr id="4" name="Picture 3"/>
          <p:cNvPicPr>
            <a:picLocks noChangeAspect="1"/>
          </p:cNvPicPr>
          <p:nvPr/>
        </p:nvPicPr>
        <p:blipFill>
          <a:blip r:embed="rId2"/>
          <a:stretch>
            <a:fillRect/>
          </a:stretch>
        </p:blipFill>
        <p:spPr>
          <a:xfrm>
            <a:off x="466725" y="128587"/>
            <a:ext cx="533400" cy="561975"/>
          </a:xfrm>
          <a:prstGeom prst="rect">
            <a:avLst/>
          </a:prstGeom>
        </p:spPr>
      </p:pic>
      <p:pic>
        <p:nvPicPr>
          <p:cNvPr id="6" name="Content Placeholder 5"/>
          <p:cNvPicPr>
            <a:picLocks noGrp="1" noChangeAspect="1"/>
          </p:cNvPicPr>
          <p:nvPr>
            <p:ph idx="1"/>
          </p:nvPr>
        </p:nvPicPr>
        <p:blipFill>
          <a:blip r:embed="rId3"/>
          <a:stretch>
            <a:fillRect/>
          </a:stretch>
        </p:blipFill>
        <p:spPr>
          <a:xfrm>
            <a:off x="719693" y="1052513"/>
            <a:ext cx="7704614" cy="5289550"/>
          </a:xfrm>
          <a:prstGeom prst="rect">
            <a:avLst/>
          </a:prstGeom>
        </p:spPr>
      </p:pic>
      <p:sp>
        <p:nvSpPr>
          <p:cNvPr id="3" name="Slide Number Placeholder 2"/>
          <p:cNvSpPr>
            <a:spLocks noGrp="1"/>
          </p:cNvSpPr>
          <p:nvPr>
            <p:ph type="sldNum" sz="quarter" idx="12"/>
          </p:nvPr>
        </p:nvSpPr>
        <p:spPr/>
        <p:txBody>
          <a:bodyPr/>
          <a:lstStyle/>
          <a:p>
            <a:fld id="{30A9230E-FFBB-4CCB-ABD7-198084EDE768}" type="slidenum">
              <a:rPr lang="fr-BE" smtClean="0"/>
              <a:t>60</a:t>
            </a:fld>
            <a:endParaRPr lang="fr-BE"/>
          </a:p>
        </p:txBody>
      </p:sp>
    </p:spTree>
    <p:extLst>
      <p:ext uri="{BB962C8B-B14F-4D97-AF65-F5344CB8AC3E}">
        <p14:creationId xmlns:p14="http://schemas.microsoft.com/office/powerpoint/2010/main" val="42762197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srgbClr val="087670"/>
                </a:solidFill>
              </a:rPr>
              <a:t>eHealth</a:t>
            </a:r>
            <a:r>
              <a:rPr lang="nl-BE" dirty="0"/>
              <a:t>-platform op het </a:t>
            </a:r>
            <a:r>
              <a:rPr lang="nl-BE" dirty="0" err="1"/>
              <a:t>eGezondheidsportaal</a:t>
            </a:r>
            <a:endParaRPr lang="fr-BE" dirty="0"/>
          </a:p>
        </p:txBody>
      </p:sp>
      <p:pic>
        <p:nvPicPr>
          <p:cNvPr id="6" name="Picture 5"/>
          <p:cNvPicPr>
            <a:picLocks noChangeAspect="1"/>
          </p:cNvPicPr>
          <p:nvPr/>
        </p:nvPicPr>
        <p:blipFill>
          <a:blip r:embed="rId2"/>
          <a:stretch>
            <a:fillRect/>
          </a:stretch>
        </p:blipFill>
        <p:spPr>
          <a:xfrm>
            <a:off x="1071417" y="971926"/>
            <a:ext cx="7028975" cy="5481410"/>
          </a:xfrm>
          <a:prstGeom prst="rect">
            <a:avLst/>
          </a:prstGeom>
        </p:spPr>
      </p:pic>
      <p:sp>
        <p:nvSpPr>
          <p:cNvPr id="7" name="Down Arrow 6"/>
          <p:cNvSpPr/>
          <p:nvPr/>
        </p:nvSpPr>
        <p:spPr>
          <a:xfrm rot="2400000">
            <a:off x="6781902" y="3930608"/>
            <a:ext cx="432048" cy="1207970"/>
          </a:xfrm>
          <a:prstGeom prst="downArrow">
            <a:avLst/>
          </a:prstGeom>
          <a:solidFill>
            <a:srgbClr val="087670"/>
          </a:solidFill>
          <a:ln>
            <a:solidFill>
              <a:srgbClr val="08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Date Placeholder 9"/>
          <p:cNvSpPr>
            <a:spLocks noGrp="1"/>
          </p:cNvSpPr>
          <p:nvPr>
            <p:ph type="dt" sz="half" idx="10"/>
          </p:nvPr>
        </p:nvSpPr>
        <p:spPr/>
        <p:txBody>
          <a:bodyPr/>
          <a:lstStyle/>
          <a:p>
            <a:r>
              <a:rPr lang="nl-BE" smtClean="0"/>
              <a:t>14/11/2019</a:t>
            </a:r>
            <a:endParaRPr lang="fr-BE"/>
          </a:p>
        </p:txBody>
      </p:sp>
      <p:sp>
        <p:nvSpPr>
          <p:cNvPr id="3" name="Slide Number Placeholder 2"/>
          <p:cNvSpPr>
            <a:spLocks noGrp="1"/>
          </p:cNvSpPr>
          <p:nvPr>
            <p:ph type="sldNum" sz="quarter" idx="12"/>
          </p:nvPr>
        </p:nvSpPr>
        <p:spPr/>
        <p:txBody>
          <a:bodyPr/>
          <a:lstStyle/>
          <a:p>
            <a:fld id="{30A9230E-FFBB-4CCB-ABD7-198084EDE768}" type="slidenum">
              <a:rPr lang="fr-BE" smtClean="0"/>
              <a:t>61</a:t>
            </a:fld>
            <a:endParaRPr lang="fr-BE"/>
          </a:p>
        </p:txBody>
      </p:sp>
    </p:spTree>
    <p:extLst>
      <p:ext uri="{BB962C8B-B14F-4D97-AF65-F5344CB8AC3E}">
        <p14:creationId xmlns:p14="http://schemas.microsoft.com/office/powerpoint/2010/main" val="15729176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solidFill>
                  <a:srgbClr val="087670"/>
                </a:solidFill>
              </a:rPr>
              <a:t>eHealth</a:t>
            </a:r>
            <a:r>
              <a:rPr lang="nl-BE" dirty="0" smtClean="0"/>
              <a:t>-platform op het </a:t>
            </a:r>
            <a:r>
              <a:rPr lang="nl-BE" dirty="0" err="1" smtClean="0"/>
              <a:t>eGezondheidsportaal</a:t>
            </a:r>
            <a:endParaRPr lang="nl-BE" dirty="0"/>
          </a:p>
        </p:txBody>
      </p:sp>
      <p:sp>
        <p:nvSpPr>
          <p:cNvPr id="3" name="Content Placeholder 2"/>
          <p:cNvSpPr>
            <a:spLocks noGrp="1"/>
          </p:cNvSpPr>
          <p:nvPr>
            <p:ph idx="1"/>
          </p:nvPr>
        </p:nvSpPr>
        <p:spPr/>
        <p:txBody>
          <a:bodyPr>
            <a:normAutofit/>
          </a:bodyPr>
          <a:lstStyle/>
          <a:p>
            <a:pPr marL="0" indent="0">
              <a:buNone/>
            </a:pPr>
            <a:endParaRPr lang="nl-BE" dirty="0"/>
          </a:p>
          <a:p>
            <a:pPr lvl="1"/>
            <a:endParaRPr lang="nl-BE" dirty="0"/>
          </a:p>
          <a:p>
            <a:pPr marL="457200" lvl="1" indent="0">
              <a:buNone/>
            </a:pPr>
            <a:endParaRPr lang="nl-BE" dirty="0" smtClean="0"/>
          </a:p>
        </p:txBody>
      </p:sp>
      <p:pic>
        <p:nvPicPr>
          <p:cNvPr id="7" name="Picture 6"/>
          <p:cNvPicPr>
            <a:picLocks noChangeAspect="1"/>
          </p:cNvPicPr>
          <p:nvPr/>
        </p:nvPicPr>
        <p:blipFill>
          <a:blip r:embed="rId2"/>
          <a:stretch>
            <a:fillRect/>
          </a:stretch>
        </p:blipFill>
        <p:spPr>
          <a:xfrm>
            <a:off x="755576" y="1124744"/>
            <a:ext cx="7460035" cy="5269933"/>
          </a:xfrm>
          <a:prstGeom prst="rect">
            <a:avLst/>
          </a:prstGeom>
        </p:spPr>
      </p:pic>
      <p:sp>
        <p:nvSpPr>
          <p:cNvPr id="10" name="Date Placeholder 9"/>
          <p:cNvSpPr>
            <a:spLocks noGrp="1"/>
          </p:cNvSpPr>
          <p:nvPr>
            <p:ph type="dt" sz="half" idx="10"/>
          </p:nvPr>
        </p:nvSpPr>
        <p:spPr/>
        <p:txBody>
          <a:bodyPr/>
          <a:lstStyle/>
          <a:p>
            <a:r>
              <a:rPr lang="nl-BE" smtClean="0"/>
              <a:t>14/11/2019</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62</a:t>
            </a:fld>
            <a:endParaRPr lang="fr-BE"/>
          </a:p>
        </p:txBody>
      </p:sp>
    </p:spTree>
    <p:extLst>
      <p:ext uri="{BB962C8B-B14F-4D97-AF65-F5344CB8AC3E}">
        <p14:creationId xmlns:p14="http://schemas.microsoft.com/office/powerpoint/2010/main" val="13894114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solidFill>
                  <a:srgbClr val="087670"/>
                </a:solidFill>
              </a:rPr>
              <a:t>eHealth</a:t>
            </a:r>
            <a:r>
              <a:rPr lang="nl-BE" dirty="0"/>
              <a:t>-platform op het </a:t>
            </a:r>
            <a:r>
              <a:rPr lang="nl-BE" dirty="0" err="1"/>
              <a:t>eGezondheidsportaal</a:t>
            </a:r>
            <a:endParaRPr lang="nl-BE" dirty="0"/>
          </a:p>
        </p:txBody>
      </p:sp>
      <p:sp>
        <p:nvSpPr>
          <p:cNvPr id="3" name="Content Placeholder 2"/>
          <p:cNvSpPr>
            <a:spLocks noGrp="1"/>
          </p:cNvSpPr>
          <p:nvPr>
            <p:ph idx="1"/>
          </p:nvPr>
        </p:nvSpPr>
        <p:spPr/>
        <p:txBody>
          <a:bodyPr>
            <a:normAutofit/>
          </a:bodyPr>
          <a:lstStyle/>
          <a:p>
            <a:pPr marL="0" indent="0">
              <a:buNone/>
            </a:pPr>
            <a:endParaRPr lang="nl-BE" dirty="0"/>
          </a:p>
          <a:p>
            <a:pPr lvl="1"/>
            <a:endParaRPr lang="nl-BE" dirty="0"/>
          </a:p>
          <a:p>
            <a:pPr marL="457200" lvl="1" indent="0">
              <a:buNone/>
            </a:pPr>
            <a:endParaRPr lang="nl-BE" dirty="0" smtClean="0"/>
          </a:p>
        </p:txBody>
      </p:sp>
      <p:pic>
        <p:nvPicPr>
          <p:cNvPr id="7" name="Picture 6"/>
          <p:cNvPicPr>
            <a:picLocks noChangeAspect="1"/>
          </p:cNvPicPr>
          <p:nvPr/>
        </p:nvPicPr>
        <p:blipFill>
          <a:blip r:embed="rId2"/>
          <a:stretch>
            <a:fillRect/>
          </a:stretch>
        </p:blipFill>
        <p:spPr>
          <a:xfrm>
            <a:off x="467544" y="1556792"/>
            <a:ext cx="8090546" cy="4385717"/>
          </a:xfrm>
          <a:prstGeom prst="rect">
            <a:avLst/>
          </a:prstGeom>
        </p:spPr>
      </p:pic>
      <p:sp>
        <p:nvSpPr>
          <p:cNvPr id="10" name="Date Placeholder 9"/>
          <p:cNvSpPr>
            <a:spLocks noGrp="1"/>
          </p:cNvSpPr>
          <p:nvPr>
            <p:ph type="dt" sz="half" idx="10"/>
          </p:nvPr>
        </p:nvSpPr>
        <p:spPr/>
        <p:txBody>
          <a:bodyPr/>
          <a:lstStyle/>
          <a:p>
            <a:r>
              <a:rPr lang="nl-BE" smtClean="0"/>
              <a:t>14/11/2019</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63</a:t>
            </a:fld>
            <a:endParaRPr lang="fr-BE"/>
          </a:p>
        </p:txBody>
      </p:sp>
    </p:spTree>
    <p:extLst>
      <p:ext uri="{BB962C8B-B14F-4D97-AF65-F5344CB8AC3E}">
        <p14:creationId xmlns:p14="http://schemas.microsoft.com/office/powerpoint/2010/main" val="221969572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solidFill>
                  <a:srgbClr val="087670"/>
                </a:solidFill>
              </a:rPr>
              <a:t>eHealth</a:t>
            </a:r>
            <a:r>
              <a:rPr lang="nl-BE" dirty="0"/>
              <a:t>-platform op het </a:t>
            </a:r>
            <a:r>
              <a:rPr lang="nl-BE" dirty="0" err="1"/>
              <a:t>eGezondheidsportaal</a:t>
            </a:r>
            <a:endParaRPr lang="nl-BE" dirty="0"/>
          </a:p>
        </p:txBody>
      </p:sp>
      <p:sp>
        <p:nvSpPr>
          <p:cNvPr id="3" name="Content Placeholder 2"/>
          <p:cNvSpPr>
            <a:spLocks noGrp="1"/>
          </p:cNvSpPr>
          <p:nvPr>
            <p:ph idx="1"/>
          </p:nvPr>
        </p:nvSpPr>
        <p:spPr/>
        <p:txBody>
          <a:bodyPr>
            <a:normAutofit/>
          </a:bodyPr>
          <a:lstStyle/>
          <a:p>
            <a:pPr marL="0" indent="0">
              <a:buNone/>
            </a:pPr>
            <a:endParaRPr lang="nl-BE" dirty="0"/>
          </a:p>
          <a:p>
            <a:pPr lvl="1"/>
            <a:endParaRPr lang="nl-BE" dirty="0"/>
          </a:p>
          <a:p>
            <a:pPr marL="457200" lvl="1" indent="0">
              <a:buNone/>
            </a:pPr>
            <a:endParaRPr lang="nl-BE" dirty="0" smtClean="0"/>
          </a:p>
        </p:txBody>
      </p:sp>
      <p:pic>
        <p:nvPicPr>
          <p:cNvPr id="6" name="Picture 5"/>
          <p:cNvPicPr>
            <a:picLocks noChangeAspect="1"/>
          </p:cNvPicPr>
          <p:nvPr/>
        </p:nvPicPr>
        <p:blipFill>
          <a:blip r:embed="rId2"/>
          <a:stretch>
            <a:fillRect/>
          </a:stretch>
        </p:blipFill>
        <p:spPr>
          <a:xfrm>
            <a:off x="755576" y="1196752"/>
            <a:ext cx="7583369" cy="5022671"/>
          </a:xfrm>
          <a:prstGeom prst="rect">
            <a:avLst/>
          </a:prstGeom>
        </p:spPr>
      </p:pic>
      <p:sp>
        <p:nvSpPr>
          <p:cNvPr id="10" name="Date Placeholder 9"/>
          <p:cNvSpPr>
            <a:spLocks noGrp="1"/>
          </p:cNvSpPr>
          <p:nvPr>
            <p:ph type="dt" sz="half" idx="10"/>
          </p:nvPr>
        </p:nvSpPr>
        <p:spPr/>
        <p:txBody>
          <a:bodyPr/>
          <a:lstStyle/>
          <a:p>
            <a:r>
              <a:rPr lang="nl-BE" smtClean="0"/>
              <a:t>14/11/2019</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64</a:t>
            </a:fld>
            <a:endParaRPr lang="fr-BE"/>
          </a:p>
        </p:txBody>
      </p:sp>
    </p:spTree>
    <p:extLst>
      <p:ext uri="{BB962C8B-B14F-4D97-AF65-F5344CB8AC3E}">
        <p14:creationId xmlns:p14="http://schemas.microsoft.com/office/powerpoint/2010/main" val="33615774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solidFill>
                  <a:srgbClr val="087670"/>
                </a:solidFill>
              </a:rPr>
              <a:t>eHealth</a:t>
            </a:r>
            <a:r>
              <a:rPr lang="nl-BE" dirty="0"/>
              <a:t>-platform op het </a:t>
            </a:r>
            <a:r>
              <a:rPr lang="nl-BE" dirty="0" err="1"/>
              <a:t>eGezondheidsportaal</a:t>
            </a:r>
            <a:endParaRPr lang="nl-BE" dirty="0"/>
          </a:p>
        </p:txBody>
      </p:sp>
      <p:sp>
        <p:nvSpPr>
          <p:cNvPr id="3" name="Content Placeholder 2"/>
          <p:cNvSpPr>
            <a:spLocks noGrp="1"/>
          </p:cNvSpPr>
          <p:nvPr>
            <p:ph idx="1"/>
          </p:nvPr>
        </p:nvSpPr>
        <p:spPr/>
        <p:txBody>
          <a:bodyPr>
            <a:normAutofit/>
          </a:bodyPr>
          <a:lstStyle/>
          <a:p>
            <a:pPr marL="0" indent="0">
              <a:buNone/>
            </a:pPr>
            <a:endParaRPr lang="nl-BE" dirty="0"/>
          </a:p>
          <a:p>
            <a:pPr lvl="1"/>
            <a:endParaRPr lang="nl-BE" dirty="0"/>
          </a:p>
          <a:p>
            <a:pPr marL="457200" lvl="1" indent="0">
              <a:buNone/>
            </a:pPr>
            <a:endParaRPr lang="nl-BE" dirty="0" smtClean="0"/>
          </a:p>
        </p:txBody>
      </p:sp>
      <p:pic>
        <p:nvPicPr>
          <p:cNvPr id="7" name="Picture 6"/>
          <p:cNvPicPr>
            <a:picLocks noChangeAspect="1"/>
          </p:cNvPicPr>
          <p:nvPr/>
        </p:nvPicPr>
        <p:blipFill>
          <a:blip r:embed="rId2"/>
          <a:stretch>
            <a:fillRect/>
          </a:stretch>
        </p:blipFill>
        <p:spPr>
          <a:xfrm>
            <a:off x="755576" y="1268760"/>
            <a:ext cx="7564144" cy="4935513"/>
          </a:xfrm>
          <a:prstGeom prst="rect">
            <a:avLst/>
          </a:prstGeom>
        </p:spPr>
      </p:pic>
      <p:sp>
        <p:nvSpPr>
          <p:cNvPr id="10" name="Date Placeholder 9"/>
          <p:cNvSpPr>
            <a:spLocks noGrp="1"/>
          </p:cNvSpPr>
          <p:nvPr>
            <p:ph type="dt" sz="half" idx="10"/>
          </p:nvPr>
        </p:nvSpPr>
        <p:spPr/>
        <p:txBody>
          <a:bodyPr/>
          <a:lstStyle/>
          <a:p>
            <a:r>
              <a:rPr lang="nl-BE" smtClean="0"/>
              <a:t>14/11/2019</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65</a:t>
            </a:fld>
            <a:endParaRPr lang="fr-BE"/>
          </a:p>
        </p:txBody>
      </p:sp>
    </p:spTree>
    <p:extLst>
      <p:ext uri="{BB962C8B-B14F-4D97-AF65-F5344CB8AC3E}">
        <p14:creationId xmlns:p14="http://schemas.microsoft.com/office/powerpoint/2010/main" val="22058847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solidFill>
                  <a:srgbClr val="087670"/>
                </a:solidFill>
              </a:rPr>
              <a:t>eHealth</a:t>
            </a:r>
            <a:r>
              <a:rPr lang="nl-BE" dirty="0"/>
              <a:t>-platform op het </a:t>
            </a:r>
            <a:r>
              <a:rPr lang="nl-BE" dirty="0" err="1"/>
              <a:t>eGezondheidsportaal</a:t>
            </a:r>
            <a:endParaRPr lang="nl-BE" dirty="0"/>
          </a:p>
        </p:txBody>
      </p:sp>
      <p:sp>
        <p:nvSpPr>
          <p:cNvPr id="3" name="Content Placeholder 2"/>
          <p:cNvSpPr>
            <a:spLocks noGrp="1"/>
          </p:cNvSpPr>
          <p:nvPr>
            <p:ph idx="1"/>
          </p:nvPr>
        </p:nvSpPr>
        <p:spPr/>
        <p:txBody>
          <a:bodyPr>
            <a:normAutofit/>
          </a:bodyPr>
          <a:lstStyle/>
          <a:p>
            <a:pPr marL="0" indent="0">
              <a:buNone/>
            </a:pPr>
            <a:endParaRPr lang="nl-BE" dirty="0"/>
          </a:p>
          <a:p>
            <a:pPr lvl="1"/>
            <a:endParaRPr lang="nl-BE" dirty="0"/>
          </a:p>
          <a:p>
            <a:pPr marL="457200" lvl="1" indent="0">
              <a:buNone/>
            </a:pPr>
            <a:endParaRPr lang="nl-BE" dirty="0" smtClean="0"/>
          </a:p>
        </p:txBody>
      </p:sp>
      <p:pic>
        <p:nvPicPr>
          <p:cNvPr id="6" name="Picture 5"/>
          <p:cNvPicPr>
            <a:picLocks noChangeAspect="1"/>
          </p:cNvPicPr>
          <p:nvPr/>
        </p:nvPicPr>
        <p:blipFill>
          <a:blip r:embed="rId2"/>
          <a:stretch>
            <a:fillRect/>
          </a:stretch>
        </p:blipFill>
        <p:spPr>
          <a:xfrm>
            <a:off x="683568" y="1052736"/>
            <a:ext cx="7848872" cy="5281904"/>
          </a:xfrm>
          <a:prstGeom prst="rect">
            <a:avLst/>
          </a:prstGeom>
        </p:spPr>
      </p:pic>
      <p:sp>
        <p:nvSpPr>
          <p:cNvPr id="10" name="Date Placeholder 9"/>
          <p:cNvSpPr>
            <a:spLocks noGrp="1"/>
          </p:cNvSpPr>
          <p:nvPr>
            <p:ph type="dt" sz="half" idx="10"/>
          </p:nvPr>
        </p:nvSpPr>
        <p:spPr/>
        <p:txBody>
          <a:bodyPr/>
          <a:lstStyle/>
          <a:p>
            <a:r>
              <a:rPr lang="nl-BE" smtClean="0"/>
              <a:t>14/11/2019</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66</a:t>
            </a:fld>
            <a:endParaRPr lang="fr-BE"/>
          </a:p>
        </p:txBody>
      </p:sp>
    </p:spTree>
    <p:extLst>
      <p:ext uri="{BB962C8B-B14F-4D97-AF65-F5344CB8AC3E}">
        <p14:creationId xmlns:p14="http://schemas.microsoft.com/office/powerpoint/2010/main" val="11089018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solidFill>
                  <a:srgbClr val="087670"/>
                </a:solidFill>
              </a:rPr>
              <a:t>eHealth</a:t>
            </a:r>
            <a:r>
              <a:rPr lang="nl-BE" dirty="0"/>
              <a:t>-platform op het </a:t>
            </a:r>
            <a:r>
              <a:rPr lang="nl-BE" dirty="0" err="1"/>
              <a:t>eGezondheidsportaal</a:t>
            </a:r>
            <a:endParaRPr lang="nl-BE" dirty="0"/>
          </a:p>
        </p:txBody>
      </p:sp>
      <p:sp>
        <p:nvSpPr>
          <p:cNvPr id="3" name="Content Placeholder 2"/>
          <p:cNvSpPr>
            <a:spLocks noGrp="1"/>
          </p:cNvSpPr>
          <p:nvPr>
            <p:ph idx="1"/>
          </p:nvPr>
        </p:nvSpPr>
        <p:spPr/>
        <p:txBody>
          <a:bodyPr>
            <a:normAutofit/>
          </a:bodyPr>
          <a:lstStyle/>
          <a:p>
            <a:pPr marL="0" indent="0">
              <a:buNone/>
            </a:pPr>
            <a:endParaRPr lang="nl-BE" dirty="0"/>
          </a:p>
          <a:p>
            <a:pPr lvl="1"/>
            <a:endParaRPr lang="nl-BE" dirty="0"/>
          </a:p>
          <a:p>
            <a:pPr marL="457200" lvl="1" indent="0">
              <a:buNone/>
            </a:pPr>
            <a:endParaRPr lang="nl-BE" dirty="0" smtClean="0"/>
          </a:p>
        </p:txBody>
      </p:sp>
      <p:pic>
        <p:nvPicPr>
          <p:cNvPr id="7" name="Picture 6"/>
          <p:cNvPicPr>
            <a:picLocks noChangeAspect="1"/>
          </p:cNvPicPr>
          <p:nvPr/>
        </p:nvPicPr>
        <p:blipFill>
          <a:blip r:embed="rId2"/>
          <a:stretch>
            <a:fillRect/>
          </a:stretch>
        </p:blipFill>
        <p:spPr>
          <a:xfrm>
            <a:off x="1043608" y="1196752"/>
            <a:ext cx="7083558" cy="5040560"/>
          </a:xfrm>
          <a:prstGeom prst="rect">
            <a:avLst/>
          </a:prstGeom>
        </p:spPr>
      </p:pic>
      <p:sp>
        <p:nvSpPr>
          <p:cNvPr id="10" name="Date Placeholder 9"/>
          <p:cNvSpPr>
            <a:spLocks noGrp="1"/>
          </p:cNvSpPr>
          <p:nvPr>
            <p:ph type="dt" sz="half" idx="10"/>
          </p:nvPr>
        </p:nvSpPr>
        <p:spPr/>
        <p:txBody>
          <a:bodyPr/>
          <a:lstStyle/>
          <a:p>
            <a:r>
              <a:rPr lang="nl-BE" smtClean="0"/>
              <a:t>14/11/2019</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67</a:t>
            </a:fld>
            <a:endParaRPr lang="fr-BE"/>
          </a:p>
        </p:txBody>
      </p:sp>
    </p:spTree>
    <p:extLst>
      <p:ext uri="{BB962C8B-B14F-4D97-AF65-F5344CB8AC3E}">
        <p14:creationId xmlns:p14="http://schemas.microsoft.com/office/powerpoint/2010/main" val="29022071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nl-BE" dirty="0" err="1" smtClean="0"/>
              <a:t>Governance</a:t>
            </a:r>
            <a:r>
              <a:rPr lang="nl-BE" dirty="0" smtClean="0"/>
              <a:t> organen</a:t>
            </a:r>
            <a:endParaRPr lang="nl-BE" dirty="0"/>
          </a:p>
        </p:txBody>
      </p:sp>
      <p:sp>
        <p:nvSpPr>
          <p:cNvPr id="10" name="Content Placeholder 9"/>
          <p:cNvSpPr>
            <a:spLocks noGrp="1"/>
          </p:cNvSpPr>
          <p:nvPr>
            <p:ph idx="1"/>
          </p:nvPr>
        </p:nvSpPr>
        <p:spPr/>
        <p:txBody>
          <a:bodyPr>
            <a:normAutofit/>
          </a:bodyPr>
          <a:lstStyle/>
          <a:p>
            <a:r>
              <a:rPr lang="nl-BE" dirty="0" smtClean="0"/>
              <a:t>Beheerscomité </a:t>
            </a:r>
            <a:r>
              <a:rPr lang="nl-BE" dirty="0"/>
              <a:t>van het </a:t>
            </a:r>
            <a:r>
              <a:rPr lang="nl-BE" dirty="0" smtClean="0">
                <a:solidFill>
                  <a:srgbClr val="087670"/>
                </a:solidFill>
              </a:rPr>
              <a:t>eHealth</a:t>
            </a:r>
            <a:r>
              <a:rPr lang="nl-BE" dirty="0" smtClean="0"/>
              <a:t>-platform</a:t>
            </a:r>
          </a:p>
          <a:p>
            <a:pPr lvl="1"/>
            <a:r>
              <a:rPr lang="nl-BE" dirty="0" smtClean="0"/>
              <a:t>beheert </a:t>
            </a:r>
            <a:r>
              <a:rPr lang="nl-BE" dirty="0"/>
              <a:t>de </a:t>
            </a:r>
            <a:r>
              <a:rPr lang="nl-BE" dirty="0" smtClean="0"/>
              <a:t>instelling</a:t>
            </a:r>
          </a:p>
          <a:p>
            <a:pPr lvl="1"/>
            <a:r>
              <a:rPr lang="nl-BE" dirty="0" smtClean="0"/>
              <a:t>samenstelling</a:t>
            </a:r>
          </a:p>
          <a:p>
            <a:pPr lvl="2"/>
            <a:r>
              <a:rPr lang="nl-BE" dirty="0" smtClean="0"/>
              <a:t>vertegenwoordigers van zorgverleners en –instellingen</a:t>
            </a:r>
          </a:p>
          <a:p>
            <a:pPr lvl="2"/>
            <a:r>
              <a:rPr lang="nl-BE" dirty="0" smtClean="0"/>
              <a:t>vertegenwoordigers van ziekenfondsen</a:t>
            </a:r>
          </a:p>
          <a:p>
            <a:pPr lvl="2"/>
            <a:r>
              <a:rPr lang="nl-BE" dirty="0" smtClean="0"/>
              <a:t>vertegenwoordigers van overheidsdiensten belast met gezondheid van alle overheidsniveaus</a:t>
            </a:r>
          </a:p>
          <a:p>
            <a:pPr lvl="2"/>
            <a:r>
              <a:rPr lang="nl-BE" dirty="0" smtClean="0"/>
              <a:t>vertegenwoordigers van federale Minister van Gezondheid en van </a:t>
            </a:r>
            <a:r>
              <a:rPr lang="nl-BE" dirty="0" err="1" smtClean="0"/>
              <a:t>Agoria</a:t>
            </a:r>
            <a:endParaRPr lang="nl-BE" dirty="0"/>
          </a:p>
          <a:p>
            <a:r>
              <a:rPr lang="nl-BE" dirty="0" smtClean="0"/>
              <a:t>Overlegcomité </a:t>
            </a:r>
            <a:r>
              <a:rPr lang="nl-BE" dirty="0"/>
              <a:t>met de </a:t>
            </a:r>
            <a:r>
              <a:rPr lang="nl-BE" dirty="0" smtClean="0"/>
              <a:t>gebruikers</a:t>
            </a:r>
          </a:p>
          <a:p>
            <a:pPr lvl="1"/>
            <a:r>
              <a:rPr lang="nl-BE" dirty="0" smtClean="0"/>
              <a:t>adviesorgaan</a:t>
            </a:r>
          </a:p>
          <a:p>
            <a:pPr lvl="1"/>
            <a:r>
              <a:rPr lang="nl-BE" dirty="0" smtClean="0"/>
              <a:t>staat </a:t>
            </a:r>
            <a:r>
              <a:rPr lang="nl-BE" dirty="0"/>
              <a:t>het Beheerscomité van het </a:t>
            </a:r>
            <a:r>
              <a:rPr lang="nl-BE" dirty="0">
                <a:solidFill>
                  <a:srgbClr val="087670"/>
                </a:solidFill>
              </a:rPr>
              <a:t>eHealth</a:t>
            </a:r>
            <a:r>
              <a:rPr lang="nl-BE" dirty="0"/>
              <a:t>-platform </a:t>
            </a:r>
            <a:r>
              <a:rPr lang="nl-BE" dirty="0" smtClean="0"/>
              <a:t>bij </a:t>
            </a:r>
            <a:r>
              <a:rPr lang="nl-BE" dirty="0"/>
              <a:t>in de vervulling van zijn </a:t>
            </a:r>
            <a:r>
              <a:rPr lang="nl-BE" dirty="0" smtClean="0"/>
              <a:t>opdrachten</a:t>
            </a:r>
          </a:p>
          <a:p>
            <a:pPr lvl="1"/>
            <a:r>
              <a:rPr lang="nl-BE" dirty="0" smtClean="0"/>
              <a:t>heeft vaste en projectmatige werkgroepen</a:t>
            </a:r>
            <a:endParaRPr lang="nl-BE" dirty="0"/>
          </a:p>
        </p:txBody>
      </p:sp>
      <p:sp>
        <p:nvSpPr>
          <p:cNvPr id="7" name="Date Placeholder 6"/>
          <p:cNvSpPr>
            <a:spLocks noGrp="1"/>
          </p:cNvSpPr>
          <p:nvPr>
            <p:ph type="dt" sz="half" idx="10"/>
          </p:nvPr>
        </p:nvSpPr>
        <p:spPr/>
        <p:txBody>
          <a:bodyPr/>
          <a:lstStyle/>
          <a:p>
            <a:r>
              <a:rPr lang="nl-BE" smtClean="0"/>
              <a:t>14/11/2019</a:t>
            </a:r>
            <a:endParaRPr lang="fr-BE"/>
          </a:p>
        </p:txBody>
      </p:sp>
      <p:sp>
        <p:nvSpPr>
          <p:cNvPr id="2" name="Slide Number Placeholder 1"/>
          <p:cNvSpPr>
            <a:spLocks noGrp="1"/>
          </p:cNvSpPr>
          <p:nvPr>
            <p:ph type="sldNum" sz="quarter" idx="12"/>
          </p:nvPr>
        </p:nvSpPr>
        <p:spPr/>
        <p:txBody>
          <a:bodyPr/>
          <a:lstStyle/>
          <a:p>
            <a:fld id="{30A9230E-FFBB-4CCB-ABD7-198084EDE768}" type="slidenum">
              <a:rPr lang="fr-BE" smtClean="0"/>
              <a:t>68</a:t>
            </a:fld>
            <a:endParaRPr lang="fr-BE"/>
          </a:p>
        </p:txBody>
      </p:sp>
    </p:spTree>
    <p:extLst>
      <p:ext uri="{BB962C8B-B14F-4D97-AF65-F5344CB8AC3E}">
        <p14:creationId xmlns:p14="http://schemas.microsoft.com/office/powerpoint/2010/main" val="2621532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Governance</a:t>
            </a:r>
            <a:r>
              <a:rPr lang="nl-BE" dirty="0" smtClean="0"/>
              <a:t> organen</a:t>
            </a:r>
            <a:endParaRPr lang="fr-BE" dirty="0"/>
          </a:p>
        </p:txBody>
      </p:sp>
      <p:sp>
        <p:nvSpPr>
          <p:cNvPr id="3" name="Content Placeholder 2"/>
          <p:cNvSpPr>
            <a:spLocks noGrp="1"/>
          </p:cNvSpPr>
          <p:nvPr>
            <p:ph idx="1"/>
          </p:nvPr>
        </p:nvSpPr>
        <p:spPr/>
        <p:txBody>
          <a:bodyPr>
            <a:normAutofit fontScale="85000" lnSpcReduction="20000"/>
          </a:bodyPr>
          <a:lstStyle/>
          <a:p>
            <a:r>
              <a:rPr lang="nl-BE" dirty="0"/>
              <a:t>Interministeriële Conferentie Gezondheid</a:t>
            </a:r>
          </a:p>
          <a:p>
            <a:pPr lvl="1"/>
            <a:r>
              <a:rPr lang="nl-BE" dirty="0"/>
              <a:t>Ministers van Gezondheid van alle overheidsniveaus</a:t>
            </a:r>
          </a:p>
          <a:p>
            <a:pPr lvl="1"/>
            <a:r>
              <a:rPr lang="nl-BE" dirty="0"/>
              <a:t>voorbereid door </a:t>
            </a:r>
            <a:r>
              <a:rPr lang="nl-BE" dirty="0" err="1"/>
              <a:t>Interkabinettenwerkgroep</a:t>
            </a:r>
            <a:r>
              <a:rPr lang="nl-BE" dirty="0"/>
              <a:t> (IKW)</a:t>
            </a:r>
          </a:p>
          <a:p>
            <a:pPr lvl="1"/>
            <a:r>
              <a:rPr lang="nl-BE" dirty="0"/>
              <a:t>coördineert gezondheidsbeleid</a:t>
            </a:r>
          </a:p>
          <a:p>
            <a:endParaRPr lang="nl-BE" dirty="0" smtClean="0"/>
          </a:p>
          <a:p>
            <a:r>
              <a:rPr lang="nl-BE" dirty="0" smtClean="0"/>
              <a:t>Federale </a:t>
            </a:r>
            <a:r>
              <a:rPr lang="nl-BE" dirty="0"/>
              <a:t>stuurgroep</a:t>
            </a:r>
          </a:p>
          <a:p>
            <a:pPr lvl="1"/>
            <a:r>
              <a:rPr lang="nl-BE" dirty="0"/>
              <a:t>leden uit het Beheerscomité van het </a:t>
            </a:r>
            <a:r>
              <a:rPr lang="nl-BE" dirty="0">
                <a:solidFill>
                  <a:srgbClr val="3E6E5A"/>
                </a:solidFill>
              </a:rPr>
              <a:t>eHealth</a:t>
            </a:r>
            <a:r>
              <a:rPr lang="nl-BE" dirty="0"/>
              <a:t>-platform van de federale overheidsdiensten en het kabinet van Minister De Block</a:t>
            </a:r>
          </a:p>
          <a:p>
            <a:pPr lvl="1"/>
            <a:r>
              <a:rPr lang="nl-BE" dirty="0" err="1"/>
              <a:t>alignering</a:t>
            </a:r>
            <a:r>
              <a:rPr lang="nl-BE" dirty="0"/>
              <a:t> tussen de betrokken instellingen</a:t>
            </a:r>
          </a:p>
          <a:p>
            <a:endParaRPr lang="nl-BE" dirty="0" smtClean="0"/>
          </a:p>
          <a:p>
            <a:r>
              <a:rPr lang="nl-BE" dirty="0" smtClean="0"/>
              <a:t>Stuurgroep Vitalink</a:t>
            </a:r>
          </a:p>
          <a:p>
            <a:endParaRPr lang="nl-BE" dirty="0" smtClean="0"/>
          </a:p>
          <a:p>
            <a:r>
              <a:rPr lang="nl-BE" dirty="0" smtClean="0"/>
              <a:t>G-Cloud</a:t>
            </a:r>
          </a:p>
          <a:p>
            <a:pPr lvl="1"/>
            <a:r>
              <a:rPr lang="nl-BE" dirty="0" smtClean="0"/>
              <a:t>het </a:t>
            </a:r>
            <a:r>
              <a:rPr lang="nl-BE" dirty="0" smtClean="0">
                <a:solidFill>
                  <a:srgbClr val="087670"/>
                </a:solidFill>
              </a:rPr>
              <a:t>eHealth</a:t>
            </a:r>
            <a:r>
              <a:rPr lang="nl-BE" dirty="0" smtClean="0"/>
              <a:t>-platform host zijn basisdiensten in de G-Cloud</a:t>
            </a:r>
          </a:p>
          <a:p>
            <a:pPr lvl="1"/>
            <a:r>
              <a:rPr lang="nl-BE" dirty="0" smtClean="0"/>
              <a:t>de G-Cloud is een gezamenlijke infrastructuur van alle federale overheidsdiensten en Smals vzw in eigen datacenters</a:t>
            </a:r>
            <a:endParaRPr lang="fr-BE" dirty="0" smtClean="0"/>
          </a:p>
          <a:p>
            <a:pPr lvl="1"/>
            <a:r>
              <a:rPr lang="nl-BE" dirty="0" smtClean="0"/>
              <a:t>meer informatie over de G-Cloud</a:t>
            </a:r>
          </a:p>
          <a:p>
            <a:pPr lvl="2"/>
            <a:r>
              <a:rPr lang="nl-BE" dirty="0">
                <a:hlinkClick r:id="rId2"/>
              </a:rPr>
              <a:t>https://www.gcloud.belgium.be</a:t>
            </a:r>
            <a:r>
              <a:rPr lang="nl-BE" dirty="0" smtClean="0">
                <a:hlinkClick r:id="rId2"/>
              </a:rPr>
              <a:t>/</a:t>
            </a:r>
            <a:endParaRPr lang="nl-BE" dirty="0" smtClean="0"/>
          </a:p>
        </p:txBody>
      </p:sp>
      <p:sp>
        <p:nvSpPr>
          <p:cNvPr id="9" name="Date Placeholder 8"/>
          <p:cNvSpPr>
            <a:spLocks noGrp="1"/>
          </p:cNvSpPr>
          <p:nvPr>
            <p:ph type="dt" sz="half" idx="10"/>
          </p:nvPr>
        </p:nvSpPr>
        <p:spPr/>
        <p:txBody>
          <a:bodyPr/>
          <a:lstStyle/>
          <a:p>
            <a:r>
              <a:rPr lang="nl-BE" smtClean="0"/>
              <a:t>14/11/2019</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69</a:t>
            </a:fld>
            <a:endParaRPr lang="fr-BE"/>
          </a:p>
        </p:txBody>
      </p:sp>
    </p:spTree>
    <p:extLst>
      <p:ext uri="{BB962C8B-B14F-4D97-AF65-F5344CB8AC3E}">
        <p14:creationId xmlns:p14="http://schemas.microsoft.com/office/powerpoint/2010/main" val="2114308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flipH="1" flipV="1">
            <a:off x="2616625" y="2446782"/>
            <a:ext cx="733885" cy="1296921"/>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2194626" y="3541938"/>
            <a:ext cx="897653" cy="490668"/>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2314575" y="4381500"/>
            <a:ext cx="757238" cy="526256"/>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2773863" y="4712494"/>
            <a:ext cx="655138" cy="946147"/>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1683548" y="2307799"/>
            <a:ext cx="576079" cy="631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1169078" y="3562770"/>
            <a:ext cx="455186" cy="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1276813" y="4830533"/>
            <a:ext cx="603201" cy="11011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2257951" y="5805013"/>
            <a:ext cx="385502" cy="9047"/>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848100" y="4670476"/>
            <a:ext cx="881462" cy="711009"/>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endCxn id="44" idx="2"/>
          </p:cNvCxnSpPr>
          <p:nvPr/>
        </p:nvCxnSpPr>
        <p:spPr>
          <a:xfrm flipV="1">
            <a:off x="5984421" y="2908835"/>
            <a:ext cx="734395" cy="88433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136332" y="4099384"/>
            <a:ext cx="621297" cy="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14" idx="0"/>
          </p:cNvCxnSpPr>
          <p:nvPr/>
        </p:nvCxnSpPr>
        <p:spPr>
          <a:xfrm flipH="1">
            <a:off x="5488386" y="4670476"/>
            <a:ext cx="5158" cy="711009"/>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4873297" y="3024069"/>
            <a:ext cx="1504" cy="946066"/>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3828231" y="3024069"/>
            <a:ext cx="277036" cy="654962"/>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6244355" y="5893595"/>
            <a:ext cx="975595" cy="238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6176964" y="4099384"/>
            <a:ext cx="906240" cy="644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pic>
        <p:nvPicPr>
          <p:cNvPr id="83" name="Picture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1236" y="4889373"/>
            <a:ext cx="769268" cy="769268"/>
          </a:xfrm>
          <a:prstGeom prst="rect">
            <a:avLst/>
          </a:prstGeom>
        </p:spPr>
      </p:pic>
      <p:pic>
        <p:nvPicPr>
          <p:cNvPr id="85" name="Picture 84"/>
          <p:cNvPicPr>
            <a:picLocks noChangeAspect="1"/>
          </p:cNvPicPr>
          <p:nvPr/>
        </p:nvPicPr>
        <p:blipFill>
          <a:blip r:embed="rId3" cstate="print">
            <a:extLst>
              <a:ext uri="{BEBA8EAE-BF5A-486C-A8C5-ECC9F3942E4B}">
                <a14:imgProps xmlns:a14="http://schemas.microsoft.com/office/drawing/2010/main">
                  <a14:imgLayer r:embed="rId4">
                    <a14:imgEffect>
                      <a14:backgroundRemoval t="9783" b="96739" l="3261" r="100000">
                        <a14:foregroundMark x1="83152" y1="72283" x2="83152" y2="72283"/>
                        <a14:foregroundMark x1="79891" y1="45109" x2="79891" y2="45109"/>
                      </a14:backgroundRemoval>
                    </a14:imgEffect>
                  </a14:imgLayer>
                </a14:imgProps>
              </a:ext>
              <a:ext uri="{28A0092B-C50C-407E-A947-70E740481C1C}">
                <a14:useLocalDpi xmlns:a14="http://schemas.microsoft.com/office/drawing/2010/main" val="0"/>
              </a:ext>
            </a:extLst>
          </a:blip>
          <a:stretch>
            <a:fillRect/>
          </a:stretch>
        </p:blipFill>
        <p:spPr>
          <a:xfrm>
            <a:off x="7083204" y="5537445"/>
            <a:ext cx="764704" cy="764704"/>
          </a:xfrm>
          <a:prstGeom prst="rect">
            <a:avLst/>
          </a:prstGeom>
        </p:spPr>
      </p:pic>
      <p:pic>
        <p:nvPicPr>
          <p:cNvPr id="87" name="Picture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7300" y="5681461"/>
            <a:ext cx="548680" cy="548680"/>
          </a:xfrm>
          <a:prstGeom prst="rect">
            <a:avLst/>
          </a:prstGeom>
        </p:spPr>
      </p:pic>
      <p:sp>
        <p:nvSpPr>
          <p:cNvPr id="2" name="Title 1"/>
          <p:cNvSpPr>
            <a:spLocks noGrp="1"/>
          </p:cNvSpPr>
          <p:nvPr>
            <p:ph type="title"/>
          </p:nvPr>
        </p:nvSpPr>
        <p:spPr/>
        <p:txBody>
          <a:bodyPr/>
          <a:lstStyle/>
          <a:p>
            <a:r>
              <a:rPr lang="nl-BE" dirty="0" smtClean="0"/>
              <a:t>Overzicht van het </a:t>
            </a:r>
            <a:r>
              <a:rPr lang="nl-BE" dirty="0" err="1" smtClean="0"/>
              <a:t>eGezondheidslandschap</a:t>
            </a:r>
            <a:endParaRPr lang="en-US" dirty="0"/>
          </a:p>
        </p:txBody>
      </p:sp>
      <p:pic>
        <p:nvPicPr>
          <p:cNvPr id="1026" name="Picture 2" descr="H:\Communication\Shared\Images Library\eHealth People Icons\electroniq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43808" y="3429000"/>
            <a:ext cx="1511643" cy="151164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96304" y="2185452"/>
            <a:ext cx="1795699" cy="831831"/>
          </a:xfrm>
          <a:prstGeom prst="rect">
            <a:avLst/>
          </a:prstGeom>
          <a:noFill/>
          <a:ln w="9525">
            <a:solidFill>
              <a:srgbClr val="525252"/>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8" cstate="print">
            <a:extLst>
              <a:ext uri="{BEBA8EAE-BF5A-486C-A8C5-ECC9F3942E4B}">
                <a14:imgProps xmlns:a14="http://schemas.microsoft.com/office/drawing/2010/main">
                  <a14:imgLayer r:embed="rId9">
                    <a14:imgEffect>
                      <a14:backgroundRemoval t="9763" b="89941" l="6509" r="89941">
                        <a14:foregroundMark x1="6509" y1="65680" x2="6509" y2="65680"/>
                        <a14:foregroundMark x1="45562" y1="56805" x2="45562" y2="56805"/>
                        <a14:foregroundMark x1="61538" y1="61243" x2="61538" y2="61243"/>
                      </a14:backgroundRemoval>
                    </a14:imgEffect>
                  </a14:imgLayer>
                </a14:imgProps>
              </a:ext>
              <a:ext uri="{28A0092B-C50C-407E-A947-70E740481C1C}">
                <a14:useLocalDpi xmlns:a14="http://schemas.microsoft.com/office/drawing/2010/main" val="0"/>
              </a:ext>
            </a:extLst>
          </a:blip>
          <a:stretch>
            <a:fillRect/>
          </a:stretch>
        </p:blipFill>
        <p:spPr>
          <a:xfrm>
            <a:off x="395536" y="1504033"/>
            <a:ext cx="1402135" cy="1402135"/>
          </a:xfrm>
          <a:prstGeom prst="rect">
            <a:avLst/>
          </a:prstGeom>
        </p:spPr>
      </p:pic>
      <p:pic>
        <p:nvPicPr>
          <p:cNvPr id="19" name="Picture 18"/>
          <p:cNvPicPr>
            <a:picLocks noChangeAspect="1"/>
          </p:cNvPicPr>
          <p:nvPr/>
        </p:nvPicPr>
        <p:blipFill>
          <a:blip r:embed="rId10" cstate="print">
            <a:extLst>
              <a:ext uri="{BEBA8EAE-BF5A-486C-A8C5-ECC9F3942E4B}">
                <a14:imgProps xmlns:a14="http://schemas.microsoft.com/office/drawing/2010/main">
                  <a14:imgLayer r:embed="rId11">
                    <a14:imgEffect>
                      <a14:backgroundRemoval t="6204" b="93066" l="9489" r="89416">
                        <a14:foregroundMark x1="24453" y1="21533" x2="24453" y2="21533"/>
                        <a14:foregroundMark x1="27007" y1="6569" x2="27007" y2="6569"/>
                        <a14:foregroundMark x1="40511" y1="10584" x2="40511" y2="10584"/>
                        <a14:foregroundMark x1="45620" y1="72263" x2="45620" y2="72263"/>
                        <a14:foregroundMark x1="85766" y1="38686" x2="85766" y2="38686"/>
                        <a14:foregroundMark x1="41606" y1="82117" x2="41606" y2="82117"/>
                        <a14:foregroundMark x1="40511" y1="85766" x2="40511" y2="85766"/>
                        <a14:foregroundMark x1="33577" y1="93066" x2="33577" y2="93066"/>
                      </a14:backgroundRemoval>
                    </a14:imgEffect>
                  </a14:imgLayer>
                </a14:imgProps>
              </a:ext>
              <a:ext uri="{28A0092B-C50C-407E-A947-70E740481C1C}">
                <a14:useLocalDpi xmlns:a14="http://schemas.microsoft.com/office/drawing/2010/main" val="0"/>
              </a:ext>
            </a:extLst>
          </a:blip>
          <a:stretch>
            <a:fillRect/>
          </a:stretch>
        </p:blipFill>
        <p:spPr>
          <a:xfrm>
            <a:off x="1224042" y="5524907"/>
            <a:ext cx="1138974" cy="1138974"/>
          </a:xfrm>
          <a:prstGeom prst="rect">
            <a:avLst/>
          </a:prstGeom>
        </p:spPr>
      </p:pic>
      <p:pic>
        <p:nvPicPr>
          <p:cNvPr id="20" name="Picture 19"/>
          <p:cNvPicPr>
            <a:picLocks noChangeAspect="1"/>
          </p:cNvPicPr>
          <p:nvPr/>
        </p:nvPicPr>
        <p:blipFill>
          <a:blip r:embed="rId12" cstate="print">
            <a:extLst>
              <a:ext uri="{BEBA8EAE-BF5A-486C-A8C5-ECC9F3942E4B}">
                <a14:imgProps xmlns:a14="http://schemas.microsoft.com/office/drawing/2010/main">
                  <a14:imgLayer r:embed="rId13">
                    <a14:imgEffect>
                      <a14:backgroundRemoval t="0" b="98997" l="0" r="100000">
                        <a14:foregroundMark x1="20067" y1="20736" x2="20067" y2="20736"/>
                        <a14:foregroundMark x1="72241" y1="69900" x2="72241" y2="69900"/>
                        <a14:foregroundMark x1="69900" y1="82609" x2="69900" y2="82609"/>
                        <a14:foregroundMark x1="36120" y1="77258" x2="36120" y2="77258"/>
                        <a14:foregroundMark x1="36120" y1="74247" x2="36120" y2="74247"/>
                        <a14:foregroundMark x1="57525" y1="34783" x2="57525" y2="34783"/>
                        <a14:foregroundMark x1="53846" y1="44147" x2="53846" y2="44147"/>
                        <a14:foregroundMark x1="88963" y1="33779" x2="88963" y2="33779"/>
                        <a14:foregroundMark x1="93311" y1="51505" x2="93311" y2="51505"/>
                      </a14:backgroundRemoval>
                    </a14:imgEffect>
                  </a14:imgLayer>
                </a14:imgProps>
              </a:ext>
              <a:ext uri="{28A0092B-C50C-407E-A947-70E740481C1C}">
                <a14:useLocalDpi xmlns:a14="http://schemas.microsoft.com/office/drawing/2010/main" val="0"/>
              </a:ext>
            </a:extLst>
          </a:blip>
          <a:stretch>
            <a:fillRect/>
          </a:stretch>
        </p:blipFill>
        <p:spPr>
          <a:xfrm>
            <a:off x="165278" y="4292214"/>
            <a:ext cx="1240334" cy="1240334"/>
          </a:xfrm>
          <a:prstGeom prst="rect">
            <a:avLst/>
          </a:prstGeom>
        </p:spPr>
      </p:pic>
      <p:pic>
        <p:nvPicPr>
          <p:cNvPr id="21" name="Picture 20"/>
          <p:cNvPicPr>
            <a:picLocks noChangeAspect="1"/>
          </p:cNvPicPr>
          <p:nvPr/>
        </p:nvPicPr>
        <p:blipFill>
          <a:blip r:embed="rId14" cstate="print">
            <a:extLst>
              <a:ext uri="{BEBA8EAE-BF5A-486C-A8C5-ECC9F3942E4B}">
                <a14:imgProps xmlns:a14="http://schemas.microsoft.com/office/drawing/2010/main">
                  <a14:imgLayer r:embed="rId15">
                    <a14:imgEffect>
                      <a14:backgroundRemoval t="368" b="100000" l="0" r="100000">
                        <a14:foregroundMark x1="22059" y1="16912" x2="22059" y2="16912"/>
                        <a14:foregroundMark x1="56618" y1="54779" x2="56618" y2="54779"/>
                      </a14:backgroundRemoval>
                    </a14:imgEffect>
                  </a14:imgLayer>
                </a14:imgProps>
              </a:ext>
              <a:ext uri="{28A0092B-C50C-407E-A947-70E740481C1C}">
                <a14:useLocalDpi xmlns:a14="http://schemas.microsoft.com/office/drawing/2010/main" val="0"/>
              </a:ext>
            </a:extLst>
          </a:blip>
          <a:stretch>
            <a:fillRect/>
          </a:stretch>
        </p:blipFill>
        <p:spPr>
          <a:xfrm>
            <a:off x="146096" y="2894431"/>
            <a:ext cx="1130717" cy="1130717"/>
          </a:xfrm>
          <a:prstGeom prst="rect">
            <a:avLst/>
          </a:prstGeom>
        </p:spPr>
      </p:pic>
      <p:pic>
        <p:nvPicPr>
          <p:cNvPr id="33" name="Picture 3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86773" y="3254679"/>
            <a:ext cx="708670" cy="708670"/>
          </a:xfrm>
          <a:prstGeom prst="rect">
            <a:avLst/>
          </a:prstGeom>
        </p:spPr>
      </p:pic>
      <p:pic>
        <p:nvPicPr>
          <p:cNvPr id="67" name="Picture 6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220460" y="1892698"/>
            <a:ext cx="708670" cy="708670"/>
          </a:xfrm>
          <a:prstGeom prst="rect">
            <a:avLst/>
          </a:prstGeom>
        </p:spPr>
      </p:pic>
      <p:pic>
        <p:nvPicPr>
          <p:cNvPr id="68" name="Picture 6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517149" y="5450678"/>
            <a:ext cx="708670" cy="708670"/>
          </a:xfrm>
          <a:prstGeom prst="rect">
            <a:avLst/>
          </a:prstGeom>
        </p:spPr>
      </p:pic>
      <p:pic>
        <p:nvPicPr>
          <p:cNvPr id="69" name="Picture 6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724291" y="4476198"/>
            <a:ext cx="708670" cy="708670"/>
          </a:xfrm>
          <a:prstGeom prst="rect">
            <a:avLst/>
          </a:prstGeom>
        </p:spPr>
      </p:pic>
      <p:pic>
        <p:nvPicPr>
          <p:cNvPr id="70" name="Picture 3" descr="H:\Communication\Shared\Images Library\eHealth People Icons\mutuelle.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375227" y="1070951"/>
            <a:ext cx="936955" cy="93695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46556" y="3785329"/>
            <a:ext cx="1951264" cy="1155313"/>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41" name="Picture 4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670743" y="3853796"/>
            <a:ext cx="1702891" cy="504056"/>
          </a:xfrm>
          <a:prstGeom prst="rect">
            <a:avLst/>
          </a:prstGeom>
        </p:spPr>
      </p:pic>
      <p:pic>
        <p:nvPicPr>
          <p:cNvPr id="44" name="Picture 43"/>
          <p:cNvPicPr>
            <a:picLocks noChangeAspect="1"/>
          </p:cNvPicPr>
          <p:nvPr/>
        </p:nvPicPr>
        <p:blipFill>
          <a:blip r:embed="rId19"/>
          <a:stretch>
            <a:fillRect/>
          </a:stretch>
        </p:blipFill>
        <p:spPr>
          <a:xfrm>
            <a:off x="5795543" y="2382281"/>
            <a:ext cx="1846545" cy="526554"/>
          </a:xfrm>
          <a:prstGeom prst="rect">
            <a:avLst/>
          </a:prstGeom>
          <a:ln>
            <a:solidFill>
              <a:srgbClr val="525252"/>
            </a:solidFill>
          </a:ln>
        </p:spPr>
      </p:pic>
      <p:pic>
        <p:nvPicPr>
          <p:cNvPr id="14" name="Picture 13"/>
          <p:cNvPicPr>
            <a:picLocks noChangeAspect="1"/>
          </p:cNvPicPr>
          <p:nvPr/>
        </p:nvPicPr>
        <p:blipFill>
          <a:blip r:embed="rId20"/>
          <a:stretch>
            <a:fillRect/>
          </a:stretch>
        </p:blipFill>
        <p:spPr>
          <a:xfrm>
            <a:off x="4732416" y="5381485"/>
            <a:ext cx="1511939" cy="1274174"/>
          </a:xfrm>
          <a:prstGeom prst="rect">
            <a:avLst/>
          </a:prstGeom>
          <a:ln>
            <a:solidFill>
              <a:srgbClr val="525252"/>
            </a:solidFill>
          </a:ln>
        </p:spPr>
      </p:pic>
      <p:sp>
        <p:nvSpPr>
          <p:cNvPr id="75" name="TextBox 74"/>
          <p:cNvSpPr txBox="1"/>
          <p:nvPr/>
        </p:nvSpPr>
        <p:spPr>
          <a:xfrm>
            <a:off x="6985125" y="3976464"/>
            <a:ext cx="1368152" cy="646331"/>
          </a:xfrm>
          <a:prstGeom prst="rect">
            <a:avLst/>
          </a:prstGeom>
          <a:noFill/>
        </p:spPr>
        <p:txBody>
          <a:bodyPr wrap="square" rtlCol="0">
            <a:spAutoFit/>
          </a:bodyPr>
          <a:lstStyle/>
          <a:p>
            <a:r>
              <a:rPr lang="nl-BE" dirty="0"/>
              <a:t>Authentieke bronnen</a:t>
            </a:r>
            <a:endParaRPr lang="fr-BE" dirty="0"/>
          </a:p>
        </p:txBody>
      </p:sp>
      <p:pic>
        <p:nvPicPr>
          <p:cNvPr id="77" name="Picture 76"/>
          <p:cNvPicPr>
            <a:picLocks noChangeAspect="1"/>
          </p:cNvPicPr>
          <p:nvPr/>
        </p:nvPicPr>
        <p:blipFill>
          <a:blip r:embed="rId21"/>
          <a:stretch>
            <a:fillRect/>
          </a:stretch>
        </p:blipFill>
        <p:spPr>
          <a:xfrm>
            <a:off x="7345165" y="3472408"/>
            <a:ext cx="621846" cy="542591"/>
          </a:xfrm>
          <a:prstGeom prst="rect">
            <a:avLst/>
          </a:prstGeom>
        </p:spPr>
      </p:pic>
      <p:pic>
        <p:nvPicPr>
          <p:cNvPr id="25" name="Picture 24"/>
          <p:cNvPicPr>
            <a:picLocks noChangeAspect="1"/>
          </p:cNvPicPr>
          <p:nvPr/>
        </p:nvPicPr>
        <p:blipFill>
          <a:blip r:embed="rId22"/>
          <a:stretch>
            <a:fillRect/>
          </a:stretch>
        </p:blipFill>
        <p:spPr>
          <a:xfrm>
            <a:off x="5145145" y="4304981"/>
            <a:ext cx="650398" cy="564687"/>
          </a:xfrm>
          <a:prstGeom prst="rect">
            <a:avLst/>
          </a:prstGeom>
        </p:spPr>
      </p:pic>
      <p:sp>
        <p:nvSpPr>
          <p:cNvPr id="9" name="Date Placeholder 8"/>
          <p:cNvSpPr>
            <a:spLocks noGrp="1"/>
          </p:cNvSpPr>
          <p:nvPr>
            <p:ph type="dt" sz="half" idx="10"/>
          </p:nvPr>
        </p:nvSpPr>
        <p:spPr/>
        <p:txBody>
          <a:bodyPr/>
          <a:lstStyle/>
          <a:p>
            <a:r>
              <a:rPr lang="nl-BE" smtClean="0"/>
              <a:t>14/11/2019</a:t>
            </a:r>
            <a:endParaRPr lang="fr-BE"/>
          </a:p>
        </p:txBody>
      </p:sp>
      <p:cxnSp>
        <p:nvCxnSpPr>
          <p:cNvPr id="95" name="Straight Connector 94"/>
          <p:cNvCxnSpPr/>
          <p:nvPr/>
        </p:nvCxnSpPr>
        <p:spPr>
          <a:xfrm>
            <a:off x="4703608" y="1854301"/>
            <a:ext cx="561" cy="319441"/>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30A9230E-FFBB-4CCB-ABD7-198084EDE768}" type="slidenum">
              <a:rPr lang="fr-BE" smtClean="0"/>
              <a:t>7</a:t>
            </a:fld>
            <a:endParaRPr lang="fr-BE"/>
          </a:p>
        </p:txBody>
      </p:sp>
    </p:spTree>
    <p:extLst>
      <p:ext uri="{BB962C8B-B14F-4D97-AF65-F5344CB8AC3E}">
        <p14:creationId xmlns:p14="http://schemas.microsoft.com/office/powerpoint/2010/main" val="312562029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Governance organen - IVC</a:t>
            </a:r>
            <a:endParaRPr lang="fr-BE" dirty="0"/>
          </a:p>
        </p:txBody>
      </p:sp>
      <p:sp>
        <p:nvSpPr>
          <p:cNvPr id="3" name="Content Placeholder 2"/>
          <p:cNvSpPr>
            <a:spLocks noGrp="1"/>
          </p:cNvSpPr>
          <p:nvPr>
            <p:ph idx="1"/>
          </p:nvPr>
        </p:nvSpPr>
        <p:spPr/>
        <p:txBody>
          <a:bodyPr>
            <a:normAutofit lnSpcReduction="10000"/>
          </a:bodyPr>
          <a:lstStyle/>
          <a:p>
            <a:pPr lvl="0"/>
            <a:r>
              <a:rPr lang="nl-BE" dirty="0" smtClean="0">
                <a:sym typeface="Arial" charset="0"/>
              </a:rPr>
              <a:t>géén toezichthoudende autoriteit in de zin van de GDPR</a:t>
            </a:r>
          </a:p>
          <a:p>
            <a:pPr lvl="0"/>
            <a:r>
              <a:rPr lang="nl-BE" dirty="0" smtClean="0">
                <a:sym typeface="Arial" charset="0"/>
              </a:rPr>
              <a:t>opgericht bij de wet van 5 september 2018</a:t>
            </a:r>
          </a:p>
          <a:p>
            <a:pPr lvl="0"/>
            <a:r>
              <a:rPr lang="nl-BE" dirty="0" smtClean="0">
                <a:sym typeface="Arial" charset="0"/>
              </a:rPr>
              <a:t>samenstelling</a:t>
            </a:r>
          </a:p>
          <a:p>
            <a:pPr lvl="1"/>
            <a:r>
              <a:rPr lang="nl-BE" dirty="0" smtClean="0">
                <a:sym typeface="Arial" charset="0"/>
              </a:rPr>
              <a:t>kamer sociale zekerheid en gezondheid </a:t>
            </a:r>
          </a:p>
          <a:p>
            <a:pPr lvl="2"/>
            <a:r>
              <a:rPr lang="nl-BE" dirty="0" smtClean="0">
                <a:sym typeface="Arial" charset="0"/>
              </a:rPr>
              <a:t>heeft enkele bevoegdheden van het voormalige sectoraal comité van de sociale zekerheid en van de gezondheid overgenomen</a:t>
            </a:r>
          </a:p>
          <a:p>
            <a:pPr lvl="1"/>
            <a:r>
              <a:rPr lang="nl-BE" dirty="0" smtClean="0">
                <a:sym typeface="Arial" charset="0"/>
              </a:rPr>
              <a:t>kamer federale overheid</a:t>
            </a:r>
          </a:p>
          <a:p>
            <a:pPr lvl="2"/>
            <a:r>
              <a:rPr lang="nl-BE" dirty="0" smtClean="0">
                <a:sym typeface="Arial" charset="0"/>
              </a:rPr>
              <a:t>heeft enkele bevoegdheden van het voormalige sectoraal comité voor de federale overheid overgenomen</a:t>
            </a:r>
          </a:p>
          <a:p>
            <a:pPr lvl="0"/>
            <a:r>
              <a:rPr lang="nl-BE" dirty="0" smtClean="0">
                <a:sym typeface="Arial" charset="0"/>
              </a:rPr>
              <a:t>verdere regeling</a:t>
            </a:r>
          </a:p>
          <a:p>
            <a:pPr lvl="1"/>
            <a:r>
              <a:rPr lang="nl-BE" dirty="0" smtClean="0">
                <a:sym typeface="Arial" charset="0"/>
              </a:rPr>
              <a:t>kamer sociale zekerheid en gezondheid </a:t>
            </a:r>
          </a:p>
          <a:p>
            <a:pPr lvl="2"/>
            <a:r>
              <a:rPr lang="nl-BE" dirty="0" smtClean="0"/>
              <a:t>wet van 15 januari 1990 houdende oprichting en organisatie van een Kruispuntbank van de Sociale Zekerheid</a:t>
            </a:r>
            <a:endParaRPr lang="nl-BE" dirty="0" smtClean="0">
              <a:sym typeface="Arial" charset="0"/>
            </a:endParaRPr>
          </a:p>
          <a:p>
            <a:pPr lvl="1"/>
            <a:r>
              <a:rPr lang="nl-BE" dirty="0" smtClean="0">
                <a:sym typeface="Arial" charset="0"/>
              </a:rPr>
              <a:t>kamer federale overheid</a:t>
            </a:r>
          </a:p>
          <a:p>
            <a:pPr lvl="2"/>
            <a:r>
              <a:rPr lang="nl-BE" dirty="0" smtClean="0"/>
              <a:t>wet van 15 augustus 2012 houdende oprichting en organisatie van een federale dienstenintegrator</a:t>
            </a:r>
            <a:endParaRPr lang="nl-BE" dirty="0" smtClean="0">
              <a:sym typeface="Arial" charset="0"/>
            </a:endParaRPr>
          </a:p>
          <a:p>
            <a:endParaRPr lang="nl-BE" dirty="0" smtClean="0"/>
          </a:p>
        </p:txBody>
      </p:sp>
      <p:sp>
        <p:nvSpPr>
          <p:cNvPr id="9" name="Date Placeholder 8"/>
          <p:cNvSpPr>
            <a:spLocks noGrp="1"/>
          </p:cNvSpPr>
          <p:nvPr>
            <p:ph type="dt" sz="half" idx="10"/>
          </p:nvPr>
        </p:nvSpPr>
        <p:spPr/>
        <p:txBody>
          <a:bodyPr/>
          <a:lstStyle/>
          <a:p>
            <a:r>
              <a:rPr lang="nl-BE" smtClean="0"/>
              <a:t>14/11/2019</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70</a:t>
            </a:fld>
            <a:endParaRPr lang="fr-BE"/>
          </a:p>
        </p:txBody>
      </p:sp>
    </p:spTree>
    <p:extLst>
      <p:ext uri="{BB962C8B-B14F-4D97-AF65-F5344CB8AC3E}">
        <p14:creationId xmlns:p14="http://schemas.microsoft.com/office/powerpoint/2010/main" val="354103692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Governance organen - IVC</a:t>
            </a:r>
            <a:endParaRPr lang="fr-BE" dirty="0"/>
          </a:p>
        </p:txBody>
      </p:sp>
      <p:sp>
        <p:nvSpPr>
          <p:cNvPr id="3" name="Content Placeholder 2"/>
          <p:cNvSpPr>
            <a:spLocks noGrp="1"/>
          </p:cNvSpPr>
          <p:nvPr>
            <p:ph idx="1"/>
          </p:nvPr>
        </p:nvSpPr>
        <p:spPr/>
        <p:txBody>
          <a:bodyPr>
            <a:normAutofit/>
          </a:bodyPr>
          <a:lstStyle/>
          <a:p>
            <a:r>
              <a:rPr lang="nl-BE" dirty="0" smtClean="0"/>
              <a:t>bevoegdheden </a:t>
            </a:r>
            <a:r>
              <a:rPr lang="nl-BE" dirty="0"/>
              <a:t>IVC – kamer SZ&amp;G</a:t>
            </a:r>
            <a:endParaRPr lang="nl-BE" dirty="0" smtClean="0"/>
          </a:p>
          <a:p>
            <a:pPr lvl="1"/>
            <a:r>
              <a:rPr lang="nl-BE" dirty="0" smtClean="0"/>
              <a:t>bevoegdheden </a:t>
            </a:r>
            <a:r>
              <a:rPr lang="nl-BE" dirty="0"/>
              <a:t>SCSZ&amp;G die gehandhaafd worden</a:t>
            </a:r>
          </a:p>
          <a:p>
            <a:pPr lvl="2"/>
            <a:r>
              <a:rPr lang="nl-BE" dirty="0"/>
              <a:t>formuleren van goede praktijken</a:t>
            </a:r>
          </a:p>
          <a:p>
            <a:pPr lvl="2"/>
            <a:r>
              <a:rPr lang="nl-BE" dirty="0"/>
              <a:t>verlenen van beraadslagingen voor verwerking anonieme gegevens</a:t>
            </a:r>
          </a:p>
          <a:p>
            <a:pPr lvl="2"/>
            <a:r>
              <a:rPr lang="nl-BE" dirty="0"/>
              <a:t>verlenen van beraadslagingen voor mededeling persoonsgegevens</a:t>
            </a:r>
          </a:p>
          <a:p>
            <a:pPr lvl="2"/>
            <a:r>
              <a:rPr lang="nl-BE" dirty="0"/>
              <a:t>bijhouden en publiceren van lijst van beraadslagingen</a:t>
            </a:r>
          </a:p>
          <a:p>
            <a:pPr lvl="3"/>
            <a:r>
              <a:rPr lang="nl-BE" dirty="0"/>
              <a:t>website van de Kruispuntbank van de Sociale Zekerheid</a:t>
            </a:r>
          </a:p>
          <a:p>
            <a:pPr lvl="3"/>
            <a:r>
              <a:rPr lang="nl-BE" dirty="0"/>
              <a:t>website van het eHealth-platform</a:t>
            </a:r>
          </a:p>
          <a:p>
            <a:pPr lvl="2"/>
            <a:r>
              <a:rPr lang="nl-BE" dirty="0"/>
              <a:t>ondersteunen van functionarissen voor gegevensbescherming</a:t>
            </a:r>
          </a:p>
          <a:p>
            <a:pPr lvl="2"/>
            <a:r>
              <a:rPr lang="nl-BE" dirty="0"/>
              <a:t>publiceren van een beknopt activiteitenverslag</a:t>
            </a:r>
          </a:p>
          <a:p>
            <a:pPr lvl="1"/>
            <a:endParaRPr lang="nl-BE" dirty="0"/>
          </a:p>
          <a:p>
            <a:pPr lvl="1"/>
            <a:r>
              <a:rPr lang="nl-BE" dirty="0"/>
              <a:t>bevoegdheden SCSZ&amp;G die niet gehandhaafd worden</a:t>
            </a:r>
          </a:p>
          <a:p>
            <a:pPr lvl="2"/>
            <a:r>
              <a:rPr lang="nl-BE" dirty="0"/>
              <a:t>toezien op naleving regelgeving KSZ / gezondheidsgegevens</a:t>
            </a:r>
          </a:p>
          <a:p>
            <a:pPr lvl="2"/>
            <a:r>
              <a:rPr lang="nl-BE" dirty="0"/>
              <a:t>oplossen van problemen en geschillen / behandelen van </a:t>
            </a:r>
            <a:r>
              <a:rPr lang="nl-BE" dirty="0" smtClean="0"/>
              <a:t>klachten</a:t>
            </a:r>
            <a:endParaRPr lang="nl-BE" dirty="0"/>
          </a:p>
        </p:txBody>
      </p:sp>
      <p:sp>
        <p:nvSpPr>
          <p:cNvPr id="9" name="Date Placeholder 8"/>
          <p:cNvSpPr>
            <a:spLocks noGrp="1"/>
          </p:cNvSpPr>
          <p:nvPr>
            <p:ph type="dt" sz="half" idx="10"/>
          </p:nvPr>
        </p:nvSpPr>
        <p:spPr/>
        <p:txBody>
          <a:bodyPr/>
          <a:lstStyle/>
          <a:p>
            <a:r>
              <a:rPr lang="nl-BE" smtClean="0"/>
              <a:t>14/11/2019</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71</a:t>
            </a:fld>
            <a:endParaRPr lang="fr-BE"/>
          </a:p>
        </p:txBody>
      </p:sp>
    </p:spTree>
    <p:extLst>
      <p:ext uri="{BB962C8B-B14F-4D97-AF65-F5344CB8AC3E}">
        <p14:creationId xmlns:p14="http://schemas.microsoft.com/office/powerpoint/2010/main" val="305962507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Governance organen - IVC</a:t>
            </a:r>
            <a:endParaRPr lang="fr-BE" dirty="0"/>
          </a:p>
        </p:txBody>
      </p:sp>
      <p:sp>
        <p:nvSpPr>
          <p:cNvPr id="3" name="Content Placeholder 2"/>
          <p:cNvSpPr>
            <a:spLocks noGrp="1"/>
          </p:cNvSpPr>
          <p:nvPr>
            <p:ph idx="1"/>
          </p:nvPr>
        </p:nvSpPr>
        <p:spPr/>
        <p:txBody>
          <a:bodyPr>
            <a:normAutofit/>
          </a:bodyPr>
          <a:lstStyle/>
          <a:p>
            <a:r>
              <a:rPr lang="nl-BE" dirty="0"/>
              <a:t>b</a:t>
            </a:r>
            <a:r>
              <a:rPr lang="nl-BE" dirty="0" smtClean="0"/>
              <a:t>evoegdheden </a:t>
            </a:r>
            <a:r>
              <a:rPr lang="nl-BE" dirty="0"/>
              <a:t>IVC – kamer FO</a:t>
            </a:r>
            <a:endParaRPr lang="nl-BE" dirty="0" smtClean="0"/>
          </a:p>
          <a:p>
            <a:pPr lvl="1"/>
            <a:r>
              <a:rPr lang="nl-BE" dirty="0" smtClean="0"/>
              <a:t>verlenen </a:t>
            </a:r>
            <a:r>
              <a:rPr lang="nl-BE" dirty="0"/>
              <a:t>van beraadslagingen voor mededelingen van persoonsgegevens </a:t>
            </a:r>
            <a:r>
              <a:rPr lang="nl-NL" dirty="0"/>
              <a:t>door federale overheidsdiensten en openbare instellingen</a:t>
            </a:r>
          </a:p>
          <a:p>
            <a:pPr lvl="1"/>
            <a:endParaRPr lang="nl-NL" dirty="0"/>
          </a:p>
          <a:p>
            <a:pPr lvl="1"/>
            <a:r>
              <a:rPr lang="nl-NL" dirty="0"/>
              <a:t>bijhouden en publiceren van een lijst van verleende beraadslagingen en van een beknopt activiteitenverslag op de website van de FOD Beleid en Ondersteuning</a:t>
            </a:r>
          </a:p>
          <a:p>
            <a:pPr lvl="1"/>
            <a:endParaRPr lang="nl-BE" dirty="0"/>
          </a:p>
          <a:p>
            <a:pPr lvl="1"/>
            <a:r>
              <a:rPr lang="nl-BE" dirty="0"/>
              <a:t>géén bevoegdheden inzake het toezicht op de naleving van de regelgeving, het oplossen van problemen en geschillen of het behandelen van </a:t>
            </a:r>
            <a:r>
              <a:rPr lang="nl-BE" dirty="0" smtClean="0"/>
              <a:t>klachten</a:t>
            </a:r>
            <a:endParaRPr lang="nl-BE" dirty="0"/>
          </a:p>
        </p:txBody>
      </p:sp>
      <p:sp>
        <p:nvSpPr>
          <p:cNvPr id="9" name="Date Placeholder 8"/>
          <p:cNvSpPr>
            <a:spLocks noGrp="1"/>
          </p:cNvSpPr>
          <p:nvPr>
            <p:ph type="dt" sz="half" idx="10"/>
          </p:nvPr>
        </p:nvSpPr>
        <p:spPr/>
        <p:txBody>
          <a:bodyPr/>
          <a:lstStyle/>
          <a:p>
            <a:r>
              <a:rPr lang="nl-BE" smtClean="0"/>
              <a:t>14/11/2019</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72</a:t>
            </a:fld>
            <a:endParaRPr lang="fr-BE"/>
          </a:p>
        </p:txBody>
      </p:sp>
    </p:spTree>
    <p:extLst>
      <p:ext uri="{BB962C8B-B14F-4D97-AF65-F5344CB8AC3E}">
        <p14:creationId xmlns:p14="http://schemas.microsoft.com/office/powerpoint/2010/main" val="64599983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35131" y="931398"/>
            <a:ext cx="8656320" cy="1193492"/>
          </a:xfrm>
          <a:prstGeom prst="rect">
            <a:avLst/>
          </a:prstGeom>
          <a:solidFill>
            <a:srgbClr val="C6D4CE"/>
          </a:solidFill>
          <a:ln>
            <a:solidFill>
              <a:srgbClr val="C6D4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p:cNvSpPr/>
          <p:nvPr/>
        </p:nvSpPr>
        <p:spPr>
          <a:xfrm>
            <a:off x="3819608" y="2124890"/>
            <a:ext cx="5071843" cy="4250801"/>
          </a:xfrm>
          <a:prstGeom prst="rect">
            <a:avLst/>
          </a:prstGeom>
          <a:solidFill>
            <a:srgbClr val="C6D4CE"/>
          </a:solidFill>
          <a:ln>
            <a:solidFill>
              <a:srgbClr val="C6D4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62" name="Straight Connector 61"/>
          <p:cNvCxnSpPr/>
          <p:nvPr/>
        </p:nvCxnSpPr>
        <p:spPr>
          <a:xfrm flipH="1">
            <a:off x="3935661" y="2981153"/>
            <a:ext cx="4191" cy="1397454"/>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87063" y="2977081"/>
            <a:ext cx="1543" cy="872133"/>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571323" y="1513511"/>
            <a:ext cx="5351" cy="547337"/>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306553" y="2060848"/>
            <a:ext cx="6560831"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315450" y="980728"/>
            <a:ext cx="8501048" cy="806933"/>
          </a:xfrm>
          <a:custGeom>
            <a:avLst/>
            <a:gdLst>
              <a:gd name="connsiteX0" fmla="*/ 0 w 8383164"/>
              <a:gd name="connsiteY0" fmla="*/ 0 h 676799"/>
              <a:gd name="connsiteX1" fmla="*/ 8383164 w 8383164"/>
              <a:gd name="connsiteY1" fmla="*/ 0 h 676799"/>
              <a:gd name="connsiteX2" fmla="*/ 8383164 w 8383164"/>
              <a:gd name="connsiteY2" fmla="*/ 676799 h 676799"/>
              <a:gd name="connsiteX3" fmla="*/ 0 w 8383164"/>
              <a:gd name="connsiteY3" fmla="*/ 676799 h 676799"/>
              <a:gd name="connsiteX4" fmla="*/ 0 w 8383164"/>
              <a:gd name="connsiteY4" fmla="*/ 0 h 67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3164" h="676799">
                <a:moveTo>
                  <a:pt x="0" y="0"/>
                </a:moveTo>
                <a:lnTo>
                  <a:pt x="8383164" y="0"/>
                </a:lnTo>
                <a:lnTo>
                  <a:pt x="8383164" y="676799"/>
                </a:lnTo>
                <a:lnTo>
                  <a:pt x="0" y="676799"/>
                </a:lnTo>
                <a:lnTo>
                  <a:pt x="0" y="0"/>
                </a:lnTo>
                <a:close/>
              </a:path>
            </a:pathLst>
          </a:custGeom>
          <a:solidFill>
            <a:srgbClr val="1F497D"/>
          </a:solidFill>
          <a:ln>
            <a:solidFill>
              <a:srgbClr val="1F497D"/>
            </a:solidFill>
          </a:ln>
        </p:spPr>
        <p:style>
          <a:lnRef idx="2">
            <a:schemeClr val="lt1">
              <a:hueOff val="0"/>
              <a:satOff val="0"/>
              <a:lumOff val="0"/>
              <a:alphaOff val="0"/>
            </a:schemeClr>
          </a:lnRef>
          <a:fillRef idx="1">
            <a:scrgbClr r="0" g="0" b="0"/>
          </a:fillRef>
          <a:effectRef idx="0">
            <a:schemeClr val="accent1">
              <a:shade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pPr>
            <a:r>
              <a:rPr lang="fr-BE" sz="1100" b="1" dirty="0" err="1" smtClean="0">
                <a:effectLst>
                  <a:outerShdw blurRad="50800" dist="38100" dir="2700000" algn="tl" rotWithShape="0">
                    <a:prstClr val="black">
                      <a:alpha val="40000"/>
                    </a:prstClr>
                  </a:outerShdw>
                </a:effectLst>
              </a:rPr>
              <a:t>Algemeen</a:t>
            </a:r>
            <a:r>
              <a:rPr lang="fr-BE" sz="1100" b="1" dirty="0" smtClean="0">
                <a:effectLst>
                  <a:outerShdw blurRad="50800" dist="38100" dir="2700000" algn="tl" rotWithShape="0">
                    <a:prstClr val="black">
                      <a:alpha val="40000"/>
                    </a:prstClr>
                  </a:outerShdw>
                </a:effectLst>
              </a:rPr>
              <a:t> </a:t>
            </a:r>
            <a:r>
              <a:rPr lang="fr-BE" sz="1100" b="1" dirty="0" err="1" smtClean="0">
                <a:effectLst>
                  <a:outerShdw blurRad="50800" dist="38100" dir="2700000" algn="tl" rotWithShape="0">
                    <a:prstClr val="black">
                      <a:alpha val="40000"/>
                    </a:prstClr>
                  </a:outerShdw>
                </a:effectLst>
              </a:rPr>
              <a:t>beheer</a:t>
            </a:r>
            <a:endParaRPr lang="fr-BE" sz="1100" kern="1200" dirty="0" smtClean="0">
              <a:effectLst>
                <a:outerShdw blurRad="50800" dist="38100" dir="2700000" algn="tl" rotWithShape="0">
                  <a:prstClr val="black">
                    <a:alpha val="40000"/>
                  </a:prstClr>
                </a:outerShdw>
              </a:effectLst>
            </a:endParaRPr>
          </a:p>
          <a:p>
            <a:pPr lvl="0" algn="ctr" defTabSz="577850">
              <a:lnSpc>
                <a:spcPct val="90000"/>
              </a:lnSpc>
              <a:spcBef>
                <a:spcPct val="0"/>
              </a:spcBef>
              <a:spcAft>
                <a:spcPct val="35000"/>
              </a:spcAft>
            </a:pPr>
            <a:endParaRPr lang="nl-BE" sz="1100" dirty="0">
              <a:effectLst>
                <a:outerShdw blurRad="50800" dist="38100" dir="2700000" algn="tl" rotWithShape="0">
                  <a:prstClr val="black">
                    <a:alpha val="40000"/>
                  </a:prstClr>
                </a:outerShdw>
              </a:effectLst>
            </a:endParaRPr>
          </a:p>
          <a:p>
            <a:pPr lvl="0" algn="ctr" defTabSz="577850">
              <a:lnSpc>
                <a:spcPct val="90000"/>
              </a:lnSpc>
              <a:spcBef>
                <a:spcPct val="0"/>
              </a:spcBef>
            </a:pPr>
            <a:r>
              <a:rPr lang="nl-BE" sz="1100" kern="1200" dirty="0" smtClean="0">
                <a:effectLst>
                  <a:outerShdw blurRad="50800" dist="38100" dir="2700000" algn="tl" rotWithShape="0">
                    <a:prstClr val="black">
                      <a:alpha val="40000"/>
                    </a:prstClr>
                  </a:outerShdw>
                </a:effectLst>
              </a:rPr>
              <a:t>Frank Robben</a:t>
            </a:r>
          </a:p>
          <a:p>
            <a:pPr lvl="0" algn="ctr" defTabSz="577850">
              <a:lnSpc>
                <a:spcPct val="90000"/>
              </a:lnSpc>
              <a:spcBef>
                <a:spcPct val="0"/>
              </a:spcBef>
            </a:pPr>
            <a:r>
              <a:rPr lang="nl-BE" sz="1100" dirty="0" smtClean="0">
                <a:effectLst>
                  <a:outerShdw blurRad="50800" dist="38100" dir="2700000" algn="tl" rotWithShape="0">
                    <a:prstClr val="black">
                      <a:alpha val="40000"/>
                    </a:prstClr>
                  </a:outerShdw>
                </a:effectLst>
              </a:rPr>
              <a:t>(Thibaut Duvillier)</a:t>
            </a:r>
            <a:endParaRPr lang="fr-BE" sz="1100" kern="1200" dirty="0">
              <a:effectLst>
                <a:outerShdw blurRad="50800" dist="38100" dir="2700000" algn="tl" rotWithShape="0">
                  <a:prstClr val="black">
                    <a:alpha val="40000"/>
                  </a:prstClr>
                </a:outerShdw>
              </a:effectLst>
            </a:endParaRPr>
          </a:p>
        </p:txBody>
      </p:sp>
      <p:cxnSp>
        <p:nvCxnSpPr>
          <p:cNvPr id="47" name="Straight Connector 46"/>
          <p:cNvCxnSpPr/>
          <p:nvPr/>
        </p:nvCxnSpPr>
        <p:spPr>
          <a:xfrm>
            <a:off x="2941977" y="2069002"/>
            <a:ext cx="0" cy="222772"/>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205108" y="2069002"/>
            <a:ext cx="0" cy="222772"/>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583854" y="2069002"/>
            <a:ext cx="0" cy="222772"/>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306553" y="2069002"/>
            <a:ext cx="0" cy="222772"/>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867384" y="2069002"/>
            <a:ext cx="0" cy="222772"/>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44466" y="5276926"/>
            <a:ext cx="1338210" cy="1338209"/>
            <a:chOff x="2567605" y="1649590"/>
            <a:chExt cx="3966413" cy="3966414"/>
          </a:xfrm>
        </p:grpSpPr>
        <p:sp>
          <p:nvSpPr>
            <p:cNvPr id="29" name="Isosceles Triangle 28"/>
            <p:cNvSpPr/>
            <p:nvPr/>
          </p:nvSpPr>
          <p:spPr>
            <a:xfrm rot="14400476">
              <a:off x="3068182" y="3059955"/>
              <a:ext cx="3966413" cy="1145685"/>
            </a:xfrm>
            <a:prstGeom prst="triangle">
              <a:avLst/>
            </a:prstGeom>
            <a:solidFill>
              <a:srgbClr val="8166A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700"/>
            </a:p>
          </p:txBody>
        </p:sp>
        <p:sp>
          <p:nvSpPr>
            <p:cNvPr id="30" name="Isosceles Triangle 29"/>
            <p:cNvSpPr/>
            <p:nvPr/>
          </p:nvSpPr>
          <p:spPr>
            <a:xfrm rot="7199524" flipH="1">
              <a:off x="2080526" y="3059954"/>
              <a:ext cx="3966413" cy="1145685"/>
            </a:xfrm>
            <a:prstGeom prst="triangle">
              <a:avLst/>
            </a:prstGeom>
            <a:solidFill>
              <a:srgbClr val="4D7FBB"/>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700" dirty="0"/>
            </a:p>
          </p:txBody>
        </p:sp>
        <p:sp>
          <p:nvSpPr>
            <p:cNvPr id="31" name="Isosceles Triangle 30"/>
            <p:cNvSpPr/>
            <p:nvPr/>
          </p:nvSpPr>
          <p:spPr>
            <a:xfrm flipH="1">
              <a:off x="2567605" y="3915804"/>
              <a:ext cx="3966413" cy="1145685"/>
            </a:xfrm>
            <a:prstGeom prst="triangle">
              <a:avLst/>
            </a:prstGeom>
            <a:solidFill>
              <a:srgbClr val="F8A15A"/>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700"/>
            </a:p>
          </p:txBody>
        </p:sp>
        <p:sp>
          <p:nvSpPr>
            <p:cNvPr id="33" name="TextBox 32"/>
            <p:cNvSpPr txBox="1"/>
            <p:nvPr/>
          </p:nvSpPr>
          <p:spPr>
            <a:xfrm rot="18010533">
              <a:off x="3240648" y="3205474"/>
              <a:ext cx="1321801" cy="684179"/>
            </a:xfrm>
            <a:prstGeom prst="rect">
              <a:avLst/>
            </a:prstGeom>
            <a:noFill/>
            <a:effectLst>
              <a:outerShdw blurRad="50800" dist="38100" dir="2700000" algn="tl" rotWithShape="0">
                <a:prstClr val="black">
                  <a:alpha val="40000"/>
                </a:prstClr>
              </a:outerShdw>
            </a:effectLst>
          </p:spPr>
          <p:txBody>
            <a:bodyPr wrap="none" rtlCol="0">
              <a:spAutoFit/>
            </a:bodyPr>
            <a:lstStyle/>
            <a:p>
              <a:r>
                <a:rPr lang="nl-BE" sz="900" b="1" dirty="0" smtClean="0">
                  <a:solidFill>
                    <a:schemeClr val="bg1"/>
                  </a:solidFill>
                </a:rPr>
                <a:t>CORE</a:t>
              </a:r>
              <a:endParaRPr lang="fr-BE" sz="900" b="1" dirty="0">
                <a:solidFill>
                  <a:schemeClr val="bg1"/>
                </a:solidFill>
              </a:endParaRPr>
            </a:p>
          </p:txBody>
        </p:sp>
        <p:sp>
          <p:nvSpPr>
            <p:cNvPr id="34" name="TextBox 33"/>
            <p:cNvSpPr txBox="1"/>
            <p:nvPr/>
          </p:nvSpPr>
          <p:spPr>
            <a:xfrm rot="3615789">
              <a:off x="3964158" y="3187376"/>
              <a:ext cx="2614143" cy="684179"/>
            </a:xfrm>
            <a:prstGeom prst="rect">
              <a:avLst/>
            </a:prstGeom>
            <a:noFill/>
            <a:effectLst>
              <a:outerShdw blurRad="50800" dist="38100" dir="2700000" algn="tl" rotWithShape="0">
                <a:prstClr val="black">
                  <a:alpha val="40000"/>
                </a:prstClr>
              </a:outerShdw>
            </a:effectLst>
          </p:spPr>
          <p:txBody>
            <a:bodyPr wrap="none" rtlCol="0">
              <a:spAutoFit/>
            </a:bodyPr>
            <a:lstStyle/>
            <a:p>
              <a:r>
                <a:rPr lang="nl-BE" sz="900" b="1" dirty="0" smtClean="0">
                  <a:solidFill>
                    <a:schemeClr val="bg1"/>
                  </a:solidFill>
                </a:rPr>
                <a:t>VALUE-ADDED</a:t>
              </a:r>
              <a:endParaRPr lang="fr-BE" sz="900" b="1" dirty="0">
                <a:solidFill>
                  <a:schemeClr val="bg1"/>
                </a:solidFill>
              </a:endParaRPr>
            </a:p>
          </p:txBody>
        </p:sp>
        <p:sp>
          <p:nvSpPr>
            <p:cNvPr id="35" name="TextBox 34"/>
            <p:cNvSpPr txBox="1"/>
            <p:nvPr/>
          </p:nvSpPr>
          <p:spPr>
            <a:xfrm>
              <a:off x="3377284" y="4390298"/>
              <a:ext cx="2424091" cy="684180"/>
            </a:xfrm>
            <a:prstGeom prst="rect">
              <a:avLst/>
            </a:prstGeom>
            <a:noFill/>
            <a:effectLst>
              <a:outerShdw blurRad="50800" dist="38100" dir="2700000" algn="tl" rotWithShape="0">
                <a:prstClr val="black">
                  <a:alpha val="40000"/>
                </a:prstClr>
              </a:outerShdw>
            </a:effectLst>
          </p:spPr>
          <p:txBody>
            <a:bodyPr wrap="none" rtlCol="0">
              <a:spAutoFit/>
            </a:bodyPr>
            <a:lstStyle/>
            <a:p>
              <a:r>
                <a:rPr lang="nl-BE" sz="900" b="1" dirty="0" smtClean="0">
                  <a:solidFill>
                    <a:schemeClr val="bg1"/>
                  </a:solidFill>
                </a:rPr>
                <a:t>SUPPORTING</a:t>
              </a:r>
              <a:endParaRPr lang="fr-BE" sz="900" b="1" dirty="0">
                <a:solidFill>
                  <a:schemeClr val="bg1"/>
                </a:solidFill>
              </a:endParaRPr>
            </a:p>
          </p:txBody>
        </p:sp>
        <p:sp>
          <p:nvSpPr>
            <p:cNvPr id="36" name="Oval 35"/>
            <p:cNvSpPr/>
            <p:nvPr/>
          </p:nvSpPr>
          <p:spPr>
            <a:xfrm>
              <a:off x="4193208" y="3565956"/>
              <a:ext cx="740332" cy="740332"/>
            </a:xfrm>
            <a:prstGeom prst="ellipse">
              <a:avLst/>
            </a:prstGeom>
            <a:solidFill>
              <a:schemeClr val="bg1"/>
            </a:solidFill>
            <a:ln>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nl-BE" sz="1000" b="1" dirty="0" smtClean="0">
                  <a:solidFill>
                    <a:schemeClr val="tx2"/>
                  </a:solidFill>
                </a:rPr>
                <a:t>I&amp;S</a:t>
              </a:r>
              <a:endParaRPr lang="fr-BE" sz="1000" b="1" dirty="0">
                <a:solidFill>
                  <a:schemeClr val="tx2"/>
                </a:solidFill>
              </a:endParaRPr>
            </a:p>
          </p:txBody>
        </p:sp>
      </p:grpSp>
      <p:cxnSp>
        <p:nvCxnSpPr>
          <p:cNvPr id="41" name="Straight Connector 40"/>
          <p:cNvCxnSpPr/>
          <p:nvPr/>
        </p:nvCxnSpPr>
        <p:spPr>
          <a:xfrm>
            <a:off x="697491" y="3854668"/>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1" name="Freeform 50"/>
          <p:cNvSpPr/>
          <p:nvPr/>
        </p:nvSpPr>
        <p:spPr>
          <a:xfrm>
            <a:off x="852141" y="3605024"/>
            <a:ext cx="1270800" cy="486000"/>
          </a:xfrm>
          <a:custGeom>
            <a:avLst/>
            <a:gdLst>
              <a:gd name="connsiteX0" fmla="*/ 0 w 2326874"/>
              <a:gd name="connsiteY0" fmla="*/ 0 h 626384"/>
              <a:gd name="connsiteX1" fmla="*/ 2326874 w 2326874"/>
              <a:gd name="connsiteY1" fmla="*/ 0 h 626384"/>
              <a:gd name="connsiteX2" fmla="*/ 2326874 w 2326874"/>
              <a:gd name="connsiteY2" fmla="*/ 626384 h 626384"/>
              <a:gd name="connsiteX3" fmla="*/ 0 w 2326874"/>
              <a:gd name="connsiteY3" fmla="*/ 626384 h 626384"/>
              <a:gd name="connsiteX4" fmla="*/ 0 w 2326874"/>
              <a:gd name="connsiteY4" fmla="*/ 0 h 62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874" h="626384">
                <a:moveTo>
                  <a:pt x="0" y="0"/>
                </a:moveTo>
                <a:lnTo>
                  <a:pt x="2326874" y="0"/>
                </a:lnTo>
                <a:lnTo>
                  <a:pt x="2326874" y="626384"/>
                </a:lnTo>
                <a:lnTo>
                  <a:pt x="0" y="626384"/>
                </a:lnTo>
                <a:lnTo>
                  <a:pt x="0" y="0"/>
                </a:lnTo>
                <a:close/>
              </a:path>
            </a:pathLst>
          </a:custGeom>
          <a:ln>
            <a:solidFill>
              <a:srgbClr val="8CA5CC"/>
            </a:solidFill>
          </a:ln>
        </p:spPr>
        <p:style>
          <a:lnRef idx="2">
            <a:schemeClr val="lt1">
              <a:hueOff val="0"/>
              <a:satOff val="0"/>
              <a:lumOff val="0"/>
              <a:alphaOff val="0"/>
            </a:schemeClr>
          </a:lnRef>
          <a:fillRef idx="1">
            <a:schemeClr val="accent1">
              <a:tint val="80000"/>
              <a:hueOff val="0"/>
              <a:satOff val="0"/>
              <a:lumOff val="0"/>
              <a:alphaOff val="0"/>
            </a:schemeClr>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nl-BE" sz="1100" b="1" kern="1200" dirty="0" smtClean="0">
                <a:effectLst>
                  <a:outerShdw blurRad="50800" dist="38100" dir="2700000" algn="tl" rotWithShape="0">
                    <a:prstClr val="black">
                      <a:alpha val="40000"/>
                    </a:prstClr>
                  </a:outerShdw>
                </a:effectLst>
              </a:rPr>
              <a:t>Technische interoperabiliteit</a:t>
            </a:r>
            <a:endParaRPr lang="fr-BE" sz="1100" kern="1200" dirty="0">
              <a:effectLst>
                <a:outerShdw blurRad="50800" dist="38100" dir="2700000" algn="tl" rotWithShape="0">
                  <a:prstClr val="black">
                    <a:alpha val="40000"/>
                  </a:prstClr>
                </a:outerShdw>
              </a:effectLst>
            </a:endParaRPr>
          </a:p>
        </p:txBody>
      </p:sp>
      <p:cxnSp>
        <p:nvCxnSpPr>
          <p:cNvPr id="63" name="Straight Connector 62"/>
          <p:cNvCxnSpPr/>
          <p:nvPr/>
        </p:nvCxnSpPr>
        <p:spPr>
          <a:xfrm>
            <a:off x="3939852" y="3277983"/>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931393" y="3842864"/>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938862" y="4378607"/>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7204835" y="2981153"/>
            <a:ext cx="7275" cy="2995983"/>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213766" y="3296790"/>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213766" y="3842864"/>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215311" y="4916954"/>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201749" y="5438265"/>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195781" y="4378607"/>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213766" y="5977136"/>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65" name="Freeform 64"/>
          <p:cNvSpPr/>
          <p:nvPr/>
        </p:nvSpPr>
        <p:spPr>
          <a:xfrm>
            <a:off x="4110899" y="3066007"/>
            <a:ext cx="1270800" cy="486000"/>
          </a:xfrm>
          <a:custGeom>
            <a:avLst/>
            <a:gdLst>
              <a:gd name="connsiteX0" fmla="*/ 0 w 2326874"/>
              <a:gd name="connsiteY0" fmla="*/ 0 h 626384"/>
              <a:gd name="connsiteX1" fmla="*/ 2326874 w 2326874"/>
              <a:gd name="connsiteY1" fmla="*/ 0 h 626384"/>
              <a:gd name="connsiteX2" fmla="*/ 2326874 w 2326874"/>
              <a:gd name="connsiteY2" fmla="*/ 626384 h 626384"/>
              <a:gd name="connsiteX3" fmla="*/ 0 w 2326874"/>
              <a:gd name="connsiteY3" fmla="*/ 626384 h 626384"/>
              <a:gd name="connsiteX4" fmla="*/ 0 w 2326874"/>
              <a:gd name="connsiteY4" fmla="*/ 0 h 62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874" h="626384">
                <a:moveTo>
                  <a:pt x="0" y="0"/>
                </a:moveTo>
                <a:lnTo>
                  <a:pt x="2326874" y="0"/>
                </a:lnTo>
                <a:lnTo>
                  <a:pt x="2326874" y="626384"/>
                </a:lnTo>
                <a:lnTo>
                  <a:pt x="0" y="626384"/>
                </a:lnTo>
                <a:lnTo>
                  <a:pt x="0" y="0"/>
                </a:lnTo>
                <a:close/>
              </a:path>
            </a:pathLst>
          </a:custGeom>
          <a:solidFill>
            <a:srgbClr val="B3A2C7"/>
          </a:solidFill>
          <a:ln>
            <a:solidFill>
              <a:srgbClr val="B3A2C7"/>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nl-BE" sz="1100" b="1" dirty="0" smtClean="0">
                <a:effectLst>
                  <a:outerShdw blurRad="50800" dist="38100" dir="2700000" algn="tl" rotWithShape="0">
                    <a:prstClr val="black">
                      <a:alpha val="40000"/>
                    </a:prstClr>
                  </a:outerShdw>
                </a:effectLst>
              </a:rPr>
              <a:t>Jurist</a:t>
            </a:r>
            <a:endParaRPr lang="fr-BE" sz="1100" kern="1200" dirty="0">
              <a:effectLst>
                <a:outerShdw blurRad="50800" dist="38100" dir="2700000" algn="tl" rotWithShape="0">
                  <a:prstClr val="black">
                    <a:alpha val="40000"/>
                  </a:prstClr>
                </a:outerShdw>
              </a:effectLst>
            </a:endParaRPr>
          </a:p>
        </p:txBody>
      </p:sp>
      <p:sp>
        <p:nvSpPr>
          <p:cNvPr id="66" name="Freeform 65"/>
          <p:cNvSpPr/>
          <p:nvPr/>
        </p:nvSpPr>
        <p:spPr>
          <a:xfrm>
            <a:off x="4109095" y="3616048"/>
            <a:ext cx="1270800" cy="486000"/>
          </a:xfrm>
          <a:custGeom>
            <a:avLst/>
            <a:gdLst>
              <a:gd name="connsiteX0" fmla="*/ 0 w 2326874"/>
              <a:gd name="connsiteY0" fmla="*/ 0 h 626384"/>
              <a:gd name="connsiteX1" fmla="*/ 2326874 w 2326874"/>
              <a:gd name="connsiteY1" fmla="*/ 0 h 626384"/>
              <a:gd name="connsiteX2" fmla="*/ 2326874 w 2326874"/>
              <a:gd name="connsiteY2" fmla="*/ 626384 h 626384"/>
              <a:gd name="connsiteX3" fmla="*/ 0 w 2326874"/>
              <a:gd name="connsiteY3" fmla="*/ 626384 h 626384"/>
              <a:gd name="connsiteX4" fmla="*/ 0 w 2326874"/>
              <a:gd name="connsiteY4" fmla="*/ 0 h 62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874" h="626384">
                <a:moveTo>
                  <a:pt x="0" y="0"/>
                </a:moveTo>
                <a:lnTo>
                  <a:pt x="2326874" y="0"/>
                </a:lnTo>
                <a:lnTo>
                  <a:pt x="2326874" y="626384"/>
                </a:lnTo>
                <a:lnTo>
                  <a:pt x="0" y="626384"/>
                </a:lnTo>
                <a:lnTo>
                  <a:pt x="0" y="0"/>
                </a:lnTo>
                <a:close/>
              </a:path>
            </a:pathLst>
          </a:custGeom>
          <a:solidFill>
            <a:srgbClr val="B3A2C7"/>
          </a:solidFill>
          <a:ln>
            <a:solidFill>
              <a:srgbClr val="B3A2C7"/>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nl-BE" sz="1100" b="1" dirty="0" smtClean="0">
                <a:effectLst>
                  <a:outerShdw blurRad="50800" dist="38100" dir="2700000" algn="tl" rotWithShape="0">
                    <a:prstClr val="black">
                      <a:alpha val="40000"/>
                    </a:prstClr>
                  </a:outerShdw>
                </a:effectLst>
              </a:rPr>
              <a:t>Communicatie</a:t>
            </a:r>
            <a:endParaRPr lang="fr-BE" sz="1100" kern="1200" dirty="0">
              <a:effectLst>
                <a:outerShdw blurRad="50800" dist="38100" dir="2700000" algn="tl" rotWithShape="0">
                  <a:prstClr val="black">
                    <a:alpha val="40000"/>
                  </a:prstClr>
                </a:outerShdw>
              </a:effectLst>
            </a:endParaRPr>
          </a:p>
        </p:txBody>
      </p:sp>
      <p:sp>
        <p:nvSpPr>
          <p:cNvPr id="67" name="Freeform 66"/>
          <p:cNvSpPr/>
          <p:nvPr/>
        </p:nvSpPr>
        <p:spPr>
          <a:xfrm>
            <a:off x="4109095" y="4141957"/>
            <a:ext cx="1270800" cy="486000"/>
          </a:xfrm>
          <a:custGeom>
            <a:avLst/>
            <a:gdLst>
              <a:gd name="connsiteX0" fmla="*/ 0 w 2326874"/>
              <a:gd name="connsiteY0" fmla="*/ 0 h 626384"/>
              <a:gd name="connsiteX1" fmla="*/ 2326874 w 2326874"/>
              <a:gd name="connsiteY1" fmla="*/ 0 h 626384"/>
              <a:gd name="connsiteX2" fmla="*/ 2326874 w 2326874"/>
              <a:gd name="connsiteY2" fmla="*/ 626384 h 626384"/>
              <a:gd name="connsiteX3" fmla="*/ 0 w 2326874"/>
              <a:gd name="connsiteY3" fmla="*/ 626384 h 626384"/>
              <a:gd name="connsiteX4" fmla="*/ 0 w 2326874"/>
              <a:gd name="connsiteY4" fmla="*/ 0 h 62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874" h="626384">
                <a:moveTo>
                  <a:pt x="0" y="0"/>
                </a:moveTo>
                <a:lnTo>
                  <a:pt x="2326874" y="0"/>
                </a:lnTo>
                <a:lnTo>
                  <a:pt x="2326874" y="626384"/>
                </a:lnTo>
                <a:lnTo>
                  <a:pt x="0" y="626384"/>
                </a:lnTo>
                <a:lnTo>
                  <a:pt x="0" y="0"/>
                </a:lnTo>
                <a:close/>
              </a:path>
            </a:pathLst>
          </a:custGeom>
          <a:solidFill>
            <a:srgbClr val="B3A2C7"/>
          </a:solidFill>
          <a:ln>
            <a:solidFill>
              <a:srgbClr val="B3A2C7"/>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nl-BE" sz="1100" b="1" dirty="0" smtClean="0">
                <a:effectLst>
                  <a:outerShdw blurRad="50800" dist="38100" dir="2700000" algn="tl" rotWithShape="0">
                    <a:prstClr val="black">
                      <a:alpha val="40000"/>
                    </a:prstClr>
                  </a:outerShdw>
                </a:effectLst>
              </a:rPr>
              <a:t>(Statisticus)</a:t>
            </a:r>
            <a:endParaRPr lang="fr-BE" sz="1100" b="1" kern="1200" dirty="0">
              <a:effectLst>
                <a:outerShdw blurRad="50800" dist="38100" dir="2700000" algn="tl" rotWithShape="0">
                  <a:prstClr val="black">
                    <a:alpha val="40000"/>
                  </a:prstClr>
                </a:outerShdw>
              </a:effectLst>
            </a:endParaRPr>
          </a:p>
        </p:txBody>
      </p:sp>
      <p:sp>
        <p:nvSpPr>
          <p:cNvPr id="74" name="Freeform 73"/>
          <p:cNvSpPr/>
          <p:nvPr/>
        </p:nvSpPr>
        <p:spPr>
          <a:xfrm>
            <a:off x="7332818" y="3067378"/>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FAC090"/>
          </a:solidFill>
          <a:ln>
            <a:solidFill>
              <a:srgbClr val="FAC090"/>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nl-BE" sz="1100" b="1" kern="1200" dirty="0" smtClean="0">
                <a:effectLst>
                  <a:outerShdw blurRad="50800" dist="38100" dir="2700000" algn="tl" rotWithShape="0">
                    <a:prstClr val="black">
                      <a:alpha val="40000"/>
                    </a:prstClr>
                  </a:outerShdw>
                </a:effectLst>
              </a:rPr>
              <a:t>Human resources</a:t>
            </a:r>
            <a:endParaRPr lang="fr-BE" sz="1100" kern="1200" dirty="0">
              <a:effectLst>
                <a:outerShdw blurRad="50800" dist="38100" dir="2700000" algn="tl" rotWithShape="0">
                  <a:prstClr val="black">
                    <a:alpha val="40000"/>
                  </a:prstClr>
                </a:outerShdw>
              </a:effectLst>
            </a:endParaRPr>
          </a:p>
        </p:txBody>
      </p:sp>
      <p:sp>
        <p:nvSpPr>
          <p:cNvPr id="78" name="Freeform 77"/>
          <p:cNvSpPr/>
          <p:nvPr/>
        </p:nvSpPr>
        <p:spPr>
          <a:xfrm>
            <a:off x="7332817" y="3602777"/>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FAC090"/>
          </a:solidFill>
          <a:ln>
            <a:solidFill>
              <a:srgbClr val="FAC090"/>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nl-BE" sz="1100" b="1" kern="1200" dirty="0" smtClean="0">
                <a:effectLst>
                  <a:outerShdw blurRad="50800" dist="38100" dir="2700000" algn="tl" rotWithShape="0">
                    <a:prstClr val="black">
                      <a:alpha val="40000"/>
                    </a:prstClr>
                  </a:outerShdw>
                </a:effectLst>
              </a:rPr>
              <a:t>Budget &amp; </a:t>
            </a:r>
            <a:r>
              <a:rPr lang="nl-BE" sz="1100" b="1" kern="1200" dirty="0" err="1" smtClean="0">
                <a:effectLst>
                  <a:outerShdw blurRad="50800" dist="38100" dir="2700000" algn="tl" rotWithShape="0">
                    <a:prstClr val="black">
                      <a:alpha val="40000"/>
                    </a:prstClr>
                  </a:outerShdw>
                </a:effectLst>
              </a:rPr>
              <a:t>finance</a:t>
            </a:r>
            <a:endParaRPr lang="fr-BE" sz="1100" kern="1200" dirty="0">
              <a:effectLst>
                <a:outerShdw blurRad="50800" dist="38100" dir="2700000" algn="tl" rotWithShape="0">
                  <a:prstClr val="black">
                    <a:alpha val="40000"/>
                  </a:prstClr>
                </a:outerShdw>
              </a:effectLst>
            </a:endParaRPr>
          </a:p>
        </p:txBody>
      </p:sp>
      <p:sp>
        <p:nvSpPr>
          <p:cNvPr id="79" name="Freeform 78"/>
          <p:cNvSpPr/>
          <p:nvPr/>
        </p:nvSpPr>
        <p:spPr>
          <a:xfrm>
            <a:off x="7352458" y="5740984"/>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FAC090"/>
          </a:solidFill>
          <a:ln>
            <a:solidFill>
              <a:srgbClr val="FAC090"/>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nl-BE" sz="1100" b="1" kern="1200" dirty="0" err="1" smtClean="0">
                <a:effectLst>
                  <a:outerShdw blurRad="50800" dist="38100" dir="2700000" algn="tl" rotWithShape="0">
                    <a:prstClr val="black">
                      <a:alpha val="40000"/>
                    </a:prstClr>
                  </a:outerShdw>
                </a:effectLst>
              </a:rPr>
              <a:t>Traducteurs</a:t>
            </a:r>
            <a:endParaRPr lang="nl-BE" sz="1100" b="1" kern="1200" dirty="0" smtClean="0">
              <a:effectLst>
                <a:outerShdw blurRad="50800" dist="38100" dir="2700000" algn="tl" rotWithShape="0">
                  <a:prstClr val="black">
                    <a:alpha val="40000"/>
                  </a:prstClr>
                </a:outerShdw>
              </a:effectLst>
            </a:endParaRPr>
          </a:p>
          <a:p>
            <a:pPr lvl="0" algn="ctr" defTabSz="577850">
              <a:lnSpc>
                <a:spcPct val="90000"/>
              </a:lnSpc>
              <a:spcBef>
                <a:spcPct val="0"/>
              </a:spcBef>
              <a:spcAft>
                <a:spcPct val="35000"/>
              </a:spcAft>
            </a:pPr>
            <a:r>
              <a:rPr lang="nl-BE" sz="1100" b="1" dirty="0" smtClean="0">
                <a:effectLst>
                  <a:outerShdw blurRad="50800" dist="38100" dir="2700000" algn="tl" rotWithShape="0">
                    <a:prstClr val="black">
                      <a:alpha val="40000"/>
                    </a:prstClr>
                  </a:outerShdw>
                </a:effectLst>
              </a:rPr>
              <a:t>Vertalers</a:t>
            </a:r>
            <a:endParaRPr lang="fr-BE" sz="1100" kern="1200" dirty="0">
              <a:effectLst>
                <a:outerShdw blurRad="50800" dist="38100" dir="2700000" algn="tl" rotWithShape="0">
                  <a:prstClr val="black">
                    <a:alpha val="40000"/>
                  </a:prstClr>
                </a:outerShdw>
              </a:effectLst>
            </a:endParaRPr>
          </a:p>
        </p:txBody>
      </p:sp>
      <p:sp>
        <p:nvSpPr>
          <p:cNvPr id="80" name="Freeform 79"/>
          <p:cNvSpPr/>
          <p:nvPr/>
        </p:nvSpPr>
        <p:spPr>
          <a:xfrm>
            <a:off x="7341508" y="4136293"/>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FAC090"/>
          </a:solidFill>
          <a:ln>
            <a:solidFill>
              <a:srgbClr val="FAC090"/>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nl-BE" sz="1100" b="1" kern="1200" dirty="0" smtClean="0">
                <a:effectLst>
                  <a:outerShdw blurRad="50800" dist="38100" dir="2700000" algn="tl" rotWithShape="0">
                    <a:prstClr val="black">
                      <a:alpha val="40000"/>
                    </a:prstClr>
                  </a:outerShdw>
                </a:effectLst>
              </a:rPr>
              <a:t>Facility   management</a:t>
            </a:r>
            <a:endParaRPr lang="fr-BE" sz="1100" kern="1200" dirty="0">
              <a:effectLst>
                <a:outerShdw blurRad="50800" dist="38100" dir="2700000" algn="tl" rotWithShape="0">
                  <a:prstClr val="black">
                    <a:alpha val="40000"/>
                  </a:prstClr>
                </a:outerShdw>
              </a:effectLst>
            </a:endParaRPr>
          </a:p>
        </p:txBody>
      </p:sp>
      <p:sp>
        <p:nvSpPr>
          <p:cNvPr id="81" name="Freeform 80"/>
          <p:cNvSpPr/>
          <p:nvPr/>
        </p:nvSpPr>
        <p:spPr>
          <a:xfrm>
            <a:off x="7352458" y="5208201"/>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FAC090"/>
          </a:solidFill>
          <a:ln>
            <a:solidFill>
              <a:srgbClr val="FAC090"/>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nl-BE" sz="1100" b="1" kern="1200" dirty="0" smtClean="0">
                <a:effectLst>
                  <a:outerShdw blurRad="50800" dist="38100" dir="2700000" algn="tl" rotWithShape="0">
                    <a:prstClr val="black">
                      <a:alpha val="40000"/>
                    </a:prstClr>
                  </a:outerShdw>
                </a:effectLst>
              </a:rPr>
              <a:t>Management Information System</a:t>
            </a:r>
            <a:endParaRPr lang="fr-BE" sz="1100" kern="1200" dirty="0">
              <a:effectLst>
                <a:outerShdw blurRad="50800" dist="38100" dir="2700000" algn="tl" rotWithShape="0">
                  <a:prstClr val="black">
                    <a:alpha val="40000"/>
                  </a:prstClr>
                </a:outerShdw>
              </a:effectLst>
            </a:endParaRPr>
          </a:p>
        </p:txBody>
      </p:sp>
      <p:sp>
        <p:nvSpPr>
          <p:cNvPr id="82" name="Freeform 81"/>
          <p:cNvSpPr/>
          <p:nvPr/>
        </p:nvSpPr>
        <p:spPr>
          <a:xfrm>
            <a:off x="7350802" y="4675418"/>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FAC090"/>
          </a:solidFill>
          <a:ln>
            <a:solidFill>
              <a:srgbClr val="FAC090"/>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nl-BE" sz="1100" b="1" dirty="0" smtClean="0">
                <a:effectLst>
                  <a:outerShdw blurRad="50800" dist="38100" dir="2700000" algn="tl" rotWithShape="0">
                    <a:prstClr val="black">
                      <a:alpha val="40000"/>
                    </a:prstClr>
                  </a:outerShdw>
                </a:effectLst>
              </a:rPr>
              <a:t>Risk management &amp; </a:t>
            </a:r>
            <a:r>
              <a:rPr lang="nl-BE" sz="1100" b="1" dirty="0" err="1" smtClean="0">
                <a:effectLst>
                  <a:outerShdw blurRad="50800" dist="38100" dir="2700000" algn="tl" rotWithShape="0">
                    <a:prstClr val="black">
                      <a:alpha val="40000"/>
                    </a:prstClr>
                  </a:outerShdw>
                </a:effectLst>
              </a:rPr>
              <a:t>internal</a:t>
            </a:r>
            <a:r>
              <a:rPr lang="nl-BE" sz="1100" b="1" dirty="0" smtClean="0">
                <a:effectLst>
                  <a:outerShdw blurRad="50800" dist="38100" dir="2700000" algn="tl" rotWithShape="0">
                    <a:prstClr val="black">
                      <a:alpha val="40000"/>
                    </a:prstClr>
                  </a:outerShdw>
                </a:effectLst>
              </a:rPr>
              <a:t> control</a:t>
            </a:r>
            <a:endParaRPr lang="fr-BE" sz="1100" kern="1200" dirty="0">
              <a:effectLst>
                <a:outerShdw blurRad="50800" dist="38100" dir="2700000" algn="tl" rotWithShape="0">
                  <a:prstClr val="black">
                    <a:alpha val="40000"/>
                  </a:prstClr>
                </a:outerShdw>
              </a:effectLst>
            </a:endParaRPr>
          </a:p>
        </p:txBody>
      </p:sp>
      <p:sp>
        <p:nvSpPr>
          <p:cNvPr id="42" name="Freeform 41"/>
          <p:cNvSpPr/>
          <p:nvPr/>
        </p:nvSpPr>
        <p:spPr>
          <a:xfrm>
            <a:off x="583387" y="2271597"/>
            <a:ext cx="1480959" cy="699711"/>
          </a:xfrm>
          <a:custGeom>
            <a:avLst/>
            <a:gdLst>
              <a:gd name="connsiteX0" fmla="*/ 0 w 2679901"/>
              <a:gd name="connsiteY0" fmla="*/ 0 h 815730"/>
              <a:gd name="connsiteX1" fmla="*/ 2679901 w 2679901"/>
              <a:gd name="connsiteY1" fmla="*/ 0 h 815730"/>
              <a:gd name="connsiteX2" fmla="*/ 2679901 w 2679901"/>
              <a:gd name="connsiteY2" fmla="*/ 815730 h 815730"/>
              <a:gd name="connsiteX3" fmla="*/ 0 w 2679901"/>
              <a:gd name="connsiteY3" fmla="*/ 815730 h 815730"/>
              <a:gd name="connsiteX4" fmla="*/ 0 w 2679901"/>
              <a:gd name="connsiteY4" fmla="*/ 0 h 815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901" h="815730">
                <a:moveTo>
                  <a:pt x="0" y="0"/>
                </a:moveTo>
                <a:lnTo>
                  <a:pt x="2679901" y="0"/>
                </a:lnTo>
                <a:lnTo>
                  <a:pt x="2679901" y="815730"/>
                </a:lnTo>
                <a:lnTo>
                  <a:pt x="0" y="815730"/>
                </a:lnTo>
                <a:lnTo>
                  <a:pt x="0" y="0"/>
                </a:lnTo>
                <a:close/>
              </a:path>
            </a:pathLst>
          </a:custGeom>
          <a:solidFill>
            <a:srgbClr val="4D7FBB"/>
          </a:solidFill>
          <a:ln>
            <a:solidFill>
              <a:srgbClr val="4D7FBB"/>
            </a:solidFill>
          </a:ln>
        </p:spPr>
        <p:style>
          <a:lnRef idx="2">
            <a:schemeClr val="lt1">
              <a:hueOff val="0"/>
              <a:satOff val="0"/>
              <a:lumOff val="0"/>
              <a:alphaOff val="0"/>
            </a:schemeClr>
          </a:lnRef>
          <a:fillRef idx="1">
            <a:scrgbClr r="0" g="0" b="0"/>
          </a:fillRef>
          <a:effectRef idx="0">
            <a:schemeClr val="accent1">
              <a:tint val="99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nl-BE" sz="1100" b="1" dirty="0" smtClean="0">
                <a:effectLst>
                  <a:outerShdw blurRad="50800" dist="38100" dir="2700000" algn="tl" rotWithShape="0">
                    <a:prstClr val="black">
                      <a:alpha val="40000"/>
                    </a:prstClr>
                  </a:outerShdw>
                </a:effectLst>
              </a:rPr>
              <a:t>Programma-, project- &amp; klantenbeheer</a:t>
            </a:r>
            <a:endParaRPr lang="fr-BE" sz="1100" b="1" dirty="0">
              <a:effectLst>
                <a:outerShdw blurRad="50800" dist="38100" dir="2700000" algn="tl" rotWithShape="0">
                  <a:prstClr val="black">
                    <a:alpha val="40000"/>
                  </a:prstClr>
                </a:outerShdw>
              </a:effectLst>
            </a:endParaRPr>
          </a:p>
          <a:p>
            <a:pPr lvl="0" algn="ctr" defTabSz="577850">
              <a:lnSpc>
                <a:spcPct val="90000"/>
              </a:lnSpc>
              <a:spcBef>
                <a:spcPct val="0"/>
              </a:spcBef>
              <a:spcAft>
                <a:spcPct val="35000"/>
              </a:spcAft>
            </a:pPr>
            <a:r>
              <a:rPr lang="nl-BE" sz="1100" dirty="0" smtClean="0">
                <a:effectLst>
                  <a:outerShdw blurRad="50800" dist="38100" dir="2700000" algn="tl" rotWithShape="0">
                    <a:prstClr val="black">
                      <a:alpha val="40000"/>
                    </a:prstClr>
                  </a:outerShdw>
                </a:effectLst>
              </a:rPr>
              <a:t>Thibaut Duvillier</a:t>
            </a:r>
          </a:p>
        </p:txBody>
      </p:sp>
      <p:sp>
        <p:nvSpPr>
          <p:cNvPr id="38" name="Freeform 37"/>
          <p:cNvSpPr/>
          <p:nvPr/>
        </p:nvSpPr>
        <p:spPr>
          <a:xfrm>
            <a:off x="2190458" y="2271597"/>
            <a:ext cx="1522397" cy="699711"/>
          </a:xfrm>
          <a:custGeom>
            <a:avLst/>
            <a:gdLst>
              <a:gd name="connsiteX0" fmla="*/ 0 w 2679901"/>
              <a:gd name="connsiteY0" fmla="*/ 0 h 815730"/>
              <a:gd name="connsiteX1" fmla="*/ 2679901 w 2679901"/>
              <a:gd name="connsiteY1" fmla="*/ 0 h 815730"/>
              <a:gd name="connsiteX2" fmla="*/ 2679901 w 2679901"/>
              <a:gd name="connsiteY2" fmla="*/ 815730 h 815730"/>
              <a:gd name="connsiteX3" fmla="*/ 0 w 2679901"/>
              <a:gd name="connsiteY3" fmla="*/ 815730 h 815730"/>
              <a:gd name="connsiteX4" fmla="*/ 0 w 2679901"/>
              <a:gd name="connsiteY4" fmla="*/ 0 h 815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901" h="815730">
                <a:moveTo>
                  <a:pt x="0" y="0"/>
                </a:moveTo>
                <a:lnTo>
                  <a:pt x="2679901" y="0"/>
                </a:lnTo>
                <a:lnTo>
                  <a:pt x="2679901" y="815730"/>
                </a:lnTo>
                <a:lnTo>
                  <a:pt x="0" y="815730"/>
                </a:lnTo>
                <a:lnTo>
                  <a:pt x="0" y="0"/>
                </a:lnTo>
                <a:close/>
              </a:path>
            </a:pathLst>
          </a:custGeom>
          <a:solidFill>
            <a:srgbClr val="4D7FBB"/>
          </a:solidFill>
          <a:ln>
            <a:solidFill>
              <a:srgbClr val="4D7FBB"/>
            </a:solidFill>
          </a:ln>
        </p:spPr>
        <p:style>
          <a:lnRef idx="2">
            <a:schemeClr val="lt1">
              <a:hueOff val="0"/>
              <a:satOff val="0"/>
              <a:lumOff val="0"/>
              <a:alphaOff val="0"/>
            </a:schemeClr>
          </a:lnRef>
          <a:fillRef idx="1">
            <a:scrgbClr r="0" g="0" b="0"/>
          </a:fillRef>
          <a:effectRef idx="0">
            <a:schemeClr val="accent1">
              <a:tint val="99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ts val="462"/>
              </a:spcAft>
            </a:pPr>
            <a:r>
              <a:rPr lang="fr-BE" sz="1100" b="1" dirty="0" err="1" smtClean="0">
                <a:effectLst>
                  <a:outerShdw blurRad="50800" dist="38100" dir="2700000" algn="tl" rotWithShape="0">
                    <a:prstClr val="black">
                      <a:alpha val="40000"/>
                    </a:prstClr>
                  </a:outerShdw>
                </a:effectLst>
              </a:rPr>
              <a:t>Toepassingsontwikkeling</a:t>
            </a:r>
            <a:r>
              <a:rPr lang="fr-BE" sz="1100" b="1" dirty="0" smtClean="0">
                <a:effectLst>
                  <a:outerShdw blurRad="50800" dist="38100" dir="2700000" algn="tl" rotWithShape="0">
                    <a:prstClr val="black">
                      <a:alpha val="40000"/>
                    </a:prstClr>
                  </a:outerShdw>
                </a:effectLst>
              </a:rPr>
              <a:t> </a:t>
            </a:r>
            <a:r>
              <a:rPr lang="fr-BE" sz="1100" b="1" dirty="0">
                <a:effectLst>
                  <a:outerShdw blurRad="50800" dist="38100" dir="2700000" algn="tl" rotWithShape="0">
                    <a:prstClr val="black">
                      <a:alpha val="40000"/>
                    </a:prstClr>
                  </a:outerShdw>
                </a:effectLst>
              </a:rPr>
              <a:t>&amp; service </a:t>
            </a:r>
            <a:r>
              <a:rPr lang="fr-BE" sz="1100" b="1" dirty="0" smtClean="0">
                <a:effectLst>
                  <a:outerShdw blurRad="50800" dist="38100" dir="2700000" algn="tl" rotWithShape="0">
                    <a:prstClr val="black">
                      <a:alpha val="40000"/>
                    </a:prstClr>
                  </a:outerShdw>
                </a:effectLst>
              </a:rPr>
              <a:t>management</a:t>
            </a:r>
          </a:p>
          <a:p>
            <a:pPr lvl="0" algn="ctr" defTabSz="577850">
              <a:lnSpc>
                <a:spcPct val="90000"/>
              </a:lnSpc>
              <a:spcBef>
                <a:spcPct val="0"/>
              </a:spcBef>
              <a:spcAft>
                <a:spcPts val="462"/>
              </a:spcAft>
            </a:pPr>
            <a:r>
              <a:rPr lang="fr-BE" sz="1100" dirty="0" smtClean="0">
                <a:effectLst>
                  <a:outerShdw blurRad="50800" dist="38100" dir="2700000" algn="tl" rotWithShape="0">
                    <a:prstClr val="black">
                      <a:alpha val="40000"/>
                    </a:prstClr>
                  </a:outerShdw>
                </a:effectLst>
              </a:rPr>
              <a:t>Michel Stuckens</a:t>
            </a:r>
            <a:endParaRPr lang="nl-BE" sz="1100" dirty="0" smtClean="0">
              <a:effectLst>
                <a:outerShdw blurRad="50800" dist="38100" dir="2700000" algn="tl" rotWithShape="0">
                  <a:prstClr val="black">
                    <a:alpha val="40000"/>
                  </a:prstClr>
                </a:outerShdw>
              </a:effectLst>
            </a:endParaRPr>
          </a:p>
          <a:p>
            <a:pPr lvl="0" algn="ctr" defTabSz="577850">
              <a:lnSpc>
                <a:spcPct val="90000"/>
              </a:lnSpc>
              <a:spcBef>
                <a:spcPct val="0"/>
              </a:spcBef>
              <a:spcAft>
                <a:spcPct val="35000"/>
              </a:spcAft>
            </a:pPr>
            <a:endParaRPr lang="fr-BE" sz="1100" kern="1200" dirty="0">
              <a:effectLst>
                <a:outerShdw blurRad="50800" dist="38100" dir="2700000" algn="tl" rotWithShape="0">
                  <a:prstClr val="black">
                    <a:alpha val="40000"/>
                  </a:prstClr>
                </a:outerShdw>
              </a:effectLst>
            </a:endParaRPr>
          </a:p>
        </p:txBody>
      </p:sp>
      <p:sp>
        <p:nvSpPr>
          <p:cNvPr id="32" name="Freeform 31"/>
          <p:cNvSpPr/>
          <p:nvPr/>
        </p:nvSpPr>
        <p:spPr>
          <a:xfrm>
            <a:off x="3824132" y="2271597"/>
            <a:ext cx="1538881" cy="699711"/>
          </a:xfrm>
          <a:custGeom>
            <a:avLst/>
            <a:gdLst>
              <a:gd name="connsiteX0" fmla="*/ 0 w 2679901"/>
              <a:gd name="connsiteY0" fmla="*/ 0 h 815730"/>
              <a:gd name="connsiteX1" fmla="*/ 2679901 w 2679901"/>
              <a:gd name="connsiteY1" fmla="*/ 0 h 815730"/>
              <a:gd name="connsiteX2" fmla="*/ 2679901 w 2679901"/>
              <a:gd name="connsiteY2" fmla="*/ 815730 h 815730"/>
              <a:gd name="connsiteX3" fmla="*/ 0 w 2679901"/>
              <a:gd name="connsiteY3" fmla="*/ 815730 h 815730"/>
              <a:gd name="connsiteX4" fmla="*/ 0 w 2679901"/>
              <a:gd name="connsiteY4" fmla="*/ 0 h 815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901" h="815730">
                <a:moveTo>
                  <a:pt x="0" y="0"/>
                </a:moveTo>
                <a:lnTo>
                  <a:pt x="2679901" y="0"/>
                </a:lnTo>
                <a:lnTo>
                  <a:pt x="2679901" y="815730"/>
                </a:lnTo>
                <a:lnTo>
                  <a:pt x="0" y="815730"/>
                </a:lnTo>
                <a:lnTo>
                  <a:pt x="0" y="0"/>
                </a:lnTo>
                <a:close/>
              </a:path>
            </a:pathLst>
          </a:custGeom>
          <a:solidFill>
            <a:srgbClr val="8166A2"/>
          </a:solidFill>
          <a:ln>
            <a:solidFill>
              <a:srgbClr val="8166A2"/>
            </a:solidFill>
          </a:ln>
        </p:spPr>
        <p:style>
          <a:lnRef idx="2">
            <a:schemeClr val="lt1">
              <a:hueOff val="0"/>
              <a:satOff val="0"/>
              <a:lumOff val="0"/>
              <a:alphaOff val="0"/>
            </a:schemeClr>
          </a:lnRef>
          <a:fillRef idx="1">
            <a:scrgbClr r="0" g="0" b="0"/>
          </a:fillRef>
          <a:effectRef idx="0">
            <a:schemeClr val="accent1">
              <a:tint val="99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en-US" sz="1100" b="1" dirty="0" err="1" smtClean="0">
                <a:effectLst>
                  <a:outerShdw blurRad="50800" dist="38100" dir="2700000" algn="tl" rotWithShape="0">
                    <a:prstClr val="black">
                      <a:alpha val="40000"/>
                    </a:prstClr>
                  </a:outerShdw>
                </a:effectLst>
              </a:rPr>
              <a:t>Innovatie</a:t>
            </a:r>
            <a:r>
              <a:rPr lang="en-US" sz="1100" b="1" dirty="0" smtClean="0">
                <a:effectLst>
                  <a:outerShdw blurRad="50800" dist="38100" dir="2700000" algn="tl" rotWithShape="0">
                    <a:prstClr val="black">
                      <a:alpha val="40000"/>
                    </a:prstClr>
                  </a:outerShdw>
                </a:effectLst>
              </a:rPr>
              <a:t> &amp; </a:t>
            </a:r>
            <a:r>
              <a:rPr lang="en-US" sz="1100" b="1" dirty="0" err="1" smtClean="0">
                <a:effectLst>
                  <a:outerShdw blurRad="50800" dist="38100" dir="2700000" algn="tl" rotWithShape="0">
                    <a:prstClr val="black">
                      <a:alpha val="40000"/>
                    </a:prstClr>
                  </a:outerShdw>
                </a:effectLst>
              </a:rPr>
              <a:t>beleidsondersteuning</a:t>
            </a:r>
            <a:endParaRPr lang="en-US" sz="1100" b="1" dirty="0" smtClean="0">
              <a:effectLst>
                <a:outerShdw blurRad="50800" dist="38100" dir="2700000" algn="tl" rotWithShape="0">
                  <a:prstClr val="black">
                    <a:alpha val="40000"/>
                  </a:prstClr>
                </a:outerShdw>
              </a:effectLst>
            </a:endParaRPr>
          </a:p>
          <a:p>
            <a:pPr lvl="0" algn="ctr" defTabSz="577850">
              <a:lnSpc>
                <a:spcPct val="90000"/>
              </a:lnSpc>
              <a:spcBef>
                <a:spcPct val="0"/>
              </a:spcBef>
              <a:spcAft>
                <a:spcPct val="35000"/>
              </a:spcAft>
            </a:pPr>
            <a:r>
              <a:rPr lang="en-US" sz="1100" kern="1200" dirty="0" smtClean="0">
                <a:effectLst>
                  <a:outerShdw blurRad="50800" dist="38100" dir="2700000" algn="tl" rotWithShape="0">
                    <a:prstClr val="black">
                      <a:alpha val="40000"/>
                    </a:prstClr>
                  </a:outerShdw>
                </a:effectLst>
              </a:rPr>
              <a:t>Peter Maes</a:t>
            </a:r>
          </a:p>
        </p:txBody>
      </p:sp>
      <p:sp>
        <p:nvSpPr>
          <p:cNvPr id="44" name="Freeform 43"/>
          <p:cNvSpPr/>
          <p:nvPr/>
        </p:nvSpPr>
        <p:spPr>
          <a:xfrm>
            <a:off x="5484492" y="2280316"/>
            <a:ext cx="1501756" cy="690992"/>
          </a:xfrm>
          <a:custGeom>
            <a:avLst/>
            <a:gdLst>
              <a:gd name="connsiteX0" fmla="*/ 0 w 2679901"/>
              <a:gd name="connsiteY0" fmla="*/ 0 h 815730"/>
              <a:gd name="connsiteX1" fmla="*/ 2679901 w 2679901"/>
              <a:gd name="connsiteY1" fmla="*/ 0 h 815730"/>
              <a:gd name="connsiteX2" fmla="*/ 2679901 w 2679901"/>
              <a:gd name="connsiteY2" fmla="*/ 815730 h 815730"/>
              <a:gd name="connsiteX3" fmla="*/ 0 w 2679901"/>
              <a:gd name="connsiteY3" fmla="*/ 815730 h 815730"/>
              <a:gd name="connsiteX4" fmla="*/ 0 w 2679901"/>
              <a:gd name="connsiteY4" fmla="*/ 0 h 815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901" h="815730">
                <a:moveTo>
                  <a:pt x="0" y="0"/>
                </a:moveTo>
                <a:lnTo>
                  <a:pt x="2679901" y="0"/>
                </a:lnTo>
                <a:lnTo>
                  <a:pt x="2679901" y="815730"/>
                </a:lnTo>
                <a:lnTo>
                  <a:pt x="0" y="815730"/>
                </a:lnTo>
                <a:lnTo>
                  <a:pt x="0" y="0"/>
                </a:lnTo>
                <a:close/>
              </a:path>
            </a:pathLst>
          </a:custGeom>
          <a:solidFill>
            <a:srgbClr val="4D7FBB"/>
          </a:solidFill>
          <a:ln>
            <a:solidFill>
              <a:srgbClr val="4D7FBB"/>
            </a:solidFill>
          </a:ln>
        </p:spPr>
        <p:style>
          <a:lnRef idx="2">
            <a:schemeClr val="lt1">
              <a:hueOff val="0"/>
              <a:satOff val="0"/>
              <a:lumOff val="0"/>
              <a:alphaOff val="0"/>
            </a:schemeClr>
          </a:lnRef>
          <a:fillRef idx="1">
            <a:scrgbClr r="0" g="0" b="0"/>
          </a:fillRef>
          <a:effectRef idx="0">
            <a:schemeClr val="accent1">
              <a:tint val="99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nl-BE" sz="1100" b="1" dirty="0" smtClean="0">
                <a:effectLst>
                  <a:outerShdw blurRad="50800" dist="38100" dir="2700000" algn="tl" rotWithShape="0">
                    <a:prstClr val="black">
                      <a:alpha val="40000"/>
                    </a:prstClr>
                  </a:outerShdw>
                </a:effectLst>
              </a:rPr>
              <a:t>Interne audit &amp; informatieveiligheid</a:t>
            </a:r>
          </a:p>
          <a:p>
            <a:pPr lvl="0" algn="ctr" defTabSz="577850">
              <a:lnSpc>
                <a:spcPct val="90000"/>
              </a:lnSpc>
              <a:spcBef>
                <a:spcPct val="0"/>
              </a:spcBef>
              <a:spcAft>
                <a:spcPct val="35000"/>
              </a:spcAft>
            </a:pPr>
            <a:r>
              <a:rPr lang="nl-BE" sz="1100" dirty="0" smtClean="0">
                <a:effectLst>
                  <a:outerShdw blurRad="50800" dist="38100" dir="2700000" algn="tl" rotWithShape="0">
                    <a:prstClr val="black">
                      <a:alpha val="40000"/>
                    </a:prstClr>
                  </a:outerShdw>
                </a:effectLst>
              </a:rPr>
              <a:t>Kurt Maekelberghe</a:t>
            </a:r>
            <a:endParaRPr lang="nl-BE" sz="1100" dirty="0">
              <a:effectLst>
                <a:outerShdw blurRad="50800" dist="38100" dir="2700000" algn="tl" rotWithShape="0">
                  <a:prstClr val="black">
                    <a:alpha val="40000"/>
                  </a:prstClr>
                </a:outerShdw>
              </a:effectLst>
            </a:endParaRPr>
          </a:p>
          <a:p>
            <a:pPr lvl="0" algn="ctr" defTabSz="577850">
              <a:lnSpc>
                <a:spcPct val="90000"/>
              </a:lnSpc>
              <a:spcBef>
                <a:spcPct val="0"/>
              </a:spcBef>
              <a:spcAft>
                <a:spcPct val="35000"/>
              </a:spcAft>
            </a:pPr>
            <a:endParaRPr lang="fr-BE" sz="1100" kern="1200" dirty="0">
              <a:effectLst>
                <a:outerShdw blurRad="50800" dist="38100" dir="2700000" algn="tl" rotWithShape="0">
                  <a:prstClr val="black">
                    <a:alpha val="40000"/>
                  </a:prstClr>
                </a:outerShdw>
              </a:effectLst>
            </a:endParaRPr>
          </a:p>
        </p:txBody>
      </p:sp>
      <p:sp>
        <p:nvSpPr>
          <p:cNvPr id="45" name="Freeform 44"/>
          <p:cNvSpPr/>
          <p:nvPr/>
        </p:nvSpPr>
        <p:spPr>
          <a:xfrm>
            <a:off x="7095648" y="2278965"/>
            <a:ext cx="1508919" cy="692343"/>
          </a:xfrm>
          <a:custGeom>
            <a:avLst/>
            <a:gdLst>
              <a:gd name="connsiteX0" fmla="*/ 0 w 2679901"/>
              <a:gd name="connsiteY0" fmla="*/ 0 h 815730"/>
              <a:gd name="connsiteX1" fmla="*/ 2679901 w 2679901"/>
              <a:gd name="connsiteY1" fmla="*/ 0 h 815730"/>
              <a:gd name="connsiteX2" fmla="*/ 2679901 w 2679901"/>
              <a:gd name="connsiteY2" fmla="*/ 815730 h 815730"/>
              <a:gd name="connsiteX3" fmla="*/ 0 w 2679901"/>
              <a:gd name="connsiteY3" fmla="*/ 815730 h 815730"/>
              <a:gd name="connsiteX4" fmla="*/ 0 w 2679901"/>
              <a:gd name="connsiteY4" fmla="*/ 0 h 815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901" h="815730">
                <a:moveTo>
                  <a:pt x="0" y="0"/>
                </a:moveTo>
                <a:lnTo>
                  <a:pt x="2679901" y="0"/>
                </a:lnTo>
                <a:lnTo>
                  <a:pt x="2679901" y="815730"/>
                </a:lnTo>
                <a:lnTo>
                  <a:pt x="0" y="815730"/>
                </a:lnTo>
                <a:lnTo>
                  <a:pt x="0" y="0"/>
                </a:lnTo>
                <a:close/>
              </a:path>
            </a:pathLst>
          </a:custGeom>
          <a:solidFill>
            <a:srgbClr val="F8A15A"/>
          </a:solidFill>
          <a:ln>
            <a:solidFill>
              <a:srgbClr val="F8A15A"/>
            </a:solidFill>
          </a:ln>
        </p:spPr>
        <p:style>
          <a:lnRef idx="2">
            <a:schemeClr val="lt1">
              <a:hueOff val="0"/>
              <a:satOff val="0"/>
              <a:lumOff val="0"/>
              <a:alphaOff val="0"/>
            </a:schemeClr>
          </a:lnRef>
          <a:fillRef idx="1">
            <a:scrgbClr r="0" g="0" b="0"/>
          </a:fillRef>
          <a:effectRef idx="0">
            <a:schemeClr val="accent1">
              <a:tint val="99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nl-BE" sz="1100" b="1" dirty="0" smtClean="0">
                <a:effectLst>
                  <a:outerShdw blurRad="50800" dist="38100" dir="2700000" algn="tl" rotWithShape="0">
                    <a:prstClr val="black">
                      <a:alpha val="40000"/>
                    </a:prstClr>
                  </a:outerShdw>
                </a:effectLst>
              </a:rPr>
              <a:t>Resources     management</a:t>
            </a:r>
          </a:p>
          <a:p>
            <a:pPr lvl="0" algn="ctr" defTabSz="577850">
              <a:lnSpc>
                <a:spcPct val="90000"/>
              </a:lnSpc>
              <a:spcBef>
                <a:spcPct val="0"/>
              </a:spcBef>
              <a:spcAft>
                <a:spcPct val="35000"/>
              </a:spcAft>
            </a:pPr>
            <a:r>
              <a:rPr lang="nl-BE" sz="1100" dirty="0" smtClean="0">
                <a:effectLst>
                  <a:outerShdw blurRad="50800" dist="38100" dir="2700000" algn="tl" rotWithShape="0">
                    <a:prstClr val="black">
                      <a:alpha val="40000"/>
                    </a:prstClr>
                  </a:outerShdw>
                </a:effectLst>
              </a:rPr>
              <a:t>Régis Pierlot</a:t>
            </a:r>
          </a:p>
          <a:p>
            <a:pPr lvl="0" algn="ctr" defTabSz="577850">
              <a:lnSpc>
                <a:spcPct val="90000"/>
              </a:lnSpc>
              <a:spcBef>
                <a:spcPct val="0"/>
              </a:spcBef>
              <a:spcAft>
                <a:spcPct val="35000"/>
              </a:spcAft>
            </a:pPr>
            <a:endParaRPr lang="fr-BE" sz="1100" kern="1200" dirty="0">
              <a:effectLst>
                <a:outerShdw blurRad="50800" dist="38100" dir="2700000" algn="tl" rotWithShape="0">
                  <a:prstClr val="black">
                    <a:alpha val="40000"/>
                  </a:prstClr>
                </a:outerShdw>
              </a:effectLst>
            </a:endParaRPr>
          </a:p>
        </p:txBody>
      </p:sp>
      <p:sp>
        <p:nvSpPr>
          <p:cNvPr id="2" name="Title 1"/>
          <p:cNvSpPr>
            <a:spLocks noGrp="1"/>
          </p:cNvSpPr>
          <p:nvPr>
            <p:ph type="title"/>
          </p:nvPr>
        </p:nvSpPr>
        <p:spPr/>
        <p:txBody>
          <a:bodyPr/>
          <a:lstStyle/>
          <a:p>
            <a:r>
              <a:rPr lang="nl-BE" dirty="0" smtClean="0"/>
              <a:t>Interne organisatie </a:t>
            </a:r>
            <a:r>
              <a:rPr lang="nl-BE" dirty="0">
                <a:solidFill>
                  <a:srgbClr val="087670"/>
                </a:solidFill>
              </a:rPr>
              <a:t>eHealth</a:t>
            </a:r>
            <a:r>
              <a:rPr lang="nl-BE" dirty="0"/>
              <a:t>-platform</a:t>
            </a:r>
            <a:r>
              <a:rPr lang="nl-BE" dirty="0" smtClean="0"/>
              <a:t> </a:t>
            </a:r>
            <a:endParaRPr lang="fr-BE" dirty="0"/>
          </a:p>
        </p:txBody>
      </p:sp>
      <p:cxnSp>
        <p:nvCxnSpPr>
          <p:cNvPr id="57" name="Straight Connector 56"/>
          <p:cNvCxnSpPr/>
          <p:nvPr/>
        </p:nvCxnSpPr>
        <p:spPr>
          <a:xfrm flipH="1">
            <a:off x="2313024" y="2987502"/>
            <a:ext cx="7275" cy="2995983"/>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21955" y="3303139"/>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321955" y="3849213"/>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323500" y="4923303"/>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309938" y="5444614"/>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303970" y="4384956"/>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321955" y="5983485"/>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85" name="Freeform 84"/>
          <p:cNvSpPr/>
          <p:nvPr/>
        </p:nvSpPr>
        <p:spPr>
          <a:xfrm>
            <a:off x="2441007" y="3073727"/>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8CA5CC"/>
          </a:solidFill>
          <a:ln>
            <a:solidFill>
              <a:srgbClr val="8CA5CC"/>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nl-BE" sz="1100" b="1" kern="1200" dirty="0" smtClean="0">
                <a:effectLst>
                  <a:outerShdw blurRad="50800" dist="38100" dir="2700000" algn="tl" rotWithShape="0">
                    <a:prstClr val="black">
                      <a:alpha val="40000"/>
                    </a:prstClr>
                  </a:outerShdw>
                </a:effectLst>
              </a:rPr>
              <a:t>Architecten</a:t>
            </a:r>
            <a:endParaRPr lang="fr-BE" sz="1100" kern="1200" dirty="0">
              <a:effectLst>
                <a:outerShdw blurRad="50800" dist="38100" dir="2700000" algn="tl" rotWithShape="0">
                  <a:prstClr val="black">
                    <a:alpha val="40000"/>
                  </a:prstClr>
                </a:outerShdw>
              </a:effectLst>
            </a:endParaRPr>
          </a:p>
        </p:txBody>
      </p:sp>
      <p:sp>
        <p:nvSpPr>
          <p:cNvPr id="86" name="Freeform 85"/>
          <p:cNvSpPr/>
          <p:nvPr/>
        </p:nvSpPr>
        <p:spPr>
          <a:xfrm>
            <a:off x="2441006" y="3609126"/>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8CA5CC"/>
          </a:solidFill>
          <a:ln>
            <a:solidFill>
              <a:srgbClr val="8CA5CC"/>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nl-BE" sz="1100" b="1" kern="1200" dirty="0" smtClean="0">
                <a:effectLst>
                  <a:outerShdw blurRad="50800" dist="38100" dir="2700000" algn="tl" rotWithShape="0">
                    <a:prstClr val="black">
                      <a:alpha val="40000"/>
                    </a:prstClr>
                  </a:outerShdw>
                </a:effectLst>
              </a:rPr>
              <a:t>Functioneel </a:t>
            </a:r>
            <a:r>
              <a:rPr lang="nl-BE" sz="1100" b="1" kern="1200" dirty="0" err="1" smtClean="0">
                <a:effectLst>
                  <a:outerShdw blurRad="50800" dist="38100" dir="2700000" algn="tl" rotWithShape="0">
                    <a:prstClr val="black">
                      <a:alpha val="40000"/>
                    </a:prstClr>
                  </a:outerShdw>
                </a:effectLst>
              </a:rPr>
              <a:t>analysten</a:t>
            </a:r>
            <a:endParaRPr lang="fr-BE" sz="1100" kern="1200" dirty="0">
              <a:effectLst>
                <a:outerShdw blurRad="50800" dist="38100" dir="2700000" algn="tl" rotWithShape="0">
                  <a:prstClr val="black">
                    <a:alpha val="40000"/>
                  </a:prstClr>
                </a:outerShdw>
              </a:effectLst>
            </a:endParaRPr>
          </a:p>
        </p:txBody>
      </p:sp>
      <p:sp>
        <p:nvSpPr>
          <p:cNvPr id="87" name="Freeform 86"/>
          <p:cNvSpPr/>
          <p:nvPr/>
        </p:nvSpPr>
        <p:spPr>
          <a:xfrm>
            <a:off x="2460647" y="5747333"/>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8CA5CC"/>
          </a:solidFill>
          <a:ln>
            <a:solidFill>
              <a:srgbClr val="8CA5CC"/>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nl-BE" sz="1100" b="1" kern="1200" dirty="0" smtClean="0">
                <a:effectLst>
                  <a:outerShdw blurRad="50800" dist="38100" dir="2700000" algn="tl" rotWithShape="0">
                    <a:prstClr val="black">
                      <a:alpha val="40000"/>
                    </a:prstClr>
                  </a:outerShdw>
                </a:effectLst>
              </a:rPr>
              <a:t>Data management</a:t>
            </a:r>
            <a:endParaRPr lang="fr-BE" sz="1100" kern="1200" dirty="0">
              <a:effectLst>
                <a:outerShdw blurRad="50800" dist="38100" dir="2700000" algn="tl" rotWithShape="0">
                  <a:prstClr val="black">
                    <a:alpha val="40000"/>
                  </a:prstClr>
                </a:outerShdw>
              </a:effectLst>
            </a:endParaRPr>
          </a:p>
        </p:txBody>
      </p:sp>
      <p:sp>
        <p:nvSpPr>
          <p:cNvPr id="88" name="Freeform 87"/>
          <p:cNvSpPr/>
          <p:nvPr/>
        </p:nvSpPr>
        <p:spPr>
          <a:xfrm>
            <a:off x="2449697" y="4142642"/>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8CA5CC"/>
          </a:solidFill>
          <a:ln>
            <a:solidFill>
              <a:srgbClr val="8CA5CC"/>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nl-BE" sz="1100" b="1" kern="1200" dirty="0" smtClean="0">
                <a:effectLst>
                  <a:outerShdw blurRad="50800" dist="38100" dir="2700000" algn="tl" rotWithShape="0">
                    <a:prstClr val="black">
                      <a:alpha val="40000"/>
                    </a:prstClr>
                  </a:outerShdw>
                </a:effectLst>
              </a:rPr>
              <a:t>Toepassings-ingenieurs</a:t>
            </a:r>
            <a:endParaRPr lang="fr-BE" sz="1100" kern="1200" dirty="0">
              <a:effectLst>
                <a:outerShdw blurRad="50800" dist="38100" dir="2700000" algn="tl" rotWithShape="0">
                  <a:prstClr val="black">
                    <a:alpha val="40000"/>
                  </a:prstClr>
                </a:outerShdw>
              </a:effectLst>
            </a:endParaRPr>
          </a:p>
        </p:txBody>
      </p:sp>
      <p:sp>
        <p:nvSpPr>
          <p:cNvPr id="89" name="Freeform 88"/>
          <p:cNvSpPr/>
          <p:nvPr/>
        </p:nvSpPr>
        <p:spPr>
          <a:xfrm>
            <a:off x="2460647" y="5214550"/>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8CA5CC"/>
          </a:solidFill>
          <a:ln>
            <a:solidFill>
              <a:srgbClr val="8CA5CC"/>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nl-BE" sz="1100" b="1" kern="1200" dirty="0" smtClean="0">
                <a:effectLst>
                  <a:outerShdw blurRad="50800" dist="38100" dir="2700000" algn="tl" rotWithShape="0">
                    <a:prstClr val="black">
                      <a:alpha val="40000"/>
                    </a:prstClr>
                  </a:outerShdw>
                </a:effectLst>
              </a:rPr>
              <a:t>Service management</a:t>
            </a:r>
          </a:p>
        </p:txBody>
      </p:sp>
      <p:sp>
        <p:nvSpPr>
          <p:cNvPr id="90" name="Freeform 89"/>
          <p:cNvSpPr/>
          <p:nvPr/>
        </p:nvSpPr>
        <p:spPr>
          <a:xfrm>
            <a:off x="2458991" y="4681767"/>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8CA5CC"/>
          </a:solidFill>
          <a:ln>
            <a:solidFill>
              <a:srgbClr val="8CA5CC"/>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nl-BE" sz="1100" b="1" dirty="0" smtClean="0">
                <a:effectLst>
                  <a:outerShdw blurRad="50800" dist="38100" dir="2700000" algn="tl" rotWithShape="0">
                    <a:prstClr val="black">
                      <a:alpha val="40000"/>
                    </a:prstClr>
                  </a:outerShdw>
                </a:effectLst>
              </a:rPr>
              <a:t>Toepassings-ontwikkelaars</a:t>
            </a:r>
            <a:endParaRPr lang="fr-BE" sz="1100" kern="1200" dirty="0">
              <a:effectLst>
                <a:outerShdw blurRad="50800" dist="38100" dir="2700000" algn="tl" rotWithShape="0">
                  <a:prstClr val="black">
                    <a:alpha val="40000"/>
                  </a:prstClr>
                </a:outerShdw>
              </a:effectLst>
            </a:endParaRPr>
          </a:p>
        </p:txBody>
      </p:sp>
      <p:sp>
        <p:nvSpPr>
          <p:cNvPr id="91" name="Freeform 90"/>
          <p:cNvSpPr/>
          <p:nvPr/>
        </p:nvSpPr>
        <p:spPr>
          <a:xfrm>
            <a:off x="857920" y="3045851"/>
            <a:ext cx="1270800"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8CA5CC"/>
          </a:solidFill>
          <a:ln>
            <a:solidFill>
              <a:srgbClr val="8CA5CC"/>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nl-BE" sz="1100" b="1" kern="1200" dirty="0" smtClean="0">
                <a:effectLst>
                  <a:outerShdw blurRad="50800" dist="38100" dir="2700000" algn="tl" rotWithShape="0">
                    <a:prstClr val="black">
                      <a:alpha val="40000"/>
                    </a:prstClr>
                  </a:outerShdw>
                </a:effectLst>
              </a:rPr>
              <a:t>Projectleiders</a:t>
            </a:r>
          </a:p>
        </p:txBody>
      </p:sp>
      <p:cxnSp>
        <p:nvCxnSpPr>
          <p:cNvPr id="92" name="Straight Connector 91"/>
          <p:cNvCxnSpPr/>
          <p:nvPr/>
        </p:nvCxnSpPr>
        <p:spPr>
          <a:xfrm>
            <a:off x="685126" y="3296790"/>
            <a:ext cx="167015"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p:txBody>
          <a:bodyPr/>
          <a:lstStyle/>
          <a:p>
            <a:r>
              <a:rPr lang="nl-BE" smtClean="0"/>
              <a:t>14/11/2019</a:t>
            </a:r>
            <a:endParaRPr lang="fr-BE"/>
          </a:p>
        </p:txBody>
      </p:sp>
      <p:sp>
        <p:nvSpPr>
          <p:cNvPr id="3" name="Slide Number Placeholder 2"/>
          <p:cNvSpPr>
            <a:spLocks noGrp="1"/>
          </p:cNvSpPr>
          <p:nvPr>
            <p:ph type="sldNum" sz="quarter" idx="12"/>
          </p:nvPr>
        </p:nvSpPr>
        <p:spPr/>
        <p:txBody>
          <a:bodyPr/>
          <a:lstStyle/>
          <a:p>
            <a:fld id="{30A9230E-FFBB-4CCB-ABD7-198084EDE768}" type="slidenum">
              <a:rPr lang="fr-BE" smtClean="0"/>
              <a:t>73</a:t>
            </a:fld>
            <a:endParaRPr lang="fr-BE"/>
          </a:p>
        </p:txBody>
      </p:sp>
    </p:spTree>
    <p:extLst>
      <p:ext uri="{BB962C8B-B14F-4D97-AF65-F5344CB8AC3E}">
        <p14:creationId xmlns:p14="http://schemas.microsoft.com/office/powerpoint/2010/main" val="3524344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Dossier Unique</a:t>
            </a:r>
            <a:endParaRPr lang="nl-BE" dirty="0"/>
          </a:p>
        </p:txBody>
      </p:sp>
      <p:pic>
        <p:nvPicPr>
          <p:cNvPr id="6" name="Content Placeholder 5"/>
          <p:cNvPicPr>
            <a:picLocks noGrp="1" noChangeAspect="1"/>
          </p:cNvPicPr>
          <p:nvPr>
            <p:ph idx="1"/>
          </p:nvPr>
        </p:nvPicPr>
        <p:blipFill>
          <a:blip r:embed="rId2"/>
          <a:stretch>
            <a:fillRect/>
          </a:stretch>
        </p:blipFill>
        <p:spPr>
          <a:xfrm>
            <a:off x="127917" y="1612800"/>
            <a:ext cx="8862596" cy="3715200"/>
          </a:xfrm>
          <a:prstGeom prst="rect">
            <a:avLst/>
          </a:prstGeom>
        </p:spPr>
      </p:pic>
      <p:sp>
        <p:nvSpPr>
          <p:cNvPr id="4" name="Tijdelijke aanduiding voor datum 3"/>
          <p:cNvSpPr>
            <a:spLocks noGrp="1"/>
          </p:cNvSpPr>
          <p:nvPr>
            <p:ph type="dt" sz="half" idx="10"/>
          </p:nvPr>
        </p:nvSpPr>
        <p:spPr/>
        <p:txBody>
          <a:bodyPr/>
          <a:lstStyle/>
          <a:p>
            <a:r>
              <a:rPr lang="nl-BE" smtClean="0"/>
              <a:t>14/11/2019</a:t>
            </a:r>
            <a:endParaRPr lang="fr-BE"/>
          </a:p>
        </p:txBody>
      </p:sp>
      <p:sp>
        <p:nvSpPr>
          <p:cNvPr id="3" name="Slide Number Placeholder 2"/>
          <p:cNvSpPr>
            <a:spLocks noGrp="1"/>
          </p:cNvSpPr>
          <p:nvPr>
            <p:ph type="sldNum" sz="quarter" idx="12"/>
          </p:nvPr>
        </p:nvSpPr>
        <p:spPr/>
        <p:txBody>
          <a:bodyPr/>
          <a:lstStyle/>
          <a:p>
            <a:fld id="{30A9230E-FFBB-4CCB-ABD7-198084EDE768}" type="slidenum">
              <a:rPr lang="fr-BE" smtClean="0"/>
              <a:t>74</a:t>
            </a:fld>
            <a:endParaRPr lang="fr-BE"/>
          </a:p>
        </p:txBody>
      </p:sp>
    </p:spTree>
    <p:extLst>
      <p:ext uri="{BB962C8B-B14F-4D97-AF65-F5344CB8AC3E}">
        <p14:creationId xmlns:p14="http://schemas.microsoft.com/office/powerpoint/2010/main" val="38591772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Dossier Unique</a:t>
            </a:r>
            <a:endParaRPr lang="nl-BE" dirty="0"/>
          </a:p>
        </p:txBody>
      </p:sp>
      <p:sp>
        <p:nvSpPr>
          <p:cNvPr id="4" name="Tijdelijke aanduiding voor datum 3"/>
          <p:cNvSpPr>
            <a:spLocks noGrp="1"/>
          </p:cNvSpPr>
          <p:nvPr>
            <p:ph type="dt" sz="half" idx="10"/>
          </p:nvPr>
        </p:nvSpPr>
        <p:spPr/>
        <p:txBody>
          <a:bodyPr/>
          <a:lstStyle/>
          <a:p>
            <a:r>
              <a:rPr lang="nl-BE" smtClean="0"/>
              <a:t>14/11/2019</a:t>
            </a:r>
            <a:endParaRPr lang="fr-BE"/>
          </a:p>
        </p:txBody>
      </p:sp>
      <p:pic>
        <p:nvPicPr>
          <p:cNvPr id="7" name="Content Placeholder 6"/>
          <p:cNvPicPr>
            <a:picLocks noGrp="1" noChangeAspect="1"/>
          </p:cNvPicPr>
          <p:nvPr>
            <p:ph idx="1"/>
          </p:nvPr>
        </p:nvPicPr>
        <p:blipFill rotWithShape="1">
          <a:blip r:embed="rId2"/>
          <a:srcRect r="27833"/>
          <a:stretch/>
        </p:blipFill>
        <p:spPr>
          <a:xfrm>
            <a:off x="1053170" y="1616633"/>
            <a:ext cx="6384430" cy="4118621"/>
          </a:xfrm>
          <a:prstGeom prst="rect">
            <a:avLst/>
          </a:prstGeom>
        </p:spPr>
      </p:pic>
      <p:sp>
        <p:nvSpPr>
          <p:cNvPr id="3" name="Slide Number Placeholder 2"/>
          <p:cNvSpPr>
            <a:spLocks noGrp="1"/>
          </p:cNvSpPr>
          <p:nvPr>
            <p:ph type="sldNum" sz="quarter" idx="12"/>
          </p:nvPr>
        </p:nvSpPr>
        <p:spPr/>
        <p:txBody>
          <a:bodyPr/>
          <a:lstStyle/>
          <a:p>
            <a:fld id="{30A9230E-FFBB-4CCB-ABD7-198084EDE768}" type="slidenum">
              <a:rPr lang="fr-BE" smtClean="0"/>
              <a:t>75</a:t>
            </a:fld>
            <a:endParaRPr lang="fr-BE"/>
          </a:p>
        </p:txBody>
      </p:sp>
    </p:spTree>
    <p:extLst>
      <p:ext uri="{BB962C8B-B14F-4D97-AF65-F5344CB8AC3E}">
        <p14:creationId xmlns:p14="http://schemas.microsoft.com/office/powerpoint/2010/main" val="24456676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Dossier Unique</a:t>
            </a:r>
            <a:endParaRPr lang="nl-BE" dirty="0"/>
          </a:p>
        </p:txBody>
      </p:sp>
      <p:sp>
        <p:nvSpPr>
          <p:cNvPr id="4" name="Tijdelijke aanduiding voor datum 3"/>
          <p:cNvSpPr>
            <a:spLocks noGrp="1"/>
          </p:cNvSpPr>
          <p:nvPr>
            <p:ph type="dt" sz="half" idx="10"/>
          </p:nvPr>
        </p:nvSpPr>
        <p:spPr/>
        <p:txBody>
          <a:bodyPr/>
          <a:lstStyle/>
          <a:p>
            <a:r>
              <a:rPr lang="nl-BE" smtClean="0"/>
              <a:t>14/11/2019</a:t>
            </a:r>
            <a:endParaRPr lang="fr-BE"/>
          </a:p>
        </p:txBody>
      </p:sp>
      <p:pic>
        <p:nvPicPr>
          <p:cNvPr id="6" name="Content Placeholder 5"/>
          <p:cNvPicPr>
            <a:picLocks noGrp="1" noChangeAspect="1"/>
          </p:cNvPicPr>
          <p:nvPr>
            <p:ph idx="1"/>
          </p:nvPr>
        </p:nvPicPr>
        <p:blipFill rotWithShape="1">
          <a:blip r:embed="rId2"/>
          <a:srcRect r="24946"/>
          <a:stretch/>
        </p:blipFill>
        <p:spPr>
          <a:xfrm>
            <a:off x="848823" y="1638344"/>
            <a:ext cx="6775977" cy="3945599"/>
          </a:xfrm>
          <a:prstGeom prst="rect">
            <a:avLst/>
          </a:prstGeom>
        </p:spPr>
      </p:pic>
      <p:sp>
        <p:nvSpPr>
          <p:cNvPr id="3" name="Slide Number Placeholder 2"/>
          <p:cNvSpPr>
            <a:spLocks noGrp="1"/>
          </p:cNvSpPr>
          <p:nvPr>
            <p:ph type="sldNum" sz="quarter" idx="12"/>
          </p:nvPr>
        </p:nvSpPr>
        <p:spPr/>
        <p:txBody>
          <a:bodyPr/>
          <a:lstStyle/>
          <a:p>
            <a:fld id="{30A9230E-FFBB-4CCB-ABD7-198084EDE768}" type="slidenum">
              <a:rPr lang="fr-BE" smtClean="0"/>
              <a:t>76</a:t>
            </a:fld>
            <a:endParaRPr lang="fr-BE"/>
          </a:p>
        </p:txBody>
      </p:sp>
    </p:spTree>
    <p:extLst>
      <p:ext uri="{BB962C8B-B14F-4D97-AF65-F5344CB8AC3E}">
        <p14:creationId xmlns:p14="http://schemas.microsoft.com/office/powerpoint/2010/main" val="19301073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Dossier Unique</a:t>
            </a:r>
            <a:endParaRPr lang="nl-BE" dirty="0"/>
          </a:p>
        </p:txBody>
      </p:sp>
      <p:sp>
        <p:nvSpPr>
          <p:cNvPr id="4" name="Tijdelijke aanduiding voor datum 3"/>
          <p:cNvSpPr>
            <a:spLocks noGrp="1"/>
          </p:cNvSpPr>
          <p:nvPr>
            <p:ph type="dt" sz="half" idx="10"/>
          </p:nvPr>
        </p:nvSpPr>
        <p:spPr/>
        <p:txBody>
          <a:bodyPr/>
          <a:lstStyle/>
          <a:p>
            <a:r>
              <a:rPr lang="nl-BE" smtClean="0"/>
              <a:t>14/11/2019</a:t>
            </a:r>
            <a:endParaRPr lang="fr-BE"/>
          </a:p>
        </p:txBody>
      </p:sp>
      <p:pic>
        <p:nvPicPr>
          <p:cNvPr id="7" name="Content Placeholder 6"/>
          <p:cNvPicPr>
            <a:picLocks noGrp="1" noChangeAspect="1"/>
          </p:cNvPicPr>
          <p:nvPr>
            <p:ph idx="1"/>
          </p:nvPr>
        </p:nvPicPr>
        <p:blipFill>
          <a:blip r:embed="rId2"/>
          <a:stretch>
            <a:fillRect/>
          </a:stretch>
        </p:blipFill>
        <p:spPr>
          <a:xfrm>
            <a:off x="80311" y="1627200"/>
            <a:ext cx="9010085" cy="4219199"/>
          </a:xfrm>
          <a:prstGeom prst="rect">
            <a:avLst/>
          </a:prstGeom>
        </p:spPr>
      </p:pic>
      <p:sp>
        <p:nvSpPr>
          <p:cNvPr id="3" name="Slide Number Placeholder 2"/>
          <p:cNvSpPr>
            <a:spLocks noGrp="1"/>
          </p:cNvSpPr>
          <p:nvPr>
            <p:ph type="sldNum" sz="quarter" idx="12"/>
          </p:nvPr>
        </p:nvSpPr>
        <p:spPr/>
        <p:txBody>
          <a:bodyPr/>
          <a:lstStyle/>
          <a:p>
            <a:fld id="{30A9230E-FFBB-4CCB-ABD7-198084EDE768}" type="slidenum">
              <a:rPr lang="fr-BE" smtClean="0"/>
              <a:t>77</a:t>
            </a:fld>
            <a:endParaRPr lang="fr-BE"/>
          </a:p>
        </p:txBody>
      </p:sp>
    </p:spTree>
    <p:extLst>
      <p:ext uri="{BB962C8B-B14F-4D97-AF65-F5344CB8AC3E}">
        <p14:creationId xmlns:p14="http://schemas.microsoft.com/office/powerpoint/2010/main" val="1752902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Dossier Unique, </a:t>
            </a:r>
            <a:r>
              <a:rPr lang="nl-BE" dirty="0" err="1" smtClean="0"/>
              <a:t>quels</a:t>
            </a:r>
            <a:r>
              <a:rPr lang="nl-BE" dirty="0" smtClean="0"/>
              <a:t> </a:t>
            </a:r>
            <a:r>
              <a:rPr lang="nl-BE" dirty="0" err="1" smtClean="0"/>
              <a:t>objectifs</a:t>
            </a:r>
            <a:r>
              <a:rPr lang="nl-BE" dirty="0" smtClean="0"/>
              <a:t> ?</a:t>
            </a:r>
            <a:endParaRPr lang="nl-BE" dirty="0"/>
          </a:p>
        </p:txBody>
      </p:sp>
      <p:sp>
        <p:nvSpPr>
          <p:cNvPr id="3" name="Tijdelijke aanduiding voor inhoud 2"/>
          <p:cNvSpPr>
            <a:spLocks noGrp="1"/>
          </p:cNvSpPr>
          <p:nvPr>
            <p:ph idx="1"/>
          </p:nvPr>
        </p:nvSpPr>
        <p:spPr/>
        <p:txBody>
          <a:bodyPr>
            <a:normAutofit/>
          </a:bodyPr>
          <a:lstStyle/>
          <a:p>
            <a:r>
              <a:rPr lang="fr-BE" dirty="0"/>
              <a:t>alignement </a:t>
            </a:r>
            <a:r>
              <a:rPr lang="fr-BE" dirty="0" smtClean="0"/>
              <a:t>la </a:t>
            </a:r>
            <a:r>
              <a:rPr lang="fr-BE" dirty="0"/>
              <a:t>mission de la plate-forme </a:t>
            </a:r>
            <a:r>
              <a:rPr lang="fr-BE" dirty="0" smtClean="0">
                <a:solidFill>
                  <a:srgbClr val="3E6E5A"/>
                </a:solidFill>
              </a:rPr>
              <a:t>eHealth</a:t>
            </a:r>
          </a:p>
          <a:p>
            <a:pPr lvl="1"/>
            <a:r>
              <a:rPr lang="fr-BE" dirty="0" smtClean="0"/>
              <a:t>qualité </a:t>
            </a:r>
            <a:r>
              <a:rPr lang="fr-BE" dirty="0"/>
              <a:t>et continuité des </a:t>
            </a:r>
            <a:r>
              <a:rPr lang="fr-BE" dirty="0" smtClean="0"/>
              <a:t>soins</a:t>
            </a:r>
          </a:p>
          <a:p>
            <a:pPr lvl="1"/>
            <a:r>
              <a:rPr lang="fr-BE" dirty="0" smtClean="0"/>
              <a:t>sécurité </a:t>
            </a:r>
            <a:r>
              <a:rPr lang="fr-BE" dirty="0"/>
              <a:t>des </a:t>
            </a:r>
            <a:r>
              <a:rPr lang="fr-BE" dirty="0" smtClean="0"/>
              <a:t>patients</a:t>
            </a:r>
          </a:p>
          <a:p>
            <a:pPr lvl="1"/>
            <a:r>
              <a:rPr lang="fr-BE" dirty="0" smtClean="0"/>
              <a:t>utilisation </a:t>
            </a:r>
            <a:r>
              <a:rPr lang="fr-BE" dirty="0"/>
              <a:t>généralisée des services de </a:t>
            </a:r>
            <a:r>
              <a:rPr lang="fr-BE" dirty="0" smtClean="0"/>
              <a:t>base</a:t>
            </a:r>
          </a:p>
          <a:p>
            <a:pPr lvl="1"/>
            <a:r>
              <a:rPr lang="fr-BE" dirty="0" smtClean="0"/>
              <a:t>pas </a:t>
            </a:r>
            <a:r>
              <a:rPr lang="fr-BE" dirty="0"/>
              <a:t>de </a:t>
            </a:r>
            <a:r>
              <a:rPr lang="fr-BE" dirty="0" smtClean="0"/>
              <a:t>silos</a:t>
            </a:r>
          </a:p>
          <a:p>
            <a:pPr lvl="1"/>
            <a:r>
              <a:rPr lang="fr-BE" dirty="0" smtClean="0"/>
              <a:t>pas de rétention </a:t>
            </a:r>
            <a:r>
              <a:rPr lang="fr-BE" smtClean="0"/>
              <a:t>de clients</a:t>
            </a:r>
            <a:endParaRPr lang="fr-BE" dirty="0" smtClean="0"/>
          </a:p>
          <a:p>
            <a:r>
              <a:rPr lang="fr-BE" dirty="0" smtClean="0"/>
              <a:t>maîtrise optimale des coûts</a:t>
            </a:r>
          </a:p>
          <a:p>
            <a:r>
              <a:rPr lang="fr-BE" dirty="0" smtClean="0"/>
              <a:t>équilibre </a:t>
            </a:r>
            <a:r>
              <a:rPr lang="fr-BE" dirty="0"/>
              <a:t>optimal </a:t>
            </a:r>
            <a:r>
              <a:rPr lang="fr-BE" dirty="0" smtClean="0"/>
              <a:t>entre </a:t>
            </a:r>
            <a:r>
              <a:rPr lang="fr-BE" dirty="0"/>
              <a:t>sécurité de </a:t>
            </a:r>
            <a:r>
              <a:rPr lang="fr-BE" dirty="0" smtClean="0"/>
              <a:t>l'information  &amp; efficacité</a:t>
            </a:r>
          </a:p>
          <a:p>
            <a:r>
              <a:rPr lang="fr-BE" dirty="0" smtClean="0"/>
              <a:t>réutilisation </a:t>
            </a:r>
            <a:r>
              <a:rPr lang="fr-BE" dirty="0"/>
              <a:t>et standardisation </a:t>
            </a:r>
            <a:r>
              <a:rPr lang="fr-BE" dirty="0" smtClean="0"/>
              <a:t>maximales</a:t>
            </a:r>
          </a:p>
          <a:p>
            <a:r>
              <a:rPr lang="fr-BE" dirty="0" smtClean="0"/>
              <a:t>simplicité </a:t>
            </a:r>
            <a:r>
              <a:rPr lang="fr-BE" dirty="0"/>
              <a:t>des </a:t>
            </a:r>
            <a:r>
              <a:rPr lang="fr-BE" dirty="0" smtClean="0"/>
              <a:t>solutions</a:t>
            </a:r>
          </a:p>
          <a:p>
            <a:r>
              <a:rPr lang="fr-BE" dirty="0" smtClean="0"/>
              <a:t>architecture </a:t>
            </a:r>
            <a:r>
              <a:rPr lang="fr-BE" dirty="0"/>
              <a:t>d'entreprise </a:t>
            </a:r>
            <a:r>
              <a:rPr lang="fr-BE" dirty="0" smtClean="0"/>
              <a:t>cohérente</a:t>
            </a:r>
            <a:endParaRPr lang="nl-BE" dirty="0" smtClean="0"/>
          </a:p>
        </p:txBody>
      </p:sp>
      <p:sp>
        <p:nvSpPr>
          <p:cNvPr id="4" name="Tijdelijke aanduiding voor datum 3"/>
          <p:cNvSpPr>
            <a:spLocks noGrp="1"/>
          </p:cNvSpPr>
          <p:nvPr>
            <p:ph type="dt" sz="half" idx="10"/>
          </p:nvPr>
        </p:nvSpPr>
        <p:spPr/>
        <p:txBody>
          <a:bodyPr/>
          <a:lstStyle/>
          <a:p>
            <a:r>
              <a:rPr lang="nl-BE" smtClean="0"/>
              <a:t>14/11/2019</a:t>
            </a:r>
            <a:endParaRPr lang="fr-BE"/>
          </a:p>
        </p:txBody>
      </p:sp>
      <p:sp>
        <p:nvSpPr>
          <p:cNvPr id="6" name="Slide Number Placeholder 5"/>
          <p:cNvSpPr>
            <a:spLocks noGrp="1"/>
          </p:cNvSpPr>
          <p:nvPr>
            <p:ph type="sldNum" sz="quarter" idx="12"/>
          </p:nvPr>
        </p:nvSpPr>
        <p:spPr/>
        <p:txBody>
          <a:bodyPr/>
          <a:lstStyle/>
          <a:p>
            <a:fld id="{30A9230E-FFBB-4CCB-ABD7-198084EDE768}" type="slidenum">
              <a:rPr lang="fr-BE" smtClean="0"/>
              <a:t>78</a:t>
            </a:fld>
            <a:endParaRPr lang="fr-BE"/>
          </a:p>
        </p:txBody>
      </p:sp>
    </p:spTree>
    <p:extLst>
      <p:ext uri="{BB962C8B-B14F-4D97-AF65-F5344CB8AC3E}">
        <p14:creationId xmlns:p14="http://schemas.microsoft.com/office/powerpoint/2010/main" val="11557608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Wat is G-Cloud?</a:t>
            </a:r>
            <a:endParaRPr lang="nl-BE" dirty="0"/>
          </a:p>
        </p:txBody>
      </p:sp>
      <p:sp>
        <p:nvSpPr>
          <p:cNvPr id="3" name="Content Placeholder 2"/>
          <p:cNvSpPr>
            <a:spLocks noGrp="1"/>
          </p:cNvSpPr>
          <p:nvPr>
            <p:ph idx="1"/>
          </p:nvPr>
        </p:nvSpPr>
        <p:spPr/>
        <p:txBody>
          <a:bodyPr/>
          <a:lstStyle/>
          <a:p>
            <a:r>
              <a:rPr lang="nl-BE" dirty="0"/>
              <a:t>p</a:t>
            </a:r>
            <a:r>
              <a:rPr lang="nl-BE" dirty="0" smtClean="0"/>
              <a:t>rogramma met </a:t>
            </a:r>
            <a:r>
              <a:rPr lang="nl-BE" b="1" dirty="0" smtClean="0"/>
              <a:t>synergieprojecten</a:t>
            </a:r>
          </a:p>
          <a:p>
            <a:endParaRPr lang="nl-BE" dirty="0" smtClean="0"/>
          </a:p>
          <a:p>
            <a:r>
              <a:rPr lang="nl-BE" dirty="0"/>
              <a:t>b</a:t>
            </a:r>
            <a:r>
              <a:rPr lang="nl-BE" dirty="0" smtClean="0"/>
              <a:t>evat zowel </a:t>
            </a:r>
            <a:r>
              <a:rPr lang="nl-BE" b="1" dirty="0" smtClean="0"/>
              <a:t>klassieke diensten </a:t>
            </a:r>
            <a:r>
              <a:rPr lang="nl-BE" dirty="0" smtClean="0"/>
              <a:t>als </a:t>
            </a:r>
            <a:br>
              <a:rPr lang="nl-BE" dirty="0" smtClean="0"/>
            </a:br>
            <a:r>
              <a:rPr lang="nl-BE" b="1" dirty="0" smtClean="0"/>
              <a:t>cloud-initiatieven</a:t>
            </a:r>
          </a:p>
          <a:p>
            <a:endParaRPr lang="nl-BE" b="1" dirty="0" smtClean="0"/>
          </a:p>
          <a:p>
            <a:r>
              <a:rPr lang="nl-BE" b="1" dirty="0"/>
              <a:t>v</a:t>
            </a:r>
            <a:r>
              <a:rPr lang="nl-BE" b="1" dirty="0" smtClean="0"/>
              <a:t>oor </a:t>
            </a:r>
            <a:r>
              <a:rPr lang="nl-BE" dirty="0" smtClean="0"/>
              <a:t>de overheid</a:t>
            </a:r>
          </a:p>
          <a:p>
            <a:endParaRPr lang="nl-BE" b="1" dirty="0" smtClean="0"/>
          </a:p>
          <a:p>
            <a:r>
              <a:rPr lang="nl-BE" b="1" dirty="0"/>
              <a:t>b</a:t>
            </a:r>
            <a:r>
              <a:rPr lang="nl-BE" b="1" dirty="0" smtClean="0"/>
              <a:t>eheerd door</a:t>
            </a:r>
            <a:r>
              <a:rPr lang="nl-BE" dirty="0" smtClean="0"/>
              <a:t> de overheid </a:t>
            </a:r>
          </a:p>
          <a:p>
            <a:endParaRPr lang="nl-BE" dirty="0" smtClean="0"/>
          </a:p>
          <a:p>
            <a:r>
              <a:rPr lang="nl-BE" dirty="0" smtClean="0"/>
              <a:t>met </a:t>
            </a:r>
            <a:r>
              <a:rPr lang="nl-BE" b="1" dirty="0" smtClean="0"/>
              <a:t>ruime implicatie</a:t>
            </a:r>
            <a:r>
              <a:rPr lang="nl-BE" dirty="0" smtClean="0"/>
              <a:t> van de </a:t>
            </a:r>
            <a:r>
              <a:rPr lang="nl-BE" b="1" dirty="0" smtClean="0"/>
              <a:t>private sector</a:t>
            </a:r>
          </a:p>
          <a:p>
            <a:endParaRPr lang="fr-BE" b="1" dirty="0"/>
          </a:p>
        </p:txBody>
      </p:sp>
      <p:sp>
        <p:nvSpPr>
          <p:cNvPr id="4" name="Slide Number Placeholder 3"/>
          <p:cNvSpPr>
            <a:spLocks noGrp="1"/>
          </p:cNvSpPr>
          <p:nvPr>
            <p:ph type="sldNum" sz="quarter" idx="12"/>
          </p:nvPr>
        </p:nvSpPr>
        <p:spPr/>
        <p:txBody>
          <a:bodyPr/>
          <a:lstStyle/>
          <a:p>
            <a:pPr>
              <a:defRPr/>
            </a:pPr>
            <a:fld id="{5471B662-E07F-4B45-AF7C-5436FF003ECE}" type="slidenum">
              <a:rPr lang="en-GB" smtClean="0">
                <a:solidFill>
                  <a:prstClr val="black">
                    <a:tint val="75000"/>
                  </a:prstClr>
                </a:solidFill>
              </a:rPr>
              <a:pPr>
                <a:defRPr/>
              </a:pPr>
              <a:t>79</a:t>
            </a:fld>
            <a:endParaRPr lang="en-GB" dirty="0">
              <a:solidFill>
                <a:prstClr val="black">
                  <a:tint val="75000"/>
                </a:prstClr>
              </a:solidFill>
            </a:endParaRPr>
          </a:p>
        </p:txBody>
      </p:sp>
    </p:spTree>
    <p:extLst>
      <p:ext uri="{BB962C8B-B14F-4D97-AF65-F5344CB8AC3E}">
        <p14:creationId xmlns:p14="http://schemas.microsoft.com/office/powerpoint/2010/main" val="3336870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671" y="4658504"/>
            <a:ext cx="1219279" cy="1249472"/>
          </a:xfrm>
          <a:prstGeom prst="rect">
            <a:avLst/>
          </a:prstGeom>
        </p:spPr>
      </p:pic>
      <p:sp>
        <p:nvSpPr>
          <p:cNvPr id="2" name="Title 1"/>
          <p:cNvSpPr>
            <a:spLocks noGrp="1"/>
          </p:cNvSpPr>
          <p:nvPr>
            <p:ph type="title"/>
          </p:nvPr>
        </p:nvSpPr>
        <p:spPr/>
        <p:txBody>
          <a:bodyPr/>
          <a:lstStyle/>
          <a:p>
            <a:r>
              <a:rPr lang="nl-BE" dirty="0" smtClean="0"/>
              <a:t>Electronic information </a:t>
            </a:r>
            <a:r>
              <a:rPr lang="nl-BE" dirty="0" err="1" smtClean="0"/>
              <a:t>sharing</a:t>
            </a:r>
            <a:r>
              <a:rPr lang="nl-BE" dirty="0" smtClean="0"/>
              <a:t>: </a:t>
            </a:r>
            <a:r>
              <a:rPr lang="nl-BE" dirty="0" err="1" smtClean="0"/>
              <a:t>some</a:t>
            </a:r>
            <a:r>
              <a:rPr lang="nl-BE" dirty="0" smtClean="0"/>
              <a:t> </a:t>
            </a:r>
            <a:r>
              <a:rPr lang="nl-BE" dirty="0" err="1" smtClean="0"/>
              <a:t>figures</a:t>
            </a:r>
            <a:endParaRPr lang="en-US" dirty="0"/>
          </a:p>
        </p:txBody>
      </p:sp>
      <p:grpSp>
        <p:nvGrpSpPr>
          <p:cNvPr id="42" name="Group 41"/>
          <p:cNvGrpSpPr/>
          <p:nvPr/>
        </p:nvGrpSpPr>
        <p:grpSpPr>
          <a:xfrm>
            <a:off x="6578607" y="1052738"/>
            <a:ext cx="1822935" cy="1971878"/>
            <a:chOff x="4322077" y="1104236"/>
            <a:chExt cx="1822935" cy="1971878"/>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1213" y="1104236"/>
              <a:ext cx="1004665" cy="1116000"/>
            </a:xfrm>
            <a:prstGeom prst="rect">
              <a:avLst/>
            </a:prstGeom>
          </p:spPr>
        </p:pic>
        <p:sp>
          <p:nvSpPr>
            <p:cNvPr id="12" name="Rectangle 11"/>
            <p:cNvSpPr/>
            <p:nvPr/>
          </p:nvSpPr>
          <p:spPr>
            <a:xfrm>
              <a:off x="4322077" y="2337450"/>
              <a:ext cx="1822935" cy="738664"/>
            </a:xfrm>
            <a:prstGeom prst="rect">
              <a:avLst/>
            </a:prstGeom>
          </p:spPr>
          <p:txBody>
            <a:bodyPr wrap="none">
              <a:spAutoFit/>
            </a:bodyPr>
            <a:lstStyle/>
            <a:p>
              <a:pPr algn="ctr"/>
              <a:r>
                <a:rPr lang="en-US" b="1" dirty="0">
                  <a:solidFill>
                    <a:srgbClr val="4A6C5B"/>
                  </a:solidFill>
                  <a:latin typeface="Arial" panose="020B0604020202020204" pitchFamily="34" charset="0"/>
                  <a:cs typeface="Arial" panose="020B0604020202020204" pitchFamily="34" charset="0"/>
                </a:rPr>
                <a:t>84 million </a:t>
              </a:r>
            </a:p>
            <a:p>
              <a:pPr algn="ctr"/>
              <a:r>
                <a:rPr lang="en-US" sz="1200" b="1" dirty="0">
                  <a:solidFill>
                    <a:srgbClr val="4A6C5B"/>
                  </a:solidFill>
                  <a:latin typeface="Arial" panose="020B0604020202020204" pitchFamily="34" charset="0"/>
                  <a:cs typeface="Arial" panose="020B0604020202020204" pitchFamily="34" charset="0"/>
                </a:rPr>
                <a:t>Messages / year</a:t>
              </a:r>
            </a:p>
            <a:p>
              <a:pPr algn="ctr"/>
              <a:r>
                <a:rPr lang="en-US" sz="1200" b="1" dirty="0">
                  <a:solidFill>
                    <a:srgbClr val="4A6C5B"/>
                  </a:solidFill>
                  <a:latin typeface="Arial" panose="020B0604020202020204" pitchFamily="34" charset="0"/>
                  <a:cs typeface="Arial" panose="020B0604020202020204" pitchFamily="34" charset="0"/>
                </a:rPr>
                <a:t>via secure </a:t>
              </a:r>
              <a:r>
                <a:rPr lang="en-US" sz="1200" b="1" dirty="0" err="1">
                  <a:solidFill>
                    <a:srgbClr val="4A6C5B"/>
                  </a:solidFill>
                  <a:latin typeface="Arial" panose="020B0604020202020204" pitchFamily="34" charset="0"/>
                  <a:cs typeface="Arial" panose="020B0604020202020204" pitchFamily="34" charset="0"/>
                </a:rPr>
                <a:t>eHealthBox</a:t>
              </a:r>
              <a:endParaRPr lang="en-US" sz="1200" b="1" dirty="0">
                <a:solidFill>
                  <a:srgbClr val="4A6C5B"/>
                </a:solidFill>
                <a:latin typeface="Arial" panose="020B0604020202020204" pitchFamily="34" charset="0"/>
                <a:cs typeface="Arial" panose="020B0604020202020204" pitchFamily="34" charset="0"/>
              </a:endParaRPr>
            </a:p>
          </p:txBody>
        </p:sp>
      </p:grpSp>
      <p:grpSp>
        <p:nvGrpSpPr>
          <p:cNvPr id="43" name="Group 42"/>
          <p:cNvGrpSpPr/>
          <p:nvPr/>
        </p:nvGrpSpPr>
        <p:grpSpPr>
          <a:xfrm>
            <a:off x="3896172" y="1010850"/>
            <a:ext cx="1240334" cy="1684462"/>
            <a:chOff x="8118935" y="1198472"/>
            <a:chExt cx="1240334" cy="1684462"/>
          </a:xfrm>
        </p:grpSpPr>
        <p:pic>
          <p:nvPicPr>
            <p:cNvPr id="14" name="Picture 13"/>
            <p:cNvPicPr>
              <a:picLocks noChangeAspect="1"/>
            </p:cNvPicPr>
            <p:nvPr/>
          </p:nvPicPr>
          <p:blipFill>
            <a:blip r:embed="rId5" cstate="print">
              <a:extLst>
                <a:ext uri="{BEBA8EAE-BF5A-486C-A8C5-ECC9F3942E4B}">
                  <a14:imgProps xmlns:a14="http://schemas.microsoft.com/office/drawing/2010/main">
                    <a14:imgLayer r:embed="rId6">
                      <a14:imgEffect>
                        <a14:backgroundRemoval t="0" b="98997" l="0" r="100000">
                          <a14:foregroundMark x1="20067" y1="20736" x2="20067" y2="20736"/>
                          <a14:foregroundMark x1="72241" y1="69900" x2="72241" y2="69900"/>
                          <a14:foregroundMark x1="69900" y1="82609" x2="69900" y2="82609"/>
                          <a14:foregroundMark x1="36120" y1="77258" x2="36120" y2="77258"/>
                          <a14:foregroundMark x1="36120" y1="74247" x2="36120" y2="74247"/>
                          <a14:foregroundMark x1="57525" y1="34783" x2="57525" y2="34783"/>
                          <a14:foregroundMark x1="53846" y1="44147" x2="53846" y2="44147"/>
                          <a14:foregroundMark x1="88963" y1="33779" x2="88963" y2="33779"/>
                          <a14:foregroundMark x1="93311" y1="51505" x2="93311" y2="51505"/>
                        </a14:backgroundRemoval>
                      </a14:imgEffect>
                    </a14:imgLayer>
                  </a14:imgProps>
                </a:ext>
                <a:ext uri="{28A0092B-C50C-407E-A947-70E740481C1C}">
                  <a14:useLocalDpi xmlns:a14="http://schemas.microsoft.com/office/drawing/2010/main" val="0"/>
                </a:ext>
              </a:extLst>
            </a:blip>
            <a:stretch>
              <a:fillRect/>
            </a:stretch>
          </p:blipFill>
          <p:spPr>
            <a:xfrm>
              <a:off x="8118935" y="1198472"/>
              <a:ext cx="1240334" cy="1240334"/>
            </a:xfrm>
            <a:prstGeom prst="rect">
              <a:avLst/>
            </a:prstGeom>
          </p:spPr>
        </p:pic>
        <p:sp>
          <p:nvSpPr>
            <p:cNvPr id="15" name="Rectangle 14"/>
            <p:cNvSpPr/>
            <p:nvPr/>
          </p:nvSpPr>
          <p:spPr>
            <a:xfrm>
              <a:off x="8183946" y="2328936"/>
              <a:ext cx="1034257" cy="553998"/>
            </a:xfrm>
            <a:prstGeom prst="rect">
              <a:avLst/>
            </a:prstGeom>
          </p:spPr>
          <p:txBody>
            <a:bodyPr wrap="none">
              <a:spAutoFit/>
            </a:bodyPr>
            <a:lstStyle/>
            <a:p>
              <a:pPr algn="ctr"/>
              <a:r>
                <a:rPr lang="en-US" b="1" dirty="0">
                  <a:solidFill>
                    <a:srgbClr val="4A6C5B"/>
                  </a:solidFill>
                  <a:latin typeface="Arial" panose="020B0604020202020204" pitchFamily="34" charset="0"/>
                  <a:cs typeface="Arial" panose="020B0604020202020204" pitchFamily="34" charset="0"/>
                </a:rPr>
                <a:t>+62%</a:t>
              </a:r>
              <a:r>
                <a:rPr lang="en-US" sz="2000" b="1" dirty="0">
                  <a:solidFill>
                    <a:srgbClr val="4A6C5B"/>
                  </a:solidFill>
                  <a:latin typeface="Arial" panose="020B0604020202020204" pitchFamily="34" charset="0"/>
                  <a:cs typeface="Arial" panose="020B0604020202020204" pitchFamily="34" charset="0"/>
                </a:rPr>
                <a:t/>
              </a:r>
              <a:br>
                <a:rPr lang="en-US" sz="2000" b="1" dirty="0">
                  <a:solidFill>
                    <a:srgbClr val="4A6C5B"/>
                  </a:solidFill>
                  <a:latin typeface="Arial" panose="020B0604020202020204" pitchFamily="34" charset="0"/>
                  <a:cs typeface="Arial" panose="020B0604020202020204" pitchFamily="34" charset="0"/>
                </a:rPr>
              </a:br>
              <a:r>
                <a:rPr lang="en-US" sz="1200" b="1" dirty="0">
                  <a:solidFill>
                    <a:srgbClr val="4A6C5B"/>
                  </a:solidFill>
                  <a:latin typeface="Arial" panose="020B0604020202020204" pitchFamily="34" charset="0"/>
                  <a:cs typeface="Arial" panose="020B0604020202020204" pitchFamily="34" charset="0"/>
                </a:rPr>
                <a:t>went digital</a:t>
              </a:r>
            </a:p>
          </p:txBody>
        </p:sp>
      </p:grpSp>
      <p:grpSp>
        <p:nvGrpSpPr>
          <p:cNvPr id="35" name="Group 34"/>
          <p:cNvGrpSpPr/>
          <p:nvPr/>
        </p:nvGrpSpPr>
        <p:grpSpPr>
          <a:xfrm>
            <a:off x="801821" y="4898091"/>
            <a:ext cx="804993" cy="1009885"/>
            <a:chOff x="101697" y="4873479"/>
            <a:chExt cx="804993" cy="1009885"/>
          </a:xfrm>
        </p:grpSpPr>
        <p:pic>
          <p:nvPicPr>
            <p:cNvPr id="19" name="Picture 18"/>
            <p:cNvPicPr>
              <a:picLocks noChangeAspect="1"/>
            </p:cNvPicPr>
            <p:nvPr/>
          </p:nvPicPr>
          <p:blipFill>
            <a:blip r:embed="rId5" cstate="print">
              <a:extLst>
                <a:ext uri="{BEBA8EAE-BF5A-486C-A8C5-ECC9F3942E4B}">
                  <a14:imgProps xmlns:a14="http://schemas.microsoft.com/office/drawing/2010/main">
                    <a14:imgLayer r:embed="rId6">
                      <a14:imgEffect>
                        <a14:backgroundRemoval t="0" b="98997" l="0" r="100000">
                          <a14:foregroundMark x1="20067" y1="20736" x2="20067" y2="20736"/>
                          <a14:foregroundMark x1="72241" y1="69900" x2="72241" y2="69900"/>
                          <a14:foregroundMark x1="69900" y1="82609" x2="69900" y2="82609"/>
                          <a14:foregroundMark x1="36120" y1="77258" x2="36120" y2="77258"/>
                          <a14:foregroundMark x1="36120" y1="74247" x2="36120" y2="74247"/>
                          <a14:foregroundMark x1="57525" y1="34783" x2="57525" y2="34783"/>
                          <a14:foregroundMark x1="53846" y1="44147" x2="53846" y2="44147"/>
                          <a14:foregroundMark x1="88963" y1="33779" x2="88963" y2="33779"/>
                          <a14:foregroundMark x1="93311" y1="51505" x2="93311" y2="51505"/>
                        </a14:backgroundRemoval>
                      </a14:imgEffect>
                    </a14:imgLayer>
                  </a14:imgProps>
                </a:ext>
                <a:ext uri="{28A0092B-C50C-407E-A947-70E740481C1C}">
                  <a14:useLocalDpi xmlns:a14="http://schemas.microsoft.com/office/drawing/2010/main" val="0"/>
                </a:ext>
              </a:extLst>
            </a:blip>
            <a:stretch>
              <a:fillRect/>
            </a:stretch>
          </p:blipFill>
          <p:spPr>
            <a:xfrm>
              <a:off x="186690" y="4873479"/>
              <a:ext cx="720000" cy="720000"/>
            </a:xfrm>
            <a:prstGeom prst="rect">
              <a:avLst/>
            </a:prstGeom>
          </p:spPr>
        </p:pic>
        <p:sp>
          <p:nvSpPr>
            <p:cNvPr id="21" name="Rectangle 20"/>
            <p:cNvSpPr/>
            <p:nvPr/>
          </p:nvSpPr>
          <p:spPr>
            <a:xfrm>
              <a:off x="101697" y="5575587"/>
              <a:ext cx="731290" cy="307777"/>
            </a:xfrm>
            <a:prstGeom prst="rect">
              <a:avLst/>
            </a:prstGeom>
          </p:spPr>
          <p:txBody>
            <a:bodyPr wrap="none">
              <a:spAutoFit/>
            </a:bodyPr>
            <a:lstStyle/>
            <a:p>
              <a:r>
                <a:rPr lang="en-US" sz="1400" b="1" dirty="0">
                  <a:solidFill>
                    <a:srgbClr val="4A6C5B"/>
                  </a:solidFill>
                  <a:latin typeface="Arial" panose="020B0604020202020204" pitchFamily="34" charset="0"/>
                  <a:cs typeface="Arial" panose="020B0604020202020204" pitchFamily="34" charset="0"/>
                </a:rPr>
                <a:t>14.000</a:t>
              </a:r>
              <a:endParaRPr lang="en-US" b="1" dirty="0">
                <a:solidFill>
                  <a:srgbClr val="4A6C5B"/>
                </a:solidFill>
                <a:latin typeface="Arial" panose="020B0604020202020204" pitchFamily="34" charset="0"/>
                <a:cs typeface="Arial" panose="020B0604020202020204" pitchFamily="34" charset="0"/>
              </a:endParaRPr>
            </a:p>
          </p:txBody>
        </p:sp>
      </p:grpSp>
      <p:grpSp>
        <p:nvGrpSpPr>
          <p:cNvPr id="37" name="Group 36"/>
          <p:cNvGrpSpPr/>
          <p:nvPr/>
        </p:nvGrpSpPr>
        <p:grpSpPr>
          <a:xfrm>
            <a:off x="1976721" y="4898091"/>
            <a:ext cx="740873" cy="1009885"/>
            <a:chOff x="2766306" y="4873479"/>
            <a:chExt cx="740873" cy="1009885"/>
          </a:xfrm>
        </p:grpSpPr>
        <p:pic>
          <p:nvPicPr>
            <p:cNvPr id="20" name="Picture 19"/>
            <p:cNvPicPr>
              <a:picLocks noChangeAspect="1"/>
            </p:cNvPicPr>
            <p:nvPr/>
          </p:nvPicPr>
          <p:blipFill>
            <a:blip r:embed="rId7" cstate="print">
              <a:extLst>
                <a:ext uri="{BEBA8EAE-BF5A-486C-A8C5-ECC9F3942E4B}">
                  <a14:imgProps xmlns:a14="http://schemas.microsoft.com/office/drawing/2010/main">
                    <a14:imgLayer r:embed="rId8">
                      <a14:imgEffect>
                        <a14:backgroundRemoval t="368" b="100000" l="0" r="100000">
                          <a14:foregroundMark x1="22059" y1="16912" x2="22059" y2="16912"/>
                          <a14:foregroundMark x1="56618" y1="54779" x2="56618" y2="54779"/>
                        </a14:backgroundRemoval>
                      </a14:imgEffect>
                    </a14:imgLayer>
                  </a14:imgProps>
                </a:ext>
                <a:ext uri="{28A0092B-C50C-407E-A947-70E740481C1C}">
                  <a14:useLocalDpi xmlns:a14="http://schemas.microsoft.com/office/drawing/2010/main" val="0"/>
                </a:ext>
              </a:extLst>
            </a:blip>
            <a:stretch>
              <a:fillRect/>
            </a:stretch>
          </p:blipFill>
          <p:spPr>
            <a:xfrm>
              <a:off x="2787179" y="4873479"/>
              <a:ext cx="720000" cy="720000"/>
            </a:xfrm>
            <a:prstGeom prst="rect">
              <a:avLst/>
            </a:prstGeom>
          </p:spPr>
        </p:pic>
        <p:sp>
          <p:nvSpPr>
            <p:cNvPr id="22" name="Rectangle 21"/>
            <p:cNvSpPr/>
            <p:nvPr/>
          </p:nvSpPr>
          <p:spPr>
            <a:xfrm>
              <a:off x="2766306" y="5575587"/>
              <a:ext cx="631904" cy="307777"/>
            </a:xfrm>
            <a:prstGeom prst="rect">
              <a:avLst/>
            </a:prstGeom>
          </p:spPr>
          <p:txBody>
            <a:bodyPr wrap="none">
              <a:spAutoFit/>
            </a:bodyPr>
            <a:lstStyle/>
            <a:p>
              <a:r>
                <a:rPr lang="en-US" sz="1400" b="1" dirty="0">
                  <a:solidFill>
                    <a:srgbClr val="4A6C5B"/>
                  </a:solidFill>
                  <a:latin typeface="Arial" panose="020B0604020202020204" pitchFamily="34" charset="0"/>
                  <a:cs typeface="Arial" panose="020B0604020202020204" pitchFamily="34" charset="0"/>
                </a:rPr>
                <a:t>4.800</a:t>
              </a:r>
              <a:endParaRPr lang="en-US" b="1" dirty="0">
                <a:solidFill>
                  <a:srgbClr val="4A6C5B"/>
                </a:solidFill>
                <a:latin typeface="Arial" panose="020B0604020202020204" pitchFamily="34" charset="0"/>
                <a:cs typeface="Arial" panose="020B0604020202020204" pitchFamily="34" charset="0"/>
              </a:endParaRPr>
            </a:p>
          </p:txBody>
        </p:sp>
      </p:grpSp>
      <p:grpSp>
        <p:nvGrpSpPr>
          <p:cNvPr id="38" name="Group 37"/>
          <p:cNvGrpSpPr/>
          <p:nvPr/>
        </p:nvGrpSpPr>
        <p:grpSpPr>
          <a:xfrm>
            <a:off x="788803" y="3914733"/>
            <a:ext cx="2018501" cy="976017"/>
            <a:chOff x="2250873" y="5934586"/>
            <a:chExt cx="1485421" cy="718045"/>
          </a:xfrm>
        </p:grpSpPr>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68714" y="5934586"/>
              <a:ext cx="427673" cy="405050"/>
            </a:xfrm>
            <a:prstGeom prst="rect">
              <a:avLst/>
            </a:prstGeom>
          </p:spPr>
        </p:pic>
        <p:sp>
          <p:nvSpPr>
            <p:cNvPr id="24" name="Rectangle 23"/>
            <p:cNvSpPr/>
            <p:nvPr/>
          </p:nvSpPr>
          <p:spPr>
            <a:xfrm>
              <a:off x="2250873" y="6380918"/>
              <a:ext cx="1485421" cy="271713"/>
            </a:xfrm>
            <a:prstGeom prst="rect">
              <a:avLst/>
            </a:prstGeom>
          </p:spPr>
          <p:txBody>
            <a:bodyPr wrap="none">
              <a:spAutoFit/>
            </a:bodyPr>
            <a:lstStyle/>
            <a:p>
              <a:pPr algn="ctr"/>
              <a:r>
                <a:rPr lang="en-US" b="1" dirty="0">
                  <a:solidFill>
                    <a:srgbClr val="C00000"/>
                  </a:solidFill>
                  <a:latin typeface="Arial" panose="020B0604020202020204" pitchFamily="34" charset="0"/>
                  <a:cs typeface="Arial" panose="020B0604020202020204" pitchFamily="34" charset="0"/>
                </a:rPr>
                <a:t>5 million / month</a:t>
              </a:r>
            </a:p>
          </p:txBody>
        </p:sp>
      </p:grpSp>
      <p:grpSp>
        <p:nvGrpSpPr>
          <p:cNvPr id="3" name="Group 2"/>
          <p:cNvGrpSpPr/>
          <p:nvPr/>
        </p:nvGrpSpPr>
        <p:grpSpPr>
          <a:xfrm>
            <a:off x="5940151" y="3641136"/>
            <a:ext cx="3168353" cy="1852774"/>
            <a:chOff x="5208081" y="5237128"/>
            <a:chExt cx="3168353" cy="1852774"/>
          </a:xfrm>
        </p:grpSpPr>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49206" y="5237128"/>
              <a:ext cx="1617587" cy="864000"/>
            </a:xfrm>
            <a:prstGeom prst="rect">
              <a:avLst/>
            </a:prstGeom>
          </p:spPr>
        </p:pic>
        <p:sp>
          <p:nvSpPr>
            <p:cNvPr id="26" name="Rectangle 25"/>
            <p:cNvSpPr/>
            <p:nvPr/>
          </p:nvSpPr>
          <p:spPr>
            <a:xfrm>
              <a:off x="5208081" y="6166572"/>
              <a:ext cx="3168353" cy="923330"/>
            </a:xfrm>
            <a:prstGeom prst="rect">
              <a:avLst/>
            </a:prstGeom>
          </p:spPr>
          <p:txBody>
            <a:bodyPr wrap="square">
              <a:spAutoFit/>
            </a:bodyPr>
            <a:lstStyle/>
            <a:p>
              <a:pPr algn="ctr"/>
              <a:r>
                <a:rPr lang="en-US" b="1" dirty="0">
                  <a:solidFill>
                    <a:srgbClr val="4A6C5B"/>
                  </a:solidFill>
                  <a:latin typeface="Arial" panose="020B0604020202020204" pitchFamily="34" charset="0"/>
                  <a:cs typeface="Arial" panose="020B0604020202020204" pitchFamily="34" charset="0"/>
                </a:rPr>
                <a:t>3,5 million</a:t>
              </a:r>
            </a:p>
            <a:p>
              <a:pPr algn="ctr"/>
              <a:r>
                <a:rPr lang="en-US" sz="1200" b="1" dirty="0">
                  <a:solidFill>
                    <a:srgbClr val="4A6C5B"/>
                  </a:solidFill>
                  <a:latin typeface="Arial" panose="020B0604020202020204" pitchFamily="34" charset="0"/>
                  <a:cs typeface="Arial" panose="020B0604020202020204" pitchFamily="34" charset="0"/>
                </a:rPr>
                <a:t>Belgian patients with </a:t>
              </a:r>
            </a:p>
            <a:p>
              <a:pPr algn="ctr"/>
              <a:r>
                <a:rPr lang="en-US" sz="1200" b="1" dirty="0">
                  <a:solidFill>
                    <a:srgbClr val="4A6C5B"/>
                  </a:solidFill>
                  <a:latin typeface="Arial" panose="020B0604020202020204" pitchFamily="34" charset="0"/>
                  <a:cs typeface="Arial" panose="020B0604020202020204" pitchFamily="34" charset="0"/>
                </a:rPr>
                <a:t>Summary Electronic Health </a:t>
              </a:r>
              <a:r>
                <a:rPr lang="en-US" sz="1200" b="1" dirty="0" smtClean="0">
                  <a:solidFill>
                    <a:srgbClr val="4A6C5B"/>
                  </a:solidFill>
                  <a:latin typeface="Arial" panose="020B0604020202020204" pitchFamily="34" charset="0"/>
                  <a:cs typeface="Arial" panose="020B0604020202020204" pitchFamily="34" charset="0"/>
                </a:rPr>
                <a:t>Records in health vaults  </a:t>
              </a:r>
              <a:endParaRPr lang="en-US" sz="1200" b="1" dirty="0">
                <a:solidFill>
                  <a:srgbClr val="4A6C5B"/>
                </a:solidFill>
                <a:latin typeface="Arial" panose="020B0604020202020204" pitchFamily="34" charset="0"/>
                <a:cs typeface="Arial" panose="020B0604020202020204" pitchFamily="34" charset="0"/>
              </a:endParaRPr>
            </a:p>
          </p:txBody>
        </p:sp>
      </p:grpSp>
      <p:grpSp>
        <p:nvGrpSpPr>
          <p:cNvPr id="4" name="Group 3"/>
          <p:cNvGrpSpPr/>
          <p:nvPr/>
        </p:nvGrpSpPr>
        <p:grpSpPr>
          <a:xfrm>
            <a:off x="3375642" y="3075153"/>
            <a:ext cx="2281394" cy="1437214"/>
            <a:chOff x="5683221" y="3322850"/>
            <a:chExt cx="2281394" cy="1437214"/>
          </a:xfrm>
        </p:grpSpPr>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60781" y="3322850"/>
              <a:ext cx="1326268" cy="864000"/>
            </a:xfrm>
            <a:prstGeom prst="rect">
              <a:avLst/>
            </a:prstGeom>
          </p:spPr>
        </p:pic>
        <p:sp>
          <p:nvSpPr>
            <p:cNvPr id="29" name="Rectangle 28"/>
            <p:cNvSpPr/>
            <p:nvPr/>
          </p:nvSpPr>
          <p:spPr>
            <a:xfrm>
              <a:off x="5683221" y="4206066"/>
              <a:ext cx="2281394" cy="553998"/>
            </a:xfrm>
            <a:prstGeom prst="rect">
              <a:avLst/>
            </a:prstGeom>
          </p:spPr>
          <p:txBody>
            <a:bodyPr wrap="none">
              <a:spAutoFit/>
            </a:bodyPr>
            <a:lstStyle/>
            <a:p>
              <a:pPr algn="ctr"/>
              <a:r>
                <a:rPr lang="en-US" b="1" spc="100" dirty="0">
                  <a:solidFill>
                    <a:srgbClr val="C00000"/>
                  </a:solidFill>
                  <a:latin typeface="Arial" panose="020B0604020202020204" pitchFamily="34" charset="0"/>
                  <a:cs typeface="Arial" panose="020B0604020202020204" pitchFamily="34" charset="0"/>
                </a:rPr>
                <a:t>13.300.000.000</a:t>
              </a:r>
            </a:p>
            <a:p>
              <a:pPr algn="ctr"/>
              <a:r>
                <a:rPr lang="en-US" sz="1200" b="1" dirty="0">
                  <a:solidFill>
                    <a:srgbClr val="4A6C5B"/>
                  </a:solidFill>
                  <a:latin typeface="Arial" panose="020B0604020202020204" pitchFamily="34" charset="0"/>
                  <a:cs typeface="Arial" panose="020B0604020202020204" pitchFamily="34" charset="0"/>
                </a:rPr>
                <a:t>Digital transactions annually</a:t>
              </a:r>
            </a:p>
          </p:txBody>
        </p:sp>
      </p:grpSp>
      <p:grpSp>
        <p:nvGrpSpPr>
          <p:cNvPr id="41" name="Group 40"/>
          <p:cNvGrpSpPr/>
          <p:nvPr/>
        </p:nvGrpSpPr>
        <p:grpSpPr>
          <a:xfrm>
            <a:off x="967006" y="1052992"/>
            <a:ext cx="1502334" cy="1778003"/>
            <a:chOff x="1251865" y="1059565"/>
            <a:chExt cx="1502334" cy="1778003"/>
          </a:xfrm>
        </p:grpSpPr>
        <p:grpSp>
          <p:nvGrpSpPr>
            <p:cNvPr id="13" name="Group 12"/>
            <p:cNvGrpSpPr/>
            <p:nvPr/>
          </p:nvGrpSpPr>
          <p:grpSpPr>
            <a:xfrm>
              <a:off x="1331576" y="1059565"/>
              <a:ext cx="1342914" cy="1098997"/>
              <a:chOff x="1125953" y="1169428"/>
              <a:chExt cx="1342914" cy="1098997"/>
            </a:xfrm>
          </p:grpSpPr>
          <p:pic>
            <p:nvPicPr>
              <p:cNvPr id="6" name="Picture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25953" y="1169428"/>
                <a:ext cx="1342914" cy="1098997"/>
              </a:xfrm>
              <a:prstGeom prst="rect">
                <a:avLst/>
              </a:prstGeom>
            </p:spPr>
          </p:pic>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l="39497" t="36834" r="39089" b="37666"/>
              <a:stretch/>
            </p:blipFill>
            <p:spPr>
              <a:xfrm>
                <a:off x="1510054" y="1308335"/>
                <a:ext cx="574712" cy="560070"/>
              </a:xfrm>
              <a:prstGeom prst="rect">
                <a:avLst/>
              </a:prstGeom>
            </p:spPr>
          </p:pic>
        </p:grpSp>
        <p:sp>
          <p:nvSpPr>
            <p:cNvPr id="40" name="Rectangle 39"/>
            <p:cNvSpPr/>
            <p:nvPr/>
          </p:nvSpPr>
          <p:spPr>
            <a:xfrm>
              <a:off x="1251865" y="2098904"/>
              <a:ext cx="1502334" cy="738664"/>
            </a:xfrm>
            <a:prstGeom prst="rect">
              <a:avLst/>
            </a:prstGeom>
          </p:spPr>
          <p:txBody>
            <a:bodyPr wrap="none">
              <a:spAutoFit/>
            </a:bodyPr>
            <a:lstStyle/>
            <a:p>
              <a:pPr algn="ctr"/>
              <a:r>
                <a:rPr lang="en-US" b="1" dirty="0">
                  <a:solidFill>
                    <a:srgbClr val="C00000"/>
                  </a:solidFill>
                  <a:latin typeface="Arial" panose="020B0604020202020204" pitchFamily="34" charset="0"/>
                  <a:cs typeface="Arial" panose="020B0604020202020204" pitchFamily="34" charset="0"/>
                </a:rPr>
                <a:t>&gt;76%</a:t>
              </a:r>
            </a:p>
            <a:p>
              <a:pPr algn="ctr"/>
              <a:r>
                <a:rPr lang="en-US" sz="1200" b="1" dirty="0">
                  <a:solidFill>
                    <a:srgbClr val="4A6C5B"/>
                  </a:solidFill>
                  <a:latin typeface="Arial" panose="020B0604020202020204" pitchFamily="34" charset="0"/>
                  <a:cs typeface="Arial" panose="020B0604020202020204" pitchFamily="34" charset="0"/>
                </a:rPr>
                <a:t>Belgian citizens’</a:t>
              </a:r>
            </a:p>
            <a:p>
              <a:pPr algn="ctr"/>
              <a:r>
                <a:rPr lang="en-US" sz="1200" b="1" dirty="0">
                  <a:solidFill>
                    <a:srgbClr val="4A6C5B"/>
                  </a:solidFill>
                  <a:latin typeface="Arial" panose="020B0604020202020204" pitchFamily="34" charset="0"/>
                  <a:cs typeface="Arial" panose="020B0604020202020204" pitchFamily="34" charset="0"/>
                </a:rPr>
                <a:t>Informed Consent</a:t>
              </a:r>
            </a:p>
          </p:txBody>
        </p:sp>
      </p:grpSp>
      <p:sp>
        <p:nvSpPr>
          <p:cNvPr id="47" name="Rectangle 46"/>
          <p:cNvSpPr/>
          <p:nvPr/>
        </p:nvSpPr>
        <p:spPr>
          <a:xfrm>
            <a:off x="547425" y="3485983"/>
            <a:ext cx="2603598" cy="338554"/>
          </a:xfrm>
          <a:prstGeom prst="rect">
            <a:avLst/>
          </a:prstGeom>
          <a:solidFill>
            <a:srgbClr val="4A6C5B"/>
          </a:solidFill>
        </p:spPr>
        <p:txBody>
          <a:bodyPr wrap="none">
            <a:spAutoFit/>
          </a:bodyPr>
          <a:lstStyle/>
          <a:p>
            <a:pPr algn="ctr"/>
            <a:r>
              <a:rPr lang="en-US" sz="1600" b="1" dirty="0">
                <a:solidFill>
                  <a:schemeClr val="bg1"/>
                </a:solidFill>
                <a:latin typeface="Arial" panose="020B0604020202020204" pitchFamily="34" charset="0"/>
                <a:cs typeface="Arial" panose="020B0604020202020204" pitchFamily="34" charset="0"/>
              </a:rPr>
              <a:t>Electronic Prescriptions</a:t>
            </a:r>
          </a:p>
        </p:txBody>
      </p:sp>
      <p:sp>
        <p:nvSpPr>
          <p:cNvPr id="5" name="Rectangle 4"/>
          <p:cNvSpPr/>
          <p:nvPr/>
        </p:nvSpPr>
        <p:spPr>
          <a:xfrm>
            <a:off x="2133718" y="5736253"/>
            <a:ext cx="3907282" cy="738664"/>
          </a:xfrm>
          <a:prstGeom prst="rect">
            <a:avLst/>
          </a:prstGeom>
        </p:spPr>
        <p:txBody>
          <a:bodyPr wrap="square">
            <a:spAutoFit/>
          </a:bodyPr>
          <a:lstStyle/>
          <a:p>
            <a:pPr lvl="1" algn="ctr"/>
            <a:r>
              <a:rPr lang="nl-BE" b="1" dirty="0" smtClean="0">
                <a:solidFill>
                  <a:srgbClr val="4A6C5B"/>
                </a:solidFill>
                <a:latin typeface="Arial" panose="020B0604020202020204" pitchFamily="34" charset="0"/>
                <a:cs typeface="Arial" panose="020B0604020202020204" pitchFamily="34" charset="0"/>
              </a:rPr>
              <a:t>200 </a:t>
            </a:r>
            <a:r>
              <a:rPr lang="nl-BE" b="1" dirty="0" err="1" smtClean="0">
                <a:solidFill>
                  <a:srgbClr val="4A6C5B"/>
                </a:solidFill>
                <a:latin typeface="Arial" panose="020B0604020202020204" pitchFamily="34" charset="0"/>
                <a:cs typeface="Arial" panose="020B0604020202020204" pitchFamily="34" charset="0"/>
              </a:rPr>
              <a:t>million</a:t>
            </a:r>
            <a:endParaRPr lang="nl-BE" b="1" dirty="0">
              <a:solidFill>
                <a:srgbClr val="4A6C5B"/>
              </a:solidFill>
              <a:latin typeface="Arial" panose="020B0604020202020204" pitchFamily="34" charset="0"/>
              <a:cs typeface="Arial" panose="020B0604020202020204" pitchFamily="34" charset="0"/>
            </a:endParaRPr>
          </a:p>
          <a:p>
            <a:pPr lvl="1" algn="ctr"/>
            <a:r>
              <a:rPr lang="nl-BE" sz="1200" b="1" dirty="0" err="1" smtClean="0">
                <a:solidFill>
                  <a:srgbClr val="4A6C5B"/>
                </a:solidFill>
                <a:latin typeface="Arial" panose="020B0604020202020204" pitchFamily="34" charset="0"/>
                <a:cs typeface="Arial" panose="020B0604020202020204" pitchFamily="34" charset="0"/>
              </a:rPr>
              <a:t>electronic</a:t>
            </a:r>
            <a:r>
              <a:rPr lang="nl-BE" sz="1200" b="1" dirty="0" smtClean="0">
                <a:solidFill>
                  <a:srgbClr val="4A6C5B"/>
                </a:solidFill>
                <a:latin typeface="Arial" panose="020B0604020202020204" pitchFamily="34" charset="0"/>
                <a:cs typeface="Arial" panose="020B0604020202020204" pitchFamily="34" charset="0"/>
              </a:rPr>
              <a:t> </a:t>
            </a:r>
            <a:r>
              <a:rPr lang="nl-BE" sz="1200" b="1" dirty="0" err="1" smtClean="0">
                <a:solidFill>
                  <a:srgbClr val="4A6C5B"/>
                </a:solidFill>
                <a:latin typeface="Arial" panose="020B0604020202020204" pitchFamily="34" charset="0"/>
                <a:cs typeface="Arial" panose="020B0604020202020204" pitchFamily="34" charset="0"/>
              </a:rPr>
              <a:t>documents</a:t>
            </a:r>
            <a:r>
              <a:rPr lang="nl-BE" sz="1200" b="1" dirty="0" smtClean="0">
                <a:solidFill>
                  <a:srgbClr val="4A6C5B"/>
                </a:solidFill>
                <a:latin typeface="Arial" panose="020B0604020202020204" pitchFamily="34" charset="0"/>
                <a:cs typeface="Arial" panose="020B0604020202020204" pitchFamily="34" charset="0"/>
              </a:rPr>
              <a:t> </a:t>
            </a:r>
            <a:r>
              <a:rPr lang="nl-BE" sz="1200" b="1" dirty="0" err="1" smtClean="0">
                <a:solidFill>
                  <a:srgbClr val="4A6C5B"/>
                </a:solidFill>
                <a:latin typeface="Arial" panose="020B0604020202020204" pitchFamily="34" charset="0"/>
                <a:cs typeface="Arial" panose="020B0604020202020204" pitchFamily="34" charset="0"/>
              </a:rPr>
              <a:t>available</a:t>
            </a:r>
            <a:endParaRPr lang="nl-BE" sz="1200" b="1" dirty="0">
              <a:solidFill>
                <a:srgbClr val="4A6C5B"/>
              </a:solidFill>
              <a:latin typeface="Arial" panose="020B0604020202020204" pitchFamily="34" charset="0"/>
              <a:cs typeface="Arial" panose="020B0604020202020204" pitchFamily="34" charset="0"/>
            </a:endParaRPr>
          </a:p>
          <a:p>
            <a:pPr lvl="1" algn="ctr"/>
            <a:r>
              <a:rPr lang="nl-BE" sz="1200" b="1" dirty="0" smtClean="0">
                <a:solidFill>
                  <a:srgbClr val="4A6C5B"/>
                </a:solidFill>
                <a:latin typeface="Arial" panose="020B0604020202020204" pitchFamily="34" charset="0"/>
                <a:cs typeface="Arial" panose="020B0604020202020204" pitchFamily="34" charset="0"/>
              </a:rPr>
              <a:t>at </a:t>
            </a:r>
            <a:r>
              <a:rPr lang="nl-BE" sz="1200" b="1" dirty="0" err="1" smtClean="0">
                <a:solidFill>
                  <a:srgbClr val="4A6C5B"/>
                </a:solidFill>
                <a:latin typeface="Arial" panose="020B0604020202020204" pitchFamily="34" charset="0"/>
                <a:cs typeface="Arial" panose="020B0604020202020204" pitchFamily="34" charset="0"/>
              </a:rPr>
              <a:t>hospitals</a:t>
            </a:r>
            <a:r>
              <a:rPr lang="nl-BE" sz="1200" b="1" dirty="0" smtClean="0">
                <a:solidFill>
                  <a:srgbClr val="4A6C5B"/>
                </a:solidFill>
                <a:latin typeface="Arial" panose="020B0604020202020204" pitchFamily="34" charset="0"/>
                <a:cs typeface="Arial" panose="020B0604020202020204" pitchFamily="34" charset="0"/>
              </a:rPr>
              <a:t> </a:t>
            </a:r>
            <a:r>
              <a:rPr lang="nl-BE" sz="1200" b="1" dirty="0" err="1" smtClean="0">
                <a:solidFill>
                  <a:srgbClr val="4A6C5B"/>
                </a:solidFill>
                <a:latin typeface="Arial" panose="020B0604020202020204" pitchFamily="34" charset="0"/>
                <a:cs typeface="Arial" panose="020B0604020202020204" pitchFamily="34" charset="0"/>
              </a:rPr>
              <a:t>and</a:t>
            </a:r>
            <a:r>
              <a:rPr lang="nl-BE" sz="1200" b="1" dirty="0" smtClean="0">
                <a:solidFill>
                  <a:srgbClr val="4A6C5B"/>
                </a:solidFill>
                <a:latin typeface="Arial" panose="020B0604020202020204" pitchFamily="34" charset="0"/>
                <a:cs typeface="Arial" panose="020B0604020202020204" pitchFamily="34" charset="0"/>
              </a:rPr>
              <a:t> </a:t>
            </a:r>
            <a:r>
              <a:rPr lang="nl-BE" sz="1200" b="1" dirty="0" err="1" smtClean="0">
                <a:solidFill>
                  <a:srgbClr val="4A6C5B"/>
                </a:solidFill>
                <a:latin typeface="Arial" panose="020B0604020202020204" pitchFamily="34" charset="0"/>
                <a:cs typeface="Arial" panose="020B0604020202020204" pitchFamily="34" charset="0"/>
              </a:rPr>
              <a:t>clinical</a:t>
            </a:r>
            <a:r>
              <a:rPr lang="nl-BE" sz="1200" b="1" dirty="0" smtClean="0">
                <a:solidFill>
                  <a:srgbClr val="4A6C5B"/>
                </a:solidFill>
                <a:latin typeface="Arial" panose="020B0604020202020204" pitchFamily="34" charset="0"/>
                <a:cs typeface="Arial" panose="020B0604020202020204" pitchFamily="34" charset="0"/>
              </a:rPr>
              <a:t> labs</a:t>
            </a:r>
            <a:endParaRPr lang="nl-BE" sz="1200" b="1" dirty="0">
              <a:solidFill>
                <a:srgbClr val="4A6C5B"/>
              </a:solidFill>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2"/>
          </p:nvPr>
        </p:nvSpPr>
        <p:spPr/>
        <p:txBody>
          <a:bodyPr/>
          <a:lstStyle/>
          <a:p>
            <a:fld id="{30A9230E-FFBB-4CCB-ABD7-198084EDE768}" type="slidenum">
              <a:rPr lang="fr-BE" smtClean="0"/>
              <a:t>8</a:t>
            </a:fld>
            <a:endParaRPr lang="fr-BE"/>
          </a:p>
        </p:txBody>
      </p:sp>
    </p:spTree>
    <p:extLst>
      <p:ext uri="{BB962C8B-B14F-4D97-AF65-F5344CB8AC3E}">
        <p14:creationId xmlns:p14="http://schemas.microsoft.com/office/powerpoint/2010/main" val="401335835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1475656" y="1484313"/>
            <a:ext cx="6192688" cy="4897015"/>
            <a:chOff x="1475656" y="1484313"/>
            <a:chExt cx="6192688" cy="4897015"/>
          </a:xfrm>
        </p:grpSpPr>
        <p:sp>
          <p:nvSpPr>
            <p:cNvPr id="36" name="Oval 35"/>
            <p:cNvSpPr/>
            <p:nvPr/>
          </p:nvSpPr>
          <p:spPr>
            <a:xfrm>
              <a:off x="1475656" y="1484313"/>
              <a:ext cx="6192688" cy="4897015"/>
            </a:xfrm>
            <a:prstGeom prst="ellipse">
              <a:avLst/>
            </a:prstGeom>
            <a:noFill/>
            <a:ln w="5080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3288909" y="3256722"/>
              <a:ext cx="2363211" cy="830997"/>
            </a:xfrm>
            <a:prstGeom prst="rect">
              <a:avLst/>
            </a:prstGeom>
            <a:effectLst>
              <a:outerShdw blurRad="50800" dist="38100" dir="2700000" algn="tl" rotWithShape="0">
                <a:prstClr val="black">
                  <a:alpha val="40000"/>
                </a:prstClr>
              </a:outerShdw>
            </a:effectLst>
          </p:spPr>
          <p:txBody>
            <a:bodyPr wrap="none">
              <a:spAutoFit/>
            </a:bodyPr>
            <a:lstStyle/>
            <a:p>
              <a:pPr lvl="0"/>
              <a:r>
                <a:rPr lang="nl-BE" sz="4800" b="1">
                  <a:solidFill>
                    <a:schemeClr val="tx2"/>
                  </a:solidFill>
                </a:rPr>
                <a:t>Synergie</a:t>
              </a:r>
              <a:endParaRPr lang="nl-BE" sz="4800"/>
            </a:p>
          </p:txBody>
        </p:sp>
      </p:grpSp>
      <p:sp>
        <p:nvSpPr>
          <p:cNvPr id="37" name="Title 36"/>
          <p:cNvSpPr>
            <a:spLocks noGrp="1"/>
          </p:cNvSpPr>
          <p:nvPr>
            <p:ph type="title"/>
          </p:nvPr>
        </p:nvSpPr>
        <p:spPr/>
        <p:txBody>
          <a:bodyPr/>
          <a:lstStyle/>
          <a:p>
            <a:r>
              <a:rPr lang="nl-BE" smtClean="0"/>
              <a:t>G-Cloud-’producten’ </a:t>
            </a:r>
            <a:endParaRPr lang="nl-BE" dirty="0"/>
          </a:p>
        </p:txBody>
      </p:sp>
      <p:sp>
        <p:nvSpPr>
          <p:cNvPr id="3" name="Slide Number Placeholder 2"/>
          <p:cNvSpPr>
            <a:spLocks noGrp="1"/>
          </p:cNvSpPr>
          <p:nvPr>
            <p:ph type="sldNum" sz="quarter" idx="12"/>
          </p:nvPr>
        </p:nvSpPr>
        <p:spPr/>
        <p:txBody>
          <a:bodyPr/>
          <a:lstStyle/>
          <a:p>
            <a:fld id="{13B540AB-6939-4937-A918-1D15FF1C7CE3}" type="slidenum">
              <a:rPr lang="nl-BE" smtClean="0"/>
              <a:pPr/>
              <a:t>80</a:t>
            </a:fld>
            <a:endParaRPr lang="nl-BE" dirty="0"/>
          </a:p>
        </p:txBody>
      </p:sp>
      <p:grpSp>
        <p:nvGrpSpPr>
          <p:cNvPr id="55" name="Group 54"/>
          <p:cNvGrpSpPr/>
          <p:nvPr/>
        </p:nvGrpSpPr>
        <p:grpSpPr>
          <a:xfrm>
            <a:off x="3055440" y="1009861"/>
            <a:ext cx="3033120" cy="1267011"/>
            <a:chOff x="3055440" y="1009861"/>
            <a:chExt cx="3033120" cy="1267011"/>
          </a:xfrm>
        </p:grpSpPr>
        <p:sp>
          <p:nvSpPr>
            <p:cNvPr id="24" name="Oval 23"/>
            <p:cNvSpPr/>
            <p:nvPr/>
          </p:nvSpPr>
          <p:spPr>
            <a:xfrm>
              <a:off x="3055440" y="1009861"/>
              <a:ext cx="3033120" cy="1267011"/>
            </a:xfrm>
            <a:prstGeom prst="ellipse">
              <a:avLst/>
            </a:prstGeom>
            <a:solidFill>
              <a:schemeClr val="tx2"/>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25" name="Oval 4"/>
            <p:cNvSpPr/>
            <p:nvPr/>
          </p:nvSpPr>
          <p:spPr>
            <a:xfrm>
              <a:off x="3499630" y="1195410"/>
              <a:ext cx="2144740" cy="89591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l-BE" sz="2800" b="1" kern="1200" smtClean="0">
                  <a:solidFill>
                    <a:schemeClr val="bg1"/>
                  </a:solidFill>
                </a:rPr>
                <a:t>Procurement</a:t>
              </a:r>
              <a:endParaRPr lang="nl-BE" sz="2800" b="1" kern="1200">
                <a:solidFill>
                  <a:schemeClr val="bg1"/>
                </a:solidFill>
              </a:endParaRPr>
            </a:p>
          </p:txBody>
        </p:sp>
      </p:grpSp>
      <p:grpSp>
        <p:nvGrpSpPr>
          <p:cNvPr id="52" name="Group 51"/>
          <p:cNvGrpSpPr/>
          <p:nvPr/>
        </p:nvGrpSpPr>
        <p:grpSpPr>
          <a:xfrm>
            <a:off x="5788144" y="2993762"/>
            <a:ext cx="3248352" cy="1356919"/>
            <a:chOff x="5788144" y="2993762"/>
            <a:chExt cx="3248352" cy="1356919"/>
          </a:xfrm>
        </p:grpSpPr>
        <p:sp>
          <p:nvSpPr>
            <p:cNvPr id="27" name="Oval 26"/>
            <p:cNvSpPr/>
            <p:nvPr/>
          </p:nvSpPr>
          <p:spPr>
            <a:xfrm>
              <a:off x="5788144" y="2993762"/>
              <a:ext cx="3248352" cy="1356919"/>
            </a:xfrm>
            <a:prstGeom prst="ellipse">
              <a:avLst/>
            </a:prstGeom>
            <a:solidFill>
              <a:schemeClr val="tx2"/>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28" name="Oval 4"/>
            <p:cNvSpPr/>
            <p:nvPr/>
          </p:nvSpPr>
          <p:spPr>
            <a:xfrm>
              <a:off x="6263854" y="3192478"/>
              <a:ext cx="2296932" cy="95948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l-BE" sz="2800" b="1" kern="1200" smtClean="0">
                  <a:solidFill>
                    <a:schemeClr val="bg1"/>
                  </a:solidFill>
                </a:rPr>
                <a:t>Services</a:t>
              </a:r>
              <a:endParaRPr lang="nl-BE" sz="2800" b="1" kern="1200">
                <a:solidFill>
                  <a:schemeClr val="bg1"/>
                </a:solidFill>
              </a:endParaRPr>
            </a:p>
          </p:txBody>
        </p:sp>
      </p:grpSp>
      <p:grpSp>
        <p:nvGrpSpPr>
          <p:cNvPr id="54" name="Group 53"/>
          <p:cNvGrpSpPr/>
          <p:nvPr/>
        </p:nvGrpSpPr>
        <p:grpSpPr>
          <a:xfrm>
            <a:off x="107504" y="2993762"/>
            <a:ext cx="3033120" cy="1267011"/>
            <a:chOff x="107504" y="2993762"/>
            <a:chExt cx="3033120" cy="1267011"/>
          </a:xfrm>
        </p:grpSpPr>
        <p:sp>
          <p:nvSpPr>
            <p:cNvPr id="30" name="Oval 29"/>
            <p:cNvSpPr/>
            <p:nvPr/>
          </p:nvSpPr>
          <p:spPr>
            <a:xfrm>
              <a:off x="107504" y="2993762"/>
              <a:ext cx="3033120" cy="1267011"/>
            </a:xfrm>
            <a:prstGeom prst="ellipse">
              <a:avLst/>
            </a:prstGeom>
            <a:solidFill>
              <a:schemeClr val="tx2"/>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31" name="Oval 4"/>
            <p:cNvSpPr/>
            <p:nvPr/>
          </p:nvSpPr>
          <p:spPr>
            <a:xfrm>
              <a:off x="551694" y="3179311"/>
              <a:ext cx="2144740" cy="89591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l-BE" sz="2800" b="1" kern="1200" dirty="0" smtClean="0">
                  <a:solidFill>
                    <a:schemeClr val="bg1"/>
                  </a:solidFill>
                </a:rPr>
                <a:t>Projecten</a:t>
              </a:r>
              <a:endParaRPr lang="nl-BE" sz="2800" b="1" kern="1200" dirty="0">
                <a:solidFill>
                  <a:schemeClr val="bg1"/>
                </a:solidFill>
              </a:endParaRPr>
            </a:p>
          </p:txBody>
        </p:sp>
      </p:grpSp>
      <p:grpSp>
        <p:nvGrpSpPr>
          <p:cNvPr id="53" name="Group 52"/>
          <p:cNvGrpSpPr/>
          <p:nvPr/>
        </p:nvGrpSpPr>
        <p:grpSpPr>
          <a:xfrm>
            <a:off x="2947824" y="5373216"/>
            <a:ext cx="3248352" cy="1356919"/>
            <a:chOff x="2947824" y="5373216"/>
            <a:chExt cx="3248352" cy="1356919"/>
          </a:xfrm>
        </p:grpSpPr>
        <p:sp>
          <p:nvSpPr>
            <p:cNvPr id="33" name="Oval 32"/>
            <p:cNvSpPr/>
            <p:nvPr/>
          </p:nvSpPr>
          <p:spPr>
            <a:xfrm>
              <a:off x="2947824" y="5373216"/>
              <a:ext cx="3248352" cy="1356919"/>
            </a:xfrm>
            <a:prstGeom prst="ellipse">
              <a:avLst/>
            </a:prstGeom>
            <a:solidFill>
              <a:schemeClr val="tx2"/>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34" name="Oval 4"/>
            <p:cNvSpPr/>
            <p:nvPr/>
          </p:nvSpPr>
          <p:spPr>
            <a:xfrm>
              <a:off x="3423534" y="5571932"/>
              <a:ext cx="2296932" cy="95948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l-BE" sz="2800" b="1" kern="1200" dirty="0" smtClean="0">
                  <a:solidFill>
                    <a:schemeClr val="bg1"/>
                  </a:solidFill>
                </a:rPr>
                <a:t>Kennis &amp; Expertise</a:t>
              </a:r>
              <a:endParaRPr lang="nl-BE" sz="2800" b="1" kern="1200" dirty="0">
                <a:solidFill>
                  <a:schemeClr val="bg1"/>
                </a:solidFill>
              </a:endParaRPr>
            </a:p>
          </p:txBody>
        </p:sp>
      </p:grpSp>
      <p:grpSp>
        <p:nvGrpSpPr>
          <p:cNvPr id="39" name="Group 38"/>
          <p:cNvGrpSpPr/>
          <p:nvPr/>
        </p:nvGrpSpPr>
        <p:grpSpPr>
          <a:xfrm>
            <a:off x="759450" y="1268760"/>
            <a:ext cx="2081423" cy="1379302"/>
            <a:chOff x="621511" y="2708919"/>
            <a:chExt cx="2081423" cy="1379302"/>
          </a:xfrm>
        </p:grpSpPr>
        <p:sp>
          <p:nvSpPr>
            <p:cNvPr id="40" name="Oval 39"/>
            <p:cNvSpPr/>
            <p:nvPr/>
          </p:nvSpPr>
          <p:spPr>
            <a:xfrm>
              <a:off x="621511" y="3289319"/>
              <a:ext cx="2081423" cy="798902"/>
            </a:xfrm>
            <a:prstGeom prst="ellipse">
              <a:avLst/>
            </a:prstGeom>
            <a:ln w="57150">
              <a:solidFill>
                <a:schemeClr val="tx2">
                  <a:lumMod val="20000"/>
                  <a:lumOff val="80000"/>
                </a:schemeClr>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fontAlgn="base">
                <a:spcBef>
                  <a:spcPct val="0"/>
                </a:spcBef>
                <a:spcAft>
                  <a:spcPct val="0"/>
                </a:spcAft>
              </a:pPr>
              <a:r>
                <a:rPr lang="nl-BE" sz="2000" b="1" dirty="0" smtClean="0">
                  <a:solidFill>
                    <a:schemeClr val="tx2"/>
                  </a:solidFill>
                  <a:latin typeface="Calibri" panose="020F0502020204030204" pitchFamily="34" charset="0"/>
                </a:rPr>
                <a:t>Samenwerking</a:t>
              </a:r>
              <a:r>
                <a:rPr lang="nl-BE" sz="2000" b="1" dirty="0" smtClean="0">
                  <a:solidFill>
                    <a:schemeClr val="tx2"/>
                  </a:solidFill>
                  <a:latin typeface="Wingdings" panose="05000000000000000000" pitchFamily="2" charset="2"/>
                </a:rPr>
                <a:t>á</a:t>
              </a:r>
              <a:endParaRPr lang="nl-BE" sz="2000" b="1" dirty="0">
                <a:solidFill>
                  <a:schemeClr val="tx2"/>
                </a:solidFill>
                <a:latin typeface="Symbol" panose="05050102010706020507" pitchFamily="18" charset="2"/>
              </a:endParaRPr>
            </a:p>
          </p:txBody>
        </p:sp>
        <p:pic>
          <p:nvPicPr>
            <p:cNvPr id="41" name="Picture 4" descr="https://livebinders.files.wordpress.com/2010/10/collaboration_2.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46928" y="2708919"/>
              <a:ext cx="1306469" cy="9798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p:cNvGrpSpPr/>
          <p:nvPr/>
        </p:nvGrpSpPr>
        <p:grpSpPr>
          <a:xfrm>
            <a:off x="6149929" y="1394508"/>
            <a:ext cx="2081423" cy="1240754"/>
            <a:chOff x="4120938" y="2856064"/>
            <a:chExt cx="2081423" cy="1240754"/>
          </a:xfrm>
        </p:grpSpPr>
        <p:sp>
          <p:nvSpPr>
            <p:cNvPr id="43" name="Oval 42"/>
            <p:cNvSpPr/>
            <p:nvPr/>
          </p:nvSpPr>
          <p:spPr>
            <a:xfrm>
              <a:off x="4120938" y="3297916"/>
              <a:ext cx="2081423" cy="798902"/>
            </a:xfrm>
            <a:prstGeom prst="ellipse">
              <a:avLst/>
            </a:prstGeom>
            <a:ln w="57150">
              <a:solidFill>
                <a:schemeClr val="tx2">
                  <a:lumMod val="20000"/>
                  <a:lumOff val="80000"/>
                </a:schemeClr>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fontAlgn="base">
                <a:spcBef>
                  <a:spcPct val="0"/>
                </a:spcBef>
                <a:spcAft>
                  <a:spcPct val="0"/>
                </a:spcAft>
              </a:pPr>
              <a:r>
                <a:rPr lang="nl-BE" sz="2000" b="1" dirty="0" smtClean="0">
                  <a:solidFill>
                    <a:schemeClr val="tx2"/>
                  </a:solidFill>
                  <a:latin typeface="Calibri" panose="020F0502020204030204" pitchFamily="34" charset="0"/>
                </a:rPr>
                <a:t>Efficiëntie</a:t>
              </a:r>
              <a:r>
                <a:rPr lang="nl-BE" sz="2000" b="1" dirty="0" smtClean="0">
                  <a:solidFill>
                    <a:schemeClr val="tx2"/>
                  </a:solidFill>
                  <a:latin typeface="Wingdings" panose="05000000000000000000" pitchFamily="2" charset="2"/>
                </a:rPr>
                <a:t>á</a:t>
              </a:r>
              <a:endParaRPr lang="nl-BE" sz="2000" b="1" dirty="0">
                <a:solidFill>
                  <a:schemeClr val="tx2"/>
                </a:solidFill>
                <a:latin typeface="Symbol" panose="05050102010706020507" pitchFamily="18" charset="2"/>
              </a:endParaRPr>
            </a:p>
          </p:txBody>
        </p:sp>
        <p:pic>
          <p:nvPicPr>
            <p:cNvPr id="44" name="Picture 8" descr="http://www.thinkautomation.com/Sitefinity/WebsiteTemplates/Think/App_Themes/images/auto1.pn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08415" y="2856064"/>
              <a:ext cx="1306469" cy="7381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Group 44"/>
          <p:cNvGrpSpPr/>
          <p:nvPr/>
        </p:nvGrpSpPr>
        <p:grpSpPr>
          <a:xfrm>
            <a:off x="6149929" y="4440097"/>
            <a:ext cx="2081423" cy="1193972"/>
            <a:chOff x="621511" y="5421585"/>
            <a:chExt cx="2081423" cy="1193972"/>
          </a:xfrm>
        </p:grpSpPr>
        <p:sp>
          <p:nvSpPr>
            <p:cNvPr id="46" name="Oval 45"/>
            <p:cNvSpPr/>
            <p:nvPr/>
          </p:nvSpPr>
          <p:spPr>
            <a:xfrm>
              <a:off x="621511" y="5816655"/>
              <a:ext cx="2081423" cy="798902"/>
            </a:xfrm>
            <a:prstGeom prst="ellipse">
              <a:avLst/>
            </a:prstGeom>
            <a:ln w="57150">
              <a:solidFill>
                <a:schemeClr val="tx2">
                  <a:lumMod val="20000"/>
                  <a:lumOff val="80000"/>
                </a:schemeClr>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fontAlgn="base">
                <a:spcBef>
                  <a:spcPct val="0"/>
                </a:spcBef>
                <a:spcAft>
                  <a:spcPct val="0"/>
                </a:spcAft>
              </a:pPr>
              <a:r>
                <a:rPr lang="nl-BE" sz="2000" b="1" dirty="0" smtClean="0">
                  <a:solidFill>
                    <a:schemeClr val="tx2"/>
                  </a:solidFill>
                  <a:latin typeface="Calibri" panose="020F0502020204030204" pitchFamily="34" charset="0"/>
                </a:rPr>
                <a:t>Kwaliteit</a:t>
              </a:r>
              <a:r>
                <a:rPr lang="nl-BE" sz="2000" b="1" dirty="0" smtClean="0">
                  <a:solidFill>
                    <a:schemeClr val="tx2"/>
                  </a:solidFill>
                  <a:latin typeface="Wingdings" panose="05000000000000000000" pitchFamily="2" charset="2"/>
                </a:rPr>
                <a:t>á</a:t>
              </a:r>
              <a:endParaRPr lang="nl-BE" sz="2000" b="1" dirty="0">
                <a:solidFill>
                  <a:schemeClr val="tx2"/>
                </a:solidFill>
                <a:latin typeface="Symbol" panose="05050102010706020507" pitchFamily="18" charset="2"/>
              </a:endParaRPr>
            </a:p>
          </p:txBody>
        </p:sp>
        <p:pic>
          <p:nvPicPr>
            <p:cNvPr id="47" name="Picture 10" descr="http://www.dcregionrealestate.com/wp-content/uploads/2014/03/top_quality.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80198" y="5421585"/>
              <a:ext cx="964049" cy="6827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 name="Group 47"/>
          <p:cNvGrpSpPr/>
          <p:nvPr/>
        </p:nvGrpSpPr>
        <p:grpSpPr>
          <a:xfrm>
            <a:off x="759450" y="4440097"/>
            <a:ext cx="2081423" cy="1293159"/>
            <a:chOff x="4466625" y="5334255"/>
            <a:chExt cx="2081423" cy="1293159"/>
          </a:xfrm>
        </p:grpSpPr>
        <p:sp>
          <p:nvSpPr>
            <p:cNvPr id="49" name="Oval 48"/>
            <p:cNvSpPr/>
            <p:nvPr/>
          </p:nvSpPr>
          <p:spPr>
            <a:xfrm>
              <a:off x="4466625" y="5828512"/>
              <a:ext cx="2081423" cy="798902"/>
            </a:xfrm>
            <a:prstGeom prst="ellipse">
              <a:avLst/>
            </a:prstGeom>
            <a:ln w="57150">
              <a:solidFill>
                <a:schemeClr val="tx2">
                  <a:lumMod val="20000"/>
                  <a:lumOff val="80000"/>
                </a:schemeClr>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fontAlgn="base">
                <a:spcBef>
                  <a:spcPct val="0"/>
                </a:spcBef>
                <a:spcAft>
                  <a:spcPct val="0"/>
                </a:spcAft>
              </a:pPr>
              <a:r>
                <a:rPr lang="nl-BE" sz="2000" b="1" dirty="0" smtClean="0">
                  <a:solidFill>
                    <a:schemeClr val="tx2"/>
                  </a:solidFill>
                  <a:latin typeface="Calibri" panose="020F0502020204030204" pitchFamily="34" charset="0"/>
                </a:rPr>
                <a:t>Kost</a:t>
              </a:r>
              <a:r>
                <a:rPr lang="nl-BE" sz="2000" b="1" dirty="0" smtClean="0">
                  <a:solidFill>
                    <a:schemeClr val="tx2"/>
                  </a:solidFill>
                  <a:latin typeface="Wingdings" panose="05000000000000000000" pitchFamily="2" charset="2"/>
                </a:rPr>
                <a:t>â</a:t>
              </a:r>
              <a:endParaRPr lang="nl-BE" sz="2000" b="1" dirty="0">
                <a:solidFill>
                  <a:schemeClr val="tx2"/>
                </a:solidFill>
                <a:latin typeface="Symbol" panose="05050102010706020507" pitchFamily="18" charset="2"/>
              </a:endParaRPr>
            </a:p>
          </p:txBody>
        </p:sp>
        <p:pic>
          <p:nvPicPr>
            <p:cNvPr id="50" name="Picture 6" descr="http://www.addit.pl/new/images/stories/cost%20reduction%20projects.jpg"/>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54102" y="5334255"/>
              <a:ext cx="1295827" cy="8684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7343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500"/>
                                        <p:tgtEl>
                                          <p:spTgt spid="45"/>
                                        </p:tgtEl>
                                      </p:cBhvr>
                                    </p:animEffect>
                                  </p:childTnLst>
                                </p:cTn>
                              </p:par>
                            </p:childTnLst>
                          </p:cTn>
                        </p:par>
                        <p:par>
                          <p:cTn id="41" fill="hold">
                            <p:stCondLst>
                              <p:cond delay="1500"/>
                            </p:stCondLst>
                            <p:childTnLst>
                              <p:par>
                                <p:cTn id="42" presetID="10" presetClass="entr" presetSubtype="0" fill="hold"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 Cloud deployment types</a:t>
            </a:r>
            <a:endParaRPr lang="fr-FR" dirty="0"/>
          </a:p>
        </p:txBody>
      </p:sp>
      <p:sp>
        <p:nvSpPr>
          <p:cNvPr id="121" name="Slide Number Placeholder 120"/>
          <p:cNvSpPr>
            <a:spLocks noGrp="1"/>
          </p:cNvSpPr>
          <p:nvPr>
            <p:ph type="sldNum" sz="quarter" idx="12"/>
          </p:nvPr>
        </p:nvSpPr>
        <p:spPr/>
        <p:txBody>
          <a:bodyPr/>
          <a:lstStyle/>
          <a:p>
            <a:fld id="{1B2ABAFA-ABC8-4E94-A238-939346DDB176}" type="slidenum">
              <a:rPr lang="en-GB" smtClean="0"/>
              <a:pPr/>
              <a:t>81</a:t>
            </a:fld>
            <a:endParaRPr lang="en-GB" dirty="0"/>
          </a:p>
        </p:txBody>
      </p:sp>
      <p:grpSp>
        <p:nvGrpSpPr>
          <p:cNvPr id="18" name="Group 17"/>
          <p:cNvGrpSpPr/>
          <p:nvPr/>
        </p:nvGrpSpPr>
        <p:grpSpPr>
          <a:xfrm>
            <a:off x="946200" y="1268760"/>
            <a:ext cx="7380820" cy="4464496"/>
            <a:chOff x="946200" y="1268760"/>
            <a:chExt cx="7380820" cy="4464496"/>
          </a:xfrm>
        </p:grpSpPr>
        <p:cxnSp>
          <p:nvCxnSpPr>
            <p:cNvPr id="6" name="Straight Connector 5"/>
            <p:cNvCxnSpPr/>
            <p:nvPr/>
          </p:nvCxnSpPr>
          <p:spPr>
            <a:xfrm>
              <a:off x="4546600" y="1268760"/>
              <a:ext cx="0" cy="44644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46200" y="2636912"/>
              <a:ext cx="7380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46200" y="4365104"/>
              <a:ext cx="738082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251519" y="1412776"/>
            <a:ext cx="509984" cy="4680520"/>
            <a:chOff x="251519" y="1412776"/>
            <a:chExt cx="509984" cy="4680520"/>
          </a:xfrm>
        </p:grpSpPr>
        <p:cxnSp>
          <p:nvCxnSpPr>
            <p:cNvPr id="15" name="Straight Arrow Connector 14"/>
            <p:cNvCxnSpPr/>
            <p:nvPr/>
          </p:nvCxnSpPr>
          <p:spPr>
            <a:xfrm>
              <a:off x="727969" y="1412776"/>
              <a:ext cx="0" cy="468052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99838" y="4512955"/>
              <a:ext cx="461665" cy="1477328"/>
            </a:xfrm>
            <a:prstGeom prst="rect">
              <a:avLst/>
            </a:prstGeom>
            <a:noFill/>
          </p:spPr>
          <p:txBody>
            <a:bodyPr vert="vert270" wrap="square" rtlCol="0">
              <a:spAutoFit/>
            </a:bodyPr>
            <a:lstStyle/>
            <a:p>
              <a:pPr algn="ctr"/>
              <a:r>
                <a:rPr lang="nl-BE" dirty="0" err="1" smtClean="0"/>
                <a:t>Dedicated</a:t>
              </a:r>
              <a:endParaRPr lang="en-US" dirty="0"/>
            </a:p>
          </p:txBody>
        </p:sp>
        <p:sp>
          <p:nvSpPr>
            <p:cNvPr id="20" name="TextBox 19"/>
            <p:cNvSpPr txBox="1"/>
            <p:nvPr/>
          </p:nvSpPr>
          <p:spPr>
            <a:xfrm>
              <a:off x="274439" y="2523961"/>
              <a:ext cx="461665" cy="1954094"/>
            </a:xfrm>
            <a:prstGeom prst="rect">
              <a:avLst/>
            </a:prstGeom>
            <a:noFill/>
          </p:spPr>
          <p:txBody>
            <a:bodyPr vert="vert270" wrap="square" rtlCol="0">
              <a:spAutoFit/>
            </a:bodyPr>
            <a:lstStyle/>
            <a:p>
              <a:pPr algn="ctr"/>
              <a:r>
                <a:rPr lang="nl-BE" dirty="0" smtClean="0"/>
                <a:t>Access/Control</a:t>
              </a:r>
              <a:endParaRPr lang="en-US" dirty="0"/>
            </a:p>
          </p:txBody>
        </p:sp>
        <p:sp>
          <p:nvSpPr>
            <p:cNvPr id="21" name="TextBox 20"/>
            <p:cNvSpPr txBox="1"/>
            <p:nvPr/>
          </p:nvSpPr>
          <p:spPr>
            <a:xfrm>
              <a:off x="251519" y="1458650"/>
              <a:ext cx="461665" cy="1178262"/>
            </a:xfrm>
            <a:prstGeom prst="rect">
              <a:avLst/>
            </a:prstGeom>
            <a:noFill/>
          </p:spPr>
          <p:txBody>
            <a:bodyPr vert="vert270" wrap="square" rtlCol="0">
              <a:spAutoFit/>
            </a:bodyPr>
            <a:lstStyle/>
            <a:p>
              <a:pPr algn="ctr"/>
              <a:r>
                <a:rPr lang="nl-BE" dirty="0"/>
                <a:t>S</a:t>
              </a:r>
              <a:r>
                <a:rPr lang="nl-BE" dirty="0" smtClean="0"/>
                <a:t>hared</a:t>
              </a:r>
              <a:endParaRPr lang="en-US" dirty="0"/>
            </a:p>
          </p:txBody>
        </p:sp>
      </p:grpSp>
      <p:grpSp>
        <p:nvGrpSpPr>
          <p:cNvPr id="5" name="Group 4"/>
          <p:cNvGrpSpPr/>
          <p:nvPr/>
        </p:nvGrpSpPr>
        <p:grpSpPr>
          <a:xfrm>
            <a:off x="906990" y="5990283"/>
            <a:ext cx="7452344" cy="584189"/>
            <a:chOff x="906990" y="5990283"/>
            <a:chExt cx="7452344" cy="584189"/>
          </a:xfrm>
        </p:grpSpPr>
        <p:cxnSp>
          <p:nvCxnSpPr>
            <p:cNvPr id="17" name="Straight Arrow Connector 16"/>
            <p:cNvCxnSpPr/>
            <p:nvPr/>
          </p:nvCxnSpPr>
          <p:spPr>
            <a:xfrm flipH="1">
              <a:off x="906990" y="5990283"/>
              <a:ext cx="7452344" cy="3938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788096" y="6205140"/>
              <a:ext cx="1296144" cy="369332"/>
            </a:xfrm>
            <a:prstGeom prst="rect">
              <a:avLst/>
            </a:prstGeom>
            <a:noFill/>
          </p:spPr>
          <p:txBody>
            <a:bodyPr wrap="square" rtlCol="0">
              <a:spAutoFit/>
            </a:bodyPr>
            <a:lstStyle/>
            <a:p>
              <a:pPr algn="ctr"/>
              <a:r>
                <a:rPr lang="nl-BE" dirty="0" smtClean="0"/>
                <a:t>Customer</a:t>
              </a:r>
              <a:endParaRPr lang="en-US" dirty="0"/>
            </a:p>
          </p:txBody>
        </p:sp>
        <p:sp>
          <p:nvSpPr>
            <p:cNvPr id="23" name="TextBox 22"/>
            <p:cNvSpPr txBox="1"/>
            <p:nvPr/>
          </p:nvSpPr>
          <p:spPr>
            <a:xfrm>
              <a:off x="3574492" y="6061484"/>
              <a:ext cx="1944216" cy="369332"/>
            </a:xfrm>
            <a:prstGeom prst="rect">
              <a:avLst/>
            </a:prstGeom>
            <a:noFill/>
          </p:spPr>
          <p:txBody>
            <a:bodyPr wrap="square" rtlCol="0">
              <a:spAutoFit/>
            </a:bodyPr>
            <a:lstStyle/>
            <a:p>
              <a:pPr algn="ctr"/>
              <a:r>
                <a:rPr lang="nl-BE" dirty="0" err="1"/>
                <a:t>L</a:t>
              </a:r>
              <a:r>
                <a:rPr lang="nl-BE" dirty="0" err="1" smtClean="0"/>
                <a:t>ocation</a:t>
              </a:r>
              <a:endParaRPr lang="en-US" dirty="0"/>
            </a:p>
          </p:txBody>
        </p:sp>
        <p:sp>
          <p:nvSpPr>
            <p:cNvPr id="24" name="TextBox 23"/>
            <p:cNvSpPr txBox="1"/>
            <p:nvPr/>
          </p:nvSpPr>
          <p:spPr>
            <a:xfrm>
              <a:off x="6272088" y="6205140"/>
              <a:ext cx="2087246" cy="369332"/>
            </a:xfrm>
            <a:prstGeom prst="rect">
              <a:avLst/>
            </a:prstGeom>
            <a:noFill/>
          </p:spPr>
          <p:txBody>
            <a:bodyPr wrap="square" rtlCol="0">
              <a:spAutoFit/>
            </a:bodyPr>
            <a:lstStyle/>
            <a:p>
              <a:r>
                <a:rPr lang="nl-BE" dirty="0" smtClean="0"/>
                <a:t>Service Provider</a:t>
              </a:r>
              <a:endParaRPr lang="en-US" dirty="0"/>
            </a:p>
          </p:txBody>
        </p:sp>
      </p:grpSp>
      <p:grpSp>
        <p:nvGrpSpPr>
          <p:cNvPr id="12" name="Group 11"/>
          <p:cNvGrpSpPr/>
          <p:nvPr/>
        </p:nvGrpSpPr>
        <p:grpSpPr>
          <a:xfrm>
            <a:off x="975283" y="2668270"/>
            <a:ext cx="3571317" cy="1639357"/>
            <a:chOff x="975283" y="2668270"/>
            <a:chExt cx="3571317" cy="1639357"/>
          </a:xfrm>
        </p:grpSpPr>
        <p:sp>
          <p:nvSpPr>
            <p:cNvPr id="27" name="TextBox 26"/>
            <p:cNvSpPr txBox="1"/>
            <p:nvPr/>
          </p:nvSpPr>
          <p:spPr>
            <a:xfrm>
              <a:off x="1025606" y="2668270"/>
              <a:ext cx="3520994" cy="369332"/>
            </a:xfrm>
            <a:prstGeom prst="rect">
              <a:avLst/>
            </a:prstGeom>
            <a:noFill/>
          </p:spPr>
          <p:txBody>
            <a:bodyPr wrap="square" rtlCol="0">
              <a:spAutoFit/>
            </a:bodyPr>
            <a:lstStyle/>
            <a:p>
              <a:pPr algn="ctr"/>
              <a:r>
                <a:rPr lang="nl-BE" dirty="0" smtClean="0"/>
                <a:t>Community Cloud on-</a:t>
              </a:r>
              <a:r>
                <a:rPr lang="nl-BE" dirty="0" err="1" smtClean="0"/>
                <a:t>premise</a:t>
              </a:r>
              <a:endParaRPr lang="en-US" dirty="0"/>
            </a:p>
          </p:txBody>
        </p:sp>
        <p:pic>
          <p:nvPicPr>
            <p:cNvPr id="36" name="Picture 3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416259" y="3922545"/>
              <a:ext cx="189198" cy="266380"/>
            </a:xfrm>
            <a:prstGeom prst="rect">
              <a:avLst/>
            </a:prstGeom>
          </p:spPr>
        </p:pic>
        <p:pic>
          <p:nvPicPr>
            <p:cNvPr id="37" name="Picture 36"/>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845965" y="3952124"/>
              <a:ext cx="189198" cy="266380"/>
            </a:xfrm>
            <a:prstGeom prst="rect">
              <a:avLst/>
            </a:prstGeom>
          </p:spPr>
        </p:pic>
        <p:pic>
          <p:nvPicPr>
            <p:cNvPr id="43" name="Picture 4" descr="http://icons.iconarchive.com/icons/custom-icon-design/pretty-office-12/512/cloud-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7418" y="3085835"/>
              <a:ext cx="684193" cy="684193"/>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a:off x="975283" y="3149672"/>
              <a:ext cx="882098" cy="603364"/>
              <a:chOff x="975283" y="3149672"/>
              <a:chExt cx="882098" cy="603364"/>
            </a:xfrm>
          </p:grpSpPr>
          <p:pic>
            <p:nvPicPr>
              <p:cNvPr id="34" name="Picture 33"/>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162936" y="3234628"/>
                <a:ext cx="189198" cy="266380"/>
              </a:xfrm>
              <a:prstGeom prst="rect">
                <a:avLst/>
              </a:prstGeom>
            </p:spPr>
          </p:pic>
          <p:pic>
            <p:nvPicPr>
              <p:cNvPr id="35" name="Picture 3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531236" y="3400024"/>
                <a:ext cx="189198" cy="266380"/>
              </a:xfrm>
              <a:prstGeom prst="rect">
                <a:avLst/>
              </a:prstGeom>
            </p:spPr>
          </p:pic>
          <p:sp>
            <p:nvSpPr>
              <p:cNvPr id="46" name="Rectangle 45"/>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p:cNvSpPr/>
            <p:nvPr/>
          </p:nvSpPr>
          <p:spPr>
            <a:xfrm>
              <a:off x="2146282" y="3099817"/>
              <a:ext cx="1129573" cy="1207810"/>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664153" y="3376681"/>
              <a:ext cx="189198" cy="266380"/>
            </a:xfrm>
            <a:prstGeom prst="rect">
              <a:avLst/>
            </a:prstGeom>
          </p:spPr>
        </p:pic>
        <p:cxnSp>
          <p:nvCxnSpPr>
            <p:cNvPr id="89" name="Straight Arrow Connector 88"/>
            <p:cNvCxnSpPr>
              <a:stCxn id="46" idx="3"/>
              <a:endCxn id="43" idx="1"/>
            </p:cNvCxnSpPr>
            <p:nvPr/>
          </p:nvCxnSpPr>
          <p:spPr>
            <a:xfrm flipV="1">
              <a:off x="1857381" y="3427932"/>
              <a:ext cx="530037" cy="2342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sp>
          <p:nvSpPr>
            <p:cNvPr id="91" name="Rectangle 90"/>
            <p:cNvSpPr/>
            <p:nvPr/>
          </p:nvSpPr>
          <p:spPr>
            <a:xfrm>
              <a:off x="3514606" y="3264655"/>
              <a:ext cx="481329" cy="52306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Arrow Connector 91"/>
            <p:cNvCxnSpPr>
              <a:stCxn id="37" idx="0"/>
            </p:cNvCxnSpPr>
            <p:nvPr/>
          </p:nvCxnSpPr>
          <p:spPr>
            <a:xfrm flipH="1" flipV="1">
              <a:off x="2845966" y="3643062"/>
              <a:ext cx="94598" cy="30906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93" name="Straight Arrow Connector 92"/>
            <p:cNvCxnSpPr>
              <a:stCxn id="91" idx="1"/>
            </p:cNvCxnSpPr>
            <p:nvPr/>
          </p:nvCxnSpPr>
          <p:spPr>
            <a:xfrm flipH="1" flipV="1">
              <a:off x="3107845" y="3486388"/>
              <a:ext cx="406761" cy="3980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grpSp>
      <p:grpSp>
        <p:nvGrpSpPr>
          <p:cNvPr id="10" name="Group 9"/>
          <p:cNvGrpSpPr/>
          <p:nvPr/>
        </p:nvGrpSpPr>
        <p:grpSpPr>
          <a:xfrm>
            <a:off x="4636610" y="2636912"/>
            <a:ext cx="4756478" cy="1670715"/>
            <a:chOff x="4636610" y="2636912"/>
            <a:chExt cx="4756478" cy="1670715"/>
          </a:xfrm>
        </p:grpSpPr>
        <p:sp>
          <p:nvSpPr>
            <p:cNvPr id="31" name="TextBox 30"/>
            <p:cNvSpPr txBox="1"/>
            <p:nvPr/>
          </p:nvSpPr>
          <p:spPr>
            <a:xfrm>
              <a:off x="4636610" y="2636912"/>
              <a:ext cx="4756478" cy="369332"/>
            </a:xfrm>
            <a:prstGeom prst="rect">
              <a:avLst/>
            </a:prstGeom>
            <a:noFill/>
          </p:spPr>
          <p:txBody>
            <a:bodyPr wrap="square" rtlCol="0">
              <a:spAutoFit/>
            </a:bodyPr>
            <a:lstStyle/>
            <a:p>
              <a:pPr algn="ctr"/>
              <a:r>
                <a:rPr lang="nl-BE" dirty="0" err="1" smtClean="0"/>
                <a:t>Outsourced</a:t>
              </a:r>
              <a:r>
                <a:rPr lang="nl-BE" dirty="0" smtClean="0"/>
                <a:t> Community Cloud (= off-</a:t>
              </a:r>
              <a:r>
                <a:rPr lang="nl-BE" dirty="0" err="1" smtClean="0"/>
                <a:t>premise</a:t>
              </a:r>
              <a:r>
                <a:rPr lang="nl-BE" dirty="0" smtClean="0"/>
                <a:t>)</a:t>
              </a:r>
              <a:endParaRPr lang="en-US" dirty="0"/>
            </a:p>
          </p:txBody>
        </p:sp>
        <p:grpSp>
          <p:nvGrpSpPr>
            <p:cNvPr id="41" name="Group 40"/>
            <p:cNvGrpSpPr/>
            <p:nvPr/>
          </p:nvGrpSpPr>
          <p:grpSpPr>
            <a:xfrm>
              <a:off x="6978666" y="2986983"/>
              <a:ext cx="928742" cy="928742"/>
              <a:chOff x="6782780" y="3149672"/>
              <a:chExt cx="928742" cy="928742"/>
            </a:xfrm>
          </p:grpSpPr>
          <p:pic>
            <p:nvPicPr>
              <p:cNvPr id="1028" name="Picture 4" descr="http://icons.iconarchive.com/icons/custom-icon-design/pretty-office-12/512/cloud-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82780" y="3149672"/>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http://icons.iconarchive.com/icons/custom-icon-design/pretty-office-12/512/cloud-icon.png"/>
              <p:cNvPicPr>
                <a:picLocks noChangeAspect="1" noChangeArrowheads="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74213" y="3392270"/>
                <a:ext cx="568012" cy="568012"/>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grpSp>
        <p:grpSp>
          <p:nvGrpSpPr>
            <p:cNvPr id="55" name="Group 54"/>
            <p:cNvGrpSpPr/>
            <p:nvPr/>
          </p:nvGrpSpPr>
          <p:grpSpPr>
            <a:xfrm>
              <a:off x="5905205" y="3704263"/>
              <a:ext cx="882098" cy="603364"/>
              <a:chOff x="975283" y="3149672"/>
              <a:chExt cx="882098" cy="603364"/>
            </a:xfrm>
          </p:grpSpPr>
          <p:pic>
            <p:nvPicPr>
              <p:cNvPr id="56" name="Picture 55"/>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162936" y="3234628"/>
                <a:ext cx="189198" cy="266380"/>
              </a:xfrm>
              <a:prstGeom prst="rect">
                <a:avLst/>
              </a:prstGeom>
            </p:spPr>
          </p:pic>
          <p:pic>
            <p:nvPicPr>
              <p:cNvPr id="57" name="Picture 56"/>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531236" y="3400024"/>
                <a:ext cx="189198" cy="266380"/>
              </a:xfrm>
              <a:prstGeom prst="rect">
                <a:avLst/>
              </a:prstGeom>
            </p:spPr>
          </p:pic>
          <p:sp>
            <p:nvSpPr>
              <p:cNvPr id="58" name="Rectangle 57"/>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5074824" y="3044768"/>
              <a:ext cx="882098" cy="603364"/>
              <a:chOff x="975283" y="3149672"/>
              <a:chExt cx="882098" cy="603364"/>
            </a:xfrm>
          </p:grpSpPr>
          <p:pic>
            <p:nvPicPr>
              <p:cNvPr id="60" name="Picture 59"/>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162936" y="3234628"/>
                <a:ext cx="189198" cy="266380"/>
              </a:xfrm>
              <a:prstGeom prst="rect">
                <a:avLst/>
              </a:prstGeom>
            </p:spPr>
          </p:pic>
          <p:pic>
            <p:nvPicPr>
              <p:cNvPr id="61" name="Picture 60"/>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531236" y="3400024"/>
                <a:ext cx="189198" cy="266380"/>
              </a:xfrm>
              <a:prstGeom prst="rect">
                <a:avLst/>
              </a:prstGeom>
            </p:spPr>
          </p:pic>
          <p:sp>
            <p:nvSpPr>
              <p:cNvPr id="62" name="Rectangle 61"/>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7" name="Straight Arrow Connector 96"/>
            <p:cNvCxnSpPr>
              <a:endCxn id="45" idx="1"/>
            </p:cNvCxnSpPr>
            <p:nvPr/>
          </p:nvCxnSpPr>
          <p:spPr>
            <a:xfrm>
              <a:off x="5956922" y="3333000"/>
              <a:ext cx="1213177" cy="180587"/>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98" name="Straight Arrow Connector 97"/>
            <p:cNvCxnSpPr>
              <a:stCxn id="58" idx="3"/>
            </p:cNvCxnSpPr>
            <p:nvPr/>
          </p:nvCxnSpPr>
          <p:spPr>
            <a:xfrm flipV="1">
              <a:off x="6787303" y="3604741"/>
              <a:ext cx="361264" cy="401204"/>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grpSp>
      <p:grpSp>
        <p:nvGrpSpPr>
          <p:cNvPr id="9" name="Group 8"/>
          <p:cNvGrpSpPr/>
          <p:nvPr/>
        </p:nvGrpSpPr>
        <p:grpSpPr>
          <a:xfrm>
            <a:off x="4451902" y="4328289"/>
            <a:ext cx="4846246" cy="1469613"/>
            <a:chOff x="4451902" y="4328289"/>
            <a:chExt cx="4846246" cy="1469613"/>
          </a:xfrm>
        </p:grpSpPr>
        <p:sp>
          <p:nvSpPr>
            <p:cNvPr id="32" name="TextBox 31"/>
            <p:cNvSpPr txBox="1"/>
            <p:nvPr/>
          </p:nvSpPr>
          <p:spPr>
            <a:xfrm>
              <a:off x="4451902" y="4328289"/>
              <a:ext cx="4846246" cy="369332"/>
            </a:xfrm>
            <a:prstGeom prst="rect">
              <a:avLst/>
            </a:prstGeom>
            <a:noFill/>
          </p:spPr>
          <p:txBody>
            <a:bodyPr wrap="square" rtlCol="0">
              <a:spAutoFit/>
            </a:bodyPr>
            <a:lstStyle/>
            <a:p>
              <a:pPr algn="ctr"/>
              <a:r>
                <a:rPr lang="nl-BE" dirty="0" err="1" smtClean="0"/>
                <a:t>Outsourced</a:t>
              </a:r>
              <a:r>
                <a:rPr lang="nl-BE" dirty="0" smtClean="0"/>
                <a:t> Private Cloud (= off-</a:t>
              </a:r>
              <a:r>
                <a:rPr lang="nl-BE" dirty="0" err="1" smtClean="0"/>
                <a:t>premise</a:t>
              </a:r>
              <a:r>
                <a:rPr lang="nl-BE" dirty="0" smtClean="0"/>
                <a:t>)</a:t>
              </a:r>
              <a:endParaRPr lang="en-US" dirty="0"/>
            </a:p>
          </p:txBody>
        </p:sp>
        <p:grpSp>
          <p:nvGrpSpPr>
            <p:cNvPr id="47" name="Group 46"/>
            <p:cNvGrpSpPr/>
            <p:nvPr/>
          </p:nvGrpSpPr>
          <p:grpSpPr>
            <a:xfrm>
              <a:off x="6694659" y="4697621"/>
              <a:ext cx="1120431" cy="1100281"/>
              <a:chOff x="6782780" y="3149672"/>
              <a:chExt cx="928742" cy="928742"/>
            </a:xfrm>
          </p:grpSpPr>
          <p:pic>
            <p:nvPicPr>
              <p:cNvPr id="48" name="Picture 4" descr="http://icons.iconarchive.com/icons/custom-icon-design/pretty-office-12/512/cloud-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82780" y="3149672"/>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http://icons.iconarchive.com/icons/custom-icon-design/pretty-office-12/512/cloud-icon.png"/>
              <p:cNvPicPr>
                <a:picLocks noChangeAspect="1" noChangeArrowheads="1"/>
              </p:cNvPicPr>
              <p:nvPr/>
            </p:nvPicPr>
            <p:blipFill>
              <a:blip r:embed="rId11"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27249" y="3403305"/>
                <a:ext cx="568012" cy="568012"/>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grpSp>
        <p:grpSp>
          <p:nvGrpSpPr>
            <p:cNvPr id="79" name="Group 78"/>
            <p:cNvGrpSpPr/>
            <p:nvPr/>
          </p:nvGrpSpPr>
          <p:grpSpPr>
            <a:xfrm>
              <a:off x="5189728" y="5084210"/>
              <a:ext cx="882098" cy="603364"/>
              <a:chOff x="975283" y="3149672"/>
              <a:chExt cx="882098" cy="603364"/>
            </a:xfrm>
          </p:grpSpPr>
          <p:pic>
            <p:nvPicPr>
              <p:cNvPr id="80" name="Picture 79"/>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162936" y="3234628"/>
                <a:ext cx="189198" cy="266380"/>
              </a:xfrm>
              <a:prstGeom prst="rect">
                <a:avLst/>
              </a:prstGeom>
            </p:spPr>
          </p:pic>
          <p:pic>
            <p:nvPicPr>
              <p:cNvPr id="81" name="Picture 80"/>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531236" y="3400024"/>
                <a:ext cx="189198" cy="266380"/>
              </a:xfrm>
              <a:prstGeom prst="rect">
                <a:avLst/>
              </a:prstGeom>
            </p:spPr>
          </p:pic>
          <p:sp>
            <p:nvSpPr>
              <p:cNvPr id="82" name="Rectangle 81"/>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9" name="Straight Arrow Connector 98"/>
            <p:cNvCxnSpPr>
              <a:endCxn id="49" idx="1"/>
            </p:cNvCxnSpPr>
            <p:nvPr/>
          </p:nvCxnSpPr>
          <p:spPr>
            <a:xfrm>
              <a:off x="6069128" y="5321987"/>
              <a:ext cx="920458" cy="125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grpSp>
      <p:grpSp>
        <p:nvGrpSpPr>
          <p:cNvPr id="8" name="Group 7"/>
          <p:cNvGrpSpPr/>
          <p:nvPr/>
        </p:nvGrpSpPr>
        <p:grpSpPr>
          <a:xfrm>
            <a:off x="975048" y="4365104"/>
            <a:ext cx="3520994" cy="1512168"/>
            <a:chOff x="975048" y="4365104"/>
            <a:chExt cx="3520994" cy="1512168"/>
          </a:xfrm>
        </p:grpSpPr>
        <p:sp>
          <p:nvSpPr>
            <p:cNvPr id="33" name="TextBox 32"/>
            <p:cNvSpPr txBox="1"/>
            <p:nvPr/>
          </p:nvSpPr>
          <p:spPr>
            <a:xfrm>
              <a:off x="975048" y="4365104"/>
              <a:ext cx="3520994" cy="369332"/>
            </a:xfrm>
            <a:prstGeom prst="rect">
              <a:avLst/>
            </a:prstGeom>
            <a:noFill/>
          </p:spPr>
          <p:txBody>
            <a:bodyPr wrap="square" rtlCol="0">
              <a:spAutoFit/>
            </a:bodyPr>
            <a:lstStyle/>
            <a:p>
              <a:pPr algn="ctr"/>
              <a:r>
                <a:rPr lang="nl-BE" dirty="0" smtClean="0"/>
                <a:t>Private Cloud on-</a:t>
              </a:r>
              <a:r>
                <a:rPr lang="nl-BE" dirty="0" err="1" smtClean="0"/>
                <a:t>premise</a:t>
              </a:r>
              <a:endParaRPr lang="en-US" dirty="0"/>
            </a:p>
          </p:txBody>
        </p:sp>
        <p:pic>
          <p:nvPicPr>
            <p:cNvPr id="44" name="Picture 4" descr="http://icons.iconarchive.com/icons/custom-icon-design/pretty-office-12/512/cloud-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75943" y="4804514"/>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83"/>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685425" y="4882196"/>
              <a:ext cx="189198" cy="266380"/>
            </a:xfrm>
            <a:prstGeom prst="rect">
              <a:avLst/>
            </a:prstGeom>
          </p:spPr>
        </p:pic>
        <p:pic>
          <p:nvPicPr>
            <p:cNvPr id="85" name="Picture 8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685425" y="5435546"/>
              <a:ext cx="189198" cy="266380"/>
            </a:xfrm>
            <a:prstGeom prst="rect">
              <a:avLst/>
            </a:prstGeom>
          </p:spPr>
        </p:pic>
        <p:sp>
          <p:nvSpPr>
            <p:cNvPr id="86" name="Rectangle 85"/>
            <p:cNvSpPr/>
            <p:nvPr/>
          </p:nvSpPr>
          <p:spPr>
            <a:xfrm>
              <a:off x="1427718" y="4734436"/>
              <a:ext cx="2424201" cy="114283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407215" y="5421194"/>
              <a:ext cx="189198" cy="266380"/>
            </a:xfrm>
            <a:prstGeom prst="rect">
              <a:avLst/>
            </a:prstGeom>
          </p:spPr>
        </p:pic>
        <p:pic>
          <p:nvPicPr>
            <p:cNvPr id="88" name="Picture 8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420008" y="4840142"/>
              <a:ext cx="189198" cy="266380"/>
            </a:xfrm>
            <a:prstGeom prst="rect">
              <a:avLst/>
            </a:prstGeom>
          </p:spPr>
        </p:pic>
        <p:cxnSp>
          <p:nvCxnSpPr>
            <p:cNvPr id="100" name="Straight Arrow Connector 99"/>
            <p:cNvCxnSpPr/>
            <p:nvPr/>
          </p:nvCxnSpPr>
          <p:spPr>
            <a:xfrm>
              <a:off x="1857380" y="5065384"/>
              <a:ext cx="547280" cy="10378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101" name="Straight Arrow Connector 100"/>
            <p:cNvCxnSpPr/>
            <p:nvPr/>
          </p:nvCxnSpPr>
          <p:spPr>
            <a:xfrm flipH="1">
              <a:off x="3084240" y="5040581"/>
              <a:ext cx="335541" cy="153388"/>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102" name="Straight Arrow Connector 101"/>
            <p:cNvCxnSpPr>
              <a:stCxn id="87" idx="1"/>
            </p:cNvCxnSpPr>
            <p:nvPr/>
          </p:nvCxnSpPr>
          <p:spPr>
            <a:xfrm flipH="1" flipV="1">
              <a:off x="3204685" y="5487789"/>
              <a:ext cx="202530" cy="6659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103" name="Straight Arrow Connector 102"/>
            <p:cNvCxnSpPr/>
            <p:nvPr/>
          </p:nvCxnSpPr>
          <p:spPr>
            <a:xfrm flipV="1">
              <a:off x="1857381" y="5467752"/>
              <a:ext cx="418562" cy="13319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grpSp>
      <p:grpSp>
        <p:nvGrpSpPr>
          <p:cNvPr id="14" name="Group 13"/>
          <p:cNvGrpSpPr/>
          <p:nvPr/>
        </p:nvGrpSpPr>
        <p:grpSpPr>
          <a:xfrm>
            <a:off x="5111805" y="1104513"/>
            <a:ext cx="3393695" cy="1406555"/>
            <a:chOff x="5111805" y="1104513"/>
            <a:chExt cx="3393695" cy="1406555"/>
          </a:xfrm>
        </p:grpSpPr>
        <p:sp>
          <p:nvSpPr>
            <p:cNvPr id="26" name="TextBox 25"/>
            <p:cNvSpPr txBox="1"/>
            <p:nvPr/>
          </p:nvSpPr>
          <p:spPr>
            <a:xfrm>
              <a:off x="5878999" y="1104513"/>
              <a:ext cx="1368152" cy="369332"/>
            </a:xfrm>
            <a:prstGeom prst="rect">
              <a:avLst/>
            </a:prstGeom>
            <a:noFill/>
          </p:spPr>
          <p:txBody>
            <a:bodyPr wrap="square" rtlCol="0">
              <a:spAutoFit/>
            </a:bodyPr>
            <a:lstStyle/>
            <a:p>
              <a:pPr algn="ctr"/>
              <a:r>
                <a:rPr lang="nl-BE" dirty="0" smtClean="0"/>
                <a:t>Public Cloud</a:t>
              </a:r>
              <a:endParaRPr lang="en-US" dirty="0"/>
            </a:p>
          </p:txBody>
        </p:sp>
        <p:pic>
          <p:nvPicPr>
            <p:cNvPr id="42" name="Picture 4" descr="http://icons.iconarchive.com/icons/custom-icon-design/pretty-office-12/512/cloud-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10654" y="1473845"/>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299458" y="1857711"/>
              <a:ext cx="189198" cy="266380"/>
            </a:xfrm>
            <a:prstGeom prst="rect">
              <a:avLst/>
            </a:prstGeom>
          </p:spPr>
        </p:pic>
        <p:pic>
          <p:nvPicPr>
            <p:cNvPr id="65" name="Picture 6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667758" y="2023107"/>
              <a:ext cx="189198" cy="266380"/>
            </a:xfrm>
            <a:prstGeom prst="rect">
              <a:avLst/>
            </a:prstGeom>
          </p:spPr>
        </p:pic>
        <p:sp>
          <p:nvSpPr>
            <p:cNvPr id="66" name="Rectangle 65"/>
            <p:cNvSpPr/>
            <p:nvPr/>
          </p:nvSpPr>
          <p:spPr>
            <a:xfrm>
              <a:off x="5111805" y="1772755"/>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7623402" y="1256023"/>
              <a:ext cx="882098" cy="603364"/>
              <a:chOff x="975283" y="3149672"/>
              <a:chExt cx="882098" cy="603364"/>
            </a:xfrm>
          </p:grpSpPr>
          <p:pic>
            <p:nvPicPr>
              <p:cNvPr id="68" name="Picture 67"/>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162936" y="3234628"/>
                <a:ext cx="189198" cy="266380"/>
              </a:xfrm>
              <a:prstGeom prst="rect">
                <a:avLst/>
              </a:prstGeom>
            </p:spPr>
          </p:pic>
          <p:pic>
            <p:nvPicPr>
              <p:cNvPr id="69" name="Picture 68"/>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531236" y="3400024"/>
                <a:ext cx="189198" cy="266380"/>
              </a:xfrm>
              <a:prstGeom prst="rect">
                <a:avLst/>
              </a:prstGeom>
            </p:spPr>
          </p:pic>
          <p:sp>
            <p:nvSpPr>
              <p:cNvPr id="70" name="Rectangle 69"/>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4" name="Straight Arrow Connector 93"/>
            <p:cNvCxnSpPr/>
            <p:nvPr/>
          </p:nvCxnSpPr>
          <p:spPr>
            <a:xfrm flipV="1">
              <a:off x="5993903" y="2047781"/>
              <a:ext cx="416751" cy="419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95" name="Straight Arrow Connector 94"/>
            <p:cNvCxnSpPr>
              <a:stCxn id="70" idx="1"/>
            </p:cNvCxnSpPr>
            <p:nvPr/>
          </p:nvCxnSpPr>
          <p:spPr>
            <a:xfrm flipH="1">
              <a:off x="7254874" y="1557705"/>
              <a:ext cx="368528" cy="300006"/>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96" name="Straight Arrow Connector 95"/>
            <p:cNvCxnSpPr>
              <a:stCxn id="104" idx="1"/>
            </p:cNvCxnSpPr>
            <p:nvPr/>
          </p:nvCxnSpPr>
          <p:spPr>
            <a:xfrm flipH="1" flipV="1">
              <a:off x="7315711" y="2156298"/>
              <a:ext cx="694159" cy="22158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pic>
          <p:nvPicPr>
            <p:cNvPr id="104" name="Picture 10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8009870" y="2244688"/>
              <a:ext cx="189198" cy="266380"/>
            </a:xfrm>
            <a:prstGeom prst="rect">
              <a:avLst/>
            </a:prstGeom>
          </p:spPr>
        </p:pic>
      </p:grpSp>
      <p:grpSp>
        <p:nvGrpSpPr>
          <p:cNvPr id="4" name="Group 3"/>
          <p:cNvGrpSpPr/>
          <p:nvPr/>
        </p:nvGrpSpPr>
        <p:grpSpPr>
          <a:xfrm>
            <a:off x="459812" y="944724"/>
            <a:ext cx="8666167" cy="3456595"/>
            <a:chOff x="459812" y="944724"/>
            <a:chExt cx="8666167" cy="3456595"/>
          </a:xfrm>
        </p:grpSpPr>
        <p:sp>
          <p:nvSpPr>
            <p:cNvPr id="40" name="Rounded Rectangle 39"/>
            <p:cNvSpPr/>
            <p:nvPr/>
          </p:nvSpPr>
          <p:spPr>
            <a:xfrm>
              <a:off x="791580" y="944724"/>
              <a:ext cx="8334399" cy="3456595"/>
            </a:xfrm>
            <a:prstGeom prst="roundRect">
              <a:avLst/>
            </a:prstGeom>
            <a:solidFill>
              <a:srgbClr val="FF9933">
                <a:alpha val="13725"/>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tIns="0" rtlCol="0" anchor="t"/>
            <a:lstStyle/>
            <a:p>
              <a:r>
                <a:rPr lang="nl-BE" sz="2800" dirty="0" smtClean="0">
                  <a:solidFill>
                    <a:schemeClr val="tx1"/>
                  </a:solidFill>
                </a:rPr>
                <a:t>			 </a:t>
              </a:r>
              <a:r>
                <a:rPr lang="nl-BE" sz="2800" dirty="0" err="1" smtClean="0">
                  <a:solidFill>
                    <a:schemeClr val="accent6">
                      <a:lumMod val="50000"/>
                    </a:schemeClr>
                  </a:solidFill>
                </a:rPr>
                <a:t>Hybrid</a:t>
              </a:r>
              <a:r>
                <a:rPr lang="nl-BE" sz="2400" dirty="0" smtClean="0">
                  <a:solidFill>
                    <a:schemeClr val="accent6">
                      <a:lumMod val="50000"/>
                    </a:schemeClr>
                  </a:solidFill>
                </a:rPr>
                <a:t> </a:t>
              </a:r>
              <a:endParaRPr lang="en-US" sz="2400" dirty="0">
                <a:solidFill>
                  <a:schemeClr val="accent6">
                    <a:lumMod val="50000"/>
                  </a:schemeClr>
                </a:solidFill>
              </a:endParaRPr>
            </a:p>
          </p:txBody>
        </p:sp>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9162120">
              <a:off x="459812" y="1002214"/>
              <a:ext cx="1784640" cy="1008322"/>
            </a:xfrm>
            <a:prstGeom prst="rect">
              <a:avLst/>
            </a:prstGeom>
          </p:spPr>
        </p:pic>
      </p:grpSp>
    </p:spTree>
    <p:extLst>
      <p:ext uri="{BB962C8B-B14F-4D97-AF65-F5344CB8AC3E}">
        <p14:creationId xmlns:p14="http://schemas.microsoft.com/office/powerpoint/2010/main" val="197911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Horizontal)">
                                      <p:cBhvr>
                                        <p:cTn id="11" dur="1000"/>
                                        <p:tgtEl>
                                          <p:spTgt spid="7"/>
                                        </p:tgtEl>
                                      </p:cBhvr>
                                    </p:animEffect>
                                  </p:childTnLst>
                                </p:cTn>
                              </p:par>
                            </p:childTnLst>
                          </p:cTn>
                        </p:par>
                        <p:par>
                          <p:cTn id="12" fill="hold">
                            <p:stCondLst>
                              <p:cond delay="1500"/>
                            </p:stCondLst>
                            <p:childTnLst>
                              <p:par>
                                <p:cTn id="13" presetID="6" presetClass="entr" presetSubtype="32"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ircle(out)">
                                      <p:cBhvr>
                                        <p:cTn id="15" dur="10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Waarom</a:t>
            </a:r>
            <a:r>
              <a:rPr lang="fr-BE" dirty="0" smtClean="0"/>
              <a:t> </a:t>
            </a:r>
            <a:r>
              <a:rPr lang="fr-BE" dirty="0"/>
              <a:t>G-Cloud ?</a:t>
            </a:r>
            <a:endParaRPr lang="nl-BE" dirty="0"/>
          </a:p>
        </p:txBody>
      </p:sp>
      <p:sp>
        <p:nvSpPr>
          <p:cNvPr id="3" name="Content Placeholder 2"/>
          <p:cNvSpPr>
            <a:spLocks noGrp="1"/>
          </p:cNvSpPr>
          <p:nvPr>
            <p:ph idx="1"/>
          </p:nvPr>
        </p:nvSpPr>
        <p:spPr>
          <a:xfrm>
            <a:off x="3563888" y="1089660"/>
            <a:ext cx="5364596" cy="5265420"/>
          </a:xfrm>
        </p:spPr>
        <p:txBody>
          <a:bodyPr>
            <a:normAutofit/>
          </a:bodyPr>
          <a:lstStyle/>
          <a:p>
            <a:pPr marL="0" indent="0">
              <a:buNone/>
            </a:pPr>
            <a:r>
              <a:rPr lang="fr-BE" b="1" dirty="0" err="1" smtClean="0"/>
              <a:t>Schaaleffecten</a:t>
            </a:r>
            <a:r>
              <a:rPr lang="fr-BE" dirty="0" smtClean="0"/>
              <a:t>: </a:t>
            </a:r>
            <a:r>
              <a:rPr lang="fr-BE" dirty="0" err="1" smtClean="0"/>
              <a:t>efficiëntie</a:t>
            </a:r>
            <a:r>
              <a:rPr lang="fr-BE" dirty="0" smtClean="0"/>
              <a:t> en </a:t>
            </a:r>
            <a:r>
              <a:rPr lang="fr-BE" dirty="0" err="1" smtClean="0"/>
              <a:t>hoge</a:t>
            </a:r>
            <a:r>
              <a:rPr lang="fr-BE" dirty="0" smtClean="0"/>
              <a:t> </a:t>
            </a:r>
            <a:r>
              <a:rPr lang="fr-BE" dirty="0" err="1" smtClean="0"/>
              <a:t>kwaliteit</a:t>
            </a:r>
            <a:r>
              <a:rPr lang="fr-BE" dirty="0" smtClean="0"/>
              <a:t> / </a:t>
            </a:r>
            <a:r>
              <a:rPr lang="fr-BE" dirty="0" err="1" smtClean="0"/>
              <a:t>beschikbaarheid</a:t>
            </a:r>
            <a:endParaRPr lang="fr-BE" dirty="0" smtClean="0"/>
          </a:p>
          <a:p>
            <a:pPr marL="0" indent="0">
              <a:buNone/>
            </a:pPr>
            <a:endParaRPr lang="fr-BE" dirty="0"/>
          </a:p>
          <a:p>
            <a:pPr marL="0" indent="0">
              <a:buNone/>
            </a:pPr>
            <a:endParaRPr lang="fr-BE" dirty="0" smtClean="0"/>
          </a:p>
          <a:p>
            <a:pPr marL="0" indent="0">
              <a:buNone/>
            </a:pPr>
            <a:r>
              <a:rPr lang="fr-BE" dirty="0" smtClean="0"/>
              <a:t>Respect </a:t>
            </a:r>
            <a:r>
              <a:rPr lang="fr-BE" dirty="0" err="1" smtClean="0"/>
              <a:t>voor</a:t>
            </a:r>
            <a:r>
              <a:rPr lang="fr-BE" dirty="0" smtClean="0"/>
              <a:t> </a:t>
            </a:r>
            <a:r>
              <a:rPr lang="fr-BE" b="1" dirty="0" err="1" smtClean="0"/>
              <a:t>confidentialiteit</a:t>
            </a:r>
            <a:r>
              <a:rPr lang="fr-BE" b="1" dirty="0" smtClean="0"/>
              <a:t> </a:t>
            </a:r>
            <a:r>
              <a:rPr lang="fr-BE" dirty="0" smtClean="0"/>
              <a:t>en </a:t>
            </a:r>
            <a:r>
              <a:rPr lang="fr-BE" b="1" dirty="0" err="1" smtClean="0"/>
              <a:t>gegevensbescherming</a:t>
            </a:r>
            <a:endParaRPr lang="fr-BE" b="1" dirty="0" smtClean="0"/>
          </a:p>
          <a:p>
            <a:pPr marL="0" indent="0">
              <a:buNone/>
            </a:pPr>
            <a:endParaRPr lang="fr-BE" b="1" dirty="0"/>
          </a:p>
          <a:p>
            <a:pPr marL="0" indent="0">
              <a:buNone/>
            </a:pPr>
            <a:r>
              <a:rPr lang="fr-BE" dirty="0" err="1" smtClean="0"/>
              <a:t>Meer</a:t>
            </a:r>
            <a:r>
              <a:rPr lang="fr-BE" dirty="0" smtClean="0"/>
              <a:t> </a:t>
            </a:r>
            <a:r>
              <a:rPr lang="fr-BE" b="1" dirty="0" smtClean="0"/>
              <a:t>focus op business en </a:t>
            </a:r>
            <a:r>
              <a:rPr lang="fr-BE" b="1" dirty="0" err="1" smtClean="0"/>
              <a:t>flexibiliteit</a:t>
            </a:r>
            <a:r>
              <a:rPr lang="fr-BE" b="1" dirty="0" smtClean="0"/>
              <a:t> </a:t>
            </a:r>
            <a:r>
              <a:rPr lang="fr-BE" dirty="0" smtClean="0"/>
              <a:t>om te </a:t>
            </a:r>
            <a:r>
              <a:rPr lang="fr-BE" dirty="0" err="1" smtClean="0"/>
              <a:t>doelen</a:t>
            </a:r>
            <a:r>
              <a:rPr lang="fr-BE" dirty="0" smtClean="0"/>
              <a:t> te </a:t>
            </a:r>
            <a:r>
              <a:rPr lang="fr-BE" dirty="0" err="1" smtClean="0"/>
              <a:t>realiseren</a:t>
            </a:r>
            <a:endParaRPr lang="nl-BE" dirty="0" smtClean="0"/>
          </a:p>
          <a:p>
            <a:pPr marL="0" indent="0">
              <a:buNone/>
            </a:pPr>
            <a:endParaRPr lang="nl-BE" dirty="0" smtClean="0"/>
          </a:p>
          <a:p>
            <a:pPr marL="0" indent="0">
              <a:buNone/>
            </a:pPr>
            <a:endParaRPr lang="nl-BE" dirty="0"/>
          </a:p>
        </p:txBody>
      </p:sp>
      <p:sp>
        <p:nvSpPr>
          <p:cNvPr id="4" name="Slide Number Placeholder 3"/>
          <p:cNvSpPr>
            <a:spLocks noGrp="1"/>
          </p:cNvSpPr>
          <p:nvPr>
            <p:ph type="sldNum" sz="quarter" idx="12"/>
          </p:nvPr>
        </p:nvSpPr>
        <p:spPr/>
        <p:txBody>
          <a:bodyPr/>
          <a:lstStyle/>
          <a:p>
            <a:fld id="{D4301FB5-EDC5-4DB2-BB43-4E246C7F07C8}" type="slidenum">
              <a:rPr lang="fr-BE" smtClean="0"/>
              <a:pPr/>
              <a:t>82</a:t>
            </a:fld>
            <a:endParaRPr lang="nl-BE" dirty="0"/>
          </a:p>
        </p:txBody>
      </p:sp>
      <p:pic>
        <p:nvPicPr>
          <p:cNvPr id="8194" name="Picture 2" descr="C:\Users\JV\Downloads\tipper-41715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9552" y="1011674"/>
            <a:ext cx="1560460" cy="2080614"/>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JV\Downloads\castle-979597.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4838" y="3068961"/>
            <a:ext cx="2325214" cy="164339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JV\Downloads\ball-563973.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9042" y="4712355"/>
            <a:ext cx="2271010" cy="1815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56464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Waarom</a:t>
            </a:r>
            <a:r>
              <a:rPr lang="fr-BE" dirty="0"/>
              <a:t> G-Cloud ?</a:t>
            </a:r>
            <a:endParaRPr lang="nl-BE" dirty="0"/>
          </a:p>
        </p:txBody>
      </p:sp>
      <p:sp>
        <p:nvSpPr>
          <p:cNvPr id="4" name="Slide Number Placeholder 3"/>
          <p:cNvSpPr>
            <a:spLocks noGrp="1"/>
          </p:cNvSpPr>
          <p:nvPr>
            <p:ph type="sldNum" sz="quarter" idx="12"/>
          </p:nvPr>
        </p:nvSpPr>
        <p:spPr/>
        <p:txBody>
          <a:bodyPr/>
          <a:lstStyle/>
          <a:p>
            <a:fld id="{D4301FB5-EDC5-4DB2-BB43-4E246C7F07C8}" type="slidenum">
              <a:rPr lang="fr-BE" smtClean="0"/>
              <a:pPr/>
              <a:t>83</a:t>
            </a:fld>
            <a:endParaRPr lang="nl-BE"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717032"/>
            <a:ext cx="290512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1479501"/>
            <a:ext cx="2905125" cy="1477328"/>
          </a:xfrm>
          <a:prstGeom prst="rect">
            <a:avLst/>
          </a:prstGeom>
          <a:noFill/>
        </p:spPr>
        <p:txBody>
          <a:bodyPr wrap="square" rtlCol="0">
            <a:spAutoFit/>
          </a:bodyPr>
          <a:lstStyle/>
          <a:p>
            <a:pPr algn="ctr"/>
            <a:r>
              <a:rPr lang="fr-BE" sz="2400" b="1" dirty="0" err="1" smtClean="0"/>
              <a:t>Groter</a:t>
            </a:r>
            <a:r>
              <a:rPr lang="fr-BE" sz="2400" b="1" dirty="0" smtClean="0"/>
              <a:t> </a:t>
            </a:r>
            <a:r>
              <a:rPr lang="fr-BE" sz="2400" b="1" dirty="0" err="1" smtClean="0"/>
              <a:t>gewicht</a:t>
            </a:r>
            <a:endParaRPr lang="fr-BE" sz="2400" b="1" dirty="0" smtClean="0"/>
          </a:p>
          <a:p>
            <a:pPr algn="ctr"/>
            <a:r>
              <a:rPr lang="fr-BE" sz="2400" dirty="0" err="1" smtClean="0"/>
              <a:t>Ten</a:t>
            </a:r>
            <a:r>
              <a:rPr lang="fr-BE" sz="2400" dirty="0" smtClean="0"/>
              <a:t> </a:t>
            </a:r>
            <a:r>
              <a:rPr lang="fr-BE" sz="2400" dirty="0" err="1" smtClean="0"/>
              <a:t>opzichte</a:t>
            </a:r>
            <a:r>
              <a:rPr lang="fr-BE" sz="2400" dirty="0" smtClean="0"/>
              <a:t> van </a:t>
            </a:r>
            <a:r>
              <a:rPr lang="fr-BE" sz="2400" dirty="0" err="1" smtClean="0"/>
              <a:t>leveranciers</a:t>
            </a:r>
            <a:endParaRPr lang="fr-BE" sz="2400" dirty="0"/>
          </a:p>
          <a:p>
            <a:pPr algn="ctr"/>
            <a:endParaRPr lang="en-GB" dirty="0"/>
          </a:p>
        </p:txBody>
      </p:sp>
      <p:pic>
        <p:nvPicPr>
          <p:cNvPr id="9221" name="Picture 5" descr="https://upload.wikimedia.org/wikipedia/commons/1/16/VilloStationAlmostFull.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65307" y="3717033"/>
            <a:ext cx="2258821" cy="181461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635897" y="1479501"/>
            <a:ext cx="2088232" cy="1200329"/>
          </a:xfrm>
          <a:prstGeom prst="rect">
            <a:avLst/>
          </a:prstGeom>
          <a:noFill/>
        </p:spPr>
        <p:txBody>
          <a:bodyPr wrap="square" rtlCol="0">
            <a:spAutoFit/>
          </a:bodyPr>
          <a:lstStyle/>
          <a:p>
            <a:pPr algn="ctr"/>
            <a:r>
              <a:rPr lang="fr-BE" sz="2400" b="1" dirty="0" smtClean="0"/>
              <a:t>Mutualisatie</a:t>
            </a:r>
            <a:r>
              <a:rPr lang="fr-BE" sz="2400" dirty="0" smtClean="0"/>
              <a:t> van </a:t>
            </a:r>
            <a:r>
              <a:rPr lang="fr-BE" sz="2400" dirty="0" err="1" smtClean="0"/>
              <a:t>kennis</a:t>
            </a:r>
            <a:r>
              <a:rPr lang="fr-BE" sz="2400" dirty="0" smtClean="0"/>
              <a:t> en </a:t>
            </a:r>
            <a:r>
              <a:rPr lang="fr-BE" sz="2400" dirty="0" err="1" smtClean="0"/>
              <a:t>resources</a:t>
            </a:r>
            <a:endParaRPr lang="en-GB" dirty="0"/>
          </a:p>
        </p:txBody>
      </p:sp>
      <p:pic>
        <p:nvPicPr>
          <p:cNvPr id="9222" name="Picture 6" descr="C:\Users\JV\Downloads\light-bulb-978882.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94196" y="3717032"/>
            <a:ext cx="2566226" cy="181461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409414" y="1495014"/>
            <a:ext cx="2551008" cy="1938992"/>
          </a:xfrm>
          <a:prstGeom prst="rect">
            <a:avLst/>
          </a:prstGeom>
        </p:spPr>
        <p:txBody>
          <a:bodyPr wrap="square">
            <a:spAutoFit/>
          </a:bodyPr>
          <a:lstStyle/>
          <a:p>
            <a:pPr algn="ctr"/>
            <a:r>
              <a:rPr lang="fr-BE" sz="2400" b="1" dirty="0" err="1" smtClean="0"/>
              <a:t>Technologische</a:t>
            </a:r>
            <a:r>
              <a:rPr lang="fr-BE" sz="2400" b="1" dirty="0" smtClean="0"/>
              <a:t> </a:t>
            </a:r>
            <a:r>
              <a:rPr lang="fr-BE" sz="2400" b="1" dirty="0" err="1" smtClean="0"/>
              <a:t>evolutie</a:t>
            </a:r>
            <a:r>
              <a:rPr lang="fr-BE" sz="2400" b="1" dirty="0" smtClean="0"/>
              <a:t> </a:t>
            </a:r>
          </a:p>
          <a:p>
            <a:pPr algn="ctr"/>
            <a:r>
              <a:rPr lang="fr-BE" sz="2400" dirty="0" err="1" smtClean="0"/>
              <a:t>sneller</a:t>
            </a:r>
            <a:r>
              <a:rPr lang="fr-BE" sz="2400" dirty="0" smtClean="0"/>
              <a:t> </a:t>
            </a:r>
            <a:r>
              <a:rPr lang="fr-BE" sz="2400" dirty="0" err="1" smtClean="0"/>
              <a:t>beschikbaar</a:t>
            </a:r>
            <a:r>
              <a:rPr lang="fr-BE" sz="2400" dirty="0" smtClean="0"/>
              <a:t> </a:t>
            </a:r>
            <a:r>
              <a:rPr lang="fr-BE" sz="2400" dirty="0" err="1" smtClean="0"/>
              <a:t>voor</a:t>
            </a:r>
            <a:r>
              <a:rPr lang="fr-BE" sz="2400" dirty="0" smtClean="0"/>
              <a:t> </a:t>
            </a:r>
            <a:r>
              <a:rPr lang="fr-BE" sz="2400" dirty="0" err="1" smtClean="0"/>
              <a:t>iedereen</a:t>
            </a:r>
            <a:endParaRPr lang="fr-BE" sz="2400" dirty="0"/>
          </a:p>
        </p:txBody>
      </p:sp>
    </p:spTree>
    <p:extLst>
      <p:ext uri="{BB962C8B-B14F-4D97-AF65-F5344CB8AC3E}">
        <p14:creationId xmlns:p14="http://schemas.microsoft.com/office/powerpoint/2010/main" val="319821414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G-Cloud portfolio</a:t>
            </a:r>
            <a:endParaRPr lang="en-GB" noProof="0" dirty="0"/>
          </a:p>
        </p:txBody>
      </p:sp>
      <p:pic>
        <p:nvPicPr>
          <p:cNvPr id="6" name="Picture 5"/>
          <p:cNvPicPr>
            <a:picLocks noChangeAspect="1"/>
          </p:cNvPicPr>
          <p:nvPr/>
        </p:nvPicPr>
        <p:blipFill>
          <a:blip r:embed="rId3"/>
          <a:stretch>
            <a:fillRect/>
          </a:stretch>
        </p:blipFill>
        <p:spPr>
          <a:xfrm>
            <a:off x="6589" y="964315"/>
            <a:ext cx="9137411" cy="5231309"/>
          </a:xfrm>
          <a:prstGeom prst="rect">
            <a:avLst/>
          </a:prstGeom>
        </p:spPr>
      </p:pic>
      <p:pic>
        <p:nvPicPr>
          <p:cNvPr id="8" name="Picture 7"/>
          <p:cNvPicPr>
            <a:picLocks noChangeAspect="1"/>
          </p:cNvPicPr>
          <p:nvPr/>
        </p:nvPicPr>
        <p:blipFill>
          <a:blip r:embed="rId4"/>
          <a:stretch>
            <a:fillRect/>
          </a:stretch>
        </p:blipFill>
        <p:spPr>
          <a:xfrm>
            <a:off x="53752" y="6214252"/>
            <a:ext cx="9036496" cy="148028"/>
          </a:xfrm>
          <a:prstGeom prst="rect">
            <a:avLst/>
          </a:prstGeom>
        </p:spPr>
      </p:pic>
      <p:sp>
        <p:nvSpPr>
          <p:cNvPr id="7" name="Slide Number Placeholder 2"/>
          <p:cNvSpPr txBox="1">
            <a:spLocks/>
          </p:cNvSpPr>
          <p:nvPr/>
        </p:nvSpPr>
        <p:spPr>
          <a:xfrm>
            <a:off x="3518520" y="6453338"/>
            <a:ext cx="21336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A9230E-FFBB-4CCB-ABD7-198084EDE768}" type="slidenum">
              <a:rPr lang="fr-BE" smtClean="0"/>
              <a:pPr/>
              <a:t>84</a:t>
            </a:fld>
            <a:endParaRPr lang="fr-BE" dirty="0"/>
          </a:p>
        </p:txBody>
      </p:sp>
    </p:spTree>
    <p:extLst>
      <p:ext uri="{BB962C8B-B14F-4D97-AF65-F5344CB8AC3E}">
        <p14:creationId xmlns:p14="http://schemas.microsoft.com/office/powerpoint/2010/main" val="4241824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G-Cloud – </a:t>
            </a:r>
            <a:r>
              <a:rPr lang="en-GB" noProof="0" dirty="0" err="1" smtClean="0"/>
              <a:t>hergebruik</a:t>
            </a:r>
            <a:r>
              <a:rPr lang="en-GB" noProof="0" dirty="0" smtClean="0"/>
              <a:t> van </a:t>
            </a:r>
            <a:r>
              <a:rPr lang="en-GB" noProof="0" dirty="0" err="1" smtClean="0"/>
              <a:t>contracten</a:t>
            </a:r>
            <a:endParaRPr lang="en-GB" noProof="0" dirty="0"/>
          </a:p>
        </p:txBody>
      </p:sp>
      <p:sp>
        <p:nvSpPr>
          <p:cNvPr id="7" name="TextBox 6"/>
          <p:cNvSpPr txBox="1"/>
          <p:nvPr/>
        </p:nvSpPr>
        <p:spPr>
          <a:xfrm>
            <a:off x="1050840" y="6482011"/>
            <a:ext cx="1232004" cy="307777"/>
          </a:xfrm>
          <a:prstGeom prst="rect">
            <a:avLst/>
          </a:prstGeom>
          <a:noFill/>
        </p:spPr>
        <p:txBody>
          <a:bodyPr wrap="none" rtlCol="0">
            <a:spAutoFit/>
          </a:bodyPr>
          <a:lstStyle/>
          <a:p>
            <a:r>
              <a:rPr lang="en-GB" sz="1400" dirty="0"/>
              <a:t>Source: Smals </a:t>
            </a:r>
          </a:p>
        </p:txBody>
      </p:sp>
      <p:pic>
        <p:nvPicPr>
          <p:cNvPr id="3" name="Picture 2"/>
          <p:cNvPicPr>
            <a:picLocks noChangeAspect="1"/>
          </p:cNvPicPr>
          <p:nvPr/>
        </p:nvPicPr>
        <p:blipFill>
          <a:blip r:embed="rId3"/>
          <a:stretch>
            <a:fillRect/>
          </a:stretch>
        </p:blipFill>
        <p:spPr>
          <a:xfrm>
            <a:off x="-19743" y="1342451"/>
            <a:ext cx="9183486" cy="5040560"/>
          </a:xfrm>
          <a:prstGeom prst="rect">
            <a:avLst/>
          </a:prstGeom>
        </p:spPr>
      </p:pic>
      <p:sp>
        <p:nvSpPr>
          <p:cNvPr id="4" name="TextBox 3"/>
          <p:cNvSpPr txBox="1"/>
          <p:nvPr/>
        </p:nvSpPr>
        <p:spPr>
          <a:xfrm>
            <a:off x="2411760" y="973119"/>
            <a:ext cx="4608512" cy="369332"/>
          </a:xfrm>
          <a:prstGeom prst="rect">
            <a:avLst/>
          </a:prstGeom>
          <a:noFill/>
        </p:spPr>
        <p:txBody>
          <a:bodyPr wrap="square" rtlCol="0">
            <a:spAutoFit/>
          </a:bodyPr>
          <a:lstStyle/>
          <a:p>
            <a:r>
              <a:rPr lang="nl-BE" dirty="0" err="1"/>
              <a:t>Purchase</a:t>
            </a:r>
            <a:r>
              <a:rPr lang="nl-BE" dirty="0"/>
              <a:t> volume of common </a:t>
            </a:r>
            <a:r>
              <a:rPr lang="nl-BE" dirty="0" err="1"/>
              <a:t>contracts</a:t>
            </a:r>
            <a:endParaRPr lang="fr-BE" dirty="0"/>
          </a:p>
        </p:txBody>
      </p:sp>
      <p:sp>
        <p:nvSpPr>
          <p:cNvPr id="8" name="Slide Number Placeholder 2"/>
          <p:cNvSpPr txBox="1">
            <a:spLocks/>
          </p:cNvSpPr>
          <p:nvPr/>
        </p:nvSpPr>
        <p:spPr>
          <a:xfrm>
            <a:off x="3518520" y="6453338"/>
            <a:ext cx="21336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A9230E-FFBB-4CCB-ABD7-198084EDE768}" type="slidenum">
              <a:rPr lang="fr-BE" smtClean="0"/>
              <a:pPr/>
              <a:t>85</a:t>
            </a:fld>
            <a:endParaRPr lang="fr-BE" dirty="0"/>
          </a:p>
        </p:txBody>
      </p:sp>
    </p:spTree>
    <p:extLst>
      <p:ext uri="{BB962C8B-B14F-4D97-AF65-F5344CB8AC3E}">
        <p14:creationId xmlns:p14="http://schemas.microsoft.com/office/powerpoint/2010/main" val="4265225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G-Cloud ROI</a:t>
            </a:r>
            <a:endParaRPr lang="en-US" dirty="0"/>
          </a:p>
        </p:txBody>
      </p:sp>
      <p:pic>
        <p:nvPicPr>
          <p:cNvPr id="5" name="Picture 4"/>
          <p:cNvPicPr>
            <a:picLocks noChangeAspect="1"/>
          </p:cNvPicPr>
          <p:nvPr/>
        </p:nvPicPr>
        <p:blipFill>
          <a:blip r:embed="rId2"/>
          <a:stretch>
            <a:fillRect/>
          </a:stretch>
        </p:blipFill>
        <p:spPr>
          <a:xfrm>
            <a:off x="21600" y="1561346"/>
            <a:ext cx="9094078" cy="4392488"/>
          </a:xfrm>
          <a:prstGeom prst="rect">
            <a:avLst/>
          </a:prstGeom>
        </p:spPr>
      </p:pic>
      <p:sp>
        <p:nvSpPr>
          <p:cNvPr id="6" name="TextBox 5"/>
          <p:cNvSpPr txBox="1"/>
          <p:nvPr/>
        </p:nvSpPr>
        <p:spPr>
          <a:xfrm>
            <a:off x="21600" y="1512477"/>
            <a:ext cx="9094078" cy="461665"/>
          </a:xfrm>
          <a:prstGeom prst="rect">
            <a:avLst/>
          </a:prstGeom>
          <a:noFill/>
        </p:spPr>
        <p:txBody>
          <a:bodyPr wrap="square" rtlCol="0">
            <a:spAutoFit/>
          </a:bodyPr>
          <a:lstStyle/>
          <a:p>
            <a:pPr algn="ctr"/>
            <a:r>
              <a:rPr lang="nl-BE" sz="2400" dirty="0"/>
              <a:t>Total</a:t>
            </a:r>
            <a:endParaRPr lang="fr-BE" sz="2400" dirty="0"/>
          </a:p>
        </p:txBody>
      </p:sp>
      <p:sp>
        <p:nvSpPr>
          <p:cNvPr id="7" name="Slide Number Placeholder 2"/>
          <p:cNvSpPr txBox="1">
            <a:spLocks/>
          </p:cNvSpPr>
          <p:nvPr/>
        </p:nvSpPr>
        <p:spPr>
          <a:xfrm>
            <a:off x="3518520" y="6453338"/>
            <a:ext cx="21336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A9230E-FFBB-4CCB-ABD7-198084EDE768}" type="slidenum">
              <a:rPr lang="fr-BE" smtClean="0"/>
              <a:pPr/>
              <a:t>86</a:t>
            </a:fld>
            <a:endParaRPr lang="fr-BE" dirty="0"/>
          </a:p>
        </p:txBody>
      </p:sp>
    </p:spTree>
    <p:extLst>
      <p:ext uri="{BB962C8B-B14F-4D97-AF65-F5344CB8AC3E}">
        <p14:creationId xmlns:p14="http://schemas.microsoft.com/office/powerpoint/2010/main" val="29745066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0" name="Picture 609"/>
          <p:cNvPicPr>
            <a:picLocks noChangeAspect="1"/>
          </p:cNvPicPr>
          <p:nvPr/>
        </p:nvPicPr>
        <p:blipFill>
          <a:blip r:embed="rId2"/>
          <a:stretch>
            <a:fillRect/>
          </a:stretch>
        </p:blipFill>
        <p:spPr>
          <a:xfrm>
            <a:off x="179514" y="1185946"/>
            <a:ext cx="8842375" cy="5062396"/>
          </a:xfrm>
          <a:prstGeom prst="rect">
            <a:avLst/>
          </a:prstGeom>
        </p:spPr>
      </p:pic>
      <p:sp>
        <p:nvSpPr>
          <p:cNvPr id="9" name="Rectangle 8"/>
          <p:cNvSpPr/>
          <p:nvPr/>
        </p:nvSpPr>
        <p:spPr>
          <a:xfrm>
            <a:off x="467544" y="260648"/>
            <a:ext cx="72008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47664" y="260648"/>
            <a:ext cx="72008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27784" y="260648"/>
            <a:ext cx="72008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707904" y="260648"/>
            <a:ext cx="72008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788024" y="260648"/>
            <a:ext cx="72008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868144" y="260648"/>
            <a:ext cx="72008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948264" y="260648"/>
            <a:ext cx="72008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028384" y="260648"/>
            <a:ext cx="72008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3528" y="188640"/>
            <a:ext cx="8568952" cy="720080"/>
          </a:xfrm>
          <a:prstGeom prst="rect">
            <a:avLst/>
          </a:prstGeom>
          <a:solidFill>
            <a:srgbClr val="4F81BD">
              <a:alpha val="1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Business components</a:t>
            </a:r>
          </a:p>
        </p:txBody>
      </p:sp>
      <p:sp>
        <p:nvSpPr>
          <p:cNvPr id="3" name="Rectangle 2"/>
          <p:cNvSpPr/>
          <p:nvPr/>
        </p:nvSpPr>
        <p:spPr>
          <a:xfrm>
            <a:off x="179512" y="116632"/>
            <a:ext cx="8856984" cy="3456384"/>
          </a:xfrm>
          <a:prstGeom prst="rect">
            <a:avLst/>
          </a:prstGeom>
          <a:solidFill>
            <a:srgbClr val="C84457">
              <a:alpha val="10588"/>
            </a:srgbClr>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n-US" dirty="0">
                <a:solidFill>
                  <a:srgbClr val="C00000"/>
                </a:solidFill>
              </a:rPr>
              <a:t>Shift of focus / Added value</a:t>
            </a:r>
          </a:p>
        </p:txBody>
      </p:sp>
      <p:sp>
        <p:nvSpPr>
          <p:cNvPr id="17" name="Slide Number Placeholder 2"/>
          <p:cNvSpPr txBox="1">
            <a:spLocks/>
          </p:cNvSpPr>
          <p:nvPr/>
        </p:nvSpPr>
        <p:spPr>
          <a:xfrm>
            <a:off x="3518520" y="6453338"/>
            <a:ext cx="21336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A9230E-FFBB-4CCB-ABD7-198084EDE768}" type="slidenum">
              <a:rPr lang="fr-BE" smtClean="0"/>
              <a:pPr/>
              <a:t>87</a:t>
            </a:fld>
            <a:endParaRPr lang="fr-BE" dirty="0"/>
          </a:p>
        </p:txBody>
      </p:sp>
    </p:spTree>
    <p:extLst>
      <p:ext uri="{BB962C8B-B14F-4D97-AF65-F5344CB8AC3E}">
        <p14:creationId xmlns:p14="http://schemas.microsoft.com/office/powerpoint/2010/main" val="2060514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G-Cloud REST style guide</a:t>
            </a:r>
            <a:endParaRPr lang="en-GB" noProof="0" dirty="0"/>
          </a:p>
        </p:txBody>
      </p:sp>
      <p:sp>
        <p:nvSpPr>
          <p:cNvPr id="9" name="Content Placeholder 8"/>
          <p:cNvSpPr>
            <a:spLocks noGrp="1"/>
          </p:cNvSpPr>
          <p:nvPr>
            <p:ph idx="1"/>
          </p:nvPr>
        </p:nvSpPr>
        <p:spPr/>
        <p:txBody>
          <a:bodyPr/>
          <a:lstStyle/>
          <a:p>
            <a:r>
              <a:rPr lang="en-GB" dirty="0" err="1" smtClean="0"/>
              <a:t>gebaseerd</a:t>
            </a:r>
            <a:r>
              <a:rPr lang="en-GB" dirty="0" smtClean="0"/>
              <a:t> op </a:t>
            </a:r>
            <a:r>
              <a:rPr lang="en-GB" dirty="0" err="1" smtClean="0"/>
              <a:t>industriestandaarden</a:t>
            </a:r>
            <a:r>
              <a:rPr lang="en-GB" dirty="0" smtClean="0"/>
              <a:t> en best </a:t>
            </a:r>
            <a:r>
              <a:rPr lang="en-GB" dirty="0"/>
              <a:t>practices</a:t>
            </a:r>
          </a:p>
          <a:p>
            <a:r>
              <a:rPr lang="en-GB" dirty="0" err="1" smtClean="0"/>
              <a:t>pragmatische</a:t>
            </a:r>
            <a:r>
              <a:rPr lang="en-GB" dirty="0" smtClean="0"/>
              <a:t> </a:t>
            </a:r>
            <a:r>
              <a:rPr lang="en-GB" dirty="0" err="1" smtClean="0"/>
              <a:t>aanpak</a:t>
            </a:r>
            <a:r>
              <a:rPr lang="en-GB" dirty="0" smtClean="0"/>
              <a:t> op basis van </a:t>
            </a:r>
            <a:r>
              <a:rPr lang="en-GB" dirty="0"/>
              <a:t>RESTful APIs</a:t>
            </a:r>
          </a:p>
          <a:p>
            <a:r>
              <a:rPr lang="en-GB" dirty="0" err="1" smtClean="0"/>
              <a:t>samenwerking</a:t>
            </a:r>
            <a:r>
              <a:rPr lang="en-GB" dirty="0" smtClean="0"/>
              <a:t> </a:t>
            </a:r>
            <a:r>
              <a:rPr lang="en-GB" dirty="0" smtClean="0"/>
              <a:t>in </a:t>
            </a:r>
            <a:r>
              <a:rPr lang="en-GB" dirty="0" err="1" smtClean="0"/>
              <a:t>verschillende</a:t>
            </a:r>
            <a:r>
              <a:rPr lang="en-GB" dirty="0" smtClean="0"/>
              <a:t> </a:t>
            </a:r>
            <a:r>
              <a:rPr lang="en-GB" dirty="0" err="1" smtClean="0"/>
              <a:t>werkgroepen</a:t>
            </a:r>
            <a:endParaRPr lang="en-GB" dirty="0"/>
          </a:p>
          <a:p>
            <a:pPr lvl="1"/>
            <a:r>
              <a:rPr lang="en-GB" dirty="0"/>
              <a:t>REST API modelling</a:t>
            </a:r>
          </a:p>
          <a:p>
            <a:pPr lvl="1"/>
            <a:r>
              <a:rPr lang="en-GB" dirty="0" err="1" smtClean="0"/>
              <a:t>informatieveiligheid</a:t>
            </a:r>
            <a:r>
              <a:rPr lang="en-GB" dirty="0" smtClean="0"/>
              <a:t> </a:t>
            </a:r>
            <a:r>
              <a:rPr lang="en-GB" dirty="0"/>
              <a:t>(OAuth)</a:t>
            </a:r>
          </a:p>
          <a:p>
            <a:pPr lvl="1"/>
            <a:r>
              <a:rPr lang="en-GB" dirty="0" err="1" smtClean="0"/>
              <a:t>functionele</a:t>
            </a:r>
            <a:r>
              <a:rPr lang="en-GB" dirty="0" smtClean="0"/>
              <a:t>/</a:t>
            </a:r>
            <a:r>
              <a:rPr lang="en-GB" dirty="0" err="1" smtClean="0"/>
              <a:t>inhoudelijke</a:t>
            </a:r>
            <a:r>
              <a:rPr lang="en-GB" dirty="0" smtClean="0"/>
              <a:t> </a:t>
            </a:r>
            <a:r>
              <a:rPr lang="en-GB" dirty="0" err="1" smtClean="0"/>
              <a:t>vocabularia</a:t>
            </a:r>
            <a:endParaRPr lang="en-GB" dirty="0"/>
          </a:p>
          <a:p>
            <a:endParaRPr lang="en-GB" dirty="0" smtClean="0"/>
          </a:p>
          <a:p>
            <a:r>
              <a:rPr lang="en-GB" dirty="0" smtClean="0"/>
              <a:t>work </a:t>
            </a:r>
            <a:r>
              <a:rPr lang="en-GB" dirty="0"/>
              <a:t>in progress</a:t>
            </a:r>
          </a:p>
          <a:p>
            <a:endParaRPr lang="en-GB" dirty="0" smtClean="0">
              <a:hlinkClick r:id="rId3"/>
            </a:endParaRPr>
          </a:p>
          <a:p>
            <a:r>
              <a:rPr lang="en-GB" dirty="0" smtClean="0">
                <a:hlinkClick r:id="rId3"/>
              </a:rPr>
              <a:t>https</a:t>
            </a:r>
            <a:r>
              <a:rPr lang="en-GB" dirty="0">
                <a:hlinkClick r:id="rId3"/>
              </a:rPr>
              <a:t>://www.gcloud.belgium.be/rest/</a:t>
            </a:r>
            <a:endParaRPr lang="en-GB" dirty="0"/>
          </a:p>
          <a:p>
            <a:endParaRPr lang="nl-BE" dirty="0"/>
          </a:p>
        </p:txBody>
      </p:sp>
      <p:pic>
        <p:nvPicPr>
          <p:cNvPr id="5" name="Picture 4" descr="Image result for restafari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0272" y="4077072"/>
            <a:ext cx="1481780" cy="1433623"/>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2"/>
          <p:cNvSpPr txBox="1">
            <a:spLocks/>
          </p:cNvSpPr>
          <p:nvPr/>
        </p:nvSpPr>
        <p:spPr>
          <a:xfrm>
            <a:off x="3518520" y="6453338"/>
            <a:ext cx="21336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A9230E-FFBB-4CCB-ABD7-198084EDE768}" type="slidenum">
              <a:rPr lang="fr-BE" smtClean="0"/>
              <a:pPr/>
              <a:t>88</a:t>
            </a:fld>
            <a:endParaRPr lang="fr-BE" dirty="0"/>
          </a:p>
        </p:txBody>
      </p:sp>
    </p:spTree>
    <p:extLst>
      <p:ext uri="{BB962C8B-B14F-4D97-AF65-F5344CB8AC3E}">
        <p14:creationId xmlns:p14="http://schemas.microsoft.com/office/powerpoint/2010/main" val="148454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err="1" smtClean="0"/>
              <a:t>Hergebruik</a:t>
            </a:r>
            <a:endParaRPr lang="en-GB" noProof="0" dirty="0"/>
          </a:p>
        </p:txBody>
      </p:sp>
      <p:sp>
        <p:nvSpPr>
          <p:cNvPr id="3" name="Text Placeholder 2"/>
          <p:cNvSpPr>
            <a:spLocks noGrp="1"/>
          </p:cNvSpPr>
          <p:nvPr>
            <p:ph type="body" sz="quarter" idx="13"/>
          </p:nvPr>
        </p:nvSpPr>
        <p:spPr/>
        <p:txBody>
          <a:bodyPr>
            <a:normAutofit/>
          </a:bodyPr>
          <a:lstStyle/>
          <a:p>
            <a:r>
              <a:rPr lang="en-GB" dirty="0" err="1" smtClean="0"/>
              <a:t>kennisoverdracht</a:t>
            </a:r>
            <a:r>
              <a:rPr lang="en-GB" dirty="0" smtClean="0"/>
              <a:t> en communities</a:t>
            </a:r>
            <a:endParaRPr lang="en-GB" noProof="0" dirty="0" smtClean="0"/>
          </a:p>
          <a:p>
            <a:pPr lvl="1"/>
            <a:r>
              <a:rPr lang="en-GB" dirty="0" err="1" smtClean="0"/>
              <a:t>delen</a:t>
            </a:r>
            <a:r>
              <a:rPr lang="en-GB" dirty="0" smtClean="0"/>
              <a:t> van </a:t>
            </a:r>
            <a:r>
              <a:rPr lang="en-GB" noProof="0" dirty="0" err="1" smtClean="0"/>
              <a:t>competenties</a:t>
            </a:r>
            <a:r>
              <a:rPr lang="en-GB" noProof="0" dirty="0" smtClean="0"/>
              <a:t> en best practices, </a:t>
            </a:r>
            <a:r>
              <a:rPr lang="en-GB" noProof="0" dirty="0" err="1" smtClean="0"/>
              <a:t>samenwerken</a:t>
            </a:r>
            <a:r>
              <a:rPr lang="en-GB" noProof="0" dirty="0" smtClean="0"/>
              <a:t> </a:t>
            </a:r>
            <a:r>
              <a:rPr lang="en-GB" noProof="0" dirty="0" err="1" smtClean="0"/>
              <a:t>bij</a:t>
            </a:r>
            <a:r>
              <a:rPr lang="en-GB" noProof="0" dirty="0" smtClean="0"/>
              <a:t> </a:t>
            </a:r>
            <a:r>
              <a:rPr lang="en-GB" noProof="0" dirty="0" err="1" smtClean="0"/>
              <a:t>implementatie</a:t>
            </a:r>
            <a:endParaRPr lang="en-GB" noProof="0" dirty="0" smtClean="0"/>
          </a:p>
          <a:p>
            <a:pPr lvl="1"/>
            <a:r>
              <a:rPr lang="en-GB" noProof="0" dirty="0" err="1" smtClean="0"/>
              <a:t>gebruikersgroepen</a:t>
            </a:r>
            <a:r>
              <a:rPr lang="en-GB" noProof="0" dirty="0" smtClean="0"/>
              <a:t> en </a:t>
            </a:r>
            <a:r>
              <a:rPr lang="en-GB" noProof="0" dirty="0" err="1" smtClean="0"/>
              <a:t>verschillende</a:t>
            </a:r>
            <a:r>
              <a:rPr lang="en-GB" noProof="0" dirty="0" smtClean="0"/>
              <a:t> </a:t>
            </a:r>
            <a:r>
              <a:rPr lang="en-GB" noProof="0" dirty="0" smtClean="0"/>
              <a:t>fora </a:t>
            </a:r>
            <a:r>
              <a:rPr lang="en-GB" noProof="0" dirty="0" err="1" smtClean="0"/>
              <a:t>binnen</a:t>
            </a:r>
            <a:r>
              <a:rPr lang="en-GB" noProof="0" dirty="0" smtClean="0"/>
              <a:t> </a:t>
            </a:r>
            <a:r>
              <a:rPr lang="en-GB" noProof="0" dirty="0" err="1" smtClean="0"/>
              <a:t>federale</a:t>
            </a:r>
            <a:r>
              <a:rPr lang="en-GB" noProof="0" dirty="0" smtClean="0"/>
              <a:t> </a:t>
            </a:r>
            <a:r>
              <a:rPr lang="en-GB" noProof="0" dirty="0" err="1" smtClean="0"/>
              <a:t>overheid</a:t>
            </a:r>
            <a:endParaRPr lang="en-GB" noProof="0" dirty="0" smtClean="0"/>
          </a:p>
          <a:p>
            <a:r>
              <a:rPr lang="en-GB" dirty="0" smtClean="0"/>
              <a:t>s</a:t>
            </a:r>
            <a:r>
              <a:rPr lang="en-GB" noProof="0" dirty="0" err="1" smtClean="0"/>
              <a:t>oftwarecomponenten</a:t>
            </a:r>
            <a:endParaRPr lang="en-GB" noProof="0" dirty="0" smtClean="0"/>
          </a:p>
          <a:p>
            <a:pPr lvl="1"/>
            <a:r>
              <a:rPr lang="en-GB" noProof="0" dirty="0" err="1" smtClean="0"/>
              <a:t>niet</a:t>
            </a:r>
            <a:r>
              <a:rPr lang="en-GB" noProof="0" dirty="0" smtClean="0"/>
              <a:t> steeds het </a:t>
            </a:r>
            <a:r>
              <a:rPr lang="en-GB" noProof="0" dirty="0" err="1" smtClean="0"/>
              <a:t>wiel</a:t>
            </a:r>
            <a:r>
              <a:rPr lang="en-GB" noProof="0" dirty="0" smtClean="0"/>
              <a:t> </a:t>
            </a:r>
            <a:r>
              <a:rPr lang="en-GB" noProof="0" dirty="0" err="1" smtClean="0"/>
              <a:t>heruitvinden</a:t>
            </a:r>
            <a:endParaRPr lang="en-GB" noProof="0" dirty="0" smtClean="0"/>
          </a:p>
          <a:p>
            <a:pPr lvl="1"/>
            <a:r>
              <a:rPr lang="en-GB" noProof="0" dirty="0" smtClean="0"/>
              <a:t>design </a:t>
            </a:r>
            <a:r>
              <a:rPr lang="en-GB" noProof="0" dirty="0" err="1" smtClean="0"/>
              <a:t>voor</a:t>
            </a:r>
            <a:r>
              <a:rPr lang="en-GB" noProof="0" dirty="0" smtClean="0"/>
              <a:t> </a:t>
            </a:r>
            <a:r>
              <a:rPr lang="en-GB" noProof="0" dirty="0" err="1" smtClean="0"/>
              <a:t>hergebruik</a:t>
            </a:r>
            <a:endParaRPr lang="en-GB" noProof="0" dirty="0" smtClean="0"/>
          </a:p>
          <a:p>
            <a:r>
              <a:rPr lang="en-GB" noProof="0" dirty="0" smtClean="0"/>
              <a:t>(micro)services</a:t>
            </a:r>
          </a:p>
          <a:p>
            <a:pPr lvl="1"/>
            <a:r>
              <a:rPr lang="en-GB" noProof="0" dirty="0" err="1" smtClean="0"/>
              <a:t>autonome</a:t>
            </a:r>
            <a:r>
              <a:rPr lang="en-GB" noProof="0" dirty="0" smtClean="0"/>
              <a:t> micro-services</a:t>
            </a:r>
          </a:p>
          <a:p>
            <a:pPr lvl="1"/>
            <a:r>
              <a:rPr lang="en-GB" noProof="0" dirty="0" err="1" smtClean="0"/>
              <a:t>assembleren</a:t>
            </a:r>
            <a:r>
              <a:rPr lang="en-GB" noProof="0" dirty="0" smtClean="0"/>
              <a:t> van micro-services</a:t>
            </a:r>
          </a:p>
          <a:p>
            <a:pPr lvl="1"/>
            <a:r>
              <a:rPr lang="en-GB" noProof="0" dirty="0" smtClean="0"/>
              <a:t>API economy</a:t>
            </a:r>
          </a:p>
          <a:p>
            <a:r>
              <a:rPr lang="en-GB" dirty="0" smtClean="0"/>
              <a:t>p</a:t>
            </a:r>
            <a:r>
              <a:rPr lang="en-GB" noProof="0" dirty="0" err="1" smtClean="0"/>
              <a:t>roducten</a:t>
            </a:r>
            <a:r>
              <a:rPr lang="en-GB" noProof="0" dirty="0" smtClean="0"/>
              <a:t> en </a:t>
            </a:r>
            <a:r>
              <a:rPr lang="en-GB" noProof="0" dirty="0" err="1" smtClean="0"/>
              <a:t>diensten</a:t>
            </a:r>
            <a:endParaRPr lang="en-GB" noProof="0" dirty="0" smtClean="0"/>
          </a:p>
          <a:p>
            <a:pPr lvl="1"/>
            <a:r>
              <a:rPr lang="en-GB" noProof="0" dirty="0" err="1" smtClean="0"/>
              <a:t>gestandaardiseerde</a:t>
            </a:r>
            <a:r>
              <a:rPr lang="en-GB" noProof="0" dirty="0" smtClean="0"/>
              <a:t> </a:t>
            </a:r>
            <a:r>
              <a:rPr lang="en-GB" noProof="0" dirty="0" err="1" smtClean="0"/>
              <a:t>gemeenschappelijke</a:t>
            </a:r>
            <a:r>
              <a:rPr lang="en-GB" noProof="0" dirty="0" smtClean="0"/>
              <a:t> </a:t>
            </a:r>
            <a:r>
              <a:rPr lang="en-GB" noProof="0" dirty="0" err="1" smtClean="0"/>
              <a:t>oplossingen</a:t>
            </a:r>
            <a:endParaRPr lang="en-GB" noProof="0" dirty="0" smtClean="0"/>
          </a:p>
        </p:txBody>
      </p:sp>
      <p:sp>
        <p:nvSpPr>
          <p:cNvPr id="7" name="Slide Number Placeholder 2"/>
          <p:cNvSpPr txBox="1">
            <a:spLocks/>
          </p:cNvSpPr>
          <p:nvPr/>
        </p:nvSpPr>
        <p:spPr>
          <a:xfrm>
            <a:off x="3518520" y="6453338"/>
            <a:ext cx="21336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A9230E-FFBB-4CCB-ABD7-198084EDE768}" type="slidenum">
              <a:rPr lang="fr-BE" smtClean="0"/>
              <a:pPr/>
              <a:t>89</a:t>
            </a:fld>
            <a:endParaRPr lang="fr-BE" dirty="0"/>
          </a:p>
        </p:txBody>
      </p:sp>
    </p:spTree>
    <p:extLst>
      <p:ext uri="{BB962C8B-B14F-4D97-AF65-F5344CB8AC3E}">
        <p14:creationId xmlns:p14="http://schemas.microsoft.com/office/powerpoint/2010/main" val="2729812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Technical </a:t>
            </a:r>
            <a:r>
              <a:rPr lang="nl-BE" dirty="0" err="1" smtClean="0"/>
              <a:t>choices</a:t>
            </a:r>
            <a:endParaRPr lang="nl-BE" dirty="0"/>
          </a:p>
        </p:txBody>
      </p:sp>
      <p:sp>
        <p:nvSpPr>
          <p:cNvPr id="4" name="Slide Number Placeholder 3"/>
          <p:cNvSpPr>
            <a:spLocks noGrp="1"/>
          </p:cNvSpPr>
          <p:nvPr>
            <p:ph type="sldNum" sz="quarter" idx="12"/>
          </p:nvPr>
        </p:nvSpPr>
        <p:spPr/>
        <p:txBody>
          <a:bodyPr/>
          <a:lstStyle/>
          <a:p>
            <a:fld id="{30A9230E-FFBB-4CCB-ABD7-198084EDE768}" type="slidenum">
              <a:rPr lang="fr-BE" smtClean="0"/>
              <a:t>9</a:t>
            </a:fld>
            <a:endParaRPr lang="fr-BE"/>
          </a:p>
        </p:txBody>
      </p:sp>
      <p:grpSp>
        <p:nvGrpSpPr>
          <p:cNvPr id="5" name="Group 4"/>
          <p:cNvGrpSpPr/>
          <p:nvPr/>
        </p:nvGrpSpPr>
        <p:grpSpPr>
          <a:xfrm>
            <a:off x="3715945" y="3861048"/>
            <a:ext cx="1558290" cy="1927622"/>
            <a:chOff x="7492037" y="939607"/>
            <a:chExt cx="1558290" cy="1927622"/>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2037" y="939607"/>
              <a:ext cx="1558290" cy="1558290"/>
            </a:xfrm>
            <a:prstGeom prst="rect">
              <a:avLst/>
            </a:prstGeom>
          </p:spPr>
        </p:pic>
        <p:sp>
          <p:nvSpPr>
            <p:cNvPr id="7" name="Rectangle 6"/>
            <p:cNvSpPr/>
            <p:nvPr/>
          </p:nvSpPr>
          <p:spPr>
            <a:xfrm>
              <a:off x="7582532" y="2497897"/>
              <a:ext cx="1377300" cy="369332"/>
            </a:xfrm>
            <a:prstGeom prst="rect">
              <a:avLst/>
            </a:prstGeom>
          </p:spPr>
          <p:txBody>
            <a:bodyPr wrap="none">
              <a:spAutoFit/>
            </a:bodyPr>
            <a:lstStyle/>
            <a:p>
              <a:r>
                <a:rPr lang="en-US" b="1" dirty="0" smtClean="0">
                  <a:solidFill>
                    <a:srgbClr val="4A6C5B"/>
                  </a:solidFill>
                  <a:latin typeface="Arial" panose="020B0604020202020204" pitchFamily="34" charset="0"/>
                  <a:cs typeface="Arial" panose="020B0604020202020204" pitchFamily="34" charset="0"/>
                </a:rPr>
                <a:t>Integration</a:t>
              </a:r>
              <a:endParaRPr lang="en-US" b="1" dirty="0">
                <a:solidFill>
                  <a:srgbClr val="4A6C5B"/>
                </a:solidFill>
                <a:latin typeface="Arial" panose="020B0604020202020204" pitchFamily="34" charset="0"/>
                <a:cs typeface="Arial" panose="020B0604020202020204" pitchFamily="34" charset="0"/>
              </a:endParaRPr>
            </a:p>
          </p:txBody>
        </p:sp>
      </p:grpSp>
      <p:grpSp>
        <p:nvGrpSpPr>
          <p:cNvPr id="8" name="Group 7"/>
          <p:cNvGrpSpPr/>
          <p:nvPr/>
        </p:nvGrpSpPr>
        <p:grpSpPr>
          <a:xfrm>
            <a:off x="731565" y="4089114"/>
            <a:ext cx="1928733" cy="1699556"/>
            <a:chOff x="1150023" y="1167673"/>
            <a:chExt cx="1928733" cy="1699556"/>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3163" y="1167673"/>
              <a:ext cx="922453" cy="1080000"/>
            </a:xfrm>
            <a:prstGeom prst="rect">
              <a:avLst/>
            </a:prstGeom>
          </p:spPr>
        </p:pic>
        <p:sp>
          <p:nvSpPr>
            <p:cNvPr id="10" name="Rectangle 9"/>
            <p:cNvSpPr/>
            <p:nvPr/>
          </p:nvSpPr>
          <p:spPr>
            <a:xfrm>
              <a:off x="1150023" y="2497897"/>
              <a:ext cx="1928733" cy="369332"/>
            </a:xfrm>
            <a:prstGeom prst="rect">
              <a:avLst/>
            </a:prstGeom>
          </p:spPr>
          <p:txBody>
            <a:bodyPr wrap="none">
              <a:spAutoFit/>
            </a:bodyPr>
            <a:lstStyle/>
            <a:p>
              <a:r>
                <a:rPr lang="en-US" b="1" dirty="0" smtClean="0">
                  <a:solidFill>
                    <a:srgbClr val="4A6C5B"/>
                  </a:solidFill>
                  <a:latin typeface="Arial" panose="020B0604020202020204" pitchFamily="34" charset="0"/>
                  <a:cs typeface="Arial" panose="020B0604020202020204" pitchFamily="34" charset="0"/>
                </a:rPr>
                <a:t>Standardization</a:t>
              </a:r>
              <a:endParaRPr lang="en-US" b="1" dirty="0">
                <a:solidFill>
                  <a:srgbClr val="4A6C5B"/>
                </a:solidFill>
                <a:latin typeface="Arial" panose="020B0604020202020204" pitchFamily="34" charset="0"/>
                <a:cs typeface="Arial" panose="020B0604020202020204" pitchFamily="34" charset="0"/>
              </a:endParaRPr>
            </a:p>
          </p:txBody>
        </p:sp>
      </p:grpSp>
      <p:grpSp>
        <p:nvGrpSpPr>
          <p:cNvPr id="11" name="Group 10"/>
          <p:cNvGrpSpPr/>
          <p:nvPr/>
        </p:nvGrpSpPr>
        <p:grpSpPr>
          <a:xfrm>
            <a:off x="749509" y="1533395"/>
            <a:ext cx="1980029" cy="1699556"/>
            <a:chOff x="4161873" y="1167673"/>
            <a:chExt cx="1980029" cy="1699556"/>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1887" y="1167673"/>
              <a:ext cx="1080000" cy="1080000"/>
            </a:xfrm>
            <a:prstGeom prst="rect">
              <a:avLst/>
            </a:prstGeom>
          </p:spPr>
        </p:pic>
        <p:sp>
          <p:nvSpPr>
            <p:cNvPr id="13" name="Rectangle 12"/>
            <p:cNvSpPr/>
            <p:nvPr/>
          </p:nvSpPr>
          <p:spPr>
            <a:xfrm>
              <a:off x="4161873" y="2497897"/>
              <a:ext cx="1980029" cy="369332"/>
            </a:xfrm>
            <a:prstGeom prst="rect">
              <a:avLst/>
            </a:prstGeom>
          </p:spPr>
          <p:txBody>
            <a:bodyPr wrap="none">
              <a:spAutoFit/>
            </a:bodyPr>
            <a:lstStyle/>
            <a:p>
              <a:r>
                <a:rPr lang="en-US" b="1" dirty="0" smtClean="0">
                  <a:solidFill>
                    <a:srgbClr val="4A6C5B"/>
                  </a:solidFill>
                  <a:latin typeface="Arial" panose="020B0604020202020204" pitchFamily="34" charset="0"/>
                  <a:cs typeface="Arial" panose="020B0604020202020204" pitchFamily="34" charset="0"/>
                </a:rPr>
                <a:t>Decentralization</a:t>
              </a:r>
              <a:endParaRPr lang="en-US" b="1" dirty="0">
                <a:solidFill>
                  <a:srgbClr val="4A6C5B"/>
                </a:solidFill>
                <a:latin typeface="Arial" panose="020B0604020202020204" pitchFamily="34" charset="0"/>
                <a:cs typeface="Arial" panose="020B0604020202020204" pitchFamily="34" charset="0"/>
              </a:endParaRPr>
            </a:p>
          </p:txBody>
        </p:sp>
      </p:grpSp>
      <p:grpSp>
        <p:nvGrpSpPr>
          <p:cNvPr id="14" name="Group 13"/>
          <p:cNvGrpSpPr/>
          <p:nvPr/>
        </p:nvGrpSpPr>
        <p:grpSpPr>
          <a:xfrm>
            <a:off x="6964851" y="1522252"/>
            <a:ext cx="1095172" cy="1699556"/>
            <a:chOff x="6309496" y="1167673"/>
            <a:chExt cx="1095172" cy="1699556"/>
          </a:xfrm>
        </p:grpSpPr>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1385" y="1167673"/>
              <a:ext cx="1071395" cy="1080000"/>
            </a:xfrm>
            <a:prstGeom prst="rect">
              <a:avLst/>
            </a:prstGeom>
          </p:spPr>
        </p:pic>
        <p:sp>
          <p:nvSpPr>
            <p:cNvPr id="16" name="Rectangle 15"/>
            <p:cNvSpPr/>
            <p:nvPr/>
          </p:nvSpPr>
          <p:spPr>
            <a:xfrm>
              <a:off x="6309496" y="2497897"/>
              <a:ext cx="1095172" cy="369332"/>
            </a:xfrm>
            <a:prstGeom prst="rect">
              <a:avLst/>
            </a:prstGeom>
          </p:spPr>
          <p:txBody>
            <a:bodyPr wrap="none">
              <a:spAutoFit/>
            </a:bodyPr>
            <a:lstStyle/>
            <a:p>
              <a:r>
                <a:rPr lang="en-US" b="1" dirty="0" smtClean="0">
                  <a:solidFill>
                    <a:srgbClr val="4A6C5B"/>
                  </a:solidFill>
                  <a:latin typeface="Arial" panose="020B0604020202020204" pitchFamily="34" charset="0"/>
                  <a:cs typeface="Arial" panose="020B0604020202020204" pitchFamily="34" charset="0"/>
                </a:rPr>
                <a:t>Security</a:t>
              </a:r>
              <a:endParaRPr lang="en-US" b="1" dirty="0">
                <a:solidFill>
                  <a:srgbClr val="4A6C5B"/>
                </a:solidFill>
                <a:latin typeface="Arial" panose="020B0604020202020204" pitchFamily="34" charset="0"/>
                <a:cs typeface="Arial" panose="020B0604020202020204" pitchFamily="34" charset="0"/>
              </a:endParaRPr>
            </a:p>
          </p:txBody>
        </p:sp>
      </p:grpSp>
      <p:grpSp>
        <p:nvGrpSpPr>
          <p:cNvPr id="17" name="Group 16"/>
          <p:cNvGrpSpPr/>
          <p:nvPr/>
        </p:nvGrpSpPr>
        <p:grpSpPr>
          <a:xfrm>
            <a:off x="3995936" y="1533395"/>
            <a:ext cx="998308" cy="1699556"/>
            <a:chOff x="42285" y="1167673"/>
            <a:chExt cx="998308" cy="1699556"/>
          </a:xfrm>
        </p:grpSpPr>
        <p:sp>
          <p:nvSpPr>
            <p:cNvPr id="18" name="Rectangle 17"/>
            <p:cNvSpPr/>
            <p:nvPr/>
          </p:nvSpPr>
          <p:spPr>
            <a:xfrm>
              <a:off x="256746" y="2497897"/>
              <a:ext cx="569387" cy="369332"/>
            </a:xfrm>
            <a:prstGeom prst="rect">
              <a:avLst/>
            </a:prstGeom>
          </p:spPr>
          <p:txBody>
            <a:bodyPr wrap="none">
              <a:spAutoFit/>
            </a:bodyPr>
            <a:lstStyle/>
            <a:p>
              <a:r>
                <a:rPr lang="en-US" b="1" dirty="0" smtClean="0">
                  <a:solidFill>
                    <a:srgbClr val="4A6C5B"/>
                  </a:solidFill>
                  <a:latin typeface="Arial" panose="020B0604020202020204" pitchFamily="34" charset="0"/>
                  <a:cs typeface="Arial" panose="020B0604020202020204" pitchFamily="34" charset="0"/>
                </a:rPr>
                <a:t>API</a:t>
              </a:r>
              <a:endParaRPr lang="en-US" b="1" dirty="0">
                <a:solidFill>
                  <a:srgbClr val="4A6C5B"/>
                </a:solidFill>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85" y="1167673"/>
              <a:ext cx="998308" cy="1102159"/>
            </a:xfrm>
            <a:prstGeom prst="rect">
              <a:avLst/>
            </a:prstGeom>
          </p:spPr>
        </p:pic>
      </p:grpSp>
      <p:grpSp>
        <p:nvGrpSpPr>
          <p:cNvPr id="20" name="Group 19"/>
          <p:cNvGrpSpPr/>
          <p:nvPr/>
        </p:nvGrpSpPr>
        <p:grpSpPr>
          <a:xfrm>
            <a:off x="6867329" y="4077072"/>
            <a:ext cx="1080000" cy="1699556"/>
            <a:chOff x="3116330" y="1167673"/>
            <a:chExt cx="1080000" cy="1699556"/>
          </a:xfrm>
        </p:grpSpPr>
        <p:sp>
          <p:nvSpPr>
            <p:cNvPr id="21" name="Rectangle 20"/>
            <p:cNvSpPr/>
            <p:nvPr/>
          </p:nvSpPr>
          <p:spPr>
            <a:xfrm>
              <a:off x="3204925" y="2497897"/>
              <a:ext cx="902811" cy="369332"/>
            </a:xfrm>
            <a:prstGeom prst="rect">
              <a:avLst/>
            </a:prstGeom>
          </p:spPr>
          <p:txBody>
            <a:bodyPr wrap="none">
              <a:spAutoFit/>
            </a:bodyPr>
            <a:lstStyle/>
            <a:p>
              <a:r>
                <a:rPr lang="en-US" b="1" dirty="0" err="1" smtClean="0">
                  <a:solidFill>
                    <a:srgbClr val="4A6C5B"/>
                  </a:solidFill>
                  <a:latin typeface="Arial" panose="020B0604020202020204" pitchFamily="34" charset="0"/>
                  <a:cs typeface="Arial" panose="020B0604020202020204" pitchFamily="34" charset="0"/>
                </a:rPr>
                <a:t>ReUse</a:t>
              </a:r>
              <a:endParaRPr lang="en-US" b="1" dirty="0">
                <a:solidFill>
                  <a:srgbClr val="4A6C5B"/>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6330" y="1167673"/>
              <a:ext cx="1080000" cy="1080000"/>
            </a:xfrm>
            <a:prstGeom prst="rect">
              <a:avLst/>
            </a:prstGeom>
          </p:spPr>
        </p:pic>
      </p:grpSp>
    </p:spTree>
    <p:extLst>
      <p:ext uri="{BB962C8B-B14F-4D97-AF65-F5344CB8AC3E}">
        <p14:creationId xmlns:p14="http://schemas.microsoft.com/office/powerpoint/2010/main" val="26229961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Re-use</a:t>
            </a:r>
            <a:endParaRPr lang="en-GB" noProof="0" dirty="0"/>
          </a:p>
        </p:txBody>
      </p:sp>
      <p:cxnSp>
        <p:nvCxnSpPr>
          <p:cNvPr id="5" name="Straight Arrow Connector 4"/>
          <p:cNvCxnSpPr/>
          <p:nvPr/>
        </p:nvCxnSpPr>
        <p:spPr>
          <a:xfrm>
            <a:off x="971600" y="4517504"/>
            <a:ext cx="7344816"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 name="Straight Arrow Connector 5"/>
          <p:cNvCxnSpPr/>
          <p:nvPr/>
        </p:nvCxnSpPr>
        <p:spPr>
          <a:xfrm flipH="1" flipV="1">
            <a:off x="983567" y="1844824"/>
            <a:ext cx="8384" cy="339276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179514" y="2839261"/>
            <a:ext cx="704039" cy="369332"/>
          </a:xfrm>
          <a:prstGeom prst="rect">
            <a:avLst/>
          </a:prstGeom>
          <a:noFill/>
        </p:spPr>
        <p:txBody>
          <a:bodyPr wrap="none" rtlCol="0">
            <a:spAutoFit/>
          </a:bodyPr>
          <a:lstStyle/>
          <a:p>
            <a:r>
              <a:rPr lang="en-US" dirty="0"/>
              <a:t>Value</a:t>
            </a:r>
          </a:p>
        </p:txBody>
      </p:sp>
      <p:sp>
        <p:nvSpPr>
          <p:cNvPr id="9" name="TextBox 8"/>
          <p:cNvSpPr txBox="1"/>
          <p:nvPr/>
        </p:nvSpPr>
        <p:spPr>
          <a:xfrm>
            <a:off x="3123570" y="5229200"/>
            <a:ext cx="3184077" cy="369332"/>
          </a:xfrm>
          <a:prstGeom prst="rect">
            <a:avLst/>
          </a:prstGeom>
          <a:noFill/>
        </p:spPr>
        <p:txBody>
          <a:bodyPr wrap="none" rtlCol="0">
            <a:spAutoFit/>
          </a:bodyPr>
          <a:lstStyle/>
          <a:p>
            <a:r>
              <a:rPr lang="en-US" dirty="0"/>
              <a:t>Offered “business” functionality</a:t>
            </a:r>
          </a:p>
        </p:txBody>
      </p:sp>
      <p:sp>
        <p:nvSpPr>
          <p:cNvPr id="10" name="TextBox 9"/>
          <p:cNvSpPr txBox="1"/>
          <p:nvPr/>
        </p:nvSpPr>
        <p:spPr>
          <a:xfrm>
            <a:off x="1014619" y="4688295"/>
            <a:ext cx="783804" cy="369332"/>
          </a:xfrm>
          <a:prstGeom prst="rect">
            <a:avLst/>
          </a:prstGeom>
          <a:noFill/>
        </p:spPr>
        <p:txBody>
          <a:bodyPr wrap="none" rtlCol="0">
            <a:spAutoFit/>
          </a:bodyPr>
          <a:lstStyle/>
          <a:p>
            <a:r>
              <a:rPr lang="en-US" i="1" dirty="0">
                <a:solidFill>
                  <a:schemeClr val="accent5"/>
                </a:solidFill>
              </a:rPr>
              <a:t>library</a:t>
            </a:r>
          </a:p>
        </p:txBody>
      </p:sp>
      <p:sp>
        <p:nvSpPr>
          <p:cNvPr id="11" name="TextBox 10"/>
          <p:cNvSpPr txBox="1"/>
          <p:nvPr/>
        </p:nvSpPr>
        <p:spPr>
          <a:xfrm>
            <a:off x="2421740" y="4688295"/>
            <a:ext cx="1208985" cy="369332"/>
          </a:xfrm>
          <a:prstGeom prst="rect">
            <a:avLst/>
          </a:prstGeom>
          <a:noFill/>
        </p:spPr>
        <p:txBody>
          <a:bodyPr wrap="none" rtlCol="0">
            <a:spAutoFit/>
          </a:bodyPr>
          <a:lstStyle/>
          <a:p>
            <a:r>
              <a:rPr lang="en-US" i="1" dirty="0">
                <a:solidFill>
                  <a:schemeClr val="accent5"/>
                </a:solidFill>
              </a:rPr>
              <a:t>framework</a:t>
            </a:r>
          </a:p>
        </p:txBody>
      </p:sp>
      <p:sp>
        <p:nvSpPr>
          <p:cNvPr id="12" name="TextBox 11"/>
          <p:cNvSpPr txBox="1"/>
          <p:nvPr/>
        </p:nvSpPr>
        <p:spPr>
          <a:xfrm>
            <a:off x="4254038" y="4688295"/>
            <a:ext cx="923138" cy="369332"/>
          </a:xfrm>
          <a:prstGeom prst="rect">
            <a:avLst/>
          </a:prstGeom>
          <a:noFill/>
        </p:spPr>
        <p:txBody>
          <a:bodyPr wrap="none" rtlCol="0">
            <a:spAutoFit/>
          </a:bodyPr>
          <a:lstStyle/>
          <a:p>
            <a:r>
              <a:rPr lang="en-US" i="1" dirty="0">
                <a:solidFill>
                  <a:schemeClr val="accent5"/>
                </a:solidFill>
              </a:rPr>
              <a:t>product</a:t>
            </a:r>
          </a:p>
        </p:txBody>
      </p:sp>
      <p:sp>
        <p:nvSpPr>
          <p:cNvPr id="13" name="TextBox 12"/>
          <p:cNvSpPr txBox="1"/>
          <p:nvPr/>
        </p:nvSpPr>
        <p:spPr>
          <a:xfrm>
            <a:off x="5800491" y="4688295"/>
            <a:ext cx="842410" cy="369332"/>
          </a:xfrm>
          <a:prstGeom prst="rect">
            <a:avLst/>
          </a:prstGeom>
          <a:noFill/>
        </p:spPr>
        <p:txBody>
          <a:bodyPr wrap="none" rtlCol="0">
            <a:spAutoFit/>
          </a:bodyPr>
          <a:lstStyle/>
          <a:p>
            <a:r>
              <a:rPr lang="en-US" i="1" dirty="0">
                <a:solidFill>
                  <a:schemeClr val="accent5"/>
                </a:solidFill>
              </a:rPr>
              <a:t>service</a:t>
            </a:r>
          </a:p>
        </p:txBody>
      </p:sp>
      <p:sp>
        <p:nvSpPr>
          <p:cNvPr id="14" name="TextBox 13"/>
          <p:cNvSpPr txBox="1"/>
          <p:nvPr/>
        </p:nvSpPr>
        <p:spPr>
          <a:xfrm>
            <a:off x="7266217" y="4688295"/>
            <a:ext cx="833754" cy="369332"/>
          </a:xfrm>
          <a:prstGeom prst="rect">
            <a:avLst/>
          </a:prstGeom>
          <a:noFill/>
        </p:spPr>
        <p:txBody>
          <a:bodyPr wrap="none" rtlCol="0">
            <a:spAutoFit/>
          </a:bodyPr>
          <a:lstStyle/>
          <a:p>
            <a:r>
              <a:rPr lang="en-US" i="1" dirty="0">
                <a:solidFill>
                  <a:schemeClr val="accent5"/>
                </a:solidFill>
              </a:rPr>
              <a:t>system</a:t>
            </a:r>
          </a:p>
        </p:txBody>
      </p:sp>
      <p:sp>
        <p:nvSpPr>
          <p:cNvPr id="16" name="Freeform 15"/>
          <p:cNvSpPr/>
          <p:nvPr/>
        </p:nvSpPr>
        <p:spPr>
          <a:xfrm>
            <a:off x="1151166" y="2011423"/>
            <a:ext cx="6751865" cy="2343150"/>
          </a:xfrm>
          <a:custGeom>
            <a:avLst/>
            <a:gdLst>
              <a:gd name="connsiteX0" fmla="*/ 0 w 6751865"/>
              <a:gd name="connsiteY0" fmla="*/ 2343150 h 2343150"/>
              <a:gd name="connsiteX1" fmla="*/ 1926772 w 6751865"/>
              <a:gd name="connsiteY1" fmla="*/ 2269671 h 2343150"/>
              <a:gd name="connsiteX2" fmla="*/ 3453493 w 6751865"/>
              <a:gd name="connsiteY2" fmla="*/ 1967593 h 2343150"/>
              <a:gd name="connsiteX3" fmla="*/ 5012872 w 6751865"/>
              <a:gd name="connsiteY3" fmla="*/ 1240971 h 2343150"/>
              <a:gd name="connsiteX4" fmla="*/ 6751865 w 6751865"/>
              <a:gd name="connsiteY4" fmla="*/ 0 h 2343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865" h="2343150">
                <a:moveTo>
                  <a:pt x="0" y="2343150"/>
                </a:moveTo>
                <a:cubicBezTo>
                  <a:pt x="675595" y="2337707"/>
                  <a:pt x="1351190" y="2332264"/>
                  <a:pt x="1926772" y="2269671"/>
                </a:cubicBezTo>
                <a:cubicBezTo>
                  <a:pt x="2502354" y="2207078"/>
                  <a:pt x="2939143" y="2139043"/>
                  <a:pt x="3453493" y="1967593"/>
                </a:cubicBezTo>
                <a:cubicBezTo>
                  <a:pt x="3967843" y="1796143"/>
                  <a:pt x="4463143" y="1568903"/>
                  <a:pt x="5012872" y="1240971"/>
                </a:cubicBezTo>
                <a:cubicBezTo>
                  <a:pt x="5562601" y="913039"/>
                  <a:pt x="6157233" y="456519"/>
                  <a:pt x="6751865" y="0"/>
                </a:cubicBezTo>
              </a:path>
            </a:pathLst>
          </a:custGeom>
          <a:ln>
            <a:headEnd type="none" w="lg" len="lg"/>
            <a:tailEnd type="triangle" w="lg" len="lg"/>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5" name="Slide Number Placeholder 2"/>
          <p:cNvSpPr>
            <a:spLocks noGrp="1"/>
          </p:cNvSpPr>
          <p:nvPr>
            <p:ph type="sldNum" sz="quarter" idx="12"/>
          </p:nvPr>
        </p:nvSpPr>
        <p:spPr>
          <a:xfrm>
            <a:off x="3518520" y="6453338"/>
            <a:ext cx="2133600" cy="365125"/>
          </a:xfrm>
        </p:spPr>
        <p:txBody>
          <a:bodyPr/>
          <a:lstStyle/>
          <a:p>
            <a:fld id="{30A9230E-FFBB-4CCB-ABD7-198084EDE768}" type="slidenum">
              <a:rPr lang="fr-BE" smtClean="0"/>
              <a:t>90</a:t>
            </a:fld>
            <a:endParaRPr lang="fr-BE" dirty="0"/>
          </a:p>
        </p:txBody>
      </p:sp>
    </p:spTree>
    <p:extLst>
      <p:ext uri="{BB962C8B-B14F-4D97-AF65-F5344CB8AC3E}">
        <p14:creationId xmlns:p14="http://schemas.microsoft.com/office/powerpoint/2010/main" val="3783833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BE" dirty="0"/>
              <a:t>Organisatie van </a:t>
            </a:r>
            <a:r>
              <a:rPr lang="nl-BE" dirty="0" smtClean="0"/>
              <a:t>de G-Cloud</a:t>
            </a:r>
            <a:endParaRPr lang="nl-BE" dirty="0"/>
          </a:p>
        </p:txBody>
      </p:sp>
      <p:grpSp>
        <p:nvGrpSpPr>
          <p:cNvPr id="9" name="Group 8"/>
          <p:cNvGrpSpPr/>
          <p:nvPr/>
        </p:nvGrpSpPr>
        <p:grpSpPr>
          <a:xfrm>
            <a:off x="497606" y="1108968"/>
            <a:ext cx="8220796" cy="5128344"/>
            <a:chOff x="497606" y="961330"/>
            <a:chExt cx="8220796" cy="5128344"/>
          </a:xfrm>
          <a:solidFill>
            <a:srgbClr val="C6D4CE"/>
          </a:solidFill>
        </p:grpSpPr>
        <p:sp>
          <p:nvSpPr>
            <p:cNvPr id="5" name="Rounded Rectangle 4"/>
            <p:cNvSpPr/>
            <p:nvPr/>
          </p:nvSpPr>
          <p:spPr>
            <a:xfrm>
              <a:off x="497606" y="2276872"/>
              <a:ext cx="8220796" cy="1127634"/>
            </a:xfrm>
            <a:prstGeom prst="roundRect">
              <a:avLst/>
            </a:prstGeom>
            <a:grpFill/>
            <a:ln w="19050">
              <a:solidFill>
                <a:srgbClr val="C6D4CE"/>
              </a:solidFill>
            </a:ln>
            <a:effectLst/>
          </p:spPr>
          <p:style>
            <a:lnRef idx="1">
              <a:schemeClr val="dk1"/>
            </a:lnRef>
            <a:fillRef idx="2">
              <a:schemeClr val="dk1"/>
            </a:fillRef>
            <a:effectRef idx="1">
              <a:schemeClr val="dk1"/>
            </a:effectRef>
            <a:fontRef idx="minor">
              <a:schemeClr val="dk1"/>
            </a:fontRef>
          </p:style>
          <p:txBody>
            <a:bodyPr rtlCol="0" anchor="ctr"/>
            <a:lstStyle/>
            <a:p>
              <a:pPr lvl="0"/>
              <a:r>
                <a:rPr lang="nl-BE" sz="1600">
                  <a:solidFill>
                    <a:schemeClr val="tx1">
                      <a:lumMod val="75000"/>
                    </a:schemeClr>
                  </a:solidFill>
                </a:rPr>
                <a:t>3 Colleges (FODs, OISZ, ION)</a:t>
              </a:r>
            </a:p>
          </p:txBody>
        </p:sp>
        <p:sp>
          <p:nvSpPr>
            <p:cNvPr id="6" name="Rounded Rectangle 5"/>
            <p:cNvSpPr/>
            <p:nvPr/>
          </p:nvSpPr>
          <p:spPr>
            <a:xfrm>
              <a:off x="497606" y="3525502"/>
              <a:ext cx="8220796" cy="1127634"/>
            </a:xfrm>
            <a:prstGeom prst="roundRect">
              <a:avLst/>
            </a:prstGeom>
            <a:grpFill/>
            <a:ln w="19050">
              <a:solidFill>
                <a:srgbClr val="C6D4CE"/>
              </a:solidFill>
            </a:ln>
            <a:effectLst/>
          </p:spPr>
          <p:style>
            <a:lnRef idx="1">
              <a:schemeClr val="dk1"/>
            </a:lnRef>
            <a:fillRef idx="2">
              <a:schemeClr val="dk1"/>
            </a:fillRef>
            <a:effectRef idx="1">
              <a:schemeClr val="dk1"/>
            </a:effectRef>
            <a:fontRef idx="minor">
              <a:schemeClr val="dk1"/>
            </a:fontRef>
          </p:style>
          <p:txBody>
            <a:bodyPr rtlCol="0" anchor="ctr"/>
            <a:lstStyle/>
            <a:p>
              <a:r>
                <a:rPr lang="nl-BE" sz="1600">
                  <a:solidFill>
                    <a:schemeClr val="tx1">
                      <a:lumMod val="75000"/>
                    </a:schemeClr>
                  </a:solidFill>
                </a:rPr>
                <a:t>SIT (ICT-managers van FODs, OISZ, ION) </a:t>
              </a:r>
            </a:p>
          </p:txBody>
        </p:sp>
        <p:sp>
          <p:nvSpPr>
            <p:cNvPr id="7" name="Rounded Rectangle 6"/>
            <p:cNvSpPr/>
            <p:nvPr/>
          </p:nvSpPr>
          <p:spPr>
            <a:xfrm>
              <a:off x="497606" y="4821646"/>
              <a:ext cx="8220796" cy="1127634"/>
            </a:xfrm>
            <a:prstGeom prst="roundRect">
              <a:avLst/>
            </a:prstGeom>
            <a:grpFill/>
            <a:ln w="19050">
              <a:solidFill>
                <a:srgbClr val="C6D4CE"/>
              </a:solidFill>
            </a:ln>
            <a:effectLst/>
          </p:spPr>
          <p:style>
            <a:lnRef idx="1">
              <a:schemeClr val="dk1"/>
            </a:lnRef>
            <a:fillRef idx="2">
              <a:schemeClr val="dk1"/>
            </a:fillRef>
            <a:effectRef idx="1">
              <a:schemeClr val="dk1"/>
            </a:effectRef>
            <a:fontRef idx="minor">
              <a:schemeClr val="dk1"/>
            </a:fontRef>
          </p:style>
          <p:txBody>
            <a:bodyPr rtlCol="0" anchor="ctr"/>
            <a:lstStyle/>
            <a:p>
              <a:r>
                <a:rPr lang="nl-BE" sz="1600">
                  <a:solidFill>
                    <a:schemeClr val="tx1">
                      <a:lumMod val="75000"/>
                    </a:schemeClr>
                  </a:solidFill>
                </a:rPr>
                <a:t>Service </a:t>
              </a:r>
            </a:p>
            <a:p>
              <a:r>
                <a:rPr lang="nl-BE" sz="1600">
                  <a:solidFill>
                    <a:schemeClr val="tx1">
                      <a:lumMod val="75000"/>
                    </a:schemeClr>
                  </a:solidFill>
                </a:rPr>
                <a:t>owners </a:t>
              </a:r>
            </a:p>
          </p:txBody>
        </p:sp>
        <p:graphicFrame>
          <p:nvGraphicFramePr>
            <p:cNvPr id="8" name="Diagram 7"/>
            <p:cNvGraphicFramePr/>
            <p:nvPr>
              <p:extLst>
                <p:ext uri="{D42A27DB-BD31-4B8C-83A1-F6EECF244321}">
                  <p14:modId xmlns:p14="http://schemas.microsoft.com/office/powerpoint/2010/main" val="3299108593"/>
                </p:ext>
              </p:extLst>
            </p:nvPr>
          </p:nvGraphicFramePr>
          <p:xfrm>
            <a:off x="1880753" y="961330"/>
            <a:ext cx="6816080"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
        <p:nvSpPr>
          <p:cNvPr id="13" name="Date Placeholder 12"/>
          <p:cNvSpPr>
            <a:spLocks noGrp="1"/>
          </p:cNvSpPr>
          <p:nvPr>
            <p:ph type="dt" sz="half" idx="10"/>
          </p:nvPr>
        </p:nvSpPr>
        <p:spPr/>
        <p:txBody>
          <a:bodyPr/>
          <a:lstStyle/>
          <a:p>
            <a:r>
              <a:rPr lang="nl-BE" smtClean="0"/>
              <a:t>14/11/2019</a:t>
            </a:r>
            <a:endParaRPr lang="fr-BE"/>
          </a:p>
        </p:txBody>
      </p:sp>
      <p:sp>
        <p:nvSpPr>
          <p:cNvPr id="3" name="Slide Number Placeholder 2"/>
          <p:cNvSpPr>
            <a:spLocks noGrp="1"/>
          </p:cNvSpPr>
          <p:nvPr>
            <p:ph type="sldNum" sz="quarter" idx="12"/>
          </p:nvPr>
        </p:nvSpPr>
        <p:spPr/>
        <p:txBody>
          <a:bodyPr/>
          <a:lstStyle/>
          <a:p>
            <a:fld id="{30A9230E-FFBB-4CCB-ABD7-198084EDE768}" type="slidenum">
              <a:rPr lang="fr-BE" smtClean="0"/>
              <a:t>91</a:t>
            </a:fld>
            <a:endParaRPr lang="fr-BE"/>
          </a:p>
        </p:txBody>
      </p:sp>
    </p:spTree>
    <p:extLst>
      <p:ext uri="{BB962C8B-B14F-4D97-AF65-F5344CB8AC3E}">
        <p14:creationId xmlns:p14="http://schemas.microsoft.com/office/powerpoint/2010/main" val="246981278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p:cNvSpPr>
            <a:spLocks noGrp="1"/>
          </p:cNvSpPr>
          <p:nvPr>
            <p:ph type="title"/>
          </p:nvPr>
        </p:nvSpPr>
        <p:spPr>
          <a:xfrm>
            <a:off x="774643" y="2128096"/>
            <a:ext cx="7772400" cy="1362075"/>
          </a:xfrm>
        </p:spPr>
        <p:txBody>
          <a:bodyPr>
            <a:normAutofit/>
          </a:bodyPr>
          <a:lstStyle/>
          <a:p>
            <a:r>
              <a:rPr lang="nl-BE" dirty="0">
                <a:solidFill>
                  <a:srgbClr val="C00000"/>
                </a:solidFill>
              </a:rPr>
              <a:t>BEDANKT! </a:t>
            </a:r>
            <a:br>
              <a:rPr lang="nl-BE" dirty="0">
                <a:solidFill>
                  <a:srgbClr val="C00000"/>
                </a:solidFill>
              </a:rPr>
            </a:br>
            <a:r>
              <a:rPr lang="nl-BE" dirty="0">
                <a:solidFill>
                  <a:srgbClr val="C00000"/>
                </a:solidFill>
              </a:rPr>
              <a:t>Vragen ?</a:t>
            </a:r>
          </a:p>
        </p:txBody>
      </p:sp>
      <p:sp>
        <p:nvSpPr>
          <p:cNvPr id="106499" name="Rectangle 3"/>
          <p:cNvSpPr>
            <a:spLocks noChangeArrowheads="1"/>
          </p:cNvSpPr>
          <p:nvPr/>
        </p:nvSpPr>
        <p:spPr bwMode="auto">
          <a:xfrm>
            <a:off x="2286000" y="19970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SzPct val="100000"/>
            </a:pPr>
            <a:endParaRPr lang="fr-BE" altLang="en-US" dirty="0"/>
          </a:p>
        </p:txBody>
      </p:sp>
      <p:grpSp>
        <p:nvGrpSpPr>
          <p:cNvPr id="10" name="Group 11"/>
          <p:cNvGrpSpPr>
            <a:grpSpLocks/>
          </p:cNvGrpSpPr>
          <p:nvPr/>
        </p:nvGrpSpPr>
        <p:grpSpPr bwMode="auto">
          <a:xfrm>
            <a:off x="4279900" y="3619500"/>
            <a:ext cx="4268788" cy="2800350"/>
            <a:chOff x="4406900" y="2676525"/>
            <a:chExt cx="4268788" cy="2801603"/>
          </a:xfrm>
        </p:grpSpPr>
        <p:pic>
          <p:nvPicPr>
            <p:cNvPr id="1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nl-BE" sz="1600" dirty="0">
                  <a:cs typeface="Arial" pitchFamily="34" charset="0"/>
                </a:rPr>
                <a:t>frank.robben@ehealth.fgov.be </a:t>
              </a:r>
            </a:p>
            <a:p>
              <a:pPr>
                <a:defRPr/>
              </a:pPr>
              <a:endParaRPr lang="fr-BE" altLang="en-US" sz="1600" dirty="0" smtClean="0">
                <a:cs typeface="Arial" pitchFamily="34" charset="0"/>
                <a:sym typeface="Arial" pitchFamily="34" charset="0"/>
              </a:endParaRPr>
            </a:p>
            <a:p>
              <a:pPr>
                <a:defRPr/>
              </a:pPr>
              <a:r>
                <a:rPr lang="nl-BE" sz="1600" dirty="0">
                  <a:cs typeface="Arial" pitchFamily="34" charset="0"/>
                  <a:sym typeface="Arial" pitchFamily="34" charset="0"/>
                </a:rPr>
                <a:t>@</a:t>
              </a:r>
              <a:r>
                <a:rPr lang="nl-BE" sz="1600" dirty="0" err="1">
                  <a:cs typeface="Arial" pitchFamily="34" charset="0"/>
                  <a:sym typeface="Arial" pitchFamily="34" charset="0"/>
                </a:rPr>
                <a:t>FrRobben</a:t>
              </a:r>
              <a:endParaRPr lang="nl-BE" sz="1600" dirty="0">
                <a:cs typeface="Arial" pitchFamily="34" charset="0"/>
                <a:sym typeface="Arial" pitchFamily="34" charset="0"/>
              </a:endParaRPr>
            </a:p>
            <a:p>
              <a:pPr>
                <a:defRPr/>
              </a:pPr>
              <a:endParaRPr lang="fr-BE" altLang="en-US" sz="1600" dirty="0" smtClean="0">
                <a:cs typeface="Arial" pitchFamily="34" charset="0"/>
                <a:sym typeface="Arial" pitchFamily="34" charset="0"/>
              </a:endParaRPr>
            </a:p>
            <a:p>
              <a:pPr>
                <a:defRPr/>
              </a:pPr>
              <a:r>
                <a:rPr lang="nl-BE" sz="1600" dirty="0">
                  <a:cs typeface="Arial" pitchFamily="34" charset="0"/>
                  <a:sym typeface="Arial" pitchFamily="34" charset="0"/>
                </a:rPr>
                <a:t>https://www.ehealth.fgov.be</a:t>
              </a:r>
            </a:p>
            <a:p>
              <a:pPr>
                <a:defRPr/>
              </a:pPr>
              <a:r>
                <a:rPr lang="nl-BE" sz="1600" dirty="0">
                  <a:cs typeface="Arial" pitchFamily="34" charset="0"/>
                  <a:sym typeface="Arial" pitchFamily="34" charset="0"/>
                </a:rPr>
                <a:t>https://www.ksz.fgov.be</a:t>
              </a:r>
            </a:p>
            <a:p>
              <a:pPr>
                <a:defRPr/>
              </a:pPr>
              <a:r>
                <a:rPr lang="nl-BE" sz="1600" dirty="0">
                  <a:cs typeface="Arial" pitchFamily="34" charset="0"/>
                  <a:sym typeface="Arial" pitchFamily="34" charset="0"/>
                </a:rPr>
                <a:t>https://www.frankrobben.be</a:t>
              </a:r>
            </a:p>
          </p:txBody>
        </p:sp>
      </p:grpSp>
      <p:sp>
        <p:nvSpPr>
          <p:cNvPr id="5" name="Date Placeholder 4"/>
          <p:cNvSpPr>
            <a:spLocks noGrp="1"/>
          </p:cNvSpPr>
          <p:nvPr>
            <p:ph type="dt" sz="half" idx="10"/>
          </p:nvPr>
        </p:nvSpPr>
        <p:spPr/>
        <p:txBody>
          <a:bodyPr/>
          <a:lstStyle/>
          <a:p>
            <a:r>
              <a:rPr lang="nl-BE" smtClean="0"/>
              <a:t>14/11/2019</a:t>
            </a:r>
            <a:endParaRPr lang="fr-BE"/>
          </a:p>
        </p:txBody>
      </p:sp>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t="789" r="83862" b="92911"/>
          <a:stretch/>
        </p:blipFill>
        <p:spPr>
          <a:xfrm>
            <a:off x="7308304" y="6381328"/>
            <a:ext cx="1475656" cy="432048"/>
          </a:xfrm>
          <a:prstGeom prst="rect">
            <a:avLst/>
          </a:prstGeom>
        </p:spPr>
      </p:pic>
      <p:sp>
        <p:nvSpPr>
          <p:cNvPr id="2" name="Slide Number Placeholder 1"/>
          <p:cNvSpPr>
            <a:spLocks noGrp="1"/>
          </p:cNvSpPr>
          <p:nvPr>
            <p:ph type="sldNum" sz="quarter" idx="12"/>
          </p:nvPr>
        </p:nvSpPr>
        <p:spPr/>
        <p:txBody>
          <a:bodyPr/>
          <a:lstStyle/>
          <a:p>
            <a:fld id="{30A9230E-FFBB-4CCB-ABD7-198084EDE768}" type="slidenum">
              <a:rPr lang="fr-BE" smtClean="0"/>
              <a:t>92</a:t>
            </a:fld>
            <a:endParaRPr lang="fr-BE"/>
          </a:p>
        </p:txBody>
      </p:sp>
    </p:spTree>
    <p:extLst>
      <p:ext uri="{BB962C8B-B14F-4D97-AF65-F5344CB8AC3E}">
        <p14:creationId xmlns:p14="http://schemas.microsoft.com/office/powerpoint/2010/main" val="27100600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TotalTime>
  <Words>4082</Words>
  <Application>Microsoft Office PowerPoint</Application>
  <PresentationFormat>On-screen Show (4:3)</PresentationFormat>
  <Paragraphs>972</Paragraphs>
  <Slides>92</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92</vt:i4>
      </vt:variant>
    </vt:vector>
  </HeadingPairs>
  <TitlesOfParts>
    <vt:vector size="99" baseType="lpstr">
      <vt:lpstr>Arial</vt:lpstr>
      <vt:lpstr>Calibri</vt:lpstr>
      <vt:lpstr>Consolas</vt:lpstr>
      <vt:lpstr>Symbol</vt:lpstr>
      <vt:lpstr>Times New Roman</vt:lpstr>
      <vt:lpstr>Wingdings</vt:lpstr>
      <vt:lpstr>Office Theme</vt:lpstr>
      <vt:lpstr>De werking van het eHealth-platform en de basisdiensten, het uniek dossier en de G-Cloud</vt:lpstr>
      <vt:lpstr>Objectifs de la Plate-forme eHealth</vt:lpstr>
      <vt:lpstr>10 Missions</vt:lpstr>
      <vt:lpstr>10 Missions</vt:lpstr>
      <vt:lpstr>10 Missions</vt:lpstr>
      <vt:lpstr>Architecture de base</vt:lpstr>
      <vt:lpstr>Overzicht van het eGezondheidslandschap</vt:lpstr>
      <vt:lpstr>Electronic information sharing: some figures</vt:lpstr>
      <vt:lpstr>Technical choices</vt:lpstr>
      <vt:lpstr>10 services de base</vt:lpstr>
      <vt:lpstr>eHealth-certificaten</vt:lpstr>
      <vt:lpstr>eHealth-certificaten</vt:lpstr>
      <vt:lpstr>Geïntegreerd gebruikers- en toegangsbeheer</vt:lpstr>
      <vt:lpstr>Geïntegreerd gebruikers- en toegangsbeheer</vt:lpstr>
      <vt:lpstr>End-to-end vercijfering</vt:lpstr>
      <vt:lpstr>Vercijfering gekende bestemmeling</vt:lpstr>
      <vt:lpstr>Vercijfering gekende bestemmeling</vt:lpstr>
      <vt:lpstr>Vercijfering niet-gekende bestemmeling</vt:lpstr>
      <vt:lpstr>Datation électronique (timestamping)</vt:lpstr>
      <vt:lpstr>Timestamping: exemple</vt:lpstr>
      <vt:lpstr>Verwijzingsrepertorium (hubs-metahub)</vt:lpstr>
      <vt:lpstr>Verwijzingsrepertorium (hubs-metahub)</vt:lpstr>
      <vt:lpstr>Extramurale gegevens: kluizen</vt:lpstr>
      <vt:lpstr>eHealthBox</vt:lpstr>
      <vt:lpstr>Consult RN</vt:lpstr>
      <vt:lpstr>Geïnformeerde toestemming, zorgrelatie en toegangsmatrix</vt:lpstr>
      <vt:lpstr>Actueel geldende toegangsmatrix</vt:lpstr>
      <vt:lpstr>Gevalideerde authentieke bronnen</vt:lpstr>
      <vt:lpstr>CoBRHA (Common Base Registry for HealthCare Actors) </vt:lpstr>
      <vt:lpstr>CoBRHA</vt:lpstr>
      <vt:lpstr>CoBRHA</vt:lpstr>
      <vt:lpstr>CoBRHA</vt:lpstr>
      <vt:lpstr>CoBRHA</vt:lpstr>
      <vt:lpstr>SAM (authentieke bron geneesmiddelen)</vt:lpstr>
      <vt:lpstr>SAM (authentieke bron geneesmiddelen)</vt:lpstr>
      <vt:lpstr>SAM (authentieke bron geneesmiddelen)</vt:lpstr>
      <vt:lpstr>MyCareNet</vt:lpstr>
      <vt:lpstr>Recip-e</vt:lpstr>
      <vt:lpstr>Hubs</vt:lpstr>
      <vt:lpstr>Zorgrelaties</vt:lpstr>
      <vt:lpstr>Gedeeld Farmaceutisch Dossier (GFD)</vt:lpstr>
      <vt:lpstr>Mediprima</vt:lpstr>
      <vt:lpstr>Centraal TraceringsRegister (CTR) </vt:lpstr>
      <vt:lpstr>Enregistrement des logiciels</vt:lpstr>
      <vt:lpstr>Enregistrement des logiciels</vt:lpstr>
      <vt:lpstr>Enregistrement des logiciels</vt:lpstr>
      <vt:lpstr>Enregistrement des logiciels</vt:lpstr>
      <vt:lpstr>Enregistrement des logiciels</vt:lpstr>
      <vt:lpstr>Enregistrement des logiciels</vt:lpstr>
      <vt:lpstr>Welcome Pack</vt:lpstr>
      <vt:lpstr>Welcome Pack</vt:lpstr>
      <vt:lpstr>Application Live Cycle</vt:lpstr>
      <vt:lpstr>Niveaux de service</vt:lpstr>
      <vt:lpstr>Release management</vt:lpstr>
      <vt:lpstr>Release management</vt:lpstr>
      <vt:lpstr>eHealth Business Continuity Plan</vt:lpstr>
      <vt:lpstr>eHealth Business Continuity Plan</vt:lpstr>
      <vt:lpstr>www.status.ehealth.fgov.be</vt:lpstr>
      <vt:lpstr>Environnements de test</vt:lpstr>
      <vt:lpstr>Environnements de test</vt:lpstr>
      <vt:lpstr>eHealth-platform op het eGezondheidsportaal</vt:lpstr>
      <vt:lpstr>eHealth-platform op het eGezondheidsportaal</vt:lpstr>
      <vt:lpstr>eHealth-platform op het eGezondheidsportaal</vt:lpstr>
      <vt:lpstr>eHealth-platform op het eGezondheidsportaal</vt:lpstr>
      <vt:lpstr>eHealth-platform op het eGezondheidsportaal</vt:lpstr>
      <vt:lpstr>eHealth-platform op het eGezondheidsportaal</vt:lpstr>
      <vt:lpstr>eHealth-platform op het eGezondheidsportaal</vt:lpstr>
      <vt:lpstr>Governance organen</vt:lpstr>
      <vt:lpstr>Governance organen</vt:lpstr>
      <vt:lpstr>Governance organen - IVC</vt:lpstr>
      <vt:lpstr>Governance organen - IVC</vt:lpstr>
      <vt:lpstr>Governance organen - IVC</vt:lpstr>
      <vt:lpstr>Interne organisatie eHealth-platform </vt:lpstr>
      <vt:lpstr>Dossier Unique</vt:lpstr>
      <vt:lpstr>Dossier Unique</vt:lpstr>
      <vt:lpstr>Dossier Unique</vt:lpstr>
      <vt:lpstr>Dossier Unique</vt:lpstr>
      <vt:lpstr>Dossier Unique, quels objectifs ?</vt:lpstr>
      <vt:lpstr>Wat is G-Cloud?</vt:lpstr>
      <vt:lpstr>G-Cloud-’producten’ </vt:lpstr>
      <vt:lpstr> Cloud deployment types</vt:lpstr>
      <vt:lpstr>Waarom G-Cloud ?</vt:lpstr>
      <vt:lpstr>Waarom G-Cloud ?</vt:lpstr>
      <vt:lpstr>G-Cloud portfolio</vt:lpstr>
      <vt:lpstr>G-Cloud – hergebruik van contracten</vt:lpstr>
      <vt:lpstr>G-Cloud ROI</vt:lpstr>
      <vt:lpstr>PowerPoint Presentation</vt:lpstr>
      <vt:lpstr>G-Cloud REST style guide</vt:lpstr>
      <vt:lpstr>Hergebruik</vt:lpstr>
      <vt:lpstr>Re-use</vt:lpstr>
      <vt:lpstr>Organisatie van de G-Cloud</vt:lpstr>
      <vt:lpstr>BEDANKT!  Vragen ?</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Sanne Miseur (KSZ-BCSS)</cp:lastModifiedBy>
  <cp:revision>160</cp:revision>
  <dcterms:created xsi:type="dcterms:W3CDTF">2017-09-11T11:22:14Z</dcterms:created>
  <dcterms:modified xsi:type="dcterms:W3CDTF">2019-11-13T14:24:37Z</dcterms:modified>
</cp:coreProperties>
</file>