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32"/>
  </p:notesMasterIdLst>
  <p:sldIdLst>
    <p:sldId id="256" r:id="rId2"/>
    <p:sldId id="257" r:id="rId3"/>
    <p:sldId id="261" r:id="rId4"/>
    <p:sldId id="263" r:id="rId5"/>
    <p:sldId id="262" r:id="rId6"/>
    <p:sldId id="264" r:id="rId7"/>
    <p:sldId id="260" r:id="rId8"/>
    <p:sldId id="259" r:id="rId9"/>
    <p:sldId id="265" r:id="rId10"/>
    <p:sldId id="277" r:id="rId11"/>
    <p:sldId id="278" r:id="rId12"/>
    <p:sldId id="267" r:id="rId13"/>
    <p:sldId id="268" r:id="rId14"/>
    <p:sldId id="274" r:id="rId15"/>
    <p:sldId id="273" r:id="rId16"/>
    <p:sldId id="269" r:id="rId17"/>
    <p:sldId id="270" r:id="rId18"/>
    <p:sldId id="271" r:id="rId19"/>
    <p:sldId id="275" r:id="rId20"/>
    <p:sldId id="276" r:id="rId21"/>
    <p:sldId id="266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9F2"/>
    <a:srgbClr val="0C9CE4"/>
    <a:srgbClr val="525252"/>
    <a:srgbClr val="000000"/>
    <a:srgbClr val="90C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110" d="100"/>
          <a:sy n="110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-11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dirty="0" smtClean="0"/>
            <a:t>Co</a:t>
          </a:r>
          <a:r>
            <a:rPr lang="en-US" dirty="0" smtClean="0"/>
            <a:t>o</a:t>
          </a:r>
          <a:r>
            <a:rPr dirty="0" smtClean="0"/>
            <a:t>rdinati</a:t>
          </a:r>
          <a:r>
            <a:rPr lang="en-US" dirty="0" smtClean="0"/>
            <a:t>on of the electronic processes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rPr dirty="0" smtClean="0"/>
            <a:t>Portal </a:t>
          </a:r>
          <a:endParaRPr lang="nl-BE" dirty="0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en-US" dirty="0" smtClean="0"/>
            <a:t>Integrated user and access management system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en-US" dirty="0" smtClean="0"/>
            <a:t>Management of </a:t>
          </a:r>
          <a:r>
            <a:rPr dirty="0" smtClean="0"/>
            <a:t>loggings</a:t>
          </a:r>
          <a:endParaRPr lang="nl-BE" dirty="0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dirty="0" smtClean="0"/>
            <a:t>System </a:t>
          </a:r>
          <a:r>
            <a:rPr lang="en-US" dirty="0" smtClean="0"/>
            <a:t>for</a:t>
          </a:r>
          <a:r>
            <a:rPr dirty="0" smtClean="0"/>
            <a:t> </a:t>
          </a:r>
          <a:r>
            <a:rPr dirty="0"/>
            <a:t>end-to-end </a:t>
          </a:r>
          <a:r>
            <a:rPr lang="en-US" dirty="0" smtClean="0"/>
            <a:t>encryption</a:t>
          </a:r>
          <a:endParaRPr lang="nl-BE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dirty="0" smtClean="0"/>
            <a:t>Coding </a:t>
          </a:r>
          <a:r>
            <a:rPr lang="en-US" dirty="0" smtClean="0"/>
            <a:t>and</a:t>
          </a:r>
          <a:r>
            <a:rPr dirty="0" smtClean="0"/>
            <a:t> </a:t>
          </a:r>
          <a:r>
            <a:rPr dirty="0" err="1" smtClean="0"/>
            <a:t>anon</a:t>
          </a:r>
          <a:r>
            <a:rPr lang="en-US" dirty="0" err="1" smtClean="0"/>
            <a:t>y</a:t>
          </a:r>
          <a:r>
            <a:rPr dirty="0" err="1" smtClean="0"/>
            <a:t>mising</a:t>
          </a:r>
          <a:endParaRPr lang="nl-BE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en-US" dirty="0" smtClean="0"/>
            <a:t>Consultation of National register and CBSS registers</a:t>
          </a:r>
          <a:endParaRPr lang="nl-BE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en-US" dirty="0" smtClean="0"/>
            <a:t>Reference directories</a:t>
          </a:r>
          <a:r>
            <a:rPr dirty="0" smtClean="0"/>
            <a:t> (</a:t>
          </a:r>
          <a:r>
            <a:rPr lang="nl-BE" dirty="0" smtClean="0"/>
            <a:t>hub-</a:t>
          </a:r>
          <a:r>
            <a:rPr dirty="0" err="1" smtClean="0"/>
            <a:t>metahub</a:t>
          </a:r>
          <a:r>
            <a:rPr lang="nl-BE" dirty="0" smtClean="0"/>
            <a:t> system</a:t>
          </a:r>
          <a:r>
            <a:rPr dirty="0" smtClean="0"/>
            <a:t>)</a:t>
          </a:r>
          <a:endParaRPr lang="nl-BE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</dgm:ptLst>
  <dgm:cxnLst>
    <dgm:cxn modelId="{6F029D55-F3C4-4B55-BA47-2A3855D24838}" type="presOf" srcId="{53250AAA-89D6-4377-B3C0-0E5BF972A3C0}" destId="{411BB13E-A3FD-42F9-8D3A-DD2DDC4A3516}" srcOrd="0" destOrd="0" presId="urn:microsoft.com/office/officeart/2008/layout/PictureStrips"/>
    <dgm:cxn modelId="{607ED0F1-DC27-41FB-A67C-724A8673BB94}" type="presOf" srcId="{ADE4E262-EB9E-448C-8B46-6B6521E6B92F}" destId="{E0757731-3698-433B-8E7C-2EB749869931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CF7B18B8-D469-4E7A-9426-CD748ACB6A00}" type="presOf" srcId="{E7919EDD-7680-4985-B198-1CBB0F9E96AC}" destId="{7A8D609C-F894-4686-8594-F633FD78C201}" srcOrd="0" destOrd="0" presId="urn:microsoft.com/office/officeart/2008/layout/PictureStrips"/>
    <dgm:cxn modelId="{165201F7-2674-47E8-BAD5-87A1CCA76D37}" type="presOf" srcId="{DE482DF0-5C86-4767-9CE5-54725DF28573}" destId="{4F50CB91-2850-4662-936D-F5CF85EB32D2}" srcOrd="0" destOrd="0" presId="urn:microsoft.com/office/officeart/2008/layout/PictureStrips"/>
    <dgm:cxn modelId="{87241E27-BE41-423C-9850-707F1B7F0681}" type="presOf" srcId="{AE2357B3-F8D1-4E13-B807-E393E9FC5539}" destId="{DC5DD086-89E5-4CD9-B1D2-0E7FF2C522A2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5875A5CC-5403-4E63-9D89-C3B173377555}" type="presOf" srcId="{D1B0C0D0-7AB7-487B-ADF8-3BB3DD4E9EE7}" destId="{9E029134-162C-442E-A062-F55ADB999C33}" srcOrd="0" destOrd="0" presId="urn:microsoft.com/office/officeart/2008/layout/PictureStrips"/>
    <dgm:cxn modelId="{5B6B4003-61BB-47C8-A112-B3134BC120C6}" type="presOf" srcId="{66800CA2-1263-488B-9901-BF5AA9A26379}" destId="{22C56DC3-2158-416C-A2CA-0A41276F6E72}" srcOrd="0" destOrd="0" presId="urn:microsoft.com/office/officeart/2008/layout/PictureStrips"/>
    <dgm:cxn modelId="{CDB7F2D2-0390-44D6-A3CE-1FD1206C9CB4}" type="presOf" srcId="{426C232F-332D-4FF2-A820-7A068898BF0D}" destId="{A9AE0183-4578-4303-9373-BBB0DAF179FE}" srcOrd="0" destOrd="0" presId="urn:microsoft.com/office/officeart/2008/layout/PictureStrips"/>
    <dgm:cxn modelId="{65949B95-8A47-42EB-AA18-13779DD0E687}" type="presOf" srcId="{3069D4A7-A9EB-432B-8415-5BE83922B144}" destId="{9C5C0C8B-F255-4694-B3C6-8BE7DBC5F7E5}" srcOrd="0" destOrd="0" presId="urn:microsoft.com/office/officeart/2008/layout/PictureStrips"/>
    <dgm:cxn modelId="{9B9B85D9-2365-4064-B28B-A316E251AD35}" type="presOf" srcId="{81FDCA61-7A32-4339-89E8-DD3704FB86F4}" destId="{6F6ACCCA-7573-4F27-BB76-D1BFA52EAEE3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65F92A1C-CEF7-4C0B-9C30-3EDA2A6E2D55}" type="presOf" srcId="{F9B22A10-E2AD-420E-86FD-C6A619FB34C3}" destId="{610D24CD-EC64-4585-8806-7B24163BBCA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1ACE1408-40D5-4E80-88CC-C0F31188DE01}" type="presParOf" srcId="{9E029134-162C-442E-A062-F55ADB999C33}" destId="{60E777AF-AE30-4678-946F-1FF94928EBDC}" srcOrd="0" destOrd="0" presId="urn:microsoft.com/office/officeart/2008/layout/PictureStrips"/>
    <dgm:cxn modelId="{9326DB87-A85A-4956-BB08-E9A657397BDB}" type="presParOf" srcId="{60E777AF-AE30-4678-946F-1FF94928EBDC}" destId="{7A8D609C-F894-4686-8594-F633FD78C201}" srcOrd="0" destOrd="0" presId="urn:microsoft.com/office/officeart/2008/layout/PictureStrips"/>
    <dgm:cxn modelId="{3DAEDD94-5288-470E-869E-D097DAF0F90D}" type="presParOf" srcId="{60E777AF-AE30-4678-946F-1FF94928EBDC}" destId="{8B00EC11-24E0-4E0C-8101-DB576F31F9D2}" srcOrd="1" destOrd="0" presId="urn:microsoft.com/office/officeart/2008/layout/PictureStrips"/>
    <dgm:cxn modelId="{6EAABE1F-AAF8-4C1C-ADB6-E643B6FE72BF}" type="presParOf" srcId="{9E029134-162C-442E-A062-F55ADB999C33}" destId="{7105A6FE-D318-4A98-A922-671C581530DC}" srcOrd="1" destOrd="0" presId="urn:microsoft.com/office/officeart/2008/layout/PictureStrips"/>
    <dgm:cxn modelId="{27E9360F-69D7-45AF-8443-327AACCCAC7C}" type="presParOf" srcId="{9E029134-162C-442E-A062-F55ADB999C33}" destId="{85CFEB57-FC52-4321-A97D-3211B5D63D4D}" srcOrd="2" destOrd="0" presId="urn:microsoft.com/office/officeart/2008/layout/PictureStrips"/>
    <dgm:cxn modelId="{F3B6940C-B5AF-4E6D-9855-36B3FFC571C9}" type="presParOf" srcId="{85CFEB57-FC52-4321-A97D-3211B5D63D4D}" destId="{A9AE0183-4578-4303-9373-BBB0DAF179FE}" srcOrd="0" destOrd="0" presId="urn:microsoft.com/office/officeart/2008/layout/PictureStrips"/>
    <dgm:cxn modelId="{D30F8DFA-93FB-468B-A734-3B39BB4832EC}" type="presParOf" srcId="{85CFEB57-FC52-4321-A97D-3211B5D63D4D}" destId="{17BB8C5E-ACC5-4AEA-AC3B-15C53CC548C0}" srcOrd="1" destOrd="0" presId="urn:microsoft.com/office/officeart/2008/layout/PictureStrips"/>
    <dgm:cxn modelId="{EC5908E6-1232-456B-8578-AD2F6DCA4E67}" type="presParOf" srcId="{9E029134-162C-442E-A062-F55ADB999C33}" destId="{3DF2FDF0-8F29-4351-969E-A1025413C53F}" srcOrd="3" destOrd="0" presId="urn:microsoft.com/office/officeart/2008/layout/PictureStrips"/>
    <dgm:cxn modelId="{7767AE45-B41A-4B70-B583-6E7BE799E883}" type="presParOf" srcId="{9E029134-162C-442E-A062-F55ADB999C33}" destId="{51949F69-36F9-42ED-A197-4A357D3FCC84}" srcOrd="4" destOrd="0" presId="urn:microsoft.com/office/officeart/2008/layout/PictureStrips"/>
    <dgm:cxn modelId="{25ABD5AD-3ADD-482E-8F47-F4C191514935}" type="presParOf" srcId="{51949F69-36F9-42ED-A197-4A357D3FCC84}" destId="{DC5DD086-89E5-4CD9-B1D2-0E7FF2C522A2}" srcOrd="0" destOrd="0" presId="urn:microsoft.com/office/officeart/2008/layout/PictureStrips"/>
    <dgm:cxn modelId="{B6396E52-27AB-496C-BEF2-600AB2462CE6}" type="presParOf" srcId="{51949F69-36F9-42ED-A197-4A357D3FCC84}" destId="{DEDE190B-7605-44A7-B19B-482157C4ED09}" srcOrd="1" destOrd="0" presId="urn:microsoft.com/office/officeart/2008/layout/PictureStrips"/>
    <dgm:cxn modelId="{0E18B71D-3EDC-4133-BE06-8C7D60F89D67}" type="presParOf" srcId="{9E029134-162C-442E-A062-F55ADB999C33}" destId="{800A896D-7DD0-4D28-BE08-D3B8F3F2A8C6}" srcOrd="5" destOrd="0" presId="urn:microsoft.com/office/officeart/2008/layout/PictureStrips"/>
    <dgm:cxn modelId="{D3CF49A8-6963-444A-9FD3-1E23BDB0C3D1}" type="presParOf" srcId="{9E029134-162C-442E-A062-F55ADB999C33}" destId="{09DCF082-D387-4036-A517-A57508B9F296}" srcOrd="6" destOrd="0" presId="urn:microsoft.com/office/officeart/2008/layout/PictureStrips"/>
    <dgm:cxn modelId="{8217DC2B-1DF9-441A-BB0B-DFB301061171}" type="presParOf" srcId="{09DCF082-D387-4036-A517-A57508B9F296}" destId="{6F6ACCCA-7573-4F27-BB76-D1BFA52EAEE3}" srcOrd="0" destOrd="0" presId="urn:microsoft.com/office/officeart/2008/layout/PictureStrips"/>
    <dgm:cxn modelId="{90D6555F-1483-44DF-B84C-7B519FEB44C0}" type="presParOf" srcId="{09DCF082-D387-4036-A517-A57508B9F296}" destId="{F94043AE-FBAE-4418-8D10-10B1481C95AF}" srcOrd="1" destOrd="0" presId="urn:microsoft.com/office/officeart/2008/layout/PictureStrips"/>
    <dgm:cxn modelId="{7D7B4C98-E432-42EE-8D8D-5901C3E6349C}" type="presParOf" srcId="{9E029134-162C-442E-A062-F55ADB999C33}" destId="{2F838AD4-66C5-4737-8D8D-66F3281C6FE1}" srcOrd="7" destOrd="0" presId="urn:microsoft.com/office/officeart/2008/layout/PictureStrips"/>
    <dgm:cxn modelId="{D577C2F9-00F3-478E-B0A1-CBA54BC4D290}" type="presParOf" srcId="{9E029134-162C-442E-A062-F55ADB999C33}" destId="{0F749A16-F5F6-45E8-9E08-2382EA901724}" srcOrd="8" destOrd="0" presId="urn:microsoft.com/office/officeart/2008/layout/PictureStrips"/>
    <dgm:cxn modelId="{A9B2C884-5339-4946-95BE-249CA360D390}" type="presParOf" srcId="{0F749A16-F5F6-45E8-9E08-2382EA901724}" destId="{610D24CD-EC64-4585-8806-7B24163BBCA5}" srcOrd="0" destOrd="0" presId="urn:microsoft.com/office/officeart/2008/layout/PictureStrips"/>
    <dgm:cxn modelId="{13B4B4D4-7882-4FC7-A29A-E7F8E12D0C48}" type="presParOf" srcId="{0F749A16-F5F6-45E8-9E08-2382EA901724}" destId="{1D377189-38FA-44FB-9886-A25D865375A4}" srcOrd="1" destOrd="0" presId="urn:microsoft.com/office/officeart/2008/layout/PictureStrips"/>
    <dgm:cxn modelId="{F06618E3-8ECC-4779-B6CA-54B9A9277F7D}" type="presParOf" srcId="{9E029134-162C-442E-A062-F55ADB999C33}" destId="{D0690CA7-5AC0-41CF-B946-24781BCFD1A5}" srcOrd="9" destOrd="0" presId="urn:microsoft.com/office/officeart/2008/layout/PictureStrips"/>
    <dgm:cxn modelId="{B453920C-E2FE-464B-A417-10E41344B605}" type="presParOf" srcId="{9E029134-162C-442E-A062-F55ADB999C33}" destId="{B7B3EDE5-7630-4030-822E-F5E4C9706E85}" srcOrd="10" destOrd="0" presId="urn:microsoft.com/office/officeart/2008/layout/PictureStrips"/>
    <dgm:cxn modelId="{0BBD2997-A6FE-4747-8A37-A51A8F3A2872}" type="presParOf" srcId="{B7B3EDE5-7630-4030-822E-F5E4C9706E85}" destId="{4F50CB91-2850-4662-936D-F5CF85EB32D2}" srcOrd="0" destOrd="0" presId="urn:microsoft.com/office/officeart/2008/layout/PictureStrips"/>
    <dgm:cxn modelId="{A583ABD6-E8CE-4B69-B8D5-93A61522A1EC}" type="presParOf" srcId="{B7B3EDE5-7630-4030-822E-F5E4C9706E85}" destId="{82E38FB2-A96C-4D7A-A866-6D7BE57189A0}" srcOrd="1" destOrd="0" presId="urn:microsoft.com/office/officeart/2008/layout/PictureStrips"/>
    <dgm:cxn modelId="{D3924F9D-1B2B-468D-9499-0878D7325886}" type="presParOf" srcId="{9E029134-162C-442E-A062-F55ADB999C33}" destId="{FFADA039-4E63-4656-B69A-9CDE6DF7D22E}" srcOrd="11" destOrd="0" presId="urn:microsoft.com/office/officeart/2008/layout/PictureStrips"/>
    <dgm:cxn modelId="{6101DE1E-89A5-4595-9D90-625EB1D5C275}" type="presParOf" srcId="{9E029134-162C-442E-A062-F55ADB999C33}" destId="{617E62FE-8B7F-4345-A007-B8285279A613}" srcOrd="12" destOrd="0" presId="urn:microsoft.com/office/officeart/2008/layout/PictureStrips"/>
    <dgm:cxn modelId="{B127BB00-7723-4861-953C-BF84332918B3}" type="presParOf" srcId="{617E62FE-8B7F-4345-A007-B8285279A613}" destId="{9C5C0C8B-F255-4694-B3C6-8BE7DBC5F7E5}" srcOrd="0" destOrd="0" presId="urn:microsoft.com/office/officeart/2008/layout/PictureStrips"/>
    <dgm:cxn modelId="{9D4DD96D-99B4-4440-8F26-9444DF352788}" type="presParOf" srcId="{617E62FE-8B7F-4345-A007-B8285279A613}" destId="{A9E14B50-194E-4A93-B9D9-20BB56D81973}" srcOrd="1" destOrd="0" presId="urn:microsoft.com/office/officeart/2008/layout/PictureStrips"/>
    <dgm:cxn modelId="{02D072A7-AB83-49BC-AC2B-4BA7080A482D}" type="presParOf" srcId="{9E029134-162C-442E-A062-F55ADB999C33}" destId="{CC5C64CB-AB52-41A1-B231-D8699C0C625F}" srcOrd="13" destOrd="0" presId="urn:microsoft.com/office/officeart/2008/layout/PictureStrips"/>
    <dgm:cxn modelId="{DC2E0DAE-8068-42FB-99A3-9DB7599F7D61}" type="presParOf" srcId="{9E029134-162C-442E-A062-F55ADB999C33}" destId="{F8E94CFA-B945-48E5-BE10-370DD69F16A4}" srcOrd="14" destOrd="0" presId="urn:microsoft.com/office/officeart/2008/layout/PictureStrips"/>
    <dgm:cxn modelId="{6FCAE1ED-A8A6-49EA-9C0A-426C55E7D002}" type="presParOf" srcId="{F8E94CFA-B945-48E5-BE10-370DD69F16A4}" destId="{411BB13E-A3FD-42F9-8D3A-DD2DDC4A3516}" srcOrd="0" destOrd="0" presId="urn:microsoft.com/office/officeart/2008/layout/PictureStrips"/>
    <dgm:cxn modelId="{091AC00F-3782-434D-986B-4E41996B825A}" type="presParOf" srcId="{F8E94CFA-B945-48E5-BE10-370DD69F16A4}" destId="{70C2EA1E-D7DB-4E74-806D-4590DBE781A3}" srcOrd="1" destOrd="0" presId="urn:microsoft.com/office/officeart/2008/layout/PictureStrips"/>
    <dgm:cxn modelId="{8AF17C44-8676-45ED-91B6-69951F228EBB}" type="presParOf" srcId="{9E029134-162C-442E-A062-F55ADB999C33}" destId="{B6819F3B-727A-4EDF-BC16-FDFFBB563868}" srcOrd="15" destOrd="0" presId="urn:microsoft.com/office/officeart/2008/layout/PictureStrips"/>
    <dgm:cxn modelId="{EDF613BE-AF60-4BB9-8B64-1F1E771D1D38}" type="presParOf" srcId="{9E029134-162C-442E-A062-F55ADB999C33}" destId="{BB272E9F-26C5-4655-93E5-F3616BF119CC}" srcOrd="16" destOrd="0" presId="urn:microsoft.com/office/officeart/2008/layout/PictureStrips"/>
    <dgm:cxn modelId="{68FB2285-12B2-4848-8765-8DCEF0538E5F}" type="presParOf" srcId="{BB272E9F-26C5-4655-93E5-F3616BF119CC}" destId="{E0757731-3698-433B-8E7C-2EB749869931}" srcOrd="0" destOrd="0" presId="urn:microsoft.com/office/officeart/2008/layout/PictureStrips"/>
    <dgm:cxn modelId="{63DD4E54-25C9-4B39-827A-CB29D4A660C5}" type="presParOf" srcId="{BB272E9F-26C5-4655-93E5-F3616BF119CC}" destId="{139FD9EA-3509-4D4C-98D4-BC741BA871D8}" srcOrd="1" destOrd="0" presId="urn:microsoft.com/office/officeart/2008/layout/PictureStrips"/>
    <dgm:cxn modelId="{1C3C8A6A-9150-4711-822D-15BAEBC878F1}" type="presParOf" srcId="{9E029134-162C-442E-A062-F55ADB999C33}" destId="{979B97D2-0F97-437F-8686-ABD1B910F38F}" srcOrd="17" destOrd="0" presId="urn:microsoft.com/office/officeart/2008/layout/PictureStrips"/>
    <dgm:cxn modelId="{D900DB38-E777-4174-9FA7-6E86CC01EC2C}" type="presParOf" srcId="{9E029134-162C-442E-A062-F55ADB999C33}" destId="{0216C3D0-FCC6-4B0C-AA10-7E78E85A1DE2}" srcOrd="18" destOrd="0" presId="urn:microsoft.com/office/officeart/2008/layout/PictureStrips"/>
    <dgm:cxn modelId="{FED881BA-5658-4124-A694-8C7AE2AB12E4}" type="presParOf" srcId="{0216C3D0-FCC6-4B0C-AA10-7E78E85A1DE2}" destId="{22C56DC3-2158-416C-A2CA-0A41276F6E72}" srcOrd="0" destOrd="0" presId="urn:microsoft.com/office/officeart/2008/layout/PictureStrips"/>
    <dgm:cxn modelId="{24B244FF-E925-4268-8819-77DA15037FC4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8556" y="727056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smtClean="0"/>
            <a:t>Co</a:t>
          </a:r>
          <a:r>
            <a:rPr lang="en-US" sz="1500" kern="1200" dirty="0" smtClean="0"/>
            <a:t>o</a:t>
          </a:r>
          <a:r>
            <a:rPr sz="1500" kern="1200" dirty="0" smtClean="0"/>
            <a:t>rdinati</a:t>
          </a:r>
          <a:r>
            <a:rPr lang="en-US" sz="1500" kern="1200" dirty="0" smtClean="0"/>
            <a:t>on of the electronic processes</a:t>
          </a:r>
          <a:endParaRPr lang="nl-BE" sz="1500" kern="1200" dirty="0"/>
        </a:p>
      </dsp:txBody>
      <dsp:txXfrm>
        <a:off x="108556" y="727056"/>
        <a:ext cx="2526744" cy="789607"/>
      </dsp:txXfrm>
    </dsp:sp>
    <dsp:sp modelId="{8B00EC11-24E0-4E0C-8101-DB576F31F9D2}">
      <dsp:nvSpPr>
        <dsp:cNvPr id="0" name=""/>
        <dsp:cNvSpPr/>
      </dsp:nvSpPr>
      <dsp:spPr>
        <a:xfrm>
          <a:off x="3275" y="613001"/>
          <a:ext cx="552725" cy="8290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4068" y="727056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smtClean="0"/>
            <a:t>Portal </a:t>
          </a:r>
          <a:endParaRPr lang="nl-BE" sz="1500" kern="1200" dirty="0"/>
        </a:p>
      </dsp:txBody>
      <dsp:txXfrm>
        <a:off x="2904068" y="727056"/>
        <a:ext cx="2526744" cy="789607"/>
      </dsp:txXfrm>
    </dsp:sp>
    <dsp:sp modelId="{17BB8C5E-ACC5-4AEA-AC3B-15C53CC548C0}">
      <dsp:nvSpPr>
        <dsp:cNvPr id="0" name=""/>
        <dsp:cNvSpPr/>
      </dsp:nvSpPr>
      <dsp:spPr>
        <a:xfrm>
          <a:off x="2798787" y="613001"/>
          <a:ext cx="552725" cy="82908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9579" y="727056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Integrated user and access management system</a:t>
          </a:r>
          <a:endParaRPr lang="nl-BE" sz="1500" kern="1200" dirty="0"/>
        </a:p>
      </dsp:txBody>
      <dsp:txXfrm>
        <a:off x="5699579" y="727056"/>
        <a:ext cx="2526744" cy="789607"/>
      </dsp:txXfrm>
    </dsp:sp>
    <dsp:sp modelId="{DEDE190B-7605-44A7-B19B-482157C4ED09}">
      <dsp:nvSpPr>
        <dsp:cNvPr id="0" name=""/>
        <dsp:cNvSpPr/>
      </dsp:nvSpPr>
      <dsp:spPr>
        <a:xfrm>
          <a:off x="5594298" y="613001"/>
          <a:ext cx="552725" cy="8290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8556" y="1721084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 of </a:t>
          </a:r>
          <a:r>
            <a:rPr sz="1500" kern="1200" dirty="0" smtClean="0"/>
            <a:t>loggings</a:t>
          </a:r>
          <a:endParaRPr lang="nl-BE" sz="1500" kern="1200" dirty="0"/>
        </a:p>
      </dsp:txBody>
      <dsp:txXfrm>
        <a:off x="108556" y="1721084"/>
        <a:ext cx="2526744" cy="789607"/>
      </dsp:txXfrm>
    </dsp:sp>
    <dsp:sp modelId="{F94043AE-FBAE-4418-8D10-10B1481C95AF}">
      <dsp:nvSpPr>
        <dsp:cNvPr id="0" name=""/>
        <dsp:cNvSpPr/>
      </dsp:nvSpPr>
      <dsp:spPr>
        <a:xfrm>
          <a:off x="3275" y="1607029"/>
          <a:ext cx="552725" cy="82908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4068" y="1721084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smtClean="0"/>
            <a:t>System </a:t>
          </a:r>
          <a:r>
            <a:rPr lang="en-US" sz="1500" kern="1200" dirty="0" smtClean="0"/>
            <a:t>for</a:t>
          </a:r>
          <a:r>
            <a:rPr sz="1500" kern="1200" dirty="0" smtClean="0"/>
            <a:t> </a:t>
          </a:r>
          <a:r>
            <a:rPr sz="1500" kern="1200" dirty="0"/>
            <a:t>end-to-end </a:t>
          </a:r>
          <a:r>
            <a:rPr lang="en-US" sz="1500" kern="1200" dirty="0" smtClean="0"/>
            <a:t>encryption</a:t>
          </a:r>
          <a:endParaRPr lang="nl-BE" sz="1500" kern="1200" dirty="0"/>
        </a:p>
      </dsp:txBody>
      <dsp:txXfrm>
        <a:off x="2904068" y="1721084"/>
        <a:ext cx="2526744" cy="789607"/>
      </dsp:txXfrm>
    </dsp:sp>
    <dsp:sp modelId="{1D377189-38FA-44FB-9886-A25D865375A4}">
      <dsp:nvSpPr>
        <dsp:cNvPr id="0" name=""/>
        <dsp:cNvSpPr/>
      </dsp:nvSpPr>
      <dsp:spPr>
        <a:xfrm>
          <a:off x="2798787" y="1607029"/>
          <a:ext cx="552725" cy="82908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9579" y="1721084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rgbClr val="3E6E5A"/>
              </a:solidFill>
            </a:rPr>
            <a:t>eHealth</a:t>
          </a:r>
          <a:r>
            <a:rPr sz="1500" kern="1200" dirty="0"/>
            <a:t>Box</a:t>
          </a:r>
          <a:endParaRPr lang="nl-BE" sz="1500" kern="1200" dirty="0"/>
        </a:p>
      </dsp:txBody>
      <dsp:txXfrm>
        <a:off x="5699579" y="1721084"/>
        <a:ext cx="2526744" cy="789607"/>
      </dsp:txXfrm>
    </dsp:sp>
    <dsp:sp modelId="{82E38FB2-A96C-4D7A-A866-6D7BE57189A0}">
      <dsp:nvSpPr>
        <dsp:cNvPr id="0" name=""/>
        <dsp:cNvSpPr/>
      </dsp:nvSpPr>
      <dsp:spPr>
        <a:xfrm>
          <a:off x="5594298" y="1607029"/>
          <a:ext cx="552725" cy="82908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8556" y="2715112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nl-BE" sz="1500" kern="1200"/>
        </a:p>
      </dsp:txBody>
      <dsp:txXfrm>
        <a:off x="108556" y="2715112"/>
        <a:ext cx="2526744" cy="789607"/>
      </dsp:txXfrm>
    </dsp:sp>
    <dsp:sp modelId="{A9E14B50-194E-4A93-B9D9-20BB56D81973}">
      <dsp:nvSpPr>
        <dsp:cNvPr id="0" name=""/>
        <dsp:cNvSpPr/>
      </dsp:nvSpPr>
      <dsp:spPr>
        <a:xfrm>
          <a:off x="3275" y="2601058"/>
          <a:ext cx="552725" cy="82908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4068" y="2715112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smtClean="0"/>
            <a:t>Coding </a:t>
          </a:r>
          <a:r>
            <a:rPr lang="en-US" sz="1500" kern="1200" dirty="0" smtClean="0"/>
            <a:t>and</a:t>
          </a:r>
          <a:r>
            <a:rPr sz="1500" kern="1200" dirty="0" smtClean="0"/>
            <a:t> </a:t>
          </a:r>
          <a:r>
            <a:rPr sz="1500" kern="1200" dirty="0" err="1" smtClean="0"/>
            <a:t>anon</a:t>
          </a:r>
          <a:r>
            <a:rPr lang="en-US" sz="1500" kern="1200" dirty="0" err="1" smtClean="0"/>
            <a:t>y</a:t>
          </a:r>
          <a:r>
            <a:rPr sz="1500" kern="1200" dirty="0" err="1" smtClean="0"/>
            <a:t>mising</a:t>
          </a:r>
          <a:endParaRPr lang="nl-BE" sz="1500" kern="1200" dirty="0"/>
        </a:p>
      </dsp:txBody>
      <dsp:txXfrm>
        <a:off x="2904068" y="2715112"/>
        <a:ext cx="2526744" cy="789607"/>
      </dsp:txXfrm>
    </dsp:sp>
    <dsp:sp modelId="{70C2EA1E-D7DB-4E74-806D-4590DBE781A3}">
      <dsp:nvSpPr>
        <dsp:cNvPr id="0" name=""/>
        <dsp:cNvSpPr/>
      </dsp:nvSpPr>
      <dsp:spPr>
        <a:xfrm>
          <a:off x="2798787" y="2601058"/>
          <a:ext cx="552725" cy="829087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9579" y="2715112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Consultation of National register and CBSS registers</a:t>
          </a:r>
          <a:endParaRPr lang="nl-BE" sz="1500" kern="1200" dirty="0"/>
        </a:p>
      </dsp:txBody>
      <dsp:txXfrm>
        <a:off x="5699579" y="2715112"/>
        <a:ext cx="2526744" cy="789607"/>
      </dsp:txXfrm>
    </dsp:sp>
    <dsp:sp modelId="{139FD9EA-3509-4D4C-98D4-BC741BA871D8}">
      <dsp:nvSpPr>
        <dsp:cNvPr id="0" name=""/>
        <dsp:cNvSpPr/>
      </dsp:nvSpPr>
      <dsp:spPr>
        <a:xfrm>
          <a:off x="5594298" y="2601058"/>
          <a:ext cx="552725" cy="82908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4068" y="3709140"/>
          <a:ext cx="2526744" cy="789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828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Reference directories</a:t>
          </a:r>
          <a:r>
            <a:rPr sz="1500" kern="1200" dirty="0" smtClean="0"/>
            <a:t> (</a:t>
          </a:r>
          <a:r>
            <a:rPr lang="nl-BE" sz="1500" kern="1200" dirty="0" smtClean="0"/>
            <a:t>hub-</a:t>
          </a:r>
          <a:r>
            <a:rPr sz="1500" kern="1200" dirty="0" err="1" smtClean="0"/>
            <a:t>metahub</a:t>
          </a:r>
          <a:r>
            <a:rPr lang="nl-BE" sz="1500" kern="1200" dirty="0" smtClean="0"/>
            <a:t> system</a:t>
          </a:r>
          <a:r>
            <a:rPr sz="1500" kern="1200" dirty="0" smtClean="0"/>
            <a:t>)</a:t>
          </a:r>
          <a:endParaRPr lang="nl-BE" sz="1500" kern="1200" dirty="0"/>
        </a:p>
      </dsp:txBody>
      <dsp:txXfrm>
        <a:off x="2904068" y="3709140"/>
        <a:ext cx="2526744" cy="789607"/>
      </dsp:txXfrm>
    </dsp:sp>
    <dsp:sp modelId="{763F0339-AF8A-4C55-81EF-EEBFD25A8379}">
      <dsp:nvSpPr>
        <dsp:cNvPr id="0" name=""/>
        <dsp:cNvSpPr/>
      </dsp:nvSpPr>
      <dsp:spPr>
        <a:xfrm>
          <a:off x="2798787" y="3595086"/>
          <a:ext cx="552725" cy="829087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CDFC-4227-4C65-BFFE-606B768D4FEF}" type="datetimeFigureOut">
              <a:rPr lang="fr-BE" smtClean="0"/>
              <a:t>25/10/2019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DF498-6B22-4C23-B9DE-FBD91F7FCCA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39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4B466-97F6-42AD-BA69-3128B6BE031F}" type="slidenum">
              <a:rPr lang="en-GB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BE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45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31976-9B74-4DEB-BA7A-338D8B7DCAC4}" type="slidenum">
              <a:rPr lang="en-GB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BE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9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735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3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07515-5630-4CCA-8FC0-9240982DAEDB}" type="slidenum">
              <a:rPr kumimoji="0" lang="nl-N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3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78CF7-6775-48B0-BD2D-D3D6DE5BD562}" type="slidenum">
              <a:rPr kumimoji="0" lang="nl-N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84648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67B8A-CFDC-4105-B606-24023D74A009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nl-BE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5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62674-ADB2-42D4-B8E9-13688C3B98A9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6955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86184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852487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2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4499992" y="3140968"/>
            <a:ext cx="4268788" cy="2800350"/>
            <a:chOff x="4406900" y="2676525"/>
            <a:chExt cx="4268788" cy="2801603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j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j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65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4877591" y="2852936"/>
            <a:ext cx="4268788" cy="2800350"/>
            <a:chOff x="4406900" y="2676525"/>
            <a:chExt cx="4268788" cy="2801603"/>
          </a:xfrm>
        </p:grpSpPr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364" y="1708770"/>
            <a:ext cx="4176122" cy="4176122"/>
          </a:xfrm>
          <a:prstGeom prst="rect">
            <a:avLst/>
          </a:prstGeom>
          <a:solidFill>
            <a:srgbClr val="52525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92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4585320" y="2132856"/>
            <a:ext cx="4268788" cy="2800350"/>
            <a:chOff x="4406900" y="2676525"/>
            <a:chExt cx="4268788" cy="2801603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https://www.ksz-bcss.fgov.be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92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685800" y="4005263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4279900" y="3619500"/>
            <a:ext cx="4268788" cy="2800350"/>
            <a:chOff x="4406900" y="2676525"/>
            <a:chExt cx="4268788" cy="2801603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http://www.frankrobben.be</a:t>
              </a:r>
              <a:endParaRPr lang="fr-BE" altLang="en-US" sz="1600" dirty="0" smtClean="0"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181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47161507-E980-4A7F-B183-41CB67DCE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9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C9F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08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530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12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164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4334"/>
            <a:ext cx="4040188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164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4334"/>
            <a:ext cx="4041775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1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159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875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913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408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2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0" b="92280"/>
          <a:stretch/>
        </p:blipFill>
        <p:spPr>
          <a:xfrm>
            <a:off x="6804248" y="6326659"/>
            <a:ext cx="2016224" cy="5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2" r:id="rId10"/>
    <p:sldLayoutId id="2147483683" r:id="rId11"/>
    <p:sldLayoutId id="214748368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3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8.jpe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2.png"/><Relationship Id="rId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79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7C9F2"/>
                </a:solidFill>
              </a:rPr>
              <a:t>Input </a:t>
            </a:r>
            <a:r>
              <a:rPr lang="en-US" dirty="0" err="1" smtClean="0">
                <a:solidFill>
                  <a:srgbClr val="77C9F2"/>
                </a:solidFill>
              </a:rPr>
              <a:t>voor</a:t>
            </a:r>
            <a:r>
              <a:rPr lang="en-US" dirty="0" smtClean="0">
                <a:solidFill>
                  <a:srgbClr val="77C9F2"/>
                </a:solidFill>
              </a:rPr>
              <a:t> </a:t>
            </a:r>
            <a:r>
              <a:rPr lang="en-US" dirty="0" err="1">
                <a:solidFill>
                  <a:srgbClr val="77C9F2"/>
                </a:solidFill>
              </a:rPr>
              <a:t>d</a:t>
            </a:r>
            <a:r>
              <a:rPr lang="en-US" dirty="0" err="1" smtClean="0">
                <a:solidFill>
                  <a:srgbClr val="77C9F2"/>
                </a:solidFill>
              </a:rPr>
              <a:t>enktank</a:t>
            </a:r>
            <a:r>
              <a:rPr lang="en-US" dirty="0" smtClean="0">
                <a:solidFill>
                  <a:srgbClr val="77C9F2"/>
                </a:solidFill>
              </a:rPr>
              <a:t> tot </a:t>
            </a:r>
            <a:r>
              <a:rPr lang="en-US" dirty="0" err="1" smtClean="0">
                <a:solidFill>
                  <a:srgbClr val="77C9F2"/>
                </a:solidFill>
              </a:rPr>
              <a:t>herziening</a:t>
            </a:r>
            <a:r>
              <a:rPr lang="en-US" dirty="0" smtClean="0">
                <a:solidFill>
                  <a:srgbClr val="77C9F2"/>
                </a:solidFill>
              </a:rPr>
              <a:t> </a:t>
            </a:r>
            <a:r>
              <a:rPr lang="en-US" dirty="0" err="1" smtClean="0">
                <a:solidFill>
                  <a:srgbClr val="77C9F2"/>
                </a:solidFill>
              </a:rPr>
              <a:t>opleiding</a:t>
            </a:r>
            <a:r>
              <a:rPr lang="en-US" dirty="0" smtClean="0">
                <a:solidFill>
                  <a:srgbClr val="77C9F2"/>
                </a:solidFill>
              </a:rPr>
              <a:t> </a:t>
            </a:r>
            <a:r>
              <a:rPr lang="en-US" dirty="0" err="1" smtClean="0">
                <a:solidFill>
                  <a:srgbClr val="77C9F2"/>
                </a:solidFill>
              </a:rPr>
              <a:t>geneeskunde</a:t>
            </a:r>
            <a:r>
              <a:rPr lang="en-US" dirty="0" smtClean="0">
                <a:solidFill>
                  <a:srgbClr val="77C9F2"/>
                </a:solidFill>
              </a:rPr>
              <a:t> KU Leuven</a:t>
            </a:r>
            <a:endParaRPr lang="en-US" dirty="0">
              <a:solidFill>
                <a:srgbClr val="77C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5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2955925" y="2522538"/>
            <a:ext cx="3054350" cy="2659062"/>
            <a:chOff x="2955608" y="2523164"/>
            <a:chExt cx="3054830" cy="265776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3297" y="2523164"/>
              <a:ext cx="2657893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839985" y="3178480"/>
              <a:ext cx="1384518" cy="13471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600" b="1" dirty="0" smtClean="0">
                  <a:solidFill>
                    <a:schemeClr val="bg1"/>
                  </a:solidFill>
                </a:rPr>
                <a:t>Medisch</a:t>
              </a:r>
              <a:endParaRPr lang="nl-BE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28814" y="2669142"/>
              <a:ext cx="552537" cy="607714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22830" y="2669142"/>
              <a:ext cx="562063" cy="6346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55" idx="1"/>
            </p:cNvCxnSpPr>
            <p:nvPr/>
          </p:nvCxnSpPr>
          <p:spPr>
            <a:xfrm flipV="1">
              <a:off x="5224503" y="3833797"/>
              <a:ext cx="785935" cy="952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22830" y="4431991"/>
              <a:ext cx="562063" cy="67594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563717" y="4425644"/>
              <a:ext cx="611283" cy="64103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2"/>
              <a:endCxn id="44" idx="3"/>
            </p:cNvCxnSpPr>
            <p:nvPr/>
          </p:nvCxnSpPr>
          <p:spPr>
            <a:xfrm flipH="1" flipV="1">
              <a:off x="2955608" y="3830623"/>
              <a:ext cx="884377" cy="2221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19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6605" y="401264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0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56567" y="457849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1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20318" y="404458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2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3" name="Picture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4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861" y="320431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77C9F2"/>
                </a:solidFill>
              </a:rPr>
              <a:t>eGezondheid</a:t>
            </a:r>
            <a:r>
              <a:rPr lang="nl-BE" dirty="0" smtClean="0">
                <a:solidFill>
                  <a:srgbClr val="77C9F2"/>
                </a:solidFill>
              </a:rPr>
              <a:t> in de praktijk</a:t>
            </a:r>
            <a:endParaRPr lang="nl-BE" dirty="0">
              <a:solidFill>
                <a:srgbClr val="77C9F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10</a:t>
            </a:fld>
            <a:r>
              <a:rPr lang="fr-BE" smtClean="0"/>
              <a:t> </a:t>
            </a:r>
            <a:endParaRPr lang="fr-BE" dirty="0"/>
          </a:p>
        </p:txBody>
      </p: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482600" y="5135563"/>
            <a:ext cx="3240088" cy="1089025"/>
            <a:chOff x="483110" y="5136172"/>
            <a:chExt cx="3240360" cy="1088504"/>
          </a:xfrm>
        </p:grpSpPr>
        <p:grpSp>
          <p:nvGrpSpPr>
            <p:cNvPr id="11306" name="Group 67"/>
            <p:cNvGrpSpPr>
              <a:grpSpLocks/>
            </p:cNvGrpSpPr>
            <p:nvPr/>
          </p:nvGrpSpPr>
          <p:grpSpPr bwMode="auto">
            <a:xfrm>
              <a:off x="483110" y="5136172"/>
              <a:ext cx="3240360" cy="1088504"/>
              <a:chOff x="398612" y="5107746"/>
              <a:chExt cx="3240360" cy="10885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622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1234" y="5107746"/>
                <a:ext cx="208773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21069" y="5137894"/>
                <a:ext cx="2024232" cy="1058356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1000" dirty="0">
                  <a:solidFill>
                    <a:schemeClr val="bg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BE" dirty="0" err="1" smtClean="0">
                    <a:solidFill>
                      <a:schemeClr val="bg1"/>
                    </a:solidFill>
                  </a:rPr>
                  <a:t>Onderzoeks-resultaten</a:t>
                </a:r>
                <a:r>
                  <a:rPr lang="nl-BE" dirty="0">
                    <a:solidFill>
                      <a:schemeClr val="bg1"/>
                    </a:solidFill>
                  </a:rPr>
                  <a:t> 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en verslagen</a:t>
                </a:r>
                <a:endParaRPr lang="nl-BE" dirty="0">
                  <a:solidFill>
                    <a:schemeClr val="bg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11307" name="Picture 9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19" y="5163796"/>
              <a:ext cx="1016496" cy="10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519113" y="1382713"/>
            <a:ext cx="3260725" cy="1158875"/>
            <a:chOff x="518456" y="1382445"/>
            <a:chExt cx="3261456" cy="1158760"/>
          </a:xfrm>
        </p:grpSpPr>
        <p:grpSp>
          <p:nvGrpSpPr>
            <p:cNvPr id="11300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11302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495" y="1773027"/>
                  <a:ext cx="1100384" cy="1079393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5176" y="1773027"/>
                  <a:ext cx="2088031" cy="1079393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881" y="1508726"/>
                <a:ext cx="2088031" cy="10619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BE" dirty="0" smtClean="0">
                    <a:solidFill>
                      <a:schemeClr val="bg1"/>
                    </a:solidFill>
                  </a:rPr>
                  <a:t>Summary </a:t>
                </a:r>
                <a:r>
                  <a:rPr lang="nl-BE" dirty="0" err="1" smtClean="0">
                    <a:solidFill>
                      <a:schemeClr val="bg1"/>
                    </a:solidFill>
                  </a:rPr>
                  <a:t>electronic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 health record (</a:t>
                </a:r>
                <a:r>
                  <a:rPr lang="nl-BE" dirty="0" err="1" smtClean="0">
                    <a:solidFill>
                      <a:schemeClr val="bg1"/>
                    </a:solidFill>
                  </a:rPr>
                  <a:t>SumEHR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)</a:t>
                </a:r>
                <a:endParaRPr lang="nl-BE" dirty="0"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cs"/>
                </a:endParaRPr>
              </a:p>
            </p:txBody>
          </p:sp>
        </p:grpSp>
        <p:pic>
          <p:nvPicPr>
            <p:cNvPr id="11301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56" y="1382445"/>
              <a:ext cx="1129308" cy="112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495300" y="3290888"/>
            <a:ext cx="2460625" cy="1204912"/>
            <a:chOff x="495636" y="3290765"/>
            <a:chExt cx="2459972" cy="1205400"/>
          </a:xfrm>
        </p:grpSpPr>
        <p:grpSp>
          <p:nvGrpSpPr>
            <p:cNvPr id="11295" name="Group 68"/>
            <p:cNvGrpSpPr>
              <a:grpSpLocks/>
            </p:cNvGrpSpPr>
            <p:nvPr/>
          </p:nvGrpSpPr>
          <p:grpSpPr bwMode="auto"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5844" y="3290765"/>
                <a:ext cx="1152219" cy="107993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8063" y="3290765"/>
                <a:ext cx="1307753" cy="1079937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299" name="TextBox 44"/>
              <p:cNvSpPr txBox="1">
                <a:spLocks noChangeArrowheads="1"/>
              </p:cNvSpPr>
              <p:nvPr/>
            </p:nvSpPr>
            <p:spPr bwMode="auto">
              <a:xfrm>
                <a:off x="1668825" y="3462392"/>
                <a:ext cx="1246991" cy="10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l-BE" altLang="en-US" sz="1800" dirty="0">
                    <a:solidFill>
                      <a:schemeClr val="bg1"/>
                    </a:solidFill>
                    <a:latin typeface="+mn-lt"/>
                  </a:rPr>
                  <a:t>Medicatie-schema</a:t>
                </a:r>
              </a:p>
            </p:txBody>
          </p:sp>
        </p:grpSp>
        <p:pic>
          <p:nvPicPr>
            <p:cNvPr id="11296" name="Picture 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6" y="3320177"/>
              <a:ext cx="1086712" cy="10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5402263" y="1443038"/>
            <a:ext cx="3257550" cy="1079500"/>
            <a:chOff x="5403035" y="1443044"/>
            <a:chExt cx="3255987" cy="1080120"/>
          </a:xfrm>
        </p:grpSpPr>
        <p:grpSp>
          <p:nvGrpSpPr>
            <p:cNvPr id="11290" name="Group 69"/>
            <p:cNvGrpSpPr>
              <a:grpSpLocks/>
            </p:cNvGrpSpPr>
            <p:nvPr/>
          </p:nvGrpSpPr>
          <p:grpSpPr bwMode="auto"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25798" y="1315063"/>
                <a:ext cx="11519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7770" y="1315063"/>
                <a:ext cx="2088148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95224" y="1345242"/>
                <a:ext cx="2086561" cy="1038821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1000" dirty="0">
                  <a:solidFill>
                    <a:schemeClr val="bg1"/>
                  </a:solidFill>
                  <a:cs typeface="+mn-cs"/>
                </a:endParaRPr>
              </a:p>
              <a:p>
                <a:pPr marL="8255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BE" dirty="0">
                    <a:solidFill>
                      <a:schemeClr val="bg1"/>
                    </a:solidFill>
                    <a:cs typeface="+mn-cs"/>
                  </a:rPr>
                  <a:t>Richtlijnen en adviezen online beschikbaar</a:t>
                </a:r>
              </a:p>
            </p:txBody>
          </p:sp>
        </p:grpSp>
        <p:pic>
          <p:nvPicPr>
            <p:cNvPr id="11291" name="Picture 9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394" y="1478427"/>
              <a:ext cx="985292" cy="98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5389563" y="5106988"/>
            <a:ext cx="3270250" cy="1185862"/>
            <a:chOff x="5389884" y="5107746"/>
            <a:chExt cx="3269138" cy="1184852"/>
          </a:xfrm>
        </p:grpSpPr>
        <p:grpSp>
          <p:nvGrpSpPr>
            <p:cNvPr id="11283" name="Group 70"/>
            <p:cNvGrpSpPr>
              <a:grpSpLocks/>
            </p:cNvGrpSpPr>
            <p:nvPr/>
          </p:nvGrpSpPr>
          <p:grpSpPr bwMode="auto">
            <a:xfrm>
              <a:off x="5403035" y="5149276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7720" y="5116842"/>
                <a:ext cx="1152133" cy="10801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59853" y="5116842"/>
                <a:ext cx="2088439" cy="1080166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7309" y="5146979"/>
                <a:ext cx="2086853" cy="10579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1000" dirty="0">
                  <a:solidFill>
                    <a:schemeClr val="bg1"/>
                  </a:solidFill>
                  <a:cs typeface="+mn-cs"/>
                </a:endParaRPr>
              </a:p>
              <a:p>
                <a:pPr marL="1778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BE" dirty="0">
                    <a:solidFill>
                      <a:schemeClr val="bg1"/>
                    </a:solidFill>
                    <a:cs typeface="+mn-cs"/>
                  </a:rPr>
                  <a:t>Elektronische verwijsbrieven</a:t>
                </a:r>
                <a:endParaRPr lang="nl-BE" dirty="0">
                  <a:cs typeface="+mn-cs"/>
                </a:endParaRPr>
              </a:p>
            </p:txBody>
          </p:sp>
        </p:grpSp>
        <p:grpSp>
          <p:nvGrpSpPr>
            <p:cNvPr id="11284" name="Group 101"/>
            <p:cNvGrpSpPr>
              <a:grpSpLocks/>
            </p:cNvGrpSpPr>
            <p:nvPr/>
          </p:nvGrpSpPr>
          <p:grpSpPr bwMode="auto"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11285" name="Picture 9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4" y="5104775"/>
                <a:ext cx="1241108" cy="124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Picture 10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196" y="5445224"/>
                <a:ext cx="174979" cy="174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6010275" y="3294063"/>
            <a:ext cx="2738438" cy="1119187"/>
            <a:chOff x="6010438" y="3294151"/>
            <a:chExt cx="2738025" cy="1118781"/>
          </a:xfrm>
        </p:grpSpPr>
        <p:grpSp>
          <p:nvGrpSpPr>
            <p:cNvPr id="11276" name="Group 40"/>
            <p:cNvGrpSpPr>
              <a:grpSpLocks/>
            </p:cNvGrpSpPr>
            <p:nvPr/>
          </p:nvGrpSpPr>
          <p:grpSpPr bwMode="auto">
            <a:xfrm>
              <a:off x="6010438" y="3294151"/>
              <a:ext cx="2738025" cy="1081997"/>
              <a:chOff x="5926858" y="3418319"/>
              <a:chExt cx="2658929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319"/>
                <a:ext cx="1072820" cy="108069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99678" y="3418319"/>
                <a:ext cx="1461255" cy="108069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07193" y="3419905"/>
                <a:ext cx="1678594" cy="108069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1000" dirty="0">
                  <a:solidFill>
                    <a:schemeClr val="bg1"/>
                  </a:solidFill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BE" dirty="0">
                    <a:solidFill>
                      <a:schemeClr val="bg1"/>
                    </a:solidFill>
                    <a:cs typeface="+mn-cs"/>
                  </a:rPr>
                  <a:t>Elektronische</a:t>
                </a:r>
                <a:r>
                  <a:rPr lang="nl-BE" dirty="0">
                    <a:cs typeface="+mn-cs"/>
                  </a:rPr>
                  <a:t> </a:t>
                </a:r>
                <a:r>
                  <a:rPr lang="nl-BE" dirty="0">
                    <a:solidFill>
                      <a:schemeClr val="bg1"/>
                    </a:solidFill>
                    <a:cs typeface="+mn-cs"/>
                  </a:rPr>
                  <a:t>voorschriften</a:t>
                </a:r>
                <a:endParaRPr lang="nl-BE" dirty="0"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cs"/>
                </a:endParaRPr>
              </a:p>
            </p:txBody>
          </p:sp>
        </p:grpSp>
        <p:grpSp>
          <p:nvGrpSpPr>
            <p:cNvPr id="11277" name="Group 102"/>
            <p:cNvGrpSpPr>
              <a:grpSpLocks/>
            </p:cNvGrpSpPr>
            <p:nvPr/>
          </p:nvGrpSpPr>
          <p:grpSpPr bwMode="auto"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11278" name="Picture 10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213" y="3401807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9" name="Picture 10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944" y="3481442"/>
                <a:ext cx="270030" cy="27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927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125788" y="2524125"/>
            <a:ext cx="2959100" cy="2776538"/>
            <a:chOff x="3078646" y="2523164"/>
            <a:chExt cx="2958799" cy="277673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4045" y="2523164"/>
              <a:ext cx="2657205" cy="2657659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64372" y="2548566"/>
              <a:ext cx="617474" cy="728713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51705" y="2613658"/>
              <a:ext cx="582553" cy="6636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65996" y="4164753"/>
              <a:ext cx="871449" cy="198452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18362" y="4533078"/>
              <a:ext cx="0" cy="76681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078646" y="4177453"/>
              <a:ext cx="803193" cy="15399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31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732318" y="448492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2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798838" y="449848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3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373454" y="3766142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4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315897" y="2602852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5" name="Picture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64307" y="3124036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6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56564" y="3386537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lowchart: Connector 20"/>
            <p:cNvSpPr/>
            <p:nvPr/>
          </p:nvSpPr>
          <p:spPr>
            <a:xfrm>
              <a:off x="3756439" y="3085178"/>
              <a:ext cx="1552417" cy="14828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600" b="1" dirty="0" err="1" smtClean="0">
                  <a:solidFill>
                    <a:schemeClr val="bg1"/>
                  </a:solidFill>
                </a:rPr>
                <a:t>Adminis-tratief</a:t>
              </a:r>
              <a:endParaRPr lang="nl-BE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77C9F2"/>
                </a:solidFill>
              </a:rPr>
              <a:t>eGezondheid</a:t>
            </a:r>
            <a:r>
              <a:rPr lang="nl-BE" dirty="0" smtClean="0">
                <a:solidFill>
                  <a:srgbClr val="77C9F2"/>
                </a:solidFill>
              </a:rPr>
              <a:t> in de praktijk</a:t>
            </a:r>
            <a:endParaRPr lang="nl-BE" dirty="0">
              <a:solidFill>
                <a:srgbClr val="77C9F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11</a:t>
            </a:fld>
            <a:r>
              <a:rPr lang="fr-BE" smtClean="0"/>
              <a:t> </a:t>
            </a:r>
            <a:endParaRPr lang="fr-BE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46100" y="1395413"/>
            <a:ext cx="3233738" cy="1146175"/>
            <a:chOff x="546770" y="1394932"/>
            <a:chExt cx="3233142" cy="1146273"/>
          </a:xfrm>
        </p:grpSpPr>
        <p:grpSp>
          <p:nvGrpSpPr>
            <p:cNvPr id="12319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12321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228" y="1772815"/>
                  <a:ext cx="1101522" cy="107959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6052" y="1772815"/>
                  <a:ext cx="2087178" cy="1079592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147" y="1508529"/>
                <a:ext cx="2088765" cy="106212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77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300" dirty="0">
                  <a:solidFill>
                    <a:schemeClr val="bg1"/>
                  </a:solidFill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200" dirty="0">
                  <a:solidFill>
                    <a:schemeClr val="bg1"/>
                  </a:solidFill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BE" dirty="0" err="1" smtClean="0">
                    <a:solidFill>
                      <a:schemeClr val="bg1"/>
                    </a:solidFill>
                    <a:cs typeface="+mn-cs"/>
                  </a:rPr>
                  <a:t>Verzekerbaarheids</a:t>
                </a:r>
                <a:r>
                  <a:rPr lang="nl-BE" dirty="0" smtClean="0">
                    <a:solidFill>
                      <a:schemeClr val="bg1"/>
                    </a:solidFill>
                    <a:cs typeface="+mn-cs"/>
                  </a:rPr>
                  <a:t>-toestand, </a:t>
                </a:r>
                <a:r>
                  <a:rPr lang="nl-BE" dirty="0" err="1" smtClean="0">
                    <a:solidFill>
                      <a:schemeClr val="bg1"/>
                    </a:solidFill>
                    <a:cs typeface="+mn-cs"/>
                  </a:rPr>
                  <a:t>tarificatie</a:t>
                </a:r>
                <a:r>
                  <a:rPr lang="nl-BE" dirty="0">
                    <a:solidFill>
                      <a:schemeClr val="bg1"/>
                    </a:solidFill>
                    <a:cs typeface="+mn-cs"/>
                  </a:rPr>
                  <a:t>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BE" dirty="0">
                    <a:solidFill>
                      <a:schemeClr val="bg1"/>
                    </a:solidFill>
                    <a:cs typeface="+mn-cs"/>
                  </a:rPr>
                  <a:t>facturatie</a:t>
                </a:r>
                <a:endParaRPr lang="nl-BE" dirty="0">
                  <a:cs typeface="+mn-cs"/>
                </a:endParaRPr>
              </a:p>
            </p:txBody>
          </p:sp>
        </p:grpSp>
        <p:pic>
          <p:nvPicPr>
            <p:cNvPr id="12320" name="Picture 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09" y="1414578"/>
              <a:ext cx="1040828" cy="10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77838" y="3605213"/>
            <a:ext cx="2647950" cy="1101725"/>
            <a:chOff x="477657" y="3605133"/>
            <a:chExt cx="2648583" cy="1101151"/>
          </a:xfrm>
        </p:grpSpPr>
        <p:grpSp>
          <p:nvGrpSpPr>
            <p:cNvPr id="12314" name="Group 40"/>
            <p:cNvGrpSpPr>
              <a:grpSpLocks/>
            </p:cNvGrpSpPr>
            <p:nvPr/>
          </p:nvGrpSpPr>
          <p:grpSpPr bwMode="auto"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205"/>
                <a:ext cx="1073238" cy="10805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000096" y="3418205"/>
                <a:ext cx="1460282" cy="108052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000096" y="3419791"/>
                <a:ext cx="1498833" cy="10805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300" dirty="0">
                  <a:solidFill>
                    <a:schemeClr val="bg1"/>
                  </a:solidFill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BE" dirty="0">
                    <a:solidFill>
                      <a:schemeClr val="bg1"/>
                    </a:solidFill>
                    <a:cs typeface="+mn-cs"/>
                  </a:rPr>
                  <a:t>Aanmaken en versturen van attesten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cs"/>
                </a:endParaRPr>
              </a:p>
            </p:txBody>
          </p:sp>
        </p:grpSp>
        <p:pic>
          <p:nvPicPr>
            <p:cNvPr id="12315" name="Picture 6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" y="3605133"/>
              <a:ext cx="1082869" cy="108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254625" y="1452563"/>
            <a:ext cx="3565525" cy="1098550"/>
            <a:chOff x="5254692" y="1452701"/>
            <a:chExt cx="3565782" cy="1097874"/>
          </a:xfrm>
        </p:grpSpPr>
        <p:grpSp>
          <p:nvGrpSpPr>
            <p:cNvPr id="12309" name="Group 67"/>
            <p:cNvGrpSpPr>
              <a:grpSpLocks/>
            </p:cNvGrpSpPr>
            <p:nvPr/>
          </p:nvGrpSpPr>
          <p:grpSpPr bwMode="auto">
            <a:xfrm>
              <a:off x="5254692" y="1452701"/>
              <a:ext cx="3565782" cy="1088504"/>
              <a:chOff x="398612" y="5107746"/>
              <a:chExt cx="3373796" cy="10885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138" cy="108042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477145" y="5107746"/>
                <a:ext cx="2295263" cy="1080422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77145" y="5137889"/>
                <a:ext cx="2295263" cy="10582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1000" dirty="0">
                  <a:solidFill>
                    <a:schemeClr val="bg1"/>
                  </a:solidFill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BE" dirty="0">
                    <a:solidFill>
                      <a:schemeClr val="bg1"/>
                    </a:solidFill>
                    <a:cs typeface="+mn-cs"/>
                  </a:rPr>
                  <a:t>Bijwerking van de SumEHR, van het medicatieschema, ...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cs"/>
                </a:endParaRPr>
              </a:p>
            </p:txBody>
          </p:sp>
        </p:grpSp>
        <p:pic>
          <p:nvPicPr>
            <p:cNvPr id="12310" name="Picture 6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44" y="1473472"/>
              <a:ext cx="1077103" cy="107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52750" y="5300663"/>
            <a:ext cx="3255963" cy="1089025"/>
            <a:chOff x="2952328" y="5301208"/>
            <a:chExt cx="3255987" cy="1088504"/>
          </a:xfrm>
        </p:grpSpPr>
        <p:grpSp>
          <p:nvGrpSpPr>
            <p:cNvPr id="12304" name="Group 70"/>
            <p:cNvGrpSpPr>
              <a:grpSpLocks/>
            </p:cNvGrpSpPr>
            <p:nvPr/>
          </p:nvGrpSpPr>
          <p:grpSpPr bwMode="auto">
            <a:xfrm>
              <a:off x="2952328" y="5301208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8175" y="5117132"/>
                <a:ext cx="1152533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60708" y="5117132"/>
                <a:ext cx="208757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8172" y="5147280"/>
                <a:ext cx="2085990" cy="1058356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1000" dirty="0">
                  <a:solidFill>
                    <a:schemeClr val="bg1"/>
                  </a:solidFill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BE" dirty="0">
                    <a:solidFill>
                      <a:schemeClr val="bg1"/>
                    </a:solidFill>
                    <a:cs typeface="+mn-cs"/>
                  </a:rPr>
                  <a:t>Verslag versturen naar de houder van het GMD</a:t>
                </a:r>
              </a:p>
            </p:txBody>
          </p:sp>
        </p:grpSp>
        <p:pic>
          <p:nvPicPr>
            <p:cNvPr id="12305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159" y="5322504"/>
              <a:ext cx="1063297" cy="106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086475" y="3624263"/>
            <a:ext cx="2949575" cy="1090612"/>
            <a:chOff x="6264041" y="3624287"/>
            <a:chExt cx="3169333" cy="1090476"/>
          </a:xfrm>
        </p:grpSpPr>
        <p:grpSp>
          <p:nvGrpSpPr>
            <p:cNvPr id="12299" name="Group 69"/>
            <p:cNvGrpSpPr>
              <a:grpSpLocks/>
            </p:cNvGrpSpPr>
            <p:nvPr/>
          </p:nvGrpSpPr>
          <p:grpSpPr bwMode="auto">
            <a:xfrm>
              <a:off x="6276202" y="3624287"/>
              <a:ext cx="3157172" cy="1090476"/>
              <a:chOff x="5588673" y="1304707"/>
              <a:chExt cx="3702569" cy="109047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588415" y="1304707"/>
                <a:ext cx="1152258" cy="107936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50674" y="1315818"/>
                <a:ext cx="2540568" cy="1079365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03" name="TextBox 52"/>
              <p:cNvSpPr txBox="1">
                <a:spLocks noChangeArrowheads="1"/>
              </p:cNvSpPr>
              <p:nvPr/>
            </p:nvSpPr>
            <p:spPr bwMode="auto">
              <a:xfrm>
                <a:off x="6751106" y="1344851"/>
                <a:ext cx="2409466" cy="103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78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nl-BE" altLang="en-US" sz="1600" dirty="0">
                  <a:solidFill>
                    <a:schemeClr val="bg1"/>
                  </a:solidFill>
                  <a:latin typeface="+mn-lt"/>
                </a:endParaRPr>
              </a:p>
              <a:p>
                <a:r>
                  <a:rPr lang="nl-BE" altLang="en-US" sz="1800" dirty="0">
                    <a:solidFill>
                      <a:schemeClr val="bg1"/>
                    </a:solidFill>
                    <a:latin typeface="+mn-lt"/>
                  </a:rPr>
                  <a:t>Registraties</a:t>
                </a:r>
              </a:p>
            </p:txBody>
          </p:sp>
        </p:grpSp>
        <p:pic>
          <p:nvPicPr>
            <p:cNvPr id="12300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41" y="3677967"/>
              <a:ext cx="993471" cy="9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73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91" y="4568400"/>
            <a:ext cx="1219279" cy="1249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cijfers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578607" y="1052738"/>
            <a:ext cx="1822935" cy="1971878"/>
            <a:chOff x="4322077" y="1104236"/>
            <a:chExt cx="1822935" cy="19718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213" y="1104236"/>
              <a:ext cx="1004665" cy="1116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322077" y="2337450"/>
              <a:ext cx="182293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 million 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Messages / year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via secure </a:t>
              </a:r>
              <a:r>
                <a:rPr lang="en-US" sz="1200" b="1" dirty="0" err="1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eHealthBox</a:t>
              </a:r>
              <a:endParaRPr lang="en-US" sz="12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96172" y="1010850"/>
            <a:ext cx="1240334" cy="1684462"/>
            <a:chOff x="8118935" y="1198472"/>
            <a:chExt cx="1240334" cy="168446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997" l="0" r="100000">
                          <a14:foregroundMark x1="20067" y1="20736" x2="20067" y2="20736"/>
                          <a14:foregroundMark x1="72241" y1="69900" x2="72241" y2="69900"/>
                          <a14:foregroundMark x1="69900" y1="82609" x2="69900" y2="82609"/>
                          <a14:foregroundMark x1="36120" y1="77258" x2="36120" y2="77258"/>
                          <a14:foregroundMark x1="36120" y1="74247" x2="36120" y2="74247"/>
                          <a14:foregroundMark x1="57525" y1="34783" x2="57525" y2="34783"/>
                          <a14:foregroundMark x1="53846" y1="44147" x2="53846" y2="44147"/>
                          <a14:foregroundMark x1="88963" y1="33779" x2="88963" y2="33779"/>
                          <a14:foregroundMark x1="93311" y1="51505" x2="93311" y2="515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935" y="1198472"/>
              <a:ext cx="1240334" cy="124033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183946" y="2328936"/>
              <a:ext cx="103425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+62%</a:t>
              </a:r>
              <a:r>
                <a:rPr lang="en-US" sz="20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0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went digital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1821" y="4898091"/>
            <a:ext cx="804993" cy="1009885"/>
            <a:chOff x="101697" y="4873479"/>
            <a:chExt cx="804993" cy="100988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997" l="0" r="100000">
                          <a14:foregroundMark x1="20067" y1="20736" x2="20067" y2="20736"/>
                          <a14:foregroundMark x1="72241" y1="69900" x2="72241" y2="69900"/>
                          <a14:foregroundMark x1="69900" y1="82609" x2="69900" y2="82609"/>
                          <a14:foregroundMark x1="36120" y1="77258" x2="36120" y2="77258"/>
                          <a14:foregroundMark x1="36120" y1="74247" x2="36120" y2="74247"/>
                          <a14:foregroundMark x1="57525" y1="34783" x2="57525" y2="34783"/>
                          <a14:foregroundMark x1="53846" y1="44147" x2="53846" y2="44147"/>
                          <a14:foregroundMark x1="88963" y1="33779" x2="88963" y2="33779"/>
                          <a14:foregroundMark x1="93311" y1="51505" x2="93311" y2="515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0" y="4873479"/>
              <a:ext cx="720000" cy="720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01697" y="5575587"/>
              <a:ext cx="7312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14.000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76721" y="4898091"/>
            <a:ext cx="740873" cy="1009885"/>
            <a:chOff x="2766306" y="4873479"/>
            <a:chExt cx="740873" cy="10098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8" b="100000" l="0" r="100000">
                          <a14:foregroundMark x1="22059" y1="16912" x2="22059" y2="16912"/>
                          <a14:foregroundMark x1="56618" y1="54779" x2="56618" y2="547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179" y="4873479"/>
              <a:ext cx="720000" cy="720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766306" y="5575587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4.800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8803" y="3914733"/>
            <a:ext cx="2018501" cy="976017"/>
            <a:chOff x="2250873" y="5934586"/>
            <a:chExt cx="1485421" cy="71804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714" y="5934586"/>
              <a:ext cx="427673" cy="4050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250873" y="6380918"/>
              <a:ext cx="1485421" cy="2717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million / month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40151" y="3641136"/>
            <a:ext cx="3168353" cy="1852774"/>
            <a:chOff x="5208081" y="5237128"/>
            <a:chExt cx="3168353" cy="18527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206" y="5237128"/>
              <a:ext cx="1617587" cy="8640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208081" y="6166572"/>
              <a:ext cx="31683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3,5 million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Belgian patients with 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Summary Electronic Health </a:t>
              </a:r>
              <a:r>
                <a:rPr lang="en-US" sz="12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Records in health vaults  </a:t>
              </a:r>
              <a:endParaRPr lang="en-US" sz="12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75642" y="3075153"/>
            <a:ext cx="2281394" cy="1437214"/>
            <a:chOff x="5683221" y="3322850"/>
            <a:chExt cx="2281394" cy="143721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781" y="3322850"/>
              <a:ext cx="1326268" cy="8640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683221" y="4206066"/>
              <a:ext cx="228139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pc="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13.300.000.000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transactions annually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67006" y="1052992"/>
            <a:ext cx="1502334" cy="1778003"/>
            <a:chOff x="1251865" y="1059565"/>
            <a:chExt cx="1502334" cy="1778003"/>
          </a:xfrm>
        </p:grpSpPr>
        <p:grpSp>
          <p:nvGrpSpPr>
            <p:cNvPr id="13" name="Group 12"/>
            <p:cNvGrpSpPr/>
            <p:nvPr/>
          </p:nvGrpSpPr>
          <p:grpSpPr>
            <a:xfrm>
              <a:off x="1331576" y="1059565"/>
              <a:ext cx="1342914" cy="1098997"/>
              <a:chOff x="1125953" y="1169428"/>
              <a:chExt cx="1342914" cy="10989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953" y="1169428"/>
                <a:ext cx="1342914" cy="10989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97" t="36834" r="39089" b="37666"/>
              <a:stretch/>
            </p:blipFill>
            <p:spPr>
              <a:xfrm>
                <a:off x="1510054" y="1308335"/>
                <a:ext cx="574712" cy="560070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1251865" y="2098904"/>
              <a:ext cx="150233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&gt;76%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Belgian citizens’</a:t>
              </a:r>
            </a:p>
            <a:p>
              <a:pPr algn="ctr"/>
              <a:r>
                <a:rPr lang="en-US" sz="12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Informed Consent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547425" y="3485983"/>
            <a:ext cx="2603598" cy="338554"/>
          </a:xfrm>
          <a:prstGeom prst="rect">
            <a:avLst/>
          </a:prstGeom>
          <a:solidFill>
            <a:srgbClr val="4A6C5B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Prescriptions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4629" y="5657949"/>
            <a:ext cx="39072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nl-BE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nl-BE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endParaRPr lang="nl-BE" b="1" dirty="0">
              <a:solidFill>
                <a:srgbClr val="4A6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nl-BE" sz="1200" b="1" dirty="0">
              <a:solidFill>
                <a:srgbClr val="4A6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200" b="1" dirty="0" err="1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nl-BE" sz="1200" b="1" dirty="0" smtClean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labs</a:t>
            </a:r>
            <a:endParaRPr lang="nl-BE" sz="1200" b="1" dirty="0">
              <a:solidFill>
                <a:srgbClr val="4A6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12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108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Technische keuzes</a:t>
            </a:r>
            <a:endParaRPr lang="nl-BE" dirty="0"/>
          </a:p>
        </p:txBody>
      </p:sp>
      <p:grpSp>
        <p:nvGrpSpPr>
          <p:cNvPr id="5" name="Group 4"/>
          <p:cNvGrpSpPr/>
          <p:nvPr/>
        </p:nvGrpSpPr>
        <p:grpSpPr>
          <a:xfrm>
            <a:off x="3715945" y="3861048"/>
            <a:ext cx="1558290" cy="1927622"/>
            <a:chOff x="7492037" y="939607"/>
            <a:chExt cx="1558290" cy="19276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037" y="939607"/>
              <a:ext cx="1558290" cy="15582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582532" y="2497897"/>
              <a:ext cx="1377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Integration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1565" y="4089114"/>
            <a:ext cx="1928733" cy="1699556"/>
            <a:chOff x="1150023" y="1167673"/>
            <a:chExt cx="1928733" cy="16995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163" y="1167673"/>
              <a:ext cx="922453" cy="1080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50023" y="2497897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Standardization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9509" y="1533395"/>
            <a:ext cx="1980029" cy="1699556"/>
            <a:chOff x="4161873" y="1167673"/>
            <a:chExt cx="1980029" cy="16995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887" y="1167673"/>
              <a:ext cx="1080000" cy="1080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161873" y="2497897"/>
              <a:ext cx="19800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Decentralization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4851" y="1522252"/>
            <a:ext cx="1095172" cy="1699556"/>
            <a:chOff x="6309496" y="1167673"/>
            <a:chExt cx="1095172" cy="16995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385" y="1167673"/>
              <a:ext cx="1071395" cy="1080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309496" y="2497897"/>
              <a:ext cx="1095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5936" y="1533395"/>
            <a:ext cx="998308" cy="1699556"/>
            <a:chOff x="42285" y="1167673"/>
            <a:chExt cx="998308" cy="1699556"/>
          </a:xfrm>
        </p:grpSpPr>
        <p:sp>
          <p:nvSpPr>
            <p:cNvPr id="18" name="Rectangle 17"/>
            <p:cNvSpPr/>
            <p:nvPr/>
          </p:nvSpPr>
          <p:spPr>
            <a:xfrm>
              <a:off x="256746" y="2497897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API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5" y="1167673"/>
              <a:ext cx="998308" cy="110215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867329" y="4077072"/>
            <a:ext cx="1080000" cy="1699556"/>
            <a:chOff x="3116330" y="1167673"/>
            <a:chExt cx="1080000" cy="1699556"/>
          </a:xfrm>
        </p:grpSpPr>
        <p:sp>
          <p:nvSpPr>
            <p:cNvPr id="21" name="Rectangle 20"/>
            <p:cNvSpPr/>
            <p:nvPr/>
          </p:nvSpPr>
          <p:spPr>
            <a:xfrm>
              <a:off x="3204925" y="2497897"/>
              <a:ext cx="9028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ReUse</a:t>
              </a:r>
              <a:endParaRPr lang="en-US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330" y="1167673"/>
              <a:ext cx="1080000" cy="10800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13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52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Basisarchitectuur</a:t>
            </a:r>
          </a:p>
        </p:txBody>
      </p:sp>
      <p:pic>
        <p:nvPicPr>
          <p:cNvPr id="96261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96" y="5627079"/>
            <a:ext cx="398585" cy="1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Oval 83"/>
          <p:cNvSpPr>
            <a:spLocks noChangeArrowheads="1"/>
          </p:cNvSpPr>
          <p:nvPr/>
        </p:nvSpPr>
        <p:spPr bwMode="auto">
          <a:xfrm>
            <a:off x="789843" y="3824655"/>
            <a:ext cx="912934" cy="1305658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sz="2215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3" name="Oval 84"/>
          <p:cNvSpPr>
            <a:spLocks noChangeArrowheads="1"/>
          </p:cNvSpPr>
          <p:nvPr/>
        </p:nvSpPr>
        <p:spPr bwMode="auto">
          <a:xfrm>
            <a:off x="7584832" y="3818794"/>
            <a:ext cx="912935" cy="1305658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 sz="1662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1260232" y="3826121"/>
            <a:ext cx="6797920" cy="1304192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215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GB" sz="2215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96265" name="Oval 86"/>
          <p:cNvSpPr>
            <a:spLocks noChangeArrowheads="1"/>
          </p:cNvSpPr>
          <p:nvPr/>
        </p:nvSpPr>
        <p:spPr bwMode="auto">
          <a:xfrm>
            <a:off x="1970943" y="4062046"/>
            <a:ext cx="678473" cy="844062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 sz="1662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6" name="Oval 87"/>
          <p:cNvSpPr>
            <a:spLocks noChangeArrowheads="1"/>
          </p:cNvSpPr>
          <p:nvPr/>
        </p:nvSpPr>
        <p:spPr bwMode="auto">
          <a:xfrm>
            <a:off x="7422173" y="4056184"/>
            <a:ext cx="678473" cy="844062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 sz="1662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auto">
          <a:xfrm>
            <a:off x="2343152" y="4064978"/>
            <a:ext cx="5383823" cy="83673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215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Basisdiensten</a:t>
            </a:r>
          </a:p>
          <a:p>
            <a:pPr algn="ctr">
              <a:defRPr/>
            </a:pPr>
            <a:r>
              <a:rPr lang="nl-BE" sz="2215" b="1" i="1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eHealth</a:t>
            </a:r>
            <a:r>
              <a:rPr lang="nl-BE" sz="2215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-platform</a:t>
            </a:r>
          </a:p>
        </p:txBody>
      </p:sp>
      <p:sp>
        <p:nvSpPr>
          <p:cNvPr id="96268" name="Text Box 89"/>
          <p:cNvSpPr txBox="1">
            <a:spLocks noChangeArrowheads="1"/>
          </p:cNvSpPr>
          <p:nvPr/>
        </p:nvSpPr>
        <p:spPr bwMode="auto">
          <a:xfrm>
            <a:off x="742951" y="4262805"/>
            <a:ext cx="129234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BE" sz="2215" b="1" i="1">
                <a:solidFill>
                  <a:srgbClr val="000000"/>
                </a:solidFill>
              </a:rPr>
              <a:t>Netwerk</a:t>
            </a:r>
          </a:p>
        </p:txBody>
      </p:sp>
      <p:pic>
        <p:nvPicPr>
          <p:cNvPr id="9626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75" y="5537689"/>
            <a:ext cx="430823" cy="3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3560885" y="1453661"/>
            <a:ext cx="2110154" cy="70338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1846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Patiënten, zorgverstrekkers</a:t>
            </a:r>
          </a:p>
          <a:p>
            <a:pPr algn="ctr">
              <a:defRPr/>
            </a:pPr>
            <a:r>
              <a:rPr lang="nl-BE" sz="1846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en zorginstellingen</a:t>
            </a: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blackWhite">
          <a:xfrm>
            <a:off x="5821973" y="5397012"/>
            <a:ext cx="703385" cy="562708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1846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GAB</a:t>
            </a: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blackWhite">
          <a:xfrm>
            <a:off x="7020658" y="5397012"/>
            <a:ext cx="703385" cy="562708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1846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GAB</a:t>
            </a:r>
          </a:p>
        </p:txBody>
      </p:sp>
      <p:sp>
        <p:nvSpPr>
          <p:cNvPr id="88" name="AutoShape 16"/>
          <p:cNvSpPr>
            <a:spLocks noChangeArrowheads="1"/>
          </p:cNvSpPr>
          <p:nvPr/>
        </p:nvSpPr>
        <p:spPr bwMode="blackWhite">
          <a:xfrm>
            <a:off x="4728796" y="5397012"/>
            <a:ext cx="703385" cy="562708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1846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GAB</a:t>
            </a:r>
          </a:p>
        </p:txBody>
      </p:sp>
      <p:pic>
        <p:nvPicPr>
          <p:cNvPr id="96274" name="Picture 20" descr="FOD_teken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2" y="5562600"/>
            <a:ext cx="361950" cy="32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5" name="Rectangle 21"/>
          <p:cNvSpPr>
            <a:spLocks noChangeArrowheads="1"/>
          </p:cNvSpPr>
          <p:nvPr/>
        </p:nvSpPr>
        <p:spPr bwMode="auto">
          <a:xfrm>
            <a:off x="746977" y="5886451"/>
            <a:ext cx="1408976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sz="1846" b="1" i="1">
                <a:solidFill>
                  <a:srgbClr val="CC9900"/>
                </a:solidFill>
                <a:latin typeface="Calibri" pitchFamily="34" charset="0"/>
              </a:rPr>
              <a:t>Leveranciers</a:t>
            </a:r>
          </a:p>
        </p:txBody>
      </p:sp>
      <p:sp>
        <p:nvSpPr>
          <p:cNvPr id="96276" name="Rectangle 22"/>
          <p:cNvSpPr>
            <a:spLocks noChangeArrowheads="1"/>
          </p:cNvSpPr>
          <p:nvPr/>
        </p:nvSpPr>
        <p:spPr bwMode="auto">
          <a:xfrm>
            <a:off x="708605" y="3465636"/>
            <a:ext cx="1243930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sz="1846" b="1" i="1">
                <a:solidFill>
                  <a:srgbClr val="CC9900"/>
                </a:solidFill>
                <a:latin typeface="Calibri" pitchFamily="34" charset="0"/>
              </a:rPr>
              <a:t>Gebruikers</a:t>
            </a:r>
          </a:p>
        </p:txBody>
      </p:sp>
      <p:sp>
        <p:nvSpPr>
          <p:cNvPr id="9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575539" y="2555631"/>
            <a:ext cx="1125415" cy="844062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66462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220413" algn="r"/>
              </a:tabLst>
              <a:defRPr/>
            </a:pPr>
            <a:r>
              <a:rPr lang="nl-BE" sz="1292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Portaal </a:t>
            </a:r>
            <a:r>
              <a:rPr lang="nl-BE" sz="1292" i="1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eGezondheid</a:t>
            </a:r>
          </a:p>
        </p:txBody>
      </p:sp>
      <p:grpSp>
        <p:nvGrpSpPr>
          <p:cNvPr id="96278" name="Group 24"/>
          <p:cNvGrpSpPr>
            <a:grpSpLocks/>
          </p:cNvGrpSpPr>
          <p:nvPr/>
        </p:nvGrpSpPr>
        <p:grpSpPr bwMode="auto">
          <a:xfrm>
            <a:off x="1053612" y="1822938"/>
            <a:ext cx="1125415" cy="844062"/>
            <a:chOff x="432" y="1200"/>
            <a:chExt cx="912" cy="672"/>
          </a:xfrm>
        </p:grpSpPr>
        <p:sp>
          <p:nvSpPr>
            <p:cNvPr id="9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66462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220413" algn="r"/>
                </a:tabLst>
                <a:defRPr/>
              </a:pPr>
              <a:r>
                <a:rPr lang="nl-BE" sz="1292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</a:rPr>
                <a:t>Health portal</a:t>
              </a:r>
            </a:p>
          </p:txBody>
        </p:sp>
        <p:sp>
          <p:nvSpPr>
            <p:cNvPr id="95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292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endParaRPr>
            </a:p>
          </p:txBody>
        </p:sp>
        <p:sp>
          <p:nvSpPr>
            <p:cNvPr id="96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292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endParaRPr>
            </a:p>
          </p:txBody>
        </p:sp>
        <p:sp>
          <p:nvSpPr>
            <p:cNvPr id="9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292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endParaRPr>
            </a:p>
          </p:txBody>
        </p:sp>
        <p:sp>
          <p:nvSpPr>
            <p:cNvPr id="9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477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</a:rPr>
                <a:t>DTW</a:t>
              </a:r>
            </a:p>
          </p:txBody>
        </p:sp>
        <p:pic>
          <p:nvPicPr>
            <p:cNvPr id="96330" name="Picture 30" descr="FOD_teken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049108" y="2136532"/>
            <a:ext cx="1043354" cy="959827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66462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220413" algn="r"/>
              </a:tabLst>
              <a:defRPr/>
            </a:pPr>
            <a:r>
              <a:rPr lang="nl-BE" sz="1292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Software zorginstelling</a:t>
            </a:r>
          </a:p>
        </p:txBody>
      </p:sp>
      <p:sp>
        <p:nvSpPr>
          <p:cNvPr id="101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425712" y="2574681"/>
            <a:ext cx="474785" cy="240323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0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484327" y="2634762"/>
            <a:ext cx="474785" cy="240323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0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42943" y="2694844"/>
            <a:ext cx="474785" cy="24178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0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01558" y="2754923"/>
            <a:ext cx="474785" cy="241789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77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DTW</a:t>
            </a:r>
          </a:p>
        </p:txBody>
      </p:sp>
      <p:sp>
        <p:nvSpPr>
          <p:cNvPr id="105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41631" y="2555631"/>
            <a:ext cx="1125415" cy="844062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66462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220413" algn="r"/>
              </a:tabLst>
              <a:defRPr/>
            </a:pPr>
            <a:r>
              <a:rPr lang="nl-BE" sz="1292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MyCareNet</a:t>
            </a:r>
          </a:p>
        </p:txBody>
      </p:sp>
      <p:sp>
        <p:nvSpPr>
          <p:cNvPr id="106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256335" y="2857500"/>
            <a:ext cx="474785" cy="240323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07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4950" y="2917581"/>
            <a:ext cx="474785" cy="240323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08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5032" y="2977662"/>
            <a:ext cx="473320" cy="241789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09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33646" y="3037744"/>
            <a:ext cx="474785" cy="24178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77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DTW</a:t>
            </a:r>
          </a:p>
        </p:txBody>
      </p:sp>
      <p:sp>
        <p:nvSpPr>
          <p:cNvPr id="110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143752" y="1708640"/>
            <a:ext cx="1097573" cy="981808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66462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220413" algn="r"/>
              </a:tabLst>
              <a:defRPr/>
            </a:pPr>
            <a:r>
              <a:rPr lang="nl-BE" sz="1292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Software zorgverlener</a:t>
            </a:r>
          </a:p>
        </p:txBody>
      </p:sp>
      <p:sp>
        <p:nvSpPr>
          <p:cNvPr id="111" name="AutoShape 46"/>
          <p:cNvSpPr>
            <a:spLocks noChangeArrowheads="1"/>
          </p:cNvSpPr>
          <p:nvPr/>
        </p:nvSpPr>
        <p:spPr bwMode="auto">
          <a:xfrm>
            <a:off x="1827335" y="2606921"/>
            <a:ext cx="351692" cy="1355480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166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AutoShape 47"/>
          <p:cNvSpPr>
            <a:spLocks noChangeArrowheads="1"/>
          </p:cNvSpPr>
          <p:nvPr/>
        </p:nvSpPr>
        <p:spPr bwMode="auto">
          <a:xfrm>
            <a:off x="7677151" y="2606920"/>
            <a:ext cx="351692" cy="1387719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166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AutoShape 49"/>
          <p:cNvSpPr>
            <a:spLocks noChangeArrowheads="1"/>
          </p:cNvSpPr>
          <p:nvPr/>
        </p:nvSpPr>
        <p:spPr bwMode="auto">
          <a:xfrm>
            <a:off x="6740769" y="3048000"/>
            <a:ext cx="351692" cy="9144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166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AutoShape 50"/>
          <p:cNvSpPr>
            <a:spLocks noChangeArrowheads="1"/>
          </p:cNvSpPr>
          <p:nvPr/>
        </p:nvSpPr>
        <p:spPr bwMode="auto">
          <a:xfrm>
            <a:off x="3997569" y="3259015"/>
            <a:ext cx="351692" cy="703385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166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5228492" y="3272204"/>
            <a:ext cx="351692" cy="703385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166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AutoShape 52"/>
          <p:cNvSpPr>
            <a:spLocks noChangeArrowheads="1"/>
          </p:cNvSpPr>
          <p:nvPr/>
        </p:nvSpPr>
        <p:spPr bwMode="auto">
          <a:xfrm rot="5400000">
            <a:off x="2768112" y="1565031"/>
            <a:ext cx="211015" cy="1125415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 sz="166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AutoShape 53"/>
          <p:cNvSpPr>
            <a:spLocks noChangeArrowheads="1"/>
          </p:cNvSpPr>
          <p:nvPr/>
        </p:nvSpPr>
        <p:spPr bwMode="auto">
          <a:xfrm rot="5400000">
            <a:off x="1496158" y="1110762"/>
            <a:ext cx="211015" cy="1125415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 sz="166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AutoShape 54"/>
          <p:cNvSpPr>
            <a:spLocks noChangeArrowheads="1"/>
          </p:cNvSpPr>
          <p:nvPr/>
        </p:nvSpPr>
        <p:spPr bwMode="auto">
          <a:xfrm rot="5400000">
            <a:off x="5287108" y="1841989"/>
            <a:ext cx="211015" cy="1125415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 sz="166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AutoShape 55"/>
          <p:cNvSpPr>
            <a:spLocks noChangeArrowheads="1"/>
          </p:cNvSpPr>
          <p:nvPr/>
        </p:nvSpPr>
        <p:spPr bwMode="auto">
          <a:xfrm rot="5400000">
            <a:off x="7559187" y="919530"/>
            <a:ext cx="211015" cy="1241180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 sz="166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AutoShape 56"/>
          <p:cNvSpPr>
            <a:spLocks noChangeArrowheads="1"/>
          </p:cNvSpPr>
          <p:nvPr/>
        </p:nvSpPr>
        <p:spPr bwMode="auto">
          <a:xfrm rot="5400000">
            <a:off x="6464545" y="1391384"/>
            <a:ext cx="211015" cy="1206012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 sz="166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309446" y="2274277"/>
            <a:ext cx="1125415" cy="844062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66462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220413" algn="r"/>
              </a:tabLst>
              <a:defRPr/>
            </a:pPr>
            <a:r>
              <a:rPr lang="nl-BE" sz="1292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Site RIZIV</a:t>
            </a:r>
          </a:p>
        </p:txBody>
      </p:sp>
      <p:sp>
        <p:nvSpPr>
          <p:cNvPr id="12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24150" y="2576146"/>
            <a:ext cx="474785" cy="240323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2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82766" y="2636227"/>
            <a:ext cx="474785" cy="240323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2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842847" y="2696308"/>
            <a:ext cx="473320" cy="241789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2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901461" y="2756390"/>
            <a:ext cx="474785" cy="24178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77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DTW</a:t>
            </a:r>
          </a:p>
        </p:txBody>
      </p:sp>
      <p:pic>
        <p:nvPicPr>
          <p:cNvPr id="96305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43" y="3147648"/>
            <a:ext cx="398585" cy="1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AutoShape 67"/>
          <p:cNvSpPr>
            <a:spLocks noChangeArrowheads="1"/>
          </p:cNvSpPr>
          <p:nvPr/>
        </p:nvSpPr>
        <p:spPr bwMode="blackWhite">
          <a:xfrm>
            <a:off x="3527181" y="5383823"/>
            <a:ext cx="703385" cy="562708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1846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GAB</a:t>
            </a:r>
          </a:p>
        </p:txBody>
      </p:sp>
      <p:sp>
        <p:nvSpPr>
          <p:cNvPr id="128" name="AutoShape 69"/>
          <p:cNvSpPr>
            <a:spLocks noChangeArrowheads="1"/>
          </p:cNvSpPr>
          <p:nvPr/>
        </p:nvSpPr>
        <p:spPr bwMode="blackWhite">
          <a:xfrm>
            <a:off x="2268415" y="5383823"/>
            <a:ext cx="703385" cy="562708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1846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GAB</a:t>
            </a:r>
          </a:p>
        </p:txBody>
      </p:sp>
      <p:sp>
        <p:nvSpPr>
          <p:cNvPr id="129" name="AutoShape 73"/>
          <p:cNvSpPr>
            <a:spLocks noChangeArrowheads="1"/>
          </p:cNvSpPr>
          <p:nvPr/>
        </p:nvSpPr>
        <p:spPr bwMode="blackWhite">
          <a:xfrm>
            <a:off x="1049215" y="5383823"/>
            <a:ext cx="703385" cy="562708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1846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GAB</a:t>
            </a:r>
          </a:p>
        </p:txBody>
      </p:sp>
      <p:sp>
        <p:nvSpPr>
          <p:cNvPr id="130" name="AutoShape 48"/>
          <p:cNvSpPr>
            <a:spLocks noChangeArrowheads="1"/>
          </p:cNvSpPr>
          <p:nvPr/>
        </p:nvSpPr>
        <p:spPr bwMode="auto">
          <a:xfrm>
            <a:off x="2942492" y="3048000"/>
            <a:ext cx="351692" cy="9144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166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310" name="AutoShape 17"/>
          <p:cNvSpPr>
            <a:spLocks noChangeArrowheads="1"/>
          </p:cNvSpPr>
          <p:nvPr/>
        </p:nvSpPr>
        <p:spPr bwMode="auto">
          <a:xfrm>
            <a:off x="4939812" y="4974981"/>
            <a:ext cx="281354" cy="492369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 sz="1662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311" name="AutoShape 18"/>
          <p:cNvSpPr>
            <a:spLocks noChangeArrowheads="1"/>
          </p:cNvSpPr>
          <p:nvPr/>
        </p:nvSpPr>
        <p:spPr bwMode="auto">
          <a:xfrm>
            <a:off x="6032989" y="4974981"/>
            <a:ext cx="281354" cy="492369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 sz="1662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312" name="AutoShape 19"/>
          <p:cNvSpPr>
            <a:spLocks noChangeArrowheads="1"/>
          </p:cNvSpPr>
          <p:nvPr/>
        </p:nvSpPr>
        <p:spPr bwMode="auto">
          <a:xfrm>
            <a:off x="7231673" y="4974981"/>
            <a:ext cx="281354" cy="492369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 sz="1662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313" name="AutoShape 68"/>
          <p:cNvSpPr>
            <a:spLocks noChangeArrowheads="1"/>
          </p:cNvSpPr>
          <p:nvPr/>
        </p:nvSpPr>
        <p:spPr bwMode="auto">
          <a:xfrm>
            <a:off x="3738197" y="4961792"/>
            <a:ext cx="281354" cy="492369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 sz="1662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314" name="AutoShape 70"/>
          <p:cNvSpPr>
            <a:spLocks noChangeArrowheads="1"/>
          </p:cNvSpPr>
          <p:nvPr/>
        </p:nvSpPr>
        <p:spPr bwMode="auto">
          <a:xfrm>
            <a:off x="2479431" y="4961792"/>
            <a:ext cx="281354" cy="492369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 sz="1662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315" name="AutoShape 74"/>
          <p:cNvSpPr>
            <a:spLocks noChangeArrowheads="1"/>
          </p:cNvSpPr>
          <p:nvPr/>
        </p:nvSpPr>
        <p:spPr bwMode="auto">
          <a:xfrm>
            <a:off x="1260231" y="4961792"/>
            <a:ext cx="281354" cy="492369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 sz="1662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6316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90" y="2784231"/>
            <a:ext cx="331177" cy="2696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7" name="Picture 69" descr="logo_ziekenhuis_1083990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1" y="2636228"/>
            <a:ext cx="315057" cy="31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8" name="Picture 70" descr="Logo huisar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19" y="5539154"/>
            <a:ext cx="386862" cy="38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9" name="Picture 71" descr="logo_ziekenhuis_1083990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27" y="5546481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20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66" y="2215662"/>
            <a:ext cx="339969" cy="34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584831" y="2179027"/>
            <a:ext cx="474785" cy="240323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4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643446" y="2239108"/>
            <a:ext cx="474785" cy="240323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702061" y="2299190"/>
            <a:ext cx="474785" cy="24178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292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4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760677" y="2359269"/>
            <a:ext cx="474785" cy="241789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77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DTW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14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46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dirty="0" smtClean="0"/>
              <a:t>Basisdiensten </a:t>
            </a:r>
            <a:r>
              <a:rPr lang="nl-BE" dirty="0" smtClean="0">
                <a:solidFill>
                  <a:srgbClr val="07766F"/>
                </a:solidFill>
              </a:rPr>
              <a:t>eHealth</a:t>
            </a:r>
            <a:r>
              <a:rPr lang="nl-BE" dirty="0" smtClean="0"/>
              <a:t>-platform</a:t>
            </a:r>
            <a:endParaRPr lang="nl-BE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3832650"/>
              </p:ext>
            </p:extLst>
          </p:nvPr>
        </p:nvGraphicFramePr>
        <p:xfrm>
          <a:off x="611560" y="1196752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15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275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82085" y="1169059"/>
            <a:ext cx="6779830" cy="4914173"/>
            <a:chOff x="899592" y="980727"/>
            <a:chExt cx="7344816" cy="5323687"/>
          </a:xfrm>
        </p:grpSpPr>
        <p:pic>
          <p:nvPicPr>
            <p:cNvPr id="14" name="Content Placeholder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CCCB66"/>
                </a:clrFrom>
                <a:clrTo>
                  <a:srgbClr val="CCCB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80727"/>
              <a:ext cx="7344816" cy="532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ontent Placeholder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CCCB66"/>
                </a:clrFrom>
                <a:clrTo>
                  <a:srgbClr val="CCCB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62" t="87945" r="17015" b="11196"/>
            <a:stretch/>
          </p:blipFill>
          <p:spPr bwMode="auto">
            <a:xfrm>
              <a:off x="6669756" y="3429000"/>
              <a:ext cx="54000" cy="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Hubs &amp; </a:t>
            </a:r>
            <a:r>
              <a:rPr lang="en-GB" dirty="0" err="1" smtClean="0"/>
              <a:t>metahub</a:t>
            </a:r>
            <a:endParaRPr lang="en-GB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83983" y="3960936"/>
            <a:ext cx="4053254" cy="14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6E5A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38572" lvl="4" indent="-263776"/>
            <a:r>
              <a:rPr lang="en-GB" sz="1108" b="1"/>
              <a:t>5 hubs</a:t>
            </a:r>
          </a:p>
          <a:p>
            <a:pPr marL="738572" lvl="4" indent="-263776"/>
            <a:r>
              <a:rPr lang="en-GB" sz="1108"/>
              <a:t>Collaboratief Zorgplatform (Cozo)</a:t>
            </a:r>
          </a:p>
          <a:p>
            <a:pPr marL="738572" lvl="4" indent="-263776"/>
            <a:r>
              <a:rPr lang="en-GB" sz="1108"/>
              <a:t>Antwerpse Regionale Hub (ARH)</a:t>
            </a:r>
          </a:p>
          <a:p>
            <a:pPr marL="738572" lvl="4" indent="-263776"/>
            <a:r>
              <a:rPr lang="en-GB" sz="1108"/>
              <a:t>Vlaams Ziekenhuisnetwerk KU Leuven (VZN)</a:t>
            </a:r>
          </a:p>
          <a:p>
            <a:pPr marL="738572" lvl="4" indent="-263776"/>
            <a:r>
              <a:rPr lang="en-GB" sz="1108"/>
              <a:t>Réseau Santé Wallon (RSW)</a:t>
            </a:r>
          </a:p>
          <a:p>
            <a:pPr marL="738572" lvl="4" indent="-263776"/>
            <a:r>
              <a:rPr lang="en-GB" sz="1108"/>
              <a:t>Réseau Santé Bruxellois (RSB)</a:t>
            </a:r>
          </a:p>
          <a:p>
            <a:pPr marL="93787" indent="-93787" algn="ctr">
              <a:spcBef>
                <a:spcPct val="50000"/>
              </a:spcBef>
              <a:buSzPct val="100000"/>
            </a:pPr>
            <a:endParaRPr lang="nl-BE" altLang="en-US" sz="1662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426357" y="3856178"/>
            <a:ext cx="1667537" cy="39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7066396" y="3799854"/>
            <a:ext cx="54990" cy="563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16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1460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3"/>
          <p:cNvSpPr>
            <a:spLocks noChangeArrowheads="1"/>
          </p:cNvSpPr>
          <p:nvPr/>
        </p:nvSpPr>
        <p:spPr bwMode="auto">
          <a:xfrm>
            <a:off x="6352444" y="2104294"/>
            <a:ext cx="40005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 sz="1662">
              <a:latin typeface="Calibri" pitchFamily="34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5820511" y="2171703"/>
            <a:ext cx="531935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H="1">
            <a:off x="6352445" y="2502880"/>
            <a:ext cx="134815" cy="33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6686551" y="2436937"/>
            <a:ext cx="531934" cy="464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6752492" y="1976806"/>
            <a:ext cx="587620" cy="26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6491655" y="1833198"/>
            <a:ext cx="61546" cy="271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6699740" y="4626222"/>
            <a:ext cx="39712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 sz="1662">
              <a:latin typeface="Calibri" pitchFamily="34" charset="0"/>
            </a:endParaRP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6159014" y="4799138"/>
            <a:ext cx="540726" cy="26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6699742" y="5024804"/>
            <a:ext cx="131885" cy="33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7030919" y="4958864"/>
            <a:ext cx="531935" cy="464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7096858" y="4560277"/>
            <a:ext cx="332642" cy="199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6897566" y="4227637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2" name="Oval 15"/>
          <p:cNvSpPr>
            <a:spLocks noChangeArrowheads="1"/>
          </p:cNvSpPr>
          <p:nvPr/>
        </p:nvSpPr>
        <p:spPr bwMode="auto">
          <a:xfrm>
            <a:off x="2576148" y="4825514"/>
            <a:ext cx="398585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 sz="1662">
              <a:latin typeface="Calibri" pitchFamily="34" charset="0"/>
            </a:endParaRP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2044212" y="4892923"/>
            <a:ext cx="531934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H="1">
            <a:off x="2532186" y="5180135"/>
            <a:ext cx="133350" cy="33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2900000" y="5184532"/>
            <a:ext cx="329711" cy="297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V="1">
            <a:off x="2992317" y="4935417"/>
            <a:ext cx="394189" cy="674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V="1">
            <a:off x="2775438" y="4426929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2911721" y="3632691"/>
            <a:ext cx="1462454" cy="1258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4958861" y="3632691"/>
            <a:ext cx="1806820" cy="1059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 flipH="1">
            <a:off x="4781552" y="2407628"/>
            <a:ext cx="1485900" cy="7312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>
            <a:off x="2472104" y="2624506"/>
            <a:ext cx="1758462" cy="6477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350978" y="2113087"/>
            <a:ext cx="39712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2793" name="Text Box 26"/>
          <p:cNvSpPr txBox="1">
            <a:spLocks noChangeArrowheads="1"/>
          </p:cNvSpPr>
          <p:nvPr/>
        </p:nvSpPr>
        <p:spPr bwMode="auto">
          <a:xfrm>
            <a:off x="6739306" y="4651133"/>
            <a:ext cx="265234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2794" name="Text Box 27"/>
          <p:cNvSpPr txBox="1">
            <a:spLocks noChangeArrowheads="1"/>
          </p:cNvSpPr>
          <p:nvPr/>
        </p:nvSpPr>
        <p:spPr bwMode="auto">
          <a:xfrm>
            <a:off x="2627437" y="4853357"/>
            <a:ext cx="23885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 rot="1203491">
            <a:off x="2359269" y="2666741"/>
            <a:ext cx="2104292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108" b="1">
                <a:solidFill>
                  <a:srgbClr val="000000"/>
                </a:solidFill>
                <a:sym typeface="Arial" charset="0"/>
              </a:rPr>
              <a:t>1: Where can we find data?</a:t>
            </a:r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2388577" y="2709500"/>
            <a:ext cx="1701312" cy="634511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2297726" y="2344617"/>
            <a:ext cx="3865685" cy="1612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2195148" y="2863362"/>
            <a:ext cx="4504592" cy="18288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>
            <a:off x="7111514" y="4860682"/>
            <a:ext cx="496765" cy="4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>
            <a:off x="6740771" y="2318240"/>
            <a:ext cx="902677" cy="893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2801" name="Text Box 35"/>
          <p:cNvSpPr txBox="1">
            <a:spLocks noChangeArrowheads="1"/>
          </p:cNvSpPr>
          <p:nvPr/>
        </p:nvSpPr>
        <p:spPr bwMode="auto">
          <a:xfrm>
            <a:off x="3049468" y="2060333"/>
            <a:ext cx="2327031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108" b="1">
                <a:solidFill>
                  <a:srgbClr val="000000"/>
                </a:solidFill>
                <a:sym typeface="Arial" charset="0"/>
              </a:rPr>
              <a:t>3. Retrieve data from hub A</a:t>
            </a:r>
          </a:p>
        </p:txBody>
      </p:sp>
      <p:sp>
        <p:nvSpPr>
          <p:cNvPr id="32802" name="Text Box 36"/>
          <p:cNvSpPr txBox="1">
            <a:spLocks noChangeArrowheads="1"/>
          </p:cNvSpPr>
          <p:nvPr/>
        </p:nvSpPr>
        <p:spPr bwMode="auto">
          <a:xfrm rot="1389709">
            <a:off x="4060583" y="4125531"/>
            <a:ext cx="2118946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108" b="1">
                <a:solidFill>
                  <a:srgbClr val="000000"/>
                </a:solidFill>
                <a:sym typeface="Arial" charset="0"/>
              </a:rPr>
              <a:t>3: Retrieve data from hub C</a:t>
            </a:r>
          </a:p>
        </p:txBody>
      </p:sp>
      <p:sp>
        <p:nvSpPr>
          <p:cNvPr id="32803" name="Text Box 39"/>
          <p:cNvSpPr txBox="1">
            <a:spLocks noChangeArrowheads="1"/>
          </p:cNvSpPr>
          <p:nvPr/>
        </p:nvSpPr>
        <p:spPr bwMode="auto">
          <a:xfrm>
            <a:off x="1330571" y="3503735"/>
            <a:ext cx="880697" cy="6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108" b="1">
                <a:solidFill>
                  <a:srgbClr val="000000"/>
                </a:solidFill>
                <a:sym typeface="Arial" charset="0"/>
              </a:rPr>
              <a:t>     4:</a:t>
            </a:r>
            <a:br>
              <a:rPr lang="en-GB" sz="1108" b="1">
                <a:solidFill>
                  <a:srgbClr val="000000"/>
                </a:solidFill>
                <a:sym typeface="Arial" charset="0"/>
              </a:rPr>
            </a:br>
            <a:r>
              <a:rPr lang="en-GB" sz="1108" b="1">
                <a:solidFill>
                  <a:srgbClr val="000000"/>
                </a:solidFill>
                <a:sym typeface="Arial" charset="0"/>
              </a:rPr>
              <a:t>All data available</a:t>
            </a:r>
          </a:p>
        </p:txBody>
      </p:sp>
      <p:sp>
        <p:nvSpPr>
          <p:cNvPr id="32804" name="Text Box 42"/>
          <p:cNvSpPr txBox="1">
            <a:spLocks noChangeArrowheads="1"/>
          </p:cNvSpPr>
          <p:nvPr/>
        </p:nvSpPr>
        <p:spPr bwMode="auto">
          <a:xfrm rot="1314741">
            <a:off x="2542443" y="3169367"/>
            <a:ext cx="1928446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108" b="1">
                <a:solidFill>
                  <a:srgbClr val="990033"/>
                </a:solidFill>
                <a:sym typeface="Arial" charset="0"/>
              </a:rPr>
              <a:t>2: In hub A and C</a:t>
            </a:r>
          </a:p>
        </p:txBody>
      </p:sp>
      <p:sp>
        <p:nvSpPr>
          <p:cNvPr id="32805" name="Line 34"/>
          <p:cNvSpPr>
            <a:spLocks noChangeShapeType="1"/>
          </p:cNvSpPr>
          <p:nvPr/>
        </p:nvSpPr>
        <p:spPr bwMode="auto">
          <a:xfrm flipH="1" flipV="1">
            <a:off x="6619146" y="2508740"/>
            <a:ext cx="301869" cy="7722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pic>
        <p:nvPicPr>
          <p:cNvPr id="32806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15" y="2003181"/>
            <a:ext cx="844062" cy="8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15" y="2255227"/>
            <a:ext cx="740019" cy="7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77" y="2240577"/>
            <a:ext cx="738554" cy="7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31" y="4577861"/>
            <a:ext cx="740019" cy="7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4" y="1487366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90" y="1660281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5" y="2571751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36" y="2574681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34" y="1705711"/>
            <a:ext cx="655027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36" y="3785089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43" y="4100147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11" y="5096609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8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89" y="5096609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9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65" y="4580793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0" name="Picture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66" y="5262197"/>
            <a:ext cx="655026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1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86" y="5172811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2" name="Picture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81" y="4608636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3" name="Picture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40" y="3984381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4" name="Picture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11" y="4702420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5" name="Picture 1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00" y="3172561"/>
            <a:ext cx="740019" cy="7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74" y="2867758"/>
            <a:ext cx="584688" cy="80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Hubs &amp; </a:t>
            </a:r>
            <a:r>
              <a:rPr lang="nl-BE" dirty="0" err="1" smtClean="0"/>
              <a:t>metahub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17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8946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23" y="1177432"/>
            <a:ext cx="664689" cy="664689"/>
          </a:xfrm>
          <a:prstGeom prst="rect">
            <a:avLst/>
          </a:prstGeom>
        </p:spPr>
      </p:pic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6497516" y="2256694"/>
            <a:ext cx="40005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 sz="1662">
              <a:latin typeface="Calibri" pitchFamily="34" charset="0"/>
            </a:endParaRP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5965581" y="2324103"/>
            <a:ext cx="531934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H="1">
            <a:off x="6497518" y="2655280"/>
            <a:ext cx="134815" cy="33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6831627" y="2589337"/>
            <a:ext cx="531935" cy="464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V="1">
            <a:off x="6897569" y="2129206"/>
            <a:ext cx="587619" cy="26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H="1" flipV="1">
            <a:off x="6632333" y="2032493"/>
            <a:ext cx="65943" cy="2242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6699740" y="4626222"/>
            <a:ext cx="39712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 sz="1662">
              <a:latin typeface="Calibri" pitchFamily="34" charset="0"/>
            </a:endParaRP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6159014" y="4799138"/>
            <a:ext cx="540726" cy="26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6699742" y="5024804"/>
            <a:ext cx="131885" cy="33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7030919" y="4958864"/>
            <a:ext cx="531935" cy="464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7096858" y="4560277"/>
            <a:ext cx="332642" cy="199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6897566" y="4227637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3118340" y="5011617"/>
            <a:ext cx="398585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 sz="1662">
              <a:latin typeface="Calibri" pitchFamily="34" charset="0"/>
            </a:endParaRP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2586404" y="5079026"/>
            <a:ext cx="531934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3074379" y="5366242"/>
            <a:ext cx="133350" cy="33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3442192" y="5370637"/>
            <a:ext cx="329711" cy="297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3534510" y="5121521"/>
            <a:ext cx="394189" cy="674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V="1">
            <a:off x="3317631" y="4613033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 flipV="1">
            <a:off x="3453914" y="3711820"/>
            <a:ext cx="1107831" cy="136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 flipH="1" flipV="1">
            <a:off x="5037996" y="3547700"/>
            <a:ext cx="1727689" cy="1144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 flipH="1">
            <a:off x="4974983" y="2554168"/>
            <a:ext cx="1531326" cy="644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sz="1662"/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6496052" y="2265487"/>
            <a:ext cx="397119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6739306" y="4651133"/>
            <a:ext cx="265234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3169630" y="5039462"/>
            <a:ext cx="23885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GB" sz="1662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cxnSp>
        <p:nvCxnSpPr>
          <p:cNvPr id="33818" name="Straight Connector 2"/>
          <p:cNvCxnSpPr>
            <a:cxnSpLocks noChangeShapeType="1"/>
          </p:cNvCxnSpPr>
          <p:nvPr/>
        </p:nvCxnSpPr>
        <p:spPr bwMode="auto">
          <a:xfrm>
            <a:off x="2586404" y="4060585"/>
            <a:ext cx="613996" cy="101697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Box 74"/>
          <p:cNvSpPr txBox="1">
            <a:spLocks noChangeArrowheads="1"/>
          </p:cNvSpPr>
          <p:nvPr/>
        </p:nvSpPr>
        <p:spPr bwMode="auto">
          <a:xfrm>
            <a:off x="2010509" y="3367457"/>
            <a:ext cx="1252904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SzPct val="100000"/>
            </a:pPr>
            <a:r>
              <a:rPr lang="en-GB" sz="1846" b="1">
                <a:solidFill>
                  <a:srgbClr val="00B0F0"/>
                </a:solidFill>
                <a:latin typeface="Consolas" pitchFamily="49" charset="0"/>
              </a:rPr>
              <a:t>InterMed</a:t>
            </a:r>
          </a:p>
          <a:p>
            <a:pPr algn="ctr" eaLnBrk="0" hangingPunct="0">
              <a:buSzPct val="100000"/>
            </a:pPr>
            <a:r>
              <a:rPr lang="en-GB" sz="1846" b="1">
                <a:solidFill>
                  <a:srgbClr val="00B0F0"/>
                </a:solidFill>
                <a:latin typeface="Consolas" pitchFamily="49" charset="0"/>
              </a:rPr>
              <a:t>BruSafe</a:t>
            </a:r>
          </a:p>
        </p:txBody>
      </p:sp>
      <p:cxnSp>
        <p:nvCxnSpPr>
          <p:cNvPr id="33820" name="Straight Connector 11"/>
          <p:cNvCxnSpPr>
            <a:cxnSpLocks noChangeShapeType="1"/>
          </p:cNvCxnSpPr>
          <p:nvPr/>
        </p:nvCxnSpPr>
        <p:spPr bwMode="auto">
          <a:xfrm>
            <a:off x="1301263" y="3020158"/>
            <a:ext cx="526074" cy="5275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Connector 13"/>
          <p:cNvCxnSpPr>
            <a:cxnSpLocks noChangeShapeType="1"/>
          </p:cNvCxnSpPr>
          <p:nvPr/>
        </p:nvCxnSpPr>
        <p:spPr bwMode="auto">
          <a:xfrm>
            <a:off x="1266092" y="3669323"/>
            <a:ext cx="41030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Connector 15"/>
          <p:cNvCxnSpPr>
            <a:cxnSpLocks noChangeShapeType="1"/>
          </p:cNvCxnSpPr>
          <p:nvPr/>
        </p:nvCxnSpPr>
        <p:spPr bwMode="auto">
          <a:xfrm flipV="1">
            <a:off x="1266094" y="3874478"/>
            <a:ext cx="694592" cy="4249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Connector 17"/>
          <p:cNvCxnSpPr>
            <a:cxnSpLocks noChangeShapeType="1"/>
          </p:cNvCxnSpPr>
          <p:nvPr/>
        </p:nvCxnSpPr>
        <p:spPr bwMode="auto">
          <a:xfrm flipV="1">
            <a:off x="2586406" y="2048610"/>
            <a:ext cx="465534" cy="24178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Connector 19"/>
          <p:cNvCxnSpPr>
            <a:cxnSpLocks noChangeShapeType="1"/>
            <a:stCxn id="33829" idx="0"/>
          </p:cNvCxnSpPr>
          <p:nvPr/>
        </p:nvCxnSpPr>
        <p:spPr bwMode="auto">
          <a:xfrm flipH="1" flipV="1">
            <a:off x="3169631" y="2144592"/>
            <a:ext cx="243529" cy="56344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Connector 21"/>
          <p:cNvCxnSpPr>
            <a:cxnSpLocks noChangeShapeType="1"/>
            <a:stCxn id="33828" idx="3"/>
          </p:cNvCxnSpPr>
          <p:nvPr/>
        </p:nvCxnSpPr>
        <p:spPr bwMode="auto">
          <a:xfrm flipV="1">
            <a:off x="2325566" y="1968013"/>
            <a:ext cx="567836" cy="16119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4000504" y="2354876"/>
            <a:ext cx="402981" cy="4689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 sz="1662"/>
          </a:p>
        </p:txBody>
      </p:sp>
      <p:pic>
        <p:nvPicPr>
          <p:cNvPr id="338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83" y="1743809"/>
            <a:ext cx="1811215" cy="44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91" y="1792168"/>
            <a:ext cx="674077" cy="6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40" y="2708033"/>
            <a:ext cx="722434" cy="72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89" y="2392244"/>
            <a:ext cx="842596" cy="8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2" y="3947749"/>
            <a:ext cx="842597" cy="8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2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9" y="3289789"/>
            <a:ext cx="844062" cy="8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3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7" y="2637696"/>
            <a:ext cx="844062" cy="8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63" y="4123596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27" y="4884128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6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81" y="5410204"/>
            <a:ext cx="655027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Picture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58" y="5341328"/>
            <a:ext cx="655026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82" y="4794742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Picture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27" y="1792166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35" y="1500555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1" name="Picture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4" y="1800958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2" name="Picture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1" y="2725617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55" y="2731481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4" name="Picture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11" y="5064370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5" name="Picture 9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93" y="4268667"/>
            <a:ext cx="653562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6" name="Picture 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66" y="3798278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7" name="Picture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43" y="4632082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89" y="5096609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9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81" y="2804746"/>
            <a:ext cx="638908" cy="8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 smtClean="0">
                <a:latin typeface="+mj-lt"/>
              </a:rPr>
              <a:t>Gezondheidskluizen</a:t>
            </a:r>
            <a:endParaRPr lang="en-GB" dirty="0">
              <a:latin typeface="+mj-lt"/>
            </a:endParaRPr>
          </a:p>
        </p:txBody>
      </p:sp>
      <p:cxnSp>
        <p:nvCxnSpPr>
          <p:cNvPr id="67" name="Straight Connector 21"/>
          <p:cNvCxnSpPr>
            <a:cxnSpLocks noChangeShapeType="1"/>
            <a:stCxn id="61" idx="3"/>
          </p:cNvCxnSpPr>
          <p:nvPr/>
        </p:nvCxnSpPr>
        <p:spPr bwMode="auto">
          <a:xfrm>
            <a:off x="2657910" y="1509777"/>
            <a:ext cx="235492" cy="23403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18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58980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MijnGezondheid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8" y="1368463"/>
            <a:ext cx="8440615" cy="44566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19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722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eGezondheid</a:t>
            </a:r>
            <a:r>
              <a:rPr lang="en-US" dirty="0" smtClean="0"/>
              <a:t>: </a:t>
            </a:r>
            <a:r>
              <a:rPr lang="en-US" dirty="0" err="1" smtClean="0"/>
              <a:t>doelstellingen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2897" b="3805"/>
          <a:stretch/>
        </p:blipFill>
        <p:spPr>
          <a:xfrm>
            <a:off x="11954" y="1124744"/>
            <a:ext cx="4490486" cy="3157373"/>
          </a:xfrm>
          <a:prstGeom prst="rect">
            <a:avLst/>
          </a:prstGeom>
        </p:spPr>
      </p:pic>
      <p:pic>
        <p:nvPicPr>
          <p:cNvPr id="7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"/>
          <a:stretch/>
        </p:blipFill>
        <p:spPr>
          <a:xfrm>
            <a:off x="4502440" y="2487636"/>
            <a:ext cx="4653514" cy="35921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804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69" y="1137713"/>
            <a:ext cx="5768309" cy="5018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MijnGezondheid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20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68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loopt goed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aandacht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bereiken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draagvlak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overleg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eGezondheid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samenwerking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overheidsinstanties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regionaal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gestage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vooruitgang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ontwikkeling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 one left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raktisch-werkende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toegevoegde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waarde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bewaking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veiligheid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21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77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kan beter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op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continuity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pijler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actieplan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gebruiksvriendelijkheid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noodzaak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grotere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samenhang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fysische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(met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behoud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logische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scheiding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van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afzonderlijke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systemen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grotere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aandacht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kwaliteit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de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data: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eGezondheid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systemen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wegwerken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blind spots: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mHealth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telegeneeskunde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22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9060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brengt de toekomst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/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periodieke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van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eGezondheid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zorgverleners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patiënten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uitbouw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workflows 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gedeelde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dossiers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zorgverleners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zorginstellingen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patiënt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dematerialisatie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ondersteuning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geïntegreerde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VIDIS: Virtual Integrated Drug Information System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wetenschappelijke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evidentie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ondersteuning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zorgverleners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 support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verhoging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gegevens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(minder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SumEHR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bevordering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codering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gegevens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Snomed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Loinc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...)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alignering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initiatieven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standaarden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grensoverschrijdende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gegevensuitwisseling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ontwikkeling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databeleid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23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77143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Ideeën voor opleidingsmodule(s)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mogelijkheden</a:t>
            </a:r>
            <a:r>
              <a:rPr lang="en-US" dirty="0" smtClean="0"/>
              <a:t> en </a:t>
            </a:r>
            <a:r>
              <a:rPr lang="en-US" dirty="0" err="1" smtClean="0"/>
              <a:t>belang</a:t>
            </a:r>
            <a:r>
              <a:rPr lang="en-US" dirty="0" smtClean="0"/>
              <a:t> </a:t>
            </a:r>
            <a:r>
              <a:rPr lang="en-US" dirty="0"/>
              <a:t>van </a:t>
            </a:r>
            <a:r>
              <a:rPr lang="en-US" dirty="0" err="1" smtClean="0"/>
              <a:t>eGezondheid</a:t>
            </a:r>
            <a:endParaRPr lang="en-US" dirty="0" smtClean="0"/>
          </a:p>
          <a:p>
            <a:pPr lvl="1"/>
            <a:r>
              <a:rPr lang="en-US" dirty="0" err="1" smtClean="0"/>
              <a:t>betere</a:t>
            </a:r>
            <a:r>
              <a:rPr lang="en-US" dirty="0" smtClean="0"/>
              <a:t> </a:t>
            </a:r>
            <a:r>
              <a:rPr lang="en-US" dirty="0" err="1" smtClean="0"/>
              <a:t>ondersteuning</a:t>
            </a:r>
            <a:r>
              <a:rPr lang="en-US" dirty="0" smtClean="0"/>
              <a:t> </a:t>
            </a:r>
            <a:r>
              <a:rPr lang="en-US" dirty="0" err="1" smtClean="0"/>
              <a:t>kwalitatieve</a:t>
            </a:r>
            <a:r>
              <a:rPr lang="en-US" dirty="0" smtClean="0"/>
              <a:t> </a:t>
            </a:r>
            <a:r>
              <a:rPr lang="en-US" dirty="0" err="1" smtClean="0"/>
              <a:t>zorg</a:t>
            </a:r>
            <a:r>
              <a:rPr lang="en-US" dirty="0" smtClean="0"/>
              <a:t> en </a:t>
            </a:r>
            <a:r>
              <a:rPr lang="en-US" dirty="0" err="1" smtClean="0"/>
              <a:t>patiëntveiligheid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vereenvoudiging</a:t>
            </a:r>
            <a:r>
              <a:rPr lang="en-US" dirty="0" smtClean="0"/>
              <a:t> </a:t>
            </a:r>
            <a:r>
              <a:rPr lang="en-US" dirty="0" err="1" smtClean="0"/>
              <a:t>processen</a:t>
            </a:r>
            <a:endParaRPr lang="en-US" dirty="0" smtClean="0"/>
          </a:p>
          <a:p>
            <a:pPr lvl="1"/>
            <a:r>
              <a:rPr lang="en-US" dirty="0" err="1" smtClean="0"/>
              <a:t>onderzoeks</a:t>
            </a:r>
            <a:r>
              <a:rPr lang="en-US" dirty="0" smtClean="0"/>
              <a:t>- en </a:t>
            </a:r>
            <a:r>
              <a:rPr lang="en-US" dirty="0" err="1" smtClean="0"/>
              <a:t>beleidsondersteuning</a:t>
            </a:r>
            <a:endParaRPr lang="en-US" dirty="0" smtClean="0"/>
          </a:p>
          <a:p>
            <a:pPr lvl="1"/>
            <a:r>
              <a:rPr lang="en-US" dirty="0" err="1" smtClean="0"/>
              <a:t>patiëntbetrokkenheid</a:t>
            </a:r>
            <a:endParaRPr lang="nl-BE" dirty="0"/>
          </a:p>
          <a:p>
            <a:pPr lvl="0"/>
            <a:r>
              <a:rPr lang="nl-BE" dirty="0"/>
              <a:t>v</a:t>
            </a:r>
            <a:r>
              <a:rPr lang="nl-BE" dirty="0" smtClean="0"/>
              <a:t>ertrouwd </a:t>
            </a:r>
            <a:r>
              <a:rPr lang="nl-BE" dirty="0"/>
              <a:t>maken met basisterminologie van </a:t>
            </a:r>
            <a:r>
              <a:rPr lang="nl-BE" dirty="0" smtClean="0"/>
              <a:t>informatiebeheer: principes </a:t>
            </a:r>
            <a:r>
              <a:rPr lang="nl-BE" dirty="0"/>
              <a:t>van goed </a:t>
            </a:r>
            <a:r>
              <a:rPr lang="nl-BE" dirty="0" smtClean="0"/>
              <a:t>informatiebeheer, principes </a:t>
            </a:r>
            <a:r>
              <a:rPr lang="nl-BE" dirty="0"/>
              <a:t>van softwareontwikkeling, gebruikers- en toegangsbeheer, informatieveiligheid, </a:t>
            </a:r>
            <a:r>
              <a:rPr lang="nl-BE" dirty="0" err="1"/>
              <a:t>cloud</a:t>
            </a:r>
            <a:r>
              <a:rPr lang="nl-BE" dirty="0"/>
              <a:t>, API, artificiële intelligentie, </a:t>
            </a:r>
            <a:r>
              <a:rPr lang="nl-BE" dirty="0" smtClean="0"/>
              <a:t>big data, mobiele </a:t>
            </a:r>
            <a:r>
              <a:rPr lang="nl-BE" dirty="0"/>
              <a:t>toepassingen, </a:t>
            </a:r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24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87207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Ideeën voor opleidingsmodule(s)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inhoudelijke basisconcepten van </a:t>
            </a:r>
            <a:r>
              <a:rPr lang="nl-BE" dirty="0" err="1" smtClean="0"/>
              <a:t>eGezondheid</a:t>
            </a:r>
            <a:r>
              <a:rPr lang="nl-BE" dirty="0"/>
              <a:t>:</a:t>
            </a:r>
            <a:r>
              <a:rPr lang="nl-BE" dirty="0" smtClean="0"/>
              <a:t> actoren</a:t>
            </a:r>
            <a:r>
              <a:rPr lang="nl-BE" dirty="0"/>
              <a:t>, geïnformeerde toestemming, zorgrelatie, doelbindingsprincipe, evenredigheidsprincipe, </a:t>
            </a:r>
            <a:r>
              <a:rPr lang="nl-BE" dirty="0" smtClean="0"/>
              <a:t>cirkels </a:t>
            </a:r>
            <a:r>
              <a:rPr lang="nl-BE" dirty="0"/>
              <a:t>van vertrouwen, </a:t>
            </a:r>
            <a:r>
              <a:rPr lang="nl-BE" dirty="0" smtClean="0"/>
              <a:t>…</a:t>
            </a:r>
            <a:endParaRPr lang="nl-BE" dirty="0"/>
          </a:p>
          <a:p>
            <a:pPr lvl="0"/>
            <a:endParaRPr lang="nl-BE" dirty="0" smtClean="0"/>
          </a:p>
          <a:p>
            <a:pPr lvl="0"/>
            <a:r>
              <a:rPr lang="nl-BE" dirty="0" smtClean="0"/>
              <a:t>basisarchitectuur </a:t>
            </a:r>
            <a:r>
              <a:rPr lang="nl-BE" dirty="0"/>
              <a:t>van </a:t>
            </a:r>
            <a:r>
              <a:rPr lang="nl-BE" dirty="0" err="1"/>
              <a:t>eGezondheid</a:t>
            </a:r>
            <a:r>
              <a:rPr lang="nl-BE" dirty="0"/>
              <a:t> in </a:t>
            </a:r>
            <a:r>
              <a:rPr lang="nl-BE" dirty="0" smtClean="0"/>
              <a:t>België: authentieke </a:t>
            </a:r>
            <a:r>
              <a:rPr lang="nl-BE" dirty="0"/>
              <a:t>bronnen, gezondheidskluizen, basisdiensten eHealth-platform, diensten met toegevoegde waarde, standaarden, </a:t>
            </a:r>
            <a:r>
              <a:rPr lang="nl-BE" dirty="0" smtClean="0"/>
              <a:t>…</a:t>
            </a:r>
            <a:endParaRPr lang="nl-BE" dirty="0"/>
          </a:p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25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5636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Ideeën voor </a:t>
            </a:r>
            <a:r>
              <a:rPr lang="nl-BE" dirty="0" smtClean="0"/>
              <a:t>opleidingsmodule(s)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c</a:t>
            </a:r>
            <a:r>
              <a:rPr lang="nl-BE" dirty="0" smtClean="0"/>
              <a:t>oncrete </a:t>
            </a:r>
            <a:r>
              <a:rPr lang="nl-BE" dirty="0" err="1"/>
              <a:t>use</a:t>
            </a:r>
            <a:r>
              <a:rPr lang="nl-BE" dirty="0"/>
              <a:t> cases van </a:t>
            </a:r>
            <a:r>
              <a:rPr lang="nl-BE" dirty="0" err="1"/>
              <a:t>eGezondheid</a:t>
            </a:r>
            <a:r>
              <a:rPr lang="nl-BE" dirty="0"/>
              <a:t> met inzicht in nut ervan</a:t>
            </a:r>
          </a:p>
          <a:p>
            <a:pPr lvl="0"/>
            <a:r>
              <a:rPr lang="nl-BE" dirty="0" smtClean="0"/>
              <a:t>belang </a:t>
            </a:r>
            <a:r>
              <a:rPr lang="nl-BE" dirty="0"/>
              <a:t>en wijze van goede structurering van gezondheidsinformatie (</a:t>
            </a:r>
            <a:r>
              <a:rPr lang="nl-BE" dirty="0" err="1"/>
              <a:t>Snomed</a:t>
            </a:r>
            <a:r>
              <a:rPr lang="nl-BE" dirty="0"/>
              <a:t>, coderingssystemen)</a:t>
            </a:r>
          </a:p>
          <a:p>
            <a:pPr lvl="0"/>
            <a:r>
              <a:rPr lang="nl-BE" dirty="0" smtClean="0"/>
              <a:t>praktische </a:t>
            </a:r>
            <a:r>
              <a:rPr lang="nl-BE" dirty="0"/>
              <a:t>opleiding bij gebruik van informatiesystemen</a:t>
            </a:r>
          </a:p>
          <a:p>
            <a:pPr lvl="0"/>
            <a:r>
              <a:rPr lang="nl-BE" dirty="0" smtClean="0"/>
              <a:t>ethische </a:t>
            </a:r>
            <a:r>
              <a:rPr lang="nl-BE" dirty="0"/>
              <a:t>aspecten</a:t>
            </a:r>
          </a:p>
          <a:p>
            <a:pPr lvl="0"/>
            <a:r>
              <a:rPr lang="nl-BE" dirty="0" smtClean="0"/>
              <a:t>juridisch </a:t>
            </a:r>
            <a:r>
              <a:rPr lang="nl-BE" dirty="0"/>
              <a:t>kader</a:t>
            </a:r>
          </a:p>
          <a:p>
            <a:pPr lvl="0"/>
            <a:r>
              <a:rPr lang="nl-BE" dirty="0" smtClean="0"/>
              <a:t>financieel </a:t>
            </a:r>
            <a:r>
              <a:rPr lang="nl-BE" dirty="0"/>
              <a:t>kader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26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0874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Belang van goede timing tijdens curriculum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één module of verschillende modules op verschillende tijdstippen ?</a:t>
            </a:r>
          </a:p>
          <a:p>
            <a:endParaRPr lang="nl-BE" dirty="0"/>
          </a:p>
          <a:p>
            <a:r>
              <a:rPr lang="nl-BE" dirty="0" smtClean="0"/>
              <a:t>hoe ervoor zorgen dat opleiding niet louter academisch is ?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27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99723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Meer info: www.frankrobben.be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28</a:t>
            </a:fld>
            <a:r>
              <a:rPr lang="fr-BE" smtClean="0"/>
              <a:t> 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38" y="922177"/>
            <a:ext cx="6863454" cy="545915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140549" y="1735644"/>
            <a:ext cx="818728" cy="512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ight Arrow 8"/>
          <p:cNvSpPr/>
          <p:nvPr/>
        </p:nvSpPr>
        <p:spPr>
          <a:xfrm>
            <a:off x="5242756" y="4941168"/>
            <a:ext cx="818728" cy="512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4934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Meer </a:t>
            </a:r>
            <a:r>
              <a:rPr lang="nl-BE" dirty="0" smtClean="0"/>
              <a:t>info: www.frankrobben.be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29</a:t>
            </a:fld>
            <a:r>
              <a:rPr lang="fr-BE" smtClean="0"/>
              <a:t> 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5" y="987101"/>
            <a:ext cx="8199291" cy="532221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418678" y="4572419"/>
            <a:ext cx="818728" cy="512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ight Arrow 7"/>
          <p:cNvSpPr/>
          <p:nvPr/>
        </p:nvSpPr>
        <p:spPr>
          <a:xfrm>
            <a:off x="5418678" y="1818697"/>
            <a:ext cx="818728" cy="512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ight Arrow 8"/>
          <p:cNvSpPr/>
          <p:nvPr/>
        </p:nvSpPr>
        <p:spPr>
          <a:xfrm>
            <a:off x="5418678" y="5301208"/>
            <a:ext cx="818728" cy="512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591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eGezondheid</a:t>
            </a:r>
            <a:r>
              <a:rPr lang="nl-BE" dirty="0" smtClean="0"/>
              <a:t>: </a:t>
            </a:r>
            <a:r>
              <a:rPr lang="nl-BE" dirty="0" err="1" smtClean="0"/>
              <a:t>ontainerbegrip</a:t>
            </a:r>
            <a:r>
              <a:rPr lang="nl-BE" dirty="0" smtClean="0"/>
              <a:t> (WHO, 2018)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25515"/>
            <a:ext cx="5904656" cy="534964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3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38969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30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297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eGezondheid</a:t>
            </a:r>
            <a:r>
              <a:rPr lang="nl-BE" dirty="0" smtClean="0"/>
              <a:t>: containerbegrip </a:t>
            </a:r>
            <a:r>
              <a:rPr lang="nl-BE" dirty="0"/>
              <a:t>(WHO, 2018)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2227" r="2009" b="3509"/>
          <a:stretch/>
        </p:blipFill>
        <p:spPr>
          <a:xfrm>
            <a:off x="2503508" y="957791"/>
            <a:ext cx="4084716" cy="537242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4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5670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eGezondheid</a:t>
            </a:r>
            <a:r>
              <a:rPr lang="nl-BE" dirty="0" smtClean="0"/>
              <a:t>: containerbegrip </a:t>
            </a:r>
            <a:r>
              <a:rPr lang="nl-BE" dirty="0"/>
              <a:t>(WHO, 2018)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1841" r="1613" b="6218"/>
          <a:stretch/>
        </p:blipFill>
        <p:spPr>
          <a:xfrm>
            <a:off x="2267744" y="1067453"/>
            <a:ext cx="4536504" cy="521698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5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091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eGezondheid</a:t>
            </a:r>
            <a:r>
              <a:rPr lang="nl-BE" dirty="0" smtClean="0"/>
              <a:t>: containerbegrip </a:t>
            </a:r>
            <a:r>
              <a:rPr lang="nl-BE" dirty="0"/>
              <a:t>(WHO, 2018)</a:t>
            </a:r>
          </a:p>
        </p:txBody>
      </p:sp>
      <p:pic>
        <p:nvPicPr>
          <p:cNvPr id="6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04856" cy="534393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6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9916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eGezondheid</a:t>
            </a:r>
            <a:r>
              <a:rPr lang="nl-BE" dirty="0" smtClean="0"/>
              <a:t> staat hoog op de agenda</a:t>
            </a:r>
            <a:endParaRPr lang="nl-BE" dirty="0"/>
          </a:p>
        </p:txBody>
      </p:sp>
      <p:pic>
        <p:nvPicPr>
          <p:cNvPr id="6" name="Tijdelijke aanduiding voor inhoud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b="3199"/>
          <a:stretch/>
        </p:blipFill>
        <p:spPr>
          <a:xfrm>
            <a:off x="755576" y="965714"/>
            <a:ext cx="7643192" cy="54156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7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156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België</a:t>
            </a:r>
            <a:r>
              <a:rPr lang="en-US" dirty="0" smtClean="0"/>
              <a:t>: </a:t>
            </a:r>
            <a:r>
              <a:rPr lang="en-US" dirty="0" err="1" smtClean="0"/>
              <a:t>opeenvolgende</a:t>
            </a:r>
            <a:r>
              <a:rPr lang="en-US" dirty="0" smtClean="0"/>
              <a:t> </a:t>
            </a:r>
            <a:r>
              <a:rPr lang="en-US" dirty="0" err="1" smtClean="0"/>
              <a:t>actieplannen</a:t>
            </a:r>
            <a:endParaRPr lang="en-US" dirty="0"/>
          </a:p>
        </p:txBody>
      </p:sp>
      <p:pic>
        <p:nvPicPr>
          <p:cNvPr id="6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77" y="2371590"/>
            <a:ext cx="2952328" cy="1891278"/>
          </a:xfrm>
          <a:prstGeom prst="rect">
            <a:avLst/>
          </a:prstGeom>
        </p:spPr>
      </p:pic>
      <p:pic>
        <p:nvPicPr>
          <p:cNvPr id="7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08" y="2400913"/>
            <a:ext cx="2761391" cy="1314130"/>
          </a:xfrm>
          <a:prstGeom prst="rect">
            <a:avLst/>
          </a:prstGeom>
        </p:spPr>
      </p:pic>
      <p:pic>
        <p:nvPicPr>
          <p:cNvPr id="8" name="Afbeelding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8" y="2371590"/>
            <a:ext cx="1694816" cy="1978788"/>
          </a:xfrm>
          <a:prstGeom prst="rect">
            <a:avLst/>
          </a:prstGeom>
        </p:spPr>
      </p:pic>
      <p:pic>
        <p:nvPicPr>
          <p:cNvPr id="9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6" y="3654139"/>
            <a:ext cx="1167688" cy="6087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8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113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staan we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degelijke architectuur en onderbouw</a:t>
            </a:r>
          </a:p>
          <a:p>
            <a:r>
              <a:rPr lang="nl-BE" dirty="0" smtClean="0"/>
              <a:t>elektronische dossier voor huisartsen, ziekenhuizen, apothekers</a:t>
            </a:r>
          </a:p>
          <a:p>
            <a:r>
              <a:rPr lang="nl-BE" dirty="0" smtClean="0"/>
              <a:t>vereenvoudiging van aantal administratieve processen</a:t>
            </a:r>
          </a:p>
          <a:p>
            <a:r>
              <a:rPr lang="nl-BE" dirty="0" smtClean="0"/>
              <a:t>spelregels voor toegang tot gegevens</a:t>
            </a:r>
          </a:p>
          <a:p>
            <a:r>
              <a:rPr lang="nl-BE" dirty="0" smtClean="0"/>
              <a:t>aantal authentieke bronnen (</a:t>
            </a:r>
            <a:r>
              <a:rPr lang="nl-BE" dirty="0" err="1" smtClean="0"/>
              <a:t>Cobrha</a:t>
            </a:r>
            <a:r>
              <a:rPr lang="nl-BE" dirty="0" smtClean="0"/>
              <a:t>, UPPAD, SAM, …)</a:t>
            </a:r>
          </a:p>
          <a:p>
            <a:r>
              <a:rPr lang="nl-BE" dirty="0" smtClean="0"/>
              <a:t>basisdiensten eHealth-platform, hub-</a:t>
            </a:r>
            <a:r>
              <a:rPr lang="nl-BE" dirty="0" err="1" smtClean="0"/>
              <a:t>metahub</a:t>
            </a:r>
            <a:r>
              <a:rPr lang="nl-BE" dirty="0" smtClean="0"/>
              <a:t>, gezondheidskluizen, </a:t>
            </a:r>
            <a:r>
              <a:rPr lang="nl-BE" dirty="0" err="1" smtClean="0"/>
              <a:t>HealthData</a:t>
            </a:r>
            <a:r>
              <a:rPr lang="nl-BE" dirty="0" smtClean="0"/>
              <a:t>, …</a:t>
            </a:r>
          </a:p>
          <a:p>
            <a:r>
              <a:rPr lang="nl-BE" dirty="0" smtClean="0"/>
              <a:t>elektronisch voorschrijven van geneesmiddelen</a:t>
            </a:r>
          </a:p>
          <a:p>
            <a:r>
              <a:rPr lang="nl-BE" dirty="0" smtClean="0"/>
              <a:t>personal health viewer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9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162428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805</Words>
  <Application>Microsoft Office PowerPoint</Application>
  <PresentationFormat>On-screen Show (4:3)</PresentationFormat>
  <Paragraphs>211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Times New Roman</vt:lpstr>
      <vt:lpstr>1_Custom Design</vt:lpstr>
      <vt:lpstr>Input voor denktank tot herziening opleiding geneeskunde KU Leuven</vt:lpstr>
      <vt:lpstr>eGezondheid: doelstellingen</vt:lpstr>
      <vt:lpstr>eGezondheid: ontainerbegrip (WHO, 2018)</vt:lpstr>
      <vt:lpstr>eGezondheid: containerbegrip (WHO, 2018)</vt:lpstr>
      <vt:lpstr>eGezondheid: containerbegrip (WHO, 2018)</vt:lpstr>
      <vt:lpstr>eGezondheid: containerbegrip (WHO, 2018)</vt:lpstr>
      <vt:lpstr>eGezondheid staat hoog op de agenda</vt:lpstr>
      <vt:lpstr>België: opeenvolgende actieplannen</vt:lpstr>
      <vt:lpstr>Waar staan we ?</vt:lpstr>
      <vt:lpstr>eGezondheid in de praktijk</vt:lpstr>
      <vt:lpstr>eGezondheid in de praktijk</vt:lpstr>
      <vt:lpstr>Enkele cijfers</vt:lpstr>
      <vt:lpstr>Technische keuzes</vt:lpstr>
      <vt:lpstr>Basisarchitectuur</vt:lpstr>
      <vt:lpstr>Basisdiensten eHealth-platform</vt:lpstr>
      <vt:lpstr>Hubs &amp; metahub</vt:lpstr>
      <vt:lpstr>Hubs &amp; metahub</vt:lpstr>
      <vt:lpstr>Gezondheidskluizen</vt:lpstr>
      <vt:lpstr>MijnGezondheid</vt:lpstr>
      <vt:lpstr>MijnGezondheid</vt:lpstr>
      <vt:lpstr>Wat loopt goed ?</vt:lpstr>
      <vt:lpstr>Wat kan beter ?</vt:lpstr>
      <vt:lpstr>Wat brengt de toekomst ?</vt:lpstr>
      <vt:lpstr>Ideeën voor opleidingsmodule(s)</vt:lpstr>
      <vt:lpstr>Ideeën voor opleidingsmodule(s)</vt:lpstr>
      <vt:lpstr>Ideeën voor opleidingsmodule(s)</vt:lpstr>
      <vt:lpstr>Belang van goede timing tijdens curriculum</vt:lpstr>
      <vt:lpstr>Meer info: www.frankrobben.be</vt:lpstr>
      <vt:lpstr>Meer info: www.frankrobben.be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Frank Robben (KSZ-BCSS)</cp:lastModifiedBy>
  <cp:revision>101</cp:revision>
  <dcterms:created xsi:type="dcterms:W3CDTF">2017-09-11T11:22:14Z</dcterms:created>
  <dcterms:modified xsi:type="dcterms:W3CDTF">2019-10-25T13:07:44Z</dcterms:modified>
</cp:coreProperties>
</file>