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0" r:id="rId1"/>
    <p:sldMasterId id="2147483683" r:id="rId2"/>
    <p:sldMasterId id="2147483697" r:id="rId3"/>
  </p:sldMasterIdLst>
  <p:notesMasterIdLst>
    <p:notesMasterId r:id="rId89"/>
  </p:notesMasterIdLst>
  <p:handoutMasterIdLst>
    <p:handoutMasterId r:id="rId90"/>
  </p:handoutMasterIdLst>
  <p:sldIdLst>
    <p:sldId id="256" r:id="rId4"/>
    <p:sldId id="445" r:id="rId5"/>
    <p:sldId id="446" r:id="rId6"/>
    <p:sldId id="447" r:id="rId7"/>
    <p:sldId id="448" r:id="rId8"/>
    <p:sldId id="449" r:id="rId9"/>
    <p:sldId id="450" r:id="rId10"/>
    <p:sldId id="451" r:id="rId11"/>
    <p:sldId id="452" r:id="rId12"/>
    <p:sldId id="453" r:id="rId13"/>
    <p:sldId id="454" r:id="rId14"/>
    <p:sldId id="455" r:id="rId15"/>
    <p:sldId id="456" r:id="rId16"/>
    <p:sldId id="439" r:id="rId17"/>
    <p:sldId id="440" r:id="rId18"/>
    <p:sldId id="436" r:id="rId19"/>
    <p:sldId id="437" r:id="rId20"/>
    <p:sldId id="438" r:id="rId21"/>
    <p:sldId id="381" r:id="rId22"/>
    <p:sldId id="391" r:id="rId23"/>
    <p:sldId id="392" r:id="rId24"/>
    <p:sldId id="422" r:id="rId25"/>
    <p:sldId id="393" r:id="rId26"/>
    <p:sldId id="395" r:id="rId27"/>
    <p:sldId id="396" r:id="rId28"/>
    <p:sldId id="414" r:id="rId29"/>
    <p:sldId id="418" r:id="rId30"/>
    <p:sldId id="423" r:id="rId31"/>
    <p:sldId id="398" r:id="rId32"/>
    <p:sldId id="402" r:id="rId33"/>
    <p:sldId id="424" r:id="rId34"/>
    <p:sldId id="425" r:id="rId35"/>
    <p:sldId id="426" r:id="rId36"/>
    <p:sldId id="427" r:id="rId37"/>
    <p:sldId id="428" r:id="rId38"/>
    <p:sldId id="429" r:id="rId39"/>
    <p:sldId id="430" r:id="rId40"/>
    <p:sldId id="370" r:id="rId41"/>
    <p:sldId id="431" r:id="rId42"/>
    <p:sldId id="413" r:id="rId43"/>
    <p:sldId id="412" r:id="rId44"/>
    <p:sldId id="432" r:id="rId45"/>
    <p:sldId id="433" r:id="rId46"/>
    <p:sldId id="434" r:id="rId47"/>
    <p:sldId id="386" r:id="rId48"/>
    <p:sldId id="406" r:id="rId49"/>
    <p:sldId id="387" r:id="rId50"/>
    <p:sldId id="407" r:id="rId51"/>
    <p:sldId id="408" r:id="rId52"/>
    <p:sldId id="409" r:id="rId53"/>
    <p:sldId id="410" r:id="rId54"/>
    <p:sldId id="411" r:id="rId55"/>
    <p:sldId id="375" r:id="rId56"/>
    <p:sldId id="388" r:id="rId57"/>
    <p:sldId id="389" r:id="rId58"/>
    <p:sldId id="390" r:id="rId59"/>
    <p:sldId id="480" r:id="rId60"/>
    <p:sldId id="481" r:id="rId61"/>
    <p:sldId id="482" r:id="rId62"/>
    <p:sldId id="483" r:id="rId63"/>
    <p:sldId id="484" r:id="rId64"/>
    <p:sldId id="441" r:id="rId65"/>
    <p:sldId id="442" r:id="rId66"/>
    <p:sldId id="443" r:id="rId67"/>
    <p:sldId id="444" r:id="rId68"/>
    <p:sldId id="435" r:id="rId69"/>
    <p:sldId id="485" r:id="rId70"/>
    <p:sldId id="478" r:id="rId71"/>
    <p:sldId id="462" r:id="rId72"/>
    <p:sldId id="463" r:id="rId73"/>
    <p:sldId id="464" r:id="rId74"/>
    <p:sldId id="465" r:id="rId75"/>
    <p:sldId id="466" r:id="rId76"/>
    <p:sldId id="467" r:id="rId77"/>
    <p:sldId id="468" r:id="rId78"/>
    <p:sldId id="469" r:id="rId79"/>
    <p:sldId id="470" r:id="rId80"/>
    <p:sldId id="471" r:id="rId81"/>
    <p:sldId id="472" r:id="rId82"/>
    <p:sldId id="473" r:id="rId83"/>
    <p:sldId id="474" r:id="rId84"/>
    <p:sldId id="475" r:id="rId85"/>
    <p:sldId id="476" r:id="rId86"/>
    <p:sldId id="477" r:id="rId87"/>
    <p:sldId id="295" r:id="rId88"/>
  </p:sldIdLst>
  <p:sldSz cx="9906000" cy="6858000" type="A4"/>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66F"/>
    <a:srgbClr val="77C9F2"/>
    <a:srgbClr val="525252"/>
    <a:srgbClr val="000000"/>
    <a:srgbClr val="90C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45" autoAdjust="0"/>
    <p:restoredTop sz="94690" autoAdjust="0"/>
  </p:normalViewPr>
  <p:slideViewPr>
    <p:cSldViewPr>
      <p:cViewPr>
        <p:scale>
          <a:sx n="90" d="100"/>
          <a:sy n="90" d="100"/>
        </p:scale>
        <p:origin x="-420" y="342"/>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181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handoutMaster" Target="handoutMasters/handout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smtClean="0"/>
              <a:t>Budget</a:t>
            </a:r>
            <a:r>
              <a:rPr lang="en-US" sz="2000" b="1" baseline="0" dirty="0" smtClean="0"/>
              <a:t>s </a:t>
            </a:r>
            <a:r>
              <a:rPr lang="en-US" sz="2000" b="1" baseline="0" dirty="0" err="1" smtClean="0"/>
              <a:t>partiels</a:t>
            </a:r>
            <a:r>
              <a:rPr lang="en-US" sz="2000" b="1" baseline="0" dirty="0" smtClean="0"/>
              <a:t> </a:t>
            </a:r>
            <a:r>
              <a:rPr lang="en-US" sz="2000" b="1" baseline="0" dirty="0" err="1" smtClean="0"/>
              <a:t>en</a:t>
            </a:r>
            <a:r>
              <a:rPr lang="en-US" sz="2000" b="1" dirty="0" smtClean="0"/>
              <a:t> </a:t>
            </a:r>
            <a:r>
              <a:rPr lang="en-US" sz="2000" b="1" dirty="0"/>
              <a:t>%</a:t>
            </a:r>
          </a:p>
        </c:rich>
      </c:tx>
      <c:layout>
        <c:manualLayout>
          <c:xMode val="edge"/>
          <c:yMode val="edge"/>
          <c:x val="0.3480446494815756"/>
          <c:y val="1.9912662033967552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'Verdeling High Level'!$A$94</c:f>
              <c:strCache>
                <c:ptCount val="1"/>
                <c:pt idx="0">
                  <c:v>Sokkel per Ziekenhuis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'Verdeling High Level'!$B$93:$E$93</c:f>
              <c:strCache>
                <c:ptCount val="4"/>
                <c:pt idx="0">
                  <c:v>2016</c:v>
                </c:pt>
                <c:pt idx="1">
                  <c:v>2017</c:v>
                </c:pt>
                <c:pt idx="2">
                  <c:v>2018</c:v>
                </c:pt>
                <c:pt idx="3">
                  <c:v>2019</c:v>
                </c:pt>
              </c:strCache>
            </c:strRef>
          </c:cat>
          <c:val>
            <c:numRef>
              <c:f>'Verdeling High Level'!$B$94:$E$94</c:f>
              <c:numCache>
                <c:formatCode>0%</c:formatCode>
                <c:ptCount val="4"/>
                <c:pt idx="0">
                  <c:v>0.2</c:v>
                </c:pt>
                <c:pt idx="1">
                  <c:v>0.15</c:v>
                </c:pt>
                <c:pt idx="2">
                  <c:v>0.1</c:v>
                </c:pt>
                <c:pt idx="3">
                  <c:v>0.05</c:v>
                </c:pt>
              </c:numCache>
            </c:numRef>
          </c:val>
          <c:extLst>
            <c:ext xmlns:c16="http://schemas.microsoft.com/office/drawing/2014/chart" uri="{C3380CC4-5D6E-409C-BE32-E72D297353CC}">
              <c16:uniqueId val="{00000000-D9B6-4E03-883C-B1372D3511EB}"/>
            </c:ext>
          </c:extLst>
        </c:ser>
        <c:ser>
          <c:idx val="1"/>
          <c:order val="1"/>
          <c:tx>
            <c:strRef>
              <c:f>'Verdeling High Level'!$A$95</c:f>
              <c:strCache>
                <c:ptCount val="1"/>
                <c:pt idx="0">
                  <c:v>Sokkel per Bed</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'Verdeling High Level'!$B$93:$E$93</c:f>
              <c:strCache>
                <c:ptCount val="4"/>
                <c:pt idx="0">
                  <c:v>2016</c:v>
                </c:pt>
                <c:pt idx="1">
                  <c:v>2017</c:v>
                </c:pt>
                <c:pt idx="2">
                  <c:v>2018</c:v>
                </c:pt>
                <c:pt idx="3">
                  <c:v>2019</c:v>
                </c:pt>
              </c:strCache>
            </c:strRef>
          </c:cat>
          <c:val>
            <c:numRef>
              <c:f>'Verdeling High Level'!$B$95:$E$95</c:f>
              <c:numCache>
                <c:formatCode>0%</c:formatCode>
                <c:ptCount val="4"/>
                <c:pt idx="0">
                  <c:v>0.25</c:v>
                </c:pt>
                <c:pt idx="1">
                  <c:v>0.2</c:v>
                </c:pt>
                <c:pt idx="2">
                  <c:v>0.15</c:v>
                </c:pt>
                <c:pt idx="3">
                  <c:v>0.1</c:v>
                </c:pt>
              </c:numCache>
            </c:numRef>
          </c:val>
          <c:extLst>
            <c:ext xmlns:c16="http://schemas.microsoft.com/office/drawing/2014/chart" uri="{C3380CC4-5D6E-409C-BE32-E72D297353CC}">
              <c16:uniqueId val="{00000001-D9B6-4E03-883C-B1372D3511EB}"/>
            </c:ext>
          </c:extLst>
        </c:ser>
        <c:ser>
          <c:idx val="2"/>
          <c:order val="2"/>
          <c:tx>
            <c:strRef>
              <c:f>'Verdeling High Level'!$A$96</c:f>
              <c:strCache>
                <c:ptCount val="1"/>
                <c:pt idx="0">
                  <c:v>Budget Accelerator</c:v>
                </c:pt>
              </c:strCache>
            </c:strRef>
          </c:tx>
          <c:spPr>
            <a:solidFill>
              <a:srgbClr val="77C9F2"/>
            </a:solidFill>
            <a:ln>
              <a:solidFill>
                <a:srgbClr val="00B0F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'Verdeling High Level'!$B$93:$E$93</c:f>
              <c:strCache>
                <c:ptCount val="4"/>
                <c:pt idx="0">
                  <c:v>2016</c:v>
                </c:pt>
                <c:pt idx="1">
                  <c:v>2017</c:v>
                </c:pt>
                <c:pt idx="2">
                  <c:v>2018</c:v>
                </c:pt>
                <c:pt idx="3">
                  <c:v>2019</c:v>
                </c:pt>
              </c:strCache>
            </c:strRef>
          </c:cat>
          <c:val>
            <c:numRef>
              <c:f>'Verdeling High Level'!$B$96:$E$96</c:f>
              <c:numCache>
                <c:formatCode>0%</c:formatCode>
                <c:ptCount val="4"/>
                <c:pt idx="0">
                  <c:v>0.55000000000000004</c:v>
                </c:pt>
                <c:pt idx="1">
                  <c:v>0.59999999999999987</c:v>
                </c:pt>
                <c:pt idx="2">
                  <c:v>0.7</c:v>
                </c:pt>
                <c:pt idx="3">
                  <c:v>0.79999999999999993</c:v>
                </c:pt>
              </c:numCache>
            </c:numRef>
          </c:val>
          <c:extLst>
            <c:ext xmlns:c16="http://schemas.microsoft.com/office/drawing/2014/chart" uri="{C3380CC4-5D6E-409C-BE32-E72D297353CC}">
              <c16:uniqueId val="{00000002-D9B6-4E03-883C-B1372D3511EB}"/>
            </c:ext>
          </c:extLst>
        </c:ser>
        <c:ser>
          <c:idx val="3"/>
          <c:order val="3"/>
          <c:tx>
            <c:strRef>
              <c:f>'Verdeling High Level'!$A$97</c:f>
              <c:strCache>
                <c:ptCount val="1"/>
                <c:pt idx="0">
                  <c:v>Budget Early Adopters</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'Verdeling High Level'!$B$93:$E$93</c:f>
              <c:strCache>
                <c:ptCount val="4"/>
                <c:pt idx="0">
                  <c:v>2016</c:v>
                </c:pt>
                <c:pt idx="1">
                  <c:v>2017</c:v>
                </c:pt>
                <c:pt idx="2">
                  <c:v>2018</c:v>
                </c:pt>
                <c:pt idx="3">
                  <c:v>2019</c:v>
                </c:pt>
              </c:strCache>
            </c:strRef>
          </c:cat>
          <c:val>
            <c:numRef>
              <c:f>'Verdeling High Level'!$B$97:$E$97</c:f>
              <c:numCache>
                <c:formatCode>0%</c:formatCode>
                <c:ptCount val="4"/>
                <c:pt idx="0">
                  <c:v>0</c:v>
                </c:pt>
                <c:pt idx="1">
                  <c:v>0.05</c:v>
                </c:pt>
                <c:pt idx="2">
                  <c:v>0.05</c:v>
                </c:pt>
                <c:pt idx="3">
                  <c:v>0.05</c:v>
                </c:pt>
              </c:numCache>
            </c:numRef>
          </c:val>
          <c:extLst>
            <c:ext xmlns:c16="http://schemas.microsoft.com/office/drawing/2014/chart" uri="{C3380CC4-5D6E-409C-BE32-E72D297353CC}">
              <c16:uniqueId val="{00000003-D9B6-4E03-883C-B1372D3511EB}"/>
            </c:ext>
          </c:extLst>
        </c:ser>
        <c:dLbls>
          <c:showLegendKey val="0"/>
          <c:showVal val="0"/>
          <c:showCatName val="0"/>
          <c:showSerName val="0"/>
          <c:showPercent val="0"/>
          <c:showBubbleSize val="0"/>
        </c:dLbls>
        <c:gapWidth val="150"/>
        <c:overlap val="100"/>
        <c:axId val="241334168"/>
        <c:axId val="241334560"/>
      </c:barChart>
      <c:catAx>
        <c:axId val="241334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241334560"/>
        <c:crosses val="autoZero"/>
        <c:auto val="1"/>
        <c:lblAlgn val="ctr"/>
        <c:lblOffset val="100"/>
        <c:noMultiLvlLbl val="0"/>
      </c:catAx>
      <c:valAx>
        <c:axId val="24133456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413341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image" Target="../media/image37.jpeg"/><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diagrams/_rels/data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image" Target="../media/image37.jpeg"/><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lang="fr-BE"/>
            <a:t>Coordination de sous-processus électroniques</a:t>
          </a:r>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lang="fr-BE"/>
            <a:t>Portail </a:t>
          </a:r>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fr-BE"/>
            <a:t>Gestion intégrée des utilisateurs et des accès</a:t>
          </a:r>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fr-BE"/>
            <a:t>Gestion de loggings</a:t>
          </a:r>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lang="fr-BE"/>
            <a:t>Système de chiffrement end-to-end</a:t>
          </a:r>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a:solidFill>
                <a:srgbClr val="087670"/>
              </a:solidFill>
            </a:rPr>
            <a:t>eHealth</a:t>
          </a:r>
          <a:r>
            <a:rPr lang="fr-BE"/>
            <a:t>Box</a:t>
          </a:r>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rPr lang="fr-BE"/>
            <a:t>Timestamping</a:t>
          </a:r>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lang="fr-BE"/>
            <a:t>Codage et anonymisation</a:t>
          </a:r>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fr-BE"/>
            <a:t>Consultation du registre national et des registres BCSS</a:t>
          </a:r>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fr-BE"/>
            <a:t>Répertoire des références (metahub)</a:t>
          </a:r>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pt>
  </dgm:ptLst>
  <dgm:cxnLst>
    <dgm:cxn modelId="{F236D3E8-5E24-4C25-815D-6438B56F96C7}" type="presOf" srcId="{81FDCA61-7A32-4339-89E8-DD3704FB86F4}" destId="{6F6ACCCA-7573-4F27-BB76-D1BFA52EAEE3}" srcOrd="0" destOrd="0" presId="urn:microsoft.com/office/officeart/2008/layout/PictureStrips"/>
    <dgm:cxn modelId="{9740A16C-AFB4-42E8-AB1B-B37F86D3AC88}" type="presOf" srcId="{AE2357B3-F8D1-4E13-B807-E393E9FC5539}" destId="{DC5DD086-89E5-4CD9-B1D2-0E7FF2C522A2}"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9E451CEA-DCC2-4DC5-8D02-FB6C587DFEFA}" type="presOf" srcId="{53250AAA-89D6-4377-B3C0-0E5BF972A3C0}" destId="{411BB13E-A3FD-42F9-8D3A-DD2DDC4A3516}" srcOrd="0" destOrd="0" presId="urn:microsoft.com/office/officeart/2008/layout/PictureStrips"/>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729BA9A8-928E-462D-ACDE-EAFF3E5D9F1C}" type="presOf" srcId="{ADE4E262-EB9E-448C-8B46-6B6521E6B92F}" destId="{E0757731-3698-433B-8E7C-2EB749869931}" srcOrd="0" destOrd="0" presId="urn:microsoft.com/office/officeart/2008/layout/PictureStrips"/>
    <dgm:cxn modelId="{01E51483-8FD9-43B7-AC2A-D6D70DB48B9D}" type="presOf" srcId="{D1B0C0D0-7AB7-487B-ADF8-3BB3DD4E9EE7}" destId="{9E029134-162C-442E-A062-F55ADB999C33}" srcOrd="0" destOrd="0" presId="urn:microsoft.com/office/officeart/2008/layout/PictureStrips"/>
    <dgm:cxn modelId="{9A70653B-1890-4F38-A017-8862BFB49075}" type="presOf" srcId="{E7919EDD-7680-4985-B198-1CBB0F9E96AC}" destId="{7A8D609C-F894-4686-8594-F633FD78C201}" srcOrd="0" destOrd="0" presId="urn:microsoft.com/office/officeart/2008/layout/PictureStrips"/>
    <dgm:cxn modelId="{57C0AC0E-984D-4802-91E2-6854D7F2A5B9}" type="presOf" srcId="{DE482DF0-5C86-4767-9CE5-54725DF28573}" destId="{4F50CB91-2850-4662-936D-F5CF85EB32D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5CA9D703-EEF7-4699-AD07-B96629D64A88}" type="presOf" srcId="{3069D4A7-A9EB-432B-8415-5BE83922B144}" destId="{9C5C0C8B-F255-4694-B3C6-8BE7DBC5F7E5}" srcOrd="0" destOrd="0" presId="urn:microsoft.com/office/officeart/2008/layout/PictureStrips"/>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4CF6C6A0-29DC-4CE5-88B0-6D1CFBD75CD6}" type="presOf" srcId="{426C232F-332D-4FF2-A820-7A068898BF0D}" destId="{A9AE0183-4578-4303-9373-BBB0DAF179FE}"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2356DCAA-F7D8-475F-9D8C-3C7A3FE205CA}" type="presOf" srcId="{F9B22A10-E2AD-420E-86FD-C6A619FB34C3}" destId="{610D24CD-EC64-4585-8806-7B24163BBCA5}" srcOrd="0" destOrd="0" presId="urn:microsoft.com/office/officeart/2008/layout/PictureStrips"/>
    <dgm:cxn modelId="{491A00E3-9768-4857-B163-D526432EA458}" type="presOf" srcId="{66800CA2-1263-488B-9901-BF5AA9A26379}" destId="{22C56DC3-2158-416C-A2CA-0A41276F6E72}"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D091B902-5958-48BC-8D2A-41C625BA3203}" type="presParOf" srcId="{9E029134-162C-442E-A062-F55ADB999C33}" destId="{60E777AF-AE30-4678-946F-1FF94928EBDC}" srcOrd="0" destOrd="0" presId="urn:microsoft.com/office/officeart/2008/layout/PictureStrips"/>
    <dgm:cxn modelId="{045230EF-7670-4314-9BE5-62CFE9C1AE39}" type="presParOf" srcId="{60E777AF-AE30-4678-946F-1FF94928EBDC}" destId="{7A8D609C-F894-4686-8594-F633FD78C201}" srcOrd="0" destOrd="0" presId="urn:microsoft.com/office/officeart/2008/layout/PictureStrips"/>
    <dgm:cxn modelId="{3D731544-AA4C-489D-9D06-20E64E577759}" type="presParOf" srcId="{60E777AF-AE30-4678-946F-1FF94928EBDC}" destId="{8B00EC11-24E0-4E0C-8101-DB576F31F9D2}" srcOrd="1" destOrd="0" presId="urn:microsoft.com/office/officeart/2008/layout/PictureStrips"/>
    <dgm:cxn modelId="{01CF0814-BDA4-447F-A930-D618E241B96A}" type="presParOf" srcId="{9E029134-162C-442E-A062-F55ADB999C33}" destId="{7105A6FE-D318-4A98-A922-671C581530DC}" srcOrd="1" destOrd="0" presId="urn:microsoft.com/office/officeart/2008/layout/PictureStrips"/>
    <dgm:cxn modelId="{1C523098-1EA1-41B4-B2AD-5D3A77E98B70}" type="presParOf" srcId="{9E029134-162C-442E-A062-F55ADB999C33}" destId="{85CFEB57-FC52-4321-A97D-3211B5D63D4D}" srcOrd="2" destOrd="0" presId="urn:microsoft.com/office/officeart/2008/layout/PictureStrips"/>
    <dgm:cxn modelId="{99F2B336-7EDB-41A0-9BAB-4B5C4A793976}" type="presParOf" srcId="{85CFEB57-FC52-4321-A97D-3211B5D63D4D}" destId="{A9AE0183-4578-4303-9373-BBB0DAF179FE}" srcOrd="0" destOrd="0" presId="urn:microsoft.com/office/officeart/2008/layout/PictureStrips"/>
    <dgm:cxn modelId="{C7B10838-3C83-4558-B2B9-22AA22F5AED5}" type="presParOf" srcId="{85CFEB57-FC52-4321-A97D-3211B5D63D4D}" destId="{17BB8C5E-ACC5-4AEA-AC3B-15C53CC548C0}" srcOrd="1" destOrd="0" presId="urn:microsoft.com/office/officeart/2008/layout/PictureStrips"/>
    <dgm:cxn modelId="{D3A1E413-46A8-4F66-856E-3027DCA9CC72}" type="presParOf" srcId="{9E029134-162C-442E-A062-F55ADB999C33}" destId="{3DF2FDF0-8F29-4351-969E-A1025413C53F}" srcOrd="3" destOrd="0" presId="urn:microsoft.com/office/officeart/2008/layout/PictureStrips"/>
    <dgm:cxn modelId="{A0C5C757-4AB3-4C8F-B78D-B29B2349C37F}" type="presParOf" srcId="{9E029134-162C-442E-A062-F55ADB999C33}" destId="{51949F69-36F9-42ED-A197-4A357D3FCC84}" srcOrd="4" destOrd="0" presId="urn:microsoft.com/office/officeart/2008/layout/PictureStrips"/>
    <dgm:cxn modelId="{2D12EFE1-7A00-41E4-836C-32FFFF025DBA}" type="presParOf" srcId="{51949F69-36F9-42ED-A197-4A357D3FCC84}" destId="{DC5DD086-89E5-4CD9-B1D2-0E7FF2C522A2}" srcOrd="0" destOrd="0" presId="urn:microsoft.com/office/officeart/2008/layout/PictureStrips"/>
    <dgm:cxn modelId="{1D453952-A7A8-4A35-9EBC-34503C199ABA}" type="presParOf" srcId="{51949F69-36F9-42ED-A197-4A357D3FCC84}" destId="{DEDE190B-7605-44A7-B19B-482157C4ED09}" srcOrd="1" destOrd="0" presId="urn:microsoft.com/office/officeart/2008/layout/PictureStrips"/>
    <dgm:cxn modelId="{3CFF6307-E884-499F-A0DA-5096C36EEE11}" type="presParOf" srcId="{9E029134-162C-442E-A062-F55ADB999C33}" destId="{800A896D-7DD0-4D28-BE08-D3B8F3F2A8C6}" srcOrd="5" destOrd="0" presId="urn:microsoft.com/office/officeart/2008/layout/PictureStrips"/>
    <dgm:cxn modelId="{670BCE5E-60EC-4770-8AD7-9E45737C23E9}" type="presParOf" srcId="{9E029134-162C-442E-A062-F55ADB999C33}" destId="{09DCF082-D387-4036-A517-A57508B9F296}" srcOrd="6" destOrd="0" presId="urn:microsoft.com/office/officeart/2008/layout/PictureStrips"/>
    <dgm:cxn modelId="{D44C5724-B6F4-4AEA-8C50-7FFB4F0849E8}" type="presParOf" srcId="{09DCF082-D387-4036-A517-A57508B9F296}" destId="{6F6ACCCA-7573-4F27-BB76-D1BFA52EAEE3}" srcOrd="0" destOrd="0" presId="urn:microsoft.com/office/officeart/2008/layout/PictureStrips"/>
    <dgm:cxn modelId="{B7CB5D18-B4AE-449C-AEF5-C11ECB63C24D}" type="presParOf" srcId="{09DCF082-D387-4036-A517-A57508B9F296}" destId="{F94043AE-FBAE-4418-8D10-10B1481C95AF}" srcOrd="1" destOrd="0" presId="urn:microsoft.com/office/officeart/2008/layout/PictureStrips"/>
    <dgm:cxn modelId="{2711A579-6567-4086-AA21-6B13F09FF959}" type="presParOf" srcId="{9E029134-162C-442E-A062-F55ADB999C33}" destId="{2F838AD4-66C5-4737-8D8D-66F3281C6FE1}" srcOrd="7" destOrd="0" presId="urn:microsoft.com/office/officeart/2008/layout/PictureStrips"/>
    <dgm:cxn modelId="{702A81E9-AA88-48DB-81B4-D8AE1B31CCB4}" type="presParOf" srcId="{9E029134-162C-442E-A062-F55ADB999C33}" destId="{0F749A16-F5F6-45E8-9E08-2382EA901724}" srcOrd="8" destOrd="0" presId="urn:microsoft.com/office/officeart/2008/layout/PictureStrips"/>
    <dgm:cxn modelId="{3FBA07D5-92DE-41BF-8569-1185380AD8A8}" type="presParOf" srcId="{0F749A16-F5F6-45E8-9E08-2382EA901724}" destId="{610D24CD-EC64-4585-8806-7B24163BBCA5}" srcOrd="0" destOrd="0" presId="urn:microsoft.com/office/officeart/2008/layout/PictureStrips"/>
    <dgm:cxn modelId="{B742F133-B2E6-4150-95A8-A333E089B91A}" type="presParOf" srcId="{0F749A16-F5F6-45E8-9E08-2382EA901724}" destId="{1D377189-38FA-44FB-9886-A25D865375A4}" srcOrd="1" destOrd="0" presId="urn:microsoft.com/office/officeart/2008/layout/PictureStrips"/>
    <dgm:cxn modelId="{F9BE27B1-8AC8-451A-8E52-C75FD99373F3}" type="presParOf" srcId="{9E029134-162C-442E-A062-F55ADB999C33}" destId="{D0690CA7-5AC0-41CF-B946-24781BCFD1A5}" srcOrd="9" destOrd="0" presId="urn:microsoft.com/office/officeart/2008/layout/PictureStrips"/>
    <dgm:cxn modelId="{8A8D1EA4-E5F5-44F7-A4BA-BE9AB7719445}" type="presParOf" srcId="{9E029134-162C-442E-A062-F55ADB999C33}" destId="{B7B3EDE5-7630-4030-822E-F5E4C9706E85}" srcOrd="10" destOrd="0" presId="urn:microsoft.com/office/officeart/2008/layout/PictureStrips"/>
    <dgm:cxn modelId="{29CDA5EC-668F-4478-A9F9-111D712FF035}" type="presParOf" srcId="{B7B3EDE5-7630-4030-822E-F5E4C9706E85}" destId="{4F50CB91-2850-4662-936D-F5CF85EB32D2}" srcOrd="0" destOrd="0" presId="urn:microsoft.com/office/officeart/2008/layout/PictureStrips"/>
    <dgm:cxn modelId="{47F377F0-6239-430D-BE03-7D57F0466C2D}" type="presParOf" srcId="{B7B3EDE5-7630-4030-822E-F5E4C9706E85}" destId="{82E38FB2-A96C-4D7A-A866-6D7BE57189A0}" srcOrd="1" destOrd="0" presId="urn:microsoft.com/office/officeart/2008/layout/PictureStrips"/>
    <dgm:cxn modelId="{4DFFDA7F-8BEB-4B04-8A3D-FC3490776D54}" type="presParOf" srcId="{9E029134-162C-442E-A062-F55ADB999C33}" destId="{FFADA039-4E63-4656-B69A-9CDE6DF7D22E}" srcOrd="11" destOrd="0" presId="urn:microsoft.com/office/officeart/2008/layout/PictureStrips"/>
    <dgm:cxn modelId="{AB562E2F-4658-4B2A-ABA0-50B50075BC37}" type="presParOf" srcId="{9E029134-162C-442E-A062-F55ADB999C33}" destId="{617E62FE-8B7F-4345-A007-B8285279A613}" srcOrd="12" destOrd="0" presId="urn:microsoft.com/office/officeart/2008/layout/PictureStrips"/>
    <dgm:cxn modelId="{A7721F22-138C-47C7-9ECA-4903BF65B381}" type="presParOf" srcId="{617E62FE-8B7F-4345-A007-B8285279A613}" destId="{9C5C0C8B-F255-4694-B3C6-8BE7DBC5F7E5}" srcOrd="0" destOrd="0" presId="urn:microsoft.com/office/officeart/2008/layout/PictureStrips"/>
    <dgm:cxn modelId="{EBC7430B-FD3C-4380-A51D-4638F09A24FF}" type="presParOf" srcId="{617E62FE-8B7F-4345-A007-B8285279A613}" destId="{A9E14B50-194E-4A93-B9D9-20BB56D81973}" srcOrd="1" destOrd="0" presId="urn:microsoft.com/office/officeart/2008/layout/PictureStrips"/>
    <dgm:cxn modelId="{481BA240-F7C7-44BF-AF68-342ED60FDBC6}" type="presParOf" srcId="{9E029134-162C-442E-A062-F55ADB999C33}" destId="{CC5C64CB-AB52-41A1-B231-D8699C0C625F}" srcOrd="13" destOrd="0" presId="urn:microsoft.com/office/officeart/2008/layout/PictureStrips"/>
    <dgm:cxn modelId="{BEFC6C8F-7FBF-48D6-B77E-D66A81EABB45}" type="presParOf" srcId="{9E029134-162C-442E-A062-F55ADB999C33}" destId="{F8E94CFA-B945-48E5-BE10-370DD69F16A4}" srcOrd="14" destOrd="0" presId="urn:microsoft.com/office/officeart/2008/layout/PictureStrips"/>
    <dgm:cxn modelId="{D9987562-732C-4AD1-A206-2F4EDF69B8B5}" type="presParOf" srcId="{F8E94CFA-B945-48E5-BE10-370DD69F16A4}" destId="{411BB13E-A3FD-42F9-8D3A-DD2DDC4A3516}" srcOrd="0" destOrd="0" presId="urn:microsoft.com/office/officeart/2008/layout/PictureStrips"/>
    <dgm:cxn modelId="{FEEA82CD-D01E-4509-A16B-D840251111E0}" type="presParOf" srcId="{F8E94CFA-B945-48E5-BE10-370DD69F16A4}" destId="{70C2EA1E-D7DB-4E74-806D-4590DBE781A3}" srcOrd="1" destOrd="0" presId="urn:microsoft.com/office/officeart/2008/layout/PictureStrips"/>
    <dgm:cxn modelId="{A2C641CE-D091-4B0E-91B3-1E7435D18A19}" type="presParOf" srcId="{9E029134-162C-442E-A062-F55ADB999C33}" destId="{B6819F3B-727A-4EDF-BC16-FDFFBB563868}" srcOrd="15" destOrd="0" presId="urn:microsoft.com/office/officeart/2008/layout/PictureStrips"/>
    <dgm:cxn modelId="{20DC4495-EC5B-493A-8CC0-A740D151A99B}" type="presParOf" srcId="{9E029134-162C-442E-A062-F55ADB999C33}" destId="{BB272E9F-26C5-4655-93E5-F3616BF119CC}" srcOrd="16" destOrd="0" presId="urn:microsoft.com/office/officeart/2008/layout/PictureStrips"/>
    <dgm:cxn modelId="{862A6530-B47F-4B9D-99A9-D74841156419}" type="presParOf" srcId="{BB272E9F-26C5-4655-93E5-F3616BF119CC}" destId="{E0757731-3698-433B-8E7C-2EB749869931}" srcOrd="0" destOrd="0" presId="urn:microsoft.com/office/officeart/2008/layout/PictureStrips"/>
    <dgm:cxn modelId="{46B34BA9-6847-402B-9032-AA35E7674D1A}" type="presParOf" srcId="{BB272E9F-26C5-4655-93E5-F3616BF119CC}" destId="{139FD9EA-3509-4D4C-98D4-BC741BA871D8}" srcOrd="1" destOrd="0" presId="urn:microsoft.com/office/officeart/2008/layout/PictureStrips"/>
    <dgm:cxn modelId="{0A524597-BEA7-4F91-8583-92E248BFE37D}" type="presParOf" srcId="{9E029134-162C-442E-A062-F55ADB999C33}" destId="{979B97D2-0F97-437F-8686-ABD1B910F38F}" srcOrd="17" destOrd="0" presId="urn:microsoft.com/office/officeart/2008/layout/PictureStrips"/>
    <dgm:cxn modelId="{75E49FA9-DB87-476C-9E47-7269A2824E26}" type="presParOf" srcId="{9E029134-162C-442E-A062-F55ADB999C33}" destId="{0216C3D0-FCC6-4B0C-AA10-7E78E85A1DE2}" srcOrd="18" destOrd="0" presId="urn:microsoft.com/office/officeart/2008/layout/PictureStrips"/>
    <dgm:cxn modelId="{2E923514-3797-445B-B352-11292E6D3BC9}" type="presParOf" srcId="{0216C3D0-FCC6-4B0C-AA10-7E78E85A1DE2}" destId="{22C56DC3-2158-416C-A2CA-0A41276F6E72}" srcOrd="0" destOrd="0" presId="urn:microsoft.com/office/officeart/2008/layout/PictureStrips"/>
    <dgm:cxn modelId="{94D75B1E-8BD5-412E-9B9D-C0039909ABE5}"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E34ABA-1A19-47B3-9F61-DD3D1E610E4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85E8F9E5-784E-43A6-8113-40DBC640CBD7}">
      <dgm:prSet phldrT="[Text]" custT="1"/>
      <dgm:spPr/>
      <dgm:t>
        <a:bodyPr/>
        <a:lstStyle/>
        <a:p>
          <a:r>
            <a:rPr lang="fr-BE" sz="1800" b="0">
              <a:solidFill>
                <a:srgbClr val="B82400"/>
              </a:solidFill>
            </a:rPr>
            <a:t>Cluster 0</a:t>
          </a:r>
          <a:r>
            <a:rPr lang="fr-BE" sz="1800" b="0"/>
            <a:t>  </a:t>
          </a:r>
          <a:r>
            <a:rPr lang="fr-BE" sz="1800"/>
            <a:t>Fondements</a:t>
          </a:r>
        </a:p>
      </dgm:t>
    </dgm:pt>
    <dgm:pt modelId="{141D8DAA-E787-4F45-BF09-51B5EAFD5C0A}" type="parTrans" cxnId="{885EE787-797D-4E94-9A70-45694734EAE8}">
      <dgm:prSet/>
      <dgm:spPr/>
      <dgm:t>
        <a:bodyPr/>
        <a:lstStyle/>
        <a:p>
          <a:endParaRPr lang="en-US"/>
        </a:p>
      </dgm:t>
    </dgm:pt>
    <dgm:pt modelId="{20013B63-1494-4E7D-BD92-101200E51D1F}" type="sibTrans" cxnId="{885EE787-797D-4E94-9A70-45694734EAE8}">
      <dgm:prSet/>
      <dgm:spPr/>
      <dgm:t>
        <a:bodyPr/>
        <a:lstStyle/>
        <a:p>
          <a:endParaRPr lang="en-US"/>
        </a:p>
      </dgm:t>
    </dgm:pt>
    <dgm:pt modelId="{1E8244F7-F566-4EB2-9E31-A7B32F23AADD}">
      <dgm:prSet phldrT="[Text]" custT="1"/>
      <dgm:spPr/>
      <dgm:t>
        <a:bodyPr/>
        <a:lstStyle/>
        <a:p>
          <a:r>
            <a:rPr lang="fr-BE" sz="1800">
              <a:solidFill>
                <a:srgbClr val="B82400"/>
              </a:solidFill>
            </a:rPr>
            <a:t>Cluster 1 </a:t>
          </a:r>
          <a:r>
            <a:rPr lang="fr-BE" sz="1800"/>
            <a:t>Transversalités</a:t>
          </a:r>
        </a:p>
      </dgm:t>
    </dgm:pt>
    <dgm:pt modelId="{34791272-3D72-4ACD-99A9-D7196E4CECF9}" type="parTrans" cxnId="{A4F2D8C8-791C-4548-BC04-4377F438BC8C}">
      <dgm:prSet/>
      <dgm:spPr/>
      <dgm:t>
        <a:bodyPr/>
        <a:lstStyle/>
        <a:p>
          <a:endParaRPr lang="en-US"/>
        </a:p>
      </dgm:t>
    </dgm:pt>
    <dgm:pt modelId="{0FB23A73-4C8F-48E2-9146-0310927A62D2}" type="sibTrans" cxnId="{A4F2D8C8-791C-4548-BC04-4377F438BC8C}">
      <dgm:prSet/>
      <dgm:spPr/>
      <dgm:t>
        <a:bodyPr/>
        <a:lstStyle/>
        <a:p>
          <a:endParaRPr lang="en-US"/>
        </a:p>
      </dgm:t>
    </dgm:pt>
    <dgm:pt modelId="{BD52192A-2F98-4A5B-BBDD-709922B0A421}">
      <dgm:prSet phldrT="[Text]" custT="1"/>
      <dgm:spPr/>
      <dgm:t>
        <a:bodyPr/>
        <a:lstStyle/>
        <a:p>
          <a:r>
            <a:rPr lang="fr-BE" sz="1800">
              <a:solidFill>
                <a:srgbClr val="B82400"/>
              </a:solidFill>
            </a:rPr>
            <a:t>Cluster 2 </a:t>
          </a:r>
          <a:r>
            <a:rPr lang="fr-BE" sz="1800"/>
            <a:t>Support	</a:t>
          </a:r>
        </a:p>
      </dgm:t>
    </dgm:pt>
    <dgm:pt modelId="{8612CCE8-AFD9-4676-8841-BB2C9781A7CA}" type="parTrans" cxnId="{7CA264E2-DBF2-47B2-BDF9-F70AF3F26598}">
      <dgm:prSet/>
      <dgm:spPr/>
      <dgm:t>
        <a:bodyPr/>
        <a:lstStyle/>
        <a:p>
          <a:endParaRPr lang="en-US"/>
        </a:p>
      </dgm:t>
    </dgm:pt>
    <dgm:pt modelId="{82B54F7A-94AD-4674-890F-1C9CE36122F4}" type="sibTrans" cxnId="{7CA264E2-DBF2-47B2-BDF9-F70AF3F26598}">
      <dgm:prSet/>
      <dgm:spPr/>
      <dgm:t>
        <a:bodyPr/>
        <a:lstStyle/>
        <a:p>
          <a:endParaRPr lang="en-US"/>
        </a:p>
      </dgm:t>
    </dgm:pt>
    <dgm:pt modelId="{74BD8445-7895-43B4-BF26-C9F37890DA17}">
      <dgm:prSet phldrT="[Text]" custT="1"/>
      <dgm:spPr/>
      <dgm:t>
        <a:bodyPr/>
        <a:lstStyle/>
        <a:p>
          <a:r>
            <a:rPr lang="fr-BE" sz="1800">
              <a:solidFill>
                <a:srgbClr val="B82400"/>
              </a:solidFill>
            </a:rPr>
            <a:t>Cluster 3</a:t>
          </a:r>
          <a:r>
            <a:rPr lang="fr-BE" sz="1800"/>
            <a:t> Excellence opérationnelle</a:t>
          </a:r>
        </a:p>
      </dgm:t>
    </dgm:pt>
    <dgm:pt modelId="{BA38574D-91E9-4625-857D-B13610400651}" type="parTrans" cxnId="{B2D8F1B8-0012-4C0D-B930-EF11C521657E}">
      <dgm:prSet/>
      <dgm:spPr/>
      <dgm:t>
        <a:bodyPr/>
        <a:lstStyle/>
        <a:p>
          <a:endParaRPr lang="en-US"/>
        </a:p>
      </dgm:t>
    </dgm:pt>
    <dgm:pt modelId="{E030ACC6-1038-4D06-81F4-74E80A48C344}" type="sibTrans" cxnId="{B2D8F1B8-0012-4C0D-B930-EF11C521657E}">
      <dgm:prSet/>
      <dgm:spPr/>
      <dgm:t>
        <a:bodyPr/>
        <a:lstStyle/>
        <a:p>
          <a:endParaRPr lang="en-US"/>
        </a:p>
      </dgm:t>
    </dgm:pt>
    <dgm:pt modelId="{8939DBDE-5E33-408B-9AE0-4025972D6CBF}">
      <dgm:prSet custT="1"/>
      <dgm:spPr/>
      <dgm:t>
        <a:bodyPr/>
        <a:lstStyle/>
        <a:p>
          <a:r>
            <a:rPr lang="fr-BE" sz="1800" u="none">
              <a:solidFill>
                <a:srgbClr val="B82400"/>
              </a:solidFill>
            </a:rPr>
            <a:t>Cluster 4</a:t>
          </a:r>
          <a:r>
            <a:rPr lang="fr-BE" sz="1800"/>
            <a:t> Prestataires de soins et institutions de soins</a:t>
          </a:r>
        </a:p>
      </dgm:t>
    </dgm:pt>
    <dgm:pt modelId="{ACF2FF73-CDD3-4C22-8793-E7F1E5A10F6B}" type="parTrans" cxnId="{EC7DC22A-1600-44A8-AD4A-F18617471580}">
      <dgm:prSet/>
      <dgm:spPr/>
      <dgm:t>
        <a:bodyPr/>
        <a:lstStyle/>
        <a:p>
          <a:endParaRPr lang="en-US"/>
        </a:p>
      </dgm:t>
    </dgm:pt>
    <dgm:pt modelId="{77FE0CE4-62F9-4AE6-89DF-D223808E0AD1}" type="sibTrans" cxnId="{EC7DC22A-1600-44A8-AD4A-F18617471580}">
      <dgm:prSet/>
      <dgm:spPr/>
      <dgm:t>
        <a:bodyPr/>
        <a:lstStyle/>
        <a:p>
          <a:endParaRPr lang="en-US"/>
        </a:p>
      </dgm:t>
    </dgm:pt>
    <dgm:pt modelId="{071B2C24-E405-4460-B495-C196535B612A}">
      <dgm:prSet custT="1"/>
      <dgm:spPr/>
      <dgm:t>
        <a:bodyPr/>
        <a:lstStyle/>
        <a:p>
          <a:r>
            <a:rPr lang="fr-BE" sz="1800">
              <a:solidFill>
                <a:srgbClr val="B82400"/>
              </a:solidFill>
            </a:rPr>
            <a:t>Cluster 5 </a:t>
          </a:r>
          <a:r>
            <a:rPr lang="fr-BE" sz="1800"/>
            <a:t>Patient en qualité de copilote</a:t>
          </a:r>
        </a:p>
      </dgm:t>
    </dgm:pt>
    <dgm:pt modelId="{3C388275-7AD0-455B-9D9F-D2A7CB659796}" type="parTrans" cxnId="{65A942D7-1B2C-43D2-A4DB-4A57F648D559}">
      <dgm:prSet/>
      <dgm:spPr/>
      <dgm:t>
        <a:bodyPr/>
        <a:lstStyle/>
        <a:p>
          <a:endParaRPr lang="en-US"/>
        </a:p>
      </dgm:t>
    </dgm:pt>
    <dgm:pt modelId="{7B96AC61-B814-4C9E-9883-DFFF92883D07}" type="sibTrans" cxnId="{65A942D7-1B2C-43D2-A4DB-4A57F648D559}">
      <dgm:prSet/>
      <dgm:spPr/>
      <dgm:t>
        <a:bodyPr/>
        <a:lstStyle/>
        <a:p>
          <a:endParaRPr lang="en-US"/>
        </a:p>
      </dgm:t>
    </dgm:pt>
    <dgm:pt modelId="{828FF879-B7F3-4334-AA1F-C1292D31A280}">
      <dgm:prSet custT="1"/>
      <dgm:spPr/>
      <dgm:t>
        <a:bodyPr/>
        <a:lstStyle/>
        <a:p>
          <a:r>
            <a:rPr lang="fr-BE" sz="1800">
              <a:solidFill>
                <a:srgbClr val="B82400"/>
              </a:solidFill>
            </a:rPr>
            <a:t>Cluster 6 </a:t>
          </a:r>
          <a:r>
            <a:rPr lang="fr-BE" sz="1800"/>
            <a:t>eSanté et mutualités</a:t>
          </a:r>
        </a:p>
      </dgm:t>
    </dgm:pt>
    <dgm:pt modelId="{5B116ED7-F69C-4BC8-AD58-DE53F61C06AE}" type="parTrans" cxnId="{1AAA18A0-30B3-40B1-848B-8FF742A2C2E1}">
      <dgm:prSet/>
      <dgm:spPr/>
      <dgm:t>
        <a:bodyPr/>
        <a:lstStyle/>
        <a:p>
          <a:endParaRPr lang="en-US"/>
        </a:p>
      </dgm:t>
    </dgm:pt>
    <dgm:pt modelId="{AD722727-186D-44CE-8C61-D6184361B801}" type="sibTrans" cxnId="{1AAA18A0-30B3-40B1-848B-8FF742A2C2E1}">
      <dgm:prSet/>
      <dgm:spPr/>
      <dgm:t>
        <a:bodyPr/>
        <a:lstStyle/>
        <a:p>
          <a:endParaRPr lang="en-US"/>
        </a:p>
      </dgm:t>
    </dgm:pt>
    <dgm:pt modelId="{245311CA-C68C-454A-AD9D-13ED7AFA581F}" type="pres">
      <dgm:prSet presAssocID="{DDE34ABA-1A19-47B3-9F61-DD3D1E610E43}" presName="Name0" presStyleCnt="0">
        <dgm:presLayoutVars>
          <dgm:dir/>
          <dgm:resizeHandles val="exact"/>
        </dgm:presLayoutVars>
      </dgm:prSet>
      <dgm:spPr/>
      <dgm:t>
        <a:bodyPr/>
        <a:lstStyle/>
        <a:p>
          <a:endParaRPr lang="en-US"/>
        </a:p>
      </dgm:t>
    </dgm:pt>
    <dgm:pt modelId="{902FD4C2-235C-420E-A8DA-D73783C2197B}" type="pres">
      <dgm:prSet presAssocID="{85E8F9E5-784E-43A6-8113-40DBC640CBD7}" presName="compNode" presStyleCnt="0"/>
      <dgm:spPr/>
    </dgm:pt>
    <dgm:pt modelId="{7B1E04B4-B722-4D55-870B-0FD19A057CC4}" type="pres">
      <dgm:prSet presAssocID="{85E8F9E5-784E-43A6-8113-40DBC640CBD7}" presName="pictRect" presStyleLbl="node1" presStyleIdx="0" presStyleCnt="7" custLinFactNeighborX="-2601" custLinFactNeighborY="3404"/>
      <dgm:spPr>
        <a:blipFill rotWithShape="1">
          <a:blip xmlns:r="http://schemas.openxmlformats.org/officeDocument/2006/relationships" r:embed="rId1"/>
          <a:stretch>
            <a:fillRect/>
          </a:stretch>
        </a:blipFill>
      </dgm:spPr>
      <dgm:t>
        <a:bodyPr/>
        <a:lstStyle/>
        <a:p>
          <a:endParaRPr lang="nl-BE"/>
        </a:p>
      </dgm:t>
    </dgm:pt>
    <dgm:pt modelId="{2FAD26C7-0936-4740-8ADC-7F7A4C7176E5}" type="pres">
      <dgm:prSet presAssocID="{85E8F9E5-784E-43A6-8113-40DBC640CBD7}" presName="textRect" presStyleLbl="revTx" presStyleIdx="0" presStyleCnt="7">
        <dgm:presLayoutVars>
          <dgm:bulletEnabled val="1"/>
        </dgm:presLayoutVars>
      </dgm:prSet>
      <dgm:spPr/>
      <dgm:t>
        <a:bodyPr/>
        <a:lstStyle/>
        <a:p>
          <a:endParaRPr lang="en-US"/>
        </a:p>
      </dgm:t>
    </dgm:pt>
    <dgm:pt modelId="{DFF1D605-2378-4137-A469-0D2C2C9A3479}" type="pres">
      <dgm:prSet presAssocID="{20013B63-1494-4E7D-BD92-101200E51D1F}" presName="sibTrans" presStyleLbl="sibTrans2D1" presStyleIdx="0" presStyleCnt="0"/>
      <dgm:spPr/>
      <dgm:t>
        <a:bodyPr/>
        <a:lstStyle/>
        <a:p>
          <a:endParaRPr lang="en-US"/>
        </a:p>
      </dgm:t>
    </dgm:pt>
    <dgm:pt modelId="{FE098B60-B35C-4D19-BF67-CD4223E80872}" type="pres">
      <dgm:prSet presAssocID="{1E8244F7-F566-4EB2-9E31-A7B32F23AADD}" presName="compNode" presStyleCnt="0"/>
      <dgm:spPr/>
    </dgm:pt>
    <dgm:pt modelId="{9F625989-DBEB-44B7-A27B-2CE34A3AF32F}" type="pres">
      <dgm:prSet presAssocID="{1E8244F7-F566-4EB2-9E31-A7B32F23AADD}" presName="pictRect" presStyleLbl="node1" presStyleIdx="1" presStyleCnt="7"/>
      <dgm:spPr>
        <a:blipFill rotWithShape="1">
          <a:blip xmlns:r="http://schemas.openxmlformats.org/officeDocument/2006/relationships" r:embed="rId2"/>
          <a:stretch>
            <a:fillRect/>
          </a:stretch>
        </a:blipFill>
      </dgm:spPr>
    </dgm:pt>
    <dgm:pt modelId="{B7ADD1A9-AB16-4311-B162-E2ADDDAE52D6}" type="pres">
      <dgm:prSet presAssocID="{1E8244F7-F566-4EB2-9E31-A7B32F23AADD}" presName="textRect" presStyleLbl="revTx" presStyleIdx="1" presStyleCnt="7">
        <dgm:presLayoutVars>
          <dgm:bulletEnabled val="1"/>
        </dgm:presLayoutVars>
      </dgm:prSet>
      <dgm:spPr/>
      <dgm:t>
        <a:bodyPr/>
        <a:lstStyle/>
        <a:p>
          <a:endParaRPr lang="en-US"/>
        </a:p>
      </dgm:t>
    </dgm:pt>
    <dgm:pt modelId="{C0421DD0-1426-4D9B-9B09-2742FB776676}" type="pres">
      <dgm:prSet presAssocID="{0FB23A73-4C8F-48E2-9146-0310927A62D2}" presName="sibTrans" presStyleLbl="sibTrans2D1" presStyleIdx="0" presStyleCnt="0"/>
      <dgm:spPr/>
      <dgm:t>
        <a:bodyPr/>
        <a:lstStyle/>
        <a:p>
          <a:endParaRPr lang="en-US"/>
        </a:p>
      </dgm:t>
    </dgm:pt>
    <dgm:pt modelId="{FA3B3901-C497-44D5-9560-5634E544818B}" type="pres">
      <dgm:prSet presAssocID="{BD52192A-2F98-4A5B-BBDD-709922B0A421}" presName="compNode" presStyleCnt="0"/>
      <dgm:spPr/>
    </dgm:pt>
    <dgm:pt modelId="{CA73344E-C6C0-47B8-86C6-1729617AC623}" type="pres">
      <dgm:prSet presAssocID="{BD52192A-2F98-4A5B-BBDD-709922B0A421}" presName="pictRect" presStyleLbl="node1" presStyleIdx="2" presStyleCnt="7"/>
      <dgm:spPr>
        <a:blipFill rotWithShape="1">
          <a:blip xmlns:r="http://schemas.openxmlformats.org/officeDocument/2006/relationships" r:embed="rId3"/>
          <a:stretch>
            <a:fillRect/>
          </a:stretch>
        </a:blipFill>
      </dgm:spPr>
    </dgm:pt>
    <dgm:pt modelId="{93DBECEA-B282-4DA1-80AE-7CD650E659F6}" type="pres">
      <dgm:prSet presAssocID="{BD52192A-2F98-4A5B-BBDD-709922B0A421}" presName="textRect" presStyleLbl="revTx" presStyleIdx="2" presStyleCnt="7" custScaleX="103210">
        <dgm:presLayoutVars>
          <dgm:bulletEnabled val="1"/>
        </dgm:presLayoutVars>
      </dgm:prSet>
      <dgm:spPr/>
      <dgm:t>
        <a:bodyPr/>
        <a:lstStyle/>
        <a:p>
          <a:endParaRPr lang="en-US"/>
        </a:p>
      </dgm:t>
    </dgm:pt>
    <dgm:pt modelId="{39DFB848-0FC7-4391-8022-E31ECB4AD7DE}" type="pres">
      <dgm:prSet presAssocID="{82B54F7A-94AD-4674-890F-1C9CE36122F4}" presName="sibTrans" presStyleLbl="sibTrans2D1" presStyleIdx="0" presStyleCnt="0"/>
      <dgm:spPr/>
      <dgm:t>
        <a:bodyPr/>
        <a:lstStyle/>
        <a:p>
          <a:endParaRPr lang="en-US"/>
        </a:p>
      </dgm:t>
    </dgm:pt>
    <dgm:pt modelId="{3172ED1E-A687-4EC8-8DB5-61747AB3A5D9}" type="pres">
      <dgm:prSet presAssocID="{74BD8445-7895-43B4-BF26-C9F37890DA17}" presName="compNode" presStyleCnt="0"/>
      <dgm:spPr/>
    </dgm:pt>
    <dgm:pt modelId="{1B159F49-57C6-4C6B-A60C-7D13B75BF3DB}" type="pres">
      <dgm:prSet presAssocID="{74BD8445-7895-43B4-BF26-C9F37890DA17}" presName="pictRect" presStyleLbl="node1" presStyleIdx="3" presStyleCnt="7"/>
      <dgm:spPr>
        <a:blipFill rotWithShape="1">
          <a:blip xmlns:r="http://schemas.openxmlformats.org/officeDocument/2006/relationships" r:embed="rId4"/>
          <a:stretch>
            <a:fillRect/>
          </a:stretch>
        </a:blipFill>
      </dgm:spPr>
      <dgm:t>
        <a:bodyPr/>
        <a:lstStyle/>
        <a:p>
          <a:endParaRPr lang="en-US"/>
        </a:p>
      </dgm:t>
    </dgm:pt>
    <dgm:pt modelId="{4176227E-2B94-4F5E-90E1-3B7D31674AA1}" type="pres">
      <dgm:prSet presAssocID="{74BD8445-7895-43B4-BF26-C9F37890DA17}" presName="textRect" presStyleLbl="revTx" presStyleIdx="3" presStyleCnt="7">
        <dgm:presLayoutVars>
          <dgm:bulletEnabled val="1"/>
        </dgm:presLayoutVars>
      </dgm:prSet>
      <dgm:spPr/>
      <dgm:t>
        <a:bodyPr/>
        <a:lstStyle/>
        <a:p>
          <a:endParaRPr lang="en-US"/>
        </a:p>
      </dgm:t>
    </dgm:pt>
    <dgm:pt modelId="{935F2388-A9AD-433E-92F9-D416925AF350}" type="pres">
      <dgm:prSet presAssocID="{E030ACC6-1038-4D06-81F4-74E80A48C344}" presName="sibTrans" presStyleLbl="sibTrans2D1" presStyleIdx="0" presStyleCnt="0"/>
      <dgm:spPr/>
      <dgm:t>
        <a:bodyPr/>
        <a:lstStyle/>
        <a:p>
          <a:endParaRPr lang="en-US"/>
        </a:p>
      </dgm:t>
    </dgm:pt>
    <dgm:pt modelId="{6D2A12DE-2F8E-4508-A86B-15F6A366E652}" type="pres">
      <dgm:prSet presAssocID="{8939DBDE-5E33-408B-9AE0-4025972D6CBF}" presName="compNode" presStyleCnt="0"/>
      <dgm:spPr/>
    </dgm:pt>
    <dgm:pt modelId="{A5218B44-3CBA-4139-9628-52A6C8CABF44}" type="pres">
      <dgm:prSet presAssocID="{8939DBDE-5E33-408B-9AE0-4025972D6CBF}" presName="pictRect" presStyleLbl="node1" presStyleIdx="4" presStyleCnt="7" custLinFactNeighborX="451" custLinFactNeighborY="7605"/>
      <dgm:spPr>
        <a:blipFill rotWithShape="1">
          <a:blip xmlns:r="http://schemas.openxmlformats.org/officeDocument/2006/relationships" r:embed="rId5"/>
          <a:stretch>
            <a:fillRect/>
          </a:stretch>
        </a:blipFill>
      </dgm:spPr>
    </dgm:pt>
    <dgm:pt modelId="{883F11E6-1F0F-4B14-9B39-6D1AB78C97B7}" type="pres">
      <dgm:prSet presAssocID="{8939DBDE-5E33-408B-9AE0-4025972D6CBF}" presName="textRect" presStyleLbl="revTx" presStyleIdx="4" presStyleCnt="7" custScaleX="114400" custLinFactNeighborX="-2324" custLinFactNeighborY="21038">
        <dgm:presLayoutVars>
          <dgm:bulletEnabled val="1"/>
        </dgm:presLayoutVars>
      </dgm:prSet>
      <dgm:spPr/>
      <dgm:t>
        <a:bodyPr/>
        <a:lstStyle/>
        <a:p>
          <a:endParaRPr lang="en-US"/>
        </a:p>
      </dgm:t>
    </dgm:pt>
    <dgm:pt modelId="{F6DFC32F-720A-4AB8-BF74-8B322563BEB1}" type="pres">
      <dgm:prSet presAssocID="{77FE0CE4-62F9-4AE6-89DF-D223808E0AD1}" presName="sibTrans" presStyleLbl="sibTrans2D1" presStyleIdx="0" presStyleCnt="0"/>
      <dgm:spPr/>
      <dgm:t>
        <a:bodyPr/>
        <a:lstStyle/>
        <a:p>
          <a:endParaRPr lang="en-US"/>
        </a:p>
      </dgm:t>
    </dgm:pt>
    <dgm:pt modelId="{1C7FDBB8-5123-4F62-BD5F-C05F6E956C0D}" type="pres">
      <dgm:prSet presAssocID="{071B2C24-E405-4460-B495-C196535B612A}" presName="compNode" presStyleCnt="0"/>
      <dgm:spPr/>
    </dgm:pt>
    <dgm:pt modelId="{4126C2B6-3357-4BD4-974A-45852777438A}" type="pres">
      <dgm:prSet presAssocID="{071B2C24-E405-4460-B495-C196535B612A}" presName="pictRect" presStyleLbl="node1" presStyleIdx="5" presStyleCnt="7" custLinFactNeighborX="451" custLinFactNeighborY="7605"/>
      <dgm:spPr>
        <a:blipFill rotWithShape="1">
          <a:blip xmlns:r="http://schemas.openxmlformats.org/officeDocument/2006/relationships" r:embed="rId6"/>
          <a:stretch>
            <a:fillRect/>
          </a:stretch>
        </a:blipFill>
      </dgm:spPr>
    </dgm:pt>
    <dgm:pt modelId="{ED65C3EF-7C5D-45C2-AD05-A123719D8A46}" type="pres">
      <dgm:prSet presAssocID="{071B2C24-E405-4460-B495-C196535B612A}" presName="textRect" presStyleLbl="revTx" presStyleIdx="5" presStyleCnt="7" custLinFactNeighborX="-2324" custLinFactNeighborY="21038">
        <dgm:presLayoutVars>
          <dgm:bulletEnabled val="1"/>
        </dgm:presLayoutVars>
      </dgm:prSet>
      <dgm:spPr/>
      <dgm:t>
        <a:bodyPr/>
        <a:lstStyle/>
        <a:p>
          <a:endParaRPr lang="en-US"/>
        </a:p>
      </dgm:t>
    </dgm:pt>
    <dgm:pt modelId="{5F63A5D5-1DC3-4846-BFAB-74E413BB1F88}" type="pres">
      <dgm:prSet presAssocID="{7B96AC61-B814-4C9E-9883-DFFF92883D07}" presName="sibTrans" presStyleLbl="sibTrans2D1" presStyleIdx="0" presStyleCnt="0"/>
      <dgm:spPr/>
      <dgm:t>
        <a:bodyPr/>
        <a:lstStyle/>
        <a:p>
          <a:endParaRPr lang="en-US"/>
        </a:p>
      </dgm:t>
    </dgm:pt>
    <dgm:pt modelId="{70096889-44FC-4AD7-8130-14D0EB039C90}" type="pres">
      <dgm:prSet presAssocID="{828FF879-B7F3-4334-AA1F-C1292D31A280}" presName="compNode" presStyleCnt="0"/>
      <dgm:spPr/>
    </dgm:pt>
    <dgm:pt modelId="{9B297AE8-864D-412B-ABBC-D2436566CB37}" type="pres">
      <dgm:prSet presAssocID="{828FF879-B7F3-4334-AA1F-C1292D31A280}" presName="pictRect" presStyleLbl="node1" presStyleIdx="6" presStyleCnt="7" custLinFactNeighborX="451" custLinFactNeighborY="7605"/>
      <dgm:spPr>
        <a:blipFill rotWithShape="1">
          <a:blip xmlns:r="http://schemas.openxmlformats.org/officeDocument/2006/relationships" r:embed="rId7"/>
          <a:stretch>
            <a:fillRect/>
          </a:stretch>
        </a:blipFill>
      </dgm:spPr>
    </dgm:pt>
    <dgm:pt modelId="{4610638D-391A-48CE-900A-26AEA1C69B10}" type="pres">
      <dgm:prSet presAssocID="{828FF879-B7F3-4334-AA1F-C1292D31A280}" presName="textRect" presStyleLbl="revTx" presStyleIdx="6" presStyleCnt="7" custLinFactNeighborX="-2324" custLinFactNeighborY="21038">
        <dgm:presLayoutVars>
          <dgm:bulletEnabled val="1"/>
        </dgm:presLayoutVars>
      </dgm:prSet>
      <dgm:spPr/>
      <dgm:t>
        <a:bodyPr/>
        <a:lstStyle/>
        <a:p>
          <a:endParaRPr lang="en-US"/>
        </a:p>
      </dgm:t>
    </dgm:pt>
  </dgm:ptLst>
  <dgm:cxnLst>
    <dgm:cxn modelId="{B2D8F1B8-0012-4C0D-B930-EF11C521657E}" srcId="{DDE34ABA-1A19-47B3-9F61-DD3D1E610E43}" destId="{74BD8445-7895-43B4-BF26-C9F37890DA17}" srcOrd="3" destOrd="0" parTransId="{BA38574D-91E9-4625-857D-B13610400651}" sibTransId="{E030ACC6-1038-4D06-81F4-74E80A48C344}"/>
    <dgm:cxn modelId="{EC7DC22A-1600-44A8-AD4A-F18617471580}" srcId="{DDE34ABA-1A19-47B3-9F61-DD3D1E610E43}" destId="{8939DBDE-5E33-408B-9AE0-4025972D6CBF}" srcOrd="4" destOrd="0" parTransId="{ACF2FF73-CDD3-4C22-8793-E7F1E5A10F6B}" sibTransId="{77FE0CE4-62F9-4AE6-89DF-D223808E0AD1}"/>
    <dgm:cxn modelId="{2EB0035E-B23A-4A36-944A-93B828BF30E8}" type="presOf" srcId="{7B96AC61-B814-4C9E-9883-DFFF92883D07}" destId="{5F63A5D5-1DC3-4846-BFAB-74E413BB1F88}" srcOrd="0" destOrd="0" presId="urn:microsoft.com/office/officeart/2005/8/layout/pList1"/>
    <dgm:cxn modelId="{1AAA18A0-30B3-40B1-848B-8FF742A2C2E1}" srcId="{DDE34ABA-1A19-47B3-9F61-DD3D1E610E43}" destId="{828FF879-B7F3-4334-AA1F-C1292D31A280}" srcOrd="6" destOrd="0" parTransId="{5B116ED7-F69C-4BC8-AD58-DE53F61C06AE}" sibTransId="{AD722727-186D-44CE-8C61-D6184361B801}"/>
    <dgm:cxn modelId="{160F1895-7F64-41D4-92A8-B3D8F74636DD}" type="presOf" srcId="{828FF879-B7F3-4334-AA1F-C1292D31A280}" destId="{4610638D-391A-48CE-900A-26AEA1C69B10}" srcOrd="0" destOrd="0" presId="urn:microsoft.com/office/officeart/2005/8/layout/pList1"/>
    <dgm:cxn modelId="{5DBBE653-82A6-45D0-8D84-AB5D9AAA4DC4}" type="presOf" srcId="{0FB23A73-4C8F-48E2-9146-0310927A62D2}" destId="{C0421DD0-1426-4D9B-9B09-2742FB776676}" srcOrd="0" destOrd="0" presId="urn:microsoft.com/office/officeart/2005/8/layout/pList1"/>
    <dgm:cxn modelId="{155EE644-4D46-4313-9ACF-1793F524B1F1}" type="presOf" srcId="{E030ACC6-1038-4D06-81F4-74E80A48C344}" destId="{935F2388-A9AD-433E-92F9-D416925AF350}" srcOrd="0" destOrd="0" presId="urn:microsoft.com/office/officeart/2005/8/layout/pList1"/>
    <dgm:cxn modelId="{813AE4B1-CEB5-4B18-A6E3-2BE5BA0B7B89}" type="presOf" srcId="{8939DBDE-5E33-408B-9AE0-4025972D6CBF}" destId="{883F11E6-1F0F-4B14-9B39-6D1AB78C97B7}" srcOrd="0" destOrd="0" presId="urn:microsoft.com/office/officeart/2005/8/layout/pList1"/>
    <dgm:cxn modelId="{FE9F2C73-8442-4304-9BA9-E9E7EF4CA87E}" type="presOf" srcId="{82B54F7A-94AD-4674-890F-1C9CE36122F4}" destId="{39DFB848-0FC7-4391-8022-E31ECB4AD7DE}" srcOrd="0" destOrd="0" presId="urn:microsoft.com/office/officeart/2005/8/layout/pList1"/>
    <dgm:cxn modelId="{337FF6B5-95B9-4AD0-80EE-9297B36101E1}" type="presOf" srcId="{071B2C24-E405-4460-B495-C196535B612A}" destId="{ED65C3EF-7C5D-45C2-AD05-A123719D8A46}" srcOrd="0" destOrd="0" presId="urn:microsoft.com/office/officeart/2005/8/layout/pList1"/>
    <dgm:cxn modelId="{8E359D11-5246-44BB-A170-6BCE642DEA92}" type="presOf" srcId="{85E8F9E5-784E-43A6-8113-40DBC640CBD7}" destId="{2FAD26C7-0936-4740-8ADC-7F7A4C7176E5}" srcOrd="0" destOrd="0" presId="urn:microsoft.com/office/officeart/2005/8/layout/pList1"/>
    <dgm:cxn modelId="{65A942D7-1B2C-43D2-A4DB-4A57F648D559}" srcId="{DDE34ABA-1A19-47B3-9F61-DD3D1E610E43}" destId="{071B2C24-E405-4460-B495-C196535B612A}" srcOrd="5" destOrd="0" parTransId="{3C388275-7AD0-455B-9D9F-D2A7CB659796}" sibTransId="{7B96AC61-B814-4C9E-9883-DFFF92883D07}"/>
    <dgm:cxn modelId="{AD8FD061-94F8-44CC-B802-C90BB03F195F}" type="presOf" srcId="{DDE34ABA-1A19-47B3-9F61-DD3D1E610E43}" destId="{245311CA-C68C-454A-AD9D-13ED7AFA581F}" srcOrd="0" destOrd="0" presId="urn:microsoft.com/office/officeart/2005/8/layout/pList1"/>
    <dgm:cxn modelId="{540623C0-94BF-4963-BAB9-5A10924171E5}" type="presOf" srcId="{1E8244F7-F566-4EB2-9E31-A7B32F23AADD}" destId="{B7ADD1A9-AB16-4311-B162-E2ADDDAE52D6}" srcOrd="0" destOrd="0" presId="urn:microsoft.com/office/officeart/2005/8/layout/pList1"/>
    <dgm:cxn modelId="{1618E9C1-8458-4E15-B490-67E37FCB8B79}" type="presOf" srcId="{20013B63-1494-4E7D-BD92-101200E51D1F}" destId="{DFF1D605-2378-4137-A469-0D2C2C9A3479}" srcOrd="0" destOrd="0" presId="urn:microsoft.com/office/officeart/2005/8/layout/pList1"/>
    <dgm:cxn modelId="{A4F2D8C8-791C-4548-BC04-4377F438BC8C}" srcId="{DDE34ABA-1A19-47B3-9F61-DD3D1E610E43}" destId="{1E8244F7-F566-4EB2-9E31-A7B32F23AADD}" srcOrd="1" destOrd="0" parTransId="{34791272-3D72-4ACD-99A9-D7196E4CECF9}" sibTransId="{0FB23A73-4C8F-48E2-9146-0310927A62D2}"/>
    <dgm:cxn modelId="{885EE787-797D-4E94-9A70-45694734EAE8}" srcId="{DDE34ABA-1A19-47B3-9F61-DD3D1E610E43}" destId="{85E8F9E5-784E-43A6-8113-40DBC640CBD7}" srcOrd="0" destOrd="0" parTransId="{141D8DAA-E787-4F45-BF09-51B5EAFD5C0A}" sibTransId="{20013B63-1494-4E7D-BD92-101200E51D1F}"/>
    <dgm:cxn modelId="{7CA264E2-DBF2-47B2-BDF9-F70AF3F26598}" srcId="{DDE34ABA-1A19-47B3-9F61-DD3D1E610E43}" destId="{BD52192A-2F98-4A5B-BBDD-709922B0A421}" srcOrd="2" destOrd="0" parTransId="{8612CCE8-AFD9-4676-8841-BB2C9781A7CA}" sibTransId="{82B54F7A-94AD-4674-890F-1C9CE36122F4}"/>
    <dgm:cxn modelId="{F14DC7A0-4577-46E2-B7D7-632F6967A7ED}" type="presOf" srcId="{BD52192A-2F98-4A5B-BBDD-709922B0A421}" destId="{93DBECEA-B282-4DA1-80AE-7CD650E659F6}" srcOrd="0" destOrd="0" presId="urn:microsoft.com/office/officeart/2005/8/layout/pList1"/>
    <dgm:cxn modelId="{144A1697-E4A7-4142-9A05-C34E6B655FAC}" type="presOf" srcId="{74BD8445-7895-43B4-BF26-C9F37890DA17}" destId="{4176227E-2B94-4F5E-90E1-3B7D31674AA1}" srcOrd="0" destOrd="0" presId="urn:microsoft.com/office/officeart/2005/8/layout/pList1"/>
    <dgm:cxn modelId="{DDEAAE98-060C-4AFF-A7C4-614DC3060BE1}" type="presOf" srcId="{77FE0CE4-62F9-4AE6-89DF-D223808E0AD1}" destId="{F6DFC32F-720A-4AB8-BF74-8B322563BEB1}" srcOrd="0" destOrd="0" presId="urn:microsoft.com/office/officeart/2005/8/layout/pList1"/>
    <dgm:cxn modelId="{CF9B42D9-41A0-4A52-9F64-82C3423CB913}" type="presParOf" srcId="{245311CA-C68C-454A-AD9D-13ED7AFA581F}" destId="{902FD4C2-235C-420E-A8DA-D73783C2197B}" srcOrd="0" destOrd="0" presId="urn:microsoft.com/office/officeart/2005/8/layout/pList1"/>
    <dgm:cxn modelId="{355C1406-BB3D-4CAE-B7CA-32A1EA28AAE3}" type="presParOf" srcId="{902FD4C2-235C-420E-A8DA-D73783C2197B}" destId="{7B1E04B4-B722-4D55-870B-0FD19A057CC4}" srcOrd="0" destOrd="0" presId="urn:microsoft.com/office/officeart/2005/8/layout/pList1"/>
    <dgm:cxn modelId="{6BB3F2AB-9E80-40DA-85EF-09D64ECE1F83}" type="presParOf" srcId="{902FD4C2-235C-420E-A8DA-D73783C2197B}" destId="{2FAD26C7-0936-4740-8ADC-7F7A4C7176E5}" srcOrd="1" destOrd="0" presId="urn:microsoft.com/office/officeart/2005/8/layout/pList1"/>
    <dgm:cxn modelId="{F3EBB279-F576-40F3-9762-7A5C7EDBB919}" type="presParOf" srcId="{245311CA-C68C-454A-AD9D-13ED7AFA581F}" destId="{DFF1D605-2378-4137-A469-0D2C2C9A3479}" srcOrd="1" destOrd="0" presId="urn:microsoft.com/office/officeart/2005/8/layout/pList1"/>
    <dgm:cxn modelId="{C80C242E-7D88-44D6-8053-E6B7C5D0FADD}" type="presParOf" srcId="{245311CA-C68C-454A-AD9D-13ED7AFA581F}" destId="{FE098B60-B35C-4D19-BF67-CD4223E80872}" srcOrd="2" destOrd="0" presId="urn:microsoft.com/office/officeart/2005/8/layout/pList1"/>
    <dgm:cxn modelId="{6B511FBF-76A6-42C4-A944-340524E1D665}" type="presParOf" srcId="{FE098B60-B35C-4D19-BF67-CD4223E80872}" destId="{9F625989-DBEB-44B7-A27B-2CE34A3AF32F}" srcOrd="0" destOrd="0" presId="urn:microsoft.com/office/officeart/2005/8/layout/pList1"/>
    <dgm:cxn modelId="{CA0348F9-1220-4A12-9563-440B63045584}" type="presParOf" srcId="{FE098B60-B35C-4D19-BF67-CD4223E80872}" destId="{B7ADD1A9-AB16-4311-B162-E2ADDDAE52D6}" srcOrd="1" destOrd="0" presId="urn:microsoft.com/office/officeart/2005/8/layout/pList1"/>
    <dgm:cxn modelId="{96CDFD5F-720E-4F58-BA82-A86A36CE3239}" type="presParOf" srcId="{245311CA-C68C-454A-AD9D-13ED7AFA581F}" destId="{C0421DD0-1426-4D9B-9B09-2742FB776676}" srcOrd="3" destOrd="0" presId="urn:microsoft.com/office/officeart/2005/8/layout/pList1"/>
    <dgm:cxn modelId="{92F39F12-8B6F-4A9D-8B90-D067CDC7D550}" type="presParOf" srcId="{245311CA-C68C-454A-AD9D-13ED7AFA581F}" destId="{FA3B3901-C497-44D5-9560-5634E544818B}" srcOrd="4" destOrd="0" presId="urn:microsoft.com/office/officeart/2005/8/layout/pList1"/>
    <dgm:cxn modelId="{5A1F4CB1-5756-423D-A1A8-F3526A94E709}" type="presParOf" srcId="{FA3B3901-C497-44D5-9560-5634E544818B}" destId="{CA73344E-C6C0-47B8-86C6-1729617AC623}" srcOrd="0" destOrd="0" presId="urn:microsoft.com/office/officeart/2005/8/layout/pList1"/>
    <dgm:cxn modelId="{3EF66097-43F5-46A5-A25F-1B365441020A}" type="presParOf" srcId="{FA3B3901-C497-44D5-9560-5634E544818B}" destId="{93DBECEA-B282-4DA1-80AE-7CD650E659F6}" srcOrd="1" destOrd="0" presId="urn:microsoft.com/office/officeart/2005/8/layout/pList1"/>
    <dgm:cxn modelId="{B7B5D0DB-B91F-4C30-8FFC-F2D0B2BF4E13}" type="presParOf" srcId="{245311CA-C68C-454A-AD9D-13ED7AFA581F}" destId="{39DFB848-0FC7-4391-8022-E31ECB4AD7DE}" srcOrd="5" destOrd="0" presId="urn:microsoft.com/office/officeart/2005/8/layout/pList1"/>
    <dgm:cxn modelId="{67762608-59A6-49CC-8DE6-58BB58C3F7B9}" type="presParOf" srcId="{245311CA-C68C-454A-AD9D-13ED7AFA581F}" destId="{3172ED1E-A687-4EC8-8DB5-61747AB3A5D9}" srcOrd="6" destOrd="0" presId="urn:microsoft.com/office/officeart/2005/8/layout/pList1"/>
    <dgm:cxn modelId="{BAD169ED-2331-41A3-AD61-8DA4B5E88D7D}" type="presParOf" srcId="{3172ED1E-A687-4EC8-8DB5-61747AB3A5D9}" destId="{1B159F49-57C6-4C6B-A60C-7D13B75BF3DB}" srcOrd="0" destOrd="0" presId="urn:microsoft.com/office/officeart/2005/8/layout/pList1"/>
    <dgm:cxn modelId="{49014D9F-05E1-4216-A586-401FCFFE3143}" type="presParOf" srcId="{3172ED1E-A687-4EC8-8DB5-61747AB3A5D9}" destId="{4176227E-2B94-4F5E-90E1-3B7D31674AA1}" srcOrd="1" destOrd="0" presId="urn:microsoft.com/office/officeart/2005/8/layout/pList1"/>
    <dgm:cxn modelId="{E3763C3D-97CE-4D59-8CC9-E02DAF53E230}" type="presParOf" srcId="{245311CA-C68C-454A-AD9D-13ED7AFA581F}" destId="{935F2388-A9AD-433E-92F9-D416925AF350}" srcOrd="7" destOrd="0" presId="urn:microsoft.com/office/officeart/2005/8/layout/pList1"/>
    <dgm:cxn modelId="{689358C3-5D29-4267-AFE1-C6F6956FC3DE}" type="presParOf" srcId="{245311CA-C68C-454A-AD9D-13ED7AFA581F}" destId="{6D2A12DE-2F8E-4508-A86B-15F6A366E652}" srcOrd="8" destOrd="0" presId="urn:microsoft.com/office/officeart/2005/8/layout/pList1"/>
    <dgm:cxn modelId="{3D0A22FA-EEC8-40AA-9CEF-49DFB51D8D51}" type="presParOf" srcId="{6D2A12DE-2F8E-4508-A86B-15F6A366E652}" destId="{A5218B44-3CBA-4139-9628-52A6C8CABF44}" srcOrd="0" destOrd="0" presId="urn:microsoft.com/office/officeart/2005/8/layout/pList1"/>
    <dgm:cxn modelId="{5606AF78-8911-4F51-A61E-AF741DF020F0}" type="presParOf" srcId="{6D2A12DE-2F8E-4508-A86B-15F6A366E652}" destId="{883F11E6-1F0F-4B14-9B39-6D1AB78C97B7}" srcOrd="1" destOrd="0" presId="urn:microsoft.com/office/officeart/2005/8/layout/pList1"/>
    <dgm:cxn modelId="{275B1386-28F6-4938-B073-80D1E5E570E6}" type="presParOf" srcId="{245311CA-C68C-454A-AD9D-13ED7AFA581F}" destId="{F6DFC32F-720A-4AB8-BF74-8B322563BEB1}" srcOrd="9" destOrd="0" presId="urn:microsoft.com/office/officeart/2005/8/layout/pList1"/>
    <dgm:cxn modelId="{C3C73847-1A54-486C-9853-643E1527662E}" type="presParOf" srcId="{245311CA-C68C-454A-AD9D-13ED7AFA581F}" destId="{1C7FDBB8-5123-4F62-BD5F-C05F6E956C0D}" srcOrd="10" destOrd="0" presId="urn:microsoft.com/office/officeart/2005/8/layout/pList1"/>
    <dgm:cxn modelId="{93D39A57-FF85-4DA7-AF48-A96BB7878CF1}" type="presParOf" srcId="{1C7FDBB8-5123-4F62-BD5F-C05F6E956C0D}" destId="{4126C2B6-3357-4BD4-974A-45852777438A}" srcOrd="0" destOrd="0" presId="urn:microsoft.com/office/officeart/2005/8/layout/pList1"/>
    <dgm:cxn modelId="{529906C1-FE67-4301-A06C-C9C06AF66BAF}" type="presParOf" srcId="{1C7FDBB8-5123-4F62-BD5F-C05F6E956C0D}" destId="{ED65C3EF-7C5D-45C2-AD05-A123719D8A46}" srcOrd="1" destOrd="0" presId="urn:microsoft.com/office/officeart/2005/8/layout/pList1"/>
    <dgm:cxn modelId="{810D3B84-146A-4BE5-8485-43AB7E99BF76}" type="presParOf" srcId="{245311CA-C68C-454A-AD9D-13ED7AFA581F}" destId="{5F63A5D5-1DC3-4846-BFAB-74E413BB1F88}" srcOrd="11" destOrd="0" presId="urn:microsoft.com/office/officeart/2005/8/layout/pList1"/>
    <dgm:cxn modelId="{11A3E5E8-C7B5-468B-8E62-CDDBBED9F8BC}" type="presParOf" srcId="{245311CA-C68C-454A-AD9D-13ED7AFA581F}" destId="{70096889-44FC-4AD7-8130-14D0EB039C90}" srcOrd="12" destOrd="0" presId="urn:microsoft.com/office/officeart/2005/8/layout/pList1"/>
    <dgm:cxn modelId="{6E612662-F3FD-4B84-BB0F-4604CA113FDE}" type="presParOf" srcId="{70096889-44FC-4AD7-8130-14D0EB039C90}" destId="{9B297AE8-864D-412B-ABBC-D2436566CB37}" srcOrd="0" destOrd="0" presId="urn:microsoft.com/office/officeart/2005/8/layout/pList1"/>
    <dgm:cxn modelId="{A23F280B-C074-4FE2-BD5E-46E284EEA076}" type="presParOf" srcId="{70096889-44FC-4AD7-8130-14D0EB039C90}" destId="{4610638D-391A-48CE-900A-26AEA1C69B1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109028" y="425786"/>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lang="fr-BE" sz="1600" kern="1200"/>
            <a:t>Coordination de sous-processus électroniques</a:t>
          </a:r>
        </a:p>
      </dsp:txBody>
      <dsp:txXfrm>
        <a:off x="109028" y="425786"/>
        <a:ext cx="2538317" cy="793224"/>
      </dsp:txXfrm>
    </dsp:sp>
    <dsp:sp modelId="{8B00EC11-24E0-4E0C-8101-DB576F31F9D2}">
      <dsp:nvSpPr>
        <dsp:cNvPr id="0" name=""/>
        <dsp:cNvSpPr/>
      </dsp:nvSpPr>
      <dsp:spPr>
        <a:xfrm>
          <a:off x="3265" y="311209"/>
          <a:ext cx="555256" cy="83288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2898522" y="425786"/>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lang="fr-BE" sz="1600" kern="1200"/>
            <a:t>Portail </a:t>
          </a:r>
        </a:p>
      </dsp:txBody>
      <dsp:txXfrm>
        <a:off x="2898522" y="425786"/>
        <a:ext cx="2538317" cy="793224"/>
      </dsp:txXfrm>
    </dsp:sp>
    <dsp:sp modelId="{17BB8C5E-ACC5-4AEA-AC3B-15C53CC548C0}">
      <dsp:nvSpPr>
        <dsp:cNvPr id="0" name=""/>
        <dsp:cNvSpPr/>
      </dsp:nvSpPr>
      <dsp:spPr>
        <a:xfrm>
          <a:off x="2792759" y="311209"/>
          <a:ext cx="555256" cy="83288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5688017" y="425786"/>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lang="fr-BE" sz="1600" kern="1200"/>
            <a:t>Gestion intégrée des utilisateurs et des accès</a:t>
          </a:r>
        </a:p>
      </dsp:txBody>
      <dsp:txXfrm>
        <a:off x="5688017" y="425786"/>
        <a:ext cx="2538317" cy="793224"/>
      </dsp:txXfrm>
    </dsp:sp>
    <dsp:sp modelId="{DEDE190B-7605-44A7-B19B-482157C4ED09}">
      <dsp:nvSpPr>
        <dsp:cNvPr id="0" name=""/>
        <dsp:cNvSpPr/>
      </dsp:nvSpPr>
      <dsp:spPr>
        <a:xfrm>
          <a:off x="5582254" y="311209"/>
          <a:ext cx="555256" cy="83288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109028" y="1424367"/>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lang="fr-BE" sz="1600" kern="1200"/>
            <a:t>Gestion de loggings</a:t>
          </a:r>
        </a:p>
      </dsp:txBody>
      <dsp:txXfrm>
        <a:off x="109028" y="1424367"/>
        <a:ext cx="2538317" cy="793224"/>
      </dsp:txXfrm>
    </dsp:sp>
    <dsp:sp modelId="{F94043AE-FBAE-4418-8D10-10B1481C95AF}">
      <dsp:nvSpPr>
        <dsp:cNvPr id="0" name=""/>
        <dsp:cNvSpPr/>
      </dsp:nvSpPr>
      <dsp:spPr>
        <a:xfrm>
          <a:off x="3265" y="1309790"/>
          <a:ext cx="555256" cy="83288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2898522" y="1424367"/>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lang="fr-BE" sz="1600" kern="1200"/>
            <a:t>Système de chiffrement end-to-end</a:t>
          </a:r>
        </a:p>
      </dsp:txBody>
      <dsp:txXfrm>
        <a:off x="2898522" y="1424367"/>
        <a:ext cx="2538317" cy="793224"/>
      </dsp:txXfrm>
    </dsp:sp>
    <dsp:sp modelId="{1D377189-38FA-44FB-9886-A25D865375A4}">
      <dsp:nvSpPr>
        <dsp:cNvPr id="0" name=""/>
        <dsp:cNvSpPr/>
      </dsp:nvSpPr>
      <dsp:spPr>
        <a:xfrm>
          <a:off x="2792759" y="1309790"/>
          <a:ext cx="555256" cy="83288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5688017" y="1424367"/>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lang="fr-BE" sz="1600" kern="1200">
              <a:solidFill>
                <a:srgbClr val="087670"/>
              </a:solidFill>
            </a:rPr>
            <a:t>eHealth</a:t>
          </a:r>
          <a:r>
            <a:rPr lang="fr-BE" sz="1600" kern="1200"/>
            <a:t>Box</a:t>
          </a:r>
        </a:p>
      </dsp:txBody>
      <dsp:txXfrm>
        <a:off x="5688017" y="1424367"/>
        <a:ext cx="2538317" cy="793224"/>
      </dsp:txXfrm>
    </dsp:sp>
    <dsp:sp modelId="{82E38FB2-A96C-4D7A-A866-6D7BE57189A0}">
      <dsp:nvSpPr>
        <dsp:cNvPr id="0" name=""/>
        <dsp:cNvSpPr/>
      </dsp:nvSpPr>
      <dsp:spPr>
        <a:xfrm>
          <a:off x="5582254" y="1309790"/>
          <a:ext cx="555256" cy="832885"/>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109028" y="2422948"/>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lang="fr-BE" sz="1600" kern="1200"/>
            <a:t>Timestamping</a:t>
          </a:r>
        </a:p>
      </dsp:txBody>
      <dsp:txXfrm>
        <a:off x="109028" y="2422948"/>
        <a:ext cx="2538317" cy="793224"/>
      </dsp:txXfrm>
    </dsp:sp>
    <dsp:sp modelId="{A9E14B50-194E-4A93-B9D9-20BB56D81973}">
      <dsp:nvSpPr>
        <dsp:cNvPr id="0" name=""/>
        <dsp:cNvSpPr/>
      </dsp:nvSpPr>
      <dsp:spPr>
        <a:xfrm>
          <a:off x="3265" y="2308371"/>
          <a:ext cx="555256" cy="83288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2898522" y="2422948"/>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lang="fr-BE" sz="1600" kern="1200"/>
            <a:t>Codage et anonymisation</a:t>
          </a:r>
        </a:p>
      </dsp:txBody>
      <dsp:txXfrm>
        <a:off x="2898522" y="2422948"/>
        <a:ext cx="2538317" cy="793224"/>
      </dsp:txXfrm>
    </dsp:sp>
    <dsp:sp modelId="{70C2EA1E-D7DB-4E74-806D-4590DBE781A3}">
      <dsp:nvSpPr>
        <dsp:cNvPr id="0" name=""/>
        <dsp:cNvSpPr/>
      </dsp:nvSpPr>
      <dsp:spPr>
        <a:xfrm>
          <a:off x="2792759" y="2308371"/>
          <a:ext cx="555256" cy="832885"/>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5688017" y="2422948"/>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lang="fr-BE" sz="1600" kern="1200"/>
            <a:t>Consultation du registre national et des registres BCSS</a:t>
          </a:r>
        </a:p>
      </dsp:txBody>
      <dsp:txXfrm>
        <a:off x="5688017" y="2422948"/>
        <a:ext cx="2538317" cy="793224"/>
      </dsp:txXfrm>
    </dsp:sp>
    <dsp:sp modelId="{139FD9EA-3509-4D4C-98D4-BC741BA871D8}">
      <dsp:nvSpPr>
        <dsp:cNvPr id="0" name=""/>
        <dsp:cNvSpPr/>
      </dsp:nvSpPr>
      <dsp:spPr>
        <a:xfrm>
          <a:off x="5582254" y="2308371"/>
          <a:ext cx="555256" cy="83288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2898522" y="3421529"/>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lang="fr-BE" sz="1600" kern="1200"/>
            <a:t>Répertoire des références (metahub)</a:t>
          </a:r>
        </a:p>
      </dsp:txBody>
      <dsp:txXfrm>
        <a:off x="2898522" y="3421529"/>
        <a:ext cx="2538317" cy="793224"/>
      </dsp:txXfrm>
    </dsp:sp>
    <dsp:sp modelId="{763F0339-AF8A-4C55-81EF-EEBFD25A8379}">
      <dsp:nvSpPr>
        <dsp:cNvPr id="0" name=""/>
        <dsp:cNvSpPr/>
      </dsp:nvSpPr>
      <dsp:spPr>
        <a:xfrm>
          <a:off x="2792759" y="3306952"/>
          <a:ext cx="555256" cy="832885"/>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E04B4-B722-4D55-870B-0FD19A057CC4}">
      <dsp:nvSpPr>
        <dsp:cNvPr id="0" name=""/>
        <dsp:cNvSpPr/>
      </dsp:nvSpPr>
      <dsp:spPr>
        <a:xfrm>
          <a:off x="152085" y="43082"/>
          <a:ext cx="1749703" cy="1205545"/>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AD26C7-0936-4740-8ADC-7F7A4C7176E5}">
      <dsp:nvSpPr>
        <dsp:cNvPr id="0" name=""/>
        <dsp:cNvSpPr/>
      </dsp:nvSpPr>
      <dsp:spPr>
        <a:xfrm>
          <a:off x="197595" y="1207590"/>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fr-BE" sz="1800" b="0" kern="1200">
              <a:solidFill>
                <a:srgbClr val="B82400"/>
              </a:solidFill>
            </a:rPr>
            <a:t>Cluster 0</a:t>
          </a:r>
          <a:r>
            <a:rPr lang="fr-BE" sz="1800" b="0" kern="1200"/>
            <a:t>  </a:t>
          </a:r>
          <a:r>
            <a:rPr lang="fr-BE" sz="1800" kern="1200"/>
            <a:t>Fondements</a:t>
          </a:r>
        </a:p>
      </dsp:txBody>
      <dsp:txXfrm>
        <a:off x="197595" y="1207590"/>
        <a:ext cx="1749703" cy="649139"/>
      </dsp:txXfrm>
    </dsp:sp>
    <dsp:sp modelId="{9F625989-DBEB-44B7-A27B-2CE34A3AF32F}">
      <dsp:nvSpPr>
        <dsp:cNvPr id="0" name=""/>
        <dsp:cNvSpPr/>
      </dsp:nvSpPr>
      <dsp:spPr>
        <a:xfrm>
          <a:off x="2122342" y="2045"/>
          <a:ext cx="1749703" cy="1205545"/>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ADD1A9-AB16-4311-B162-E2ADDDAE52D6}">
      <dsp:nvSpPr>
        <dsp:cNvPr id="0" name=""/>
        <dsp:cNvSpPr/>
      </dsp:nvSpPr>
      <dsp:spPr>
        <a:xfrm>
          <a:off x="2122342" y="1207590"/>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fr-BE" sz="1800" kern="1200">
              <a:solidFill>
                <a:srgbClr val="B82400"/>
              </a:solidFill>
            </a:rPr>
            <a:t>Cluster 1 </a:t>
          </a:r>
          <a:r>
            <a:rPr lang="fr-BE" sz="1800" kern="1200"/>
            <a:t>Transversalités</a:t>
          </a:r>
        </a:p>
      </dsp:txBody>
      <dsp:txXfrm>
        <a:off x="2122342" y="1207590"/>
        <a:ext cx="1749703" cy="649139"/>
      </dsp:txXfrm>
    </dsp:sp>
    <dsp:sp modelId="{CA73344E-C6C0-47B8-86C6-1729617AC623}">
      <dsp:nvSpPr>
        <dsp:cNvPr id="0" name=""/>
        <dsp:cNvSpPr/>
      </dsp:nvSpPr>
      <dsp:spPr>
        <a:xfrm>
          <a:off x="4075172" y="2045"/>
          <a:ext cx="1749703" cy="1205545"/>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DBECEA-B282-4DA1-80AE-7CD650E659F6}">
      <dsp:nvSpPr>
        <dsp:cNvPr id="0" name=""/>
        <dsp:cNvSpPr/>
      </dsp:nvSpPr>
      <dsp:spPr>
        <a:xfrm>
          <a:off x="4047089" y="1207590"/>
          <a:ext cx="1805868"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fr-BE" sz="1800" kern="1200">
              <a:solidFill>
                <a:srgbClr val="B82400"/>
              </a:solidFill>
            </a:rPr>
            <a:t>Cluster 2 </a:t>
          </a:r>
          <a:r>
            <a:rPr lang="fr-BE" sz="1800" kern="1200"/>
            <a:t>Support	</a:t>
          </a:r>
        </a:p>
      </dsp:txBody>
      <dsp:txXfrm>
        <a:off x="4047089" y="1207590"/>
        <a:ext cx="1805868" cy="649139"/>
      </dsp:txXfrm>
    </dsp:sp>
    <dsp:sp modelId="{1B159F49-57C6-4C6B-A60C-7D13B75BF3DB}">
      <dsp:nvSpPr>
        <dsp:cNvPr id="0" name=""/>
        <dsp:cNvSpPr/>
      </dsp:nvSpPr>
      <dsp:spPr>
        <a:xfrm>
          <a:off x="6028002" y="2045"/>
          <a:ext cx="1749703" cy="1205545"/>
        </a:xfrm>
        <a:prstGeom prst="round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76227E-2B94-4F5E-90E1-3B7D31674AA1}">
      <dsp:nvSpPr>
        <dsp:cNvPr id="0" name=""/>
        <dsp:cNvSpPr/>
      </dsp:nvSpPr>
      <dsp:spPr>
        <a:xfrm>
          <a:off x="6028002" y="1207590"/>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fr-BE" sz="1800" kern="1200">
              <a:solidFill>
                <a:srgbClr val="B82400"/>
              </a:solidFill>
            </a:rPr>
            <a:t>Cluster 3</a:t>
          </a:r>
          <a:r>
            <a:rPr lang="fr-BE" sz="1800" kern="1200"/>
            <a:t> Excellence opérationnelle</a:t>
          </a:r>
        </a:p>
      </dsp:txBody>
      <dsp:txXfrm>
        <a:off x="6028002" y="1207590"/>
        <a:ext cx="1749703" cy="649139"/>
      </dsp:txXfrm>
    </dsp:sp>
    <dsp:sp modelId="{A5218B44-3CBA-4139-9628-52A6C8CABF44}">
      <dsp:nvSpPr>
        <dsp:cNvPr id="0" name=""/>
        <dsp:cNvSpPr/>
      </dsp:nvSpPr>
      <dsp:spPr>
        <a:xfrm>
          <a:off x="1195943" y="2123382"/>
          <a:ext cx="1749703" cy="1205545"/>
        </a:xfrm>
        <a:prstGeom prst="round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3F11E6-1F0F-4B14-9B39-6D1AB78C97B7}">
      <dsp:nvSpPr>
        <dsp:cNvPr id="0" name=""/>
        <dsp:cNvSpPr/>
      </dsp:nvSpPr>
      <dsp:spPr>
        <a:xfrm>
          <a:off x="1021410" y="3239292"/>
          <a:ext cx="2001660"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fr-BE" sz="1800" u="none" kern="1200">
              <a:solidFill>
                <a:srgbClr val="B82400"/>
              </a:solidFill>
            </a:rPr>
            <a:t>Cluster 4</a:t>
          </a:r>
          <a:r>
            <a:rPr lang="fr-BE" sz="1800" kern="1200"/>
            <a:t> Prestataires de soins et institutions de soins</a:t>
          </a:r>
        </a:p>
      </dsp:txBody>
      <dsp:txXfrm>
        <a:off x="1021410" y="3239292"/>
        <a:ext cx="2001660" cy="649139"/>
      </dsp:txXfrm>
    </dsp:sp>
    <dsp:sp modelId="{4126C2B6-3357-4BD4-974A-45852777438A}">
      <dsp:nvSpPr>
        <dsp:cNvPr id="0" name=""/>
        <dsp:cNvSpPr/>
      </dsp:nvSpPr>
      <dsp:spPr>
        <a:xfrm>
          <a:off x="3246668" y="2123382"/>
          <a:ext cx="1749703" cy="1205545"/>
        </a:xfrm>
        <a:prstGeom prst="round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65C3EF-7C5D-45C2-AD05-A123719D8A46}">
      <dsp:nvSpPr>
        <dsp:cNvPr id="0" name=""/>
        <dsp:cNvSpPr/>
      </dsp:nvSpPr>
      <dsp:spPr>
        <a:xfrm>
          <a:off x="3198114" y="3239292"/>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fr-BE" sz="1800" kern="1200">
              <a:solidFill>
                <a:srgbClr val="B82400"/>
              </a:solidFill>
            </a:rPr>
            <a:t>Cluster 5 </a:t>
          </a:r>
          <a:r>
            <a:rPr lang="fr-BE" sz="1800" kern="1200"/>
            <a:t>Patient en qualité de copilote</a:t>
          </a:r>
        </a:p>
      </dsp:txBody>
      <dsp:txXfrm>
        <a:off x="3198114" y="3239292"/>
        <a:ext cx="1749703" cy="649139"/>
      </dsp:txXfrm>
    </dsp:sp>
    <dsp:sp modelId="{9B297AE8-864D-412B-ABBC-D2436566CB37}">
      <dsp:nvSpPr>
        <dsp:cNvPr id="0" name=""/>
        <dsp:cNvSpPr/>
      </dsp:nvSpPr>
      <dsp:spPr>
        <a:xfrm>
          <a:off x="5171415" y="2123382"/>
          <a:ext cx="1749703" cy="1205545"/>
        </a:xfrm>
        <a:prstGeom prst="roundRect">
          <a:avLst/>
        </a:prstGeom>
        <a:blipFill rotWithShape="1">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10638D-391A-48CE-900A-26AEA1C69B10}">
      <dsp:nvSpPr>
        <dsp:cNvPr id="0" name=""/>
        <dsp:cNvSpPr/>
      </dsp:nvSpPr>
      <dsp:spPr>
        <a:xfrm>
          <a:off x="5122861" y="3239292"/>
          <a:ext cx="1749703" cy="64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fr-BE" sz="1800" kern="1200">
              <a:solidFill>
                <a:srgbClr val="B82400"/>
              </a:solidFill>
            </a:rPr>
            <a:t>Cluster 6 </a:t>
          </a:r>
          <a:r>
            <a:rPr lang="fr-BE" sz="1800" kern="1200"/>
            <a:t>eSanté et mutualités</a:t>
          </a:r>
        </a:p>
      </dsp:txBody>
      <dsp:txXfrm>
        <a:off x="5122861" y="3239292"/>
        <a:ext cx="1749703" cy="649139"/>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A3FA20-096E-4683-9DCA-AA699271F950}" type="datetimeFigureOut">
              <a:rPr lang="fr-BE" smtClean="0"/>
              <a:t>4/10/2019</a:t>
            </a:fld>
            <a:endParaRPr lang="fr-B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9F856E-F6AB-48BE-86F9-940222F82635}" type="slidenum">
              <a:rPr lang="fr-BE" smtClean="0"/>
              <a:t>‹#›</a:t>
            </a:fld>
            <a:endParaRPr lang="fr-BE"/>
          </a:p>
        </p:txBody>
      </p:sp>
    </p:spTree>
    <p:extLst>
      <p:ext uri="{BB962C8B-B14F-4D97-AF65-F5344CB8AC3E}">
        <p14:creationId xmlns:p14="http://schemas.microsoft.com/office/powerpoint/2010/main" val="288427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0CDFC-4227-4C65-BFFE-606B768D4FEF}" type="datetimeFigureOut">
              <a:rPr lang="fr-BE" smtClean="0"/>
              <a:t>4/10/2019</a:t>
            </a:fld>
            <a:endParaRPr lang="fr-BE"/>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DF498-6B22-4C23-B9DE-FBD91F7FCCAE}" type="slidenum">
              <a:rPr lang="fr-BE" smtClean="0"/>
              <a:t>‹#›</a:t>
            </a:fld>
            <a:endParaRPr lang="fr-BE"/>
          </a:p>
        </p:txBody>
      </p:sp>
    </p:spTree>
    <p:extLst>
      <p:ext uri="{BB962C8B-B14F-4D97-AF65-F5344CB8AC3E}">
        <p14:creationId xmlns:p14="http://schemas.microsoft.com/office/powerpoint/2010/main" val="303039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F14B466-97F6-42AD-BA69-3128B6BE031F}" type="slidenum">
              <a:rPr lang="en-GB" altLang="en-US" smtClean="0">
                <a:latin typeface="Calibri" pitchFamily="34" charset="0"/>
              </a:rPr>
              <a:pPr fontAlgn="base">
                <a:spcBef>
                  <a:spcPct val="0"/>
                </a:spcBef>
                <a:spcAft>
                  <a:spcPct val="0"/>
                </a:spcAft>
                <a:defRPr/>
              </a:pPr>
              <a:t>5</a:t>
            </a:fld>
            <a:endParaRPr lang="en-GB" altLang="en-US" smtClean="0">
              <a:latin typeface="Calibri" pitchFamily="34" charset="0"/>
            </a:endParaRPr>
          </a:p>
        </p:txBody>
      </p:sp>
    </p:spTree>
    <p:extLst>
      <p:ext uri="{BB962C8B-B14F-4D97-AF65-F5344CB8AC3E}">
        <p14:creationId xmlns:p14="http://schemas.microsoft.com/office/powerpoint/2010/main" val="48758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4A62674-ADB2-42D4-B8E9-13688C3B98A9}" type="slidenum">
              <a:rPr lang="en-US" smtClean="0"/>
              <a:pPr>
                <a:defRPr/>
              </a:pPr>
              <a:t>23</a:t>
            </a:fld>
            <a:endParaRPr lang="en-US" smtClean="0"/>
          </a:p>
        </p:txBody>
      </p:sp>
    </p:spTree>
    <p:extLst>
      <p:ext uri="{BB962C8B-B14F-4D97-AF65-F5344CB8AC3E}">
        <p14:creationId xmlns:p14="http://schemas.microsoft.com/office/powerpoint/2010/main" val="1585930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3180845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290444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1B907515-5630-4CCA-8FC0-9240982DAEDB}" type="slidenum">
              <a:rPr kumimoji="0" lang="nl-NL"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31863" rtl="0" eaLnBrk="1" fontAlgn="auto" latinLnBrk="0" hangingPunct="1">
                <a:lnSpc>
                  <a:spcPct val="100000"/>
                </a:lnSpc>
                <a:spcBef>
                  <a:spcPts val="0"/>
                </a:spcBef>
                <a:spcAft>
                  <a:spcPts val="0"/>
                </a:spcAft>
                <a:buClrTx/>
                <a:buSzTx/>
                <a:buFontTx/>
                <a:buNone/>
                <a:tabLst/>
                <a:defRPr/>
              </a:pPr>
              <a:t>26</a:t>
            </a:fld>
            <a:endParaRPr kumimoji="0" lang="nl-NL"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4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58778CF7-6775-48B0-BD2D-D3D6DE5BD562}" type="slidenum">
              <a:rPr kumimoji="0" lang="nl-NL"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31863" rtl="0" eaLnBrk="1" fontAlgn="auto" latinLnBrk="0" hangingPunct="1">
                <a:lnSpc>
                  <a:spcPct val="100000"/>
                </a:lnSpc>
                <a:spcBef>
                  <a:spcPts val="0"/>
                </a:spcBef>
                <a:spcAft>
                  <a:spcPts val="0"/>
                </a:spcAft>
                <a:buClrTx/>
                <a:buSzTx/>
                <a:buFontTx/>
                <a:buNone/>
                <a:tabLst/>
                <a:defRPr/>
              </a:pPr>
              <a:t>26</a:t>
            </a:fld>
            <a:endParaRPr kumimoji="0" lang="nl-NL"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4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684733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NL</a:t>
            </a:r>
          </a:p>
        </p:txBody>
      </p:sp>
      <p:sp>
        <p:nvSpPr>
          <p:cNvPr id="4" name="Slide Number Placeholder 3"/>
          <p:cNvSpPr>
            <a:spLocks noGrp="1"/>
          </p:cNvSpPr>
          <p:nvPr>
            <p:ph type="sldNum" sz="quarter" idx="10"/>
          </p:nvPr>
        </p:nvSpPr>
        <p:spPr/>
        <p:txBody>
          <a:bodyPr/>
          <a:lstStyle/>
          <a:p>
            <a:fld id="{986DAB8C-1B49-4728-8012-01A213B6DF72}" type="slidenum">
              <a:rPr lang="en-US" smtClean="0"/>
              <a:t>27</a:t>
            </a:fld>
            <a:endParaRPr lang="en-US" smtClean="0"/>
          </a:p>
        </p:txBody>
      </p:sp>
    </p:spTree>
    <p:extLst>
      <p:ext uri="{BB962C8B-B14F-4D97-AF65-F5344CB8AC3E}">
        <p14:creationId xmlns:p14="http://schemas.microsoft.com/office/powerpoint/2010/main" val="2665618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717157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639666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32</a:t>
            </a:fld>
            <a:endParaRPr lang="en-US" smtClean="0"/>
          </a:p>
        </p:txBody>
      </p:sp>
    </p:spTree>
    <p:extLst>
      <p:ext uri="{BB962C8B-B14F-4D97-AF65-F5344CB8AC3E}">
        <p14:creationId xmlns:p14="http://schemas.microsoft.com/office/powerpoint/2010/main" val="1673980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33</a:t>
            </a:fld>
            <a:endParaRPr lang="en-US" smtClean="0"/>
          </a:p>
        </p:txBody>
      </p:sp>
    </p:spTree>
    <p:extLst>
      <p:ext uri="{BB962C8B-B14F-4D97-AF65-F5344CB8AC3E}">
        <p14:creationId xmlns:p14="http://schemas.microsoft.com/office/powerpoint/2010/main" val="2718702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BE" sz="12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656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B2D31976-9B74-4DEB-BA7A-338D8B7DCAC4}" type="slidenum">
              <a:rPr lang="en-GB" altLang="en-US" smtClean="0">
                <a:latin typeface="Calibri" pitchFamily="34" charset="0"/>
              </a:rPr>
              <a:pPr fontAlgn="base">
                <a:spcBef>
                  <a:spcPct val="0"/>
                </a:spcBef>
                <a:spcAft>
                  <a:spcPct val="0"/>
                </a:spcAft>
                <a:defRPr/>
              </a:pPr>
              <a:t>6</a:t>
            </a:fld>
            <a:endParaRPr lang="en-GB" altLang="en-US" smtClean="0">
              <a:latin typeface="Calibri" pitchFamily="34" charset="0"/>
            </a:endParaRPr>
          </a:p>
        </p:txBody>
      </p:sp>
    </p:spTree>
    <p:extLst>
      <p:ext uri="{BB962C8B-B14F-4D97-AF65-F5344CB8AC3E}">
        <p14:creationId xmlns:p14="http://schemas.microsoft.com/office/powerpoint/2010/main" val="119368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374BF-2A30-4511-BF77-A6388C3A86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743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BE" sz="12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1455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BE" sz="12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935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BE" sz="12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872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BE" sz="12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6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DF003-9532-45B2-A88B-F94D0FEB79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082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US" dirty="0" smtClean="0"/>
          </a:p>
        </p:txBody>
      </p:sp>
      <p:sp>
        <p:nvSpPr>
          <p:cNvPr id="9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32CD6338-BEDF-43B6-9497-59283FC58D4F}" type="slidenum">
              <a:rPr lang="en-US" altLang="en-US" smtClean="0">
                <a:latin typeface="Calibri" pitchFamily="34" charset="0"/>
              </a:rPr>
              <a:pPr fontAlgn="base">
                <a:spcBef>
                  <a:spcPct val="0"/>
                </a:spcBef>
                <a:spcAft>
                  <a:spcPct val="0"/>
                </a:spcAft>
                <a:defRPr/>
              </a:pPr>
              <a:t>54</a:t>
            </a:fld>
            <a:endParaRPr lang="en-US" altLang="en-US" smtClean="0">
              <a:latin typeface="Calibri" pitchFamily="34" charset="0"/>
            </a:endParaRPr>
          </a:p>
        </p:txBody>
      </p:sp>
    </p:spTree>
    <p:extLst>
      <p:ext uri="{BB962C8B-B14F-4D97-AF65-F5344CB8AC3E}">
        <p14:creationId xmlns:p14="http://schemas.microsoft.com/office/powerpoint/2010/main" val="851677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28688">
              <a:defRPr sz="3200" b="1">
                <a:solidFill>
                  <a:schemeClr val="tx1"/>
                </a:solidFill>
                <a:latin typeface="Times New Roman" pitchFamily="18" charset="0"/>
              </a:defRPr>
            </a:lvl1pPr>
            <a:lvl2pPr marL="742950" indent="-285750" defTabSz="928688">
              <a:defRPr sz="3200" b="1">
                <a:solidFill>
                  <a:schemeClr val="tx1"/>
                </a:solidFill>
                <a:latin typeface="Times New Roman" pitchFamily="18" charset="0"/>
              </a:defRPr>
            </a:lvl2pPr>
            <a:lvl3pPr marL="1143000" indent="-228600" defTabSz="928688">
              <a:defRPr sz="3200" b="1">
                <a:solidFill>
                  <a:schemeClr val="tx1"/>
                </a:solidFill>
                <a:latin typeface="Times New Roman" pitchFamily="18" charset="0"/>
              </a:defRPr>
            </a:lvl3pPr>
            <a:lvl4pPr marL="1600200" indent="-228600" defTabSz="928688">
              <a:defRPr sz="3200" b="1">
                <a:solidFill>
                  <a:schemeClr val="tx1"/>
                </a:solidFill>
                <a:latin typeface="Times New Roman" pitchFamily="18" charset="0"/>
              </a:defRPr>
            </a:lvl4pPr>
            <a:lvl5pPr marL="2057400" indent="-228600" defTabSz="928688">
              <a:defRPr sz="3200" b="1">
                <a:solidFill>
                  <a:schemeClr val="tx1"/>
                </a:solidFill>
                <a:latin typeface="Times New Roman" pitchFamily="18" charset="0"/>
              </a:defRPr>
            </a:lvl5pPr>
            <a:lvl6pPr marL="2514600" indent="-228600" defTabSz="928688" eaLnBrk="0" fontAlgn="base" hangingPunct="0">
              <a:spcBef>
                <a:spcPct val="0"/>
              </a:spcBef>
              <a:spcAft>
                <a:spcPct val="0"/>
              </a:spcAft>
              <a:defRPr sz="3200" b="1">
                <a:solidFill>
                  <a:schemeClr val="tx1"/>
                </a:solidFill>
                <a:latin typeface="Times New Roman" pitchFamily="18" charset="0"/>
              </a:defRPr>
            </a:lvl6pPr>
            <a:lvl7pPr marL="2971800" indent="-228600" defTabSz="928688" eaLnBrk="0" fontAlgn="base" hangingPunct="0">
              <a:spcBef>
                <a:spcPct val="0"/>
              </a:spcBef>
              <a:spcAft>
                <a:spcPct val="0"/>
              </a:spcAft>
              <a:defRPr sz="3200" b="1">
                <a:solidFill>
                  <a:schemeClr val="tx1"/>
                </a:solidFill>
                <a:latin typeface="Times New Roman" pitchFamily="18" charset="0"/>
              </a:defRPr>
            </a:lvl7pPr>
            <a:lvl8pPr marL="3429000" indent="-228600" defTabSz="928688" eaLnBrk="0" fontAlgn="base" hangingPunct="0">
              <a:spcBef>
                <a:spcPct val="0"/>
              </a:spcBef>
              <a:spcAft>
                <a:spcPct val="0"/>
              </a:spcAft>
              <a:defRPr sz="3200" b="1">
                <a:solidFill>
                  <a:schemeClr val="tx1"/>
                </a:solidFill>
                <a:latin typeface="Times New Roman" pitchFamily="18" charset="0"/>
              </a:defRPr>
            </a:lvl8pPr>
            <a:lvl9pPr marL="3886200" indent="-228600" defTabSz="928688" eaLnBrk="0" fontAlgn="base" hangingPunct="0">
              <a:spcBef>
                <a:spcPct val="0"/>
              </a:spcBef>
              <a:spcAft>
                <a:spcPct val="0"/>
              </a:spcAft>
              <a:defRPr sz="3200" b="1">
                <a:solidFill>
                  <a:schemeClr val="tx1"/>
                </a:solidFill>
                <a:latin typeface="Times New Roman" pitchFamily="18" charset="0"/>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57021076-4BFF-411B-B7F4-15E703EEE8EA}" type="slidenum">
              <a:rPr kumimoji="0" lang="nl-NL"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28688" rtl="0" eaLnBrk="1" fontAlgn="auto" latinLnBrk="0" hangingPunct="1">
                <a:lnSpc>
                  <a:spcPct val="100000"/>
                </a:lnSpc>
                <a:spcBef>
                  <a:spcPts val="0"/>
                </a:spcBef>
                <a:spcAft>
                  <a:spcPts val="0"/>
                </a:spcAft>
                <a:buClrTx/>
                <a:buSzTx/>
                <a:buFontTx/>
                <a:buNone/>
                <a:tabLst/>
                <a:defRPr/>
              </a:pPr>
              <a:t>62</a:t>
            </a:fld>
            <a:endParaRPr kumimoji="0" lang="nl-NL"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sp>
        <p:nvSpPr>
          <p:cNvPr id="33795" name="Rectangle 2"/>
          <p:cNvSpPr>
            <a:spLocks noGrp="1" noRot="1" noChangeAspect="1" noChangeArrowheads="1" noTextEdit="1"/>
          </p:cNvSpPr>
          <p:nvPr>
            <p:ph type="sldImg"/>
          </p:nvPr>
        </p:nvSpPr>
        <p:spPr>
          <a:xfrm>
            <a:off x="712788" y="746125"/>
            <a:ext cx="5373687" cy="3721100"/>
          </a:xfrm>
          <a:ln/>
        </p:spPr>
      </p:sp>
      <p:sp>
        <p:nvSpPr>
          <p:cNvPr id="33796" name="Rectangle 3"/>
          <p:cNvSpPr>
            <a:spLocks noGrp="1" noChangeArrowheads="1"/>
          </p:cNvSpPr>
          <p:nvPr>
            <p:ph type="body" idx="1"/>
          </p:nvPr>
        </p:nvSpPr>
        <p:spPr>
          <a:xfrm>
            <a:off x="679450" y="4714875"/>
            <a:ext cx="5438775" cy="4465638"/>
          </a:xfrm>
          <a:noFill/>
        </p:spPr>
        <p:txBody>
          <a:bodyPr/>
          <a:lstStyle/>
          <a:p>
            <a:pPr eaLnBrk="1" hangingPunct="1"/>
            <a:endParaRPr lang="fr-BE" altLang="en-US" smtClean="0"/>
          </a:p>
        </p:txBody>
      </p:sp>
    </p:spTree>
    <p:extLst>
      <p:ext uri="{BB962C8B-B14F-4D97-AF65-F5344CB8AC3E}">
        <p14:creationId xmlns:p14="http://schemas.microsoft.com/office/powerpoint/2010/main" val="3731564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EDF498-6B22-4C23-B9DE-FBD91F7FCCAE}" type="slidenum">
              <a:rPr lang="fr-BE" smtClean="0"/>
              <a:t>66</a:t>
            </a:fld>
            <a:endParaRPr lang="fr-BE" smtClean="0"/>
          </a:p>
        </p:txBody>
      </p:sp>
    </p:spTree>
    <p:extLst>
      <p:ext uri="{BB962C8B-B14F-4D97-AF65-F5344CB8AC3E}">
        <p14:creationId xmlns:p14="http://schemas.microsoft.com/office/powerpoint/2010/main" val="2518762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F130FD-3822-4479-BEAB-17D9DC4E875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204442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3054633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1B907515-5630-4CCA-8FC0-9240982DAEDB}" type="slidenum">
              <a:rPr kumimoji="0" lang="nl-NL"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31863" rtl="0" eaLnBrk="1" fontAlgn="auto" latinLnBrk="0" hangingPunct="1">
                <a:lnSpc>
                  <a:spcPct val="100000"/>
                </a:lnSpc>
                <a:spcBef>
                  <a:spcPts val="0"/>
                </a:spcBef>
                <a:spcAft>
                  <a:spcPts val="0"/>
                </a:spcAft>
                <a:buClrTx/>
                <a:buSzTx/>
                <a:buFontTx/>
                <a:buNone/>
                <a:tabLst/>
                <a:defRPr/>
              </a:pPr>
              <a:t>12</a:t>
            </a:fld>
            <a:endParaRPr kumimoji="0" lang="nl-NL"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4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58778CF7-6775-48B0-BD2D-D3D6DE5BD562}" type="slidenum">
              <a:rPr kumimoji="0" lang="nl-NL"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31863" rtl="0" eaLnBrk="1" fontAlgn="auto" latinLnBrk="0" hangingPunct="1">
                <a:lnSpc>
                  <a:spcPct val="100000"/>
                </a:lnSpc>
                <a:spcBef>
                  <a:spcPts val="0"/>
                </a:spcBef>
                <a:spcAft>
                  <a:spcPts val="0"/>
                </a:spcAft>
                <a:buClrTx/>
                <a:buSzTx/>
                <a:buFontTx/>
                <a:buNone/>
                <a:tabLst/>
                <a:defRPr/>
              </a:pPr>
              <a:t>12</a:t>
            </a:fld>
            <a:endParaRPr kumimoji="0" lang="nl-NL"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4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4281283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3A004C-9A8F-48C6-8A1C-94C4889F131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33638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00150" y="1143000"/>
            <a:ext cx="4457700" cy="3086100"/>
          </a:xfrm>
        </p:spPr>
      </p:sp>
      <p:sp>
        <p:nvSpPr>
          <p:cNvPr id="3" name="Tijdelijke aanduiding voor notities 2"/>
          <p:cNvSpPr>
            <a:spLocks noGrp="1"/>
          </p:cNvSpPr>
          <p:nvPr>
            <p:ph type="body" idx="1"/>
          </p:nvPr>
        </p:nvSpPr>
        <p:spPr/>
        <p:txBody>
          <a:bodyPr/>
          <a:lstStyle/>
          <a:p>
            <a:r>
              <a:rPr lang="fr-BE" sz="1200" b="0" i="0" u="none" strike="noStrike" baseline="0">
                <a:solidFill>
                  <a:schemeClr val="tx1"/>
                </a:solidFill>
                <a:latin typeface="+mn-lt"/>
                <a:ea typeface="+mn-ea"/>
                <a:cs typeface="+mn-cs"/>
              </a:rPr>
              <a:t>Un cluster regroupe des projets qui ont chacun leurs propres objectifs spécifiques mais qui, ensemble, ajoutent une dimension supplémentaire à la réalisation des objectifs stratégiques du programme. </a:t>
            </a:r>
          </a:p>
        </p:txBody>
      </p:sp>
      <p:sp>
        <p:nvSpPr>
          <p:cNvPr id="4" name="Tijdelijke aanduiding voor dianummer 3"/>
          <p:cNvSpPr>
            <a:spLocks noGrp="1"/>
          </p:cNvSpPr>
          <p:nvPr>
            <p:ph type="sldNum" sz="quarter" idx="10"/>
          </p:nvPr>
        </p:nvSpPr>
        <p:spPr/>
        <p:txBody>
          <a:bodyPr/>
          <a:lstStyle/>
          <a:p>
            <a:pPr>
              <a:defRPr/>
            </a:pPr>
            <a:fld id="{68A5D9F6-8BE4-448E-BA5B-E6CDAD225B26}" type="slidenum">
              <a:rPr lang="nl-NL" smtClean="0"/>
              <a:pPr>
                <a:defRPr/>
              </a:pPr>
              <a:t>14</a:t>
            </a:fld>
            <a:endParaRPr lang="nl-NL" smtClean="0"/>
          </a:p>
        </p:txBody>
      </p:sp>
    </p:spTree>
    <p:extLst>
      <p:ext uri="{BB962C8B-B14F-4D97-AF65-F5344CB8AC3E}">
        <p14:creationId xmlns:p14="http://schemas.microsoft.com/office/powerpoint/2010/main" val="3182381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789738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498472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jpeg"/><Relationship Id="rId4"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plan-egezondheid.be/home" TargetMode="External"/><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7380" y="1265211"/>
            <a:ext cx="8420100" cy="1470025"/>
          </a:xfrm>
          <a:prstGeom prst="rect">
            <a:avLst/>
          </a:prstGeom>
        </p:spPr>
        <p:txBody>
          <a:bodyPr/>
          <a:lstStyle>
            <a:lvl1pPr algn="ctr">
              <a:defRPr>
                <a:solidFill>
                  <a:srgbClr val="77C9F2"/>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2031961" y="2774425"/>
            <a:ext cx="69342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smtClean="0"/>
              <a:t>Click to edit Master subtitle style</a:t>
            </a:r>
            <a:endParaRPr lang="fr-BE" dirty="0"/>
          </a:p>
        </p:txBody>
      </p:sp>
      <p:grpSp>
        <p:nvGrpSpPr>
          <p:cNvPr id="6" name="Group 11"/>
          <p:cNvGrpSpPr>
            <a:grpSpLocks/>
          </p:cNvGrpSpPr>
          <p:nvPr userDrawn="1"/>
        </p:nvGrpSpPr>
        <p:grpSpPr bwMode="auto">
          <a:xfrm>
            <a:off x="5499061" y="3068966"/>
            <a:ext cx="4624520" cy="2800767"/>
            <a:chOff x="4406900" y="2676525"/>
            <a:chExt cx="4268788"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r="77950" b="92280"/>
          <a:stretch/>
        </p:blipFill>
        <p:spPr>
          <a:xfrm>
            <a:off x="7371273" y="6326668"/>
            <a:ext cx="2184243" cy="531341"/>
          </a:xfrm>
          <a:prstGeom prst="rect">
            <a:avLst/>
          </a:prstGeom>
        </p:spPr>
      </p:pic>
    </p:spTree>
    <p:extLst>
      <p:ext uri="{BB962C8B-B14F-4D97-AF65-F5344CB8AC3E}">
        <p14:creationId xmlns:p14="http://schemas.microsoft.com/office/powerpoint/2010/main" val="3041654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
        <p:nvSpPr>
          <p:cNvPr id="3" name="Rectangle 2"/>
          <p:cNvSpPr/>
          <p:nvPr userDrawn="1"/>
        </p:nvSpPr>
        <p:spPr>
          <a:xfrm>
            <a:off x="8709" y="836712"/>
            <a:ext cx="988200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516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443236" y="1387227"/>
            <a:ext cx="4524132" cy="4176122"/>
          </a:xfrm>
          <a:prstGeom prst="rect">
            <a:avLst/>
          </a:prstGeom>
          <a:solidFill>
            <a:srgbClr val="525252"/>
          </a:solidFill>
          <a:ln>
            <a:noFill/>
          </a:ln>
        </p:spPr>
      </p:pic>
      <p:grpSp>
        <p:nvGrpSpPr>
          <p:cNvPr id="6" name="Group 11"/>
          <p:cNvGrpSpPr>
            <a:grpSpLocks/>
          </p:cNvGrpSpPr>
          <p:nvPr userDrawn="1"/>
        </p:nvGrpSpPr>
        <p:grpSpPr bwMode="auto">
          <a:xfrm>
            <a:off x="4967430" y="2132862"/>
            <a:ext cx="4624520" cy="2800767"/>
            <a:chOff x="4406900" y="2676525"/>
            <a:chExt cx="4268788" cy="2802021"/>
          </a:xfrm>
        </p:grpSpPr>
        <p:pic>
          <p:nvPicPr>
            <p:cNvPr id="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spTree>
    <p:extLst>
      <p:ext uri="{BB962C8B-B14F-4D97-AF65-F5344CB8AC3E}">
        <p14:creationId xmlns:p14="http://schemas.microsoft.com/office/powerpoint/2010/main" val="2948375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01601" y="274638"/>
            <a:ext cx="9309099" cy="664058"/>
          </a:xfrm>
        </p:spPr>
        <p:txBody>
          <a:bodyPr/>
          <a:lstStyle>
            <a:lvl1pPr algn="l">
              <a:defRPr b="1">
                <a:solidFill>
                  <a:srgbClr val="0070C0"/>
                </a:solidFill>
              </a:defRPr>
            </a:lvl1pPr>
          </a:lstStyle>
          <a:p>
            <a:r>
              <a:rPr lang="nl-BE" dirty="0"/>
              <a:t>Titelstijl van model bewerken</a:t>
            </a:r>
            <a:endParaRPr lang="nl-NL" dirty="0"/>
          </a:p>
        </p:txBody>
      </p:sp>
      <p:sp>
        <p:nvSpPr>
          <p:cNvPr id="3" name="Tijdelijke aanduiding voor inhoud 2"/>
          <p:cNvSpPr>
            <a:spLocks noGrp="1"/>
          </p:cNvSpPr>
          <p:nvPr>
            <p:ph idx="1"/>
          </p:nvPr>
        </p:nvSpPr>
        <p:spPr>
          <a:xfrm>
            <a:off x="101601" y="1134052"/>
            <a:ext cx="9309100" cy="5032859"/>
          </a:xfrm>
        </p:spPr>
        <p:txBody>
          <a:bodyPr>
            <a:normAutofit/>
          </a:bodyPr>
          <a:lstStyle>
            <a:lvl1pPr marL="342900" indent="-342900">
              <a:buFont typeface="Wingdings" panose="05000000000000000000" pitchFamily="2" charset="2"/>
              <a:buChar char="Ø"/>
              <a:defRPr sz="1800"/>
            </a:lvl1pPr>
            <a:lvl2pPr marL="742950" indent="-285750">
              <a:buFont typeface="Wingdings" panose="05000000000000000000" pitchFamily="2" charset="2"/>
              <a:buChar char="Ø"/>
              <a:defRPr sz="1600"/>
            </a:lvl2pPr>
            <a:lvl3pPr marL="1143000" indent="-228600">
              <a:buFont typeface="Wingdings" panose="05000000000000000000" pitchFamily="2" charset="2"/>
              <a:buChar char="Ø"/>
              <a:defRPr sz="1400"/>
            </a:lvl3pPr>
            <a:lvl4pPr marL="1600200" indent="-228600">
              <a:buFont typeface="Wingdings" panose="05000000000000000000" pitchFamily="2" charset="2"/>
              <a:buChar char="Ø"/>
              <a:defRPr sz="1200"/>
            </a:lvl4pPr>
            <a:lvl5pPr marL="2057400" indent="-228600">
              <a:buFont typeface="Wingdings" panose="05000000000000000000" pitchFamily="2" charset="2"/>
              <a:buChar char="Ø"/>
              <a:defRPr sz="1100"/>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4"/>
            <a:r>
              <a:rPr lang="nl-BE" dirty="0"/>
              <a:t>Vijfde niveau</a:t>
            </a:r>
            <a:endParaRPr lang="nl-NL" dirty="0"/>
          </a:p>
        </p:txBody>
      </p:sp>
      <p:sp>
        <p:nvSpPr>
          <p:cNvPr id="8" name="Tijdelijke aanduiding voor dianummer 5"/>
          <p:cNvSpPr>
            <a:spLocks noGrp="1"/>
          </p:cNvSpPr>
          <p:nvPr>
            <p:ph type="sldNum" sz="quarter" idx="14"/>
          </p:nvPr>
        </p:nvSpPr>
        <p:spPr>
          <a:xfrm>
            <a:off x="4438438" y="6603999"/>
            <a:ext cx="512232" cy="236013"/>
          </a:xfrm>
          <a:prstGeom prst="rect">
            <a:avLst/>
          </a:prstGeom>
        </p:spPr>
        <p:txBody>
          <a:bodyPr/>
          <a:lstStyle>
            <a:lvl1pPr>
              <a:defRPr sz="1000" b="0" i="0">
                <a:solidFill>
                  <a:srgbClr val="0070C0"/>
                </a:solidFill>
                <a:latin typeface="Gill Sans"/>
                <a:cs typeface="Gill Sans"/>
              </a:defRPr>
            </a:lvl1pPr>
          </a:lstStyle>
          <a:p>
            <a:pPr>
              <a:defRPr/>
            </a:pPr>
            <a:fld id="{5E98C3D2-61B1-456E-BF29-5A9B2360768F}" type="slidenum">
              <a:rPr lang="nl-NL" smtClean="0"/>
              <a:pPr>
                <a:defRPr/>
              </a:pPr>
              <a:t>‹#›</a:t>
            </a:fld>
            <a:endParaRPr lang="nl-NL" dirty="0"/>
          </a:p>
        </p:txBody>
      </p:sp>
      <p:pic>
        <p:nvPicPr>
          <p:cNvPr id="9" name="Picture 2" descr="http://plan-egezondheid.be.178-208-48-194.yoolspreview.be/wp-content/uploads/nl-logo.jpg">
            <a:hlinkClick r:id="rId2"/>
          </p:cNvPr>
          <p:cNvPicPr>
            <a:picLocks noChangeAspect="1" noChangeArrowheads="1"/>
          </p:cNvPicPr>
          <p:nvPr userDrawn="1"/>
        </p:nvPicPr>
        <p:blipFill>
          <a:blip r:embed="rId3"/>
          <a:srcRect/>
          <a:stretch>
            <a:fillRect/>
          </a:stretch>
        </p:blipFill>
        <p:spPr bwMode="auto">
          <a:xfrm>
            <a:off x="13734" y="6432069"/>
            <a:ext cx="1811336" cy="414820"/>
          </a:xfrm>
          <a:prstGeom prst="rect">
            <a:avLst/>
          </a:prstGeom>
          <a:noFill/>
        </p:spPr>
      </p:pic>
      <p:pic>
        <p:nvPicPr>
          <p:cNvPr id="7" name="Picture 4" descr="http://plan-egezondheid.be.178-208-48-194.yoolspreview.be/wp-content/uploads/fr-logo.jpg">
            <a:hlinkClick r:id="rId2"/>
          </p:cNvPr>
          <p:cNvPicPr>
            <a:picLocks noChangeAspect="1" noChangeArrowheads="1"/>
          </p:cNvPicPr>
          <p:nvPr userDrawn="1"/>
        </p:nvPicPr>
        <p:blipFill>
          <a:blip r:embed="rId4"/>
          <a:srcRect/>
          <a:stretch>
            <a:fillRect/>
          </a:stretch>
        </p:blipFill>
        <p:spPr bwMode="auto">
          <a:xfrm>
            <a:off x="8088272" y="6432068"/>
            <a:ext cx="1811336" cy="414821"/>
          </a:xfrm>
          <a:prstGeom prst="rect">
            <a:avLst/>
          </a:prstGeom>
          <a:noFill/>
        </p:spPr>
      </p:pic>
    </p:spTree>
    <p:extLst>
      <p:ext uri="{BB962C8B-B14F-4D97-AF65-F5344CB8AC3E}">
        <p14:creationId xmlns:p14="http://schemas.microsoft.com/office/powerpoint/2010/main" val="4136066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95300" y="6448252"/>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05/10/2019</a:t>
            </a:r>
            <a:endParaRPr lang="fr-BE" dirty="0"/>
          </a:p>
        </p:txBody>
      </p:sp>
      <p:sp>
        <p:nvSpPr>
          <p:cNvPr id="6" name="Slide Number Placeholder 5"/>
          <p:cNvSpPr>
            <a:spLocks noGrp="1"/>
          </p:cNvSpPr>
          <p:nvPr>
            <p:ph type="sldNum" sz="quarter" idx="4"/>
          </p:nvPr>
        </p:nvSpPr>
        <p:spPr>
          <a:xfrm>
            <a:off x="3811730" y="6453337"/>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Tree>
    <p:extLst>
      <p:ext uri="{BB962C8B-B14F-4D97-AF65-F5344CB8AC3E}">
        <p14:creationId xmlns:p14="http://schemas.microsoft.com/office/powerpoint/2010/main" val="4205605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lvl1pPr algn="ctr">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fr-BE" dirty="0"/>
          </a:p>
        </p:txBody>
      </p:sp>
      <p:sp>
        <p:nvSpPr>
          <p:cNvPr id="4" name="Date Placeholder 3"/>
          <p:cNvSpPr>
            <a:spLocks noGrp="1"/>
          </p:cNvSpPr>
          <p:nvPr>
            <p:ph type="dt" sz="half" idx="10"/>
          </p:nvPr>
        </p:nvSpPr>
        <p:spPr/>
        <p:txBody>
          <a:bodyPr/>
          <a:lstStyle/>
          <a:p>
            <a:r>
              <a:rPr lang="fr-FR" smtClean="0"/>
              <a:t>05/10/2019</a:t>
            </a:r>
            <a:endParaRPr lang="fr-BE"/>
          </a:p>
        </p:txBody>
      </p:sp>
      <p:sp>
        <p:nvSpPr>
          <p:cNvPr id="6" name="Slide Number Placeholder 5"/>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24484105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fr-BE" dirty="0"/>
          </a:p>
        </p:txBody>
      </p:sp>
      <p:sp>
        <p:nvSpPr>
          <p:cNvPr id="3" name="Content Placeholder 2"/>
          <p:cNvSpPr>
            <a:spLocks noGrp="1"/>
          </p:cNvSpPr>
          <p:nvPr>
            <p:ph idx="1"/>
          </p:nvPr>
        </p:nvSpPr>
        <p:spPr>
          <a:xfrm>
            <a:off x="495300" y="1052736"/>
            <a:ext cx="8915400" cy="5289451"/>
          </a:xfrm>
        </p:spPr>
        <p:txBody>
          <a:bodyPr/>
          <a:lstStyle>
            <a:lvl1pPr>
              <a:defRPr sz="2800">
                <a:latin typeface="+mn-lt"/>
                <a:cs typeface="Arial" panose="020B0604020202020204" pitchFamily="34" charset="0"/>
              </a:defRPr>
            </a:lvl1pPr>
            <a:lvl2pPr>
              <a:defRPr sz="2400">
                <a:latin typeface="+mn-lt"/>
                <a:cs typeface="Arial" panose="020B0604020202020204" pitchFamily="34" charset="0"/>
              </a:defRPr>
            </a:lvl2pPr>
            <a:lvl3pPr>
              <a:defRPr sz="2000">
                <a:latin typeface="+mn-lt"/>
                <a:cs typeface="Arial" panose="020B0604020202020204" pitchFamily="34" charset="0"/>
              </a:defRPr>
            </a:lvl3pPr>
            <a:lvl4pPr>
              <a:defRPr sz="1800">
                <a:latin typeface="+mn-lt"/>
                <a:cs typeface="Arial" panose="020B0604020202020204" pitchFamily="34" charset="0"/>
              </a:defRPr>
            </a:lvl4pPr>
            <a:lvl5pPr>
              <a:defRPr sz="1600">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10"/>
          </p:nvPr>
        </p:nvSpPr>
        <p:spPr/>
        <p:txBody>
          <a:bodyPr/>
          <a:lstStyle/>
          <a:p>
            <a:r>
              <a:rPr lang="fr-FR" smtClean="0"/>
              <a:t>05/10/2019</a:t>
            </a:r>
            <a:endParaRPr lang="fr-BE"/>
          </a:p>
        </p:txBody>
      </p:sp>
      <p:sp>
        <p:nvSpPr>
          <p:cNvPr id="6" name="Slide Number Placeholder 5"/>
          <p:cNvSpPr>
            <a:spLocks noGrp="1"/>
          </p:cNvSpPr>
          <p:nvPr>
            <p:ph type="sldNum" sz="quarter" idx="12"/>
          </p:nvPr>
        </p:nvSpPr>
        <p:spPr/>
        <p:txBody>
          <a:body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74862514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r-FR" smtClean="0"/>
              <a:t>05/10/2019</a:t>
            </a:r>
            <a:endParaRPr lang="fr-BE"/>
          </a:p>
        </p:txBody>
      </p:sp>
      <p:sp>
        <p:nvSpPr>
          <p:cNvPr id="6" name="Slide Number Placeholder 5"/>
          <p:cNvSpPr>
            <a:spLocks noGrp="1"/>
          </p:cNvSpPr>
          <p:nvPr>
            <p:ph type="sldNum" sz="quarter" idx="12"/>
          </p:nvPr>
        </p:nvSpPr>
        <p:spPr/>
        <p:txBody>
          <a:body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6041070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Content Placeholder 2"/>
          <p:cNvSpPr>
            <a:spLocks noGrp="1"/>
          </p:cNvSpPr>
          <p:nvPr>
            <p:ph sz="half" idx="1"/>
          </p:nvPr>
        </p:nvSpPr>
        <p:spPr>
          <a:xfrm>
            <a:off x="495300" y="1052737"/>
            <a:ext cx="4375150" cy="507342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Content Placeholder 3"/>
          <p:cNvSpPr>
            <a:spLocks noGrp="1"/>
          </p:cNvSpPr>
          <p:nvPr>
            <p:ph sz="half" idx="2"/>
          </p:nvPr>
        </p:nvSpPr>
        <p:spPr>
          <a:xfrm>
            <a:off x="5035550" y="1052737"/>
            <a:ext cx="4375150" cy="507342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Date Placeholder 4"/>
          <p:cNvSpPr>
            <a:spLocks noGrp="1"/>
          </p:cNvSpPr>
          <p:nvPr>
            <p:ph type="dt" sz="half" idx="10"/>
          </p:nvPr>
        </p:nvSpPr>
        <p:spPr/>
        <p:txBody>
          <a:bodyPr/>
          <a:lstStyle/>
          <a:p>
            <a:r>
              <a:rPr lang="fr-FR" smtClean="0"/>
              <a:t>05/10/2019</a:t>
            </a:r>
            <a:endParaRPr lang="fr-BE"/>
          </a:p>
        </p:txBody>
      </p:sp>
      <p:sp>
        <p:nvSpPr>
          <p:cNvPr id="7" name="Slide Number Placeholder 6"/>
          <p:cNvSpPr>
            <a:spLocks noGrp="1"/>
          </p:cNvSpPr>
          <p:nvPr>
            <p:ph type="sldNum" sz="quarter" idx="12"/>
          </p:nvPr>
        </p:nvSpPr>
        <p:spPr/>
        <p:txBody>
          <a:bodyPr/>
          <a:lstStyle/>
          <a:p>
            <a:endParaRPr lang="fr-BE" dirty="0" smtClean="0"/>
          </a:p>
          <a:p>
            <a:r>
              <a:rPr lang="fr-BE" dirty="0" smtClean="0"/>
              <a:t>- </a:t>
            </a:r>
            <a:fld id="{30A9230E-FFBB-4CCB-ABD7-198084EDE768}" type="slidenum">
              <a:rPr lang="fr-BE" smtClean="0"/>
              <a:pPr/>
              <a:t>‹#›</a:t>
            </a:fld>
            <a:r>
              <a:rPr lang="fr-BE" dirty="0" smtClean="0"/>
              <a:t> -</a:t>
            </a:r>
          </a:p>
          <a:p>
            <a:endParaRPr lang="fr-BE" dirty="0"/>
          </a:p>
        </p:txBody>
      </p:sp>
    </p:spTree>
    <p:extLst>
      <p:ext uri="{BB962C8B-B14F-4D97-AF65-F5344CB8AC3E}">
        <p14:creationId xmlns:p14="http://schemas.microsoft.com/office/powerpoint/2010/main" val="342892383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BE"/>
          </a:p>
        </p:txBody>
      </p:sp>
      <p:sp>
        <p:nvSpPr>
          <p:cNvPr id="3" name="Text Placeholder 2"/>
          <p:cNvSpPr>
            <a:spLocks noGrp="1"/>
          </p:cNvSpPr>
          <p:nvPr>
            <p:ph type="body" idx="1"/>
          </p:nvPr>
        </p:nvSpPr>
        <p:spPr>
          <a:xfrm>
            <a:off x="480199" y="1051646"/>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1834333"/>
            <a:ext cx="4376870" cy="44749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5032110" y="1051646"/>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1834333"/>
            <a:ext cx="4378590" cy="44749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6"/>
          <p:cNvSpPr>
            <a:spLocks noGrp="1"/>
          </p:cNvSpPr>
          <p:nvPr>
            <p:ph type="dt" sz="half" idx="10"/>
          </p:nvPr>
        </p:nvSpPr>
        <p:spPr/>
        <p:txBody>
          <a:bodyPr/>
          <a:lstStyle/>
          <a:p>
            <a:r>
              <a:rPr lang="fr-FR" smtClean="0"/>
              <a:t>05/10/2019</a:t>
            </a:r>
            <a:endParaRPr lang="fr-BE"/>
          </a:p>
        </p:txBody>
      </p:sp>
      <p:sp>
        <p:nvSpPr>
          <p:cNvPr id="9" name="Slide Number Placeholder 8"/>
          <p:cNvSpPr>
            <a:spLocks noGrp="1"/>
          </p:cNvSpPr>
          <p:nvPr>
            <p:ph type="sldNum" sz="quarter" idx="12"/>
          </p:nvPr>
        </p:nvSpPr>
        <p:spPr/>
        <p:txBody>
          <a:body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40928284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p:txBody>
          <a:bodyPr/>
          <a:lstStyle/>
          <a:p>
            <a:r>
              <a:rPr lang="fr-FR" smtClean="0"/>
              <a:t>05/10/2019</a:t>
            </a:r>
            <a:endParaRPr lang="fr-BE"/>
          </a:p>
        </p:txBody>
      </p:sp>
      <p:sp>
        <p:nvSpPr>
          <p:cNvPr id="5" name="Slide Number Placeholder 4"/>
          <p:cNvSpPr>
            <a:spLocks noGrp="1"/>
          </p:cNvSpPr>
          <p:nvPr>
            <p:ph type="sldNum" sz="quarter" idx="12"/>
          </p:nvPr>
        </p:nvSpPr>
        <p:spPr/>
        <p:txBody>
          <a:bodyPr/>
          <a:lstStyle/>
          <a:p>
            <a:r>
              <a:rPr lang="fr-BE" dirty="0" smtClean="0"/>
              <a:t> </a:t>
            </a:r>
            <a:fld id="{30A9230E-FFBB-4CCB-ABD7-198084EDE768}" type="slidenum">
              <a:rPr lang="fr-BE" smtClean="0"/>
              <a:pPr/>
              <a:t>‹#›</a:t>
            </a:fld>
            <a:r>
              <a:rPr lang="fr-BE" dirty="0" smtClean="0"/>
              <a:t> </a:t>
            </a:r>
          </a:p>
        </p:txBody>
      </p:sp>
    </p:spTree>
    <p:extLst>
      <p:ext uri="{BB962C8B-B14F-4D97-AF65-F5344CB8AC3E}">
        <p14:creationId xmlns:p14="http://schemas.microsoft.com/office/powerpoint/2010/main" val="12662667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p>
            <a:r>
              <a:rPr lang="en-US" dirty="0" smtClean="0"/>
              <a:t>Click to edit Master title style</a:t>
            </a:r>
            <a:endParaRPr lang="fr-BE" dirty="0"/>
          </a:p>
        </p:txBody>
      </p:sp>
      <p:sp>
        <p:nvSpPr>
          <p:cNvPr id="3" name="Content Placeholder 2"/>
          <p:cNvSpPr>
            <a:spLocks noGrp="1"/>
          </p:cNvSpPr>
          <p:nvPr>
            <p:ph idx="1" hasCustomPrompt="1"/>
          </p:nvPr>
        </p:nvSpPr>
        <p:spPr>
          <a:xfrm>
            <a:off x="495300" y="1052736"/>
            <a:ext cx="8915400" cy="5256584"/>
          </a:xfrm>
          <a:prstGeom prst="rect">
            <a:avLst/>
          </a:prstGeom>
        </p:spPr>
        <p:txBody>
          <a:bodyPr/>
          <a:lstStyle>
            <a:lvl2pPr>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3"/>
          <p:cNvSpPr>
            <a:spLocks noGrp="1"/>
          </p:cNvSpPr>
          <p:nvPr>
            <p:ph type="dt" sz="half" idx="2"/>
          </p:nvPr>
        </p:nvSpPr>
        <p:spPr>
          <a:xfrm>
            <a:off x="495300" y="644826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05/10/2019</a:t>
            </a:r>
            <a:endParaRPr lang="fr-BE" dirty="0"/>
          </a:p>
        </p:txBody>
      </p:sp>
      <p:sp>
        <p:nvSpPr>
          <p:cNvPr id="8"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4285088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t>05/10/2019</a:t>
            </a:r>
            <a:endParaRPr lang="fr-BE"/>
          </a:p>
        </p:txBody>
      </p:sp>
      <p:sp>
        <p:nvSpPr>
          <p:cNvPr id="4" name="Slide Number Placeholder 3"/>
          <p:cNvSpPr>
            <a:spLocks noGrp="1"/>
          </p:cNvSpPr>
          <p:nvPr>
            <p:ph type="sldNum" sz="quarter" idx="12"/>
          </p:nvPr>
        </p:nvSpPr>
        <p:spPr/>
        <p:txBody>
          <a:bodyPr/>
          <a:lstStyle/>
          <a:p>
            <a:r>
              <a:rPr lang="fr-BE" dirty="0" smtClean="0"/>
              <a:t>- </a:t>
            </a:r>
            <a:fld id="{30A9230E-FFBB-4CCB-ABD7-198084EDE768}" type="slidenum">
              <a:rPr lang="fr-BE" smtClean="0"/>
              <a:pPr/>
              <a:t>‹#›</a:t>
            </a:fld>
            <a:r>
              <a:rPr lang="fr-BE" dirty="0" smtClean="0"/>
              <a:t> -</a:t>
            </a:r>
          </a:p>
        </p:txBody>
      </p:sp>
    </p:spTree>
    <p:extLst>
      <p:ext uri="{BB962C8B-B14F-4D97-AF65-F5344CB8AC3E}">
        <p14:creationId xmlns:p14="http://schemas.microsoft.com/office/powerpoint/2010/main" val="33132469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941645" y="1556792"/>
            <a:ext cx="5943600" cy="31707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t>05/10/2019</a:t>
            </a:r>
            <a:endParaRPr lang="fr-BE"/>
          </a:p>
        </p:txBody>
      </p:sp>
      <p:sp>
        <p:nvSpPr>
          <p:cNvPr id="7" name="Slide Number Placeholder 6"/>
          <p:cNvSpPr>
            <a:spLocks noGrp="1"/>
          </p:cNvSpPr>
          <p:nvPr>
            <p:ph type="sldNum" sz="quarter" idx="12"/>
          </p:nvPr>
        </p:nvSpPr>
        <p:spPr/>
        <p:txBody>
          <a:bodyPr/>
          <a:lstStyle/>
          <a:p>
            <a:r>
              <a:rPr lang="fr-BE" dirty="0" smtClean="0"/>
              <a:t>- </a:t>
            </a:r>
            <a:fld id="{30A9230E-FFBB-4CCB-ABD7-198084EDE768}" type="slidenum">
              <a:rPr lang="fr-BE" smtClean="0"/>
              <a:pPr/>
              <a:t>‹#›</a:t>
            </a:fld>
            <a:r>
              <a:rPr lang="fr-BE" dirty="0" smtClean="0"/>
              <a:t> -</a:t>
            </a:r>
          </a:p>
        </p:txBody>
      </p:sp>
    </p:spTree>
    <p:extLst>
      <p:ext uri="{BB962C8B-B14F-4D97-AF65-F5344CB8AC3E}">
        <p14:creationId xmlns:p14="http://schemas.microsoft.com/office/powerpoint/2010/main" val="5389345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lvl1pPr>
              <a:defRPr>
                <a:solidFill>
                  <a:srgbClr val="77C9F2"/>
                </a:solidFill>
              </a:defRPr>
            </a:lvl1pPr>
          </a:lstStyle>
          <a:p>
            <a:r>
              <a:rPr lang="en-US" dirty="0" smtClean="0"/>
              <a:t>Click to edit Master title style</a:t>
            </a:r>
            <a:endParaRPr lang="fr-BE" dirty="0"/>
          </a:p>
        </p:txBody>
      </p:sp>
      <p:sp>
        <p:nvSpPr>
          <p:cNvPr id="3" name="Text Placeholder 2"/>
          <p:cNvSpPr>
            <a:spLocks noGrp="1"/>
          </p:cNvSpPr>
          <p:nvPr>
            <p:ph type="body" idx="1"/>
          </p:nvPr>
        </p:nvSpPr>
        <p:spPr>
          <a:xfrm>
            <a:off x="272480" y="937830"/>
            <a:ext cx="4599690" cy="505146"/>
          </a:xfrm>
          <a:prstGeom prst="rect">
            <a:avLst/>
          </a:prstGeom>
        </p:spPr>
        <p:txBody>
          <a:bodyPr anchor="b"/>
          <a:lstStyle>
            <a:lvl1pPr marL="0" indent="0">
              <a:buNone/>
              <a:defRPr sz="2400" b="1"/>
            </a:lvl1pPr>
            <a:lvl2pPr marL="457192" indent="0">
              <a:buNone/>
              <a:defRPr sz="2000" b="1"/>
            </a:lvl2pPr>
            <a:lvl3pPr marL="914384" indent="0">
              <a:buNone/>
              <a:defRPr sz="1800" b="1"/>
            </a:lvl3pPr>
            <a:lvl4pPr marL="1371577" indent="0">
              <a:buNone/>
              <a:defRPr sz="1600" b="1"/>
            </a:lvl4pPr>
            <a:lvl5pPr marL="1828767" indent="0">
              <a:buNone/>
              <a:defRPr sz="1600" b="1"/>
            </a:lvl5pPr>
            <a:lvl6pPr marL="2285961" indent="0">
              <a:buNone/>
              <a:defRPr sz="1600" b="1"/>
            </a:lvl6pPr>
            <a:lvl7pPr marL="2743152" indent="0">
              <a:buNone/>
              <a:defRPr sz="1600" b="1"/>
            </a:lvl7pPr>
            <a:lvl8pPr marL="3200343" indent="0">
              <a:buNone/>
              <a:defRPr sz="1600" b="1"/>
            </a:lvl8pPr>
            <a:lvl9pPr marL="3657537" indent="0">
              <a:buNone/>
              <a:defRPr sz="1600" b="1"/>
            </a:lvl9pPr>
          </a:lstStyle>
          <a:p>
            <a:pPr lvl="0"/>
            <a:r>
              <a:rPr lang="en-US" smtClean="0"/>
              <a:t>Click to edit Master text styles</a:t>
            </a:r>
          </a:p>
        </p:txBody>
      </p:sp>
      <p:sp>
        <p:nvSpPr>
          <p:cNvPr id="4" name="Content Placeholder 3"/>
          <p:cNvSpPr>
            <a:spLocks noGrp="1"/>
          </p:cNvSpPr>
          <p:nvPr>
            <p:ph sz="half" idx="2" hasCustomPrompt="1"/>
          </p:nvPr>
        </p:nvSpPr>
        <p:spPr>
          <a:xfrm>
            <a:off x="272480" y="1481263"/>
            <a:ext cx="4599690" cy="4828061"/>
          </a:xfrm>
          <a:prstGeom prst="rect">
            <a:avLst/>
          </a:prstGeom>
        </p:spPr>
        <p:txBody>
          <a:bodyPr/>
          <a:lstStyle>
            <a:lvl1pPr>
              <a:defRPr sz="2400"/>
            </a:lvl1pPr>
            <a:lvl2pPr>
              <a:spcBef>
                <a:spcPts val="600"/>
              </a:spcBef>
              <a:defRPr sz="2000"/>
            </a:lvl2pPr>
            <a:lvl3pPr>
              <a:spcBef>
                <a:spcPts val="600"/>
              </a:spcBef>
              <a:defRPr sz="1800"/>
            </a:lvl3pPr>
            <a:lvl4pPr>
              <a:spcBef>
                <a:spcPts val="600"/>
              </a:spcBef>
              <a:defRPr sz="1600"/>
            </a:lvl4pPr>
            <a:lvl5pPr>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5032114" y="937830"/>
            <a:ext cx="4601410" cy="505146"/>
          </a:xfrm>
          <a:prstGeom prst="rect">
            <a:avLst/>
          </a:prstGeom>
        </p:spPr>
        <p:txBody>
          <a:bodyPr anchor="b"/>
          <a:lstStyle>
            <a:lvl1pPr marL="0" indent="0">
              <a:buNone/>
              <a:defRPr sz="2400" b="1"/>
            </a:lvl1pPr>
            <a:lvl2pPr marL="457192" indent="0">
              <a:buNone/>
              <a:defRPr sz="2000" b="1"/>
            </a:lvl2pPr>
            <a:lvl3pPr marL="914384" indent="0">
              <a:buNone/>
              <a:defRPr sz="1800" b="1"/>
            </a:lvl3pPr>
            <a:lvl4pPr marL="1371577" indent="0">
              <a:buNone/>
              <a:defRPr sz="1600" b="1"/>
            </a:lvl4pPr>
            <a:lvl5pPr marL="1828767" indent="0">
              <a:buNone/>
              <a:defRPr sz="1600" b="1"/>
            </a:lvl5pPr>
            <a:lvl6pPr marL="2285961" indent="0">
              <a:buNone/>
              <a:defRPr sz="1600" b="1"/>
            </a:lvl6pPr>
            <a:lvl7pPr marL="2743152" indent="0">
              <a:buNone/>
              <a:defRPr sz="1600" b="1"/>
            </a:lvl7pPr>
            <a:lvl8pPr marL="3200343" indent="0">
              <a:buNone/>
              <a:defRPr sz="1600" b="1"/>
            </a:lvl8pPr>
            <a:lvl9pPr marL="3657537" indent="0">
              <a:buNone/>
              <a:defRPr sz="1600" b="1"/>
            </a:lvl9pPr>
          </a:lstStyle>
          <a:p>
            <a:pPr lvl="0"/>
            <a:r>
              <a:rPr lang="en-US" dirty="0" smtClean="0"/>
              <a:t>Click to edit Master text styles</a:t>
            </a:r>
          </a:p>
        </p:txBody>
      </p:sp>
      <p:sp>
        <p:nvSpPr>
          <p:cNvPr id="6" name="Content Placeholder 5"/>
          <p:cNvSpPr>
            <a:spLocks noGrp="1"/>
          </p:cNvSpPr>
          <p:nvPr>
            <p:ph sz="quarter" idx="4" hasCustomPrompt="1"/>
          </p:nvPr>
        </p:nvSpPr>
        <p:spPr>
          <a:xfrm>
            <a:off x="5032114" y="1482606"/>
            <a:ext cx="4601410" cy="4815831"/>
          </a:xfrm>
          <a:prstGeom prst="rect">
            <a:avLst/>
          </a:prstGeom>
        </p:spPr>
        <p:txBody>
          <a:bodyPr/>
          <a:lstStyle>
            <a:lvl1pPr>
              <a:defRPr sz="2400"/>
            </a:lvl1pPr>
            <a:lvl2pPr>
              <a:spcBef>
                <a:spcPts val="600"/>
              </a:spcBef>
              <a:defRPr sz="2000"/>
            </a:lvl2pPr>
            <a:lvl3pPr>
              <a:spcBef>
                <a:spcPts val="600"/>
              </a:spcBef>
              <a:defRPr sz="1800"/>
            </a:lvl3pPr>
            <a:lvl4pPr>
              <a:spcBef>
                <a:spcPts val="600"/>
              </a:spcBef>
              <a:defRPr sz="1600"/>
            </a:lvl4pPr>
            <a:lvl5pPr>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10"/>
          </p:nvPr>
        </p:nvSpPr>
        <p:spPr>
          <a:xfrm>
            <a:off x="495300" y="644826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05/10/2019</a:t>
            </a:r>
            <a:endParaRPr lang="fr-BE" dirty="0"/>
          </a:p>
        </p:txBody>
      </p:sp>
      <p:sp>
        <p:nvSpPr>
          <p:cNvPr id="11" name="Slide Number Placeholder 5"/>
          <p:cNvSpPr>
            <a:spLocks noGrp="1"/>
          </p:cNvSpPr>
          <p:nvPr>
            <p:ph type="sldNum" sz="quarter" idx="11"/>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866617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lvl1pPr>
              <a:defRPr>
                <a:solidFill>
                  <a:srgbClr val="77C9F2"/>
                </a:solidFill>
              </a:defRPr>
            </a:lvl1pPr>
          </a:lstStyle>
          <a:p>
            <a:r>
              <a:rPr lang="en-US" dirty="0" smtClean="0"/>
              <a:t>Click to edit Master title style</a:t>
            </a:r>
            <a:endParaRPr lang="fr-BE" dirty="0"/>
          </a:p>
        </p:txBody>
      </p:sp>
      <p:sp>
        <p:nvSpPr>
          <p:cNvPr id="6" name="Date Placeholder 3"/>
          <p:cNvSpPr>
            <a:spLocks noGrp="1"/>
          </p:cNvSpPr>
          <p:nvPr>
            <p:ph type="dt" sz="half" idx="2"/>
          </p:nvPr>
        </p:nvSpPr>
        <p:spPr>
          <a:xfrm>
            <a:off x="495300" y="644826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05/10/2019</a:t>
            </a:r>
            <a:endParaRPr lang="fr-BE" dirty="0"/>
          </a:p>
        </p:txBody>
      </p:sp>
      <p:sp>
        <p:nvSpPr>
          <p:cNvPr id="7"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11599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443236" y="1387227"/>
            <a:ext cx="4524132" cy="4176122"/>
          </a:xfrm>
          <a:prstGeom prst="rect">
            <a:avLst/>
          </a:prstGeom>
          <a:solidFill>
            <a:srgbClr val="525252"/>
          </a:solidFill>
          <a:ln>
            <a:noFill/>
          </a:ln>
        </p:spPr>
      </p:pic>
      <p:grpSp>
        <p:nvGrpSpPr>
          <p:cNvPr id="6" name="Group 11"/>
          <p:cNvGrpSpPr>
            <a:grpSpLocks/>
          </p:cNvGrpSpPr>
          <p:nvPr userDrawn="1"/>
        </p:nvGrpSpPr>
        <p:grpSpPr bwMode="auto">
          <a:xfrm>
            <a:off x="4967430" y="2132862"/>
            <a:ext cx="4624520" cy="2800767"/>
            <a:chOff x="4406900" y="2676525"/>
            <a:chExt cx="4268788" cy="2802021"/>
          </a:xfrm>
        </p:grpSpPr>
        <p:pic>
          <p:nvPicPr>
            <p:cNvPr id="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spTree>
    <p:extLst>
      <p:ext uri="{BB962C8B-B14F-4D97-AF65-F5344CB8AC3E}">
        <p14:creationId xmlns:p14="http://schemas.microsoft.com/office/powerpoint/2010/main" val="3217516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7380" y="1265211"/>
            <a:ext cx="8420100" cy="1470025"/>
          </a:xfrm>
          <a:prstGeom prst="rect">
            <a:avLst/>
          </a:prstGeom>
        </p:spPr>
        <p:txBody>
          <a:bodyPr/>
          <a:lstStyle>
            <a:lvl1pPr algn="ctr">
              <a:defRPr>
                <a:solidFill>
                  <a:srgbClr val="77C9F2"/>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2031961" y="2774425"/>
            <a:ext cx="69342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smtClean="0"/>
              <a:t>Click to edit Master subtitle style</a:t>
            </a:r>
            <a:endParaRPr lang="fr-BE" dirty="0"/>
          </a:p>
        </p:txBody>
      </p:sp>
      <p:grpSp>
        <p:nvGrpSpPr>
          <p:cNvPr id="6" name="Group 11"/>
          <p:cNvGrpSpPr>
            <a:grpSpLocks/>
          </p:cNvGrpSpPr>
          <p:nvPr userDrawn="1"/>
        </p:nvGrpSpPr>
        <p:grpSpPr bwMode="auto">
          <a:xfrm>
            <a:off x="5499061" y="3068966"/>
            <a:ext cx="4624520" cy="2800767"/>
            <a:chOff x="4406900" y="2676525"/>
            <a:chExt cx="4268788"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400" r="83862" b="91999"/>
          <a:stretch/>
        </p:blipFill>
        <p:spPr>
          <a:xfrm>
            <a:off x="7941840" y="6281936"/>
            <a:ext cx="1475656" cy="576064"/>
          </a:xfrm>
          <a:prstGeom prst="rect">
            <a:avLst/>
          </a:prstGeom>
        </p:spPr>
      </p:pic>
    </p:spTree>
    <p:extLst>
      <p:ext uri="{BB962C8B-B14F-4D97-AF65-F5344CB8AC3E}">
        <p14:creationId xmlns:p14="http://schemas.microsoft.com/office/powerpoint/2010/main" val="1352227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p>
            <a:r>
              <a:rPr lang="en-US" dirty="0" smtClean="0"/>
              <a:t>Click to edit Master title style</a:t>
            </a:r>
            <a:endParaRPr lang="fr-BE" dirty="0"/>
          </a:p>
        </p:txBody>
      </p:sp>
      <p:sp>
        <p:nvSpPr>
          <p:cNvPr id="3" name="Content Placeholder 2"/>
          <p:cNvSpPr>
            <a:spLocks noGrp="1"/>
          </p:cNvSpPr>
          <p:nvPr>
            <p:ph idx="1" hasCustomPrompt="1"/>
          </p:nvPr>
        </p:nvSpPr>
        <p:spPr>
          <a:xfrm>
            <a:off x="495300" y="1052736"/>
            <a:ext cx="8915400" cy="5256584"/>
          </a:xfrm>
          <a:prstGeom prst="rect">
            <a:avLst/>
          </a:prstGeom>
        </p:spPr>
        <p:txBody>
          <a:bodyPr/>
          <a:lstStyle>
            <a:lvl2pPr>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1261175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lvl1pPr>
              <a:defRPr>
                <a:solidFill>
                  <a:srgbClr val="77C9F2"/>
                </a:solidFill>
              </a:defRPr>
            </a:lvl1pPr>
          </a:lstStyle>
          <a:p>
            <a:r>
              <a:rPr lang="en-US" dirty="0" smtClean="0"/>
              <a:t>Click to edit Master title style</a:t>
            </a:r>
            <a:endParaRPr lang="fr-BE" dirty="0"/>
          </a:p>
        </p:txBody>
      </p:sp>
      <p:sp>
        <p:nvSpPr>
          <p:cNvPr id="3" name="Text Placeholder 2"/>
          <p:cNvSpPr>
            <a:spLocks noGrp="1"/>
          </p:cNvSpPr>
          <p:nvPr>
            <p:ph type="body" idx="1"/>
          </p:nvPr>
        </p:nvSpPr>
        <p:spPr>
          <a:xfrm>
            <a:off x="272480" y="937830"/>
            <a:ext cx="4599690" cy="505146"/>
          </a:xfrm>
          <a:prstGeom prst="rect">
            <a:avLst/>
          </a:prstGeom>
        </p:spPr>
        <p:txBody>
          <a:bodyPr anchor="b"/>
          <a:lstStyle>
            <a:lvl1pPr marL="0" indent="0">
              <a:buNone/>
              <a:defRPr sz="2400" b="1"/>
            </a:lvl1pPr>
            <a:lvl2pPr marL="457192" indent="0">
              <a:buNone/>
              <a:defRPr sz="2000" b="1"/>
            </a:lvl2pPr>
            <a:lvl3pPr marL="914384" indent="0">
              <a:buNone/>
              <a:defRPr sz="1800" b="1"/>
            </a:lvl3pPr>
            <a:lvl4pPr marL="1371577" indent="0">
              <a:buNone/>
              <a:defRPr sz="1600" b="1"/>
            </a:lvl4pPr>
            <a:lvl5pPr marL="1828767" indent="0">
              <a:buNone/>
              <a:defRPr sz="1600" b="1"/>
            </a:lvl5pPr>
            <a:lvl6pPr marL="2285961" indent="0">
              <a:buNone/>
              <a:defRPr sz="1600" b="1"/>
            </a:lvl6pPr>
            <a:lvl7pPr marL="2743152" indent="0">
              <a:buNone/>
              <a:defRPr sz="1600" b="1"/>
            </a:lvl7pPr>
            <a:lvl8pPr marL="3200343" indent="0">
              <a:buNone/>
              <a:defRPr sz="1600" b="1"/>
            </a:lvl8pPr>
            <a:lvl9pPr marL="3657537" indent="0">
              <a:buNone/>
              <a:defRPr sz="1600" b="1"/>
            </a:lvl9pPr>
          </a:lstStyle>
          <a:p>
            <a:pPr lvl="0"/>
            <a:r>
              <a:rPr lang="en-US" smtClean="0"/>
              <a:t>Click to edit Master text styles</a:t>
            </a:r>
          </a:p>
        </p:txBody>
      </p:sp>
      <p:sp>
        <p:nvSpPr>
          <p:cNvPr id="4" name="Content Placeholder 3"/>
          <p:cNvSpPr>
            <a:spLocks noGrp="1"/>
          </p:cNvSpPr>
          <p:nvPr>
            <p:ph sz="half" idx="2" hasCustomPrompt="1"/>
          </p:nvPr>
        </p:nvSpPr>
        <p:spPr>
          <a:xfrm>
            <a:off x="272480" y="1481263"/>
            <a:ext cx="4599690" cy="4828061"/>
          </a:xfrm>
          <a:prstGeom prst="rect">
            <a:avLst/>
          </a:prstGeom>
        </p:spPr>
        <p:txBody>
          <a:bodyPr/>
          <a:lstStyle>
            <a:lvl1pPr>
              <a:defRPr sz="2400"/>
            </a:lvl1pPr>
            <a:lvl2pPr>
              <a:spcBef>
                <a:spcPts val="600"/>
              </a:spcBef>
              <a:defRPr sz="2000"/>
            </a:lvl2pPr>
            <a:lvl3pPr>
              <a:spcBef>
                <a:spcPts val="600"/>
              </a:spcBef>
              <a:defRPr sz="1800"/>
            </a:lvl3pPr>
            <a:lvl4pPr>
              <a:spcBef>
                <a:spcPts val="600"/>
              </a:spcBef>
              <a:defRPr sz="1600"/>
            </a:lvl4pPr>
            <a:lvl5pPr>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5032114" y="937830"/>
            <a:ext cx="4601410" cy="505146"/>
          </a:xfrm>
          <a:prstGeom prst="rect">
            <a:avLst/>
          </a:prstGeom>
        </p:spPr>
        <p:txBody>
          <a:bodyPr anchor="b"/>
          <a:lstStyle>
            <a:lvl1pPr marL="0" indent="0">
              <a:buNone/>
              <a:defRPr sz="2400" b="1"/>
            </a:lvl1pPr>
            <a:lvl2pPr marL="457192" indent="0">
              <a:buNone/>
              <a:defRPr sz="2000" b="1"/>
            </a:lvl2pPr>
            <a:lvl3pPr marL="914384" indent="0">
              <a:buNone/>
              <a:defRPr sz="1800" b="1"/>
            </a:lvl3pPr>
            <a:lvl4pPr marL="1371577" indent="0">
              <a:buNone/>
              <a:defRPr sz="1600" b="1"/>
            </a:lvl4pPr>
            <a:lvl5pPr marL="1828767" indent="0">
              <a:buNone/>
              <a:defRPr sz="1600" b="1"/>
            </a:lvl5pPr>
            <a:lvl6pPr marL="2285961" indent="0">
              <a:buNone/>
              <a:defRPr sz="1600" b="1"/>
            </a:lvl6pPr>
            <a:lvl7pPr marL="2743152" indent="0">
              <a:buNone/>
              <a:defRPr sz="1600" b="1"/>
            </a:lvl7pPr>
            <a:lvl8pPr marL="3200343" indent="0">
              <a:buNone/>
              <a:defRPr sz="1600" b="1"/>
            </a:lvl8pPr>
            <a:lvl9pPr marL="3657537" indent="0">
              <a:buNone/>
              <a:defRPr sz="1600" b="1"/>
            </a:lvl9pPr>
          </a:lstStyle>
          <a:p>
            <a:pPr lvl="0"/>
            <a:r>
              <a:rPr lang="en-US" dirty="0" smtClean="0"/>
              <a:t>Click to edit Master text styles</a:t>
            </a:r>
          </a:p>
        </p:txBody>
      </p:sp>
      <p:sp>
        <p:nvSpPr>
          <p:cNvPr id="6" name="Content Placeholder 5"/>
          <p:cNvSpPr>
            <a:spLocks noGrp="1"/>
          </p:cNvSpPr>
          <p:nvPr>
            <p:ph sz="quarter" idx="4" hasCustomPrompt="1"/>
          </p:nvPr>
        </p:nvSpPr>
        <p:spPr>
          <a:xfrm>
            <a:off x="5032114" y="1482606"/>
            <a:ext cx="4601410" cy="4815831"/>
          </a:xfrm>
          <a:prstGeom prst="rect">
            <a:avLst/>
          </a:prstGeom>
        </p:spPr>
        <p:txBody>
          <a:bodyPr/>
          <a:lstStyle>
            <a:lvl1pPr>
              <a:defRPr sz="2400"/>
            </a:lvl1pPr>
            <a:lvl2pPr>
              <a:spcBef>
                <a:spcPts val="600"/>
              </a:spcBef>
              <a:defRPr sz="2000"/>
            </a:lvl2pPr>
            <a:lvl3pPr>
              <a:spcBef>
                <a:spcPts val="600"/>
              </a:spcBef>
              <a:defRPr sz="1800"/>
            </a:lvl3pPr>
            <a:lvl4pPr>
              <a:spcBef>
                <a:spcPts val="600"/>
              </a:spcBef>
              <a:defRPr sz="1600"/>
            </a:lvl4pPr>
            <a:lvl5pPr>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11"/>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686218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908720"/>
          </a:xfrm>
          <a:prstGeom prst="rect">
            <a:avLst/>
          </a:prstGeom>
        </p:spPr>
        <p:txBody>
          <a:bodyPr/>
          <a:lstStyle>
            <a:lvl1pPr>
              <a:defRPr>
                <a:solidFill>
                  <a:srgbClr val="77C9F2"/>
                </a:solidFill>
              </a:defRPr>
            </a:lvl1pPr>
          </a:lstStyle>
          <a:p>
            <a:r>
              <a:rPr lang="en-US" dirty="0" smtClean="0"/>
              <a:t>Click to edit Master title style</a:t>
            </a:r>
            <a:endParaRPr lang="fr-BE" dirty="0"/>
          </a:p>
        </p:txBody>
      </p:sp>
      <p:sp>
        <p:nvSpPr>
          <p:cNvPr id="7"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8383339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5.jp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8.jpg"/><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0"/>
            <a:ext cx="9906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495300" y="1052738"/>
            <a:ext cx="8915400" cy="52274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2"/>
          </p:nvPr>
        </p:nvSpPr>
        <p:spPr>
          <a:xfrm>
            <a:off x="495300" y="644826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05/10/2019</a:t>
            </a:r>
            <a:endParaRPr lang="fr-BE" dirty="0"/>
          </a:p>
        </p:txBody>
      </p:sp>
      <p:sp>
        <p:nvSpPr>
          <p:cNvPr id="11"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7" name="Straight Connector 6"/>
          <p:cNvCxnSpPr/>
          <p:nvPr userDrawn="1"/>
        </p:nvCxnSpPr>
        <p:spPr>
          <a:xfrm>
            <a:off x="0" y="908720"/>
            <a:ext cx="9906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pic>
        <p:nvPicPr>
          <p:cNvPr id="12" name="Picture 11"/>
          <p:cNvPicPr>
            <a:picLocks noChangeAspect="1"/>
          </p:cNvPicPr>
          <p:nvPr userDrawn="1"/>
        </p:nvPicPr>
        <p:blipFill rotWithShape="1">
          <a:blip r:embed="rId7">
            <a:extLst>
              <a:ext uri="{28A0092B-C50C-407E-A947-70E740481C1C}">
                <a14:useLocalDpi xmlns:a14="http://schemas.microsoft.com/office/drawing/2010/main" val="0"/>
              </a:ext>
            </a:extLst>
          </a:blip>
          <a:srcRect r="77950" b="92280"/>
          <a:stretch/>
        </p:blipFill>
        <p:spPr>
          <a:xfrm>
            <a:off x="7371273" y="6326668"/>
            <a:ext cx="2184243" cy="531341"/>
          </a:xfrm>
          <a:prstGeom prst="rect">
            <a:avLst/>
          </a:prstGeom>
        </p:spPr>
      </p:pic>
    </p:spTree>
    <p:extLst>
      <p:ext uri="{BB962C8B-B14F-4D97-AF65-F5344CB8AC3E}">
        <p14:creationId xmlns:p14="http://schemas.microsoft.com/office/powerpoint/2010/main" val="420627470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5" r:id="rId3"/>
    <p:sldLayoutId id="2147483676" r:id="rId4"/>
    <p:sldLayoutId id="2147483682" r:id="rId5"/>
  </p:sldLayoutIdLst>
  <p:hf hdr="0" ftr="0"/>
  <p:txStyles>
    <p:titleStyle>
      <a:lvl1pPr algn="ctr" defTabSz="914384" rtl="0" eaLnBrk="1" latinLnBrk="0" hangingPunct="1">
        <a:spcBef>
          <a:spcPct val="0"/>
        </a:spcBef>
        <a:buNone/>
        <a:defRPr sz="3599" kern="1200">
          <a:solidFill>
            <a:srgbClr val="77C9F2"/>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0"/>
            <a:ext cx="9906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495300" y="1052738"/>
            <a:ext cx="8915400" cy="52274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4"/>
          </p:nvPr>
        </p:nvSpPr>
        <p:spPr>
          <a:xfrm>
            <a:off x="3811730" y="6453345"/>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7" name="Straight Connector 6"/>
          <p:cNvCxnSpPr/>
          <p:nvPr userDrawn="1"/>
        </p:nvCxnSpPr>
        <p:spPr>
          <a:xfrm>
            <a:off x="0" y="908720"/>
            <a:ext cx="9906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pic>
        <p:nvPicPr>
          <p:cNvPr id="10" name="Picture 9"/>
          <p:cNvPicPr>
            <a:picLocks noChangeAspect="1"/>
          </p:cNvPicPr>
          <p:nvPr userDrawn="1"/>
        </p:nvPicPr>
        <p:blipFill rotWithShape="1">
          <a:blip r:embed="rId10">
            <a:extLst>
              <a:ext uri="{28A0092B-C50C-407E-A947-70E740481C1C}">
                <a14:useLocalDpi xmlns:a14="http://schemas.microsoft.com/office/drawing/2010/main" val="0"/>
              </a:ext>
            </a:extLst>
          </a:blip>
          <a:srcRect t="-400" r="83862" b="91999"/>
          <a:stretch/>
        </p:blipFill>
        <p:spPr>
          <a:xfrm>
            <a:off x="7923658" y="6281936"/>
            <a:ext cx="1475656" cy="576064"/>
          </a:xfrm>
          <a:prstGeom prst="rect">
            <a:avLst/>
          </a:prstGeom>
        </p:spPr>
      </p:pic>
    </p:spTree>
    <p:extLst>
      <p:ext uri="{BB962C8B-B14F-4D97-AF65-F5344CB8AC3E}">
        <p14:creationId xmlns:p14="http://schemas.microsoft.com/office/powerpoint/2010/main" val="169377524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95" r:id="rId5"/>
    <p:sldLayoutId id="2147483688" r:id="rId6"/>
    <p:sldLayoutId id="2147483692" r:id="rId7"/>
    <p:sldLayoutId id="2147483696" r:id="rId8"/>
  </p:sldLayoutIdLst>
  <p:timing>
    <p:tnLst>
      <p:par>
        <p:cTn id="1" dur="indefinite" restart="never" nodeType="tmRoot"/>
      </p:par>
    </p:tnLst>
  </p:timing>
  <p:hf hdr="0" ftr="0"/>
  <p:txStyles>
    <p:titleStyle>
      <a:lvl1pPr algn="ctr" defTabSz="914384" rtl="0" eaLnBrk="1" latinLnBrk="0" hangingPunct="1">
        <a:spcBef>
          <a:spcPct val="0"/>
        </a:spcBef>
        <a:buNone/>
        <a:defRPr sz="3599" kern="1200">
          <a:solidFill>
            <a:srgbClr val="77C9F2"/>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0">
            <a:extLst>
              <a:ext uri="{28A0092B-C50C-407E-A947-70E740481C1C}">
                <a14:useLocalDpi xmlns:a14="http://schemas.microsoft.com/office/drawing/2010/main" val="0"/>
              </a:ext>
            </a:extLst>
          </a:blip>
          <a:srcRect t="789" r="83862" b="92911"/>
          <a:stretch/>
        </p:blipFill>
        <p:spPr>
          <a:xfrm>
            <a:off x="7917330" y="6381328"/>
            <a:ext cx="1598627" cy="432048"/>
          </a:xfrm>
          <a:prstGeom prst="rect">
            <a:avLst/>
          </a:prstGeom>
        </p:spPr>
      </p:pic>
      <p:sp>
        <p:nvSpPr>
          <p:cNvPr id="2" name="Title Placeholder 1"/>
          <p:cNvSpPr>
            <a:spLocks noGrp="1"/>
          </p:cNvSpPr>
          <p:nvPr>
            <p:ph type="title"/>
          </p:nvPr>
        </p:nvSpPr>
        <p:spPr>
          <a:xfrm>
            <a:off x="0" y="1"/>
            <a:ext cx="9906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3" name="Text Placeholder 2"/>
          <p:cNvSpPr>
            <a:spLocks noGrp="1"/>
          </p:cNvSpPr>
          <p:nvPr>
            <p:ph type="body" idx="1"/>
          </p:nvPr>
        </p:nvSpPr>
        <p:spPr>
          <a:xfrm>
            <a:off x="495300" y="1196753"/>
            <a:ext cx="8915400" cy="514543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2"/>
          </p:nvPr>
        </p:nvSpPr>
        <p:spPr>
          <a:xfrm>
            <a:off x="495300" y="6448252"/>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05/10/2019</a:t>
            </a:r>
            <a:endParaRPr lang="fr-BE" dirty="0"/>
          </a:p>
        </p:txBody>
      </p:sp>
      <p:sp>
        <p:nvSpPr>
          <p:cNvPr id="6" name="Slide Number Placeholder 5"/>
          <p:cNvSpPr>
            <a:spLocks noGrp="1"/>
          </p:cNvSpPr>
          <p:nvPr>
            <p:ph type="sldNum" sz="quarter" idx="4"/>
          </p:nvPr>
        </p:nvSpPr>
        <p:spPr>
          <a:xfrm>
            <a:off x="3811730" y="6453337"/>
            <a:ext cx="231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7" name="Straight Connector 6"/>
          <p:cNvCxnSpPr/>
          <p:nvPr userDrawn="1"/>
        </p:nvCxnSpPr>
        <p:spPr>
          <a:xfrm>
            <a:off x="0" y="908720"/>
            <a:ext cx="9906000" cy="0"/>
          </a:xfrm>
          <a:prstGeom prst="line">
            <a:avLst/>
          </a:prstGeom>
          <a:ln w="1905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8667265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p:timing>
    <p:tnLst>
      <p:par>
        <p:cTn id="1" dur="indefinite" restart="never" nodeType="tmRoot"/>
      </p:par>
    </p:tnLst>
  </p:timing>
  <p:hf hdr="0" ftr="0"/>
  <p:txStyles>
    <p:titleStyle>
      <a:lvl1pPr algn="ctr" defTabSz="914400" rtl="0" eaLnBrk="1" latinLnBrk="0" hangingPunct="1">
        <a:spcBef>
          <a:spcPct val="0"/>
        </a:spcBef>
        <a:buNone/>
        <a:defRPr sz="3600" kern="1200">
          <a:solidFill>
            <a:srgbClr val="C00000"/>
          </a:solidFill>
          <a:latin typeface="+mj-lt"/>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jp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jpg"/><Relationship Id="rId11" Type="http://schemas.openxmlformats.org/officeDocument/2006/relationships/image" Target="../media/image63.jp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9.jpeg"/><Relationship Id="rId7"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s://mhealthbelgium.be/"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image" Target="../media/image3.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8504" y="1556792"/>
            <a:ext cx="8948148" cy="1470025"/>
          </a:xfrm>
        </p:spPr>
        <p:txBody>
          <a:bodyPr>
            <a:noAutofit/>
          </a:bodyPr>
          <a:lstStyle/>
          <a:p>
            <a:r>
              <a:rPr lang="fr-BE" sz="4800"/>
              <a:t>L’eSanté à l’appui d’une prestation de soins de santé optimale</a:t>
            </a:r>
          </a:p>
        </p:txBody>
      </p:sp>
    </p:spTree>
    <p:extLst>
      <p:ext uri="{BB962C8B-B14F-4D97-AF65-F5344CB8AC3E}">
        <p14:creationId xmlns:p14="http://schemas.microsoft.com/office/powerpoint/2010/main" val="722710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sym typeface="Arial" charset="0"/>
              </a:rPr>
              <a:t>10 missions</a:t>
            </a:r>
          </a:p>
        </p:txBody>
      </p:sp>
      <p:sp>
        <p:nvSpPr>
          <p:cNvPr id="94211" name="Rectangle 3"/>
          <p:cNvSpPr>
            <a:spLocks noGrp="1" noChangeArrowheads="1"/>
          </p:cNvSpPr>
          <p:nvPr>
            <p:ph idx="1"/>
          </p:nvPr>
        </p:nvSpPr>
        <p:spPr/>
        <p:txBody>
          <a:bodyPr/>
          <a:lstStyle/>
          <a:p>
            <a:r>
              <a:rPr lang="fr-BE">
                <a:sym typeface="Arial" charset="0"/>
              </a:rPr>
              <a:t>Enregistrer des logiciels de gestion des dossiers de patients informatisés  </a:t>
            </a:r>
          </a:p>
          <a:p>
            <a:endParaRPr lang="nl-BE" altLang="en-US" smtClean="0">
              <a:sym typeface="Arial" charset="0"/>
            </a:endParaRPr>
          </a:p>
          <a:p>
            <a:r>
              <a:rPr lang="fr-BE">
                <a:sym typeface="Arial" charset="0"/>
              </a:rPr>
              <a:t>Concevoir, élaborer et gérer une plate-forme de collaboration pour l'échange électronique de données sécurisé ainsi que les services de base y afférents </a:t>
            </a:r>
          </a:p>
          <a:p>
            <a:endParaRPr lang="nl-BE" altLang="en-US" smtClean="0">
              <a:sym typeface="Arial" charset="0"/>
            </a:endParaRPr>
          </a:p>
          <a:p>
            <a:r>
              <a:rPr lang="fr-BE">
                <a:sym typeface="Arial" charset="0"/>
              </a:rPr>
              <a:t>S'accorder sur une répartition des tâches et sur les normes de qualité et contrôler le respect de ces normes de qualité</a:t>
            </a:r>
          </a:p>
        </p:txBody>
      </p:sp>
      <p:sp>
        <p:nvSpPr>
          <p:cNvPr id="4" name="Slide Number Placeholder 3"/>
          <p:cNvSpPr>
            <a:spLocks noGrp="1"/>
          </p:cNvSpPr>
          <p:nvPr>
            <p:ph type="sldNum" sz="quarter" idx="12"/>
          </p:nvPr>
        </p:nvSpPr>
        <p:spPr/>
        <p:txBody>
          <a:bodyPr/>
          <a:lstStyle/>
          <a:p>
            <a:r>
              <a:rPr lang="fr-BE"/>
              <a:t> </a:t>
            </a:r>
            <a:fld id="{30A9230E-FFBB-4CCB-ABD7-198084EDE768}" type="slidenum">
              <a:rPr lang="fr-BE" smtClean="0"/>
              <a:pPr/>
              <a:t>10</a:t>
            </a:fld>
            <a:r>
              <a:rPr lang="fr-BE"/>
              <a:t>  </a:t>
            </a:r>
          </a:p>
        </p:txBody>
      </p:sp>
      <p:sp>
        <p:nvSpPr>
          <p:cNvPr id="3" name="Date Placeholder 2"/>
          <p:cNvSpPr>
            <a:spLocks noGrp="1"/>
          </p:cNvSpPr>
          <p:nvPr>
            <p:ph type="dt" sz="half" idx="10"/>
          </p:nvPr>
        </p:nvSpPr>
        <p:spPr/>
        <p:txBody>
          <a:bodyPr/>
          <a:lstStyle/>
          <a:p>
            <a:r>
              <a:rPr lang="fr-BE"/>
              <a:t>5/10/2019</a:t>
            </a:r>
          </a:p>
        </p:txBody>
      </p:sp>
    </p:spTree>
    <p:extLst>
      <p:ext uri="{BB962C8B-B14F-4D97-AF65-F5344CB8AC3E}">
        <p14:creationId xmlns:p14="http://schemas.microsoft.com/office/powerpoint/2010/main" val="3051326695"/>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BE"/>
              <a:t>10 missions</a:t>
            </a:r>
          </a:p>
        </p:txBody>
      </p:sp>
      <p:sp>
        <p:nvSpPr>
          <p:cNvPr id="3" name="Tijdelijke aanduiding voor inhoud 2"/>
          <p:cNvSpPr>
            <a:spLocks noGrp="1"/>
          </p:cNvSpPr>
          <p:nvPr>
            <p:ph idx="1"/>
          </p:nvPr>
        </p:nvSpPr>
        <p:spPr/>
        <p:txBody>
          <a:bodyPr>
            <a:normAutofit lnSpcReduction="10000"/>
          </a:bodyPr>
          <a:lstStyle/>
          <a:p>
            <a:r>
              <a:rPr lang="fr-BE">
                <a:sym typeface="Arial" charset="0"/>
              </a:rPr>
              <a:t>Intervenir comme tierce partie de confiance indépendante (TTP) pour le codage et l'anonymisation de données à caractère personnel relatives à la santé pour certaines instances énumérées dans la loi, à l'appui de la recherche scientifique et de la politique </a:t>
            </a:r>
          </a:p>
          <a:p>
            <a:endParaRPr lang="nl-BE" altLang="en-US" smtClean="0">
              <a:sym typeface="Arial" charset="0"/>
            </a:endParaRPr>
          </a:p>
          <a:p>
            <a:r>
              <a:rPr lang="fr-BE">
                <a:sym typeface="Arial" charset="0"/>
              </a:rPr>
              <a:t>Promouvoir et coordonner la réalisation de programmes et de projets</a:t>
            </a:r>
            <a:r>
              <a:rPr lang="fr-BE"/>
              <a:t> </a:t>
            </a:r>
          </a:p>
          <a:p>
            <a:endParaRPr lang="nl-BE" altLang="en-US" smtClean="0">
              <a:sym typeface="Arial" charset="0"/>
            </a:endParaRPr>
          </a:p>
          <a:p>
            <a:r>
              <a:rPr lang="fr-BE">
                <a:sym typeface="Arial" charset="0"/>
              </a:rPr>
              <a:t>Gérer et coordonner les aspects TIC de l'échange de données dans le cadre des dossiers de patients informatisés et des prescriptions médicales électroniques</a:t>
            </a:r>
          </a:p>
        </p:txBody>
      </p:sp>
      <p:sp>
        <p:nvSpPr>
          <p:cNvPr id="5" name="Slide Number Placeholder 4"/>
          <p:cNvSpPr>
            <a:spLocks noGrp="1"/>
          </p:cNvSpPr>
          <p:nvPr>
            <p:ph type="sldNum" sz="quarter" idx="12"/>
          </p:nvPr>
        </p:nvSpPr>
        <p:spPr/>
        <p:txBody>
          <a:bodyPr/>
          <a:lstStyle/>
          <a:p>
            <a:r>
              <a:rPr lang="fr-BE"/>
              <a:t> </a:t>
            </a:r>
            <a:fld id="{30A9230E-FFBB-4CCB-ABD7-198084EDE768}" type="slidenum">
              <a:rPr lang="fr-BE" smtClean="0"/>
              <a:pPr/>
              <a:t>11</a:t>
            </a:fld>
            <a:r>
              <a:rPr lang="fr-BE"/>
              <a:t>  </a:t>
            </a:r>
          </a:p>
        </p:txBody>
      </p:sp>
      <p:sp>
        <p:nvSpPr>
          <p:cNvPr id="4" name="Date Placeholder 3"/>
          <p:cNvSpPr>
            <a:spLocks noGrp="1"/>
          </p:cNvSpPr>
          <p:nvPr>
            <p:ph type="dt" sz="half" idx="10"/>
          </p:nvPr>
        </p:nvSpPr>
        <p:spPr/>
        <p:txBody>
          <a:bodyPr/>
          <a:lstStyle/>
          <a:p>
            <a:r>
              <a:rPr lang="fr-BE"/>
              <a:t>5/10/2019</a:t>
            </a:r>
          </a:p>
        </p:txBody>
      </p:sp>
    </p:spTree>
    <p:extLst>
      <p:ext uri="{BB962C8B-B14F-4D97-AF65-F5344CB8AC3E}">
        <p14:creationId xmlns:p14="http://schemas.microsoft.com/office/powerpoint/2010/main" val="3422585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fr-BE"/>
              <a:t>Architecture de base</a:t>
            </a:r>
          </a:p>
        </p:txBody>
      </p:sp>
      <p:pic>
        <p:nvPicPr>
          <p:cNvPr id="96261"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5813" y="5810251"/>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Oval 83"/>
          <p:cNvSpPr>
            <a:spLocks noChangeArrowheads="1"/>
          </p:cNvSpPr>
          <p:nvPr/>
        </p:nvSpPr>
        <p:spPr bwMode="auto">
          <a:xfrm>
            <a:off x="855663" y="3857626"/>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fr-FR" altLang="en-US" sz="2400" b="1" i="1">
              <a:solidFill>
                <a:srgbClr val="000000"/>
              </a:solidFill>
              <a:latin typeface="Calibri" pitchFamily="34" charset="0"/>
            </a:endParaRPr>
          </a:p>
        </p:txBody>
      </p:sp>
      <p:sp>
        <p:nvSpPr>
          <p:cNvPr id="96263" name="Oval 84"/>
          <p:cNvSpPr>
            <a:spLocks noChangeArrowheads="1"/>
          </p:cNvSpPr>
          <p:nvPr/>
        </p:nvSpPr>
        <p:spPr bwMode="auto">
          <a:xfrm>
            <a:off x="8216901" y="3851276"/>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79" name="Rectangle 85"/>
          <p:cNvSpPr>
            <a:spLocks noChangeArrowheads="1"/>
          </p:cNvSpPr>
          <p:nvPr/>
        </p:nvSpPr>
        <p:spPr bwMode="auto">
          <a:xfrm>
            <a:off x="1365251" y="3859214"/>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a:defRPr/>
            </a:pPr>
            <a:endParaRPr lang="fr-BE" sz="2400" b="1" i="1">
              <a:solidFill>
                <a:srgbClr val="FFFFFF"/>
              </a:solidFill>
              <a:effectLst>
                <a:outerShdw blurRad="38100" dist="38100" dir="2700000" algn="tl">
                  <a:srgbClr val="000000"/>
                </a:outerShdw>
              </a:effectLst>
              <a:latin typeface="Calibri"/>
            </a:endParaRPr>
          </a:p>
          <a:p>
            <a:pPr algn="ctr">
              <a:defRPr/>
            </a:pPr>
            <a:endParaRPr lang="en-GB" sz="2400" b="1" i="1">
              <a:solidFill>
                <a:srgbClr val="FFFFFF"/>
              </a:solidFill>
              <a:effectLst>
                <a:outerShdw blurRad="38100" dist="38100" dir="2700000" algn="tl">
                  <a:srgbClr val="000000"/>
                </a:outerShdw>
              </a:effectLst>
              <a:latin typeface="Calibri"/>
            </a:endParaRPr>
          </a:p>
        </p:txBody>
      </p:sp>
      <p:sp>
        <p:nvSpPr>
          <p:cNvPr id="96265" name="Oval 86"/>
          <p:cNvSpPr>
            <a:spLocks noChangeArrowheads="1"/>
          </p:cNvSpPr>
          <p:nvPr/>
        </p:nvSpPr>
        <p:spPr bwMode="auto">
          <a:xfrm>
            <a:off x="2135188" y="411480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96266" name="Oval 87"/>
          <p:cNvSpPr>
            <a:spLocks noChangeArrowheads="1"/>
          </p:cNvSpPr>
          <p:nvPr/>
        </p:nvSpPr>
        <p:spPr bwMode="auto">
          <a:xfrm>
            <a:off x="8040688" y="410845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82" name="Rectangle 88"/>
          <p:cNvSpPr>
            <a:spLocks noChangeArrowheads="1"/>
          </p:cNvSpPr>
          <p:nvPr/>
        </p:nvSpPr>
        <p:spPr bwMode="auto">
          <a:xfrm>
            <a:off x="2538414" y="4117976"/>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a:defRPr/>
            </a:pPr>
            <a:r>
              <a:rPr lang="fr-BE" sz="2400" b="1" i="1">
                <a:solidFill>
                  <a:srgbClr val="FFFFFF"/>
                </a:solidFill>
                <a:effectLst>
                  <a:outerShdw blurRad="38100" dist="38100" dir="2700000" algn="tl">
                    <a:srgbClr val="000000"/>
                  </a:outerShdw>
                </a:effectLst>
                <a:latin typeface="Calibri"/>
              </a:rPr>
              <a:t>Services de base</a:t>
            </a:r>
          </a:p>
          <a:p>
            <a:pPr algn="ctr">
              <a:defRPr/>
            </a:pPr>
            <a:r>
              <a:rPr lang="fr-BE" sz="2400" b="1" i="1">
                <a:solidFill>
                  <a:srgbClr val="FFFFFF"/>
                </a:solidFill>
                <a:effectLst>
                  <a:outerShdw blurRad="38100" dist="38100" dir="2700000" algn="tl">
                    <a:srgbClr val="000000"/>
                  </a:outerShdw>
                </a:effectLst>
                <a:latin typeface="Calibri"/>
              </a:rPr>
              <a:t>Plate-forme </a:t>
            </a:r>
            <a:r>
              <a:rPr lang="fr-BE" sz="2400" b="1" i="1">
                <a:solidFill>
                  <a:srgbClr val="3E6E5A"/>
                </a:solidFill>
                <a:effectLst>
                  <a:outerShdw blurRad="38100" dist="38100" dir="2700000" algn="tl">
                    <a:srgbClr val="000000"/>
                  </a:outerShdw>
                </a:effectLst>
                <a:latin typeface="Calibri"/>
              </a:rPr>
              <a:t>eHealth</a:t>
            </a:r>
          </a:p>
        </p:txBody>
      </p:sp>
      <p:sp>
        <p:nvSpPr>
          <p:cNvPr id="96268" name="Text Box 89"/>
          <p:cNvSpPr txBox="1">
            <a:spLocks noChangeArrowheads="1"/>
          </p:cNvSpPr>
          <p:nvPr/>
        </p:nvSpPr>
        <p:spPr bwMode="auto">
          <a:xfrm>
            <a:off x="804863" y="4332289"/>
            <a:ext cx="1383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r>
              <a:rPr lang="fr-BE" b="1" i="1">
                <a:solidFill>
                  <a:srgbClr val="000000"/>
                </a:solidFill>
              </a:rPr>
              <a:t>Réseau</a:t>
            </a:r>
          </a:p>
        </p:txBody>
      </p:sp>
      <p:pic>
        <p:nvPicPr>
          <p:cNvPr id="96269"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656139" y="571341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Oval 5"/>
          <p:cNvSpPr>
            <a:spLocks noChangeArrowheads="1"/>
          </p:cNvSpPr>
          <p:nvPr/>
        </p:nvSpPr>
        <p:spPr bwMode="auto">
          <a:xfrm>
            <a:off x="3857625" y="1289050"/>
            <a:ext cx="2286000" cy="762000"/>
          </a:xfrm>
          <a:prstGeom prst="ellipse">
            <a:avLst/>
          </a:prstGeom>
          <a:noFill/>
          <a:ln w="9525">
            <a:noFill/>
            <a:round/>
            <a:headEnd/>
            <a:tailEnd/>
          </a:ln>
          <a:effectLst/>
        </p:spPr>
        <p:txBody>
          <a:bodyPr wrap="none" anchor="ctr"/>
          <a:lstStyle/>
          <a:p>
            <a:pPr algn="ctr">
              <a:defRPr/>
            </a:pPr>
            <a:r>
              <a:rPr lang="fr-BE" sz="2000" b="1" i="1">
                <a:solidFill>
                  <a:srgbClr val="000000"/>
                </a:solidFill>
                <a:effectLst>
                  <a:outerShdw blurRad="38100" dist="38100" dir="2700000" algn="tl">
                    <a:srgbClr val="C0C0C0"/>
                  </a:outerShdw>
                </a:effectLst>
                <a:latin typeface="Calibri"/>
              </a:rPr>
              <a:t>Patients, prestataires de soins</a:t>
            </a:r>
          </a:p>
          <a:p>
            <a:pPr algn="ctr">
              <a:defRPr/>
            </a:pPr>
            <a:r>
              <a:rPr lang="fr-BE" sz="2000" b="1" i="1">
                <a:solidFill>
                  <a:srgbClr val="000000"/>
                </a:solidFill>
                <a:effectLst>
                  <a:outerShdw blurRad="38100" dist="38100" dir="2700000" algn="tl">
                    <a:srgbClr val="C0C0C0"/>
                  </a:outerShdw>
                </a:effectLst>
                <a:latin typeface="Calibri"/>
              </a:rPr>
              <a:t>et établissements de soins</a:t>
            </a:r>
          </a:p>
        </p:txBody>
      </p:sp>
      <p:sp>
        <p:nvSpPr>
          <p:cNvPr id="86" name="AutoShape 13"/>
          <p:cNvSpPr>
            <a:spLocks noChangeArrowheads="1"/>
          </p:cNvSpPr>
          <p:nvPr/>
        </p:nvSpPr>
        <p:spPr bwMode="blackWhite">
          <a:xfrm>
            <a:off x="6307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latin typeface="Calibri"/>
              </a:rPr>
              <a:t>SAV</a:t>
            </a:r>
          </a:p>
        </p:txBody>
      </p:sp>
      <p:sp>
        <p:nvSpPr>
          <p:cNvPr id="87" name="AutoShape 14"/>
          <p:cNvSpPr>
            <a:spLocks noChangeArrowheads="1"/>
          </p:cNvSpPr>
          <p:nvPr/>
        </p:nvSpPr>
        <p:spPr bwMode="blackWhite">
          <a:xfrm>
            <a:off x="7605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latin typeface="Calibri"/>
              </a:rPr>
              <a:t>SAV</a:t>
            </a:r>
          </a:p>
        </p:txBody>
      </p:sp>
      <p:sp>
        <p:nvSpPr>
          <p:cNvPr id="88" name="AutoShape 16"/>
          <p:cNvSpPr>
            <a:spLocks noChangeArrowheads="1"/>
          </p:cNvSpPr>
          <p:nvPr/>
        </p:nvSpPr>
        <p:spPr bwMode="blackWhite">
          <a:xfrm>
            <a:off x="5122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latin typeface="Calibri"/>
              </a:rPr>
              <a:t>SAV</a:t>
            </a:r>
          </a:p>
        </p:txBody>
      </p:sp>
      <p:pic>
        <p:nvPicPr>
          <p:cNvPr id="96274"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9301"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5" name="Rectangle 21"/>
          <p:cNvSpPr>
            <a:spLocks noChangeArrowheads="1"/>
          </p:cNvSpPr>
          <p:nvPr/>
        </p:nvSpPr>
        <p:spPr bwMode="auto">
          <a:xfrm>
            <a:off x="817501" y="6091238"/>
            <a:ext cx="1509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BE" sz="2000" b="1" i="1">
                <a:solidFill>
                  <a:srgbClr val="CC9900"/>
                </a:solidFill>
                <a:latin typeface="Calibri" pitchFamily="34" charset="0"/>
              </a:rPr>
              <a:t>Fournisseurs</a:t>
            </a:r>
          </a:p>
        </p:txBody>
      </p:sp>
      <p:sp>
        <p:nvSpPr>
          <p:cNvPr id="96276" name="Rectangle 22"/>
          <p:cNvSpPr>
            <a:spLocks noChangeArrowheads="1"/>
          </p:cNvSpPr>
          <p:nvPr/>
        </p:nvSpPr>
        <p:spPr bwMode="auto">
          <a:xfrm>
            <a:off x="776461" y="3468688"/>
            <a:ext cx="13299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BE" sz="2000" b="1" i="1">
                <a:solidFill>
                  <a:srgbClr val="CC9900"/>
                </a:solidFill>
                <a:latin typeface="Calibri" pitchFamily="34" charset="0"/>
              </a:rPr>
              <a:t>Utilisateurs</a:t>
            </a:r>
          </a:p>
        </p:txBody>
      </p:sp>
      <p:sp>
        <p:nvSpPr>
          <p:cNvPr id="92" name="AutoShape 23">
            <a:hlinkClick r:id="" action="ppaction://noaction" highlightClick="1"/>
          </p:cNvPr>
          <p:cNvSpPr>
            <a:spLocks noChangeArrowheads="1"/>
          </p:cNvSpPr>
          <p:nvPr/>
        </p:nvSpPr>
        <p:spPr bwMode="blackWhite">
          <a:xfrm>
            <a:off x="3873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latin typeface="Calibri"/>
              </a:rPr>
              <a:t>Portail eSanté</a:t>
            </a:r>
          </a:p>
        </p:txBody>
      </p:sp>
      <p:grpSp>
        <p:nvGrpSpPr>
          <p:cNvPr id="96278" name="Group 24"/>
          <p:cNvGrpSpPr>
            <a:grpSpLocks/>
          </p:cNvGrpSpPr>
          <p:nvPr/>
        </p:nvGrpSpPr>
        <p:grpSpPr bwMode="auto">
          <a:xfrm>
            <a:off x="1141413" y="1689100"/>
            <a:ext cx="1219200" cy="914400"/>
            <a:chOff x="432" y="1200"/>
            <a:chExt cx="912" cy="672"/>
          </a:xfrm>
        </p:grpSpPr>
        <p:sp>
          <p:nvSpPr>
            <p:cNvPr id="9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latin typeface="Calibri"/>
                </a:rPr>
                <a:t>Portail Health</a:t>
              </a:r>
            </a:p>
          </p:txBody>
        </p:sp>
        <p:sp>
          <p:nvSpPr>
            <p:cNvPr id="9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9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9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9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latin typeface="Calibri"/>
                </a:rPr>
                <a:t>SVA</a:t>
              </a:r>
            </a:p>
          </p:txBody>
        </p:sp>
        <p:pic>
          <p:nvPicPr>
            <p:cNvPr id="96330"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AutoShape 31">
            <a:hlinkClick r:id="" action="ppaction://noaction" highlightClick="1"/>
          </p:cNvPr>
          <p:cNvSpPr>
            <a:spLocks noChangeArrowheads="1"/>
          </p:cNvSpPr>
          <p:nvPr/>
        </p:nvSpPr>
        <p:spPr bwMode="blackWhite">
          <a:xfrm>
            <a:off x="6553200" y="2028826"/>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latin typeface="Calibri"/>
              </a:rPr>
              <a:t>Logiciel établissement de soins</a:t>
            </a:r>
          </a:p>
        </p:txBody>
      </p:sp>
      <p:sp>
        <p:nvSpPr>
          <p:cNvPr id="101" name="AutoShape 32">
            <a:hlinkClick r:id="" action="ppaction://noaction" highlightClick="1"/>
          </p:cNvPr>
          <p:cNvSpPr>
            <a:spLocks noChangeArrowheads="1"/>
          </p:cNvSpPr>
          <p:nvPr/>
        </p:nvSpPr>
        <p:spPr bwMode="blackWhite">
          <a:xfrm>
            <a:off x="6961188" y="250348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2" name="AutoShape 33">
            <a:hlinkClick r:id="" action="ppaction://noaction" highlightClick="1"/>
          </p:cNvPr>
          <p:cNvSpPr>
            <a:spLocks noChangeArrowheads="1"/>
          </p:cNvSpPr>
          <p:nvPr/>
        </p:nvSpPr>
        <p:spPr bwMode="blackWhite">
          <a:xfrm>
            <a:off x="7024688" y="25685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3" name="AutoShape 34">
            <a:hlinkClick r:id="" action="ppaction://noaction" highlightClick="1"/>
          </p:cNvPr>
          <p:cNvSpPr>
            <a:spLocks noChangeArrowheads="1"/>
          </p:cNvSpPr>
          <p:nvPr/>
        </p:nvSpPr>
        <p:spPr bwMode="blackWhite">
          <a:xfrm>
            <a:off x="7088188" y="2633664"/>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4" name="AutoShape 35">
            <a:hlinkClick r:id="" action="ppaction://noaction" highlightClick="1"/>
          </p:cNvPr>
          <p:cNvSpPr>
            <a:spLocks noChangeArrowheads="1"/>
          </p:cNvSpPr>
          <p:nvPr/>
        </p:nvSpPr>
        <p:spPr bwMode="blackWhite">
          <a:xfrm>
            <a:off x="7151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latin typeface="Calibri"/>
              </a:rPr>
              <a:t>SVA</a:t>
            </a:r>
          </a:p>
        </p:txBody>
      </p:sp>
      <p:sp>
        <p:nvSpPr>
          <p:cNvPr id="105" name="AutoShape 36">
            <a:hlinkClick r:id="" action="ppaction://noaction" highlightClick="1"/>
          </p:cNvPr>
          <p:cNvSpPr>
            <a:spLocks noChangeArrowheads="1"/>
          </p:cNvSpPr>
          <p:nvPr/>
        </p:nvSpPr>
        <p:spPr bwMode="blackWhite">
          <a:xfrm>
            <a:off x="5245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latin typeface="Calibri"/>
              </a:rPr>
              <a:t>MyCareNet</a:t>
            </a:r>
          </a:p>
        </p:txBody>
      </p:sp>
      <p:sp>
        <p:nvSpPr>
          <p:cNvPr id="106" name="AutoShape 37">
            <a:hlinkClick r:id="" action="ppaction://noaction" highlightClick="1"/>
          </p:cNvPr>
          <p:cNvSpPr>
            <a:spLocks noChangeArrowheads="1"/>
          </p:cNvSpPr>
          <p:nvPr/>
        </p:nvSpPr>
        <p:spPr bwMode="blackWhite">
          <a:xfrm>
            <a:off x="5694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7" name="AutoShape 38">
            <a:hlinkClick r:id="" action="ppaction://noaction" highlightClick="1"/>
          </p:cNvPr>
          <p:cNvSpPr>
            <a:spLocks noChangeArrowheads="1"/>
          </p:cNvSpPr>
          <p:nvPr/>
        </p:nvSpPr>
        <p:spPr bwMode="blackWhite">
          <a:xfrm>
            <a:off x="5757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8" name="AutoShape 39">
            <a:hlinkClick r:id="" action="ppaction://noaction" highlightClick="1"/>
          </p:cNvPr>
          <p:cNvSpPr>
            <a:spLocks noChangeArrowheads="1"/>
          </p:cNvSpPr>
          <p:nvPr/>
        </p:nvSpPr>
        <p:spPr bwMode="blackWhite">
          <a:xfrm>
            <a:off x="5822951"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9" name="AutoShape 40">
            <a:hlinkClick r:id="" action="ppaction://noaction" highlightClick="1"/>
          </p:cNvPr>
          <p:cNvSpPr>
            <a:spLocks noChangeArrowheads="1"/>
          </p:cNvSpPr>
          <p:nvPr/>
        </p:nvSpPr>
        <p:spPr bwMode="blackWhite">
          <a:xfrm>
            <a:off x="5886450" y="3005139"/>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latin typeface="Calibri"/>
              </a:rPr>
              <a:t>SVA</a:t>
            </a:r>
          </a:p>
        </p:txBody>
      </p:sp>
      <p:sp>
        <p:nvSpPr>
          <p:cNvPr id="110" name="AutoShape 41">
            <a:hlinkClick r:id="" action="ppaction://noaction" highlightClick="1"/>
          </p:cNvPr>
          <p:cNvSpPr>
            <a:spLocks noChangeArrowheads="1"/>
          </p:cNvSpPr>
          <p:nvPr/>
        </p:nvSpPr>
        <p:spPr bwMode="blackWhite">
          <a:xfrm>
            <a:off x="7739064" y="1565276"/>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latin typeface="Calibri"/>
              </a:rPr>
              <a:t>Logiciel prestataire de soins</a:t>
            </a:r>
          </a:p>
        </p:txBody>
      </p:sp>
      <p:sp>
        <p:nvSpPr>
          <p:cNvPr id="111" name="AutoShape 46"/>
          <p:cNvSpPr>
            <a:spLocks noChangeArrowheads="1"/>
          </p:cNvSpPr>
          <p:nvPr/>
        </p:nvSpPr>
        <p:spPr bwMode="auto">
          <a:xfrm>
            <a:off x="1979613" y="2538414"/>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2" name="AutoShape 47"/>
          <p:cNvSpPr>
            <a:spLocks noChangeArrowheads="1"/>
          </p:cNvSpPr>
          <p:nvPr/>
        </p:nvSpPr>
        <p:spPr bwMode="auto">
          <a:xfrm>
            <a:off x="8316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3" name="AutoShape 49"/>
          <p:cNvSpPr>
            <a:spLocks noChangeArrowheads="1"/>
          </p:cNvSpPr>
          <p:nvPr/>
        </p:nvSpPr>
        <p:spPr bwMode="auto">
          <a:xfrm>
            <a:off x="7302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4" name="AutoShape 50"/>
          <p:cNvSpPr>
            <a:spLocks noChangeArrowheads="1"/>
          </p:cNvSpPr>
          <p:nvPr/>
        </p:nvSpPr>
        <p:spPr bwMode="auto">
          <a:xfrm>
            <a:off x="4330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5" name="AutoShape 51"/>
          <p:cNvSpPr>
            <a:spLocks noChangeArrowheads="1"/>
          </p:cNvSpPr>
          <p:nvPr/>
        </p:nvSpPr>
        <p:spPr bwMode="auto">
          <a:xfrm>
            <a:off x="5664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6" name="AutoShape 52"/>
          <p:cNvSpPr>
            <a:spLocks noChangeArrowheads="1"/>
          </p:cNvSpPr>
          <p:nvPr/>
        </p:nvSpPr>
        <p:spPr bwMode="auto">
          <a:xfrm rot="5400000">
            <a:off x="2998788" y="14097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17" name="AutoShape 53"/>
          <p:cNvSpPr>
            <a:spLocks noChangeArrowheads="1"/>
          </p:cNvSpPr>
          <p:nvPr/>
        </p:nvSpPr>
        <p:spPr bwMode="auto">
          <a:xfrm rot="5400000">
            <a:off x="1620838" y="91757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18" name="AutoShape 54"/>
          <p:cNvSpPr>
            <a:spLocks noChangeArrowheads="1"/>
          </p:cNvSpPr>
          <p:nvPr/>
        </p:nvSpPr>
        <p:spPr bwMode="auto">
          <a:xfrm rot="5400000">
            <a:off x="5727700" y="17097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19" name="AutoShape 55"/>
          <p:cNvSpPr>
            <a:spLocks noChangeArrowheads="1"/>
          </p:cNvSpPr>
          <p:nvPr/>
        </p:nvSpPr>
        <p:spPr bwMode="auto">
          <a:xfrm rot="5400000">
            <a:off x="8189119" y="71040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20" name="AutoShape 56"/>
          <p:cNvSpPr>
            <a:spLocks noChangeArrowheads="1"/>
          </p:cNvSpPr>
          <p:nvPr/>
        </p:nvSpPr>
        <p:spPr bwMode="auto">
          <a:xfrm rot="5400000">
            <a:off x="7003257" y="1221582"/>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21" name="AutoShape 59">
            <a:hlinkClick r:id="" action="ppaction://noaction" highlightClick="1"/>
          </p:cNvPr>
          <p:cNvSpPr>
            <a:spLocks noChangeArrowheads="1"/>
          </p:cNvSpPr>
          <p:nvPr/>
        </p:nvSpPr>
        <p:spPr bwMode="blackWhite">
          <a:xfrm>
            <a:off x="2501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latin typeface="Calibri"/>
              </a:rPr>
              <a:t>Site INAMI</a:t>
            </a:r>
          </a:p>
        </p:txBody>
      </p:sp>
      <p:sp>
        <p:nvSpPr>
          <p:cNvPr id="122" name="AutoShape 60">
            <a:hlinkClick r:id="" action="ppaction://noaction" highlightClick="1"/>
          </p:cNvPr>
          <p:cNvSpPr>
            <a:spLocks noChangeArrowheads="1"/>
          </p:cNvSpPr>
          <p:nvPr/>
        </p:nvSpPr>
        <p:spPr bwMode="blackWhite">
          <a:xfrm>
            <a:off x="2951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23" name="AutoShape 61">
            <a:hlinkClick r:id="" action="ppaction://noaction" highlightClick="1"/>
          </p:cNvPr>
          <p:cNvSpPr>
            <a:spLocks noChangeArrowheads="1"/>
          </p:cNvSpPr>
          <p:nvPr/>
        </p:nvSpPr>
        <p:spPr bwMode="blackWhite">
          <a:xfrm>
            <a:off x="3014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24" name="AutoShape 62">
            <a:hlinkClick r:id="" action="ppaction://noaction" highlightClick="1"/>
          </p:cNvPr>
          <p:cNvSpPr>
            <a:spLocks noChangeArrowheads="1"/>
          </p:cNvSpPr>
          <p:nvPr/>
        </p:nvSpPr>
        <p:spPr bwMode="blackWhite">
          <a:xfrm>
            <a:off x="3079751"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25" name="AutoShape 63">
            <a:hlinkClick r:id="" action="ppaction://noaction" highlightClick="1"/>
          </p:cNvPr>
          <p:cNvSpPr>
            <a:spLocks noChangeArrowheads="1"/>
          </p:cNvSpPr>
          <p:nvPr/>
        </p:nvSpPr>
        <p:spPr bwMode="blackWhite">
          <a:xfrm>
            <a:off x="3143250" y="2700339"/>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latin typeface="Calibri"/>
              </a:rPr>
              <a:t>SVA</a:t>
            </a:r>
          </a:p>
        </p:txBody>
      </p:sp>
      <p:pic>
        <p:nvPicPr>
          <p:cNvPr id="96305"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3363" y="3124201"/>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67"/>
          <p:cNvSpPr>
            <a:spLocks noChangeArrowheads="1"/>
          </p:cNvSpPr>
          <p:nvPr/>
        </p:nvSpPr>
        <p:spPr bwMode="blackWhite">
          <a:xfrm>
            <a:off x="3821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latin typeface="Calibri"/>
              </a:rPr>
              <a:t>SAV</a:t>
            </a:r>
          </a:p>
        </p:txBody>
      </p:sp>
      <p:sp>
        <p:nvSpPr>
          <p:cNvPr id="128" name="AutoShape 69"/>
          <p:cNvSpPr>
            <a:spLocks noChangeArrowheads="1"/>
          </p:cNvSpPr>
          <p:nvPr/>
        </p:nvSpPr>
        <p:spPr bwMode="blackWhite">
          <a:xfrm>
            <a:off x="2457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latin typeface="Calibri"/>
              </a:rPr>
              <a:t>SAV</a:t>
            </a:r>
          </a:p>
        </p:txBody>
      </p:sp>
      <p:sp>
        <p:nvSpPr>
          <p:cNvPr id="129" name="AutoShape 73"/>
          <p:cNvSpPr>
            <a:spLocks noChangeArrowheads="1"/>
          </p:cNvSpPr>
          <p:nvPr/>
        </p:nvSpPr>
        <p:spPr bwMode="blackWhite">
          <a:xfrm>
            <a:off x="1136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latin typeface="Calibri"/>
              </a:rPr>
              <a:t>SAV</a:t>
            </a:r>
          </a:p>
        </p:txBody>
      </p:sp>
      <p:sp>
        <p:nvSpPr>
          <p:cNvPr id="130" name="AutoShape 48"/>
          <p:cNvSpPr>
            <a:spLocks noChangeArrowheads="1"/>
          </p:cNvSpPr>
          <p:nvPr/>
        </p:nvSpPr>
        <p:spPr bwMode="auto">
          <a:xfrm>
            <a:off x="3187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96310" name="AutoShape 17"/>
          <p:cNvSpPr>
            <a:spLocks noChangeArrowheads="1"/>
          </p:cNvSpPr>
          <p:nvPr/>
        </p:nvSpPr>
        <p:spPr bwMode="auto">
          <a:xfrm>
            <a:off x="5351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1" name="AutoShape 18"/>
          <p:cNvSpPr>
            <a:spLocks noChangeArrowheads="1"/>
          </p:cNvSpPr>
          <p:nvPr/>
        </p:nvSpPr>
        <p:spPr bwMode="auto">
          <a:xfrm>
            <a:off x="6535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2" name="AutoShape 19"/>
          <p:cNvSpPr>
            <a:spLocks noChangeArrowheads="1"/>
          </p:cNvSpPr>
          <p:nvPr/>
        </p:nvSpPr>
        <p:spPr bwMode="auto">
          <a:xfrm>
            <a:off x="7834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3" name="AutoShape 68"/>
          <p:cNvSpPr>
            <a:spLocks noChangeArrowheads="1"/>
          </p:cNvSpPr>
          <p:nvPr/>
        </p:nvSpPr>
        <p:spPr bwMode="auto">
          <a:xfrm>
            <a:off x="4049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4" name="AutoShape 70"/>
          <p:cNvSpPr>
            <a:spLocks noChangeArrowheads="1"/>
          </p:cNvSpPr>
          <p:nvPr/>
        </p:nvSpPr>
        <p:spPr bwMode="auto">
          <a:xfrm>
            <a:off x="2686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5" name="AutoShape 74"/>
          <p:cNvSpPr>
            <a:spLocks noChangeArrowheads="1"/>
          </p:cNvSpPr>
          <p:nvPr/>
        </p:nvSpPr>
        <p:spPr bwMode="auto">
          <a:xfrm>
            <a:off x="1365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pic>
        <p:nvPicPr>
          <p:cNvPr id="96316"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573339"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6317"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3363" y="257016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8"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6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9"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6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20"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02563" y="211455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AutoShape 32">
            <a:hlinkClick r:id="" action="ppaction://noaction" highlightClick="1"/>
          </p:cNvPr>
          <p:cNvSpPr>
            <a:spLocks noChangeArrowheads="1"/>
          </p:cNvSpPr>
          <p:nvPr/>
        </p:nvSpPr>
        <p:spPr bwMode="blackWhite">
          <a:xfrm>
            <a:off x="8216900" y="20748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43" name="AutoShape 33">
            <a:hlinkClick r:id="" action="ppaction://noaction" highlightClick="1"/>
          </p:cNvPr>
          <p:cNvSpPr>
            <a:spLocks noChangeArrowheads="1"/>
          </p:cNvSpPr>
          <p:nvPr/>
        </p:nvSpPr>
        <p:spPr bwMode="blackWhite">
          <a:xfrm>
            <a:off x="8280400" y="213995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44" name="AutoShape 34">
            <a:hlinkClick r:id="" action="ppaction://noaction" highlightClick="1"/>
          </p:cNvPr>
          <p:cNvSpPr>
            <a:spLocks noChangeArrowheads="1"/>
          </p:cNvSpPr>
          <p:nvPr/>
        </p:nvSpPr>
        <p:spPr bwMode="blackWhite">
          <a:xfrm>
            <a:off x="8343900" y="2205039"/>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45" name="AutoShape 35">
            <a:hlinkClick r:id="" action="ppaction://noaction" highlightClick="1"/>
          </p:cNvPr>
          <p:cNvSpPr>
            <a:spLocks noChangeArrowheads="1"/>
          </p:cNvSpPr>
          <p:nvPr/>
        </p:nvSpPr>
        <p:spPr bwMode="blackWhite">
          <a:xfrm>
            <a:off x="8407400" y="227012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latin typeface="Calibri"/>
              </a:rPr>
              <a:t>SVA</a:t>
            </a:r>
          </a:p>
        </p:txBody>
      </p:sp>
      <p:sp>
        <p:nvSpPr>
          <p:cNvPr id="3" name="Slide Number Placeholder 2"/>
          <p:cNvSpPr>
            <a:spLocks noGrp="1"/>
          </p:cNvSpPr>
          <p:nvPr>
            <p:ph type="sldNum" sz="quarter" idx="12"/>
          </p:nvPr>
        </p:nvSpPr>
        <p:spPr/>
        <p:txBody>
          <a:bodyPr/>
          <a:lstStyle/>
          <a:p>
            <a:r>
              <a:rPr lang="fr-BE"/>
              <a:t> </a:t>
            </a:r>
            <a:fld id="{30A9230E-FFBB-4CCB-ABD7-198084EDE768}" type="slidenum">
              <a:rPr lang="fr-BE" smtClean="0"/>
              <a:pPr/>
              <a:t>12</a:t>
            </a:fld>
            <a:r>
              <a:rPr lang="fr-BE"/>
              <a:t>  </a:t>
            </a:r>
          </a:p>
        </p:txBody>
      </p:sp>
      <p:sp>
        <p:nvSpPr>
          <p:cNvPr id="4" name="Date Placeholder 3"/>
          <p:cNvSpPr>
            <a:spLocks noGrp="1"/>
          </p:cNvSpPr>
          <p:nvPr>
            <p:ph type="dt" sz="half" idx="10"/>
          </p:nvPr>
        </p:nvSpPr>
        <p:spPr/>
        <p:txBody>
          <a:bodyPr/>
          <a:lstStyle/>
          <a:p>
            <a:r>
              <a:rPr lang="fr-BE"/>
              <a:t>5/10/2019</a:t>
            </a:r>
          </a:p>
        </p:txBody>
      </p:sp>
    </p:spTree>
    <p:extLst>
      <p:ext uri="{BB962C8B-B14F-4D97-AF65-F5344CB8AC3E}">
        <p14:creationId xmlns:p14="http://schemas.microsoft.com/office/powerpoint/2010/main" val="1985689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10 services de base</a:t>
            </a:r>
          </a:p>
        </p:txBody>
      </p:sp>
      <p:graphicFrame>
        <p:nvGraphicFramePr>
          <p:cNvPr id="6" name="Content Placeholder 5"/>
          <p:cNvGraphicFramePr>
            <a:graphicFrameLocks noGrp="1"/>
          </p:cNvGraphicFramePr>
          <p:nvPr>
            <p:ph idx="1"/>
            <p:extLst/>
          </p:nvPr>
        </p:nvGraphicFramePr>
        <p:xfrm>
          <a:off x="838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r>
              <a:rPr lang="fr-BE"/>
              <a:t> </a:t>
            </a:r>
            <a:fld id="{30A9230E-FFBB-4CCB-ABD7-198084EDE768}" type="slidenum">
              <a:rPr lang="fr-BE" smtClean="0"/>
              <a:pPr/>
              <a:t>13</a:t>
            </a:fld>
            <a:r>
              <a:rPr lang="fr-BE"/>
              <a:t>  </a:t>
            </a:r>
          </a:p>
        </p:txBody>
      </p:sp>
      <p:sp>
        <p:nvSpPr>
          <p:cNvPr id="3" name="Date Placeholder 2"/>
          <p:cNvSpPr>
            <a:spLocks noGrp="1"/>
          </p:cNvSpPr>
          <p:nvPr>
            <p:ph type="dt" sz="half" idx="10"/>
          </p:nvPr>
        </p:nvSpPr>
        <p:spPr/>
        <p:txBody>
          <a:bodyPr/>
          <a:lstStyle/>
          <a:p>
            <a:r>
              <a:rPr lang="fr-BE"/>
              <a:t>5/10/2019</a:t>
            </a:r>
          </a:p>
        </p:txBody>
      </p:sp>
    </p:spTree>
    <p:extLst>
      <p:ext uri="{BB962C8B-B14F-4D97-AF65-F5344CB8AC3E}">
        <p14:creationId xmlns:p14="http://schemas.microsoft.com/office/powerpoint/2010/main" val="2499174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BE"/>
              <a:t>La Roadmap 3.0 (2019-2021) comprend </a:t>
            </a:r>
            <a:r>
              <a:rPr lang="fr-BE" b="1" i="1"/>
              <a:t>7 clusters</a:t>
            </a:r>
          </a:p>
        </p:txBody>
      </p:sp>
      <p:sp>
        <p:nvSpPr>
          <p:cNvPr id="4" name="Tijdelijke aanduiding voor inhoud 3"/>
          <p:cNvSpPr>
            <a:spLocks noGrp="1"/>
          </p:cNvSpPr>
          <p:nvPr>
            <p:ph idx="1"/>
          </p:nvPr>
        </p:nvSpPr>
        <p:spPr/>
        <p:txBody>
          <a:bodyPr/>
          <a:lstStyle/>
          <a:p>
            <a:r>
              <a:rPr lang="fr-BE"/>
              <a:t>Regroupement de projets étroitement liés</a:t>
            </a:r>
          </a:p>
        </p:txBody>
      </p:sp>
      <p:graphicFrame>
        <p:nvGraphicFramePr>
          <p:cNvPr id="6" name="Diagram 5"/>
          <p:cNvGraphicFramePr/>
          <p:nvPr>
            <p:extLst/>
          </p:nvPr>
        </p:nvGraphicFramePr>
        <p:xfrm>
          <a:off x="804738" y="1700808"/>
          <a:ext cx="7975301"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14</a:t>
            </a:fld>
            <a:r>
              <a:rPr lang="fr-BE"/>
              <a:t> </a:t>
            </a:r>
          </a:p>
        </p:txBody>
      </p:sp>
    </p:spTree>
    <p:extLst>
      <p:ext uri="{BB962C8B-B14F-4D97-AF65-F5344CB8AC3E}">
        <p14:creationId xmlns:p14="http://schemas.microsoft.com/office/powerpoint/2010/main" val="21181770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txBox="1">
            <a:spLocks/>
          </p:cNvSpPr>
          <p:nvPr/>
        </p:nvSpPr>
        <p:spPr bwMode="auto">
          <a:xfrm>
            <a:off x="567774" y="1167715"/>
            <a:ext cx="3370995" cy="216830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000">
                <a:solidFill>
                  <a:srgbClr val="000000"/>
                </a:solidFill>
                <a:latin typeface="+mn-lt"/>
              </a:rPr>
              <a:t>0.1 </a:t>
            </a:r>
            <a:r>
              <a:rPr lang="fr-BE" sz="1000">
                <a:latin typeface="+mn-lt"/>
              </a:rPr>
              <a:t>Accord de partage de données</a:t>
            </a:r>
          </a:p>
          <a:p>
            <a:pPr marL="0" indent="0">
              <a:buNone/>
            </a:pPr>
            <a:r>
              <a:rPr lang="fr-BE" sz="1000">
                <a:solidFill>
                  <a:srgbClr val="000000"/>
                </a:solidFill>
                <a:latin typeface="+mn-lt"/>
              </a:rPr>
              <a:t>0.2 Matrice d’accès, relations thérapeutiques, de soins et autres</a:t>
            </a:r>
          </a:p>
          <a:p>
            <a:pPr marL="0" indent="0">
              <a:buNone/>
            </a:pPr>
            <a:r>
              <a:rPr lang="fr-BE" sz="1000">
                <a:solidFill>
                  <a:srgbClr val="000000"/>
                </a:solidFill>
                <a:latin typeface="+mn-lt"/>
              </a:rPr>
              <a:t>0.3 Service de base de gestion des utilisateurs et des accès</a:t>
            </a:r>
          </a:p>
          <a:p>
            <a:pPr marL="0" indent="0">
              <a:buNone/>
            </a:pPr>
            <a:r>
              <a:rPr lang="fr-BE" sz="1000">
                <a:latin typeface="+mn-lt"/>
              </a:rPr>
              <a:t>0.4 Règles d’application au « coffre-fort de l’eSanté » </a:t>
            </a:r>
          </a:p>
          <a:p>
            <a:pPr marL="0" indent="0">
              <a:buNone/>
            </a:pPr>
            <a:r>
              <a:rPr lang="fr-BE" sz="1000">
                <a:solidFill>
                  <a:srgbClr val="000000"/>
                </a:solidFill>
                <a:latin typeface="+mn-lt"/>
              </a:rPr>
              <a:t>0.5 Normes d’information</a:t>
            </a:r>
          </a:p>
          <a:p>
            <a:pPr marL="0" indent="0">
              <a:buNone/>
            </a:pPr>
            <a:r>
              <a:rPr lang="fr-BE" sz="1000">
                <a:solidFill>
                  <a:srgbClr val="000000"/>
                </a:solidFill>
                <a:latin typeface="+mn-lt"/>
              </a:rPr>
              <a:t>0.6 Terminologie</a:t>
            </a:r>
          </a:p>
          <a:p>
            <a:pPr marL="0" indent="0">
              <a:buNone/>
            </a:pPr>
            <a:r>
              <a:rPr lang="fr-BE" sz="1000">
                <a:solidFill>
                  <a:srgbClr val="000000"/>
                </a:solidFill>
                <a:latin typeface="+mn-lt"/>
              </a:rPr>
              <a:t>0.7 Cobrha Next Generation&amp;UPPAD</a:t>
            </a:r>
          </a:p>
          <a:p>
            <a:pPr marL="0" indent="0">
              <a:buNone/>
            </a:pPr>
            <a:r>
              <a:rPr lang="fr-BE" sz="1000">
                <a:solidFill>
                  <a:srgbClr val="000000"/>
                </a:solidFill>
                <a:latin typeface="+mn-lt"/>
              </a:rPr>
              <a:t>0.8 Recherche stratégique de modèles de collaboration avec fournisseurs de logiciels</a:t>
            </a:r>
          </a:p>
        </p:txBody>
      </p:sp>
      <p:sp>
        <p:nvSpPr>
          <p:cNvPr id="14" name="Title 13"/>
          <p:cNvSpPr>
            <a:spLocks noGrp="1"/>
          </p:cNvSpPr>
          <p:nvPr>
            <p:ph type="title"/>
          </p:nvPr>
        </p:nvSpPr>
        <p:spPr/>
        <p:txBody>
          <a:bodyPr>
            <a:normAutofit/>
          </a:bodyPr>
          <a:lstStyle/>
          <a:p>
            <a:r>
              <a:rPr lang="fr-BE"/>
              <a:t>La Roadmap 3.0 (2019-2021) comprend </a:t>
            </a:r>
            <a:r>
              <a:rPr lang="fr-BE" b="1" i="1"/>
              <a:t>44 projets</a:t>
            </a:r>
          </a:p>
        </p:txBody>
      </p:sp>
      <p:sp>
        <p:nvSpPr>
          <p:cNvPr id="3" name="Tijdelijke aanduiding voor inhoud 2"/>
          <p:cNvSpPr>
            <a:spLocks noGrp="1"/>
          </p:cNvSpPr>
          <p:nvPr>
            <p:ph idx="1"/>
          </p:nvPr>
        </p:nvSpPr>
        <p:spPr>
          <a:xfrm>
            <a:off x="547816" y="942604"/>
            <a:ext cx="1379080" cy="272227"/>
          </a:xfrm>
        </p:spPr>
        <p:txBody>
          <a:bodyPr>
            <a:noAutofit/>
          </a:bodyPr>
          <a:lstStyle/>
          <a:p>
            <a:pPr marL="0" indent="0">
              <a:buNone/>
            </a:pPr>
            <a:r>
              <a:rPr lang="fr-BE" sz="1400" i="1">
                <a:solidFill>
                  <a:srgbClr val="0070C0"/>
                </a:solidFill>
              </a:rPr>
              <a:t>0 Fondements</a:t>
            </a:r>
          </a:p>
        </p:txBody>
      </p:sp>
      <p:sp>
        <p:nvSpPr>
          <p:cNvPr id="7" name="Tijdelijke aanduiding voor inhoud 2"/>
          <p:cNvSpPr txBox="1">
            <a:spLocks/>
          </p:cNvSpPr>
          <p:nvPr/>
        </p:nvSpPr>
        <p:spPr bwMode="auto">
          <a:xfrm>
            <a:off x="547816" y="2901989"/>
            <a:ext cx="2379534" cy="226719"/>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400" i="1">
                <a:solidFill>
                  <a:srgbClr val="0070C0"/>
                </a:solidFill>
                <a:latin typeface="+mn-lt"/>
              </a:rPr>
              <a:t>3 Excellence opérationnelle	</a:t>
            </a:r>
          </a:p>
        </p:txBody>
      </p:sp>
      <p:sp>
        <p:nvSpPr>
          <p:cNvPr id="8" name="Tijdelijke aanduiding voor inhoud 2"/>
          <p:cNvSpPr txBox="1">
            <a:spLocks/>
          </p:cNvSpPr>
          <p:nvPr/>
        </p:nvSpPr>
        <p:spPr bwMode="auto">
          <a:xfrm>
            <a:off x="7113033" y="2927866"/>
            <a:ext cx="2164029" cy="258364"/>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400" i="1">
                <a:solidFill>
                  <a:srgbClr val="0070C0"/>
                </a:solidFill>
                <a:latin typeface="+mn-lt"/>
              </a:rPr>
              <a:t>5 Patient comme copilote</a:t>
            </a:r>
          </a:p>
        </p:txBody>
      </p:sp>
      <p:sp>
        <p:nvSpPr>
          <p:cNvPr id="10" name="Tijdelijke aanduiding voor inhoud 2"/>
          <p:cNvSpPr txBox="1">
            <a:spLocks/>
          </p:cNvSpPr>
          <p:nvPr/>
        </p:nvSpPr>
        <p:spPr bwMode="auto">
          <a:xfrm>
            <a:off x="3984308" y="1157433"/>
            <a:ext cx="2233686" cy="797821"/>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049">
                <a:solidFill>
                  <a:srgbClr val="000000"/>
                </a:solidFill>
                <a:latin typeface="+mn-lt"/>
              </a:rPr>
              <a:t>1.1 Communication</a:t>
            </a:r>
          </a:p>
          <a:p>
            <a:pPr marL="0" indent="0">
              <a:buNone/>
            </a:pPr>
            <a:r>
              <a:rPr lang="fr-BE" sz="1049">
                <a:solidFill>
                  <a:srgbClr val="000000"/>
                </a:solidFill>
                <a:latin typeface="+mn-lt"/>
              </a:rPr>
              <a:t>1.2 Surveillance du programme</a:t>
            </a:r>
          </a:p>
        </p:txBody>
      </p:sp>
      <p:sp>
        <p:nvSpPr>
          <p:cNvPr id="11" name="Tijdelijke aanduiding voor inhoud 2"/>
          <p:cNvSpPr txBox="1">
            <a:spLocks/>
          </p:cNvSpPr>
          <p:nvPr/>
        </p:nvSpPr>
        <p:spPr bwMode="auto">
          <a:xfrm>
            <a:off x="7113026" y="1157431"/>
            <a:ext cx="2483934" cy="896320"/>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000">
                <a:solidFill>
                  <a:srgbClr val="000000"/>
                </a:solidFill>
                <a:latin typeface="+mn-lt"/>
              </a:rPr>
              <a:t>2.1 Incitants</a:t>
            </a:r>
          </a:p>
          <a:p>
            <a:pPr marL="0" indent="0">
              <a:buNone/>
            </a:pPr>
            <a:r>
              <a:rPr lang="fr-BE" sz="1000">
                <a:solidFill>
                  <a:srgbClr val="000000"/>
                </a:solidFill>
                <a:latin typeface="+mn-lt"/>
              </a:rPr>
              <a:t>2.2 Code de conduite &amp; lignes directrices sur le partage des données à caractère personnel sur la santé</a:t>
            </a:r>
          </a:p>
          <a:p>
            <a:pPr marL="0" indent="0">
              <a:buNone/>
            </a:pPr>
            <a:endParaRPr lang="nl-BE" sz="968" dirty="0">
              <a:solidFill>
                <a:srgbClr val="000000"/>
              </a:solidFill>
              <a:latin typeface="+mn-lt"/>
            </a:endParaRPr>
          </a:p>
        </p:txBody>
      </p:sp>
      <p:sp>
        <p:nvSpPr>
          <p:cNvPr id="12" name="Tijdelijke aanduiding voor inhoud 2"/>
          <p:cNvSpPr txBox="1">
            <a:spLocks/>
          </p:cNvSpPr>
          <p:nvPr/>
        </p:nvSpPr>
        <p:spPr bwMode="auto">
          <a:xfrm>
            <a:off x="547816" y="3184738"/>
            <a:ext cx="3342483" cy="1302056"/>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fontScale="85000" lnSpcReduction="10000"/>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100">
                <a:solidFill>
                  <a:srgbClr val="000000"/>
                </a:solidFill>
                <a:latin typeface="+mn-lt"/>
              </a:rPr>
              <a:t>3.1. Architecture de base</a:t>
            </a:r>
          </a:p>
          <a:p>
            <a:pPr marL="0" indent="0">
              <a:buNone/>
            </a:pPr>
            <a:r>
              <a:rPr lang="fr-BE" sz="1100">
                <a:solidFill>
                  <a:srgbClr val="000000"/>
                </a:solidFill>
                <a:latin typeface="+mn-lt"/>
              </a:rPr>
              <a:t>3.2 SLA et service management</a:t>
            </a:r>
          </a:p>
          <a:p>
            <a:pPr marL="0" indent="0">
              <a:buNone/>
            </a:pPr>
            <a:r>
              <a:rPr lang="fr-BE" sz="1100">
                <a:solidFill>
                  <a:srgbClr val="000000"/>
                </a:solidFill>
                <a:latin typeface="+mn-lt"/>
              </a:rPr>
              <a:t>3.3 Business continuity</a:t>
            </a:r>
          </a:p>
          <a:p>
            <a:pPr marL="0" indent="0">
              <a:buNone/>
            </a:pPr>
            <a:r>
              <a:rPr lang="fr-BE" sz="1100">
                <a:solidFill>
                  <a:srgbClr val="000000"/>
                </a:solidFill>
                <a:latin typeface="+mn-lt"/>
              </a:rPr>
              <a:t>3.4 Documentation, helpdesk &amp; support</a:t>
            </a:r>
          </a:p>
          <a:p>
            <a:pPr marL="0" indent="0">
              <a:buNone/>
            </a:pPr>
            <a:r>
              <a:rPr lang="fr-BE" sz="1100">
                <a:solidFill>
                  <a:srgbClr val="000000"/>
                </a:solidFill>
                <a:latin typeface="+mn-lt"/>
              </a:rPr>
              <a:t>3.5 Environnements de test, flux, processus, données</a:t>
            </a:r>
          </a:p>
          <a:p>
            <a:pPr marL="0" indent="0">
              <a:buNone/>
            </a:pPr>
            <a:r>
              <a:rPr lang="fr-BE" sz="1100">
                <a:solidFill>
                  <a:srgbClr val="000000"/>
                </a:solidFill>
                <a:latin typeface="+mn-lt"/>
              </a:rPr>
              <a:t>3.6 Qualité des logiciels de santé</a:t>
            </a:r>
          </a:p>
          <a:p>
            <a:pPr marL="0" indent="0">
              <a:buNone/>
            </a:pPr>
            <a:r>
              <a:rPr lang="fr-BE" sz="1100">
                <a:solidFill>
                  <a:srgbClr val="000000"/>
                </a:solidFill>
                <a:latin typeface="+mn-lt"/>
              </a:rPr>
              <a:t>3.7 Formation et éducation</a:t>
            </a:r>
          </a:p>
          <a:p>
            <a:pPr marL="0" indent="0">
              <a:buNone/>
            </a:pPr>
            <a:r>
              <a:rPr lang="fr-BE" sz="1100">
                <a:solidFill>
                  <a:srgbClr val="000000"/>
                </a:solidFill>
                <a:latin typeface="+mn-lt"/>
              </a:rPr>
              <a:t>3.8 Réduction charge travail administrative pour prestataires soins</a:t>
            </a:r>
          </a:p>
          <a:p>
            <a:pPr marL="0" indent="0">
              <a:buNone/>
            </a:pPr>
            <a:endParaRPr lang="nl-BE" sz="1100" dirty="0">
              <a:solidFill>
                <a:srgbClr val="000000"/>
              </a:solidFill>
              <a:latin typeface="+mn-lt"/>
            </a:endParaRPr>
          </a:p>
        </p:txBody>
      </p:sp>
      <p:sp>
        <p:nvSpPr>
          <p:cNvPr id="15" name="Tijdelijke aanduiding voor inhoud 2"/>
          <p:cNvSpPr txBox="1">
            <a:spLocks/>
          </p:cNvSpPr>
          <p:nvPr/>
        </p:nvSpPr>
        <p:spPr bwMode="auto">
          <a:xfrm>
            <a:off x="3948752" y="3135883"/>
            <a:ext cx="3285976" cy="3059992"/>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000">
                <a:solidFill>
                  <a:srgbClr val="000000"/>
                </a:solidFill>
                <a:latin typeface="+mn-lt"/>
              </a:rPr>
              <a:t>4.1 Echange d’informations multidisciplinaires</a:t>
            </a:r>
          </a:p>
          <a:p>
            <a:pPr marL="0" indent="0">
              <a:buNone/>
            </a:pPr>
            <a:r>
              <a:rPr lang="fr-BE" sz="1000">
                <a:latin typeface="+mn-lt"/>
              </a:rPr>
              <a:t>4.2 Fonctionnalités pluridisciplinaires</a:t>
            </a:r>
          </a:p>
          <a:p>
            <a:pPr marL="0" indent="0">
              <a:buNone/>
            </a:pPr>
            <a:r>
              <a:rPr lang="fr-BE" sz="1000">
                <a:solidFill>
                  <a:srgbClr val="000000"/>
                </a:solidFill>
                <a:latin typeface="+mn-lt"/>
              </a:rPr>
              <a:t>4.3. Prescription électronique</a:t>
            </a:r>
          </a:p>
          <a:p>
            <a:pPr marL="0" indent="0">
              <a:buNone/>
            </a:pPr>
            <a:r>
              <a:rPr lang="fr-BE" sz="1000">
                <a:solidFill>
                  <a:srgbClr val="000000"/>
                </a:solidFill>
                <a:latin typeface="+mn-lt"/>
              </a:rPr>
              <a:t>4.4 VIDIS – évolution de la prescription électronique</a:t>
            </a:r>
          </a:p>
          <a:p>
            <a:pPr marL="0" indent="0">
              <a:buNone/>
            </a:pPr>
            <a:r>
              <a:rPr lang="fr-BE" sz="1000">
                <a:solidFill>
                  <a:srgbClr val="000000"/>
                </a:solidFill>
                <a:latin typeface="+mn-lt"/>
              </a:rPr>
              <a:t>4.5 Plate-forme d’aide à la décision</a:t>
            </a:r>
          </a:p>
          <a:p>
            <a:pPr marL="0" indent="0">
              <a:buNone/>
            </a:pPr>
            <a:r>
              <a:rPr lang="fr-BE" sz="1000">
                <a:solidFill>
                  <a:srgbClr val="000000"/>
                </a:solidFill>
                <a:latin typeface="+mn-lt"/>
              </a:rPr>
              <a:t>4.6 BelRAI</a:t>
            </a:r>
          </a:p>
          <a:p>
            <a:pPr marL="0" indent="0">
              <a:buNone/>
            </a:pPr>
            <a:r>
              <a:rPr lang="fr-BE" sz="1000">
                <a:solidFill>
                  <a:srgbClr val="000000"/>
                </a:solidFill>
                <a:latin typeface="+mn-lt"/>
              </a:rPr>
              <a:t>4.7 Incapacité de travail</a:t>
            </a:r>
          </a:p>
          <a:p>
            <a:pPr marL="0" indent="0">
              <a:buNone/>
            </a:pPr>
            <a:r>
              <a:rPr lang="fr-BE" sz="1000">
                <a:solidFill>
                  <a:srgbClr val="000000"/>
                </a:solidFill>
                <a:latin typeface="+mn-lt"/>
              </a:rPr>
              <a:t>4.8 MEDEX</a:t>
            </a:r>
          </a:p>
          <a:p>
            <a:pPr marL="0" indent="0">
              <a:buNone/>
            </a:pPr>
            <a:r>
              <a:rPr lang="fr-BE" sz="1000">
                <a:solidFill>
                  <a:srgbClr val="000000"/>
                </a:solidFill>
                <a:latin typeface="+mn-lt"/>
              </a:rPr>
              <a:t>4.9 DPI dans toutes les institutions</a:t>
            </a:r>
          </a:p>
          <a:p>
            <a:pPr marL="0" indent="0">
              <a:buNone/>
            </a:pPr>
            <a:r>
              <a:rPr lang="fr-BE" sz="1000">
                <a:solidFill>
                  <a:srgbClr val="000000"/>
                </a:solidFill>
                <a:latin typeface="+mn-lt"/>
              </a:rPr>
              <a:t>4.10 Publication d’informations structurées</a:t>
            </a:r>
          </a:p>
          <a:p>
            <a:pPr marL="0" indent="0">
              <a:buNone/>
            </a:pPr>
            <a:r>
              <a:rPr lang="fr-BE" sz="1000">
                <a:solidFill>
                  <a:srgbClr val="000000"/>
                </a:solidFill>
                <a:latin typeface="+mn-lt"/>
              </a:rPr>
              <a:t>4.11 Registres</a:t>
            </a:r>
          </a:p>
          <a:p>
            <a:pPr marL="0" indent="0">
              <a:buNone/>
            </a:pPr>
            <a:r>
              <a:rPr lang="fr-BE" sz="1000">
                <a:solidFill>
                  <a:srgbClr val="000000"/>
                </a:solidFill>
                <a:latin typeface="+mn-lt"/>
              </a:rPr>
              <a:t>4.12 Communication et planification des soins</a:t>
            </a:r>
          </a:p>
          <a:p>
            <a:pPr marL="0" indent="0">
              <a:buNone/>
            </a:pPr>
            <a:r>
              <a:rPr lang="fr-BE" sz="1000">
                <a:solidFill>
                  <a:srgbClr val="000000"/>
                </a:solidFill>
                <a:latin typeface="+mn-lt"/>
              </a:rPr>
              <a:t>4.13 Projet « Connecting Europe Facility », partie « Patient Summary »</a:t>
            </a:r>
          </a:p>
          <a:p>
            <a:pPr marL="0" indent="0">
              <a:buNone/>
            </a:pPr>
            <a:r>
              <a:rPr lang="fr-BE" sz="1000">
                <a:solidFill>
                  <a:srgbClr val="000000"/>
                </a:solidFill>
                <a:latin typeface="+mn-lt"/>
              </a:rPr>
              <a:t>4.14 Modulation accès patient par les prestataires de soins</a:t>
            </a:r>
          </a:p>
        </p:txBody>
      </p:sp>
      <p:sp>
        <p:nvSpPr>
          <p:cNvPr id="18" name="Tijdelijke aanduiding voor inhoud 2"/>
          <p:cNvSpPr txBox="1">
            <a:spLocks/>
          </p:cNvSpPr>
          <p:nvPr/>
        </p:nvSpPr>
        <p:spPr bwMode="auto">
          <a:xfrm>
            <a:off x="7113028" y="3192978"/>
            <a:ext cx="3044009" cy="661490"/>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000">
                <a:solidFill>
                  <a:srgbClr val="000000"/>
                </a:solidFill>
                <a:latin typeface="+mn-lt"/>
              </a:rPr>
              <a:t>5.1 Portail personnel de santé</a:t>
            </a:r>
          </a:p>
          <a:p>
            <a:pPr marL="0" indent="0">
              <a:buNone/>
            </a:pPr>
            <a:r>
              <a:rPr lang="fr-BE" sz="1000">
                <a:solidFill>
                  <a:srgbClr val="000000"/>
                </a:solidFill>
                <a:latin typeface="+mn-lt"/>
              </a:rPr>
              <a:t>5.2 Plate-forme de renvoi numérique</a:t>
            </a:r>
          </a:p>
          <a:p>
            <a:pPr marL="0" indent="0">
              <a:buNone/>
            </a:pPr>
            <a:r>
              <a:rPr lang="fr-BE" sz="1000">
                <a:solidFill>
                  <a:srgbClr val="000000"/>
                </a:solidFill>
                <a:latin typeface="+mn-lt"/>
              </a:rPr>
              <a:t>5.3 Orgadon</a:t>
            </a:r>
          </a:p>
        </p:txBody>
      </p:sp>
      <p:sp>
        <p:nvSpPr>
          <p:cNvPr id="20" name="Tijdelijke aanduiding voor inhoud 2"/>
          <p:cNvSpPr txBox="1">
            <a:spLocks/>
          </p:cNvSpPr>
          <p:nvPr/>
        </p:nvSpPr>
        <p:spPr bwMode="auto">
          <a:xfrm>
            <a:off x="561544" y="4760847"/>
            <a:ext cx="3668202" cy="1352906"/>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fontScale="92500"/>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000">
                <a:solidFill>
                  <a:srgbClr val="000000"/>
                </a:solidFill>
                <a:latin typeface="+mn-lt"/>
              </a:rPr>
              <a:t>6.1 eAttest pour les médecins-spécialistes, les dentistes, les kinés et les logopèdes</a:t>
            </a:r>
          </a:p>
          <a:p>
            <a:pPr marL="0" indent="0">
              <a:buNone/>
            </a:pPr>
            <a:r>
              <a:rPr lang="fr-BE" sz="1000">
                <a:solidFill>
                  <a:srgbClr val="000000"/>
                </a:solidFill>
                <a:latin typeface="+mn-lt"/>
              </a:rPr>
              <a:t>6.2 eFac pour les maisons médicales, les kinés et les logopèdes</a:t>
            </a:r>
          </a:p>
          <a:p>
            <a:pPr marL="0" indent="0">
              <a:buNone/>
            </a:pPr>
            <a:r>
              <a:rPr lang="fr-BE" sz="1000">
                <a:solidFill>
                  <a:srgbClr val="000000"/>
                </a:solidFill>
                <a:latin typeface="+mn-lt"/>
              </a:rPr>
              <a:t>6.3 Consultation des données du membre</a:t>
            </a:r>
          </a:p>
          <a:p>
            <a:pPr marL="0" indent="0">
              <a:buNone/>
            </a:pPr>
            <a:r>
              <a:rPr lang="fr-BE" sz="1000">
                <a:solidFill>
                  <a:srgbClr val="000000"/>
                </a:solidFill>
                <a:latin typeface="+mn-lt"/>
              </a:rPr>
              <a:t>6.4 Digitalisation des conventions de rééducation</a:t>
            </a:r>
          </a:p>
          <a:p>
            <a:pPr marL="0" indent="0">
              <a:buNone/>
            </a:pPr>
            <a:r>
              <a:rPr lang="fr-BE" sz="1000">
                <a:solidFill>
                  <a:srgbClr val="000000"/>
                </a:solidFill>
                <a:latin typeface="+mn-lt"/>
              </a:rPr>
              <a:t>6.5 Digitalisation des accords Chapitre IV</a:t>
            </a:r>
          </a:p>
          <a:p>
            <a:pPr marL="0" indent="0">
              <a:buNone/>
            </a:pPr>
            <a:r>
              <a:rPr lang="fr-BE" sz="1000">
                <a:solidFill>
                  <a:srgbClr val="000000"/>
                </a:solidFill>
                <a:latin typeface="+mn-lt"/>
              </a:rPr>
              <a:t>6.6 Abonnements en maisons médicales</a:t>
            </a:r>
          </a:p>
          <a:p>
            <a:pPr marL="0" indent="0">
              <a:buNone/>
            </a:pPr>
            <a:r>
              <a:rPr lang="fr-BE" sz="1000">
                <a:solidFill>
                  <a:srgbClr val="000000"/>
                </a:solidFill>
                <a:latin typeface="+mn-lt"/>
              </a:rPr>
              <a:t>6.7 Digitalisation des accords kinés</a:t>
            </a:r>
          </a:p>
        </p:txBody>
      </p:sp>
      <p:sp>
        <p:nvSpPr>
          <p:cNvPr id="22" name="Tijdelijke aanduiding voor inhoud 2"/>
          <p:cNvSpPr txBox="1">
            <a:spLocks/>
          </p:cNvSpPr>
          <p:nvPr/>
        </p:nvSpPr>
        <p:spPr bwMode="auto">
          <a:xfrm>
            <a:off x="3997536" y="945164"/>
            <a:ext cx="1768674" cy="30906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384" eaLnBrk="1" hangingPunct="1">
              <a:buNone/>
            </a:pPr>
            <a:r>
              <a:rPr lang="fr-BE" sz="1400" i="1">
                <a:solidFill>
                  <a:srgbClr val="0070C0"/>
                </a:solidFill>
                <a:latin typeface="+mn-lt"/>
                <a:ea typeface="+mn-ea"/>
                <a:cs typeface="+mn-cs"/>
              </a:rPr>
              <a:t>1 Transversalités	</a:t>
            </a:r>
          </a:p>
        </p:txBody>
      </p:sp>
      <p:sp>
        <p:nvSpPr>
          <p:cNvPr id="24" name="Tijdelijke aanduiding voor inhoud 2"/>
          <p:cNvSpPr txBox="1">
            <a:spLocks/>
          </p:cNvSpPr>
          <p:nvPr/>
        </p:nvSpPr>
        <p:spPr bwMode="auto">
          <a:xfrm>
            <a:off x="7113026" y="953906"/>
            <a:ext cx="1565404" cy="30906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400" i="1">
                <a:solidFill>
                  <a:srgbClr val="0070C0"/>
                </a:solidFill>
                <a:latin typeface="+mn-lt"/>
              </a:rPr>
              <a:t>2 Support</a:t>
            </a:r>
          </a:p>
          <a:p>
            <a:endParaRPr lang="nl-BE" sz="1400" dirty="0">
              <a:solidFill>
                <a:srgbClr val="000000"/>
              </a:solidFill>
              <a:latin typeface="+mn-lt"/>
            </a:endParaRPr>
          </a:p>
        </p:txBody>
      </p:sp>
      <p:sp>
        <p:nvSpPr>
          <p:cNvPr id="25" name="Tijdelijke aanduiding voor inhoud 2"/>
          <p:cNvSpPr txBox="1">
            <a:spLocks/>
          </p:cNvSpPr>
          <p:nvPr/>
        </p:nvSpPr>
        <p:spPr bwMode="auto">
          <a:xfrm>
            <a:off x="3942945" y="2908659"/>
            <a:ext cx="3218788" cy="30906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400" i="1">
                <a:solidFill>
                  <a:srgbClr val="0070C0"/>
                </a:solidFill>
                <a:latin typeface="+mn-lt"/>
              </a:rPr>
              <a:t>4 Prestataires et institutions de soins</a:t>
            </a:r>
          </a:p>
        </p:txBody>
      </p:sp>
      <p:sp>
        <p:nvSpPr>
          <p:cNvPr id="27" name="Tijdelijke aanduiding voor inhoud 2"/>
          <p:cNvSpPr txBox="1">
            <a:spLocks/>
          </p:cNvSpPr>
          <p:nvPr/>
        </p:nvSpPr>
        <p:spPr bwMode="auto">
          <a:xfrm>
            <a:off x="547811" y="4507713"/>
            <a:ext cx="2749006" cy="298735"/>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400" i="1">
                <a:solidFill>
                  <a:srgbClr val="0070C0"/>
                </a:solidFill>
                <a:latin typeface="+mn-lt"/>
              </a:rPr>
              <a:t>6 eSanté et mutualités</a:t>
            </a:r>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15</a:t>
            </a:fld>
            <a:r>
              <a:rPr lang="fr-BE"/>
              <a:t> </a:t>
            </a:r>
          </a:p>
        </p:txBody>
      </p:sp>
    </p:spTree>
    <p:extLst>
      <p:ext uri="{BB962C8B-B14F-4D97-AF65-F5344CB8AC3E}">
        <p14:creationId xmlns:p14="http://schemas.microsoft.com/office/powerpoint/2010/main" val="3967052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BE"/>
              <a:t>La Roadmap 3.0 (2019-2021) est </a:t>
            </a:r>
            <a:r>
              <a:rPr lang="fr-BE" b="1" i="1"/>
              <a:t>interfédérale</a:t>
            </a:r>
          </a:p>
        </p:txBody>
      </p:sp>
      <p:pic>
        <p:nvPicPr>
          <p:cNvPr id="11" name="Afbeelding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362" y="1447265"/>
            <a:ext cx="1878717" cy="1250123"/>
          </a:xfrm>
          <a:prstGeom prst="rect">
            <a:avLst/>
          </a:prstGeom>
        </p:spPr>
      </p:pic>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48" y="4814703"/>
            <a:ext cx="2209606" cy="897652"/>
          </a:xfrm>
          <a:prstGeom prst="rect">
            <a:avLst/>
          </a:prstGeom>
        </p:spPr>
      </p:pic>
      <p:pic>
        <p:nvPicPr>
          <p:cNvPr id="18" name="Afbeelding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832" y="4567698"/>
            <a:ext cx="1391661" cy="1391661"/>
          </a:xfrm>
          <a:prstGeom prst="rect">
            <a:avLst/>
          </a:prstGeom>
        </p:spPr>
      </p:pic>
      <p:pic>
        <p:nvPicPr>
          <p:cNvPr id="19" name="Afbeelding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8854" y="2828126"/>
            <a:ext cx="1695996" cy="1695996"/>
          </a:xfrm>
          <a:prstGeom prst="rect">
            <a:avLst/>
          </a:prstGeom>
        </p:spPr>
      </p:pic>
      <p:pic>
        <p:nvPicPr>
          <p:cNvPr id="20" name="Afbeelding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401" y="1574225"/>
            <a:ext cx="1183169" cy="1003754"/>
          </a:xfrm>
          <a:prstGeom prst="rect">
            <a:avLst/>
          </a:prstGeom>
        </p:spPr>
      </p:pic>
      <p:pic>
        <p:nvPicPr>
          <p:cNvPr id="21" name="Afbeelding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8720" y="1456977"/>
            <a:ext cx="1248103" cy="1248103"/>
          </a:xfrm>
          <a:prstGeom prst="rect">
            <a:avLst/>
          </a:prstGeom>
        </p:spPr>
      </p:pic>
      <p:pic>
        <p:nvPicPr>
          <p:cNvPr id="22" name="Afbeelding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0692" y="1456977"/>
            <a:ext cx="1138410" cy="1250123"/>
          </a:xfrm>
          <a:prstGeom prst="rect">
            <a:avLst/>
          </a:prstGeom>
        </p:spPr>
      </p:pic>
      <p:pic>
        <p:nvPicPr>
          <p:cNvPr id="23" name="Afbeelding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629" y="3056999"/>
            <a:ext cx="1800225" cy="1238250"/>
          </a:xfrm>
          <a:prstGeom prst="rect">
            <a:avLst/>
          </a:prstGeom>
        </p:spPr>
      </p:pic>
      <p:pic>
        <p:nvPicPr>
          <p:cNvPr id="25" name="Afbeelding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5460" y="3011947"/>
            <a:ext cx="1484886" cy="1051099"/>
          </a:xfrm>
          <a:prstGeom prst="rect">
            <a:avLst/>
          </a:prstGeom>
        </p:spPr>
      </p:pic>
      <p:pic>
        <p:nvPicPr>
          <p:cNvPr id="26" name="Afbeelding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2075" y="2921521"/>
            <a:ext cx="1745820" cy="1307680"/>
          </a:xfrm>
          <a:prstGeom prst="rect">
            <a:avLst/>
          </a:prstGeom>
        </p:spPr>
      </p:pic>
      <p:pic>
        <p:nvPicPr>
          <p:cNvPr id="27" name="Afbeelding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7068" y="4737370"/>
            <a:ext cx="2245658" cy="1057588"/>
          </a:xfrm>
          <a:prstGeom prst="rect">
            <a:avLst/>
          </a:prstGeom>
        </p:spPr>
      </p:pic>
      <p:pic>
        <p:nvPicPr>
          <p:cNvPr id="28" name="Afbeelding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0866" y="4524122"/>
            <a:ext cx="1393707" cy="1393707"/>
          </a:xfrm>
          <a:prstGeom prst="rect">
            <a:avLst/>
          </a:prstGeom>
        </p:spPr>
      </p:pic>
      <p:pic>
        <p:nvPicPr>
          <p:cNvPr id="4" name="Picture 3"/>
          <p:cNvPicPr>
            <a:picLocks noChangeAspect="1"/>
          </p:cNvPicPr>
          <p:nvPr/>
        </p:nvPicPr>
        <p:blipFill rotWithShape="1">
          <a:blip r:embed="rId14" cstate="print">
            <a:extLst>
              <a:ext uri="{28A0092B-C50C-407E-A947-70E740481C1C}">
                <a14:useLocalDpi xmlns:a14="http://schemas.microsoft.com/office/drawing/2010/main" val="0"/>
              </a:ext>
            </a:extLst>
          </a:blip>
          <a:srcRect b="21007"/>
          <a:stretch/>
        </p:blipFill>
        <p:spPr>
          <a:xfrm>
            <a:off x="3892050" y="1456977"/>
            <a:ext cx="1145390" cy="1250123"/>
          </a:xfrm>
          <a:prstGeom prst="rect">
            <a:avLst/>
          </a:prstGeom>
        </p:spPr>
      </p:pic>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16</a:t>
            </a:fld>
            <a:r>
              <a:rPr lang="fr-BE"/>
              <a:t> </a:t>
            </a:r>
          </a:p>
        </p:txBody>
      </p:sp>
    </p:spTree>
    <p:extLst>
      <p:ext uri="{BB962C8B-B14F-4D97-AF65-F5344CB8AC3E}">
        <p14:creationId xmlns:p14="http://schemas.microsoft.com/office/powerpoint/2010/main" val="3504931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fr-BE"/>
              <a:t>La Roadmap 3.0 (2019-2021) met des </a:t>
            </a:r>
            <a:r>
              <a:rPr lang="fr-BE" b="1" i="1"/>
              <a:t>accents spécifiques</a:t>
            </a:r>
          </a:p>
        </p:txBody>
      </p:sp>
      <p:sp>
        <p:nvSpPr>
          <p:cNvPr id="4" name="Tijdelijke aanduiding voor inhoud 3"/>
          <p:cNvSpPr>
            <a:spLocks noGrp="1"/>
          </p:cNvSpPr>
          <p:nvPr>
            <p:ph idx="1"/>
          </p:nvPr>
        </p:nvSpPr>
        <p:spPr/>
        <p:txBody>
          <a:bodyPr>
            <a:normAutofit fontScale="85000" lnSpcReduction="20000"/>
          </a:bodyPr>
          <a:lstStyle/>
          <a:p>
            <a:r>
              <a:rPr lang="fr-BE"/>
              <a:t>Extension de concepts existants à d’autres groupes cibles ou à d’autres domaines d’application </a:t>
            </a:r>
          </a:p>
          <a:p>
            <a:r>
              <a:rPr lang="fr-BE"/>
              <a:t>Élaboration d’un cadre et d’un modèle de gestion pour l’utilisation des systèmes existants construits par le gouvernement et/ou le secteur privé</a:t>
            </a:r>
          </a:p>
          <a:p>
            <a:r>
              <a:rPr lang="fr-BE"/>
              <a:t>Accent sur « l’excellence opérationnelle »: soutien à l’utilisation, rapports sur l’utilisation, disponibilité et performance (KPI), amélioration des installations d’essai, ... </a:t>
            </a:r>
          </a:p>
          <a:p>
            <a:r>
              <a:rPr lang="fr-BE"/>
              <a:t>Meilleure connexion à l’Europe et aux initiatives et programmes internationaux </a:t>
            </a:r>
          </a:p>
          <a:p>
            <a:r>
              <a:rPr lang="fr-BE"/>
              <a:t>Ajustement des projets en cours, avec un accent particulier sur l’utilisation concrète dans la pratique</a:t>
            </a:r>
          </a:p>
          <a:p>
            <a:r>
              <a:rPr lang="fr-BE"/>
              <a:t>Arrêt des projets qui ne sont plus pertinents</a:t>
            </a:r>
          </a:p>
          <a:p>
            <a:r>
              <a:rPr lang="fr-BE"/>
              <a:t>Lancement de nouveaux projets qui peuvent consolider, harmoniser et stabiliser les projets en cours</a:t>
            </a:r>
          </a:p>
          <a:p>
            <a:pPr lvl="1"/>
            <a:endParaRPr lang="nl-BE" dirty="0"/>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17</a:t>
            </a:fld>
            <a:r>
              <a:rPr lang="fr-BE"/>
              <a:t> </a:t>
            </a:r>
          </a:p>
        </p:txBody>
      </p:sp>
    </p:spTree>
    <p:extLst>
      <p:ext uri="{BB962C8B-B14F-4D97-AF65-F5344CB8AC3E}">
        <p14:creationId xmlns:p14="http://schemas.microsoft.com/office/powerpoint/2010/main" val="3123890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fr-BE"/>
              <a:t>La Roadmap 3.0 (2019-2021) poursuit </a:t>
            </a:r>
            <a:r>
              <a:rPr lang="fr-BE" b="1" i="1"/>
              <a:t>une continuité</a:t>
            </a: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18</a:t>
            </a:fld>
            <a:r>
              <a:rPr lang="fr-BE"/>
              <a:t> </a:t>
            </a:r>
          </a:p>
        </p:txBody>
      </p:sp>
      <p:grpSp>
        <p:nvGrpSpPr>
          <p:cNvPr id="6" name="Group 5"/>
          <p:cNvGrpSpPr/>
          <p:nvPr/>
        </p:nvGrpSpPr>
        <p:grpSpPr>
          <a:xfrm>
            <a:off x="1928664" y="1196752"/>
            <a:ext cx="5632135" cy="5266395"/>
            <a:chOff x="1378922" y="764704"/>
            <a:chExt cx="6320444" cy="6500342"/>
          </a:xfrm>
        </p:grpSpPr>
        <p:pic>
          <p:nvPicPr>
            <p:cNvPr id="7" name="Picture 6"/>
            <p:cNvPicPr>
              <a:picLocks noChangeAspect="1"/>
            </p:cNvPicPr>
            <p:nvPr/>
          </p:nvPicPr>
          <p:blipFill>
            <a:blip r:embed="rId2"/>
            <a:stretch>
              <a:fillRect/>
            </a:stretch>
          </p:blipFill>
          <p:spPr>
            <a:xfrm>
              <a:off x="1403648" y="764704"/>
              <a:ext cx="6295718" cy="3881289"/>
            </a:xfrm>
            <a:prstGeom prst="rect">
              <a:avLst/>
            </a:prstGeom>
          </p:spPr>
        </p:pic>
        <p:pic>
          <p:nvPicPr>
            <p:cNvPr id="8" name="Picture 7"/>
            <p:cNvPicPr>
              <a:picLocks noChangeAspect="1"/>
            </p:cNvPicPr>
            <p:nvPr/>
          </p:nvPicPr>
          <p:blipFill>
            <a:blip r:embed="rId3"/>
            <a:stretch>
              <a:fillRect/>
            </a:stretch>
          </p:blipFill>
          <p:spPr>
            <a:xfrm>
              <a:off x="1378922" y="4581128"/>
              <a:ext cx="6289422" cy="2683918"/>
            </a:xfrm>
            <a:prstGeom prst="rect">
              <a:avLst/>
            </a:prstGeom>
          </p:spPr>
        </p:pic>
      </p:grpSp>
    </p:spTree>
    <p:extLst>
      <p:ext uri="{BB962C8B-B14F-4D97-AF65-F5344CB8AC3E}">
        <p14:creationId xmlns:p14="http://schemas.microsoft.com/office/powerpoint/2010/main" val="5651600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prestataires de soins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fr-BE"/>
              <a:t>Tout médecin généraliste gèrera un dossier médical informatisé (DMI) pour chaque patient et publiera et actualisera pour chaque patient un SumEHR dans le coffre-fort sécurisé (Vitalink, Intermed ou BruSafe).</a:t>
            </a:r>
          </a:p>
          <a:p>
            <a:pPr lvl="1">
              <a:buFont typeface="Arial" panose="020B0604020202020204" pitchFamily="34" charset="0"/>
              <a:buChar char="•"/>
            </a:pPr>
            <a:r>
              <a:rPr lang="fr-BE"/>
              <a:t>3.353.943 patients disposent d’un SumEHR dans un coffre-fort de santé</a:t>
            </a:r>
          </a:p>
          <a:p>
            <a:pPr lvl="1">
              <a:buFont typeface="Arial" panose="020B0604020202020204" pitchFamily="34" charset="0"/>
              <a:buChar char="•"/>
            </a:pPr>
            <a:r>
              <a:rPr lang="fr-BE"/>
              <a:t>le SumEHR v2 est implémenté</a:t>
            </a:r>
          </a:p>
          <a:p>
            <a:pPr lvl="1">
              <a:buFont typeface="Arial" panose="020B0604020202020204" pitchFamily="34" charset="0"/>
              <a:buChar char="•"/>
            </a:pPr>
            <a:r>
              <a:rPr lang="fr-BE"/>
              <a:t>besoin d’amélioration de la qualité des informations dans le SumEHR =&gt; adaptation des critères d'enregistrement des logiciels pour médecins généralistes</a:t>
            </a:r>
          </a:p>
          <a:p>
            <a:endParaRPr lang="nl-BE" dirty="0" smtClean="0"/>
          </a:p>
          <a:p>
            <a:endParaRPr lang="nl-BE" dirty="0" smtClean="0"/>
          </a:p>
          <a:p>
            <a:endParaRPr lang="nl-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19</a:t>
            </a:fld>
            <a:r>
              <a:rPr lang="fr-BE"/>
              <a:t> </a:t>
            </a:r>
          </a:p>
        </p:txBody>
      </p:sp>
    </p:spTree>
    <p:extLst>
      <p:ext uri="{BB962C8B-B14F-4D97-AF65-F5344CB8AC3E}">
        <p14:creationId xmlns:p14="http://schemas.microsoft.com/office/powerpoint/2010/main" val="3662810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fr-BE">
                <a:sym typeface="Arial" charset="0"/>
              </a:rPr>
              <a:t>Quelques évolutions dans les soins de santé</a:t>
            </a:r>
          </a:p>
        </p:txBody>
      </p:sp>
      <p:sp>
        <p:nvSpPr>
          <p:cNvPr id="5123" name="Rectangle 3"/>
          <p:cNvSpPr>
            <a:spLocks noGrp="1" noChangeArrowheads="1"/>
          </p:cNvSpPr>
          <p:nvPr>
            <p:ph idx="1"/>
          </p:nvPr>
        </p:nvSpPr>
        <p:spPr/>
        <p:txBody>
          <a:bodyPr>
            <a:normAutofit fontScale="92500" lnSpcReduction="20000"/>
          </a:bodyPr>
          <a:lstStyle/>
          <a:p>
            <a:r>
              <a:rPr lang="fr-BE">
                <a:sym typeface="Arial" charset="0"/>
              </a:rPr>
              <a:t>+</a:t>
            </a:r>
            <a:r>
              <a:rPr lang="fr-BE"/>
              <a:t> </a:t>
            </a:r>
            <a:r>
              <a:rPr lang="fr-BE">
                <a:sym typeface="Arial" charset="0"/>
              </a:rPr>
              <a:t>de soins chroniques</a:t>
            </a:r>
            <a:r>
              <a:rPr lang="fr-BE"/>
              <a:t> </a:t>
            </a:r>
            <a:r>
              <a:rPr lang="fr-BE">
                <a:sym typeface="Arial" charset="0"/>
              </a:rPr>
              <a:t>(vs soins</a:t>
            </a:r>
            <a:r>
              <a:rPr lang="fr-BE"/>
              <a:t> </a:t>
            </a:r>
            <a:r>
              <a:rPr lang="fr-BE">
                <a:sym typeface="Arial" charset="0"/>
              </a:rPr>
              <a:t>aigus</a:t>
            </a:r>
            <a:r>
              <a:rPr lang="fr-BE"/>
              <a:t> </a:t>
            </a:r>
            <a:r>
              <a:rPr lang="fr-BE">
                <a:sym typeface="Arial" charset="0"/>
              </a:rPr>
              <a:t>uniquement)</a:t>
            </a:r>
          </a:p>
          <a:p>
            <a:r>
              <a:rPr lang="fr-BE">
                <a:sym typeface="Arial" charset="0"/>
              </a:rPr>
              <a:t>Soins à distance (monitoring, aide, consultation, diagnostic, opération, ...), e.a. soins à domicile</a:t>
            </a:r>
          </a:p>
          <a:p>
            <a:r>
              <a:rPr lang="fr-BE">
                <a:sym typeface="Arial" charset="0"/>
              </a:rPr>
              <a:t>Soins mobiles</a:t>
            </a:r>
          </a:p>
          <a:p>
            <a:r>
              <a:rPr lang="fr-BE">
                <a:sym typeface="Arial" charset="0"/>
              </a:rPr>
              <a:t>Soins</a:t>
            </a:r>
            <a:r>
              <a:rPr lang="fr-BE"/>
              <a:t> </a:t>
            </a:r>
            <a:r>
              <a:rPr lang="fr-BE">
                <a:sym typeface="Arial" charset="0"/>
              </a:rPr>
              <a:t>multidisciplinaires, transmuraux et intégrés</a:t>
            </a:r>
          </a:p>
          <a:p>
            <a:r>
              <a:rPr lang="fr-BE">
                <a:sym typeface="Arial" charset="0"/>
              </a:rPr>
              <a:t>Patient au centre des soins et autonomisation du patient</a:t>
            </a:r>
          </a:p>
          <a:p>
            <a:r>
              <a:rPr lang="fr-BE">
                <a:sym typeface="Arial" charset="0"/>
              </a:rPr>
              <a:t>Evolution</a:t>
            </a:r>
            <a:r>
              <a:rPr lang="fr-BE"/>
              <a:t> </a:t>
            </a:r>
            <a:r>
              <a:rPr lang="fr-BE">
                <a:sym typeface="Arial" charset="0"/>
              </a:rPr>
              <a:t>rapide des connaissances =&gt; besoin</a:t>
            </a:r>
            <a:r>
              <a:rPr lang="fr-BE"/>
              <a:t> </a:t>
            </a:r>
            <a:r>
              <a:rPr lang="fr-BE">
                <a:sym typeface="Arial" charset="0"/>
              </a:rPr>
              <a:t>d'une gestion et d'une valorisation</a:t>
            </a:r>
            <a:r>
              <a:rPr lang="fr-BE"/>
              <a:t> </a:t>
            </a:r>
            <a:r>
              <a:rPr lang="fr-BE">
                <a:sym typeface="Arial" charset="0"/>
              </a:rPr>
              <a:t>fiables et coordonnées</a:t>
            </a:r>
            <a:r>
              <a:rPr lang="fr-BE"/>
              <a:t> </a:t>
            </a:r>
            <a:r>
              <a:rPr lang="fr-BE">
                <a:sym typeface="Arial" charset="0"/>
              </a:rPr>
              <a:t>des</a:t>
            </a:r>
            <a:r>
              <a:rPr lang="fr-BE"/>
              <a:t> </a:t>
            </a:r>
            <a:r>
              <a:rPr lang="fr-BE">
                <a:sym typeface="Arial" charset="0"/>
              </a:rPr>
              <a:t>connaissances</a:t>
            </a:r>
          </a:p>
          <a:p>
            <a:r>
              <a:rPr lang="fr-BE">
                <a:sym typeface="Arial" charset="0"/>
              </a:rPr>
              <a:t>Danger</a:t>
            </a:r>
            <a:r>
              <a:rPr lang="fr-BE"/>
              <a:t> </a:t>
            </a:r>
            <a:r>
              <a:rPr lang="fr-BE">
                <a:sym typeface="Arial" charset="0"/>
              </a:rPr>
              <a:t>de</a:t>
            </a:r>
            <a:r>
              <a:rPr lang="fr-BE"/>
              <a:t> </a:t>
            </a:r>
            <a:r>
              <a:rPr lang="fr-BE">
                <a:sym typeface="Arial" charset="0"/>
              </a:rPr>
              <a:t>processus administratifs</a:t>
            </a:r>
            <a:r>
              <a:rPr lang="fr-BE"/>
              <a:t> </a:t>
            </a:r>
            <a:r>
              <a:rPr lang="fr-BE">
                <a:sym typeface="Arial" charset="0"/>
              </a:rPr>
              <a:t>qui</a:t>
            </a:r>
            <a:r>
              <a:rPr lang="fr-BE"/>
              <a:t> </a:t>
            </a:r>
            <a:r>
              <a:rPr lang="fr-BE">
                <a:sym typeface="Arial" charset="0"/>
              </a:rPr>
              <a:t>prennent trop de temps</a:t>
            </a:r>
          </a:p>
          <a:p>
            <a:r>
              <a:rPr lang="fr-BE">
                <a:sym typeface="Arial" charset="0"/>
              </a:rPr>
              <a:t>Un soutien</a:t>
            </a:r>
            <a:r>
              <a:rPr lang="fr-BE"/>
              <a:t> </a:t>
            </a:r>
            <a:r>
              <a:rPr lang="fr-BE">
                <a:sym typeface="Arial" charset="0"/>
              </a:rPr>
              <a:t>de qualité de la politique et de la recherche en matière de soins de santé doit être basé</a:t>
            </a:r>
            <a:r>
              <a:rPr lang="fr-BE"/>
              <a:t> </a:t>
            </a:r>
            <a:r>
              <a:rPr lang="fr-BE">
                <a:sym typeface="Arial" charset="0"/>
              </a:rPr>
              <a:t>sur des données de qualité intégrées et anonymisées</a:t>
            </a:r>
          </a:p>
          <a:p>
            <a:r>
              <a:rPr lang="fr-BE">
                <a:sym typeface="Arial" charset="0"/>
              </a:rPr>
              <a:t>Mobilité</a:t>
            </a:r>
            <a:r>
              <a:rPr lang="fr-BE"/>
              <a:t> </a:t>
            </a:r>
            <a:r>
              <a:rPr lang="fr-BE">
                <a:sym typeface="Arial" charset="0"/>
              </a:rPr>
              <a:t>transfrontalière</a:t>
            </a:r>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2</a:t>
            </a:fld>
            <a:r>
              <a:rPr lang="fr-BE"/>
              <a:t> </a:t>
            </a:r>
          </a:p>
        </p:txBody>
      </p:sp>
    </p:spTree>
    <p:extLst>
      <p:ext uri="{BB962C8B-B14F-4D97-AF65-F5344CB8AC3E}">
        <p14:creationId xmlns:p14="http://schemas.microsoft.com/office/powerpoint/2010/main" val="1061371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Structure DMI</a:t>
            </a:r>
          </a:p>
        </p:txBody>
      </p:sp>
      <p:sp>
        <p:nvSpPr>
          <p:cNvPr id="3" name="AutoShape 2" descr="Résultat de recherche d'images pour &quot;medische software&quot;"/>
          <p:cNvSpPr>
            <a:spLocks noChangeAspect="1" noChangeArrowheads="1"/>
          </p:cNvSpPr>
          <p:nvPr/>
        </p:nvSpPr>
        <p:spPr bwMode="auto">
          <a:xfrm>
            <a:off x="444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4" name="Picture 3"/>
          <p:cNvPicPr>
            <a:picLocks noChangeAspect="1"/>
          </p:cNvPicPr>
          <p:nvPr/>
        </p:nvPicPr>
        <p:blipFill>
          <a:blip r:embed="rId3"/>
          <a:stretch>
            <a:fillRect/>
          </a:stretch>
        </p:blipFill>
        <p:spPr>
          <a:xfrm>
            <a:off x="749300" y="1045245"/>
            <a:ext cx="7416824" cy="4783852"/>
          </a:xfrm>
          <a:prstGeom prst="rect">
            <a:avLst/>
          </a:prstGeom>
        </p:spPr>
      </p:pic>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20</a:t>
            </a:fld>
            <a:r>
              <a:rPr lang="fr-BE"/>
              <a:t> </a:t>
            </a:r>
          </a:p>
        </p:txBody>
      </p:sp>
    </p:spTree>
    <p:extLst>
      <p:ext uri="{BB962C8B-B14F-4D97-AF65-F5344CB8AC3E}">
        <p14:creationId xmlns:p14="http://schemas.microsoft.com/office/powerpoint/2010/main" val="2437092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SumEHR</a:t>
            </a:r>
          </a:p>
        </p:txBody>
      </p:sp>
      <p:pic>
        <p:nvPicPr>
          <p:cNvPr id="2050" name="Picture 2" descr="Résultat de recherche d'images pour &quot;sumehr&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04" y="1124744"/>
            <a:ext cx="8960994" cy="50405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21</a:t>
            </a:fld>
            <a:r>
              <a:rPr lang="fr-BE"/>
              <a:t> </a:t>
            </a:r>
          </a:p>
        </p:txBody>
      </p:sp>
    </p:spTree>
    <p:extLst>
      <p:ext uri="{BB962C8B-B14F-4D97-AF65-F5344CB8AC3E}">
        <p14:creationId xmlns:p14="http://schemas.microsoft.com/office/powerpoint/2010/main" val="141058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prestataires de soins</a:t>
            </a: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ü"/>
            </a:pPr>
            <a:r>
              <a:rPr lang="fr-BE"/>
              <a:t>Tout hôpital, tout établissement psychiatrique et tout laboratoire mettront certains documents à la disposition par la voie électronique pour lesquels des références seront enregistrées dans le système des hubs et du metahub et seront en mesure de consulter des informations pertinentes dans les coffres-forts sécurisés.</a:t>
            </a:r>
          </a:p>
          <a:p>
            <a:pPr lvl="1">
              <a:buFont typeface="Arial" panose="020B0604020202020204" pitchFamily="34" charset="0"/>
              <a:buChar char="•"/>
            </a:pPr>
            <a:r>
              <a:rPr lang="fr-BE"/>
              <a:t>&gt; 200 millions de documents disponibles auprès des hôpitaux généraux</a:t>
            </a:r>
          </a:p>
          <a:p>
            <a:pPr lvl="1">
              <a:buFont typeface="Arial" panose="020B0604020202020204" pitchFamily="34" charset="0"/>
              <a:buChar char="•"/>
            </a:pPr>
            <a:r>
              <a:rPr lang="fr-BE"/>
              <a:t>&gt; 57.000 documents disponibles auprès des institutions psychiatriques</a:t>
            </a:r>
          </a:p>
          <a:p>
            <a:pPr lvl="1">
              <a:buFont typeface="Arial" panose="020B0604020202020204" pitchFamily="34" charset="0"/>
              <a:buChar char="•"/>
            </a:pPr>
            <a:r>
              <a:rPr lang="fr-BE"/>
              <a:t>&gt; 3 millions de documents disponibles auprès des laboratoires extramuraux</a:t>
            </a:r>
          </a:p>
          <a:p>
            <a:pPr lvl="1">
              <a:buFont typeface="Arial" panose="020B0604020202020204" pitchFamily="34" charset="0"/>
              <a:buChar char="•"/>
            </a:pPr>
            <a:r>
              <a:rPr lang="fr-BE"/>
              <a:t>pour presque la totalité de la population</a:t>
            </a:r>
          </a:p>
          <a:p>
            <a:pPr lvl="1">
              <a:buFont typeface="Arial" panose="020B0604020202020204" pitchFamily="34" charset="0"/>
              <a:buChar char="•"/>
            </a:pPr>
            <a:r>
              <a:rPr lang="fr-BE"/>
              <a:t>documents consultés &gt; 4.5 millions de fois au cours du 2</a:t>
            </a:r>
            <a:r>
              <a:rPr lang="fr-BE" baseline="30000"/>
              <a:t>ième</a:t>
            </a:r>
            <a:r>
              <a:rPr lang="fr-BE"/>
              <a:t> trimestre 2019</a:t>
            </a:r>
          </a:p>
          <a:p>
            <a:pPr lvl="1">
              <a:buFont typeface="Arial" panose="020B0604020202020204" pitchFamily="34" charset="0"/>
              <a:buChar char="•"/>
            </a:pPr>
            <a:r>
              <a:rPr lang="fr-BE"/>
              <a:t>par environ 52.000 prestataire de soins</a:t>
            </a:r>
          </a:p>
          <a:p>
            <a:pPr lvl="1">
              <a:buFont typeface="Wingdings" panose="05000000000000000000" pitchFamily="2" charset="2"/>
              <a:buChar char="ü"/>
            </a:pPr>
            <a:endParaRPr lang="nl-BE" dirty="0"/>
          </a:p>
          <a:p>
            <a:endParaRPr lang="nl-BE" dirty="0"/>
          </a:p>
          <a:p>
            <a:endParaRPr lang="nl-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22</a:t>
            </a:fld>
            <a:r>
              <a:rPr lang="fr-BE"/>
              <a:t> </a:t>
            </a:r>
          </a:p>
        </p:txBody>
      </p:sp>
    </p:spTree>
    <p:extLst>
      <p:ext uri="{BB962C8B-B14F-4D97-AF65-F5344CB8AC3E}">
        <p14:creationId xmlns:p14="http://schemas.microsoft.com/office/powerpoint/2010/main" val="3590597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80592" y="980728"/>
            <a:ext cx="7344816" cy="5323687"/>
            <a:chOff x="899592" y="980727"/>
            <a:chExt cx="7344816" cy="5323687"/>
          </a:xfrm>
        </p:grpSpPr>
        <p:pic>
          <p:nvPicPr>
            <p:cNvPr id="14" name="Content Placeholder 2"/>
            <p:cNvPicPr>
              <a:picLocks noChangeAspect="1"/>
            </p:cNvPicPr>
            <p:nvPr/>
          </p:nvPicPr>
          <p:blipFill>
            <a:blip r:embed="rId3" cstate="print">
              <a:clrChange>
                <a:clrFrom>
                  <a:srgbClr val="CCCB66"/>
                </a:clrFrom>
                <a:clrTo>
                  <a:srgbClr val="CCCB66">
                    <a:alpha val="0"/>
                  </a:srgbClr>
                </a:clrTo>
              </a:clrChange>
              <a:extLst>
                <a:ext uri="{28A0092B-C50C-407E-A947-70E740481C1C}">
                  <a14:useLocalDpi xmlns:a14="http://schemas.microsoft.com/office/drawing/2010/main" val="0"/>
                </a:ext>
              </a:extLst>
            </a:blip>
            <a:srcRect/>
            <a:stretch>
              <a:fillRect/>
            </a:stretch>
          </p:blipFill>
          <p:spPr bwMode="auto">
            <a:xfrm>
              <a:off x="899592" y="980727"/>
              <a:ext cx="7344816" cy="532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ontent Placeholder 2"/>
            <p:cNvPicPr>
              <a:picLocks noChangeAspect="1"/>
            </p:cNvPicPr>
            <p:nvPr/>
          </p:nvPicPr>
          <p:blipFill rotWithShape="1">
            <a:blip r:embed="rId3" cstate="print">
              <a:clrChange>
                <a:clrFrom>
                  <a:srgbClr val="CCCB66"/>
                </a:clrFrom>
                <a:clrTo>
                  <a:srgbClr val="CCCB66">
                    <a:alpha val="0"/>
                  </a:srgbClr>
                </a:clrTo>
              </a:clrChange>
              <a:extLst>
                <a:ext uri="{28A0092B-C50C-407E-A947-70E740481C1C}">
                  <a14:useLocalDpi xmlns:a14="http://schemas.microsoft.com/office/drawing/2010/main" val="0"/>
                </a:ext>
              </a:extLst>
            </a:blip>
            <a:srcRect l="82362" t="87945" r="17015" b="11196"/>
            <a:stretch/>
          </p:blipFill>
          <p:spPr bwMode="auto">
            <a:xfrm>
              <a:off x="6669756" y="3429000"/>
              <a:ext cx="54000" cy="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itle 8"/>
          <p:cNvSpPr>
            <a:spLocks noGrp="1"/>
          </p:cNvSpPr>
          <p:nvPr>
            <p:ph type="title"/>
          </p:nvPr>
        </p:nvSpPr>
        <p:spPr/>
        <p:txBody>
          <a:bodyPr>
            <a:normAutofit/>
          </a:bodyPr>
          <a:lstStyle/>
          <a:p>
            <a:r>
              <a:rPr lang="fr-BE">
                <a:solidFill>
                  <a:srgbClr val="77C9F2"/>
                </a:solidFill>
                <a:latin typeface="+mj-lt"/>
              </a:rPr>
              <a:t>Hubs &amp; Metahub</a:t>
            </a:r>
          </a:p>
        </p:txBody>
      </p:sp>
      <p:sp>
        <p:nvSpPr>
          <p:cNvPr id="30726" name="Rectangle 6"/>
          <p:cNvSpPr>
            <a:spLocks noChangeArrowheads="1"/>
          </p:cNvSpPr>
          <p:nvPr/>
        </p:nvSpPr>
        <p:spPr bwMode="auto">
          <a:xfrm>
            <a:off x="849314" y="4005264"/>
            <a:ext cx="4391025" cy="1616075"/>
          </a:xfrm>
          <a:prstGeom prst="rect">
            <a:avLst/>
          </a:prstGeom>
          <a:noFill/>
          <a:ln>
            <a:noFill/>
          </a:ln>
          <a:effectLst/>
          <a:extLst>
            <a:ext uri="{909E8E84-426E-40DD-AFC4-6F175D3DCCD1}">
              <a14:hiddenFill xmlns:a14="http://schemas.microsoft.com/office/drawing/2010/main">
                <a:solidFill>
                  <a:srgbClr val="3E6E5A">
                    <a:alpha val="50195"/>
                  </a:srgbClr>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800100" lvl="4" indent="-285750"/>
            <a:r>
              <a:rPr lang="fr-BE" sz="1200" b="1"/>
              <a:t>5 hubs</a:t>
            </a:r>
          </a:p>
          <a:p>
            <a:pPr marL="800100" lvl="4" indent="-285750"/>
            <a:r>
              <a:rPr lang="fr-BE" sz="1200"/>
              <a:t>Collaboratief Zorgplatform (Cozo)</a:t>
            </a:r>
          </a:p>
          <a:p>
            <a:pPr marL="800100" lvl="4" indent="-285750"/>
            <a:r>
              <a:rPr lang="fr-BE" sz="1200"/>
              <a:t>Antwerpse Regionale Hub (ARH)</a:t>
            </a:r>
          </a:p>
          <a:p>
            <a:pPr marL="800100" lvl="4" indent="-285750"/>
            <a:r>
              <a:rPr lang="fr-BE" sz="1200"/>
              <a:t>Vlaams Ziekenhuisnetwerk KU Leuven (VZN)</a:t>
            </a:r>
          </a:p>
          <a:p>
            <a:pPr marL="800100" lvl="4" indent="-285750"/>
            <a:r>
              <a:rPr lang="fr-BE" sz="1200"/>
              <a:t>Réseau Santé Wallon (RSW)</a:t>
            </a:r>
          </a:p>
          <a:p>
            <a:pPr marL="800100" lvl="4" indent="-285750"/>
            <a:r>
              <a:rPr lang="fr-BE" sz="1200"/>
              <a:t>Réseau Santé Bruxellois (RSB)</a:t>
            </a:r>
          </a:p>
          <a:p>
            <a:pPr marL="101600" indent="-101600" algn="ctr">
              <a:spcBef>
                <a:spcPct val="50000"/>
              </a:spcBef>
              <a:buSzPct val="100000"/>
            </a:pPr>
            <a:endParaRPr lang="nl-BE" altLang="en-US" b="1" dirty="0">
              <a:solidFill>
                <a:srgbClr val="000000"/>
              </a:solidFill>
            </a:endParaRPr>
          </a:p>
        </p:txBody>
      </p:sp>
      <p:cxnSp>
        <p:nvCxnSpPr>
          <p:cNvPr id="4" name="Straight Connector 3"/>
          <p:cNvCxnSpPr/>
          <p:nvPr/>
        </p:nvCxnSpPr>
        <p:spPr>
          <a:xfrm flipH="1">
            <a:off x="5878551" y="3891776"/>
            <a:ext cx="1806498" cy="423746"/>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flipH="1" flipV="1">
            <a:off x="7655263" y="3830758"/>
            <a:ext cx="59572" cy="61018"/>
          </a:xfrm>
          <a:prstGeom prst="rect">
            <a:avLst/>
          </a:prstGeom>
        </p:spPr>
      </p:pic>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23</a:t>
            </a:fld>
            <a:r>
              <a:rPr lang="fr-BE"/>
              <a:t> </a:t>
            </a:r>
          </a:p>
        </p:txBody>
      </p:sp>
    </p:spTree>
    <p:extLst>
      <p:ext uri="{BB962C8B-B14F-4D97-AF65-F5344CB8AC3E}">
        <p14:creationId xmlns:p14="http://schemas.microsoft.com/office/powerpoint/2010/main" val="439357926"/>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3"/>
          <p:cNvSpPr>
            <a:spLocks noChangeArrowheads="1"/>
          </p:cNvSpPr>
          <p:nvPr/>
        </p:nvSpPr>
        <p:spPr bwMode="auto">
          <a:xfrm>
            <a:off x="6881814" y="1993900"/>
            <a:ext cx="433387"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1" name="Line 4"/>
          <p:cNvSpPr>
            <a:spLocks noChangeShapeType="1"/>
          </p:cNvSpPr>
          <p:nvPr/>
        </p:nvSpPr>
        <p:spPr bwMode="auto">
          <a:xfrm>
            <a:off x="6305551" y="2066926"/>
            <a:ext cx="576263"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2" name="Line 5"/>
          <p:cNvSpPr>
            <a:spLocks noChangeShapeType="1"/>
          </p:cNvSpPr>
          <p:nvPr/>
        </p:nvSpPr>
        <p:spPr bwMode="auto">
          <a:xfrm flipH="1">
            <a:off x="6881813" y="2425701"/>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3" name="Line 6"/>
          <p:cNvSpPr>
            <a:spLocks noChangeShapeType="1"/>
          </p:cNvSpPr>
          <p:nvPr/>
        </p:nvSpPr>
        <p:spPr bwMode="auto">
          <a:xfrm>
            <a:off x="7243763" y="2354264"/>
            <a:ext cx="576262"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4" name="Line 7"/>
          <p:cNvSpPr>
            <a:spLocks noChangeShapeType="1"/>
          </p:cNvSpPr>
          <p:nvPr/>
        </p:nvSpPr>
        <p:spPr bwMode="auto">
          <a:xfrm flipV="1">
            <a:off x="7315200" y="1855789"/>
            <a:ext cx="636588"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5" name="Line 8"/>
          <p:cNvSpPr>
            <a:spLocks noChangeShapeType="1"/>
          </p:cNvSpPr>
          <p:nvPr/>
        </p:nvSpPr>
        <p:spPr bwMode="auto">
          <a:xfrm flipH="1" flipV="1">
            <a:off x="7032626" y="1700214"/>
            <a:ext cx="66675" cy="293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6" name="Oval 9"/>
          <p:cNvSpPr>
            <a:spLocks noChangeArrowheads="1"/>
          </p:cNvSpPr>
          <p:nvPr/>
        </p:nvSpPr>
        <p:spPr bwMode="auto">
          <a:xfrm>
            <a:off x="7258051"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7" name="Line 10"/>
          <p:cNvSpPr>
            <a:spLocks noChangeShapeType="1"/>
          </p:cNvSpPr>
          <p:nvPr/>
        </p:nvSpPr>
        <p:spPr bwMode="auto">
          <a:xfrm>
            <a:off x="6672264" y="4913314"/>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8" name="Line 11"/>
          <p:cNvSpPr>
            <a:spLocks noChangeShapeType="1"/>
          </p:cNvSpPr>
          <p:nvPr/>
        </p:nvSpPr>
        <p:spPr bwMode="auto">
          <a:xfrm flipH="1">
            <a:off x="7258051"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9" name="Line 12"/>
          <p:cNvSpPr>
            <a:spLocks noChangeShapeType="1"/>
          </p:cNvSpPr>
          <p:nvPr/>
        </p:nvSpPr>
        <p:spPr bwMode="auto">
          <a:xfrm>
            <a:off x="7616826"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0" name="Line 13"/>
          <p:cNvSpPr>
            <a:spLocks noChangeShapeType="1"/>
          </p:cNvSpPr>
          <p:nvPr/>
        </p:nvSpPr>
        <p:spPr bwMode="auto">
          <a:xfrm flipV="1">
            <a:off x="7688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1" name="Line 14"/>
          <p:cNvSpPr>
            <a:spLocks noChangeShapeType="1"/>
          </p:cNvSpPr>
          <p:nvPr/>
        </p:nvSpPr>
        <p:spPr bwMode="auto">
          <a:xfrm flipV="1">
            <a:off x="7472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2" name="Oval 15"/>
          <p:cNvSpPr>
            <a:spLocks noChangeArrowheads="1"/>
          </p:cNvSpPr>
          <p:nvPr/>
        </p:nvSpPr>
        <p:spPr bwMode="auto">
          <a:xfrm>
            <a:off x="2790825" y="4941888"/>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83" name="Line 16"/>
          <p:cNvSpPr>
            <a:spLocks noChangeShapeType="1"/>
          </p:cNvSpPr>
          <p:nvPr/>
        </p:nvSpPr>
        <p:spPr bwMode="auto">
          <a:xfrm>
            <a:off x="2214563" y="5014914"/>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4" name="Line 17"/>
          <p:cNvSpPr>
            <a:spLocks noChangeShapeType="1"/>
          </p:cNvSpPr>
          <p:nvPr/>
        </p:nvSpPr>
        <p:spPr bwMode="auto">
          <a:xfrm flipH="1">
            <a:off x="2743201" y="5326063"/>
            <a:ext cx="144463"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5" name="Line 18"/>
          <p:cNvSpPr>
            <a:spLocks noChangeShapeType="1"/>
          </p:cNvSpPr>
          <p:nvPr/>
        </p:nvSpPr>
        <p:spPr bwMode="auto">
          <a:xfrm>
            <a:off x="3141664" y="5330826"/>
            <a:ext cx="357187" cy="322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6" name="Line 19"/>
          <p:cNvSpPr>
            <a:spLocks noChangeShapeType="1"/>
          </p:cNvSpPr>
          <p:nvPr/>
        </p:nvSpPr>
        <p:spPr bwMode="auto">
          <a:xfrm flipV="1">
            <a:off x="3241675" y="5060951"/>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7" name="Line 20"/>
          <p:cNvSpPr>
            <a:spLocks noChangeShapeType="1"/>
          </p:cNvSpPr>
          <p:nvPr/>
        </p:nvSpPr>
        <p:spPr bwMode="auto">
          <a:xfrm flipV="1">
            <a:off x="3006725" y="45100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8" name="Line 21"/>
          <p:cNvSpPr>
            <a:spLocks noChangeShapeType="1"/>
          </p:cNvSpPr>
          <p:nvPr/>
        </p:nvSpPr>
        <p:spPr bwMode="auto">
          <a:xfrm flipV="1">
            <a:off x="3154364" y="3649663"/>
            <a:ext cx="1584325" cy="1363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9" name="Line 22"/>
          <p:cNvSpPr>
            <a:spLocks noChangeShapeType="1"/>
          </p:cNvSpPr>
          <p:nvPr/>
        </p:nvSpPr>
        <p:spPr bwMode="auto">
          <a:xfrm flipH="1" flipV="1">
            <a:off x="5372100" y="3649663"/>
            <a:ext cx="1957388" cy="1147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0" name="Line 23"/>
          <p:cNvSpPr>
            <a:spLocks noChangeShapeType="1"/>
          </p:cNvSpPr>
          <p:nvPr/>
        </p:nvSpPr>
        <p:spPr bwMode="auto">
          <a:xfrm flipH="1">
            <a:off x="5180014" y="2322513"/>
            <a:ext cx="1609725"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1" name="Line 24"/>
          <p:cNvSpPr>
            <a:spLocks noChangeShapeType="1"/>
          </p:cNvSpPr>
          <p:nvPr/>
        </p:nvSpPr>
        <p:spPr bwMode="auto">
          <a:xfrm>
            <a:off x="2678113" y="2557464"/>
            <a:ext cx="1905000" cy="701675"/>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2" name="Text Box 25"/>
          <p:cNvSpPr txBox="1">
            <a:spLocks noChangeArrowheads="1"/>
          </p:cNvSpPr>
          <p:nvPr/>
        </p:nvSpPr>
        <p:spPr bwMode="auto">
          <a:xfrm>
            <a:off x="6880226" y="2003425"/>
            <a:ext cx="430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fr-BE" sz="1800">
                <a:solidFill>
                  <a:srgbClr val="000000"/>
                </a:solidFill>
                <a:sym typeface="Arial" charset="0"/>
              </a:rPr>
              <a:t>A</a:t>
            </a:r>
          </a:p>
        </p:txBody>
      </p:sp>
      <p:sp>
        <p:nvSpPr>
          <p:cNvPr id="32793" name="Text Box 26"/>
          <p:cNvSpPr txBox="1">
            <a:spLocks noChangeArrowheads="1"/>
          </p:cNvSpPr>
          <p:nvPr/>
        </p:nvSpPr>
        <p:spPr bwMode="auto">
          <a:xfrm>
            <a:off x="7300914" y="4752975"/>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800">
                <a:solidFill>
                  <a:srgbClr val="000000"/>
                </a:solidFill>
                <a:sym typeface="Arial" charset="0"/>
              </a:rPr>
              <a:t>C</a:t>
            </a:r>
          </a:p>
        </p:txBody>
      </p:sp>
      <p:sp>
        <p:nvSpPr>
          <p:cNvPr id="32794" name="Text Box 27"/>
          <p:cNvSpPr txBox="1">
            <a:spLocks noChangeArrowheads="1"/>
          </p:cNvSpPr>
          <p:nvPr/>
        </p:nvSpPr>
        <p:spPr bwMode="auto">
          <a:xfrm>
            <a:off x="2846388" y="4972051"/>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800">
                <a:solidFill>
                  <a:srgbClr val="000000"/>
                </a:solidFill>
                <a:sym typeface="Arial" charset="0"/>
              </a:rPr>
              <a:t>B</a:t>
            </a:r>
          </a:p>
        </p:txBody>
      </p:sp>
      <p:sp>
        <p:nvSpPr>
          <p:cNvPr id="32795" name="Text Box 28"/>
          <p:cNvSpPr txBox="1">
            <a:spLocks noChangeArrowheads="1"/>
          </p:cNvSpPr>
          <p:nvPr/>
        </p:nvSpPr>
        <p:spPr bwMode="auto">
          <a:xfrm rot="1203491">
            <a:off x="2555875" y="2608264"/>
            <a:ext cx="2279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200" b="1">
                <a:solidFill>
                  <a:srgbClr val="000000"/>
                </a:solidFill>
                <a:sym typeface="Arial" charset="0"/>
              </a:rPr>
              <a:t>1: Where can we find data?</a:t>
            </a:r>
          </a:p>
        </p:txBody>
      </p:sp>
      <p:sp>
        <p:nvSpPr>
          <p:cNvPr id="32796" name="Line 29"/>
          <p:cNvSpPr>
            <a:spLocks noChangeShapeType="1"/>
          </p:cNvSpPr>
          <p:nvPr/>
        </p:nvSpPr>
        <p:spPr bwMode="auto">
          <a:xfrm flipH="1" flipV="1">
            <a:off x="2587625" y="2649539"/>
            <a:ext cx="1843088" cy="687387"/>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7" name="Line 30"/>
          <p:cNvSpPr>
            <a:spLocks noChangeShapeType="1"/>
          </p:cNvSpPr>
          <p:nvPr/>
        </p:nvSpPr>
        <p:spPr bwMode="auto">
          <a:xfrm>
            <a:off x="2489201" y="2254251"/>
            <a:ext cx="4187825" cy="17463"/>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8" name="Line 31"/>
          <p:cNvSpPr>
            <a:spLocks noChangeShapeType="1"/>
          </p:cNvSpPr>
          <p:nvPr/>
        </p:nvSpPr>
        <p:spPr bwMode="auto">
          <a:xfrm>
            <a:off x="2378076" y="2816225"/>
            <a:ext cx="4879975" cy="198120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9" name="Line 32"/>
          <p:cNvSpPr>
            <a:spLocks noChangeShapeType="1"/>
          </p:cNvSpPr>
          <p:nvPr/>
        </p:nvSpPr>
        <p:spPr bwMode="auto">
          <a:xfrm>
            <a:off x="7704138" y="4979989"/>
            <a:ext cx="538162" cy="47625"/>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0" name="Line 33"/>
          <p:cNvSpPr>
            <a:spLocks noChangeShapeType="1"/>
          </p:cNvSpPr>
          <p:nvPr/>
        </p:nvSpPr>
        <p:spPr bwMode="auto">
          <a:xfrm>
            <a:off x="7302500" y="2225675"/>
            <a:ext cx="977900" cy="96838"/>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1" name="Text Box 35"/>
          <p:cNvSpPr txBox="1">
            <a:spLocks noChangeArrowheads="1"/>
          </p:cNvSpPr>
          <p:nvPr/>
        </p:nvSpPr>
        <p:spPr bwMode="auto">
          <a:xfrm>
            <a:off x="3303588" y="1946275"/>
            <a:ext cx="252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fr-BE" sz="1200" b="1">
                <a:solidFill>
                  <a:srgbClr val="000000"/>
                </a:solidFill>
                <a:sym typeface="Arial" charset="0"/>
              </a:rPr>
              <a:t>3. Retrieve data from hub A</a:t>
            </a:r>
          </a:p>
        </p:txBody>
      </p:sp>
      <p:sp>
        <p:nvSpPr>
          <p:cNvPr id="32802" name="Text Box 36"/>
          <p:cNvSpPr txBox="1">
            <a:spLocks noChangeArrowheads="1"/>
          </p:cNvSpPr>
          <p:nvPr/>
        </p:nvSpPr>
        <p:spPr bwMode="auto">
          <a:xfrm rot="1389709">
            <a:off x="4398964" y="4187826"/>
            <a:ext cx="2295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200" b="1">
                <a:solidFill>
                  <a:srgbClr val="000000"/>
                </a:solidFill>
                <a:sym typeface="Arial" charset="0"/>
              </a:rPr>
              <a:t>3: Retrieve data from hub C</a:t>
            </a:r>
          </a:p>
        </p:txBody>
      </p:sp>
      <p:sp>
        <p:nvSpPr>
          <p:cNvPr id="32803" name="Text Box 39"/>
          <p:cNvSpPr txBox="1">
            <a:spLocks noChangeArrowheads="1"/>
          </p:cNvSpPr>
          <p:nvPr/>
        </p:nvSpPr>
        <p:spPr bwMode="auto">
          <a:xfrm>
            <a:off x="1441450" y="3509963"/>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200" b="1">
                <a:solidFill>
                  <a:srgbClr val="000000"/>
                </a:solidFill>
                <a:sym typeface="Arial" charset="0"/>
              </a:rPr>
              <a:t>     4:</a:t>
            </a:r>
            <a:br>
              <a:rPr lang="fr-BE" sz="1200" b="1">
                <a:solidFill>
                  <a:srgbClr val="000000"/>
                </a:solidFill>
                <a:sym typeface="Arial" charset="0"/>
              </a:rPr>
            </a:br>
            <a:r>
              <a:rPr lang="fr-BE" sz="1200" b="1">
                <a:solidFill>
                  <a:srgbClr val="000000"/>
                </a:solidFill>
                <a:sym typeface="Arial" charset="0"/>
              </a:rPr>
              <a:t>All data available</a:t>
            </a:r>
          </a:p>
        </p:txBody>
      </p:sp>
      <p:sp>
        <p:nvSpPr>
          <p:cNvPr id="32804" name="Text Box 42"/>
          <p:cNvSpPr txBox="1">
            <a:spLocks noChangeArrowheads="1"/>
          </p:cNvSpPr>
          <p:nvPr/>
        </p:nvSpPr>
        <p:spPr bwMode="auto">
          <a:xfrm rot="1314741">
            <a:off x="2754313" y="3152775"/>
            <a:ext cx="208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200" b="1">
                <a:solidFill>
                  <a:srgbClr val="990033"/>
                </a:solidFill>
                <a:sym typeface="Arial" charset="0"/>
              </a:rPr>
              <a:t>2: In hub A and C</a:t>
            </a:r>
          </a:p>
        </p:txBody>
      </p:sp>
      <p:sp>
        <p:nvSpPr>
          <p:cNvPr id="32805" name="Line 34"/>
          <p:cNvSpPr>
            <a:spLocks noChangeShapeType="1"/>
          </p:cNvSpPr>
          <p:nvPr/>
        </p:nvSpPr>
        <p:spPr bwMode="auto">
          <a:xfrm flipH="1" flipV="1">
            <a:off x="7170739" y="2432051"/>
            <a:ext cx="327025" cy="836613"/>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pic>
        <p:nvPicPr>
          <p:cNvPr id="32806" name="Picture 5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1884363"/>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6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8864" y="2157413"/>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42300" y="2141539"/>
            <a:ext cx="8001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9" name="Picture 8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1664" y="4673600"/>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0" name="Picture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2276" y="13255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1" name="Picture 8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1714" y="15128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2" name="Picture 8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7801" y="250031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3" name="Picture 8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8114" y="25034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4" name="Picture 8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6701" y="1562101"/>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5" name="Picture 9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62814" y="38147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6" name="Picture 9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72413" y="4156076"/>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7" name="Picture 9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21651" y="5235576"/>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8" name="Picture 9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07213" y="5235576"/>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9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80151" y="4676776"/>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9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95538" y="5414963"/>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1" name="Picture 9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44876" y="5318126"/>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2" name="Picture 9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19501" y="4706939"/>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3" name="Picture 9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00351" y="40306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9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47851" y="480853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5" name="Picture 10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69164" y="3151189"/>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38688" y="2820988"/>
            <a:ext cx="6334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fr-BE">
                <a:solidFill>
                  <a:srgbClr val="77C9F2"/>
                </a:solidFill>
                <a:latin typeface="+mj-lt"/>
              </a:rPr>
              <a:t>Hubs &amp; Metahub</a:t>
            </a: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24</a:t>
            </a:fld>
            <a:r>
              <a:rPr lang="fr-BE"/>
              <a:t> </a:t>
            </a:r>
          </a:p>
        </p:txBody>
      </p:sp>
    </p:spTree>
    <p:extLst>
      <p:ext uri="{BB962C8B-B14F-4D97-AF65-F5344CB8AC3E}">
        <p14:creationId xmlns:p14="http://schemas.microsoft.com/office/powerpoint/2010/main" val="195870238"/>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323" y="989799"/>
            <a:ext cx="720080" cy="720080"/>
          </a:xfrm>
          <a:prstGeom prst="rect">
            <a:avLst/>
          </a:prstGeom>
        </p:spPr>
      </p:pic>
      <p:sp>
        <p:nvSpPr>
          <p:cNvPr id="33794" name="Oval 3"/>
          <p:cNvSpPr>
            <a:spLocks noChangeArrowheads="1"/>
          </p:cNvSpPr>
          <p:nvPr/>
        </p:nvSpPr>
        <p:spPr bwMode="auto">
          <a:xfrm>
            <a:off x="7038975" y="2159000"/>
            <a:ext cx="433388"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795" name="Line 4"/>
          <p:cNvSpPr>
            <a:spLocks noChangeShapeType="1"/>
          </p:cNvSpPr>
          <p:nvPr/>
        </p:nvSpPr>
        <p:spPr bwMode="auto">
          <a:xfrm>
            <a:off x="6462713" y="2232026"/>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6" name="Line 5"/>
          <p:cNvSpPr>
            <a:spLocks noChangeShapeType="1"/>
          </p:cNvSpPr>
          <p:nvPr/>
        </p:nvSpPr>
        <p:spPr bwMode="auto">
          <a:xfrm flipH="1">
            <a:off x="7038975" y="2590801"/>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7" name="Line 6"/>
          <p:cNvSpPr>
            <a:spLocks noChangeShapeType="1"/>
          </p:cNvSpPr>
          <p:nvPr/>
        </p:nvSpPr>
        <p:spPr bwMode="auto">
          <a:xfrm>
            <a:off x="7400926" y="2519364"/>
            <a:ext cx="576263"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8" name="Line 7"/>
          <p:cNvSpPr>
            <a:spLocks noChangeShapeType="1"/>
          </p:cNvSpPr>
          <p:nvPr/>
        </p:nvSpPr>
        <p:spPr bwMode="auto">
          <a:xfrm flipV="1">
            <a:off x="7472364" y="2020889"/>
            <a:ext cx="636587"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9" name="Line 8"/>
          <p:cNvSpPr>
            <a:spLocks noChangeShapeType="1"/>
          </p:cNvSpPr>
          <p:nvPr/>
        </p:nvSpPr>
        <p:spPr bwMode="auto">
          <a:xfrm flipH="1" flipV="1">
            <a:off x="7185025" y="1916114"/>
            <a:ext cx="71438" cy="242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0" name="Oval 9"/>
          <p:cNvSpPr>
            <a:spLocks noChangeArrowheads="1"/>
          </p:cNvSpPr>
          <p:nvPr/>
        </p:nvSpPr>
        <p:spPr bwMode="auto">
          <a:xfrm>
            <a:off x="7258051"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1" name="Line 10"/>
          <p:cNvSpPr>
            <a:spLocks noChangeShapeType="1"/>
          </p:cNvSpPr>
          <p:nvPr/>
        </p:nvSpPr>
        <p:spPr bwMode="auto">
          <a:xfrm>
            <a:off x="6672264" y="4913314"/>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2" name="Line 11"/>
          <p:cNvSpPr>
            <a:spLocks noChangeShapeType="1"/>
          </p:cNvSpPr>
          <p:nvPr/>
        </p:nvSpPr>
        <p:spPr bwMode="auto">
          <a:xfrm flipH="1">
            <a:off x="7258051"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3" name="Line 12"/>
          <p:cNvSpPr>
            <a:spLocks noChangeShapeType="1"/>
          </p:cNvSpPr>
          <p:nvPr/>
        </p:nvSpPr>
        <p:spPr bwMode="auto">
          <a:xfrm>
            <a:off x="7616826"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4" name="Line 13"/>
          <p:cNvSpPr>
            <a:spLocks noChangeShapeType="1"/>
          </p:cNvSpPr>
          <p:nvPr/>
        </p:nvSpPr>
        <p:spPr bwMode="auto">
          <a:xfrm flipV="1">
            <a:off x="7688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5" name="Line 14"/>
          <p:cNvSpPr>
            <a:spLocks noChangeShapeType="1"/>
          </p:cNvSpPr>
          <p:nvPr/>
        </p:nvSpPr>
        <p:spPr bwMode="auto">
          <a:xfrm flipV="1">
            <a:off x="7472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6" name="Oval 15"/>
          <p:cNvSpPr>
            <a:spLocks noChangeArrowheads="1"/>
          </p:cNvSpPr>
          <p:nvPr/>
        </p:nvSpPr>
        <p:spPr bwMode="auto">
          <a:xfrm>
            <a:off x="3378200" y="5143500"/>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7" name="Line 16"/>
          <p:cNvSpPr>
            <a:spLocks noChangeShapeType="1"/>
          </p:cNvSpPr>
          <p:nvPr/>
        </p:nvSpPr>
        <p:spPr bwMode="auto">
          <a:xfrm>
            <a:off x="2801938" y="5216526"/>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8" name="Line 17"/>
          <p:cNvSpPr>
            <a:spLocks noChangeShapeType="1"/>
          </p:cNvSpPr>
          <p:nvPr/>
        </p:nvSpPr>
        <p:spPr bwMode="auto">
          <a:xfrm flipH="1">
            <a:off x="3330576" y="5527676"/>
            <a:ext cx="144463"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9" name="Line 18"/>
          <p:cNvSpPr>
            <a:spLocks noChangeShapeType="1"/>
          </p:cNvSpPr>
          <p:nvPr/>
        </p:nvSpPr>
        <p:spPr bwMode="auto">
          <a:xfrm>
            <a:off x="3729039" y="5532438"/>
            <a:ext cx="357187" cy="322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0" name="Line 19"/>
          <p:cNvSpPr>
            <a:spLocks noChangeShapeType="1"/>
          </p:cNvSpPr>
          <p:nvPr/>
        </p:nvSpPr>
        <p:spPr bwMode="auto">
          <a:xfrm flipV="1">
            <a:off x="3829050" y="5262564"/>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1" name="Line 20"/>
          <p:cNvSpPr>
            <a:spLocks noChangeShapeType="1"/>
          </p:cNvSpPr>
          <p:nvPr/>
        </p:nvSpPr>
        <p:spPr bwMode="auto">
          <a:xfrm flipV="1">
            <a:off x="3594100" y="471170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2" name="Line 21"/>
          <p:cNvSpPr>
            <a:spLocks noChangeShapeType="1"/>
          </p:cNvSpPr>
          <p:nvPr/>
        </p:nvSpPr>
        <p:spPr bwMode="auto">
          <a:xfrm flipV="1">
            <a:off x="3741738" y="3735388"/>
            <a:ext cx="1200150" cy="1479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3" name="Line 22"/>
          <p:cNvSpPr>
            <a:spLocks noChangeShapeType="1"/>
          </p:cNvSpPr>
          <p:nvPr/>
        </p:nvSpPr>
        <p:spPr bwMode="auto">
          <a:xfrm flipH="1" flipV="1">
            <a:off x="5457826" y="3557589"/>
            <a:ext cx="1871663" cy="1239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4" name="Line 23"/>
          <p:cNvSpPr>
            <a:spLocks noChangeShapeType="1"/>
          </p:cNvSpPr>
          <p:nvPr/>
        </p:nvSpPr>
        <p:spPr bwMode="auto">
          <a:xfrm flipH="1">
            <a:off x="5389564" y="2481263"/>
            <a:ext cx="1658937" cy="698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5" name="Text Box 25"/>
          <p:cNvSpPr txBox="1">
            <a:spLocks noChangeArrowheads="1"/>
          </p:cNvSpPr>
          <p:nvPr/>
        </p:nvSpPr>
        <p:spPr bwMode="auto">
          <a:xfrm>
            <a:off x="7037388" y="2168525"/>
            <a:ext cx="430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fr-BE" sz="1800">
                <a:solidFill>
                  <a:srgbClr val="000000"/>
                </a:solidFill>
                <a:sym typeface="Arial" charset="0"/>
              </a:rPr>
              <a:t>A</a:t>
            </a:r>
          </a:p>
        </p:txBody>
      </p:sp>
      <p:sp>
        <p:nvSpPr>
          <p:cNvPr id="33816" name="Text Box 26"/>
          <p:cNvSpPr txBox="1">
            <a:spLocks noChangeArrowheads="1"/>
          </p:cNvSpPr>
          <p:nvPr/>
        </p:nvSpPr>
        <p:spPr bwMode="auto">
          <a:xfrm>
            <a:off x="7300914" y="4752975"/>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800">
                <a:solidFill>
                  <a:srgbClr val="000000"/>
                </a:solidFill>
                <a:sym typeface="Arial" charset="0"/>
              </a:rPr>
              <a:t>C</a:t>
            </a:r>
          </a:p>
        </p:txBody>
      </p:sp>
      <p:sp>
        <p:nvSpPr>
          <p:cNvPr id="33817" name="Text Box 27"/>
          <p:cNvSpPr txBox="1">
            <a:spLocks noChangeArrowheads="1"/>
          </p:cNvSpPr>
          <p:nvPr/>
        </p:nvSpPr>
        <p:spPr bwMode="auto">
          <a:xfrm>
            <a:off x="3433763" y="5173664"/>
            <a:ext cx="258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fr-BE" sz="1800">
                <a:solidFill>
                  <a:srgbClr val="000000"/>
                </a:solidFill>
                <a:sym typeface="Arial" charset="0"/>
              </a:rPr>
              <a:t>B</a:t>
            </a:r>
          </a:p>
        </p:txBody>
      </p:sp>
      <p:cxnSp>
        <p:nvCxnSpPr>
          <p:cNvPr id="33818" name="Straight Connector 2"/>
          <p:cNvCxnSpPr>
            <a:cxnSpLocks noChangeShapeType="1"/>
          </p:cNvCxnSpPr>
          <p:nvPr/>
        </p:nvCxnSpPr>
        <p:spPr bwMode="auto">
          <a:xfrm>
            <a:off x="2801938" y="4113214"/>
            <a:ext cx="665162" cy="11017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3819" name="TextBox 74"/>
          <p:cNvSpPr txBox="1">
            <a:spLocks noChangeArrowheads="1"/>
          </p:cNvSpPr>
          <p:nvPr/>
        </p:nvSpPr>
        <p:spPr bwMode="auto">
          <a:xfrm>
            <a:off x="2178051" y="3362326"/>
            <a:ext cx="1357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fr-BE" sz="2000" b="1">
                <a:solidFill>
                  <a:srgbClr val="00B0F0"/>
                </a:solidFill>
                <a:latin typeface="Consolas" pitchFamily="49" charset="0"/>
              </a:rPr>
              <a:t>InterMed</a:t>
            </a:r>
          </a:p>
          <a:p>
            <a:pPr algn="ctr" eaLnBrk="0" hangingPunct="0">
              <a:buSzPct val="100000"/>
            </a:pPr>
            <a:r>
              <a:rPr lang="fr-BE" sz="2000" b="1">
                <a:solidFill>
                  <a:srgbClr val="00B0F0"/>
                </a:solidFill>
                <a:latin typeface="Consolas" pitchFamily="49" charset="0"/>
              </a:rPr>
              <a:t>BruSafe</a:t>
            </a:r>
          </a:p>
        </p:txBody>
      </p:sp>
      <p:cxnSp>
        <p:nvCxnSpPr>
          <p:cNvPr id="33820" name="Straight Connector 11"/>
          <p:cNvCxnSpPr>
            <a:cxnSpLocks noChangeShapeType="1"/>
          </p:cNvCxnSpPr>
          <p:nvPr/>
        </p:nvCxnSpPr>
        <p:spPr bwMode="auto">
          <a:xfrm>
            <a:off x="1409701" y="2986088"/>
            <a:ext cx="569913" cy="5715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1" name="Straight Connector 13"/>
          <p:cNvCxnSpPr>
            <a:cxnSpLocks noChangeShapeType="1"/>
          </p:cNvCxnSpPr>
          <p:nvPr/>
        </p:nvCxnSpPr>
        <p:spPr bwMode="auto">
          <a:xfrm>
            <a:off x="1371600" y="3689350"/>
            <a:ext cx="4445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2" name="Straight Connector 15"/>
          <p:cNvCxnSpPr>
            <a:cxnSpLocks noChangeShapeType="1"/>
          </p:cNvCxnSpPr>
          <p:nvPr/>
        </p:nvCxnSpPr>
        <p:spPr bwMode="auto">
          <a:xfrm flipV="1">
            <a:off x="1371601" y="3911601"/>
            <a:ext cx="752475" cy="4603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3" name="Straight Connector 17"/>
          <p:cNvCxnSpPr>
            <a:cxnSpLocks noChangeShapeType="1"/>
          </p:cNvCxnSpPr>
          <p:nvPr/>
        </p:nvCxnSpPr>
        <p:spPr bwMode="auto">
          <a:xfrm flipV="1">
            <a:off x="2801939" y="1933575"/>
            <a:ext cx="504329" cy="26193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4" name="Straight Connector 19"/>
          <p:cNvCxnSpPr>
            <a:cxnSpLocks noChangeShapeType="1"/>
            <a:stCxn id="33829" idx="0"/>
          </p:cNvCxnSpPr>
          <p:nvPr/>
        </p:nvCxnSpPr>
        <p:spPr bwMode="auto">
          <a:xfrm flipH="1" flipV="1">
            <a:off x="3433764" y="2037556"/>
            <a:ext cx="263823" cy="610394"/>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5" name="Straight Connector 21"/>
          <p:cNvCxnSpPr>
            <a:cxnSpLocks noChangeShapeType="1"/>
            <a:stCxn id="33828" idx="3"/>
          </p:cNvCxnSpPr>
          <p:nvPr/>
        </p:nvCxnSpPr>
        <p:spPr bwMode="auto">
          <a:xfrm flipV="1">
            <a:off x="2519363" y="1846262"/>
            <a:ext cx="615156" cy="17462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73788" name="Line 60"/>
          <p:cNvSpPr>
            <a:spLocks noChangeShapeType="1"/>
          </p:cNvSpPr>
          <p:nvPr/>
        </p:nvSpPr>
        <p:spPr bwMode="auto">
          <a:xfrm>
            <a:off x="4333876" y="2265363"/>
            <a:ext cx="436563" cy="508000"/>
          </a:xfrm>
          <a:prstGeom prst="line">
            <a:avLst/>
          </a:prstGeom>
          <a:noFill/>
          <a:ln w="12700">
            <a:solidFill>
              <a:schemeClr val="tx1"/>
            </a:solidFill>
            <a:round/>
            <a:headEnd/>
            <a:tailEnd/>
          </a:ln>
          <a:effectLst>
            <a:prstShdw prst="shdw18" dist="17961" dir="13500000">
              <a:schemeClr val="tx1">
                <a:gamma/>
                <a:shade val="60000"/>
                <a:invGamma/>
              </a:schemeClr>
            </a:prstShdw>
          </a:effectLst>
        </p:spPr>
        <p:txBody>
          <a:bodyPr anchor="ctr">
            <a:spAutoFit/>
          </a:bodyPr>
          <a:lstStyle/>
          <a:p>
            <a:pPr>
              <a:defRPr/>
            </a:pPr>
            <a:endParaRPr lang="nl-BE"/>
          </a:p>
        </p:txBody>
      </p:sp>
      <p:pic>
        <p:nvPicPr>
          <p:cNvPr id="3382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3263" y="1603376"/>
            <a:ext cx="1962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9113" y="1655763"/>
            <a:ext cx="730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6268" y="2647950"/>
            <a:ext cx="78263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0" name="Picture 5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2647" y="2305845"/>
            <a:ext cx="912812"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1" name="Picture 5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3601" y="3990976"/>
            <a:ext cx="91281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2" name="Picture 6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3600" y="3278188"/>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3"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4713" y="2571751"/>
            <a:ext cx="914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4" name="Picture 6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49626" y="4181476"/>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5" name="Picture 8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65376" y="50053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6" name="Picture 8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00376" y="5575301"/>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7" name="Picture 8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73513" y="5500688"/>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8" name="Picture 8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33864" y="4908551"/>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9" name="Picture 8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5226" y="16557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0" name="Picture 8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73888" y="133985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1" name="Picture 8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48626" y="16652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2" name="Picture 9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04163" y="266700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Picture 9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19876" y="2673351"/>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Picture 9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21651" y="5200651"/>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5" name="Picture 9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75601" y="4338639"/>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Picture 9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65988" y="382905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Picture 9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62688" y="4732339"/>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Picture 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07213" y="5235576"/>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87888" y="2752725"/>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fr-BE">
                <a:latin typeface="+mj-lt"/>
              </a:rPr>
              <a:t>Coffres-forts de santé</a:t>
            </a:r>
          </a:p>
        </p:txBody>
      </p:sp>
      <p:cxnSp>
        <p:nvCxnSpPr>
          <p:cNvPr id="67" name="Straight Connector 21"/>
          <p:cNvCxnSpPr>
            <a:cxnSpLocks noChangeShapeType="1"/>
            <a:stCxn id="61" idx="3"/>
          </p:cNvCxnSpPr>
          <p:nvPr/>
        </p:nvCxnSpPr>
        <p:spPr bwMode="auto">
          <a:xfrm>
            <a:off x="2879403" y="1349839"/>
            <a:ext cx="255116" cy="25353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25</a:t>
            </a:fld>
            <a:r>
              <a:rPr lang="fr-BE"/>
              <a:t> </a:t>
            </a:r>
          </a:p>
        </p:txBody>
      </p:sp>
    </p:spTree>
    <p:extLst>
      <p:ext uri="{BB962C8B-B14F-4D97-AF65-F5344CB8AC3E}">
        <p14:creationId xmlns:p14="http://schemas.microsoft.com/office/powerpoint/2010/main" val="196362622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fr-BE"/>
              <a:t>Architecture de base</a:t>
            </a:r>
          </a:p>
        </p:txBody>
      </p:sp>
      <p:pic>
        <p:nvPicPr>
          <p:cNvPr id="96261"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5813" y="5810251"/>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Oval 83"/>
          <p:cNvSpPr>
            <a:spLocks noChangeArrowheads="1"/>
          </p:cNvSpPr>
          <p:nvPr/>
        </p:nvSpPr>
        <p:spPr bwMode="auto">
          <a:xfrm>
            <a:off x="855663" y="3857626"/>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fr-FR" altLang="en-US" sz="2400" b="1" i="1">
              <a:solidFill>
                <a:srgbClr val="000000"/>
              </a:solidFill>
              <a:latin typeface="Calibri" pitchFamily="34" charset="0"/>
            </a:endParaRPr>
          </a:p>
        </p:txBody>
      </p:sp>
      <p:sp>
        <p:nvSpPr>
          <p:cNvPr id="96263" name="Oval 84"/>
          <p:cNvSpPr>
            <a:spLocks noChangeArrowheads="1"/>
          </p:cNvSpPr>
          <p:nvPr/>
        </p:nvSpPr>
        <p:spPr bwMode="auto">
          <a:xfrm>
            <a:off x="8216901" y="3851276"/>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79" name="Rectangle 85"/>
          <p:cNvSpPr>
            <a:spLocks noChangeArrowheads="1"/>
          </p:cNvSpPr>
          <p:nvPr/>
        </p:nvSpPr>
        <p:spPr bwMode="auto">
          <a:xfrm>
            <a:off x="1365251" y="3859214"/>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a:defRPr/>
            </a:pPr>
            <a:endParaRPr lang="fr-BE" sz="2400" b="1" i="1">
              <a:solidFill>
                <a:srgbClr val="FFFFFF"/>
              </a:solidFill>
              <a:effectLst>
                <a:outerShdw blurRad="38100" dist="38100" dir="2700000" algn="tl">
                  <a:srgbClr val="000000"/>
                </a:outerShdw>
              </a:effectLst>
              <a:latin typeface="Calibri"/>
            </a:endParaRPr>
          </a:p>
          <a:p>
            <a:pPr algn="ctr">
              <a:defRPr/>
            </a:pPr>
            <a:endParaRPr lang="en-GB" sz="2400" b="1" i="1">
              <a:solidFill>
                <a:srgbClr val="FFFFFF"/>
              </a:solidFill>
              <a:effectLst>
                <a:outerShdw blurRad="38100" dist="38100" dir="2700000" algn="tl">
                  <a:srgbClr val="000000"/>
                </a:outerShdw>
              </a:effectLst>
              <a:latin typeface="Calibri"/>
            </a:endParaRPr>
          </a:p>
        </p:txBody>
      </p:sp>
      <p:sp>
        <p:nvSpPr>
          <p:cNvPr id="96265" name="Oval 86"/>
          <p:cNvSpPr>
            <a:spLocks noChangeArrowheads="1"/>
          </p:cNvSpPr>
          <p:nvPr/>
        </p:nvSpPr>
        <p:spPr bwMode="auto">
          <a:xfrm>
            <a:off x="2135188" y="411480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96266" name="Oval 87"/>
          <p:cNvSpPr>
            <a:spLocks noChangeArrowheads="1"/>
          </p:cNvSpPr>
          <p:nvPr/>
        </p:nvSpPr>
        <p:spPr bwMode="auto">
          <a:xfrm>
            <a:off x="8040688" y="410845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82" name="Rectangle 88"/>
          <p:cNvSpPr>
            <a:spLocks noChangeArrowheads="1"/>
          </p:cNvSpPr>
          <p:nvPr/>
        </p:nvSpPr>
        <p:spPr bwMode="auto">
          <a:xfrm>
            <a:off x="2538414" y="4117976"/>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a:defRPr/>
            </a:pPr>
            <a:r>
              <a:rPr lang="fr-BE" sz="2400" b="1" i="1">
                <a:solidFill>
                  <a:srgbClr val="FFFFFF"/>
                </a:solidFill>
                <a:effectLst>
                  <a:outerShdw blurRad="38100" dist="38100" dir="2700000" algn="tl">
                    <a:srgbClr val="000000"/>
                  </a:outerShdw>
                </a:effectLst>
                <a:latin typeface="Calibri"/>
              </a:rPr>
              <a:t>Services de base</a:t>
            </a:r>
          </a:p>
          <a:p>
            <a:pPr algn="ctr">
              <a:defRPr/>
            </a:pPr>
            <a:r>
              <a:rPr lang="fr-BE" sz="2400" b="1" i="1">
                <a:solidFill>
                  <a:srgbClr val="FFFFFF"/>
                </a:solidFill>
                <a:effectLst>
                  <a:outerShdw blurRad="38100" dist="38100" dir="2700000" algn="tl">
                    <a:srgbClr val="000000"/>
                  </a:outerShdw>
                </a:effectLst>
                <a:latin typeface="Calibri"/>
              </a:rPr>
              <a:t>Plate-forme </a:t>
            </a:r>
            <a:r>
              <a:rPr lang="fr-BE" sz="2400" b="1" i="1">
                <a:solidFill>
                  <a:srgbClr val="3E6E5A"/>
                </a:solidFill>
                <a:effectLst>
                  <a:outerShdw blurRad="38100" dist="38100" dir="2700000" algn="tl">
                    <a:srgbClr val="000000"/>
                  </a:outerShdw>
                </a:effectLst>
                <a:latin typeface="Calibri"/>
              </a:rPr>
              <a:t>eHealth</a:t>
            </a:r>
          </a:p>
        </p:txBody>
      </p:sp>
      <p:sp>
        <p:nvSpPr>
          <p:cNvPr id="96268" name="Text Box 89"/>
          <p:cNvSpPr txBox="1">
            <a:spLocks noChangeArrowheads="1"/>
          </p:cNvSpPr>
          <p:nvPr/>
        </p:nvSpPr>
        <p:spPr bwMode="auto">
          <a:xfrm>
            <a:off x="804863" y="4332289"/>
            <a:ext cx="1383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r>
              <a:rPr lang="fr-BE" b="1" i="1">
                <a:solidFill>
                  <a:srgbClr val="000000"/>
                </a:solidFill>
              </a:rPr>
              <a:t>Réseau</a:t>
            </a:r>
          </a:p>
        </p:txBody>
      </p:sp>
      <p:pic>
        <p:nvPicPr>
          <p:cNvPr id="96269"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656139" y="571341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Oval 5"/>
          <p:cNvSpPr>
            <a:spLocks noChangeArrowheads="1"/>
          </p:cNvSpPr>
          <p:nvPr/>
        </p:nvSpPr>
        <p:spPr bwMode="auto">
          <a:xfrm>
            <a:off x="3857625" y="1289050"/>
            <a:ext cx="2286000" cy="762000"/>
          </a:xfrm>
          <a:prstGeom prst="ellipse">
            <a:avLst/>
          </a:prstGeom>
          <a:noFill/>
          <a:ln w="9525">
            <a:noFill/>
            <a:round/>
            <a:headEnd/>
            <a:tailEnd/>
          </a:ln>
          <a:effectLst/>
        </p:spPr>
        <p:txBody>
          <a:bodyPr wrap="none" anchor="ctr"/>
          <a:lstStyle/>
          <a:p>
            <a:pPr algn="ctr">
              <a:defRPr/>
            </a:pPr>
            <a:r>
              <a:rPr lang="fr-BE" sz="2000" b="1" i="1">
                <a:solidFill>
                  <a:srgbClr val="000000"/>
                </a:solidFill>
                <a:effectLst>
                  <a:outerShdw blurRad="38100" dist="38100" dir="2700000" algn="tl">
                    <a:srgbClr val="C0C0C0"/>
                  </a:outerShdw>
                </a:effectLst>
                <a:latin typeface="Calibri"/>
              </a:rPr>
              <a:t>Patients, prestataires de soins</a:t>
            </a:r>
          </a:p>
          <a:p>
            <a:pPr algn="ctr">
              <a:defRPr/>
            </a:pPr>
            <a:r>
              <a:rPr lang="fr-BE" sz="2000" b="1" i="1">
                <a:solidFill>
                  <a:srgbClr val="000000"/>
                </a:solidFill>
                <a:effectLst>
                  <a:outerShdw blurRad="38100" dist="38100" dir="2700000" algn="tl">
                    <a:srgbClr val="C0C0C0"/>
                  </a:outerShdw>
                </a:effectLst>
                <a:latin typeface="Calibri"/>
              </a:rPr>
              <a:t>et établissements de soins</a:t>
            </a:r>
          </a:p>
        </p:txBody>
      </p:sp>
      <p:sp>
        <p:nvSpPr>
          <p:cNvPr id="86" name="AutoShape 13"/>
          <p:cNvSpPr>
            <a:spLocks noChangeArrowheads="1"/>
          </p:cNvSpPr>
          <p:nvPr/>
        </p:nvSpPr>
        <p:spPr bwMode="blackWhite">
          <a:xfrm>
            <a:off x="6307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latin typeface="Calibri"/>
              </a:rPr>
              <a:t>SAV</a:t>
            </a:r>
          </a:p>
        </p:txBody>
      </p:sp>
      <p:sp>
        <p:nvSpPr>
          <p:cNvPr id="87" name="AutoShape 14"/>
          <p:cNvSpPr>
            <a:spLocks noChangeArrowheads="1"/>
          </p:cNvSpPr>
          <p:nvPr/>
        </p:nvSpPr>
        <p:spPr bwMode="blackWhite">
          <a:xfrm>
            <a:off x="7605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latin typeface="Calibri"/>
              </a:rPr>
              <a:t>SAV</a:t>
            </a:r>
          </a:p>
        </p:txBody>
      </p:sp>
      <p:sp>
        <p:nvSpPr>
          <p:cNvPr id="88" name="AutoShape 16"/>
          <p:cNvSpPr>
            <a:spLocks noChangeArrowheads="1"/>
          </p:cNvSpPr>
          <p:nvPr/>
        </p:nvSpPr>
        <p:spPr bwMode="blackWhite">
          <a:xfrm>
            <a:off x="5122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latin typeface="Calibri"/>
              </a:rPr>
              <a:t>SAV</a:t>
            </a:r>
          </a:p>
        </p:txBody>
      </p:sp>
      <p:pic>
        <p:nvPicPr>
          <p:cNvPr id="96274"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9301"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5" name="Rectangle 21"/>
          <p:cNvSpPr>
            <a:spLocks noChangeArrowheads="1"/>
          </p:cNvSpPr>
          <p:nvPr/>
        </p:nvSpPr>
        <p:spPr bwMode="auto">
          <a:xfrm>
            <a:off x="817501" y="6091238"/>
            <a:ext cx="1509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BE" sz="2000" b="1" i="1">
                <a:solidFill>
                  <a:srgbClr val="CC9900"/>
                </a:solidFill>
                <a:latin typeface="Calibri" pitchFamily="34" charset="0"/>
              </a:rPr>
              <a:t>Fournisseurs</a:t>
            </a:r>
          </a:p>
        </p:txBody>
      </p:sp>
      <p:sp>
        <p:nvSpPr>
          <p:cNvPr id="96276" name="Rectangle 22"/>
          <p:cNvSpPr>
            <a:spLocks noChangeArrowheads="1"/>
          </p:cNvSpPr>
          <p:nvPr/>
        </p:nvSpPr>
        <p:spPr bwMode="auto">
          <a:xfrm>
            <a:off x="776461" y="3468688"/>
            <a:ext cx="13299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BE" sz="2000" b="1" i="1">
                <a:solidFill>
                  <a:srgbClr val="CC9900"/>
                </a:solidFill>
                <a:latin typeface="Calibri" pitchFamily="34" charset="0"/>
              </a:rPr>
              <a:t>Utilisateurs</a:t>
            </a:r>
          </a:p>
        </p:txBody>
      </p:sp>
      <p:sp>
        <p:nvSpPr>
          <p:cNvPr id="92" name="AutoShape 23">
            <a:hlinkClick r:id="" action="ppaction://noaction" highlightClick="1"/>
          </p:cNvPr>
          <p:cNvSpPr>
            <a:spLocks noChangeArrowheads="1"/>
          </p:cNvSpPr>
          <p:nvPr/>
        </p:nvSpPr>
        <p:spPr bwMode="blackWhite">
          <a:xfrm>
            <a:off x="3873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latin typeface="Calibri"/>
              </a:rPr>
              <a:t>Portail</a:t>
            </a:r>
            <a:r>
              <a:rPr lang="fr-BE" sz="1400" i="1">
                <a:effectLst>
                  <a:outerShdw blurRad="38100" dist="38100" dir="2700000" algn="tl">
                    <a:srgbClr val="000000"/>
                  </a:outerShdw>
                </a:effectLst>
                <a:latin typeface="Calibri"/>
              </a:rPr>
              <a:t> </a:t>
            </a:r>
            <a:r>
              <a:rPr lang="fr-BE" sz="1400" i="1">
                <a:solidFill>
                  <a:srgbClr val="3E6E5A"/>
                </a:solidFill>
                <a:effectLst>
                  <a:outerShdw blurRad="38100" dist="38100" dir="2700000" algn="tl">
                    <a:srgbClr val="000000"/>
                  </a:outerShdw>
                </a:effectLst>
                <a:latin typeface="Calibri"/>
              </a:rPr>
              <a:t>eSanté</a:t>
            </a:r>
          </a:p>
        </p:txBody>
      </p:sp>
      <p:grpSp>
        <p:nvGrpSpPr>
          <p:cNvPr id="96278" name="Group 24"/>
          <p:cNvGrpSpPr>
            <a:grpSpLocks/>
          </p:cNvGrpSpPr>
          <p:nvPr/>
        </p:nvGrpSpPr>
        <p:grpSpPr bwMode="auto">
          <a:xfrm>
            <a:off x="1141413" y="1689100"/>
            <a:ext cx="1219200" cy="914400"/>
            <a:chOff x="432" y="1200"/>
            <a:chExt cx="912" cy="672"/>
          </a:xfrm>
        </p:grpSpPr>
        <p:sp>
          <p:nvSpPr>
            <p:cNvPr id="9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latin typeface="Calibri"/>
                </a:rPr>
                <a:t>Portail Health</a:t>
              </a:r>
            </a:p>
          </p:txBody>
        </p:sp>
        <p:sp>
          <p:nvSpPr>
            <p:cNvPr id="9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9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9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9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latin typeface="Calibri"/>
                </a:rPr>
                <a:t>SVA</a:t>
              </a:r>
            </a:p>
          </p:txBody>
        </p:sp>
        <p:pic>
          <p:nvPicPr>
            <p:cNvPr id="96330"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AutoShape 31">
            <a:hlinkClick r:id="" action="ppaction://noaction" highlightClick="1"/>
          </p:cNvPr>
          <p:cNvSpPr>
            <a:spLocks noChangeArrowheads="1"/>
          </p:cNvSpPr>
          <p:nvPr/>
        </p:nvSpPr>
        <p:spPr bwMode="blackWhite">
          <a:xfrm>
            <a:off x="6553200" y="2028826"/>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latin typeface="Calibri"/>
              </a:rPr>
              <a:t>Logiciel établissement de soins</a:t>
            </a:r>
          </a:p>
        </p:txBody>
      </p:sp>
      <p:sp>
        <p:nvSpPr>
          <p:cNvPr id="101" name="AutoShape 32">
            <a:hlinkClick r:id="" action="ppaction://noaction" highlightClick="1"/>
          </p:cNvPr>
          <p:cNvSpPr>
            <a:spLocks noChangeArrowheads="1"/>
          </p:cNvSpPr>
          <p:nvPr/>
        </p:nvSpPr>
        <p:spPr bwMode="blackWhite">
          <a:xfrm>
            <a:off x="6961188" y="250348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2" name="AutoShape 33">
            <a:hlinkClick r:id="" action="ppaction://noaction" highlightClick="1"/>
          </p:cNvPr>
          <p:cNvSpPr>
            <a:spLocks noChangeArrowheads="1"/>
          </p:cNvSpPr>
          <p:nvPr/>
        </p:nvSpPr>
        <p:spPr bwMode="blackWhite">
          <a:xfrm>
            <a:off x="7024688" y="25685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3" name="AutoShape 34">
            <a:hlinkClick r:id="" action="ppaction://noaction" highlightClick="1"/>
          </p:cNvPr>
          <p:cNvSpPr>
            <a:spLocks noChangeArrowheads="1"/>
          </p:cNvSpPr>
          <p:nvPr/>
        </p:nvSpPr>
        <p:spPr bwMode="blackWhite">
          <a:xfrm>
            <a:off x="7088188" y="2633664"/>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4" name="AutoShape 35">
            <a:hlinkClick r:id="" action="ppaction://noaction" highlightClick="1"/>
          </p:cNvPr>
          <p:cNvSpPr>
            <a:spLocks noChangeArrowheads="1"/>
          </p:cNvSpPr>
          <p:nvPr/>
        </p:nvSpPr>
        <p:spPr bwMode="blackWhite">
          <a:xfrm>
            <a:off x="7151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latin typeface="Calibri"/>
              </a:rPr>
              <a:t>SVA</a:t>
            </a:r>
          </a:p>
        </p:txBody>
      </p:sp>
      <p:sp>
        <p:nvSpPr>
          <p:cNvPr id="105" name="AutoShape 36">
            <a:hlinkClick r:id="" action="ppaction://noaction" highlightClick="1"/>
          </p:cNvPr>
          <p:cNvSpPr>
            <a:spLocks noChangeArrowheads="1"/>
          </p:cNvSpPr>
          <p:nvPr/>
        </p:nvSpPr>
        <p:spPr bwMode="blackWhite">
          <a:xfrm>
            <a:off x="5245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latin typeface="Calibri"/>
              </a:rPr>
              <a:t>MyCareNet</a:t>
            </a:r>
          </a:p>
        </p:txBody>
      </p:sp>
      <p:sp>
        <p:nvSpPr>
          <p:cNvPr id="106" name="AutoShape 37">
            <a:hlinkClick r:id="" action="ppaction://noaction" highlightClick="1"/>
          </p:cNvPr>
          <p:cNvSpPr>
            <a:spLocks noChangeArrowheads="1"/>
          </p:cNvSpPr>
          <p:nvPr/>
        </p:nvSpPr>
        <p:spPr bwMode="blackWhite">
          <a:xfrm>
            <a:off x="5694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7" name="AutoShape 38">
            <a:hlinkClick r:id="" action="ppaction://noaction" highlightClick="1"/>
          </p:cNvPr>
          <p:cNvSpPr>
            <a:spLocks noChangeArrowheads="1"/>
          </p:cNvSpPr>
          <p:nvPr/>
        </p:nvSpPr>
        <p:spPr bwMode="blackWhite">
          <a:xfrm>
            <a:off x="5757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8" name="AutoShape 39">
            <a:hlinkClick r:id="" action="ppaction://noaction" highlightClick="1"/>
          </p:cNvPr>
          <p:cNvSpPr>
            <a:spLocks noChangeArrowheads="1"/>
          </p:cNvSpPr>
          <p:nvPr/>
        </p:nvSpPr>
        <p:spPr bwMode="blackWhite">
          <a:xfrm>
            <a:off x="5822951"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9" name="AutoShape 40">
            <a:hlinkClick r:id="" action="ppaction://noaction" highlightClick="1"/>
          </p:cNvPr>
          <p:cNvSpPr>
            <a:spLocks noChangeArrowheads="1"/>
          </p:cNvSpPr>
          <p:nvPr/>
        </p:nvSpPr>
        <p:spPr bwMode="blackWhite">
          <a:xfrm>
            <a:off x="5886450" y="3005139"/>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latin typeface="Calibri"/>
              </a:rPr>
              <a:t>SVA</a:t>
            </a:r>
          </a:p>
        </p:txBody>
      </p:sp>
      <p:sp>
        <p:nvSpPr>
          <p:cNvPr id="110" name="AutoShape 41">
            <a:hlinkClick r:id="" action="ppaction://noaction" highlightClick="1"/>
          </p:cNvPr>
          <p:cNvSpPr>
            <a:spLocks noChangeArrowheads="1"/>
          </p:cNvSpPr>
          <p:nvPr/>
        </p:nvSpPr>
        <p:spPr bwMode="blackWhite">
          <a:xfrm>
            <a:off x="7739064" y="1565276"/>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latin typeface="Calibri"/>
              </a:rPr>
              <a:t>Logiciel prestataire de soins</a:t>
            </a:r>
          </a:p>
        </p:txBody>
      </p:sp>
      <p:sp>
        <p:nvSpPr>
          <p:cNvPr id="111" name="AutoShape 46"/>
          <p:cNvSpPr>
            <a:spLocks noChangeArrowheads="1"/>
          </p:cNvSpPr>
          <p:nvPr/>
        </p:nvSpPr>
        <p:spPr bwMode="auto">
          <a:xfrm>
            <a:off x="1979613" y="2538414"/>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2" name="AutoShape 47"/>
          <p:cNvSpPr>
            <a:spLocks noChangeArrowheads="1"/>
          </p:cNvSpPr>
          <p:nvPr/>
        </p:nvSpPr>
        <p:spPr bwMode="auto">
          <a:xfrm>
            <a:off x="8316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3" name="AutoShape 49"/>
          <p:cNvSpPr>
            <a:spLocks noChangeArrowheads="1"/>
          </p:cNvSpPr>
          <p:nvPr/>
        </p:nvSpPr>
        <p:spPr bwMode="auto">
          <a:xfrm>
            <a:off x="7302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4" name="AutoShape 50"/>
          <p:cNvSpPr>
            <a:spLocks noChangeArrowheads="1"/>
          </p:cNvSpPr>
          <p:nvPr/>
        </p:nvSpPr>
        <p:spPr bwMode="auto">
          <a:xfrm>
            <a:off x="4330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5" name="AutoShape 51"/>
          <p:cNvSpPr>
            <a:spLocks noChangeArrowheads="1"/>
          </p:cNvSpPr>
          <p:nvPr/>
        </p:nvSpPr>
        <p:spPr bwMode="auto">
          <a:xfrm>
            <a:off x="5664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6" name="AutoShape 52"/>
          <p:cNvSpPr>
            <a:spLocks noChangeArrowheads="1"/>
          </p:cNvSpPr>
          <p:nvPr/>
        </p:nvSpPr>
        <p:spPr bwMode="auto">
          <a:xfrm rot="5400000">
            <a:off x="2998788" y="14097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17" name="AutoShape 53"/>
          <p:cNvSpPr>
            <a:spLocks noChangeArrowheads="1"/>
          </p:cNvSpPr>
          <p:nvPr/>
        </p:nvSpPr>
        <p:spPr bwMode="auto">
          <a:xfrm rot="5400000">
            <a:off x="1620838" y="91757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18" name="AutoShape 54"/>
          <p:cNvSpPr>
            <a:spLocks noChangeArrowheads="1"/>
          </p:cNvSpPr>
          <p:nvPr/>
        </p:nvSpPr>
        <p:spPr bwMode="auto">
          <a:xfrm rot="5400000">
            <a:off x="5727700" y="17097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19" name="AutoShape 55"/>
          <p:cNvSpPr>
            <a:spLocks noChangeArrowheads="1"/>
          </p:cNvSpPr>
          <p:nvPr/>
        </p:nvSpPr>
        <p:spPr bwMode="auto">
          <a:xfrm rot="5400000">
            <a:off x="8189119" y="71040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20" name="AutoShape 56"/>
          <p:cNvSpPr>
            <a:spLocks noChangeArrowheads="1"/>
          </p:cNvSpPr>
          <p:nvPr/>
        </p:nvSpPr>
        <p:spPr bwMode="auto">
          <a:xfrm rot="5400000">
            <a:off x="7003257" y="1221582"/>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21" name="AutoShape 59">
            <a:hlinkClick r:id="" action="ppaction://noaction" highlightClick="1"/>
          </p:cNvPr>
          <p:cNvSpPr>
            <a:spLocks noChangeArrowheads="1"/>
          </p:cNvSpPr>
          <p:nvPr/>
        </p:nvSpPr>
        <p:spPr bwMode="blackWhite">
          <a:xfrm>
            <a:off x="2501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latin typeface="Calibri"/>
              </a:rPr>
              <a:t>Site INAMI</a:t>
            </a:r>
          </a:p>
        </p:txBody>
      </p:sp>
      <p:sp>
        <p:nvSpPr>
          <p:cNvPr id="122" name="AutoShape 60">
            <a:hlinkClick r:id="" action="ppaction://noaction" highlightClick="1"/>
          </p:cNvPr>
          <p:cNvSpPr>
            <a:spLocks noChangeArrowheads="1"/>
          </p:cNvSpPr>
          <p:nvPr/>
        </p:nvSpPr>
        <p:spPr bwMode="blackWhite">
          <a:xfrm>
            <a:off x="2951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23" name="AutoShape 61">
            <a:hlinkClick r:id="" action="ppaction://noaction" highlightClick="1"/>
          </p:cNvPr>
          <p:cNvSpPr>
            <a:spLocks noChangeArrowheads="1"/>
          </p:cNvSpPr>
          <p:nvPr/>
        </p:nvSpPr>
        <p:spPr bwMode="blackWhite">
          <a:xfrm>
            <a:off x="3014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24" name="AutoShape 62">
            <a:hlinkClick r:id="" action="ppaction://noaction" highlightClick="1"/>
          </p:cNvPr>
          <p:cNvSpPr>
            <a:spLocks noChangeArrowheads="1"/>
          </p:cNvSpPr>
          <p:nvPr/>
        </p:nvSpPr>
        <p:spPr bwMode="blackWhite">
          <a:xfrm>
            <a:off x="3079751"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25" name="AutoShape 63">
            <a:hlinkClick r:id="" action="ppaction://noaction" highlightClick="1"/>
          </p:cNvPr>
          <p:cNvSpPr>
            <a:spLocks noChangeArrowheads="1"/>
          </p:cNvSpPr>
          <p:nvPr/>
        </p:nvSpPr>
        <p:spPr bwMode="blackWhite">
          <a:xfrm>
            <a:off x="3143250" y="2700339"/>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latin typeface="Calibri"/>
              </a:rPr>
              <a:t>SVA</a:t>
            </a:r>
          </a:p>
        </p:txBody>
      </p:sp>
      <p:pic>
        <p:nvPicPr>
          <p:cNvPr id="96305"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3363" y="3124201"/>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67"/>
          <p:cNvSpPr>
            <a:spLocks noChangeArrowheads="1"/>
          </p:cNvSpPr>
          <p:nvPr/>
        </p:nvSpPr>
        <p:spPr bwMode="blackWhite">
          <a:xfrm>
            <a:off x="3821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latin typeface="Calibri"/>
              </a:rPr>
              <a:t>SAV</a:t>
            </a:r>
          </a:p>
        </p:txBody>
      </p:sp>
      <p:sp>
        <p:nvSpPr>
          <p:cNvPr id="128" name="AutoShape 69"/>
          <p:cNvSpPr>
            <a:spLocks noChangeArrowheads="1"/>
          </p:cNvSpPr>
          <p:nvPr/>
        </p:nvSpPr>
        <p:spPr bwMode="blackWhite">
          <a:xfrm>
            <a:off x="2457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latin typeface="Calibri"/>
              </a:rPr>
              <a:t>SAV</a:t>
            </a:r>
          </a:p>
        </p:txBody>
      </p:sp>
      <p:sp>
        <p:nvSpPr>
          <p:cNvPr id="129" name="AutoShape 73"/>
          <p:cNvSpPr>
            <a:spLocks noChangeArrowheads="1"/>
          </p:cNvSpPr>
          <p:nvPr/>
        </p:nvSpPr>
        <p:spPr bwMode="blackWhite">
          <a:xfrm>
            <a:off x="1136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latin typeface="Calibri"/>
              </a:rPr>
              <a:t>SAV</a:t>
            </a:r>
          </a:p>
        </p:txBody>
      </p:sp>
      <p:sp>
        <p:nvSpPr>
          <p:cNvPr id="130" name="AutoShape 48"/>
          <p:cNvSpPr>
            <a:spLocks noChangeArrowheads="1"/>
          </p:cNvSpPr>
          <p:nvPr/>
        </p:nvSpPr>
        <p:spPr bwMode="auto">
          <a:xfrm>
            <a:off x="3187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96310" name="AutoShape 17"/>
          <p:cNvSpPr>
            <a:spLocks noChangeArrowheads="1"/>
          </p:cNvSpPr>
          <p:nvPr/>
        </p:nvSpPr>
        <p:spPr bwMode="auto">
          <a:xfrm>
            <a:off x="5351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1" name="AutoShape 18"/>
          <p:cNvSpPr>
            <a:spLocks noChangeArrowheads="1"/>
          </p:cNvSpPr>
          <p:nvPr/>
        </p:nvSpPr>
        <p:spPr bwMode="auto">
          <a:xfrm>
            <a:off x="6535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2" name="AutoShape 19"/>
          <p:cNvSpPr>
            <a:spLocks noChangeArrowheads="1"/>
          </p:cNvSpPr>
          <p:nvPr/>
        </p:nvSpPr>
        <p:spPr bwMode="auto">
          <a:xfrm>
            <a:off x="7834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3" name="AutoShape 68"/>
          <p:cNvSpPr>
            <a:spLocks noChangeArrowheads="1"/>
          </p:cNvSpPr>
          <p:nvPr/>
        </p:nvSpPr>
        <p:spPr bwMode="auto">
          <a:xfrm>
            <a:off x="4049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4" name="AutoShape 70"/>
          <p:cNvSpPr>
            <a:spLocks noChangeArrowheads="1"/>
          </p:cNvSpPr>
          <p:nvPr/>
        </p:nvSpPr>
        <p:spPr bwMode="auto">
          <a:xfrm>
            <a:off x="2686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5" name="AutoShape 74"/>
          <p:cNvSpPr>
            <a:spLocks noChangeArrowheads="1"/>
          </p:cNvSpPr>
          <p:nvPr/>
        </p:nvSpPr>
        <p:spPr bwMode="auto">
          <a:xfrm>
            <a:off x="1365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pic>
        <p:nvPicPr>
          <p:cNvPr id="96316"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573339"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6317"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3363" y="257016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8"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6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9"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6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20"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02563" y="211455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AutoShape 32">
            <a:hlinkClick r:id="" action="ppaction://noaction" highlightClick="1"/>
          </p:cNvPr>
          <p:cNvSpPr>
            <a:spLocks noChangeArrowheads="1"/>
          </p:cNvSpPr>
          <p:nvPr/>
        </p:nvSpPr>
        <p:spPr bwMode="blackWhite">
          <a:xfrm>
            <a:off x="8216900" y="20748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43" name="AutoShape 33">
            <a:hlinkClick r:id="" action="ppaction://noaction" highlightClick="1"/>
          </p:cNvPr>
          <p:cNvSpPr>
            <a:spLocks noChangeArrowheads="1"/>
          </p:cNvSpPr>
          <p:nvPr/>
        </p:nvSpPr>
        <p:spPr bwMode="blackWhite">
          <a:xfrm>
            <a:off x="8280400" y="213995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44" name="AutoShape 34">
            <a:hlinkClick r:id="" action="ppaction://noaction" highlightClick="1"/>
          </p:cNvPr>
          <p:cNvSpPr>
            <a:spLocks noChangeArrowheads="1"/>
          </p:cNvSpPr>
          <p:nvPr/>
        </p:nvSpPr>
        <p:spPr bwMode="blackWhite">
          <a:xfrm>
            <a:off x="8343900" y="2205039"/>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45" name="AutoShape 35">
            <a:hlinkClick r:id="" action="ppaction://noaction" highlightClick="1"/>
          </p:cNvPr>
          <p:cNvSpPr>
            <a:spLocks noChangeArrowheads="1"/>
          </p:cNvSpPr>
          <p:nvPr/>
        </p:nvSpPr>
        <p:spPr bwMode="blackWhite">
          <a:xfrm>
            <a:off x="8407400" y="227012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latin typeface="Calibri"/>
              </a:rPr>
              <a:t>SVA</a:t>
            </a: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26</a:t>
            </a:fld>
            <a:r>
              <a:rPr lang="fr-BE"/>
              <a:t> </a:t>
            </a:r>
          </a:p>
        </p:txBody>
      </p:sp>
    </p:spTree>
    <p:extLst>
      <p:ext uri="{BB962C8B-B14F-4D97-AF65-F5344CB8AC3E}">
        <p14:creationId xmlns:p14="http://schemas.microsoft.com/office/powerpoint/2010/main" val="202947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Consentement éclairé pour le partage de données</a:t>
            </a:r>
          </a:p>
        </p:txBody>
      </p:sp>
      <p:sp>
        <p:nvSpPr>
          <p:cNvPr id="3" name="Content Placeholder 2"/>
          <p:cNvSpPr>
            <a:spLocks noGrp="1"/>
          </p:cNvSpPr>
          <p:nvPr>
            <p:ph idx="1"/>
          </p:nvPr>
        </p:nvSpPr>
        <p:spPr/>
        <p:txBody>
          <a:bodyPr/>
          <a:lstStyle/>
          <a:p>
            <a:pPr lvl="2"/>
            <a:endParaRPr lang="fr-BE" smtClean="0"/>
          </a:p>
          <a:p>
            <a:pPr lvl="2"/>
            <a:endParaRPr lang="fr-BE" smtClean="0"/>
          </a:p>
          <a:p>
            <a:pPr lvl="2"/>
            <a:endParaRPr lang="fr-BE" smtClean="0"/>
          </a:p>
          <a:p>
            <a:endParaRPr lang="fr-BE" dirty="0" smtClean="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27</a:t>
            </a:fld>
            <a:r>
              <a:rPr lang="fr-BE"/>
              <a:t> </a:t>
            </a:r>
          </a:p>
        </p:txBody>
      </p:sp>
      <p:pic>
        <p:nvPicPr>
          <p:cNvPr id="4" name="Picture 3"/>
          <p:cNvPicPr>
            <a:picLocks noChangeAspect="1"/>
          </p:cNvPicPr>
          <p:nvPr/>
        </p:nvPicPr>
        <p:blipFill>
          <a:blip r:embed="rId3"/>
          <a:stretch>
            <a:fillRect/>
          </a:stretch>
        </p:blipFill>
        <p:spPr>
          <a:xfrm>
            <a:off x="848544" y="1051536"/>
            <a:ext cx="8176995" cy="5329792"/>
          </a:xfrm>
          <a:prstGeom prst="rect">
            <a:avLst/>
          </a:prstGeom>
        </p:spPr>
      </p:pic>
    </p:spTree>
    <p:extLst>
      <p:ext uri="{BB962C8B-B14F-4D97-AF65-F5344CB8AC3E}">
        <p14:creationId xmlns:p14="http://schemas.microsoft.com/office/powerpoint/2010/main" val="2311706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prestataires de soins</a:t>
            </a:r>
          </a:p>
        </p:txBody>
      </p:sp>
      <p:sp>
        <p:nvSpPr>
          <p:cNvPr id="3" name="Content Placeholder 2"/>
          <p:cNvSpPr>
            <a:spLocks noGrp="1"/>
          </p:cNvSpPr>
          <p:nvPr>
            <p:ph idx="1"/>
          </p:nvPr>
        </p:nvSpPr>
        <p:spPr/>
        <p:txBody>
          <a:bodyPr/>
          <a:lstStyle/>
          <a:p>
            <a:pPr>
              <a:buFont typeface="Calibri" panose="020F0502020204030204" pitchFamily="34" charset="0"/>
              <a:buChar char="◌"/>
            </a:pPr>
            <a:r>
              <a:rPr lang="fr-BE"/>
              <a:t>Tout hôpital disposera d'un dossier de patient informatisé multidisciplinaire et intégré (DPI).</a:t>
            </a:r>
          </a:p>
          <a:p>
            <a:pPr lvl="1">
              <a:buFont typeface="Arial" panose="020B0604020202020204" pitchFamily="34" charset="0"/>
              <a:buChar char="•"/>
            </a:pPr>
            <a:r>
              <a:rPr lang="fr-BE"/>
              <a:t>77 % des hôpitaux disposent d’un plan ICT stratégique</a:t>
            </a:r>
          </a:p>
          <a:p>
            <a:pPr lvl="1">
              <a:buFont typeface="Arial" panose="020B0604020202020204" pitchFamily="34" charset="0"/>
              <a:buChar char="•"/>
            </a:pPr>
            <a:r>
              <a:rPr lang="fr-BE"/>
              <a:t>75%  des hôpitaux disposent d’un budget ICT pluriannuel</a:t>
            </a:r>
          </a:p>
          <a:p>
            <a:pPr lvl="1">
              <a:buFont typeface="Arial" panose="020B0604020202020204" pitchFamily="34" charset="0"/>
              <a:buChar char="•"/>
            </a:pPr>
            <a:r>
              <a:rPr lang="fr-BE"/>
              <a:t>85% des hôpitaux disposent d’une structure de gouvernance ICT</a:t>
            </a:r>
          </a:p>
          <a:p>
            <a:pPr lvl="1">
              <a:buFont typeface="Arial" panose="020B0604020202020204" pitchFamily="34" charset="0"/>
              <a:buChar char="•"/>
            </a:pPr>
            <a:r>
              <a:rPr lang="fr-BE"/>
              <a:t>demeure un point d’action (4.9) dans la roadmap 3.0</a:t>
            </a:r>
          </a:p>
          <a:p>
            <a:endParaRPr lang="nl-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28</a:t>
            </a:fld>
            <a:r>
              <a:rPr lang="fr-BE"/>
              <a:t> </a:t>
            </a:r>
          </a:p>
        </p:txBody>
      </p:sp>
    </p:spTree>
    <p:extLst>
      <p:ext uri="{BB962C8B-B14F-4D97-AF65-F5344CB8AC3E}">
        <p14:creationId xmlns:p14="http://schemas.microsoft.com/office/powerpoint/2010/main" val="3800381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Hôpitaux : Belgian Meaningful Use Criteria</a:t>
            </a:r>
          </a:p>
        </p:txBody>
      </p:sp>
      <p:graphicFrame>
        <p:nvGraphicFramePr>
          <p:cNvPr id="8" name="Table 7"/>
          <p:cNvGraphicFramePr>
            <a:graphicFrameLocks noGrp="1"/>
          </p:cNvGraphicFramePr>
          <p:nvPr>
            <p:extLst>
              <p:ext uri="{D42A27DB-BD31-4B8C-83A1-F6EECF244321}">
                <p14:modId xmlns:p14="http://schemas.microsoft.com/office/powerpoint/2010/main" val="3014480566"/>
              </p:ext>
            </p:extLst>
          </p:nvPr>
        </p:nvGraphicFramePr>
        <p:xfrm>
          <a:off x="416496" y="980728"/>
          <a:ext cx="9073008" cy="5328600"/>
        </p:xfrm>
        <a:graphic>
          <a:graphicData uri="http://schemas.openxmlformats.org/drawingml/2006/table">
            <a:tbl>
              <a:tblPr firstRow="1" firstCol="1" bandRow="1">
                <a:tableStyleId>{5C22544A-7EE6-4342-B048-85BDC9FD1C3A}</a:tableStyleId>
              </a:tblPr>
              <a:tblGrid>
                <a:gridCol w="3985340">
                  <a:extLst>
                    <a:ext uri="{9D8B030D-6E8A-4147-A177-3AD203B41FA5}">
                      <a16:colId xmlns:a16="http://schemas.microsoft.com/office/drawing/2014/main" val="20000"/>
                    </a:ext>
                  </a:extLst>
                </a:gridCol>
                <a:gridCol w="1681783">
                  <a:extLst>
                    <a:ext uri="{9D8B030D-6E8A-4147-A177-3AD203B41FA5}">
                      <a16:colId xmlns:a16="http://schemas.microsoft.com/office/drawing/2014/main" val="20001"/>
                    </a:ext>
                  </a:extLst>
                </a:gridCol>
                <a:gridCol w="1135295">
                  <a:extLst>
                    <a:ext uri="{9D8B030D-6E8A-4147-A177-3AD203B41FA5}">
                      <a16:colId xmlns:a16="http://schemas.microsoft.com/office/drawing/2014/main" val="20002"/>
                    </a:ext>
                  </a:extLst>
                </a:gridCol>
                <a:gridCol w="1135295">
                  <a:extLst>
                    <a:ext uri="{9D8B030D-6E8A-4147-A177-3AD203B41FA5}">
                      <a16:colId xmlns:a16="http://schemas.microsoft.com/office/drawing/2014/main" val="20003"/>
                    </a:ext>
                  </a:extLst>
                </a:gridCol>
                <a:gridCol w="1135295">
                  <a:extLst>
                    <a:ext uri="{9D8B030D-6E8A-4147-A177-3AD203B41FA5}">
                      <a16:colId xmlns:a16="http://schemas.microsoft.com/office/drawing/2014/main" val="20004"/>
                    </a:ext>
                  </a:extLst>
                </a:gridCol>
              </a:tblGrid>
              <a:tr h="253849">
                <a:tc>
                  <a:txBody>
                    <a:bodyPr/>
                    <a:lstStyle/>
                    <a:p>
                      <a:pPr>
                        <a:spcAft>
                          <a:spcPts val="200"/>
                        </a:spcAft>
                      </a:pPr>
                      <a:r>
                        <a:rPr lang="fr-BE" sz="1100"/>
                        <a:t>Fonctionnalités</a:t>
                      </a:r>
                    </a:p>
                  </a:txBody>
                  <a:tcPr marL="68580" marR="68580" marT="0" marB="0"/>
                </a:tc>
                <a:tc>
                  <a:txBody>
                    <a:bodyPr/>
                    <a:lstStyle/>
                    <a:p>
                      <a:pPr algn="ctr">
                        <a:spcAft>
                          <a:spcPts val="200"/>
                        </a:spcAft>
                      </a:pPr>
                      <a:r>
                        <a:rPr lang="fr-BE" sz="1100"/>
                        <a:t>Etape 1</a:t>
                      </a:r>
                    </a:p>
                  </a:txBody>
                  <a:tcPr marL="68580" marR="68580" marT="0" marB="0"/>
                </a:tc>
                <a:tc>
                  <a:txBody>
                    <a:bodyPr/>
                    <a:lstStyle/>
                    <a:p>
                      <a:pPr algn="ctr">
                        <a:spcAft>
                          <a:spcPts val="200"/>
                        </a:spcAft>
                      </a:pPr>
                      <a:r>
                        <a:rPr lang="fr-BE" sz="1100"/>
                        <a:t>Etape 2</a:t>
                      </a:r>
                    </a:p>
                  </a:txBody>
                  <a:tcPr marL="68580" marR="68580" marT="0" marB="0"/>
                </a:tc>
                <a:tc>
                  <a:txBody>
                    <a:bodyPr/>
                    <a:lstStyle/>
                    <a:p>
                      <a:pPr algn="ctr">
                        <a:spcAft>
                          <a:spcPts val="200"/>
                        </a:spcAft>
                      </a:pPr>
                      <a:r>
                        <a:rPr lang="fr-BE" sz="1100"/>
                        <a:t>Etape 3</a:t>
                      </a:r>
                    </a:p>
                  </a:txBody>
                  <a:tcPr marL="68580" marR="68580" marT="0" marB="0"/>
                </a:tc>
                <a:tc>
                  <a:txBody>
                    <a:bodyPr/>
                    <a:lstStyle/>
                    <a:p>
                      <a:pPr algn="ctr">
                        <a:spcAft>
                          <a:spcPts val="200"/>
                        </a:spcAft>
                      </a:pPr>
                      <a:r>
                        <a:rPr lang="fr-BE" sz="1100"/>
                        <a:t>Etape 4</a:t>
                      </a:r>
                    </a:p>
                  </a:txBody>
                  <a:tcPr marL="68580" marR="68580" marT="0" marB="0"/>
                </a:tc>
                <a:extLst>
                  <a:ext uri="{0D108BD9-81ED-4DB2-BD59-A6C34878D82A}">
                    <a16:rowId xmlns:a16="http://schemas.microsoft.com/office/drawing/2014/main" val="10000"/>
                  </a:ext>
                </a:extLst>
              </a:tr>
              <a:tr h="259620">
                <a:tc>
                  <a:txBody>
                    <a:bodyPr/>
                    <a:lstStyle/>
                    <a:p>
                      <a:pPr marL="0" lvl="0" indent="0" algn="just">
                        <a:lnSpc>
                          <a:spcPct val="107000"/>
                        </a:lnSpc>
                        <a:spcAft>
                          <a:spcPts val="200"/>
                        </a:spcAft>
                        <a:buSzPts val="1100"/>
                        <a:buFont typeface="Calibri" panose="020F0502020204030204" pitchFamily="34" charset="0"/>
                        <a:buNone/>
                      </a:pPr>
                      <a:r>
                        <a:rPr lang="fr-BE" sz="1100"/>
                        <a:t>1. Identification unique et description du patient </a:t>
                      </a:r>
                    </a:p>
                  </a:txBody>
                  <a:tcPr marL="68580" marR="68580" marT="0" marB="0"/>
                </a:tc>
                <a:tc>
                  <a:txBody>
                    <a:bodyPr/>
                    <a:lstStyle/>
                    <a:p>
                      <a:pPr algn="ctr">
                        <a:spcAft>
                          <a:spcPts val="200"/>
                        </a:spcAft>
                      </a:pPr>
                      <a:r>
                        <a:rPr lang="fr-BE" sz="1100"/>
                        <a:t>80%</a:t>
                      </a:r>
                    </a:p>
                  </a:txBody>
                  <a:tcPr marL="68580" marR="68580" marT="0" marB="0" anchor="ctr"/>
                </a:tc>
                <a:tc>
                  <a:txBody>
                    <a:bodyPr/>
                    <a:lstStyle/>
                    <a:p>
                      <a:pPr algn="ctr">
                        <a:spcAft>
                          <a:spcPts val="200"/>
                        </a:spcAft>
                      </a:pPr>
                      <a:r>
                        <a:rPr lang="fr-BE" sz="1100"/>
                        <a:t>90%</a:t>
                      </a:r>
                    </a:p>
                  </a:txBody>
                  <a:tcPr marL="68580" marR="68580" marT="0" marB="0" anchor="ctr"/>
                </a:tc>
                <a:tc>
                  <a:txBody>
                    <a:bodyPr/>
                    <a:lstStyle/>
                    <a:p>
                      <a:pPr algn="ctr">
                        <a:spcAft>
                          <a:spcPts val="200"/>
                        </a:spcAft>
                      </a:pPr>
                      <a:r>
                        <a:rPr lang="fr-BE" sz="1100"/>
                        <a:t>95%</a:t>
                      </a:r>
                    </a:p>
                  </a:txBody>
                  <a:tcPr marL="68580" marR="68580" marT="0" marB="0" anchor="ctr"/>
                </a:tc>
                <a:tc>
                  <a:txBody>
                    <a:bodyPr/>
                    <a:lstStyle/>
                    <a:p>
                      <a:pPr algn="ctr">
                        <a:spcAft>
                          <a:spcPts val="200"/>
                        </a:spcAft>
                      </a:pPr>
                      <a:r>
                        <a:rPr lang="fr-BE" sz="1100"/>
                        <a:t>98%</a:t>
                      </a:r>
                    </a:p>
                  </a:txBody>
                  <a:tcPr marL="68580" marR="68580" marT="0" marB="0" anchor="ctr"/>
                </a:tc>
                <a:extLst>
                  <a:ext uri="{0D108BD9-81ED-4DB2-BD59-A6C34878D82A}">
                    <a16:rowId xmlns:a16="http://schemas.microsoft.com/office/drawing/2014/main" val="10001"/>
                  </a:ext>
                </a:extLst>
              </a:tr>
              <a:tr h="259620">
                <a:tc>
                  <a:txBody>
                    <a:bodyPr/>
                    <a:lstStyle/>
                    <a:p>
                      <a:pPr marL="0" lvl="0" indent="0">
                        <a:lnSpc>
                          <a:spcPct val="107000"/>
                        </a:lnSpc>
                        <a:spcAft>
                          <a:spcPts val="200"/>
                        </a:spcAft>
                        <a:buSzPts val="1100"/>
                        <a:buFont typeface="Calibri" panose="020F0502020204030204" pitchFamily="34" charset="0"/>
                        <a:buNone/>
                      </a:pPr>
                      <a:r>
                        <a:rPr lang="fr-BE" sz="1100"/>
                        <a:t>2. Liste de problèmes (actifs et passifs)</a:t>
                      </a:r>
                    </a:p>
                  </a:txBody>
                  <a:tcPr marL="68580" marR="68580" marT="0" marB="0"/>
                </a:tc>
                <a:tc>
                  <a:txBody>
                    <a:bodyPr/>
                    <a:lstStyle/>
                    <a:p>
                      <a:pPr algn="ctr">
                        <a:spcAft>
                          <a:spcPts val="200"/>
                        </a:spcAft>
                      </a:pPr>
                      <a:r>
                        <a:rPr lang="fr-BE" sz="1100"/>
                        <a:t>20%</a:t>
                      </a:r>
                    </a:p>
                  </a:txBody>
                  <a:tcPr marL="68580" marR="68580" marT="0" marB="0" anchor="ctr"/>
                </a:tc>
                <a:tc>
                  <a:txBody>
                    <a:bodyPr/>
                    <a:lstStyle/>
                    <a:p>
                      <a:pPr algn="ctr">
                        <a:spcAft>
                          <a:spcPts val="200"/>
                        </a:spcAft>
                      </a:pPr>
                      <a:r>
                        <a:rPr lang="fr-BE" sz="1100"/>
                        <a:t>50%</a:t>
                      </a:r>
                    </a:p>
                  </a:txBody>
                  <a:tcPr marL="68580" marR="68580" marT="0" marB="0" anchor="ctr"/>
                </a:tc>
                <a:tc>
                  <a:txBody>
                    <a:bodyPr/>
                    <a:lstStyle/>
                    <a:p>
                      <a:pPr algn="ctr">
                        <a:spcAft>
                          <a:spcPts val="200"/>
                        </a:spcAft>
                      </a:pPr>
                      <a:r>
                        <a:rPr lang="fr-BE" sz="1100"/>
                        <a:t>80%</a:t>
                      </a:r>
                    </a:p>
                  </a:txBody>
                  <a:tcPr marL="68580" marR="68580" marT="0" marB="0" anchor="ctr"/>
                </a:tc>
                <a:tc>
                  <a:txBody>
                    <a:bodyPr/>
                    <a:lstStyle/>
                    <a:p>
                      <a:pPr algn="ctr">
                        <a:spcAft>
                          <a:spcPts val="200"/>
                        </a:spcAft>
                      </a:pPr>
                      <a:r>
                        <a:rPr lang="fr-BE" sz="1100"/>
                        <a:t>98%</a:t>
                      </a:r>
                    </a:p>
                  </a:txBody>
                  <a:tcPr marL="68580" marR="68580" marT="0" marB="0" anchor="ctr"/>
                </a:tc>
                <a:extLst>
                  <a:ext uri="{0D108BD9-81ED-4DB2-BD59-A6C34878D82A}">
                    <a16:rowId xmlns:a16="http://schemas.microsoft.com/office/drawing/2014/main" val="10002"/>
                  </a:ext>
                </a:extLst>
              </a:tr>
              <a:tr h="259620">
                <a:tc>
                  <a:txBody>
                    <a:bodyPr/>
                    <a:lstStyle/>
                    <a:p>
                      <a:pPr marL="0" lvl="0" indent="0">
                        <a:lnSpc>
                          <a:spcPct val="107000"/>
                        </a:lnSpc>
                        <a:spcAft>
                          <a:spcPts val="200"/>
                        </a:spcAft>
                        <a:buSzPts val="1100"/>
                        <a:buFont typeface="Calibri" panose="020F0502020204030204" pitchFamily="34" charset="0"/>
                        <a:buNone/>
                      </a:pPr>
                      <a:r>
                        <a:rPr lang="fr-BE" sz="1100"/>
                        <a:t>3. Liste d’allergies et intolérances</a:t>
                      </a:r>
                    </a:p>
                  </a:txBody>
                  <a:tcPr marL="68580" marR="68580" marT="0" marB="0"/>
                </a:tc>
                <a:tc>
                  <a:txBody>
                    <a:bodyPr/>
                    <a:lstStyle/>
                    <a:p>
                      <a:pPr algn="ctr">
                        <a:spcAft>
                          <a:spcPts val="200"/>
                        </a:spcAft>
                      </a:pPr>
                      <a:r>
                        <a:rPr lang="fr-BE" sz="1100"/>
                        <a:t>30%</a:t>
                      </a:r>
                    </a:p>
                  </a:txBody>
                  <a:tcPr marL="68580" marR="68580" marT="0" marB="0" anchor="ctr"/>
                </a:tc>
                <a:tc>
                  <a:txBody>
                    <a:bodyPr/>
                    <a:lstStyle/>
                    <a:p>
                      <a:pPr algn="ctr">
                        <a:spcAft>
                          <a:spcPts val="200"/>
                        </a:spcAft>
                      </a:pPr>
                      <a:r>
                        <a:rPr lang="fr-BE" sz="1100"/>
                        <a:t>60%</a:t>
                      </a:r>
                    </a:p>
                  </a:txBody>
                  <a:tcPr marL="68580" marR="68580" marT="0" marB="0" anchor="ctr"/>
                </a:tc>
                <a:tc>
                  <a:txBody>
                    <a:bodyPr/>
                    <a:lstStyle/>
                    <a:p>
                      <a:pPr algn="ctr">
                        <a:spcAft>
                          <a:spcPts val="200"/>
                        </a:spcAft>
                      </a:pPr>
                      <a:r>
                        <a:rPr lang="fr-BE" sz="1100"/>
                        <a:t>90%</a:t>
                      </a:r>
                    </a:p>
                  </a:txBody>
                  <a:tcPr marL="68580" marR="68580" marT="0" marB="0" anchor="ctr"/>
                </a:tc>
                <a:tc>
                  <a:txBody>
                    <a:bodyPr/>
                    <a:lstStyle/>
                    <a:p>
                      <a:pPr algn="ctr">
                        <a:spcAft>
                          <a:spcPts val="200"/>
                        </a:spcAft>
                      </a:pPr>
                      <a:r>
                        <a:rPr lang="fr-BE" sz="1100"/>
                        <a:t>98%</a:t>
                      </a:r>
                    </a:p>
                  </a:txBody>
                  <a:tcPr marL="68580" marR="68580" marT="0" marB="0" anchor="ctr"/>
                </a:tc>
                <a:extLst>
                  <a:ext uri="{0D108BD9-81ED-4DB2-BD59-A6C34878D82A}">
                    <a16:rowId xmlns:a16="http://schemas.microsoft.com/office/drawing/2014/main" val="10003"/>
                  </a:ext>
                </a:extLst>
              </a:tr>
              <a:tr h="259620">
                <a:tc>
                  <a:txBody>
                    <a:bodyPr/>
                    <a:lstStyle/>
                    <a:p>
                      <a:pPr marL="0" lvl="0" indent="0">
                        <a:lnSpc>
                          <a:spcPct val="107000"/>
                        </a:lnSpc>
                        <a:spcAft>
                          <a:spcPts val="200"/>
                        </a:spcAft>
                        <a:buSzPts val="1100"/>
                        <a:buFont typeface="Calibri" panose="020F0502020204030204" pitchFamily="34" charset="0"/>
                        <a:buNone/>
                      </a:pPr>
                      <a:r>
                        <a:rPr lang="fr-BE" sz="1100"/>
                        <a:t>4. Prescription électronique de médicaments</a:t>
                      </a:r>
                    </a:p>
                  </a:txBody>
                  <a:tcPr marL="68580" marR="68580" marT="0" marB="0"/>
                </a:tc>
                <a:tc>
                  <a:txBody>
                    <a:bodyPr/>
                    <a:lstStyle/>
                    <a:p>
                      <a:pPr algn="ctr">
                        <a:spcAft>
                          <a:spcPts val="200"/>
                        </a:spcAft>
                      </a:pPr>
                      <a:r>
                        <a:rPr lang="fr-BE" sz="1100"/>
                        <a:t>30%</a:t>
                      </a:r>
                    </a:p>
                  </a:txBody>
                  <a:tcPr marL="68580" marR="68580" marT="0" marB="0" anchor="ctr"/>
                </a:tc>
                <a:tc>
                  <a:txBody>
                    <a:bodyPr/>
                    <a:lstStyle/>
                    <a:p>
                      <a:pPr algn="ctr">
                        <a:spcAft>
                          <a:spcPts val="200"/>
                        </a:spcAft>
                      </a:pPr>
                      <a:r>
                        <a:rPr lang="fr-BE" sz="1100"/>
                        <a:t>60%</a:t>
                      </a:r>
                    </a:p>
                  </a:txBody>
                  <a:tcPr marL="68580" marR="68580" marT="0" marB="0" anchor="ctr"/>
                </a:tc>
                <a:tc>
                  <a:txBody>
                    <a:bodyPr/>
                    <a:lstStyle/>
                    <a:p>
                      <a:pPr algn="ctr">
                        <a:spcAft>
                          <a:spcPts val="200"/>
                        </a:spcAft>
                      </a:pPr>
                      <a:r>
                        <a:rPr lang="fr-BE" sz="1100"/>
                        <a:t>90%</a:t>
                      </a:r>
                    </a:p>
                  </a:txBody>
                  <a:tcPr marL="68580" marR="68580" marT="0" marB="0" anchor="ctr"/>
                </a:tc>
                <a:tc>
                  <a:txBody>
                    <a:bodyPr/>
                    <a:lstStyle/>
                    <a:p>
                      <a:pPr algn="ctr">
                        <a:spcAft>
                          <a:spcPts val="200"/>
                        </a:spcAft>
                      </a:pPr>
                      <a:r>
                        <a:rPr lang="fr-BE" sz="1100"/>
                        <a:t>98%</a:t>
                      </a:r>
                    </a:p>
                  </a:txBody>
                  <a:tcPr marL="68580" marR="68580" marT="0" marB="0" anchor="ctr"/>
                </a:tc>
                <a:extLst>
                  <a:ext uri="{0D108BD9-81ED-4DB2-BD59-A6C34878D82A}">
                    <a16:rowId xmlns:a16="http://schemas.microsoft.com/office/drawing/2014/main" val="10004"/>
                  </a:ext>
                </a:extLst>
              </a:tr>
              <a:tr h="259620">
                <a:tc>
                  <a:txBody>
                    <a:bodyPr/>
                    <a:lstStyle/>
                    <a:p>
                      <a:pPr marL="0" lvl="0" indent="0">
                        <a:lnSpc>
                          <a:spcPct val="107000"/>
                        </a:lnSpc>
                        <a:spcAft>
                          <a:spcPts val="200"/>
                        </a:spcAft>
                        <a:buSzPts val="1100"/>
                        <a:buFont typeface="Calibri" panose="020F0502020204030204" pitchFamily="34" charset="0"/>
                        <a:buNone/>
                      </a:pPr>
                      <a:r>
                        <a:rPr lang="fr-BE" sz="1100"/>
                        <a:t>5. Interactions médicamenteuses</a:t>
                      </a:r>
                    </a:p>
                  </a:txBody>
                  <a:tcPr marL="68580" marR="68580" marT="0" marB="0"/>
                </a:tc>
                <a:tc>
                  <a:txBody>
                    <a:bodyPr/>
                    <a:lstStyle/>
                    <a:p>
                      <a:pPr algn="ctr">
                        <a:spcAft>
                          <a:spcPts val="200"/>
                        </a:spcAft>
                      </a:pPr>
                      <a:r>
                        <a:rPr lang="fr-BE" sz="1100">
                          <a:latin typeface="+mn-lt"/>
                          <a:ea typeface="+mn-ea"/>
                          <a:cs typeface="+mn-cs"/>
                        </a:rPr>
                        <a:t>Non</a:t>
                      </a:r>
                    </a:p>
                  </a:txBody>
                  <a:tcPr marL="68580" marR="68580" marT="0" marB="0" anchor="ctr"/>
                </a:tc>
                <a:tc>
                  <a:txBody>
                    <a:bodyPr/>
                    <a:lstStyle/>
                    <a:p>
                      <a:pPr algn="ctr">
                        <a:spcAft>
                          <a:spcPts val="200"/>
                        </a:spcAft>
                      </a:pPr>
                      <a:r>
                        <a:rPr lang="fr-BE" sz="1100">
                          <a:latin typeface="+mn-lt"/>
                          <a:ea typeface="+mn-ea"/>
                          <a:cs typeface="+mn-cs"/>
                        </a:rPr>
                        <a:t>Non</a:t>
                      </a:r>
                    </a:p>
                  </a:txBody>
                  <a:tcPr marL="68580" marR="68580" marT="0" marB="0" anchor="ctr"/>
                </a:tc>
                <a:tc>
                  <a:txBody>
                    <a:bodyPr/>
                    <a:lstStyle/>
                    <a:p>
                      <a:pPr algn="ctr">
                        <a:spcAft>
                          <a:spcPts val="200"/>
                        </a:spcAft>
                      </a:pPr>
                      <a:r>
                        <a:rPr lang="fr-BE" sz="1100"/>
                        <a:t>Non</a:t>
                      </a:r>
                    </a:p>
                  </a:txBody>
                  <a:tcPr marL="68580" marR="68580" marT="0" marB="0" anchor="ctr"/>
                </a:tc>
                <a:tc>
                  <a:txBody>
                    <a:bodyPr/>
                    <a:lstStyle/>
                    <a:p>
                      <a:pPr algn="ctr">
                        <a:spcAft>
                          <a:spcPts val="200"/>
                        </a:spcAft>
                      </a:pPr>
                      <a:r>
                        <a:rPr lang="fr-BE" sz="1100"/>
                        <a:t>Oui </a:t>
                      </a:r>
                    </a:p>
                  </a:txBody>
                  <a:tcPr marL="68580" marR="68580" marT="0" marB="0" anchor="ctr"/>
                </a:tc>
                <a:extLst>
                  <a:ext uri="{0D108BD9-81ED-4DB2-BD59-A6C34878D82A}">
                    <a16:rowId xmlns:a16="http://schemas.microsoft.com/office/drawing/2014/main" val="10005"/>
                  </a:ext>
                </a:extLst>
              </a:tr>
              <a:tr h="412652">
                <a:tc>
                  <a:txBody>
                    <a:bodyPr/>
                    <a:lstStyle/>
                    <a:p>
                      <a:pPr marL="0" lvl="0" indent="0">
                        <a:lnSpc>
                          <a:spcPct val="107000"/>
                        </a:lnSpc>
                        <a:spcAft>
                          <a:spcPts val="200"/>
                        </a:spcAft>
                        <a:buSzPts val="1100"/>
                        <a:buFont typeface="Calibri" panose="020F0502020204030204" pitchFamily="34" charset="0"/>
                        <a:buNone/>
                      </a:pPr>
                      <a:r>
                        <a:rPr lang="fr-BE" sz="1100"/>
                        <a:t>6. Registre électronique d’administration des médicaments</a:t>
                      </a:r>
                    </a:p>
                  </a:txBody>
                  <a:tcPr marL="68580" marR="68580" marT="0" marB="0"/>
                </a:tc>
                <a:tc>
                  <a:txBody>
                    <a:bodyPr/>
                    <a:lstStyle/>
                    <a:p>
                      <a:pPr algn="ctr">
                        <a:spcAft>
                          <a:spcPts val="200"/>
                        </a:spcAft>
                      </a:pPr>
                      <a:r>
                        <a:rPr lang="fr-BE" sz="1100"/>
                        <a:t>30%</a:t>
                      </a:r>
                    </a:p>
                  </a:txBody>
                  <a:tcPr marL="68580" marR="68580" marT="0" marB="0" anchor="ctr"/>
                </a:tc>
                <a:tc>
                  <a:txBody>
                    <a:bodyPr/>
                    <a:lstStyle/>
                    <a:p>
                      <a:pPr algn="ctr">
                        <a:spcAft>
                          <a:spcPts val="200"/>
                        </a:spcAft>
                      </a:pPr>
                      <a:r>
                        <a:rPr lang="fr-BE" sz="1100"/>
                        <a:t>60%</a:t>
                      </a:r>
                    </a:p>
                  </a:txBody>
                  <a:tcPr marL="68580" marR="68580" marT="0" marB="0" anchor="ctr"/>
                </a:tc>
                <a:tc>
                  <a:txBody>
                    <a:bodyPr/>
                    <a:lstStyle/>
                    <a:p>
                      <a:pPr algn="ctr">
                        <a:spcAft>
                          <a:spcPts val="200"/>
                        </a:spcAft>
                      </a:pPr>
                      <a:r>
                        <a:rPr lang="fr-BE" sz="1100"/>
                        <a:t>90%</a:t>
                      </a:r>
                    </a:p>
                  </a:txBody>
                  <a:tcPr marL="68580" marR="68580" marT="0" marB="0" anchor="ctr"/>
                </a:tc>
                <a:tc>
                  <a:txBody>
                    <a:bodyPr/>
                    <a:lstStyle/>
                    <a:p>
                      <a:pPr algn="ctr">
                        <a:spcAft>
                          <a:spcPts val="200"/>
                        </a:spcAft>
                      </a:pPr>
                      <a:r>
                        <a:rPr lang="fr-BE" sz="1100"/>
                        <a:t>98%</a:t>
                      </a:r>
                    </a:p>
                  </a:txBody>
                  <a:tcPr marL="68580" marR="68580" marT="0" marB="0" anchor="ctr"/>
                </a:tc>
                <a:extLst>
                  <a:ext uri="{0D108BD9-81ED-4DB2-BD59-A6C34878D82A}">
                    <a16:rowId xmlns:a16="http://schemas.microsoft.com/office/drawing/2014/main" val="10006"/>
                  </a:ext>
                </a:extLst>
              </a:tr>
              <a:tr h="259620">
                <a:tc>
                  <a:txBody>
                    <a:bodyPr/>
                    <a:lstStyle/>
                    <a:p>
                      <a:pPr marL="0" lvl="0" indent="0">
                        <a:lnSpc>
                          <a:spcPct val="107000"/>
                        </a:lnSpc>
                        <a:spcAft>
                          <a:spcPts val="200"/>
                        </a:spcAft>
                        <a:buSzPts val="1100"/>
                        <a:buFont typeface="Calibri" panose="020F0502020204030204" pitchFamily="34" charset="0"/>
                        <a:buNone/>
                      </a:pPr>
                      <a:r>
                        <a:rPr lang="fr-BE" sz="1100"/>
                        <a:t>7. Module de planification des soins infirmiers</a:t>
                      </a:r>
                    </a:p>
                  </a:txBody>
                  <a:tcPr marL="68580" marR="68580" marT="0" marB="0"/>
                </a:tc>
                <a:tc>
                  <a:txBody>
                    <a:bodyPr/>
                    <a:lstStyle/>
                    <a:p>
                      <a:pPr algn="ctr">
                        <a:spcAft>
                          <a:spcPts val="200"/>
                        </a:spcAft>
                      </a:pPr>
                      <a:r>
                        <a:rPr lang="fr-BE" sz="1100"/>
                        <a:t>0%</a:t>
                      </a:r>
                    </a:p>
                  </a:txBody>
                  <a:tcPr marL="68580" marR="68580" marT="0" marB="0" anchor="ctr"/>
                </a:tc>
                <a:tc>
                  <a:txBody>
                    <a:bodyPr/>
                    <a:lstStyle/>
                    <a:p>
                      <a:pPr algn="ctr">
                        <a:spcAft>
                          <a:spcPts val="200"/>
                        </a:spcAft>
                      </a:pPr>
                      <a:r>
                        <a:rPr lang="fr-BE" sz="1100"/>
                        <a:t>30%</a:t>
                      </a:r>
                    </a:p>
                  </a:txBody>
                  <a:tcPr marL="68580" marR="68580" marT="0" marB="0" anchor="ctr"/>
                </a:tc>
                <a:tc>
                  <a:txBody>
                    <a:bodyPr/>
                    <a:lstStyle/>
                    <a:p>
                      <a:pPr algn="ctr">
                        <a:spcAft>
                          <a:spcPts val="200"/>
                        </a:spcAft>
                      </a:pPr>
                      <a:r>
                        <a:rPr lang="fr-BE" sz="1100"/>
                        <a:t>60%</a:t>
                      </a:r>
                    </a:p>
                  </a:txBody>
                  <a:tcPr marL="68580" marR="68580" marT="0" marB="0" anchor="ctr"/>
                </a:tc>
                <a:tc>
                  <a:txBody>
                    <a:bodyPr/>
                    <a:lstStyle/>
                    <a:p>
                      <a:pPr algn="ctr">
                        <a:spcAft>
                          <a:spcPts val="200"/>
                        </a:spcAft>
                      </a:pPr>
                      <a:r>
                        <a:rPr lang="fr-BE" sz="1100"/>
                        <a:t>98%</a:t>
                      </a:r>
                    </a:p>
                  </a:txBody>
                  <a:tcPr marL="68580" marR="68580" marT="0" marB="0" anchor="ctr"/>
                </a:tc>
                <a:extLst>
                  <a:ext uri="{0D108BD9-81ED-4DB2-BD59-A6C34878D82A}">
                    <a16:rowId xmlns:a16="http://schemas.microsoft.com/office/drawing/2014/main" val="10007"/>
                  </a:ext>
                </a:extLst>
              </a:tr>
              <a:tr h="259620">
                <a:tc>
                  <a:txBody>
                    <a:bodyPr/>
                    <a:lstStyle/>
                    <a:p>
                      <a:pPr marL="0" lvl="0" indent="0">
                        <a:lnSpc>
                          <a:spcPct val="107000"/>
                        </a:lnSpc>
                        <a:spcAft>
                          <a:spcPts val="200"/>
                        </a:spcAft>
                        <a:buSzPts val="1100"/>
                        <a:buFont typeface="Calibri" panose="020F0502020204030204" pitchFamily="34" charset="0"/>
                        <a:buNone/>
                      </a:pPr>
                      <a:r>
                        <a:rPr lang="fr-BE" sz="1100"/>
                        <a:t>8. Gestion des rendez-vous</a:t>
                      </a:r>
                    </a:p>
                  </a:txBody>
                  <a:tcPr marL="68580" marR="68580" marT="0" marB="0"/>
                </a:tc>
                <a:tc>
                  <a:txBody>
                    <a:bodyPr/>
                    <a:lstStyle/>
                    <a:p>
                      <a:pPr algn="ctr">
                        <a:spcAft>
                          <a:spcPts val="200"/>
                        </a:spcAft>
                      </a:pPr>
                      <a:r>
                        <a:rPr lang="fr-BE" sz="1100"/>
                        <a:t>&gt;0</a:t>
                      </a:r>
                    </a:p>
                  </a:txBody>
                  <a:tcPr marL="68580" marR="68580" marT="0" marB="0" anchor="ctr"/>
                </a:tc>
                <a:tc>
                  <a:txBody>
                    <a:bodyPr/>
                    <a:lstStyle/>
                    <a:p>
                      <a:pPr algn="ctr">
                        <a:spcAft>
                          <a:spcPts val="200"/>
                        </a:spcAft>
                      </a:pPr>
                      <a:r>
                        <a:rPr lang="fr-BE" sz="1100"/>
                        <a:t>&gt;0</a:t>
                      </a:r>
                    </a:p>
                  </a:txBody>
                  <a:tcPr marL="68580" marR="68580" marT="0" marB="0" anchor="ctr"/>
                </a:tc>
                <a:tc>
                  <a:txBody>
                    <a:bodyPr/>
                    <a:lstStyle/>
                    <a:p>
                      <a:pPr algn="ctr">
                        <a:spcAft>
                          <a:spcPts val="200"/>
                        </a:spcAft>
                      </a:pPr>
                      <a:r>
                        <a:rPr lang="fr-BE" sz="1100"/>
                        <a:t>&gt;0</a:t>
                      </a:r>
                    </a:p>
                  </a:txBody>
                  <a:tcPr marL="68580" marR="68580" marT="0" marB="0" anchor="ctr"/>
                </a:tc>
                <a:tc>
                  <a:txBody>
                    <a:bodyPr/>
                    <a:lstStyle/>
                    <a:p>
                      <a:pPr algn="ctr">
                        <a:spcAft>
                          <a:spcPts val="200"/>
                        </a:spcAft>
                      </a:pPr>
                      <a:r>
                        <a:rPr lang="fr-BE" sz="1100"/>
                        <a:t>&gt;0</a:t>
                      </a:r>
                    </a:p>
                  </a:txBody>
                  <a:tcPr marL="68580" marR="68580" marT="0" marB="0" anchor="ctr"/>
                </a:tc>
                <a:extLst>
                  <a:ext uri="{0D108BD9-81ED-4DB2-BD59-A6C34878D82A}">
                    <a16:rowId xmlns:a16="http://schemas.microsoft.com/office/drawing/2014/main" val="10008"/>
                  </a:ext>
                </a:extLst>
              </a:tr>
              <a:tr h="1015399">
                <a:tc>
                  <a:txBody>
                    <a:bodyPr/>
                    <a:lstStyle/>
                    <a:p>
                      <a:pPr marL="0" lvl="0" indent="0">
                        <a:lnSpc>
                          <a:spcPct val="107000"/>
                        </a:lnSpc>
                        <a:spcAft>
                          <a:spcPts val="200"/>
                        </a:spcAft>
                        <a:buSzPts val="1100"/>
                        <a:buFont typeface="Calibri" panose="020F0502020204030204" pitchFamily="34" charset="0"/>
                        <a:buNone/>
                      </a:pPr>
                      <a:r>
                        <a:rPr lang="fr-BE" sz="1100"/>
                        <a:t>9. Saisie électronique des demandes d’examens pour l’imagerie médicale, les laboratoires ou des consultations</a:t>
                      </a:r>
                    </a:p>
                  </a:txBody>
                  <a:tcPr marL="68580" marR="68580" marT="0" marB="0"/>
                </a:tc>
                <a:tc>
                  <a:txBody>
                    <a:bodyPr/>
                    <a:lstStyle/>
                    <a:p>
                      <a:pPr algn="ctr">
                        <a:spcAft>
                          <a:spcPts val="200"/>
                        </a:spcAft>
                      </a:pPr>
                      <a:r>
                        <a:rPr lang="fr-BE" sz="1100"/>
                        <a:t>1 sur 3 (RX, labo, consultation) à raison de 50%</a:t>
                      </a:r>
                    </a:p>
                  </a:txBody>
                  <a:tcPr marL="68580" marR="68580" marT="0" marB="0" anchor="ctr"/>
                </a:tc>
                <a:tc>
                  <a:txBody>
                    <a:bodyPr/>
                    <a:lstStyle/>
                    <a:p>
                      <a:pPr algn="ctr">
                        <a:spcAft>
                          <a:spcPts val="200"/>
                        </a:spcAft>
                      </a:pPr>
                      <a:r>
                        <a:rPr lang="fr-BE" sz="1100"/>
                        <a:t>2 sur 3 (RX, labo, consultation) à raison de 50%</a:t>
                      </a:r>
                    </a:p>
                  </a:txBody>
                  <a:tcPr marL="68580" marR="68580" marT="0" marB="0" anchor="ctr"/>
                </a:tc>
                <a:tc>
                  <a:txBody>
                    <a:bodyPr/>
                    <a:lstStyle/>
                    <a:p>
                      <a:pPr algn="ctr">
                        <a:spcAft>
                          <a:spcPts val="200"/>
                        </a:spcAft>
                      </a:pPr>
                      <a:r>
                        <a:rPr lang="fr-BE" sz="1100"/>
                        <a:t>3 sur 3 (RX, labo, consultation) à raison de 50%</a:t>
                      </a:r>
                    </a:p>
                  </a:txBody>
                  <a:tcPr marL="68580" marR="68580" marT="0" marB="0" anchor="ctr"/>
                </a:tc>
                <a:tc>
                  <a:txBody>
                    <a:bodyPr/>
                    <a:lstStyle/>
                    <a:p>
                      <a:pPr algn="ctr">
                        <a:spcAft>
                          <a:spcPts val="200"/>
                        </a:spcAft>
                      </a:pPr>
                      <a:r>
                        <a:rPr lang="fr-BE" sz="1100"/>
                        <a:t>3 sur 3 (RX, labo, consultation) à raison de 98%</a:t>
                      </a:r>
                    </a:p>
                  </a:txBody>
                  <a:tcPr marL="68580" marR="68580" marT="0" marB="0" anchor="ctr"/>
                </a:tc>
                <a:extLst>
                  <a:ext uri="{0D108BD9-81ED-4DB2-BD59-A6C34878D82A}">
                    <a16:rowId xmlns:a16="http://schemas.microsoft.com/office/drawing/2014/main" val="10009"/>
                  </a:ext>
                </a:extLst>
              </a:tr>
              <a:tr h="259620">
                <a:tc>
                  <a:txBody>
                    <a:bodyPr/>
                    <a:lstStyle/>
                    <a:p>
                      <a:pPr marL="0" lvl="0" indent="0">
                        <a:lnSpc>
                          <a:spcPct val="107000"/>
                        </a:lnSpc>
                        <a:spcAft>
                          <a:spcPts val="200"/>
                        </a:spcAft>
                        <a:buSzPts val="1100"/>
                        <a:buFont typeface="Calibri" panose="020F0502020204030204" pitchFamily="34" charset="0"/>
                        <a:buNone/>
                      </a:pPr>
                      <a:r>
                        <a:rPr lang="fr-BE" sz="1100"/>
                        <a:t>10. Lettre électronique de sortie</a:t>
                      </a:r>
                    </a:p>
                  </a:txBody>
                  <a:tcPr marL="68580" marR="68580" marT="0" marB="0"/>
                </a:tc>
                <a:tc>
                  <a:txBody>
                    <a:bodyPr/>
                    <a:lstStyle/>
                    <a:p>
                      <a:pPr algn="ctr">
                        <a:spcAft>
                          <a:spcPts val="200"/>
                        </a:spcAft>
                      </a:pPr>
                      <a:r>
                        <a:rPr lang="fr-BE" sz="1100"/>
                        <a:t>80%</a:t>
                      </a:r>
                    </a:p>
                  </a:txBody>
                  <a:tcPr marL="68580" marR="68580" marT="0" marB="0" anchor="ctr"/>
                </a:tc>
                <a:tc>
                  <a:txBody>
                    <a:bodyPr/>
                    <a:lstStyle/>
                    <a:p>
                      <a:pPr algn="ctr">
                        <a:spcAft>
                          <a:spcPts val="200"/>
                        </a:spcAft>
                      </a:pPr>
                      <a:r>
                        <a:rPr lang="fr-BE" sz="1100"/>
                        <a:t>90%</a:t>
                      </a:r>
                    </a:p>
                  </a:txBody>
                  <a:tcPr marL="68580" marR="68580" marT="0" marB="0" anchor="ctr"/>
                </a:tc>
                <a:tc>
                  <a:txBody>
                    <a:bodyPr/>
                    <a:lstStyle/>
                    <a:p>
                      <a:pPr algn="ctr">
                        <a:spcAft>
                          <a:spcPts val="200"/>
                        </a:spcAft>
                      </a:pPr>
                      <a:r>
                        <a:rPr lang="fr-BE" sz="1100"/>
                        <a:t>95%</a:t>
                      </a:r>
                    </a:p>
                  </a:txBody>
                  <a:tcPr marL="68580" marR="68580" marT="0" marB="0" anchor="ctr"/>
                </a:tc>
                <a:tc>
                  <a:txBody>
                    <a:bodyPr/>
                    <a:lstStyle/>
                    <a:p>
                      <a:pPr algn="ctr">
                        <a:spcAft>
                          <a:spcPts val="200"/>
                        </a:spcAft>
                      </a:pPr>
                      <a:r>
                        <a:rPr lang="fr-BE" sz="1100"/>
                        <a:t>98%</a:t>
                      </a:r>
                    </a:p>
                  </a:txBody>
                  <a:tcPr marL="68580" marR="68580" marT="0" marB="0" anchor="ctr"/>
                </a:tc>
                <a:extLst>
                  <a:ext uri="{0D108BD9-81ED-4DB2-BD59-A6C34878D82A}">
                    <a16:rowId xmlns:a16="http://schemas.microsoft.com/office/drawing/2014/main" val="10010"/>
                  </a:ext>
                </a:extLst>
              </a:tr>
              <a:tr h="259620">
                <a:tc>
                  <a:txBody>
                    <a:bodyPr/>
                    <a:lstStyle/>
                    <a:p>
                      <a:pPr marL="0" lvl="0" indent="0">
                        <a:lnSpc>
                          <a:spcPct val="107000"/>
                        </a:lnSpc>
                        <a:spcAft>
                          <a:spcPts val="200"/>
                        </a:spcAft>
                        <a:buSzPts val="1100"/>
                        <a:buFont typeface="Calibri" panose="020F0502020204030204" pitchFamily="34" charset="0"/>
                        <a:buNone/>
                      </a:pPr>
                      <a:r>
                        <a:rPr lang="fr-BE" sz="1100"/>
                        <a:t>11. Enregistrement des paramètres vitaux</a:t>
                      </a:r>
                    </a:p>
                  </a:txBody>
                  <a:tcPr marL="68580" marR="68580" marT="0" marB="0"/>
                </a:tc>
                <a:tc>
                  <a:txBody>
                    <a:bodyPr/>
                    <a:lstStyle/>
                    <a:p>
                      <a:pPr algn="ctr">
                        <a:spcAft>
                          <a:spcPts val="200"/>
                        </a:spcAft>
                      </a:pPr>
                      <a:r>
                        <a:rPr lang="fr-BE" sz="1100"/>
                        <a:t>50%</a:t>
                      </a:r>
                    </a:p>
                  </a:txBody>
                  <a:tcPr marL="68580" marR="68580" marT="0" marB="0" anchor="ctr"/>
                </a:tc>
                <a:tc>
                  <a:txBody>
                    <a:bodyPr/>
                    <a:lstStyle/>
                    <a:p>
                      <a:pPr algn="ctr">
                        <a:spcAft>
                          <a:spcPts val="200"/>
                        </a:spcAft>
                      </a:pPr>
                      <a:r>
                        <a:rPr lang="fr-BE" sz="1100"/>
                        <a:t>65%</a:t>
                      </a:r>
                    </a:p>
                  </a:txBody>
                  <a:tcPr marL="68580" marR="68580" marT="0" marB="0" anchor="ctr"/>
                </a:tc>
                <a:tc>
                  <a:txBody>
                    <a:bodyPr/>
                    <a:lstStyle/>
                    <a:p>
                      <a:pPr algn="ctr">
                        <a:spcAft>
                          <a:spcPts val="200"/>
                        </a:spcAft>
                      </a:pPr>
                      <a:r>
                        <a:rPr lang="fr-BE" sz="1100"/>
                        <a:t>80%</a:t>
                      </a:r>
                    </a:p>
                  </a:txBody>
                  <a:tcPr marL="68580" marR="68580" marT="0" marB="0" anchor="ctr"/>
                </a:tc>
                <a:tc>
                  <a:txBody>
                    <a:bodyPr/>
                    <a:lstStyle/>
                    <a:p>
                      <a:pPr algn="ctr">
                        <a:spcAft>
                          <a:spcPts val="200"/>
                        </a:spcAft>
                      </a:pPr>
                      <a:r>
                        <a:rPr lang="fr-BE" sz="1100"/>
                        <a:t>98%</a:t>
                      </a:r>
                    </a:p>
                  </a:txBody>
                  <a:tcPr marL="68580" marR="68580" marT="0" marB="0" anchor="ctr"/>
                </a:tc>
                <a:extLst>
                  <a:ext uri="{0D108BD9-81ED-4DB2-BD59-A6C34878D82A}">
                    <a16:rowId xmlns:a16="http://schemas.microsoft.com/office/drawing/2014/main" val="10011"/>
                  </a:ext>
                </a:extLst>
              </a:tr>
              <a:tr h="259620">
                <a:tc>
                  <a:txBody>
                    <a:bodyPr/>
                    <a:lstStyle/>
                    <a:p>
                      <a:pPr marL="0" lvl="0" indent="0">
                        <a:lnSpc>
                          <a:spcPct val="107000"/>
                        </a:lnSpc>
                        <a:spcAft>
                          <a:spcPts val="200"/>
                        </a:spcAft>
                        <a:buSzPts val="1100"/>
                        <a:buFont typeface="Calibri" panose="020F0502020204030204" pitchFamily="34" charset="0"/>
                        <a:buNone/>
                      </a:pPr>
                      <a:r>
                        <a:rPr lang="fr-BE" sz="1100"/>
                        <a:t>12. Enregistrement du consentement éclairé </a:t>
                      </a:r>
                    </a:p>
                  </a:txBody>
                  <a:tcPr marL="68580" marR="68580" marT="0" marB="0"/>
                </a:tc>
                <a:tc>
                  <a:txBody>
                    <a:bodyPr/>
                    <a:lstStyle/>
                    <a:p>
                      <a:pPr algn="ctr">
                        <a:spcAft>
                          <a:spcPts val="200"/>
                        </a:spcAft>
                      </a:pPr>
                      <a:r>
                        <a:rPr lang="fr-BE" sz="1100"/>
                        <a:t>&gt;0</a:t>
                      </a:r>
                    </a:p>
                  </a:txBody>
                  <a:tcPr marL="68580" marR="68580" marT="0" marB="0" anchor="ctr"/>
                </a:tc>
                <a:tc>
                  <a:txBody>
                    <a:bodyPr/>
                    <a:lstStyle/>
                    <a:p>
                      <a:pPr algn="ctr">
                        <a:spcAft>
                          <a:spcPts val="200"/>
                        </a:spcAft>
                      </a:pPr>
                      <a:r>
                        <a:rPr lang="fr-BE" sz="1100"/>
                        <a:t>&gt;0</a:t>
                      </a:r>
                    </a:p>
                  </a:txBody>
                  <a:tcPr marL="68580" marR="68580" marT="0" marB="0" anchor="ctr"/>
                </a:tc>
                <a:tc>
                  <a:txBody>
                    <a:bodyPr/>
                    <a:lstStyle/>
                    <a:p>
                      <a:pPr algn="ctr">
                        <a:spcAft>
                          <a:spcPts val="200"/>
                        </a:spcAft>
                      </a:pPr>
                      <a:r>
                        <a:rPr lang="fr-BE" sz="1100"/>
                        <a:t>&gt;0</a:t>
                      </a:r>
                    </a:p>
                  </a:txBody>
                  <a:tcPr marL="68580" marR="68580" marT="0" marB="0" anchor="ctr"/>
                </a:tc>
                <a:tc>
                  <a:txBody>
                    <a:bodyPr/>
                    <a:lstStyle/>
                    <a:p>
                      <a:pPr algn="ctr">
                        <a:spcAft>
                          <a:spcPts val="200"/>
                        </a:spcAft>
                      </a:pPr>
                      <a:r>
                        <a:rPr lang="fr-BE" sz="1100"/>
                        <a:t>&gt;0</a:t>
                      </a:r>
                    </a:p>
                  </a:txBody>
                  <a:tcPr marL="68580" marR="68580" marT="0" marB="0" anchor="ctr"/>
                </a:tc>
                <a:extLst>
                  <a:ext uri="{0D108BD9-81ED-4DB2-BD59-A6C34878D82A}">
                    <a16:rowId xmlns:a16="http://schemas.microsoft.com/office/drawing/2014/main" val="10012"/>
                  </a:ext>
                </a:extLst>
              </a:tr>
              <a:tr h="259620">
                <a:tc>
                  <a:txBody>
                    <a:bodyPr/>
                    <a:lstStyle/>
                    <a:p>
                      <a:pPr marL="0" lvl="0" indent="0">
                        <a:lnSpc>
                          <a:spcPct val="107000"/>
                        </a:lnSpc>
                        <a:spcAft>
                          <a:spcPts val="200"/>
                        </a:spcAft>
                        <a:buSzPts val="1100"/>
                        <a:buFont typeface="Calibri" panose="020F0502020204030204" pitchFamily="34" charset="0"/>
                        <a:buNone/>
                      </a:pPr>
                      <a:r>
                        <a:rPr lang="fr-BE" sz="1100"/>
                        <a:t>13. Enregistrement des volontés thérapeutiques </a:t>
                      </a:r>
                    </a:p>
                  </a:txBody>
                  <a:tcPr marL="68580" marR="68580" marT="0" marB="0"/>
                </a:tc>
                <a:tc>
                  <a:txBody>
                    <a:bodyPr/>
                    <a:lstStyle/>
                    <a:p>
                      <a:pPr algn="ctr">
                        <a:spcAft>
                          <a:spcPts val="200"/>
                        </a:spcAft>
                      </a:pPr>
                      <a:r>
                        <a:rPr lang="fr-BE" sz="1100"/>
                        <a:t>&gt;0</a:t>
                      </a:r>
                    </a:p>
                  </a:txBody>
                  <a:tcPr marL="68580" marR="68580" marT="0" marB="0" anchor="ctr"/>
                </a:tc>
                <a:tc>
                  <a:txBody>
                    <a:bodyPr/>
                    <a:lstStyle/>
                    <a:p>
                      <a:pPr algn="ctr">
                        <a:spcAft>
                          <a:spcPts val="200"/>
                        </a:spcAft>
                      </a:pPr>
                      <a:r>
                        <a:rPr lang="fr-BE" sz="1100"/>
                        <a:t>&gt;0</a:t>
                      </a:r>
                    </a:p>
                  </a:txBody>
                  <a:tcPr marL="68580" marR="68580" marT="0" marB="0" anchor="ctr"/>
                </a:tc>
                <a:tc>
                  <a:txBody>
                    <a:bodyPr/>
                    <a:lstStyle/>
                    <a:p>
                      <a:pPr algn="ctr">
                        <a:spcAft>
                          <a:spcPts val="200"/>
                        </a:spcAft>
                      </a:pPr>
                      <a:r>
                        <a:rPr lang="fr-BE" sz="1100"/>
                        <a:t>&gt;0</a:t>
                      </a:r>
                    </a:p>
                  </a:txBody>
                  <a:tcPr marL="68580" marR="68580" marT="0" marB="0" anchor="ctr"/>
                </a:tc>
                <a:tc>
                  <a:txBody>
                    <a:bodyPr/>
                    <a:lstStyle/>
                    <a:p>
                      <a:pPr algn="ctr">
                        <a:spcAft>
                          <a:spcPts val="200"/>
                        </a:spcAft>
                      </a:pPr>
                      <a:r>
                        <a:rPr lang="fr-BE" sz="1100"/>
                        <a:t>&gt;0</a:t>
                      </a:r>
                    </a:p>
                  </a:txBody>
                  <a:tcPr marL="68580" marR="68580" marT="0" marB="0" anchor="ctr"/>
                </a:tc>
                <a:extLst>
                  <a:ext uri="{0D108BD9-81ED-4DB2-BD59-A6C34878D82A}">
                    <a16:rowId xmlns:a16="http://schemas.microsoft.com/office/drawing/2014/main" val="10013"/>
                  </a:ext>
                </a:extLst>
              </a:tr>
              <a:tr h="259620">
                <a:tc>
                  <a:txBody>
                    <a:bodyPr/>
                    <a:lstStyle/>
                    <a:p>
                      <a:pPr marL="0" lvl="0" indent="0">
                        <a:lnSpc>
                          <a:spcPct val="107000"/>
                        </a:lnSpc>
                        <a:spcAft>
                          <a:spcPts val="200"/>
                        </a:spcAft>
                        <a:buSzPts val="1100"/>
                        <a:buFont typeface="Calibri" panose="020F0502020204030204" pitchFamily="34" charset="0"/>
                        <a:buNone/>
                      </a:pPr>
                      <a:r>
                        <a:rPr lang="fr-BE" sz="1100"/>
                        <a:t>14. Serveur pour consultation de résultats médicaux </a:t>
                      </a:r>
                    </a:p>
                  </a:txBody>
                  <a:tcPr marL="68580" marR="68580" marT="0" marB="0"/>
                </a:tc>
                <a:tc>
                  <a:txBody>
                    <a:bodyPr/>
                    <a:lstStyle/>
                    <a:p>
                      <a:pPr algn="ctr">
                        <a:spcAft>
                          <a:spcPts val="200"/>
                        </a:spcAft>
                      </a:pPr>
                      <a:r>
                        <a:rPr lang="fr-BE" sz="1100"/>
                        <a:t>80%</a:t>
                      </a:r>
                    </a:p>
                  </a:txBody>
                  <a:tcPr marL="68580" marR="68580" marT="0" marB="0" anchor="ctr"/>
                </a:tc>
                <a:tc>
                  <a:txBody>
                    <a:bodyPr/>
                    <a:lstStyle/>
                    <a:p>
                      <a:pPr algn="ctr">
                        <a:spcAft>
                          <a:spcPts val="200"/>
                        </a:spcAft>
                      </a:pPr>
                      <a:r>
                        <a:rPr lang="fr-BE" sz="1100"/>
                        <a:t>90%</a:t>
                      </a:r>
                    </a:p>
                  </a:txBody>
                  <a:tcPr marL="68580" marR="68580" marT="0" marB="0" anchor="ctr"/>
                </a:tc>
                <a:tc>
                  <a:txBody>
                    <a:bodyPr/>
                    <a:lstStyle/>
                    <a:p>
                      <a:pPr algn="ctr">
                        <a:spcAft>
                          <a:spcPts val="200"/>
                        </a:spcAft>
                      </a:pPr>
                      <a:r>
                        <a:rPr lang="fr-BE" sz="1100"/>
                        <a:t>95%</a:t>
                      </a:r>
                    </a:p>
                  </a:txBody>
                  <a:tcPr marL="68580" marR="68580" marT="0" marB="0" anchor="ctr"/>
                </a:tc>
                <a:tc>
                  <a:txBody>
                    <a:bodyPr/>
                    <a:lstStyle/>
                    <a:p>
                      <a:pPr algn="ctr">
                        <a:spcAft>
                          <a:spcPts val="200"/>
                        </a:spcAft>
                      </a:pPr>
                      <a:r>
                        <a:rPr lang="fr-BE" sz="1100"/>
                        <a:t>98%</a:t>
                      </a:r>
                    </a:p>
                  </a:txBody>
                  <a:tcPr marL="68580" marR="68580" marT="0" marB="0" anchor="ctr"/>
                </a:tc>
                <a:extLst>
                  <a:ext uri="{0D108BD9-81ED-4DB2-BD59-A6C34878D82A}">
                    <a16:rowId xmlns:a16="http://schemas.microsoft.com/office/drawing/2014/main" val="10014"/>
                  </a:ext>
                </a:extLst>
              </a:tr>
              <a:tr h="531260">
                <a:tc>
                  <a:txBody>
                    <a:bodyPr/>
                    <a:lstStyle/>
                    <a:p>
                      <a:pPr marL="0" lvl="0" indent="0">
                        <a:lnSpc>
                          <a:spcPct val="107000"/>
                        </a:lnSpc>
                        <a:spcAft>
                          <a:spcPts val="200"/>
                        </a:spcAft>
                        <a:buSzPts val="1100"/>
                        <a:buFont typeface="Calibri" panose="020F0502020204030204" pitchFamily="34" charset="0"/>
                        <a:buNone/>
                      </a:pPr>
                      <a:r>
                        <a:rPr lang="fr-BE" sz="1100"/>
                        <a:t>15. Communication électronique avec les hubs et interaction avec eHealth</a:t>
                      </a:r>
                    </a:p>
                  </a:txBody>
                  <a:tcPr marL="68580" marR="68580" marT="0" marB="0"/>
                </a:tc>
                <a:tc>
                  <a:txBody>
                    <a:bodyPr/>
                    <a:lstStyle/>
                    <a:p>
                      <a:pPr algn="ctr">
                        <a:spcAft>
                          <a:spcPts val="200"/>
                        </a:spcAft>
                      </a:pPr>
                      <a:r>
                        <a:rPr lang="fr-BE" sz="1100"/>
                        <a:t>80%</a:t>
                      </a:r>
                    </a:p>
                  </a:txBody>
                  <a:tcPr marL="68580" marR="68580" marT="0" marB="0" anchor="ctr"/>
                </a:tc>
                <a:tc>
                  <a:txBody>
                    <a:bodyPr/>
                    <a:lstStyle/>
                    <a:p>
                      <a:pPr algn="ctr">
                        <a:spcAft>
                          <a:spcPts val="200"/>
                        </a:spcAft>
                      </a:pPr>
                      <a:r>
                        <a:rPr lang="fr-BE" sz="1100"/>
                        <a:t>90%</a:t>
                      </a:r>
                    </a:p>
                  </a:txBody>
                  <a:tcPr marL="68580" marR="68580" marT="0" marB="0" anchor="ctr"/>
                </a:tc>
                <a:tc>
                  <a:txBody>
                    <a:bodyPr/>
                    <a:lstStyle/>
                    <a:p>
                      <a:pPr algn="ctr">
                        <a:spcAft>
                          <a:spcPts val="200"/>
                        </a:spcAft>
                      </a:pPr>
                      <a:r>
                        <a:rPr lang="fr-BE" sz="1100"/>
                        <a:t>95%</a:t>
                      </a:r>
                    </a:p>
                  </a:txBody>
                  <a:tcPr marL="68580" marR="68580" marT="0" marB="0" anchor="ctr"/>
                </a:tc>
                <a:tc>
                  <a:txBody>
                    <a:bodyPr/>
                    <a:lstStyle/>
                    <a:p>
                      <a:pPr algn="ctr">
                        <a:spcAft>
                          <a:spcPts val="200"/>
                        </a:spcAft>
                      </a:pPr>
                      <a:r>
                        <a:rPr lang="fr-BE" sz="1100"/>
                        <a:t>98%</a:t>
                      </a:r>
                    </a:p>
                  </a:txBody>
                  <a:tcPr marL="68580" marR="68580" marT="0" marB="0" anchor="ctr"/>
                </a:tc>
                <a:extLst>
                  <a:ext uri="{0D108BD9-81ED-4DB2-BD59-A6C34878D82A}">
                    <a16:rowId xmlns:a16="http://schemas.microsoft.com/office/drawing/2014/main" val="10015"/>
                  </a:ext>
                </a:extLst>
              </a:tr>
            </a:tbl>
          </a:graphicData>
        </a:graphic>
      </p:graphicFrame>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29</a:t>
            </a:fld>
            <a:r>
              <a:rPr lang="fr-BE"/>
              <a:t> </a:t>
            </a:r>
          </a:p>
        </p:txBody>
      </p:sp>
    </p:spTree>
    <p:extLst>
      <p:ext uri="{BB962C8B-B14F-4D97-AF65-F5344CB8AC3E}">
        <p14:creationId xmlns:p14="http://schemas.microsoft.com/office/powerpoint/2010/main" val="2839487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fr-BE">
                <a:sym typeface="Arial" charset="0"/>
              </a:rPr>
              <a:t>Les évolutions précitées requièrent …</a:t>
            </a:r>
          </a:p>
        </p:txBody>
      </p:sp>
      <p:sp>
        <p:nvSpPr>
          <p:cNvPr id="8195" name="Rectangle 3"/>
          <p:cNvSpPr>
            <a:spLocks noGrp="1" noChangeArrowheads="1"/>
          </p:cNvSpPr>
          <p:nvPr>
            <p:ph idx="1"/>
          </p:nvPr>
        </p:nvSpPr>
        <p:spPr/>
        <p:txBody>
          <a:bodyPr>
            <a:normAutofit fontScale="92500" lnSpcReduction="10000"/>
          </a:bodyPr>
          <a:lstStyle/>
          <a:p>
            <a:r>
              <a:rPr lang="fr-BE">
                <a:sym typeface="Arial" charset="0"/>
              </a:rPr>
              <a:t>une collaboration</a:t>
            </a:r>
            <a:r>
              <a:rPr lang="fr-BE"/>
              <a:t> </a:t>
            </a:r>
            <a:r>
              <a:rPr lang="fr-BE">
                <a:sym typeface="Arial" charset="0"/>
              </a:rPr>
              <a:t>entre</a:t>
            </a:r>
            <a:r>
              <a:rPr lang="fr-BE"/>
              <a:t> </a:t>
            </a:r>
            <a:r>
              <a:rPr lang="fr-BE">
                <a:sym typeface="Arial" charset="0"/>
              </a:rPr>
              <a:t>l'ensemble des acteurs des soins de santé</a:t>
            </a:r>
          </a:p>
          <a:p>
            <a:r>
              <a:rPr lang="fr-BE">
                <a:sym typeface="Arial" charset="0"/>
              </a:rPr>
              <a:t>une communication</a:t>
            </a:r>
            <a:r>
              <a:rPr lang="fr-BE"/>
              <a:t> </a:t>
            </a:r>
            <a:r>
              <a:rPr lang="fr-BE">
                <a:sym typeface="Arial" charset="0"/>
              </a:rPr>
              <a:t>électronique sécurisée et efficace</a:t>
            </a:r>
            <a:r>
              <a:rPr lang="fr-BE"/>
              <a:t> </a:t>
            </a:r>
            <a:r>
              <a:rPr lang="fr-BE">
                <a:sym typeface="Arial" charset="0"/>
              </a:rPr>
              <a:t>entre</a:t>
            </a:r>
            <a:r>
              <a:rPr lang="fr-BE"/>
              <a:t> </a:t>
            </a:r>
            <a:r>
              <a:rPr lang="fr-BE">
                <a:sym typeface="Arial" charset="0"/>
              </a:rPr>
              <a:t>tous les acteurs</a:t>
            </a:r>
            <a:r>
              <a:rPr lang="fr-BE"/>
              <a:t> </a:t>
            </a:r>
            <a:r>
              <a:rPr lang="fr-BE">
                <a:sym typeface="Arial" charset="0"/>
              </a:rPr>
              <a:t>des soins de santé</a:t>
            </a:r>
          </a:p>
          <a:p>
            <a:r>
              <a:rPr lang="fr-BE">
                <a:sym typeface="Arial" charset="0"/>
              </a:rPr>
              <a:t>des dossiers de patients informatisés, de qualité et dépassant le niveau de la spécialité</a:t>
            </a:r>
          </a:p>
          <a:p>
            <a:r>
              <a:rPr lang="fr-BE">
                <a:sym typeface="Arial" charset="0"/>
              </a:rPr>
              <a:t>des plans de soins et trajets de soins</a:t>
            </a:r>
          </a:p>
          <a:p>
            <a:r>
              <a:rPr lang="fr-BE">
                <a:sym typeface="Arial" charset="0"/>
              </a:rPr>
              <a:t>des processus</a:t>
            </a:r>
            <a:r>
              <a:rPr lang="fr-BE"/>
              <a:t> </a:t>
            </a:r>
            <a:r>
              <a:rPr lang="fr-BE">
                <a:sym typeface="Arial" charset="0"/>
              </a:rPr>
              <a:t>administratifs</a:t>
            </a:r>
            <a:r>
              <a:rPr lang="fr-BE"/>
              <a:t> </a:t>
            </a:r>
            <a:r>
              <a:rPr lang="fr-BE">
                <a:sym typeface="Arial" charset="0"/>
              </a:rPr>
              <a:t>optimalisés</a:t>
            </a:r>
          </a:p>
          <a:p>
            <a:r>
              <a:rPr lang="fr-BE">
                <a:sym typeface="Arial" charset="0"/>
              </a:rPr>
              <a:t>une interopérabilité</a:t>
            </a:r>
            <a:r>
              <a:rPr lang="fr-BE"/>
              <a:t> </a:t>
            </a:r>
            <a:r>
              <a:rPr lang="fr-BE">
                <a:sym typeface="Arial" charset="0"/>
              </a:rPr>
              <a:t>technique et sémantique</a:t>
            </a:r>
          </a:p>
          <a:p>
            <a:r>
              <a:rPr lang="fr-BE">
                <a:sym typeface="Arial" charset="0"/>
              </a:rPr>
              <a:t>des garanties en matière de</a:t>
            </a:r>
          </a:p>
          <a:p>
            <a:pPr lvl="1"/>
            <a:r>
              <a:rPr lang="fr-BE">
                <a:sym typeface="Arial" charset="0"/>
              </a:rPr>
              <a:t>sécurité de l’information</a:t>
            </a:r>
          </a:p>
          <a:p>
            <a:pPr lvl="1"/>
            <a:r>
              <a:rPr lang="fr-BE">
                <a:sym typeface="Arial" charset="0"/>
              </a:rPr>
              <a:t>protection</a:t>
            </a:r>
            <a:r>
              <a:rPr lang="fr-BE"/>
              <a:t> </a:t>
            </a:r>
            <a:r>
              <a:rPr lang="fr-BE">
                <a:sym typeface="Arial" charset="0"/>
              </a:rPr>
              <a:t>de la vie privée</a:t>
            </a:r>
          </a:p>
          <a:p>
            <a:pPr lvl="1"/>
            <a:r>
              <a:rPr lang="fr-BE">
                <a:sym typeface="Arial" charset="0"/>
              </a:rPr>
              <a:t>respect du secret professionnel</a:t>
            </a:r>
            <a:r>
              <a:rPr lang="fr-BE"/>
              <a:t> </a:t>
            </a:r>
            <a:r>
              <a:rPr lang="fr-BE">
                <a:sym typeface="Arial" charset="0"/>
              </a:rPr>
              <a:t>des prestataires de soins</a:t>
            </a:r>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3</a:t>
            </a:fld>
            <a:r>
              <a:rPr lang="fr-BE"/>
              <a:t> </a:t>
            </a:r>
          </a:p>
        </p:txBody>
      </p:sp>
    </p:spTree>
    <p:extLst>
      <p:ext uri="{BB962C8B-B14F-4D97-AF65-F5344CB8AC3E}">
        <p14:creationId xmlns:p14="http://schemas.microsoft.com/office/powerpoint/2010/main" val="1720127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Action 2: DPI hospitalier</a:t>
            </a:r>
          </a:p>
        </p:txBody>
      </p:sp>
      <p:sp>
        <p:nvSpPr>
          <p:cNvPr id="4099" name="Rectangle 3"/>
          <p:cNvSpPr>
            <a:spLocks noGrp="1" noChangeArrowheads="1"/>
          </p:cNvSpPr>
          <p:nvPr>
            <p:ph idx="1"/>
          </p:nvPr>
        </p:nvSpPr>
        <p:spPr/>
        <p:txBody>
          <a:bodyPr/>
          <a:lstStyle/>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7" name="Content Placeholder 2"/>
          <p:cNvSpPr txBox="1">
            <a:spLocks/>
          </p:cNvSpPr>
          <p:nvPr/>
        </p:nvSpPr>
        <p:spPr>
          <a:xfrm>
            <a:off x="6596445" y="2276872"/>
            <a:ext cx="2921000" cy="3014662"/>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endParaRPr lang="nl-BE" dirty="0"/>
          </a:p>
          <a:p>
            <a:pPr marL="457200" lvl="1" indent="0">
              <a:buNone/>
              <a:defRPr/>
            </a:pPr>
            <a:r>
              <a:rPr lang="fr-BE" dirty="0">
                <a:solidFill>
                  <a:schemeClr val="tx1">
                    <a:lumMod val="65000"/>
                    <a:lumOff val="35000"/>
                  </a:schemeClr>
                </a:solidFill>
              </a:rPr>
              <a:t>Budget progressif « </a:t>
            </a:r>
            <a:r>
              <a:rPr lang="fr-BE" dirty="0" err="1">
                <a:solidFill>
                  <a:schemeClr val="tx1">
                    <a:lumMod val="65000"/>
                    <a:lumOff val="35000"/>
                  </a:schemeClr>
                </a:solidFill>
              </a:rPr>
              <a:t>Early</a:t>
            </a:r>
            <a:r>
              <a:rPr lang="fr-BE" dirty="0">
                <a:solidFill>
                  <a:schemeClr val="tx1">
                    <a:lumMod val="65000"/>
                    <a:lumOff val="35000"/>
                  </a:schemeClr>
                </a:solidFill>
              </a:rPr>
              <a:t> </a:t>
            </a:r>
            <a:r>
              <a:rPr lang="fr-BE" dirty="0" err="1">
                <a:solidFill>
                  <a:schemeClr val="tx1">
                    <a:lumMod val="65000"/>
                    <a:lumOff val="35000"/>
                  </a:schemeClr>
                </a:solidFill>
              </a:rPr>
              <a:t>Adopters</a:t>
            </a:r>
            <a:r>
              <a:rPr lang="fr-BE" dirty="0">
                <a:solidFill>
                  <a:schemeClr val="tx1">
                    <a:lumMod val="65000"/>
                    <a:lumOff val="35000"/>
                  </a:schemeClr>
                </a:solidFill>
              </a:rPr>
              <a:t> »</a:t>
            </a:r>
          </a:p>
          <a:p>
            <a:pPr marL="457200" lvl="1" indent="0">
              <a:buNone/>
              <a:defRPr/>
            </a:pPr>
            <a:r>
              <a:rPr lang="fr-BE" dirty="0">
                <a:solidFill>
                  <a:schemeClr val="tx1">
                    <a:lumMod val="65000"/>
                    <a:lumOff val="35000"/>
                  </a:schemeClr>
                </a:solidFill>
              </a:rPr>
              <a:t>	de 0% à 5%</a:t>
            </a:r>
          </a:p>
          <a:p>
            <a:pPr marL="457200" lvl="1" indent="0">
              <a:buNone/>
              <a:defRPr/>
            </a:pPr>
            <a:endParaRPr lang="nl-BE" dirty="0">
              <a:solidFill>
                <a:schemeClr val="tx1">
                  <a:lumMod val="65000"/>
                  <a:lumOff val="35000"/>
                </a:schemeClr>
              </a:solidFill>
            </a:endParaRPr>
          </a:p>
          <a:p>
            <a:pPr marL="457200" lvl="1" indent="0">
              <a:buNone/>
              <a:defRPr/>
            </a:pPr>
            <a:r>
              <a:rPr lang="fr-BE" dirty="0">
                <a:solidFill>
                  <a:schemeClr val="tx1">
                    <a:lumMod val="65000"/>
                    <a:lumOff val="35000"/>
                  </a:schemeClr>
                </a:solidFill>
              </a:rPr>
              <a:t>Budget accélérateur:</a:t>
            </a:r>
          </a:p>
          <a:p>
            <a:pPr marL="457200" lvl="1" indent="0">
              <a:buNone/>
              <a:defRPr/>
            </a:pPr>
            <a:r>
              <a:rPr lang="fr-BE" dirty="0">
                <a:solidFill>
                  <a:schemeClr val="tx1">
                    <a:lumMod val="65000"/>
                    <a:lumOff val="35000"/>
                  </a:schemeClr>
                </a:solidFill>
              </a:rPr>
              <a:t>	= évolutif</a:t>
            </a:r>
          </a:p>
          <a:p>
            <a:pPr marL="457200" lvl="1" indent="0">
              <a:buNone/>
              <a:defRPr/>
            </a:pPr>
            <a:endParaRPr lang="nl-BE" dirty="0">
              <a:solidFill>
                <a:schemeClr val="tx1">
                  <a:lumMod val="65000"/>
                  <a:lumOff val="35000"/>
                </a:schemeClr>
              </a:solidFill>
            </a:endParaRPr>
          </a:p>
          <a:p>
            <a:pPr marL="457200" lvl="1" indent="0">
              <a:buNone/>
              <a:defRPr/>
            </a:pPr>
            <a:r>
              <a:rPr lang="fr-BE" dirty="0">
                <a:solidFill>
                  <a:schemeClr val="tx1">
                    <a:lumMod val="65000"/>
                    <a:lumOff val="35000"/>
                  </a:schemeClr>
                </a:solidFill>
              </a:rPr>
              <a:t>Socle par lit = dégressif </a:t>
            </a:r>
          </a:p>
          <a:p>
            <a:pPr marL="457200" lvl="1" indent="0">
              <a:buNone/>
              <a:defRPr/>
            </a:pPr>
            <a:r>
              <a:rPr lang="fr-BE" dirty="0">
                <a:solidFill>
                  <a:schemeClr val="tx1">
                    <a:lumMod val="65000"/>
                    <a:lumOff val="35000"/>
                  </a:schemeClr>
                </a:solidFill>
              </a:rPr>
              <a:t>	de 25% à 10%</a:t>
            </a:r>
          </a:p>
          <a:p>
            <a:pPr marL="457200" lvl="1" indent="0">
              <a:buNone/>
              <a:defRPr/>
            </a:pPr>
            <a:endParaRPr lang="nl-BE" dirty="0">
              <a:solidFill>
                <a:schemeClr val="tx1">
                  <a:lumMod val="65000"/>
                  <a:lumOff val="35000"/>
                </a:schemeClr>
              </a:solidFill>
            </a:endParaRPr>
          </a:p>
          <a:p>
            <a:pPr marL="457200" lvl="1" indent="0">
              <a:buNone/>
              <a:defRPr/>
            </a:pPr>
            <a:r>
              <a:rPr lang="fr-BE" dirty="0">
                <a:solidFill>
                  <a:schemeClr val="tx1">
                    <a:lumMod val="65000"/>
                    <a:lumOff val="35000"/>
                  </a:schemeClr>
                </a:solidFill>
              </a:rPr>
              <a:t>Socle par hôpital = dégressif</a:t>
            </a:r>
          </a:p>
          <a:p>
            <a:pPr marL="457200" lvl="1" indent="0">
              <a:buNone/>
              <a:defRPr/>
            </a:pPr>
            <a:r>
              <a:rPr lang="fr-BE" dirty="0">
                <a:solidFill>
                  <a:schemeClr val="tx1">
                    <a:lumMod val="65000"/>
                    <a:lumOff val="35000"/>
                  </a:schemeClr>
                </a:solidFill>
              </a:rPr>
              <a:t>	de 20% à 5%</a:t>
            </a:r>
          </a:p>
          <a:p>
            <a:pPr marL="457200" lvl="1" indent="0">
              <a:buNone/>
              <a:defRPr/>
            </a:pPr>
            <a:endParaRPr lang="nl-BE" dirty="0"/>
          </a:p>
        </p:txBody>
      </p:sp>
      <p:cxnSp>
        <p:nvCxnSpPr>
          <p:cNvPr id="8" name="Straight Connector 7"/>
          <p:cNvCxnSpPr/>
          <p:nvPr/>
        </p:nvCxnSpPr>
        <p:spPr>
          <a:xfrm>
            <a:off x="6249145" y="1999469"/>
            <a:ext cx="866175" cy="4005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76963" y="3252788"/>
            <a:ext cx="900112" cy="55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176963" y="4065589"/>
            <a:ext cx="922780" cy="3719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176963" y="4581526"/>
            <a:ext cx="900112" cy="71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Chart 18"/>
          <p:cNvGraphicFramePr>
            <a:graphicFrameLocks/>
          </p:cNvGraphicFramePr>
          <p:nvPr>
            <p:extLst>
              <p:ext uri="{D42A27DB-BD31-4B8C-83A1-F6EECF244321}">
                <p14:modId xmlns:p14="http://schemas.microsoft.com/office/powerpoint/2010/main" val="1219290117"/>
              </p:ext>
            </p:extLst>
          </p:nvPr>
        </p:nvGraphicFramePr>
        <p:xfrm>
          <a:off x="703390" y="1340768"/>
          <a:ext cx="6121818"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30</a:t>
            </a:fld>
            <a:r>
              <a:rPr lang="fr-BE"/>
              <a:t> </a:t>
            </a:r>
          </a:p>
        </p:txBody>
      </p:sp>
    </p:spTree>
    <p:extLst>
      <p:ext uri="{BB962C8B-B14F-4D97-AF65-F5344CB8AC3E}">
        <p14:creationId xmlns:p14="http://schemas.microsoft.com/office/powerpoint/2010/main" val="2732375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BE"/>
              <a:t>Roadmap 2.0 : prestataires de soins</a:t>
            </a:r>
          </a:p>
        </p:txBody>
      </p:sp>
      <p:sp>
        <p:nvSpPr>
          <p:cNvPr id="3" name="Tijdelijke aanduiding voor inhoud 2"/>
          <p:cNvSpPr>
            <a:spLocks noGrp="1"/>
          </p:cNvSpPr>
          <p:nvPr>
            <p:ph idx="1"/>
          </p:nvPr>
        </p:nvSpPr>
        <p:spPr/>
        <p:txBody>
          <a:bodyPr>
            <a:normAutofit fontScale="92500" lnSpcReduction="20000"/>
          </a:bodyPr>
          <a:lstStyle/>
          <a:p>
            <a:pPr>
              <a:buFont typeface="Calibri" panose="020F0502020204030204" pitchFamily="34" charset="0"/>
              <a:buChar char="◌"/>
            </a:pPr>
            <a:r>
              <a:rPr lang="fr-BE" dirty="0"/>
              <a:t>Pour tous les autres types de prestataires de soins, un DPI aura été défini. Ces derniers seront aussi en mesure de publier et d'actualiser certaines informations issues de leur DPI dans le coffre-fort sécurisé.</a:t>
            </a:r>
          </a:p>
          <a:p>
            <a:pPr lvl="1">
              <a:buFont typeface="Arial" panose="020B0604020202020204" pitchFamily="34" charset="0"/>
              <a:buChar char="•"/>
            </a:pPr>
            <a:r>
              <a:rPr lang="fr-BE" dirty="0"/>
              <a:t>disponible pour les infirmiers à domicile et les kinésithérapeutes, pour lesquels une version actualisée est en cours d’élaboration</a:t>
            </a:r>
          </a:p>
          <a:p>
            <a:pPr lvl="1">
              <a:buFont typeface="Arial" panose="020B0604020202020204" pitchFamily="34" charset="0"/>
              <a:buChar char="•"/>
            </a:pPr>
            <a:r>
              <a:rPr lang="fr-BE" dirty="0"/>
              <a:t>demeure un point d’action (3.6) dans la roadmap 3.0</a:t>
            </a:r>
          </a:p>
          <a:p>
            <a:pPr>
              <a:buFont typeface="Wingdings" panose="05000000000000000000" pitchFamily="2" charset="2"/>
              <a:buChar char="ü"/>
            </a:pPr>
            <a:endParaRPr lang="nl-BE" dirty="0" smtClean="0"/>
          </a:p>
          <a:p>
            <a:pPr>
              <a:buFont typeface="Wingdings" panose="05000000000000000000" pitchFamily="2" charset="2"/>
              <a:buChar char="ü"/>
            </a:pPr>
            <a:r>
              <a:rPr lang="fr-BE" dirty="0"/>
              <a:t>Les médicaments et les prestations médicales seront prescrits par la voie électronique.</a:t>
            </a:r>
          </a:p>
          <a:p>
            <a:pPr lvl="1">
              <a:buFont typeface="Arial" panose="020B0604020202020204" pitchFamily="34" charset="0"/>
              <a:buChar char="•"/>
            </a:pPr>
            <a:r>
              <a:rPr lang="fr-BE" dirty="0"/>
              <a:t>points d’action 4.3 et 4.4 dans la roadmap 3.0</a:t>
            </a:r>
          </a:p>
          <a:p>
            <a:pPr lvl="2">
              <a:buFont typeface="Calibri" panose="020F0502020204030204" pitchFamily="34" charset="0"/>
              <a:buChar char="−"/>
            </a:pPr>
            <a:r>
              <a:rPr lang="fr-BE" dirty="0"/>
              <a:t>dématérialisation totale</a:t>
            </a:r>
          </a:p>
          <a:p>
            <a:pPr lvl="2">
              <a:buFont typeface="Calibri" panose="020F0502020204030204" pitchFamily="34" charset="0"/>
              <a:buChar char="−"/>
            </a:pPr>
            <a:r>
              <a:rPr lang="fr-BE" dirty="0"/>
              <a:t>extension à d’autres types de prescriptions</a:t>
            </a:r>
          </a:p>
          <a:p>
            <a:pPr lvl="2">
              <a:buFont typeface="Calibri" panose="020F0502020204030204" pitchFamily="34" charset="0"/>
              <a:buChar char="−"/>
            </a:pPr>
            <a:r>
              <a:rPr lang="fr-BE" dirty="0"/>
              <a:t>VIDIS</a:t>
            </a:r>
          </a:p>
          <a:p>
            <a:pPr marL="0" indent="0">
              <a:buNone/>
            </a:pPr>
            <a:endParaRPr lang="nl-BE"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31</a:t>
            </a:fld>
            <a:r>
              <a:rPr lang="fr-BE"/>
              <a:t> </a:t>
            </a:r>
          </a:p>
        </p:txBody>
      </p:sp>
    </p:spTree>
    <p:extLst>
      <p:ext uri="{BB962C8B-B14F-4D97-AF65-F5344CB8AC3E}">
        <p14:creationId xmlns:p14="http://schemas.microsoft.com/office/powerpoint/2010/main" val="2445435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BE"/>
              <a:t>Prescription électronique avec un code Recip-e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601" y="1556792"/>
            <a:ext cx="576167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32</a:t>
            </a:fld>
            <a:r>
              <a:rPr lang="fr-BE"/>
              <a:t> </a:t>
            </a:r>
          </a:p>
        </p:txBody>
      </p:sp>
    </p:spTree>
    <p:extLst>
      <p:ext uri="{BB962C8B-B14F-4D97-AF65-F5344CB8AC3E}">
        <p14:creationId xmlns:p14="http://schemas.microsoft.com/office/powerpoint/2010/main" val="625658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BE"/>
              <a:t>Prescription entièrement électronique</a:t>
            </a:r>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42158" y="1454779"/>
            <a:ext cx="8221684" cy="4451680"/>
          </a:xfr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33</a:t>
            </a:fld>
            <a:r>
              <a:rPr lang="fr-BE"/>
              <a:t> </a:t>
            </a:r>
          </a:p>
        </p:txBody>
      </p:sp>
    </p:spTree>
    <p:extLst>
      <p:ext uri="{BB962C8B-B14F-4D97-AF65-F5344CB8AC3E}">
        <p14:creationId xmlns:p14="http://schemas.microsoft.com/office/powerpoint/2010/main" val="1136943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BE"/>
              <a:t>Prescription électronique de médicaments</a:t>
            </a:r>
          </a:p>
        </p:txBody>
      </p:sp>
      <p:pic>
        <p:nvPicPr>
          <p:cNvPr id="4" name="Picture 3"/>
          <p:cNvPicPr>
            <a:picLocks noChangeAspect="1"/>
          </p:cNvPicPr>
          <p:nvPr/>
        </p:nvPicPr>
        <p:blipFill>
          <a:blip r:embed="rId2"/>
          <a:stretch>
            <a:fillRect/>
          </a:stretch>
        </p:blipFill>
        <p:spPr>
          <a:xfrm>
            <a:off x="1064568" y="1196752"/>
            <a:ext cx="7889653" cy="4742186"/>
          </a:xfrm>
          <a:prstGeom prst="rect">
            <a:avLst/>
          </a:prstGeom>
        </p:spPr>
      </p:pic>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34</a:t>
            </a:fld>
            <a:r>
              <a:rPr lang="fr-BE"/>
              <a:t> </a:t>
            </a:r>
          </a:p>
        </p:txBody>
      </p:sp>
    </p:spTree>
    <p:extLst>
      <p:ext uri="{BB962C8B-B14F-4D97-AF65-F5344CB8AC3E}">
        <p14:creationId xmlns:p14="http://schemas.microsoft.com/office/powerpoint/2010/main" val="6714435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prestataires de soins</a:t>
            </a:r>
          </a:p>
        </p:txBody>
      </p:sp>
      <p:sp>
        <p:nvSpPr>
          <p:cNvPr id="3" name="Content Placeholder 2"/>
          <p:cNvSpPr>
            <a:spLocks noGrp="1"/>
          </p:cNvSpPr>
          <p:nvPr>
            <p:ph idx="1"/>
          </p:nvPr>
        </p:nvSpPr>
        <p:spPr/>
        <p:txBody>
          <a:bodyPr/>
          <a:lstStyle/>
          <a:p>
            <a:pPr>
              <a:buFont typeface="Wingdings" panose="05000000000000000000" pitchFamily="2" charset="2"/>
              <a:buChar char="ü"/>
            </a:pPr>
            <a:r>
              <a:rPr lang="fr-BE"/>
              <a:t>Les pharmaciens publieront des informations concernant les médicaments délivrés dans le dossier pharmaceutique partagé (DPP) qui alimente le schéma de médication; le schéma de médication du patient sera également disponible dans le coffre-fort sécurisé et sera notamment partagé par les médecins, pharmaciens, infirmiers à domicile et hôpitaux.</a:t>
            </a:r>
          </a:p>
          <a:p>
            <a:pPr>
              <a:buFont typeface="Wingdings" panose="05000000000000000000" pitchFamily="2" charset="2"/>
              <a:buChar char="ü"/>
            </a:pPr>
            <a:endParaRPr lang="nl-BE" dirty="0"/>
          </a:p>
          <a:p>
            <a:pPr>
              <a:buFont typeface="Wingdings" panose="05000000000000000000" pitchFamily="2" charset="2"/>
              <a:buChar char="ü"/>
            </a:pPr>
            <a:r>
              <a:rPr lang="fr-BE"/>
              <a:t>Le médecin généraliste, par le biais de son DMI, aura accès à toutes les informations médicales publiées de son patient.</a:t>
            </a:r>
          </a:p>
          <a:p>
            <a:endParaRPr lang="nl-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35</a:t>
            </a:fld>
            <a:r>
              <a:rPr lang="fr-BE"/>
              <a:t> </a:t>
            </a:r>
          </a:p>
        </p:txBody>
      </p:sp>
    </p:spTree>
    <p:extLst>
      <p:ext uri="{BB962C8B-B14F-4D97-AF65-F5344CB8AC3E}">
        <p14:creationId xmlns:p14="http://schemas.microsoft.com/office/powerpoint/2010/main" val="238062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prestataires de soins</a:t>
            </a:r>
          </a:p>
        </p:txBody>
      </p:sp>
      <p:sp>
        <p:nvSpPr>
          <p:cNvPr id="3" name="Content Placeholder 2"/>
          <p:cNvSpPr>
            <a:spLocks noGrp="1"/>
          </p:cNvSpPr>
          <p:nvPr>
            <p:ph idx="1"/>
          </p:nvPr>
        </p:nvSpPr>
        <p:spPr/>
        <p:txBody>
          <a:bodyPr>
            <a:normAutofit/>
          </a:bodyPr>
          <a:lstStyle/>
          <a:p>
            <a:pPr>
              <a:buFont typeface="Calibri" panose="020F0502020204030204" pitchFamily="34" charset="0"/>
              <a:buChar char="◌"/>
            </a:pPr>
            <a:r>
              <a:rPr lang="fr-BE"/>
              <a:t>L’ensemble des prestataires de soins auront accès à toutes les données médicales publiées de leurs patients, pour autant qu’elles soient pertinentes pour eux. Des filtres seront définis à cet effet. L’information pourra également être complétée de façon multidisciplinaire.</a:t>
            </a:r>
          </a:p>
          <a:p>
            <a:pPr lvl="1">
              <a:buFont typeface="Arial" panose="020B0604020202020204" pitchFamily="34" charset="0"/>
              <a:buChar char="•"/>
            </a:pPr>
            <a:r>
              <a:rPr lang="fr-BE"/>
              <a:t>demeure un point d’action (4.1 et 4.2) dans la roadmap 3.0</a:t>
            </a:r>
          </a:p>
          <a:p>
            <a:endParaRPr lang="nl-BE" dirty="0" smtClean="0"/>
          </a:p>
          <a:p>
            <a:pPr>
              <a:buFont typeface="Calibri" panose="020F0502020204030204" pitchFamily="34" charset="0"/>
              <a:buChar char="◌"/>
            </a:pPr>
            <a:r>
              <a:rPr lang="fr-BE"/>
              <a:t>Les informations médicales seront au maximum créées et publiées de manière structurée et interopérable sur le plan sémantique.</a:t>
            </a:r>
          </a:p>
          <a:p>
            <a:pPr lvl="1">
              <a:buFont typeface="Arial" panose="020B0604020202020204" pitchFamily="34" charset="0"/>
              <a:buChar char="•"/>
            </a:pPr>
            <a:r>
              <a:rPr lang="fr-BE"/>
              <a:t>demeure un point d’action (0.5 et 0.6) dans la roadmap 3.0</a:t>
            </a:r>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36</a:t>
            </a:fld>
            <a:r>
              <a:rPr lang="fr-BE"/>
              <a:t> </a:t>
            </a:r>
          </a:p>
        </p:txBody>
      </p:sp>
    </p:spTree>
    <p:extLst>
      <p:ext uri="{BB962C8B-B14F-4D97-AF65-F5344CB8AC3E}">
        <p14:creationId xmlns:p14="http://schemas.microsoft.com/office/powerpoint/2010/main" val="786526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prestataires de soins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fr-BE"/>
              <a:t>Tous les prestataires de soins pourront communiquer entre eux via la </a:t>
            </a:r>
            <a:r>
              <a:rPr lang="fr-BE">
                <a:solidFill>
                  <a:srgbClr val="087670"/>
                </a:solidFill>
              </a:rPr>
              <a:t>eHealth</a:t>
            </a:r>
            <a:r>
              <a:rPr lang="fr-BE"/>
              <a:t>Box. Certains formulaires standard seront mis à disposition à cet effet.</a:t>
            </a:r>
          </a:p>
          <a:p>
            <a:pPr lvl="1">
              <a:buFont typeface="Arial" panose="020B0604020202020204" pitchFamily="34" charset="0"/>
              <a:buChar char="•"/>
            </a:pPr>
            <a:r>
              <a:rPr lang="fr-BE"/>
              <a:t>évolution des fonctionnalités </a:t>
            </a:r>
            <a:r>
              <a:rPr lang="fr-BE">
                <a:solidFill>
                  <a:srgbClr val="07766F"/>
                </a:solidFill>
              </a:rPr>
              <a:t>eHealth</a:t>
            </a:r>
            <a:r>
              <a:rPr lang="fr-BE"/>
              <a:t>Box est prévue, e.a. pour l’envoi vers (des prestataire de soins dans) des établissements de soins</a:t>
            </a:r>
          </a:p>
          <a:p>
            <a:pPr lvl="2"/>
            <a:endParaRPr lang="nl-BE" dirty="0" smtClean="0"/>
          </a:p>
          <a:p>
            <a:endParaRPr lang="nl-BE" dirty="0" smtClean="0"/>
          </a:p>
          <a:p>
            <a:endParaRPr lang="nl-BE"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37</a:t>
            </a:fld>
            <a:r>
              <a:rPr lang="fr-BE"/>
              <a:t> </a:t>
            </a:r>
          </a:p>
        </p:txBody>
      </p:sp>
    </p:spTree>
    <p:extLst>
      <p:ext uri="{BB962C8B-B14F-4D97-AF65-F5344CB8AC3E}">
        <p14:creationId xmlns:p14="http://schemas.microsoft.com/office/powerpoint/2010/main" val="303570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BE"/>
              <a:t>eHealthBox</a:t>
            </a:r>
          </a:p>
        </p:txBody>
      </p:sp>
      <p:sp>
        <p:nvSpPr>
          <p:cNvPr id="5" name="TextBox 4"/>
          <p:cNvSpPr txBox="1"/>
          <p:nvPr/>
        </p:nvSpPr>
        <p:spPr>
          <a:xfrm>
            <a:off x="7545288" y="5445224"/>
            <a:ext cx="1800200" cy="276999"/>
          </a:xfrm>
          <a:prstGeom prst="rect">
            <a:avLst/>
          </a:prstGeom>
          <a:noFill/>
        </p:spPr>
        <p:txBody>
          <a:bodyPr wrap="square" rtlCol="0">
            <a:spAutoFit/>
          </a:bodyPr>
          <a:lstStyle/>
          <a:p>
            <a:r>
              <a:rPr lang="fr-BE" sz="1200"/>
              <a:t>23/09/2019</a:t>
            </a:r>
          </a:p>
        </p:txBody>
      </p:sp>
      <p:sp>
        <p:nvSpPr>
          <p:cNvPr id="6" name="Slide Number Placeholder 5"/>
          <p:cNvSpPr>
            <a:spLocks noGrp="1"/>
          </p:cNvSpPr>
          <p:nvPr>
            <p:ph type="sldNum" sz="quarter" idx="4"/>
          </p:nvPr>
        </p:nvSpPr>
        <p:spPr/>
        <p:txBody>
          <a:bodyPr/>
          <a:lstStyle/>
          <a:p>
            <a:r>
              <a:rPr lang="fr-BE"/>
              <a:t> </a:t>
            </a:r>
            <a:fld id="{30A9230E-FFBB-4CCB-ABD7-198084EDE768}" type="slidenum">
              <a:rPr lang="fr-BE" smtClean="0"/>
              <a:pPr/>
              <a:t>38</a:t>
            </a:fld>
            <a:r>
              <a:rPr lang="fr-BE"/>
              <a:t> </a:t>
            </a:r>
          </a:p>
        </p:txBody>
      </p:sp>
      <p:pic>
        <p:nvPicPr>
          <p:cNvPr id="4" name="Picture 3"/>
          <p:cNvPicPr>
            <a:picLocks noChangeAspect="1"/>
          </p:cNvPicPr>
          <p:nvPr/>
        </p:nvPicPr>
        <p:blipFill>
          <a:blip r:embed="rId2"/>
          <a:stretch>
            <a:fillRect/>
          </a:stretch>
        </p:blipFill>
        <p:spPr>
          <a:xfrm>
            <a:off x="704528" y="1268760"/>
            <a:ext cx="6409289" cy="4668156"/>
          </a:xfrm>
          <a:prstGeom prst="rect">
            <a:avLst/>
          </a:prstGeom>
        </p:spPr>
      </p:pic>
    </p:spTree>
    <p:extLst>
      <p:ext uri="{BB962C8B-B14F-4D97-AF65-F5344CB8AC3E}">
        <p14:creationId xmlns:p14="http://schemas.microsoft.com/office/powerpoint/2010/main" val="42310603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prestataires de soins</a:t>
            </a:r>
          </a:p>
        </p:txBody>
      </p:sp>
      <p:sp>
        <p:nvSpPr>
          <p:cNvPr id="3" name="Content Placeholder 2"/>
          <p:cNvSpPr>
            <a:spLocks noGrp="1"/>
          </p:cNvSpPr>
          <p:nvPr>
            <p:ph idx="1"/>
          </p:nvPr>
        </p:nvSpPr>
        <p:spPr/>
        <p:txBody>
          <a:bodyPr/>
          <a:lstStyle/>
          <a:p>
            <a:pPr>
              <a:buFont typeface="Wingdings" panose="05000000000000000000" pitchFamily="2" charset="2"/>
              <a:buChar char="ü"/>
            </a:pPr>
            <a:r>
              <a:rPr lang="fr-BE"/>
              <a:t>Les prestataires de soins pourront faire appel à la télémédecine en utilisant des applications de ‘mobile health’ qui auront fait l’objet d’un enregistrement officiel. Cet enregistrement sera conditionné par un certain nombre de contrôles en termes de protection des données, interopérabilité, label CE pour les dispositifs médicaux et evidence based medicine (EBM).</a:t>
            </a:r>
          </a:p>
          <a:p>
            <a:pPr lvl="1">
              <a:buFont typeface="Arial" panose="020B0604020202020204" pitchFamily="34" charset="0"/>
              <a:buChar char="•"/>
            </a:pPr>
            <a:r>
              <a:rPr lang="fr-BE"/>
              <a:t>voir </a:t>
            </a:r>
            <a:r>
              <a:rPr lang="fr-BE">
                <a:hlinkClick r:id="rId2"/>
              </a:rPr>
              <a:t>https://mhealthbelgium.be/</a:t>
            </a:r>
            <a:r>
              <a:rPr lang="fr-BE"/>
              <a:t> </a:t>
            </a:r>
          </a:p>
          <a:p>
            <a:pPr lvl="1">
              <a:buFont typeface="Arial" panose="020B0604020202020204" pitchFamily="34" charset="0"/>
              <a:buChar char="•"/>
            </a:pPr>
            <a:r>
              <a:rPr lang="fr-BE"/>
              <a:t>13 apps sont entre-temps conformes au niveau M1</a:t>
            </a:r>
          </a:p>
          <a:p>
            <a:endParaRPr lang="nl-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39</a:t>
            </a:fld>
            <a:r>
              <a:rPr lang="fr-BE"/>
              <a:t> </a:t>
            </a:r>
          </a:p>
        </p:txBody>
      </p:sp>
    </p:spTree>
    <p:extLst>
      <p:ext uri="{BB962C8B-B14F-4D97-AF65-F5344CB8AC3E}">
        <p14:creationId xmlns:p14="http://schemas.microsoft.com/office/powerpoint/2010/main" val="4182460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r>
              <a:rPr lang="fr-BE" sz="3200" dirty="0"/>
              <a:t>La communication électronique promeut également ...</a:t>
            </a:r>
          </a:p>
        </p:txBody>
      </p:sp>
      <p:sp>
        <p:nvSpPr>
          <p:cNvPr id="9219" name="Rectangle 3"/>
          <p:cNvSpPr>
            <a:spLocks noGrp="1" noChangeArrowheads="1"/>
          </p:cNvSpPr>
          <p:nvPr>
            <p:ph idx="1"/>
          </p:nvPr>
        </p:nvSpPr>
        <p:spPr/>
        <p:txBody>
          <a:bodyPr>
            <a:normAutofit fontScale="92500"/>
          </a:bodyPr>
          <a:lstStyle/>
          <a:p>
            <a:r>
              <a:rPr lang="fr-BE" dirty="0"/>
              <a:t>la qualité des prestations de soins de santé et la sécurité du patient</a:t>
            </a:r>
          </a:p>
          <a:p>
            <a:pPr lvl="1"/>
            <a:r>
              <a:rPr lang="fr-BE" dirty="0"/>
              <a:t>éviter des soins ou médicaments inappropriés</a:t>
            </a:r>
          </a:p>
          <a:p>
            <a:pPr lvl="2"/>
            <a:r>
              <a:rPr lang="fr-BE" dirty="0"/>
              <a:t>incompatibilité de plusieurs médicaments</a:t>
            </a:r>
          </a:p>
          <a:p>
            <a:pPr lvl="2"/>
            <a:r>
              <a:rPr lang="fr-BE" dirty="0"/>
              <a:t>contre-indications à certains médicaments chez un patient (p. ex. allergies, affections, ...)</a:t>
            </a:r>
          </a:p>
          <a:p>
            <a:pPr lvl="1"/>
            <a:r>
              <a:rPr lang="fr-BE" dirty="0"/>
              <a:t>éviter des fautes lors de l'administration de soins et de médicaments</a:t>
            </a:r>
          </a:p>
          <a:p>
            <a:pPr lvl="1"/>
            <a:r>
              <a:rPr lang="fr-BE" dirty="0"/>
              <a:t>disponibilité de banques de données fiables contenant des informations relatives aux bonnes pratiques en matière de traitement et des scripts d'appui à la politique</a:t>
            </a:r>
          </a:p>
          <a:p>
            <a:r>
              <a:rPr lang="fr-BE" dirty="0"/>
              <a:t>et permet d'éviter des examens multiples inutiles =&gt; simplifie la vie du patient et pas de frais supplémentaires inutiles</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a:t>
            </a:fld>
            <a:r>
              <a:rPr lang="fr-BE"/>
              <a:t> </a:t>
            </a:r>
          </a:p>
        </p:txBody>
      </p:sp>
    </p:spTree>
    <p:extLst>
      <p:ext uri="{BB962C8B-B14F-4D97-AF65-F5344CB8AC3E}">
        <p14:creationId xmlns:p14="http://schemas.microsoft.com/office/powerpoint/2010/main" val="3759234621"/>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Apps de santé mobiles </a:t>
            </a: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40</a:t>
            </a:fld>
            <a:r>
              <a:rPr lang="fr-BE"/>
              <a:t> </a:t>
            </a:r>
          </a:p>
        </p:txBody>
      </p:sp>
      <p:pic>
        <p:nvPicPr>
          <p:cNvPr id="6" name="Content Placeholder 5"/>
          <p:cNvPicPr>
            <a:picLocks noGrp="1" noChangeAspect="1"/>
          </p:cNvPicPr>
          <p:nvPr>
            <p:ph idx="1"/>
          </p:nvPr>
        </p:nvPicPr>
        <p:blipFill>
          <a:blip r:embed="rId2"/>
          <a:stretch>
            <a:fillRect/>
          </a:stretch>
        </p:blipFill>
        <p:spPr>
          <a:xfrm>
            <a:off x="495300" y="1280873"/>
            <a:ext cx="8915400" cy="4799492"/>
          </a:xfrm>
          <a:prstGeom prst="rect">
            <a:avLst/>
          </a:prstGeom>
        </p:spPr>
      </p:pic>
    </p:spTree>
    <p:extLst>
      <p:ext uri="{BB962C8B-B14F-4D97-AF65-F5344CB8AC3E}">
        <p14:creationId xmlns:p14="http://schemas.microsoft.com/office/powerpoint/2010/main" val="167503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noProof="0">
                <a:solidFill>
                  <a:srgbClr val="77C9F2"/>
                </a:solidFill>
                <a:latin typeface="+mj-lt"/>
              </a:rPr>
              <a:t>Apps de santé mobiles - pyramide de validation</a:t>
            </a:r>
          </a:p>
        </p:txBody>
      </p:sp>
      <p:grpSp>
        <p:nvGrpSpPr>
          <p:cNvPr id="24" name="Group 23"/>
          <p:cNvGrpSpPr/>
          <p:nvPr/>
        </p:nvGrpSpPr>
        <p:grpSpPr>
          <a:xfrm>
            <a:off x="488504" y="1052514"/>
            <a:ext cx="8928992" cy="5328815"/>
            <a:chOff x="107504" y="1052513"/>
            <a:chExt cx="8928992" cy="5328815"/>
          </a:xfrm>
        </p:grpSpPr>
        <p:grpSp>
          <p:nvGrpSpPr>
            <p:cNvPr id="19" name="Group 18"/>
            <p:cNvGrpSpPr/>
            <p:nvPr/>
          </p:nvGrpSpPr>
          <p:grpSpPr>
            <a:xfrm>
              <a:off x="107504" y="1052513"/>
              <a:ext cx="8928992" cy="5256211"/>
              <a:chOff x="-540568" y="1052513"/>
              <a:chExt cx="8928992" cy="5256211"/>
            </a:xfrm>
          </p:grpSpPr>
          <p:grpSp>
            <p:nvGrpSpPr>
              <p:cNvPr id="13" name="Group 12"/>
              <p:cNvGrpSpPr/>
              <p:nvPr/>
            </p:nvGrpSpPr>
            <p:grpSpPr>
              <a:xfrm>
                <a:off x="1549678" y="1052513"/>
                <a:ext cx="6044643" cy="5256211"/>
                <a:chOff x="1549678" y="1052513"/>
                <a:chExt cx="6044643" cy="5256211"/>
              </a:xfrm>
            </p:grpSpPr>
            <p:sp>
              <p:nvSpPr>
                <p:cNvPr id="14" name="Isosceles Triangle 13"/>
                <p:cNvSpPr/>
                <p:nvPr/>
              </p:nvSpPr>
              <p:spPr>
                <a:xfrm>
                  <a:off x="1549678" y="1052513"/>
                  <a:ext cx="5256211" cy="5256211"/>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4177784" y="1340772"/>
                  <a:ext cx="3416537" cy="951661"/>
                </a:xfrm>
                <a:custGeom>
                  <a:avLst/>
                  <a:gdLst>
                    <a:gd name="connsiteX0" fmla="*/ 0 w 3416537"/>
                    <a:gd name="connsiteY0" fmla="*/ 158613 h 951661"/>
                    <a:gd name="connsiteX1" fmla="*/ 158613 w 3416537"/>
                    <a:gd name="connsiteY1" fmla="*/ 0 h 951661"/>
                    <a:gd name="connsiteX2" fmla="*/ 3257924 w 3416537"/>
                    <a:gd name="connsiteY2" fmla="*/ 0 h 951661"/>
                    <a:gd name="connsiteX3" fmla="*/ 3416537 w 3416537"/>
                    <a:gd name="connsiteY3" fmla="*/ 158613 h 951661"/>
                    <a:gd name="connsiteX4" fmla="*/ 3416537 w 3416537"/>
                    <a:gd name="connsiteY4" fmla="*/ 793048 h 951661"/>
                    <a:gd name="connsiteX5" fmla="*/ 3257924 w 3416537"/>
                    <a:gd name="connsiteY5" fmla="*/ 951661 h 951661"/>
                    <a:gd name="connsiteX6" fmla="*/ 158613 w 3416537"/>
                    <a:gd name="connsiteY6" fmla="*/ 951661 h 951661"/>
                    <a:gd name="connsiteX7" fmla="*/ 0 w 3416537"/>
                    <a:gd name="connsiteY7" fmla="*/ 793048 h 951661"/>
                    <a:gd name="connsiteX8" fmla="*/ 0 w 3416537"/>
                    <a:gd name="connsiteY8" fmla="*/ 158613 h 9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6537" h="951661">
                      <a:moveTo>
                        <a:pt x="0" y="158613"/>
                      </a:moveTo>
                      <a:cubicBezTo>
                        <a:pt x="0" y="71013"/>
                        <a:pt x="71013" y="0"/>
                        <a:pt x="158613" y="0"/>
                      </a:cubicBezTo>
                      <a:lnTo>
                        <a:pt x="3257924" y="0"/>
                      </a:lnTo>
                      <a:cubicBezTo>
                        <a:pt x="3345524" y="0"/>
                        <a:pt x="3416537" y="71013"/>
                        <a:pt x="3416537" y="158613"/>
                      </a:cubicBezTo>
                      <a:lnTo>
                        <a:pt x="3416537" y="793048"/>
                      </a:lnTo>
                      <a:cubicBezTo>
                        <a:pt x="3416537" y="880648"/>
                        <a:pt x="3345524" y="951661"/>
                        <a:pt x="3257924" y="951661"/>
                      </a:cubicBezTo>
                      <a:lnTo>
                        <a:pt x="158613" y="951661"/>
                      </a:lnTo>
                      <a:cubicBezTo>
                        <a:pt x="71013" y="951661"/>
                        <a:pt x="0" y="880648"/>
                        <a:pt x="0" y="793048"/>
                      </a:cubicBezTo>
                      <a:lnTo>
                        <a:pt x="0" y="15861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416" tIns="107416" rIns="107416" bIns="107416" numCol="1" spcCol="1270" anchor="ctr" anchorCtr="0">
                  <a:noAutofit/>
                </a:bodyPr>
                <a:lstStyle/>
                <a:p>
                  <a:pPr defTabSz="711200">
                    <a:lnSpc>
                      <a:spcPct val="90000"/>
                    </a:lnSpc>
                    <a:spcBef>
                      <a:spcPct val="0"/>
                    </a:spcBef>
                    <a:spcAft>
                      <a:spcPct val="35000"/>
                    </a:spcAft>
                    <a:defRPr/>
                  </a:pPr>
                  <a:r>
                    <a:rPr lang="fr-BE" sz="1600" b="1">
                      <a:solidFill>
                        <a:prstClr val="black">
                          <a:hueOff val="0"/>
                          <a:satOff val="0"/>
                          <a:lumOff val="0"/>
                          <a:alphaOff val="0"/>
                        </a:prstClr>
                      </a:solidFill>
                      <a:latin typeface="Calibri"/>
                    </a:rPr>
                    <a:t>M3</a:t>
                  </a:r>
                  <a:r>
                    <a:rPr lang="fr-BE" sz="1500">
                      <a:solidFill>
                        <a:prstClr val="black">
                          <a:hueOff val="0"/>
                          <a:satOff val="0"/>
                          <a:lumOff val="0"/>
                          <a:alphaOff val="0"/>
                        </a:prstClr>
                      </a:solidFill>
                      <a:latin typeface="Calibri"/>
                    </a:rPr>
                    <a:t/>
                  </a:r>
                  <a:br>
                    <a:rPr lang="fr-BE" sz="1500">
                      <a:solidFill>
                        <a:prstClr val="black">
                          <a:hueOff val="0"/>
                          <a:satOff val="0"/>
                          <a:lumOff val="0"/>
                          <a:alphaOff val="0"/>
                        </a:prstClr>
                      </a:solidFill>
                      <a:latin typeface="Calibri"/>
                    </a:rPr>
                  </a:br>
                  <a:r>
                    <a:rPr lang="fr-BE" sz="1500">
                      <a:solidFill>
                        <a:prstClr val="black">
                          <a:hueOff val="0"/>
                          <a:satOff val="0"/>
                          <a:lumOff val="0"/>
                          <a:alphaOff val="0"/>
                        </a:prstClr>
                      </a:solidFill>
                      <a:latin typeface="Calibri"/>
                    </a:rPr>
                    <a:t>Requires M2 </a:t>
                  </a:r>
                  <a:br>
                    <a:rPr lang="fr-BE" sz="1500">
                      <a:solidFill>
                        <a:prstClr val="black">
                          <a:hueOff val="0"/>
                          <a:satOff val="0"/>
                          <a:lumOff val="0"/>
                          <a:alphaOff val="0"/>
                        </a:prstClr>
                      </a:solidFill>
                      <a:latin typeface="Calibri"/>
                    </a:rPr>
                  </a:br>
                  <a:r>
                    <a:rPr lang="fr-BE" sz="1500">
                      <a:solidFill>
                        <a:prstClr val="black">
                          <a:hueOff val="0"/>
                          <a:satOff val="0"/>
                          <a:lumOff val="0"/>
                          <a:alphaOff val="0"/>
                        </a:prstClr>
                      </a:solidFill>
                      <a:latin typeface="Calibri"/>
                    </a:rPr>
                    <a:t>Positioned within Belgian health system </a:t>
                  </a:r>
                  <a:br>
                    <a:rPr lang="fr-BE" sz="1500">
                      <a:solidFill>
                        <a:prstClr val="black">
                          <a:hueOff val="0"/>
                          <a:satOff val="0"/>
                          <a:lumOff val="0"/>
                          <a:alphaOff val="0"/>
                        </a:prstClr>
                      </a:solidFill>
                      <a:latin typeface="Calibri"/>
                    </a:rPr>
                  </a:br>
                  <a:r>
                    <a:rPr lang="fr-BE" sz="1500">
                      <a:solidFill>
                        <a:prstClr val="black">
                          <a:hueOff val="0"/>
                          <a:satOff val="0"/>
                          <a:lumOff val="0"/>
                          <a:alphaOff val="0"/>
                        </a:prstClr>
                      </a:solidFill>
                      <a:latin typeface="Calibri"/>
                    </a:rPr>
                    <a:t>Conditional financing (expert committee)</a:t>
                  </a:r>
                </a:p>
              </p:txBody>
            </p:sp>
            <p:sp>
              <p:nvSpPr>
                <p:cNvPr id="16" name="Freeform 15"/>
                <p:cNvSpPr/>
                <p:nvPr/>
              </p:nvSpPr>
              <p:spPr>
                <a:xfrm>
                  <a:off x="4177784" y="2649517"/>
                  <a:ext cx="3416537" cy="1645052"/>
                </a:xfrm>
                <a:custGeom>
                  <a:avLst/>
                  <a:gdLst>
                    <a:gd name="connsiteX0" fmla="*/ 0 w 3416537"/>
                    <a:gd name="connsiteY0" fmla="*/ 274181 h 1645052"/>
                    <a:gd name="connsiteX1" fmla="*/ 274181 w 3416537"/>
                    <a:gd name="connsiteY1" fmla="*/ 0 h 1645052"/>
                    <a:gd name="connsiteX2" fmla="*/ 3142356 w 3416537"/>
                    <a:gd name="connsiteY2" fmla="*/ 0 h 1645052"/>
                    <a:gd name="connsiteX3" fmla="*/ 3416537 w 3416537"/>
                    <a:gd name="connsiteY3" fmla="*/ 274181 h 1645052"/>
                    <a:gd name="connsiteX4" fmla="*/ 3416537 w 3416537"/>
                    <a:gd name="connsiteY4" fmla="*/ 1370871 h 1645052"/>
                    <a:gd name="connsiteX5" fmla="*/ 3142356 w 3416537"/>
                    <a:gd name="connsiteY5" fmla="*/ 1645052 h 1645052"/>
                    <a:gd name="connsiteX6" fmla="*/ 274181 w 3416537"/>
                    <a:gd name="connsiteY6" fmla="*/ 1645052 h 1645052"/>
                    <a:gd name="connsiteX7" fmla="*/ 0 w 3416537"/>
                    <a:gd name="connsiteY7" fmla="*/ 1370871 h 1645052"/>
                    <a:gd name="connsiteX8" fmla="*/ 0 w 3416537"/>
                    <a:gd name="connsiteY8" fmla="*/ 274181 h 164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6537" h="1645052">
                      <a:moveTo>
                        <a:pt x="0" y="274181"/>
                      </a:moveTo>
                      <a:cubicBezTo>
                        <a:pt x="0" y="122755"/>
                        <a:pt x="122755" y="0"/>
                        <a:pt x="274181" y="0"/>
                      </a:cubicBezTo>
                      <a:lnTo>
                        <a:pt x="3142356" y="0"/>
                      </a:lnTo>
                      <a:cubicBezTo>
                        <a:pt x="3293782" y="0"/>
                        <a:pt x="3416537" y="122755"/>
                        <a:pt x="3416537" y="274181"/>
                      </a:cubicBezTo>
                      <a:lnTo>
                        <a:pt x="3416537" y="1370871"/>
                      </a:lnTo>
                      <a:cubicBezTo>
                        <a:pt x="3416537" y="1522297"/>
                        <a:pt x="3293782" y="1645052"/>
                        <a:pt x="3142356" y="1645052"/>
                      </a:cubicBezTo>
                      <a:lnTo>
                        <a:pt x="274181" y="1645052"/>
                      </a:lnTo>
                      <a:cubicBezTo>
                        <a:pt x="122755" y="1645052"/>
                        <a:pt x="0" y="1522297"/>
                        <a:pt x="0" y="1370871"/>
                      </a:cubicBezTo>
                      <a:lnTo>
                        <a:pt x="0" y="27418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1265" tIns="141265" rIns="141265" bIns="141265" numCol="1" spcCol="1270" anchor="ctr" anchorCtr="0">
                  <a:noAutofit/>
                </a:bodyPr>
                <a:lstStyle/>
                <a:p>
                  <a:pPr defTabSz="711200">
                    <a:lnSpc>
                      <a:spcPct val="90000"/>
                    </a:lnSpc>
                    <a:spcBef>
                      <a:spcPct val="0"/>
                    </a:spcBef>
                    <a:spcAft>
                      <a:spcPct val="35000"/>
                    </a:spcAft>
                    <a:defRPr/>
                  </a:pPr>
                  <a:r>
                    <a:rPr lang="fr-BE" sz="1600" b="1">
                      <a:solidFill>
                        <a:prstClr val="black">
                          <a:hueOff val="0"/>
                          <a:satOff val="0"/>
                          <a:lumOff val="0"/>
                          <a:alphaOff val="0"/>
                        </a:prstClr>
                      </a:solidFill>
                      <a:latin typeface="Calibri"/>
                    </a:rPr>
                    <a:t>M2</a:t>
                  </a:r>
                  <a:r>
                    <a:rPr lang="fr-BE" sz="1100">
                      <a:solidFill>
                        <a:prstClr val="black">
                          <a:hueOff val="0"/>
                          <a:satOff val="0"/>
                          <a:lumOff val="0"/>
                          <a:alphaOff val="0"/>
                        </a:prstClr>
                      </a:solidFill>
                      <a:latin typeface="Calibri"/>
                    </a:rPr>
                    <a:t/>
                  </a:r>
                  <a:br>
                    <a:rPr lang="fr-BE" sz="1100">
                      <a:solidFill>
                        <a:prstClr val="black">
                          <a:hueOff val="0"/>
                          <a:satOff val="0"/>
                          <a:lumOff val="0"/>
                          <a:alphaOff val="0"/>
                        </a:prstClr>
                      </a:solidFill>
                      <a:latin typeface="Calibri"/>
                    </a:rPr>
                  </a:br>
                  <a:r>
                    <a:rPr lang="fr-BE" sz="1500">
                      <a:solidFill>
                        <a:prstClr val="black">
                          <a:hueOff val="0"/>
                          <a:satOff val="0"/>
                          <a:lumOff val="0"/>
                          <a:alphaOff val="0"/>
                        </a:prstClr>
                      </a:solidFill>
                      <a:latin typeface="Calibri"/>
                    </a:rPr>
                    <a:t>Requires M1</a:t>
                  </a:r>
                  <a:br>
                    <a:rPr lang="fr-BE" sz="1500">
                      <a:solidFill>
                        <a:prstClr val="black">
                          <a:hueOff val="0"/>
                          <a:satOff val="0"/>
                          <a:lumOff val="0"/>
                          <a:alphaOff val="0"/>
                        </a:prstClr>
                      </a:solidFill>
                      <a:latin typeface="Calibri"/>
                    </a:rPr>
                  </a:br>
                  <a:r>
                    <a:rPr lang="fr-BE" sz="1500">
                      <a:solidFill>
                        <a:prstClr val="black">
                          <a:hueOff val="0"/>
                          <a:satOff val="0"/>
                          <a:lumOff val="0"/>
                          <a:alphaOff val="0"/>
                        </a:prstClr>
                      </a:solidFill>
                      <a:latin typeface="Calibri"/>
                    </a:rPr>
                    <a:t>Validated by administrations (or trusted third parties) </a:t>
                  </a:r>
                  <a:br>
                    <a:rPr lang="fr-BE" sz="1500">
                      <a:solidFill>
                        <a:prstClr val="black">
                          <a:hueOff val="0"/>
                          <a:satOff val="0"/>
                          <a:lumOff val="0"/>
                          <a:alphaOff val="0"/>
                        </a:prstClr>
                      </a:solidFill>
                      <a:latin typeface="Calibri"/>
                    </a:rPr>
                  </a:br>
                  <a:r>
                    <a:rPr lang="fr-BE" sz="1500">
                      <a:solidFill>
                        <a:prstClr val="black">
                          <a:hueOff val="0"/>
                          <a:satOff val="0"/>
                          <a:lumOff val="0"/>
                          <a:alphaOff val="0"/>
                        </a:prstClr>
                      </a:solidFill>
                      <a:latin typeface="Calibri"/>
                    </a:rPr>
                    <a:t>Security - Authentication (</a:t>
                  </a:r>
                  <a:r>
                    <a:rPr lang="fr-BE" sz="1500">
                      <a:solidFill>
                        <a:srgbClr val="087670"/>
                      </a:solidFill>
                      <a:latin typeface="Calibri"/>
                    </a:rPr>
                    <a:t>eHP</a:t>
                  </a:r>
                  <a:r>
                    <a:rPr lang="fr-BE" sz="1500">
                      <a:solidFill>
                        <a:prstClr val="black">
                          <a:hueOff val="0"/>
                          <a:satOff val="0"/>
                          <a:lumOff val="0"/>
                          <a:alphaOff val="0"/>
                        </a:prstClr>
                      </a:solidFill>
                      <a:latin typeface="Calibri"/>
                    </a:rPr>
                    <a:t>)</a:t>
                  </a:r>
                  <a:br>
                    <a:rPr lang="fr-BE" sz="1500">
                      <a:solidFill>
                        <a:prstClr val="black">
                          <a:hueOff val="0"/>
                          <a:satOff val="0"/>
                          <a:lumOff val="0"/>
                          <a:alphaOff val="0"/>
                        </a:prstClr>
                      </a:solidFill>
                      <a:latin typeface="Calibri"/>
                    </a:rPr>
                  </a:br>
                  <a:r>
                    <a:rPr lang="fr-BE" sz="1500">
                      <a:solidFill>
                        <a:prstClr val="black">
                          <a:hueOff val="0"/>
                          <a:satOff val="0"/>
                          <a:lumOff val="0"/>
                          <a:alphaOff val="0"/>
                        </a:prstClr>
                      </a:solidFill>
                      <a:latin typeface="Calibri"/>
                    </a:rPr>
                    <a:t>Interoperability (</a:t>
                  </a:r>
                  <a:r>
                    <a:rPr lang="fr-BE" sz="1500">
                      <a:solidFill>
                        <a:srgbClr val="087670"/>
                      </a:solidFill>
                      <a:latin typeface="Calibri"/>
                    </a:rPr>
                    <a:t>eHP</a:t>
                  </a:r>
                  <a:r>
                    <a:rPr lang="fr-BE" sz="1500">
                      <a:solidFill>
                        <a:prstClr val="black">
                          <a:hueOff val="0"/>
                          <a:satOff val="0"/>
                          <a:lumOff val="0"/>
                          <a:alphaOff val="0"/>
                        </a:prstClr>
                      </a:solidFill>
                      <a:latin typeface="Calibri"/>
                    </a:rPr>
                    <a:t> + SPF -FOD) </a:t>
                  </a:r>
                  <a:br>
                    <a:rPr lang="fr-BE" sz="1500">
                      <a:solidFill>
                        <a:prstClr val="black">
                          <a:hueOff val="0"/>
                          <a:satOff val="0"/>
                          <a:lumOff val="0"/>
                          <a:alphaOff val="0"/>
                        </a:prstClr>
                      </a:solidFill>
                      <a:latin typeface="Calibri"/>
                    </a:rPr>
                  </a:br>
                  <a:r>
                    <a:rPr lang="fr-BE" sz="1500">
                      <a:solidFill>
                        <a:prstClr val="black">
                          <a:hueOff val="0"/>
                          <a:satOff val="0"/>
                          <a:lumOff val="0"/>
                          <a:alphaOff val="0"/>
                        </a:prstClr>
                      </a:solidFill>
                      <a:latin typeface="Calibri"/>
                    </a:rPr>
                    <a:t>Scientific evidence (publications</a:t>
                  </a:r>
                  <a:r>
                    <a:rPr lang="fr-BE" sz="1100">
                      <a:solidFill>
                        <a:prstClr val="black">
                          <a:hueOff val="0"/>
                          <a:satOff val="0"/>
                          <a:lumOff val="0"/>
                          <a:alphaOff val="0"/>
                        </a:prstClr>
                      </a:solidFill>
                      <a:latin typeface="Calibri"/>
                    </a:rPr>
                    <a:t>) </a:t>
                  </a:r>
                </a:p>
              </p:txBody>
            </p:sp>
            <p:sp>
              <p:nvSpPr>
                <p:cNvPr id="17" name="Freeform 16"/>
                <p:cNvSpPr/>
                <p:nvPr/>
              </p:nvSpPr>
              <p:spPr>
                <a:xfrm>
                  <a:off x="4177784" y="4671798"/>
                  <a:ext cx="3416537" cy="1249855"/>
                </a:xfrm>
                <a:custGeom>
                  <a:avLst/>
                  <a:gdLst>
                    <a:gd name="connsiteX0" fmla="*/ 0 w 3416537"/>
                    <a:gd name="connsiteY0" fmla="*/ 208313 h 1249855"/>
                    <a:gd name="connsiteX1" fmla="*/ 208313 w 3416537"/>
                    <a:gd name="connsiteY1" fmla="*/ 0 h 1249855"/>
                    <a:gd name="connsiteX2" fmla="*/ 3208224 w 3416537"/>
                    <a:gd name="connsiteY2" fmla="*/ 0 h 1249855"/>
                    <a:gd name="connsiteX3" fmla="*/ 3416537 w 3416537"/>
                    <a:gd name="connsiteY3" fmla="*/ 208313 h 1249855"/>
                    <a:gd name="connsiteX4" fmla="*/ 3416537 w 3416537"/>
                    <a:gd name="connsiteY4" fmla="*/ 1041542 h 1249855"/>
                    <a:gd name="connsiteX5" fmla="*/ 3208224 w 3416537"/>
                    <a:gd name="connsiteY5" fmla="*/ 1249855 h 1249855"/>
                    <a:gd name="connsiteX6" fmla="*/ 208313 w 3416537"/>
                    <a:gd name="connsiteY6" fmla="*/ 1249855 h 1249855"/>
                    <a:gd name="connsiteX7" fmla="*/ 0 w 3416537"/>
                    <a:gd name="connsiteY7" fmla="*/ 1041542 h 1249855"/>
                    <a:gd name="connsiteX8" fmla="*/ 0 w 3416537"/>
                    <a:gd name="connsiteY8" fmla="*/ 208313 h 12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6537" h="1249855">
                      <a:moveTo>
                        <a:pt x="0" y="208313"/>
                      </a:moveTo>
                      <a:cubicBezTo>
                        <a:pt x="0" y="93265"/>
                        <a:pt x="93265" y="0"/>
                        <a:pt x="208313" y="0"/>
                      </a:cubicBezTo>
                      <a:lnTo>
                        <a:pt x="3208224" y="0"/>
                      </a:lnTo>
                      <a:cubicBezTo>
                        <a:pt x="3323272" y="0"/>
                        <a:pt x="3416537" y="93265"/>
                        <a:pt x="3416537" y="208313"/>
                      </a:cubicBezTo>
                      <a:lnTo>
                        <a:pt x="3416537" y="1041542"/>
                      </a:lnTo>
                      <a:cubicBezTo>
                        <a:pt x="3416537" y="1156590"/>
                        <a:pt x="3323272" y="1249855"/>
                        <a:pt x="3208224" y="1249855"/>
                      </a:cubicBezTo>
                      <a:lnTo>
                        <a:pt x="208313" y="1249855"/>
                      </a:lnTo>
                      <a:cubicBezTo>
                        <a:pt x="93265" y="1249855"/>
                        <a:pt x="0" y="1156590"/>
                        <a:pt x="0" y="1041542"/>
                      </a:cubicBezTo>
                      <a:lnTo>
                        <a:pt x="0" y="20831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973" tIns="121973" rIns="121973" bIns="121973" numCol="1" spcCol="1270" anchor="ctr" anchorCtr="0">
                  <a:noAutofit/>
                </a:bodyPr>
                <a:lstStyle/>
                <a:p>
                  <a:pPr defTabSz="711200">
                    <a:lnSpc>
                      <a:spcPct val="90000"/>
                    </a:lnSpc>
                    <a:spcBef>
                      <a:spcPct val="0"/>
                    </a:spcBef>
                    <a:spcAft>
                      <a:spcPct val="35000"/>
                    </a:spcAft>
                    <a:defRPr/>
                  </a:pPr>
                  <a:r>
                    <a:rPr lang="fr-BE" sz="1600" b="1">
                      <a:solidFill>
                        <a:prstClr val="black">
                          <a:hueOff val="0"/>
                          <a:satOff val="0"/>
                          <a:lumOff val="0"/>
                          <a:alphaOff val="0"/>
                        </a:prstClr>
                      </a:solidFill>
                      <a:latin typeface="Calibri"/>
                    </a:rPr>
                    <a:t>M1</a:t>
                  </a:r>
                  <a:r>
                    <a:rPr lang="fr-BE" sz="1400">
                      <a:solidFill>
                        <a:prstClr val="black">
                          <a:hueOff val="0"/>
                          <a:satOff val="0"/>
                          <a:lumOff val="0"/>
                          <a:alphaOff val="0"/>
                        </a:prstClr>
                      </a:solidFill>
                      <a:latin typeface="Calibri"/>
                    </a:rPr>
                    <a:t/>
                  </a:r>
                  <a:br>
                    <a:rPr lang="fr-BE" sz="1400">
                      <a:solidFill>
                        <a:prstClr val="black">
                          <a:hueOff val="0"/>
                          <a:satOff val="0"/>
                          <a:lumOff val="0"/>
                          <a:alphaOff val="0"/>
                        </a:prstClr>
                      </a:solidFill>
                      <a:latin typeface="Calibri"/>
                    </a:rPr>
                  </a:br>
                  <a:r>
                    <a:rPr lang="fr-BE" sz="1500">
                      <a:solidFill>
                        <a:prstClr val="black">
                          <a:hueOff val="0"/>
                          <a:satOff val="0"/>
                          <a:lumOff val="0"/>
                          <a:alphaOff val="0"/>
                        </a:prstClr>
                      </a:solidFill>
                      <a:latin typeface="Calibri"/>
                    </a:rPr>
                    <a:t>CE certified as Medical device AFMPS-FAGG)</a:t>
                  </a:r>
                  <a:br>
                    <a:rPr lang="fr-BE" sz="1500">
                      <a:solidFill>
                        <a:prstClr val="black">
                          <a:hueOff val="0"/>
                          <a:satOff val="0"/>
                          <a:lumOff val="0"/>
                          <a:alphaOff val="0"/>
                        </a:prstClr>
                      </a:solidFill>
                      <a:latin typeface="Calibri"/>
                    </a:rPr>
                  </a:br>
                  <a:r>
                    <a:rPr lang="fr-BE" sz="1500">
                      <a:solidFill>
                        <a:prstClr val="black">
                          <a:hueOff val="0"/>
                          <a:satOff val="0"/>
                          <a:lumOff val="0"/>
                          <a:alphaOff val="0"/>
                        </a:prstClr>
                      </a:solidFill>
                      <a:latin typeface="Calibri"/>
                    </a:rPr>
                    <a:t>GDPR compliant</a:t>
                  </a:r>
                  <a:br>
                    <a:rPr lang="fr-BE" sz="1500">
                      <a:solidFill>
                        <a:prstClr val="black">
                          <a:hueOff val="0"/>
                          <a:satOff val="0"/>
                          <a:lumOff val="0"/>
                          <a:alphaOff val="0"/>
                        </a:prstClr>
                      </a:solidFill>
                      <a:latin typeface="Calibri"/>
                    </a:rPr>
                  </a:br>
                  <a:r>
                    <a:rPr lang="fr-BE" sz="1500">
                      <a:solidFill>
                        <a:prstClr val="black">
                          <a:hueOff val="0"/>
                          <a:satOff val="0"/>
                          <a:lumOff val="0"/>
                          <a:alphaOff val="0"/>
                        </a:prstClr>
                      </a:solidFill>
                      <a:latin typeface="Calibri"/>
                    </a:rPr>
                    <a:t>Belgian privacy law compliant</a:t>
                  </a:r>
                </a:p>
              </p:txBody>
            </p:sp>
          </p:grpSp>
          <p:sp>
            <p:nvSpPr>
              <p:cNvPr id="8" name="Up Arrow 7"/>
              <p:cNvSpPr/>
              <p:nvPr/>
            </p:nvSpPr>
            <p:spPr>
              <a:xfrm>
                <a:off x="6084168" y="4077072"/>
                <a:ext cx="2304256" cy="864096"/>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sz="1600">
                    <a:solidFill>
                      <a:prstClr val="white"/>
                    </a:solidFill>
                    <a:latin typeface="Calibri"/>
                  </a:rPr>
                  <a:t>BE mHealth Validation</a:t>
                </a:r>
              </a:p>
            </p:txBody>
          </p:sp>
          <p:sp>
            <p:nvSpPr>
              <p:cNvPr id="11" name="Up Arrow 10"/>
              <p:cNvSpPr/>
              <p:nvPr/>
            </p:nvSpPr>
            <p:spPr>
              <a:xfrm>
                <a:off x="5868144" y="2276872"/>
                <a:ext cx="2304256" cy="864096"/>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sz="1600">
                    <a:solidFill>
                      <a:prstClr val="white"/>
                    </a:solidFill>
                    <a:latin typeface="Calibri"/>
                  </a:rPr>
                  <a:t>CostBenefit</a:t>
                </a:r>
                <a:br>
                  <a:rPr lang="fr-BE" sz="1600">
                    <a:solidFill>
                      <a:prstClr val="white"/>
                    </a:solidFill>
                    <a:latin typeface="Calibri"/>
                  </a:rPr>
                </a:br>
                <a:r>
                  <a:rPr lang="fr-BE" sz="1600">
                    <a:solidFill>
                      <a:prstClr val="white"/>
                    </a:solidFill>
                    <a:latin typeface="Calibri"/>
                  </a:rPr>
                  <a:t>Triple Aim</a:t>
                </a:r>
              </a:p>
            </p:txBody>
          </p:sp>
          <p:sp>
            <p:nvSpPr>
              <p:cNvPr id="12" name="Right Arrow 11"/>
              <p:cNvSpPr/>
              <p:nvPr/>
            </p:nvSpPr>
            <p:spPr>
              <a:xfrm>
                <a:off x="-540568" y="4365104"/>
                <a:ext cx="2592288" cy="129614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a:solidFill>
                      <a:prstClr val="white"/>
                    </a:solidFill>
                    <a:latin typeface="Calibri"/>
                  </a:rPr>
                  <a:t>CE </a:t>
                </a:r>
              </a:p>
              <a:p>
                <a:pPr algn="ctr">
                  <a:defRPr/>
                </a:pPr>
                <a:r>
                  <a:rPr lang="fr-BE">
                    <a:solidFill>
                      <a:prstClr val="white"/>
                    </a:solidFill>
                    <a:latin typeface="Calibri"/>
                  </a:rPr>
                  <a:t>Medical device</a:t>
                </a:r>
              </a:p>
            </p:txBody>
          </p:sp>
        </p:grpSp>
        <p:sp>
          <p:nvSpPr>
            <p:cNvPr id="23" name="Curved Up Arrow 22"/>
            <p:cNvSpPr/>
            <p:nvPr/>
          </p:nvSpPr>
          <p:spPr>
            <a:xfrm>
              <a:off x="1115616" y="5589240"/>
              <a:ext cx="6768752" cy="79208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BE">
                <a:solidFill>
                  <a:prstClr val="black"/>
                </a:solidFill>
                <a:latin typeface="Calibri"/>
              </a:endParaRPr>
            </a:p>
          </p:txBody>
        </p:sp>
      </p:gr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41</a:t>
            </a:fld>
            <a:r>
              <a:rPr lang="fr-BE"/>
              <a:t> </a:t>
            </a:r>
          </a:p>
        </p:txBody>
      </p:sp>
    </p:spTree>
    <p:extLst>
      <p:ext uri="{BB962C8B-B14F-4D97-AF65-F5344CB8AC3E}">
        <p14:creationId xmlns:p14="http://schemas.microsoft.com/office/powerpoint/2010/main" val="17776016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prestataires de soins</a:t>
            </a:r>
          </a:p>
        </p:txBody>
      </p:sp>
      <p:sp>
        <p:nvSpPr>
          <p:cNvPr id="3" name="Content Placeholder 2"/>
          <p:cNvSpPr>
            <a:spLocks noGrp="1"/>
          </p:cNvSpPr>
          <p:nvPr>
            <p:ph idx="1"/>
          </p:nvPr>
        </p:nvSpPr>
        <p:spPr/>
        <p:txBody>
          <a:bodyPr/>
          <a:lstStyle/>
          <a:p>
            <a:pPr>
              <a:buFont typeface="Calibri" panose="020F0502020204030204" pitchFamily="34" charset="0"/>
              <a:buChar char="◌"/>
            </a:pPr>
            <a:r>
              <a:rPr lang="fr-BE"/>
              <a:t>Les registres seront optimalisés et uniformisés et l’enregistrement sera automatisé autant que possible à partir du DMI/DPI.</a:t>
            </a:r>
          </a:p>
          <a:p>
            <a:pPr lvl="1">
              <a:buFont typeface="Arial" panose="020B0604020202020204" pitchFamily="34" charset="0"/>
              <a:buChar char="•"/>
            </a:pPr>
            <a:r>
              <a:rPr lang="fr-BE"/>
              <a:t>connecteurs mis à disposition par HealthData</a:t>
            </a:r>
          </a:p>
          <a:p>
            <a:pPr lvl="1">
              <a:buFont typeface="Arial" panose="020B0604020202020204" pitchFamily="34" charset="0"/>
              <a:buChar char="•"/>
            </a:pPr>
            <a:r>
              <a:rPr lang="fr-BE"/>
              <a:t>demeure un point d’action (4.11) dans la roadmap 3.0</a:t>
            </a:r>
          </a:p>
          <a:p>
            <a:pPr lvl="2">
              <a:buFont typeface="Calibri" panose="020F0502020204030204" pitchFamily="34" charset="0"/>
              <a:buChar char="−"/>
            </a:pPr>
            <a:r>
              <a:rPr lang="fr-BE"/>
              <a:t>pas clair si les informations recueillies dans les divers registres permettent d’améliorer la qualité</a:t>
            </a:r>
          </a:p>
          <a:p>
            <a:pPr lvl="2">
              <a:buFont typeface="Calibri" panose="020F0502020204030204" pitchFamily="34" charset="0"/>
              <a:buChar char="−"/>
            </a:pPr>
            <a:r>
              <a:rPr lang="fr-BE"/>
              <a:t>les données fournies doivent servir un intérêt public</a:t>
            </a:r>
          </a:p>
          <a:p>
            <a:pPr lvl="2">
              <a:buFont typeface="Calibri" panose="020F0502020204030204" pitchFamily="34" charset="0"/>
              <a:buChar char="◌"/>
            </a:pPr>
            <a:endParaRPr lang="nl-BE" dirty="0" smtClean="0"/>
          </a:p>
          <a:p>
            <a:pPr lvl="1">
              <a:buFont typeface="Calibri" panose="020F0502020204030204" pitchFamily="34" charset="0"/>
              <a:buChar char="◌"/>
            </a:pPr>
            <a:endParaRPr lang="nl-BE" dirty="0" smtClean="0"/>
          </a:p>
          <a:p>
            <a:endParaRPr lang="nl-BE" dirty="0" smtClean="0"/>
          </a:p>
          <a:p>
            <a:endParaRPr lang="fr-BE"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42</a:t>
            </a:fld>
            <a:r>
              <a:rPr lang="fr-BE"/>
              <a:t> </a:t>
            </a:r>
          </a:p>
        </p:txBody>
      </p:sp>
    </p:spTree>
    <p:extLst>
      <p:ext uri="{BB962C8B-B14F-4D97-AF65-F5344CB8AC3E}">
        <p14:creationId xmlns:p14="http://schemas.microsoft.com/office/powerpoint/2010/main" val="405142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prestataires de soins</a:t>
            </a:r>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ü"/>
            </a:pPr>
            <a:r>
              <a:rPr lang="fr-BE"/>
              <a:t>La traçabilité des implants et des médicaments respectera les normes internationales.</a:t>
            </a:r>
          </a:p>
          <a:p>
            <a:endParaRPr lang="nl-BE" dirty="0"/>
          </a:p>
          <a:p>
            <a:pPr>
              <a:buFont typeface="Wingdings" panose="05000000000000000000" pitchFamily="2" charset="2"/>
              <a:buChar char="ü"/>
            </a:pPr>
            <a:r>
              <a:rPr lang="fr-BE"/>
              <a:t>Tous les échanges de données entre les prestataires de soins et les mutualités auront lieu par la voie électronique</a:t>
            </a:r>
          </a:p>
          <a:p>
            <a:pPr lvl="1">
              <a:buFont typeface="Arial" panose="020B0604020202020204" pitchFamily="34" charset="0"/>
              <a:buChar char="•"/>
            </a:pPr>
            <a:r>
              <a:rPr lang="fr-BE"/>
              <a:t>réalisé pour les médecins généralistes</a:t>
            </a:r>
          </a:p>
          <a:p>
            <a:pPr lvl="2">
              <a:buFont typeface="Calibri" panose="020F0502020204030204" pitchFamily="34" charset="0"/>
              <a:buChar char="−"/>
            </a:pPr>
            <a:r>
              <a:rPr lang="fr-BE"/>
              <a:t>consultation situation d'assurabilité</a:t>
            </a:r>
          </a:p>
          <a:p>
            <a:pPr lvl="2">
              <a:buFont typeface="Calibri" panose="020F0502020204030204" pitchFamily="34" charset="0"/>
              <a:buChar char="−"/>
            </a:pPr>
            <a:r>
              <a:rPr lang="fr-BE"/>
              <a:t>accords chapitre IV</a:t>
            </a:r>
          </a:p>
          <a:p>
            <a:pPr lvl="2">
              <a:buFont typeface="Calibri" panose="020F0502020204030204" pitchFamily="34" charset="0"/>
              <a:buChar char="−"/>
            </a:pPr>
            <a:r>
              <a:rPr lang="fr-BE"/>
              <a:t>eFac (fichiers de facturation)</a:t>
            </a:r>
          </a:p>
          <a:p>
            <a:pPr lvl="2">
              <a:buFont typeface="Calibri" panose="020F0502020204030204" pitchFamily="34" charset="0"/>
              <a:buChar char="−"/>
            </a:pPr>
            <a:r>
              <a:rPr lang="fr-BE"/>
              <a:t>eAttest (attestations de soins)</a:t>
            </a:r>
          </a:p>
          <a:p>
            <a:pPr lvl="1">
              <a:buFont typeface="Arial" panose="020B0604020202020204" pitchFamily="34" charset="0"/>
              <a:buChar char="•"/>
            </a:pPr>
            <a:r>
              <a:rPr lang="fr-BE"/>
              <a:t>demeure une série de points d’action (6.1 à 6.7) dans la roadmap 3.0 </a:t>
            </a:r>
          </a:p>
          <a:p>
            <a:endParaRPr lang="nl-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43</a:t>
            </a:fld>
            <a:r>
              <a:rPr lang="fr-BE"/>
              <a:t> </a:t>
            </a:r>
          </a:p>
        </p:txBody>
      </p:sp>
    </p:spTree>
    <p:extLst>
      <p:ext uri="{BB962C8B-B14F-4D97-AF65-F5344CB8AC3E}">
        <p14:creationId xmlns:p14="http://schemas.microsoft.com/office/powerpoint/2010/main" val="543175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3.0 : mutualités</a:t>
            </a:r>
          </a:p>
        </p:txBody>
      </p:sp>
      <p:sp>
        <p:nvSpPr>
          <p:cNvPr id="3" name="Content Placeholder 2"/>
          <p:cNvSpPr>
            <a:spLocks noGrp="1"/>
          </p:cNvSpPr>
          <p:nvPr>
            <p:ph idx="1"/>
          </p:nvPr>
        </p:nvSpPr>
        <p:spPr/>
        <p:txBody>
          <a:bodyPr/>
          <a:lstStyle/>
          <a:p>
            <a:r>
              <a:rPr lang="fr-BE"/>
              <a:t>eAttest pour les médecins-spécialistes, les dentistes, les kinés et les logopèdes</a:t>
            </a:r>
          </a:p>
          <a:p>
            <a:r>
              <a:rPr lang="fr-BE"/>
              <a:t>eFac pour les maisons médicales, les kinés et les logopèdes</a:t>
            </a:r>
          </a:p>
          <a:p>
            <a:r>
              <a:rPr lang="fr-BE"/>
              <a:t>consultation données de membre</a:t>
            </a:r>
          </a:p>
          <a:p>
            <a:r>
              <a:rPr lang="fr-BE"/>
              <a:t>numérisation des conventions de rééducation</a:t>
            </a:r>
          </a:p>
          <a:p>
            <a:r>
              <a:rPr lang="fr-BE"/>
              <a:t>poursuite numérisation des accords Chapitre IV</a:t>
            </a:r>
          </a:p>
          <a:p>
            <a:r>
              <a:rPr lang="fr-BE"/>
              <a:t>abonnements en maisons médicales</a:t>
            </a:r>
          </a:p>
          <a:p>
            <a:r>
              <a:rPr lang="fr-BE"/>
              <a:t>numérisation des accords kinés</a:t>
            </a:r>
          </a:p>
          <a:p>
            <a:endParaRPr lang="nl-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44</a:t>
            </a:fld>
            <a:r>
              <a:rPr lang="fr-BE"/>
              <a:t> </a:t>
            </a:r>
          </a:p>
        </p:txBody>
      </p:sp>
    </p:spTree>
    <p:extLst>
      <p:ext uri="{BB962C8B-B14F-4D97-AF65-F5344CB8AC3E}">
        <p14:creationId xmlns:p14="http://schemas.microsoft.com/office/powerpoint/2010/main" val="3529161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prestataires de soins</a:t>
            </a:r>
          </a:p>
        </p:txBody>
      </p:sp>
      <p:sp>
        <p:nvSpPr>
          <p:cNvPr id="22531" name="Content Placeholder 2"/>
          <p:cNvSpPr>
            <a:spLocks noGrp="1"/>
          </p:cNvSpPr>
          <p:nvPr>
            <p:ph idx="1"/>
          </p:nvPr>
        </p:nvSpPr>
        <p:spPr/>
        <p:txBody>
          <a:bodyPr>
            <a:normAutofit fontScale="85000" lnSpcReduction="20000"/>
          </a:bodyPr>
          <a:lstStyle/>
          <a:p>
            <a:pPr>
              <a:buFont typeface="Wingdings" panose="05000000000000000000" pitchFamily="2" charset="2"/>
              <a:buChar char="ü"/>
            </a:pPr>
            <a:r>
              <a:rPr lang="fr-BE"/>
              <a:t>Les prestataires de soins recevront des incitants pour l’utilisation et l’application adéquate de l’eSanté ; les incitants financiers peuvent contenir un volet fédéral ainsi qu’un volet relatif aux différentes Communautés et Régions.</a:t>
            </a:r>
          </a:p>
          <a:p>
            <a:pPr>
              <a:buFont typeface="Wingdings" panose="05000000000000000000" pitchFamily="2" charset="2"/>
              <a:buChar char="ü"/>
            </a:pPr>
            <a:endParaRPr lang="nl-BE" altLang="fr-FR" dirty="0" smtClean="0"/>
          </a:p>
          <a:p>
            <a:pPr>
              <a:buFont typeface="Wingdings" panose="05000000000000000000" pitchFamily="2" charset="2"/>
              <a:buChar char="ü"/>
            </a:pPr>
            <a:r>
              <a:rPr lang="fr-BE"/>
              <a:t>Les prestataires de soins seront formés à l’eSanté, tant dans le cadre de leur formation de base que par des formations continuées. </a:t>
            </a:r>
          </a:p>
          <a:p>
            <a:pPr lvl="1"/>
            <a:r>
              <a:rPr lang="fr-BE"/>
              <a:t>Flandre : Eenlijn</a:t>
            </a:r>
          </a:p>
          <a:p>
            <a:pPr lvl="1"/>
            <a:r>
              <a:rPr lang="fr-BE"/>
              <a:t>Wallonie :  eSanté Wallonie</a:t>
            </a:r>
          </a:p>
          <a:p>
            <a:pPr lvl="1"/>
            <a:r>
              <a:rPr lang="fr-BE"/>
              <a:t>Bruxelles : eHealth Academy </a:t>
            </a:r>
          </a:p>
          <a:p>
            <a:endParaRPr lang="nl-BE" altLang="fr-FR" dirty="0" smtClean="0"/>
          </a:p>
          <a:p>
            <a:pPr>
              <a:buFont typeface="Wingdings" panose="05000000000000000000" pitchFamily="2" charset="2"/>
              <a:buChar char="ü"/>
            </a:pPr>
            <a:r>
              <a:rPr lang="fr-BE"/>
              <a:t>Les prestataires de soins disposeront d’un guichet unique pour toute information administrative à l’intention de l’INAMI, du SPF Santé publique et des entités fédérées (principe du « only once »).</a:t>
            </a:r>
          </a:p>
          <a:p>
            <a:endParaRPr lang="nl-BE" altLang="fr-FR" dirty="0" smtClean="0"/>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45</a:t>
            </a:fld>
            <a:r>
              <a:rPr lang="fr-BE"/>
              <a:t> </a:t>
            </a:r>
          </a:p>
        </p:txBody>
      </p:sp>
    </p:spTree>
    <p:extLst>
      <p:ext uri="{BB962C8B-B14F-4D97-AF65-F5344CB8AC3E}">
        <p14:creationId xmlns:p14="http://schemas.microsoft.com/office/powerpoint/2010/main" val="36243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BE" noProof="0">
                <a:solidFill>
                  <a:srgbClr val="77C9F2"/>
                </a:solidFill>
                <a:latin typeface="+mj-lt"/>
              </a:rPr>
              <a:t>UPPAD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790" y="1268761"/>
            <a:ext cx="8405683" cy="4483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46</a:t>
            </a:fld>
            <a:r>
              <a:rPr lang="fr-BE"/>
              <a:t> </a:t>
            </a:r>
          </a:p>
        </p:txBody>
      </p:sp>
    </p:spTree>
    <p:extLst>
      <p:ext uri="{BB962C8B-B14F-4D97-AF65-F5344CB8AC3E}">
        <p14:creationId xmlns:p14="http://schemas.microsoft.com/office/powerpoint/2010/main" val="18641011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patients</a:t>
            </a:r>
          </a:p>
        </p:txBody>
      </p:sp>
      <p:sp>
        <p:nvSpPr>
          <p:cNvPr id="23555" name="Content Placeholder 2"/>
          <p:cNvSpPr>
            <a:spLocks noGrp="1"/>
          </p:cNvSpPr>
          <p:nvPr>
            <p:ph idx="1"/>
          </p:nvPr>
        </p:nvSpPr>
        <p:spPr/>
        <p:txBody>
          <a:bodyPr>
            <a:normAutofit/>
          </a:bodyPr>
          <a:lstStyle/>
          <a:p>
            <a:pPr>
              <a:buFont typeface="Wingdings" panose="05000000000000000000" pitchFamily="2" charset="2"/>
              <a:buChar char="ü"/>
            </a:pPr>
            <a:r>
              <a:rPr lang="fr-BE"/>
              <a:t>Le patient aura accès à toutes les informations qui le concernent et qui seront disponibles via les ‘coffres-forts’ sécurisés et le système des hubs et du metahub.</a:t>
            </a:r>
          </a:p>
          <a:p>
            <a:endParaRPr lang="nl-BE" altLang="fr-FR" dirty="0" smtClean="0"/>
          </a:p>
          <a:p>
            <a:pPr>
              <a:buFont typeface="Calibri" panose="020F0502020204030204" pitchFamily="34" charset="0"/>
              <a:buChar char="◌"/>
            </a:pPr>
            <a:r>
              <a:rPr lang="fr-BE"/>
              <a:t>La possibilité de mettre en place une plate-forme consolidée permettant au patient de disposer de toute l’information au même endroit, qui mettrait des instruments d’analyse à disposition du patient ainsi que des instruments de ‘traduction’ lui permettant de mieux comprendre son dossier est à l’étude. Ceci contribuerait à la ‘health literacy’ du patient.</a:t>
            </a:r>
          </a:p>
          <a:p>
            <a:endParaRPr lang="nl-BE" altLang="fr-FR" dirty="0" smtClean="0"/>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47</a:t>
            </a:fld>
            <a:r>
              <a:rPr lang="fr-BE"/>
              <a:t> </a:t>
            </a:r>
          </a:p>
        </p:txBody>
      </p:sp>
    </p:spTree>
    <p:extLst>
      <p:ext uri="{BB962C8B-B14F-4D97-AF65-F5344CB8AC3E}">
        <p14:creationId xmlns:p14="http://schemas.microsoft.com/office/powerpoint/2010/main" val="357100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MaSanté</a:t>
            </a: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48</a:t>
            </a:fld>
            <a:r>
              <a:rPr lang="fr-BE"/>
              <a:t> </a:t>
            </a:r>
          </a:p>
        </p:txBody>
      </p:sp>
      <p:pic>
        <p:nvPicPr>
          <p:cNvPr id="4" name="Picture 3"/>
          <p:cNvPicPr>
            <a:picLocks noChangeAspect="1"/>
          </p:cNvPicPr>
          <p:nvPr/>
        </p:nvPicPr>
        <p:blipFill>
          <a:blip r:embed="rId3"/>
          <a:stretch>
            <a:fillRect/>
          </a:stretch>
        </p:blipFill>
        <p:spPr>
          <a:xfrm>
            <a:off x="344488" y="1268760"/>
            <a:ext cx="9384443" cy="4798863"/>
          </a:xfrm>
          <a:prstGeom prst="rect">
            <a:avLst/>
          </a:prstGeom>
        </p:spPr>
      </p:pic>
    </p:spTree>
    <p:extLst>
      <p:ext uri="{BB962C8B-B14F-4D97-AF65-F5344CB8AC3E}">
        <p14:creationId xmlns:p14="http://schemas.microsoft.com/office/powerpoint/2010/main" val="40418275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MaSanté</a:t>
            </a: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49</a:t>
            </a:fld>
            <a:r>
              <a:rPr lang="fr-BE"/>
              <a:t> </a:t>
            </a:r>
          </a:p>
        </p:txBody>
      </p:sp>
      <p:pic>
        <p:nvPicPr>
          <p:cNvPr id="4" name="Picture 3"/>
          <p:cNvPicPr>
            <a:picLocks noChangeAspect="1"/>
          </p:cNvPicPr>
          <p:nvPr/>
        </p:nvPicPr>
        <p:blipFill>
          <a:blip r:embed="rId3"/>
          <a:stretch>
            <a:fillRect/>
          </a:stretch>
        </p:blipFill>
        <p:spPr>
          <a:xfrm>
            <a:off x="848544" y="1268760"/>
            <a:ext cx="8616280" cy="4813000"/>
          </a:xfrm>
          <a:prstGeom prst="rect">
            <a:avLst/>
          </a:prstGeom>
        </p:spPr>
      </p:pic>
    </p:spTree>
    <p:extLst>
      <p:ext uri="{BB962C8B-B14F-4D97-AF65-F5344CB8AC3E}">
        <p14:creationId xmlns:p14="http://schemas.microsoft.com/office/powerpoint/2010/main" val="1755241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3336925" y="2522538"/>
            <a:ext cx="3054350" cy="2659062"/>
            <a:chOff x="2955608" y="2523164"/>
            <a:chExt cx="3054830" cy="2657760"/>
          </a:xfrm>
        </p:grpSpPr>
        <p:sp>
          <p:nvSpPr>
            <p:cNvPr id="22" name="Flowchart: Connector 21"/>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lowchart: Connector 20"/>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b="1">
                  <a:solidFill>
                    <a:schemeClr val="bg1"/>
                  </a:solidFill>
                </a:rPr>
                <a:t>Médical</a:t>
              </a:r>
            </a:p>
          </p:txBody>
        </p:sp>
        <p:cxnSp>
          <p:nvCxnSpPr>
            <p:cNvPr id="24" name="Straight Connector 23"/>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55" idx="1"/>
            </p:cNvCxnSpPr>
            <p:nvPr/>
          </p:nvCxnSpPr>
          <p:spPr>
            <a:xfrm flipV="1">
              <a:off x="5224503" y="3833797"/>
              <a:ext cx="785935"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1" idx="2"/>
              <a:endCxn id="44" idx="3"/>
            </p:cNvCxnSpPr>
            <p:nvPr/>
          </p:nvCxnSpPr>
          <p:spPr>
            <a:xfrm flipH="1" flipV="1">
              <a:off x="2955608" y="3830623"/>
              <a:ext cx="884377" cy="2221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19" name="Picture 7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0" name="Pictur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1" name="Picture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2"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8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4" name="Picture 8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fr-BE">
                <a:solidFill>
                  <a:srgbClr val="77C9F2"/>
                </a:solidFill>
              </a:rPr>
              <a:t>L’eSanté, en pratique</a:t>
            </a:r>
          </a:p>
        </p:txBody>
      </p:sp>
      <p:grpSp>
        <p:nvGrpSpPr>
          <p:cNvPr id="108" name="Group 107"/>
          <p:cNvGrpSpPr>
            <a:grpSpLocks/>
          </p:cNvGrpSpPr>
          <p:nvPr/>
        </p:nvGrpSpPr>
        <p:grpSpPr bwMode="auto">
          <a:xfrm>
            <a:off x="863600" y="5135564"/>
            <a:ext cx="3240088" cy="1089025"/>
            <a:chOff x="483110" y="5136172"/>
            <a:chExt cx="3240360" cy="1088504"/>
          </a:xfrm>
        </p:grpSpPr>
        <p:grpSp>
          <p:nvGrpSpPr>
            <p:cNvPr id="11306" name="Group 67"/>
            <p:cNvGrpSpPr>
              <a:grpSpLocks/>
            </p:cNvGrpSpPr>
            <p:nvPr/>
          </p:nvGrpSpPr>
          <p:grpSpPr bwMode="auto">
            <a:xfrm>
              <a:off x="483110" y="5136172"/>
              <a:ext cx="3240360" cy="1088504"/>
              <a:chOff x="398612" y="5107746"/>
              <a:chExt cx="3240360" cy="1088504"/>
            </a:xfrm>
          </p:grpSpPr>
          <p:sp>
            <p:nvSpPr>
              <p:cNvPr id="47" name="Rectangle 46"/>
              <p:cNvSpPr/>
              <p:nvPr/>
            </p:nvSpPr>
            <p:spPr>
              <a:xfrm>
                <a:off x="398612" y="5107746"/>
                <a:ext cx="1152622"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1551234" y="5107746"/>
                <a:ext cx="2087738"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TextBox 48"/>
              <p:cNvSpPr txBox="1"/>
              <p:nvPr/>
            </p:nvSpPr>
            <p:spPr>
              <a:xfrm>
                <a:off x="1521069" y="5137894"/>
                <a:ext cx="2024232" cy="1058356"/>
              </a:xfrm>
              <a:prstGeom prst="rect">
                <a:avLst/>
              </a:prstGeom>
            </p:spPr>
            <p:txBody>
              <a:bodyPr>
                <a:normAutofit/>
              </a:bodyPr>
              <a:lstStyle/>
              <a:p>
                <a:pPr>
                  <a:defRPr/>
                </a:pPr>
                <a:endParaRPr lang="nl-BE" sz="1000" dirty="0">
                  <a:solidFill>
                    <a:schemeClr val="bg1"/>
                  </a:solidFill>
                </a:endParaRPr>
              </a:p>
              <a:p>
                <a:pPr algn="ctr">
                  <a:defRPr/>
                </a:pPr>
                <a:r>
                  <a:rPr lang="fr-BE">
                    <a:solidFill>
                      <a:schemeClr val="bg1"/>
                    </a:solidFill>
                  </a:rPr>
                  <a:t>Rapports et résultats d’examens</a:t>
                </a:r>
              </a:p>
              <a:p>
                <a:pPr>
                  <a:defRPr/>
                </a:pPr>
                <a:endParaRPr lang="nl-BE" dirty="0">
                  <a:solidFill>
                    <a:schemeClr val="tx1">
                      <a:lumMod val="95000"/>
                      <a:lumOff val="5000"/>
                    </a:schemeClr>
                  </a:solidFill>
                </a:endParaRPr>
              </a:p>
            </p:txBody>
          </p:sp>
        </p:grpSp>
        <p:pic>
          <p:nvPicPr>
            <p:cNvPr id="11307" name="Picture 9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9019" y="5163796"/>
              <a:ext cx="1016496" cy="101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6" name="Group 105"/>
          <p:cNvGrpSpPr>
            <a:grpSpLocks/>
          </p:cNvGrpSpPr>
          <p:nvPr/>
        </p:nvGrpSpPr>
        <p:grpSpPr bwMode="auto">
          <a:xfrm>
            <a:off x="900114" y="1382714"/>
            <a:ext cx="3260725" cy="1158875"/>
            <a:chOff x="518456" y="1382445"/>
            <a:chExt cx="3261456" cy="1158760"/>
          </a:xfrm>
        </p:grpSpPr>
        <p:grpSp>
          <p:nvGrpSpPr>
            <p:cNvPr id="11300" name="Group 93"/>
            <p:cNvGrpSpPr>
              <a:grpSpLocks/>
            </p:cNvGrpSpPr>
            <p:nvPr/>
          </p:nvGrpSpPr>
          <p:grpSpPr bwMode="auto">
            <a:xfrm>
              <a:off x="546770" y="1394932"/>
              <a:ext cx="3233142" cy="1146273"/>
              <a:chOff x="546770" y="1424385"/>
              <a:chExt cx="3233142" cy="1146273"/>
            </a:xfrm>
          </p:grpSpPr>
          <p:grpSp>
            <p:nvGrpSpPr>
              <p:cNvPr id="11302"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8" name="TextBox 37"/>
              <p:cNvSpPr txBox="1"/>
              <p:nvPr/>
            </p:nvSpPr>
            <p:spPr>
              <a:xfrm>
                <a:off x="1691881" y="1508726"/>
                <a:ext cx="2088031" cy="1061932"/>
              </a:xfrm>
              <a:prstGeom prst="rect">
                <a:avLst/>
              </a:prstGeom>
            </p:spPr>
            <p:txBody>
              <a:bodyPr>
                <a:normAutofit/>
              </a:bodyPr>
              <a:lstStyle/>
              <a:p>
                <a:pPr algn="ctr">
                  <a:defRPr/>
                </a:pPr>
                <a:r>
                  <a:rPr lang="fr-BE">
                    <a:solidFill>
                      <a:schemeClr val="bg1"/>
                    </a:solidFill>
                  </a:rPr>
                  <a:t>Summary electronic health record (SumEHR)</a:t>
                </a:r>
              </a:p>
              <a:p>
                <a:pPr>
                  <a:defRPr/>
                </a:pPr>
                <a:endParaRPr lang="nl-BE" dirty="0">
                  <a:solidFill>
                    <a:schemeClr val="tx1">
                      <a:lumMod val="95000"/>
                      <a:lumOff val="5000"/>
                    </a:schemeClr>
                  </a:solidFill>
                </a:endParaRPr>
              </a:p>
            </p:txBody>
          </p:sp>
        </p:grpSp>
        <p:pic>
          <p:nvPicPr>
            <p:cNvPr id="11301" name="Picture 9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876301" y="3290888"/>
            <a:ext cx="2460625" cy="1204912"/>
            <a:chOff x="495636" y="3290765"/>
            <a:chExt cx="2459972" cy="1205400"/>
          </a:xfrm>
        </p:grpSpPr>
        <p:grpSp>
          <p:nvGrpSpPr>
            <p:cNvPr id="11295" name="Group 68"/>
            <p:cNvGrpSpPr>
              <a:grpSpLocks/>
            </p:cNvGrpSpPr>
            <p:nvPr/>
          </p:nvGrpSpPr>
          <p:grpSpPr bwMode="auto">
            <a:xfrm>
              <a:off x="495636" y="3290765"/>
              <a:ext cx="2459972" cy="1205400"/>
              <a:chOff x="455844" y="3290765"/>
              <a:chExt cx="2459972" cy="1205400"/>
            </a:xfrm>
          </p:grpSpPr>
          <p:sp>
            <p:nvSpPr>
              <p:cNvPr id="42" name="Rectangle 41"/>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ectangle 43"/>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299" name="TextBox 44"/>
              <p:cNvSpPr txBox="1">
                <a:spLocks noChangeArrowheads="1"/>
              </p:cNvSpPr>
              <p:nvPr/>
            </p:nvSpPr>
            <p:spPr bwMode="auto">
              <a:xfrm>
                <a:off x="1668825" y="3462392"/>
                <a:ext cx="1246991" cy="10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a:r>
                  <a:rPr lang="fr-BE" sz="1800">
                    <a:solidFill>
                      <a:schemeClr val="bg1"/>
                    </a:solidFill>
                    <a:latin typeface="+mn-lt"/>
                  </a:rPr>
                  <a:t>Schéma de médication</a:t>
                </a:r>
              </a:p>
            </p:txBody>
          </p:sp>
        </p:grpSp>
        <p:pic>
          <p:nvPicPr>
            <p:cNvPr id="11296" name="Picture 9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Group 110"/>
          <p:cNvGrpSpPr>
            <a:grpSpLocks/>
          </p:cNvGrpSpPr>
          <p:nvPr/>
        </p:nvGrpSpPr>
        <p:grpSpPr bwMode="auto">
          <a:xfrm>
            <a:off x="5783263" y="1443038"/>
            <a:ext cx="3257550" cy="1079500"/>
            <a:chOff x="5403035" y="1443044"/>
            <a:chExt cx="3255987" cy="1080120"/>
          </a:xfrm>
        </p:grpSpPr>
        <p:grpSp>
          <p:nvGrpSpPr>
            <p:cNvPr id="11290" name="Group 69"/>
            <p:cNvGrpSpPr>
              <a:grpSpLocks/>
            </p:cNvGrpSpPr>
            <p:nvPr/>
          </p:nvGrpSpPr>
          <p:grpSpPr bwMode="auto">
            <a:xfrm>
              <a:off x="5403035" y="1443044"/>
              <a:ext cx="3255987" cy="1080120"/>
              <a:chOff x="5425798" y="1315063"/>
              <a:chExt cx="3255987" cy="1080120"/>
            </a:xfrm>
          </p:grpSpPr>
          <p:sp>
            <p:nvSpPr>
              <p:cNvPr id="51" name="Rectangle 50"/>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ectangle 51"/>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TextBox 52"/>
              <p:cNvSpPr txBox="1"/>
              <p:nvPr/>
            </p:nvSpPr>
            <p:spPr>
              <a:xfrm>
                <a:off x="6595224" y="1345242"/>
                <a:ext cx="2086561" cy="1038821"/>
              </a:xfrm>
              <a:prstGeom prst="rect">
                <a:avLst/>
              </a:prstGeom>
            </p:spPr>
            <p:txBody>
              <a:bodyPr>
                <a:normAutofit/>
              </a:bodyPr>
              <a:lstStyle/>
              <a:p>
                <a:pPr>
                  <a:defRPr/>
                </a:pPr>
                <a:endParaRPr lang="nl-BE" sz="1000" dirty="0">
                  <a:solidFill>
                    <a:schemeClr val="bg1"/>
                  </a:solidFill>
                </a:endParaRPr>
              </a:p>
              <a:p>
                <a:pPr marL="82550" algn="ctr">
                  <a:defRPr/>
                </a:pPr>
                <a:r>
                  <a:rPr lang="fr-BE">
                    <a:solidFill>
                      <a:schemeClr val="bg1"/>
                    </a:solidFill>
                  </a:rPr>
                  <a:t>Guidelines et avis disponibles online</a:t>
                </a:r>
              </a:p>
            </p:txBody>
          </p:sp>
        </p:grpSp>
        <p:pic>
          <p:nvPicPr>
            <p:cNvPr id="11291" name="Picture 9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9" name="Group 108"/>
          <p:cNvGrpSpPr>
            <a:grpSpLocks/>
          </p:cNvGrpSpPr>
          <p:nvPr/>
        </p:nvGrpSpPr>
        <p:grpSpPr bwMode="auto">
          <a:xfrm>
            <a:off x="5770563" y="5106988"/>
            <a:ext cx="3270250" cy="1185862"/>
            <a:chOff x="5389884" y="5107746"/>
            <a:chExt cx="3269138" cy="1184852"/>
          </a:xfrm>
        </p:grpSpPr>
        <p:grpSp>
          <p:nvGrpSpPr>
            <p:cNvPr id="11283" name="Group 70"/>
            <p:cNvGrpSpPr>
              <a:grpSpLocks/>
            </p:cNvGrpSpPr>
            <p:nvPr/>
          </p:nvGrpSpPr>
          <p:grpSpPr bwMode="auto">
            <a:xfrm>
              <a:off x="5403035" y="5149276"/>
              <a:ext cx="3255987" cy="1088504"/>
              <a:chOff x="5508175" y="5117132"/>
              <a:chExt cx="3255987" cy="1088504"/>
            </a:xfrm>
          </p:grpSpPr>
          <p:sp>
            <p:nvSpPr>
              <p:cNvPr id="59" name="Rectangle 58"/>
              <p:cNvSpPr/>
              <p:nvPr/>
            </p:nvSpPr>
            <p:spPr>
              <a:xfrm>
                <a:off x="5507720" y="5116842"/>
                <a:ext cx="1152133" cy="1080166"/>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Rectangle 59"/>
              <p:cNvSpPr/>
              <p:nvPr/>
            </p:nvSpPr>
            <p:spPr>
              <a:xfrm>
                <a:off x="6659853" y="5116842"/>
                <a:ext cx="2088439" cy="1080166"/>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TextBox 60"/>
              <p:cNvSpPr txBox="1"/>
              <p:nvPr/>
            </p:nvSpPr>
            <p:spPr>
              <a:xfrm>
                <a:off x="6677309" y="5146979"/>
                <a:ext cx="2086853" cy="1057961"/>
              </a:xfrm>
              <a:prstGeom prst="rect">
                <a:avLst/>
              </a:prstGeom>
            </p:spPr>
            <p:txBody>
              <a:bodyPr>
                <a:normAutofit/>
              </a:bodyPr>
              <a:lstStyle/>
              <a:p>
                <a:pPr>
                  <a:defRPr/>
                </a:pPr>
                <a:endParaRPr lang="nl-BE" sz="1000" dirty="0">
                  <a:solidFill>
                    <a:schemeClr val="bg1"/>
                  </a:solidFill>
                </a:endParaRPr>
              </a:p>
              <a:p>
                <a:pPr marL="177800" algn="ctr">
                  <a:defRPr/>
                </a:pPr>
                <a:r>
                  <a:rPr lang="fr-BE">
                    <a:solidFill>
                      <a:schemeClr val="bg1"/>
                    </a:solidFill>
                  </a:rPr>
                  <a:t>Lettres de renvoi électroniques</a:t>
                </a:r>
              </a:p>
            </p:txBody>
          </p:sp>
        </p:grpSp>
        <p:grpSp>
          <p:nvGrpSpPr>
            <p:cNvPr id="11284" name="Group 101"/>
            <p:cNvGrpSpPr>
              <a:grpSpLocks/>
            </p:cNvGrpSpPr>
            <p:nvPr/>
          </p:nvGrpSpPr>
          <p:grpSpPr bwMode="auto">
            <a:xfrm>
              <a:off x="5389884" y="5107746"/>
              <a:ext cx="1186811" cy="1184852"/>
              <a:chOff x="5389884" y="5104775"/>
              <a:chExt cx="1241108" cy="1241108"/>
            </a:xfrm>
          </p:grpSpPr>
          <p:pic>
            <p:nvPicPr>
              <p:cNvPr id="11285" name="Picture 9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89884" y="5104775"/>
                <a:ext cx="1241108" cy="12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10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62196" y="5445224"/>
                <a:ext cx="174979" cy="17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0" name="Group 109"/>
          <p:cNvGrpSpPr>
            <a:grpSpLocks/>
          </p:cNvGrpSpPr>
          <p:nvPr/>
        </p:nvGrpSpPr>
        <p:grpSpPr bwMode="auto">
          <a:xfrm>
            <a:off x="6391275" y="3294064"/>
            <a:ext cx="2738438" cy="1119187"/>
            <a:chOff x="6010438" y="3294151"/>
            <a:chExt cx="2738025" cy="1118781"/>
          </a:xfrm>
        </p:grpSpPr>
        <p:grpSp>
          <p:nvGrpSpPr>
            <p:cNvPr id="11276" name="Group 40"/>
            <p:cNvGrpSpPr>
              <a:grpSpLocks/>
            </p:cNvGrpSpPr>
            <p:nvPr/>
          </p:nvGrpSpPr>
          <p:grpSpPr bwMode="auto">
            <a:xfrm>
              <a:off x="6010438" y="3294151"/>
              <a:ext cx="2738025" cy="1081997"/>
              <a:chOff x="5926858" y="3418319"/>
              <a:chExt cx="2658929" cy="1081997"/>
            </a:xfrm>
          </p:grpSpPr>
          <p:sp>
            <p:nvSpPr>
              <p:cNvPr id="55" name="Rectangle 54"/>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Rectangle 55"/>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TextBox 56"/>
              <p:cNvSpPr txBox="1"/>
              <p:nvPr/>
            </p:nvSpPr>
            <p:spPr>
              <a:xfrm>
                <a:off x="6907193" y="3419905"/>
                <a:ext cx="1678594" cy="1080695"/>
              </a:xfrm>
              <a:prstGeom prst="rect">
                <a:avLst/>
              </a:prstGeom>
            </p:spPr>
            <p:txBody>
              <a:bodyPr>
                <a:normAutofit/>
              </a:bodyPr>
              <a:lstStyle/>
              <a:p>
                <a:pPr>
                  <a:defRPr/>
                </a:pPr>
                <a:endParaRPr lang="nl-BE" sz="1000" dirty="0">
                  <a:solidFill>
                    <a:schemeClr val="bg1"/>
                  </a:solidFill>
                </a:endParaRPr>
              </a:p>
              <a:p>
                <a:pPr algn="ctr">
                  <a:defRPr/>
                </a:pPr>
                <a:r>
                  <a:rPr lang="fr-BE">
                    <a:solidFill>
                      <a:schemeClr val="bg1"/>
                    </a:solidFill>
                  </a:rPr>
                  <a:t>Prescriptions électroniques</a:t>
                </a:r>
              </a:p>
              <a:p>
                <a:pPr>
                  <a:defRPr/>
                </a:pPr>
                <a:endParaRPr lang="nl-BE" dirty="0">
                  <a:solidFill>
                    <a:schemeClr val="tx1">
                      <a:lumMod val="95000"/>
                      <a:lumOff val="5000"/>
                    </a:schemeClr>
                  </a:solidFill>
                </a:endParaRPr>
              </a:p>
            </p:txBody>
          </p:sp>
        </p:grpSp>
        <p:grpSp>
          <p:nvGrpSpPr>
            <p:cNvPr id="11277" name="Group 102"/>
            <p:cNvGrpSpPr>
              <a:grpSpLocks/>
            </p:cNvGrpSpPr>
            <p:nvPr/>
          </p:nvGrpSpPr>
          <p:grpSpPr bwMode="auto">
            <a:xfrm>
              <a:off x="6036635" y="3332812"/>
              <a:ext cx="1080120" cy="1080120"/>
              <a:chOff x="5005213" y="3401807"/>
              <a:chExt cx="1080120" cy="1080120"/>
            </a:xfrm>
          </p:grpSpPr>
          <p:pic>
            <p:nvPicPr>
              <p:cNvPr id="11278" name="Picture 10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0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5</a:t>
            </a:fld>
            <a:r>
              <a:rPr lang="fr-BE"/>
              <a:t> </a:t>
            </a:r>
          </a:p>
        </p:txBody>
      </p:sp>
    </p:spTree>
    <p:extLst>
      <p:ext uri="{BB962C8B-B14F-4D97-AF65-F5344CB8AC3E}">
        <p14:creationId xmlns:p14="http://schemas.microsoft.com/office/powerpoint/2010/main" val="3825341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up)">
                                      <p:cBhvr>
                                        <p:cTn id="11" dur="500"/>
                                        <p:tgtEl>
                                          <p:spTgt spid="1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up)">
                                      <p:cBhvr>
                                        <p:cTn id="16" dur="500"/>
                                        <p:tgtEl>
                                          <p:spTgt spid="1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up)">
                                      <p:cBhvr>
                                        <p:cTn id="21" dur="500"/>
                                        <p:tgtEl>
                                          <p:spTgt spid="1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wipe(up)">
                                      <p:cBhvr>
                                        <p:cTn id="26" dur="500"/>
                                        <p:tgtEl>
                                          <p:spTgt spid="1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wipe(up)">
                                      <p:cBhvr>
                                        <p:cTn id="31" dur="500"/>
                                        <p:tgtEl>
                                          <p:spTgt spid="1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109"/>
                                        </p:tgtEl>
                                        <p:attrNameLst>
                                          <p:attrName>style.visibility</p:attrName>
                                        </p:attrNameLst>
                                      </p:cBhvr>
                                      <p:to>
                                        <p:strVal val="visible"/>
                                      </p:to>
                                    </p:set>
                                    <p:animEffect transition="in" filter="wipe(up)">
                                      <p:cBhvr>
                                        <p:cTn id="36"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MaSanté</a:t>
            </a:r>
          </a:p>
        </p:txBody>
      </p:sp>
      <p:pic>
        <p:nvPicPr>
          <p:cNvPr id="3" name="Picture 2"/>
          <p:cNvPicPr>
            <a:picLocks noChangeAspect="1"/>
          </p:cNvPicPr>
          <p:nvPr/>
        </p:nvPicPr>
        <p:blipFill>
          <a:blip r:embed="rId3"/>
          <a:stretch>
            <a:fillRect/>
          </a:stretch>
        </p:blipFill>
        <p:spPr>
          <a:xfrm>
            <a:off x="560513" y="1124744"/>
            <a:ext cx="8772037" cy="4587212"/>
          </a:xfrm>
          <a:prstGeom prst="rect">
            <a:avLst/>
          </a:prstGeo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50</a:t>
            </a:fld>
            <a:r>
              <a:rPr lang="fr-BE"/>
              <a:t> </a:t>
            </a:r>
          </a:p>
        </p:txBody>
      </p:sp>
    </p:spTree>
    <p:extLst>
      <p:ext uri="{BB962C8B-B14F-4D97-AF65-F5344CB8AC3E}">
        <p14:creationId xmlns:p14="http://schemas.microsoft.com/office/powerpoint/2010/main" val="2869929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MaSanté</a:t>
            </a:r>
          </a:p>
        </p:txBody>
      </p:sp>
      <p:pic>
        <p:nvPicPr>
          <p:cNvPr id="3" name="Picture 2"/>
          <p:cNvPicPr>
            <a:picLocks noChangeAspect="1"/>
          </p:cNvPicPr>
          <p:nvPr/>
        </p:nvPicPr>
        <p:blipFill>
          <a:blip r:embed="rId3"/>
          <a:stretch>
            <a:fillRect/>
          </a:stretch>
        </p:blipFill>
        <p:spPr>
          <a:xfrm>
            <a:off x="1059396" y="940047"/>
            <a:ext cx="7787208" cy="5496853"/>
          </a:xfrm>
          <a:prstGeom prst="rect">
            <a:avLst/>
          </a:prstGeo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51</a:t>
            </a:fld>
            <a:r>
              <a:rPr lang="fr-BE"/>
              <a:t> </a:t>
            </a:r>
          </a:p>
        </p:txBody>
      </p:sp>
    </p:spTree>
    <p:extLst>
      <p:ext uri="{BB962C8B-B14F-4D97-AF65-F5344CB8AC3E}">
        <p14:creationId xmlns:p14="http://schemas.microsoft.com/office/powerpoint/2010/main" val="41218090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noProof="0">
                <a:solidFill>
                  <a:srgbClr val="77C9F2"/>
                </a:solidFill>
                <a:latin typeface="+mj-lt"/>
              </a:rPr>
              <a:t>Moyens d'authentification</a:t>
            </a:r>
          </a:p>
        </p:txBody>
      </p:sp>
      <p:sp>
        <p:nvSpPr>
          <p:cNvPr id="3" name="Rounded Rectangle 2"/>
          <p:cNvSpPr/>
          <p:nvPr/>
        </p:nvSpPr>
        <p:spPr>
          <a:xfrm>
            <a:off x="2176685" y="1524199"/>
            <a:ext cx="2648277" cy="30469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defRPr/>
            </a:pPr>
            <a:endParaRPr lang="en-US" dirty="0">
              <a:solidFill>
                <a:prstClr val="black"/>
              </a:solidFill>
              <a:latin typeface="Calibri"/>
            </a:endParaRPr>
          </a:p>
        </p:txBody>
      </p:sp>
      <p:graphicFrame>
        <p:nvGraphicFramePr>
          <p:cNvPr id="15" name="Table 14"/>
          <p:cNvGraphicFramePr>
            <a:graphicFrameLocks noGrp="1"/>
          </p:cNvGraphicFramePr>
          <p:nvPr>
            <p:extLst/>
          </p:nvPr>
        </p:nvGraphicFramePr>
        <p:xfrm>
          <a:off x="4903120" y="3767851"/>
          <a:ext cx="2592288" cy="790252"/>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790252">
                <a:tc>
                  <a:txBody>
                    <a:bodyPr/>
                    <a:lstStyle/>
                    <a:p>
                      <a:endParaRPr lang="nl-BE" dirty="0"/>
                    </a:p>
                  </a:txBody>
                  <a:tcPr marL="90000" marR="90000" marT="108000" marB="46800"/>
                </a:tc>
                <a:tc>
                  <a:txBody>
                    <a:bodyPr/>
                    <a:lstStyle/>
                    <a:p>
                      <a:r>
                        <a:rPr lang="fr-BE" sz="1400" baseline="0"/>
                        <a:t>Security code</a:t>
                      </a:r>
                      <a:br>
                        <a:rPr lang="fr-BE" sz="1400" baseline="0"/>
                      </a:br>
                      <a:r>
                        <a:rPr lang="fr-BE" sz="1400" baseline="0"/>
                        <a:t>via SMS, user-id + password</a:t>
                      </a:r>
                    </a:p>
                  </a:txBody>
                  <a:tcPr marL="90000" marR="90000" marT="46800" marB="46800" anchor="ctr"/>
                </a:tc>
                <a:extLst>
                  <a:ext uri="{0D108BD9-81ED-4DB2-BD59-A6C34878D82A}">
                    <a16:rowId xmlns:a16="http://schemas.microsoft.com/office/drawing/2014/main" val="10000"/>
                  </a:ext>
                </a:extLst>
              </a:tr>
            </a:tbl>
          </a:graphicData>
        </a:graphic>
      </p:graphicFrame>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703" y="3841257"/>
            <a:ext cx="501884" cy="643441"/>
          </a:xfrm>
          <a:prstGeom prst="rect">
            <a:avLst/>
          </a:prstGeom>
        </p:spPr>
      </p:pic>
      <p:graphicFrame>
        <p:nvGraphicFramePr>
          <p:cNvPr id="21" name="Table 20"/>
          <p:cNvGraphicFramePr>
            <a:graphicFrameLocks noGrp="1"/>
          </p:cNvGraphicFramePr>
          <p:nvPr>
            <p:extLst/>
          </p:nvPr>
        </p:nvGraphicFramePr>
        <p:xfrm>
          <a:off x="2216696" y="5327578"/>
          <a:ext cx="2592288" cy="63443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634436">
                <a:tc>
                  <a:txBody>
                    <a:bodyPr/>
                    <a:lstStyle/>
                    <a:p>
                      <a:endParaRPr lang="nl-BE" dirty="0"/>
                    </a:p>
                  </a:txBody>
                  <a:tcPr marL="90000" marR="90000" marT="108000" marB="46800"/>
                </a:tc>
                <a:tc>
                  <a:txBody>
                    <a:bodyPr/>
                    <a:lstStyle/>
                    <a:p>
                      <a:r>
                        <a:rPr lang="fr-BE" sz="1400"/>
                        <a:t>User-id </a:t>
                      </a:r>
                      <a:r>
                        <a:rPr lang="fr-BE" sz="1400" baseline="0"/>
                        <a:t>+ password</a:t>
                      </a:r>
                    </a:p>
                  </a:txBody>
                  <a:tcPr marL="90000" marR="90000" marT="46800" marB="46800" anchor="ctr"/>
                </a:tc>
                <a:extLst>
                  <a:ext uri="{0D108BD9-81ED-4DB2-BD59-A6C34878D82A}">
                    <a16:rowId xmlns:a16="http://schemas.microsoft.com/office/drawing/2014/main" val="10000"/>
                  </a:ext>
                </a:extLst>
              </a:tr>
            </a:tbl>
          </a:graphicData>
        </a:graphic>
      </p:graphicFrame>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9398" y="5385067"/>
            <a:ext cx="409539" cy="409539"/>
          </a:xfrm>
          <a:prstGeom prst="rect">
            <a:avLst/>
          </a:prstGeom>
        </p:spPr>
      </p:pic>
      <p:sp>
        <p:nvSpPr>
          <p:cNvPr id="25" name="TextBox 24"/>
          <p:cNvSpPr txBox="1"/>
          <p:nvPr/>
        </p:nvSpPr>
        <p:spPr>
          <a:xfrm>
            <a:off x="1395918" y="6047658"/>
            <a:ext cx="711605" cy="369332"/>
          </a:xfrm>
          <a:prstGeom prst="rect">
            <a:avLst/>
          </a:prstGeom>
          <a:noFill/>
        </p:spPr>
        <p:txBody>
          <a:bodyPr wrap="none" rtlCol="0">
            <a:spAutoFit/>
          </a:bodyPr>
          <a:lstStyle/>
          <a:p>
            <a:pPr algn="ctr">
              <a:defRPr/>
            </a:pPr>
            <a:r>
              <a:rPr lang="fr-BE">
                <a:solidFill>
                  <a:prstClr val="black"/>
                </a:solidFill>
                <a:latin typeface="Calibri"/>
              </a:rPr>
              <a:t>Weak</a:t>
            </a:r>
          </a:p>
        </p:txBody>
      </p:sp>
      <p:sp>
        <p:nvSpPr>
          <p:cNvPr id="26" name="Up-Down Arrow 25"/>
          <p:cNvSpPr/>
          <p:nvPr/>
        </p:nvSpPr>
        <p:spPr>
          <a:xfrm>
            <a:off x="1607704" y="1439146"/>
            <a:ext cx="288032" cy="46085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BE" dirty="0">
              <a:solidFill>
                <a:prstClr val="white"/>
              </a:solidFill>
              <a:latin typeface="Calibri"/>
            </a:endParaRPr>
          </a:p>
        </p:txBody>
      </p:sp>
      <p:graphicFrame>
        <p:nvGraphicFramePr>
          <p:cNvPr id="22" name="Table 21"/>
          <p:cNvGraphicFramePr>
            <a:graphicFrameLocks noGrp="1"/>
          </p:cNvGraphicFramePr>
          <p:nvPr>
            <p:extLst/>
          </p:nvPr>
        </p:nvGraphicFramePr>
        <p:xfrm>
          <a:off x="2204679" y="4586566"/>
          <a:ext cx="2592288" cy="733680"/>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681749">
                <a:tc>
                  <a:txBody>
                    <a:bodyPr/>
                    <a:lstStyle/>
                    <a:p>
                      <a:endParaRPr lang="nl-BE" dirty="0"/>
                    </a:p>
                  </a:txBody>
                  <a:tcPr marL="90000" marR="90000" marT="108000" marB="46800"/>
                </a:tc>
                <a:tc>
                  <a:txBody>
                    <a:bodyPr/>
                    <a:lstStyle/>
                    <a:p>
                      <a:r>
                        <a:rPr lang="fr-BE" sz="1400" baseline="0"/>
                        <a:t>Security code on paper (paper token), user-id + password</a:t>
                      </a:r>
                    </a:p>
                  </a:txBody>
                  <a:tcPr marL="90000" marR="90000" marT="46800" marB="46800" anchor="ctr"/>
                </a:tc>
                <a:extLst>
                  <a:ext uri="{0D108BD9-81ED-4DB2-BD59-A6C34878D82A}">
                    <a16:rowId xmlns:a16="http://schemas.microsoft.com/office/drawing/2014/main" val="10000"/>
                  </a:ext>
                </a:extLst>
              </a:tr>
            </a:tbl>
          </a:graphicData>
        </a:graphic>
      </p:graphicFrame>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494" y="4739615"/>
            <a:ext cx="447602" cy="275447"/>
          </a:xfrm>
          <a:prstGeom prst="rect">
            <a:avLst/>
          </a:prstGeom>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6786" y="2129532"/>
            <a:ext cx="1523384" cy="106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1346264" y="1052736"/>
            <a:ext cx="796500" cy="369332"/>
          </a:xfrm>
          <a:prstGeom prst="rect">
            <a:avLst/>
          </a:prstGeom>
          <a:noFill/>
        </p:spPr>
        <p:txBody>
          <a:bodyPr wrap="none" rtlCol="0">
            <a:spAutoFit/>
          </a:bodyPr>
          <a:lstStyle/>
          <a:p>
            <a:pPr algn="ctr">
              <a:defRPr/>
            </a:pPr>
            <a:r>
              <a:rPr lang="fr-BE">
                <a:solidFill>
                  <a:prstClr val="black"/>
                </a:solidFill>
                <a:latin typeface="Calibri"/>
              </a:rPr>
              <a:t>Strong</a:t>
            </a:r>
          </a:p>
        </p:txBody>
      </p:sp>
      <p:graphicFrame>
        <p:nvGraphicFramePr>
          <p:cNvPr id="29" name="Table 28"/>
          <p:cNvGraphicFramePr>
            <a:graphicFrameLocks noGrp="1"/>
          </p:cNvGraphicFramePr>
          <p:nvPr>
            <p:extLst/>
          </p:nvPr>
        </p:nvGraphicFramePr>
        <p:xfrm>
          <a:off x="2176684" y="1524199"/>
          <a:ext cx="2592288" cy="728499"/>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728499">
                <a:tc>
                  <a:txBody>
                    <a:bodyPr/>
                    <a:lstStyle/>
                    <a:p>
                      <a:endParaRPr lang="nl-BE" dirty="0"/>
                    </a:p>
                  </a:txBody>
                  <a:tcPr marL="90000" marR="90000" marT="108000" marB="46800" anchor="ctr"/>
                </a:tc>
                <a:tc>
                  <a:txBody>
                    <a:bodyPr/>
                    <a:lstStyle/>
                    <a:p>
                      <a:r>
                        <a:rPr lang="fr-BE" sz="1400"/>
                        <a:t>eID + PIN-code with connected card reader</a:t>
                      </a:r>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31" name="Table 30"/>
          <p:cNvGraphicFramePr>
            <a:graphicFrameLocks noGrp="1"/>
          </p:cNvGraphicFramePr>
          <p:nvPr>
            <p:extLst/>
          </p:nvPr>
        </p:nvGraphicFramePr>
        <p:xfrm>
          <a:off x="2189097" y="3770950"/>
          <a:ext cx="2592288" cy="81561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815616">
                <a:tc>
                  <a:txBody>
                    <a:bodyPr/>
                    <a:lstStyle/>
                    <a:p>
                      <a:endParaRPr lang="nl-BE" dirty="0"/>
                    </a:p>
                  </a:txBody>
                  <a:tcPr marL="90000" marR="90000" marT="108000" marB="46800"/>
                </a:tc>
                <a:tc>
                  <a:txBody>
                    <a:bodyPr/>
                    <a:lstStyle/>
                    <a:p>
                      <a:r>
                        <a:rPr lang="fr-BE" sz="1400" baseline="0"/>
                        <a:t>Security code</a:t>
                      </a:r>
                      <a:br>
                        <a:rPr lang="fr-BE" sz="1400" baseline="0"/>
                      </a:br>
                      <a:r>
                        <a:rPr lang="fr-BE" sz="1400" baseline="0"/>
                        <a:t>via mobile app, user-id + password</a:t>
                      </a:r>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32" name="Table 31"/>
          <p:cNvGraphicFramePr>
            <a:graphicFrameLocks noGrp="1"/>
          </p:cNvGraphicFramePr>
          <p:nvPr>
            <p:extLst/>
          </p:nvPr>
        </p:nvGraphicFramePr>
        <p:xfrm>
          <a:off x="2189908" y="3048248"/>
          <a:ext cx="2579065" cy="720949"/>
        </p:xfrm>
        <a:graphic>
          <a:graphicData uri="http://schemas.openxmlformats.org/drawingml/2006/table">
            <a:tbl>
              <a:tblPr firstRow="1" bandRow="1">
                <a:tableStyleId>{3B4B98B0-60AC-42C2-AFA5-B58CD77FA1E5}</a:tableStyleId>
              </a:tblPr>
              <a:tblGrid>
                <a:gridCol w="644765">
                  <a:extLst>
                    <a:ext uri="{9D8B030D-6E8A-4147-A177-3AD203B41FA5}">
                      <a16:colId xmlns:a16="http://schemas.microsoft.com/office/drawing/2014/main" val="20000"/>
                    </a:ext>
                  </a:extLst>
                </a:gridCol>
                <a:gridCol w="1934300">
                  <a:extLst>
                    <a:ext uri="{9D8B030D-6E8A-4147-A177-3AD203B41FA5}">
                      <a16:colId xmlns:a16="http://schemas.microsoft.com/office/drawing/2014/main" val="20001"/>
                    </a:ext>
                  </a:extLst>
                </a:gridCol>
              </a:tblGrid>
              <a:tr h="720949">
                <a:tc>
                  <a:txBody>
                    <a:bodyPr/>
                    <a:lstStyle/>
                    <a:p>
                      <a:endParaRPr lang="nl-BE" dirty="0"/>
                    </a:p>
                  </a:txBody>
                  <a:tcPr marL="90000" marR="90000" marT="108000" marB="468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a:t>SIM</a:t>
                      </a:r>
                      <a:r>
                        <a:rPr lang="fr-BE" sz="1400" baseline="0"/>
                        <a:t> card </a:t>
                      </a:r>
                      <a:r>
                        <a:rPr lang="fr-BE" sz="1400"/>
                        <a:t>with</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400"/>
                        <a:t>PIN-code</a:t>
                      </a:r>
                    </a:p>
                  </a:txBody>
                  <a:tcPr marL="90000" marR="90000" marT="46800" marB="46800" anchor="ctr"/>
                </a:tc>
                <a:extLst>
                  <a:ext uri="{0D108BD9-81ED-4DB2-BD59-A6C34878D82A}">
                    <a16:rowId xmlns:a16="http://schemas.microsoft.com/office/drawing/2014/main" val="10000"/>
                  </a:ext>
                </a:extLst>
              </a:tr>
            </a:tbl>
          </a:graphicData>
        </a:graphic>
      </p:graphicFrame>
      <p:pic>
        <p:nvPicPr>
          <p:cNvPr id="4" name="Picture 3"/>
          <p:cNvPicPr>
            <a:picLocks noChangeAspect="1"/>
          </p:cNvPicPr>
          <p:nvPr/>
        </p:nvPicPr>
        <p:blipFill>
          <a:blip r:embed="rId7"/>
          <a:stretch>
            <a:fillRect/>
          </a:stretch>
        </p:blipFill>
        <p:spPr>
          <a:xfrm>
            <a:off x="2243910" y="3111711"/>
            <a:ext cx="565026" cy="568471"/>
          </a:xfrm>
          <a:prstGeom prst="rect">
            <a:avLst/>
          </a:prstGeom>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2687" y="1560649"/>
            <a:ext cx="301535" cy="695850"/>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3065" y="3882248"/>
            <a:ext cx="502632" cy="561458"/>
          </a:xfrm>
          <a:prstGeom prst="rect">
            <a:avLst/>
          </a:prstGeom>
        </p:spPr>
      </p:pic>
      <p:graphicFrame>
        <p:nvGraphicFramePr>
          <p:cNvPr id="36" name="Table 35"/>
          <p:cNvGraphicFramePr>
            <a:graphicFrameLocks noGrp="1"/>
          </p:cNvGraphicFramePr>
          <p:nvPr>
            <p:extLst/>
          </p:nvPr>
        </p:nvGraphicFramePr>
        <p:xfrm>
          <a:off x="2176684" y="2257879"/>
          <a:ext cx="2592288" cy="790369"/>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790369">
                <a:tc>
                  <a:txBody>
                    <a:bodyPr/>
                    <a:lstStyle/>
                    <a:p>
                      <a:endParaRPr lang="nl-BE" dirty="0"/>
                    </a:p>
                  </a:txBody>
                  <a:tcPr marL="90000" marR="90000" marT="108000" marB="46800" anchor="ctr"/>
                </a:tc>
                <a:tc>
                  <a:txBody>
                    <a:bodyPr/>
                    <a:lstStyle/>
                    <a:p>
                      <a:r>
                        <a:rPr lang="fr-BE" sz="1400"/>
                        <a:t>eID + PIN-code</a:t>
                      </a:r>
                      <a:r>
                        <a:rPr lang="fr-BE" sz="1400" baseline="0"/>
                        <a:t> with wireless card reader</a:t>
                      </a:r>
                    </a:p>
                  </a:txBody>
                  <a:tcPr marL="90000" marR="90000" marT="46800" marB="46800" anchor="ctr"/>
                </a:tc>
                <a:extLst>
                  <a:ext uri="{0D108BD9-81ED-4DB2-BD59-A6C34878D82A}">
                    <a16:rowId xmlns:a16="http://schemas.microsoft.com/office/drawing/2014/main" val="10000"/>
                  </a:ext>
                </a:extLst>
              </a:tr>
            </a:tbl>
          </a:graphicData>
        </a:graphic>
      </p:graphicFrame>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59778" y="2350077"/>
            <a:ext cx="299578" cy="599155"/>
          </a:xfrm>
          <a:prstGeom prst="rect">
            <a:avLst/>
          </a:prstGeom>
        </p:spPr>
      </p:pic>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52</a:t>
            </a:fld>
            <a:r>
              <a:rPr lang="fr-BE"/>
              <a:t> </a:t>
            </a:r>
          </a:p>
        </p:txBody>
      </p:sp>
    </p:spTree>
    <p:extLst>
      <p:ext uri="{BB962C8B-B14F-4D97-AF65-F5344CB8AC3E}">
        <p14:creationId xmlns:p14="http://schemas.microsoft.com/office/powerpoint/2010/main" val="9383963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BE"/>
              <a:t>Quelques chiffres</a:t>
            </a:r>
          </a:p>
        </p:txBody>
      </p:sp>
      <p:sp>
        <p:nvSpPr>
          <p:cNvPr id="4" name="Tijdelijke aanduiding voor inhoud 3"/>
          <p:cNvSpPr>
            <a:spLocks noGrp="1"/>
          </p:cNvSpPr>
          <p:nvPr>
            <p:ph idx="1"/>
          </p:nvPr>
        </p:nvSpPr>
        <p:spPr/>
        <p:txBody>
          <a:bodyPr>
            <a:normAutofit/>
          </a:bodyPr>
          <a:lstStyle/>
          <a:p>
            <a:endParaRPr lang="nl-BE" dirty="0"/>
          </a:p>
          <a:p>
            <a:pPr lvl="1"/>
            <a:endParaRPr lang="nl-NL" dirty="0">
              <a:solidFill>
                <a:schemeClr val="tx1"/>
              </a:solidFill>
            </a:endParaRPr>
          </a:p>
          <a:p>
            <a:pPr lvl="1"/>
            <a:endParaRPr lang="fr-BE" dirty="0" smtClean="0"/>
          </a:p>
        </p:txBody>
      </p:sp>
      <p:pic>
        <p:nvPicPr>
          <p:cNvPr id="3" name="Picture 2"/>
          <p:cNvPicPr>
            <a:picLocks noChangeAspect="1"/>
          </p:cNvPicPr>
          <p:nvPr/>
        </p:nvPicPr>
        <p:blipFill>
          <a:blip r:embed="rId2"/>
          <a:stretch>
            <a:fillRect/>
          </a:stretch>
        </p:blipFill>
        <p:spPr>
          <a:xfrm>
            <a:off x="1136576" y="1135086"/>
            <a:ext cx="7704855" cy="4631110"/>
          </a:xfrm>
          <a:prstGeom prst="rect">
            <a:avLst/>
          </a:prstGeom>
        </p:spPr>
      </p:pic>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53</a:t>
            </a:fld>
            <a:r>
              <a:rPr lang="fr-BE"/>
              <a:t> </a:t>
            </a:r>
          </a:p>
        </p:txBody>
      </p:sp>
    </p:spTree>
    <p:extLst>
      <p:ext uri="{BB962C8B-B14F-4D97-AF65-F5344CB8AC3E}">
        <p14:creationId xmlns:p14="http://schemas.microsoft.com/office/powerpoint/2010/main" val="18206292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patients</a:t>
            </a:r>
          </a:p>
        </p:txBody>
      </p:sp>
      <p:sp>
        <p:nvSpPr>
          <p:cNvPr id="3" name="Content Placeholder 2"/>
          <p:cNvSpPr>
            <a:spLocks noGrp="1"/>
          </p:cNvSpPr>
          <p:nvPr>
            <p:ph idx="1"/>
          </p:nvPr>
        </p:nvSpPr>
        <p:spPr/>
        <p:txBody>
          <a:bodyPr>
            <a:normAutofit fontScale="92500" lnSpcReduction="20000"/>
          </a:bodyPr>
          <a:lstStyle/>
          <a:p>
            <a:pPr>
              <a:buFont typeface="Calibri" panose="020F0502020204030204" pitchFamily="34" charset="0"/>
              <a:buChar char="◌"/>
            </a:pPr>
            <a:r>
              <a:rPr lang="fr-BE"/>
              <a:t>Le patient pourra lui-même ajouter des informations, via la plate-forme consolidée, dans le coffre-fort sécurisé, via le hub ou dans un cloud sécurisé.</a:t>
            </a:r>
          </a:p>
          <a:p>
            <a:endParaRPr lang="nl-BE" dirty="0" smtClean="0"/>
          </a:p>
          <a:p>
            <a:pPr>
              <a:buFont typeface="Wingdings" panose="05000000000000000000" pitchFamily="2" charset="2"/>
              <a:buChar char="ü"/>
            </a:pPr>
            <a:r>
              <a:rPr lang="fr-BE"/>
              <a:t>L'ensemble des informations présentes dans les hubs, les coffres-forts, la plateforme de consolidation, et éventuellement le cloud sécurisé constituent le PHR (Personal Health Record) du patient.</a:t>
            </a:r>
          </a:p>
          <a:p>
            <a:endParaRPr lang="nl-BE" dirty="0" smtClean="0"/>
          </a:p>
          <a:p>
            <a:pPr>
              <a:buFont typeface="Wingdings" panose="05000000000000000000" pitchFamily="2" charset="2"/>
              <a:buChar char="ü"/>
            </a:pPr>
            <a:r>
              <a:rPr lang="fr-BE"/>
              <a:t>Via la plate-forme consolidée seront aussi mises à la disposition d’autres informations pertinentes provenant des mutualités, de la Banque Carrefour de la sécurité sociale et d'autres sources pertinentes telles que les déclarations de volonté du patient en matière de don d’organe ou d’euthanasie</a:t>
            </a:r>
          </a:p>
          <a:p>
            <a:endParaRPr lang="nl-BE" dirty="0" smtClean="0"/>
          </a:p>
          <a:p>
            <a:endParaRPr lang="nl-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54</a:t>
            </a:fld>
            <a:r>
              <a:rPr lang="fr-BE"/>
              <a:t> </a:t>
            </a:r>
          </a:p>
        </p:txBody>
      </p:sp>
    </p:spTree>
    <p:extLst>
      <p:ext uri="{BB962C8B-B14F-4D97-AF65-F5344CB8AC3E}">
        <p14:creationId xmlns:p14="http://schemas.microsoft.com/office/powerpoint/2010/main" val="1338941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patients</a:t>
            </a:r>
          </a:p>
        </p:txBody>
      </p:sp>
      <p:sp>
        <p:nvSpPr>
          <p:cNvPr id="23555" name="Content Placeholder 2"/>
          <p:cNvSpPr>
            <a:spLocks noGrp="1"/>
          </p:cNvSpPr>
          <p:nvPr>
            <p:ph idx="1"/>
          </p:nvPr>
        </p:nvSpPr>
        <p:spPr/>
        <p:txBody>
          <a:bodyPr/>
          <a:lstStyle/>
          <a:p>
            <a:pPr>
              <a:buFont typeface="Calibri" panose="020F0502020204030204" pitchFamily="34" charset="0"/>
              <a:buChar char="◌"/>
            </a:pPr>
            <a:r>
              <a:rPr lang="fr-BE"/>
              <a:t>Le patient aura accès à son PHR par divers canaux, p.ex. au moyen d'une appli préinstallée sur son smartphone ; le patient est ainsi informé de son état de santé réel et peut jouer un rôle majeur dans le cadre de son traitement.</a:t>
            </a:r>
          </a:p>
          <a:p>
            <a:endParaRPr lang="nl-BE" altLang="en-US" dirty="0" smtClean="0"/>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55</a:t>
            </a:fld>
            <a:r>
              <a:rPr lang="fr-BE"/>
              <a:t> </a:t>
            </a:r>
          </a:p>
        </p:txBody>
      </p:sp>
    </p:spTree>
    <p:extLst>
      <p:ext uri="{BB962C8B-B14F-4D97-AF65-F5344CB8AC3E}">
        <p14:creationId xmlns:p14="http://schemas.microsoft.com/office/powerpoint/2010/main" val="1536161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Roadmap 2.0 : patients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fr-BE"/>
              <a:t>En principe, le patient ne reçoit plus de documents papier du médecin (sauf demandes exceptionnelles)</a:t>
            </a:r>
          </a:p>
          <a:p>
            <a:pPr lvl="1"/>
            <a:r>
              <a:rPr lang="fr-BE"/>
              <a:t>l’attestation de soins est envoyée par le médecin à la mutualité par la voie électronique</a:t>
            </a:r>
          </a:p>
          <a:p>
            <a:pPr lvl="1"/>
            <a:r>
              <a:rPr lang="fr-BE"/>
              <a:t>la prescription de médicaments est disponible via le Personal Health Viewer</a:t>
            </a:r>
          </a:p>
          <a:p>
            <a:pPr lvl="1"/>
            <a:r>
              <a:rPr lang="fr-BE"/>
              <a:t>…</a:t>
            </a:r>
          </a:p>
          <a:p>
            <a:pPr>
              <a:buFont typeface="Wingdings" panose="05000000000000000000" pitchFamily="2" charset="2"/>
              <a:buChar char="ü"/>
            </a:pPr>
            <a:r>
              <a:rPr lang="fr-BE"/>
              <a:t>Condition préalable pour ce qui précède: le patient doit avoir donné son consentement éclairé pour le partage de données</a:t>
            </a:r>
          </a:p>
          <a:p>
            <a:endParaRPr lang="fr-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56</a:t>
            </a:fld>
            <a:r>
              <a:rPr lang="fr-BE"/>
              <a:t> </a:t>
            </a:r>
          </a:p>
        </p:txBody>
      </p:sp>
    </p:spTree>
    <p:extLst>
      <p:ext uri="{BB962C8B-B14F-4D97-AF65-F5344CB8AC3E}">
        <p14:creationId xmlns:p14="http://schemas.microsoft.com/office/powerpoint/2010/main" val="189594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Cas concret: Trajet de soins diabète type 2</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57</a:t>
            </a:fld>
            <a:r>
              <a:rPr lang="fr-BE"/>
              <a:t> </a:t>
            </a:r>
          </a:p>
        </p:txBody>
      </p:sp>
      <p:pic>
        <p:nvPicPr>
          <p:cNvPr id="6" name="Content Placeholder 5"/>
          <p:cNvPicPr>
            <a:picLocks noGrp="1" noChangeAspect="1"/>
          </p:cNvPicPr>
          <p:nvPr>
            <p:ph idx="1"/>
          </p:nvPr>
        </p:nvPicPr>
        <p:blipFill>
          <a:blip r:embed="rId2"/>
          <a:stretch>
            <a:fillRect/>
          </a:stretch>
        </p:blipFill>
        <p:spPr>
          <a:xfrm>
            <a:off x="1766636" y="1052513"/>
            <a:ext cx="6372727" cy="5256212"/>
          </a:xfrm>
          <a:prstGeom prst="rect">
            <a:avLst/>
          </a:prstGeom>
        </p:spPr>
      </p:pic>
    </p:spTree>
    <p:extLst>
      <p:ext uri="{BB962C8B-B14F-4D97-AF65-F5344CB8AC3E}">
        <p14:creationId xmlns:p14="http://schemas.microsoft.com/office/powerpoint/2010/main" val="3152321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Engagements du patient</a:t>
            </a:r>
          </a:p>
        </p:txBody>
      </p:sp>
      <p:sp>
        <p:nvSpPr>
          <p:cNvPr id="10" name="Content Placeholder 9"/>
          <p:cNvSpPr>
            <a:spLocks noGrp="1"/>
          </p:cNvSpPr>
          <p:nvPr>
            <p:ph idx="1"/>
          </p:nvPr>
        </p:nvSpPr>
        <p:spPr>
          <a:xfrm>
            <a:off x="495300" y="1052736"/>
            <a:ext cx="8915400" cy="4032448"/>
          </a:xfrm>
        </p:spPr>
        <p:txBody>
          <a:bodyPr>
            <a:normAutofit fontScale="92500" lnSpcReduction="20000"/>
          </a:bodyPr>
          <a:lstStyle/>
          <a:p>
            <a:r>
              <a:rPr lang="fr-BE" sz="2200"/>
              <a:t>Mon médecin généraliste, à qui je demande de transmettre cette demande au médecin-conseil de ma mutuelle, m’a expliqué aujourd’hui les conditions du trajet de soins diabète de type 2</a:t>
            </a:r>
          </a:p>
          <a:p>
            <a:r>
              <a:rPr lang="fr-BE" sz="2200"/>
              <a:t>J’ai été informé(e) par mon médecin généraliste que les bénéfices et la réussite du trajet de soins dépendent de ma participation active au plan de suivi. Je m’engage à cette fin à définir avec mon médecin généraliste l’organisation pratique de ce plan de suivi</a:t>
            </a:r>
          </a:p>
          <a:p>
            <a:r>
              <a:rPr lang="fr-BE" sz="2200"/>
              <a:t>Mon médecin généraliste et moi-même avons parlé des objectifs du traitement et de la façon de les atteindre en nous basant sur les informations décrites en page 2 du présent contrat</a:t>
            </a:r>
          </a:p>
          <a:p>
            <a:r>
              <a:rPr lang="fr-BE" sz="2200"/>
              <a:t>Mon médecin généraliste m’a communiqué qu’il/elle à transmettra à Sciensano les données codées me concernant qui se rapportent à l’âge, au sexe, au poids, à la taille, à la tension artérielle, et aux résultats de certaines analyses sanguines (Hb A1c, cholestérol LDL) à des fins d’évaluation scientifique et dans le respect des dispositions réglementaires relatives à la vie privée</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58</a:t>
            </a:fld>
            <a:r>
              <a:rPr lang="fr-BE"/>
              <a:t> </a:t>
            </a:r>
          </a:p>
        </p:txBody>
      </p:sp>
      <p:sp>
        <p:nvSpPr>
          <p:cNvPr id="14" name="Right Arrow 13"/>
          <p:cNvSpPr/>
          <p:nvPr/>
        </p:nvSpPr>
        <p:spPr>
          <a:xfrm>
            <a:off x="992560" y="5373215"/>
            <a:ext cx="716637" cy="264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p:cNvPicPr>
            <a:picLocks noChangeAspect="1"/>
          </p:cNvPicPr>
          <p:nvPr/>
        </p:nvPicPr>
        <p:blipFill>
          <a:blip r:embed="rId2"/>
          <a:stretch>
            <a:fillRect/>
          </a:stretch>
        </p:blipFill>
        <p:spPr>
          <a:xfrm>
            <a:off x="2000672" y="5085184"/>
            <a:ext cx="2341060" cy="792088"/>
          </a:xfrm>
          <a:prstGeom prst="rect">
            <a:avLst/>
          </a:prstGeom>
          <a:ln>
            <a:solidFill>
              <a:schemeClr val="accent1"/>
            </a:solidFill>
          </a:ln>
        </p:spPr>
      </p:pic>
    </p:spTree>
    <p:extLst>
      <p:ext uri="{BB962C8B-B14F-4D97-AF65-F5344CB8AC3E}">
        <p14:creationId xmlns:p14="http://schemas.microsoft.com/office/powerpoint/2010/main" val="3102716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Engagements du diabétologue/interniste</a:t>
            </a:r>
          </a:p>
        </p:txBody>
      </p:sp>
      <p:sp>
        <p:nvSpPr>
          <p:cNvPr id="13" name="Content Placeholder 12"/>
          <p:cNvSpPr>
            <a:spLocks noGrp="1"/>
          </p:cNvSpPr>
          <p:nvPr>
            <p:ph idx="1"/>
          </p:nvPr>
        </p:nvSpPr>
        <p:spPr>
          <a:xfrm>
            <a:off x="495300" y="1052736"/>
            <a:ext cx="8915400" cy="3600400"/>
          </a:xfrm>
        </p:spPr>
        <p:txBody>
          <a:bodyPr>
            <a:normAutofit fontScale="85000" lnSpcReduction="20000"/>
          </a:bodyPr>
          <a:lstStyle/>
          <a:p>
            <a:r>
              <a:rPr lang="fr-BE"/>
              <a:t>J’accepte de participer au trajet de soins de ce patient, qui appartient au groupe à risque, et plus précisément :</a:t>
            </a:r>
          </a:p>
          <a:p>
            <a:pPr lvl="1"/>
            <a:r>
              <a:rPr lang="fr-BE"/>
              <a:t>d’encadrer, d’un commun accord avec lui, le médecin généraliste lors de l’élaboration, de l’évaluation et de l’adaptation d’un plan de suivi individuel pour le patient présentant un diabète de type 2 ; ce plan de suivi comprend des objectifs, un suivi planifié, des consultations médicales, des interventions paramédicales et des examens techniques </a:t>
            </a:r>
          </a:p>
          <a:p>
            <a:pPr lvl="1"/>
            <a:r>
              <a:rPr lang="fr-BE"/>
              <a:t>de transmettre les rapports de mes consultations et examens techniques au médecin généraliste </a:t>
            </a:r>
          </a:p>
          <a:p>
            <a:pPr lvl="1"/>
            <a:r>
              <a:rPr lang="fr-BE"/>
              <a:t>d’entretenir, avec le médecin généraliste, une communication efficace, soit à la demande du médecin généraliste, soit l’occasion d’une transmission des paramètres cliniques ou biologiques</a:t>
            </a:r>
          </a:p>
          <a:p>
            <a:pPr marL="457191" lvl="1" indent="0">
              <a:buNone/>
            </a:pPr>
            <a:endParaRPr lang="nl-NL" dirty="0"/>
          </a:p>
          <a:p>
            <a:pPr lvl="1">
              <a:buFont typeface="Wingdings" panose="05000000000000000000" pitchFamily="2" charset="2"/>
              <a:buChar char="Ø"/>
            </a:pPr>
            <a:endParaRPr lang="fr-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59</a:t>
            </a:fld>
            <a:r>
              <a:rPr lang="fr-BE"/>
              <a:t> </a:t>
            </a:r>
          </a:p>
        </p:txBody>
      </p:sp>
      <p:sp>
        <p:nvSpPr>
          <p:cNvPr id="9" name="Right Arrow 8"/>
          <p:cNvSpPr/>
          <p:nvPr/>
        </p:nvSpPr>
        <p:spPr>
          <a:xfrm>
            <a:off x="1122000" y="5229199"/>
            <a:ext cx="716637" cy="264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0443" y="4905938"/>
            <a:ext cx="910549" cy="91054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8104" y="4497117"/>
            <a:ext cx="1612980" cy="1728192"/>
          </a:xfrm>
          <a:prstGeom prst="rect">
            <a:avLst/>
          </a:prstGeom>
        </p:spPr>
      </p:pic>
    </p:spTree>
    <p:extLst>
      <p:ext uri="{BB962C8B-B14F-4D97-AF65-F5344CB8AC3E}">
        <p14:creationId xmlns:p14="http://schemas.microsoft.com/office/powerpoint/2010/main" val="2109793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3506788" y="2524125"/>
            <a:ext cx="2959100" cy="2776538"/>
            <a:chOff x="3078646" y="2523164"/>
            <a:chExt cx="2958799" cy="2776730"/>
          </a:xfrm>
        </p:grpSpPr>
        <p:sp>
          <p:nvSpPr>
            <p:cNvPr id="22" name="Flowchart: Connector 21"/>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4" name="Straight Connector 23"/>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331" name="Picture 7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8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8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lowchart: Connector 20"/>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b="1">
                  <a:solidFill>
                    <a:schemeClr val="bg1"/>
                  </a:solidFill>
                </a:rPr>
                <a:t>Administratif</a:t>
              </a:r>
            </a:p>
          </p:txBody>
        </p:sp>
      </p:grpSp>
      <p:sp>
        <p:nvSpPr>
          <p:cNvPr id="3" name="Title 2"/>
          <p:cNvSpPr>
            <a:spLocks noGrp="1"/>
          </p:cNvSpPr>
          <p:nvPr>
            <p:ph type="title" idx="4294967295"/>
          </p:nvPr>
        </p:nvSpPr>
        <p:spPr>
          <a:xfrm>
            <a:off x="381000" y="0"/>
            <a:ext cx="9144000" cy="908050"/>
          </a:xfrm>
        </p:spPr>
        <p:txBody>
          <a:bodyPr/>
          <a:lstStyle/>
          <a:p>
            <a:r>
              <a:rPr lang="fr-BE">
                <a:solidFill>
                  <a:srgbClr val="77C9F2"/>
                </a:solidFill>
              </a:rPr>
              <a:t>L’eSanté, en pratique</a:t>
            </a:r>
          </a:p>
        </p:txBody>
      </p:sp>
      <p:grpSp>
        <p:nvGrpSpPr>
          <p:cNvPr id="17" name="Group 16"/>
          <p:cNvGrpSpPr>
            <a:grpSpLocks/>
          </p:cNvGrpSpPr>
          <p:nvPr/>
        </p:nvGrpSpPr>
        <p:grpSpPr bwMode="auto">
          <a:xfrm>
            <a:off x="927100" y="1395414"/>
            <a:ext cx="3233738" cy="1146175"/>
            <a:chOff x="546770" y="1394932"/>
            <a:chExt cx="3233142" cy="1146273"/>
          </a:xfrm>
        </p:grpSpPr>
        <p:grpSp>
          <p:nvGrpSpPr>
            <p:cNvPr id="12319" name="Group 93"/>
            <p:cNvGrpSpPr>
              <a:grpSpLocks/>
            </p:cNvGrpSpPr>
            <p:nvPr/>
          </p:nvGrpSpPr>
          <p:grpSpPr bwMode="auto">
            <a:xfrm>
              <a:off x="546770" y="1394932"/>
              <a:ext cx="3233142" cy="1146273"/>
              <a:chOff x="546770" y="1424385"/>
              <a:chExt cx="3233142" cy="1146273"/>
            </a:xfrm>
          </p:grpSpPr>
          <p:grpSp>
            <p:nvGrpSpPr>
              <p:cNvPr id="12321"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8" name="TextBox 37"/>
              <p:cNvSpPr txBox="1"/>
              <p:nvPr/>
            </p:nvSpPr>
            <p:spPr>
              <a:xfrm>
                <a:off x="1691147" y="1508529"/>
                <a:ext cx="2088765" cy="1062129"/>
              </a:xfrm>
              <a:prstGeom prst="rect">
                <a:avLst/>
              </a:prstGeom>
            </p:spPr>
            <p:txBody>
              <a:bodyPr>
                <a:normAutofit/>
              </a:bodyPr>
              <a:lstStyle/>
              <a:p>
                <a:pPr marL="177800">
                  <a:defRPr/>
                </a:pPr>
                <a:endParaRPr lang="nl-BE" sz="300" dirty="0">
                  <a:solidFill>
                    <a:schemeClr val="bg1"/>
                  </a:solidFill>
                </a:endParaRPr>
              </a:p>
              <a:p>
                <a:pPr algn="ctr">
                  <a:defRPr/>
                </a:pPr>
                <a:endParaRPr lang="nl-BE" sz="200" dirty="0">
                  <a:solidFill>
                    <a:schemeClr val="bg1"/>
                  </a:solidFill>
                </a:endParaRPr>
              </a:p>
              <a:p>
                <a:pPr algn="ctr">
                  <a:defRPr/>
                </a:pPr>
                <a:r>
                  <a:rPr lang="fr-BE">
                    <a:solidFill>
                      <a:schemeClr val="bg1"/>
                    </a:solidFill>
                  </a:rPr>
                  <a:t>Etat d’assurabilité, tarification,</a:t>
                </a:r>
              </a:p>
              <a:p>
                <a:pPr algn="ctr">
                  <a:defRPr/>
                </a:pPr>
                <a:r>
                  <a:rPr lang="fr-BE">
                    <a:solidFill>
                      <a:schemeClr val="bg1"/>
                    </a:solidFill>
                  </a:rPr>
                  <a:t>facturation</a:t>
                </a:r>
              </a:p>
            </p:txBody>
          </p:sp>
        </p:grpSp>
        <p:pic>
          <p:nvPicPr>
            <p:cNvPr id="12320" name="Picture 5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858838" y="3605214"/>
            <a:ext cx="2647950" cy="1101725"/>
            <a:chOff x="477657" y="3605133"/>
            <a:chExt cx="2648583" cy="1101151"/>
          </a:xfrm>
        </p:grpSpPr>
        <p:grpSp>
          <p:nvGrpSpPr>
            <p:cNvPr id="12314" name="Group 40"/>
            <p:cNvGrpSpPr>
              <a:grpSpLocks/>
            </p:cNvGrpSpPr>
            <p:nvPr/>
          </p:nvGrpSpPr>
          <p:grpSpPr bwMode="auto">
            <a:xfrm>
              <a:off x="477657" y="3624287"/>
              <a:ext cx="2648583" cy="1081997"/>
              <a:chOff x="5926858" y="3418319"/>
              <a:chExt cx="2572071" cy="1081997"/>
            </a:xfrm>
          </p:grpSpPr>
          <p:sp>
            <p:nvSpPr>
              <p:cNvPr id="55" name="Rectangle 54"/>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Rectangle 55"/>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TextBox 56"/>
              <p:cNvSpPr txBox="1"/>
              <p:nvPr/>
            </p:nvSpPr>
            <p:spPr>
              <a:xfrm>
                <a:off x="7000096" y="3419791"/>
                <a:ext cx="1498833" cy="1080525"/>
              </a:xfrm>
              <a:prstGeom prst="rect">
                <a:avLst/>
              </a:prstGeom>
            </p:spPr>
            <p:txBody>
              <a:bodyPr>
                <a:normAutofit/>
              </a:bodyPr>
              <a:lstStyle/>
              <a:p>
                <a:pPr algn="ctr">
                  <a:defRPr/>
                </a:pPr>
                <a:endParaRPr lang="nl-BE" sz="300" dirty="0">
                  <a:solidFill>
                    <a:schemeClr val="bg1"/>
                  </a:solidFill>
                </a:endParaRPr>
              </a:p>
              <a:p>
                <a:pPr algn="ctr">
                  <a:defRPr/>
                </a:pPr>
                <a:r>
                  <a:rPr lang="fr-BE">
                    <a:solidFill>
                      <a:schemeClr val="bg1"/>
                    </a:solidFill>
                  </a:rPr>
                  <a:t>Création et envoi d’attestations</a:t>
                </a:r>
              </a:p>
              <a:p>
                <a:pPr>
                  <a:defRPr/>
                </a:pPr>
                <a:endParaRPr lang="nl-BE" dirty="0">
                  <a:solidFill>
                    <a:schemeClr val="tx1">
                      <a:lumMod val="95000"/>
                      <a:lumOff val="5000"/>
                    </a:schemeClr>
                  </a:solidFill>
                </a:endParaRPr>
              </a:p>
            </p:txBody>
          </p:sp>
        </p:grpSp>
        <p:pic>
          <p:nvPicPr>
            <p:cNvPr id="12315" name="Picture 6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5635626" y="1452563"/>
            <a:ext cx="3565525" cy="1098550"/>
            <a:chOff x="5254692" y="1452701"/>
            <a:chExt cx="3565782" cy="1097874"/>
          </a:xfrm>
        </p:grpSpPr>
        <p:grpSp>
          <p:nvGrpSpPr>
            <p:cNvPr id="12309" name="Group 67"/>
            <p:cNvGrpSpPr>
              <a:grpSpLocks/>
            </p:cNvGrpSpPr>
            <p:nvPr/>
          </p:nvGrpSpPr>
          <p:grpSpPr bwMode="auto">
            <a:xfrm>
              <a:off x="5254692" y="1452701"/>
              <a:ext cx="3565782" cy="1088504"/>
              <a:chOff x="398612" y="5107746"/>
              <a:chExt cx="3373796" cy="1088504"/>
            </a:xfrm>
          </p:grpSpPr>
          <p:sp>
            <p:nvSpPr>
              <p:cNvPr id="47" name="Rectangle 46"/>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TextBox 48"/>
              <p:cNvSpPr txBox="1"/>
              <p:nvPr/>
            </p:nvSpPr>
            <p:spPr>
              <a:xfrm>
                <a:off x="1477145" y="5137889"/>
                <a:ext cx="2295263" cy="1058212"/>
              </a:xfrm>
              <a:prstGeom prst="rect">
                <a:avLst/>
              </a:prstGeom>
            </p:spPr>
            <p:txBody>
              <a:bodyPr>
                <a:normAutofit lnSpcReduction="10000"/>
              </a:bodyPr>
              <a:lstStyle/>
              <a:p>
                <a:pPr>
                  <a:defRPr/>
                </a:pPr>
                <a:endParaRPr lang="nl-BE" sz="1000" dirty="0">
                  <a:solidFill>
                    <a:schemeClr val="bg1"/>
                  </a:solidFill>
                </a:endParaRPr>
              </a:p>
              <a:p>
                <a:pPr algn="ctr">
                  <a:defRPr/>
                </a:pPr>
                <a:r>
                  <a:rPr lang="fr-BE">
                    <a:solidFill>
                      <a:schemeClr val="bg1"/>
                    </a:solidFill>
                  </a:rPr>
                  <a:t>Mise à jour du SumEHR, du schéma de médication, ... </a:t>
                </a:r>
              </a:p>
              <a:p>
                <a:pPr>
                  <a:defRPr/>
                </a:pPr>
                <a:endParaRPr lang="nl-BE" dirty="0">
                  <a:solidFill>
                    <a:schemeClr val="tx1">
                      <a:lumMod val="95000"/>
                      <a:lumOff val="5000"/>
                    </a:schemeClr>
                  </a:solidFill>
                </a:endParaRPr>
              </a:p>
            </p:txBody>
          </p:sp>
        </p:grpSp>
        <p:pic>
          <p:nvPicPr>
            <p:cNvPr id="12310" name="Picture 6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a:grpSpLocks/>
          </p:cNvGrpSpPr>
          <p:nvPr/>
        </p:nvGrpSpPr>
        <p:grpSpPr bwMode="auto">
          <a:xfrm>
            <a:off x="3333751" y="5300664"/>
            <a:ext cx="3255963" cy="1089025"/>
            <a:chOff x="2952328" y="5301208"/>
            <a:chExt cx="3255987" cy="1088504"/>
          </a:xfrm>
        </p:grpSpPr>
        <p:grpSp>
          <p:nvGrpSpPr>
            <p:cNvPr id="12304" name="Group 70"/>
            <p:cNvGrpSpPr>
              <a:grpSpLocks/>
            </p:cNvGrpSpPr>
            <p:nvPr/>
          </p:nvGrpSpPr>
          <p:grpSpPr bwMode="auto">
            <a:xfrm>
              <a:off x="2952328" y="5301208"/>
              <a:ext cx="3255987" cy="1088504"/>
              <a:chOff x="5508175" y="5117132"/>
              <a:chExt cx="3255987" cy="1088504"/>
            </a:xfrm>
          </p:grpSpPr>
          <p:sp>
            <p:nvSpPr>
              <p:cNvPr id="59" name="Rectangle 58"/>
              <p:cNvSpPr/>
              <p:nvPr/>
            </p:nvSpPr>
            <p:spPr>
              <a:xfrm>
                <a:off x="5508175" y="5117132"/>
                <a:ext cx="1152533"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Rectangle 59"/>
              <p:cNvSpPr/>
              <p:nvPr/>
            </p:nvSpPr>
            <p:spPr>
              <a:xfrm>
                <a:off x="6660708" y="5117132"/>
                <a:ext cx="2087578"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TextBox 60"/>
              <p:cNvSpPr txBox="1"/>
              <p:nvPr/>
            </p:nvSpPr>
            <p:spPr>
              <a:xfrm>
                <a:off x="6678172" y="5147280"/>
                <a:ext cx="2085990" cy="1058356"/>
              </a:xfrm>
              <a:prstGeom prst="rect">
                <a:avLst/>
              </a:prstGeom>
            </p:spPr>
            <p:txBody>
              <a:bodyPr>
                <a:normAutofit/>
              </a:bodyPr>
              <a:lstStyle/>
              <a:p>
                <a:pPr>
                  <a:defRPr/>
                </a:pPr>
                <a:endParaRPr lang="nl-BE" sz="1000" dirty="0">
                  <a:solidFill>
                    <a:schemeClr val="bg1"/>
                  </a:solidFill>
                </a:endParaRPr>
              </a:p>
              <a:p>
                <a:pPr algn="ctr">
                  <a:defRPr/>
                </a:pPr>
                <a:r>
                  <a:rPr lang="fr-BE">
                    <a:solidFill>
                      <a:schemeClr val="bg1"/>
                    </a:solidFill>
                  </a:rPr>
                  <a:t>Envoi du rapport au détenteur du DMG</a:t>
                </a:r>
              </a:p>
            </p:txBody>
          </p:sp>
        </p:grpSp>
        <p:pic>
          <p:nvPicPr>
            <p:cNvPr id="12305" name="Picture 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41159" y="5322504"/>
              <a:ext cx="1063297" cy="106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6467476" y="3624263"/>
            <a:ext cx="2949575" cy="1090612"/>
            <a:chOff x="6264041" y="3624287"/>
            <a:chExt cx="3169333" cy="1090476"/>
          </a:xfrm>
        </p:grpSpPr>
        <p:grpSp>
          <p:nvGrpSpPr>
            <p:cNvPr id="12299" name="Group 69"/>
            <p:cNvGrpSpPr>
              <a:grpSpLocks/>
            </p:cNvGrpSpPr>
            <p:nvPr/>
          </p:nvGrpSpPr>
          <p:grpSpPr bwMode="auto">
            <a:xfrm>
              <a:off x="6276202" y="3624287"/>
              <a:ext cx="3157172" cy="1090476"/>
              <a:chOff x="5588673" y="1304707"/>
              <a:chExt cx="3702569" cy="1090476"/>
            </a:xfrm>
          </p:grpSpPr>
          <p:sp>
            <p:nvSpPr>
              <p:cNvPr id="51" name="Rectangle 50"/>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ectangle 51"/>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03" name="TextBox 52"/>
              <p:cNvSpPr txBox="1">
                <a:spLocks noChangeArrowheads="1"/>
              </p:cNvSpPr>
              <p:nvPr/>
            </p:nvSpPr>
            <p:spPr bwMode="auto">
              <a:xfrm>
                <a:off x="6751106" y="1344851"/>
                <a:ext cx="240946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endParaRPr lang="nl-BE" altLang="en-US" sz="1600" dirty="0">
                  <a:solidFill>
                    <a:schemeClr val="bg1"/>
                  </a:solidFill>
                  <a:latin typeface="+mn-lt"/>
                </a:endParaRPr>
              </a:p>
              <a:p>
                <a:r>
                  <a:rPr lang="fr-BE" sz="1800">
                    <a:solidFill>
                      <a:schemeClr val="bg1"/>
                    </a:solidFill>
                    <a:latin typeface="+mn-lt"/>
                  </a:rPr>
                  <a:t>Enregistrements</a:t>
                </a:r>
              </a:p>
            </p:txBody>
          </p:sp>
        </p:grpSp>
        <p:pic>
          <p:nvPicPr>
            <p:cNvPr id="12300" name="Picture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Slide Number Placeholder 6"/>
          <p:cNvSpPr>
            <a:spLocks noGrp="1"/>
          </p:cNvSpPr>
          <p:nvPr>
            <p:ph type="sldNum" sz="quarter" idx="4"/>
          </p:nvPr>
        </p:nvSpPr>
        <p:spPr/>
        <p:txBody>
          <a:bodyPr/>
          <a:lstStyle/>
          <a:p>
            <a:r>
              <a:rPr lang="fr-BE"/>
              <a:t> </a:t>
            </a:r>
            <a:fld id="{30A9230E-FFBB-4CCB-ABD7-198084EDE768}" type="slidenum">
              <a:rPr lang="fr-BE" smtClean="0"/>
              <a:pPr/>
              <a:t>6</a:t>
            </a:fld>
            <a:r>
              <a:rPr lang="fr-BE"/>
              <a:t> </a:t>
            </a:r>
          </a:p>
        </p:txBody>
      </p:sp>
      <p:sp>
        <p:nvSpPr>
          <p:cNvPr id="2" name="Date Placeholder 1"/>
          <p:cNvSpPr>
            <a:spLocks noGrp="1"/>
          </p:cNvSpPr>
          <p:nvPr>
            <p:ph type="dt" sz="half" idx="2"/>
          </p:nvPr>
        </p:nvSpPr>
        <p:spPr/>
        <p:txBody>
          <a:bodyPr/>
          <a:lstStyle/>
          <a:p>
            <a:r>
              <a:rPr lang="fr-BE"/>
              <a:t>5/10/2019</a:t>
            </a:r>
          </a:p>
        </p:txBody>
      </p:sp>
    </p:spTree>
    <p:extLst>
      <p:ext uri="{BB962C8B-B14F-4D97-AF65-F5344CB8AC3E}">
        <p14:creationId xmlns:p14="http://schemas.microsoft.com/office/powerpoint/2010/main" val="2826676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Engagements du médecin généraliste</a:t>
            </a:r>
          </a:p>
        </p:txBody>
      </p:sp>
      <p:sp>
        <p:nvSpPr>
          <p:cNvPr id="13" name="Content Placeholder 12"/>
          <p:cNvSpPr>
            <a:spLocks noGrp="1"/>
          </p:cNvSpPr>
          <p:nvPr>
            <p:ph idx="1"/>
          </p:nvPr>
        </p:nvSpPr>
        <p:spPr>
          <a:xfrm>
            <a:off x="495300" y="1052736"/>
            <a:ext cx="8915400" cy="4176464"/>
          </a:xfrm>
        </p:spPr>
        <p:txBody>
          <a:bodyPr>
            <a:normAutofit fontScale="85000" lnSpcReduction="20000"/>
          </a:bodyPr>
          <a:lstStyle/>
          <a:p>
            <a:r>
              <a:rPr lang="fr-BE"/>
              <a:t>J’accepte de participer au trajet de soins du patient, qui appartient au groupe à risque 1, et plus précisément :</a:t>
            </a:r>
          </a:p>
          <a:p>
            <a:pPr lvl="1"/>
            <a:r>
              <a:rPr lang="fr-BE"/>
              <a:t>d’élaborer, d’évaluer et d’adapter, d’un commun accord avec l’endocrino-diabétologue, un plan de suivi individuel qui comprend des objectifs, un suivi planifié, des consultations médicales, des interventions paramédicales et des examens techniques pour le patient présentant un diabète de type 2 </a:t>
            </a:r>
          </a:p>
          <a:p>
            <a:pPr lvl="1"/>
            <a:r>
              <a:rPr lang="fr-BE"/>
              <a:t>de transmettre au médecin spécialiste mes observations et les résultats d’examens utiles au suivi du patient </a:t>
            </a:r>
          </a:p>
          <a:p>
            <a:pPr lvl="1"/>
            <a:r>
              <a:rPr lang="fr-BE"/>
              <a:t>dans le cas où le patient ne la reçoit pas via un centre de diabète conventionné, lui prodiguer et entretenir l’éducation nécessaire concernant la maladie, le traitement et le suivi, moi-même ou via l’éducateur au diabète</a:t>
            </a:r>
          </a:p>
          <a:p>
            <a:pPr lvl="1"/>
            <a:r>
              <a:rPr lang="fr-BE"/>
              <a:t>d’utiliser le dossier médical du patient </a:t>
            </a:r>
          </a:p>
          <a:p>
            <a:pPr lvl="1"/>
            <a:r>
              <a:rPr lang="fr-BE"/>
              <a:t>de transmettre copie du présent contrat dûment complété au médecin-conseil</a:t>
            </a:r>
          </a:p>
          <a:p>
            <a:pPr marL="457191" lvl="1" indent="0">
              <a:buNone/>
            </a:pPr>
            <a:endParaRPr lang="fr-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60</a:t>
            </a:fld>
            <a:r>
              <a:rPr lang="fr-BE"/>
              <a:t> </a:t>
            </a:r>
          </a:p>
        </p:txBody>
      </p:sp>
      <p:sp>
        <p:nvSpPr>
          <p:cNvPr id="9" name="Right Arrow 8"/>
          <p:cNvSpPr/>
          <p:nvPr/>
        </p:nvSpPr>
        <p:spPr>
          <a:xfrm>
            <a:off x="1122000" y="5673250"/>
            <a:ext cx="716637" cy="264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0443" y="5349989"/>
            <a:ext cx="910549" cy="91054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8104" y="4941168"/>
            <a:ext cx="1612980" cy="1728192"/>
          </a:xfrm>
          <a:prstGeom prst="rect">
            <a:avLst/>
          </a:prstGeom>
        </p:spPr>
      </p:pic>
      <p:pic>
        <p:nvPicPr>
          <p:cNvPr id="14" name="Picture 13"/>
          <p:cNvPicPr>
            <a:picLocks noChangeAspect="1"/>
          </p:cNvPicPr>
          <p:nvPr/>
        </p:nvPicPr>
        <p:blipFill>
          <a:blip r:embed="rId4"/>
          <a:stretch>
            <a:fillRect/>
          </a:stretch>
        </p:blipFill>
        <p:spPr>
          <a:xfrm>
            <a:off x="5457056" y="5373216"/>
            <a:ext cx="2341060" cy="792088"/>
          </a:xfrm>
          <a:prstGeom prst="rect">
            <a:avLst/>
          </a:prstGeom>
          <a:ln>
            <a:solidFill>
              <a:schemeClr val="accent1"/>
            </a:solidFill>
          </a:ln>
        </p:spPr>
      </p:pic>
    </p:spTree>
    <p:extLst>
      <p:ext uri="{BB962C8B-B14F-4D97-AF65-F5344CB8AC3E}">
        <p14:creationId xmlns:p14="http://schemas.microsoft.com/office/powerpoint/2010/main" val="3896640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Médecin-conseil de la mutualité </a:t>
            </a:r>
          </a:p>
        </p:txBody>
      </p:sp>
      <p:sp>
        <p:nvSpPr>
          <p:cNvPr id="13" name="Content Placeholder 12"/>
          <p:cNvSpPr>
            <a:spLocks noGrp="1"/>
          </p:cNvSpPr>
          <p:nvPr>
            <p:ph idx="1"/>
          </p:nvPr>
        </p:nvSpPr>
        <p:spPr>
          <a:xfrm>
            <a:off x="495300" y="1052736"/>
            <a:ext cx="8915400" cy="1224136"/>
          </a:xfrm>
        </p:spPr>
        <p:txBody>
          <a:bodyPr>
            <a:noAutofit/>
          </a:bodyPr>
          <a:lstStyle/>
          <a:p>
            <a:r>
              <a:rPr lang="fr-BE" sz="2400"/>
              <a:t>Je confirme réception du présent contrat conformément à la réglementation portant sur le trajet de soins diabète de type 2, applicable à partir du XXX</a:t>
            </a:r>
          </a:p>
          <a:p>
            <a:pPr marL="457191" lvl="1" indent="0">
              <a:buNone/>
            </a:pPr>
            <a:endParaRPr lang="fr-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61</a:t>
            </a:fld>
            <a:r>
              <a:rPr lang="fr-BE"/>
              <a:t> </a:t>
            </a:r>
          </a:p>
        </p:txBody>
      </p:sp>
      <p:sp>
        <p:nvSpPr>
          <p:cNvPr id="8" name="Right Arrow 7"/>
          <p:cNvSpPr/>
          <p:nvPr/>
        </p:nvSpPr>
        <p:spPr>
          <a:xfrm>
            <a:off x="1064568" y="3308987"/>
            <a:ext cx="716637" cy="264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672" y="2564904"/>
            <a:ext cx="1612980" cy="1728192"/>
          </a:xfrm>
          <a:prstGeom prst="rect">
            <a:avLst/>
          </a:prstGeom>
        </p:spPr>
      </p:pic>
      <p:pic>
        <p:nvPicPr>
          <p:cNvPr id="11" name="Picture 10"/>
          <p:cNvPicPr>
            <a:picLocks noChangeAspect="1"/>
          </p:cNvPicPr>
          <p:nvPr/>
        </p:nvPicPr>
        <p:blipFill>
          <a:blip r:embed="rId3"/>
          <a:stretch>
            <a:fillRect/>
          </a:stretch>
        </p:blipFill>
        <p:spPr>
          <a:xfrm>
            <a:off x="3872880" y="2996952"/>
            <a:ext cx="2341060" cy="792088"/>
          </a:xfrm>
          <a:prstGeom prst="rect">
            <a:avLst/>
          </a:prstGeom>
          <a:ln>
            <a:solidFill>
              <a:schemeClr val="accent1"/>
            </a:solidFill>
          </a:ln>
        </p:spPr>
      </p:pic>
    </p:spTree>
    <p:extLst>
      <p:ext uri="{BB962C8B-B14F-4D97-AF65-F5344CB8AC3E}">
        <p14:creationId xmlns:p14="http://schemas.microsoft.com/office/powerpoint/2010/main" val="1458017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fr-BE"/>
              <a:t>www.status.ehealth.fgov.be</a:t>
            </a:r>
          </a:p>
        </p:txBody>
      </p:sp>
      <p:pic>
        <p:nvPicPr>
          <p:cNvPr id="2" name="Picture 1"/>
          <p:cNvPicPr>
            <a:picLocks noChangeAspect="1"/>
          </p:cNvPicPr>
          <p:nvPr/>
        </p:nvPicPr>
        <p:blipFill>
          <a:blip r:embed="rId3"/>
          <a:stretch>
            <a:fillRect/>
          </a:stretch>
        </p:blipFill>
        <p:spPr>
          <a:xfrm>
            <a:off x="992560" y="1052736"/>
            <a:ext cx="7718351" cy="5302781"/>
          </a:xfrm>
          <a:prstGeom prst="rect">
            <a:avLst/>
          </a:prstGeom>
        </p:spPr>
      </p:pic>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62</a:t>
            </a:fld>
            <a:r>
              <a:rPr lang="fr-BE"/>
              <a:t> </a:t>
            </a:r>
          </a:p>
        </p:txBody>
      </p:sp>
    </p:spTree>
    <p:extLst>
      <p:ext uri="{BB962C8B-B14F-4D97-AF65-F5344CB8AC3E}">
        <p14:creationId xmlns:p14="http://schemas.microsoft.com/office/powerpoint/2010/main" val="3878021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76629" y="0"/>
            <a:ext cx="5181601" cy="6380019"/>
          </a:xfrm>
          <a:prstGeom prst="rect">
            <a:avLst/>
          </a:prstGeom>
        </p:spPr>
      </p:pic>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63</a:t>
            </a:fld>
            <a:r>
              <a:rPr lang="fr-BE"/>
              <a:t> </a:t>
            </a:r>
          </a:p>
        </p:txBody>
      </p:sp>
    </p:spTree>
    <p:extLst>
      <p:ext uri="{BB962C8B-B14F-4D97-AF65-F5344CB8AC3E}">
        <p14:creationId xmlns:p14="http://schemas.microsoft.com/office/powerpoint/2010/main" val="3333509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72680" y="0"/>
            <a:ext cx="5749287" cy="6381328"/>
          </a:xfrm>
          <a:prstGeom prst="rect">
            <a:avLst/>
          </a:prstGeom>
        </p:spPr>
      </p:pic>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64</a:t>
            </a:fld>
            <a:r>
              <a:rPr lang="fr-BE"/>
              <a:t> </a:t>
            </a:r>
          </a:p>
        </p:txBody>
      </p:sp>
    </p:spTree>
    <p:extLst>
      <p:ext uri="{BB962C8B-B14F-4D97-AF65-F5344CB8AC3E}">
        <p14:creationId xmlns:p14="http://schemas.microsoft.com/office/powerpoint/2010/main" val="1397718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65000" t="10007" r="15001" b="34997"/>
          <a:stretch/>
        </p:blipFill>
        <p:spPr>
          <a:xfrm>
            <a:off x="1064568" y="0"/>
            <a:ext cx="7776864" cy="6147982"/>
          </a:xfrm>
          <a:prstGeom prst="rect">
            <a:avLst/>
          </a:prstGeom>
        </p:spPr>
      </p:pic>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65</a:t>
            </a:fld>
            <a:r>
              <a:rPr lang="fr-BE"/>
              <a:t> </a:t>
            </a:r>
          </a:p>
        </p:txBody>
      </p:sp>
    </p:spTree>
    <p:extLst>
      <p:ext uri="{BB962C8B-B14F-4D97-AF65-F5344CB8AC3E}">
        <p14:creationId xmlns:p14="http://schemas.microsoft.com/office/powerpoint/2010/main" val="206324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Conclusion</a:t>
            </a:r>
          </a:p>
        </p:txBody>
      </p:sp>
      <p:sp>
        <p:nvSpPr>
          <p:cNvPr id="3" name="Content Placeholder 2"/>
          <p:cNvSpPr>
            <a:spLocks noGrp="1"/>
          </p:cNvSpPr>
          <p:nvPr>
            <p:ph idx="1"/>
          </p:nvPr>
        </p:nvSpPr>
        <p:spPr/>
        <p:txBody>
          <a:bodyPr>
            <a:normAutofit fontScale="92500" lnSpcReduction="10000"/>
          </a:bodyPr>
          <a:lstStyle/>
          <a:p>
            <a:r>
              <a:rPr lang="fr-BE"/>
              <a:t>Le partage de données entre prestataires de soins / institutions via le système de hubs &amp; metahub, les coffres-forts de santé et l’</a:t>
            </a:r>
            <a:r>
              <a:rPr lang="fr-BE">
                <a:solidFill>
                  <a:srgbClr val="07766F"/>
                </a:solidFill>
              </a:rPr>
              <a:t>eHealth</a:t>
            </a:r>
            <a:r>
              <a:rPr lang="fr-BE"/>
              <a:t>Box atteint sa vitesse de croisière (&gt; 13,3 milliards de transactions sur le Plate-forme </a:t>
            </a:r>
            <a:r>
              <a:rPr lang="fr-BE">
                <a:solidFill>
                  <a:srgbClr val="07766F"/>
                </a:solidFill>
              </a:rPr>
              <a:t>eHealth</a:t>
            </a:r>
            <a:r>
              <a:rPr lang="fr-BE"/>
              <a:t> en 2018)</a:t>
            </a:r>
          </a:p>
          <a:p>
            <a:endParaRPr lang="nl-NL" dirty="0" smtClean="0"/>
          </a:p>
          <a:p>
            <a:r>
              <a:rPr lang="fr-BE"/>
              <a:t>&gt; 76% de la population belge a donné son consentement éclairé pour le partage de données</a:t>
            </a:r>
          </a:p>
          <a:p>
            <a:endParaRPr lang="nl-NL" dirty="0" smtClean="0"/>
          </a:p>
          <a:p>
            <a:r>
              <a:rPr lang="fr-BE"/>
              <a:t>Les données de santé du patient sont progressivement mises à la disposition =&gt; attention pour un accès intégré</a:t>
            </a:r>
          </a:p>
          <a:p>
            <a:endParaRPr lang="nl-NL" dirty="0" smtClean="0"/>
          </a:p>
          <a:p>
            <a:r>
              <a:rPr lang="fr-BE"/>
              <a:t>Expérience acquise en matière d’applications mobiles eHealth</a:t>
            </a:r>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66</a:t>
            </a:fld>
            <a:r>
              <a:rPr lang="fr-BE"/>
              <a:t> </a:t>
            </a:r>
          </a:p>
        </p:txBody>
      </p:sp>
    </p:spTree>
    <p:extLst>
      <p:ext uri="{BB962C8B-B14F-4D97-AF65-F5344CB8AC3E}">
        <p14:creationId xmlns:p14="http://schemas.microsoft.com/office/powerpoint/2010/main" val="1585422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Conclusion</a:t>
            </a:r>
          </a:p>
        </p:txBody>
      </p:sp>
      <p:sp>
        <p:nvSpPr>
          <p:cNvPr id="3" name="Content Placeholder 2"/>
          <p:cNvSpPr>
            <a:spLocks noGrp="1"/>
          </p:cNvSpPr>
          <p:nvPr>
            <p:ph idx="1"/>
          </p:nvPr>
        </p:nvSpPr>
        <p:spPr/>
        <p:txBody>
          <a:bodyPr/>
          <a:lstStyle/>
          <a:p>
            <a:r>
              <a:rPr lang="fr-BE" smtClean="0"/>
              <a:t>Les </a:t>
            </a:r>
            <a:r>
              <a:rPr lang="fr-BE" dirty="0"/>
              <a:t>plateformes ICT sont simplement un moyen : une culture d'utilisation adéquate s'impose</a:t>
            </a:r>
          </a:p>
          <a:p>
            <a:pPr lvl="1"/>
            <a:r>
              <a:rPr lang="fr-BE" dirty="0"/>
              <a:t>des informations structurées, lisibles, de qualité et actualisées en permanence, qui sont disponibles rapidement (dans les </a:t>
            </a:r>
            <a:r>
              <a:rPr lang="fr-BE" dirty="0" err="1"/>
              <a:t>SumEHR</a:t>
            </a:r>
            <a:r>
              <a:rPr lang="fr-BE" dirty="0"/>
              <a:t>, rapports, ...)</a:t>
            </a:r>
          </a:p>
          <a:p>
            <a:pPr lvl="1"/>
            <a:r>
              <a:rPr lang="fr-BE" dirty="0"/>
              <a:t>connexion de tous les acteurs de soins aux plateformes (loi de </a:t>
            </a:r>
            <a:r>
              <a:rPr lang="fr-BE" dirty="0" err="1"/>
              <a:t>Metcalfe</a:t>
            </a:r>
            <a:r>
              <a:rPr lang="fr-BE" dirty="0"/>
              <a:t>)</a:t>
            </a:r>
          </a:p>
          <a:p>
            <a:pPr lvl="1"/>
            <a:r>
              <a:rPr lang="fr-BE" dirty="0"/>
              <a:t>soutien des prestataires de soins par le logiciel en ce qui concerne la structuration des informations</a:t>
            </a:r>
          </a:p>
          <a:p>
            <a:pPr lvl="1"/>
            <a:r>
              <a:rPr lang="fr-BE" dirty="0"/>
              <a:t>utilisation systématique de l’information à partir de logiciel convivial d’utilisateur final</a:t>
            </a:r>
          </a:p>
          <a:p>
            <a:pPr lvl="1"/>
            <a:r>
              <a:rPr lang="fr-BE" dirty="0"/>
              <a:t>autres formes de collaboration avec le patient</a:t>
            </a:r>
          </a:p>
          <a:p>
            <a:pPr lvl="1"/>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67</a:t>
            </a:fld>
            <a:r>
              <a:rPr lang="fr-BE"/>
              <a:t> </a:t>
            </a:r>
          </a:p>
        </p:txBody>
      </p:sp>
    </p:spTree>
    <p:extLst>
      <p:ext uri="{BB962C8B-B14F-4D97-AF65-F5344CB8AC3E}">
        <p14:creationId xmlns:p14="http://schemas.microsoft.com/office/powerpoint/2010/main" val="11169732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txBox="1">
            <a:spLocks/>
          </p:cNvSpPr>
          <p:nvPr/>
        </p:nvSpPr>
        <p:spPr bwMode="auto">
          <a:xfrm>
            <a:off x="567774" y="1167715"/>
            <a:ext cx="3370995" cy="216830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000">
                <a:solidFill>
                  <a:srgbClr val="000000"/>
                </a:solidFill>
                <a:latin typeface="+mn-lt"/>
              </a:rPr>
              <a:t>0.1 </a:t>
            </a:r>
            <a:r>
              <a:rPr lang="fr-BE" sz="1000">
                <a:latin typeface="+mn-lt"/>
              </a:rPr>
              <a:t>Accord de partage de données</a:t>
            </a:r>
          </a:p>
          <a:p>
            <a:pPr marL="0" indent="0">
              <a:buNone/>
            </a:pPr>
            <a:r>
              <a:rPr lang="fr-BE" sz="1000">
                <a:solidFill>
                  <a:srgbClr val="000000"/>
                </a:solidFill>
                <a:latin typeface="+mn-lt"/>
              </a:rPr>
              <a:t>0.2 Matrice d’accès, relations thérapeutiques, de soins et autres</a:t>
            </a:r>
          </a:p>
          <a:p>
            <a:pPr marL="0" indent="0">
              <a:buNone/>
            </a:pPr>
            <a:r>
              <a:rPr lang="fr-BE" sz="1000">
                <a:solidFill>
                  <a:srgbClr val="000000"/>
                </a:solidFill>
                <a:latin typeface="+mn-lt"/>
              </a:rPr>
              <a:t>0.3 Service de base de gestion des utilisateurs et des accès</a:t>
            </a:r>
          </a:p>
          <a:p>
            <a:pPr marL="0" indent="0">
              <a:buNone/>
            </a:pPr>
            <a:r>
              <a:rPr lang="fr-BE" sz="1000">
                <a:latin typeface="+mn-lt"/>
              </a:rPr>
              <a:t>0.4 Règles d’application au « coffre-fort de l’eSanté » </a:t>
            </a:r>
          </a:p>
          <a:p>
            <a:pPr marL="0" indent="0">
              <a:buNone/>
            </a:pPr>
            <a:r>
              <a:rPr lang="fr-BE" sz="1000">
                <a:solidFill>
                  <a:srgbClr val="000000"/>
                </a:solidFill>
                <a:latin typeface="+mn-lt"/>
              </a:rPr>
              <a:t>0.5 Normes d’information</a:t>
            </a:r>
          </a:p>
          <a:p>
            <a:pPr marL="0" indent="0">
              <a:buNone/>
            </a:pPr>
            <a:r>
              <a:rPr lang="fr-BE" sz="1000">
                <a:solidFill>
                  <a:srgbClr val="000000"/>
                </a:solidFill>
                <a:latin typeface="+mn-lt"/>
              </a:rPr>
              <a:t>0.6 Terminologie</a:t>
            </a:r>
          </a:p>
          <a:p>
            <a:pPr marL="0" indent="0">
              <a:buNone/>
            </a:pPr>
            <a:r>
              <a:rPr lang="fr-BE" sz="1000">
                <a:solidFill>
                  <a:srgbClr val="000000"/>
                </a:solidFill>
                <a:latin typeface="+mn-lt"/>
              </a:rPr>
              <a:t>0.7 Cobrha Next Generation &amp; UPPAD</a:t>
            </a:r>
          </a:p>
          <a:p>
            <a:pPr marL="0" indent="0">
              <a:buNone/>
            </a:pPr>
            <a:r>
              <a:rPr lang="fr-BE" sz="1000">
                <a:solidFill>
                  <a:srgbClr val="000000"/>
                </a:solidFill>
                <a:latin typeface="+mn-lt"/>
              </a:rPr>
              <a:t>0.8 Recherche stratégique de modèles de collaboration avec fournisseurs de logiciels</a:t>
            </a:r>
          </a:p>
        </p:txBody>
      </p:sp>
      <p:sp>
        <p:nvSpPr>
          <p:cNvPr id="14" name="Title 13"/>
          <p:cNvSpPr>
            <a:spLocks noGrp="1"/>
          </p:cNvSpPr>
          <p:nvPr>
            <p:ph type="title"/>
          </p:nvPr>
        </p:nvSpPr>
        <p:spPr/>
        <p:txBody>
          <a:bodyPr>
            <a:normAutofit/>
          </a:bodyPr>
          <a:lstStyle/>
          <a:p>
            <a:r>
              <a:rPr lang="fr-BE"/>
              <a:t>Aperçu détaillé roadmap 3.0 (2019-2021)</a:t>
            </a:r>
          </a:p>
        </p:txBody>
      </p:sp>
      <p:sp>
        <p:nvSpPr>
          <p:cNvPr id="3" name="Tijdelijke aanduiding voor inhoud 2"/>
          <p:cNvSpPr>
            <a:spLocks noGrp="1"/>
          </p:cNvSpPr>
          <p:nvPr>
            <p:ph idx="1"/>
          </p:nvPr>
        </p:nvSpPr>
        <p:spPr>
          <a:xfrm>
            <a:off x="547816" y="942604"/>
            <a:ext cx="1379080" cy="272227"/>
          </a:xfrm>
        </p:spPr>
        <p:txBody>
          <a:bodyPr>
            <a:noAutofit/>
          </a:bodyPr>
          <a:lstStyle/>
          <a:p>
            <a:pPr marL="0" indent="0">
              <a:buNone/>
            </a:pPr>
            <a:r>
              <a:rPr lang="fr-BE" sz="1400" i="1">
                <a:solidFill>
                  <a:srgbClr val="0070C0"/>
                </a:solidFill>
              </a:rPr>
              <a:t>0 Fondements</a:t>
            </a:r>
          </a:p>
        </p:txBody>
      </p:sp>
      <p:sp>
        <p:nvSpPr>
          <p:cNvPr id="7" name="Tijdelijke aanduiding voor inhoud 2"/>
          <p:cNvSpPr txBox="1">
            <a:spLocks/>
          </p:cNvSpPr>
          <p:nvPr/>
        </p:nvSpPr>
        <p:spPr bwMode="auto">
          <a:xfrm>
            <a:off x="547816" y="2901989"/>
            <a:ext cx="2379534" cy="226719"/>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400" i="1">
                <a:solidFill>
                  <a:srgbClr val="0070C0"/>
                </a:solidFill>
                <a:latin typeface="+mn-lt"/>
              </a:rPr>
              <a:t>3 Excellence opérationnelle	</a:t>
            </a:r>
          </a:p>
        </p:txBody>
      </p:sp>
      <p:sp>
        <p:nvSpPr>
          <p:cNvPr id="8" name="Tijdelijke aanduiding voor inhoud 2"/>
          <p:cNvSpPr txBox="1">
            <a:spLocks/>
          </p:cNvSpPr>
          <p:nvPr/>
        </p:nvSpPr>
        <p:spPr bwMode="auto">
          <a:xfrm>
            <a:off x="7113033" y="2927866"/>
            <a:ext cx="2164029" cy="258364"/>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400" i="1">
                <a:solidFill>
                  <a:srgbClr val="0070C0"/>
                </a:solidFill>
                <a:latin typeface="+mn-lt"/>
              </a:rPr>
              <a:t>5 Patient comme copilote</a:t>
            </a:r>
          </a:p>
        </p:txBody>
      </p:sp>
      <p:sp>
        <p:nvSpPr>
          <p:cNvPr id="10" name="Tijdelijke aanduiding voor inhoud 2"/>
          <p:cNvSpPr txBox="1">
            <a:spLocks/>
          </p:cNvSpPr>
          <p:nvPr/>
        </p:nvSpPr>
        <p:spPr bwMode="auto">
          <a:xfrm>
            <a:off x="3984308" y="1157433"/>
            <a:ext cx="2233686" cy="797821"/>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049">
                <a:solidFill>
                  <a:srgbClr val="000000"/>
                </a:solidFill>
                <a:latin typeface="+mn-lt"/>
              </a:rPr>
              <a:t>1.1 Communication</a:t>
            </a:r>
          </a:p>
          <a:p>
            <a:pPr marL="0" indent="0">
              <a:buNone/>
            </a:pPr>
            <a:r>
              <a:rPr lang="fr-BE" sz="1049">
                <a:solidFill>
                  <a:srgbClr val="000000"/>
                </a:solidFill>
                <a:latin typeface="+mn-lt"/>
              </a:rPr>
              <a:t>1.2 Surveillance du programme</a:t>
            </a:r>
          </a:p>
        </p:txBody>
      </p:sp>
      <p:sp>
        <p:nvSpPr>
          <p:cNvPr id="11" name="Tijdelijke aanduiding voor inhoud 2"/>
          <p:cNvSpPr txBox="1">
            <a:spLocks/>
          </p:cNvSpPr>
          <p:nvPr/>
        </p:nvSpPr>
        <p:spPr bwMode="auto">
          <a:xfrm>
            <a:off x="7113026" y="1157431"/>
            <a:ext cx="2483934" cy="896320"/>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000">
                <a:solidFill>
                  <a:srgbClr val="000000"/>
                </a:solidFill>
                <a:latin typeface="+mn-lt"/>
              </a:rPr>
              <a:t>2.1 Incitants</a:t>
            </a:r>
          </a:p>
          <a:p>
            <a:pPr marL="0" indent="0">
              <a:buNone/>
            </a:pPr>
            <a:r>
              <a:rPr lang="fr-BE" sz="1000">
                <a:solidFill>
                  <a:srgbClr val="000000"/>
                </a:solidFill>
                <a:latin typeface="+mn-lt"/>
              </a:rPr>
              <a:t>2.2 Code de conduite &amp; lignes directrices sur le partage des données à caractère personnel sur la santé</a:t>
            </a:r>
          </a:p>
          <a:p>
            <a:pPr marL="0" indent="0">
              <a:buNone/>
            </a:pPr>
            <a:endParaRPr lang="nl-BE" sz="968" dirty="0">
              <a:solidFill>
                <a:srgbClr val="000000"/>
              </a:solidFill>
              <a:latin typeface="+mn-lt"/>
            </a:endParaRPr>
          </a:p>
        </p:txBody>
      </p:sp>
      <p:sp>
        <p:nvSpPr>
          <p:cNvPr id="12" name="Tijdelijke aanduiding voor inhoud 2"/>
          <p:cNvSpPr txBox="1">
            <a:spLocks/>
          </p:cNvSpPr>
          <p:nvPr/>
        </p:nvSpPr>
        <p:spPr bwMode="auto">
          <a:xfrm>
            <a:off x="547816" y="3184738"/>
            <a:ext cx="3342483" cy="1302056"/>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fontScale="85000" lnSpcReduction="10000"/>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100">
                <a:solidFill>
                  <a:srgbClr val="000000"/>
                </a:solidFill>
                <a:latin typeface="+mn-lt"/>
              </a:rPr>
              <a:t>3.1. Architecture de base</a:t>
            </a:r>
          </a:p>
          <a:p>
            <a:pPr marL="0" indent="0">
              <a:buNone/>
            </a:pPr>
            <a:r>
              <a:rPr lang="fr-BE" sz="1100">
                <a:solidFill>
                  <a:srgbClr val="000000"/>
                </a:solidFill>
                <a:latin typeface="+mn-lt"/>
              </a:rPr>
              <a:t>3.2 SLA et service management</a:t>
            </a:r>
          </a:p>
          <a:p>
            <a:pPr marL="0" indent="0">
              <a:buNone/>
            </a:pPr>
            <a:r>
              <a:rPr lang="fr-BE" sz="1100">
                <a:solidFill>
                  <a:srgbClr val="000000"/>
                </a:solidFill>
                <a:latin typeface="+mn-lt"/>
              </a:rPr>
              <a:t>3.3 Business continuity</a:t>
            </a:r>
          </a:p>
          <a:p>
            <a:pPr marL="0" indent="0">
              <a:buNone/>
            </a:pPr>
            <a:r>
              <a:rPr lang="fr-BE" sz="1100">
                <a:solidFill>
                  <a:srgbClr val="000000"/>
                </a:solidFill>
                <a:latin typeface="+mn-lt"/>
              </a:rPr>
              <a:t>3.4 Documentation, helpdesk &amp; support</a:t>
            </a:r>
          </a:p>
          <a:p>
            <a:pPr marL="0" indent="0">
              <a:buNone/>
            </a:pPr>
            <a:r>
              <a:rPr lang="fr-BE" sz="1100">
                <a:solidFill>
                  <a:srgbClr val="000000"/>
                </a:solidFill>
                <a:latin typeface="+mn-lt"/>
              </a:rPr>
              <a:t>3.5 Environnements de test, flux, processus, données</a:t>
            </a:r>
          </a:p>
          <a:p>
            <a:pPr marL="0" indent="0">
              <a:buNone/>
            </a:pPr>
            <a:r>
              <a:rPr lang="fr-BE" sz="1100">
                <a:solidFill>
                  <a:srgbClr val="000000"/>
                </a:solidFill>
                <a:latin typeface="+mn-lt"/>
              </a:rPr>
              <a:t>3.6 Qualité des logiciels de santé</a:t>
            </a:r>
          </a:p>
          <a:p>
            <a:pPr marL="0" indent="0">
              <a:buNone/>
            </a:pPr>
            <a:r>
              <a:rPr lang="fr-BE" sz="1100">
                <a:solidFill>
                  <a:srgbClr val="000000"/>
                </a:solidFill>
                <a:latin typeface="+mn-lt"/>
              </a:rPr>
              <a:t>3.7 Formation et éducation</a:t>
            </a:r>
          </a:p>
          <a:p>
            <a:pPr marL="0" indent="0">
              <a:buNone/>
            </a:pPr>
            <a:r>
              <a:rPr lang="fr-BE" sz="1100">
                <a:solidFill>
                  <a:srgbClr val="000000"/>
                </a:solidFill>
                <a:latin typeface="+mn-lt"/>
              </a:rPr>
              <a:t>3.8 Réduction charge travail administrative pour prestataires soins</a:t>
            </a:r>
          </a:p>
          <a:p>
            <a:pPr marL="0" indent="0">
              <a:buNone/>
            </a:pPr>
            <a:endParaRPr lang="nl-BE" sz="1100" dirty="0">
              <a:solidFill>
                <a:srgbClr val="000000"/>
              </a:solidFill>
              <a:latin typeface="+mn-lt"/>
            </a:endParaRPr>
          </a:p>
        </p:txBody>
      </p:sp>
      <p:sp>
        <p:nvSpPr>
          <p:cNvPr id="15" name="Tijdelijke aanduiding voor inhoud 2"/>
          <p:cNvSpPr txBox="1">
            <a:spLocks/>
          </p:cNvSpPr>
          <p:nvPr/>
        </p:nvSpPr>
        <p:spPr bwMode="auto">
          <a:xfrm>
            <a:off x="3948752" y="3135883"/>
            <a:ext cx="3285976" cy="3059992"/>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000">
                <a:solidFill>
                  <a:srgbClr val="000000"/>
                </a:solidFill>
                <a:latin typeface="+mn-lt"/>
              </a:rPr>
              <a:t>4.1 Echange d’informations multidisciplinaires</a:t>
            </a:r>
          </a:p>
          <a:p>
            <a:pPr marL="0" indent="0">
              <a:buNone/>
            </a:pPr>
            <a:r>
              <a:rPr lang="fr-BE" sz="1000">
                <a:latin typeface="+mn-lt"/>
              </a:rPr>
              <a:t>4.2 Fonctionnalités pluridisciplinaires</a:t>
            </a:r>
          </a:p>
          <a:p>
            <a:pPr marL="0" indent="0">
              <a:buNone/>
            </a:pPr>
            <a:r>
              <a:rPr lang="fr-BE" sz="1000">
                <a:solidFill>
                  <a:srgbClr val="000000"/>
                </a:solidFill>
                <a:latin typeface="+mn-lt"/>
              </a:rPr>
              <a:t>4.3. Prescription électronique</a:t>
            </a:r>
          </a:p>
          <a:p>
            <a:pPr marL="0" indent="0">
              <a:buNone/>
            </a:pPr>
            <a:r>
              <a:rPr lang="fr-BE" sz="1000">
                <a:solidFill>
                  <a:srgbClr val="000000"/>
                </a:solidFill>
                <a:latin typeface="+mn-lt"/>
              </a:rPr>
              <a:t>4.4 VIDIS – évolution de la prescription électronique</a:t>
            </a:r>
          </a:p>
          <a:p>
            <a:pPr marL="0" indent="0">
              <a:buNone/>
            </a:pPr>
            <a:r>
              <a:rPr lang="fr-BE" sz="1000">
                <a:solidFill>
                  <a:srgbClr val="000000"/>
                </a:solidFill>
                <a:latin typeface="+mn-lt"/>
              </a:rPr>
              <a:t>4.5 Plate-forme d’aide à la décision</a:t>
            </a:r>
          </a:p>
          <a:p>
            <a:pPr marL="0" indent="0">
              <a:buNone/>
            </a:pPr>
            <a:r>
              <a:rPr lang="fr-BE" sz="1000">
                <a:solidFill>
                  <a:srgbClr val="000000"/>
                </a:solidFill>
                <a:latin typeface="+mn-lt"/>
              </a:rPr>
              <a:t>4.6 BelRAI</a:t>
            </a:r>
          </a:p>
          <a:p>
            <a:pPr marL="0" indent="0">
              <a:buNone/>
            </a:pPr>
            <a:r>
              <a:rPr lang="fr-BE" sz="1000">
                <a:solidFill>
                  <a:srgbClr val="000000"/>
                </a:solidFill>
                <a:latin typeface="+mn-lt"/>
              </a:rPr>
              <a:t>4.7 Incapacité de travail</a:t>
            </a:r>
          </a:p>
          <a:p>
            <a:pPr marL="0" indent="0">
              <a:buNone/>
            </a:pPr>
            <a:r>
              <a:rPr lang="fr-BE" sz="1000">
                <a:solidFill>
                  <a:srgbClr val="000000"/>
                </a:solidFill>
                <a:latin typeface="+mn-lt"/>
              </a:rPr>
              <a:t>4.8 MEDEX</a:t>
            </a:r>
          </a:p>
          <a:p>
            <a:pPr marL="0" indent="0">
              <a:buNone/>
            </a:pPr>
            <a:r>
              <a:rPr lang="fr-BE" sz="1000">
                <a:solidFill>
                  <a:srgbClr val="000000"/>
                </a:solidFill>
                <a:latin typeface="+mn-lt"/>
              </a:rPr>
              <a:t>4.9 DPI dans toutes les institutions</a:t>
            </a:r>
          </a:p>
          <a:p>
            <a:pPr marL="0" indent="0">
              <a:buNone/>
            </a:pPr>
            <a:r>
              <a:rPr lang="fr-BE" sz="1000">
                <a:solidFill>
                  <a:srgbClr val="000000"/>
                </a:solidFill>
                <a:latin typeface="+mn-lt"/>
              </a:rPr>
              <a:t>4.10 Publication d’informations structurées</a:t>
            </a:r>
          </a:p>
          <a:p>
            <a:pPr marL="0" indent="0">
              <a:buNone/>
            </a:pPr>
            <a:r>
              <a:rPr lang="fr-BE" sz="1000">
                <a:solidFill>
                  <a:srgbClr val="000000"/>
                </a:solidFill>
                <a:latin typeface="+mn-lt"/>
              </a:rPr>
              <a:t>4.11 Registres</a:t>
            </a:r>
          </a:p>
          <a:p>
            <a:pPr marL="0" indent="0">
              <a:buNone/>
            </a:pPr>
            <a:r>
              <a:rPr lang="fr-BE" sz="1000">
                <a:solidFill>
                  <a:srgbClr val="000000"/>
                </a:solidFill>
                <a:latin typeface="+mn-lt"/>
              </a:rPr>
              <a:t>4.12 Communication et planification des soins</a:t>
            </a:r>
          </a:p>
          <a:p>
            <a:pPr marL="0" indent="0">
              <a:buNone/>
            </a:pPr>
            <a:r>
              <a:rPr lang="fr-BE" sz="1000">
                <a:solidFill>
                  <a:srgbClr val="000000"/>
                </a:solidFill>
                <a:latin typeface="+mn-lt"/>
              </a:rPr>
              <a:t>4.13 Projet « Connecting Europe Facility », partie « Patient Summary »</a:t>
            </a:r>
          </a:p>
          <a:p>
            <a:pPr marL="0" indent="0">
              <a:buNone/>
            </a:pPr>
            <a:r>
              <a:rPr lang="fr-BE" sz="1000">
                <a:solidFill>
                  <a:srgbClr val="000000"/>
                </a:solidFill>
                <a:latin typeface="+mn-lt"/>
              </a:rPr>
              <a:t>4.14 Modulation accès patient par les prestataires de soins</a:t>
            </a:r>
          </a:p>
        </p:txBody>
      </p:sp>
      <p:sp>
        <p:nvSpPr>
          <p:cNvPr id="18" name="Tijdelijke aanduiding voor inhoud 2"/>
          <p:cNvSpPr txBox="1">
            <a:spLocks/>
          </p:cNvSpPr>
          <p:nvPr/>
        </p:nvSpPr>
        <p:spPr bwMode="auto">
          <a:xfrm>
            <a:off x="7113028" y="3192978"/>
            <a:ext cx="3044009" cy="661490"/>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000">
                <a:solidFill>
                  <a:srgbClr val="000000"/>
                </a:solidFill>
                <a:latin typeface="+mn-lt"/>
              </a:rPr>
              <a:t>5.1 Portail personnel de santé</a:t>
            </a:r>
          </a:p>
          <a:p>
            <a:pPr marL="0" indent="0">
              <a:buNone/>
            </a:pPr>
            <a:r>
              <a:rPr lang="fr-BE" sz="1000">
                <a:solidFill>
                  <a:srgbClr val="000000"/>
                </a:solidFill>
                <a:latin typeface="+mn-lt"/>
              </a:rPr>
              <a:t>5.2 Plate-forme de renvoi numérique</a:t>
            </a:r>
          </a:p>
          <a:p>
            <a:pPr marL="0" indent="0">
              <a:buNone/>
            </a:pPr>
            <a:r>
              <a:rPr lang="fr-BE" sz="1000">
                <a:solidFill>
                  <a:srgbClr val="000000"/>
                </a:solidFill>
                <a:latin typeface="+mn-lt"/>
              </a:rPr>
              <a:t>5.3 Orgadon</a:t>
            </a:r>
          </a:p>
        </p:txBody>
      </p:sp>
      <p:sp>
        <p:nvSpPr>
          <p:cNvPr id="20" name="Tijdelijke aanduiding voor inhoud 2"/>
          <p:cNvSpPr txBox="1">
            <a:spLocks/>
          </p:cNvSpPr>
          <p:nvPr/>
        </p:nvSpPr>
        <p:spPr bwMode="auto">
          <a:xfrm>
            <a:off x="561544" y="4760847"/>
            <a:ext cx="3668202" cy="1352906"/>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fontScale="92500"/>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000" dirty="0">
                <a:solidFill>
                  <a:srgbClr val="000000"/>
                </a:solidFill>
                <a:latin typeface="+mn-lt"/>
              </a:rPr>
              <a:t>6.1 </a:t>
            </a:r>
            <a:r>
              <a:rPr lang="fr-BE" sz="1000" dirty="0" err="1">
                <a:solidFill>
                  <a:srgbClr val="000000"/>
                </a:solidFill>
                <a:latin typeface="+mn-lt"/>
              </a:rPr>
              <a:t>eAttest</a:t>
            </a:r>
            <a:r>
              <a:rPr lang="fr-BE" sz="1000" dirty="0">
                <a:solidFill>
                  <a:srgbClr val="000000"/>
                </a:solidFill>
                <a:latin typeface="+mn-lt"/>
              </a:rPr>
              <a:t> pour les médecins-spécialistes, les dentistes, les kinés et les logopèdes</a:t>
            </a:r>
          </a:p>
          <a:p>
            <a:pPr marL="0" indent="0">
              <a:buNone/>
            </a:pPr>
            <a:r>
              <a:rPr lang="fr-BE" sz="1000" dirty="0">
                <a:solidFill>
                  <a:srgbClr val="000000"/>
                </a:solidFill>
                <a:latin typeface="+mn-lt"/>
              </a:rPr>
              <a:t>6.2 </a:t>
            </a:r>
            <a:r>
              <a:rPr lang="fr-BE" sz="1000" dirty="0" err="1">
                <a:solidFill>
                  <a:srgbClr val="000000"/>
                </a:solidFill>
                <a:latin typeface="+mn-lt"/>
              </a:rPr>
              <a:t>eFac</a:t>
            </a:r>
            <a:r>
              <a:rPr lang="fr-BE" sz="1000" dirty="0">
                <a:solidFill>
                  <a:srgbClr val="000000"/>
                </a:solidFill>
                <a:latin typeface="+mn-lt"/>
              </a:rPr>
              <a:t> pour les maisons médicales, les kinés et les logopèdes</a:t>
            </a:r>
          </a:p>
          <a:p>
            <a:pPr marL="0" indent="0">
              <a:buNone/>
            </a:pPr>
            <a:r>
              <a:rPr lang="fr-BE" sz="1000" dirty="0">
                <a:solidFill>
                  <a:srgbClr val="000000"/>
                </a:solidFill>
                <a:latin typeface="+mn-lt"/>
              </a:rPr>
              <a:t>6.3 Consultation des données du membre</a:t>
            </a:r>
          </a:p>
          <a:p>
            <a:pPr marL="0" indent="0">
              <a:buNone/>
            </a:pPr>
            <a:r>
              <a:rPr lang="fr-BE" sz="1000" dirty="0">
                <a:solidFill>
                  <a:srgbClr val="000000"/>
                </a:solidFill>
                <a:latin typeface="+mn-lt"/>
              </a:rPr>
              <a:t>6.4 Digitalisation des conventions de rééducation</a:t>
            </a:r>
          </a:p>
          <a:p>
            <a:pPr marL="0" indent="0">
              <a:buNone/>
            </a:pPr>
            <a:r>
              <a:rPr lang="fr-BE" sz="1000" dirty="0">
                <a:solidFill>
                  <a:srgbClr val="000000"/>
                </a:solidFill>
                <a:latin typeface="+mn-lt"/>
              </a:rPr>
              <a:t>6.5 Digitalisation des accords Chapitre IV</a:t>
            </a:r>
          </a:p>
          <a:p>
            <a:pPr marL="0" indent="0">
              <a:buNone/>
            </a:pPr>
            <a:r>
              <a:rPr lang="fr-BE" sz="1000" dirty="0">
                <a:solidFill>
                  <a:srgbClr val="000000"/>
                </a:solidFill>
                <a:latin typeface="+mn-lt"/>
              </a:rPr>
              <a:t>6.6 Abonnements en maisons médicales</a:t>
            </a:r>
          </a:p>
          <a:p>
            <a:pPr marL="0" indent="0">
              <a:buNone/>
            </a:pPr>
            <a:r>
              <a:rPr lang="fr-BE" sz="1000" dirty="0">
                <a:solidFill>
                  <a:srgbClr val="000000"/>
                </a:solidFill>
                <a:latin typeface="+mn-lt"/>
              </a:rPr>
              <a:t>6.7 Digitalisation des accords kinés</a:t>
            </a:r>
          </a:p>
        </p:txBody>
      </p:sp>
      <p:sp>
        <p:nvSpPr>
          <p:cNvPr id="22" name="Tijdelijke aanduiding voor inhoud 2"/>
          <p:cNvSpPr txBox="1">
            <a:spLocks/>
          </p:cNvSpPr>
          <p:nvPr/>
        </p:nvSpPr>
        <p:spPr bwMode="auto">
          <a:xfrm>
            <a:off x="3997536" y="945164"/>
            <a:ext cx="1768674" cy="30906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384" eaLnBrk="1" hangingPunct="1">
              <a:buNone/>
            </a:pPr>
            <a:r>
              <a:rPr lang="fr-BE" sz="1400" i="1">
                <a:solidFill>
                  <a:srgbClr val="0070C0"/>
                </a:solidFill>
                <a:latin typeface="+mn-lt"/>
                <a:ea typeface="+mn-ea"/>
                <a:cs typeface="+mn-cs"/>
              </a:rPr>
              <a:t>1 Transversalités	</a:t>
            </a:r>
          </a:p>
        </p:txBody>
      </p:sp>
      <p:sp>
        <p:nvSpPr>
          <p:cNvPr id="24" name="Tijdelijke aanduiding voor inhoud 2"/>
          <p:cNvSpPr txBox="1">
            <a:spLocks/>
          </p:cNvSpPr>
          <p:nvPr/>
        </p:nvSpPr>
        <p:spPr bwMode="auto">
          <a:xfrm>
            <a:off x="7113026" y="953906"/>
            <a:ext cx="1565404" cy="30906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400" i="1">
                <a:solidFill>
                  <a:srgbClr val="0070C0"/>
                </a:solidFill>
                <a:latin typeface="+mn-lt"/>
              </a:rPr>
              <a:t>2 Support</a:t>
            </a:r>
          </a:p>
          <a:p>
            <a:endParaRPr lang="nl-BE" sz="1400" dirty="0">
              <a:solidFill>
                <a:srgbClr val="000000"/>
              </a:solidFill>
              <a:latin typeface="+mn-lt"/>
            </a:endParaRPr>
          </a:p>
        </p:txBody>
      </p:sp>
      <p:sp>
        <p:nvSpPr>
          <p:cNvPr id="25" name="Tijdelijke aanduiding voor inhoud 2"/>
          <p:cNvSpPr txBox="1">
            <a:spLocks/>
          </p:cNvSpPr>
          <p:nvPr/>
        </p:nvSpPr>
        <p:spPr bwMode="auto">
          <a:xfrm>
            <a:off x="3942945" y="2908659"/>
            <a:ext cx="3218788" cy="309063"/>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400" i="1">
                <a:solidFill>
                  <a:srgbClr val="0070C0"/>
                </a:solidFill>
                <a:latin typeface="+mn-lt"/>
              </a:rPr>
              <a:t>4 Prestataires et institutions de soins</a:t>
            </a:r>
          </a:p>
        </p:txBody>
      </p:sp>
      <p:sp>
        <p:nvSpPr>
          <p:cNvPr id="27" name="Tijdelijke aanduiding voor inhoud 2"/>
          <p:cNvSpPr txBox="1">
            <a:spLocks/>
          </p:cNvSpPr>
          <p:nvPr/>
        </p:nvSpPr>
        <p:spPr bwMode="auto">
          <a:xfrm>
            <a:off x="547811" y="4507713"/>
            <a:ext cx="2749006" cy="298735"/>
          </a:xfrm>
          <a:prstGeom prst="rect">
            <a:avLst/>
          </a:prstGeom>
          <a:noFill/>
          <a:ln w="9525">
            <a:noFill/>
            <a:miter lim="800000"/>
            <a:headEnd/>
            <a:tailEnd/>
          </a:ln>
        </p:spPr>
        <p:txBody>
          <a:bodyPr vert="horz" wrap="square" lIns="84406" tIns="42203" rIns="84406" bIns="42203"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Wingdings" panose="05000000000000000000" pitchFamily="2" charset="2"/>
              <a:buChar char="Ø"/>
              <a:defRPr sz="18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Font typeface="Wingdings" panose="05000000000000000000" pitchFamily="2" charset="2"/>
              <a:buChar char="Ø"/>
              <a:defRPr sz="16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Font typeface="Wingdings" panose="05000000000000000000" pitchFamily="2" charset="2"/>
              <a:buChar char="Ø"/>
              <a:defRPr sz="12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Font typeface="Wingdings" panose="05000000000000000000" pitchFamily="2" charset="2"/>
              <a:buChar char="Ø"/>
              <a:defRPr sz="11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sz="1400" i="1">
                <a:solidFill>
                  <a:srgbClr val="0070C0"/>
                </a:solidFill>
                <a:latin typeface="+mn-lt"/>
              </a:rPr>
              <a:t>6 eSanté et mutualités</a:t>
            </a:r>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68</a:t>
            </a:fld>
            <a:r>
              <a:rPr lang="fr-BE"/>
              <a:t> </a:t>
            </a:r>
          </a:p>
        </p:txBody>
      </p:sp>
    </p:spTree>
    <p:extLst>
      <p:ext uri="{BB962C8B-B14F-4D97-AF65-F5344CB8AC3E}">
        <p14:creationId xmlns:p14="http://schemas.microsoft.com/office/powerpoint/2010/main" val="15890781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BE"/>
              <a:t>Roadmap 3.0 - Fondements (1/2)</a:t>
            </a:r>
          </a:p>
        </p:txBody>
      </p:sp>
      <p:sp>
        <p:nvSpPr>
          <p:cNvPr id="3" name="Tijdelijke aanduiding voor inhoud 2"/>
          <p:cNvSpPr>
            <a:spLocks noGrp="1"/>
          </p:cNvSpPr>
          <p:nvPr>
            <p:ph idx="1"/>
          </p:nvPr>
        </p:nvSpPr>
        <p:spPr>
          <a:xfrm>
            <a:off x="495300" y="1052736"/>
            <a:ext cx="8915400" cy="5256584"/>
          </a:xfrm>
        </p:spPr>
        <p:txBody>
          <a:bodyPr>
            <a:normAutofit fontScale="92500" lnSpcReduction="10000"/>
          </a:bodyPr>
          <a:lstStyle/>
          <a:p>
            <a:pPr>
              <a:lnSpc>
                <a:spcPct val="110000"/>
              </a:lnSpc>
              <a:spcBef>
                <a:spcPts val="0"/>
              </a:spcBef>
            </a:pPr>
            <a:r>
              <a:rPr lang="fr-BE" sz="2000" b="1"/>
              <a:t>0.1 Accord de partage de données</a:t>
            </a:r>
            <a:r>
              <a:rPr lang="fr-BE" sz="2000"/>
              <a:t>: l’accord de partage de données existant doit-il évoluer? Quel est l’impact pour les services de base et le cadre organisationnel?</a:t>
            </a:r>
          </a:p>
          <a:p>
            <a:pPr>
              <a:lnSpc>
                <a:spcPct val="110000"/>
              </a:lnSpc>
              <a:spcBef>
                <a:spcPts val="0"/>
              </a:spcBef>
            </a:pPr>
            <a:endParaRPr lang="nl-NL" sz="2000" dirty="0"/>
          </a:p>
          <a:p>
            <a:pPr>
              <a:lnSpc>
                <a:spcPct val="110000"/>
              </a:lnSpc>
              <a:spcBef>
                <a:spcPts val="0"/>
              </a:spcBef>
            </a:pPr>
            <a:r>
              <a:rPr lang="fr-BE" sz="2000" b="1"/>
              <a:t>0.2 Matrice d’accès, relations thérapeutiques, de soins et autres</a:t>
            </a:r>
            <a:r>
              <a:rPr lang="fr-BE" sz="2000"/>
              <a:t>: la matrice d’accès existante et les moyens de preuve électroniques des relations thérapeutiques et de soins et autres relations doivent-ils évoluer? Quel est l’impact pour les services de base et le cadre organisationnel?</a:t>
            </a:r>
          </a:p>
          <a:p>
            <a:pPr>
              <a:lnSpc>
                <a:spcPct val="110000"/>
              </a:lnSpc>
              <a:spcBef>
                <a:spcPts val="0"/>
              </a:spcBef>
            </a:pPr>
            <a:endParaRPr lang="nl-NL" sz="2000" dirty="0"/>
          </a:p>
          <a:p>
            <a:pPr>
              <a:lnSpc>
                <a:spcPct val="110000"/>
              </a:lnSpc>
              <a:spcBef>
                <a:spcPts val="0"/>
              </a:spcBef>
            </a:pPr>
            <a:r>
              <a:rPr lang="fr-BE" sz="2000" b="1"/>
              <a:t>0.3 Service de base de gestion des utilisateurs et des accès</a:t>
            </a:r>
            <a:r>
              <a:rPr lang="fr-BE" sz="2000"/>
              <a:t>: le service de base de gestion des utilisateurs et des accès existant doit-il évoluer? Quel est l’impact pour les services de base et le cadre organisationnel?</a:t>
            </a:r>
          </a:p>
          <a:p>
            <a:pPr>
              <a:lnSpc>
                <a:spcPct val="110000"/>
              </a:lnSpc>
              <a:spcBef>
                <a:spcPts val="0"/>
              </a:spcBef>
            </a:pPr>
            <a:endParaRPr lang="nl-NL" sz="2000" dirty="0"/>
          </a:p>
          <a:p>
            <a:pPr>
              <a:lnSpc>
                <a:spcPct val="110000"/>
              </a:lnSpc>
              <a:spcBef>
                <a:spcPts val="0"/>
              </a:spcBef>
            </a:pPr>
            <a:r>
              <a:rPr lang="fr-BE" sz="2000" b="1"/>
              <a:t>0.4 Règles d’application au « coffre-fort de l’eSanté » et répartition des tâches entre les sources authentiques</a:t>
            </a:r>
            <a:r>
              <a:rPr lang="fr-BE" sz="2000"/>
              <a:t>: la réparatition des tâches existante entre les sources authentiques et les règles d’application aux « coffres-forts de l’eSanté » existantes doivent-elles évoluer? Quel est l’impact pour les services de base et le cadre organisationnel?</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69</a:t>
            </a:fld>
            <a:r>
              <a:rPr lang="fr-BE"/>
              <a:t> </a:t>
            </a:r>
          </a:p>
        </p:txBody>
      </p:sp>
    </p:spTree>
    <p:extLst>
      <p:ext uri="{BB962C8B-B14F-4D97-AF65-F5344CB8AC3E}">
        <p14:creationId xmlns:p14="http://schemas.microsoft.com/office/powerpoint/2010/main" val="3344490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fr-BE" sz="4000" b="1" dirty="0"/>
              <a:t>Rôle &amp; responsabilités de la </a:t>
            </a:r>
            <a:r>
              <a:rPr lang="fr-BE" sz="4000" b="1" dirty="0" smtClean="0"/>
              <a:t/>
            </a:r>
            <a:br>
              <a:rPr lang="fr-BE" sz="4000" b="1" dirty="0" smtClean="0"/>
            </a:br>
            <a:r>
              <a:rPr lang="fr-BE" sz="4000" b="1" dirty="0" smtClean="0"/>
              <a:t>Plate-forme </a:t>
            </a:r>
            <a:r>
              <a:rPr lang="fr-BE" sz="4000" b="1" dirty="0">
                <a:solidFill>
                  <a:srgbClr val="087670"/>
                </a:solidFill>
              </a:rPr>
              <a:t>eHealth</a:t>
            </a:r>
            <a:r>
              <a:rPr lang="fr-BE" sz="4000" dirty="0">
                <a:solidFill>
                  <a:srgbClr val="B82400"/>
                </a:solidFill>
              </a:rPr>
              <a:t/>
            </a:r>
            <a:br>
              <a:rPr lang="fr-BE" sz="4000" dirty="0">
                <a:solidFill>
                  <a:srgbClr val="B82400"/>
                </a:solidFill>
              </a:rPr>
            </a:br>
            <a:endParaRPr lang="fr-BE" sz="4000" dirty="0">
              <a:solidFill>
                <a:srgbClr val="B82400"/>
              </a:solidFill>
            </a:endParaRPr>
          </a:p>
        </p:txBody>
      </p:sp>
      <p:sp>
        <p:nvSpPr>
          <p:cNvPr id="11" name="Content Placeholder 10"/>
          <p:cNvSpPr>
            <a:spLocks noGrp="1"/>
          </p:cNvSpPr>
          <p:nvPr>
            <p:ph type="subTitle" idx="1"/>
          </p:nvPr>
        </p:nvSpPr>
        <p:spPr/>
        <p:txBody>
          <a:bodyPr/>
          <a:lstStyle/>
          <a:p>
            <a:pPr lvl="1"/>
            <a:endParaRPr lang="fr-BE" dirty="0" smtClean="0">
              <a:sym typeface="Arial" pitchFamily="34" charset="0"/>
            </a:endParaRPr>
          </a:p>
          <a:p>
            <a:endParaRPr lang="fr-BE" dirty="0" smtClean="0"/>
          </a:p>
          <a:p>
            <a:endParaRPr lang="fr-BE" dirty="0" smtClean="0">
              <a:sym typeface="Arial" pitchFamily="34" charset="0"/>
            </a:endParaRPr>
          </a:p>
          <a:p>
            <a:endParaRPr lang="fr-FR"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070" y="3850516"/>
            <a:ext cx="4762500" cy="1409700"/>
          </a:xfrm>
          <a:prstGeom prst="rect">
            <a:avLst/>
          </a:prstGeom>
        </p:spPr>
      </p:pic>
    </p:spTree>
    <p:extLst>
      <p:ext uri="{BB962C8B-B14F-4D97-AF65-F5344CB8AC3E}">
        <p14:creationId xmlns:p14="http://schemas.microsoft.com/office/powerpoint/2010/main" val="3842192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BE"/>
              <a:t>Roadmap 3.0 - Fondements (2/2)</a:t>
            </a:r>
          </a:p>
        </p:txBody>
      </p:sp>
      <p:sp>
        <p:nvSpPr>
          <p:cNvPr id="3" name="Tijdelijke aanduiding voor inhoud 2"/>
          <p:cNvSpPr>
            <a:spLocks noGrp="1"/>
          </p:cNvSpPr>
          <p:nvPr>
            <p:ph idx="1"/>
          </p:nvPr>
        </p:nvSpPr>
        <p:spPr>
          <a:xfrm>
            <a:off x="495300" y="980728"/>
            <a:ext cx="8915400" cy="5256584"/>
          </a:xfrm>
        </p:spPr>
        <p:txBody>
          <a:bodyPr>
            <a:noAutofit/>
          </a:bodyPr>
          <a:lstStyle/>
          <a:p>
            <a:pPr>
              <a:spcBef>
                <a:spcPts val="0"/>
              </a:spcBef>
            </a:pPr>
            <a:r>
              <a:rPr lang="fr-BE" sz="2000" b="1"/>
              <a:t>0.5 Normes d’information</a:t>
            </a:r>
            <a:r>
              <a:rPr lang="fr-BE" sz="2000"/>
              <a:t>: le développement futur de l’eSanté repose, dans la mesure du possible, sur des normes internationales ouvertes et de pointe offrant des garanties raisonnables de rétrocompatibilité</a:t>
            </a:r>
          </a:p>
          <a:p>
            <a:pPr>
              <a:spcBef>
                <a:spcPts val="0"/>
              </a:spcBef>
            </a:pPr>
            <a:endParaRPr lang="nl-NL" sz="2000" dirty="0"/>
          </a:p>
          <a:p>
            <a:pPr>
              <a:spcBef>
                <a:spcPts val="0"/>
              </a:spcBef>
            </a:pPr>
            <a:r>
              <a:rPr lang="fr-BE" sz="2000" b="1"/>
              <a:t>0.6 Terminologie</a:t>
            </a:r>
            <a:r>
              <a:rPr lang="fr-BE" sz="2000"/>
              <a:t>: l’échange de données entre les systèmes d’eSanté nécessite un codage standardisé des informations</a:t>
            </a:r>
          </a:p>
          <a:p>
            <a:pPr>
              <a:spcBef>
                <a:spcPts val="0"/>
              </a:spcBef>
            </a:pPr>
            <a:endParaRPr lang="nl-NL" sz="2000" dirty="0"/>
          </a:p>
          <a:p>
            <a:pPr>
              <a:spcBef>
                <a:spcPts val="0"/>
              </a:spcBef>
            </a:pPr>
            <a:r>
              <a:rPr lang="fr-BE" sz="2000" b="1"/>
              <a:t>0.7 CoBRHA Next Generation &amp; UPPAD</a:t>
            </a:r>
            <a:r>
              <a:rPr lang="fr-BE" sz="2000"/>
              <a:t>: pour augmenter la valeur ajoutée du système CobrHa existant en termes de qualité et d’efficacité des processus, des fonctionnalités supplémentaires sont nécessaires telles que l’historique, la publication et la souscription</a:t>
            </a:r>
          </a:p>
          <a:p>
            <a:pPr>
              <a:spcBef>
                <a:spcPts val="0"/>
              </a:spcBef>
            </a:pPr>
            <a:endParaRPr lang="nl-NL" sz="2000" dirty="0"/>
          </a:p>
          <a:p>
            <a:pPr>
              <a:spcBef>
                <a:spcPts val="0"/>
              </a:spcBef>
            </a:pPr>
            <a:r>
              <a:rPr lang="fr-BE" sz="2000" b="1"/>
              <a:t>0.8 Recherche stratégique de modèles de collaboration efficients avec les parties prenantes externes</a:t>
            </a:r>
            <a:r>
              <a:rPr lang="fr-BE" sz="2000"/>
              <a:t>:</a:t>
            </a:r>
            <a:r>
              <a:rPr lang="fr-BE" sz="2000">
                <a:solidFill>
                  <a:srgbClr val="087670"/>
                </a:solidFill>
              </a:rPr>
              <a:t> </a:t>
            </a:r>
            <a:r>
              <a:rPr lang="fr-BE" sz="2000"/>
              <a:t>les prestataire de soins, les organisations actives dans les soins et les administrations publiques doivent améliorer et augmenter leur impact sur le développement de fonctionnalités nouvelles et supplémentaires par les fournisseurs de logiciels des systèmes d’eSanté</a:t>
            </a:r>
          </a:p>
          <a:p>
            <a:pPr>
              <a:lnSpc>
                <a:spcPct val="120000"/>
              </a:lnSpc>
            </a:pPr>
            <a:endParaRPr lang="nl-BE" sz="200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70</a:t>
            </a:fld>
            <a:r>
              <a:rPr lang="fr-BE"/>
              <a:t> </a:t>
            </a:r>
          </a:p>
        </p:txBody>
      </p:sp>
    </p:spTree>
    <p:extLst>
      <p:ext uri="{BB962C8B-B14F-4D97-AF65-F5344CB8AC3E}">
        <p14:creationId xmlns:p14="http://schemas.microsoft.com/office/powerpoint/2010/main" val="30720579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BE"/>
              <a:t>Roadmap 3.0 – Transversalité</a:t>
            </a:r>
          </a:p>
        </p:txBody>
      </p:sp>
      <p:sp>
        <p:nvSpPr>
          <p:cNvPr id="3" name="Tijdelijke aanduiding voor inhoud 2"/>
          <p:cNvSpPr>
            <a:spLocks noGrp="1"/>
          </p:cNvSpPr>
          <p:nvPr>
            <p:ph idx="1"/>
          </p:nvPr>
        </p:nvSpPr>
        <p:spPr/>
        <p:txBody>
          <a:bodyPr>
            <a:normAutofit/>
          </a:bodyPr>
          <a:lstStyle/>
          <a:p>
            <a:pPr>
              <a:spcBef>
                <a:spcPts val="0"/>
              </a:spcBef>
            </a:pPr>
            <a:r>
              <a:rPr lang="fr-BE" sz="2000" b="1"/>
              <a:t>1.1 Communication</a:t>
            </a:r>
            <a:r>
              <a:rPr lang="fr-BE" sz="2000"/>
              <a:t>: ce projet se concentre sur la communication externe, c.-à-d. à des acteurs des soins, des institutions de soins, des organisations dans le secteur des soins de santé, des développeurs de logiciels et des citoyens</a:t>
            </a:r>
          </a:p>
          <a:p>
            <a:pPr>
              <a:spcBef>
                <a:spcPts val="0"/>
              </a:spcBef>
            </a:pPr>
            <a:endParaRPr lang="nl-BE" sz="2000" b="1" dirty="0" smtClean="0"/>
          </a:p>
          <a:p>
            <a:pPr>
              <a:spcBef>
                <a:spcPts val="0"/>
              </a:spcBef>
            </a:pPr>
            <a:r>
              <a:rPr lang="fr-BE" sz="2000" b="1"/>
              <a:t>1.2 Surveillance du programme</a:t>
            </a:r>
            <a:r>
              <a:rPr lang="fr-BE" sz="2000"/>
              <a:t>: ce projet se concentre sur le suivi de l’utilisation des systèmes réceptionnés par les utilisateurs finaux et les services d’eSanté. Ce projet vise à développer un ensemble cohérent et univoque de données fonctionnelles</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71</a:t>
            </a:fld>
            <a:r>
              <a:rPr lang="fr-BE"/>
              <a:t> </a:t>
            </a:r>
          </a:p>
        </p:txBody>
      </p:sp>
    </p:spTree>
    <p:extLst>
      <p:ext uri="{BB962C8B-B14F-4D97-AF65-F5344CB8AC3E}">
        <p14:creationId xmlns:p14="http://schemas.microsoft.com/office/powerpoint/2010/main" val="15746402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BE"/>
              <a:t>Roadmap 3.0 – Support</a:t>
            </a:r>
          </a:p>
        </p:txBody>
      </p:sp>
      <p:sp>
        <p:nvSpPr>
          <p:cNvPr id="3" name="Tijdelijke aanduiding voor inhoud 2"/>
          <p:cNvSpPr>
            <a:spLocks noGrp="1"/>
          </p:cNvSpPr>
          <p:nvPr>
            <p:ph idx="1"/>
          </p:nvPr>
        </p:nvSpPr>
        <p:spPr/>
        <p:txBody>
          <a:bodyPr>
            <a:normAutofit/>
          </a:bodyPr>
          <a:lstStyle/>
          <a:p>
            <a:pPr>
              <a:spcBef>
                <a:spcPts val="0"/>
              </a:spcBef>
            </a:pPr>
            <a:r>
              <a:rPr lang="fr-BE" sz="2000" b="1"/>
              <a:t>2.1 Incitants</a:t>
            </a:r>
            <a:r>
              <a:rPr lang="fr-BE" sz="2000"/>
              <a:t>: depuis le début du plan d’action 2013-2018, certains groupes de prestataires de soins ont bénéficié d’incitants pour les encourager à utiliser les services d’eSanté à bon escient. Ces incitants sont maintenus dans le plan d’action eSanté 2019-2021 comme une méthode raisonnable pour atteindre les objectifs, p.ex. stimuler l’utilisation de la terminologie univoque</a:t>
            </a:r>
          </a:p>
          <a:p>
            <a:pPr>
              <a:spcBef>
                <a:spcPts val="0"/>
              </a:spcBef>
            </a:pPr>
            <a:endParaRPr lang="nl-BE" sz="2000" b="1" dirty="0" smtClean="0"/>
          </a:p>
          <a:p>
            <a:pPr>
              <a:spcBef>
                <a:spcPts val="0"/>
              </a:spcBef>
            </a:pPr>
            <a:r>
              <a:rPr lang="fr-BE" sz="2000" b="1"/>
              <a:t>2.2 Code de conduite &amp; lignes directrices concernant le partage des données à caractère personnel relatives à la santé</a:t>
            </a:r>
            <a:r>
              <a:rPr lang="fr-BE" sz="2000"/>
              <a:t>:</a:t>
            </a:r>
            <a:r>
              <a:rPr lang="fr-BE" sz="2000" b="1"/>
              <a:t> </a:t>
            </a:r>
            <a:r>
              <a:rPr lang="fr-BE" sz="2000"/>
              <a:t>il s’avère nécessaire d’élaborer des codes de bonne conduite et lignes directrices de bonnes pratiques concernant le partage des données de santé personnelles </a:t>
            </a:r>
          </a:p>
          <a:p>
            <a:endParaRPr lang="nl-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72</a:t>
            </a:fld>
            <a:r>
              <a:rPr lang="fr-BE"/>
              <a:t> </a:t>
            </a:r>
          </a:p>
        </p:txBody>
      </p:sp>
    </p:spTree>
    <p:extLst>
      <p:ext uri="{BB962C8B-B14F-4D97-AF65-F5344CB8AC3E}">
        <p14:creationId xmlns:p14="http://schemas.microsoft.com/office/powerpoint/2010/main" val="12311265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BE"/>
              <a:t>Roadmap 3.0 - Excellence opérationnelle (1/3)</a:t>
            </a:r>
          </a:p>
        </p:txBody>
      </p:sp>
      <p:sp>
        <p:nvSpPr>
          <p:cNvPr id="3" name="Tijdelijke aanduiding voor inhoud 2"/>
          <p:cNvSpPr>
            <a:spLocks noGrp="1"/>
          </p:cNvSpPr>
          <p:nvPr>
            <p:ph idx="1"/>
          </p:nvPr>
        </p:nvSpPr>
        <p:spPr/>
        <p:txBody>
          <a:bodyPr>
            <a:noAutofit/>
          </a:bodyPr>
          <a:lstStyle/>
          <a:p>
            <a:pPr>
              <a:spcBef>
                <a:spcPts val="0"/>
              </a:spcBef>
            </a:pPr>
            <a:r>
              <a:rPr lang="fr-BE" sz="2000" b="1"/>
              <a:t>3.1 Architecture de base</a:t>
            </a:r>
            <a:r>
              <a:rPr lang="fr-BE" sz="2000"/>
              <a:t>: l'architecture de base des applications eSanté a été développée il y a 10 ans; Il est souhaitable d'évaluer et, si nécessaire, d'adapter les choix architecturaux</a:t>
            </a:r>
          </a:p>
          <a:p>
            <a:pPr>
              <a:spcBef>
                <a:spcPts val="0"/>
              </a:spcBef>
            </a:pPr>
            <a:endParaRPr lang="nl-NL" sz="2000" dirty="0"/>
          </a:p>
          <a:p>
            <a:pPr>
              <a:spcBef>
                <a:spcPts val="0"/>
              </a:spcBef>
            </a:pPr>
            <a:r>
              <a:rPr lang="fr-BE" sz="2000" b="1"/>
              <a:t>3.2 SLA et service management</a:t>
            </a:r>
            <a:r>
              <a:rPr lang="fr-BE" sz="2000"/>
              <a:t>: les services d'eSanté doivent être disponibles en permanence et être efficaces, tant pour les applications destinées aux utilisateurs finaux que pour les différents sous-systèmes et services; ces SLA font l’objet d’un rapportage libre</a:t>
            </a:r>
          </a:p>
          <a:p>
            <a:pPr>
              <a:spcBef>
                <a:spcPts val="0"/>
              </a:spcBef>
            </a:pPr>
            <a:endParaRPr lang="nl-NL" sz="2000" dirty="0"/>
          </a:p>
          <a:p>
            <a:pPr>
              <a:spcBef>
                <a:spcPts val="0"/>
              </a:spcBef>
            </a:pPr>
            <a:r>
              <a:rPr lang="fr-BE" sz="2000" b="1"/>
              <a:t>3.3 Business continuity</a:t>
            </a:r>
            <a:r>
              <a:rPr lang="fr-BE" sz="2000"/>
              <a:t>: même si des interventions sont effectuées sur des parties du système d'eSanté ou si des incidents se produisent au niveau de ces parties, les prestataires de soins et les établissements de soins doivent pouvoir disposer de fonctionnalités minimales;  la continuité de leur fonctionnement de base doit être garantie par des procédures de continuité des opérations (Business Continuity Plans, BCP).</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73</a:t>
            </a:fld>
            <a:r>
              <a:rPr lang="fr-BE"/>
              <a:t> </a:t>
            </a:r>
          </a:p>
        </p:txBody>
      </p:sp>
    </p:spTree>
    <p:extLst>
      <p:ext uri="{BB962C8B-B14F-4D97-AF65-F5344CB8AC3E}">
        <p14:creationId xmlns:p14="http://schemas.microsoft.com/office/powerpoint/2010/main" val="15390094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BE"/>
              <a:t>Roadmap 3.0 - Excellence opérationnelle (2/3)</a:t>
            </a:r>
          </a:p>
        </p:txBody>
      </p:sp>
      <p:sp>
        <p:nvSpPr>
          <p:cNvPr id="3" name="Tijdelijke aanduiding voor inhoud 2"/>
          <p:cNvSpPr>
            <a:spLocks noGrp="1"/>
          </p:cNvSpPr>
          <p:nvPr>
            <p:ph idx="1"/>
          </p:nvPr>
        </p:nvSpPr>
        <p:spPr>
          <a:xfrm>
            <a:off x="495300" y="980728"/>
            <a:ext cx="8915400" cy="5256584"/>
          </a:xfrm>
        </p:spPr>
        <p:txBody>
          <a:bodyPr>
            <a:noAutofit/>
          </a:bodyPr>
          <a:lstStyle/>
          <a:p>
            <a:pPr>
              <a:spcBef>
                <a:spcPts val="0"/>
              </a:spcBef>
            </a:pPr>
            <a:r>
              <a:rPr lang="fr-BE" sz="2000" b="1"/>
              <a:t>3.4 Documentation, helpdesk &amp; support</a:t>
            </a:r>
            <a:r>
              <a:rPr lang="fr-BE" sz="2000"/>
              <a:t>: en cas de problèmes ou de questions concernant l'utilisation des services de santé en ligne intégrés dans les solutions TIC, le soutien des services d’eSanté s’avère nécessaire pour résoudre les problèmes de manière fluide et adéquate; si plusieurs services ou partenaires eSanté sont impliqués, le besoin consiste principalement à coordonner la mise au point d'une solution</a:t>
            </a:r>
          </a:p>
          <a:p>
            <a:pPr>
              <a:spcBef>
                <a:spcPts val="0"/>
              </a:spcBef>
            </a:pPr>
            <a:endParaRPr lang="nl-NL" sz="2000" b="1" dirty="0" smtClean="0"/>
          </a:p>
          <a:p>
            <a:pPr>
              <a:spcBef>
                <a:spcPts val="0"/>
              </a:spcBef>
            </a:pPr>
            <a:r>
              <a:rPr lang="fr-BE" sz="2000" b="1"/>
              <a:t>3.5 Environnements de test : flux, processus, données</a:t>
            </a:r>
            <a:r>
              <a:rPr lang="fr-BE" sz="2000"/>
              <a:t>: l’objectif est le développement d’un environnement de test intégré pour les fournisseurs de logiciels, les départements TIC des institutions de soins et les développeurs de services à valeur ajoutée</a:t>
            </a:r>
          </a:p>
          <a:p>
            <a:pPr>
              <a:spcBef>
                <a:spcPts val="0"/>
              </a:spcBef>
            </a:pPr>
            <a:endParaRPr lang="nl-NL" sz="2000" b="1" dirty="0" smtClean="0"/>
          </a:p>
          <a:p>
            <a:pPr>
              <a:spcBef>
                <a:spcPts val="0"/>
              </a:spcBef>
            </a:pPr>
            <a:r>
              <a:rPr lang="fr-BE" sz="2000" b="1"/>
              <a:t>3.6 Qualité des logiciels de santé</a:t>
            </a:r>
            <a:r>
              <a:rPr lang="fr-BE" sz="2000"/>
              <a:t>: pour assurer la qualité des logiciels commerciaux d’eSanté, il est nécessaire de disposer d'indicateurs de qualité explicites et clairs et de les valider;  le fournisseur doit communiquer au moyen d’instruments adéquats les informations utiles permettant d’évaluer précisément la « qualité » du produit offert</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74</a:t>
            </a:fld>
            <a:r>
              <a:rPr lang="fr-BE"/>
              <a:t> </a:t>
            </a:r>
          </a:p>
        </p:txBody>
      </p:sp>
    </p:spTree>
    <p:extLst>
      <p:ext uri="{BB962C8B-B14F-4D97-AF65-F5344CB8AC3E}">
        <p14:creationId xmlns:p14="http://schemas.microsoft.com/office/powerpoint/2010/main" val="33334554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Roadmap 3.0 - Excellence opérationnelle (3/3)</a:t>
            </a:r>
          </a:p>
        </p:txBody>
      </p:sp>
      <p:sp>
        <p:nvSpPr>
          <p:cNvPr id="3" name="Content Placeholder 2"/>
          <p:cNvSpPr>
            <a:spLocks noGrp="1"/>
          </p:cNvSpPr>
          <p:nvPr>
            <p:ph idx="1"/>
          </p:nvPr>
        </p:nvSpPr>
        <p:spPr/>
        <p:txBody>
          <a:bodyPr>
            <a:normAutofit/>
          </a:bodyPr>
          <a:lstStyle/>
          <a:p>
            <a:pPr>
              <a:spcBef>
                <a:spcPts val="0"/>
              </a:spcBef>
            </a:pPr>
            <a:r>
              <a:rPr lang="fr-BE" sz="2000" b="1"/>
              <a:t>3.7 Formation et éducation</a:t>
            </a:r>
            <a:r>
              <a:rPr lang="fr-BE" sz="2000"/>
              <a:t>: les entités fédérées offrent une formation et éducation par l’intermédiaire de partenaires, de sorte que les prestataires de soins et les praticiens de la santé utilisent l’e-Santé au quotidien ; ils le font pour des projets spécifiques des entités fédérées, mais également pour des projets des autorités fédérales</a:t>
            </a:r>
          </a:p>
          <a:p>
            <a:pPr>
              <a:spcBef>
                <a:spcPts val="0"/>
              </a:spcBef>
            </a:pPr>
            <a:endParaRPr lang="nl-NL" sz="2000" dirty="0"/>
          </a:p>
          <a:p>
            <a:pPr>
              <a:spcBef>
                <a:spcPts val="0"/>
              </a:spcBef>
            </a:pPr>
            <a:r>
              <a:rPr lang="fr-BE" sz="2000" b="1"/>
              <a:t>3.8 Réduction charge de travail administrative pour prestataires soins: </a:t>
            </a:r>
            <a:r>
              <a:rPr lang="fr-BE" sz="2000"/>
              <a:t>l'acceptation des services d’eSanté par les prestataires de soins et les établissements de soins est entravée par les exigences de rapportage accrues des administrations publiques; ce projet part du point de vue des utilisateurs, inventorie et optimise la pression de rapportage existante</a:t>
            </a:r>
          </a:p>
          <a:p>
            <a:pPr>
              <a:spcBef>
                <a:spcPts val="0"/>
              </a:spcBef>
              <a:spcAft>
                <a:spcPts val="554"/>
              </a:spcAft>
            </a:pPr>
            <a:endParaRPr lang="nl-NL" sz="1050" dirty="0"/>
          </a:p>
          <a:p>
            <a:endParaRPr lang="nl-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75</a:t>
            </a:fld>
            <a:r>
              <a:rPr lang="fr-BE"/>
              <a:t> </a:t>
            </a:r>
          </a:p>
        </p:txBody>
      </p:sp>
    </p:spTree>
    <p:extLst>
      <p:ext uri="{BB962C8B-B14F-4D97-AF65-F5344CB8AC3E}">
        <p14:creationId xmlns:p14="http://schemas.microsoft.com/office/powerpoint/2010/main" val="24053881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fr-BE"/>
              <a:t>Roadmap 3.0 - Prestataires de soins et institutions de soins (1/5)</a:t>
            </a:r>
          </a:p>
        </p:txBody>
      </p:sp>
      <p:sp>
        <p:nvSpPr>
          <p:cNvPr id="3" name="Tijdelijke aanduiding voor inhoud 2"/>
          <p:cNvSpPr>
            <a:spLocks noGrp="1"/>
          </p:cNvSpPr>
          <p:nvPr>
            <p:ph idx="1"/>
          </p:nvPr>
        </p:nvSpPr>
        <p:spPr/>
        <p:txBody>
          <a:bodyPr>
            <a:normAutofit/>
          </a:bodyPr>
          <a:lstStyle/>
          <a:p>
            <a:pPr>
              <a:spcBef>
                <a:spcPts val="0"/>
              </a:spcBef>
            </a:pPr>
            <a:r>
              <a:rPr lang="fr-BE" sz="2000" b="1"/>
              <a:t>4.1 Echange d’informations multidisciplinaires </a:t>
            </a:r>
            <a:r>
              <a:rPr lang="fr-BE" sz="2000"/>
              <a:t>ce projet doit veiller à ce que les informations sur les patients puissent être échangées par voie numérique entre les prestataires de soins, qu'ils fassent partie des mêmes groupes professionnels ou de groupes professionnels différents</a:t>
            </a:r>
          </a:p>
          <a:p>
            <a:pPr>
              <a:spcBef>
                <a:spcPts val="0"/>
              </a:spcBef>
            </a:pPr>
            <a:endParaRPr lang="nl-BE" sz="2000" b="1" dirty="0" smtClean="0"/>
          </a:p>
          <a:p>
            <a:pPr>
              <a:spcBef>
                <a:spcPts val="0"/>
              </a:spcBef>
            </a:pPr>
            <a:r>
              <a:rPr lang="fr-BE" sz="2000" b="1"/>
              <a:t>4.2 Fonctionnalités pluridisciplinaires</a:t>
            </a:r>
            <a:r>
              <a:rPr lang="fr-BE" sz="2000"/>
              <a:t>: outre l'échange d'informations pluridisciplinaire, il est nécessaire de disposer de fonctionnalités permettant un fonctionnement multidisciplinaire et transmural efficace de tous les prestataires de soins concernés, y compris le patient et le soignant informel: un journal, un plan de soins multidisciplinaire, ...</a:t>
            </a:r>
          </a:p>
          <a:p>
            <a:pPr>
              <a:spcBef>
                <a:spcPts val="0"/>
              </a:spcBef>
            </a:pPr>
            <a:endParaRPr lang="nl-BE" sz="2000" b="1" dirty="0" smtClean="0"/>
          </a:p>
          <a:p>
            <a:pPr>
              <a:spcBef>
                <a:spcPts val="0"/>
              </a:spcBef>
            </a:pPr>
            <a:r>
              <a:rPr lang="fr-BE" sz="2000" b="1"/>
              <a:t>4.3. Prescription électronique: </a:t>
            </a:r>
            <a:r>
              <a:rPr lang="fr-BE" sz="2000"/>
              <a:t>afin de garantir l'utilisation généralisée de la prescription électronique, des aspects supplémentaires tels que la dématérialisation et l'intégration dans le Personal Health Viewer doivent être élaborés</a:t>
            </a:r>
          </a:p>
          <a:p>
            <a:pPr>
              <a:lnSpc>
                <a:spcPct val="120000"/>
              </a:lnSpc>
              <a:spcBef>
                <a:spcPts val="0"/>
              </a:spcBef>
              <a:spcAft>
                <a:spcPts val="554"/>
              </a:spcAft>
            </a:pPr>
            <a:endParaRPr lang="nl-BE" sz="1569" dirty="0">
              <a:solidFill>
                <a:srgbClr val="000000"/>
              </a:solidFill>
            </a:endParaRP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76</a:t>
            </a:fld>
            <a:r>
              <a:rPr lang="fr-BE"/>
              <a:t> </a:t>
            </a:r>
          </a:p>
        </p:txBody>
      </p:sp>
    </p:spTree>
    <p:extLst>
      <p:ext uri="{BB962C8B-B14F-4D97-AF65-F5344CB8AC3E}">
        <p14:creationId xmlns:p14="http://schemas.microsoft.com/office/powerpoint/2010/main" val="339654816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fr-BE"/>
              <a:t>Roadmap 3.0 - Prestataires de soins et institutions de soins (2/5)</a:t>
            </a:r>
          </a:p>
        </p:txBody>
      </p:sp>
      <p:sp>
        <p:nvSpPr>
          <p:cNvPr id="3" name="Tijdelijke aanduiding voor inhoud 2"/>
          <p:cNvSpPr>
            <a:spLocks noGrp="1"/>
          </p:cNvSpPr>
          <p:nvPr>
            <p:ph idx="1"/>
          </p:nvPr>
        </p:nvSpPr>
        <p:spPr>
          <a:xfrm>
            <a:off x="495300" y="980728"/>
            <a:ext cx="8915400" cy="5328592"/>
          </a:xfrm>
        </p:spPr>
        <p:txBody>
          <a:bodyPr>
            <a:normAutofit/>
          </a:bodyPr>
          <a:lstStyle/>
          <a:p>
            <a:pPr>
              <a:spcBef>
                <a:spcPts val="0"/>
              </a:spcBef>
            </a:pPr>
            <a:r>
              <a:rPr lang="fr-BE" sz="2000" b="1"/>
              <a:t>4.4 VIDIS – évolution de la prescription électronique </a:t>
            </a:r>
            <a:r>
              <a:rPr lang="fr-BE" sz="2000"/>
              <a:t>réaliser un partage de données et d’informations effectif et efficient sur tous les aspects du traitement médicamenteux en intégrant les données disponibles dans les systèmes de partage de données existants et en orchestrant mieux les processus relatifs aux médicaments</a:t>
            </a:r>
          </a:p>
          <a:p>
            <a:pPr>
              <a:spcBef>
                <a:spcPts val="0"/>
              </a:spcBef>
            </a:pPr>
            <a:endParaRPr lang="nl-BE" sz="2000" b="1" dirty="0" smtClean="0"/>
          </a:p>
          <a:p>
            <a:pPr>
              <a:spcBef>
                <a:spcPts val="0"/>
              </a:spcBef>
            </a:pPr>
            <a:r>
              <a:rPr lang="fr-BE" sz="2000" b="1"/>
              <a:t>4.5 Plate-forme d’aide à la décision: </a:t>
            </a:r>
            <a:r>
              <a:rPr lang="fr-BE" sz="2000"/>
              <a:t>l'amélioration de la qualité par l'utilisation de systèmes d'aide à la décision peut être organisée de manière très efficace par le biais d'une plate-forme centrale</a:t>
            </a:r>
          </a:p>
          <a:p>
            <a:pPr>
              <a:spcBef>
                <a:spcPts val="0"/>
              </a:spcBef>
            </a:pPr>
            <a:endParaRPr lang="nl-BE" sz="2000" dirty="0">
              <a:solidFill>
                <a:srgbClr val="000000"/>
              </a:solidFill>
            </a:endParaRPr>
          </a:p>
          <a:p>
            <a:pPr>
              <a:spcBef>
                <a:spcPts val="0"/>
              </a:spcBef>
            </a:pPr>
            <a:r>
              <a:rPr lang="fr-BE" sz="2000" b="1"/>
              <a:t>4.6 BelRAI </a:t>
            </a:r>
            <a:r>
              <a:rPr lang="fr-BE" sz="2000"/>
              <a:t>dans le cadre de la mise en œuvre du plan d'action eSanté 2015-2018, l'application web BelRAI 2.0 a été développée et mise à la disposition de tous les prestataires de soins; des initiatives supplémentaires sont nécessaires en ce qui concerne l’utilisation de l’instrument BelRAI par les prestataires de soins, l’utilisation des données BelRAI en dehors d'un contexte d'urgence ou de soins, la formation des utilisateurs, la collaboration avec les fournisseurs de logiciels, ...</a:t>
            </a:r>
          </a:p>
          <a:p>
            <a:pPr>
              <a:lnSpc>
                <a:spcPct val="120000"/>
              </a:lnSpc>
              <a:spcBef>
                <a:spcPts val="0"/>
              </a:spcBef>
              <a:spcAft>
                <a:spcPts val="554"/>
              </a:spcAft>
            </a:pPr>
            <a:endParaRPr lang="nl-BE" sz="1569" dirty="0">
              <a:solidFill>
                <a:srgbClr val="000000"/>
              </a:solidFill>
            </a:endParaRP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77</a:t>
            </a:fld>
            <a:r>
              <a:rPr lang="fr-BE"/>
              <a:t> </a:t>
            </a:r>
          </a:p>
        </p:txBody>
      </p:sp>
    </p:spTree>
    <p:extLst>
      <p:ext uri="{BB962C8B-B14F-4D97-AF65-F5344CB8AC3E}">
        <p14:creationId xmlns:p14="http://schemas.microsoft.com/office/powerpoint/2010/main" val="13483539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t>Roadmap 3.0 - Prestataires de soins et institutions de soins (3/5)</a:t>
            </a:r>
          </a:p>
        </p:txBody>
      </p:sp>
      <p:sp>
        <p:nvSpPr>
          <p:cNvPr id="3" name="Content Placeholder 2"/>
          <p:cNvSpPr>
            <a:spLocks noGrp="1"/>
          </p:cNvSpPr>
          <p:nvPr>
            <p:ph idx="1"/>
          </p:nvPr>
        </p:nvSpPr>
        <p:spPr/>
        <p:txBody>
          <a:bodyPr>
            <a:normAutofit fontScale="92500"/>
          </a:bodyPr>
          <a:lstStyle/>
          <a:p>
            <a:pPr>
              <a:lnSpc>
                <a:spcPct val="110000"/>
              </a:lnSpc>
              <a:spcBef>
                <a:spcPts val="0"/>
              </a:spcBef>
            </a:pPr>
            <a:r>
              <a:rPr lang="fr-BE" sz="2200" b="1"/>
              <a:t>4.7 Incapacité de travail: </a:t>
            </a:r>
            <a:r>
              <a:rPr lang="fr-BE" sz="2200"/>
              <a:t>à l’heure actuelle, différents types de certificats doivent être envoyés à l’employeur, à une société externe chargée de la gestion des certificats, au service médical de l’employeur ou aux mutualités; Mult-eMediatt permet l’envoi électronique à partir du logiciel du médecin généraliste d’un certificat d’incapacité de travail totale standardisé</a:t>
            </a:r>
          </a:p>
          <a:p>
            <a:pPr>
              <a:lnSpc>
                <a:spcPct val="110000"/>
              </a:lnSpc>
              <a:spcBef>
                <a:spcPts val="0"/>
              </a:spcBef>
            </a:pPr>
            <a:endParaRPr lang="nl-BE" sz="2200" dirty="0">
              <a:solidFill>
                <a:srgbClr val="000000"/>
              </a:solidFill>
            </a:endParaRPr>
          </a:p>
          <a:p>
            <a:pPr>
              <a:lnSpc>
                <a:spcPct val="110000"/>
              </a:lnSpc>
              <a:spcBef>
                <a:spcPts val="0"/>
              </a:spcBef>
            </a:pPr>
            <a:r>
              <a:rPr lang="fr-BE" sz="2200" b="1"/>
              <a:t>4.8 MEDEX: </a:t>
            </a:r>
            <a:r>
              <a:rPr lang="fr-BE" sz="2200"/>
              <a:t>MEDEX n'utilise pas les systèmes d'eSanté disponibles; en ce qui concerne les données et les processus, il y a des chevauchements et des ajouts évidents par rapport au dossier médical électronique de chaque citoyen</a:t>
            </a:r>
          </a:p>
          <a:p>
            <a:pPr>
              <a:lnSpc>
                <a:spcPct val="110000"/>
              </a:lnSpc>
              <a:spcBef>
                <a:spcPts val="0"/>
              </a:spcBef>
            </a:pPr>
            <a:endParaRPr lang="nl-BE" sz="2200" dirty="0">
              <a:solidFill>
                <a:srgbClr val="000000"/>
              </a:solidFill>
            </a:endParaRPr>
          </a:p>
          <a:p>
            <a:pPr>
              <a:lnSpc>
                <a:spcPct val="110000"/>
              </a:lnSpc>
              <a:spcBef>
                <a:spcPts val="0"/>
              </a:spcBef>
            </a:pPr>
            <a:r>
              <a:rPr lang="fr-BE" sz="2200" b="1"/>
              <a:t>4.9 DPI dans toutes les institutions: </a:t>
            </a:r>
            <a:r>
              <a:rPr lang="fr-BE" sz="2200"/>
              <a:t>en 2016, un programme ‘accélérateur’ a été mis en place qui avait pour objectif que tous les hôpitaux mettent en production un DPI intégré et l’utilisent effectivement; toutefois, le déploiement et l'utilisation d'un DPI dans tous les hôpitaux ne sont pas encore terminés</a:t>
            </a:r>
          </a:p>
          <a:p>
            <a:endParaRPr lang="nl-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78</a:t>
            </a:fld>
            <a:r>
              <a:rPr lang="fr-BE"/>
              <a:t> </a:t>
            </a:r>
          </a:p>
        </p:txBody>
      </p:sp>
    </p:spTree>
    <p:extLst>
      <p:ext uri="{BB962C8B-B14F-4D97-AF65-F5344CB8AC3E}">
        <p14:creationId xmlns:p14="http://schemas.microsoft.com/office/powerpoint/2010/main" val="23371240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fr-BE"/>
              <a:t>Roadmap 3.0 - Prestataires de soins et institutions de soins (4/5)</a:t>
            </a:r>
          </a:p>
        </p:txBody>
      </p:sp>
      <p:sp>
        <p:nvSpPr>
          <p:cNvPr id="3" name="Tijdelijke aanduiding voor inhoud 2"/>
          <p:cNvSpPr>
            <a:spLocks noGrp="1"/>
          </p:cNvSpPr>
          <p:nvPr>
            <p:ph idx="1"/>
          </p:nvPr>
        </p:nvSpPr>
        <p:spPr/>
        <p:txBody>
          <a:bodyPr>
            <a:noAutofit/>
          </a:bodyPr>
          <a:lstStyle/>
          <a:p>
            <a:pPr>
              <a:spcBef>
                <a:spcPts val="0"/>
              </a:spcBef>
            </a:pPr>
            <a:r>
              <a:rPr lang="fr-BE" sz="2000" b="1"/>
              <a:t>4.10 Publication d’informations structurées: </a:t>
            </a:r>
            <a:r>
              <a:rPr lang="fr-BE" sz="2000"/>
              <a:t>le plan d'actions 2013-2018 prévoit le développement d'une infrastructure essentiellement technique (y compris Hub/Metahub) qui permet aux établissements de soins de publier des informations médicales sur des patients; la publication d'informations relatives aux patients sous une forme structurée n'est pas encore suffisamment élaborée et utilisée</a:t>
            </a:r>
          </a:p>
          <a:p>
            <a:pPr>
              <a:spcBef>
                <a:spcPts val="0"/>
              </a:spcBef>
            </a:pPr>
            <a:endParaRPr lang="nl-BE" sz="2000" dirty="0">
              <a:solidFill>
                <a:srgbClr val="000000"/>
              </a:solidFill>
            </a:endParaRPr>
          </a:p>
          <a:p>
            <a:pPr>
              <a:spcBef>
                <a:spcPts val="0"/>
              </a:spcBef>
            </a:pPr>
            <a:r>
              <a:rPr lang="fr-BE" sz="2000" b="1"/>
              <a:t>4.11 Registres: </a:t>
            </a:r>
            <a:r>
              <a:rPr lang="fr-BE" sz="2000"/>
              <a:t>on ne sait pas suffisamment si les données recueillies dans les divers registres ont un effet d'amélioration de la qualité; les données qui doivent être fournies doivent, en principe, servir un intérêt public</a:t>
            </a:r>
          </a:p>
          <a:p>
            <a:pPr>
              <a:spcBef>
                <a:spcPts val="0"/>
              </a:spcBef>
            </a:pPr>
            <a:endParaRPr lang="nl-BE" sz="2000" dirty="0">
              <a:solidFill>
                <a:srgbClr val="000000"/>
              </a:solidFill>
            </a:endParaRPr>
          </a:p>
          <a:p>
            <a:pPr>
              <a:spcBef>
                <a:spcPts val="0"/>
              </a:spcBef>
            </a:pPr>
            <a:r>
              <a:rPr lang="fr-BE" sz="2000" b="1"/>
              <a:t>4.12 Communication et planification des soins: </a:t>
            </a:r>
            <a:r>
              <a:rPr lang="fr-BE" sz="2000"/>
              <a:t>le gouvernement flamand entend proposer un plan de soins et de soutien numérique partagé pour soutenir la collaboration multidisciplinaire et le partage de données dans le contexte des soins et du bien-être </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79</a:t>
            </a:fld>
            <a:r>
              <a:rPr lang="fr-BE"/>
              <a:t> </a:t>
            </a:r>
          </a:p>
        </p:txBody>
      </p:sp>
    </p:spTree>
    <p:extLst>
      <p:ext uri="{BB962C8B-B14F-4D97-AF65-F5344CB8AC3E}">
        <p14:creationId xmlns:p14="http://schemas.microsoft.com/office/powerpoint/2010/main" val="3969365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Objectifs de la Plate-forme </a:t>
            </a:r>
            <a:r>
              <a:rPr lang="fr-BE">
                <a:solidFill>
                  <a:srgbClr val="087670"/>
                </a:solidFill>
              </a:rPr>
              <a:t>eHealth</a:t>
            </a:r>
          </a:p>
        </p:txBody>
      </p:sp>
      <p:sp>
        <p:nvSpPr>
          <p:cNvPr id="92162" name="Rectangle 3"/>
          <p:cNvSpPr>
            <a:spLocks noGrp="1" noChangeArrowheads="1"/>
          </p:cNvSpPr>
          <p:nvPr>
            <p:ph idx="1"/>
          </p:nvPr>
        </p:nvSpPr>
        <p:spPr/>
        <p:txBody>
          <a:bodyPr>
            <a:normAutofit fontScale="92500" lnSpcReduction="10000"/>
          </a:bodyPr>
          <a:lstStyle/>
          <a:p>
            <a:r>
              <a:rPr lang="fr-BE"/>
              <a:t>Comment?</a:t>
            </a:r>
          </a:p>
          <a:p>
            <a:pPr lvl="1"/>
            <a:r>
              <a:rPr lang="fr-BE"/>
              <a:t>à l'aide d’une prestation de services et d'un échange d’informations électroniques mutuels bien organisés entre tous les acteurs des soins de santé</a:t>
            </a:r>
          </a:p>
          <a:p>
            <a:pPr lvl="1"/>
            <a:r>
              <a:rPr lang="fr-BE"/>
              <a:t>tout en offrant les garanties utiles au niveau de la sécurité de l’information, de la protection de la vie privée et du secret professionnel</a:t>
            </a:r>
          </a:p>
          <a:p>
            <a:pPr lvl="1"/>
            <a:endParaRPr lang="nl-BE" altLang="en-US" dirty="0" smtClean="0"/>
          </a:p>
          <a:p>
            <a:r>
              <a:rPr lang="fr-BE"/>
              <a:t>Quoi ?</a:t>
            </a:r>
          </a:p>
          <a:p>
            <a:pPr lvl="1"/>
            <a:r>
              <a:rPr lang="fr-BE"/>
              <a:t>optimaliser la qualité et la continuité des prestations de soins de santé </a:t>
            </a:r>
          </a:p>
          <a:p>
            <a:pPr lvl="1"/>
            <a:r>
              <a:rPr lang="fr-BE"/>
              <a:t>optimaliser la sécurité du patient</a:t>
            </a:r>
          </a:p>
          <a:p>
            <a:pPr lvl="1"/>
            <a:r>
              <a:rPr lang="fr-BE"/>
              <a:t>simplifier les formalités administratives pour tous les acteurs des soins de santé</a:t>
            </a:r>
          </a:p>
          <a:p>
            <a:pPr lvl="1"/>
            <a:r>
              <a:rPr lang="fr-BE"/>
              <a:t>offrir un soutien optimal à la politique des soins de santé</a:t>
            </a:r>
          </a:p>
          <a:p>
            <a:pPr lvl="1"/>
            <a:endParaRPr lang="nl-BE" altLang="en-US" dirty="0" smtClean="0"/>
          </a:p>
          <a:p>
            <a:endParaRPr lang="nl-BE" altLang="en-US" dirty="0" smtClean="0"/>
          </a:p>
        </p:txBody>
      </p:sp>
      <p:sp>
        <p:nvSpPr>
          <p:cNvPr id="5" name="Slide Number Placeholder 4"/>
          <p:cNvSpPr>
            <a:spLocks noGrp="1"/>
          </p:cNvSpPr>
          <p:nvPr>
            <p:ph type="sldNum" sz="quarter" idx="12"/>
          </p:nvPr>
        </p:nvSpPr>
        <p:spPr/>
        <p:txBody>
          <a:bodyPr/>
          <a:lstStyle/>
          <a:p>
            <a:r>
              <a:rPr lang="fr-BE"/>
              <a:t> </a:t>
            </a:r>
            <a:fld id="{30A9230E-FFBB-4CCB-ABD7-198084EDE768}" type="slidenum">
              <a:rPr lang="fr-BE" smtClean="0"/>
              <a:pPr/>
              <a:t>8</a:t>
            </a:fld>
            <a:r>
              <a:rPr lang="fr-BE"/>
              <a:t>  </a:t>
            </a:r>
          </a:p>
        </p:txBody>
      </p:sp>
      <p:sp>
        <p:nvSpPr>
          <p:cNvPr id="3" name="Date Placeholder 2"/>
          <p:cNvSpPr>
            <a:spLocks noGrp="1"/>
          </p:cNvSpPr>
          <p:nvPr>
            <p:ph type="dt" sz="half" idx="10"/>
          </p:nvPr>
        </p:nvSpPr>
        <p:spPr/>
        <p:txBody>
          <a:bodyPr/>
          <a:lstStyle/>
          <a:p>
            <a:r>
              <a:rPr lang="fr-BE"/>
              <a:t>5/10/2019</a:t>
            </a:r>
          </a:p>
        </p:txBody>
      </p:sp>
    </p:spTree>
    <p:extLst>
      <p:ext uri="{BB962C8B-B14F-4D97-AF65-F5344CB8AC3E}">
        <p14:creationId xmlns:p14="http://schemas.microsoft.com/office/powerpoint/2010/main" val="4243972911"/>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t>Roadmap 3.0 - Prestataires de soins et institutions de soins (5/5)</a:t>
            </a:r>
          </a:p>
        </p:txBody>
      </p:sp>
      <p:sp>
        <p:nvSpPr>
          <p:cNvPr id="3" name="Content Placeholder 2"/>
          <p:cNvSpPr>
            <a:spLocks noGrp="1"/>
          </p:cNvSpPr>
          <p:nvPr>
            <p:ph idx="1"/>
          </p:nvPr>
        </p:nvSpPr>
        <p:spPr/>
        <p:txBody>
          <a:bodyPr>
            <a:normAutofit/>
          </a:bodyPr>
          <a:lstStyle/>
          <a:p>
            <a:pPr>
              <a:spcBef>
                <a:spcPts val="0"/>
              </a:spcBef>
            </a:pPr>
            <a:r>
              <a:rPr lang="fr-BE" sz="2000" b="1"/>
              <a:t>4.13 Projet « Connecting Europe Facility », partie « Patient Summary »: </a:t>
            </a:r>
            <a:r>
              <a:rPr lang="fr-BE" sz="2000"/>
              <a:t>pour qu'un pays puisse procéder à un échange transfrontalier d'un Patient Summary, des informations structurées et codées doivent être disponibles; il s’agit d’un projet réalisé par Abrumet et financé par la Commission européenne en cofinancement avec la Région bruxelloise</a:t>
            </a:r>
          </a:p>
          <a:p>
            <a:pPr>
              <a:spcBef>
                <a:spcPts val="0"/>
              </a:spcBef>
            </a:pPr>
            <a:endParaRPr lang="nl-BE" sz="2000" b="1" dirty="0" smtClean="0"/>
          </a:p>
          <a:p>
            <a:pPr>
              <a:spcBef>
                <a:spcPts val="0"/>
              </a:spcBef>
            </a:pPr>
            <a:r>
              <a:rPr lang="fr-BE" sz="2000" b="1"/>
              <a:t>4.14 Modulation accès patient par les prestataires de soins: </a:t>
            </a:r>
            <a:r>
              <a:rPr lang="fr-BE" sz="2000"/>
              <a:t>les logiciels des prestataires doivent permettre de visualiser le statut d’accessibilité pour le patient d’un document publié dans un hub ou un coffre-fort</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80</a:t>
            </a:fld>
            <a:r>
              <a:rPr lang="fr-BE"/>
              <a:t> </a:t>
            </a:r>
          </a:p>
        </p:txBody>
      </p:sp>
    </p:spTree>
    <p:extLst>
      <p:ext uri="{BB962C8B-B14F-4D97-AF65-F5344CB8AC3E}">
        <p14:creationId xmlns:p14="http://schemas.microsoft.com/office/powerpoint/2010/main" val="6877368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BE"/>
              <a:t>Roadmap 3.0 - Le patient en qualité de copilote</a:t>
            </a:r>
          </a:p>
        </p:txBody>
      </p:sp>
      <p:sp>
        <p:nvSpPr>
          <p:cNvPr id="3" name="Tijdelijke aanduiding voor inhoud 2"/>
          <p:cNvSpPr>
            <a:spLocks noGrp="1"/>
          </p:cNvSpPr>
          <p:nvPr>
            <p:ph idx="1"/>
          </p:nvPr>
        </p:nvSpPr>
        <p:spPr>
          <a:xfrm>
            <a:off x="495300" y="980728"/>
            <a:ext cx="8915400" cy="5328592"/>
          </a:xfrm>
        </p:spPr>
        <p:txBody>
          <a:bodyPr>
            <a:normAutofit fontScale="40000" lnSpcReduction="20000"/>
          </a:bodyPr>
          <a:lstStyle/>
          <a:p>
            <a:pPr>
              <a:lnSpc>
                <a:spcPct val="120000"/>
              </a:lnSpc>
              <a:spcBef>
                <a:spcPts val="0"/>
              </a:spcBef>
            </a:pPr>
            <a:r>
              <a:rPr lang="fr-BE" sz="5000" b="1"/>
              <a:t>5.1 Portail personnel de santé: </a:t>
            </a:r>
            <a:r>
              <a:rPr lang="fr-BE" sz="5000"/>
              <a:t>ce projet s'inscrit dans le prolongement et constitue une extension du projet PA10 Personal Health Viewer du plan d'actions 2013-2018; à travers ce portail de santé, nous souhaitons donner aux citoyens un accès rapide et facile aux données sur leur santé qui sont disponibles sous forme numérique, afin qu'ils puissent faire des choix conscients</a:t>
            </a:r>
          </a:p>
          <a:p>
            <a:pPr>
              <a:lnSpc>
                <a:spcPct val="120000"/>
              </a:lnSpc>
              <a:spcBef>
                <a:spcPts val="0"/>
              </a:spcBef>
            </a:pPr>
            <a:endParaRPr lang="nl-BE" sz="5000" dirty="0">
              <a:solidFill>
                <a:srgbClr val="000000"/>
              </a:solidFill>
            </a:endParaRPr>
          </a:p>
          <a:p>
            <a:pPr>
              <a:lnSpc>
                <a:spcPct val="120000"/>
              </a:lnSpc>
              <a:spcBef>
                <a:spcPts val="0"/>
              </a:spcBef>
            </a:pPr>
            <a:r>
              <a:rPr lang="fr-BE" sz="5000" b="1"/>
              <a:t>5.2 Plate-forme de renvoi numérique: </a:t>
            </a:r>
            <a:r>
              <a:rPr lang="fr-BE" sz="5000"/>
              <a:t>ce projet vise à augmenter la participation du patient lors du renvoi d'un prestataire de soins à un autre; le renvoi électronique doit être consultable dans le Personal Health Viewer de sorte que le patient puisse éventuellement modifier la suggestion</a:t>
            </a:r>
          </a:p>
          <a:p>
            <a:pPr>
              <a:lnSpc>
                <a:spcPct val="120000"/>
              </a:lnSpc>
              <a:spcBef>
                <a:spcPts val="0"/>
              </a:spcBef>
            </a:pPr>
            <a:endParaRPr lang="nl-BE" sz="5000" dirty="0">
              <a:solidFill>
                <a:srgbClr val="000000"/>
              </a:solidFill>
            </a:endParaRPr>
          </a:p>
          <a:p>
            <a:pPr>
              <a:lnSpc>
                <a:spcPct val="120000"/>
              </a:lnSpc>
              <a:spcBef>
                <a:spcPts val="0"/>
              </a:spcBef>
            </a:pPr>
            <a:r>
              <a:rPr lang="fr-BE" sz="5000" b="1"/>
              <a:t>5.3 Orgadon: </a:t>
            </a:r>
            <a:r>
              <a:rPr lang="fr-BE" sz="5000"/>
              <a:t>le citoyen pourra gérer et enregistrer les déclarations anticipées de volonté concernant le don d'organes, de tissus et de cellules à travers divers canaux: via le logiciel du médecin généraliste, via la commune, via une application disponible via le Personal Health Viewer</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81</a:t>
            </a:fld>
            <a:r>
              <a:rPr lang="fr-BE"/>
              <a:t> </a:t>
            </a:r>
          </a:p>
        </p:txBody>
      </p:sp>
    </p:spTree>
    <p:extLst>
      <p:ext uri="{BB962C8B-B14F-4D97-AF65-F5344CB8AC3E}">
        <p14:creationId xmlns:p14="http://schemas.microsoft.com/office/powerpoint/2010/main" val="16938026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BE"/>
              <a:t>Roadmap 3.0 - eSanté et mutualités (1/3)</a:t>
            </a:r>
          </a:p>
        </p:txBody>
      </p:sp>
      <p:sp>
        <p:nvSpPr>
          <p:cNvPr id="3" name="Tijdelijke aanduiding voor inhoud 2"/>
          <p:cNvSpPr>
            <a:spLocks noGrp="1"/>
          </p:cNvSpPr>
          <p:nvPr>
            <p:ph idx="1"/>
          </p:nvPr>
        </p:nvSpPr>
        <p:spPr/>
        <p:txBody>
          <a:bodyPr>
            <a:noAutofit/>
          </a:bodyPr>
          <a:lstStyle/>
          <a:p>
            <a:pPr>
              <a:spcBef>
                <a:spcPts val="0"/>
              </a:spcBef>
            </a:pPr>
            <a:r>
              <a:rPr lang="fr-BE" sz="2000" b="1"/>
              <a:t>6.1 eAttest pour les médecins-spécialistes, les dentistes, les kinés et les logopèdes: </a:t>
            </a:r>
            <a:r>
              <a:rPr lang="fr-BE" sz="2000"/>
              <a:t>le service eAttest permet de transmettre des attestations de soins électroniques via la plate-forme MyCareNet à la mutualité du patient</a:t>
            </a:r>
          </a:p>
          <a:p>
            <a:pPr>
              <a:spcBef>
                <a:spcPts val="0"/>
              </a:spcBef>
            </a:pPr>
            <a:endParaRPr lang="fr-FR" sz="2000" dirty="0">
              <a:solidFill>
                <a:srgbClr val="000000"/>
              </a:solidFill>
            </a:endParaRPr>
          </a:p>
          <a:p>
            <a:pPr>
              <a:spcBef>
                <a:spcPts val="0"/>
              </a:spcBef>
            </a:pPr>
            <a:r>
              <a:rPr lang="fr-BE" sz="2000" b="1"/>
              <a:t>6.2 eFac pour les maisons médicales, les kinés et les logopèdes: </a:t>
            </a:r>
            <a:r>
              <a:rPr lang="fr-BE" sz="2000"/>
              <a:t>le service eFac (facturation électronique) permet à toute institution ou prestataire de soins de transmettre, de manière électronique, via le réseau, le fichier de facturation créé dans le cadre du tiers payant</a:t>
            </a:r>
          </a:p>
          <a:p>
            <a:pPr>
              <a:spcBef>
                <a:spcPts val="0"/>
              </a:spcBef>
            </a:pPr>
            <a:endParaRPr lang="fr-FR" sz="2000" dirty="0">
              <a:solidFill>
                <a:srgbClr val="000000"/>
              </a:solidFill>
            </a:endParaRPr>
          </a:p>
          <a:p>
            <a:pPr>
              <a:spcBef>
                <a:spcPts val="0"/>
              </a:spcBef>
            </a:pPr>
            <a:r>
              <a:rPr lang="fr-BE" sz="2000" b="1"/>
              <a:t>6.3 Consultation des données du membre: </a:t>
            </a:r>
            <a:r>
              <a:rPr lang="fr-BE" sz="2000"/>
              <a:t>le service « Données du membre » permet à toute institution ou prestataire de soins de consulter les informations (assurabilité et droits dérivés) du bénéficiaire de soins pour effectuer une facturation correcte dans le cadre du tiers payant</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82</a:t>
            </a:fld>
            <a:r>
              <a:rPr lang="fr-BE"/>
              <a:t> </a:t>
            </a:r>
          </a:p>
        </p:txBody>
      </p:sp>
    </p:spTree>
    <p:extLst>
      <p:ext uri="{BB962C8B-B14F-4D97-AF65-F5344CB8AC3E}">
        <p14:creationId xmlns:p14="http://schemas.microsoft.com/office/powerpoint/2010/main" val="7305740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BE"/>
              <a:t>Roadmap 3.0 - eSanté et mutualités (2/3)</a:t>
            </a:r>
          </a:p>
        </p:txBody>
      </p:sp>
      <p:sp>
        <p:nvSpPr>
          <p:cNvPr id="3" name="Tijdelijke aanduiding voor inhoud 2"/>
          <p:cNvSpPr>
            <a:spLocks noGrp="1"/>
          </p:cNvSpPr>
          <p:nvPr>
            <p:ph idx="1"/>
          </p:nvPr>
        </p:nvSpPr>
        <p:spPr/>
        <p:txBody>
          <a:bodyPr>
            <a:normAutofit/>
          </a:bodyPr>
          <a:lstStyle/>
          <a:p>
            <a:pPr>
              <a:spcBef>
                <a:spcPts val="0"/>
              </a:spcBef>
            </a:pPr>
            <a:r>
              <a:rPr lang="fr-BE" sz="2000" b="1"/>
              <a:t>6.4 Digitalisation des conventions de rééducation: </a:t>
            </a:r>
            <a:r>
              <a:rPr lang="fr-BE" sz="2000"/>
              <a:t>en cas de rééducation fonctionnelle d'un patient, l'hôpital compétent doit introduire une demande d'accord auprès du Conseil médical de l'OA. En 2016/2017, les mutualités ont réalisé une étude d'opportunité permettant d'envisager la digitalisation d'une partie de ces demandes</a:t>
            </a:r>
          </a:p>
          <a:p>
            <a:pPr>
              <a:spcBef>
                <a:spcPts val="0"/>
              </a:spcBef>
            </a:pPr>
            <a:endParaRPr lang="fr-FR" sz="2000" dirty="0">
              <a:solidFill>
                <a:srgbClr val="000000"/>
              </a:solidFill>
            </a:endParaRPr>
          </a:p>
          <a:p>
            <a:pPr>
              <a:spcBef>
                <a:spcPts val="0"/>
              </a:spcBef>
            </a:pPr>
            <a:r>
              <a:rPr lang="fr-BE" sz="2000" b="1"/>
              <a:t>6.5 Digitalisation des accords Chapitre IV: </a:t>
            </a:r>
            <a:r>
              <a:rPr lang="fr-BE" sz="2000"/>
              <a:t>le service de demande et de consultation des accords pour les médicaments du chapitre IV est disponible pour les médecins généralistes et spécialistes (demandes et consultation) et pour les pharmaciens et le secteur des hôpitaux (consultation); le service de consultation sera disponible pour les hôpitaux et sera adapté aux caractéristiques spécifiques de la DB SAM V2 (projet INAMI)</a:t>
            </a:r>
          </a:p>
          <a:p>
            <a:pPr>
              <a:lnSpc>
                <a:spcPct val="120000"/>
              </a:lnSpc>
              <a:spcBef>
                <a:spcPts val="0"/>
              </a:spcBef>
              <a:spcAft>
                <a:spcPts val="554"/>
              </a:spcAft>
            </a:pPr>
            <a:endParaRPr lang="nl-BE"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83</a:t>
            </a:fld>
            <a:r>
              <a:rPr lang="fr-BE"/>
              <a:t> </a:t>
            </a:r>
          </a:p>
        </p:txBody>
      </p:sp>
    </p:spTree>
    <p:extLst>
      <p:ext uri="{BB962C8B-B14F-4D97-AF65-F5344CB8AC3E}">
        <p14:creationId xmlns:p14="http://schemas.microsoft.com/office/powerpoint/2010/main" val="28490158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Roadmap 3.0 - eSanté et mutualités (3/3)</a:t>
            </a:r>
          </a:p>
        </p:txBody>
      </p:sp>
      <p:sp>
        <p:nvSpPr>
          <p:cNvPr id="3" name="Content Placeholder 2"/>
          <p:cNvSpPr>
            <a:spLocks noGrp="1"/>
          </p:cNvSpPr>
          <p:nvPr>
            <p:ph idx="1"/>
          </p:nvPr>
        </p:nvSpPr>
        <p:spPr/>
        <p:txBody>
          <a:bodyPr>
            <a:normAutofit/>
          </a:bodyPr>
          <a:lstStyle/>
          <a:p>
            <a:pPr>
              <a:spcBef>
                <a:spcPts val="0"/>
              </a:spcBef>
            </a:pPr>
            <a:r>
              <a:rPr lang="fr-BE" sz="2000" b="1"/>
              <a:t>6.6 Abonnements dans des maisons médicales: </a:t>
            </a:r>
            <a:r>
              <a:rPr lang="fr-BE" sz="2000"/>
              <a:t>un service électronique permettant d’inscrire ou de désinscrire un patient dans une maison médicale est mis à la disposition des maisons médicales</a:t>
            </a:r>
          </a:p>
          <a:p>
            <a:pPr>
              <a:spcBef>
                <a:spcPts val="0"/>
              </a:spcBef>
            </a:pPr>
            <a:endParaRPr lang="fr-FR" sz="2000" dirty="0">
              <a:solidFill>
                <a:srgbClr val="000000"/>
              </a:solidFill>
            </a:endParaRPr>
          </a:p>
          <a:p>
            <a:pPr>
              <a:spcBef>
                <a:spcPts val="0"/>
              </a:spcBef>
            </a:pPr>
            <a:r>
              <a:rPr lang="fr-BE" sz="2000" b="1"/>
              <a:t>6.7 Digitalisation des accords kinés: </a:t>
            </a:r>
            <a:r>
              <a:rPr lang="fr-BE" sz="2000"/>
              <a:t>le but est de mettre à la disposition du secteur des kinés des services électroniques permettant la communication des notifications et des demandes d’accords</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84</a:t>
            </a:fld>
            <a:r>
              <a:rPr lang="fr-BE"/>
              <a:t> </a:t>
            </a:r>
          </a:p>
        </p:txBody>
      </p:sp>
    </p:spTree>
    <p:extLst>
      <p:ext uri="{BB962C8B-B14F-4D97-AF65-F5344CB8AC3E}">
        <p14:creationId xmlns:p14="http://schemas.microsoft.com/office/powerpoint/2010/main" val="41412923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443236" y="1387227"/>
            <a:ext cx="4524132" cy="4176122"/>
          </a:xfrm>
          <a:prstGeom prst="rect">
            <a:avLst/>
          </a:prstGeom>
          <a:solidFill>
            <a:schemeClr val="accent5">
              <a:lumMod val="75000"/>
            </a:schemeClr>
          </a:solidFill>
          <a:ln>
            <a:noFill/>
          </a:ln>
        </p:spPr>
      </p:pic>
      <p:grpSp>
        <p:nvGrpSpPr>
          <p:cNvPr id="5" name="Group 11"/>
          <p:cNvGrpSpPr>
            <a:grpSpLocks/>
          </p:cNvGrpSpPr>
          <p:nvPr/>
        </p:nvGrpSpPr>
        <p:grpSpPr bwMode="auto">
          <a:xfrm>
            <a:off x="4967430" y="2132862"/>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sz="160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sz="160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sz="1600">
                  <a:latin typeface="+mn-lt"/>
                  <a:cs typeface="Arial" pitchFamily="34" charset="0"/>
                  <a:sym typeface="Arial" pitchFamily="34" charset="0"/>
                </a:rPr>
                <a:t>https://www.ehealth.fgov.be</a:t>
              </a:r>
            </a:p>
            <a:p>
              <a:pPr>
                <a:defRPr/>
              </a:pPr>
              <a:r>
                <a:rPr lang="fr-BE" sz="1600">
                  <a:latin typeface="+mn-lt"/>
                  <a:cs typeface="Arial" pitchFamily="34" charset="0"/>
                  <a:sym typeface="Arial" pitchFamily="34" charset="0"/>
                </a:rPr>
                <a:t>https://www.ksz.fgov.be</a:t>
              </a:r>
            </a:p>
            <a:p>
              <a:pPr>
                <a:defRPr/>
              </a:pPr>
              <a:r>
                <a:rPr lang="fr-BE" sz="1600">
                  <a:latin typeface="+mn-lt"/>
                  <a:cs typeface="Arial" pitchFamily="34" charset="0"/>
                  <a:sym typeface="Arial" pitchFamily="34" charset="0"/>
                </a:rPr>
                <a:t>https://www.frankrobben.be</a:t>
              </a:r>
            </a:p>
          </p:txBody>
        </p:sp>
      </p:grpSp>
    </p:spTree>
    <p:extLst>
      <p:ext uri="{BB962C8B-B14F-4D97-AF65-F5344CB8AC3E}">
        <p14:creationId xmlns:p14="http://schemas.microsoft.com/office/powerpoint/2010/main" val="12704462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a:sym typeface="Arial" charset="0"/>
              </a:rPr>
              <a:t>10 missions</a:t>
            </a:r>
          </a:p>
        </p:txBody>
      </p:sp>
      <p:sp>
        <p:nvSpPr>
          <p:cNvPr id="15363" name="Rectangle 3"/>
          <p:cNvSpPr>
            <a:spLocks noGrp="1" noChangeArrowheads="1"/>
          </p:cNvSpPr>
          <p:nvPr>
            <p:ph idx="1"/>
          </p:nvPr>
        </p:nvSpPr>
        <p:spPr/>
        <p:txBody>
          <a:bodyPr>
            <a:normAutofit fontScale="92500"/>
          </a:bodyPr>
          <a:lstStyle/>
          <a:p>
            <a:r>
              <a:rPr lang="fr-BE">
                <a:sym typeface="Arial" charset="0"/>
              </a:rPr>
              <a:t>Développer une vision et une stratégie en matière d'</a:t>
            </a:r>
            <a:r>
              <a:rPr lang="fr-BE">
                <a:solidFill>
                  <a:srgbClr val="087670"/>
                </a:solidFill>
                <a:sym typeface="Arial" charset="0"/>
              </a:rPr>
              <a:t>eHealth</a:t>
            </a:r>
            <a:r>
              <a:rPr lang="fr-BE"/>
              <a:t> </a:t>
            </a:r>
          </a:p>
          <a:p>
            <a:endParaRPr lang="nl-BE" altLang="en-US" dirty="0" smtClean="0">
              <a:sym typeface="Arial" charset="0"/>
            </a:endParaRPr>
          </a:p>
          <a:p>
            <a:r>
              <a:rPr lang="fr-BE">
                <a:sym typeface="Arial" charset="0"/>
              </a:rPr>
              <a:t>Organiser la collaboration avec d’autres instances publiques chargées de la coordination de la prestation de services électronique</a:t>
            </a:r>
            <a:r>
              <a:rPr lang="fr-BE"/>
              <a:t> </a:t>
            </a:r>
          </a:p>
          <a:p>
            <a:endParaRPr lang="nl-BE" altLang="en-US" dirty="0" smtClean="0">
              <a:sym typeface="Arial" charset="0"/>
            </a:endParaRPr>
          </a:p>
          <a:p>
            <a:r>
              <a:rPr lang="fr-BE">
                <a:sym typeface="Arial" charset="0"/>
              </a:rPr>
              <a:t>Etre le moteur des changements nécessaires en vue de l'exécution de la vision et de la stratégie en matière d'</a:t>
            </a:r>
            <a:r>
              <a:rPr lang="fr-BE">
                <a:solidFill>
                  <a:srgbClr val="087670"/>
                </a:solidFill>
                <a:sym typeface="Arial" charset="0"/>
              </a:rPr>
              <a:t>eHealth</a:t>
            </a:r>
            <a:r>
              <a:rPr lang="fr-BE">
                <a:sym typeface="Arial" charset="0"/>
              </a:rPr>
              <a:t> </a:t>
            </a:r>
            <a:r>
              <a:rPr lang="fr-BE"/>
              <a:t> </a:t>
            </a:r>
          </a:p>
          <a:p>
            <a:endParaRPr lang="nl-BE" altLang="en-US" dirty="0" smtClean="0">
              <a:sym typeface="Arial" charset="0"/>
            </a:endParaRPr>
          </a:p>
          <a:p>
            <a:r>
              <a:rPr lang="fr-BE">
                <a:sym typeface="Arial" charset="0"/>
              </a:rPr>
              <a:t>Déterminer des normes, standards, spécifications fonctionnels et techniques et une architecture de base en matière de TIC  </a:t>
            </a:r>
          </a:p>
          <a:p>
            <a:endParaRPr lang="nl-BE" altLang="en-US" dirty="0" smtClean="0">
              <a:sym typeface="Arial" charset="0"/>
            </a:endParaRPr>
          </a:p>
          <a:p>
            <a:endParaRPr lang="nl-BE" altLang="en-US" dirty="0" smtClean="0">
              <a:sym typeface="Arial" charset="0"/>
            </a:endParaRPr>
          </a:p>
        </p:txBody>
      </p:sp>
      <p:sp>
        <p:nvSpPr>
          <p:cNvPr id="4" name="Slide Number Placeholder 3"/>
          <p:cNvSpPr>
            <a:spLocks noGrp="1"/>
          </p:cNvSpPr>
          <p:nvPr>
            <p:ph type="sldNum" sz="quarter" idx="12"/>
          </p:nvPr>
        </p:nvSpPr>
        <p:spPr/>
        <p:txBody>
          <a:bodyPr/>
          <a:lstStyle/>
          <a:p>
            <a:r>
              <a:rPr lang="fr-BE"/>
              <a:t> </a:t>
            </a:r>
            <a:fld id="{30A9230E-FFBB-4CCB-ABD7-198084EDE768}" type="slidenum">
              <a:rPr lang="fr-BE" smtClean="0"/>
              <a:pPr/>
              <a:t>9</a:t>
            </a:fld>
            <a:r>
              <a:rPr lang="fr-BE"/>
              <a:t>  </a:t>
            </a:r>
          </a:p>
        </p:txBody>
      </p:sp>
      <p:sp>
        <p:nvSpPr>
          <p:cNvPr id="2" name="Date Placeholder 1"/>
          <p:cNvSpPr>
            <a:spLocks noGrp="1"/>
          </p:cNvSpPr>
          <p:nvPr>
            <p:ph type="dt" sz="half" idx="10"/>
          </p:nvPr>
        </p:nvSpPr>
        <p:spPr/>
        <p:txBody>
          <a:bodyPr/>
          <a:lstStyle/>
          <a:p>
            <a:r>
              <a:rPr lang="fr-BE"/>
              <a:t>5/10/2019</a:t>
            </a:r>
          </a:p>
        </p:txBody>
      </p:sp>
    </p:spTree>
    <p:extLst>
      <p:ext uri="{BB962C8B-B14F-4D97-AF65-F5344CB8AC3E}">
        <p14:creationId xmlns:p14="http://schemas.microsoft.com/office/powerpoint/2010/main" val="1339765713"/>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1178</TotalTime>
  <Words>6101</Words>
  <Application>Microsoft Office PowerPoint</Application>
  <PresentationFormat>A4 Paper (210x297 mm)</PresentationFormat>
  <Paragraphs>784</Paragraphs>
  <Slides>85</Slides>
  <Notes>28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85</vt:i4>
      </vt:variant>
    </vt:vector>
  </HeadingPairs>
  <TitlesOfParts>
    <vt:vector size="95" baseType="lpstr">
      <vt:lpstr>Arial</vt:lpstr>
      <vt:lpstr>Calibri</vt:lpstr>
      <vt:lpstr>Consolas</vt:lpstr>
      <vt:lpstr>Gill Sans</vt:lpstr>
      <vt:lpstr>Gill Sans Light</vt:lpstr>
      <vt:lpstr>Times New Roman</vt:lpstr>
      <vt:lpstr>Wingdings</vt:lpstr>
      <vt:lpstr>1_Custom Design</vt:lpstr>
      <vt:lpstr>2_Custom Design</vt:lpstr>
      <vt:lpstr>Office Theme</vt:lpstr>
      <vt:lpstr>L’eSanté à l’appui d’une prestation de soins de santé optimale</vt:lpstr>
      <vt:lpstr>Quelques évolutions dans les soins de santé</vt:lpstr>
      <vt:lpstr>Les évolutions précitées requièrent …</vt:lpstr>
      <vt:lpstr>La communication électronique promeut également ...</vt:lpstr>
      <vt:lpstr>L’eSanté, en pratique</vt:lpstr>
      <vt:lpstr>L’eSanté, en pratique</vt:lpstr>
      <vt:lpstr>Rôle &amp; responsabilités de la  Plate-forme eHealth </vt:lpstr>
      <vt:lpstr>Objectifs de la Plate-forme eHealth</vt:lpstr>
      <vt:lpstr>10 missions</vt:lpstr>
      <vt:lpstr>10 missions</vt:lpstr>
      <vt:lpstr>10 missions</vt:lpstr>
      <vt:lpstr>Architecture de base</vt:lpstr>
      <vt:lpstr>10 services de base</vt:lpstr>
      <vt:lpstr>La Roadmap 3.0 (2019-2021) comprend 7 clusters</vt:lpstr>
      <vt:lpstr>La Roadmap 3.0 (2019-2021) comprend 44 projets</vt:lpstr>
      <vt:lpstr>La Roadmap 3.0 (2019-2021) est interfédérale</vt:lpstr>
      <vt:lpstr>La Roadmap 3.0 (2019-2021) met des accents spécifiques</vt:lpstr>
      <vt:lpstr>La Roadmap 3.0 (2019-2021) poursuit une continuité</vt:lpstr>
      <vt:lpstr>Roadmap 2.0 : prestataires de soins</vt:lpstr>
      <vt:lpstr>Structure DMI</vt:lpstr>
      <vt:lpstr>SumEHR</vt:lpstr>
      <vt:lpstr>Roadmap 2.0 : prestataires de soins</vt:lpstr>
      <vt:lpstr>Hubs &amp; Metahub</vt:lpstr>
      <vt:lpstr>Hubs &amp; Metahub</vt:lpstr>
      <vt:lpstr>Coffres-forts de santé</vt:lpstr>
      <vt:lpstr>Architecture de base</vt:lpstr>
      <vt:lpstr>Consentement éclairé pour le partage de données</vt:lpstr>
      <vt:lpstr>Roadmap 2.0 : prestataires de soins</vt:lpstr>
      <vt:lpstr>Hôpitaux : Belgian Meaningful Use Criteria</vt:lpstr>
      <vt:lpstr>Action 2: DPI hospitalier</vt:lpstr>
      <vt:lpstr>Roadmap 2.0 : prestataires de soins</vt:lpstr>
      <vt:lpstr>Prescription électronique avec un code Recip-e</vt:lpstr>
      <vt:lpstr>Prescription entièrement électronique</vt:lpstr>
      <vt:lpstr>Prescription électronique de médicaments</vt:lpstr>
      <vt:lpstr>Roadmap 2.0 : prestataires de soins</vt:lpstr>
      <vt:lpstr>Roadmap 2.0 : prestataires de soins</vt:lpstr>
      <vt:lpstr>Roadmap 2.0 : prestataires de soins</vt:lpstr>
      <vt:lpstr>eHealthBox</vt:lpstr>
      <vt:lpstr>Roadmap 2.0 : prestataires de soins</vt:lpstr>
      <vt:lpstr>Apps de santé mobiles </vt:lpstr>
      <vt:lpstr>Apps de santé mobiles - pyramide de validation</vt:lpstr>
      <vt:lpstr>Roadmap 2.0 : prestataires de soins</vt:lpstr>
      <vt:lpstr>Roadmap 2.0 : prestataires de soins</vt:lpstr>
      <vt:lpstr>Roadmap 3.0 : mutualités</vt:lpstr>
      <vt:lpstr>Roadmap 2.0 : prestataires de soins</vt:lpstr>
      <vt:lpstr>UPPAD</vt:lpstr>
      <vt:lpstr>Roadmap 2.0 : patients</vt:lpstr>
      <vt:lpstr>MaSanté</vt:lpstr>
      <vt:lpstr>MaSanté</vt:lpstr>
      <vt:lpstr>MaSanté</vt:lpstr>
      <vt:lpstr>MaSanté</vt:lpstr>
      <vt:lpstr>Moyens d'authentification</vt:lpstr>
      <vt:lpstr>Quelques chiffres</vt:lpstr>
      <vt:lpstr>Roadmap 2.0 : patients</vt:lpstr>
      <vt:lpstr>Roadmap 2.0 : patients</vt:lpstr>
      <vt:lpstr>Roadmap 2.0 : patients</vt:lpstr>
      <vt:lpstr>Cas concret: Trajet de soins diabète type 2</vt:lpstr>
      <vt:lpstr>Engagements du patient</vt:lpstr>
      <vt:lpstr>Engagements du diabétologue/interniste</vt:lpstr>
      <vt:lpstr>Engagements du médecin généraliste</vt:lpstr>
      <vt:lpstr>Médecin-conseil de la mutualité </vt:lpstr>
      <vt:lpstr>www.status.ehealth.fgov.be</vt:lpstr>
      <vt:lpstr>PowerPoint Presentation</vt:lpstr>
      <vt:lpstr>PowerPoint Presentation</vt:lpstr>
      <vt:lpstr>PowerPoint Presentation</vt:lpstr>
      <vt:lpstr>Conclusion</vt:lpstr>
      <vt:lpstr>Conclusion</vt:lpstr>
      <vt:lpstr>Aperçu détaillé roadmap 3.0 (2019-2021)</vt:lpstr>
      <vt:lpstr>Roadmap 3.0 - Fondements (1/2)</vt:lpstr>
      <vt:lpstr>Roadmap 3.0 - Fondements (2/2)</vt:lpstr>
      <vt:lpstr>Roadmap 3.0 – Transversalité</vt:lpstr>
      <vt:lpstr>Roadmap 3.0 – Support</vt:lpstr>
      <vt:lpstr>Roadmap 3.0 - Excellence opérationnelle (1/3)</vt:lpstr>
      <vt:lpstr>Roadmap 3.0 - Excellence opérationnelle (2/3)</vt:lpstr>
      <vt:lpstr>Roadmap 3.0 - Excellence opérationnelle (3/3)</vt:lpstr>
      <vt:lpstr>Roadmap 3.0 - Prestataires de soins et institutions de soins (1/5)</vt:lpstr>
      <vt:lpstr>Roadmap 3.0 - Prestataires de soins et institutions de soins (2/5)</vt:lpstr>
      <vt:lpstr>Roadmap 3.0 - Prestataires de soins et institutions de soins (3/5)</vt:lpstr>
      <vt:lpstr>Roadmap 3.0 - Prestataires de soins et institutions de soins (4/5)</vt:lpstr>
      <vt:lpstr>Roadmap 3.0 - Prestataires de soins et institutions de soins (5/5)</vt:lpstr>
      <vt:lpstr>Roadmap 3.0 - Le patient en qualité de copilote</vt:lpstr>
      <vt:lpstr>Roadmap 3.0 - eSanté et mutualités (1/3)</vt:lpstr>
      <vt:lpstr>Roadmap 3.0 - eSanté et mutualités (2/3)</vt:lpstr>
      <vt:lpstr>Roadmap 3.0 - eSanté et mutualités (3/3)</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Sanne Miseur (KSZ-BCSS)</cp:lastModifiedBy>
  <cp:revision>153</cp:revision>
  <dcterms:created xsi:type="dcterms:W3CDTF">2017-09-11T11:22:14Z</dcterms:created>
  <dcterms:modified xsi:type="dcterms:W3CDTF">2019-10-04T08:28:53Z</dcterms:modified>
</cp:coreProperties>
</file>