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630" r:id="rId2"/>
    <p:sldId id="646" r:id="rId3"/>
    <p:sldId id="653" r:id="rId4"/>
    <p:sldId id="631" r:id="rId5"/>
    <p:sldId id="647" r:id="rId6"/>
    <p:sldId id="648" r:id="rId7"/>
    <p:sldId id="636" r:id="rId8"/>
    <p:sldId id="650" r:id="rId9"/>
    <p:sldId id="649" r:id="rId10"/>
    <p:sldId id="632" r:id="rId11"/>
    <p:sldId id="651" r:id="rId12"/>
    <p:sldId id="652" r:id="rId13"/>
    <p:sldId id="633" r:id="rId14"/>
    <p:sldId id="637" r:id="rId15"/>
  </p:sldIdLst>
  <p:sldSz cx="9144000" cy="6858000" type="screen4x3"/>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2" clrIdx="0">
    <p:extLst>
      <p:ext uri="{19B8F6BF-5375-455C-9EA6-DF929625EA0E}">
        <p15:presenceInfo xmlns:p15="http://schemas.microsoft.com/office/powerpoint/2012/main" userId="Ann-Sophie Gew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C5B"/>
    <a:srgbClr val="C00000"/>
    <a:srgbClr val="07766F"/>
    <a:srgbClr val="B61D00"/>
    <a:srgbClr val="B82400"/>
    <a:srgbClr val="7999A8"/>
    <a:srgbClr val="9EB6AC"/>
    <a:srgbClr val="C6D4CE"/>
    <a:srgbClr val="087670"/>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2" autoAdjust="0"/>
    <p:restoredTop sz="96265" autoAdjust="0"/>
  </p:normalViewPr>
  <p:slideViewPr>
    <p:cSldViewPr snapToGrid="0">
      <p:cViewPr varScale="1">
        <p:scale>
          <a:sx n="128" d="100"/>
          <a:sy n="128" d="100"/>
        </p:scale>
        <p:origin x="1452" y="132"/>
      </p:cViewPr>
      <p:guideLst>
        <p:guide orient="horz" pos="2160"/>
        <p:guide pos="2880"/>
      </p:guideLst>
    </p:cSldViewPr>
  </p:slideViewPr>
  <p:outlineViewPr>
    <p:cViewPr>
      <p:scale>
        <a:sx n="33" d="100"/>
        <a:sy n="33" d="100"/>
      </p:scale>
      <p:origin x="0" y="-1142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26C232F-332D-4FF2-A820-7A068898BF0D}">
      <dgm:prSet/>
      <dgm:spPr>
        <a:ln>
          <a:solidFill>
            <a:srgbClr val="C00000"/>
          </a:solidFill>
        </a:ln>
      </dgm:spPr>
      <dgm:t>
        <a:bodyPr/>
        <a:lstStyle/>
        <a:p>
          <a:pPr rtl="0"/>
          <a:r>
            <a:rPr lang="nl-BE" b="1" dirty="0" smtClean="0">
              <a:solidFill>
                <a:srgbClr val="4A6C5B"/>
              </a:solidFill>
            </a:rPr>
            <a:t>Portal</a:t>
          </a:r>
          <a:endParaRPr lang="nl-BE" b="1" dirty="0">
            <a:solidFill>
              <a:srgbClr val="4A6C5B"/>
            </a:solidFill>
          </a:endParaRP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a:ln>
          <a:solidFill>
            <a:srgbClr val="C00000"/>
          </a:solidFill>
        </a:ln>
      </dgm:spPr>
      <dgm:t>
        <a:bodyPr/>
        <a:lstStyle/>
        <a:p>
          <a:pPr rtl="0"/>
          <a:r>
            <a:rPr lang="nl-BE" b="1" dirty="0" err="1" smtClean="0">
              <a:solidFill>
                <a:srgbClr val="4A6C5B"/>
              </a:solidFill>
            </a:rPr>
            <a:t>Integrated</a:t>
          </a:r>
          <a:r>
            <a:rPr lang="nl-BE" b="1" dirty="0" smtClean="0">
              <a:solidFill>
                <a:srgbClr val="4A6C5B"/>
              </a:solidFill>
            </a:rPr>
            <a:t> user and </a:t>
          </a:r>
          <a:r>
            <a:rPr lang="nl-BE" b="1" dirty="0" err="1" smtClean="0">
              <a:solidFill>
                <a:srgbClr val="4A6C5B"/>
              </a:solidFill>
            </a:rPr>
            <a:t>access</a:t>
          </a:r>
          <a:r>
            <a:rPr lang="nl-BE" b="1" dirty="0" smtClean="0">
              <a:solidFill>
                <a:srgbClr val="4A6C5B"/>
              </a:solidFill>
            </a:rPr>
            <a:t> management</a:t>
          </a:r>
          <a:endParaRPr lang="nl-BE" b="1" dirty="0">
            <a:solidFill>
              <a:srgbClr val="4A6C5B"/>
            </a:solidFill>
          </a:endParaRP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a:ln>
          <a:solidFill>
            <a:srgbClr val="C00000"/>
          </a:solidFill>
        </a:ln>
      </dgm:spPr>
      <dgm:t>
        <a:bodyPr/>
        <a:lstStyle/>
        <a:p>
          <a:pPr rtl="0"/>
          <a:r>
            <a:rPr lang="nl-BE" b="1" dirty="0" smtClean="0">
              <a:solidFill>
                <a:srgbClr val="4A6C5B"/>
              </a:solidFill>
            </a:rPr>
            <a:t>Management of </a:t>
          </a:r>
          <a:r>
            <a:rPr b="1" dirty="0" smtClean="0">
              <a:solidFill>
                <a:srgbClr val="4A6C5B"/>
              </a:solidFill>
            </a:rPr>
            <a:t>logs</a:t>
          </a:r>
          <a:endParaRPr lang="nl-BE" b="1" dirty="0">
            <a:solidFill>
              <a:srgbClr val="4A6C5B"/>
            </a:solidFill>
          </a:endParaRP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a:ln>
          <a:solidFill>
            <a:srgbClr val="C00000"/>
          </a:solidFill>
        </a:ln>
      </dgm:spPr>
      <dgm:t>
        <a:bodyPr/>
        <a:lstStyle/>
        <a:p>
          <a:pPr rtl="0"/>
          <a:r>
            <a:rPr lang="en-US" b="1" dirty="0" smtClean="0">
              <a:solidFill>
                <a:srgbClr val="4A6C5B"/>
              </a:solidFill>
            </a:rPr>
            <a:t>E</a:t>
          </a:r>
          <a:r>
            <a:rPr b="1" dirty="0" smtClean="0">
              <a:solidFill>
                <a:srgbClr val="4A6C5B"/>
              </a:solidFill>
            </a:rPr>
            <a:t>nd-to-end </a:t>
          </a:r>
          <a:r>
            <a:rPr lang="nl-BE" b="1" dirty="0" err="1" smtClean="0">
              <a:solidFill>
                <a:srgbClr val="4A6C5B"/>
              </a:solidFill>
            </a:rPr>
            <a:t>encryption</a:t>
          </a:r>
          <a:endParaRPr lang="nl-BE" b="1" dirty="0">
            <a:solidFill>
              <a:srgbClr val="4A6C5B"/>
            </a:solidFill>
          </a:endParaRP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a:ln>
          <a:solidFill>
            <a:srgbClr val="C00000"/>
          </a:solidFill>
        </a:ln>
      </dgm:spPr>
      <dgm:t>
        <a:bodyPr/>
        <a:lstStyle/>
        <a:p>
          <a:pPr rtl="0"/>
          <a:r>
            <a:rPr lang="fr-BE" b="1" dirty="0" smtClean="0">
              <a:solidFill>
                <a:srgbClr val="4A6C5B"/>
              </a:solidFill>
            </a:rPr>
            <a:t>eHealth</a:t>
          </a:r>
          <a:r>
            <a:rPr b="1" dirty="0">
              <a:solidFill>
                <a:srgbClr val="4A6C5B"/>
              </a:solidFill>
            </a:rPr>
            <a:t>Box</a:t>
          </a:r>
          <a:endParaRPr lang="nl-BE" b="1" dirty="0">
            <a:solidFill>
              <a:srgbClr val="4A6C5B"/>
            </a:solidFill>
          </a:endParaRP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a:ln>
          <a:solidFill>
            <a:srgbClr val="C00000"/>
          </a:solidFill>
        </a:ln>
      </dgm:spPr>
      <dgm:t>
        <a:bodyPr/>
        <a:lstStyle/>
        <a:p>
          <a:pPr rtl="0"/>
          <a:r>
            <a:rPr b="1" dirty="0">
              <a:solidFill>
                <a:srgbClr val="4A6C5B"/>
              </a:solidFill>
            </a:rPr>
            <a:t>Timestamping</a:t>
          </a:r>
          <a:endParaRPr lang="nl-BE" b="1" dirty="0">
            <a:solidFill>
              <a:srgbClr val="4A6C5B"/>
            </a:solidFill>
          </a:endParaRP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a:ln>
          <a:solidFill>
            <a:srgbClr val="C00000"/>
          </a:solidFill>
        </a:ln>
      </dgm:spPr>
      <dgm:t>
        <a:bodyPr/>
        <a:lstStyle/>
        <a:p>
          <a:pPr rtl="0"/>
          <a:r>
            <a:rPr lang="nl-BE" b="1" dirty="0" err="1" smtClean="0">
              <a:solidFill>
                <a:srgbClr val="4A6C5B"/>
              </a:solidFill>
            </a:rPr>
            <a:t>Encryption</a:t>
          </a:r>
          <a:r>
            <a:rPr lang="nl-BE" b="1" dirty="0" smtClean="0">
              <a:solidFill>
                <a:srgbClr val="4A6C5B"/>
              </a:solidFill>
            </a:rPr>
            <a:t> </a:t>
          </a:r>
          <a:r>
            <a:rPr lang="nl-BE" b="1" dirty="0" err="1" smtClean="0">
              <a:solidFill>
                <a:srgbClr val="4A6C5B"/>
              </a:solidFill>
            </a:rPr>
            <a:t>and</a:t>
          </a:r>
          <a:r>
            <a:rPr lang="nl-BE" b="1" dirty="0" smtClean="0">
              <a:solidFill>
                <a:srgbClr val="4A6C5B"/>
              </a:solidFill>
            </a:rPr>
            <a:t> </a:t>
          </a:r>
          <a:r>
            <a:rPr lang="nl-BE" b="1" dirty="0" err="1" smtClean="0">
              <a:solidFill>
                <a:srgbClr val="4A6C5B"/>
              </a:solidFill>
            </a:rPr>
            <a:t>anonymization</a:t>
          </a:r>
          <a:endParaRPr lang="nl-BE" b="1" dirty="0">
            <a:solidFill>
              <a:srgbClr val="4A6C5B"/>
            </a:solidFill>
          </a:endParaRP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a:ln>
          <a:solidFill>
            <a:srgbClr val="C00000"/>
          </a:solidFill>
        </a:ln>
      </dgm:spPr>
      <dgm:t>
        <a:bodyPr/>
        <a:lstStyle/>
        <a:p>
          <a:pPr rtl="0"/>
          <a:r>
            <a:rPr lang="nl-BE" b="1" dirty="0" err="1" smtClean="0">
              <a:solidFill>
                <a:srgbClr val="4A6C5B"/>
              </a:solidFill>
            </a:rPr>
            <a:t>Consultation</a:t>
          </a:r>
          <a:r>
            <a:rPr lang="nl-BE" b="1" dirty="0" smtClean="0">
              <a:solidFill>
                <a:srgbClr val="4A6C5B"/>
              </a:solidFill>
            </a:rPr>
            <a:t> of Registers</a:t>
          </a:r>
          <a:endParaRPr lang="nl-BE" b="1" dirty="0">
            <a:solidFill>
              <a:srgbClr val="4A6C5B"/>
            </a:solidFill>
          </a:endParaRP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a:ln>
          <a:solidFill>
            <a:srgbClr val="C00000"/>
          </a:solidFill>
        </a:ln>
      </dgm:spPr>
      <dgm:t>
        <a:bodyPr/>
        <a:lstStyle/>
        <a:p>
          <a:pPr rtl="0"/>
          <a:r>
            <a:rPr lang="nl-BE" b="1" dirty="0" err="1" smtClean="0">
              <a:solidFill>
                <a:srgbClr val="4A6C5B"/>
              </a:solidFill>
            </a:rPr>
            <a:t>Reference</a:t>
          </a:r>
          <a:r>
            <a:rPr lang="nl-BE" b="1" dirty="0" smtClean="0">
              <a:solidFill>
                <a:srgbClr val="4A6C5B"/>
              </a:solidFill>
            </a:rPr>
            <a:t> directory </a:t>
          </a:r>
          <a:r>
            <a:rPr b="1" dirty="0" smtClean="0">
              <a:solidFill>
                <a:srgbClr val="4A6C5B"/>
              </a:solidFill>
            </a:rPr>
            <a:t>(</a:t>
          </a:r>
          <a:r>
            <a:rPr b="1" dirty="0" err="1" smtClean="0">
              <a:solidFill>
                <a:srgbClr val="4A6C5B"/>
              </a:solidFill>
            </a:rPr>
            <a:t>metahub</a:t>
          </a:r>
          <a:r>
            <a:rPr b="1" dirty="0">
              <a:solidFill>
                <a:srgbClr val="4A6C5B"/>
              </a:solidFill>
            </a:rPr>
            <a:t>)</a:t>
          </a:r>
          <a:endParaRPr lang="nl-BE" b="1" dirty="0">
            <a:solidFill>
              <a:srgbClr val="4A6C5B"/>
            </a:solidFill>
          </a:endParaRP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E7919EDD-7680-4985-B198-1CBB0F9E96AC}">
      <dgm:prSet/>
      <dgm:spPr>
        <a:ln>
          <a:solidFill>
            <a:srgbClr val="C00000"/>
          </a:solidFill>
        </a:ln>
      </dgm:spPr>
      <dgm:t>
        <a:bodyPr/>
        <a:lstStyle/>
        <a:p>
          <a:pPr rtl="0"/>
          <a:r>
            <a:rPr lang="nl-BE" b="1" dirty="0" err="1" smtClean="0">
              <a:solidFill>
                <a:srgbClr val="4A6C5B"/>
              </a:solidFill>
            </a:rPr>
            <a:t>Coordination</a:t>
          </a:r>
          <a:r>
            <a:rPr lang="nl-BE" b="1" dirty="0" smtClean="0">
              <a:solidFill>
                <a:srgbClr val="4A6C5B"/>
              </a:solidFill>
            </a:rPr>
            <a:t> of digital </a:t>
          </a:r>
          <a:r>
            <a:rPr lang="nl-BE" b="1" dirty="0" err="1" smtClean="0">
              <a:solidFill>
                <a:srgbClr val="4A6C5B"/>
              </a:solidFill>
            </a:rPr>
            <a:t>subprocesses</a:t>
          </a:r>
          <a:endParaRPr lang="nl-BE" b="1" dirty="0">
            <a:solidFill>
              <a:srgbClr val="4A6C5B"/>
            </a:solidFill>
          </a:endParaRPr>
        </a:p>
      </dgm:t>
    </dgm:pt>
    <dgm:pt modelId="{C698564A-6110-4602-9450-B172C3825847}" type="sibTrans" cxnId="{2D283A8C-B4A3-4152-B8A6-4729DCCC852F}">
      <dgm:prSet/>
      <dgm:spPr/>
      <dgm:t>
        <a:bodyPr/>
        <a:lstStyle/>
        <a:p>
          <a:endParaRPr lang="en-US"/>
        </a:p>
      </dgm:t>
    </dgm:pt>
    <dgm:pt modelId="{2FC221D4-82FE-4089-96B1-E14722E33943}" type="parTrans" cxnId="{2D283A8C-B4A3-4152-B8A6-4729DCCC852F}">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custScaleX="882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custScaleX="89622" custScaleY="89710" custLinFactNeighborX="-4088" custLinFactNeighborY="6232">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custLinFactNeighborX="-33526" custLinFactNeighborY="70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custScaleX="98798" custScaleY="87499" custLinFactNeighborX="-3545" custLinFactNeighborY="2063">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custScaleX="93853" custLinFactNeighborX="-12499" custLinFactNeighborY="-5201"/>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custScaleX="98958" custScaleY="82297" custLinFactNeighborX="-2748" custLinFactNeighborY="7249">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custLinFactNeighborX="-7436" custLinFactNeighborY="1303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custScaleX="89000" custScaleY="82295" custLinFactNeighborX="1453" custLinFactNeighborY="8256">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custScaleX="111060" custScaleY="88154" custLinFactNeighborX="6648" custLinFactNeighborY="7862"/>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custScaleX="93300" custScaleY="89572" custLinFactNeighborX="-2212" custLinFactNeighborY="19245">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custScaleY="69844" custLinFactNeighborX="-10110" custLinFactNeighborY="1832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custScaleY="83807" custLinFactNeighborX="3035" custLinFactNeighborY="21543">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custScaleX="108084" custScaleY="87287" custLinFactNeighborX="5403" custLinFactNeighborY="17024"/>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9E7AC688-5862-4ECA-BB84-2BCF9CF81B0B}"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8C7E7725-A497-4037-A139-AF15D951AFA1}" type="presOf" srcId="{E7919EDD-7680-4985-B198-1CBB0F9E96AC}" destId="{7A8D609C-F894-4686-8594-F633FD78C20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A444DDB9-D35C-46F8-8488-C1F7197F9182}" type="presOf" srcId="{ADE4E262-EB9E-448C-8B46-6B6521E6B92F}" destId="{E0757731-3698-433B-8E7C-2EB749869931}"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F600289E-0336-42BD-B171-AB15BE7224AB}" type="presOf" srcId="{AE2357B3-F8D1-4E13-B807-E393E9FC5539}" destId="{DC5DD086-89E5-4CD9-B1D2-0E7FF2C522A2}" srcOrd="0" destOrd="0" presId="urn:microsoft.com/office/officeart/2008/layout/PictureStrips"/>
    <dgm:cxn modelId="{21C25C71-AB8B-4C20-85B5-C17B9B1E4033}"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CE02E497-0328-4585-B28E-BAC8C261DBD8}" type="presOf" srcId="{53250AAA-89D6-4377-B3C0-0E5BF972A3C0}" destId="{411BB13E-A3FD-42F9-8D3A-DD2DDC4A3516}" srcOrd="0" destOrd="0" presId="urn:microsoft.com/office/officeart/2008/layout/PictureStrips"/>
    <dgm:cxn modelId="{EB766CE6-1BA2-4197-BFB2-3221657CD480}" type="presOf" srcId="{F9B22A10-E2AD-420E-86FD-C6A619FB34C3}" destId="{610D24CD-EC64-4585-8806-7B24163BBCA5}" srcOrd="0" destOrd="0" presId="urn:microsoft.com/office/officeart/2008/layout/PictureStrips"/>
    <dgm:cxn modelId="{63B883BD-3681-41BA-A4CF-E7CC5E96466A}" type="presOf" srcId="{D1B0C0D0-7AB7-487B-ADF8-3BB3DD4E9EE7}" destId="{9E029134-162C-442E-A062-F55ADB999C33}" srcOrd="0" destOrd="0" presId="urn:microsoft.com/office/officeart/2008/layout/PictureStrips"/>
    <dgm:cxn modelId="{B6995FD8-4539-4D31-9886-4FB252ED244E}" type="presOf" srcId="{DE482DF0-5C86-4767-9CE5-54725DF28573}" destId="{4F50CB91-2850-4662-936D-F5CF85EB32D2}" srcOrd="0" destOrd="0" presId="urn:microsoft.com/office/officeart/2008/layout/PictureStrips"/>
    <dgm:cxn modelId="{83A33728-9C8E-4841-9FA1-BA3C22C7A230}"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48331867-FF99-498B-92E1-5B05B35773A9}" srcId="{D1B0C0D0-7AB7-487B-ADF8-3BB3DD4E9EE7}" destId="{426C232F-332D-4FF2-A820-7A068898BF0D}" srcOrd="1" destOrd="0" parTransId="{76543072-ED0A-4EFB-9174-9DC2D0CB754B}" sibTransId="{0FF22A80-B924-4C97-9785-6DB4BF018886}"/>
    <dgm:cxn modelId="{95489B5E-632E-4231-A454-043A68161B51}" type="presOf" srcId="{81FDCA61-7A32-4339-89E8-DD3704FB86F4}" destId="{6F6ACCCA-7573-4F27-BB76-D1BFA52EAEE3}" srcOrd="0" destOrd="0" presId="urn:microsoft.com/office/officeart/2008/layout/PictureStrips"/>
    <dgm:cxn modelId="{9B59BD40-921B-45FA-99B0-4E319A06AAAC}" type="presParOf" srcId="{9E029134-162C-442E-A062-F55ADB999C33}" destId="{60E777AF-AE30-4678-946F-1FF94928EBDC}" srcOrd="0" destOrd="0" presId="urn:microsoft.com/office/officeart/2008/layout/PictureStrips"/>
    <dgm:cxn modelId="{B2693FE7-CCA6-4862-AC1A-974FAE750891}" type="presParOf" srcId="{60E777AF-AE30-4678-946F-1FF94928EBDC}" destId="{7A8D609C-F894-4686-8594-F633FD78C201}" srcOrd="0" destOrd="0" presId="urn:microsoft.com/office/officeart/2008/layout/PictureStrips"/>
    <dgm:cxn modelId="{FFBC529A-73A9-48C0-A021-6D74D8CFD13B}" type="presParOf" srcId="{60E777AF-AE30-4678-946F-1FF94928EBDC}" destId="{8B00EC11-24E0-4E0C-8101-DB576F31F9D2}" srcOrd="1" destOrd="0" presId="urn:microsoft.com/office/officeart/2008/layout/PictureStrips"/>
    <dgm:cxn modelId="{387BE437-DC65-423E-9718-77DA9D04C815}" type="presParOf" srcId="{9E029134-162C-442E-A062-F55ADB999C33}" destId="{7105A6FE-D318-4A98-A922-671C581530DC}" srcOrd="1" destOrd="0" presId="urn:microsoft.com/office/officeart/2008/layout/PictureStrips"/>
    <dgm:cxn modelId="{D2778432-14B6-497E-A8D5-1D31DE0362E9}" type="presParOf" srcId="{9E029134-162C-442E-A062-F55ADB999C33}" destId="{85CFEB57-FC52-4321-A97D-3211B5D63D4D}" srcOrd="2" destOrd="0" presId="urn:microsoft.com/office/officeart/2008/layout/PictureStrips"/>
    <dgm:cxn modelId="{F96C4503-9F02-4812-893D-CB99C693E6F0}" type="presParOf" srcId="{85CFEB57-FC52-4321-A97D-3211B5D63D4D}" destId="{A9AE0183-4578-4303-9373-BBB0DAF179FE}" srcOrd="0" destOrd="0" presId="urn:microsoft.com/office/officeart/2008/layout/PictureStrips"/>
    <dgm:cxn modelId="{1EB91EDF-713D-4426-BD06-B957154CAAEA}" type="presParOf" srcId="{85CFEB57-FC52-4321-A97D-3211B5D63D4D}" destId="{17BB8C5E-ACC5-4AEA-AC3B-15C53CC548C0}" srcOrd="1" destOrd="0" presId="urn:microsoft.com/office/officeart/2008/layout/PictureStrips"/>
    <dgm:cxn modelId="{65884122-57E8-4159-8741-8493F871E2C6}" type="presParOf" srcId="{9E029134-162C-442E-A062-F55ADB999C33}" destId="{3DF2FDF0-8F29-4351-969E-A1025413C53F}" srcOrd="3" destOrd="0" presId="urn:microsoft.com/office/officeart/2008/layout/PictureStrips"/>
    <dgm:cxn modelId="{C7754672-305C-4F97-86BE-21157EE36389}" type="presParOf" srcId="{9E029134-162C-442E-A062-F55ADB999C33}" destId="{51949F69-36F9-42ED-A197-4A357D3FCC84}" srcOrd="4" destOrd="0" presId="urn:microsoft.com/office/officeart/2008/layout/PictureStrips"/>
    <dgm:cxn modelId="{0576192F-B1EF-4E02-AF10-7E7C8A576D16}" type="presParOf" srcId="{51949F69-36F9-42ED-A197-4A357D3FCC84}" destId="{DC5DD086-89E5-4CD9-B1D2-0E7FF2C522A2}" srcOrd="0" destOrd="0" presId="urn:microsoft.com/office/officeart/2008/layout/PictureStrips"/>
    <dgm:cxn modelId="{7F75928B-CD6C-44A5-A270-9480E7F53D05}" type="presParOf" srcId="{51949F69-36F9-42ED-A197-4A357D3FCC84}" destId="{DEDE190B-7605-44A7-B19B-482157C4ED09}" srcOrd="1" destOrd="0" presId="urn:microsoft.com/office/officeart/2008/layout/PictureStrips"/>
    <dgm:cxn modelId="{40720B88-3F1A-4EEE-B1D9-99B22DF11B59}" type="presParOf" srcId="{9E029134-162C-442E-A062-F55ADB999C33}" destId="{800A896D-7DD0-4D28-BE08-D3B8F3F2A8C6}" srcOrd="5" destOrd="0" presId="urn:microsoft.com/office/officeart/2008/layout/PictureStrips"/>
    <dgm:cxn modelId="{B9D412E6-A296-45CE-84F3-D19B07DF4B83}" type="presParOf" srcId="{9E029134-162C-442E-A062-F55ADB999C33}" destId="{09DCF082-D387-4036-A517-A57508B9F296}" srcOrd="6" destOrd="0" presId="urn:microsoft.com/office/officeart/2008/layout/PictureStrips"/>
    <dgm:cxn modelId="{7DBFB250-4B0B-4E50-A197-5B9BB5345142}" type="presParOf" srcId="{09DCF082-D387-4036-A517-A57508B9F296}" destId="{6F6ACCCA-7573-4F27-BB76-D1BFA52EAEE3}" srcOrd="0" destOrd="0" presId="urn:microsoft.com/office/officeart/2008/layout/PictureStrips"/>
    <dgm:cxn modelId="{672E00A3-C2C6-495E-8369-880A98CAFD9D}" type="presParOf" srcId="{09DCF082-D387-4036-A517-A57508B9F296}" destId="{F94043AE-FBAE-4418-8D10-10B1481C95AF}" srcOrd="1" destOrd="0" presId="urn:microsoft.com/office/officeart/2008/layout/PictureStrips"/>
    <dgm:cxn modelId="{D1D77498-1019-4856-A6DB-A96195DDFCC3}" type="presParOf" srcId="{9E029134-162C-442E-A062-F55ADB999C33}" destId="{2F838AD4-66C5-4737-8D8D-66F3281C6FE1}" srcOrd="7" destOrd="0" presId="urn:microsoft.com/office/officeart/2008/layout/PictureStrips"/>
    <dgm:cxn modelId="{10910D30-3522-45C6-91E4-A02AA954EC99}" type="presParOf" srcId="{9E029134-162C-442E-A062-F55ADB999C33}" destId="{0F749A16-F5F6-45E8-9E08-2382EA901724}" srcOrd="8" destOrd="0" presId="urn:microsoft.com/office/officeart/2008/layout/PictureStrips"/>
    <dgm:cxn modelId="{FEF26C54-8E02-4399-AB4F-F789559D1F64}" type="presParOf" srcId="{0F749A16-F5F6-45E8-9E08-2382EA901724}" destId="{610D24CD-EC64-4585-8806-7B24163BBCA5}" srcOrd="0" destOrd="0" presId="urn:microsoft.com/office/officeart/2008/layout/PictureStrips"/>
    <dgm:cxn modelId="{4AE9EF68-2526-4F4D-BA5B-4613D552521D}" type="presParOf" srcId="{0F749A16-F5F6-45E8-9E08-2382EA901724}" destId="{1D377189-38FA-44FB-9886-A25D865375A4}" srcOrd="1" destOrd="0" presId="urn:microsoft.com/office/officeart/2008/layout/PictureStrips"/>
    <dgm:cxn modelId="{AFC58649-DB89-47CF-9702-8B1C53B2ED80}" type="presParOf" srcId="{9E029134-162C-442E-A062-F55ADB999C33}" destId="{D0690CA7-5AC0-41CF-B946-24781BCFD1A5}" srcOrd="9" destOrd="0" presId="urn:microsoft.com/office/officeart/2008/layout/PictureStrips"/>
    <dgm:cxn modelId="{F7C9CD2F-5093-4DFB-A047-FF51E0A33628}" type="presParOf" srcId="{9E029134-162C-442E-A062-F55ADB999C33}" destId="{B7B3EDE5-7630-4030-822E-F5E4C9706E85}" srcOrd="10" destOrd="0" presId="urn:microsoft.com/office/officeart/2008/layout/PictureStrips"/>
    <dgm:cxn modelId="{E96E05F6-3CA1-4133-AF1D-9DFCEC665726}" type="presParOf" srcId="{B7B3EDE5-7630-4030-822E-F5E4C9706E85}" destId="{4F50CB91-2850-4662-936D-F5CF85EB32D2}" srcOrd="0" destOrd="0" presId="urn:microsoft.com/office/officeart/2008/layout/PictureStrips"/>
    <dgm:cxn modelId="{8DF2C355-664F-4BFC-BD61-D5120588F866}" type="presParOf" srcId="{B7B3EDE5-7630-4030-822E-F5E4C9706E85}" destId="{82E38FB2-A96C-4D7A-A866-6D7BE57189A0}" srcOrd="1" destOrd="0" presId="urn:microsoft.com/office/officeart/2008/layout/PictureStrips"/>
    <dgm:cxn modelId="{53AB03C0-7C9A-43F5-9A57-3BCA16D37C37}" type="presParOf" srcId="{9E029134-162C-442E-A062-F55ADB999C33}" destId="{FFADA039-4E63-4656-B69A-9CDE6DF7D22E}" srcOrd="11" destOrd="0" presId="urn:microsoft.com/office/officeart/2008/layout/PictureStrips"/>
    <dgm:cxn modelId="{2EC10179-E867-4D93-87B4-15ED06DD6322}" type="presParOf" srcId="{9E029134-162C-442E-A062-F55ADB999C33}" destId="{617E62FE-8B7F-4345-A007-B8285279A613}" srcOrd="12" destOrd="0" presId="urn:microsoft.com/office/officeart/2008/layout/PictureStrips"/>
    <dgm:cxn modelId="{FD0CCC3D-BFAD-4F2B-A945-EB7F3EBDCB59}" type="presParOf" srcId="{617E62FE-8B7F-4345-A007-B8285279A613}" destId="{9C5C0C8B-F255-4694-B3C6-8BE7DBC5F7E5}" srcOrd="0" destOrd="0" presId="urn:microsoft.com/office/officeart/2008/layout/PictureStrips"/>
    <dgm:cxn modelId="{3A9AEC66-7AF7-4D2D-AAE8-C25797F7276D}" type="presParOf" srcId="{617E62FE-8B7F-4345-A007-B8285279A613}" destId="{A9E14B50-194E-4A93-B9D9-20BB56D81973}" srcOrd="1" destOrd="0" presId="urn:microsoft.com/office/officeart/2008/layout/PictureStrips"/>
    <dgm:cxn modelId="{20D9DD8E-B7CE-4E05-B6C6-01D4989F07D5}" type="presParOf" srcId="{9E029134-162C-442E-A062-F55ADB999C33}" destId="{CC5C64CB-AB52-41A1-B231-D8699C0C625F}" srcOrd="13" destOrd="0" presId="urn:microsoft.com/office/officeart/2008/layout/PictureStrips"/>
    <dgm:cxn modelId="{35039043-A533-4720-BB7F-C460DCA7D657}" type="presParOf" srcId="{9E029134-162C-442E-A062-F55ADB999C33}" destId="{F8E94CFA-B945-48E5-BE10-370DD69F16A4}" srcOrd="14" destOrd="0" presId="urn:microsoft.com/office/officeart/2008/layout/PictureStrips"/>
    <dgm:cxn modelId="{106D63AB-6554-4EE5-B20B-F882C2638CB4}" type="presParOf" srcId="{F8E94CFA-B945-48E5-BE10-370DD69F16A4}" destId="{411BB13E-A3FD-42F9-8D3A-DD2DDC4A3516}" srcOrd="0" destOrd="0" presId="urn:microsoft.com/office/officeart/2008/layout/PictureStrips"/>
    <dgm:cxn modelId="{3E25FD46-473F-4FB6-AB2E-3B7A7346BC45}" type="presParOf" srcId="{F8E94CFA-B945-48E5-BE10-370DD69F16A4}" destId="{70C2EA1E-D7DB-4E74-806D-4590DBE781A3}" srcOrd="1" destOrd="0" presId="urn:microsoft.com/office/officeart/2008/layout/PictureStrips"/>
    <dgm:cxn modelId="{C944E185-E7DF-4138-B2BF-33A7B333BE04}" type="presParOf" srcId="{9E029134-162C-442E-A062-F55ADB999C33}" destId="{B6819F3B-727A-4EDF-BC16-FDFFBB563868}" srcOrd="15" destOrd="0" presId="urn:microsoft.com/office/officeart/2008/layout/PictureStrips"/>
    <dgm:cxn modelId="{5CCD3FBD-314C-465D-8B61-A00030FAE477}" type="presParOf" srcId="{9E029134-162C-442E-A062-F55ADB999C33}" destId="{BB272E9F-26C5-4655-93E5-F3616BF119CC}" srcOrd="16" destOrd="0" presId="urn:microsoft.com/office/officeart/2008/layout/PictureStrips"/>
    <dgm:cxn modelId="{ADB73611-D87D-4961-AF0B-84FCBFD2E159}" type="presParOf" srcId="{BB272E9F-26C5-4655-93E5-F3616BF119CC}" destId="{E0757731-3698-433B-8E7C-2EB749869931}" srcOrd="0" destOrd="0" presId="urn:microsoft.com/office/officeart/2008/layout/PictureStrips"/>
    <dgm:cxn modelId="{CCEA2AF0-B9E9-427C-A68C-53DC136B0E78}" type="presParOf" srcId="{BB272E9F-26C5-4655-93E5-F3616BF119CC}" destId="{139FD9EA-3509-4D4C-98D4-BC741BA871D8}" srcOrd="1" destOrd="0" presId="urn:microsoft.com/office/officeart/2008/layout/PictureStrips"/>
    <dgm:cxn modelId="{7731469D-1211-4AD1-889F-52AE81154645}" type="presParOf" srcId="{9E029134-162C-442E-A062-F55ADB999C33}" destId="{979B97D2-0F97-437F-8686-ABD1B910F38F}" srcOrd="17" destOrd="0" presId="urn:microsoft.com/office/officeart/2008/layout/PictureStrips"/>
    <dgm:cxn modelId="{98D68C5D-2074-4340-AD07-2E8B5038A5D7}" type="presParOf" srcId="{9E029134-162C-442E-A062-F55ADB999C33}" destId="{0216C3D0-FCC6-4B0C-AA10-7E78E85A1DE2}" srcOrd="18" destOrd="0" presId="urn:microsoft.com/office/officeart/2008/layout/PictureStrips"/>
    <dgm:cxn modelId="{C1F7E602-9A9D-4C97-A316-CA3008DBFD77}" type="presParOf" srcId="{0216C3D0-FCC6-4B0C-AA10-7E78E85A1DE2}" destId="{22C56DC3-2158-416C-A2CA-0A41276F6E72}" srcOrd="0" destOrd="0" presId="urn:microsoft.com/office/officeart/2008/layout/PictureStrips"/>
    <dgm:cxn modelId="{2C851341-6F00-423D-B2E9-FE6EB56C5F36}"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207832" y="394274"/>
          <a:ext cx="1800200" cy="637753"/>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err="1" smtClean="0">
              <a:solidFill>
                <a:srgbClr val="4A6C5B"/>
              </a:solidFill>
            </a:rPr>
            <a:t>Coordination</a:t>
          </a:r>
          <a:r>
            <a:rPr lang="nl-BE" sz="1200" b="1" kern="1200" dirty="0" smtClean="0">
              <a:solidFill>
                <a:srgbClr val="4A6C5B"/>
              </a:solidFill>
            </a:rPr>
            <a:t> of digital </a:t>
          </a:r>
          <a:r>
            <a:rPr lang="nl-BE" sz="1200" b="1" kern="1200" dirty="0" err="1" smtClean="0">
              <a:solidFill>
                <a:srgbClr val="4A6C5B"/>
              </a:solidFill>
            </a:rPr>
            <a:t>subprocesses</a:t>
          </a:r>
          <a:endParaRPr lang="nl-BE" sz="1200" b="1" kern="1200" dirty="0">
            <a:solidFill>
              <a:srgbClr val="4A6C5B"/>
            </a:solidFill>
          </a:endParaRPr>
        </a:p>
      </dsp:txBody>
      <dsp:txXfrm>
        <a:off x="207832" y="394274"/>
        <a:ext cx="1800200" cy="637753"/>
      </dsp:txXfrm>
    </dsp:sp>
    <dsp:sp modelId="{8B00EC11-24E0-4E0C-8101-DB576F31F9D2}">
      <dsp:nvSpPr>
        <dsp:cNvPr id="0" name=""/>
        <dsp:cNvSpPr/>
      </dsp:nvSpPr>
      <dsp:spPr>
        <a:xfrm>
          <a:off x="2492" y="302154"/>
          <a:ext cx="446427" cy="66964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163577" y="402220"/>
          <a:ext cx="1981371" cy="619178"/>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19390"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smtClean="0">
              <a:solidFill>
                <a:srgbClr val="4A6C5B"/>
              </a:solidFill>
            </a:rPr>
            <a:t>Portal</a:t>
          </a:r>
          <a:endParaRPr lang="nl-BE" sz="1200" b="1" kern="1200" dirty="0">
            <a:solidFill>
              <a:srgbClr val="4A6C5B"/>
            </a:solidFill>
          </a:endParaRPr>
        </a:p>
      </dsp:txBody>
      <dsp:txXfrm>
        <a:off x="2163577" y="402220"/>
        <a:ext cx="1981371" cy="619178"/>
      </dsp:txXfrm>
    </dsp:sp>
    <dsp:sp modelId="{17BB8C5E-ACC5-4AEA-AC3B-15C53CC548C0}">
      <dsp:nvSpPr>
        <dsp:cNvPr id="0" name=""/>
        <dsp:cNvSpPr/>
      </dsp:nvSpPr>
      <dsp:spPr>
        <a:xfrm>
          <a:off x="2081020" y="312783"/>
          <a:ext cx="433425" cy="65013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4302970" y="394274"/>
          <a:ext cx="2040812" cy="637753"/>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err="1" smtClean="0">
              <a:solidFill>
                <a:srgbClr val="4A6C5B"/>
              </a:solidFill>
            </a:rPr>
            <a:t>Integrated</a:t>
          </a:r>
          <a:r>
            <a:rPr lang="nl-BE" sz="1200" b="1" kern="1200" dirty="0" smtClean="0">
              <a:solidFill>
                <a:srgbClr val="4A6C5B"/>
              </a:solidFill>
            </a:rPr>
            <a:t> user and </a:t>
          </a:r>
          <a:r>
            <a:rPr lang="nl-BE" sz="1200" b="1" kern="1200" dirty="0" err="1" smtClean="0">
              <a:solidFill>
                <a:srgbClr val="4A6C5B"/>
              </a:solidFill>
            </a:rPr>
            <a:t>access</a:t>
          </a:r>
          <a:r>
            <a:rPr lang="nl-BE" sz="1200" b="1" kern="1200" dirty="0" smtClean="0">
              <a:solidFill>
                <a:srgbClr val="4A6C5B"/>
              </a:solidFill>
            </a:rPr>
            <a:t> management</a:t>
          </a:r>
          <a:endParaRPr lang="nl-BE" sz="1200" b="1" kern="1200" dirty="0">
            <a:solidFill>
              <a:srgbClr val="4A6C5B"/>
            </a:solidFill>
          </a:endParaRPr>
        </a:p>
      </dsp:txBody>
      <dsp:txXfrm>
        <a:off x="4302970" y="394274"/>
        <a:ext cx="2040812" cy="637753"/>
      </dsp:txXfrm>
    </dsp:sp>
    <dsp:sp modelId="{DEDE190B-7605-44A7-B19B-482157C4ED09}">
      <dsp:nvSpPr>
        <dsp:cNvPr id="0" name=""/>
        <dsp:cNvSpPr/>
      </dsp:nvSpPr>
      <dsp:spPr>
        <a:xfrm>
          <a:off x="4217936" y="302154"/>
          <a:ext cx="446427" cy="6696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6501804" y="394274"/>
          <a:ext cx="2040812" cy="637753"/>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smtClean="0">
              <a:solidFill>
                <a:srgbClr val="4A6C5B"/>
              </a:solidFill>
            </a:rPr>
            <a:t>Management of </a:t>
          </a:r>
          <a:r>
            <a:rPr sz="1200" b="1" kern="1200" dirty="0" smtClean="0">
              <a:solidFill>
                <a:srgbClr val="4A6C5B"/>
              </a:solidFill>
            </a:rPr>
            <a:t>logs</a:t>
          </a:r>
          <a:endParaRPr lang="nl-BE" sz="1200" b="1" kern="1200" dirty="0">
            <a:solidFill>
              <a:srgbClr val="4A6C5B"/>
            </a:solidFill>
          </a:endParaRPr>
        </a:p>
      </dsp:txBody>
      <dsp:txXfrm>
        <a:off x="6501804" y="394274"/>
        <a:ext cx="2040812" cy="637753"/>
      </dsp:txXfrm>
    </dsp:sp>
    <dsp:sp modelId="{F94043AE-FBAE-4418-8D10-10B1481C95AF}">
      <dsp:nvSpPr>
        <dsp:cNvPr id="0" name=""/>
        <dsp:cNvSpPr/>
      </dsp:nvSpPr>
      <dsp:spPr>
        <a:xfrm>
          <a:off x="6416770" y="302154"/>
          <a:ext cx="446427" cy="66964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33921" y="1269692"/>
          <a:ext cx="1829017" cy="572129"/>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solidFill>
                <a:srgbClr val="4A6C5B"/>
              </a:solidFill>
            </a:rPr>
            <a:t>E</a:t>
          </a:r>
          <a:r>
            <a:rPr sz="1200" b="1" kern="1200" dirty="0" smtClean="0">
              <a:solidFill>
                <a:srgbClr val="4A6C5B"/>
              </a:solidFill>
            </a:rPr>
            <a:t>nd-to-end </a:t>
          </a:r>
          <a:r>
            <a:rPr lang="nl-BE" sz="1200" b="1" kern="1200" dirty="0" err="1" smtClean="0">
              <a:solidFill>
                <a:srgbClr val="4A6C5B"/>
              </a:solidFill>
            </a:rPr>
            <a:t>encryption</a:t>
          </a:r>
          <a:endParaRPr lang="nl-BE" sz="1200" b="1" kern="1200" dirty="0">
            <a:solidFill>
              <a:srgbClr val="4A6C5B"/>
            </a:solidFill>
          </a:endParaRPr>
        </a:p>
      </dsp:txBody>
      <dsp:txXfrm>
        <a:off x="133921" y="1269692"/>
        <a:ext cx="1829017" cy="572129"/>
      </dsp:txXfrm>
    </dsp:sp>
    <dsp:sp modelId="{1D377189-38FA-44FB-9886-A25D865375A4}">
      <dsp:nvSpPr>
        <dsp:cNvPr id="0" name=""/>
        <dsp:cNvSpPr/>
      </dsp:nvSpPr>
      <dsp:spPr>
        <a:xfrm>
          <a:off x="0" y="1151964"/>
          <a:ext cx="446427" cy="66964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2130585" y="1253680"/>
          <a:ext cx="2016282" cy="558028"/>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fr-BE" sz="1200" b="1" kern="1200" dirty="0" smtClean="0">
              <a:solidFill>
                <a:srgbClr val="4A6C5B"/>
              </a:solidFill>
            </a:rPr>
            <a:t>eHealth</a:t>
          </a:r>
          <a:r>
            <a:rPr sz="1200" b="1" kern="1200" dirty="0">
              <a:solidFill>
                <a:srgbClr val="4A6C5B"/>
              </a:solidFill>
            </a:rPr>
            <a:t>Box</a:t>
          </a:r>
          <a:endParaRPr lang="nl-BE" sz="1200" b="1" kern="1200" dirty="0">
            <a:solidFill>
              <a:srgbClr val="4A6C5B"/>
            </a:solidFill>
          </a:endParaRPr>
        </a:p>
      </dsp:txBody>
      <dsp:txXfrm>
        <a:off x="2130585" y="1253680"/>
        <a:ext cx="2016282" cy="558028"/>
      </dsp:txXfrm>
    </dsp:sp>
    <dsp:sp modelId="{82E38FB2-A96C-4D7A-A866-6D7BE57189A0}">
      <dsp:nvSpPr>
        <dsp:cNvPr id="0" name=""/>
        <dsp:cNvSpPr/>
      </dsp:nvSpPr>
      <dsp:spPr>
        <a:xfrm>
          <a:off x="2063555" y="1073712"/>
          <a:ext cx="418985" cy="669641"/>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4331786" y="1311636"/>
          <a:ext cx="2019547" cy="524852"/>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sz="1200" b="1" kern="1200" dirty="0">
              <a:solidFill>
                <a:srgbClr val="4A6C5B"/>
              </a:solidFill>
            </a:rPr>
            <a:t>Timestamping</a:t>
          </a:r>
          <a:endParaRPr lang="nl-BE" sz="1200" b="1" kern="1200" dirty="0">
            <a:solidFill>
              <a:srgbClr val="4A6C5B"/>
            </a:solidFill>
          </a:endParaRPr>
        </a:p>
      </dsp:txBody>
      <dsp:txXfrm>
        <a:off x="4331786" y="1311636"/>
        <a:ext cx="2019547" cy="524852"/>
      </dsp:txXfrm>
    </dsp:sp>
    <dsp:sp modelId="{A9E14B50-194E-4A93-B9D9-20BB56D81973}">
      <dsp:nvSpPr>
        <dsp:cNvPr id="0" name=""/>
        <dsp:cNvSpPr/>
      </dsp:nvSpPr>
      <dsp:spPr>
        <a:xfrm>
          <a:off x="4259005" y="1204088"/>
          <a:ext cx="446427" cy="66964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6728786" y="1298236"/>
          <a:ext cx="1816323" cy="524839"/>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err="1" smtClean="0">
              <a:solidFill>
                <a:srgbClr val="4A6C5B"/>
              </a:solidFill>
            </a:rPr>
            <a:t>Encryption</a:t>
          </a:r>
          <a:r>
            <a:rPr lang="nl-BE" sz="1200" b="1" kern="1200" dirty="0" smtClean="0">
              <a:solidFill>
                <a:srgbClr val="4A6C5B"/>
              </a:solidFill>
            </a:rPr>
            <a:t> </a:t>
          </a:r>
          <a:r>
            <a:rPr lang="nl-BE" sz="1200" b="1" kern="1200" dirty="0" err="1" smtClean="0">
              <a:solidFill>
                <a:srgbClr val="4A6C5B"/>
              </a:solidFill>
            </a:rPr>
            <a:t>and</a:t>
          </a:r>
          <a:r>
            <a:rPr lang="nl-BE" sz="1200" b="1" kern="1200" dirty="0" smtClean="0">
              <a:solidFill>
                <a:srgbClr val="4A6C5B"/>
              </a:solidFill>
            </a:rPr>
            <a:t> </a:t>
          </a:r>
          <a:r>
            <a:rPr lang="nl-BE" sz="1200" b="1" kern="1200" dirty="0" err="1" smtClean="0">
              <a:solidFill>
                <a:srgbClr val="4A6C5B"/>
              </a:solidFill>
            </a:rPr>
            <a:t>anonymization</a:t>
          </a:r>
          <a:endParaRPr lang="nl-BE" sz="1200" b="1" kern="1200" dirty="0">
            <a:solidFill>
              <a:srgbClr val="4A6C5B"/>
            </a:solidFill>
          </a:endParaRPr>
        </a:p>
      </dsp:txBody>
      <dsp:txXfrm>
        <a:off x="6728786" y="1298236"/>
        <a:ext cx="1816323" cy="524839"/>
      </dsp:txXfrm>
    </dsp:sp>
    <dsp:sp modelId="{70C2EA1E-D7DB-4E74-806D-4590DBE781A3}">
      <dsp:nvSpPr>
        <dsp:cNvPr id="0" name=""/>
        <dsp:cNvSpPr/>
      </dsp:nvSpPr>
      <dsp:spPr>
        <a:xfrm>
          <a:off x="6510081" y="1189316"/>
          <a:ext cx="495802" cy="59031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2243634" y="2042213"/>
          <a:ext cx="1904078" cy="571248"/>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err="1" smtClean="0">
              <a:solidFill>
                <a:srgbClr val="4A6C5B"/>
              </a:solidFill>
            </a:rPr>
            <a:t>Consultation</a:t>
          </a:r>
          <a:r>
            <a:rPr lang="nl-BE" sz="1200" b="1" kern="1200" dirty="0" smtClean="0">
              <a:solidFill>
                <a:srgbClr val="4A6C5B"/>
              </a:solidFill>
            </a:rPr>
            <a:t> of Registers</a:t>
          </a:r>
          <a:endParaRPr lang="nl-BE" sz="1200" b="1" kern="1200" dirty="0">
            <a:solidFill>
              <a:srgbClr val="4A6C5B"/>
            </a:solidFill>
          </a:endParaRPr>
        </a:p>
      </dsp:txBody>
      <dsp:txXfrm>
        <a:off x="2243634" y="2042213"/>
        <a:ext cx="1904078" cy="571248"/>
      </dsp:txXfrm>
    </dsp:sp>
    <dsp:sp modelId="{139FD9EA-3509-4D4C-98D4-BC741BA871D8}">
      <dsp:nvSpPr>
        <dsp:cNvPr id="0" name=""/>
        <dsp:cNvSpPr/>
      </dsp:nvSpPr>
      <dsp:spPr>
        <a:xfrm>
          <a:off x="2090242" y="2017812"/>
          <a:ext cx="446427" cy="46770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430859" y="2113645"/>
          <a:ext cx="2040812" cy="534482"/>
        </a:xfrm>
        <a:prstGeom prst="rect">
          <a:avLst/>
        </a:prstGeom>
        <a:solidFill>
          <a:schemeClr val="lt1">
            <a:alpha val="4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31972" tIns="45720" rIns="45720" bIns="45720" numCol="1" spcCol="1270" anchor="ctr" anchorCtr="0">
          <a:noAutofit/>
        </a:bodyPr>
        <a:lstStyle/>
        <a:p>
          <a:pPr lvl="0" algn="l" defTabSz="533400" rtl="0">
            <a:lnSpc>
              <a:spcPct val="90000"/>
            </a:lnSpc>
            <a:spcBef>
              <a:spcPct val="0"/>
            </a:spcBef>
            <a:spcAft>
              <a:spcPct val="35000"/>
            </a:spcAft>
          </a:pPr>
          <a:r>
            <a:rPr lang="nl-BE" sz="1200" b="1" kern="1200" dirty="0" err="1" smtClean="0">
              <a:solidFill>
                <a:srgbClr val="4A6C5B"/>
              </a:solidFill>
            </a:rPr>
            <a:t>Reference</a:t>
          </a:r>
          <a:r>
            <a:rPr lang="nl-BE" sz="1200" b="1" kern="1200" dirty="0" smtClean="0">
              <a:solidFill>
                <a:srgbClr val="4A6C5B"/>
              </a:solidFill>
            </a:rPr>
            <a:t> directory </a:t>
          </a:r>
          <a:r>
            <a:rPr sz="1200" b="1" kern="1200" dirty="0" smtClean="0">
              <a:solidFill>
                <a:srgbClr val="4A6C5B"/>
              </a:solidFill>
            </a:rPr>
            <a:t>(</a:t>
          </a:r>
          <a:r>
            <a:rPr sz="1200" b="1" kern="1200" dirty="0" err="1" smtClean="0">
              <a:solidFill>
                <a:srgbClr val="4A6C5B"/>
              </a:solidFill>
            </a:rPr>
            <a:t>metahub</a:t>
          </a:r>
          <a:r>
            <a:rPr sz="1200" b="1" kern="1200" dirty="0">
              <a:solidFill>
                <a:srgbClr val="4A6C5B"/>
              </a:solidFill>
            </a:rPr>
            <a:t>)</a:t>
          </a:r>
          <a:endParaRPr lang="nl-BE" sz="1200" b="1" kern="1200" dirty="0">
            <a:solidFill>
              <a:srgbClr val="4A6C5B"/>
            </a:solidFill>
          </a:endParaRPr>
        </a:p>
      </dsp:txBody>
      <dsp:txXfrm>
        <a:off x="4430859" y="2113645"/>
        <a:ext cx="2040812" cy="534482"/>
      </dsp:txXfrm>
    </dsp:sp>
    <dsp:sp modelId="{763F0339-AF8A-4C55-81EF-EEBFD25A8379}">
      <dsp:nvSpPr>
        <dsp:cNvPr id="0" name=""/>
        <dsp:cNvSpPr/>
      </dsp:nvSpPr>
      <dsp:spPr>
        <a:xfrm>
          <a:off x="4289963" y="1989064"/>
          <a:ext cx="482516" cy="584510"/>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44272276-8DCF-4E0F-A49D-BC04F3D3E09C}" type="datetimeFigureOut">
              <a:rPr lang="fr-BE" smtClean="0"/>
              <a:t>5/06/2019</a:t>
            </a:fld>
            <a:endParaRPr lang="fr-BE"/>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B8649335-2076-44C6-9E3F-0312D250750D}" type="slidenum">
              <a:rPr lang="fr-BE" smtClean="0"/>
              <a:t>‹#›</a:t>
            </a:fld>
            <a:endParaRPr lang="fr-BE"/>
          </a:p>
        </p:txBody>
      </p:sp>
    </p:spTree>
    <p:extLst>
      <p:ext uri="{BB962C8B-B14F-4D97-AF65-F5344CB8AC3E}">
        <p14:creationId xmlns:p14="http://schemas.microsoft.com/office/powerpoint/2010/main" val="196554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020CDFC-4227-4C65-BFFE-606B768D4FEF}" type="datetimeFigureOut">
              <a:rPr lang="fr-BE" smtClean="0"/>
              <a:t>5/06/2019</a:t>
            </a:fld>
            <a:endParaRPr lang="fr-BE"/>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Belgian health care is a complex domain with many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11 million citizens,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170.000 professionals (medical practitioners, dentists, clinical laboratories, pharmacists, physiotherapists, home care nursing…),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 300 institutions (hospitals, residential care homes…),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Mutual insurance (CIN – CM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regulatory bodies</a:t>
            </a:r>
            <a:r>
              <a:rPr lang="en-US" baseline="0" dirty="0" smtClean="0"/>
              <a:t> (</a:t>
            </a:r>
            <a:r>
              <a:rPr lang="en-US" baseline="0" dirty="0" err="1" smtClean="0"/>
              <a:t>Fod</a:t>
            </a:r>
            <a:r>
              <a:rPr lang="en-US" baseline="0" dirty="0" smtClean="0"/>
              <a:t> </a:t>
            </a:r>
            <a:r>
              <a:rPr lang="en-US" baseline="0" dirty="0" err="1" smtClean="0"/>
              <a:t>volksgezondheid</a:t>
            </a:r>
            <a:r>
              <a:rPr lang="en-US" baseline="0" dirty="0" smtClean="0"/>
              <a:t> </a:t>
            </a:r>
            <a:r>
              <a:rPr lang="en-US" baseline="0" dirty="0" err="1" smtClean="0"/>
              <a:t>fagg</a:t>
            </a:r>
            <a:r>
              <a:rPr lang="en-US" baseline="0" dirty="0" smtClean="0"/>
              <a:t> </a:t>
            </a:r>
            <a:r>
              <a:rPr lang="en-US" baseline="0" dirty="0" err="1" smtClean="0"/>
              <a:t>riziv</a:t>
            </a:r>
            <a:r>
              <a:rPr lang="en-US" baseline="0" dirty="0" smtClean="0"/>
              <a:t> DPA)</a:t>
            </a:r>
            <a:endParaRPr lang="en-US" dirty="0" smtClean="0"/>
          </a:p>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4</a:t>
            </a:fld>
            <a:endParaRPr lang="fr-BE"/>
          </a:p>
        </p:txBody>
      </p:sp>
    </p:spTree>
    <p:extLst>
      <p:ext uri="{BB962C8B-B14F-4D97-AF65-F5344CB8AC3E}">
        <p14:creationId xmlns:p14="http://schemas.microsoft.com/office/powerpoint/2010/main" val="251808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7</a:t>
            </a:fld>
            <a:endParaRPr lang="fr-BE"/>
          </a:p>
        </p:txBody>
      </p:sp>
    </p:spTree>
    <p:extLst>
      <p:ext uri="{BB962C8B-B14F-4D97-AF65-F5344CB8AC3E}">
        <p14:creationId xmlns:p14="http://schemas.microsoft.com/office/powerpoint/2010/main" val="85636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10</a:t>
            </a:fld>
            <a:endParaRPr lang="fr-BE"/>
          </a:p>
        </p:txBody>
      </p:sp>
    </p:spTree>
    <p:extLst>
      <p:ext uri="{BB962C8B-B14F-4D97-AF65-F5344CB8AC3E}">
        <p14:creationId xmlns:p14="http://schemas.microsoft.com/office/powerpoint/2010/main" val="17584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13</a:t>
            </a:fld>
            <a:endParaRPr lang="fr-BE"/>
          </a:p>
        </p:txBody>
      </p:sp>
    </p:spTree>
    <p:extLst>
      <p:ext uri="{BB962C8B-B14F-4D97-AF65-F5344CB8AC3E}">
        <p14:creationId xmlns:p14="http://schemas.microsoft.com/office/powerpoint/2010/main" val="152811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13/09/2018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13/09/2018</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13/09/2018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13/09/2018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13/09/2018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3.png"/><Relationship Id="rId7" Type="http://schemas.microsoft.com/office/2007/relationships/hdphoto" Target="../media/hdphoto5.wdp"/><Relationship Id="rId12"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7.png"/><Relationship Id="rId5" Type="http://schemas.microsoft.com/office/2007/relationships/hdphoto" Target="../media/hdphoto4.wdp"/><Relationship Id="rId10" Type="http://schemas.openxmlformats.org/officeDocument/2006/relationships/image" Target="../media/image46.png"/><Relationship Id="rId4" Type="http://schemas.openxmlformats.org/officeDocument/2006/relationships/image" Target="../media/image13.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18" Type="http://schemas.openxmlformats.org/officeDocument/2006/relationships/image" Target="../media/image60.png"/><Relationship Id="rId26" Type="http://schemas.openxmlformats.org/officeDocument/2006/relationships/hyperlink" Target="https://www.rjv.fgov.be/nl" TargetMode="External"/><Relationship Id="rId3" Type="http://schemas.openxmlformats.org/officeDocument/2006/relationships/image" Target="../media/image48.png"/><Relationship Id="rId21" Type="http://schemas.openxmlformats.org/officeDocument/2006/relationships/image" Target="../media/image63.png"/><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59.gif"/><Relationship Id="rId25" Type="http://schemas.openxmlformats.org/officeDocument/2006/relationships/image" Target="../media/image67.jpeg"/><Relationship Id="rId2" Type="http://schemas.openxmlformats.org/officeDocument/2006/relationships/notesSlide" Target="../notesSlides/notesSlide4.xml"/><Relationship Id="rId16" Type="http://schemas.openxmlformats.org/officeDocument/2006/relationships/image" Target="../media/image9.png"/><Relationship Id="rId20" Type="http://schemas.openxmlformats.org/officeDocument/2006/relationships/image" Target="../media/image62.png"/><Relationship Id="rId29"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5.png"/><Relationship Id="rId24" Type="http://schemas.openxmlformats.org/officeDocument/2006/relationships/image" Target="../media/image66.png"/><Relationship Id="rId5" Type="http://schemas.openxmlformats.org/officeDocument/2006/relationships/image" Target="../media/image50.png"/><Relationship Id="rId15" Type="http://schemas.openxmlformats.org/officeDocument/2006/relationships/hyperlink" Target="http://www.riziv.fgov.be/nl/Paginas/default.aspx" TargetMode="External"/><Relationship Id="rId23" Type="http://schemas.openxmlformats.org/officeDocument/2006/relationships/image" Target="../media/image65.png"/><Relationship Id="rId28" Type="http://schemas.openxmlformats.org/officeDocument/2006/relationships/image" Target="../media/image69.png"/><Relationship Id="rId10" Type="http://schemas.openxmlformats.org/officeDocument/2006/relationships/image" Target="../media/image54.png"/><Relationship Id="rId19" Type="http://schemas.openxmlformats.org/officeDocument/2006/relationships/image" Target="../media/image61.png"/><Relationship Id="rId4" Type="http://schemas.openxmlformats.org/officeDocument/2006/relationships/image" Target="../media/image49.png"/><Relationship Id="rId9" Type="http://schemas.openxmlformats.org/officeDocument/2006/relationships/image" Target="../media/image6.png"/><Relationship Id="rId14" Type="http://schemas.openxmlformats.org/officeDocument/2006/relationships/image" Target="../media/image58.png"/><Relationship Id="rId22" Type="http://schemas.openxmlformats.org/officeDocument/2006/relationships/image" Target="../media/image64.png"/><Relationship Id="rId27"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hyperlink" Target="https://twitter.com/IctReuse" TargetMode="External"/><Relationship Id="rId3" Type="http://schemas.openxmlformats.org/officeDocument/2006/relationships/hyperlink" Target="mailto:reuse@smals.be" TargetMode="External"/><Relationship Id="rId7"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42.png"/><Relationship Id="rId5" Type="http://schemas.openxmlformats.org/officeDocument/2006/relationships/hyperlink" Target="https://www.ehealth.fgov.be/ehealthplatform/" TargetMode="External"/><Relationship Id="rId10" Type="http://schemas.openxmlformats.org/officeDocument/2006/relationships/hyperlink" Target="https://www.linkedin.com/company/reuse-ict/" TargetMode="External"/><Relationship Id="rId4" Type="http://schemas.openxmlformats.org/officeDocument/2006/relationships/hyperlink" Target="https://reuse.smals.be/" TargetMode="External"/><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gif"/><Relationship Id="rId18" Type="http://schemas.openxmlformats.org/officeDocument/2006/relationships/image" Target="../media/image13.png"/><Relationship Id="rId26"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hyperlink" Target="http://www.health.belgium.be/nl" TargetMode="External"/><Relationship Id="rId17" Type="http://schemas.microsoft.com/office/2007/relationships/hdphoto" Target="../media/hdphoto3.wdp"/><Relationship Id="rId25" Type="http://schemas.openxmlformats.org/officeDocument/2006/relationships/image" Target="../media/image18.png"/><Relationship Id="rId33"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4.jpeg"/><Relationship Id="rId29" Type="http://schemas.openxmlformats.org/officeDocument/2006/relationships/image" Target="../media/image22.pn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9.png"/><Relationship Id="rId24" Type="http://schemas.openxmlformats.org/officeDocument/2006/relationships/image" Target="../media/image17.png"/><Relationship Id="rId32"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11.png"/><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hyperlink" Target="http://www.riziv.fgov.be/nl/Paginas/default.aspx" TargetMode="External"/><Relationship Id="rId19" Type="http://schemas.microsoft.com/office/2007/relationships/hdphoto" Target="../media/hdphoto4.wdp"/><Relationship Id="rId31"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hyperlink" Target="http://www.afmps.be/nl" TargetMode="External"/><Relationship Id="rId22" Type="http://schemas.microsoft.com/office/2007/relationships/hdphoto" Target="../media/hdphoto5.wdp"/><Relationship Id="rId27" Type="http://schemas.openxmlformats.org/officeDocument/2006/relationships/image" Target="../media/image20.png"/><Relationship Id="rId30"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diagramColors" Target="../diagrams/colors1.xml"/><Relationship Id="rId5" Type="http://schemas.openxmlformats.org/officeDocument/2006/relationships/image" Target="../media/image29.png"/><Relationship Id="rId10" Type="http://schemas.openxmlformats.org/officeDocument/2006/relationships/diagramQuickStyle" Target="../diagrams/quickStyle1.xml"/><Relationship Id="rId4" Type="http://schemas.openxmlformats.org/officeDocument/2006/relationships/image" Target="../media/image28.pn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masant&#233;.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2023"/>
          </a:xfrm>
        </p:spPr>
        <p:txBody>
          <a:bodyPr>
            <a:normAutofit/>
          </a:bodyPr>
          <a:lstStyle/>
          <a:p>
            <a:r>
              <a:rPr lang="en-US" sz="2000" b="1" dirty="0">
                <a:solidFill>
                  <a:srgbClr val="07766F"/>
                </a:solidFill>
              </a:rPr>
              <a:t>Software reuse in the Belgian social security and health care </a:t>
            </a:r>
            <a:r>
              <a:rPr lang="en-US" sz="2000" b="1" dirty="0" smtClean="0">
                <a:solidFill>
                  <a:srgbClr val="07766F"/>
                </a:solidFill>
              </a:rPr>
              <a:t/>
            </a:r>
            <a:br>
              <a:rPr lang="en-US" sz="2000" b="1" dirty="0" smtClean="0">
                <a:solidFill>
                  <a:srgbClr val="07766F"/>
                </a:solidFill>
              </a:rPr>
            </a:br>
            <a:r>
              <a:rPr lang="en-US" b="1" dirty="0">
                <a:solidFill>
                  <a:srgbClr val="07766F"/>
                </a:solidFill>
              </a:rPr>
              <a:t>The eHealth </a:t>
            </a:r>
            <a:r>
              <a:rPr lang="en-US" b="1" dirty="0" smtClean="0">
                <a:solidFill>
                  <a:srgbClr val="07766F"/>
                </a:solidFill>
              </a:rPr>
              <a:t>case</a:t>
            </a:r>
            <a:endParaRPr lang="en-US" b="1" dirty="0">
              <a:solidFill>
                <a:srgbClr val="07766F"/>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660" y="1222871"/>
            <a:ext cx="9353320" cy="4377354"/>
          </a:xfrm>
        </p:spPr>
      </p:pic>
      <p:sp>
        <p:nvSpPr>
          <p:cNvPr id="9" name="Rectangle 8"/>
          <p:cNvSpPr/>
          <p:nvPr/>
        </p:nvSpPr>
        <p:spPr>
          <a:xfrm>
            <a:off x="0" y="6083086"/>
            <a:ext cx="9144000" cy="646331"/>
          </a:xfrm>
          <a:prstGeom prst="rect">
            <a:avLst/>
          </a:prstGeom>
        </p:spPr>
        <p:txBody>
          <a:bodyPr wrap="square">
            <a:spAutoFit/>
          </a:bodyPr>
          <a:lstStyle/>
          <a:p>
            <a:pPr algn="ctr"/>
            <a:r>
              <a:rPr lang="en-US" dirty="0">
                <a:solidFill>
                  <a:srgbClr val="07766F"/>
                </a:solidFill>
                <a:latin typeface="Arial" panose="020B0604020202020204" pitchFamily="34" charset="0"/>
                <a:ea typeface="+mj-ea"/>
                <a:cs typeface="Arial" panose="020B0604020202020204" pitchFamily="34" charset="0"/>
              </a:rPr>
              <a:t>Sharing &amp; Reuse Conference, June 11th 2019 </a:t>
            </a:r>
            <a:br>
              <a:rPr lang="en-US" dirty="0">
                <a:solidFill>
                  <a:srgbClr val="07766F"/>
                </a:solidFill>
                <a:latin typeface="Arial" panose="020B0604020202020204" pitchFamily="34" charset="0"/>
                <a:ea typeface="+mj-ea"/>
                <a:cs typeface="Arial" panose="020B0604020202020204" pitchFamily="34" charset="0"/>
              </a:rPr>
            </a:br>
            <a:r>
              <a:rPr lang="en-US" dirty="0" smtClean="0">
                <a:solidFill>
                  <a:srgbClr val="07766F"/>
                </a:solidFill>
                <a:latin typeface="Arial" panose="020B0604020202020204" pitchFamily="34" charset="0"/>
                <a:ea typeface="+mj-ea"/>
                <a:cs typeface="Arial" panose="020B0604020202020204" pitchFamily="34" charset="0"/>
              </a:rPr>
              <a:t>karel.vaneeckhoutte@ehealth.fgov.be</a:t>
            </a:r>
            <a:endParaRPr lang="en-US" dirty="0">
              <a:solidFill>
                <a:srgbClr val="07766F"/>
              </a:solidFill>
              <a:latin typeface="Arial" panose="020B0604020202020204" pitchFamily="34" charset="0"/>
              <a:ea typeface="+mj-ea"/>
              <a:cs typeface="Arial" panose="020B0604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789" r="83862" b="92911"/>
          <a:stretch/>
        </p:blipFill>
        <p:spPr>
          <a:xfrm>
            <a:off x="7525474" y="6190227"/>
            <a:ext cx="1475656" cy="432048"/>
          </a:xfrm>
          <a:prstGeom prst="rect">
            <a:avLst/>
          </a:prstGeom>
        </p:spPr>
      </p:pic>
      <p:sp>
        <p:nvSpPr>
          <p:cNvPr id="6" name="Title 1"/>
          <p:cNvSpPr txBox="1">
            <a:spLocks/>
          </p:cNvSpPr>
          <p:nvPr/>
        </p:nvSpPr>
        <p:spPr>
          <a:xfrm>
            <a:off x="0" y="4803353"/>
            <a:ext cx="9144000" cy="72471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endParaRPr lang="en-US" b="1" dirty="0">
              <a:solidFill>
                <a:srgbClr val="7999A8"/>
              </a:solidFill>
            </a:endParaRPr>
          </a:p>
        </p:txBody>
      </p:sp>
      <p:sp>
        <p:nvSpPr>
          <p:cNvPr id="10" name="Title 1"/>
          <p:cNvSpPr txBox="1">
            <a:spLocks/>
          </p:cNvSpPr>
          <p:nvPr/>
        </p:nvSpPr>
        <p:spPr>
          <a:xfrm>
            <a:off x="0" y="4519632"/>
            <a:ext cx="9144000" cy="1322023"/>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US" sz="4800" b="1" dirty="0" smtClean="0">
                <a:ln>
                  <a:solidFill>
                    <a:srgbClr val="7999A8"/>
                  </a:solidFill>
                </a:ln>
                <a:solidFill>
                  <a:srgbClr val="B61D00"/>
                </a:solidFill>
              </a:rPr>
              <a:t>Information</a:t>
            </a:r>
            <a:r>
              <a:rPr lang="en-US" sz="4800" b="1" dirty="0" smtClean="0">
                <a:ln>
                  <a:solidFill>
                    <a:srgbClr val="7999A8"/>
                  </a:solidFill>
                </a:ln>
                <a:solidFill>
                  <a:schemeClr val="bg1"/>
                </a:solidFill>
              </a:rPr>
              <a:t> </a:t>
            </a:r>
            <a:r>
              <a:rPr lang="en-US" sz="4800" b="1" dirty="0" smtClean="0">
                <a:ln>
                  <a:solidFill>
                    <a:srgbClr val="7999A8"/>
                  </a:solidFill>
                </a:ln>
                <a:solidFill>
                  <a:srgbClr val="B61D00"/>
                </a:solidFill>
              </a:rPr>
              <a:t>saves lives</a:t>
            </a:r>
            <a:endParaRPr lang="en-US" sz="4800" b="1" dirty="0">
              <a:ln>
                <a:solidFill>
                  <a:srgbClr val="7999A8"/>
                </a:solidFill>
              </a:ln>
              <a:solidFill>
                <a:srgbClr val="B61D0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39" y="6136656"/>
            <a:ext cx="539190" cy="539190"/>
          </a:xfrm>
          <a:prstGeom prst="rect">
            <a:avLst/>
          </a:prstGeom>
        </p:spPr>
      </p:pic>
    </p:spTree>
    <p:extLst>
      <p:ext uri="{BB962C8B-B14F-4D97-AF65-F5344CB8AC3E}">
        <p14:creationId xmlns:p14="http://schemas.microsoft.com/office/powerpoint/2010/main" val="2851711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Results</a:t>
            </a:r>
            <a:r>
              <a:rPr lang="nl-BE" dirty="0" smtClean="0"/>
              <a:t> &amp; benefits</a:t>
            </a:r>
            <a:endParaRPr lang="en-US" dirty="0"/>
          </a:p>
        </p:txBody>
      </p:sp>
      <p:grpSp>
        <p:nvGrpSpPr>
          <p:cNvPr id="42" name="Group 41"/>
          <p:cNvGrpSpPr/>
          <p:nvPr/>
        </p:nvGrpSpPr>
        <p:grpSpPr>
          <a:xfrm>
            <a:off x="6202801" y="841998"/>
            <a:ext cx="2372765" cy="2187321"/>
            <a:chOff x="4047163" y="1104236"/>
            <a:chExt cx="2372765" cy="2187321"/>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213" y="1104236"/>
              <a:ext cx="1004665" cy="1116000"/>
            </a:xfrm>
            <a:prstGeom prst="rect">
              <a:avLst/>
            </a:prstGeom>
          </p:spPr>
        </p:pic>
        <p:sp>
          <p:nvSpPr>
            <p:cNvPr id="12" name="Rectangle 11"/>
            <p:cNvSpPr/>
            <p:nvPr/>
          </p:nvSpPr>
          <p:spPr>
            <a:xfrm>
              <a:off x="4047163" y="2337450"/>
              <a:ext cx="2372765" cy="954107"/>
            </a:xfrm>
            <a:prstGeom prst="rect">
              <a:avLst/>
            </a:prstGeom>
          </p:spPr>
          <p:txBody>
            <a:bodyPr wrap="none">
              <a:spAutoFit/>
            </a:bodyPr>
            <a:lstStyle/>
            <a:p>
              <a:pPr algn="ctr"/>
              <a:r>
                <a:rPr lang="en-US" sz="2400" b="1" dirty="0" smtClean="0">
                  <a:solidFill>
                    <a:srgbClr val="4A6C5B"/>
                  </a:solidFill>
                  <a:latin typeface="Arial" panose="020B0604020202020204" pitchFamily="34" charset="0"/>
                  <a:cs typeface="Arial" panose="020B0604020202020204" pitchFamily="34" charset="0"/>
                </a:rPr>
                <a:t>84 million </a:t>
              </a:r>
            </a:p>
            <a:p>
              <a:pPr algn="ctr"/>
              <a:r>
                <a:rPr lang="en-US" sz="1600" b="1" dirty="0" smtClean="0">
                  <a:solidFill>
                    <a:srgbClr val="4A6C5B"/>
                  </a:solidFill>
                  <a:latin typeface="Arial" panose="020B0604020202020204" pitchFamily="34" charset="0"/>
                  <a:cs typeface="Arial" panose="020B0604020202020204" pitchFamily="34" charset="0"/>
                </a:rPr>
                <a:t>Messages / year</a:t>
              </a:r>
            </a:p>
            <a:p>
              <a:pPr algn="ctr"/>
              <a:r>
                <a:rPr lang="en-US" sz="1600" b="1" dirty="0" smtClean="0">
                  <a:solidFill>
                    <a:srgbClr val="4A6C5B"/>
                  </a:solidFill>
                  <a:latin typeface="Arial" panose="020B0604020202020204" pitchFamily="34" charset="0"/>
                  <a:cs typeface="Arial" panose="020B0604020202020204" pitchFamily="34" charset="0"/>
                </a:rPr>
                <a:t>via secure </a:t>
              </a:r>
              <a:r>
                <a:rPr lang="en-US" sz="1600" b="1" dirty="0" err="1" smtClean="0">
                  <a:solidFill>
                    <a:srgbClr val="4A6C5B"/>
                  </a:solidFill>
                  <a:latin typeface="Arial" panose="020B0604020202020204" pitchFamily="34" charset="0"/>
                  <a:cs typeface="Arial" panose="020B0604020202020204" pitchFamily="34" charset="0"/>
                </a:rPr>
                <a:t>eHealthBox</a:t>
              </a:r>
              <a:endParaRPr lang="en-US" sz="1600" b="1" dirty="0" smtClean="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3858148" y="1010850"/>
            <a:ext cx="1316386" cy="1846864"/>
            <a:chOff x="8080911" y="1198472"/>
            <a:chExt cx="1316386" cy="1846864"/>
          </a:xfrm>
        </p:grpSpPr>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8118935" y="1198472"/>
              <a:ext cx="1240334" cy="1240334"/>
            </a:xfrm>
            <a:prstGeom prst="rect">
              <a:avLst/>
            </a:prstGeom>
          </p:spPr>
        </p:pic>
        <p:sp>
          <p:nvSpPr>
            <p:cNvPr id="15" name="Rectangle 14"/>
            <p:cNvSpPr/>
            <p:nvPr/>
          </p:nvSpPr>
          <p:spPr>
            <a:xfrm>
              <a:off x="8080911" y="2337450"/>
              <a:ext cx="1316386" cy="707886"/>
            </a:xfrm>
            <a:prstGeom prst="rect">
              <a:avLst/>
            </a:prstGeom>
          </p:spPr>
          <p:txBody>
            <a:bodyPr wrap="none">
              <a:spAutoFit/>
            </a:bodyPr>
            <a:lstStyle/>
            <a:p>
              <a:pPr algn="ctr"/>
              <a:r>
                <a:rPr lang="en-US" sz="2400" b="1" dirty="0" smtClean="0">
                  <a:solidFill>
                    <a:srgbClr val="4A6C5B"/>
                  </a:solidFill>
                  <a:latin typeface="Arial" panose="020B0604020202020204" pitchFamily="34" charset="0"/>
                  <a:cs typeface="Arial" panose="020B0604020202020204" pitchFamily="34" charset="0"/>
                </a:rPr>
                <a:t>+62%</a:t>
              </a:r>
              <a:r>
                <a:rPr lang="en-US" sz="2800" b="1" dirty="0">
                  <a:solidFill>
                    <a:srgbClr val="4A6C5B"/>
                  </a:solidFill>
                  <a:latin typeface="Arial" panose="020B0604020202020204" pitchFamily="34" charset="0"/>
                  <a:cs typeface="Arial" panose="020B0604020202020204" pitchFamily="34" charset="0"/>
                </a:rPr>
                <a:t/>
              </a:r>
              <a:br>
                <a:rPr lang="en-US" sz="2800" b="1" dirty="0">
                  <a:solidFill>
                    <a:srgbClr val="4A6C5B"/>
                  </a:solidFill>
                  <a:latin typeface="Arial" panose="020B0604020202020204" pitchFamily="34" charset="0"/>
                  <a:cs typeface="Arial" panose="020B0604020202020204" pitchFamily="34" charset="0"/>
                </a:rPr>
              </a:br>
              <a:r>
                <a:rPr lang="en-US" sz="1600" b="1" dirty="0" smtClean="0">
                  <a:solidFill>
                    <a:srgbClr val="4A6C5B"/>
                  </a:solidFill>
                  <a:latin typeface="Arial" panose="020B0604020202020204" pitchFamily="34" charset="0"/>
                  <a:cs typeface="Arial" panose="020B0604020202020204" pitchFamily="34" charset="0"/>
                </a:rPr>
                <a:t>went digital</a:t>
              </a:r>
              <a:endParaRPr lang="en-US" sz="1600" b="1" dirty="0">
                <a:solidFill>
                  <a:srgbClr val="4A6C5B"/>
                </a:solidFill>
                <a:latin typeface="Arial" panose="020B0604020202020204" pitchFamily="34" charset="0"/>
                <a:cs typeface="Arial" panose="020B0604020202020204" pitchFamily="34" charset="0"/>
              </a:endParaRPr>
            </a:p>
          </p:txBody>
        </p:sp>
      </p:grpSp>
      <p:grpSp>
        <p:nvGrpSpPr>
          <p:cNvPr id="35" name="Group 34"/>
          <p:cNvGrpSpPr/>
          <p:nvPr/>
        </p:nvGrpSpPr>
        <p:grpSpPr>
          <a:xfrm>
            <a:off x="913181" y="5398268"/>
            <a:ext cx="889987" cy="1071440"/>
            <a:chOff x="101697" y="4873479"/>
            <a:chExt cx="889987" cy="1071440"/>
          </a:xfrm>
        </p:grpSpPr>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86690" y="4873479"/>
              <a:ext cx="720000" cy="720000"/>
            </a:xfrm>
            <a:prstGeom prst="rect">
              <a:avLst/>
            </a:prstGeom>
          </p:spPr>
        </p:pic>
        <p:sp>
          <p:nvSpPr>
            <p:cNvPr id="21" name="Rectangle 20"/>
            <p:cNvSpPr/>
            <p:nvPr/>
          </p:nvSpPr>
          <p:spPr>
            <a:xfrm>
              <a:off x="101697" y="5575587"/>
              <a:ext cx="889987"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14.000</a:t>
              </a:r>
              <a:endParaRPr lang="en-US" b="1" dirty="0">
                <a:solidFill>
                  <a:srgbClr val="4A6C5B"/>
                </a:solidFill>
                <a:latin typeface="Arial" panose="020B0604020202020204" pitchFamily="34" charset="0"/>
                <a:cs typeface="Arial" panose="020B0604020202020204" pitchFamily="34" charset="0"/>
              </a:endParaRPr>
            </a:p>
          </p:txBody>
        </p:sp>
      </p:grpSp>
      <p:grpSp>
        <p:nvGrpSpPr>
          <p:cNvPr id="37" name="Group 36"/>
          <p:cNvGrpSpPr/>
          <p:nvPr/>
        </p:nvGrpSpPr>
        <p:grpSpPr>
          <a:xfrm>
            <a:off x="2088081" y="5398268"/>
            <a:ext cx="761747" cy="1071440"/>
            <a:chOff x="2766306" y="4873479"/>
            <a:chExt cx="761747" cy="1071440"/>
          </a:xfrm>
        </p:grpSpPr>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787179" y="4873479"/>
              <a:ext cx="720000" cy="720000"/>
            </a:xfrm>
            <a:prstGeom prst="rect">
              <a:avLst/>
            </a:prstGeom>
          </p:spPr>
        </p:pic>
        <p:sp>
          <p:nvSpPr>
            <p:cNvPr id="22" name="Rectangle 21"/>
            <p:cNvSpPr/>
            <p:nvPr/>
          </p:nvSpPr>
          <p:spPr>
            <a:xfrm>
              <a:off x="2766306" y="5575587"/>
              <a:ext cx="761747"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4.800</a:t>
              </a:r>
              <a:endParaRPr lang="en-US" b="1" dirty="0">
                <a:solidFill>
                  <a:srgbClr val="4A6C5B"/>
                </a:solidFill>
                <a:latin typeface="Arial" panose="020B0604020202020204" pitchFamily="34" charset="0"/>
                <a:cs typeface="Arial" panose="020B0604020202020204" pitchFamily="34" charset="0"/>
              </a:endParaRPr>
            </a:p>
          </p:txBody>
        </p:sp>
      </p:grpSp>
      <p:grpSp>
        <p:nvGrpSpPr>
          <p:cNvPr id="38" name="Group 37"/>
          <p:cNvGrpSpPr/>
          <p:nvPr/>
        </p:nvGrpSpPr>
        <p:grpSpPr>
          <a:xfrm>
            <a:off x="948380" y="4279670"/>
            <a:ext cx="2018501" cy="985913"/>
            <a:chOff x="2440798" y="5944919"/>
            <a:chExt cx="1485421" cy="725325"/>
          </a:xfrm>
        </p:grpSpPr>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2850" y="5944919"/>
              <a:ext cx="427673" cy="405050"/>
            </a:xfrm>
            <a:prstGeom prst="rect">
              <a:avLst/>
            </a:prstGeom>
          </p:spPr>
        </p:pic>
        <p:sp>
          <p:nvSpPr>
            <p:cNvPr id="24" name="Rectangle 23"/>
            <p:cNvSpPr/>
            <p:nvPr/>
          </p:nvSpPr>
          <p:spPr>
            <a:xfrm>
              <a:off x="2440798" y="6398531"/>
              <a:ext cx="1485421" cy="271713"/>
            </a:xfrm>
            <a:prstGeom prst="rect">
              <a:avLst/>
            </a:prstGeom>
          </p:spPr>
          <p:txBody>
            <a:bodyPr wrap="none">
              <a:spAutoFit/>
            </a:bodyPr>
            <a:lstStyle/>
            <a:p>
              <a:pPr algn="ctr"/>
              <a:r>
                <a:rPr lang="en-US" b="1" dirty="0" smtClean="0">
                  <a:solidFill>
                    <a:srgbClr val="C00000"/>
                  </a:solidFill>
                  <a:latin typeface="Arial" panose="020B0604020202020204" pitchFamily="34" charset="0"/>
                  <a:cs typeface="Arial" panose="020B0604020202020204" pitchFamily="34" charset="0"/>
                </a:rPr>
                <a:t>5 million / month</a:t>
              </a:r>
              <a:endParaRPr lang="en-US" b="1" dirty="0">
                <a:solidFill>
                  <a:srgbClr val="C0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5070594" y="4816492"/>
            <a:ext cx="3788217" cy="1883551"/>
            <a:chOff x="4863895" y="5237128"/>
            <a:chExt cx="3788217" cy="1883551"/>
          </a:xfrm>
        </p:grpSpPr>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9206" y="5237128"/>
              <a:ext cx="1617587" cy="864000"/>
            </a:xfrm>
            <a:prstGeom prst="rect">
              <a:avLst/>
            </a:prstGeom>
          </p:spPr>
        </p:pic>
        <p:sp>
          <p:nvSpPr>
            <p:cNvPr id="26" name="Rectangle 25"/>
            <p:cNvSpPr/>
            <p:nvPr/>
          </p:nvSpPr>
          <p:spPr>
            <a:xfrm>
              <a:off x="4863895" y="6166572"/>
              <a:ext cx="3788217" cy="954107"/>
            </a:xfrm>
            <a:prstGeom prst="rect">
              <a:avLst/>
            </a:prstGeom>
          </p:spPr>
          <p:txBody>
            <a:bodyPr wrap="none">
              <a:spAutoFit/>
            </a:bodyPr>
            <a:lstStyle/>
            <a:p>
              <a:pPr algn="ctr"/>
              <a:r>
                <a:rPr lang="en-US" sz="2400" b="1" dirty="0" smtClean="0">
                  <a:solidFill>
                    <a:srgbClr val="4A6C5B"/>
                  </a:solidFill>
                  <a:latin typeface="Arial" panose="020B0604020202020204" pitchFamily="34" charset="0"/>
                  <a:cs typeface="Arial" panose="020B0604020202020204" pitchFamily="34" charset="0"/>
                </a:rPr>
                <a:t>3,4 million</a:t>
              </a:r>
            </a:p>
            <a:p>
              <a:pPr algn="ctr"/>
              <a:r>
                <a:rPr lang="en-US" sz="1600" b="1" dirty="0" smtClean="0">
                  <a:solidFill>
                    <a:srgbClr val="4A6C5B"/>
                  </a:solidFill>
                  <a:latin typeface="Arial" panose="020B0604020202020204" pitchFamily="34" charset="0"/>
                  <a:cs typeface="Arial" panose="020B0604020202020204" pitchFamily="34" charset="0"/>
                </a:rPr>
                <a:t>Belgian patients with </a:t>
              </a:r>
            </a:p>
            <a:p>
              <a:pPr algn="ctr"/>
              <a:r>
                <a:rPr lang="en-US" sz="1600" b="1" dirty="0" smtClean="0">
                  <a:solidFill>
                    <a:srgbClr val="4A6C5B"/>
                  </a:solidFill>
                  <a:latin typeface="Arial" panose="020B0604020202020204" pitchFamily="34" charset="0"/>
                  <a:cs typeface="Arial" panose="020B0604020202020204" pitchFamily="34" charset="0"/>
                </a:rPr>
                <a:t>Summary Electronic Health Records </a:t>
              </a:r>
              <a:endParaRPr lang="en-US" sz="1600" b="1" dirty="0">
                <a:solidFill>
                  <a:srgbClr val="4A6C5B"/>
                </a:solidFill>
                <a:latin typeface="Arial" panose="020B0604020202020204" pitchFamily="34" charset="0"/>
                <a:cs typeface="Arial" panose="020B0604020202020204" pitchFamily="34" charset="0"/>
              </a:endParaRPr>
            </a:p>
          </p:txBody>
        </p:sp>
      </p:grpSp>
      <p:grpSp>
        <p:nvGrpSpPr>
          <p:cNvPr id="4" name="Group 3"/>
          <p:cNvGrpSpPr/>
          <p:nvPr/>
        </p:nvGrpSpPr>
        <p:grpSpPr>
          <a:xfrm>
            <a:off x="3580442" y="3064666"/>
            <a:ext cx="2980304" cy="1591102"/>
            <a:chOff x="5333767" y="3322850"/>
            <a:chExt cx="2980304" cy="1591102"/>
          </a:xfrm>
        </p:grpSpPr>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0781" y="3322850"/>
              <a:ext cx="1326268" cy="864000"/>
            </a:xfrm>
            <a:prstGeom prst="rect">
              <a:avLst/>
            </a:prstGeom>
          </p:spPr>
        </p:pic>
        <p:sp>
          <p:nvSpPr>
            <p:cNvPr id="29" name="Rectangle 28"/>
            <p:cNvSpPr/>
            <p:nvPr/>
          </p:nvSpPr>
          <p:spPr>
            <a:xfrm>
              <a:off x="5333767" y="4206066"/>
              <a:ext cx="2980304" cy="707886"/>
            </a:xfrm>
            <a:prstGeom prst="rect">
              <a:avLst/>
            </a:prstGeom>
          </p:spPr>
          <p:txBody>
            <a:bodyPr wrap="none">
              <a:spAutoFit/>
            </a:bodyPr>
            <a:lstStyle/>
            <a:p>
              <a:pPr algn="ctr"/>
              <a:r>
                <a:rPr lang="en-US" sz="2400" b="1" spc="100" dirty="0" smtClean="0">
                  <a:solidFill>
                    <a:srgbClr val="C00000"/>
                  </a:solidFill>
                  <a:latin typeface="Arial" panose="020B0604020202020204" pitchFamily="34" charset="0"/>
                  <a:cs typeface="Arial" panose="020B0604020202020204" pitchFamily="34" charset="0"/>
                </a:rPr>
                <a:t>13.300.000.000</a:t>
              </a:r>
            </a:p>
            <a:p>
              <a:pPr algn="ctr"/>
              <a:r>
                <a:rPr lang="en-US" sz="1600" b="1" dirty="0" smtClean="0">
                  <a:solidFill>
                    <a:srgbClr val="4A6C5B"/>
                  </a:solidFill>
                  <a:latin typeface="Arial" panose="020B0604020202020204" pitchFamily="34" charset="0"/>
                  <a:cs typeface="Arial" panose="020B0604020202020204" pitchFamily="34" charset="0"/>
                </a:rPr>
                <a:t>Digital transactions annually</a:t>
              </a:r>
              <a:endParaRPr lang="en-US" sz="1600" b="1" dirty="0">
                <a:solidFill>
                  <a:srgbClr val="4A6C5B"/>
                </a:solidFill>
                <a:latin typeface="Arial" panose="020B0604020202020204" pitchFamily="34" charset="0"/>
                <a:cs typeface="Arial" panose="020B0604020202020204" pitchFamily="34" charset="0"/>
              </a:endParaRPr>
            </a:p>
          </p:txBody>
        </p:sp>
      </p:grpSp>
      <p:grpSp>
        <p:nvGrpSpPr>
          <p:cNvPr id="41" name="Group 40"/>
          <p:cNvGrpSpPr/>
          <p:nvPr/>
        </p:nvGrpSpPr>
        <p:grpSpPr>
          <a:xfrm>
            <a:off x="748197" y="680666"/>
            <a:ext cx="1939954" cy="2231992"/>
            <a:chOff x="1033056" y="1059565"/>
            <a:chExt cx="1939954" cy="2231992"/>
          </a:xfrm>
        </p:grpSpPr>
        <p:grpSp>
          <p:nvGrpSpPr>
            <p:cNvPr id="13" name="Group 12"/>
            <p:cNvGrpSpPr/>
            <p:nvPr/>
          </p:nvGrpSpPr>
          <p:grpSpPr>
            <a:xfrm>
              <a:off x="1331576" y="1059565"/>
              <a:ext cx="1342914" cy="1098997"/>
              <a:chOff x="1125953" y="1169428"/>
              <a:chExt cx="1342914" cy="1098997"/>
            </a:xfrm>
          </p:grpSpPr>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953" y="1169428"/>
                <a:ext cx="1342914" cy="1098997"/>
              </a:xfrm>
              <a:prstGeom prst="rect">
                <a:avLst/>
              </a:prstGeom>
            </p:spPr>
          </p:pic>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l="39497" t="36834" r="39089" b="37666"/>
              <a:stretch/>
            </p:blipFill>
            <p:spPr>
              <a:xfrm>
                <a:off x="1510054" y="1308335"/>
                <a:ext cx="574712" cy="560070"/>
              </a:xfrm>
              <a:prstGeom prst="rect">
                <a:avLst/>
              </a:prstGeom>
            </p:spPr>
          </p:pic>
        </p:grpSp>
        <p:sp>
          <p:nvSpPr>
            <p:cNvPr id="40" name="Rectangle 39"/>
            <p:cNvSpPr/>
            <p:nvPr/>
          </p:nvSpPr>
          <p:spPr>
            <a:xfrm>
              <a:off x="1033056" y="2337450"/>
              <a:ext cx="1939954" cy="954107"/>
            </a:xfrm>
            <a:prstGeom prst="rect">
              <a:avLst/>
            </a:prstGeom>
          </p:spPr>
          <p:txBody>
            <a:bodyPr wrap="none">
              <a:spAutoFit/>
            </a:bodyPr>
            <a:lstStyle/>
            <a:p>
              <a:pPr algn="ctr"/>
              <a:r>
                <a:rPr lang="en-US" sz="2400" b="1" dirty="0" smtClean="0">
                  <a:solidFill>
                    <a:srgbClr val="C00000"/>
                  </a:solidFill>
                  <a:latin typeface="Arial" panose="020B0604020202020204" pitchFamily="34" charset="0"/>
                  <a:cs typeface="Arial" panose="020B0604020202020204" pitchFamily="34" charset="0"/>
                </a:rPr>
                <a:t>&gt;75%</a:t>
              </a:r>
            </a:p>
            <a:p>
              <a:pPr algn="ctr"/>
              <a:r>
                <a:rPr lang="en-US" sz="1600" b="1" dirty="0" smtClean="0">
                  <a:solidFill>
                    <a:srgbClr val="4A6C5B"/>
                  </a:solidFill>
                  <a:latin typeface="Arial" panose="020B0604020202020204" pitchFamily="34" charset="0"/>
                  <a:cs typeface="Arial" panose="020B0604020202020204" pitchFamily="34" charset="0"/>
                </a:rPr>
                <a:t>Belgian citizens’</a:t>
              </a:r>
            </a:p>
            <a:p>
              <a:pPr algn="ctr"/>
              <a:r>
                <a:rPr lang="en-US" sz="1600" b="1" dirty="0" smtClean="0">
                  <a:solidFill>
                    <a:srgbClr val="4A6C5B"/>
                  </a:solidFill>
                  <a:latin typeface="Arial" panose="020B0604020202020204" pitchFamily="34" charset="0"/>
                  <a:cs typeface="Arial" panose="020B0604020202020204" pitchFamily="34" charset="0"/>
                </a:rPr>
                <a:t>Informed Consent</a:t>
              </a:r>
              <a:endParaRPr lang="en-US" sz="1600" b="1" dirty="0">
                <a:solidFill>
                  <a:srgbClr val="4A6C5B"/>
                </a:solidFill>
                <a:latin typeface="Arial" panose="020B0604020202020204" pitchFamily="34" charset="0"/>
                <a:cs typeface="Arial" panose="020B0604020202020204" pitchFamily="34" charset="0"/>
              </a:endParaRPr>
            </a:p>
          </p:txBody>
        </p:sp>
      </p:grpSp>
      <p:sp>
        <p:nvSpPr>
          <p:cNvPr id="47" name="Rectangle 46"/>
          <p:cNvSpPr/>
          <p:nvPr/>
        </p:nvSpPr>
        <p:spPr>
          <a:xfrm>
            <a:off x="641053" y="3847639"/>
            <a:ext cx="2603598" cy="338554"/>
          </a:xfrm>
          <a:prstGeom prst="rect">
            <a:avLst/>
          </a:prstGeom>
          <a:solidFill>
            <a:srgbClr val="4A6C5B"/>
          </a:solidFill>
        </p:spPr>
        <p:txBody>
          <a:bodyPr wrap="none">
            <a:spAutoFit/>
          </a:bodyPr>
          <a:lstStyle/>
          <a:p>
            <a:pPr algn="ctr"/>
            <a:r>
              <a:rPr lang="en-US" sz="1600" b="1" dirty="0" smtClean="0">
                <a:solidFill>
                  <a:schemeClr val="bg1"/>
                </a:solidFill>
                <a:latin typeface="Arial" panose="020B0604020202020204" pitchFamily="34" charset="0"/>
                <a:cs typeface="Arial" panose="020B0604020202020204" pitchFamily="34" charset="0"/>
              </a:rPr>
              <a:t>Electronic Prescriptions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97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Sustainability of </a:t>
            </a:r>
            <a:r>
              <a:rPr lang="en-IE" dirty="0" smtClean="0"/>
              <a:t>the solution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eHealth-platform is offering basic ICT services free of charge to all health care stakeholders in Belgium. A de facto monopoly on these services (user &amp; access management, </a:t>
            </a:r>
            <a:r>
              <a:rPr lang="en-US" dirty="0" smtClean="0"/>
              <a:t>end-to-end-encryption</a:t>
            </a:r>
            <a:r>
              <a:rPr lang="en-US" dirty="0"/>
              <a:t>, timestamping, secure messaging...) is based on the institution's mission, as defined by law. The legal mission of the eHealth-platform is also the basis for permanent financing by the Belgian government (annual budget of approximately 15 million EUR</a:t>
            </a:r>
            <a:r>
              <a:rPr lang="en-US" dirty="0" smtClean="0"/>
              <a:t>)</a:t>
            </a:r>
            <a:endParaRPr lang="en-US" dirty="0"/>
          </a:p>
          <a:p>
            <a:endParaRPr lang="en-US" dirty="0" smtClean="0"/>
          </a:p>
          <a:p>
            <a:r>
              <a:rPr lang="en-US" dirty="0" smtClean="0"/>
              <a:t>The </a:t>
            </a:r>
            <a:r>
              <a:rPr lang="en-US" dirty="0"/>
              <a:t>business owners are mandated by law to offer these eHealth basic services. Third party stakeholders wishing to exchange medical information and/or to retrieve information from eHealth-applications or authentic data sources from Belgian public social security institutions, are required to do so using the eHealth basic services</a:t>
            </a:r>
            <a:r>
              <a:rPr lang="en-US" dirty="0" smtClean="0"/>
              <a:t>.-</a:t>
            </a:r>
            <a:endParaRPr lang="en-US" dirty="0"/>
          </a:p>
          <a:p>
            <a:endParaRPr lang="en-US" dirty="0" smtClean="0"/>
          </a:p>
          <a:p>
            <a:r>
              <a:rPr lang="en-US" dirty="0" smtClean="0"/>
              <a:t>All </a:t>
            </a:r>
            <a:r>
              <a:rPr lang="en-US" dirty="0"/>
              <a:t>stakeholders are represented in advisory boards, overseeing the governance of the eHealth-platform and the evolution if its services (release planning, several releases per year</a:t>
            </a:r>
            <a:r>
              <a:rPr lang="en-US" dirty="0" smtClean="0"/>
              <a:t>)</a:t>
            </a:r>
            <a:endParaRPr lang="en-US" dirty="0"/>
          </a:p>
          <a:p>
            <a:endParaRPr lang="en-US" dirty="0" smtClean="0"/>
          </a:p>
          <a:p>
            <a:r>
              <a:rPr lang="en-US" dirty="0" smtClean="0"/>
              <a:t>Belgian </a:t>
            </a:r>
            <a:r>
              <a:rPr lang="en-US" dirty="0"/>
              <a:t>public social security institutions have integrated software reuse as a strategic axis of development and convergence in their triannual management agreements (2019-2021) with the Belgian state. The Reuse initiative is based on voluntary contribution of the existing software, systems and services. There is no direct cost involved in the initial contribution, unless the incremental effort to make technical functionality sufficiently generic, and to write broadly usable documentation. There is a consensus, proven by benchmarking, that future technical evolutions and maintenance will cost less, per stakeholder, if a service, system or component is shared among several </a:t>
            </a:r>
            <a:r>
              <a:rPr lang="en-US" dirty="0" smtClean="0"/>
              <a:t>institutions</a:t>
            </a:r>
            <a:endParaRPr lang="en-US" dirty="0"/>
          </a:p>
          <a:p>
            <a:endParaRPr lang="en-US" dirty="0" smtClean="0"/>
          </a:p>
          <a:p>
            <a:r>
              <a:rPr lang="en-US" dirty="0" smtClean="0"/>
              <a:t>Smals</a:t>
            </a:r>
            <a:r>
              <a:rPr lang="en-US" dirty="0"/>
              <a:t>, as a common shared ICT services organization, offers the legal framework for cost accounting and cost sharing. Ever since 1939 the non-profit organization, governed by its member institutions, has been offering expertise and creating economies of scale for the Belgian public social security organizations. Smals has over 1800 employees and an annual turnover of </a:t>
            </a:r>
            <a:r>
              <a:rPr lang="en-US" dirty="0" smtClean="0"/>
              <a:t>321 </a:t>
            </a:r>
            <a:r>
              <a:rPr lang="en-US" dirty="0"/>
              <a:t>million EUR (</a:t>
            </a:r>
            <a:r>
              <a:rPr lang="en-US" dirty="0" smtClean="0"/>
              <a:t>2018). </a:t>
            </a:r>
            <a:r>
              <a:rPr lang="en-US" dirty="0"/>
              <a:t>Even if the services volume offered by Smals has been growing year after year, it has no growth targets or any other for-profit mission. It aims to offer solid expertise and innovative ICT services, in a sustainable way, against reimbursement of the actual service </a:t>
            </a:r>
            <a:r>
              <a:rPr lang="en-US" dirty="0" smtClean="0"/>
              <a:t>cost</a:t>
            </a:r>
            <a:endParaRPr lang="en-US" dirty="0"/>
          </a:p>
          <a:p>
            <a:endParaRPr lang="en-US" dirty="0"/>
          </a:p>
        </p:txBody>
      </p:sp>
      <p:sp>
        <p:nvSpPr>
          <p:cNvPr id="5" name="Slide Number Placeholder 4"/>
          <p:cNvSpPr>
            <a:spLocks noGrp="1"/>
          </p:cNvSpPr>
          <p:nvPr>
            <p:ph type="sldNum" sz="quarter" idx="12"/>
          </p:nvPr>
        </p:nvSpPr>
        <p:spPr/>
        <p:txBody>
          <a:bodyPr/>
          <a:lstStyle/>
          <a:p>
            <a:fld id="{30A9230E-FFBB-4CCB-ABD7-198084EDE768}" type="slidenum">
              <a:rPr lang="fr-BE" smtClean="0"/>
              <a:t>11</a:t>
            </a:fld>
            <a:endParaRPr lang="fr-BE"/>
          </a:p>
        </p:txBody>
      </p:sp>
    </p:spTree>
    <p:extLst>
      <p:ext uri="{BB962C8B-B14F-4D97-AF65-F5344CB8AC3E}">
        <p14:creationId xmlns:p14="http://schemas.microsoft.com/office/powerpoint/2010/main" val="2346754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Vision &amp; next steps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a:t>
            </a:r>
            <a:r>
              <a:rPr lang="en-US" dirty="0" smtClean="0"/>
              <a:t>he </a:t>
            </a:r>
            <a:r>
              <a:rPr lang="en-US" dirty="0"/>
              <a:t>Belgian public social security institutions aim at creating and nurturing a culture of collaboration and reuse. All institutions are asked to think 'out of the box' and stop rewriting the same components over and over. A 'reuse competence center' has been created </a:t>
            </a:r>
            <a:r>
              <a:rPr lang="en-US" dirty="0" smtClean="0"/>
              <a:t>within the shared </a:t>
            </a:r>
            <a:r>
              <a:rPr lang="en-US" dirty="0"/>
              <a:t>services ICT organization </a:t>
            </a:r>
            <a:r>
              <a:rPr lang="en-US" dirty="0" err="1" smtClean="0"/>
              <a:t>Smals</a:t>
            </a:r>
            <a:r>
              <a:rPr lang="en-US" dirty="0" smtClean="0"/>
              <a:t>, </a:t>
            </a:r>
            <a:r>
              <a:rPr lang="en-US" dirty="0"/>
              <a:t>putting the common strategy into </a:t>
            </a:r>
            <a:r>
              <a:rPr lang="en-US" dirty="0" smtClean="0"/>
              <a:t>practice</a:t>
            </a:r>
            <a:endParaRPr lang="en-US" dirty="0" smtClean="0"/>
          </a:p>
          <a:p>
            <a:endParaRPr lang="en-US" dirty="0"/>
          </a:p>
          <a:p>
            <a:r>
              <a:rPr lang="en-US" dirty="0"/>
              <a:t>s</a:t>
            </a:r>
            <a:r>
              <a:rPr lang="en-US" dirty="0" smtClean="0"/>
              <a:t>everal </a:t>
            </a:r>
            <a:r>
              <a:rPr lang="en-US" dirty="0"/>
              <a:t>networks of high level executives and IT-professionals are put in place in order to facilitate and promote reuse within the Belgian federal government. Starting at the top, a group of chairmen of federal agencies discuss cross-institutional issues and services at a regular basis. Their respective CIO’s meet up monthly to align IT-initiatives, launch collaborative efforts for new projects and exchange best practices. Recently heads of development of several federal agencies also joined forces in order to realize cross-institutional knowledge exchange and detect common projects and components. These bodies will provide a catalyst for reuse within the Belgian federal government.</a:t>
            </a:r>
          </a:p>
          <a:p>
            <a:endParaRPr lang="en-US" dirty="0" smtClean="0"/>
          </a:p>
          <a:p>
            <a:r>
              <a:rPr lang="en-US" dirty="0"/>
              <a:t>e</a:t>
            </a:r>
            <a:r>
              <a:rPr lang="en-US" dirty="0" smtClean="0"/>
              <a:t>fforts </a:t>
            </a:r>
            <a:r>
              <a:rPr lang="en-US" dirty="0"/>
              <a:t>are ongoing to allow and encourage institutions to contribute software development by private sector suppliers to the Reuse initiative, and create awareness among private sector suppliers to also create reusable components (generic functionality, guidelines, documentation...), for example as an additional requirement in public tender procedures.</a:t>
            </a:r>
          </a:p>
          <a:p>
            <a:pPr lvl="0"/>
            <a:endParaRPr lang="en-US" dirty="0"/>
          </a:p>
          <a:p>
            <a:endParaRPr lang="en-US" dirty="0"/>
          </a:p>
        </p:txBody>
      </p:sp>
      <p:sp>
        <p:nvSpPr>
          <p:cNvPr id="5" name="Slide Number Placeholder 4"/>
          <p:cNvSpPr>
            <a:spLocks noGrp="1"/>
          </p:cNvSpPr>
          <p:nvPr>
            <p:ph type="sldNum" sz="quarter" idx="12"/>
          </p:nvPr>
        </p:nvSpPr>
        <p:spPr/>
        <p:txBody>
          <a:bodyPr/>
          <a:lstStyle/>
          <a:p>
            <a:fld id="{30A9230E-FFBB-4CCB-ABD7-198084EDE768}" type="slidenum">
              <a:rPr lang="fr-BE" smtClean="0"/>
              <a:t>12</a:t>
            </a:fld>
            <a:endParaRPr lang="fr-BE"/>
          </a:p>
        </p:txBody>
      </p:sp>
    </p:spTree>
    <p:extLst>
      <p:ext uri="{BB962C8B-B14F-4D97-AF65-F5344CB8AC3E}">
        <p14:creationId xmlns:p14="http://schemas.microsoft.com/office/powerpoint/2010/main" val="99090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855" y="3889341"/>
            <a:ext cx="252000" cy="252000"/>
          </a:xfrm>
          <a:prstGeom prst="rect">
            <a:avLst/>
          </a:prstGeom>
        </p:spPr>
      </p:pic>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856" y="3880630"/>
            <a:ext cx="252000" cy="252000"/>
          </a:xfrm>
          <a:prstGeom prst="rect">
            <a:avLst/>
          </a:prstGeom>
        </p:spPr>
      </p:pic>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146" y="3880630"/>
            <a:ext cx="252000" cy="252000"/>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217" y="3874138"/>
            <a:ext cx="252000" cy="252000"/>
          </a:xfrm>
          <a:prstGeom prst="rect">
            <a:avLst/>
          </a:prstGeom>
        </p:spPr>
      </p:pic>
      <p:pic>
        <p:nvPicPr>
          <p:cNvPr id="88"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985" y="3869799"/>
            <a:ext cx="252000" cy="252000"/>
          </a:xfrm>
          <a:prstGeom prst="rect">
            <a:avLst/>
          </a:prstGeom>
        </p:spPr>
      </p:pic>
      <p:pic>
        <p:nvPicPr>
          <p:cNvPr id="87" name="Picture 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2397" y="3871420"/>
            <a:ext cx="252000" cy="252000"/>
          </a:xfrm>
          <a:prstGeom prst="rect">
            <a:avLst/>
          </a:prstGeom>
        </p:spPr>
      </p:pic>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2396" y="3871419"/>
            <a:ext cx="252000" cy="252000"/>
          </a:xfrm>
          <a:prstGeom prst="rect">
            <a:avLst/>
          </a:prstGeom>
        </p:spPr>
      </p:pic>
      <p:pic>
        <p:nvPicPr>
          <p:cNvPr id="83"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1903" y="3853970"/>
            <a:ext cx="252000" cy="252000"/>
          </a:xfrm>
          <a:prstGeom prst="rect">
            <a:avLst/>
          </a:prstGeom>
        </p:spPr>
      </p:pic>
      <p:pic>
        <p:nvPicPr>
          <p:cNvPr id="81" name="Picture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019" y="3871387"/>
            <a:ext cx="252000" cy="252000"/>
          </a:xfrm>
          <a:prstGeom prst="rect">
            <a:avLst/>
          </a:prstGeom>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2562" y="3862680"/>
            <a:ext cx="252000" cy="252000"/>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3454" y="3877219"/>
            <a:ext cx="252000" cy="252000"/>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677" y="3872208"/>
            <a:ext cx="252000" cy="252000"/>
          </a:xfrm>
          <a:prstGeom prst="rect">
            <a:avLst/>
          </a:prstGeom>
        </p:spPr>
      </p:pic>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6843" y="3873995"/>
            <a:ext cx="252000" cy="252000"/>
          </a:xfrm>
          <a:prstGeom prst="rect">
            <a:avLst/>
          </a:prstGeom>
        </p:spPr>
      </p:pic>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745" y="3844435"/>
            <a:ext cx="252000" cy="252000"/>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795" y="1472710"/>
            <a:ext cx="252000" cy="252000"/>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220" y="3856729"/>
            <a:ext cx="252000" cy="252000"/>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081" y="3867068"/>
            <a:ext cx="252000" cy="252000"/>
          </a:xfrm>
          <a:prstGeom prst="rect">
            <a:avLst/>
          </a:prstGeom>
        </p:spPr>
      </p:pic>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6755" y="3867068"/>
            <a:ext cx="252000" cy="252000"/>
          </a:xfrm>
          <a:prstGeom prst="rect">
            <a:avLst/>
          </a:prstGeom>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275" y="1988738"/>
            <a:ext cx="252000" cy="252000"/>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1049" y="3877483"/>
            <a:ext cx="252000" cy="252000"/>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6322" y="4675015"/>
            <a:ext cx="252000" cy="252000"/>
          </a:xfrm>
          <a:prstGeom prst="rect">
            <a:avLst/>
          </a:prstGeom>
        </p:spPr>
      </p:pic>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03" y="3858328"/>
            <a:ext cx="252000" cy="252000"/>
          </a:xfrm>
          <a:prstGeom prst="rect">
            <a:avLst/>
          </a:prstGeom>
        </p:spPr>
      </p:pic>
      <p:sp>
        <p:nvSpPr>
          <p:cNvPr id="69" name="Rectangle 68"/>
          <p:cNvSpPr/>
          <p:nvPr/>
        </p:nvSpPr>
        <p:spPr>
          <a:xfrm>
            <a:off x="2046102" y="5350267"/>
            <a:ext cx="548096"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5525" y="1477078"/>
            <a:ext cx="252000" cy="252000"/>
          </a:xfrm>
          <a:prstGeom prst="rect">
            <a:avLst/>
          </a:prstGeom>
        </p:spPr>
      </p:pic>
      <p:sp>
        <p:nvSpPr>
          <p:cNvPr id="2" name="Title 1"/>
          <p:cNvSpPr>
            <a:spLocks noGrp="1"/>
          </p:cNvSpPr>
          <p:nvPr>
            <p:ph type="title"/>
          </p:nvPr>
        </p:nvSpPr>
        <p:spPr/>
        <p:txBody>
          <a:bodyPr/>
          <a:lstStyle/>
          <a:p>
            <a:r>
              <a:rPr lang="en-US" dirty="0" err="1" smtClean="0"/>
              <a:t>ReUse</a:t>
            </a:r>
            <a:r>
              <a:rPr lang="en-US" dirty="0" smtClean="0"/>
              <a:t> in Social Security</a:t>
            </a:r>
            <a:endParaRPr lang="en-US" dirty="0"/>
          </a:p>
        </p:txBody>
      </p:sp>
      <p:grpSp>
        <p:nvGrpSpPr>
          <p:cNvPr id="26" name="Group 25"/>
          <p:cNvGrpSpPr/>
          <p:nvPr/>
        </p:nvGrpSpPr>
        <p:grpSpPr>
          <a:xfrm>
            <a:off x="2910855" y="3642756"/>
            <a:ext cx="2969769" cy="576000"/>
            <a:chOff x="2910855" y="3703725"/>
            <a:chExt cx="2969769" cy="576000"/>
          </a:xfrm>
        </p:grpSpPr>
        <p:sp>
          <p:nvSpPr>
            <p:cNvPr id="25" name="Rectangle 24"/>
            <p:cNvSpPr/>
            <p:nvPr/>
          </p:nvSpPr>
          <p:spPr>
            <a:xfrm>
              <a:off x="3036438" y="3703725"/>
              <a:ext cx="2723147" cy="49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0855" y="3703725"/>
              <a:ext cx="2969769"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roup 41"/>
          <p:cNvGrpSpPr/>
          <p:nvPr/>
        </p:nvGrpSpPr>
        <p:grpSpPr>
          <a:xfrm>
            <a:off x="3769143" y="1423078"/>
            <a:ext cx="1288082" cy="395899"/>
            <a:chOff x="3769143" y="1423078"/>
            <a:chExt cx="1288082" cy="395899"/>
          </a:xfrm>
        </p:grpSpPr>
        <p:sp>
          <p:nvSpPr>
            <p:cNvPr id="41" name="Rectangle 40"/>
            <p:cNvSpPr/>
            <p:nvPr/>
          </p:nvSpPr>
          <p:spPr>
            <a:xfrm>
              <a:off x="3769143" y="1423078"/>
              <a:ext cx="128808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631" y="1423078"/>
              <a:ext cx="1216216" cy="360000"/>
            </a:xfrm>
            <a:prstGeom prst="rect">
              <a:avLst/>
            </a:prstGeom>
          </p:spPr>
        </p:pic>
      </p:grpSp>
      <p:sp>
        <p:nvSpPr>
          <p:cNvPr id="19" name="Rectangle 18"/>
          <p:cNvSpPr/>
          <p:nvPr/>
        </p:nvSpPr>
        <p:spPr>
          <a:xfrm>
            <a:off x="417889" y="922553"/>
            <a:ext cx="4097597" cy="461665"/>
          </a:xfrm>
          <a:prstGeom prst="rect">
            <a:avLst/>
          </a:prstGeom>
        </p:spPr>
        <p:txBody>
          <a:bodyPr wrap="none">
            <a:spAutoFit/>
          </a:bodyPr>
          <a:lstStyle/>
          <a:p>
            <a:r>
              <a:rPr lang="en-US" sz="2400" b="1" dirty="0" smtClean="0">
                <a:solidFill>
                  <a:srgbClr val="4A6C5B"/>
                </a:solidFill>
                <a:latin typeface="Arial" panose="020B0604020202020204" pitchFamily="34" charset="0"/>
                <a:cs typeface="Arial" panose="020B0604020202020204" pitchFamily="34" charset="0"/>
              </a:rPr>
              <a:t>Government </a:t>
            </a:r>
            <a:r>
              <a:rPr lang="en-US" sz="2400" b="1" dirty="0">
                <a:solidFill>
                  <a:srgbClr val="4A6C5B"/>
                </a:solidFill>
                <a:latin typeface="Arial" panose="020B0604020202020204" pitchFamily="34" charset="0"/>
                <a:cs typeface="Arial" panose="020B0604020202020204" pitchFamily="34" charset="0"/>
              </a:rPr>
              <a:t>wide initiative</a:t>
            </a:r>
          </a:p>
        </p:txBody>
      </p:sp>
      <p:grpSp>
        <p:nvGrpSpPr>
          <p:cNvPr id="46" name="Group 45"/>
          <p:cNvGrpSpPr/>
          <p:nvPr/>
        </p:nvGrpSpPr>
        <p:grpSpPr>
          <a:xfrm>
            <a:off x="4120946" y="6375663"/>
            <a:ext cx="486632" cy="395899"/>
            <a:chOff x="4120946" y="6375663"/>
            <a:chExt cx="486632" cy="395899"/>
          </a:xfrm>
        </p:grpSpPr>
        <p:sp>
          <p:nvSpPr>
            <p:cNvPr id="80" name="Rectangle 79"/>
            <p:cNvSpPr/>
            <p:nvPr/>
          </p:nvSpPr>
          <p:spPr>
            <a:xfrm>
              <a:off x="4120946" y="6375663"/>
              <a:ext cx="428830"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descr="Homepagina"/>
            <p:cNvPicPr>
              <a:picLocks noChangeAspect="1" noChangeArrowheads="1"/>
            </p:cNvPicPr>
            <p:nvPr/>
          </p:nvPicPr>
          <p:blipFill rotWithShape="1">
            <a:blip r:embed="rId10">
              <a:extLst>
                <a:ext uri="{28A0092B-C50C-407E-A947-70E740481C1C}">
                  <a14:useLocalDpi xmlns:a14="http://schemas.microsoft.com/office/drawing/2010/main" val="0"/>
                </a:ext>
              </a:extLst>
            </a:blip>
            <a:srcRect r="64765" b="868"/>
            <a:stretch/>
          </p:blipFill>
          <p:spPr bwMode="auto">
            <a:xfrm>
              <a:off x="4183900" y="6411298"/>
              <a:ext cx="423678"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5880624" y="2498725"/>
            <a:ext cx="1433577" cy="395899"/>
            <a:chOff x="5880624" y="2498725"/>
            <a:chExt cx="1433577" cy="395899"/>
          </a:xfrm>
        </p:grpSpPr>
        <p:sp>
          <p:nvSpPr>
            <p:cNvPr id="90" name="Rectangle 89"/>
            <p:cNvSpPr/>
            <p:nvPr/>
          </p:nvSpPr>
          <p:spPr>
            <a:xfrm>
              <a:off x="5880624" y="2498725"/>
              <a:ext cx="139467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9" descr="Beliris"/>
            <p:cNvPicPr>
              <a:picLocks noChangeAspect="1" noChangeArrowheads="1"/>
            </p:cNvPicPr>
            <p:nvPr/>
          </p:nvPicPr>
          <p:blipFill rotWithShape="1">
            <a:blip r:embed="rId11">
              <a:extLst>
                <a:ext uri="{28A0092B-C50C-407E-A947-70E740481C1C}">
                  <a14:useLocalDpi xmlns:a14="http://schemas.microsoft.com/office/drawing/2010/main" val="0"/>
                </a:ext>
              </a:extLst>
            </a:blip>
            <a:srcRect l="32706" t="32794" r="26969" b="34183"/>
            <a:stretch/>
          </p:blipFill>
          <p:spPr bwMode="auto">
            <a:xfrm>
              <a:off x="5932275" y="2534624"/>
              <a:ext cx="1381926"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703070" y="4555035"/>
            <a:ext cx="678418" cy="400264"/>
            <a:chOff x="1703070" y="4555035"/>
            <a:chExt cx="678418" cy="400264"/>
          </a:xfrm>
        </p:grpSpPr>
        <p:sp>
          <p:nvSpPr>
            <p:cNvPr id="70" name="Rectangle 69"/>
            <p:cNvSpPr/>
            <p:nvPr/>
          </p:nvSpPr>
          <p:spPr>
            <a:xfrm>
              <a:off x="1703070" y="4555035"/>
              <a:ext cx="678418"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49286" y="4595299"/>
              <a:ext cx="437247" cy="360000"/>
            </a:xfrm>
            <a:prstGeom prst="rect">
              <a:avLst/>
            </a:prstGeom>
          </p:spPr>
        </p:pic>
      </p:grpSp>
      <p:grpSp>
        <p:nvGrpSpPr>
          <p:cNvPr id="65" name="Group 64"/>
          <p:cNvGrpSpPr/>
          <p:nvPr/>
        </p:nvGrpSpPr>
        <p:grpSpPr>
          <a:xfrm>
            <a:off x="2399934" y="1878170"/>
            <a:ext cx="1288082" cy="395899"/>
            <a:chOff x="2399934" y="1878170"/>
            <a:chExt cx="1288082" cy="395899"/>
          </a:xfrm>
        </p:grpSpPr>
        <p:sp>
          <p:nvSpPr>
            <p:cNvPr id="66" name="Rectangle 65"/>
            <p:cNvSpPr/>
            <p:nvPr/>
          </p:nvSpPr>
          <p:spPr>
            <a:xfrm>
              <a:off x="2399934" y="1878170"/>
              <a:ext cx="128808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7" name="Picture 15" descr="sigedis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3581" y="1898841"/>
              <a:ext cx="92571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5161490" y="1857623"/>
            <a:ext cx="1288082" cy="401218"/>
            <a:chOff x="5161490" y="1857623"/>
            <a:chExt cx="1288082" cy="401218"/>
          </a:xfrm>
        </p:grpSpPr>
        <p:sp>
          <p:nvSpPr>
            <p:cNvPr id="76" name="Rectangle 75"/>
            <p:cNvSpPr/>
            <p:nvPr/>
          </p:nvSpPr>
          <p:spPr>
            <a:xfrm>
              <a:off x="5161490" y="1857623"/>
              <a:ext cx="128808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1" name="Picture 19" descr="Ho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7323" y="1898841"/>
              <a:ext cx="964525"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6686904" y="3821911"/>
            <a:ext cx="627297" cy="395899"/>
            <a:chOff x="6686904" y="3821911"/>
            <a:chExt cx="627297" cy="395899"/>
          </a:xfrm>
        </p:grpSpPr>
        <p:sp>
          <p:nvSpPr>
            <p:cNvPr id="82" name="Rectangle 81"/>
            <p:cNvSpPr/>
            <p:nvPr/>
          </p:nvSpPr>
          <p:spPr>
            <a:xfrm>
              <a:off x="6686904" y="3821911"/>
              <a:ext cx="627297"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ijksinstituut voor Ziekte- en Invaliditeitsverzekering (RIZIV)">
              <a:hlinkClick r:id="rId15"/>
            </p:cNvPr>
            <p:cNvPicPr>
              <a:picLocks noChangeAspect="1" noChangeArrowheads="1"/>
            </p:cNvPicPr>
            <p:nvPr/>
          </p:nvPicPr>
          <p:blipFill>
            <a:blip r:embed="rId1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21963" y="3839861"/>
              <a:ext cx="453333"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2046102" y="2534624"/>
            <a:ext cx="631094" cy="413019"/>
            <a:chOff x="2046102" y="2534624"/>
            <a:chExt cx="631094" cy="413019"/>
          </a:xfrm>
        </p:grpSpPr>
        <p:sp>
          <p:nvSpPr>
            <p:cNvPr id="85" name="Rectangle 84"/>
            <p:cNvSpPr/>
            <p:nvPr/>
          </p:nvSpPr>
          <p:spPr>
            <a:xfrm>
              <a:off x="2046102" y="2551744"/>
              <a:ext cx="631094"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34198" y="2534624"/>
              <a:ext cx="360000" cy="360000"/>
            </a:xfrm>
            <a:prstGeom prst="rect">
              <a:avLst/>
            </a:prstGeom>
          </p:spPr>
        </p:pic>
      </p:grpSp>
      <p:grpSp>
        <p:nvGrpSpPr>
          <p:cNvPr id="44" name="Group 43"/>
          <p:cNvGrpSpPr/>
          <p:nvPr/>
        </p:nvGrpSpPr>
        <p:grpSpPr>
          <a:xfrm>
            <a:off x="6259697" y="5366408"/>
            <a:ext cx="562266" cy="395899"/>
            <a:chOff x="6259697" y="5366408"/>
            <a:chExt cx="562266" cy="395899"/>
          </a:xfrm>
        </p:grpSpPr>
        <p:sp>
          <p:nvSpPr>
            <p:cNvPr id="74" name="Rectangle 73"/>
            <p:cNvSpPr/>
            <p:nvPr/>
          </p:nvSpPr>
          <p:spPr>
            <a:xfrm>
              <a:off x="6259697" y="5366408"/>
              <a:ext cx="562266"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55361" y="5402307"/>
              <a:ext cx="375460" cy="360000"/>
            </a:xfrm>
            <a:prstGeom prst="rect">
              <a:avLst/>
            </a:prstGeom>
          </p:spPr>
        </p:pic>
      </p:grpSp>
      <p:grpSp>
        <p:nvGrpSpPr>
          <p:cNvPr id="40" name="Group 39"/>
          <p:cNvGrpSpPr/>
          <p:nvPr/>
        </p:nvGrpSpPr>
        <p:grpSpPr>
          <a:xfrm>
            <a:off x="5352358" y="4148714"/>
            <a:ext cx="654346" cy="552072"/>
            <a:chOff x="5352358" y="4148714"/>
            <a:chExt cx="654346" cy="552072"/>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531" y="4148714"/>
              <a:ext cx="252000" cy="252000"/>
            </a:xfrm>
            <a:prstGeom prst="rect">
              <a:avLst/>
            </a:prstGeom>
          </p:spPr>
        </p:pic>
        <p:sp>
          <p:nvSpPr>
            <p:cNvPr id="27" name="TextBox 26"/>
            <p:cNvSpPr txBox="1"/>
            <p:nvPr/>
          </p:nvSpPr>
          <p:spPr>
            <a:xfrm>
              <a:off x="5352358" y="4439176"/>
              <a:ext cx="654346" cy="261610"/>
            </a:xfrm>
            <a:prstGeom prst="rect">
              <a:avLst/>
            </a:prstGeom>
            <a:noFill/>
          </p:spPr>
          <p:txBody>
            <a:bodyPr wrap="none" rtlCol="0">
              <a:spAutoFit/>
            </a:bodyPr>
            <a:lstStyle/>
            <a:p>
              <a:r>
                <a:rPr lang="en-US" sz="1050" dirty="0" smtClean="0">
                  <a:latin typeface="Arial" panose="020B0604020202020204" pitchFamily="34" charset="0"/>
                  <a:cs typeface="Arial" panose="020B0604020202020204" pitchFamily="34" charset="0"/>
                </a:rPr>
                <a:t>System</a:t>
              </a:r>
              <a:endParaRPr lang="en-US" sz="1050" dirty="0">
                <a:latin typeface="Arial" panose="020B0604020202020204" pitchFamily="34" charset="0"/>
                <a:cs typeface="Arial" panose="020B0604020202020204" pitchFamily="34" charset="0"/>
              </a:endParaRPr>
            </a:p>
          </p:txBody>
        </p:sp>
      </p:grpSp>
      <p:grpSp>
        <p:nvGrpSpPr>
          <p:cNvPr id="34" name="Group 33"/>
          <p:cNvGrpSpPr/>
          <p:nvPr/>
        </p:nvGrpSpPr>
        <p:grpSpPr>
          <a:xfrm>
            <a:off x="4205525" y="4148714"/>
            <a:ext cx="670376" cy="552072"/>
            <a:chOff x="4386959" y="4148714"/>
            <a:chExt cx="670376" cy="552072"/>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6147" y="4148714"/>
              <a:ext cx="252000" cy="252000"/>
            </a:xfrm>
            <a:prstGeom prst="rect">
              <a:avLst/>
            </a:prstGeom>
          </p:spPr>
        </p:pic>
        <p:sp>
          <p:nvSpPr>
            <p:cNvPr id="36" name="TextBox 35"/>
            <p:cNvSpPr txBox="1"/>
            <p:nvPr/>
          </p:nvSpPr>
          <p:spPr>
            <a:xfrm>
              <a:off x="4386959" y="4439176"/>
              <a:ext cx="670376" cy="261610"/>
            </a:xfrm>
            <a:prstGeom prst="rect">
              <a:avLst/>
            </a:prstGeom>
            <a:noFill/>
          </p:spPr>
          <p:txBody>
            <a:bodyPr wrap="none" rtlCol="0">
              <a:spAutoFit/>
            </a:bodyPr>
            <a:lstStyle/>
            <a:p>
              <a:r>
                <a:rPr lang="en-US" sz="1050" dirty="0" smtClean="0">
                  <a:latin typeface="Arial" panose="020B0604020202020204" pitchFamily="34" charset="0"/>
                  <a:cs typeface="Arial" panose="020B0604020202020204" pitchFamily="34" charset="0"/>
                </a:rPr>
                <a:t>Product</a:t>
              </a:r>
            </a:p>
          </p:txBody>
        </p:sp>
      </p:grpSp>
      <p:grpSp>
        <p:nvGrpSpPr>
          <p:cNvPr id="32" name="Group 31"/>
          <p:cNvGrpSpPr/>
          <p:nvPr/>
        </p:nvGrpSpPr>
        <p:grpSpPr>
          <a:xfrm>
            <a:off x="2879156" y="4148714"/>
            <a:ext cx="889987" cy="552072"/>
            <a:chOff x="2879156" y="4148714"/>
            <a:chExt cx="889987" cy="552072"/>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8149" y="4148714"/>
              <a:ext cx="252000" cy="252000"/>
            </a:xfrm>
            <a:prstGeom prst="rect">
              <a:avLst/>
            </a:prstGeom>
          </p:spPr>
        </p:pic>
        <p:sp>
          <p:nvSpPr>
            <p:cNvPr id="37" name="TextBox 36"/>
            <p:cNvSpPr txBox="1"/>
            <p:nvPr/>
          </p:nvSpPr>
          <p:spPr>
            <a:xfrm>
              <a:off x="2879156" y="4439176"/>
              <a:ext cx="889987" cy="261610"/>
            </a:xfrm>
            <a:prstGeom prst="rect">
              <a:avLst/>
            </a:prstGeom>
            <a:noFill/>
          </p:spPr>
          <p:txBody>
            <a:bodyPr wrap="none" rtlCol="0">
              <a:spAutoFit/>
            </a:bodyPr>
            <a:lstStyle/>
            <a:p>
              <a:r>
                <a:rPr lang="en-US" sz="1050" dirty="0" smtClean="0">
                  <a:latin typeface="Arial" panose="020B0604020202020204" pitchFamily="34" charset="0"/>
                  <a:cs typeface="Arial" panose="020B0604020202020204" pitchFamily="34" charset="0"/>
                </a:rPr>
                <a:t>Framework</a:t>
              </a:r>
              <a:endParaRPr lang="en-US" sz="1050" dirty="0">
                <a:latin typeface="Arial" panose="020B0604020202020204" pitchFamily="34" charset="0"/>
                <a:cs typeface="Arial" panose="020B0604020202020204" pitchFamily="34" charset="0"/>
              </a:endParaRPr>
            </a:p>
          </p:txBody>
        </p:sp>
      </p:grpSp>
      <p:grpSp>
        <p:nvGrpSpPr>
          <p:cNvPr id="35" name="Group 34"/>
          <p:cNvGrpSpPr/>
          <p:nvPr/>
        </p:nvGrpSpPr>
        <p:grpSpPr>
          <a:xfrm>
            <a:off x="4786155" y="4148714"/>
            <a:ext cx="655949" cy="552072"/>
            <a:chOff x="5027353" y="4148714"/>
            <a:chExt cx="655949" cy="552072"/>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327" y="4148714"/>
              <a:ext cx="252000" cy="252000"/>
            </a:xfrm>
            <a:prstGeom prst="rect">
              <a:avLst/>
            </a:prstGeom>
          </p:spPr>
        </p:pic>
        <p:sp>
          <p:nvSpPr>
            <p:cNvPr id="38" name="TextBox 37"/>
            <p:cNvSpPr txBox="1"/>
            <p:nvPr/>
          </p:nvSpPr>
          <p:spPr>
            <a:xfrm>
              <a:off x="5027353" y="4439176"/>
              <a:ext cx="655949" cy="261610"/>
            </a:xfrm>
            <a:prstGeom prst="rect">
              <a:avLst/>
            </a:prstGeom>
            <a:noFill/>
          </p:spPr>
          <p:txBody>
            <a:bodyPr wrap="none" rtlCol="0">
              <a:spAutoFit/>
            </a:bodyPr>
            <a:lstStyle/>
            <a:p>
              <a:r>
                <a:rPr lang="en-US" sz="1050" dirty="0" smtClean="0">
                  <a:latin typeface="Arial" panose="020B0604020202020204" pitchFamily="34" charset="0"/>
                  <a:cs typeface="Arial" panose="020B0604020202020204" pitchFamily="34" charset="0"/>
                </a:rPr>
                <a:t>Service</a:t>
              </a:r>
              <a:endParaRPr lang="en-US" sz="1050" dirty="0">
                <a:latin typeface="Arial" panose="020B0604020202020204" pitchFamily="34" charset="0"/>
                <a:cs typeface="Arial" panose="020B0604020202020204" pitchFamily="34" charset="0"/>
              </a:endParaRPr>
            </a:p>
          </p:txBody>
        </p:sp>
      </p:grpSp>
      <p:grpSp>
        <p:nvGrpSpPr>
          <p:cNvPr id="33" name="Group 32"/>
          <p:cNvGrpSpPr/>
          <p:nvPr/>
        </p:nvGrpSpPr>
        <p:grpSpPr>
          <a:xfrm>
            <a:off x="3679397" y="4148714"/>
            <a:ext cx="615874" cy="552072"/>
            <a:chOff x="3783978" y="4148714"/>
            <a:chExt cx="615874" cy="552072"/>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915" y="4148714"/>
              <a:ext cx="252000" cy="252000"/>
            </a:xfrm>
            <a:prstGeom prst="rect">
              <a:avLst/>
            </a:prstGeom>
          </p:spPr>
        </p:pic>
        <p:sp>
          <p:nvSpPr>
            <p:cNvPr id="39" name="TextBox 38"/>
            <p:cNvSpPr txBox="1"/>
            <p:nvPr/>
          </p:nvSpPr>
          <p:spPr>
            <a:xfrm>
              <a:off x="3783978" y="4439176"/>
              <a:ext cx="615874" cy="261610"/>
            </a:xfrm>
            <a:prstGeom prst="rect">
              <a:avLst/>
            </a:prstGeom>
            <a:noFill/>
          </p:spPr>
          <p:txBody>
            <a:bodyPr wrap="none" rtlCol="0">
              <a:spAutoFit/>
            </a:bodyPr>
            <a:lstStyle/>
            <a:p>
              <a:r>
                <a:rPr lang="en-US" sz="1050" dirty="0" smtClean="0">
                  <a:latin typeface="Arial" panose="020B0604020202020204" pitchFamily="34" charset="0"/>
                  <a:cs typeface="Arial" panose="020B0604020202020204" pitchFamily="34" charset="0"/>
                </a:rPr>
                <a:t>Library</a:t>
              </a:r>
              <a:endParaRPr lang="en-US" sz="1050" dirty="0">
                <a:latin typeface="Arial" panose="020B0604020202020204" pitchFamily="34" charset="0"/>
                <a:cs typeface="Arial" panose="020B0604020202020204" pitchFamily="34" charset="0"/>
              </a:endParaRPr>
            </a:p>
          </p:txBody>
        </p:sp>
      </p:grpSp>
      <p:grpSp>
        <p:nvGrpSpPr>
          <p:cNvPr id="4" name="Group 3"/>
          <p:cNvGrpSpPr/>
          <p:nvPr/>
        </p:nvGrpSpPr>
        <p:grpSpPr>
          <a:xfrm>
            <a:off x="1361739" y="3124687"/>
            <a:ext cx="1237654" cy="378753"/>
            <a:chOff x="1361739" y="3124687"/>
            <a:chExt cx="1237654" cy="378753"/>
          </a:xfrm>
        </p:grpSpPr>
        <p:sp>
          <p:nvSpPr>
            <p:cNvPr id="3" name="Rectangle 2"/>
            <p:cNvSpPr/>
            <p:nvPr/>
          </p:nvSpPr>
          <p:spPr>
            <a:xfrm>
              <a:off x="1361739" y="3128212"/>
              <a:ext cx="1237654" cy="3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5" name="Picture 13" descr="Federaal agentschap voor beroepsrisico's | FEDRIS"/>
            <p:cNvPicPr>
              <a:picLocks noChangeAspect="1" noChangeArrowheads="1"/>
            </p:cNvPicPr>
            <p:nvPr/>
          </p:nvPicPr>
          <p:blipFill rotWithShape="1">
            <a:blip r:embed="rId19">
              <a:extLst>
                <a:ext uri="{28A0092B-C50C-407E-A947-70E740481C1C}">
                  <a14:useLocalDpi xmlns:a14="http://schemas.microsoft.com/office/drawing/2010/main" val="0"/>
                </a:ext>
              </a:extLst>
            </a:blip>
            <a:srcRect b="36758"/>
            <a:stretch/>
          </p:blipFill>
          <p:spPr bwMode="auto">
            <a:xfrm>
              <a:off x="1440119" y="3124687"/>
              <a:ext cx="1149989"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589825" y="4835414"/>
            <a:ext cx="594215" cy="440953"/>
            <a:chOff x="6589825" y="4835414"/>
            <a:chExt cx="594215" cy="440953"/>
          </a:xfrm>
        </p:grpSpPr>
        <p:sp>
          <p:nvSpPr>
            <p:cNvPr id="98" name="Rectangle 97"/>
            <p:cNvSpPr/>
            <p:nvPr/>
          </p:nvSpPr>
          <p:spPr>
            <a:xfrm>
              <a:off x="6589825" y="4835414"/>
              <a:ext cx="594215"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3" name="Picture 11" descr="Return to the FOD Beleid en Ondersteuning homepage"/>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r="68556"/>
            <a:stretch/>
          </p:blipFill>
          <p:spPr bwMode="auto">
            <a:xfrm>
              <a:off x="6612940" y="4897811"/>
              <a:ext cx="377332"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6509401" y="3098560"/>
            <a:ext cx="821808" cy="440953"/>
            <a:chOff x="6509401" y="3098560"/>
            <a:chExt cx="821808" cy="440953"/>
          </a:xfrm>
        </p:grpSpPr>
        <p:sp>
          <p:nvSpPr>
            <p:cNvPr id="99" name="Rectangle 98"/>
            <p:cNvSpPr/>
            <p:nvPr/>
          </p:nvSpPr>
          <p:spPr>
            <a:xfrm>
              <a:off x="6509401" y="3098560"/>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28867" y="3124687"/>
              <a:ext cx="774878" cy="360000"/>
            </a:xfrm>
            <a:prstGeom prst="rect">
              <a:avLst/>
            </a:prstGeom>
          </p:spPr>
        </p:pic>
      </p:grpSp>
      <p:grpSp>
        <p:nvGrpSpPr>
          <p:cNvPr id="29" name="Group 28"/>
          <p:cNvGrpSpPr/>
          <p:nvPr/>
        </p:nvGrpSpPr>
        <p:grpSpPr>
          <a:xfrm>
            <a:off x="6735823" y="4367095"/>
            <a:ext cx="595386" cy="440953"/>
            <a:chOff x="6735823" y="4367095"/>
            <a:chExt cx="595386" cy="440953"/>
          </a:xfrm>
        </p:grpSpPr>
        <p:sp>
          <p:nvSpPr>
            <p:cNvPr id="100" name="Rectangle 99"/>
            <p:cNvSpPr/>
            <p:nvPr/>
          </p:nvSpPr>
          <p:spPr>
            <a:xfrm>
              <a:off x="6735823" y="4367095"/>
              <a:ext cx="595386"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2" cstate="print">
              <a:extLst>
                <a:ext uri="{28A0092B-C50C-407E-A947-70E740481C1C}">
                  <a14:useLocalDpi xmlns:a14="http://schemas.microsoft.com/office/drawing/2010/main" val="0"/>
                </a:ext>
              </a:extLst>
            </a:blip>
            <a:srcRect l="68012"/>
            <a:stretch/>
          </p:blipFill>
          <p:spPr>
            <a:xfrm>
              <a:off x="6743733" y="4393315"/>
              <a:ext cx="506696" cy="360000"/>
            </a:xfrm>
            <a:prstGeom prst="rect">
              <a:avLst/>
            </a:prstGeom>
          </p:spPr>
        </p:pic>
      </p:grpSp>
      <p:grpSp>
        <p:nvGrpSpPr>
          <p:cNvPr id="30" name="Group 29"/>
          <p:cNvGrpSpPr/>
          <p:nvPr/>
        </p:nvGrpSpPr>
        <p:grpSpPr>
          <a:xfrm>
            <a:off x="5733874" y="5889385"/>
            <a:ext cx="821808" cy="440953"/>
            <a:chOff x="5733874" y="5889385"/>
            <a:chExt cx="821808" cy="440953"/>
          </a:xfrm>
        </p:grpSpPr>
        <p:sp>
          <p:nvSpPr>
            <p:cNvPr id="101" name="Rectangle 100"/>
            <p:cNvSpPr/>
            <p:nvPr/>
          </p:nvSpPr>
          <p:spPr>
            <a:xfrm>
              <a:off x="5733874" y="5889385"/>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3" cstate="print">
              <a:extLst>
                <a:ext uri="{28A0092B-C50C-407E-A947-70E740481C1C}">
                  <a14:useLocalDpi xmlns:a14="http://schemas.microsoft.com/office/drawing/2010/main" val="0"/>
                </a:ext>
              </a:extLst>
            </a:blip>
            <a:srcRect r="66518"/>
            <a:stretch/>
          </p:blipFill>
          <p:spPr>
            <a:xfrm>
              <a:off x="5788977" y="5906803"/>
              <a:ext cx="470721" cy="360000"/>
            </a:xfrm>
            <a:prstGeom prst="rect">
              <a:avLst/>
            </a:prstGeom>
          </p:spPr>
        </p:pic>
      </p:grpSp>
      <p:sp>
        <p:nvSpPr>
          <p:cNvPr id="102" name="Rectangle 101"/>
          <p:cNvSpPr/>
          <p:nvPr/>
        </p:nvSpPr>
        <p:spPr>
          <a:xfrm>
            <a:off x="4988129" y="6224055"/>
            <a:ext cx="821808" cy="633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t="13118" r="56941" b="9472"/>
          <a:stretch/>
        </p:blipFill>
        <p:spPr>
          <a:xfrm>
            <a:off x="5057225" y="6266803"/>
            <a:ext cx="600753" cy="360000"/>
          </a:xfrm>
          <a:prstGeom prst="rect">
            <a:avLst/>
          </a:prstGeom>
        </p:spPr>
      </p:pic>
      <p:sp>
        <p:nvSpPr>
          <p:cNvPr id="104" name="Rectangle 103"/>
          <p:cNvSpPr/>
          <p:nvPr/>
        </p:nvSpPr>
        <p:spPr>
          <a:xfrm>
            <a:off x="3198149" y="6189219"/>
            <a:ext cx="821808" cy="60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6462" y="6197008"/>
            <a:ext cx="598101" cy="468000"/>
          </a:xfrm>
          <a:prstGeom prst="rect">
            <a:avLst/>
          </a:prstGeom>
        </p:spPr>
      </p:pic>
      <p:grpSp>
        <p:nvGrpSpPr>
          <p:cNvPr id="31" name="Group 30"/>
          <p:cNvGrpSpPr/>
          <p:nvPr/>
        </p:nvGrpSpPr>
        <p:grpSpPr>
          <a:xfrm>
            <a:off x="2504122" y="5877112"/>
            <a:ext cx="821808" cy="440953"/>
            <a:chOff x="2504122" y="5877112"/>
            <a:chExt cx="821808" cy="440953"/>
          </a:xfrm>
        </p:grpSpPr>
        <p:sp>
          <p:nvSpPr>
            <p:cNvPr id="105" name="Rectangle 104"/>
            <p:cNvSpPr/>
            <p:nvPr/>
          </p:nvSpPr>
          <p:spPr>
            <a:xfrm>
              <a:off x="2504122" y="5877112"/>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a:hlinkClick r:id="rId26" tooltip="Home"/>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r="76210"/>
            <a:stretch/>
          </p:blipFill>
          <p:spPr bwMode="auto">
            <a:xfrm>
              <a:off x="2680146" y="5913361"/>
              <a:ext cx="52704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915793" y="5302494"/>
            <a:ext cx="821808" cy="440953"/>
            <a:chOff x="1915793" y="5302494"/>
            <a:chExt cx="821808" cy="440953"/>
          </a:xfrm>
        </p:grpSpPr>
        <p:sp>
          <p:nvSpPr>
            <p:cNvPr id="107" name="Rectangle 106"/>
            <p:cNvSpPr/>
            <p:nvPr/>
          </p:nvSpPr>
          <p:spPr>
            <a:xfrm>
              <a:off x="1915793" y="5302494"/>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8">
              <a:clrChange>
                <a:clrFrom>
                  <a:srgbClr val="FFFFFF"/>
                </a:clrFrom>
                <a:clrTo>
                  <a:srgbClr val="FFFFFF">
                    <a:alpha val="0"/>
                  </a:srgbClr>
                </a:clrTo>
              </a:clrChange>
            </a:blip>
            <a:stretch>
              <a:fillRect/>
            </a:stretch>
          </p:blipFill>
          <p:spPr>
            <a:xfrm>
              <a:off x="2153489" y="5350267"/>
              <a:ext cx="456000" cy="360000"/>
            </a:xfrm>
            <a:prstGeom prst="rect">
              <a:avLst/>
            </a:prstGeom>
          </p:spPr>
        </p:pic>
      </p:grpSp>
      <p:grpSp>
        <p:nvGrpSpPr>
          <p:cNvPr id="51" name="Group 50"/>
          <p:cNvGrpSpPr/>
          <p:nvPr/>
        </p:nvGrpSpPr>
        <p:grpSpPr>
          <a:xfrm>
            <a:off x="1224294" y="3783948"/>
            <a:ext cx="1362442" cy="440953"/>
            <a:chOff x="1224294" y="3783948"/>
            <a:chExt cx="1362442" cy="440953"/>
          </a:xfrm>
        </p:grpSpPr>
        <p:sp>
          <p:nvSpPr>
            <p:cNvPr id="108" name="Rectangle 107"/>
            <p:cNvSpPr/>
            <p:nvPr/>
          </p:nvSpPr>
          <p:spPr>
            <a:xfrm>
              <a:off x="1224294" y="3783948"/>
              <a:ext cx="1348310"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9" name="Picture 17" descr="Return to the FPS Finances homepage"/>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413136" y="3839861"/>
              <a:ext cx="11736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184715" y="4754645"/>
            <a:ext cx="2542619" cy="646331"/>
          </a:xfrm>
          <a:prstGeom prst="rect">
            <a:avLst/>
          </a:prstGeom>
          <a:noFill/>
        </p:spPr>
        <p:txBody>
          <a:bodyPr wrap="none" rtlCol="0">
            <a:spAutoFit/>
          </a:bodyPr>
          <a:lstStyle/>
          <a:p>
            <a:r>
              <a:rPr lang="en-US" dirty="0" smtClean="0"/>
              <a:t>65 Reusable components</a:t>
            </a:r>
          </a:p>
          <a:p>
            <a:pPr algn="ctr"/>
            <a:r>
              <a:rPr lang="en-US" dirty="0" smtClean="0">
                <a:solidFill>
                  <a:srgbClr val="C00000"/>
                </a:solidFill>
              </a:rPr>
              <a:t>and counting…</a:t>
            </a:r>
            <a:endParaRPr lang="en-US" dirty="0">
              <a:solidFill>
                <a:srgbClr val="C00000"/>
              </a:solidFill>
            </a:endParaRPr>
          </a:p>
        </p:txBody>
      </p:sp>
    </p:spTree>
    <p:extLst>
      <p:ext uri="{BB962C8B-B14F-4D97-AF65-F5344CB8AC3E}">
        <p14:creationId xmlns:p14="http://schemas.microsoft.com/office/powerpoint/2010/main" val="17155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4.81481E-6 L -1.11111E-6 0.3426 " pathEditMode="relative" rAng="0" ptsTypes="AA">
                                      <p:cBhvr>
                                        <p:cTn id="6" dur="2000" fill="hold"/>
                                        <p:tgtEl>
                                          <p:spTgt spid="56"/>
                                        </p:tgtEl>
                                        <p:attrNameLst>
                                          <p:attrName>ppt_x</p:attrName>
                                          <p:attrName>ppt_y</p:attrName>
                                        </p:attrNameLst>
                                      </p:cBhvr>
                                      <p:rCtr x="0" y="17130"/>
                                    </p:animMotion>
                                  </p:childTnLst>
                                </p:cTn>
                              </p:par>
                              <p:par>
                                <p:cTn id="7" presetID="1" presetClass="entr" presetSubtype="0" fill="hold" nodeType="withEffect">
                                  <p:stCondLst>
                                    <p:cond delay="2000"/>
                                  </p:stCondLst>
                                  <p:childTnLst>
                                    <p:set>
                                      <p:cBhvr>
                                        <p:cTn id="8" dur="1" fill="hold">
                                          <p:stCondLst>
                                            <p:cond delay="0"/>
                                          </p:stCondLst>
                                        </p:cTn>
                                        <p:tgtEl>
                                          <p:spTgt spid="32"/>
                                        </p:tgtEl>
                                        <p:attrNameLst>
                                          <p:attrName>style.visibility</p:attrName>
                                        </p:attrNameLst>
                                      </p:cBhvr>
                                      <p:to>
                                        <p:strVal val="visible"/>
                                      </p:to>
                                    </p:set>
                                  </p:childTnLst>
                                </p:cTn>
                              </p:par>
                              <p:par>
                                <p:cTn id="9" presetID="50" presetClass="path" presetSubtype="0" accel="50000" decel="50000" fill="hold" nodeType="withEffect">
                                  <p:stCondLst>
                                    <p:cond delay="2500"/>
                                  </p:stCondLst>
                                  <p:childTnLst>
                                    <p:animMotion origin="layout" path="M 0.00608 -0.00324 L 0.00608 0.10972 C 0.00608 0.16018 -0.04653 0.22291 -0.08976 0.22291 L -0.18646 0.22291 " pathEditMode="relative" rAng="5400000" ptsTypes="AAAA">
                                      <p:cBhvr>
                                        <p:cTn id="10" dur="2000" fill="hold"/>
                                        <p:tgtEl>
                                          <p:spTgt spid="68"/>
                                        </p:tgtEl>
                                        <p:attrNameLst>
                                          <p:attrName>ppt_x</p:attrName>
                                          <p:attrName>ppt_y</p:attrName>
                                        </p:attrNameLst>
                                      </p:cBhvr>
                                      <p:rCtr x="-9618" y="11296"/>
                                    </p:animMotion>
                                  </p:childTnLst>
                                </p:cTn>
                              </p:par>
                              <p:par>
                                <p:cTn id="11" presetID="50" presetClass="path" presetSubtype="0" accel="50000" decel="50000" fill="hold" nodeType="withEffect">
                                  <p:stCondLst>
                                    <p:cond delay="2500"/>
                                  </p:stCondLst>
                                  <p:childTnLst>
                                    <p:animMotion origin="layout" path="M -0.00208 0.00278 L -0.00208 0.12014 C -0.00208 0.17269 0.07014 0.2382 0.12917 0.2382 L 0.26129 0.2382 " pathEditMode="relative" rAng="5400000" ptsTypes="AAAA">
                                      <p:cBhvr>
                                        <p:cTn id="12" dur="2000" fill="hold"/>
                                        <p:tgtEl>
                                          <p:spTgt spid="78"/>
                                        </p:tgtEl>
                                        <p:attrNameLst>
                                          <p:attrName>ppt_x</p:attrName>
                                          <p:attrName>ppt_y</p:attrName>
                                        </p:attrNameLst>
                                      </p:cBhvr>
                                      <p:rCtr x="13177" y="11759"/>
                                    </p:animMotion>
                                  </p:childTnLst>
                                </p:cTn>
                              </p:par>
                              <p:par>
                                <p:cTn id="13" presetID="42" presetClass="path" presetSubtype="0" accel="50000" decel="50000" fill="hold" nodeType="withEffect">
                                  <p:stCondLst>
                                    <p:cond delay="2500"/>
                                  </p:stCondLst>
                                  <p:childTnLst>
                                    <p:animMotion origin="layout" path="M -2.77778E-6 -3.7037E-7 L -0.19913 -0.09491 " pathEditMode="relative" rAng="0" ptsTypes="AA">
                                      <p:cBhvr>
                                        <p:cTn id="14" dur="2000" fill="hold"/>
                                        <p:tgtEl>
                                          <p:spTgt spid="81"/>
                                        </p:tgtEl>
                                        <p:attrNameLst>
                                          <p:attrName>ppt_x</p:attrName>
                                          <p:attrName>ppt_y</p:attrName>
                                        </p:attrNameLst>
                                      </p:cBhvr>
                                      <p:rCtr x="-9965" y="-4745"/>
                                    </p:animMotion>
                                  </p:childTnLst>
                                </p:cTn>
                              </p:par>
                              <p:par>
                                <p:cTn id="15" presetID="42" presetClass="path" presetSubtype="0" accel="50000" decel="50000" fill="hold" nodeType="withEffect">
                                  <p:stCondLst>
                                    <p:cond delay="2500"/>
                                  </p:stCondLst>
                                  <p:childTnLst>
                                    <p:animMotion origin="layout" path="M 0.01024 -0.02685 L 0.27847 0.15973 " pathEditMode="relative" rAng="0" ptsTypes="AA">
                                      <p:cBhvr>
                                        <p:cTn id="16" dur="2000" fill="hold"/>
                                        <p:tgtEl>
                                          <p:spTgt spid="83"/>
                                        </p:tgtEl>
                                        <p:attrNameLst>
                                          <p:attrName>ppt_x</p:attrName>
                                          <p:attrName>ppt_y</p:attrName>
                                        </p:attrNameLst>
                                      </p:cBhvr>
                                      <p:rCtr x="13403" y="9329"/>
                                    </p:animMotion>
                                  </p:childTnLst>
                                </p:cTn>
                              </p:par>
                              <p:par>
                                <p:cTn id="17" presetID="50" presetClass="path" presetSubtype="0" accel="50000" decel="50000" fill="hold" nodeType="withEffect">
                                  <p:stCondLst>
                                    <p:cond delay="5000"/>
                                  </p:stCondLst>
                                  <p:childTnLst>
                                    <p:animMotion origin="layout" path="M -0.00121 -0.00116 L 0.12431 -0.00116 C 0.18056 -0.00116 0.25018 -0.03495 0.25018 -0.06204 L 0.25018 -0.12245 " pathEditMode="relative" rAng="0" ptsTypes="AAAA">
                                      <p:cBhvr>
                                        <p:cTn id="18" dur="2000" fill="hold"/>
                                        <p:tgtEl>
                                          <p:spTgt spid="53"/>
                                        </p:tgtEl>
                                        <p:attrNameLst>
                                          <p:attrName>ppt_x</p:attrName>
                                          <p:attrName>ppt_y</p:attrName>
                                        </p:attrNameLst>
                                      </p:cBhvr>
                                      <p:rCtr x="12569" y="-6065"/>
                                    </p:animMotion>
                                  </p:childTnLst>
                                </p:cTn>
                              </p:par>
                              <p:par>
                                <p:cTn id="19" presetID="1" presetClass="entr" presetSubtype="0" fill="hold" nodeType="withEffect">
                                  <p:stCondLst>
                                    <p:cond delay="7000"/>
                                  </p:stCondLst>
                                  <p:childTnLst>
                                    <p:set>
                                      <p:cBhvr>
                                        <p:cTn id="20" dur="1" fill="hold">
                                          <p:stCondLst>
                                            <p:cond delay="0"/>
                                          </p:stCondLst>
                                        </p:cTn>
                                        <p:tgtEl>
                                          <p:spTgt spid="34"/>
                                        </p:tgtEl>
                                        <p:attrNameLst>
                                          <p:attrName>style.visibility</p:attrName>
                                        </p:attrNameLst>
                                      </p:cBhvr>
                                      <p:to>
                                        <p:strVal val="visible"/>
                                      </p:to>
                                    </p:set>
                                  </p:childTnLst>
                                </p:cTn>
                              </p:par>
                              <p:par>
                                <p:cTn id="21" presetID="42" presetClass="path" presetSubtype="0" accel="50000" decel="50000" fill="hold" nodeType="withEffect">
                                  <p:stCondLst>
                                    <p:cond delay="7500"/>
                                  </p:stCondLst>
                                  <p:childTnLst>
                                    <p:animMotion origin="layout" path="M 3.88889E-6 2.22222E-6 L 0.21267 0.22639 " pathEditMode="relative" rAng="0" ptsTypes="AA">
                                      <p:cBhvr>
                                        <p:cTn id="22" dur="2000" fill="hold"/>
                                        <p:tgtEl>
                                          <p:spTgt spid="73"/>
                                        </p:tgtEl>
                                        <p:attrNameLst>
                                          <p:attrName>ppt_x</p:attrName>
                                          <p:attrName>ppt_y</p:attrName>
                                        </p:attrNameLst>
                                      </p:cBhvr>
                                      <p:rCtr x="10642" y="11296"/>
                                    </p:animMotion>
                                  </p:childTnLst>
                                </p:cTn>
                              </p:par>
                              <p:par>
                                <p:cTn id="23" presetID="42" presetClass="path" presetSubtype="0" accel="50000" decel="50000" fill="hold" nodeType="withEffect">
                                  <p:stCondLst>
                                    <p:cond delay="7500"/>
                                  </p:stCondLst>
                                  <p:childTnLst>
                                    <p:animMotion origin="layout" path="M -2.22222E-6 -1.48148E-6 L 0.07518 0.35208 " pathEditMode="relative" rAng="0" ptsTypes="AA">
                                      <p:cBhvr>
                                        <p:cTn id="24" dur="2000" fill="hold"/>
                                        <p:tgtEl>
                                          <p:spTgt spid="72"/>
                                        </p:tgtEl>
                                        <p:attrNameLst>
                                          <p:attrName>ppt_x</p:attrName>
                                          <p:attrName>ppt_y</p:attrName>
                                        </p:attrNameLst>
                                      </p:cBhvr>
                                      <p:rCtr x="3733" y="17662"/>
                                    </p:animMotion>
                                  </p:childTnLst>
                                </p:cTn>
                              </p:par>
                              <p:par>
                                <p:cTn id="25" presetID="42" presetClass="path" presetSubtype="0" accel="50000" decel="50000" fill="hold" nodeType="withEffect">
                                  <p:stCondLst>
                                    <p:cond delay="7500"/>
                                  </p:stCondLst>
                                  <p:childTnLst>
                                    <p:animMotion origin="layout" path="M 4.98733E-18 1.48148E-6 L -0.18958 0.30834 " pathEditMode="relative" rAng="0" ptsTypes="AA">
                                      <p:cBhvr>
                                        <p:cTn id="26" dur="2000" fill="hold"/>
                                        <p:tgtEl>
                                          <p:spTgt spid="75"/>
                                        </p:tgtEl>
                                        <p:attrNameLst>
                                          <p:attrName>ppt_x</p:attrName>
                                          <p:attrName>ppt_y</p:attrName>
                                        </p:attrNameLst>
                                      </p:cBhvr>
                                      <p:rCtr x="-9410" y="15509"/>
                                    </p:animMotion>
                                  </p:childTnLst>
                                </p:cTn>
                              </p:par>
                              <p:par>
                                <p:cTn id="27" presetID="42" presetClass="path" presetSubtype="0" accel="50000" decel="50000" fill="hold" nodeType="withEffect">
                                  <p:stCondLst>
                                    <p:cond delay="7500"/>
                                  </p:stCondLst>
                                  <p:childTnLst>
                                    <p:animMotion origin="layout" path="M 0 1.48148E-6 L -0.17847 -0.27685 " pathEditMode="relative" rAng="0" ptsTypes="AA">
                                      <p:cBhvr>
                                        <p:cTn id="28" dur="2000" fill="hold"/>
                                        <p:tgtEl>
                                          <p:spTgt spid="77"/>
                                        </p:tgtEl>
                                        <p:attrNameLst>
                                          <p:attrName>ppt_x</p:attrName>
                                          <p:attrName>ppt_y</p:attrName>
                                        </p:attrNameLst>
                                      </p:cBhvr>
                                      <p:rCtr x="-8924" y="-13727"/>
                                    </p:animMotion>
                                  </p:childTnLst>
                                </p:cTn>
                              </p:par>
                              <p:par>
                                <p:cTn id="29" presetID="42" presetClass="path" presetSubtype="0" accel="50000" decel="50000" fill="hold" nodeType="withEffect">
                                  <p:stCondLst>
                                    <p:cond delay="10000"/>
                                  </p:stCondLst>
                                  <p:childTnLst>
                                    <p:animMotion origin="layout" path="M 4.16667E-6 -3.33333E-6 L -0.16145 0.26759 " pathEditMode="relative" rAng="0" ptsTypes="AA">
                                      <p:cBhvr>
                                        <p:cTn id="30" dur="1500" fill="hold"/>
                                        <p:tgtEl>
                                          <p:spTgt spid="59"/>
                                        </p:tgtEl>
                                        <p:attrNameLst>
                                          <p:attrName>ppt_x</p:attrName>
                                          <p:attrName>ppt_y</p:attrName>
                                        </p:attrNameLst>
                                      </p:cBhvr>
                                      <p:rCtr x="-7847" y="13171"/>
                                    </p:animMotion>
                                  </p:childTnLst>
                                </p:cTn>
                              </p:par>
                              <p:par>
                                <p:cTn id="31" presetID="1" presetClass="entr" presetSubtype="0" fill="hold" nodeType="withEffect">
                                  <p:stCondLst>
                                    <p:cond delay="12000"/>
                                  </p:stCondLst>
                                  <p:childTnLst>
                                    <p:set>
                                      <p:cBhvr>
                                        <p:cTn id="32" dur="1" fill="hold">
                                          <p:stCondLst>
                                            <p:cond delay="0"/>
                                          </p:stCondLst>
                                        </p:cTn>
                                        <p:tgtEl>
                                          <p:spTgt spid="35"/>
                                        </p:tgtEl>
                                        <p:attrNameLst>
                                          <p:attrName>style.visibility</p:attrName>
                                        </p:attrNameLst>
                                      </p:cBhvr>
                                      <p:to>
                                        <p:strVal val="visible"/>
                                      </p:to>
                                    </p:set>
                                  </p:childTnLst>
                                </p:cTn>
                              </p:par>
                              <p:par>
                                <p:cTn id="33" presetID="42" presetClass="path" presetSubtype="0" accel="50000" decel="50000" fill="hold" nodeType="withEffect">
                                  <p:stCondLst>
                                    <p:cond delay="12500"/>
                                  </p:stCondLst>
                                  <p:childTnLst>
                                    <p:animMotion origin="layout" path="M 2.22222E-6 4.07407E-6 L 0.00208 -0.34861 " pathEditMode="relative" rAng="0" ptsTypes="AA">
                                      <p:cBhvr>
                                        <p:cTn id="34" dur="2000" fill="hold"/>
                                        <p:tgtEl>
                                          <p:spTgt spid="79"/>
                                        </p:tgtEl>
                                        <p:attrNameLst>
                                          <p:attrName>ppt_x</p:attrName>
                                          <p:attrName>ppt_y</p:attrName>
                                        </p:attrNameLst>
                                      </p:cBhvr>
                                      <p:rCtr x="868" y="-17176"/>
                                    </p:animMotion>
                                  </p:childTnLst>
                                </p:cTn>
                              </p:par>
                              <p:par>
                                <p:cTn id="35" presetID="42" presetClass="path" presetSubtype="0" accel="50000" decel="50000" fill="hold" nodeType="withEffect">
                                  <p:stCondLst>
                                    <p:cond delay="12500"/>
                                  </p:stCondLst>
                                  <p:childTnLst>
                                    <p:animMotion origin="layout" path="M -5.55556E-7 -3.7037E-7 L 0.28021 -0.10301 " pathEditMode="relative" rAng="0" ptsTypes="AA">
                                      <p:cBhvr>
                                        <p:cTn id="36" dur="2000" fill="hold"/>
                                        <p:tgtEl>
                                          <p:spTgt spid="86"/>
                                        </p:tgtEl>
                                        <p:attrNameLst>
                                          <p:attrName>ppt_x</p:attrName>
                                          <p:attrName>ppt_y</p:attrName>
                                        </p:attrNameLst>
                                      </p:cBhvr>
                                      <p:rCtr x="14010" y="-5162"/>
                                    </p:animMotion>
                                  </p:childTnLst>
                                </p:cTn>
                              </p:par>
                              <p:par>
                                <p:cTn id="37" presetID="42" presetClass="path" presetSubtype="0" accel="50000" decel="50000" fill="hold" nodeType="withEffect">
                                  <p:stCondLst>
                                    <p:cond delay="12500"/>
                                  </p:stCondLst>
                                  <p:childTnLst>
                                    <p:animMotion origin="layout" path="M -5.55556E-7 -3.7037E-7 L -0.2474 0.00093 " pathEditMode="relative" rAng="0" ptsTypes="AA">
                                      <p:cBhvr>
                                        <p:cTn id="38" dur="2000" fill="hold"/>
                                        <p:tgtEl>
                                          <p:spTgt spid="87"/>
                                        </p:tgtEl>
                                        <p:attrNameLst>
                                          <p:attrName>ppt_x</p:attrName>
                                          <p:attrName>ppt_y</p:attrName>
                                        </p:attrNameLst>
                                      </p:cBhvr>
                                      <p:rCtr x="-12378" y="46"/>
                                    </p:animMotion>
                                  </p:childTnLst>
                                </p:cTn>
                              </p:par>
                              <p:par>
                                <p:cTn id="39" presetID="42" presetClass="path" presetSubtype="0" accel="50000" decel="50000" fill="hold" nodeType="withEffect">
                                  <p:stCondLst>
                                    <p:cond delay="15000"/>
                                  </p:stCondLst>
                                  <p:childTnLst>
                                    <p:animMotion origin="layout" path="M -4.16667E-6 4.07407E-6 L -0.29167 -0.00625 " pathEditMode="relative" rAng="0" ptsTypes="AA">
                                      <p:cBhvr>
                                        <p:cTn id="40" dur="2000" fill="hold"/>
                                        <p:tgtEl>
                                          <p:spTgt spid="62"/>
                                        </p:tgtEl>
                                        <p:attrNameLst>
                                          <p:attrName>ppt_x</p:attrName>
                                          <p:attrName>ppt_y</p:attrName>
                                        </p:attrNameLst>
                                      </p:cBhvr>
                                      <p:rCtr x="-14444" y="-463"/>
                                    </p:animMotion>
                                  </p:childTnLst>
                                </p:cTn>
                              </p:par>
                              <p:par>
                                <p:cTn id="41" presetID="1" presetClass="entr" presetSubtype="0" fill="hold" nodeType="withEffect">
                                  <p:stCondLst>
                                    <p:cond delay="17000"/>
                                  </p:stCondLst>
                                  <p:childTnLst>
                                    <p:set>
                                      <p:cBhvr>
                                        <p:cTn id="42" dur="1" fill="hold">
                                          <p:stCondLst>
                                            <p:cond delay="0"/>
                                          </p:stCondLst>
                                        </p:cTn>
                                        <p:tgtEl>
                                          <p:spTgt spid="33"/>
                                        </p:tgtEl>
                                        <p:attrNameLst>
                                          <p:attrName>style.visibility</p:attrName>
                                        </p:attrNameLst>
                                      </p:cBhvr>
                                      <p:to>
                                        <p:strVal val="visible"/>
                                      </p:to>
                                    </p:set>
                                  </p:childTnLst>
                                </p:cTn>
                              </p:par>
                              <p:par>
                                <p:cTn id="43" presetID="50" presetClass="path" presetSubtype="0" accel="50000" decel="50000" fill="hold" nodeType="withEffect">
                                  <p:stCondLst>
                                    <p:cond delay="17500"/>
                                  </p:stCondLst>
                                  <p:childTnLst>
                                    <p:animMotion origin="layout" path="M -0.2257 -0.1882 L -0.11441 -0.1882 C -0.06476 -0.1882 -0.00313 -0.13658 -0.00313 -0.09399 L -0.00313 0.00023 " pathEditMode="relative" rAng="0" ptsTypes="AAAA">
                                      <p:cBhvr>
                                        <p:cTn id="44" dur="2000" spd="-100000" fill="hold"/>
                                        <p:tgtEl>
                                          <p:spTgt spid="84"/>
                                        </p:tgtEl>
                                        <p:attrNameLst>
                                          <p:attrName>ppt_x</p:attrName>
                                          <p:attrName>ppt_y</p:attrName>
                                        </p:attrNameLst>
                                      </p:cBhvr>
                                      <p:rCtr x="11128" y="9421"/>
                                    </p:animMotion>
                                  </p:childTnLst>
                                </p:cTn>
                              </p:par>
                              <p:par>
                                <p:cTn id="45" presetID="42" presetClass="path" presetSubtype="0" accel="50000" decel="50000" fill="hold" nodeType="withEffect">
                                  <p:stCondLst>
                                    <p:cond delay="17500"/>
                                  </p:stCondLst>
                                  <p:childTnLst>
                                    <p:animMotion origin="layout" path="M 2.5E-6 1.11111E-6 L -0.10087 0.37361 " pathEditMode="relative" rAng="0" ptsTypes="AA">
                                      <p:cBhvr>
                                        <p:cTn id="46" dur="2000" fill="hold"/>
                                        <p:tgtEl>
                                          <p:spTgt spid="88"/>
                                        </p:tgtEl>
                                        <p:attrNameLst>
                                          <p:attrName>ppt_x</p:attrName>
                                          <p:attrName>ppt_y</p:attrName>
                                        </p:attrNameLst>
                                      </p:cBhvr>
                                      <p:rCtr x="-5052" y="18681"/>
                                    </p:animMotion>
                                  </p:childTnLst>
                                </p:cTn>
                              </p:par>
                              <p:par>
                                <p:cTn id="47" presetID="50" presetClass="path" presetSubtype="0" accel="50000" decel="50000" fill="hold" nodeType="withEffect">
                                  <p:stCondLst>
                                    <p:cond delay="17500"/>
                                  </p:stCondLst>
                                  <p:childTnLst>
                                    <p:animMotion origin="layout" path="M 0.17604 0.30926 L 0.08646 0.30926 C 0.04652 0.30926 -0.00261 0.22315 -0.00261 0.15347 L -0.00261 -0.00231 " pathEditMode="relative" rAng="0" ptsTypes="AAAA">
                                      <p:cBhvr>
                                        <p:cTn id="48" dur="2000" spd="-100000" fill="hold"/>
                                        <p:tgtEl>
                                          <p:spTgt spid="89"/>
                                        </p:tgtEl>
                                        <p:attrNameLst>
                                          <p:attrName>ppt_x</p:attrName>
                                          <p:attrName>ppt_y</p:attrName>
                                        </p:attrNameLst>
                                      </p:cBhvr>
                                      <p:rCtr x="-8941" y="-15579"/>
                                    </p:animMotion>
                                  </p:childTnLst>
                                </p:cTn>
                              </p:par>
                              <p:par>
                                <p:cTn id="49" presetID="42" presetClass="path" presetSubtype="0" accel="50000" decel="50000" fill="hold" nodeType="withEffect">
                                  <p:stCondLst>
                                    <p:cond delay="20000"/>
                                  </p:stCondLst>
                                  <p:childTnLst>
                                    <p:animMotion origin="layout" path="M -1.11111E-6 -1.85185E-6 L -0.00017 0.34282 " pathEditMode="relative" rAng="0" ptsTypes="AA">
                                      <p:cBhvr>
                                        <p:cTn id="50" dur="2000" fill="hold"/>
                                        <p:tgtEl>
                                          <p:spTgt spid="50"/>
                                        </p:tgtEl>
                                        <p:attrNameLst>
                                          <p:attrName>ppt_x</p:attrName>
                                          <p:attrName>ppt_y</p:attrName>
                                        </p:attrNameLst>
                                      </p:cBhvr>
                                      <p:rCtr x="35" y="16620"/>
                                    </p:animMotion>
                                  </p:childTnLst>
                                </p:cTn>
                              </p:par>
                              <p:par>
                                <p:cTn id="51" presetID="1" presetClass="entr" presetSubtype="0" fill="hold" nodeType="withEffect">
                                  <p:stCondLst>
                                    <p:cond delay="22000"/>
                                  </p:stCondLst>
                                  <p:childTnLst>
                                    <p:set>
                                      <p:cBhvr>
                                        <p:cTn id="52" dur="1" fill="hold">
                                          <p:stCondLst>
                                            <p:cond delay="0"/>
                                          </p:stCondLst>
                                        </p:cTn>
                                        <p:tgtEl>
                                          <p:spTgt spid="40"/>
                                        </p:tgtEl>
                                        <p:attrNameLst>
                                          <p:attrName>style.visibility</p:attrName>
                                        </p:attrNameLst>
                                      </p:cBhvr>
                                      <p:to>
                                        <p:strVal val="visible"/>
                                      </p:to>
                                    </p:set>
                                  </p:childTnLst>
                                </p:cTn>
                              </p:par>
                              <p:par>
                                <p:cTn id="53" presetID="50" presetClass="path" presetSubtype="0" accel="50000" decel="50000" fill="hold" nodeType="withEffect">
                                  <p:stCondLst>
                                    <p:cond delay="22500"/>
                                  </p:stCondLst>
                                  <p:childTnLst>
                                    <p:animMotion origin="layout" path="M -1.11111E-6 2.59259E-6 L 0.11059 2.59259E-6 C 0.16024 2.59259E-6 0.22136 -0.05 0.22136 -0.09051 L 0.22136 -0.18102 " pathEditMode="relative" rAng="0" ptsTypes="AAAA">
                                      <p:cBhvr>
                                        <p:cTn id="54" dur="2000" fill="hold"/>
                                        <p:tgtEl>
                                          <p:spTgt spid="94"/>
                                        </p:tgtEl>
                                        <p:attrNameLst>
                                          <p:attrName>ppt_x</p:attrName>
                                          <p:attrName>ppt_y</p:attrName>
                                        </p:attrNameLst>
                                      </p:cBhvr>
                                      <p:rCtr x="11059" y="-9051"/>
                                    </p:animMotion>
                                  </p:childTnLst>
                                </p:cTn>
                              </p:par>
                              <p:par>
                                <p:cTn id="55" presetID="42" presetClass="path" presetSubtype="0" accel="50000" decel="50000" fill="hold" nodeType="withEffect">
                                  <p:stCondLst>
                                    <p:cond delay="22500"/>
                                  </p:stCondLst>
                                  <p:childTnLst>
                                    <p:animMotion origin="layout" path="M -3.61111E-6 3.33333E-6 L -3.61111E-6 0.38078 " pathEditMode="relative" rAng="0" ptsTypes="AA">
                                      <p:cBhvr>
                                        <p:cTn id="56" dur="2000" fill="hold"/>
                                        <p:tgtEl>
                                          <p:spTgt spid="93"/>
                                        </p:tgtEl>
                                        <p:attrNameLst>
                                          <p:attrName>ppt_x</p:attrName>
                                          <p:attrName>ppt_y</p:attrName>
                                        </p:attrNameLst>
                                      </p:cBhvr>
                                      <p:rCtr x="0" y="19028"/>
                                    </p:animMotion>
                                  </p:childTnLst>
                                </p:cTn>
                              </p:par>
                              <p:par>
                                <p:cTn id="57" presetID="42" presetClass="path" presetSubtype="0" accel="50000" decel="50000" fill="hold" nodeType="withEffect">
                                  <p:stCondLst>
                                    <p:cond delay="22500"/>
                                  </p:stCondLst>
                                  <p:childTnLst>
                                    <p:animMotion origin="layout" path="M -1.94444E-6 2.22222E-6 L 0.28681 0.09768 " pathEditMode="relative" rAng="0" ptsTypes="AA">
                                      <p:cBhvr>
                                        <p:cTn id="58" dur="2000" fill="hold"/>
                                        <p:tgtEl>
                                          <p:spTgt spid="95"/>
                                        </p:tgtEl>
                                        <p:attrNameLst>
                                          <p:attrName>ppt_x</p:attrName>
                                          <p:attrName>ppt_y</p:attrName>
                                        </p:attrNameLst>
                                      </p:cBhvr>
                                      <p:rCtr x="14340" y="4884"/>
                                    </p:animMotion>
                                  </p:childTnLst>
                                </p:cTn>
                              </p:par>
                              <p:par>
                                <p:cTn id="59" presetID="50" presetClass="path" presetSubtype="0" accel="50000" decel="50000" fill="hold" nodeType="withEffect">
                                  <p:stCondLst>
                                    <p:cond delay="22500"/>
                                  </p:stCondLst>
                                  <p:childTnLst>
                                    <p:animMotion origin="layout" path="M -0.14739 -0.27731 L -0.07378 -0.27731 C -0.04079 -0.27731 -3.61111E-6 -0.20833 -3.61111E-6 -0.15231 L -3.61111E-6 -0.02731 " pathEditMode="relative" rAng="0" ptsTypes="AAAA">
                                      <p:cBhvr>
                                        <p:cTn id="60" dur="2000" spd="-100000" fill="hold"/>
                                        <p:tgtEl>
                                          <p:spTgt spid="96"/>
                                        </p:tgtEl>
                                        <p:attrNameLst>
                                          <p:attrName>ppt_x</p:attrName>
                                          <p:attrName>ppt_y</p:attrName>
                                        </p:attrNameLst>
                                      </p:cBhvr>
                                      <p:rCtr x="7361" y="12500"/>
                                    </p:animMotion>
                                  </p:childTnLst>
                                </p:cTn>
                              </p:par>
                            </p:childTnLst>
                          </p:cTn>
                        </p:par>
                        <p:par>
                          <p:cTn id="61" fill="hold">
                            <p:stCondLst>
                              <p:cond delay="24500"/>
                            </p:stCondLst>
                            <p:childTnLst>
                              <p:par>
                                <p:cTn id="62" presetID="1" presetClass="entr" presetSubtype="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p:cNvSpPr txBox="1">
            <a:spLocks/>
          </p:cNvSpPr>
          <p:nvPr/>
        </p:nvSpPr>
        <p:spPr>
          <a:xfrm>
            <a:off x="-1853737" y="1843323"/>
            <a:ext cx="77724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nl-BE" b="1" dirty="0" smtClean="0">
                <a:solidFill>
                  <a:srgbClr val="C00000"/>
                </a:solidFill>
              </a:rPr>
              <a:t>THANK YOU!</a:t>
            </a:r>
            <a:endParaRPr lang="nl-BE" b="1" dirty="0">
              <a:solidFill>
                <a:srgbClr val="C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804" y="4981764"/>
            <a:ext cx="422150" cy="39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4534022" y="4580171"/>
            <a:ext cx="43083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nl-BE" sz="1200" b="1" dirty="0" smtClean="0">
                <a:cs typeface="Arial" pitchFamily="34" charset="0"/>
                <a:hlinkClick r:id="rId3"/>
              </a:rPr>
              <a:t>reuse@smals.be</a:t>
            </a:r>
            <a:endParaRPr lang="nl-BE" sz="1200" b="1" dirty="0" smtClean="0">
              <a:cs typeface="Arial" pitchFamily="34" charset="0"/>
            </a:endParaRPr>
          </a:p>
        </p:txBody>
      </p:sp>
      <p:sp>
        <p:nvSpPr>
          <p:cNvPr id="17" name="Rectangle 16"/>
          <p:cNvSpPr/>
          <p:nvPr/>
        </p:nvSpPr>
        <p:spPr>
          <a:xfrm>
            <a:off x="4568860" y="4368542"/>
            <a:ext cx="3456908" cy="461665"/>
          </a:xfrm>
          <a:prstGeom prst="rect">
            <a:avLst/>
          </a:prstGeom>
        </p:spPr>
        <p:txBody>
          <a:bodyPr wrap="none">
            <a:spAutoFit/>
          </a:bodyPr>
          <a:lstStyle/>
          <a:p>
            <a:pPr>
              <a:spcAft>
                <a:spcPts val="0"/>
              </a:spcAft>
            </a:pPr>
            <a:r>
              <a:rPr lang="nl-BE" sz="1200" b="1"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4"/>
              </a:rPr>
              <a:t>https://reuse.smals.be</a:t>
            </a:r>
            <a:r>
              <a:rPr lang="nl-BE" sz="1200" b="1" u="sng" dirty="0" smtClean="0">
                <a:solidFill>
                  <a:srgbClr val="0070C0"/>
                </a:solidFill>
                <a:latin typeface="Arial" panose="020B0604020202020204" pitchFamily="34" charset="0"/>
                <a:ea typeface="Calibri" panose="020F0502020204030204" pitchFamily="34" charset="0"/>
                <a:cs typeface="Arial" panose="020B0604020202020204" pitchFamily="34" charset="0"/>
                <a:hlinkClick r:id="rId4"/>
              </a:rPr>
              <a:t>/</a:t>
            </a:r>
            <a:endParaRPr lang="nl-BE" sz="1200" b="1" u="sng"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fr-BE" sz="1200" b="1"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5"/>
              </a:rPr>
              <a:t>https://www.ehealth.fgov.be/ehealthplatform/</a:t>
            </a:r>
            <a:endParaRPr lang="nl-BE" sz="1200" b="1" u="sng" dirty="0">
              <a:solidFill>
                <a:srgbClr val="0070C0"/>
              </a:solidFill>
              <a:latin typeface="Arial" panose="020B0604020202020204" pitchFamily="34" charset="0"/>
              <a:ea typeface="Calibri" panose="020F0502020204030204" pitchFamily="34" charset="0"/>
              <a:cs typeface="Arial" panose="020B0604020202020204" pitchFamily="34" charset="0"/>
              <a:sym typeface="Arial"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804" y="4420889"/>
            <a:ext cx="360000" cy="36000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927" y="6054074"/>
            <a:ext cx="360000" cy="360000"/>
          </a:xfrm>
          <a:prstGeom prst="rect">
            <a:avLst/>
          </a:prstGeom>
        </p:spPr>
      </p:pic>
      <p:sp>
        <p:nvSpPr>
          <p:cNvPr id="21" name="Rectangle 20"/>
          <p:cNvSpPr/>
          <p:nvPr/>
        </p:nvSpPr>
        <p:spPr>
          <a:xfrm>
            <a:off x="4532023" y="6009328"/>
            <a:ext cx="2237665" cy="461665"/>
          </a:xfrm>
          <a:prstGeom prst="rect">
            <a:avLst/>
          </a:prstGeom>
        </p:spPr>
        <p:txBody>
          <a:bodyPr wrap="none">
            <a:spAutoFit/>
          </a:bodyPr>
          <a:lstStyle/>
          <a:p>
            <a:pPr algn="ctr">
              <a:spcAft>
                <a:spcPts val="0"/>
              </a:spcAft>
            </a:pPr>
            <a:r>
              <a:rPr lang="nl-BE" sz="1200" b="1" u="sng" dirty="0">
                <a:solidFill>
                  <a:srgbClr val="1F497D"/>
                </a:solidFill>
                <a:latin typeface="Arial" panose="020B0604020202020204" pitchFamily="34" charset="0"/>
                <a:ea typeface="Calibri" panose="020F0502020204030204" pitchFamily="34" charset="0"/>
                <a:cs typeface="Arial" panose="020B0604020202020204" pitchFamily="34" charset="0"/>
                <a:hlinkClick r:id="rId8"/>
              </a:rPr>
              <a:t>https://twitter.com/IctReuse</a:t>
            </a:r>
            <a:r>
              <a:rPr lang="nl-BE" sz="1200" b="1" dirty="0">
                <a:solidFill>
                  <a:srgbClr val="1F497D"/>
                </a:solidFill>
                <a:latin typeface="Arial" panose="020B0604020202020204" pitchFamily="34" charset="0"/>
                <a:ea typeface="Calibri" panose="020F0502020204030204" pitchFamily="34" charset="0"/>
                <a:cs typeface="Arial" panose="020B0604020202020204" pitchFamily="34" charset="0"/>
              </a:rPr>
              <a:t> </a:t>
            </a:r>
            <a:endParaRPr lang="nl-BE" sz="1200" b="1" dirty="0" smtClean="0">
              <a:solidFill>
                <a:srgbClr val="1F497D"/>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nl-BE" sz="1200" b="1" dirty="0" smtClean="0">
                <a:solidFill>
                  <a:srgbClr val="4A6C5B"/>
                </a:solidFill>
                <a:latin typeface="Arial" panose="020B0604020202020204" pitchFamily="34" charset="0"/>
                <a:ea typeface="Calibri" panose="020F0502020204030204" pitchFamily="34" charset="0"/>
                <a:cs typeface="Arial" panose="020B0604020202020204" pitchFamily="34" charset="0"/>
                <a:hlinkClick r:id="rId8"/>
              </a:rPr>
              <a:t>@</a:t>
            </a:r>
            <a:r>
              <a:rPr lang="nl-BE" sz="1200" b="1" dirty="0" err="1">
                <a:solidFill>
                  <a:srgbClr val="4A6C5B"/>
                </a:solidFill>
                <a:latin typeface="Arial" panose="020B0604020202020204" pitchFamily="34" charset="0"/>
                <a:ea typeface="Calibri" panose="020F0502020204030204" pitchFamily="34" charset="0"/>
                <a:cs typeface="Arial" panose="020B0604020202020204" pitchFamily="34" charset="0"/>
                <a:hlinkClick r:id="rId8"/>
              </a:rPr>
              <a:t>IctReuse</a:t>
            </a:r>
            <a:r>
              <a:rPr lang="nl-BE" sz="1200" b="1" dirty="0">
                <a:solidFill>
                  <a:srgbClr val="4A6C5B"/>
                </a:solidFill>
                <a:latin typeface="Arial" panose="020B0604020202020204" pitchFamily="34" charset="0"/>
                <a:ea typeface="Calibri" panose="020F0502020204030204" pitchFamily="34" charset="0"/>
                <a:cs typeface="Arial" panose="020B0604020202020204" pitchFamily="34" charset="0"/>
              </a:rPr>
              <a:t> </a:t>
            </a:r>
            <a:endParaRPr lang="en-US" sz="1200" b="1" dirty="0">
              <a:solidFill>
                <a:srgbClr val="4A6C5B"/>
              </a:solidFill>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7804" y="5546343"/>
            <a:ext cx="360000" cy="360000"/>
          </a:xfrm>
          <a:prstGeom prst="rect">
            <a:avLst/>
          </a:prstGeom>
        </p:spPr>
      </p:pic>
      <p:sp>
        <p:nvSpPr>
          <p:cNvPr id="24" name="Rectangle 23"/>
          <p:cNvSpPr/>
          <p:nvPr/>
        </p:nvSpPr>
        <p:spPr>
          <a:xfrm>
            <a:off x="4541416" y="5587843"/>
            <a:ext cx="3484352" cy="276999"/>
          </a:xfrm>
          <a:prstGeom prst="rect">
            <a:avLst/>
          </a:prstGeom>
        </p:spPr>
        <p:txBody>
          <a:bodyPr wrap="none">
            <a:spAutoFit/>
          </a:bodyPr>
          <a:lstStyle/>
          <a:p>
            <a:pPr>
              <a:spcAft>
                <a:spcPts val="0"/>
              </a:spcAft>
            </a:pPr>
            <a:r>
              <a:rPr lang="nl-BE" sz="1200" b="1" u="sng" dirty="0">
                <a:solidFill>
                  <a:srgbClr val="4A6C5B"/>
                </a:solidFill>
                <a:latin typeface="Arial" panose="020B0604020202020204" pitchFamily="34" charset="0"/>
                <a:ea typeface="Calibri" panose="020F0502020204030204" pitchFamily="34" charset="0"/>
                <a:cs typeface="Arial" panose="020B0604020202020204" pitchFamily="34" charset="0"/>
                <a:hlinkClick r:id="rId10"/>
              </a:rPr>
              <a:t>https://www.linkedin.com/company/reuse-ict</a:t>
            </a:r>
            <a:r>
              <a:rPr lang="nl-BE" sz="1200" b="1" u="sng" dirty="0" smtClean="0">
                <a:solidFill>
                  <a:srgbClr val="1F497D"/>
                </a:solidFill>
                <a:latin typeface="Arial" panose="020B0604020202020204" pitchFamily="34" charset="0"/>
                <a:ea typeface="Calibri" panose="020F0502020204030204" pitchFamily="34" charset="0"/>
                <a:cs typeface="Arial" panose="020B0604020202020204" pitchFamily="34" charset="0"/>
                <a:hlinkClick r:id="rId10"/>
              </a:rPr>
              <a:t>/</a:t>
            </a:r>
            <a:endParaRPr lang="nl-BE" sz="1200" b="1" u="sng"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9709" y="2085190"/>
            <a:ext cx="878339" cy="878339"/>
          </a:xfrm>
          <a:prstGeom prst="rect">
            <a:avLst/>
          </a:prstGeom>
        </p:spPr>
      </p:pic>
    </p:spTree>
    <p:extLst>
      <p:ext uri="{BB962C8B-B14F-4D97-AF65-F5344CB8AC3E}">
        <p14:creationId xmlns:p14="http://schemas.microsoft.com/office/powerpoint/2010/main" val="172676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E" dirty="0"/>
              <a:t>Context and </a:t>
            </a:r>
            <a:r>
              <a:rPr lang="en-IE" dirty="0" smtClean="0"/>
              <a:t>state </a:t>
            </a:r>
            <a:r>
              <a:rPr lang="en-IE" dirty="0"/>
              <a:t>of </a:t>
            </a:r>
            <a:r>
              <a:rPr lang="en-IE" dirty="0" smtClean="0"/>
              <a:t>play</a:t>
            </a:r>
            <a:endParaRPr lang="en-US" dirty="0"/>
          </a:p>
        </p:txBody>
      </p:sp>
      <p:sp>
        <p:nvSpPr>
          <p:cNvPr id="3" name="Content Placeholder 2"/>
          <p:cNvSpPr>
            <a:spLocks noGrp="1"/>
          </p:cNvSpPr>
          <p:nvPr>
            <p:ph idx="1"/>
          </p:nvPr>
        </p:nvSpPr>
        <p:spPr/>
        <p:txBody>
          <a:bodyPr>
            <a:normAutofit/>
          </a:bodyPr>
          <a:lstStyle/>
          <a:p>
            <a:r>
              <a:rPr lang="en-US" dirty="0" smtClean="0"/>
              <a:t>Belgian </a:t>
            </a:r>
            <a:r>
              <a:rPr lang="en-US" dirty="0"/>
              <a:t>health care is a complex domain with many </a:t>
            </a:r>
            <a:r>
              <a:rPr lang="en-US" dirty="0" smtClean="0"/>
              <a:t>stakeholders </a:t>
            </a:r>
            <a:endParaRPr lang="en-US" dirty="0" smtClean="0"/>
          </a:p>
          <a:p>
            <a:pPr lvl="1"/>
            <a:r>
              <a:rPr lang="en-US" dirty="0" smtClean="0"/>
              <a:t>&gt; 11 </a:t>
            </a:r>
            <a:r>
              <a:rPr lang="en-US" dirty="0"/>
              <a:t>million </a:t>
            </a:r>
            <a:r>
              <a:rPr lang="en-US" dirty="0" smtClean="0"/>
              <a:t>citizens</a:t>
            </a:r>
          </a:p>
          <a:p>
            <a:pPr lvl="1"/>
            <a:r>
              <a:rPr lang="en-US" dirty="0" smtClean="0"/>
              <a:t>170.000 </a:t>
            </a:r>
            <a:r>
              <a:rPr lang="en-US" dirty="0"/>
              <a:t>professionals (medical practitioners, dentists, clinical laboratories, pharmacists, physiotherapists, home care nursing</a:t>
            </a:r>
            <a:r>
              <a:rPr lang="en-US" dirty="0" smtClean="0"/>
              <a:t>…)</a:t>
            </a:r>
          </a:p>
          <a:p>
            <a:pPr lvl="1"/>
            <a:r>
              <a:rPr lang="en-US" dirty="0" smtClean="0"/>
              <a:t>300 </a:t>
            </a:r>
            <a:r>
              <a:rPr lang="en-US" dirty="0"/>
              <a:t>institutions (hospitals, residential care homes</a:t>
            </a:r>
            <a:r>
              <a:rPr lang="en-US" dirty="0" smtClean="0"/>
              <a:t>…)</a:t>
            </a:r>
          </a:p>
          <a:p>
            <a:pPr lvl="1"/>
            <a:r>
              <a:rPr lang="en-US" dirty="0"/>
              <a:t>h</a:t>
            </a:r>
            <a:r>
              <a:rPr lang="en-US" dirty="0" smtClean="0"/>
              <a:t>ealth </a:t>
            </a:r>
            <a:r>
              <a:rPr lang="en-US" dirty="0"/>
              <a:t>insurance </a:t>
            </a:r>
            <a:r>
              <a:rPr lang="en-US" dirty="0" smtClean="0"/>
              <a:t>funds</a:t>
            </a:r>
          </a:p>
          <a:p>
            <a:pPr lvl="1"/>
            <a:r>
              <a:rPr lang="en-US" dirty="0"/>
              <a:t>g</a:t>
            </a:r>
            <a:r>
              <a:rPr lang="en-US" dirty="0" smtClean="0"/>
              <a:t>overnment </a:t>
            </a:r>
            <a:r>
              <a:rPr lang="en-US" dirty="0"/>
              <a:t>&amp; regulatory </a:t>
            </a:r>
            <a:r>
              <a:rPr lang="en-US" dirty="0" smtClean="0"/>
              <a:t>institutions</a:t>
            </a:r>
            <a:endParaRPr lang="en-US" dirty="0"/>
          </a:p>
          <a:p>
            <a:endParaRPr lang="en-US" dirty="0" smtClean="0"/>
          </a:p>
        </p:txBody>
      </p:sp>
      <p:sp>
        <p:nvSpPr>
          <p:cNvPr id="5" name="Slide Number Placeholder 4"/>
          <p:cNvSpPr>
            <a:spLocks noGrp="1"/>
          </p:cNvSpPr>
          <p:nvPr>
            <p:ph type="sldNum" sz="quarter" idx="12"/>
          </p:nvPr>
        </p:nvSpPr>
        <p:spPr/>
        <p:txBody>
          <a:bodyPr/>
          <a:lstStyle/>
          <a:p>
            <a:fld id="{30A9230E-FFBB-4CCB-ABD7-198084EDE768}" type="slidenum">
              <a:rPr lang="fr-BE" smtClean="0"/>
              <a:t>2</a:t>
            </a:fld>
            <a:endParaRPr lang="fr-BE"/>
          </a:p>
        </p:txBody>
      </p:sp>
    </p:spTree>
    <p:extLst>
      <p:ext uri="{BB962C8B-B14F-4D97-AF65-F5344CB8AC3E}">
        <p14:creationId xmlns:p14="http://schemas.microsoft.com/office/powerpoint/2010/main" val="310756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Context and state of play</a:t>
            </a:r>
            <a:endParaRPr lang="nl-BE" dirty="0"/>
          </a:p>
        </p:txBody>
      </p:sp>
      <p:sp>
        <p:nvSpPr>
          <p:cNvPr id="3" name="Content Placeholder 2"/>
          <p:cNvSpPr>
            <a:spLocks noGrp="1"/>
          </p:cNvSpPr>
          <p:nvPr>
            <p:ph idx="1"/>
          </p:nvPr>
        </p:nvSpPr>
        <p:spPr/>
        <p:txBody>
          <a:bodyPr/>
          <a:lstStyle/>
          <a:p>
            <a:r>
              <a:rPr lang="en-US" dirty="0"/>
              <a:t>Belgian </a:t>
            </a:r>
            <a:r>
              <a:rPr lang="en-US" dirty="0" smtClean="0"/>
              <a:t>eHealth-platform</a:t>
            </a:r>
          </a:p>
          <a:p>
            <a:pPr lvl="1"/>
            <a:r>
              <a:rPr lang="en-US" dirty="0" smtClean="0"/>
              <a:t>federal </a:t>
            </a:r>
            <a:r>
              <a:rPr lang="en-US" dirty="0"/>
              <a:t>public institution, created by law on </a:t>
            </a:r>
            <a:r>
              <a:rPr lang="en-US" dirty="0" smtClean="0"/>
              <a:t>21/8/2008</a:t>
            </a:r>
          </a:p>
          <a:p>
            <a:pPr lvl="1"/>
            <a:r>
              <a:rPr lang="en-US" dirty="0" smtClean="0"/>
              <a:t>charged </a:t>
            </a:r>
            <a:r>
              <a:rPr lang="en-US" dirty="0"/>
              <a:t>with promoting and developing electronic services and digital information exchange for / by / between all involved stakeholders</a:t>
            </a:r>
          </a:p>
          <a:p>
            <a:pPr lvl="1"/>
            <a:r>
              <a:rPr lang="en-US" dirty="0" smtClean="0"/>
              <a:t>organizing </a:t>
            </a:r>
            <a:r>
              <a:rPr lang="en-US" dirty="0"/>
              <a:t>information security, guaranteeing the privacy of patients and practitioners, and respecting the medical secret</a:t>
            </a:r>
          </a:p>
          <a:p>
            <a:pPr lvl="1"/>
            <a:r>
              <a:rPr lang="en-US" dirty="0" smtClean="0"/>
              <a:t>working </a:t>
            </a:r>
            <a:r>
              <a:rPr lang="en-US" dirty="0"/>
              <a:t>towards better quality and continuity of medical care, protection of patient safety, and simplification of administrative procedures for all parties concerned</a:t>
            </a:r>
          </a:p>
          <a:p>
            <a:pPr lvl="1"/>
            <a:r>
              <a:rPr lang="en-US" dirty="0" smtClean="0"/>
              <a:t>supporting </a:t>
            </a:r>
            <a:r>
              <a:rPr lang="en-US" dirty="0"/>
              <a:t>political decision making on health care topics, through data driven decision making</a:t>
            </a:r>
          </a:p>
          <a:p>
            <a:endParaRPr lang="nl-BE" dirty="0"/>
          </a:p>
        </p:txBody>
      </p:sp>
      <p:sp>
        <p:nvSpPr>
          <p:cNvPr id="4" name="Date Placeholder 3"/>
          <p:cNvSpPr>
            <a:spLocks noGrp="1"/>
          </p:cNvSpPr>
          <p:nvPr>
            <p:ph type="dt" sz="half" idx="10"/>
          </p:nvPr>
        </p:nvSpPr>
        <p:spPr/>
        <p:txBody>
          <a:bodyPr/>
          <a:lstStyle/>
          <a:p>
            <a:r>
              <a:rPr lang="fr-FR" smtClean="0"/>
              <a:t>13/09/2018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3</a:t>
            </a:fld>
            <a:endParaRPr lang="fr-BE"/>
          </a:p>
        </p:txBody>
      </p:sp>
    </p:spTree>
    <p:extLst>
      <p:ext uri="{BB962C8B-B14F-4D97-AF65-F5344CB8AC3E}">
        <p14:creationId xmlns:p14="http://schemas.microsoft.com/office/powerpoint/2010/main" val="214161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a:blip r:embed="rId3" cstate="print">
            <a:extLst>
              <a:ext uri="{BEBA8EAE-BF5A-486C-A8C5-ECC9F3942E4B}">
                <a14:imgProps xmlns:a14="http://schemas.microsoft.com/office/drawing/2010/main">
                  <a14:imgLayer r:embed="rId4">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2475523" y="6091987"/>
            <a:ext cx="468000" cy="468000"/>
          </a:xfrm>
          <a:prstGeom prst="rect">
            <a:avLst/>
          </a:prstGeom>
        </p:spPr>
      </p:pic>
      <p:sp>
        <p:nvSpPr>
          <p:cNvPr id="38" name="Oval 37"/>
          <p:cNvSpPr/>
          <p:nvPr/>
        </p:nvSpPr>
        <p:spPr>
          <a:xfrm>
            <a:off x="2351357" y="6103772"/>
            <a:ext cx="202745" cy="202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rot="19199860" flipH="1">
            <a:off x="4769098" y="2426600"/>
            <a:ext cx="1692000" cy="208467"/>
            <a:chOff x="3794552" y="1526921"/>
            <a:chExt cx="1744928" cy="208467"/>
          </a:xfrm>
        </p:grpSpPr>
        <p:cxnSp>
          <p:nvCxnSpPr>
            <p:cNvPr id="118" name="Straight Connector 117"/>
            <p:cNvCxnSpPr>
              <a:stCxn id="119" idx="3"/>
              <a:endCxn id="123"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119" name="Isosceles Triangle 118"/>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rot="20380948">
            <a:off x="4771864" y="2407480"/>
            <a:ext cx="1634405" cy="313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nl-BE" dirty="0" err="1" smtClean="0"/>
              <a:t>Belgian</a:t>
            </a:r>
            <a:r>
              <a:rPr lang="nl-BE" dirty="0" smtClean="0"/>
              <a:t> health care - </a:t>
            </a:r>
            <a:r>
              <a:rPr lang="nl-BE" dirty="0" smtClean="0"/>
              <a:t>actors</a:t>
            </a:r>
            <a:endParaRPr lang="en-US" dirty="0"/>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674275" y="4608699"/>
            <a:ext cx="1402135" cy="1402135"/>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0555" y="3154774"/>
            <a:ext cx="1702891" cy="504056"/>
          </a:xfrm>
          <a:prstGeom prst="rect">
            <a:avLst/>
          </a:prstGeom>
        </p:spPr>
      </p:pic>
      <p:grpSp>
        <p:nvGrpSpPr>
          <p:cNvPr id="26" name="Group 25"/>
          <p:cNvGrpSpPr/>
          <p:nvPr/>
        </p:nvGrpSpPr>
        <p:grpSpPr>
          <a:xfrm>
            <a:off x="703885" y="708116"/>
            <a:ext cx="1342914" cy="1098997"/>
            <a:chOff x="895798" y="708116"/>
            <a:chExt cx="1342914" cy="1098997"/>
          </a:xfrm>
        </p:grpSpPr>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798" y="708116"/>
              <a:ext cx="1342914" cy="1098997"/>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8319" y="876235"/>
              <a:ext cx="167926" cy="313802"/>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2465" y="877101"/>
              <a:ext cx="167926" cy="313802"/>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4212" y="1099565"/>
              <a:ext cx="167926" cy="313802"/>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757" y="1119369"/>
              <a:ext cx="167926" cy="313802"/>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7625" y="1437404"/>
              <a:ext cx="167926" cy="313802"/>
            </a:xfrm>
            <a:prstGeom prst="rect">
              <a:avLst/>
            </a:prstGeom>
          </p:spPr>
        </p:pic>
      </p:grpSp>
      <p:pic>
        <p:nvPicPr>
          <p:cNvPr id="1026" name="Picture 2" descr="Rijksinstituut voor Ziekte- en Invaliditeitsverzekering (RIZIV)">
            <a:hlinkClick r:id="rId10"/>
          </p:cNvPr>
          <p:cNvPicPr>
            <a:picLocks noChangeAspect="1" noChangeArrowheads="1"/>
          </p:cNvPicPr>
          <p:nvPr/>
        </p:nvPicPr>
        <p:blipFill>
          <a:blip r:embed="rId11">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38255" y="6354628"/>
            <a:ext cx="45333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D Volksgezondheid, Veiligheid van de Voedselketen en Leefmilieu">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51741" y="6354628"/>
            <a:ext cx="375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al Agentschap voor Geneesmiddelen en Gezondheidsproducten">
            <a:hlinkClick r:id="rId14"/>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3102" y="6354628"/>
            <a:ext cx="761859" cy="360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248126" y="1839418"/>
            <a:ext cx="2254433" cy="369332"/>
          </a:xfrm>
          <a:prstGeom prst="rect">
            <a:avLst/>
          </a:prstGeom>
        </p:spPr>
        <p:txBody>
          <a:bodyPr wrap="square">
            <a:spAutoFit/>
          </a:bodyPr>
          <a:lstStyle/>
          <a:p>
            <a:pPr algn="ctr"/>
            <a:r>
              <a:rPr lang="en-US" b="1" dirty="0" smtClean="0">
                <a:solidFill>
                  <a:srgbClr val="4A6C5B"/>
                </a:solidFill>
                <a:latin typeface="Arial" panose="020B0604020202020204" pitchFamily="34" charset="0"/>
                <a:cs typeface="Arial" panose="020B0604020202020204" pitchFamily="34" charset="0"/>
              </a:rPr>
              <a:t>11 million citizens</a:t>
            </a:r>
            <a:endParaRPr lang="en-US" b="1" dirty="0">
              <a:solidFill>
                <a:srgbClr val="4A6C5B"/>
              </a:solidFill>
              <a:latin typeface="Arial" panose="020B0604020202020204" pitchFamily="34" charset="0"/>
              <a:cs typeface="Arial" panose="020B0604020202020204" pitchFamily="34" charset="0"/>
            </a:endParaRPr>
          </a:p>
        </p:txBody>
      </p:sp>
      <p:grpSp>
        <p:nvGrpSpPr>
          <p:cNvPr id="34" name="Group 33"/>
          <p:cNvGrpSpPr/>
          <p:nvPr/>
        </p:nvGrpSpPr>
        <p:grpSpPr>
          <a:xfrm>
            <a:off x="654518" y="2640797"/>
            <a:ext cx="1441648" cy="1532011"/>
            <a:chOff x="242304" y="2140133"/>
            <a:chExt cx="1441648" cy="1532011"/>
          </a:xfrm>
        </p:grpSpPr>
        <p:grpSp>
          <p:nvGrpSpPr>
            <p:cNvPr id="8" name="Group 7"/>
            <p:cNvGrpSpPr/>
            <p:nvPr/>
          </p:nvGrpSpPr>
          <p:grpSpPr>
            <a:xfrm>
              <a:off x="242304" y="2570959"/>
              <a:ext cx="724524" cy="740921"/>
              <a:chOff x="1215717" y="5524907"/>
              <a:chExt cx="1147299" cy="1173264"/>
            </a:xfrm>
          </p:grpSpPr>
          <p:pic>
            <p:nvPicPr>
              <p:cNvPr id="19" name="Picture 18"/>
              <p:cNvPicPr>
                <a:picLocks noChangeAspect="1"/>
              </p:cNvPicPr>
              <p:nvPr/>
            </p:nvPicPr>
            <p:blipFill>
              <a:blip r:embed="rId16" cstate="print">
                <a:extLst>
                  <a:ext uri="{BEBA8EAE-BF5A-486C-A8C5-ECC9F3942E4B}">
                    <a14:imgProps xmlns:a14="http://schemas.microsoft.com/office/drawing/2010/main">
                      <a14:imgLayer r:embed="rId17">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1224042" y="5524907"/>
                <a:ext cx="1138974" cy="1138974"/>
              </a:xfrm>
              <a:prstGeom prst="rect">
                <a:avLst/>
              </a:prstGeom>
            </p:spPr>
          </p:pic>
          <p:pic>
            <p:nvPicPr>
              <p:cNvPr id="48" name="Picture 47"/>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rcRect t="13998" r="75728"/>
              <a:stretch/>
            </p:blipFill>
            <p:spPr>
              <a:xfrm>
                <a:off x="1215717" y="5715751"/>
                <a:ext cx="301057" cy="982420"/>
              </a:xfrm>
              <a:prstGeom prst="rect">
                <a:avLst/>
              </a:prstGeom>
            </p:spPr>
          </p:pic>
        </p:grpSp>
        <p:pic>
          <p:nvPicPr>
            <p:cNvPr id="20" name="Picture 1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603952" y="2952144"/>
              <a:ext cx="720000" cy="720000"/>
            </a:xfrm>
            <a:prstGeom prst="rect">
              <a:avLst/>
            </a:prstGeom>
          </p:spPr>
        </p:pic>
        <p:pic>
          <p:nvPicPr>
            <p:cNvPr id="78" name="Picture 5"/>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464" y="2140133"/>
              <a:ext cx="720080" cy="720080"/>
            </a:xfrm>
            <a:prstGeom prst="rect">
              <a:avLst/>
            </a:prstGeom>
          </p:spPr>
        </p:pic>
        <p:pic>
          <p:nvPicPr>
            <p:cNvPr id="21" name="Picture 20"/>
            <p:cNvPicPr>
              <a:picLocks noChangeAspect="1"/>
            </p:cNvPicPr>
            <p:nvPr/>
          </p:nvPicPr>
          <p:blipFill>
            <a:blip r:embed="rId21" cstate="print">
              <a:extLst>
                <a:ext uri="{BEBA8EAE-BF5A-486C-A8C5-ECC9F3942E4B}">
                  <a14:imgProps xmlns:a14="http://schemas.microsoft.com/office/drawing/2010/main">
                    <a14:imgLayer r:embed="rId22">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963952" y="2582389"/>
              <a:ext cx="720000" cy="720000"/>
            </a:xfrm>
            <a:prstGeom prst="rect">
              <a:avLst/>
            </a:prstGeom>
          </p:spPr>
        </p:pic>
      </p:grpSp>
      <p:sp>
        <p:nvSpPr>
          <p:cNvPr id="79" name="Rectangle 78"/>
          <p:cNvSpPr/>
          <p:nvPr/>
        </p:nvSpPr>
        <p:spPr>
          <a:xfrm>
            <a:off x="83963" y="4095616"/>
            <a:ext cx="2582758" cy="369332"/>
          </a:xfrm>
          <a:prstGeom prst="rect">
            <a:avLst/>
          </a:prstGeom>
        </p:spPr>
        <p:txBody>
          <a:bodyPr wrap="none">
            <a:spAutoFit/>
          </a:bodyPr>
          <a:lstStyle/>
          <a:p>
            <a:pPr algn="ctr"/>
            <a:r>
              <a:rPr lang="en-US" b="1" dirty="0" smtClean="0">
                <a:solidFill>
                  <a:srgbClr val="4A6C5B"/>
                </a:solidFill>
                <a:latin typeface="Arial" panose="020B0604020202020204" pitchFamily="34" charset="0"/>
                <a:cs typeface="Arial" panose="020B0604020202020204" pitchFamily="34" charset="0"/>
              </a:rPr>
              <a:t>170.000 professionals</a:t>
            </a:r>
            <a:endParaRPr lang="en-US" b="1" dirty="0">
              <a:solidFill>
                <a:srgbClr val="4A6C5B"/>
              </a:solidFill>
              <a:latin typeface="Arial" panose="020B0604020202020204" pitchFamily="34" charset="0"/>
              <a:cs typeface="Arial" panose="020B0604020202020204" pitchFamily="34" charset="0"/>
            </a:endParaRPr>
          </a:p>
        </p:txBody>
      </p:sp>
      <p:sp>
        <p:nvSpPr>
          <p:cNvPr id="80" name="Rectangle 79"/>
          <p:cNvSpPr/>
          <p:nvPr/>
        </p:nvSpPr>
        <p:spPr>
          <a:xfrm>
            <a:off x="-38316" y="5802625"/>
            <a:ext cx="2254433" cy="646331"/>
          </a:xfrm>
          <a:prstGeom prst="rect">
            <a:avLst/>
          </a:prstGeom>
        </p:spPr>
        <p:txBody>
          <a:bodyPr wrap="square">
            <a:spAutoFit/>
          </a:bodyPr>
          <a:lstStyle/>
          <a:p>
            <a:pPr algn="ctr"/>
            <a:r>
              <a:rPr lang="en-US" b="1" dirty="0" smtClean="0">
                <a:solidFill>
                  <a:srgbClr val="4A6C5B"/>
                </a:solidFill>
                <a:latin typeface="Arial" panose="020B0604020202020204" pitchFamily="34" charset="0"/>
                <a:cs typeface="Arial" panose="020B0604020202020204" pitchFamily="34" charset="0"/>
              </a:rPr>
              <a:t>300 </a:t>
            </a:r>
          </a:p>
          <a:p>
            <a:pPr algn="ctr"/>
            <a:r>
              <a:rPr lang="en-US" b="1" dirty="0" smtClean="0">
                <a:solidFill>
                  <a:srgbClr val="4A6C5B"/>
                </a:solidFill>
                <a:latin typeface="Arial" panose="020B0604020202020204" pitchFamily="34" charset="0"/>
                <a:cs typeface="Arial" panose="020B0604020202020204" pitchFamily="34" charset="0"/>
              </a:rPr>
              <a:t>institutions</a:t>
            </a:r>
            <a:endParaRPr lang="en-US" b="1" dirty="0">
              <a:solidFill>
                <a:srgbClr val="4A6C5B"/>
              </a:solidFill>
              <a:latin typeface="Arial" panose="020B0604020202020204" pitchFamily="34" charset="0"/>
              <a:cs typeface="Arial" panose="020B0604020202020204" pitchFamily="34" charset="0"/>
            </a:endParaRPr>
          </a:p>
        </p:txBody>
      </p:sp>
      <p:grpSp>
        <p:nvGrpSpPr>
          <p:cNvPr id="74" name="Group 73"/>
          <p:cNvGrpSpPr/>
          <p:nvPr/>
        </p:nvGrpSpPr>
        <p:grpSpPr>
          <a:xfrm>
            <a:off x="6151056" y="1254975"/>
            <a:ext cx="2340000" cy="720000"/>
            <a:chOff x="5346437" y="1254975"/>
            <a:chExt cx="2340000" cy="720000"/>
          </a:xfrm>
        </p:grpSpPr>
        <p:sp>
          <p:nvSpPr>
            <p:cNvPr id="40" name="Oval 39"/>
            <p:cNvSpPr/>
            <p:nvPr/>
          </p:nvSpPr>
          <p:spPr>
            <a:xfrm>
              <a:off x="5346437" y="1254975"/>
              <a:ext cx="2340000" cy="720000"/>
            </a:xfrm>
            <a:prstGeom prst="ellipse">
              <a:avLst/>
            </a:prstGeom>
            <a:solidFill>
              <a:srgbClr val="9EB6AC"/>
            </a:solidFill>
            <a:ln w="28575">
              <a:solidFill>
                <a:srgbClr val="4A6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267212" y="1356277"/>
              <a:ext cx="1128810" cy="523220"/>
            </a:xfrm>
            <a:prstGeom prst="rect">
              <a:avLst/>
            </a:prstGeom>
            <a:noFill/>
          </p:spPr>
          <p:txBody>
            <a:bodyPr wrap="square">
              <a:spAutoFit/>
            </a:bodyPr>
            <a:lstStyle/>
            <a:p>
              <a:r>
                <a:rPr lang="en-US" sz="1400" b="1" dirty="0" smtClean="0">
                  <a:solidFill>
                    <a:srgbClr val="4A6C5B"/>
                  </a:solidFill>
                  <a:latin typeface="Arial" panose="020B0604020202020204" pitchFamily="34" charset="0"/>
                  <a:cs typeface="Arial" panose="020B0604020202020204" pitchFamily="34" charset="0"/>
                </a:rPr>
                <a:t>Mutual</a:t>
              </a:r>
            </a:p>
            <a:p>
              <a:r>
                <a:rPr lang="en-US" sz="1400" b="1" dirty="0" smtClean="0">
                  <a:solidFill>
                    <a:srgbClr val="4A6C5B"/>
                  </a:solidFill>
                  <a:latin typeface="Arial" panose="020B0604020202020204" pitchFamily="34" charset="0"/>
                  <a:cs typeface="Arial" panose="020B0604020202020204" pitchFamily="34" charset="0"/>
                </a:rPr>
                <a:t>Insurance</a:t>
              </a:r>
              <a:endParaRPr lang="en-US" sz="1400" b="1" dirty="0">
                <a:solidFill>
                  <a:srgbClr val="4A6C5B"/>
                </a:solidFill>
                <a:latin typeface="Arial" panose="020B0604020202020204" pitchFamily="34" charset="0"/>
                <a:cs typeface="Arial" panose="020B0604020202020204" pitchFamily="34" charset="0"/>
              </a:endParaRPr>
            </a:p>
          </p:txBody>
        </p:sp>
      </p:grpSp>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27533" y="794303"/>
            <a:ext cx="842329" cy="360000"/>
          </a:xfrm>
          <a:prstGeom prst="rect">
            <a:avLst/>
          </a:prstGeom>
        </p:spPr>
      </p:pic>
      <p:pic>
        <p:nvPicPr>
          <p:cNvPr id="56" name="Picture 5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125107" y="794303"/>
            <a:ext cx="360000" cy="360000"/>
          </a:xfrm>
          <a:prstGeom prst="rect">
            <a:avLst/>
          </a:prstGeom>
        </p:spPr>
      </p:pic>
      <p:pic>
        <p:nvPicPr>
          <p:cNvPr id="62" name="Picture 6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593205" y="794303"/>
            <a:ext cx="1059310" cy="360000"/>
          </a:xfrm>
          <a:prstGeom prst="rect">
            <a:avLst/>
          </a:prstGeom>
        </p:spPr>
      </p:pic>
      <p:pic>
        <p:nvPicPr>
          <p:cNvPr id="63" name="Picture 62"/>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2085" t="17988" r="1667" b="23592"/>
          <a:stretch/>
        </p:blipFill>
        <p:spPr>
          <a:xfrm>
            <a:off x="4762750" y="2313647"/>
            <a:ext cx="1332392" cy="540000"/>
          </a:xfrm>
          <a:prstGeom prst="rect">
            <a:avLst/>
          </a:prstGeom>
        </p:spPr>
      </p:pic>
      <p:grpSp>
        <p:nvGrpSpPr>
          <p:cNvPr id="99" name="Group 98"/>
          <p:cNvGrpSpPr/>
          <p:nvPr/>
        </p:nvGrpSpPr>
        <p:grpSpPr>
          <a:xfrm>
            <a:off x="6151056" y="5475101"/>
            <a:ext cx="2340000" cy="720000"/>
            <a:chOff x="5346437" y="1254975"/>
            <a:chExt cx="2340000" cy="720000"/>
          </a:xfrm>
        </p:grpSpPr>
        <p:sp>
          <p:nvSpPr>
            <p:cNvPr id="100" name="Oval 99"/>
            <p:cNvSpPr/>
            <p:nvPr/>
          </p:nvSpPr>
          <p:spPr>
            <a:xfrm>
              <a:off x="5346437" y="1254975"/>
              <a:ext cx="2340000" cy="720000"/>
            </a:xfrm>
            <a:prstGeom prst="ellipse">
              <a:avLst/>
            </a:prstGeom>
            <a:solidFill>
              <a:srgbClr val="9EB6AC"/>
            </a:solidFill>
            <a:ln w="28575">
              <a:solidFill>
                <a:srgbClr val="4A6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267212" y="1353190"/>
              <a:ext cx="1376442" cy="523220"/>
            </a:xfrm>
            <a:prstGeom prst="rect">
              <a:avLst/>
            </a:prstGeom>
            <a:noFill/>
          </p:spPr>
          <p:txBody>
            <a:bodyPr wrap="square">
              <a:spAutoFit/>
            </a:bodyPr>
            <a:lstStyle/>
            <a:p>
              <a:r>
                <a:rPr lang="en-US" sz="1400" b="1" dirty="0" smtClean="0">
                  <a:solidFill>
                    <a:srgbClr val="4A6C5B"/>
                  </a:solidFill>
                  <a:latin typeface="Arial" panose="020B0604020202020204" pitchFamily="34" charset="0"/>
                  <a:cs typeface="Arial" panose="020B0604020202020204" pitchFamily="34" charset="0"/>
                </a:rPr>
                <a:t>Regulatory</a:t>
              </a:r>
            </a:p>
            <a:p>
              <a:r>
                <a:rPr lang="en-US" sz="1400" b="1" dirty="0" smtClean="0">
                  <a:solidFill>
                    <a:srgbClr val="4A6C5B"/>
                  </a:solidFill>
                  <a:latin typeface="Arial" panose="020B0604020202020204" pitchFamily="34" charset="0"/>
                  <a:cs typeface="Arial" panose="020B0604020202020204" pitchFamily="34" charset="0"/>
                </a:rPr>
                <a:t>bodies</a:t>
              </a:r>
              <a:endParaRPr lang="en-US" sz="1400" b="1" dirty="0">
                <a:solidFill>
                  <a:srgbClr val="4A6C5B"/>
                </a:solidFill>
                <a:latin typeface="Arial" panose="020B0604020202020204" pitchFamily="34" charset="0"/>
                <a:cs typeface="Arial" panose="020B0604020202020204" pitchFamily="34" charset="0"/>
              </a:endParaRPr>
            </a:p>
          </p:txBody>
        </p:sp>
      </p:grpSp>
      <p:pic>
        <p:nvPicPr>
          <p:cNvPr id="81" name="Picture 80"/>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6474" y="6354628"/>
            <a:ext cx="635806" cy="360000"/>
          </a:xfrm>
          <a:prstGeom prst="rect">
            <a:avLst/>
          </a:prstGeom>
        </p:spPr>
      </p:pic>
      <p:grpSp>
        <p:nvGrpSpPr>
          <p:cNvPr id="5" name="Group 4"/>
          <p:cNvGrpSpPr/>
          <p:nvPr/>
        </p:nvGrpSpPr>
        <p:grpSpPr>
          <a:xfrm>
            <a:off x="6377875" y="1398788"/>
            <a:ext cx="693956" cy="473634"/>
            <a:chOff x="7030787" y="2514807"/>
            <a:chExt cx="966536" cy="687620"/>
          </a:xfrm>
        </p:grpSpPr>
        <p:pic>
          <p:nvPicPr>
            <p:cNvPr id="57" name="Picture 3"/>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7030787" y="2514807"/>
              <a:ext cx="914535" cy="68762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565323" y="2770427"/>
              <a:ext cx="432000" cy="432000"/>
            </a:xfrm>
            <a:prstGeom prst="ellipse">
              <a:avLst/>
            </a:prstGeom>
            <a:solidFill>
              <a:schemeClr val="bg1"/>
            </a:solidFill>
            <a:ln w="28575">
              <a:solidFill>
                <a:srgbClr val="4A6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A6C5B"/>
                  </a:solidFill>
                  <a:latin typeface="Arial" panose="020B0604020202020204" pitchFamily="34" charset="0"/>
                  <a:cs typeface="Arial" panose="020B0604020202020204" pitchFamily="34" charset="0"/>
                </a:rPr>
                <a:t>M</a:t>
              </a:r>
              <a:endParaRPr lang="en-US" sz="1400" b="1" dirty="0">
                <a:solidFill>
                  <a:srgbClr val="4A6C5B"/>
                </a:solidFill>
                <a:latin typeface="Arial" panose="020B0604020202020204" pitchFamily="34" charset="0"/>
                <a:cs typeface="Arial" panose="020B0604020202020204" pitchFamily="34" charset="0"/>
              </a:endParaRPr>
            </a:p>
          </p:txBody>
        </p:sp>
      </p:grpSp>
      <p:grpSp>
        <p:nvGrpSpPr>
          <p:cNvPr id="11" name="Group 10"/>
          <p:cNvGrpSpPr/>
          <p:nvPr/>
        </p:nvGrpSpPr>
        <p:grpSpPr>
          <a:xfrm>
            <a:off x="6654270" y="3037470"/>
            <a:ext cx="2340000" cy="738664"/>
            <a:chOff x="6378845" y="4050126"/>
            <a:chExt cx="2340000" cy="738664"/>
          </a:xfrm>
        </p:grpSpPr>
        <p:grpSp>
          <p:nvGrpSpPr>
            <p:cNvPr id="107" name="Group 106"/>
            <p:cNvGrpSpPr/>
            <p:nvPr/>
          </p:nvGrpSpPr>
          <p:grpSpPr>
            <a:xfrm>
              <a:off x="6378845" y="4050126"/>
              <a:ext cx="2340000" cy="738664"/>
              <a:chOff x="5346437" y="1251146"/>
              <a:chExt cx="2340000" cy="738664"/>
            </a:xfrm>
          </p:grpSpPr>
          <p:sp>
            <p:nvSpPr>
              <p:cNvPr id="108" name="Oval 107"/>
              <p:cNvSpPr/>
              <p:nvPr/>
            </p:nvSpPr>
            <p:spPr>
              <a:xfrm>
                <a:off x="5346437" y="1254975"/>
                <a:ext cx="2340000" cy="720000"/>
              </a:xfrm>
              <a:prstGeom prst="ellipse">
                <a:avLst/>
              </a:prstGeom>
              <a:solidFill>
                <a:srgbClr val="9EB6AC"/>
              </a:solidFill>
              <a:ln w="28575">
                <a:solidFill>
                  <a:srgbClr val="4A6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260758" y="1251146"/>
                <a:ext cx="1382896" cy="738664"/>
              </a:xfrm>
              <a:prstGeom prst="rect">
                <a:avLst/>
              </a:prstGeom>
              <a:noFill/>
            </p:spPr>
            <p:txBody>
              <a:bodyPr wrap="square">
                <a:spAutoFit/>
              </a:bodyPr>
              <a:lstStyle/>
              <a:p>
                <a:r>
                  <a:rPr lang="en-US" sz="1400" b="1" dirty="0" smtClean="0">
                    <a:solidFill>
                      <a:srgbClr val="4A6C5B"/>
                    </a:solidFill>
                    <a:latin typeface="Arial" panose="020B0604020202020204" pitchFamily="34" charset="0"/>
                    <a:cs typeface="Arial" panose="020B0604020202020204" pitchFamily="34" charset="0"/>
                  </a:rPr>
                  <a:t>Authentic </a:t>
                </a:r>
              </a:p>
              <a:p>
                <a:r>
                  <a:rPr lang="en-US" sz="1400" b="1" dirty="0" smtClean="0">
                    <a:solidFill>
                      <a:srgbClr val="4A6C5B"/>
                    </a:solidFill>
                    <a:latin typeface="Arial" panose="020B0604020202020204" pitchFamily="34" charset="0"/>
                    <a:cs typeface="Arial" panose="020B0604020202020204" pitchFamily="34" charset="0"/>
                  </a:rPr>
                  <a:t>Data </a:t>
                </a:r>
              </a:p>
              <a:p>
                <a:r>
                  <a:rPr lang="en-US" sz="1400" b="1" dirty="0" smtClean="0">
                    <a:solidFill>
                      <a:srgbClr val="4A6C5B"/>
                    </a:solidFill>
                    <a:latin typeface="Arial" panose="020B0604020202020204" pitchFamily="34" charset="0"/>
                    <a:cs typeface="Arial" panose="020B0604020202020204" pitchFamily="34" charset="0"/>
                  </a:rPr>
                  <a:t>Sources</a:t>
                </a:r>
                <a:endParaRPr lang="en-US" sz="1400" b="1" dirty="0">
                  <a:solidFill>
                    <a:srgbClr val="4A6C5B"/>
                  </a:solidFill>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651280" y="4192372"/>
              <a:ext cx="690327" cy="442639"/>
            </a:xfrm>
            <a:prstGeom prst="rect">
              <a:avLst/>
            </a:prstGeom>
          </p:spPr>
        </p:pic>
      </p:grpSp>
      <p:grpSp>
        <p:nvGrpSpPr>
          <p:cNvPr id="28" name="Group 27"/>
          <p:cNvGrpSpPr/>
          <p:nvPr/>
        </p:nvGrpSpPr>
        <p:grpSpPr>
          <a:xfrm rot="2400140">
            <a:off x="1919200" y="2206751"/>
            <a:ext cx="2376000" cy="208467"/>
            <a:chOff x="3794552" y="1526921"/>
            <a:chExt cx="1744928" cy="208467"/>
          </a:xfrm>
        </p:grpSpPr>
        <p:cxnSp>
          <p:nvCxnSpPr>
            <p:cNvPr id="35" name="Straight Connector 34"/>
            <p:cNvCxnSpPr>
              <a:stCxn id="23" idx="3"/>
              <a:endCxn id="72"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543631" y="5600494"/>
            <a:ext cx="383074" cy="409941"/>
          </a:xfrm>
          <a:prstGeom prst="rect">
            <a:avLst/>
          </a:prstGeom>
        </p:spPr>
      </p:pic>
      <p:grpSp>
        <p:nvGrpSpPr>
          <p:cNvPr id="77" name="Group 76"/>
          <p:cNvGrpSpPr/>
          <p:nvPr/>
        </p:nvGrpSpPr>
        <p:grpSpPr>
          <a:xfrm>
            <a:off x="2209272" y="3307372"/>
            <a:ext cx="1512000" cy="208467"/>
            <a:chOff x="3794552" y="1526921"/>
            <a:chExt cx="1744928" cy="208467"/>
          </a:xfrm>
        </p:grpSpPr>
        <p:cxnSp>
          <p:nvCxnSpPr>
            <p:cNvPr id="82" name="Straight Connector 81"/>
            <p:cNvCxnSpPr>
              <a:stCxn id="83" idx="3"/>
              <a:endCxn id="85"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83" name="Isosceles Triangle 82"/>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501875" y="3314513"/>
            <a:ext cx="1044000" cy="208467"/>
            <a:chOff x="3794552" y="1526921"/>
            <a:chExt cx="1744928" cy="208467"/>
          </a:xfrm>
        </p:grpSpPr>
        <p:cxnSp>
          <p:nvCxnSpPr>
            <p:cNvPr id="92" name="Straight Connector 91"/>
            <p:cNvCxnSpPr>
              <a:stCxn id="93" idx="3"/>
              <a:endCxn id="94"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2400140">
            <a:off x="4663751" y="4439461"/>
            <a:ext cx="2376000" cy="208467"/>
            <a:chOff x="3794552" y="1526921"/>
            <a:chExt cx="1744928" cy="208467"/>
          </a:xfrm>
        </p:grpSpPr>
        <p:cxnSp>
          <p:nvCxnSpPr>
            <p:cNvPr id="97" name="Straight Connector 96"/>
            <p:cNvCxnSpPr>
              <a:stCxn id="98" idx="3"/>
              <a:endCxn id="102"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98" name="Isosceles Triangle 97"/>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9199860" flipH="1">
            <a:off x="1919200" y="4439461"/>
            <a:ext cx="2376000" cy="208467"/>
            <a:chOff x="3794552" y="1526921"/>
            <a:chExt cx="1744928" cy="208467"/>
          </a:xfrm>
        </p:grpSpPr>
        <p:cxnSp>
          <p:nvCxnSpPr>
            <p:cNvPr id="105" name="Straight Connector 104"/>
            <p:cNvCxnSpPr>
              <a:stCxn id="106" idx="3"/>
              <a:endCxn id="111"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106" name="Isosceles Triangle 105"/>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rot="16200000" flipH="1">
            <a:off x="3381201" y="4717932"/>
            <a:ext cx="1908000" cy="208467"/>
            <a:chOff x="3794552" y="1526921"/>
            <a:chExt cx="1744928" cy="208467"/>
          </a:xfrm>
        </p:grpSpPr>
        <p:cxnSp>
          <p:nvCxnSpPr>
            <p:cNvPr id="126" name="Straight Connector 125"/>
            <p:cNvCxnSpPr>
              <a:stCxn id="127" idx="3"/>
              <a:endCxn id="128" idx="3"/>
            </p:cNvCxnSpPr>
            <p:nvPr/>
          </p:nvCxnSpPr>
          <p:spPr>
            <a:xfrm flipH="1">
              <a:off x="3917166" y="1631156"/>
              <a:ext cx="1499700" cy="0"/>
            </a:xfrm>
            <a:prstGeom prst="line">
              <a:avLst/>
            </a:prstGeom>
            <a:ln w="28575">
              <a:solidFill>
                <a:srgbClr val="07766F"/>
              </a:solidFill>
            </a:ln>
          </p:spPr>
          <p:style>
            <a:lnRef idx="1">
              <a:schemeClr val="accent1"/>
            </a:lnRef>
            <a:fillRef idx="0">
              <a:schemeClr val="accent1"/>
            </a:fillRef>
            <a:effectRef idx="0">
              <a:schemeClr val="accent1"/>
            </a:effectRef>
            <a:fontRef idx="minor">
              <a:schemeClr val="tx1"/>
            </a:fontRef>
          </p:style>
        </p:cxnSp>
        <p:sp>
          <p:nvSpPr>
            <p:cNvPr id="127" name="Isosceles Triangle 126"/>
            <p:cNvSpPr/>
            <p:nvPr/>
          </p:nvSpPr>
          <p:spPr>
            <a:xfrm rot="5400000">
              <a:off x="5373939"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rot="16200000" flipH="1">
              <a:off x="3751625" y="1569848"/>
              <a:ext cx="208467" cy="12261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9" name="Picture 128"/>
          <p:cNvPicPr>
            <a:picLocks noChangeAspect="1"/>
          </p:cNvPicPr>
          <p:nvPr/>
        </p:nvPicPr>
        <p:blipFill>
          <a:blip r:embed="rId31" cstate="print">
            <a:extLst>
              <a:ext uri="{BEBA8EAE-BF5A-486C-A8C5-ECC9F3942E4B}">
                <a14:imgProps xmlns:a14="http://schemas.microsoft.com/office/drawing/2010/main">
                  <a14:imgLayer r:embed="rId4">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2443079" y="5327050"/>
            <a:ext cx="468000" cy="468000"/>
          </a:xfrm>
          <a:prstGeom prst="rect">
            <a:avLst/>
          </a:prstGeom>
        </p:spPr>
      </p:pic>
      <p:pic>
        <p:nvPicPr>
          <p:cNvPr id="134" name="Picture 133"/>
          <p:cNvPicPr>
            <a:picLocks noChangeAspect="1"/>
          </p:cNvPicPr>
          <p:nvPr/>
        </p:nvPicPr>
        <p:blipFill>
          <a:blip r:embed="rId31" cstate="print">
            <a:extLst>
              <a:ext uri="{BEBA8EAE-BF5A-486C-A8C5-ECC9F3942E4B}">
                <a14:imgProps xmlns:a14="http://schemas.microsoft.com/office/drawing/2010/main">
                  <a14:imgLayer r:embed="rId4">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2131634" y="5909967"/>
            <a:ext cx="468000" cy="468000"/>
          </a:xfrm>
          <a:prstGeom prst="rect">
            <a:avLst/>
          </a:prstGeom>
        </p:spPr>
      </p:pic>
      <p:pic>
        <p:nvPicPr>
          <p:cNvPr id="136" name="Picture 135"/>
          <p:cNvPicPr>
            <a:picLocks noChangeAspect="1"/>
          </p:cNvPicPr>
          <p:nvPr/>
        </p:nvPicPr>
        <p:blipFill>
          <a:blip r:embed="rId31" cstate="print">
            <a:extLst>
              <a:ext uri="{BEBA8EAE-BF5A-486C-A8C5-ECC9F3942E4B}">
                <a14:imgProps xmlns:a14="http://schemas.microsoft.com/office/drawing/2010/main">
                  <a14:imgLayer r:embed="rId4">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flipH="1">
            <a:off x="2955685" y="5498836"/>
            <a:ext cx="468000" cy="468000"/>
          </a:xfrm>
          <a:prstGeom prst="rect">
            <a:avLst/>
          </a:prstGeom>
        </p:spPr>
      </p:pic>
      <p:grpSp>
        <p:nvGrpSpPr>
          <p:cNvPr id="39" name="Group 38"/>
          <p:cNvGrpSpPr/>
          <p:nvPr/>
        </p:nvGrpSpPr>
        <p:grpSpPr>
          <a:xfrm>
            <a:off x="1951514" y="5507123"/>
            <a:ext cx="1337100" cy="1009696"/>
            <a:chOff x="1951514" y="5507123"/>
            <a:chExt cx="1337100" cy="1009696"/>
          </a:xfrm>
        </p:grpSpPr>
        <p:pic>
          <p:nvPicPr>
            <p:cNvPr id="32" name="Picture 3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rot="19656679">
              <a:off x="2278918" y="5507123"/>
              <a:ext cx="1009696" cy="1009696"/>
            </a:xfrm>
            <a:prstGeom prst="rect">
              <a:avLst/>
            </a:prstGeom>
          </p:spPr>
        </p:pic>
        <p:cxnSp>
          <p:nvCxnSpPr>
            <p:cNvPr id="36" name="Straight Connector 35"/>
            <p:cNvCxnSpPr/>
            <p:nvPr/>
          </p:nvCxnSpPr>
          <p:spPr>
            <a:xfrm flipH="1" flipV="1">
              <a:off x="1951514" y="5561050"/>
              <a:ext cx="734298" cy="405787"/>
            </a:xfrm>
            <a:prstGeom prst="line">
              <a:avLst/>
            </a:prstGeom>
            <a:ln w="28575">
              <a:solidFill>
                <a:srgbClr val="4A6C5B"/>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3015006" y="5838930"/>
            <a:ext cx="2674407" cy="742548"/>
            <a:chOff x="5346437" y="1254975"/>
            <a:chExt cx="2674407" cy="742548"/>
          </a:xfrm>
        </p:grpSpPr>
        <p:sp>
          <p:nvSpPr>
            <p:cNvPr id="121" name="Oval 120"/>
            <p:cNvSpPr/>
            <p:nvPr/>
          </p:nvSpPr>
          <p:spPr>
            <a:xfrm>
              <a:off x="5346437" y="1254975"/>
              <a:ext cx="2340000" cy="720000"/>
            </a:xfrm>
            <a:prstGeom prst="ellipse">
              <a:avLst/>
            </a:prstGeom>
            <a:solidFill>
              <a:srgbClr val="9EB6AC"/>
            </a:solidFill>
            <a:ln w="28575">
              <a:solidFill>
                <a:srgbClr val="4A6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6177420" y="1258859"/>
              <a:ext cx="1843424" cy="738664"/>
            </a:xfrm>
            <a:prstGeom prst="rect">
              <a:avLst/>
            </a:prstGeom>
            <a:noFill/>
          </p:spPr>
          <p:txBody>
            <a:bodyPr wrap="square">
              <a:spAutoFit/>
            </a:bodyPr>
            <a:lstStyle/>
            <a:p>
              <a:r>
                <a:rPr lang="en-US" sz="1400" b="1" dirty="0" smtClean="0">
                  <a:solidFill>
                    <a:srgbClr val="4A6C5B"/>
                  </a:solidFill>
                  <a:latin typeface="Arial" panose="020B0604020202020204" pitchFamily="34" charset="0"/>
                  <a:cs typeface="Arial" panose="020B0604020202020204" pitchFamily="34" charset="0"/>
                </a:rPr>
                <a:t>Hospital </a:t>
              </a:r>
              <a:br>
                <a:rPr lang="en-US" sz="1400" b="1" dirty="0" smtClean="0">
                  <a:solidFill>
                    <a:srgbClr val="4A6C5B"/>
                  </a:solidFill>
                  <a:latin typeface="Arial" panose="020B0604020202020204" pitchFamily="34" charset="0"/>
                  <a:cs typeface="Arial" panose="020B0604020202020204" pitchFamily="34" charset="0"/>
                </a:rPr>
              </a:br>
              <a:r>
                <a:rPr lang="en-US" sz="1400" b="1" dirty="0" smtClean="0">
                  <a:solidFill>
                    <a:srgbClr val="4A6C5B"/>
                  </a:solidFill>
                  <a:latin typeface="Arial" panose="020B0604020202020204" pitchFamily="34" charset="0"/>
                  <a:cs typeface="Arial" panose="020B0604020202020204" pitchFamily="34" charset="0"/>
                </a:rPr>
                <a:t>Exchange</a:t>
              </a:r>
            </a:p>
            <a:p>
              <a:r>
                <a:rPr lang="en-US" sz="1400" b="1" dirty="0" smtClean="0">
                  <a:solidFill>
                    <a:srgbClr val="4A6C5B"/>
                  </a:solidFill>
                  <a:latin typeface="Arial" panose="020B0604020202020204" pitchFamily="34" charset="0"/>
                  <a:cs typeface="Arial" panose="020B0604020202020204" pitchFamily="34" charset="0"/>
                </a:rPr>
                <a:t>Networks</a:t>
              </a:r>
              <a:endParaRPr lang="en-US" sz="1400" b="1" dirty="0">
                <a:solidFill>
                  <a:srgbClr val="4A6C5B"/>
                </a:solidFill>
                <a:latin typeface="Arial" panose="020B0604020202020204" pitchFamily="34" charset="0"/>
                <a:cs typeface="Arial" panose="020B0604020202020204" pitchFamily="34" charset="0"/>
              </a:endParaRPr>
            </a:p>
          </p:txBody>
        </p:sp>
      </p:grpSp>
      <p:pic>
        <p:nvPicPr>
          <p:cNvPr id="31" name="Picture 3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rot="1717279">
            <a:off x="3327730" y="5975203"/>
            <a:ext cx="439795" cy="439795"/>
          </a:xfrm>
          <a:prstGeom prst="rect">
            <a:avLst/>
          </a:prstGeom>
        </p:spPr>
      </p:pic>
    </p:spTree>
    <p:extLst>
      <p:ext uri="{BB962C8B-B14F-4D97-AF65-F5344CB8AC3E}">
        <p14:creationId xmlns:p14="http://schemas.microsoft.com/office/powerpoint/2010/main" val="1802301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Solution </a:t>
            </a:r>
            <a:r>
              <a:rPr lang="en-IE" dirty="0" smtClean="0"/>
              <a:t>design</a:t>
            </a:r>
            <a:endParaRPr lang="en-US" dirty="0"/>
          </a:p>
        </p:txBody>
      </p:sp>
      <p:sp>
        <p:nvSpPr>
          <p:cNvPr id="3" name="Content Placeholder 2"/>
          <p:cNvSpPr>
            <a:spLocks noGrp="1"/>
          </p:cNvSpPr>
          <p:nvPr>
            <p:ph idx="1"/>
          </p:nvPr>
        </p:nvSpPr>
        <p:spPr/>
        <p:txBody>
          <a:bodyPr>
            <a:normAutofit/>
          </a:bodyPr>
          <a:lstStyle/>
          <a:p>
            <a:r>
              <a:rPr lang="en-US" dirty="0" smtClean="0"/>
              <a:t>eHealth-platform </a:t>
            </a:r>
            <a:r>
              <a:rPr lang="en-US" dirty="0"/>
              <a:t>sets functional and technical standards, specifications and basic architecture </a:t>
            </a:r>
            <a:r>
              <a:rPr lang="en-US" dirty="0" smtClean="0"/>
              <a:t>guidelines </a:t>
            </a:r>
            <a:endParaRPr lang="en-US" dirty="0" smtClean="0"/>
          </a:p>
          <a:p>
            <a:pPr lvl="1"/>
            <a:r>
              <a:rPr lang="en-US" dirty="0"/>
              <a:t>d</a:t>
            </a:r>
            <a:r>
              <a:rPr lang="en-US" dirty="0" smtClean="0"/>
              <a:t>ecentralization </a:t>
            </a:r>
            <a:endParaRPr lang="en-US" dirty="0"/>
          </a:p>
          <a:p>
            <a:pPr lvl="1"/>
            <a:r>
              <a:rPr lang="en-US" dirty="0"/>
              <a:t>s</a:t>
            </a:r>
            <a:r>
              <a:rPr lang="en-US" dirty="0" smtClean="0"/>
              <a:t>tandardization </a:t>
            </a:r>
            <a:endParaRPr lang="en-US" dirty="0" smtClean="0"/>
          </a:p>
          <a:p>
            <a:pPr lvl="1"/>
            <a:r>
              <a:rPr lang="en-US" dirty="0" smtClean="0"/>
              <a:t>API’s</a:t>
            </a:r>
            <a:endParaRPr lang="en-US" dirty="0" smtClean="0"/>
          </a:p>
          <a:p>
            <a:pPr lvl="1"/>
            <a:r>
              <a:rPr lang="en-US" dirty="0"/>
              <a:t>r</a:t>
            </a:r>
            <a:r>
              <a:rPr lang="en-US" dirty="0" smtClean="0"/>
              <a:t>euse</a:t>
            </a:r>
            <a:endParaRPr lang="en-US" dirty="0" smtClean="0"/>
          </a:p>
          <a:p>
            <a:pPr lvl="1"/>
            <a:r>
              <a:rPr lang="en-US" dirty="0"/>
              <a:t>i</a:t>
            </a:r>
            <a:r>
              <a:rPr lang="en-US" dirty="0" smtClean="0"/>
              <a:t>ntegration</a:t>
            </a:r>
            <a:endParaRPr lang="en-US" dirty="0" smtClean="0"/>
          </a:p>
          <a:p>
            <a:pPr lvl="1"/>
            <a:r>
              <a:rPr lang="en-US" dirty="0" smtClean="0"/>
              <a:t>security</a:t>
            </a:r>
            <a:endParaRPr lang="en-US" dirty="0"/>
          </a:p>
          <a:p>
            <a:r>
              <a:rPr lang="en-US" dirty="0" smtClean="0"/>
              <a:t>the </a:t>
            </a:r>
            <a:r>
              <a:rPr lang="en-US" dirty="0"/>
              <a:t>portfolio consists </a:t>
            </a:r>
            <a:r>
              <a:rPr lang="en-US" dirty="0" smtClean="0"/>
              <a:t>of </a:t>
            </a:r>
            <a:endParaRPr lang="en-US" dirty="0" smtClean="0"/>
          </a:p>
          <a:p>
            <a:pPr lvl="1"/>
            <a:r>
              <a:rPr lang="en-US" dirty="0" smtClean="0"/>
              <a:t>basic </a:t>
            </a:r>
            <a:r>
              <a:rPr lang="en-US" dirty="0"/>
              <a:t>services (identification, certificates, access control, secure messaging, timestamping</a:t>
            </a:r>
            <a:r>
              <a:rPr lang="en-US" dirty="0" smtClean="0"/>
              <a:t>...), offered free of charge</a:t>
            </a:r>
            <a:endParaRPr lang="en-US" dirty="0" smtClean="0"/>
          </a:p>
          <a:p>
            <a:pPr lvl="1"/>
            <a:r>
              <a:rPr lang="en-US" dirty="0"/>
              <a:t>v</a:t>
            </a:r>
            <a:r>
              <a:rPr lang="en-US" dirty="0" smtClean="0"/>
              <a:t>alue </a:t>
            </a:r>
            <a:r>
              <a:rPr lang="en-US" dirty="0"/>
              <a:t>added </a:t>
            </a:r>
            <a:r>
              <a:rPr lang="en-US" dirty="0" smtClean="0"/>
              <a:t>services, that </a:t>
            </a:r>
            <a:r>
              <a:rPr lang="en-US" dirty="0"/>
              <a:t>can be developed by any (private) </a:t>
            </a:r>
            <a:r>
              <a:rPr lang="en-US" dirty="0" smtClean="0"/>
              <a:t>actor, </a:t>
            </a:r>
            <a:r>
              <a:rPr lang="en-US" dirty="0"/>
              <a:t>reusing the existing </a:t>
            </a:r>
            <a:r>
              <a:rPr lang="en-US" dirty="0" smtClean="0"/>
              <a:t>(basic) services</a:t>
            </a:r>
            <a:endParaRPr lang="en-US" dirty="0"/>
          </a:p>
          <a:p>
            <a:pPr lvl="0"/>
            <a:endParaRPr lang="en-US" dirty="0"/>
          </a:p>
        </p:txBody>
      </p:sp>
      <p:sp>
        <p:nvSpPr>
          <p:cNvPr id="5" name="Slide Number Placeholder 4"/>
          <p:cNvSpPr>
            <a:spLocks noGrp="1"/>
          </p:cNvSpPr>
          <p:nvPr>
            <p:ph type="sldNum" sz="quarter" idx="12"/>
          </p:nvPr>
        </p:nvSpPr>
        <p:spPr/>
        <p:txBody>
          <a:bodyPr/>
          <a:lstStyle/>
          <a:p>
            <a:fld id="{30A9230E-FFBB-4CCB-ABD7-198084EDE768}" type="slidenum">
              <a:rPr lang="fr-BE" smtClean="0"/>
              <a:t>5</a:t>
            </a:fld>
            <a:endParaRPr lang="fr-BE"/>
          </a:p>
        </p:txBody>
      </p:sp>
    </p:spTree>
    <p:extLst>
      <p:ext uri="{BB962C8B-B14F-4D97-AF65-F5344CB8AC3E}">
        <p14:creationId xmlns:p14="http://schemas.microsoft.com/office/powerpoint/2010/main" val="2423086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Governance</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oversight </a:t>
            </a:r>
            <a:r>
              <a:rPr lang="en-US" dirty="0"/>
              <a:t>committees govern the roadmap and the interaction with stakeholder </a:t>
            </a:r>
            <a:r>
              <a:rPr lang="en-US" dirty="0" smtClean="0"/>
              <a:t>groups</a:t>
            </a:r>
            <a:endParaRPr lang="en-US" dirty="0" smtClean="0"/>
          </a:p>
          <a:p>
            <a:r>
              <a:rPr lang="en-US" dirty="0"/>
              <a:t>r</a:t>
            </a:r>
            <a:r>
              <a:rPr lang="en-US" dirty="0" smtClean="0"/>
              <a:t>eusable </a:t>
            </a:r>
            <a:r>
              <a:rPr lang="en-US" dirty="0"/>
              <a:t>components used by public </a:t>
            </a:r>
            <a:r>
              <a:rPr lang="en-US" dirty="0" smtClean="0"/>
              <a:t>institutions</a:t>
            </a:r>
          </a:p>
          <a:p>
            <a:pPr lvl="1"/>
            <a:r>
              <a:rPr lang="en-US" dirty="0" smtClean="0"/>
              <a:t>streamline </a:t>
            </a:r>
            <a:r>
              <a:rPr lang="en-US" dirty="0"/>
              <a:t>B2B communications between the government and private stakeholders (ex. medical practitioners, hospitals → mutual insurance </a:t>
            </a:r>
            <a:r>
              <a:rPr lang="en-US" dirty="0" smtClean="0"/>
              <a:t>companies)</a:t>
            </a:r>
          </a:p>
          <a:p>
            <a:pPr lvl="1"/>
            <a:r>
              <a:rPr lang="en-US" dirty="0" smtClean="0"/>
              <a:t>facilitate </a:t>
            </a:r>
            <a:r>
              <a:rPr lang="en-US" dirty="0"/>
              <a:t>B2B communications within the medical sector (ex. medical practitioners → hospitals</a:t>
            </a:r>
            <a:r>
              <a:rPr lang="en-US" dirty="0" smtClean="0"/>
              <a:t>)</a:t>
            </a:r>
            <a:endParaRPr lang="en-US" dirty="0" smtClean="0"/>
          </a:p>
          <a:p>
            <a:r>
              <a:rPr lang="en-US" dirty="0"/>
              <a:t>m</a:t>
            </a:r>
            <a:r>
              <a:rPr lang="en-US" dirty="0" smtClean="0"/>
              <a:t>aintenance </a:t>
            </a:r>
            <a:r>
              <a:rPr lang="en-US" dirty="0"/>
              <a:t>of the services and components is governed </a:t>
            </a:r>
            <a:r>
              <a:rPr lang="en-US" dirty="0" smtClean="0"/>
              <a:t>by</a:t>
            </a:r>
            <a:endParaRPr lang="en-US" dirty="0"/>
          </a:p>
          <a:p>
            <a:pPr lvl="1"/>
            <a:r>
              <a:rPr lang="en-US" dirty="0"/>
              <a:t>the team doing the initial development</a:t>
            </a:r>
          </a:p>
          <a:p>
            <a:pPr lvl="1"/>
            <a:r>
              <a:rPr lang="en-US" dirty="0"/>
              <a:t>or the team managing transversal </a:t>
            </a:r>
            <a:r>
              <a:rPr lang="en-US" dirty="0" smtClean="0"/>
              <a:t>development</a:t>
            </a:r>
          </a:p>
          <a:p>
            <a:r>
              <a:rPr lang="en-US" dirty="0" smtClean="0"/>
              <a:t>the </a:t>
            </a:r>
            <a:r>
              <a:rPr lang="en-US" dirty="0"/>
              <a:t>eHealth-platform has joined public social security institutions and their shared services organization Smals in their effort to make reusable services, systems and components </a:t>
            </a:r>
            <a:r>
              <a:rPr lang="en-US" dirty="0" smtClean="0"/>
              <a:t>available</a:t>
            </a:r>
            <a:endParaRPr lang="en-US" dirty="0" smtClean="0"/>
          </a:p>
          <a:p>
            <a:r>
              <a:rPr lang="en-US" dirty="0" smtClean="0"/>
              <a:t>reusable components </a:t>
            </a:r>
            <a:r>
              <a:rPr lang="en-US" dirty="0"/>
              <a:t>are provided free of charge and maintained following the roadmap of each institution donating the service, system or </a:t>
            </a:r>
            <a:r>
              <a:rPr lang="en-US" dirty="0" smtClean="0"/>
              <a:t>component</a:t>
            </a:r>
          </a:p>
          <a:p>
            <a:r>
              <a:rPr lang="en-US" dirty="0" err="1" smtClean="0"/>
              <a:t>Smals</a:t>
            </a:r>
            <a:r>
              <a:rPr lang="en-US" dirty="0" smtClean="0"/>
              <a:t> </a:t>
            </a:r>
            <a:r>
              <a:rPr lang="en-US" dirty="0"/>
              <a:t>also offers additional expertise and support against reimbursement of the actual </a:t>
            </a:r>
            <a:r>
              <a:rPr lang="en-US" dirty="0" smtClean="0"/>
              <a:t>cost</a:t>
            </a:r>
            <a:endParaRPr lang="en-US" sz="2800" dirty="0"/>
          </a:p>
          <a:p>
            <a:pPr marL="457200" lvl="1"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30A9230E-FFBB-4CCB-ABD7-198084EDE768}" type="slidenum">
              <a:rPr lang="fr-BE" smtClean="0"/>
              <a:t>6</a:t>
            </a:fld>
            <a:endParaRPr lang="fr-BE"/>
          </a:p>
        </p:txBody>
      </p:sp>
    </p:spTree>
    <p:extLst>
      <p:ext uri="{BB962C8B-B14F-4D97-AF65-F5344CB8AC3E}">
        <p14:creationId xmlns:p14="http://schemas.microsoft.com/office/powerpoint/2010/main" val="563027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p:nvPr/>
        </p:nvSpPr>
        <p:spPr>
          <a:xfrm>
            <a:off x="0" y="3974477"/>
            <a:ext cx="9144000" cy="2883523"/>
          </a:xfrm>
          <a:prstGeom prst="rect">
            <a:avLst/>
          </a:prstGeom>
          <a:solidFill>
            <a:srgbClr val="9E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Technical choices</a:t>
            </a:r>
            <a:endParaRPr lang="en-US" dirty="0"/>
          </a:p>
        </p:txBody>
      </p:sp>
      <p:grpSp>
        <p:nvGrpSpPr>
          <p:cNvPr id="2048" name="Group 2047"/>
          <p:cNvGrpSpPr/>
          <p:nvPr/>
        </p:nvGrpSpPr>
        <p:grpSpPr>
          <a:xfrm>
            <a:off x="5781400" y="1935926"/>
            <a:ext cx="1558290" cy="1927622"/>
            <a:chOff x="7492037" y="939607"/>
            <a:chExt cx="1558290" cy="192762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037" y="939607"/>
              <a:ext cx="1558290" cy="1558290"/>
            </a:xfrm>
            <a:prstGeom prst="rect">
              <a:avLst/>
            </a:prstGeom>
          </p:spPr>
        </p:pic>
        <p:sp>
          <p:nvSpPr>
            <p:cNvPr id="13" name="Rectangle 12"/>
            <p:cNvSpPr/>
            <p:nvPr/>
          </p:nvSpPr>
          <p:spPr>
            <a:xfrm>
              <a:off x="7582532" y="2497897"/>
              <a:ext cx="1377300"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Integration</a:t>
              </a:r>
              <a:endParaRPr lang="en-US" b="1" dirty="0">
                <a:solidFill>
                  <a:srgbClr val="4A6C5B"/>
                </a:solidFill>
                <a:latin typeface="Arial" panose="020B0604020202020204" pitchFamily="34" charset="0"/>
                <a:cs typeface="Arial" panose="020B0604020202020204" pitchFamily="34" charset="0"/>
              </a:endParaRPr>
            </a:p>
          </p:txBody>
        </p:sp>
      </p:grpSp>
      <p:grpSp>
        <p:nvGrpSpPr>
          <p:cNvPr id="2053" name="Group 2052"/>
          <p:cNvGrpSpPr/>
          <p:nvPr/>
        </p:nvGrpSpPr>
        <p:grpSpPr>
          <a:xfrm>
            <a:off x="202778" y="2163992"/>
            <a:ext cx="1928733" cy="1699556"/>
            <a:chOff x="1150023" y="1167673"/>
            <a:chExt cx="1928733" cy="169955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163" y="1167673"/>
              <a:ext cx="922453" cy="1080000"/>
            </a:xfrm>
            <a:prstGeom prst="rect">
              <a:avLst/>
            </a:prstGeom>
          </p:spPr>
        </p:pic>
        <p:sp>
          <p:nvSpPr>
            <p:cNvPr id="15" name="Rectangle 14"/>
            <p:cNvSpPr/>
            <p:nvPr/>
          </p:nvSpPr>
          <p:spPr>
            <a:xfrm>
              <a:off x="1150023" y="2497897"/>
              <a:ext cx="1928733"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Standardization</a:t>
              </a:r>
              <a:endParaRPr lang="en-US" b="1" dirty="0">
                <a:solidFill>
                  <a:srgbClr val="4A6C5B"/>
                </a:solidFill>
                <a:latin typeface="Arial" panose="020B0604020202020204" pitchFamily="34" charset="0"/>
                <a:cs typeface="Arial" panose="020B0604020202020204" pitchFamily="34" charset="0"/>
              </a:endParaRPr>
            </a:p>
          </p:txBody>
        </p:sp>
      </p:grpSp>
      <p:grpSp>
        <p:nvGrpSpPr>
          <p:cNvPr id="2052" name="Group 2051"/>
          <p:cNvGrpSpPr/>
          <p:nvPr/>
        </p:nvGrpSpPr>
        <p:grpSpPr>
          <a:xfrm>
            <a:off x="1480096" y="657274"/>
            <a:ext cx="1980029" cy="1699556"/>
            <a:chOff x="4161873" y="1167673"/>
            <a:chExt cx="1980029" cy="1699556"/>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887" y="1167673"/>
              <a:ext cx="1080000" cy="1080000"/>
            </a:xfrm>
            <a:prstGeom prst="rect">
              <a:avLst/>
            </a:prstGeom>
          </p:spPr>
        </p:pic>
        <p:sp>
          <p:nvSpPr>
            <p:cNvPr id="17" name="Rectangle 16"/>
            <p:cNvSpPr/>
            <p:nvPr/>
          </p:nvSpPr>
          <p:spPr>
            <a:xfrm>
              <a:off x="4161873" y="2497897"/>
              <a:ext cx="1980029"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Decentralization</a:t>
              </a:r>
              <a:endParaRPr lang="en-US" b="1" dirty="0">
                <a:solidFill>
                  <a:srgbClr val="4A6C5B"/>
                </a:solidFill>
                <a:latin typeface="Arial" panose="020B0604020202020204" pitchFamily="34" charset="0"/>
                <a:cs typeface="Arial" panose="020B0604020202020204" pitchFamily="34" charset="0"/>
              </a:endParaRPr>
            </a:p>
          </p:txBody>
        </p:sp>
      </p:grpSp>
      <p:grpSp>
        <p:nvGrpSpPr>
          <p:cNvPr id="2049" name="Group 2048"/>
          <p:cNvGrpSpPr/>
          <p:nvPr/>
        </p:nvGrpSpPr>
        <p:grpSpPr>
          <a:xfrm>
            <a:off x="7638757" y="760127"/>
            <a:ext cx="1095172" cy="1699556"/>
            <a:chOff x="6309496" y="1167673"/>
            <a:chExt cx="1095172" cy="1699556"/>
          </a:xfrm>
        </p:grpSpPr>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385" y="1167673"/>
              <a:ext cx="1071395" cy="1080000"/>
            </a:xfrm>
            <a:prstGeom prst="rect">
              <a:avLst/>
            </a:prstGeom>
          </p:spPr>
        </p:pic>
        <p:sp>
          <p:nvSpPr>
            <p:cNvPr id="23" name="Rectangle 22"/>
            <p:cNvSpPr/>
            <p:nvPr/>
          </p:nvSpPr>
          <p:spPr>
            <a:xfrm>
              <a:off x="6309496" y="2497897"/>
              <a:ext cx="1095172"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Security</a:t>
              </a:r>
              <a:endParaRPr lang="en-US" b="1" dirty="0">
                <a:solidFill>
                  <a:srgbClr val="4A6C5B"/>
                </a:solidFill>
                <a:latin typeface="Arial" panose="020B0604020202020204" pitchFamily="34" charset="0"/>
                <a:cs typeface="Arial" panose="020B0604020202020204" pitchFamily="34" charset="0"/>
              </a:endParaRPr>
            </a:p>
          </p:txBody>
        </p:sp>
      </p:grpSp>
      <p:grpSp>
        <p:nvGrpSpPr>
          <p:cNvPr id="2054" name="Group 2053"/>
          <p:cNvGrpSpPr/>
          <p:nvPr/>
        </p:nvGrpSpPr>
        <p:grpSpPr>
          <a:xfrm>
            <a:off x="4686460" y="1032528"/>
            <a:ext cx="998308" cy="1699556"/>
            <a:chOff x="42285" y="1167673"/>
            <a:chExt cx="998308" cy="1699556"/>
          </a:xfrm>
        </p:grpSpPr>
        <p:sp>
          <p:nvSpPr>
            <p:cNvPr id="11" name="Rectangle 10"/>
            <p:cNvSpPr/>
            <p:nvPr/>
          </p:nvSpPr>
          <p:spPr>
            <a:xfrm>
              <a:off x="256746" y="2497897"/>
              <a:ext cx="569387" cy="369332"/>
            </a:xfrm>
            <a:prstGeom prst="rect">
              <a:avLst/>
            </a:prstGeom>
          </p:spPr>
          <p:txBody>
            <a:bodyPr wrap="none">
              <a:spAutoFit/>
            </a:bodyPr>
            <a:lstStyle/>
            <a:p>
              <a:r>
                <a:rPr lang="en-US" b="1" dirty="0" smtClean="0">
                  <a:solidFill>
                    <a:srgbClr val="4A6C5B"/>
                  </a:solidFill>
                  <a:latin typeface="Arial" panose="020B0604020202020204" pitchFamily="34" charset="0"/>
                  <a:cs typeface="Arial" panose="020B0604020202020204" pitchFamily="34" charset="0"/>
                </a:rPr>
                <a:t>API</a:t>
              </a:r>
              <a:endParaRPr lang="en-US" b="1" dirty="0">
                <a:solidFill>
                  <a:srgbClr val="4A6C5B"/>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85" y="1167673"/>
              <a:ext cx="998308" cy="1102159"/>
            </a:xfrm>
            <a:prstGeom prst="rect">
              <a:avLst/>
            </a:prstGeom>
          </p:spPr>
        </p:pic>
      </p:grpSp>
      <p:graphicFrame>
        <p:nvGraphicFramePr>
          <p:cNvPr id="26" name="Content Placeholder 5"/>
          <p:cNvGraphicFramePr>
            <a:graphicFrameLocks/>
          </p:cNvGraphicFramePr>
          <p:nvPr>
            <p:extLst>
              <p:ext uri="{D42A27DB-BD31-4B8C-83A1-F6EECF244321}">
                <p14:modId xmlns:p14="http://schemas.microsoft.com/office/powerpoint/2010/main" val="2115160828"/>
              </p:ext>
            </p:extLst>
          </p:nvPr>
        </p:nvGraphicFramePr>
        <p:xfrm>
          <a:off x="299445" y="4119242"/>
          <a:ext cx="8545110" cy="28128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oup 3"/>
          <p:cNvGrpSpPr/>
          <p:nvPr/>
        </p:nvGrpSpPr>
        <p:grpSpPr>
          <a:xfrm>
            <a:off x="3311850" y="2134687"/>
            <a:ext cx="1080000" cy="1699556"/>
            <a:chOff x="3116330" y="1167673"/>
            <a:chExt cx="1080000" cy="1699556"/>
          </a:xfrm>
        </p:grpSpPr>
        <p:sp>
          <p:nvSpPr>
            <p:cNvPr id="12" name="Rectangle 11"/>
            <p:cNvSpPr/>
            <p:nvPr/>
          </p:nvSpPr>
          <p:spPr>
            <a:xfrm>
              <a:off x="3204925" y="2497897"/>
              <a:ext cx="902811" cy="369332"/>
            </a:xfrm>
            <a:prstGeom prst="rect">
              <a:avLst/>
            </a:prstGeom>
          </p:spPr>
          <p:txBody>
            <a:bodyPr wrap="none">
              <a:spAutoFit/>
            </a:bodyPr>
            <a:lstStyle/>
            <a:p>
              <a:r>
                <a:rPr lang="en-US" b="1" dirty="0" err="1" smtClean="0">
                  <a:solidFill>
                    <a:srgbClr val="4A6C5B"/>
                  </a:solidFill>
                  <a:latin typeface="Arial" panose="020B0604020202020204" pitchFamily="34" charset="0"/>
                  <a:cs typeface="Arial" panose="020B0604020202020204" pitchFamily="34" charset="0"/>
                </a:rPr>
                <a:t>ReUse</a:t>
              </a:r>
              <a:endParaRPr lang="en-US" b="1" dirty="0">
                <a:solidFill>
                  <a:srgbClr val="4A6C5B"/>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6330" y="1167673"/>
              <a:ext cx="1080000" cy="1080000"/>
            </a:xfrm>
            <a:prstGeom prst="rect">
              <a:avLst/>
            </a:prstGeom>
          </p:spPr>
        </p:pic>
      </p:grpSp>
      <p:sp>
        <p:nvSpPr>
          <p:cNvPr id="5" name="TextBox 4"/>
          <p:cNvSpPr txBox="1"/>
          <p:nvPr/>
        </p:nvSpPr>
        <p:spPr>
          <a:xfrm>
            <a:off x="235941" y="3982344"/>
            <a:ext cx="3025727" cy="369332"/>
          </a:xfrm>
          <a:prstGeom prst="rect">
            <a:avLst/>
          </a:prstGeom>
          <a:noFill/>
        </p:spPr>
        <p:txBody>
          <a:bodyPr wrap="square" rtlCol="0">
            <a:spAutoFit/>
          </a:bodyPr>
          <a:lstStyle/>
          <a:p>
            <a:r>
              <a:rPr lang="en-US" b="1" spc="100" dirty="0">
                <a:ln>
                  <a:solidFill>
                    <a:srgbClr val="4A6C5B"/>
                  </a:solidFill>
                </a:ln>
                <a:solidFill>
                  <a:srgbClr val="4A6C5B"/>
                </a:solidFill>
                <a:latin typeface="Arial" panose="020B0604020202020204" pitchFamily="34" charset="0"/>
                <a:cs typeface="Arial" panose="020B0604020202020204" pitchFamily="34" charset="0"/>
              </a:rPr>
              <a:t>BASIC COMPONENTS</a:t>
            </a:r>
          </a:p>
        </p:txBody>
      </p:sp>
    </p:spTree>
    <p:extLst>
      <p:ext uri="{BB962C8B-B14F-4D97-AF65-F5344CB8AC3E}">
        <p14:creationId xmlns:p14="http://schemas.microsoft.com/office/powerpoint/2010/main" val="315070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Impact on businesses and </a:t>
            </a:r>
            <a:r>
              <a:rPr lang="en-IE" dirty="0" smtClean="0"/>
              <a:t>citizens</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smtClean="0"/>
              <a:t>eHealth-platform makes high-quality medical information available for medical practitioners, resulting in many </a:t>
            </a:r>
            <a:r>
              <a:rPr lang="en-US" dirty="0" smtClean="0"/>
              <a:t>benefits</a:t>
            </a:r>
            <a:endParaRPr lang="en-US" dirty="0" smtClean="0"/>
          </a:p>
          <a:p>
            <a:pPr lvl="1"/>
            <a:r>
              <a:rPr lang="en-US" dirty="0" smtClean="0"/>
              <a:t>faster</a:t>
            </a:r>
            <a:r>
              <a:rPr lang="en-US" dirty="0" smtClean="0"/>
              <a:t>, better diagnostics</a:t>
            </a:r>
          </a:p>
          <a:p>
            <a:pPr lvl="1"/>
            <a:r>
              <a:rPr lang="en-US" dirty="0"/>
              <a:t>a</a:t>
            </a:r>
            <a:r>
              <a:rPr lang="en-US" dirty="0" smtClean="0"/>
              <a:t>voidance </a:t>
            </a:r>
            <a:r>
              <a:rPr lang="en-US" dirty="0" smtClean="0"/>
              <a:t>of life-threatening situations (ex. pre-existing conditions, patients’ known allergies to medicine/substance…)</a:t>
            </a:r>
          </a:p>
          <a:p>
            <a:pPr lvl="1"/>
            <a:r>
              <a:rPr lang="en-US" dirty="0"/>
              <a:t>l</a:t>
            </a:r>
            <a:r>
              <a:rPr lang="en-US" dirty="0" smtClean="0"/>
              <a:t>ess </a:t>
            </a:r>
            <a:r>
              <a:rPr lang="en-US" dirty="0" smtClean="0"/>
              <a:t>administration, faster reimbursements</a:t>
            </a:r>
          </a:p>
          <a:p>
            <a:pPr lvl="1"/>
            <a:r>
              <a:rPr lang="en-US" dirty="0" smtClean="0"/>
              <a:t>avoidance </a:t>
            </a:r>
            <a:r>
              <a:rPr lang="en-US" dirty="0" smtClean="0"/>
              <a:t>of redundant treatments / examinations</a:t>
            </a:r>
          </a:p>
          <a:p>
            <a:pPr lvl="1"/>
            <a:r>
              <a:rPr lang="en-US" dirty="0"/>
              <a:t>f</a:t>
            </a:r>
            <a:r>
              <a:rPr lang="en-US" dirty="0" smtClean="0"/>
              <a:t>act-based </a:t>
            </a:r>
            <a:r>
              <a:rPr lang="en-US" dirty="0" smtClean="0"/>
              <a:t>medicine &amp; policy development</a:t>
            </a:r>
          </a:p>
          <a:p>
            <a:pPr lvl="1"/>
            <a:r>
              <a:rPr lang="en-US" dirty="0" smtClean="0"/>
              <a:t>cost </a:t>
            </a:r>
            <a:r>
              <a:rPr lang="en-US" dirty="0" smtClean="0"/>
              <a:t>reduction</a:t>
            </a:r>
          </a:p>
          <a:p>
            <a:pPr lvl="1"/>
            <a:r>
              <a:rPr lang="en-US" dirty="0"/>
              <a:t>e</a:t>
            </a:r>
            <a:r>
              <a:rPr lang="en-US" dirty="0" smtClean="0"/>
              <a:t>asy </a:t>
            </a:r>
            <a:r>
              <a:rPr lang="en-US" dirty="0" smtClean="0"/>
              <a:t>third-party payments</a:t>
            </a:r>
            <a:endParaRPr lang="en-US" dirty="0"/>
          </a:p>
          <a:p>
            <a:pPr lvl="1"/>
            <a:r>
              <a:rPr lang="en-US" dirty="0"/>
              <a:t>t</a:t>
            </a:r>
            <a:r>
              <a:rPr lang="en-US" dirty="0" smtClean="0"/>
              <a:t>ransparency </a:t>
            </a:r>
            <a:r>
              <a:rPr lang="en-US" dirty="0" smtClean="0"/>
              <a:t>for patients: online access to your own medical data / history – </a:t>
            </a:r>
            <a:r>
              <a:rPr lang="en-US" dirty="0" smtClean="0">
                <a:hlinkClick r:id="rId2"/>
              </a:rPr>
              <a:t>www.masanté.be</a:t>
            </a:r>
            <a:r>
              <a:rPr lang="en-US" dirty="0" smtClean="0"/>
              <a:t> </a:t>
            </a:r>
          </a:p>
          <a:p>
            <a:endParaRPr lang="en-US" dirty="0"/>
          </a:p>
          <a:p>
            <a:endParaRPr lang="en-US" dirty="0"/>
          </a:p>
        </p:txBody>
      </p:sp>
      <p:sp>
        <p:nvSpPr>
          <p:cNvPr id="5" name="Slide Number Placeholder 4"/>
          <p:cNvSpPr>
            <a:spLocks noGrp="1"/>
          </p:cNvSpPr>
          <p:nvPr>
            <p:ph type="sldNum" sz="quarter" idx="12"/>
          </p:nvPr>
        </p:nvSpPr>
        <p:spPr/>
        <p:txBody>
          <a:bodyPr/>
          <a:lstStyle/>
          <a:p>
            <a:fld id="{30A9230E-FFBB-4CCB-ABD7-198084EDE768}" type="slidenum">
              <a:rPr lang="fr-BE" smtClean="0"/>
              <a:t>8</a:t>
            </a:fld>
            <a:endParaRPr lang="fr-BE"/>
          </a:p>
        </p:txBody>
      </p:sp>
    </p:spTree>
    <p:extLst>
      <p:ext uri="{BB962C8B-B14F-4D97-AF65-F5344CB8AC3E}">
        <p14:creationId xmlns:p14="http://schemas.microsoft.com/office/powerpoint/2010/main" val="125807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Impact and </a:t>
            </a:r>
            <a:r>
              <a:rPr lang="en-IE" dirty="0" smtClean="0"/>
              <a:t>results</a:t>
            </a:r>
            <a:endParaRPr lang="en-US" sz="4400" dirty="0"/>
          </a:p>
        </p:txBody>
      </p:sp>
      <p:sp>
        <p:nvSpPr>
          <p:cNvPr id="3" name="Content Placeholder 2"/>
          <p:cNvSpPr>
            <a:spLocks noGrp="1"/>
          </p:cNvSpPr>
          <p:nvPr>
            <p:ph idx="1"/>
          </p:nvPr>
        </p:nvSpPr>
        <p:spPr/>
        <p:txBody>
          <a:bodyPr>
            <a:normAutofit/>
          </a:bodyPr>
          <a:lstStyle/>
          <a:p>
            <a:r>
              <a:rPr lang="en-US" dirty="0"/>
              <a:t>b</a:t>
            </a:r>
            <a:r>
              <a:rPr lang="en-US" dirty="0" smtClean="0"/>
              <a:t>roader </a:t>
            </a:r>
            <a:r>
              <a:rPr lang="en-US" dirty="0" smtClean="0"/>
              <a:t>picture – the </a:t>
            </a:r>
            <a:r>
              <a:rPr lang="en-US" dirty="0"/>
              <a:t>Reuse initiative </a:t>
            </a:r>
            <a:endParaRPr lang="en-US" dirty="0" smtClean="0"/>
          </a:p>
          <a:p>
            <a:endParaRPr lang="en-US" dirty="0" smtClean="0"/>
          </a:p>
          <a:p>
            <a:r>
              <a:rPr lang="en-US" dirty="0" smtClean="0"/>
              <a:t>Belgian public </a:t>
            </a:r>
            <a:r>
              <a:rPr lang="en-US" dirty="0"/>
              <a:t>social security institutions, </a:t>
            </a:r>
            <a:r>
              <a:rPr lang="en-US" dirty="0" smtClean="0"/>
              <a:t>eHealth </a:t>
            </a:r>
            <a:r>
              <a:rPr lang="en-US" dirty="0"/>
              <a:t>and </a:t>
            </a:r>
            <a:r>
              <a:rPr lang="en-US" dirty="0" err="1"/>
              <a:t>Smals</a:t>
            </a:r>
            <a:r>
              <a:rPr lang="en-US" dirty="0"/>
              <a:t> </a:t>
            </a:r>
            <a:r>
              <a:rPr lang="en-US" dirty="0" smtClean="0"/>
              <a:t>join </a:t>
            </a:r>
            <a:r>
              <a:rPr lang="en-US" dirty="0" smtClean="0"/>
              <a:t>forces and obtained </a:t>
            </a:r>
            <a:r>
              <a:rPr lang="en-US" dirty="0"/>
              <a:t>a 13% cost </a:t>
            </a:r>
            <a:r>
              <a:rPr lang="en-US" dirty="0" smtClean="0"/>
              <a:t>reduction </a:t>
            </a:r>
            <a:r>
              <a:rPr lang="en-US" dirty="0" smtClean="0"/>
              <a:t>t</a:t>
            </a:r>
            <a:r>
              <a:rPr lang="en-US" dirty="0" smtClean="0"/>
              <a:t>hanks </a:t>
            </a:r>
            <a:r>
              <a:rPr lang="en-US" dirty="0"/>
              <a:t>to reusable services, systems and </a:t>
            </a:r>
            <a:r>
              <a:rPr lang="en-US" dirty="0" smtClean="0"/>
              <a:t>components </a:t>
            </a:r>
            <a:endParaRPr lang="en-US" dirty="0" smtClean="0"/>
          </a:p>
          <a:p>
            <a:endParaRPr lang="en-US" dirty="0"/>
          </a:p>
          <a:p>
            <a:r>
              <a:rPr lang="en-US" dirty="0" smtClean="0"/>
              <a:t>t</a:t>
            </a:r>
            <a:r>
              <a:rPr lang="en-US" dirty="0" smtClean="0"/>
              <a:t>he </a:t>
            </a:r>
            <a:r>
              <a:rPr lang="en-US" dirty="0"/>
              <a:t>cost reduction benefits are an </a:t>
            </a:r>
            <a:r>
              <a:rPr lang="en-US" dirty="0" smtClean="0"/>
              <a:t>average based </a:t>
            </a:r>
            <a:r>
              <a:rPr lang="en-US" dirty="0"/>
              <a:t>on benchmarking of dozens of </a:t>
            </a:r>
            <a:r>
              <a:rPr lang="en-US" dirty="0" smtClean="0"/>
              <a:t>projects</a:t>
            </a:r>
          </a:p>
          <a:p>
            <a:endParaRPr lang="en-US" dirty="0"/>
          </a:p>
          <a:p>
            <a:r>
              <a:rPr lang="en-US" dirty="0" smtClean="0"/>
              <a:t>the cost reduction is likely </a:t>
            </a:r>
            <a:r>
              <a:rPr lang="en-US" dirty="0"/>
              <a:t>to grow when more institutions will contribute more services, systems and </a:t>
            </a:r>
            <a:r>
              <a:rPr lang="en-US" dirty="0" smtClean="0"/>
              <a:t>components</a:t>
            </a:r>
            <a:endParaRPr lang="en-US" dirty="0"/>
          </a:p>
          <a:p>
            <a:pPr lvl="0"/>
            <a:endParaRPr lang="en-US" dirty="0"/>
          </a:p>
        </p:txBody>
      </p:sp>
      <p:sp>
        <p:nvSpPr>
          <p:cNvPr id="5" name="Slide Number Placeholder 4"/>
          <p:cNvSpPr>
            <a:spLocks noGrp="1"/>
          </p:cNvSpPr>
          <p:nvPr>
            <p:ph type="sldNum" sz="quarter" idx="12"/>
          </p:nvPr>
        </p:nvSpPr>
        <p:spPr/>
        <p:txBody>
          <a:bodyPr/>
          <a:lstStyle/>
          <a:p>
            <a:fld id="{30A9230E-FFBB-4CCB-ABD7-198084EDE768}" type="slidenum">
              <a:rPr lang="fr-BE" smtClean="0"/>
              <a:t>9</a:t>
            </a:fld>
            <a:endParaRPr lang="fr-BE"/>
          </a:p>
        </p:txBody>
      </p:sp>
    </p:spTree>
    <p:extLst>
      <p:ext uri="{BB962C8B-B14F-4D97-AF65-F5344CB8AC3E}">
        <p14:creationId xmlns:p14="http://schemas.microsoft.com/office/powerpoint/2010/main" val="2772161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9526</TotalTime>
  <Words>1184</Words>
  <Application>Microsoft Office PowerPoint</Application>
  <PresentationFormat>On-screen Show (4:3)</PresentationFormat>
  <Paragraphs>160</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Software reuse in the Belgian social security and health care  The eHealth case</vt:lpstr>
      <vt:lpstr>Context and state of play</vt:lpstr>
      <vt:lpstr>Context and state of play</vt:lpstr>
      <vt:lpstr>Belgian health care - actors</vt:lpstr>
      <vt:lpstr>Solution design</vt:lpstr>
      <vt:lpstr>Governance</vt:lpstr>
      <vt:lpstr>Technical choices</vt:lpstr>
      <vt:lpstr>Impact on businesses and citizens</vt:lpstr>
      <vt:lpstr>Impact and results</vt:lpstr>
      <vt:lpstr>Results &amp; benefits</vt:lpstr>
      <vt:lpstr>Sustainability of the solution</vt:lpstr>
      <vt:lpstr>Vision &amp; next steps</vt:lpstr>
      <vt:lpstr>ReUse in Social Security</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257</cp:revision>
  <cp:lastPrinted>2019-05-15T14:52:59Z</cp:lastPrinted>
  <dcterms:created xsi:type="dcterms:W3CDTF">2017-09-11T11:22:14Z</dcterms:created>
  <dcterms:modified xsi:type="dcterms:W3CDTF">2019-06-05T14:41:14Z</dcterms:modified>
</cp:coreProperties>
</file>