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691" r:id="rId2"/>
  </p:sldMasterIdLst>
  <p:notesMasterIdLst>
    <p:notesMasterId r:id="rId107"/>
  </p:notesMasterIdLst>
  <p:handoutMasterIdLst>
    <p:handoutMasterId r:id="rId108"/>
  </p:handoutMasterIdLst>
  <p:sldIdLst>
    <p:sldId id="411" r:id="rId3"/>
    <p:sldId id="387" r:id="rId4"/>
    <p:sldId id="299" r:id="rId5"/>
    <p:sldId id="385" r:id="rId6"/>
    <p:sldId id="395" r:id="rId7"/>
    <p:sldId id="386" r:id="rId8"/>
    <p:sldId id="388" r:id="rId9"/>
    <p:sldId id="389" r:id="rId10"/>
    <p:sldId id="390" r:id="rId11"/>
    <p:sldId id="391" r:id="rId12"/>
    <p:sldId id="425" r:id="rId13"/>
    <p:sldId id="392" r:id="rId14"/>
    <p:sldId id="394" r:id="rId15"/>
    <p:sldId id="455" r:id="rId16"/>
    <p:sldId id="456" r:id="rId17"/>
    <p:sldId id="457" r:id="rId18"/>
    <p:sldId id="458" r:id="rId19"/>
    <p:sldId id="459" r:id="rId20"/>
    <p:sldId id="460" r:id="rId21"/>
    <p:sldId id="461" r:id="rId22"/>
    <p:sldId id="396" r:id="rId23"/>
    <p:sldId id="398" r:id="rId24"/>
    <p:sldId id="400" r:id="rId25"/>
    <p:sldId id="421" r:id="rId26"/>
    <p:sldId id="399" r:id="rId27"/>
    <p:sldId id="420" r:id="rId28"/>
    <p:sldId id="405" r:id="rId29"/>
    <p:sldId id="403" r:id="rId30"/>
    <p:sldId id="404" r:id="rId31"/>
    <p:sldId id="401" r:id="rId32"/>
    <p:sldId id="422" r:id="rId33"/>
    <p:sldId id="402" r:id="rId34"/>
    <p:sldId id="416" r:id="rId35"/>
    <p:sldId id="419" r:id="rId36"/>
    <p:sldId id="417" r:id="rId37"/>
    <p:sldId id="414" r:id="rId38"/>
    <p:sldId id="415" r:id="rId39"/>
    <p:sldId id="423" r:id="rId40"/>
    <p:sldId id="424" r:id="rId41"/>
    <p:sldId id="426" r:id="rId42"/>
    <p:sldId id="428" r:id="rId43"/>
    <p:sldId id="429" r:id="rId44"/>
    <p:sldId id="430" r:id="rId45"/>
    <p:sldId id="431" r:id="rId46"/>
    <p:sldId id="432" r:id="rId47"/>
    <p:sldId id="434" r:id="rId48"/>
    <p:sldId id="435" r:id="rId49"/>
    <p:sldId id="452" r:id="rId50"/>
    <p:sldId id="453" r:id="rId51"/>
    <p:sldId id="454" r:id="rId52"/>
    <p:sldId id="437" r:id="rId53"/>
    <p:sldId id="438" r:id="rId54"/>
    <p:sldId id="439" r:id="rId55"/>
    <p:sldId id="440" r:id="rId56"/>
    <p:sldId id="441" r:id="rId57"/>
    <p:sldId id="442" r:id="rId58"/>
    <p:sldId id="443" r:id="rId59"/>
    <p:sldId id="444" r:id="rId60"/>
    <p:sldId id="445" r:id="rId61"/>
    <p:sldId id="446" r:id="rId62"/>
    <p:sldId id="447" r:id="rId63"/>
    <p:sldId id="448" r:id="rId64"/>
    <p:sldId id="449" r:id="rId65"/>
    <p:sldId id="450" r:id="rId66"/>
    <p:sldId id="407" r:id="rId67"/>
    <p:sldId id="300" r:id="rId68"/>
    <p:sldId id="307" r:id="rId69"/>
    <p:sldId id="295" r:id="rId70"/>
    <p:sldId id="312" r:id="rId71"/>
    <p:sldId id="306" r:id="rId72"/>
    <p:sldId id="342" r:id="rId73"/>
    <p:sldId id="347" r:id="rId74"/>
    <p:sldId id="313" r:id="rId75"/>
    <p:sldId id="308" r:id="rId76"/>
    <p:sldId id="305" r:id="rId77"/>
    <p:sldId id="321" r:id="rId78"/>
    <p:sldId id="356" r:id="rId79"/>
    <p:sldId id="380" r:id="rId80"/>
    <p:sldId id="381" r:id="rId81"/>
    <p:sldId id="382" r:id="rId82"/>
    <p:sldId id="357" r:id="rId83"/>
    <p:sldId id="358" r:id="rId84"/>
    <p:sldId id="359" r:id="rId85"/>
    <p:sldId id="360" r:id="rId86"/>
    <p:sldId id="361" r:id="rId87"/>
    <p:sldId id="362" r:id="rId88"/>
    <p:sldId id="363" r:id="rId89"/>
    <p:sldId id="364" r:id="rId90"/>
    <p:sldId id="365" r:id="rId91"/>
    <p:sldId id="366" r:id="rId92"/>
    <p:sldId id="367" r:id="rId93"/>
    <p:sldId id="368" r:id="rId94"/>
    <p:sldId id="383" r:id="rId95"/>
    <p:sldId id="369" r:id="rId96"/>
    <p:sldId id="370" r:id="rId97"/>
    <p:sldId id="310" r:id="rId98"/>
    <p:sldId id="309" r:id="rId99"/>
    <p:sldId id="311" r:id="rId100"/>
    <p:sldId id="384" r:id="rId101"/>
    <p:sldId id="314" r:id="rId102"/>
    <p:sldId id="408" r:id="rId103"/>
    <p:sldId id="409" r:id="rId104"/>
    <p:sldId id="410" r:id="rId105"/>
    <p:sldId id="298" r:id="rId106"/>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636D75-A407-4900-81FF-A5495E2C8D61}">
          <p14:sldIdLst>
            <p14:sldId id="411"/>
            <p14:sldId id="387"/>
            <p14:sldId id="299"/>
            <p14:sldId id="385"/>
            <p14:sldId id="395"/>
            <p14:sldId id="386"/>
            <p14:sldId id="388"/>
            <p14:sldId id="389"/>
            <p14:sldId id="390"/>
            <p14:sldId id="391"/>
            <p14:sldId id="425"/>
            <p14:sldId id="392"/>
            <p14:sldId id="394"/>
            <p14:sldId id="455"/>
            <p14:sldId id="456"/>
            <p14:sldId id="457"/>
            <p14:sldId id="458"/>
            <p14:sldId id="459"/>
            <p14:sldId id="460"/>
            <p14:sldId id="461"/>
            <p14:sldId id="396"/>
            <p14:sldId id="398"/>
            <p14:sldId id="400"/>
            <p14:sldId id="421"/>
            <p14:sldId id="399"/>
            <p14:sldId id="420"/>
            <p14:sldId id="405"/>
            <p14:sldId id="403"/>
            <p14:sldId id="404"/>
            <p14:sldId id="401"/>
            <p14:sldId id="422"/>
            <p14:sldId id="402"/>
            <p14:sldId id="416"/>
            <p14:sldId id="419"/>
            <p14:sldId id="417"/>
            <p14:sldId id="414"/>
            <p14:sldId id="415"/>
            <p14:sldId id="423"/>
            <p14:sldId id="424"/>
            <p14:sldId id="426"/>
            <p14:sldId id="428"/>
            <p14:sldId id="429"/>
            <p14:sldId id="430"/>
            <p14:sldId id="431"/>
            <p14:sldId id="432"/>
            <p14:sldId id="434"/>
            <p14:sldId id="435"/>
            <p14:sldId id="452"/>
            <p14:sldId id="453"/>
            <p14:sldId id="454"/>
            <p14:sldId id="437"/>
            <p14:sldId id="438"/>
            <p14:sldId id="439"/>
            <p14:sldId id="440"/>
            <p14:sldId id="441"/>
            <p14:sldId id="442"/>
            <p14:sldId id="443"/>
            <p14:sldId id="444"/>
            <p14:sldId id="445"/>
            <p14:sldId id="446"/>
            <p14:sldId id="447"/>
            <p14:sldId id="448"/>
            <p14:sldId id="449"/>
            <p14:sldId id="450"/>
            <p14:sldId id="407"/>
            <p14:sldId id="300"/>
            <p14:sldId id="307"/>
            <p14:sldId id="295"/>
            <p14:sldId id="312"/>
            <p14:sldId id="306"/>
            <p14:sldId id="342"/>
            <p14:sldId id="347"/>
            <p14:sldId id="313"/>
            <p14:sldId id="308"/>
            <p14:sldId id="305"/>
            <p14:sldId id="321"/>
            <p14:sldId id="356"/>
            <p14:sldId id="380"/>
            <p14:sldId id="381"/>
            <p14:sldId id="382"/>
            <p14:sldId id="357"/>
            <p14:sldId id="358"/>
            <p14:sldId id="359"/>
            <p14:sldId id="360"/>
            <p14:sldId id="361"/>
            <p14:sldId id="362"/>
            <p14:sldId id="363"/>
            <p14:sldId id="364"/>
            <p14:sldId id="365"/>
            <p14:sldId id="366"/>
            <p14:sldId id="367"/>
            <p14:sldId id="368"/>
            <p14:sldId id="383"/>
            <p14:sldId id="369"/>
            <p14:sldId id="370"/>
            <p14:sldId id="310"/>
            <p14:sldId id="309"/>
            <p14:sldId id="311"/>
            <p14:sldId id="384"/>
            <p14:sldId id="314"/>
            <p14:sldId id="408"/>
            <p14:sldId id="409"/>
            <p14:sldId id="410"/>
            <p14:sldId id="298"/>
          </p14:sldIdLst>
        </p14:section>
        <p14:section name="Bronmateriaal" id="{FA705C32-AC4C-4D7A-B301-3A43302963F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4687" autoAdjust="0"/>
  </p:normalViewPr>
  <p:slideViewPr>
    <p:cSldViewPr>
      <p:cViewPr varScale="1">
        <p:scale>
          <a:sx n="98" d="100"/>
          <a:sy n="98" d="100"/>
        </p:scale>
        <p:origin x="200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9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_rels/data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7E42F-2F25-45AF-80F0-FDB6939E0BD6}" type="doc">
      <dgm:prSet loTypeId="urn:microsoft.com/office/officeart/2005/8/layout/radial6" loCatId="relationship" qsTypeId="urn:microsoft.com/office/officeart/2005/8/quickstyle/simple5" qsCatId="simple" csTypeId="urn:microsoft.com/office/officeart/2005/8/colors/colorful2" csCatId="colorful" phldr="1"/>
      <dgm:spPr/>
      <dgm:t>
        <a:bodyPr/>
        <a:lstStyle/>
        <a:p>
          <a:endParaRPr lang="en-US"/>
        </a:p>
      </dgm:t>
    </dgm:pt>
    <dgm:pt modelId="{8B240B30-F8FC-4863-9336-98AFBE1562B2}">
      <dgm:prSet phldrT="[Text]" custT="1"/>
      <dgm:spPr/>
      <dgm:t>
        <a:bodyPr lIns="0" rIns="0"/>
        <a:lstStyle/>
        <a:p>
          <a:r>
            <a:rPr lang="en-US" sz="2200" dirty="0" smtClean="0"/>
            <a:t>Moral machines</a:t>
          </a:r>
          <a:endParaRPr lang="en-US" sz="2200" dirty="0"/>
        </a:p>
      </dgm:t>
    </dgm:pt>
    <dgm:pt modelId="{1E239803-D4AD-4453-B27F-ACFA093315D9}" type="parTrans" cxnId="{D1A573F1-F7CF-48EB-A439-772C441A8CAE}">
      <dgm:prSet/>
      <dgm:spPr/>
      <dgm:t>
        <a:bodyPr/>
        <a:lstStyle/>
        <a:p>
          <a:endParaRPr lang="en-US" sz="4000"/>
        </a:p>
      </dgm:t>
    </dgm:pt>
    <dgm:pt modelId="{F8DC0811-2859-4414-A3FE-C2ACE8D3FED5}" type="sibTrans" cxnId="{D1A573F1-F7CF-48EB-A439-772C441A8CAE}">
      <dgm:prSet/>
      <dgm:spPr/>
      <dgm:t>
        <a:bodyPr/>
        <a:lstStyle/>
        <a:p>
          <a:endParaRPr lang="en-US"/>
        </a:p>
      </dgm:t>
    </dgm:pt>
    <dgm:pt modelId="{345AB4B1-8FF8-4299-AF7F-6F3E1930E155}">
      <dgm:prSet phldrT="[Text]" custT="1"/>
      <dgm:spPr/>
      <dgm:t>
        <a:bodyPr lIns="0" rIns="0"/>
        <a:lstStyle/>
        <a:p>
          <a:r>
            <a:rPr lang="fr-BE" sz="1200" b="1" dirty="0" err="1" smtClean="0"/>
            <a:t>Well-being</a:t>
          </a:r>
          <a:endParaRPr lang="en-US" sz="1200" dirty="0"/>
        </a:p>
      </dgm:t>
    </dgm:pt>
    <dgm:pt modelId="{993F21C3-EA84-47DD-9F38-E874CE4E5FFB}" type="parTrans" cxnId="{287C1134-9073-45EC-B1AE-0DE33308797F}">
      <dgm:prSet/>
      <dgm:spPr/>
      <dgm:t>
        <a:bodyPr/>
        <a:lstStyle/>
        <a:p>
          <a:endParaRPr lang="en-US" sz="4000"/>
        </a:p>
      </dgm:t>
    </dgm:pt>
    <dgm:pt modelId="{BA14AB77-670C-4983-9A22-67DF02FA00E7}" type="sibTrans" cxnId="{287C1134-9073-45EC-B1AE-0DE33308797F}">
      <dgm:prSet/>
      <dgm:spPr/>
      <dgm:t>
        <a:bodyPr lIns="0" rIns="0"/>
        <a:lstStyle/>
        <a:p>
          <a:endParaRPr lang="en-US" sz="4000"/>
        </a:p>
      </dgm:t>
    </dgm:pt>
    <dgm:pt modelId="{DCAA7DEC-E625-4CDE-A4E3-F4CF72479AB4}">
      <dgm:prSet phldrT="[Text]" custT="1"/>
      <dgm:spPr/>
      <dgm:t>
        <a:bodyPr lIns="0" rIns="0"/>
        <a:lstStyle/>
        <a:p>
          <a:r>
            <a:rPr lang="fr-BE" sz="1200" b="1" dirty="0" err="1" smtClean="0"/>
            <a:t>Autonomy</a:t>
          </a:r>
          <a:endParaRPr lang="en-US" sz="1200" dirty="0"/>
        </a:p>
      </dgm:t>
    </dgm:pt>
    <dgm:pt modelId="{07C8D508-2F8C-4362-99EA-C42CDE63687F}" type="parTrans" cxnId="{5AF30D7F-7B60-4EE0-9B52-D4AC751F5248}">
      <dgm:prSet/>
      <dgm:spPr/>
      <dgm:t>
        <a:bodyPr/>
        <a:lstStyle/>
        <a:p>
          <a:endParaRPr lang="en-US" sz="4000"/>
        </a:p>
      </dgm:t>
    </dgm:pt>
    <dgm:pt modelId="{81ED34F7-A228-4682-8EFE-6BF0FF26D769}" type="sibTrans" cxnId="{5AF30D7F-7B60-4EE0-9B52-D4AC751F5248}">
      <dgm:prSet/>
      <dgm:spPr/>
      <dgm:t>
        <a:bodyPr lIns="0" rIns="0"/>
        <a:lstStyle/>
        <a:p>
          <a:endParaRPr lang="en-US" sz="4000"/>
        </a:p>
      </dgm:t>
    </dgm:pt>
    <dgm:pt modelId="{2F21FC87-C1EE-4083-A50F-6596A78C9B08}">
      <dgm:prSet phldrT="[Text]" custT="1"/>
      <dgm:spPr/>
      <dgm:t>
        <a:bodyPr lIns="0" rIns="0"/>
        <a:lstStyle/>
        <a:p>
          <a:r>
            <a:rPr lang="en-US" sz="1200" dirty="0" smtClean="0"/>
            <a:t>Privacy</a:t>
          </a:r>
          <a:endParaRPr lang="en-US" sz="1200" dirty="0"/>
        </a:p>
      </dgm:t>
    </dgm:pt>
    <dgm:pt modelId="{588727BD-367C-4901-BF14-A96E33313F54}" type="parTrans" cxnId="{FDD33181-0D54-4B51-90AA-C409C1D81E4B}">
      <dgm:prSet/>
      <dgm:spPr/>
      <dgm:t>
        <a:bodyPr/>
        <a:lstStyle/>
        <a:p>
          <a:endParaRPr lang="en-US" sz="4000"/>
        </a:p>
      </dgm:t>
    </dgm:pt>
    <dgm:pt modelId="{06197DAF-EC40-4629-A558-DAFA404AE410}" type="sibTrans" cxnId="{FDD33181-0D54-4B51-90AA-C409C1D81E4B}">
      <dgm:prSet/>
      <dgm:spPr/>
      <dgm:t>
        <a:bodyPr lIns="0" rIns="0"/>
        <a:lstStyle/>
        <a:p>
          <a:endParaRPr lang="en-US" sz="4000"/>
        </a:p>
      </dgm:t>
    </dgm:pt>
    <dgm:pt modelId="{7E41CEE4-7C53-40CA-9D30-364C16F79FD5}">
      <dgm:prSet phldrT="[Text]" custT="1"/>
      <dgm:spPr/>
      <dgm:t>
        <a:bodyPr/>
        <a:lstStyle/>
        <a:p>
          <a:r>
            <a:rPr lang="fr-BE" sz="1200" b="1" dirty="0" err="1" smtClean="0"/>
            <a:t>Knowledge</a:t>
          </a:r>
          <a:endParaRPr lang="en-US" sz="1200" dirty="0"/>
        </a:p>
      </dgm:t>
    </dgm:pt>
    <dgm:pt modelId="{1F565E74-5C5D-4E56-9652-32EFFF6962DB}" type="parTrans" cxnId="{3F2330D4-E4F9-48D7-8297-51ECB7877011}">
      <dgm:prSet/>
      <dgm:spPr/>
      <dgm:t>
        <a:bodyPr/>
        <a:lstStyle/>
        <a:p>
          <a:endParaRPr lang="en-US" sz="4000"/>
        </a:p>
      </dgm:t>
    </dgm:pt>
    <dgm:pt modelId="{1A2C6066-5799-4121-8C98-4FE32D501ADE}" type="sibTrans" cxnId="{3F2330D4-E4F9-48D7-8297-51ECB7877011}">
      <dgm:prSet/>
      <dgm:spPr/>
      <dgm:t>
        <a:bodyPr lIns="0" rIns="0"/>
        <a:lstStyle/>
        <a:p>
          <a:endParaRPr lang="en-US" sz="4000"/>
        </a:p>
      </dgm:t>
    </dgm:pt>
    <dgm:pt modelId="{4BB38407-B787-4C82-AEF9-AF69CEED3CE9}">
      <dgm:prSet phldrT="[Text]" custT="1"/>
      <dgm:spPr/>
      <dgm:t>
        <a:bodyPr lIns="0" rIns="0"/>
        <a:lstStyle/>
        <a:p>
          <a:r>
            <a:rPr lang="en-US" sz="1200" dirty="0" smtClean="0"/>
            <a:t>Democracy</a:t>
          </a:r>
          <a:endParaRPr lang="en-US" sz="1200" dirty="0"/>
        </a:p>
      </dgm:t>
    </dgm:pt>
    <dgm:pt modelId="{441104E1-F936-4453-8B47-53E972F5119F}" type="parTrans" cxnId="{D94E0ADA-B1DF-4141-8A3D-A1C648A4175B}">
      <dgm:prSet/>
      <dgm:spPr/>
      <dgm:t>
        <a:bodyPr/>
        <a:lstStyle/>
        <a:p>
          <a:endParaRPr lang="en-US" sz="4000"/>
        </a:p>
      </dgm:t>
    </dgm:pt>
    <dgm:pt modelId="{3EE74634-BA9B-4073-8167-73DA83E4971B}" type="sibTrans" cxnId="{D94E0ADA-B1DF-4141-8A3D-A1C648A4175B}">
      <dgm:prSet/>
      <dgm:spPr/>
      <dgm:t>
        <a:bodyPr lIns="0" rIns="0"/>
        <a:lstStyle/>
        <a:p>
          <a:endParaRPr lang="en-US" sz="4000"/>
        </a:p>
      </dgm:t>
    </dgm:pt>
    <dgm:pt modelId="{B33BD22F-13A7-4E0C-8543-8152BDE1DC4F}">
      <dgm:prSet phldrT="[Text]" custT="1"/>
      <dgm:spPr/>
      <dgm:t>
        <a:bodyPr lIns="0" rIns="0"/>
        <a:lstStyle/>
        <a:p>
          <a:r>
            <a:rPr lang="fr-BE" sz="1200" b="1" dirty="0" err="1" smtClean="0"/>
            <a:t>Responsi-bility</a:t>
          </a:r>
          <a:endParaRPr lang="en-US" sz="1200" dirty="0"/>
        </a:p>
      </dgm:t>
    </dgm:pt>
    <dgm:pt modelId="{E2C235C6-D47E-4829-ADA3-D1414262E6FA}" type="parTrans" cxnId="{30A36227-DB53-485F-ACDF-6B0CD9D3A509}">
      <dgm:prSet/>
      <dgm:spPr/>
      <dgm:t>
        <a:bodyPr/>
        <a:lstStyle/>
        <a:p>
          <a:endParaRPr lang="en-US" sz="4000"/>
        </a:p>
      </dgm:t>
    </dgm:pt>
    <dgm:pt modelId="{4AF7E289-1B88-4A5D-835D-023240155983}" type="sibTrans" cxnId="{30A36227-DB53-485F-ACDF-6B0CD9D3A509}">
      <dgm:prSet/>
      <dgm:spPr/>
      <dgm:t>
        <a:bodyPr lIns="0" rIns="0"/>
        <a:lstStyle/>
        <a:p>
          <a:endParaRPr lang="en-US" sz="4000"/>
        </a:p>
      </dgm:t>
    </dgm:pt>
    <dgm:pt modelId="{C3FA6081-DEFA-4A87-B89C-83AAF4F66F42}">
      <dgm:prSet phldrT="[Text]" custT="1"/>
      <dgm:spPr/>
      <dgm:t>
        <a:bodyPr lIns="0" rIns="0"/>
        <a:lstStyle/>
        <a:p>
          <a:r>
            <a:rPr lang="fr-BE" sz="1200" b="1" dirty="0" smtClean="0"/>
            <a:t>Justice</a:t>
          </a:r>
          <a:endParaRPr lang="en-US" sz="1200" dirty="0"/>
        </a:p>
      </dgm:t>
    </dgm:pt>
    <dgm:pt modelId="{C0C533D3-0AF3-4C17-A060-6ADF4BE1BC57}" type="sibTrans" cxnId="{0EB3AF56-6372-4BEF-AFF0-E3F7A700324C}">
      <dgm:prSet/>
      <dgm:spPr/>
      <dgm:t>
        <a:bodyPr lIns="0" rIns="0"/>
        <a:lstStyle/>
        <a:p>
          <a:endParaRPr lang="en-US" sz="4000"/>
        </a:p>
      </dgm:t>
    </dgm:pt>
    <dgm:pt modelId="{F3B27ECD-1225-4199-ACFB-5ACF74D25D05}" type="parTrans" cxnId="{0EB3AF56-6372-4BEF-AFF0-E3F7A700324C}">
      <dgm:prSet/>
      <dgm:spPr/>
      <dgm:t>
        <a:bodyPr/>
        <a:lstStyle/>
        <a:p>
          <a:endParaRPr lang="en-US" sz="4000"/>
        </a:p>
      </dgm:t>
    </dgm:pt>
    <dgm:pt modelId="{71EBB8AE-92AE-4B53-A90F-FB5792F43984}" type="pres">
      <dgm:prSet presAssocID="{6747E42F-2F25-45AF-80F0-FDB6939E0BD6}" presName="Name0" presStyleCnt="0">
        <dgm:presLayoutVars>
          <dgm:chMax val="1"/>
          <dgm:dir/>
          <dgm:animLvl val="ctr"/>
          <dgm:resizeHandles val="exact"/>
        </dgm:presLayoutVars>
      </dgm:prSet>
      <dgm:spPr/>
      <dgm:t>
        <a:bodyPr/>
        <a:lstStyle/>
        <a:p>
          <a:endParaRPr lang="en-US"/>
        </a:p>
      </dgm:t>
    </dgm:pt>
    <dgm:pt modelId="{649CF062-4357-4161-B79B-E8F1150FA354}" type="pres">
      <dgm:prSet presAssocID="{8B240B30-F8FC-4863-9336-98AFBE1562B2}" presName="centerShape" presStyleLbl="node0" presStyleIdx="0" presStyleCnt="1" custLinFactNeighborX="-224" custLinFactNeighborY="278"/>
      <dgm:spPr/>
      <dgm:t>
        <a:bodyPr/>
        <a:lstStyle/>
        <a:p>
          <a:endParaRPr lang="en-US"/>
        </a:p>
      </dgm:t>
    </dgm:pt>
    <dgm:pt modelId="{3F2B0AA7-4F8B-4DD1-928A-8423999E5739}" type="pres">
      <dgm:prSet presAssocID="{345AB4B1-8FF8-4299-AF7F-6F3E1930E155}" presName="node" presStyleLbl="node1" presStyleIdx="0" presStyleCnt="7">
        <dgm:presLayoutVars>
          <dgm:bulletEnabled val="1"/>
        </dgm:presLayoutVars>
      </dgm:prSet>
      <dgm:spPr/>
      <dgm:t>
        <a:bodyPr/>
        <a:lstStyle/>
        <a:p>
          <a:endParaRPr lang="en-US"/>
        </a:p>
      </dgm:t>
    </dgm:pt>
    <dgm:pt modelId="{58C495AE-9E6A-4E79-853C-EBAB354289EF}" type="pres">
      <dgm:prSet presAssocID="{345AB4B1-8FF8-4299-AF7F-6F3E1930E155}" presName="dummy" presStyleCnt="0"/>
      <dgm:spPr/>
    </dgm:pt>
    <dgm:pt modelId="{2443E114-6654-4C70-862F-D87812784A4E}" type="pres">
      <dgm:prSet presAssocID="{BA14AB77-670C-4983-9A22-67DF02FA00E7}" presName="sibTrans" presStyleLbl="sibTrans2D1" presStyleIdx="0" presStyleCnt="7"/>
      <dgm:spPr/>
      <dgm:t>
        <a:bodyPr/>
        <a:lstStyle/>
        <a:p>
          <a:endParaRPr lang="en-US"/>
        </a:p>
      </dgm:t>
    </dgm:pt>
    <dgm:pt modelId="{146448ED-C950-4032-812D-F5C09F452BB8}" type="pres">
      <dgm:prSet presAssocID="{DCAA7DEC-E625-4CDE-A4E3-F4CF72479AB4}" presName="node" presStyleLbl="node1" presStyleIdx="1" presStyleCnt="7">
        <dgm:presLayoutVars>
          <dgm:bulletEnabled val="1"/>
        </dgm:presLayoutVars>
      </dgm:prSet>
      <dgm:spPr/>
      <dgm:t>
        <a:bodyPr/>
        <a:lstStyle/>
        <a:p>
          <a:endParaRPr lang="en-US"/>
        </a:p>
      </dgm:t>
    </dgm:pt>
    <dgm:pt modelId="{A1886850-066D-4133-BD0A-612D82147C42}" type="pres">
      <dgm:prSet presAssocID="{DCAA7DEC-E625-4CDE-A4E3-F4CF72479AB4}" presName="dummy" presStyleCnt="0"/>
      <dgm:spPr/>
    </dgm:pt>
    <dgm:pt modelId="{26D44C6C-3159-4037-A815-62B25D1F326F}" type="pres">
      <dgm:prSet presAssocID="{81ED34F7-A228-4682-8EFE-6BF0FF26D769}" presName="sibTrans" presStyleLbl="sibTrans2D1" presStyleIdx="1" presStyleCnt="7"/>
      <dgm:spPr/>
      <dgm:t>
        <a:bodyPr/>
        <a:lstStyle/>
        <a:p>
          <a:endParaRPr lang="en-US"/>
        </a:p>
      </dgm:t>
    </dgm:pt>
    <dgm:pt modelId="{5E900351-3FAE-4E4C-AF6D-0F7BEFB2712A}" type="pres">
      <dgm:prSet presAssocID="{C3FA6081-DEFA-4A87-B89C-83AAF4F66F42}" presName="node" presStyleLbl="node1" presStyleIdx="2" presStyleCnt="7" custRadScaleRad="100070" custRadScaleInc="1021">
        <dgm:presLayoutVars>
          <dgm:bulletEnabled val="1"/>
        </dgm:presLayoutVars>
      </dgm:prSet>
      <dgm:spPr/>
      <dgm:t>
        <a:bodyPr/>
        <a:lstStyle/>
        <a:p>
          <a:endParaRPr lang="en-US"/>
        </a:p>
      </dgm:t>
    </dgm:pt>
    <dgm:pt modelId="{0E5F8619-EF2A-437F-B526-1F6A16389595}" type="pres">
      <dgm:prSet presAssocID="{C3FA6081-DEFA-4A87-B89C-83AAF4F66F42}" presName="dummy" presStyleCnt="0"/>
      <dgm:spPr/>
    </dgm:pt>
    <dgm:pt modelId="{3DA9B9AE-0406-4653-8BA0-A05324A3D155}" type="pres">
      <dgm:prSet presAssocID="{C0C533D3-0AF3-4C17-A060-6ADF4BE1BC57}" presName="sibTrans" presStyleLbl="sibTrans2D1" presStyleIdx="2" presStyleCnt="7"/>
      <dgm:spPr/>
      <dgm:t>
        <a:bodyPr/>
        <a:lstStyle/>
        <a:p>
          <a:endParaRPr lang="en-US"/>
        </a:p>
      </dgm:t>
    </dgm:pt>
    <dgm:pt modelId="{4D52244A-D6F6-4079-90E8-7B383B3DBEA2}" type="pres">
      <dgm:prSet presAssocID="{2F21FC87-C1EE-4083-A50F-6596A78C9B08}" presName="node" presStyleLbl="node1" presStyleIdx="3" presStyleCnt="7">
        <dgm:presLayoutVars>
          <dgm:bulletEnabled val="1"/>
        </dgm:presLayoutVars>
      </dgm:prSet>
      <dgm:spPr/>
      <dgm:t>
        <a:bodyPr/>
        <a:lstStyle/>
        <a:p>
          <a:endParaRPr lang="en-US"/>
        </a:p>
      </dgm:t>
    </dgm:pt>
    <dgm:pt modelId="{C52AD5F5-E0BF-4369-9917-FDD278FAE8AB}" type="pres">
      <dgm:prSet presAssocID="{2F21FC87-C1EE-4083-A50F-6596A78C9B08}" presName="dummy" presStyleCnt="0"/>
      <dgm:spPr/>
    </dgm:pt>
    <dgm:pt modelId="{597C9E16-EB96-4327-AC4B-40C3B5EFFCEA}" type="pres">
      <dgm:prSet presAssocID="{06197DAF-EC40-4629-A558-DAFA404AE410}" presName="sibTrans" presStyleLbl="sibTrans2D1" presStyleIdx="3" presStyleCnt="7"/>
      <dgm:spPr/>
      <dgm:t>
        <a:bodyPr/>
        <a:lstStyle/>
        <a:p>
          <a:endParaRPr lang="en-US"/>
        </a:p>
      </dgm:t>
    </dgm:pt>
    <dgm:pt modelId="{E24ED823-3A28-45EC-82FD-0DA422DC73D5}" type="pres">
      <dgm:prSet presAssocID="{7E41CEE4-7C53-40CA-9D30-364C16F79FD5}" presName="node" presStyleLbl="node1" presStyleIdx="4" presStyleCnt="7">
        <dgm:presLayoutVars>
          <dgm:bulletEnabled val="1"/>
        </dgm:presLayoutVars>
      </dgm:prSet>
      <dgm:spPr/>
      <dgm:t>
        <a:bodyPr/>
        <a:lstStyle/>
        <a:p>
          <a:endParaRPr lang="en-US"/>
        </a:p>
      </dgm:t>
    </dgm:pt>
    <dgm:pt modelId="{977358D5-727C-4EB4-AF55-EED0DEC31349}" type="pres">
      <dgm:prSet presAssocID="{7E41CEE4-7C53-40CA-9D30-364C16F79FD5}" presName="dummy" presStyleCnt="0"/>
      <dgm:spPr/>
    </dgm:pt>
    <dgm:pt modelId="{BB4C53E6-B3A0-4F3D-838F-8C48E2A11006}" type="pres">
      <dgm:prSet presAssocID="{1A2C6066-5799-4121-8C98-4FE32D501ADE}" presName="sibTrans" presStyleLbl="sibTrans2D1" presStyleIdx="4" presStyleCnt="7"/>
      <dgm:spPr/>
      <dgm:t>
        <a:bodyPr/>
        <a:lstStyle/>
        <a:p>
          <a:endParaRPr lang="en-US"/>
        </a:p>
      </dgm:t>
    </dgm:pt>
    <dgm:pt modelId="{A2807E4A-DE30-4E1A-AB10-D128695E0F07}" type="pres">
      <dgm:prSet presAssocID="{4BB38407-B787-4C82-AEF9-AF69CEED3CE9}" presName="node" presStyleLbl="node1" presStyleIdx="5" presStyleCnt="7">
        <dgm:presLayoutVars>
          <dgm:bulletEnabled val="1"/>
        </dgm:presLayoutVars>
      </dgm:prSet>
      <dgm:spPr/>
      <dgm:t>
        <a:bodyPr/>
        <a:lstStyle/>
        <a:p>
          <a:endParaRPr lang="en-US"/>
        </a:p>
      </dgm:t>
    </dgm:pt>
    <dgm:pt modelId="{207C5715-1C40-4513-AAFE-5D725DC839AE}" type="pres">
      <dgm:prSet presAssocID="{4BB38407-B787-4C82-AEF9-AF69CEED3CE9}" presName="dummy" presStyleCnt="0"/>
      <dgm:spPr/>
    </dgm:pt>
    <dgm:pt modelId="{8FE75E43-F8F3-4721-8E9C-1A3C158C1C9A}" type="pres">
      <dgm:prSet presAssocID="{3EE74634-BA9B-4073-8167-73DA83E4971B}" presName="sibTrans" presStyleLbl="sibTrans2D1" presStyleIdx="5" presStyleCnt="7"/>
      <dgm:spPr/>
      <dgm:t>
        <a:bodyPr/>
        <a:lstStyle/>
        <a:p>
          <a:endParaRPr lang="en-US"/>
        </a:p>
      </dgm:t>
    </dgm:pt>
    <dgm:pt modelId="{8BAFF631-BD4B-4A5B-9FD9-18B0E358A3AE}" type="pres">
      <dgm:prSet presAssocID="{B33BD22F-13A7-4E0C-8543-8152BDE1DC4F}" presName="node" presStyleLbl="node1" presStyleIdx="6" presStyleCnt="7">
        <dgm:presLayoutVars>
          <dgm:bulletEnabled val="1"/>
        </dgm:presLayoutVars>
      </dgm:prSet>
      <dgm:spPr/>
      <dgm:t>
        <a:bodyPr/>
        <a:lstStyle/>
        <a:p>
          <a:endParaRPr lang="en-US"/>
        </a:p>
      </dgm:t>
    </dgm:pt>
    <dgm:pt modelId="{ED5DE4D2-8863-4A71-95DF-B6BD9533AC9E}" type="pres">
      <dgm:prSet presAssocID="{B33BD22F-13A7-4E0C-8543-8152BDE1DC4F}" presName="dummy" presStyleCnt="0"/>
      <dgm:spPr/>
    </dgm:pt>
    <dgm:pt modelId="{A8689219-EC10-482F-98F8-9C7C83399FB5}" type="pres">
      <dgm:prSet presAssocID="{4AF7E289-1B88-4A5D-835D-023240155983}" presName="sibTrans" presStyleLbl="sibTrans2D1" presStyleIdx="6" presStyleCnt="7"/>
      <dgm:spPr/>
      <dgm:t>
        <a:bodyPr/>
        <a:lstStyle/>
        <a:p>
          <a:endParaRPr lang="en-US"/>
        </a:p>
      </dgm:t>
    </dgm:pt>
  </dgm:ptLst>
  <dgm:cxnLst>
    <dgm:cxn modelId="{3F2330D4-E4F9-48D7-8297-51ECB7877011}" srcId="{8B240B30-F8FC-4863-9336-98AFBE1562B2}" destId="{7E41CEE4-7C53-40CA-9D30-364C16F79FD5}" srcOrd="4" destOrd="0" parTransId="{1F565E74-5C5D-4E56-9652-32EFFF6962DB}" sibTransId="{1A2C6066-5799-4121-8C98-4FE32D501ADE}"/>
    <dgm:cxn modelId="{30A36227-DB53-485F-ACDF-6B0CD9D3A509}" srcId="{8B240B30-F8FC-4863-9336-98AFBE1562B2}" destId="{B33BD22F-13A7-4E0C-8543-8152BDE1DC4F}" srcOrd="6" destOrd="0" parTransId="{E2C235C6-D47E-4829-ADA3-D1414262E6FA}" sibTransId="{4AF7E289-1B88-4A5D-835D-023240155983}"/>
    <dgm:cxn modelId="{3C210E55-FF1F-498D-B635-9F2BB3B5DCD3}" type="presOf" srcId="{DCAA7DEC-E625-4CDE-A4E3-F4CF72479AB4}" destId="{146448ED-C950-4032-812D-F5C09F452BB8}" srcOrd="0" destOrd="0" presId="urn:microsoft.com/office/officeart/2005/8/layout/radial6"/>
    <dgm:cxn modelId="{FDD33181-0D54-4B51-90AA-C409C1D81E4B}" srcId="{8B240B30-F8FC-4863-9336-98AFBE1562B2}" destId="{2F21FC87-C1EE-4083-A50F-6596A78C9B08}" srcOrd="3" destOrd="0" parTransId="{588727BD-367C-4901-BF14-A96E33313F54}" sibTransId="{06197DAF-EC40-4629-A558-DAFA404AE410}"/>
    <dgm:cxn modelId="{FC48FB0F-5A85-43BB-AD6E-7A29D34094CD}" type="presOf" srcId="{C3FA6081-DEFA-4A87-B89C-83AAF4F66F42}" destId="{5E900351-3FAE-4E4C-AF6D-0F7BEFB2712A}" srcOrd="0" destOrd="0" presId="urn:microsoft.com/office/officeart/2005/8/layout/radial6"/>
    <dgm:cxn modelId="{0EB3AF56-6372-4BEF-AFF0-E3F7A700324C}" srcId="{8B240B30-F8FC-4863-9336-98AFBE1562B2}" destId="{C3FA6081-DEFA-4A87-B89C-83AAF4F66F42}" srcOrd="2" destOrd="0" parTransId="{F3B27ECD-1225-4199-ACFB-5ACF74D25D05}" sibTransId="{C0C533D3-0AF3-4C17-A060-6ADF4BE1BC57}"/>
    <dgm:cxn modelId="{A78F6075-55E2-4EB5-8D3F-1B3BC220F79F}" type="presOf" srcId="{2F21FC87-C1EE-4083-A50F-6596A78C9B08}" destId="{4D52244A-D6F6-4079-90E8-7B383B3DBEA2}" srcOrd="0" destOrd="0" presId="urn:microsoft.com/office/officeart/2005/8/layout/radial6"/>
    <dgm:cxn modelId="{0BC452F1-EA77-4C1C-BEF8-DC38F6EEB0A7}" type="presOf" srcId="{6747E42F-2F25-45AF-80F0-FDB6939E0BD6}" destId="{71EBB8AE-92AE-4B53-A90F-FB5792F43984}" srcOrd="0" destOrd="0" presId="urn:microsoft.com/office/officeart/2005/8/layout/radial6"/>
    <dgm:cxn modelId="{430F9E61-18C4-45EE-8C03-566E1E1900C5}" type="presOf" srcId="{1A2C6066-5799-4121-8C98-4FE32D501ADE}" destId="{BB4C53E6-B3A0-4F3D-838F-8C48E2A11006}" srcOrd="0" destOrd="0" presId="urn:microsoft.com/office/officeart/2005/8/layout/radial6"/>
    <dgm:cxn modelId="{697F3A0B-28F1-4405-BA94-CAF857474EFF}" type="presOf" srcId="{B33BD22F-13A7-4E0C-8543-8152BDE1DC4F}" destId="{8BAFF631-BD4B-4A5B-9FD9-18B0E358A3AE}" srcOrd="0" destOrd="0" presId="urn:microsoft.com/office/officeart/2005/8/layout/radial6"/>
    <dgm:cxn modelId="{AC80426E-F6B7-49B3-B870-B43B8CEBFE63}" type="presOf" srcId="{C0C533D3-0AF3-4C17-A060-6ADF4BE1BC57}" destId="{3DA9B9AE-0406-4653-8BA0-A05324A3D155}" srcOrd="0" destOrd="0" presId="urn:microsoft.com/office/officeart/2005/8/layout/radial6"/>
    <dgm:cxn modelId="{5AF30D7F-7B60-4EE0-9B52-D4AC751F5248}" srcId="{8B240B30-F8FC-4863-9336-98AFBE1562B2}" destId="{DCAA7DEC-E625-4CDE-A4E3-F4CF72479AB4}" srcOrd="1" destOrd="0" parTransId="{07C8D508-2F8C-4362-99EA-C42CDE63687F}" sibTransId="{81ED34F7-A228-4682-8EFE-6BF0FF26D769}"/>
    <dgm:cxn modelId="{E9A70783-8D12-4321-B54C-26E3FE43150D}" type="presOf" srcId="{81ED34F7-A228-4682-8EFE-6BF0FF26D769}" destId="{26D44C6C-3159-4037-A815-62B25D1F326F}" srcOrd="0" destOrd="0" presId="urn:microsoft.com/office/officeart/2005/8/layout/radial6"/>
    <dgm:cxn modelId="{6A72BED9-BB28-4629-B3A0-966C05347D61}" type="presOf" srcId="{4AF7E289-1B88-4A5D-835D-023240155983}" destId="{A8689219-EC10-482F-98F8-9C7C83399FB5}" srcOrd="0" destOrd="0" presId="urn:microsoft.com/office/officeart/2005/8/layout/radial6"/>
    <dgm:cxn modelId="{A093FB2C-0BE3-45F5-BC35-B47F2C188497}" type="presOf" srcId="{345AB4B1-8FF8-4299-AF7F-6F3E1930E155}" destId="{3F2B0AA7-4F8B-4DD1-928A-8423999E5739}" srcOrd="0" destOrd="0" presId="urn:microsoft.com/office/officeart/2005/8/layout/radial6"/>
    <dgm:cxn modelId="{555D3B67-77C1-4B05-BBE5-B4CDA77770DC}" type="presOf" srcId="{4BB38407-B787-4C82-AEF9-AF69CEED3CE9}" destId="{A2807E4A-DE30-4E1A-AB10-D128695E0F07}" srcOrd="0" destOrd="0" presId="urn:microsoft.com/office/officeart/2005/8/layout/radial6"/>
    <dgm:cxn modelId="{59761D5F-0787-48CE-B5DE-B8330EBA9612}" type="presOf" srcId="{8B240B30-F8FC-4863-9336-98AFBE1562B2}" destId="{649CF062-4357-4161-B79B-E8F1150FA354}" srcOrd="0" destOrd="0" presId="urn:microsoft.com/office/officeart/2005/8/layout/radial6"/>
    <dgm:cxn modelId="{AD1F35CC-D7EA-4E74-B61E-9171B7A84E74}" type="presOf" srcId="{3EE74634-BA9B-4073-8167-73DA83E4971B}" destId="{8FE75E43-F8F3-4721-8E9C-1A3C158C1C9A}" srcOrd="0" destOrd="0" presId="urn:microsoft.com/office/officeart/2005/8/layout/radial6"/>
    <dgm:cxn modelId="{EAF26595-3B47-443C-BEEC-9575099AAD10}" type="presOf" srcId="{BA14AB77-670C-4983-9A22-67DF02FA00E7}" destId="{2443E114-6654-4C70-862F-D87812784A4E}" srcOrd="0" destOrd="0" presId="urn:microsoft.com/office/officeart/2005/8/layout/radial6"/>
    <dgm:cxn modelId="{D94E0ADA-B1DF-4141-8A3D-A1C648A4175B}" srcId="{8B240B30-F8FC-4863-9336-98AFBE1562B2}" destId="{4BB38407-B787-4C82-AEF9-AF69CEED3CE9}" srcOrd="5" destOrd="0" parTransId="{441104E1-F936-4453-8B47-53E972F5119F}" sibTransId="{3EE74634-BA9B-4073-8167-73DA83E4971B}"/>
    <dgm:cxn modelId="{54AA112C-59D9-4940-A319-AC37583290AF}" type="presOf" srcId="{7E41CEE4-7C53-40CA-9D30-364C16F79FD5}" destId="{E24ED823-3A28-45EC-82FD-0DA422DC73D5}" srcOrd="0" destOrd="0" presId="urn:microsoft.com/office/officeart/2005/8/layout/radial6"/>
    <dgm:cxn modelId="{D1A573F1-F7CF-48EB-A439-772C441A8CAE}" srcId="{6747E42F-2F25-45AF-80F0-FDB6939E0BD6}" destId="{8B240B30-F8FC-4863-9336-98AFBE1562B2}" srcOrd="0" destOrd="0" parTransId="{1E239803-D4AD-4453-B27F-ACFA093315D9}" sibTransId="{F8DC0811-2859-4414-A3FE-C2ACE8D3FED5}"/>
    <dgm:cxn modelId="{287C1134-9073-45EC-B1AE-0DE33308797F}" srcId="{8B240B30-F8FC-4863-9336-98AFBE1562B2}" destId="{345AB4B1-8FF8-4299-AF7F-6F3E1930E155}" srcOrd="0" destOrd="0" parTransId="{993F21C3-EA84-47DD-9F38-E874CE4E5FFB}" sibTransId="{BA14AB77-670C-4983-9A22-67DF02FA00E7}"/>
    <dgm:cxn modelId="{A3632A0E-169E-4751-9472-AF7C6F663AEB}" type="presOf" srcId="{06197DAF-EC40-4629-A558-DAFA404AE410}" destId="{597C9E16-EB96-4327-AC4B-40C3B5EFFCEA}" srcOrd="0" destOrd="0" presId="urn:microsoft.com/office/officeart/2005/8/layout/radial6"/>
    <dgm:cxn modelId="{C5F117DE-1584-4375-956F-DD7B348DD2DD}" type="presParOf" srcId="{71EBB8AE-92AE-4B53-A90F-FB5792F43984}" destId="{649CF062-4357-4161-B79B-E8F1150FA354}" srcOrd="0" destOrd="0" presId="urn:microsoft.com/office/officeart/2005/8/layout/radial6"/>
    <dgm:cxn modelId="{CE9AEFE5-31D0-429E-BD9E-9AED54FF1C11}" type="presParOf" srcId="{71EBB8AE-92AE-4B53-A90F-FB5792F43984}" destId="{3F2B0AA7-4F8B-4DD1-928A-8423999E5739}" srcOrd="1" destOrd="0" presId="urn:microsoft.com/office/officeart/2005/8/layout/radial6"/>
    <dgm:cxn modelId="{048FB909-DFBF-40E3-956F-7BFF825D7A5F}" type="presParOf" srcId="{71EBB8AE-92AE-4B53-A90F-FB5792F43984}" destId="{58C495AE-9E6A-4E79-853C-EBAB354289EF}" srcOrd="2" destOrd="0" presId="urn:microsoft.com/office/officeart/2005/8/layout/radial6"/>
    <dgm:cxn modelId="{70234262-5EFF-471B-813E-455D41CF07CF}" type="presParOf" srcId="{71EBB8AE-92AE-4B53-A90F-FB5792F43984}" destId="{2443E114-6654-4C70-862F-D87812784A4E}" srcOrd="3" destOrd="0" presId="urn:microsoft.com/office/officeart/2005/8/layout/radial6"/>
    <dgm:cxn modelId="{C3FDB011-1138-41EB-829A-2CB9F75F2B34}" type="presParOf" srcId="{71EBB8AE-92AE-4B53-A90F-FB5792F43984}" destId="{146448ED-C950-4032-812D-F5C09F452BB8}" srcOrd="4" destOrd="0" presId="urn:microsoft.com/office/officeart/2005/8/layout/radial6"/>
    <dgm:cxn modelId="{9614996E-BF07-46F1-8800-585A412A65C3}" type="presParOf" srcId="{71EBB8AE-92AE-4B53-A90F-FB5792F43984}" destId="{A1886850-066D-4133-BD0A-612D82147C42}" srcOrd="5" destOrd="0" presId="urn:microsoft.com/office/officeart/2005/8/layout/radial6"/>
    <dgm:cxn modelId="{BD2EB429-207B-4FC8-BB9E-4A906FE71368}" type="presParOf" srcId="{71EBB8AE-92AE-4B53-A90F-FB5792F43984}" destId="{26D44C6C-3159-4037-A815-62B25D1F326F}" srcOrd="6" destOrd="0" presId="urn:microsoft.com/office/officeart/2005/8/layout/radial6"/>
    <dgm:cxn modelId="{580D011C-A4FD-4D4C-93A0-AEDACC096725}" type="presParOf" srcId="{71EBB8AE-92AE-4B53-A90F-FB5792F43984}" destId="{5E900351-3FAE-4E4C-AF6D-0F7BEFB2712A}" srcOrd="7" destOrd="0" presId="urn:microsoft.com/office/officeart/2005/8/layout/radial6"/>
    <dgm:cxn modelId="{7075704F-ABDD-409C-89FB-DAFA4F307C29}" type="presParOf" srcId="{71EBB8AE-92AE-4B53-A90F-FB5792F43984}" destId="{0E5F8619-EF2A-437F-B526-1F6A16389595}" srcOrd="8" destOrd="0" presId="urn:microsoft.com/office/officeart/2005/8/layout/radial6"/>
    <dgm:cxn modelId="{86B11197-1C8C-417C-A157-46FFE5F870C1}" type="presParOf" srcId="{71EBB8AE-92AE-4B53-A90F-FB5792F43984}" destId="{3DA9B9AE-0406-4653-8BA0-A05324A3D155}" srcOrd="9" destOrd="0" presId="urn:microsoft.com/office/officeart/2005/8/layout/radial6"/>
    <dgm:cxn modelId="{D1B0EEEB-4924-4970-A00A-BDDDDB598DD8}" type="presParOf" srcId="{71EBB8AE-92AE-4B53-A90F-FB5792F43984}" destId="{4D52244A-D6F6-4079-90E8-7B383B3DBEA2}" srcOrd="10" destOrd="0" presId="urn:microsoft.com/office/officeart/2005/8/layout/radial6"/>
    <dgm:cxn modelId="{22AA05C0-F671-455D-BA71-F3E977804033}" type="presParOf" srcId="{71EBB8AE-92AE-4B53-A90F-FB5792F43984}" destId="{C52AD5F5-E0BF-4369-9917-FDD278FAE8AB}" srcOrd="11" destOrd="0" presId="urn:microsoft.com/office/officeart/2005/8/layout/radial6"/>
    <dgm:cxn modelId="{12087FDD-400E-438B-BF39-E13681C9D3C6}" type="presParOf" srcId="{71EBB8AE-92AE-4B53-A90F-FB5792F43984}" destId="{597C9E16-EB96-4327-AC4B-40C3B5EFFCEA}" srcOrd="12" destOrd="0" presId="urn:microsoft.com/office/officeart/2005/8/layout/radial6"/>
    <dgm:cxn modelId="{A37F8414-03D7-48DB-8A92-6E2FEB6C75D0}" type="presParOf" srcId="{71EBB8AE-92AE-4B53-A90F-FB5792F43984}" destId="{E24ED823-3A28-45EC-82FD-0DA422DC73D5}" srcOrd="13" destOrd="0" presId="urn:microsoft.com/office/officeart/2005/8/layout/radial6"/>
    <dgm:cxn modelId="{527EAF78-6BC2-473A-94FA-518175BA88C6}" type="presParOf" srcId="{71EBB8AE-92AE-4B53-A90F-FB5792F43984}" destId="{977358D5-727C-4EB4-AF55-EED0DEC31349}" srcOrd="14" destOrd="0" presId="urn:microsoft.com/office/officeart/2005/8/layout/radial6"/>
    <dgm:cxn modelId="{357F10B3-758C-4C5C-B6AF-9FB08C82B91F}" type="presParOf" srcId="{71EBB8AE-92AE-4B53-A90F-FB5792F43984}" destId="{BB4C53E6-B3A0-4F3D-838F-8C48E2A11006}" srcOrd="15" destOrd="0" presId="urn:microsoft.com/office/officeart/2005/8/layout/radial6"/>
    <dgm:cxn modelId="{169AA8D7-1168-4687-AC24-95A157C77CFF}" type="presParOf" srcId="{71EBB8AE-92AE-4B53-A90F-FB5792F43984}" destId="{A2807E4A-DE30-4E1A-AB10-D128695E0F07}" srcOrd="16" destOrd="0" presId="urn:microsoft.com/office/officeart/2005/8/layout/radial6"/>
    <dgm:cxn modelId="{4EB76AE1-5C6A-4B8E-A815-E07A167A8AF0}" type="presParOf" srcId="{71EBB8AE-92AE-4B53-A90F-FB5792F43984}" destId="{207C5715-1C40-4513-AAFE-5D725DC839AE}" srcOrd="17" destOrd="0" presId="urn:microsoft.com/office/officeart/2005/8/layout/radial6"/>
    <dgm:cxn modelId="{EB150A26-5A5D-44FB-B8E7-C5036C1FA99A}" type="presParOf" srcId="{71EBB8AE-92AE-4B53-A90F-FB5792F43984}" destId="{8FE75E43-F8F3-4721-8E9C-1A3C158C1C9A}" srcOrd="18" destOrd="0" presId="urn:microsoft.com/office/officeart/2005/8/layout/radial6"/>
    <dgm:cxn modelId="{EAA3DA08-3B94-4002-AAE9-D3501E473BC8}" type="presParOf" srcId="{71EBB8AE-92AE-4B53-A90F-FB5792F43984}" destId="{8BAFF631-BD4B-4A5B-9FD9-18B0E358A3AE}" srcOrd="19" destOrd="0" presId="urn:microsoft.com/office/officeart/2005/8/layout/radial6"/>
    <dgm:cxn modelId="{300A2123-28A6-4E8D-A625-D478F91D33F6}" type="presParOf" srcId="{71EBB8AE-92AE-4B53-A90F-FB5792F43984}" destId="{ED5DE4D2-8863-4A71-95DF-B6BD9533AC9E}" srcOrd="20" destOrd="0" presId="urn:microsoft.com/office/officeart/2005/8/layout/radial6"/>
    <dgm:cxn modelId="{D26DC4BC-B80A-45E3-A574-8B1A62DE2A9D}" type="presParOf" srcId="{71EBB8AE-92AE-4B53-A90F-FB5792F43984}" destId="{A8689219-EC10-482F-98F8-9C7C83399FB5}"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16386" y="736048"/>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16386" y="736048"/>
        <a:ext cx="2663707" cy="832408"/>
      </dsp:txXfrm>
    </dsp:sp>
    <dsp:sp modelId="{8B00EC11-24E0-4E0C-8101-DB576F31F9D2}">
      <dsp:nvSpPr>
        <dsp:cNvPr id="0" name=""/>
        <dsp:cNvSpPr/>
      </dsp:nvSpPr>
      <dsp:spPr>
        <a:xfrm>
          <a:off x="5399" y="615811"/>
          <a:ext cx="582685" cy="8740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3061483" y="736048"/>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3061483" y="736048"/>
        <a:ext cx="2663707" cy="832408"/>
      </dsp:txXfrm>
    </dsp:sp>
    <dsp:sp modelId="{17BB8C5E-ACC5-4AEA-AC3B-15C53CC548C0}">
      <dsp:nvSpPr>
        <dsp:cNvPr id="0" name=""/>
        <dsp:cNvSpPr/>
      </dsp:nvSpPr>
      <dsp:spPr>
        <a:xfrm>
          <a:off x="2950496" y="615811"/>
          <a:ext cx="582685" cy="87402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6006580" y="736048"/>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6006580" y="736048"/>
        <a:ext cx="2663707" cy="832408"/>
      </dsp:txXfrm>
    </dsp:sp>
    <dsp:sp modelId="{DEDE190B-7605-44A7-B19B-482157C4ED09}">
      <dsp:nvSpPr>
        <dsp:cNvPr id="0" name=""/>
        <dsp:cNvSpPr/>
      </dsp:nvSpPr>
      <dsp:spPr>
        <a:xfrm>
          <a:off x="5895593" y="615811"/>
          <a:ext cx="582685" cy="8740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16386" y="1783957"/>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116386" y="1783957"/>
        <a:ext cx="2663707" cy="832408"/>
      </dsp:txXfrm>
    </dsp:sp>
    <dsp:sp modelId="{F94043AE-FBAE-4418-8D10-10B1481C95AF}">
      <dsp:nvSpPr>
        <dsp:cNvPr id="0" name=""/>
        <dsp:cNvSpPr/>
      </dsp:nvSpPr>
      <dsp:spPr>
        <a:xfrm>
          <a:off x="5399" y="1663721"/>
          <a:ext cx="582685" cy="874028"/>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3061483" y="1783957"/>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3061483" y="1783957"/>
        <a:ext cx="2663707" cy="832408"/>
      </dsp:txXfrm>
    </dsp:sp>
    <dsp:sp modelId="{1D377189-38FA-44FB-9886-A25D865375A4}">
      <dsp:nvSpPr>
        <dsp:cNvPr id="0" name=""/>
        <dsp:cNvSpPr/>
      </dsp:nvSpPr>
      <dsp:spPr>
        <a:xfrm>
          <a:off x="2950496" y="1663721"/>
          <a:ext cx="582685" cy="8740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6006580" y="1783957"/>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6006580" y="1783957"/>
        <a:ext cx="2663707" cy="832408"/>
      </dsp:txXfrm>
    </dsp:sp>
    <dsp:sp modelId="{82E38FB2-A96C-4D7A-A866-6D7BE57189A0}">
      <dsp:nvSpPr>
        <dsp:cNvPr id="0" name=""/>
        <dsp:cNvSpPr/>
      </dsp:nvSpPr>
      <dsp:spPr>
        <a:xfrm>
          <a:off x="5895593" y="1663721"/>
          <a:ext cx="582685" cy="874028"/>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16386" y="2831867"/>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16386" y="2831867"/>
        <a:ext cx="2663707" cy="832408"/>
      </dsp:txXfrm>
    </dsp:sp>
    <dsp:sp modelId="{A9E14B50-194E-4A93-B9D9-20BB56D81973}">
      <dsp:nvSpPr>
        <dsp:cNvPr id="0" name=""/>
        <dsp:cNvSpPr/>
      </dsp:nvSpPr>
      <dsp:spPr>
        <a:xfrm>
          <a:off x="5399" y="2711630"/>
          <a:ext cx="582685" cy="8740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3061483" y="2831867"/>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3061483" y="2831867"/>
        <a:ext cx="2663707" cy="832408"/>
      </dsp:txXfrm>
    </dsp:sp>
    <dsp:sp modelId="{70C2EA1E-D7DB-4E74-806D-4590DBE781A3}">
      <dsp:nvSpPr>
        <dsp:cNvPr id="0" name=""/>
        <dsp:cNvSpPr/>
      </dsp:nvSpPr>
      <dsp:spPr>
        <a:xfrm>
          <a:off x="2950496" y="2711630"/>
          <a:ext cx="582685" cy="874028"/>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6006580" y="2831867"/>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6006580" y="2831867"/>
        <a:ext cx="2663707" cy="832408"/>
      </dsp:txXfrm>
    </dsp:sp>
    <dsp:sp modelId="{139FD9EA-3509-4D4C-98D4-BC741BA871D8}">
      <dsp:nvSpPr>
        <dsp:cNvPr id="0" name=""/>
        <dsp:cNvSpPr/>
      </dsp:nvSpPr>
      <dsp:spPr>
        <a:xfrm>
          <a:off x="5895593" y="2711630"/>
          <a:ext cx="582685" cy="87402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3061483" y="3879777"/>
          <a:ext cx="2663707" cy="8324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3818"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3061483" y="3879777"/>
        <a:ext cx="2663707" cy="832408"/>
      </dsp:txXfrm>
    </dsp:sp>
    <dsp:sp modelId="{763F0339-AF8A-4C55-81EF-EEBFD25A8379}">
      <dsp:nvSpPr>
        <dsp:cNvPr id="0" name=""/>
        <dsp:cNvSpPr/>
      </dsp:nvSpPr>
      <dsp:spPr>
        <a:xfrm>
          <a:off x="2950496" y="3759540"/>
          <a:ext cx="582685" cy="874028"/>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89219-EC10-482F-98F8-9C7C83399FB5}">
      <dsp:nvSpPr>
        <dsp:cNvPr id="0" name=""/>
        <dsp:cNvSpPr/>
      </dsp:nvSpPr>
      <dsp:spPr>
        <a:xfrm>
          <a:off x="1938291" y="510605"/>
          <a:ext cx="4044296" cy="4044296"/>
        </a:xfrm>
        <a:prstGeom prst="blockArc">
          <a:avLst>
            <a:gd name="adj1" fmla="val 13114286"/>
            <a:gd name="adj2" fmla="val 16200000"/>
            <a:gd name="adj3" fmla="val 3904"/>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E75E43-F8F3-4721-8E9C-1A3C158C1C9A}">
      <dsp:nvSpPr>
        <dsp:cNvPr id="0" name=""/>
        <dsp:cNvSpPr/>
      </dsp:nvSpPr>
      <dsp:spPr>
        <a:xfrm>
          <a:off x="1938291" y="510605"/>
          <a:ext cx="4044296" cy="4044296"/>
        </a:xfrm>
        <a:prstGeom prst="blockArc">
          <a:avLst>
            <a:gd name="adj1" fmla="val 10028571"/>
            <a:gd name="adj2" fmla="val 13114286"/>
            <a:gd name="adj3" fmla="val 3904"/>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B4C53E6-B3A0-4F3D-838F-8C48E2A11006}">
      <dsp:nvSpPr>
        <dsp:cNvPr id="0" name=""/>
        <dsp:cNvSpPr/>
      </dsp:nvSpPr>
      <dsp:spPr>
        <a:xfrm>
          <a:off x="1938291" y="510605"/>
          <a:ext cx="4044296" cy="4044296"/>
        </a:xfrm>
        <a:prstGeom prst="blockArc">
          <a:avLst>
            <a:gd name="adj1" fmla="val 6942857"/>
            <a:gd name="adj2" fmla="val 10028571"/>
            <a:gd name="adj3" fmla="val 3904"/>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97C9E16-EB96-4327-AC4B-40C3B5EFFCEA}">
      <dsp:nvSpPr>
        <dsp:cNvPr id="0" name=""/>
        <dsp:cNvSpPr/>
      </dsp:nvSpPr>
      <dsp:spPr>
        <a:xfrm>
          <a:off x="1938291" y="510605"/>
          <a:ext cx="4044296" cy="4044296"/>
        </a:xfrm>
        <a:prstGeom prst="blockArc">
          <a:avLst>
            <a:gd name="adj1" fmla="val 3857143"/>
            <a:gd name="adj2" fmla="val 6942857"/>
            <a:gd name="adj3" fmla="val 3904"/>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A9B9AE-0406-4653-8BA0-A05324A3D155}">
      <dsp:nvSpPr>
        <dsp:cNvPr id="0" name=""/>
        <dsp:cNvSpPr/>
      </dsp:nvSpPr>
      <dsp:spPr>
        <a:xfrm>
          <a:off x="1939895" y="509833"/>
          <a:ext cx="4044296" cy="4044296"/>
        </a:xfrm>
        <a:prstGeom prst="blockArc">
          <a:avLst>
            <a:gd name="adj1" fmla="val 783860"/>
            <a:gd name="adj2" fmla="val 3860228"/>
            <a:gd name="adj3" fmla="val 3904"/>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D44C6C-3159-4037-A815-62B25D1F326F}">
      <dsp:nvSpPr>
        <dsp:cNvPr id="0" name=""/>
        <dsp:cNvSpPr/>
      </dsp:nvSpPr>
      <dsp:spPr>
        <a:xfrm>
          <a:off x="1939396" y="511988"/>
          <a:ext cx="4044296" cy="4044296"/>
        </a:xfrm>
        <a:prstGeom prst="blockArc">
          <a:avLst>
            <a:gd name="adj1" fmla="val 19282644"/>
            <a:gd name="adj2" fmla="val 780025"/>
            <a:gd name="adj3" fmla="val 3904"/>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443E114-6654-4C70-862F-D87812784A4E}">
      <dsp:nvSpPr>
        <dsp:cNvPr id="0" name=""/>
        <dsp:cNvSpPr/>
      </dsp:nvSpPr>
      <dsp:spPr>
        <a:xfrm>
          <a:off x="1938291" y="510605"/>
          <a:ext cx="4044296" cy="4044296"/>
        </a:xfrm>
        <a:prstGeom prst="blockArc">
          <a:avLst>
            <a:gd name="adj1" fmla="val 16200000"/>
            <a:gd name="adj2" fmla="val 19285714"/>
            <a:gd name="adj3" fmla="val 390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49CF062-4357-4161-B79B-E8F1150FA354}">
      <dsp:nvSpPr>
        <dsp:cNvPr id="0" name=""/>
        <dsp:cNvSpPr/>
      </dsp:nvSpPr>
      <dsp:spPr>
        <a:xfrm>
          <a:off x="3168365" y="1760584"/>
          <a:ext cx="1566384" cy="15663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t>Moral machines</a:t>
          </a:r>
          <a:endParaRPr lang="en-US" sz="2200" kern="1200" dirty="0"/>
        </a:p>
      </dsp:txBody>
      <dsp:txXfrm>
        <a:off x="3397757" y="1989976"/>
        <a:ext cx="1107600" cy="1107600"/>
      </dsp:txXfrm>
    </dsp:sp>
    <dsp:sp modelId="{3F2B0AA7-4F8B-4DD1-928A-8423999E5739}">
      <dsp:nvSpPr>
        <dsp:cNvPr id="0" name=""/>
        <dsp:cNvSpPr/>
      </dsp:nvSpPr>
      <dsp:spPr>
        <a:xfrm>
          <a:off x="3412205" y="1843"/>
          <a:ext cx="1096469" cy="109646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fr-BE" sz="1200" b="1" kern="1200" dirty="0" err="1" smtClean="0"/>
            <a:t>Well-being</a:t>
          </a:r>
          <a:endParaRPr lang="en-US" sz="1200" kern="1200" dirty="0"/>
        </a:p>
      </dsp:txBody>
      <dsp:txXfrm>
        <a:off x="3572779" y="162417"/>
        <a:ext cx="775321" cy="775321"/>
      </dsp:txXfrm>
    </dsp:sp>
    <dsp:sp modelId="{146448ED-C950-4032-812D-F5C09F452BB8}">
      <dsp:nvSpPr>
        <dsp:cNvPr id="0" name=""/>
        <dsp:cNvSpPr/>
      </dsp:nvSpPr>
      <dsp:spPr>
        <a:xfrm>
          <a:off x="4962323" y="748340"/>
          <a:ext cx="1096469" cy="1096469"/>
        </a:xfrm>
        <a:prstGeom prst="ellipse">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fr-BE" sz="1200" b="1" kern="1200" dirty="0" err="1" smtClean="0"/>
            <a:t>Autonomy</a:t>
          </a:r>
          <a:endParaRPr lang="en-US" sz="1200" kern="1200" dirty="0"/>
        </a:p>
      </dsp:txBody>
      <dsp:txXfrm>
        <a:off x="5122897" y="908914"/>
        <a:ext cx="775321" cy="775321"/>
      </dsp:txXfrm>
    </dsp:sp>
    <dsp:sp modelId="{5E900351-3FAE-4E4C-AF6D-0F7BEFB2712A}">
      <dsp:nvSpPr>
        <dsp:cNvPr id="0" name=""/>
        <dsp:cNvSpPr/>
      </dsp:nvSpPr>
      <dsp:spPr>
        <a:xfrm>
          <a:off x="5345166" y="2431921"/>
          <a:ext cx="1096469" cy="1096469"/>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fr-BE" sz="1200" b="1" kern="1200" dirty="0" smtClean="0"/>
            <a:t>Justice</a:t>
          </a:r>
          <a:endParaRPr lang="en-US" sz="1200" kern="1200" dirty="0"/>
        </a:p>
      </dsp:txBody>
      <dsp:txXfrm>
        <a:off x="5505740" y="2592495"/>
        <a:ext cx="775321" cy="775321"/>
      </dsp:txXfrm>
    </dsp:sp>
    <dsp:sp modelId="{4D52244A-D6F6-4079-90E8-7B383B3DBEA2}">
      <dsp:nvSpPr>
        <dsp:cNvPr id="0" name=""/>
        <dsp:cNvSpPr/>
      </dsp:nvSpPr>
      <dsp:spPr>
        <a:xfrm>
          <a:off x="4272455" y="3770847"/>
          <a:ext cx="1096469" cy="109646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Privacy</a:t>
          </a:r>
          <a:endParaRPr lang="en-US" sz="1200" kern="1200" dirty="0"/>
        </a:p>
      </dsp:txBody>
      <dsp:txXfrm>
        <a:off x="4433029" y="3931421"/>
        <a:ext cx="775321" cy="775321"/>
      </dsp:txXfrm>
    </dsp:sp>
    <dsp:sp modelId="{E24ED823-3A28-45EC-82FD-0DA422DC73D5}">
      <dsp:nvSpPr>
        <dsp:cNvPr id="0" name=""/>
        <dsp:cNvSpPr/>
      </dsp:nvSpPr>
      <dsp:spPr>
        <a:xfrm>
          <a:off x="2551954" y="3770847"/>
          <a:ext cx="1096469" cy="1096469"/>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b="1" kern="1200" dirty="0" err="1" smtClean="0"/>
            <a:t>Knowledge</a:t>
          </a:r>
          <a:endParaRPr lang="en-US" sz="1200" kern="1200" dirty="0"/>
        </a:p>
      </dsp:txBody>
      <dsp:txXfrm>
        <a:off x="2712528" y="3931421"/>
        <a:ext cx="775321" cy="775321"/>
      </dsp:txXfrm>
    </dsp:sp>
    <dsp:sp modelId="{A2807E4A-DE30-4E1A-AB10-D128695E0F07}">
      <dsp:nvSpPr>
        <dsp:cNvPr id="0" name=""/>
        <dsp:cNvSpPr/>
      </dsp:nvSpPr>
      <dsp:spPr>
        <a:xfrm>
          <a:off x="1479239" y="2425705"/>
          <a:ext cx="1096469" cy="1096469"/>
        </a:xfrm>
        <a:prstGeom prst="ellipse">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Democracy</a:t>
          </a:r>
          <a:endParaRPr lang="en-US" sz="1200" kern="1200" dirty="0"/>
        </a:p>
      </dsp:txBody>
      <dsp:txXfrm>
        <a:off x="1639813" y="2586279"/>
        <a:ext cx="775321" cy="775321"/>
      </dsp:txXfrm>
    </dsp:sp>
    <dsp:sp modelId="{8BAFF631-BD4B-4A5B-9FD9-18B0E358A3AE}">
      <dsp:nvSpPr>
        <dsp:cNvPr id="0" name=""/>
        <dsp:cNvSpPr/>
      </dsp:nvSpPr>
      <dsp:spPr>
        <a:xfrm>
          <a:off x="1862087" y="748340"/>
          <a:ext cx="1096469" cy="1096469"/>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fr-BE" sz="1200" b="1" kern="1200" dirty="0" err="1" smtClean="0"/>
            <a:t>Responsi-bility</a:t>
          </a:r>
          <a:endParaRPr lang="en-US" sz="1200" kern="1200" dirty="0"/>
        </a:p>
      </dsp:txBody>
      <dsp:txXfrm>
        <a:off x="2022661" y="908914"/>
        <a:ext cx="775321" cy="77532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012F4CC-8011-4B54-AECA-3777CC2F4A9E}" type="datetimeFigureOut">
              <a:rPr lang="nl-BE" smtClean="0"/>
              <a:t>29/03/2019</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562C2CC-75CF-420F-8919-2FDE2243E116}" type="slidenum">
              <a:rPr lang="nl-BE" smtClean="0"/>
              <a:t>‹#›</a:t>
            </a:fld>
            <a:endParaRPr lang="nl-BE"/>
          </a:p>
        </p:txBody>
      </p:sp>
    </p:spTree>
    <p:extLst>
      <p:ext uri="{BB962C8B-B14F-4D97-AF65-F5344CB8AC3E}">
        <p14:creationId xmlns:p14="http://schemas.microsoft.com/office/powerpoint/2010/main" val="1805001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1E9DC40-AAEF-4782-9E08-D9897C4F3CA7}" type="datetimeFigureOut">
              <a:rPr lang="nl-BE" smtClean="0"/>
              <a:t>29/03/2019</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1C4380-9E7B-491A-8B9E-2B485F80DAE5}" type="slidenum">
              <a:rPr lang="nl-BE" smtClean="0"/>
              <a:t>‹#›</a:t>
            </a:fld>
            <a:endParaRPr lang="nl-BE"/>
          </a:p>
        </p:txBody>
      </p:sp>
    </p:spTree>
    <p:extLst>
      <p:ext uri="{BB962C8B-B14F-4D97-AF65-F5344CB8AC3E}">
        <p14:creationId xmlns:p14="http://schemas.microsoft.com/office/powerpoint/2010/main" val="392184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9</a:t>
            </a:fld>
            <a:endParaRPr lang="nl-BE" altLang="en-US" smtClean="0">
              <a:latin typeface="Calibri" pitchFamily="34" charset="0"/>
            </a:endParaRPr>
          </a:p>
        </p:txBody>
      </p:sp>
    </p:spTree>
    <p:extLst>
      <p:ext uri="{BB962C8B-B14F-4D97-AF65-F5344CB8AC3E}">
        <p14:creationId xmlns:p14="http://schemas.microsoft.com/office/powerpoint/2010/main" val="43953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22</a:t>
            </a:fld>
            <a:endParaRPr lang="en-US"/>
          </a:p>
        </p:txBody>
      </p:sp>
    </p:spTree>
    <p:extLst>
      <p:ext uri="{BB962C8B-B14F-4D97-AF65-F5344CB8AC3E}">
        <p14:creationId xmlns:p14="http://schemas.microsoft.com/office/powerpoint/2010/main" val="264441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23</a:t>
            </a:fld>
            <a:endParaRPr lang="en-US"/>
          </a:p>
        </p:txBody>
      </p:sp>
    </p:spTree>
    <p:extLst>
      <p:ext uri="{BB962C8B-B14F-4D97-AF65-F5344CB8AC3E}">
        <p14:creationId xmlns:p14="http://schemas.microsoft.com/office/powerpoint/2010/main" val="382881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94F1B-BE66-455F-A211-5BF8A8CC51CA}" type="slidenum">
              <a:rPr lang="nl-BE" smtClean="0"/>
              <a:t>24</a:t>
            </a:fld>
            <a:endParaRPr lang="nl-BE"/>
          </a:p>
        </p:txBody>
      </p:sp>
    </p:spTree>
    <p:extLst>
      <p:ext uri="{BB962C8B-B14F-4D97-AF65-F5344CB8AC3E}">
        <p14:creationId xmlns:p14="http://schemas.microsoft.com/office/powerpoint/2010/main" val="320385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28</a:t>
            </a:fld>
            <a:endParaRPr lang="en-US"/>
          </a:p>
        </p:txBody>
      </p:sp>
    </p:spTree>
    <p:extLst>
      <p:ext uri="{BB962C8B-B14F-4D97-AF65-F5344CB8AC3E}">
        <p14:creationId xmlns:p14="http://schemas.microsoft.com/office/powerpoint/2010/main" val="65163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29</a:t>
            </a:fld>
            <a:endParaRPr lang="en-US"/>
          </a:p>
        </p:txBody>
      </p:sp>
    </p:spTree>
    <p:extLst>
      <p:ext uri="{BB962C8B-B14F-4D97-AF65-F5344CB8AC3E}">
        <p14:creationId xmlns:p14="http://schemas.microsoft.com/office/powerpoint/2010/main" val="2544325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32</a:t>
            </a:fld>
            <a:endParaRPr lang="en-US"/>
          </a:p>
        </p:txBody>
      </p:sp>
    </p:spTree>
    <p:extLst>
      <p:ext uri="{BB962C8B-B14F-4D97-AF65-F5344CB8AC3E}">
        <p14:creationId xmlns:p14="http://schemas.microsoft.com/office/powerpoint/2010/main" val="199094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C4380-9E7B-491A-8B9E-2B485F80DAE5}" type="slidenum">
              <a:rPr lang="nl-BE" smtClean="0"/>
              <a:t>33</a:t>
            </a:fld>
            <a:endParaRPr lang="nl-BE"/>
          </a:p>
        </p:txBody>
      </p:sp>
    </p:spTree>
    <p:extLst>
      <p:ext uri="{BB962C8B-B14F-4D97-AF65-F5344CB8AC3E}">
        <p14:creationId xmlns:p14="http://schemas.microsoft.com/office/powerpoint/2010/main" val="213153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4F1C4380-9E7B-491A-8B9E-2B485F80DAE5}" type="slidenum">
              <a:rPr lang="nl-BE" smtClean="0"/>
              <a:t>53</a:t>
            </a:fld>
            <a:endParaRPr lang="nl-BE"/>
          </a:p>
        </p:txBody>
      </p:sp>
    </p:spTree>
    <p:extLst>
      <p:ext uri="{BB962C8B-B14F-4D97-AF65-F5344CB8AC3E}">
        <p14:creationId xmlns:p14="http://schemas.microsoft.com/office/powerpoint/2010/main" val="206754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Zie</a:t>
            </a:r>
            <a:r>
              <a:rPr lang="fr-BE" dirty="0" smtClean="0"/>
              <a:t> </a:t>
            </a:r>
            <a:r>
              <a:rPr lang="fr-BE" dirty="0" err="1" smtClean="0"/>
              <a:t>Canadese</a:t>
            </a:r>
            <a:r>
              <a:rPr lang="fr-BE" baseline="0" dirty="0" smtClean="0"/>
              <a:t> </a:t>
            </a:r>
            <a:r>
              <a:rPr lang="fr-BE" baseline="0" dirty="0" err="1" smtClean="0"/>
              <a:t>privacy</a:t>
            </a:r>
            <a:r>
              <a:rPr lang="fr-BE" baseline="0" dirty="0" smtClean="0"/>
              <a:t> </a:t>
            </a:r>
            <a:r>
              <a:rPr lang="fr-BE" baseline="0" dirty="0" err="1" smtClean="0"/>
              <a:t>commissie</a:t>
            </a:r>
            <a:r>
              <a:rPr lang="fr-BE" baseline="0" dirty="0" smtClean="0"/>
              <a:t> over </a:t>
            </a:r>
            <a:r>
              <a:rPr lang="fr-BE" baseline="0" dirty="0" err="1" smtClean="0"/>
              <a:t>informed</a:t>
            </a:r>
            <a:r>
              <a:rPr lang="fr-BE" baseline="0" dirty="0" smtClean="0"/>
              <a:t> consent: </a:t>
            </a:r>
            <a:r>
              <a:rPr lang="fr-BE" dirty="0" smtClean="0"/>
              <a:t>https://www.priv.gc.ca/en/opc-actions-and-decisions/research/explore-privacy-research/2016/consent_201605/</a:t>
            </a:r>
          </a:p>
          <a:p>
            <a:endParaRPr lang="nl-BE" dirty="0"/>
          </a:p>
        </p:txBody>
      </p:sp>
      <p:sp>
        <p:nvSpPr>
          <p:cNvPr id="4" name="Slide Number Placeholder 3"/>
          <p:cNvSpPr>
            <a:spLocks noGrp="1"/>
          </p:cNvSpPr>
          <p:nvPr>
            <p:ph type="sldNum" sz="quarter" idx="10"/>
          </p:nvPr>
        </p:nvSpPr>
        <p:spPr/>
        <p:txBody>
          <a:bodyPr/>
          <a:lstStyle/>
          <a:p>
            <a:fld id="{4F1C4380-9E7B-491A-8B9E-2B485F80DAE5}" type="slidenum">
              <a:rPr lang="nl-BE" smtClean="0"/>
              <a:t>75</a:t>
            </a:fld>
            <a:endParaRPr lang="nl-BE"/>
          </a:p>
        </p:txBody>
      </p:sp>
    </p:spTree>
    <p:extLst>
      <p:ext uri="{BB962C8B-B14F-4D97-AF65-F5344CB8AC3E}">
        <p14:creationId xmlns:p14="http://schemas.microsoft.com/office/powerpoint/2010/main" val="281706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Het </a:t>
            </a:r>
            <a:r>
              <a:rPr lang="en-US" dirty="0" err="1" smtClean="0"/>
              <a:t>doorknippen</a:t>
            </a:r>
            <a:r>
              <a:rPr lang="en-US" dirty="0" smtClean="0"/>
              <a:t> van </a:t>
            </a:r>
            <a:r>
              <a:rPr lang="en-US" dirty="0" err="1" smtClean="0"/>
              <a:t>relaties</a:t>
            </a:r>
            <a:r>
              <a:rPr lang="en-US" dirty="0" smtClean="0"/>
              <a:t> </a:t>
            </a:r>
            <a:r>
              <a:rPr lang="en-US" dirty="0" err="1" smtClean="0"/>
              <a:t>tussen</a:t>
            </a:r>
            <a:r>
              <a:rPr lang="en-US" dirty="0" smtClean="0"/>
              <a:t> </a:t>
            </a:r>
            <a:r>
              <a:rPr lang="en-US" dirty="0" err="1" smtClean="0"/>
              <a:t>entiteiten</a:t>
            </a:r>
            <a:r>
              <a:rPr lang="en-US" baseline="0" dirty="0" smtClean="0"/>
              <a:t> is </a:t>
            </a:r>
            <a:r>
              <a:rPr lang="en-US" baseline="0" dirty="0" err="1" smtClean="0"/>
              <a:t>geen</a:t>
            </a:r>
            <a:r>
              <a:rPr lang="en-US" baseline="0" dirty="0" smtClean="0"/>
              <a:t> </a:t>
            </a:r>
            <a:r>
              <a:rPr lang="en-US" baseline="0" dirty="0" err="1" smtClean="0"/>
              <a:t>voldoene</a:t>
            </a:r>
            <a:r>
              <a:rPr lang="en-US" baseline="0" dirty="0" smtClean="0"/>
              <a:t> </a:t>
            </a:r>
            <a:r>
              <a:rPr lang="en-US" baseline="0" dirty="0" err="1" smtClean="0"/>
              <a:t>oplossing</a:t>
            </a:r>
            <a:r>
              <a:rPr lang="en-US" baseline="0" dirty="0" smtClean="0"/>
              <a:t> door </a:t>
            </a:r>
            <a:r>
              <a:rPr lang="en-US" baseline="0" dirty="0" err="1" smtClean="0"/>
              <a:t>netwerk</a:t>
            </a:r>
            <a:r>
              <a:rPr lang="en-US" baseline="0" dirty="0" smtClean="0"/>
              <a:t> van </a:t>
            </a:r>
            <a:r>
              <a:rPr lang="en-US" baseline="0" dirty="0" err="1" smtClean="0"/>
              <a:t>achterliggende</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4F1C4380-9E7B-491A-8B9E-2B485F80DAE5}" type="slidenum">
              <a:rPr lang="nl-BE" smtClean="0"/>
              <a:t>76</a:t>
            </a:fld>
            <a:endParaRPr lang="nl-BE"/>
          </a:p>
        </p:txBody>
      </p:sp>
    </p:spTree>
    <p:extLst>
      <p:ext uri="{BB962C8B-B14F-4D97-AF65-F5344CB8AC3E}">
        <p14:creationId xmlns:p14="http://schemas.microsoft.com/office/powerpoint/2010/main" val="398903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10</a:t>
            </a:fld>
            <a:endParaRPr lang="nl-BE" altLang="en-US" smtClean="0">
              <a:latin typeface="Calibri" pitchFamily="34" charset="0"/>
            </a:endParaRPr>
          </a:p>
        </p:txBody>
      </p:sp>
    </p:spTree>
    <p:extLst>
      <p:ext uri="{BB962C8B-B14F-4D97-AF65-F5344CB8AC3E}">
        <p14:creationId xmlns:p14="http://schemas.microsoft.com/office/powerpoint/2010/main" val="201452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C4380-9E7B-491A-8B9E-2B485F80DAE5}" type="slidenum">
              <a:rPr lang="nl-BE" smtClean="0"/>
              <a:t>78</a:t>
            </a:fld>
            <a:endParaRPr lang="nl-BE"/>
          </a:p>
        </p:txBody>
      </p:sp>
    </p:spTree>
    <p:extLst>
      <p:ext uri="{BB962C8B-B14F-4D97-AF65-F5344CB8AC3E}">
        <p14:creationId xmlns:p14="http://schemas.microsoft.com/office/powerpoint/2010/main" val="1753185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C4380-9E7B-491A-8B9E-2B485F80DAE5}" type="slidenum">
              <a:rPr lang="nl-BE" smtClean="0"/>
              <a:t>91</a:t>
            </a:fld>
            <a:endParaRPr lang="nl-BE"/>
          </a:p>
        </p:txBody>
      </p:sp>
    </p:spTree>
    <p:extLst>
      <p:ext uri="{BB962C8B-B14F-4D97-AF65-F5344CB8AC3E}">
        <p14:creationId xmlns:p14="http://schemas.microsoft.com/office/powerpoint/2010/main" val="58787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Baten</a:t>
            </a:r>
            <a:r>
              <a:rPr lang="fr-BE" dirty="0" smtClean="0"/>
              <a:t> van AI en BI</a:t>
            </a:r>
            <a:r>
              <a:rPr lang="fr-BE" baseline="0" dirty="0" smtClean="0"/>
              <a:t> </a:t>
            </a:r>
            <a:r>
              <a:rPr lang="fr-BE" baseline="0" dirty="0" err="1" smtClean="0"/>
              <a:t>kunnen</a:t>
            </a:r>
            <a:r>
              <a:rPr lang="fr-BE" baseline="0" dirty="0" smtClean="0"/>
              <a:t> </a:t>
            </a:r>
            <a:r>
              <a:rPr lang="fr-BE" baseline="0" dirty="0" err="1" smtClean="0"/>
              <a:t>enkel</a:t>
            </a:r>
            <a:r>
              <a:rPr lang="fr-BE" baseline="0" dirty="0" smtClean="0"/>
              <a:t> </a:t>
            </a:r>
            <a:r>
              <a:rPr lang="fr-BE" baseline="0" dirty="0" err="1" smtClean="0"/>
              <a:t>bereikt</a:t>
            </a:r>
            <a:r>
              <a:rPr lang="fr-BE" baseline="0" dirty="0" smtClean="0"/>
              <a:t> </a:t>
            </a:r>
            <a:r>
              <a:rPr lang="fr-BE" baseline="0" dirty="0" err="1" smtClean="0"/>
              <a:t>worden</a:t>
            </a:r>
            <a:r>
              <a:rPr lang="fr-BE" baseline="0" dirty="0" smtClean="0"/>
              <a:t> </a:t>
            </a:r>
            <a:r>
              <a:rPr lang="fr-BE" baseline="0" dirty="0" err="1" smtClean="0"/>
              <a:t>wanneer</a:t>
            </a:r>
            <a:r>
              <a:rPr lang="fr-BE" baseline="0" dirty="0" smtClean="0"/>
              <a:t> 1) </a:t>
            </a:r>
            <a:r>
              <a:rPr lang="fr-BE" baseline="0" dirty="0" err="1" smtClean="0"/>
              <a:t>massaal</a:t>
            </a:r>
            <a:r>
              <a:rPr lang="fr-BE" baseline="0" dirty="0" smtClean="0"/>
              <a:t> </a:t>
            </a:r>
            <a:r>
              <a:rPr lang="fr-BE" baseline="0" dirty="0" err="1" smtClean="0"/>
              <a:t>veel</a:t>
            </a:r>
            <a:r>
              <a:rPr lang="fr-BE" baseline="0" dirty="0" smtClean="0"/>
              <a:t> </a:t>
            </a:r>
            <a:r>
              <a:rPr lang="fr-BE" baseline="0" dirty="0" err="1" smtClean="0"/>
              <a:t>gegevens</a:t>
            </a:r>
            <a:r>
              <a:rPr lang="fr-BE" baseline="0" dirty="0" smtClean="0"/>
              <a:t> </a:t>
            </a:r>
            <a:r>
              <a:rPr lang="fr-BE" baseline="0" dirty="0" err="1" smtClean="0"/>
              <a:t>kunnen</a:t>
            </a:r>
            <a:r>
              <a:rPr lang="fr-BE" baseline="0" dirty="0" smtClean="0"/>
              <a:t> </a:t>
            </a:r>
            <a:r>
              <a:rPr lang="fr-BE" baseline="0" dirty="0" err="1" smtClean="0"/>
              <a:t>worden</a:t>
            </a:r>
            <a:r>
              <a:rPr lang="fr-BE" baseline="0" dirty="0" smtClean="0"/>
              <a:t> </a:t>
            </a:r>
            <a:r>
              <a:rPr lang="fr-BE" baseline="0" dirty="0" err="1" smtClean="0"/>
              <a:t>onderzocht</a:t>
            </a:r>
            <a:r>
              <a:rPr lang="fr-BE" baseline="0" dirty="0" smtClean="0"/>
              <a:t> 2) </a:t>
            </a:r>
            <a:r>
              <a:rPr lang="fr-BE" baseline="0" dirty="0" err="1" smtClean="0"/>
              <a:t>uit</a:t>
            </a:r>
            <a:r>
              <a:rPr lang="fr-BE" baseline="0" dirty="0" smtClean="0"/>
              <a:t> </a:t>
            </a:r>
            <a:r>
              <a:rPr lang="fr-BE" baseline="0" dirty="0" err="1" smtClean="0"/>
              <a:t>een</a:t>
            </a:r>
            <a:r>
              <a:rPr lang="fr-BE" baseline="0" dirty="0" smtClean="0"/>
              <a:t> </a:t>
            </a:r>
            <a:r>
              <a:rPr lang="fr-BE" baseline="0" dirty="0" err="1" smtClean="0"/>
              <a:t>diversiteit</a:t>
            </a:r>
            <a:r>
              <a:rPr lang="fr-BE" baseline="0" dirty="0" smtClean="0"/>
              <a:t> </a:t>
            </a:r>
            <a:r>
              <a:rPr lang="fr-BE" baseline="0" dirty="0" err="1" smtClean="0"/>
              <a:t>aan</a:t>
            </a:r>
            <a:r>
              <a:rPr lang="fr-BE" baseline="0" dirty="0" smtClean="0"/>
              <a:t> </a:t>
            </a:r>
            <a:r>
              <a:rPr lang="fr-BE" baseline="0" dirty="0" err="1" smtClean="0"/>
              <a:t>bronnen</a:t>
            </a:r>
            <a:r>
              <a:rPr lang="fr-BE" baseline="0" dirty="0" smtClean="0"/>
              <a:t>. Het </a:t>
            </a:r>
            <a:r>
              <a:rPr lang="fr-BE" baseline="0" dirty="0" err="1" smtClean="0"/>
              <a:t>is</a:t>
            </a:r>
            <a:r>
              <a:rPr lang="fr-BE" baseline="0" dirty="0" smtClean="0"/>
              <a:t> quasi </a:t>
            </a:r>
            <a:r>
              <a:rPr lang="fr-BE" baseline="0" dirty="0" err="1" smtClean="0"/>
              <a:t>onmogelijk</a:t>
            </a:r>
            <a:r>
              <a:rPr lang="fr-BE" baseline="0" dirty="0" smtClean="0"/>
              <a:t> </a:t>
            </a:r>
            <a:r>
              <a:rPr lang="fr-BE" baseline="0" dirty="0" err="1" smtClean="0"/>
              <a:t>is</a:t>
            </a:r>
            <a:r>
              <a:rPr lang="fr-BE" baseline="0" dirty="0" smtClean="0"/>
              <a:t> om </a:t>
            </a:r>
            <a:r>
              <a:rPr lang="fr-BE" baseline="0" dirty="0" err="1" smtClean="0"/>
              <a:t>dergelijke</a:t>
            </a:r>
            <a:r>
              <a:rPr lang="fr-BE" baseline="0" dirty="0" smtClean="0"/>
              <a:t> </a:t>
            </a:r>
            <a:r>
              <a:rPr lang="fr-BE" baseline="0" dirty="0" err="1" smtClean="0"/>
              <a:t>datasets</a:t>
            </a:r>
            <a:r>
              <a:rPr lang="fr-BE" baseline="0" dirty="0" smtClean="0"/>
              <a:t> te </a:t>
            </a:r>
            <a:r>
              <a:rPr lang="fr-BE" baseline="0" dirty="0" err="1" smtClean="0"/>
              <a:t>anonimiseren</a:t>
            </a:r>
            <a:r>
              <a:rPr lang="fr-BE" baseline="0" dirty="0" smtClean="0"/>
              <a:t>/</a:t>
            </a:r>
            <a:r>
              <a:rPr lang="fr-BE" baseline="0" dirty="0" err="1" smtClean="0"/>
              <a:t>pseudonimiseren</a:t>
            </a:r>
            <a:r>
              <a:rPr lang="fr-BE" baseline="0" dirty="0" smtClean="0"/>
              <a:t>. Dat zou </a:t>
            </a:r>
            <a:r>
              <a:rPr lang="fr-BE" baseline="0" dirty="0" err="1" smtClean="0"/>
              <a:t>wel</a:t>
            </a:r>
            <a:r>
              <a:rPr lang="fr-BE" baseline="0" dirty="0" smtClean="0"/>
              <a:t> </a:t>
            </a:r>
            <a:r>
              <a:rPr lang="fr-BE" baseline="0" dirty="0" err="1" smtClean="0"/>
              <a:t>kunnen</a:t>
            </a:r>
            <a:r>
              <a:rPr lang="fr-BE" baseline="0" dirty="0" smtClean="0"/>
              <a:t> indien de </a:t>
            </a:r>
            <a:r>
              <a:rPr lang="fr-BE" baseline="0" dirty="0" err="1" smtClean="0"/>
              <a:t>onderzoekers</a:t>
            </a:r>
            <a:r>
              <a:rPr lang="fr-BE" baseline="0" dirty="0" smtClean="0"/>
              <a:t> over </a:t>
            </a:r>
            <a:r>
              <a:rPr lang="fr-BE" baseline="0" dirty="0" err="1" smtClean="0"/>
              <a:t>geen</a:t>
            </a:r>
            <a:r>
              <a:rPr lang="fr-BE" baseline="0" dirty="0" smtClean="0"/>
              <a:t> </a:t>
            </a:r>
            <a:r>
              <a:rPr lang="fr-BE" baseline="0" dirty="0" err="1" smtClean="0"/>
              <a:t>enkele</a:t>
            </a:r>
            <a:r>
              <a:rPr lang="fr-BE" baseline="0" dirty="0" smtClean="0"/>
              <a:t> </a:t>
            </a:r>
            <a:r>
              <a:rPr lang="fr-BE" baseline="0" dirty="0" err="1" smtClean="0"/>
              <a:t>extrene</a:t>
            </a:r>
            <a:r>
              <a:rPr lang="fr-BE" baseline="0" dirty="0" smtClean="0"/>
              <a:t> </a:t>
            </a:r>
            <a:r>
              <a:rPr lang="fr-BE" baseline="0" dirty="0" err="1" smtClean="0"/>
              <a:t>bron</a:t>
            </a:r>
            <a:r>
              <a:rPr lang="fr-BE" baseline="0" dirty="0" smtClean="0"/>
              <a:t> </a:t>
            </a:r>
            <a:r>
              <a:rPr lang="fr-BE" baseline="0" dirty="0" err="1" smtClean="0"/>
              <a:t>zouden</a:t>
            </a:r>
            <a:r>
              <a:rPr lang="fr-BE" baseline="0" dirty="0" smtClean="0"/>
              <a:t> </a:t>
            </a:r>
            <a:r>
              <a:rPr lang="fr-BE" baseline="0" dirty="0" err="1" smtClean="0"/>
              <a:t>beschikken</a:t>
            </a:r>
            <a:r>
              <a:rPr lang="fr-BE" baseline="0" dirty="0" smtClean="0"/>
              <a:t>. In </a:t>
            </a:r>
            <a:r>
              <a:rPr lang="fr-BE" baseline="0" dirty="0" err="1" smtClean="0"/>
              <a:t>realiteit</a:t>
            </a:r>
            <a:r>
              <a:rPr lang="fr-BE" baseline="0" dirty="0" smtClean="0"/>
              <a:t> </a:t>
            </a:r>
            <a:r>
              <a:rPr lang="fr-BE" baseline="0" dirty="0" err="1" smtClean="0"/>
              <a:t>bestaan</a:t>
            </a:r>
            <a:r>
              <a:rPr lang="fr-BE" baseline="0" dirty="0" smtClean="0"/>
              <a:t> die </a:t>
            </a:r>
            <a:r>
              <a:rPr lang="fr-BE" baseline="0" dirty="0" err="1" smtClean="0"/>
              <a:t>bronnen</a:t>
            </a:r>
            <a:r>
              <a:rPr lang="fr-BE" baseline="0" dirty="0" smtClean="0"/>
              <a:t> </a:t>
            </a:r>
            <a:r>
              <a:rPr lang="fr-BE" baseline="0" dirty="0" err="1" smtClean="0"/>
              <a:t>wel</a:t>
            </a:r>
            <a:r>
              <a:rPr lang="fr-BE" baseline="0" dirty="0" smtClean="0"/>
              <a:t>, en </a:t>
            </a:r>
            <a:r>
              <a:rPr lang="fr-BE" baseline="0" dirty="0" err="1" smtClean="0"/>
              <a:t>zodra</a:t>
            </a:r>
            <a:r>
              <a:rPr lang="fr-BE" baseline="0" dirty="0" smtClean="0"/>
              <a:t> men </a:t>
            </a:r>
            <a:r>
              <a:rPr lang="fr-BE" baseline="0" dirty="0" err="1" smtClean="0"/>
              <a:t>zelfs</a:t>
            </a:r>
            <a:r>
              <a:rPr lang="fr-BE" baseline="0" dirty="0" smtClean="0"/>
              <a:t> maar </a:t>
            </a:r>
            <a:r>
              <a:rPr lang="fr-BE" baseline="0" dirty="0" err="1" smtClean="0"/>
              <a:t>een</a:t>
            </a:r>
            <a:r>
              <a:rPr lang="fr-BE" baseline="0" dirty="0" smtClean="0"/>
              <a:t> </a:t>
            </a:r>
            <a:r>
              <a:rPr lang="fr-BE" baseline="0" dirty="0" err="1" smtClean="0"/>
              <a:t>beperkte</a:t>
            </a:r>
            <a:r>
              <a:rPr lang="fr-BE" baseline="0" dirty="0" smtClean="0"/>
              <a:t> </a:t>
            </a:r>
            <a:r>
              <a:rPr lang="fr-BE" baseline="0" dirty="0" err="1" smtClean="0"/>
              <a:t>dataset</a:t>
            </a:r>
            <a:r>
              <a:rPr lang="fr-BE" baseline="0" dirty="0" smtClean="0"/>
              <a:t> </a:t>
            </a:r>
            <a:r>
              <a:rPr lang="fr-BE" baseline="0" dirty="0" err="1" smtClean="0"/>
              <a:t>geeft</a:t>
            </a:r>
            <a:r>
              <a:rPr lang="fr-BE" baseline="0" dirty="0" smtClean="0"/>
              <a:t> </a:t>
            </a:r>
            <a:r>
              <a:rPr lang="fr-BE" baseline="0" dirty="0" err="1" smtClean="0"/>
              <a:t>voor</a:t>
            </a:r>
            <a:r>
              <a:rPr lang="fr-BE" baseline="0" dirty="0" smtClean="0"/>
              <a:t> </a:t>
            </a:r>
            <a:r>
              <a:rPr lang="fr-BE" baseline="0" dirty="0" err="1" smtClean="0"/>
              <a:t>een</a:t>
            </a:r>
            <a:r>
              <a:rPr lang="fr-BE" baseline="0" dirty="0" smtClean="0"/>
              <a:t> individu </a:t>
            </a:r>
            <a:r>
              <a:rPr lang="fr-BE" baseline="0" dirty="0" err="1" smtClean="0"/>
              <a:t>dat</a:t>
            </a:r>
            <a:r>
              <a:rPr lang="fr-BE" baseline="0" dirty="0" smtClean="0"/>
              <a:t> </a:t>
            </a:r>
            <a:r>
              <a:rPr lang="fr-BE" baseline="0" dirty="0" err="1" smtClean="0"/>
              <a:t>zich</a:t>
            </a:r>
            <a:r>
              <a:rPr lang="fr-BE" baseline="0" dirty="0" smtClean="0"/>
              <a:t> in </a:t>
            </a:r>
            <a:r>
              <a:rPr lang="fr-BE" baseline="0" dirty="0" err="1" smtClean="0"/>
              <a:t>een</a:t>
            </a:r>
            <a:r>
              <a:rPr lang="fr-BE" baseline="0" dirty="0" smtClean="0"/>
              <a:t> </a:t>
            </a:r>
            <a:r>
              <a:rPr lang="fr-BE" baseline="0" dirty="0" err="1" smtClean="0"/>
              <a:t>geanonimiseerde</a:t>
            </a:r>
            <a:r>
              <a:rPr lang="fr-BE" baseline="0" dirty="0" smtClean="0"/>
              <a:t> </a:t>
            </a:r>
            <a:r>
              <a:rPr lang="fr-BE" baseline="0" dirty="0" err="1" smtClean="0"/>
              <a:t>verzameling</a:t>
            </a:r>
            <a:r>
              <a:rPr lang="fr-BE" baseline="0" dirty="0" smtClean="0"/>
              <a:t> </a:t>
            </a:r>
            <a:r>
              <a:rPr lang="fr-BE" baseline="0" dirty="0" err="1" smtClean="0"/>
              <a:t>bevindt</a:t>
            </a:r>
            <a:r>
              <a:rPr lang="fr-BE" baseline="0" dirty="0" smtClean="0"/>
              <a:t>, </a:t>
            </a:r>
            <a:r>
              <a:rPr lang="fr-BE" baseline="0" dirty="0" err="1" smtClean="0"/>
              <a:t>is</a:t>
            </a:r>
            <a:r>
              <a:rPr lang="fr-BE" baseline="0" dirty="0" smtClean="0"/>
              <a:t> het </a:t>
            </a:r>
            <a:r>
              <a:rPr lang="fr-BE" baseline="0" dirty="0" err="1" smtClean="0"/>
              <a:t>vaak</a:t>
            </a:r>
            <a:r>
              <a:rPr lang="fr-BE" baseline="0" dirty="0" smtClean="0"/>
              <a:t> </a:t>
            </a:r>
            <a:r>
              <a:rPr lang="fr-BE" baseline="0" dirty="0" err="1" smtClean="0"/>
              <a:t>mogelijk</a:t>
            </a:r>
            <a:r>
              <a:rPr lang="fr-BE" baseline="0" dirty="0" smtClean="0"/>
              <a:t> om het individu te </a:t>
            </a:r>
            <a:r>
              <a:rPr lang="fr-BE" baseline="0" dirty="0" err="1" smtClean="0"/>
              <a:t>identificeren</a:t>
            </a:r>
            <a:r>
              <a:rPr lang="fr-BE" baseline="0" dirty="0" smtClean="0"/>
              <a:t>. In </a:t>
            </a:r>
            <a:r>
              <a:rPr lang="fr-BE" baseline="0" dirty="0" err="1" smtClean="0"/>
              <a:t>een</a:t>
            </a:r>
            <a:r>
              <a:rPr lang="fr-BE" baseline="0" dirty="0" smtClean="0"/>
              <a:t> scenario </a:t>
            </a:r>
            <a:r>
              <a:rPr lang="fr-BE" baseline="0" dirty="0" err="1" smtClean="0"/>
              <a:t>waarbij</a:t>
            </a:r>
            <a:r>
              <a:rPr lang="fr-BE" baseline="0" dirty="0" smtClean="0"/>
              <a:t> men </a:t>
            </a:r>
            <a:r>
              <a:rPr lang="fr-BE" baseline="0" dirty="0" err="1" smtClean="0"/>
              <a:t>massaal</a:t>
            </a:r>
            <a:r>
              <a:rPr lang="fr-BE" baseline="0" dirty="0" smtClean="0"/>
              <a:t>, </a:t>
            </a:r>
            <a:r>
              <a:rPr lang="fr-BE" baseline="0" dirty="0" err="1" smtClean="0"/>
              <a:t>longitudinaal</a:t>
            </a:r>
            <a:r>
              <a:rPr lang="fr-BE" baseline="0" dirty="0" smtClean="0"/>
              <a:t> en diverse data </a:t>
            </a:r>
            <a:r>
              <a:rPr lang="fr-BE" baseline="0" dirty="0" err="1" smtClean="0"/>
              <a:t>combineert</a:t>
            </a:r>
            <a:r>
              <a:rPr lang="fr-BE" baseline="0" dirty="0" smtClean="0"/>
              <a:t>, </a:t>
            </a:r>
            <a:r>
              <a:rPr lang="fr-BE" baseline="0" dirty="0" err="1" smtClean="0"/>
              <a:t>zullen</a:t>
            </a:r>
            <a:r>
              <a:rPr lang="fr-BE" baseline="0" dirty="0" smtClean="0"/>
              <a:t> </a:t>
            </a:r>
            <a:r>
              <a:rPr lang="fr-BE" baseline="0" dirty="0" err="1" smtClean="0"/>
              <a:t>ook</a:t>
            </a:r>
            <a:r>
              <a:rPr lang="fr-BE" baseline="0" dirty="0" smtClean="0"/>
              <a:t> in </a:t>
            </a:r>
            <a:r>
              <a:rPr lang="fr-BE" baseline="0" dirty="0" err="1" smtClean="0"/>
              <a:t>een</a:t>
            </a:r>
            <a:r>
              <a:rPr lang="fr-BE" baseline="0" dirty="0" smtClean="0"/>
              <a:t> </a:t>
            </a:r>
            <a:r>
              <a:rPr lang="fr-BE" baseline="0" dirty="0" err="1" smtClean="0"/>
              <a:t>geanonimiseerde</a:t>
            </a:r>
            <a:r>
              <a:rPr lang="fr-BE" baseline="0" dirty="0" smtClean="0"/>
              <a:t> </a:t>
            </a:r>
            <a:r>
              <a:rPr lang="fr-BE" baseline="0" dirty="0" err="1" smtClean="0"/>
              <a:t>dataset</a:t>
            </a:r>
            <a:r>
              <a:rPr lang="fr-BE" baseline="0" dirty="0" smtClean="0"/>
              <a:t> </a:t>
            </a:r>
            <a:r>
              <a:rPr lang="fr-BE" baseline="0" dirty="0" err="1" smtClean="0"/>
              <a:t>veel</a:t>
            </a:r>
            <a:r>
              <a:rPr lang="fr-BE" baseline="0" dirty="0" smtClean="0"/>
              <a:t> </a:t>
            </a:r>
            <a:r>
              <a:rPr lang="fr-BE" baseline="0" dirty="0" err="1" smtClean="0"/>
              <a:t>individuen</a:t>
            </a:r>
            <a:r>
              <a:rPr lang="fr-BE" baseline="0" dirty="0" smtClean="0"/>
              <a:t> </a:t>
            </a:r>
            <a:r>
              <a:rPr lang="fr-BE" baseline="0" dirty="0" err="1" smtClean="0"/>
              <a:t>kunnen</a:t>
            </a:r>
            <a:r>
              <a:rPr lang="fr-BE" baseline="0" dirty="0" smtClean="0"/>
              <a:t> </a:t>
            </a:r>
            <a:r>
              <a:rPr lang="fr-BE" baseline="0" dirty="0" err="1" smtClean="0"/>
              <a:t>geïdentificeerd</a:t>
            </a:r>
            <a:r>
              <a:rPr lang="fr-BE" baseline="0" dirty="0" smtClean="0"/>
              <a:t> </a:t>
            </a:r>
            <a:r>
              <a:rPr lang="fr-BE" baseline="0" dirty="0" err="1" smtClean="0"/>
              <a:t>worden</a:t>
            </a:r>
            <a:r>
              <a:rPr lang="fr-BE" baseline="0" dirty="0" smtClean="0"/>
              <a:t>.</a:t>
            </a:r>
          </a:p>
          <a:p>
            <a:r>
              <a:rPr lang="fr-BE" baseline="0" dirty="0" smtClean="0"/>
              <a:t>Op </a:t>
            </a:r>
            <a:r>
              <a:rPr lang="fr-BE" baseline="0" dirty="0" err="1" smtClean="0"/>
              <a:t>zich</a:t>
            </a:r>
            <a:r>
              <a:rPr lang="fr-BE" baseline="0" dirty="0" smtClean="0"/>
              <a:t> </a:t>
            </a:r>
            <a:r>
              <a:rPr lang="fr-BE" baseline="0" dirty="0" err="1" smtClean="0"/>
              <a:t>moet</a:t>
            </a:r>
            <a:r>
              <a:rPr lang="fr-BE" baseline="0" dirty="0" smtClean="0"/>
              <a:t> dit </a:t>
            </a:r>
            <a:r>
              <a:rPr lang="fr-BE" baseline="0" dirty="0" err="1" smtClean="0"/>
              <a:t>geen</a:t>
            </a:r>
            <a:r>
              <a:rPr lang="fr-BE" baseline="0" dirty="0" smtClean="0"/>
              <a:t> </a:t>
            </a:r>
            <a:r>
              <a:rPr lang="fr-BE" baseline="0" dirty="0" err="1" smtClean="0"/>
              <a:t>reden</a:t>
            </a:r>
            <a:r>
              <a:rPr lang="fr-BE" baseline="0" dirty="0" smtClean="0"/>
              <a:t> </a:t>
            </a:r>
            <a:r>
              <a:rPr lang="fr-BE" baseline="0" dirty="0" err="1" smtClean="0"/>
              <a:t>zijn</a:t>
            </a:r>
            <a:r>
              <a:rPr lang="fr-BE" baseline="0" dirty="0" smtClean="0"/>
              <a:t> om de </a:t>
            </a:r>
            <a:r>
              <a:rPr lang="fr-BE" baseline="0" dirty="0" err="1" smtClean="0"/>
              <a:t>voordelen</a:t>
            </a:r>
            <a:r>
              <a:rPr lang="fr-BE" baseline="0" dirty="0" smtClean="0"/>
              <a:t> van AI </a:t>
            </a:r>
            <a:r>
              <a:rPr lang="fr-BE" baseline="0" dirty="0" err="1" smtClean="0"/>
              <a:t>aen</a:t>
            </a:r>
            <a:r>
              <a:rPr lang="fr-BE" baseline="0" dirty="0" smtClean="0"/>
              <a:t> BI </a:t>
            </a:r>
            <a:r>
              <a:rPr lang="fr-BE" baseline="0" dirty="0" err="1" smtClean="0"/>
              <a:t>af</a:t>
            </a:r>
            <a:r>
              <a:rPr lang="fr-BE" baseline="0" dirty="0" smtClean="0"/>
              <a:t> te </a:t>
            </a:r>
            <a:r>
              <a:rPr lang="fr-BE" baseline="0" dirty="0" err="1" smtClean="0"/>
              <a:t>zweren</a:t>
            </a:r>
            <a:r>
              <a:rPr lang="fr-BE" baseline="0" dirty="0" smtClean="0"/>
              <a:t>. </a:t>
            </a:r>
            <a:r>
              <a:rPr lang="fr-BE" baseline="0" dirty="0" err="1" smtClean="0"/>
              <a:t>Alleen</a:t>
            </a:r>
            <a:r>
              <a:rPr lang="fr-BE" baseline="0" dirty="0" smtClean="0"/>
              <a:t> </a:t>
            </a:r>
            <a:r>
              <a:rPr lang="fr-BE" baseline="0" dirty="0" err="1" smtClean="0"/>
              <a:t>dienen</a:t>
            </a:r>
            <a:r>
              <a:rPr lang="fr-BE" baseline="0" dirty="0" smtClean="0"/>
              <a:t> er </a:t>
            </a:r>
            <a:r>
              <a:rPr lang="fr-BE" baseline="0" dirty="0" err="1" smtClean="0"/>
              <a:t>maatregelen</a:t>
            </a:r>
            <a:r>
              <a:rPr lang="fr-BE" baseline="0" dirty="0" smtClean="0"/>
              <a:t> </a:t>
            </a:r>
            <a:r>
              <a:rPr lang="fr-BE" baseline="0" dirty="0" err="1" smtClean="0"/>
              <a:t>genomen</a:t>
            </a:r>
            <a:r>
              <a:rPr lang="fr-BE" baseline="0" dirty="0" smtClean="0"/>
              <a:t> te </a:t>
            </a:r>
            <a:r>
              <a:rPr lang="fr-BE" baseline="0" dirty="0" err="1" smtClean="0"/>
              <a:t>worden</a:t>
            </a:r>
            <a:r>
              <a:rPr lang="fr-BE" baseline="0" dirty="0" smtClean="0"/>
              <a:t> die in </a:t>
            </a:r>
            <a:r>
              <a:rPr lang="fr-BE" baseline="0" dirty="0" err="1" smtClean="0"/>
              <a:t>verhouding</a:t>
            </a:r>
            <a:r>
              <a:rPr lang="fr-BE" baseline="0" dirty="0" smtClean="0"/>
              <a:t> </a:t>
            </a:r>
            <a:r>
              <a:rPr lang="fr-BE" baseline="0" dirty="0" err="1" smtClean="0"/>
              <a:t>staan</a:t>
            </a:r>
            <a:r>
              <a:rPr lang="fr-BE" baseline="0" dirty="0" smtClean="0"/>
              <a:t> </a:t>
            </a:r>
            <a:r>
              <a:rPr lang="fr-BE" baseline="0" dirty="0" err="1" smtClean="0"/>
              <a:t>tot</a:t>
            </a:r>
            <a:r>
              <a:rPr lang="fr-BE" baseline="0" dirty="0" smtClean="0"/>
              <a:t> dit </a:t>
            </a:r>
            <a:r>
              <a:rPr lang="fr-BE" baseline="0" dirty="0" err="1" smtClean="0"/>
              <a:t>massaal</a:t>
            </a:r>
            <a:r>
              <a:rPr lang="fr-BE" baseline="0" dirty="0" smtClean="0"/>
              <a:t> </a:t>
            </a:r>
            <a:r>
              <a:rPr lang="fr-BE" baseline="0" dirty="0" err="1" smtClean="0"/>
              <a:t>gebruik</a:t>
            </a:r>
            <a:r>
              <a:rPr lang="fr-BE" baseline="0" dirty="0" smtClean="0"/>
              <a:t>. </a:t>
            </a:r>
            <a:r>
              <a:rPr lang="fr-BE" baseline="0" dirty="0" err="1" smtClean="0"/>
              <a:t>Zo</a:t>
            </a:r>
            <a:r>
              <a:rPr lang="fr-BE" baseline="0" dirty="0" smtClean="0"/>
              <a:t> </a:t>
            </a:r>
            <a:r>
              <a:rPr lang="fr-BE" baseline="0" dirty="0" err="1" smtClean="0"/>
              <a:t>zouden</a:t>
            </a:r>
            <a:r>
              <a:rPr lang="fr-BE" baseline="0" dirty="0" smtClean="0"/>
              <a:t> </a:t>
            </a:r>
            <a:r>
              <a:rPr lang="fr-BE" baseline="0" dirty="0" err="1" smtClean="0"/>
              <a:t>we</a:t>
            </a:r>
            <a:r>
              <a:rPr lang="fr-BE" baseline="0" dirty="0" smtClean="0"/>
              <a:t> </a:t>
            </a:r>
            <a:r>
              <a:rPr lang="fr-BE" baseline="0" dirty="0" err="1" smtClean="0"/>
              <a:t>voor</a:t>
            </a:r>
            <a:r>
              <a:rPr lang="fr-BE" baseline="0" dirty="0" smtClean="0"/>
              <a:t> </a:t>
            </a:r>
            <a:r>
              <a:rPr lang="fr-BE" baseline="0" dirty="0" err="1" smtClean="0"/>
              <a:t>medische</a:t>
            </a:r>
            <a:r>
              <a:rPr lang="fr-BE" baseline="0" dirty="0" smtClean="0"/>
              <a:t> data in dit scenario </a:t>
            </a:r>
            <a:r>
              <a:rPr lang="fr-BE" baseline="0" dirty="0" err="1" smtClean="0"/>
              <a:t>kunnen</a:t>
            </a:r>
            <a:r>
              <a:rPr lang="fr-BE" baseline="0" dirty="0" smtClean="0"/>
              <a:t> </a:t>
            </a:r>
            <a:r>
              <a:rPr lang="fr-BE" baseline="0" dirty="0" err="1" smtClean="0"/>
              <a:t>denken</a:t>
            </a:r>
            <a:r>
              <a:rPr lang="fr-BE" baseline="0" dirty="0" smtClean="0"/>
              <a:t> </a:t>
            </a:r>
            <a:r>
              <a:rPr lang="fr-BE" baseline="0" dirty="0" err="1" smtClean="0"/>
              <a:t>aan</a:t>
            </a:r>
            <a:r>
              <a:rPr lang="fr-BE" baseline="0" dirty="0" smtClean="0"/>
              <a:t> </a:t>
            </a:r>
            <a:r>
              <a:rPr lang="fr-BE" baseline="0" dirty="0" err="1" smtClean="0"/>
              <a:t>een</a:t>
            </a:r>
            <a:r>
              <a:rPr lang="fr-BE" baseline="0" dirty="0" smtClean="0"/>
              <a:t> </a:t>
            </a:r>
            <a:r>
              <a:rPr lang="fr-BE" baseline="0" dirty="0" err="1" smtClean="0"/>
              <a:t>entiteit</a:t>
            </a:r>
            <a:r>
              <a:rPr lang="fr-BE" baseline="0" dirty="0" smtClean="0"/>
              <a:t> die </a:t>
            </a:r>
            <a:r>
              <a:rPr lang="fr-BE" baseline="0" dirty="0" err="1" smtClean="0"/>
              <a:t>dergelijke</a:t>
            </a:r>
            <a:r>
              <a:rPr lang="fr-BE" baseline="0" dirty="0" smtClean="0"/>
              <a:t> analyses </a:t>
            </a:r>
            <a:r>
              <a:rPr lang="fr-BE" baseline="0" dirty="0" err="1" smtClean="0"/>
              <a:t>als</a:t>
            </a:r>
            <a:r>
              <a:rPr lang="fr-BE" baseline="0" dirty="0" smtClean="0"/>
              <a:t> </a:t>
            </a:r>
            <a:r>
              <a:rPr lang="fr-BE" baseline="0" dirty="0" err="1" smtClean="0"/>
              <a:t>opdracht</a:t>
            </a:r>
            <a:r>
              <a:rPr lang="fr-BE" baseline="0" dirty="0" smtClean="0"/>
              <a:t> </a:t>
            </a:r>
            <a:r>
              <a:rPr lang="fr-BE" baseline="0" dirty="0" err="1" smtClean="0"/>
              <a:t>heeft</a:t>
            </a:r>
            <a:r>
              <a:rPr lang="fr-BE" baseline="0" dirty="0" smtClean="0"/>
              <a:t>, die </a:t>
            </a:r>
            <a:r>
              <a:rPr lang="fr-BE" baseline="0" dirty="0" err="1" smtClean="0"/>
              <a:t>geen</a:t>
            </a:r>
            <a:r>
              <a:rPr lang="fr-BE" baseline="0" dirty="0" smtClean="0"/>
              <a:t> </a:t>
            </a:r>
            <a:r>
              <a:rPr lang="fr-BE" baseline="0" dirty="0" err="1" smtClean="0"/>
              <a:t>eigen</a:t>
            </a:r>
            <a:r>
              <a:rPr lang="fr-BE" baseline="0" dirty="0" smtClean="0"/>
              <a:t> business </a:t>
            </a:r>
            <a:r>
              <a:rPr lang="fr-BE" baseline="0" dirty="0" err="1" smtClean="0"/>
              <a:t>belang</a:t>
            </a:r>
            <a:r>
              <a:rPr lang="fr-BE" baseline="0" dirty="0" smtClean="0"/>
              <a:t> </a:t>
            </a:r>
            <a:r>
              <a:rPr lang="fr-BE" baseline="0" dirty="0" err="1" smtClean="0"/>
              <a:t>heeft</a:t>
            </a:r>
            <a:r>
              <a:rPr lang="fr-BE" baseline="0" dirty="0" smtClean="0"/>
              <a:t>, die </a:t>
            </a:r>
            <a:r>
              <a:rPr lang="fr-BE" baseline="0" dirty="0" err="1" smtClean="0"/>
              <a:t>zijn</a:t>
            </a:r>
            <a:r>
              <a:rPr lang="fr-BE" baseline="0" dirty="0" smtClean="0"/>
              <a:t> </a:t>
            </a:r>
            <a:r>
              <a:rPr lang="fr-BE" baseline="0" dirty="0" err="1" smtClean="0"/>
              <a:t>netwerk</a:t>
            </a:r>
            <a:r>
              <a:rPr lang="fr-BE" baseline="0" dirty="0" smtClean="0"/>
              <a:t> </a:t>
            </a:r>
            <a:r>
              <a:rPr lang="fr-BE" baseline="0" dirty="0" err="1" smtClean="0"/>
              <a:t>technisch</a:t>
            </a:r>
            <a:r>
              <a:rPr lang="fr-BE" baseline="0" dirty="0" smtClean="0"/>
              <a:t> </a:t>
            </a:r>
            <a:r>
              <a:rPr lang="fr-BE" baseline="0" dirty="0" err="1" smtClean="0"/>
              <a:t>isoleert</a:t>
            </a:r>
            <a:r>
              <a:rPr lang="fr-BE" baseline="0" dirty="0" smtClean="0"/>
              <a:t> van de </a:t>
            </a:r>
            <a:r>
              <a:rPr lang="fr-BE" baseline="0" dirty="0" err="1" smtClean="0"/>
              <a:t>buitenwereld</a:t>
            </a:r>
            <a:r>
              <a:rPr lang="fr-BE" baseline="0" dirty="0" smtClean="0"/>
              <a:t> (de technologie </a:t>
            </a:r>
            <a:r>
              <a:rPr lang="fr-BE" baseline="0" dirty="0" err="1" smtClean="0"/>
              <a:t>is</a:t>
            </a:r>
            <a:r>
              <a:rPr lang="fr-BE" baseline="0" dirty="0" smtClean="0"/>
              <a:t> </a:t>
            </a:r>
            <a:r>
              <a:rPr lang="fr-BE" baseline="0" dirty="0" err="1" smtClean="0"/>
              <a:t>beschikbaar</a:t>
            </a:r>
            <a:r>
              <a:rPr lang="fr-BE" baseline="0" dirty="0" smtClean="0"/>
              <a:t>), </a:t>
            </a:r>
            <a:r>
              <a:rPr lang="fr-BE" baseline="0" dirty="0" err="1" smtClean="0"/>
              <a:t>intern</a:t>
            </a:r>
            <a:r>
              <a:rPr lang="fr-BE" baseline="0" dirty="0" smtClean="0"/>
              <a:t> PET </a:t>
            </a:r>
            <a:r>
              <a:rPr lang="fr-BE" baseline="0" dirty="0" err="1" smtClean="0"/>
              <a:t>technologieën</a:t>
            </a:r>
            <a:r>
              <a:rPr lang="fr-BE" baseline="0" dirty="0" smtClean="0"/>
              <a:t> </a:t>
            </a:r>
            <a:r>
              <a:rPr lang="fr-BE" baseline="0" dirty="0" err="1" smtClean="0"/>
              <a:t>hanteert</a:t>
            </a:r>
            <a:r>
              <a:rPr lang="fr-BE" baseline="0" dirty="0" smtClean="0"/>
              <a:t> (</a:t>
            </a:r>
            <a:r>
              <a:rPr lang="fr-BE" baseline="0" dirty="0" err="1" smtClean="0"/>
              <a:t>bv</a:t>
            </a:r>
            <a:r>
              <a:rPr lang="fr-BE" baseline="0" dirty="0" smtClean="0"/>
              <a:t>. </a:t>
            </a:r>
            <a:r>
              <a:rPr lang="fr-BE" baseline="0" dirty="0" err="1" smtClean="0"/>
              <a:t>geavanceerde</a:t>
            </a:r>
            <a:r>
              <a:rPr lang="fr-BE" baseline="0" dirty="0" smtClean="0"/>
              <a:t> </a:t>
            </a:r>
            <a:r>
              <a:rPr lang="fr-BE" baseline="0" dirty="0" err="1" smtClean="0"/>
              <a:t>encryptie</a:t>
            </a:r>
            <a:r>
              <a:rPr lang="fr-BE" baseline="0" dirty="0" smtClean="0"/>
              <a:t>), </a:t>
            </a:r>
            <a:r>
              <a:rPr lang="fr-BE" baseline="0" dirty="0" err="1" smtClean="0"/>
              <a:t>wetenschappelijke</a:t>
            </a:r>
            <a:r>
              <a:rPr lang="fr-BE" baseline="0" dirty="0" smtClean="0"/>
              <a:t> comités </a:t>
            </a:r>
            <a:r>
              <a:rPr lang="fr-BE" baseline="0" dirty="0" err="1" smtClean="0"/>
              <a:t>heeft</a:t>
            </a:r>
            <a:r>
              <a:rPr lang="fr-BE" baseline="0" dirty="0" smtClean="0"/>
              <a:t> die er </a:t>
            </a:r>
            <a:r>
              <a:rPr lang="fr-BE" baseline="0" dirty="0" err="1" smtClean="0"/>
              <a:t>bv</a:t>
            </a:r>
            <a:r>
              <a:rPr lang="fr-BE" baseline="0" dirty="0" smtClean="0"/>
              <a:t>. </a:t>
            </a:r>
            <a:r>
              <a:rPr lang="fr-BE" baseline="0" dirty="0" err="1" smtClean="0"/>
              <a:t>methodologisch</a:t>
            </a:r>
            <a:r>
              <a:rPr lang="fr-BE" baseline="0" dirty="0" smtClean="0"/>
              <a:t> over </a:t>
            </a:r>
            <a:r>
              <a:rPr lang="fr-BE" baseline="0" dirty="0" err="1" smtClean="0"/>
              <a:t>waken</a:t>
            </a:r>
            <a:r>
              <a:rPr lang="fr-BE" baseline="0" dirty="0" smtClean="0"/>
              <a:t> </a:t>
            </a:r>
            <a:r>
              <a:rPr lang="fr-BE" baseline="0" dirty="0" err="1" smtClean="0"/>
              <a:t>dat</a:t>
            </a:r>
            <a:r>
              <a:rPr lang="fr-BE" baseline="0" dirty="0" smtClean="0"/>
              <a:t> </a:t>
            </a:r>
            <a:r>
              <a:rPr lang="fr-BE" baseline="0" dirty="0" err="1" smtClean="0"/>
              <a:t>geen</a:t>
            </a:r>
            <a:r>
              <a:rPr lang="fr-BE" baseline="0" dirty="0" smtClean="0"/>
              <a:t> </a:t>
            </a:r>
            <a:r>
              <a:rPr lang="fr-BE" baseline="0" dirty="0" err="1" smtClean="0"/>
              <a:t>bias</a:t>
            </a:r>
            <a:r>
              <a:rPr lang="fr-BE" baseline="0" dirty="0" smtClean="0"/>
              <a:t> </a:t>
            </a:r>
            <a:r>
              <a:rPr lang="fr-BE" baseline="0" dirty="0" err="1" smtClean="0"/>
              <a:t>ontstaat</a:t>
            </a:r>
            <a:r>
              <a:rPr lang="fr-BE" baseline="0" dirty="0" smtClean="0"/>
              <a:t>, en </a:t>
            </a:r>
            <a:r>
              <a:rPr lang="fr-BE" baseline="0" dirty="0" err="1" smtClean="0"/>
              <a:t>processen</a:t>
            </a:r>
            <a:r>
              <a:rPr lang="fr-BE" baseline="0" dirty="0" smtClean="0"/>
              <a:t> </a:t>
            </a:r>
            <a:r>
              <a:rPr lang="fr-BE" baseline="0" dirty="0" err="1" smtClean="0"/>
              <a:t>heeft</a:t>
            </a:r>
            <a:r>
              <a:rPr lang="fr-BE" baseline="0" dirty="0" smtClean="0"/>
              <a:t> die </a:t>
            </a:r>
            <a:r>
              <a:rPr lang="fr-BE" baseline="0" dirty="0" err="1" smtClean="0"/>
              <a:t>rigoureus</a:t>
            </a:r>
            <a:r>
              <a:rPr lang="fr-BE" baseline="0" dirty="0" smtClean="0"/>
              <a:t> de analyses en de </a:t>
            </a:r>
            <a:r>
              <a:rPr lang="fr-BE" baseline="0" dirty="0" err="1" smtClean="0"/>
              <a:t>vrijgave</a:t>
            </a:r>
            <a:r>
              <a:rPr lang="fr-BE" baseline="0" dirty="0" smtClean="0"/>
              <a:t> van de </a:t>
            </a:r>
            <a:r>
              <a:rPr lang="fr-BE" baseline="0" dirty="0" err="1" smtClean="0"/>
              <a:t>resultaten</a:t>
            </a:r>
            <a:r>
              <a:rPr lang="fr-BE" baseline="0" dirty="0" smtClean="0"/>
              <a:t> </a:t>
            </a:r>
            <a:r>
              <a:rPr lang="fr-BE" baseline="0" dirty="0" err="1" smtClean="0"/>
              <a:t>controleren</a:t>
            </a:r>
            <a:r>
              <a:rPr lang="fr-BE" baseline="0" dirty="0" smtClean="0"/>
              <a:t>.</a:t>
            </a:r>
            <a:br>
              <a:rPr lang="fr-BE" baseline="0" dirty="0" smtClean="0"/>
            </a:br>
            <a:r>
              <a:rPr lang="fr-BE" baseline="0" dirty="0" smtClean="0"/>
              <a:t/>
            </a:r>
            <a:br>
              <a:rPr lang="fr-BE" baseline="0" dirty="0" smtClean="0"/>
            </a:br>
            <a:r>
              <a:rPr lang="fr-BE" baseline="0" dirty="0" smtClean="0"/>
              <a:t>Dit </a:t>
            </a:r>
            <a:r>
              <a:rPr lang="fr-BE" baseline="0" dirty="0" err="1" smtClean="0"/>
              <a:t>is</a:t>
            </a:r>
            <a:r>
              <a:rPr lang="fr-BE" baseline="0" dirty="0" smtClean="0"/>
              <a:t> </a:t>
            </a:r>
            <a:r>
              <a:rPr lang="fr-BE" baseline="0" dirty="0" err="1" smtClean="0"/>
              <a:t>gewoon</a:t>
            </a:r>
            <a:r>
              <a:rPr lang="fr-BE" baseline="0" dirty="0" smtClean="0"/>
              <a:t> </a:t>
            </a:r>
            <a:r>
              <a:rPr lang="fr-BE" baseline="0" dirty="0" err="1" smtClean="0"/>
              <a:t>een</a:t>
            </a:r>
            <a:r>
              <a:rPr lang="fr-BE" baseline="0" dirty="0" smtClean="0"/>
              <a:t> </a:t>
            </a:r>
            <a:r>
              <a:rPr lang="fr-BE" baseline="0" dirty="0" err="1" smtClean="0"/>
              <a:t>illustratie</a:t>
            </a:r>
            <a:r>
              <a:rPr lang="fr-BE" baseline="0" dirty="0" smtClean="0"/>
              <a:t> van het </a:t>
            </a:r>
            <a:r>
              <a:rPr lang="fr-BE" baseline="0" dirty="0" err="1" smtClean="0"/>
              <a:t>idee</a:t>
            </a:r>
            <a:r>
              <a:rPr lang="fr-BE" baseline="0" dirty="0" smtClean="0"/>
              <a:t> </a:t>
            </a:r>
            <a:r>
              <a:rPr lang="fr-BE" baseline="0" dirty="0" err="1" smtClean="0"/>
              <a:t>dat</a:t>
            </a:r>
            <a:r>
              <a:rPr lang="fr-BE" baseline="0" dirty="0" smtClean="0"/>
              <a:t> </a:t>
            </a:r>
            <a:r>
              <a:rPr lang="fr-BE" baseline="0" dirty="0" err="1" smtClean="0"/>
              <a:t>bij</a:t>
            </a:r>
            <a:r>
              <a:rPr lang="fr-BE" baseline="0" dirty="0" smtClean="0"/>
              <a:t> </a:t>
            </a:r>
            <a:r>
              <a:rPr lang="fr-BE" baseline="0" dirty="0" err="1" smtClean="0"/>
              <a:t>buitengewone</a:t>
            </a:r>
            <a:r>
              <a:rPr lang="fr-BE" baseline="0" dirty="0" smtClean="0"/>
              <a:t> </a:t>
            </a:r>
            <a:r>
              <a:rPr lang="fr-BE" baseline="0" dirty="0" err="1" smtClean="0"/>
              <a:t>mogelijkheden</a:t>
            </a:r>
            <a:r>
              <a:rPr lang="fr-BE" baseline="0" dirty="0" smtClean="0"/>
              <a:t> </a:t>
            </a:r>
            <a:r>
              <a:rPr lang="fr-BE" baseline="0" dirty="0" err="1" smtClean="0"/>
              <a:t>ook</a:t>
            </a:r>
            <a:r>
              <a:rPr lang="fr-BE" baseline="0" dirty="0" smtClean="0"/>
              <a:t> </a:t>
            </a:r>
            <a:r>
              <a:rPr lang="fr-BE" baseline="0" dirty="0" err="1" smtClean="0"/>
              <a:t>buitengewone</a:t>
            </a:r>
            <a:r>
              <a:rPr lang="fr-BE" baseline="0" dirty="0" smtClean="0"/>
              <a:t> </a:t>
            </a:r>
            <a:r>
              <a:rPr lang="fr-BE" baseline="0" dirty="0" err="1" smtClean="0"/>
              <a:t>maatregelen</a:t>
            </a:r>
            <a:r>
              <a:rPr lang="fr-BE" baseline="0" dirty="0" smtClean="0"/>
              <a:t> </a:t>
            </a:r>
            <a:r>
              <a:rPr lang="fr-BE" baseline="0" dirty="0" err="1" smtClean="0"/>
              <a:t>horen</a:t>
            </a:r>
            <a:r>
              <a:rPr lang="fr-BE" baseline="0" dirty="0" smtClean="0"/>
              <a:t> die </a:t>
            </a:r>
            <a:r>
              <a:rPr lang="fr-BE" baseline="0" dirty="0" err="1" smtClean="0"/>
              <a:t>dienen</a:t>
            </a:r>
            <a:r>
              <a:rPr lang="fr-BE" baseline="0" dirty="0" smtClean="0"/>
              <a:t> </a:t>
            </a:r>
            <a:r>
              <a:rPr lang="fr-BE" baseline="0" dirty="0" err="1" smtClean="0"/>
              <a:t>ontworpen</a:t>
            </a:r>
            <a:r>
              <a:rPr lang="fr-BE" baseline="0" dirty="0" smtClean="0"/>
              <a:t> in </a:t>
            </a:r>
            <a:r>
              <a:rPr lang="fr-BE" baseline="0" dirty="0" err="1" smtClean="0"/>
              <a:t>functie</a:t>
            </a:r>
            <a:r>
              <a:rPr lang="fr-BE" baseline="0" dirty="0" smtClean="0"/>
              <a:t> van </a:t>
            </a:r>
            <a:r>
              <a:rPr lang="fr-BE" baseline="0" dirty="0" err="1" smtClean="0"/>
              <a:t>wat</a:t>
            </a:r>
            <a:r>
              <a:rPr lang="fr-BE" baseline="0" dirty="0" smtClean="0"/>
              <a:t> men </a:t>
            </a:r>
            <a:r>
              <a:rPr lang="fr-BE" baseline="0" dirty="0" err="1" smtClean="0"/>
              <a:t>wil</a:t>
            </a:r>
            <a:r>
              <a:rPr lang="fr-BE" baseline="0" dirty="0" smtClean="0"/>
              <a:t>.</a:t>
            </a:r>
          </a:p>
          <a:p>
            <a:r>
              <a:rPr lang="fr-BE" baseline="0" dirty="0" err="1" smtClean="0"/>
              <a:t>Hierbij</a:t>
            </a:r>
            <a:r>
              <a:rPr lang="fr-BE" baseline="0" dirty="0" smtClean="0"/>
              <a:t> </a:t>
            </a:r>
            <a:r>
              <a:rPr lang="fr-BE" baseline="0" dirty="0" err="1" smtClean="0"/>
              <a:t>houden</a:t>
            </a:r>
            <a:r>
              <a:rPr lang="fr-BE" baseline="0" dirty="0" smtClean="0"/>
              <a:t> </a:t>
            </a:r>
            <a:r>
              <a:rPr lang="fr-BE" baseline="0" dirty="0" err="1" smtClean="0"/>
              <a:t>we</a:t>
            </a:r>
            <a:r>
              <a:rPr lang="fr-BE" baseline="0" dirty="0" smtClean="0"/>
              <a:t> er </a:t>
            </a:r>
            <a:r>
              <a:rPr lang="fr-BE" baseline="0" dirty="0" err="1" smtClean="0"/>
              <a:t>rekening</a:t>
            </a:r>
            <a:r>
              <a:rPr lang="fr-BE" baseline="0" dirty="0" smtClean="0"/>
              <a:t> </a:t>
            </a:r>
            <a:r>
              <a:rPr lang="fr-BE" baseline="0" dirty="0" err="1" smtClean="0"/>
              <a:t>mee</a:t>
            </a:r>
            <a:r>
              <a:rPr lang="fr-BE" baseline="0" dirty="0" smtClean="0"/>
              <a:t> </a:t>
            </a:r>
            <a:r>
              <a:rPr lang="fr-BE" baseline="0" dirty="0" err="1" smtClean="0"/>
              <a:t>dat</a:t>
            </a:r>
            <a:r>
              <a:rPr lang="fr-BE" baseline="0" dirty="0" smtClean="0"/>
              <a:t> </a:t>
            </a:r>
            <a:r>
              <a:rPr lang="fr-BE" baseline="0" dirty="0" err="1" smtClean="0"/>
              <a:t>eens</a:t>
            </a:r>
            <a:r>
              <a:rPr lang="fr-BE" baseline="0" dirty="0" smtClean="0"/>
              <a:t> data hun </a:t>
            </a:r>
            <a:r>
              <a:rPr lang="fr-BE" baseline="0" dirty="0" err="1" smtClean="0"/>
              <a:t>gecontroleerde</a:t>
            </a:r>
            <a:r>
              <a:rPr lang="fr-BE" baseline="0" dirty="0" smtClean="0"/>
              <a:t> </a:t>
            </a:r>
            <a:r>
              <a:rPr lang="fr-BE" baseline="0" dirty="0" err="1" smtClean="0"/>
              <a:t>omgeving</a:t>
            </a:r>
            <a:r>
              <a:rPr lang="fr-BE" baseline="0" dirty="0" smtClean="0"/>
              <a:t> </a:t>
            </a:r>
            <a:r>
              <a:rPr lang="fr-BE" baseline="0" dirty="0" err="1" smtClean="0"/>
              <a:t>hebben</a:t>
            </a:r>
            <a:r>
              <a:rPr lang="fr-BE" baseline="0" dirty="0" smtClean="0"/>
              <a:t> </a:t>
            </a:r>
            <a:r>
              <a:rPr lang="fr-BE" baseline="0" dirty="0" err="1" smtClean="0"/>
              <a:t>verlaten</a:t>
            </a:r>
            <a:r>
              <a:rPr lang="fr-BE" baseline="0" dirty="0" smtClean="0"/>
              <a:t>, het </a:t>
            </a:r>
            <a:r>
              <a:rPr lang="fr-BE" baseline="0" dirty="0" err="1" smtClean="0"/>
              <a:t>bijzonder</a:t>
            </a:r>
            <a:r>
              <a:rPr lang="fr-BE" baseline="0" dirty="0" smtClean="0"/>
              <a:t> </a:t>
            </a:r>
            <a:r>
              <a:rPr lang="fr-BE" baseline="0" dirty="0" err="1" smtClean="0"/>
              <a:t>moeilijk</a:t>
            </a:r>
            <a:r>
              <a:rPr lang="fr-BE" baseline="0" dirty="0" smtClean="0"/>
              <a:t> </a:t>
            </a:r>
            <a:r>
              <a:rPr lang="fr-BE" baseline="0" dirty="0" err="1" smtClean="0"/>
              <a:t>wordt</a:t>
            </a:r>
            <a:r>
              <a:rPr lang="fr-BE" baseline="0" dirty="0" smtClean="0"/>
              <a:t> om </a:t>
            </a:r>
            <a:r>
              <a:rPr lang="fr-BE" baseline="0" dirty="0" err="1" smtClean="0"/>
              <a:t>zeker</a:t>
            </a:r>
            <a:r>
              <a:rPr lang="fr-BE" baseline="0" dirty="0" smtClean="0"/>
              <a:t> te </a:t>
            </a:r>
            <a:r>
              <a:rPr lang="fr-BE" baseline="0" dirty="0" err="1" smtClean="0"/>
              <a:t>zijn</a:t>
            </a:r>
            <a:r>
              <a:rPr lang="fr-BE" baseline="0" dirty="0" smtClean="0"/>
              <a:t> van hun </a:t>
            </a:r>
            <a:r>
              <a:rPr lang="fr-BE" baseline="0" dirty="0" err="1" smtClean="0"/>
              <a:t>verdere</a:t>
            </a:r>
            <a:r>
              <a:rPr lang="fr-BE" baseline="0" dirty="0" smtClean="0"/>
              <a:t> lot.</a:t>
            </a:r>
            <a:endParaRPr lang="fr-BE" dirty="0"/>
          </a:p>
        </p:txBody>
      </p:sp>
      <p:sp>
        <p:nvSpPr>
          <p:cNvPr id="4" name="Slide Number Placeholder 3"/>
          <p:cNvSpPr>
            <a:spLocks noGrp="1"/>
          </p:cNvSpPr>
          <p:nvPr>
            <p:ph type="sldNum" sz="quarter" idx="10"/>
          </p:nvPr>
        </p:nvSpPr>
        <p:spPr/>
        <p:txBody>
          <a:bodyPr/>
          <a:lstStyle/>
          <a:p>
            <a:fld id="{4F1C4380-9E7B-491A-8B9E-2B485F80DAE5}" type="slidenum">
              <a:rPr lang="nl-BE" smtClean="0"/>
              <a:t>95</a:t>
            </a:fld>
            <a:endParaRPr lang="nl-BE"/>
          </a:p>
        </p:txBody>
      </p:sp>
    </p:spTree>
    <p:extLst>
      <p:ext uri="{BB962C8B-B14F-4D97-AF65-F5344CB8AC3E}">
        <p14:creationId xmlns:p14="http://schemas.microsoft.com/office/powerpoint/2010/main" val="2301591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source is </a:t>
            </a:r>
            <a:r>
              <a:rPr lang="en-US" dirty="0" err="1" smtClean="0"/>
              <a:t>niet</a:t>
            </a:r>
            <a:r>
              <a:rPr lang="en-US" dirty="0" smtClean="0"/>
              <a:t> </a:t>
            </a:r>
            <a:r>
              <a:rPr lang="en-US" dirty="0" err="1" smtClean="0"/>
              <a:t>zaligmakend</a:t>
            </a:r>
            <a:r>
              <a:rPr lang="en-US" dirty="0" smtClean="0"/>
              <a:t>. De </a:t>
            </a:r>
            <a:r>
              <a:rPr lang="en-US" dirty="0" err="1" smtClean="0"/>
              <a:t>broncode</a:t>
            </a:r>
            <a:r>
              <a:rPr lang="en-US" baseline="0" dirty="0" smtClean="0"/>
              <a:t> </a:t>
            </a:r>
            <a:r>
              <a:rPr lang="en-US" baseline="0" dirty="0" err="1" smtClean="0"/>
              <a:t>kan</a:t>
            </a:r>
            <a:r>
              <a:rPr lang="en-US" baseline="0" dirty="0" smtClean="0"/>
              <a:t> </a:t>
            </a:r>
            <a:r>
              <a:rPr lang="en-US" baseline="0" dirty="0" err="1" smtClean="0"/>
              <a:t>dermate</a:t>
            </a:r>
            <a:r>
              <a:rPr lang="en-US" baseline="0" dirty="0" smtClean="0"/>
              <a:t> complex </a:t>
            </a:r>
            <a:r>
              <a:rPr lang="en-US" baseline="0" dirty="0" err="1" smtClean="0"/>
              <a:t>zijn</a:t>
            </a:r>
            <a:r>
              <a:rPr lang="en-US" baseline="0" dirty="0" smtClean="0"/>
              <a:t> </a:t>
            </a:r>
            <a:r>
              <a:rPr lang="en-US" baseline="0" dirty="0" err="1" smtClean="0"/>
              <a:t>dat</a:t>
            </a:r>
            <a:r>
              <a:rPr lang="en-US" baseline="0" dirty="0" smtClean="0"/>
              <a:t> het </a:t>
            </a:r>
            <a:r>
              <a:rPr lang="en-US" baseline="0" dirty="0" err="1" smtClean="0"/>
              <a:t>onbegrijpbaar</a:t>
            </a:r>
            <a:r>
              <a:rPr lang="en-US" baseline="0" dirty="0" smtClean="0"/>
              <a:t> is </a:t>
            </a:r>
            <a:r>
              <a:rPr lang="en-US" baseline="0" dirty="0" err="1" smtClean="0"/>
              <a:t>voor</a:t>
            </a:r>
            <a:r>
              <a:rPr lang="en-US" baseline="0" dirty="0" smtClean="0"/>
              <a:t> </a:t>
            </a:r>
            <a:r>
              <a:rPr lang="en-US" baseline="0" dirty="0" err="1" smtClean="0"/>
              <a:t>derden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F1C4380-9E7B-491A-8B9E-2B485F80DAE5}" type="slidenum">
              <a:rPr lang="nl-BE" smtClean="0"/>
              <a:t>96</a:t>
            </a:fld>
            <a:endParaRPr lang="nl-BE"/>
          </a:p>
        </p:txBody>
      </p:sp>
    </p:spTree>
    <p:extLst>
      <p:ext uri="{BB962C8B-B14F-4D97-AF65-F5344CB8AC3E}">
        <p14:creationId xmlns:p14="http://schemas.microsoft.com/office/powerpoint/2010/main" val="414823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12</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12</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48719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13</a:t>
            </a:fld>
            <a:endParaRPr lang="nl-BE" altLang="en-US" smtClean="0">
              <a:latin typeface="Calibri" pitchFamily="34" charset="0"/>
            </a:endParaRPr>
          </a:p>
        </p:txBody>
      </p:sp>
    </p:spTree>
    <p:extLst>
      <p:ext uri="{BB962C8B-B14F-4D97-AF65-F5344CB8AC3E}">
        <p14:creationId xmlns:p14="http://schemas.microsoft.com/office/powerpoint/2010/main" val="153098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35977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02015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91307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0DF003-9532-45B2-A88B-F94D0FEB79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7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DF498-6B22-4C23-B9DE-FBD91F7FCCAE}" type="slidenum">
              <a:rPr lang="fr-BE" smtClean="0"/>
              <a:t>20</a:t>
            </a:fld>
            <a:endParaRPr lang="fr-BE"/>
          </a:p>
        </p:txBody>
      </p:sp>
    </p:spTree>
    <p:extLst>
      <p:ext uri="{BB962C8B-B14F-4D97-AF65-F5344CB8AC3E}">
        <p14:creationId xmlns:p14="http://schemas.microsoft.com/office/powerpoint/2010/main" val="136901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BPL-cover">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1052736"/>
            <a:ext cx="5338936" cy="648072"/>
          </a:xfrm>
          <a:prstGeom prst="rect">
            <a:avLst/>
          </a:prstGeom>
        </p:spPr>
        <p:txBody>
          <a:bodyPr vert="horz" lIns="0" tIns="0" rIns="0" bIns="0" rtlCol="0" anchor="t" anchorCtr="0">
            <a:normAutofit/>
          </a:bodyPr>
          <a:lstStyle/>
          <a:p>
            <a:r>
              <a:rPr lang="en-US" dirty="0"/>
              <a:t>TITLE</a:t>
            </a:r>
            <a:endParaRPr lang="nl-BE" dirty="0"/>
          </a:p>
        </p:txBody>
      </p:sp>
      <p:sp>
        <p:nvSpPr>
          <p:cNvPr id="7" name="Text Placeholder 6"/>
          <p:cNvSpPr>
            <a:spLocks noGrp="1"/>
          </p:cNvSpPr>
          <p:nvPr>
            <p:ph type="body" sz="quarter" idx="11" hasCustomPrompt="1"/>
          </p:nvPr>
        </p:nvSpPr>
        <p:spPr>
          <a:xfrm>
            <a:off x="6228184" y="5617047"/>
            <a:ext cx="2088232" cy="260225"/>
          </a:xfrm>
          <a:prstGeom prst="rect">
            <a:avLst/>
          </a:prstGeom>
        </p:spPr>
        <p:txBody>
          <a:bodyPr/>
          <a:lstStyle>
            <a:lvl1pPr marL="0" indent="0" algn="ctr">
              <a:buNone/>
              <a:defRPr sz="1200">
                <a:solidFill>
                  <a:srgbClr val="FFFFFF"/>
                </a:solidFill>
              </a:defRPr>
            </a:lvl1pPr>
          </a:lstStyle>
          <a:p>
            <a:pPr lvl="0"/>
            <a:r>
              <a:rPr lang="nl-BE" dirty="0"/>
              <a:t>auteur</a:t>
            </a:r>
          </a:p>
        </p:txBody>
      </p:sp>
      <p:sp>
        <p:nvSpPr>
          <p:cNvPr id="10" name="Text Placeholder 9"/>
          <p:cNvSpPr>
            <a:spLocks noGrp="1"/>
          </p:cNvSpPr>
          <p:nvPr>
            <p:ph type="body" sz="quarter" idx="12" hasCustomPrompt="1"/>
          </p:nvPr>
        </p:nvSpPr>
        <p:spPr>
          <a:xfrm>
            <a:off x="6228184" y="5877272"/>
            <a:ext cx="2088231" cy="288032"/>
          </a:xfrm>
          <a:prstGeom prst="rect">
            <a:avLst/>
          </a:prstGeom>
        </p:spPr>
        <p:txBody>
          <a:bodyPr/>
          <a:lstStyle>
            <a:lvl1pPr marL="0" indent="0" algn="ctr">
              <a:buNone/>
              <a:defRPr sz="1000">
                <a:solidFill>
                  <a:schemeClr val="tx1">
                    <a:lumMod val="40000"/>
                    <a:lumOff val="60000"/>
                  </a:schemeClr>
                </a:solidFill>
              </a:defRPr>
            </a:lvl1pPr>
          </a:lstStyle>
          <a:p>
            <a:pPr lvl="0"/>
            <a:r>
              <a:rPr lang="nl-BE" dirty="0"/>
              <a:t>3/05/2012</a:t>
            </a:r>
          </a:p>
        </p:txBody>
      </p:sp>
      <p:sp>
        <p:nvSpPr>
          <p:cNvPr id="18" name="Text Placeholder 17"/>
          <p:cNvSpPr>
            <a:spLocks noGrp="1"/>
          </p:cNvSpPr>
          <p:nvPr>
            <p:ph type="body" sz="quarter" idx="13" hasCustomPrompt="1"/>
          </p:nvPr>
        </p:nvSpPr>
        <p:spPr>
          <a:xfrm>
            <a:off x="467544" y="1628155"/>
            <a:ext cx="5328592" cy="432693"/>
          </a:xfrm>
          <a:prstGeom prst="rect">
            <a:avLst/>
          </a:prstGeom>
        </p:spPr>
        <p:txBody>
          <a:bodyPr lIns="0" tIns="0" rIns="0" bIns="0"/>
          <a:lstStyle>
            <a:lvl1pPr marL="0" indent="0">
              <a:buNone/>
              <a:defRPr sz="2400" b="1" i="1">
                <a:solidFill>
                  <a:schemeClr val="tx2"/>
                </a:solidFill>
                <a:latin typeface="Times" pitchFamily="18" charset="0"/>
              </a:defRPr>
            </a:lvl1pPr>
          </a:lstStyle>
          <a:p>
            <a:pPr lvl="0"/>
            <a:r>
              <a:rPr lang="nl-BE" dirty="0" err="1"/>
              <a:t>subtitle</a:t>
            </a:r>
            <a:endParaRPr lang="nl-BE" dirty="0"/>
          </a:p>
        </p:txBody>
      </p:sp>
    </p:spTree>
    <p:extLst>
      <p:ext uri="{BB962C8B-B14F-4D97-AF65-F5344CB8AC3E}">
        <p14:creationId xmlns:p14="http://schemas.microsoft.com/office/powerpoint/2010/main" val="142291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a:xfrm>
            <a:off x="179512" y="6356350"/>
            <a:ext cx="2133600" cy="365125"/>
          </a:xfrm>
        </p:spPr>
        <p:txBody>
          <a:bodyPr/>
          <a:lstStyle/>
          <a:p>
            <a:r>
              <a:rPr lang="fr-FR" smtClean="0"/>
              <a:t>30/03/2019</a:t>
            </a:r>
            <a:endParaRPr lang="fr-BE" dirty="0"/>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6830888" y="6356350"/>
            <a:ext cx="2133600" cy="365125"/>
          </a:xfrm>
        </p:spPr>
        <p:txBody>
          <a:bodyPr/>
          <a:lstStyle/>
          <a:p>
            <a:fld id="{ECE55EFB-40DE-4792-8264-069A14111481}" type="slidenum">
              <a:rPr lang="fr-BE" smtClean="0"/>
              <a:t>‹#›</a:t>
            </a:fld>
            <a:endParaRPr lang="fr-BE"/>
          </a:p>
        </p:txBody>
      </p:sp>
    </p:spTree>
    <p:extLst>
      <p:ext uri="{BB962C8B-B14F-4D97-AF65-F5344CB8AC3E}">
        <p14:creationId xmlns:p14="http://schemas.microsoft.com/office/powerpoint/2010/main" val="1388774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69560" cy="850106"/>
          </a:xfrm>
        </p:spPr>
        <p:txBody>
          <a:bodyPr/>
          <a:lstStyle/>
          <a:p>
            <a:r>
              <a:rPr lang="en-US" dirty="0" smtClean="0"/>
              <a:t>Click to edit Master title style</a:t>
            </a:r>
            <a:endParaRPr lang="fr-BE"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a:xfrm>
            <a:off x="179512" y="6356350"/>
            <a:ext cx="2133600" cy="365125"/>
          </a:xfrm>
        </p:spPr>
        <p:txBody>
          <a:bodyPr/>
          <a:lstStyle/>
          <a:p>
            <a:r>
              <a:rPr lang="fr-FR" smtClean="0"/>
              <a:t>30/03/2019</a:t>
            </a:r>
            <a:endParaRPr lang="fr-BE" dirty="0"/>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6804248" y="6356350"/>
            <a:ext cx="2133600" cy="365125"/>
          </a:xfrm>
        </p:spPr>
        <p:txBody>
          <a:bodyPr/>
          <a:lstStyle/>
          <a:p>
            <a:fld id="{ECE55EFB-40DE-4792-8264-069A14111481}" type="slidenum">
              <a:rPr lang="fr-BE" smtClean="0"/>
              <a:t>‹#›</a:t>
            </a:fld>
            <a:endParaRPr lang="fr-BE"/>
          </a:p>
        </p:txBody>
      </p:sp>
    </p:spTree>
    <p:extLst>
      <p:ext uri="{BB962C8B-B14F-4D97-AF65-F5344CB8AC3E}">
        <p14:creationId xmlns:p14="http://schemas.microsoft.com/office/powerpoint/2010/main" val="1856414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251520" y="1291794"/>
            <a:ext cx="42458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1931556"/>
            <a:ext cx="4245868" cy="43777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5" y="1291794"/>
            <a:ext cx="43194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31556"/>
            <a:ext cx="4319463" cy="43777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a:xfrm>
            <a:off x="179512" y="6356350"/>
            <a:ext cx="2133600" cy="365125"/>
          </a:xfrm>
        </p:spPr>
        <p:txBody>
          <a:bodyPr/>
          <a:lstStyle/>
          <a:p>
            <a:r>
              <a:rPr lang="fr-FR" smtClean="0"/>
              <a:t>30/03/2019</a:t>
            </a:r>
            <a:endParaRPr lang="fr-BE" dirty="0"/>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a:xfrm>
            <a:off x="6804248" y="6356350"/>
            <a:ext cx="2133600" cy="365125"/>
          </a:xfrm>
        </p:spPr>
        <p:txBody>
          <a:bodyPr/>
          <a:lstStyle/>
          <a:p>
            <a:fld id="{ECE55EFB-40DE-4792-8264-069A14111481}" type="slidenum">
              <a:rPr lang="fr-BE" smtClean="0"/>
              <a:t>‹#›</a:t>
            </a:fld>
            <a:endParaRPr lang="fr-BE"/>
          </a:p>
        </p:txBody>
      </p:sp>
    </p:spTree>
    <p:extLst>
      <p:ext uri="{BB962C8B-B14F-4D97-AF65-F5344CB8AC3E}">
        <p14:creationId xmlns:p14="http://schemas.microsoft.com/office/powerpoint/2010/main" val="22455555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a:xfrm>
            <a:off x="179512" y="6356350"/>
            <a:ext cx="2133600" cy="365125"/>
          </a:xfrm>
        </p:spPr>
        <p:txBody>
          <a:bodyPr/>
          <a:lstStyle/>
          <a:p>
            <a:r>
              <a:rPr lang="fr-FR" smtClean="0"/>
              <a:t>30/03/2019</a:t>
            </a:r>
            <a:endParaRPr lang="fr-BE" dirty="0"/>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a:xfrm>
            <a:off x="6830888" y="6356350"/>
            <a:ext cx="2133600" cy="365125"/>
          </a:xfrm>
        </p:spPr>
        <p:txBody>
          <a:bodyPr/>
          <a:lstStyle/>
          <a:p>
            <a:fld id="{ECE55EFB-40DE-4792-8264-069A14111481}" type="slidenum">
              <a:rPr lang="fr-BE" smtClean="0"/>
              <a:t>‹#›</a:t>
            </a:fld>
            <a:endParaRPr lang="fr-BE"/>
          </a:p>
        </p:txBody>
      </p:sp>
    </p:spTree>
    <p:extLst>
      <p:ext uri="{BB962C8B-B14F-4D97-AF65-F5344CB8AC3E}">
        <p14:creationId xmlns:p14="http://schemas.microsoft.com/office/powerpoint/2010/main" val="42741318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30/03/2019</a:t>
            </a:r>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2CD3D17-A33F-4E74-96E8-6842A7BB499B}" type="slidenum">
              <a:rPr lang="nl-BE" smtClean="0"/>
              <a:t>‹#›</a:t>
            </a:fld>
            <a:endParaRPr lang="nl-BE"/>
          </a:p>
        </p:txBody>
      </p:sp>
    </p:spTree>
    <p:extLst>
      <p:ext uri="{BB962C8B-B14F-4D97-AF65-F5344CB8AC3E}">
        <p14:creationId xmlns:p14="http://schemas.microsoft.com/office/powerpoint/2010/main" val="2982903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30/03/2019</a:t>
            </a:r>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46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125760"/>
            <a:ext cx="8640960" cy="1143000"/>
          </a:xfrm>
          <a:prstGeom prst="rect">
            <a:avLst/>
          </a:prstGeom>
        </p:spPr>
        <p:txBody>
          <a:bodyPr rtlCol="0">
            <a:normAutofit/>
          </a:bodyPr>
          <a:lstStyle>
            <a:lvl1pPr algn="ctr">
              <a:defRPr/>
            </a:lvl1pPr>
          </a:lstStyle>
          <a:p>
            <a:r>
              <a:rPr lang="en-US" dirty="0" smtClean="0"/>
              <a:t>Click to edit Master title style</a:t>
            </a:r>
            <a:endParaRPr lang="en-GB" dirty="0"/>
          </a:p>
        </p:txBody>
      </p:sp>
      <p:sp>
        <p:nvSpPr>
          <p:cNvPr id="8" name="Text Placeholder 2"/>
          <p:cNvSpPr>
            <a:spLocks noGrp="1"/>
          </p:cNvSpPr>
          <p:nvPr>
            <p:ph idx="1"/>
          </p:nvPr>
        </p:nvSpPr>
        <p:spPr>
          <a:xfrm>
            <a:off x="251520" y="1340768"/>
            <a:ext cx="8640960" cy="5257800"/>
          </a:xfrm>
          <a:prstGeom prst="rect">
            <a:avLst/>
          </a:prstGeom>
        </p:spPr>
        <p:txBody>
          <a:bodyPr rtlCol="0">
            <a:normAutofit/>
          </a:bodyPr>
          <a:lstStyle>
            <a:lvl1pPr>
              <a:defRPr sz="2800"/>
            </a:lvl1pPr>
            <a:lvl2pPr>
              <a:defRPr sz="2400"/>
            </a:lvl2pPr>
            <a:lvl3pPr>
              <a:defRPr sz="1800"/>
            </a:lvl3pPr>
            <a:lvl4pPr>
              <a:defRPr sz="1800"/>
            </a:lvl4pPr>
            <a:lvl5pPr>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5" name="Slide Number Placeholder 3"/>
          <p:cNvSpPr>
            <a:spLocks noGrp="1"/>
          </p:cNvSpPr>
          <p:nvPr>
            <p:ph type="sldNum" sz="quarter" idx="10"/>
          </p:nvPr>
        </p:nvSpPr>
        <p:spPr>
          <a:xfrm>
            <a:off x="8393112" y="6597352"/>
            <a:ext cx="750888" cy="260648"/>
          </a:xfrm>
        </p:spPr>
        <p:txBody>
          <a:bodyPr/>
          <a:lstStyle>
            <a:lvl1pPr>
              <a:defRPr>
                <a:solidFill>
                  <a:schemeClr val="tx1"/>
                </a:solidFill>
              </a:defRPr>
            </a:lvl1pPr>
          </a:lstStyle>
          <a:p>
            <a:fld id="{5471B662-E07F-4B45-AF7C-5436FF003ECE}" type="slidenum">
              <a:rPr lang="en-GB" smtClean="0"/>
              <a:pPr/>
              <a:t>‹#›</a:t>
            </a:fld>
            <a:endParaRPr lang="en-GB" dirty="0"/>
          </a:p>
        </p:txBody>
      </p:sp>
    </p:spTree>
    <p:extLst>
      <p:ext uri="{BB962C8B-B14F-4D97-AF65-F5344CB8AC3E}">
        <p14:creationId xmlns:p14="http://schemas.microsoft.com/office/powerpoint/2010/main" val="1002443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2736"/>
            <a:ext cx="5338936" cy="648072"/>
          </a:xfrm>
          <a:prstGeom prst="rect">
            <a:avLst/>
          </a:prstGeom>
        </p:spPr>
        <p:txBody>
          <a:bodyPr vert="horz" lIns="0" tIns="0" rIns="0" bIns="0" rtlCol="0" anchor="t" anchorCtr="0">
            <a:normAutofit/>
          </a:bodyPr>
          <a:lstStyle/>
          <a:p>
            <a:r>
              <a:rPr lang="en-US" dirty="0"/>
              <a:t>TITLE</a:t>
            </a:r>
            <a:endParaRPr lang="nl-BE" dirty="0"/>
          </a:p>
        </p:txBody>
      </p:sp>
      <p:pic>
        <p:nvPicPr>
          <p:cNvPr id="4" name="Picture 3">
            <a:extLst>
              <a:ext uri="{FF2B5EF4-FFF2-40B4-BE49-F238E27FC236}">
                <a16:creationId xmlns:a16="http://schemas.microsoft.com/office/drawing/2014/main" id="{F6CEC95E-A277-C442-94D7-111A429F79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6878114"/>
      </p:ext>
    </p:extLst>
  </p:cSld>
  <p:clrMap bg1="lt1" tx1="dk1" bg2="lt2" tx2="dk2" accent1="accent1" accent2="accent2" accent3="accent3" accent4="accent4" accent5="accent5" accent6="accent6" hlink="hlink" folHlink="folHlink"/>
  <p:sldLayoutIdLst>
    <p:sldLayoutId id="214748368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1640" y="274638"/>
            <a:ext cx="7365504" cy="85010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67544" y="1298440"/>
            <a:ext cx="8229600" cy="5010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1795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30/03/2019</a:t>
            </a:r>
            <a:endParaRPr lang="fr-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83088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55EFB-40DE-4792-8264-069A14111481}" type="slidenum">
              <a:rPr lang="fr-BE" smtClean="0"/>
              <a:t>‹#›</a:t>
            </a:fld>
            <a:endParaRPr lang="fr-BE"/>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184" y="260785"/>
            <a:ext cx="1152128" cy="877812"/>
          </a:xfrm>
          <a:prstGeom prst="rect">
            <a:avLst/>
          </a:prstGeom>
        </p:spPr>
      </p:pic>
    </p:spTree>
    <p:extLst>
      <p:ext uri="{BB962C8B-B14F-4D97-AF65-F5344CB8AC3E}">
        <p14:creationId xmlns:p14="http://schemas.microsoft.com/office/powerpoint/2010/main" val="3502353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6" r:id="rId3"/>
    <p:sldLayoutId id="2147483697" r:id="rId4"/>
    <p:sldLayoutId id="2147483700" r:id="rId5"/>
    <p:sldLayoutId id="2147483701" r:id="rId6"/>
    <p:sldLayoutId id="2147483702" r:id="rId7"/>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www.frankrobben.be/infotheque/regulation-on-data-protection/" TargetMode="Externa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hyperlink" Target="https://www.frankrobben.be/wp-content/uploads/2018/09/20181018.pptx" TargetMode="Externa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8.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mijngezondheid.belgie.be/"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0.jpe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hyperlink" Target="https://www.frankrobben.b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1.jpeg"/><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4.jpe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3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0.png"/><Relationship Id="rId7" Type="http://schemas.microsoft.com/office/2007/relationships/hdphoto" Target="../media/hdphoto3.wdp"/><Relationship Id="rId12"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2.png"/><Relationship Id="rId11" Type="http://schemas.openxmlformats.org/officeDocument/2006/relationships/image" Target="../media/image86.png"/><Relationship Id="rId5" Type="http://schemas.openxmlformats.org/officeDocument/2006/relationships/image" Target="../media/image81.png"/><Relationship Id="rId10" Type="http://schemas.openxmlformats.org/officeDocument/2006/relationships/image" Target="../media/image85.png"/><Relationship Id="rId4" Type="http://schemas.microsoft.com/office/2007/relationships/hdphoto" Target="../media/hdphoto2.wdp"/><Relationship Id="rId9" Type="http://schemas.openxmlformats.org/officeDocument/2006/relationships/image" Target="../media/image8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ikbeslis.be/"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3.xml"/><Relationship Id="rId5" Type="http://schemas.openxmlformats.org/officeDocument/2006/relationships/image" Target="../media/image95.png"/><Relationship Id="rId4" Type="http://schemas.openxmlformats.org/officeDocument/2006/relationships/image" Target="../media/image9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socialsecurity.be/"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www.socialsecurity.be/"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s://www.montrealdeclaration-responsibleai.com/the-declaration" TargetMode="External"/><Relationship Id="rId2" Type="http://schemas.openxmlformats.org/officeDocument/2006/relationships/hyperlink" Target="https://futureoflife.org/ai-principles/" TargetMode="External"/><Relationship Id="rId1" Type="http://schemas.openxmlformats.org/officeDocument/2006/relationships/slideLayout" Target="../slideLayouts/slideLayout3.xml"/><Relationship Id="rId4" Type="http://schemas.openxmlformats.org/officeDocument/2006/relationships/hyperlink" Target="https://ethicalos.org/"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montrealdeclaration-responsibleai.com/the-declaratio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3.jpeg"/></Relationships>
</file>

<file path=ppt/slides/_rels/slide7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 Id="rId4" Type="http://schemas.openxmlformats.org/officeDocument/2006/relationships/hyperlink" Target="https://ethicalos.org/"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0.xml.rels><?xml version="1.0" encoding="UTF-8" standalone="yes"?>
<Relationships xmlns="http://schemas.openxmlformats.org/package/2006/relationships"><Relationship Id="rId3" Type="http://schemas.openxmlformats.org/officeDocument/2006/relationships/hyperlink" Target="https://ec.europa.eu/digital-single-market/en/european-ai-alliance" TargetMode="External"/><Relationship Id="rId2" Type="http://schemas.openxmlformats.org/officeDocument/2006/relationships/hyperlink" Target="http://ec.europa.eu/research/ege/index.cfm" TargetMode="External"/><Relationship Id="rId1" Type="http://schemas.openxmlformats.org/officeDocument/2006/relationships/slideLayout" Target="../slideLayouts/slideLayout3.xml"/><Relationship Id="rId4" Type="http://schemas.openxmlformats.org/officeDocument/2006/relationships/hyperlink" Target="https://www.gov.uk/government/consultations/consultation-on-the-centre-for-data-ethics-and-innovation"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hyperlink" Target="https://www.rathenau.nl/nl/digitale-samenleving/mensenrechten-het-robottijdperk" TargetMode="Externa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1520" y="1598935"/>
            <a:ext cx="8640960" cy="1470025"/>
          </a:xfrm>
        </p:spPr>
        <p:txBody>
          <a:bodyPr>
            <a:normAutofit fontScale="90000"/>
          </a:bodyPr>
          <a:lstStyle/>
          <a:p>
            <a:r>
              <a:rPr lang="nl-BE" dirty="0" smtClean="0"/>
              <a:t>Jong CD&amp;V – Lentetop 2019</a:t>
            </a:r>
            <a:br>
              <a:rPr lang="nl-BE" dirty="0" smtClean="0"/>
            </a:br>
            <a:r>
              <a:rPr lang="nl-BE" dirty="0" smtClean="0"/>
              <a:t/>
            </a:r>
            <a:br>
              <a:rPr lang="nl-BE" dirty="0" smtClean="0"/>
            </a:br>
            <a:r>
              <a:rPr lang="nl-BE" dirty="0" smtClean="0"/>
              <a:t/>
            </a:r>
            <a:br>
              <a:rPr lang="nl-BE" dirty="0" smtClean="0"/>
            </a:br>
            <a:r>
              <a:rPr lang="nl-BE" sz="5400" dirty="0" smtClean="0"/>
              <a:t>Mens en informatietechnologie: opportuniteiten benutten, risico’s vermijden</a:t>
            </a:r>
            <a:endParaRPr lang="nl-BE" sz="5400" dirty="0"/>
          </a:p>
        </p:txBody>
      </p:sp>
      <p:sp>
        <p:nvSpPr>
          <p:cNvPr id="7" name="TextBox 12"/>
          <p:cNvSpPr txBox="1">
            <a:spLocks noChangeArrowheads="1"/>
          </p:cNvSpPr>
          <p:nvPr/>
        </p:nvSpPr>
        <p:spPr bwMode="auto">
          <a:xfrm>
            <a:off x="6156820" y="3940601"/>
            <a:ext cx="287967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smtClean="0"/>
              <a:t>frank.robben@mail.fgov.be </a:t>
            </a:r>
            <a:endParaRPr lang="nl-BE" sz="1600" dirty="0"/>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https://www.frankrobben.be</a:t>
            </a:r>
            <a:endParaRPr lang="nl-BE" sz="1600" dirty="0"/>
          </a:p>
          <a:p>
            <a:r>
              <a:rPr lang="nl-BE" sz="1600" dirty="0" smtClean="0">
                <a:sym typeface="Arial" pitchFamily="34" charset="0"/>
              </a:rPr>
              <a:t>https://</a:t>
            </a:r>
            <a:r>
              <a:rPr lang="nl-BE" sz="1600" dirty="0">
                <a:sym typeface="Arial" pitchFamily="34" charset="0"/>
              </a:rPr>
              <a:t>www.ksz.fgov.be</a:t>
            </a:r>
          </a:p>
          <a:p>
            <a:r>
              <a:rPr lang="nl-BE" sz="1600" dirty="0" smtClean="0">
                <a:sym typeface="Arial" pitchFamily="34" charset="0"/>
              </a:rPr>
              <a:t>https</a:t>
            </a:r>
            <a:r>
              <a:rPr lang="nl-BE" sz="1600" dirty="0">
                <a:sym typeface="Arial" pitchFamily="34" charset="0"/>
              </a:rPr>
              <a:t>://</a:t>
            </a:r>
            <a:r>
              <a:rPr lang="nl-BE" sz="1600" dirty="0" smtClean="0">
                <a:sym typeface="Arial" pitchFamily="34" charset="0"/>
              </a:rPr>
              <a:t>www.ehealth.fgov.be</a:t>
            </a:r>
            <a:endParaRPr lang="nl-BE" sz="1600" dirty="0">
              <a:sym typeface="Arial" pitchFamily="34" charset="0"/>
            </a:endParaRPr>
          </a:p>
        </p:txBody>
      </p:sp>
      <p:grpSp>
        <p:nvGrpSpPr>
          <p:cNvPr id="12" name="Group 11"/>
          <p:cNvGrpSpPr>
            <a:grpSpLocks/>
          </p:cNvGrpSpPr>
          <p:nvPr/>
        </p:nvGrpSpPr>
        <p:grpSpPr bwMode="auto">
          <a:xfrm>
            <a:off x="5775820" y="4892743"/>
            <a:ext cx="397733" cy="912879"/>
            <a:chOff x="4406900" y="3629091"/>
            <a:chExt cx="397733" cy="913287"/>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7121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600" b="1" dirty="0" err="1" smtClean="0">
                  <a:solidFill>
                    <a:schemeClr val="bg1"/>
                  </a:solidFill>
                </a:rPr>
                <a:t>Adminis-tratief</a:t>
              </a:r>
              <a:endParaRPr lang="nl-BE" sz="1600" b="1" dirty="0">
                <a:solidFill>
                  <a:schemeClr val="bg1"/>
                </a:solidFill>
              </a:endParaRPr>
            </a:p>
          </p:txBody>
        </p:sp>
      </p:grpSp>
      <p:sp>
        <p:nvSpPr>
          <p:cNvPr id="3" name="Title 2"/>
          <p:cNvSpPr>
            <a:spLocks noGrp="1"/>
          </p:cNvSpPr>
          <p:nvPr>
            <p:ph type="title"/>
          </p:nvPr>
        </p:nvSpPr>
        <p:spPr/>
        <p:txBody>
          <a:bodyPr/>
          <a:lstStyle/>
          <a:p>
            <a:r>
              <a:rPr lang="nl-BE" smtClean="0"/>
              <a:t>eGezondheid in de praktijk</a:t>
            </a:r>
            <a:endParaRPr lang="nl-BE" dirty="0"/>
          </a:p>
        </p:txBody>
      </p:sp>
      <p:grpSp>
        <p:nvGrpSpPr>
          <p:cNvPr id="17" name="Group 16"/>
          <p:cNvGrpSpPr>
            <a:grpSpLocks/>
          </p:cNvGrpSpPr>
          <p:nvPr/>
        </p:nvGrpSpPr>
        <p:grpSpPr bwMode="auto">
          <a:xfrm>
            <a:off x="546100" y="1395413"/>
            <a:ext cx="3233738" cy="1080029"/>
            <a:chOff x="546770" y="1394932"/>
            <a:chExt cx="3233142" cy="1080121"/>
          </a:xfrm>
        </p:grpSpPr>
        <p:grpSp>
          <p:nvGrpSpPr>
            <p:cNvPr id="12319" name="Group 93"/>
            <p:cNvGrpSpPr>
              <a:grpSpLocks/>
            </p:cNvGrpSpPr>
            <p:nvPr/>
          </p:nvGrpSpPr>
          <p:grpSpPr bwMode="auto">
            <a:xfrm>
              <a:off x="546770" y="1394932"/>
              <a:ext cx="3233142" cy="1080121"/>
              <a:chOff x="546770" y="1424385"/>
              <a:chExt cx="3233142" cy="1080121"/>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441749"/>
                <a:ext cx="2088765" cy="1062129"/>
              </a:xfrm>
              <a:prstGeom prst="rect">
                <a:avLst/>
              </a:prstGeom>
            </p:spPr>
            <p:txBody>
              <a:bodyPr>
                <a:normAutofit/>
              </a:bodyPr>
              <a:lstStyle/>
              <a:p>
                <a:pPr marL="177800" fontAlgn="auto">
                  <a:spcBef>
                    <a:spcPts val="0"/>
                  </a:spcBef>
                  <a:spcAft>
                    <a:spcPts val="0"/>
                  </a:spcAft>
                  <a:defRPr/>
                </a:pPr>
                <a:endParaRPr lang="nl-BE" sz="300" dirty="0">
                  <a:solidFill>
                    <a:schemeClr val="bg1"/>
                  </a:solidFill>
                  <a:cs typeface="+mn-cs"/>
                </a:endParaRPr>
              </a:p>
              <a:p>
                <a:pPr algn="ctr" fontAlgn="auto">
                  <a:spcBef>
                    <a:spcPts val="0"/>
                  </a:spcBef>
                  <a:spcAft>
                    <a:spcPts val="0"/>
                  </a:spcAft>
                  <a:defRPr/>
                </a:pPr>
                <a:endParaRPr lang="nl-BE" sz="200" dirty="0">
                  <a:solidFill>
                    <a:schemeClr val="bg1"/>
                  </a:solidFill>
                  <a:cs typeface="+mn-cs"/>
                </a:endParaRPr>
              </a:p>
              <a:p>
                <a:pPr algn="ctr" fontAlgn="auto">
                  <a:spcBef>
                    <a:spcPts val="0"/>
                  </a:spcBef>
                  <a:spcAft>
                    <a:spcPts val="0"/>
                  </a:spcAft>
                  <a:defRPr/>
                </a:pPr>
                <a:r>
                  <a:rPr lang="nl-BE" dirty="0" err="1" smtClean="0">
                    <a:solidFill>
                      <a:schemeClr val="bg1"/>
                    </a:solidFill>
                    <a:cs typeface="+mn-cs"/>
                  </a:rPr>
                  <a:t>Verzekerbaarheids</a:t>
                </a:r>
                <a:r>
                  <a:rPr lang="nl-BE" dirty="0" smtClean="0">
                    <a:solidFill>
                      <a:schemeClr val="bg1"/>
                    </a:solidFill>
                    <a:cs typeface="+mn-cs"/>
                  </a:rPr>
                  <a:t>-toestand, </a:t>
                </a:r>
                <a:r>
                  <a:rPr lang="nl-BE" dirty="0" err="1" smtClean="0">
                    <a:solidFill>
                      <a:schemeClr val="bg1"/>
                    </a:solidFill>
                    <a:cs typeface="+mn-cs"/>
                  </a:rPr>
                  <a:t>tarificatie</a:t>
                </a:r>
                <a:r>
                  <a:rPr lang="nl-BE" dirty="0">
                    <a:solidFill>
                      <a:schemeClr val="bg1"/>
                    </a:solidFill>
                    <a:cs typeface="+mn-cs"/>
                  </a:rPr>
                  <a:t>,</a:t>
                </a:r>
              </a:p>
              <a:p>
                <a:pPr algn="ctr" fontAlgn="auto">
                  <a:spcBef>
                    <a:spcPts val="0"/>
                  </a:spcBef>
                  <a:spcAft>
                    <a:spcPts val="0"/>
                  </a:spcAft>
                  <a:defRPr/>
                </a:pPr>
                <a:r>
                  <a:rPr lang="nl-BE" dirty="0">
                    <a:solidFill>
                      <a:schemeClr val="bg1"/>
                    </a:solidFill>
                    <a:cs typeface="+mn-cs"/>
                  </a:rPr>
                  <a:t>facturatie</a:t>
                </a:r>
                <a:endParaRPr lang="nl-BE" dirty="0">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nl-BE" sz="300" dirty="0">
                  <a:solidFill>
                    <a:schemeClr val="bg1"/>
                  </a:solidFill>
                  <a:cs typeface="+mn-cs"/>
                </a:endParaRPr>
              </a:p>
              <a:p>
                <a:pPr algn="ctr" fontAlgn="auto">
                  <a:spcBef>
                    <a:spcPts val="0"/>
                  </a:spcBef>
                  <a:spcAft>
                    <a:spcPts val="0"/>
                  </a:spcAft>
                  <a:defRPr/>
                </a:pPr>
                <a:r>
                  <a:rPr lang="nl-BE" dirty="0">
                    <a:solidFill>
                      <a:schemeClr val="bg1"/>
                    </a:solidFill>
                    <a:cs typeface="+mn-cs"/>
                  </a:rPr>
                  <a:t>Aanmaken en versturen van attesten</a:t>
                </a:r>
              </a:p>
              <a:p>
                <a:pPr fontAlgn="auto">
                  <a:spcBef>
                    <a:spcPts val="0"/>
                  </a:spcBef>
                  <a:spcAft>
                    <a:spcPts val="0"/>
                  </a:spcAft>
                  <a:defRPr/>
                </a:pPr>
                <a:endParaRPr lang="nl-BE" dirty="0">
                  <a:solidFill>
                    <a:schemeClr val="tx1">
                      <a:lumMod val="95000"/>
                      <a:lumOff val="5000"/>
                    </a:schemeClr>
                  </a:solidFill>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cs typeface="+mn-cs"/>
                </a:endParaRPr>
              </a:p>
              <a:p>
                <a:pPr algn="ctr" fontAlgn="auto">
                  <a:spcBef>
                    <a:spcPts val="0"/>
                  </a:spcBef>
                  <a:spcAft>
                    <a:spcPts val="0"/>
                  </a:spcAft>
                  <a:defRPr/>
                </a:pPr>
                <a:r>
                  <a:rPr lang="nl-BE" dirty="0">
                    <a:solidFill>
                      <a:schemeClr val="bg1"/>
                    </a:solidFill>
                    <a:cs typeface="+mn-cs"/>
                  </a:rPr>
                  <a:t>Bijwerking van de SumEHR, van het medicatieschema, ... </a:t>
                </a:r>
              </a:p>
              <a:p>
                <a:pPr fontAlgn="auto">
                  <a:spcBef>
                    <a:spcPts val="0"/>
                  </a:spcBef>
                  <a:spcAft>
                    <a:spcPts val="0"/>
                  </a:spcAft>
                  <a:defRPr/>
                </a:pPr>
                <a:endParaRPr lang="nl-BE" dirty="0">
                  <a:solidFill>
                    <a:schemeClr val="tx1">
                      <a:lumMod val="95000"/>
                      <a:lumOff val="5000"/>
                    </a:schemeClr>
                  </a:solidFill>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cs typeface="+mn-cs"/>
                </a:endParaRPr>
              </a:p>
              <a:p>
                <a:pPr algn="ctr" fontAlgn="auto">
                  <a:spcBef>
                    <a:spcPts val="0"/>
                  </a:spcBef>
                  <a:spcAft>
                    <a:spcPts val="0"/>
                  </a:spcAft>
                  <a:defRPr/>
                </a:pPr>
                <a:r>
                  <a:rPr lang="nl-BE" dirty="0">
                    <a:solidFill>
                      <a:schemeClr val="bg1"/>
                    </a:solidFill>
                    <a:cs typeface="+mn-cs"/>
                  </a:rPr>
                  <a:t>Verslag versturen naar de houder van het GMD</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600" dirty="0">
                  <a:solidFill>
                    <a:schemeClr val="bg1"/>
                  </a:solidFill>
                  <a:latin typeface="+mn-lt"/>
                </a:endParaRPr>
              </a:p>
              <a:p>
                <a:r>
                  <a:rPr lang="nl-BE" altLang="en-US" sz="1800" dirty="0">
                    <a:solidFill>
                      <a:schemeClr val="bg1"/>
                    </a:solidFill>
                    <a:latin typeface="+mn-lt"/>
                  </a:rPr>
                  <a:t>Registraties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10</a:t>
            </a:fld>
            <a:endParaRPr lang="fr-BE"/>
          </a:p>
        </p:txBody>
      </p:sp>
    </p:spTree>
    <p:extLst>
      <p:ext uri="{BB962C8B-B14F-4D97-AF65-F5344CB8AC3E}">
        <p14:creationId xmlns:p14="http://schemas.microsoft.com/office/powerpoint/2010/main" val="232731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BE" smtClean="0"/>
              <a:t>Besluit</a:t>
            </a:r>
            <a:endParaRPr lang="nl-BE" dirty="0"/>
          </a:p>
        </p:txBody>
      </p:sp>
      <p:sp>
        <p:nvSpPr>
          <p:cNvPr id="3" name="Content Placeholder 2"/>
          <p:cNvSpPr>
            <a:spLocks noGrp="1"/>
          </p:cNvSpPr>
          <p:nvPr>
            <p:ph idx="1"/>
          </p:nvPr>
        </p:nvSpPr>
        <p:spPr/>
        <p:txBody>
          <a:bodyPr/>
          <a:lstStyle/>
          <a:p>
            <a:r>
              <a:rPr lang="nl-BE" smtClean="0"/>
              <a:t>‘Sandbox’ waar zowel technologische, ethische als juridische impact van innovatie kan worden getoetst ?</a:t>
            </a:r>
          </a:p>
          <a:p>
            <a:r>
              <a:rPr lang="nl-BE" smtClean="0"/>
              <a:t>Officieel observatorium dat kan helpen de risico’s en de potentiële negatieve gevolgen van de digitale ‘slimme’ samenleving op te vangen ?</a:t>
            </a:r>
          </a:p>
          <a:p>
            <a:r>
              <a:rPr lang="nl-BE" smtClean="0"/>
              <a:t>Nieuw beleidsdomein om dit fenomeen samenhangend en effectief op te vangen (Europees Commissaris van ‘digitale multinationals’) ?</a:t>
            </a:r>
          </a:p>
          <a:p>
            <a:r>
              <a:rPr lang="nl-BE" smtClean="0"/>
              <a:t>Parallel met farma-i</a:t>
            </a:r>
            <a:r>
              <a:rPr lang="fr-BE" smtClean="0"/>
              <a:t>ndustrie ?</a:t>
            </a:r>
            <a:endParaRPr lang="nl-BE" smtClean="0"/>
          </a:p>
          <a:p>
            <a:pPr lvl="1"/>
            <a:r>
              <a:rPr lang="fr-BE" smtClean="0"/>
              <a:t>goedkeuringsproces van algoritmes</a:t>
            </a:r>
          </a:p>
          <a:p>
            <a:pPr lvl="1"/>
            <a:r>
              <a:rPr lang="fr-BE" smtClean="0"/>
              <a:t>‘testing’ fase</a:t>
            </a:r>
            <a:endParaRPr lang="fr-BE" dirty="0" smtClean="0"/>
          </a:p>
        </p:txBody>
      </p:sp>
      <p:sp>
        <p:nvSpPr>
          <p:cNvPr id="2" name="Date Placeholder 1"/>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100</a:t>
            </a:fld>
            <a:endParaRPr lang="fr-BE"/>
          </a:p>
        </p:txBody>
      </p:sp>
    </p:spTree>
    <p:extLst>
      <p:ext uri="{BB962C8B-B14F-4D97-AF65-F5344CB8AC3E}">
        <p14:creationId xmlns:p14="http://schemas.microsoft.com/office/powerpoint/2010/main" val="42000292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ln w="28575">
            <a:solidFill>
              <a:schemeClr val="accent6">
                <a:lumMod val="75000"/>
              </a:schemeClr>
            </a:solidFill>
          </a:ln>
        </p:spPr>
        <p:txBody>
          <a:bodyPr/>
          <a:lstStyle/>
          <a:p>
            <a:r>
              <a:rPr lang="nl-BE" dirty="0"/>
              <a:t>B</a:t>
            </a:r>
            <a:r>
              <a:rPr lang="nl-BE" dirty="0" smtClean="0"/>
              <a:t>estaand kader gegevensbescherming</a:t>
            </a:r>
            <a:endParaRPr lang="nl-BE" dirty="0"/>
          </a:p>
        </p:txBody>
      </p:sp>
    </p:spTree>
    <p:extLst>
      <p:ext uri="{BB962C8B-B14F-4D97-AF65-F5344CB8AC3E}">
        <p14:creationId xmlns:p14="http://schemas.microsoft.com/office/powerpoint/2010/main" val="13406902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Juridisch</a:t>
            </a:r>
            <a:endParaRPr lang="nl-BE" dirty="0"/>
          </a:p>
        </p:txBody>
      </p:sp>
      <p:sp>
        <p:nvSpPr>
          <p:cNvPr id="3" name="Content Placeholder 2"/>
          <p:cNvSpPr>
            <a:spLocks noGrp="1"/>
          </p:cNvSpPr>
          <p:nvPr>
            <p:ph idx="1"/>
          </p:nvPr>
        </p:nvSpPr>
        <p:spPr/>
        <p:txBody>
          <a:bodyPr>
            <a:normAutofit lnSpcReduction="10000"/>
          </a:bodyPr>
          <a:lstStyle/>
          <a:p>
            <a:r>
              <a:rPr lang="nl-BE" dirty="0" smtClean="0"/>
              <a:t>Europees</a:t>
            </a:r>
          </a:p>
          <a:p>
            <a:pPr lvl="1"/>
            <a:r>
              <a:rPr lang="nl-BE" dirty="0" smtClean="0"/>
              <a:t>Algemene Verordening Gegevensbescherming 2016/679 (GDPR)</a:t>
            </a:r>
          </a:p>
          <a:p>
            <a:r>
              <a:rPr lang="nl-BE" dirty="0" smtClean="0"/>
              <a:t>Belgisch</a:t>
            </a:r>
          </a:p>
          <a:p>
            <a:pPr lvl="1"/>
            <a:r>
              <a:rPr lang="nl-BE" dirty="0" smtClean="0"/>
              <a:t>wet </a:t>
            </a:r>
            <a:r>
              <a:rPr lang="nl-BE" dirty="0"/>
              <a:t>van 3 december 2017 tot oprichting van de </a:t>
            </a:r>
            <a:r>
              <a:rPr lang="nl-BE" dirty="0" smtClean="0"/>
              <a:t>Gegevensbeschermingsautoriteit</a:t>
            </a:r>
          </a:p>
          <a:p>
            <a:pPr lvl="1"/>
            <a:r>
              <a:rPr lang="nl-BE" dirty="0" smtClean="0"/>
              <a:t>decreet </a:t>
            </a:r>
            <a:r>
              <a:rPr lang="nl-BE" dirty="0"/>
              <a:t>van de Vlaamse Gemeenschap van 18 juni 2018 houdende </a:t>
            </a:r>
            <a:r>
              <a:rPr lang="nl-BE" dirty="0" smtClean="0"/>
              <a:t>aanpassing </a:t>
            </a:r>
            <a:r>
              <a:rPr lang="nl-BE" dirty="0"/>
              <a:t>van decreten aan de </a:t>
            </a:r>
            <a:r>
              <a:rPr lang="nl-BE" dirty="0" smtClean="0"/>
              <a:t>AVG</a:t>
            </a:r>
          </a:p>
          <a:p>
            <a:pPr lvl="1"/>
            <a:r>
              <a:rPr lang="nl-BE" dirty="0" smtClean="0"/>
              <a:t>wet </a:t>
            </a:r>
            <a:r>
              <a:rPr lang="nl-BE" dirty="0"/>
              <a:t>van 30 juli 2018 betreffende de bescherming van natuurlijke personen met betrekking tot de verwerking van </a:t>
            </a:r>
            <a:r>
              <a:rPr lang="nl-BE" dirty="0" smtClean="0"/>
              <a:t>persoonsgegevens</a:t>
            </a:r>
          </a:p>
          <a:p>
            <a:pPr lvl="1"/>
            <a:r>
              <a:rPr lang="nl-BE" dirty="0"/>
              <a:t>w</a:t>
            </a:r>
            <a:r>
              <a:rPr lang="nl-BE" dirty="0" smtClean="0"/>
              <a:t>et </a:t>
            </a:r>
            <a:r>
              <a:rPr lang="nl-BE" dirty="0"/>
              <a:t>van 5 september 2018 tot oprichting van het </a:t>
            </a:r>
            <a:r>
              <a:rPr lang="nl-BE" dirty="0" smtClean="0"/>
              <a:t>Informatieveiligheidscomité</a:t>
            </a:r>
          </a:p>
          <a:p>
            <a:r>
              <a:rPr lang="nl-BE" dirty="0" smtClean="0"/>
              <a:t>Voor een overzicht, zie </a:t>
            </a:r>
            <a:r>
              <a:rPr lang="nl-BE" dirty="0" smtClean="0">
                <a:hlinkClick r:id="rId2"/>
              </a:rPr>
              <a:t>https</a:t>
            </a:r>
            <a:r>
              <a:rPr lang="nl-BE" dirty="0">
                <a:hlinkClick r:id="rId2"/>
              </a:rPr>
              <a:t>://www.frankrobben.be/infotheque/regulation-on-data-protection</a:t>
            </a:r>
            <a:r>
              <a:rPr lang="nl-BE" dirty="0" smtClean="0">
                <a:hlinkClick r:id="rId2"/>
              </a:rPr>
              <a:t>/</a:t>
            </a:r>
            <a:endParaRPr lang="nl-BE" dirty="0" smtClean="0"/>
          </a:p>
          <a:p>
            <a:pPr lvl="1"/>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102</a:t>
            </a:fld>
            <a:endParaRPr lang="fr-BE"/>
          </a:p>
        </p:txBody>
      </p:sp>
    </p:spTree>
    <p:extLst>
      <p:ext uri="{BB962C8B-B14F-4D97-AF65-F5344CB8AC3E}">
        <p14:creationId xmlns:p14="http://schemas.microsoft.com/office/powerpoint/2010/main" val="41243838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Organisatorisch</a:t>
            </a:r>
            <a:endParaRPr lang="nl-BE" dirty="0"/>
          </a:p>
        </p:txBody>
      </p:sp>
      <p:sp>
        <p:nvSpPr>
          <p:cNvPr id="3" name="Content Placeholder 2"/>
          <p:cNvSpPr>
            <a:spLocks noGrp="1"/>
          </p:cNvSpPr>
          <p:nvPr>
            <p:ph idx="1"/>
          </p:nvPr>
        </p:nvSpPr>
        <p:spPr/>
        <p:txBody>
          <a:bodyPr>
            <a:normAutofit fontScale="92500" lnSpcReduction="10000"/>
          </a:bodyPr>
          <a:lstStyle/>
          <a:p>
            <a:r>
              <a:rPr lang="nl-BE" dirty="0" smtClean="0"/>
              <a:t>Gegevensbeschermingsautoriteit</a:t>
            </a:r>
          </a:p>
          <a:p>
            <a:pPr lvl="1"/>
            <a:r>
              <a:rPr lang="nl-BE" dirty="0" smtClean="0">
                <a:sym typeface="Arial" charset="0"/>
              </a:rPr>
              <a:t>eerstelijnsdienst</a:t>
            </a:r>
            <a:endParaRPr lang="nl-BE" dirty="0">
              <a:sym typeface="Arial" charset="0"/>
            </a:endParaRPr>
          </a:p>
          <a:p>
            <a:pPr lvl="1"/>
            <a:r>
              <a:rPr lang="nl-BE" dirty="0" smtClean="0">
                <a:sym typeface="Arial" charset="0"/>
              </a:rPr>
              <a:t>kenniscentrum</a:t>
            </a:r>
            <a:endParaRPr lang="nl-BE" dirty="0">
              <a:sym typeface="Arial" charset="0"/>
            </a:endParaRPr>
          </a:p>
          <a:p>
            <a:pPr lvl="1"/>
            <a:r>
              <a:rPr lang="nl-BE" dirty="0" smtClean="0">
                <a:sym typeface="Arial" charset="0"/>
              </a:rPr>
              <a:t>inspectiedienst</a:t>
            </a:r>
            <a:endParaRPr lang="nl-BE" dirty="0">
              <a:sym typeface="Arial" charset="0"/>
            </a:endParaRPr>
          </a:p>
          <a:p>
            <a:pPr lvl="1"/>
            <a:r>
              <a:rPr lang="nl-BE" dirty="0" smtClean="0">
                <a:sym typeface="Arial" charset="0"/>
              </a:rPr>
              <a:t>geschillenkamer</a:t>
            </a:r>
            <a:endParaRPr lang="nl-BE" dirty="0">
              <a:sym typeface="Arial" charset="0"/>
            </a:endParaRPr>
          </a:p>
          <a:p>
            <a:pPr lvl="1"/>
            <a:r>
              <a:rPr lang="nl-BE" dirty="0" smtClean="0">
                <a:sym typeface="Arial" charset="0"/>
              </a:rPr>
              <a:t>reflectieraad</a:t>
            </a:r>
            <a:endParaRPr lang="nl-BE" dirty="0">
              <a:sym typeface="Arial" charset="0"/>
            </a:endParaRPr>
          </a:p>
          <a:p>
            <a:r>
              <a:rPr lang="nl-BE" dirty="0" smtClean="0"/>
              <a:t>Regionale toezichthoudende autoriteiten</a:t>
            </a:r>
          </a:p>
          <a:p>
            <a:pPr lvl="1"/>
            <a:r>
              <a:rPr lang="nl-BE" dirty="0" smtClean="0"/>
              <a:t>Vlaamse </a:t>
            </a:r>
            <a:r>
              <a:rPr lang="nl-BE" dirty="0" err="1" smtClean="0"/>
              <a:t>Toezichtscommissie</a:t>
            </a:r>
            <a:endParaRPr lang="nl-BE" dirty="0" smtClean="0"/>
          </a:p>
          <a:p>
            <a:pPr lvl="1"/>
            <a:r>
              <a:rPr lang="nl-BE" dirty="0" smtClean="0"/>
              <a:t>Brussel</a:t>
            </a:r>
          </a:p>
          <a:p>
            <a:pPr lvl="1"/>
            <a:r>
              <a:rPr lang="nl-BE" dirty="0" smtClean="0"/>
              <a:t>Wallonië</a:t>
            </a:r>
          </a:p>
          <a:p>
            <a:r>
              <a:rPr lang="nl-BE" dirty="0"/>
              <a:t>F</a:t>
            </a:r>
            <a:r>
              <a:rPr lang="nl-BE" dirty="0" smtClean="0"/>
              <a:t>ederaal Informatieveiligheidscomité met normatieve bevoegdheid</a:t>
            </a:r>
          </a:p>
          <a:p>
            <a:pPr lvl="1"/>
            <a:r>
              <a:rPr lang="nl-BE" dirty="0" smtClean="0"/>
              <a:t>kamer sociale zekerheid en gezondheid</a:t>
            </a:r>
          </a:p>
          <a:p>
            <a:pPr lvl="1"/>
            <a:r>
              <a:rPr lang="nl-BE" dirty="0" smtClean="0"/>
              <a:t>federale kamer</a:t>
            </a:r>
          </a:p>
          <a:p>
            <a:r>
              <a:rPr lang="nl-BE" dirty="0" smtClean="0"/>
              <a:t>Voor meer informatie, </a:t>
            </a:r>
            <a:r>
              <a:rPr lang="nl-BE" dirty="0"/>
              <a:t>zie </a:t>
            </a:r>
            <a:r>
              <a:rPr lang="nl-BE" dirty="0">
                <a:hlinkClick r:id="rId2"/>
              </a:rPr>
              <a:t>https://</a:t>
            </a:r>
            <a:r>
              <a:rPr lang="nl-BE" dirty="0" smtClean="0">
                <a:hlinkClick r:id="rId2"/>
              </a:rPr>
              <a:t>www.frankrobben.be/wp-content/uploads/2018/09/20181018.pptx</a:t>
            </a:r>
            <a:endParaRPr lang="nl-BE" dirty="0" smtClean="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103</a:t>
            </a:fld>
            <a:endParaRPr lang="fr-BE"/>
          </a:p>
        </p:txBody>
      </p:sp>
    </p:spTree>
    <p:extLst>
      <p:ext uri="{BB962C8B-B14F-4D97-AF65-F5344CB8AC3E}">
        <p14:creationId xmlns:p14="http://schemas.microsoft.com/office/powerpoint/2010/main" val="41888766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ttp://fr.hdyo.org/assets/ask-question-2-ce96e3e01c85a38a0d39c61cfae6d42c.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544" y="548680"/>
            <a:ext cx="4824536" cy="4824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2"/>
          <p:cNvSpPr txBox="1">
            <a:spLocks noChangeArrowheads="1"/>
          </p:cNvSpPr>
          <p:nvPr/>
        </p:nvSpPr>
        <p:spPr bwMode="auto">
          <a:xfrm>
            <a:off x="5796780" y="3645024"/>
            <a:ext cx="287967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smtClean="0"/>
              <a:t>frank.robben@mail.fgov.be </a:t>
            </a:r>
            <a:endParaRPr lang="nl-BE" sz="1600" dirty="0"/>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https://www.frankrobben.be</a:t>
            </a:r>
            <a:endParaRPr lang="nl-BE" sz="1600" dirty="0"/>
          </a:p>
          <a:p>
            <a:r>
              <a:rPr lang="nl-BE" sz="1600" dirty="0" smtClean="0">
                <a:sym typeface="Arial" pitchFamily="34" charset="0"/>
              </a:rPr>
              <a:t>https://</a:t>
            </a:r>
            <a:r>
              <a:rPr lang="nl-BE" sz="1600" dirty="0">
                <a:sym typeface="Arial" pitchFamily="34" charset="0"/>
              </a:rPr>
              <a:t>www.ksz.fgov.be</a:t>
            </a:r>
          </a:p>
          <a:p>
            <a:r>
              <a:rPr lang="nl-BE" sz="1600" dirty="0" smtClean="0">
                <a:sym typeface="Arial" pitchFamily="34" charset="0"/>
              </a:rPr>
              <a:t>https</a:t>
            </a:r>
            <a:r>
              <a:rPr lang="nl-BE" sz="1600" dirty="0">
                <a:sym typeface="Arial" pitchFamily="34" charset="0"/>
              </a:rPr>
              <a:t>://</a:t>
            </a:r>
            <a:r>
              <a:rPr lang="nl-BE" sz="1600" dirty="0" smtClean="0">
                <a:sym typeface="Arial" pitchFamily="34" charset="0"/>
              </a:rPr>
              <a:t>www.ehealth.fgov.be</a:t>
            </a:r>
            <a:endParaRPr lang="nl-BE" sz="1600" dirty="0">
              <a:sym typeface="Arial" pitchFamily="34" charset="0"/>
            </a:endParaRPr>
          </a:p>
        </p:txBody>
      </p:sp>
      <p:grpSp>
        <p:nvGrpSpPr>
          <p:cNvPr id="10" name="Group 11"/>
          <p:cNvGrpSpPr>
            <a:grpSpLocks/>
          </p:cNvGrpSpPr>
          <p:nvPr/>
        </p:nvGrpSpPr>
        <p:grpSpPr bwMode="auto">
          <a:xfrm>
            <a:off x="5415780" y="4597166"/>
            <a:ext cx="397733" cy="912879"/>
            <a:chOff x="4406900" y="3629091"/>
            <a:chExt cx="397733" cy="913287"/>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r>
              <a:rPr lang="fr-FR" smtClean="0"/>
              <a:t>30/03/2019</a:t>
            </a:r>
            <a:endParaRPr lang="nl-BE"/>
          </a:p>
        </p:txBody>
      </p:sp>
      <p:sp>
        <p:nvSpPr>
          <p:cNvPr id="3" name="Slide Number Placeholder 2"/>
          <p:cNvSpPr>
            <a:spLocks noGrp="1"/>
          </p:cNvSpPr>
          <p:nvPr>
            <p:ph type="sldNum" sz="quarter" idx="12"/>
          </p:nvPr>
        </p:nvSpPr>
        <p:spPr/>
        <p:txBody>
          <a:bodyPr/>
          <a:lstStyle/>
          <a:p>
            <a:fld id="{C2CD3D17-A33F-4E74-96E8-6842A7BB499B}" type="slidenum">
              <a:rPr lang="nl-BE" smtClean="0"/>
              <a:t>104</a:t>
            </a:fld>
            <a:endParaRPr lang="nl-BE"/>
          </a:p>
        </p:txBody>
      </p:sp>
    </p:spTree>
    <p:extLst>
      <p:ext uri="{BB962C8B-B14F-4D97-AF65-F5344CB8AC3E}">
        <p14:creationId xmlns:p14="http://schemas.microsoft.com/office/powerpoint/2010/main" val="399137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eGezondheid</a:t>
            </a:r>
            <a:r>
              <a:rPr lang="nl-BE" dirty="0" smtClean="0"/>
              <a:t> in de praktijk</a:t>
            </a:r>
            <a:endParaRPr lang="nl-BE" dirty="0"/>
          </a:p>
        </p:txBody>
      </p:sp>
      <p:pic>
        <p:nvPicPr>
          <p:cNvPr id="6" name="Picture 5"/>
          <p:cNvPicPr>
            <a:picLocks noChangeAspect="1"/>
          </p:cNvPicPr>
          <p:nvPr/>
        </p:nvPicPr>
        <p:blipFill>
          <a:blip r:embed="rId2"/>
          <a:stretch>
            <a:fillRect/>
          </a:stretch>
        </p:blipFill>
        <p:spPr>
          <a:xfrm>
            <a:off x="1491265" y="1102324"/>
            <a:ext cx="6134831" cy="5251513"/>
          </a:xfrm>
          <a:prstGeom prst="rect">
            <a:avLst/>
          </a:prstGeom>
        </p:spPr>
      </p:pic>
      <p:sp>
        <p:nvSpPr>
          <p:cNvPr id="7" name="TextBox 6"/>
          <p:cNvSpPr txBox="1"/>
          <p:nvPr/>
        </p:nvSpPr>
        <p:spPr>
          <a:xfrm>
            <a:off x="2595787" y="6365489"/>
            <a:ext cx="3918189" cy="369332"/>
          </a:xfrm>
          <a:prstGeom prst="rect">
            <a:avLst/>
          </a:prstGeom>
          <a:noFill/>
        </p:spPr>
        <p:txBody>
          <a:bodyPr wrap="none" rtlCol="0">
            <a:spAutoFit/>
          </a:bodyPr>
          <a:lstStyle/>
          <a:p>
            <a:r>
              <a:rPr lang="nl-BE" dirty="0">
                <a:hlinkClick r:id="rId3"/>
              </a:rPr>
              <a:t>https://</a:t>
            </a:r>
            <a:r>
              <a:rPr lang="nl-BE" dirty="0" smtClean="0">
                <a:hlinkClick r:id="rId3"/>
              </a:rPr>
              <a:t>www.mijngezondheid.belgie.be</a:t>
            </a:r>
            <a:endParaRPr lang="nl-BE" dirty="0" smtClean="0"/>
          </a:p>
        </p:txBody>
      </p:sp>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11</a:t>
            </a:fld>
            <a:endParaRPr lang="fr-BE"/>
          </a:p>
        </p:txBody>
      </p:sp>
    </p:spTree>
    <p:extLst>
      <p:ext uri="{BB962C8B-B14F-4D97-AF65-F5344CB8AC3E}">
        <p14:creationId xmlns:p14="http://schemas.microsoft.com/office/powerpoint/2010/main" val="339693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smtClean="0">
                <a:solidFill>
                  <a:srgbClr val="FFFFFF"/>
                </a:solidFill>
                <a:effectLst>
                  <a:outerShdw blurRad="38100" dist="38100" dir="2700000" algn="tl">
                    <a:srgbClr val="000000"/>
                  </a:outerShdw>
                </a:effectLst>
                <a:latin typeface="+mn-lt"/>
                <a:cs typeface="+mn-cs"/>
              </a:rPr>
              <a:t>portaal </a:t>
            </a:r>
            <a:r>
              <a:rPr lang="nl-BE" sz="1400" i="1" dirty="0" err="1" smtClean="0">
                <a:solidFill>
                  <a:srgbClr val="FFFFFF"/>
                </a:solidFill>
                <a:effectLst>
                  <a:outerShdw blurRad="38100" dist="38100" dir="2700000" algn="tl">
                    <a:srgbClr val="000000"/>
                  </a:outerShdw>
                </a:effectLst>
                <a:latin typeface="+mn-lt"/>
                <a:cs typeface="+mn-cs"/>
              </a:rPr>
              <a:t>eGezondheid</a:t>
            </a:r>
            <a:endParaRPr lang="nl-BE" sz="1400" i="1" dirty="0">
              <a:solidFill>
                <a:srgbClr val="FFFFFF"/>
              </a:solidFill>
              <a:effectLst>
                <a:outerShdw blurRad="38100" dist="38100" dir="2700000" algn="tl">
                  <a:srgbClr val="000000"/>
                </a:outerShdw>
              </a:effectLst>
              <a:latin typeface="+mn-lt"/>
              <a:cs typeface="+mn-cs"/>
            </a:endParaRP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smtClean="0">
                  <a:solidFill>
                    <a:srgbClr val="FFFFFF"/>
                  </a:solidFill>
                  <a:effectLst>
                    <a:outerShdw blurRad="38100" dist="38100" dir="2700000" algn="tl">
                      <a:srgbClr val="000000"/>
                    </a:outerShdw>
                  </a:effectLst>
                </a:rPr>
                <a:t>Site FOD VG</a:t>
              </a:r>
              <a:endParaRPr lang="nl-BE" sz="1000" i="1" dirty="0">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12</a:t>
            </a:fld>
            <a:endParaRPr lang="fr-BE"/>
          </a:p>
        </p:txBody>
      </p:sp>
    </p:spTree>
    <p:extLst>
      <p:ext uri="{BB962C8B-B14F-4D97-AF65-F5344CB8AC3E}">
        <p14:creationId xmlns:p14="http://schemas.microsoft.com/office/powerpoint/2010/main" val="145823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7368086"/>
              </p:ext>
            </p:extLst>
          </p:nvPr>
        </p:nvGraphicFramePr>
        <p:xfrm>
          <a:off x="216793" y="1053331"/>
          <a:ext cx="8675687" cy="5327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fr-FR" smtClean="0"/>
              <a:t>30/03/2019</a:t>
            </a:r>
            <a:endParaRPr lang="fr-BE" dirty="0"/>
          </a:p>
        </p:txBody>
      </p:sp>
      <p:sp>
        <p:nvSpPr>
          <p:cNvPr id="8" name="Slide Number Placeholder 7"/>
          <p:cNvSpPr>
            <a:spLocks noGrp="1"/>
          </p:cNvSpPr>
          <p:nvPr>
            <p:ph type="sldNum" sz="quarter" idx="12"/>
          </p:nvPr>
        </p:nvSpPr>
        <p:spPr/>
        <p:txBody>
          <a:bodyPr/>
          <a:lstStyle/>
          <a:p>
            <a:fld id="{ECE55EFB-40DE-4792-8264-069A14111481}" type="slidenum">
              <a:rPr lang="fr-BE" smtClean="0"/>
              <a:t>13</a:t>
            </a:fld>
            <a:endParaRPr lang="fr-BE"/>
          </a:p>
        </p:txBody>
      </p:sp>
    </p:spTree>
    <p:extLst>
      <p:ext uri="{BB962C8B-B14F-4D97-AF65-F5344CB8AC3E}">
        <p14:creationId xmlns:p14="http://schemas.microsoft.com/office/powerpoint/2010/main" val="46611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noProof="0" dirty="0" smtClean="0"/>
              <a:t>Hubs &amp; </a:t>
            </a:r>
            <a:r>
              <a:rPr lang="en-GB" noProof="0" dirty="0" err="1" smtClean="0"/>
              <a:t>Metahub</a:t>
            </a:r>
            <a:r>
              <a:rPr lang="en-GB" noProof="0" dirty="0" smtClean="0"/>
              <a:t> – </a:t>
            </a:r>
            <a:r>
              <a:rPr lang="en-GB" noProof="0" dirty="0" err="1" smtClean="0"/>
              <a:t>vroeger</a:t>
            </a:r>
            <a:endParaRPr lang="en-GB" noProof="0" dirty="0"/>
          </a:p>
        </p:txBody>
      </p:sp>
      <p:sp>
        <p:nvSpPr>
          <p:cNvPr id="5" name="Date Placeholder 4"/>
          <p:cNvSpPr>
            <a:spLocks noGrp="1"/>
          </p:cNvSpPr>
          <p:nvPr>
            <p:ph type="dt" sz="half" idx="10"/>
          </p:nvPr>
        </p:nvSpPr>
        <p:spPr/>
        <p:txBody>
          <a:bodyPr/>
          <a:lstStyle/>
          <a:p>
            <a:r>
              <a:rPr lang="fr-FR" smtClean="0"/>
              <a:t>30/03/2019</a:t>
            </a:r>
            <a:endParaRPr lang="fr-BE" dirty="0"/>
          </a:p>
        </p:txBody>
      </p:sp>
      <p:sp>
        <p:nvSpPr>
          <p:cNvPr id="6" name="Slide Number Placeholder 5"/>
          <p:cNvSpPr>
            <a:spLocks noGrp="1"/>
          </p:cNvSpPr>
          <p:nvPr>
            <p:ph type="sldNum" sz="quarter" idx="12"/>
          </p:nvPr>
        </p:nvSpPr>
        <p:spPr/>
        <p:txBody>
          <a:bodyPr/>
          <a:lstStyle/>
          <a:p>
            <a:fld id="{ECE55EFB-40DE-4792-8264-069A14111481}" type="slidenum">
              <a:rPr lang="fr-BE" smtClean="0"/>
              <a:t>14</a:t>
            </a:fld>
            <a:endParaRPr lang="fr-BE"/>
          </a:p>
        </p:txBody>
      </p:sp>
    </p:spTree>
    <p:extLst>
      <p:ext uri="{BB962C8B-B14F-4D97-AF65-F5344CB8AC3E}">
        <p14:creationId xmlns:p14="http://schemas.microsoft.com/office/powerpoint/2010/main" val="18758491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noProof="0" dirty="0" smtClean="0"/>
              <a:t>Hubs &amp; </a:t>
            </a:r>
            <a:r>
              <a:rPr lang="en-GB" noProof="0" dirty="0" err="1" smtClean="0"/>
              <a:t>Metahub</a:t>
            </a:r>
            <a:r>
              <a:rPr lang="en-GB" noProof="0" dirty="0" smtClean="0"/>
              <a:t> – nu</a:t>
            </a:r>
            <a:endParaRPr lang="en-GB" noProof="0" dirty="0"/>
          </a:p>
        </p:txBody>
      </p:sp>
      <p:sp>
        <p:nvSpPr>
          <p:cNvPr id="5" name="Date Placeholder 4"/>
          <p:cNvSpPr>
            <a:spLocks noGrp="1"/>
          </p:cNvSpPr>
          <p:nvPr>
            <p:ph type="dt" sz="half" idx="10"/>
          </p:nvPr>
        </p:nvSpPr>
        <p:spPr/>
        <p:txBody>
          <a:bodyPr/>
          <a:lstStyle/>
          <a:p>
            <a:r>
              <a:rPr lang="fr-FR" smtClean="0"/>
              <a:t>30/03/2019</a:t>
            </a:r>
            <a:endParaRPr lang="fr-BE" dirty="0"/>
          </a:p>
        </p:txBody>
      </p:sp>
      <p:sp>
        <p:nvSpPr>
          <p:cNvPr id="6" name="Slide Number Placeholder 5"/>
          <p:cNvSpPr>
            <a:spLocks noGrp="1"/>
          </p:cNvSpPr>
          <p:nvPr>
            <p:ph type="sldNum" sz="quarter" idx="12"/>
          </p:nvPr>
        </p:nvSpPr>
        <p:spPr/>
        <p:txBody>
          <a:bodyPr/>
          <a:lstStyle/>
          <a:p>
            <a:fld id="{ECE55EFB-40DE-4792-8264-069A14111481}" type="slidenum">
              <a:rPr lang="fr-BE" smtClean="0"/>
              <a:t>15</a:t>
            </a:fld>
            <a:endParaRPr lang="fr-BE"/>
          </a:p>
        </p:txBody>
      </p:sp>
    </p:spTree>
    <p:extLst>
      <p:ext uri="{BB962C8B-B14F-4D97-AF65-F5344CB8AC3E}">
        <p14:creationId xmlns:p14="http://schemas.microsoft.com/office/powerpoint/2010/main" val="103616677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noProof="0" dirty="0" err="1" smtClean="0"/>
              <a:t>Gezondheidskluizen</a:t>
            </a:r>
            <a:endParaRPr lang="en-GB" noProof="0" dirty="0"/>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 name="Date Placeholder 4"/>
          <p:cNvSpPr>
            <a:spLocks noGrp="1"/>
          </p:cNvSpPr>
          <p:nvPr>
            <p:ph type="dt" sz="half" idx="10"/>
          </p:nvPr>
        </p:nvSpPr>
        <p:spPr/>
        <p:txBody>
          <a:bodyPr/>
          <a:lstStyle/>
          <a:p>
            <a:r>
              <a:rPr lang="fr-FR" smtClean="0"/>
              <a:t>30/03/2019</a:t>
            </a:r>
            <a:endParaRPr lang="fr-BE" dirty="0"/>
          </a:p>
        </p:txBody>
      </p:sp>
      <p:sp>
        <p:nvSpPr>
          <p:cNvPr id="6" name="Slide Number Placeholder 5"/>
          <p:cNvSpPr>
            <a:spLocks noGrp="1"/>
          </p:cNvSpPr>
          <p:nvPr>
            <p:ph type="sldNum" sz="quarter" idx="12"/>
          </p:nvPr>
        </p:nvSpPr>
        <p:spPr/>
        <p:txBody>
          <a:bodyPr/>
          <a:lstStyle/>
          <a:p>
            <a:fld id="{ECE55EFB-40DE-4792-8264-069A14111481}" type="slidenum">
              <a:rPr lang="fr-BE" smtClean="0"/>
              <a:t>16</a:t>
            </a:fld>
            <a:endParaRPr lang="fr-BE"/>
          </a:p>
        </p:txBody>
      </p:sp>
    </p:spTree>
    <p:extLst>
      <p:ext uri="{BB962C8B-B14F-4D97-AF65-F5344CB8AC3E}">
        <p14:creationId xmlns:p14="http://schemas.microsoft.com/office/powerpoint/2010/main" val="138581258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Vitalink</a:t>
            </a:r>
            <a:endParaRPr lang="nl-BE" dirty="0"/>
          </a:p>
        </p:txBody>
      </p:sp>
      <p:sp>
        <p:nvSpPr>
          <p:cNvPr id="5" name="Content Placeholder 4"/>
          <p:cNvSpPr>
            <a:spLocks noGrp="1"/>
          </p:cNvSpPr>
          <p:nvPr>
            <p:ph sz="half" idx="2"/>
          </p:nvPr>
        </p:nvSpPr>
        <p:spPr/>
        <p:txBody>
          <a:bodyPr/>
          <a:lstStyle/>
          <a:p>
            <a:r>
              <a:rPr lang="nl-BE" dirty="0" smtClean="0"/>
              <a:t>Elke actor houdt zijn eigen dossier bij</a:t>
            </a:r>
          </a:p>
          <a:p>
            <a:r>
              <a:rPr lang="nl-BE" dirty="0" smtClean="0"/>
              <a:t>Maar kan bepaalde onderdelen ervan delen met andere actoren</a:t>
            </a:r>
          </a:p>
          <a:p>
            <a:r>
              <a:rPr lang="nl-BE" dirty="0" smtClean="0"/>
              <a:t>Voorbeelden</a:t>
            </a:r>
          </a:p>
          <a:p>
            <a:pPr lvl="1"/>
            <a:r>
              <a:rPr lang="nl-BE" dirty="0" smtClean="0"/>
              <a:t>medicatieschema</a:t>
            </a:r>
          </a:p>
          <a:p>
            <a:pPr lvl="1"/>
            <a:r>
              <a:rPr lang="nl-BE" dirty="0" err="1" smtClean="0"/>
              <a:t>SumEHR</a:t>
            </a:r>
            <a:endParaRPr lang="nl-BE" dirty="0" smtClean="0"/>
          </a:p>
          <a:p>
            <a:pPr lvl="1"/>
            <a:r>
              <a:rPr lang="nl-BE" dirty="0" smtClean="0"/>
              <a:t>parameters</a:t>
            </a:r>
          </a:p>
          <a:p>
            <a:pPr lvl="1"/>
            <a:r>
              <a:rPr lang="nl-BE" dirty="0" smtClean="0"/>
              <a:t>journaal</a:t>
            </a:r>
          </a:p>
          <a:p>
            <a:pPr lvl="1"/>
            <a:r>
              <a:rPr lang="nl-BE" dirty="0" smtClean="0"/>
              <a:t> …</a:t>
            </a:r>
            <a:endParaRPr lang="en-US" dirty="0" smtClean="0"/>
          </a:p>
          <a:p>
            <a:endParaRPr lang="nl-BE" dirty="0"/>
          </a:p>
        </p:txBody>
      </p:sp>
      <p:pic>
        <p:nvPicPr>
          <p:cNvPr id="10" name="Picture 23"/>
          <p:cNvPicPr>
            <a:picLocks noGrp="1" noChangeAspect="1" noChangeArrowheads="1"/>
          </p:cNvPicPr>
          <p:nvPr>
            <p:ph idx="4"/>
          </p:nvPr>
        </p:nvPicPr>
        <p:blipFill>
          <a:blip r:embed="rId2" cstate="print">
            <a:extLst>
              <a:ext uri="{28A0092B-C50C-407E-A947-70E740481C1C}">
                <a14:useLocalDpi xmlns:a14="http://schemas.microsoft.com/office/drawing/2010/main" val="0"/>
              </a:ext>
            </a:extLst>
          </a:blip>
          <a:stretch>
            <a:fillRect/>
          </a:stretch>
        </p:blipFill>
        <p:spPr>
          <a:xfrm>
            <a:off x="5068080" y="1931988"/>
            <a:ext cx="3473477" cy="4376737"/>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721" y="5733256"/>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fr-FR" smtClean="0"/>
              <a:t>30/03/2019</a:t>
            </a:r>
            <a:endParaRPr lang="fr-BE" dirty="0"/>
          </a:p>
        </p:txBody>
      </p:sp>
      <p:sp>
        <p:nvSpPr>
          <p:cNvPr id="6" name="Slide Number Placeholder 5"/>
          <p:cNvSpPr>
            <a:spLocks noGrp="1"/>
          </p:cNvSpPr>
          <p:nvPr>
            <p:ph type="sldNum" sz="quarter" idx="12"/>
          </p:nvPr>
        </p:nvSpPr>
        <p:spPr/>
        <p:txBody>
          <a:bodyPr/>
          <a:lstStyle/>
          <a:p>
            <a:fld id="{ECE55EFB-40DE-4792-8264-069A14111481}" type="slidenum">
              <a:rPr lang="fr-BE" smtClean="0"/>
              <a:t>17</a:t>
            </a:fld>
            <a:endParaRPr lang="fr-BE"/>
          </a:p>
        </p:txBody>
      </p:sp>
    </p:spTree>
    <p:extLst>
      <p:ext uri="{BB962C8B-B14F-4D97-AF65-F5344CB8AC3E}">
        <p14:creationId xmlns:p14="http://schemas.microsoft.com/office/powerpoint/2010/main" val="1048122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smtClean="0"/>
              <a:t>Vitalink</a:t>
            </a:r>
            <a:endParaRPr lang="nl-BE" dirty="0"/>
          </a:p>
        </p:txBody>
      </p:sp>
      <p:sp>
        <p:nvSpPr>
          <p:cNvPr id="9" name="Text Placeholder 8"/>
          <p:cNvSpPr>
            <a:spLocks noGrp="1"/>
          </p:cNvSpPr>
          <p:nvPr>
            <p:ph sz="half" idx="2"/>
          </p:nvPr>
        </p:nvSpPr>
        <p:spPr>
          <a:xfrm>
            <a:off x="323528" y="1772816"/>
            <a:ext cx="4245868" cy="4377764"/>
          </a:xfrm>
        </p:spPr>
        <p:txBody>
          <a:bodyPr>
            <a:normAutofit/>
          </a:bodyPr>
          <a:lstStyle/>
          <a:p>
            <a:r>
              <a:rPr lang="nl-BE" smtClean="0"/>
              <a:t>Toegang voor</a:t>
            </a:r>
            <a:br>
              <a:rPr lang="nl-BE" smtClean="0"/>
            </a:br>
            <a:r>
              <a:rPr lang="nl-BE" smtClean="0"/>
              <a:t>zorgverstrekkers</a:t>
            </a:r>
          </a:p>
          <a:p>
            <a:pPr lvl="1"/>
            <a:r>
              <a:rPr lang="nl-BE" smtClean="0"/>
              <a:t>met een “zorgrelatie”</a:t>
            </a:r>
          </a:p>
          <a:p>
            <a:pPr lvl="1"/>
            <a:r>
              <a:rPr lang="nl-BE" smtClean="0"/>
              <a:t>afhankelijk van hun rol</a:t>
            </a:r>
          </a:p>
          <a:p>
            <a:r>
              <a:rPr lang="nl-BE" smtClean="0"/>
              <a:t>Geen toegang voor</a:t>
            </a:r>
          </a:p>
          <a:p>
            <a:pPr lvl="1"/>
            <a:r>
              <a:rPr lang="nl-BE" smtClean="0"/>
              <a:t>IT-administrators, hoster,..</a:t>
            </a:r>
          </a:p>
          <a:p>
            <a:pPr lvl="1"/>
            <a:r>
              <a:rPr lang="nl-BE" smtClean="0"/>
              <a:t>eHealth-platform</a:t>
            </a:r>
          </a:p>
          <a:p>
            <a:pPr lvl="1"/>
            <a:r>
              <a:rPr lang="nl-BE" smtClean="0"/>
              <a:t>overheid</a:t>
            </a:r>
          </a:p>
          <a:p>
            <a:pPr lvl="1"/>
            <a:r>
              <a:rPr lang="nl-BE" smtClean="0"/>
              <a:t>zonder de actieve medewerking van de </a:t>
            </a:r>
            <a:br>
              <a:rPr lang="nl-BE" smtClean="0"/>
            </a:br>
            <a:r>
              <a:rPr lang="nl-BE" smtClean="0"/>
              <a:t>houder van de 2e sleutel </a:t>
            </a:r>
            <a:endParaRPr lang="en-US" smtClean="0"/>
          </a:p>
          <a:p>
            <a:endParaRPr lang="en-US" dirty="0"/>
          </a:p>
        </p:txBody>
      </p:sp>
      <p:pic>
        <p:nvPicPr>
          <p:cNvPr id="4098" name="Picture 2"/>
          <p:cNvPicPr>
            <a:picLocks noGrp="1" noChangeAspect="1" noChangeArrowheads="1"/>
          </p:cNvPicPr>
          <p:nvPr>
            <p:ph idx="4"/>
          </p:nvPr>
        </p:nvPicPr>
        <p:blipFill>
          <a:blip r:embed="rId2" cstate="print">
            <a:extLst>
              <a:ext uri="{28A0092B-C50C-407E-A947-70E740481C1C}">
                <a14:useLocalDpi xmlns:a14="http://schemas.microsoft.com/office/drawing/2010/main" val="0"/>
              </a:ext>
            </a:extLst>
          </a:blip>
          <a:srcRect/>
          <a:stretch>
            <a:fillRect/>
          </a:stretch>
        </p:blipFill>
        <p:spPr>
          <a:xfrm>
            <a:off x="5014392" y="1772816"/>
            <a:ext cx="3473477" cy="4376737"/>
          </a:xfrm>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18</a:t>
            </a:fld>
            <a:endParaRPr lang="fr-BE"/>
          </a:p>
        </p:txBody>
      </p:sp>
    </p:spTree>
    <p:extLst>
      <p:ext uri="{BB962C8B-B14F-4D97-AF65-F5344CB8AC3E}">
        <p14:creationId xmlns:p14="http://schemas.microsoft.com/office/powerpoint/2010/main" val="541746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Authenticatiemiddelen</a:t>
            </a:r>
            <a:endParaRPr lang="en-GB" noProof="0" dirty="0"/>
          </a:p>
        </p:txBody>
      </p:sp>
      <p:sp>
        <p:nvSpPr>
          <p:cNvPr id="3" name="Rounded Rectangle 2"/>
          <p:cNvSpPr/>
          <p:nvPr/>
        </p:nvSpPr>
        <p:spPr>
          <a:xfrm>
            <a:off x="1795684" y="1524198"/>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5" name="Table 14"/>
          <p:cNvGraphicFramePr>
            <a:graphicFrameLocks noGrp="1"/>
          </p:cNvGraphicFramePr>
          <p:nvPr>
            <p:extLst/>
          </p:nvPr>
        </p:nvGraphicFramePr>
        <p:xfrm>
          <a:off x="4522120" y="3767851"/>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703" y="3841256"/>
            <a:ext cx="501884" cy="643441"/>
          </a:xfrm>
          <a:prstGeom prst="rect">
            <a:avLst/>
          </a:prstGeom>
        </p:spPr>
      </p:pic>
      <p:graphicFrame>
        <p:nvGraphicFramePr>
          <p:cNvPr id="21" name="Table 20"/>
          <p:cNvGraphicFramePr>
            <a:graphicFrameLocks noGrp="1"/>
          </p:cNvGraphicFramePr>
          <p:nvPr>
            <p:extLst/>
          </p:nvPr>
        </p:nvGraphicFramePr>
        <p:xfrm>
          <a:off x="1835696" y="5327578"/>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397" y="5385066"/>
            <a:ext cx="409539" cy="409539"/>
          </a:xfrm>
          <a:prstGeom prst="rect">
            <a:avLst/>
          </a:prstGeom>
        </p:spPr>
      </p:pic>
      <p:sp>
        <p:nvSpPr>
          <p:cNvPr id="25" name="TextBox 24"/>
          <p:cNvSpPr txBox="1"/>
          <p:nvPr/>
        </p:nvSpPr>
        <p:spPr>
          <a:xfrm>
            <a:off x="985518" y="6047658"/>
            <a:ext cx="77040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black"/>
                </a:solidFill>
                <a:effectLst/>
                <a:uLnTx/>
                <a:uFillTx/>
                <a:latin typeface="Calibri"/>
                <a:ea typeface="+mn-ea"/>
                <a:cs typeface="+mn-cs"/>
              </a:rPr>
              <a:t>Weak</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Up-Down Arrow 25"/>
          <p:cNvSpPr/>
          <p:nvPr/>
        </p:nvSpPr>
        <p:spPr>
          <a:xfrm>
            <a:off x="1226704" y="1439145"/>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2" name="Table 21"/>
          <p:cNvGraphicFramePr>
            <a:graphicFrameLocks noGrp="1"/>
          </p:cNvGraphicFramePr>
          <p:nvPr>
            <p:extLst/>
          </p:nvPr>
        </p:nvGraphicFramePr>
        <p:xfrm>
          <a:off x="1823679" y="4586566"/>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94" y="4739614"/>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786" y="2129532"/>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931345" y="1052736"/>
            <a:ext cx="86433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prstClr val="black"/>
                </a:solidFill>
                <a:effectLst/>
                <a:uLnTx/>
                <a:uFillTx/>
                <a:latin typeface="Calibri"/>
                <a:ea typeface="+mn-ea"/>
                <a:cs typeface="+mn-cs"/>
              </a:rPr>
              <a:t>Strong</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9" name="Table 28"/>
          <p:cNvGraphicFramePr>
            <a:graphicFrameLocks noGrp="1"/>
          </p:cNvGraphicFramePr>
          <p:nvPr>
            <p:extLst/>
          </p:nvPr>
        </p:nvGraphicFramePr>
        <p:xfrm>
          <a:off x="1795684" y="1524198"/>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1808097" y="3770950"/>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1808907" y="3048247"/>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1862910" y="3111710"/>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1686" y="1560649"/>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65" y="3882248"/>
            <a:ext cx="502632" cy="561458"/>
          </a:xfrm>
          <a:prstGeom prst="rect">
            <a:avLst/>
          </a:prstGeom>
        </p:spPr>
      </p:pic>
      <p:graphicFrame>
        <p:nvGraphicFramePr>
          <p:cNvPr id="36" name="Table 35"/>
          <p:cNvGraphicFramePr>
            <a:graphicFrameLocks noGrp="1"/>
          </p:cNvGraphicFramePr>
          <p:nvPr>
            <p:extLst/>
          </p:nvPr>
        </p:nvGraphicFramePr>
        <p:xfrm>
          <a:off x="1795684" y="2257878"/>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778" y="2350076"/>
            <a:ext cx="299578" cy="599155"/>
          </a:xfrm>
          <a:prstGeom prst="rect">
            <a:avLst/>
          </a:prstGeom>
        </p:spPr>
      </p:pic>
      <p:sp>
        <p:nvSpPr>
          <p:cNvPr id="7" name="Date Placeholder 6"/>
          <p:cNvSpPr>
            <a:spLocks noGrp="1"/>
          </p:cNvSpPr>
          <p:nvPr>
            <p:ph type="dt" sz="half" idx="10"/>
          </p:nvPr>
        </p:nvSpPr>
        <p:spPr/>
        <p:txBody>
          <a:bodyPr/>
          <a:lstStyle/>
          <a:p>
            <a:r>
              <a:rPr lang="fr-FR" smtClean="0"/>
              <a:t>30/03/2019</a:t>
            </a:r>
            <a:endParaRPr lang="fr-BE" dirty="0"/>
          </a:p>
        </p:txBody>
      </p:sp>
      <p:sp>
        <p:nvSpPr>
          <p:cNvPr id="8" name="Slide Number Placeholder 7"/>
          <p:cNvSpPr>
            <a:spLocks noGrp="1"/>
          </p:cNvSpPr>
          <p:nvPr>
            <p:ph type="sldNum" sz="quarter" idx="12"/>
          </p:nvPr>
        </p:nvSpPr>
        <p:spPr/>
        <p:txBody>
          <a:bodyPr/>
          <a:lstStyle/>
          <a:p>
            <a:fld id="{ECE55EFB-40DE-4792-8264-069A14111481}" type="slidenum">
              <a:rPr lang="fr-BE" smtClean="0"/>
              <a:t>19</a:t>
            </a:fld>
            <a:endParaRPr lang="fr-BE"/>
          </a:p>
        </p:txBody>
      </p:sp>
    </p:spTree>
    <p:extLst>
      <p:ext uri="{BB962C8B-B14F-4D97-AF65-F5344CB8AC3E}">
        <p14:creationId xmlns:p14="http://schemas.microsoft.com/office/powerpoint/2010/main" val="89108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Wie ben ik ?</a:t>
            </a:r>
            <a:endParaRPr lang="nl-BE" dirty="0"/>
          </a:p>
        </p:txBody>
      </p:sp>
      <p:sp>
        <p:nvSpPr>
          <p:cNvPr id="3" name="Content Placeholder 2"/>
          <p:cNvSpPr>
            <a:spLocks noGrp="1"/>
          </p:cNvSpPr>
          <p:nvPr>
            <p:ph idx="1"/>
          </p:nvPr>
        </p:nvSpPr>
        <p:spPr/>
        <p:txBody>
          <a:bodyPr>
            <a:normAutofit lnSpcReduction="10000"/>
          </a:bodyPr>
          <a:lstStyle/>
          <a:p>
            <a:r>
              <a:rPr lang="nl-BE" dirty="0" smtClean="0"/>
              <a:t>Opleiding</a:t>
            </a:r>
          </a:p>
          <a:p>
            <a:pPr lvl="1"/>
            <a:r>
              <a:rPr lang="nl-BE" dirty="0" smtClean="0"/>
              <a:t>rechten</a:t>
            </a:r>
          </a:p>
          <a:p>
            <a:pPr lvl="1"/>
            <a:r>
              <a:rPr lang="nl-BE" dirty="0" smtClean="0"/>
              <a:t>ICT &amp; ICT </a:t>
            </a:r>
            <a:r>
              <a:rPr lang="nl-BE" dirty="0" err="1" smtClean="0"/>
              <a:t>auditing</a:t>
            </a:r>
            <a:endParaRPr lang="nl-BE" dirty="0" smtClean="0"/>
          </a:p>
          <a:p>
            <a:pPr lvl="1"/>
            <a:r>
              <a:rPr lang="nl-BE" dirty="0" smtClean="0"/>
              <a:t>management &amp; personal coaching</a:t>
            </a:r>
          </a:p>
          <a:p>
            <a:r>
              <a:rPr lang="nl-BE" dirty="0" smtClean="0"/>
              <a:t>Beroepservaring</a:t>
            </a:r>
          </a:p>
          <a:p>
            <a:pPr lvl="1"/>
            <a:r>
              <a:rPr lang="nl-BE" dirty="0" smtClean="0"/>
              <a:t>wetenschappelijk onderzoeker KU Leuven (1985-nu)</a:t>
            </a:r>
          </a:p>
          <a:p>
            <a:pPr lvl="1"/>
            <a:r>
              <a:rPr lang="nl-BE" dirty="0" smtClean="0"/>
              <a:t>adviseur Minister van Sociale Zaken en Eerste Minister (1986-1991)</a:t>
            </a:r>
          </a:p>
          <a:p>
            <a:pPr lvl="1"/>
            <a:r>
              <a:rPr lang="nl-BE" dirty="0" smtClean="0"/>
              <a:t>bedenker, oprichter en nadien CEO van</a:t>
            </a:r>
          </a:p>
          <a:p>
            <a:pPr lvl="2"/>
            <a:r>
              <a:rPr lang="nl-BE" dirty="0" smtClean="0"/>
              <a:t>Kruispuntbank Sociale Zekerheid (1991-nu)</a:t>
            </a:r>
          </a:p>
          <a:p>
            <a:pPr lvl="2"/>
            <a:r>
              <a:rPr lang="nl-BE" dirty="0" err="1" smtClean="0"/>
              <a:t>Fedict</a:t>
            </a:r>
            <a:r>
              <a:rPr lang="nl-BE" dirty="0" smtClean="0"/>
              <a:t> (2000-2001)</a:t>
            </a:r>
          </a:p>
          <a:p>
            <a:pPr lvl="2"/>
            <a:r>
              <a:rPr lang="nl-BE" dirty="0" smtClean="0"/>
              <a:t>eHealth-platform (2008-nu)</a:t>
            </a:r>
          </a:p>
          <a:p>
            <a:pPr lvl="1"/>
            <a:r>
              <a:rPr lang="nl-BE" dirty="0" smtClean="0"/>
              <a:t>lid van de Gegevensbeschermingsautoriteit (1991-nu)</a:t>
            </a:r>
          </a:p>
          <a:p>
            <a:pPr lvl="1"/>
            <a:r>
              <a:rPr lang="nl-BE" dirty="0" smtClean="0"/>
              <a:t>CEO Smals vzw (2004-nu)</a:t>
            </a:r>
          </a:p>
          <a:p>
            <a:r>
              <a:rPr lang="nl-BE" dirty="0" smtClean="0"/>
              <a:t>Meer info op </a:t>
            </a:r>
            <a:r>
              <a:rPr lang="nl-BE" dirty="0" smtClean="0">
                <a:hlinkClick r:id="rId2"/>
              </a:rPr>
              <a:t>https://www.frankrobben.be</a:t>
            </a:r>
            <a:r>
              <a:rPr lang="nl-BE" dirty="0" smtClean="0"/>
              <a:t> </a:t>
            </a:r>
          </a:p>
          <a:p>
            <a:pPr lvl="1"/>
            <a:endParaRPr lang="nl-BE" dirty="0" smtClean="0"/>
          </a:p>
          <a:p>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2</a:t>
            </a:fld>
            <a:endParaRPr lang="fr-BE"/>
          </a:p>
        </p:txBody>
      </p:sp>
    </p:spTree>
    <p:extLst>
      <p:ext uri="{BB962C8B-B14F-4D97-AF65-F5344CB8AC3E}">
        <p14:creationId xmlns:p14="http://schemas.microsoft.com/office/powerpoint/2010/main" val="3065888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Besluit</a:t>
            </a:r>
            <a:endParaRPr lang="en-GB" noProof="0" dirty="0"/>
          </a:p>
        </p:txBody>
      </p:sp>
      <p:sp>
        <p:nvSpPr>
          <p:cNvPr id="3" name="Content Placeholder 2"/>
          <p:cNvSpPr>
            <a:spLocks noGrp="1"/>
          </p:cNvSpPr>
          <p:nvPr>
            <p:ph idx="1"/>
          </p:nvPr>
        </p:nvSpPr>
        <p:spPr/>
        <p:txBody>
          <a:bodyPr/>
          <a:lstStyle/>
          <a:p>
            <a:r>
              <a:rPr lang="en-GB" noProof="0" smtClean="0"/>
              <a:t>De uitwisseling van gegevens tussen zorgverstrekkers/ instellingen via het hub-metahubsysteem</a:t>
            </a:r>
            <a:r>
              <a:rPr lang="en-GB" smtClean="0"/>
              <a:t>, </a:t>
            </a:r>
            <a:r>
              <a:rPr lang="en-GB" noProof="0" smtClean="0"/>
              <a:t>de gezondheidskluizen en de eHealthBox komt op kruissnelheid (&gt;13,3 miljard uitwisselingen in 2018)</a:t>
            </a:r>
          </a:p>
          <a:p>
            <a:endParaRPr lang="en-GB" noProof="0" smtClean="0"/>
          </a:p>
          <a:p>
            <a:r>
              <a:rPr lang="en-GB" noProof="0" smtClean="0"/>
              <a:t>&gt; 75% van de Belgische bevolking heeft zijn geïnformeerde toestemming tot gegevensdeling gegeven</a:t>
            </a:r>
          </a:p>
          <a:p>
            <a:endParaRPr lang="en-GB" noProof="0" smtClean="0"/>
          </a:p>
          <a:p>
            <a:r>
              <a:rPr lang="en-GB" noProof="0" smtClean="0"/>
              <a:t>De gezondheidsgegevens zijn geleidelijk ook beschikbaar voor de patiënten =&gt; aandacht voor geïntegreerde toegang</a:t>
            </a:r>
          </a:p>
          <a:p>
            <a:endParaRPr lang="en-GB" noProof="0" smtClean="0"/>
          </a:p>
          <a:p>
            <a:r>
              <a:rPr lang="en-GB" noProof="0" smtClean="0"/>
              <a:t>Ervaring wordt opgedaan met mobiele gezondsheidsapps</a:t>
            </a:r>
            <a:endParaRPr lang="en-GB" noProof="0" dirty="0"/>
          </a:p>
        </p:txBody>
      </p:sp>
      <p:sp>
        <p:nvSpPr>
          <p:cNvPr id="6" name="Date Placeholder 5"/>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pPr/>
              <a:t>20</a:t>
            </a:fld>
            <a:endParaRPr lang="fr-BE"/>
          </a:p>
        </p:txBody>
      </p:sp>
    </p:spTree>
    <p:extLst>
      <p:ext uri="{BB962C8B-B14F-4D97-AF65-F5344CB8AC3E}">
        <p14:creationId xmlns:p14="http://schemas.microsoft.com/office/powerpoint/2010/main" val="426074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ln w="28575">
            <a:solidFill>
              <a:schemeClr val="accent6">
                <a:lumMod val="75000"/>
              </a:schemeClr>
            </a:solidFill>
          </a:ln>
        </p:spPr>
        <p:txBody>
          <a:bodyPr/>
          <a:lstStyle/>
          <a:p>
            <a:r>
              <a:rPr lang="nl-BE" dirty="0" smtClean="0"/>
              <a:t>Voorbeeld: G-Cloud</a:t>
            </a:r>
            <a:endParaRPr lang="nl-BE" dirty="0"/>
          </a:p>
        </p:txBody>
      </p:sp>
    </p:spTree>
    <p:extLst>
      <p:ext uri="{BB962C8B-B14F-4D97-AF65-F5344CB8AC3E}">
        <p14:creationId xmlns:p14="http://schemas.microsoft.com/office/powerpoint/2010/main" val="1019659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JV\RootJV\4 1 presentatie defensie gcloud\credit-squeeze-522549 walle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4532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79512" y="5805263"/>
            <a:ext cx="8856984" cy="936105"/>
            <a:chOff x="731915" y="1432"/>
            <a:chExt cx="5964824" cy="1091300"/>
          </a:xfrm>
          <a:solidFill>
            <a:schemeClr val="accent6">
              <a:lumMod val="75000"/>
            </a:schemeClr>
          </a:solidFill>
          <a:scene3d>
            <a:camera prst="orthographicFront"/>
            <a:lightRig rig="threePt" dir="t">
              <a:rot lat="0" lon="0" rev="7500000"/>
            </a:lightRig>
          </a:scene3d>
        </p:grpSpPr>
        <p:sp>
          <p:nvSpPr>
            <p:cNvPr id="10" name="Rounded Rectangle 9"/>
            <p:cNvSpPr/>
            <p:nvPr/>
          </p:nvSpPr>
          <p:spPr>
            <a:xfrm>
              <a:off x="731915" y="1432"/>
              <a:ext cx="5964824" cy="1091300"/>
            </a:xfrm>
            <a:prstGeom prst="roundRect">
              <a:avLst>
                <a:gd name="adj" fmla="val 10000"/>
              </a:avLst>
            </a:prstGeom>
            <a:grpFill/>
          </p:spPr>
          <p:style>
            <a:lnRef idx="1">
              <a:schemeClr val="accent1"/>
            </a:lnRef>
            <a:fillRef idx="3">
              <a:schemeClr val="accent1"/>
            </a:fillRef>
            <a:effectRef idx="2">
              <a:schemeClr val="accent1"/>
            </a:effectRef>
            <a:fontRef idx="minor">
              <a:schemeClr val="lt1"/>
            </a:fontRef>
          </p:style>
        </p:sp>
        <p:sp>
          <p:nvSpPr>
            <p:cNvPr id="11" name="Rounded Rectangle 4"/>
            <p:cNvSpPr/>
            <p:nvPr/>
          </p:nvSpPr>
          <p:spPr>
            <a:xfrm>
              <a:off x="763878" y="33395"/>
              <a:ext cx="5900898" cy="1027374"/>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2800" dirty="0" err="1" smtClean="0"/>
                <a:t>Hoe</a:t>
              </a:r>
              <a:r>
                <a:rPr lang="fr-BE" sz="2800" dirty="0" smtClean="0"/>
                <a:t> </a:t>
              </a:r>
              <a:r>
                <a:rPr lang="fr-BE" sz="2800" dirty="0" err="1" smtClean="0"/>
                <a:t>kosten</a:t>
              </a:r>
              <a:r>
                <a:rPr lang="fr-BE" sz="2800" dirty="0" smtClean="0"/>
                <a:t> </a:t>
              </a:r>
              <a:r>
                <a:rPr lang="fr-BE" sz="2800" dirty="0" err="1" smtClean="0"/>
                <a:t>beheersen</a:t>
              </a:r>
              <a:r>
                <a:rPr lang="fr-BE" sz="2800" dirty="0" smtClean="0"/>
                <a:t> en</a:t>
              </a:r>
            </a:p>
            <a:p>
              <a:pPr algn="ctr"/>
              <a:r>
                <a:rPr lang="fr-BE" sz="2800" dirty="0" err="1" smtClean="0"/>
                <a:t>toch</a:t>
              </a:r>
              <a:r>
                <a:rPr lang="fr-BE" sz="2800" dirty="0" smtClean="0"/>
                <a:t> </a:t>
              </a:r>
              <a:r>
                <a:rPr lang="fr-BE" sz="2800" dirty="0" err="1" smtClean="0"/>
                <a:t>inspelen</a:t>
              </a:r>
              <a:r>
                <a:rPr lang="fr-BE" sz="2800" dirty="0" smtClean="0"/>
                <a:t> op </a:t>
              </a:r>
              <a:r>
                <a:rPr lang="fr-BE" sz="2800" dirty="0" err="1" smtClean="0"/>
                <a:t>opportuniteiten</a:t>
              </a:r>
              <a:r>
                <a:rPr lang="fr-BE" sz="2800" dirty="0" smtClean="0"/>
                <a:t> ? </a:t>
              </a:r>
              <a:endParaRPr lang="en-GB" sz="2800" dirty="0"/>
            </a:p>
          </p:txBody>
        </p:sp>
      </p:grpSp>
      <p:sp>
        <p:nvSpPr>
          <p:cNvPr id="2" name="Date Placeholder 1"/>
          <p:cNvSpPr>
            <a:spLocks noGrp="1"/>
          </p:cNvSpPr>
          <p:nvPr>
            <p:ph type="dt" sz="half" idx="10"/>
          </p:nvPr>
        </p:nvSpPr>
        <p:spPr/>
        <p:txBody>
          <a:bodyPr/>
          <a:lstStyle/>
          <a:p>
            <a:r>
              <a:rPr lang="fr-FR" smtClean="0"/>
              <a:t>30/03/2019</a:t>
            </a:r>
            <a:endParaRPr lang="nl-BE"/>
          </a:p>
        </p:txBody>
      </p:sp>
      <p:sp>
        <p:nvSpPr>
          <p:cNvPr id="3" name="Slide Number Placeholder 2"/>
          <p:cNvSpPr>
            <a:spLocks noGrp="1"/>
          </p:cNvSpPr>
          <p:nvPr>
            <p:ph type="sldNum" sz="quarter" idx="12"/>
          </p:nvPr>
        </p:nvSpPr>
        <p:spPr/>
        <p:txBody>
          <a:bodyPr/>
          <a:lstStyle/>
          <a:p>
            <a:fld id="{C2CD3D17-A33F-4E74-96E8-6842A7BB499B}" type="slidenum">
              <a:rPr lang="nl-BE" smtClean="0"/>
              <a:t>22</a:t>
            </a:fld>
            <a:endParaRPr lang="nl-BE"/>
          </a:p>
        </p:txBody>
      </p:sp>
    </p:spTree>
    <p:extLst>
      <p:ext uri="{BB962C8B-B14F-4D97-AF65-F5344CB8AC3E}">
        <p14:creationId xmlns:p14="http://schemas.microsoft.com/office/powerpoint/2010/main" val="1262848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saturation sat="30000"/>
                    </a14:imgEffect>
                    <a14:imgEffect>
                      <a14:brightnessContrast bright="4000" contrast="-19000"/>
                    </a14:imgEffect>
                  </a14:imgLayer>
                </a14:imgProps>
              </a:ext>
              <a:ext uri="{28A0092B-C50C-407E-A947-70E740481C1C}">
                <a14:useLocalDpi xmlns:a14="http://schemas.microsoft.com/office/drawing/2010/main"/>
              </a:ext>
            </a:extLst>
          </a:blip>
          <a:srcRect/>
          <a:stretch>
            <a:fillRect/>
          </a:stretch>
        </p:blipFill>
        <p:spPr bwMode="auto">
          <a:xfrm>
            <a:off x="261937" y="1366093"/>
            <a:ext cx="8543925" cy="5375275"/>
          </a:xfrm>
          <a:prstGeom prst="rect">
            <a:avLst/>
          </a:prstGeom>
          <a:noFill/>
          <a:ln w="9525">
            <a:noFill/>
            <a:miter lim="800000"/>
            <a:headEnd/>
            <a:tailEnd/>
          </a:ln>
          <a:effectLst/>
          <a:extLst/>
        </p:spPr>
      </p:pic>
      <p:sp>
        <p:nvSpPr>
          <p:cNvPr id="29699" name="Title 1"/>
          <p:cNvSpPr>
            <a:spLocks noGrp="1"/>
          </p:cNvSpPr>
          <p:nvPr>
            <p:ph type="title"/>
          </p:nvPr>
        </p:nvSpPr>
        <p:spPr/>
        <p:txBody>
          <a:bodyPr>
            <a:normAutofit/>
          </a:bodyPr>
          <a:lstStyle/>
          <a:p>
            <a:r>
              <a:rPr lang="nl-BE" altLang="fr-FR" dirty="0" err="1" smtClean="0"/>
              <a:t>Synergieën</a:t>
            </a:r>
            <a:r>
              <a:rPr lang="nl-BE" altLang="fr-FR" dirty="0" smtClean="0"/>
              <a:t> – transformatie</a:t>
            </a:r>
          </a:p>
        </p:txBody>
      </p:sp>
      <p:sp>
        <p:nvSpPr>
          <p:cNvPr id="29701" name="TextBox 6"/>
          <p:cNvSpPr txBox="1">
            <a:spLocks noChangeArrowheads="1"/>
          </p:cNvSpPr>
          <p:nvPr/>
        </p:nvSpPr>
        <p:spPr bwMode="auto">
          <a:xfrm>
            <a:off x="6607175" y="6145361"/>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BE" altLang="fr-FR" sz="1400" dirty="0"/>
              <a:t>Bron: </a:t>
            </a:r>
            <a:r>
              <a:rPr lang="nl-BE" altLang="fr-FR" sz="1400" dirty="0" err="1"/>
              <a:t>Booz</a:t>
            </a:r>
            <a:r>
              <a:rPr lang="nl-BE" altLang="fr-FR" sz="1400" dirty="0"/>
              <a:t> Allen Hamilton</a:t>
            </a:r>
            <a:endParaRPr lang="en-US" altLang="fr-FR" sz="1400" dirty="0"/>
          </a:p>
        </p:txBody>
      </p:sp>
      <p:sp>
        <p:nvSpPr>
          <p:cNvPr id="2" name="Date Placeholder 1"/>
          <p:cNvSpPr>
            <a:spLocks noGrp="1"/>
          </p:cNvSpPr>
          <p:nvPr>
            <p:ph type="dt" sz="half" idx="10"/>
          </p:nvPr>
        </p:nvSpPr>
        <p:spPr/>
        <p:txBody>
          <a:bodyPr/>
          <a:lstStyle/>
          <a:p>
            <a:r>
              <a:rPr lang="fr-FR" smtClean="0"/>
              <a:t>30/03/2019</a:t>
            </a:r>
            <a:endParaRPr lang="nl-BE" dirty="0"/>
          </a:p>
        </p:txBody>
      </p:sp>
      <p:sp>
        <p:nvSpPr>
          <p:cNvPr id="3" name="Slide Number Placeholder 2"/>
          <p:cNvSpPr>
            <a:spLocks noGrp="1"/>
          </p:cNvSpPr>
          <p:nvPr>
            <p:ph type="sldNum" sz="quarter" idx="12"/>
          </p:nvPr>
        </p:nvSpPr>
        <p:spPr/>
        <p:txBody>
          <a:bodyPr/>
          <a:lstStyle/>
          <a:p>
            <a:fld id="{13B540AB-6939-4937-A918-1D15FF1C7CE3}" type="slidenum">
              <a:rPr lang="nl-BE" smtClean="0"/>
              <a:pPr/>
              <a:t>23</a:t>
            </a:fld>
            <a:endParaRPr lang="nl-BE" dirty="0"/>
          </a:p>
        </p:txBody>
      </p:sp>
    </p:spTree>
    <p:extLst>
      <p:ext uri="{BB962C8B-B14F-4D97-AF65-F5344CB8AC3E}">
        <p14:creationId xmlns:p14="http://schemas.microsoft.com/office/powerpoint/2010/main" val="2216389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Wat is G-Cloud?</a:t>
            </a:r>
            <a:endParaRPr lang="nl-BE" dirty="0"/>
          </a:p>
        </p:txBody>
      </p:sp>
      <p:sp>
        <p:nvSpPr>
          <p:cNvPr id="3" name="Content Placeholder 2"/>
          <p:cNvSpPr>
            <a:spLocks noGrp="1"/>
          </p:cNvSpPr>
          <p:nvPr>
            <p:ph idx="1"/>
          </p:nvPr>
        </p:nvSpPr>
        <p:spPr/>
        <p:txBody>
          <a:bodyPr/>
          <a:lstStyle/>
          <a:p>
            <a:r>
              <a:rPr lang="nl-BE" dirty="0" smtClean="0"/>
              <a:t>Programma met </a:t>
            </a:r>
            <a:r>
              <a:rPr lang="nl-BE" b="1" dirty="0" smtClean="0"/>
              <a:t>synergieprojecten</a:t>
            </a:r>
          </a:p>
          <a:p>
            <a:endParaRPr lang="nl-BE" dirty="0" smtClean="0"/>
          </a:p>
          <a:p>
            <a:r>
              <a:rPr lang="nl-BE" dirty="0" smtClean="0"/>
              <a:t>Bevat zowel </a:t>
            </a:r>
            <a:r>
              <a:rPr lang="nl-BE" b="1" dirty="0" smtClean="0"/>
              <a:t>klassieke diensten </a:t>
            </a:r>
            <a:r>
              <a:rPr lang="nl-BE" dirty="0" smtClean="0"/>
              <a:t>als </a:t>
            </a:r>
            <a:br>
              <a:rPr lang="nl-BE" dirty="0" smtClean="0"/>
            </a:br>
            <a:r>
              <a:rPr lang="nl-BE" b="1" dirty="0" err="1" smtClean="0"/>
              <a:t>cloud</a:t>
            </a:r>
            <a:r>
              <a:rPr lang="nl-BE" b="1" dirty="0" smtClean="0"/>
              <a:t>-initiatieven</a:t>
            </a:r>
          </a:p>
          <a:p>
            <a:endParaRPr lang="nl-BE" b="1" dirty="0" smtClean="0"/>
          </a:p>
          <a:p>
            <a:r>
              <a:rPr lang="nl-BE" b="1" dirty="0" smtClean="0"/>
              <a:t>Voor </a:t>
            </a:r>
            <a:r>
              <a:rPr lang="nl-BE" dirty="0" smtClean="0"/>
              <a:t>de overheid</a:t>
            </a:r>
          </a:p>
          <a:p>
            <a:endParaRPr lang="nl-BE" b="1" dirty="0" smtClean="0"/>
          </a:p>
          <a:p>
            <a:r>
              <a:rPr lang="nl-BE" b="1" dirty="0" smtClean="0"/>
              <a:t>Beheerd door</a:t>
            </a:r>
            <a:r>
              <a:rPr lang="nl-BE" dirty="0" smtClean="0"/>
              <a:t> de overheid </a:t>
            </a:r>
          </a:p>
          <a:p>
            <a:endParaRPr lang="nl-BE" dirty="0" smtClean="0"/>
          </a:p>
          <a:p>
            <a:r>
              <a:rPr lang="nl-BE" dirty="0" smtClean="0"/>
              <a:t>Met </a:t>
            </a:r>
            <a:r>
              <a:rPr lang="nl-BE" b="1" dirty="0" smtClean="0"/>
              <a:t>ruime implicatie</a:t>
            </a:r>
            <a:r>
              <a:rPr lang="nl-BE" dirty="0" smtClean="0"/>
              <a:t> van de </a:t>
            </a:r>
            <a:r>
              <a:rPr lang="nl-BE" b="1" dirty="0" smtClean="0"/>
              <a:t>private sector</a:t>
            </a:r>
          </a:p>
          <a:p>
            <a:endParaRPr lang="fr-BE" b="1"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24</a:t>
            </a:fld>
            <a:endParaRPr lang="fr-BE"/>
          </a:p>
        </p:txBody>
      </p:sp>
    </p:spTree>
    <p:extLst>
      <p:ext uri="{BB962C8B-B14F-4D97-AF65-F5344CB8AC3E}">
        <p14:creationId xmlns:p14="http://schemas.microsoft.com/office/powerpoint/2010/main" val="2981339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r as a servic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81652"/>
            <a:ext cx="8988490" cy="674136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fr-FR" smtClean="0"/>
              <a:t>30/03/2019</a:t>
            </a:r>
            <a:endParaRPr lang="nl-BE"/>
          </a:p>
        </p:txBody>
      </p:sp>
      <p:sp>
        <p:nvSpPr>
          <p:cNvPr id="3" name="Slide Number Placeholder 2"/>
          <p:cNvSpPr>
            <a:spLocks noGrp="1"/>
          </p:cNvSpPr>
          <p:nvPr>
            <p:ph type="sldNum" sz="quarter" idx="12"/>
          </p:nvPr>
        </p:nvSpPr>
        <p:spPr/>
        <p:txBody>
          <a:bodyPr/>
          <a:lstStyle/>
          <a:p>
            <a:fld id="{C2CD3D17-A33F-4E74-96E8-6842A7BB499B}" type="slidenum">
              <a:rPr lang="nl-BE" smtClean="0"/>
              <a:t>25</a:t>
            </a:fld>
            <a:endParaRPr lang="nl-BE"/>
          </a:p>
        </p:txBody>
      </p:sp>
    </p:spTree>
    <p:extLst>
      <p:ext uri="{BB962C8B-B14F-4D97-AF65-F5344CB8AC3E}">
        <p14:creationId xmlns:p14="http://schemas.microsoft.com/office/powerpoint/2010/main" val="3137263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p:txBody>
          <a:bodyPr>
            <a:normAutofit/>
          </a:bodyPr>
          <a:lstStyle/>
          <a:p>
            <a:r>
              <a:rPr lang="fr-BE" altLang="en-US" dirty="0" smtClean="0"/>
              <a:t>Principes van Cloud</a:t>
            </a:r>
            <a:endParaRPr lang="en-US" altLang="en-US" dirty="0"/>
          </a:p>
        </p:txBody>
      </p:sp>
      <p:sp>
        <p:nvSpPr>
          <p:cNvPr id="1125379" name="Rectangle 3"/>
          <p:cNvSpPr>
            <a:spLocks noGrp="1" noChangeArrowheads="1"/>
          </p:cNvSpPr>
          <p:nvPr>
            <p:ph idx="1"/>
          </p:nvPr>
        </p:nvSpPr>
        <p:spPr/>
        <p:txBody>
          <a:bodyPr>
            <a:normAutofit/>
          </a:bodyPr>
          <a:lstStyle/>
          <a:p>
            <a:pPr>
              <a:buClr>
                <a:schemeClr val="tx1"/>
              </a:buClr>
            </a:pPr>
            <a:r>
              <a:rPr lang="fr-BE" altLang="en-US" b="1" dirty="0" smtClean="0"/>
              <a:t>IT </a:t>
            </a:r>
            <a:r>
              <a:rPr lang="fr-BE" altLang="en-US" b="1" dirty="0" err="1" smtClean="0"/>
              <a:t>als</a:t>
            </a:r>
            <a:r>
              <a:rPr lang="fr-BE" altLang="en-US" b="1" dirty="0" smtClean="0"/>
              <a:t> </a:t>
            </a:r>
            <a:r>
              <a:rPr lang="fr-BE" altLang="en-US" b="1" dirty="0" err="1"/>
              <a:t>dienstverlening</a:t>
            </a:r>
            <a:r>
              <a:rPr lang="fr-BE" altLang="en-US" dirty="0"/>
              <a:t>: </a:t>
            </a:r>
            <a:r>
              <a:rPr lang="fr-BE" altLang="en-US" dirty="0" err="1"/>
              <a:t>eigen</a:t>
            </a:r>
            <a:r>
              <a:rPr lang="fr-BE" altLang="en-US" dirty="0"/>
              <a:t> </a:t>
            </a:r>
            <a:r>
              <a:rPr lang="fr-BE" altLang="en-US" dirty="0" err="1"/>
              <a:t>apparatuur</a:t>
            </a:r>
            <a:r>
              <a:rPr lang="fr-BE" altLang="en-US" dirty="0"/>
              <a:t> en </a:t>
            </a:r>
            <a:r>
              <a:rPr lang="fr-BE" altLang="en-US" dirty="0" smtClean="0"/>
              <a:t>software </a:t>
            </a:r>
            <a:r>
              <a:rPr lang="fr-BE" altLang="en-US" dirty="0"/>
              <a:t>(</a:t>
            </a:r>
            <a:r>
              <a:rPr lang="fr-BE" altLang="en-US" dirty="0" err="1"/>
              <a:t>gedeeltelijk</a:t>
            </a:r>
            <a:r>
              <a:rPr lang="fr-BE" altLang="en-US" dirty="0"/>
              <a:t>) </a:t>
            </a:r>
            <a:r>
              <a:rPr lang="fr-BE" altLang="en-US" dirty="0" err="1"/>
              <a:t>vervangen</a:t>
            </a:r>
            <a:r>
              <a:rPr lang="fr-BE" altLang="en-US" dirty="0"/>
              <a:t> </a:t>
            </a:r>
            <a:r>
              <a:rPr lang="fr-BE" altLang="en-US" dirty="0" err="1"/>
              <a:t>door</a:t>
            </a:r>
            <a:r>
              <a:rPr lang="fr-BE" altLang="en-US" dirty="0"/>
              <a:t> </a:t>
            </a:r>
            <a:r>
              <a:rPr lang="fr-BE" altLang="en-US" dirty="0" err="1"/>
              <a:t>een</a:t>
            </a:r>
            <a:r>
              <a:rPr lang="fr-BE" altLang="en-US" dirty="0"/>
              <a:t> </a:t>
            </a:r>
            <a:r>
              <a:rPr lang="fr-BE" altLang="en-US" dirty="0" err="1" smtClean="0"/>
              <a:t>dienstverlener</a:t>
            </a:r>
            <a:r>
              <a:rPr lang="fr-BE" altLang="en-US" dirty="0" smtClean="0"/>
              <a:t> </a:t>
            </a:r>
            <a:endParaRPr lang="fr-BE" altLang="en-US" dirty="0"/>
          </a:p>
          <a:p>
            <a:pPr>
              <a:buClr>
                <a:schemeClr val="tx1"/>
              </a:buClr>
            </a:pPr>
            <a:r>
              <a:rPr lang="fr-BE" altLang="en-US" dirty="0"/>
              <a:t>Met </a:t>
            </a:r>
            <a:r>
              <a:rPr lang="fr-BE" altLang="en-US" dirty="0" err="1"/>
              <a:t>behulp</a:t>
            </a:r>
            <a:r>
              <a:rPr lang="fr-BE" altLang="en-US" dirty="0"/>
              <a:t> van internet </a:t>
            </a:r>
            <a:r>
              <a:rPr lang="fr-BE" altLang="en-US" dirty="0" err="1" smtClean="0"/>
              <a:t>technologieën</a:t>
            </a:r>
            <a:endParaRPr lang="fr-BE" altLang="en-US" dirty="0"/>
          </a:p>
          <a:p>
            <a:pPr>
              <a:buClr>
                <a:schemeClr val="tx1"/>
              </a:buClr>
            </a:pPr>
            <a:r>
              <a:rPr lang="fr-BE" altLang="en-US" b="1" dirty="0" err="1"/>
              <a:t>Zelfbediening</a:t>
            </a:r>
            <a:r>
              <a:rPr lang="fr-BE" altLang="en-US" dirty="0"/>
              <a:t>: de </a:t>
            </a:r>
            <a:r>
              <a:rPr lang="fr-BE" altLang="en-US" dirty="0" err="1"/>
              <a:t>dienstverlening</a:t>
            </a:r>
            <a:r>
              <a:rPr lang="fr-BE" altLang="en-US" dirty="0"/>
              <a:t> </a:t>
            </a:r>
            <a:r>
              <a:rPr lang="fr-BE" altLang="en-US" dirty="0" err="1"/>
              <a:t>is</a:t>
            </a:r>
            <a:r>
              <a:rPr lang="fr-BE" altLang="en-US" dirty="0"/>
              <a:t> </a:t>
            </a:r>
            <a:r>
              <a:rPr lang="fr-BE" altLang="en-US" dirty="0" err="1"/>
              <a:t>volledig</a:t>
            </a:r>
            <a:r>
              <a:rPr lang="fr-BE" altLang="en-US" dirty="0"/>
              <a:t> </a:t>
            </a:r>
            <a:r>
              <a:rPr lang="fr-BE" altLang="en-US" dirty="0" err="1"/>
              <a:t>geïndustrialiseerd</a:t>
            </a:r>
            <a:r>
              <a:rPr lang="fr-BE" altLang="en-US" dirty="0"/>
              <a:t> en </a:t>
            </a:r>
            <a:r>
              <a:rPr lang="fr-BE" altLang="en-US" dirty="0" err="1" smtClean="0"/>
              <a:t>geautomatiseerd</a:t>
            </a:r>
            <a:endParaRPr lang="fr-BE" altLang="en-US" dirty="0"/>
          </a:p>
          <a:p>
            <a:pPr>
              <a:buClr>
                <a:schemeClr val="tx1"/>
              </a:buClr>
            </a:pPr>
            <a:r>
              <a:rPr lang="fr-BE" altLang="en-US" b="1" dirty="0" err="1"/>
              <a:t>Onmiddellijk</a:t>
            </a:r>
            <a:r>
              <a:rPr lang="fr-BE" altLang="en-US" b="1" dirty="0"/>
              <a:t> </a:t>
            </a:r>
            <a:r>
              <a:rPr lang="fr-BE" altLang="en-US" b="1" dirty="0" err="1" smtClean="0"/>
              <a:t>beschikbaar</a:t>
            </a:r>
            <a:endParaRPr lang="fr-BE" altLang="en-US" b="1" dirty="0"/>
          </a:p>
          <a:p>
            <a:pPr>
              <a:buClr>
                <a:schemeClr val="tx1"/>
              </a:buClr>
            </a:pPr>
            <a:r>
              <a:rPr lang="fr-BE" altLang="en-US" b="1" dirty="0" err="1"/>
              <a:t>Schaalbaar</a:t>
            </a:r>
            <a:r>
              <a:rPr lang="fr-BE" altLang="en-US" b="1" dirty="0"/>
              <a:t> en </a:t>
            </a:r>
            <a:r>
              <a:rPr lang="fr-BE" altLang="en-US" b="1" dirty="0" err="1"/>
              <a:t>elastisch</a:t>
            </a:r>
            <a:r>
              <a:rPr lang="fr-BE" altLang="en-US" dirty="0"/>
              <a:t>: de </a:t>
            </a:r>
            <a:r>
              <a:rPr lang="fr-BE" altLang="en-US" dirty="0" err="1"/>
              <a:t>gebruikte</a:t>
            </a:r>
            <a:r>
              <a:rPr lang="fr-BE" altLang="en-US" dirty="0"/>
              <a:t> </a:t>
            </a:r>
            <a:r>
              <a:rPr lang="fr-BE" altLang="en-US" dirty="0" err="1"/>
              <a:t>capaciteit</a:t>
            </a:r>
            <a:r>
              <a:rPr lang="fr-BE" altLang="en-US" dirty="0"/>
              <a:t> kan </a:t>
            </a:r>
            <a:r>
              <a:rPr lang="fr-BE" altLang="en-US" dirty="0" err="1"/>
              <a:t>snel</a:t>
            </a:r>
            <a:r>
              <a:rPr lang="fr-BE" altLang="en-US" dirty="0"/>
              <a:t> </a:t>
            </a:r>
            <a:r>
              <a:rPr lang="fr-BE" altLang="en-US" dirty="0" err="1"/>
              <a:t>toenemen</a:t>
            </a:r>
            <a:r>
              <a:rPr lang="fr-BE" altLang="en-US" dirty="0"/>
              <a:t> en </a:t>
            </a:r>
            <a:r>
              <a:rPr lang="fr-BE" altLang="en-US" dirty="0" err="1" smtClean="0"/>
              <a:t>krimpen</a:t>
            </a:r>
            <a:r>
              <a:rPr lang="fr-BE" altLang="en-US" dirty="0" smtClean="0"/>
              <a:t> (per </a:t>
            </a:r>
            <a:r>
              <a:rPr lang="fr-BE" altLang="en-US" dirty="0" err="1" smtClean="0"/>
              <a:t>klant</a:t>
            </a:r>
            <a:r>
              <a:rPr lang="fr-BE" altLang="en-US" dirty="0" smtClean="0"/>
              <a:t>)</a:t>
            </a:r>
            <a:endParaRPr lang="fr-BE" altLang="en-US" dirty="0"/>
          </a:p>
          <a:p>
            <a:pPr>
              <a:buClr>
                <a:schemeClr val="tx1"/>
              </a:buClr>
            </a:pPr>
            <a:r>
              <a:rPr lang="fr-BE" altLang="en-US" b="1" dirty="0" err="1"/>
              <a:t>Gedeeld</a:t>
            </a:r>
            <a:r>
              <a:rPr lang="fr-BE" altLang="en-US" dirty="0"/>
              <a:t>: </a:t>
            </a:r>
            <a:r>
              <a:rPr lang="fr-BE" altLang="en-US" dirty="0" err="1"/>
              <a:t>meerdere</a:t>
            </a:r>
            <a:r>
              <a:rPr lang="fr-BE" altLang="en-US" dirty="0"/>
              <a:t> </a:t>
            </a:r>
            <a:r>
              <a:rPr lang="fr-BE" altLang="en-US" dirty="0" err="1"/>
              <a:t>gebruikers</a:t>
            </a:r>
            <a:r>
              <a:rPr lang="fr-BE" altLang="en-US" dirty="0"/>
              <a:t> </a:t>
            </a:r>
            <a:r>
              <a:rPr lang="fr-BE" altLang="en-US" dirty="0" err="1"/>
              <a:t>voor</a:t>
            </a:r>
            <a:r>
              <a:rPr lang="fr-BE" altLang="en-US" dirty="0"/>
              <a:t> </a:t>
            </a:r>
            <a:r>
              <a:rPr lang="fr-BE" altLang="en-US" b="1" dirty="0" err="1" smtClean="0"/>
              <a:t>schaaleffecten</a:t>
            </a:r>
            <a:endParaRPr lang="fr-BE" altLang="en-US" b="1" dirty="0"/>
          </a:p>
          <a:p>
            <a:pPr>
              <a:buClr>
                <a:schemeClr val="tx1"/>
              </a:buClr>
            </a:pPr>
            <a:r>
              <a:rPr lang="fr-BE" altLang="en-US" dirty="0"/>
              <a:t>Op basis van </a:t>
            </a:r>
            <a:r>
              <a:rPr lang="fr-BE" altLang="en-US" dirty="0" err="1"/>
              <a:t>reeël</a:t>
            </a:r>
            <a:r>
              <a:rPr lang="fr-BE" altLang="en-US" dirty="0"/>
              <a:t> </a:t>
            </a:r>
            <a:r>
              <a:rPr lang="fr-BE" altLang="en-US" dirty="0" err="1"/>
              <a:t>gebruik</a:t>
            </a:r>
            <a:r>
              <a:rPr lang="fr-BE" altLang="en-US" dirty="0"/>
              <a:t> (</a:t>
            </a:r>
            <a:r>
              <a:rPr lang="fr-BE" altLang="en-US" dirty="0" err="1" smtClean="0"/>
              <a:t>meteropnames</a:t>
            </a:r>
            <a:r>
              <a:rPr lang="fr-BE" altLang="en-US" dirty="0" smtClean="0"/>
              <a:t>) - </a:t>
            </a:r>
            <a:r>
              <a:rPr lang="fr-BE" altLang="en-US" b="1" dirty="0" err="1"/>
              <a:t>p</a:t>
            </a:r>
            <a:r>
              <a:rPr lang="fr-BE" altLang="en-US" b="1" dirty="0" err="1" smtClean="0"/>
              <a:t>ay</a:t>
            </a:r>
            <a:r>
              <a:rPr lang="fr-BE" altLang="en-US" b="1" dirty="0" smtClean="0"/>
              <a:t> per use</a:t>
            </a:r>
            <a:endParaRPr lang="en-US" altLang="en-US" sz="2400" b="1" dirty="0"/>
          </a:p>
        </p:txBody>
      </p:sp>
      <p:sp>
        <p:nvSpPr>
          <p:cNvPr id="2" name="Date Placeholder 1"/>
          <p:cNvSpPr>
            <a:spLocks noGrp="1"/>
          </p:cNvSpPr>
          <p:nvPr>
            <p:ph type="dt" sz="half" idx="10"/>
          </p:nvPr>
        </p:nvSpPr>
        <p:spPr/>
        <p:txBody>
          <a:bodyPr/>
          <a:lstStyle/>
          <a:p>
            <a:r>
              <a:rPr lang="fr-FR" smtClean="0"/>
              <a:t>30/03/2019</a:t>
            </a:r>
            <a:endParaRPr lang="fr-BE" dirty="0"/>
          </a:p>
        </p:txBody>
      </p:sp>
      <p:sp>
        <p:nvSpPr>
          <p:cNvPr id="3" name="Slide Number Placeholder 2"/>
          <p:cNvSpPr>
            <a:spLocks noGrp="1"/>
          </p:cNvSpPr>
          <p:nvPr>
            <p:ph type="sldNum" sz="quarter" idx="12"/>
          </p:nvPr>
        </p:nvSpPr>
        <p:spPr/>
        <p:txBody>
          <a:bodyPr/>
          <a:lstStyle/>
          <a:p>
            <a:fld id="{ECE55EFB-40DE-4792-8264-069A14111481}" type="slidenum">
              <a:rPr lang="fr-BE" smtClean="0"/>
              <a:t>26</a:t>
            </a:fld>
            <a:endParaRPr lang="fr-BE"/>
          </a:p>
        </p:txBody>
      </p:sp>
    </p:spTree>
    <p:extLst>
      <p:ext uri="{BB962C8B-B14F-4D97-AF65-F5344CB8AC3E}">
        <p14:creationId xmlns:p14="http://schemas.microsoft.com/office/powerpoint/2010/main" val="387399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5"/>
          <p:cNvSpPr>
            <a:spLocks noGrp="1"/>
          </p:cNvSpPr>
          <p:nvPr>
            <p:ph type="title"/>
          </p:nvPr>
        </p:nvSpPr>
        <p:spPr/>
        <p:txBody>
          <a:bodyPr/>
          <a:lstStyle/>
          <a:p>
            <a:r>
              <a:rPr lang="nl-BE" smtClean="0"/>
              <a:t>G-Cloud: focus</a:t>
            </a:r>
            <a:endParaRPr lang="fr-BE"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412776"/>
            <a:ext cx="7836883" cy="5012501"/>
          </a:xfrm>
          <a:prstGeom prst="rect">
            <a:avLst/>
          </a:prstGeom>
        </p:spPr>
      </p:pic>
      <p:sp>
        <p:nvSpPr>
          <p:cNvPr id="2" name="Date Placeholder 1"/>
          <p:cNvSpPr>
            <a:spLocks noGrp="1"/>
          </p:cNvSpPr>
          <p:nvPr>
            <p:ph type="dt" sz="half" idx="10"/>
          </p:nvPr>
        </p:nvSpPr>
        <p:spPr/>
        <p:txBody>
          <a:bodyPr/>
          <a:lstStyle/>
          <a:p>
            <a:r>
              <a:rPr lang="fr-FR" smtClean="0"/>
              <a:t>30/03/2019</a:t>
            </a:r>
            <a:endParaRPr lang="fr-BE" dirty="0"/>
          </a:p>
        </p:txBody>
      </p:sp>
      <p:sp>
        <p:nvSpPr>
          <p:cNvPr id="3" name="Slide Number Placeholder 2"/>
          <p:cNvSpPr>
            <a:spLocks noGrp="1"/>
          </p:cNvSpPr>
          <p:nvPr>
            <p:ph type="sldNum" sz="quarter" idx="12"/>
          </p:nvPr>
        </p:nvSpPr>
        <p:spPr/>
        <p:txBody>
          <a:bodyPr/>
          <a:lstStyle/>
          <a:p>
            <a:fld id="{ECE55EFB-40DE-4792-8264-069A14111481}" type="slidenum">
              <a:rPr lang="fr-BE" smtClean="0"/>
              <a:t>27</a:t>
            </a:fld>
            <a:endParaRPr lang="fr-BE"/>
          </a:p>
        </p:txBody>
      </p:sp>
    </p:spTree>
    <p:extLst>
      <p:ext uri="{BB962C8B-B14F-4D97-AF65-F5344CB8AC3E}">
        <p14:creationId xmlns:p14="http://schemas.microsoft.com/office/powerpoint/2010/main" val="2127457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nl-BE" dirty="0"/>
          </a:p>
        </p:txBody>
      </p:sp>
      <p:sp>
        <p:nvSpPr>
          <p:cNvPr id="3" name="Content Placeholder 2"/>
          <p:cNvSpPr>
            <a:spLocks noGrp="1"/>
          </p:cNvSpPr>
          <p:nvPr>
            <p:ph idx="1"/>
          </p:nvPr>
        </p:nvSpPr>
        <p:spPr>
          <a:xfrm>
            <a:off x="3563888" y="1089660"/>
            <a:ext cx="5364596" cy="5265420"/>
          </a:xfrm>
        </p:spPr>
        <p:txBody>
          <a:bodyPr>
            <a:normAutofit/>
          </a:bodyPr>
          <a:lstStyle/>
          <a:p>
            <a:pPr marL="0" indent="0">
              <a:buNone/>
            </a:pPr>
            <a:endParaRPr lang="fr-BE" b="1" dirty="0" smtClean="0"/>
          </a:p>
          <a:p>
            <a:pPr marL="0" indent="0">
              <a:buNone/>
            </a:pPr>
            <a:r>
              <a:rPr lang="fr-BE" b="1" dirty="0" err="1" smtClean="0"/>
              <a:t>Schaaleffecten</a:t>
            </a:r>
            <a:r>
              <a:rPr lang="fr-BE" dirty="0" smtClean="0"/>
              <a:t>: </a:t>
            </a:r>
            <a:r>
              <a:rPr lang="fr-BE" dirty="0" err="1" smtClean="0"/>
              <a:t>efficiëntie</a:t>
            </a:r>
            <a:r>
              <a:rPr lang="fr-BE" dirty="0" smtClean="0"/>
              <a:t> en </a:t>
            </a:r>
            <a:r>
              <a:rPr lang="fr-BE" dirty="0" err="1" smtClean="0"/>
              <a:t>hoge</a:t>
            </a:r>
            <a:r>
              <a:rPr lang="fr-BE" dirty="0" smtClean="0"/>
              <a:t> </a:t>
            </a:r>
            <a:r>
              <a:rPr lang="fr-BE" dirty="0" err="1" smtClean="0"/>
              <a:t>kwaliteit</a:t>
            </a:r>
            <a:r>
              <a:rPr lang="fr-BE" dirty="0" smtClean="0"/>
              <a:t> / </a:t>
            </a:r>
            <a:r>
              <a:rPr lang="fr-BE" dirty="0" err="1" smtClean="0"/>
              <a:t>beschikbaarheid</a:t>
            </a:r>
            <a:endParaRPr lang="fr-BE" dirty="0" smtClean="0"/>
          </a:p>
          <a:p>
            <a:pPr marL="0" indent="0">
              <a:buNone/>
            </a:pPr>
            <a:endParaRPr lang="fr-BE" dirty="0"/>
          </a:p>
          <a:p>
            <a:pPr marL="0" indent="0">
              <a:buNone/>
            </a:pPr>
            <a:endParaRPr lang="fr-BE" dirty="0" smtClean="0"/>
          </a:p>
          <a:p>
            <a:pPr marL="0" indent="0">
              <a:buNone/>
            </a:pPr>
            <a:r>
              <a:rPr lang="fr-BE" dirty="0" smtClean="0"/>
              <a:t>Respect </a:t>
            </a:r>
            <a:r>
              <a:rPr lang="fr-BE" dirty="0" err="1" smtClean="0"/>
              <a:t>voor</a:t>
            </a:r>
            <a:r>
              <a:rPr lang="fr-BE" dirty="0" smtClean="0"/>
              <a:t> </a:t>
            </a:r>
            <a:r>
              <a:rPr lang="fr-BE" b="1" dirty="0" err="1" smtClean="0"/>
              <a:t>confidentialiteit</a:t>
            </a:r>
            <a:r>
              <a:rPr lang="fr-BE" b="1" dirty="0" smtClean="0"/>
              <a:t> </a:t>
            </a:r>
            <a:r>
              <a:rPr lang="fr-BE" dirty="0" smtClean="0"/>
              <a:t>en </a:t>
            </a:r>
            <a:r>
              <a:rPr lang="fr-BE" b="1" dirty="0" err="1" smtClean="0"/>
              <a:t>gegevensbescherming</a:t>
            </a:r>
            <a:endParaRPr lang="fr-BE" b="1" dirty="0" smtClean="0"/>
          </a:p>
          <a:p>
            <a:pPr marL="0" indent="0">
              <a:buNone/>
            </a:pPr>
            <a:endParaRPr lang="fr-BE" b="1" dirty="0"/>
          </a:p>
          <a:p>
            <a:pPr marL="0" indent="0">
              <a:buNone/>
            </a:pPr>
            <a:endParaRPr lang="fr-BE" dirty="0" smtClean="0"/>
          </a:p>
          <a:p>
            <a:pPr marL="0" indent="0">
              <a:buNone/>
            </a:pPr>
            <a:r>
              <a:rPr lang="fr-BE" dirty="0" smtClean="0"/>
              <a:t>Meer </a:t>
            </a:r>
            <a:r>
              <a:rPr lang="fr-BE" b="1" dirty="0" smtClean="0"/>
              <a:t>focus op business en </a:t>
            </a:r>
            <a:r>
              <a:rPr lang="fr-BE" b="1" dirty="0" err="1" smtClean="0"/>
              <a:t>flexibiliteit</a:t>
            </a:r>
            <a:r>
              <a:rPr lang="fr-BE" b="1" dirty="0" smtClean="0"/>
              <a:t> </a:t>
            </a:r>
            <a:r>
              <a:rPr lang="fr-BE" dirty="0" smtClean="0"/>
              <a:t>om te </a:t>
            </a:r>
            <a:r>
              <a:rPr lang="fr-BE" dirty="0" err="1" smtClean="0"/>
              <a:t>doelen</a:t>
            </a:r>
            <a:r>
              <a:rPr lang="fr-BE" dirty="0" smtClean="0"/>
              <a:t> te </a:t>
            </a:r>
            <a:r>
              <a:rPr lang="fr-BE" dirty="0" err="1" smtClean="0"/>
              <a:t>realiseren</a:t>
            </a:r>
            <a:endParaRPr lang="nl-BE" dirty="0" smtClean="0"/>
          </a:p>
          <a:p>
            <a:pPr marL="0" indent="0">
              <a:buNone/>
            </a:pPr>
            <a:endParaRPr lang="nl-BE" dirty="0" smtClean="0"/>
          </a:p>
          <a:p>
            <a:pPr marL="0" indent="0">
              <a:buNone/>
            </a:pPr>
            <a:endParaRPr lang="nl-BE" dirty="0"/>
          </a:p>
        </p:txBody>
      </p:sp>
      <p:pic>
        <p:nvPicPr>
          <p:cNvPr id="8194" name="Picture 2" descr="C:\Users\JV\Downloads\tipper-4171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9665" y="1338663"/>
            <a:ext cx="1151622" cy="153549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V\Downloads\castle-97959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8517" y="3127486"/>
            <a:ext cx="1713917" cy="121134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V\Downloads\ball-56397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67203" y="4592160"/>
            <a:ext cx="1713917" cy="137025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28</a:t>
            </a:fld>
            <a:endParaRPr lang="fr-BE"/>
          </a:p>
        </p:txBody>
      </p:sp>
    </p:spTree>
    <p:extLst>
      <p:ext uri="{BB962C8B-B14F-4D97-AF65-F5344CB8AC3E}">
        <p14:creationId xmlns:p14="http://schemas.microsoft.com/office/powerpoint/2010/main" val="4063700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Waarom</a:t>
            </a:r>
            <a:r>
              <a:rPr lang="fr-BE" dirty="0"/>
              <a:t> G-Cloud ?</a:t>
            </a:r>
            <a:endParaRPr lang="nl-BE"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717032"/>
            <a:ext cx="29051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79501"/>
            <a:ext cx="2905125" cy="1477328"/>
          </a:xfrm>
          <a:prstGeom prst="rect">
            <a:avLst/>
          </a:prstGeom>
          <a:noFill/>
        </p:spPr>
        <p:txBody>
          <a:bodyPr wrap="square" rtlCol="0">
            <a:spAutoFit/>
          </a:bodyPr>
          <a:lstStyle/>
          <a:p>
            <a:pPr algn="ctr"/>
            <a:r>
              <a:rPr lang="fr-BE" sz="2400" b="1" dirty="0" err="1" smtClean="0"/>
              <a:t>Groter</a:t>
            </a:r>
            <a:r>
              <a:rPr lang="fr-BE" sz="2400" b="1" dirty="0" smtClean="0"/>
              <a:t> </a:t>
            </a:r>
            <a:r>
              <a:rPr lang="fr-BE" sz="2400" b="1" dirty="0" err="1" smtClean="0"/>
              <a:t>gewicht</a:t>
            </a:r>
            <a:endParaRPr lang="fr-BE" sz="2400" b="1" dirty="0" smtClean="0"/>
          </a:p>
          <a:p>
            <a:pPr algn="ctr"/>
            <a:r>
              <a:rPr lang="fr-BE" sz="2400" dirty="0" err="1" smtClean="0"/>
              <a:t>Ten</a:t>
            </a:r>
            <a:r>
              <a:rPr lang="fr-BE" sz="2400" dirty="0" smtClean="0"/>
              <a:t> </a:t>
            </a:r>
            <a:r>
              <a:rPr lang="fr-BE" sz="2400" dirty="0" err="1" smtClean="0"/>
              <a:t>opzichte</a:t>
            </a:r>
            <a:r>
              <a:rPr lang="fr-BE" sz="2400" dirty="0" smtClean="0"/>
              <a:t> van </a:t>
            </a:r>
            <a:r>
              <a:rPr lang="fr-BE" sz="2400" dirty="0" err="1" smtClean="0"/>
              <a:t>leveranciers</a:t>
            </a:r>
            <a:endParaRPr lang="fr-BE" sz="2400" dirty="0"/>
          </a:p>
          <a:p>
            <a:pPr algn="ctr"/>
            <a:endParaRPr lang="en-GB" dirty="0"/>
          </a:p>
        </p:txBody>
      </p:sp>
      <p:pic>
        <p:nvPicPr>
          <p:cNvPr id="9221" name="Picture 5" descr="https://upload.wikimedia.org/wikipedia/commons/1/16/VilloStationAlmostFul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65307" y="3717033"/>
            <a:ext cx="2258821" cy="18146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35897" y="1479501"/>
            <a:ext cx="2088232" cy="1200329"/>
          </a:xfrm>
          <a:prstGeom prst="rect">
            <a:avLst/>
          </a:prstGeom>
          <a:noFill/>
        </p:spPr>
        <p:txBody>
          <a:bodyPr wrap="square" rtlCol="0">
            <a:spAutoFit/>
          </a:bodyPr>
          <a:lstStyle/>
          <a:p>
            <a:pPr algn="ctr"/>
            <a:r>
              <a:rPr lang="fr-BE" sz="2400" b="1" dirty="0" smtClean="0"/>
              <a:t>Mutualisatie</a:t>
            </a:r>
            <a:r>
              <a:rPr lang="fr-BE" sz="2400" dirty="0" smtClean="0"/>
              <a:t> van </a:t>
            </a:r>
            <a:r>
              <a:rPr lang="fr-BE" sz="2400" dirty="0" err="1" smtClean="0"/>
              <a:t>kennis</a:t>
            </a:r>
            <a:r>
              <a:rPr lang="fr-BE" sz="2400" dirty="0" smtClean="0"/>
              <a:t> en </a:t>
            </a:r>
            <a:r>
              <a:rPr lang="fr-BE" sz="2400" dirty="0" err="1" smtClean="0"/>
              <a:t>resources</a:t>
            </a:r>
            <a:endParaRPr lang="en-GB" dirty="0"/>
          </a:p>
        </p:txBody>
      </p:sp>
      <p:pic>
        <p:nvPicPr>
          <p:cNvPr id="9222" name="Picture 6" descr="C:\Users\JV\Downloads\light-bulb-97888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94196" y="3717032"/>
            <a:ext cx="2566226" cy="18146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09414" y="1495014"/>
            <a:ext cx="2551008" cy="1938992"/>
          </a:xfrm>
          <a:prstGeom prst="rect">
            <a:avLst/>
          </a:prstGeom>
        </p:spPr>
        <p:txBody>
          <a:bodyPr wrap="square">
            <a:spAutoFit/>
          </a:bodyPr>
          <a:lstStyle/>
          <a:p>
            <a:pPr algn="ctr"/>
            <a:r>
              <a:rPr lang="fr-BE" sz="2400" b="1" dirty="0" err="1" smtClean="0"/>
              <a:t>Technologische</a:t>
            </a:r>
            <a:r>
              <a:rPr lang="fr-BE" sz="2400" b="1" dirty="0" smtClean="0"/>
              <a:t> </a:t>
            </a:r>
            <a:r>
              <a:rPr lang="fr-BE" sz="2400" b="1" dirty="0" err="1" smtClean="0"/>
              <a:t>evolutie</a:t>
            </a:r>
            <a:r>
              <a:rPr lang="fr-BE" sz="2400" b="1" dirty="0" smtClean="0"/>
              <a:t> </a:t>
            </a:r>
          </a:p>
          <a:p>
            <a:pPr algn="ctr"/>
            <a:r>
              <a:rPr lang="fr-BE" sz="2400" dirty="0" err="1" smtClean="0"/>
              <a:t>sneller</a:t>
            </a:r>
            <a:r>
              <a:rPr lang="fr-BE" sz="2400" dirty="0" smtClean="0"/>
              <a:t> </a:t>
            </a:r>
            <a:r>
              <a:rPr lang="fr-BE" sz="2400" dirty="0" err="1" smtClean="0"/>
              <a:t>beschikbaar</a:t>
            </a:r>
            <a:r>
              <a:rPr lang="fr-BE" sz="2400" dirty="0" smtClean="0"/>
              <a:t> </a:t>
            </a:r>
            <a:r>
              <a:rPr lang="fr-BE" sz="2400" dirty="0" err="1" smtClean="0"/>
              <a:t>voor</a:t>
            </a:r>
            <a:r>
              <a:rPr lang="fr-BE" sz="2400" dirty="0" smtClean="0"/>
              <a:t> </a:t>
            </a:r>
            <a:r>
              <a:rPr lang="fr-BE" sz="2400" dirty="0" err="1" smtClean="0"/>
              <a:t>iedereen</a:t>
            </a:r>
            <a:endParaRPr lang="fr-BE" sz="2400" dirty="0"/>
          </a:p>
        </p:txBody>
      </p:sp>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29</a:t>
            </a:fld>
            <a:endParaRPr lang="fr-BE"/>
          </a:p>
        </p:txBody>
      </p:sp>
    </p:spTree>
    <p:extLst>
      <p:ext uri="{BB962C8B-B14F-4D97-AF65-F5344CB8AC3E}">
        <p14:creationId xmlns:p14="http://schemas.microsoft.com/office/powerpoint/2010/main" val="2173217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Structuur van de uiteenzetting</a:t>
            </a:r>
            <a:endParaRPr lang="fr-BE" dirty="0"/>
          </a:p>
        </p:txBody>
      </p:sp>
      <p:sp>
        <p:nvSpPr>
          <p:cNvPr id="9" name="Content Placeholder 8"/>
          <p:cNvSpPr>
            <a:spLocks noGrp="1"/>
          </p:cNvSpPr>
          <p:nvPr>
            <p:ph idx="1"/>
          </p:nvPr>
        </p:nvSpPr>
        <p:spPr/>
        <p:txBody>
          <a:bodyPr>
            <a:normAutofit lnSpcReduction="10000"/>
          </a:bodyPr>
          <a:lstStyle/>
          <a:p>
            <a:r>
              <a:rPr lang="nl-BE" dirty="0"/>
              <a:t>C</a:t>
            </a:r>
            <a:r>
              <a:rPr lang="nl-BE" dirty="0" smtClean="0"/>
              <a:t>entrale uitdaging</a:t>
            </a:r>
          </a:p>
          <a:p>
            <a:r>
              <a:rPr lang="nl-BE" dirty="0"/>
              <a:t>V</a:t>
            </a:r>
            <a:r>
              <a:rPr lang="nl-BE" dirty="0" smtClean="0"/>
              <a:t>oorbeelden</a:t>
            </a:r>
          </a:p>
          <a:p>
            <a:pPr lvl="1"/>
            <a:r>
              <a:rPr lang="nl-BE" dirty="0" err="1" smtClean="0"/>
              <a:t>eGezondheid</a:t>
            </a:r>
            <a:endParaRPr lang="nl-BE" dirty="0" smtClean="0"/>
          </a:p>
          <a:p>
            <a:pPr lvl="1"/>
            <a:r>
              <a:rPr lang="nl-BE" dirty="0" smtClean="0"/>
              <a:t>G-Cloud</a:t>
            </a:r>
          </a:p>
          <a:p>
            <a:pPr lvl="1"/>
            <a:r>
              <a:rPr lang="nl-BE" dirty="0" smtClean="0"/>
              <a:t>sociale bescherming</a:t>
            </a:r>
          </a:p>
          <a:p>
            <a:r>
              <a:rPr lang="nl-BE" dirty="0"/>
              <a:t>D</a:t>
            </a:r>
            <a:r>
              <a:rPr lang="nl-BE" dirty="0" smtClean="0"/>
              <a:t>igitale ‘slimme samenleving’</a:t>
            </a:r>
          </a:p>
          <a:p>
            <a:pPr lvl="1"/>
            <a:r>
              <a:rPr lang="nl-BE" dirty="0" smtClean="0"/>
              <a:t>voorbeelden, megatrends, enkele reflecties</a:t>
            </a:r>
          </a:p>
          <a:p>
            <a:pPr lvl="1"/>
            <a:r>
              <a:rPr lang="nl-BE" dirty="0" smtClean="0"/>
              <a:t>impact op grondrechten</a:t>
            </a:r>
          </a:p>
          <a:p>
            <a:pPr lvl="1"/>
            <a:r>
              <a:rPr lang="nl-BE" dirty="0" smtClean="0"/>
              <a:t>private initiatieven tot zelfregulering</a:t>
            </a:r>
          </a:p>
          <a:p>
            <a:pPr lvl="1"/>
            <a:r>
              <a:rPr lang="nl-BE" dirty="0" smtClean="0"/>
              <a:t>nood aan overheidsregulering ?</a:t>
            </a:r>
          </a:p>
          <a:p>
            <a:pPr lvl="1"/>
            <a:r>
              <a:rPr lang="nl-BE" dirty="0" smtClean="0"/>
              <a:t>besluit</a:t>
            </a:r>
          </a:p>
          <a:p>
            <a:r>
              <a:rPr lang="nl-BE" dirty="0" smtClean="0"/>
              <a:t>Bestaand kader inzake gegevensbescherming</a:t>
            </a:r>
          </a:p>
          <a:p>
            <a:pPr lvl="1"/>
            <a:r>
              <a:rPr lang="nl-BE" dirty="0" smtClean="0"/>
              <a:t>juridisch</a:t>
            </a:r>
          </a:p>
          <a:p>
            <a:pPr lvl="1"/>
            <a:r>
              <a:rPr lang="nl-BE" dirty="0" smtClean="0"/>
              <a:t>organisatorisch</a:t>
            </a:r>
            <a:endParaRPr lang="nl-BE" dirty="0"/>
          </a:p>
        </p:txBody>
      </p:sp>
      <p:sp>
        <p:nvSpPr>
          <p:cNvPr id="2" name="Date Placeholder 1"/>
          <p:cNvSpPr>
            <a:spLocks noGrp="1"/>
          </p:cNvSpPr>
          <p:nvPr>
            <p:ph type="dt" sz="half" idx="10"/>
          </p:nvPr>
        </p:nvSpPr>
        <p:spPr/>
        <p:txBody>
          <a:bodyPr/>
          <a:lstStyle/>
          <a:p>
            <a:r>
              <a:rPr lang="fr-FR" smtClean="0"/>
              <a:t>30/03/2019</a:t>
            </a:r>
            <a:endParaRPr lang="fr-BE" dirty="0"/>
          </a:p>
        </p:txBody>
      </p:sp>
      <p:sp>
        <p:nvSpPr>
          <p:cNvPr id="3" name="Slide Number Placeholder 2"/>
          <p:cNvSpPr>
            <a:spLocks noGrp="1"/>
          </p:cNvSpPr>
          <p:nvPr>
            <p:ph type="sldNum" sz="quarter" idx="12"/>
          </p:nvPr>
        </p:nvSpPr>
        <p:spPr/>
        <p:txBody>
          <a:bodyPr/>
          <a:lstStyle/>
          <a:p>
            <a:fld id="{ECE55EFB-40DE-4792-8264-069A14111481}" type="slidenum">
              <a:rPr lang="fr-BE" smtClean="0"/>
              <a:t>3</a:t>
            </a:fld>
            <a:endParaRPr lang="fr-BE"/>
          </a:p>
        </p:txBody>
      </p:sp>
    </p:spTree>
    <p:extLst>
      <p:ext uri="{BB962C8B-B14F-4D97-AF65-F5344CB8AC3E}">
        <p14:creationId xmlns:p14="http://schemas.microsoft.com/office/powerpoint/2010/main" val="267252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061538"/>
            <a:ext cx="80962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smtClean="0"/>
              <a:t>Virtualisatie</a:t>
            </a:r>
            <a:endParaRPr lang="fr-BE" dirty="0"/>
          </a:p>
        </p:txBody>
      </p:sp>
      <p:sp>
        <p:nvSpPr>
          <p:cNvPr id="134" name="Content Placeholder 133"/>
          <p:cNvSpPr>
            <a:spLocks noGrp="1"/>
          </p:cNvSpPr>
          <p:nvPr>
            <p:ph idx="1"/>
          </p:nvPr>
        </p:nvSpPr>
        <p:spPr/>
        <p:txBody>
          <a:bodyPr/>
          <a:lstStyle/>
          <a:p>
            <a:r>
              <a:rPr lang="fr-BE" altLang="en-US" dirty="0" err="1" smtClean="0"/>
              <a:t>Consolidatie</a:t>
            </a:r>
            <a:endParaRPr lang="fr-BE" altLang="en-US" dirty="0" smtClean="0"/>
          </a:p>
          <a:p>
            <a:r>
              <a:rPr lang="fr-BE" altLang="en-US" dirty="0" smtClean="0"/>
              <a:t>&gt; 70% ‘</a:t>
            </a:r>
            <a:r>
              <a:rPr lang="fr-BE" altLang="en-US" dirty="0" err="1" smtClean="0"/>
              <a:t>makkelijke</a:t>
            </a:r>
            <a:r>
              <a:rPr lang="fr-BE" altLang="en-US" dirty="0" smtClean="0"/>
              <a:t> </a:t>
            </a:r>
            <a:r>
              <a:rPr lang="fr-BE" altLang="en-US" dirty="0" err="1" smtClean="0"/>
              <a:t>consolidatie</a:t>
            </a:r>
            <a:r>
              <a:rPr lang="fr-BE" altLang="en-US" dirty="0" smtClean="0"/>
              <a:t>’</a:t>
            </a:r>
          </a:p>
          <a:p>
            <a:r>
              <a:rPr lang="nl-BE" altLang="en-US" dirty="0" smtClean="0"/>
              <a:t>Eerste stap naar </a:t>
            </a:r>
            <a:r>
              <a:rPr lang="nl-BE" altLang="en-US" dirty="0" err="1" smtClean="0"/>
              <a:t>cloud</a:t>
            </a:r>
            <a:r>
              <a:rPr lang="nl-BE" altLang="en-US" dirty="0" smtClean="0"/>
              <a:t> is ‘dematerialisatie’</a:t>
            </a:r>
            <a:endParaRPr lang="fr-BE" altLang="en-US" dirty="0" smtClean="0"/>
          </a:p>
          <a:p>
            <a:endParaRPr lang="fr-BE" dirty="0"/>
          </a:p>
        </p:txBody>
      </p:sp>
      <p:sp>
        <p:nvSpPr>
          <p:cNvPr id="8" name="Right Arrow 7"/>
          <p:cNvSpPr/>
          <p:nvPr/>
        </p:nvSpPr>
        <p:spPr>
          <a:xfrm>
            <a:off x="4067937" y="4326919"/>
            <a:ext cx="1080120" cy="47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BE"/>
          </a:p>
        </p:txBody>
      </p:sp>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30</a:t>
            </a:fld>
            <a:endParaRPr lang="fr-BE"/>
          </a:p>
        </p:txBody>
      </p:sp>
    </p:spTree>
    <p:extLst>
      <p:ext uri="{BB962C8B-B14F-4D97-AF65-F5344CB8AC3E}">
        <p14:creationId xmlns:p14="http://schemas.microsoft.com/office/powerpoint/2010/main" val="2717545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475656" y="1484313"/>
            <a:ext cx="6192688" cy="4897015"/>
            <a:chOff x="1475656" y="1484313"/>
            <a:chExt cx="6192688" cy="4897015"/>
          </a:xfrm>
        </p:grpSpPr>
        <p:sp>
          <p:nvSpPr>
            <p:cNvPr id="36" name="Oval 35"/>
            <p:cNvSpPr/>
            <p:nvPr/>
          </p:nvSpPr>
          <p:spPr>
            <a:xfrm>
              <a:off x="1475656" y="1484313"/>
              <a:ext cx="6192688" cy="4897015"/>
            </a:xfrm>
            <a:prstGeom prst="ellipse">
              <a:avLst/>
            </a:prstGeom>
            <a:noFill/>
            <a:ln w="508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288909" y="3256722"/>
              <a:ext cx="2363211" cy="830997"/>
            </a:xfrm>
            <a:prstGeom prst="rect">
              <a:avLst/>
            </a:prstGeom>
            <a:effectLst>
              <a:outerShdw blurRad="50800" dist="38100" dir="2700000" algn="tl" rotWithShape="0">
                <a:prstClr val="black">
                  <a:alpha val="40000"/>
                </a:prstClr>
              </a:outerShdw>
            </a:effectLst>
          </p:spPr>
          <p:txBody>
            <a:bodyPr wrap="none">
              <a:spAutoFit/>
            </a:bodyPr>
            <a:lstStyle/>
            <a:p>
              <a:pPr lvl="0"/>
              <a:r>
                <a:rPr lang="nl-BE" sz="4800" b="1">
                  <a:solidFill>
                    <a:schemeClr val="tx2"/>
                  </a:solidFill>
                </a:rPr>
                <a:t>Synergie</a:t>
              </a:r>
              <a:endParaRPr lang="nl-BE" sz="4800"/>
            </a:p>
          </p:txBody>
        </p:sp>
      </p:grpSp>
      <p:sp>
        <p:nvSpPr>
          <p:cNvPr id="37" name="Title 36"/>
          <p:cNvSpPr>
            <a:spLocks noGrp="1"/>
          </p:cNvSpPr>
          <p:nvPr>
            <p:ph type="title"/>
          </p:nvPr>
        </p:nvSpPr>
        <p:spPr/>
        <p:txBody>
          <a:bodyPr/>
          <a:lstStyle/>
          <a:p>
            <a:r>
              <a:rPr lang="nl-BE" smtClean="0"/>
              <a:t>G-Cloud-’producten’ </a:t>
            </a:r>
            <a:endParaRPr lang="nl-BE" dirty="0"/>
          </a:p>
        </p:txBody>
      </p:sp>
      <p:grpSp>
        <p:nvGrpSpPr>
          <p:cNvPr id="55" name="Group 54"/>
          <p:cNvGrpSpPr/>
          <p:nvPr/>
        </p:nvGrpSpPr>
        <p:grpSpPr>
          <a:xfrm>
            <a:off x="3055440" y="1009861"/>
            <a:ext cx="3033120" cy="1267011"/>
            <a:chOff x="3055440" y="1009861"/>
            <a:chExt cx="3033120" cy="1267011"/>
          </a:xfrm>
        </p:grpSpPr>
        <p:sp>
          <p:nvSpPr>
            <p:cNvPr id="24" name="Oval 23"/>
            <p:cNvSpPr/>
            <p:nvPr/>
          </p:nvSpPr>
          <p:spPr>
            <a:xfrm>
              <a:off x="3055440" y="1009861"/>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5" name="Oval 4"/>
            <p:cNvSpPr/>
            <p:nvPr/>
          </p:nvSpPr>
          <p:spPr>
            <a:xfrm>
              <a:off x="3499630" y="1195410"/>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smtClean="0">
                  <a:solidFill>
                    <a:schemeClr val="bg1"/>
                  </a:solidFill>
                </a:rPr>
                <a:t>Procurement</a:t>
              </a:r>
              <a:endParaRPr lang="nl-BE" sz="2800" b="1" kern="1200">
                <a:solidFill>
                  <a:schemeClr val="bg1"/>
                </a:solidFill>
              </a:endParaRPr>
            </a:p>
          </p:txBody>
        </p:sp>
      </p:grpSp>
      <p:grpSp>
        <p:nvGrpSpPr>
          <p:cNvPr id="52" name="Group 51"/>
          <p:cNvGrpSpPr/>
          <p:nvPr/>
        </p:nvGrpSpPr>
        <p:grpSpPr>
          <a:xfrm>
            <a:off x="5788144" y="2993762"/>
            <a:ext cx="3248352" cy="1356919"/>
            <a:chOff x="5788144" y="2993762"/>
            <a:chExt cx="3248352" cy="1356919"/>
          </a:xfrm>
        </p:grpSpPr>
        <p:sp>
          <p:nvSpPr>
            <p:cNvPr id="27" name="Oval 26"/>
            <p:cNvSpPr/>
            <p:nvPr/>
          </p:nvSpPr>
          <p:spPr>
            <a:xfrm>
              <a:off x="5788144" y="2993762"/>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8" name="Oval 4"/>
            <p:cNvSpPr/>
            <p:nvPr/>
          </p:nvSpPr>
          <p:spPr>
            <a:xfrm>
              <a:off x="6263854" y="3192478"/>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smtClean="0">
                  <a:solidFill>
                    <a:schemeClr val="bg1"/>
                  </a:solidFill>
                </a:rPr>
                <a:t>Services</a:t>
              </a:r>
              <a:endParaRPr lang="nl-BE" sz="2800" b="1" kern="1200">
                <a:solidFill>
                  <a:schemeClr val="bg1"/>
                </a:solidFill>
              </a:endParaRPr>
            </a:p>
          </p:txBody>
        </p:sp>
      </p:grpSp>
      <p:grpSp>
        <p:nvGrpSpPr>
          <p:cNvPr id="54" name="Group 53"/>
          <p:cNvGrpSpPr/>
          <p:nvPr/>
        </p:nvGrpSpPr>
        <p:grpSpPr>
          <a:xfrm>
            <a:off x="107504" y="2993762"/>
            <a:ext cx="3033120" cy="1267011"/>
            <a:chOff x="107504" y="2993762"/>
            <a:chExt cx="3033120" cy="1267011"/>
          </a:xfrm>
        </p:grpSpPr>
        <p:sp>
          <p:nvSpPr>
            <p:cNvPr id="30" name="Oval 29"/>
            <p:cNvSpPr/>
            <p:nvPr/>
          </p:nvSpPr>
          <p:spPr>
            <a:xfrm>
              <a:off x="107504" y="2993762"/>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1" name="Oval 4"/>
            <p:cNvSpPr/>
            <p:nvPr/>
          </p:nvSpPr>
          <p:spPr>
            <a:xfrm>
              <a:off x="551694" y="3179311"/>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smtClean="0">
                  <a:solidFill>
                    <a:schemeClr val="bg1"/>
                  </a:solidFill>
                </a:rPr>
                <a:t>Projecten</a:t>
              </a:r>
              <a:endParaRPr lang="nl-BE" sz="2800" b="1" kern="1200" dirty="0">
                <a:solidFill>
                  <a:schemeClr val="bg1"/>
                </a:solidFill>
              </a:endParaRPr>
            </a:p>
          </p:txBody>
        </p:sp>
      </p:grpSp>
      <p:grpSp>
        <p:nvGrpSpPr>
          <p:cNvPr id="53" name="Group 52"/>
          <p:cNvGrpSpPr/>
          <p:nvPr/>
        </p:nvGrpSpPr>
        <p:grpSpPr>
          <a:xfrm>
            <a:off x="2947824" y="5373216"/>
            <a:ext cx="3248352" cy="1356919"/>
            <a:chOff x="2947824" y="5373216"/>
            <a:chExt cx="3248352" cy="1356919"/>
          </a:xfrm>
        </p:grpSpPr>
        <p:sp>
          <p:nvSpPr>
            <p:cNvPr id="33" name="Oval 32"/>
            <p:cNvSpPr/>
            <p:nvPr/>
          </p:nvSpPr>
          <p:spPr>
            <a:xfrm>
              <a:off x="2947824" y="5373216"/>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4" name="Oval 4"/>
            <p:cNvSpPr/>
            <p:nvPr/>
          </p:nvSpPr>
          <p:spPr>
            <a:xfrm>
              <a:off x="3423534" y="5571932"/>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smtClean="0">
                  <a:solidFill>
                    <a:schemeClr val="bg1"/>
                  </a:solidFill>
                </a:rPr>
                <a:t>Kennis &amp; Expertise</a:t>
              </a:r>
              <a:endParaRPr lang="nl-BE" sz="2800" b="1" kern="1200" dirty="0">
                <a:solidFill>
                  <a:schemeClr val="bg1"/>
                </a:solidFill>
              </a:endParaRPr>
            </a:p>
          </p:txBody>
        </p:sp>
      </p:grpSp>
      <p:grpSp>
        <p:nvGrpSpPr>
          <p:cNvPr id="39" name="Group 38"/>
          <p:cNvGrpSpPr/>
          <p:nvPr/>
        </p:nvGrpSpPr>
        <p:grpSpPr>
          <a:xfrm>
            <a:off x="759450" y="1268760"/>
            <a:ext cx="2081423" cy="1379302"/>
            <a:chOff x="621511" y="2708919"/>
            <a:chExt cx="2081423" cy="1379302"/>
          </a:xfrm>
        </p:grpSpPr>
        <p:sp>
          <p:nvSpPr>
            <p:cNvPr id="40" name="Oval 39"/>
            <p:cNvSpPr/>
            <p:nvPr/>
          </p:nvSpPr>
          <p:spPr>
            <a:xfrm>
              <a:off x="621511" y="3289319"/>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smtClean="0">
                  <a:solidFill>
                    <a:schemeClr val="tx2"/>
                  </a:solidFill>
                  <a:latin typeface="Calibri" panose="020F0502020204030204" pitchFamily="34" charset="0"/>
                </a:rPr>
                <a:t>Samenwerking</a:t>
              </a:r>
              <a:r>
                <a:rPr lang="nl-BE" sz="2000" b="1" dirty="0"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1" name="Picture 4" descr="https://livebinders.files.wordpress.com/2010/10/collaboration_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6928" y="2708919"/>
              <a:ext cx="1306469" cy="979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6149929" y="1394508"/>
            <a:ext cx="2081423" cy="1240754"/>
            <a:chOff x="4120938" y="2856064"/>
            <a:chExt cx="2081423" cy="1240754"/>
          </a:xfrm>
        </p:grpSpPr>
        <p:sp>
          <p:nvSpPr>
            <p:cNvPr id="43" name="Oval 42"/>
            <p:cNvSpPr/>
            <p:nvPr/>
          </p:nvSpPr>
          <p:spPr>
            <a:xfrm>
              <a:off x="4120938" y="3297916"/>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smtClean="0">
                  <a:solidFill>
                    <a:schemeClr val="tx2"/>
                  </a:solidFill>
                  <a:latin typeface="Calibri" panose="020F0502020204030204" pitchFamily="34" charset="0"/>
                </a:rPr>
                <a:t>Efficiëntie</a:t>
              </a:r>
              <a:r>
                <a:rPr lang="nl-BE" sz="2000" b="1" dirty="0"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4" name="Picture 8" descr="http://www.thinkautomation.com/Sitefinity/WebsiteTemplates/Think/App_Themes/images/auto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8415" y="2856064"/>
              <a:ext cx="1306469" cy="738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6149929" y="4440097"/>
            <a:ext cx="2081423" cy="1193972"/>
            <a:chOff x="621511" y="5421585"/>
            <a:chExt cx="2081423" cy="1193972"/>
          </a:xfrm>
        </p:grpSpPr>
        <p:sp>
          <p:nvSpPr>
            <p:cNvPr id="46" name="Oval 45"/>
            <p:cNvSpPr/>
            <p:nvPr/>
          </p:nvSpPr>
          <p:spPr>
            <a:xfrm>
              <a:off x="621511" y="5816655"/>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smtClean="0">
                  <a:solidFill>
                    <a:schemeClr val="tx2"/>
                  </a:solidFill>
                  <a:latin typeface="Calibri" panose="020F0502020204030204" pitchFamily="34" charset="0"/>
                </a:rPr>
                <a:t>Kwaliteit</a:t>
              </a:r>
              <a:r>
                <a:rPr lang="nl-BE" sz="2000" b="1" dirty="0"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7" name="Picture 10" descr="http://www.dcregionrealestate.com/wp-content/uploads/2014/03/top_quality.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198" y="5421585"/>
              <a:ext cx="964049" cy="682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759450" y="4440097"/>
            <a:ext cx="2081423" cy="1293159"/>
            <a:chOff x="4466625" y="5334255"/>
            <a:chExt cx="2081423" cy="1293159"/>
          </a:xfrm>
        </p:grpSpPr>
        <p:sp>
          <p:nvSpPr>
            <p:cNvPr id="49" name="Oval 48"/>
            <p:cNvSpPr/>
            <p:nvPr/>
          </p:nvSpPr>
          <p:spPr>
            <a:xfrm>
              <a:off x="4466625" y="5828512"/>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smtClean="0">
                  <a:solidFill>
                    <a:schemeClr val="tx2"/>
                  </a:solidFill>
                  <a:latin typeface="Calibri" panose="020F0502020204030204" pitchFamily="34" charset="0"/>
                </a:rPr>
                <a:t>Kost</a:t>
              </a:r>
              <a:r>
                <a:rPr lang="nl-BE" sz="2000" b="1" dirty="0" smtClean="0">
                  <a:solidFill>
                    <a:schemeClr val="tx2"/>
                  </a:solidFill>
                  <a:latin typeface="Wingdings" panose="05000000000000000000" pitchFamily="2" charset="2"/>
                </a:rPr>
                <a:t>â</a:t>
              </a:r>
              <a:endParaRPr lang="nl-BE" sz="2000" b="1" dirty="0">
                <a:solidFill>
                  <a:schemeClr val="tx2"/>
                </a:solidFill>
                <a:latin typeface="Symbol" panose="05050102010706020507" pitchFamily="18" charset="2"/>
              </a:endParaRPr>
            </a:p>
          </p:txBody>
        </p:sp>
        <p:pic>
          <p:nvPicPr>
            <p:cNvPr id="50" name="Picture 6" descr="http://www.addit.pl/new/images/stories/cost%20reduction%20projects.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54102" y="5334255"/>
              <a:ext cx="1295827" cy="8684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Date Placeholder 1"/>
          <p:cNvSpPr>
            <a:spLocks noGrp="1"/>
          </p:cNvSpPr>
          <p:nvPr>
            <p:ph type="dt" sz="half" idx="10"/>
          </p:nvPr>
        </p:nvSpPr>
        <p:spPr/>
        <p:txBody>
          <a:bodyPr/>
          <a:lstStyle/>
          <a:p>
            <a:r>
              <a:rPr lang="fr-FR" smtClean="0"/>
              <a:t>30/03/2019</a:t>
            </a:r>
            <a:endParaRPr lang="nl-BE" dirty="0"/>
          </a:p>
        </p:txBody>
      </p:sp>
      <p:sp>
        <p:nvSpPr>
          <p:cNvPr id="3" name="Slide Number Placeholder 2"/>
          <p:cNvSpPr>
            <a:spLocks noGrp="1"/>
          </p:cNvSpPr>
          <p:nvPr>
            <p:ph type="sldNum" sz="quarter" idx="12"/>
          </p:nvPr>
        </p:nvSpPr>
        <p:spPr/>
        <p:txBody>
          <a:bodyPr/>
          <a:lstStyle/>
          <a:p>
            <a:fld id="{13B540AB-6939-4937-A918-1D15FF1C7CE3}" type="slidenum">
              <a:rPr lang="nl-BE" smtClean="0"/>
              <a:pPr/>
              <a:t>31</a:t>
            </a:fld>
            <a:endParaRPr lang="nl-BE" dirty="0"/>
          </a:p>
        </p:txBody>
      </p:sp>
    </p:spTree>
    <p:extLst>
      <p:ext uri="{BB962C8B-B14F-4D97-AF65-F5344CB8AC3E}">
        <p14:creationId xmlns:p14="http://schemas.microsoft.com/office/powerpoint/2010/main" val="269075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 Cloud deployment models</a:t>
            </a:r>
            <a:endParaRPr lang="fr-FR" dirty="0"/>
          </a:p>
        </p:txBody>
      </p:sp>
      <p:grpSp>
        <p:nvGrpSpPr>
          <p:cNvPr id="7" name="Group 6"/>
          <p:cNvGrpSpPr/>
          <p:nvPr/>
        </p:nvGrpSpPr>
        <p:grpSpPr>
          <a:xfrm>
            <a:off x="251519" y="944724"/>
            <a:ext cx="9141569" cy="5629748"/>
            <a:chOff x="251519" y="944724"/>
            <a:chExt cx="9141569" cy="5629748"/>
          </a:xfrm>
        </p:grpSpPr>
        <p:grpSp>
          <p:nvGrpSpPr>
            <p:cNvPr id="8" name="Group 7"/>
            <p:cNvGrpSpPr/>
            <p:nvPr/>
          </p:nvGrpSpPr>
          <p:grpSpPr>
            <a:xfrm>
              <a:off x="946200" y="1268760"/>
              <a:ext cx="7380820" cy="4464496"/>
              <a:chOff x="946200" y="1268760"/>
              <a:chExt cx="7380820" cy="4464496"/>
            </a:xfrm>
          </p:grpSpPr>
          <p:cxnSp>
            <p:nvCxnSpPr>
              <p:cNvPr id="89" name="Straight Connector 88"/>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51519" y="1412776"/>
              <a:ext cx="509984" cy="4680520"/>
              <a:chOff x="251519" y="1412776"/>
              <a:chExt cx="509984" cy="4680520"/>
            </a:xfrm>
          </p:grpSpPr>
          <p:cxnSp>
            <p:nvCxnSpPr>
              <p:cNvPr id="85" name="Straight Arrow Connector 84"/>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sp>
            <p:nvSpPr>
              <p:cNvPr id="87" name="TextBox 86"/>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88" name="TextBox 87"/>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grpSp>
        <p:grpSp>
          <p:nvGrpSpPr>
            <p:cNvPr id="10" name="Group 9"/>
            <p:cNvGrpSpPr/>
            <p:nvPr/>
          </p:nvGrpSpPr>
          <p:grpSpPr>
            <a:xfrm>
              <a:off x="906990" y="5990283"/>
              <a:ext cx="7452344" cy="584189"/>
              <a:chOff x="906990" y="5990283"/>
              <a:chExt cx="7452344" cy="584189"/>
            </a:xfrm>
          </p:grpSpPr>
          <p:cxnSp>
            <p:nvCxnSpPr>
              <p:cNvPr id="80" name="Straight Arrow Connector 7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82" name="TextBox 81"/>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84" name="TextBox 83"/>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grpSp>
        <p:grpSp>
          <p:nvGrpSpPr>
            <p:cNvPr id="11" name="Group 10"/>
            <p:cNvGrpSpPr/>
            <p:nvPr/>
          </p:nvGrpSpPr>
          <p:grpSpPr>
            <a:xfrm>
              <a:off x="975283" y="2668270"/>
              <a:ext cx="3571317" cy="1639357"/>
              <a:chOff x="975283" y="2668270"/>
              <a:chExt cx="3571317" cy="1639357"/>
            </a:xfrm>
          </p:grpSpPr>
          <p:sp>
            <p:nvSpPr>
              <p:cNvPr id="66" name="TextBox 65"/>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pic>
            <p:nvPicPr>
              <p:cNvPr id="67" name="Picture 6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68" name="Picture 6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pic>
            <p:nvPicPr>
              <p:cNvPr id="69"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p:cNvGrpSpPr/>
              <p:nvPr/>
            </p:nvGrpSpPr>
            <p:grpSpPr>
              <a:xfrm>
                <a:off x="975283" y="3149672"/>
                <a:ext cx="882098" cy="603364"/>
                <a:chOff x="975283" y="3149672"/>
                <a:chExt cx="882098" cy="603364"/>
              </a:xfrm>
            </p:grpSpPr>
            <p:pic>
              <p:nvPicPr>
                <p:cNvPr id="77" name="Picture 7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78" name="Picture 7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79" name="Rectangle 78"/>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cxnSp>
            <p:nvCxnSpPr>
              <p:cNvPr id="73" name="Straight Arrow Connector 72"/>
              <p:cNvCxnSpPr>
                <a:stCxn id="79" idx="3"/>
                <a:endCxn id="69"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74" name="Rectangle 7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p:cNvCxnSpPr>
                <a:stCxn id="68"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7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a:off x="4636610" y="2636912"/>
              <a:ext cx="4756478" cy="1670715"/>
              <a:chOff x="4636610" y="2636912"/>
              <a:chExt cx="4756478" cy="1670715"/>
            </a:xfrm>
          </p:grpSpPr>
          <p:sp>
            <p:nvSpPr>
              <p:cNvPr id="52" name="TextBox 51"/>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grpSp>
            <p:nvGrpSpPr>
              <p:cNvPr id="53" name="Group 52"/>
              <p:cNvGrpSpPr/>
              <p:nvPr/>
            </p:nvGrpSpPr>
            <p:grpSpPr>
              <a:xfrm>
                <a:off x="6978666" y="2986983"/>
                <a:ext cx="928742" cy="928742"/>
                <a:chOff x="6782780" y="3149672"/>
                <a:chExt cx="928742" cy="928742"/>
              </a:xfrm>
            </p:grpSpPr>
            <p:pic>
              <p:nvPicPr>
                <p:cNvPr id="64"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icons.iconarchive.com/icons/custom-icon-design/pretty-office-12/512/cloud-icon.png"/>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5905205" y="3704263"/>
                <a:ext cx="882098" cy="603364"/>
                <a:chOff x="975283" y="3149672"/>
                <a:chExt cx="882098" cy="603364"/>
              </a:xfrm>
            </p:grpSpPr>
            <p:pic>
              <p:nvPicPr>
                <p:cNvPr id="61" name="Picture 6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2" name="Picture 6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63" name="Rectangle 62"/>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074824" y="3044768"/>
                <a:ext cx="882098" cy="603364"/>
                <a:chOff x="975283" y="3149672"/>
                <a:chExt cx="882098" cy="603364"/>
              </a:xfrm>
            </p:grpSpPr>
            <p:pic>
              <p:nvPicPr>
                <p:cNvPr id="58" name="Picture 5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59" name="Picture 5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60" name="Rectangle 59"/>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Arrow Connector 55"/>
              <p:cNvCxnSpPr>
                <a:endCxn id="65"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63"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4451902" y="4328289"/>
              <a:ext cx="4846246" cy="1469613"/>
              <a:chOff x="4451902" y="4328289"/>
              <a:chExt cx="4846246" cy="1469613"/>
            </a:xfrm>
          </p:grpSpPr>
          <p:sp>
            <p:nvSpPr>
              <p:cNvPr id="43" name="TextBox 42"/>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grpSp>
            <p:nvGrpSpPr>
              <p:cNvPr id="44" name="Group 43"/>
              <p:cNvGrpSpPr/>
              <p:nvPr/>
            </p:nvGrpSpPr>
            <p:grpSpPr>
              <a:xfrm>
                <a:off x="6694659" y="4697621"/>
                <a:ext cx="1120431" cy="1100281"/>
                <a:chOff x="6782780" y="3149672"/>
                <a:chExt cx="928742" cy="928742"/>
              </a:xfrm>
            </p:grpSpPr>
            <p:pic>
              <p:nvPicPr>
                <p:cNvPr id="50" name="Picture 4" descr="http://icons.iconarchive.com/icons/custom-icon-design/pretty-office-12/512/cloud-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icons.iconarchive.com/icons/custom-icon-design/pretty-office-12/512/cloud-icon.pn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5189728" y="5084210"/>
                <a:ext cx="882098" cy="603364"/>
                <a:chOff x="975283" y="3149672"/>
                <a:chExt cx="882098" cy="603364"/>
              </a:xfrm>
            </p:grpSpPr>
            <p:pic>
              <p:nvPicPr>
                <p:cNvPr id="47" name="Picture 4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48" name="Picture 4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49" name="Rectangle 48"/>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Arrow Connector 45"/>
              <p:cNvCxnSpPr>
                <a:endCxn id="51"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a:off x="975048" y="4365104"/>
              <a:ext cx="3520994" cy="1512168"/>
              <a:chOff x="975048" y="4365104"/>
              <a:chExt cx="3520994" cy="1512168"/>
            </a:xfrm>
          </p:grpSpPr>
          <p:sp>
            <p:nvSpPr>
              <p:cNvPr id="32" name="TextBox 31"/>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33"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35" name="Picture 3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36" name="Rectangle 35"/>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38" name="Picture 3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39" name="Straight Arrow Connector 38"/>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37"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5" name="Group 14"/>
            <p:cNvGrpSpPr/>
            <p:nvPr/>
          </p:nvGrpSpPr>
          <p:grpSpPr>
            <a:xfrm>
              <a:off x="5111805" y="1104513"/>
              <a:ext cx="3393695" cy="1406555"/>
              <a:chOff x="5111805" y="1104513"/>
              <a:chExt cx="3393695" cy="1406555"/>
            </a:xfrm>
          </p:grpSpPr>
          <p:sp>
            <p:nvSpPr>
              <p:cNvPr id="19" name="TextBox 18"/>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pic>
            <p:nvPicPr>
              <p:cNvPr id="20"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22" name="Picture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23" name="Rectangle 22"/>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623402" y="1256023"/>
                <a:ext cx="882098" cy="603364"/>
                <a:chOff x="975283" y="3149672"/>
                <a:chExt cx="882098" cy="603364"/>
              </a:xfrm>
            </p:grpSpPr>
            <p:pic>
              <p:nvPicPr>
                <p:cNvPr id="29" name="Picture 2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0" name="Picture 2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1" name="Rectangle 30"/>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1"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28"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grpSp>
          <p:nvGrpSpPr>
            <p:cNvPr id="16" name="Group 15"/>
            <p:cNvGrpSpPr/>
            <p:nvPr/>
          </p:nvGrpSpPr>
          <p:grpSpPr>
            <a:xfrm>
              <a:off x="459812" y="944724"/>
              <a:ext cx="8666167" cy="3456595"/>
              <a:chOff x="459812" y="944724"/>
              <a:chExt cx="8666167" cy="3456595"/>
            </a:xfrm>
          </p:grpSpPr>
          <p:sp>
            <p:nvSpPr>
              <p:cNvPr id="17" name="Rounded Rectangle 16"/>
              <p:cNvSpPr/>
              <p:nvPr/>
            </p:nvSpPr>
            <p:spPr>
              <a:xfrm>
                <a:off x="791580" y="944724"/>
                <a:ext cx="8334399" cy="3456595"/>
              </a:xfrm>
              <a:prstGeom prst="roundRect">
                <a:avLst/>
              </a:prstGeom>
              <a:solidFill>
                <a:srgbClr val="FF9933">
                  <a:alpha val="13725"/>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tIns="0" rtlCol="0" anchor="t"/>
              <a:lstStyle/>
              <a:p>
                <a:r>
                  <a:rPr lang="nl-BE" sz="2800" dirty="0" smtClean="0">
                    <a:solidFill>
                      <a:schemeClr val="tx1"/>
                    </a:solidFill>
                  </a:rPr>
                  <a:t>			 </a:t>
                </a:r>
                <a:r>
                  <a:rPr lang="nl-BE" sz="2800" dirty="0" err="1" smtClean="0">
                    <a:solidFill>
                      <a:schemeClr val="accent6">
                        <a:lumMod val="50000"/>
                      </a:schemeClr>
                    </a:solidFill>
                  </a:rPr>
                  <a:t>Hybrid</a:t>
                </a:r>
                <a:r>
                  <a:rPr lang="nl-BE" sz="2400" dirty="0" smtClean="0">
                    <a:solidFill>
                      <a:schemeClr val="accent6">
                        <a:lumMod val="50000"/>
                      </a:schemeClr>
                    </a:solidFill>
                  </a:rPr>
                  <a:t> </a:t>
                </a:r>
                <a:endParaRPr lang="en-US" sz="2400" dirty="0">
                  <a:solidFill>
                    <a:schemeClr val="accent6">
                      <a:lumMod val="50000"/>
                    </a:schemeClr>
                  </a:solidFill>
                </a:endParaRPr>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162120">
                <a:off x="459812" y="1002214"/>
                <a:ext cx="1784640" cy="1008322"/>
              </a:xfrm>
              <a:prstGeom prst="rect">
                <a:avLst/>
              </a:prstGeom>
            </p:spPr>
          </p:pic>
        </p:grpSp>
      </p:grpSp>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32</a:t>
            </a:fld>
            <a:endParaRPr lang="fr-BE"/>
          </a:p>
        </p:txBody>
      </p:sp>
    </p:spTree>
    <p:extLst>
      <p:ext uri="{BB962C8B-B14F-4D97-AF65-F5344CB8AC3E}">
        <p14:creationId xmlns:p14="http://schemas.microsoft.com/office/powerpoint/2010/main" val="3182067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G-Cloud impact: voorbeelden</a:t>
            </a:r>
            <a:endParaRPr lang="fr-BE" dirty="0"/>
          </a:p>
        </p:txBody>
      </p:sp>
      <p:sp>
        <p:nvSpPr>
          <p:cNvPr id="3" name="Content Placeholder 2"/>
          <p:cNvSpPr>
            <a:spLocks noGrp="1"/>
          </p:cNvSpPr>
          <p:nvPr>
            <p:ph idx="1"/>
          </p:nvPr>
        </p:nvSpPr>
        <p:spPr/>
        <p:txBody>
          <a:bodyPr/>
          <a:lstStyle/>
          <a:p>
            <a:r>
              <a:rPr lang="nl-BE" dirty="0" smtClean="0"/>
              <a:t>Gecentraliseerde licentieonderhandelingen &amp; </a:t>
            </a:r>
            <a:r>
              <a:rPr lang="nl-BE" dirty="0" err="1" smtClean="0"/>
              <a:t>standaardisatieinitiatief</a:t>
            </a:r>
            <a:r>
              <a:rPr lang="nl-BE" dirty="0" smtClean="0"/>
              <a:t> met Microsoft: extra kortingen bekomen op O365 licenties ( ~ 3 M€ jaarlijks voordeel)</a:t>
            </a:r>
          </a:p>
          <a:p>
            <a:endParaRPr lang="nl-BE" dirty="0" smtClean="0"/>
          </a:p>
          <a:p>
            <a:r>
              <a:rPr lang="nl-BE" dirty="0" err="1" smtClean="0"/>
              <a:t>chaalvergroting</a:t>
            </a:r>
            <a:r>
              <a:rPr lang="nl-BE" dirty="0" smtClean="0"/>
              <a:t> =&gt; dalende kostprijs G-Cloud diensten: </a:t>
            </a:r>
            <a:r>
              <a:rPr lang="nl-BE" dirty="0" err="1" smtClean="0"/>
              <a:t>compute</a:t>
            </a:r>
            <a:r>
              <a:rPr lang="nl-BE" dirty="0" smtClean="0"/>
              <a:t> -12%, storage -40% in 9 maanden tijd</a:t>
            </a:r>
          </a:p>
          <a:p>
            <a:endParaRPr lang="nl-BE" dirty="0" smtClean="0"/>
          </a:p>
          <a:p>
            <a:r>
              <a:rPr lang="nl-BE" dirty="0" smtClean="0"/>
              <a:t>Inventaris van opdrachtcentrales </a:t>
            </a:r>
            <a:r>
              <a:rPr lang="nl-BE" dirty="0" smtClean="0">
                <a:sym typeface="Wingdings" panose="05000000000000000000" pitchFamily="2" charset="2"/>
              </a:rPr>
              <a:t> h</a:t>
            </a:r>
            <a:r>
              <a:rPr lang="nl-BE" dirty="0" smtClean="0"/>
              <a:t>ergebruik van opdrachtencentrales op grote schaal  </a:t>
            </a:r>
            <a:endParaRPr lang="fr-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33</a:t>
            </a:fld>
            <a:endParaRPr lang="fr-BE"/>
          </a:p>
        </p:txBody>
      </p:sp>
    </p:spTree>
    <p:extLst>
      <p:ext uri="{BB962C8B-B14F-4D97-AF65-F5344CB8AC3E}">
        <p14:creationId xmlns:p14="http://schemas.microsoft.com/office/powerpoint/2010/main" val="2979567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a:t>
            </a:r>
            <a:r>
              <a:rPr lang="en-US" dirty="0" err="1" smtClean="0"/>
              <a:t>hergebruik</a:t>
            </a:r>
            <a:r>
              <a:rPr lang="en-US" dirty="0" smtClean="0"/>
              <a:t> van </a:t>
            </a:r>
            <a:r>
              <a:rPr lang="en-US" dirty="0" err="1" smtClean="0"/>
              <a:t>contracten</a:t>
            </a:r>
            <a:r>
              <a:rPr lang="en-US" dirty="0" smtClean="0"/>
              <a:t> </a:t>
            </a:r>
            <a:endParaRPr lang="en-US" dirty="0"/>
          </a:p>
        </p:txBody>
      </p:sp>
      <p:pic>
        <p:nvPicPr>
          <p:cNvPr id="7" name="Picture 6"/>
          <p:cNvPicPr>
            <a:picLocks noChangeAspect="1"/>
          </p:cNvPicPr>
          <p:nvPr/>
        </p:nvPicPr>
        <p:blipFill>
          <a:blip r:embed="rId2"/>
          <a:stretch>
            <a:fillRect/>
          </a:stretch>
        </p:blipFill>
        <p:spPr>
          <a:xfrm>
            <a:off x="179512" y="1628800"/>
            <a:ext cx="8827688" cy="4587464"/>
          </a:xfrm>
          <a:prstGeom prst="rect">
            <a:avLst/>
          </a:prstGeom>
        </p:spPr>
      </p:pic>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34</a:t>
            </a:fld>
            <a:endParaRPr lang="fr-BE"/>
          </a:p>
        </p:txBody>
      </p:sp>
    </p:spTree>
    <p:extLst>
      <p:ext uri="{BB962C8B-B14F-4D97-AF65-F5344CB8AC3E}">
        <p14:creationId xmlns:p14="http://schemas.microsoft.com/office/powerpoint/2010/main" val="1047477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G-Cloud impact: voorbeelden</a:t>
            </a:r>
            <a:endParaRPr lang="fr-BE" dirty="0"/>
          </a:p>
        </p:txBody>
      </p:sp>
      <p:sp>
        <p:nvSpPr>
          <p:cNvPr id="6" name="Content Placeholder 5"/>
          <p:cNvSpPr>
            <a:spLocks noGrp="1"/>
          </p:cNvSpPr>
          <p:nvPr>
            <p:ph idx="1"/>
          </p:nvPr>
        </p:nvSpPr>
        <p:spPr/>
        <p:txBody>
          <a:bodyPr/>
          <a:lstStyle/>
          <a:p>
            <a:r>
              <a:rPr lang="nl-BE" dirty="0" err="1" smtClean="0"/>
              <a:t>Unified</a:t>
            </a:r>
            <a:r>
              <a:rPr lang="nl-BE" dirty="0" smtClean="0"/>
              <a:t> Communications – telefonie, mail, chat, </a:t>
            </a:r>
            <a:r>
              <a:rPr lang="nl-BE" dirty="0" err="1" smtClean="0"/>
              <a:t>conferencing</a:t>
            </a:r>
            <a:endParaRPr lang="nl-BE" dirty="0" smtClean="0"/>
          </a:p>
          <a:p>
            <a:pPr lvl="1"/>
            <a:r>
              <a:rPr lang="nl-BE" dirty="0" smtClean="0"/>
              <a:t>lokale voordelen: NWOW, betere/snellere communicatie tussen medewerkers</a:t>
            </a:r>
          </a:p>
          <a:p>
            <a:pPr lvl="1"/>
            <a:r>
              <a:rPr lang="nl-BE" dirty="0" smtClean="0"/>
              <a:t>globale voordelen: standaardisatie, vlottere communicatie tussen overheidsdiensten</a:t>
            </a:r>
          </a:p>
          <a:p>
            <a:pPr lvl="1"/>
            <a:r>
              <a:rPr lang="nl-BE" dirty="0" smtClean="0"/>
              <a:t>veel interesse: 15+ overheidsinstellingen ingestapt</a:t>
            </a:r>
          </a:p>
          <a:p>
            <a:endParaRPr lang="nl-BE" dirty="0" smtClean="0"/>
          </a:p>
          <a:p>
            <a:r>
              <a:rPr lang="nl-BE" dirty="0" err="1" smtClean="0"/>
              <a:t>Communities</a:t>
            </a:r>
            <a:r>
              <a:rPr lang="nl-BE" dirty="0" smtClean="0"/>
              <a:t> / kennisdeling</a:t>
            </a:r>
          </a:p>
          <a:p>
            <a:pPr lvl="1"/>
            <a:r>
              <a:rPr lang="nl-BE" dirty="0" smtClean="0"/>
              <a:t>kennisuitwisseling via diverse fora met IT-managers/personeel</a:t>
            </a:r>
          </a:p>
          <a:p>
            <a:pPr lvl="1"/>
            <a:r>
              <a:rPr lang="fr-BE" dirty="0" err="1" smtClean="0"/>
              <a:t>gemengde</a:t>
            </a:r>
            <a:r>
              <a:rPr lang="fr-BE" dirty="0" smtClean="0"/>
              <a:t> </a:t>
            </a:r>
            <a:r>
              <a:rPr lang="fr-BE" dirty="0" err="1" smtClean="0"/>
              <a:t>beheerteams</a:t>
            </a:r>
            <a:r>
              <a:rPr lang="fr-BE" dirty="0" smtClean="0"/>
              <a:t> (cross-</a:t>
            </a:r>
            <a:r>
              <a:rPr lang="fr-BE" dirty="0" err="1" smtClean="0"/>
              <a:t>institutioneel</a:t>
            </a:r>
            <a:r>
              <a:rPr lang="fr-BE" dirty="0" smtClean="0"/>
              <a:t>)</a:t>
            </a:r>
          </a:p>
          <a:p>
            <a:pPr lvl="1"/>
            <a:r>
              <a:rPr lang="fr-BE" dirty="0" err="1" smtClean="0"/>
              <a:t>Sharepoint</a:t>
            </a:r>
            <a:r>
              <a:rPr lang="fr-BE" dirty="0" smtClean="0"/>
              <a:t> Online / </a:t>
            </a:r>
            <a:r>
              <a:rPr lang="fr-BE" dirty="0" err="1" smtClean="0"/>
              <a:t>BeConnected</a:t>
            </a:r>
            <a:r>
              <a:rPr lang="fr-BE" dirty="0" smtClean="0"/>
              <a:t> </a:t>
            </a:r>
            <a:r>
              <a:rPr lang="fr-BE" dirty="0" err="1" smtClean="0"/>
              <a:t>als</a:t>
            </a:r>
            <a:r>
              <a:rPr lang="fr-BE" dirty="0" smtClean="0"/>
              <a:t> </a:t>
            </a:r>
            <a:r>
              <a:rPr lang="fr-BE" dirty="0" err="1" smtClean="0"/>
              <a:t>ondersteunend</a:t>
            </a:r>
            <a:r>
              <a:rPr lang="fr-BE" dirty="0" smtClean="0"/>
              <a:t> </a:t>
            </a:r>
            <a:r>
              <a:rPr lang="fr-BE" dirty="0" err="1" smtClean="0"/>
              <a:t>platform</a:t>
            </a:r>
            <a:endParaRPr lang="fr-BE" dirty="0" smtClean="0"/>
          </a:p>
          <a:p>
            <a:pPr lvl="1"/>
            <a:endParaRPr lang="nl-BE" dirty="0" smtClean="0"/>
          </a:p>
          <a:p>
            <a:endParaRPr lang="nl-BE" dirty="0"/>
          </a:p>
        </p:txBody>
      </p:sp>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35</a:t>
            </a:fld>
            <a:endParaRPr lang="fr-BE"/>
          </a:p>
        </p:txBody>
      </p:sp>
    </p:spTree>
    <p:extLst>
      <p:ext uri="{BB962C8B-B14F-4D97-AF65-F5344CB8AC3E}">
        <p14:creationId xmlns:p14="http://schemas.microsoft.com/office/powerpoint/2010/main" val="802909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err="1" smtClean="0"/>
              <a:t>Opkomst</a:t>
            </a:r>
            <a:r>
              <a:rPr lang="en-GB" noProof="0" dirty="0" smtClean="0"/>
              <a:t> van (</a:t>
            </a:r>
            <a:r>
              <a:rPr lang="en-GB" noProof="0" dirty="0"/>
              <a:t>public) </a:t>
            </a:r>
            <a:r>
              <a:rPr lang="en-GB" noProof="0" dirty="0" smtClean="0"/>
              <a:t>cloud</a:t>
            </a:r>
            <a:endParaRPr lang="en-GB" noProof="0" dirty="0"/>
          </a:p>
        </p:txBody>
      </p:sp>
      <p:sp>
        <p:nvSpPr>
          <p:cNvPr id="3" name="Text Placeholder 2"/>
          <p:cNvSpPr>
            <a:spLocks noGrp="1"/>
          </p:cNvSpPr>
          <p:nvPr>
            <p:ph type="body" sz="quarter" idx="13"/>
          </p:nvPr>
        </p:nvSpPr>
        <p:spPr>
          <a:xfrm>
            <a:off x="395536" y="4653136"/>
            <a:ext cx="8748464" cy="1988840"/>
          </a:xfrm>
        </p:spPr>
        <p:txBody>
          <a:bodyPr>
            <a:normAutofit/>
          </a:bodyPr>
          <a:lstStyle/>
          <a:p>
            <a:r>
              <a:rPr lang="en-GB" noProof="0" dirty="0" err="1" smtClean="0"/>
              <a:t>Globaal</a:t>
            </a:r>
            <a:r>
              <a:rPr lang="en-GB" noProof="0" dirty="0" smtClean="0"/>
              <a:t> </a:t>
            </a:r>
            <a:r>
              <a:rPr lang="en-GB" noProof="0" dirty="0" err="1" smtClean="0"/>
              <a:t>standpunt</a:t>
            </a:r>
            <a:r>
              <a:rPr lang="en-GB" noProof="0" dirty="0" smtClean="0"/>
              <a:t> van </a:t>
            </a:r>
            <a:r>
              <a:rPr lang="en-GB" noProof="0" dirty="0" err="1" smtClean="0"/>
              <a:t>overheid</a:t>
            </a:r>
            <a:r>
              <a:rPr lang="en-GB" noProof="0" dirty="0" smtClean="0"/>
              <a:t> </a:t>
            </a:r>
            <a:r>
              <a:rPr lang="en-GB" noProof="0" dirty="0" err="1" smtClean="0"/>
              <a:t>noodzakelijk</a:t>
            </a:r>
            <a:endParaRPr lang="en-GB" dirty="0"/>
          </a:p>
          <a:p>
            <a:pPr lvl="1"/>
            <a:r>
              <a:rPr lang="en-GB" noProof="0" dirty="0" smtClean="0"/>
              <a:t>public </a:t>
            </a:r>
            <a:r>
              <a:rPr lang="en-GB" noProof="0" dirty="0"/>
              <a:t>c</a:t>
            </a:r>
            <a:r>
              <a:rPr lang="en-GB" noProof="0" dirty="0" smtClean="0"/>
              <a:t>loud policy</a:t>
            </a:r>
            <a:endParaRPr lang="en-GB" noProof="0" dirty="0"/>
          </a:p>
          <a:p>
            <a:pPr lvl="1"/>
            <a:r>
              <a:rPr lang="en-GB" dirty="0" err="1"/>
              <a:t>g</a:t>
            </a:r>
            <a:r>
              <a:rPr lang="en-GB" noProof="0" dirty="0" err="1" smtClean="0"/>
              <a:t>ebaseerd</a:t>
            </a:r>
            <a:r>
              <a:rPr lang="en-GB" noProof="0" dirty="0" smtClean="0"/>
              <a:t> op </a:t>
            </a:r>
            <a:r>
              <a:rPr lang="en-GB" noProof="0" dirty="0" err="1" smtClean="0"/>
              <a:t>informatieclassificatie</a:t>
            </a:r>
            <a:endParaRPr lang="en-GB" noProof="0" dirty="0" smtClean="0"/>
          </a:p>
          <a:p>
            <a:pPr lvl="1"/>
            <a:r>
              <a:rPr lang="en-GB" dirty="0"/>
              <a:t>m</a:t>
            </a:r>
            <a:r>
              <a:rPr lang="en-GB" noProof="0" dirty="0" smtClean="0"/>
              <a:t>et </a:t>
            </a:r>
            <a:r>
              <a:rPr lang="en-GB" noProof="0" dirty="0" err="1" smtClean="0"/>
              <a:t>gepast</a:t>
            </a:r>
            <a:r>
              <a:rPr lang="en-GB" noProof="0" dirty="0" smtClean="0"/>
              <a:t> </a:t>
            </a:r>
            <a:r>
              <a:rPr lang="en-GB" noProof="0" dirty="0" err="1" smtClean="0"/>
              <a:t>organisationele</a:t>
            </a:r>
            <a:r>
              <a:rPr lang="en-GB" noProof="0" dirty="0" smtClean="0"/>
              <a:t>, </a:t>
            </a:r>
            <a:r>
              <a:rPr lang="en-GB" noProof="0" dirty="0" err="1" smtClean="0"/>
              <a:t>tehcnische</a:t>
            </a:r>
            <a:r>
              <a:rPr lang="en-GB" noProof="0" dirty="0" smtClean="0"/>
              <a:t> </a:t>
            </a:r>
            <a:r>
              <a:rPr lang="en-GB" noProof="0" dirty="0" err="1" smtClean="0"/>
              <a:t>en</a:t>
            </a:r>
            <a:r>
              <a:rPr lang="en-GB" noProof="0" dirty="0" smtClean="0"/>
              <a:t> </a:t>
            </a:r>
            <a:r>
              <a:rPr lang="en-GB" noProof="0" dirty="0" err="1" smtClean="0"/>
              <a:t>contractuele</a:t>
            </a:r>
            <a:r>
              <a:rPr lang="en-GB" noProof="0" dirty="0" smtClean="0"/>
              <a:t> </a:t>
            </a:r>
            <a:r>
              <a:rPr lang="en-GB" noProof="0" dirty="0" err="1" smtClean="0"/>
              <a:t>maatregelen</a:t>
            </a:r>
            <a:endParaRPr lang="en-GB" noProof="0" dirty="0" smtClean="0"/>
          </a:p>
          <a:p>
            <a:pPr lvl="1"/>
            <a:r>
              <a:rPr lang="en-GB" dirty="0" err="1"/>
              <a:t>h</a:t>
            </a:r>
            <a:r>
              <a:rPr lang="en-GB" dirty="0" err="1" smtClean="0"/>
              <a:t>ybride</a:t>
            </a:r>
            <a:r>
              <a:rPr lang="en-GB" dirty="0" smtClean="0"/>
              <a:t> </a:t>
            </a:r>
            <a:r>
              <a:rPr lang="en-GB" dirty="0" err="1" smtClean="0"/>
              <a:t>aanpak</a:t>
            </a:r>
            <a:r>
              <a:rPr lang="en-GB" dirty="0" smtClean="0"/>
              <a:t> </a:t>
            </a:r>
          </a:p>
        </p:txBody>
      </p:sp>
      <p:pic>
        <p:nvPicPr>
          <p:cNvPr id="5" name="Picture 2" descr="AWS vs Azure vs Google"/>
          <p:cNvPicPr>
            <a:picLocks noChangeAspect="1" noChangeArrowheads="1"/>
          </p:cNvPicPr>
          <p:nvPr/>
        </p:nvPicPr>
        <p:blipFill rotWithShape="1">
          <a:blip r:embed="rId2">
            <a:extLst>
              <a:ext uri="{28A0092B-C50C-407E-A947-70E740481C1C}">
                <a14:useLocalDpi xmlns:a14="http://schemas.microsoft.com/office/drawing/2010/main" val="0"/>
              </a:ext>
            </a:extLst>
          </a:blip>
          <a:srcRect b="19672"/>
          <a:stretch/>
        </p:blipFill>
        <p:spPr bwMode="auto">
          <a:xfrm>
            <a:off x="632248" y="1259288"/>
            <a:ext cx="8064896" cy="31885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97317" y="4129916"/>
            <a:ext cx="4734758" cy="523220"/>
          </a:xfrm>
          <a:prstGeom prst="rect">
            <a:avLst/>
          </a:prstGeom>
          <a:noFill/>
        </p:spPr>
        <p:txBody>
          <a:bodyPr wrap="none" rtlCol="0">
            <a:spAutoFit/>
          </a:bodyPr>
          <a:lstStyle/>
          <a:p>
            <a:r>
              <a:rPr lang="en-US" sz="2800" dirty="0" smtClean="0"/>
              <a:t>Amazon vs Microsoft vs Google</a:t>
            </a:r>
            <a:endParaRPr lang="en-US" sz="2800" dirty="0"/>
          </a:p>
        </p:txBody>
      </p:sp>
      <p:sp>
        <p:nvSpPr>
          <p:cNvPr id="4" name="Date Placeholder 3"/>
          <p:cNvSpPr>
            <a:spLocks noGrp="1"/>
          </p:cNvSpPr>
          <p:nvPr>
            <p:ph type="dt" sz="half" idx="10"/>
          </p:nvPr>
        </p:nvSpPr>
        <p:spPr/>
        <p:txBody>
          <a:bodyPr/>
          <a:lstStyle/>
          <a:p>
            <a:r>
              <a:rPr lang="fr-FR" smtClean="0"/>
              <a:t>30/03/2019</a:t>
            </a:r>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pPr/>
              <a:t>36</a:t>
            </a:fld>
            <a:endParaRPr lang="nl-BE" dirty="0"/>
          </a:p>
        </p:txBody>
      </p:sp>
    </p:spTree>
    <p:extLst>
      <p:ext uri="{BB962C8B-B14F-4D97-AF65-F5344CB8AC3E}">
        <p14:creationId xmlns:p14="http://schemas.microsoft.com/office/powerpoint/2010/main" val="1094810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Public cloud - aandachtspunten</a:t>
            </a:r>
            <a:endParaRPr lang="en-GB" noProof="0" dirty="0"/>
          </a:p>
        </p:txBody>
      </p:sp>
      <p:sp>
        <p:nvSpPr>
          <p:cNvPr id="8" name="Content Placeholder 7"/>
          <p:cNvSpPr>
            <a:spLocks noGrp="1"/>
          </p:cNvSpPr>
          <p:nvPr>
            <p:ph idx="1"/>
          </p:nvPr>
        </p:nvSpPr>
        <p:spPr/>
        <p:txBody>
          <a:bodyPr/>
          <a:lstStyle/>
          <a:p>
            <a:r>
              <a:rPr lang="en-GB" dirty="0" err="1" smtClean="0"/>
              <a:t>Longitudinale</a:t>
            </a:r>
            <a:r>
              <a:rPr lang="en-GB" dirty="0" smtClean="0"/>
              <a:t> </a:t>
            </a:r>
            <a:r>
              <a:rPr lang="en-GB" dirty="0" err="1" smtClean="0"/>
              <a:t>confidentialiteit</a:t>
            </a:r>
            <a:r>
              <a:rPr lang="en-GB" dirty="0" smtClean="0"/>
              <a:t> van </a:t>
            </a:r>
            <a:r>
              <a:rPr lang="en-GB" dirty="0" err="1" smtClean="0"/>
              <a:t>persoonlijke</a:t>
            </a:r>
            <a:r>
              <a:rPr lang="en-GB" dirty="0" smtClean="0"/>
              <a:t> data</a:t>
            </a:r>
          </a:p>
          <a:p>
            <a:pPr lvl="1"/>
            <a:r>
              <a:rPr lang="en-GB" dirty="0" err="1"/>
              <a:t>n</a:t>
            </a:r>
            <a:r>
              <a:rPr lang="en-GB" dirty="0" err="1" smtClean="0"/>
              <a:t>ood</a:t>
            </a:r>
            <a:r>
              <a:rPr lang="en-GB" dirty="0" smtClean="0"/>
              <a:t> </a:t>
            </a:r>
            <a:r>
              <a:rPr lang="en-GB" dirty="0" err="1" smtClean="0"/>
              <a:t>aan</a:t>
            </a:r>
            <a:r>
              <a:rPr lang="en-GB" dirty="0" smtClean="0"/>
              <a:t> </a:t>
            </a:r>
            <a:r>
              <a:rPr lang="en-GB" dirty="0" err="1" smtClean="0"/>
              <a:t>sluitende</a:t>
            </a:r>
            <a:r>
              <a:rPr lang="en-GB" dirty="0" smtClean="0"/>
              <a:t> </a:t>
            </a:r>
            <a:r>
              <a:rPr lang="en-GB" dirty="0" err="1" smtClean="0"/>
              <a:t>longitudinale</a:t>
            </a:r>
            <a:r>
              <a:rPr lang="en-GB" dirty="0" smtClean="0"/>
              <a:t> </a:t>
            </a:r>
            <a:r>
              <a:rPr lang="en-GB" dirty="0" err="1" smtClean="0"/>
              <a:t>bescherming</a:t>
            </a:r>
            <a:r>
              <a:rPr lang="en-GB" dirty="0" smtClean="0"/>
              <a:t> van </a:t>
            </a:r>
            <a:r>
              <a:rPr lang="en-GB" dirty="0" err="1" smtClean="0"/>
              <a:t>persoonlijke</a:t>
            </a:r>
            <a:r>
              <a:rPr lang="en-GB" dirty="0" smtClean="0"/>
              <a:t> data (</a:t>
            </a:r>
            <a:r>
              <a:rPr lang="en-GB" dirty="0" err="1" smtClean="0"/>
              <a:t>encryptie</a:t>
            </a:r>
            <a:r>
              <a:rPr lang="en-GB" dirty="0" smtClean="0"/>
              <a:t>)</a:t>
            </a:r>
          </a:p>
          <a:p>
            <a:pPr lvl="1"/>
            <a:r>
              <a:rPr lang="en-GB" dirty="0"/>
              <a:t>i</a:t>
            </a:r>
            <a:r>
              <a:rPr lang="en-GB" dirty="0" smtClean="0"/>
              <a:t>n </a:t>
            </a:r>
            <a:r>
              <a:rPr lang="en-GB" dirty="0" err="1" smtClean="0"/>
              <a:t>alle</a:t>
            </a:r>
            <a:r>
              <a:rPr lang="en-GB" dirty="0" smtClean="0"/>
              <a:t> stadia van </a:t>
            </a:r>
            <a:r>
              <a:rPr lang="en-GB" dirty="0" err="1" smtClean="0"/>
              <a:t>verwerking</a:t>
            </a:r>
            <a:r>
              <a:rPr lang="en-GB" dirty="0" smtClean="0"/>
              <a:t> (in motion, at rest &amp; in use)</a:t>
            </a:r>
          </a:p>
          <a:p>
            <a:endParaRPr lang="en-GB" dirty="0" smtClean="0"/>
          </a:p>
          <a:p>
            <a:r>
              <a:rPr lang="en-GB" dirty="0" err="1" smtClean="0"/>
              <a:t>Performante</a:t>
            </a:r>
            <a:r>
              <a:rPr lang="en-GB" dirty="0" smtClean="0"/>
              <a:t> </a:t>
            </a:r>
            <a:r>
              <a:rPr lang="en-GB" dirty="0" err="1" smtClean="0"/>
              <a:t>en</a:t>
            </a:r>
            <a:r>
              <a:rPr lang="en-GB" dirty="0" smtClean="0"/>
              <a:t> continue </a:t>
            </a:r>
            <a:r>
              <a:rPr lang="en-GB" dirty="0" err="1" smtClean="0"/>
              <a:t>beschikbaarheid</a:t>
            </a:r>
            <a:r>
              <a:rPr lang="en-GB" dirty="0" smtClean="0"/>
              <a:t> van </a:t>
            </a:r>
            <a:r>
              <a:rPr lang="en-GB" dirty="0" err="1" smtClean="0"/>
              <a:t>toepassingen</a:t>
            </a:r>
            <a:r>
              <a:rPr lang="en-GB" dirty="0" smtClean="0"/>
              <a:t> </a:t>
            </a:r>
            <a:r>
              <a:rPr lang="en-GB" dirty="0" err="1" smtClean="0"/>
              <a:t>en</a:t>
            </a:r>
            <a:r>
              <a:rPr lang="en-GB" dirty="0" smtClean="0"/>
              <a:t> </a:t>
            </a:r>
            <a:r>
              <a:rPr lang="en-GB" dirty="0" err="1" smtClean="0"/>
              <a:t>gegevens</a:t>
            </a:r>
            <a:endParaRPr lang="en-GB" dirty="0" smtClean="0"/>
          </a:p>
          <a:p>
            <a:endParaRPr lang="en-GB" dirty="0" smtClean="0"/>
          </a:p>
          <a:p>
            <a:r>
              <a:rPr lang="en-GB" dirty="0" err="1" smtClean="0"/>
              <a:t>Makkelijk</a:t>
            </a:r>
            <a:r>
              <a:rPr lang="en-GB" dirty="0" smtClean="0"/>
              <a:t> </a:t>
            </a:r>
            <a:r>
              <a:rPr lang="en-GB" dirty="0" err="1" smtClean="0"/>
              <a:t>migratie</a:t>
            </a:r>
            <a:r>
              <a:rPr lang="en-GB" dirty="0" smtClean="0"/>
              <a:t> van </a:t>
            </a:r>
            <a:r>
              <a:rPr lang="en-GB" dirty="0" err="1" smtClean="0"/>
              <a:t>toepassingen</a:t>
            </a:r>
            <a:r>
              <a:rPr lang="en-GB" dirty="0" smtClean="0"/>
              <a:t> </a:t>
            </a:r>
            <a:r>
              <a:rPr lang="en-GB" dirty="0" err="1" smtClean="0"/>
              <a:t>en</a:t>
            </a:r>
            <a:r>
              <a:rPr lang="en-GB" dirty="0" smtClean="0"/>
              <a:t> </a:t>
            </a:r>
            <a:r>
              <a:rPr lang="en-GB" dirty="0" err="1" smtClean="0"/>
              <a:t>gegevens</a:t>
            </a:r>
            <a:endParaRPr lang="en-GB" dirty="0" smtClean="0"/>
          </a:p>
          <a:p>
            <a:endParaRPr lang="en-GB" dirty="0" smtClean="0"/>
          </a:p>
          <a:p>
            <a:r>
              <a:rPr lang="en-GB" dirty="0" smtClean="0"/>
              <a:t>In regel met GDPR</a:t>
            </a:r>
          </a:p>
          <a:p>
            <a:endParaRPr lang="nl-BE" dirty="0"/>
          </a:p>
        </p:txBody>
      </p:sp>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37</a:t>
            </a:fld>
            <a:endParaRPr lang="fr-BE"/>
          </a:p>
        </p:txBody>
      </p:sp>
    </p:spTree>
    <p:extLst>
      <p:ext uri="{BB962C8B-B14F-4D97-AF65-F5344CB8AC3E}">
        <p14:creationId xmlns:p14="http://schemas.microsoft.com/office/powerpoint/2010/main" val="2791999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Evolutie</a:t>
            </a:r>
            <a:endParaRPr lang="en-US" dirty="0"/>
          </a:p>
        </p:txBody>
      </p:sp>
      <p:sp>
        <p:nvSpPr>
          <p:cNvPr id="3" name="Content Placeholder 2"/>
          <p:cNvSpPr>
            <a:spLocks noGrp="1"/>
          </p:cNvSpPr>
          <p:nvPr>
            <p:ph idx="1"/>
          </p:nvPr>
        </p:nvSpPr>
        <p:spPr/>
        <p:txBody>
          <a:bodyPr/>
          <a:lstStyle/>
          <a:p>
            <a:pPr marL="0" indent="0">
              <a:buNone/>
            </a:pPr>
            <a:r>
              <a:rPr lang="en-US" dirty="0" smtClean="0"/>
              <a:t>Van </a:t>
            </a:r>
            <a:r>
              <a:rPr lang="en-US" dirty="0" err="1" smtClean="0"/>
              <a:t>afgescheiden</a:t>
            </a:r>
            <a:r>
              <a:rPr lang="en-US" dirty="0" smtClean="0"/>
              <a:t> silo’s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a:t>
            </a:r>
            <a:r>
              <a:rPr lang="en-US" dirty="0" err="1" smtClean="0"/>
              <a:t>Kom</a:t>
            </a:r>
            <a:r>
              <a:rPr lang="en-US" dirty="0" smtClean="0"/>
              <a:t> </a:t>
            </a:r>
            <a:r>
              <a:rPr lang="en-US" dirty="0" err="1" smtClean="0"/>
              <a:t>naar</a:t>
            </a:r>
            <a:r>
              <a:rPr lang="en-US" dirty="0" smtClean="0"/>
              <a:t> </a:t>
            </a:r>
            <a:r>
              <a:rPr lang="en-US" dirty="0" err="1" smtClean="0"/>
              <a:t>mijn</a:t>
            </a:r>
            <a:r>
              <a:rPr lang="en-US" dirty="0" smtClean="0"/>
              <a:t> </a:t>
            </a:r>
            <a:r>
              <a:rPr lang="en-US" dirty="0" err="1" smtClean="0"/>
              <a:t>portaal</a:t>
            </a:r>
            <a:r>
              <a:rPr lang="en-US" dirty="0" smtClean="0"/>
              <a:t>, </a:t>
            </a:r>
            <a:r>
              <a:rPr lang="en-US" dirty="0" err="1" smtClean="0"/>
              <a:t>mijn</a:t>
            </a:r>
            <a:r>
              <a:rPr lang="en-US" dirty="0" smtClean="0"/>
              <a:t> </a:t>
            </a:r>
            <a:r>
              <a:rPr lang="en-US" dirty="0" err="1" smtClean="0"/>
              <a:t>toepassingen</a:t>
            </a:r>
            <a:r>
              <a:rPr lang="en-US" dirty="0" smtClean="0"/>
              <a:t>’</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10" y="1916832"/>
            <a:ext cx="7848872" cy="3573692"/>
          </a:xfrm>
          <a:prstGeom prst="rect">
            <a:avLst/>
          </a:prstGeom>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38</a:t>
            </a:fld>
            <a:endParaRPr lang="fr-BE"/>
          </a:p>
        </p:txBody>
      </p:sp>
    </p:spTree>
    <p:extLst>
      <p:ext uri="{BB962C8B-B14F-4D97-AF65-F5344CB8AC3E}">
        <p14:creationId xmlns:p14="http://schemas.microsoft.com/office/powerpoint/2010/main" val="2354012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Evolutie</a:t>
            </a:r>
            <a:endParaRPr lang="en-US" dirty="0"/>
          </a:p>
        </p:txBody>
      </p:sp>
      <p:sp>
        <p:nvSpPr>
          <p:cNvPr id="3" name="Content Placeholder 2"/>
          <p:cNvSpPr>
            <a:spLocks noGrp="1"/>
          </p:cNvSpPr>
          <p:nvPr>
            <p:ph idx="1"/>
          </p:nvPr>
        </p:nvSpPr>
        <p:spPr/>
        <p:txBody>
          <a:bodyPr/>
          <a:lstStyle/>
          <a:p>
            <a:pPr marL="0" indent="0">
              <a:buNone/>
            </a:pPr>
            <a:r>
              <a:rPr lang="en-US" dirty="0" err="1" smtClean="0"/>
              <a:t>Naar</a:t>
            </a:r>
            <a:r>
              <a:rPr lang="en-US" dirty="0" smtClean="0"/>
              <a:t> ‘no wrong door’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r>
              <a:rPr lang="en-US" dirty="0" err="1" smtClean="0"/>
              <a:t>Overheid</a:t>
            </a:r>
            <a:r>
              <a:rPr lang="en-US" dirty="0" smtClean="0"/>
              <a:t> </a:t>
            </a:r>
            <a:r>
              <a:rPr lang="en-US" dirty="0" err="1" smtClean="0"/>
              <a:t>wordt</a:t>
            </a:r>
            <a:r>
              <a:rPr lang="en-US" dirty="0" smtClean="0"/>
              <a:t> </a:t>
            </a:r>
            <a:r>
              <a:rPr lang="en-US" dirty="0" err="1" smtClean="0"/>
              <a:t>ecosysteem</a:t>
            </a:r>
            <a:r>
              <a:rPr lang="en-US" dirty="0" smtClean="0"/>
              <a:t>  van </a:t>
            </a:r>
            <a:r>
              <a:rPr lang="en-US" dirty="0" err="1" smtClean="0"/>
              <a:t>diensten</a:t>
            </a:r>
            <a:r>
              <a:rPr lang="en-US" dirty="0" smtClean="0"/>
              <a:t> (API)</a:t>
            </a:r>
          </a:p>
          <a:p>
            <a:pPr marL="0" indent="0">
              <a:buNone/>
            </a:pPr>
            <a:r>
              <a:rPr lang="en-US" dirty="0" smtClean="0"/>
              <a:t>Data </a:t>
            </a:r>
            <a:r>
              <a:rPr lang="en-US" dirty="0" err="1" smtClean="0"/>
              <a:t>wordt</a:t>
            </a:r>
            <a:r>
              <a:rPr lang="en-US" dirty="0" smtClean="0"/>
              <a:t> de </a:t>
            </a:r>
            <a:r>
              <a:rPr lang="en-US" dirty="0" err="1" smtClean="0"/>
              <a:t>spil</a:t>
            </a:r>
            <a:r>
              <a:rPr lang="en-US" dirty="0" smtClean="0"/>
              <a:t> van </a:t>
            </a:r>
            <a:r>
              <a:rPr lang="en-US" dirty="0" err="1" smtClean="0"/>
              <a:t>dienstverlening</a:t>
            </a:r>
            <a:r>
              <a:rPr lang="en-US" dirty="0" smtClean="0"/>
              <a:t> (data at the center)</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5606"/>
          <a:stretch/>
        </p:blipFill>
        <p:spPr>
          <a:xfrm>
            <a:off x="598630" y="1844824"/>
            <a:ext cx="7967428" cy="2736304"/>
          </a:xfrm>
          <a:prstGeom prst="rect">
            <a:avLst/>
          </a:prstGeom>
        </p:spPr>
      </p:pic>
      <p:sp>
        <p:nvSpPr>
          <p:cNvPr id="4" name="Date Placeholder 3"/>
          <p:cNvSpPr>
            <a:spLocks noGrp="1"/>
          </p:cNvSpPr>
          <p:nvPr>
            <p:ph type="dt" sz="half" idx="10"/>
          </p:nvPr>
        </p:nvSpPr>
        <p:spPr/>
        <p:txBody>
          <a:bodyPr/>
          <a:lstStyle/>
          <a:p>
            <a:r>
              <a:rPr lang="fr-FR" smtClean="0"/>
              <a:t>30/03/2019</a:t>
            </a:r>
            <a:endParaRPr lang="fr-BE" dirty="0"/>
          </a:p>
        </p:txBody>
      </p:sp>
      <p:sp>
        <p:nvSpPr>
          <p:cNvPr id="6" name="Slide Number Placeholder 5"/>
          <p:cNvSpPr>
            <a:spLocks noGrp="1"/>
          </p:cNvSpPr>
          <p:nvPr>
            <p:ph type="sldNum" sz="quarter" idx="12"/>
          </p:nvPr>
        </p:nvSpPr>
        <p:spPr/>
        <p:txBody>
          <a:bodyPr/>
          <a:lstStyle/>
          <a:p>
            <a:fld id="{ECE55EFB-40DE-4792-8264-069A14111481}" type="slidenum">
              <a:rPr lang="fr-BE" smtClean="0"/>
              <a:t>39</a:t>
            </a:fld>
            <a:endParaRPr lang="fr-BE"/>
          </a:p>
        </p:txBody>
      </p:sp>
    </p:spTree>
    <p:extLst>
      <p:ext uri="{BB962C8B-B14F-4D97-AF65-F5344CB8AC3E}">
        <p14:creationId xmlns:p14="http://schemas.microsoft.com/office/powerpoint/2010/main" val="708380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Centrale uitdaging</a:t>
            </a:r>
            <a:endParaRPr lang="nl-BE" dirty="0"/>
          </a:p>
        </p:txBody>
      </p:sp>
      <p:sp>
        <p:nvSpPr>
          <p:cNvPr id="3" name="Content Placeholder 2"/>
          <p:cNvSpPr>
            <a:spLocks noGrp="1"/>
          </p:cNvSpPr>
          <p:nvPr>
            <p:ph idx="1"/>
          </p:nvPr>
        </p:nvSpPr>
        <p:spPr/>
        <p:txBody>
          <a:bodyPr>
            <a:normAutofit lnSpcReduction="10000"/>
          </a:bodyPr>
          <a:lstStyle/>
          <a:p>
            <a:r>
              <a:rPr lang="nl-BE" dirty="0" smtClean="0"/>
              <a:t>Hoe opportuniteiten van moderne technologieën wel benutten, maar negatieve effecten maximaal vermijden ?</a:t>
            </a:r>
          </a:p>
          <a:p>
            <a:r>
              <a:rPr lang="nl-BE" dirty="0" smtClean="0"/>
              <a:t>Vereist</a:t>
            </a:r>
          </a:p>
          <a:p>
            <a:pPr lvl="1"/>
            <a:r>
              <a:rPr lang="nl-BE" dirty="0" smtClean="0"/>
              <a:t>voortdurende </a:t>
            </a:r>
            <a:r>
              <a:rPr lang="nl-BE" dirty="0" err="1" smtClean="0"/>
              <a:t>risico-analyse</a:t>
            </a:r>
            <a:endParaRPr lang="nl-BE" dirty="0" smtClean="0"/>
          </a:p>
          <a:p>
            <a:pPr lvl="2"/>
            <a:r>
              <a:rPr lang="nl-BE" dirty="0" smtClean="0"/>
              <a:t>aard van risico</a:t>
            </a:r>
          </a:p>
          <a:p>
            <a:pPr lvl="2"/>
            <a:r>
              <a:rPr lang="nl-BE" dirty="0" smtClean="0"/>
              <a:t>kans dat het zich voordoet</a:t>
            </a:r>
          </a:p>
          <a:p>
            <a:pPr lvl="2"/>
            <a:r>
              <a:rPr lang="nl-BE" dirty="0" smtClean="0"/>
              <a:t>impact als het zich voordoet</a:t>
            </a:r>
          </a:p>
          <a:p>
            <a:pPr lvl="1"/>
            <a:r>
              <a:rPr lang="nl-BE" dirty="0" smtClean="0"/>
              <a:t>risicobeheersingsmaatregelen</a:t>
            </a:r>
          </a:p>
          <a:p>
            <a:pPr lvl="2"/>
            <a:r>
              <a:rPr lang="nl-BE" dirty="0" err="1" smtClean="0"/>
              <a:t>by</a:t>
            </a:r>
            <a:r>
              <a:rPr lang="nl-BE" dirty="0" smtClean="0"/>
              <a:t> design</a:t>
            </a:r>
          </a:p>
          <a:p>
            <a:pPr lvl="2"/>
            <a:r>
              <a:rPr lang="nl-BE" dirty="0" smtClean="0"/>
              <a:t>multidisciplinair</a:t>
            </a:r>
          </a:p>
          <a:p>
            <a:pPr lvl="1"/>
            <a:r>
              <a:rPr lang="nl-BE" dirty="0" smtClean="0"/>
              <a:t>responsabilisering van zowel</a:t>
            </a:r>
          </a:p>
          <a:p>
            <a:pPr lvl="2"/>
            <a:r>
              <a:rPr lang="nl-BE" dirty="0" smtClean="0"/>
              <a:t>gebruiker van nieuwe technologieën</a:t>
            </a:r>
          </a:p>
          <a:p>
            <a:pPr lvl="2"/>
            <a:r>
              <a:rPr lang="nl-BE" dirty="0" smtClean="0"/>
              <a:t>personen waarover </a:t>
            </a:r>
            <a:r>
              <a:rPr lang="nl-BE" dirty="0" err="1" smtClean="0"/>
              <a:t>mbv</a:t>
            </a:r>
            <a:r>
              <a:rPr lang="nl-BE" dirty="0" smtClean="0"/>
              <a:t> nieuwe technologieën gegevens worden verwerkt (zie </a:t>
            </a:r>
            <a:r>
              <a:rPr lang="nl-BE" dirty="0"/>
              <a:t>bijvoorbeeld </a:t>
            </a:r>
            <a:r>
              <a:rPr lang="nl-BE" dirty="0">
                <a:hlinkClick r:id="rId2"/>
              </a:rPr>
              <a:t>https://www.ikbeslis.be</a:t>
            </a:r>
            <a:r>
              <a:rPr lang="nl-BE" dirty="0" smtClean="0">
                <a:hlinkClick r:id="rId2"/>
              </a:rPr>
              <a:t>/</a:t>
            </a:r>
            <a:r>
              <a:rPr lang="nl-BE" dirty="0" smtClean="0"/>
              <a:t>)</a:t>
            </a:r>
          </a:p>
          <a:p>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4</a:t>
            </a:fld>
            <a:endParaRPr lang="fr-BE"/>
          </a:p>
        </p:txBody>
      </p:sp>
    </p:spTree>
    <p:extLst>
      <p:ext uri="{BB962C8B-B14F-4D97-AF65-F5344CB8AC3E}">
        <p14:creationId xmlns:p14="http://schemas.microsoft.com/office/powerpoint/2010/main" val="3828960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ln w="28575">
            <a:solidFill>
              <a:schemeClr val="accent6">
                <a:lumMod val="75000"/>
              </a:schemeClr>
            </a:solidFill>
          </a:ln>
        </p:spPr>
        <p:txBody>
          <a:bodyPr/>
          <a:lstStyle/>
          <a:p>
            <a:r>
              <a:rPr lang="nl-BE" dirty="0" smtClean="0"/>
              <a:t>Voorbeeld: sociale bescherming</a:t>
            </a:r>
            <a:endParaRPr lang="nl-BE" dirty="0"/>
          </a:p>
        </p:txBody>
      </p:sp>
    </p:spTree>
    <p:extLst>
      <p:ext uri="{BB962C8B-B14F-4D97-AF65-F5344CB8AC3E}">
        <p14:creationId xmlns:p14="http://schemas.microsoft.com/office/powerpoint/2010/main" val="1246270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Verwachtingen burgers &amp; ondernemingen</a:t>
            </a:r>
            <a:endParaRPr lang="fr-BE" dirty="0"/>
          </a:p>
        </p:txBody>
      </p:sp>
      <p:sp>
        <p:nvSpPr>
          <p:cNvPr id="3" name="Content Placeholder 2"/>
          <p:cNvSpPr>
            <a:spLocks noGrp="1"/>
          </p:cNvSpPr>
          <p:nvPr>
            <p:ph idx="1"/>
          </p:nvPr>
        </p:nvSpPr>
        <p:spPr/>
        <p:txBody>
          <a:bodyPr/>
          <a:lstStyle/>
          <a:p>
            <a:r>
              <a:rPr lang="nl-BE" altLang="fr-FR" smtClean="0"/>
              <a:t>Effectieve sociale bescherming</a:t>
            </a:r>
          </a:p>
          <a:p>
            <a:r>
              <a:rPr lang="nl-BE" altLang="fr-FR" smtClean="0"/>
              <a:t>Geïntegreerde diensten</a:t>
            </a:r>
          </a:p>
          <a:p>
            <a:pPr lvl="1"/>
            <a:r>
              <a:rPr lang="nl-BE" altLang="fr-FR" smtClean="0"/>
              <a:t>afgestemd op hun concrete situatie, waar mogelijk gepersonaliseerd</a:t>
            </a:r>
          </a:p>
          <a:p>
            <a:pPr lvl="1"/>
            <a:r>
              <a:rPr lang="nl-BE" altLang="fr-FR" smtClean="0"/>
              <a:t>aangeboden bij evenementen die zich voordoen tijdens hun levenscyclus (geboorte, school, werk, verhuis, ziekte, pensioen, overlijden, start van een onderneming, …)</a:t>
            </a:r>
          </a:p>
          <a:p>
            <a:pPr lvl="1"/>
            <a:r>
              <a:rPr lang="nl-BE" altLang="fr-FR" smtClean="0"/>
              <a:t>over overheidsniveaus, overheidsdiensten en private instanties heen</a:t>
            </a:r>
          </a:p>
          <a:p>
            <a:r>
              <a:rPr lang="nl-BE" altLang="fr-FR" smtClean="0"/>
              <a:t>Afgestemd op de eigen processen</a:t>
            </a:r>
          </a:p>
          <a:p>
            <a:r>
              <a:rPr lang="nl-BE" altLang="fr-FR" smtClean="0"/>
              <a:t>Met een minimum aan kosten en administratieve formaliteiten</a:t>
            </a:r>
          </a:p>
          <a:p>
            <a:r>
              <a:rPr lang="nl-BE" altLang="fr-FR" smtClean="0"/>
              <a:t>Zo mogelijk automatisch verstrekt</a:t>
            </a:r>
            <a:endParaRPr lang="nl-BE" altLang="fr-FR" dirty="0" smtClean="0"/>
          </a:p>
        </p:txBody>
      </p:sp>
      <p:sp>
        <p:nvSpPr>
          <p:cNvPr id="5" name="Date Placeholder 4"/>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pPr/>
              <a:t>41</a:t>
            </a:fld>
            <a:endParaRPr lang="fr-BE"/>
          </a:p>
        </p:txBody>
      </p:sp>
    </p:spTree>
    <p:extLst>
      <p:ext uri="{BB962C8B-B14F-4D97-AF65-F5344CB8AC3E}">
        <p14:creationId xmlns:p14="http://schemas.microsoft.com/office/powerpoint/2010/main" val="1923894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Verwachtingen burgers &amp; ondernemingen</a:t>
            </a:r>
            <a:endParaRPr lang="en-US" dirty="0"/>
          </a:p>
        </p:txBody>
      </p:sp>
      <p:sp>
        <p:nvSpPr>
          <p:cNvPr id="3" name="Content Placeholder 2"/>
          <p:cNvSpPr>
            <a:spLocks noGrp="1"/>
          </p:cNvSpPr>
          <p:nvPr>
            <p:ph idx="1"/>
          </p:nvPr>
        </p:nvSpPr>
        <p:spPr/>
        <p:txBody>
          <a:bodyPr/>
          <a:lstStyle/>
          <a:p>
            <a:r>
              <a:rPr lang="nl-BE" altLang="fr-FR" smtClean="0"/>
              <a:t>Met actieve inbreng van de gebruiker (zelfbediening - zelfsturing - opvolging)</a:t>
            </a:r>
          </a:p>
          <a:p>
            <a:r>
              <a:rPr lang="nl-BE" altLang="fr-FR" smtClean="0"/>
              <a:t>Steeds up to date</a:t>
            </a:r>
          </a:p>
          <a:p>
            <a:r>
              <a:rPr lang="nl-BE" altLang="fr-FR" smtClean="0"/>
              <a:t>Performant en gebruiksvriendelijk aangeboden</a:t>
            </a:r>
          </a:p>
          <a:p>
            <a:r>
              <a:rPr lang="nl-BE" altLang="fr-FR" smtClean="0"/>
              <a:t>Betrouwbaar, veilig en permanent beschikbaar</a:t>
            </a:r>
          </a:p>
          <a:p>
            <a:r>
              <a:rPr lang="nl-BE" altLang="fr-FR" smtClean="0"/>
              <a:t>Via de kanalen van hun keuze (elektronisch, mobiel elektronisch, telefonisch, rechtstreeks contact, …)</a:t>
            </a:r>
          </a:p>
          <a:p>
            <a:r>
              <a:rPr lang="nl-BE" altLang="fr-FR" smtClean="0"/>
              <a:t>Met respect voor de bescherming van hun persoonlijke levenssfeer</a:t>
            </a:r>
            <a:endParaRPr lang="nl-BE" altLang="fr-FR"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pPr/>
              <a:t>42</a:t>
            </a:fld>
            <a:endParaRPr lang="fr-BE"/>
          </a:p>
        </p:txBody>
      </p:sp>
    </p:spTree>
    <p:extLst>
      <p:ext uri="{BB962C8B-B14F-4D97-AF65-F5344CB8AC3E}">
        <p14:creationId xmlns:p14="http://schemas.microsoft.com/office/powerpoint/2010/main" val="2070943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Wensen overheid</a:t>
            </a:r>
            <a:endParaRPr lang="fr-BE" dirty="0"/>
          </a:p>
        </p:txBody>
      </p:sp>
      <p:sp>
        <p:nvSpPr>
          <p:cNvPr id="3" name="Content Placeholder 2"/>
          <p:cNvSpPr>
            <a:spLocks noGrp="1"/>
          </p:cNvSpPr>
          <p:nvPr>
            <p:ph idx="1"/>
          </p:nvPr>
        </p:nvSpPr>
        <p:spPr/>
        <p:txBody>
          <a:bodyPr>
            <a:normAutofit/>
          </a:bodyPr>
          <a:lstStyle/>
          <a:p>
            <a:r>
              <a:rPr lang="nl-BE" altLang="fr-FR" dirty="0" smtClean="0"/>
              <a:t>Burgers en ondernemingen die tevreden zijn omdat ze een dienstverlening krijgen die voldoet aan hun verwachtingen</a:t>
            </a:r>
          </a:p>
          <a:p>
            <a:r>
              <a:rPr lang="nl-BE" altLang="fr-FR" dirty="0" smtClean="0"/>
              <a:t>Maximaliseren van de effectiviteit van het beleid</a:t>
            </a:r>
          </a:p>
          <a:p>
            <a:r>
              <a:rPr lang="nl-BE" altLang="fr-FR" dirty="0" smtClean="0"/>
              <a:t>Kostenbeheersing voor alle betrokkenen</a:t>
            </a:r>
          </a:p>
          <a:p>
            <a:r>
              <a:rPr lang="nl-BE" altLang="fr-FR" dirty="0" smtClean="0"/>
              <a:t>Optimaliseren van de efficiëntie van de werking van de overheidsdiensten en de private instanties met opdrachten van algemeen belang</a:t>
            </a:r>
          </a:p>
          <a:p>
            <a:r>
              <a:rPr lang="nl-BE" altLang="fr-FR" dirty="0" smtClean="0"/>
              <a:t>Vermijden en bestrijden van fraude</a:t>
            </a:r>
          </a:p>
          <a:p>
            <a:r>
              <a:rPr lang="nl-BE" altLang="fr-FR" dirty="0" smtClean="0"/>
              <a:t>Degelijke ondersteuning van het beleid</a:t>
            </a:r>
          </a:p>
          <a:p>
            <a:r>
              <a:rPr lang="nl-BE" altLang="fr-FR" dirty="0" smtClean="0"/>
              <a:t>Bevorderen van de sociale inclusie</a:t>
            </a:r>
            <a:endParaRPr lang="nl-BE" altLang="fr-FR" dirty="0"/>
          </a:p>
        </p:txBody>
      </p:sp>
      <p:sp>
        <p:nvSpPr>
          <p:cNvPr id="5" name="Date Placeholder 4"/>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t>43</a:t>
            </a:fld>
            <a:endParaRPr lang="fr-BE"/>
          </a:p>
        </p:txBody>
      </p:sp>
    </p:spTree>
    <p:extLst>
      <p:ext uri="{BB962C8B-B14F-4D97-AF65-F5344CB8AC3E}">
        <p14:creationId xmlns:p14="http://schemas.microsoft.com/office/powerpoint/2010/main" val="243481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Actoren in sociale sector</a:t>
            </a:r>
            <a:endParaRPr lang="fr-BE" dirty="0"/>
          </a:p>
        </p:txBody>
      </p:sp>
      <p:sp>
        <p:nvSpPr>
          <p:cNvPr id="3" name="Content Placeholder 2"/>
          <p:cNvSpPr>
            <a:spLocks noGrp="1"/>
          </p:cNvSpPr>
          <p:nvPr>
            <p:ph idx="1"/>
          </p:nvPr>
        </p:nvSpPr>
        <p:spPr/>
        <p:txBody>
          <a:bodyPr>
            <a:normAutofit fontScale="92500" lnSpcReduction="20000"/>
          </a:bodyPr>
          <a:lstStyle/>
          <a:p>
            <a:r>
              <a:rPr lang="nl-BE" altLang="en-US" dirty="0" smtClean="0">
                <a:sym typeface="Arial" charset="0"/>
              </a:rPr>
              <a:t>&gt; 220.000 werkgevers</a:t>
            </a:r>
          </a:p>
          <a:p>
            <a:r>
              <a:rPr lang="nl-BE" altLang="en-US" dirty="0" smtClean="0">
                <a:sym typeface="Arial" charset="0"/>
              </a:rPr>
              <a:t>&gt; 1.000.000 zelfstandigen</a:t>
            </a:r>
          </a:p>
          <a:p>
            <a:r>
              <a:rPr lang="nl-BE" altLang="en-US" dirty="0" smtClean="0">
                <a:sym typeface="Arial" charset="0"/>
              </a:rPr>
              <a:t>&gt; 11.300.000 burgers</a:t>
            </a:r>
          </a:p>
          <a:p>
            <a:r>
              <a:rPr lang="nl-BE" altLang="en-US" dirty="0" smtClean="0">
                <a:sym typeface="Arial" charset="0"/>
              </a:rPr>
              <a:t>2.000 instanties actief bij de inning van bijdragen voor of bij het beheer, de uitvoering of de toekenning van</a:t>
            </a:r>
          </a:p>
          <a:p>
            <a:pPr lvl="1"/>
            <a:r>
              <a:rPr lang="nl-BE" altLang="en-US" dirty="0" smtClean="0">
                <a:sym typeface="Arial" charset="0"/>
              </a:rPr>
              <a:t>de sociale verzekeringen (ziekteverzekering, werkloosheidsverzekering, pensioenen, gezinsbijslagen, …) in alle stelsels (werknemers, zelfstandigen, ambtenaren)</a:t>
            </a:r>
          </a:p>
          <a:p>
            <a:pPr lvl="1"/>
            <a:r>
              <a:rPr lang="nl-BE" altLang="en-US" dirty="0" smtClean="0">
                <a:sym typeface="Arial" charset="0"/>
              </a:rPr>
              <a:t>de sociale bijstand (leefloon, tegemoetkomingen aan gehandicapten, …)</a:t>
            </a:r>
          </a:p>
          <a:p>
            <a:pPr lvl="1"/>
            <a:r>
              <a:rPr lang="nl-BE" altLang="en-US" dirty="0" smtClean="0">
                <a:sym typeface="Arial" charset="0"/>
              </a:rPr>
              <a:t>de aanvullende voordelen voorzien in </a:t>
            </a:r>
            <a:r>
              <a:rPr lang="nl-BE" altLang="en-US" dirty="0" err="1" smtClean="0">
                <a:sym typeface="Arial" charset="0"/>
              </a:rPr>
              <a:t>CAO’s</a:t>
            </a:r>
            <a:endParaRPr lang="nl-BE" altLang="en-US" dirty="0" smtClean="0">
              <a:sym typeface="Arial" charset="0"/>
            </a:endParaRPr>
          </a:p>
          <a:p>
            <a:r>
              <a:rPr lang="nl-BE" altLang="en-US" dirty="0" smtClean="0">
                <a:sym typeface="Arial" charset="0"/>
              </a:rPr>
              <a:t>1.000 instanties actief bij het beheer, de uitvoering of de toekenning van</a:t>
            </a:r>
          </a:p>
          <a:p>
            <a:pPr lvl="1"/>
            <a:r>
              <a:rPr lang="nl-BE" altLang="en-US" dirty="0" smtClean="0">
                <a:sym typeface="Arial" charset="0"/>
              </a:rPr>
              <a:t>sociale voordelen voorzien door andere overheidsniveaus dan de federale overheid (gemeenten, steden, provincies, gewesten, gemeenschappen, …)</a:t>
            </a:r>
          </a:p>
          <a:p>
            <a:pPr lvl="1"/>
            <a:r>
              <a:rPr lang="nl-BE" altLang="en-US" dirty="0" smtClean="0">
                <a:sym typeface="Arial" charset="0"/>
              </a:rPr>
              <a:t>afgeleide rechten toegekend op basis van het sociaal statuut van de begunstigde (belastingdiensten, vervoersmaatschappijen, openbare-nutsbedrijven, sociale huisvestingsmaatschappijen, …)</a:t>
            </a:r>
          </a:p>
          <a:p>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t>44</a:t>
            </a:fld>
            <a:endParaRPr lang="fr-BE"/>
          </a:p>
        </p:txBody>
      </p:sp>
    </p:spTree>
    <p:extLst>
      <p:ext uri="{BB962C8B-B14F-4D97-AF65-F5344CB8AC3E}">
        <p14:creationId xmlns:p14="http://schemas.microsoft.com/office/powerpoint/2010/main" val="987746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BE" dirty="0" smtClean="0"/>
              <a:t>Gekozen model (°1990)</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sym typeface="Arial" charset="0"/>
              </a:rPr>
              <a:t>Organisatie van een procesoptimalisatie en goed beveiligde en efficiënte elektronische gegevensuitwisseling tussen tal van autonome actoren</a:t>
            </a:r>
          </a:p>
          <a:p>
            <a:r>
              <a:rPr lang="nl-BE" dirty="0" smtClean="0">
                <a:sym typeface="Arial" charset="0"/>
              </a:rPr>
              <a:t>Met respect voor hun autonomie en de hen toebedeelde opdrachten</a:t>
            </a:r>
          </a:p>
          <a:p>
            <a:r>
              <a:rPr lang="nl-BE" dirty="0" smtClean="0">
                <a:sym typeface="Arial" charset="0"/>
              </a:rPr>
              <a:t>Zonder massale centrale opslag van persoonsgegevens</a:t>
            </a:r>
          </a:p>
          <a:p>
            <a:r>
              <a:rPr lang="nl-BE" dirty="0" smtClean="0">
                <a:sym typeface="Arial" charset="0"/>
              </a:rPr>
              <a:t>Met het oog op een geïntegreerde elektronische dienstverlening die beantwoordt aan de verwachtingen van de gebruikers (burgers, ondernemingen, beroepsbeoefenaars, …)</a:t>
            </a:r>
          </a:p>
          <a:p>
            <a:r>
              <a:rPr lang="nl-BE" dirty="0" smtClean="0">
                <a:sym typeface="Arial" charset="0"/>
              </a:rPr>
              <a:t>Op basis van gemeenschappelijke principes inzake</a:t>
            </a:r>
          </a:p>
          <a:p>
            <a:pPr lvl="1"/>
            <a:r>
              <a:rPr lang="nl-BE" dirty="0" smtClean="0">
                <a:sym typeface="Arial" charset="0"/>
              </a:rPr>
              <a:t>modellering, inzameling, beheer en uitwisseling van informatie</a:t>
            </a:r>
          </a:p>
          <a:p>
            <a:pPr lvl="1"/>
            <a:r>
              <a:rPr lang="nl-BE" dirty="0" smtClean="0">
                <a:sym typeface="Arial" charset="0"/>
              </a:rPr>
              <a:t>beveiliging van informatie en bescherming van de persoonlijke levenssfeer</a:t>
            </a:r>
          </a:p>
          <a:p>
            <a:r>
              <a:rPr lang="nl-BE" dirty="0" smtClean="0">
                <a:sym typeface="Arial" charset="0"/>
              </a:rPr>
              <a:t>Gecoördineerd, gestimuleerd en georganiseerd door de Kruispuntbank van de Sociale Zekerheid (KSZ) als dienstenintegrator</a:t>
            </a:r>
          </a:p>
          <a:p>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6" name="Slide Number Placeholder 5"/>
          <p:cNvSpPr>
            <a:spLocks noGrp="1"/>
          </p:cNvSpPr>
          <p:nvPr>
            <p:ph type="sldNum" sz="quarter" idx="12"/>
          </p:nvPr>
        </p:nvSpPr>
        <p:spPr/>
        <p:txBody>
          <a:bodyPr/>
          <a:lstStyle/>
          <a:p>
            <a:fld id="{ECE55EFB-40DE-4792-8264-069A14111481}" type="slidenum">
              <a:rPr lang="fr-BE" smtClean="0"/>
              <a:t>45</a:t>
            </a:fld>
            <a:endParaRPr lang="fr-BE"/>
          </a:p>
        </p:txBody>
      </p:sp>
    </p:spTree>
    <p:extLst>
      <p:ext uri="{BB962C8B-B14F-4D97-AF65-F5344CB8AC3E}">
        <p14:creationId xmlns:p14="http://schemas.microsoft.com/office/powerpoint/2010/main" val="1293466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err="1">
                <a:sym typeface="Arial" charset="0"/>
              </a:rPr>
              <a:t>Functioneel</a:t>
            </a:r>
            <a:r>
              <a:rPr lang="en-US" altLang="en-US" dirty="0">
                <a:sym typeface="Arial" charset="0"/>
              </a:rPr>
              <a:t>: </a:t>
            </a:r>
            <a:r>
              <a:rPr lang="en-US" altLang="en-US" dirty="0" err="1">
                <a:sym typeface="Arial" charset="0"/>
              </a:rPr>
              <a:t>sternetwerk</a:t>
            </a:r>
            <a:endParaRPr lang="en-US" dirty="0"/>
          </a:p>
        </p:txBody>
      </p:sp>
      <p:sp>
        <p:nvSpPr>
          <p:cNvPr id="3" name="Content Placeholder 2"/>
          <p:cNvSpPr>
            <a:spLocks noGrp="1"/>
          </p:cNvSpPr>
          <p:nvPr>
            <p:ph idx="1"/>
          </p:nvPr>
        </p:nvSpPr>
        <p:spPr/>
        <p:txBody>
          <a:bodyPr/>
          <a:lstStyle/>
          <a:p>
            <a:endParaRPr lang="en-US" dirty="0"/>
          </a:p>
          <a:p>
            <a:endParaRPr lang="en-US" dirty="0"/>
          </a:p>
        </p:txBody>
      </p:sp>
      <p:grpSp>
        <p:nvGrpSpPr>
          <p:cNvPr id="34" name="Group 33"/>
          <p:cNvGrpSpPr/>
          <p:nvPr/>
        </p:nvGrpSpPr>
        <p:grpSpPr>
          <a:xfrm>
            <a:off x="620713" y="1412875"/>
            <a:ext cx="7264400" cy="5111750"/>
            <a:chOff x="620713" y="1412875"/>
            <a:chExt cx="7264400" cy="5111750"/>
          </a:xfrm>
        </p:grpSpPr>
        <p:grpSp>
          <p:nvGrpSpPr>
            <p:cNvPr id="35" name="Group 34"/>
            <p:cNvGrpSpPr/>
            <p:nvPr/>
          </p:nvGrpSpPr>
          <p:grpSpPr>
            <a:xfrm>
              <a:off x="620713" y="1412875"/>
              <a:ext cx="7264400" cy="5111750"/>
              <a:chOff x="620713" y="1412875"/>
              <a:chExt cx="7264400" cy="5111750"/>
            </a:xfrm>
          </p:grpSpPr>
          <p:grpSp>
            <p:nvGrpSpPr>
              <p:cNvPr id="37" name="Group 30720"/>
              <p:cNvGrpSpPr>
                <a:grpSpLocks/>
              </p:cNvGrpSpPr>
              <p:nvPr/>
            </p:nvGrpSpPr>
            <p:grpSpPr bwMode="auto">
              <a:xfrm>
                <a:off x="620713" y="1412875"/>
                <a:ext cx="7264400" cy="5111750"/>
                <a:chOff x="387375" y="1114698"/>
                <a:chExt cx="7263209" cy="5111774"/>
              </a:xfrm>
            </p:grpSpPr>
            <p:sp>
              <p:nvSpPr>
                <p:cNvPr id="39" name="Freeform 38"/>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40" name="Freeform 39"/>
                <p:cNvSpPr>
                  <a:spLocks noChangeAspect="1"/>
                </p:cNvSpPr>
                <p:nvPr/>
              </p:nvSpPr>
              <p:spPr bwMode="auto">
                <a:xfrm>
                  <a:off x="3705285" y="1174227"/>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RSVZ</a:t>
                  </a:r>
                  <a:endParaRPr lang="en-US" sz="1400" dirty="0"/>
                </a:p>
              </p:txBody>
            </p:sp>
            <p:sp>
              <p:nvSpPr>
                <p:cNvPr id="41" name="Freeform 40"/>
                <p:cNvSpPr>
                  <a:spLocks noChangeAspect="1"/>
                </p:cNvSpPr>
                <p:nvPr/>
              </p:nvSpPr>
              <p:spPr bwMode="auto">
                <a:xfrm>
                  <a:off x="4522999" y="1321074"/>
                  <a:ext cx="833300"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400" dirty="0" smtClean="0"/>
                    <a:t>VSI</a:t>
                  </a:r>
                  <a:endParaRPr lang="en-US" sz="1400" dirty="0"/>
                </a:p>
              </p:txBody>
            </p:sp>
            <p:sp>
              <p:nvSpPr>
                <p:cNvPr id="42" name="Freeform 41"/>
                <p:cNvSpPr>
                  <a:spLocks noChangeAspect="1"/>
                </p:cNvSpPr>
                <p:nvPr/>
              </p:nvSpPr>
              <p:spPr bwMode="auto">
                <a:xfrm>
                  <a:off x="5220519" y="1733826"/>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FAMI</a:t>
                  </a:r>
                </a:p>
                <a:p>
                  <a:pPr algn="ctr" defTabSz="622300">
                    <a:lnSpc>
                      <a:spcPct val="90000"/>
                    </a:lnSpc>
                    <a:spcAft>
                      <a:spcPct val="35000"/>
                    </a:spcAft>
                    <a:defRPr/>
                  </a:pPr>
                  <a:r>
                    <a:rPr lang="fr-BE" sz="1400" dirty="0"/>
                    <a:t>FED</a:t>
                  </a:r>
                  <a:endParaRPr lang="en-US" sz="1400" dirty="0"/>
                </a:p>
              </p:txBody>
            </p:sp>
            <p:sp>
              <p:nvSpPr>
                <p:cNvPr id="43" name="Freeform 42"/>
                <p:cNvSpPr>
                  <a:spLocks noChangeAspect="1"/>
                </p:cNvSpPr>
                <p:nvPr/>
              </p:nvSpPr>
              <p:spPr bwMode="auto">
                <a:xfrm>
                  <a:off x="5693542" y="2407020"/>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POD MI</a:t>
                  </a:r>
                  <a:endParaRPr lang="en-US" sz="1400" dirty="0"/>
                </a:p>
              </p:txBody>
            </p:sp>
            <p:grpSp>
              <p:nvGrpSpPr>
                <p:cNvPr id="44" name="Group 2"/>
                <p:cNvGrpSpPr>
                  <a:grpSpLocks/>
                </p:cNvGrpSpPr>
                <p:nvPr/>
              </p:nvGrpSpPr>
              <p:grpSpPr bwMode="auto">
                <a:xfrm>
                  <a:off x="2178129" y="2060848"/>
                  <a:ext cx="4431896" cy="3670296"/>
                  <a:chOff x="2257916" y="2144312"/>
                  <a:chExt cx="3978245" cy="3334500"/>
                </a:xfrm>
              </p:grpSpPr>
              <p:sp>
                <p:nvSpPr>
                  <p:cNvPr id="53" name="Freeform 52"/>
                  <p:cNvSpPr>
                    <a:spLocks noChangeAspect="1"/>
                  </p:cNvSpPr>
                  <p:nvPr/>
                </p:nvSpPr>
                <p:spPr bwMode="auto">
                  <a:xfrm>
                    <a:off x="5486732" y="3208791"/>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FOD SZ</a:t>
                    </a:r>
                    <a:endParaRPr lang="en-US" sz="1400" dirty="0"/>
                  </a:p>
                </p:txBody>
              </p:sp>
              <p:sp>
                <p:nvSpPr>
                  <p:cNvPr id="54" name="Freeform 53"/>
                  <p:cNvSpPr>
                    <a:spLocks noChangeAspect="1"/>
                  </p:cNvSpPr>
                  <p:nvPr/>
                </p:nvSpPr>
                <p:spPr bwMode="auto">
                  <a:xfrm>
                    <a:off x="5260644" y="3901446"/>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smtClean="0"/>
                      <a:t>FEDRIS</a:t>
                    </a:r>
                    <a:endParaRPr lang="en-US" sz="1300" dirty="0"/>
                  </a:p>
                </p:txBody>
              </p:sp>
              <p:sp>
                <p:nvSpPr>
                  <p:cNvPr id="55" name="Freeform 54"/>
                  <p:cNvSpPr>
                    <a:spLocks noChangeAspect="1"/>
                  </p:cNvSpPr>
                  <p:nvPr/>
                </p:nvSpPr>
                <p:spPr bwMode="auto">
                  <a:xfrm>
                    <a:off x="4767332" y="4467083"/>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RJV</a:t>
                    </a:r>
                    <a:endParaRPr lang="en-US" sz="1400" dirty="0"/>
                  </a:p>
                </p:txBody>
              </p:sp>
              <p:sp>
                <p:nvSpPr>
                  <p:cNvPr id="56" name="Freeform 55"/>
                  <p:cNvSpPr>
                    <a:spLocks noChangeAspect="1"/>
                  </p:cNvSpPr>
                  <p:nvPr/>
                </p:nvSpPr>
                <p:spPr bwMode="auto">
                  <a:xfrm>
                    <a:off x="4086523" y="4751910"/>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FPD</a:t>
                    </a:r>
                    <a:endParaRPr lang="en-US" sz="1400" dirty="0"/>
                  </a:p>
                </p:txBody>
              </p:sp>
              <p:sp>
                <p:nvSpPr>
                  <p:cNvPr id="57" name="Freeform 56"/>
                  <p:cNvSpPr>
                    <a:spLocks noChangeAspect="1"/>
                  </p:cNvSpPr>
                  <p:nvPr/>
                </p:nvSpPr>
                <p:spPr bwMode="auto">
                  <a:xfrm>
                    <a:off x="3356568" y="4621731"/>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RIZIV</a:t>
                    </a:r>
                    <a:endParaRPr lang="en-US" sz="1400" dirty="0"/>
                  </a:p>
                </p:txBody>
              </p:sp>
              <p:sp>
                <p:nvSpPr>
                  <p:cNvPr id="58" name="Freeform 57"/>
                  <p:cNvSpPr>
                    <a:spLocks noChangeAspect="1"/>
                  </p:cNvSpPr>
                  <p:nvPr/>
                </p:nvSpPr>
                <p:spPr bwMode="auto">
                  <a:xfrm>
                    <a:off x="2725787" y="4228548"/>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NIC</a:t>
                    </a:r>
                    <a:endParaRPr lang="en-US" sz="1400" dirty="0"/>
                  </a:p>
                </p:txBody>
              </p:sp>
              <p:sp>
                <p:nvSpPr>
                  <p:cNvPr id="59" name="Freeform 58"/>
                  <p:cNvSpPr>
                    <a:spLocks noChangeAspect="1"/>
                  </p:cNvSpPr>
                  <p:nvPr/>
                </p:nvSpPr>
                <p:spPr bwMode="auto">
                  <a:xfrm>
                    <a:off x="2322542" y="3581616"/>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RVA</a:t>
                    </a:r>
                    <a:endParaRPr lang="en-US" sz="1400" dirty="0"/>
                  </a:p>
                </p:txBody>
              </p:sp>
              <p:sp>
                <p:nvSpPr>
                  <p:cNvPr id="60" name="Freeform 59"/>
                  <p:cNvSpPr>
                    <a:spLocks noChangeAspect="1"/>
                  </p:cNvSpPr>
                  <p:nvPr/>
                </p:nvSpPr>
                <p:spPr bwMode="auto">
                  <a:xfrm>
                    <a:off x="2257916" y="2854723"/>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FOD WASO</a:t>
                    </a:r>
                    <a:endParaRPr lang="en-US" sz="1400" dirty="0"/>
                  </a:p>
                </p:txBody>
              </p:sp>
              <p:sp>
                <p:nvSpPr>
                  <p:cNvPr id="61" name="Freeform 60"/>
                  <p:cNvSpPr>
                    <a:spLocks noChangeAspect="1"/>
                  </p:cNvSpPr>
                  <p:nvPr/>
                </p:nvSpPr>
                <p:spPr bwMode="auto">
                  <a:xfrm>
                    <a:off x="2457062" y="214431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err="1" smtClean="0"/>
                      <a:t>Deel-staten</a:t>
                    </a:r>
                    <a:endParaRPr lang="en-US" sz="1400" dirty="0"/>
                  </a:p>
                </p:txBody>
              </p:sp>
            </p:grpSp>
            <p:sp>
              <p:nvSpPr>
                <p:cNvPr id="45" name="Freeform 44"/>
                <p:cNvSpPr>
                  <a:spLocks noChangeAspect="1"/>
                </p:cNvSpPr>
                <p:nvPr/>
              </p:nvSpPr>
              <p:spPr bwMode="auto">
                <a:xfrm>
                  <a:off x="2928743" y="1441229"/>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RSZ</a:t>
                  </a:r>
                  <a:endParaRPr lang="en-US" sz="1400" dirty="0"/>
                </a:p>
              </p:txBody>
            </p:sp>
            <p:pic>
              <p:nvPicPr>
                <p:cNvPr id="46"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30719"/>
                <p:cNvGrpSpPr>
                  <a:grpSpLocks/>
                </p:cNvGrpSpPr>
                <p:nvPr/>
              </p:nvGrpSpPr>
              <p:grpSpPr bwMode="auto">
                <a:xfrm>
                  <a:off x="839738" y="1379812"/>
                  <a:ext cx="1499942" cy="2780643"/>
                  <a:chOff x="134159" y="1079090"/>
                  <a:chExt cx="1499942" cy="2780643"/>
                </a:xfrm>
              </p:grpSpPr>
              <p:sp>
                <p:nvSpPr>
                  <p:cNvPr id="50" name="Freeform 49"/>
                  <p:cNvSpPr>
                    <a:spLocks noChangeAspect="1"/>
                  </p:cNvSpPr>
                  <p:nvPr/>
                </p:nvSpPr>
                <p:spPr bwMode="auto">
                  <a:xfrm>
                    <a:off x="423036" y="3046135"/>
                    <a:ext cx="833524" cy="81359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300" dirty="0" smtClean="0">
                        <a:latin typeface="Calibri Light" panose="020F0302020204030204" pitchFamily="34" charset="0"/>
                      </a:rPr>
                      <a:t>OCMW</a:t>
                    </a:r>
                    <a:endParaRPr lang="en-US" sz="1300" dirty="0">
                      <a:latin typeface="Calibri Light" panose="020F0302020204030204" pitchFamily="34" charset="0"/>
                    </a:endParaRPr>
                  </a:p>
                </p:txBody>
              </p:sp>
              <p:sp>
                <p:nvSpPr>
                  <p:cNvPr id="51" name="Freeform 50"/>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en-US" sz="1400" dirty="0" smtClean="0">
                        <a:solidFill>
                          <a:srgbClr val="000000"/>
                        </a:solidFill>
                        <a:latin typeface="Calibri Light" panose="020F0302020204030204" pitchFamily="34" charset="0"/>
                        <a:cs typeface="Arial" charset="0"/>
                      </a:rPr>
                      <a:t>Nuts-</a:t>
                    </a:r>
                    <a:r>
                      <a:rPr lang="en-US" sz="1400" dirty="0" err="1" smtClean="0">
                        <a:solidFill>
                          <a:srgbClr val="000000"/>
                        </a:solidFill>
                        <a:latin typeface="Calibri Light" panose="020F0302020204030204" pitchFamily="34" charset="0"/>
                        <a:cs typeface="Arial" charset="0"/>
                      </a:rPr>
                      <a:t>bedrijven</a:t>
                    </a:r>
                    <a:r>
                      <a:rPr lang="fr-BE" sz="1400" dirty="0" smtClean="0">
                        <a:latin typeface="Calibri Light" panose="020F0302020204030204" pitchFamily="34" charset="0"/>
                      </a:rPr>
                      <a:t>  </a:t>
                    </a:r>
                    <a:endParaRPr lang="fr-BE" sz="1400" dirty="0">
                      <a:latin typeface="Calibri Light" panose="020F0302020204030204" pitchFamily="34" charset="0"/>
                    </a:endParaRPr>
                  </a:p>
                </p:txBody>
              </p:sp>
              <p:sp>
                <p:nvSpPr>
                  <p:cNvPr id="52" name="Freeform 51"/>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8" name="Flowchart: Connector 37"/>
              <p:cNvSpPr/>
              <p:nvPr/>
            </p:nvSpPr>
            <p:spPr>
              <a:xfrm>
                <a:off x="2933070" y="199198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8227" y="3356992"/>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Date Placeholder 3"/>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t>46</a:t>
            </a:fld>
            <a:endParaRPr lang="fr-BE"/>
          </a:p>
        </p:txBody>
      </p:sp>
    </p:spTree>
    <p:extLst>
      <p:ext uri="{BB962C8B-B14F-4D97-AF65-F5344CB8AC3E}">
        <p14:creationId xmlns:p14="http://schemas.microsoft.com/office/powerpoint/2010/main" val="788277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Line 7"/>
          <p:cNvSpPr>
            <a:spLocks noChangeShapeType="1"/>
          </p:cNvSpPr>
          <p:nvPr/>
        </p:nvSpPr>
        <p:spPr bwMode="auto">
          <a:xfrm flipH="1">
            <a:off x="2687638" y="5389563"/>
            <a:ext cx="942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8"/>
          <p:cNvSpPr>
            <a:spLocks noChangeShapeType="1"/>
          </p:cNvSpPr>
          <p:nvPr/>
        </p:nvSpPr>
        <p:spPr bwMode="auto">
          <a:xfrm>
            <a:off x="5694363" y="5564188"/>
            <a:ext cx="1668462" cy="5889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9"/>
          <p:cNvSpPr>
            <a:spLocks noChangeShapeType="1"/>
          </p:cNvSpPr>
          <p:nvPr/>
        </p:nvSpPr>
        <p:spPr bwMode="auto">
          <a:xfrm flipH="1">
            <a:off x="1773238" y="5564188"/>
            <a:ext cx="1857375" cy="541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111"/>
          <p:cNvSpPr>
            <a:spLocks noChangeShapeType="1"/>
          </p:cNvSpPr>
          <p:nvPr/>
        </p:nvSpPr>
        <p:spPr bwMode="auto">
          <a:xfrm flipH="1">
            <a:off x="5489575" y="5402263"/>
            <a:ext cx="941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86" name="Rectangle 2"/>
          <p:cNvSpPr>
            <a:spLocks noGrp="1" noChangeArrowheads="1"/>
          </p:cNvSpPr>
          <p:nvPr>
            <p:ph type="title"/>
          </p:nvPr>
        </p:nvSpPr>
        <p:spPr/>
        <p:txBody>
          <a:bodyPr/>
          <a:lstStyle/>
          <a:p>
            <a:r>
              <a:rPr lang="en-US" altLang="en-US" smtClean="0">
                <a:sym typeface="Arial" charset="0"/>
              </a:rPr>
              <a:t>Technisch: backbone</a:t>
            </a:r>
            <a:endParaRPr lang="en-US" altLang="en-US" dirty="0" smtClean="0">
              <a:sym typeface="Arial" charset="0"/>
            </a:endParaRPr>
          </a:p>
        </p:txBody>
      </p:sp>
      <p:sp>
        <p:nvSpPr>
          <p:cNvPr id="41988"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1989"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1990"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1994"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5768975" y="30289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1998"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1999"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00" name="Rectangle 18"/>
          <p:cNvSpPr>
            <a:spLocks noChangeArrowheads="1"/>
          </p:cNvSpPr>
          <p:nvPr/>
        </p:nvSpPr>
        <p:spPr bwMode="auto">
          <a:xfrm>
            <a:off x="4292600"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01"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02"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808" name="Rectangle 22"/>
          <p:cNvSpPr>
            <a:spLocks noChangeArrowheads="1"/>
          </p:cNvSpPr>
          <p:nvPr/>
        </p:nvSpPr>
        <p:spPr bwMode="auto">
          <a:xfrm>
            <a:off x="4479925" y="47307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04"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05"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 name="Oval 25"/>
          <p:cNvSpPr>
            <a:spLocks noChangeArrowheads="1"/>
          </p:cNvSpPr>
          <p:nvPr/>
        </p:nvSpPr>
        <p:spPr bwMode="auto">
          <a:xfrm>
            <a:off x="2203450" y="5146675"/>
            <a:ext cx="665163" cy="4857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RVA</a:t>
            </a:r>
            <a:endParaRPr lang="en-US" altLang="en-US" sz="1600" b="1" dirty="0">
              <a:solidFill>
                <a:schemeClr val="tx1">
                  <a:lumMod val="75000"/>
                  <a:lumOff val="25000"/>
                </a:schemeClr>
              </a:solidFill>
              <a:sym typeface="Arial" charset="0"/>
            </a:endParaRPr>
          </a:p>
        </p:txBody>
      </p:sp>
      <p:sp>
        <p:nvSpPr>
          <p:cNvPr id="42007"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42008"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42009"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42010"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42011" name="Oval 30"/>
          <p:cNvSpPr>
            <a:spLocks noChangeArrowheads="1"/>
          </p:cNvSpPr>
          <p:nvPr/>
        </p:nvSpPr>
        <p:spPr bwMode="auto">
          <a:xfrm>
            <a:off x="798513" y="2065338"/>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Gebruikers</a:t>
            </a:r>
            <a:endParaRPr lang="en-US" altLang="en-US" sz="1800" dirty="0" smtClean="0">
              <a:solidFill>
                <a:srgbClr val="000000"/>
              </a:solidFill>
              <a:latin typeface="+mn-lt"/>
              <a:sym typeface="Arial" charset="0"/>
            </a:endParaRPr>
          </a:p>
        </p:txBody>
      </p:sp>
      <p:sp>
        <p:nvSpPr>
          <p:cNvPr id="42012" name="Rectangle 32"/>
          <p:cNvSpPr>
            <a:spLocks noChangeArrowheads="1"/>
          </p:cNvSpPr>
          <p:nvPr/>
        </p:nvSpPr>
        <p:spPr bwMode="auto">
          <a:xfrm>
            <a:off x="2130425"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13"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14"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42016" name="Rectangle 36"/>
          <p:cNvSpPr>
            <a:spLocks noChangeArrowheads="1"/>
          </p:cNvSpPr>
          <p:nvPr/>
        </p:nvSpPr>
        <p:spPr bwMode="auto">
          <a:xfrm>
            <a:off x="7288213"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17"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18"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19" name="Rectangle 43"/>
          <p:cNvSpPr>
            <a:spLocks noChangeArrowheads="1"/>
          </p:cNvSpPr>
          <p:nvPr/>
        </p:nvSpPr>
        <p:spPr bwMode="auto">
          <a:xfrm>
            <a:off x="7288213"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20"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21"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97" name="Rectangle 47"/>
          <p:cNvSpPr>
            <a:spLocks noChangeArrowheads="1"/>
          </p:cNvSpPr>
          <p:nvPr/>
        </p:nvSpPr>
        <p:spPr bwMode="auto">
          <a:xfrm>
            <a:off x="7446963" y="4730750"/>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23"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24"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94" name="Rectangle 51"/>
          <p:cNvSpPr>
            <a:spLocks noChangeArrowheads="1"/>
          </p:cNvSpPr>
          <p:nvPr/>
        </p:nvSpPr>
        <p:spPr bwMode="auto">
          <a:xfrm>
            <a:off x="2317750"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42026"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27"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88"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5768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42030"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31"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32" name="Oval 60"/>
          <p:cNvSpPr>
            <a:spLocks noChangeArrowheads="1"/>
          </p:cNvSpPr>
          <p:nvPr/>
        </p:nvSpPr>
        <p:spPr bwMode="auto">
          <a:xfrm>
            <a:off x="3852863"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5768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42035"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36"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37" name="Oval 67"/>
          <p:cNvSpPr>
            <a:spLocks noChangeArrowheads="1"/>
          </p:cNvSpPr>
          <p:nvPr/>
        </p:nvSpPr>
        <p:spPr bwMode="auto">
          <a:xfrm>
            <a:off x="3852863" y="1822450"/>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5768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42040"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41"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42" name="Oval 74"/>
          <p:cNvSpPr>
            <a:spLocks noChangeArrowheads="1"/>
          </p:cNvSpPr>
          <p:nvPr/>
        </p:nvSpPr>
        <p:spPr bwMode="auto">
          <a:xfrm>
            <a:off x="3852863" y="2328863"/>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42043" name="Oval 75"/>
          <p:cNvSpPr>
            <a:spLocks noChangeArrowheads="1"/>
          </p:cNvSpPr>
          <p:nvPr/>
        </p:nvSpPr>
        <p:spPr bwMode="auto">
          <a:xfrm>
            <a:off x="3852863"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42044"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45"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46"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47"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48" name="Rectangle 81"/>
          <p:cNvSpPr>
            <a:spLocks noChangeArrowheads="1"/>
          </p:cNvSpPr>
          <p:nvPr/>
        </p:nvSpPr>
        <p:spPr bwMode="auto">
          <a:xfrm>
            <a:off x="1131888"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49"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50"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70" name="Rectangle 85"/>
          <p:cNvSpPr>
            <a:spLocks noChangeArrowheads="1"/>
          </p:cNvSpPr>
          <p:nvPr/>
        </p:nvSpPr>
        <p:spPr bwMode="auto">
          <a:xfrm>
            <a:off x="1319213"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52"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53"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54"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55"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1319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57"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58"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7" name="Oval 94"/>
          <p:cNvSpPr>
            <a:spLocks noChangeArrowheads="1"/>
          </p:cNvSpPr>
          <p:nvPr/>
        </p:nvSpPr>
        <p:spPr bwMode="auto">
          <a:xfrm>
            <a:off x="1204913" y="5875338"/>
            <a:ext cx="665162" cy="487362"/>
          </a:xfrm>
          <a:prstGeom prst="ellipse">
            <a:avLst/>
          </a:prstGeom>
          <a:solidFill>
            <a:srgbClr val="00ABDA"/>
          </a:solidFill>
          <a:ln>
            <a:noFill/>
          </a:ln>
        </p:spPr>
        <p:txBody>
          <a:bodyPr wrap="none" anchor="ctr"/>
          <a:lstStyle/>
          <a:p>
            <a:pPr algn="ctr">
              <a:defRPr/>
            </a:pPr>
            <a:r>
              <a:rPr lang="en-US" altLang="en-US" sz="1600" b="1" dirty="0">
                <a:solidFill>
                  <a:schemeClr val="tx1">
                    <a:lumMod val="75000"/>
                    <a:lumOff val="25000"/>
                  </a:schemeClr>
                </a:solidFill>
                <a:sym typeface="Arial" charset="0"/>
              </a:rPr>
              <a:t>NIC</a:t>
            </a:r>
          </a:p>
        </p:txBody>
      </p:sp>
      <p:sp>
        <p:nvSpPr>
          <p:cNvPr id="42060"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42062"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7419975" y="54419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64"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65"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45" name="Oval 107"/>
          <p:cNvSpPr>
            <a:spLocks noChangeArrowheads="1"/>
          </p:cNvSpPr>
          <p:nvPr/>
        </p:nvSpPr>
        <p:spPr bwMode="auto">
          <a:xfrm>
            <a:off x="7305675" y="5888038"/>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42067"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68"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1" name="Oval 112"/>
          <p:cNvSpPr>
            <a:spLocks noChangeArrowheads="1"/>
          </p:cNvSpPr>
          <p:nvPr/>
        </p:nvSpPr>
        <p:spPr bwMode="auto">
          <a:xfrm>
            <a:off x="6292850" y="5159375"/>
            <a:ext cx="665163" cy="487363"/>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RSVZ</a:t>
            </a:r>
            <a:endParaRPr lang="en-US" altLang="en-US" sz="1600" b="1" dirty="0">
              <a:solidFill>
                <a:schemeClr val="tx1">
                  <a:lumMod val="75000"/>
                  <a:lumOff val="25000"/>
                </a:schemeClr>
              </a:solidFill>
              <a:sym typeface="Arial" charset="0"/>
            </a:endParaRPr>
          </a:p>
        </p:txBody>
      </p:sp>
      <p:sp>
        <p:nvSpPr>
          <p:cNvPr id="42071" name="Rectangle 114"/>
          <p:cNvSpPr>
            <a:spLocks noChangeArrowheads="1"/>
          </p:cNvSpPr>
          <p:nvPr/>
        </p:nvSpPr>
        <p:spPr bwMode="auto">
          <a:xfrm>
            <a:off x="6219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72"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73"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 name="Rectangle 118"/>
          <p:cNvSpPr>
            <a:spLocks noChangeArrowheads="1"/>
          </p:cNvSpPr>
          <p:nvPr/>
        </p:nvSpPr>
        <p:spPr bwMode="auto">
          <a:xfrm>
            <a:off x="6407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75"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76"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51" name="Oval 121"/>
          <p:cNvSpPr>
            <a:spLocks noChangeArrowheads="1"/>
          </p:cNvSpPr>
          <p:nvPr/>
        </p:nvSpPr>
        <p:spPr bwMode="auto">
          <a:xfrm>
            <a:off x="3476625" y="5186363"/>
            <a:ext cx="2217738" cy="6889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KSZ</a:t>
            </a:r>
            <a:endParaRPr lang="en-US" altLang="en-US" sz="1600" b="1" dirty="0">
              <a:solidFill>
                <a:schemeClr val="tx1">
                  <a:lumMod val="75000"/>
                  <a:lumOff val="25000"/>
                </a:schemeClr>
              </a:solidFill>
              <a:sym typeface="Arial" charset="0"/>
            </a:endParaRPr>
          </a:p>
        </p:txBody>
      </p:sp>
      <p:sp>
        <p:nvSpPr>
          <p:cNvPr id="42078"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6" name="Slide Number Placeholder 5"/>
          <p:cNvSpPr>
            <a:spLocks noGrp="1"/>
          </p:cNvSpPr>
          <p:nvPr>
            <p:ph type="sldNum" sz="quarter" idx="12"/>
          </p:nvPr>
        </p:nvSpPr>
        <p:spPr/>
        <p:txBody>
          <a:bodyPr/>
          <a:lstStyle/>
          <a:p>
            <a:fld id="{ECE55EFB-40DE-4792-8264-069A14111481}" type="slidenum">
              <a:rPr lang="fr-BE" smtClean="0"/>
              <a:t>47</a:t>
            </a:fld>
            <a:endParaRPr lang="fr-BE"/>
          </a:p>
        </p:txBody>
      </p:sp>
    </p:spTree>
    <p:extLst>
      <p:ext uri="{BB962C8B-B14F-4D97-AF65-F5344CB8AC3E}">
        <p14:creationId xmlns:p14="http://schemas.microsoft.com/office/powerpoint/2010/main" val="2353321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Kruispuntbank Sociale Zekerheid</a:t>
            </a:r>
            <a:endParaRPr lang="fr-BE" dirty="0"/>
          </a:p>
        </p:txBody>
      </p:sp>
      <p:sp>
        <p:nvSpPr>
          <p:cNvPr id="3" name="Content Placeholder 2"/>
          <p:cNvSpPr>
            <a:spLocks noGrp="1"/>
          </p:cNvSpPr>
          <p:nvPr>
            <p:ph idx="1"/>
          </p:nvPr>
        </p:nvSpPr>
        <p:spPr/>
        <p:txBody>
          <a:bodyPr>
            <a:normAutofit/>
          </a:bodyPr>
          <a:lstStyle/>
          <a:p>
            <a:r>
              <a:rPr lang="en-US" altLang="en-US" dirty="0" err="1" smtClean="0">
                <a:sym typeface="Arial" charset="0"/>
              </a:rPr>
              <a:t>Beheerd</a:t>
            </a:r>
            <a:r>
              <a:rPr lang="en-US" altLang="en-US" dirty="0" smtClean="0">
                <a:sym typeface="Arial" charset="0"/>
              </a:rPr>
              <a:t> door de </a:t>
            </a:r>
            <a:r>
              <a:rPr lang="en-US" altLang="en-US" dirty="0" err="1" smtClean="0">
                <a:sym typeface="Arial" charset="0"/>
              </a:rPr>
              <a:t>vertegenwoordigers</a:t>
            </a:r>
            <a:r>
              <a:rPr lang="en-US" altLang="en-US" dirty="0" smtClean="0">
                <a:sym typeface="Arial" charset="0"/>
              </a:rPr>
              <a:t> van de </a:t>
            </a:r>
            <a:r>
              <a:rPr lang="en-US" altLang="en-US" dirty="0" err="1" smtClean="0">
                <a:sym typeface="Arial" charset="0"/>
              </a:rPr>
              <a:t>verschillende</a:t>
            </a:r>
            <a:r>
              <a:rPr lang="en-US" altLang="en-US" dirty="0" smtClean="0">
                <a:sym typeface="Arial" charset="0"/>
              </a:rPr>
              <a:t> </a:t>
            </a:r>
            <a:r>
              <a:rPr lang="en-US" altLang="en-US" dirty="0" err="1" smtClean="0">
                <a:sym typeface="Arial" charset="0"/>
              </a:rPr>
              <a:t>actoren</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 om</a:t>
            </a:r>
          </a:p>
          <a:p>
            <a:pPr lvl="1"/>
            <a:r>
              <a:rPr lang="en-US" altLang="en-US" dirty="0" err="1" smtClean="0">
                <a:sym typeface="Arial" charset="0"/>
              </a:rPr>
              <a:t>hun</a:t>
            </a:r>
            <a:r>
              <a:rPr lang="en-US" altLang="en-US" dirty="0" smtClean="0">
                <a:sym typeface="Arial" charset="0"/>
              </a:rPr>
              <a:t> </a:t>
            </a:r>
            <a:r>
              <a:rPr lang="en-US" altLang="en-US" dirty="0" err="1" smtClean="0">
                <a:sym typeface="Arial" charset="0"/>
              </a:rPr>
              <a:t>vertrouwen</a:t>
            </a:r>
            <a:r>
              <a:rPr lang="en-US" altLang="en-US" dirty="0" smtClean="0">
                <a:sym typeface="Arial" charset="0"/>
              </a:rPr>
              <a:t> </a:t>
            </a:r>
            <a:r>
              <a:rPr lang="en-US" altLang="en-US" dirty="0" err="1" smtClean="0">
                <a:sym typeface="Arial" charset="0"/>
              </a:rPr>
              <a:t>te</a:t>
            </a:r>
            <a:r>
              <a:rPr lang="en-US" altLang="en-US" dirty="0" smtClean="0">
                <a:sym typeface="Arial" charset="0"/>
              </a:rPr>
              <a:t> </a:t>
            </a:r>
            <a:r>
              <a:rPr lang="en-US" altLang="en-US" dirty="0" err="1" smtClean="0">
                <a:sym typeface="Arial" charset="0"/>
              </a:rPr>
              <a:t>genieten</a:t>
            </a:r>
            <a:endParaRPr lang="en-US" altLang="en-US" dirty="0" smtClean="0">
              <a:sym typeface="Arial" charset="0"/>
            </a:endParaRPr>
          </a:p>
          <a:p>
            <a:pPr lvl="1"/>
            <a:r>
              <a:rPr lang="en-US" altLang="en-US" dirty="0" err="1" smtClean="0">
                <a:sym typeface="Arial" charset="0"/>
              </a:rPr>
              <a:t>een</a:t>
            </a:r>
            <a:r>
              <a:rPr lang="en-US" altLang="en-US" dirty="0" smtClean="0">
                <a:sym typeface="Arial" charset="0"/>
              </a:rPr>
              <a:t> </a:t>
            </a:r>
            <a:r>
              <a:rPr lang="en-US" altLang="en-US" dirty="0" err="1" smtClean="0">
                <a:sym typeface="Arial" charset="0"/>
              </a:rPr>
              <a:t>klantgerichte</a:t>
            </a:r>
            <a:r>
              <a:rPr lang="en-US" altLang="en-US" dirty="0" smtClean="0">
                <a:sym typeface="Arial" charset="0"/>
              </a:rPr>
              <a:t> </a:t>
            </a:r>
            <a:r>
              <a:rPr lang="en-US" altLang="en-US" dirty="0" err="1" smtClean="0">
                <a:sym typeface="Arial" charset="0"/>
              </a:rPr>
              <a:t>werking</a:t>
            </a:r>
            <a:r>
              <a:rPr lang="en-US" altLang="en-US" dirty="0" smtClean="0">
                <a:sym typeface="Arial" charset="0"/>
              </a:rPr>
              <a:t> </a:t>
            </a:r>
            <a:r>
              <a:rPr lang="en-US" altLang="en-US" dirty="0" err="1" smtClean="0">
                <a:sym typeface="Arial" charset="0"/>
              </a:rPr>
              <a:t>te</a:t>
            </a:r>
            <a:r>
              <a:rPr lang="en-US" altLang="en-US" dirty="0" smtClean="0">
                <a:sym typeface="Arial" charset="0"/>
              </a:rPr>
              <a:t> </a:t>
            </a:r>
            <a:r>
              <a:rPr lang="en-US" altLang="en-US" dirty="0" err="1" smtClean="0">
                <a:sym typeface="Arial" charset="0"/>
              </a:rPr>
              <a:t>waarborgen</a:t>
            </a:r>
            <a:endParaRPr lang="en-US" altLang="en-US" dirty="0" smtClean="0">
              <a:sym typeface="Arial" charset="0"/>
            </a:endParaRPr>
          </a:p>
          <a:p>
            <a:r>
              <a:rPr lang="en-US" altLang="en-US" dirty="0" err="1" smtClean="0">
                <a:sym typeface="Arial" charset="0"/>
              </a:rPr>
              <a:t>Missie</a:t>
            </a:r>
            <a:endParaRPr lang="en-US" altLang="en-US" dirty="0" smtClean="0">
              <a:sym typeface="Arial" charset="0"/>
            </a:endParaRPr>
          </a:p>
          <a:p>
            <a:pPr lvl="1"/>
            <a:r>
              <a:rPr lang="en-US" altLang="en-US" dirty="0" err="1" smtClean="0">
                <a:sym typeface="Arial" charset="0"/>
              </a:rPr>
              <a:t>vastleggen</a:t>
            </a:r>
            <a:r>
              <a:rPr lang="en-US" altLang="en-US" dirty="0" smtClean="0">
                <a:sym typeface="Arial" charset="0"/>
              </a:rPr>
              <a:t> van de </a:t>
            </a:r>
            <a:r>
              <a:rPr lang="en-US" altLang="en-US" dirty="0" err="1" smtClean="0">
                <a:sym typeface="Arial" charset="0"/>
              </a:rPr>
              <a:t>visie</a:t>
            </a:r>
            <a:r>
              <a:rPr lang="en-US" altLang="en-US" dirty="0" smtClean="0">
                <a:sym typeface="Arial" charset="0"/>
              </a:rPr>
              <a:t> </a:t>
            </a:r>
            <a:r>
              <a:rPr lang="en-US" altLang="en-US" dirty="0" err="1" smtClean="0">
                <a:sym typeface="Arial" charset="0"/>
              </a:rPr>
              <a:t>inzake</a:t>
            </a:r>
            <a:r>
              <a:rPr lang="en-US" altLang="en-US" dirty="0" smtClean="0">
                <a:sym typeface="Arial" charset="0"/>
              </a:rPr>
              <a:t> </a:t>
            </a:r>
            <a:r>
              <a:rPr lang="en-US" altLang="en-US" dirty="0" err="1" smtClean="0">
                <a:sym typeface="Arial" charset="0"/>
              </a:rPr>
              <a:t>geïntegreerde</a:t>
            </a:r>
            <a:r>
              <a:rPr lang="en-US" altLang="en-US" dirty="0" smtClean="0">
                <a:sym typeface="Arial" charset="0"/>
              </a:rPr>
              <a:t> </a:t>
            </a:r>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dienstverlening</a:t>
            </a:r>
            <a:r>
              <a:rPr lang="en-US" altLang="en-US" dirty="0" smtClean="0">
                <a:sym typeface="Arial" charset="0"/>
              </a:rPr>
              <a:t> in de </a:t>
            </a:r>
            <a:r>
              <a:rPr lang="en-US" altLang="en-US" dirty="0" err="1" smtClean="0">
                <a:sym typeface="Arial" charset="0"/>
              </a:rPr>
              <a:t>betrokken</a:t>
            </a:r>
            <a:r>
              <a:rPr lang="en-US" altLang="en-US" dirty="0" smtClean="0">
                <a:sym typeface="Arial" charset="0"/>
              </a:rPr>
              <a:t> sector</a:t>
            </a:r>
          </a:p>
          <a:p>
            <a:pPr lvl="1"/>
            <a:r>
              <a:rPr lang="en-US" altLang="en-US" dirty="0" err="1" smtClean="0">
                <a:sym typeface="Arial" charset="0"/>
              </a:rPr>
              <a:t>vastleggen</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promoten</a:t>
            </a:r>
            <a:r>
              <a:rPr lang="en-US" altLang="en-US" dirty="0" smtClean="0">
                <a:sym typeface="Arial" charset="0"/>
              </a:rPr>
              <a:t> van de </a:t>
            </a:r>
            <a:r>
              <a:rPr lang="en-US" altLang="en-US" dirty="0" err="1" smtClean="0">
                <a:sym typeface="Arial" charset="0"/>
              </a:rPr>
              <a:t>visie</a:t>
            </a:r>
            <a:r>
              <a:rPr lang="en-US" altLang="en-US" dirty="0" smtClean="0">
                <a:sym typeface="Arial" charset="0"/>
              </a:rPr>
              <a:t> </a:t>
            </a:r>
            <a:r>
              <a:rPr lang="en-US" altLang="en-US" dirty="0" err="1" smtClean="0">
                <a:sym typeface="Arial" charset="0"/>
              </a:rPr>
              <a:t>en</a:t>
            </a:r>
            <a:r>
              <a:rPr lang="en-US" altLang="en-US" dirty="0" smtClean="0">
                <a:sym typeface="Arial" charset="0"/>
              </a:rPr>
              <a:t> de </a:t>
            </a:r>
            <a:r>
              <a:rPr lang="en-US" altLang="en-US" dirty="0" err="1" smtClean="0">
                <a:sym typeface="Arial" charset="0"/>
              </a:rPr>
              <a:t>gemeenschappelijke</a:t>
            </a:r>
            <a:r>
              <a:rPr lang="en-US" altLang="en-US" dirty="0" smtClean="0">
                <a:sym typeface="Arial" charset="0"/>
              </a:rPr>
              <a:t> </a:t>
            </a:r>
            <a:r>
              <a:rPr lang="en-US" altLang="en-US" dirty="0" err="1" smtClean="0">
                <a:sym typeface="Arial" charset="0"/>
              </a:rPr>
              <a:t>basisprincipes</a:t>
            </a:r>
            <a:r>
              <a:rPr lang="en-US" altLang="en-US" dirty="0" smtClean="0">
                <a:sym typeface="Arial" charset="0"/>
              </a:rPr>
              <a:t> </a:t>
            </a:r>
            <a:r>
              <a:rPr lang="en-US" altLang="en-US" dirty="0" err="1" smtClean="0">
                <a:sym typeface="Arial" charset="0"/>
              </a:rPr>
              <a:t>inzake</a:t>
            </a:r>
            <a:r>
              <a:rPr lang="en-US" altLang="en-US" dirty="0" smtClean="0">
                <a:sym typeface="Arial" charset="0"/>
              </a:rPr>
              <a:t> </a:t>
            </a:r>
            <a:r>
              <a:rPr lang="en-US" altLang="en-US" dirty="0" err="1" smtClean="0">
                <a:sym typeface="Arial" charset="0"/>
              </a:rPr>
              <a:t>informatiebeheer</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veiligheid</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a:t>
            </a:r>
          </a:p>
          <a:p>
            <a:pPr lvl="1"/>
            <a:r>
              <a:rPr lang="en-US" altLang="en-US" dirty="0" err="1" smtClean="0">
                <a:sym typeface="Arial" charset="0"/>
              </a:rPr>
              <a:t>coördineren</a:t>
            </a:r>
            <a:r>
              <a:rPr lang="en-US" altLang="en-US" dirty="0" smtClean="0">
                <a:sym typeface="Arial" charset="0"/>
              </a:rPr>
              <a:t> van de </a:t>
            </a:r>
            <a:r>
              <a:rPr lang="en-US" altLang="en-US" dirty="0" err="1" smtClean="0">
                <a:sym typeface="Arial" charset="0"/>
              </a:rPr>
              <a:t>procesoptimalisatie</a:t>
            </a:r>
            <a:endParaRPr lang="en-US" altLang="en-US" dirty="0" smtClean="0">
              <a:sym typeface="Arial" charset="0"/>
            </a:endParaRPr>
          </a:p>
          <a:p>
            <a:pPr lvl="1"/>
            <a:r>
              <a:rPr lang="en-US" altLang="en-US" dirty="0" err="1" smtClean="0">
                <a:sym typeface="Arial" charset="0"/>
              </a:rPr>
              <a:t>programma</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projectbeheer</a:t>
            </a:r>
            <a:endParaRPr lang="en-US" altLang="en-US" dirty="0" smtClean="0">
              <a:sym typeface="Arial" charset="0"/>
            </a:endParaRPr>
          </a:p>
          <a:p>
            <a:endParaRPr lang="fr-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t>48</a:t>
            </a:fld>
            <a:endParaRPr lang="fr-BE"/>
          </a:p>
        </p:txBody>
      </p:sp>
    </p:spTree>
    <p:extLst>
      <p:ext uri="{BB962C8B-B14F-4D97-AF65-F5344CB8AC3E}">
        <p14:creationId xmlns:p14="http://schemas.microsoft.com/office/powerpoint/2010/main" val="2203219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Kruispuntbank Sociale Zekerheid</a:t>
            </a:r>
            <a:endParaRPr lang="fr-BE" dirty="0"/>
          </a:p>
        </p:txBody>
      </p:sp>
      <p:sp>
        <p:nvSpPr>
          <p:cNvPr id="3" name="Content Placeholder 2"/>
          <p:cNvSpPr>
            <a:spLocks noGrp="1"/>
          </p:cNvSpPr>
          <p:nvPr>
            <p:ph idx="1"/>
          </p:nvPr>
        </p:nvSpPr>
        <p:spPr/>
        <p:txBody>
          <a:bodyPr>
            <a:normAutofit/>
          </a:bodyPr>
          <a:lstStyle/>
          <a:p>
            <a:r>
              <a:rPr lang="nl-BE" altLang="en-US" dirty="0" smtClean="0">
                <a:sym typeface="Arial" charset="0"/>
              </a:rPr>
              <a:t>Missie</a:t>
            </a:r>
          </a:p>
          <a:p>
            <a:pPr lvl="1"/>
            <a:r>
              <a:rPr lang="en-US" altLang="en-US" dirty="0" err="1">
                <a:sym typeface="Arial" charset="0"/>
              </a:rPr>
              <a:t>vastleggen</a:t>
            </a:r>
            <a:r>
              <a:rPr lang="en-US" altLang="en-US" dirty="0">
                <a:sym typeface="Arial" charset="0"/>
              </a:rPr>
              <a:t>, </a:t>
            </a:r>
            <a:r>
              <a:rPr lang="en-US" altLang="en-US" dirty="0" err="1">
                <a:sym typeface="Arial" charset="0"/>
              </a:rPr>
              <a:t>implementeren</a:t>
            </a:r>
            <a:r>
              <a:rPr lang="en-US" altLang="en-US" dirty="0">
                <a:sym typeface="Arial" charset="0"/>
              </a:rPr>
              <a:t> </a:t>
            </a:r>
            <a:r>
              <a:rPr lang="en-US" altLang="en-US" dirty="0" err="1">
                <a:sym typeface="Arial" charset="0"/>
              </a:rPr>
              <a:t>en</a:t>
            </a:r>
            <a:r>
              <a:rPr lang="en-US" altLang="en-US" dirty="0">
                <a:sym typeface="Arial" charset="0"/>
              </a:rPr>
              <a:t> </a:t>
            </a:r>
            <a:r>
              <a:rPr lang="en-US" altLang="en-US" dirty="0" err="1">
                <a:sym typeface="Arial" charset="0"/>
              </a:rPr>
              <a:t>beheren</a:t>
            </a:r>
            <a:r>
              <a:rPr lang="en-US" altLang="en-US" dirty="0">
                <a:sym typeface="Arial" charset="0"/>
              </a:rPr>
              <a:t> van het </a:t>
            </a:r>
            <a:r>
              <a:rPr lang="en-US" altLang="en-US" dirty="0" err="1">
                <a:sym typeface="Arial" charset="0"/>
              </a:rPr>
              <a:t>samenwerkingsplatform</a:t>
            </a:r>
            <a:endParaRPr lang="en-US" altLang="en-US" dirty="0">
              <a:sym typeface="Arial" charset="0"/>
            </a:endParaRPr>
          </a:p>
          <a:p>
            <a:pPr lvl="2"/>
            <a:r>
              <a:rPr lang="en-US" altLang="en-US" dirty="0" err="1">
                <a:sym typeface="Arial" charset="0"/>
              </a:rPr>
              <a:t>technisch</a:t>
            </a:r>
            <a:r>
              <a:rPr lang="en-US" altLang="en-US" dirty="0">
                <a:sym typeface="Arial" charset="0"/>
              </a:rPr>
              <a:t>: </a:t>
            </a:r>
            <a:r>
              <a:rPr lang="en-US" altLang="en-US" dirty="0" err="1">
                <a:sym typeface="Arial" charset="0"/>
              </a:rPr>
              <a:t>architectuur</a:t>
            </a:r>
            <a:r>
              <a:rPr lang="en-US" altLang="en-US" dirty="0">
                <a:sym typeface="Arial" charset="0"/>
              </a:rPr>
              <a:t> </a:t>
            </a:r>
            <a:r>
              <a:rPr lang="en-US" altLang="en-US" dirty="0" err="1">
                <a:sym typeface="Arial" charset="0"/>
              </a:rPr>
              <a:t>en</a:t>
            </a:r>
            <a:r>
              <a:rPr lang="en-US" altLang="en-US" dirty="0">
                <a:sym typeface="Arial" charset="0"/>
              </a:rPr>
              <a:t> </a:t>
            </a:r>
            <a:r>
              <a:rPr lang="en-US" altLang="en-US" dirty="0" err="1">
                <a:sym typeface="Arial" charset="0"/>
              </a:rPr>
              <a:t>standaarden</a:t>
            </a:r>
            <a:r>
              <a:rPr lang="en-US" altLang="en-US" dirty="0">
                <a:sym typeface="Arial" charset="0"/>
              </a:rPr>
              <a:t> </a:t>
            </a:r>
            <a:r>
              <a:rPr lang="en-US" altLang="en-US" dirty="0" err="1">
                <a:sym typeface="Arial" charset="0"/>
              </a:rPr>
              <a:t>voor</a:t>
            </a:r>
            <a:r>
              <a:rPr lang="en-US" altLang="en-US" dirty="0">
                <a:sym typeface="Arial" charset="0"/>
              </a:rPr>
              <a:t> </a:t>
            </a:r>
            <a:r>
              <a:rPr lang="en-US" altLang="en-US" dirty="0" err="1">
                <a:sym typeface="Arial" charset="0"/>
              </a:rPr>
              <a:t>veilige</a:t>
            </a:r>
            <a:r>
              <a:rPr lang="en-US" altLang="en-US" dirty="0">
                <a:sym typeface="Arial" charset="0"/>
              </a:rPr>
              <a:t> </a:t>
            </a:r>
            <a:r>
              <a:rPr lang="en-US" altLang="en-US" dirty="0" err="1">
                <a:sym typeface="Arial" charset="0"/>
              </a:rPr>
              <a:t>uitwisseling</a:t>
            </a:r>
            <a:r>
              <a:rPr lang="en-US" altLang="en-US" dirty="0">
                <a:sym typeface="Arial" charset="0"/>
              </a:rPr>
              <a:t> van </a:t>
            </a:r>
            <a:r>
              <a:rPr lang="en-US" altLang="en-US" dirty="0" err="1">
                <a:sym typeface="Arial" charset="0"/>
              </a:rPr>
              <a:t>informatie</a:t>
            </a:r>
            <a:endParaRPr lang="en-US" altLang="en-US" dirty="0">
              <a:sym typeface="Arial" charset="0"/>
            </a:endParaRPr>
          </a:p>
          <a:p>
            <a:pPr lvl="2"/>
            <a:r>
              <a:rPr lang="en-US" altLang="en-US" dirty="0" err="1">
                <a:sym typeface="Arial" charset="0"/>
              </a:rPr>
              <a:t>semantisch</a:t>
            </a:r>
            <a:r>
              <a:rPr lang="en-US" altLang="en-US" dirty="0">
                <a:sym typeface="Arial" charset="0"/>
              </a:rPr>
              <a:t>: </a:t>
            </a:r>
            <a:r>
              <a:rPr lang="en-US" altLang="en-US" dirty="0" err="1">
                <a:sym typeface="Arial" charset="0"/>
              </a:rPr>
              <a:t>begripsharmonisatie</a:t>
            </a:r>
            <a:r>
              <a:rPr lang="en-US" altLang="en-US" dirty="0">
                <a:sym typeface="Arial" charset="0"/>
              </a:rPr>
              <a:t> </a:t>
            </a:r>
            <a:r>
              <a:rPr lang="en-US" altLang="en-US" dirty="0" err="1">
                <a:sym typeface="Arial" charset="0"/>
              </a:rPr>
              <a:t>en</a:t>
            </a:r>
            <a:r>
              <a:rPr lang="en-US" altLang="en-US" dirty="0">
                <a:sym typeface="Arial" charset="0"/>
              </a:rPr>
              <a:t> </a:t>
            </a:r>
            <a:r>
              <a:rPr lang="en-US" altLang="en-US" dirty="0" err="1">
                <a:sym typeface="Arial" charset="0"/>
              </a:rPr>
              <a:t>coördinatie</a:t>
            </a:r>
            <a:r>
              <a:rPr lang="en-US" altLang="en-US" dirty="0">
                <a:sym typeface="Arial" charset="0"/>
              </a:rPr>
              <a:t> van de </a:t>
            </a:r>
            <a:r>
              <a:rPr lang="en-US" altLang="en-US" dirty="0" err="1">
                <a:sym typeface="Arial" charset="0"/>
              </a:rPr>
              <a:t>aanpassingen</a:t>
            </a:r>
            <a:r>
              <a:rPr lang="en-US" altLang="en-US" dirty="0">
                <a:sym typeface="Arial" charset="0"/>
              </a:rPr>
              <a:t> van de </a:t>
            </a:r>
            <a:r>
              <a:rPr lang="en-US" altLang="en-US" dirty="0" err="1">
                <a:sym typeface="Arial" charset="0"/>
              </a:rPr>
              <a:t>regelgeving</a:t>
            </a:r>
            <a:endParaRPr lang="en-US" altLang="en-US" dirty="0">
              <a:sym typeface="Arial" charset="0"/>
            </a:endParaRPr>
          </a:p>
          <a:p>
            <a:pPr lvl="2"/>
            <a:r>
              <a:rPr lang="en-US" altLang="en-US" dirty="0">
                <a:sym typeface="Arial" charset="0"/>
              </a:rPr>
              <a:t>business </a:t>
            </a:r>
            <a:r>
              <a:rPr lang="en-US" altLang="en-US" dirty="0" err="1">
                <a:sym typeface="Arial" charset="0"/>
              </a:rPr>
              <a:t>logica</a:t>
            </a:r>
            <a:r>
              <a:rPr lang="en-US" altLang="en-US" dirty="0">
                <a:sym typeface="Arial" charset="0"/>
              </a:rPr>
              <a:t> </a:t>
            </a:r>
            <a:r>
              <a:rPr lang="en-US" altLang="en-US" dirty="0" err="1">
                <a:sym typeface="Arial" charset="0"/>
              </a:rPr>
              <a:t>en</a:t>
            </a:r>
            <a:r>
              <a:rPr lang="en-US" altLang="en-US" dirty="0">
                <a:sym typeface="Arial" charset="0"/>
              </a:rPr>
              <a:t> </a:t>
            </a:r>
            <a:r>
              <a:rPr lang="en-US" altLang="en-US" dirty="0" err="1">
                <a:sym typeface="Arial" charset="0"/>
              </a:rPr>
              <a:t>orchestratie</a:t>
            </a:r>
            <a:endParaRPr lang="en-US" altLang="en-US" dirty="0">
              <a:sym typeface="Arial" charset="0"/>
            </a:endParaRPr>
          </a:p>
          <a:p>
            <a:pPr lvl="2"/>
            <a:r>
              <a:rPr lang="en-US" altLang="en-US" dirty="0" err="1">
                <a:sym typeface="Arial" charset="0"/>
              </a:rPr>
              <a:t>bevorderen</a:t>
            </a:r>
            <a:r>
              <a:rPr lang="en-US" altLang="en-US" dirty="0">
                <a:sym typeface="Arial" charset="0"/>
              </a:rPr>
              <a:t> van </a:t>
            </a:r>
            <a:r>
              <a:rPr lang="en-US" altLang="en-US" dirty="0" err="1">
                <a:sym typeface="Arial" charset="0"/>
              </a:rPr>
              <a:t>dienstengeoriënteerde</a:t>
            </a:r>
            <a:r>
              <a:rPr lang="en-US" altLang="en-US" dirty="0">
                <a:sym typeface="Arial" charset="0"/>
              </a:rPr>
              <a:t> </a:t>
            </a:r>
            <a:r>
              <a:rPr lang="en-US" altLang="en-US" dirty="0" err="1" smtClean="0">
                <a:sym typeface="Arial" charset="0"/>
              </a:rPr>
              <a:t>toepassingen</a:t>
            </a:r>
            <a:endParaRPr lang="nl-BE" altLang="en-US" dirty="0" smtClean="0">
              <a:sym typeface="Arial" charset="0"/>
            </a:endParaRPr>
          </a:p>
          <a:p>
            <a:pPr lvl="1"/>
            <a:r>
              <a:rPr lang="nl-BE" altLang="en-US" dirty="0" smtClean="0">
                <a:sym typeface="Arial" charset="0"/>
              </a:rPr>
              <a:t>veranderingsbeheer, vorming en coaching</a:t>
            </a:r>
          </a:p>
          <a:p>
            <a:pPr lvl="1"/>
            <a:r>
              <a:rPr lang="nl-BE" altLang="en-US" dirty="0" smtClean="0">
                <a:sym typeface="Arial" charset="0"/>
              </a:rPr>
              <a:t>optreden als </a:t>
            </a:r>
            <a:r>
              <a:rPr lang="nl-BE" altLang="en-US" dirty="0" err="1" smtClean="0">
                <a:sym typeface="Arial" charset="0"/>
              </a:rPr>
              <a:t>trusted</a:t>
            </a:r>
            <a:r>
              <a:rPr lang="nl-BE" altLang="en-US" dirty="0" smtClean="0">
                <a:sym typeface="Arial" charset="0"/>
              </a:rPr>
              <a:t> </a:t>
            </a:r>
            <a:r>
              <a:rPr lang="nl-BE" altLang="en-US" dirty="0" err="1" smtClean="0">
                <a:sym typeface="Arial" charset="0"/>
              </a:rPr>
              <a:t>third</a:t>
            </a:r>
            <a:r>
              <a:rPr lang="nl-BE" altLang="en-US" dirty="0" smtClean="0">
                <a:sym typeface="Arial" charset="0"/>
              </a:rPr>
              <a:t> party voor de codering en </a:t>
            </a:r>
            <a:r>
              <a:rPr lang="nl-BE" altLang="en-US" dirty="0" err="1" smtClean="0">
                <a:sym typeface="Arial" charset="0"/>
              </a:rPr>
              <a:t>anonimisering</a:t>
            </a:r>
            <a:r>
              <a:rPr lang="nl-BE" altLang="en-US" dirty="0" smtClean="0">
                <a:sym typeface="Arial" charset="0"/>
              </a:rPr>
              <a:t> van gegevens</a:t>
            </a: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t>49</a:t>
            </a:fld>
            <a:endParaRPr lang="fr-BE"/>
          </a:p>
        </p:txBody>
      </p:sp>
    </p:spTree>
    <p:extLst>
      <p:ext uri="{BB962C8B-B14F-4D97-AF65-F5344CB8AC3E}">
        <p14:creationId xmlns:p14="http://schemas.microsoft.com/office/powerpoint/2010/main" val="3213784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ln w="28575">
            <a:solidFill>
              <a:schemeClr val="accent6">
                <a:lumMod val="75000"/>
              </a:schemeClr>
            </a:solidFill>
          </a:ln>
        </p:spPr>
        <p:txBody>
          <a:bodyPr/>
          <a:lstStyle/>
          <a:p>
            <a:r>
              <a:rPr lang="nl-BE" dirty="0" smtClean="0"/>
              <a:t>Voorbeeld: </a:t>
            </a:r>
            <a:r>
              <a:rPr lang="nl-BE" dirty="0" err="1" smtClean="0"/>
              <a:t>eGezondheid</a:t>
            </a:r>
            <a:endParaRPr lang="nl-BE" dirty="0"/>
          </a:p>
        </p:txBody>
      </p:sp>
    </p:spTree>
    <p:extLst>
      <p:ext uri="{BB962C8B-B14F-4D97-AF65-F5344CB8AC3E}">
        <p14:creationId xmlns:p14="http://schemas.microsoft.com/office/powerpoint/2010/main" val="234448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Kruispuntbank Sociale Zekerheid</a:t>
            </a:r>
            <a:endParaRPr lang="nl-BE" dirty="0"/>
          </a:p>
        </p:txBody>
      </p:sp>
      <p:sp>
        <p:nvSpPr>
          <p:cNvPr id="3" name="Content Placeholder 2"/>
          <p:cNvSpPr>
            <a:spLocks noGrp="1"/>
          </p:cNvSpPr>
          <p:nvPr>
            <p:ph idx="1"/>
          </p:nvPr>
        </p:nvSpPr>
        <p:spPr/>
        <p:txBody>
          <a:bodyPr>
            <a:normAutofit lnSpcReduction="10000"/>
          </a:bodyPr>
          <a:lstStyle/>
          <a:p>
            <a:r>
              <a:rPr lang="nl-BE" dirty="0" smtClean="0"/>
              <a:t>Missie</a:t>
            </a:r>
          </a:p>
          <a:p>
            <a:pPr lvl="1"/>
            <a:r>
              <a:rPr lang="nl-BE" altLang="en-US" dirty="0">
                <a:sym typeface="Arial" charset="0"/>
              </a:rPr>
              <a:t>beheer van een verwijzingsrepertorium als basis voor de organisatie van de elektronische gegevensuitwisseling tussen de actoren in de sociale sector</a:t>
            </a:r>
          </a:p>
          <a:p>
            <a:pPr lvl="2"/>
            <a:r>
              <a:rPr lang="nl-BE" altLang="en-US" dirty="0">
                <a:sym typeface="Arial" charset="0"/>
              </a:rPr>
              <a:t>inhoud</a:t>
            </a:r>
          </a:p>
          <a:p>
            <a:pPr lvl="3"/>
            <a:r>
              <a:rPr lang="nl-BE" altLang="en-US" dirty="0">
                <a:sym typeface="Arial" charset="0"/>
              </a:rPr>
              <a:t>over welke personen is welke soort informatie waar beschikbaar m.b.t. welke periodes</a:t>
            </a:r>
          </a:p>
          <a:p>
            <a:pPr lvl="3"/>
            <a:r>
              <a:rPr lang="nl-BE" altLang="en-US" dirty="0">
                <a:sym typeface="Arial" charset="0"/>
              </a:rPr>
              <a:t>welke actoren zijn gerechtigd om welke informatie over welke personen in welke omstandigheden te verkrijgen</a:t>
            </a:r>
          </a:p>
          <a:p>
            <a:pPr lvl="3"/>
            <a:r>
              <a:rPr lang="nl-BE" altLang="en-US" dirty="0">
                <a:sym typeface="Arial" charset="0"/>
              </a:rPr>
              <a:t>welke actoren wensen welke informatie over welke personen in welke omstandigheden automatisch te verkrijgen</a:t>
            </a:r>
          </a:p>
          <a:p>
            <a:pPr lvl="2"/>
            <a:r>
              <a:rPr lang="nl-BE" altLang="en-US" dirty="0">
                <a:sym typeface="Arial" charset="0"/>
              </a:rPr>
              <a:t>functies</a:t>
            </a:r>
          </a:p>
          <a:p>
            <a:pPr lvl="3"/>
            <a:r>
              <a:rPr lang="nl-BE" altLang="en-US" dirty="0">
                <a:sym typeface="Arial" charset="0"/>
              </a:rPr>
              <a:t>preventieve toegangscontrole</a:t>
            </a:r>
          </a:p>
          <a:p>
            <a:pPr lvl="3"/>
            <a:r>
              <a:rPr lang="nl-BE" altLang="en-US" dirty="0">
                <a:sym typeface="Arial" charset="0"/>
              </a:rPr>
              <a:t>routering van informatie</a:t>
            </a:r>
          </a:p>
          <a:p>
            <a:pPr lvl="3"/>
            <a:r>
              <a:rPr lang="nl-BE" altLang="en-US" dirty="0">
                <a:sym typeface="Arial" charset="0"/>
              </a:rPr>
              <a:t>automatische mededeling van gewijzigde </a:t>
            </a:r>
            <a:r>
              <a:rPr lang="nl-BE" altLang="en-US" dirty="0" smtClean="0">
                <a:sym typeface="Arial" charset="0"/>
              </a:rPr>
              <a:t>gegevens</a:t>
            </a:r>
            <a:endParaRPr lang="nl-BE" altLang="en-US" dirty="0">
              <a:sym typeface="Arial" charset="0"/>
            </a:endParaRP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50</a:t>
            </a:fld>
            <a:endParaRPr lang="fr-BE"/>
          </a:p>
        </p:txBody>
      </p:sp>
    </p:spTree>
    <p:extLst>
      <p:ext uri="{BB962C8B-B14F-4D97-AF65-F5344CB8AC3E}">
        <p14:creationId xmlns:p14="http://schemas.microsoft.com/office/powerpoint/2010/main" val="348598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sym typeface="Arial" charset="0"/>
              </a:rPr>
              <a:t>Stand van zaken</a:t>
            </a:r>
            <a:endParaRPr lang="en-US" altLang="en-US" dirty="0" smtClean="0">
              <a:sym typeface="Arial" charset="0"/>
            </a:endParaRPr>
          </a:p>
        </p:txBody>
      </p:sp>
      <p:sp>
        <p:nvSpPr>
          <p:cNvPr id="46083" name="Rectangle 3"/>
          <p:cNvSpPr>
            <a:spLocks noGrp="1" noChangeArrowheads="1"/>
          </p:cNvSpPr>
          <p:nvPr>
            <p:ph idx="1"/>
          </p:nvPr>
        </p:nvSpPr>
        <p:spPr/>
        <p:txBody>
          <a:bodyPr>
            <a:normAutofit/>
          </a:bodyPr>
          <a:lstStyle/>
          <a:p>
            <a:r>
              <a:rPr lang="en-US" altLang="en-US" smtClean="0">
                <a:sym typeface="Arial" charset="0"/>
              </a:rPr>
              <a:t>Een </a:t>
            </a:r>
            <a:r>
              <a:rPr lang="en-US" altLang="en-US" b="1" smtClean="0">
                <a:sym typeface="Arial" charset="0"/>
              </a:rPr>
              <a:t>netwerk met basisdiensten </a:t>
            </a:r>
            <a:r>
              <a:rPr lang="en-US" altLang="en-US" smtClean="0">
                <a:sym typeface="Arial" charset="0"/>
              </a:rPr>
              <a:t>tussen alle openbare en private actoren in de sociale sector, met een veilige verbinding met alle andere relevante overheidsnetwerken, het internet en het interbancair netwerk Isabel</a:t>
            </a:r>
          </a:p>
          <a:p>
            <a:r>
              <a:rPr lang="en-US" altLang="en-US" smtClean="0">
                <a:sym typeface="Arial" charset="0"/>
              </a:rPr>
              <a:t>Een </a:t>
            </a:r>
            <a:r>
              <a:rPr lang="en-US" altLang="en-US" b="1" smtClean="0">
                <a:sym typeface="Arial" charset="0"/>
              </a:rPr>
              <a:t>unieke identificatiesleutel</a:t>
            </a:r>
          </a:p>
          <a:p>
            <a:pPr lvl="1"/>
            <a:r>
              <a:rPr lang="en-US" altLang="en-US" smtClean="0">
                <a:sym typeface="Arial" charset="0"/>
              </a:rPr>
              <a:t>voor elke </a:t>
            </a:r>
            <a:r>
              <a:rPr lang="en-US" altLang="en-US" b="1" smtClean="0">
                <a:sym typeface="Arial" charset="0"/>
              </a:rPr>
              <a:t>burger</a:t>
            </a:r>
            <a:r>
              <a:rPr lang="en-US" altLang="en-US" smtClean="0">
                <a:sym typeface="Arial" charset="0"/>
              </a:rPr>
              <a:t>, elektronisch leesbaar vanop de elektronische identiteitskaart</a:t>
            </a:r>
          </a:p>
          <a:p>
            <a:pPr lvl="1"/>
            <a:r>
              <a:rPr lang="en-US" altLang="en-US" smtClean="0">
                <a:sym typeface="Arial" charset="0"/>
              </a:rPr>
              <a:t>voor elke </a:t>
            </a:r>
            <a:r>
              <a:rPr lang="en-US" altLang="en-US" b="1" smtClean="0">
                <a:sym typeface="Arial" charset="0"/>
              </a:rPr>
              <a:t>onderneming</a:t>
            </a:r>
            <a:r>
              <a:rPr lang="en-US" altLang="en-US" smtClean="0">
                <a:sym typeface="Arial" charset="0"/>
              </a:rPr>
              <a:t> en elke vestiging van een onderneming</a:t>
            </a:r>
          </a:p>
          <a:p>
            <a:r>
              <a:rPr lang="en-US" altLang="en-US" smtClean="0">
                <a:sym typeface="Arial" charset="0"/>
              </a:rPr>
              <a:t>Een </a:t>
            </a:r>
            <a:r>
              <a:rPr lang="en-US" altLang="en-US" b="1" smtClean="0">
                <a:sym typeface="Arial" charset="0"/>
              </a:rPr>
              <a:t>coherent gegevensmodel</a:t>
            </a:r>
            <a:r>
              <a:rPr lang="en-US" altLang="en-US" smtClean="0">
                <a:sym typeface="Arial" charset="0"/>
              </a:rPr>
              <a:t> voor de volledige sociale sector</a:t>
            </a:r>
          </a:p>
          <a:p>
            <a:r>
              <a:rPr lang="en-US" altLang="en-US" smtClean="0">
                <a:sym typeface="Arial" charset="0"/>
              </a:rPr>
              <a:t>Een onderlinge </a:t>
            </a:r>
            <a:r>
              <a:rPr lang="en-US" altLang="en-US" b="1" smtClean="0">
                <a:sym typeface="Arial" charset="0"/>
              </a:rPr>
              <a:t>taakverdeling</a:t>
            </a:r>
            <a:r>
              <a:rPr lang="en-US" altLang="en-US" smtClean="0">
                <a:sym typeface="Arial" charset="0"/>
              </a:rPr>
              <a:t> tussen de actoren in de sociale sector en daarbuiten inzake de inzameling, de validatie, de opslag, het beheer en de elektronische terbeschikkingstelling van informatie in authentieke vorm</a:t>
            </a:r>
          </a:p>
          <a:p>
            <a:endParaRPr lang="en-US" altLang="en-US" dirty="0" smtClean="0">
              <a:sym typeface="Arial" charset="0"/>
            </a:endParaRP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51</a:t>
            </a:fld>
            <a:endParaRPr lang="fr-BE"/>
          </a:p>
        </p:txBody>
      </p:sp>
    </p:spTree>
    <p:extLst>
      <p:ext uri="{BB962C8B-B14F-4D97-AF65-F5344CB8AC3E}">
        <p14:creationId xmlns:p14="http://schemas.microsoft.com/office/powerpoint/2010/main" val="2614636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sym typeface="Arial" charset="0"/>
              </a:rPr>
              <a:t>Stand van zaken</a:t>
            </a:r>
            <a:endParaRPr lang="en-US" altLang="en-US" dirty="0" smtClean="0">
              <a:sym typeface="Arial" charset="0"/>
            </a:endParaRPr>
          </a:p>
        </p:txBody>
      </p:sp>
      <p:sp>
        <p:nvSpPr>
          <p:cNvPr id="47107" name="Rectangle 3"/>
          <p:cNvSpPr>
            <a:spLocks noGrp="1" noChangeArrowheads="1"/>
          </p:cNvSpPr>
          <p:nvPr>
            <p:ph idx="1"/>
          </p:nvPr>
        </p:nvSpPr>
        <p:spPr/>
        <p:txBody>
          <a:bodyPr>
            <a:normAutofit/>
          </a:bodyPr>
          <a:lstStyle/>
          <a:p>
            <a:r>
              <a:rPr lang="nl-BE" altLang="en-US" dirty="0" smtClean="0">
                <a:sym typeface="Arial" charset="0"/>
              </a:rPr>
              <a:t>Met als gevolg een </a:t>
            </a:r>
            <a:r>
              <a:rPr lang="nl-BE" altLang="en-US" b="1" dirty="0" smtClean="0">
                <a:sym typeface="Arial" charset="0"/>
              </a:rPr>
              <a:t>eenmalige inzameling</a:t>
            </a:r>
            <a:r>
              <a:rPr lang="nl-BE" altLang="en-US" dirty="0" smtClean="0">
                <a:sym typeface="Arial" charset="0"/>
              </a:rPr>
              <a:t> en een multifunctioneel hergebruik van de informatie doorheen de hele sociale sector</a:t>
            </a:r>
            <a:endParaRPr lang="nl-BE" altLang="en-US" b="1" dirty="0" smtClean="0">
              <a:sym typeface="Arial" charset="0"/>
            </a:endParaRPr>
          </a:p>
          <a:p>
            <a:r>
              <a:rPr lang="nl-BE" altLang="en-US" b="1" dirty="0" smtClean="0">
                <a:sym typeface="Arial" charset="0"/>
              </a:rPr>
              <a:t>220 gestructureerde berichten</a:t>
            </a:r>
            <a:r>
              <a:rPr lang="nl-BE" altLang="en-US" dirty="0" smtClean="0">
                <a:sym typeface="Arial" charset="0"/>
              </a:rPr>
              <a:t> en een </a:t>
            </a:r>
            <a:r>
              <a:rPr lang="nl-BE" altLang="en-US" b="1" dirty="0" smtClean="0">
                <a:sym typeface="Arial" charset="0"/>
              </a:rPr>
              <a:t>120 </a:t>
            </a:r>
            <a:r>
              <a:rPr lang="nl-BE" altLang="en-US" b="1" dirty="0" err="1" smtClean="0">
                <a:sym typeface="Arial" charset="0"/>
              </a:rPr>
              <a:t>webservices</a:t>
            </a:r>
            <a:r>
              <a:rPr lang="nl-BE" altLang="en-US" dirty="0" smtClean="0">
                <a:sym typeface="Arial" charset="0"/>
              </a:rPr>
              <a:t> in productie tussen alle op het netwerk aangesloten actoren in de sociale sector</a:t>
            </a:r>
          </a:p>
          <a:p>
            <a:r>
              <a:rPr lang="nl-BE" altLang="en-US" dirty="0" smtClean="0">
                <a:sym typeface="Arial" charset="0"/>
              </a:rPr>
              <a:t>Telkens uitgebouwd na </a:t>
            </a:r>
            <a:r>
              <a:rPr lang="nl-BE" altLang="en-US" b="1" dirty="0" smtClean="0">
                <a:sym typeface="Arial" charset="0"/>
              </a:rPr>
              <a:t>procesoptimalisatie</a:t>
            </a:r>
            <a:r>
              <a:rPr lang="nl-BE" altLang="en-US" dirty="0" smtClean="0">
                <a:sym typeface="Arial" charset="0"/>
              </a:rPr>
              <a:t>, en in productie gesteld na </a:t>
            </a:r>
            <a:r>
              <a:rPr lang="nl-BE" altLang="en-US" b="1" dirty="0" smtClean="0">
                <a:sym typeface="Arial" charset="0"/>
              </a:rPr>
              <a:t>machtiging</a:t>
            </a:r>
            <a:r>
              <a:rPr lang="nl-BE" altLang="en-US" dirty="0" smtClean="0">
                <a:sym typeface="Arial" charset="0"/>
              </a:rPr>
              <a:t> van het Informatieveiligheidscomité</a:t>
            </a:r>
          </a:p>
          <a:p>
            <a:r>
              <a:rPr lang="nl-BE" altLang="en-US" dirty="0" smtClean="0">
                <a:sym typeface="Arial" charset="0"/>
              </a:rPr>
              <a:t>Bijna alle rechtstreekse of onrechtstreekse (via burgers of ondernemingen) </a:t>
            </a:r>
            <a:r>
              <a:rPr lang="nl-BE" altLang="en-US" b="1" dirty="0" smtClean="0">
                <a:sym typeface="Arial" charset="0"/>
              </a:rPr>
              <a:t>papieren informatie-uitwisseling</a:t>
            </a:r>
            <a:r>
              <a:rPr lang="nl-BE" altLang="en-US" dirty="0" smtClean="0">
                <a:sym typeface="Arial" charset="0"/>
              </a:rPr>
              <a:t> tussen actoren in de sociale sector is </a:t>
            </a:r>
            <a:r>
              <a:rPr lang="nl-BE" altLang="en-US" b="1" dirty="0" smtClean="0">
                <a:sym typeface="Arial" charset="0"/>
              </a:rPr>
              <a:t>afgeschaft</a:t>
            </a:r>
            <a:endParaRPr lang="nl-BE" altLang="en-US" b="1" dirty="0" smtClean="0">
              <a:sym typeface="Arial" charset="0"/>
            </a:endParaRP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52</a:t>
            </a:fld>
            <a:endParaRPr lang="fr-BE"/>
          </a:p>
        </p:txBody>
      </p:sp>
    </p:spTree>
    <p:extLst>
      <p:ext uri="{BB962C8B-B14F-4D97-AF65-F5344CB8AC3E}">
        <p14:creationId xmlns:p14="http://schemas.microsoft.com/office/powerpoint/2010/main" val="749561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p:txBody>
          <a:bodyPr/>
          <a:lstStyle/>
          <a:p>
            <a:r>
              <a:rPr lang="en-US" altLang="en-US" smtClean="0">
                <a:sym typeface="Arial" charset="0"/>
              </a:rPr>
              <a:t>Stand van zaken</a:t>
            </a:r>
          </a:p>
        </p:txBody>
      </p:sp>
      <p:sp>
        <p:nvSpPr>
          <p:cNvPr id="7" name="Content Placeholder 2"/>
          <p:cNvSpPr>
            <a:spLocks noGrp="1"/>
          </p:cNvSpPr>
          <p:nvPr>
            <p:ph idx="1"/>
          </p:nvPr>
        </p:nvSpPr>
        <p:spPr>
          <a:xfrm>
            <a:off x="467544" y="1298440"/>
            <a:ext cx="8470304" cy="5010880"/>
          </a:xfrm>
        </p:spPr>
        <p:txBody>
          <a:bodyPr>
            <a:normAutofit/>
          </a:bodyPr>
          <a:lstStyle/>
          <a:p>
            <a:pPr>
              <a:defRPr/>
            </a:pPr>
            <a:r>
              <a:rPr lang="en-US" altLang="en-US" dirty="0" smtClean="0"/>
              <a:t>22.420.280 </a:t>
            </a:r>
            <a:r>
              <a:rPr lang="en-US" altLang="en-US" dirty="0" err="1" smtClean="0"/>
              <a:t>verschillende</a:t>
            </a:r>
            <a:r>
              <a:rPr lang="en-US" altLang="en-US" dirty="0" smtClean="0"/>
              <a:t> </a:t>
            </a:r>
            <a:r>
              <a:rPr lang="en-US" altLang="en-US" dirty="0" err="1" smtClean="0"/>
              <a:t>personen</a:t>
            </a:r>
            <a:r>
              <a:rPr lang="en-US" altLang="en-US" dirty="0" smtClean="0"/>
              <a:t> </a:t>
            </a:r>
            <a:r>
              <a:rPr lang="en-US" altLang="en-US" dirty="0" err="1" smtClean="0"/>
              <a:t>zijn</a:t>
            </a:r>
            <a:r>
              <a:rPr lang="en-US" altLang="en-US" dirty="0" smtClean="0"/>
              <a:t> </a:t>
            </a:r>
            <a:r>
              <a:rPr lang="en-US" altLang="en-US" dirty="0" err="1" smtClean="0"/>
              <a:t>ingeschreven</a:t>
            </a:r>
            <a:r>
              <a:rPr lang="en-US" altLang="en-US" dirty="0" smtClean="0"/>
              <a:t> in het </a:t>
            </a:r>
            <a:r>
              <a:rPr lang="en-US" altLang="en-US" dirty="0" err="1" smtClean="0">
                <a:sym typeface="Arial" charset="0"/>
              </a:rPr>
              <a:t>verwijzingsrepertorium</a:t>
            </a:r>
            <a:r>
              <a:rPr lang="en-US" altLang="en-US" dirty="0" smtClean="0"/>
              <a:t> </a:t>
            </a:r>
          </a:p>
          <a:p>
            <a:pPr>
              <a:defRPr/>
            </a:pPr>
            <a:r>
              <a:rPr lang="en-US" altLang="en-US" dirty="0"/>
              <a:t>E</a:t>
            </a:r>
            <a:r>
              <a:rPr lang="en-US" altLang="en-US" dirty="0" smtClean="0"/>
              <a:t>lke </a:t>
            </a:r>
            <a:r>
              <a:rPr lang="en-US" altLang="en-US" dirty="0" err="1" smtClean="0"/>
              <a:t>persoon</a:t>
            </a:r>
            <a:r>
              <a:rPr lang="en-US" altLang="en-US" dirty="0" smtClean="0"/>
              <a:t> is </a:t>
            </a:r>
            <a:r>
              <a:rPr lang="en-US" altLang="en-US" dirty="0" err="1" smtClean="0"/>
              <a:t>gemiddeld</a:t>
            </a:r>
            <a:r>
              <a:rPr lang="en-US" altLang="en-US" dirty="0" smtClean="0"/>
              <a:t> </a:t>
            </a:r>
            <a:r>
              <a:rPr lang="en-US" altLang="en-US" dirty="0" err="1" smtClean="0"/>
              <a:t>gekend</a:t>
            </a:r>
            <a:r>
              <a:rPr lang="en-US" altLang="en-US" dirty="0" smtClean="0"/>
              <a:t> </a:t>
            </a:r>
            <a:r>
              <a:rPr lang="en-US" altLang="en-US" dirty="0" err="1" smtClean="0"/>
              <a:t>bij</a:t>
            </a:r>
            <a:r>
              <a:rPr lang="en-US" altLang="en-US" dirty="0" smtClean="0"/>
              <a:t> 13,21 </a:t>
            </a:r>
            <a:r>
              <a:rPr lang="en-US" altLang="en-US" dirty="0" err="1" smtClean="0"/>
              <a:t>actoren</a:t>
            </a:r>
            <a:r>
              <a:rPr lang="en-US" altLang="en-US" dirty="0" smtClean="0"/>
              <a:t> in de </a:t>
            </a:r>
            <a:br>
              <a:rPr lang="en-US" altLang="en-US" dirty="0" smtClean="0"/>
            </a:br>
            <a:r>
              <a:rPr lang="en-US" altLang="en-US" dirty="0" err="1" smtClean="0"/>
              <a:t>sociale</a:t>
            </a:r>
            <a:r>
              <a:rPr lang="en-US" altLang="en-US" dirty="0" smtClean="0"/>
              <a:t> </a:t>
            </a:r>
            <a:r>
              <a:rPr lang="en-US" altLang="en-US" dirty="0" err="1" smtClean="0"/>
              <a:t>zekerheid</a:t>
            </a:r>
            <a:endParaRPr lang="en-US" altLang="en-US" dirty="0" smtClean="0"/>
          </a:p>
          <a:p>
            <a:pPr>
              <a:defRPr/>
            </a:pPr>
            <a:r>
              <a:rPr lang="fr-FR" altLang="en-US" dirty="0" smtClean="0"/>
              <a:t>268.657.006 </a:t>
            </a:r>
            <a:r>
              <a:rPr lang="nl-NL" altLang="en-US" dirty="0" smtClean="0"/>
              <a:t>'geactiveerde dossiers' in het personenrepertorium </a:t>
            </a:r>
            <a:r>
              <a:rPr lang="fr-FR" altLang="en-US" dirty="0" smtClean="0"/>
              <a:t>op 01/01/2018</a:t>
            </a:r>
          </a:p>
          <a:p>
            <a:pPr>
              <a:defRPr/>
            </a:pPr>
            <a:r>
              <a:rPr lang="fr-BE" altLang="en-US" dirty="0" smtClean="0"/>
              <a:t>1.218.161.551 </a:t>
            </a:r>
            <a:r>
              <a:rPr lang="fr-BE" altLang="en-US" dirty="0" err="1"/>
              <a:t>uitgewisselde</a:t>
            </a:r>
            <a:r>
              <a:rPr lang="fr-BE" altLang="en-US" dirty="0"/>
              <a:t> </a:t>
            </a:r>
            <a:r>
              <a:rPr lang="fr-BE" altLang="en-US" dirty="0" err="1" smtClean="0"/>
              <a:t>berichten</a:t>
            </a:r>
            <a:r>
              <a:rPr lang="fr-BE" altLang="en-US" dirty="0" smtClean="0"/>
              <a:t> </a:t>
            </a:r>
            <a:r>
              <a:rPr lang="fr-BE" altLang="en-US" dirty="0"/>
              <a:t>in </a:t>
            </a:r>
            <a:r>
              <a:rPr lang="fr-BE" altLang="en-US" dirty="0" smtClean="0"/>
              <a:t>2018</a:t>
            </a:r>
            <a:endParaRPr lang="en-US" altLang="en-US" dirty="0"/>
          </a:p>
          <a:p>
            <a:pPr>
              <a:defRPr/>
            </a:pPr>
            <a:endParaRPr lang="fr-FR" altLang="en-US" dirty="0" smtClean="0"/>
          </a:p>
          <a:p>
            <a:pPr marL="457200" lvl="1" indent="0">
              <a:buFont typeface="Arial" charset="0"/>
              <a:buNone/>
              <a:defRPr/>
            </a:pPr>
            <a:endParaRPr lang="nl-BE" altLang="en-US" dirty="0"/>
          </a:p>
          <a:p>
            <a:pPr marL="457200" lvl="1" indent="0">
              <a:buFont typeface="Arial" charset="0"/>
              <a:buNone/>
              <a:defRPr/>
            </a:pPr>
            <a:endParaRPr lang="fr-BE" altLang="en-US" dirty="0"/>
          </a:p>
          <a:p>
            <a:pPr>
              <a:defRPr/>
            </a:pPr>
            <a:endParaRPr lang="fr-BE" altLang="en-US" dirty="0" smtClean="0"/>
          </a:p>
          <a:p>
            <a:pPr>
              <a:defRPr/>
            </a:pPr>
            <a:endParaRPr lang="fr-BE" altLang="en-US" dirty="0"/>
          </a:p>
          <a:p>
            <a:pPr>
              <a:defRPr/>
            </a:pPr>
            <a:endParaRPr lang="fr-BE" altLang="en-US" dirty="0" smtClean="0"/>
          </a:p>
          <a:p>
            <a:pPr>
              <a:defRPr/>
            </a:pPr>
            <a:endParaRPr lang="fr-BE" altLang="en-US" dirty="0"/>
          </a:p>
          <a:p>
            <a:pPr>
              <a:defRPr/>
            </a:pPr>
            <a:endParaRPr lang="fr-BE" altLang="en-US" dirty="0" smtClean="0"/>
          </a:p>
          <a:p>
            <a:pPr>
              <a:defRPr/>
            </a:pPr>
            <a:endParaRPr lang="fr-BE" altLang="en-US" dirty="0" smtClean="0"/>
          </a:p>
          <a:p>
            <a:pPr>
              <a:defRPr/>
            </a:pPr>
            <a:endParaRPr lang="fr-FR" altLang="en-US" dirty="0" smtClean="0"/>
          </a:p>
          <a:p>
            <a:pPr>
              <a:defRPr/>
            </a:pPr>
            <a:endParaRPr lang="fr-FR" alt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3986342"/>
            <a:ext cx="3960440" cy="2713574"/>
          </a:xfrm>
          <a:prstGeom prst="rect">
            <a:avLst/>
          </a:prstGeom>
        </p:spPr>
      </p:pic>
      <p:sp>
        <p:nvSpPr>
          <p:cNvPr id="5" name="Date Placeholder 4"/>
          <p:cNvSpPr>
            <a:spLocks noGrp="1"/>
          </p:cNvSpPr>
          <p:nvPr>
            <p:ph type="dt" sz="half" idx="10"/>
          </p:nvPr>
        </p:nvSpPr>
        <p:spPr/>
        <p:txBody>
          <a:bodyPr/>
          <a:lstStyle/>
          <a:p>
            <a:r>
              <a:rPr lang="fr-FR" smtClean="0"/>
              <a:t>30/03/2019</a:t>
            </a:r>
            <a:endParaRPr lang="fr-BE" dirty="0"/>
          </a:p>
        </p:txBody>
      </p:sp>
      <p:sp>
        <p:nvSpPr>
          <p:cNvPr id="6" name="Slide Number Placeholder 5"/>
          <p:cNvSpPr>
            <a:spLocks noGrp="1"/>
          </p:cNvSpPr>
          <p:nvPr>
            <p:ph type="sldNum" sz="quarter" idx="12"/>
          </p:nvPr>
        </p:nvSpPr>
        <p:spPr/>
        <p:txBody>
          <a:bodyPr/>
          <a:lstStyle/>
          <a:p>
            <a:fld id="{ECE55EFB-40DE-4792-8264-069A14111481}" type="slidenum">
              <a:rPr lang="fr-BE" smtClean="0"/>
              <a:t>53</a:t>
            </a:fld>
            <a:endParaRPr lang="fr-BE"/>
          </a:p>
        </p:txBody>
      </p:sp>
    </p:spTree>
    <p:extLst>
      <p:ext uri="{BB962C8B-B14F-4D97-AF65-F5344CB8AC3E}">
        <p14:creationId xmlns:p14="http://schemas.microsoft.com/office/powerpoint/2010/main" val="42088239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Stand van zaken </a:t>
            </a:r>
            <a:endParaRPr lang="en-US" dirty="0"/>
          </a:p>
        </p:txBody>
      </p:sp>
      <p:sp>
        <p:nvSpPr>
          <p:cNvPr id="3" name="Content Placeholder 2"/>
          <p:cNvSpPr>
            <a:spLocks noGrp="1"/>
          </p:cNvSpPr>
          <p:nvPr>
            <p:ph idx="1"/>
          </p:nvPr>
        </p:nvSpPr>
        <p:spPr/>
        <p:txBody>
          <a:bodyPr/>
          <a:lstStyle/>
          <a:p>
            <a:endParaRPr lang="nl-BE"/>
          </a:p>
        </p:txBody>
      </p:sp>
      <p:pic>
        <p:nvPicPr>
          <p:cNvPr id="5" name="Picture 4"/>
          <p:cNvPicPr>
            <a:picLocks noChangeAspect="1"/>
          </p:cNvPicPr>
          <p:nvPr/>
        </p:nvPicPr>
        <p:blipFill>
          <a:blip r:embed="rId2"/>
          <a:stretch>
            <a:fillRect/>
          </a:stretch>
        </p:blipFill>
        <p:spPr>
          <a:xfrm>
            <a:off x="107504" y="1273368"/>
            <a:ext cx="8928992" cy="5540008"/>
          </a:xfrm>
          <a:prstGeom prst="rect">
            <a:avLst/>
          </a:prstGeom>
        </p:spPr>
      </p:pic>
      <p:sp>
        <p:nvSpPr>
          <p:cNvPr id="4" name="Date Placeholder 3"/>
          <p:cNvSpPr>
            <a:spLocks noGrp="1"/>
          </p:cNvSpPr>
          <p:nvPr>
            <p:ph type="dt" sz="half" idx="10"/>
          </p:nvPr>
        </p:nvSpPr>
        <p:spPr/>
        <p:txBody>
          <a:bodyPr/>
          <a:lstStyle/>
          <a:p>
            <a:r>
              <a:rPr lang="fr-FR" smtClean="0"/>
              <a:t>30/03/2019</a:t>
            </a:r>
            <a:endParaRPr lang="fr-BE" dirty="0"/>
          </a:p>
        </p:txBody>
      </p:sp>
      <p:sp>
        <p:nvSpPr>
          <p:cNvPr id="8" name="Slide Number Placeholder 7"/>
          <p:cNvSpPr>
            <a:spLocks noGrp="1"/>
          </p:cNvSpPr>
          <p:nvPr>
            <p:ph type="sldNum" sz="quarter" idx="12"/>
          </p:nvPr>
        </p:nvSpPr>
        <p:spPr/>
        <p:txBody>
          <a:bodyPr/>
          <a:lstStyle/>
          <a:p>
            <a:fld id="{ECE55EFB-40DE-4792-8264-069A14111481}" type="slidenum">
              <a:rPr lang="fr-BE" smtClean="0"/>
              <a:t>54</a:t>
            </a:fld>
            <a:endParaRPr lang="fr-BE"/>
          </a:p>
        </p:txBody>
      </p:sp>
    </p:spTree>
    <p:extLst>
      <p:ext uri="{BB962C8B-B14F-4D97-AF65-F5344CB8AC3E}">
        <p14:creationId xmlns:p14="http://schemas.microsoft.com/office/powerpoint/2010/main" val="6085547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Stand van zaken </a:t>
            </a:r>
            <a:endParaRPr lang="en-US" dirty="0"/>
          </a:p>
        </p:txBody>
      </p:sp>
      <p:pic>
        <p:nvPicPr>
          <p:cNvPr id="3" name="Picture 2"/>
          <p:cNvPicPr>
            <a:picLocks noChangeAspect="1"/>
          </p:cNvPicPr>
          <p:nvPr/>
        </p:nvPicPr>
        <p:blipFill>
          <a:blip r:embed="rId2"/>
          <a:stretch>
            <a:fillRect/>
          </a:stretch>
        </p:blipFill>
        <p:spPr>
          <a:xfrm>
            <a:off x="97756" y="1772816"/>
            <a:ext cx="8932200" cy="3816424"/>
          </a:xfrm>
          <a:prstGeom prst="rect">
            <a:avLst/>
          </a:prstGeom>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55</a:t>
            </a:fld>
            <a:endParaRPr lang="fr-BE"/>
          </a:p>
        </p:txBody>
      </p:sp>
    </p:spTree>
    <p:extLst>
      <p:ext uri="{BB962C8B-B14F-4D97-AF65-F5344CB8AC3E}">
        <p14:creationId xmlns:p14="http://schemas.microsoft.com/office/powerpoint/2010/main" val="34673052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Stand van zaken</a:t>
            </a:r>
            <a:endParaRPr lang="en-US" dirty="0"/>
          </a:p>
        </p:txBody>
      </p:sp>
      <p:pic>
        <p:nvPicPr>
          <p:cNvPr id="3" name="Picture 2"/>
          <p:cNvPicPr>
            <a:picLocks noChangeAspect="1"/>
          </p:cNvPicPr>
          <p:nvPr/>
        </p:nvPicPr>
        <p:blipFill>
          <a:blip r:embed="rId2"/>
          <a:stretch>
            <a:fillRect/>
          </a:stretch>
        </p:blipFill>
        <p:spPr>
          <a:xfrm>
            <a:off x="107504" y="1628800"/>
            <a:ext cx="8968720" cy="4320480"/>
          </a:xfrm>
          <a:prstGeom prst="rect">
            <a:avLst/>
          </a:prstGeom>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56</a:t>
            </a:fld>
            <a:endParaRPr lang="fr-BE"/>
          </a:p>
        </p:txBody>
      </p:sp>
    </p:spTree>
    <p:extLst>
      <p:ext uri="{BB962C8B-B14F-4D97-AF65-F5344CB8AC3E}">
        <p14:creationId xmlns:p14="http://schemas.microsoft.com/office/powerpoint/2010/main" val="3552615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Stand van zaken</a:t>
            </a:r>
            <a:endParaRPr lang="en-US" dirty="0"/>
          </a:p>
        </p:txBody>
      </p:sp>
      <p:pic>
        <p:nvPicPr>
          <p:cNvPr id="6" name="Picture 5"/>
          <p:cNvPicPr>
            <a:picLocks noChangeAspect="1"/>
          </p:cNvPicPr>
          <p:nvPr/>
        </p:nvPicPr>
        <p:blipFill>
          <a:blip r:embed="rId2"/>
          <a:stretch>
            <a:fillRect/>
          </a:stretch>
        </p:blipFill>
        <p:spPr>
          <a:xfrm>
            <a:off x="107504" y="1628800"/>
            <a:ext cx="8928992" cy="3986899"/>
          </a:xfrm>
          <a:prstGeom prst="rect">
            <a:avLst/>
          </a:prstGeom>
        </p:spPr>
      </p:pic>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57</a:t>
            </a:fld>
            <a:endParaRPr lang="fr-BE"/>
          </a:p>
        </p:txBody>
      </p:sp>
    </p:spTree>
    <p:extLst>
      <p:ext uri="{BB962C8B-B14F-4D97-AF65-F5344CB8AC3E}">
        <p14:creationId xmlns:p14="http://schemas.microsoft.com/office/powerpoint/2010/main" val="778358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sym typeface="Arial" charset="0"/>
              </a:rPr>
              <a:t>Stand van zaken</a:t>
            </a:r>
            <a:endParaRPr lang="en-US" altLang="en-US" dirty="0" smtClean="0">
              <a:sym typeface="Arial" charset="0"/>
            </a:endParaRPr>
          </a:p>
        </p:txBody>
      </p:sp>
      <p:sp>
        <p:nvSpPr>
          <p:cNvPr id="50179" name="Content Placeholder 2"/>
          <p:cNvSpPr>
            <a:spLocks noGrp="1"/>
          </p:cNvSpPr>
          <p:nvPr>
            <p:ph idx="1"/>
          </p:nvPr>
        </p:nvSpPr>
        <p:spPr/>
        <p:txBody>
          <a:bodyPr/>
          <a:lstStyle/>
          <a:p>
            <a:r>
              <a:rPr lang="nl-BE" altLang="en-US" b="1" dirty="0" smtClean="0">
                <a:sym typeface="Arial" charset="0"/>
              </a:rPr>
              <a:t>Portaalomgeving</a:t>
            </a:r>
            <a:r>
              <a:rPr lang="nl-BE" altLang="en-US" dirty="0" smtClean="0">
                <a:sym typeface="Arial" charset="0"/>
              </a:rPr>
              <a:t> (</a:t>
            </a:r>
            <a:r>
              <a:rPr lang="nl-BE" altLang="en-US" dirty="0" smtClean="0">
                <a:sym typeface="Arial" charset="0"/>
                <a:hlinkClick r:id="rId2"/>
              </a:rPr>
              <a:t>www.socialsecurity.be</a:t>
            </a:r>
            <a:r>
              <a:rPr lang="nl-BE" altLang="en-US" dirty="0" smtClean="0">
                <a:sym typeface="Arial" charset="0"/>
              </a:rPr>
              <a:t>) met</a:t>
            </a:r>
          </a:p>
          <a:p>
            <a:pPr lvl="1"/>
            <a:r>
              <a:rPr lang="nl-BE" altLang="en-US" dirty="0" smtClean="0">
                <a:sym typeface="Arial" charset="0"/>
              </a:rPr>
              <a:t>informatie over alle aspecten van de sociale zekerheid</a:t>
            </a:r>
          </a:p>
          <a:p>
            <a:pPr lvl="1"/>
            <a:r>
              <a:rPr lang="nl-BE" altLang="en-US" dirty="0" smtClean="0">
                <a:sym typeface="Arial" charset="0"/>
              </a:rPr>
              <a:t>elektronische transacties voor burgers, ondernemingen, hun dienstverleners en beroepsbeoefenaars</a:t>
            </a:r>
          </a:p>
          <a:p>
            <a:pPr lvl="1"/>
            <a:r>
              <a:rPr lang="nl-BE" altLang="en-US" dirty="0" smtClean="0">
                <a:sym typeface="Arial" charset="0"/>
              </a:rPr>
              <a:t>geharmoniseerde instructies en een beschrijving van het gehanteerde multifunctionele informatiemodel</a:t>
            </a:r>
          </a:p>
          <a:p>
            <a:pPr lvl="1"/>
            <a:r>
              <a:rPr lang="nl-BE" altLang="en-US" dirty="0" smtClean="0">
                <a:sym typeface="Arial" charset="0"/>
              </a:rPr>
              <a:t>een persoonlijke pagina voor elke burger, onderneming, dienstverlener en beroepsbeoefenaar</a:t>
            </a:r>
          </a:p>
          <a:p>
            <a:r>
              <a:rPr lang="nl-BE" altLang="en-US" dirty="0" smtClean="0">
                <a:sym typeface="Arial" charset="0"/>
              </a:rPr>
              <a:t>Aantal</a:t>
            </a:r>
            <a:r>
              <a:rPr lang="nl-BE" altLang="en-US" b="1" dirty="0" smtClean="0">
                <a:sym typeface="Arial" charset="0"/>
              </a:rPr>
              <a:t> mobiele toepassingen </a:t>
            </a:r>
            <a:r>
              <a:rPr lang="nl-BE" altLang="en-US" dirty="0" smtClean="0">
                <a:sym typeface="Arial" charset="0"/>
              </a:rPr>
              <a:t>(apps) voor burgers en ondernemingen, zoals </a:t>
            </a:r>
            <a:r>
              <a:rPr lang="nl-BE" altLang="en-US" dirty="0" err="1" smtClean="0">
                <a:sym typeface="Arial" charset="0"/>
              </a:rPr>
              <a:t>Checkin@work</a:t>
            </a:r>
            <a:r>
              <a:rPr lang="nl-BE" altLang="en-US" dirty="0" smtClean="0">
                <a:sym typeface="Arial" charset="0"/>
              </a:rPr>
              <a:t>, </a:t>
            </a:r>
            <a:r>
              <a:rPr lang="nl-BE" altLang="en-US" dirty="0" err="1" smtClean="0">
                <a:sym typeface="Arial" charset="0"/>
              </a:rPr>
              <a:t>MyBenefits</a:t>
            </a:r>
            <a:r>
              <a:rPr lang="nl-BE" altLang="en-US" dirty="0" smtClean="0">
                <a:sym typeface="Arial" charset="0"/>
              </a:rPr>
              <a:t> en </a:t>
            </a:r>
            <a:r>
              <a:rPr lang="nl-BE" altLang="en-US" dirty="0" err="1" smtClean="0">
                <a:sym typeface="Arial" charset="0"/>
              </a:rPr>
              <a:t>Student@work</a:t>
            </a:r>
            <a:endParaRPr lang="nl-BE" altLang="en-US" b="1" dirty="0" smtClean="0">
              <a:sym typeface="Arial" charset="0"/>
            </a:endParaRP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58</a:t>
            </a:fld>
            <a:endParaRPr lang="fr-BE"/>
          </a:p>
        </p:txBody>
      </p:sp>
    </p:spTree>
    <p:extLst>
      <p:ext uri="{BB962C8B-B14F-4D97-AF65-F5344CB8AC3E}">
        <p14:creationId xmlns:p14="http://schemas.microsoft.com/office/powerpoint/2010/main" val="11718522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Stand van zaken</a:t>
            </a:r>
            <a:endParaRPr lang="fr-BE" dirty="0"/>
          </a:p>
        </p:txBody>
      </p:sp>
      <p:sp>
        <p:nvSpPr>
          <p:cNvPr id="3" name="Content Placeholder 2"/>
          <p:cNvSpPr>
            <a:spLocks noGrp="1"/>
          </p:cNvSpPr>
          <p:nvPr>
            <p:ph idx="1"/>
          </p:nvPr>
        </p:nvSpPr>
        <p:spPr/>
        <p:txBody>
          <a:bodyPr>
            <a:normAutofit fontScale="85000" lnSpcReduction="20000"/>
          </a:bodyPr>
          <a:lstStyle/>
          <a:p>
            <a:r>
              <a:rPr lang="nl-BE" dirty="0" smtClean="0"/>
              <a:t>Een datawarehouse arbeidsmarkt en sociale bescherming</a:t>
            </a:r>
          </a:p>
          <a:p>
            <a:pPr lvl="1"/>
            <a:r>
              <a:rPr lang="nl-NL" dirty="0" smtClean="0"/>
              <a:t>opgericht om een doeltreffend antwoord te kunnen bieden op gegevensaanvragen van onderzoeksinstellingen en overheden</a:t>
            </a:r>
          </a:p>
          <a:p>
            <a:pPr lvl="1"/>
            <a:r>
              <a:rPr lang="nl-NL" dirty="0" smtClean="0"/>
              <a:t>oorspronkelijk opgericht op basis van gegevens afkomstig van sociale zekerheidsinstellingen, het rijksregister en het Bisregister en aangevuld aan de hand van </a:t>
            </a:r>
            <a:r>
              <a:rPr lang="nl-NL" dirty="0" err="1" smtClean="0"/>
              <a:t>zelfgedefinieerde</a:t>
            </a:r>
            <a:r>
              <a:rPr lang="nl-NL" dirty="0" smtClean="0"/>
              <a:t> begrippen</a:t>
            </a:r>
          </a:p>
          <a:p>
            <a:pPr lvl="1"/>
            <a:r>
              <a:rPr lang="nl-NL" dirty="0" smtClean="0"/>
              <a:t>in </a:t>
            </a:r>
            <a:r>
              <a:rPr lang="nl-NL" dirty="0" smtClean="0"/>
              <a:t>de loop der jaren toename van het aantal instanties die gegevens aanleveren</a:t>
            </a:r>
          </a:p>
          <a:p>
            <a:pPr lvl="2"/>
            <a:r>
              <a:rPr lang="nl-NL" dirty="0" smtClean="0"/>
              <a:t>relevante gegevens van alle actoren in de sociale sector</a:t>
            </a:r>
          </a:p>
          <a:p>
            <a:pPr lvl="2"/>
            <a:r>
              <a:rPr lang="nl-NL" dirty="0" smtClean="0"/>
              <a:t>relevante gegevens afkomstig van andere actoren (vb. FOD Financiën, ADSEI, …)</a:t>
            </a:r>
          </a:p>
          <a:p>
            <a:pPr lvl="1"/>
            <a:r>
              <a:rPr lang="nl-NL" dirty="0" smtClean="0"/>
              <a:t>ondersteuning </a:t>
            </a:r>
            <a:r>
              <a:rPr lang="nl-NL" dirty="0" smtClean="0"/>
              <a:t>van de instanties belast met beleidsvoorbereiding en beleidsevaluatie en van de onderzoekers bij de toegankelijkheid van het datawarehouse voor hun ad hoc behoeften</a:t>
            </a:r>
          </a:p>
          <a:p>
            <a:pPr lvl="1"/>
            <a:r>
              <a:rPr lang="nl-NL" dirty="0" smtClean="0"/>
              <a:t>vaststelling van een standaardmethodologie voor de codificatie en de </a:t>
            </a:r>
            <a:r>
              <a:rPr lang="nl-NL" dirty="0" err="1" smtClean="0"/>
              <a:t>anonimisering</a:t>
            </a:r>
            <a:r>
              <a:rPr lang="nl-NL" dirty="0" smtClean="0"/>
              <a:t> van gegevens</a:t>
            </a:r>
          </a:p>
          <a:p>
            <a:pPr lvl="1"/>
            <a:r>
              <a:rPr lang="nl-NL" dirty="0" smtClean="0"/>
              <a:t>uitbreiding van de basisstatistieken, zijnde veel gevraagde statistieken die automatisch worden aangemaakt en verspreid, en raadplegingsmogelijkheid ervan via </a:t>
            </a:r>
            <a:r>
              <a:rPr lang="nl-NL" dirty="0" err="1" smtClean="0"/>
              <a:t>webtoepassingen</a:t>
            </a:r>
            <a:endParaRPr lang="nl-NL" dirty="0" smtClean="0"/>
          </a:p>
          <a:p>
            <a:pPr lvl="1"/>
            <a:r>
              <a:rPr lang="nl-NL" dirty="0" smtClean="0"/>
              <a:t>geen inhoudelijk beheer van de gegevens door KSZ</a:t>
            </a:r>
            <a:endParaRPr lang="nl-NL"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t>59</a:t>
            </a:fld>
            <a:endParaRPr lang="fr-BE"/>
          </a:p>
        </p:txBody>
      </p:sp>
    </p:spTree>
    <p:extLst>
      <p:ext uri="{BB962C8B-B14F-4D97-AF65-F5344CB8AC3E}">
        <p14:creationId xmlns:p14="http://schemas.microsoft.com/office/powerpoint/2010/main" val="3515524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Enkele evoluties in gezondheidszorg</a:t>
            </a:r>
            <a:endParaRPr lang="nl-BE" dirty="0"/>
          </a:p>
        </p:txBody>
      </p:sp>
      <p:sp>
        <p:nvSpPr>
          <p:cNvPr id="3" name="Content Placeholder 2"/>
          <p:cNvSpPr>
            <a:spLocks noGrp="1"/>
          </p:cNvSpPr>
          <p:nvPr>
            <p:ph idx="1"/>
          </p:nvPr>
        </p:nvSpPr>
        <p:spPr/>
        <p:txBody>
          <a:bodyPr>
            <a:normAutofit lnSpcReduction="10000"/>
          </a:bodyPr>
          <a:lstStyle/>
          <a:p>
            <a:r>
              <a:rPr lang="nl-BE" altLang="en-US" dirty="0" smtClean="0">
                <a:sym typeface="Arial" charset="0"/>
              </a:rPr>
              <a:t>Meer</a:t>
            </a:r>
            <a:r>
              <a:rPr lang="nl-BE" dirty="0" smtClean="0"/>
              <a:t> </a:t>
            </a:r>
            <a:r>
              <a:rPr lang="nl-BE" altLang="en-US" dirty="0">
                <a:sym typeface="Arial" charset="0"/>
              </a:rPr>
              <a:t>chronische zorg (</a:t>
            </a:r>
            <a:r>
              <a:rPr lang="nl-BE" altLang="en-US" dirty="0" err="1">
                <a:sym typeface="Arial" charset="0"/>
              </a:rPr>
              <a:t>vs</a:t>
            </a:r>
            <a:r>
              <a:rPr lang="nl-BE" dirty="0"/>
              <a:t> </a:t>
            </a:r>
            <a:r>
              <a:rPr lang="nl-BE" altLang="en-US" dirty="0">
                <a:sym typeface="Arial" charset="0"/>
              </a:rPr>
              <a:t>louter</a:t>
            </a:r>
            <a:r>
              <a:rPr lang="nl-BE" dirty="0"/>
              <a:t> </a:t>
            </a:r>
            <a:r>
              <a:rPr lang="nl-BE" altLang="en-US" dirty="0">
                <a:sym typeface="Arial" charset="0"/>
              </a:rPr>
              <a:t>acute</a:t>
            </a:r>
            <a:r>
              <a:rPr lang="nl-BE" dirty="0"/>
              <a:t> </a:t>
            </a:r>
            <a:r>
              <a:rPr lang="nl-BE" altLang="en-US" dirty="0" smtClean="0">
                <a:sym typeface="Arial" charset="0"/>
              </a:rPr>
              <a:t>zorg)</a:t>
            </a:r>
          </a:p>
          <a:p>
            <a:r>
              <a:rPr lang="nl-BE" altLang="en-US" dirty="0">
                <a:sym typeface="Arial" charset="0"/>
              </a:rPr>
              <a:t>Z</a:t>
            </a:r>
            <a:r>
              <a:rPr lang="nl-BE" altLang="en-US" dirty="0" smtClean="0">
                <a:sym typeface="Arial" charset="0"/>
              </a:rPr>
              <a:t>org </a:t>
            </a:r>
            <a:r>
              <a:rPr lang="nl-BE" altLang="en-US" dirty="0">
                <a:sym typeface="Arial" charset="0"/>
              </a:rPr>
              <a:t>op afstand (monitoring, bijstand, raadpleging, diagnose, operatie , …), </a:t>
            </a:r>
            <a:r>
              <a:rPr lang="nl-BE" altLang="en-US" dirty="0" err="1">
                <a:sym typeface="Arial" charset="0"/>
              </a:rPr>
              <a:t>oa</a:t>
            </a:r>
            <a:r>
              <a:rPr lang="nl-BE" altLang="en-US" dirty="0">
                <a:sym typeface="Arial" charset="0"/>
              </a:rPr>
              <a:t> </a:t>
            </a:r>
            <a:r>
              <a:rPr lang="nl-BE" altLang="en-US" dirty="0" smtClean="0">
                <a:sym typeface="Arial" charset="0"/>
              </a:rPr>
              <a:t>thuiszorg</a:t>
            </a:r>
          </a:p>
          <a:p>
            <a:r>
              <a:rPr lang="nl-BE" altLang="en-US" dirty="0">
                <a:sym typeface="Arial" charset="0"/>
              </a:rPr>
              <a:t>M</a:t>
            </a:r>
            <a:r>
              <a:rPr lang="nl-BE" altLang="en-US" dirty="0" smtClean="0">
                <a:sym typeface="Arial" charset="0"/>
              </a:rPr>
              <a:t>obiele zorg</a:t>
            </a:r>
          </a:p>
          <a:p>
            <a:r>
              <a:rPr lang="nl-BE" altLang="en-US" dirty="0" smtClean="0">
                <a:sym typeface="Arial" charset="0"/>
              </a:rPr>
              <a:t>Geïntegreerde</a:t>
            </a:r>
            <a:r>
              <a:rPr lang="nl-BE" altLang="en-US" dirty="0">
                <a:sym typeface="Arial" charset="0"/>
              </a:rPr>
              <a:t>, multidisciplinaire en transmurale</a:t>
            </a:r>
            <a:r>
              <a:rPr lang="nl-BE" dirty="0"/>
              <a:t> </a:t>
            </a:r>
            <a:r>
              <a:rPr lang="nl-BE" altLang="en-US" dirty="0" smtClean="0">
                <a:sym typeface="Arial" charset="0"/>
              </a:rPr>
              <a:t>zorg</a:t>
            </a:r>
          </a:p>
          <a:p>
            <a:r>
              <a:rPr lang="nl-BE" altLang="en-US" dirty="0">
                <a:sym typeface="Arial" charset="0"/>
              </a:rPr>
              <a:t>P</a:t>
            </a:r>
            <a:r>
              <a:rPr lang="nl-BE" altLang="en-US" dirty="0" smtClean="0">
                <a:sym typeface="Arial" charset="0"/>
              </a:rPr>
              <a:t>atiëntgerichte </a:t>
            </a:r>
            <a:r>
              <a:rPr lang="nl-BE" altLang="en-US" dirty="0">
                <a:sym typeface="Arial" charset="0"/>
              </a:rPr>
              <a:t>zorg en empowerment van de </a:t>
            </a:r>
            <a:r>
              <a:rPr lang="nl-BE" altLang="en-US" dirty="0" smtClean="0">
                <a:sym typeface="Arial" charset="0"/>
              </a:rPr>
              <a:t>patiënt</a:t>
            </a:r>
          </a:p>
          <a:p>
            <a:r>
              <a:rPr lang="nl-BE" altLang="en-US" dirty="0">
                <a:sym typeface="Arial" charset="0"/>
              </a:rPr>
              <a:t>S</a:t>
            </a:r>
            <a:r>
              <a:rPr lang="nl-BE" altLang="en-US" dirty="0" smtClean="0">
                <a:sym typeface="Arial" charset="0"/>
              </a:rPr>
              <a:t>nel</a:t>
            </a:r>
            <a:r>
              <a:rPr lang="nl-BE" dirty="0" smtClean="0"/>
              <a:t> </a:t>
            </a:r>
            <a:r>
              <a:rPr lang="nl-BE" altLang="en-US" dirty="0">
                <a:sym typeface="Arial" charset="0"/>
              </a:rPr>
              <a:t>evoluerende kennis =&gt; nood aan</a:t>
            </a:r>
            <a:r>
              <a:rPr lang="nl-BE" dirty="0"/>
              <a:t> </a:t>
            </a:r>
            <a:r>
              <a:rPr lang="nl-BE" altLang="en-US" dirty="0">
                <a:sym typeface="Arial" charset="0"/>
              </a:rPr>
              <a:t>betrouwbaar en</a:t>
            </a:r>
            <a:r>
              <a:rPr lang="nl-BE" dirty="0"/>
              <a:t> </a:t>
            </a:r>
            <a:r>
              <a:rPr lang="nl-BE" altLang="en-US" dirty="0">
                <a:sym typeface="Arial" charset="0"/>
              </a:rPr>
              <a:t>gecoördineerd</a:t>
            </a:r>
            <a:r>
              <a:rPr lang="nl-BE" dirty="0"/>
              <a:t> </a:t>
            </a:r>
            <a:r>
              <a:rPr lang="nl-BE" altLang="en-US" dirty="0">
                <a:sym typeface="Arial" charset="0"/>
              </a:rPr>
              <a:t>kennisbeheer</a:t>
            </a:r>
            <a:r>
              <a:rPr lang="nl-BE" dirty="0"/>
              <a:t> </a:t>
            </a:r>
            <a:r>
              <a:rPr lang="nl-BE" altLang="en-US" dirty="0">
                <a:sym typeface="Arial" charset="0"/>
              </a:rPr>
              <a:t>en </a:t>
            </a:r>
            <a:r>
              <a:rPr lang="nl-BE" altLang="en-US" dirty="0" smtClean="0">
                <a:sym typeface="Arial" charset="0"/>
              </a:rPr>
              <a:t>–ontsluiting</a:t>
            </a:r>
          </a:p>
          <a:p>
            <a:r>
              <a:rPr lang="nl-BE" altLang="en-US" dirty="0">
                <a:sym typeface="Arial" charset="0"/>
              </a:rPr>
              <a:t>D</a:t>
            </a:r>
            <a:r>
              <a:rPr lang="nl-BE" altLang="en-US" dirty="0" smtClean="0">
                <a:sym typeface="Arial" charset="0"/>
              </a:rPr>
              <a:t>reiging</a:t>
            </a:r>
            <a:r>
              <a:rPr lang="nl-BE" dirty="0" smtClean="0"/>
              <a:t> </a:t>
            </a:r>
            <a:r>
              <a:rPr lang="nl-BE" altLang="en-US" dirty="0">
                <a:sym typeface="Arial" charset="0"/>
              </a:rPr>
              <a:t>van</a:t>
            </a:r>
            <a:r>
              <a:rPr lang="nl-BE" dirty="0"/>
              <a:t> </a:t>
            </a:r>
            <a:r>
              <a:rPr lang="nl-BE" altLang="en-US" dirty="0">
                <a:sym typeface="Arial" charset="0"/>
              </a:rPr>
              <a:t>te</a:t>
            </a:r>
            <a:r>
              <a:rPr lang="nl-BE" dirty="0"/>
              <a:t> </a:t>
            </a:r>
            <a:r>
              <a:rPr lang="nl-BE" altLang="en-US" dirty="0">
                <a:sym typeface="Arial" charset="0"/>
              </a:rPr>
              <a:t>tijdrovende</a:t>
            </a:r>
            <a:r>
              <a:rPr lang="nl-BE" dirty="0"/>
              <a:t> </a:t>
            </a:r>
            <a:r>
              <a:rPr lang="nl-BE" altLang="en-US" dirty="0">
                <a:sym typeface="Arial" charset="0"/>
              </a:rPr>
              <a:t>administratieve </a:t>
            </a:r>
            <a:r>
              <a:rPr lang="nl-BE" altLang="en-US" dirty="0" smtClean="0">
                <a:sym typeface="Arial" charset="0"/>
              </a:rPr>
              <a:t>processen</a:t>
            </a:r>
          </a:p>
          <a:p>
            <a:r>
              <a:rPr lang="nl-BE" altLang="en-US" dirty="0">
                <a:sym typeface="Arial" charset="0"/>
              </a:rPr>
              <a:t>D</a:t>
            </a:r>
            <a:r>
              <a:rPr lang="nl-BE" altLang="en-US" dirty="0" smtClean="0">
                <a:sym typeface="Arial" charset="0"/>
              </a:rPr>
              <a:t>egelijke </a:t>
            </a:r>
            <a:r>
              <a:rPr lang="nl-BE" dirty="0" smtClean="0"/>
              <a:t> </a:t>
            </a:r>
            <a:r>
              <a:rPr lang="nl-BE" altLang="en-US" dirty="0">
                <a:sym typeface="Arial" charset="0"/>
              </a:rPr>
              <a:t>ondersteuning van het gezondheidszorgbeleid en –onderzoek vergt </a:t>
            </a:r>
            <a:r>
              <a:rPr lang="nl-BE" dirty="0"/>
              <a:t> </a:t>
            </a:r>
            <a:r>
              <a:rPr lang="nl-BE" altLang="en-US" dirty="0">
                <a:sym typeface="Arial" charset="0"/>
              </a:rPr>
              <a:t>degelijke, geïntegreerde en geanonimiseerde </a:t>
            </a:r>
            <a:r>
              <a:rPr lang="nl-BE" altLang="en-US" dirty="0" smtClean="0">
                <a:sym typeface="Arial" charset="0"/>
              </a:rPr>
              <a:t>informatie</a:t>
            </a:r>
          </a:p>
          <a:p>
            <a:r>
              <a:rPr lang="nl-BE" altLang="en-US" dirty="0">
                <a:sym typeface="Arial" charset="0"/>
              </a:rPr>
              <a:t>G</a:t>
            </a:r>
            <a:r>
              <a:rPr lang="nl-BE" altLang="en-US" dirty="0" smtClean="0">
                <a:sym typeface="Arial" charset="0"/>
              </a:rPr>
              <a:t>rensoverschrijdende</a:t>
            </a:r>
            <a:r>
              <a:rPr lang="nl-BE" dirty="0" smtClean="0"/>
              <a:t> </a:t>
            </a:r>
            <a:r>
              <a:rPr lang="nl-BE" altLang="en-US" dirty="0">
                <a:sym typeface="Arial" charset="0"/>
              </a:rPr>
              <a:t>mobiliteit</a:t>
            </a:r>
          </a:p>
          <a:p>
            <a:pPr lvl="1"/>
            <a:endParaRPr lang="nl-BE" altLang="en-US" dirty="0">
              <a:sym typeface="Arial" charset="0"/>
            </a:endParaRP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6</a:t>
            </a:fld>
            <a:endParaRPr lang="fr-BE"/>
          </a:p>
        </p:txBody>
      </p:sp>
    </p:spTree>
    <p:extLst>
      <p:ext uri="{BB962C8B-B14F-4D97-AF65-F5344CB8AC3E}">
        <p14:creationId xmlns:p14="http://schemas.microsoft.com/office/powerpoint/2010/main" val="21311658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Stand van zaken</a:t>
            </a:r>
            <a:endParaRPr lang="fr-BE" dirty="0"/>
          </a:p>
        </p:txBody>
      </p:sp>
      <p:sp>
        <p:nvSpPr>
          <p:cNvPr id="3" name="Content Placeholder 2"/>
          <p:cNvSpPr>
            <a:spLocks noGrp="1"/>
          </p:cNvSpPr>
          <p:nvPr>
            <p:ph idx="1"/>
          </p:nvPr>
        </p:nvSpPr>
        <p:spPr/>
        <p:txBody>
          <a:bodyPr/>
          <a:lstStyle/>
          <a:p>
            <a:r>
              <a:rPr lang="en-US" altLang="en-US" dirty="0" err="1">
                <a:sym typeface="Arial" charset="0"/>
              </a:rPr>
              <a:t>Een</a:t>
            </a:r>
            <a:r>
              <a:rPr lang="en-US" altLang="en-US" dirty="0">
                <a:sym typeface="Arial" charset="0"/>
              </a:rPr>
              <a:t> </a:t>
            </a:r>
            <a:r>
              <a:rPr lang="en-US" altLang="en-US" dirty="0" err="1">
                <a:sym typeface="Arial" charset="0"/>
              </a:rPr>
              <a:t>geïntegreerd</a:t>
            </a:r>
            <a:r>
              <a:rPr lang="en-US" altLang="en-US" dirty="0">
                <a:sym typeface="Arial" charset="0"/>
              </a:rPr>
              <a:t>, via </a:t>
            </a:r>
            <a:r>
              <a:rPr lang="en-US" altLang="en-US" dirty="0" err="1">
                <a:sym typeface="Arial" charset="0"/>
              </a:rPr>
              <a:t>verschillende</a:t>
            </a:r>
            <a:r>
              <a:rPr lang="en-US" altLang="en-US" dirty="0">
                <a:sym typeface="Arial" charset="0"/>
              </a:rPr>
              <a:t> </a:t>
            </a:r>
            <a:r>
              <a:rPr lang="en-US" altLang="en-US" dirty="0" err="1">
                <a:sym typeface="Arial" charset="0"/>
              </a:rPr>
              <a:t>kanalen</a:t>
            </a:r>
            <a:r>
              <a:rPr lang="en-US" altLang="en-US" dirty="0">
                <a:sym typeface="Arial" charset="0"/>
              </a:rPr>
              <a:t> </a:t>
            </a:r>
            <a:r>
              <a:rPr lang="en-US" altLang="en-US" dirty="0" err="1">
                <a:sym typeface="Arial" charset="0"/>
              </a:rPr>
              <a:t>bereikbaar</a:t>
            </a:r>
            <a:r>
              <a:rPr lang="en-US" altLang="en-US" dirty="0">
                <a:sym typeface="Arial" charset="0"/>
              </a:rPr>
              <a:t> </a:t>
            </a:r>
            <a:r>
              <a:rPr lang="en-US" altLang="en-US" b="1" dirty="0">
                <a:sym typeface="Arial" charset="0"/>
              </a:rPr>
              <a:t>contact center</a:t>
            </a:r>
            <a:r>
              <a:rPr lang="en-US" altLang="en-US" dirty="0">
                <a:sym typeface="Arial" charset="0"/>
              </a:rPr>
              <a:t> </a:t>
            </a:r>
            <a:r>
              <a:rPr lang="en-US" altLang="en-US" dirty="0" err="1">
                <a:sym typeface="Arial" charset="0"/>
              </a:rPr>
              <a:t>Eranova</a:t>
            </a:r>
            <a:r>
              <a:rPr lang="en-US" altLang="en-US" dirty="0">
                <a:sym typeface="Arial" charset="0"/>
              </a:rPr>
              <a:t> </a:t>
            </a:r>
            <a:r>
              <a:rPr lang="en-US" altLang="en-US" dirty="0" err="1">
                <a:sym typeface="Arial" charset="0"/>
              </a:rPr>
              <a:t>ondersteund</a:t>
            </a:r>
            <a:r>
              <a:rPr lang="en-US" altLang="en-US" dirty="0">
                <a:sym typeface="Arial" charset="0"/>
              </a:rPr>
              <a:t> door </a:t>
            </a:r>
            <a:r>
              <a:rPr lang="en-US" altLang="en-US" dirty="0" err="1">
                <a:sym typeface="Arial" charset="0"/>
              </a:rPr>
              <a:t>een</a:t>
            </a:r>
            <a:r>
              <a:rPr lang="en-US" altLang="en-US" dirty="0">
                <a:sym typeface="Arial" charset="0"/>
              </a:rPr>
              <a:t> customer relationship management tool, </a:t>
            </a:r>
            <a:r>
              <a:rPr lang="en-US" altLang="en-US" dirty="0" err="1">
                <a:sym typeface="Arial" charset="0"/>
              </a:rPr>
              <a:t>en</a:t>
            </a:r>
            <a:r>
              <a:rPr lang="en-US" altLang="en-US" dirty="0">
                <a:sym typeface="Arial" charset="0"/>
              </a:rPr>
              <a:t> </a:t>
            </a:r>
            <a:r>
              <a:rPr lang="en-US" altLang="en-US" dirty="0" err="1">
                <a:sym typeface="Arial" charset="0"/>
              </a:rPr>
              <a:t>werkend</a:t>
            </a:r>
            <a:r>
              <a:rPr lang="en-US" altLang="en-US" dirty="0">
                <a:sym typeface="Arial" charset="0"/>
              </a:rPr>
              <a:t> met </a:t>
            </a:r>
            <a:r>
              <a:rPr lang="en-US" altLang="en-US" dirty="0" err="1">
                <a:sym typeface="Arial" charset="0"/>
              </a:rPr>
              <a:t>strikte</a:t>
            </a:r>
            <a:r>
              <a:rPr lang="en-US" altLang="en-US" dirty="0">
                <a:sym typeface="Arial" charset="0"/>
              </a:rPr>
              <a:t> service level agreements (SLA’s)</a:t>
            </a:r>
          </a:p>
          <a:p>
            <a:pPr marL="0" indent="0">
              <a:buNone/>
            </a:pPr>
            <a:endParaRPr lang="fr-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7" name="Slide Number Placeholder 6"/>
          <p:cNvSpPr>
            <a:spLocks noGrp="1"/>
          </p:cNvSpPr>
          <p:nvPr>
            <p:ph type="sldNum" sz="quarter" idx="12"/>
          </p:nvPr>
        </p:nvSpPr>
        <p:spPr/>
        <p:txBody>
          <a:bodyPr/>
          <a:lstStyle/>
          <a:p>
            <a:fld id="{ECE55EFB-40DE-4792-8264-069A14111481}" type="slidenum">
              <a:rPr lang="fr-BE" smtClean="0"/>
              <a:t>60</a:t>
            </a:fld>
            <a:endParaRPr lang="fr-BE"/>
          </a:p>
        </p:txBody>
      </p:sp>
    </p:spTree>
    <p:extLst>
      <p:ext uri="{BB962C8B-B14F-4D97-AF65-F5344CB8AC3E}">
        <p14:creationId xmlns:p14="http://schemas.microsoft.com/office/powerpoint/2010/main" val="21234488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sym typeface="Arial" charset="0"/>
              </a:rPr>
              <a:t>Stand van </a:t>
            </a:r>
            <a:r>
              <a:rPr lang="en-US" altLang="en-US" dirty="0" err="1" smtClean="0">
                <a:sym typeface="Arial" charset="0"/>
              </a:rPr>
              <a:t>zaken</a:t>
            </a:r>
            <a:r>
              <a:rPr lang="en-US" altLang="en-US" dirty="0" smtClean="0">
                <a:sym typeface="Arial" charset="0"/>
              </a:rPr>
              <a:t>: </a:t>
            </a:r>
            <a:r>
              <a:rPr lang="en-US" altLang="en-US" dirty="0" err="1" smtClean="0">
                <a:sym typeface="Arial" charset="0"/>
              </a:rPr>
              <a:t>ondernemingen</a:t>
            </a:r>
            <a:endParaRPr lang="en-US" altLang="en-US" dirty="0" smtClean="0">
              <a:sym typeface="Arial" charset="0"/>
            </a:endParaRPr>
          </a:p>
        </p:txBody>
      </p:sp>
      <p:sp>
        <p:nvSpPr>
          <p:cNvPr id="51203" name="Rectangle 3"/>
          <p:cNvSpPr>
            <a:spLocks noGrp="1" noChangeArrowheads="1"/>
          </p:cNvSpPr>
          <p:nvPr>
            <p:ph idx="1"/>
          </p:nvPr>
        </p:nvSpPr>
        <p:spPr/>
        <p:txBody>
          <a:bodyPr>
            <a:normAutofit fontScale="85000" lnSpcReduction="10000"/>
          </a:bodyPr>
          <a:lstStyle/>
          <a:p>
            <a:r>
              <a:rPr lang="nl-BE" altLang="en-US" b="1" dirty="0" smtClean="0">
                <a:sym typeface="Arial" charset="0"/>
              </a:rPr>
              <a:t>&gt; 50 elektronische diensten voor ondernemingen</a:t>
            </a:r>
            <a:r>
              <a:rPr lang="nl-BE" altLang="en-US" dirty="0" smtClean="0">
                <a:sym typeface="Arial" charset="0"/>
              </a:rPr>
              <a:t>, zowel in de vorm van de uitwisseling van elektronische berichten van toepassing tot toepassing, als in de vorm van onderling geïntegreerde portaaltransacties</a:t>
            </a:r>
          </a:p>
          <a:p>
            <a:pPr lvl="1"/>
            <a:r>
              <a:rPr lang="nl-BE" altLang="en-US" dirty="0" smtClean="0">
                <a:sym typeface="Arial" charset="0"/>
              </a:rPr>
              <a:t>50 aangifteformulieren zijn afgeschaft</a:t>
            </a:r>
          </a:p>
          <a:p>
            <a:pPr lvl="1"/>
            <a:r>
              <a:rPr lang="nl-BE" altLang="en-US" dirty="0" smtClean="0">
                <a:sym typeface="Arial" charset="0"/>
              </a:rPr>
              <a:t>de resterende elektronische aangifteformulieren zijn gemiddeld teruggebracht tot 1/3 van het aantal rubrieken</a:t>
            </a:r>
          </a:p>
          <a:p>
            <a:pPr lvl="1"/>
            <a:r>
              <a:rPr lang="nl-BE" altLang="en-US" dirty="0" smtClean="0">
                <a:sym typeface="Arial" charset="0"/>
              </a:rPr>
              <a:t>de aangiften worden beperkt tot 3 momenten</a:t>
            </a:r>
          </a:p>
          <a:p>
            <a:pPr lvl="2"/>
            <a:r>
              <a:rPr lang="nl-BE" altLang="en-US" dirty="0" smtClean="0">
                <a:sym typeface="Arial" charset="0"/>
              </a:rPr>
              <a:t>de onmiddellijke aangifte van aanwerving en ontslag (kan enkel elektronisch)</a:t>
            </a:r>
          </a:p>
          <a:p>
            <a:pPr lvl="2"/>
            <a:r>
              <a:rPr lang="nl-BE" altLang="en-US" dirty="0" smtClean="0">
                <a:sym typeface="Arial" charset="0"/>
              </a:rPr>
              <a:t>de driemaandelijkse aangifte van lonen en arbeidstijden (kan enkel elektronisch)</a:t>
            </a:r>
          </a:p>
          <a:p>
            <a:pPr lvl="2"/>
            <a:r>
              <a:rPr lang="nl-BE" altLang="en-US" dirty="0" smtClean="0">
                <a:sym typeface="Arial" charset="0"/>
              </a:rPr>
              <a:t>het zich voordoen van een sociaal risico (kan elektronisch of op papier)</a:t>
            </a:r>
          </a:p>
          <a:p>
            <a:pPr lvl="1"/>
            <a:r>
              <a:rPr lang="nl-BE" altLang="en-US" dirty="0" smtClean="0">
                <a:sym typeface="Arial" charset="0"/>
              </a:rPr>
              <a:t>in 2018 werden meer dan 25 miljoen elektronische aangiften verricht door de 220.000 werkgevers, waarvan 98 % van toepassing tot toepassing</a:t>
            </a:r>
          </a:p>
          <a:p>
            <a:pPr lvl="1"/>
            <a:r>
              <a:rPr lang="nl-BE" altLang="en-US" dirty="0" smtClean="0">
                <a:sym typeface="Arial" charset="0"/>
              </a:rPr>
              <a:t>op basis van een bevraging van het Federaal Planbureau blijkt de last voor de ondernemingen t.g.v. van administratieve formaliteiten in de sociale sector met &gt; 1,7 miljard € per jaar te zijn verminderd</a:t>
            </a: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61</a:t>
            </a:fld>
            <a:endParaRPr lang="fr-BE"/>
          </a:p>
        </p:txBody>
      </p:sp>
    </p:spTree>
    <p:extLst>
      <p:ext uri="{BB962C8B-B14F-4D97-AF65-F5344CB8AC3E}">
        <p14:creationId xmlns:p14="http://schemas.microsoft.com/office/powerpoint/2010/main" val="8981681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n-US" altLang="en-US" dirty="0" smtClean="0"/>
              <a:t>Stand van </a:t>
            </a:r>
            <a:r>
              <a:rPr lang="en-US" altLang="en-US" dirty="0" err="1" smtClean="0"/>
              <a:t>zaken</a:t>
            </a:r>
            <a:r>
              <a:rPr lang="en-US" altLang="en-US" dirty="0" smtClean="0"/>
              <a:t>: burgers</a:t>
            </a:r>
            <a:endParaRPr lang="en-US" altLang="en-US" dirty="0" smtClean="0">
              <a:sym typeface="Arial" charset="0"/>
            </a:endParaRPr>
          </a:p>
        </p:txBody>
      </p:sp>
      <p:sp>
        <p:nvSpPr>
          <p:cNvPr id="57347" name="Rectangle 3"/>
          <p:cNvSpPr>
            <a:spLocks noGrp="1" noChangeArrowheads="1"/>
          </p:cNvSpPr>
          <p:nvPr>
            <p:ph idx="1"/>
          </p:nvPr>
        </p:nvSpPr>
        <p:spPr/>
        <p:txBody>
          <a:bodyPr/>
          <a:lstStyle/>
          <a:p>
            <a:r>
              <a:rPr lang="nl-BE" altLang="en-US" dirty="0" smtClean="0">
                <a:sym typeface="Arial" charset="0"/>
              </a:rPr>
              <a:t>De </a:t>
            </a:r>
            <a:r>
              <a:rPr lang="nl-BE" altLang="en-US" b="1" dirty="0" smtClean="0">
                <a:sym typeface="Arial" charset="0"/>
              </a:rPr>
              <a:t>burgers</a:t>
            </a:r>
            <a:r>
              <a:rPr lang="nl-BE" altLang="en-US" dirty="0" smtClean="0">
                <a:sym typeface="Arial" charset="0"/>
              </a:rPr>
              <a:t> verkrijgen hun </a:t>
            </a:r>
            <a:r>
              <a:rPr lang="nl-BE" altLang="en-US" b="1" dirty="0" smtClean="0">
                <a:sym typeface="Arial" charset="0"/>
              </a:rPr>
              <a:t>rechten</a:t>
            </a:r>
            <a:r>
              <a:rPr lang="nl-BE" altLang="en-US" dirty="0" smtClean="0">
                <a:sym typeface="Arial" charset="0"/>
              </a:rPr>
              <a:t> zo veel mogelijk </a:t>
            </a:r>
            <a:r>
              <a:rPr lang="nl-BE" altLang="en-US" b="1" dirty="0" smtClean="0">
                <a:sym typeface="Arial" charset="0"/>
              </a:rPr>
              <a:t>automatisch</a:t>
            </a:r>
            <a:r>
              <a:rPr lang="nl-BE" altLang="en-US" dirty="0" smtClean="0">
                <a:sym typeface="Arial" charset="0"/>
              </a:rPr>
              <a:t> op basis van de onderlinge elektronische dienstverlening tussen de actoren in de sociale sector</a:t>
            </a:r>
          </a:p>
          <a:p>
            <a:r>
              <a:rPr lang="nl-BE" altLang="en-US" dirty="0" smtClean="0">
                <a:sym typeface="Arial" charset="0"/>
              </a:rPr>
              <a:t>Voor de rechten die niet automatisch kunnen worden verstrekt, worden </a:t>
            </a:r>
            <a:r>
              <a:rPr lang="nl-BE" altLang="en-US" b="1" dirty="0" smtClean="0">
                <a:sym typeface="Arial" charset="0"/>
              </a:rPr>
              <a:t>geïntegreerde elektronische diensten </a:t>
            </a:r>
            <a:r>
              <a:rPr lang="nl-BE" altLang="en-US" dirty="0" smtClean="0">
                <a:sym typeface="Arial" charset="0"/>
              </a:rPr>
              <a:t>aangeboden via portalen van de actoren in de sociale sector (</a:t>
            </a:r>
            <a:r>
              <a:rPr lang="nl-BE" altLang="en-US" dirty="0" err="1" smtClean="0">
                <a:sym typeface="Arial" charset="0"/>
              </a:rPr>
              <a:t>oa</a:t>
            </a:r>
            <a:r>
              <a:rPr lang="nl-BE" altLang="en-US" dirty="0" smtClean="0">
                <a:sym typeface="Arial" charset="0"/>
              </a:rPr>
              <a:t> </a:t>
            </a:r>
            <a:r>
              <a:rPr lang="nl-BE" altLang="en-US" dirty="0" smtClean="0">
                <a:sym typeface="Arial" charset="0"/>
                <a:hlinkClick r:id="rId2"/>
              </a:rPr>
              <a:t>www.socialsecurity.be</a:t>
            </a:r>
            <a:r>
              <a:rPr lang="nl-BE" altLang="en-US" dirty="0" smtClean="0">
                <a:sym typeface="Arial" charset="0"/>
              </a:rPr>
              <a:t>)</a:t>
            </a:r>
          </a:p>
          <a:p>
            <a:r>
              <a:rPr lang="nl-BE" altLang="en-US" dirty="0" smtClean="0">
                <a:cs typeface="Arial" charset="0"/>
                <a:sym typeface="Arial" charset="0"/>
              </a:rPr>
              <a:t>22 </a:t>
            </a:r>
            <a:r>
              <a:rPr lang="nl-BE" altLang="en-US" dirty="0">
                <a:cs typeface="Arial" charset="0"/>
                <a:sym typeface="Arial" charset="0"/>
              </a:rPr>
              <a:t>diensten zijn operationeel</a:t>
            </a: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62</a:t>
            </a:fld>
            <a:endParaRPr lang="fr-BE"/>
          </a:p>
        </p:txBody>
      </p:sp>
    </p:spTree>
    <p:extLst>
      <p:ext uri="{BB962C8B-B14F-4D97-AF65-F5344CB8AC3E}">
        <p14:creationId xmlns:p14="http://schemas.microsoft.com/office/powerpoint/2010/main" val="31652399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altLang="en-US" dirty="0" smtClean="0"/>
              <a:t>Stand van </a:t>
            </a:r>
            <a:r>
              <a:rPr lang="en-US" altLang="en-US" dirty="0" err="1" smtClean="0"/>
              <a:t>zaken</a:t>
            </a:r>
            <a:r>
              <a:rPr lang="en-US" altLang="en-US" dirty="0" smtClean="0"/>
              <a:t>: </a:t>
            </a:r>
            <a:r>
              <a:rPr lang="en-US" altLang="en-US" dirty="0" err="1" smtClean="0"/>
              <a:t>derden</a:t>
            </a:r>
            <a:endParaRPr lang="en-US" altLang="en-US" dirty="0" smtClean="0">
              <a:sym typeface="Arial" charset="0"/>
            </a:endParaRPr>
          </a:p>
        </p:txBody>
      </p:sp>
      <p:sp>
        <p:nvSpPr>
          <p:cNvPr id="58371" name="Rectangle 3"/>
          <p:cNvSpPr>
            <a:spLocks noGrp="1" noChangeArrowheads="1"/>
          </p:cNvSpPr>
          <p:nvPr>
            <p:ph idx="1"/>
          </p:nvPr>
        </p:nvSpPr>
        <p:spPr/>
        <p:txBody>
          <a:bodyPr>
            <a:normAutofit/>
          </a:bodyPr>
          <a:lstStyle/>
          <a:p>
            <a:r>
              <a:rPr lang="nl-BE" altLang="en-US" dirty="0" smtClean="0">
                <a:sym typeface="Arial" charset="0"/>
              </a:rPr>
              <a:t>Transactie voor </a:t>
            </a:r>
            <a:r>
              <a:rPr lang="nl-BE" altLang="en-US" b="1" dirty="0" smtClean="0">
                <a:sym typeface="Arial" charset="0"/>
              </a:rPr>
              <a:t>bouwheren</a:t>
            </a:r>
            <a:r>
              <a:rPr lang="nl-BE" altLang="en-US" dirty="0" smtClean="0">
                <a:sym typeface="Arial" charset="0"/>
              </a:rPr>
              <a:t> op het portaal van de sociale zekerheid</a:t>
            </a:r>
          </a:p>
          <a:p>
            <a:pPr lvl="1"/>
            <a:r>
              <a:rPr lang="nl-BE" altLang="en-US" dirty="0" smtClean="0">
                <a:sym typeface="Arial" charset="0"/>
              </a:rPr>
              <a:t>elektronische raadpleging van het feit of een werkgever in orde is met zijn </a:t>
            </a:r>
            <a:r>
              <a:rPr lang="nl-BE" altLang="en-US" dirty="0" err="1" smtClean="0">
                <a:sym typeface="Arial" charset="0"/>
              </a:rPr>
              <a:t>socialezekerheidsverplichtingen</a:t>
            </a:r>
            <a:r>
              <a:rPr lang="nl-BE" altLang="en-US" dirty="0" smtClean="0">
                <a:sym typeface="Arial" charset="0"/>
              </a:rPr>
              <a:t> en controle van het al dan niet bestaan van een hoofdelijke aansprakelijkheid of een inhoudingsplicht</a:t>
            </a:r>
          </a:p>
          <a:p>
            <a:r>
              <a:rPr lang="nl-BE" altLang="en-US" dirty="0" smtClean="0">
                <a:sym typeface="Arial" charset="0"/>
              </a:rPr>
              <a:t>Transacties voor </a:t>
            </a:r>
            <a:r>
              <a:rPr lang="nl-BE" altLang="en-US" b="1" dirty="0" smtClean="0">
                <a:sym typeface="Arial" charset="0"/>
              </a:rPr>
              <a:t>gemeenten</a:t>
            </a:r>
            <a:r>
              <a:rPr lang="nl-BE" altLang="en-US" dirty="0" smtClean="0">
                <a:sym typeface="Arial" charset="0"/>
              </a:rPr>
              <a:t> op het portaal van de sociale zekerheid</a:t>
            </a:r>
          </a:p>
          <a:p>
            <a:pPr lvl="1"/>
            <a:r>
              <a:rPr lang="nl-BE" altLang="en-US" dirty="0" err="1">
                <a:sym typeface="Arial" charset="0"/>
              </a:rPr>
              <a:t>Communit</a:t>
            </a:r>
            <a:r>
              <a:rPr lang="nl-BE" altLang="en-US" dirty="0">
                <a:sym typeface="Arial" charset="0"/>
              </a:rPr>
              <a:t>-e (plus) light : elektronische indiening van een aanvraag tot uitkering voor personen met een handicap bij de FOD Sociale Zekerheid </a:t>
            </a:r>
          </a:p>
          <a:p>
            <a:pPr lvl="1"/>
            <a:r>
              <a:rPr lang="nl-BE" altLang="en-US" dirty="0">
                <a:sym typeface="Arial" charset="0"/>
              </a:rPr>
              <a:t>E-</a:t>
            </a:r>
            <a:r>
              <a:rPr lang="nl-BE" altLang="en-US" dirty="0" err="1">
                <a:sym typeface="Arial" charset="0"/>
              </a:rPr>
              <a:t>Creabis</a:t>
            </a:r>
            <a:r>
              <a:rPr lang="nl-BE" altLang="en-US" dirty="0">
                <a:sym typeface="Arial" charset="0"/>
              </a:rPr>
              <a:t>: online opvraging en, zo nodig, aanmaak van het unieke identificatienummer van de sociale zekerheid in het Rijksregister of de KSZ-registers</a:t>
            </a:r>
          </a:p>
          <a:p>
            <a:pPr lvl="1"/>
            <a:r>
              <a:rPr lang="nl-BE" altLang="en-US" dirty="0">
                <a:sym typeface="Arial" charset="0"/>
              </a:rPr>
              <a:t>elektronische indiening van een pensioenaanvraag (RVP)</a:t>
            </a: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63</a:t>
            </a:fld>
            <a:endParaRPr lang="fr-BE"/>
          </a:p>
        </p:txBody>
      </p:sp>
    </p:spTree>
    <p:extLst>
      <p:ext uri="{BB962C8B-B14F-4D97-AF65-F5344CB8AC3E}">
        <p14:creationId xmlns:p14="http://schemas.microsoft.com/office/powerpoint/2010/main" val="39439618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r>
              <a:rPr lang="en-US" altLang="en-US" dirty="0" smtClean="0"/>
              <a:t>Stand van </a:t>
            </a:r>
            <a:r>
              <a:rPr lang="en-US" altLang="en-US" dirty="0" err="1" smtClean="0"/>
              <a:t>zaken</a:t>
            </a:r>
            <a:r>
              <a:rPr lang="en-US" altLang="en-US" dirty="0" smtClean="0"/>
              <a:t>: </a:t>
            </a:r>
            <a:r>
              <a:rPr lang="en-US" altLang="en-US" dirty="0" err="1" smtClean="0"/>
              <a:t>derden</a:t>
            </a:r>
            <a:endParaRPr lang="en-US" altLang="en-US" dirty="0" smtClean="0">
              <a:sym typeface="Arial" charset="0"/>
            </a:endParaRPr>
          </a:p>
        </p:txBody>
      </p:sp>
      <p:sp>
        <p:nvSpPr>
          <p:cNvPr id="59395" name="Rectangle 3"/>
          <p:cNvSpPr>
            <a:spLocks noGrp="1" noChangeArrowheads="1"/>
          </p:cNvSpPr>
          <p:nvPr>
            <p:ph idx="1"/>
          </p:nvPr>
        </p:nvSpPr>
        <p:spPr/>
        <p:txBody>
          <a:bodyPr/>
          <a:lstStyle/>
          <a:p>
            <a:r>
              <a:rPr lang="nl-BE" altLang="en-US" dirty="0" smtClean="0">
                <a:sym typeface="Arial" charset="0"/>
              </a:rPr>
              <a:t>Transactie voor </a:t>
            </a:r>
            <a:r>
              <a:rPr lang="nl-BE" altLang="en-US" b="1" dirty="0" smtClean="0">
                <a:sym typeface="Arial" charset="0"/>
              </a:rPr>
              <a:t>deurwaarders</a:t>
            </a:r>
          </a:p>
          <a:p>
            <a:pPr lvl="1"/>
            <a:r>
              <a:rPr lang="nl-BE" altLang="en-US" dirty="0" smtClean="0">
                <a:sym typeface="Arial" charset="0"/>
              </a:rPr>
              <a:t>vierde weg – sociale notificatie: de openbare of ministeriële ambtenaren worden in de mogelijkheid gesteld om hun berichten en inlichtingen via elektronische weg over te maken</a:t>
            </a:r>
          </a:p>
          <a:p>
            <a:r>
              <a:rPr lang="nl-BE" altLang="en-US" dirty="0" smtClean="0">
                <a:sym typeface="Arial" charset="0"/>
              </a:rPr>
              <a:t>Transactie voor de </a:t>
            </a:r>
            <a:r>
              <a:rPr lang="nl-BE" altLang="en-US" b="1" dirty="0" smtClean="0">
                <a:sym typeface="Arial" charset="0"/>
              </a:rPr>
              <a:t>telecomoperatoren</a:t>
            </a:r>
          </a:p>
          <a:p>
            <a:pPr lvl="1"/>
            <a:r>
              <a:rPr lang="nl-BE" altLang="en-US" dirty="0" smtClean="0">
                <a:sym typeface="Arial" charset="0"/>
              </a:rPr>
              <a:t>verificatie van het recht op sociaal telefoontarief</a:t>
            </a:r>
          </a:p>
          <a:p>
            <a:r>
              <a:rPr lang="nl-BE" altLang="en-US" b="1" dirty="0" smtClean="0">
                <a:sym typeface="Arial" charset="0"/>
              </a:rPr>
              <a:t>Limosa</a:t>
            </a:r>
          </a:p>
          <a:p>
            <a:pPr lvl="1"/>
            <a:r>
              <a:rPr lang="nl-BE" altLang="en-US" dirty="0" smtClean="0">
                <a:sym typeface="Times New Roman" pitchFamily="18" charset="0"/>
              </a:rPr>
              <a:t>eenmalige multifunctionele elektronische melding van alle activiteiten van buitenlandse werknemers, zelfstandigen of stagiairs op Belgisch grondgebied</a:t>
            </a:r>
          </a:p>
        </p:txBody>
      </p:sp>
      <p:sp>
        <p:nvSpPr>
          <p:cNvPr id="2" name="Date Placeholder 1"/>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64</a:t>
            </a:fld>
            <a:endParaRPr lang="fr-BE"/>
          </a:p>
        </p:txBody>
      </p:sp>
    </p:spTree>
    <p:extLst>
      <p:ext uri="{BB962C8B-B14F-4D97-AF65-F5344CB8AC3E}">
        <p14:creationId xmlns:p14="http://schemas.microsoft.com/office/powerpoint/2010/main" val="1221441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ln w="28575">
            <a:solidFill>
              <a:schemeClr val="accent6">
                <a:lumMod val="75000"/>
              </a:schemeClr>
            </a:solidFill>
          </a:ln>
        </p:spPr>
        <p:txBody>
          <a:bodyPr/>
          <a:lstStyle/>
          <a:p>
            <a:r>
              <a:rPr lang="nl-BE" dirty="0" smtClean="0"/>
              <a:t>Digitale ‘slimme samenleving’</a:t>
            </a:r>
            <a:endParaRPr lang="nl-BE" dirty="0"/>
          </a:p>
        </p:txBody>
      </p:sp>
    </p:spTree>
    <p:extLst>
      <p:ext uri="{BB962C8B-B14F-4D97-AF65-F5344CB8AC3E}">
        <p14:creationId xmlns:p14="http://schemas.microsoft.com/office/powerpoint/2010/main" val="1409436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Digitale ‘</a:t>
            </a:r>
            <a:r>
              <a:rPr lang="fr-BE" dirty="0" err="1" smtClean="0"/>
              <a:t>slimme</a:t>
            </a:r>
            <a:r>
              <a:rPr lang="fr-BE" dirty="0" smtClean="0"/>
              <a:t> </a:t>
            </a:r>
            <a:r>
              <a:rPr lang="fr-BE" dirty="0" err="1" smtClean="0"/>
              <a:t>samenleving</a:t>
            </a:r>
            <a:r>
              <a:rPr lang="fr-BE" dirty="0" smtClean="0"/>
              <a:t>’</a:t>
            </a:r>
            <a:endParaRPr lang="fr-BE" dirty="0"/>
          </a:p>
        </p:txBody>
      </p:sp>
      <p:sp>
        <p:nvSpPr>
          <p:cNvPr id="3" name="Content Placeholder 2"/>
          <p:cNvSpPr>
            <a:spLocks noGrp="1"/>
          </p:cNvSpPr>
          <p:nvPr>
            <p:ph idx="1"/>
          </p:nvPr>
        </p:nvSpPr>
        <p:spPr/>
        <p:txBody>
          <a:bodyPr/>
          <a:lstStyle/>
          <a:p>
            <a:r>
              <a:rPr lang="fr-BE" dirty="0" err="1"/>
              <a:t>U</a:t>
            </a:r>
            <a:r>
              <a:rPr lang="fr-BE" dirty="0" err="1" smtClean="0"/>
              <a:t>itingen</a:t>
            </a:r>
            <a:endParaRPr lang="fr-BE" dirty="0" smtClean="0"/>
          </a:p>
          <a:p>
            <a:pPr lvl="1"/>
            <a:r>
              <a:rPr lang="fr-BE" dirty="0" smtClean="0"/>
              <a:t>robots</a:t>
            </a:r>
          </a:p>
          <a:p>
            <a:pPr lvl="1"/>
            <a:r>
              <a:rPr lang="fr-BE" dirty="0" err="1" smtClean="0"/>
              <a:t>wearables</a:t>
            </a:r>
            <a:endParaRPr lang="fr-BE" dirty="0" smtClean="0"/>
          </a:p>
          <a:p>
            <a:pPr lvl="1"/>
            <a:r>
              <a:rPr lang="fr-BE" dirty="0" smtClean="0"/>
              <a:t>internet of </a:t>
            </a:r>
            <a:r>
              <a:rPr lang="fr-BE" dirty="0" err="1" smtClean="0"/>
              <a:t>things</a:t>
            </a:r>
            <a:r>
              <a:rPr lang="fr-BE" dirty="0" smtClean="0"/>
              <a:t> (</a:t>
            </a:r>
            <a:r>
              <a:rPr lang="fr-BE" dirty="0" err="1" smtClean="0"/>
              <a:t>IoT</a:t>
            </a:r>
            <a:r>
              <a:rPr lang="fr-BE" dirty="0" smtClean="0"/>
              <a:t>)</a:t>
            </a:r>
          </a:p>
          <a:p>
            <a:pPr lvl="1"/>
            <a:r>
              <a:rPr lang="fr-BE" dirty="0" err="1" smtClean="0"/>
              <a:t>virtual</a:t>
            </a:r>
            <a:r>
              <a:rPr lang="fr-BE" dirty="0" smtClean="0"/>
              <a:t> &amp; </a:t>
            </a:r>
            <a:r>
              <a:rPr lang="fr-BE" dirty="0" err="1" smtClean="0"/>
              <a:t>augmented</a:t>
            </a:r>
            <a:r>
              <a:rPr lang="fr-BE" dirty="0" smtClean="0"/>
              <a:t> reality</a:t>
            </a:r>
          </a:p>
          <a:p>
            <a:pPr lvl="1"/>
            <a:r>
              <a:rPr lang="fr-BE" dirty="0" err="1" smtClean="0"/>
              <a:t>big</a:t>
            </a:r>
            <a:r>
              <a:rPr lang="fr-BE" dirty="0" smtClean="0"/>
              <a:t> data</a:t>
            </a:r>
          </a:p>
          <a:p>
            <a:pPr lvl="1"/>
            <a:r>
              <a:rPr lang="fr-BE" dirty="0" err="1" smtClean="0"/>
              <a:t>artificial</a:t>
            </a:r>
            <a:r>
              <a:rPr lang="fr-BE" dirty="0" smtClean="0"/>
              <a:t> intelligence (AI)</a:t>
            </a:r>
          </a:p>
          <a:p>
            <a:pPr lvl="1"/>
            <a:r>
              <a:rPr lang="fr-BE" dirty="0" smtClean="0"/>
              <a:t>…</a:t>
            </a:r>
          </a:p>
          <a:p>
            <a:r>
              <a:rPr lang="fr-BE" dirty="0" err="1"/>
              <a:t>C</a:t>
            </a:r>
            <a:r>
              <a:rPr lang="fr-BE" dirty="0" err="1" smtClean="0"/>
              <a:t>omponenten</a:t>
            </a:r>
            <a:endParaRPr lang="fr-BE" dirty="0" smtClean="0"/>
          </a:p>
          <a:p>
            <a:pPr lvl="1"/>
            <a:r>
              <a:rPr lang="fr-BE" dirty="0" err="1" smtClean="0"/>
              <a:t>infrastructuur</a:t>
            </a:r>
            <a:r>
              <a:rPr lang="fr-BE" dirty="0" smtClean="0"/>
              <a:t> en </a:t>
            </a:r>
            <a:r>
              <a:rPr lang="fr-BE" dirty="0" err="1" smtClean="0"/>
              <a:t>devices</a:t>
            </a:r>
            <a:endParaRPr lang="fr-BE" dirty="0" smtClean="0"/>
          </a:p>
          <a:p>
            <a:pPr lvl="1"/>
            <a:r>
              <a:rPr lang="fr-BE" dirty="0" err="1" smtClean="0"/>
              <a:t>gegevens</a:t>
            </a:r>
            <a:endParaRPr lang="fr-BE" dirty="0" smtClean="0"/>
          </a:p>
          <a:p>
            <a:pPr lvl="1"/>
            <a:r>
              <a:rPr lang="fr-BE" dirty="0" err="1" smtClean="0"/>
              <a:t>processen</a:t>
            </a:r>
            <a:endParaRPr lang="fr-BE" dirty="0" smtClean="0"/>
          </a:p>
          <a:p>
            <a:pPr lvl="1"/>
            <a:r>
              <a:rPr lang="fr-BE" dirty="0" err="1" smtClean="0"/>
              <a:t>netwerken</a:t>
            </a:r>
            <a:endParaRPr lang="fr-BE" dirty="0" smtClean="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66</a:t>
            </a:fld>
            <a:endParaRPr lang="fr-BE"/>
          </a:p>
        </p:txBody>
      </p:sp>
    </p:spTree>
    <p:extLst>
      <p:ext uri="{BB962C8B-B14F-4D97-AF65-F5344CB8AC3E}">
        <p14:creationId xmlns:p14="http://schemas.microsoft.com/office/powerpoint/2010/main" val="2094837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Komt dichtbij</a:t>
            </a:r>
            <a:endParaRPr lang="nl-BE" dirty="0"/>
          </a:p>
        </p:txBody>
      </p:sp>
      <p:sp>
        <p:nvSpPr>
          <p:cNvPr id="3" name="Tijdelijke aanduiding voor inhoud 2"/>
          <p:cNvSpPr>
            <a:spLocks noGrp="1"/>
          </p:cNvSpPr>
          <p:nvPr>
            <p:ph idx="1"/>
          </p:nvPr>
        </p:nvSpPr>
        <p:spPr/>
        <p:txBody>
          <a:bodyPr/>
          <a:lstStyle/>
          <a:p>
            <a:endParaRPr lang="nl-BE" dirty="0" smtClean="0"/>
          </a:p>
          <a:p>
            <a:r>
              <a:rPr lang="nl-BE" dirty="0"/>
              <a:t>Z</a:t>
            </a:r>
            <a:r>
              <a:rPr lang="nl-BE" dirty="0" smtClean="0"/>
              <a:t>elfrijdende auto’s</a:t>
            </a:r>
          </a:p>
          <a:p>
            <a:endParaRPr lang="nl-BE" dirty="0" smtClean="0"/>
          </a:p>
          <a:p>
            <a:r>
              <a:rPr lang="nl-BE" dirty="0"/>
              <a:t>Z</a:t>
            </a:r>
            <a:r>
              <a:rPr lang="nl-BE" dirty="0" smtClean="0"/>
              <a:t>orgrobots</a:t>
            </a:r>
          </a:p>
          <a:p>
            <a:endParaRPr lang="nl-BE" dirty="0" smtClean="0"/>
          </a:p>
          <a:p>
            <a:r>
              <a:rPr lang="nl-BE" dirty="0" smtClean="0"/>
              <a:t>e-Coaches</a:t>
            </a:r>
          </a:p>
          <a:p>
            <a:endParaRPr lang="nl-BE" dirty="0" smtClean="0"/>
          </a:p>
          <a:p>
            <a:r>
              <a:rPr lang="nl-BE" dirty="0" smtClean="0"/>
              <a:t>AI</a:t>
            </a:r>
          </a:p>
          <a:p>
            <a:pPr lvl="1"/>
            <a:r>
              <a:rPr lang="nl-BE" dirty="0" smtClean="0"/>
              <a:t>in gezondheidszorg</a:t>
            </a:r>
          </a:p>
          <a:p>
            <a:pPr lvl="1"/>
            <a:r>
              <a:rPr lang="nl-BE" dirty="0" smtClean="0"/>
              <a:t>in rechtspraak</a:t>
            </a:r>
          </a:p>
          <a:p>
            <a:endParaRPr lang="nl-BE" dirty="0" smtClean="0"/>
          </a:p>
          <a:p>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67</a:t>
            </a:fld>
            <a:endParaRPr lang="fr-BE"/>
          </a:p>
        </p:txBody>
      </p:sp>
    </p:spTree>
    <p:extLst>
      <p:ext uri="{BB962C8B-B14F-4D97-AF65-F5344CB8AC3E}">
        <p14:creationId xmlns:p14="http://schemas.microsoft.com/office/powerpoint/2010/main" val="1031035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Komt dichtbij</a:t>
            </a:r>
            <a:endParaRPr lang="fr-BE" dirty="0"/>
          </a:p>
        </p:txBody>
      </p:sp>
      <p:pic>
        <p:nvPicPr>
          <p:cNvPr id="7" name="Picture 6"/>
          <p:cNvPicPr>
            <a:picLocks noChangeAspect="1"/>
          </p:cNvPicPr>
          <p:nvPr/>
        </p:nvPicPr>
        <p:blipFill>
          <a:blip r:embed="rId2"/>
          <a:stretch>
            <a:fillRect/>
          </a:stretch>
        </p:blipFill>
        <p:spPr>
          <a:xfrm>
            <a:off x="1699814" y="1201287"/>
            <a:ext cx="6616602" cy="5324057"/>
          </a:xfrm>
          <a:prstGeom prst="rect">
            <a:avLst/>
          </a:prstGeom>
        </p:spPr>
      </p:pic>
      <p:sp>
        <p:nvSpPr>
          <p:cNvPr id="2" name="Date Placeholder 1"/>
          <p:cNvSpPr>
            <a:spLocks noGrp="1"/>
          </p:cNvSpPr>
          <p:nvPr>
            <p:ph type="dt" sz="half" idx="10"/>
          </p:nvPr>
        </p:nvSpPr>
        <p:spPr/>
        <p:txBody>
          <a:bodyPr/>
          <a:lstStyle/>
          <a:p>
            <a:r>
              <a:rPr lang="fr-FR" smtClean="0"/>
              <a:t>30/03/2019</a:t>
            </a:r>
            <a:endParaRPr lang="fr-BE" dirty="0"/>
          </a:p>
        </p:txBody>
      </p:sp>
      <p:sp>
        <p:nvSpPr>
          <p:cNvPr id="3" name="Slide Number Placeholder 2"/>
          <p:cNvSpPr>
            <a:spLocks noGrp="1"/>
          </p:cNvSpPr>
          <p:nvPr>
            <p:ph type="sldNum" sz="quarter" idx="12"/>
          </p:nvPr>
        </p:nvSpPr>
        <p:spPr/>
        <p:txBody>
          <a:bodyPr/>
          <a:lstStyle/>
          <a:p>
            <a:fld id="{ECE55EFB-40DE-4792-8264-069A14111481}" type="slidenum">
              <a:rPr lang="fr-BE" smtClean="0"/>
              <a:t>68</a:t>
            </a:fld>
            <a:endParaRPr lang="fr-BE"/>
          </a:p>
        </p:txBody>
      </p:sp>
    </p:spTree>
    <p:extLst>
      <p:ext uri="{BB962C8B-B14F-4D97-AF65-F5344CB8AC3E}">
        <p14:creationId xmlns:p14="http://schemas.microsoft.com/office/powerpoint/2010/main" val="22377982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Komt dichtbij</a:t>
            </a:r>
            <a:endParaRPr lang="fr-B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6983"/>
            <a:ext cx="9144000" cy="4786313"/>
          </a:xfrm>
          <a:prstGeom prst="rect">
            <a:avLst/>
          </a:prstGeom>
        </p:spPr>
      </p:pic>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69</a:t>
            </a:fld>
            <a:endParaRPr lang="fr-BE"/>
          </a:p>
        </p:txBody>
      </p:sp>
    </p:spTree>
    <p:extLst>
      <p:ext uri="{BB962C8B-B14F-4D97-AF65-F5344CB8AC3E}">
        <p14:creationId xmlns:p14="http://schemas.microsoft.com/office/powerpoint/2010/main" val="2863551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Deze evoluties vereisen …</a:t>
            </a:r>
            <a:endParaRPr lang="nl-BE" dirty="0"/>
          </a:p>
        </p:txBody>
      </p:sp>
      <p:sp>
        <p:nvSpPr>
          <p:cNvPr id="3" name="Content Placeholder 2"/>
          <p:cNvSpPr>
            <a:spLocks noGrp="1"/>
          </p:cNvSpPr>
          <p:nvPr>
            <p:ph idx="1"/>
          </p:nvPr>
        </p:nvSpPr>
        <p:spPr/>
        <p:txBody>
          <a:bodyPr/>
          <a:lstStyle/>
          <a:p>
            <a:r>
              <a:rPr lang="nl-BE" altLang="en-US" dirty="0">
                <a:sym typeface="Arial" charset="0"/>
              </a:rPr>
              <a:t>S</a:t>
            </a:r>
            <a:r>
              <a:rPr lang="nl-BE" altLang="en-US" dirty="0" smtClean="0">
                <a:sym typeface="Arial" charset="0"/>
              </a:rPr>
              <a:t>amenwerking</a:t>
            </a:r>
            <a:r>
              <a:rPr lang="nl-BE" altLang="en-US" dirty="0" smtClean="0"/>
              <a:t> </a:t>
            </a:r>
            <a:r>
              <a:rPr lang="nl-BE" altLang="en-US" dirty="0" smtClean="0">
                <a:sym typeface="Arial" charset="0"/>
              </a:rPr>
              <a:t>tussen</a:t>
            </a:r>
            <a:r>
              <a:rPr lang="nl-BE" altLang="en-US" dirty="0" smtClean="0"/>
              <a:t> </a:t>
            </a:r>
            <a:r>
              <a:rPr lang="nl-BE" altLang="en-US" dirty="0" smtClean="0">
                <a:sym typeface="Arial" charset="0"/>
              </a:rPr>
              <a:t>alle actoren in de gezondheidszorg</a:t>
            </a:r>
          </a:p>
          <a:p>
            <a:r>
              <a:rPr lang="nl-BE" altLang="en-US" dirty="0">
                <a:sym typeface="Arial" charset="0"/>
              </a:rPr>
              <a:t>E</a:t>
            </a:r>
            <a:r>
              <a:rPr lang="nl-BE" altLang="en-US" dirty="0" smtClean="0">
                <a:sym typeface="Arial" charset="0"/>
              </a:rPr>
              <a:t>fficiënte en veilige</a:t>
            </a:r>
            <a:r>
              <a:rPr lang="nl-BE" altLang="en-US" dirty="0" smtClean="0"/>
              <a:t> </a:t>
            </a:r>
            <a:r>
              <a:rPr lang="nl-BE" altLang="en-US" dirty="0" smtClean="0">
                <a:sym typeface="Arial" charset="0"/>
              </a:rPr>
              <a:t>elektronische</a:t>
            </a:r>
            <a:r>
              <a:rPr lang="nl-BE" altLang="en-US" dirty="0" smtClean="0"/>
              <a:t> </a:t>
            </a:r>
            <a:r>
              <a:rPr lang="nl-BE" altLang="en-US" dirty="0" smtClean="0">
                <a:sym typeface="Arial" charset="0"/>
              </a:rPr>
              <a:t>communicatie</a:t>
            </a:r>
            <a:r>
              <a:rPr lang="nl-BE" altLang="en-US" dirty="0" smtClean="0"/>
              <a:t> </a:t>
            </a:r>
            <a:r>
              <a:rPr lang="nl-BE" altLang="en-US" dirty="0" smtClean="0">
                <a:sym typeface="Arial" charset="0"/>
              </a:rPr>
              <a:t>tussen</a:t>
            </a:r>
            <a:r>
              <a:rPr lang="nl-BE" altLang="en-US" dirty="0" smtClean="0"/>
              <a:t> </a:t>
            </a:r>
            <a:r>
              <a:rPr lang="nl-BE" altLang="en-US" dirty="0" smtClean="0">
                <a:sym typeface="Arial" charset="0"/>
              </a:rPr>
              <a:t>alle actoren in de gezondheidszorg</a:t>
            </a:r>
          </a:p>
          <a:p>
            <a:r>
              <a:rPr lang="nl-BE" altLang="en-US" dirty="0">
                <a:sym typeface="Arial" charset="0"/>
              </a:rPr>
              <a:t>K</a:t>
            </a:r>
            <a:r>
              <a:rPr lang="nl-BE" altLang="en-US" dirty="0" smtClean="0">
                <a:sym typeface="Arial" charset="0"/>
              </a:rPr>
              <a:t>waliteitsvolle,</a:t>
            </a:r>
            <a:r>
              <a:rPr lang="nl-BE" altLang="en-US" dirty="0" smtClean="0"/>
              <a:t> </a:t>
            </a:r>
            <a:r>
              <a:rPr lang="nl-BE" altLang="en-US" dirty="0" smtClean="0">
                <a:sym typeface="Arial" charset="0"/>
              </a:rPr>
              <a:t>specialisme-overschrijdende</a:t>
            </a:r>
            <a:r>
              <a:rPr lang="nl-BE" altLang="en-US" dirty="0" smtClean="0"/>
              <a:t> </a:t>
            </a:r>
            <a:r>
              <a:rPr lang="nl-BE" altLang="en-US" dirty="0" smtClean="0">
                <a:sym typeface="Arial" charset="0"/>
              </a:rPr>
              <a:t>elektronische patiëntendossiers</a:t>
            </a:r>
          </a:p>
          <a:p>
            <a:r>
              <a:rPr lang="nl-BE" altLang="en-US" dirty="0">
                <a:sym typeface="Arial" charset="0"/>
              </a:rPr>
              <a:t>Z</a:t>
            </a:r>
            <a:r>
              <a:rPr lang="nl-BE" altLang="en-US" dirty="0" smtClean="0">
                <a:sym typeface="Arial" charset="0"/>
              </a:rPr>
              <a:t>orgplannen en zorgtrajecten</a:t>
            </a:r>
          </a:p>
          <a:p>
            <a:r>
              <a:rPr lang="nl-BE" altLang="en-US" dirty="0">
                <a:sym typeface="Arial" charset="0"/>
              </a:rPr>
              <a:t>G</a:t>
            </a:r>
            <a:r>
              <a:rPr lang="nl-BE" altLang="en-US" dirty="0" smtClean="0">
                <a:sym typeface="Arial" charset="0"/>
              </a:rPr>
              <a:t>eoptimaliseerde</a:t>
            </a:r>
            <a:r>
              <a:rPr lang="nl-BE" altLang="en-US" dirty="0" smtClean="0"/>
              <a:t> </a:t>
            </a:r>
            <a:r>
              <a:rPr lang="nl-BE" altLang="en-US" dirty="0" smtClean="0">
                <a:sym typeface="Arial" charset="0"/>
              </a:rPr>
              <a:t>administratieve</a:t>
            </a:r>
            <a:r>
              <a:rPr lang="nl-BE" altLang="en-US" dirty="0" smtClean="0"/>
              <a:t> </a:t>
            </a:r>
            <a:r>
              <a:rPr lang="nl-BE" altLang="en-US" dirty="0" smtClean="0">
                <a:sym typeface="Arial" charset="0"/>
              </a:rPr>
              <a:t>processen</a:t>
            </a:r>
          </a:p>
          <a:p>
            <a:r>
              <a:rPr lang="nl-BE" altLang="en-US" dirty="0">
                <a:sym typeface="Arial" charset="0"/>
              </a:rPr>
              <a:t>T</a:t>
            </a:r>
            <a:r>
              <a:rPr lang="nl-BE" altLang="en-US" dirty="0" smtClean="0">
                <a:sym typeface="Arial" charset="0"/>
              </a:rPr>
              <a:t>echnische en semantische</a:t>
            </a:r>
            <a:r>
              <a:rPr lang="nl-BE" altLang="en-US" dirty="0" smtClean="0"/>
              <a:t> </a:t>
            </a:r>
            <a:r>
              <a:rPr lang="nl-BE" altLang="en-US" dirty="0" smtClean="0">
                <a:sym typeface="Arial" charset="0"/>
              </a:rPr>
              <a:t>interoperabiliteit</a:t>
            </a:r>
          </a:p>
          <a:p>
            <a:r>
              <a:rPr lang="nl-BE" altLang="en-US" dirty="0">
                <a:sym typeface="Arial" charset="0"/>
              </a:rPr>
              <a:t>W</a:t>
            </a:r>
            <a:r>
              <a:rPr lang="nl-BE" altLang="en-US" dirty="0" smtClean="0">
                <a:sym typeface="Arial" charset="0"/>
              </a:rPr>
              <a:t>aarborgen inzake</a:t>
            </a:r>
          </a:p>
          <a:p>
            <a:pPr lvl="1"/>
            <a:r>
              <a:rPr lang="nl-BE" altLang="en-US" dirty="0" smtClean="0">
                <a:sym typeface="Arial" charset="0"/>
              </a:rPr>
              <a:t>informatieveiligheid</a:t>
            </a:r>
          </a:p>
          <a:p>
            <a:pPr lvl="1"/>
            <a:r>
              <a:rPr lang="nl-BE" altLang="en-US" dirty="0" smtClean="0">
                <a:sym typeface="Arial" charset="0"/>
              </a:rPr>
              <a:t>bescherming van de persoonlijke</a:t>
            </a:r>
            <a:r>
              <a:rPr lang="nl-BE" altLang="en-US" dirty="0" smtClean="0"/>
              <a:t> </a:t>
            </a:r>
            <a:r>
              <a:rPr lang="nl-BE" altLang="en-US" dirty="0" smtClean="0">
                <a:sym typeface="Arial" charset="0"/>
              </a:rPr>
              <a:t>levenssfeer</a:t>
            </a:r>
          </a:p>
          <a:p>
            <a:pPr lvl="1"/>
            <a:r>
              <a:rPr lang="nl-BE" altLang="en-US" dirty="0" smtClean="0">
                <a:sym typeface="Arial" charset="0"/>
              </a:rPr>
              <a:t>naleving van het beroepsgeheim</a:t>
            </a:r>
            <a:r>
              <a:rPr lang="nl-BE" altLang="en-US" dirty="0" smtClean="0"/>
              <a:t> </a:t>
            </a:r>
            <a:r>
              <a:rPr lang="nl-BE" altLang="en-US" dirty="0" smtClean="0">
                <a:sym typeface="Arial" charset="0"/>
              </a:rPr>
              <a:t>van de zorgverstrekkers</a:t>
            </a:r>
          </a:p>
          <a:p>
            <a:pPr lvl="1"/>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7</a:t>
            </a:fld>
            <a:endParaRPr lang="fr-BE"/>
          </a:p>
        </p:txBody>
      </p:sp>
    </p:spTree>
    <p:extLst>
      <p:ext uri="{BB962C8B-B14F-4D97-AF65-F5344CB8AC3E}">
        <p14:creationId xmlns:p14="http://schemas.microsoft.com/office/powerpoint/2010/main" val="29529133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Megatrends</a:t>
            </a:r>
            <a:endParaRPr lang="fr-BE" dirty="0"/>
          </a:p>
        </p:txBody>
      </p:sp>
      <p:sp>
        <p:nvSpPr>
          <p:cNvPr id="3" name="Content Placeholder 2"/>
          <p:cNvSpPr>
            <a:spLocks noGrp="1"/>
          </p:cNvSpPr>
          <p:nvPr>
            <p:ph idx="1"/>
          </p:nvPr>
        </p:nvSpPr>
        <p:spPr/>
        <p:txBody>
          <a:bodyPr/>
          <a:lstStyle/>
          <a:p>
            <a:r>
              <a:rPr lang="nl-BE" dirty="0"/>
              <a:t>C</a:t>
            </a:r>
            <a:r>
              <a:rPr lang="nl-BE" dirty="0" smtClean="0"/>
              <a:t>onvergentie</a:t>
            </a:r>
          </a:p>
          <a:p>
            <a:pPr lvl="1"/>
            <a:r>
              <a:rPr lang="nl-BE" dirty="0" smtClean="0"/>
              <a:t>nanotechnologie</a:t>
            </a:r>
          </a:p>
          <a:p>
            <a:pPr lvl="1"/>
            <a:r>
              <a:rPr lang="nl-BE" dirty="0" smtClean="0"/>
              <a:t>biotechnologie</a:t>
            </a:r>
          </a:p>
          <a:p>
            <a:pPr lvl="1"/>
            <a:r>
              <a:rPr lang="nl-BE" dirty="0" smtClean="0"/>
              <a:t>informatietechnologie</a:t>
            </a:r>
          </a:p>
          <a:p>
            <a:pPr lvl="1"/>
            <a:r>
              <a:rPr lang="nl-BE" dirty="0" smtClean="0"/>
              <a:t>cognitieve technologie</a:t>
            </a:r>
          </a:p>
          <a:p>
            <a:endParaRPr lang="nl-BE" dirty="0" smtClean="0"/>
          </a:p>
          <a:p>
            <a:r>
              <a:rPr lang="nl-BE" dirty="0"/>
              <a:t>B</a:t>
            </a:r>
            <a:r>
              <a:rPr lang="nl-BE" dirty="0" smtClean="0"/>
              <a:t>iologische organismen kunnen gemakkelijk technologisch worden gemanipuleerd</a:t>
            </a:r>
          </a:p>
          <a:p>
            <a:endParaRPr lang="nl-BE" dirty="0" smtClean="0"/>
          </a:p>
          <a:p>
            <a:r>
              <a:rPr lang="nl-BE" dirty="0"/>
              <a:t>T</a:t>
            </a:r>
            <a:r>
              <a:rPr lang="nl-BE" dirty="0" smtClean="0"/>
              <a:t>echnologische innovaties krijgen eigenschappen die we voorheen alleen associeerden met levende wezens</a:t>
            </a:r>
            <a:endParaRPr lang="fr-BE" dirty="0" smtClean="0"/>
          </a:p>
          <a:p>
            <a:endParaRPr lang="fr-BE" dirty="0" smtClean="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70</a:t>
            </a:fld>
            <a:endParaRPr lang="fr-BE"/>
          </a:p>
        </p:txBody>
      </p:sp>
    </p:spTree>
    <p:extLst>
      <p:ext uri="{BB962C8B-B14F-4D97-AF65-F5344CB8AC3E}">
        <p14:creationId xmlns:p14="http://schemas.microsoft.com/office/powerpoint/2010/main" val="3415542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Zitten</a:t>
            </a:r>
            <a:r>
              <a:rPr lang="en-US" dirty="0" smtClean="0"/>
              <a:t> we nog </a:t>
            </a:r>
            <a:r>
              <a:rPr lang="en-US" dirty="0" err="1" smtClean="0"/>
              <a:t>aan</a:t>
            </a:r>
            <a:r>
              <a:rPr lang="en-US" dirty="0" smtClean="0"/>
              <a:t> het </a:t>
            </a:r>
            <a:r>
              <a:rPr lang="en-US" dirty="0" err="1" smtClean="0"/>
              <a:t>stuur</a:t>
            </a:r>
            <a:r>
              <a:rPr lang="en-US" dirty="0" smtClean="0"/>
              <a:t> ?</a:t>
            </a:r>
            <a:endParaRPr lang="en-US" dirty="0"/>
          </a:p>
        </p:txBody>
      </p:sp>
      <p:sp>
        <p:nvSpPr>
          <p:cNvPr id="3" name="Content Placeholder 2"/>
          <p:cNvSpPr>
            <a:spLocks noGrp="1"/>
          </p:cNvSpPr>
          <p:nvPr>
            <p:ph idx="1"/>
          </p:nvPr>
        </p:nvSpPr>
        <p:spPr/>
        <p:txBody>
          <a:bodyPr/>
          <a:lstStyle/>
          <a:p>
            <a:r>
              <a:rPr lang="nl-NL" dirty="0"/>
              <a:t>D</a:t>
            </a:r>
            <a:r>
              <a:rPr lang="nl-NL" dirty="0" smtClean="0"/>
              <a:t>ecentrale autonome organisatie (DAO) en algoritmische bedrijven</a:t>
            </a:r>
          </a:p>
          <a:p>
            <a:pPr lvl="1"/>
            <a:r>
              <a:rPr lang="nl-NL" dirty="0" smtClean="0"/>
              <a:t>organisatie die wordt gerund door regels gecodeerd als computerprogramma's, de zogenaamde smart </a:t>
            </a:r>
            <a:r>
              <a:rPr lang="nl-NL" dirty="0" err="1" smtClean="0"/>
              <a:t>contracts</a:t>
            </a:r>
            <a:r>
              <a:rPr lang="nl-NL" dirty="0" smtClean="0"/>
              <a:t>, die worden gehandhaafd op een blockchain</a:t>
            </a:r>
          </a:p>
          <a:p>
            <a:pPr lvl="1"/>
            <a:r>
              <a:rPr lang="nl-NL" dirty="0" smtClean="0"/>
              <a:t>nadat een DAO is gestart, kan die zichzelf beheren omdat smart </a:t>
            </a:r>
            <a:r>
              <a:rPr lang="nl-NL" dirty="0" err="1" smtClean="0"/>
              <a:t>contracts</a:t>
            </a:r>
            <a:r>
              <a:rPr lang="nl-NL" dirty="0" smtClean="0"/>
              <a:t> mensen vervangen</a:t>
            </a:r>
          </a:p>
          <a:p>
            <a:pPr lvl="1"/>
            <a:r>
              <a:rPr lang="nl-BE" dirty="0" smtClean="0"/>
              <a:t>algoritmische bedrijven maken snellere en slimmere beslissingen door gebruik te maken van adaptieve algoritmes in hun beheer van gebeurtenissen en in hun operaties</a:t>
            </a:r>
          </a:p>
          <a:p>
            <a:endParaRPr lang="nl-NL" dirty="0" smtClean="0"/>
          </a:p>
          <a:p>
            <a:r>
              <a:rPr lang="nl-NL" dirty="0" smtClean="0"/>
              <a:t>Programmeerbare economie</a:t>
            </a:r>
          </a:p>
          <a:p>
            <a:pPr lvl="1"/>
            <a:r>
              <a:rPr lang="nl-NL" dirty="0" smtClean="0"/>
              <a:t>wereldwijde integratie van </a:t>
            </a:r>
            <a:r>
              <a:rPr lang="nl-NL" dirty="0" err="1" smtClean="0"/>
              <a:t>DAO’s</a:t>
            </a:r>
            <a:r>
              <a:rPr lang="nl-NL" dirty="0" smtClean="0"/>
              <a:t> en algoritmische bedrijven die de productie en consumptie van goederen en diensten ondersteunt</a:t>
            </a:r>
            <a:endParaRPr lang="fr-BE" dirty="0" smtClean="0"/>
          </a:p>
          <a:p>
            <a:endParaRPr lang="nl-NL" dirty="0" smtClean="0"/>
          </a:p>
          <a:p>
            <a:endParaRPr lang="en-US"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71</a:t>
            </a:fld>
            <a:endParaRPr lang="fr-BE"/>
          </a:p>
        </p:txBody>
      </p:sp>
    </p:spTree>
    <p:extLst>
      <p:ext uri="{BB962C8B-B14F-4D97-AF65-F5344CB8AC3E}">
        <p14:creationId xmlns:p14="http://schemas.microsoft.com/office/powerpoint/2010/main" val="1041101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Zitten we nog aan het stuur ?</a:t>
            </a:r>
            <a:endParaRPr lang="fr-BE" dirty="0"/>
          </a:p>
        </p:txBody>
      </p:sp>
      <p:sp>
        <p:nvSpPr>
          <p:cNvPr id="3" name="Content Placeholder 2"/>
          <p:cNvSpPr>
            <a:spLocks noGrp="1"/>
          </p:cNvSpPr>
          <p:nvPr>
            <p:ph idx="1"/>
          </p:nvPr>
        </p:nvSpPr>
        <p:spPr/>
        <p:txBody>
          <a:bodyPr/>
          <a:lstStyle/>
          <a:p>
            <a:endParaRPr lang="nl-NL" dirty="0" smtClean="0"/>
          </a:p>
          <a:p>
            <a:r>
              <a:rPr lang="nl-NL" dirty="0"/>
              <a:t>I</a:t>
            </a:r>
            <a:r>
              <a:rPr lang="nl-NL" dirty="0" smtClean="0"/>
              <a:t>nformatieluchtbel (Eli </a:t>
            </a:r>
            <a:r>
              <a:rPr lang="nl-NL" dirty="0" err="1" smtClean="0"/>
              <a:t>Pariser</a:t>
            </a:r>
            <a:r>
              <a:rPr lang="nl-NL" dirty="0" smtClean="0"/>
              <a:t>)</a:t>
            </a:r>
          </a:p>
          <a:p>
            <a:pPr lvl="1"/>
            <a:r>
              <a:rPr lang="nl-NL" dirty="0" smtClean="0"/>
              <a:t>resultaat van een gepersonaliseerde zoekopdracht, waarbij een algoritme selectief probeert te bepalen welke informatie de gebruiker zou willen zien, gebaseerd op informatie over die gebruiker (zoals locatie, eerder klikgedrag en zoekgeschiedenis)</a:t>
            </a:r>
          </a:p>
          <a:p>
            <a:pPr lvl="1"/>
            <a:r>
              <a:rPr lang="nl-NL" dirty="0" smtClean="0"/>
              <a:t>systemen stemmen dus hun resultaten af op de gebruiker</a:t>
            </a:r>
          </a:p>
          <a:p>
            <a:pPr lvl="1"/>
            <a:r>
              <a:rPr lang="nl-NL" dirty="0" smtClean="0"/>
              <a:t>gebruikers krijgen hierdoor geen informatie te zien die hun eigen standpunt tegenspreekt</a:t>
            </a:r>
          </a:p>
          <a:p>
            <a:pPr lvl="1"/>
            <a:r>
              <a:rPr lang="nl-NL" dirty="0" smtClean="0"/>
              <a:t>zo worden gebruikers geïsoleerd in hun eigen culturele of ideologische luchtbel</a:t>
            </a:r>
            <a:endParaRPr lang="fr-BE" dirty="0" smtClean="0"/>
          </a:p>
          <a:p>
            <a:endParaRPr lang="fr-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72</a:t>
            </a:fld>
            <a:endParaRPr lang="fr-BE"/>
          </a:p>
        </p:txBody>
      </p:sp>
    </p:spTree>
    <p:extLst>
      <p:ext uri="{BB962C8B-B14F-4D97-AF65-F5344CB8AC3E}">
        <p14:creationId xmlns:p14="http://schemas.microsoft.com/office/powerpoint/2010/main" val="32750058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Reflecties</a:t>
            </a:r>
            <a:endParaRPr lang="nl-BE" dirty="0"/>
          </a:p>
        </p:txBody>
      </p:sp>
      <p:sp>
        <p:nvSpPr>
          <p:cNvPr id="3" name="Content Placeholder 2"/>
          <p:cNvSpPr>
            <a:spLocks noGrp="1"/>
          </p:cNvSpPr>
          <p:nvPr>
            <p:ph idx="1"/>
          </p:nvPr>
        </p:nvSpPr>
        <p:spPr/>
        <p:txBody>
          <a:bodyPr>
            <a:normAutofit fontScale="92500" lnSpcReduction="20000"/>
          </a:bodyPr>
          <a:lstStyle/>
          <a:p>
            <a:r>
              <a:rPr lang="nl-BE" dirty="0"/>
              <a:t>D</a:t>
            </a:r>
            <a:r>
              <a:rPr lang="nl-BE" dirty="0" smtClean="0"/>
              <a:t>omein met veel potentieel van ‘</a:t>
            </a:r>
            <a:r>
              <a:rPr lang="nl-BE" dirty="0" err="1" smtClean="0"/>
              <a:t>dual-use</a:t>
            </a:r>
            <a:r>
              <a:rPr lang="nl-BE" dirty="0" smtClean="0"/>
              <a:t>’, zowel goedaardig als kwaadaardig</a:t>
            </a:r>
          </a:p>
          <a:p>
            <a:r>
              <a:rPr lang="nl-BE" dirty="0"/>
              <a:t>C</a:t>
            </a:r>
            <a:r>
              <a:rPr lang="nl-BE" dirty="0" smtClean="0"/>
              <a:t>omplexiteit van algoritmes bemoeilijkt begrip van resultaat</a:t>
            </a:r>
          </a:p>
          <a:p>
            <a:r>
              <a:rPr lang="nl-BE" dirty="0"/>
              <a:t>A</a:t>
            </a:r>
            <a:r>
              <a:rPr lang="nl-BE" dirty="0" smtClean="0"/>
              <a:t>lgoritmes en robots verhogen schaal qua inzetbaarheid </a:t>
            </a:r>
            <a:r>
              <a:rPr lang="nl-BE" dirty="0" smtClean="0">
                <a:sym typeface="Wingdings" panose="05000000000000000000" pitchFamily="2" charset="2"/>
              </a:rPr>
              <a:t>=&gt; hogere impact (positief en negatief)</a:t>
            </a:r>
          </a:p>
          <a:p>
            <a:r>
              <a:rPr lang="nl-BE" dirty="0"/>
              <a:t>D</a:t>
            </a:r>
            <a:r>
              <a:rPr lang="nl-BE" dirty="0" smtClean="0"/>
              <a:t>e schaal en snelheid van de evolutie is dermate groot dat onvoorziene gevolgen een hoger risico vormen</a:t>
            </a:r>
          </a:p>
          <a:p>
            <a:r>
              <a:rPr lang="nl-BE" dirty="0"/>
              <a:t>D</a:t>
            </a:r>
            <a:r>
              <a:rPr lang="nl-BE" dirty="0" smtClean="0"/>
              <a:t>igitale reuzen (Google, Amazon, Facebook, Apple, Microsoft, Snap, </a:t>
            </a:r>
            <a:r>
              <a:rPr lang="nl-BE" dirty="0" err="1" smtClean="0"/>
              <a:t>Alibaba</a:t>
            </a:r>
            <a:r>
              <a:rPr lang="nl-BE" dirty="0" smtClean="0"/>
              <a:t>, </a:t>
            </a:r>
            <a:r>
              <a:rPr lang="nl-BE" dirty="0" err="1" smtClean="0"/>
              <a:t>Tencent</a:t>
            </a:r>
            <a:r>
              <a:rPr lang="nl-BE" dirty="0" smtClean="0"/>
              <a:t>, …) met enorm overwicht deinen uit</a:t>
            </a:r>
          </a:p>
          <a:p>
            <a:pPr lvl="1"/>
            <a:r>
              <a:rPr lang="nl-BE" dirty="0" smtClean="0"/>
              <a:t>omzet groter dan BBP van veel landen</a:t>
            </a:r>
          </a:p>
          <a:p>
            <a:pPr lvl="1"/>
            <a:r>
              <a:rPr lang="nl-BE" dirty="0" smtClean="0"/>
              <a:t>impact bij alle burgers</a:t>
            </a:r>
          </a:p>
          <a:p>
            <a:pPr lvl="1"/>
            <a:r>
              <a:rPr lang="nl-BE" dirty="0" smtClean="0"/>
              <a:t>verwaarloosbare fiscale bijdrage</a:t>
            </a:r>
          </a:p>
          <a:p>
            <a:pPr lvl="1"/>
            <a:r>
              <a:rPr lang="nl-BE" dirty="0" smtClean="0"/>
              <a:t>algemene attitude om lokale verzuchtingen naast zich neer te leggen</a:t>
            </a:r>
          </a:p>
          <a:p>
            <a:pPr lvl="1"/>
            <a:r>
              <a:rPr lang="nl-BE" dirty="0" smtClean="0"/>
              <a:t>klassieke nationale regelgeving is absoluut niet effectief</a:t>
            </a:r>
          </a:p>
          <a:p>
            <a:r>
              <a:rPr lang="nl-BE" dirty="0"/>
              <a:t>H</a:t>
            </a:r>
            <a:r>
              <a:rPr lang="nl-BE" dirty="0" smtClean="0"/>
              <a:t>oe onze burgers beschermen ?</a:t>
            </a: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73</a:t>
            </a:fld>
            <a:endParaRPr lang="fr-BE"/>
          </a:p>
        </p:txBody>
      </p:sp>
    </p:spTree>
    <p:extLst>
      <p:ext uri="{BB962C8B-B14F-4D97-AF65-F5344CB8AC3E}">
        <p14:creationId xmlns:p14="http://schemas.microsoft.com/office/powerpoint/2010/main" val="8302001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  Impact op verschillende grondrechten</a:t>
            </a:r>
            <a:endParaRPr lang="nl-BE" dirty="0"/>
          </a:p>
        </p:txBody>
      </p:sp>
      <p:sp>
        <p:nvSpPr>
          <p:cNvPr id="3" name="Tijdelijke aanduiding voor inhoud 2"/>
          <p:cNvSpPr>
            <a:spLocks noGrp="1"/>
          </p:cNvSpPr>
          <p:nvPr>
            <p:ph idx="1"/>
          </p:nvPr>
        </p:nvSpPr>
        <p:spPr/>
        <p:txBody>
          <a:bodyPr/>
          <a:lstStyle/>
          <a:p>
            <a:endParaRPr lang="nl-BE" smtClean="0"/>
          </a:p>
          <a:p>
            <a:r>
              <a:rPr lang="nl-BE" smtClean="0"/>
              <a:t>Recht op persoonlijke levenssfeer</a:t>
            </a:r>
          </a:p>
          <a:p>
            <a:r>
              <a:rPr lang="nl-BE" smtClean="0"/>
              <a:t>Recht op menselijke waardigheid</a:t>
            </a:r>
          </a:p>
          <a:p>
            <a:r>
              <a:rPr lang="nl-BE" smtClean="0"/>
              <a:t>Recht op eigendom (op gegevens, op materiële goederen in virtuele wereld, …)</a:t>
            </a:r>
          </a:p>
          <a:p>
            <a:r>
              <a:rPr lang="nl-BE" smtClean="0"/>
              <a:t>Vrijheid van meningsuiting</a:t>
            </a:r>
          </a:p>
          <a:p>
            <a:r>
              <a:rPr lang="nl-BE" smtClean="0"/>
              <a:t>Toegang tot het recht en recht op een eerlijk proces</a:t>
            </a:r>
          </a:p>
          <a:p>
            <a:r>
              <a:rPr lang="nl-BE" smtClean="0"/>
              <a:t>Bescherming tegen discriminatie</a:t>
            </a:r>
          </a:p>
          <a:p>
            <a:r>
              <a:rPr lang="nl-BE" smtClean="0"/>
              <a:t>Heldere aansprakelijkheidsregelingen</a:t>
            </a:r>
          </a:p>
          <a:p>
            <a:r>
              <a:rPr lang="nl-BE" smtClean="0"/>
              <a:t>…</a:t>
            </a:r>
          </a:p>
          <a:p>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74</a:t>
            </a:fld>
            <a:endParaRPr lang="fr-BE"/>
          </a:p>
        </p:txBody>
      </p:sp>
    </p:spTree>
    <p:extLst>
      <p:ext uri="{BB962C8B-B14F-4D97-AF65-F5344CB8AC3E}">
        <p14:creationId xmlns:p14="http://schemas.microsoft.com/office/powerpoint/2010/main" val="7760028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mtClean="0"/>
              <a:t>Impact op recht op</a:t>
            </a:r>
            <a:br>
              <a:rPr lang="nl-BE" smtClean="0"/>
            </a:br>
            <a:r>
              <a:rPr lang="nl-BE" smtClean="0"/>
              <a:t>persoonlijke levenssfeer</a:t>
            </a:r>
            <a:endParaRPr lang="nl-BE" dirty="0"/>
          </a:p>
        </p:txBody>
      </p:sp>
      <p:sp>
        <p:nvSpPr>
          <p:cNvPr id="3" name="Tijdelijke aanduiding voor inhoud 2"/>
          <p:cNvSpPr>
            <a:spLocks noGrp="1"/>
          </p:cNvSpPr>
          <p:nvPr>
            <p:ph idx="1"/>
          </p:nvPr>
        </p:nvSpPr>
        <p:spPr/>
        <p:txBody>
          <a:bodyPr/>
          <a:lstStyle/>
          <a:p>
            <a:r>
              <a:rPr lang="nl-BE" smtClean="0"/>
              <a:t>Aantal basisbeginselen blijven valabel</a:t>
            </a:r>
          </a:p>
          <a:p>
            <a:pPr lvl="1"/>
            <a:r>
              <a:rPr lang="nl-BE" smtClean="0"/>
              <a:t>doelbinding</a:t>
            </a:r>
          </a:p>
          <a:p>
            <a:pPr lvl="1"/>
            <a:r>
              <a:rPr lang="nl-BE" smtClean="0"/>
              <a:t>proportionaliteit</a:t>
            </a:r>
          </a:p>
          <a:p>
            <a:pPr lvl="1"/>
            <a:r>
              <a:rPr lang="nl-BE" smtClean="0"/>
              <a:t>transparantie</a:t>
            </a:r>
          </a:p>
          <a:p>
            <a:pPr lvl="1"/>
            <a:r>
              <a:rPr lang="nl-BE" smtClean="0"/>
              <a:t>informatieveiligheid</a:t>
            </a:r>
          </a:p>
          <a:p>
            <a:endParaRPr lang="nl-BE" smtClean="0"/>
          </a:p>
          <a:p>
            <a:r>
              <a:rPr lang="nl-BE" smtClean="0"/>
              <a:t>Gratis gebruiksmogelijkheden maakt gebruiker tot product door nood aan financiering uit hergebruik voor andere doeleinden</a:t>
            </a:r>
          </a:p>
          <a:p>
            <a:endParaRPr lang="nl-BE" smtClean="0"/>
          </a:p>
          <a:p>
            <a:r>
              <a:rPr lang="nl-BE" smtClean="0"/>
              <a:t>Informed consent niet meer werkzaam als mogelijke rechtsbasis</a:t>
            </a:r>
          </a:p>
          <a:p>
            <a:endParaRPr lang="nl-BE" dirty="0" smtClean="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75</a:t>
            </a:fld>
            <a:endParaRPr lang="fr-BE"/>
          </a:p>
        </p:txBody>
      </p:sp>
    </p:spTree>
    <p:extLst>
      <p:ext uri="{BB962C8B-B14F-4D97-AF65-F5344CB8AC3E}">
        <p14:creationId xmlns:p14="http://schemas.microsoft.com/office/powerpoint/2010/main" val="16199621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a:off x="2209837" y="2350470"/>
            <a:ext cx="5362674" cy="4462906"/>
            <a:chOff x="755576" y="273860"/>
            <a:chExt cx="7267947" cy="6048504"/>
          </a:xfrm>
        </p:grpSpPr>
        <p:sp>
          <p:nvSpPr>
            <p:cNvPr id="2" name="Oval 1"/>
            <p:cNvSpPr/>
            <p:nvPr/>
          </p:nvSpPr>
          <p:spPr>
            <a:xfrm>
              <a:off x="1331640" y="1124742"/>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3" name="Oval 2"/>
            <p:cNvSpPr/>
            <p:nvPr/>
          </p:nvSpPr>
          <p:spPr>
            <a:xfrm>
              <a:off x="2627784" y="418940"/>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cxnSp>
          <p:nvCxnSpPr>
            <p:cNvPr id="5" name="Straight Arrow Connector 4"/>
            <p:cNvCxnSpPr>
              <a:stCxn id="2" idx="7"/>
              <a:endCxn id="3" idx="2"/>
            </p:cNvCxnSpPr>
            <p:nvPr/>
          </p:nvCxnSpPr>
          <p:spPr>
            <a:xfrm flipV="1">
              <a:off x="1823341" y="706973"/>
              <a:ext cx="804442" cy="502133"/>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sp>
          <p:nvSpPr>
            <p:cNvPr id="8" name="Oval 7"/>
            <p:cNvSpPr/>
            <p:nvPr/>
          </p:nvSpPr>
          <p:spPr>
            <a:xfrm>
              <a:off x="827584" y="2852935"/>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0" name="Oval 9"/>
            <p:cNvSpPr/>
            <p:nvPr/>
          </p:nvSpPr>
          <p:spPr>
            <a:xfrm>
              <a:off x="6667725" y="561892"/>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1" name="Oval 10"/>
            <p:cNvSpPr/>
            <p:nvPr/>
          </p:nvSpPr>
          <p:spPr>
            <a:xfrm>
              <a:off x="5580112" y="1493381"/>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2" name="Oval 11"/>
            <p:cNvSpPr/>
            <p:nvPr/>
          </p:nvSpPr>
          <p:spPr>
            <a:xfrm>
              <a:off x="4064197" y="273860"/>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3" name="Oval 12"/>
            <p:cNvSpPr/>
            <p:nvPr/>
          </p:nvSpPr>
          <p:spPr>
            <a:xfrm>
              <a:off x="755576" y="5013175"/>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4" name="Oval 13"/>
            <p:cNvSpPr/>
            <p:nvPr/>
          </p:nvSpPr>
          <p:spPr>
            <a:xfrm>
              <a:off x="2915816" y="4437112"/>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5" name="Oval 14"/>
            <p:cNvSpPr/>
            <p:nvPr/>
          </p:nvSpPr>
          <p:spPr>
            <a:xfrm>
              <a:off x="1331640" y="3861047"/>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8" name="Oval 17"/>
            <p:cNvSpPr/>
            <p:nvPr/>
          </p:nvSpPr>
          <p:spPr>
            <a:xfrm>
              <a:off x="5868144" y="3088148"/>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9" name="Oval 18"/>
            <p:cNvSpPr/>
            <p:nvPr/>
          </p:nvSpPr>
          <p:spPr>
            <a:xfrm>
              <a:off x="4499993" y="5005892"/>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20" name="Oval 19"/>
            <p:cNvSpPr/>
            <p:nvPr/>
          </p:nvSpPr>
          <p:spPr>
            <a:xfrm>
              <a:off x="2100358" y="5293923"/>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cxnSp>
          <p:nvCxnSpPr>
            <p:cNvPr id="21" name="Straight Arrow Connector 20"/>
            <p:cNvCxnSpPr>
              <a:stCxn id="8" idx="5"/>
              <a:endCxn id="15" idx="0"/>
            </p:cNvCxnSpPr>
            <p:nvPr/>
          </p:nvCxnSpPr>
          <p:spPr>
            <a:xfrm>
              <a:off x="1319285" y="3344636"/>
              <a:ext cx="300387" cy="516411"/>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24" name="Straight Arrow Connector 23"/>
            <p:cNvCxnSpPr>
              <a:stCxn id="13" idx="0"/>
              <a:endCxn id="8" idx="4"/>
            </p:cNvCxnSpPr>
            <p:nvPr/>
          </p:nvCxnSpPr>
          <p:spPr>
            <a:xfrm flipV="1">
              <a:off x="1043608" y="3428999"/>
              <a:ext cx="72008" cy="1584176"/>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27" name="Straight Arrow Connector 26"/>
            <p:cNvCxnSpPr>
              <a:stCxn id="13" idx="6"/>
              <a:endCxn id="16" idx="3"/>
            </p:cNvCxnSpPr>
            <p:nvPr/>
          </p:nvCxnSpPr>
          <p:spPr>
            <a:xfrm flipV="1">
              <a:off x="1331640" y="3733557"/>
              <a:ext cx="1732832" cy="1567650"/>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31" name="Straight Arrow Connector 30"/>
            <p:cNvCxnSpPr>
              <a:stCxn id="15" idx="5"/>
              <a:endCxn id="14" idx="2"/>
            </p:cNvCxnSpPr>
            <p:nvPr/>
          </p:nvCxnSpPr>
          <p:spPr>
            <a:xfrm>
              <a:off x="1823341" y="4352748"/>
              <a:ext cx="1092476" cy="372395"/>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35" name="Straight Arrow Connector 34"/>
            <p:cNvCxnSpPr>
              <a:stCxn id="20" idx="0"/>
              <a:endCxn id="15" idx="4"/>
            </p:cNvCxnSpPr>
            <p:nvPr/>
          </p:nvCxnSpPr>
          <p:spPr>
            <a:xfrm flipH="1" flipV="1">
              <a:off x="1619673" y="4437112"/>
              <a:ext cx="768718" cy="85681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38" name="Straight Arrow Connector 37"/>
            <p:cNvCxnSpPr>
              <a:stCxn id="19" idx="2"/>
              <a:endCxn id="20" idx="6"/>
            </p:cNvCxnSpPr>
            <p:nvPr/>
          </p:nvCxnSpPr>
          <p:spPr>
            <a:xfrm flipH="1">
              <a:off x="2676423" y="5293923"/>
              <a:ext cx="1823570" cy="28803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41" name="Straight Arrow Connector 40"/>
            <p:cNvCxnSpPr>
              <a:stCxn id="19" idx="2"/>
              <a:endCxn id="14" idx="6"/>
            </p:cNvCxnSpPr>
            <p:nvPr/>
          </p:nvCxnSpPr>
          <p:spPr>
            <a:xfrm flipH="1" flipV="1">
              <a:off x="3491880" y="4725143"/>
              <a:ext cx="1008112" cy="568780"/>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44" name="Straight Arrow Connector 43"/>
            <p:cNvCxnSpPr>
              <a:stCxn id="19" idx="0"/>
              <a:endCxn id="17" idx="4"/>
            </p:cNvCxnSpPr>
            <p:nvPr/>
          </p:nvCxnSpPr>
          <p:spPr>
            <a:xfrm flipV="1">
              <a:off x="4788025" y="3906961"/>
              <a:ext cx="157323" cy="1098930"/>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47" name="Straight Arrow Connector 46"/>
            <p:cNvCxnSpPr>
              <a:stCxn id="16" idx="4"/>
              <a:endCxn id="14" idx="0"/>
            </p:cNvCxnSpPr>
            <p:nvPr/>
          </p:nvCxnSpPr>
          <p:spPr>
            <a:xfrm flipH="1">
              <a:off x="3203848" y="3820258"/>
              <a:ext cx="69942" cy="616853"/>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50" name="Straight Arrow Connector 49"/>
            <p:cNvCxnSpPr>
              <a:stCxn id="18" idx="2"/>
              <a:endCxn id="17" idx="6"/>
            </p:cNvCxnSpPr>
            <p:nvPr/>
          </p:nvCxnSpPr>
          <p:spPr>
            <a:xfrm flipH="1">
              <a:off x="5241367" y="3376179"/>
              <a:ext cx="626777" cy="23476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60" name="Straight Arrow Connector 59"/>
            <p:cNvCxnSpPr>
              <a:stCxn id="18" idx="1"/>
              <a:endCxn id="9" idx="5"/>
            </p:cNvCxnSpPr>
            <p:nvPr/>
          </p:nvCxnSpPr>
          <p:spPr>
            <a:xfrm flipH="1" flipV="1">
              <a:off x="4593182" y="2625561"/>
              <a:ext cx="1359324" cy="546949"/>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64" name="Straight Arrow Connector 63"/>
            <p:cNvCxnSpPr>
              <a:stCxn id="18" idx="0"/>
              <a:endCxn id="11" idx="4"/>
            </p:cNvCxnSpPr>
            <p:nvPr/>
          </p:nvCxnSpPr>
          <p:spPr>
            <a:xfrm flipH="1" flipV="1">
              <a:off x="5868144" y="2069446"/>
              <a:ext cx="288032" cy="101870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67" name="Straight Arrow Connector 66"/>
            <p:cNvCxnSpPr>
              <a:stCxn id="10" idx="3"/>
              <a:endCxn id="11" idx="7"/>
            </p:cNvCxnSpPr>
            <p:nvPr/>
          </p:nvCxnSpPr>
          <p:spPr>
            <a:xfrm flipH="1">
              <a:off x="6071814" y="1053593"/>
              <a:ext cx="680275" cy="524151"/>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70" name="Straight Arrow Connector 69"/>
            <p:cNvCxnSpPr>
              <a:stCxn id="10" idx="2"/>
              <a:endCxn id="12" idx="6"/>
            </p:cNvCxnSpPr>
            <p:nvPr/>
          </p:nvCxnSpPr>
          <p:spPr>
            <a:xfrm flipH="1" flipV="1">
              <a:off x="4640262" y="561892"/>
              <a:ext cx="2027464" cy="28803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73" name="Straight Arrow Connector 72"/>
            <p:cNvCxnSpPr>
              <a:stCxn id="11" idx="2"/>
              <a:endCxn id="9" idx="6"/>
            </p:cNvCxnSpPr>
            <p:nvPr/>
          </p:nvCxnSpPr>
          <p:spPr>
            <a:xfrm flipH="1">
              <a:off x="4679884" y="1781413"/>
              <a:ext cx="900228" cy="634830"/>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76" name="Straight Arrow Connector 75"/>
            <p:cNvCxnSpPr>
              <a:stCxn id="9" idx="0"/>
              <a:endCxn id="12" idx="4"/>
            </p:cNvCxnSpPr>
            <p:nvPr/>
          </p:nvCxnSpPr>
          <p:spPr>
            <a:xfrm flipH="1" flipV="1">
              <a:off x="4352229" y="849924"/>
              <a:ext cx="31635" cy="1270299"/>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79" name="Straight Arrow Connector 78"/>
            <p:cNvCxnSpPr>
              <a:stCxn id="9" idx="1"/>
              <a:endCxn id="3" idx="5"/>
            </p:cNvCxnSpPr>
            <p:nvPr/>
          </p:nvCxnSpPr>
          <p:spPr>
            <a:xfrm flipH="1" flipV="1">
              <a:off x="3119486" y="910642"/>
              <a:ext cx="1055060" cy="1296283"/>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82" name="Straight Arrow Connector 81"/>
            <p:cNvCxnSpPr>
              <a:stCxn id="16" idx="1"/>
              <a:endCxn id="2" idx="5"/>
            </p:cNvCxnSpPr>
            <p:nvPr/>
          </p:nvCxnSpPr>
          <p:spPr>
            <a:xfrm flipH="1" flipV="1">
              <a:off x="1823341" y="1616444"/>
              <a:ext cx="1241131" cy="1698477"/>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85" name="Straight Arrow Connector 84"/>
            <p:cNvCxnSpPr>
              <a:stCxn id="2" idx="4"/>
              <a:endCxn id="8" idx="0"/>
            </p:cNvCxnSpPr>
            <p:nvPr/>
          </p:nvCxnSpPr>
          <p:spPr>
            <a:xfrm flipH="1">
              <a:off x="1115617" y="1700808"/>
              <a:ext cx="504056" cy="1152128"/>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89" name="Straight Arrow Connector 88"/>
            <p:cNvCxnSpPr>
              <a:stCxn id="9" idx="2"/>
              <a:endCxn id="8" idx="6"/>
            </p:cNvCxnSpPr>
            <p:nvPr/>
          </p:nvCxnSpPr>
          <p:spPr>
            <a:xfrm flipH="1">
              <a:off x="1403647" y="2416243"/>
              <a:ext cx="2684197" cy="724724"/>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sp>
          <p:nvSpPr>
            <p:cNvPr id="92" name="Oval 91"/>
            <p:cNvSpPr/>
            <p:nvPr/>
          </p:nvSpPr>
          <p:spPr>
            <a:xfrm flipV="1">
              <a:off x="5783782" y="4182194"/>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93" name="Oval 92"/>
            <p:cNvSpPr/>
            <p:nvPr/>
          </p:nvSpPr>
          <p:spPr>
            <a:xfrm flipV="1">
              <a:off x="7159426" y="3977288"/>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94" name="Oval 93"/>
            <p:cNvSpPr/>
            <p:nvPr/>
          </p:nvSpPr>
          <p:spPr>
            <a:xfrm flipV="1">
              <a:off x="5783782" y="5746301"/>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95" name="Oval 94"/>
            <p:cNvSpPr/>
            <p:nvPr/>
          </p:nvSpPr>
          <p:spPr>
            <a:xfrm flipV="1">
              <a:off x="7447459" y="5572055"/>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cxnSp>
          <p:nvCxnSpPr>
            <p:cNvPr id="96" name="Straight Arrow Connector 95"/>
            <p:cNvCxnSpPr>
              <a:stCxn id="95" idx="2"/>
              <a:endCxn id="94" idx="6"/>
            </p:cNvCxnSpPr>
            <p:nvPr/>
          </p:nvCxnSpPr>
          <p:spPr>
            <a:xfrm flipH="1">
              <a:off x="6359845" y="5860087"/>
              <a:ext cx="1087613" cy="174246"/>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97" name="Straight Arrow Connector 96"/>
            <p:cNvCxnSpPr>
              <a:stCxn id="92" idx="0"/>
              <a:endCxn id="94" idx="4"/>
            </p:cNvCxnSpPr>
            <p:nvPr/>
          </p:nvCxnSpPr>
          <p:spPr>
            <a:xfrm>
              <a:off x="6071813" y="4758258"/>
              <a:ext cx="0" cy="988043"/>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98" name="Straight Arrow Connector 97"/>
            <p:cNvCxnSpPr>
              <a:stCxn id="93" idx="2"/>
              <a:endCxn id="92" idx="6"/>
            </p:cNvCxnSpPr>
            <p:nvPr/>
          </p:nvCxnSpPr>
          <p:spPr>
            <a:xfrm flipH="1">
              <a:off x="6359845" y="4265321"/>
              <a:ext cx="799581" cy="204905"/>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99" name="Straight Arrow Connector 98"/>
            <p:cNvCxnSpPr>
              <a:stCxn id="92" idx="3"/>
              <a:endCxn id="17" idx="5"/>
            </p:cNvCxnSpPr>
            <p:nvPr/>
          </p:nvCxnSpPr>
          <p:spPr>
            <a:xfrm flipH="1" flipV="1">
              <a:off x="5154666" y="3820260"/>
              <a:ext cx="713478" cy="446296"/>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102" name="Straight Arrow Connector 101"/>
            <p:cNvCxnSpPr>
              <a:stCxn id="94" idx="4"/>
              <a:endCxn id="19" idx="6"/>
            </p:cNvCxnSpPr>
            <p:nvPr/>
          </p:nvCxnSpPr>
          <p:spPr>
            <a:xfrm flipH="1" flipV="1">
              <a:off x="5076055" y="5293924"/>
              <a:ext cx="995757" cy="452378"/>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109" name="Straight Arrow Connector 108"/>
            <p:cNvCxnSpPr>
              <a:stCxn id="93" idx="4"/>
              <a:endCxn id="11" idx="6"/>
            </p:cNvCxnSpPr>
            <p:nvPr/>
          </p:nvCxnSpPr>
          <p:spPr>
            <a:xfrm flipH="1" flipV="1">
              <a:off x="6156176" y="1781413"/>
              <a:ext cx="1291282" cy="2195876"/>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114" name="Straight Arrow Connector 113"/>
            <p:cNvCxnSpPr>
              <a:stCxn id="93" idx="1"/>
              <a:endCxn id="94" idx="5"/>
            </p:cNvCxnSpPr>
            <p:nvPr/>
          </p:nvCxnSpPr>
          <p:spPr>
            <a:xfrm flipH="1">
              <a:off x="6275482" y="4468990"/>
              <a:ext cx="968307" cy="1361674"/>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grpSp>
      <p:grpSp>
        <p:nvGrpSpPr>
          <p:cNvPr id="33" name="Group 32"/>
          <p:cNvGrpSpPr/>
          <p:nvPr/>
        </p:nvGrpSpPr>
        <p:grpSpPr>
          <a:xfrm>
            <a:off x="3849489" y="3712814"/>
            <a:ext cx="1670201" cy="1318350"/>
            <a:chOff x="2915816" y="2069446"/>
            <a:chExt cx="2202516" cy="1738525"/>
          </a:xfrm>
        </p:grpSpPr>
        <p:sp>
          <p:nvSpPr>
            <p:cNvPr id="9" name="Oval 8"/>
            <p:cNvSpPr/>
            <p:nvPr/>
          </p:nvSpPr>
          <p:spPr>
            <a:xfrm>
              <a:off x="3995936" y="2069446"/>
              <a:ext cx="576064" cy="5760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
          <p:nvSpPr>
            <p:cNvPr id="16" name="Oval 15"/>
            <p:cNvSpPr/>
            <p:nvPr/>
          </p:nvSpPr>
          <p:spPr>
            <a:xfrm>
              <a:off x="2915816" y="3147544"/>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BE"/>
            </a:p>
          </p:txBody>
        </p:sp>
        <p:sp>
          <p:nvSpPr>
            <p:cNvPr id="17" name="Oval 16"/>
            <p:cNvSpPr/>
            <p:nvPr/>
          </p:nvSpPr>
          <p:spPr>
            <a:xfrm>
              <a:off x="4542268" y="3231907"/>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cxnSp>
          <p:nvCxnSpPr>
            <p:cNvPr id="53" name="Straight Arrow Connector 52"/>
            <p:cNvCxnSpPr>
              <a:stCxn id="9" idx="3"/>
              <a:endCxn id="16" idx="7"/>
            </p:cNvCxnSpPr>
            <p:nvPr/>
          </p:nvCxnSpPr>
          <p:spPr>
            <a:xfrm flipH="1">
              <a:off x="3407517" y="2561147"/>
              <a:ext cx="672782" cy="670760"/>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a:stCxn id="16" idx="6"/>
              <a:endCxn id="17" idx="2"/>
            </p:cNvCxnSpPr>
            <p:nvPr/>
          </p:nvCxnSpPr>
          <p:spPr>
            <a:xfrm>
              <a:off x="3491880" y="3435576"/>
              <a:ext cx="1050388" cy="84363"/>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118" name="Straight Arrow Connector 117"/>
            <p:cNvCxnSpPr>
              <a:stCxn id="9" idx="4"/>
              <a:endCxn id="17" idx="1"/>
            </p:cNvCxnSpPr>
            <p:nvPr/>
          </p:nvCxnSpPr>
          <p:spPr>
            <a:xfrm>
              <a:off x="4283968" y="2645510"/>
              <a:ext cx="342663" cy="670760"/>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grpSp>
      <p:sp>
        <p:nvSpPr>
          <p:cNvPr id="34" name="Title 33"/>
          <p:cNvSpPr>
            <a:spLocks noGrp="1"/>
          </p:cNvSpPr>
          <p:nvPr>
            <p:ph type="title"/>
          </p:nvPr>
        </p:nvSpPr>
        <p:spPr/>
        <p:txBody>
          <a:bodyPr/>
          <a:lstStyle/>
          <a:p>
            <a:r>
              <a:rPr lang="fr-BE" smtClean="0"/>
              <a:t>Big data</a:t>
            </a:r>
            <a:endParaRPr lang="nl-BE" dirty="0"/>
          </a:p>
        </p:txBody>
      </p:sp>
      <p:sp>
        <p:nvSpPr>
          <p:cNvPr id="36" name="Content Placeholder 35"/>
          <p:cNvSpPr>
            <a:spLocks noGrp="1"/>
          </p:cNvSpPr>
          <p:nvPr>
            <p:ph idx="1"/>
          </p:nvPr>
        </p:nvSpPr>
        <p:spPr/>
        <p:txBody>
          <a:bodyPr/>
          <a:lstStyle/>
          <a:p>
            <a:r>
              <a:rPr lang="nl-BE" smtClean="0"/>
              <a:t>Aantal methoden van risicobeheersing zijn niet meer werkzaam, bv. pseudonimisering en anonimisering</a:t>
            </a:r>
          </a:p>
          <a:p>
            <a:endParaRPr lang="nl-BE" dirty="0"/>
          </a:p>
        </p:txBody>
      </p:sp>
      <p:grpSp>
        <p:nvGrpSpPr>
          <p:cNvPr id="39" name="Group 38"/>
          <p:cNvGrpSpPr/>
          <p:nvPr/>
        </p:nvGrpSpPr>
        <p:grpSpPr>
          <a:xfrm>
            <a:off x="4324997" y="4155336"/>
            <a:ext cx="901093" cy="795124"/>
            <a:chOff x="4324997" y="4155336"/>
            <a:chExt cx="901093" cy="795124"/>
          </a:xfrm>
        </p:grpSpPr>
        <p:sp>
          <p:nvSpPr>
            <p:cNvPr id="37" name="TextBox 36"/>
            <p:cNvSpPr txBox="1"/>
            <p:nvPr/>
          </p:nvSpPr>
          <p:spPr>
            <a:xfrm rot="19386387">
              <a:off x="4324997" y="4155336"/>
              <a:ext cx="304892" cy="369332"/>
            </a:xfrm>
            <a:prstGeom prst="rect">
              <a:avLst/>
            </a:prstGeom>
            <a:noFill/>
          </p:spPr>
          <p:txBody>
            <a:bodyPr wrap="none" rtlCol="0">
              <a:spAutoFit/>
            </a:bodyPr>
            <a:lstStyle/>
            <a:p>
              <a:r>
                <a:rPr lang="fr-BE" dirty="0" smtClean="0">
                  <a:solidFill>
                    <a:srgbClr val="FF0000"/>
                  </a:solidFill>
                </a:rPr>
                <a:t>X</a:t>
              </a:r>
              <a:endParaRPr lang="nl-BE" dirty="0">
                <a:solidFill>
                  <a:srgbClr val="FF0000"/>
                </a:solidFill>
              </a:endParaRPr>
            </a:p>
          </p:txBody>
        </p:sp>
        <p:sp>
          <p:nvSpPr>
            <p:cNvPr id="68" name="TextBox 67"/>
            <p:cNvSpPr txBox="1"/>
            <p:nvPr/>
          </p:nvSpPr>
          <p:spPr>
            <a:xfrm rot="3049624">
              <a:off x="4888978" y="4238804"/>
              <a:ext cx="304892" cy="369332"/>
            </a:xfrm>
            <a:prstGeom prst="rect">
              <a:avLst/>
            </a:prstGeom>
            <a:noFill/>
          </p:spPr>
          <p:txBody>
            <a:bodyPr wrap="none" rtlCol="0">
              <a:spAutoFit/>
            </a:bodyPr>
            <a:lstStyle/>
            <a:p>
              <a:r>
                <a:rPr lang="fr-BE" dirty="0" smtClean="0">
                  <a:solidFill>
                    <a:srgbClr val="FF0000"/>
                  </a:solidFill>
                </a:rPr>
                <a:t>X</a:t>
              </a:r>
              <a:endParaRPr lang="nl-BE" dirty="0">
                <a:solidFill>
                  <a:srgbClr val="FF0000"/>
                </a:solidFill>
              </a:endParaRPr>
            </a:p>
          </p:txBody>
        </p:sp>
        <p:sp>
          <p:nvSpPr>
            <p:cNvPr id="69" name="TextBox 68"/>
            <p:cNvSpPr txBox="1"/>
            <p:nvPr/>
          </p:nvSpPr>
          <p:spPr>
            <a:xfrm rot="10800000">
              <a:off x="4555140" y="4581128"/>
              <a:ext cx="304892" cy="369332"/>
            </a:xfrm>
            <a:prstGeom prst="rect">
              <a:avLst/>
            </a:prstGeom>
            <a:noFill/>
          </p:spPr>
          <p:txBody>
            <a:bodyPr wrap="none" rtlCol="0">
              <a:spAutoFit/>
            </a:bodyPr>
            <a:lstStyle/>
            <a:p>
              <a:r>
                <a:rPr lang="fr-BE" dirty="0" smtClean="0">
                  <a:solidFill>
                    <a:srgbClr val="FF0000"/>
                  </a:solidFill>
                </a:rPr>
                <a:t>X</a:t>
              </a:r>
              <a:endParaRPr lang="nl-BE" dirty="0">
                <a:solidFill>
                  <a:srgbClr val="FF0000"/>
                </a:solidFill>
              </a:endParaRPr>
            </a:p>
          </p:txBody>
        </p:sp>
      </p:grpSp>
      <p:sp>
        <p:nvSpPr>
          <p:cNvPr id="4" name="Date Placeholder 3"/>
          <p:cNvSpPr>
            <a:spLocks noGrp="1"/>
          </p:cNvSpPr>
          <p:nvPr>
            <p:ph type="dt" sz="half" idx="10"/>
          </p:nvPr>
        </p:nvSpPr>
        <p:spPr/>
        <p:txBody>
          <a:bodyPr/>
          <a:lstStyle/>
          <a:p>
            <a:r>
              <a:rPr lang="fr-FR" smtClean="0"/>
              <a:t>30/03/2019</a:t>
            </a:r>
            <a:endParaRPr lang="fr-BE" dirty="0"/>
          </a:p>
        </p:txBody>
      </p:sp>
      <p:sp>
        <p:nvSpPr>
          <p:cNvPr id="6" name="Slide Number Placeholder 5"/>
          <p:cNvSpPr>
            <a:spLocks noGrp="1"/>
          </p:cNvSpPr>
          <p:nvPr>
            <p:ph type="sldNum" sz="quarter" idx="12"/>
          </p:nvPr>
        </p:nvSpPr>
        <p:spPr/>
        <p:txBody>
          <a:bodyPr/>
          <a:lstStyle/>
          <a:p>
            <a:fld id="{ECE55EFB-40DE-4792-8264-069A14111481}" type="slidenum">
              <a:rPr lang="fr-BE" smtClean="0"/>
              <a:t>76</a:t>
            </a:fld>
            <a:endParaRPr lang="fr-BE"/>
          </a:p>
        </p:txBody>
      </p:sp>
    </p:spTree>
    <p:extLst>
      <p:ext uri="{BB962C8B-B14F-4D97-AF65-F5344CB8AC3E}">
        <p14:creationId xmlns:p14="http://schemas.microsoft.com/office/powerpoint/2010/main" val="396251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Private initiatieven tot zelfregulering</a:t>
            </a:r>
            <a:endParaRPr lang="nl-BE" dirty="0"/>
          </a:p>
        </p:txBody>
      </p:sp>
      <p:sp>
        <p:nvSpPr>
          <p:cNvPr id="3" name="Tijdelijke aanduiding voor inhoud 2"/>
          <p:cNvSpPr>
            <a:spLocks noGrp="1"/>
          </p:cNvSpPr>
          <p:nvPr>
            <p:ph idx="1"/>
          </p:nvPr>
        </p:nvSpPr>
        <p:spPr/>
        <p:txBody>
          <a:bodyPr/>
          <a:lstStyle/>
          <a:p>
            <a:r>
              <a:rPr lang="nl-BE" dirty="0"/>
              <a:t>V</a:t>
            </a:r>
            <a:r>
              <a:rPr lang="nl-BE" dirty="0" smtClean="0"/>
              <a:t>oorbeelden</a:t>
            </a:r>
          </a:p>
          <a:p>
            <a:pPr lvl="1"/>
            <a:r>
              <a:rPr lang="nl-BE" dirty="0" err="1"/>
              <a:t>Asilomar</a:t>
            </a:r>
            <a:r>
              <a:rPr lang="nl-BE" dirty="0"/>
              <a:t> AI </a:t>
            </a:r>
            <a:r>
              <a:rPr lang="nl-BE" dirty="0" err="1"/>
              <a:t>principles</a:t>
            </a:r>
            <a:r>
              <a:rPr lang="nl-BE" dirty="0"/>
              <a:t>: </a:t>
            </a:r>
            <a:r>
              <a:rPr lang="nl-BE" dirty="0">
                <a:hlinkClick r:id="rId2"/>
              </a:rPr>
              <a:t>https://futureoflife.org/ai-principles</a:t>
            </a:r>
            <a:r>
              <a:rPr lang="nl-BE" dirty="0" smtClean="0">
                <a:hlinkClick r:id="rId2"/>
              </a:rPr>
              <a:t>/</a:t>
            </a:r>
            <a:endParaRPr lang="nl-BE" dirty="0" smtClean="0"/>
          </a:p>
          <a:p>
            <a:pPr lvl="1"/>
            <a:r>
              <a:rPr lang="nl-BE" dirty="0"/>
              <a:t>Montréal </a:t>
            </a:r>
            <a:r>
              <a:rPr lang="nl-BE" dirty="0" err="1"/>
              <a:t>Declaration</a:t>
            </a:r>
            <a:r>
              <a:rPr lang="nl-BE" dirty="0"/>
              <a:t>: </a:t>
            </a:r>
            <a:r>
              <a:rPr lang="nl-BE" dirty="0">
                <a:hlinkClick r:id="rId3"/>
              </a:rPr>
              <a:t>https://</a:t>
            </a:r>
            <a:r>
              <a:rPr lang="nl-BE" dirty="0" smtClean="0">
                <a:hlinkClick r:id="rId3"/>
              </a:rPr>
              <a:t>www.montrealdeclaration-responsibleai.com/the-declaration</a:t>
            </a:r>
            <a:endParaRPr lang="nl-BE" dirty="0"/>
          </a:p>
          <a:p>
            <a:pPr lvl="1"/>
            <a:r>
              <a:rPr lang="nl-BE" dirty="0" err="1" smtClean="0"/>
              <a:t>Ethical</a:t>
            </a:r>
            <a:r>
              <a:rPr lang="nl-BE" dirty="0"/>
              <a:t> OS: </a:t>
            </a:r>
            <a:r>
              <a:rPr lang="nl-BE" dirty="0">
                <a:hlinkClick r:id="rId4"/>
              </a:rPr>
              <a:t>https://</a:t>
            </a:r>
            <a:r>
              <a:rPr lang="nl-BE" dirty="0" smtClean="0">
                <a:hlinkClick r:id="rId4"/>
              </a:rPr>
              <a:t>ethicalos.org</a:t>
            </a:r>
            <a:endParaRPr lang="nl-BE" dirty="0" smtClean="0"/>
          </a:p>
          <a:p>
            <a:r>
              <a:rPr lang="nl-BE" dirty="0"/>
              <a:t>Z</a:t>
            </a:r>
            <a:r>
              <a:rPr lang="nl-BE" dirty="0" smtClean="0"/>
              <a:t>onder meer positief dat private initiatieven ontstaan met betrekking tot ethische vragen rond nieuwe technologieën</a:t>
            </a:r>
          </a:p>
          <a:p>
            <a:r>
              <a:rPr lang="nl-BE" dirty="0"/>
              <a:t>V</a:t>
            </a:r>
            <a:r>
              <a:rPr lang="nl-BE" dirty="0" smtClean="0"/>
              <a:t>ertrouwen in de nieuwe technologieën wordt beschouwd als een vereiste voor hun succes</a:t>
            </a:r>
          </a:p>
          <a:p>
            <a:r>
              <a:rPr lang="nl-BE" dirty="0"/>
              <a:t>Z</a:t>
            </a:r>
            <a:r>
              <a:rPr lang="nl-BE" dirty="0" smtClean="0"/>
              <a:t>al de industrie voldoende zelfregulerend werken ? niet afdoende aangetoond op basis van recent verleden</a:t>
            </a:r>
          </a:p>
          <a:p>
            <a:endParaRPr lang="fr-BE" dirty="0"/>
          </a:p>
          <a:p>
            <a:endParaRPr lang="nl-BE" dirty="0"/>
          </a:p>
          <a:p>
            <a:endParaRPr lang="nl-BE" dirty="0" smtClean="0"/>
          </a:p>
          <a:p>
            <a:pPr lvl="1"/>
            <a:endParaRPr lang="nl-BE" dirty="0"/>
          </a:p>
          <a:p>
            <a:pPr lvl="1"/>
            <a:endParaRPr lang="nl-BE" dirty="0"/>
          </a:p>
          <a:p>
            <a:pPr lvl="1"/>
            <a:endParaRPr lang="nl-BE" dirty="0"/>
          </a:p>
          <a:p>
            <a:pPr lvl="1"/>
            <a:endParaRPr lang="nl-BE" dirty="0" smtClean="0"/>
          </a:p>
          <a:p>
            <a:pPr lvl="1"/>
            <a:endParaRPr lang="nl-BE" dirty="0" smtClean="0"/>
          </a:p>
          <a:p>
            <a:pPr lvl="1"/>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77</a:t>
            </a:fld>
            <a:endParaRPr lang="fr-BE"/>
          </a:p>
        </p:txBody>
      </p:sp>
    </p:spTree>
    <p:extLst>
      <p:ext uri="{BB962C8B-B14F-4D97-AF65-F5344CB8AC3E}">
        <p14:creationId xmlns:p14="http://schemas.microsoft.com/office/powerpoint/2010/main" val="14194189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65312" y="274638"/>
            <a:ext cx="6721077" cy="850106"/>
          </a:xfrm>
        </p:spPr>
        <p:txBody>
          <a:bodyPr/>
          <a:lstStyle/>
          <a:p>
            <a:r>
              <a:rPr lang="en-US" dirty="0" err="1" smtClean="0"/>
              <a:t>Ethische</a:t>
            </a:r>
            <a:r>
              <a:rPr lang="en-US" dirty="0" smtClean="0"/>
              <a:t> AI </a:t>
            </a:r>
            <a:r>
              <a:rPr lang="en-US" dirty="0" err="1" smtClean="0"/>
              <a:t>principes</a:t>
            </a:r>
            <a:endParaRPr lang="en-US" dirty="0"/>
          </a:p>
        </p:txBody>
      </p:sp>
      <p:graphicFrame>
        <p:nvGraphicFramePr>
          <p:cNvPr id="6" name="Diagram 5"/>
          <p:cNvGraphicFramePr/>
          <p:nvPr>
            <p:extLst/>
          </p:nvPr>
        </p:nvGraphicFramePr>
        <p:xfrm>
          <a:off x="539552" y="1196752"/>
          <a:ext cx="7920880" cy="48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https://static.wixstatic.com/media/ebc3a3_7ea85ac20c28456ab431c0f67b3094cf~mv2.png/v1/fill/w_259,h_76,al_c,q_80,usm_0.66_1.00_0.01/ebc3a3_7ea85ac20c28456ab431c0f67b3094cf~mv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 name="Rechthoek 9"/>
          <p:cNvSpPr/>
          <p:nvPr/>
        </p:nvSpPr>
        <p:spPr>
          <a:xfrm>
            <a:off x="971600" y="6356350"/>
            <a:ext cx="7966248" cy="369332"/>
          </a:xfrm>
          <a:prstGeom prst="rect">
            <a:avLst/>
          </a:prstGeom>
        </p:spPr>
        <p:txBody>
          <a:bodyPr wrap="square">
            <a:spAutoFit/>
          </a:bodyPr>
          <a:lstStyle/>
          <a:p>
            <a:pPr lvl="1"/>
            <a:r>
              <a:rPr lang="nl-BE" dirty="0">
                <a:hlinkClick r:id="rId8"/>
              </a:rPr>
              <a:t>https://www.montrealdeclaration-responsibleai.com/the-declaration</a:t>
            </a:r>
            <a:endParaRPr lang="nl-BE" dirty="0"/>
          </a:p>
        </p:txBody>
      </p:sp>
      <p:pic>
        <p:nvPicPr>
          <p:cNvPr id="13" name="Afbeelding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86389" y="254787"/>
            <a:ext cx="876951" cy="876951"/>
          </a:xfrm>
          <a:prstGeom prst="rect">
            <a:avLst/>
          </a:prstGeom>
        </p:spPr>
      </p:pic>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78</a:t>
            </a:fld>
            <a:endParaRPr lang="fr-BE"/>
          </a:p>
        </p:txBody>
      </p:sp>
    </p:spTree>
    <p:extLst>
      <p:ext uri="{BB962C8B-B14F-4D97-AF65-F5344CB8AC3E}">
        <p14:creationId xmlns:p14="http://schemas.microsoft.com/office/powerpoint/2010/main" val="32796392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5312" y="274638"/>
            <a:ext cx="6721077" cy="850106"/>
          </a:xfrm>
        </p:spPr>
        <p:txBody>
          <a:bodyPr>
            <a:normAutofit/>
          </a:bodyPr>
          <a:lstStyle/>
          <a:p>
            <a:r>
              <a:rPr lang="nl-BE" dirty="0" smtClean="0"/>
              <a:t>Voorgestelde ethische AI principes</a:t>
            </a:r>
            <a:endParaRPr lang="nl-BE" dirty="0"/>
          </a:p>
        </p:txBody>
      </p:sp>
      <p:sp>
        <p:nvSpPr>
          <p:cNvPr id="3" name="Tijdelijke aanduiding voor inhoud 2"/>
          <p:cNvSpPr>
            <a:spLocks noGrp="1"/>
          </p:cNvSpPr>
          <p:nvPr>
            <p:ph idx="1"/>
          </p:nvPr>
        </p:nvSpPr>
        <p:spPr/>
        <p:txBody>
          <a:bodyPr>
            <a:normAutofit/>
          </a:bodyPr>
          <a:lstStyle/>
          <a:p>
            <a:r>
              <a:rPr lang="en-US" b="1" dirty="0" smtClean="0"/>
              <a:t>Well-being: </a:t>
            </a:r>
            <a:r>
              <a:rPr lang="en-US" dirty="0"/>
              <a:t>t</a:t>
            </a:r>
            <a:r>
              <a:rPr lang="en-US" dirty="0" smtClean="0"/>
              <a:t>he </a:t>
            </a:r>
            <a:r>
              <a:rPr lang="en-US" dirty="0"/>
              <a:t>development of AI should ultimately promote the well-being of all sentient </a:t>
            </a:r>
            <a:r>
              <a:rPr lang="en-US" dirty="0" smtClean="0"/>
              <a:t>creatures</a:t>
            </a:r>
            <a:endParaRPr lang="en-US" dirty="0"/>
          </a:p>
          <a:p>
            <a:endParaRPr lang="fr-BE" b="1" dirty="0" smtClean="0"/>
          </a:p>
          <a:p>
            <a:r>
              <a:rPr lang="fr-BE" b="1" dirty="0" err="1" smtClean="0"/>
              <a:t>Autonomy</a:t>
            </a:r>
            <a:r>
              <a:rPr lang="fr-BE" b="1" dirty="0" smtClean="0"/>
              <a:t>: </a:t>
            </a:r>
            <a:r>
              <a:rPr lang="en-US" dirty="0"/>
              <a:t>t</a:t>
            </a:r>
            <a:r>
              <a:rPr lang="en-US" dirty="0" smtClean="0"/>
              <a:t>he </a:t>
            </a:r>
            <a:r>
              <a:rPr lang="en-US" dirty="0"/>
              <a:t>development of AI should promote the autonomy of all human beings and control, in a responsible way, the autonomy of computer </a:t>
            </a:r>
            <a:r>
              <a:rPr lang="en-US" dirty="0" smtClean="0"/>
              <a:t>systems</a:t>
            </a:r>
            <a:endParaRPr lang="fr-BE" b="1" dirty="0"/>
          </a:p>
          <a:p>
            <a:endParaRPr lang="fr-BE" b="1" dirty="0" smtClean="0"/>
          </a:p>
          <a:p>
            <a:r>
              <a:rPr lang="fr-BE" b="1" dirty="0" smtClean="0"/>
              <a:t>Justice: </a:t>
            </a:r>
            <a:r>
              <a:rPr lang="en-US" dirty="0"/>
              <a:t>t</a:t>
            </a:r>
            <a:r>
              <a:rPr lang="en-US" dirty="0" smtClean="0"/>
              <a:t>he </a:t>
            </a:r>
            <a:r>
              <a:rPr lang="en-US" dirty="0"/>
              <a:t>development of AI should promote justice and seek to eliminate all types of discrimination, notably those linked to gender, age, </a:t>
            </a:r>
            <a:r>
              <a:rPr lang="en-US" dirty="0" smtClean="0"/>
              <a:t>mental/physical </a:t>
            </a:r>
            <a:r>
              <a:rPr lang="en-US" dirty="0"/>
              <a:t>abilities, sexual orientation, </a:t>
            </a:r>
            <a:r>
              <a:rPr lang="en-US" dirty="0" smtClean="0"/>
              <a:t>ethnic/social </a:t>
            </a:r>
            <a:r>
              <a:rPr lang="en-US" dirty="0"/>
              <a:t>origins and religious </a:t>
            </a:r>
            <a:r>
              <a:rPr lang="en-US" dirty="0" smtClean="0"/>
              <a:t>beliefs</a:t>
            </a:r>
            <a:endParaRPr lang="fr-BE" b="1" dirty="0"/>
          </a:p>
          <a:p>
            <a:endParaRPr lang="nl-BE"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389" y="254787"/>
            <a:ext cx="876951" cy="876951"/>
          </a:xfrm>
          <a:prstGeom prst="rect">
            <a:avLst/>
          </a:prstGeom>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79</a:t>
            </a:fld>
            <a:endParaRPr lang="fr-BE"/>
          </a:p>
        </p:txBody>
      </p:sp>
    </p:spTree>
    <p:extLst>
      <p:ext uri="{BB962C8B-B14F-4D97-AF65-F5344CB8AC3E}">
        <p14:creationId xmlns:p14="http://schemas.microsoft.com/office/powerpoint/2010/main" val="4045635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G</a:t>
            </a:r>
            <a:r>
              <a:rPr lang="nl-BE" dirty="0" smtClean="0"/>
              <a:t>egevensdeling bevordert ook …</a:t>
            </a:r>
            <a:endParaRPr lang="nl-BE" dirty="0"/>
          </a:p>
        </p:txBody>
      </p:sp>
      <p:sp>
        <p:nvSpPr>
          <p:cNvPr id="3" name="Content Placeholder 2"/>
          <p:cNvSpPr>
            <a:spLocks noGrp="1"/>
          </p:cNvSpPr>
          <p:nvPr>
            <p:ph idx="1"/>
          </p:nvPr>
        </p:nvSpPr>
        <p:spPr/>
        <p:txBody>
          <a:bodyPr/>
          <a:lstStyle/>
          <a:p>
            <a:r>
              <a:rPr lang="nl-BE" altLang="fr-FR" dirty="0"/>
              <a:t>K</a:t>
            </a:r>
            <a:r>
              <a:rPr lang="nl-BE" altLang="fr-FR" dirty="0" smtClean="0"/>
              <a:t>waliteit </a:t>
            </a:r>
            <a:r>
              <a:rPr lang="nl-BE" altLang="fr-FR" dirty="0"/>
              <a:t>van de zorgverlening en patiëntveiligheid</a:t>
            </a:r>
          </a:p>
          <a:p>
            <a:pPr lvl="1"/>
            <a:r>
              <a:rPr lang="nl-BE" altLang="fr-FR" dirty="0" smtClean="0"/>
              <a:t>vermijden </a:t>
            </a:r>
            <a:r>
              <a:rPr lang="nl-BE" altLang="fr-FR" dirty="0"/>
              <a:t>van verkeerde zorgen en geneesmiddelen</a:t>
            </a:r>
          </a:p>
          <a:p>
            <a:pPr lvl="2"/>
            <a:r>
              <a:rPr lang="nl-BE" altLang="fr-FR" dirty="0"/>
              <a:t>onverenigbaarheid tussen geneesmiddelen onderling</a:t>
            </a:r>
          </a:p>
          <a:p>
            <a:pPr lvl="2"/>
            <a:r>
              <a:rPr lang="nl-BE" altLang="fr-FR" dirty="0"/>
              <a:t>contra-indicaties tegen bepaalde geneesmiddelen bij een patiënt (</a:t>
            </a:r>
            <a:r>
              <a:rPr lang="nl-BE" altLang="fr-FR" dirty="0" err="1"/>
              <a:t>bvb</a:t>
            </a:r>
            <a:r>
              <a:rPr lang="nl-BE" altLang="fr-FR" dirty="0"/>
              <a:t>. allergieën, aandoeningen, …)</a:t>
            </a:r>
          </a:p>
          <a:p>
            <a:pPr lvl="1"/>
            <a:r>
              <a:rPr lang="nl-BE" altLang="fr-FR" dirty="0"/>
              <a:t>vermijden van fouten bij de toediening van de zorgen en geneesmiddelen</a:t>
            </a:r>
          </a:p>
          <a:p>
            <a:pPr lvl="1"/>
            <a:r>
              <a:rPr lang="nl-BE" altLang="fr-FR" dirty="0"/>
              <a:t>beschikbaarheid van betrouwbare gegevensbanken met informatie over goede behandelingspraktijken en beslissingsondersteunende scripts</a:t>
            </a:r>
          </a:p>
          <a:p>
            <a:r>
              <a:rPr lang="nl-BE" altLang="fr-FR" dirty="0"/>
              <a:t>V</a:t>
            </a:r>
            <a:r>
              <a:rPr lang="nl-BE" altLang="fr-FR" dirty="0" smtClean="0"/>
              <a:t>ermijden </a:t>
            </a:r>
            <a:r>
              <a:rPr lang="nl-BE" altLang="fr-FR" dirty="0"/>
              <a:t>van onnodig meervoudige onderzoeken =&gt; minder belasting voor patiënt en vermijden onnodige meerkosten</a:t>
            </a:r>
          </a:p>
          <a:p>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8</a:t>
            </a:fld>
            <a:endParaRPr lang="fr-BE"/>
          </a:p>
        </p:txBody>
      </p:sp>
    </p:spTree>
    <p:extLst>
      <p:ext uri="{BB962C8B-B14F-4D97-AF65-F5344CB8AC3E}">
        <p14:creationId xmlns:p14="http://schemas.microsoft.com/office/powerpoint/2010/main" val="31542022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5312" y="274638"/>
            <a:ext cx="6721077" cy="850106"/>
          </a:xfrm>
        </p:spPr>
        <p:txBody>
          <a:bodyPr/>
          <a:lstStyle/>
          <a:p>
            <a:r>
              <a:rPr lang="nl-BE" dirty="0"/>
              <a:t>Voorgestelde ethische AI principes</a:t>
            </a:r>
          </a:p>
        </p:txBody>
      </p:sp>
      <p:sp>
        <p:nvSpPr>
          <p:cNvPr id="3" name="Tijdelijke aanduiding voor inhoud 2"/>
          <p:cNvSpPr>
            <a:spLocks noGrp="1"/>
          </p:cNvSpPr>
          <p:nvPr>
            <p:ph idx="1"/>
          </p:nvPr>
        </p:nvSpPr>
        <p:spPr/>
        <p:txBody>
          <a:bodyPr>
            <a:normAutofit/>
          </a:bodyPr>
          <a:lstStyle/>
          <a:p>
            <a:r>
              <a:rPr lang="fr-BE" b="1" dirty="0" err="1"/>
              <a:t>Privacy</a:t>
            </a:r>
            <a:r>
              <a:rPr lang="fr-BE" b="1" dirty="0"/>
              <a:t>: </a:t>
            </a:r>
            <a:r>
              <a:rPr lang="en-US" dirty="0" smtClean="0"/>
              <a:t>the </a:t>
            </a:r>
            <a:r>
              <a:rPr lang="en-US" dirty="0"/>
              <a:t>development of AI should offer guarantees respecting personal privacy and allowing people who use it to access their personal data as well as the kinds of information that any algorithm might </a:t>
            </a:r>
            <a:r>
              <a:rPr lang="en-US" dirty="0" smtClean="0"/>
              <a:t>use</a:t>
            </a:r>
            <a:endParaRPr lang="fr-BE" b="1" dirty="0"/>
          </a:p>
          <a:p>
            <a:r>
              <a:rPr lang="fr-BE" b="1" dirty="0" err="1" smtClean="0"/>
              <a:t>Knowledge</a:t>
            </a:r>
            <a:r>
              <a:rPr lang="fr-BE" b="1" dirty="0" smtClean="0"/>
              <a:t>: </a:t>
            </a:r>
            <a:r>
              <a:rPr lang="en-US" dirty="0" smtClean="0"/>
              <a:t>the </a:t>
            </a:r>
            <a:r>
              <a:rPr lang="en-US" dirty="0"/>
              <a:t>development of AI should promote critical thinking and protect us from propaganda and </a:t>
            </a:r>
            <a:r>
              <a:rPr lang="en-US" dirty="0" smtClean="0"/>
              <a:t>manipulation</a:t>
            </a:r>
            <a:endParaRPr lang="fr-BE" b="1" dirty="0"/>
          </a:p>
          <a:p>
            <a:r>
              <a:rPr lang="fr-BE" b="1" dirty="0" err="1" smtClean="0"/>
              <a:t>Democracy</a:t>
            </a:r>
            <a:r>
              <a:rPr lang="fr-BE" b="1" dirty="0" smtClean="0"/>
              <a:t>: </a:t>
            </a:r>
            <a:r>
              <a:rPr lang="en-US" dirty="0" smtClean="0"/>
              <a:t>the </a:t>
            </a:r>
            <a:r>
              <a:rPr lang="en-US" dirty="0"/>
              <a:t>development of AI should promote informed participation in public life, cooperation and democratic </a:t>
            </a:r>
            <a:r>
              <a:rPr lang="en-US" dirty="0" smtClean="0"/>
              <a:t>debate</a:t>
            </a:r>
            <a:endParaRPr lang="fr-BE" b="1" dirty="0"/>
          </a:p>
          <a:p>
            <a:r>
              <a:rPr lang="fr-BE" b="1" dirty="0" err="1" smtClean="0"/>
              <a:t>Responsibility</a:t>
            </a:r>
            <a:r>
              <a:rPr lang="fr-BE" b="1" dirty="0" smtClean="0"/>
              <a:t>: </a:t>
            </a:r>
            <a:r>
              <a:rPr lang="en-US" dirty="0" smtClean="0"/>
              <a:t>the </a:t>
            </a:r>
            <a:r>
              <a:rPr lang="en-US" dirty="0"/>
              <a:t>various players in the development of AI should assume their responsibility by working against the risks arising from their technological </a:t>
            </a:r>
            <a:r>
              <a:rPr lang="en-US" dirty="0" smtClean="0"/>
              <a:t>innovations</a:t>
            </a:r>
            <a:endParaRPr lang="fr-BE" b="1" dirty="0"/>
          </a:p>
          <a:p>
            <a:endParaRPr lang="nl-BE"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389" y="254787"/>
            <a:ext cx="876951" cy="876951"/>
          </a:xfrm>
          <a:prstGeom prst="rect">
            <a:avLst/>
          </a:prstGeom>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80</a:t>
            </a:fld>
            <a:endParaRPr lang="fr-BE"/>
          </a:p>
        </p:txBody>
      </p:sp>
    </p:spTree>
    <p:extLst>
      <p:ext uri="{BB962C8B-B14F-4D97-AF65-F5344CB8AC3E}">
        <p14:creationId xmlns:p14="http://schemas.microsoft.com/office/powerpoint/2010/main" val="37293470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12" y="274638"/>
            <a:ext cx="6707088" cy="850106"/>
          </a:xfrm>
        </p:spPr>
        <p:txBody>
          <a:bodyPr/>
          <a:lstStyle/>
          <a:p>
            <a:r>
              <a:rPr lang="fr-BE" dirty="0" smtClean="0"/>
              <a:t>  </a:t>
            </a:r>
            <a:r>
              <a:rPr lang="fr-BE" dirty="0" err="1" smtClean="0"/>
              <a:t>Reflectie</a:t>
            </a:r>
            <a:r>
              <a:rPr lang="fr-BE" dirty="0" smtClean="0"/>
              <a:t> rond 8 </a:t>
            </a:r>
            <a:r>
              <a:rPr lang="fr-BE" dirty="0" err="1" smtClean="0"/>
              <a:t>risicozones</a:t>
            </a:r>
            <a:endParaRPr lang="fr-B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s://ethicalos.org/wp-content/uploads/2018/07/Screen-Shot-2018-07-05-at-8.18.27-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511" y="1124744"/>
            <a:ext cx="8727752" cy="5218917"/>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3603534" y="6343661"/>
            <a:ext cx="2105705" cy="369332"/>
          </a:xfrm>
          <a:prstGeom prst="rect">
            <a:avLst/>
          </a:prstGeom>
        </p:spPr>
        <p:txBody>
          <a:bodyPr wrap="none">
            <a:spAutoFit/>
          </a:bodyPr>
          <a:lstStyle/>
          <a:p>
            <a:r>
              <a:rPr lang="nl-BE" dirty="0">
                <a:hlinkClick r:id="rId4"/>
              </a:rPr>
              <a:t>https://ethicalos.org</a:t>
            </a:r>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81</a:t>
            </a:fld>
            <a:endParaRPr lang="fr-BE"/>
          </a:p>
        </p:txBody>
      </p:sp>
    </p:spTree>
    <p:extLst>
      <p:ext uri="{BB962C8B-B14F-4D97-AF65-F5344CB8AC3E}">
        <p14:creationId xmlns:p14="http://schemas.microsoft.com/office/powerpoint/2010/main" val="2912220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362" y="274638"/>
            <a:ext cx="6707088" cy="850106"/>
          </a:xfrm>
        </p:spPr>
        <p:txBody>
          <a:bodyPr>
            <a:normAutofit/>
          </a:bodyPr>
          <a:lstStyle/>
          <a:p>
            <a:r>
              <a:rPr lang="fr-BE" dirty="0" smtClean="0"/>
              <a:t>Truth, </a:t>
            </a:r>
            <a:r>
              <a:rPr lang="fr-BE" dirty="0" err="1" smtClean="0"/>
              <a:t>disinformation</a:t>
            </a:r>
            <a:r>
              <a:rPr lang="fr-BE" dirty="0" smtClean="0"/>
              <a:t>, </a:t>
            </a:r>
            <a:r>
              <a:rPr lang="fr-BE" dirty="0" err="1" smtClean="0"/>
              <a:t>propaganda</a:t>
            </a:r>
            <a:r>
              <a:rPr lang="fr-BE" dirty="0" smtClean="0"/>
              <a:t> </a:t>
            </a:r>
            <a:endParaRPr lang="fr-BE" dirty="0"/>
          </a:p>
        </p:txBody>
      </p:sp>
      <p:sp>
        <p:nvSpPr>
          <p:cNvPr id="6" name="Content Placeholder 5"/>
          <p:cNvSpPr>
            <a:spLocks noGrp="1"/>
          </p:cNvSpPr>
          <p:nvPr>
            <p:ph idx="1"/>
          </p:nvPr>
        </p:nvSpPr>
        <p:spPr/>
        <p:txBody>
          <a:bodyPr>
            <a:noAutofit/>
          </a:bodyPr>
          <a:lstStyle/>
          <a:p>
            <a:r>
              <a:rPr lang="en-US" sz="2200" dirty="0"/>
              <a:t>w</a:t>
            </a:r>
            <a:r>
              <a:rPr lang="en-US" sz="2200" dirty="0" smtClean="0"/>
              <a:t>hat </a:t>
            </a:r>
            <a:r>
              <a:rPr lang="en-US" sz="2200" u="sng" dirty="0"/>
              <a:t>type of data</a:t>
            </a:r>
            <a:r>
              <a:rPr lang="en-US" sz="2200" dirty="0"/>
              <a:t> do users expect you to accurately share, measure or </a:t>
            </a:r>
            <a:r>
              <a:rPr lang="en-US" sz="2200" dirty="0" smtClean="0"/>
              <a:t>collect ?</a:t>
            </a:r>
            <a:endParaRPr lang="en-US" sz="2200" dirty="0"/>
          </a:p>
          <a:p>
            <a:r>
              <a:rPr lang="en-US" sz="2200" dirty="0"/>
              <a:t>h</a:t>
            </a:r>
            <a:r>
              <a:rPr lang="en-US" sz="2200" dirty="0" smtClean="0"/>
              <a:t>ow </a:t>
            </a:r>
            <a:r>
              <a:rPr lang="en-US" sz="2200" dirty="0"/>
              <a:t>could bad actors use your tech to </a:t>
            </a:r>
            <a:r>
              <a:rPr lang="en-US" sz="2200" u="sng" dirty="0"/>
              <a:t>subvert or attack the truth</a:t>
            </a:r>
            <a:r>
              <a:rPr lang="en-US" sz="2200" dirty="0"/>
              <a:t>? </a:t>
            </a:r>
            <a:r>
              <a:rPr lang="en-US" sz="2200" dirty="0" smtClean="0"/>
              <a:t>what </a:t>
            </a:r>
            <a:r>
              <a:rPr lang="en-US" sz="2200" dirty="0"/>
              <a:t>could potentially become </a:t>
            </a:r>
            <a:r>
              <a:rPr lang="en-US" sz="2200" dirty="0" smtClean="0"/>
              <a:t>the equivalent </a:t>
            </a:r>
            <a:r>
              <a:rPr lang="en-US" sz="2200" dirty="0"/>
              <a:t>of fake news, bots or </a:t>
            </a:r>
            <a:r>
              <a:rPr lang="en-US" sz="2200" dirty="0" err="1"/>
              <a:t>deepfake</a:t>
            </a:r>
            <a:r>
              <a:rPr lang="en-US" sz="2200" dirty="0"/>
              <a:t> videos on your </a:t>
            </a:r>
            <a:r>
              <a:rPr lang="en-US" sz="2200" dirty="0" smtClean="0"/>
              <a:t>platform ?</a:t>
            </a:r>
            <a:endParaRPr lang="en-US" sz="2200" dirty="0"/>
          </a:p>
          <a:p>
            <a:r>
              <a:rPr lang="en-US" sz="2200" dirty="0"/>
              <a:t>h</a:t>
            </a:r>
            <a:r>
              <a:rPr lang="en-US" sz="2200" dirty="0" smtClean="0"/>
              <a:t>ow </a:t>
            </a:r>
            <a:r>
              <a:rPr lang="en-US" sz="2200" dirty="0"/>
              <a:t>could someone use this technology to </a:t>
            </a:r>
            <a:r>
              <a:rPr lang="en-US" sz="2200" u="sng" dirty="0"/>
              <a:t>undermine trust</a:t>
            </a:r>
            <a:r>
              <a:rPr lang="en-US" sz="2200" dirty="0"/>
              <a:t> in established social institutions, like </a:t>
            </a:r>
            <a:r>
              <a:rPr lang="en-US" sz="2200" dirty="0" smtClean="0"/>
              <a:t>media, medicine</a:t>
            </a:r>
            <a:r>
              <a:rPr lang="en-US" sz="2200" dirty="0"/>
              <a:t>, democracy, </a:t>
            </a:r>
            <a:r>
              <a:rPr lang="en-US" sz="2200" dirty="0" smtClean="0"/>
              <a:t>science ?</a:t>
            </a:r>
          </a:p>
          <a:p>
            <a:r>
              <a:rPr lang="en-US" sz="2200" dirty="0"/>
              <a:t>c</a:t>
            </a:r>
            <a:r>
              <a:rPr lang="en-US" sz="2200" dirty="0" smtClean="0"/>
              <a:t>ould </a:t>
            </a:r>
            <a:r>
              <a:rPr lang="en-US" sz="2200" dirty="0"/>
              <a:t>your tech be used to generate or spread misinformation to </a:t>
            </a:r>
            <a:r>
              <a:rPr lang="en-US" sz="2200" dirty="0" smtClean="0"/>
              <a:t>create </a:t>
            </a:r>
            <a:r>
              <a:rPr lang="en-US" sz="2200" u="sng" dirty="0" smtClean="0"/>
              <a:t>political </a:t>
            </a:r>
            <a:r>
              <a:rPr lang="en-US" sz="2200" u="sng" dirty="0"/>
              <a:t>distrust or social </a:t>
            </a:r>
            <a:r>
              <a:rPr lang="en-US" sz="2200" u="sng" dirty="0" smtClean="0"/>
              <a:t>unrest</a:t>
            </a:r>
            <a:r>
              <a:rPr lang="en-US" sz="2200" dirty="0" smtClean="0"/>
              <a:t> ?</a:t>
            </a:r>
            <a:endParaRPr lang="en-US" sz="2200" dirty="0"/>
          </a:p>
          <a:p>
            <a:r>
              <a:rPr lang="en-US" sz="2200" dirty="0"/>
              <a:t>i</a:t>
            </a:r>
            <a:r>
              <a:rPr lang="en-US" sz="2200" dirty="0" smtClean="0"/>
              <a:t>magine </a:t>
            </a:r>
            <a:r>
              <a:rPr lang="en-US" sz="2200" dirty="0"/>
              <a:t>the form such misinformation might take on your </a:t>
            </a:r>
            <a:r>
              <a:rPr lang="en-US" sz="2200" dirty="0" smtClean="0"/>
              <a:t>platform; even </a:t>
            </a:r>
            <a:r>
              <a:rPr lang="en-US" sz="2200" dirty="0"/>
              <a:t>if your tech is meant to </a:t>
            </a:r>
            <a:r>
              <a:rPr lang="en-US" sz="2200" dirty="0" smtClean="0"/>
              <a:t>be apolitical </a:t>
            </a:r>
            <a:r>
              <a:rPr lang="en-US" sz="2200" dirty="0"/>
              <a:t>in nature, how could it be co-opted to destabilize a </a:t>
            </a:r>
            <a:r>
              <a:rPr lang="en-US" sz="2200" dirty="0" smtClean="0"/>
              <a:t>government ?</a:t>
            </a:r>
            <a:endParaRPr lang="fr-BE" sz="22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82</a:t>
            </a:fld>
            <a:endParaRPr lang="fr-BE"/>
          </a:p>
        </p:txBody>
      </p:sp>
    </p:spTree>
    <p:extLst>
      <p:ext uri="{BB962C8B-B14F-4D97-AF65-F5344CB8AC3E}">
        <p14:creationId xmlns:p14="http://schemas.microsoft.com/office/powerpoint/2010/main" val="27890995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55072"/>
            <a:ext cx="7355160" cy="850106"/>
          </a:xfrm>
        </p:spPr>
        <p:txBody>
          <a:bodyPr/>
          <a:lstStyle/>
          <a:p>
            <a:r>
              <a:rPr lang="en-US" dirty="0" smtClean="0"/>
              <a:t>Addiction &amp; dopamine economy</a:t>
            </a:r>
            <a:endParaRPr lang="fr-BE" dirty="0"/>
          </a:p>
        </p:txBody>
      </p:sp>
      <p:sp>
        <p:nvSpPr>
          <p:cNvPr id="3" name="Content Placeholder 2"/>
          <p:cNvSpPr>
            <a:spLocks noGrp="1"/>
          </p:cNvSpPr>
          <p:nvPr>
            <p:ph idx="1"/>
          </p:nvPr>
        </p:nvSpPr>
        <p:spPr/>
        <p:txBody>
          <a:bodyPr>
            <a:normAutofit lnSpcReduction="10000"/>
          </a:bodyPr>
          <a:lstStyle/>
          <a:p>
            <a:r>
              <a:rPr lang="en-US" sz="2200" dirty="0"/>
              <a:t>d</a:t>
            </a:r>
            <a:r>
              <a:rPr lang="en-US" sz="2200" dirty="0" smtClean="0"/>
              <a:t>oes </a:t>
            </a:r>
            <a:r>
              <a:rPr lang="en-US" sz="2200" dirty="0"/>
              <a:t>the business model behind your chosen technology benefit from maximizing user attention and </a:t>
            </a:r>
            <a:r>
              <a:rPr lang="en-US" sz="2200" dirty="0" smtClean="0"/>
              <a:t>engagement - i.e</a:t>
            </a:r>
            <a:r>
              <a:rPr lang="en-US" sz="2200" dirty="0"/>
              <a:t>., the more, the </a:t>
            </a:r>
            <a:r>
              <a:rPr lang="en-US" sz="2200" dirty="0" smtClean="0"/>
              <a:t>better ? if </a:t>
            </a:r>
            <a:r>
              <a:rPr lang="en-US" sz="2200" dirty="0"/>
              <a:t>so, is that </a:t>
            </a:r>
            <a:r>
              <a:rPr lang="en-US" sz="2200" u="sng" dirty="0"/>
              <a:t>good for</a:t>
            </a:r>
            <a:r>
              <a:rPr lang="en-US" sz="2200" dirty="0"/>
              <a:t> the mental, physical or social </a:t>
            </a:r>
            <a:r>
              <a:rPr lang="en-US" sz="2200" u="sng" dirty="0"/>
              <a:t>health</a:t>
            </a:r>
            <a:r>
              <a:rPr lang="en-US" sz="2200" dirty="0"/>
              <a:t> of the people who use it? </a:t>
            </a:r>
            <a:r>
              <a:rPr lang="en-US" sz="2200" dirty="0" smtClean="0"/>
              <a:t>what </a:t>
            </a:r>
            <a:r>
              <a:rPr lang="en-US" sz="2200" dirty="0"/>
              <a:t>might not be good about </a:t>
            </a:r>
            <a:r>
              <a:rPr lang="en-US" sz="2200" dirty="0" smtClean="0"/>
              <a:t>it ?</a:t>
            </a:r>
            <a:endParaRPr lang="en-US" sz="2200" dirty="0"/>
          </a:p>
          <a:p>
            <a:r>
              <a:rPr lang="en-US" sz="2200" dirty="0"/>
              <a:t>w</a:t>
            </a:r>
            <a:r>
              <a:rPr lang="en-US" sz="2200" dirty="0" smtClean="0"/>
              <a:t>hat </a:t>
            </a:r>
            <a:r>
              <a:rPr lang="en-US" sz="2200" dirty="0"/>
              <a:t>does </a:t>
            </a:r>
            <a:r>
              <a:rPr lang="en-US" sz="2200" dirty="0" smtClean="0"/>
              <a:t>‘extreme’ </a:t>
            </a:r>
            <a:r>
              <a:rPr lang="en-US" sz="2200" dirty="0"/>
              <a:t>use, addiction or unhealthy engagement with your tech look </a:t>
            </a:r>
            <a:r>
              <a:rPr lang="en-US" sz="2200" dirty="0" smtClean="0"/>
              <a:t>like ? what </a:t>
            </a:r>
            <a:r>
              <a:rPr lang="en-US" sz="2200" dirty="0"/>
              <a:t>does </a:t>
            </a:r>
            <a:r>
              <a:rPr lang="en-US" sz="2200" dirty="0" smtClean="0"/>
              <a:t>‘moderate’ </a:t>
            </a:r>
            <a:r>
              <a:rPr lang="en-US" sz="2200" dirty="0"/>
              <a:t>use or healthy engagement look </a:t>
            </a:r>
            <a:r>
              <a:rPr lang="en-US" sz="2200" dirty="0" smtClean="0"/>
              <a:t>like ?</a:t>
            </a:r>
            <a:endParaRPr lang="en-US" sz="2200" dirty="0"/>
          </a:p>
          <a:p>
            <a:r>
              <a:rPr lang="en-US" sz="2200" dirty="0"/>
              <a:t>h</a:t>
            </a:r>
            <a:r>
              <a:rPr lang="en-US" sz="2200" dirty="0" smtClean="0"/>
              <a:t>ow </a:t>
            </a:r>
            <a:r>
              <a:rPr lang="en-US" sz="2200" dirty="0"/>
              <a:t>could you design a system that encourages </a:t>
            </a:r>
            <a:r>
              <a:rPr lang="en-US" sz="2200" u="sng" dirty="0"/>
              <a:t>moderate </a:t>
            </a:r>
            <a:r>
              <a:rPr lang="en-US" sz="2200" u="sng" dirty="0" smtClean="0"/>
              <a:t>use</a:t>
            </a:r>
            <a:r>
              <a:rPr lang="en-US" sz="2200" dirty="0" smtClean="0"/>
              <a:t> ? </a:t>
            </a:r>
            <a:r>
              <a:rPr lang="en-US" sz="2200" dirty="0"/>
              <a:t>c</a:t>
            </a:r>
            <a:r>
              <a:rPr lang="en-US" sz="2200" dirty="0" smtClean="0"/>
              <a:t>an </a:t>
            </a:r>
            <a:r>
              <a:rPr lang="en-US" sz="2200" dirty="0"/>
              <a:t>you imagine a business model where moderate use is more sustainable or profitable than always seeking to increase or maximize engagement?</a:t>
            </a:r>
          </a:p>
          <a:p>
            <a:r>
              <a:rPr lang="en-US" sz="2200" dirty="0"/>
              <a:t>i</a:t>
            </a:r>
            <a:r>
              <a:rPr lang="en-US" sz="2200" dirty="0" smtClean="0"/>
              <a:t>f </a:t>
            </a:r>
            <a:r>
              <a:rPr lang="en-US" sz="2200" dirty="0"/>
              <a:t>there is potential for toxic materials like conspiracy theories and propaganda to drive high levels of engagement, what steps are being taken to reduce the prevalence of that </a:t>
            </a:r>
            <a:r>
              <a:rPr lang="en-US" sz="2200" dirty="0" smtClean="0"/>
              <a:t>content ? is </a:t>
            </a:r>
            <a:r>
              <a:rPr lang="en-US" sz="2200" dirty="0"/>
              <a:t>it </a:t>
            </a:r>
            <a:r>
              <a:rPr lang="en-US" sz="2200" dirty="0" smtClean="0"/>
              <a:t>enough ?</a:t>
            </a:r>
            <a:endParaRPr lang="en-US" sz="2200" dirty="0"/>
          </a:p>
          <a:p>
            <a:endParaRPr lang="fr-BE"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83</a:t>
            </a:fld>
            <a:endParaRPr lang="fr-BE"/>
          </a:p>
        </p:txBody>
      </p:sp>
    </p:spTree>
    <p:extLst>
      <p:ext uri="{BB962C8B-B14F-4D97-AF65-F5344CB8AC3E}">
        <p14:creationId xmlns:p14="http://schemas.microsoft.com/office/powerpoint/2010/main" val="3966373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02102"/>
            <a:ext cx="7355160" cy="850106"/>
          </a:xfrm>
        </p:spPr>
        <p:txBody>
          <a:bodyPr/>
          <a:lstStyle/>
          <a:p>
            <a:r>
              <a:rPr lang="fr-BE" dirty="0" err="1" smtClean="0"/>
              <a:t>Economic</a:t>
            </a:r>
            <a:r>
              <a:rPr lang="fr-BE" dirty="0" smtClean="0"/>
              <a:t> &amp; </a:t>
            </a:r>
            <a:r>
              <a:rPr lang="fr-BE" dirty="0" err="1" smtClean="0"/>
              <a:t>asset</a:t>
            </a:r>
            <a:r>
              <a:rPr lang="fr-BE" dirty="0" smtClean="0"/>
              <a:t> </a:t>
            </a:r>
            <a:r>
              <a:rPr lang="fr-BE" dirty="0" err="1" smtClean="0"/>
              <a:t>inequalities</a:t>
            </a:r>
            <a:endParaRPr lang="fr-BE" dirty="0"/>
          </a:p>
        </p:txBody>
      </p:sp>
      <p:sp>
        <p:nvSpPr>
          <p:cNvPr id="3" name="Content Placeholder 2"/>
          <p:cNvSpPr>
            <a:spLocks noGrp="1"/>
          </p:cNvSpPr>
          <p:nvPr>
            <p:ph idx="1"/>
          </p:nvPr>
        </p:nvSpPr>
        <p:spPr/>
        <p:txBody>
          <a:bodyPr>
            <a:noAutofit/>
          </a:bodyPr>
          <a:lstStyle/>
          <a:p>
            <a:r>
              <a:rPr lang="en-US" sz="2000" dirty="0"/>
              <a:t>w</a:t>
            </a:r>
            <a:r>
              <a:rPr lang="en-US" sz="2000" dirty="0" smtClean="0"/>
              <a:t>ho </a:t>
            </a:r>
            <a:r>
              <a:rPr lang="en-US" sz="2000" dirty="0"/>
              <a:t>will have </a:t>
            </a:r>
            <a:r>
              <a:rPr lang="en-US" sz="2000" u="sng" dirty="0"/>
              <a:t>access</a:t>
            </a:r>
            <a:r>
              <a:rPr lang="en-US" sz="2000" dirty="0"/>
              <a:t> to this technology and who </a:t>
            </a:r>
            <a:r>
              <a:rPr lang="en-US" sz="2000" dirty="0" smtClean="0"/>
              <a:t>won’t ? </a:t>
            </a:r>
            <a:r>
              <a:rPr lang="en-US" sz="2000" dirty="0"/>
              <a:t>w</a:t>
            </a:r>
            <a:r>
              <a:rPr lang="en-US" sz="2000" dirty="0" smtClean="0"/>
              <a:t>ill </a:t>
            </a:r>
            <a:r>
              <a:rPr lang="en-US" sz="2000" dirty="0"/>
              <a:t>people or communities who don’t have access to this technology suffer a setback compared to those who </a:t>
            </a:r>
            <a:r>
              <a:rPr lang="en-US" sz="2000" dirty="0" smtClean="0"/>
              <a:t>do ? </a:t>
            </a:r>
            <a:r>
              <a:rPr lang="en-US" sz="2000" dirty="0"/>
              <a:t>w</a:t>
            </a:r>
            <a:r>
              <a:rPr lang="en-US" sz="2000" dirty="0" smtClean="0"/>
              <a:t>hat </a:t>
            </a:r>
            <a:r>
              <a:rPr lang="en-US" sz="2000" dirty="0"/>
              <a:t>does that setback look </a:t>
            </a:r>
            <a:r>
              <a:rPr lang="en-US" sz="2000" dirty="0" smtClean="0"/>
              <a:t>like ? what </a:t>
            </a:r>
            <a:r>
              <a:rPr lang="en-US" sz="2000" dirty="0"/>
              <a:t>new </a:t>
            </a:r>
            <a:r>
              <a:rPr lang="en-US" sz="2000" u="sng" dirty="0"/>
              <a:t>differences</a:t>
            </a:r>
            <a:r>
              <a:rPr lang="en-US" sz="2000" dirty="0"/>
              <a:t> will there be </a:t>
            </a:r>
            <a:r>
              <a:rPr lang="en-US" sz="2000" u="sng" dirty="0"/>
              <a:t>between the </a:t>
            </a:r>
            <a:r>
              <a:rPr lang="en-US" sz="2000" u="sng" dirty="0" smtClean="0"/>
              <a:t>‘haves’ </a:t>
            </a:r>
            <a:r>
              <a:rPr lang="en-US" sz="2000" u="sng" dirty="0"/>
              <a:t>and </a:t>
            </a:r>
            <a:r>
              <a:rPr lang="en-US" sz="2000" u="sng" dirty="0" smtClean="0"/>
              <a:t>‘have-nots’</a:t>
            </a:r>
            <a:r>
              <a:rPr lang="en-US" sz="2000" dirty="0" smtClean="0"/>
              <a:t> </a:t>
            </a:r>
            <a:r>
              <a:rPr lang="en-US" sz="2000" dirty="0"/>
              <a:t>of this </a:t>
            </a:r>
            <a:r>
              <a:rPr lang="en-US" sz="2000" dirty="0" smtClean="0"/>
              <a:t>technology ?</a:t>
            </a:r>
            <a:endParaRPr lang="en-US" sz="2000" dirty="0"/>
          </a:p>
          <a:p>
            <a:r>
              <a:rPr lang="en-US" sz="2000" dirty="0"/>
              <a:t>w</a:t>
            </a:r>
            <a:r>
              <a:rPr lang="en-US" sz="2000" dirty="0" smtClean="0"/>
              <a:t>hat </a:t>
            </a:r>
            <a:r>
              <a:rPr lang="en-US" sz="2000" u="sng" dirty="0"/>
              <a:t>asset</a:t>
            </a:r>
            <a:r>
              <a:rPr lang="en-US" sz="2000" dirty="0"/>
              <a:t> does your technology create, collect, or </a:t>
            </a:r>
            <a:r>
              <a:rPr lang="en-US" sz="2000" dirty="0" smtClean="0"/>
              <a:t>disseminate </a:t>
            </a:r>
            <a:r>
              <a:rPr lang="en-US" sz="2000" dirty="0"/>
              <a:t>(</a:t>
            </a:r>
            <a:r>
              <a:rPr lang="en-US" sz="2000" dirty="0" err="1" smtClean="0"/>
              <a:t>eg</a:t>
            </a:r>
            <a:r>
              <a:rPr lang="en-US" sz="2000" dirty="0" smtClean="0"/>
              <a:t> gigs, a virtual currency, health </a:t>
            </a:r>
            <a:r>
              <a:rPr lang="en-US" sz="2000" dirty="0"/>
              <a:t>data, </a:t>
            </a:r>
            <a:r>
              <a:rPr lang="en-US" sz="2000" dirty="0" smtClean="0"/>
              <a:t>deep </a:t>
            </a:r>
            <a:r>
              <a:rPr lang="en-US" sz="2000" dirty="0"/>
              <a:t>AI</a:t>
            </a:r>
            <a:r>
              <a:rPr lang="en-US" sz="2000" dirty="0" smtClean="0"/>
              <a:t>) ? </a:t>
            </a:r>
            <a:r>
              <a:rPr lang="en-US" sz="2000" dirty="0"/>
              <a:t>w</a:t>
            </a:r>
            <a:r>
              <a:rPr lang="en-US" sz="2000" dirty="0" smtClean="0"/>
              <a:t>ho </a:t>
            </a:r>
            <a:r>
              <a:rPr lang="en-US" sz="2000" dirty="0"/>
              <a:t>has access </a:t>
            </a:r>
            <a:r>
              <a:rPr lang="en-US" sz="2000" dirty="0" smtClean="0"/>
              <a:t>to this asset ? who </a:t>
            </a:r>
            <a:r>
              <a:rPr lang="en-US" sz="2000" dirty="0"/>
              <a:t>has the ability to monetize </a:t>
            </a:r>
            <a:r>
              <a:rPr lang="en-US" sz="2000" dirty="0" smtClean="0"/>
              <a:t>it ? </a:t>
            </a:r>
            <a:r>
              <a:rPr lang="en-US" sz="2000" dirty="0"/>
              <a:t>i</a:t>
            </a:r>
            <a:r>
              <a:rPr lang="en-US" sz="2000" dirty="0" smtClean="0"/>
              <a:t>s </a:t>
            </a:r>
            <a:r>
              <a:rPr lang="en-US" sz="2000" dirty="0"/>
              <a:t>the asset (or profits from it) </a:t>
            </a:r>
            <a:r>
              <a:rPr lang="en-US" sz="2000" u="sng" dirty="0"/>
              <a:t>fairly shared</a:t>
            </a:r>
            <a:r>
              <a:rPr lang="en-US" sz="2000" dirty="0"/>
              <a:t> or distributed with other parties who help create or collect </a:t>
            </a:r>
            <a:r>
              <a:rPr lang="en-US" sz="2000" dirty="0" smtClean="0"/>
              <a:t>it ?</a:t>
            </a:r>
            <a:endParaRPr lang="en-US" sz="2000" dirty="0"/>
          </a:p>
          <a:p>
            <a:r>
              <a:rPr lang="en-US" sz="2000" dirty="0"/>
              <a:t>a</a:t>
            </a:r>
            <a:r>
              <a:rPr lang="en-US" sz="2000" dirty="0" smtClean="0"/>
              <a:t>re </a:t>
            </a:r>
            <a:r>
              <a:rPr lang="en-US" sz="2000" dirty="0"/>
              <a:t>you using machine learning and robots to create wealth, rather than human </a:t>
            </a:r>
            <a:r>
              <a:rPr lang="en-US" sz="2000" dirty="0" smtClean="0"/>
              <a:t>labor ? </a:t>
            </a:r>
            <a:r>
              <a:rPr lang="en-US" sz="2000" dirty="0"/>
              <a:t>i</a:t>
            </a:r>
            <a:r>
              <a:rPr lang="en-US" sz="2000" dirty="0" smtClean="0"/>
              <a:t>f </a:t>
            </a:r>
            <a:r>
              <a:rPr lang="en-US" sz="2000" dirty="0"/>
              <a:t>you are </a:t>
            </a:r>
            <a:r>
              <a:rPr lang="en-US" sz="2000" u="sng" dirty="0"/>
              <a:t>reducing human employment</a:t>
            </a:r>
            <a:r>
              <a:rPr lang="en-US" sz="2000" dirty="0"/>
              <a:t>, how might that impact overall economic well-being and social </a:t>
            </a:r>
            <a:r>
              <a:rPr lang="en-US" sz="2000" dirty="0" smtClean="0"/>
              <a:t>stability ?</a:t>
            </a:r>
          </a:p>
          <a:p>
            <a:r>
              <a:rPr lang="en-US" sz="2000" dirty="0"/>
              <a:t>a</a:t>
            </a:r>
            <a:r>
              <a:rPr lang="en-US" sz="2000" dirty="0" smtClean="0"/>
              <a:t>re </a:t>
            </a:r>
            <a:r>
              <a:rPr lang="en-US" sz="2000" dirty="0"/>
              <a:t>there other ways your company or product can </a:t>
            </a:r>
            <a:r>
              <a:rPr lang="en-US" sz="2000" u="sng" dirty="0"/>
              <a:t>contribute to</a:t>
            </a:r>
            <a:r>
              <a:rPr lang="en-US" sz="2000" dirty="0"/>
              <a:t> our </a:t>
            </a:r>
            <a:r>
              <a:rPr lang="en-US" sz="2000" u="sng" dirty="0"/>
              <a:t>collective economic security</a:t>
            </a:r>
            <a:r>
              <a:rPr lang="en-US" sz="2000" dirty="0"/>
              <a:t>, if not through employment of </a:t>
            </a:r>
            <a:r>
              <a:rPr lang="en-US" sz="2000" dirty="0" smtClean="0"/>
              <a:t>people ?</a:t>
            </a:r>
            <a:endParaRPr lang="fr-BE" sz="20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84</a:t>
            </a:fld>
            <a:endParaRPr lang="fr-BE"/>
          </a:p>
        </p:txBody>
      </p:sp>
    </p:spTree>
    <p:extLst>
      <p:ext uri="{BB962C8B-B14F-4D97-AF65-F5344CB8AC3E}">
        <p14:creationId xmlns:p14="http://schemas.microsoft.com/office/powerpoint/2010/main" val="14719575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800" y="267643"/>
            <a:ext cx="6707088" cy="850106"/>
          </a:xfrm>
        </p:spPr>
        <p:txBody>
          <a:bodyPr>
            <a:normAutofit fontScale="90000"/>
          </a:bodyPr>
          <a:lstStyle/>
          <a:p>
            <a:pPr algn="l"/>
            <a:r>
              <a:rPr lang="fr-BE" dirty="0" smtClean="0"/>
              <a:t>    </a:t>
            </a:r>
            <a:r>
              <a:rPr lang="fr-BE" sz="3600" dirty="0" smtClean="0"/>
              <a:t>Machine </a:t>
            </a:r>
            <a:r>
              <a:rPr lang="fr-BE" sz="3600" dirty="0" err="1" smtClean="0"/>
              <a:t>ethics</a:t>
            </a:r>
            <a:r>
              <a:rPr lang="fr-BE" sz="3600" dirty="0" smtClean="0"/>
              <a:t> &amp; </a:t>
            </a:r>
            <a:r>
              <a:rPr lang="fr-BE" sz="3600" dirty="0" err="1" smtClean="0"/>
              <a:t>algorythmic</a:t>
            </a:r>
            <a:r>
              <a:rPr lang="fr-BE" sz="3600" dirty="0" smtClean="0"/>
              <a:t> </a:t>
            </a:r>
            <a:r>
              <a:rPr lang="fr-BE" sz="3600" dirty="0" err="1" smtClean="0"/>
              <a:t>biases</a:t>
            </a:r>
            <a:endParaRPr lang="fr-BE" sz="3600" dirty="0"/>
          </a:p>
        </p:txBody>
      </p:sp>
      <p:sp>
        <p:nvSpPr>
          <p:cNvPr id="3" name="Content Placeholder 2"/>
          <p:cNvSpPr>
            <a:spLocks noGrp="1"/>
          </p:cNvSpPr>
          <p:nvPr>
            <p:ph idx="1"/>
          </p:nvPr>
        </p:nvSpPr>
        <p:spPr>
          <a:xfrm>
            <a:off x="467544" y="1298440"/>
            <a:ext cx="8352928" cy="5010880"/>
          </a:xfrm>
        </p:spPr>
        <p:txBody>
          <a:bodyPr>
            <a:noAutofit/>
          </a:bodyPr>
          <a:lstStyle/>
          <a:p>
            <a:r>
              <a:rPr lang="en-US" sz="2000" dirty="0"/>
              <a:t>d</a:t>
            </a:r>
            <a:r>
              <a:rPr lang="en-US" sz="2000" dirty="0" smtClean="0"/>
              <a:t>oes </a:t>
            </a:r>
            <a:r>
              <a:rPr lang="en-US" sz="2000" dirty="0"/>
              <a:t>this technology make use of deep data sets and machine </a:t>
            </a:r>
            <a:r>
              <a:rPr lang="en-US" sz="2000" dirty="0" smtClean="0"/>
              <a:t>learning ? </a:t>
            </a:r>
            <a:r>
              <a:rPr lang="en-US" sz="2000" dirty="0"/>
              <a:t>i</a:t>
            </a:r>
            <a:r>
              <a:rPr lang="en-US" sz="2000" dirty="0" smtClean="0"/>
              <a:t>f </a:t>
            </a:r>
            <a:r>
              <a:rPr lang="en-US" sz="2000" dirty="0"/>
              <a:t>so, are there gaps or historical biases in the data that might bias the </a:t>
            </a:r>
            <a:r>
              <a:rPr lang="en-US" sz="2000" dirty="0" smtClean="0"/>
              <a:t>technology ?</a:t>
            </a:r>
            <a:endParaRPr lang="en-US" sz="2000" dirty="0"/>
          </a:p>
          <a:p>
            <a:r>
              <a:rPr lang="en-US" sz="2000" dirty="0"/>
              <a:t>h</a:t>
            </a:r>
            <a:r>
              <a:rPr lang="en-US" sz="2000" dirty="0" smtClean="0"/>
              <a:t>ave </a:t>
            </a:r>
            <a:r>
              <a:rPr lang="en-US" sz="2000" dirty="0"/>
              <a:t>you seen instances of personal or individual </a:t>
            </a:r>
            <a:r>
              <a:rPr lang="en-US" sz="2000" u="sng" dirty="0"/>
              <a:t>bias</a:t>
            </a:r>
            <a:r>
              <a:rPr lang="en-US" sz="2000" dirty="0"/>
              <a:t> enter into your product’s </a:t>
            </a:r>
            <a:r>
              <a:rPr lang="en-US" sz="2000" dirty="0" smtClean="0"/>
              <a:t>algorithms ? </a:t>
            </a:r>
            <a:r>
              <a:rPr lang="en-US" sz="2000" dirty="0"/>
              <a:t>h</a:t>
            </a:r>
            <a:r>
              <a:rPr lang="en-US" sz="2000" dirty="0" smtClean="0"/>
              <a:t>ow </a:t>
            </a:r>
            <a:r>
              <a:rPr lang="en-US" sz="2000" dirty="0"/>
              <a:t>could these have been prevented or </a:t>
            </a:r>
            <a:r>
              <a:rPr lang="en-US" sz="2000" dirty="0" smtClean="0"/>
              <a:t>mitigated ?</a:t>
            </a:r>
            <a:endParaRPr lang="en-US" sz="2000" dirty="0"/>
          </a:p>
          <a:p>
            <a:r>
              <a:rPr lang="en-US" sz="2000" dirty="0" smtClean="0"/>
              <a:t>is </a:t>
            </a:r>
            <a:r>
              <a:rPr lang="en-US" sz="2000" dirty="0"/>
              <a:t>the technology reinforcing or amplifying existing </a:t>
            </a:r>
            <a:r>
              <a:rPr lang="en-US" sz="2000" dirty="0" smtClean="0"/>
              <a:t>bias ?</a:t>
            </a:r>
            <a:endParaRPr lang="en-US" sz="2000" dirty="0"/>
          </a:p>
          <a:p>
            <a:r>
              <a:rPr lang="en-US" sz="2000" dirty="0" smtClean="0"/>
              <a:t>who </a:t>
            </a:r>
            <a:r>
              <a:rPr lang="en-US" sz="2000" dirty="0"/>
              <a:t>is </a:t>
            </a:r>
            <a:r>
              <a:rPr lang="en-US" sz="2000" u="sng" dirty="0"/>
              <a:t>responsible for</a:t>
            </a:r>
            <a:r>
              <a:rPr lang="en-US" sz="2000" dirty="0"/>
              <a:t> developing the </a:t>
            </a:r>
            <a:r>
              <a:rPr lang="en-US" sz="2000" u="sng" dirty="0" smtClean="0"/>
              <a:t>algorithm</a:t>
            </a:r>
            <a:r>
              <a:rPr lang="en-US" sz="2000" dirty="0" smtClean="0"/>
              <a:t> ? </a:t>
            </a:r>
            <a:r>
              <a:rPr lang="en-US" sz="2000" dirty="0"/>
              <a:t>i</a:t>
            </a:r>
            <a:r>
              <a:rPr lang="en-US" sz="2000" dirty="0" smtClean="0"/>
              <a:t>s </a:t>
            </a:r>
            <a:r>
              <a:rPr lang="en-US" sz="2000" dirty="0"/>
              <a:t>there a lack of </a:t>
            </a:r>
            <a:r>
              <a:rPr lang="en-US" sz="2000" u="sng" dirty="0"/>
              <a:t>diversity</a:t>
            </a:r>
            <a:r>
              <a:rPr lang="en-US" sz="2000" dirty="0"/>
              <a:t> in the people responsible for the design of the </a:t>
            </a:r>
            <a:r>
              <a:rPr lang="en-US" sz="2000" dirty="0" smtClean="0"/>
              <a:t>technology ?</a:t>
            </a:r>
            <a:endParaRPr lang="en-US" sz="2000" dirty="0"/>
          </a:p>
          <a:p>
            <a:r>
              <a:rPr lang="en-US" sz="2000" dirty="0"/>
              <a:t>h</a:t>
            </a:r>
            <a:r>
              <a:rPr lang="en-US" sz="2000" dirty="0" smtClean="0"/>
              <a:t>ow </a:t>
            </a:r>
            <a:r>
              <a:rPr lang="en-US" sz="2000" dirty="0"/>
              <a:t>will you push back against a </a:t>
            </a:r>
            <a:r>
              <a:rPr lang="en-US" sz="2000" u="sng" dirty="0"/>
              <a:t>blind preference for automation</a:t>
            </a:r>
            <a:r>
              <a:rPr lang="en-US" sz="2000" dirty="0"/>
              <a:t> (the assumption that AI-based systems and decisions are correct, and don’t need to be verified or audited</a:t>
            </a:r>
            <a:r>
              <a:rPr lang="en-US" sz="2000" dirty="0" smtClean="0"/>
              <a:t>) ?</a:t>
            </a:r>
            <a:endParaRPr lang="en-US" sz="2000" dirty="0"/>
          </a:p>
          <a:p>
            <a:r>
              <a:rPr lang="en-US" sz="2000" dirty="0"/>
              <a:t>a</a:t>
            </a:r>
            <a:r>
              <a:rPr lang="en-US" sz="2000" dirty="0" smtClean="0"/>
              <a:t>re </a:t>
            </a:r>
            <a:r>
              <a:rPr lang="en-US" sz="2000" dirty="0"/>
              <a:t>your algorithms </a:t>
            </a:r>
            <a:r>
              <a:rPr lang="en-US" sz="2000" u="sng" dirty="0"/>
              <a:t>transparent</a:t>
            </a:r>
            <a:r>
              <a:rPr lang="en-US" sz="2000" dirty="0"/>
              <a:t> to the people impacted by </a:t>
            </a:r>
            <a:r>
              <a:rPr lang="en-US" sz="2000" dirty="0" smtClean="0"/>
              <a:t>them ? </a:t>
            </a:r>
            <a:r>
              <a:rPr lang="en-US" sz="2000" dirty="0"/>
              <a:t>i</a:t>
            </a:r>
            <a:r>
              <a:rPr lang="en-US" sz="2000" dirty="0" smtClean="0"/>
              <a:t>s </a:t>
            </a:r>
            <a:r>
              <a:rPr lang="en-US" sz="2000" dirty="0"/>
              <a:t>there any recourse for people who feel they have been incorrectly or unfairly </a:t>
            </a:r>
            <a:r>
              <a:rPr lang="en-US" sz="2000" dirty="0" smtClean="0"/>
              <a:t>assessed ?</a:t>
            </a:r>
            <a:endParaRPr lang="fr-BE" sz="20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85</a:t>
            </a:fld>
            <a:endParaRPr lang="fr-BE"/>
          </a:p>
        </p:txBody>
      </p:sp>
    </p:spTree>
    <p:extLst>
      <p:ext uri="{BB962C8B-B14F-4D97-AF65-F5344CB8AC3E}">
        <p14:creationId xmlns:p14="http://schemas.microsoft.com/office/powerpoint/2010/main" val="8840614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960" y="274638"/>
            <a:ext cx="6707088" cy="850106"/>
          </a:xfrm>
        </p:spPr>
        <p:txBody>
          <a:bodyPr/>
          <a:lstStyle/>
          <a:p>
            <a:r>
              <a:rPr lang="fr-BE" dirty="0" smtClean="0"/>
              <a:t>Surveillance state</a:t>
            </a:r>
            <a:endParaRPr lang="fr-BE" dirty="0"/>
          </a:p>
        </p:txBody>
      </p:sp>
      <p:sp>
        <p:nvSpPr>
          <p:cNvPr id="3" name="Content Placeholder 2"/>
          <p:cNvSpPr>
            <a:spLocks noGrp="1"/>
          </p:cNvSpPr>
          <p:nvPr>
            <p:ph idx="1"/>
          </p:nvPr>
        </p:nvSpPr>
        <p:spPr/>
        <p:txBody>
          <a:bodyPr>
            <a:noAutofit/>
          </a:bodyPr>
          <a:lstStyle/>
          <a:p>
            <a:r>
              <a:rPr lang="en-US" sz="2000" dirty="0"/>
              <a:t>h</a:t>
            </a:r>
            <a:r>
              <a:rPr lang="en-US" sz="2000" dirty="0" smtClean="0"/>
              <a:t>ow </a:t>
            </a:r>
            <a:r>
              <a:rPr lang="en-US" sz="2000" dirty="0"/>
              <a:t>might a government or military body utilize this technology to increase its </a:t>
            </a:r>
            <a:r>
              <a:rPr lang="en-US" sz="2000" u="sng" dirty="0"/>
              <a:t>capacity to surveil</a:t>
            </a:r>
            <a:r>
              <a:rPr lang="en-US" sz="2000" dirty="0"/>
              <a:t> or otherwise infringe upon the rights of its </a:t>
            </a:r>
            <a:r>
              <a:rPr lang="en-US" sz="2000" dirty="0" smtClean="0"/>
              <a:t>citizens ?</a:t>
            </a:r>
            <a:endParaRPr lang="en-US" sz="2000" dirty="0"/>
          </a:p>
          <a:p>
            <a:r>
              <a:rPr lang="en-US" sz="2000" dirty="0"/>
              <a:t>w</a:t>
            </a:r>
            <a:r>
              <a:rPr lang="en-US" sz="2000" dirty="0" smtClean="0"/>
              <a:t>hat </a:t>
            </a:r>
            <a:r>
              <a:rPr lang="en-US" sz="2000" dirty="0"/>
              <a:t>could governments do with the data you’re collecting about users if they were granted access to it, or if they legally required or subpoenaed access to </a:t>
            </a:r>
            <a:r>
              <a:rPr lang="en-US" sz="2000" dirty="0" smtClean="0"/>
              <a:t>it ?</a:t>
            </a:r>
            <a:endParaRPr lang="en-US" sz="2000" dirty="0"/>
          </a:p>
          <a:p>
            <a:r>
              <a:rPr lang="en-US" sz="2000" dirty="0"/>
              <a:t>w</a:t>
            </a:r>
            <a:r>
              <a:rPr lang="en-US" sz="2000" dirty="0" smtClean="0"/>
              <a:t>ho</a:t>
            </a:r>
            <a:r>
              <a:rPr lang="en-US" sz="2000" dirty="0"/>
              <a:t>, besides government or military, might use the tools and data you’re creating to increase surveillance of targeted </a:t>
            </a:r>
            <a:r>
              <a:rPr lang="en-US" sz="2000" dirty="0" smtClean="0"/>
              <a:t>individuals ? </a:t>
            </a:r>
            <a:r>
              <a:rPr lang="en-US" sz="2000" dirty="0"/>
              <a:t>Whom would they track, </a:t>
            </a:r>
            <a:r>
              <a:rPr lang="en-US" sz="2000" dirty="0" smtClean="0"/>
              <a:t>why - and </a:t>
            </a:r>
            <a:r>
              <a:rPr lang="en-US" sz="2000" dirty="0"/>
              <a:t>do you want your tech to be used in this </a:t>
            </a:r>
            <a:r>
              <a:rPr lang="en-US" sz="2000" dirty="0" smtClean="0"/>
              <a:t>way ?</a:t>
            </a:r>
            <a:endParaRPr lang="en-US" sz="2000" dirty="0"/>
          </a:p>
          <a:p>
            <a:r>
              <a:rPr lang="en-US" sz="2000" dirty="0"/>
              <a:t>a</a:t>
            </a:r>
            <a:r>
              <a:rPr lang="en-US" sz="2000" dirty="0" smtClean="0"/>
              <a:t>re </a:t>
            </a:r>
            <a:r>
              <a:rPr lang="en-US" sz="2000" dirty="0"/>
              <a:t>you creating data that could </a:t>
            </a:r>
            <a:r>
              <a:rPr lang="en-US" sz="2000" u="sng" dirty="0"/>
              <a:t>follow users throughout their lifetimes</a:t>
            </a:r>
            <a:r>
              <a:rPr lang="en-US" sz="2000" dirty="0"/>
              <a:t>, affect their reputations, and impact their future </a:t>
            </a:r>
            <a:r>
              <a:rPr lang="en-US" sz="2000" dirty="0" smtClean="0"/>
              <a:t>opportunities ? </a:t>
            </a:r>
            <a:r>
              <a:rPr lang="en-US" sz="2000" dirty="0"/>
              <a:t>w</a:t>
            </a:r>
            <a:r>
              <a:rPr lang="en-US" sz="2000" dirty="0" smtClean="0"/>
              <a:t>ill </a:t>
            </a:r>
            <a:r>
              <a:rPr lang="en-US" sz="2000" dirty="0"/>
              <a:t>the data your tech is generating have long-term consequences for the freedoms and reputation of </a:t>
            </a:r>
            <a:r>
              <a:rPr lang="en-US" sz="2000" dirty="0" smtClean="0"/>
              <a:t>individuals ?</a:t>
            </a:r>
            <a:endParaRPr lang="en-US" sz="2000" dirty="0"/>
          </a:p>
          <a:p>
            <a:r>
              <a:rPr lang="en-US" sz="2000" dirty="0"/>
              <a:t>w</a:t>
            </a:r>
            <a:r>
              <a:rPr lang="en-US" sz="2000" dirty="0" smtClean="0"/>
              <a:t>hom </a:t>
            </a:r>
            <a:r>
              <a:rPr lang="en-US" sz="2000" dirty="0"/>
              <a:t>would you not want to use your data to surveil and make decisions about individuals, and why not? </a:t>
            </a:r>
            <a:r>
              <a:rPr lang="en-US" sz="2000" dirty="0" smtClean="0"/>
              <a:t>what </a:t>
            </a:r>
            <a:r>
              <a:rPr lang="en-US" sz="2000" dirty="0"/>
              <a:t>can you do to proactively protect this data from being accessible to </a:t>
            </a:r>
            <a:r>
              <a:rPr lang="en-US" sz="2000" dirty="0" smtClean="0"/>
              <a:t>them ?</a:t>
            </a:r>
            <a:endParaRPr lang="fr-BE" sz="20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86</a:t>
            </a:fld>
            <a:endParaRPr lang="fr-BE"/>
          </a:p>
        </p:txBody>
      </p:sp>
    </p:spTree>
    <p:extLst>
      <p:ext uri="{BB962C8B-B14F-4D97-AF65-F5344CB8AC3E}">
        <p14:creationId xmlns:p14="http://schemas.microsoft.com/office/powerpoint/2010/main" val="38074562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273" y="259899"/>
            <a:ext cx="6707088" cy="850106"/>
          </a:xfrm>
        </p:spPr>
        <p:txBody>
          <a:bodyPr>
            <a:normAutofit/>
          </a:bodyPr>
          <a:lstStyle/>
          <a:p>
            <a:r>
              <a:rPr lang="fr-BE" dirty="0" smtClean="0"/>
              <a:t>Data control &amp; </a:t>
            </a:r>
            <a:r>
              <a:rPr lang="fr-BE" dirty="0" err="1" smtClean="0"/>
              <a:t>monetization</a:t>
            </a:r>
            <a:endParaRPr lang="fr-BE" dirty="0"/>
          </a:p>
        </p:txBody>
      </p:sp>
      <p:sp>
        <p:nvSpPr>
          <p:cNvPr id="3" name="Content Placeholder 2"/>
          <p:cNvSpPr>
            <a:spLocks noGrp="1"/>
          </p:cNvSpPr>
          <p:nvPr>
            <p:ph idx="1"/>
          </p:nvPr>
        </p:nvSpPr>
        <p:spPr/>
        <p:txBody>
          <a:bodyPr>
            <a:normAutofit/>
          </a:bodyPr>
          <a:lstStyle/>
          <a:p>
            <a:endParaRPr lang="fr-BE" dirty="0" smtClean="0"/>
          </a:p>
          <a:p>
            <a:endParaRPr lang="fr-BE"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18017" y="1345470"/>
            <a:ext cx="8229600" cy="50108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a:t>
            </a:r>
            <a:r>
              <a:rPr lang="en-US" dirty="0" smtClean="0"/>
              <a:t>o your users have the </a:t>
            </a:r>
            <a:r>
              <a:rPr lang="en-US" u="sng" dirty="0" smtClean="0"/>
              <a:t>right and ability to access the data</a:t>
            </a:r>
            <a:r>
              <a:rPr lang="en-US" dirty="0" smtClean="0"/>
              <a:t> you have collected about them ? </a:t>
            </a:r>
            <a:r>
              <a:rPr lang="en-US" dirty="0"/>
              <a:t>h</a:t>
            </a:r>
            <a:r>
              <a:rPr lang="en-US" dirty="0" smtClean="0"/>
              <a:t>ow can you support users in easily and transparently knowing about themselves what you know about them ?</a:t>
            </a:r>
          </a:p>
          <a:p>
            <a:r>
              <a:rPr lang="en-US" dirty="0"/>
              <a:t>i</a:t>
            </a:r>
            <a:r>
              <a:rPr lang="en-US" dirty="0" smtClean="0"/>
              <a:t>f you profit from the use or </a:t>
            </a:r>
            <a:r>
              <a:rPr lang="en-US" u="sng" dirty="0" smtClean="0"/>
              <a:t>sale of user data</a:t>
            </a:r>
            <a:r>
              <a:rPr lang="en-US" dirty="0" smtClean="0"/>
              <a:t>, do your users share in that profit ? </a:t>
            </a:r>
            <a:r>
              <a:rPr lang="en-US" dirty="0"/>
              <a:t>w</a:t>
            </a:r>
            <a:r>
              <a:rPr lang="en-US" dirty="0" smtClean="0"/>
              <a:t>hat options would you consider for giving users the right to share profits on their own data ?</a:t>
            </a:r>
          </a:p>
          <a:p>
            <a:r>
              <a:rPr lang="en-US" dirty="0"/>
              <a:t>c</a:t>
            </a:r>
            <a:r>
              <a:rPr lang="en-US" dirty="0" smtClean="0"/>
              <a:t>ould you build ways to give users the right to share and monetize their own data independently ?</a:t>
            </a:r>
          </a:p>
          <a:p>
            <a:r>
              <a:rPr lang="en-US" dirty="0"/>
              <a:t>w</a:t>
            </a:r>
            <a:r>
              <a:rPr lang="en-US" dirty="0" smtClean="0"/>
              <a:t>hat could bad actors do with this data if they had access to it ? what is the worst thing someone could do with this data if it were stolen or leaked ?</a:t>
            </a:r>
          </a:p>
          <a:p>
            <a:r>
              <a:rPr lang="en-US" dirty="0"/>
              <a:t>d</a:t>
            </a:r>
            <a:r>
              <a:rPr lang="en-US" dirty="0" smtClean="0"/>
              <a:t>o you have a policy in place of what happens to customer data if your company is bought, </a:t>
            </a:r>
            <a:r>
              <a:rPr lang="fr-BE" dirty="0" err="1" smtClean="0"/>
              <a:t>sold</a:t>
            </a:r>
            <a:r>
              <a:rPr lang="fr-BE" dirty="0" smtClean="0"/>
              <a:t> or </a:t>
            </a:r>
            <a:r>
              <a:rPr lang="fr-BE" dirty="0" err="1" smtClean="0"/>
              <a:t>shut</a:t>
            </a:r>
            <a:r>
              <a:rPr lang="fr-BE" dirty="0" smtClean="0"/>
              <a:t> down?</a:t>
            </a: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87</a:t>
            </a:fld>
            <a:endParaRPr lang="fr-BE"/>
          </a:p>
        </p:txBody>
      </p:sp>
    </p:spTree>
    <p:extLst>
      <p:ext uri="{BB962C8B-B14F-4D97-AF65-F5344CB8AC3E}">
        <p14:creationId xmlns:p14="http://schemas.microsoft.com/office/powerpoint/2010/main" val="988077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12" y="274638"/>
            <a:ext cx="6707088" cy="850106"/>
          </a:xfrm>
        </p:spPr>
        <p:txBody>
          <a:bodyPr>
            <a:normAutofit/>
          </a:bodyPr>
          <a:lstStyle/>
          <a:p>
            <a:r>
              <a:rPr lang="fr-BE" sz="3200" dirty="0" err="1" smtClean="0"/>
              <a:t>Implicit</a:t>
            </a:r>
            <a:r>
              <a:rPr lang="fr-BE" sz="3200" dirty="0" smtClean="0"/>
              <a:t> trust &amp; user </a:t>
            </a:r>
            <a:r>
              <a:rPr lang="fr-BE" sz="3200" dirty="0" err="1" smtClean="0"/>
              <a:t>understanding</a:t>
            </a:r>
            <a:endParaRPr lang="fr-BE" sz="3200" dirty="0"/>
          </a:p>
        </p:txBody>
      </p:sp>
      <p:sp>
        <p:nvSpPr>
          <p:cNvPr id="6" name="Content Placeholder 5"/>
          <p:cNvSpPr>
            <a:spLocks noGrp="1"/>
          </p:cNvSpPr>
          <p:nvPr>
            <p:ph idx="1"/>
          </p:nvPr>
        </p:nvSpPr>
        <p:spPr>
          <a:xfrm>
            <a:off x="443880" y="1345470"/>
            <a:ext cx="8229600" cy="5010880"/>
          </a:xfrm>
        </p:spPr>
        <p:txBody>
          <a:bodyPr>
            <a:normAutofit fontScale="92500" lnSpcReduction="10000"/>
          </a:bodyPr>
          <a:lstStyle/>
          <a:p>
            <a:r>
              <a:rPr lang="en-US" dirty="0"/>
              <a:t>d</a:t>
            </a:r>
            <a:r>
              <a:rPr lang="en-US" dirty="0" smtClean="0"/>
              <a:t>oes </a:t>
            </a:r>
            <a:r>
              <a:rPr lang="en-US" dirty="0"/>
              <a:t>your technology </a:t>
            </a:r>
            <a:r>
              <a:rPr lang="en-US" u="sng" dirty="0"/>
              <a:t>do anything your users don’t know about</a:t>
            </a:r>
            <a:r>
              <a:rPr lang="en-US" dirty="0"/>
              <a:t>, or would probably be surprised </a:t>
            </a:r>
            <a:r>
              <a:rPr lang="en-US" dirty="0" smtClean="0"/>
              <a:t>to find </a:t>
            </a:r>
            <a:r>
              <a:rPr lang="en-US" dirty="0"/>
              <a:t>out about? </a:t>
            </a:r>
            <a:r>
              <a:rPr lang="en-US" dirty="0" smtClean="0"/>
              <a:t>if </a:t>
            </a:r>
            <a:r>
              <a:rPr lang="en-US" dirty="0"/>
              <a:t>so, why are you not sharing this information </a:t>
            </a:r>
            <a:r>
              <a:rPr lang="en-US" dirty="0" smtClean="0"/>
              <a:t>explicitly - and </a:t>
            </a:r>
            <a:r>
              <a:rPr lang="en-US" dirty="0"/>
              <a:t>what kind of </a:t>
            </a:r>
            <a:r>
              <a:rPr lang="en-US" dirty="0" smtClean="0"/>
              <a:t>backlash might </a:t>
            </a:r>
            <a:r>
              <a:rPr lang="en-US" dirty="0"/>
              <a:t>you face if users found </a:t>
            </a:r>
            <a:r>
              <a:rPr lang="en-US" dirty="0" smtClean="0"/>
              <a:t>out ?</a:t>
            </a:r>
            <a:endParaRPr lang="en-US" dirty="0"/>
          </a:p>
          <a:p>
            <a:r>
              <a:rPr lang="en-US" dirty="0"/>
              <a:t>i</a:t>
            </a:r>
            <a:r>
              <a:rPr lang="en-US" dirty="0" smtClean="0"/>
              <a:t>f </a:t>
            </a:r>
            <a:r>
              <a:rPr lang="en-US" dirty="0"/>
              <a:t>users object to the idea of their actions being monetized, or data being sold to specific types </a:t>
            </a:r>
            <a:r>
              <a:rPr lang="en-US" dirty="0" smtClean="0"/>
              <a:t>of groups </a:t>
            </a:r>
            <a:r>
              <a:rPr lang="en-US" dirty="0"/>
              <a:t>or organizations, though still want to use the platform, what options do they </a:t>
            </a:r>
            <a:r>
              <a:rPr lang="en-US" dirty="0" smtClean="0"/>
              <a:t>have ? is </a:t>
            </a:r>
            <a:r>
              <a:rPr lang="en-US" dirty="0"/>
              <a:t>it possible to create alternative models that build trust and allows users to </a:t>
            </a:r>
            <a:r>
              <a:rPr lang="en-US" u="sng" dirty="0"/>
              <a:t>opt-in or </a:t>
            </a:r>
            <a:r>
              <a:rPr lang="en-US" u="sng" dirty="0" smtClean="0"/>
              <a:t>opt-out of </a:t>
            </a:r>
            <a:r>
              <a:rPr lang="en-US" u="sng" dirty="0"/>
              <a:t>different </a:t>
            </a:r>
            <a:r>
              <a:rPr lang="en-US" u="sng" dirty="0" smtClean="0"/>
              <a:t>aspects</a:t>
            </a:r>
            <a:r>
              <a:rPr lang="en-US" dirty="0" smtClean="0"/>
              <a:t> of </a:t>
            </a:r>
            <a:r>
              <a:rPr lang="en-US" dirty="0"/>
              <a:t>your business model moving </a:t>
            </a:r>
            <a:r>
              <a:rPr lang="en-US" dirty="0" smtClean="0"/>
              <a:t>forward ?</a:t>
            </a:r>
            <a:endParaRPr lang="en-US" dirty="0"/>
          </a:p>
          <a:p>
            <a:r>
              <a:rPr lang="en-US" dirty="0"/>
              <a:t>a</a:t>
            </a:r>
            <a:r>
              <a:rPr lang="en-US" dirty="0" smtClean="0"/>
              <a:t>re </a:t>
            </a:r>
            <a:r>
              <a:rPr lang="en-US" dirty="0"/>
              <a:t>all </a:t>
            </a:r>
            <a:r>
              <a:rPr lang="en-US" u="sng" dirty="0"/>
              <a:t>users treated </a:t>
            </a:r>
            <a:r>
              <a:rPr lang="en-US" u="sng" dirty="0" smtClean="0"/>
              <a:t>equally</a:t>
            </a:r>
            <a:r>
              <a:rPr lang="en-US" dirty="0" smtClean="0"/>
              <a:t> ? if not - and </a:t>
            </a:r>
            <a:r>
              <a:rPr lang="en-US" dirty="0"/>
              <a:t>your algorithms and predictive technologies prioritize </a:t>
            </a:r>
            <a:r>
              <a:rPr lang="en-US" dirty="0" smtClean="0"/>
              <a:t>certain information </a:t>
            </a:r>
            <a:r>
              <a:rPr lang="en-US" dirty="0"/>
              <a:t>or sets prices or access differently for different </a:t>
            </a:r>
            <a:r>
              <a:rPr lang="en-US" dirty="0" smtClean="0"/>
              <a:t>users - how </a:t>
            </a:r>
            <a:r>
              <a:rPr lang="en-US" dirty="0"/>
              <a:t>would you handle </a:t>
            </a:r>
            <a:r>
              <a:rPr lang="en-US" dirty="0" smtClean="0"/>
              <a:t>consumer demands </a:t>
            </a:r>
            <a:r>
              <a:rPr lang="en-US" dirty="0"/>
              <a:t>or government regulations that require all users be treated equally, or at </a:t>
            </a:r>
            <a:r>
              <a:rPr lang="en-US" dirty="0" smtClean="0"/>
              <a:t>least </a:t>
            </a:r>
            <a:r>
              <a:rPr lang="fr-BE" dirty="0" err="1" smtClean="0"/>
              <a:t>transparently</a:t>
            </a:r>
            <a:r>
              <a:rPr lang="fr-BE" dirty="0" smtClean="0"/>
              <a:t> </a:t>
            </a:r>
            <a:r>
              <a:rPr lang="fr-BE" dirty="0" err="1" smtClean="0"/>
              <a:t>unequally</a:t>
            </a:r>
            <a:r>
              <a:rPr lang="fr-BE" dirty="0" smtClean="0"/>
              <a:t> ?</a:t>
            </a:r>
            <a:endParaRPr lang="fr-BE"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88</a:t>
            </a:fld>
            <a:endParaRPr lang="fr-BE"/>
          </a:p>
        </p:txBody>
      </p:sp>
    </p:spTree>
    <p:extLst>
      <p:ext uri="{BB962C8B-B14F-4D97-AF65-F5344CB8AC3E}">
        <p14:creationId xmlns:p14="http://schemas.microsoft.com/office/powerpoint/2010/main" val="41041703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312" y="267643"/>
            <a:ext cx="6707088" cy="850106"/>
          </a:xfrm>
        </p:spPr>
        <p:txBody>
          <a:bodyPr>
            <a:normAutofit/>
          </a:bodyPr>
          <a:lstStyle/>
          <a:p>
            <a:r>
              <a:rPr lang="fr-BE" dirty="0" err="1" smtClean="0"/>
              <a:t>Hateful</a:t>
            </a:r>
            <a:r>
              <a:rPr lang="fr-BE" dirty="0" smtClean="0"/>
              <a:t> &amp; </a:t>
            </a:r>
            <a:r>
              <a:rPr lang="fr-BE" dirty="0" err="1" smtClean="0"/>
              <a:t>criminal</a:t>
            </a:r>
            <a:r>
              <a:rPr lang="fr-BE" dirty="0" smtClean="0"/>
              <a:t> </a:t>
            </a:r>
            <a:r>
              <a:rPr lang="fr-BE" dirty="0" err="1" smtClean="0"/>
              <a:t>actors</a:t>
            </a:r>
            <a:endParaRPr lang="fr-BE" dirty="0"/>
          </a:p>
        </p:txBody>
      </p:sp>
      <p:sp>
        <p:nvSpPr>
          <p:cNvPr id="3" name="Content Placeholder 2"/>
          <p:cNvSpPr>
            <a:spLocks noGrp="1"/>
          </p:cNvSpPr>
          <p:nvPr>
            <p:ph idx="1"/>
          </p:nvPr>
        </p:nvSpPr>
        <p:spPr/>
        <p:txBody>
          <a:bodyPr>
            <a:normAutofit fontScale="92500"/>
          </a:bodyPr>
          <a:lstStyle/>
          <a:p>
            <a:r>
              <a:rPr lang="en-US" dirty="0"/>
              <a:t>h</a:t>
            </a:r>
            <a:r>
              <a:rPr lang="en-US" dirty="0" smtClean="0"/>
              <a:t>ow </a:t>
            </a:r>
            <a:r>
              <a:rPr lang="en-US" dirty="0"/>
              <a:t>could someone </a:t>
            </a:r>
            <a:r>
              <a:rPr lang="en-US" u="sng" dirty="0" smtClean="0"/>
              <a:t>abuse</a:t>
            </a:r>
            <a:r>
              <a:rPr lang="en-US" dirty="0" smtClean="0"/>
              <a:t> </a:t>
            </a:r>
            <a:r>
              <a:rPr lang="en-US" dirty="0"/>
              <a:t>your technology to bully, stalk, or harass other </a:t>
            </a:r>
            <a:r>
              <a:rPr lang="en-US" dirty="0" smtClean="0"/>
              <a:t>people ?</a:t>
            </a:r>
            <a:endParaRPr lang="en-US" dirty="0"/>
          </a:p>
          <a:p>
            <a:r>
              <a:rPr lang="en-US" dirty="0"/>
              <a:t>w</a:t>
            </a:r>
            <a:r>
              <a:rPr lang="en-US" dirty="0" smtClean="0"/>
              <a:t>hat </a:t>
            </a:r>
            <a:r>
              <a:rPr lang="en-US" dirty="0"/>
              <a:t>new kinds of ransomware, theft, financial crimes, fraud, or other </a:t>
            </a:r>
            <a:r>
              <a:rPr lang="en-US" u="sng" dirty="0"/>
              <a:t>illegal </a:t>
            </a:r>
            <a:r>
              <a:rPr lang="en-US" u="sng" dirty="0" smtClean="0"/>
              <a:t>activity</a:t>
            </a:r>
            <a:r>
              <a:rPr lang="en-US" dirty="0" smtClean="0"/>
              <a:t> could </a:t>
            </a:r>
            <a:r>
              <a:rPr lang="en-US" dirty="0"/>
              <a:t>potentially arise in or around your </a:t>
            </a:r>
            <a:r>
              <a:rPr lang="en-US" dirty="0" smtClean="0"/>
              <a:t>tech ?</a:t>
            </a:r>
            <a:endParaRPr lang="en-US" dirty="0"/>
          </a:p>
          <a:p>
            <a:r>
              <a:rPr lang="en-US" dirty="0"/>
              <a:t>d</a:t>
            </a:r>
            <a:r>
              <a:rPr lang="en-US" dirty="0" smtClean="0"/>
              <a:t>o </a:t>
            </a:r>
            <a:r>
              <a:rPr lang="en-US" dirty="0"/>
              <a:t>technology makers have an ethical responsibility to make it harder for bad actors to </a:t>
            </a:r>
            <a:r>
              <a:rPr lang="en-US" dirty="0" smtClean="0"/>
              <a:t>act ?</a:t>
            </a:r>
            <a:endParaRPr lang="en-US" dirty="0"/>
          </a:p>
          <a:p>
            <a:r>
              <a:rPr lang="en-US" dirty="0"/>
              <a:t>h</a:t>
            </a:r>
            <a:r>
              <a:rPr lang="en-US" dirty="0" smtClean="0"/>
              <a:t>ow </a:t>
            </a:r>
            <a:r>
              <a:rPr lang="en-US" dirty="0"/>
              <a:t>could organized hate groups use your technology to </a:t>
            </a:r>
            <a:r>
              <a:rPr lang="en-US" u="sng" dirty="0"/>
              <a:t>spread hate</a:t>
            </a:r>
            <a:r>
              <a:rPr lang="en-US" dirty="0"/>
              <a:t>, recruit, or discriminate against </a:t>
            </a:r>
            <a:r>
              <a:rPr lang="en-US" dirty="0" smtClean="0"/>
              <a:t>others ? what </a:t>
            </a:r>
            <a:r>
              <a:rPr lang="en-US" dirty="0"/>
              <a:t>does organized hate look like on your platform or community or </a:t>
            </a:r>
            <a:r>
              <a:rPr lang="en-US" dirty="0" smtClean="0"/>
              <a:t>users ?</a:t>
            </a:r>
            <a:endParaRPr lang="en-US" dirty="0"/>
          </a:p>
          <a:p>
            <a:r>
              <a:rPr lang="en-US" dirty="0"/>
              <a:t>w</a:t>
            </a:r>
            <a:r>
              <a:rPr lang="en-US" dirty="0" smtClean="0"/>
              <a:t>hat </a:t>
            </a:r>
            <a:r>
              <a:rPr lang="en-US" dirty="0"/>
              <a:t>are the risks of your technology being </a:t>
            </a:r>
            <a:r>
              <a:rPr lang="en-US" u="sng" dirty="0" smtClean="0"/>
              <a:t>weaponized</a:t>
            </a:r>
            <a:r>
              <a:rPr lang="en-US" dirty="0" smtClean="0"/>
              <a:t> ? </a:t>
            </a:r>
            <a:r>
              <a:rPr lang="en-US" dirty="0"/>
              <a:t>w</a:t>
            </a:r>
            <a:r>
              <a:rPr lang="en-US" dirty="0" smtClean="0"/>
              <a:t>hat </a:t>
            </a:r>
            <a:r>
              <a:rPr lang="en-US" dirty="0"/>
              <a:t>responsibility do you have to prevent </a:t>
            </a:r>
            <a:r>
              <a:rPr lang="en-US" dirty="0" smtClean="0"/>
              <a:t>this ? </a:t>
            </a:r>
            <a:r>
              <a:rPr lang="en-US" dirty="0"/>
              <a:t>h</a:t>
            </a:r>
            <a:r>
              <a:rPr lang="en-US" dirty="0" smtClean="0"/>
              <a:t>ow </a:t>
            </a:r>
            <a:r>
              <a:rPr lang="en-US" dirty="0"/>
              <a:t>do you work to create regulations or international treaties to prevent the </a:t>
            </a:r>
            <a:r>
              <a:rPr lang="en-US" dirty="0" err="1"/>
              <a:t>weaponizing</a:t>
            </a:r>
            <a:r>
              <a:rPr lang="en-US" dirty="0"/>
              <a:t> of </a:t>
            </a:r>
            <a:r>
              <a:rPr lang="en-US" dirty="0" smtClean="0"/>
              <a:t>technology ?</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89</a:t>
            </a:fld>
            <a:endParaRPr lang="fr-BE"/>
          </a:p>
        </p:txBody>
      </p:sp>
    </p:spTree>
    <p:extLst>
      <p:ext uri="{BB962C8B-B14F-4D97-AF65-F5344CB8AC3E}">
        <p14:creationId xmlns:p14="http://schemas.microsoft.com/office/powerpoint/2010/main" val="278114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600" b="1" dirty="0" smtClean="0">
                  <a:solidFill>
                    <a:schemeClr val="bg1"/>
                  </a:solidFill>
                </a:rPr>
                <a:t>Medisch</a:t>
              </a:r>
              <a:endParaRPr lang="nl-BE" sz="1600" b="1" dirty="0">
                <a:solidFill>
                  <a:schemeClr val="bg1"/>
                </a:solidFill>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nl-BE" smtClean="0"/>
              <a:t>eGezondheid in de praktijk</a:t>
            </a:r>
            <a:endParaRPr lang="nl-BE" dirty="0"/>
          </a:p>
        </p:txBody>
      </p:sp>
      <p:grpSp>
        <p:nvGrpSpPr>
          <p:cNvPr id="108" name="Group 107"/>
          <p:cNvGrpSpPr>
            <a:grpSpLocks/>
          </p:cNvGrpSpPr>
          <p:nvPr/>
        </p:nvGrpSpPr>
        <p:grpSpPr bwMode="auto">
          <a:xfrm>
            <a:off x="482600" y="5135563"/>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endParaRPr>
              </a:p>
              <a:p>
                <a:pPr algn="ctr" fontAlgn="auto">
                  <a:spcBef>
                    <a:spcPts val="0"/>
                  </a:spcBef>
                  <a:spcAft>
                    <a:spcPts val="0"/>
                  </a:spcAft>
                  <a:defRPr/>
                </a:pPr>
                <a:r>
                  <a:rPr lang="nl-BE" dirty="0" err="1" smtClean="0">
                    <a:solidFill>
                      <a:schemeClr val="bg1"/>
                    </a:solidFill>
                  </a:rPr>
                  <a:t>Onderzoeks-resultaten</a:t>
                </a:r>
                <a:r>
                  <a:rPr lang="nl-BE" dirty="0">
                    <a:solidFill>
                      <a:schemeClr val="bg1"/>
                    </a:solidFill>
                  </a:rPr>
                  <a:t> </a:t>
                </a:r>
                <a:r>
                  <a:rPr lang="nl-BE" dirty="0" smtClean="0">
                    <a:solidFill>
                      <a:schemeClr val="bg1"/>
                    </a:solidFill>
                  </a:rPr>
                  <a:t>en verslagen</a:t>
                </a:r>
                <a:endParaRPr lang="nl-BE" dirty="0">
                  <a:solidFill>
                    <a:schemeClr val="bg1"/>
                  </a:solidFill>
                </a:endParaRPr>
              </a:p>
              <a:p>
                <a:pPr fontAlgn="auto">
                  <a:spcBef>
                    <a:spcPts val="0"/>
                  </a:spcBef>
                  <a:spcAft>
                    <a:spcPts val="0"/>
                  </a:spcAft>
                  <a:defRPr/>
                </a:pPr>
                <a:endParaRPr lang="nl-BE" dirty="0">
                  <a:solidFill>
                    <a:schemeClr val="tx1">
                      <a:lumMod val="95000"/>
                      <a:lumOff val="5000"/>
                    </a:schemeClr>
                  </a:solidFill>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fontAlgn="auto">
                  <a:spcBef>
                    <a:spcPts val="0"/>
                  </a:spcBef>
                  <a:spcAft>
                    <a:spcPts val="0"/>
                  </a:spcAft>
                  <a:defRPr/>
                </a:pPr>
                <a:r>
                  <a:rPr lang="nl-BE" dirty="0" smtClean="0">
                    <a:solidFill>
                      <a:schemeClr val="bg1"/>
                    </a:solidFill>
                  </a:rPr>
                  <a:t>Summary </a:t>
                </a:r>
                <a:r>
                  <a:rPr lang="nl-BE" dirty="0" err="1" smtClean="0">
                    <a:solidFill>
                      <a:schemeClr val="bg1"/>
                    </a:solidFill>
                  </a:rPr>
                  <a:t>electronic</a:t>
                </a:r>
                <a:r>
                  <a:rPr lang="nl-BE" dirty="0" smtClean="0">
                    <a:solidFill>
                      <a:schemeClr val="bg1"/>
                    </a:solidFill>
                  </a:rPr>
                  <a:t> health record (</a:t>
                </a:r>
                <a:r>
                  <a:rPr lang="nl-BE" dirty="0" err="1" smtClean="0">
                    <a:solidFill>
                      <a:schemeClr val="bg1"/>
                    </a:solidFill>
                  </a:rPr>
                  <a:t>SumEHR</a:t>
                </a:r>
                <a:r>
                  <a:rPr lang="nl-BE" dirty="0" smtClean="0">
                    <a:solidFill>
                      <a:schemeClr val="bg1"/>
                    </a:solidFill>
                  </a:rPr>
                  <a:t>)</a:t>
                </a:r>
                <a:endParaRPr lang="nl-BE" dirty="0">
                  <a:cs typeface="+mn-cs"/>
                </a:endParaRPr>
              </a:p>
              <a:p>
                <a:pPr fontAlgn="auto">
                  <a:spcBef>
                    <a:spcPts val="0"/>
                  </a:spcBef>
                  <a:spcAft>
                    <a:spcPts val="0"/>
                  </a:spcAft>
                  <a:defRPr/>
                </a:pPr>
                <a:endParaRPr lang="nl-BE" dirty="0">
                  <a:solidFill>
                    <a:schemeClr val="tx1">
                      <a:lumMod val="95000"/>
                      <a:lumOff val="5000"/>
                    </a:schemeClr>
                  </a:solidFill>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800" dirty="0">
                    <a:solidFill>
                      <a:schemeClr val="bg1"/>
                    </a:solidFill>
                    <a:latin typeface="+mn-lt"/>
                  </a:rPr>
                  <a:t>Medicatie-schema</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cs typeface="+mn-cs"/>
                </a:endParaRPr>
              </a:p>
              <a:p>
                <a:pPr marL="82550" algn="ctr" fontAlgn="auto">
                  <a:spcBef>
                    <a:spcPts val="0"/>
                  </a:spcBef>
                  <a:spcAft>
                    <a:spcPts val="0"/>
                  </a:spcAft>
                  <a:defRPr/>
                </a:pPr>
                <a:r>
                  <a:rPr lang="nl-BE" dirty="0">
                    <a:solidFill>
                      <a:schemeClr val="bg1"/>
                    </a:solidFill>
                    <a:cs typeface="+mn-cs"/>
                  </a:rPr>
                  <a:t>Richtlijnen en adviezen online beschikbaar</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nl-BE" sz="1000" dirty="0">
                  <a:solidFill>
                    <a:schemeClr val="bg1"/>
                  </a:solidFill>
                  <a:cs typeface="+mn-cs"/>
                </a:endParaRPr>
              </a:p>
              <a:p>
                <a:pPr marL="177800" algn="ctr" fontAlgn="auto">
                  <a:spcBef>
                    <a:spcPts val="0"/>
                  </a:spcBef>
                  <a:spcAft>
                    <a:spcPts val="0"/>
                  </a:spcAft>
                  <a:defRPr/>
                </a:pPr>
                <a:r>
                  <a:rPr lang="nl-BE" dirty="0">
                    <a:solidFill>
                      <a:schemeClr val="bg1"/>
                    </a:solidFill>
                    <a:cs typeface="+mn-cs"/>
                  </a:rPr>
                  <a:t>Elektronische verwijsbrieven</a:t>
                </a:r>
                <a:endParaRPr lang="nl-BE" dirty="0">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nl-BE" sz="1000" dirty="0">
                  <a:solidFill>
                    <a:schemeClr val="bg1"/>
                  </a:solidFill>
                  <a:cs typeface="+mn-cs"/>
                </a:endParaRPr>
              </a:p>
              <a:p>
                <a:pPr algn="ctr" fontAlgn="auto">
                  <a:spcBef>
                    <a:spcPts val="0"/>
                  </a:spcBef>
                  <a:spcAft>
                    <a:spcPts val="0"/>
                  </a:spcAft>
                  <a:defRPr/>
                </a:pPr>
                <a:r>
                  <a:rPr lang="nl-BE" dirty="0">
                    <a:solidFill>
                      <a:schemeClr val="bg1"/>
                    </a:solidFill>
                    <a:cs typeface="+mn-cs"/>
                  </a:rPr>
                  <a:t>Elektronische</a:t>
                </a:r>
                <a:r>
                  <a:rPr lang="nl-BE" dirty="0">
                    <a:cs typeface="+mn-cs"/>
                  </a:rPr>
                  <a:t> </a:t>
                </a:r>
                <a:r>
                  <a:rPr lang="nl-BE" dirty="0">
                    <a:solidFill>
                      <a:schemeClr val="bg1"/>
                    </a:solidFill>
                    <a:cs typeface="+mn-cs"/>
                  </a:rPr>
                  <a:t>voorschriften</a:t>
                </a:r>
                <a:endParaRPr lang="nl-BE" dirty="0">
                  <a:cs typeface="+mn-cs"/>
                </a:endParaRPr>
              </a:p>
              <a:p>
                <a:pPr fontAlgn="auto">
                  <a:spcBef>
                    <a:spcPts val="0"/>
                  </a:spcBef>
                  <a:spcAft>
                    <a:spcPts val="0"/>
                  </a:spcAft>
                  <a:defRPr/>
                </a:pPr>
                <a:endParaRPr lang="nl-BE" dirty="0">
                  <a:solidFill>
                    <a:schemeClr val="tx1">
                      <a:lumMod val="95000"/>
                      <a:lumOff val="5000"/>
                    </a:schemeClr>
                  </a:solidFill>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9</a:t>
            </a:fld>
            <a:endParaRPr lang="fr-BE"/>
          </a:p>
        </p:txBody>
      </p:sp>
    </p:spTree>
    <p:extLst>
      <p:ext uri="{BB962C8B-B14F-4D97-AF65-F5344CB8AC3E}">
        <p14:creationId xmlns:p14="http://schemas.microsoft.com/office/powerpoint/2010/main" val="407481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  Zijn private initiatieven voldoende ?</a:t>
            </a:r>
            <a:endParaRPr lang="fr-BE" dirty="0"/>
          </a:p>
        </p:txBody>
      </p:sp>
      <p:sp>
        <p:nvSpPr>
          <p:cNvPr id="3" name="Content Placeholder 2"/>
          <p:cNvSpPr>
            <a:spLocks noGrp="1"/>
          </p:cNvSpPr>
          <p:nvPr>
            <p:ph idx="1"/>
          </p:nvPr>
        </p:nvSpPr>
        <p:spPr/>
        <p:txBody>
          <a:bodyPr>
            <a:normAutofit lnSpcReduction="10000"/>
          </a:bodyPr>
          <a:lstStyle/>
          <a:p>
            <a:r>
              <a:rPr lang="fr-BE" dirty="0" err="1"/>
              <a:t>A</a:t>
            </a:r>
            <a:r>
              <a:rPr lang="fr-BE" dirty="0" err="1" smtClean="0"/>
              <a:t>antal</a:t>
            </a:r>
            <a:r>
              <a:rPr lang="fr-BE" dirty="0" smtClean="0"/>
              <a:t> internationale of supranationale </a:t>
            </a:r>
            <a:r>
              <a:rPr lang="fr-BE" dirty="0" err="1" smtClean="0"/>
              <a:t>organisaties</a:t>
            </a:r>
            <a:r>
              <a:rPr lang="fr-BE" dirty="0" smtClean="0"/>
              <a:t> en </a:t>
            </a:r>
            <a:r>
              <a:rPr lang="fr-BE" dirty="0" err="1" smtClean="0"/>
              <a:t>landen</a:t>
            </a:r>
            <a:r>
              <a:rPr lang="fr-BE" dirty="0" smtClean="0"/>
              <a:t> </a:t>
            </a:r>
            <a:r>
              <a:rPr lang="fr-BE" dirty="0" err="1" smtClean="0"/>
              <a:t>nemen</a:t>
            </a:r>
            <a:r>
              <a:rPr lang="fr-BE" dirty="0" smtClean="0"/>
              <a:t> </a:t>
            </a:r>
            <a:r>
              <a:rPr lang="fr-BE" dirty="0" err="1" smtClean="0"/>
              <a:t>initiatieven</a:t>
            </a:r>
            <a:endParaRPr lang="fr-BE" dirty="0" smtClean="0"/>
          </a:p>
          <a:p>
            <a:pPr lvl="1"/>
            <a:r>
              <a:rPr lang="fr-BE" dirty="0" smtClean="0"/>
              <a:t>EU </a:t>
            </a:r>
            <a:r>
              <a:rPr lang="fr-BE" dirty="0" err="1" smtClean="0"/>
              <a:t>adviesorganen</a:t>
            </a:r>
            <a:endParaRPr lang="fr-BE" dirty="0" smtClean="0"/>
          </a:p>
          <a:p>
            <a:pPr lvl="2"/>
            <a:r>
              <a:rPr lang="fr-BE" dirty="0" err="1" smtClean="0"/>
              <a:t>European</a:t>
            </a:r>
            <a:r>
              <a:rPr lang="fr-BE" dirty="0" smtClean="0"/>
              <a:t> Group on </a:t>
            </a:r>
            <a:r>
              <a:rPr lang="fr-BE" dirty="0" err="1" smtClean="0"/>
              <a:t>Ethics</a:t>
            </a:r>
            <a:r>
              <a:rPr lang="fr-BE" dirty="0" smtClean="0"/>
              <a:t> and Science: </a:t>
            </a:r>
            <a:r>
              <a:rPr lang="fr-BE" dirty="0" err="1" smtClean="0"/>
              <a:t>brede</a:t>
            </a:r>
            <a:r>
              <a:rPr lang="fr-BE" dirty="0" smtClean="0"/>
              <a:t> </a:t>
            </a:r>
            <a:r>
              <a:rPr lang="fr-BE" dirty="0" err="1" smtClean="0"/>
              <a:t>algemene</a:t>
            </a:r>
            <a:r>
              <a:rPr lang="fr-BE" dirty="0" smtClean="0"/>
              <a:t> scope </a:t>
            </a:r>
            <a:r>
              <a:rPr lang="fr-BE" dirty="0" err="1" smtClean="0"/>
              <a:t>waarvan</a:t>
            </a:r>
            <a:r>
              <a:rPr lang="fr-BE" dirty="0" smtClean="0"/>
              <a:t> ICT er maar </a:t>
            </a:r>
            <a:r>
              <a:rPr lang="fr-BE" dirty="0" err="1" smtClean="0"/>
              <a:t>één</a:t>
            </a:r>
            <a:r>
              <a:rPr lang="fr-BE" dirty="0" smtClean="0"/>
              <a:t> </a:t>
            </a:r>
            <a:r>
              <a:rPr lang="fr-BE" dirty="0" err="1" smtClean="0"/>
              <a:t>is</a:t>
            </a:r>
            <a:r>
              <a:rPr lang="fr-BE" dirty="0" smtClean="0"/>
              <a:t>, </a:t>
            </a:r>
            <a:r>
              <a:rPr lang="fr-BE" dirty="0" err="1" smtClean="0"/>
              <a:t>geen</a:t>
            </a:r>
            <a:r>
              <a:rPr lang="fr-BE" dirty="0" smtClean="0"/>
              <a:t> permanente </a:t>
            </a:r>
            <a:r>
              <a:rPr lang="fr-BE" dirty="0" err="1" smtClean="0"/>
              <a:t>aandacht</a:t>
            </a:r>
            <a:r>
              <a:rPr lang="fr-BE" dirty="0" smtClean="0"/>
              <a:t> </a:t>
            </a:r>
            <a:r>
              <a:rPr lang="fr-BE" dirty="0" err="1" smtClean="0"/>
              <a:t>voor</a:t>
            </a:r>
            <a:r>
              <a:rPr lang="fr-BE" dirty="0" smtClean="0"/>
              <a:t> ICT</a:t>
            </a:r>
          </a:p>
          <a:p>
            <a:pPr marL="1371600" lvl="3" indent="0">
              <a:buNone/>
            </a:pPr>
            <a:r>
              <a:rPr lang="fr-BE" dirty="0" err="1" smtClean="0"/>
              <a:t>zie</a:t>
            </a:r>
            <a:r>
              <a:rPr lang="fr-BE" dirty="0" smtClean="0"/>
              <a:t> </a:t>
            </a:r>
            <a:r>
              <a:rPr lang="fr-BE" dirty="0" smtClean="0">
                <a:hlinkClick r:id="rId2"/>
              </a:rPr>
              <a:t>http</a:t>
            </a:r>
            <a:r>
              <a:rPr lang="fr-BE" dirty="0">
                <a:hlinkClick r:id="rId2"/>
              </a:rPr>
              <a:t>://</a:t>
            </a:r>
            <a:r>
              <a:rPr lang="fr-BE" dirty="0" smtClean="0">
                <a:hlinkClick r:id="rId2"/>
              </a:rPr>
              <a:t>ec.europa.eu/research/ege/index.cfm</a:t>
            </a:r>
            <a:endParaRPr lang="fr-BE" dirty="0" smtClean="0"/>
          </a:p>
          <a:p>
            <a:pPr lvl="2"/>
            <a:r>
              <a:rPr lang="nl-BE" dirty="0" smtClean="0"/>
              <a:t>European AI Alliance</a:t>
            </a:r>
          </a:p>
          <a:p>
            <a:pPr marL="1371600" lvl="3" indent="0">
              <a:buNone/>
            </a:pPr>
            <a:r>
              <a:rPr lang="nl-BE" dirty="0" smtClean="0"/>
              <a:t>zie </a:t>
            </a:r>
            <a:r>
              <a:rPr lang="nl-BE" dirty="0" smtClean="0">
                <a:hlinkClick r:id="rId3"/>
              </a:rPr>
              <a:t>https://ec.europa.eu/digital-single-market/en/european-ai-alliance</a:t>
            </a:r>
            <a:endParaRPr lang="nl-BE" dirty="0" smtClean="0"/>
          </a:p>
          <a:p>
            <a:pPr lvl="1"/>
            <a:r>
              <a:rPr lang="fr-BE" dirty="0" smtClean="0"/>
              <a:t>UK: Centre for data </a:t>
            </a:r>
            <a:r>
              <a:rPr lang="fr-BE" dirty="0" err="1" smtClean="0"/>
              <a:t>ethics</a:t>
            </a:r>
            <a:r>
              <a:rPr lang="fr-BE" dirty="0"/>
              <a:t> </a:t>
            </a:r>
            <a:r>
              <a:rPr lang="fr-BE" dirty="0" smtClean="0"/>
              <a:t>and innovation</a:t>
            </a:r>
          </a:p>
          <a:p>
            <a:pPr marL="914400" lvl="2" indent="0">
              <a:buNone/>
            </a:pPr>
            <a:r>
              <a:rPr lang="fr-BE" dirty="0" err="1" smtClean="0"/>
              <a:t>zie</a:t>
            </a:r>
            <a:r>
              <a:rPr lang="fr-BE" dirty="0" smtClean="0"/>
              <a:t> </a:t>
            </a:r>
            <a:r>
              <a:rPr lang="fr-BE" dirty="0">
                <a:hlinkClick r:id="rId4"/>
              </a:rPr>
              <a:t>https://</a:t>
            </a:r>
            <a:r>
              <a:rPr lang="fr-BE" dirty="0" smtClean="0">
                <a:hlinkClick r:id="rId4"/>
              </a:rPr>
              <a:t>www.gov.uk/government/consultations/consultation-on-the-centre-for-data-ethics-and-innovation</a:t>
            </a:r>
            <a:r>
              <a:rPr lang="fr-BE" dirty="0" smtClean="0"/>
              <a:t> </a:t>
            </a:r>
          </a:p>
          <a:p>
            <a:r>
              <a:rPr lang="fr-BE" dirty="0" err="1" smtClean="0"/>
              <a:t>Soortgelijk</a:t>
            </a:r>
            <a:r>
              <a:rPr lang="fr-BE" dirty="0" smtClean="0"/>
              <a:t> </a:t>
            </a:r>
            <a:r>
              <a:rPr lang="fr-BE" dirty="0" err="1" smtClean="0"/>
              <a:t>initiatief</a:t>
            </a:r>
            <a:r>
              <a:rPr lang="fr-BE" dirty="0" smtClean="0"/>
              <a:t> te </a:t>
            </a:r>
            <a:r>
              <a:rPr lang="fr-BE" dirty="0" err="1" smtClean="0"/>
              <a:t>overwegen</a:t>
            </a:r>
            <a:r>
              <a:rPr lang="fr-BE" dirty="0" smtClean="0"/>
              <a:t> ? of impact </a:t>
            </a:r>
            <a:r>
              <a:rPr lang="fr-BE" dirty="0" err="1" smtClean="0"/>
              <a:t>verwerven</a:t>
            </a:r>
            <a:r>
              <a:rPr lang="fr-BE" dirty="0" smtClean="0"/>
              <a:t> in EU </a:t>
            </a:r>
            <a:r>
              <a:rPr lang="fr-BE" dirty="0" err="1" smtClean="0"/>
              <a:t>adviesorganen</a:t>
            </a:r>
            <a:r>
              <a:rPr lang="fr-BE" dirty="0" smtClean="0"/>
              <a:t> ?</a:t>
            </a:r>
          </a:p>
          <a:p>
            <a:endParaRPr lang="fr-BE" dirty="0" smtClean="0"/>
          </a:p>
          <a:p>
            <a:endParaRPr lang="fr-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90</a:t>
            </a:fld>
            <a:endParaRPr lang="fr-BE"/>
          </a:p>
        </p:txBody>
      </p:sp>
    </p:spTree>
    <p:extLst>
      <p:ext uri="{BB962C8B-B14F-4D97-AF65-F5344CB8AC3E}">
        <p14:creationId xmlns:p14="http://schemas.microsoft.com/office/powerpoint/2010/main" val="7151440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Is ‘slim’ </a:t>
            </a:r>
            <a:r>
              <a:rPr lang="fr-BE" dirty="0" err="1" smtClean="0"/>
              <a:t>reguleerbaar</a:t>
            </a:r>
            <a:r>
              <a:rPr lang="fr-BE" dirty="0" smtClean="0"/>
              <a:t> ?</a:t>
            </a:r>
            <a:endParaRPr lang="en-US" dirty="0"/>
          </a:p>
        </p:txBody>
      </p:sp>
      <p:sp>
        <p:nvSpPr>
          <p:cNvPr id="14" name="Content Placeholder 13"/>
          <p:cNvSpPr>
            <a:spLocks noGrp="1"/>
          </p:cNvSpPr>
          <p:nvPr>
            <p:ph idx="1"/>
          </p:nvPr>
        </p:nvSpPr>
        <p:spPr/>
        <p:txBody>
          <a:bodyPr/>
          <a:lstStyle/>
          <a:p>
            <a:endParaRPr lang="fr-BE"/>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6555"/>
            <a:ext cx="9144000" cy="5484813"/>
          </a:xfrm>
          <a:prstGeom prst="rect">
            <a:avLst/>
          </a:prstGeom>
        </p:spPr>
      </p:pic>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91</a:t>
            </a:fld>
            <a:endParaRPr lang="fr-BE"/>
          </a:p>
        </p:txBody>
      </p:sp>
    </p:spTree>
    <p:extLst>
      <p:ext uri="{BB962C8B-B14F-4D97-AF65-F5344CB8AC3E}">
        <p14:creationId xmlns:p14="http://schemas.microsoft.com/office/powerpoint/2010/main" val="38272981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Is ‘slim’ reguleerbaar ?</a:t>
            </a:r>
            <a:endParaRPr lang="fr-B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91680" y="1052736"/>
            <a:ext cx="5899356" cy="5255989"/>
          </a:xfrm>
        </p:spPr>
      </p:pic>
      <p:sp>
        <p:nvSpPr>
          <p:cNvPr id="7" name="TextBox 6"/>
          <p:cNvSpPr txBox="1"/>
          <p:nvPr/>
        </p:nvSpPr>
        <p:spPr>
          <a:xfrm>
            <a:off x="1494474" y="6323077"/>
            <a:ext cx="6696744" cy="461665"/>
          </a:xfrm>
          <a:prstGeom prst="rect">
            <a:avLst/>
          </a:prstGeom>
          <a:noFill/>
        </p:spPr>
        <p:txBody>
          <a:bodyPr wrap="square" rtlCol="0">
            <a:spAutoFit/>
          </a:bodyPr>
          <a:lstStyle/>
          <a:p>
            <a:r>
              <a:rPr lang="fr-BE" sz="1200" dirty="0" smtClean="0"/>
              <a:t>Matthew Scherer  - </a:t>
            </a:r>
            <a:r>
              <a:rPr lang="en-US" sz="1200" b="1" dirty="0"/>
              <a:t>REGULATING ARTIFICIAL INTELLIGENCE SYSTEMS: RISKS</a:t>
            </a:r>
            <a:r>
              <a:rPr lang="en-US" sz="1200" b="1" dirty="0" smtClean="0"/>
              <a:t>, </a:t>
            </a:r>
            <a:r>
              <a:rPr lang="fr-BE" sz="1200" b="1" dirty="0" smtClean="0"/>
              <a:t>CHALLENGES</a:t>
            </a:r>
            <a:r>
              <a:rPr lang="fr-BE" sz="1200" b="1" dirty="0"/>
              <a:t>, COMPETENCIES, AND </a:t>
            </a:r>
            <a:r>
              <a:rPr lang="fr-BE" sz="1200" b="1" dirty="0" smtClean="0"/>
              <a:t>STRATEGIES -</a:t>
            </a:r>
            <a:r>
              <a:rPr lang="en-US" sz="1200" i="1" dirty="0"/>
              <a:t>Harvard Journal of Law &amp; Technology</a:t>
            </a:r>
            <a:endParaRPr lang="fr-BE" sz="1200" dirty="0"/>
          </a:p>
        </p:txBody>
      </p:sp>
      <p:sp>
        <p:nvSpPr>
          <p:cNvPr id="3" name="Date Placeholder 2"/>
          <p:cNvSpPr>
            <a:spLocks noGrp="1"/>
          </p:cNvSpPr>
          <p:nvPr>
            <p:ph type="dt" sz="half" idx="10"/>
          </p:nvPr>
        </p:nvSpPr>
        <p:spPr/>
        <p:txBody>
          <a:bodyPr/>
          <a:lstStyle/>
          <a:p>
            <a:r>
              <a:rPr lang="fr-FR" smtClean="0"/>
              <a:t>30/03/2019</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t>92</a:t>
            </a:fld>
            <a:endParaRPr lang="fr-BE"/>
          </a:p>
        </p:txBody>
      </p:sp>
    </p:spTree>
    <p:extLst>
      <p:ext uri="{BB962C8B-B14F-4D97-AF65-F5344CB8AC3E}">
        <p14:creationId xmlns:p14="http://schemas.microsoft.com/office/powerpoint/2010/main" val="41403018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Is ‘slim’ reguleerbaar ?</a:t>
            </a:r>
            <a:endParaRPr lang="fr-BE" dirty="0"/>
          </a:p>
        </p:txBody>
      </p:sp>
      <p:sp>
        <p:nvSpPr>
          <p:cNvPr id="3" name="Content Placeholder 2"/>
          <p:cNvSpPr>
            <a:spLocks noGrp="1"/>
          </p:cNvSpPr>
          <p:nvPr>
            <p:ph idx="1"/>
          </p:nvPr>
        </p:nvSpPr>
        <p:spPr/>
        <p:txBody>
          <a:bodyPr/>
          <a:lstStyle/>
          <a:p>
            <a:r>
              <a:rPr lang="nl-BE" smtClean="0"/>
              <a:t>Moeilijkheid om AI te definiëren</a:t>
            </a:r>
          </a:p>
          <a:p>
            <a:endParaRPr lang="nl-BE" smtClean="0"/>
          </a:p>
          <a:p>
            <a:r>
              <a:rPr lang="nl-BE" smtClean="0"/>
              <a:t>AI is vaak autonoom en werkt op creatieve wijze (bv. reinforcement learning) =&gt; mogelijke negatieve gevolgen zijn moeilijk tot niet voorzienbaar</a:t>
            </a:r>
          </a:p>
          <a:p>
            <a:endParaRPr lang="nl-BE" smtClean="0"/>
          </a:p>
          <a:p>
            <a:r>
              <a:rPr lang="nl-BE" smtClean="0"/>
              <a:t>Kan AI in bepaalde omstandigheden zo gaan werken dat er geen controle meer op bestaat of kan bestaan ?</a:t>
            </a:r>
          </a:p>
          <a:p>
            <a:endParaRPr lang="nl-BE" smtClean="0"/>
          </a:p>
          <a:p>
            <a:r>
              <a:rPr lang="nl-BE" smtClean="0"/>
              <a:t>AI-initiatieven kunnen quasi onopgemerkt starten, kunnen verspreid zijn over meerdere staten, of zijn gebeurlijk onmogelijk in hun werking te doorgronden</a:t>
            </a:r>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93</a:t>
            </a:fld>
            <a:endParaRPr lang="fr-BE"/>
          </a:p>
        </p:txBody>
      </p:sp>
    </p:spTree>
    <p:extLst>
      <p:ext uri="{BB962C8B-B14F-4D97-AF65-F5344CB8AC3E}">
        <p14:creationId xmlns:p14="http://schemas.microsoft.com/office/powerpoint/2010/main" val="14475727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Basisprincipes eventuele regulering</a:t>
            </a:r>
            <a:endParaRPr lang="nl-BE" dirty="0"/>
          </a:p>
        </p:txBody>
      </p:sp>
      <p:sp>
        <p:nvSpPr>
          <p:cNvPr id="3" name="Tijdelijke aanduiding voor inhoud 2"/>
          <p:cNvSpPr>
            <a:spLocks noGrp="1"/>
          </p:cNvSpPr>
          <p:nvPr>
            <p:ph idx="1"/>
          </p:nvPr>
        </p:nvSpPr>
        <p:spPr/>
        <p:txBody>
          <a:bodyPr/>
          <a:lstStyle/>
          <a:p>
            <a:r>
              <a:rPr lang="nl-BE" dirty="0" smtClean="0"/>
              <a:t>Opportuniteiten benutten, risico’s vermijden</a:t>
            </a:r>
          </a:p>
          <a:p>
            <a:endParaRPr lang="nl-BE" dirty="0" smtClean="0"/>
          </a:p>
          <a:p>
            <a:r>
              <a:rPr lang="nl-BE" dirty="0" smtClean="0"/>
              <a:t>Internationale regeling en handhaving</a:t>
            </a:r>
          </a:p>
          <a:p>
            <a:endParaRPr lang="nl-BE" dirty="0" smtClean="0"/>
          </a:p>
          <a:p>
            <a:r>
              <a:rPr lang="nl-BE" dirty="0" smtClean="0"/>
              <a:t>Duurzame, </a:t>
            </a:r>
            <a:r>
              <a:rPr lang="nl-BE" dirty="0" err="1" smtClean="0"/>
              <a:t>technologieneutrale</a:t>
            </a:r>
            <a:r>
              <a:rPr lang="nl-BE" dirty="0" smtClean="0"/>
              <a:t> regeling</a:t>
            </a:r>
          </a:p>
          <a:p>
            <a:endParaRPr lang="nl-BE" dirty="0" smtClean="0"/>
          </a:p>
          <a:p>
            <a:r>
              <a:rPr lang="nl-BE" dirty="0" smtClean="0"/>
              <a:t>Eerder organisatorische systeembenadering dan snel verouderende inhoudelijke principes (‘</a:t>
            </a:r>
            <a:r>
              <a:rPr lang="nl-BE" dirty="0" err="1" smtClean="0"/>
              <a:t>moral</a:t>
            </a:r>
            <a:r>
              <a:rPr lang="nl-BE" dirty="0" smtClean="0"/>
              <a:t> machines’)</a:t>
            </a:r>
          </a:p>
          <a:p>
            <a:endParaRPr lang="nl-BE" dirty="0" smtClean="0"/>
          </a:p>
          <a:p>
            <a:r>
              <a:rPr lang="nl-BE" dirty="0" smtClean="0"/>
              <a:t>Nadruk op </a:t>
            </a:r>
            <a:r>
              <a:rPr lang="nl-BE" dirty="0" err="1" smtClean="0"/>
              <a:t>by</a:t>
            </a:r>
            <a:r>
              <a:rPr lang="nl-BE" dirty="0" smtClean="0"/>
              <a:t> design aanpak</a:t>
            </a:r>
          </a:p>
          <a:p>
            <a:endParaRPr lang="nl-BE" dirty="0" smtClean="0"/>
          </a:p>
          <a:p>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94</a:t>
            </a:fld>
            <a:endParaRPr lang="fr-BE"/>
          </a:p>
        </p:txBody>
      </p:sp>
    </p:spTree>
    <p:extLst>
      <p:ext uri="{BB962C8B-B14F-4D97-AF65-F5344CB8AC3E}">
        <p14:creationId xmlns:p14="http://schemas.microsoft.com/office/powerpoint/2010/main" val="32269134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200" dirty="0" err="1" smtClean="0"/>
              <a:t>Doorgedreven</a:t>
            </a:r>
            <a:r>
              <a:rPr lang="fr-BE" sz="3200" dirty="0" smtClean="0"/>
              <a:t> </a:t>
            </a:r>
            <a:r>
              <a:rPr lang="fr-BE" sz="3200" dirty="0" err="1" smtClean="0"/>
              <a:t>gebruik</a:t>
            </a:r>
            <a:r>
              <a:rPr lang="fr-BE" sz="3200" dirty="0" smtClean="0"/>
              <a:t> </a:t>
            </a:r>
            <a:r>
              <a:rPr lang="fr-BE" sz="3200" dirty="0" err="1" smtClean="0"/>
              <a:t>vergt</a:t>
            </a:r>
            <a:r>
              <a:rPr lang="fr-BE" sz="3200" dirty="0" smtClean="0"/>
              <a:t> </a:t>
            </a:r>
            <a:r>
              <a:rPr lang="fr-BE" sz="3200" dirty="0" err="1" smtClean="0"/>
              <a:t>door</a:t>
            </a:r>
            <a:r>
              <a:rPr lang="fr-BE" sz="3200" dirty="0" smtClean="0"/>
              <a:t>-</a:t>
            </a:r>
            <a:br>
              <a:rPr lang="fr-BE" sz="3200" dirty="0" smtClean="0"/>
            </a:br>
            <a:r>
              <a:rPr lang="fr-BE" sz="3200" dirty="0" err="1" smtClean="0"/>
              <a:t>gedreven</a:t>
            </a:r>
            <a:r>
              <a:rPr lang="fr-BE" sz="3200" dirty="0" smtClean="0"/>
              <a:t> </a:t>
            </a:r>
            <a:r>
              <a:rPr lang="fr-BE" sz="3200" dirty="0" err="1" smtClean="0"/>
              <a:t>beschermingsmaatregelen</a:t>
            </a:r>
            <a:endParaRPr lang="fr-BE" sz="3200" dirty="0"/>
          </a:p>
        </p:txBody>
      </p:sp>
      <p:grpSp>
        <p:nvGrpSpPr>
          <p:cNvPr id="8" name="Group 7"/>
          <p:cNvGrpSpPr/>
          <p:nvPr/>
        </p:nvGrpSpPr>
        <p:grpSpPr>
          <a:xfrm>
            <a:off x="2410120" y="1685728"/>
            <a:ext cx="6304888" cy="4167070"/>
            <a:chOff x="1475656" y="1916832"/>
            <a:chExt cx="6304888" cy="4167070"/>
          </a:xfrm>
        </p:grpSpPr>
        <p:sp>
          <p:nvSpPr>
            <p:cNvPr id="6" name="Down Arrow 5"/>
            <p:cNvSpPr/>
            <p:nvPr/>
          </p:nvSpPr>
          <p:spPr>
            <a:xfrm flipV="1">
              <a:off x="1475656" y="1916832"/>
              <a:ext cx="144016" cy="410445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BE"/>
            </a:p>
          </p:txBody>
        </p:sp>
        <p:sp>
          <p:nvSpPr>
            <p:cNvPr id="7" name="Down Arrow 6"/>
            <p:cNvSpPr/>
            <p:nvPr/>
          </p:nvSpPr>
          <p:spPr>
            <a:xfrm rot="5400000" flipV="1">
              <a:off x="4576188" y="2879546"/>
              <a:ext cx="144016" cy="62646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BE"/>
            </a:p>
          </p:txBody>
        </p:sp>
      </p:grpSp>
      <p:sp>
        <p:nvSpPr>
          <p:cNvPr id="12" name="Rectangle 11"/>
          <p:cNvSpPr/>
          <p:nvPr/>
        </p:nvSpPr>
        <p:spPr>
          <a:xfrm>
            <a:off x="2482128" y="5852799"/>
            <a:ext cx="6194328" cy="384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TextBox 12"/>
          <p:cNvSpPr txBox="1"/>
          <p:nvPr/>
        </p:nvSpPr>
        <p:spPr>
          <a:xfrm>
            <a:off x="2554136" y="5873976"/>
            <a:ext cx="6351226" cy="369332"/>
          </a:xfrm>
          <a:prstGeom prst="rect">
            <a:avLst/>
          </a:prstGeom>
          <a:noFill/>
        </p:spPr>
        <p:txBody>
          <a:bodyPr wrap="none" rtlCol="0">
            <a:spAutoFit/>
          </a:bodyPr>
          <a:lstStyle/>
          <a:p>
            <a:r>
              <a:rPr lang="fr-BE" dirty="0" err="1" smtClean="0"/>
              <a:t>Weinig</a:t>
            </a:r>
            <a:r>
              <a:rPr lang="fr-BE" dirty="0" smtClean="0"/>
              <a:t> </a:t>
            </a:r>
            <a:r>
              <a:rPr lang="fr-BE" dirty="0" err="1" smtClean="0"/>
              <a:t>gevoelig</a:t>
            </a:r>
            <a:r>
              <a:rPr lang="fr-BE" dirty="0" smtClean="0"/>
              <a:t> - </a:t>
            </a:r>
            <a:r>
              <a:rPr lang="fr-BE" dirty="0" err="1" smtClean="0"/>
              <a:t>beperkt</a:t>
            </a:r>
            <a:r>
              <a:rPr lang="fr-BE" dirty="0" smtClean="0"/>
              <a:t>                         </a:t>
            </a:r>
            <a:r>
              <a:rPr lang="fr-BE" dirty="0" err="1"/>
              <a:t>U</a:t>
            </a:r>
            <a:r>
              <a:rPr lang="fr-BE" dirty="0" err="1" smtClean="0"/>
              <a:t>iterst</a:t>
            </a:r>
            <a:r>
              <a:rPr lang="fr-BE" dirty="0" smtClean="0"/>
              <a:t> </a:t>
            </a:r>
            <a:r>
              <a:rPr lang="fr-BE" dirty="0" err="1" smtClean="0"/>
              <a:t>gevoelig</a:t>
            </a:r>
            <a:r>
              <a:rPr lang="fr-BE" dirty="0" smtClean="0"/>
              <a:t> - </a:t>
            </a:r>
            <a:r>
              <a:rPr lang="fr-BE" dirty="0" err="1" smtClean="0"/>
              <a:t>massaal</a:t>
            </a:r>
            <a:endParaRPr lang="fr-BE" dirty="0"/>
          </a:p>
        </p:txBody>
      </p:sp>
      <p:sp>
        <p:nvSpPr>
          <p:cNvPr id="14" name="TextBox 13"/>
          <p:cNvSpPr txBox="1"/>
          <p:nvPr/>
        </p:nvSpPr>
        <p:spPr>
          <a:xfrm>
            <a:off x="827584" y="1916832"/>
            <a:ext cx="1582536" cy="4247317"/>
          </a:xfrm>
          <a:prstGeom prst="rect">
            <a:avLst/>
          </a:prstGeom>
          <a:noFill/>
        </p:spPr>
        <p:txBody>
          <a:bodyPr wrap="square" rtlCol="0">
            <a:spAutoFit/>
          </a:bodyPr>
          <a:lstStyle/>
          <a:p>
            <a:r>
              <a:rPr lang="fr-BE" dirty="0" err="1" smtClean="0"/>
              <a:t>Doorgedreven</a:t>
            </a:r>
            <a:endParaRPr lang="fr-BE" dirty="0" smtClean="0"/>
          </a:p>
          <a:p>
            <a:r>
              <a:rPr lang="fr-BE" dirty="0" err="1" smtClean="0"/>
              <a:t>Bescherming</a:t>
            </a:r>
            <a:endParaRPr lang="fr-BE" dirty="0" smtClean="0"/>
          </a:p>
          <a:p>
            <a:endParaRPr lang="fr-BE" dirty="0"/>
          </a:p>
          <a:p>
            <a:endParaRPr lang="fr-BE" dirty="0" smtClean="0"/>
          </a:p>
          <a:p>
            <a:endParaRPr lang="fr-BE" dirty="0"/>
          </a:p>
          <a:p>
            <a:endParaRPr lang="fr-BE" dirty="0" smtClean="0"/>
          </a:p>
          <a:p>
            <a:r>
              <a:rPr lang="fr-BE" dirty="0" smtClean="0"/>
              <a:t>Standaard</a:t>
            </a:r>
          </a:p>
          <a:p>
            <a:r>
              <a:rPr lang="fr-BE" dirty="0" err="1" smtClean="0"/>
              <a:t>Bescherming</a:t>
            </a:r>
            <a:endParaRPr lang="fr-BE" dirty="0" smtClean="0"/>
          </a:p>
          <a:p>
            <a:endParaRPr lang="fr-BE" dirty="0"/>
          </a:p>
          <a:p>
            <a:endParaRPr lang="fr-BE" dirty="0" smtClean="0"/>
          </a:p>
          <a:p>
            <a:endParaRPr lang="fr-BE" dirty="0"/>
          </a:p>
          <a:p>
            <a:endParaRPr lang="fr-BE" dirty="0" smtClean="0"/>
          </a:p>
          <a:p>
            <a:r>
              <a:rPr lang="fr-BE" dirty="0" err="1" smtClean="0"/>
              <a:t>Matige</a:t>
            </a:r>
            <a:endParaRPr lang="fr-BE" dirty="0" smtClean="0"/>
          </a:p>
          <a:p>
            <a:r>
              <a:rPr lang="fr-BE" dirty="0" err="1" smtClean="0"/>
              <a:t>Bescherming</a:t>
            </a:r>
            <a:endParaRPr lang="fr-BE" dirty="0" smtClean="0"/>
          </a:p>
          <a:p>
            <a:endParaRPr lang="fr-BE" dirty="0"/>
          </a:p>
        </p:txBody>
      </p:sp>
      <p:sp>
        <p:nvSpPr>
          <p:cNvPr id="17" name="Rectangle 16"/>
          <p:cNvSpPr/>
          <p:nvPr/>
        </p:nvSpPr>
        <p:spPr>
          <a:xfrm>
            <a:off x="3275856" y="1556792"/>
            <a:ext cx="4104456"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TextBox 17"/>
          <p:cNvSpPr txBox="1"/>
          <p:nvPr/>
        </p:nvSpPr>
        <p:spPr>
          <a:xfrm>
            <a:off x="4151304" y="1664551"/>
            <a:ext cx="4381136" cy="1200329"/>
          </a:xfrm>
          <a:prstGeom prst="rect">
            <a:avLst/>
          </a:prstGeom>
          <a:noFill/>
        </p:spPr>
        <p:txBody>
          <a:bodyPr wrap="none" rtlCol="0">
            <a:spAutoFit/>
          </a:bodyPr>
          <a:lstStyle/>
          <a:p>
            <a:r>
              <a:rPr lang="fr-BE" sz="1200" dirty="0" err="1" smtClean="0"/>
              <a:t>Tussenkomst</a:t>
            </a:r>
            <a:r>
              <a:rPr lang="fr-BE" sz="1200" dirty="0" smtClean="0"/>
              <a:t> </a:t>
            </a:r>
            <a:r>
              <a:rPr lang="fr-BE" sz="1200" dirty="0" err="1"/>
              <a:t>o</a:t>
            </a:r>
            <a:r>
              <a:rPr lang="fr-BE" sz="1200" dirty="0" err="1" smtClean="0"/>
              <a:t>nafhankelijke</a:t>
            </a:r>
            <a:r>
              <a:rPr lang="fr-BE" sz="1200" dirty="0" smtClean="0"/>
              <a:t> </a:t>
            </a:r>
            <a:r>
              <a:rPr lang="fr-BE" sz="1200" dirty="0" err="1" smtClean="0"/>
              <a:t>Trusted</a:t>
            </a:r>
            <a:r>
              <a:rPr lang="fr-BE" sz="1200" dirty="0" smtClean="0"/>
              <a:t> </a:t>
            </a:r>
            <a:r>
              <a:rPr lang="fr-BE" sz="1200" dirty="0" err="1" smtClean="0"/>
              <a:t>Third</a:t>
            </a:r>
            <a:r>
              <a:rPr lang="fr-BE" sz="1200" dirty="0" smtClean="0"/>
              <a:t> Party (TTP)</a:t>
            </a:r>
          </a:p>
          <a:p>
            <a:r>
              <a:rPr lang="fr-BE" sz="1200" dirty="0" err="1"/>
              <a:t>Geïsoleerd</a:t>
            </a:r>
            <a:r>
              <a:rPr lang="fr-BE" sz="1200" dirty="0"/>
              <a:t> </a:t>
            </a:r>
            <a:r>
              <a:rPr lang="fr-BE" sz="1200" dirty="0" err="1"/>
              <a:t>netwerk</a:t>
            </a:r>
            <a:r>
              <a:rPr lang="fr-BE" sz="1200" dirty="0"/>
              <a:t> </a:t>
            </a:r>
            <a:br>
              <a:rPr lang="fr-BE" sz="1200" dirty="0"/>
            </a:br>
            <a:r>
              <a:rPr lang="fr-BE" sz="1200" dirty="0" err="1" smtClean="0"/>
              <a:t>Opdrachtgevers</a:t>
            </a:r>
            <a:r>
              <a:rPr lang="fr-BE" sz="1200" dirty="0" smtClean="0"/>
              <a:t> </a:t>
            </a:r>
            <a:r>
              <a:rPr lang="fr-BE" sz="1200" dirty="0" err="1" smtClean="0"/>
              <a:t>enkel</a:t>
            </a:r>
            <a:r>
              <a:rPr lang="fr-BE" sz="1200" dirty="0" smtClean="0"/>
              <a:t> </a:t>
            </a:r>
            <a:r>
              <a:rPr lang="fr-BE" sz="1200" dirty="0" err="1" smtClean="0"/>
              <a:t>toegang</a:t>
            </a:r>
            <a:r>
              <a:rPr lang="fr-BE" sz="1200" dirty="0" smtClean="0"/>
              <a:t> </a:t>
            </a:r>
            <a:r>
              <a:rPr lang="fr-BE" sz="1200" dirty="0" err="1" smtClean="0"/>
              <a:t>tot</a:t>
            </a:r>
            <a:r>
              <a:rPr lang="fr-BE" sz="1200" dirty="0" smtClean="0"/>
              <a:t> </a:t>
            </a:r>
            <a:r>
              <a:rPr lang="fr-BE" sz="1200" dirty="0" err="1" smtClean="0"/>
              <a:t>inzichten</a:t>
            </a:r>
            <a:r>
              <a:rPr lang="fr-BE" sz="1200" dirty="0" smtClean="0"/>
              <a:t>, niet </a:t>
            </a:r>
            <a:r>
              <a:rPr lang="fr-BE" sz="1200" dirty="0" err="1" smtClean="0"/>
              <a:t>tot</a:t>
            </a:r>
            <a:r>
              <a:rPr lang="fr-BE" sz="1200" dirty="0" smtClean="0"/>
              <a:t> data</a:t>
            </a:r>
          </a:p>
          <a:p>
            <a:r>
              <a:rPr lang="fr-BE" sz="1200" dirty="0" err="1" smtClean="0"/>
              <a:t>Resultaten</a:t>
            </a:r>
            <a:r>
              <a:rPr lang="fr-BE" sz="1200" dirty="0" smtClean="0"/>
              <a:t> </a:t>
            </a:r>
            <a:r>
              <a:rPr lang="fr-BE" sz="1200" dirty="0" err="1" smtClean="0"/>
              <a:t>tijdelijk</a:t>
            </a:r>
            <a:r>
              <a:rPr lang="fr-BE" sz="1200" dirty="0" smtClean="0"/>
              <a:t> in quarantaine </a:t>
            </a:r>
            <a:r>
              <a:rPr lang="fr-BE" sz="1200" dirty="0" err="1" smtClean="0"/>
              <a:t>tot</a:t>
            </a:r>
            <a:r>
              <a:rPr lang="fr-BE" sz="1200" dirty="0"/>
              <a:t> </a:t>
            </a:r>
            <a:r>
              <a:rPr lang="fr-BE" sz="1200" dirty="0" err="1" smtClean="0"/>
              <a:t>validatie</a:t>
            </a:r>
            <a:r>
              <a:rPr lang="fr-BE" sz="1200" dirty="0" smtClean="0"/>
              <a:t> op </a:t>
            </a:r>
            <a:r>
              <a:rPr lang="fr-BE" sz="1200" dirty="0" err="1" smtClean="0"/>
              <a:t>afwezigheid</a:t>
            </a:r>
            <a:r>
              <a:rPr lang="fr-BE" sz="1200" dirty="0" smtClean="0"/>
              <a:t> </a:t>
            </a:r>
            <a:r>
              <a:rPr lang="fr-BE" sz="1200" dirty="0" err="1" smtClean="0"/>
              <a:t>bias</a:t>
            </a:r>
            <a:endParaRPr lang="fr-BE" sz="1200" dirty="0" smtClean="0"/>
          </a:p>
          <a:p>
            <a:r>
              <a:rPr lang="fr-BE" sz="1200" dirty="0" err="1" smtClean="0"/>
              <a:t>Geavanceerde</a:t>
            </a:r>
            <a:r>
              <a:rPr lang="fr-BE" sz="1200" dirty="0" smtClean="0"/>
              <a:t> ‘</a:t>
            </a:r>
            <a:r>
              <a:rPr lang="fr-BE" sz="1200" dirty="0" err="1" smtClean="0"/>
              <a:t>privacy</a:t>
            </a:r>
            <a:r>
              <a:rPr lang="fr-BE" sz="1200" dirty="0" smtClean="0"/>
              <a:t> </a:t>
            </a:r>
            <a:r>
              <a:rPr lang="fr-BE" sz="1200" dirty="0" err="1" smtClean="0"/>
              <a:t>enhancing</a:t>
            </a:r>
            <a:r>
              <a:rPr lang="fr-BE" sz="1200" dirty="0" smtClean="0"/>
              <a:t> technologies’</a:t>
            </a:r>
            <a:br>
              <a:rPr lang="fr-BE" sz="1200" dirty="0" smtClean="0"/>
            </a:br>
            <a:r>
              <a:rPr lang="fr-BE" sz="1200" dirty="0" smtClean="0"/>
              <a:t>…</a:t>
            </a:r>
            <a:endParaRPr lang="fr-BE" sz="1200" dirty="0"/>
          </a:p>
        </p:txBody>
      </p:sp>
      <p:sp>
        <p:nvSpPr>
          <p:cNvPr id="3" name="Freeform 2"/>
          <p:cNvSpPr/>
          <p:nvPr/>
        </p:nvSpPr>
        <p:spPr>
          <a:xfrm>
            <a:off x="2836092" y="1685728"/>
            <a:ext cx="5878916" cy="3810000"/>
          </a:xfrm>
          <a:custGeom>
            <a:avLst/>
            <a:gdLst>
              <a:gd name="connsiteX0" fmla="*/ 0 w 5486400"/>
              <a:gd name="connsiteY0" fmla="*/ 3810000 h 3810000"/>
              <a:gd name="connsiteX1" fmla="*/ 2806700 w 5486400"/>
              <a:gd name="connsiteY1" fmla="*/ 3276600 h 3810000"/>
              <a:gd name="connsiteX2" fmla="*/ 4699000 w 5486400"/>
              <a:gd name="connsiteY2" fmla="*/ 1752600 h 3810000"/>
              <a:gd name="connsiteX3" fmla="*/ 5486400 w 5486400"/>
              <a:gd name="connsiteY3" fmla="*/ 0 h 3810000"/>
            </a:gdLst>
            <a:ahLst/>
            <a:cxnLst>
              <a:cxn ang="0">
                <a:pos x="connsiteX0" y="connsiteY0"/>
              </a:cxn>
              <a:cxn ang="0">
                <a:pos x="connsiteX1" y="connsiteY1"/>
              </a:cxn>
              <a:cxn ang="0">
                <a:pos x="connsiteX2" y="connsiteY2"/>
              </a:cxn>
              <a:cxn ang="0">
                <a:pos x="connsiteX3" y="connsiteY3"/>
              </a:cxn>
            </a:cxnLst>
            <a:rect l="l" t="t" r="r" b="b"/>
            <a:pathLst>
              <a:path w="5486400" h="3810000">
                <a:moveTo>
                  <a:pt x="0" y="3810000"/>
                </a:moveTo>
                <a:cubicBezTo>
                  <a:pt x="1011766" y="3714750"/>
                  <a:pt x="2023533" y="3619500"/>
                  <a:pt x="2806700" y="3276600"/>
                </a:cubicBezTo>
                <a:cubicBezTo>
                  <a:pt x="3589867" y="2933700"/>
                  <a:pt x="4252383" y="2298700"/>
                  <a:pt x="4699000" y="1752600"/>
                </a:cubicBezTo>
                <a:cubicBezTo>
                  <a:pt x="5145617" y="1206500"/>
                  <a:pt x="5316008" y="603250"/>
                  <a:pt x="5486400"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95</a:t>
            </a:fld>
            <a:endParaRPr lang="fr-BE"/>
          </a:p>
        </p:txBody>
      </p:sp>
    </p:spTree>
    <p:extLst>
      <p:ext uri="{BB962C8B-B14F-4D97-AF65-F5344CB8AC3E}">
        <p14:creationId xmlns:p14="http://schemas.microsoft.com/office/powerpoint/2010/main" val="36402200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Mogelijke aspecten van regulering</a:t>
            </a:r>
            <a:endParaRPr lang="nl-BE" dirty="0"/>
          </a:p>
        </p:txBody>
      </p:sp>
      <p:sp>
        <p:nvSpPr>
          <p:cNvPr id="3" name="Tijdelijke aanduiding voor inhoud 2"/>
          <p:cNvSpPr>
            <a:spLocks noGrp="1"/>
          </p:cNvSpPr>
          <p:nvPr>
            <p:ph idx="1"/>
          </p:nvPr>
        </p:nvSpPr>
        <p:spPr/>
        <p:txBody>
          <a:bodyPr/>
          <a:lstStyle/>
          <a:p>
            <a:r>
              <a:rPr lang="nl-BE" dirty="0"/>
              <a:t>V</a:t>
            </a:r>
            <a:r>
              <a:rPr lang="nl-BE" dirty="0" smtClean="0"/>
              <a:t>erplichtingen voor aanbieders</a:t>
            </a:r>
          </a:p>
          <a:p>
            <a:pPr lvl="1"/>
            <a:r>
              <a:rPr lang="nl-BE" dirty="0" err="1" smtClean="0"/>
              <a:t>by</a:t>
            </a:r>
            <a:r>
              <a:rPr lang="nl-BE" dirty="0" smtClean="0"/>
              <a:t> design maatregelen, zoals</a:t>
            </a:r>
          </a:p>
          <a:p>
            <a:pPr lvl="2"/>
            <a:r>
              <a:rPr lang="nl-BE" dirty="0" smtClean="0"/>
              <a:t>middelen van regie door gebruikers</a:t>
            </a:r>
          </a:p>
          <a:p>
            <a:pPr lvl="2"/>
            <a:r>
              <a:rPr lang="nl-BE" dirty="0" smtClean="0"/>
              <a:t>motivering bij beïnvloeding van gedrag</a:t>
            </a:r>
          </a:p>
          <a:p>
            <a:pPr lvl="2"/>
            <a:r>
              <a:rPr lang="nl-BE" dirty="0" smtClean="0"/>
              <a:t>aanmoediging van menselijk contact</a:t>
            </a:r>
          </a:p>
          <a:p>
            <a:pPr lvl="1"/>
            <a:r>
              <a:rPr lang="nl-BE" dirty="0" smtClean="0"/>
              <a:t>verantwoordelijkheid voor algoritmes/resultaat</a:t>
            </a:r>
          </a:p>
          <a:p>
            <a:pPr lvl="1"/>
            <a:r>
              <a:rPr lang="nl-BE" dirty="0" smtClean="0"/>
              <a:t>transparantie over algoritmes en open source</a:t>
            </a:r>
          </a:p>
          <a:p>
            <a:pPr lvl="2"/>
            <a:r>
              <a:rPr lang="nl-BE" dirty="0" smtClean="0"/>
              <a:t>mogelijkheid tot controle</a:t>
            </a:r>
          </a:p>
          <a:p>
            <a:pPr lvl="2"/>
            <a:r>
              <a:rPr lang="nl-BE" dirty="0" smtClean="0"/>
              <a:t>mogelijkheid tot aanpassing</a:t>
            </a:r>
          </a:p>
          <a:p>
            <a:pPr lvl="2"/>
            <a:r>
              <a:rPr lang="nl-BE" dirty="0" err="1" smtClean="0"/>
              <a:t>quid</a:t>
            </a:r>
            <a:r>
              <a:rPr lang="nl-BE" dirty="0" smtClean="0"/>
              <a:t> complexiteit ?</a:t>
            </a:r>
          </a:p>
          <a:p>
            <a:pPr lvl="1"/>
            <a:r>
              <a:rPr lang="fr-BE" dirty="0" err="1" smtClean="0"/>
              <a:t>kwaliteit</a:t>
            </a:r>
            <a:r>
              <a:rPr lang="fr-BE" dirty="0" smtClean="0"/>
              <a:t> van de </a:t>
            </a:r>
            <a:r>
              <a:rPr lang="fr-BE" dirty="0" err="1" smtClean="0"/>
              <a:t>gegevens</a:t>
            </a:r>
            <a:endParaRPr lang="fr-BE" dirty="0" smtClean="0"/>
          </a:p>
          <a:p>
            <a:pPr lvl="1"/>
            <a:r>
              <a:rPr lang="fr-BE" dirty="0" smtClean="0"/>
              <a:t>data destruction </a:t>
            </a:r>
            <a:r>
              <a:rPr lang="fr-BE" dirty="0" err="1" smtClean="0"/>
              <a:t>policies</a:t>
            </a:r>
            <a:endParaRPr lang="nl-BE" dirty="0" smtClean="0"/>
          </a:p>
          <a:p>
            <a:pPr lvl="1"/>
            <a:r>
              <a:rPr lang="nl-BE" dirty="0" smtClean="0"/>
              <a:t>bewaking door onafhankelijk ethicus</a:t>
            </a:r>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96</a:t>
            </a:fld>
            <a:endParaRPr lang="fr-BE"/>
          </a:p>
        </p:txBody>
      </p:sp>
    </p:spTree>
    <p:extLst>
      <p:ext uri="{BB962C8B-B14F-4D97-AF65-F5344CB8AC3E}">
        <p14:creationId xmlns:p14="http://schemas.microsoft.com/office/powerpoint/2010/main" val="41935893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Mogelijke aspecten van regulering</a:t>
            </a:r>
            <a:endParaRPr lang="nl-BE" dirty="0"/>
          </a:p>
        </p:txBody>
      </p:sp>
      <p:sp>
        <p:nvSpPr>
          <p:cNvPr id="3" name="Tijdelijke aanduiding voor inhoud 2"/>
          <p:cNvSpPr>
            <a:spLocks noGrp="1"/>
          </p:cNvSpPr>
          <p:nvPr>
            <p:ph idx="1"/>
          </p:nvPr>
        </p:nvSpPr>
        <p:spPr/>
        <p:txBody>
          <a:bodyPr/>
          <a:lstStyle/>
          <a:p>
            <a:r>
              <a:rPr lang="nl-BE" dirty="0"/>
              <a:t>R</a:t>
            </a:r>
            <a:r>
              <a:rPr lang="nl-BE" dirty="0" smtClean="0"/>
              <a:t>echten van betrokkenen</a:t>
            </a:r>
          </a:p>
          <a:p>
            <a:pPr lvl="1"/>
            <a:r>
              <a:rPr lang="nl-BE" dirty="0" smtClean="0"/>
              <a:t>permanente sensibilisering en vorming tot verantwoord gebruik</a:t>
            </a:r>
          </a:p>
          <a:p>
            <a:pPr lvl="1"/>
            <a:r>
              <a:rPr lang="nl-BE" dirty="0" smtClean="0"/>
              <a:t>recht op transparantie</a:t>
            </a:r>
          </a:p>
          <a:p>
            <a:pPr lvl="1"/>
            <a:r>
              <a:rPr lang="nl-BE" dirty="0" smtClean="0"/>
              <a:t>nieuwe </a:t>
            </a:r>
            <a:r>
              <a:rPr lang="nl-BE" dirty="0"/>
              <a:t>rechten </a:t>
            </a:r>
            <a:r>
              <a:rPr lang="nl-BE" dirty="0" smtClean="0"/>
              <a:t>(zie voorstel </a:t>
            </a:r>
            <a:r>
              <a:rPr lang="nl-BE" dirty="0" err="1"/>
              <a:t>Rathenau</a:t>
            </a:r>
            <a:r>
              <a:rPr lang="nl-BE" dirty="0"/>
              <a:t> Instituut in rapport aan Raad van </a:t>
            </a:r>
            <a:r>
              <a:rPr lang="nl-BE" dirty="0" smtClean="0"/>
              <a:t>Europa: </a:t>
            </a:r>
            <a:r>
              <a:rPr lang="nl-BE" dirty="0" smtClean="0">
                <a:hlinkClick r:id="rId2"/>
              </a:rPr>
              <a:t>https</a:t>
            </a:r>
            <a:r>
              <a:rPr lang="nl-BE" dirty="0">
                <a:hlinkClick r:id="rId2"/>
              </a:rPr>
              <a:t>://www.rathenau.nl/nl/digitale-samenleving/mensenrechten-het-robottijdperk</a:t>
            </a:r>
            <a:r>
              <a:rPr lang="nl-BE" dirty="0" smtClean="0"/>
              <a:t>)</a:t>
            </a:r>
            <a:endParaRPr lang="nl-BE" dirty="0"/>
          </a:p>
          <a:p>
            <a:pPr lvl="2"/>
            <a:r>
              <a:rPr lang="nl-BE" dirty="0"/>
              <a:t>recht niet gemeten, geanalyseerd of gecoacht te worden</a:t>
            </a:r>
          </a:p>
          <a:p>
            <a:pPr lvl="2"/>
            <a:r>
              <a:rPr lang="nl-BE" dirty="0"/>
              <a:t>recht op betekenisvol menselijk contact</a:t>
            </a:r>
          </a:p>
          <a:p>
            <a:pPr lvl="2"/>
            <a:endParaRPr lang="nl-BE" dirty="0" smtClean="0"/>
          </a:p>
          <a:p>
            <a:pPr lvl="2"/>
            <a:endParaRPr lang="nl-BE" dirty="0" smtClean="0"/>
          </a:p>
          <a:p>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97</a:t>
            </a:fld>
            <a:endParaRPr lang="fr-BE"/>
          </a:p>
        </p:txBody>
      </p:sp>
    </p:spTree>
    <p:extLst>
      <p:ext uri="{BB962C8B-B14F-4D97-AF65-F5344CB8AC3E}">
        <p14:creationId xmlns:p14="http://schemas.microsoft.com/office/powerpoint/2010/main" val="40680696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Mogelijke aspecten van regulering</a:t>
            </a:r>
            <a:endParaRPr lang="nl-BE" dirty="0"/>
          </a:p>
        </p:txBody>
      </p:sp>
      <p:sp>
        <p:nvSpPr>
          <p:cNvPr id="3" name="Tijdelijke aanduiding voor inhoud 2"/>
          <p:cNvSpPr>
            <a:spLocks noGrp="1"/>
          </p:cNvSpPr>
          <p:nvPr>
            <p:ph idx="1"/>
          </p:nvPr>
        </p:nvSpPr>
        <p:spPr/>
        <p:txBody>
          <a:bodyPr>
            <a:normAutofit lnSpcReduction="10000"/>
          </a:bodyPr>
          <a:lstStyle/>
          <a:p>
            <a:r>
              <a:rPr lang="nl-BE" dirty="0"/>
              <a:t>I</a:t>
            </a:r>
            <a:r>
              <a:rPr lang="nl-BE" dirty="0" smtClean="0"/>
              <a:t>nformatieveiligheid</a:t>
            </a:r>
          </a:p>
          <a:p>
            <a:pPr lvl="1"/>
            <a:r>
              <a:rPr lang="nl-BE" dirty="0" smtClean="0"/>
              <a:t>gebruikers- en toegangsbeheer</a:t>
            </a:r>
          </a:p>
          <a:p>
            <a:pPr lvl="1"/>
            <a:r>
              <a:rPr lang="nl-BE" dirty="0" smtClean="0"/>
              <a:t>(dynamische her)</a:t>
            </a:r>
            <a:r>
              <a:rPr lang="nl-BE" dirty="0" err="1" smtClean="0"/>
              <a:t>vercijfering</a:t>
            </a:r>
            <a:endParaRPr lang="nl-BE" dirty="0" smtClean="0"/>
          </a:p>
          <a:p>
            <a:pPr lvl="2"/>
            <a:r>
              <a:rPr lang="nl-BE" dirty="0" smtClean="0"/>
              <a:t>in motion</a:t>
            </a:r>
          </a:p>
          <a:p>
            <a:pPr lvl="2"/>
            <a:r>
              <a:rPr lang="nl-BE" dirty="0" smtClean="0"/>
              <a:t>at rest</a:t>
            </a:r>
          </a:p>
          <a:p>
            <a:pPr lvl="2"/>
            <a:r>
              <a:rPr lang="nl-BE" dirty="0" smtClean="0"/>
              <a:t>in </a:t>
            </a:r>
            <a:r>
              <a:rPr lang="nl-BE" dirty="0" err="1" smtClean="0"/>
              <a:t>use</a:t>
            </a:r>
            <a:endParaRPr lang="nl-BE" dirty="0" smtClean="0"/>
          </a:p>
          <a:p>
            <a:pPr lvl="1"/>
            <a:r>
              <a:rPr lang="nl-BE" dirty="0" smtClean="0"/>
              <a:t>bescherming van integriteit van infrastructuur, netwerken, gegevens en processen</a:t>
            </a:r>
          </a:p>
          <a:p>
            <a:pPr lvl="1"/>
            <a:r>
              <a:rPr lang="nl-BE" dirty="0" smtClean="0"/>
              <a:t>auditeerbaarheid</a:t>
            </a:r>
          </a:p>
          <a:p>
            <a:pPr lvl="1"/>
            <a:r>
              <a:rPr lang="nl-BE" dirty="0" smtClean="0"/>
              <a:t>vermijden van onrechtmatig gebruik (intentioneel of niet, door externen en internen)</a:t>
            </a:r>
          </a:p>
          <a:p>
            <a:pPr lvl="2"/>
            <a:r>
              <a:rPr lang="nl-BE" dirty="0" smtClean="0"/>
              <a:t>periferiebeveiliging</a:t>
            </a:r>
          </a:p>
          <a:p>
            <a:pPr lvl="2"/>
            <a:r>
              <a:rPr lang="nl-BE" dirty="0" smtClean="0"/>
              <a:t>immuniteit van systemen</a:t>
            </a:r>
          </a:p>
          <a:p>
            <a:pPr lvl="1"/>
            <a:r>
              <a:rPr lang="nl-BE" dirty="0" smtClean="0"/>
              <a:t>beroep op </a:t>
            </a:r>
            <a:r>
              <a:rPr lang="nl-BE" dirty="0" err="1" smtClean="0"/>
              <a:t>trusted</a:t>
            </a:r>
            <a:r>
              <a:rPr lang="nl-BE" dirty="0" smtClean="0"/>
              <a:t> </a:t>
            </a:r>
            <a:r>
              <a:rPr lang="nl-BE" dirty="0" err="1" smtClean="0"/>
              <a:t>third</a:t>
            </a:r>
            <a:r>
              <a:rPr lang="nl-BE" dirty="0" smtClean="0"/>
              <a:t> party</a:t>
            </a:r>
            <a:endParaRPr lang="nl-BE" dirty="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98</a:t>
            </a:fld>
            <a:endParaRPr lang="fr-BE"/>
          </a:p>
        </p:txBody>
      </p:sp>
    </p:spTree>
    <p:extLst>
      <p:ext uri="{BB962C8B-B14F-4D97-AF65-F5344CB8AC3E}">
        <p14:creationId xmlns:p14="http://schemas.microsoft.com/office/powerpoint/2010/main" val="31716428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Besluit</a:t>
            </a:r>
            <a:endParaRPr lang="fr-BE" dirty="0"/>
          </a:p>
        </p:txBody>
      </p:sp>
      <p:sp>
        <p:nvSpPr>
          <p:cNvPr id="3" name="Content Placeholder 2"/>
          <p:cNvSpPr>
            <a:spLocks noGrp="1"/>
          </p:cNvSpPr>
          <p:nvPr>
            <p:ph idx="1"/>
          </p:nvPr>
        </p:nvSpPr>
        <p:spPr/>
        <p:txBody>
          <a:bodyPr/>
          <a:lstStyle/>
          <a:p>
            <a:r>
              <a:rPr lang="fr-BE" dirty="0" err="1" smtClean="0"/>
              <a:t>Naast</a:t>
            </a:r>
            <a:r>
              <a:rPr lang="fr-BE" dirty="0" smtClean="0"/>
              <a:t> de </a:t>
            </a:r>
            <a:r>
              <a:rPr lang="fr-BE" dirty="0" err="1" smtClean="0"/>
              <a:t>enorme</a:t>
            </a:r>
            <a:r>
              <a:rPr lang="fr-BE" dirty="0" smtClean="0"/>
              <a:t> </a:t>
            </a:r>
            <a:r>
              <a:rPr lang="fr-BE" dirty="0" err="1" smtClean="0"/>
              <a:t>potentiële</a:t>
            </a:r>
            <a:r>
              <a:rPr lang="fr-BE" dirty="0" smtClean="0"/>
              <a:t> </a:t>
            </a:r>
            <a:r>
              <a:rPr lang="fr-BE" dirty="0" err="1" smtClean="0"/>
              <a:t>voordelen</a:t>
            </a:r>
            <a:r>
              <a:rPr lang="fr-BE" dirty="0" smtClean="0"/>
              <a:t> van </a:t>
            </a:r>
            <a:r>
              <a:rPr lang="fr-BE" dirty="0" err="1" smtClean="0"/>
              <a:t>een</a:t>
            </a:r>
            <a:r>
              <a:rPr lang="fr-BE" dirty="0" smtClean="0"/>
              <a:t> digitale ‘</a:t>
            </a:r>
            <a:r>
              <a:rPr lang="fr-BE" dirty="0" err="1" smtClean="0"/>
              <a:t>slimme</a:t>
            </a:r>
            <a:r>
              <a:rPr lang="fr-BE" dirty="0" smtClean="0"/>
              <a:t> </a:t>
            </a:r>
            <a:r>
              <a:rPr lang="fr-BE" dirty="0" err="1" smtClean="0"/>
              <a:t>samenleving</a:t>
            </a:r>
            <a:r>
              <a:rPr lang="fr-BE" dirty="0" smtClean="0"/>
              <a:t>’ </a:t>
            </a:r>
            <a:r>
              <a:rPr lang="fr-BE" dirty="0" err="1" smtClean="0"/>
              <a:t>is</a:t>
            </a:r>
            <a:r>
              <a:rPr lang="fr-BE" dirty="0" smtClean="0"/>
              <a:t> er </a:t>
            </a:r>
            <a:r>
              <a:rPr lang="fr-BE" dirty="0" err="1" smtClean="0"/>
              <a:t>aandacht</a:t>
            </a:r>
            <a:r>
              <a:rPr lang="fr-BE" dirty="0" smtClean="0"/>
              <a:t> </a:t>
            </a:r>
            <a:r>
              <a:rPr lang="fr-BE" dirty="0" err="1" smtClean="0"/>
              <a:t>nodig</a:t>
            </a:r>
            <a:r>
              <a:rPr lang="fr-BE" dirty="0" smtClean="0"/>
              <a:t> </a:t>
            </a:r>
            <a:r>
              <a:rPr lang="fr-BE" dirty="0" err="1" smtClean="0"/>
              <a:t>voor</a:t>
            </a:r>
            <a:r>
              <a:rPr lang="fr-BE" dirty="0" smtClean="0"/>
              <a:t> </a:t>
            </a:r>
            <a:r>
              <a:rPr lang="fr-BE" dirty="0" err="1" smtClean="0"/>
              <a:t>ongewenste</a:t>
            </a:r>
            <a:r>
              <a:rPr lang="fr-BE" dirty="0" smtClean="0"/>
              <a:t> of </a:t>
            </a:r>
            <a:r>
              <a:rPr lang="fr-BE" dirty="0" err="1" smtClean="0"/>
              <a:t>onbedoelde</a:t>
            </a:r>
            <a:r>
              <a:rPr lang="fr-BE" dirty="0" smtClean="0"/>
              <a:t> </a:t>
            </a:r>
            <a:r>
              <a:rPr lang="fr-BE" dirty="0" err="1" smtClean="0"/>
              <a:t>negatieve</a:t>
            </a:r>
            <a:r>
              <a:rPr lang="fr-BE" dirty="0" smtClean="0"/>
              <a:t> </a:t>
            </a:r>
            <a:r>
              <a:rPr lang="fr-BE" dirty="0" err="1" smtClean="0"/>
              <a:t>effecten</a:t>
            </a:r>
            <a:endParaRPr lang="fr-BE" dirty="0" smtClean="0"/>
          </a:p>
          <a:p>
            <a:r>
              <a:rPr lang="fr-BE" dirty="0" err="1"/>
              <a:t>D</a:t>
            </a:r>
            <a:r>
              <a:rPr lang="fr-BE" dirty="0" err="1" smtClean="0"/>
              <a:t>oor</a:t>
            </a:r>
            <a:r>
              <a:rPr lang="fr-BE" dirty="0" smtClean="0"/>
              <a:t> </a:t>
            </a:r>
            <a:r>
              <a:rPr lang="fr-BE" dirty="0" err="1" smtClean="0"/>
              <a:t>private</a:t>
            </a:r>
            <a:r>
              <a:rPr lang="fr-BE" dirty="0" smtClean="0"/>
              <a:t> </a:t>
            </a:r>
            <a:r>
              <a:rPr lang="fr-BE" dirty="0" err="1" smtClean="0"/>
              <a:t>initiatieven</a:t>
            </a:r>
            <a:r>
              <a:rPr lang="fr-BE" dirty="0" smtClean="0"/>
              <a:t> </a:t>
            </a:r>
            <a:r>
              <a:rPr lang="fr-BE" dirty="0" err="1" smtClean="0"/>
              <a:t>uitgewerkte</a:t>
            </a:r>
            <a:r>
              <a:rPr lang="fr-BE" dirty="0" smtClean="0"/>
              <a:t> </a:t>
            </a:r>
            <a:r>
              <a:rPr lang="fr-BE" dirty="0" err="1" smtClean="0"/>
              <a:t>ethische</a:t>
            </a:r>
            <a:r>
              <a:rPr lang="fr-BE" dirty="0" smtClean="0"/>
              <a:t> </a:t>
            </a:r>
            <a:r>
              <a:rPr lang="fr-BE" dirty="0" err="1" smtClean="0"/>
              <a:t>kaders</a:t>
            </a:r>
            <a:r>
              <a:rPr lang="fr-BE" dirty="0" smtClean="0"/>
              <a:t> </a:t>
            </a:r>
            <a:r>
              <a:rPr lang="fr-BE" dirty="0" err="1" smtClean="0"/>
              <a:t>kunnen</a:t>
            </a:r>
            <a:r>
              <a:rPr lang="fr-BE" dirty="0" smtClean="0"/>
              <a:t> </a:t>
            </a:r>
            <a:r>
              <a:rPr lang="fr-BE" dirty="0" err="1" smtClean="0"/>
              <a:t>inspireren</a:t>
            </a:r>
            <a:endParaRPr lang="fr-BE" dirty="0" smtClean="0"/>
          </a:p>
          <a:p>
            <a:r>
              <a:rPr lang="fr-BE" dirty="0"/>
              <a:t>H</a:t>
            </a:r>
            <a:r>
              <a:rPr lang="fr-BE" dirty="0" smtClean="0"/>
              <a:t>et </a:t>
            </a:r>
            <a:r>
              <a:rPr lang="fr-BE" dirty="0" err="1" smtClean="0"/>
              <a:t>leeuwendeel</a:t>
            </a:r>
            <a:r>
              <a:rPr lang="fr-BE" dirty="0" smtClean="0"/>
              <a:t> van de </a:t>
            </a:r>
            <a:r>
              <a:rPr lang="fr-BE" dirty="0" err="1" smtClean="0"/>
              <a:t>toepassingen</a:t>
            </a:r>
            <a:r>
              <a:rPr lang="fr-BE" dirty="0" smtClean="0"/>
              <a:t> </a:t>
            </a:r>
            <a:r>
              <a:rPr lang="fr-BE" dirty="0" err="1" smtClean="0"/>
              <a:t>zal</a:t>
            </a:r>
            <a:r>
              <a:rPr lang="fr-BE" dirty="0" smtClean="0"/>
              <a:t> </a:t>
            </a:r>
            <a:r>
              <a:rPr lang="fr-BE" dirty="0" err="1" smtClean="0"/>
              <a:t>multinationaal</a:t>
            </a:r>
            <a:r>
              <a:rPr lang="fr-BE" dirty="0" smtClean="0"/>
              <a:t> </a:t>
            </a:r>
            <a:r>
              <a:rPr lang="fr-BE" dirty="0" err="1" smtClean="0"/>
              <a:t>zijn</a:t>
            </a:r>
            <a:endParaRPr lang="fr-BE" dirty="0" smtClean="0"/>
          </a:p>
          <a:p>
            <a:pPr lvl="1"/>
            <a:r>
              <a:rPr lang="fr-BE" dirty="0" smtClean="0"/>
              <a:t>best </a:t>
            </a:r>
            <a:r>
              <a:rPr lang="fr-BE" dirty="0" err="1" smtClean="0"/>
              <a:t>ageren</a:t>
            </a:r>
            <a:r>
              <a:rPr lang="fr-BE" dirty="0" smtClean="0"/>
              <a:t> </a:t>
            </a:r>
            <a:r>
              <a:rPr lang="fr-BE" dirty="0" err="1" smtClean="0"/>
              <a:t>binnen</a:t>
            </a:r>
            <a:r>
              <a:rPr lang="fr-BE" dirty="0" smtClean="0"/>
              <a:t> </a:t>
            </a:r>
            <a:r>
              <a:rPr lang="fr-BE" dirty="0" err="1" smtClean="0"/>
              <a:t>een</a:t>
            </a:r>
            <a:r>
              <a:rPr lang="fr-BE" dirty="0" smtClean="0"/>
              <a:t> </a:t>
            </a:r>
            <a:r>
              <a:rPr lang="fr-BE" dirty="0" err="1" smtClean="0"/>
              <a:t>internationaal</a:t>
            </a:r>
            <a:r>
              <a:rPr lang="fr-BE" dirty="0" smtClean="0"/>
              <a:t> of </a:t>
            </a:r>
            <a:r>
              <a:rPr lang="fr-BE" dirty="0" err="1" smtClean="0"/>
              <a:t>supranationaal</a:t>
            </a:r>
            <a:r>
              <a:rPr lang="fr-BE" dirty="0" smtClean="0"/>
              <a:t> </a:t>
            </a:r>
            <a:r>
              <a:rPr lang="fr-BE" dirty="0" err="1" smtClean="0"/>
              <a:t>kader</a:t>
            </a:r>
            <a:endParaRPr lang="fr-BE" dirty="0" smtClean="0"/>
          </a:p>
          <a:p>
            <a:pPr lvl="1"/>
            <a:r>
              <a:rPr lang="fr-BE" dirty="0" err="1" smtClean="0"/>
              <a:t>beleid</a:t>
            </a:r>
            <a:r>
              <a:rPr lang="fr-BE" dirty="0" smtClean="0"/>
              <a:t> </a:t>
            </a:r>
            <a:r>
              <a:rPr lang="fr-BE" dirty="0" err="1" smtClean="0"/>
              <a:t>uitwerken</a:t>
            </a:r>
            <a:r>
              <a:rPr lang="fr-BE" dirty="0" smtClean="0"/>
              <a:t> om </a:t>
            </a:r>
            <a:r>
              <a:rPr lang="fr-BE" dirty="0" err="1" smtClean="0"/>
              <a:t>invloed</a:t>
            </a:r>
            <a:r>
              <a:rPr lang="fr-BE" dirty="0" smtClean="0"/>
              <a:t> te </a:t>
            </a:r>
            <a:r>
              <a:rPr lang="fr-BE" dirty="0" err="1" smtClean="0"/>
              <a:t>hebben</a:t>
            </a:r>
            <a:r>
              <a:rPr lang="fr-BE" dirty="0" smtClean="0"/>
              <a:t> op de </a:t>
            </a:r>
            <a:r>
              <a:rPr lang="fr-BE" dirty="0" err="1" smtClean="0"/>
              <a:t>multinationele</a:t>
            </a:r>
            <a:r>
              <a:rPr lang="fr-BE" dirty="0" smtClean="0"/>
              <a:t> </a:t>
            </a:r>
            <a:r>
              <a:rPr lang="fr-BE" dirty="0" err="1" smtClean="0"/>
              <a:t>actoren</a:t>
            </a:r>
            <a:endParaRPr lang="fr-BE" dirty="0" smtClean="0"/>
          </a:p>
          <a:p>
            <a:r>
              <a:rPr lang="fr-BE" dirty="0" err="1"/>
              <a:t>E</a:t>
            </a:r>
            <a:r>
              <a:rPr lang="fr-BE" dirty="0" err="1" smtClean="0"/>
              <a:t>en</a:t>
            </a:r>
            <a:r>
              <a:rPr lang="fr-BE" dirty="0" smtClean="0"/>
              <a:t> </a:t>
            </a:r>
            <a:r>
              <a:rPr lang="fr-BE" dirty="0" err="1" smtClean="0"/>
              <a:t>gedetailleerde</a:t>
            </a:r>
            <a:r>
              <a:rPr lang="fr-BE" dirty="0" smtClean="0"/>
              <a:t> </a:t>
            </a:r>
            <a:r>
              <a:rPr lang="fr-BE" dirty="0" err="1" smtClean="0"/>
              <a:t>inhoudelijke</a:t>
            </a:r>
            <a:r>
              <a:rPr lang="fr-BE" dirty="0" smtClean="0"/>
              <a:t> </a:t>
            </a:r>
            <a:r>
              <a:rPr lang="fr-BE" dirty="0" err="1" smtClean="0"/>
              <a:t>juridische</a:t>
            </a:r>
            <a:r>
              <a:rPr lang="fr-BE" dirty="0" smtClean="0"/>
              <a:t> </a:t>
            </a:r>
            <a:r>
              <a:rPr lang="fr-BE" dirty="0" err="1" smtClean="0"/>
              <a:t>regeling</a:t>
            </a:r>
            <a:r>
              <a:rPr lang="fr-BE" dirty="0" smtClean="0"/>
              <a:t> </a:t>
            </a:r>
            <a:r>
              <a:rPr lang="fr-BE" dirty="0" err="1" smtClean="0"/>
              <a:t>is</a:t>
            </a:r>
            <a:r>
              <a:rPr lang="fr-BE" dirty="0" smtClean="0"/>
              <a:t> </a:t>
            </a:r>
            <a:r>
              <a:rPr lang="fr-BE" dirty="0" err="1" smtClean="0"/>
              <a:t>noch</a:t>
            </a:r>
            <a:r>
              <a:rPr lang="fr-BE" dirty="0" smtClean="0"/>
              <a:t> </a:t>
            </a:r>
            <a:r>
              <a:rPr lang="fr-BE" dirty="0" err="1" smtClean="0"/>
              <a:t>mogelijk</a:t>
            </a:r>
            <a:r>
              <a:rPr lang="fr-BE" dirty="0" smtClean="0"/>
              <a:t>, </a:t>
            </a:r>
            <a:r>
              <a:rPr lang="fr-BE" dirty="0" err="1" smtClean="0"/>
              <a:t>noch</a:t>
            </a:r>
            <a:r>
              <a:rPr lang="fr-BE" dirty="0" smtClean="0"/>
              <a:t> </a:t>
            </a:r>
            <a:r>
              <a:rPr lang="fr-BE" dirty="0" err="1" smtClean="0"/>
              <a:t>wenselijk</a:t>
            </a:r>
            <a:endParaRPr lang="fr-BE" dirty="0" smtClean="0"/>
          </a:p>
          <a:p>
            <a:pPr lvl="1"/>
            <a:endParaRPr lang="fr-BE" dirty="0" smtClean="0"/>
          </a:p>
        </p:txBody>
      </p:sp>
      <p:sp>
        <p:nvSpPr>
          <p:cNvPr id="4" name="Date Placeholder 3"/>
          <p:cNvSpPr>
            <a:spLocks noGrp="1"/>
          </p:cNvSpPr>
          <p:nvPr>
            <p:ph type="dt" sz="half" idx="10"/>
          </p:nvPr>
        </p:nvSpPr>
        <p:spPr/>
        <p:txBody>
          <a:bodyPr/>
          <a:lstStyle/>
          <a:p>
            <a:r>
              <a:rPr lang="fr-FR" smtClean="0"/>
              <a:t>30/03/2019</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99</a:t>
            </a:fld>
            <a:endParaRPr lang="fr-BE"/>
          </a:p>
        </p:txBody>
      </p:sp>
    </p:spTree>
    <p:extLst>
      <p:ext uri="{BB962C8B-B14F-4D97-AF65-F5344CB8AC3E}">
        <p14:creationId xmlns:p14="http://schemas.microsoft.com/office/powerpoint/2010/main" val="989573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BPL-cover">
  <a:themeElements>
    <a:clrScheme name="CBPL">
      <a:dk1>
        <a:srgbClr val="2C77BD"/>
      </a:dk1>
      <a:lt1>
        <a:srgbClr val="ACBE37"/>
      </a:lt1>
      <a:dk2>
        <a:srgbClr val="5D5D5D"/>
      </a:dk2>
      <a:lt2>
        <a:srgbClr val="BEBEBE"/>
      </a:lt2>
      <a:accent1>
        <a:srgbClr val="646598"/>
      </a:accent1>
      <a:accent2>
        <a:srgbClr val="666633"/>
      </a:accent2>
      <a:accent3>
        <a:srgbClr val="2C77BD"/>
      </a:accent3>
      <a:accent4>
        <a:srgbClr val="ACBE37"/>
      </a:accent4>
      <a:accent5>
        <a:srgbClr val="5D5D5D"/>
      </a:accent5>
      <a:accent6>
        <a:srgbClr val="BEBEBE"/>
      </a:accent6>
      <a:hlink>
        <a:srgbClr val="2C77BD"/>
      </a:hlink>
      <a:folHlink>
        <a:srgbClr val="6465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t" anchorCtr="0">
        <a:normAutofit/>
      </a:bodyPr>
      <a:lstStyle>
        <a:defPPr>
          <a:defRPr sz="2400" b="1" i="1" dirty="0" smtClean="0">
            <a:solidFill>
              <a:schemeClr val="tx2"/>
            </a:solidFill>
            <a:latin typeface="Times" pitchFamily="18" charset="0"/>
          </a:defRPr>
        </a:defPPr>
      </a:lstStyle>
    </a:txDef>
  </a:objectDefaults>
  <a:extraClrSchemeLst/>
</a:theme>
</file>

<file path=ppt/theme/theme2.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46C0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2770</TotalTime>
  <Words>5650</Words>
  <Application>Microsoft Office PowerPoint</Application>
  <PresentationFormat>On-screen Show (4:3)</PresentationFormat>
  <Paragraphs>1057</Paragraphs>
  <Slides>104</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104</vt:i4>
      </vt:variant>
    </vt:vector>
  </HeadingPairs>
  <TitlesOfParts>
    <vt:vector size="114" baseType="lpstr">
      <vt:lpstr>Arial</vt:lpstr>
      <vt:lpstr>Calibri</vt:lpstr>
      <vt:lpstr>Calibri Light</vt:lpstr>
      <vt:lpstr>Consolas</vt:lpstr>
      <vt:lpstr>Symbol</vt:lpstr>
      <vt:lpstr>Times</vt:lpstr>
      <vt:lpstr>Times New Roman</vt:lpstr>
      <vt:lpstr>Wingdings</vt:lpstr>
      <vt:lpstr>CBPL-cover</vt:lpstr>
      <vt:lpstr>Office Theme</vt:lpstr>
      <vt:lpstr>Jong CD&amp;V – Lentetop 2019   Mens en informatietechnologie: opportuniteiten benutten, risico’s vermijden</vt:lpstr>
      <vt:lpstr>Wie ben ik ?</vt:lpstr>
      <vt:lpstr>Structuur van de uiteenzetting</vt:lpstr>
      <vt:lpstr>Centrale uitdaging</vt:lpstr>
      <vt:lpstr>Voorbeeld: eGezondheid</vt:lpstr>
      <vt:lpstr>Enkele evoluties in gezondheidszorg</vt:lpstr>
      <vt:lpstr>Deze evoluties vereisen …</vt:lpstr>
      <vt:lpstr>Gegevensdeling bevordert ook …</vt:lpstr>
      <vt:lpstr>eGezondheid in de praktijk</vt:lpstr>
      <vt:lpstr>eGezondheid in de praktijk</vt:lpstr>
      <vt:lpstr>eGezondheid in de praktijk</vt:lpstr>
      <vt:lpstr>Basisarchitectuur</vt:lpstr>
      <vt:lpstr>10 basisdiensten</vt:lpstr>
      <vt:lpstr>Hubs &amp; Metahub – vroeger</vt:lpstr>
      <vt:lpstr>Hubs &amp; Metahub – nu</vt:lpstr>
      <vt:lpstr>Gezondheidskluizen</vt:lpstr>
      <vt:lpstr>Vitalink</vt:lpstr>
      <vt:lpstr>Vitalink</vt:lpstr>
      <vt:lpstr>Authenticatiemiddelen</vt:lpstr>
      <vt:lpstr>Besluit</vt:lpstr>
      <vt:lpstr>Voorbeeld: G-Cloud</vt:lpstr>
      <vt:lpstr>PowerPoint Presentation</vt:lpstr>
      <vt:lpstr>Synergieën – transformatie</vt:lpstr>
      <vt:lpstr>Wat is G-Cloud?</vt:lpstr>
      <vt:lpstr>PowerPoint Presentation</vt:lpstr>
      <vt:lpstr>Principes van Cloud</vt:lpstr>
      <vt:lpstr>G-Cloud: focus</vt:lpstr>
      <vt:lpstr>G-Cloud</vt:lpstr>
      <vt:lpstr>Waarom G-Cloud ?</vt:lpstr>
      <vt:lpstr>Virtualisatie</vt:lpstr>
      <vt:lpstr>G-Cloud-’producten’ </vt:lpstr>
      <vt:lpstr> Cloud deployment models</vt:lpstr>
      <vt:lpstr>G-Cloud impact: voorbeelden</vt:lpstr>
      <vt:lpstr>Volume hergebruik van contracten </vt:lpstr>
      <vt:lpstr>G-Cloud impact: voorbeelden</vt:lpstr>
      <vt:lpstr>Opkomst van (public) cloud</vt:lpstr>
      <vt:lpstr>Public cloud - aandachtspunten</vt:lpstr>
      <vt:lpstr>Evolutie</vt:lpstr>
      <vt:lpstr>Evolutie</vt:lpstr>
      <vt:lpstr>Voorbeeld: sociale bescherming</vt:lpstr>
      <vt:lpstr>Verwachtingen burgers &amp; ondernemingen</vt:lpstr>
      <vt:lpstr>Verwachtingen burgers &amp; ondernemingen</vt:lpstr>
      <vt:lpstr>Wensen overheid</vt:lpstr>
      <vt:lpstr>Actoren in sociale sector</vt:lpstr>
      <vt:lpstr>Gekozen model (°1990)</vt:lpstr>
      <vt:lpstr>Functioneel: sternetwerk</vt:lpstr>
      <vt:lpstr>Technisch: backbone</vt:lpstr>
      <vt:lpstr>Kruispuntbank Sociale Zekerheid</vt:lpstr>
      <vt:lpstr>Kruispuntbank Sociale Zekerheid</vt:lpstr>
      <vt:lpstr>Kruispuntbank Sociale Zekerheid</vt:lpstr>
      <vt:lpstr>Stand van zaken</vt:lpstr>
      <vt:lpstr>Stand van zaken</vt:lpstr>
      <vt:lpstr>Stand van zaken</vt:lpstr>
      <vt:lpstr>Stand van zaken </vt:lpstr>
      <vt:lpstr>Stand van zaken </vt:lpstr>
      <vt:lpstr>Stand van zaken</vt:lpstr>
      <vt:lpstr>Stand van zaken</vt:lpstr>
      <vt:lpstr>Stand van zaken</vt:lpstr>
      <vt:lpstr>Stand van zaken</vt:lpstr>
      <vt:lpstr>Stand van zaken</vt:lpstr>
      <vt:lpstr>Stand van zaken: ondernemingen</vt:lpstr>
      <vt:lpstr>Stand van zaken: burgers</vt:lpstr>
      <vt:lpstr>Stand van zaken: derden</vt:lpstr>
      <vt:lpstr>Stand van zaken: derden</vt:lpstr>
      <vt:lpstr>Digitale ‘slimme samenleving’</vt:lpstr>
      <vt:lpstr>Digitale ‘slimme samenleving’</vt:lpstr>
      <vt:lpstr>Komt dichtbij</vt:lpstr>
      <vt:lpstr>Komt dichtbij</vt:lpstr>
      <vt:lpstr>Komt dichtbij</vt:lpstr>
      <vt:lpstr>Megatrends</vt:lpstr>
      <vt:lpstr>Zitten we nog aan het stuur ?</vt:lpstr>
      <vt:lpstr>Zitten we nog aan het stuur ?</vt:lpstr>
      <vt:lpstr>Reflecties</vt:lpstr>
      <vt:lpstr>  Impact op verschillende grondrechten</vt:lpstr>
      <vt:lpstr>Impact op recht op persoonlijke levenssfeer</vt:lpstr>
      <vt:lpstr>Big data</vt:lpstr>
      <vt:lpstr>Private initiatieven tot zelfregulering</vt:lpstr>
      <vt:lpstr>Ethische AI principes</vt:lpstr>
      <vt:lpstr>Voorgestelde ethische AI principes</vt:lpstr>
      <vt:lpstr>Voorgestelde ethische AI principes</vt:lpstr>
      <vt:lpstr>  Reflectie rond 8 risicozones</vt:lpstr>
      <vt:lpstr>Truth, disinformation, propaganda </vt:lpstr>
      <vt:lpstr>Addiction &amp; dopamine economy</vt:lpstr>
      <vt:lpstr>Economic &amp; asset inequalities</vt:lpstr>
      <vt:lpstr>    Machine ethics &amp; algorythmic biases</vt:lpstr>
      <vt:lpstr>Surveillance state</vt:lpstr>
      <vt:lpstr>Data control &amp; monetization</vt:lpstr>
      <vt:lpstr>Implicit trust &amp; user understanding</vt:lpstr>
      <vt:lpstr>Hateful &amp; criminal actors</vt:lpstr>
      <vt:lpstr>  Zijn private initiatieven voldoende ?</vt:lpstr>
      <vt:lpstr>Is ‘slim’ reguleerbaar ?</vt:lpstr>
      <vt:lpstr>Is ‘slim’ reguleerbaar ?</vt:lpstr>
      <vt:lpstr>Is ‘slim’ reguleerbaar ?</vt:lpstr>
      <vt:lpstr>Basisprincipes eventuele regulering</vt:lpstr>
      <vt:lpstr>Doorgedreven gebruik vergt door- gedreven beschermingsmaatregelen</vt:lpstr>
      <vt:lpstr>Mogelijke aspecten van regulering</vt:lpstr>
      <vt:lpstr>Mogelijke aspecten van regulering</vt:lpstr>
      <vt:lpstr>Mogelijke aspecten van regulering</vt:lpstr>
      <vt:lpstr>Besluit</vt:lpstr>
      <vt:lpstr>Besluit</vt:lpstr>
      <vt:lpstr>Bestaand kader gegevensbescherming</vt:lpstr>
      <vt:lpstr>Juridisch</vt:lpstr>
      <vt:lpstr>Organisatorisch</vt:lpstr>
      <vt:lpstr>PowerPoint Presentation</vt:lpstr>
    </vt:vector>
  </TitlesOfParts>
  <Company>The Reference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Evelien Van Conkelberge</dc:creator>
  <cp:lastModifiedBy>Frank Robben (KSZ-BCSS)</cp:lastModifiedBy>
  <cp:revision>228</cp:revision>
  <cp:lastPrinted>2018-06-21T11:39:03Z</cp:lastPrinted>
  <dcterms:created xsi:type="dcterms:W3CDTF">2012-05-03T11:34:08Z</dcterms:created>
  <dcterms:modified xsi:type="dcterms:W3CDTF">2019-03-29T13:34:48Z</dcterms:modified>
</cp:coreProperties>
</file>