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0" r:id="rId1"/>
    <p:sldMasterId id="2147483896" r:id="rId2"/>
    <p:sldMasterId id="2147483907" r:id="rId3"/>
    <p:sldMasterId id="2147483917" r:id="rId4"/>
    <p:sldMasterId id="2147483926" r:id="rId5"/>
  </p:sldMasterIdLst>
  <p:notesMasterIdLst>
    <p:notesMasterId r:id="rId99"/>
  </p:notesMasterIdLst>
  <p:sldIdLst>
    <p:sldId id="256" r:id="rId6"/>
    <p:sldId id="527" r:id="rId7"/>
    <p:sldId id="575" r:id="rId8"/>
    <p:sldId id="654" r:id="rId9"/>
    <p:sldId id="655" r:id="rId10"/>
    <p:sldId id="657" r:id="rId11"/>
    <p:sldId id="658" r:id="rId12"/>
    <p:sldId id="659" r:id="rId13"/>
    <p:sldId id="660" r:id="rId14"/>
    <p:sldId id="661" r:id="rId15"/>
    <p:sldId id="662" r:id="rId16"/>
    <p:sldId id="663" r:id="rId17"/>
    <p:sldId id="664" r:id="rId18"/>
    <p:sldId id="665" r:id="rId19"/>
    <p:sldId id="666" r:id="rId20"/>
    <p:sldId id="667" r:id="rId21"/>
    <p:sldId id="668" r:id="rId22"/>
    <p:sldId id="669" r:id="rId23"/>
    <p:sldId id="670" r:id="rId24"/>
    <p:sldId id="709" r:id="rId25"/>
    <p:sldId id="710" r:id="rId26"/>
    <p:sldId id="711" r:id="rId27"/>
    <p:sldId id="713" r:id="rId28"/>
    <p:sldId id="714" r:id="rId29"/>
    <p:sldId id="715" r:id="rId30"/>
    <p:sldId id="675" r:id="rId31"/>
    <p:sldId id="676" r:id="rId32"/>
    <p:sldId id="677" r:id="rId33"/>
    <p:sldId id="678" r:id="rId34"/>
    <p:sldId id="716" r:id="rId35"/>
    <p:sldId id="692" r:id="rId36"/>
    <p:sldId id="706" r:id="rId37"/>
    <p:sldId id="707" r:id="rId38"/>
    <p:sldId id="693" r:id="rId39"/>
    <p:sldId id="717" r:id="rId40"/>
    <p:sldId id="694" r:id="rId41"/>
    <p:sldId id="695" r:id="rId42"/>
    <p:sldId id="696" r:id="rId43"/>
    <p:sldId id="697" r:id="rId44"/>
    <p:sldId id="698" r:id="rId45"/>
    <p:sldId id="699" r:id="rId46"/>
    <p:sldId id="700" r:id="rId47"/>
    <p:sldId id="679" r:id="rId48"/>
    <p:sldId id="680" r:id="rId49"/>
    <p:sldId id="681" r:id="rId50"/>
    <p:sldId id="682" r:id="rId51"/>
    <p:sldId id="683" r:id="rId52"/>
    <p:sldId id="684" r:id="rId53"/>
    <p:sldId id="685" r:id="rId54"/>
    <p:sldId id="701" r:id="rId55"/>
    <p:sldId id="702" r:id="rId56"/>
    <p:sldId id="703" r:id="rId57"/>
    <p:sldId id="704" r:id="rId58"/>
    <p:sldId id="686" r:id="rId59"/>
    <p:sldId id="687" r:id="rId60"/>
    <p:sldId id="688" r:id="rId61"/>
    <p:sldId id="689" r:id="rId62"/>
    <p:sldId id="690" r:id="rId63"/>
    <p:sldId id="691" r:id="rId64"/>
    <p:sldId id="556" r:id="rId65"/>
    <p:sldId id="557" r:id="rId66"/>
    <p:sldId id="560" r:id="rId67"/>
    <p:sldId id="580" r:id="rId68"/>
    <p:sldId id="581" r:id="rId69"/>
    <p:sldId id="561" r:id="rId70"/>
    <p:sldId id="582" r:id="rId71"/>
    <p:sldId id="562" r:id="rId72"/>
    <p:sldId id="607" r:id="rId73"/>
    <p:sldId id="608" r:id="rId74"/>
    <p:sldId id="609" r:id="rId75"/>
    <p:sldId id="506" r:id="rId76"/>
    <p:sldId id="593" r:id="rId77"/>
    <p:sldId id="721" r:id="rId78"/>
    <p:sldId id="594" r:id="rId79"/>
    <p:sldId id="510" r:id="rId80"/>
    <p:sldId id="512" r:id="rId81"/>
    <p:sldId id="719" r:id="rId82"/>
    <p:sldId id="720" r:id="rId83"/>
    <p:sldId id="513" r:id="rId84"/>
    <p:sldId id="514" r:id="rId85"/>
    <p:sldId id="628" r:id="rId86"/>
    <p:sldId id="629" r:id="rId87"/>
    <p:sldId id="630" r:id="rId88"/>
    <p:sldId id="631" r:id="rId89"/>
    <p:sldId id="518" r:id="rId90"/>
    <p:sldId id="519" r:id="rId91"/>
    <p:sldId id="632" r:id="rId92"/>
    <p:sldId id="633" r:id="rId93"/>
    <p:sldId id="523" r:id="rId94"/>
    <p:sldId id="524" r:id="rId95"/>
    <p:sldId id="634" r:id="rId96"/>
    <p:sldId id="718" r:id="rId97"/>
    <p:sldId id="573" r:id="rId9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6404" autoAdjust="0"/>
  </p:normalViewPr>
  <p:slideViewPr>
    <p:cSldViewPr>
      <p:cViewPr varScale="1">
        <p:scale>
          <a:sx n="112" d="100"/>
          <a:sy n="112" d="100"/>
        </p:scale>
        <p:origin x="1254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Budgets </a:t>
            </a:r>
            <a:r>
              <a:rPr lang="en-US" sz="2000" b="1" dirty="0"/>
              <a:t>in %</a:t>
            </a:r>
          </a:p>
        </c:rich>
      </c:tx>
      <c:layout>
        <c:manualLayout>
          <c:xMode val="edge"/>
          <c:yMode val="edge"/>
          <c:x val="0.3480446494815756"/>
          <c:y val="1.9912662033967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'Verdeling High Level'!$A$94</c:f>
              <c:strCache>
                <c:ptCount val="1"/>
                <c:pt idx="0">
                  <c:v>Sokkel per Ziekenhuis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'Verdeling High Level'!$B$93:$E$93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</c:strRef>
          </c:cat>
          <c:val>
            <c:numRef>
              <c:f>'Verdeling High Level'!$B$94:$E$94</c:f>
              <c:numCache>
                <c:formatCode>0%</c:formatCode>
                <c:ptCount val="4"/>
                <c:pt idx="0">
                  <c:v>0.2</c:v>
                </c:pt>
                <c:pt idx="1">
                  <c:v>0.15</c:v>
                </c:pt>
                <c:pt idx="2">
                  <c:v>0.1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B6-4E03-883C-B1372D3511EB}"/>
            </c:ext>
          </c:extLst>
        </c:ser>
        <c:ser>
          <c:idx val="1"/>
          <c:order val="1"/>
          <c:tx>
            <c:strRef>
              <c:f>'Verdeling High Level'!$A$95</c:f>
              <c:strCache>
                <c:ptCount val="1"/>
                <c:pt idx="0">
                  <c:v>Sokkel per Bed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'Verdeling High Level'!$B$93:$E$93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</c:strRef>
          </c:cat>
          <c:val>
            <c:numRef>
              <c:f>'Verdeling High Level'!$B$95:$E$95</c:f>
              <c:numCache>
                <c:formatCode>0%</c:formatCode>
                <c:ptCount val="4"/>
                <c:pt idx="0">
                  <c:v>0.25</c:v>
                </c:pt>
                <c:pt idx="1">
                  <c:v>0.2</c:v>
                </c:pt>
                <c:pt idx="2">
                  <c:v>0.15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B6-4E03-883C-B1372D3511EB}"/>
            </c:ext>
          </c:extLst>
        </c:ser>
        <c:ser>
          <c:idx val="2"/>
          <c:order val="2"/>
          <c:tx>
            <c:strRef>
              <c:f>'Verdeling High Level'!$A$96</c:f>
              <c:strCache>
                <c:ptCount val="1"/>
                <c:pt idx="0">
                  <c:v>Budget Accelerator</c:v>
                </c:pt>
              </c:strCache>
            </c:strRef>
          </c:tx>
          <c:spPr>
            <a:solidFill>
              <a:srgbClr val="77C9F2"/>
            </a:solidFill>
            <a:ln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'Verdeling High Level'!$B$93:$E$93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</c:strRef>
          </c:cat>
          <c:val>
            <c:numRef>
              <c:f>'Verdeling High Level'!$B$96:$E$96</c:f>
              <c:numCache>
                <c:formatCode>0%</c:formatCode>
                <c:ptCount val="4"/>
                <c:pt idx="0">
                  <c:v>0.55000000000000004</c:v>
                </c:pt>
                <c:pt idx="1">
                  <c:v>0.59999999999999987</c:v>
                </c:pt>
                <c:pt idx="2">
                  <c:v>0.7</c:v>
                </c:pt>
                <c:pt idx="3">
                  <c:v>0.79999999999999993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B6-4E03-883C-B1372D3511EB}"/>
            </c:ext>
          </c:extLst>
        </c:ser>
        <c:ser>
          <c:idx val="3"/>
          <c:order val="3"/>
          <c:tx>
            <c:strRef>
              <c:f>'Verdeling High Level'!$A$97</c:f>
              <c:strCache>
                <c:ptCount val="1"/>
                <c:pt idx="0">
                  <c:v>Budget Early Adopters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'Verdeling High Level'!$B$93:$E$93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</c:strRef>
          </c:cat>
          <c:val>
            <c:numRef>
              <c:f>'Verdeling High Level'!$B$97:$E$97</c:f>
              <c:numCache>
                <c:formatCode>0%</c:formatCode>
                <c:ptCount val="4"/>
                <c:pt idx="0">
                  <c:v>0</c:v>
                </c:pt>
                <c:pt idx="1">
                  <c:v>0.05</c:v>
                </c:pt>
                <c:pt idx="2">
                  <c:v>0.05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B6-4E03-883C-B1372D351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1334168"/>
        <c:axId val="241334560"/>
      </c:barChart>
      <c:catAx>
        <c:axId val="241334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41334560"/>
        <c:crosses val="autoZero"/>
        <c:auto val="1"/>
        <c:lblAlgn val="ctr"/>
        <c:lblOffset val="100"/>
        <c:noMultiLvlLbl val="0"/>
      </c:catAx>
      <c:valAx>
        <c:axId val="24133456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41334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HUB-Patient Links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'MH LINKS'!$F$4</c:f>
              <c:strCache>
                <c:ptCount val="1"/>
                <c:pt idx="0">
                  <c:v>ABRUMET</c:v>
                </c:pt>
              </c:strCache>
            </c:strRef>
          </c:tx>
          <c:cat>
            <c:numRef>
              <c:f>'MH LINKS'!$A$5:$A$40</c:f>
              <c:numCache>
                <c:formatCode>m/d/yyyy</c:formatCode>
                <c:ptCount val="36"/>
                <c:pt idx="0">
                  <c:v>42376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</c:numCache>
            </c:numRef>
          </c:cat>
          <c:val>
            <c:numRef>
              <c:f>'MH LINKS'!$F$5:$F$40</c:f>
              <c:numCache>
                <c:formatCode>General</c:formatCode>
                <c:ptCount val="36"/>
                <c:pt idx="0">
                  <c:v>137485</c:v>
                </c:pt>
                <c:pt idx="1">
                  <c:v>137485</c:v>
                </c:pt>
                <c:pt idx="2">
                  <c:v>137485</c:v>
                </c:pt>
                <c:pt idx="3">
                  <c:v>137485</c:v>
                </c:pt>
                <c:pt idx="4">
                  <c:v>174848</c:v>
                </c:pt>
                <c:pt idx="5">
                  <c:v>211445</c:v>
                </c:pt>
                <c:pt idx="6">
                  <c:v>243020</c:v>
                </c:pt>
                <c:pt idx="7">
                  <c:v>338443</c:v>
                </c:pt>
                <c:pt idx="8">
                  <c:v>354379</c:v>
                </c:pt>
                <c:pt idx="9">
                  <c:v>375591</c:v>
                </c:pt>
                <c:pt idx="10">
                  <c:v>403337</c:v>
                </c:pt>
                <c:pt idx="11">
                  <c:v>432873</c:v>
                </c:pt>
                <c:pt idx="12">
                  <c:v>529765</c:v>
                </c:pt>
                <c:pt idx="13">
                  <c:v>567371</c:v>
                </c:pt>
                <c:pt idx="14">
                  <c:v>580624</c:v>
                </c:pt>
                <c:pt idx="15">
                  <c:v>607745</c:v>
                </c:pt>
                <c:pt idx="16">
                  <c:v>630509</c:v>
                </c:pt>
                <c:pt idx="17">
                  <c:v>656348</c:v>
                </c:pt>
                <c:pt idx="18">
                  <c:v>678662</c:v>
                </c:pt>
                <c:pt idx="19">
                  <c:v>701334</c:v>
                </c:pt>
                <c:pt idx="20">
                  <c:v>722239</c:v>
                </c:pt>
                <c:pt idx="21">
                  <c:v>736125</c:v>
                </c:pt>
                <c:pt idx="22">
                  <c:v>775584</c:v>
                </c:pt>
                <c:pt idx="23">
                  <c:v>785355</c:v>
                </c:pt>
                <c:pt idx="24">
                  <c:v>801958</c:v>
                </c:pt>
                <c:pt idx="25">
                  <c:v>803571</c:v>
                </c:pt>
                <c:pt idx="26">
                  <c:v>827267</c:v>
                </c:pt>
                <c:pt idx="27">
                  <c:v>879131</c:v>
                </c:pt>
                <c:pt idx="28">
                  <c:v>929321</c:v>
                </c:pt>
                <c:pt idx="29">
                  <c:v>981185</c:v>
                </c:pt>
                <c:pt idx="30">
                  <c:v>1033049</c:v>
                </c:pt>
                <c:pt idx="31">
                  <c:v>1083240</c:v>
                </c:pt>
                <c:pt idx="32">
                  <c:v>1135104</c:v>
                </c:pt>
                <c:pt idx="33">
                  <c:v>1185294</c:v>
                </c:pt>
                <c:pt idx="34">
                  <c:v>1237158</c:v>
                </c:pt>
                <c:pt idx="3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ED-4026-8A7E-CE4DF86729A3}"/>
            </c:ext>
          </c:extLst>
        </c:ser>
        <c:ser>
          <c:idx val="1"/>
          <c:order val="1"/>
          <c:tx>
            <c:strRef>
              <c:f>'MH LINKS'!$E$4</c:f>
              <c:strCache>
                <c:ptCount val="1"/>
                <c:pt idx="0">
                  <c:v>ARH</c:v>
                </c:pt>
              </c:strCache>
            </c:strRef>
          </c:tx>
          <c:cat>
            <c:numRef>
              <c:f>'MH LINKS'!$A$5:$A$40</c:f>
              <c:numCache>
                <c:formatCode>m/d/yyyy</c:formatCode>
                <c:ptCount val="36"/>
                <c:pt idx="0">
                  <c:v>42376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</c:numCache>
            </c:numRef>
          </c:cat>
          <c:val>
            <c:numRef>
              <c:f>'MH LINKS'!$E$5:$E$40</c:f>
              <c:numCache>
                <c:formatCode>General</c:formatCode>
                <c:ptCount val="36"/>
                <c:pt idx="0">
                  <c:v>1267526</c:v>
                </c:pt>
                <c:pt idx="1">
                  <c:v>1312374</c:v>
                </c:pt>
                <c:pt idx="2">
                  <c:v>1398807</c:v>
                </c:pt>
                <c:pt idx="3">
                  <c:v>1443711</c:v>
                </c:pt>
                <c:pt idx="4">
                  <c:v>1483155</c:v>
                </c:pt>
                <c:pt idx="5">
                  <c:v>1520929</c:v>
                </c:pt>
                <c:pt idx="6">
                  <c:v>1559500</c:v>
                </c:pt>
                <c:pt idx="7">
                  <c:v>1601489</c:v>
                </c:pt>
                <c:pt idx="8">
                  <c:v>1634684</c:v>
                </c:pt>
                <c:pt idx="9">
                  <c:v>1647334</c:v>
                </c:pt>
                <c:pt idx="10">
                  <c:v>1647334</c:v>
                </c:pt>
                <c:pt idx="11">
                  <c:v>1647334</c:v>
                </c:pt>
                <c:pt idx="12">
                  <c:v>1647334</c:v>
                </c:pt>
                <c:pt idx="13">
                  <c:v>1647334</c:v>
                </c:pt>
                <c:pt idx="14">
                  <c:v>1647334</c:v>
                </c:pt>
                <c:pt idx="15">
                  <c:v>1647334</c:v>
                </c:pt>
                <c:pt idx="16">
                  <c:v>1647334</c:v>
                </c:pt>
                <c:pt idx="17">
                  <c:v>1647334</c:v>
                </c:pt>
                <c:pt idx="18">
                  <c:v>1647334</c:v>
                </c:pt>
                <c:pt idx="19">
                  <c:v>1647334</c:v>
                </c:pt>
                <c:pt idx="20">
                  <c:v>1647334</c:v>
                </c:pt>
                <c:pt idx="21">
                  <c:v>1647334</c:v>
                </c:pt>
                <c:pt idx="22">
                  <c:v>1647334</c:v>
                </c:pt>
                <c:pt idx="23">
                  <c:v>1647334</c:v>
                </c:pt>
                <c:pt idx="24">
                  <c:v>1647334</c:v>
                </c:pt>
                <c:pt idx="25">
                  <c:v>1647334</c:v>
                </c:pt>
                <c:pt idx="26">
                  <c:v>1647334</c:v>
                </c:pt>
                <c:pt idx="27">
                  <c:v>1647334</c:v>
                </c:pt>
                <c:pt idx="28">
                  <c:v>1647334</c:v>
                </c:pt>
                <c:pt idx="29">
                  <c:v>1647334</c:v>
                </c:pt>
                <c:pt idx="30">
                  <c:v>1647334</c:v>
                </c:pt>
                <c:pt idx="31">
                  <c:v>1647334</c:v>
                </c:pt>
                <c:pt idx="32">
                  <c:v>1647334</c:v>
                </c:pt>
                <c:pt idx="33">
                  <c:v>1647334</c:v>
                </c:pt>
                <c:pt idx="34">
                  <c:v>1647334</c:v>
                </c:pt>
                <c:pt idx="3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ED-4026-8A7E-CE4DF86729A3}"/>
            </c:ext>
          </c:extLst>
        </c:ser>
        <c:ser>
          <c:idx val="2"/>
          <c:order val="2"/>
          <c:tx>
            <c:strRef>
              <c:f>'MH LINKS'!$D$4</c:f>
              <c:strCache>
                <c:ptCount val="1"/>
                <c:pt idx="0">
                  <c:v>Cozo</c:v>
                </c:pt>
              </c:strCache>
            </c:strRef>
          </c:tx>
          <c:cat>
            <c:numRef>
              <c:f>'MH LINKS'!$A$5:$A$40</c:f>
              <c:numCache>
                <c:formatCode>m/d/yyyy</c:formatCode>
                <c:ptCount val="36"/>
                <c:pt idx="0">
                  <c:v>42376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</c:numCache>
            </c:numRef>
          </c:cat>
          <c:val>
            <c:numRef>
              <c:f>'MH LINKS'!$D$5:$D$40</c:f>
              <c:numCache>
                <c:formatCode>General</c:formatCode>
                <c:ptCount val="36"/>
                <c:pt idx="0">
                  <c:v>4358020</c:v>
                </c:pt>
                <c:pt idx="1">
                  <c:v>4403275</c:v>
                </c:pt>
                <c:pt idx="2">
                  <c:v>4491394</c:v>
                </c:pt>
                <c:pt idx="3">
                  <c:v>4536775</c:v>
                </c:pt>
                <c:pt idx="4">
                  <c:v>4576627</c:v>
                </c:pt>
                <c:pt idx="5">
                  <c:v>4614587</c:v>
                </c:pt>
                <c:pt idx="6">
                  <c:v>4654136</c:v>
                </c:pt>
                <c:pt idx="7">
                  <c:v>4694669</c:v>
                </c:pt>
                <c:pt idx="8">
                  <c:v>4726926</c:v>
                </c:pt>
                <c:pt idx="9">
                  <c:v>4760796</c:v>
                </c:pt>
                <c:pt idx="10">
                  <c:v>4801384</c:v>
                </c:pt>
                <c:pt idx="11">
                  <c:v>4831216</c:v>
                </c:pt>
                <c:pt idx="12">
                  <c:v>5075202</c:v>
                </c:pt>
                <c:pt idx="13">
                  <c:v>5124946</c:v>
                </c:pt>
                <c:pt idx="14">
                  <c:v>5174617</c:v>
                </c:pt>
                <c:pt idx="15">
                  <c:v>5388929</c:v>
                </c:pt>
                <c:pt idx="16">
                  <c:v>5428696</c:v>
                </c:pt>
                <c:pt idx="17">
                  <c:v>5942648</c:v>
                </c:pt>
                <c:pt idx="18">
                  <c:v>5991244</c:v>
                </c:pt>
                <c:pt idx="19">
                  <c:v>6030952</c:v>
                </c:pt>
                <c:pt idx="20">
                  <c:v>6068236</c:v>
                </c:pt>
                <c:pt idx="21">
                  <c:v>6131191</c:v>
                </c:pt>
                <c:pt idx="22">
                  <c:v>6315239</c:v>
                </c:pt>
                <c:pt idx="23">
                  <c:v>6440138</c:v>
                </c:pt>
                <c:pt idx="24">
                  <c:v>6500747</c:v>
                </c:pt>
                <c:pt idx="25">
                  <c:v>6703442</c:v>
                </c:pt>
                <c:pt idx="26">
                  <c:v>6761643</c:v>
                </c:pt>
                <c:pt idx="27">
                  <c:v>6810676</c:v>
                </c:pt>
                <c:pt idx="28">
                  <c:v>6858126</c:v>
                </c:pt>
                <c:pt idx="29">
                  <c:v>6907159</c:v>
                </c:pt>
                <c:pt idx="30">
                  <c:v>6956191</c:v>
                </c:pt>
                <c:pt idx="31">
                  <c:v>7003642</c:v>
                </c:pt>
                <c:pt idx="32">
                  <c:v>7052675</c:v>
                </c:pt>
                <c:pt idx="33">
                  <c:v>7100125</c:v>
                </c:pt>
                <c:pt idx="34">
                  <c:v>7149158</c:v>
                </c:pt>
                <c:pt idx="3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ED-4026-8A7E-CE4DF86729A3}"/>
            </c:ext>
          </c:extLst>
        </c:ser>
        <c:ser>
          <c:idx val="3"/>
          <c:order val="3"/>
          <c:tx>
            <c:strRef>
              <c:f>'MH LINKS'!$C$4</c:f>
              <c:strCache>
                <c:ptCount val="1"/>
                <c:pt idx="0">
                  <c:v>RSW</c:v>
                </c:pt>
              </c:strCache>
            </c:strRef>
          </c:tx>
          <c:cat>
            <c:numRef>
              <c:f>'MH LINKS'!$A$5:$A$40</c:f>
              <c:numCache>
                <c:formatCode>m/d/yyyy</c:formatCode>
                <c:ptCount val="36"/>
                <c:pt idx="0">
                  <c:v>42376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</c:numCache>
            </c:numRef>
          </c:cat>
          <c:val>
            <c:numRef>
              <c:f>'MH LINKS'!$C$5:$C$40</c:f>
              <c:numCache>
                <c:formatCode>General</c:formatCode>
                <c:ptCount val="36"/>
                <c:pt idx="0">
                  <c:v>464915</c:v>
                </c:pt>
                <c:pt idx="1">
                  <c:v>489108</c:v>
                </c:pt>
                <c:pt idx="2">
                  <c:v>542320</c:v>
                </c:pt>
                <c:pt idx="3">
                  <c:v>571126</c:v>
                </c:pt>
                <c:pt idx="4">
                  <c:v>601394</c:v>
                </c:pt>
                <c:pt idx="5">
                  <c:v>627531</c:v>
                </c:pt>
                <c:pt idx="6">
                  <c:v>643632</c:v>
                </c:pt>
                <c:pt idx="7">
                  <c:v>674688</c:v>
                </c:pt>
                <c:pt idx="8">
                  <c:v>708835</c:v>
                </c:pt>
                <c:pt idx="9">
                  <c:v>736645</c:v>
                </c:pt>
                <c:pt idx="10">
                  <c:v>779286</c:v>
                </c:pt>
                <c:pt idx="11">
                  <c:v>807168</c:v>
                </c:pt>
                <c:pt idx="12">
                  <c:v>844594</c:v>
                </c:pt>
                <c:pt idx="13">
                  <c:v>903372</c:v>
                </c:pt>
                <c:pt idx="14">
                  <c:v>935713</c:v>
                </c:pt>
                <c:pt idx="15">
                  <c:v>977820</c:v>
                </c:pt>
                <c:pt idx="16">
                  <c:v>1013004</c:v>
                </c:pt>
                <c:pt idx="17">
                  <c:v>1053139</c:v>
                </c:pt>
                <c:pt idx="18">
                  <c:v>1090430</c:v>
                </c:pt>
                <c:pt idx="19">
                  <c:v>1124006</c:v>
                </c:pt>
                <c:pt idx="20">
                  <c:v>1160891</c:v>
                </c:pt>
                <c:pt idx="21">
                  <c:v>1193288</c:v>
                </c:pt>
                <c:pt idx="22">
                  <c:v>1291914</c:v>
                </c:pt>
                <c:pt idx="23">
                  <c:v>1331367</c:v>
                </c:pt>
                <c:pt idx="24">
                  <c:v>1360164</c:v>
                </c:pt>
                <c:pt idx="25">
                  <c:v>1388376</c:v>
                </c:pt>
                <c:pt idx="26">
                  <c:v>1420985</c:v>
                </c:pt>
                <c:pt idx="27">
                  <c:v>1493456</c:v>
                </c:pt>
                <c:pt idx="28">
                  <c:v>1563589</c:v>
                </c:pt>
                <c:pt idx="29">
                  <c:v>1636060</c:v>
                </c:pt>
                <c:pt idx="30">
                  <c:v>1708531</c:v>
                </c:pt>
                <c:pt idx="31">
                  <c:v>1778665</c:v>
                </c:pt>
                <c:pt idx="32">
                  <c:v>1851136</c:v>
                </c:pt>
                <c:pt idx="33">
                  <c:v>1921269</c:v>
                </c:pt>
                <c:pt idx="34">
                  <c:v>1993740</c:v>
                </c:pt>
                <c:pt idx="3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ED-4026-8A7E-CE4DF86729A3}"/>
            </c:ext>
          </c:extLst>
        </c:ser>
        <c:ser>
          <c:idx val="4"/>
          <c:order val="4"/>
          <c:tx>
            <c:strRef>
              <c:f>'MH LINKS'!$G$4</c:f>
              <c:strCache>
                <c:ptCount val="1"/>
                <c:pt idx="0">
                  <c:v>VznKUL</c:v>
                </c:pt>
              </c:strCache>
            </c:strRef>
          </c:tx>
          <c:cat>
            <c:numRef>
              <c:f>'MH LINKS'!$A$5:$A$40</c:f>
              <c:numCache>
                <c:formatCode>m/d/yyyy</c:formatCode>
                <c:ptCount val="36"/>
                <c:pt idx="0">
                  <c:v>42376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</c:numCache>
            </c:numRef>
          </c:cat>
          <c:val>
            <c:numRef>
              <c:f>'MH LINKS'!$G$5:$G$40</c:f>
              <c:numCache>
                <c:formatCode>General</c:formatCode>
                <c:ptCount val="36"/>
                <c:pt idx="0">
                  <c:v>2810564</c:v>
                </c:pt>
                <c:pt idx="1">
                  <c:v>2905099</c:v>
                </c:pt>
                <c:pt idx="2">
                  <c:v>2949931</c:v>
                </c:pt>
                <c:pt idx="3">
                  <c:v>2981926</c:v>
                </c:pt>
                <c:pt idx="4">
                  <c:v>3020116</c:v>
                </c:pt>
                <c:pt idx="5">
                  <c:v>3054263</c:v>
                </c:pt>
                <c:pt idx="6">
                  <c:v>3086051</c:v>
                </c:pt>
                <c:pt idx="7">
                  <c:v>3124398</c:v>
                </c:pt>
                <c:pt idx="8">
                  <c:v>3181976</c:v>
                </c:pt>
                <c:pt idx="9">
                  <c:v>3314309</c:v>
                </c:pt>
                <c:pt idx="10">
                  <c:v>3434065</c:v>
                </c:pt>
                <c:pt idx="11">
                  <c:v>3453267</c:v>
                </c:pt>
                <c:pt idx="12">
                  <c:v>3486410</c:v>
                </c:pt>
                <c:pt idx="13">
                  <c:v>3522529</c:v>
                </c:pt>
                <c:pt idx="14">
                  <c:v>3573762</c:v>
                </c:pt>
                <c:pt idx="15">
                  <c:v>4017203</c:v>
                </c:pt>
                <c:pt idx="16">
                  <c:v>4039440</c:v>
                </c:pt>
                <c:pt idx="17">
                  <c:v>4062753</c:v>
                </c:pt>
                <c:pt idx="18">
                  <c:v>4086815</c:v>
                </c:pt>
                <c:pt idx="19">
                  <c:v>4156662</c:v>
                </c:pt>
                <c:pt idx="20">
                  <c:v>4177394</c:v>
                </c:pt>
                <c:pt idx="21">
                  <c:v>4205047</c:v>
                </c:pt>
                <c:pt idx="22">
                  <c:v>4317619</c:v>
                </c:pt>
                <c:pt idx="23">
                  <c:v>4351798</c:v>
                </c:pt>
                <c:pt idx="24">
                  <c:v>4451058</c:v>
                </c:pt>
                <c:pt idx="25">
                  <c:v>4720729</c:v>
                </c:pt>
                <c:pt idx="26">
                  <c:v>4753925</c:v>
                </c:pt>
                <c:pt idx="27">
                  <c:v>4792503</c:v>
                </c:pt>
                <c:pt idx="28">
                  <c:v>4829837</c:v>
                </c:pt>
                <c:pt idx="29">
                  <c:v>4868416</c:v>
                </c:pt>
                <c:pt idx="30">
                  <c:v>4906994</c:v>
                </c:pt>
                <c:pt idx="31">
                  <c:v>4944328</c:v>
                </c:pt>
                <c:pt idx="32">
                  <c:v>4982907</c:v>
                </c:pt>
                <c:pt idx="33">
                  <c:v>5020241</c:v>
                </c:pt>
                <c:pt idx="34">
                  <c:v>5058819</c:v>
                </c:pt>
                <c:pt idx="3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ED-4026-8A7E-CE4DF86729A3}"/>
            </c:ext>
          </c:extLst>
        </c:ser>
        <c:ser>
          <c:idx val="5"/>
          <c:order val="5"/>
          <c:tx>
            <c:strRef>
              <c:f>'MH LINKS'!$H$4</c:f>
              <c:strCache>
                <c:ptCount val="1"/>
                <c:pt idx="0">
                  <c:v>Vitalink</c:v>
                </c:pt>
              </c:strCache>
            </c:strRef>
          </c:tx>
          <c:cat>
            <c:numRef>
              <c:f>'MH LINKS'!$A$5:$A$40</c:f>
              <c:numCache>
                <c:formatCode>m/d/yyyy</c:formatCode>
                <c:ptCount val="36"/>
                <c:pt idx="0">
                  <c:v>42376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</c:numCache>
            </c:numRef>
          </c:cat>
          <c:val>
            <c:numRef>
              <c:f>'MH LINKS'!$H$5:$H$40</c:f>
              <c:numCache>
                <c:formatCode>General</c:formatCode>
                <c:ptCount val="36"/>
                <c:pt idx="0">
                  <c:v>2647172</c:v>
                </c:pt>
                <c:pt idx="1">
                  <c:v>2647172</c:v>
                </c:pt>
                <c:pt idx="2">
                  <c:v>2647172</c:v>
                </c:pt>
                <c:pt idx="3">
                  <c:v>2978682</c:v>
                </c:pt>
                <c:pt idx="4">
                  <c:v>3427684</c:v>
                </c:pt>
                <c:pt idx="5">
                  <c:v>4007682</c:v>
                </c:pt>
                <c:pt idx="6">
                  <c:v>4612387</c:v>
                </c:pt>
                <c:pt idx="7">
                  <c:v>5332387</c:v>
                </c:pt>
                <c:pt idx="8">
                  <c:v>5573668</c:v>
                </c:pt>
                <c:pt idx="9">
                  <c:v>5606019</c:v>
                </c:pt>
                <c:pt idx="10">
                  <c:v>5680660</c:v>
                </c:pt>
                <c:pt idx="11">
                  <c:v>5894919</c:v>
                </c:pt>
                <c:pt idx="12">
                  <c:v>5962937</c:v>
                </c:pt>
                <c:pt idx="13">
                  <c:v>6014075</c:v>
                </c:pt>
                <c:pt idx="14">
                  <c:v>6036574</c:v>
                </c:pt>
                <c:pt idx="15">
                  <c:v>6097933</c:v>
                </c:pt>
                <c:pt idx="16">
                  <c:v>6116367</c:v>
                </c:pt>
                <c:pt idx="17">
                  <c:v>6149025</c:v>
                </c:pt>
                <c:pt idx="18">
                  <c:v>6186022</c:v>
                </c:pt>
                <c:pt idx="19">
                  <c:v>6213878</c:v>
                </c:pt>
                <c:pt idx="20">
                  <c:v>6261398</c:v>
                </c:pt>
                <c:pt idx="21">
                  <c:v>6305445</c:v>
                </c:pt>
                <c:pt idx="22">
                  <c:v>6436472</c:v>
                </c:pt>
                <c:pt idx="23">
                  <c:v>6459239</c:v>
                </c:pt>
                <c:pt idx="24">
                  <c:v>6481189</c:v>
                </c:pt>
                <c:pt idx="25">
                  <c:v>6509588</c:v>
                </c:pt>
                <c:pt idx="26">
                  <c:v>6533928</c:v>
                </c:pt>
                <c:pt idx="27">
                  <c:v>6578417</c:v>
                </c:pt>
                <c:pt idx="28">
                  <c:v>6621471</c:v>
                </c:pt>
                <c:pt idx="29">
                  <c:v>6665960</c:v>
                </c:pt>
                <c:pt idx="30">
                  <c:v>6710449</c:v>
                </c:pt>
                <c:pt idx="31">
                  <c:v>6753503</c:v>
                </c:pt>
                <c:pt idx="32">
                  <c:v>6797992</c:v>
                </c:pt>
                <c:pt idx="33">
                  <c:v>6841046</c:v>
                </c:pt>
                <c:pt idx="34">
                  <c:v>6885535</c:v>
                </c:pt>
                <c:pt idx="3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BED-4026-8A7E-CE4DF8672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894272"/>
        <c:axId val="153928832"/>
      </c:lineChart>
      <c:dateAx>
        <c:axId val="1538942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crossAx val="153928832"/>
        <c:crosses val="autoZero"/>
        <c:auto val="1"/>
        <c:lblOffset val="100"/>
        <c:baseTimeUnit val="days"/>
        <c:majorUnit val="1"/>
        <c:majorTimeUnit val="months"/>
        <c:minorUnit val="15"/>
        <c:minorTimeUnit val="days"/>
      </c:dateAx>
      <c:valAx>
        <c:axId val="1539288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3894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411582172918036"/>
          <c:y val="0.42273799949029067"/>
          <c:w val="9.7673997646845867E-2"/>
          <c:h val="0.2280316946510311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/>
              <a:t>Hospitals by HUB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'MH REPORTS'!$F$363</c:f>
              <c:strCache>
                <c:ptCount val="1"/>
                <c:pt idx="0">
                  <c:v>#Active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'MH REPORTS'!$A$364:$B$373</c:f>
              <c:multiLvlStrCache>
                <c:ptCount val="10"/>
                <c:lvl>
                  <c:pt idx="0">
                    <c:v>12-2012</c:v>
                  </c:pt>
                  <c:pt idx="1">
                    <c:v>01-2019</c:v>
                  </c:pt>
                  <c:pt idx="2">
                    <c:v>12-2012</c:v>
                  </c:pt>
                  <c:pt idx="3">
                    <c:v>09-2015</c:v>
                  </c:pt>
                  <c:pt idx="4">
                    <c:v>12-2012</c:v>
                  </c:pt>
                  <c:pt idx="5">
                    <c:v>01-2019</c:v>
                  </c:pt>
                  <c:pt idx="6">
                    <c:v>12-2012</c:v>
                  </c:pt>
                  <c:pt idx="7">
                    <c:v>01-2019</c:v>
                  </c:pt>
                  <c:pt idx="8">
                    <c:v>12-2012</c:v>
                  </c:pt>
                  <c:pt idx="9">
                    <c:v>01-2019</c:v>
                  </c:pt>
                </c:lvl>
                <c:lvl>
                  <c:pt idx="0">
                    <c:v>ABRUMET</c:v>
                  </c:pt>
                  <c:pt idx="1">
                    <c:v>ABRUMET</c:v>
                  </c:pt>
                  <c:pt idx="2">
                    <c:v>ARH</c:v>
                  </c:pt>
                  <c:pt idx="3">
                    <c:v>ARH</c:v>
                  </c:pt>
                  <c:pt idx="4">
                    <c:v>Cozo</c:v>
                  </c:pt>
                  <c:pt idx="5">
                    <c:v>ARH + Cozo</c:v>
                  </c:pt>
                  <c:pt idx="6">
                    <c:v>RSW</c:v>
                  </c:pt>
                  <c:pt idx="7">
                    <c:v>RSW</c:v>
                  </c:pt>
                  <c:pt idx="8">
                    <c:v>VznKUL</c:v>
                  </c:pt>
                  <c:pt idx="9">
                    <c:v>VznKUL</c:v>
                  </c:pt>
                </c:lvl>
              </c:multiLvlStrCache>
            </c:multiLvlStrRef>
          </c:cat>
          <c:val>
            <c:numRef>
              <c:f>'MH REPORTS'!$F$364:$F$373</c:f>
              <c:numCache>
                <c:formatCode>General</c:formatCode>
                <c:ptCount val="10"/>
                <c:pt idx="0">
                  <c:v>0</c:v>
                </c:pt>
                <c:pt idx="1">
                  <c:v>12</c:v>
                </c:pt>
                <c:pt idx="2">
                  <c:v>3</c:v>
                </c:pt>
                <c:pt idx="3">
                  <c:v>10</c:v>
                </c:pt>
                <c:pt idx="4">
                  <c:v>12</c:v>
                </c:pt>
                <c:pt idx="5">
                  <c:v>83</c:v>
                </c:pt>
                <c:pt idx="6">
                  <c:v>10</c:v>
                </c:pt>
                <c:pt idx="7">
                  <c:v>36</c:v>
                </c:pt>
                <c:pt idx="8">
                  <c:v>5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AA-4301-8D72-EA2914A22B0D}"/>
            </c:ext>
          </c:extLst>
        </c:ser>
        <c:ser>
          <c:idx val="1"/>
          <c:order val="1"/>
          <c:tx>
            <c:strRef>
              <c:f>'MH REPORTS'!$E$363</c:f>
              <c:strCache>
                <c:ptCount val="1"/>
                <c:pt idx="0">
                  <c:v>#Production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'MH REPORTS'!$A$364:$B$373</c:f>
              <c:multiLvlStrCache>
                <c:ptCount val="10"/>
                <c:lvl>
                  <c:pt idx="0">
                    <c:v>12-2012</c:v>
                  </c:pt>
                  <c:pt idx="1">
                    <c:v>01-2019</c:v>
                  </c:pt>
                  <c:pt idx="2">
                    <c:v>12-2012</c:v>
                  </c:pt>
                  <c:pt idx="3">
                    <c:v>09-2015</c:v>
                  </c:pt>
                  <c:pt idx="4">
                    <c:v>12-2012</c:v>
                  </c:pt>
                  <c:pt idx="5">
                    <c:v>01-2019</c:v>
                  </c:pt>
                  <c:pt idx="6">
                    <c:v>12-2012</c:v>
                  </c:pt>
                  <c:pt idx="7">
                    <c:v>01-2019</c:v>
                  </c:pt>
                  <c:pt idx="8">
                    <c:v>12-2012</c:v>
                  </c:pt>
                  <c:pt idx="9">
                    <c:v>01-2019</c:v>
                  </c:pt>
                </c:lvl>
                <c:lvl>
                  <c:pt idx="0">
                    <c:v>ABRUMET</c:v>
                  </c:pt>
                  <c:pt idx="1">
                    <c:v>ABRUMET</c:v>
                  </c:pt>
                  <c:pt idx="2">
                    <c:v>ARH</c:v>
                  </c:pt>
                  <c:pt idx="3">
                    <c:v>ARH</c:v>
                  </c:pt>
                  <c:pt idx="4">
                    <c:v>Cozo</c:v>
                  </c:pt>
                  <c:pt idx="5">
                    <c:v>ARH + Cozo</c:v>
                  </c:pt>
                  <c:pt idx="6">
                    <c:v>RSW</c:v>
                  </c:pt>
                  <c:pt idx="7">
                    <c:v>RSW</c:v>
                  </c:pt>
                  <c:pt idx="8">
                    <c:v>VznKUL</c:v>
                  </c:pt>
                  <c:pt idx="9">
                    <c:v>VznKUL</c:v>
                  </c:pt>
                </c:lvl>
              </c:multiLvlStrCache>
            </c:multiLvlStrRef>
          </c:cat>
          <c:val>
            <c:numRef>
              <c:f>'MH REPORTS'!$E$364:$E$373</c:f>
              <c:numCache>
                <c:formatCode>General</c:formatCode>
                <c:ptCount val="10"/>
                <c:pt idx="0">
                  <c:v>0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29</c:v>
                </c:pt>
                <c:pt idx="6">
                  <c:v>5</c:v>
                </c:pt>
                <c:pt idx="7">
                  <c:v>6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AA-4301-8D72-EA2914A22B0D}"/>
            </c:ext>
          </c:extLst>
        </c:ser>
        <c:ser>
          <c:idx val="0"/>
          <c:order val="2"/>
          <c:tx>
            <c:strRef>
              <c:f>'MH REPORTS'!$D$363</c:f>
              <c:strCache>
                <c:ptCount val="1"/>
                <c:pt idx="0">
                  <c:v>#Ready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'MH REPORTS'!$A$364:$B$373</c:f>
              <c:multiLvlStrCache>
                <c:ptCount val="10"/>
                <c:lvl>
                  <c:pt idx="0">
                    <c:v>12-2012</c:v>
                  </c:pt>
                  <c:pt idx="1">
                    <c:v>01-2019</c:v>
                  </c:pt>
                  <c:pt idx="2">
                    <c:v>12-2012</c:v>
                  </c:pt>
                  <c:pt idx="3">
                    <c:v>09-2015</c:v>
                  </c:pt>
                  <c:pt idx="4">
                    <c:v>12-2012</c:v>
                  </c:pt>
                  <c:pt idx="5">
                    <c:v>01-2019</c:v>
                  </c:pt>
                  <c:pt idx="6">
                    <c:v>12-2012</c:v>
                  </c:pt>
                  <c:pt idx="7">
                    <c:v>01-2019</c:v>
                  </c:pt>
                  <c:pt idx="8">
                    <c:v>12-2012</c:v>
                  </c:pt>
                  <c:pt idx="9">
                    <c:v>01-2019</c:v>
                  </c:pt>
                </c:lvl>
                <c:lvl>
                  <c:pt idx="0">
                    <c:v>ABRUMET</c:v>
                  </c:pt>
                  <c:pt idx="1">
                    <c:v>ABRUMET</c:v>
                  </c:pt>
                  <c:pt idx="2">
                    <c:v>ARH</c:v>
                  </c:pt>
                  <c:pt idx="3">
                    <c:v>ARH</c:v>
                  </c:pt>
                  <c:pt idx="4">
                    <c:v>Cozo</c:v>
                  </c:pt>
                  <c:pt idx="5">
                    <c:v>ARH + Cozo</c:v>
                  </c:pt>
                  <c:pt idx="6">
                    <c:v>RSW</c:v>
                  </c:pt>
                  <c:pt idx="7">
                    <c:v>RSW</c:v>
                  </c:pt>
                  <c:pt idx="8">
                    <c:v>VznKUL</c:v>
                  </c:pt>
                  <c:pt idx="9">
                    <c:v>VznKUL</c:v>
                  </c:pt>
                </c:lvl>
              </c:multiLvlStrCache>
            </c:multiLvlStrRef>
          </c:cat>
          <c:val>
            <c:numRef>
              <c:f>'MH REPORTS'!$D$364:$D$373</c:f>
              <c:numCache>
                <c:formatCode>General</c:formatCode>
                <c:ptCount val="10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14</c:v>
                </c:pt>
                <c:pt idx="7">
                  <c:v>16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AA-4301-8D72-EA2914A22B0D}"/>
            </c:ext>
          </c:extLst>
        </c:ser>
        <c:ser>
          <c:idx val="3"/>
          <c:order val="3"/>
          <c:tx>
            <c:strRef>
              <c:f>'MH REPORTS'!$G$363</c:f>
              <c:strCache>
                <c:ptCount val="1"/>
                <c:pt idx="0">
                  <c:v>#Not Ready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'MH REPORTS'!$A$364:$B$373</c:f>
              <c:multiLvlStrCache>
                <c:ptCount val="10"/>
                <c:lvl>
                  <c:pt idx="0">
                    <c:v>12-2012</c:v>
                  </c:pt>
                  <c:pt idx="1">
                    <c:v>01-2019</c:v>
                  </c:pt>
                  <c:pt idx="2">
                    <c:v>12-2012</c:v>
                  </c:pt>
                  <c:pt idx="3">
                    <c:v>09-2015</c:v>
                  </c:pt>
                  <c:pt idx="4">
                    <c:v>12-2012</c:v>
                  </c:pt>
                  <c:pt idx="5">
                    <c:v>01-2019</c:v>
                  </c:pt>
                  <c:pt idx="6">
                    <c:v>12-2012</c:v>
                  </c:pt>
                  <c:pt idx="7">
                    <c:v>01-2019</c:v>
                  </c:pt>
                  <c:pt idx="8">
                    <c:v>12-2012</c:v>
                  </c:pt>
                  <c:pt idx="9">
                    <c:v>01-2019</c:v>
                  </c:pt>
                </c:lvl>
                <c:lvl>
                  <c:pt idx="0">
                    <c:v>ABRUMET</c:v>
                  </c:pt>
                  <c:pt idx="1">
                    <c:v>ABRUMET</c:v>
                  </c:pt>
                  <c:pt idx="2">
                    <c:v>ARH</c:v>
                  </c:pt>
                  <c:pt idx="3">
                    <c:v>ARH</c:v>
                  </c:pt>
                  <c:pt idx="4">
                    <c:v>Cozo</c:v>
                  </c:pt>
                  <c:pt idx="5">
                    <c:v>ARH + Cozo</c:v>
                  </c:pt>
                  <c:pt idx="6">
                    <c:v>RSW</c:v>
                  </c:pt>
                  <c:pt idx="7">
                    <c:v>RSW</c:v>
                  </c:pt>
                  <c:pt idx="8">
                    <c:v>VznKUL</c:v>
                  </c:pt>
                  <c:pt idx="9">
                    <c:v>VznKUL</c:v>
                  </c:pt>
                </c:lvl>
              </c:multiLvlStrCache>
            </c:multiLvlStrRef>
          </c:cat>
          <c:val>
            <c:numRef>
              <c:f>'MH REPORTS'!$G$364:$G$373</c:f>
              <c:numCache>
                <c:formatCode>General</c:formatCode>
                <c:ptCount val="10"/>
                <c:pt idx="0">
                  <c:v>5</c:v>
                </c:pt>
                <c:pt idx="1">
                  <c:v>0</c:v>
                </c:pt>
                <c:pt idx="2">
                  <c:v>7</c:v>
                </c:pt>
                <c:pt idx="3">
                  <c:v>0</c:v>
                </c:pt>
                <c:pt idx="4">
                  <c:v>8</c:v>
                </c:pt>
                <c:pt idx="5">
                  <c:v>3</c:v>
                </c:pt>
                <c:pt idx="6">
                  <c:v>12</c:v>
                </c:pt>
                <c:pt idx="7">
                  <c:v>1</c:v>
                </c:pt>
                <c:pt idx="8">
                  <c:v>12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AA-4301-8D72-EA2914A22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4655360"/>
        <c:axId val="154153344"/>
      </c:barChart>
      <c:catAx>
        <c:axId val="154655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4153344"/>
        <c:crosses val="autoZero"/>
        <c:auto val="1"/>
        <c:lblAlgn val="ctr"/>
        <c:lblOffset val="100"/>
        <c:noMultiLvlLbl val="0"/>
      </c:catAx>
      <c:valAx>
        <c:axId val="154153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46553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Active</a:t>
            </a:r>
            <a:r>
              <a:rPr lang="en-US" baseline="0"/>
              <a:t> Professionals - Evolution by HUB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'MH REPORTS'!$A$1</c:f>
              <c:strCache>
                <c:ptCount val="1"/>
                <c:pt idx="0">
                  <c:v>ABRUMET</c:v>
                </c:pt>
              </c:strCache>
            </c:strRef>
          </c:tx>
          <c:dLbls>
            <c:dLbl>
              <c:idx val="7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947-4873-B8ED-D408B061E13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REPORTS'!$M$5:$M$77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4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8</c:v>
                </c:pt>
                <c:pt idx="17">
                  <c:v>4</c:v>
                </c:pt>
                <c:pt idx="18">
                  <c:v>4</c:v>
                </c:pt>
                <c:pt idx="19">
                  <c:v>5</c:v>
                </c:pt>
                <c:pt idx="20">
                  <c:v>4</c:v>
                </c:pt>
                <c:pt idx="21">
                  <c:v>6</c:v>
                </c:pt>
                <c:pt idx="22">
                  <c:v>7</c:v>
                </c:pt>
                <c:pt idx="23">
                  <c:v>5</c:v>
                </c:pt>
                <c:pt idx="24">
                  <c:v>11</c:v>
                </c:pt>
                <c:pt idx="25">
                  <c:v>6</c:v>
                </c:pt>
                <c:pt idx="26">
                  <c:v>0</c:v>
                </c:pt>
                <c:pt idx="27">
                  <c:v>16</c:v>
                </c:pt>
                <c:pt idx="28">
                  <c:v>33</c:v>
                </c:pt>
                <c:pt idx="29">
                  <c:v>23</c:v>
                </c:pt>
                <c:pt idx="30">
                  <c:v>39</c:v>
                </c:pt>
                <c:pt idx="31">
                  <c:v>50</c:v>
                </c:pt>
                <c:pt idx="32">
                  <c:v>53</c:v>
                </c:pt>
                <c:pt idx="33">
                  <c:v>63</c:v>
                </c:pt>
                <c:pt idx="34">
                  <c:v>67</c:v>
                </c:pt>
                <c:pt idx="35">
                  <c:v>74</c:v>
                </c:pt>
                <c:pt idx="36">
                  <c:v>91</c:v>
                </c:pt>
                <c:pt idx="37">
                  <c:v>87</c:v>
                </c:pt>
                <c:pt idx="38">
                  <c:v>83</c:v>
                </c:pt>
                <c:pt idx="39">
                  <c:v>104</c:v>
                </c:pt>
                <c:pt idx="40">
                  <c:v>146</c:v>
                </c:pt>
                <c:pt idx="41">
                  <c:v>156</c:v>
                </c:pt>
                <c:pt idx="42">
                  <c:v>169</c:v>
                </c:pt>
                <c:pt idx="43">
                  <c:v>215</c:v>
                </c:pt>
                <c:pt idx="44">
                  <c:v>248</c:v>
                </c:pt>
                <c:pt idx="45">
                  <c:v>271</c:v>
                </c:pt>
                <c:pt idx="46">
                  <c:v>311</c:v>
                </c:pt>
                <c:pt idx="47">
                  <c:v>352</c:v>
                </c:pt>
                <c:pt idx="48">
                  <c:v>432</c:v>
                </c:pt>
                <c:pt idx="49">
                  <c:v>245</c:v>
                </c:pt>
                <c:pt idx="50">
                  <c:v>495</c:v>
                </c:pt>
                <c:pt idx="51">
                  <c:v>576</c:v>
                </c:pt>
                <c:pt idx="52">
                  <c:v>657</c:v>
                </c:pt>
                <c:pt idx="53">
                  <c:v>673</c:v>
                </c:pt>
                <c:pt idx="54">
                  <c:v>731</c:v>
                </c:pt>
                <c:pt idx="55">
                  <c:v>837</c:v>
                </c:pt>
                <c:pt idx="56">
                  <c:v>880</c:v>
                </c:pt>
                <c:pt idx="57">
                  <c:v>969</c:v>
                </c:pt>
                <c:pt idx="58">
                  <c:v>974</c:v>
                </c:pt>
                <c:pt idx="59">
                  <c:v>1065</c:v>
                </c:pt>
                <c:pt idx="60">
                  <c:v>1129</c:v>
                </c:pt>
                <c:pt idx="61">
                  <c:v>1129</c:v>
                </c:pt>
                <c:pt idx="62">
                  <c:v>1204</c:v>
                </c:pt>
                <c:pt idx="63">
                  <c:v>1281</c:v>
                </c:pt>
                <c:pt idx="64">
                  <c:v>1431</c:v>
                </c:pt>
                <c:pt idx="65">
                  <c:v>1540</c:v>
                </c:pt>
                <c:pt idx="66">
                  <c:v>1555</c:v>
                </c:pt>
                <c:pt idx="67">
                  <c:v>1756</c:v>
                </c:pt>
                <c:pt idx="68">
                  <c:v>1737</c:v>
                </c:pt>
                <c:pt idx="69">
                  <c:v>1891</c:v>
                </c:pt>
                <c:pt idx="70">
                  <c:v>1884</c:v>
                </c:pt>
                <c:pt idx="71">
                  <c:v>2701</c:v>
                </c:pt>
                <c:pt idx="7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47-4873-B8ED-D408B061E13C}"/>
            </c:ext>
          </c:extLst>
        </c:ser>
        <c:ser>
          <c:idx val="1"/>
          <c:order val="1"/>
          <c:tx>
            <c:strRef>
              <c:f>'MH REPORTS'!$A$79</c:f>
              <c:strCache>
                <c:ptCount val="1"/>
                <c:pt idx="0">
                  <c:v>ARH</c:v>
                </c:pt>
              </c:strCache>
            </c:strRef>
          </c:tx>
          <c:dLbls>
            <c:dLbl>
              <c:idx val="39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947-4873-B8ED-D408B061E13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REPORTS'!$M$83:$M$124</c:f>
              <c:numCache>
                <c:formatCode>General</c:formatCode>
                <c:ptCount val="42"/>
                <c:pt idx="0">
                  <c:v>14</c:v>
                </c:pt>
                <c:pt idx="1">
                  <c:v>10</c:v>
                </c:pt>
                <c:pt idx="2">
                  <c:v>14</c:v>
                </c:pt>
                <c:pt idx="3">
                  <c:v>12</c:v>
                </c:pt>
                <c:pt idx="4">
                  <c:v>19</c:v>
                </c:pt>
                <c:pt idx="5">
                  <c:v>19</c:v>
                </c:pt>
                <c:pt idx="6">
                  <c:v>23</c:v>
                </c:pt>
                <c:pt idx="7">
                  <c:v>23</c:v>
                </c:pt>
                <c:pt idx="8">
                  <c:v>17</c:v>
                </c:pt>
                <c:pt idx="9">
                  <c:v>27</c:v>
                </c:pt>
                <c:pt idx="10">
                  <c:v>27</c:v>
                </c:pt>
                <c:pt idx="11">
                  <c:v>28</c:v>
                </c:pt>
                <c:pt idx="12">
                  <c:v>30</c:v>
                </c:pt>
                <c:pt idx="13">
                  <c:v>17</c:v>
                </c:pt>
                <c:pt idx="14">
                  <c:v>22</c:v>
                </c:pt>
                <c:pt idx="15">
                  <c:v>18</c:v>
                </c:pt>
                <c:pt idx="16">
                  <c:v>29</c:v>
                </c:pt>
                <c:pt idx="17">
                  <c:v>29</c:v>
                </c:pt>
                <c:pt idx="18">
                  <c:v>31</c:v>
                </c:pt>
                <c:pt idx="19">
                  <c:v>41</c:v>
                </c:pt>
                <c:pt idx="20">
                  <c:v>32</c:v>
                </c:pt>
                <c:pt idx="21">
                  <c:v>29</c:v>
                </c:pt>
                <c:pt idx="22">
                  <c:v>26</c:v>
                </c:pt>
                <c:pt idx="23">
                  <c:v>48</c:v>
                </c:pt>
                <c:pt idx="24">
                  <c:v>56</c:v>
                </c:pt>
                <c:pt idx="25">
                  <c:v>77</c:v>
                </c:pt>
                <c:pt idx="26">
                  <c:v>75</c:v>
                </c:pt>
                <c:pt idx="27">
                  <c:v>105</c:v>
                </c:pt>
                <c:pt idx="28">
                  <c:v>127</c:v>
                </c:pt>
                <c:pt idx="29">
                  <c:v>108</c:v>
                </c:pt>
                <c:pt idx="30">
                  <c:v>35</c:v>
                </c:pt>
                <c:pt idx="31">
                  <c:v>74</c:v>
                </c:pt>
                <c:pt idx="32">
                  <c:v>88</c:v>
                </c:pt>
                <c:pt idx="33">
                  <c:v>133</c:v>
                </c:pt>
                <c:pt idx="34">
                  <c:v>143</c:v>
                </c:pt>
                <c:pt idx="35">
                  <c:v>134</c:v>
                </c:pt>
                <c:pt idx="36">
                  <c:v>238</c:v>
                </c:pt>
                <c:pt idx="37">
                  <c:v>220</c:v>
                </c:pt>
                <c:pt idx="38">
                  <c:v>218</c:v>
                </c:pt>
                <c:pt idx="39">
                  <c:v>314</c:v>
                </c:pt>
                <c:pt idx="4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947-4873-B8ED-D408B061E13C}"/>
            </c:ext>
          </c:extLst>
        </c:ser>
        <c:ser>
          <c:idx val="2"/>
          <c:order val="2"/>
          <c:tx>
            <c:strRef>
              <c:f>'MH REPORTS'!$A$126</c:f>
              <c:strCache>
                <c:ptCount val="1"/>
                <c:pt idx="0">
                  <c:v>ARH + Cozo</c:v>
                </c:pt>
              </c:strCache>
            </c:strRef>
          </c:tx>
          <c:dLbls>
            <c:dLbl>
              <c:idx val="7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947-4873-B8ED-D408B061E13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REPORTS'!$M$130:$M$202</c:f>
              <c:numCache>
                <c:formatCode>General</c:formatCode>
                <c:ptCount val="73"/>
                <c:pt idx="0">
                  <c:v>108</c:v>
                </c:pt>
                <c:pt idx="1">
                  <c:v>78</c:v>
                </c:pt>
                <c:pt idx="2">
                  <c:v>84</c:v>
                </c:pt>
                <c:pt idx="3">
                  <c:v>100</c:v>
                </c:pt>
                <c:pt idx="4">
                  <c:v>154</c:v>
                </c:pt>
                <c:pt idx="5">
                  <c:v>181</c:v>
                </c:pt>
                <c:pt idx="6">
                  <c:v>230</c:v>
                </c:pt>
                <c:pt idx="7">
                  <c:v>193</c:v>
                </c:pt>
                <c:pt idx="8">
                  <c:v>181</c:v>
                </c:pt>
                <c:pt idx="9">
                  <c:v>168</c:v>
                </c:pt>
                <c:pt idx="10">
                  <c:v>165</c:v>
                </c:pt>
                <c:pt idx="11">
                  <c:v>174</c:v>
                </c:pt>
                <c:pt idx="12">
                  <c:v>173</c:v>
                </c:pt>
                <c:pt idx="13">
                  <c:v>195</c:v>
                </c:pt>
                <c:pt idx="14">
                  <c:v>225</c:v>
                </c:pt>
                <c:pt idx="15">
                  <c:v>241</c:v>
                </c:pt>
                <c:pt idx="16">
                  <c:v>361</c:v>
                </c:pt>
                <c:pt idx="17">
                  <c:v>362</c:v>
                </c:pt>
                <c:pt idx="18">
                  <c:v>454</c:v>
                </c:pt>
                <c:pt idx="19">
                  <c:v>476</c:v>
                </c:pt>
                <c:pt idx="20">
                  <c:v>437</c:v>
                </c:pt>
                <c:pt idx="21">
                  <c:v>483</c:v>
                </c:pt>
                <c:pt idx="22">
                  <c:v>548</c:v>
                </c:pt>
                <c:pt idx="23">
                  <c:v>641</c:v>
                </c:pt>
                <c:pt idx="24">
                  <c:v>712</c:v>
                </c:pt>
                <c:pt idx="25">
                  <c:v>817</c:v>
                </c:pt>
                <c:pt idx="26">
                  <c:v>829</c:v>
                </c:pt>
                <c:pt idx="27">
                  <c:v>981</c:v>
                </c:pt>
                <c:pt idx="28">
                  <c:v>1170</c:v>
                </c:pt>
                <c:pt idx="29">
                  <c:v>1216</c:v>
                </c:pt>
                <c:pt idx="30">
                  <c:v>1336</c:v>
                </c:pt>
                <c:pt idx="31">
                  <c:v>1340</c:v>
                </c:pt>
                <c:pt idx="32">
                  <c:v>1475</c:v>
                </c:pt>
                <c:pt idx="33">
                  <c:v>1690</c:v>
                </c:pt>
                <c:pt idx="34">
                  <c:v>1687</c:v>
                </c:pt>
                <c:pt idx="35">
                  <c:v>1716</c:v>
                </c:pt>
                <c:pt idx="36">
                  <c:v>1929</c:v>
                </c:pt>
                <c:pt idx="37">
                  <c:v>1933</c:v>
                </c:pt>
                <c:pt idx="38">
                  <c:v>2024</c:v>
                </c:pt>
                <c:pt idx="39">
                  <c:v>2058</c:v>
                </c:pt>
                <c:pt idx="40">
                  <c:v>2645</c:v>
                </c:pt>
                <c:pt idx="41">
                  <c:v>2733</c:v>
                </c:pt>
                <c:pt idx="42">
                  <c:v>2898</c:v>
                </c:pt>
                <c:pt idx="43">
                  <c:v>3174</c:v>
                </c:pt>
                <c:pt idx="44">
                  <c:v>3158</c:v>
                </c:pt>
                <c:pt idx="45">
                  <c:v>3259</c:v>
                </c:pt>
                <c:pt idx="46">
                  <c:v>3609</c:v>
                </c:pt>
                <c:pt idx="47">
                  <c:v>3565</c:v>
                </c:pt>
                <c:pt idx="48">
                  <c:v>3834</c:v>
                </c:pt>
                <c:pt idx="49">
                  <c:v>3730</c:v>
                </c:pt>
                <c:pt idx="50">
                  <c:v>3923</c:v>
                </c:pt>
                <c:pt idx="51">
                  <c:v>4287</c:v>
                </c:pt>
                <c:pt idx="52">
                  <c:v>4603</c:v>
                </c:pt>
                <c:pt idx="53">
                  <c:v>4756</c:v>
                </c:pt>
                <c:pt idx="54">
                  <c:v>4932</c:v>
                </c:pt>
                <c:pt idx="55">
                  <c:v>5143</c:v>
                </c:pt>
                <c:pt idx="56">
                  <c:v>5353</c:v>
                </c:pt>
                <c:pt idx="57">
                  <c:v>5698</c:v>
                </c:pt>
                <c:pt idx="58">
                  <c:v>5720</c:v>
                </c:pt>
                <c:pt idx="59">
                  <c:v>6128</c:v>
                </c:pt>
                <c:pt idx="60">
                  <c:v>6238</c:v>
                </c:pt>
                <c:pt idx="61">
                  <c:v>6229</c:v>
                </c:pt>
                <c:pt idx="62">
                  <c:v>6463</c:v>
                </c:pt>
                <c:pt idx="63">
                  <c:v>6799</c:v>
                </c:pt>
                <c:pt idx="64">
                  <c:v>7277</c:v>
                </c:pt>
                <c:pt idx="65">
                  <c:v>7449</c:v>
                </c:pt>
                <c:pt idx="66">
                  <c:v>7519</c:v>
                </c:pt>
                <c:pt idx="67">
                  <c:v>7821</c:v>
                </c:pt>
                <c:pt idx="68">
                  <c:v>7874</c:v>
                </c:pt>
                <c:pt idx="69">
                  <c:v>8107</c:v>
                </c:pt>
                <c:pt idx="70">
                  <c:v>8150</c:v>
                </c:pt>
                <c:pt idx="71">
                  <c:v>10102</c:v>
                </c:pt>
                <c:pt idx="7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947-4873-B8ED-D408B061E13C}"/>
            </c:ext>
          </c:extLst>
        </c:ser>
        <c:ser>
          <c:idx val="3"/>
          <c:order val="3"/>
          <c:tx>
            <c:strRef>
              <c:f>'MH REPORTS'!$A$204</c:f>
              <c:strCache>
                <c:ptCount val="1"/>
                <c:pt idx="0">
                  <c:v>RSW</c:v>
                </c:pt>
              </c:strCache>
            </c:strRef>
          </c:tx>
          <c:dLbls>
            <c:dLbl>
              <c:idx val="7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947-4873-B8ED-D408B061E13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REPORTS'!$M$208:$M$280</c:f>
              <c:numCache>
                <c:formatCode>General</c:formatCode>
                <c:ptCount val="73"/>
                <c:pt idx="0">
                  <c:v>30</c:v>
                </c:pt>
                <c:pt idx="1">
                  <c:v>42</c:v>
                </c:pt>
                <c:pt idx="2">
                  <c:v>63</c:v>
                </c:pt>
                <c:pt idx="3">
                  <c:v>42</c:v>
                </c:pt>
                <c:pt idx="4">
                  <c:v>49</c:v>
                </c:pt>
                <c:pt idx="5">
                  <c:v>34</c:v>
                </c:pt>
                <c:pt idx="6">
                  <c:v>34</c:v>
                </c:pt>
                <c:pt idx="7">
                  <c:v>40</c:v>
                </c:pt>
                <c:pt idx="8">
                  <c:v>40</c:v>
                </c:pt>
                <c:pt idx="9">
                  <c:v>74</c:v>
                </c:pt>
                <c:pt idx="10">
                  <c:v>69</c:v>
                </c:pt>
                <c:pt idx="11">
                  <c:v>80</c:v>
                </c:pt>
                <c:pt idx="12">
                  <c:v>96</c:v>
                </c:pt>
                <c:pt idx="13">
                  <c:v>97</c:v>
                </c:pt>
                <c:pt idx="14">
                  <c:v>94</c:v>
                </c:pt>
                <c:pt idx="15">
                  <c:v>89</c:v>
                </c:pt>
                <c:pt idx="16">
                  <c:v>117</c:v>
                </c:pt>
                <c:pt idx="17">
                  <c:v>151</c:v>
                </c:pt>
                <c:pt idx="18">
                  <c:v>124</c:v>
                </c:pt>
                <c:pt idx="19">
                  <c:v>169</c:v>
                </c:pt>
                <c:pt idx="20">
                  <c:v>169</c:v>
                </c:pt>
                <c:pt idx="21">
                  <c:v>181</c:v>
                </c:pt>
                <c:pt idx="22">
                  <c:v>180</c:v>
                </c:pt>
                <c:pt idx="23">
                  <c:v>234</c:v>
                </c:pt>
                <c:pt idx="24">
                  <c:v>251</c:v>
                </c:pt>
                <c:pt idx="25">
                  <c:v>237</c:v>
                </c:pt>
                <c:pt idx="26">
                  <c:v>304</c:v>
                </c:pt>
                <c:pt idx="27">
                  <c:v>381</c:v>
                </c:pt>
                <c:pt idx="28">
                  <c:v>402</c:v>
                </c:pt>
                <c:pt idx="29">
                  <c:v>413</c:v>
                </c:pt>
                <c:pt idx="30">
                  <c:v>471</c:v>
                </c:pt>
                <c:pt idx="31">
                  <c:v>523</c:v>
                </c:pt>
                <c:pt idx="32">
                  <c:v>511</c:v>
                </c:pt>
                <c:pt idx="33">
                  <c:v>649</c:v>
                </c:pt>
                <c:pt idx="34">
                  <c:v>595</c:v>
                </c:pt>
                <c:pt idx="35">
                  <c:v>654</c:v>
                </c:pt>
                <c:pt idx="36">
                  <c:v>741</c:v>
                </c:pt>
                <c:pt idx="37">
                  <c:v>663</c:v>
                </c:pt>
                <c:pt idx="38">
                  <c:v>676</c:v>
                </c:pt>
                <c:pt idx="39">
                  <c:v>761</c:v>
                </c:pt>
                <c:pt idx="40">
                  <c:v>899</c:v>
                </c:pt>
                <c:pt idx="41">
                  <c:v>947</c:v>
                </c:pt>
                <c:pt idx="42">
                  <c:v>992</c:v>
                </c:pt>
                <c:pt idx="43">
                  <c:v>1085</c:v>
                </c:pt>
                <c:pt idx="44">
                  <c:v>1120</c:v>
                </c:pt>
                <c:pt idx="45">
                  <c:v>1207</c:v>
                </c:pt>
                <c:pt idx="46">
                  <c:v>1307</c:v>
                </c:pt>
                <c:pt idx="47">
                  <c:v>1420</c:v>
                </c:pt>
                <c:pt idx="48">
                  <c:v>1489</c:v>
                </c:pt>
                <c:pt idx="49">
                  <c:v>1442</c:v>
                </c:pt>
                <c:pt idx="50">
                  <c:v>1458</c:v>
                </c:pt>
                <c:pt idx="51">
                  <c:v>1648</c:v>
                </c:pt>
                <c:pt idx="52">
                  <c:v>1894</c:v>
                </c:pt>
                <c:pt idx="53">
                  <c:v>1964</c:v>
                </c:pt>
                <c:pt idx="54">
                  <c:v>2212</c:v>
                </c:pt>
                <c:pt idx="55">
                  <c:v>2292</c:v>
                </c:pt>
                <c:pt idx="56">
                  <c:v>2341</c:v>
                </c:pt>
                <c:pt idx="57">
                  <c:v>2603</c:v>
                </c:pt>
                <c:pt idx="58">
                  <c:v>2498</c:v>
                </c:pt>
                <c:pt idx="59">
                  <c:v>2765</c:v>
                </c:pt>
                <c:pt idx="60">
                  <c:v>2882</c:v>
                </c:pt>
                <c:pt idx="61">
                  <c:v>2810</c:v>
                </c:pt>
                <c:pt idx="62">
                  <c:v>3034</c:v>
                </c:pt>
                <c:pt idx="63">
                  <c:v>3124</c:v>
                </c:pt>
                <c:pt idx="64">
                  <c:v>3266</c:v>
                </c:pt>
                <c:pt idx="65">
                  <c:v>3422</c:v>
                </c:pt>
                <c:pt idx="66">
                  <c:v>3478</c:v>
                </c:pt>
                <c:pt idx="67">
                  <c:v>3732</c:v>
                </c:pt>
                <c:pt idx="68">
                  <c:v>3783</c:v>
                </c:pt>
                <c:pt idx="69">
                  <c:v>4111</c:v>
                </c:pt>
                <c:pt idx="70">
                  <c:v>3991</c:v>
                </c:pt>
                <c:pt idx="71">
                  <c:v>3178</c:v>
                </c:pt>
                <c:pt idx="7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947-4873-B8ED-D408B061E13C}"/>
            </c:ext>
          </c:extLst>
        </c:ser>
        <c:ser>
          <c:idx val="4"/>
          <c:order val="4"/>
          <c:tx>
            <c:strRef>
              <c:f>'MH REPORTS'!$A$282</c:f>
              <c:strCache>
                <c:ptCount val="1"/>
                <c:pt idx="0">
                  <c:v>VznKUL</c:v>
                </c:pt>
              </c:strCache>
            </c:strRef>
          </c:tx>
          <c:dLbls>
            <c:dLbl>
              <c:idx val="7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947-4873-B8ED-D408B061E13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REPORTS'!$M$286:$M$358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  <c:pt idx="23">
                  <c:v>30</c:v>
                </c:pt>
                <c:pt idx="24">
                  <c:v>42</c:v>
                </c:pt>
                <c:pt idx="25">
                  <c:v>30</c:v>
                </c:pt>
                <c:pt idx="26">
                  <c:v>32</c:v>
                </c:pt>
                <c:pt idx="27">
                  <c:v>52</c:v>
                </c:pt>
                <c:pt idx="28">
                  <c:v>30</c:v>
                </c:pt>
                <c:pt idx="29">
                  <c:v>111</c:v>
                </c:pt>
                <c:pt idx="30">
                  <c:v>148</c:v>
                </c:pt>
                <c:pt idx="31">
                  <c:v>220</c:v>
                </c:pt>
                <c:pt idx="32">
                  <c:v>230</c:v>
                </c:pt>
                <c:pt idx="33">
                  <c:v>382</c:v>
                </c:pt>
                <c:pt idx="34">
                  <c:v>372</c:v>
                </c:pt>
                <c:pt idx="35">
                  <c:v>434</c:v>
                </c:pt>
                <c:pt idx="36">
                  <c:v>521</c:v>
                </c:pt>
                <c:pt idx="37">
                  <c:v>560</c:v>
                </c:pt>
                <c:pt idx="38">
                  <c:v>600</c:v>
                </c:pt>
                <c:pt idx="39">
                  <c:v>581</c:v>
                </c:pt>
                <c:pt idx="40">
                  <c:v>701</c:v>
                </c:pt>
                <c:pt idx="41">
                  <c:v>776</c:v>
                </c:pt>
                <c:pt idx="42">
                  <c:v>927</c:v>
                </c:pt>
                <c:pt idx="43">
                  <c:v>968</c:v>
                </c:pt>
                <c:pt idx="44">
                  <c:v>1056</c:v>
                </c:pt>
                <c:pt idx="45">
                  <c:v>1205</c:v>
                </c:pt>
                <c:pt idx="46">
                  <c:v>1246</c:v>
                </c:pt>
                <c:pt idx="47">
                  <c:v>1310</c:v>
                </c:pt>
                <c:pt idx="48">
                  <c:v>1535</c:v>
                </c:pt>
                <c:pt idx="49">
                  <c:v>1488</c:v>
                </c:pt>
                <c:pt idx="50">
                  <c:v>1587</c:v>
                </c:pt>
                <c:pt idx="51">
                  <c:v>1878</c:v>
                </c:pt>
                <c:pt idx="52">
                  <c:v>2122</c:v>
                </c:pt>
                <c:pt idx="53">
                  <c:v>2187</c:v>
                </c:pt>
                <c:pt idx="54">
                  <c:v>2325</c:v>
                </c:pt>
                <c:pt idx="55">
                  <c:v>2003</c:v>
                </c:pt>
                <c:pt idx="56">
                  <c:v>683</c:v>
                </c:pt>
                <c:pt idx="57">
                  <c:v>1949</c:v>
                </c:pt>
                <c:pt idx="58">
                  <c:v>2888</c:v>
                </c:pt>
                <c:pt idx="59">
                  <c:v>3208</c:v>
                </c:pt>
                <c:pt idx="60">
                  <c:v>3265</c:v>
                </c:pt>
                <c:pt idx="61">
                  <c:v>3210</c:v>
                </c:pt>
                <c:pt idx="62">
                  <c:v>4156</c:v>
                </c:pt>
                <c:pt idx="63">
                  <c:v>3936</c:v>
                </c:pt>
                <c:pt idx="64">
                  <c:v>4469</c:v>
                </c:pt>
                <c:pt idx="65">
                  <c:v>4619</c:v>
                </c:pt>
                <c:pt idx="66">
                  <c:v>4538</c:v>
                </c:pt>
                <c:pt idx="67">
                  <c:v>5024</c:v>
                </c:pt>
                <c:pt idx="68">
                  <c:v>5669</c:v>
                </c:pt>
                <c:pt idx="69">
                  <c:v>5823</c:v>
                </c:pt>
                <c:pt idx="70">
                  <c:v>6395</c:v>
                </c:pt>
                <c:pt idx="71">
                  <c:v>5333</c:v>
                </c:pt>
                <c:pt idx="7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947-4873-B8ED-D408B061E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161728"/>
        <c:axId val="155163264"/>
      </c:lineChart>
      <c:dateAx>
        <c:axId val="155161728"/>
        <c:scaling>
          <c:orientation val="minMax"/>
        </c:scaling>
        <c:delete val="0"/>
        <c:axPos val="b"/>
        <c:numFmt formatCode="mm\-yyyy" sourceLinked="1"/>
        <c:majorTickMark val="none"/>
        <c:minorTickMark val="none"/>
        <c:tickLblPos val="nextTo"/>
        <c:crossAx val="155163264"/>
        <c:crosses val="autoZero"/>
        <c:auto val="1"/>
        <c:lblOffset val="100"/>
        <c:baseTimeUnit val="months"/>
      </c:dateAx>
      <c:valAx>
        <c:axId val="1551632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5161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Successful Document Consultation</a:t>
            </a:r>
            <a:r>
              <a:rPr lang="en-US" baseline="0"/>
              <a:t> by HUB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'MH REPORTS'!$A$1</c:f>
              <c:strCache>
                <c:ptCount val="1"/>
                <c:pt idx="0">
                  <c:v>ABRUMET</c:v>
                </c:pt>
              </c:strCache>
            </c:strRef>
          </c:tx>
          <c:dLbls>
            <c:dLbl>
              <c:idx val="7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E85-4B7E-9154-F80F2FE9FE6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REPORTS'!$R$5:$R$77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391</c:v>
                </c:pt>
                <c:pt idx="13">
                  <c:v>1</c:v>
                </c:pt>
                <c:pt idx="14">
                  <c:v>2</c:v>
                </c:pt>
                <c:pt idx="15">
                  <c:v>4</c:v>
                </c:pt>
                <c:pt idx="16">
                  <c:v>38</c:v>
                </c:pt>
                <c:pt idx="17">
                  <c:v>67</c:v>
                </c:pt>
                <c:pt idx="18">
                  <c:v>92</c:v>
                </c:pt>
                <c:pt idx="19">
                  <c:v>47</c:v>
                </c:pt>
                <c:pt idx="20">
                  <c:v>203</c:v>
                </c:pt>
                <c:pt idx="21">
                  <c:v>22</c:v>
                </c:pt>
                <c:pt idx="22">
                  <c:v>8</c:v>
                </c:pt>
                <c:pt idx="23">
                  <c:v>14</c:v>
                </c:pt>
                <c:pt idx="24">
                  <c:v>42</c:v>
                </c:pt>
                <c:pt idx="25">
                  <c:v>37</c:v>
                </c:pt>
                <c:pt idx="26">
                  <c:v>148</c:v>
                </c:pt>
                <c:pt idx="28">
                  <c:v>444</c:v>
                </c:pt>
                <c:pt idx="29">
                  <c:v>609</c:v>
                </c:pt>
                <c:pt idx="30">
                  <c:v>457</c:v>
                </c:pt>
                <c:pt idx="31">
                  <c:v>689</c:v>
                </c:pt>
                <c:pt idx="32">
                  <c:v>541</c:v>
                </c:pt>
                <c:pt idx="33">
                  <c:v>1410</c:v>
                </c:pt>
                <c:pt idx="34">
                  <c:v>1103</c:v>
                </c:pt>
                <c:pt idx="35">
                  <c:v>946</c:v>
                </c:pt>
                <c:pt idx="36">
                  <c:v>1481</c:v>
                </c:pt>
                <c:pt idx="37">
                  <c:v>1066</c:v>
                </c:pt>
                <c:pt idx="38">
                  <c:v>834</c:v>
                </c:pt>
                <c:pt idx="39">
                  <c:v>1807</c:v>
                </c:pt>
                <c:pt idx="40">
                  <c:v>4675</c:v>
                </c:pt>
                <c:pt idx="41">
                  <c:v>2409</c:v>
                </c:pt>
                <c:pt idx="42">
                  <c:v>2630</c:v>
                </c:pt>
                <c:pt idx="43">
                  <c:v>4056</c:v>
                </c:pt>
                <c:pt idx="44">
                  <c:v>4204</c:v>
                </c:pt>
                <c:pt idx="45">
                  <c:v>5637</c:v>
                </c:pt>
                <c:pt idx="46">
                  <c:v>7383</c:v>
                </c:pt>
                <c:pt idx="47">
                  <c:v>8786</c:v>
                </c:pt>
                <c:pt idx="48">
                  <c:v>11538</c:v>
                </c:pt>
                <c:pt idx="49">
                  <c:v>3157</c:v>
                </c:pt>
                <c:pt idx="50">
                  <c:v>10919</c:v>
                </c:pt>
                <c:pt idx="51">
                  <c:v>13205</c:v>
                </c:pt>
                <c:pt idx="52">
                  <c:v>16993</c:v>
                </c:pt>
                <c:pt idx="53">
                  <c:v>16414</c:v>
                </c:pt>
                <c:pt idx="54">
                  <c:v>18974</c:v>
                </c:pt>
                <c:pt idx="55">
                  <c:v>25759</c:v>
                </c:pt>
                <c:pt idx="56">
                  <c:v>25855</c:v>
                </c:pt>
                <c:pt idx="57">
                  <c:v>30491</c:v>
                </c:pt>
                <c:pt idx="58">
                  <c:v>26218</c:v>
                </c:pt>
                <c:pt idx="59">
                  <c:v>34063</c:v>
                </c:pt>
                <c:pt idx="60">
                  <c:v>35542</c:v>
                </c:pt>
                <c:pt idx="61">
                  <c:v>32529</c:v>
                </c:pt>
                <c:pt idx="62">
                  <c:v>41553</c:v>
                </c:pt>
                <c:pt idx="63">
                  <c:v>49772</c:v>
                </c:pt>
                <c:pt idx="64">
                  <c:v>57749</c:v>
                </c:pt>
                <c:pt idx="65">
                  <c:v>61204</c:v>
                </c:pt>
                <c:pt idx="66">
                  <c:v>56309</c:v>
                </c:pt>
                <c:pt idx="67">
                  <c:v>71564</c:v>
                </c:pt>
                <c:pt idx="68">
                  <c:v>61934</c:v>
                </c:pt>
                <c:pt idx="69">
                  <c:v>80170</c:v>
                </c:pt>
                <c:pt idx="70">
                  <c:v>62984</c:v>
                </c:pt>
                <c:pt idx="71" formatCode="0">
                  <c:v>61342.666666666664</c:v>
                </c:pt>
                <c:pt idx="7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85-4B7E-9154-F80F2FE9FE63}"/>
            </c:ext>
          </c:extLst>
        </c:ser>
        <c:ser>
          <c:idx val="1"/>
          <c:order val="1"/>
          <c:tx>
            <c:strRef>
              <c:f>'MH REPORTS'!$A$79</c:f>
              <c:strCache>
                <c:ptCount val="1"/>
                <c:pt idx="0">
                  <c:v>ARH</c:v>
                </c:pt>
              </c:strCache>
            </c:strRef>
          </c:tx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REPORTS'!$R$83:$R$124</c:f>
              <c:numCache>
                <c:formatCode>General</c:formatCode>
                <c:ptCount val="42"/>
                <c:pt idx="0">
                  <c:v>89</c:v>
                </c:pt>
                <c:pt idx="1">
                  <c:v>59</c:v>
                </c:pt>
                <c:pt idx="2">
                  <c:v>143</c:v>
                </c:pt>
                <c:pt idx="3">
                  <c:v>146</c:v>
                </c:pt>
                <c:pt idx="4">
                  <c:v>139</c:v>
                </c:pt>
                <c:pt idx="5">
                  <c:v>335</c:v>
                </c:pt>
                <c:pt idx="6">
                  <c:v>204</c:v>
                </c:pt>
                <c:pt idx="7">
                  <c:v>194</c:v>
                </c:pt>
                <c:pt idx="8">
                  <c:v>132</c:v>
                </c:pt>
                <c:pt idx="9">
                  <c:v>224</c:v>
                </c:pt>
                <c:pt idx="10">
                  <c:v>264</c:v>
                </c:pt>
                <c:pt idx="11">
                  <c:v>249</c:v>
                </c:pt>
                <c:pt idx="12">
                  <c:v>97</c:v>
                </c:pt>
                <c:pt idx="13">
                  <c:v>34</c:v>
                </c:pt>
                <c:pt idx="14">
                  <c:v>123</c:v>
                </c:pt>
                <c:pt idx="15">
                  <c:v>204</c:v>
                </c:pt>
                <c:pt idx="16">
                  <c:v>392</c:v>
                </c:pt>
                <c:pt idx="17">
                  <c:v>214</c:v>
                </c:pt>
                <c:pt idx="18">
                  <c:v>458</c:v>
                </c:pt>
                <c:pt idx="19">
                  <c:v>554</c:v>
                </c:pt>
                <c:pt idx="20">
                  <c:v>418</c:v>
                </c:pt>
                <c:pt idx="21">
                  <c:v>259</c:v>
                </c:pt>
                <c:pt idx="22">
                  <c:v>220</c:v>
                </c:pt>
                <c:pt idx="23">
                  <c:v>293</c:v>
                </c:pt>
                <c:pt idx="24">
                  <c:v>306</c:v>
                </c:pt>
                <c:pt idx="25">
                  <c:v>370</c:v>
                </c:pt>
                <c:pt idx="26">
                  <c:v>441</c:v>
                </c:pt>
                <c:pt idx="27">
                  <c:v>599</c:v>
                </c:pt>
                <c:pt idx="28">
                  <c:v>982</c:v>
                </c:pt>
                <c:pt idx="29">
                  <c:v>299</c:v>
                </c:pt>
                <c:pt idx="30">
                  <c:v>250</c:v>
                </c:pt>
                <c:pt idx="31">
                  <c:v>550</c:v>
                </c:pt>
                <c:pt idx="32">
                  <c:v>632</c:v>
                </c:pt>
                <c:pt idx="33">
                  <c:v>1206</c:v>
                </c:pt>
                <c:pt idx="34">
                  <c:v>977</c:v>
                </c:pt>
                <c:pt idx="35">
                  <c:v>1395</c:v>
                </c:pt>
                <c:pt idx="36">
                  <c:v>2020</c:v>
                </c:pt>
                <c:pt idx="37">
                  <c:v>2265</c:v>
                </c:pt>
                <c:pt idx="38">
                  <c:v>2069</c:v>
                </c:pt>
                <c:pt idx="39">
                  <c:v>2811</c:v>
                </c:pt>
                <c:pt idx="4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85-4B7E-9154-F80F2FE9FE63}"/>
            </c:ext>
          </c:extLst>
        </c:ser>
        <c:ser>
          <c:idx val="2"/>
          <c:order val="2"/>
          <c:tx>
            <c:strRef>
              <c:f>'MH REPORTS'!$A$126</c:f>
              <c:strCache>
                <c:ptCount val="1"/>
                <c:pt idx="0">
                  <c:v>ARH + Cozo</c:v>
                </c:pt>
              </c:strCache>
            </c:strRef>
          </c:tx>
          <c:dLbls>
            <c:dLbl>
              <c:idx val="7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E85-4B7E-9154-F80F2FE9FE6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REPORTS'!$R$130:$R$202</c:f>
              <c:numCache>
                <c:formatCode>General</c:formatCode>
                <c:ptCount val="73"/>
                <c:pt idx="0">
                  <c:v>888</c:v>
                </c:pt>
                <c:pt idx="1">
                  <c:v>629</c:v>
                </c:pt>
                <c:pt idx="2">
                  <c:v>569</c:v>
                </c:pt>
                <c:pt idx="3">
                  <c:v>940</c:v>
                </c:pt>
                <c:pt idx="4">
                  <c:v>1379</c:v>
                </c:pt>
                <c:pt idx="5">
                  <c:v>1596</c:v>
                </c:pt>
                <c:pt idx="6">
                  <c:v>2540</c:v>
                </c:pt>
                <c:pt idx="7">
                  <c:v>1916</c:v>
                </c:pt>
                <c:pt idx="8">
                  <c:v>1666</c:v>
                </c:pt>
                <c:pt idx="9">
                  <c:v>1701</c:v>
                </c:pt>
                <c:pt idx="10">
                  <c:v>1744</c:v>
                </c:pt>
                <c:pt idx="11">
                  <c:v>1714</c:v>
                </c:pt>
                <c:pt idx="12">
                  <c:v>1572</c:v>
                </c:pt>
                <c:pt idx="13">
                  <c:v>1743</c:v>
                </c:pt>
                <c:pt idx="14">
                  <c:v>2040</c:v>
                </c:pt>
                <c:pt idx="15">
                  <c:v>3089</c:v>
                </c:pt>
                <c:pt idx="16">
                  <c:v>3938</c:v>
                </c:pt>
                <c:pt idx="17">
                  <c:v>4365</c:v>
                </c:pt>
                <c:pt idx="18">
                  <c:v>5347</c:v>
                </c:pt>
                <c:pt idx="19">
                  <c:v>6002</c:v>
                </c:pt>
                <c:pt idx="20">
                  <c:v>5480</c:v>
                </c:pt>
                <c:pt idx="21">
                  <c:v>6252</c:v>
                </c:pt>
                <c:pt idx="22">
                  <c:v>6292</c:v>
                </c:pt>
                <c:pt idx="23">
                  <c:v>8945</c:v>
                </c:pt>
                <c:pt idx="24">
                  <c:v>10167</c:v>
                </c:pt>
                <c:pt idx="25">
                  <c:v>12463</c:v>
                </c:pt>
                <c:pt idx="26">
                  <c:v>11223</c:v>
                </c:pt>
                <c:pt idx="27">
                  <c:v>16066</c:v>
                </c:pt>
                <c:pt idx="28">
                  <c:v>19765</c:v>
                </c:pt>
                <c:pt idx="29">
                  <c:v>19837</c:v>
                </c:pt>
                <c:pt idx="30">
                  <c:v>22187</c:v>
                </c:pt>
                <c:pt idx="31">
                  <c:v>25217</c:v>
                </c:pt>
                <c:pt idx="32">
                  <c:v>26233</c:v>
                </c:pt>
                <c:pt idx="33">
                  <c:v>37111</c:v>
                </c:pt>
                <c:pt idx="34">
                  <c:v>34178</c:v>
                </c:pt>
                <c:pt idx="35">
                  <c:v>35576</c:v>
                </c:pt>
                <c:pt idx="36">
                  <c:v>48265</c:v>
                </c:pt>
                <c:pt idx="37">
                  <c:v>53816</c:v>
                </c:pt>
                <c:pt idx="38">
                  <c:v>52627</c:v>
                </c:pt>
                <c:pt idx="39">
                  <c:v>60982</c:v>
                </c:pt>
                <c:pt idx="40">
                  <c:v>77308</c:v>
                </c:pt>
                <c:pt idx="41">
                  <c:v>79192</c:v>
                </c:pt>
                <c:pt idx="42">
                  <c:v>84929</c:v>
                </c:pt>
                <c:pt idx="43">
                  <c:v>92804</c:v>
                </c:pt>
                <c:pt idx="44">
                  <c:v>101323</c:v>
                </c:pt>
                <c:pt idx="45">
                  <c:v>105826</c:v>
                </c:pt>
                <c:pt idx="46">
                  <c:v>108796</c:v>
                </c:pt>
                <c:pt idx="47">
                  <c:v>109387</c:v>
                </c:pt>
                <c:pt idx="48">
                  <c:v>129422</c:v>
                </c:pt>
                <c:pt idx="49">
                  <c:v>119380</c:v>
                </c:pt>
                <c:pt idx="50">
                  <c:v>138610</c:v>
                </c:pt>
                <c:pt idx="51">
                  <c:v>162842</c:v>
                </c:pt>
                <c:pt idx="52">
                  <c:v>185180</c:v>
                </c:pt>
                <c:pt idx="53">
                  <c:v>192213</c:v>
                </c:pt>
                <c:pt idx="54">
                  <c:v>201082</c:v>
                </c:pt>
                <c:pt idx="55">
                  <c:v>206802</c:v>
                </c:pt>
                <c:pt idx="56">
                  <c:v>205724</c:v>
                </c:pt>
                <c:pt idx="57">
                  <c:v>250210</c:v>
                </c:pt>
                <c:pt idx="58">
                  <c:v>213173</c:v>
                </c:pt>
                <c:pt idx="59">
                  <c:v>245453</c:v>
                </c:pt>
                <c:pt idx="60">
                  <c:v>236068</c:v>
                </c:pt>
                <c:pt idx="61">
                  <c:v>228698</c:v>
                </c:pt>
                <c:pt idx="62">
                  <c:v>266876</c:v>
                </c:pt>
                <c:pt idx="63">
                  <c:v>264973</c:v>
                </c:pt>
                <c:pt idx="64">
                  <c:v>334292</c:v>
                </c:pt>
                <c:pt idx="65">
                  <c:v>330919</c:v>
                </c:pt>
                <c:pt idx="66">
                  <c:v>302047</c:v>
                </c:pt>
                <c:pt idx="67">
                  <c:v>389504</c:v>
                </c:pt>
                <c:pt idx="68">
                  <c:v>369961</c:v>
                </c:pt>
                <c:pt idx="69">
                  <c:v>413609</c:v>
                </c:pt>
                <c:pt idx="70">
                  <c:v>379462</c:v>
                </c:pt>
                <c:pt idx="71">
                  <c:v>545857</c:v>
                </c:pt>
                <c:pt idx="7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E85-4B7E-9154-F80F2FE9FE63}"/>
            </c:ext>
          </c:extLst>
        </c:ser>
        <c:ser>
          <c:idx val="3"/>
          <c:order val="3"/>
          <c:tx>
            <c:strRef>
              <c:f>'MH REPORTS'!$A$204</c:f>
              <c:strCache>
                <c:ptCount val="1"/>
                <c:pt idx="0">
                  <c:v>RSW</c:v>
                </c:pt>
              </c:strCache>
            </c:strRef>
          </c:tx>
          <c:dLbls>
            <c:dLbl>
              <c:idx val="7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E85-4B7E-9154-F80F2FE9FE6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REPORTS'!$R$208:$R$280</c:f>
              <c:numCache>
                <c:formatCode>General</c:formatCode>
                <c:ptCount val="73"/>
                <c:pt idx="0">
                  <c:v>190</c:v>
                </c:pt>
                <c:pt idx="1">
                  <c:v>158</c:v>
                </c:pt>
                <c:pt idx="2">
                  <c:v>231</c:v>
                </c:pt>
                <c:pt idx="3">
                  <c:v>282</c:v>
                </c:pt>
                <c:pt idx="4">
                  <c:v>515</c:v>
                </c:pt>
                <c:pt idx="5">
                  <c:v>172</c:v>
                </c:pt>
                <c:pt idx="6">
                  <c:v>125</c:v>
                </c:pt>
                <c:pt idx="7">
                  <c:v>186</c:v>
                </c:pt>
                <c:pt idx="8">
                  <c:v>187</c:v>
                </c:pt>
                <c:pt idx="9">
                  <c:v>398</c:v>
                </c:pt>
                <c:pt idx="10">
                  <c:v>367</c:v>
                </c:pt>
                <c:pt idx="11">
                  <c:v>611</c:v>
                </c:pt>
                <c:pt idx="12">
                  <c:v>734</c:v>
                </c:pt>
                <c:pt idx="13">
                  <c:v>332</c:v>
                </c:pt>
                <c:pt idx="14">
                  <c:v>430</c:v>
                </c:pt>
                <c:pt idx="15">
                  <c:v>568</c:v>
                </c:pt>
                <c:pt idx="16">
                  <c:v>706</c:v>
                </c:pt>
                <c:pt idx="17">
                  <c:v>838</c:v>
                </c:pt>
                <c:pt idx="18">
                  <c:v>591</c:v>
                </c:pt>
                <c:pt idx="19">
                  <c:v>591</c:v>
                </c:pt>
                <c:pt idx="20">
                  <c:v>1055</c:v>
                </c:pt>
                <c:pt idx="21">
                  <c:v>1238</c:v>
                </c:pt>
                <c:pt idx="22">
                  <c:v>1152</c:v>
                </c:pt>
                <c:pt idx="23">
                  <c:v>1674</c:v>
                </c:pt>
                <c:pt idx="24">
                  <c:v>1661</c:v>
                </c:pt>
                <c:pt idx="25">
                  <c:v>1866</c:v>
                </c:pt>
                <c:pt idx="26">
                  <c:v>2579</c:v>
                </c:pt>
                <c:pt idx="27">
                  <c:v>3431</c:v>
                </c:pt>
                <c:pt idx="28">
                  <c:v>3779</c:v>
                </c:pt>
                <c:pt idx="29">
                  <c:v>3766</c:v>
                </c:pt>
                <c:pt idx="30">
                  <c:v>4692</c:v>
                </c:pt>
                <c:pt idx="31">
                  <c:v>4865</c:v>
                </c:pt>
                <c:pt idx="32">
                  <c:v>4931</c:v>
                </c:pt>
                <c:pt idx="33">
                  <c:v>7098</c:v>
                </c:pt>
                <c:pt idx="34">
                  <c:v>6163</c:v>
                </c:pt>
                <c:pt idx="35">
                  <c:v>6447</c:v>
                </c:pt>
                <c:pt idx="36">
                  <c:v>8343</c:v>
                </c:pt>
                <c:pt idx="37">
                  <c:v>6517</c:v>
                </c:pt>
                <c:pt idx="38">
                  <c:v>6834</c:v>
                </c:pt>
                <c:pt idx="39">
                  <c:v>8627</c:v>
                </c:pt>
                <c:pt idx="40">
                  <c:v>10498</c:v>
                </c:pt>
                <c:pt idx="41">
                  <c:v>11370</c:v>
                </c:pt>
                <c:pt idx="42">
                  <c:v>11083</c:v>
                </c:pt>
                <c:pt idx="43">
                  <c:v>13832</c:v>
                </c:pt>
                <c:pt idx="44">
                  <c:v>16315</c:v>
                </c:pt>
                <c:pt idx="45">
                  <c:v>18212</c:v>
                </c:pt>
                <c:pt idx="46">
                  <c:v>21175</c:v>
                </c:pt>
                <c:pt idx="47">
                  <c:v>22667</c:v>
                </c:pt>
                <c:pt idx="48">
                  <c:v>26456</c:v>
                </c:pt>
                <c:pt idx="49">
                  <c:v>25689</c:v>
                </c:pt>
                <c:pt idx="50">
                  <c:v>25704</c:v>
                </c:pt>
                <c:pt idx="51">
                  <c:v>31385</c:v>
                </c:pt>
                <c:pt idx="52">
                  <c:v>37701</c:v>
                </c:pt>
                <c:pt idx="53">
                  <c:v>38661</c:v>
                </c:pt>
                <c:pt idx="54">
                  <c:v>44561</c:v>
                </c:pt>
                <c:pt idx="55">
                  <c:v>48347</c:v>
                </c:pt>
                <c:pt idx="56">
                  <c:v>50266</c:v>
                </c:pt>
                <c:pt idx="57">
                  <c:v>62941</c:v>
                </c:pt>
                <c:pt idx="58">
                  <c:v>55734</c:v>
                </c:pt>
                <c:pt idx="59">
                  <c:v>69215</c:v>
                </c:pt>
                <c:pt idx="60">
                  <c:v>72314</c:v>
                </c:pt>
                <c:pt idx="61">
                  <c:v>68689</c:v>
                </c:pt>
                <c:pt idx="62">
                  <c:v>82585</c:v>
                </c:pt>
                <c:pt idx="63">
                  <c:v>85821</c:v>
                </c:pt>
                <c:pt idx="64">
                  <c:v>101352</c:v>
                </c:pt>
                <c:pt idx="65">
                  <c:v>129190</c:v>
                </c:pt>
                <c:pt idx="66">
                  <c:v>107727</c:v>
                </c:pt>
                <c:pt idx="67">
                  <c:v>131275</c:v>
                </c:pt>
                <c:pt idx="68">
                  <c:v>136563</c:v>
                </c:pt>
                <c:pt idx="69">
                  <c:v>153097</c:v>
                </c:pt>
                <c:pt idx="70">
                  <c:v>136008</c:v>
                </c:pt>
                <c:pt idx="71">
                  <c:v>212265.66666666666</c:v>
                </c:pt>
                <c:pt idx="7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E85-4B7E-9154-F80F2FE9FE63}"/>
            </c:ext>
          </c:extLst>
        </c:ser>
        <c:ser>
          <c:idx val="4"/>
          <c:order val="4"/>
          <c:tx>
            <c:strRef>
              <c:f>'MH REPORTS'!$A$282</c:f>
              <c:strCache>
                <c:ptCount val="1"/>
                <c:pt idx="0">
                  <c:v>VznKUL</c:v>
                </c:pt>
              </c:strCache>
            </c:strRef>
          </c:tx>
          <c:dLbls>
            <c:dLbl>
              <c:idx val="7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E85-4B7E-9154-F80F2FE9FE6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'MH REPORTS'!$A$286:$A$358</c:f>
              <c:numCache>
                <c:formatCode>mm\-yyyy</c:formatCode>
                <c:ptCount val="73"/>
                <c:pt idx="0">
                  <c:v>41061</c:v>
                </c:pt>
                <c:pt idx="1">
                  <c:v>41091</c:v>
                </c:pt>
                <c:pt idx="2">
                  <c:v>41122</c:v>
                </c:pt>
                <c:pt idx="3">
                  <c:v>41153</c:v>
                </c:pt>
                <c:pt idx="4">
                  <c:v>41183</c:v>
                </c:pt>
                <c:pt idx="5">
                  <c:v>41214</c:v>
                </c:pt>
                <c:pt idx="6">
                  <c:v>41244</c:v>
                </c:pt>
                <c:pt idx="7">
                  <c:v>41275</c:v>
                </c:pt>
                <c:pt idx="8">
                  <c:v>41306</c:v>
                </c:pt>
                <c:pt idx="9">
                  <c:v>41334</c:v>
                </c:pt>
                <c:pt idx="10">
                  <c:v>41365</c:v>
                </c:pt>
                <c:pt idx="11">
                  <c:v>41395</c:v>
                </c:pt>
                <c:pt idx="12">
                  <c:v>41426</c:v>
                </c:pt>
                <c:pt idx="13">
                  <c:v>41456</c:v>
                </c:pt>
                <c:pt idx="14">
                  <c:v>41487</c:v>
                </c:pt>
                <c:pt idx="15">
                  <c:v>41518</c:v>
                </c:pt>
                <c:pt idx="16">
                  <c:v>41548</c:v>
                </c:pt>
                <c:pt idx="17">
                  <c:v>41579</c:v>
                </c:pt>
                <c:pt idx="18">
                  <c:v>41609</c:v>
                </c:pt>
                <c:pt idx="19">
                  <c:v>41640</c:v>
                </c:pt>
                <c:pt idx="20">
                  <c:v>41671</c:v>
                </c:pt>
                <c:pt idx="21">
                  <c:v>41699</c:v>
                </c:pt>
                <c:pt idx="22">
                  <c:v>41730</c:v>
                </c:pt>
                <c:pt idx="23">
                  <c:v>41760</c:v>
                </c:pt>
                <c:pt idx="24">
                  <c:v>41791</c:v>
                </c:pt>
                <c:pt idx="25">
                  <c:v>41821</c:v>
                </c:pt>
                <c:pt idx="26">
                  <c:v>41852</c:v>
                </c:pt>
                <c:pt idx="27">
                  <c:v>41883</c:v>
                </c:pt>
                <c:pt idx="28">
                  <c:v>41913</c:v>
                </c:pt>
                <c:pt idx="29">
                  <c:v>41944</c:v>
                </c:pt>
                <c:pt idx="30">
                  <c:v>41974</c:v>
                </c:pt>
                <c:pt idx="31">
                  <c:v>42005</c:v>
                </c:pt>
                <c:pt idx="32">
                  <c:v>42036</c:v>
                </c:pt>
                <c:pt idx="33">
                  <c:v>42064</c:v>
                </c:pt>
                <c:pt idx="34">
                  <c:v>42095</c:v>
                </c:pt>
                <c:pt idx="35">
                  <c:v>42125</c:v>
                </c:pt>
                <c:pt idx="36">
                  <c:v>42156</c:v>
                </c:pt>
                <c:pt idx="37">
                  <c:v>42186</c:v>
                </c:pt>
                <c:pt idx="38">
                  <c:v>42217</c:v>
                </c:pt>
                <c:pt idx="39">
                  <c:v>42248</c:v>
                </c:pt>
                <c:pt idx="40">
                  <c:v>42278</c:v>
                </c:pt>
                <c:pt idx="41">
                  <c:v>42309</c:v>
                </c:pt>
                <c:pt idx="42">
                  <c:v>42339</c:v>
                </c:pt>
                <c:pt idx="43">
                  <c:v>42370</c:v>
                </c:pt>
                <c:pt idx="44">
                  <c:v>42401</c:v>
                </c:pt>
                <c:pt idx="45">
                  <c:v>42430</c:v>
                </c:pt>
                <c:pt idx="46">
                  <c:v>42461</c:v>
                </c:pt>
                <c:pt idx="47">
                  <c:v>42491</c:v>
                </c:pt>
                <c:pt idx="48">
                  <c:v>42522</c:v>
                </c:pt>
                <c:pt idx="49">
                  <c:v>42552</c:v>
                </c:pt>
                <c:pt idx="50">
                  <c:v>42583</c:v>
                </c:pt>
                <c:pt idx="51">
                  <c:v>42614</c:v>
                </c:pt>
                <c:pt idx="52">
                  <c:v>42644</c:v>
                </c:pt>
                <c:pt idx="53">
                  <c:v>42675</c:v>
                </c:pt>
                <c:pt idx="54">
                  <c:v>42705</c:v>
                </c:pt>
                <c:pt idx="55">
                  <c:v>42736</c:v>
                </c:pt>
                <c:pt idx="56">
                  <c:v>42767</c:v>
                </c:pt>
                <c:pt idx="57">
                  <c:v>42795</c:v>
                </c:pt>
                <c:pt idx="58">
                  <c:v>42826</c:v>
                </c:pt>
                <c:pt idx="59">
                  <c:v>42856</c:v>
                </c:pt>
                <c:pt idx="60">
                  <c:v>42887</c:v>
                </c:pt>
                <c:pt idx="61">
                  <c:v>42917</c:v>
                </c:pt>
                <c:pt idx="62">
                  <c:v>42948</c:v>
                </c:pt>
                <c:pt idx="63">
                  <c:v>42979</c:v>
                </c:pt>
                <c:pt idx="64">
                  <c:v>43009</c:v>
                </c:pt>
                <c:pt idx="65">
                  <c:v>43040</c:v>
                </c:pt>
                <c:pt idx="66">
                  <c:v>43070</c:v>
                </c:pt>
                <c:pt idx="67">
                  <c:v>43101</c:v>
                </c:pt>
                <c:pt idx="68">
                  <c:v>43132</c:v>
                </c:pt>
                <c:pt idx="69">
                  <c:v>43160</c:v>
                </c:pt>
                <c:pt idx="70">
                  <c:v>43191</c:v>
                </c:pt>
                <c:pt idx="71">
                  <c:v>43466</c:v>
                </c:pt>
              </c:numCache>
            </c:numRef>
          </c:cat>
          <c:val>
            <c:numRef>
              <c:f>'MH REPORTS'!$R$286:$R$358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</c:v>
                </c:pt>
                <c:pt idx="10">
                  <c:v>0</c:v>
                </c:pt>
                <c:pt idx="11">
                  <c:v>14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5</c:v>
                </c:pt>
                <c:pt idx="20">
                  <c:v>3</c:v>
                </c:pt>
                <c:pt idx="21">
                  <c:v>0</c:v>
                </c:pt>
                <c:pt idx="22">
                  <c:v>20</c:v>
                </c:pt>
                <c:pt idx="23">
                  <c:v>62</c:v>
                </c:pt>
                <c:pt idx="24">
                  <c:v>169</c:v>
                </c:pt>
                <c:pt idx="25">
                  <c:v>79</c:v>
                </c:pt>
                <c:pt idx="26">
                  <c:v>137</c:v>
                </c:pt>
                <c:pt idx="27">
                  <c:v>130</c:v>
                </c:pt>
                <c:pt idx="28">
                  <c:v>79</c:v>
                </c:pt>
                <c:pt idx="29">
                  <c:v>364</c:v>
                </c:pt>
                <c:pt idx="30">
                  <c:v>622</c:v>
                </c:pt>
                <c:pt idx="31">
                  <c:v>1086</c:v>
                </c:pt>
                <c:pt idx="32">
                  <c:v>1081</c:v>
                </c:pt>
                <c:pt idx="33">
                  <c:v>2083</c:v>
                </c:pt>
                <c:pt idx="34">
                  <c:v>2093</c:v>
                </c:pt>
                <c:pt idx="35">
                  <c:v>2253</c:v>
                </c:pt>
                <c:pt idx="36">
                  <c:v>2879</c:v>
                </c:pt>
                <c:pt idx="37">
                  <c:v>3465</c:v>
                </c:pt>
                <c:pt idx="38">
                  <c:v>3241</c:v>
                </c:pt>
                <c:pt idx="39">
                  <c:v>3186</c:v>
                </c:pt>
                <c:pt idx="40">
                  <c:v>3979</c:v>
                </c:pt>
                <c:pt idx="41">
                  <c:v>3999</c:v>
                </c:pt>
                <c:pt idx="42">
                  <c:v>5106</c:v>
                </c:pt>
                <c:pt idx="43">
                  <c:v>4931</c:v>
                </c:pt>
                <c:pt idx="44">
                  <c:v>6596</c:v>
                </c:pt>
                <c:pt idx="45">
                  <c:v>8447</c:v>
                </c:pt>
                <c:pt idx="46">
                  <c:v>9689</c:v>
                </c:pt>
                <c:pt idx="47">
                  <c:v>8303</c:v>
                </c:pt>
                <c:pt idx="48">
                  <c:v>10397</c:v>
                </c:pt>
                <c:pt idx="49">
                  <c:v>10069</c:v>
                </c:pt>
                <c:pt idx="50">
                  <c:v>11124</c:v>
                </c:pt>
                <c:pt idx="51">
                  <c:v>13732</c:v>
                </c:pt>
                <c:pt idx="52">
                  <c:v>14252</c:v>
                </c:pt>
                <c:pt idx="53">
                  <c:v>15849</c:v>
                </c:pt>
                <c:pt idx="54">
                  <c:v>17893</c:v>
                </c:pt>
                <c:pt idx="55">
                  <c:v>12366</c:v>
                </c:pt>
                <c:pt idx="56">
                  <c:v>4072</c:v>
                </c:pt>
                <c:pt idx="57">
                  <c:v>11107</c:v>
                </c:pt>
                <c:pt idx="58">
                  <c:v>21377</c:v>
                </c:pt>
                <c:pt idx="59">
                  <c:v>23978</c:v>
                </c:pt>
                <c:pt idx="60">
                  <c:v>23634</c:v>
                </c:pt>
                <c:pt idx="61">
                  <c:v>22658</c:v>
                </c:pt>
                <c:pt idx="62">
                  <c:v>27547</c:v>
                </c:pt>
                <c:pt idx="63">
                  <c:v>28687</c:v>
                </c:pt>
                <c:pt idx="64">
                  <c:v>34639</c:v>
                </c:pt>
                <c:pt idx="65">
                  <c:v>35305</c:v>
                </c:pt>
                <c:pt idx="66">
                  <c:v>30513</c:v>
                </c:pt>
                <c:pt idx="67">
                  <c:v>37428</c:v>
                </c:pt>
                <c:pt idx="68">
                  <c:v>60180</c:v>
                </c:pt>
                <c:pt idx="69">
                  <c:v>64921</c:v>
                </c:pt>
                <c:pt idx="70">
                  <c:v>55518</c:v>
                </c:pt>
                <c:pt idx="71">
                  <c:v>167227</c:v>
                </c:pt>
                <c:pt idx="7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E85-4B7E-9154-F80F2FE9F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489792"/>
        <c:axId val="155491328"/>
      </c:lineChart>
      <c:dateAx>
        <c:axId val="155489792"/>
        <c:scaling>
          <c:orientation val="minMax"/>
        </c:scaling>
        <c:delete val="0"/>
        <c:axPos val="b"/>
        <c:numFmt formatCode="mm\-yyyy" sourceLinked="1"/>
        <c:majorTickMark val="none"/>
        <c:minorTickMark val="none"/>
        <c:tickLblPos val="nextTo"/>
        <c:crossAx val="155491328"/>
        <c:crosses val="autoZero"/>
        <c:auto val="1"/>
        <c:lblOffset val="100"/>
        <c:baseTimeUnit val="months"/>
      </c:dateAx>
      <c:valAx>
        <c:axId val="1554913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54897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/>
              <a:t>Informed consent registration</a:t>
            </a:r>
          </a:p>
        </c:rich>
      </c:tx>
      <c:layout/>
      <c:overlay val="0"/>
    </c:title>
    <c:autoTitleDeleted val="0"/>
    <c:plotArea>
      <c:layout/>
      <c:ofPieChart>
        <c:ofPieType val="pie"/>
        <c:varyColors val="1"/>
        <c:ser>
          <c:idx val="0"/>
          <c:order val="0"/>
          <c:dLbls>
            <c:numFmt formatCode="0.0%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SYNTH!$A$22:$A$27</c:f>
              <c:strCache>
                <c:ptCount val="6"/>
                <c:pt idx="0">
                  <c:v>Hospital +HUB(SI)</c:v>
                </c:pt>
                <c:pt idx="1">
                  <c:v>Physician</c:v>
                </c:pt>
                <c:pt idx="2">
                  <c:v>Patient</c:v>
                </c:pt>
                <c:pt idx="3">
                  <c:v>Pharmacist</c:v>
                </c:pt>
                <c:pt idx="4">
                  <c:v>Sickness Fund</c:v>
                </c:pt>
                <c:pt idx="5">
                  <c:v>Nurse</c:v>
                </c:pt>
              </c:strCache>
            </c:strRef>
          </c:cat>
          <c:val>
            <c:numRef>
              <c:f>SYNTH!$B$22:$B$27</c:f>
              <c:numCache>
                <c:formatCode>General</c:formatCode>
                <c:ptCount val="6"/>
                <c:pt idx="0">
                  <c:v>2651844.9785714252</c:v>
                </c:pt>
                <c:pt idx="1">
                  <c:v>4935292.8571428601</c:v>
                </c:pt>
                <c:pt idx="2">
                  <c:v>54389.142857142899</c:v>
                </c:pt>
                <c:pt idx="3">
                  <c:v>148913.4</c:v>
                </c:pt>
                <c:pt idx="4">
                  <c:v>94113.821428571406</c:v>
                </c:pt>
                <c:pt idx="5">
                  <c:v>56632.2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E9-4665-AC67-8E467CC88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4"/>
        <c:secondPieSize val="75"/>
        <c:serLines/>
      </c:ofPieChart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B0C0D0-7AB7-487B-ADF8-3BB3DD4E9EE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919EDD-7680-4985-B198-1CBB0F9E96AC}">
      <dgm:prSet/>
      <dgm:spPr/>
      <dgm:t>
        <a:bodyPr/>
        <a:lstStyle/>
        <a:p>
          <a:pPr rtl="0"/>
          <a:r>
            <a:rPr lang="nl-BE" dirty="0" err="1" smtClean="0"/>
            <a:t>Coordination</a:t>
          </a:r>
          <a:r>
            <a:rPr lang="nl-BE" dirty="0" smtClean="0"/>
            <a:t> of digital </a:t>
          </a:r>
          <a:r>
            <a:rPr lang="nl-BE" dirty="0" err="1" smtClean="0"/>
            <a:t>subprocesses</a:t>
          </a:r>
          <a:endParaRPr lang="nl-BE" dirty="0"/>
        </a:p>
      </dgm:t>
    </dgm:pt>
    <dgm:pt modelId="{2FC221D4-82FE-4089-96B1-E14722E33943}" type="parTrans" cxnId="{2D283A8C-B4A3-4152-B8A6-4729DCCC852F}">
      <dgm:prSet/>
      <dgm:spPr/>
      <dgm:t>
        <a:bodyPr/>
        <a:lstStyle/>
        <a:p>
          <a:endParaRPr lang="en-US"/>
        </a:p>
      </dgm:t>
    </dgm:pt>
    <dgm:pt modelId="{C698564A-6110-4602-9450-B172C3825847}" type="sibTrans" cxnId="{2D283A8C-B4A3-4152-B8A6-4729DCCC852F}">
      <dgm:prSet/>
      <dgm:spPr/>
      <dgm:t>
        <a:bodyPr/>
        <a:lstStyle/>
        <a:p>
          <a:endParaRPr lang="en-US"/>
        </a:p>
      </dgm:t>
    </dgm:pt>
    <dgm:pt modelId="{426C232F-332D-4FF2-A820-7A068898BF0D}">
      <dgm:prSet/>
      <dgm:spPr/>
      <dgm:t>
        <a:bodyPr/>
        <a:lstStyle/>
        <a:p>
          <a:pPr rtl="0"/>
          <a:r>
            <a:rPr lang="nl-BE" dirty="0" smtClean="0"/>
            <a:t>Portal</a:t>
          </a:r>
          <a:endParaRPr lang="nl-BE" dirty="0"/>
        </a:p>
      </dgm:t>
    </dgm:pt>
    <dgm:pt modelId="{76543072-ED0A-4EFB-9174-9DC2D0CB754B}" type="parTrans" cxnId="{48331867-FF99-498B-92E1-5B05B35773A9}">
      <dgm:prSet/>
      <dgm:spPr/>
      <dgm:t>
        <a:bodyPr/>
        <a:lstStyle/>
        <a:p>
          <a:endParaRPr lang="en-US"/>
        </a:p>
      </dgm:t>
    </dgm:pt>
    <dgm:pt modelId="{0FF22A80-B924-4C97-9785-6DB4BF018886}" type="sibTrans" cxnId="{48331867-FF99-498B-92E1-5B05B35773A9}">
      <dgm:prSet/>
      <dgm:spPr/>
      <dgm:t>
        <a:bodyPr/>
        <a:lstStyle/>
        <a:p>
          <a:endParaRPr lang="en-US"/>
        </a:p>
      </dgm:t>
    </dgm:pt>
    <dgm:pt modelId="{AE2357B3-F8D1-4E13-B807-E393E9FC5539}">
      <dgm:prSet/>
      <dgm:spPr/>
      <dgm:t>
        <a:bodyPr/>
        <a:lstStyle/>
        <a:p>
          <a:pPr rtl="0"/>
          <a:r>
            <a:rPr lang="nl-BE" dirty="0" err="1" smtClean="0"/>
            <a:t>Integrated</a:t>
          </a:r>
          <a:r>
            <a:rPr lang="nl-BE" dirty="0" smtClean="0"/>
            <a:t> user and </a:t>
          </a:r>
          <a:r>
            <a:rPr lang="nl-BE" dirty="0" err="1" smtClean="0"/>
            <a:t>access</a:t>
          </a:r>
          <a:r>
            <a:rPr lang="nl-BE" dirty="0" smtClean="0"/>
            <a:t> management</a:t>
          </a:r>
          <a:endParaRPr lang="nl-BE" dirty="0"/>
        </a:p>
      </dgm:t>
    </dgm:pt>
    <dgm:pt modelId="{DF983F23-5BAE-428F-AFD9-BF0943C63ACC}" type="parTrans" cxnId="{C4084BF0-F635-4676-89A9-D65F024FF168}">
      <dgm:prSet/>
      <dgm:spPr/>
      <dgm:t>
        <a:bodyPr/>
        <a:lstStyle/>
        <a:p>
          <a:endParaRPr lang="en-US"/>
        </a:p>
      </dgm:t>
    </dgm:pt>
    <dgm:pt modelId="{486EB6E6-F0BE-4E7B-A3F0-7DC5C5021754}" type="sibTrans" cxnId="{C4084BF0-F635-4676-89A9-D65F024FF168}">
      <dgm:prSet/>
      <dgm:spPr/>
      <dgm:t>
        <a:bodyPr/>
        <a:lstStyle/>
        <a:p>
          <a:endParaRPr lang="en-US"/>
        </a:p>
      </dgm:t>
    </dgm:pt>
    <dgm:pt modelId="{81FDCA61-7A32-4339-89E8-DD3704FB86F4}">
      <dgm:prSet/>
      <dgm:spPr/>
      <dgm:t>
        <a:bodyPr/>
        <a:lstStyle/>
        <a:p>
          <a:pPr rtl="0"/>
          <a:r>
            <a:rPr lang="nl-BE" dirty="0" smtClean="0"/>
            <a:t>Management of </a:t>
          </a:r>
          <a:r>
            <a:rPr dirty="0" smtClean="0"/>
            <a:t>logs</a:t>
          </a:r>
          <a:endParaRPr lang="nl-BE" dirty="0"/>
        </a:p>
      </dgm:t>
    </dgm:pt>
    <dgm:pt modelId="{4F5E6841-070D-4563-B23E-8C64EC2E827B}" type="parTrans" cxnId="{7B7E50D4-65C6-4E3C-995E-1A1ABF6FDBCF}">
      <dgm:prSet/>
      <dgm:spPr/>
      <dgm:t>
        <a:bodyPr/>
        <a:lstStyle/>
        <a:p>
          <a:endParaRPr lang="en-US"/>
        </a:p>
      </dgm:t>
    </dgm:pt>
    <dgm:pt modelId="{4922DE05-E610-4796-BFBC-E068300788D1}" type="sibTrans" cxnId="{7B7E50D4-65C6-4E3C-995E-1A1ABF6FDBCF}">
      <dgm:prSet/>
      <dgm:spPr/>
      <dgm:t>
        <a:bodyPr/>
        <a:lstStyle/>
        <a:p>
          <a:endParaRPr lang="en-US"/>
        </a:p>
      </dgm:t>
    </dgm:pt>
    <dgm:pt modelId="{F9B22A10-E2AD-420E-86FD-C6A619FB34C3}">
      <dgm:prSet/>
      <dgm:spPr/>
      <dgm:t>
        <a:bodyPr/>
        <a:lstStyle/>
        <a:p>
          <a:pPr rtl="0"/>
          <a:r>
            <a:rPr lang="nl-BE" dirty="0" smtClean="0"/>
            <a:t>System </a:t>
          </a:r>
          <a:r>
            <a:rPr lang="nl-BE" dirty="0" err="1" smtClean="0"/>
            <a:t>for</a:t>
          </a:r>
          <a:r>
            <a:rPr lang="nl-BE" dirty="0" smtClean="0"/>
            <a:t> </a:t>
          </a:r>
          <a:r>
            <a:rPr smtClean="0"/>
            <a:t>end-to-end </a:t>
          </a:r>
          <a:r>
            <a:rPr lang="nl-BE" dirty="0" err="1" smtClean="0"/>
            <a:t>encryption</a:t>
          </a:r>
          <a:endParaRPr lang="nl-BE" dirty="0"/>
        </a:p>
      </dgm:t>
    </dgm:pt>
    <dgm:pt modelId="{51614E59-5D94-439C-A07A-61525828432A}" type="parTrans" cxnId="{F52E67DC-23C4-4525-AAFE-F3400258F7D3}">
      <dgm:prSet/>
      <dgm:spPr/>
      <dgm:t>
        <a:bodyPr/>
        <a:lstStyle/>
        <a:p>
          <a:endParaRPr lang="en-US"/>
        </a:p>
      </dgm:t>
    </dgm:pt>
    <dgm:pt modelId="{C995947A-877C-455B-BB65-7FBC6937BA2D}" type="sibTrans" cxnId="{F52E67DC-23C4-4525-AAFE-F3400258F7D3}">
      <dgm:prSet/>
      <dgm:spPr/>
      <dgm:t>
        <a:bodyPr/>
        <a:lstStyle/>
        <a:p>
          <a:endParaRPr lang="en-US"/>
        </a:p>
      </dgm:t>
    </dgm:pt>
    <dgm:pt modelId="{DE482DF0-5C86-4767-9CE5-54725DF28573}">
      <dgm:prSet/>
      <dgm:spPr/>
      <dgm:t>
        <a:bodyPr/>
        <a:lstStyle/>
        <a:p>
          <a:pPr rtl="0"/>
          <a:r>
            <a:rPr lang="fr-BE" dirty="0" smtClean="0">
              <a:solidFill>
                <a:srgbClr val="3E6E5A"/>
              </a:solidFill>
            </a:rPr>
            <a:t>eHealth</a:t>
          </a:r>
          <a:r>
            <a:rPr dirty="0"/>
            <a:t>Box</a:t>
          </a:r>
          <a:endParaRPr lang="nl-BE" dirty="0"/>
        </a:p>
      </dgm:t>
    </dgm:pt>
    <dgm:pt modelId="{BF1F2008-AABF-4483-9D7B-58A40034FD6C}" type="parTrans" cxnId="{1310D4E3-793B-4536-BE37-788F54627977}">
      <dgm:prSet/>
      <dgm:spPr/>
      <dgm:t>
        <a:bodyPr/>
        <a:lstStyle/>
        <a:p>
          <a:endParaRPr lang="en-US"/>
        </a:p>
      </dgm:t>
    </dgm:pt>
    <dgm:pt modelId="{4D6A567C-A21A-42BF-9F41-7BF71E18F454}" type="sibTrans" cxnId="{1310D4E3-793B-4536-BE37-788F54627977}">
      <dgm:prSet/>
      <dgm:spPr/>
      <dgm:t>
        <a:bodyPr/>
        <a:lstStyle/>
        <a:p>
          <a:endParaRPr lang="en-US"/>
        </a:p>
      </dgm:t>
    </dgm:pt>
    <dgm:pt modelId="{3069D4A7-A9EB-432B-8415-5BE83922B144}">
      <dgm:prSet/>
      <dgm:spPr/>
      <dgm:t>
        <a:bodyPr/>
        <a:lstStyle/>
        <a:p>
          <a:pPr rtl="0"/>
          <a:r>
            <a:t>Timestamping</a:t>
          </a:r>
          <a:endParaRPr lang="nl-BE" dirty="0"/>
        </a:p>
      </dgm:t>
    </dgm:pt>
    <dgm:pt modelId="{9A7D73A8-C0A9-4B8A-9838-7588537C14AA}" type="parTrans" cxnId="{62233745-3DC7-4513-AFFE-85579EDF5340}">
      <dgm:prSet/>
      <dgm:spPr/>
      <dgm:t>
        <a:bodyPr/>
        <a:lstStyle/>
        <a:p>
          <a:endParaRPr lang="en-US"/>
        </a:p>
      </dgm:t>
    </dgm:pt>
    <dgm:pt modelId="{DFE1D077-B434-438C-B525-DD545C84AAA3}" type="sibTrans" cxnId="{62233745-3DC7-4513-AFFE-85579EDF5340}">
      <dgm:prSet/>
      <dgm:spPr/>
      <dgm:t>
        <a:bodyPr/>
        <a:lstStyle/>
        <a:p>
          <a:endParaRPr lang="en-US"/>
        </a:p>
      </dgm:t>
    </dgm:pt>
    <dgm:pt modelId="{53250AAA-89D6-4377-B3C0-0E5BF972A3C0}">
      <dgm:prSet/>
      <dgm:spPr/>
      <dgm:t>
        <a:bodyPr/>
        <a:lstStyle/>
        <a:p>
          <a:pPr rtl="0"/>
          <a:r>
            <a:rPr lang="nl-BE" dirty="0" err="1" smtClean="0"/>
            <a:t>Encryption</a:t>
          </a:r>
          <a:r>
            <a:rPr lang="nl-BE" dirty="0" smtClean="0"/>
            <a:t> </a:t>
          </a:r>
          <a:r>
            <a:rPr lang="nl-BE" dirty="0" err="1" smtClean="0"/>
            <a:t>and</a:t>
          </a:r>
          <a:r>
            <a:rPr lang="nl-BE" dirty="0" smtClean="0"/>
            <a:t> </a:t>
          </a:r>
          <a:r>
            <a:rPr lang="nl-BE" dirty="0" err="1" smtClean="0"/>
            <a:t>anonymization</a:t>
          </a:r>
          <a:endParaRPr lang="nl-BE" dirty="0"/>
        </a:p>
      </dgm:t>
    </dgm:pt>
    <dgm:pt modelId="{470AA8AF-6A66-4DE7-8F3A-D2B315A90BE8}" type="parTrans" cxnId="{3AA5B55E-BAFF-4E59-844F-0B3A890F9AB2}">
      <dgm:prSet/>
      <dgm:spPr/>
      <dgm:t>
        <a:bodyPr/>
        <a:lstStyle/>
        <a:p>
          <a:endParaRPr lang="en-US"/>
        </a:p>
      </dgm:t>
    </dgm:pt>
    <dgm:pt modelId="{4828047A-C139-4049-9231-4057A0E3B9D2}" type="sibTrans" cxnId="{3AA5B55E-BAFF-4E59-844F-0B3A890F9AB2}">
      <dgm:prSet/>
      <dgm:spPr/>
      <dgm:t>
        <a:bodyPr/>
        <a:lstStyle/>
        <a:p>
          <a:endParaRPr lang="en-US"/>
        </a:p>
      </dgm:t>
    </dgm:pt>
    <dgm:pt modelId="{ADE4E262-EB9E-448C-8B46-6B6521E6B92F}">
      <dgm:prSet/>
      <dgm:spPr/>
      <dgm:t>
        <a:bodyPr/>
        <a:lstStyle/>
        <a:p>
          <a:pPr rtl="0"/>
          <a:r>
            <a:rPr lang="nl-BE" dirty="0" err="1" smtClean="0"/>
            <a:t>Consultation</a:t>
          </a:r>
          <a:r>
            <a:rPr lang="nl-BE" dirty="0" smtClean="0"/>
            <a:t> of the National Register and the CBSS Registers</a:t>
          </a:r>
          <a:endParaRPr lang="nl-BE" dirty="0"/>
        </a:p>
      </dgm:t>
    </dgm:pt>
    <dgm:pt modelId="{28664F9A-4277-4158-A312-1D48A34DD546}" type="parTrans" cxnId="{DB050EC4-F2AC-4ACB-BEFA-69C14AE7D74E}">
      <dgm:prSet/>
      <dgm:spPr/>
      <dgm:t>
        <a:bodyPr/>
        <a:lstStyle/>
        <a:p>
          <a:endParaRPr lang="en-US"/>
        </a:p>
      </dgm:t>
    </dgm:pt>
    <dgm:pt modelId="{DC8C0C9F-FA74-4A97-BA58-15F42B37D9FB}" type="sibTrans" cxnId="{DB050EC4-F2AC-4ACB-BEFA-69C14AE7D74E}">
      <dgm:prSet/>
      <dgm:spPr/>
      <dgm:t>
        <a:bodyPr/>
        <a:lstStyle/>
        <a:p>
          <a:endParaRPr lang="en-US"/>
        </a:p>
      </dgm:t>
    </dgm:pt>
    <dgm:pt modelId="{66800CA2-1263-488B-9901-BF5AA9A26379}">
      <dgm:prSet/>
      <dgm:spPr/>
      <dgm:t>
        <a:bodyPr/>
        <a:lstStyle/>
        <a:p>
          <a:pPr rtl="0"/>
          <a:r>
            <a:rPr lang="nl-BE" dirty="0" err="1" smtClean="0"/>
            <a:t>Reference</a:t>
          </a:r>
          <a:r>
            <a:rPr lang="nl-BE" dirty="0" smtClean="0"/>
            <a:t> directory </a:t>
          </a:r>
          <a:r>
            <a:rPr smtClean="0"/>
            <a:t>(metahub</a:t>
          </a:r>
          <a:r>
            <a:t>)</a:t>
          </a:r>
          <a:endParaRPr lang="nl-BE" dirty="0"/>
        </a:p>
      </dgm:t>
    </dgm:pt>
    <dgm:pt modelId="{FE2E1471-E52D-466A-A76C-4BB5F19A90C2}" type="parTrans" cxnId="{CC959A60-F5E3-4CBA-B49F-D1CC8967392E}">
      <dgm:prSet/>
      <dgm:spPr/>
      <dgm:t>
        <a:bodyPr/>
        <a:lstStyle/>
        <a:p>
          <a:endParaRPr lang="en-US"/>
        </a:p>
      </dgm:t>
    </dgm:pt>
    <dgm:pt modelId="{5B01B5E3-2F09-44F6-BDF4-59AE3DD792F4}" type="sibTrans" cxnId="{CC959A60-F5E3-4CBA-B49F-D1CC8967392E}">
      <dgm:prSet/>
      <dgm:spPr/>
      <dgm:t>
        <a:bodyPr/>
        <a:lstStyle/>
        <a:p>
          <a:endParaRPr lang="en-US"/>
        </a:p>
      </dgm:t>
    </dgm:pt>
    <dgm:pt modelId="{9E029134-162C-442E-A062-F55ADB999C33}" type="pres">
      <dgm:prSet presAssocID="{D1B0C0D0-7AB7-487B-ADF8-3BB3DD4E9E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E777AF-AE30-4678-946F-1FF94928EBDC}" type="pres">
      <dgm:prSet presAssocID="{E7919EDD-7680-4985-B198-1CBB0F9E96AC}" presName="composite" presStyleCnt="0"/>
      <dgm:spPr/>
    </dgm:pt>
    <dgm:pt modelId="{7A8D609C-F894-4686-8594-F633FD78C201}" type="pres">
      <dgm:prSet presAssocID="{E7919EDD-7680-4985-B198-1CBB0F9E96AC}" presName="rect1" presStyleLbl="tr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00EC11-24E0-4E0C-8101-DB576F31F9D2}" type="pres">
      <dgm:prSet presAssocID="{E7919EDD-7680-4985-B198-1CBB0F9E96AC}" presName="rect2" presStyleLbl="fgImgPlace1" presStyleIdx="0" presStyleCnt="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105A6FE-D318-4A98-A922-671C581530DC}" type="pres">
      <dgm:prSet presAssocID="{C698564A-6110-4602-9450-B172C3825847}" presName="sibTrans" presStyleCnt="0"/>
      <dgm:spPr/>
    </dgm:pt>
    <dgm:pt modelId="{85CFEB57-FC52-4321-A97D-3211B5D63D4D}" type="pres">
      <dgm:prSet presAssocID="{426C232F-332D-4FF2-A820-7A068898BF0D}" presName="composite" presStyleCnt="0"/>
      <dgm:spPr/>
    </dgm:pt>
    <dgm:pt modelId="{A9AE0183-4578-4303-9373-BBB0DAF179FE}" type="pres">
      <dgm:prSet presAssocID="{426C232F-332D-4FF2-A820-7A068898BF0D}" presName="rect1" presStyleLbl="tr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B8C5E-ACC5-4AEA-AC3B-15C53CC548C0}" type="pres">
      <dgm:prSet presAssocID="{426C232F-332D-4FF2-A820-7A068898BF0D}" presName="rect2" presStyleLbl="fgImgPlace1" presStyleIdx="1" presStyleCnt="1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DF2FDF0-8F29-4351-969E-A1025413C53F}" type="pres">
      <dgm:prSet presAssocID="{0FF22A80-B924-4C97-9785-6DB4BF018886}" presName="sibTrans" presStyleCnt="0"/>
      <dgm:spPr/>
    </dgm:pt>
    <dgm:pt modelId="{51949F69-36F9-42ED-A197-4A357D3FCC84}" type="pres">
      <dgm:prSet presAssocID="{AE2357B3-F8D1-4E13-B807-E393E9FC5539}" presName="composite" presStyleCnt="0"/>
      <dgm:spPr/>
    </dgm:pt>
    <dgm:pt modelId="{DC5DD086-89E5-4CD9-B1D2-0E7FF2C522A2}" type="pres">
      <dgm:prSet presAssocID="{AE2357B3-F8D1-4E13-B807-E393E9FC5539}" presName="rect1" presStyleLbl="tr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E190B-7605-44A7-B19B-482157C4ED09}" type="pres">
      <dgm:prSet presAssocID="{AE2357B3-F8D1-4E13-B807-E393E9FC5539}" presName="rect2" presStyleLbl="fgImgPlace1" presStyleIdx="2" presStyleCnt="1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00A896D-7DD0-4D28-BE08-D3B8F3F2A8C6}" type="pres">
      <dgm:prSet presAssocID="{486EB6E6-F0BE-4E7B-A3F0-7DC5C5021754}" presName="sibTrans" presStyleCnt="0"/>
      <dgm:spPr/>
    </dgm:pt>
    <dgm:pt modelId="{09DCF082-D387-4036-A517-A57508B9F296}" type="pres">
      <dgm:prSet presAssocID="{81FDCA61-7A32-4339-89E8-DD3704FB86F4}" presName="composite" presStyleCnt="0"/>
      <dgm:spPr/>
    </dgm:pt>
    <dgm:pt modelId="{6F6ACCCA-7573-4F27-BB76-D1BFA52EAEE3}" type="pres">
      <dgm:prSet presAssocID="{81FDCA61-7A32-4339-89E8-DD3704FB86F4}" presName="rect1" presStyleLbl="tr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4043AE-FBAE-4418-8D10-10B1481C95AF}" type="pres">
      <dgm:prSet presAssocID="{81FDCA61-7A32-4339-89E8-DD3704FB86F4}" presName="rect2" presStyleLbl="fgImgPlace1" presStyleIdx="3" presStyleCnt="1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F838AD4-66C5-4737-8D8D-66F3281C6FE1}" type="pres">
      <dgm:prSet presAssocID="{4922DE05-E610-4796-BFBC-E068300788D1}" presName="sibTrans" presStyleCnt="0"/>
      <dgm:spPr/>
    </dgm:pt>
    <dgm:pt modelId="{0F749A16-F5F6-45E8-9E08-2382EA901724}" type="pres">
      <dgm:prSet presAssocID="{F9B22A10-E2AD-420E-86FD-C6A619FB34C3}" presName="composite" presStyleCnt="0"/>
      <dgm:spPr/>
    </dgm:pt>
    <dgm:pt modelId="{610D24CD-EC64-4585-8806-7B24163BBCA5}" type="pres">
      <dgm:prSet presAssocID="{F9B22A10-E2AD-420E-86FD-C6A619FB34C3}" presName="rect1" presStyleLbl="tr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77189-38FA-44FB-9886-A25D865375A4}" type="pres">
      <dgm:prSet presAssocID="{F9B22A10-E2AD-420E-86FD-C6A619FB34C3}" presName="rect2" presStyleLbl="fgImgPlace1" presStyleIdx="4" presStyleCnt="1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0690CA7-5AC0-41CF-B946-24781BCFD1A5}" type="pres">
      <dgm:prSet presAssocID="{C995947A-877C-455B-BB65-7FBC6937BA2D}" presName="sibTrans" presStyleCnt="0"/>
      <dgm:spPr/>
    </dgm:pt>
    <dgm:pt modelId="{B7B3EDE5-7630-4030-822E-F5E4C9706E85}" type="pres">
      <dgm:prSet presAssocID="{DE482DF0-5C86-4767-9CE5-54725DF28573}" presName="composite" presStyleCnt="0"/>
      <dgm:spPr/>
    </dgm:pt>
    <dgm:pt modelId="{4F50CB91-2850-4662-936D-F5CF85EB32D2}" type="pres">
      <dgm:prSet presAssocID="{DE482DF0-5C86-4767-9CE5-54725DF28573}" presName="rect1" presStyleLbl="tr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38FB2-A96C-4D7A-A866-6D7BE57189A0}" type="pres">
      <dgm:prSet presAssocID="{DE482DF0-5C86-4767-9CE5-54725DF28573}" presName="rect2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FADA039-4E63-4656-B69A-9CDE6DF7D22E}" type="pres">
      <dgm:prSet presAssocID="{4D6A567C-A21A-42BF-9F41-7BF71E18F454}" presName="sibTrans" presStyleCnt="0"/>
      <dgm:spPr/>
    </dgm:pt>
    <dgm:pt modelId="{617E62FE-8B7F-4345-A007-B8285279A613}" type="pres">
      <dgm:prSet presAssocID="{3069D4A7-A9EB-432B-8415-5BE83922B144}" presName="composite" presStyleCnt="0"/>
      <dgm:spPr/>
    </dgm:pt>
    <dgm:pt modelId="{9C5C0C8B-F255-4694-B3C6-8BE7DBC5F7E5}" type="pres">
      <dgm:prSet presAssocID="{3069D4A7-A9EB-432B-8415-5BE83922B144}" presName="rect1" presStyleLbl="tr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E14B50-194E-4A93-B9D9-20BB56D81973}" type="pres">
      <dgm:prSet presAssocID="{3069D4A7-A9EB-432B-8415-5BE83922B144}" presName="rect2" presStyleLbl="fgImgPlace1" presStyleIdx="6" presStyleCnt="10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C5C64CB-AB52-41A1-B231-D8699C0C625F}" type="pres">
      <dgm:prSet presAssocID="{DFE1D077-B434-438C-B525-DD545C84AAA3}" presName="sibTrans" presStyleCnt="0"/>
      <dgm:spPr/>
    </dgm:pt>
    <dgm:pt modelId="{F8E94CFA-B945-48E5-BE10-370DD69F16A4}" type="pres">
      <dgm:prSet presAssocID="{53250AAA-89D6-4377-B3C0-0E5BF972A3C0}" presName="composite" presStyleCnt="0"/>
      <dgm:spPr/>
    </dgm:pt>
    <dgm:pt modelId="{411BB13E-A3FD-42F9-8D3A-DD2DDC4A3516}" type="pres">
      <dgm:prSet presAssocID="{53250AAA-89D6-4377-B3C0-0E5BF972A3C0}" presName="rect1" presStyleLbl="tr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2EA1E-D7DB-4E74-806D-4590DBE781A3}" type="pres">
      <dgm:prSet presAssocID="{53250AAA-89D6-4377-B3C0-0E5BF972A3C0}" presName="rect2" presStyleLbl="fgImgPlace1" presStyleIdx="7" presStyleCnt="1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6819F3B-727A-4EDF-BC16-FDFFBB563868}" type="pres">
      <dgm:prSet presAssocID="{4828047A-C139-4049-9231-4057A0E3B9D2}" presName="sibTrans" presStyleCnt="0"/>
      <dgm:spPr/>
    </dgm:pt>
    <dgm:pt modelId="{BB272E9F-26C5-4655-93E5-F3616BF119CC}" type="pres">
      <dgm:prSet presAssocID="{ADE4E262-EB9E-448C-8B46-6B6521E6B92F}" presName="composite" presStyleCnt="0"/>
      <dgm:spPr/>
    </dgm:pt>
    <dgm:pt modelId="{E0757731-3698-433B-8E7C-2EB749869931}" type="pres">
      <dgm:prSet presAssocID="{ADE4E262-EB9E-448C-8B46-6B6521E6B92F}" presName="rect1" presStyleLbl="tr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FD9EA-3509-4D4C-98D4-BC741BA871D8}" type="pres">
      <dgm:prSet presAssocID="{ADE4E262-EB9E-448C-8B46-6B6521E6B92F}" presName="rect2" presStyleLbl="fgImgPlace1" presStyleIdx="8" presStyleCnt="10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79B97D2-0F97-437F-8686-ABD1B910F38F}" type="pres">
      <dgm:prSet presAssocID="{DC8C0C9F-FA74-4A97-BA58-15F42B37D9FB}" presName="sibTrans" presStyleCnt="0"/>
      <dgm:spPr/>
    </dgm:pt>
    <dgm:pt modelId="{0216C3D0-FCC6-4B0C-AA10-7E78E85A1DE2}" type="pres">
      <dgm:prSet presAssocID="{66800CA2-1263-488B-9901-BF5AA9A26379}" presName="composite" presStyleCnt="0"/>
      <dgm:spPr/>
    </dgm:pt>
    <dgm:pt modelId="{22C56DC3-2158-416C-A2CA-0A41276F6E72}" type="pres">
      <dgm:prSet presAssocID="{66800CA2-1263-488B-9901-BF5AA9A26379}" presName="rect1" presStyleLbl="tr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F0339-AF8A-4C55-81EF-EEBFD25A8379}" type="pres">
      <dgm:prSet presAssocID="{66800CA2-1263-488B-9901-BF5AA9A26379}" presName="rect2" presStyleLbl="fgImgPlace1" presStyleIdx="9" presStyleCnt="1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9E7AC688-5862-4ECA-BB84-2BCF9CF81B0B}" type="presOf" srcId="{426C232F-332D-4FF2-A820-7A068898BF0D}" destId="{A9AE0183-4578-4303-9373-BBB0DAF179FE}" srcOrd="0" destOrd="0" presId="urn:microsoft.com/office/officeart/2008/layout/PictureStrips"/>
    <dgm:cxn modelId="{7B7E50D4-65C6-4E3C-995E-1A1ABF6FDBCF}" srcId="{D1B0C0D0-7AB7-487B-ADF8-3BB3DD4E9EE7}" destId="{81FDCA61-7A32-4339-89E8-DD3704FB86F4}" srcOrd="3" destOrd="0" parTransId="{4F5E6841-070D-4563-B23E-8C64EC2E827B}" sibTransId="{4922DE05-E610-4796-BFBC-E068300788D1}"/>
    <dgm:cxn modelId="{C4084BF0-F635-4676-89A9-D65F024FF168}" srcId="{D1B0C0D0-7AB7-487B-ADF8-3BB3DD4E9EE7}" destId="{AE2357B3-F8D1-4E13-B807-E393E9FC5539}" srcOrd="2" destOrd="0" parTransId="{DF983F23-5BAE-428F-AFD9-BF0943C63ACC}" sibTransId="{486EB6E6-F0BE-4E7B-A3F0-7DC5C5021754}"/>
    <dgm:cxn modelId="{8C7E7725-A497-4037-A139-AF15D951AFA1}" type="presOf" srcId="{E7919EDD-7680-4985-B198-1CBB0F9E96AC}" destId="{7A8D609C-F894-4686-8594-F633FD78C201}" srcOrd="0" destOrd="0" presId="urn:microsoft.com/office/officeart/2008/layout/PictureStrips"/>
    <dgm:cxn modelId="{3AA5B55E-BAFF-4E59-844F-0B3A890F9AB2}" srcId="{D1B0C0D0-7AB7-487B-ADF8-3BB3DD4E9EE7}" destId="{53250AAA-89D6-4377-B3C0-0E5BF972A3C0}" srcOrd="7" destOrd="0" parTransId="{470AA8AF-6A66-4DE7-8F3A-D2B315A90BE8}" sibTransId="{4828047A-C139-4049-9231-4057A0E3B9D2}"/>
    <dgm:cxn modelId="{A444DDB9-D35C-46F8-8488-C1F7197F9182}" type="presOf" srcId="{ADE4E262-EB9E-448C-8B46-6B6521E6B92F}" destId="{E0757731-3698-433B-8E7C-2EB749869931}" srcOrd="0" destOrd="0" presId="urn:microsoft.com/office/officeart/2008/layout/PictureStrips"/>
    <dgm:cxn modelId="{DB050EC4-F2AC-4ACB-BEFA-69C14AE7D74E}" srcId="{D1B0C0D0-7AB7-487B-ADF8-3BB3DD4E9EE7}" destId="{ADE4E262-EB9E-448C-8B46-6B6521E6B92F}" srcOrd="8" destOrd="0" parTransId="{28664F9A-4277-4158-A312-1D48A34DD546}" sibTransId="{DC8C0C9F-FA74-4A97-BA58-15F42B37D9FB}"/>
    <dgm:cxn modelId="{F600289E-0336-42BD-B171-AB15BE7224AB}" type="presOf" srcId="{AE2357B3-F8D1-4E13-B807-E393E9FC5539}" destId="{DC5DD086-89E5-4CD9-B1D2-0E7FF2C522A2}" srcOrd="0" destOrd="0" presId="urn:microsoft.com/office/officeart/2008/layout/PictureStrips"/>
    <dgm:cxn modelId="{21C25C71-AB8B-4C20-85B5-C17B9B1E4033}" type="presOf" srcId="{3069D4A7-A9EB-432B-8415-5BE83922B144}" destId="{9C5C0C8B-F255-4694-B3C6-8BE7DBC5F7E5}" srcOrd="0" destOrd="0" presId="urn:microsoft.com/office/officeart/2008/layout/PictureStrips"/>
    <dgm:cxn modelId="{2D283A8C-B4A3-4152-B8A6-4729DCCC852F}" srcId="{D1B0C0D0-7AB7-487B-ADF8-3BB3DD4E9EE7}" destId="{E7919EDD-7680-4985-B198-1CBB0F9E96AC}" srcOrd="0" destOrd="0" parTransId="{2FC221D4-82FE-4089-96B1-E14722E33943}" sibTransId="{C698564A-6110-4602-9450-B172C3825847}"/>
    <dgm:cxn modelId="{F52E67DC-23C4-4525-AAFE-F3400258F7D3}" srcId="{D1B0C0D0-7AB7-487B-ADF8-3BB3DD4E9EE7}" destId="{F9B22A10-E2AD-420E-86FD-C6A619FB34C3}" srcOrd="4" destOrd="0" parTransId="{51614E59-5D94-439C-A07A-61525828432A}" sibTransId="{C995947A-877C-455B-BB65-7FBC6937BA2D}"/>
    <dgm:cxn modelId="{CC959A60-F5E3-4CBA-B49F-D1CC8967392E}" srcId="{D1B0C0D0-7AB7-487B-ADF8-3BB3DD4E9EE7}" destId="{66800CA2-1263-488B-9901-BF5AA9A26379}" srcOrd="9" destOrd="0" parTransId="{FE2E1471-E52D-466A-A76C-4BB5F19A90C2}" sibTransId="{5B01B5E3-2F09-44F6-BDF4-59AE3DD792F4}"/>
    <dgm:cxn modelId="{CE02E497-0328-4585-B28E-BAC8C261DBD8}" type="presOf" srcId="{53250AAA-89D6-4377-B3C0-0E5BF972A3C0}" destId="{411BB13E-A3FD-42F9-8D3A-DD2DDC4A3516}" srcOrd="0" destOrd="0" presId="urn:microsoft.com/office/officeart/2008/layout/PictureStrips"/>
    <dgm:cxn modelId="{EB766CE6-1BA2-4197-BFB2-3221657CD480}" type="presOf" srcId="{F9B22A10-E2AD-420E-86FD-C6A619FB34C3}" destId="{610D24CD-EC64-4585-8806-7B24163BBCA5}" srcOrd="0" destOrd="0" presId="urn:microsoft.com/office/officeart/2008/layout/PictureStrips"/>
    <dgm:cxn modelId="{63B883BD-3681-41BA-A4CF-E7CC5E96466A}" type="presOf" srcId="{D1B0C0D0-7AB7-487B-ADF8-3BB3DD4E9EE7}" destId="{9E029134-162C-442E-A062-F55ADB999C33}" srcOrd="0" destOrd="0" presId="urn:microsoft.com/office/officeart/2008/layout/PictureStrips"/>
    <dgm:cxn modelId="{B6995FD8-4539-4D31-9886-4FB252ED244E}" type="presOf" srcId="{DE482DF0-5C86-4767-9CE5-54725DF28573}" destId="{4F50CB91-2850-4662-936D-F5CF85EB32D2}" srcOrd="0" destOrd="0" presId="urn:microsoft.com/office/officeart/2008/layout/PictureStrips"/>
    <dgm:cxn modelId="{83A33728-9C8E-4841-9FA1-BA3C22C7A230}" type="presOf" srcId="{66800CA2-1263-488B-9901-BF5AA9A26379}" destId="{22C56DC3-2158-416C-A2CA-0A41276F6E72}" srcOrd="0" destOrd="0" presId="urn:microsoft.com/office/officeart/2008/layout/PictureStrips"/>
    <dgm:cxn modelId="{1310D4E3-793B-4536-BE37-788F54627977}" srcId="{D1B0C0D0-7AB7-487B-ADF8-3BB3DD4E9EE7}" destId="{DE482DF0-5C86-4767-9CE5-54725DF28573}" srcOrd="5" destOrd="0" parTransId="{BF1F2008-AABF-4483-9D7B-58A40034FD6C}" sibTransId="{4D6A567C-A21A-42BF-9F41-7BF71E18F454}"/>
    <dgm:cxn modelId="{62233745-3DC7-4513-AFFE-85579EDF5340}" srcId="{D1B0C0D0-7AB7-487B-ADF8-3BB3DD4E9EE7}" destId="{3069D4A7-A9EB-432B-8415-5BE83922B144}" srcOrd="6" destOrd="0" parTransId="{9A7D73A8-C0A9-4B8A-9838-7588537C14AA}" sibTransId="{DFE1D077-B434-438C-B525-DD545C84AAA3}"/>
    <dgm:cxn modelId="{48331867-FF99-498B-92E1-5B05B35773A9}" srcId="{D1B0C0D0-7AB7-487B-ADF8-3BB3DD4E9EE7}" destId="{426C232F-332D-4FF2-A820-7A068898BF0D}" srcOrd="1" destOrd="0" parTransId="{76543072-ED0A-4EFB-9174-9DC2D0CB754B}" sibTransId="{0FF22A80-B924-4C97-9785-6DB4BF018886}"/>
    <dgm:cxn modelId="{95489B5E-632E-4231-A454-043A68161B51}" type="presOf" srcId="{81FDCA61-7A32-4339-89E8-DD3704FB86F4}" destId="{6F6ACCCA-7573-4F27-BB76-D1BFA52EAEE3}" srcOrd="0" destOrd="0" presId="urn:microsoft.com/office/officeart/2008/layout/PictureStrips"/>
    <dgm:cxn modelId="{9B59BD40-921B-45FA-99B0-4E319A06AAAC}" type="presParOf" srcId="{9E029134-162C-442E-A062-F55ADB999C33}" destId="{60E777AF-AE30-4678-946F-1FF94928EBDC}" srcOrd="0" destOrd="0" presId="urn:microsoft.com/office/officeart/2008/layout/PictureStrips"/>
    <dgm:cxn modelId="{B2693FE7-CCA6-4862-AC1A-974FAE750891}" type="presParOf" srcId="{60E777AF-AE30-4678-946F-1FF94928EBDC}" destId="{7A8D609C-F894-4686-8594-F633FD78C201}" srcOrd="0" destOrd="0" presId="urn:microsoft.com/office/officeart/2008/layout/PictureStrips"/>
    <dgm:cxn modelId="{FFBC529A-73A9-48C0-A021-6D74D8CFD13B}" type="presParOf" srcId="{60E777AF-AE30-4678-946F-1FF94928EBDC}" destId="{8B00EC11-24E0-4E0C-8101-DB576F31F9D2}" srcOrd="1" destOrd="0" presId="urn:microsoft.com/office/officeart/2008/layout/PictureStrips"/>
    <dgm:cxn modelId="{387BE437-DC65-423E-9718-77DA9D04C815}" type="presParOf" srcId="{9E029134-162C-442E-A062-F55ADB999C33}" destId="{7105A6FE-D318-4A98-A922-671C581530DC}" srcOrd="1" destOrd="0" presId="urn:microsoft.com/office/officeart/2008/layout/PictureStrips"/>
    <dgm:cxn modelId="{D2778432-14B6-497E-A8D5-1D31DE0362E9}" type="presParOf" srcId="{9E029134-162C-442E-A062-F55ADB999C33}" destId="{85CFEB57-FC52-4321-A97D-3211B5D63D4D}" srcOrd="2" destOrd="0" presId="urn:microsoft.com/office/officeart/2008/layout/PictureStrips"/>
    <dgm:cxn modelId="{F96C4503-9F02-4812-893D-CB99C693E6F0}" type="presParOf" srcId="{85CFEB57-FC52-4321-A97D-3211B5D63D4D}" destId="{A9AE0183-4578-4303-9373-BBB0DAF179FE}" srcOrd="0" destOrd="0" presId="urn:microsoft.com/office/officeart/2008/layout/PictureStrips"/>
    <dgm:cxn modelId="{1EB91EDF-713D-4426-BD06-B957154CAAEA}" type="presParOf" srcId="{85CFEB57-FC52-4321-A97D-3211B5D63D4D}" destId="{17BB8C5E-ACC5-4AEA-AC3B-15C53CC548C0}" srcOrd="1" destOrd="0" presId="urn:microsoft.com/office/officeart/2008/layout/PictureStrips"/>
    <dgm:cxn modelId="{65884122-57E8-4159-8741-8493F871E2C6}" type="presParOf" srcId="{9E029134-162C-442E-A062-F55ADB999C33}" destId="{3DF2FDF0-8F29-4351-969E-A1025413C53F}" srcOrd="3" destOrd="0" presId="urn:microsoft.com/office/officeart/2008/layout/PictureStrips"/>
    <dgm:cxn modelId="{C7754672-305C-4F97-86BE-21157EE36389}" type="presParOf" srcId="{9E029134-162C-442E-A062-F55ADB999C33}" destId="{51949F69-36F9-42ED-A197-4A357D3FCC84}" srcOrd="4" destOrd="0" presId="urn:microsoft.com/office/officeart/2008/layout/PictureStrips"/>
    <dgm:cxn modelId="{0576192F-B1EF-4E02-AF10-7E7C8A576D16}" type="presParOf" srcId="{51949F69-36F9-42ED-A197-4A357D3FCC84}" destId="{DC5DD086-89E5-4CD9-B1D2-0E7FF2C522A2}" srcOrd="0" destOrd="0" presId="urn:microsoft.com/office/officeart/2008/layout/PictureStrips"/>
    <dgm:cxn modelId="{7F75928B-CD6C-44A5-A270-9480E7F53D05}" type="presParOf" srcId="{51949F69-36F9-42ED-A197-4A357D3FCC84}" destId="{DEDE190B-7605-44A7-B19B-482157C4ED09}" srcOrd="1" destOrd="0" presId="urn:microsoft.com/office/officeart/2008/layout/PictureStrips"/>
    <dgm:cxn modelId="{40720B88-3F1A-4EEE-B1D9-99B22DF11B59}" type="presParOf" srcId="{9E029134-162C-442E-A062-F55ADB999C33}" destId="{800A896D-7DD0-4D28-BE08-D3B8F3F2A8C6}" srcOrd="5" destOrd="0" presId="urn:microsoft.com/office/officeart/2008/layout/PictureStrips"/>
    <dgm:cxn modelId="{B9D412E6-A296-45CE-84F3-D19B07DF4B83}" type="presParOf" srcId="{9E029134-162C-442E-A062-F55ADB999C33}" destId="{09DCF082-D387-4036-A517-A57508B9F296}" srcOrd="6" destOrd="0" presId="urn:microsoft.com/office/officeart/2008/layout/PictureStrips"/>
    <dgm:cxn modelId="{7DBFB250-4B0B-4E50-A197-5B9BB5345142}" type="presParOf" srcId="{09DCF082-D387-4036-A517-A57508B9F296}" destId="{6F6ACCCA-7573-4F27-BB76-D1BFA52EAEE3}" srcOrd="0" destOrd="0" presId="urn:microsoft.com/office/officeart/2008/layout/PictureStrips"/>
    <dgm:cxn modelId="{672E00A3-C2C6-495E-8369-880A98CAFD9D}" type="presParOf" srcId="{09DCF082-D387-4036-A517-A57508B9F296}" destId="{F94043AE-FBAE-4418-8D10-10B1481C95AF}" srcOrd="1" destOrd="0" presId="urn:microsoft.com/office/officeart/2008/layout/PictureStrips"/>
    <dgm:cxn modelId="{D1D77498-1019-4856-A6DB-A96195DDFCC3}" type="presParOf" srcId="{9E029134-162C-442E-A062-F55ADB999C33}" destId="{2F838AD4-66C5-4737-8D8D-66F3281C6FE1}" srcOrd="7" destOrd="0" presId="urn:microsoft.com/office/officeart/2008/layout/PictureStrips"/>
    <dgm:cxn modelId="{10910D30-3522-45C6-91E4-A02AA954EC99}" type="presParOf" srcId="{9E029134-162C-442E-A062-F55ADB999C33}" destId="{0F749A16-F5F6-45E8-9E08-2382EA901724}" srcOrd="8" destOrd="0" presId="urn:microsoft.com/office/officeart/2008/layout/PictureStrips"/>
    <dgm:cxn modelId="{FEF26C54-8E02-4399-AB4F-F789559D1F64}" type="presParOf" srcId="{0F749A16-F5F6-45E8-9E08-2382EA901724}" destId="{610D24CD-EC64-4585-8806-7B24163BBCA5}" srcOrd="0" destOrd="0" presId="urn:microsoft.com/office/officeart/2008/layout/PictureStrips"/>
    <dgm:cxn modelId="{4AE9EF68-2526-4F4D-BA5B-4613D552521D}" type="presParOf" srcId="{0F749A16-F5F6-45E8-9E08-2382EA901724}" destId="{1D377189-38FA-44FB-9886-A25D865375A4}" srcOrd="1" destOrd="0" presId="urn:microsoft.com/office/officeart/2008/layout/PictureStrips"/>
    <dgm:cxn modelId="{AFC58649-DB89-47CF-9702-8B1C53B2ED80}" type="presParOf" srcId="{9E029134-162C-442E-A062-F55ADB999C33}" destId="{D0690CA7-5AC0-41CF-B946-24781BCFD1A5}" srcOrd="9" destOrd="0" presId="urn:microsoft.com/office/officeart/2008/layout/PictureStrips"/>
    <dgm:cxn modelId="{F7C9CD2F-5093-4DFB-A047-FF51E0A33628}" type="presParOf" srcId="{9E029134-162C-442E-A062-F55ADB999C33}" destId="{B7B3EDE5-7630-4030-822E-F5E4C9706E85}" srcOrd="10" destOrd="0" presId="urn:microsoft.com/office/officeart/2008/layout/PictureStrips"/>
    <dgm:cxn modelId="{E96E05F6-3CA1-4133-AF1D-9DFCEC665726}" type="presParOf" srcId="{B7B3EDE5-7630-4030-822E-F5E4C9706E85}" destId="{4F50CB91-2850-4662-936D-F5CF85EB32D2}" srcOrd="0" destOrd="0" presId="urn:microsoft.com/office/officeart/2008/layout/PictureStrips"/>
    <dgm:cxn modelId="{8DF2C355-664F-4BFC-BD61-D5120588F866}" type="presParOf" srcId="{B7B3EDE5-7630-4030-822E-F5E4C9706E85}" destId="{82E38FB2-A96C-4D7A-A866-6D7BE57189A0}" srcOrd="1" destOrd="0" presId="urn:microsoft.com/office/officeart/2008/layout/PictureStrips"/>
    <dgm:cxn modelId="{53AB03C0-7C9A-43F5-9A57-3BCA16D37C37}" type="presParOf" srcId="{9E029134-162C-442E-A062-F55ADB999C33}" destId="{FFADA039-4E63-4656-B69A-9CDE6DF7D22E}" srcOrd="11" destOrd="0" presId="urn:microsoft.com/office/officeart/2008/layout/PictureStrips"/>
    <dgm:cxn modelId="{2EC10179-E867-4D93-87B4-15ED06DD6322}" type="presParOf" srcId="{9E029134-162C-442E-A062-F55ADB999C33}" destId="{617E62FE-8B7F-4345-A007-B8285279A613}" srcOrd="12" destOrd="0" presId="urn:microsoft.com/office/officeart/2008/layout/PictureStrips"/>
    <dgm:cxn modelId="{FD0CCC3D-BFAD-4F2B-A945-EB7F3EBDCB59}" type="presParOf" srcId="{617E62FE-8B7F-4345-A007-B8285279A613}" destId="{9C5C0C8B-F255-4694-B3C6-8BE7DBC5F7E5}" srcOrd="0" destOrd="0" presId="urn:microsoft.com/office/officeart/2008/layout/PictureStrips"/>
    <dgm:cxn modelId="{3A9AEC66-7AF7-4D2D-AAE8-C25797F7276D}" type="presParOf" srcId="{617E62FE-8B7F-4345-A007-B8285279A613}" destId="{A9E14B50-194E-4A93-B9D9-20BB56D81973}" srcOrd="1" destOrd="0" presId="urn:microsoft.com/office/officeart/2008/layout/PictureStrips"/>
    <dgm:cxn modelId="{20D9DD8E-B7CE-4E05-B6C6-01D4989F07D5}" type="presParOf" srcId="{9E029134-162C-442E-A062-F55ADB999C33}" destId="{CC5C64CB-AB52-41A1-B231-D8699C0C625F}" srcOrd="13" destOrd="0" presId="urn:microsoft.com/office/officeart/2008/layout/PictureStrips"/>
    <dgm:cxn modelId="{35039043-A533-4720-BB7F-C460DCA7D657}" type="presParOf" srcId="{9E029134-162C-442E-A062-F55ADB999C33}" destId="{F8E94CFA-B945-48E5-BE10-370DD69F16A4}" srcOrd="14" destOrd="0" presId="urn:microsoft.com/office/officeart/2008/layout/PictureStrips"/>
    <dgm:cxn modelId="{106D63AB-6554-4EE5-B20B-F882C2638CB4}" type="presParOf" srcId="{F8E94CFA-B945-48E5-BE10-370DD69F16A4}" destId="{411BB13E-A3FD-42F9-8D3A-DD2DDC4A3516}" srcOrd="0" destOrd="0" presId="urn:microsoft.com/office/officeart/2008/layout/PictureStrips"/>
    <dgm:cxn modelId="{3E25FD46-473F-4FB6-AB2E-3B7A7346BC45}" type="presParOf" srcId="{F8E94CFA-B945-48E5-BE10-370DD69F16A4}" destId="{70C2EA1E-D7DB-4E74-806D-4590DBE781A3}" srcOrd="1" destOrd="0" presId="urn:microsoft.com/office/officeart/2008/layout/PictureStrips"/>
    <dgm:cxn modelId="{C944E185-E7DF-4138-B2BF-33A7B333BE04}" type="presParOf" srcId="{9E029134-162C-442E-A062-F55ADB999C33}" destId="{B6819F3B-727A-4EDF-BC16-FDFFBB563868}" srcOrd="15" destOrd="0" presId="urn:microsoft.com/office/officeart/2008/layout/PictureStrips"/>
    <dgm:cxn modelId="{5CCD3FBD-314C-465D-8B61-A00030FAE477}" type="presParOf" srcId="{9E029134-162C-442E-A062-F55ADB999C33}" destId="{BB272E9F-26C5-4655-93E5-F3616BF119CC}" srcOrd="16" destOrd="0" presId="urn:microsoft.com/office/officeart/2008/layout/PictureStrips"/>
    <dgm:cxn modelId="{ADB73611-D87D-4961-AF0B-84FCBFD2E159}" type="presParOf" srcId="{BB272E9F-26C5-4655-93E5-F3616BF119CC}" destId="{E0757731-3698-433B-8E7C-2EB749869931}" srcOrd="0" destOrd="0" presId="urn:microsoft.com/office/officeart/2008/layout/PictureStrips"/>
    <dgm:cxn modelId="{CCEA2AF0-B9E9-427C-A68C-53DC136B0E78}" type="presParOf" srcId="{BB272E9F-26C5-4655-93E5-F3616BF119CC}" destId="{139FD9EA-3509-4D4C-98D4-BC741BA871D8}" srcOrd="1" destOrd="0" presId="urn:microsoft.com/office/officeart/2008/layout/PictureStrips"/>
    <dgm:cxn modelId="{7731469D-1211-4AD1-889F-52AE81154645}" type="presParOf" srcId="{9E029134-162C-442E-A062-F55ADB999C33}" destId="{979B97D2-0F97-437F-8686-ABD1B910F38F}" srcOrd="17" destOrd="0" presId="urn:microsoft.com/office/officeart/2008/layout/PictureStrips"/>
    <dgm:cxn modelId="{98D68C5D-2074-4340-AD07-2E8B5038A5D7}" type="presParOf" srcId="{9E029134-162C-442E-A062-F55ADB999C33}" destId="{0216C3D0-FCC6-4B0C-AA10-7E78E85A1DE2}" srcOrd="18" destOrd="0" presId="urn:microsoft.com/office/officeart/2008/layout/PictureStrips"/>
    <dgm:cxn modelId="{C1F7E602-9A9D-4C97-A316-CA3008DBFD77}" type="presParOf" srcId="{0216C3D0-FCC6-4B0C-AA10-7E78E85A1DE2}" destId="{22C56DC3-2158-416C-A2CA-0A41276F6E72}" srcOrd="0" destOrd="0" presId="urn:microsoft.com/office/officeart/2008/layout/PictureStrips"/>
    <dgm:cxn modelId="{2C851341-6F00-423D-B2E9-FE6EB56C5F36}" type="presParOf" srcId="{0216C3D0-FCC6-4B0C-AA10-7E78E85A1DE2}" destId="{763F0339-AF8A-4C55-81EF-EEBFD25A837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34ABA-1A19-47B3-9F61-DD3D1E610E4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E8F9E5-784E-43A6-8113-40DBC640CBD7}">
      <dgm:prSet phldrT="[Text]" custT="1"/>
      <dgm:spPr/>
      <dgm:t>
        <a:bodyPr/>
        <a:lstStyle/>
        <a:p>
          <a:r>
            <a:rPr lang="nl-BE" sz="1800" b="0" dirty="0" smtClean="0">
              <a:solidFill>
                <a:srgbClr val="B82400"/>
              </a:solidFill>
            </a:rPr>
            <a:t>Cluster 0</a:t>
          </a:r>
          <a:r>
            <a:rPr lang="nl-BE" sz="1800" b="0" dirty="0" smtClean="0"/>
            <a:t>  </a:t>
          </a:r>
          <a:r>
            <a:rPr lang="en-US" sz="1800" b="0" dirty="0" smtClean="0"/>
            <a:t>Basics</a:t>
          </a:r>
          <a:endParaRPr lang="en-US" sz="1800" dirty="0"/>
        </a:p>
      </dgm:t>
    </dgm:pt>
    <dgm:pt modelId="{141D8DAA-E787-4F45-BF09-51B5EAFD5C0A}" type="parTrans" cxnId="{885EE787-797D-4E94-9A70-45694734EAE8}">
      <dgm:prSet/>
      <dgm:spPr/>
      <dgm:t>
        <a:bodyPr/>
        <a:lstStyle/>
        <a:p>
          <a:endParaRPr lang="en-US"/>
        </a:p>
      </dgm:t>
    </dgm:pt>
    <dgm:pt modelId="{20013B63-1494-4E7D-BD92-101200E51D1F}" type="sibTrans" cxnId="{885EE787-797D-4E94-9A70-45694734EAE8}">
      <dgm:prSet/>
      <dgm:spPr/>
      <dgm:t>
        <a:bodyPr/>
        <a:lstStyle/>
        <a:p>
          <a:endParaRPr lang="en-US"/>
        </a:p>
      </dgm:t>
    </dgm:pt>
    <dgm:pt modelId="{1E8244F7-F566-4EB2-9E31-A7B32F23AADD}">
      <dgm:prSet phldrT="[Text]" custT="1"/>
      <dgm:spPr/>
      <dgm:t>
        <a:bodyPr/>
        <a:lstStyle/>
        <a:p>
          <a:r>
            <a:rPr lang="nl-BE" sz="1800" dirty="0" smtClean="0">
              <a:solidFill>
                <a:srgbClr val="B82400"/>
              </a:solidFill>
            </a:rPr>
            <a:t>Cluster 1 </a:t>
          </a:r>
          <a:r>
            <a:rPr lang="en-US" sz="1800" dirty="0" smtClean="0">
              <a:solidFill>
                <a:schemeClr val="tx1"/>
              </a:solidFill>
            </a:rPr>
            <a:t>Transversal</a:t>
          </a:r>
          <a:endParaRPr lang="en-US" sz="1800" dirty="0">
            <a:solidFill>
              <a:schemeClr val="tx1"/>
            </a:solidFill>
          </a:endParaRPr>
        </a:p>
      </dgm:t>
    </dgm:pt>
    <dgm:pt modelId="{34791272-3D72-4ACD-99A9-D7196E4CECF9}" type="parTrans" cxnId="{A4F2D8C8-791C-4548-BC04-4377F438BC8C}">
      <dgm:prSet/>
      <dgm:spPr/>
      <dgm:t>
        <a:bodyPr/>
        <a:lstStyle/>
        <a:p>
          <a:endParaRPr lang="en-US"/>
        </a:p>
      </dgm:t>
    </dgm:pt>
    <dgm:pt modelId="{0FB23A73-4C8F-48E2-9146-0310927A62D2}" type="sibTrans" cxnId="{A4F2D8C8-791C-4548-BC04-4377F438BC8C}">
      <dgm:prSet/>
      <dgm:spPr/>
      <dgm:t>
        <a:bodyPr/>
        <a:lstStyle/>
        <a:p>
          <a:endParaRPr lang="en-US"/>
        </a:p>
      </dgm:t>
    </dgm:pt>
    <dgm:pt modelId="{BD52192A-2F98-4A5B-BBDD-709922B0A421}">
      <dgm:prSet phldrT="[Text]" custT="1"/>
      <dgm:spPr/>
      <dgm:t>
        <a:bodyPr/>
        <a:lstStyle/>
        <a:p>
          <a:r>
            <a:rPr lang="nl-BE" sz="1800" dirty="0" smtClean="0">
              <a:solidFill>
                <a:srgbClr val="B82400"/>
              </a:solidFill>
            </a:rPr>
            <a:t>Cluster 2 </a:t>
          </a:r>
          <a:r>
            <a:rPr lang="en-US" sz="1800" dirty="0" smtClean="0">
              <a:solidFill>
                <a:schemeClr val="tx1"/>
              </a:solidFill>
            </a:rPr>
            <a:t>Support</a:t>
          </a:r>
          <a:r>
            <a:rPr lang="nl-BE" sz="1800" dirty="0" smtClean="0"/>
            <a:t>	</a:t>
          </a:r>
          <a:endParaRPr lang="en-US" sz="1800" dirty="0"/>
        </a:p>
      </dgm:t>
    </dgm:pt>
    <dgm:pt modelId="{8612CCE8-AFD9-4676-8841-BB2C9781A7CA}" type="parTrans" cxnId="{7CA264E2-DBF2-47B2-BDF9-F70AF3F26598}">
      <dgm:prSet/>
      <dgm:spPr/>
      <dgm:t>
        <a:bodyPr/>
        <a:lstStyle/>
        <a:p>
          <a:endParaRPr lang="en-US"/>
        </a:p>
      </dgm:t>
    </dgm:pt>
    <dgm:pt modelId="{82B54F7A-94AD-4674-890F-1C9CE36122F4}" type="sibTrans" cxnId="{7CA264E2-DBF2-47B2-BDF9-F70AF3F26598}">
      <dgm:prSet/>
      <dgm:spPr/>
      <dgm:t>
        <a:bodyPr/>
        <a:lstStyle/>
        <a:p>
          <a:endParaRPr lang="en-US"/>
        </a:p>
      </dgm:t>
    </dgm:pt>
    <dgm:pt modelId="{74BD8445-7895-43B4-BF26-C9F37890DA1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B82400"/>
              </a:solidFill>
            </a:rPr>
            <a:t>Cluster 3</a:t>
          </a:r>
          <a:r>
            <a:rPr lang="en-US" sz="1800" dirty="0" smtClean="0"/>
            <a:t> Operational Excellence</a:t>
          </a:r>
          <a:endParaRPr lang="en-US" sz="1800" dirty="0"/>
        </a:p>
      </dgm:t>
    </dgm:pt>
    <dgm:pt modelId="{BA38574D-91E9-4625-857D-B13610400651}" type="parTrans" cxnId="{B2D8F1B8-0012-4C0D-B930-EF11C521657E}">
      <dgm:prSet/>
      <dgm:spPr/>
      <dgm:t>
        <a:bodyPr/>
        <a:lstStyle/>
        <a:p>
          <a:endParaRPr lang="en-US"/>
        </a:p>
      </dgm:t>
    </dgm:pt>
    <dgm:pt modelId="{E030ACC6-1038-4D06-81F4-74E80A48C344}" type="sibTrans" cxnId="{B2D8F1B8-0012-4C0D-B930-EF11C521657E}">
      <dgm:prSet/>
      <dgm:spPr/>
      <dgm:t>
        <a:bodyPr/>
        <a:lstStyle/>
        <a:p>
          <a:endParaRPr lang="en-US"/>
        </a:p>
      </dgm:t>
    </dgm:pt>
    <dgm:pt modelId="{8939DBDE-5E33-408B-9AE0-4025972D6CBF}">
      <dgm:prSet custT="1"/>
      <dgm:spPr/>
      <dgm:t>
        <a:bodyPr/>
        <a:lstStyle/>
        <a:p>
          <a:r>
            <a:rPr lang="nl-BE" sz="1800" u="none" dirty="0" smtClean="0">
              <a:solidFill>
                <a:srgbClr val="B82400"/>
              </a:solidFill>
            </a:rPr>
            <a:t>Cluster 4 </a:t>
          </a:r>
        </a:p>
        <a:p>
          <a:r>
            <a:rPr lang="en-GB" sz="1800" u="none" dirty="0" smtClean="0">
              <a:solidFill>
                <a:schemeClr val="tx1"/>
              </a:solidFill>
            </a:rPr>
            <a:t>Care providers and care institutions</a:t>
          </a:r>
          <a:endParaRPr lang="en-US" sz="1500" dirty="0">
            <a:solidFill>
              <a:schemeClr val="tx1"/>
            </a:solidFill>
          </a:endParaRPr>
        </a:p>
      </dgm:t>
    </dgm:pt>
    <dgm:pt modelId="{ACF2FF73-CDD3-4C22-8793-E7F1E5A10F6B}" type="parTrans" cxnId="{EC7DC22A-1600-44A8-AD4A-F18617471580}">
      <dgm:prSet/>
      <dgm:spPr/>
      <dgm:t>
        <a:bodyPr/>
        <a:lstStyle/>
        <a:p>
          <a:endParaRPr lang="en-US"/>
        </a:p>
      </dgm:t>
    </dgm:pt>
    <dgm:pt modelId="{77FE0CE4-62F9-4AE6-89DF-D223808E0AD1}" type="sibTrans" cxnId="{EC7DC22A-1600-44A8-AD4A-F18617471580}">
      <dgm:prSet/>
      <dgm:spPr/>
      <dgm:t>
        <a:bodyPr/>
        <a:lstStyle/>
        <a:p>
          <a:endParaRPr lang="en-US"/>
        </a:p>
      </dgm:t>
    </dgm:pt>
    <dgm:pt modelId="{071B2C24-E405-4460-B495-C196535B612A}">
      <dgm:prSet custT="1"/>
      <dgm:spPr/>
      <dgm:t>
        <a:bodyPr/>
        <a:lstStyle/>
        <a:p>
          <a:r>
            <a:rPr lang="nl-BE" sz="1800" dirty="0" smtClean="0">
              <a:solidFill>
                <a:srgbClr val="B82400"/>
              </a:solidFill>
            </a:rPr>
            <a:t>Cluster 5 </a:t>
          </a:r>
          <a:r>
            <a:rPr lang="en-US" sz="1800" dirty="0" smtClean="0">
              <a:solidFill>
                <a:schemeClr val="tx1"/>
              </a:solidFill>
            </a:rPr>
            <a:t>Patient as co-pilot</a:t>
          </a:r>
          <a:endParaRPr lang="en-US" sz="1800" dirty="0">
            <a:solidFill>
              <a:schemeClr val="tx1"/>
            </a:solidFill>
          </a:endParaRPr>
        </a:p>
      </dgm:t>
    </dgm:pt>
    <dgm:pt modelId="{3C388275-7AD0-455B-9D9F-D2A7CB659796}" type="parTrans" cxnId="{65A942D7-1B2C-43D2-A4DB-4A57F648D559}">
      <dgm:prSet/>
      <dgm:spPr/>
      <dgm:t>
        <a:bodyPr/>
        <a:lstStyle/>
        <a:p>
          <a:endParaRPr lang="en-US"/>
        </a:p>
      </dgm:t>
    </dgm:pt>
    <dgm:pt modelId="{7B96AC61-B814-4C9E-9883-DFFF92883D07}" type="sibTrans" cxnId="{65A942D7-1B2C-43D2-A4DB-4A57F648D559}">
      <dgm:prSet/>
      <dgm:spPr/>
      <dgm:t>
        <a:bodyPr/>
        <a:lstStyle/>
        <a:p>
          <a:endParaRPr lang="en-US"/>
        </a:p>
      </dgm:t>
    </dgm:pt>
    <dgm:pt modelId="{828FF879-B7F3-4334-AA1F-C1292D31A280}">
      <dgm:prSet custT="1"/>
      <dgm:spPr/>
      <dgm:t>
        <a:bodyPr/>
        <a:lstStyle/>
        <a:p>
          <a:r>
            <a:rPr lang="nl-BE" sz="1800" dirty="0" smtClean="0">
              <a:solidFill>
                <a:srgbClr val="B82400"/>
              </a:solidFill>
            </a:rPr>
            <a:t>Cluster 6 </a:t>
          </a:r>
          <a:r>
            <a:rPr lang="en-US" sz="1800" dirty="0" smtClean="0">
              <a:solidFill>
                <a:schemeClr val="tx1"/>
              </a:solidFill>
            </a:rPr>
            <a:t>eHealth &amp; health insurance</a:t>
          </a:r>
          <a:endParaRPr lang="en-US" sz="1800" dirty="0">
            <a:solidFill>
              <a:schemeClr val="tx1"/>
            </a:solidFill>
          </a:endParaRPr>
        </a:p>
      </dgm:t>
    </dgm:pt>
    <dgm:pt modelId="{5B116ED7-F69C-4BC8-AD58-DE53F61C06AE}" type="parTrans" cxnId="{1AAA18A0-30B3-40B1-848B-8FF742A2C2E1}">
      <dgm:prSet/>
      <dgm:spPr/>
      <dgm:t>
        <a:bodyPr/>
        <a:lstStyle/>
        <a:p>
          <a:endParaRPr lang="en-US"/>
        </a:p>
      </dgm:t>
    </dgm:pt>
    <dgm:pt modelId="{AD722727-186D-44CE-8C61-D6184361B801}" type="sibTrans" cxnId="{1AAA18A0-30B3-40B1-848B-8FF742A2C2E1}">
      <dgm:prSet/>
      <dgm:spPr/>
      <dgm:t>
        <a:bodyPr/>
        <a:lstStyle/>
        <a:p>
          <a:endParaRPr lang="en-US"/>
        </a:p>
      </dgm:t>
    </dgm:pt>
    <dgm:pt modelId="{245311CA-C68C-454A-AD9D-13ED7AFA581F}" type="pres">
      <dgm:prSet presAssocID="{DDE34ABA-1A19-47B3-9F61-DD3D1E610E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2FD4C2-235C-420E-A8DA-D73783C2197B}" type="pres">
      <dgm:prSet presAssocID="{85E8F9E5-784E-43A6-8113-40DBC640CBD7}" presName="compNode" presStyleCnt="0"/>
      <dgm:spPr/>
    </dgm:pt>
    <dgm:pt modelId="{7B1E04B4-B722-4D55-870B-0FD19A057CC4}" type="pres">
      <dgm:prSet presAssocID="{85E8F9E5-784E-43A6-8113-40DBC640CBD7}" presName="pictRect" presStyleLbl="nod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FAD26C7-0936-4740-8ADC-7F7A4C7176E5}" type="pres">
      <dgm:prSet presAssocID="{85E8F9E5-784E-43A6-8113-40DBC640CBD7}" presName="textRec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1D605-2378-4137-A469-0D2C2C9A3479}" type="pres">
      <dgm:prSet presAssocID="{20013B63-1494-4E7D-BD92-101200E51D1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E098B60-B35C-4D19-BF67-CD4223E80872}" type="pres">
      <dgm:prSet presAssocID="{1E8244F7-F566-4EB2-9E31-A7B32F23AADD}" presName="compNode" presStyleCnt="0"/>
      <dgm:spPr/>
    </dgm:pt>
    <dgm:pt modelId="{9F625989-DBEB-44B7-A27B-2CE34A3AF32F}" type="pres">
      <dgm:prSet presAssocID="{1E8244F7-F566-4EB2-9E31-A7B32F23AADD}" presName="pictRect" presStyleLbl="nod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7ADD1A9-AB16-4311-B162-E2ADDDAE52D6}" type="pres">
      <dgm:prSet presAssocID="{1E8244F7-F566-4EB2-9E31-A7B32F23AADD}" presName="textRec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421DD0-1426-4D9B-9B09-2742FB776676}" type="pres">
      <dgm:prSet presAssocID="{0FB23A73-4C8F-48E2-9146-0310927A62D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A3B3901-C497-44D5-9560-5634E544818B}" type="pres">
      <dgm:prSet presAssocID="{BD52192A-2F98-4A5B-BBDD-709922B0A421}" presName="compNode" presStyleCnt="0"/>
      <dgm:spPr/>
    </dgm:pt>
    <dgm:pt modelId="{CA73344E-C6C0-47B8-86C6-1729617AC623}" type="pres">
      <dgm:prSet presAssocID="{BD52192A-2F98-4A5B-BBDD-709922B0A421}" presName="pictRect" presStyleLbl="nod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3DBECEA-B282-4DA1-80AE-7CD650E659F6}" type="pres">
      <dgm:prSet presAssocID="{BD52192A-2F98-4A5B-BBDD-709922B0A421}" presName="textRect" presStyleLbl="revTx" presStyleIdx="2" presStyleCnt="7" custScaleX="1032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FB848-0FC7-4391-8022-E31ECB4AD7DE}" type="pres">
      <dgm:prSet presAssocID="{82B54F7A-94AD-4674-890F-1C9CE36122F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172ED1E-A687-4EC8-8DB5-61747AB3A5D9}" type="pres">
      <dgm:prSet presAssocID="{74BD8445-7895-43B4-BF26-C9F37890DA17}" presName="compNode" presStyleCnt="0"/>
      <dgm:spPr/>
    </dgm:pt>
    <dgm:pt modelId="{1B159F49-57C6-4C6B-A60C-7D13B75BF3DB}" type="pres">
      <dgm:prSet presAssocID="{74BD8445-7895-43B4-BF26-C9F37890DA17}" presName="pictRect" presStyleLbl="nod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176227E-2B94-4F5E-90E1-3B7D31674AA1}" type="pres">
      <dgm:prSet presAssocID="{74BD8445-7895-43B4-BF26-C9F37890DA17}" presName="textRec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F2388-A9AD-433E-92F9-D416925AF350}" type="pres">
      <dgm:prSet presAssocID="{E030ACC6-1038-4D06-81F4-74E80A48C34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D2A12DE-2F8E-4508-A86B-15F6A366E652}" type="pres">
      <dgm:prSet presAssocID="{8939DBDE-5E33-408B-9AE0-4025972D6CBF}" presName="compNode" presStyleCnt="0"/>
      <dgm:spPr/>
    </dgm:pt>
    <dgm:pt modelId="{A5218B44-3CBA-4139-9628-52A6C8CABF44}" type="pres">
      <dgm:prSet presAssocID="{8939DBDE-5E33-408B-9AE0-4025972D6CBF}" presName="pictRect" presStyleLbl="nod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83F11E6-1F0F-4B14-9B39-6D1AB78C97B7}" type="pres">
      <dgm:prSet presAssocID="{8939DBDE-5E33-408B-9AE0-4025972D6CBF}" presName="textRec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FC32F-720A-4AB8-BF74-8B322563BEB1}" type="pres">
      <dgm:prSet presAssocID="{77FE0CE4-62F9-4AE6-89DF-D223808E0AD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C7FDBB8-5123-4F62-BD5F-C05F6E956C0D}" type="pres">
      <dgm:prSet presAssocID="{071B2C24-E405-4460-B495-C196535B612A}" presName="compNode" presStyleCnt="0"/>
      <dgm:spPr/>
    </dgm:pt>
    <dgm:pt modelId="{4126C2B6-3357-4BD4-974A-45852777438A}" type="pres">
      <dgm:prSet presAssocID="{071B2C24-E405-4460-B495-C196535B612A}" presName="pictRect" presStyleLbl="nod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ED65C3EF-7C5D-45C2-AD05-A123719D8A46}" type="pres">
      <dgm:prSet presAssocID="{071B2C24-E405-4460-B495-C196535B612A}" presName="textRec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3A5D5-1DC3-4846-BFAB-74E413BB1F88}" type="pres">
      <dgm:prSet presAssocID="{7B96AC61-B814-4C9E-9883-DFFF92883D0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0096889-44FC-4AD7-8130-14D0EB039C90}" type="pres">
      <dgm:prSet presAssocID="{828FF879-B7F3-4334-AA1F-C1292D31A280}" presName="compNode" presStyleCnt="0"/>
      <dgm:spPr/>
    </dgm:pt>
    <dgm:pt modelId="{9B297AE8-864D-412B-ABBC-D2436566CB37}" type="pres">
      <dgm:prSet presAssocID="{828FF879-B7F3-4334-AA1F-C1292D31A280}" presName="pictRect" presStyleLbl="nod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4610638D-391A-48CE-900A-26AEA1C69B10}" type="pres">
      <dgm:prSet presAssocID="{828FF879-B7F3-4334-AA1F-C1292D31A280}" presName="textRec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D8F1B8-0012-4C0D-B930-EF11C521657E}" srcId="{DDE34ABA-1A19-47B3-9F61-DD3D1E610E43}" destId="{74BD8445-7895-43B4-BF26-C9F37890DA17}" srcOrd="3" destOrd="0" parTransId="{BA38574D-91E9-4625-857D-B13610400651}" sibTransId="{E030ACC6-1038-4D06-81F4-74E80A48C344}"/>
    <dgm:cxn modelId="{0353B334-4067-48AA-8DC1-59286F7D21F6}" type="presOf" srcId="{7B96AC61-B814-4C9E-9883-DFFF92883D07}" destId="{5F63A5D5-1DC3-4846-BFAB-74E413BB1F88}" srcOrd="0" destOrd="0" presId="urn:microsoft.com/office/officeart/2005/8/layout/pList1"/>
    <dgm:cxn modelId="{05B46132-1ACA-448D-9BFB-E38EF24BC4FD}" type="presOf" srcId="{1E8244F7-F566-4EB2-9E31-A7B32F23AADD}" destId="{B7ADD1A9-AB16-4311-B162-E2ADDDAE52D6}" srcOrd="0" destOrd="0" presId="urn:microsoft.com/office/officeart/2005/8/layout/pList1"/>
    <dgm:cxn modelId="{EC7DC22A-1600-44A8-AD4A-F18617471580}" srcId="{DDE34ABA-1A19-47B3-9F61-DD3D1E610E43}" destId="{8939DBDE-5E33-408B-9AE0-4025972D6CBF}" srcOrd="4" destOrd="0" parTransId="{ACF2FF73-CDD3-4C22-8793-E7F1E5A10F6B}" sibTransId="{77FE0CE4-62F9-4AE6-89DF-D223808E0AD1}"/>
    <dgm:cxn modelId="{1AAA18A0-30B3-40B1-848B-8FF742A2C2E1}" srcId="{DDE34ABA-1A19-47B3-9F61-DD3D1E610E43}" destId="{828FF879-B7F3-4334-AA1F-C1292D31A280}" srcOrd="6" destOrd="0" parTransId="{5B116ED7-F69C-4BC8-AD58-DE53F61C06AE}" sibTransId="{AD722727-186D-44CE-8C61-D6184361B801}"/>
    <dgm:cxn modelId="{C2AF4F27-3F41-41C1-9F86-9D47988EBD82}" type="presOf" srcId="{8939DBDE-5E33-408B-9AE0-4025972D6CBF}" destId="{883F11E6-1F0F-4B14-9B39-6D1AB78C97B7}" srcOrd="0" destOrd="0" presId="urn:microsoft.com/office/officeart/2005/8/layout/pList1"/>
    <dgm:cxn modelId="{6A2A6D87-E4FF-4A65-9827-2942B7EB54FF}" type="presOf" srcId="{82B54F7A-94AD-4674-890F-1C9CE36122F4}" destId="{39DFB848-0FC7-4391-8022-E31ECB4AD7DE}" srcOrd="0" destOrd="0" presId="urn:microsoft.com/office/officeart/2005/8/layout/pList1"/>
    <dgm:cxn modelId="{8F4D9785-2122-4B25-8454-9ADE81BB0DD4}" type="presOf" srcId="{828FF879-B7F3-4334-AA1F-C1292D31A280}" destId="{4610638D-391A-48CE-900A-26AEA1C69B10}" srcOrd="0" destOrd="0" presId="urn:microsoft.com/office/officeart/2005/8/layout/pList1"/>
    <dgm:cxn modelId="{320D1FE9-ADF7-4383-827B-02BFF20A0CDB}" type="presOf" srcId="{20013B63-1494-4E7D-BD92-101200E51D1F}" destId="{DFF1D605-2378-4137-A469-0D2C2C9A3479}" srcOrd="0" destOrd="0" presId="urn:microsoft.com/office/officeart/2005/8/layout/pList1"/>
    <dgm:cxn modelId="{DD4BE9BB-0D0F-4F78-B4E3-153556903E63}" type="presOf" srcId="{E030ACC6-1038-4D06-81F4-74E80A48C344}" destId="{935F2388-A9AD-433E-92F9-D416925AF350}" srcOrd="0" destOrd="0" presId="urn:microsoft.com/office/officeart/2005/8/layout/pList1"/>
    <dgm:cxn modelId="{DF1DAC8B-5E2E-4D91-AEC3-63632D56A9F1}" type="presOf" srcId="{74BD8445-7895-43B4-BF26-C9F37890DA17}" destId="{4176227E-2B94-4F5E-90E1-3B7D31674AA1}" srcOrd="0" destOrd="0" presId="urn:microsoft.com/office/officeart/2005/8/layout/pList1"/>
    <dgm:cxn modelId="{F08F8308-0826-450E-ABB8-D8BE2D17C992}" type="presOf" srcId="{071B2C24-E405-4460-B495-C196535B612A}" destId="{ED65C3EF-7C5D-45C2-AD05-A123719D8A46}" srcOrd="0" destOrd="0" presId="urn:microsoft.com/office/officeart/2005/8/layout/pList1"/>
    <dgm:cxn modelId="{027648A9-4FB8-48DA-BD9C-9291726AB842}" type="presOf" srcId="{85E8F9E5-784E-43A6-8113-40DBC640CBD7}" destId="{2FAD26C7-0936-4740-8ADC-7F7A4C7176E5}" srcOrd="0" destOrd="0" presId="urn:microsoft.com/office/officeart/2005/8/layout/pList1"/>
    <dgm:cxn modelId="{85A568D8-01ED-421E-B177-65101D1C8498}" type="presOf" srcId="{0FB23A73-4C8F-48E2-9146-0310927A62D2}" destId="{C0421DD0-1426-4D9B-9B09-2742FB776676}" srcOrd="0" destOrd="0" presId="urn:microsoft.com/office/officeart/2005/8/layout/pList1"/>
    <dgm:cxn modelId="{65A942D7-1B2C-43D2-A4DB-4A57F648D559}" srcId="{DDE34ABA-1A19-47B3-9F61-DD3D1E610E43}" destId="{071B2C24-E405-4460-B495-C196535B612A}" srcOrd="5" destOrd="0" parTransId="{3C388275-7AD0-455B-9D9F-D2A7CB659796}" sibTransId="{7B96AC61-B814-4C9E-9883-DFFF92883D07}"/>
    <dgm:cxn modelId="{A4F2D8C8-791C-4548-BC04-4377F438BC8C}" srcId="{DDE34ABA-1A19-47B3-9F61-DD3D1E610E43}" destId="{1E8244F7-F566-4EB2-9E31-A7B32F23AADD}" srcOrd="1" destOrd="0" parTransId="{34791272-3D72-4ACD-99A9-D7196E4CECF9}" sibTransId="{0FB23A73-4C8F-48E2-9146-0310927A62D2}"/>
    <dgm:cxn modelId="{885EE787-797D-4E94-9A70-45694734EAE8}" srcId="{DDE34ABA-1A19-47B3-9F61-DD3D1E610E43}" destId="{85E8F9E5-784E-43A6-8113-40DBC640CBD7}" srcOrd="0" destOrd="0" parTransId="{141D8DAA-E787-4F45-BF09-51B5EAFD5C0A}" sibTransId="{20013B63-1494-4E7D-BD92-101200E51D1F}"/>
    <dgm:cxn modelId="{7CA264E2-DBF2-47B2-BDF9-F70AF3F26598}" srcId="{DDE34ABA-1A19-47B3-9F61-DD3D1E610E43}" destId="{BD52192A-2F98-4A5B-BBDD-709922B0A421}" srcOrd="2" destOrd="0" parTransId="{8612CCE8-AFD9-4676-8841-BB2C9781A7CA}" sibTransId="{82B54F7A-94AD-4674-890F-1C9CE36122F4}"/>
    <dgm:cxn modelId="{5982E474-E692-4DDE-AC85-453AB508664E}" type="presOf" srcId="{DDE34ABA-1A19-47B3-9F61-DD3D1E610E43}" destId="{245311CA-C68C-454A-AD9D-13ED7AFA581F}" srcOrd="0" destOrd="0" presId="urn:microsoft.com/office/officeart/2005/8/layout/pList1"/>
    <dgm:cxn modelId="{2E3B9B8F-5836-4340-8DD5-929BBF0B7E3D}" type="presOf" srcId="{BD52192A-2F98-4A5B-BBDD-709922B0A421}" destId="{93DBECEA-B282-4DA1-80AE-7CD650E659F6}" srcOrd="0" destOrd="0" presId="urn:microsoft.com/office/officeart/2005/8/layout/pList1"/>
    <dgm:cxn modelId="{A78464F3-61B9-465C-93E3-4A72A53E849E}" type="presOf" srcId="{77FE0CE4-62F9-4AE6-89DF-D223808E0AD1}" destId="{F6DFC32F-720A-4AB8-BF74-8B322563BEB1}" srcOrd="0" destOrd="0" presId="urn:microsoft.com/office/officeart/2005/8/layout/pList1"/>
    <dgm:cxn modelId="{BCFF7ACF-80E9-4F7A-B034-356AD93DE726}" type="presParOf" srcId="{245311CA-C68C-454A-AD9D-13ED7AFA581F}" destId="{902FD4C2-235C-420E-A8DA-D73783C2197B}" srcOrd="0" destOrd="0" presId="urn:microsoft.com/office/officeart/2005/8/layout/pList1"/>
    <dgm:cxn modelId="{7F11B5EF-6AD0-4E0B-AB82-64E3939BFD02}" type="presParOf" srcId="{902FD4C2-235C-420E-A8DA-D73783C2197B}" destId="{7B1E04B4-B722-4D55-870B-0FD19A057CC4}" srcOrd="0" destOrd="0" presId="urn:microsoft.com/office/officeart/2005/8/layout/pList1"/>
    <dgm:cxn modelId="{CA48E472-76E1-4258-A799-885CC9A2B356}" type="presParOf" srcId="{902FD4C2-235C-420E-A8DA-D73783C2197B}" destId="{2FAD26C7-0936-4740-8ADC-7F7A4C7176E5}" srcOrd="1" destOrd="0" presId="urn:microsoft.com/office/officeart/2005/8/layout/pList1"/>
    <dgm:cxn modelId="{00E37710-25A4-41D0-AA34-E9648D756BF3}" type="presParOf" srcId="{245311CA-C68C-454A-AD9D-13ED7AFA581F}" destId="{DFF1D605-2378-4137-A469-0D2C2C9A3479}" srcOrd="1" destOrd="0" presId="urn:microsoft.com/office/officeart/2005/8/layout/pList1"/>
    <dgm:cxn modelId="{F52145B3-AF7B-4905-9643-ACED6C47E542}" type="presParOf" srcId="{245311CA-C68C-454A-AD9D-13ED7AFA581F}" destId="{FE098B60-B35C-4D19-BF67-CD4223E80872}" srcOrd="2" destOrd="0" presId="urn:microsoft.com/office/officeart/2005/8/layout/pList1"/>
    <dgm:cxn modelId="{8A76D22E-774D-4F17-B3A0-7CB6AE4DB68C}" type="presParOf" srcId="{FE098B60-B35C-4D19-BF67-CD4223E80872}" destId="{9F625989-DBEB-44B7-A27B-2CE34A3AF32F}" srcOrd="0" destOrd="0" presId="urn:microsoft.com/office/officeart/2005/8/layout/pList1"/>
    <dgm:cxn modelId="{17DE09B1-84B0-4572-B9F8-BE7EE5D2D52C}" type="presParOf" srcId="{FE098B60-B35C-4D19-BF67-CD4223E80872}" destId="{B7ADD1A9-AB16-4311-B162-E2ADDDAE52D6}" srcOrd="1" destOrd="0" presId="urn:microsoft.com/office/officeart/2005/8/layout/pList1"/>
    <dgm:cxn modelId="{D98E4303-F1F8-451C-8CF3-90B98B87B949}" type="presParOf" srcId="{245311CA-C68C-454A-AD9D-13ED7AFA581F}" destId="{C0421DD0-1426-4D9B-9B09-2742FB776676}" srcOrd="3" destOrd="0" presId="urn:microsoft.com/office/officeart/2005/8/layout/pList1"/>
    <dgm:cxn modelId="{24683B76-047F-48EC-BC71-9877EAC9E1A5}" type="presParOf" srcId="{245311CA-C68C-454A-AD9D-13ED7AFA581F}" destId="{FA3B3901-C497-44D5-9560-5634E544818B}" srcOrd="4" destOrd="0" presId="urn:microsoft.com/office/officeart/2005/8/layout/pList1"/>
    <dgm:cxn modelId="{3DF1B4D3-49DD-4EF9-917C-10E94DC61C3A}" type="presParOf" srcId="{FA3B3901-C497-44D5-9560-5634E544818B}" destId="{CA73344E-C6C0-47B8-86C6-1729617AC623}" srcOrd="0" destOrd="0" presId="urn:microsoft.com/office/officeart/2005/8/layout/pList1"/>
    <dgm:cxn modelId="{79EB53CA-0F11-46ED-ABE4-425C74D9B4B5}" type="presParOf" srcId="{FA3B3901-C497-44D5-9560-5634E544818B}" destId="{93DBECEA-B282-4DA1-80AE-7CD650E659F6}" srcOrd="1" destOrd="0" presId="urn:microsoft.com/office/officeart/2005/8/layout/pList1"/>
    <dgm:cxn modelId="{044DC607-A5B8-4AED-852D-3F52CBE52790}" type="presParOf" srcId="{245311CA-C68C-454A-AD9D-13ED7AFA581F}" destId="{39DFB848-0FC7-4391-8022-E31ECB4AD7DE}" srcOrd="5" destOrd="0" presId="urn:microsoft.com/office/officeart/2005/8/layout/pList1"/>
    <dgm:cxn modelId="{35DA7569-4CF2-4A52-855F-1117033213DA}" type="presParOf" srcId="{245311CA-C68C-454A-AD9D-13ED7AFA581F}" destId="{3172ED1E-A687-4EC8-8DB5-61747AB3A5D9}" srcOrd="6" destOrd="0" presId="urn:microsoft.com/office/officeart/2005/8/layout/pList1"/>
    <dgm:cxn modelId="{F8265AA8-C02D-4A99-AA57-510323B959D6}" type="presParOf" srcId="{3172ED1E-A687-4EC8-8DB5-61747AB3A5D9}" destId="{1B159F49-57C6-4C6B-A60C-7D13B75BF3DB}" srcOrd="0" destOrd="0" presId="urn:microsoft.com/office/officeart/2005/8/layout/pList1"/>
    <dgm:cxn modelId="{9CC13913-657B-4327-ADBC-CA93AD485891}" type="presParOf" srcId="{3172ED1E-A687-4EC8-8DB5-61747AB3A5D9}" destId="{4176227E-2B94-4F5E-90E1-3B7D31674AA1}" srcOrd="1" destOrd="0" presId="urn:microsoft.com/office/officeart/2005/8/layout/pList1"/>
    <dgm:cxn modelId="{BE7048CC-9BE3-4E35-9590-044CF327B409}" type="presParOf" srcId="{245311CA-C68C-454A-AD9D-13ED7AFA581F}" destId="{935F2388-A9AD-433E-92F9-D416925AF350}" srcOrd="7" destOrd="0" presId="urn:microsoft.com/office/officeart/2005/8/layout/pList1"/>
    <dgm:cxn modelId="{F12465FD-06D8-446E-95DE-8935FC740614}" type="presParOf" srcId="{245311CA-C68C-454A-AD9D-13ED7AFA581F}" destId="{6D2A12DE-2F8E-4508-A86B-15F6A366E652}" srcOrd="8" destOrd="0" presId="urn:microsoft.com/office/officeart/2005/8/layout/pList1"/>
    <dgm:cxn modelId="{A99D7C06-270F-4408-9F20-31C8601DB12E}" type="presParOf" srcId="{6D2A12DE-2F8E-4508-A86B-15F6A366E652}" destId="{A5218B44-3CBA-4139-9628-52A6C8CABF44}" srcOrd="0" destOrd="0" presId="urn:microsoft.com/office/officeart/2005/8/layout/pList1"/>
    <dgm:cxn modelId="{EA9A97EC-6148-444B-9542-7957958CB672}" type="presParOf" srcId="{6D2A12DE-2F8E-4508-A86B-15F6A366E652}" destId="{883F11E6-1F0F-4B14-9B39-6D1AB78C97B7}" srcOrd="1" destOrd="0" presId="urn:microsoft.com/office/officeart/2005/8/layout/pList1"/>
    <dgm:cxn modelId="{B5BCC23B-A52F-4F41-84EB-8FAFD86CD173}" type="presParOf" srcId="{245311CA-C68C-454A-AD9D-13ED7AFA581F}" destId="{F6DFC32F-720A-4AB8-BF74-8B322563BEB1}" srcOrd="9" destOrd="0" presId="urn:microsoft.com/office/officeart/2005/8/layout/pList1"/>
    <dgm:cxn modelId="{61FE99A2-1ADA-4B71-8FBE-B9DC0D2F3B3F}" type="presParOf" srcId="{245311CA-C68C-454A-AD9D-13ED7AFA581F}" destId="{1C7FDBB8-5123-4F62-BD5F-C05F6E956C0D}" srcOrd="10" destOrd="0" presId="urn:microsoft.com/office/officeart/2005/8/layout/pList1"/>
    <dgm:cxn modelId="{506C3CF3-74BB-4017-A0BE-84E3EB495094}" type="presParOf" srcId="{1C7FDBB8-5123-4F62-BD5F-C05F6E956C0D}" destId="{4126C2B6-3357-4BD4-974A-45852777438A}" srcOrd="0" destOrd="0" presId="urn:microsoft.com/office/officeart/2005/8/layout/pList1"/>
    <dgm:cxn modelId="{BC37275A-C7F0-4B3C-9A97-481C3EC845E8}" type="presParOf" srcId="{1C7FDBB8-5123-4F62-BD5F-C05F6E956C0D}" destId="{ED65C3EF-7C5D-45C2-AD05-A123719D8A46}" srcOrd="1" destOrd="0" presId="urn:microsoft.com/office/officeart/2005/8/layout/pList1"/>
    <dgm:cxn modelId="{47A81743-7E3C-46B7-8BB8-0B7D1AF3DDBA}" type="presParOf" srcId="{245311CA-C68C-454A-AD9D-13ED7AFA581F}" destId="{5F63A5D5-1DC3-4846-BFAB-74E413BB1F88}" srcOrd="11" destOrd="0" presId="urn:microsoft.com/office/officeart/2005/8/layout/pList1"/>
    <dgm:cxn modelId="{D94F1C76-5226-44C7-90F7-372F144EB663}" type="presParOf" srcId="{245311CA-C68C-454A-AD9D-13ED7AFA581F}" destId="{70096889-44FC-4AD7-8130-14D0EB039C90}" srcOrd="12" destOrd="0" presId="urn:microsoft.com/office/officeart/2005/8/layout/pList1"/>
    <dgm:cxn modelId="{1E519A8B-B2A0-429B-B9D5-7CC8105409FD}" type="presParOf" srcId="{70096889-44FC-4AD7-8130-14D0EB039C90}" destId="{9B297AE8-864D-412B-ABBC-D2436566CB37}" srcOrd="0" destOrd="0" presId="urn:microsoft.com/office/officeart/2005/8/layout/pList1"/>
    <dgm:cxn modelId="{BE17A40F-0E24-4A35-A3BE-227DCB9807F4}" type="presParOf" srcId="{70096889-44FC-4AD7-8130-14D0EB039C90}" destId="{4610638D-391A-48CE-900A-26AEA1C69B1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D609C-F894-4686-8594-F633FD78C201}">
      <dsp:nvSpPr>
        <dsp:cNvPr id="0" name=""/>
        <dsp:cNvSpPr/>
      </dsp:nvSpPr>
      <dsp:spPr>
        <a:xfrm>
          <a:off x="109966" y="606788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Coordination</a:t>
          </a:r>
          <a:r>
            <a:rPr lang="nl-BE" sz="1500" kern="1200" dirty="0" smtClean="0"/>
            <a:t> of digital </a:t>
          </a:r>
          <a:r>
            <a:rPr lang="nl-BE" sz="1500" kern="1200" dirty="0" err="1" smtClean="0"/>
            <a:t>subprocesses</a:t>
          </a:r>
          <a:endParaRPr lang="nl-BE" sz="1500" kern="1200" dirty="0"/>
        </a:p>
      </dsp:txBody>
      <dsp:txXfrm>
        <a:off x="109966" y="606788"/>
        <a:ext cx="2530602" cy="790813"/>
      </dsp:txXfrm>
    </dsp:sp>
    <dsp:sp modelId="{8B00EC11-24E0-4E0C-8101-DB576F31F9D2}">
      <dsp:nvSpPr>
        <dsp:cNvPr id="0" name=""/>
        <dsp:cNvSpPr/>
      </dsp:nvSpPr>
      <dsp:spPr>
        <a:xfrm>
          <a:off x="4524" y="492560"/>
          <a:ext cx="553569" cy="83035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E0183-4578-4303-9373-BBB0DAF179FE}">
      <dsp:nvSpPr>
        <dsp:cNvPr id="0" name=""/>
        <dsp:cNvSpPr/>
      </dsp:nvSpPr>
      <dsp:spPr>
        <a:xfrm>
          <a:off x="2902219" y="606788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smtClean="0"/>
            <a:t>Portal</a:t>
          </a:r>
          <a:endParaRPr lang="nl-BE" sz="1500" kern="1200" dirty="0"/>
        </a:p>
      </dsp:txBody>
      <dsp:txXfrm>
        <a:off x="2902219" y="606788"/>
        <a:ext cx="2530602" cy="790813"/>
      </dsp:txXfrm>
    </dsp:sp>
    <dsp:sp modelId="{17BB8C5E-ACC5-4AEA-AC3B-15C53CC548C0}">
      <dsp:nvSpPr>
        <dsp:cNvPr id="0" name=""/>
        <dsp:cNvSpPr/>
      </dsp:nvSpPr>
      <dsp:spPr>
        <a:xfrm>
          <a:off x="2796778" y="492560"/>
          <a:ext cx="553569" cy="83035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DD086-89E5-4CD9-B1D2-0E7FF2C522A2}">
      <dsp:nvSpPr>
        <dsp:cNvPr id="0" name=""/>
        <dsp:cNvSpPr/>
      </dsp:nvSpPr>
      <dsp:spPr>
        <a:xfrm>
          <a:off x="5694473" y="606788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Integrated</a:t>
          </a:r>
          <a:r>
            <a:rPr lang="nl-BE" sz="1500" kern="1200" dirty="0" smtClean="0"/>
            <a:t> user and </a:t>
          </a:r>
          <a:r>
            <a:rPr lang="nl-BE" sz="1500" kern="1200" dirty="0" err="1" smtClean="0"/>
            <a:t>access</a:t>
          </a:r>
          <a:r>
            <a:rPr lang="nl-BE" sz="1500" kern="1200" dirty="0" smtClean="0"/>
            <a:t> management</a:t>
          </a:r>
          <a:endParaRPr lang="nl-BE" sz="1500" kern="1200" dirty="0"/>
        </a:p>
      </dsp:txBody>
      <dsp:txXfrm>
        <a:off x="5694473" y="606788"/>
        <a:ext cx="2530602" cy="790813"/>
      </dsp:txXfrm>
    </dsp:sp>
    <dsp:sp modelId="{DEDE190B-7605-44A7-B19B-482157C4ED09}">
      <dsp:nvSpPr>
        <dsp:cNvPr id="0" name=""/>
        <dsp:cNvSpPr/>
      </dsp:nvSpPr>
      <dsp:spPr>
        <a:xfrm>
          <a:off x="5589031" y="492560"/>
          <a:ext cx="553569" cy="83035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ACCCA-7573-4F27-BB76-D1BFA52EAEE3}">
      <dsp:nvSpPr>
        <dsp:cNvPr id="0" name=""/>
        <dsp:cNvSpPr/>
      </dsp:nvSpPr>
      <dsp:spPr>
        <a:xfrm>
          <a:off x="109966" y="1602334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smtClean="0"/>
            <a:t>Management of </a:t>
          </a:r>
          <a:r>
            <a:rPr sz="1500" kern="1200" dirty="0" smtClean="0"/>
            <a:t>logs</a:t>
          </a:r>
          <a:endParaRPr lang="nl-BE" sz="1500" kern="1200" dirty="0"/>
        </a:p>
      </dsp:txBody>
      <dsp:txXfrm>
        <a:off x="109966" y="1602334"/>
        <a:ext cx="2530602" cy="790813"/>
      </dsp:txXfrm>
    </dsp:sp>
    <dsp:sp modelId="{F94043AE-FBAE-4418-8D10-10B1481C95AF}">
      <dsp:nvSpPr>
        <dsp:cNvPr id="0" name=""/>
        <dsp:cNvSpPr/>
      </dsp:nvSpPr>
      <dsp:spPr>
        <a:xfrm>
          <a:off x="4524" y="1488106"/>
          <a:ext cx="553569" cy="83035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D24CD-EC64-4585-8806-7B24163BBCA5}">
      <dsp:nvSpPr>
        <dsp:cNvPr id="0" name=""/>
        <dsp:cNvSpPr/>
      </dsp:nvSpPr>
      <dsp:spPr>
        <a:xfrm>
          <a:off x="2902219" y="1602334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smtClean="0"/>
            <a:t>System </a:t>
          </a:r>
          <a:r>
            <a:rPr lang="nl-BE" sz="1500" kern="1200" dirty="0" err="1" smtClean="0"/>
            <a:t>for</a:t>
          </a:r>
          <a:r>
            <a:rPr lang="nl-BE" sz="1500" kern="1200" dirty="0" smtClean="0"/>
            <a:t> </a:t>
          </a:r>
          <a:r>
            <a:rPr sz="1500" kern="1200" smtClean="0"/>
            <a:t>end-to-end </a:t>
          </a:r>
          <a:r>
            <a:rPr lang="nl-BE" sz="1500" kern="1200" dirty="0" err="1" smtClean="0"/>
            <a:t>encryption</a:t>
          </a:r>
          <a:endParaRPr lang="nl-BE" sz="1500" kern="1200" dirty="0"/>
        </a:p>
      </dsp:txBody>
      <dsp:txXfrm>
        <a:off x="2902219" y="1602334"/>
        <a:ext cx="2530602" cy="790813"/>
      </dsp:txXfrm>
    </dsp:sp>
    <dsp:sp modelId="{1D377189-38FA-44FB-9886-A25D865375A4}">
      <dsp:nvSpPr>
        <dsp:cNvPr id="0" name=""/>
        <dsp:cNvSpPr/>
      </dsp:nvSpPr>
      <dsp:spPr>
        <a:xfrm>
          <a:off x="2796778" y="1488106"/>
          <a:ext cx="553569" cy="83035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0CB91-2850-4662-936D-F5CF85EB32D2}">
      <dsp:nvSpPr>
        <dsp:cNvPr id="0" name=""/>
        <dsp:cNvSpPr/>
      </dsp:nvSpPr>
      <dsp:spPr>
        <a:xfrm>
          <a:off x="5694473" y="1602334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dirty="0" smtClean="0">
              <a:solidFill>
                <a:srgbClr val="3E6E5A"/>
              </a:solidFill>
            </a:rPr>
            <a:t>eHealth</a:t>
          </a:r>
          <a:r>
            <a:rPr sz="1500" kern="1200" dirty="0"/>
            <a:t>Box</a:t>
          </a:r>
          <a:endParaRPr lang="nl-BE" sz="1500" kern="1200" dirty="0"/>
        </a:p>
      </dsp:txBody>
      <dsp:txXfrm>
        <a:off x="5694473" y="1602334"/>
        <a:ext cx="2530602" cy="790813"/>
      </dsp:txXfrm>
    </dsp:sp>
    <dsp:sp modelId="{82E38FB2-A96C-4D7A-A866-6D7BE57189A0}">
      <dsp:nvSpPr>
        <dsp:cNvPr id="0" name=""/>
        <dsp:cNvSpPr/>
      </dsp:nvSpPr>
      <dsp:spPr>
        <a:xfrm>
          <a:off x="5589031" y="1488106"/>
          <a:ext cx="553569" cy="830353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C0C8B-F255-4694-B3C6-8BE7DBC5F7E5}">
      <dsp:nvSpPr>
        <dsp:cNvPr id="0" name=""/>
        <dsp:cNvSpPr/>
      </dsp:nvSpPr>
      <dsp:spPr>
        <a:xfrm>
          <a:off x="109966" y="2597880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Timestamping</a:t>
          </a:r>
          <a:endParaRPr lang="nl-BE" sz="1500" kern="1200" dirty="0"/>
        </a:p>
      </dsp:txBody>
      <dsp:txXfrm>
        <a:off x="109966" y="2597880"/>
        <a:ext cx="2530602" cy="790813"/>
      </dsp:txXfrm>
    </dsp:sp>
    <dsp:sp modelId="{A9E14B50-194E-4A93-B9D9-20BB56D81973}">
      <dsp:nvSpPr>
        <dsp:cNvPr id="0" name=""/>
        <dsp:cNvSpPr/>
      </dsp:nvSpPr>
      <dsp:spPr>
        <a:xfrm>
          <a:off x="4524" y="2483652"/>
          <a:ext cx="553569" cy="830353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BB13E-A3FD-42F9-8D3A-DD2DDC4A3516}">
      <dsp:nvSpPr>
        <dsp:cNvPr id="0" name=""/>
        <dsp:cNvSpPr/>
      </dsp:nvSpPr>
      <dsp:spPr>
        <a:xfrm>
          <a:off x="2902219" y="2597880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Encryption</a:t>
          </a:r>
          <a:r>
            <a:rPr lang="nl-BE" sz="1500" kern="1200" dirty="0" smtClean="0"/>
            <a:t> </a:t>
          </a:r>
          <a:r>
            <a:rPr lang="nl-BE" sz="1500" kern="1200" dirty="0" err="1" smtClean="0"/>
            <a:t>and</a:t>
          </a:r>
          <a:r>
            <a:rPr lang="nl-BE" sz="1500" kern="1200" dirty="0" smtClean="0"/>
            <a:t> </a:t>
          </a:r>
          <a:r>
            <a:rPr lang="nl-BE" sz="1500" kern="1200" dirty="0" err="1" smtClean="0"/>
            <a:t>anonymization</a:t>
          </a:r>
          <a:endParaRPr lang="nl-BE" sz="1500" kern="1200" dirty="0"/>
        </a:p>
      </dsp:txBody>
      <dsp:txXfrm>
        <a:off x="2902219" y="2597880"/>
        <a:ext cx="2530602" cy="790813"/>
      </dsp:txXfrm>
    </dsp:sp>
    <dsp:sp modelId="{70C2EA1E-D7DB-4E74-806D-4590DBE781A3}">
      <dsp:nvSpPr>
        <dsp:cNvPr id="0" name=""/>
        <dsp:cNvSpPr/>
      </dsp:nvSpPr>
      <dsp:spPr>
        <a:xfrm>
          <a:off x="2796778" y="2483652"/>
          <a:ext cx="553569" cy="830353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57731-3698-433B-8E7C-2EB749869931}">
      <dsp:nvSpPr>
        <dsp:cNvPr id="0" name=""/>
        <dsp:cNvSpPr/>
      </dsp:nvSpPr>
      <dsp:spPr>
        <a:xfrm>
          <a:off x="5694473" y="2597880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Consultation</a:t>
          </a:r>
          <a:r>
            <a:rPr lang="nl-BE" sz="1500" kern="1200" dirty="0" smtClean="0"/>
            <a:t> of the National Register and the CBSS Registers</a:t>
          </a:r>
          <a:endParaRPr lang="nl-BE" sz="1500" kern="1200" dirty="0"/>
        </a:p>
      </dsp:txBody>
      <dsp:txXfrm>
        <a:off x="5694473" y="2597880"/>
        <a:ext cx="2530602" cy="790813"/>
      </dsp:txXfrm>
    </dsp:sp>
    <dsp:sp modelId="{139FD9EA-3509-4D4C-98D4-BC741BA871D8}">
      <dsp:nvSpPr>
        <dsp:cNvPr id="0" name=""/>
        <dsp:cNvSpPr/>
      </dsp:nvSpPr>
      <dsp:spPr>
        <a:xfrm>
          <a:off x="5589031" y="2483652"/>
          <a:ext cx="553569" cy="830353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56DC3-2158-416C-A2CA-0A41276F6E72}">
      <dsp:nvSpPr>
        <dsp:cNvPr id="0" name=""/>
        <dsp:cNvSpPr/>
      </dsp:nvSpPr>
      <dsp:spPr>
        <a:xfrm>
          <a:off x="2902219" y="3593426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Reference</a:t>
          </a:r>
          <a:r>
            <a:rPr lang="nl-BE" sz="1500" kern="1200" dirty="0" smtClean="0"/>
            <a:t> directory </a:t>
          </a:r>
          <a:r>
            <a:rPr sz="1500" kern="1200" smtClean="0"/>
            <a:t>(metahub</a:t>
          </a:r>
          <a:r>
            <a:rPr sz="1500" kern="1200"/>
            <a:t>)</a:t>
          </a:r>
          <a:endParaRPr lang="nl-BE" sz="1500" kern="1200" dirty="0"/>
        </a:p>
      </dsp:txBody>
      <dsp:txXfrm>
        <a:off x="2902219" y="3593426"/>
        <a:ext cx="2530602" cy="790813"/>
      </dsp:txXfrm>
    </dsp:sp>
    <dsp:sp modelId="{763F0339-AF8A-4C55-81EF-EEBFD25A8379}">
      <dsp:nvSpPr>
        <dsp:cNvPr id="0" name=""/>
        <dsp:cNvSpPr/>
      </dsp:nvSpPr>
      <dsp:spPr>
        <a:xfrm>
          <a:off x="2796778" y="3479197"/>
          <a:ext cx="553569" cy="830353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E04B4-B722-4D55-870B-0FD19A057CC4}">
      <dsp:nvSpPr>
        <dsp:cNvPr id="0" name=""/>
        <dsp:cNvSpPr/>
      </dsp:nvSpPr>
      <dsp:spPr>
        <a:xfrm>
          <a:off x="923710" y="859657"/>
          <a:ext cx="1723108" cy="118722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D26C7-0936-4740-8ADC-7F7A4C7176E5}">
      <dsp:nvSpPr>
        <dsp:cNvPr id="0" name=""/>
        <dsp:cNvSpPr/>
      </dsp:nvSpPr>
      <dsp:spPr>
        <a:xfrm>
          <a:off x="923710" y="2046879"/>
          <a:ext cx="1723108" cy="639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b="0" kern="1200" dirty="0" smtClean="0">
              <a:solidFill>
                <a:srgbClr val="B82400"/>
              </a:solidFill>
            </a:rPr>
            <a:t>Cluster 0</a:t>
          </a:r>
          <a:r>
            <a:rPr lang="nl-BE" sz="1800" b="0" kern="1200" dirty="0" smtClean="0"/>
            <a:t>  </a:t>
          </a:r>
          <a:r>
            <a:rPr lang="en-US" sz="1800" b="0" kern="1200" dirty="0" smtClean="0"/>
            <a:t>Basics</a:t>
          </a:r>
          <a:endParaRPr lang="en-US" sz="1800" kern="1200" dirty="0"/>
        </a:p>
      </dsp:txBody>
      <dsp:txXfrm>
        <a:off x="923710" y="2046879"/>
        <a:ext cx="1723108" cy="639273"/>
      </dsp:txXfrm>
    </dsp:sp>
    <dsp:sp modelId="{9F625989-DBEB-44B7-A27B-2CE34A3AF32F}">
      <dsp:nvSpPr>
        <dsp:cNvPr id="0" name=""/>
        <dsp:cNvSpPr/>
      </dsp:nvSpPr>
      <dsp:spPr>
        <a:xfrm>
          <a:off x="2819202" y="859657"/>
          <a:ext cx="1723108" cy="118722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DD1A9-AB16-4311-B162-E2ADDDAE52D6}">
      <dsp:nvSpPr>
        <dsp:cNvPr id="0" name=""/>
        <dsp:cNvSpPr/>
      </dsp:nvSpPr>
      <dsp:spPr>
        <a:xfrm>
          <a:off x="2819202" y="2046879"/>
          <a:ext cx="1723108" cy="639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>
              <a:solidFill>
                <a:srgbClr val="B82400"/>
              </a:solidFill>
            </a:rPr>
            <a:t>Cluster 1 </a:t>
          </a:r>
          <a:r>
            <a:rPr lang="en-US" sz="1800" kern="1200" dirty="0" smtClean="0">
              <a:solidFill>
                <a:schemeClr val="tx1"/>
              </a:solidFill>
            </a:rPr>
            <a:t>Transversal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819202" y="2046879"/>
        <a:ext cx="1723108" cy="639273"/>
      </dsp:txXfrm>
    </dsp:sp>
    <dsp:sp modelId="{CA73344E-C6C0-47B8-86C6-1729617AC623}">
      <dsp:nvSpPr>
        <dsp:cNvPr id="0" name=""/>
        <dsp:cNvSpPr/>
      </dsp:nvSpPr>
      <dsp:spPr>
        <a:xfrm>
          <a:off x="4742349" y="859657"/>
          <a:ext cx="1723108" cy="118722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BECEA-B282-4DA1-80AE-7CD650E659F6}">
      <dsp:nvSpPr>
        <dsp:cNvPr id="0" name=""/>
        <dsp:cNvSpPr/>
      </dsp:nvSpPr>
      <dsp:spPr>
        <a:xfrm>
          <a:off x="4714693" y="2046879"/>
          <a:ext cx="1778419" cy="639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>
              <a:solidFill>
                <a:srgbClr val="B82400"/>
              </a:solidFill>
            </a:rPr>
            <a:t>Cluster 2 </a:t>
          </a:r>
          <a:r>
            <a:rPr lang="en-US" sz="1800" kern="1200" dirty="0" smtClean="0">
              <a:solidFill>
                <a:schemeClr val="tx1"/>
              </a:solidFill>
            </a:rPr>
            <a:t>Support</a:t>
          </a:r>
          <a:r>
            <a:rPr lang="nl-BE" sz="1800" kern="1200" dirty="0" smtClean="0"/>
            <a:t>	</a:t>
          </a:r>
          <a:endParaRPr lang="en-US" sz="1800" kern="1200" dirty="0"/>
        </a:p>
      </dsp:txBody>
      <dsp:txXfrm>
        <a:off x="4714693" y="2046879"/>
        <a:ext cx="1778419" cy="639273"/>
      </dsp:txXfrm>
    </dsp:sp>
    <dsp:sp modelId="{1B159F49-57C6-4C6B-A60C-7D13B75BF3DB}">
      <dsp:nvSpPr>
        <dsp:cNvPr id="0" name=""/>
        <dsp:cNvSpPr/>
      </dsp:nvSpPr>
      <dsp:spPr>
        <a:xfrm>
          <a:off x="3620" y="2858463"/>
          <a:ext cx="1723108" cy="118722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6227E-2B94-4F5E-90E1-3B7D31674AA1}">
      <dsp:nvSpPr>
        <dsp:cNvPr id="0" name=""/>
        <dsp:cNvSpPr/>
      </dsp:nvSpPr>
      <dsp:spPr>
        <a:xfrm>
          <a:off x="3620" y="4045684"/>
          <a:ext cx="1723108" cy="639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B82400"/>
              </a:solidFill>
            </a:rPr>
            <a:t>Cluster 3</a:t>
          </a:r>
          <a:r>
            <a:rPr lang="en-US" sz="1800" kern="1200" dirty="0" smtClean="0"/>
            <a:t> Operational Excellence</a:t>
          </a:r>
          <a:endParaRPr lang="en-US" sz="1800" kern="1200" dirty="0"/>
        </a:p>
      </dsp:txBody>
      <dsp:txXfrm>
        <a:off x="3620" y="4045684"/>
        <a:ext cx="1723108" cy="639273"/>
      </dsp:txXfrm>
    </dsp:sp>
    <dsp:sp modelId="{A5218B44-3CBA-4139-9628-52A6C8CABF44}">
      <dsp:nvSpPr>
        <dsp:cNvPr id="0" name=""/>
        <dsp:cNvSpPr/>
      </dsp:nvSpPr>
      <dsp:spPr>
        <a:xfrm>
          <a:off x="1899112" y="2858463"/>
          <a:ext cx="1723108" cy="1187221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F11E6-1F0F-4B14-9B39-6D1AB78C97B7}">
      <dsp:nvSpPr>
        <dsp:cNvPr id="0" name=""/>
        <dsp:cNvSpPr/>
      </dsp:nvSpPr>
      <dsp:spPr>
        <a:xfrm>
          <a:off x="1899112" y="4045684"/>
          <a:ext cx="1723108" cy="639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u="none" kern="1200" dirty="0" smtClean="0">
              <a:solidFill>
                <a:srgbClr val="B82400"/>
              </a:solidFill>
            </a:rPr>
            <a:t>Cluster 4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u="none" kern="1200" dirty="0" smtClean="0">
              <a:solidFill>
                <a:schemeClr val="tx1"/>
              </a:solidFill>
            </a:rPr>
            <a:t>Care providers and care institutions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899112" y="4045684"/>
        <a:ext cx="1723108" cy="639273"/>
      </dsp:txXfrm>
    </dsp:sp>
    <dsp:sp modelId="{4126C2B6-3357-4BD4-974A-45852777438A}">
      <dsp:nvSpPr>
        <dsp:cNvPr id="0" name=""/>
        <dsp:cNvSpPr/>
      </dsp:nvSpPr>
      <dsp:spPr>
        <a:xfrm>
          <a:off x="3794603" y="2858463"/>
          <a:ext cx="1723108" cy="1187221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5C3EF-7C5D-45C2-AD05-A123719D8A46}">
      <dsp:nvSpPr>
        <dsp:cNvPr id="0" name=""/>
        <dsp:cNvSpPr/>
      </dsp:nvSpPr>
      <dsp:spPr>
        <a:xfrm>
          <a:off x="3794603" y="4045684"/>
          <a:ext cx="1723108" cy="639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>
              <a:solidFill>
                <a:srgbClr val="B82400"/>
              </a:solidFill>
            </a:rPr>
            <a:t>Cluster 5 </a:t>
          </a:r>
          <a:r>
            <a:rPr lang="en-US" sz="1800" kern="1200" dirty="0" smtClean="0">
              <a:solidFill>
                <a:schemeClr val="tx1"/>
              </a:solidFill>
            </a:rPr>
            <a:t>Patient as co-pilot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794603" y="4045684"/>
        <a:ext cx="1723108" cy="639273"/>
      </dsp:txXfrm>
    </dsp:sp>
    <dsp:sp modelId="{9B297AE8-864D-412B-ABBC-D2436566CB37}">
      <dsp:nvSpPr>
        <dsp:cNvPr id="0" name=""/>
        <dsp:cNvSpPr/>
      </dsp:nvSpPr>
      <dsp:spPr>
        <a:xfrm>
          <a:off x="5690094" y="2858463"/>
          <a:ext cx="1723108" cy="1187221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0638D-391A-48CE-900A-26AEA1C69B10}">
      <dsp:nvSpPr>
        <dsp:cNvPr id="0" name=""/>
        <dsp:cNvSpPr/>
      </dsp:nvSpPr>
      <dsp:spPr>
        <a:xfrm>
          <a:off x="5690094" y="4045684"/>
          <a:ext cx="1723108" cy="639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>
              <a:solidFill>
                <a:srgbClr val="B82400"/>
              </a:solidFill>
            </a:rPr>
            <a:t>Cluster 6 </a:t>
          </a:r>
          <a:r>
            <a:rPr lang="en-US" sz="1800" kern="1200" dirty="0" smtClean="0">
              <a:solidFill>
                <a:schemeClr val="tx1"/>
              </a:solidFill>
            </a:rPr>
            <a:t>eHealth &amp; health insurance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5690094" y="4045684"/>
        <a:ext cx="1723108" cy="639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184C5-A663-4C53-BA95-76C06C7B54F0}" type="datetimeFigureOut">
              <a:rPr lang="fr-BE" smtClean="0"/>
              <a:t>13/02/2019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8EA45-A4DC-4357-B74F-C9A747FD14F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471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2429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5550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284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4414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9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5769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1841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DF003-9532-45B2-A88B-F94D0FEB7981}" type="slidenum">
              <a:rPr lang="en-US" smtClean="0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4443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5895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F498-6B22-4C23-B9DE-FBD91F7FCCAE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923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0402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9229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2674-ADB2-42D4-B8E9-13688C3B98A9}" type="slidenum">
              <a:rPr lang="en-US" smtClean="0"/>
              <a:pPr>
                <a:defRPr/>
              </a:pPr>
              <a:t>21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62687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7379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798998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6077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160777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6933D-A325-43C8-AA29-C55BFA00609D}" type="slidenum">
              <a:rPr lang="en-US" smtClean="0"/>
              <a:pPr>
                <a:defRPr/>
              </a:pPr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7192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2674-ADB2-42D4-B8E9-13688C3B98A9}" type="slidenum">
              <a:rPr lang="en-US" smtClean="0"/>
              <a:pPr>
                <a:defRPr/>
              </a:pPr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8885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1665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0480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901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7153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6933D-A325-43C8-AA29-C55BFA00609D}" type="slidenum">
              <a:rPr lang="en-US" smtClean="0"/>
              <a:pPr>
                <a:defRPr/>
              </a:pPr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6878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473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F498-6B22-4C23-B9DE-FBD91F7FCCAE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3951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714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731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81981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034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374BF-2A30-4511-BF77-A6388C3A86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194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550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4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609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519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072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271970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33484810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42468512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DF003-9532-45B2-A88B-F94D0FEB7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07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DF003-9532-45B2-A88B-F94D0FEB7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974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56206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304914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987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19447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76344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17917524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941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4902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3522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8488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DF003-9532-45B2-A88B-F94D0FEB7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9740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751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755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6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49639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743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487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9060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EEBCB-88CC-4CF9-A0E1-FBB91F262F98}" type="slidenum">
              <a:rPr lang="en-US" smtClean="0"/>
              <a:t>74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66710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6443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915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F498-6B22-4C23-B9DE-FBD91F7FCCAE}" type="slidenum">
              <a:rPr lang="fr-BE" smtClean="0"/>
              <a:t>77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68182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F498-6B22-4C23-B9DE-FBD91F7FCCAE}" type="slidenum">
              <a:rPr lang="fr-BE" smtClean="0"/>
              <a:t>78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7269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7151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445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827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44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21076-4BFF-411B-B7F4-15E703EEE8EA}" type="slidenum">
              <a:rPr kumimoji="0" lang="nl-NL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nl-NL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5638"/>
          </a:xfrm>
          <a:noFill/>
        </p:spPr>
        <p:txBody>
          <a:bodyPr/>
          <a:lstStyle/>
          <a:p>
            <a:pPr eaLnBrk="1" hangingPunct="1"/>
            <a:endParaRPr lang="fr-BE" altLang="en-US" smtClean="0"/>
          </a:p>
        </p:txBody>
      </p:sp>
    </p:spTree>
    <p:extLst>
      <p:ext uri="{BB962C8B-B14F-4D97-AF65-F5344CB8AC3E}">
        <p14:creationId xmlns:p14="http://schemas.microsoft.com/office/powerpoint/2010/main" val="1903695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34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4695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6118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67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507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6191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1718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F498-6B22-4C23-B9DE-FBD91F7FCCAE}" type="slidenum">
              <a:rPr lang="fr-BE" smtClean="0"/>
              <a:t>92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8084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07030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44DA22-75FB-4E11-B454-DD080F4D5A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nl-BE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27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218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832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43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1478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B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43653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7C9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36357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8417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69067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164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4334"/>
            <a:ext cx="4040188" cy="44749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51646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4334"/>
            <a:ext cx="4041775" cy="44749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3308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84959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0854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193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780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5849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"/>
          <p:cNvCxnSpPr/>
          <p:nvPr/>
        </p:nvCxnSpPr>
        <p:spPr>
          <a:xfrm>
            <a:off x="685800" y="4005263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4279900" y="3619500"/>
            <a:ext cx="4268788" cy="2800350"/>
            <a:chOff x="4406900" y="2676525"/>
            <a:chExt cx="4268788" cy="2801603"/>
          </a:xfrm>
        </p:grpSpPr>
        <p:pic>
          <p:nvPicPr>
            <p:cNvPr id="5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7900" y="2676525"/>
              <a:ext cx="3887788" cy="280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</a:rPr>
                <a:t>frank.robben@ehealth.fgov.be </a:t>
              </a:r>
            </a:p>
            <a:p>
              <a:pPr>
                <a:defRPr/>
              </a:pPr>
              <a:endParaRPr lang="fr-BE" altLang="en-US" sz="1600" dirty="0" smtClean="0"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@FrRobben</a:t>
              </a:r>
            </a:p>
            <a:p>
              <a:pPr>
                <a:defRPr/>
              </a:pPr>
              <a:endParaRPr lang="fr-BE" altLang="en-US" sz="1600" dirty="0" smtClean="0"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https://www.ehealth.fgov.be</a:t>
              </a: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http://www.ksz.fgov.be</a:t>
              </a: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http://www.frankrobben.be</a:t>
              </a:r>
              <a:endParaRPr lang="fr-BE" altLang="en-US" sz="1600" dirty="0" smtClean="0"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61815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14/02/2019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0"/>
            </a:lvl1pPr>
          </a:lstStyle>
          <a:p>
            <a:pPr>
              <a:defRPr/>
            </a:pPr>
            <a:fld id="{47161507-E980-4A7F-B183-41CB67DCE9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6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3951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94495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15862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3285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3285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35581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5793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6908"/>
            <a:ext cx="4040188" cy="4662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95793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46908"/>
            <a:ext cx="4041775" cy="4662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22466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08572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46641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2277889" cy="90872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6632"/>
            <a:ext cx="5111750" cy="60095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5984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5543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79405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30E-FFBB-4CCB-ABD7-198084EDE76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541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89451"/>
          </a:xfrm>
        </p:spPr>
        <p:txBody>
          <a:bodyPr/>
          <a:lstStyle>
            <a:lvl1pPr>
              <a:defRPr sz="2800">
                <a:latin typeface="+mn-lt"/>
                <a:cs typeface="Arial" panose="020B0604020202020204" pitchFamily="34" charset="0"/>
              </a:defRPr>
            </a:lvl1pPr>
            <a:lvl2pPr>
              <a:defRPr sz="2400">
                <a:latin typeface="+mn-lt"/>
                <a:cs typeface="Arial" panose="020B0604020202020204" pitchFamily="34" charset="0"/>
              </a:defRPr>
            </a:lvl2pPr>
            <a:lvl3pPr>
              <a:defRPr sz="2000">
                <a:latin typeface="+mn-lt"/>
                <a:cs typeface="Arial" panose="020B0604020202020204" pitchFamily="34" charset="0"/>
              </a:defRPr>
            </a:lvl3pPr>
            <a:lvl4pPr>
              <a:defRPr sz="18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135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75057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BE" dirty="0" smtClean="0"/>
          </a:p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7609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260" y="105164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4332"/>
            <a:ext cx="4040188" cy="4474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105164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4333"/>
            <a:ext cx="4041775" cy="44749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8778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64195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7180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6791"/>
            <a:ext cx="5486400" cy="31707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38274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B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193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2634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7C9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08935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05985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58555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164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4334"/>
            <a:ext cx="4040188" cy="44749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51646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4334"/>
            <a:ext cx="4041775" cy="44749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50432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41533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95478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9468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50504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"/>
          <p:cNvCxnSpPr/>
          <p:nvPr/>
        </p:nvCxnSpPr>
        <p:spPr>
          <a:xfrm>
            <a:off x="685800" y="4005263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4279900" y="3619500"/>
            <a:ext cx="4268788" cy="2800350"/>
            <a:chOff x="4406900" y="2676525"/>
            <a:chExt cx="4268788" cy="2801603"/>
          </a:xfrm>
        </p:grpSpPr>
        <p:pic>
          <p:nvPicPr>
            <p:cNvPr id="5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7900" y="2676525"/>
              <a:ext cx="3887788" cy="280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</a:rPr>
                <a:t>frank.robben@ehealth.fgov.be </a:t>
              </a:r>
            </a:p>
            <a:p>
              <a:pPr>
                <a:defRPr/>
              </a:pPr>
              <a:endParaRPr lang="fr-BE" altLang="en-US" sz="1600" dirty="0" smtClean="0"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@FrRobben</a:t>
              </a:r>
            </a:p>
            <a:p>
              <a:pPr>
                <a:defRPr/>
              </a:pPr>
              <a:endParaRPr lang="fr-BE" altLang="en-US" sz="1600" dirty="0" smtClean="0"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https://www.ehealth.fgov.be</a:t>
              </a: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http://www.ksz.fgov.be</a:t>
              </a: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http://www.frankrobben.be</a:t>
              </a:r>
              <a:endParaRPr lang="fr-BE" altLang="en-US" sz="1600" dirty="0" smtClean="0"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61815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14/02/2019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0"/>
            </a:lvl1pPr>
          </a:lstStyle>
          <a:p>
            <a:pPr>
              <a:defRPr/>
            </a:pPr>
            <a:fld id="{47161507-E980-4A7F-B183-41CB67DCE9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4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14/02/2019</a:t>
            </a:r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95536" y="1052736"/>
            <a:ext cx="8748464" cy="54726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334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892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507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799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9302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206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488E-30B5-4A10-BB14-DF03B0C80B9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34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22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19050">
            <a:solidFill>
              <a:srgbClr val="77C9F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50" b="92280"/>
          <a:stretch/>
        </p:blipFill>
        <p:spPr>
          <a:xfrm>
            <a:off x="6804248" y="6326659"/>
            <a:ext cx="2016224" cy="5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3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83862" b="91999"/>
          <a:stretch/>
        </p:blipFill>
        <p:spPr>
          <a:xfrm>
            <a:off x="7524328" y="6281936"/>
            <a:ext cx="1475656" cy="576064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17760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19050">
            <a:solidFill>
              <a:srgbClr val="77C9F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86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r="83862" b="92911"/>
          <a:stretch/>
        </p:blipFill>
        <p:spPr>
          <a:xfrm>
            <a:off x="7308304" y="6381328"/>
            <a:ext cx="1475656" cy="4320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36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C00000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22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19050">
            <a:solidFill>
              <a:srgbClr val="77C9F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50" b="92280"/>
          <a:stretch/>
        </p:blipFill>
        <p:spPr>
          <a:xfrm>
            <a:off x="6804248" y="6326659"/>
            <a:ext cx="2016224" cy="5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healthbelgium.be/" TargetMode="Externa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gif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status.ehealth.fgov.be/" TargetMode="Externa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us.ehealth.fgov.be/fr/pharmaciens/business-continuity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us.ehealth.fgov.be/fr/medecins-generalistes/business-continuity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status.ehealth.fgov.be/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A4CCDB8-0BDA-4F77-B346-80303B503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67" y="-387424"/>
            <a:ext cx="4320480" cy="43204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3033359"/>
            <a:ext cx="7772400" cy="147002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3200" dirty="0" smtClean="0"/>
              <a:t>eHealth</a:t>
            </a:r>
            <a:br>
              <a:rPr lang="en-GB" sz="3200" dirty="0" smtClean="0"/>
            </a:br>
            <a:r>
              <a:rPr lang="en-GB" sz="3200" dirty="0" smtClean="0"/>
              <a:t>and </a:t>
            </a:r>
            <a:br>
              <a:rPr lang="en-GB" sz="3200" dirty="0" smtClean="0"/>
            </a:br>
            <a:r>
              <a:rPr lang="en-GB" sz="3200" dirty="0" smtClean="0"/>
              <a:t>its hazards</a:t>
            </a:r>
            <a:endParaRPr lang="nl-BE" sz="32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2843808" y="4149081"/>
            <a:ext cx="4268788" cy="2308324"/>
            <a:chOff x="4406900" y="2676525"/>
            <a:chExt cx="4268788" cy="2309356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396926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387094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787900" y="2676525"/>
              <a:ext cx="3887788" cy="230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frank.robben@ehealth.fgov.be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Arial" pitchFamily="34" charset="0"/>
                </a:rPr>
                <a:t>@FrRobben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Arial" pitchFamily="34" charset="0"/>
                </a:rPr>
                <a:t>https://www.ehealth.fgov.be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Arial" pitchFamily="34" charset="0"/>
                </a:rPr>
                <a:t>https://www.frankrobben.be</a:t>
              </a: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85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GMF = EMF =&gt; </a:t>
            </a:r>
            <a:r>
              <a:rPr lang="en-GB" noProof="0" dirty="0" err="1" smtClean="0"/>
              <a:t>SumEHR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 smtClean="0"/>
              <a:t>In order to guarantee the quality of the care and to inform the patient correctly, the general practitioner (GP) registers the medical data in an EMF (Electronic Medical File)</a:t>
            </a:r>
          </a:p>
          <a:p>
            <a:endParaRPr lang="en-GB" noProof="0" dirty="0" smtClean="0"/>
          </a:p>
          <a:p>
            <a:r>
              <a:rPr lang="en-GB" noProof="0" dirty="0" smtClean="0"/>
              <a:t>The EMF is the authentic source for data sharing by GPs</a:t>
            </a:r>
          </a:p>
          <a:p>
            <a:endParaRPr lang="en-GB" noProof="0" dirty="0" smtClean="0"/>
          </a:p>
          <a:p>
            <a:r>
              <a:rPr lang="en-GB" noProof="0" dirty="0" smtClean="0"/>
              <a:t>The </a:t>
            </a:r>
            <a:r>
              <a:rPr lang="en-GB" noProof="0" dirty="0" err="1" smtClean="0"/>
              <a:t>SumEHR</a:t>
            </a:r>
            <a:r>
              <a:rPr lang="en-GB" noProof="0" dirty="0" smtClean="0"/>
              <a:t> (</a:t>
            </a:r>
            <a:r>
              <a:rPr lang="en-GB" noProof="0" dirty="0" err="1" smtClean="0"/>
              <a:t>SUMmarized</a:t>
            </a:r>
            <a:r>
              <a:rPr lang="en-GB" noProof="0" dirty="0" smtClean="0"/>
              <a:t> Electronic Health Record) is a concise summary of the EMF in a structured and coded form that is stored in a well protected health vault with 24/7 availability</a:t>
            </a:r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993408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GMF = EMF =&gt; </a:t>
            </a:r>
            <a:r>
              <a:rPr lang="en-GB" noProof="0" dirty="0" err="1" smtClean="0"/>
              <a:t>SumEHR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Each patient is entitled to having a </a:t>
            </a:r>
            <a:r>
              <a:rPr lang="en-GB" noProof="0" dirty="0" err="1" smtClean="0"/>
              <a:t>SumEHR</a:t>
            </a:r>
            <a:r>
              <a:rPr lang="en-GB" noProof="0" dirty="0" smtClean="0"/>
              <a:t>, if desired</a:t>
            </a:r>
          </a:p>
          <a:p>
            <a:endParaRPr lang="en-GB" noProof="0" dirty="0" smtClean="0"/>
          </a:p>
          <a:p>
            <a:r>
              <a:rPr lang="en-GB" noProof="0" dirty="0" smtClean="0"/>
              <a:t>The information in the </a:t>
            </a:r>
            <a:r>
              <a:rPr lang="en-GB" noProof="0" dirty="0" err="1" smtClean="0"/>
              <a:t>SumEHR</a:t>
            </a:r>
            <a:r>
              <a:rPr lang="en-GB" noProof="0" dirty="0" smtClean="0"/>
              <a:t> is, with the patient’s consent, accessible to any physician having a therapeutic relation with the patient, and to the patient himself</a:t>
            </a:r>
          </a:p>
          <a:p>
            <a:endParaRPr lang="en-GB" noProof="0" dirty="0" smtClean="0"/>
          </a:p>
          <a:p>
            <a:r>
              <a:rPr lang="en-GB" noProof="0" dirty="0" smtClean="0"/>
              <a:t>Use of the </a:t>
            </a:r>
            <a:r>
              <a:rPr lang="en-GB" noProof="0" dirty="0" err="1" smtClean="0"/>
              <a:t>SumEHR</a:t>
            </a:r>
            <a:r>
              <a:rPr lang="en-GB" noProof="0" dirty="0" smtClean="0"/>
              <a:t> for out-of-hours GPs and emergency departments is being prioritized</a:t>
            </a:r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1406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GMF = EMF =&gt; </a:t>
            </a:r>
            <a:r>
              <a:rPr lang="en-GB" noProof="0" dirty="0" err="1" smtClean="0"/>
              <a:t>SumEHR</a:t>
            </a:r>
            <a:endParaRPr lang="en-GB" noProof="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 smtClean="0"/>
              <a:t>Objectives </a:t>
            </a:r>
            <a:r>
              <a:rPr lang="en-GB" noProof="0" dirty="0" smtClean="0"/>
              <a:t>01/01/2020</a:t>
            </a:r>
          </a:p>
          <a:p>
            <a:pPr lvl="1"/>
            <a:r>
              <a:rPr lang="en-GB" noProof="0" dirty="0" smtClean="0"/>
              <a:t>GP’s: approval of the legal basis by The National Commission of Representatives of Physicians and Sickness Funds</a:t>
            </a:r>
          </a:p>
          <a:p>
            <a:pPr lvl="2"/>
            <a:r>
              <a:rPr lang="en-GB" noProof="0" dirty="0" smtClean="0"/>
              <a:t>every general practitioner has to use a recognized software package with the possibility to register an EMF for each patient</a:t>
            </a:r>
            <a:endParaRPr lang="en-GB" altLang="en-US" noProof="0" dirty="0" smtClean="0"/>
          </a:p>
          <a:p>
            <a:pPr lvl="1"/>
            <a:r>
              <a:rPr lang="en-GB" altLang="en-US" noProof="0" dirty="0" smtClean="0"/>
              <a:t>other health care providers</a:t>
            </a:r>
          </a:p>
          <a:p>
            <a:pPr lvl="2"/>
            <a:r>
              <a:rPr lang="en-GB" altLang="en-US" noProof="0" dirty="0" smtClean="0"/>
              <a:t>definition of the EMF</a:t>
            </a:r>
          </a:p>
          <a:p>
            <a:pPr lvl="2"/>
            <a:r>
              <a:rPr lang="en-GB" altLang="en-US" noProof="0" dirty="0" smtClean="0"/>
              <a:t>publication and update of certain information in the secure ‘health vaults’ </a:t>
            </a:r>
          </a:p>
          <a:p>
            <a:pPr lvl="1"/>
            <a:endParaRPr lang="en-GB" altLang="en-US" noProof="0" dirty="0" smtClean="0"/>
          </a:p>
          <a:p>
            <a:pPr lvl="1"/>
            <a:endParaRPr lang="en-GB" altLang="en-US" noProof="0" dirty="0" smtClean="0"/>
          </a:p>
          <a:p>
            <a:endParaRPr lang="en-GB" altLang="en-US" noProof="0" dirty="0" smtClean="0"/>
          </a:p>
          <a:p>
            <a:endParaRPr lang="en-GB" altLang="en-US" noProof="0" dirty="0" smtClean="0"/>
          </a:p>
          <a:p>
            <a:endParaRPr lang="en-GB" altLang="en-US" noProof="0" dirty="0" smtClean="0"/>
          </a:p>
          <a:p>
            <a:endParaRPr lang="en-GB" altLang="en-US" noProof="0" dirty="0" smtClean="0"/>
          </a:p>
          <a:p>
            <a:pPr lvl="1"/>
            <a:endParaRPr lang="en-GB" altLang="en-US" noProof="0" dirty="0" smtClean="0"/>
          </a:p>
          <a:p>
            <a:endParaRPr lang="en-GB" altLang="en-US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687795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Hospital EPF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noProof="0" dirty="0" smtClean="0"/>
              <a:t>EMF </a:t>
            </a:r>
            <a:r>
              <a:rPr lang="en-GB" noProof="0" dirty="0" smtClean="0"/>
              <a:t>= electronic medical file &gt; general practitioners</a:t>
            </a:r>
          </a:p>
          <a:p>
            <a:r>
              <a:rPr lang="en-GB" b="1" noProof="0" dirty="0" smtClean="0"/>
              <a:t>EPF</a:t>
            </a:r>
            <a:r>
              <a:rPr lang="en-GB" noProof="0" dirty="0" smtClean="0"/>
              <a:t> = electronic patient file &gt; health care providers in general</a:t>
            </a:r>
          </a:p>
          <a:p>
            <a:pPr marL="0" indent="0">
              <a:buNone/>
            </a:pPr>
            <a:endParaRPr lang="en-GB" noProof="0" dirty="0" smtClean="0"/>
          </a:p>
          <a:p>
            <a:r>
              <a:rPr lang="en-GB" noProof="0" dirty="0" smtClean="0"/>
              <a:t>Integrated EPF is a tool that is necessary for</a:t>
            </a:r>
          </a:p>
          <a:p>
            <a:pPr lvl="1"/>
            <a:r>
              <a:rPr lang="en-GB" noProof="0" dirty="0" smtClean="0"/>
              <a:t>better quality / continuity in the health care sector </a:t>
            </a:r>
          </a:p>
          <a:p>
            <a:pPr lvl="1"/>
            <a:r>
              <a:rPr lang="en-GB" noProof="0" dirty="0" smtClean="0"/>
              <a:t>administrative simplification (paperless)</a:t>
            </a:r>
          </a:p>
          <a:p>
            <a:pPr lvl="1"/>
            <a:r>
              <a:rPr lang="en-GB" noProof="0" dirty="0" smtClean="0"/>
              <a:t>cost reduction (avoiding unnecessary examinations)</a:t>
            </a:r>
          </a:p>
          <a:p>
            <a:pPr lvl="1"/>
            <a:r>
              <a:rPr lang="en-GB" noProof="0" dirty="0" smtClean="0"/>
              <a:t>policy support for authorities and hospitals</a:t>
            </a:r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4268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Hospital EPF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0" dirty="0" smtClean="0"/>
              <a:t>Integrated EPF has to contain (para)medically relevant data on a patient (consultation, hospitalization, emergency admission), that is accessible everywhere (intramural and extramural) and at any time</a:t>
            </a:r>
          </a:p>
          <a:p>
            <a:r>
              <a:rPr lang="en-GB" noProof="0" dirty="0" smtClean="0"/>
              <a:t>Integrated EPF = interoperable system with </a:t>
            </a:r>
          </a:p>
          <a:p>
            <a:pPr lvl="1"/>
            <a:r>
              <a:rPr lang="en-GB" noProof="0" dirty="0" smtClean="0"/>
              <a:t>clinical data on patients </a:t>
            </a:r>
          </a:p>
          <a:p>
            <a:pPr lvl="1"/>
            <a:r>
              <a:rPr lang="en-GB" noProof="0" dirty="0" smtClean="0"/>
              <a:t>health care data on patients (medical, nursing) </a:t>
            </a:r>
          </a:p>
          <a:p>
            <a:pPr lvl="1"/>
            <a:r>
              <a:rPr lang="en-GB" noProof="0" dirty="0" smtClean="0"/>
              <a:t>data on invoicing, pricing, reimbursement  </a:t>
            </a:r>
          </a:p>
          <a:p>
            <a:pPr lvl="1"/>
            <a:r>
              <a:rPr lang="en-GB" noProof="0" dirty="0" smtClean="0"/>
              <a:t>administrative data</a:t>
            </a:r>
          </a:p>
          <a:p>
            <a:pPr lvl="1"/>
            <a:r>
              <a:rPr lang="en-GB" noProof="0" dirty="0" smtClean="0"/>
              <a:t>management of the planning of consultations, the operation theatre, …</a:t>
            </a:r>
          </a:p>
          <a:p>
            <a:pPr lvl="1"/>
            <a:r>
              <a:rPr lang="en-GB" noProof="0" dirty="0" smtClean="0"/>
              <a:t>hotel service</a:t>
            </a:r>
          </a:p>
          <a:p>
            <a:pPr lvl="1"/>
            <a:r>
              <a:rPr lang="en-GB" noProof="0" dirty="0" err="1" smtClean="0"/>
              <a:t>etc</a:t>
            </a:r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107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Hospital EPF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Simplification of the previous ICT financing method in 3 parts </a:t>
            </a:r>
          </a:p>
          <a:p>
            <a:r>
              <a:rPr lang="en-GB" noProof="0" dirty="0" smtClean="0"/>
              <a:t>Phasing but rewarding early adopters</a:t>
            </a:r>
          </a:p>
          <a:p>
            <a:r>
              <a:rPr lang="en-GB" noProof="0" dirty="0" smtClean="0"/>
              <a:t>Impossible and imaginary to define the contents/categories of one single EPF for all hospitals at once (size, type of personnel, </a:t>
            </a:r>
            <a:r>
              <a:rPr lang="en-GB" noProof="0" dirty="0" err="1" smtClean="0"/>
              <a:t>etc</a:t>
            </a:r>
            <a:r>
              <a:rPr lang="en-GB" noProof="0" dirty="0" smtClean="0"/>
              <a:t>)</a:t>
            </a:r>
          </a:p>
          <a:p>
            <a:r>
              <a:rPr lang="en-GB" noProof="0" dirty="0" smtClean="0"/>
              <a:t>Working on the basis of functionalities/goals to be achieved (result commitment) </a:t>
            </a:r>
          </a:p>
          <a:p>
            <a:r>
              <a:rPr lang="en-GB" noProof="0" dirty="0" smtClean="0"/>
              <a:t>Use of </a:t>
            </a:r>
            <a:r>
              <a:rPr lang="en-GB" noProof="0" dirty="0" smtClean="0">
                <a:solidFill>
                  <a:srgbClr val="087670"/>
                </a:solidFill>
              </a:rPr>
              <a:t>eHealth</a:t>
            </a:r>
            <a:r>
              <a:rPr lang="en-GB" noProof="0" dirty="0" smtClean="0"/>
              <a:t> value added services  </a:t>
            </a:r>
          </a:p>
          <a:p>
            <a:pPr lvl="1"/>
            <a:r>
              <a:rPr lang="en-GB" noProof="0" dirty="0" smtClean="0"/>
              <a:t>Belgian Meaningful Use Criteria (BMUC)</a:t>
            </a:r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24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Hospital EPF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BMUC – general hospitals</a:t>
            </a:r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23374" y="1729661"/>
          <a:ext cx="7704856" cy="4363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5824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noProof="0" dirty="0" smtClean="0">
                          <a:effectLst/>
                        </a:rPr>
                        <a:t>Functionalities</a:t>
                      </a:r>
                      <a:endParaRPr lang="en-US" sz="12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Step </a:t>
                      </a:r>
                      <a:r>
                        <a:rPr lang="nl-NL" sz="11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Step </a:t>
                      </a:r>
                      <a:r>
                        <a:rPr lang="nl-NL" sz="11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Step </a:t>
                      </a:r>
                      <a:r>
                        <a:rPr lang="nl-NL" sz="11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Step </a:t>
                      </a:r>
                      <a:r>
                        <a:rPr lang="nl-NL" sz="11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1. Unique </a:t>
                      </a:r>
                      <a:r>
                        <a:rPr lang="nl-NL" sz="1100" dirty="0" err="1" smtClean="0">
                          <a:effectLst/>
                        </a:rPr>
                        <a:t>patient</a:t>
                      </a:r>
                      <a:r>
                        <a:rPr lang="nl-NL" sz="1100" dirty="0" smtClean="0">
                          <a:effectLst/>
                        </a:rPr>
                        <a:t> </a:t>
                      </a:r>
                      <a:r>
                        <a:rPr lang="nl-NL" sz="1100" dirty="0" err="1" smtClean="0">
                          <a:effectLst/>
                        </a:rPr>
                        <a:t>identification</a:t>
                      </a:r>
                      <a:r>
                        <a:rPr lang="nl-NL" sz="1100" dirty="0" smtClean="0">
                          <a:effectLst/>
                        </a:rPr>
                        <a:t> </a:t>
                      </a:r>
                      <a:r>
                        <a:rPr lang="nl-NL" sz="1100" dirty="0" err="1" smtClean="0">
                          <a:effectLst/>
                        </a:rPr>
                        <a:t>and</a:t>
                      </a:r>
                      <a:r>
                        <a:rPr lang="nl-NL" sz="1100" dirty="0" smtClean="0">
                          <a:effectLst/>
                        </a:rPr>
                        <a:t> </a:t>
                      </a:r>
                      <a:r>
                        <a:rPr lang="nl-NL" sz="1100" dirty="0" err="1" smtClean="0">
                          <a:effectLst/>
                        </a:rPr>
                        <a:t>description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80%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2</a:t>
                      </a:r>
                      <a:r>
                        <a:rPr lang="nl-NL" sz="1100" baseline="0" dirty="0" smtClean="0">
                          <a:effectLst/>
                        </a:rPr>
                        <a:t> List of (</a:t>
                      </a:r>
                      <a:r>
                        <a:rPr lang="nl-NL" sz="1100" baseline="0" dirty="0" err="1" smtClean="0">
                          <a:effectLst/>
                        </a:rPr>
                        <a:t>active</a:t>
                      </a:r>
                      <a:r>
                        <a:rPr lang="nl-NL" sz="1100" baseline="0" dirty="0" smtClean="0">
                          <a:effectLst/>
                        </a:rPr>
                        <a:t> </a:t>
                      </a:r>
                      <a:r>
                        <a:rPr lang="nl-NL" sz="1100" baseline="0" dirty="0" err="1" smtClean="0">
                          <a:effectLst/>
                        </a:rPr>
                        <a:t>and</a:t>
                      </a:r>
                      <a:r>
                        <a:rPr lang="nl-NL" sz="1100" baseline="0" dirty="0" smtClean="0">
                          <a:effectLst/>
                        </a:rPr>
                        <a:t> </a:t>
                      </a:r>
                      <a:r>
                        <a:rPr lang="nl-NL" sz="1100" baseline="0" dirty="0" err="1" smtClean="0">
                          <a:effectLst/>
                        </a:rPr>
                        <a:t>passive</a:t>
                      </a:r>
                      <a:r>
                        <a:rPr lang="nl-NL" sz="1100" baseline="0" dirty="0" smtClean="0">
                          <a:effectLst/>
                        </a:rPr>
                        <a:t>) </a:t>
                      </a:r>
                      <a:r>
                        <a:rPr lang="nl-NL" sz="1100" baseline="0" dirty="0" err="1" smtClean="0">
                          <a:effectLst/>
                        </a:rPr>
                        <a:t>problems</a:t>
                      </a:r>
                      <a:r>
                        <a:rPr lang="nl-NL" sz="1100" baseline="0" dirty="0" smtClean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20%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50%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80%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3. List of </a:t>
                      </a:r>
                      <a:r>
                        <a:rPr lang="nl-NL" sz="1100" dirty="0" err="1" smtClean="0">
                          <a:effectLst/>
                        </a:rPr>
                        <a:t>allergies</a:t>
                      </a:r>
                      <a:r>
                        <a:rPr lang="nl-NL" sz="1100" dirty="0" smtClean="0">
                          <a:effectLst/>
                        </a:rPr>
                        <a:t> </a:t>
                      </a:r>
                      <a:r>
                        <a:rPr lang="nl-NL" sz="1100" dirty="0" err="1" smtClean="0">
                          <a:effectLst/>
                        </a:rPr>
                        <a:t>and</a:t>
                      </a:r>
                      <a:r>
                        <a:rPr lang="nl-NL" sz="1100" dirty="0" smtClean="0">
                          <a:effectLst/>
                        </a:rPr>
                        <a:t> </a:t>
                      </a:r>
                      <a:r>
                        <a:rPr lang="nl-NL" sz="1100" dirty="0" err="1" smtClean="0">
                          <a:effectLst/>
                        </a:rPr>
                        <a:t>intolerances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30%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60%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4. Electronic </a:t>
                      </a:r>
                      <a:r>
                        <a:rPr lang="nl-NL" sz="1100" dirty="0" err="1" smtClean="0">
                          <a:effectLst/>
                        </a:rPr>
                        <a:t>prescribing</a:t>
                      </a:r>
                      <a:r>
                        <a:rPr lang="nl-NL" sz="1100" dirty="0" smtClean="0">
                          <a:effectLst/>
                        </a:rPr>
                        <a:t> of </a:t>
                      </a:r>
                      <a:r>
                        <a:rPr lang="nl-NL" sz="1100" dirty="0" err="1" smtClean="0">
                          <a:effectLst/>
                        </a:rPr>
                        <a:t>medicines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30%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60%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5. Drug </a:t>
                      </a:r>
                      <a:r>
                        <a:rPr lang="nl-NL" sz="1100" dirty="0" err="1" smtClean="0">
                          <a:effectLst/>
                        </a:rPr>
                        <a:t>interactions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Yes</a:t>
                      </a:r>
                      <a:r>
                        <a:rPr lang="nl-NL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6. Electronic register of  </a:t>
                      </a:r>
                      <a:r>
                        <a:rPr lang="nl-NL" sz="1100" dirty="0" err="1" smtClean="0">
                          <a:effectLst/>
                        </a:rPr>
                        <a:t>administered</a:t>
                      </a:r>
                      <a:r>
                        <a:rPr lang="nl-NL" sz="1100" dirty="0" smtClean="0">
                          <a:effectLst/>
                        </a:rPr>
                        <a:t> </a:t>
                      </a:r>
                      <a:r>
                        <a:rPr lang="nl-NL" sz="1100" dirty="0" err="1" smtClean="0">
                          <a:effectLst/>
                        </a:rPr>
                        <a:t>medicines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30%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>
                          <a:effectLst/>
                        </a:rPr>
                        <a:t>60%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7. Module </a:t>
                      </a:r>
                      <a:r>
                        <a:rPr lang="nl-NL" sz="1100" dirty="0" err="1" smtClean="0">
                          <a:effectLst/>
                        </a:rPr>
                        <a:t>for</a:t>
                      </a:r>
                      <a:r>
                        <a:rPr lang="nl-NL" sz="1100" dirty="0" smtClean="0">
                          <a:effectLst/>
                        </a:rPr>
                        <a:t> nurse care planning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30%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60%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8. Management of </a:t>
                      </a:r>
                      <a:r>
                        <a:rPr lang="nl-NL" sz="1100" dirty="0" err="1" smtClean="0">
                          <a:effectLst/>
                        </a:rPr>
                        <a:t>appointments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665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BE" sz="1100" dirty="0" smtClean="0">
                          <a:effectLst/>
                        </a:rPr>
                        <a:t>9.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Electronic input of applications for medical imaging, laboratory or advice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in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(X-Ray,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labo, </a:t>
                      </a:r>
                      <a:r>
                        <a:rPr lang="nl-NL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consultation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) 50</a:t>
                      </a:r>
                      <a:r>
                        <a:rPr lang="nl-NL" sz="1100" u="sng" dirty="0" smtClean="0">
                          <a:solidFill>
                            <a:schemeClr val="tx1"/>
                          </a:solidFill>
                          <a:effectLst/>
                        </a:rPr>
                        <a:t>% pro rata</a:t>
                      </a:r>
                      <a:endParaRPr lang="en-US" sz="12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in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(X-Ray,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labo, </a:t>
                      </a:r>
                      <a:r>
                        <a:rPr lang="nl-NL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consultation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) 50% </a:t>
                      </a:r>
                      <a:r>
                        <a:rPr lang="nl-NL" sz="1100" u="sng" dirty="0" smtClean="0">
                          <a:solidFill>
                            <a:schemeClr val="tx1"/>
                          </a:solidFill>
                          <a:effectLst/>
                        </a:rPr>
                        <a:t>pro rata</a:t>
                      </a:r>
                      <a:endParaRPr lang="en-US" sz="12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in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(X-Ray,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labo, </a:t>
                      </a:r>
                      <a:r>
                        <a:rPr lang="nl-NL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consultation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) 50% </a:t>
                      </a:r>
                      <a:r>
                        <a:rPr lang="nl-NL" sz="1100" b="0" u="sng" dirty="0" smtClean="0">
                          <a:solidFill>
                            <a:schemeClr val="tx1"/>
                          </a:solidFill>
                          <a:effectLst/>
                        </a:rPr>
                        <a:t>pro rata</a:t>
                      </a:r>
                      <a:endParaRPr lang="en-US" sz="1200" b="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in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(X-Ray,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labo, </a:t>
                      </a:r>
                      <a:r>
                        <a:rPr lang="nl-NL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consultation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</a:rPr>
                        <a:t>98</a:t>
                      </a:r>
                      <a:r>
                        <a:rPr lang="nl-NL" sz="1100" dirty="0" smtClean="0">
                          <a:solidFill>
                            <a:schemeClr val="tx1"/>
                          </a:solidFill>
                          <a:effectLst/>
                        </a:rPr>
                        <a:t>% </a:t>
                      </a:r>
                      <a:r>
                        <a:rPr lang="nl-NL" sz="1100" u="sng" dirty="0" smtClean="0">
                          <a:solidFill>
                            <a:schemeClr val="tx1"/>
                          </a:solidFill>
                          <a:effectLst/>
                        </a:rPr>
                        <a:t>pro</a:t>
                      </a:r>
                      <a:r>
                        <a:rPr lang="nl-NL" sz="1100" u="sng" baseline="0" dirty="0" smtClean="0">
                          <a:solidFill>
                            <a:schemeClr val="tx1"/>
                          </a:solidFill>
                          <a:effectLst/>
                        </a:rPr>
                        <a:t> rata</a:t>
                      </a:r>
                      <a:endParaRPr lang="en-US" sz="12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10.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Electronic discharge letter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80%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BE" sz="1100" dirty="0" smtClean="0">
                          <a:effectLst/>
                        </a:rPr>
                        <a:t>11. </a:t>
                      </a:r>
                      <a:r>
                        <a:rPr lang="nl-BE" sz="1100" dirty="0" err="1" smtClean="0">
                          <a:effectLst/>
                        </a:rPr>
                        <a:t>Registration</a:t>
                      </a:r>
                      <a:r>
                        <a:rPr lang="nl-BE" sz="1100" dirty="0" smtClean="0">
                          <a:effectLst/>
                        </a:rPr>
                        <a:t> of </a:t>
                      </a:r>
                      <a:r>
                        <a:rPr lang="nl-BE" sz="1100" dirty="0" err="1" smtClean="0">
                          <a:effectLst/>
                        </a:rPr>
                        <a:t>vital</a:t>
                      </a:r>
                      <a:r>
                        <a:rPr lang="nl-BE" sz="1100" dirty="0" smtClean="0">
                          <a:effectLst/>
                        </a:rPr>
                        <a:t> parameters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50%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65%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80%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12. </a:t>
                      </a:r>
                      <a:r>
                        <a:rPr lang="nl-NL" sz="1100" dirty="0" err="1" smtClean="0">
                          <a:effectLst/>
                        </a:rPr>
                        <a:t>Registration</a:t>
                      </a:r>
                      <a:r>
                        <a:rPr lang="nl-NL" sz="1100" dirty="0" smtClean="0">
                          <a:effectLst/>
                        </a:rPr>
                        <a:t> of </a:t>
                      </a:r>
                      <a:r>
                        <a:rPr lang="nl-NL" sz="1100" dirty="0" err="1" smtClean="0">
                          <a:effectLst/>
                        </a:rPr>
                        <a:t>informed</a:t>
                      </a:r>
                      <a:r>
                        <a:rPr lang="nl-NL" sz="1100" dirty="0" smtClean="0">
                          <a:effectLst/>
                        </a:rPr>
                        <a:t> consent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nl-NL" sz="1100" dirty="0" smtClean="0">
                          <a:effectLst/>
                        </a:rPr>
                        <a:t>13.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Registration of the therapeutic consent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fr-BE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&gt;0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nl-NL" sz="1100" dirty="0" smtClean="0">
                          <a:effectLst/>
                        </a:rPr>
                        <a:t>14.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Medical results server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80%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167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200"/>
                        </a:spcAft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l-NL" sz="1100" dirty="0" smtClean="0">
                          <a:effectLst/>
                        </a:rPr>
                        <a:t>15.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Electronic communication with HUBs and interaction with </a:t>
                      </a:r>
                      <a:r>
                        <a:rPr lang="en-US" sz="1100" dirty="0" smtClean="0">
                          <a:solidFill>
                            <a:srgbClr val="0876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eHealth</a:t>
                      </a:r>
                      <a:endParaRPr lang="en-US" sz="1100" dirty="0">
                        <a:solidFill>
                          <a:srgbClr val="0876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80%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>
                          <a:effectLst/>
                        </a:rPr>
                        <a:t>95%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nl-NL" sz="1100" dirty="0">
                          <a:effectLst/>
                        </a:rPr>
                        <a:t>98%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495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Hospital EPF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822698" y="1265237"/>
            <a:ext cx="7709742" cy="4540027"/>
            <a:chOff x="1562100" y="1810554"/>
            <a:chExt cx="8352928" cy="4082247"/>
          </a:xfrm>
        </p:grpSpPr>
        <p:sp>
          <p:nvSpPr>
            <p:cNvPr id="7" name="Pentagon 6"/>
            <p:cNvSpPr/>
            <p:nvPr/>
          </p:nvSpPr>
          <p:spPr>
            <a:xfrm>
              <a:off x="1562100" y="4143267"/>
              <a:ext cx="8352928" cy="853241"/>
            </a:xfrm>
            <a:prstGeom prst="homePlate">
              <a:avLst/>
            </a:prstGeom>
            <a:solidFill>
              <a:srgbClr val="008EC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>
                <a:defRPr/>
              </a:pPr>
              <a:endParaRPr lang="en-US" sz="1500"/>
            </a:p>
          </p:txBody>
        </p:sp>
        <p:cxnSp>
          <p:nvCxnSpPr>
            <p:cNvPr id="8" name="Elbow Connector 7"/>
            <p:cNvCxnSpPr/>
            <p:nvPr/>
          </p:nvCxnSpPr>
          <p:spPr>
            <a:xfrm flipV="1">
              <a:off x="3066585" y="3290026"/>
              <a:ext cx="69976" cy="835627"/>
            </a:xfrm>
            <a:prstGeom prst="bentConnector3">
              <a:avLst>
                <a:gd name="adj1" fmla="val 48337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/>
            <p:nvPr/>
          </p:nvCxnSpPr>
          <p:spPr>
            <a:xfrm flipV="1">
              <a:off x="4631838" y="2636397"/>
              <a:ext cx="73659" cy="1477514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/>
            <p:nvPr/>
          </p:nvCxnSpPr>
          <p:spPr>
            <a:xfrm flipV="1">
              <a:off x="6412544" y="3430928"/>
              <a:ext cx="69976" cy="765176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flipV="1">
              <a:off x="7977797" y="2542462"/>
              <a:ext cx="68135" cy="1708437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110781" y="4961282"/>
              <a:ext cx="0" cy="3385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74192" y="4961282"/>
              <a:ext cx="0" cy="3385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56739" y="4961282"/>
              <a:ext cx="0" cy="3385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034883" y="4928012"/>
              <a:ext cx="0" cy="336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22"/>
            <p:cNvSpPr txBox="1"/>
            <p:nvPr/>
          </p:nvSpPr>
          <p:spPr>
            <a:xfrm>
              <a:off x="2460740" y="5354633"/>
              <a:ext cx="1071738" cy="5127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80" tIns="34290" rIns="68580" bIns="34290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40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2016/07</a:t>
              </a:r>
            </a:p>
          </p:txBody>
        </p:sp>
        <p:sp>
          <p:nvSpPr>
            <p:cNvPr id="17" name="Text Box 27"/>
            <p:cNvSpPr txBox="1"/>
            <p:nvPr/>
          </p:nvSpPr>
          <p:spPr>
            <a:xfrm>
              <a:off x="4083079" y="5376160"/>
              <a:ext cx="1071738" cy="5166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80" tIns="34290" rIns="68580" bIns="34290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40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2017/06</a:t>
              </a:r>
            </a:p>
          </p:txBody>
        </p:sp>
        <p:sp>
          <p:nvSpPr>
            <p:cNvPr id="18" name="Text Box 28"/>
            <p:cNvSpPr txBox="1"/>
            <p:nvPr/>
          </p:nvSpPr>
          <p:spPr>
            <a:xfrm>
              <a:off x="5983481" y="5372246"/>
              <a:ext cx="1073579" cy="5146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80" tIns="34290" rIns="68580" bIns="34290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40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2018/01</a:t>
              </a:r>
            </a:p>
          </p:txBody>
        </p:sp>
        <p:sp>
          <p:nvSpPr>
            <p:cNvPr id="19" name="Text Box 29"/>
            <p:cNvSpPr txBox="1"/>
            <p:nvPr/>
          </p:nvSpPr>
          <p:spPr>
            <a:xfrm>
              <a:off x="7513745" y="5372246"/>
              <a:ext cx="1071738" cy="5146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80" tIns="34290" rIns="68580" bIns="34290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40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2019/01</a:t>
              </a:r>
            </a:p>
          </p:txBody>
        </p:sp>
        <p:sp>
          <p:nvSpPr>
            <p:cNvPr id="20" name="Text Box 31"/>
            <p:cNvSpPr txBox="1"/>
            <p:nvPr/>
          </p:nvSpPr>
          <p:spPr>
            <a:xfrm>
              <a:off x="2077713" y="2781213"/>
              <a:ext cx="1830426" cy="5146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80" tIns="34290" rIns="68580" bIns="34290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600" dirty="0" smtClean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Action Plan</a:t>
              </a:r>
              <a:endParaRPr lang="nl-BE" sz="16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32"/>
            <p:cNvSpPr txBox="1"/>
            <p:nvPr/>
          </p:nvSpPr>
          <p:spPr>
            <a:xfrm>
              <a:off x="3657698" y="1910359"/>
              <a:ext cx="2325783" cy="4442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68580" tIns="34290" rIns="68580" bIns="34290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Contract </a:t>
              </a:r>
              <a:r>
                <a:rPr lang="nl-BE" sz="1600" dirty="0" smtClean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 Action Plan</a:t>
              </a:r>
              <a:endParaRPr lang="nl-BE" sz="1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33"/>
            <p:cNvSpPr txBox="1"/>
            <p:nvPr/>
          </p:nvSpPr>
          <p:spPr>
            <a:xfrm>
              <a:off x="5327916" y="2534634"/>
              <a:ext cx="2093756" cy="10508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68580" tIns="34290" rIns="68580" bIns="34290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400" dirty="0" smtClean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Start of</a:t>
              </a:r>
              <a:endParaRPr lang="nl-BE" sz="14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400" dirty="0" err="1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Meaningful</a:t>
              </a:r>
              <a:r>
                <a:rPr lang="nl-BE" sz="1400" dirty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BE" sz="1400" dirty="0" err="1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Use</a:t>
              </a:r>
              <a:r>
                <a:rPr lang="nl-BE" sz="1400" dirty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Model</a:t>
              </a:r>
            </a:p>
          </p:txBody>
        </p:sp>
        <p:sp>
          <p:nvSpPr>
            <p:cNvPr id="23" name="Text Box 34"/>
            <p:cNvSpPr txBox="1"/>
            <p:nvPr/>
          </p:nvSpPr>
          <p:spPr>
            <a:xfrm>
              <a:off x="6926316" y="1810554"/>
              <a:ext cx="2093756" cy="8884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68580" tIns="34290" rIns="68580" bIns="34290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nl-BE" sz="1600" dirty="0" smtClean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Step 1 </a:t>
              </a:r>
              <a:r>
                <a:rPr lang="nl-BE" sz="1600" dirty="0" err="1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Meaningful</a:t>
              </a:r>
              <a:r>
                <a:rPr lang="nl-BE" sz="1600" dirty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BE" sz="1600" dirty="0" err="1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Use</a:t>
              </a:r>
              <a:r>
                <a:rPr lang="nl-BE" sz="1600" dirty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Model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3454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Hospital EPF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15445" y="2276872"/>
            <a:ext cx="2921000" cy="301466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  <a:defRPr/>
            </a:pPr>
            <a:endParaRPr lang="nl-BE" dirty="0" smtClean="0"/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nl-B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Early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Adopters 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Progressive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Budget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0% 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5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nl-B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Accelerator budget: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= 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evolutive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nl-B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bed = 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degressive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25% 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10%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nl-B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degressive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20% </a:t>
            </a:r>
            <a:r>
              <a:rPr lang="nl-B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5%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868144" y="1999469"/>
            <a:ext cx="866175" cy="400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95963" y="3252788"/>
            <a:ext cx="900112" cy="55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95963" y="4065588"/>
            <a:ext cx="922780" cy="3719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795963" y="4581525"/>
            <a:ext cx="900112" cy="71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322390" y="1340768"/>
          <a:ext cx="612181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017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Hospital EPF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Situation 2018</a:t>
            </a:r>
          </a:p>
          <a:p>
            <a:pPr lvl="1"/>
            <a:r>
              <a:rPr lang="en-GB" noProof="0" dirty="0" smtClean="0"/>
              <a:t>77 % strategic ICT plan</a:t>
            </a:r>
          </a:p>
          <a:p>
            <a:pPr lvl="1"/>
            <a:r>
              <a:rPr lang="en-GB" noProof="0" dirty="0" smtClean="0"/>
              <a:t>75% multiannual budget </a:t>
            </a:r>
          </a:p>
          <a:p>
            <a:pPr lvl="1"/>
            <a:r>
              <a:rPr lang="en-GB" noProof="0" dirty="0" smtClean="0"/>
              <a:t>85% governance structure</a:t>
            </a:r>
          </a:p>
          <a:p>
            <a:r>
              <a:rPr lang="en-GB" noProof="0" dirty="0" smtClean="0"/>
              <a:t>Objectives 2019</a:t>
            </a:r>
          </a:p>
          <a:p>
            <a:pPr lvl="1"/>
            <a:r>
              <a:rPr lang="en-GB" noProof="0" dirty="0" smtClean="0"/>
              <a:t>most hospitals have an integrated EPF in production and are already using it, other hospitals are implementing an integrated EPF that meets the BMUC criteria </a:t>
            </a:r>
          </a:p>
          <a:p>
            <a:pPr lvl="1"/>
            <a:r>
              <a:rPr lang="en-GB" noProof="0" dirty="0" smtClean="0"/>
              <a:t>a multiannual strategic ICT plan and budget, and an appropriate governance structure exists in each hospital </a:t>
            </a:r>
          </a:p>
          <a:p>
            <a:pPr lvl="1"/>
            <a:r>
              <a:rPr lang="en-GB" noProof="0" dirty="0" smtClean="0"/>
              <a:t>immediate publication of important electronic documents via hubs</a:t>
            </a:r>
          </a:p>
          <a:p>
            <a:pPr marL="0" indent="0">
              <a:buNone/>
            </a:pPr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2149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4000" dirty="0" smtClean="0"/>
              <a:t>Summary</a:t>
            </a:r>
            <a:endParaRPr lang="en-GB" noProof="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noProof="0" dirty="0" smtClean="0"/>
              <a:t>eHealth – basic principles &amp; achievements</a:t>
            </a:r>
          </a:p>
          <a:p>
            <a:pPr eaLnBrk="1" hangingPunct="1"/>
            <a:endParaRPr lang="en-GB" altLang="en-US" dirty="0" smtClean="0">
              <a:solidFill>
                <a:srgbClr val="087670"/>
              </a:solidFill>
            </a:endParaRPr>
          </a:p>
          <a:p>
            <a:pPr eaLnBrk="1" hangingPunct="1"/>
            <a:endParaRPr lang="en-GB" altLang="en-US" dirty="0" smtClean="0">
              <a:solidFill>
                <a:srgbClr val="087670"/>
              </a:solidFill>
            </a:endParaRPr>
          </a:p>
          <a:p>
            <a:pPr eaLnBrk="1" hangingPunct="1"/>
            <a:r>
              <a:rPr lang="en-GB" altLang="en-US" dirty="0" smtClean="0">
                <a:solidFill>
                  <a:srgbClr val="087670"/>
                </a:solidFill>
              </a:rPr>
              <a:t>eHealth </a:t>
            </a:r>
            <a:r>
              <a:rPr lang="en-GB" altLang="en-US" dirty="0" smtClean="0"/>
              <a:t>platform - overview</a:t>
            </a:r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r>
              <a:rPr lang="en-GB" altLang="en-US" dirty="0" smtClean="0"/>
              <a:t>eHealth roadmap 3.0</a:t>
            </a:r>
            <a:r>
              <a:rPr lang="en-GB" altLang="en-US" noProof="0" dirty="0" smtClean="0"/>
              <a:t> (2019-2021)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noProof="0" dirty="0" smtClean="0"/>
              <a:t>Conclusion</a:t>
            </a:r>
          </a:p>
          <a:p>
            <a:pPr lvl="1"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21554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Hubs &amp; </a:t>
            </a:r>
            <a:r>
              <a:rPr lang="en-GB" noProof="0" dirty="0" err="1" smtClean="0"/>
              <a:t>Metahub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S</a:t>
            </a:r>
            <a:r>
              <a:rPr lang="en-GB" dirty="0" smtClean="0"/>
              <a:t>ystem </a:t>
            </a:r>
            <a:r>
              <a:rPr lang="en-GB" dirty="0"/>
              <a:t>to make medical data available between health care providers</a:t>
            </a:r>
          </a:p>
          <a:p>
            <a:pPr lvl="1"/>
            <a:r>
              <a:rPr lang="en-GB" dirty="0"/>
              <a:t>consultation and operation reports</a:t>
            </a:r>
          </a:p>
          <a:p>
            <a:pPr lvl="1"/>
            <a:r>
              <a:rPr lang="en-GB" dirty="0"/>
              <a:t>discharge letters</a:t>
            </a:r>
          </a:p>
          <a:p>
            <a:pPr lvl="1"/>
            <a:r>
              <a:rPr lang="en-GB" dirty="0"/>
              <a:t>protocols of medical imaging and results of lab tests</a:t>
            </a:r>
          </a:p>
          <a:p>
            <a:pPr lvl="1"/>
            <a:r>
              <a:rPr lang="en-GB" dirty="0" err="1"/>
              <a:t>SumEHRs</a:t>
            </a:r>
            <a:r>
              <a:rPr lang="en-GB" dirty="0"/>
              <a:t>, medication </a:t>
            </a:r>
            <a:r>
              <a:rPr lang="en-GB" dirty="0" smtClean="0"/>
              <a:t>schedules, … </a:t>
            </a:r>
            <a:r>
              <a:rPr lang="en-GB" dirty="0"/>
              <a:t>in health vaults</a:t>
            </a:r>
          </a:p>
          <a:p>
            <a:pPr lvl="1"/>
            <a:r>
              <a:rPr lang="en-GB" dirty="0" smtClean="0"/>
              <a:t>...</a:t>
            </a:r>
            <a:endParaRPr lang="en-GB" noProof="0" dirty="0" smtClean="0"/>
          </a:p>
          <a:p>
            <a:r>
              <a:rPr lang="en-GB" noProof="0" dirty="0" smtClean="0"/>
              <a:t>Objective</a:t>
            </a:r>
          </a:p>
          <a:p>
            <a:pPr lvl="1"/>
            <a:r>
              <a:rPr lang="en-GB" noProof="0" dirty="0" smtClean="0"/>
              <a:t>linking regional and local exchange systems of medical data (hubs)</a:t>
            </a:r>
          </a:p>
          <a:p>
            <a:pPr lvl="1"/>
            <a:r>
              <a:rPr lang="en-GB" noProof="0" dirty="0" smtClean="0"/>
              <a:t>possibility for health care providers to retrieve and consult the available electronic medical files regarding a specific patient, irrespective of  </a:t>
            </a:r>
          </a:p>
          <a:p>
            <a:pPr lvl="2"/>
            <a:r>
              <a:rPr lang="en-GB" noProof="0" dirty="0" smtClean="0"/>
              <a:t>the location where these documents are stored </a:t>
            </a:r>
          </a:p>
          <a:p>
            <a:pPr lvl="2"/>
            <a:r>
              <a:rPr lang="en-GB" noProof="0" dirty="0" smtClean="0"/>
              <a:t>the location where the health care provider logs into the system</a:t>
            </a:r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40394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99592" y="980727"/>
            <a:ext cx="7344816" cy="5323687"/>
            <a:chOff x="899592" y="980727"/>
            <a:chExt cx="7344816" cy="5323687"/>
          </a:xfrm>
        </p:grpSpPr>
        <p:pic>
          <p:nvPicPr>
            <p:cNvPr id="14" name="Content Placeholder 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CCCB66"/>
                </a:clrFrom>
                <a:clrTo>
                  <a:srgbClr val="CCCB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980727"/>
              <a:ext cx="7344816" cy="532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ontent Placeholder 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CCCB66"/>
                </a:clrFrom>
                <a:clrTo>
                  <a:srgbClr val="CCCB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62" t="87945" r="17015" b="11196"/>
            <a:stretch/>
          </p:blipFill>
          <p:spPr bwMode="auto">
            <a:xfrm>
              <a:off x="6669756" y="3429000"/>
              <a:ext cx="54000" cy="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Hubs &amp; </a:t>
            </a:r>
            <a:r>
              <a:rPr lang="en-GB" noProof="0" dirty="0" err="1" smtClean="0">
                <a:solidFill>
                  <a:srgbClr val="77C9F2"/>
                </a:solidFill>
                <a:latin typeface="+mj-lt"/>
              </a:rPr>
              <a:t>Metahub</a:t>
            </a:r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 - Scheme</a:t>
            </a:r>
            <a:endParaRPr lang="en-GB" noProof="0" dirty="0">
              <a:solidFill>
                <a:srgbClr val="77C9F2"/>
              </a:solidFill>
              <a:latin typeface="+mj-lt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68313" y="4005263"/>
            <a:ext cx="4391025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E6E5A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800100" lvl="4" indent="-285750"/>
            <a:r>
              <a:rPr lang="nl-BE" altLang="en-US" sz="1200" b="1" dirty="0"/>
              <a:t>5 </a:t>
            </a:r>
            <a:r>
              <a:rPr lang="nl-BE" altLang="en-US" sz="1200" b="1" dirty="0" smtClean="0"/>
              <a:t>hubs</a:t>
            </a:r>
            <a:endParaRPr lang="nl-BE" altLang="en-US" sz="1200" b="1" dirty="0"/>
          </a:p>
          <a:p>
            <a:pPr marL="800100" lvl="4" indent="-285750"/>
            <a:r>
              <a:rPr lang="en-US" sz="1200" dirty="0"/>
              <a:t>The Collaborative Care </a:t>
            </a:r>
            <a:r>
              <a:rPr lang="en-US" sz="1200" dirty="0" smtClean="0"/>
              <a:t>Platform</a:t>
            </a:r>
            <a:r>
              <a:rPr lang="en-US" sz="1200" dirty="0"/>
              <a:t> </a:t>
            </a:r>
            <a:r>
              <a:rPr lang="nl-BE" altLang="en-US" sz="1200" dirty="0" smtClean="0"/>
              <a:t>(in Dutch: </a:t>
            </a:r>
            <a:r>
              <a:rPr lang="nl-BE" altLang="en-US" sz="1200" dirty="0" err="1" smtClean="0"/>
              <a:t>Cozo</a:t>
            </a:r>
            <a:r>
              <a:rPr lang="nl-BE" altLang="en-US" sz="1200" dirty="0"/>
              <a:t>)</a:t>
            </a:r>
          </a:p>
          <a:p>
            <a:pPr marL="800100" lvl="4" indent="-285750"/>
            <a:r>
              <a:rPr lang="nl-BE" altLang="en-US" sz="1200" dirty="0" err="1" smtClean="0"/>
              <a:t>Antwerpian</a:t>
            </a:r>
            <a:r>
              <a:rPr lang="nl-BE" altLang="en-US" sz="1200" dirty="0" smtClean="0"/>
              <a:t> </a:t>
            </a:r>
            <a:r>
              <a:rPr lang="nl-BE" altLang="en-US" sz="1200" dirty="0" err="1" smtClean="0"/>
              <a:t>Regional</a:t>
            </a:r>
            <a:r>
              <a:rPr lang="nl-BE" altLang="en-US" sz="1200" dirty="0" smtClean="0"/>
              <a:t> Hub (ARH</a:t>
            </a:r>
            <a:r>
              <a:rPr lang="nl-BE" altLang="en-US" sz="1200" dirty="0"/>
              <a:t>)</a:t>
            </a:r>
          </a:p>
          <a:p>
            <a:pPr marL="800100" lvl="4" indent="-285750"/>
            <a:r>
              <a:rPr lang="nl-BE" altLang="en-US" sz="1200" dirty="0" err="1" smtClean="0"/>
              <a:t>Flemish</a:t>
            </a:r>
            <a:r>
              <a:rPr lang="nl-BE" altLang="en-US" sz="1200" dirty="0" smtClean="0"/>
              <a:t> </a:t>
            </a:r>
            <a:r>
              <a:rPr lang="nl-BE" altLang="en-US" sz="1200" dirty="0" err="1" smtClean="0"/>
              <a:t>Hospital</a:t>
            </a:r>
            <a:r>
              <a:rPr lang="nl-BE" altLang="en-US" sz="1200" dirty="0" smtClean="0"/>
              <a:t> Network KU Leuven (in Dutch: VZN</a:t>
            </a:r>
            <a:r>
              <a:rPr lang="nl-BE" altLang="en-US" sz="1200" dirty="0"/>
              <a:t>)</a:t>
            </a:r>
          </a:p>
          <a:p>
            <a:pPr marL="800100" lvl="4" indent="-285750"/>
            <a:r>
              <a:rPr lang="nl-BE" altLang="en-US" sz="1200" dirty="0" smtClean="0"/>
              <a:t>Health Network of </a:t>
            </a:r>
            <a:r>
              <a:rPr lang="nl-BE" altLang="en-US" sz="1200" dirty="0" err="1" smtClean="0"/>
              <a:t>Wallonia</a:t>
            </a:r>
            <a:r>
              <a:rPr lang="nl-BE" altLang="en-US" sz="1200" dirty="0" smtClean="0"/>
              <a:t> (in French: RSW</a:t>
            </a:r>
            <a:r>
              <a:rPr lang="nl-BE" altLang="en-US" sz="1200" dirty="0"/>
              <a:t>)</a:t>
            </a:r>
          </a:p>
          <a:p>
            <a:pPr marL="800100" lvl="4" indent="-285750"/>
            <a:r>
              <a:rPr lang="nl-BE" altLang="en-US" sz="1200" dirty="0" smtClean="0"/>
              <a:t>Brussels Health Network (in French: RSB)</a:t>
            </a:r>
            <a:endParaRPr lang="nl-BE" altLang="en-US" sz="1200" dirty="0"/>
          </a:p>
          <a:p>
            <a:pPr marL="101600" indent="-101600" algn="ctr">
              <a:spcBef>
                <a:spcPct val="50000"/>
              </a:spcBef>
              <a:buSzPct val="100000"/>
            </a:pPr>
            <a:endParaRPr lang="nl-BE" altLang="en-US" b="1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497551" y="3891776"/>
            <a:ext cx="1806498" cy="423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7274263" y="3830758"/>
            <a:ext cx="59572" cy="6101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619348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Hubs &amp; </a:t>
            </a:r>
            <a:r>
              <a:rPr lang="en-GB" noProof="0" dirty="0" err="1" smtClean="0"/>
              <a:t>Metahub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Situation 2018</a:t>
            </a:r>
          </a:p>
          <a:p>
            <a:pPr lvl="1"/>
            <a:r>
              <a:rPr lang="en-GB" noProof="0" dirty="0" smtClean="0"/>
              <a:t>system for sharing data and documents by general and psychiatric hospitals via the following 5 hubs</a:t>
            </a:r>
          </a:p>
          <a:p>
            <a:pPr lvl="2"/>
            <a:r>
              <a:rPr lang="en-GB" noProof="0" dirty="0" smtClean="0"/>
              <a:t>the Collaborative Care Platform </a:t>
            </a:r>
            <a:r>
              <a:rPr lang="en-GB" altLang="en-US" noProof="0" dirty="0" smtClean="0"/>
              <a:t>(in Dutch: </a:t>
            </a:r>
            <a:r>
              <a:rPr lang="en-GB" altLang="en-US" noProof="0" dirty="0" err="1" smtClean="0"/>
              <a:t>Cozo</a:t>
            </a:r>
            <a:r>
              <a:rPr lang="en-GB" altLang="en-US" noProof="0" dirty="0" smtClean="0"/>
              <a:t>)</a:t>
            </a:r>
          </a:p>
          <a:p>
            <a:pPr lvl="2"/>
            <a:r>
              <a:rPr lang="en-GB" altLang="en-US" noProof="0" dirty="0" err="1" smtClean="0"/>
              <a:t>Antwerpian</a:t>
            </a:r>
            <a:r>
              <a:rPr lang="en-GB" altLang="en-US" noProof="0" dirty="0" smtClean="0"/>
              <a:t> Regional Hub (ARH)</a:t>
            </a:r>
            <a:endParaRPr lang="en-GB" noProof="0" dirty="0" smtClean="0"/>
          </a:p>
          <a:p>
            <a:pPr lvl="2"/>
            <a:r>
              <a:rPr lang="en-GB" noProof="0" dirty="0" smtClean="0"/>
              <a:t>Flemish Hospital Network KU Leuven (in Dutch: VZN)</a:t>
            </a:r>
          </a:p>
          <a:p>
            <a:pPr lvl="2"/>
            <a:r>
              <a:rPr lang="en-GB" noProof="0" dirty="0" smtClean="0"/>
              <a:t>Health Network of Wallonia (in French: RSW)</a:t>
            </a:r>
          </a:p>
          <a:p>
            <a:pPr lvl="2"/>
            <a:r>
              <a:rPr lang="en-GB" noProof="0" dirty="0" smtClean="0"/>
              <a:t>Brussels Health Network (in French: RSB)</a:t>
            </a:r>
          </a:p>
          <a:p>
            <a:pPr lvl="1"/>
            <a:r>
              <a:rPr lang="en-GB" noProof="0" dirty="0" smtClean="0"/>
              <a:t>reference to first-line documents (</a:t>
            </a:r>
            <a:r>
              <a:rPr lang="en-GB" noProof="0" dirty="0" err="1" smtClean="0"/>
              <a:t>SumEHR</a:t>
            </a:r>
            <a:r>
              <a:rPr lang="en-GB" noProof="0" dirty="0" smtClean="0"/>
              <a:t>, medication schedules...) via the 3 health vaults/</a:t>
            </a:r>
            <a:r>
              <a:rPr lang="en-GB" noProof="0" dirty="0" err="1" smtClean="0"/>
              <a:t>metahub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Vitalink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InterMed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BruSafe</a:t>
            </a:r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08085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3"/>
          <p:cNvSpPr>
            <a:spLocks noChangeArrowheads="1"/>
          </p:cNvSpPr>
          <p:nvPr/>
        </p:nvSpPr>
        <p:spPr bwMode="auto">
          <a:xfrm>
            <a:off x="6580188" y="2593975"/>
            <a:ext cx="430212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 altLang="en-US">
              <a:latin typeface="Calibri" pitchFamily="34" charset="0"/>
            </a:endParaRPr>
          </a:p>
        </p:txBody>
      </p:sp>
      <p:sp>
        <p:nvSpPr>
          <p:cNvPr id="31747" name="Line 4"/>
          <p:cNvSpPr>
            <a:spLocks noChangeShapeType="1"/>
          </p:cNvSpPr>
          <p:nvPr/>
        </p:nvSpPr>
        <p:spPr bwMode="auto">
          <a:xfrm>
            <a:off x="6015038" y="254317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 flipH="1">
            <a:off x="6337300" y="2967038"/>
            <a:ext cx="304800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>
            <a:off x="7010400" y="2879725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 flipV="1">
            <a:off x="6991350" y="2505075"/>
            <a:ext cx="493713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V="1">
            <a:off x="6802438" y="21701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1752" name="Oval 9"/>
          <p:cNvSpPr>
            <a:spLocks noChangeArrowheads="1"/>
          </p:cNvSpPr>
          <p:nvPr/>
        </p:nvSpPr>
        <p:spPr bwMode="auto">
          <a:xfrm>
            <a:off x="5486400" y="4721225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 altLang="en-US">
              <a:latin typeface="Calibri" pitchFamily="34" charset="0"/>
            </a:endParaRPr>
          </a:p>
        </p:txBody>
      </p:sp>
      <p:sp>
        <p:nvSpPr>
          <p:cNvPr id="31753" name="Line 10"/>
          <p:cNvSpPr>
            <a:spLocks noChangeShapeType="1"/>
          </p:cNvSpPr>
          <p:nvPr/>
        </p:nvSpPr>
        <p:spPr bwMode="auto">
          <a:xfrm flipH="1">
            <a:off x="5211763" y="5084763"/>
            <a:ext cx="298450" cy="52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>
            <a:off x="5822950" y="5140325"/>
            <a:ext cx="374650" cy="608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1755" name="Line 12"/>
          <p:cNvSpPr>
            <a:spLocks noChangeShapeType="1"/>
          </p:cNvSpPr>
          <p:nvPr/>
        </p:nvSpPr>
        <p:spPr bwMode="auto">
          <a:xfrm flipH="1" flipV="1">
            <a:off x="5360988" y="4294188"/>
            <a:ext cx="285750" cy="42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1756" name="Freeform 2"/>
          <p:cNvSpPr>
            <a:spLocks/>
          </p:cNvSpPr>
          <p:nvPr/>
        </p:nvSpPr>
        <p:spPr bwMode="auto">
          <a:xfrm>
            <a:off x="536575" y="1208088"/>
            <a:ext cx="2173288" cy="2979737"/>
          </a:xfrm>
          <a:custGeom>
            <a:avLst/>
            <a:gdLst>
              <a:gd name="T0" fmla="*/ 2876 w 2174750"/>
              <a:gd name="T1" fmla="*/ 0 h 2979415"/>
              <a:gd name="T2" fmla="*/ 326291 w 2174750"/>
              <a:gd name="T3" fmla="*/ 2439458 h 2979415"/>
              <a:gd name="T4" fmla="*/ 2051162 w 2174750"/>
              <a:gd name="T5" fmla="*/ 2488909 h 2979415"/>
              <a:gd name="T6" fmla="*/ 0 60000 65536"/>
              <a:gd name="T7" fmla="*/ 0 60000 65536"/>
              <a:gd name="T8" fmla="*/ 0 60000 65536"/>
              <a:gd name="T9" fmla="*/ 0 w 2174750"/>
              <a:gd name="T10" fmla="*/ 0 h 2979415"/>
              <a:gd name="T11" fmla="*/ 2174750 w 2174750"/>
              <a:gd name="T12" fmla="*/ 2979415 h 29794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750" h="2979415">
                <a:moveTo>
                  <a:pt x="3050" y="0"/>
                </a:moveTo>
                <a:cubicBezTo>
                  <a:pt x="-6475" y="1002846"/>
                  <a:pt x="-16000" y="2005693"/>
                  <a:pt x="345950" y="2416629"/>
                </a:cubicBezTo>
                <a:cubicBezTo>
                  <a:pt x="707900" y="2827565"/>
                  <a:pt x="999093" y="3420837"/>
                  <a:pt x="2174750" y="2465615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nl-BE"/>
          </a:p>
        </p:txBody>
      </p:sp>
      <p:sp>
        <p:nvSpPr>
          <p:cNvPr id="31757" name="Freeform 3"/>
          <p:cNvSpPr>
            <a:spLocks/>
          </p:cNvSpPr>
          <p:nvPr/>
        </p:nvSpPr>
        <p:spPr bwMode="auto">
          <a:xfrm>
            <a:off x="309563" y="1028700"/>
            <a:ext cx="2995612" cy="2628900"/>
          </a:xfrm>
          <a:custGeom>
            <a:avLst/>
            <a:gdLst>
              <a:gd name="T0" fmla="*/ 218696 w 2994574"/>
              <a:gd name="T1" fmla="*/ 244929 h 2628900"/>
              <a:gd name="T2" fmla="*/ 336450 w 2994574"/>
              <a:gd name="T3" fmla="*/ 146957 h 2628900"/>
              <a:gd name="T4" fmla="*/ 487853 w 2994574"/>
              <a:gd name="T5" fmla="*/ 81643 h 2628900"/>
              <a:gd name="T6" fmla="*/ 622435 w 2994574"/>
              <a:gd name="T7" fmla="*/ 48986 h 2628900"/>
              <a:gd name="T8" fmla="*/ 908419 w 2994574"/>
              <a:gd name="T9" fmla="*/ 0 h 2628900"/>
              <a:gd name="T10" fmla="*/ 2069175 w 2994574"/>
              <a:gd name="T11" fmla="*/ 81643 h 2628900"/>
              <a:gd name="T12" fmla="*/ 2254222 w 2994574"/>
              <a:gd name="T13" fmla="*/ 179614 h 2628900"/>
              <a:gd name="T14" fmla="*/ 2456094 w 2994574"/>
              <a:gd name="T15" fmla="*/ 310243 h 2628900"/>
              <a:gd name="T16" fmla="*/ 2540207 w 2994574"/>
              <a:gd name="T17" fmla="*/ 424543 h 2628900"/>
              <a:gd name="T18" fmla="*/ 2657962 w 2994574"/>
              <a:gd name="T19" fmla="*/ 587829 h 2628900"/>
              <a:gd name="T20" fmla="*/ 2775721 w 2994574"/>
              <a:gd name="T21" fmla="*/ 751114 h 2628900"/>
              <a:gd name="T22" fmla="*/ 2910302 w 2994574"/>
              <a:gd name="T23" fmla="*/ 914400 h 2628900"/>
              <a:gd name="T24" fmla="*/ 2960771 w 2994574"/>
              <a:gd name="T25" fmla="*/ 1028700 h 2628900"/>
              <a:gd name="T26" fmla="*/ 3044884 w 2994574"/>
              <a:gd name="T27" fmla="*/ 1240971 h 2628900"/>
              <a:gd name="T28" fmla="*/ 3061704 w 2994574"/>
              <a:gd name="T29" fmla="*/ 1943100 h 2628900"/>
              <a:gd name="T30" fmla="*/ 2994417 w 2994574"/>
              <a:gd name="T31" fmla="*/ 2090057 h 2628900"/>
              <a:gd name="T32" fmla="*/ 2943946 w 2994574"/>
              <a:gd name="T33" fmla="*/ 2188028 h 2628900"/>
              <a:gd name="T34" fmla="*/ 2859839 w 2994574"/>
              <a:gd name="T35" fmla="*/ 2351314 h 2628900"/>
              <a:gd name="T36" fmla="*/ 2725252 w 2994574"/>
              <a:gd name="T37" fmla="*/ 2465614 h 2628900"/>
              <a:gd name="T38" fmla="*/ 2624317 w 2994574"/>
              <a:gd name="T39" fmla="*/ 2530928 h 2628900"/>
              <a:gd name="T40" fmla="*/ 2439273 w 2994574"/>
              <a:gd name="T41" fmla="*/ 2628900 h 2628900"/>
              <a:gd name="T42" fmla="*/ 1143934 w 2994574"/>
              <a:gd name="T43" fmla="*/ 2563586 h 2628900"/>
              <a:gd name="T44" fmla="*/ 891595 w 2994574"/>
              <a:gd name="T45" fmla="*/ 2498270 h 2628900"/>
              <a:gd name="T46" fmla="*/ 622435 w 2994574"/>
              <a:gd name="T47" fmla="*/ 2432956 h 2628900"/>
              <a:gd name="T48" fmla="*/ 538321 w 2994574"/>
              <a:gd name="T49" fmla="*/ 2383970 h 2628900"/>
              <a:gd name="T50" fmla="*/ 437386 w 2994574"/>
              <a:gd name="T51" fmla="*/ 2237014 h 2628900"/>
              <a:gd name="T52" fmla="*/ 353272 w 2994574"/>
              <a:gd name="T53" fmla="*/ 2073729 h 2628900"/>
              <a:gd name="T54" fmla="*/ 285984 w 2994574"/>
              <a:gd name="T55" fmla="*/ 1910443 h 2628900"/>
              <a:gd name="T56" fmla="*/ 151397 w 2994574"/>
              <a:gd name="T57" fmla="*/ 1567543 h 2628900"/>
              <a:gd name="T58" fmla="*/ 84116 w 2994574"/>
              <a:gd name="T59" fmla="*/ 1338943 h 2628900"/>
              <a:gd name="T60" fmla="*/ 50448 w 2994574"/>
              <a:gd name="T61" fmla="*/ 1191986 h 2628900"/>
              <a:gd name="T62" fmla="*/ 0 w 2994574"/>
              <a:gd name="T63" fmla="*/ 898071 h 2628900"/>
              <a:gd name="T64" fmla="*/ 50448 w 2994574"/>
              <a:gd name="T65" fmla="*/ 228600 h 26289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994574"/>
              <a:gd name="T100" fmla="*/ 0 h 2628900"/>
              <a:gd name="T101" fmla="*/ 2994574 w 2994574"/>
              <a:gd name="T102" fmla="*/ 2628900 h 26289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994574" h="2628900">
                <a:moveTo>
                  <a:pt x="179614" y="391886"/>
                </a:moveTo>
                <a:cubicBezTo>
                  <a:pt x="190836" y="335779"/>
                  <a:pt x="196901" y="298725"/>
                  <a:pt x="212271" y="244929"/>
                </a:cubicBezTo>
                <a:cubicBezTo>
                  <a:pt x="216999" y="228379"/>
                  <a:pt x="217848" y="209383"/>
                  <a:pt x="228600" y="195943"/>
                </a:cubicBezTo>
                <a:cubicBezTo>
                  <a:pt x="259796" y="156949"/>
                  <a:pt x="287132" y="166677"/>
                  <a:pt x="326571" y="146957"/>
                </a:cubicBezTo>
                <a:cubicBezTo>
                  <a:pt x="344124" y="138181"/>
                  <a:pt x="357624" y="122270"/>
                  <a:pt x="375557" y="114300"/>
                </a:cubicBezTo>
                <a:cubicBezTo>
                  <a:pt x="407014" y="100319"/>
                  <a:pt x="440871" y="92529"/>
                  <a:pt x="473528" y="81643"/>
                </a:cubicBezTo>
                <a:cubicBezTo>
                  <a:pt x="489857" y="76200"/>
                  <a:pt x="505636" y="68689"/>
                  <a:pt x="522514" y="65314"/>
                </a:cubicBezTo>
                <a:cubicBezTo>
                  <a:pt x="549728" y="59871"/>
                  <a:pt x="577065" y="55007"/>
                  <a:pt x="604157" y="48986"/>
                </a:cubicBezTo>
                <a:cubicBezTo>
                  <a:pt x="626064" y="44118"/>
                  <a:pt x="647465" y="37058"/>
                  <a:pt x="669471" y="32657"/>
                </a:cubicBezTo>
                <a:cubicBezTo>
                  <a:pt x="726090" y="21333"/>
                  <a:pt x="826870" y="7839"/>
                  <a:pt x="881743" y="0"/>
                </a:cubicBezTo>
                <a:lnTo>
                  <a:pt x="1845128" y="32657"/>
                </a:lnTo>
                <a:cubicBezTo>
                  <a:pt x="1875974" y="34713"/>
                  <a:pt x="1993251" y="76589"/>
                  <a:pt x="2008414" y="81643"/>
                </a:cubicBezTo>
                <a:lnTo>
                  <a:pt x="2057400" y="97971"/>
                </a:lnTo>
                <a:cubicBezTo>
                  <a:pt x="2209011" y="211681"/>
                  <a:pt x="2038603" y="89959"/>
                  <a:pt x="2188028" y="179614"/>
                </a:cubicBezTo>
                <a:cubicBezTo>
                  <a:pt x="2221684" y="199808"/>
                  <a:pt x="2253343" y="223157"/>
                  <a:pt x="2286000" y="244929"/>
                </a:cubicBezTo>
                <a:cubicBezTo>
                  <a:pt x="2286001" y="244930"/>
                  <a:pt x="2383970" y="310241"/>
                  <a:pt x="2383971" y="310243"/>
                </a:cubicBezTo>
                <a:cubicBezTo>
                  <a:pt x="2400300" y="332014"/>
                  <a:pt x="2417139" y="353412"/>
                  <a:pt x="2432957" y="375557"/>
                </a:cubicBezTo>
                <a:cubicBezTo>
                  <a:pt x="2444364" y="391526"/>
                  <a:pt x="2453051" y="409467"/>
                  <a:pt x="2465614" y="424543"/>
                </a:cubicBezTo>
                <a:cubicBezTo>
                  <a:pt x="2480397" y="442283"/>
                  <a:pt x="2499817" y="455789"/>
                  <a:pt x="2514600" y="473529"/>
                </a:cubicBezTo>
                <a:cubicBezTo>
                  <a:pt x="2591738" y="566095"/>
                  <a:pt x="2500055" y="476027"/>
                  <a:pt x="2579914" y="587829"/>
                </a:cubicBezTo>
                <a:cubicBezTo>
                  <a:pt x="2593336" y="606620"/>
                  <a:pt x="2612571" y="620486"/>
                  <a:pt x="2628900" y="636814"/>
                </a:cubicBezTo>
                <a:cubicBezTo>
                  <a:pt x="2648864" y="676743"/>
                  <a:pt x="2665363" y="716493"/>
                  <a:pt x="2694214" y="751114"/>
                </a:cubicBezTo>
                <a:cubicBezTo>
                  <a:pt x="2708997" y="768854"/>
                  <a:pt x="2729778" y="781309"/>
                  <a:pt x="2743200" y="800100"/>
                </a:cubicBezTo>
                <a:cubicBezTo>
                  <a:pt x="2850661" y="950545"/>
                  <a:pt x="2697476" y="787033"/>
                  <a:pt x="2824843" y="914400"/>
                </a:cubicBezTo>
                <a:cubicBezTo>
                  <a:pt x="2830286" y="930729"/>
                  <a:pt x="2834391" y="947566"/>
                  <a:pt x="2841171" y="963386"/>
                </a:cubicBezTo>
                <a:cubicBezTo>
                  <a:pt x="2850759" y="985759"/>
                  <a:pt x="2866131" y="1005608"/>
                  <a:pt x="2873828" y="1028700"/>
                </a:cubicBezTo>
                <a:cubicBezTo>
                  <a:pt x="2882604" y="1055029"/>
                  <a:pt x="2880194" y="1084440"/>
                  <a:pt x="2890157" y="1110343"/>
                </a:cubicBezTo>
                <a:cubicBezTo>
                  <a:pt x="2907633" y="1155780"/>
                  <a:pt x="2940076" y="1194787"/>
                  <a:pt x="2955471" y="1240971"/>
                </a:cubicBezTo>
                <a:lnTo>
                  <a:pt x="2971800" y="1289957"/>
                </a:lnTo>
                <a:cubicBezTo>
                  <a:pt x="2999412" y="1566085"/>
                  <a:pt x="3004801" y="1547085"/>
                  <a:pt x="2971800" y="1943100"/>
                </a:cubicBezTo>
                <a:cubicBezTo>
                  <a:pt x="2968941" y="1977405"/>
                  <a:pt x="2958238" y="2012429"/>
                  <a:pt x="2939143" y="2041071"/>
                </a:cubicBezTo>
                <a:lnTo>
                  <a:pt x="2906486" y="2090057"/>
                </a:lnTo>
                <a:cubicBezTo>
                  <a:pt x="2901043" y="2111828"/>
                  <a:pt x="2900193" y="2135299"/>
                  <a:pt x="2890157" y="2155371"/>
                </a:cubicBezTo>
                <a:cubicBezTo>
                  <a:pt x="2883272" y="2169141"/>
                  <a:pt x="2864385" y="2174259"/>
                  <a:pt x="2857500" y="2188029"/>
                </a:cubicBezTo>
                <a:cubicBezTo>
                  <a:pt x="2842105" y="2218818"/>
                  <a:pt x="2845497" y="2258461"/>
                  <a:pt x="2824843" y="2286000"/>
                </a:cubicBezTo>
                <a:cubicBezTo>
                  <a:pt x="2808514" y="2307771"/>
                  <a:pt x="2791675" y="2329169"/>
                  <a:pt x="2775857" y="2351314"/>
                </a:cubicBezTo>
                <a:cubicBezTo>
                  <a:pt x="2764450" y="2367283"/>
                  <a:pt x="2757969" y="2387377"/>
                  <a:pt x="2743200" y="2400300"/>
                </a:cubicBezTo>
                <a:cubicBezTo>
                  <a:pt x="2713662" y="2426146"/>
                  <a:pt x="2672981" y="2437860"/>
                  <a:pt x="2645228" y="2465614"/>
                </a:cubicBezTo>
                <a:cubicBezTo>
                  <a:pt x="2628900" y="2481943"/>
                  <a:pt x="2615457" y="2501791"/>
                  <a:pt x="2596243" y="2514600"/>
                </a:cubicBezTo>
                <a:cubicBezTo>
                  <a:pt x="2581922" y="2524148"/>
                  <a:pt x="2562652" y="2523232"/>
                  <a:pt x="2547257" y="2530929"/>
                </a:cubicBezTo>
                <a:cubicBezTo>
                  <a:pt x="2529704" y="2539705"/>
                  <a:pt x="2515499" y="2554189"/>
                  <a:pt x="2498271" y="2563586"/>
                </a:cubicBezTo>
                <a:cubicBezTo>
                  <a:pt x="2455533" y="2586898"/>
                  <a:pt x="2367643" y="2628900"/>
                  <a:pt x="2367643" y="2628900"/>
                </a:cubicBezTo>
                <a:lnTo>
                  <a:pt x="1273628" y="2612571"/>
                </a:lnTo>
                <a:cubicBezTo>
                  <a:pt x="1186057" y="2610138"/>
                  <a:pt x="1193660" y="2585804"/>
                  <a:pt x="1110343" y="2563586"/>
                </a:cubicBezTo>
                <a:cubicBezTo>
                  <a:pt x="1056711" y="2549284"/>
                  <a:pt x="947057" y="2530929"/>
                  <a:pt x="947057" y="2530929"/>
                </a:cubicBezTo>
                <a:cubicBezTo>
                  <a:pt x="919843" y="2520043"/>
                  <a:pt x="893221" y="2507540"/>
                  <a:pt x="865414" y="2498271"/>
                </a:cubicBezTo>
                <a:cubicBezTo>
                  <a:pt x="807678" y="2479026"/>
                  <a:pt x="745285" y="2474112"/>
                  <a:pt x="685800" y="2465614"/>
                </a:cubicBezTo>
                <a:cubicBezTo>
                  <a:pt x="658586" y="2454728"/>
                  <a:pt x="631602" y="2443249"/>
                  <a:pt x="604157" y="2432957"/>
                </a:cubicBezTo>
                <a:cubicBezTo>
                  <a:pt x="588041" y="2426914"/>
                  <a:pt x="569930" y="2425484"/>
                  <a:pt x="555171" y="2416629"/>
                </a:cubicBezTo>
                <a:cubicBezTo>
                  <a:pt x="541970" y="2408708"/>
                  <a:pt x="534535" y="2393588"/>
                  <a:pt x="522514" y="2383971"/>
                </a:cubicBezTo>
                <a:cubicBezTo>
                  <a:pt x="507190" y="2371712"/>
                  <a:pt x="489857" y="2362200"/>
                  <a:pt x="473528" y="2351314"/>
                </a:cubicBezTo>
                <a:cubicBezTo>
                  <a:pt x="391541" y="2228335"/>
                  <a:pt x="487806" y="2384631"/>
                  <a:pt x="424543" y="2237014"/>
                </a:cubicBezTo>
                <a:cubicBezTo>
                  <a:pt x="416813" y="2218976"/>
                  <a:pt x="402772" y="2204357"/>
                  <a:pt x="391886" y="2188029"/>
                </a:cubicBezTo>
                <a:cubicBezTo>
                  <a:pt x="357902" y="2052095"/>
                  <a:pt x="399282" y="2186492"/>
                  <a:pt x="342900" y="2073729"/>
                </a:cubicBezTo>
                <a:cubicBezTo>
                  <a:pt x="311122" y="2010173"/>
                  <a:pt x="341636" y="2032680"/>
                  <a:pt x="310243" y="1959429"/>
                </a:cubicBezTo>
                <a:cubicBezTo>
                  <a:pt x="302513" y="1941391"/>
                  <a:pt x="288472" y="1926772"/>
                  <a:pt x="277586" y="1910443"/>
                </a:cubicBezTo>
                <a:cubicBezTo>
                  <a:pt x="248885" y="1766943"/>
                  <a:pt x="282566" y="1887747"/>
                  <a:pt x="212271" y="1747157"/>
                </a:cubicBezTo>
                <a:cubicBezTo>
                  <a:pt x="189551" y="1701717"/>
                  <a:pt x="162198" y="1613266"/>
                  <a:pt x="146957" y="1567543"/>
                </a:cubicBezTo>
                <a:cubicBezTo>
                  <a:pt x="76901" y="1357375"/>
                  <a:pt x="144127" y="1572554"/>
                  <a:pt x="97971" y="1387929"/>
                </a:cubicBezTo>
                <a:cubicBezTo>
                  <a:pt x="93797" y="1371231"/>
                  <a:pt x="86371" y="1355493"/>
                  <a:pt x="81643" y="1338943"/>
                </a:cubicBezTo>
                <a:cubicBezTo>
                  <a:pt x="75478" y="1317365"/>
                  <a:pt x="70182" y="1295536"/>
                  <a:pt x="65314" y="1273629"/>
                </a:cubicBezTo>
                <a:cubicBezTo>
                  <a:pt x="59293" y="1246537"/>
                  <a:pt x="55717" y="1218911"/>
                  <a:pt x="48986" y="1191986"/>
                </a:cubicBezTo>
                <a:cubicBezTo>
                  <a:pt x="44812" y="1175288"/>
                  <a:pt x="36391" y="1159802"/>
                  <a:pt x="32657" y="1143000"/>
                </a:cubicBezTo>
                <a:cubicBezTo>
                  <a:pt x="16368" y="1069700"/>
                  <a:pt x="7862" y="968829"/>
                  <a:pt x="0" y="898071"/>
                </a:cubicBezTo>
                <a:cubicBezTo>
                  <a:pt x="5443" y="740228"/>
                  <a:pt x="7567" y="582236"/>
                  <a:pt x="16328" y="424543"/>
                </a:cubicBezTo>
                <a:cubicBezTo>
                  <a:pt x="18852" y="379103"/>
                  <a:pt x="37894" y="278514"/>
                  <a:pt x="48986" y="228600"/>
                </a:cubicBezTo>
                <a:cubicBezTo>
                  <a:pt x="67954" y="143243"/>
                  <a:pt x="65314" y="190327"/>
                  <a:pt x="65314" y="130629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nl-BE"/>
          </a:p>
        </p:txBody>
      </p:sp>
      <p:pic>
        <p:nvPicPr>
          <p:cNvPr id="317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2144713"/>
            <a:ext cx="912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3840163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09825"/>
            <a:ext cx="6143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018088"/>
            <a:ext cx="8016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375920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49775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813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48945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44512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664075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3759200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560705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5472113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37512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132138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1194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218281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67640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6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34950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Hubs &amp; </a:t>
            </a:r>
            <a:r>
              <a:rPr lang="en-GB" noProof="0" dirty="0" err="1" smtClean="0">
                <a:solidFill>
                  <a:srgbClr val="77C9F2"/>
                </a:solidFill>
                <a:latin typeface="+mj-lt"/>
              </a:rPr>
              <a:t>Metahub</a:t>
            </a:r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 – Past situation</a:t>
            </a:r>
            <a:endParaRPr lang="en-GB" noProof="0" dirty="0">
              <a:solidFill>
                <a:srgbClr val="77C9F2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02944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3"/>
          <p:cNvSpPr>
            <a:spLocks noChangeArrowheads="1"/>
          </p:cNvSpPr>
          <p:nvPr/>
        </p:nvSpPr>
        <p:spPr bwMode="auto">
          <a:xfrm>
            <a:off x="6500813" y="1993900"/>
            <a:ext cx="433387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 altLang="en-US">
              <a:latin typeface="Calibri" pitchFamily="34" charset="0"/>
            </a:endParaRP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5924550" y="2066925"/>
            <a:ext cx="5762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 flipH="1">
            <a:off x="6500813" y="2425700"/>
            <a:ext cx="1460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3" name="Line 6"/>
          <p:cNvSpPr>
            <a:spLocks noChangeShapeType="1"/>
          </p:cNvSpPr>
          <p:nvPr/>
        </p:nvSpPr>
        <p:spPr bwMode="auto">
          <a:xfrm>
            <a:off x="6862763" y="2354263"/>
            <a:ext cx="5762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 flipV="1">
            <a:off x="6934200" y="1855788"/>
            <a:ext cx="636588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 flipH="1" flipV="1">
            <a:off x="6651625" y="1700213"/>
            <a:ext cx="66675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6877050" y="4725988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 altLang="en-US">
              <a:latin typeface="Calibri" pitchFamily="34" charset="0"/>
            </a:endParaRPr>
          </a:p>
        </p:txBody>
      </p:sp>
      <p:sp>
        <p:nvSpPr>
          <p:cNvPr id="32777" name="Line 10"/>
          <p:cNvSpPr>
            <a:spLocks noChangeShapeType="1"/>
          </p:cNvSpPr>
          <p:nvPr/>
        </p:nvSpPr>
        <p:spPr bwMode="auto">
          <a:xfrm>
            <a:off x="6291263" y="4913313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8" name="Line 11"/>
          <p:cNvSpPr>
            <a:spLocks noChangeShapeType="1"/>
          </p:cNvSpPr>
          <p:nvPr/>
        </p:nvSpPr>
        <p:spPr bwMode="auto">
          <a:xfrm flipH="1">
            <a:off x="6877050" y="5157788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9" name="Line 12"/>
          <p:cNvSpPr>
            <a:spLocks noChangeShapeType="1"/>
          </p:cNvSpPr>
          <p:nvPr/>
        </p:nvSpPr>
        <p:spPr bwMode="auto">
          <a:xfrm>
            <a:off x="7235825" y="5086350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0" name="Line 13"/>
          <p:cNvSpPr>
            <a:spLocks noChangeShapeType="1"/>
          </p:cNvSpPr>
          <p:nvPr/>
        </p:nvSpPr>
        <p:spPr bwMode="auto">
          <a:xfrm flipV="1">
            <a:off x="7307263" y="4654550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1" name="Line 14"/>
          <p:cNvSpPr>
            <a:spLocks noChangeShapeType="1"/>
          </p:cNvSpPr>
          <p:nvPr/>
        </p:nvSpPr>
        <p:spPr bwMode="auto">
          <a:xfrm flipV="1">
            <a:off x="7091363" y="42941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2409825" y="4941888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 altLang="en-US">
              <a:latin typeface="Calibri" pitchFamily="34" charset="0"/>
            </a:endParaRPr>
          </a:p>
        </p:txBody>
      </p:sp>
      <p:sp>
        <p:nvSpPr>
          <p:cNvPr id="32783" name="Line 16"/>
          <p:cNvSpPr>
            <a:spLocks noChangeShapeType="1"/>
          </p:cNvSpPr>
          <p:nvPr/>
        </p:nvSpPr>
        <p:spPr bwMode="auto">
          <a:xfrm>
            <a:off x="1833563" y="5014913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4" name="Line 17"/>
          <p:cNvSpPr>
            <a:spLocks noChangeShapeType="1"/>
          </p:cNvSpPr>
          <p:nvPr/>
        </p:nvSpPr>
        <p:spPr bwMode="auto">
          <a:xfrm flipH="1">
            <a:off x="2362200" y="5326063"/>
            <a:ext cx="1444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5" name="Line 18"/>
          <p:cNvSpPr>
            <a:spLocks noChangeShapeType="1"/>
          </p:cNvSpPr>
          <p:nvPr/>
        </p:nvSpPr>
        <p:spPr bwMode="auto">
          <a:xfrm>
            <a:off x="2760663" y="5330825"/>
            <a:ext cx="357187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6" name="Line 19"/>
          <p:cNvSpPr>
            <a:spLocks noChangeShapeType="1"/>
          </p:cNvSpPr>
          <p:nvPr/>
        </p:nvSpPr>
        <p:spPr bwMode="auto">
          <a:xfrm flipV="1">
            <a:off x="2860675" y="5060950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7" name="Line 20"/>
          <p:cNvSpPr>
            <a:spLocks noChangeShapeType="1"/>
          </p:cNvSpPr>
          <p:nvPr/>
        </p:nvSpPr>
        <p:spPr bwMode="auto">
          <a:xfrm flipV="1">
            <a:off x="2625725" y="45100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V="1">
            <a:off x="2773363" y="3649663"/>
            <a:ext cx="1584325" cy="136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 flipH="1" flipV="1">
            <a:off x="4991100" y="3649663"/>
            <a:ext cx="1957388" cy="114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 flipH="1">
            <a:off x="4799013" y="2322513"/>
            <a:ext cx="16097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2297113" y="2557463"/>
            <a:ext cx="1905000" cy="701675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2" name="Text Box 25"/>
          <p:cNvSpPr txBox="1">
            <a:spLocks noChangeArrowheads="1"/>
          </p:cNvSpPr>
          <p:nvPr/>
        </p:nvSpPr>
        <p:spPr bwMode="auto">
          <a:xfrm>
            <a:off x="6499225" y="2003425"/>
            <a:ext cx="430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A</a:t>
            </a:r>
          </a:p>
        </p:txBody>
      </p:sp>
      <p:sp>
        <p:nvSpPr>
          <p:cNvPr id="32793" name="Text Box 26"/>
          <p:cNvSpPr txBox="1">
            <a:spLocks noChangeArrowheads="1"/>
          </p:cNvSpPr>
          <p:nvPr/>
        </p:nvSpPr>
        <p:spPr bwMode="auto">
          <a:xfrm>
            <a:off x="6919913" y="4752975"/>
            <a:ext cx="287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C</a:t>
            </a:r>
          </a:p>
        </p:txBody>
      </p:sp>
      <p:sp>
        <p:nvSpPr>
          <p:cNvPr id="32794" name="Text Box 27"/>
          <p:cNvSpPr txBox="1">
            <a:spLocks noChangeArrowheads="1"/>
          </p:cNvSpPr>
          <p:nvPr/>
        </p:nvSpPr>
        <p:spPr bwMode="auto">
          <a:xfrm>
            <a:off x="2465388" y="4972050"/>
            <a:ext cx="258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B</a:t>
            </a:r>
          </a:p>
        </p:txBody>
      </p:sp>
      <p:sp>
        <p:nvSpPr>
          <p:cNvPr id="32795" name="Text Box 28"/>
          <p:cNvSpPr txBox="1">
            <a:spLocks noChangeArrowheads="1"/>
          </p:cNvSpPr>
          <p:nvPr/>
        </p:nvSpPr>
        <p:spPr bwMode="auto">
          <a:xfrm rot="1203491">
            <a:off x="2174875" y="2608263"/>
            <a:ext cx="2279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1: Where can we find data?</a:t>
            </a:r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 flipH="1" flipV="1">
            <a:off x="2206625" y="2649538"/>
            <a:ext cx="1843088" cy="687387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>
            <a:off x="2108200" y="2254250"/>
            <a:ext cx="4187825" cy="17463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97075" y="2816225"/>
            <a:ext cx="4879975" cy="1981200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7323138" y="4979988"/>
            <a:ext cx="538162" cy="47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6921500" y="2225675"/>
            <a:ext cx="97790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801" name="Text Box 35"/>
          <p:cNvSpPr txBox="1">
            <a:spLocks noChangeArrowheads="1"/>
          </p:cNvSpPr>
          <p:nvPr/>
        </p:nvSpPr>
        <p:spPr bwMode="auto">
          <a:xfrm>
            <a:off x="2922588" y="1946275"/>
            <a:ext cx="2520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3. Retrieve data from hub A</a:t>
            </a:r>
          </a:p>
        </p:txBody>
      </p:sp>
      <p:sp>
        <p:nvSpPr>
          <p:cNvPr id="32802" name="Text Box 36"/>
          <p:cNvSpPr txBox="1">
            <a:spLocks noChangeArrowheads="1"/>
          </p:cNvSpPr>
          <p:nvPr/>
        </p:nvSpPr>
        <p:spPr bwMode="auto">
          <a:xfrm rot="1389709">
            <a:off x="4017963" y="4187825"/>
            <a:ext cx="2295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3: Retrieve data from hub C</a:t>
            </a:r>
          </a:p>
        </p:txBody>
      </p:sp>
      <p:sp>
        <p:nvSpPr>
          <p:cNvPr id="32803" name="Text Box 39"/>
          <p:cNvSpPr txBox="1">
            <a:spLocks noChangeArrowheads="1"/>
          </p:cNvSpPr>
          <p:nvPr/>
        </p:nvSpPr>
        <p:spPr bwMode="auto">
          <a:xfrm>
            <a:off x="1060450" y="3509963"/>
            <a:ext cx="954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     4:</a:t>
            </a:r>
            <a:br>
              <a:rPr lang="en-US" altLang="en-US" sz="1200" b="1">
                <a:solidFill>
                  <a:srgbClr val="000000"/>
                </a:solidFill>
                <a:sym typeface="Arial" charset="0"/>
              </a:rPr>
            </a:b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All data available</a:t>
            </a:r>
          </a:p>
        </p:txBody>
      </p:sp>
      <p:sp>
        <p:nvSpPr>
          <p:cNvPr id="32804" name="Text Box 42"/>
          <p:cNvSpPr txBox="1">
            <a:spLocks noChangeArrowheads="1"/>
          </p:cNvSpPr>
          <p:nvPr/>
        </p:nvSpPr>
        <p:spPr bwMode="auto">
          <a:xfrm rot="1314741">
            <a:off x="2373313" y="3152775"/>
            <a:ext cx="208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990033"/>
                </a:solidFill>
                <a:sym typeface="Arial" charset="0"/>
              </a:rPr>
              <a:t>2: In hub A and C</a:t>
            </a:r>
          </a:p>
        </p:txBody>
      </p:sp>
      <p:sp>
        <p:nvSpPr>
          <p:cNvPr id="32805" name="Line 34"/>
          <p:cNvSpPr>
            <a:spLocks noChangeShapeType="1"/>
          </p:cNvSpPr>
          <p:nvPr/>
        </p:nvSpPr>
        <p:spPr bwMode="auto">
          <a:xfrm flipH="1" flipV="1">
            <a:off x="6789738" y="2432050"/>
            <a:ext cx="327025" cy="836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pic>
        <p:nvPicPr>
          <p:cNvPr id="32806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884363"/>
            <a:ext cx="914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7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157413"/>
            <a:ext cx="801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8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141538"/>
            <a:ext cx="8001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9" name="Picture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4673600"/>
            <a:ext cx="801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0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32556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1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512888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2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50031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3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2503488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4" name="Picture 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56210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5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38147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6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4156075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7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235575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8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235575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9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676775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0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5414963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1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5318125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2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706938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3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40306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4" name="Picture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480853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5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151188"/>
            <a:ext cx="8016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820988"/>
            <a:ext cx="633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Hubs &amp; </a:t>
            </a:r>
            <a:r>
              <a:rPr lang="en-GB" noProof="0" dirty="0" err="1" smtClean="0">
                <a:solidFill>
                  <a:srgbClr val="77C9F2"/>
                </a:solidFill>
                <a:latin typeface="+mj-lt"/>
              </a:rPr>
              <a:t>Metahub</a:t>
            </a:r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 - Now</a:t>
            </a:r>
            <a:endParaRPr lang="en-GB" noProof="0" dirty="0">
              <a:solidFill>
                <a:srgbClr val="77C9F2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16725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23" y="989799"/>
            <a:ext cx="720080" cy="720080"/>
          </a:xfrm>
          <a:prstGeom prst="rect">
            <a:avLst/>
          </a:prstGeom>
        </p:spPr>
      </p:pic>
      <p:sp>
        <p:nvSpPr>
          <p:cNvPr id="33794" name="Oval 3"/>
          <p:cNvSpPr>
            <a:spLocks noChangeArrowheads="1"/>
          </p:cNvSpPr>
          <p:nvPr/>
        </p:nvSpPr>
        <p:spPr bwMode="auto">
          <a:xfrm>
            <a:off x="6657975" y="2159000"/>
            <a:ext cx="433388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altLang="en-US">
              <a:latin typeface="Calibri" pitchFamily="34" charset="0"/>
            </a:endParaRPr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>
            <a:off x="6081713" y="223202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 flipH="1">
            <a:off x="6657975" y="2590800"/>
            <a:ext cx="1460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7019925" y="2519363"/>
            <a:ext cx="5762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 flipV="1">
            <a:off x="7091363" y="2020888"/>
            <a:ext cx="636587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799" name="Line 8"/>
          <p:cNvSpPr>
            <a:spLocks noChangeShapeType="1"/>
          </p:cNvSpPr>
          <p:nvPr/>
        </p:nvSpPr>
        <p:spPr bwMode="auto">
          <a:xfrm flipH="1" flipV="1">
            <a:off x="6804025" y="1916113"/>
            <a:ext cx="71438" cy="24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0" name="Oval 9"/>
          <p:cNvSpPr>
            <a:spLocks noChangeArrowheads="1"/>
          </p:cNvSpPr>
          <p:nvPr/>
        </p:nvSpPr>
        <p:spPr bwMode="auto">
          <a:xfrm>
            <a:off x="6877050" y="4725988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altLang="en-US">
              <a:latin typeface="Calibri" pitchFamily="34" charset="0"/>
            </a:endParaRPr>
          </a:p>
        </p:txBody>
      </p:sp>
      <p:sp>
        <p:nvSpPr>
          <p:cNvPr id="33801" name="Line 10"/>
          <p:cNvSpPr>
            <a:spLocks noChangeShapeType="1"/>
          </p:cNvSpPr>
          <p:nvPr/>
        </p:nvSpPr>
        <p:spPr bwMode="auto">
          <a:xfrm>
            <a:off x="6291263" y="4913313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2" name="Line 11"/>
          <p:cNvSpPr>
            <a:spLocks noChangeShapeType="1"/>
          </p:cNvSpPr>
          <p:nvPr/>
        </p:nvSpPr>
        <p:spPr bwMode="auto">
          <a:xfrm flipH="1">
            <a:off x="6877050" y="5157788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3" name="Line 12"/>
          <p:cNvSpPr>
            <a:spLocks noChangeShapeType="1"/>
          </p:cNvSpPr>
          <p:nvPr/>
        </p:nvSpPr>
        <p:spPr bwMode="auto">
          <a:xfrm>
            <a:off x="7235825" y="5086350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 flipV="1">
            <a:off x="7307263" y="4654550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 flipV="1">
            <a:off x="7091363" y="42941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6" name="Oval 15"/>
          <p:cNvSpPr>
            <a:spLocks noChangeArrowheads="1"/>
          </p:cNvSpPr>
          <p:nvPr/>
        </p:nvSpPr>
        <p:spPr bwMode="auto">
          <a:xfrm>
            <a:off x="2997200" y="5143500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altLang="en-US">
              <a:latin typeface="Calibri" pitchFamily="34" charset="0"/>
            </a:endParaRPr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2420938" y="521652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 flipH="1">
            <a:off x="2949575" y="5527675"/>
            <a:ext cx="1444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9" name="Line 18"/>
          <p:cNvSpPr>
            <a:spLocks noChangeShapeType="1"/>
          </p:cNvSpPr>
          <p:nvPr/>
        </p:nvSpPr>
        <p:spPr bwMode="auto">
          <a:xfrm>
            <a:off x="3348038" y="5532438"/>
            <a:ext cx="357187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 flipV="1">
            <a:off x="3448050" y="5262563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1" name="Line 20"/>
          <p:cNvSpPr>
            <a:spLocks noChangeShapeType="1"/>
          </p:cNvSpPr>
          <p:nvPr/>
        </p:nvSpPr>
        <p:spPr bwMode="auto">
          <a:xfrm flipV="1">
            <a:off x="3213100" y="4711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2" name="Line 21"/>
          <p:cNvSpPr>
            <a:spLocks noChangeShapeType="1"/>
          </p:cNvSpPr>
          <p:nvPr/>
        </p:nvSpPr>
        <p:spPr bwMode="auto">
          <a:xfrm flipV="1">
            <a:off x="3360738" y="3735388"/>
            <a:ext cx="1200150" cy="147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3" name="Line 22"/>
          <p:cNvSpPr>
            <a:spLocks noChangeShapeType="1"/>
          </p:cNvSpPr>
          <p:nvPr/>
        </p:nvSpPr>
        <p:spPr bwMode="auto">
          <a:xfrm flipH="1" flipV="1">
            <a:off x="5076825" y="3557588"/>
            <a:ext cx="1871663" cy="1239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4" name="Line 23"/>
          <p:cNvSpPr>
            <a:spLocks noChangeShapeType="1"/>
          </p:cNvSpPr>
          <p:nvPr/>
        </p:nvSpPr>
        <p:spPr bwMode="auto">
          <a:xfrm flipH="1">
            <a:off x="5008563" y="2481263"/>
            <a:ext cx="1658937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5" name="Text Box 25"/>
          <p:cNvSpPr txBox="1">
            <a:spLocks noChangeArrowheads="1"/>
          </p:cNvSpPr>
          <p:nvPr/>
        </p:nvSpPr>
        <p:spPr bwMode="auto">
          <a:xfrm>
            <a:off x="6656388" y="2168525"/>
            <a:ext cx="430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A</a:t>
            </a:r>
          </a:p>
        </p:txBody>
      </p:sp>
      <p:sp>
        <p:nvSpPr>
          <p:cNvPr id="33816" name="Text Box 26"/>
          <p:cNvSpPr txBox="1">
            <a:spLocks noChangeArrowheads="1"/>
          </p:cNvSpPr>
          <p:nvPr/>
        </p:nvSpPr>
        <p:spPr bwMode="auto">
          <a:xfrm>
            <a:off x="6919913" y="4752975"/>
            <a:ext cx="287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C</a:t>
            </a:r>
          </a:p>
        </p:txBody>
      </p:sp>
      <p:sp>
        <p:nvSpPr>
          <p:cNvPr id="33817" name="Text Box 27"/>
          <p:cNvSpPr txBox="1">
            <a:spLocks noChangeArrowheads="1"/>
          </p:cNvSpPr>
          <p:nvPr/>
        </p:nvSpPr>
        <p:spPr bwMode="auto">
          <a:xfrm>
            <a:off x="3052763" y="5173663"/>
            <a:ext cx="258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B</a:t>
            </a:r>
          </a:p>
        </p:txBody>
      </p:sp>
      <p:cxnSp>
        <p:nvCxnSpPr>
          <p:cNvPr id="33818" name="Straight Connector 2"/>
          <p:cNvCxnSpPr>
            <a:cxnSpLocks noChangeShapeType="1"/>
          </p:cNvCxnSpPr>
          <p:nvPr/>
        </p:nvCxnSpPr>
        <p:spPr bwMode="auto">
          <a:xfrm>
            <a:off x="2420938" y="4113213"/>
            <a:ext cx="665162" cy="11017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9" name="TextBox 74"/>
          <p:cNvSpPr txBox="1">
            <a:spLocks noChangeArrowheads="1"/>
          </p:cNvSpPr>
          <p:nvPr/>
        </p:nvSpPr>
        <p:spPr bwMode="auto">
          <a:xfrm>
            <a:off x="1797050" y="3362325"/>
            <a:ext cx="1357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buSzPct val="100000"/>
            </a:pPr>
            <a:r>
              <a:rPr lang="en-US" altLang="en-US" sz="2000" b="1">
                <a:solidFill>
                  <a:srgbClr val="00B0F0"/>
                </a:solidFill>
                <a:latin typeface="Consolas" pitchFamily="49" charset="0"/>
              </a:rPr>
              <a:t>InterMed</a:t>
            </a:r>
          </a:p>
          <a:p>
            <a:pPr algn="ctr" eaLnBrk="0" hangingPunct="0">
              <a:buSzPct val="100000"/>
            </a:pPr>
            <a:r>
              <a:rPr lang="en-US" altLang="en-US" sz="2000" b="1">
                <a:solidFill>
                  <a:srgbClr val="00B0F0"/>
                </a:solidFill>
                <a:latin typeface="Consolas" pitchFamily="49" charset="0"/>
              </a:rPr>
              <a:t>BruSafe</a:t>
            </a:r>
          </a:p>
        </p:txBody>
      </p:sp>
      <p:cxnSp>
        <p:nvCxnSpPr>
          <p:cNvPr id="33820" name="Straight Connector 11"/>
          <p:cNvCxnSpPr>
            <a:cxnSpLocks noChangeShapeType="1"/>
          </p:cNvCxnSpPr>
          <p:nvPr/>
        </p:nvCxnSpPr>
        <p:spPr bwMode="auto">
          <a:xfrm>
            <a:off x="1028700" y="2986088"/>
            <a:ext cx="569913" cy="5715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1" name="Straight Connector 13"/>
          <p:cNvCxnSpPr>
            <a:cxnSpLocks noChangeShapeType="1"/>
          </p:cNvCxnSpPr>
          <p:nvPr/>
        </p:nvCxnSpPr>
        <p:spPr bwMode="auto">
          <a:xfrm>
            <a:off x="990600" y="3689350"/>
            <a:ext cx="4445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2" name="Straight Connector 15"/>
          <p:cNvCxnSpPr>
            <a:cxnSpLocks noChangeShapeType="1"/>
          </p:cNvCxnSpPr>
          <p:nvPr/>
        </p:nvCxnSpPr>
        <p:spPr bwMode="auto">
          <a:xfrm flipV="1">
            <a:off x="990600" y="3911600"/>
            <a:ext cx="752475" cy="4603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3" name="Straight Connector 17"/>
          <p:cNvCxnSpPr>
            <a:cxnSpLocks noChangeShapeType="1"/>
          </p:cNvCxnSpPr>
          <p:nvPr/>
        </p:nvCxnSpPr>
        <p:spPr bwMode="auto">
          <a:xfrm flipV="1">
            <a:off x="2420938" y="1933575"/>
            <a:ext cx="504329" cy="26193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4" name="Straight Connector 19"/>
          <p:cNvCxnSpPr>
            <a:cxnSpLocks noChangeShapeType="1"/>
            <a:stCxn id="33829" idx="0"/>
          </p:cNvCxnSpPr>
          <p:nvPr/>
        </p:nvCxnSpPr>
        <p:spPr bwMode="auto">
          <a:xfrm flipH="1" flipV="1">
            <a:off x="3052763" y="2037556"/>
            <a:ext cx="263823" cy="610394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5" name="Straight Connector 21"/>
          <p:cNvCxnSpPr>
            <a:cxnSpLocks noChangeShapeType="1"/>
            <a:stCxn id="33828" idx="3"/>
          </p:cNvCxnSpPr>
          <p:nvPr/>
        </p:nvCxnSpPr>
        <p:spPr bwMode="auto">
          <a:xfrm flipV="1">
            <a:off x="2138363" y="1846262"/>
            <a:ext cx="615156" cy="174626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88" name="Line 60"/>
          <p:cNvSpPr>
            <a:spLocks noChangeShapeType="1"/>
          </p:cNvSpPr>
          <p:nvPr/>
        </p:nvSpPr>
        <p:spPr bwMode="auto">
          <a:xfrm>
            <a:off x="3952875" y="2265363"/>
            <a:ext cx="436563" cy="50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latin typeface="+mn-lt"/>
              <a:cs typeface="+mn-cs"/>
            </a:endParaRPr>
          </a:p>
        </p:txBody>
      </p:sp>
      <p:pic>
        <p:nvPicPr>
          <p:cNvPr id="3382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603375"/>
            <a:ext cx="19621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655763"/>
            <a:ext cx="730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67" y="2647950"/>
            <a:ext cx="7826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0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47" y="2305844"/>
            <a:ext cx="91281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1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990975"/>
            <a:ext cx="9128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2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278188"/>
            <a:ext cx="914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3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571750"/>
            <a:ext cx="914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4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4181475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5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500538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6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57530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7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500688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8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490855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9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65576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0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13398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1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66528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2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66700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3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67335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4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20065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5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43386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6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38290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7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732338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8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235575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9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2752725"/>
            <a:ext cx="6921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Extramural data: vaults</a:t>
            </a:r>
            <a:endParaRPr lang="en-GB" noProof="0" dirty="0">
              <a:solidFill>
                <a:srgbClr val="77C9F2"/>
              </a:solidFill>
              <a:latin typeface="+mj-lt"/>
            </a:endParaRPr>
          </a:p>
        </p:txBody>
      </p:sp>
      <p:cxnSp>
        <p:nvCxnSpPr>
          <p:cNvPr id="67" name="Straight Connector 21"/>
          <p:cNvCxnSpPr>
            <a:cxnSpLocks noChangeShapeType="1"/>
            <a:stCxn id="61" idx="3"/>
          </p:cNvCxnSpPr>
          <p:nvPr/>
        </p:nvCxnSpPr>
        <p:spPr bwMode="auto">
          <a:xfrm>
            <a:off x="2498403" y="1349839"/>
            <a:ext cx="255116" cy="253536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12529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>
                <a:solidFill>
                  <a:srgbClr val="77C9F2"/>
                </a:solidFill>
                <a:latin typeface="+mj-lt"/>
              </a:rPr>
              <a:t>Hubs &amp; </a:t>
            </a:r>
            <a:r>
              <a:rPr lang="fr-BE" dirty="0" err="1">
                <a:solidFill>
                  <a:srgbClr val="77C9F2"/>
                </a:solidFill>
                <a:latin typeface="+mj-lt"/>
              </a:rPr>
              <a:t>Metahub</a:t>
            </a:r>
            <a:endParaRPr lang="fr-BE" dirty="0">
              <a:solidFill>
                <a:srgbClr val="77C9F2"/>
              </a:solidFill>
              <a:latin typeface="+mj-lt"/>
            </a:endParaRPr>
          </a:p>
        </p:txBody>
      </p:sp>
      <p:graphicFrame>
        <p:nvGraphicFramePr>
          <p:cNvPr id="7" name="Chart 6"/>
          <p:cNvGraphicFramePr>
            <a:graphicFrameLocks noGrp="1" noChangeAspect="1"/>
          </p:cNvGraphicFramePr>
          <p:nvPr>
            <p:extLst/>
          </p:nvPr>
        </p:nvGraphicFramePr>
        <p:xfrm>
          <a:off x="611560" y="1196752"/>
          <a:ext cx="7879429" cy="5217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074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rgbClr val="77C9F2"/>
                </a:solidFill>
                <a:latin typeface="+mn-lt"/>
              </a:rPr>
              <a:t>Hubs &amp; </a:t>
            </a:r>
            <a:r>
              <a:rPr lang="fr-BE" dirty="0" err="1">
                <a:solidFill>
                  <a:srgbClr val="77C9F2"/>
                </a:solidFill>
                <a:latin typeface="+mn-lt"/>
              </a:rPr>
              <a:t>Metahub</a:t>
            </a:r>
            <a:endParaRPr lang="fr-BE" dirty="0">
              <a:latin typeface="+mn-lt"/>
            </a:endParaRPr>
          </a:p>
        </p:txBody>
      </p:sp>
      <p:graphicFrame>
        <p:nvGraphicFramePr>
          <p:cNvPr id="5" name="Chart 4"/>
          <p:cNvGraphicFramePr>
            <a:graphicFrameLocks noGrp="1" noChangeAspect="1"/>
          </p:cNvGraphicFramePr>
          <p:nvPr>
            <p:extLst/>
          </p:nvPr>
        </p:nvGraphicFramePr>
        <p:xfrm>
          <a:off x="827584" y="1484784"/>
          <a:ext cx="7511981" cy="490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969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rgbClr val="77C9F2"/>
                </a:solidFill>
                <a:latin typeface="+mn-lt"/>
              </a:rPr>
              <a:t>Hubs &amp; </a:t>
            </a:r>
            <a:r>
              <a:rPr lang="fr-BE" dirty="0" err="1">
                <a:solidFill>
                  <a:srgbClr val="77C9F2"/>
                </a:solidFill>
                <a:latin typeface="+mn-lt"/>
              </a:rPr>
              <a:t>Metahub</a:t>
            </a:r>
            <a:endParaRPr lang="fr-BE" dirty="0">
              <a:latin typeface="+mn-lt"/>
            </a:endParaRPr>
          </a:p>
        </p:txBody>
      </p:sp>
      <p:graphicFrame>
        <p:nvGraphicFramePr>
          <p:cNvPr id="6" name="Chart 5"/>
          <p:cNvGraphicFramePr>
            <a:graphicFrameLocks noGrp="1" noChangeAspect="1"/>
          </p:cNvGraphicFramePr>
          <p:nvPr>
            <p:extLst/>
          </p:nvPr>
        </p:nvGraphicFramePr>
        <p:xfrm>
          <a:off x="827584" y="1124744"/>
          <a:ext cx="7543394" cy="4930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270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rgbClr val="77C9F2"/>
                </a:solidFill>
                <a:latin typeface="+mn-lt"/>
              </a:rPr>
              <a:t>Hubs &amp; </a:t>
            </a:r>
            <a:r>
              <a:rPr lang="fr-BE" dirty="0" err="1">
                <a:solidFill>
                  <a:srgbClr val="77C9F2"/>
                </a:solidFill>
                <a:latin typeface="+mn-lt"/>
              </a:rPr>
              <a:t>Metahub</a:t>
            </a:r>
            <a:endParaRPr lang="fr-BE" dirty="0">
              <a:latin typeface="+mn-lt"/>
            </a:endParaRPr>
          </a:p>
        </p:txBody>
      </p:sp>
      <p:graphicFrame>
        <p:nvGraphicFramePr>
          <p:cNvPr id="5" name="Chart 4"/>
          <p:cNvGraphicFramePr>
            <a:graphicFrameLocks noGrp="1" noChangeAspect="1"/>
          </p:cNvGraphicFramePr>
          <p:nvPr>
            <p:extLst/>
          </p:nvPr>
        </p:nvGraphicFramePr>
        <p:xfrm>
          <a:off x="971600" y="1196752"/>
          <a:ext cx="7473154" cy="488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563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4400" b="1" dirty="0">
                <a:solidFill>
                  <a:srgbClr val="77C9F2"/>
                </a:solidFill>
                <a:latin typeface="+mj-lt"/>
              </a:rPr>
              <a:t>eHealth </a:t>
            </a:r>
            <a:r>
              <a:rPr lang="en-GB" sz="4400" b="1" dirty="0" smtClean="0"/>
              <a:t/>
            </a:r>
            <a:br>
              <a:rPr lang="en-GB" sz="4400" b="1" dirty="0" smtClean="0"/>
            </a:br>
            <a:r>
              <a:rPr lang="en-GB" sz="4400" b="1" dirty="0" smtClean="0"/>
              <a:t>Basic </a:t>
            </a:r>
            <a:r>
              <a:rPr lang="en-GB" sz="4400" b="1" dirty="0"/>
              <a:t>principles &amp; a</a:t>
            </a:r>
            <a:r>
              <a:rPr lang="en-GB" sz="4400" b="1" dirty="0" smtClean="0"/>
              <a:t>chievements</a:t>
            </a:r>
            <a:endParaRPr lang="en-GB" sz="4400" b="1" noProof="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1"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448319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Informed consent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Required condition for the exchange of health data: patient has given his informed consent to share his health data electronically</a:t>
            </a:r>
          </a:p>
          <a:p>
            <a:pPr lvl="1"/>
            <a:r>
              <a:rPr lang="en-GB" altLang="en-US" noProof="0" dirty="0" smtClean="0"/>
              <a:t>regulation has been approved by the various management and advisory bodies of the eHealth platform (</a:t>
            </a:r>
            <a:r>
              <a:rPr lang="en-GB" noProof="0" dirty="0" smtClean="0"/>
              <a:t>Consultation Committee with the users</a:t>
            </a:r>
            <a:r>
              <a:rPr lang="en-GB" altLang="en-US" noProof="0" dirty="0" smtClean="0"/>
              <a:t>, Board of Directors and  Information Security Committee)</a:t>
            </a:r>
          </a:p>
          <a:p>
            <a:pPr lvl="1"/>
            <a:r>
              <a:rPr lang="en-GB" noProof="0" dirty="0" smtClean="0"/>
              <a:t>only exchange between health care providers/institutions having a therapeutic/care relationship with the patient</a:t>
            </a:r>
          </a:p>
          <a:p>
            <a:pPr lvl="1"/>
            <a:r>
              <a:rPr lang="en-GB" noProof="0" dirty="0" smtClean="0"/>
              <a:t>registration of the consent by the patient himself or through his doctor, pharmacist, health fund or hospital</a:t>
            </a:r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705066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noProof="0" dirty="0" smtClean="0"/>
              <a:t>Informed consent</a:t>
            </a:r>
            <a:endParaRPr lang="en-GB" noProof="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noProof="0" dirty="0" smtClean="0"/>
              <a:t>Possibility to exclude a health care provider</a:t>
            </a:r>
          </a:p>
          <a:p>
            <a:pPr eaLnBrk="1" hangingPunct="1"/>
            <a:r>
              <a:rPr lang="en-GB" altLang="en-US" noProof="0" dirty="0" smtClean="0"/>
              <a:t>Possibility to withdraw the consent</a:t>
            </a:r>
          </a:p>
          <a:p>
            <a:pPr eaLnBrk="1" hangingPunct="1"/>
            <a:r>
              <a:rPr lang="en-GB" altLang="en-US" noProof="0" dirty="0" smtClean="0"/>
              <a:t>Possibility to modify his permission profile at any time, without any restrictions concerning the modifications</a:t>
            </a:r>
          </a:p>
          <a:p>
            <a:pPr eaLnBrk="1" hangingPunct="1"/>
            <a:r>
              <a:rPr lang="en-GB" altLang="en-US" noProof="0" dirty="0" smtClean="0"/>
              <a:t>Possibility to see who has entered or modified the informed consent</a:t>
            </a:r>
          </a:p>
          <a:p>
            <a:r>
              <a:rPr lang="en-GB" dirty="0" smtClean="0"/>
              <a:t>Permanent </a:t>
            </a:r>
            <a:r>
              <a:rPr lang="en-GB" dirty="0"/>
              <a:t>support to encourage the registration of </a:t>
            </a:r>
            <a:r>
              <a:rPr lang="fr-BE" dirty="0" err="1"/>
              <a:t>consents</a:t>
            </a:r>
            <a:endParaRPr lang="fr-BE" dirty="0"/>
          </a:p>
          <a:p>
            <a:pPr lvl="2"/>
            <a:r>
              <a:rPr lang="fr-BE" dirty="0" smtClean="0"/>
              <a:t>8.106.227 </a:t>
            </a:r>
            <a:r>
              <a:rPr lang="fr-BE" dirty="0" err="1"/>
              <a:t>consents</a:t>
            </a:r>
            <a:r>
              <a:rPr lang="fr-BE" dirty="0"/>
              <a:t> on 11/02/2019</a:t>
            </a:r>
          </a:p>
          <a:p>
            <a:pPr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  <a:p>
            <a:pPr lvl="1" eaLnBrk="1" hangingPunct="1"/>
            <a:endParaRPr lang="en-GB" altLang="en-US" noProof="0" dirty="0" smtClean="0"/>
          </a:p>
          <a:p>
            <a:pPr eaLnBrk="1" hangingPunct="1"/>
            <a:endParaRPr lang="en-GB" altLang="en-US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282754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Informed</a:t>
            </a:r>
            <a:r>
              <a:rPr lang="fr-BE" dirty="0" smtClean="0"/>
              <a:t> consent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fr-BE" smtClean="0"/>
          </a:p>
          <a:p>
            <a:pPr lvl="2"/>
            <a:endParaRPr lang="fr-BE" smtClean="0"/>
          </a:p>
          <a:p>
            <a:pPr lvl="2"/>
            <a:endParaRPr lang="fr-BE" smtClean="0"/>
          </a:p>
          <a:p>
            <a:endParaRPr lang="fr-BE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32</a:t>
            </a:fld>
            <a:r>
              <a:rPr lang="fr-BE" smtClean="0"/>
              <a:t> -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628800"/>
            <a:ext cx="6696744" cy="43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err="1" smtClean="0">
                <a:solidFill>
                  <a:srgbClr val="77C9F2"/>
                </a:solidFill>
                <a:latin typeface="+mj-lt"/>
              </a:rPr>
              <a:t>Informed</a:t>
            </a:r>
            <a:r>
              <a:rPr lang="fr-BE" dirty="0" smtClean="0">
                <a:solidFill>
                  <a:srgbClr val="77C9F2"/>
                </a:solidFill>
                <a:latin typeface="+mj-lt"/>
              </a:rPr>
              <a:t> consent</a:t>
            </a:r>
            <a:endParaRPr lang="fr-BE" dirty="0">
              <a:solidFill>
                <a:srgbClr val="77C9F2"/>
              </a:solidFill>
              <a:latin typeface="+mj-lt"/>
            </a:endParaRPr>
          </a:p>
        </p:txBody>
      </p:sp>
      <p:graphicFrame>
        <p:nvGraphicFramePr>
          <p:cNvPr id="7" name="Chart 6"/>
          <p:cNvGraphicFramePr>
            <a:graphicFrameLocks noGrp="1" noChangeAspect="1"/>
          </p:cNvGraphicFramePr>
          <p:nvPr>
            <p:extLst/>
          </p:nvPr>
        </p:nvGraphicFramePr>
        <p:xfrm>
          <a:off x="1259632" y="1844824"/>
          <a:ext cx="6854688" cy="4824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020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Therapeutic/care relationships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Definition: the relationship between a specific patient and one or more health care professionals involved in activities concerning diagnosis, prevention or care for the patient</a:t>
            </a:r>
          </a:p>
          <a:p>
            <a:r>
              <a:rPr lang="en-GB" noProof="0" dirty="0" smtClean="0"/>
              <a:t>Examples of evidence of a therapeutic/care relationship</a:t>
            </a:r>
          </a:p>
          <a:p>
            <a:pPr lvl="1"/>
            <a:r>
              <a:rPr lang="en-GB" noProof="0" dirty="0" smtClean="0"/>
              <a:t>establishment of a GMF with a GP  </a:t>
            </a:r>
          </a:p>
          <a:p>
            <a:pPr lvl="1"/>
            <a:r>
              <a:rPr lang="en-GB" noProof="0" dirty="0" smtClean="0"/>
              <a:t>consultation with an individual health care provider</a:t>
            </a:r>
          </a:p>
          <a:p>
            <a:pPr lvl="1"/>
            <a:r>
              <a:rPr lang="en-GB" noProof="0" dirty="0" smtClean="0"/>
              <a:t>hospitalization</a:t>
            </a:r>
          </a:p>
          <a:p>
            <a:pPr lvl="1"/>
            <a:r>
              <a:rPr lang="en-GB" noProof="0" dirty="0" smtClean="0"/>
              <a:t>supply of a medicinal product in a pharmacy </a:t>
            </a:r>
          </a:p>
          <a:p>
            <a:pPr lvl="1"/>
            <a:r>
              <a:rPr lang="en-GB" noProof="0" dirty="0" smtClean="0"/>
              <a:t>…</a:t>
            </a:r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8155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Access matrix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40768"/>
            <a:ext cx="8924301" cy="46085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357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noProof="0" smtClean="0"/>
              <a:t>www.ehealth.fgov.be/ehealthplatform/nl/reglementen</a:t>
            </a:r>
            <a:endParaRPr lang="en-GB" sz="2800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GB" noProof="0" smtClean="0"/>
          </a:p>
          <a:p>
            <a:pPr lvl="1"/>
            <a:endParaRPr lang="en-GB" noProof="0" smtClean="0"/>
          </a:p>
          <a:p>
            <a:endParaRPr lang="en-GB" noProof="0" smtClean="0"/>
          </a:p>
          <a:p>
            <a:endParaRPr lang="en-GB" noProof="0" smtClean="0"/>
          </a:p>
          <a:p>
            <a:pPr lvl="2"/>
            <a:endParaRPr lang="en-GB" noProof="0" smtClean="0"/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 smtClean="0"/>
          </a:p>
          <a:p>
            <a:pPr lvl="1"/>
            <a:endParaRPr lang="en-GB" noProof="0" smtClean="0"/>
          </a:p>
          <a:p>
            <a:endParaRPr lang="en-GB" noProof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68760"/>
            <a:ext cx="7522972" cy="49842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606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>
                <a:solidFill>
                  <a:srgbClr val="087670"/>
                </a:solidFill>
              </a:rPr>
              <a:t>eHealth</a:t>
            </a:r>
            <a:r>
              <a:rPr lang="en-GB" noProof="0" dirty="0" err="1" smtClean="0"/>
              <a:t>Box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CoBRHA</a:t>
            </a:r>
            <a:r>
              <a:rPr lang="en-GB" noProof="0" dirty="0" smtClean="0"/>
              <a:t> </a:t>
            </a:r>
            <a:r>
              <a:rPr lang="en-GB" dirty="0" smtClean="0"/>
              <a:t>and</a:t>
            </a:r>
            <a:r>
              <a:rPr lang="en-GB" noProof="0" dirty="0" smtClean="0"/>
              <a:t> UPPAD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>
                <a:solidFill>
                  <a:srgbClr val="087670"/>
                </a:solidFill>
              </a:rPr>
              <a:t>eHealth</a:t>
            </a:r>
            <a:r>
              <a:rPr lang="en-GB" dirty="0" err="1" smtClean="0"/>
              <a:t>Box</a:t>
            </a:r>
            <a:endParaRPr lang="en-GB" dirty="0" smtClean="0"/>
          </a:p>
          <a:p>
            <a:pPr lvl="1"/>
            <a:r>
              <a:rPr lang="en-GB" dirty="0"/>
              <a:t>e</a:t>
            </a:r>
            <a:r>
              <a:rPr lang="en-GB" dirty="0" smtClean="0"/>
              <a:t>nables </a:t>
            </a:r>
            <a:r>
              <a:rPr lang="en-GB" dirty="0"/>
              <a:t>secure </a:t>
            </a:r>
            <a:r>
              <a:rPr lang="en-GB" dirty="0" err="1"/>
              <a:t>asynchronic</a:t>
            </a:r>
            <a:r>
              <a:rPr lang="en-GB" dirty="0"/>
              <a:t> electronic communication of medical and confidential information between health care </a:t>
            </a:r>
            <a:r>
              <a:rPr lang="en-GB" dirty="0" smtClean="0"/>
              <a:t>actors</a:t>
            </a:r>
            <a:endParaRPr lang="en-GB" dirty="0"/>
          </a:p>
          <a:p>
            <a:pPr lvl="1"/>
            <a:r>
              <a:rPr lang="en-GB" dirty="0" smtClean="0"/>
              <a:t>g</a:t>
            </a:r>
            <a:r>
              <a:rPr lang="en-GB" noProof="0" dirty="0" err="1" smtClean="0"/>
              <a:t>enerally</a:t>
            </a:r>
            <a:r>
              <a:rPr lang="en-GB" noProof="0" dirty="0" smtClean="0"/>
              <a:t> used by health care </a:t>
            </a:r>
            <a:r>
              <a:rPr lang="en-GB" dirty="0" smtClean="0"/>
              <a:t>actors registered </a:t>
            </a:r>
            <a:r>
              <a:rPr lang="en-GB" noProof="0" dirty="0" smtClean="0"/>
              <a:t>in </a:t>
            </a:r>
            <a:r>
              <a:rPr lang="en-GB" noProof="0" dirty="0" err="1" smtClean="0"/>
              <a:t>CoBRHA</a:t>
            </a:r>
            <a:endParaRPr lang="en-GB" noProof="0" dirty="0" smtClean="0"/>
          </a:p>
          <a:p>
            <a:r>
              <a:rPr lang="en-GB" noProof="0" dirty="0" err="1" smtClean="0"/>
              <a:t>CoBHRA</a:t>
            </a:r>
            <a:endParaRPr lang="en-GB" noProof="0" dirty="0" smtClean="0"/>
          </a:p>
          <a:p>
            <a:pPr lvl="1"/>
            <a:r>
              <a:rPr lang="en-GB" noProof="0" dirty="0" smtClean="0"/>
              <a:t>common database with information about health care providers and care institutions</a:t>
            </a:r>
          </a:p>
          <a:p>
            <a:r>
              <a:rPr lang="en-GB" noProof="0" dirty="0" smtClean="0"/>
              <a:t>UPPAD</a:t>
            </a:r>
          </a:p>
          <a:p>
            <a:pPr lvl="1"/>
            <a:r>
              <a:rPr lang="en-GB" noProof="0" dirty="0" smtClean="0"/>
              <a:t>enables health care actors to consult / modify / complete specific information themselves</a:t>
            </a:r>
          </a:p>
          <a:p>
            <a:pPr lvl="2"/>
            <a:r>
              <a:rPr lang="en-GB" noProof="0" dirty="0" smtClean="0"/>
              <a:t>unique electronic counter (UPPAD)</a:t>
            </a:r>
          </a:p>
          <a:p>
            <a:pPr lvl="2"/>
            <a:r>
              <a:rPr lang="en-GB" noProof="0" dirty="0" smtClean="0"/>
              <a:t>address book (</a:t>
            </a:r>
            <a:r>
              <a:rPr lang="en-GB" noProof="0" dirty="0" err="1" smtClean="0"/>
              <a:t>CoBRHA</a:t>
            </a:r>
            <a:r>
              <a:rPr lang="en-GB" noProof="0" dirty="0" smtClean="0"/>
              <a:t> database)</a:t>
            </a:r>
          </a:p>
          <a:p>
            <a:pPr lvl="1"/>
            <a:endParaRPr lang="en-GB" noProof="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396446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>
                <a:solidFill>
                  <a:srgbClr val="087670"/>
                </a:solidFill>
              </a:rPr>
              <a:t>eHealth</a:t>
            </a:r>
            <a:r>
              <a:rPr lang="en-GB" noProof="0" dirty="0" err="1" smtClean="0"/>
              <a:t>Box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/>
          </a:p>
          <a:p>
            <a:pPr lvl="1"/>
            <a:endParaRPr lang="en-GB" noProof="0" dirty="0" smtClean="0">
              <a:sym typeface="Arial" charset="0"/>
            </a:endParaRPr>
          </a:p>
          <a:p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2" name="TextBox 1"/>
          <p:cNvSpPr txBox="1"/>
          <p:nvPr/>
        </p:nvSpPr>
        <p:spPr>
          <a:xfrm>
            <a:off x="6156176" y="59492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on 26/11/2018</a:t>
            </a:r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873" y="1353132"/>
            <a:ext cx="5700254" cy="415173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33512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>
                <a:solidFill>
                  <a:srgbClr val="087670"/>
                </a:solidFill>
              </a:rPr>
              <a:t>eHealth</a:t>
            </a:r>
            <a:r>
              <a:rPr lang="en-GB" noProof="0" dirty="0" err="1" smtClean="0"/>
              <a:t>Box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Address book</a:t>
            </a:r>
          </a:p>
          <a:p>
            <a:pPr lvl="1"/>
            <a:r>
              <a:rPr lang="en-GB" noProof="0" dirty="0" smtClean="0"/>
              <a:t>allows senders of messages to health care providers to decide which channel type and which information are the most appropriate</a:t>
            </a:r>
          </a:p>
          <a:p>
            <a:pPr lvl="2"/>
            <a:r>
              <a:rPr lang="en-GB" noProof="0" dirty="0" smtClean="0"/>
              <a:t>for communicating medical data &gt; mandatory use of </a:t>
            </a:r>
            <a:r>
              <a:rPr lang="en-GB" noProof="0" dirty="0" err="1" smtClean="0">
                <a:solidFill>
                  <a:srgbClr val="087670"/>
                </a:solidFill>
              </a:rPr>
              <a:t>eHealth</a:t>
            </a:r>
            <a:r>
              <a:rPr lang="en-GB" noProof="0" dirty="0" err="1" smtClean="0"/>
              <a:t>Box</a:t>
            </a:r>
            <a:endParaRPr lang="en-GB" noProof="0" dirty="0" smtClean="0"/>
          </a:p>
          <a:p>
            <a:pPr lvl="2"/>
            <a:r>
              <a:rPr lang="en-GB" noProof="0" dirty="0" smtClean="0"/>
              <a:t>for communicating administrative data (internship, recognition…) &gt; using a regular e-mail address allowed and if no data available &gt; shipment by mail (paper)</a:t>
            </a:r>
          </a:p>
          <a:p>
            <a:pPr lvl="2"/>
            <a:r>
              <a:rPr lang="en-GB" noProof="0" dirty="0" smtClean="0"/>
              <a:t>available address book data comes from </a:t>
            </a:r>
            <a:r>
              <a:rPr lang="en-GB" noProof="0" dirty="0" err="1" smtClean="0"/>
              <a:t>CoBRHA</a:t>
            </a:r>
            <a:endParaRPr lang="en-GB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683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Roadmaps on eHealth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noProof="0" smtClean="0"/>
              <a:t>2012: round table was organized on the further digitization of the health care sector</a:t>
            </a:r>
          </a:p>
          <a:p>
            <a:pPr lvl="1"/>
            <a:r>
              <a:rPr lang="en-GB" noProof="0" smtClean="0"/>
              <a:t>about 300 people in the sector participated  </a:t>
            </a:r>
          </a:p>
          <a:p>
            <a:pPr lvl="1"/>
            <a:r>
              <a:rPr lang="en-GB" noProof="0" smtClean="0"/>
              <a:t>a </a:t>
            </a:r>
            <a:r>
              <a:rPr lang="en-GB" smtClean="0"/>
              <a:t>concrete</a:t>
            </a:r>
            <a:r>
              <a:rPr lang="en-GB" noProof="0" smtClean="0"/>
              <a:t> eHealth action plan was drawn up for 5 years: roadmap 2013-2018</a:t>
            </a:r>
          </a:p>
          <a:p>
            <a:r>
              <a:rPr lang="en-GB" noProof="0" smtClean="0"/>
              <a:t>2015 &gt; update: roadmap 2.0 (2015-2018)</a:t>
            </a:r>
          </a:p>
          <a:p>
            <a:pPr lvl="1"/>
            <a:r>
              <a:rPr lang="en-GB" noProof="0" smtClean="0"/>
              <a:t>20 action areas with concrete objectives </a:t>
            </a:r>
          </a:p>
          <a:p>
            <a:r>
              <a:rPr lang="en-GB" noProof="0" smtClean="0"/>
              <a:t>2019 &gt; roadmap 3.0 (2019-2021) </a:t>
            </a:r>
            <a:r>
              <a:rPr lang="en-GB" smtClean="0"/>
              <a:t>has been elaborated</a:t>
            </a:r>
            <a:r>
              <a:rPr lang="en-GB" noProof="0" smtClean="0"/>
              <a:t> with a focus on, amongst others</a:t>
            </a:r>
          </a:p>
          <a:p>
            <a:pPr lvl="1"/>
            <a:r>
              <a:rPr lang="en-GB" noProof="0" smtClean="0"/>
              <a:t>operational excellence: availability, performance, quality, chain supervision, usability, training…  </a:t>
            </a:r>
          </a:p>
          <a:p>
            <a:pPr lvl="1"/>
            <a:r>
              <a:rPr lang="en-GB" noProof="0" smtClean="0"/>
              <a:t>applications for citizens</a:t>
            </a:r>
          </a:p>
          <a:p>
            <a:pPr lvl="1"/>
            <a:r>
              <a:rPr lang="en-GB" noProof="0" smtClean="0"/>
              <a:t>support for innovation</a:t>
            </a:r>
          </a:p>
          <a:p>
            <a:pPr lvl="1"/>
            <a:r>
              <a:rPr lang="en-GB" noProof="0" smtClean="0"/>
              <a:t>international standards &amp; terminology </a:t>
            </a:r>
          </a:p>
          <a:p>
            <a:pPr lvl="1"/>
            <a:r>
              <a:rPr lang="en-GB" noProof="0" smtClean="0"/>
              <a:t>…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84724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UPPAD</a:t>
            </a:r>
            <a:endParaRPr lang="en-GB" noProof="0" dirty="0">
              <a:solidFill>
                <a:srgbClr val="77C9F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9" y="1268760"/>
            <a:ext cx="8405683" cy="448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933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UPPAD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UPPAD → Unique Portal for Professionals for Administrative Data</a:t>
            </a:r>
          </a:p>
          <a:p>
            <a:endParaRPr lang="en-GB" noProof="0" dirty="0" smtClean="0"/>
          </a:p>
          <a:p>
            <a:r>
              <a:rPr lang="en-GB" noProof="0" dirty="0" smtClean="0"/>
              <a:t>Central hub (website) where individual health care providers can consult their administrative data (e.g. visa, recognition…) that are known to government bodies (authentic sources)</a:t>
            </a:r>
          </a:p>
          <a:p>
            <a:endParaRPr lang="en-GB" noProof="0" dirty="0" smtClean="0"/>
          </a:p>
          <a:p>
            <a:r>
              <a:rPr lang="en-GB" noProof="0" dirty="0" smtClean="0"/>
              <a:t>Information coming from </a:t>
            </a:r>
            <a:r>
              <a:rPr lang="en-GB" noProof="0" dirty="0" err="1" smtClean="0"/>
              <a:t>CoBRHA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379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UPPAD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noProof="0" dirty="0" smtClean="0"/>
              <a:t>Possibility to modify specific Authentic Source data yourself (being a health care provider) using underlying applications</a:t>
            </a:r>
          </a:p>
          <a:p>
            <a:endParaRPr lang="en-GB" noProof="0" dirty="0" smtClean="0"/>
          </a:p>
          <a:p>
            <a:r>
              <a:rPr lang="en-GB" noProof="0" dirty="0" smtClean="0"/>
              <a:t>Possibility to start up administrative processes electronically (e.g. recognition request) or consult information pages (e.g. procedures on the FPS Public Health website)</a:t>
            </a:r>
          </a:p>
          <a:p>
            <a:endParaRPr lang="en-GB" noProof="0" dirty="0" smtClean="0"/>
          </a:p>
          <a:p>
            <a:r>
              <a:rPr lang="en-GB" noProof="0" dirty="0" smtClean="0"/>
              <a:t>UPPAD will not replace applications/procedures that currently exist in various ‘authentic sources’</a:t>
            </a:r>
          </a:p>
          <a:p>
            <a:endParaRPr lang="en-GB" noProof="0" dirty="0" smtClean="0"/>
          </a:p>
          <a:p>
            <a:r>
              <a:rPr lang="en-GB" noProof="0" dirty="0" smtClean="0"/>
              <a:t>Health care providers cannot update information directly in UPPAD</a:t>
            </a:r>
          </a:p>
          <a:p>
            <a:pPr lvl="1"/>
            <a:r>
              <a:rPr lang="en-GB" noProof="0" dirty="0" smtClean="0"/>
              <a:t>UPPAD merely forwards health care providers to the right application / information available in the authentic sources (= gateway only)</a:t>
            </a:r>
          </a:p>
          <a:p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600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Electronic prescribing (</a:t>
            </a:r>
            <a:r>
              <a:rPr lang="en-GB" noProof="0" dirty="0" err="1" smtClean="0"/>
              <a:t>Recip</a:t>
            </a:r>
            <a:r>
              <a:rPr lang="en-GB" noProof="0" dirty="0" smtClean="0"/>
              <a:t>-e)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 smtClean="0"/>
              <a:t>Current situation</a:t>
            </a:r>
          </a:p>
          <a:p>
            <a:pPr lvl="1"/>
            <a:r>
              <a:rPr lang="en-GB" noProof="0" dirty="0" smtClean="0"/>
              <a:t>physician, dentist or midwife who prescribes medication electronically (via software package and the </a:t>
            </a:r>
            <a:r>
              <a:rPr lang="en-GB" noProof="0" dirty="0" err="1" smtClean="0"/>
              <a:t>Recip</a:t>
            </a:r>
            <a:r>
              <a:rPr lang="en-GB" noProof="0" dirty="0" smtClean="0"/>
              <a:t>-e service) gives his patient a ‘proof of e-prescribing’ containing a barcode </a:t>
            </a:r>
          </a:p>
          <a:p>
            <a:pPr lvl="1"/>
            <a:r>
              <a:rPr lang="en-GB" noProof="0" dirty="0" smtClean="0"/>
              <a:t>by scanning the barcode the pharmacist can download the electronic prescription </a:t>
            </a:r>
            <a:r>
              <a:rPr lang="en-GB" noProof="0" dirty="0" smtClean="0">
                <a:sym typeface="Wingdings" panose="05000000000000000000" pitchFamily="2" charset="2"/>
              </a:rPr>
              <a:t></a:t>
            </a:r>
            <a:r>
              <a:rPr lang="en-GB" noProof="0" dirty="0" smtClean="0"/>
              <a:t> only the electronic prescription has legal value</a:t>
            </a:r>
          </a:p>
          <a:p>
            <a:r>
              <a:rPr lang="en-GB" noProof="0" dirty="0" smtClean="0"/>
              <a:t>Future situation</a:t>
            </a:r>
          </a:p>
          <a:p>
            <a:pPr lvl="1"/>
            <a:r>
              <a:rPr lang="en-GB" noProof="0" dirty="0" smtClean="0"/>
              <a:t>no ‘proof of e-prescribing’ anymore</a:t>
            </a:r>
          </a:p>
          <a:p>
            <a:pPr lvl="1"/>
            <a:r>
              <a:rPr lang="en-GB" noProof="0" dirty="0" smtClean="0"/>
              <a:t>authentication of the patient at the pharmacy</a:t>
            </a:r>
          </a:p>
          <a:p>
            <a:pPr lvl="1"/>
            <a:r>
              <a:rPr lang="en-GB" noProof="0" dirty="0" smtClean="0"/>
              <a:t>pharmacist and patient have electronic access to all pending electronic descriptions of the patient</a:t>
            </a:r>
          </a:p>
          <a:p>
            <a:endParaRPr lang="en-GB" noProof="0" dirty="0" smtClean="0"/>
          </a:p>
          <a:p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3435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Electronic prescribing (</a:t>
            </a:r>
            <a:r>
              <a:rPr lang="en-GB" noProof="0" dirty="0" err="1" smtClean="0"/>
              <a:t>Recip</a:t>
            </a:r>
            <a:r>
              <a:rPr lang="en-GB" noProof="0" dirty="0" smtClean="0"/>
              <a:t>-e)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0" dirty="0" smtClean="0"/>
              <a:t>Advantages for pharmacists </a:t>
            </a:r>
          </a:p>
          <a:p>
            <a:pPr lvl="1"/>
            <a:r>
              <a:rPr lang="en-GB" noProof="0" dirty="0" smtClean="0"/>
              <a:t>easily download the prescription </a:t>
            </a:r>
          </a:p>
          <a:p>
            <a:pPr lvl="1"/>
            <a:r>
              <a:rPr lang="en-GB" noProof="0" dirty="0" smtClean="0"/>
              <a:t>know the reimbursement level of the prescribed medicine</a:t>
            </a:r>
          </a:p>
          <a:p>
            <a:pPr lvl="1"/>
            <a:r>
              <a:rPr lang="en-GB" noProof="0" dirty="0" smtClean="0"/>
              <a:t>send feedback to the prescriber</a:t>
            </a:r>
          </a:p>
          <a:p>
            <a:r>
              <a:rPr lang="en-GB" noProof="0" dirty="0" smtClean="0"/>
              <a:t>Advantages for prescribers/health care providers</a:t>
            </a:r>
          </a:p>
          <a:p>
            <a:pPr lvl="1"/>
            <a:r>
              <a:rPr lang="en-GB" noProof="0" dirty="0" smtClean="0"/>
              <a:t>draw up, consult, send and if needed modify prescriptions that haven’t been provided yet</a:t>
            </a:r>
          </a:p>
          <a:p>
            <a:pPr lvl="1"/>
            <a:r>
              <a:rPr lang="en-GB" noProof="0" dirty="0" smtClean="0"/>
              <a:t>delete a prescription that hasn’t been provided yet (if he justifies his decision) </a:t>
            </a:r>
          </a:p>
          <a:p>
            <a:pPr lvl="1"/>
            <a:r>
              <a:rPr lang="en-GB" noProof="0" dirty="0" smtClean="0"/>
              <a:t>receive feedback from the health care provider (pharmacist, physiotherapist, nurse)</a:t>
            </a:r>
          </a:p>
          <a:p>
            <a:r>
              <a:rPr lang="en-GB" noProof="0" dirty="0" smtClean="0"/>
              <a:t>Advantages for patients</a:t>
            </a:r>
          </a:p>
          <a:p>
            <a:pPr lvl="1"/>
            <a:r>
              <a:rPr lang="en-GB" noProof="0" dirty="0" smtClean="0"/>
              <a:t>consult his prescriptions via secure internet access </a:t>
            </a:r>
          </a:p>
          <a:p>
            <a:pPr lvl="1"/>
            <a:r>
              <a:rPr lang="en-GB" noProof="0" dirty="0" smtClean="0"/>
              <a:t>delete prescriptions which he finds to be useless</a:t>
            </a:r>
          </a:p>
          <a:p>
            <a:endParaRPr lang="en-GB" noProof="0" dirty="0" smtClean="0"/>
          </a:p>
          <a:p>
            <a:pPr lvl="2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826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Electronic prescribing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A ‘protocol for the electronic prescription of drugs to ambulatory patients’ describes the conditions and situations allowing the use of paper prescriptions due to force majeure, e.g.</a:t>
            </a:r>
          </a:p>
          <a:p>
            <a:pPr lvl="1"/>
            <a:r>
              <a:rPr lang="en-GB" noProof="0" dirty="0" smtClean="0"/>
              <a:t>the urgent need of medical assistance is indisputable</a:t>
            </a:r>
          </a:p>
          <a:p>
            <a:pPr lvl="1"/>
            <a:r>
              <a:rPr lang="en-GB" noProof="0" dirty="0" smtClean="0"/>
              <a:t>the prescriber is a foreign citizen without a NISS (or </a:t>
            </a:r>
            <a:r>
              <a:rPr lang="en-GB" noProof="0" dirty="0" err="1" smtClean="0"/>
              <a:t>bis</a:t>
            </a:r>
            <a:r>
              <a:rPr lang="en-GB" noProof="0" dirty="0" smtClean="0"/>
              <a:t>) number</a:t>
            </a:r>
          </a:p>
          <a:p>
            <a:pPr lvl="1"/>
            <a:r>
              <a:rPr lang="en-GB" noProof="0" dirty="0" smtClean="0"/>
              <a:t>the patient is a foreign citizen without a NISS (or </a:t>
            </a:r>
            <a:r>
              <a:rPr lang="en-GB" noProof="0" dirty="0" err="1" smtClean="0"/>
              <a:t>bis</a:t>
            </a:r>
            <a:r>
              <a:rPr lang="en-GB" noProof="0" dirty="0" smtClean="0"/>
              <a:t>) number</a:t>
            </a:r>
          </a:p>
          <a:p>
            <a:pPr lvl="1"/>
            <a:r>
              <a:rPr lang="en-GB" noProof="0" dirty="0" smtClean="0"/>
              <a:t>the patient is a </a:t>
            </a:r>
            <a:r>
              <a:rPr lang="en-GB" noProof="0" dirty="0" err="1" smtClean="0"/>
              <a:t>newborn</a:t>
            </a:r>
            <a:r>
              <a:rPr lang="en-GB" noProof="0" dirty="0" smtClean="0"/>
              <a:t> waiting for a NISS number</a:t>
            </a:r>
          </a:p>
          <a:p>
            <a:pPr lvl="1"/>
            <a:r>
              <a:rPr lang="en-GB" noProof="0" dirty="0" err="1" smtClean="0"/>
              <a:t>etc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03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Electronic prescribing</a:t>
            </a:r>
            <a:endParaRPr lang="fr-B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nl-BE" smtClean="0"/>
          </a:p>
          <a:p>
            <a:endParaRPr lang="nl-BE" smtClean="0"/>
          </a:p>
          <a:p>
            <a:endParaRPr lang="nl-BE" smtClean="0"/>
          </a:p>
          <a:p>
            <a:pPr lvl="2"/>
            <a:endParaRPr lang="nl-BE" smtClean="0"/>
          </a:p>
          <a:p>
            <a:endParaRPr lang="nl-BE" smtClean="0"/>
          </a:p>
          <a:p>
            <a:endParaRPr lang="nl-BE" smtClean="0"/>
          </a:p>
          <a:p>
            <a:endParaRPr lang="nl-BE" smtClean="0"/>
          </a:p>
          <a:p>
            <a:endParaRPr lang="nl-BE" smtClean="0"/>
          </a:p>
          <a:p>
            <a:pPr lvl="1"/>
            <a:endParaRPr lang="nl-BE" smtClean="0"/>
          </a:p>
          <a:p>
            <a:endParaRPr lang="nl-B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844824"/>
            <a:ext cx="7199710" cy="41141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966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Electronic prescribing</a:t>
            </a:r>
            <a:endParaRPr lang="fr-B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nl-BE" smtClean="0"/>
          </a:p>
          <a:p>
            <a:endParaRPr lang="nl-BE" smtClean="0"/>
          </a:p>
          <a:p>
            <a:endParaRPr lang="nl-BE" smtClean="0"/>
          </a:p>
          <a:p>
            <a:pPr lvl="2"/>
            <a:endParaRPr lang="nl-BE" smtClean="0"/>
          </a:p>
          <a:p>
            <a:endParaRPr lang="nl-BE" smtClean="0"/>
          </a:p>
          <a:p>
            <a:endParaRPr lang="nl-BE" smtClean="0"/>
          </a:p>
          <a:p>
            <a:endParaRPr lang="nl-BE" smtClean="0"/>
          </a:p>
          <a:p>
            <a:endParaRPr lang="nl-BE" smtClean="0"/>
          </a:p>
          <a:p>
            <a:pPr lvl="1"/>
            <a:endParaRPr lang="nl-BE" smtClean="0"/>
          </a:p>
          <a:p>
            <a:endParaRPr lang="nl-B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700808"/>
            <a:ext cx="7427656" cy="446449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85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noProof="0" dirty="0" smtClean="0"/>
              <a:t>PARIS</a:t>
            </a:r>
            <a:r>
              <a:rPr lang="en-GB" sz="2800" noProof="0" dirty="0" smtClean="0"/>
              <a:t/>
            </a:r>
            <a:br>
              <a:rPr lang="en-GB" sz="2800" noProof="0" dirty="0" smtClean="0"/>
            </a:br>
            <a:r>
              <a:rPr lang="en-GB" sz="2800" noProof="0" dirty="0" smtClean="0"/>
              <a:t>Prescription &amp; </a:t>
            </a:r>
            <a:r>
              <a:rPr lang="en-GB" sz="2800" noProof="0" dirty="0" err="1" smtClean="0"/>
              <a:t>Autorisation</a:t>
            </a:r>
            <a:r>
              <a:rPr lang="en-GB" sz="2800" noProof="0" dirty="0" smtClean="0"/>
              <a:t> Requesting Information System</a:t>
            </a:r>
            <a:endParaRPr lang="en-GB" sz="2800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Free web application made available by software providers at INAMI’s request</a:t>
            </a:r>
          </a:p>
          <a:p>
            <a:pPr lvl="1"/>
            <a:r>
              <a:rPr lang="en-GB" noProof="0" dirty="0" smtClean="0"/>
              <a:t>offering minimal service to prescribers for delivering electronic prescriptions outside the Electronic Medical File</a:t>
            </a:r>
          </a:p>
          <a:p>
            <a:pPr lvl="1"/>
            <a:r>
              <a:rPr lang="en-GB" noProof="0" dirty="0" smtClean="0"/>
              <a:t>as an online service on the </a:t>
            </a:r>
            <a:r>
              <a:rPr lang="en-GB" noProof="0" dirty="0" smtClean="0">
                <a:solidFill>
                  <a:srgbClr val="087670"/>
                </a:solidFill>
              </a:rPr>
              <a:t>eHealth</a:t>
            </a:r>
            <a:r>
              <a:rPr lang="en-GB" noProof="0" dirty="0" smtClean="0"/>
              <a:t> portal, with strong authentication</a:t>
            </a:r>
          </a:p>
          <a:p>
            <a:pPr lvl="1"/>
            <a:r>
              <a:rPr lang="en-GB" noProof="0" dirty="0" smtClean="0"/>
              <a:t>no interaction with the electronic </a:t>
            </a:r>
            <a:r>
              <a:rPr lang="en-GB" dirty="0"/>
              <a:t>m</a:t>
            </a:r>
            <a:r>
              <a:rPr lang="en-GB" noProof="0" dirty="0" err="1" smtClean="0"/>
              <a:t>edical</a:t>
            </a:r>
            <a:r>
              <a:rPr lang="en-GB" noProof="0" dirty="0" smtClean="0"/>
              <a:t> file or other data sharing systems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1173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noProof="0" dirty="0" smtClean="0"/>
              <a:t>PARIS</a:t>
            </a:r>
            <a:r>
              <a:rPr lang="en-GB" sz="2800" noProof="0" dirty="0" smtClean="0"/>
              <a:t/>
            </a:r>
            <a:br>
              <a:rPr lang="en-GB" sz="2800" noProof="0" dirty="0" smtClean="0"/>
            </a:br>
            <a:r>
              <a:rPr lang="en-GB" sz="2800" noProof="0" dirty="0" smtClean="0"/>
              <a:t>Prescription &amp; </a:t>
            </a:r>
            <a:r>
              <a:rPr lang="en-GB" sz="2800" noProof="0" dirty="0" err="1" smtClean="0"/>
              <a:t>Autorisation</a:t>
            </a:r>
            <a:r>
              <a:rPr lang="en-GB" sz="2800" noProof="0" dirty="0" smtClean="0"/>
              <a:t> Requesting Information System</a:t>
            </a:r>
            <a:endParaRPr lang="en-GB" sz="2800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Target groups</a:t>
            </a:r>
          </a:p>
          <a:p>
            <a:pPr lvl="1"/>
            <a:r>
              <a:rPr lang="en-GB" noProof="0" dirty="0" smtClean="0"/>
              <a:t>prescribers (temporarily) not having access to the software for managing patient records, or to the hospital’s ICT systems </a:t>
            </a:r>
          </a:p>
          <a:p>
            <a:pPr lvl="1"/>
            <a:r>
              <a:rPr lang="en-GB" noProof="0" dirty="0" smtClean="0"/>
              <a:t>prescribers not having any software (yet) for managing electronic medical </a:t>
            </a:r>
            <a:r>
              <a:rPr lang="en-GB" dirty="0"/>
              <a:t>f</a:t>
            </a:r>
            <a:r>
              <a:rPr lang="en-GB" noProof="0" dirty="0" err="1" smtClean="0"/>
              <a:t>iles</a:t>
            </a:r>
            <a:endParaRPr lang="en-GB" noProof="0" dirty="0" smtClean="0"/>
          </a:p>
          <a:p>
            <a:pPr lvl="2"/>
            <a:r>
              <a:rPr lang="en-GB" noProof="0" dirty="0" smtClean="0"/>
              <a:t>some specialist categories</a:t>
            </a:r>
          </a:p>
          <a:p>
            <a:pPr lvl="2"/>
            <a:r>
              <a:rPr lang="en-GB" noProof="0" dirty="0" smtClean="0"/>
              <a:t>occasional prescribers (limited practice only, or no longer medical practitioner in the classic sense – working for insurance companies, administrations, educational organizations, clinical biologists, anatomist-pathologists…)</a:t>
            </a:r>
          </a:p>
          <a:p>
            <a:pPr lvl="2"/>
            <a:r>
              <a:rPr lang="en-GB" noProof="0" dirty="0" smtClean="0"/>
              <a:t>older prescribers at the end of their career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215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Roadmap eHealth 2.0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907704" y="980728"/>
            <a:ext cx="5598823" cy="5419081"/>
            <a:chOff x="1691680" y="476672"/>
            <a:chExt cx="5958863" cy="58511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1680" y="476672"/>
              <a:ext cx="5840598" cy="23382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1680" y="2768313"/>
              <a:ext cx="5958863" cy="24574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1680" y="5085184"/>
              <a:ext cx="5853776" cy="1242617"/>
            </a:xfrm>
            <a:prstGeom prst="rect">
              <a:avLst/>
            </a:prstGeom>
          </p:spPr>
        </p:pic>
      </p:grp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52625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MyCareNet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err="1" smtClean="0"/>
              <a:t>MyCareNet</a:t>
            </a:r>
            <a:r>
              <a:rPr lang="en-GB" noProof="0" dirty="0" smtClean="0"/>
              <a:t> &gt; several applications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 smtClean="0"/>
              <a:t>electronic consultation of insurance status by health care providers and institutions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 smtClean="0"/>
              <a:t>electronic transfer of third-party invoicing by health care providers and institutions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 smtClean="0"/>
              <a:t>medical-administrative flows for the home care sector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 smtClean="0"/>
              <a:t>electronic transfer of medical certificates given by health care providers to insurance companies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9869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MyCareNet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noProof="0" dirty="0" err="1" smtClean="0"/>
              <a:t>MyCareNet</a:t>
            </a:r>
            <a:r>
              <a:rPr lang="en-GB" noProof="0" dirty="0" smtClean="0"/>
              <a:t> ‘Insurance status’</a:t>
            </a:r>
          </a:p>
          <a:p>
            <a:pPr lvl="1"/>
            <a:r>
              <a:rPr lang="en-GB" noProof="0" dirty="0" smtClean="0"/>
              <a:t>goal</a:t>
            </a:r>
          </a:p>
          <a:p>
            <a:pPr lvl="2"/>
            <a:r>
              <a:rPr lang="en-GB" noProof="0" dirty="0" smtClean="0"/>
              <a:t>enable individual providers and institutions to check insurance information about their patients</a:t>
            </a:r>
          </a:p>
          <a:p>
            <a:pPr lvl="1"/>
            <a:r>
              <a:rPr lang="en-GB" noProof="0" dirty="0" smtClean="0"/>
              <a:t>features</a:t>
            </a:r>
          </a:p>
          <a:p>
            <a:pPr lvl="2"/>
            <a:r>
              <a:rPr lang="en-GB" noProof="0" dirty="0" smtClean="0"/>
              <a:t>request insurance information on a patient</a:t>
            </a:r>
          </a:p>
          <a:p>
            <a:r>
              <a:rPr lang="en-GB" dirty="0" err="1"/>
              <a:t>MyCareNet</a:t>
            </a:r>
            <a:r>
              <a:rPr lang="en-GB" dirty="0"/>
              <a:t> ‘third-party invoicing’</a:t>
            </a:r>
          </a:p>
          <a:p>
            <a:pPr lvl="1"/>
            <a:r>
              <a:rPr lang="en-GB" dirty="0"/>
              <a:t>goal</a:t>
            </a:r>
          </a:p>
          <a:p>
            <a:pPr lvl="2"/>
            <a:r>
              <a:rPr lang="en-GB" dirty="0"/>
              <a:t>enable individual providers and institutions to transfer third-party invoices to health insurance funds</a:t>
            </a:r>
          </a:p>
          <a:p>
            <a:pPr lvl="1"/>
            <a:r>
              <a:rPr lang="en-GB" dirty="0" smtClean="0"/>
              <a:t>features</a:t>
            </a:r>
            <a:endParaRPr lang="en-GB" dirty="0"/>
          </a:p>
          <a:p>
            <a:pPr lvl="2"/>
            <a:r>
              <a:rPr lang="en-GB" dirty="0"/>
              <a:t>upload and transfer third-party invoicing files to a specific health insurance fund</a:t>
            </a:r>
          </a:p>
          <a:p>
            <a:pPr lvl="2"/>
            <a:r>
              <a:rPr lang="en-GB" dirty="0"/>
              <a:t>consult the refund decision for an invoice by a specific </a:t>
            </a:r>
            <a:r>
              <a:rPr lang="en-GB" dirty="0" smtClean="0"/>
              <a:t>sickness fund</a:t>
            </a:r>
            <a:endParaRPr lang="en-GB" noProof="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94951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MyCareNet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err="1" smtClean="0"/>
              <a:t>MyCareNet</a:t>
            </a:r>
            <a:r>
              <a:rPr lang="en-GB" noProof="0" dirty="0" smtClean="0"/>
              <a:t> ‘medical-administrative’ flows</a:t>
            </a:r>
          </a:p>
          <a:p>
            <a:pPr lvl="1"/>
            <a:r>
              <a:rPr lang="en-GB" noProof="0" dirty="0" smtClean="0"/>
              <a:t>goal</a:t>
            </a:r>
          </a:p>
          <a:p>
            <a:pPr lvl="2"/>
            <a:r>
              <a:rPr lang="en-GB" noProof="0" dirty="0" smtClean="0"/>
              <a:t>transfer of medical-administrative documents between health care providers of the home care sector (or their representatives) and insurance companies (medical advisors) to replace or supplement paper documents</a:t>
            </a:r>
          </a:p>
          <a:p>
            <a:pPr lvl="2"/>
            <a:endParaRPr lang="en-GB" noProof="0" dirty="0" smtClean="0"/>
          </a:p>
          <a:p>
            <a:pPr lvl="1"/>
            <a:r>
              <a:rPr lang="en-GB" noProof="0" dirty="0" smtClean="0"/>
              <a:t>features</a:t>
            </a:r>
          </a:p>
          <a:p>
            <a:pPr lvl="2"/>
            <a:r>
              <a:rPr lang="en-GB" noProof="0" dirty="0" smtClean="0"/>
              <a:t>flows concerning </a:t>
            </a:r>
          </a:p>
          <a:p>
            <a:pPr lvl="3"/>
            <a:r>
              <a:rPr lang="en-GB" noProof="0" dirty="0" smtClean="0"/>
              <a:t>flat rate requests</a:t>
            </a:r>
          </a:p>
          <a:p>
            <a:pPr lvl="3"/>
            <a:r>
              <a:rPr lang="en-GB" noProof="0" dirty="0" smtClean="0"/>
              <a:t>specific requests for palliative care patients</a:t>
            </a:r>
          </a:p>
          <a:p>
            <a:pPr lvl="3"/>
            <a:r>
              <a:rPr lang="en-GB" noProof="0" dirty="0" smtClean="0"/>
              <a:t>requests for specific technical acts</a:t>
            </a:r>
            <a:endParaRPr lang="en-GB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719600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MyCareNet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err="1" smtClean="0"/>
              <a:t>MyCareNet</a:t>
            </a:r>
            <a:r>
              <a:rPr lang="en-GB" noProof="0" dirty="0" smtClean="0"/>
              <a:t> ‘</a:t>
            </a:r>
            <a:r>
              <a:rPr lang="en-GB" noProof="0" dirty="0" err="1" smtClean="0"/>
              <a:t>eAttest</a:t>
            </a:r>
            <a:r>
              <a:rPr lang="en-GB" noProof="0" dirty="0" smtClean="0"/>
              <a:t>’</a:t>
            </a:r>
          </a:p>
          <a:p>
            <a:pPr lvl="1"/>
            <a:r>
              <a:rPr lang="en-GB" noProof="0" dirty="0" smtClean="0"/>
              <a:t>goal</a:t>
            </a:r>
          </a:p>
          <a:p>
            <a:pPr lvl="2"/>
            <a:r>
              <a:rPr lang="en-GB" noProof="0" dirty="0" smtClean="0"/>
              <a:t>enable care providers to electronically send their medical certificates (</a:t>
            </a:r>
            <a:r>
              <a:rPr lang="en-GB" noProof="0" dirty="0" err="1" smtClean="0"/>
              <a:t>eASD</a:t>
            </a:r>
            <a:r>
              <a:rPr lang="en-GB" noProof="0" dirty="0" smtClean="0"/>
              <a:t>) to insurance companies for patients not making part of the third-party payment system</a:t>
            </a:r>
          </a:p>
          <a:p>
            <a:pPr lvl="1"/>
            <a:r>
              <a:rPr lang="en-GB" noProof="0" dirty="0" smtClean="0"/>
              <a:t>features</a:t>
            </a:r>
          </a:p>
          <a:p>
            <a:pPr lvl="2"/>
            <a:r>
              <a:rPr lang="en-GB" noProof="0" dirty="0" smtClean="0"/>
              <a:t>service directly linked with the service to check the insurance status</a:t>
            </a:r>
          </a:p>
          <a:p>
            <a:pPr lvl="2"/>
            <a:r>
              <a:rPr lang="en-GB" noProof="0" dirty="0" smtClean="0"/>
              <a:t>concerning patients for whom the health care provider is not allowed / not willing to apply the third-party payment process</a:t>
            </a:r>
          </a:p>
          <a:p>
            <a:pPr lvl="2"/>
            <a:r>
              <a:rPr lang="en-GB" noProof="0" dirty="0" smtClean="0"/>
              <a:t>service available via web services only &gt; not available on a portal, health care providers need to use their own software</a:t>
            </a:r>
            <a:endParaRPr lang="en-GB" b="1" noProof="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36565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</a:t>
            </a:r>
            <a:r>
              <a:rPr lang="en-GB" noProof="0" dirty="0" err="1" smtClean="0"/>
              <a:t>ccess</a:t>
            </a:r>
            <a:r>
              <a:rPr lang="en-GB" noProof="0" dirty="0" smtClean="0"/>
              <a:t> to data by patient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Objectives</a:t>
            </a:r>
          </a:p>
          <a:p>
            <a:pPr lvl="1"/>
            <a:r>
              <a:rPr lang="en-GB" noProof="0" dirty="0" smtClean="0"/>
              <a:t>creating a framework for access management, consulting and/or adding health data by the patient</a:t>
            </a:r>
          </a:p>
          <a:p>
            <a:pPr lvl="1"/>
            <a:r>
              <a:rPr lang="en-GB" noProof="0" dirty="0" smtClean="0"/>
              <a:t>creating a governance structure watching over the execution of the framework </a:t>
            </a:r>
          </a:p>
          <a:p>
            <a:pPr lvl="1"/>
            <a:r>
              <a:rPr lang="en-GB" noProof="0" dirty="0" smtClean="0"/>
              <a:t>developing a communication strategy to inform citizens/patients about online health information access and other functions for patients regarding data sharing</a:t>
            </a:r>
          </a:p>
          <a:p>
            <a:pPr lvl="1"/>
            <a:r>
              <a:rPr lang="en-GB" u="sng" noProof="0" dirty="0" smtClean="0"/>
              <a:t>since November 15 citizens can consult their pending drug prescriptions, providing their general practitioner or dentist delivered it electronically</a:t>
            </a:r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106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Access to data by patient</a:t>
            </a:r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3" r="1164"/>
          <a:stretch/>
        </p:blipFill>
        <p:spPr>
          <a:xfrm>
            <a:off x="71499" y="980728"/>
            <a:ext cx="9001001" cy="48093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098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Access to data by patient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2" y="972861"/>
            <a:ext cx="7992888" cy="547539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138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Access to data by patient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772037" cy="45872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76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Access to data by patient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96" y="940046"/>
            <a:ext cx="7787208" cy="549685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58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Currently </a:t>
            </a:r>
            <a:r>
              <a:rPr lang="en-GB" noProof="0" dirty="0">
                <a:solidFill>
                  <a:srgbClr val="77C9F2"/>
                </a:solidFill>
                <a:latin typeface="+mj-lt"/>
              </a:rPr>
              <a:t>approved means of authentication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95684" y="1524198"/>
            <a:ext cx="2648277" cy="304691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107313"/>
              </p:ext>
            </p:extLst>
          </p:nvPr>
        </p:nvGraphicFramePr>
        <p:xfrm>
          <a:off x="4522120" y="3767851"/>
          <a:ext cx="2592288" cy="79025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252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</a:t>
                      </a:r>
                      <a:br>
                        <a:rPr lang="fr-BE" sz="1400" baseline="0" dirty="0" smtClean="0"/>
                      </a:br>
                      <a:r>
                        <a:rPr lang="fr-BE" sz="1400" baseline="0" dirty="0" smtClean="0"/>
                        <a:t>via SMS, user-id + password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03" y="3841256"/>
            <a:ext cx="501884" cy="643441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012579"/>
              </p:ext>
            </p:extLst>
          </p:nvPr>
        </p:nvGraphicFramePr>
        <p:xfrm>
          <a:off x="1835696" y="5327578"/>
          <a:ext cx="2592288" cy="63443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43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User-id </a:t>
                      </a:r>
                      <a:r>
                        <a:rPr lang="fr-BE" sz="1400" baseline="0" dirty="0" smtClean="0"/>
                        <a:t>+ password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97" y="5385066"/>
            <a:ext cx="409539" cy="4095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85518" y="6047658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Weak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Up-Down Arrow 25"/>
          <p:cNvSpPr/>
          <p:nvPr/>
        </p:nvSpPr>
        <p:spPr>
          <a:xfrm>
            <a:off x="1226704" y="1439145"/>
            <a:ext cx="288032" cy="46085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186948"/>
              </p:ext>
            </p:extLst>
          </p:nvPr>
        </p:nvGraphicFramePr>
        <p:xfrm>
          <a:off x="1823679" y="4586566"/>
          <a:ext cx="2592288" cy="733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74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 on paper (paper token), user-id + password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94" y="4739614"/>
            <a:ext cx="447602" cy="275447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86" y="2129532"/>
            <a:ext cx="1523384" cy="106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31345" y="105273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79514"/>
              </p:ext>
            </p:extLst>
          </p:nvPr>
        </p:nvGraphicFramePr>
        <p:xfrm>
          <a:off x="1795684" y="1524198"/>
          <a:ext cx="2592288" cy="7284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49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 anchor="ctr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eID + PIN-code with connected card reader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506264"/>
              </p:ext>
            </p:extLst>
          </p:nvPr>
        </p:nvGraphicFramePr>
        <p:xfrm>
          <a:off x="1808097" y="3770950"/>
          <a:ext cx="2592288" cy="81561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61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</a:t>
                      </a:r>
                      <a:br>
                        <a:rPr lang="fr-BE" sz="1400" baseline="0" dirty="0" smtClean="0"/>
                      </a:br>
                      <a:r>
                        <a:rPr lang="fr-BE" sz="1400" baseline="0" dirty="0" smtClean="0"/>
                        <a:t>via mobile app, user-id + password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577130"/>
              </p:ext>
            </p:extLst>
          </p:nvPr>
        </p:nvGraphicFramePr>
        <p:xfrm>
          <a:off x="1808907" y="3048247"/>
          <a:ext cx="2579065" cy="7209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4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94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SIM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card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dirty="0" err="1" smtClean="0"/>
                        <a:t>with</a:t>
                      </a:r>
                      <a:endParaRPr lang="nl-BE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PIN-code</a:t>
                      </a:r>
                      <a:endParaRPr lang="nl-BE" sz="1400" dirty="0" smtClean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910" y="3111710"/>
            <a:ext cx="565026" cy="5684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86" y="1560649"/>
            <a:ext cx="301535" cy="6958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65" y="3882248"/>
            <a:ext cx="502632" cy="561458"/>
          </a:xfrm>
          <a:prstGeom prst="rect">
            <a:avLst/>
          </a:prstGeom>
        </p:spPr>
      </p:pic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65473"/>
              </p:ext>
            </p:extLst>
          </p:nvPr>
        </p:nvGraphicFramePr>
        <p:xfrm>
          <a:off x="1795684" y="2257878"/>
          <a:ext cx="2592288" cy="79036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36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 anchor="ctr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eID + PIN-code</a:t>
                      </a:r>
                      <a:r>
                        <a:rPr lang="fr-BE" sz="1400" baseline="0" dirty="0" smtClean="0"/>
                        <a:t> with wireless card reader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78" y="2350076"/>
            <a:ext cx="299578" cy="59915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861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Roadmap eHealth 2.0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 smtClean="0"/>
              <a:t>Systems &amp; information flows between health care actors</a:t>
            </a:r>
          </a:p>
          <a:p>
            <a:pPr lvl="1"/>
            <a:r>
              <a:rPr lang="en-GB" dirty="0" smtClean="0"/>
              <a:t>AP 1: GMF = EMF =&gt; </a:t>
            </a:r>
            <a:r>
              <a:rPr lang="en-GB" dirty="0" err="1" smtClean="0"/>
              <a:t>SumEHR</a:t>
            </a:r>
            <a:endParaRPr lang="en-GB" noProof="0" dirty="0" smtClean="0"/>
          </a:p>
          <a:p>
            <a:pPr lvl="1"/>
            <a:r>
              <a:rPr lang="en-GB" noProof="0" dirty="0" smtClean="0"/>
              <a:t>AP 3: medication schedule</a:t>
            </a:r>
          </a:p>
          <a:p>
            <a:pPr lvl="1"/>
            <a:r>
              <a:rPr lang="en-GB" noProof="0" dirty="0" smtClean="0"/>
              <a:t>AP 4: electronic prescribing</a:t>
            </a:r>
          </a:p>
          <a:p>
            <a:pPr lvl="1"/>
            <a:r>
              <a:rPr lang="en-GB" noProof="0" dirty="0" smtClean="0"/>
              <a:t>AP 5: data sharing via the system hubs &amp; </a:t>
            </a:r>
            <a:r>
              <a:rPr lang="en-GB" noProof="0" dirty="0" err="1" smtClean="0"/>
              <a:t>metahub</a:t>
            </a:r>
            <a:r>
              <a:rPr lang="en-GB" noProof="0" dirty="0" smtClean="0"/>
              <a:t> by general and university hospitals </a:t>
            </a:r>
          </a:p>
          <a:p>
            <a:pPr lvl="1"/>
            <a:r>
              <a:rPr lang="en-GB" noProof="0" dirty="0" smtClean="0"/>
              <a:t>AP 6: sharing data for improved cooperation</a:t>
            </a:r>
          </a:p>
          <a:p>
            <a:pPr lvl="1"/>
            <a:r>
              <a:rPr lang="en-GB" noProof="0" dirty="0" smtClean="0"/>
              <a:t>AP 7: psychiatric and other institutions and the system hubs &amp; </a:t>
            </a:r>
            <a:r>
              <a:rPr lang="en-GB" noProof="0" dirty="0" err="1" smtClean="0"/>
              <a:t>metahub</a:t>
            </a:r>
            <a:r>
              <a:rPr lang="en-GB" noProof="0" dirty="0" smtClean="0"/>
              <a:t>  </a:t>
            </a:r>
          </a:p>
          <a:p>
            <a:pPr lvl="1"/>
            <a:r>
              <a:rPr lang="en-GB" noProof="0" dirty="0" smtClean="0"/>
              <a:t>AP 8: implementation of a uniform assessment instrument (</a:t>
            </a:r>
            <a:r>
              <a:rPr lang="en-GB" noProof="0" dirty="0" err="1" smtClean="0"/>
              <a:t>BelRAI</a:t>
            </a:r>
            <a:r>
              <a:rPr lang="en-GB" noProof="0" dirty="0" smtClean="0"/>
              <a:t>)</a:t>
            </a:r>
          </a:p>
          <a:p>
            <a:pPr lvl="1"/>
            <a:r>
              <a:rPr lang="en-GB" noProof="0" dirty="0" smtClean="0"/>
              <a:t>AP 14: </a:t>
            </a:r>
            <a:r>
              <a:rPr lang="en-GB" noProof="0" dirty="0" err="1" smtClean="0"/>
              <a:t>MyCarenet</a:t>
            </a:r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588738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Mobile Health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Objectives 2019</a:t>
            </a:r>
          </a:p>
          <a:p>
            <a:pPr lvl="1"/>
            <a:r>
              <a:rPr lang="en-GB" noProof="0" dirty="0" smtClean="0"/>
              <a:t>framework for </a:t>
            </a:r>
            <a:r>
              <a:rPr lang="en-GB" noProof="0" dirty="0" err="1" smtClean="0"/>
              <a:t>mHealth</a:t>
            </a:r>
            <a:r>
              <a:rPr lang="en-GB" noProof="0" dirty="0" smtClean="0"/>
              <a:t> actions &gt; efficient implementation</a:t>
            </a:r>
          </a:p>
          <a:p>
            <a:pPr lvl="1"/>
            <a:r>
              <a:rPr lang="en-GB" noProof="0" dirty="0" smtClean="0"/>
              <a:t>support when using </a:t>
            </a:r>
            <a:r>
              <a:rPr lang="en-GB" noProof="0" dirty="0" err="1" smtClean="0"/>
              <a:t>mHealth</a:t>
            </a:r>
            <a:r>
              <a:rPr lang="en-GB" noProof="0" dirty="0" smtClean="0"/>
              <a:t> applications</a:t>
            </a:r>
          </a:p>
          <a:p>
            <a:pPr lvl="1"/>
            <a:r>
              <a:rPr lang="en-GB" dirty="0"/>
              <a:t>i</a:t>
            </a:r>
            <a:r>
              <a:rPr lang="en-GB" noProof="0" dirty="0" err="1" smtClean="0"/>
              <a:t>ntegrate</a:t>
            </a:r>
            <a:r>
              <a:rPr lang="en-GB" noProof="0" dirty="0" smtClean="0"/>
              <a:t> a legal, financial and organizational framework in new and existing care agreements</a:t>
            </a:r>
          </a:p>
          <a:p>
            <a:pPr lvl="1"/>
            <a:r>
              <a:rPr lang="en-GB" noProof="0" dirty="0" smtClean="0"/>
              <a:t>integration of the </a:t>
            </a:r>
            <a:r>
              <a:rPr lang="en-GB" noProof="0" dirty="0" smtClean="0">
                <a:solidFill>
                  <a:srgbClr val="087670"/>
                </a:solidFill>
              </a:rPr>
              <a:t>eHealth</a:t>
            </a:r>
            <a:r>
              <a:rPr lang="en-GB" noProof="0" dirty="0" smtClean="0"/>
              <a:t> services in </a:t>
            </a:r>
            <a:r>
              <a:rPr lang="en-GB" noProof="0" dirty="0" err="1" smtClean="0"/>
              <a:t>mHealth</a:t>
            </a:r>
            <a:endParaRPr lang="en-GB" noProof="0" dirty="0" smtClean="0"/>
          </a:p>
          <a:p>
            <a:pPr lvl="1"/>
            <a:r>
              <a:rPr lang="en-GB" noProof="0" dirty="0" smtClean="0"/>
              <a:t>support quality and accessibility of </a:t>
            </a:r>
            <a:r>
              <a:rPr lang="en-GB" noProof="0" dirty="0" err="1" smtClean="0"/>
              <a:t>mHealth</a:t>
            </a:r>
            <a:r>
              <a:rPr lang="en-GB" noProof="0" dirty="0" smtClean="0"/>
              <a:t> </a:t>
            </a:r>
          </a:p>
          <a:p>
            <a:pPr lvl="1"/>
            <a:r>
              <a:rPr lang="en-GB" noProof="0" dirty="0" smtClean="0"/>
              <a:t>approach based on use cases (diabetes, cardiovascular...)</a:t>
            </a:r>
          </a:p>
          <a:p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200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Mobile Health</a:t>
            </a:r>
            <a:endParaRPr lang="en-GB" altLang="en-US" noProof="0" dirty="0">
              <a:sym typeface="Arial" charset="0"/>
            </a:endParaRPr>
          </a:p>
        </p:txBody>
      </p:sp>
      <p:sp>
        <p:nvSpPr>
          <p:cNvPr id="67587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 smtClean="0"/>
              <a:t>5 priority use cases, selected based on their impact (number of patients x severity) and the availability of </a:t>
            </a:r>
            <a:r>
              <a:rPr lang="en-GB" altLang="en-US" noProof="0" dirty="0" err="1" smtClean="0"/>
              <a:t>mHealth</a:t>
            </a:r>
            <a:r>
              <a:rPr lang="en-GB" altLang="en-US" noProof="0" dirty="0" smtClean="0"/>
              <a:t> technical tools</a:t>
            </a:r>
          </a:p>
          <a:p>
            <a:pPr lvl="2"/>
            <a:r>
              <a:rPr lang="en-GB" noProof="0" dirty="0" smtClean="0"/>
              <a:t>stroke</a:t>
            </a:r>
          </a:p>
          <a:p>
            <a:pPr lvl="2"/>
            <a:r>
              <a:rPr lang="en-GB" noProof="0" dirty="0" smtClean="0"/>
              <a:t>diabetes</a:t>
            </a:r>
          </a:p>
          <a:p>
            <a:pPr lvl="2"/>
            <a:r>
              <a:rPr lang="en-GB" noProof="0" dirty="0" smtClean="0"/>
              <a:t>chronic pain</a:t>
            </a:r>
          </a:p>
          <a:p>
            <a:pPr lvl="2"/>
            <a:r>
              <a:rPr lang="en-GB" noProof="0" dirty="0" smtClean="0"/>
              <a:t>mental health</a:t>
            </a:r>
          </a:p>
          <a:p>
            <a:pPr lvl="2"/>
            <a:r>
              <a:rPr lang="en-GB" noProof="0" dirty="0" smtClean="0"/>
              <a:t>cardiovascular disease</a:t>
            </a:r>
            <a:endParaRPr lang="en-GB" altLang="en-US" noProof="0" dirty="0" smtClean="0"/>
          </a:p>
          <a:p>
            <a:endParaRPr lang="en-GB" altLang="en-US" noProof="0" dirty="0" smtClean="0"/>
          </a:p>
          <a:p>
            <a:endParaRPr lang="en-GB" altLang="en-US" noProof="0" dirty="0" smtClean="0"/>
          </a:p>
          <a:p>
            <a:endParaRPr lang="en-GB" altLang="en-US" noProof="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636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>
                <a:solidFill>
                  <a:srgbClr val="77C9F2"/>
                </a:solidFill>
                <a:latin typeface="+mj-lt"/>
              </a:rPr>
              <a:t>Mobile health applications - validation pyramid</a:t>
            </a:r>
            <a:endParaRPr lang="en-GB" noProof="0" dirty="0">
              <a:solidFill>
                <a:srgbClr val="77C9F2"/>
              </a:solidFill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504" y="1052513"/>
            <a:ext cx="8928992" cy="5328815"/>
            <a:chOff x="107504" y="1052513"/>
            <a:chExt cx="8928992" cy="5328815"/>
          </a:xfrm>
        </p:grpSpPr>
        <p:grpSp>
          <p:nvGrpSpPr>
            <p:cNvPr id="19" name="Group 18"/>
            <p:cNvGrpSpPr/>
            <p:nvPr/>
          </p:nvGrpSpPr>
          <p:grpSpPr>
            <a:xfrm>
              <a:off x="107504" y="1052513"/>
              <a:ext cx="8928992" cy="5256211"/>
              <a:chOff x="-540568" y="1052513"/>
              <a:chExt cx="8928992" cy="525621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549678" y="1052513"/>
                <a:ext cx="6044643" cy="5256211"/>
                <a:chOff x="1549678" y="1052513"/>
                <a:chExt cx="6044643" cy="5256211"/>
              </a:xfrm>
            </p:grpSpPr>
            <p:sp>
              <p:nvSpPr>
                <p:cNvPr id="14" name="Isosceles Triangle 13"/>
                <p:cNvSpPr/>
                <p:nvPr/>
              </p:nvSpPr>
              <p:spPr>
                <a:xfrm>
                  <a:off x="1549678" y="1052513"/>
                  <a:ext cx="5256211" cy="5256211"/>
                </a:xfrm>
                <a:prstGeom prst="triangl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5" name="Freeform 14"/>
                <p:cNvSpPr/>
                <p:nvPr/>
              </p:nvSpPr>
              <p:spPr>
                <a:xfrm>
                  <a:off x="4177784" y="1340772"/>
                  <a:ext cx="3416537" cy="951661"/>
                </a:xfrm>
                <a:custGeom>
                  <a:avLst/>
                  <a:gdLst>
                    <a:gd name="connsiteX0" fmla="*/ 0 w 3416537"/>
                    <a:gd name="connsiteY0" fmla="*/ 158613 h 951661"/>
                    <a:gd name="connsiteX1" fmla="*/ 158613 w 3416537"/>
                    <a:gd name="connsiteY1" fmla="*/ 0 h 951661"/>
                    <a:gd name="connsiteX2" fmla="*/ 3257924 w 3416537"/>
                    <a:gd name="connsiteY2" fmla="*/ 0 h 951661"/>
                    <a:gd name="connsiteX3" fmla="*/ 3416537 w 3416537"/>
                    <a:gd name="connsiteY3" fmla="*/ 158613 h 951661"/>
                    <a:gd name="connsiteX4" fmla="*/ 3416537 w 3416537"/>
                    <a:gd name="connsiteY4" fmla="*/ 793048 h 951661"/>
                    <a:gd name="connsiteX5" fmla="*/ 3257924 w 3416537"/>
                    <a:gd name="connsiteY5" fmla="*/ 951661 h 951661"/>
                    <a:gd name="connsiteX6" fmla="*/ 158613 w 3416537"/>
                    <a:gd name="connsiteY6" fmla="*/ 951661 h 951661"/>
                    <a:gd name="connsiteX7" fmla="*/ 0 w 3416537"/>
                    <a:gd name="connsiteY7" fmla="*/ 793048 h 951661"/>
                    <a:gd name="connsiteX8" fmla="*/ 0 w 3416537"/>
                    <a:gd name="connsiteY8" fmla="*/ 158613 h 95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6537" h="951661">
                      <a:moveTo>
                        <a:pt x="0" y="158613"/>
                      </a:moveTo>
                      <a:cubicBezTo>
                        <a:pt x="0" y="71013"/>
                        <a:pt x="71013" y="0"/>
                        <a:pt x="158613" y="0"/>
                      </a:cubicBezTo>
                      <a:lnTo>
                        <a:pt x="3257924" y="0"/>
                      </a:lnTo>
                      <a:cubicBezTo>
                        <a:pt x="3345524" y="0"/>
                        <a:pt x="3416537" y="71013"/>
                        <a:pt x="3416537" y="158613"/>
                      </a:cubicBezTo>
                      <a:lnTo>
                        <a:pt x="3416537" y="793048"/>
                      </a:lnTo>
                      <a:cubicBezTo>
                        <a:pt x="3416537" y="880648"/>
                        <a:pt x="3345524" y="951661"/>
                        <a:pt x="3257924" y="951661"/>
                      </a:cubicBezTo>
                      <a:lnTo>
                        <a:pt x="158613" y="951661"/>
                      </a:lnTo>
                      <a:cubicBezTo>
                        <a:pt x="71013" y="951661"/>
                        <a:pt x="0" y="880648"/>
                        <a:pt x="0" y="793048"/>
                      </a:cubicBezTo>
                      <a:lnTo>
                        <a:pt x="0" y="158613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7416" tIns="107416" rIns="107416" bIns="107416" numCol="1" spcCol="1270" anchor="ctr" anchorCtr="0">
                  <a:noAutofit/>
                </a:bodyPr>
                <a:lstStyle/>
                <a:p>
                  <a:pPr marL="0" marR="0" lvl="0" indent="0" algn="l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M3</a:t>
                  </a:r>
                  <a: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/>
                  </a:r>
                  <a:b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Requires M2 </a:t>
                  </a:r>
                  <a:b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Positioned within Belgian health system </a:t>
                  </a:r>
                  <a:b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Conditional financing (expert committee)</a:t>
                  </a:r>
                  <a:endPara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4177784" y="2649517"/>
                  <a:ext cx="3416537" cy="1645052"/>
                </a:xfrm>
                <a:custGeom>
                  <a:avLst/>
                  <a:gdLst>
                    <a:gd name="connsiteX0" fmla="*/ 0 w 3416537"/>
                    <a:gd name="connsiteY0" fmla="*/ 274181 h 1645052"/>
                    <a:gd name="connsiteX1" fmla="*/ 274181 w 3416537"/>
                    <a:gd name="connsiteY1" fmla="*/ 0 h 1645052"/>
                    <a:gd name="connsiteX2" fmla="*/ 3142356 w 3416537"/>
                    <a:gd name="connsiteY2" fmla="*/ 0 h 1645052"/>
                    <a:gd name="connsiteX3" fmla="*/ 3416537 w 3416537"/>
                    <a:gd name="connsiteY3" fmla="*/ 274181 h 1645052"/>
                    <a:gd name="connsiteX4" fmla="*/ 3416537 w 3416537"/>
                    <a:gd name="connsiteY4" fmla="*/ 1370871 h 1645052"/>
                    <a:gd name="connsiteX5" fmla="*/ 3142356 w 3416537"/>
                    <a:gd name="connsiteY5" fmla="*/ 1645052 h 1645052"/>
                    <a:gd name="connsiteX6" fmla="*/ 274181 w 3416537"/>
                    <a:gd name="connsiteY6" fmla="*/ 1645052 h 1645052"/>
                    <a:gd name="connsiteX7" fmla="*/ 0 w 3416537"/>
                    <a:gd name="connsiteY7" fmla="*/ 1370871 h 1645052"/>
                    <a:gd name="connsiteX8" fmla="*/ 0 w 3416537"/>
                    <a:gd name="connsiteY8" fmla="*/ 274181 h 164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6537" h="1645052">
                      <a:moveTo>
                        <a:pt x="0" y="274181"/>
                      </a:moveTo>
                      <a:cubicBezTo>
                        <a:pt x="0" y="122755"/>
                        <a:pt x="122755" y="0"/>
                        <a:pt x="274181" y="0"/>
                      </a:cubicBezTo>
                      <a:lnTo>
                        <a:pt x="3142356" y="0"/>
                      </a:lnTo>
                      <a:cubicBezTo>
                        <a:pt x="3293782" y="0"/>
                        <a:pt x="3416537" y="122755"/>
                        <a:pt x="3416537" y="274181"/>
                      </a:cubicBezTo>
                      <a:lnTo>
                        <a:pt x="3416537" y="1370871"/>
                      </a:lnTo>
                      <a:cubicBezTo>
                        <a:pt x="3416537" y="1522297"/>
                        <a:pt x="3293782" y="1645052"/>
                        <a:pt x="3142356" y="1645052"/>
                      </a:cubicBezTo>
                      <a:lnTo>
                        <a:pt x="274181" y="1645052"/>
                      </a:lnTo>
                      <a:cubicBezTo>
                        <a:pt x="122755" y="1645052"/>
                        <a:pt x="0" y="1522297"/>
                        <a:pt x="0" y="1370871"/>
                      </a:cubicBezTo>
                      <a:lnTo>
                        <a:pt x="0" y="274181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41265" tIns="141265" rIns="141265" bIns="141265" numCol="1" spcCol="1270" anchor="ctr" anchorCtr="0">
                  <a:noAutofit/>
                </a:bodyPr>
                <a:lstStyle/>
                <a:p>
                  <a:pPr marL="0" marR="0" lvl="0" indent="0" algn="l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M2</a:t>
                  </a:r>
                  <a:r>
                    <a:rPr kumimoji="0" lang="en-US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/>
                  </a:r>
                  <a:br>
                    <a:rPr kumimoji="0" lang="en-US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Requires M1</a:t>
                  </a:r>
                  <a:b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Validated by administrations (or trusted third parties) </a:t>
                  </a:r>
                  <a:b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Security - Authentication (</a:t>
                  </a:r>
                  <a:r>
                    <a:rPr kumimoji="0" lang="en-GB" sz="15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8767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eHP</a:t>
                  </a: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)</a:t>
                  </a:r>
                  <a:b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Interoperability (</a:t>
                  </a:r>
                  <a:r>
                    <a:rPr kumimoji="0" lang="en-GB" sz="15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8767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eHP</a:t>
                  </a: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+ SPF -FOD) </a:t>
                  </a:r>
                  <a:b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GB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Scientific evidence (publications</a:t>
                  </a:r>
                  <a:r>
                    <a:rPr kumimoji="0" lang="en-GB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) 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4177784" y="4671798"/>
                  <a:ext cx="3416537" cy="1249855"/>
                </a:xfrm>
                <a:custGeom>
                  <a:avLst/>
                  <a:gdLst>
                    <a:gd name="connsiteX0" fmla="*/ 0 w 3416537"/>
                    <a:gd name="connsiteY0" fmla="*/ 208313 h 1249855"/>
                    <a:gd name="connsiteX1" fmla="*/ 208313 w 3416537"/>
                    <a:gd name="connsiteY1" fmla="*/ 0 h 1249855"/>
                    <a:gd name="connsiteX2" fmla="*/ 3208224 w 3416537"/>
                    <a:gd name="connsiteY2" fmla="*/ 0 h 1249855"/>
                    <a:gd name="connsiteX3" fmla="*/ 3416537 w 3416537"/>
                    <a:gd name="connsiteY3" fmla="*/ 208313 h 1249855"/>
                    <a:gd name="connsiteX4" fmla="*/ 3416537 w 3416537"/>
                    <a:gd name="connsiteY4" fmla="*/ 1041542 h 1249855"/>
                    <a:gd name="connsiteX5" fmla="*/ 3208224 w 3416537"/>
                    <a:gd name="connsiteY5" fmla="*/ 1249855 h 1249855"/>
                    <a:gd name="connsiteX6" fmla="*/ 208313 w 3416537"/>
                    <a:gd name="connsiteY6" fmla="*/ 1249855 h 1249855"/>
                    <a:gd name="connsiteX7" fmla="*/ 0 w 3416537"/>
                    <a:gd name="connsiteY7" fmla="*/ 1041542 h 1249855"/>
                    <a:gd name="connsiteX8" fmla="*/ 0 w 3416537"/>
                    <a:gd name="connsiteY8" fmla="*/ 208313 h 1249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6537" h="1249855">
                      <a:moveTo>
                        <a:pt x="0" y="208313"/>
                      </a:moveTo>
                      <a:cubicBezTo>
                        <a:pt x="0" y="93265"/>
                        <a:pt x="93265" y="0"/>
                        <a:pt x="208313" y="0"/>
                      </a:cubicBezTo>
                      <a:lnTo>
                        <a:pt x="3208224" y="0"/>
                      </a:lnTo>
                      <a:cubicBezTo>
                        <a:pt x="3323272" y="0"/>
                        <a:pt x="3416537" y="93265"/>
                        <a:pt x="3416537" y="208313"/>
                      </a:cubicBezTo>
                      <a:lnTo>
                        <a:pt x="3416537" y="1041542"/>
                      </a:lnTo>
                      <a:cubicBezTo>
                        <a:pt x="3416537" y="1156590"/>
                        <a:pt x="3323272" y="1249855"/>
                        <a:pt x="3208224" y="1249855"/>
                      </a:cubicBezTo>
                      <a:lnTo>
                        <a:pt x="208313" y="1249855"/>
                      </a:lnTo>
                      <a:cubicBezTo>
                        <a:pt x="93265" y="1249855"/>
                        <a:pt x="0" y="1156590"/>
                        <a:pt x="0" y="1041542"/>
                      </a:cubicBezTo>
                      <a:lnTo>
                        <a:pt x="0" y="208313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1973" tIns="121973" rIns="121973" bIns="121973" numCol="1" spcCol="1270" anchor="ctr" anchorCtr="0">
                  <a:noAutofit/>
                </a:bodyPr>
                <a:lstStyle/>
                <a:p>
                  <a:pPr marL="0" marR="0" lvl="0" indent="0" algn="l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M1</a:t>
                  </a:r>
                  <a:r>
                    <a:rPr kumimoji="0" 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/>
                  </a:r>
                  <a:br>
                    <a:rPr kumimoji="0" 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CE certified as Medical device AFMPS-FAGG)</a:t>
                  </a:r>
                  <a:b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GDPR compliant</a:t>
                  </a:r>
                  <a:b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Belgian privacy law compliant</a:t>
                  </a:r>
                  <a:endPara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Up Arrow 7"/>
              <p:cNvSpPr/>
              <p:nvPr/>
            </p:nvSpPr>
            <p:spPr>
              <a:xfrm>
                <a:off x="6084168" y="4077072"/>
                <a:ext cx="2304256" cy="864096"/>
              </a:xfrm>
              <a:prstGeom prst="up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 </a:t>
                </a:r>
                <a:r>
                  <a:rPr kumimoji="0" lang="fr-B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mHealth</a:t>
                </a:r>
                <a:r>
                  <a:rPr kumimoji="0" lang="fr-B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Validation</a:t>
                </a:r>
                <a:endParaRPr kumimoji="0" lang="fr-B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Up Arrow 10"/>
              <p:cNvSpPr/>
              <p:nvPr/>
            </p:nvSpPr>
            <p:spPr>
              <a:xfrm>
                <a:off x="5868144" y="2276872"/>
                <a:ext cx="2304256" cy="864096"/>
              </a:xfrm>
              <a:prstGeom prst="up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CostBenefit</a:t>
                </a:r>
                <a:r>
                  <a:rPr kumimoji="0" lang="fr-B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/>
                </a:r>
                <a:br>
                  <a:rPr kumimoji="0" lang="fr-B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fr-B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Triple </a:t>
                </a:r>
                <a:r>
                  <a:rPr kumimoji="0" lang="fr-B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Aim</a:t>
                </a:r>
                <a:endParaRPr kumimoji="0" lang="fr-B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-540568" y="4365104"/>
                <a:ext cx="2592288" cy="1296144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Medical</a:t>
                </a:r>
                <a:r>
                  <a:rPr kumimoji="0" lang="fr-B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fr-B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device</a:t>
                </a:r>
                <a:endPara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Curved Up Arrow 22"/>
            <p:cNvSpPr/>
            <p:nvPr/>
          </p:nvSpPr>
          <p:spPr>
            <a:xfrm>
              <a:off x="1115616" y="5589240"/>
              <a:ext cx="6768752" cy="79208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0078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Mobile health</a:t>
            </a:r>
            <a:endParaRPr lang="fr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027" y="1052513"/>
            <a:ext cx="7599945" cy="52562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647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Mobile health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Applications meeting the required criteria are published at </a:t>
            </a:r>
            <a:r>
              <a:rPr lang="en-GB" dirty="0">
                <a:hlinkClick r:id="rId2"/>
              </a:rPr>
              <a:t>www.mhealthbelgium.be</a:t>
            </a:r>
            <a:r>
              <a:rPr lang="en-GB" dirty="0"/>
              <a:t> for each </a:t>
            </a:r>
            <a:r>
              <a:rPr lang="en-GB" dirty="0" smtClean="0"/>
              <a:t>level</a:t>
            </a:r>
            <a:endParaRPr lang="en-GB" dirty="0"/>
          </a:p>
          <a:p>
            <a:r>
              <a:rPr lang="en-GB" dirty="0" smtClean="0"/>
              <a:t>Today </a:t>
            </a:r>
            <a:r>
              <a:rPr lang="en-GB" dirty="0"/>
              <a:t>people can already visit the website for more information about the policy on mobile health in </a:t>
            </a:r>
            <a:r>
              <a:rPr lang="en-GB" dirty="0" smtClean="0"/>
              <a:t>Belgium</a:t>
            </a:r>
            <a:endParaRPr lang="en-GB" dirty="0"/>
          </a:p>
          <a:p>
            <a:pPr lvl="1"/>
            <a:r>
              <a:rPr lang="en-GB" dirty="0"/>
              <a:t>presentations of the 24 pilot projects can be found </a:t>
            </a:r>
            <a:r>
              <a:rPr lang="en-GB" dirty="0" smtClean="0"/>
              <a:t>here</a:t>
            </a:r>
          </a:p>
          <a:p>
            <a:pPr lvl="1"/>
            <a:r>
              <a:rPr lang="en-GB" dirty="0" smtClean="0"/>
              <a:t>the </a:t>
            </a:r>
            <a:r>
              <a:rPr lang="en-GB" dirty="0"/>
              <a:t>first validated health applications have recently been </a:t>
            </a:r>
            <a:r>
              <a:rPr lang="en-GB" dirty="0" smtClean="0"/>
              <a:t>published</a:t>
            </a:r>
            <a:endParaRPr lang="en-GB" dirty="0"/>
          </a:p>
          <a:p>
            <a:pPr lvl="2"/>
            <a:r>
              <a:rPr lang="en-GB" dirty="0"/>
              <a:t>an application to detect cardiac </a:t>
            </a:r>
            <a:r>
              <a:rPr lang="en-GB" dirty="0" smtClean="0"/>
              <a:t>dysrhythmias</a:t>
            </a:r>
          </a:p>
          <a:p>
            <a:pPr lvl="2"/>
            <a:r>
              <a:rPr lang="en-GB" dirty="0" smtClean="0"/>
              <a:t>a </a:t>
            </a:r>
            <a:r>
              <a:rPr lang="en-GB" dirty="0"/>
              <a:t>rehabilitation application for patients who have undergone knee or hip </a:t>
            </a:r>
            <a:r>
              <a:rPr lang="en-GB" dirty="0" smtClean="0"/>
              <a:t>surgery</a:t>
            </a:r>
          </a:p>
          <a:p>
            <a:pPr lvl="2"/>
            <a:r>
              <a:rPr lang="en-GB" dirty="0" smtClean="0"/>
              <a:t>an </a:t>
            </a:r>
            <a:r>
              <a:rPr lang="en-GB" dirty="0"/>
              <a:t>application to improve follow-up of cancer patients during chemo and </a:t>
            </a:r>
            <a:endParaRPr lang="en-GB" dirty="0" smtClean="0"/>
          </a:p>
          <a:p>
            <a:pPr lvl="2"/>
            <a:r>
              <a:rPr lang="en-GB" dirty="0" smtClean="0"/>
              <a:t>an </a:t>
            </a:r>
            <a:r>
              <a:rPr lang="en-GB" dirty="0"/>
              <a:t>application for people with respiratory or sleep </a:t>
            </a:r>
            <a:r>
              <a:rPr lang="en-GB" dirty="0" smtClean="0"/>
              <a:t>disorders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72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4400" b="1" dirty="0" smtClean="0">
                <a:solidFill>
                  <a:srgbClr val="087670"/>
                </a:solidFill>
              </a:rPr>
              <a:t>eHealth</a:t>
            </a:r>
            <a:r>
              <a:rPr lang="fr-BE" sz="4400" b="1" dirty="0" smtClean="0"/>
              <a:t> </a:t>
            </a:r>
            <a:r>
              <a:rPr lang="fr-BE" sz="4400" b="1" dirty="0" err="1" smtClean="0"/>
              <a:t>platform</a:t>
            </a:r>
            <a:r>
              <a:rPr lang="fr-BE" sz="4400" b="1" dirty="0" smtClean="0"/>
              <a:t> </a:t>
            </a:r>
            <a:br>
              <a:rPr lang="fr-BE" sz="4400" b="1" dirty="0" smtClean="0"/>
            </a:br>
            <a:r>
              <a:rPr lang="fr-BE" sz="4400" b="1" dirty="0" err="1" smtClean="0"/>
              <a:t>Overview</a:t>
            </a:r>
            <a:endParaRPr lang="fr-BE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789040"/>
            <a:ext cx="4761389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>
                <a:latin typeface="+mj-lt"/>
              </a:rPr>
              <a:t>Overall architecture</a:t>
            </a:r>
            <a:endParaRPr lang="en-GB" noProof="0" dirty="0">
              <a:latin typeface="+mj-lt"/>
            </a:endParaRPr>
          </a:p>
        </p:txBody>
      </p:sp>
      <p:pic>
        <p:nvPicPr>
          <p:cNvPr id="8" name="Picture 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5810250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3"/>
          <p:cNvSpPr>
            <a:spLocks noChangeArrowheads="1"/>
          </p:cNvSpPr>
          <p:nvPr/>
        </p:nvSpPr>
        <p:spPr bwMode="auto">
          <a:xfrm>
            <a:off x="474663" y="3857625"/>
            <a:ext cx="989012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Oval 84"/>
          <p:cNvSpPr>
            <a:spLocks noChangeArrowheads="1"/>
          </p:cNvSpPr>
          <p:nvPr/>
        </p:nvSpPr>
        <p:spPr bwMode="auto">
          <a:xfrm>
            <a:off x="7835900" y="3851275"/>
            <a:ext cx="989013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Rectangle 85"/>
          <p:cNvSpPr>
            <a:spLocks noChangeArrowheads="1"/>
          </p:cNvSpPr>
          <p:nvPr/>
        </p:nvSpPr>
        <p:spPr bwMode="auto">
          <a:xfrm>
            <a:off x="984250" y="3859213"/>
            <a:ext cx="7364413" cy="1412875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86"/>
          <p:cNvSpPr>
            <a:spLocks noChangeArrowheads="1"/>
          </p:cNvSpPr>
          <p:nvPr/>
        </p:nvSpPr>
        <p:spPr bwMode="auto">
          <a:xfrm>
            <a:off x="1754188" y="4114800"/>
            <a:ext cx="735012" cy="90805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Oval 87"/>
          <p:cNvSpPr>
            <a:spLocks noChangeArrowheads="1"/>
          </p:cNvSpPr>
          <p:nvPr/>
        </p:nvSpPr>
        <p:spPr bwMode="auto">
          <a:xfrm>
            <a:off x="7659688" y="4117974"/>
            <a:ext cx="735012" cy="904875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Rectangle 88"/>
          <p:cNvSpPr>
            <a:spLocks noChangeArrowheads="1"/>
          </p:cNvSpPr>
          <p:nvPr/>
        </p:nvSpPr>
        <p:spPr bwMode="auto">
          <a:xfrm>
            <a:off x="2157413" y="4117975"/>
            <a:ext cx="5832475" cy="906463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Basic services </a:t>
            </a:r>
            <a:r>
              <a:rPr kumimoji="0" lang="nl-BE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eHealth</a:t>
            </a:r>
            <a:r>
              <a:rPr kumimoji="0" lang="nl-BE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platform</a:t>
            </a:r>
            <a:endParaRPr kumimoji="0" lang="nl-BE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89"/>
          <p:cNvSpPr txBox="1">
            <a:spLocks noChangeArrowheads="1"/>
          </p:cNvSpPr>
          <p:nvPr/>
        </p:nvSpPr>
        <p:spPr bwMode="auto">
          <a:xfrm>
            <a:off x="423863" y="4332288"/>
            <a:ext cx="1399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Network</a:t>
            </a:r>
            <a:endParaRPr kumimoji="0" lang="nl-BE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5713413"/>
            <a:ext cx="4667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3476625" y="1289050"/>
            <a:ext cx="2286000" cy="762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Patients</a:t>
            </a: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nl-BE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health</a:t>
            </a: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care providers, </a:t>
            </a:r>
            <a:b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BE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health</a:t>
            </a: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facilities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blackWhite">
          <a:xfrm>
            <a:off x="5926138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VAD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blackWhite">
          <a:xfrm>
            <a:off x="7224713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VAD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blackWhite">
          <a:xfrm>
            <a:off x="4741863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VAD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FOD_tekeni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40400"/>
            <a:ext cx="3921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11560" y="6091238"/>
            <a:ext cx="1149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Suppliers</a:t>
            </a:r>
            <a:endParaRPr kumimoji="0" lang="nl-BE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11560" y="3357562"/>
            <a:ext cx="769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</a:t>
            </a:r>
            <a:endParaRPr kumimoji="0" lang="nl-BE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3492500" y="2482850"/>
            <a:ext cx="1219200" cy="914400"/>
          </a:xfrm>
          <a:prstGeom prst="actionButtonBlank">
            <a:avLst/>
          </a:prstGeom>
          <a:gradFill rotWithShape="0">
            <a:gsLst>
              <a:gs pos="0">
                <a:srgbClr val="969696">
                  <a:gamma/>
                  <a:tint val="53725"/>
                  <a:invGamma/>
                </a:srgbClr>
              </a:gs>
              <a:gs pos="100000">
                <a:srgbClr val="96969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r"/>
              </a:tabLst>
              <a:defRPr/>
            </a:pPr>
            <a:r>
              <a:rPr kumimoji="0" lang="nl-B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eHealth</a:t>
            </a:r>
            <a:r>
              <a:rPr kumimoji="0" lang="nl-B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nl-B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B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portal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760413" y="1689100"/>
            <a:ext cx="1219200" cy="914400"/>
            <a:chOff x="432" y="1200"/>
            <a:chExt cx="912" cy="672"/>
          </a:xfrm>
        </p:grpSpPr>
        <p:sp>
          <p:nvSpPr>
            <p:cNvPr id="26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432" y="1200"/>
              <a:ext cx="912" cy="672"/>
            </a:xfrm>
            <a:prstGeom prst="actionButtonBlank">
              <a:avLst/>
            </a:prstGeom>
            <a:gradFill rotWithShape="0">
              <a:gsLst>
                <a:gs pos="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72000" rIns="0"/>
            <a:lstStyle/>
            <a:p>
              <a:pPr marL="0" marR="0" lvl="0" indent="0" algn="ctr" defTabSz="914400" rtl="0" eaLnBrk="0" fontAlgn="auto" latinLnBrk="0" hangingPunct="0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0" algn="r"/>
                </a:tabLst>
                <a:defRPr/>
              </a:pPr>
              <a:r>
                <a:rPr kumimoji="0" lang="nl-BE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Health portal</a:t>
              </a:r>
              <a:endParaRPr kumimoji="0" lang="nl-BE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768" y="1440"/>
              <a:ext cx="384" cy="190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AutoShape 2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16" y="1488"/>
              <a:ext cx="386" cy="191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64" y="1536"/>
              <a:ext cx="384" cy="193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912" y="1584"/>
              <a:ext cx="385" cy="192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VAS</a:t>
              </a:r>
              <a:endPara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Picture 30" descr="FOD_tekening"/>
            <p:cNvPicPr>
              <a:picLocks noChangeAspect="1" noChangeArrowheads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05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AutoShape 3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172200" y="2028825"/>
            <a:ext cx="1130300" cy="1039813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r"/>
              </a:tabLst>
              <a:defRPr/>
            </a:pPr>
            <a:r>
              <a:rPr kumimoji="0" lang="nl-B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Software </a:t>
            </a:r>
            <a:r>
              <a:rPr kumimoji="0" lang="nl-BE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health</a:t>
            </a:r>
            <a:r>
              <a:rPr kumimoji="0" lang="nl-B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facility</a:t>
            </a:r>
            <a:endParaRPr kumimoji="0" lang="nl-BE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580188" y="2503488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643688" y="25685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707188" y="2633663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770688" y="2698750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VAS</a:t>
            </a:r>
            <a:endParaRPr kumimoji="0" lang="nl-BE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864100" y="2482850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r"/>
              </a:tabLst>
              <a:defRPr/>
            </a:pPr>
            <a:r>
              <a:rPr kumimoji="0" lang="nl-BE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MyCareNet</a:t>
            </a:r>
            <a:endParaRPr kumimoji="0" lang="nl-BE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13363" y="28098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76863" y="28749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441950" y="29400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505450" y="30051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VAS</a:t>
            </a:r>
            <a:endParaRPr kumimoji="0" lang="nl-BE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358063" y="1565275"/>
            <a:ext cx="1189037" cy="1063625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r"/>
              </a:tabLst>
              <a:defRPr/>
            </a:pPr>
            <a:r>
              <a:rPr kumimoji="0" lang="nl-B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Software </a:t>
            </a:r>
            <a:br>
              <a:rPr kumimoji="0" lang="nl-B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B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HC provider</a:t>
            </a:r>
            <a:endParaRPr kumimoji="0" lang="nl-BE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AutoShape 46"/>
          <p:cNvSpPr>
            <a:spLocks noChangeArrowheads="1"/>
          </p:cNvSpPr>
          <p:nvPr/>
        </p:nvSpPr>
        <p:spPr bwMode="auto">
          <a:xfrm>
            <a:off x="1598613" y="2538413"/>
            <a:ext cx="381000" cy="1468437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AutoShape 47"/>
          <p:cNvSpPr>
            <a:spLocks noChangeArrowheads="1"/>
          </p:cNvSpPr>
          <p:nvPr/>
        </p:nvSpPr>
        <p:spPr bwMode="auto">
          <a:xfrm>
            <a:off x="7935913" y="2538413"/>
            <a:ext cx="381000" cy="1503362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AutoShape 49"/>
          <p:cNvSpPr>
            <a:spLocks noChangeArrowheads="1"/>
          </p:cNvSpPr>
          <p:nvPr/>
        </p:nvSpPr>
        <p:spPr bwMode="auto">
          <a:xfrm>
            <a:off x="6921500" y="3016250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AutoShape 50"/>
          <p:cNvSpPr>
            <a:spLocks noChangeArrowheads="1"/>
          </p:cNvSpPr>
          <p:nvPr/>
        </p:nvSpPr>
        <p:spPr bwMode="auto">
          <a:xfrm>
            <a:off x="3949700" y="3244850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4000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5283200" y="3259138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utoShape 52"/>
          <p:cNvSpPr>
            <a:spLocks noChangeArrowheads="1"/>
          </p:cNvSpPr>
          <p:nvPr/>
        </p:nvSpPr>
        <p:spPr bwMode="auto">
          <a:xfrm rot="5400000">
            <a:off x="2617788" y="1409700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utoShape 53"/>
          <p:cNvSpPr>
            <a:spLocks noChangeArrowheads="1"/>
          </p:cNvSpPr>
          <p:nvPr/>
        </p:nvSpPr>
        <p:spPr bwMode="auto">
          <a:xfrm rot="5400000">
            <a:off x="1239838" y="917575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AutoShape 54"/>
          <p:cNvSpPr>
            <a:spLocks noChangeArrowheads="1"/>
          </p:cNvSpPr>
          <p:nvPr/>
        </p:nvSpPr>
        <p:spPr bwMode="auto">
          <a:xfrm rot="5400000">
            <a:off x="5346700" y="1709738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AutoShape 55"/>
          <p:cNvSpPr>
            <a:spLocks noChangeArrowheads="1"/>
          </p:cNvSpPr>
          <p:nvPr/>
        </p:nvSpPr>
        <p:spPr bwMode="auto">
          <a:xfrm rot="5400000">
            <a:off x="7808119" y="710407"/>
            <a:ext cx="228600" cy="1344612"/>
          </a:xfrm>
          <a:prstGeom prst="upDownArrow">
            <a:avLst>
              <a:gd name="adj1" fmla="val 40843"/>
              <a:gd name="adj2" fmla="val 178092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AutoShape 56"/>
          <p:cNvSpPr>
            <a:spLocks noChangeArrowheads="1"/>
          </p:cNvSpPr>
          <p:nvPr/>
        </p:nvSpPr>
        <p:spPr bwMode="auto">
          <a:xfrm rot="5400000">
            <a:off x="6622257" y="1221581"/>
            <a:ext cx="228600" cy="1306513"/>
          </a:xfrm>
          <a:prstGeom prst="upDownArrow">
            <a:avLst>
              <a:gd name="adj1" fmla="val 40843"/>
              <a:gd name="adj2" fmla="val 173046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AutoShape 5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120900" y="2178050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r"/>
              </a:tabLst>
              <a:defRPr/>
            </a:pPr>
            <a:r>
              <a:rPr kumimoji="0" lang="nl-B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Site </a:t>
            </a:r>
            <a:r>
              <a:rPr kumimoji="0" lang="nl-B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NIHDI</a:t>
            </a:r>
            <a:endParaRPr kumimoji="0" lang="nl-BE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AutoShape 6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570163" y="25050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AutoShape 6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633663" y="25701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AutoShape 6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698750" y="26352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AutoShape 6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762250" y="27003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VAS</a:t>
            </a:r>
            <a:endParaRPr kumimoji="0" lang="nl-BE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" name="Picture 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124200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AutoShape 67"/>
          <p:cNvSpPr>
            <a:spLocks noChangeArrowheads="1"/>
          </p:cNvSpPr>
          <p:nvPr/>
        </p:nvSpPr>
        <p:spPr bwMode="blackWhite">
          <a:xfrm>
            <a:off x="3440113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VAD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AutoShape 69"/>
          <p:cNvSpPr>
            <a:spLocks noChangeArrowheads="1"/>
          </p:cNvSpPr>
          <p:nvPr/>
        </p:nvSpPr>
        <p:spPr bwMode="blackWhite">
          <a:xfrm>
            <a:off x="2076450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VAD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AutoShape 73"/>
          <p:cNvSpPr>
            <a:spLocks noChangeArrowheads="1"/>
          </p:cNvSpPr>
          <p:nvPr/>
        </p:nvSpPr>
        <p:spPr bwMode="blackWhite">
          <a:xfrm>
            <a:off x="755650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VAD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AutoShape 48"/>
          <p:cNvSpPr>
            <a:spLocks noChangeArrowheads="1"/>
          </p:cNvSpPr>
          <p:nvPr/>
        </p:nvSpPr>
        <p:spPr bwMode="auto">
          <a:xfrm>
            <a:off x="2806700" y="3016250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AutoShape 17"/>
          <p:cNvSpPr>
            <a:spLocks noChangeArrowheads="1"/>
          </p:cNvSpPr>
          <p:nvPr/>
        </p:nvSpPr>
        <p:spPr bwMode="auto">
          <a:xfrm>
            <a:off x="4970463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4" name="AutoShape 18"/>
          <p:cNvSpPr>
            <a:spLocks noChangeArrowheads="1"/>
          </p:cNvSpPr>
          <p:nvPr/>
        </p:nvSpPr>
        <p:spPr bwMode="auto">
          <a:xfrm>
            <a:off x="6154738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5" name="AutoShape 19"/>
          <p:cNvSpPr>
            <a:spLocks noChangeArrowheads="1"/>
          </p:cNvSpPr>
          <p:nvPr/>
        </p:nvSpPr>
        <p:spPr bwMode="auto">
          <a:xfrm>
            <a:off x="7453313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6" name="AutoShape 68"/>
          <p:cNvSpPr>
            <a:spLocks noChangeArrowheads="1"/>
          </p:cNvSpPr>
          <p:nvPr/>
        </p:nvSpPr>
        <p:spPr bwMode="auto">
          <a:xfrm>
            <a:off x="3668713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7" name="AutoShape 70"/>
          <p:cNvSpPr>
            <a:spLocks noChangeArrowheads="1"/>
          </p:cNvSpPr>
          <p:nvPr/>
        </p:nvSpPr>
        <p:spPr bwMode="auto">
          <a:xfrm>
            <a:off x="2305050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8" name="AutoShape 74"/>
          <p:cNvSpPr>
            <a:spLocks noChangeArrowheads="1"/>
          </p:cNvSpPr>
          <p:nvPr/>
        </p:nvSpPr>
        <p:spPr bwMode="auto">
          <a:xfrm>
            <a:off x="984250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9" name="Picture 5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730500"/>
            <a:ext cx="35877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 descr="logo_ziekenhuis_1083990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257016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 descr="Logo huisar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715000"/>
            <a:ext cx="419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 descr="logo_ziekenhuis_1083990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5722938"/>
            <a:ext cx="3921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2114550"/>
            <a:ext cx="36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835900" y="20748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899400" y="2139950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962900" y="22050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026400" y="2270125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VAS</a:t>
            </a:r>
            <a:endParaRPr kumimoji="0" lang="nl-BE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" name="Picture 2" descr="http://vlaamspatientenplatform.be/_plugin/ckfinder/userfiles/images/logo_ehealth_home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4205834"/>
            <a:ext cx="1408113" cy="66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66</a:t>
            </a:fld>
            <a:r>
              <a:rPr lang="fr-BE" smtClean="0"/>
              <a:t> -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8014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Basic services </a:t>
            </a:r>
            <a:r>
              <a:rPr lang="en-GB" noProof="0" dirty="0" smtClean="0">
                <a:solidFill>
                  <a:srgbClr val="087670"/>
                </a:solidFill>
              </a:rPr>
              <a:t>eHealth</a:t>
            </a:r>
            <a:r>
              <a:rPr lang="en-GB" noProof="0" dirty="0" smtClean="0"/>
              <a:t> platform</a:t>
            </a:r>
            <a:endParaRPr lang="en-GB" noProof="0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/>
          </p:nvPr>
        </p:nvGraphicFramePr>
        <p:xfrm>
          <a:off x="457200" y="1360512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67</a:t>
            </a:fld>
            <a:r>
              <a:rPr lang="fr-BE" smtClean="0"/>
              <a:t> -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8467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n-US" dirty="0" smtClean="0">
                <a:sym typeface="Arial" charset="0"/>
              </a:rPr>
              <a:t>10 </a:t>
            </a:r>
            <a:r>
              <a:rPr lang="nl-BE" altLang="en-US" dirty="0" err="1" smtClean="0">
                <a:sym typeface="Arial" charset="0"/>
              </a:rPr>
              <a:t>Tasks</a:t>
            </a:r>
            <a:endParaRPr lang="en-GB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altLang="en-US" dirty="0" smtClean="0">
                <a:sym typeface="Arial" charset="0"/>
              </a:rPr>
              <a:t>Development of a vision and of a strategy for </a:t>
            </a:r>
            <a:r>
              <a:rPr lang="en-GB" altLang="en-US" dirty="0" smtClean="0">
                <a:solidFill>
                  <a:srgbClr val="087670"/>
                </a:solidFill>
                <a:sym typeface="Arial" charset="0"/>
              </a:rPr>
              <a:t>eHealth</a:t>
            </a:r>
            <a:r>
              <a:rPr lang="en-GB" dirty="0" smtClean="0"/>
              <a:t> </a:t>
            </a:r>
          </a:p>
          <a:p>
            <a:endParaRPr lang="en-GB" altLang="en-US" dirty="0" smtClean="0">
              <a:sym typeface="Arial" charset="0"/>
            </a:endParaRPr>
          </a:p>
          <a:p>
            <a:r>
              <a:rPr lang="en-GB" altLang="en-US" dirty="0" smtClean="0">
                <a:sym typeface="Arial" charset="0"/>
              </a:rPr>
              <a:t>Organization of the cooperation between all governmental institutions</a:t>
            </a:r>
            <a:r>
              <a:rPr lang="en-GB" dirty="0" smtClean="0"/>
              <a:t> </a:t>
            </a:r>
            <a:r>
              <a:rPr lang="en-GB" altLang="en-US" dirty="0" smtClean="0">
                <a:sym typeface="Arial" charset="0"/>
              </a:rPr>
              <a:t>which are charged with the coordination of the electronic service provision</a:t>
            </a:r>
            <a:r>
              <a:rPr lang="en-GB" dirty="0" smtClean="0"/>
              <a:t> </a:t>
            </a:r>
          </a:p>
          <a:p>
            <a:endParaRPr lang="en-GB" altLang="en-US" dirty="0" smtClean="0">
              <a:sym typeface="Arial" charset="0"/>
            </a:endParaRPr>
          </a:p>
          <a:p>
            <a:r>
              <a:rPr lang="en-GB" altLang="en-US" dirty="0" smtClean="0">
                <a:sym typeface="Arial" charset="0"/>
              </a:rPr>
              <a:t>The motor of the necessary changes for the implementation of the vision and the strategy with regard to </a:t>
            </a:r>
            <a:r>
              <a:rPr lang="en-GB" altLang="en-US" dirty="0" smtClean="0">
                <a:solidFill>
                  <a:srgbClr val="087670"/>
                </a:solidFill>
                <a:sym typeface="Arial" charset="0"/>
              </a:rPr>
              <a:t>eHealth</a:t>
            </a:r>
            <a:r>
              <a:rPr lang="en-GB" dirty="0" smtClean="0">
                <a:solidFill>
                  <a:srgbClr val="087670"/>
                </a:solidFill>
              </a:rPr>
              <a:t> </a:t>
            </a:r>
            <a:r>
              <a:rPr lang="en-GB" dirty="0" smtClean="0"/>
              <a:t> </a:t>
            </a:r>
          </a:p>
          <a:p>
            <a:endParaRPr lang="en-GB" altLang="en-US" dirty="0" smtClean="0">
              <a:sym typeface="Arial" charset="0"/>
            </a:endParaRPr>
          </a:p>
          <a:p>
            <a:r>
              <a:rPr lang="en-GB" altLang="en-US" dirty="0" smtClean="0">
                <a:sym typeface="Arial" charset="0"/>
              </a:rPr>
              <a:t>Determination of functional and technical norms, standards, specifications and basic architecture with regard to ICT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68</a:t>
            </a:fld>
            <a:r>
              <a:rPr lang="fr-BE" smtClean="0"/>
              <a:t> -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106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n-US" dirty="0">
                <a:sym typeface="Arial" charset="0"/>
              </a:rPr>
              <a:t>10 </a:t>
            </a:r>
            <a:r>
              <a:rPr lang="nl-BE" altLang="en-US" dirty="0" err="1">
                <a:sym typeface="Arial" charset="0"/>
              </a:rPr>
              <a:t>Tasks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sym typeface="Arial" charset="0"/>
              </a:rPr>
              <a:t>Registration of software for the management of electronic patient files  </a:t>
            </a:r>
          </a:p>
          <a:p>
            <a:endParaRPr lang="en-GB" altLang="en-US" dirty="0" smtClean="0">
              <a:sym typeface="Arial" charset="0"/>
            </a:endParaRPr>
          </a:p>
          <a:p>
            <a:r>
              <a:rPr lang="en-GB" altLang="en-US" dirty="0" smtClean="0">
                <a:sym typeface="Arial" charset="0"/>
              </a:rPr>
              <a:t>Managing </a:t>
            </a:r>
            <a:r>
              <a:rPr lang="en-GB" altLang="en-US" dirty="0">
                <a:sym typeface="Arial" charset="0"/>
              </a:rPr>
              <a:t>and coordinating the ICT aspects of data exchange within the framework of the electronic patient files and of the electronic medical </a:t>
            </a:r>
            <a:r>
              <a:rPr lang="en-GB" altLang="en-US" dirty="0" smtClean="0">
                <a:sym typeface="Arial" charset="0"/>
              </a:rPr>
              <a:t>prescriptions</a:t>
            </a:r>
          </a:p>
          <a:p>
            <a:endParaRPr lang="en-GB" altLang="en-US" dirty="0">
              <a:sym typeface="Arial" charset="0"/>
            </a:endParaRPr>
          </a:p>
          <a:p>
            <a:r>
              <a:rPr lang="en-GB" altLang="en-US" dirty="0">
                <a:sym typeface="Arial" charset="0"/>
              </a:rPr>
              <a:t>Conceptualization, design and management of a cooperation platform for secure electronic data exchange with the relevant basic </a:t>
            </a:r>
            <a:r>
              <a:rPr lang="en-GB" altLang="en-US" dirty="0" smtClean="0">
                <a:sym typeface="Arial" charset="0"/>
              </a:rPr>
              <a:t>service</a:t>
            </a:r>
            <a:endParaRPr lang="en-GB" altLang="en-US" dirty="0">
              <a:sym typeface="Arial" charset="0"/>
            </a:endParaRPr>
          </a:p>
          <a:p>
            <a:endParaRPr lang="fr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69</a:t>
            </a:fld>
            <a:r>
              <a:rPr lang="fr-BE" smtClean="0"/>
              <a:t> -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0520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Roadmap eHealth 2.0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Optimization of processes</a:t>
            </a:r>
          </a:p>
          <a:p>
            <a:pPr lvl="1"/>
            <a:r>
              <a:rPr lang="en-GB" dirty="0" smtClean="0"/>
              <a:t>AP 10: access to the data by the patient</a:t>
            </a:r>
            <a:endParaRPr lang="en-GB" noProof="0" dirty="0" smtClean="0"/>
          </a:p>
          <a:p>
            <a:pPr lvl="1"/>
            <a:r>
              <a:rPr lang="en-GB" noProof="0" dirty="0" smtClean="0"/>
              <a:t>AP 15: administrative simplification</a:t>
            </a:r>
          </a:p>
          <a:p>
            <a:pPr lvl="1"/>
            <a:r>
              <a:rPr lang="en-GB" noProof="0" dirty="0" smtClean="0"/>
              <a:t>AP 16: traceability of implants and medicines</a:t>
            </a:r>
          </a:p>
          <a:p>
            <a:pPr lvl="1"/>
            <a:r>
              <a:rPr lang="en-GB" dirty="0"/>
              <a:t>AP 19: mobile </a:t>
            </a:r>
            <a:r>
              <a:rPr lang="en-GB" dirty="0" smtClean="0"/>
              <a:t>health</a:t>
            </a:r>
            <a:endParaRPr lang="en-GB" noProof="0" dirty="0" smtClean="0"/>
          </a:p>
          <a:p>
            <a:pPr lvl="1"/>
            <a:endParaRPr lang="en-GB" noProof="0" dirty="0" smtClean="0"/>
          </a:p>
          <a:p>
            <a:r>
              <a:rPr lang="en-GB" noProof="0" dirty="0" smtClean="0"/>
              <a:t>Information for research &amp; policy support </a:t>
            </a:r>
          </a:p>
          <a:p>
            <a:pPr lvl="1"/>
            <a:r>
              <a:rPr lang="en-GB" noProof="0" dirty="0" smtClean="0"/>
              <a:t>AP 18: inventory and consolidation of registers</a:t>
            </a:r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041874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n-US" smtClean="0">
                <a:sym typeface="Arial" charset="0"/>
              </a:rPr>
              <a:t>10 Tasks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>
                <a:sym typeface="Arial" charset="0"/>
              </a:rPr>
              <a:t>Reaching an agreement about division of tasks and about the quality standards and checking that the quality standards are being fulfilled</a:t>
            </a:r>
          </a:p>
          <a:p>
            <a:endParaRPr lang="en-GB" altLang="en-US" dirty="0">
              <a:sym typeface="Arial" charset="0"/>
            </a:endParaRPr>
          </a:p>
          <a:p>
            <a:r>
              <a:rPr lang="en-GB" altLang="en-US" dirty="0" smtClean="0">
                <a:sym typeface="Arial" charset="0"/>
              </a:rPr>
              <a:t>Acting as an independent trusted third party (TTP)  for the encoding and </a:t>
            </a:r>
            <a:r>
              <a:rPr lang="en-GB" altLang="en-US" dirty="0" err="1" smtClean="0">
                <a:sym typeface="Arial" charset="0"/>
              </a:rPr>
              <a:t>anonymisation</a:t>
            </a:r>
            <a:r>
              <a:rPr lang="en-GB" altLang="en-US" dirty="0" smtClean="0">
                <a:sym typeface="Arial" charset="0"/>
              </a:rPr>
              <a:t> of personal information regarding health for certain institutions summarized in the law for the support of scientific research and the policymaking</a:t>
            </a:r>
          </a:p>
          <a:p>
            <a:endParaRPr lang="en-GB" altLang="en-US" dirty="0" smtClean="0">
              <a:sym typeface="Arial" charset="0"/>
            </a:endParaRPr>
          </a:p>
          <a:p>
            <a:r>
              <a:rPr lang="en-GB" altLang="en-US" dirty="0" smtClean="0">
                <a:sym typeface="Arial" charset="0"/>
              </a:rPr>
              <a:t>Promoting and coordinating programmes and projects</a:t>
            </a:r>
            <a:endParaRPr lang="en-GB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70</a:t>
            </a:fld>
            <a:r>
              <a:rPr lang="fr-BE" smtClean="0"/>
              <a:t> -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78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77C9F2"/>
                </a:solidFill>
              </a:rPr>
              <a:t>eHealth</a:t>
            </a:r>
            <a:r>
              <a:rPr lang="fr-BE" sz="4400" b="1" dirty="0" smtClean="0"/>
              <a:t/>
            </a:r>
            <a:br>
              <a:rPr lang="fr-BE" sz="4400" b="1" dirty="0" smtClean="0"/>
            </a:br>
            <a:r>
              <a:rPr lang="fr-BE" sz="4400" b="1" dirty="0" smtClean="0"/>
              <a:t>Roadmap 3.0 (2019-2021)</a:t>
            </a:r>
            <a:endParaRPr lang="fr-BE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endParaRPr lang="fr-BE" smtClean="0"/>
          </a:p>
          <a:p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300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Roadmap 3.0 (2019-2021)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pPr lvl="1"/>
            <a:endParaRPr lang="fr-BE" smtClean="0"/>
          </a:p>
          <a:p>
            <a:endParaRPr lang="fr-BE" smtClean="0"/>
          </a:p>
          <a:p>
            <a:endParaRPr lang="fr-BE" dirty="0" smtClean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13387342"/>
              </p:ext>
            </p:extLst>
          </p:nvPr>
        </p:nvGraphicFramePr>
        <p:xfrm>
          <a:off x="971600" y="980728"/>
          <a:ext cx="741682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043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Main</a:t>
            </a:r>
            <a:r>
              <a:rPr lang="nl-BE" dirty="0"/>
              <a:t> </a:t>
            </a:r>
            <a:r>
              <a:rPr lang="nl-BE" dirty="0" err="1"/>
              <a:t>principles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Adapting </a:t>
            </a:r>
            <a:r>
              <a:rPr lang="en-US" dirty="0"/>
              <a:t>current projects, with extra focus on the </a:t>
            </a:r>
            <a:r>
              <a:rPr lang="en-US" dirty="0" smtClean="0"/>
              <a:t>real use</a:t>
            </a:r>
          </a:p>
          <a:p>
            <a:r>
              <a:rPr lang="en-US" dirty="0" smtClean="0"/>
              <a:t>Stopping </a:t>
            </a:r>
            <a:r>
              <a:rPr lang="en-US" dirty="0"/>
              <a:t>no longer relevant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Starting </a:t>
            </a:r>
            <a:r>
              <a:rPr lang="en-US" dirty="0"/>
              <a:t>new projects limited to projects that can consolidate, harmonize and stabilize current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Extension </a:t>
            </a:r>
            <a:r>
              <a:rPr lang="en-US" dirty="0"/>
              <a:t>of existing concepts to other target groups or other application </a:t>
            </a:r>
            <a:r>
              <a:rPr lang="en-US" dirty="0" smtClean="0"/>
              <a:t>areas</a:t>
            </a:r>
          </a:p>
          <a:p>
            <a:r>
              <a:rPr lang="en-US" dirty="0" smtClean="0"/>
              <a:t>Focus </a:t>
            </a:r>
            <a:r>
              <a:rPr lang="en-US" dirty="0"/>
              <a:t>on 'operational </a:t>
            </a:r>
            <a:r>
              <a:rPr lang="en-US" dirty="0" smtClean="0"/>
              <a:t>excellence‘</a:t>
            </a:r>
          </a:p>
          <a:p>
            <a:r>
              <a:rPr lang="en-US" dirty="0" smtClean="0"/>
              <a:t>Development </a:t>
            </a:r>
            <a:r>
              <a:rPr lang="en-US" dirty="0"/>
              <a:t>of a framework and management model for using existing systems that have been built by the government and / or the private </a:t>
            </a:r>
            <a:r>
              <a:rPr lang="en-US" dirty="0" smtClean="0"/>
              <a:t>sector</a:t>
            </a:r>
          </a:p>
          <a:p>
            <a:r>
              <a:rPr lang="en-US" dirty="0" smtClean="0"/>
              <a:t>Connection </a:t>
            </a:r>
            <a:r>
              <a:rPr lang="en-US" dirty="0"/>
              <a:t>with Europe and international initiatives and programs</a:t>
            </a:r>
            <a:endParaRPr lang="nl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077953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Cluster 0 - Basics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38163" indent="-538163">
              <a:buNone/>
            </a:pPr>
            <a:r>
              <a:rPr lang="en-GB" dirty="0" smtClean="0"/>
              <a:t>0.1 Informed Consent</a:t>
            </a:r>
          </a:p>
          <a:p>
            <a:pPr marL="538163" indent="-538163">
              <a:buNone/>
            </a:pPr>
            <a:r>
              <a:rPr lang="en-GB" dirty="0" smtClean="0"/>
              <a:t>0.2 Access matrix, therapeutic, care and other relationships	</a:t>
            </a:r>
          </a:p>
          <a:p>
            <a:pPr marL="538163" indent="-538163">
              <a:buNone/>
            </a:pPr>
            <a:r>
              <a:rPr lang="en-GB" dirty="0" smtClean="0"/>
              <a:t>0.3 User and access management</a:t>
            </a:r>
          </a:p>
          <a:p>
            <a:pPr marL="538163" indent="-538163">
              <a:buNone/>
            </a:pPr>
            <a:r>
              <a:rPr lang="en-GB" dirty="0" smtClean="0"/>
              <a:t>0.4 Rules for 'eHealth cloud' and distribution of tasks between authentic sources</a:t>
            </a:r>
            <a:endParaRPr lang="en-GB" dirty="0"/>
          </a:p>
          <a:p>
            <a:pPr marL="538163" indent="-538163">
              <a:buNone/>
            </a:pPr>
            <a:r>
              <a:rPr lang="en-GB" dirty="0" smtClean="0"/>
              <a:t>0.5 Technical standards</a:t>
            </a:r>
            <a:endParaRPr lang="en-GB" dirty="0"/>
          </a:p>
          <a:p>
            <a:pPr marL="538163" indent="-538163">
              <a:buNone/>
            </a:pPr>
            <a:r>
              <a:rPr lang="en-GB" dirty="0" smtClean="0"/>
              <a:t>0.6 Terminology</a:t>
            </a:r>
            <a:endParaRPr lang="en-GB" dirty="0"/>
          </a:p>
          <a:p>
            <a:pPr marL="538163" indent="-538163">
              <a:buNone/>
            </a:pPr>
            <a:r>
              <a:rPr lang="en-GB" dirty="0" smtClean="0"/>
              <a:t>0.7 CoBRHA Next Generation &amp; UPPAD</a:t>
            </a:r>
            <a:endParaRPr lang="en-GB" dirty="0"/>
          </a:p>
          <a:p>
            <a:pPr marL="538163" indent="-538163">
              <a:buNone/>
            </a:pPr>
            <a:r>
              <a:rPr lang="en-GB" dirty="0" smtClean="0"/>
              <a:t>0.8 Strategic research into efficient models of cooperation with external stakeholders	</a:t>
            </a:r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BE" dirty="0" smtClean="0"/>
          </a:p>
          <a:p>
            <a:endParaRPr lang="nl-BE" dirty="0" smtClean="0"/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674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Clusters 1 &amp; 2 – </a:t>
            </a:r>
            <a:r>
              <a:rPr lang="nl-BE" dirty="0" err="1" smtClean="0"/>
              <a:t>Transversal</a:t>
            </a:r>
            <a:r>
              <a:rPr lang="nl-BE" dirty="0" smtClean="0"/>
              <a:t> – Support 	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8163" indent="-538163">
              <a:buNone/>
            </a:pPr>
            <a:r>
              <a:rPr lang="nl-BE" dirty="0"/>
              <a:t>1.1 Communication</a:t>
            </a:r>
          </a:p>
          <a:p>
            <a:pPr marL="538163" indent="-538163">
              <a:buNone/>
            </a:pPr>
            <a:r>
              <a:rPr lang="nl-BE" dirty="0"/>
              <a:t>1.2 Program monitoring</a:t>
            </a:r>
          </a:p>
          <a:p>
            <a:pPr marL="538163" indent="-538163">
              <a:buNone/>
            </a:pPr>
            <a:endParaRPr lang="nl-BE" dirty="0"/>
          </a:p>
          <a:p>
            <a:pPr marL="538163" indent="-538163">
              <a:buNone/>
            </a:pPr>
            <a:r>
              <a:rPr lang="nl-NL" dirty="0"/>
              <a:t>2.1 Incentives</a:t>
            </a:r>
          </a:p>
          <a:p>
            <a:pPr marL="538163" indent="-538163">
              <a:buNone/>
            </a:pPr>
            <a:r>
              <a:rPr lang="nl-NL" dirty="0"/>
              <a:t>2.2 </a:t>
            </a:r>
            <a:r>
              <a:rPr lang="en-GB" dirty="0"/>
              <a:t>Legally supported code of conduct &amp; guidelines on sharing personal health information</a:t>
            </a:r>
            <a:endParaRPr lang="nl-NL" dirty="0"/>
          </a:p>
          <a:p>
            <a:endParaRPr lang="nl-BE" dirty="0" smtClean="0"/>
          </a:p>
          <a:p>
            <a:pPr lvl="1"/>
            <a:endParaRPr lang="nl-NL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260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Cluster 3 - Operational Excellence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8163" indent="-538163">
              <a:buNone/>
            </a:pPr>
            <a:r>
              <a:rPr lang="en-GB" dirty="0"/>
              <a:t>3.1 Basic architecture</a:t>
            </a:r>
          </a:p>
          <a:p>
            <a:pPr marL="538163" indent="-538163">
              <a:buNone/>
            </a:pPr>
            <a:r>
              <a:rPr lang="en-GB" dirty="0"/>
              <a:t>3.2 SLAs &amp; Service Management</a:t>
            </a:r>
          </a:p>
          <a:p>
            <a:pPr marL="538163" indent="-538163">
              <a:buNone/>
            </a:pPr>
            <a:r>
              <a:rPr lang="en-GB" dirty="0"/>
              <a:t>3.3 Business continuity</a:t>
            </a:r>
          </a:p>
          <a:p>
            <a:pPr marL="538163" indent="-538163">
              <a:buNone/>
            </a:pPr>
            <a:r>
              <a:rPr lang="en-GB" dirty="0"/>
              <a:t>3.4 Documentation, helpdesk &amp; support	</a:t>
            </a:r>
          </a:p>
          <a:p>
            <a:pPr marL="538163" indent="-538163">
              <a:buNone/>
            </a:pPr>
            <a:r>
              <a:rPr lang="en-GB" dirty="0"/>
              <a:t>3.5 Test environments : environments, flows, processes, data</a:t>
            </a:r>
          </a:p>
          <a:p>
            <a:pPr marL="538163" indent="-538163">
              <a:buNone/>
            </a:pPr>
            <a:r>
              <a:rPr lang="en-GB" dirty="0"/>
              <a:t>3.6 Quality of health software	</a:t>
            </a:r>
          </a:p>
          <a:p>
            <a:pPr marL="538163" indent="-538163">
              <a:buNone/>
            </a:pPr>
            <a:r>
              <a:rPr lang="en-GB" dirty="0"/>
              <a:t>3.7 Delivery of information to public administrations</a:t>
            </a:r>
            <a:endParaRPr lang="nl-NL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361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 smtClean="0"/>
              <a:t>Operational excellence – stakeholder requirements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Individual </a:t>
            </a:r>
            <a:r>
              <a:rPr lang="en-GB" noProof="0" dirty="0"/>
              <a:t>end-users &amp; small healthcare </a:t>
            </a:r>
            <a:r>
              <a:rPr lang="en-GB" noProof="0" dirty="0" smtClean="0"/>
              <a:t>institutions </a:t>
            </a:r>
            <a:r>
              <a:rPr lang="en-GB" noProof="0" dirty="0"/>
              <a:t>without IT </a:t>
            </a:r>
            <a:r>
              <a:rPr lang="en-GB" noProof="0" dirty="0" smtClean="0"/>
              <a:t>knowledge</a:t>
            </a:r>
          </a:p>
          <a:p>
            <a:pPr lvl="1"/>
            <a:r>
              <a:rPr lang="en-GB" noProof="0" dirty="0" smtClean="0"/>
              <a:t>high-performance </a:t>
            </a:r>
            <a:r>
              <a:rPr lang="en-GB" noProof="0" dirty="0"/>
              <a:t>and available end-user </a:t>
            </a:r>
            <a:r>
              <a:rPr lang="en-GB" noProof="0" dirty="0" smtClean="0"/>
              <a:t>applications </a:t>
            </a:r>
          </a:p>
          <a:p>
            <a:pPr lvl="1"/>
            <a:r>
              <a:rPr lang="en-GB" noProof="0" dirty="0" smtClean="0"/>
              <a:t>integrated </a:t>
            </a:r>
            <a:r>
              <a:rPr lang="en-GB" noProof="0" dirty="0"/>
              <a:t>service delivery (single environment, single sign on</a:t>
            </a:r>
            <a:r>
              <a:rPr lang="en-GB" noProof="0" dirty="0" smtClean="0"/>
              <a:t>)</a:t>
            </a:r>
          </a:p>
          <a:p>
            <a:pPr lvl="1"/>
            <a:r>
              <a:rPr lang="en-GB" noProof="0" dirty="0" smtClean="0"/>
              <a:t>meeting </a:t>
            </a:r>
            <a:r>
              <a:rPr lang="en-GB" noProof="0" dirty="0"/>
              <a:t>their </a:t>
            </a:r>
            <a:r>
              <a:rPr lang="en-GB" noProof="0" dirty="0" smtClean="0"/>
              <a:t>needs</a:t>
            </a:r>
          </a:p>
          <a:p>
            <a:pPr lvl="1"/>
            <a:r>
              <a:rPr lang="en-GB" noProof="0" dirty="0" smtClean="0"/>
              <a:t>business continuity</a:t>
            </a:r>
          </a:p>
          <a:p>
            <a:pPr lvl="1"/>
            <a:r>
              <a:rPr lang="en-GB" noProof="0" dirty="0" smtClean="0"/>
              <a:t>functional </a:t>
            </a:r>
            <a:r>
              <a:rPr lang="en-GB" noProof="0" dirty="0"/>
              <a:t>support and </a:t>
            </a:r>
            <a:r>
              <a:rPr lang="en-GB" noProof="0" dirty="0" smtClean="0"/>
              <a:t>training</a:t>
            </a:r>
          </a:p>
          <a:p>
            <a:pPr lvl="1"/>
            <a:r>
              <a:rPr lang="en-GB" noProof="0" dirty="0" smtClean="0"/>
              <a:t>transparency </a:t>
            </a:r>
            <a:r>
              <a:rPr lang="en-GB" noProof="0" dirty="0"/>
              <a:t>in case of interventions and </a:t>
            </a:r>
            <a:r>
              <a:rPr lang="en-GB" noProof="0" dirty="0" smtClean="0"/>
              <a:t>problems</a:t>
            </a:r>
          </a:p>
          <a:p>
            <a:pPr lvl="1"/>
            <a:r>
              <a:rPr lang="en-GB" noProof="0" dirty="0" smtClean="0"/>
              <a:t>a </a:t>
            </a:r>
            <a:r>
              <a:rPr lang="en-GB" noProof="0" dirty="0"/>
              <a:t>single functional </a:t>
            </a:r>
            <a:r>
              <a:rPr lang="en-GB" noProof="0" dirty="0" smtClean="0"/>
              <a:t>helpdesk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958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 smtClean="0"/>
              <a:t>Operational excellence – stakeholder requirements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Larger healthcare institutions with ICT departments &amp; software providers</a:t>
            </a:r>
          </a:p>
          <a:p>
            <a:pPr lvl="1"/>
            <a:r>
              <a:rPr lang="en-GB" noProof="0" dirty="0" smtClean="0"/>
              <a:t>test environments</a:t>
            </a:r>
          </a:p>
          <a:p>
            <a:pPr lvl="1"/>
            <a:r>
              <a:rPr lang="en-GB" noProof="0" dirty="0" smtClean="0"/>
              <a:t>high-performance and available web services</a:t>
            </a:r>
          </a:p>
          <a:p>
            <a:pPr lvl="1"/>
            <a:r>
              <a:rPr lang="en-GB" noProof="0" dirty="0" smtClean="0"/>
              <a:t>business continuity</a:t>
            </a:r>
          </a:p>
          <a:p>
            <a:pPr lvl="1"/>
            <a:r>
              <a:rPr lang="en-GB" noProof="0" dirty="0" smtClean="0"/>
              <a:t>technical support and training</a:t>
            </a:r>
          </a:p>
          <a:p>
            <a:pPr lvl="1"/>
            <a:r>
              <a:rPr lang="en-GB" noProof="0" dirty="0" smtClean="0"/>
              <a:t>transparency in case of interventions and problems</a:t>
            </a:r>
          </a:p>
          <a:p>
            <a:pPr lvl="1"/>
            <a:r>
              <a:rPr lang="en-GB" noProof="0" dirty="0" smtClean="0"/>
              <a:t>precise division of tasks between the helpdesks</a:t>
            </a:r>
          </a:p>
          <a:p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266210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Cluster 3.1 – </a:t>
            </a:r>
            <a:r>
              <a:rPr lang="en-GB" smtClean="0"/>
              <a:t>Basic architecture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GB" dirty="0" smtClean="0"/>
              <a:t>Objective: architecture that takes into account context restrictions and optimally supports stakeholders‘ requirements</a:t>
            </a:r>
          </a:p>
          <a:p>
            <a:pPr lvl="0"/>
            <a:r>
              <a:rPr lang="en-GB" dirty="0" smtClean="0"/>
              <a:t>Method: choice and progressive implementation</a:t>
            </a:r>
          </a:p>
          <a:p>
            <a:pPr lvl="1"/>
            <a:r>
              <a:rPr lang="en-GB" dirty="0" smtClean="0"/>
              <a:t>maintaining the current division into subsystems or more consolidation ?</a:t>
            </a:r>
          </a:p>
          <a:p>
            <a:pPr lvl="2"/>
            <a:r>
              <a:rPr lang="en-GB" dirty="0" smtClean="0"/>
              <a:t>data centres and ICT infrastructure</a:t>
            </a:r>
          </a:p>
          <a:p>
            <a:pPr lvl="2"/>
            <a:r>
              <a:rPr lang="en-GB" dirty="0" smtClean="0"/>
              <a:t>authentic sources from the authorities (</a:t>
            </a:r>
            <a:r>
              <a:rPr lang="en-GB" dirty="0" err="1" smtClean="0"/>
              <a:t>CoBRHA</a:t>
            </a:r>
            <a:r>
              <a:rPr lang="en-GB" dirty="0" smtClean="0"/>
              <a:t>, SAM,...)</a:t>
            </a:r>
          </a:p>
          <a:p>
            <a:pPr lvl="2"/>
            <a:r>
              <a:rPr lang="en-GB" dirty="0" smtClean="0"/>
              <a:t>with partners</a:t>
            </a:r>
          </a:p>
          <a:p>
            <a:pPr lvl="1"/>
            <a:r>
              <a:rPr lang="en-GB" dirty="0" smtClean="0"/>
              <a:t>secure cloud for healthcare providers and institutions ?</a:t>
            </a:r>
          </a:p>
          <a:p>
            <a:pPr lvl="1"/>
            <a:r>
              <a:rPr lang="en-GB" dirty="0" smtClean="0"/>
              <a:t>thin clients vs heavy clients ?</a:t>
            </a:r>
          </a:p>
          <a:p>
            <a:pPr lvl="1"/>
            <a:r>
              <a:rPr lang="en-GB" dirty="0" smtClean="0"/>
              <a:t>division of labour - software suppliers</a:t>
            </a:r>
          </a:p>
          <a:p>
            <a:pPr lvl="1"/>
            <a:r>
              <a:rPr lang="en-GB" dirty="0" smtClean="0"/>
              <a:t>supervision of software suppliers</a:t>
            </a:r>
          </a:p>
          <a:p>
            <a:pPr lvl="2"/>
            <a:r>
              <a:rPr lang="en-GB" dirty="0" smtClean="0"/>
              <a:t>free market and tests ? </a:t>
            </a:r>
          </a:p>
          <a:p>
            <a:pPr lvl="2"/>
            <a:r>
              <a:rPr lang="en-GB" dirty="0" smtClean="0"/>
              <a:t>specifications ?</a:t>
            </a:r>
          </a:p>
          <a:p>
            <a:pPr lvl="2"/>
            <a:r>
              <a:rPr lang="en-GB" dirty="0" smtClean="0"/>
              <a:t>only end-user funding or also direct funding from software providers ?</a:t>
            </a:r>
          </a:p>
          <a:p>
            <a:pPr lvl="1"/>
            <a:r>
              <a:rPr lang="en-GB" dirty="0" smtClean="0"/>
              <a:t>catalogue of open, reusable components ? 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451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Roadmap eHealth 2.0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Support &amp; Incentives</a:t>
            </a:r>
          </a:p>
          <a:p>
            <a:pPr lvl="1"/>
            <a:r>
              <a:rPr lang="en-GB" noProof="0" dirty="0" smtClean="0"/>
              <a:t>AP 2: hospital EPF</a:t>
            </a:r>
          </a:p>
          <a:p>
            <a:pPr lvl="1"/>
            <a:r>
              <a:rPr lang="en-GB" noProof="0" dirty="0" smtClean="0"/>
              <a:t>AP 9: incentives for use</a:t>
            </a:r>
          </a:p>
          <a:p>
            <a:pPr lvl="1"/>
            <a:r>
              <a:rPr lang="en-GB" noProof="0" dirty="0" smtClean="0"/>
              <a:t>AP 11: communication</a:t>
            </a:r>
          </a:p>
          <a:p>
            <a:pPr lvl="1"/>
            <a:r>
              <a:rPr lang="en-GB" noProof="0" dirty="0" smtClean="0"/>
              <a:t>AP 12: training and IT support for health care providers</a:t>
            </a:r>
          </a:p>
          <a:p>
            <a:pPr lvl="1"/>
            <a:r>
              <a:rPr lang="en-GB" noProof="0" dirty="0" smtClean="0"/>
              <a:t>AP 20: governance, roll out and monitoring </a:t>
            </a:r>
          </a:p>
          <a:p>
            <a:endParaRPr lang="en-GB" noProof="0" dirty="0" smtClean="0"/>
          </a:p>
          <a:p>
            <a:r>
              <a:rPr lang="en-GB" noProof="0" dirty="0" smtClean="0"/>
              <a:t>Basic systems</a:t>
            </a:r>
          </a:p>
          <a:p>
            <a:pPr lvl="1"/>
            <a:r>
              <a:rPr lang="en-GB" noProof="0" dirty="0" smtClean="0"/>
              <a:t>AP 13: standards and terminology policy </a:t>
            </a:r>
          </a:p>
          <a:p>
            <a:pPr lvl="1">
              <a:tabLst>
                <a:tab pos="1614488" algn="l"/>
              </a:tabLst>
            </a:pPr>
            <a:r>
              <a:rPr lang="en-GB" noProof="0" dirty="0" smtClean="0"/>
              <a:t>AP 17: general use of </a:t>
            </a:r>
            <a:r>
              <a:rPr lang="en-GB" noProof="0" dirty="0" err="1" smtClean="0"/>
              <a:t>eHealthBox</a:t>
            </a:r>
            <a:r>
              <a:rPr lang="en-GB" noProof="0" dirty="0" smtClean="0"/>
              <a:t> and data from health 	care providers available in CoBRHA</a:t>
            </a:r>
          </a:p>
          <a:p>
            <a:pPr lvl="1"/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53626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Cluster </a:t>
            </a:r>
            <a:r>
              <a:rPr lang="fr-BE" smtClean="0"/>
              <a:t>3.2 - SLA’s &amp; Service Management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GB" dirty="0" smtClean="0"/>
              <a:t>Objective: high-performance and available end-user applications and web services </a:t>
            </a:r>
          </a:p>
          <a:p>
            <a:pPr lvl="0"/>
            <a:r>
              <a:rPr lang="en-GB" dirty="0" smtClean="0"/>
              <a:t>Method</a:t>
            </a:r>
          </a:p>
          <a:p>
            <a:pPr lvl="1"/>
            <a:r>
              <a:rPr lang="en-GB" dirty="0" smtClean="0"/>
              <a:t>SLA</a:t>
            </a:r>
          </a:p>
          <a:p>
            <a:pPr lvl="2"/>
            <a:r>
              <a:rPr lang="en-GB" dirty="0" smtClean="0"/>
              <a:t>related to availability and performance</a:t>
            </a:r>
          </a:p>
          <a:p>
            <a:pPr lvl="2"/>
            <a:r>
              <a:rPr lang="en-GB" dirty="0" smtClean="0"/>
              <a:t>difficulty: end-to-end</a:t>
            </a:r>
          </a:p>
          <a:p>
            <a:pPr lvl="1"/>
            <a:r>
              <a:rPr lang="en-GB" dirty="0" smtClean="0"/>
              <a:t>remove single points of failures (SPOF) in all environments (</a:t>
            </a:r>
            <a:r>
              <a:rPr lang="en-GB" dirty="0" err="1" smtClean="0"/>
              <a:t>eg</a:t>
            </a:r>
            <a:r>
              <a:rPr lang="en-GB" dirty="0" smtClean="0"/>
              <a:t> third backup data centre for eHealth platform)</a:t>
            </a:r>
          </a:p>
          <a:p>
            <a:pPr lvl="1"/>
            <a:r>
              <a:rPr lang="en-GB" dirty="0" smtClean="0"/>
              <a:t>end-to-end monitoring</a:t>
            </a:r>
          </a:p>
          <a:p>
            <a:pPr lvl="1"/>
            <a:r>
              <a:rPr lang="en-GB" dirty="0" smtClean="0"/>
              <a:t>central dashboard &amp; supervision</a:t>
            </a:r>
          </a:p>
          <a:p>
            <a:pPr lvl="1"/>
            <a:r>
              <a:rPr lang="en-GB" dirty="0" smtClean="0"/>
              <a:t>incident management</a:t>
            </a:r>
          </a:p>
          <a:p>
            <a:pPr lvl="1"/>
            <a:r>
              <a:rPr lang="en-GB" dirty="0" smtClean="0"/>
              <a:t>problem management</a:t>
            </a:r>
          </a:p>
          <a:p>
            <a:pPr lvl="1"/>
            <a:r>
              <a:rPr lang="en-GB" dirty="0" smtClean="0"/>
              <a:t>capacity planning</a:t>
            </a:r>
          </a:p>
          <a:p>
            <a:pPr lvl="1"/>
            <a:r>
              <a:rPr lang="en-GB" dirty="0" smtClean="0"/>
              <a:t>release &amp; intervention calendar accessible to the public</a:t>
            </a:r>
          </a:p>
          <a:p>
            <a:pPr lvl="1"/>
            <a:r>
              <a:rPr lang="en-GB" dirty="0" smtClean="0"/>
              <a:t>importance of completeness !</a:t>
            </a:r>
            <a:endParaRPr lang="en-GB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014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Cluster </a:t>
            </a:r>
            <a:r>
              <a:rPr lang="fr-BE" dirty="0" smtClean="0"/>
              <a:t>3.3 - Business </a:t>
            </a:r>
            <a:r>
              <a:rPr lang="fr-BE" dirty="0" err="1" smtClean="0"/>
              <a:t>continuity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GB" dirty="0" smtClean="0"/>
              <a:t>Objective: business continuity procedures (BCP) for every category of end users</a:t>
            </a:r>
          </a:p>
          <a:p>
            <a:pPr lvl="1"/>
            <a:r>
              <a:rPr lang="en-GB" dirty="0" smtClean="0"/>
              <a:t>pharmacists</a:t>
            </a:r>
          </a:p>
          <a:p>
            <a:pPr lvl="1"/>
            <a:r>
              <a:rPr lang="en-GB" dirty="0" smtClean="0"/>
              <a:t>physicians</a:t>
            </a:r>
          </a:p>
          <a:p>
            <a:pPr lvl="1"/>
            <a:r>
              <a:rPr lang="en-GB" dirty="0" smtClean="0"/>
              <a:t>home nurses</a:t>
            </a:r>
          </a:p>
          <a:p>
            <a:pPr lvl="1"/>
            <a:r>
              <a:rPr lang="en-GB" dirty="0" smtClean="0"/>
              <a:t>hospitals</a:t>
            </a:r>
          </a:p>
          <a:p>
            <a:pPr lvl="0"/>
            <a:r>
              <a:rPr lang="en-GB" dirty="0" smtClean="0"/>
              <a:t>Method</a:t>
            </a:r>
          </a:p>
          <a:p>
            <a:pPr lvl="1"/>
            <a:r>
              <a:rPr lang="en-GB" dirty="0" smtClean="0"/>
              <a:t>definition of minimal functional requirements by representatives of the end users</a:t>
            </a:r>
          </a:p>
          <a:p>
            <a:pPr lvl="1"/>
            <a:r>
              <a:rPr lang="en-GB" dirty="0" smtClean="0"/>
              <a:t>eliminating all single point of failure (SPOF) across environments (for each crucial component there is an alternative in another environment)</a:t>
            </a:r>
          </a:p>
          <a:p>
            <a:pPr lvl="1"/>
            <a:r>
              <a:rPr lang="en-GB" dirty="0" smtClean="0"/>
              <a:t>implementation plan with iterations</a:t>
            </a:r>
          </a:p>
          <a:p>
            <a:pPr lvl="1"/>
            <a:r>
              <a:rPr lang="en-GB" dirty="0" smtClean="0"/>
              <a:t>communication via website </a:t>
            </a:r>
            <a:r>
              <a:rPr lang="en-GB" dirty="0" smtClean="0">
                <a:hlinkClick r:id="rId2"/>
              </a:rPr>
              <a:t>https://www.status.ehealth.fgov.be/</a:t>
            </a:r>
            <a:endParaRPr lang="en-GB" dirty="0" smtClean="0"/>
          </a:p>
          <a:p>
            <a:pPr lvl="1"/>
            <a:r>
              <a:rPr lang="en-GB" dirty="0" smtClean="0"/>
              <a:t>training via </a:t>
            </a:r>
            <a:r>
              <a:rPr lang="en-GB" dirty="0" err="1" smtClean="0"/>
              <a:t>éénlijn</a:t>
            </a:r>
            <a:r>
              <a:rPr lang="en-GB" dirty="0" smtClean="0"/>
              <a:t>, e-Santé </a:t>
            </a:r>
            <a:r>
              <a:rPr lang="en-GB" dirty="0" err="1" smtClean="0"/>
              <a:t>Wallonie</a:t>
            </a:r>
            <a:r>
              <a:rPr lang="en-GB" dirty="0" smtClean="0"/>
              <a:t>, eHealth Academy</a:t>
            </a:r>
          </a:p>
          <a:p>
            <a:pPr lvl="1"/>
            <a:r>
              <a:rPr lang="en-GB" dirty="0" smtClean="0"/>
              <a:t>integrated dashboard on status of services (availability, performance)</a:t>
            </a:r>
          </a:p>
          <a:p>
            <a:pPr lvl="1"/>
            <a:r>
              <a:rPr lang="en-GB" dirty="0" smtClean="0"/>
              <a:t>feedback mechanisms on effective use of BCP</a:t>
            </a:r>
          </a:p>
          <a:p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3848"/>
            <a:ext cx="581025" cy="5810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9763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Cluster </a:t>
            </a:r>
            <a:r>
              <a:rPr lang="fr-BE" smtClean="0"/>
              <a:t>3.3 - Business continuity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BCP pharmacists</a:t>
            </a:r>
            <a:endParaRPr lang="en-GB" noProof="0" dirty="0" smtClean="0"/>
          </a:p>
          <a:p>
            <a:pPr lvl="1"/>
            <a:r>
              <a:rPr lang="en-GB" dirty="0" smtClean="0"/>
              <a:t>m</a:t>
            </a:r>
            <a:r>
              <a:rPr lang="en-GB" noProof="0" dirty="0" err="1" smtClean="0"/>
              <a:t>inimal</a:t>
            </a:r>
            <a:r>
              <a:rPr lang="en-GB" noProof="0" dirty="0" smtClean="0"/>
              <a:t> functional requirements</a:t>
            </a:r>
          </a:p>
          <a:p>
            <a:pPr lvl="2"/>
            <a:r>
              <a:rPr lang="en-GB" noProof="0" dirty="0" smtClean="0"/>
              <a:t>authentication when connecting</a:t>
            </a:r>
          </a:p>
          <a:p>
            <a:pPr lvl="2"/>
            <a:r>
              <a:rPr lang="en-GB" noProof="0" dirty="0" smtClean="0"/>
              <a:t>having a prescription</a:t>
            </a:r>
          </a:p>
          <a:p>
            <a:pPr lvl="2"/>
            <a:r>
              <a:rPr lang="en-GB" noProof="0" dirty="0" smtClean="0"/>
              <a:t>consulting the insurance status of a patient</a:t>
            </a:r>
          </a:p>
          <a:p>
            <a:pPr lvl="2"/>
            <a:r>
              <a:rPr lang="en-GB" noProof="0" dirty="0" smtClean="0"/>
              <a:t>consulting the "Chapter IV" agreements</a:t>
            </a:r>
          </a:p>
          <a:p>
            <a:pPr lvl="2"/>
            <a:r>
              <a:rPr lang="en-GB" noProof="0" dirty="0" smtClean="0"/>
              <a:t>consulting and updating the Shared Pharmaceutical File (SPF)</a:t>
            </a:r>
          </a:p>
          <a:p>
            <a:pPr lvl="2"/>
            <a:r>
              <a:rPr lang="en-GB" noProof="0" dirty="0" smtClean="0"/>
              <a:t>archiving executed electronic prescriptions (RAOTD)</a:t>
            </a:r>
          </a:p>
          <a:p>
            <a:pPr lvl="1"/>
            <a:r>
              <a:rPr lang="en-GB" dirty="0" smtClean="0"/>
              <a:t>o</a:t>
            </a:r>
            <a:r>
              <a:rPr lang="en-GB" noProof="0" dirty="0" err="1" smtClean="0"/>
              <a:t>perational</a:t>
            </a:r>
            <a:endParaRPr lang="en-GB" noProof="0" dirty="0" smtClean="0"/>
          </a:p>
          <a:p>
            <a:pPr lvl="1"/>
            <a:r>
              <a:rPr lang="en-GB" dirty="0" smtClean="0"/>
              <a:t>m</a:t>
            </a:r>
            <a:r>
              <a:rPr lang="en-GB" noProof="0" dirty="0" smtClean="0"/>
              <a:t>ore information on </a:t>
            </a:r>
            <a:r>
              <a:rPr lang="en-GB" noProof="0" dirty="0" smtClean="0">
                <a:hlinkClick r:id="rId3"/>
              </a:rPr>
              <a:t>https://www.status.ehealth.fgov.be/fr/pharmaciens/business-continuity/</a:t>
            </a:r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667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Cluster </a:t>
            </a:r>
            <a:r>
              <a:rPr lang="fr-BE" smtClean="0"/>
              <a:t>3.3 - Business continuity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BCP general practitioners</a:t>
            </a:r>
          </a:p>
          <a:p>
            <a:pPr lvl="1"/>
            <a:r>
              <a:rPr lang="en-GB" dirty="0" smtClean="0"/>
              <a:t>e</a:t>
            </a:r>
            <a:r>
              <a:rPr lang="en-GB" noProof="0" dirty="0" err="1" smtClean="0"/>
              <a:t>ssential</a:t>
            </a:r>
            <a:r>
              <a:rPr lang="en-GB" noProof="0" dirty="0" smtClean="0"/>
              <a:t> functional requirements</a:t>
            </a:r>
          </a:p>
          <a:p>
            <a:pPr lvl="2"/>
            <a:r>
              <a:rPr lang="en-GB" noProof="0" dirty="0" smtClean="0"/>
              <a:t>authentication when connecting</a:t>
            </a:r>
          </a:p>
          <a:p>
            <a:pPr lvl="2"/>
            <a:r>
              <a:rPr lang="en-GB" noProof="0" dirty="0" smtClean="0"/>
              <a:t>consulting electronic documents available via the hub-</a:t>
            </a:r>
            <a:r>
              <a:rPr lang="en-GB" noProof="0" dirty="0" err="1" smtClean="0"/>
              <a:t>metahub</a:t>
            </a:r>
            <a:r>
              <a:rPr lang="en-GB" noProof="0" dirty="0" smtClean="0"/>
              <a:t> system (documents in hospitals, laboratories, medical imaging centres, etc.)</a:t>
            </a:r>
          </a:p>
          <a:p>
            <a:pPr lvl="2"/>
            <a:r>
              <a:rPr lang="en-GB" noProof="0" dirty="0" smtClean="0"/>
              <a:t>consulting the vaccination status of a patient</a:t>
            </a:r>
          </a:p>
          <a:p>
            <a:pPr lvl="2"/>
            <a:r>
              <a:rPr lang="en-GB" noProof="0" dirty="0" smtClean="0"/>
              <a:t>consulting the </a:t>
            </a:r>
            <a:r>
              <a:rPr lang="en-GB" noProof="0" dirty="0" err="1" smtClean="0"/>
              <a:t>SumEHR</a:t>
            </a:r>
            <a:r>
              <a:rPr lang="en-GB" noProof="0" dirty="0" smtClean="0"/>
              <a:t> of a patient</a:t>
            </a:r>
          </a:p>
          <a:p>
            <a:pPr lvl="2"/>
            <a:r>
              <a:rPr lang="en-GB" noProof="0" dirty="0" smtClean="0"/>
              <a:t>creating a prescription</a:t>
            </a:r>
          </a:p>
          <a:p>
            <a:pPr lvl="2"/>
            <a:r>
              <a:rPr lang="en-GB" noProof="0" dirty="0" smtClean="0"/>
              <a:t>consulting the insurance status of a patient</a:t>
            </a:r>
          </a:p>
          <a:p>
            <a:pPr lvl="2"/>
            <a:r>
              <a:rPr lang="en-GB" noProof="0" dirty="0" smtClean="0"/>
              <a:t>electronic transfer of the certificate of care given to the patient to his sickness fund (</a:t>
            </a:r>
            <a:r>
              <a:rPr lang="en-GB" noProof="0" dirty="0" err="1" smtClean="0"/>
              <a:t>eAttest</a:t>
            </a:r>
            <a:r>
              <a:rPr lang="en-GB" noProof="0" dirty="0" smtClean="0"/>
              <a:t>)</a:t>
            </a:r>
          </a:p>
          <a:p>
            <a:pPr lvl="2"/>
            <a:r>
              <a:rPr lang="en-GB" noProof="0" dirty="0" smtClean="0"/>
              <a:t>electronic billing to the sickness fund for a patient who benefits from the third-party payment system (</a:t>
            </a:r>
            <a:r>
              <a:rPr lang="en-GB" noProof="0" dirty="0" err="1" smtClean="0"/>
              <a:t>eFact</a:t>
            </a:r>
            <a:r>
              <a:rPr lang="en-GB" noProof="0" dirty="0" smtClean="0"/>
              <a:t>)</a:t>
            </a:r>
          </a:p>
          <a:p>
            <a:pPr lvl="1"/>
            <a:r>
              <a:rPr lang="en-GB" dirty="0" smtClean="0"/>
              <a:t>w</a:t>
            </a:r>
            <a:r>
              <a:rPr lang="en-GB" noProof="0" dirty="0" err="1" smtClean="0"/>
              <a:t>ork</a:t>
            </a:r>
            <a:r>
              <a:rPr lang="en-GB" noProof="0" dirty="0" smtClean="0"/>
              <a:t> in progress</a:t>
            </a:r>
          </a:p>
          <a:p>
            <a:pPr lvl="1"/>
            <a:r>
              <a:rPr lang="en-GB" dirty="0" smtClean="0"/>
              <a:t>m</a:t>
            </a:r>
            <a:r>
              <a:rPr lang="en-GB" noProof="0" dirty="0" smtClean="0"/>
              <a:t>ore information on</a:t>
            </a:r>
          </a:p>
          <a:p>
            <a:pPr lvl="2"/>
            <a:r>
              <a:rPr lang="en-GB" noProof="0" dirty="0" smtClean="0">
                <a:hlinkClick r:id="rId3"/>
              </a:rPr>
              <a:t>https://www.status.ehealth.fgov.be/fr/medecins-generalistes/business-continuity/</a:t>
            </a:r>
            <a:r>
              <a:rPr lang="en-GB" noProof="0" dirty="0" smtClean="0"/>
              <a:t> </a:t>
            </a:r>
          </a:p>
          <a:p>
            <a:pPr lvl="1"/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1173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Cluster </a:t>
            </a:r>
            <a:r>
              <a:rPr lang="fr-BE" smtClean="0"/>
              <a:t>3.3 - Business continuity</a:t>
            </a:r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10" y="1558973"/>
            <a:ext cx="6094218" cy="46783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1023952"/>
            <a:ext cx="3643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hlinkClick r:id="rId4"/>
              </a:rPr>
              <a:t>www.status.ehealth.fgov.be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022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mtClean="0"/>
              <a:t>Cluster </a:t>
            </a:r>
            <a:r>
              <a:rPr lang="fr-BE" smtClean="0"/>
              <a:t>3.4 - Documentation, helpdesk &amp; support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GB" dirty="0" smtClean="0"/>
              <a:t>Objective: easy-to-use and clear documentation for the various stakeholders and single point of contact for helpdesk and support for each stakeholder</a:t>
            </a:r>
          </a:p>
          <a:p>
            <a:pPr lvl="0"/>
            <a:r>
              <a:rPr lang="en-GB" dirty="0" smtClean="0"/>
              <a:t>Method</a:t>
            </a:r>
          </a:p>
          <a:p>
            <a:pPr lvl="1"/>
            <a:r>
              <a:rPr lang="en-GB" dirty="0" smtClean="0"/>
              <a:t>distinction between end-users on the one hand and software suppliers/computer sections on the other</a:t>
            </a:r>
          </a:p>
          <a:p>
            <a:pPr lvl="1"/>
            <a:r>
              <a:rPr lang="en-GB" dirty="0" smtClean="0"/>
              <a:t>clear documentation that can easily be found</a:t>
            </a:r>
          </a:p>
          <a:p>
            <a:pPr lvl="2"/>
            <a:r>
              <a:rPr lang="en-GB" dirty="0" smtClean="0"/>
              <a:t>provided by the owner of each service with different levels of detail</a:t>
            </a:r>
          </a:p>
          <a:p>
            <a:pPr lvl="2"/>
            <a:r>
              <a:rPr lang="en-GB" dirty="0" smtClean="0"/>
              <a:t>on the basis of a common notional framework</a:t>
            </a:r>
          </a:p>
          <a:p>
            <a:pPr lvl="2"/>
            <a:r>
              <a:rPr lang="en-GB" dirty="0" smtClean="0"/>
              <a:t>available in an integrated way on the eHealth portal</a:t>
            </a:r>
          </a:p>
          <a:p>
            <a:pPr lvl="1"/>
            <a:r>
              <a:rPr lang="en-GB" dirty="0" smtClean="0"/>
              <a:t>helpdesk &amp; support</a:t>
            </a:r>
          </a:p>
          <a:p>
            <a:pPr lvl="1"/>
            <a:r>
              <a:rPr lang="en-GB" dirty="0" smtClean="0"/>
              <a:t>the software providers organize the helpdesk and support for end users</a:t>
            </a:r>
          </a:p>
          <a:p>
            <a:pPr lvl="1"/>
            <a:r>
              <a:rPr lang="en-GB" dirty="0" smtClean="0"/>
              <a:t>the service owner organizes helpdesk and support for authentic sources and new value-added services</a:t>
            </a:r>
          </a:p>
          <a:p>
            <a:pPr lvl="1"/>
            <a:r>
              <a:rPr lang="en-GB" dirty="0" smtClean="0"/>
              <a:t>the helpdesk and support of the eHealth platform is available to software providers, ICT sections and owners of value-added services</a:t>
            </a:r>
            <a:endParaRPr lang="en-GB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4579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Cluster </a:t>
            </a:r>
            <a:r>
              <a:rPr lang="fr-BE" dirty="0" smtClean="0"/>
              <a:t>3.5 – Test </a:t>
            </a:r>
            <a:r>
              <a:rPr lang="fr-BE" dirty="0" err="1" smtClean="0"/>
              <a:t>environments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GB" dirty="0" smtClean="0"/>
              <a:t>Objective: for software providers, ICT sections in healthcare organizations and developers of value-added services, providing integrated test environments</a:t>
            </a:r>
          </a:p>
          <a:p>
            <a:pPr lvl="0"/>
            <a:r>
              <a:rPr lang="en-GB" dirty="0" smtClean="0"/>
              <a:t>Method</a:t>
            </a:r>
          </a:p>
          <a:p>
            <a:pPr lvl="1"/>
            <a:r>
              <a:rPr lang="en-GB" dirty="0" smtClean="0"/>
              <a:t>providing integrated test environments and their documentation by</a:t>
            </a:r>
          </a:p>
          <a:p>
            <a:pPr lvl="2"/>
            <a:r>
              <a:rPr lang="en-GB" dirty="0" smtClean="0"/>
              <a:t>eHealth platform for basic Services</a:t>
            </a:r>
          </a:p>
          <a:p>
            <a:pPr lvl="2"/>
            <a:r>
              <a:rPr lang="en-GB" dirty="0" smtClean="0"/>
              <a:t>any service provider (e.g. FPS BOSA, national register)</a:t>
            </a:r>
          </a:p>
          <a:p>
            <a:pPr lvl="2"/>
            <a:r>
              <a:rPr lang="en-GB" dirty="0" smtClean="0"/>
              <a:t>any supplier of an authentic source</a:t>
            </a:r>
          </a:p>
          <a:p>
            <a:pPr lvl="1"/>
            <a:r>
              <a:rPr lang="en-GB" dirty="0" smtClean="0"/>
              <a:t>providing coordinated test data sets and their documentation</a:t>
            </a:r>
          </a:p>
          <a:p>
            <a:pPr lvl="1"/>
            <a:r>
              <a:rPr lang="en-GB" dirty="0" smtClean="0"/>
              <a:t>unit tests and end-to-end tests</a:t>
            </a:r>
          </a:p>
          <a:p>
            <a:pPr lvl="1"/>
            <a:r>
              <a:rPr lang="en-GB" dirty="0" smtClean="0"/>
              <a:t>minilabs for community support</a:t>
            </a:r>
            <a:endParaRPr lang="en-GB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403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Cluster </a:t>
            </a:r>
            <a:r>
              <a:rPr lang="fr-BE" smtClean="0"/>
              <a:t>3.6 -</a:t>
            </a:r>
            <a:r>
              <a:rPr lang="en-GB" smtClean="0"/>
              <a:t> Quality of health software</a:t>
            </a:r>
            <a:endParaRPr lang="fr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Providing a qualification tool</a:t>
            </a:r>
          </a:p>
          <a:p>
            <a:pPr lvl="1"/>
            <a:r>
              <a:rPr lang="en-GB" dirty="0" smtClean="0"/>
              <a:t>needed to support ICT suppliers in the process of integrating and checking quality</a:t>
            </a:r>
          </a:p>
          <a:p>
            <a:pPr lvl="1"/>
            <a:r>
              <a:rPr lang="en-GB" dirty="0" smtClean="0"/>
              <a:t>is a website that guides ICT suppliers step by step towards obtaining a formal validation/homologation/registration</a:t>
            </a:r>
          </a:p>
          <a:p>
            <a:r>
              <a:rPr lang="en-GB" dirty="0" smtClean="0"/>
              <a:t>Providing and periodically updating a self-evaluation</a:t>
            </a:r>
          </a:p>
          <a:p>
            <a:pPr lvl="1"/>
            <a:r>
              <a:rPr lang="en-GB" dirty="0" smtClean="0"/>
              <a:t>the aim is to incorporate this into the federal concept of the validation pyramid</a:t>
            </a:r>
          </a:p>
          <a:p>
            <a:pPr lvl="2"/>
            <a:r>
              <a:rPr lang="en-GB" dirty="0" smtClean="0"/>
              <a:t>the qualification tool supports this process</a:t>
            </a:r>
          </a:p>
          <a:p>
            <a:pPr lvl="1"/>
            <a:r>
              <a:rPr lang="en-GB" dirty="0" smtClean="0"/>
              <a:t>the starting point of the evaluation process is a self-evaluation, to be carried out by the ICT suppliers themselves</a:t>
            </a:r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774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Cluster 4 – </a:t>
            </a:r>
            <a:r>
              <a:rPr lang="en-GB" dirty="0" smtClean="0"/>
              <a:t>Care providers and care institutions</a:t>
            </a:r>
            <a:endParaRPr lang="nl-NL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8163" indent="-538163">
              <a:buNone/>
            </a:pPr>
            <a:r>
              <a:rPr lang="en-GB" dirty="0"/>
              <a:t>4.1 Multidisciplinary exchange of information </a:t>
            </a:r>
          </a:p>
          <a:p>
            <a:pPr marL="538163" indent="-538163">
              <a:buNone/>
            </a:pPr>
            <a:r>
              <a:rPr lang="en-GB" dirty="0"/>
              <a:t>4.2 Multidisciplinary features</a:t>
            </a:r>
          </a:p>
          <a:p>
            <a:pPr marL="538163" indent="-538163">
              <a:buNone/>
            </a:pPr>
            <a:r>
              <a:rPr lang="en-GB" dirty="0"/>
              <a:t>4.3 Electronic prescription</a:t>
            </a:r>
          </a:p>
          <a:p>
            <a:pPr marL="538163" indent="-538163">
              <a:buNone/>
            </a:pPr>
            <a:r>
              <a:rPr lang="en-GB" dirty="0"/>
              <a:t>4.4 VIDIS	</a:t>
            </a:r>
          </a:p>
          <a:p>
            <a:pPr marL="538163" indent="-538163">
              <a:buNone/>
            </a:pPr>
            <a:r>
              <a:rPr lang="en-GB" dirty="0"/>
              <a:t>4.5 Decision support platform	</a:t>
            </a:r>
          </a:p>
          <a:p>
            <a:pPr marL="538163" indent="-538163">
              <a:buNone/>
            </a:pPr>
            <a:r>
              <a:rPr lang="en-GB" dirty="0"/>
              <a:t>4.6 </a:t>
            </a:r>
            <a:r>
              <a:rPr lang="en-GB" dirty="0" err="1"/>
              <a:t>BelRAI</a:t>
            </a:r>
            <a:r>
              <a:rPr lang="en-GB" dirty="0"/>
              <a:t>	</a:t>
            </a:r>
          </a:p>
          <a:p>
            <a:pPr marL="538163" indent="-538163">
              <a:buNone/>
            </a:pPr>
            <a:r>
              <a:rPr lang="en-GB" dirty="0"/>
              <a:t>4.7 </a:t>
            </a:r>
            <a:r>
              <a:rPr lang="en-GB" dirty="0" err="1"/>
              <a:t>Mult-eMediatt</a:t>
            </a:r>
            <a:endParaRPr lang="en-GB" dirty="0"/>
          </a:p>
          <a:p>
            <a:pPr marL="538163" indent="-538163">
              <a:buNone/>
            </a:pPr>
            <a:r>
              <a:rPr lang="en-GB" dirty="0"/>
              <a:t>4.8 MEDEX in the field of eHealth</a:t>
            </a:r>
          </a:p>
          <a:p>
            <a:pPr marL="538163" indent="-538163">
              <a:buNone/>
            </a:pPr>
            <a:r>
              <a:rPr lang="en-GB" dirty="0"/>
              <a:t>4.9 EPF in all hospitals</a:t>
            </a:r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054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Cluster 4 – </a:t>
            </a:r>
            <a:r>
              <a:rPr lang="en-GB" dirty="0" smtClean="0"/>
              <a:t>Care providers and care institutions</a:t>
            </a:r>
            <a:endParaRPr lang="nl-NL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8163" indent="-538163">
              <a:buNone/>
            </a:pPr>
            <a:r>
              <a:rPr lang="en-GB" dirty="0"/>
              <a:t>4.10 Publication of structured information</a:t>
            </a:r>
          </a:p>
          <a:p>
            <a:pPr marL="538163" indent="-538163">
              <a:buNone/>
            </a:pPr>
            <a:r>
              <a:rPr lang="en-GB" dirty="0"/>
              <a:t>4.11 Registers	</a:t>
            </a:r>
          </a:p>
          <a:p>
            <a:pPr marL="538163" indent="-538163">
              <a:buNone/>
            </a:pPr>
            <a:r>
              <a:rPr lang="en-GB" dirty="0"/>
              <a:t>4.12 Communication about care planning</a:t>
            </a:r>
          </a:p>
          <a:p>
            <a:pPr marL="717550" indent="-717550">
              <a:buNone/>
            </a:pPr>
            <a:r>
              <a:rPr lang="en-GB" dirty="0"/>
              <a:t>4.13 European Connecting Europe Facility (CEF) Project "Patient Summary</a:t>
            </a:r>
            <a:endParaRPr lang="nl-NL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384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Roadmap eHealth 2.0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Focus on </a:t>
            </a:r>
          </a:p>
          <a:p>
            <a:pPr lvl="1"/>
            <a:r>
              <a:rPr lang="en-GB" noProof="0" dirty="0" smtClean="0"/>
              <a:t>GMF = EMF =&gt; </a:t>
            </a:r>
            <a:r>
              <a:rPr lang="en-GB" noProof="0" dirty="0" err="1" smtClean="0"/>
              <a:t>SumEHR</a:t>
            </a:r>
            <a:endParaRPr lang="en-GB" noProof="0" dirty="0" smtClean="0"/>
          </a:p>
          <a:p>
            <a:pPr lvl="1"/>
            <a:r>
              <a:rPr lang="en-GB" noProof="0" dirty="0" smtClean="0"/>
              <a:t>hospital EPF</a:t>
            </a:r>
          </a:p>
          <a:p>
            <a:pPr lvl="1"/>
            <a:r>
              <a:rPr lang="en-GB" noProof="0" dirty="0" smtClean="0"/>
              <a:t>data sharing / hubs &amp; </a:t>
            </a:r>
            <a:r>
              <a:rPr lang="en-GB" noProof="0" dirty="0" err="1" smtClean="0"/>
              <a:t>metahubs</a:t>
            </a:r>
            <a:endParaRPr lang="en-GB" noProof="0" dirty="0" smtClean="0"/>
          </a:p>
          <a:p>
            <a:pPr lvl="1"/>
            <a:r>
              <a:rPr lang="en-GB" dirty="0" err="1"/>
              <a:t>eHealthBox</a:t>
            </a:r>
            <a:r>
              <a:rPr lang="en-GB" dirty="0"/>
              <a:t> &amp; </a:t>
            </a:r>
            <a:r>
              <a:rPr lang="en-GB" dirty="0" smtClean="0"/>
              <a:t>UPPAD</a:t>
            </a:r>
            <a:endParaRPr lang="en-GB" noProof="0" dirty="0" smtClean="0"/>
          </a:p>
          <a:p>
            <a:pPr lvl="1"/>
            <a:r>
              <a:rPr lang="en-GB" noProof="0" dirty="0" smtClean="0"/>
              <a:t>electronic prescribing</a:t>
            </a:r>
          </a:p>
          <a:p>
            <a:pPr lvl="1"/>
            <a:r>
              <a:rPr lang="en-GB" dirty="0" err="1" smtClean="0"/>
              <a:t>MyCareNet</a:t>
            </a:r>
            <a:endParaRPr lang="en-GB" noProof="0" dirty="0" smtClean="0"/>
          </a:p>
          <a:p>
            <a:pPr lvl="1"/>
            <a:r>
              <a:rPr lang="en-GB" noProof="0" dirty="0" smtClean="0"/>
              <a:t>access to the data by the patient </a:t>
            </a:r>
          </a:p>
          <a:p>
            <a:pPr lvl="1"/>
            <a:r>
              <a:rPr lang="en-GB" dirty="0" smtClean="0"/>
              <a:t>mobile health</a:t>
            </a:r>
            <a:endParaRPr lang="en-GB" noProof="0" dirty="0" smtClean="0"/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16262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Cluster 5 – </a:t>
            </a:r>
            <a:r>
              <a:rPr lang="fr-BE" smtClean="0"/>
              <a:t>Patient as co-pilot</a:t>
            </a:r>
            <a:endParaRPr lang="nl-NL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5.1 Patient Health Portal</a:t>
            </a:r>
          </a:p>
          <a:p>
            <a:pPr marL="0" indent="0">
              <a:buNone/>
            </a:pPr>
            <a:r>
              <a:rPr lang="en-GB" dirty="0"/>
              <a:t>5.2 Digital reference platform	</a:t>
            </a:r>
          </a:p>
          <a:p>
            <a:pPr marL="0" indent="0">
              <a:buNone/>
            </a:pPr>
            <a:r>
              <a:rPr lang="en-GB" dirty="0"/>
              <a:t>5.3 </a:t>
            </a:r>
            <a:r>
              <a:rPr lang="en-GB" dirty="0" err="1"/>
              <a:t>Orgadon</a:t>
            </a:r>
            <a:endParaRPr lang="nl-NL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90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506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Cluster 6 – eHealth &amp; health </a:t>
            </a:r>
            <a:r>
              <a:rPr lang="nl-NL" dirty="0" err="1"/>
              <a:t>i</a:t>
            </a:r>
            <a:r>
              <a:rPr lang="nl-NL" dirty="0" err="1" smtClean="0"/>
              <a:t>nsurance</a:t>
            </a:r>
            <a:endParaRPr lang="nl-NL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8163" indent="-538163">
              <a:buNone/>
            </a:pPr>
            <a:r>
              <a:rPr lang="en-GB" dirty="0"/>
              <a:t>6.1 </a:t>
            </a:r>
            <a:r>
              <a:rPr lang="en-GB" dirty="0" err="1"/>
              <a:t>eAttest</a:t>
            </a:r>
            <a:r>
              <a:rPr lang="en-GB" dirty="0"/>
              <a:t> for dentists, specialists, physiotherapists and </a:t>
            </a:r>
            <a:r>
              <a:rPr lang="en-GB" dirty="0" err="1"/>
              <a:t>logopedists</a:t>
            </a:r>
            <a:endParaRPr lang="en-GB" dirty="0"/>
          </a:p>
          <a:p>
            <a:pPr marL="538163" indent="-538163">
              <a:buNone/>
            </a:pPr>
            <a:r>
              <a:rPr lang="en-GB" dirty="0"/>
              <a:t>6.2 Third-party billing for Medical Homes, Physiotherapists and </a:t>
            </a:r>
            <a:r>
              <a:rPr lang="en-GB" dirty="0" err="1"/>
              <a:t>logopedists</a:t>
            </a:r>
            <a:endParaRPr lang="en-GB" dirty="0"/>
          </a:p>
          <a:p>
            <a:pPr marL="538163" indent="-538163">
              <a:buNone/>
            </a:pPr>
            <a:r>
              <a:rPr lang="en-GB" dirty="0"/>
              <a:t>6.3 Data consultation</a:t>
            </a:r>
          </a:p>
          <a:p>
            <a:pPr marL="538163" indent="-538163">
              <a:buNone/>
            </a:pPr>
            <a:r>
              <a:rPr lang="en-GB" dirty="0"/>
              <a:t>6.4 Digitisation of revalidation agreements</a:t>
            </a:r>
          </a:p>
          <a:p>
            <a:pPr marL="538163" indent="-538163">
              <a:buNone/>
            </a:pPr>
            <a:r>
              <a:rPr lang="en-GB" dirty="0"/>
              <a:t>6.5 Digitisation of Chapter IV agreements </a:t>
            </a:r>
          </a:p>
          <a:p>
            <a:pPr marL="538163" indent="-538163">
              <a:buNone/>
            </a:pPr>
            <a:r>
              <a:rPr lang="en-GB" dirty="0"/>
              <a:t>6.6 Subscriptions in Medical Homes</a:t>
            </a:r>
          </a:p>
          <a:p>
            <a:pPr marL="538163" indent="-538163">
              <a:buNone/>
            </a:pPr>
            <a:r>
              <a:rPr lang="en-GB" dirty="0"/>
              <a:t>6.7 Digitisation of physiotherapy agreements</a:t>
            </a:r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55575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467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91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275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noProof="0" dirty="0" err="1" smtClean="0"/>
              <a:t>onclusion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 smtClean="0"/>
              <a:t>The sharing of data between healthcare providers / institutions via the </a:t>
            </a:r>
            <a:r>
              <a:rPr lang="en-GB" dirty="0"/>
              <a:t>h</a:t>
            </a:r>
            <a:r>
              <a:rPr lang="en-GB" noProof="0" dirty="0" err="1" smtClean="0"/>
              <a:t>ub</a:t>
            </a:r>
            <a:r>
              <a:rPr lang="en-GB" noProof="0" dirty="0" smtClean="0"/>
              <a:t>-meta-hub system, the health safes and the </a:t>
            </a:r>
            <a:r>
              <a:rPr lang="en-GB" noProof="0" dirty="0" err="1" smtClean="0">
                <a:solidFill>
                  <a:srgbClr val="087670"/>
                </a:solidFill>
              </a:rPr>
              <a:t>eHealth</a:t>
            </a:r>
            <a:r>
              <a:rPr lang="en-GB" noProof="0" dirty="0" err="1" smtClean="0"/>
              <a:t>Box</a:t>
            </a:r>
            <a:r>
              <a:rPr lang="en-GB" noProof="0" dirty="0" smtClean="0"/>
              <a:t> reaches cruising speed</a:t>
            </a:r>
          </a:p>
          <a:p>
            <a:endParaRPr lang="en-GB" noProof="0" dirty="0" smtClean="0"/>
          </a:p>
          <a:p>
            <a:r>
              <a:rPr lang="en-GB" noProof="0" dirty="0" smtClean="0"/>
              <a:t>&gt; 70% of the Belgian population has now given their informed consent</a:t>
            </a:r>
          </a:p>
          <a:p>
            <a:endParaRPr lang="en-GB" noProof="0" dirty="0" smtClean="0"/>
          </a:p>
          <a:p>
            <a:r>
              <a:rPr lang="en-GB" noProof="0" dirty="0" smtClean="0"/>
              <a:t>The opening up of health data for the patient starts =&gt; attention for integrated access</a:t>
            </a:r>
          </a:p>
          <a:p>
            <a:endParaRPr lang="en-GB" noProof="0" dirty="0" smtClean="0"/>
          </a:p>
          <a:p>
            <a:r>
              <a:rPr lang="en-GB" noProof="0" dirty="0" smtClean="0"/>
              <a:t>Experience is gained with mobile </a:t>
            </a:r>
            <a:r>
              <a:rPr lang="en-GB" noProof="0" dirty="0" smtClean="0">
                <a:solidFill>
                  <a:srgbClr val="087670"/>
                </a:solidFill>
              </a:rPr>
              <a:t>eHealth</a:t>
            </a:r>
            <a:r>
              <a:rPr lang="en-GB" noProof="0" dirty="0" smtClean="0"/>
              <a:t> applications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92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63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2276872"/>
            <a:ext cx="7772400" cy="1362075"/>
          </a:xfrm>
        </p:spPr>
        <p:txBody>
          <a:bodyPr>
            <a:normAutofit/>
          </a:bodyPr>
          <a:lstStyle/>
          <a:p>
            <a:r>
              <a:rPr lang="en-GB" noProof="0" dirty="0" smtClean="0">
                <a:solidFill>
                  <a:srgbClr val="77C9F2"/>
                </a:solidFill>
              </a:rPr>
              <a:t>Thank you</a:t>
            </a:r>
            <a:br>
              <a:rPr lang="en-GB" noProof="0" dirty="0" smtClean="0">
                <a:solidFill>
                  <a:srgbClr val="77C9F2"/>
                </a:solidFill>
              </a:rPr>
            </a:br>
            <a:r>
              <a:rPr lang="en-GB" noProof="0" dirty="0" smtClean="0">
                <a:solidFill>
                  <a:srgbClr val="77C9F2"/>
                </a:solidFill>
              </a:rPr>
              <a:t>Any questions?</a:t>
            </a:r>
            <a:endParaRPr lang="en-GB" noProof="0" dirty="0">
              <a:solidFill>
                <a:srgbClr val="77C9F2"/>
              </a:solidFill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2286000" y="19970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fr-BE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4279900" y="3619500"/>
            <a:ext cx="4268788" cy="2554545"/>
            <a:chOff x="4406900" y="2676525"/>
            <a:chExt cx="4268788" cy="2555688"/>
          </a:xfrm>
        </p:grpSpPr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2"/>
            <p:cNvSpPr txBox="1">
              <a:spLocks noChangeArrowheads="1"/>
            </p:cNvSpPr>
            <p:nvPr userDrawn="1"/>
          </p:nvSpPr>
          <p:spPr bwMode="auto">
            <a:xfrm>
              <a:off x="4787900" y="2676525"/>
              <a:ext cx="3887788" cy="255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frank.robben@ehealth.fgov.be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Arial" pitchFamily="34" charset="0"/>
                </a:rPr>
                <a:t>@FrRobben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Arial" pitchFamily="34" charset="0"/>
                </a:rPr>
                <a:t>https://www.ehealth.fgov.be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Arial" pitchFamily="34" charset="0"/>
                </a:rPr>
                <a:t>https://www.frankrobben.be</a:t>
              </a:r>
              <a:endParaRPr kumimoji="0" lang="fr-B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14/02/2019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93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2661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</TotalTime>
  <Words>4637</Words>
  <Application>Microsoft Office PowerPoint</Application>
  <PresentationFormat>On-screen Show (4:3)</PresentationFormat>
  <Paragraphs>1185</Paragraphs>
  <Slides>93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93</vt:i4>
      </vt:variant>
    </vt:vector>
  </HeadingPairs>
  <TitlesOfParts>
    <vt:vector size="104" baseType="lpstr">
      <vt:lpstr>Arial</vt:lpstr>
      <vt:lpstr>Calibri</vt:lpstr>
      <vt:lpstr>Calibri Light</vt:lpstr>
      <vt:lpstr>Consolas</vt:lpstr>
      <vt:lpstr>Times New Roman</vt:lpstr>
      <vt:lpstr>Wingdings</vt:lpstr>
      <vt:lpstr>Office Theme</vt:lpstr>
      <vt:lpstr>1_Custom Design</vt:lpstr>
      <vt:lpstr>Custom Design</vt:lpstr>
      <vt:lpstr>1_Office Theme</vt:lpstr>
      <vt:lpstr>2_Custom Design</vt:lpstr>
      <vt:lpstr>eHealth and  its hazards</vt:lpstr>
      <vt:lpstr>Summary</vt:lpstr>
      <vt:lpstr>eHealth  Basic principles &amp; achievements</vt:lpstr>
      <vt:lpstr>Roadmaps on eHealth</vt:lpstr>
      <vt:lpstr>Roadmap eHealth 2.0</vt:lpstr>
      <vt:lpstr>Roadmap eHealth 2.0</vt:lpstr>
      <vt:lpstr>Roadmap eHealth 2.0</vt:lpstr>
      <vt:lpstr>Roadmap eHealth 2.0</vt:lpstr>
      <vt:lpstr>Roadmap eHealth 2.0</vt:lpstr>
      <vt:lpstr>GMF = EMF =&gt; SumEHR</vt:lpstr>
      <vt:lpstr>GMF = EMF =&gt; SumEHR</vt:lpstr>
      <vt:lpstr>GMF = EMF =&gt; SumEHR</vt:lpstr>
      <vt:lpstr>Hospital EPF</vt:lpstr>
      <vt:lpstr>Hospital EPF</vt:lpstr>
      <vt:lpstr>Hospital EPF</vt:lpstr>
      <vt:lpstr>Hospital EPF</vt:lpstr>
      <vt:lpstr>Hospital EPF</vt:lpstr>
      <vt:lpstr>Hospital EPF</vt:lpstr>
      <vt:lpstr>Hospital EPF</vt:lpstr>
      <vt:lpstr>Hubs &amp; Metahub</vt:lpstr>
      <vt:lpstr>Hubs &amp; Metahub - Scheme</vt:lpstr>
      <vt:lpstr>Hubs &amp; Metahub</vt:lpstr>
      <vt:lpstr>Hubs &amp; Metahub – Past situation</vt:lpstr>
      <vt:lpstr>Hubs &amp; Metahub - Now</vt:lpstr>
      <vt:lpstr>Extramural data: vaults</vt:lpstr>
      <vt:lpstr>Hubs &amp; Metahub</vt:lpstr>
      <vt:lpstr>Hubs &amp; Metahub</vt:lpstr>
      <vt:lpstr>Hubs &amp; Metahub</vt:lpstr>
      <vt:lpstr>Hubs &amp; Metahub</vt:lpstr>
      <vt:lpstr>Informed consent</vt:lpstr>
      <vt:lpstr>Informed consent</vt:lpstr>
      <vt:lpstr>Informed consent</vt:lpstr>
      <vt:lpstr>Informed consent</vt:lpstr>
      <vt:lpstr>Therapeutic/care relationships</vt:lpstr>
      <vt:lpstr>Access matrix</vt:lpstr>
      <vt:lpstr>www.ehealth.fgov.be/ehealthplatform/nl/reglementen</vt:lpstr>
      <vt:lpstr>eHealthBox, CoBRHA and UPPAD</vt:lpstr>
      <vt:lpstr>eHealthBox</vt:lpstr>
      <vt:lpstr>eHealthBox</vt:lpstr>
      <vt:lpstr>UPPAD</vt:lpstr>
      <vt:lpstr>UPPAD</vt:lpstr>
      <vt:lpstr>UPPAD</vt:lpstr>
      <vt:lpstr>Electronic prescribing (Recip-e)</vt:lpstr>
      <vt:lpstr>Electronic prescribing (Recip-e)</vt:lpstr>
      <vt:lpstr>Electronic prescribing</vt:lpstr>
      <vt:lpstr>Electronic prescribing</vt:lpstr>
      <vt:lpstr>Electronic prescribing</vt:lpstr>
      <vt:lpstr>PARIS Prescription &amp; Autorisation Requesting Information System</vt:lpstr>
      <vt:lpstr>PARIS Prescription &amp; Autorisation Requesting Information System</vt:lpstr>
      <vt:lpstr>MyCareNet</vt:lpstr>
      <vt:lpstr>MyCareNet</vt:lpstr>
      <vt:lpstr>MyCareNet</vt:lpstr>
      <vt:lpstr>MyCareNet</vt:lpstr>
      <vt:lpstr>Access to data by patient</vt:lpstr>
      <vt:lpstr>Access to data by patient</vt:lpstr>
      <vt:lpstr>Access to data by patient</vt:lpstr>
      <vt:lpstr>Access to data by patient</vt:lpstr>
      <vt:lpstr>Access to data by patient</vt:lpstr>
      <vt:lpstr>Currently approved means of authentication</vt:lpstr>
      <vt:lpstr>Mobile Health</vt:lpstr>
      <vt:lpstr>Mobile Health</vt:lpstr>
      <vt:lpstr>Mobile health applications - validation pyramid</vt:lpstr>
      <vt:lpstr>Mobile health</vt:lpstr>
      <vt:lpstr>Mobile health</vt:lpstr>
      <vt:lpstr>eHealth platform  Overview</vt:lpstr>
      <vt:lpstr>Overall architecture</vt:lpstr>
      <vt:lpstr>Basic services eHealth platform</vt:lpstr>
      <vt:lpstr>10 Tasks</vt:lpstr>
      <vt:lpstr>10 Tasks</vt:lpstr>
      <vt:lpstr>10 Tasks</vt:lpstr>
      <vt:lpstr>eHealth Roadmap 3.0 (2019-2021)</vt:lpstr>
      <vt:lpstr>Roadmap 3.0 (2019-2021)</vt:lpstr>
      <vt:lpstr>Main principles</vt:lpstr>
      <vt:lpstr>Cluster 0 - Basics</vt:lpstr>
      <vt:lpstr>Clusters 1 &amp; 2 – Transversal – Support  </vt:lpstr>
      <vt:lpstr>Cluster 3 - Operational Excellence</vt:lpstr>
      <vt:lpstr>Operational excellence – stakeholder requirements</vt:lpstr>
      <vt:lpstr>Operational excellence – stakeholder requirements</vt:lpstr>
      <vt:lpstr>Cluster 3.1 – Basic architecture</vt:lpstr>
      <vt:lpstr>Cluster 3.2 - SLA’s &amp; Service Management</vt:lpstr>
      <vt:lpstr>Cluster 3.3 - Business continuity</vt:lpstr>
      <vt:lpstr>Cluster 3.3 - Business continuity</vt:lpstr>
      <vt:lpstr>Cluster 3.3 - Business continuity</vt:lpstr>
      <vt:lpstr>Cluster 3.3 - Business continuity</vt:lpstr>
      <vt:lpstr>Cluster 3.4 - Documentation, helpdesk &amp; support</vt:lpstr>
      <vt:lpstr>Cluster 3.5 – Test environments</vt:lpstr>
      <vt:lpstr>Cluster 3.6 - Quality of health software</vt:lpstr>
      <vt:lpstr>Cluster 4 – Care providers and care institutions</vt:lpstr>
      <vt:lpstr>Cluster 4 – Care providers and care institutions</vt:lpstr>
      <vt:lpstr>Cluster 5 – Patient as co-pilot</vt:lpstr>
      <vt:lpstr>Cluster 6 – eHealth &amp; health insurance</vt:lpstr>
      <vt:lpstr>Conclusion</vt:lpstr>
      <vt:lpstr>Thank you Any questions?</vt:lpstr>
    </vt:vector>
  </TitlesOfParts>
  <Company>UZ 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ELFIE  DEPREZ</dc:creator>
  <cp:lastModifiedBy>Frank Robben (KSZ-BCSS)</cp:lastModifiedBy>
  <cp:revision>60</cp:revision>
  <dcterms:created xsi:type="dcterms:W3CDTF">2016-09-23T08:36:30Z</dcterms:created>
  <dcterms:modified xsi:type="dcterms:W3CDTF">2019-02-13T14:08:27Z</dcterms:modified>
</cp:coreProperties>
</file>