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7"/>
  </p:notesMasterIdLst>
  <p:handoutMasterIdLst>
    <p:handoutMasterId r:id="rId28"/>
  </p:handoutMasterIdLst>
  <p:sldIdLst>
    <p:sldId id="481" r:id="rId2"/>
    <p:sldId id="482" r:id="rId3"/>
    <p:sldId id="483" r:id="rId4"/>
    <p:sldId id="484" r:id="rId5"/>
    <p:sldId id="412" r:id="rId6"/>
    <p:sldId id="470" r:id="rId7"/>
    <p:sldId id="472" r:id="rId8"/>
    <p:sldId id="457" r:id="rId9"/>
    <p:sldId id="462" r:id="rId10"/>
    <p:sldId id="458" r:id="rId11"/>
    <p:sldId id="460" r:id="rId12"/>
    <p:sldId id="461" r:id="rId13"/>
    <p:sldId id="476" r:id="rId14"/>
    <p:sldId id="477" r:id="rId15"/>
    <p:sldId id="449" r:id="rId16"/>
    <p:sldId id="463" r:id="rId17"/>
    <p:sldId id="478" r:id="rId18"/>
    <p:sldId id="479" r:id="rId19"/>
    <p:sldId id="480" r:id="rId20"/>
    <p:sldId id="467" r:id="rId21"/>
    <p:sldId id="464" r:id="rId22"/>
    <p:sldId id="465" r:id="rId23"/>
    <p:sldId id="466" r:id="rId24"/>
    <p:sldId id="471" r:id="rId25"/>
    <p:sldId id="446" r:id="rId2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4636" autoAdjust="0"/>
  </p:normalViewPr>
  <p:slideViewPr>
    <p:cSldViewPr snapToGrid="0" snapToObjects="1">
      <p:cViewPr varScale="1">
        <p:scale>
          <a:sx n="106" d="100"/>
          <a:sy n="106" d="100"/>
        </p:scale>
        <p:origin x="1866" y="96"/>
      </p:cViewPr>
      <p:guideLst>
        <p:guide orient="horz" pos="2160"/>
        <p:guide pos="2880"/>
      </p:guideLst>
    </p:cSldViewPr>
  </p:slideViewPr>
  <p:outlineViewPr>
    <p:cViewPr>
      <p:scale>
        <a:sx n="33" d="100"/>
        <a:sy n="33" d="100"/>
      </p:scale>
      <p:origin x="0" y="1113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electronic sub-processes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dirty="0"/>
            <a:t>Integrated user and access management</a:t>
          </a:r>
          <a:endParaRPr lang="en-GB" dirty="0"/>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Logging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dirty="0"/>
            <a:t>System for end-to-end encryption</a:t>
          </a:r>
          <a:endParaRPr lang="en-GB" dirty="0"/>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nl-BE" dirty="0" err="1" smtClean="0"/>
            <a:t>Encoding</a:t>
          </a:r>
          <a:r>
            <a:rPr dirty="0" smtClean="0"/>
            <a:t> </a:t>
          </a:r>
          <a:r>
            <a:rPr dirty="0"/>
            <a:t>and </a:t>
          </a:r>
          <a:r>
            <a:rPr dirty="0" err="1"/>
            <a:t>anonymization</a:t>
          </a:r>
          <a:endParaRPr lang="en-GB"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dirty="0"/>
            <a:t>Consultation of the National Identification </a:t>
          </a:r>
          <a:r>
            <a:rPr lang="nl-BE" dirty="0" smtClean="0"/>
            <a:t>Re</a:t>
          </a:r>
          <a:r>
            <a:rPr dirty="0" err="1" smtClean="0"/>
            <a:t>gisters</a:t>
          </a:r>
          <a:endParaRPr lang="en-GB"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dirty="0"/>
            <a:t>Reference </a:t>
          </a:r>
          <a:r>
            <a:rPr lang="nl-BE" dirty="0" smtClean="0"/>
            <a:t>directory</a:t>
          </a:r>
          <a:r>
            <a:rPr dirty="0" smtClean="0"/>
            <a:t> </a:t>
          </a:r>
          <a:r>
            <a:rPr dirty="0"/>
            <a:t>(</a:t>
          </a:r>
          <a:r>
            <a:rPr dirty="0" err="1"/>
            <a:t>metahub</a:t>
          </a:r>
          <a:r>
            <a:rPr dirty="0"/>
            <a:t>)</a:t>
          </a:r>
          <a:endParaRPr lang="en-GB"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08392A73-0D4F-4990-A0D3-405F7409CC20}" type="presOf" srcId="{66800CA2-1263-488B-9901-BF5AA9A26379}" destId="{22C56DC3-2158-416C-A2CA-0A41276F6E72}" srcOrd="0" destOrd="0" presId="urn:microsoft.com/office/officeart/2008/layout/PictureStrips"/>
    <dgm:cxn modelId="{64A8AE3C-940E-425E-83F6-6A05C00A713E}" type="presOf" srcId="{D1B0C0D0-7AB7-487B-ADF8-3BB3DD4E9EE7}" destId="{9E029134-162C-442E-A062-F55ADB999C33}" srcOrd="0" destOrd="0" presId="urn:microsoft.com/office/officeart/2008/layout/PictureStrips"/>
    <dgm:cxn modelId="{EEDF9A44-83E9-4B04-AD89-F54DDBACE403}" type="presOf" srcId="{E7919EDD-7680-4985-B198-1CBB0F9E96AC}" destId="{7A8D609C-F894-4686-8594-F633FD78C201}"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D6AAE6D5-EF47-4CEA-A3B0-E170B64407D7}" type="presOf" srcId="{AE2357B3-F8D1-4E13-B807-E393E9FC5539}" destId="{DC5DD086-89E5-4CD9-B1D2-0E7FF2C522A2}"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07B1142-F1D5-4E10-9BD4-061176F3CB7A}" type="presOf" srcId="{53250AAA-89D6-4377-B3C0-0E5BF972A3C0}" destId="{411BB13E-A3FD-42F9-8D3A-DD2DDC4A3516}"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29BD4932-E781-40AE-977C-4822D2FD759A}" type="presOf" srcId="{81FDCA61-7A32-4339-89E8-DD3704FB86F4}" destId="{6F6ACCCA-7573-4F27-BB76-D1BFA52EAEE3}" srcOrd="0" destOrd="0" presId="urn:microsoft.com/office/officeart/2008/layout/PictureStrips"/>
    <dgm:cxn modelId="{F6D109A3-B5AF-40E9-BB1C-F3086897C791}"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F0582377-5662-49F4-93A9-2BB2E605D15B}" type="presOf" srcId="{426C232F-332D-4FF2-A820-7A068898BF0D}" destId="{A9AE0183-4578-4303-9373-BBB0DAF179FE}" srcOrd="0" destOrd="0" presId="urn:microsoft.com/office/officeart/2008/layout/PictureStrips"/>
    <dgm:cxn modelId="{53B5B71C-9A47-4858-8E5E-0C9887D7A63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14411242-3953-4E68-ADA0-AA788F66FD05}" type="presOf" srcId="{3069D4A7-A9EB-432B-8415-5BE83922B144}" destId="{9C5C0C8B-F255-4694-B3C6-8BE7DBC5F7E5}" srcOrd="0" destOrd="0" presId="urn:microsoft.com/office/officeart/2008/layout/PictureStrips"/>
    <dgm:cxn modelId="{6151BF2B-9D31-43A5-8902-8871883B3FA4}"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A2B2133A-06B2-4FB5-813E-912272C39C2F}" type="presParOf" srcId="{9E029134-162C-442E-A062-F55ADB999C33}" destId="{60E777AF-AE30-4678-946F-1FF94928EBDC}" srcOrd="0" destOrd="0" presId="urn:microsoft.com/office/officeart/2008/layout/PictureStrips"/>
    <dgm:cxn modelId="{01533525-71B1-4FFA-9237-DC666D5BD8E3}" type="presParOf" srcId="{60E777AF-AE30-4678-946F-1FF94928EBDC}" destId="{7A8D609C-F894-4686-8594-F633FD78C201}" srcOrd="0" destOrd="0" presId="urn:microsoft.com/office/officeart/2008/layout/PictureStrips"/>
    <dgm:cxn modelId="{CE968787-7011-4347-999B-6AF114954E93}" type="presParOf" srcId="{60E777AF-AE30-4678-946F-1FF94928EBDC}" destId="{8B00EC11-24E0-4E0C-8101-DB576F31F9D2}" srcOrd="1" destOrd="0" presId="urn:microsoft.com/office/officeart/2008/layout/PictureStrips"/>
    <dgm:cxn modelId="{387C4E18-5886-4399-AE2C-1834A9B65A94}" type="presParOf" srcId="{9E029134-162C-442E-A062-F55ADB999C33}" destId="{7105A6FE-D318-4A98-A922-671C581530DC}" srcOrd="1" destOrd="0" presId="urn:microsoft.com/office/officeart/2008/layout/PictureStrips"/>
    <dgm:cxn modelId="{B874D2EC-FF33-4C6A-9393-3BADAA09DDD7}" type="presParOf" srcId="{9E029134-162C-442E-A062-F55ADB999C33}" destId="{85CFEB57-FC52-4321-A97D-3211B5D63D4D}" srcOrd="2" destOrd="0" presId="urn:microsoft.com/office/officeart/2008/layout/PictureStrips"/>
    <dgm:cxn modelId="{0CDA2A34-44C9-4BB8-AF54-E3819CD170F8}" type="presParOf" srcId="{85CFEB57-FC52-4321-A97D-3211B5D63D4D}" destId="{A9AE0183-4578-4303-9373-BBB0DAF179FE}" srcOrd="0" destOrd="0" presId="urn:microsoft.com/office/officeart/2008/layout/PictureStrips"/>
    <dgm:cxn modelId="{25C42C54-AA05-4E56-8D09-A99D3C407FC2}" type="presParOf" srcId="{85CFEB57-FC52-4321-A97D-3211B5D63D4D}" destId="{17BB8C5E-ACC5-4AEA-AC3B-15C53CC548C0}" srcOrd="1" destOrd="0" presId="urn:microsoft.com/office/officeart/2008/layout/PictureStrips"/>
    <dgm:cxn modelId="{1FFA1CA5-F921-4EB7-B7D0-F2198B0D1A57}" type="presParOf" srcId="{9E029134-162C-442E-A062-F55ADB999C33}" destId="{3DF2FDF0-8F29-4351-969E-A1025413C53F}" srcOrd="3" destOrd="0" presId="urn:microsoft.com/office/officeart/2008/layout/PictureStrips"/>
    <dgm:cxn modelId="{289DC286-2AA0-4B6B-ACA0-8AB2143FFB5A}" type="presParOf" srcId="{9E029134-162C-442E-A062-F55ADB999C33}" destId="{51949F69-36F9-42ED-A197-4A357D3FCC84}" srcOrd="4" destOrd="0" presId="urn:microsoft.com/office/officeart/2008/layout/PictureStrips"/>
    <dgm:cxn modelId="{DFB0756A-FF0C-43E3-9EEC-825719DC76C2}" type="presParOf" srcId="{51949F69-36F9-42ED-A197-4A357D3FCC84}" destId="{DC5DD086-89E5-4CD9-B1D2-0E7FF2C522A2}" srcOrd="0" destOrd="0" presId="urn:microsoft.com/office/officeart/2008/layout/PictureStrips"/>
    <dgm:cxn modelId="{671AB7B3-E336-4DD3-8408-8EBF8816814D}" type="presParOf" srcId="{51949F69-36F9-42ED-A197-4A357D3FCC84}" destId="{DEDE190B-7605-44A7-B19B-482157C4ED09}" srcOrd="1" destOrd="0" presId="urn:microsoft.com/office/officeart/2008/layout/PictureStrips"/>
    <dgm:cxn modelId="{213F54E5-41BB-4200-BF44-00367A4C199D}" type="presParOf" srcId="{9E029134-162C-442E-A062-F55ADB999C33}" destId="{800A896D-7DD0-4D28-BE08-D3B8F3F2A8C6}" srcOrd="5" destOrd="0" presId="urn:microsoft.com/office/officeart/2008/layout/PictureStrips"/>
    <dgm:cxn modelId="{DDA734C7-51E3-4689-8B1E-87C2D914C02F}" type="presParOf" srcId="{9E029134-162C-442E-A062-F55ADB999C33}" destId="{09DCF082-D387-4036-A517-A57508B9F296}" srcOrd="6" destOrd="0" presId="urn:microsoft.com/office/officeart/2008/layout/PictureStrips"/>
    <dgm:cxn modelId="{002FD047-7DF6-4C77-9A34-8F81D92600F8}" type="presParOf" srcId="{09DCF082-D387-4036-A517-A57508B9F296}" destId="{6F6ACCCA-7573-4F27-BB76-D1BFA52EAEE3}" srcOrd="0" destOrd="0" presId="urn:microsoft.com/office/officeart/2008/layout/PictureStrips"/>
    <dgm:cxn modelId="{28BB84E1-4211-43C5-9231-1808537F321C}" type="presParOf" srcId="{09DCF082-D387-4036-A517-A57508B9F296}" destId="{F94043AE-FBAE-4418-8D10-10B1481C95AF}" srcOrd="1" destOrd="0" presId="urn:microsoft.com/office/officeart/2008/layout/PictureStrips"/>
    <dgm:cxn modelId="{BCCCAE66-6D4D-4CB0-AA5D-4FCB8C23BD7E}" type="presParOf" srcId="{9E029134-162C-442E-A062-F55ADB999C33}" destId="{2F838AD4-66C5-4737-8D8D-66F3281C6FE1}" srcOrd="7" destOrd="0" presId="urn:microsoft.com/office/officeart/2008/layout/PictureStrips"/>
    <dgm:cxn modelId="{26454A55-CAB3-4824-A3CD-E1AA737470B9}" type="presParOf" srcId="{9E029134-162C-442E-A062-F55ADB999C33}" destId="{0F749A16-F5F6-45E8-9E08-2382EA901724}" srcOrd="8" destOrd="0" presId="urn:microsoft.com/office/officeart/2008/layout/PictureStrips"/>
    <dgm:cxn modelId="{B3BC4891-F22D-4E5C-9F9A-E7BB32CB25FF}" type="presParOf" srcId="{0F749A16-F5F6-45E8-9E08-2382EA901724}" destId="{610D24CD-EC64-4585-8806-7B24163BBCA5}" srcOrd="0" destOrd="0" presId="urn:microsoft.com/office/officeart/2008/layout/PictureStrips"/>
    <dgm:cxn modelId="{66E19C17-641C-4B33-B933-AE0F8784692E}" type="presParOf" srcId="{0F749A16-F5F6-45E8-9E08-2382EA901724}" destId="{1D377189-38FA-44FB-9886-A25D865375A4}" srcOrd="1" destOrd="0" presId="urn:microsoft.com/office/officeart/2008/layout/PictureStrips"/>
    <dgm:cxn modelId="{CCA87442-FDF0-40CE-BA9E-9C42A9A2283E}" type="presParOf" srcId="{9E029134-162C-442E-A062-F55ADB999C33}" destId="{D0690CA7-5AC0-41CF-B946-24781BCFD1A5}" srcOrd="9" destOrd="0" presId="urn:microsoft.com/office/officeart/2008/layout/PictureStrips"/>
    <dgm:cxn modelId="{9FC12BB0-9706-4C30-BA25-9A1862F28D4E}" type="presParOf" srcId="{9E029134-162C-442E-A062-F55ADB999C33}" destId="{B7B3EDE5-7630-4030-822E-F5E4C9706E85}" srcOrd="10" destOrd="0" presId="urn:microsoft.com/office/officeart/2008/layout/PictureStrips"/>
    <dgm:cxn modelId="{BEA10127-EA72-4405-9B0B-50FF46CAC415}" type="presParOf" srcId="{B7B3EDE5-7630-4030-822E-F5E4C9706E85}" destId="{4F50CB91-2850-4662-936D-F5CF85EB32D2}" srcOrd="0" destOrd="0" presId="urn:microsoft.com/office/officeart/2008/layout/PictureStrips"/>
    <dgm:cxn modelId="{75F12060-C1B3-47F9-B1C8-9450EA94A407}" type="presParOf" srcId="{B7B3EDE5-7630-4030-822E-F5E4C9706E85}" destId="{82E38FB2-A96C-4D7A-A866-6D7BE57189A0}" srcOrd="1" destOrd="0" presId="urn:microsoft.com/office/officeart/2008/layout/PictureStrips"/>
    <dgm:cxn modelId="{83D2DB97-BB6B-412C-93A7-D612D3E66DF2}" type="presParOf" srcId="{9E029134-162C-442E-A062-F55ADB999C33}" destId="{FFADA039-4E63-4656-B69A-9CDE6DF7D22E}" srcOrd="11" destOrd="0" presId="urn:microsoft.com/office/officeart/2008/layout/PictureStrips"/>
    <dgm:cxn modelId="{1B1E07E4-2831-4CCE-84B3-D4606CD39C76}" type="presParOf" srcId="{9E029134-162C-442E-A062-F55ADB999C33}" destId="{617E62FE-8B7F-4345-A007-B8285279A613}" srcOrd="12" destOrd="0" presId="urn:microsoft.com/office/officeart/2008/layout/PictureStrips"/>
    <dgm:cxn modelId="{147F896E-5C94-4D3B-8AA7-7CDA325E9DCA}" type="presParOf" srcId="{617E62FE-8B7F-4345-A007-B8285279A613}" destId="{9C5C0C8B-F255-4694-B3C6-8BE7DBC5F7E5}" srcOrd="0" destOrd="0" presId="urn:microsoft.com/office/officeart/2008/layout/PictureStrips"/>
    <dgm:cxn modelId="{A37D3A75-12EA-463D-968E-A27360344053}" type="presParOf" srcId="{617E62FE-8B7F-4345-A007-B8285279A613}" destId="{A9E14B50-194E-4A93-B9D9-20BB56D81973}" srcOrd="1" destOrd="0" presId="urn:microsoft.com/office/officeart/2008/layout/PictureStrips"/>
    <dgm:cxn modelId="{0C76E437-2551-4323-9E62-C3C863D8F7EA}" type="presParOf" srcId="{9E029134-162C-442E-A062-F55ADB999C33}" destId="{CC5C64CB-AB52-41A1-B231-D8699C0C625F}" srcOrd="13" destOrd="0" presId="urn:microsoft.com/office/officeart/2008/layout/PictureStrips"/>
    <dgm:cxn modelId="{3AECB681-43A1-4F20-BA54-D71C475533D0}" type="presParOf" srcId="{9E029134-162C-442E-A062-F55ADB999C33}" destId="{F8E94CFA-B945-48E5-BE10-370DD69F16A4}" srcOrd="14" destOrd="0" presId="urn:microsoft.com/office/officeart/2008/layout/PictureStrips"/>
    <dgm:cxn modelId="{313880FF-6513-4C16-8B96-9700DE636DDD}" type="presParOf" srcId="{F8E94CFA-B945-48E5-BE10-370DD69F16A4}" destId="{411BB13E-A3FD-42F9-8D3A-DD2DDC4A3516}" srcOrd="0" destOrd="0" presId="urn:microsoft.com/office/officeart/2008/layout/PictureStrips"/>
    <dgm:cxn modelId="{B04A9BE2-24E2-4B53-BB85-0EB9F7B79C7C}" type="presParOf" srcId="{F8E94CFA-B945-48E5-BE10-370DD69F16A4}" destId="{70C2EA1E-D7DB-4E74-806D-4590DBE781A3}" srcOrd="1" destOrd="0" presId="urn:microsoft.com/office/officeart/2008/layout/PictureStrips"/>
    <dgm:cxn modelId="{F7CFAC18-E1B8-4F97-9D3C-F3BBFF86576E}" type="presParOf" srcId="{9E029134-162C-442E-A062-F55ADB999C33}" destId="{B6819F3B-727A-4EDF-BC16-FDFFBB563868}" srcOrd="15" destOrd="0" presId="urn:microsoft.com/office/officeart/2008/layout/PictureStrips"/>
    <dgm:cxn modelId="{D101EC77-FE7B-4745-AEF8-0229BE6D9DFE}" type="presParOf" srcId="{9E029134-162C-442E-A062-F55ADB999C33}" destId="{BB272E9F-26C5-4655-93E5-F3616BF119CC}" srcOrd="16" destOrd="0" presId="urn:microsoft.com/office/officeart/2008/layout/PictureStrips"/>
    <dgm:cxn modelId="{A04E0A37-0DF0-421B-9A97-CFCB2E0E62FC}" type="presParOf" srcId="{BB272E9F-26C5-4655-93E5-F3616BF119CC}" destId="{E0757731-3698-433B-8E7C-2EB749869931}" srcOrd="0" destOrd="0" presId="urn:microsoft.com/office/officeart/2008/layout/PictureStrips"/>
    <dgm:cxn modelId="{7962CC07-74CE-4165-8878-1829685B5558}" type="presParOf" srcId="{BB272E9F-26C5-4655-93E5-F3616BF119CC}" destId="{139FD9EA-3509-4D4C-98D4-BC741BA871D8}" srcOrd="1" destOrd="0" presId="urn:microsoft.com/office/officeart/2008/layout/PictureStrips"/>
    <dgm:cxn modelId="{DBE34DA4-FD89-42AD-BEEE-0D487BF37331}" type="presParOf" srcId="{9E029134-162C-442E-A062-F55ADB999C33}" destId="{979B97D2-0F97-437F-8686-ABD1B910F38F}" srcOrd="17" destOrd="0" presId="urn:microsoft.com/office/officeart/2008/layout/PictureStrips"/>
    <dgm:cxn modelId="{39B5452B-2312-45C7-88F7-C55C50D9ED96}" type="presParOf" srcId="{9E029134-162C-442E-A062-F55ADB999C33}" destId="{0216C3D0-FCC6-4B0C-AA10-7E78E85A1DE2}" srcOrd="18" destOrd="0" presId="urn:microsoft.com/office/officeart/2008/layout/PictureStrips"/>
    <dgm:cxn modelId="{B9780693-A74B-49BC-929E-6B5A91671074}" type="presParOf" srcId="{0216C3D0-FCC6-4B0C-AA10-7E78E85A1DE2}" destId="{22C56DC3-2158-416C-A2CA-0A41276F6E72}" srcOrd="0" destOrd="0" presId="urn:microsoft.com/office/officeart/2008/layout/PictureStrips"/>
    <dgm:cxn modelId="{339F262F-C499-4F40-852B-35019BE83533}"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Coordination of electronic sub-processes</a:t>
          </a:r>
          <a:endParaRPr lang="en-GB"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Portal </a:t>
          </a:r>
          <a:endParaRPr lang="en-GB"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Integrated user and access management</a:t>
          </a:r>
          <a:endParaRPr lang="en-GB" sz="1500" kern="1200" dirty="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Logging management</a:t>
          </a:r>
          <a:endParaRPr lang="en-GB"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System for end-to-end encryption</a:t>
          </a:r>
          <a:endParaRPr lang="en-GB" sz="1500" kern="1200" dirty="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err="1">
              <a:solidFill>
                <a:srgbClr val="3E6E5A"/>
              </a:solidFill>
            </a:rPr>
            <a:t>eHealth</a:t>
          </a:r>
          <a:r>
            <a:rPr sz="1500" kern="1200" dirty="0" err="1"/>
            <a:t>Box</a:t>
          </a:r>
          <a:endParaRPr lang="en-GB"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en-GB"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Encoding</a:t>
          </a:r>
          <a:r>
            <a:rPr sz="1500" kern="1200" dirty="0" smtClean="0"/>
            <a:t> </a:t>
          </a:r>
          <a:r>
            <a:rPr sz="1500" kern="1200" dirty="0"/>
            <a:t>and </a:t>
          </a:r>
          <a:r>
            <a:rPr sz="1500" kern="1200" dirty="0" err="1"/>
            <a:t>anonymization</a:t>
          </a:r>
          <a:endParaRPr lang="en-GB" sz="1500" kern="1200" dirty="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Consultation of the National Identification </a:t>
          </a:r>
          <a:r>
            <a:rPr lang="nl-BE" sz="1500" kern="1200" dirty="0" smtClean="0"/>
            <a:t>Re</a:t>
          </a:r>
          <a:r>
            <a:rPr sz="1500" kern="1200" dirty="0" err="1" smtClean="0"/>
            <a:t>gisters</a:t>
          </a:r>
          <a:endParaRPr lang="en-GB" sz="1500" kern="1200" dirty="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Reference </a:t>
          </a:r>
          <a:r>
            <a:rPr lang="nl-BE" sz="1500" kern="1200" dirty="0" smtClean="0"/>
            <a:t>directory</a:t>
          </a:r>
          <a:r>
            <a:rPr sz="1500" kern="1200" dirty="0" smtClean="0"/>
            <a:t> </a:t>
          </a:r>
          <a:r>
            <a:rPr sz="1500" kern="1200" dirty="0"/>
            <a:t>(</a:t>
          </a:r>
          <a:r>
            <a:rPr sz="1500" kern="1200" dirty="0" err="1"/>
            <a:t>metahub</a:t>
          </a:r>
          <a:r>
            <a:rPr sz="1500" kern="1200" dirty="0"/>
            <a:t>)</a:t>
          </a:r>
          <a:endParaRPr lang="en-GB" sz="1500" kern="1200" dirty="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C9EB83-5D73-43FC-9170-A649F8E8ED23}" type="datetimeFigureOut">
              <a:rPr lang="en-US"/>
              <a:pPr>
                <a:defRPr/>
              </a:pPr>
              <a:t>2/13/2019</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501A80-24C0-47E3-8742-A118B1F994BB}" type="slidenum">
              <a:rPr lang="en-US"/>
              <a:pPr>
                <a:defRPr/>
              </a:pPr>
              <a:t>‹nr.›</a:t>
            </a:fld>
            <a:endParaRPr lang="fr-BE"/>
          </a:p>
        </p:txBody>
      </p:sp>
    </p:spTree>
    <p:extLst>
      <p:ext uri="{BB962C8B-B14F-4D97-AF65-F5344CB8AC3E}">
        <p14:creationId xmlns:p14="http://schemas.microsoft.com/office/powerpoint/2010/main" val="353319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68194B6-1DF9-4A94-8504-B97DC84F47B9}" type="datetimeFigureOut">
              <a:rPr lang="en-US"/>
              <a:pPr>
                <a:defRPr/>
              </a:pPr>
              <a:t>2/13/2019</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72CFF50-5402-4ADD-B88C-045BFB565642}" type="slidenum">
              <a:rPr lang="en-US"/>
              <a:pPr>
                <a:defRPr/>
              </a:pPr>
              <a:t>‹nr.›</a:t>
            </a:fld>
            <a:endParaRPr lang="fr-BE"/>
          </a:p>
        </p:txBody>
      </p:sp>
    </p:spTree>
    <p:extLst>
      <p:ext uri="{BB962C8B-B14F-4D97-AF65-F5344CB8AC3E}">
        <p14:creationId xmlns:p14="http://schemas.microsoft.com/office/powerpoint/2010/main" val="1097273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38037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18</a:t>
            </a:fld>
            <a:endParaRPr lang="nl-BE" altLang="en-US" dirty="0" smtClean="0">
              <a:latin typeface="Calibri" pitchFamily="34" charset="0"/>
            </a:endParaRPr>
          </a:p>
        </p:txBody>
      </p:sp>
    </p:spTree>
    <p:extLst>
      <p:ext uri="{BB962C8B-B14F-4D97-AF65-F5344CB8AC3E}">
        <p14:creationId xmlns:p14="http://schemas.microsoft.com/office/powerpoint/2010/main" val="2211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2EDF498-6B22-4C23-B9DE-FBD91F7FCCAE}" type="slidenum">
              <a:rPr lang="fr-BE" smtClean="0"/>
              <a:t>19</a:t>
            </a:fld>
            <a:endParaRPr lang="fr-BE"/>
          </a:p>
        </p:txBody>
      </p:sp>
    </p:spTree>
    <p:extLst>
      <p:ext uri="{BB962C8B-B14F-4D97-AF65-F5344CB8AC3E}">
        <p14:creationId xmlns:p14="http://schemas.microsoft.com/office/powerpoint/2010/main" val="375242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9F67EB-25E8-4433-94A8-CC9DEB89FA24}" type="slidenum">
              <a:rPr lang="en-US" altLang="en-US" smtClean="0">
                <a:latin typeface="Calibri" pitchFamily="34" charset="0"/>
              </a:rPr>
              <a:pPr fontAlgn="base">
                <a:spcBef>
                  <a:spcPct val="0"/>
                </a:spcBef>
                <a:spcAft>
                  <a:spcPct val="0"/>
                </a:spcAft>
                <a:defRPr/>
              </a:pPr>
              <a:t>25</a:t>
            </a:fld>
            <a:endParaRPr lang="nl-BE"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2"/>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frank.robben@ehealth.fgov.be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a:t>
              </a:r>
              <a:r>
                <a:rPr lang="fr-BE" altLang="en-US" sz="1600" dirty="0" smtClean="0">
                  <a:sym typeface="Arial" pitchFamily="34" charset="0"/>
                </a:rPr>
                <a:t>www.ksz.fgov.be</a:t>
              </a:r>
            </a:p>
            <a:p>
              <a:pPr>
                <a:defRPr/>
              </a:pPr>
              <a:r>
                <a:rPr lang="fr-BE" altLang="en-US" sz="1600" dirty="0" smtClean="0">
                  <a:sym typeface="Arial" pitchFamily="34" charset="0"/>
                </a:rPr>
                <a:t>https://</a:t>
              </a:r>
              <a:r>
                <a:rPr lang="fr-BE" altLang="en-US" sz="1600" dirty="0" smtClean="0">
                  <a:sym typeface="Arial" pitchFamily="34" charset="0"/>
                </a:rPr>
                <a:t>www.frankrobben.be</a:t>
              </a:r>
              <a:endParaRPr lang="fr-BE" altLang="en-US" sz="1600" dirty="0" smtClean="0"/>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12/02/2019</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7224FC39-042F-4CE2-B0AD-FE6A4D65AB98}" type="slidenum">
              <a:rPr lang="en-US"/>
              <a:pPr>
                <a:defRPr/>
              </a:pPr>
              <a:t>‹nr.›</a:t>
            </a:fld>
            <a:endParaRPr lang="en-US" dirty="0"/>
          </a:p>
        </p:txBody>
      </p:sp>
    </p:spTree>
    <p:extLst>
      <p:ext uri="{BB962C8B-B14F-4D97-AF65-F5344CB8AC3E}">
        <p14:creationId xmlns:p14="http://schemas.microsoft.com/office/powerpoint/2010/main" val="356815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2086"/>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25278"/>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smtClean="0"/>
              <a:t>12/02/2019</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1E7FF-7E34-4FE5-A533-04EE46AAAD1B}" type="slidenum">
              <a:rPr lang="en-US"/>
              <a:pPr>
                <a:defRPr/>
              </a:pPr>
              <a:t>‹nr.›</a:t>
            </a:fld>
            <a:endParaRPr lang="en-US" dirty="0"/>
          </a:p>
        </p:txBody>
      </p:sp>
    </p:spTree>
    <p:extLst>
      <p:ext uri="{BB962C8B-B14F-4D97-AF65-F5344CB8AC3E}">
        <p14:creationId xmlns:p14="http://schemas.microsoft.com/office/powerpoint/2010/main" val="379824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fr-FR" smtClean="0"/>
              <a:t>12/02/2019</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0D4E4B-BC9D-4A89-AE36-999F4A7B197E}" type="slidenum">
              <a:rPr lang="en-US"/>
              <a:pPr>
                <a:defRPr/>
              </a:pPr>
              <a:t>‹nr.›</a:t>
            </a:fld>
            <a:endParaRPr lang="en-US" dirty="0"/>
          </a:p>
        </p:txBody>
      </p:sp>
    </p:spTree>
    <p:extLst>
      <p:ext uri="{BB962C8B-B14F-4D97-AF65-F5344CB8AC3E}">
        <p14:creationId xmlns:p14="http://schemas.microsoft.com/office/powerpoint/2010/main" val="111598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fr-FR" smtClean="0"/>
              <a:t>12/02/2019</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21D49362-58CD-47C2-88E3-91BFAE9E48FB}" type="slidenum">
              <a:rPr lang="en-US"/>
              <a:pPr>
                <a:defRPr/>
              </a:pPr>
              <a:t>‹nr.›</a:t>
            </a:fld>
            <a:endParaRPr lang="en-US" dirty="0"/>
          </a:p>
        </p:txBody>
      </p:sp>
    </p:spTree>
    <p:extLst>
      <p:ext uri="{BB962C8B-B14F-4D97-AF65-F5344CB8AC3E}">
        <p14:creationId xmlns:p14="http://schemas.microsoft.com/office/powerpoint/2010/main" val="326728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fr-FR" smtClean="0"/>
              <a:t>12/02/2019</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17E9F9-624A-4017-8A91-A08CBF88450C}" type="slidenum">
              <a:rPr lang="en-US"/>
              <a:pPr>
                <a:defRPr/>
              </a:pPr>
              <a:t>‹nr.›</a:t>
            </a:fld>
            <a:endParaRPr lang="en-US" dirty="0"/>
          </a:p>
        </p:txBody>
      </p:sp>
    </p:spTree>
    <p:extLst>
      <p:ext uri="{BB962C8B-B14F-4D97-AF65-F5344CB8AC3E}">
        <p14:creationId xmlns:p14="http://schemas.microsoft.com/office/powerpoint/2010/main" val="46786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smtClean="0"/>
              <a:t>12/02/2019</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54C25D2-7D78-4C61-AA5C-4BD13D831AFB}" type="slidenum">
              <a:rPr lang="en-US"/>
              <a:pPr>
                <a:defRPr/>
              </a:pPr>
              <a:t>‹nr.›</a:t>
            </a:fld>
            <a:endParaRPr lang="en-US" dirty="0"/>
          </a:p>
        </p:txBody>
      </p:sp>
    </p:spTree>
    <p:extLst>
      <p:ext uri="{BB962C8B-B14F-4D97-AF65-F5344CB8AC3E}">
        <p14:creationId xmlns:p14="http://schemas.microsoft.com/office/powerpoint/2010/main" val="240912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1"/>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endParaRPr lang="fr-BE" altLang="en-US" sz="1600" smtClean="0">
                <a:solidFill>
                  <a:srgbClr val="0D0D0D"/>
                </a:solidFill>
              </a:endParaRPr>
            </a:p>
            <a:p>
              <a:pPr>
                <a:defRPr/>
              </a:pPr>
              <a:r>
                <a:rPr lang="fr-BE" altLang="en-US" sz="1600" smtClean="0"/>
                <a:t>frank.robben@ehealth.fgov.be </a:t>
              </a:r>
            </a:p>
            <a:p>
              <a:pPr>
                <a:defRPr/>
              </a:pPr>
              <a:endParaRPr lang="fr-BE" altLang="en-US" sz="1600" smtClean="0">
                <a:sym typeface="Arial" pitchFamily="34" charset="0"/>
              </a:endParaRPr>
            </a:p>
            <a:p>
              <a:pPr>
                <a:defRPr/>
              </a:pPr>
              <a:r>
                <a:rPr lang="fr-BE" altLang="en-US" sz="1600" smtClean="0">
                  <a:sym typeface="Arial" pitchFamily="34" charset="0"/>
                </a:rPr>
                <a:t>@FrRobben</a:t>
              </a:r>
            </a:p>
            <a:p>
              <a:pPr>
                <a:defRPr/>
              </a:pPr>
              <a:endParaRPr lang="fr-BE" altLang="en-US" sz="1600" smtClean="0">
                <a:sym typeface="Arial" pitchFamily="34" charset="0"/>
              </a:endParaRPr>
            </a:p>
            <a:p>
              <a:pPr>
                <a:defRPr/>
              </a:pPr>
              <a:r>
                <a:rPr lang="fr-BE" altLang="en-US" sz="1600" smtClean="0">
                  <a:sym typeface="Arial" pitchFamily="34" charset="0"/>
                </a:rPr>
                <a:t>https://www.ehealth.fgov.be</a:t>
              </a:r>
            </a:p>
            <a:p>
              <a:pPr>
                <a:defRPr/>
              </a:pPr>
              <a:r>
                <a:rPr lang="fr-BE" altLang="en-US" sz="1600" smtClean="0">
                  <a:sym typeface="Arial" pitchFamily="34" charset="0"/>
                </a:rPr>
                <a:t>http://www.ksz.fgov.be</a:t>
              </a:r>
            </a:p>
            <a:p>
              <a:pPr>
                <a:defRPr/>
              </a:pPr>
              <a:r>
                <a:rPr lang="fr-BE" altLang="en-US" sz="1600" smtClean="0">
                  <a:sym typeface="Arial" pitchFamily="34" charset="0"/>
                </a:rPr>
                <a:t>http://www.frankrobben.be</a:t>
              </a:r>
              <a:endParaRPr lang="fr-BE" altLang="en-US" sz="1600" smtClean="0"/>
            </a:p>
          </p:txBody>
        </p:sp>
      </p:grpSp>
      <p:sp>
        <p:nvSpPr>
          <p:cNvPr id="7" name="TextBox 6"/>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04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06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ph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E484F"/>
                </a:solidFill>
              </a:defRPr>
            </a:lvl1pPr>
          </a:lstStyle>
          <a:p>
            <a:r>
              <a:rPr lang="en-US" dirty="0" smtClean="0"/>
              <a:t>CLICK TO EDIT MASTER TITLE STYLE</a:t>
            </a:r>
            <a:endParaRPr lang="en-JM" dirty="0"/>
          </a:p>
        </p:txBody>
      </p:sp>
      <p:sp>
        <p:nvSpPr>
          <p:cNvPr id="22" name="Content Placeholder 21"/>
          <p:cNvSpPr>
            <a:spLocks noGrp="1"/>
          </p:cNvSpPr>
          <p:nvPr>
            <p:ph sz="quarter" idx="13"/>
          </p:nvPr>
        </p:nvSpPr>
        <p:spPr>
          <a:xfrm>
            <a:off x="457200" y="1320800"/>
            <a:ext cx="8229600" cy="685800"/>
          </a:xfrm>
        </p:spPr>
        <p:txBody>
          <a:bodyPr>
            <a:normAutofit/>
          </a:bodyPr>
          <a:lstStyle>
            <a:lvl1pPr>
              <a:buNone/>
              <a:defRPr sz="1300">
                <a:solidFill>
                  <a:srgbClr val="3E484F"/>
                </a:solidFill>
                <a:latin typeface="Helvetica Neue Medium"/>
                <a:cs typeface="Helvetica Neue Medium"/>
              </a:defRPr>
            </a:lvl1pPr>
          </a:lstStyle>
          <a:p>
            <a:pPr lvl="0"/>
            <a:endParaRPr lang="en-JM" dirty="0"/>
          </a:p>
        </p:txBody>
      </p:sp>
      <p:sp>
        <p:nvSpPr>
          <p:cNvPr id="26" name="Chart Placeholder 25"/>
          <p:cNvSpPr>
            <a:spLocks noGrp="1"/>
          </p:cNvSpPr>
          <p:nvPr>
            <p:ph type="chart" sz="quarter" idx="14"/>
          </p:nvPr>
        </p:nvSpPr>
        <p:spPr>
          <a:xfrm>
            <a:off x="304800" y="2209800"/>
            <a:ext cx="4572000" cy="3429000"/>
          </a:xfrm>
        </p:spPr>
        <p:txBody>
          <a:bodyPr>
            <a:normAutofit/>
          </a:bodyPr>
          <a:lstStyle>
            <a:lvl1pPr>
              <a:defRPr sz="1400">
                <a:solidFill>
                  <a:srgbClr val="3E484F"/>
                </a:solidFill>
                <a:latin typeface="Helvetica Neue Medium"/>
                <a:cs typeface="Helvetica Neue Medium"/>
              </a:defRPr>
            </a:lvl1pPr>
          </a:lstStyle>
          <a:p>
            <a:endParaRPr lang="en-JM" dirty="0"/>
          </a:p>
        </p:txBody>
      </p:sp>
      <p:sp>
        <p:nvSpPr>
          <p:cNvPr id="10" name="Text Placeholder 9"/>
          <p:cNvSpPr>
            <a:spLocks noGrp="1"/>
          </p:cNvSpPr>
          <p:nvPr>
            <p:ph type="body" sz="quarter" idx="15"/>
          </p:nvPr>
        </p:nvSpPr>
        <p:spPr>
          <a:xfrm>
            <a:off x="5562600" y="3022600"/>
            <a:ext cx="2667000" cy="2336800"/>
          </a:xfrm>
        </p:spPr>
        <p:txBody>
          <a:bodyPr>
            <a:normAutofit/>
          </a:bodyPr>
          <a:lstStyle>
            <a:lvl1pPr>
              <a:buNone/>
              <a:defRPr sz="1100">
                <a:solidFill>
                  <a:srgbClr val="3E484F"/>
                </a:solidFill>
                <a:latin typeface="Helvetica Neue Medium"/>
                <a:cs typeface="Helvetica Neue Medium"/>
              </a:defRPr>
            </a:lvl1pPr>
            <a:lvl2pPr>
              <a:defRPr sz="1300"/>
            </a:lvl2pPr>
            <a:lvl3pPr>
              <a:defRPr sz="1300"/>
            </a:lvl3pPr>
            <a:lvl4pPr>
              <a:defRPr sz="1300"/>
            </a:lvl4pPr>
            <a:lvl5pPr>
              <a:defRPr sz="1300"/>
            </a:lvl5pPr>
          </a:lstStyle>
          <a:p>
            <a:pPr lvl="0"/>
            <a:endParaRPr lang="en-JM" dirty="0"/>
          </a:p>
        </p:txBody>
      </p:sp>
      <p:sp>
        <p:nvSpPr>
          <p:cNvPr id="11" name="Content Placeholder 38"/>
          <p:cNvSpPr>
            <a:spLocks noGrp="1"/>
          </p:cNvSpPr>
          <p:nvPr>
            <p:ph sz="quarter" idx="37"/>
          </p:nvPr>
        </p:nvSpPr>
        <p:spPr>
          <a:xfrm>
            <a:off x="5562600" y="2514600"/>
            <a:ext cx="2438400" cy="381000"/>
          </a:xfrm>
          <a:solidFill>
            <a:srgbClr val="E20177"/>
          </a:solidFill>
        </p:spPr>
        <p:txBody>
          <a:bodyPr anchor="ctr">
            <a:noAutofit/>
          </a:bodyPr>
          <a:lstStyle>
            <a:lvl1pPr algn="l">
              <a:buNone/>
              <a:defRPr sz="1600" b="0">
                <a:solidFill>
                  <a:schemeClr val="bg1"/>
                </a:solidFill>
                <a:latin typeface="Helvetica Neue Bold Condensed"/>
                <a:cs typeface="Helvetica Neue Bold Condensed"/>
              </a:defRPr>
            </a:lvl1pPr>
          </a:lstStyle>
          <a:p>
            <a:pPr lvl="0"/>
            <a:endParaRPr lang="en-JM" dirty="0"/>
          </a:p>
        </p:txBody>
      </p:sp>
    </p:spTree>
    <p:extLst>
      <p:ext uri="{BB962C8B-B14F-4D97-AF65-F5344CB8AC3E}">
        <p14:creationId xmlns:p14="http://schemas.microsoft.com/office/powerpoint/2010/main" val="252338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fr-FR" smtClean="0"/>
              <a:t>12/02/2019</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CCA39688-82B6-4423-A2BE-13905D8A3F18}" type="slidenum">
              <a:rPr lang="en-US"/>
              <a:pPr>
                <a:defRPr/>
              </a:pPr>
              <a:t>‹nr.›</a:t>
            </a:fld>
            <a:endParaRPr lang="en-US" dirty="0"/>
          </a:p>
        </p:txBody>
      </p:sp>
      <p:pic>
        <p:nvPicPr>
          <p:cNvPr id="9"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6384347"/>
            <a:ext cx="82057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9" r:id="rId1"/>
    <p:sldLayoutId id="2147483755" r:id="rId2"/>
    <p:sldLayoutId id="2147483756" r:id="rId3"/>
    <p:sldLayoutId id="2147483760" r:id="rId4"/>
    <p:sldLayoutId id="2147483757" r:id="rId5"/>
    <p:sldLayoutId id="2147483758" r:id="rId6"/>
    <p:sldLayoutId id="2147483761" r:id="rId7"/>
    <p:sldLayoutId id="2147483764" r:id="rId8"/>
    <p:sldLayoutId id="2147483766" r:id="rId9"/>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73490"/>
            <a:ext cx="8390468" cy="1927225"/>
          </a:xfrm>
        </p:spPr>
        <p:txBody>
          <a:bodyPr/>
          <a:lstStyle/>
          <a:p>
            <a:r>
              <a:rPr lang="nl-BE" sz="4400" cap="none" dirty="0" smtClean="0">
                <a:solidFill>
                  <a:srgbClr val="C00000"/>
                </a:solidFill>
              </a:rPr>
              <a:t>Dashboard eHealth services:</a:t>
            </a:r>
            <a:br>
              <a:rPr lang="nl-BE" sz="4400" cap="none" dirty="0" smtClean="0">
                <a:solidFill>
                  <a:srgbClr val="C00000"/>
                </a:solidFill>
              </a:rPr>
            </a:br>
            <a:r>
              <a:rPr lang="nl-BE" sz="4400" cap="none" dirty="0" err="1" smtClean="0">
                <a:solidFill>
                  <a:srgbClr val="C00000"/>
                </a:solidFill>
              </a:rPr>
              <a:t>actual</a:t>
            </a:r>
            <a:r>
              <a:rPr lang="nl-BE" sz="4400" cap="none" dirty="0" smtClean="0">
                <a:solidFill>
                  <a:srgbClr val="C00000"/>
                </a:solidFill>
              </a:rPr>
              <a:t> </a:t>
            </a:r>
            <a:r>
              <a:rPr lang="nl-BE" sz="4400" cap="none" dirty="0" err="1" smtClean="0">
                <a:solidFill>
                  <a:srgbClr val="C00000"/>
                </a:solidFill>
              </a:rPr>
              <a:t>mockup</a:t>
            </a:r>
            <a:endParaRPr lang="nl-BE" sz="4400"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spTree>
    <p:extLst>
      <p:ext uri="{BB962C8B-B14F-4D97-AF65-F5344CB8AC3E}">
        <p14:creationId xmlns:p14="http://schemas.microsoft.com/office/powerpoint/2010/main" val="170512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smtClean="0"/>
              <a:t>Routing: hubs &amp; metahub system</a:t>
            </a:r>
            <a:endParaRPr lang="en-US" dirty="0"/>
          </a:p>
        </p:txBody>
      </p:sp>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7812" y="1425575"/>
            <a:ext cx="6728376" cy="4876800"/>
          </a:xfrm>
        </p:spPr>
      </p:pic>
      <p:sp>
        <p:nvSpPr>
          <p:cNvPr id="9" name="Date Placeholder 3"/>
          <p:cNvSpPr>
            <a:spLocks noGrp="1"/>
          </p:cNvSpPr>
          <p:nvPr>
            <p:ph type="dt" sz="half" idx="10"/>
          </p:nvPr>
        </p:nvSpPr>
        <p:spPr/>
        <p:txBody>
          <a:bodyPr/>
          <a:lstStyle/>
          <a:p>
            <a:r>
              <a:rPr lang="fr-FR" smtClean="0"/>
              <a:t>12/02/2019</a:t>
            </a:r>
            <a:endParaRPr lang="en-US" dirty="0"/>
          </a:p>
        </p:txBody>
      </p:sp>
      <p:sp>
        <p:nvSpPr>
          <p:cNvPr id="8" name="Slide Number Placeholder 6"/>
          <p:cNvSpPr>
            <a:spLocks noGrp="1"/>
          </p:cNvSpPr>
          <p:nvPr>
            <p:ph type="sldNum" sz="quarter" idx="12"/>
          </p:nvPr>
        </p:nvSpPr>
        <p:spPr/>
        <p:txBody>
          <a:bodyPr/>
          <a:lstStyle/>
          <a:p>
            <a:fld id="{BAADB71D-6A6A-403E-B8B0-DAC18C9A03D5}" type="slidenum">
              <a:rPr lang="en-US" smtClean="0"/>
              <a:pPr/>
              <a:t>10</a:t>
            </a:fld>
            <a:endParaRPr lang="en-GB"/>
          </a:p>
        </p:txBody>
      </p:sp>
      <p:sp>
        <p:nvSpPr>
          <p:cNvPr id="6148" name="Rectangle 6"/>
          <p:cNvSpPr>
            <a:spLocks noChangeArrowheads="1"/>
          </p:cNvSpPr>
          <p:nvPr/>
        </p:nvSpPr>
        <p:spPr bwMode="auto">
          <a:xfrm>
            <a:off x="323528" y="3789040"/>
            <a:ext cx="2592288" cy="1754326"/>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technical implementations</a:t>
            </a:r>
          </a:p>
          <a:p>
            <a:pPr marL="101600" indent="-101600" algn="ctr" eaLnBrk="0" hangingPunct="0">
              <a:spcBef>
                <a:spcPct val="50000"/>
              </a:spcBef>
              <a:buSzPct val="100000"/>
              <a:defRPr/>
            </a:pPr>
            <a:r>
              <a:rPr lang="en-US" b="1" dirty="0" smtClean="0">
                <a:solidFill>
                  <a:srgbClr val="000000"/>
                </a:solidFill>
              </a:rPr>
              <a:t>All </a:t>
            </a:r>
            <a:r>
              <a:rPr lang="en-US" b="1" dirty="0">
                <a:solidFill>
                  <a:srgbClr val="000000"/>
                </a:solidFill>
              </a:rPr>
              <a:t>Belgian hospitals connected</a:t>
            </a:r>
          </a:p>
        </p:txBody>
      </p:sp>
      <p:sp>
        <p:nvSpPr>
          <p:cNvPr id="10"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Tree>
    <p:extLst>
      <p:ext uri="{BB962C8B-B14F-4D97-AF65-F5344CB8AC3E}">
        <p14:creationId xmlns:p14="http://schemas.microsoft.com/office/powerpoint/2010/main" val="67206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dirty="0">
                <a:solidFill>
                  <a:srgbClr val="000000"/>
                </a:solidFill>
                <a:latin typeface="Arial" charset="0"/>
                <a:sym typeface="Arial" charset="0"/>
              </a:rPr>
              <a:t>     4:</a:t>
            </a:r>
            <a:br>
              <a:rPr lang="en-US" altLang="en-US" sz="1200" b="1" dirty="0">
                <a:solidFill>
                  <a:srgbClr val="000000"/>
                </a:solidFill>
                <a:latin typeface="Arial" charset="0"/>
                <a:sym typeface="Arial" charset="0"/>
              </a:rPr>
            </a:br>
            <a:r>
              <a:rPr lang="en-US" altLang="en-US" sz="1200" b="1" dirty="0">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
        <p:nvSpPr>
          <p:cNvPr id="4" name="Title 3"/>
          <p:cNvSpPr>
            <a:spLocks noGrp="1"/>
          </p:cNvSpPr>
          <p:nvPr>
            <p:ph type="title"/>
          </p:nvPr>
        </p:nvSpPr>
        <p:spPr/>
        <p:txBody>
          <a:bodyPr/>
          <a:lstStyle/>
          <a:p>
            <a:r>
              <a:rPr lang="en-US" smtClean="0"/>
              <a:t>Routing: hubs &amp; metahub system</a:t>
            </a:r>
            <a:endParaRPr lang="en-US" dirty="0"/>
          </a:p>
        </p:txBody>
      </p:sp>
      <p:sp>
        <p:nvSpPr>
          <p:cNvPr id="64" name="Date Placeholder 3"/>
          <p:cNvSpPr>
            <a:spLocks noGrp="1"/>
          </p:cNvSpPr>
          <p:nvPr>
            <p:ph type="dt" sz="half" idx="10"/>
          </p:nvPr>
        </p:nvSpPr>
        <p:spPr/>
        <p:txBody>
          <a:bodyPr/>
          <a:lstStyle/>
          <a:p>
            <a:r>
              <a:rPr lang="fr-FR" smtClean="0"/>
              <a:t>12/02/2019</a:t>
            </a:r>
            <a:endParaRPr lang="en-US" dirty="0"/>
          </a:p>
        </p:txBody>
      </p:sp>
      <p:sp>
        <p:nvSpPr>
          <p:cNvPr id="63" name="Slide Number Placeholder 6"/>
          <p:cNvSpPr>
            <a:spLocks noGrp="1"/>
          </p:cNvSpPr>
          <p:nvPr>
            <p:ph type="sldNum" sz="quarter" idx="12"/>
          </p:nvPr>
        </p:nvSpPr>
        <p:spPr/>
        <p:txBody>
          <a:bodyPr/>
          <a:lstStyle/>
          <a:p>
            <a:fld id="{BAADB71D-6A6A-403E-B8B0-DAC18C9A03D5}" type="slidenum">
              <a:rPr lang="en-US" smtClean="0"/>
              <a:pPr/>
              <a:t>11</a:t>
            </a:fld>
            <a:endParaRPr lang="en-GB"/>
          </a:p>
        </p:txBody>
      </p:sp>
    </p:spTree>
    <p:extLst>
      <p:ext uri="{BB962C8B-B14F-4D97-AF65-F5344CB8AC3E}">
        <p14:creationId xmlns:p14="http://schemas.microsoft.com/office/powerpoint/2010/main" val="245256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475656" y="3362325"/>
            <a:ext cx="1563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fr-BE" smtClean="0"/>
              <a:t>Routing: extramural data</a:t>
            </a:r>
            <a:endParaRPr lang="en-US" dirty="0"/>
          </a:p>
        </p:txBody>
      </p:sp>
      <p:sp>
        <p:nvSpPr>
          <p:cNvPr id="63" name="Date Placeholder 3"/>
          <p:cNvSpPr>
            <a:spLocks noGrp="1"/>
          </p:cNvSpPr>
          <p:nvPr>
            <p:ph type="dt" sz="half" idx="10"/>
          </p:nvPr>
        </p:nvSpPr>
        <p:spPr/>
        <p:txBody>
          <a:bodyPr/>
          <a:lstStyle/>
          <a:p>
            <a:r>
              <a:rPr lang="fr-FR" smtClean="0"/>
              <a:t>12/02/2019</a:t>
            </a:r>
            <a:endParaRPr lang="en-US" dirty="0"/>
          </a:p>
        </p:txBody>
      </p:sp>
      <p:sp>
        <p:nvSpPr>
          <p:cNvPr id="62" name="Slide Number Placeholder 6"/>
          <p:cNvSpPr>
            <a:spLocks noGrp="1"/>
          </p:cNvSpPr>
          <p:nvPr>
            <p:ph type="sldNum" sz="quarter" idx="12"/>
          </p:nvPr>
        </p:nvSpPr>
        <p:spPr/>
        <p:txBody>
          <a:bodyPr/>
          <a:lstStyle/>
          <a:p>
            <a:fld id="{BAADB71D-6A6A-403E-B8B0-DAC18C9A03D5}" type="slidenum">
              <a:rPr lang="en-US" smtClean="0"/>
              <a:pPr/>
              <a:t>12</a:t>
            </a:fld>
            <a:endParaRPr lang="en-GB"/>
          </a:p>
        </p:txBody>
      </p:sp>
    </p:spTree>
    <p:extLst>
      <p:ext uri="{BB962C8B-B14F-4D97-AF65-F5344CB8AC3E}">
        <p14:creationId xmlns:p14="http://schemas.microsoft.com/office/powerpoint/2010/main" val="96657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GB" altLang="nl-BE" noProof="0" dirty="0" smtClean="0"/>
              <a:t>User &amp; access management (UAM)</a:t>
            </a:r>
          </a:p>
        </p:txBody>
      </p:sp>
      <p:sp>
        <p:nvSpPr>
          <p:cNvPr id="4099" name="Rectangle 3"/>
          <p:cNvSpPr>
            <a:spLocks noGrp="1" noChangeArrowheads="1"/>
          </p:cNvSpPr>
          <p:nvPr>
            <p:ph idx="1"/>
          </p:nvPr>
        </p:nvSpPr>
        <p:spPr/>
        <p:txBody>
          <a:bodyPr/>
          <a:lstStyle/>
          <a:p>
            <a:endParaRPr lang="en-GB" altLang="nl-BE" noProof="0" dirty="0" smtClean="0"/>
          </a:p>
          <a:p>
            <a:r>
              <a:rPr lang="en-GB" altLang="nl-BE" noProof="0" dirty="0" smtClean="0"/>
              <a:t>reliable exchange of personal data requires sufficient certainty about the identity of the data subjects (</a:t>
            </a:r>
            <a:r>
              <a:rPr lang="en-GB" altLang="nl-BE" noProof="0" dirty="0" err="1" smtClean="0"/>
              <a:t>cf</a:t>
            </a:r>
            <a:r>
              <a:rPr lang="en-GB" altLang="nl-BE" noProof="0" dirty="0" smtClean="0"/>
              <a:t> supra)</a:t>
            </a:r>
          </a:p>
          <a:p>
            <a:endParaRPr lang="en-GB" altLang="nl-BE" noProof="0" dirty="0" smtClean="0"/>
          </a:p>
          <a:p>
            <a:r>
              <a:rPr lang="en-GB" altLang="nl-BE" noProof="0" dirty="0" smtClean="0"/>
              <a:t>adequate access control requires sufficient certainty about</a:t>
            </a:r>
          </a:p>
          <a:p>
            <a:pPr lvl="1"/>
            <a:r>
              <a:rPr lang="en-GB" altLang="nl-BE" noProof="0" dirty="0" smtClean="0"/>
              <a:t>identity of the users</a:t>
            </a:r>
          </a:p>
          <a:p>
            <a:pPr lvl="1"/>
            <a:r>
              <a:rPr lang="en-GB" altLang="nl-BE" noProof="0" dirty="0" smtClean="0"/>
              <a:t>authentication of the identity of the users</a:t>
            </a:r>
          </a:p>
          <a:p>
            <a:pPr lvl="1"/>
            <a:r>
              <a:rPr lang="en-GB" altLang="nl-BE" noProof="0" dirty="0" smtClean="0"/>
              <a:t>verification of </a:t>
            </a:r>
            <a:r>
              <a:rPr lang="en-GB" altLang="nl-BE" dirty="0" smtClean="0"/>
              <a:t>relevant</a:t>
            </a:r>
            <a:r>
              <a:rPr lang="en-GB" altLang="nl-BE" noProof="0" dirty="0" smtClean="0"/>
              <a:t> characteristics of the users</a:t>
            </a:r>
          </a:p>
          <a:p>
            <a:pPr lvl="1"/>
            <a:r>
              <a:rPr lang="en-GB" altLang="nl-BE" noProof="0" dirty="0" smtClean="0"/>
              <a:t>verification of </a:t>
            </a:r>
            <a:r>
              <a:rPr lang="en-GB" altLang="nl-BE" dirty="0" smtClean="0"/>
              <a:t>relevant</a:t>
            </a:r>
            <a:r>
              <a:rPr lang="en-GB" altLang="nl-BE" noProof="0" dirty="0" smtClean="0"/>
              <a:t> relationships between the users and the data subjects</a:t>
            </a:r>
          </a:p>
          <a:p>
            <a:pPr lvl="1"/>
            <a:r>
              <a:rPr lang="en-GB" altLang="nl-BE" noProof="0" dirty="0" smtClean="0"/>
              <a:t>verification of </a:t>
            </a:r>
            <a:r>
              <a:rPr lang="en-GB" altLang="nl-BE" dirty="0" smtClean="0"/>
              <a:t>relevant </a:t>
            </a:r>
            <a:r>
              <a:rPr lang="en-GB" altLang="nl-BE" noProof="0" dirty="0" smtClean="0"/>
              <a:t>mandates of the users </a:t>
            </a:r>
          </a:p>
        </p:txBody>
      </p:sp>
      <p:sp>
        <p:nvSpPr>
          <p:cNvPr id="4" name="Date Placeholder 3"/>
          <p:cNvSpPr>
            <a:spLocks noGrp="1"/>
          </p:cNvSpPr>
          <p:nvPr>
            <p:ph type="dt" sz="half" idx="10"/>
          </p:nvPr>
        </p:nvSpPr>
        <p:spPr/>
        <p:txBody>
          <a:bodyPr/>
          <a:lstStyle/>
          <a:p>
            <a:pPr>
              <a:defRPr/>
            </a:pPr>
            <a:r>
              <a:rPr lang="fr-FR" smtClean="0"/>
              <a:t>12/02/2019</a:t>
            </a:r>
            <a:endParaRPr lang="en-US" dirty="0"/>
          </a:p>
        </p:txBody>
      </p:sp>
      <p:sp>
        <p:nvSpPr>
          <p:cNvPr id="5" name="Slide Number Placeholder 4"/>
          <p:cNvSpPr>
            <a:spLocks noGrp="1"/>
          </p:cNvSpPr>
          <p:nvPr>
            <p:ph type="sldNum" sz="quarter" idx="12"/>
          </p:nvPr>
        </p:nvSpPr>
        <p:spPr/>
        <p:txBody>
          <a:bodyPr/>
          <a:lstStyle/>
          <a:p>
            <a:pPr>
              <a:defRPr/>
            </a:pPr>
            <a:fld id="{ADC1E7FF-7E34-4FE5-A533-04EE46AAAD1B}" type="slidenum">
              <a:rPr lang="en-US" smtClean="0"/>
              <a:pPr>
                <a:defRPr/>
              </a:pPr>
              <a:t>13</a:t>
            </a:fld>
            <a:endParaRPr lang="en-US" dirty="0"/>
          </a:p>
        </p:txBody>
      </p:sp>
    </p:spTree>
    <p:extLst>
      <p:ext uri="{BB962C8B-B14F-4D97-AF65-F5344CB8AC3E}">
        <p14:creationId xmlns:p14="http://schemas.microsoft.com/office/powerpoint/2010/main" val="1016239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GB" altLang="nl-BE" noProof="0" dirty="0" smtClean="0"/>
              <a:t>UAM: objectives to be reached</a:t>
            </a:r>
          </a:p>
        </p:txBody>
      </p:sp>
      <p:sp>
        <p:nvSpPr>
          <p:cNvPr id="5123" name="Rectangle 5"/>
          <p:cNvSpPr>
            <a:spLocks noGrp="1" noChangeArrowheads="1"/>
          </p:cNvSpPr>
          <p:nvPr>
            <p:ph type="body" idx="1"/>
          </p:nvPr>
        </p:nvSpPr>
        <p:spPr/>
        <p:txBody>
          <a:bodyPr>
            <a:normAutofit fontScale="92500" lnSpcReduction="20000"/>
          </a:bodyPr>
          <a:lstStyle/>
          <a:p>
            <a:r>
              <a:rPr lang="en-GB" altLang="nl-BE" noProof="0" dirty="0" smtClean="0"/>
              <a:t>be able to (electronically)</a:t>
            </a:r>
          </a:p>
          <a:p>
            <a:pPr lvl="1"/>
            <a:r>
              <a:rPr lang="en-GB" altLang="nl-BE" noProof="0" dirty="0" smtClean="0"/>
              <a:t>identify all relevant entities (physical persons, companies, applications, machines, …)</a:t>
            </a:r>
          </a:p>
          <a:p>
            <a:pPr lvl="1"/>
            <a:r>
              <a:rPr lang="en-GB" altLang="nl-BE" noProof="0" dirty="0" smtClean="0"/>
              <a:t>know the relevant characteristics of the entities</a:t>
            </a:r>
          </a:p>
          <a:p>
            <a:pPr lvl="1"/>
            <a:r>
              <a:rPr lang="en-GB" altLang="nl-BE" noProof="0" dirty="0" smtClean="0"/>
              <a:t>know the relevant relationships between entities</a:t>
            </a:r>
          </a:p>
          <a:p>
            <a:pPr lvl="1"/>
            <a:r>
              <a:rPr lang="en-GB" altLang="nl-BE" noProof="0" dirty="0" smtClean="0"/>
              <a:t>know that an entity has been mandated by another entity to perform a legal action</a:t>
            </a:r>
          </a:p>
          <a:p>
            <a:pPr lvl="1"/>
            <a:r>
              <a:rPr lang="en-GB" altLang="nl-BE" noProof="0" dirty="0" smtClean="0"/>
              <a:t>know the authorizations of the entities</a:t>
            </a:r>
          </a:p>
          <a:p>
            <a:endParaRPr lang="en-GB" altLang="nl-BE" noProof="0" dirty="0" smtClean="0"/>
          </a:p>
          <a:p>
            <a:r>
              <a:rPr lang="en-GB" altLang="nl-BE" noProof="0" dirty="0" smtClean="0"/>
              <a:t>in a sufficiently certain and secure way</a:t>
            </a:r>
          </a:p>
          <a:p>
            <a:endParaRPr lang="en-GB" altLang="nl-BE" noProof="0" dirty="0" smtClean="0"/>
          </a:p>
          <a:p>
            <a:r>
              <a:rPr lang="en-GB" altLang="nl-BE" noProof="0" dirty="0" smtClean="0"/>
              <a:t>in as much relations as possible (C2C, C2B, C2G, B2B, B2G, …)</a:t>
            </a:r>
          </a:p>
          <a:p>
            <a:endParaRPr lang="en-GB" altLang="nl-BE" noProof="0" dirty="0" smtClean="0"/>
          </a:p>
          <a:p>
            <a:r>
              <a:rPr lang="en-GB" altLang="nl-BE" noProof="0" dirty="0" smtClean="0"/>
              <a:t>using open interoperability standards</a:t>
            </a:r>
          </a:p>
        </p:txBody>
      </p:sp>
      <p:sp>
        <p:nvSpPr>
          <p:cNvPr id="5" name="Date Placeholder 4"/>
          <p:cNvSpPr>
            <a:spLocks noGrp="1"/>
          </p:cNvSpPr>
          <p:nvPr>
            <p:ph type="dt" sz="half" idx="10"/>
          </p:nvPr>
        </p:nvSpPr>
        <p:spPr/>
        <p:txBody>
          <a:bodyPr/>
          <a:lstStyle/>
          <a:p>
            <a:pPr>
              <a:defRPr/>
            </a:pPr>
            <a:r>
              <a:rPr lang="fr-FR" smtClean="0"/>
              <a:t>12/02/2019</a:t>
            </a:r>
            <a:endParaRPr lang="en-US" dirty="0"/>
          </a:p>
        </p:txBody>
      </p:sp>
      <p:sp>
        <p:nvSpPr>
          <p:cNvPr id="6" name="Slide Number Placeholder 5"/>
          <p:cNvSpPr>
            <a:spLocks noGrp="1"/>
          </p:cNvSpPr>
          <p:nvPr>
            <p:ph type="sldNum" sz="quarter" idx="12"/>
          </p:nvPr>
        </p:nvSpPr>
        <p:spPr/>
        <p:txBody>
          <a:bodyPr/>
          <a:lstStyle/>
          <a:p>
            <a:pPr>
              <a:defRPr/>
            </a:pPr>
            <a:fld id="{ADC1E7FF-7E34-4FE5-A533-04EE46AAAD1B}" type="slidenum">
              <a:rPr lang="en-US" smtClean="0"/>
              <a:pPr>
                <a:defRPr/>
              </a:pPr>
              <a:t>14</a:t>
            </a:fld>
            <a:endParaRPr lang="en-US" dirty="0"/>
          </a:p>
        </p:txBody>
      </p:sp>
    </p:spTree>
    <p:extLst>
      <p:ext uri="{BB962C8B-B14F-4D97-AF65-F5344CB8AC3E}">
        <p14:creationId xmlns:p14="http://schemas.microsoft.com/office/powerpoint/2010/main" val="22256710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UAM: policy </a:t>
            </a:r>
            <a:r>
              <a:rPr lang="nl-BE" dirty="0" err="1" smtClean="0"/>
              <a:t>enforcement</a:t>
            </a:r>
            <a:r>
              <a:rPr lang="nl-BE" dirty="0" smtClean="0"/>
              <a:t> model</a:t>
            </a:r>
            <a:endParaRPr lang="fr-BE" dirty="0"/>
          </a:p>
        </p:txBody>
      </p:sp>
      <p:sp>
        <p:nvSpPr>
          <p:cNvPr id="6" name="Date Placeholder 3"/>
          <p:cNvSpPr>
            <a:spLocks noGrp="1"/>
          </p:cNvSpPr>
          <p:nvPr>
            <p:ph type="dt" sz="half" idx="10"/>
          </p:nvPr>
        </p:nvSpPr>
        <p:spPr/>
        <p:txBody>
          <a:bodyPr/>
          <a:lstStyle/>
          <a:p>
            <a:pPr>
              <a:defRPr/>
            </a:pPr>
            <a:r>
              <a:rPr lang="fr-FR" smtClean="0"/>
              <a:t>12/02/2019</a:t>
            </a:r>
            <a:endParaRPr lang="en-US" dirty="0"/>
          </a:p>
        </p:txBody>
      </p:sp>
      <p:sp>
        <p:nvSpPr>
          <p:cNvPr id="5" name="Slide Number Placeholder 4"/>
          <p:cNvSpPr>
            <a:spLocks noGrp="1"/>
          </p:cNvSpPr>
          <p:nvPr>
            <p:ph type="sldNum" sz="quarter" idx="12"/>
          </p:nvPr>
        </p:nvSpPr>
        <p:spPr/>
        <p:txBody>
          <a:bodyPr/>
          <a:lstStyle/>
          <a:p>
            <a:pPr>
              <a:defRPr/>
            </a:pPr>
            <a:fld id="{ADC1E7FF-7E34-4FE5-A533-04EE46AAAD1B}" type="slidenum">
              <a:rPr lang="en-US" smtClean="0"/>
              <a:pPr>
                <a:defRPr/>
              </a:pPr>
              <a:t>15</a:t>
            </a:fld>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45840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774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39222" y="1608636"/>
            <a:ext cx="4474054" cy="42595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 y="1614350"/>
            <a:ext cx="4488447" cy="425958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nl-BE" dirty="0" smtClean="0"/>
              <a:t>UAM: policy </a:t>
            </a:r>
            <a:r>
              <a:rPr lang="nl-BE" dirty="0" err="1" smtClean="0"/>
              <a:t>enforcement</a:t>
            </a:r>
            <a:r>
              <a:rPr lang="nl-BE" dirty="0" smtClean="0"/>
              <a:t> model</a:t>
            </a:r>
            <a:endParaRPr lang="fr-BE" dirty="0"/>
          </a:p>
        </p:txBody>
      </p:sp>
      <p:sp>
        <p:nvSpPr>
          <p:cNvPr id="3" name="Date Placeholder 2"/>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2517E9F9-624A-4017-8A91-A08CBF88450C}" type="slidenum">
              <a:rPr lang="en-US" smtClean="0"/>
              <a:pPr>
                <a:defRPr/>
              </a:pPr>
              <a:t>16</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222" y="2453834"/>
            <a:ext cx="4474054" cy="274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 y="2465264"/>
            <a:ext cx="4474054" cy="274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110" y="1729919"/>
            <a:ext cx="901697" cy="608014"/>
          </a:xfrm>
          <a:prstGeom prst="rect">
            <a:avLst/>
          </a:prstGeom>
        </p:spPr>
      </p:pic>
      <p:sp>
        <p:nvSpPr>
          <p:cNvPr id="15" name="Arc 14"/>
          <p:cNvSpPr/>
          <p:nvPr/>
        </p:nvSpPr>
        <p:spPr>
          <a:xfrm rot="16200000">
            <a:off x="4628772" y="1052987"/>
            <a:ext cx="854081" cy="4720005"/>
          </a:xfrm>
          <a:prstGeom prst="arc">
            <a:avLst>
              <a:gd name="adj1" fmla="val 16344679"/>
              <a:gd name="adj2" fmla="val 5240310"/>
            </a:avLst>
          </a:prstGeom>
          <a:ln w="6350">
            <a:headEnd type="triangle"/>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3" name="Picture 2" descr="Afbeeldingsresultaat voor buiten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724" y="1729920"/>
            <a:ext cx="1539050" cy="6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4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First step: </a:t>
            </a:r>
            <a:r>
              <a:rPr lang="en-GB" dirty="0" err="1" smtClean="0"/>
              <a:t>eIDAS</a:t>
            </a:r>
            <a:r>
              <a:rPr lang="en-GB" dirty="0" smtClean="0"/>
              <a:t> regulation</a:t>
            </a:r>
            <a:endParaRPr lang="en-GB" dirty="0"/>
          </a:p>
        </p:txBody>
      </p:sp>
      <p:sp>
        <p:nvSpPr>
          <p:cNvPr id="5" name="Tijdelijke aanduiding voor inhoud 4"/>
          <p:cNvSpPr>
            <a:spLocks noGrp="1"/>
          </p:cNvSpPr>
          <p:nvPr>
            <p:ph idx="1"/>
          </p:nvPr>
        </p:nvSpPr>
        <p:spPr/>
        <p:txBody>
          <a:bodyPr>
            <a:normAutofit fontScale="85000" lnSpcReduction="20000"/>
          </a:bodyPr>
          <a:lstStyle/>
          <a:p>
            <a:r>
              <a:rPr lang="en-GB" dirty="0" smtClean="0"/>
              <a:t>regulation (EU) No 910/2014 of 23 July 2014 on electronic identification and trust services for electronic transactions in the internal market</a:t>
            </a:r>
          </a:p>
          <a:p>
            <a:r>
              <a:rPr lang="en-GB" dirty="0" smtClean="0"/>
              <a:t>overall objective: strengthen EU single market by boosting trust and convenience in secure and seamless cross-border electronic transactions</a:t>
            </a:r>
          </a:p>
          <a:p>
            <a:r>
              <a:rPr lang="en-GB" dirty="0" smtClean="0"/>
              <a:t>3 means</a:t>
            </a:r>
          </a:p>
          <a:p>
            <a:pPr lvl="1"/>
            <a:r>
              <a:rPr lang="en-US" dirty="0" smtClean="0"/>
              <a:t>increasing the effectiveness of public and private online services, electronic business and electronic commerce in the European Union, by eliminating </a:t>
            </a:r>
            <a:r>
              <a:rPr lang="en-GB" altLang="fr-FR" dirty="0" smtClean="0"/>
              <a:t>(legal and technical) obstacles for the functioning of the internal market =&gt; choice for a regulation</a:t>
            </a:r>
          </a:p>
          <a:p>
            <a:pPr lvl="1"/>
            <a:r>
              <a:rPr lang="en-US" dirty="0" smtClean="0"/>
              <a:t>enhance trust in electronic transactions , in particular cross-border transactions, by providing a common foundation for secure electronic interaction between citizens, businesses and public authorities </a:t>
            </a:r>
            <a:r>
              <a:rPr lang="en-GB" altLang="fr-FR" dirty="0" smtClean="0"/>
              <a:t>=&gt;  high level of security and better information (EU trust </a:t>
            </a:r>
            <a:r>
              <a:rPr lang="en-GB" dirty="0" smtClean="0"/>
              <a:t>mark</a:t>
            </a:r>
            <a:r>
              <a:rPr lang="en-GB" altLang="fr-FR" dirty="0" smtClean="0"/>
              <a:t>)</a:t>
            </a:r>
          </a:p>
          <a:p>
            <a:pPr lvl="1"/>
            <a:r>
              <a:rPr lang="en-GB" dirty="0" smtClean="0"/>
              <a:t>enhance legal certainty</a:t>
            </a:r>
            <a:r>
              <a:rPr lang="en-GB" altLang="fr-FR" dirty="0" smtClean="0"/>
              <a:t> within the use of electronic identification means and trust services</a:t>
            </a:r>
          </a:p>
          <a:p>
            <a:r>
              <a:rPr lang="en-GB" dirty="0" smtClean="0"/>
              <a:t>regulation =&gt; direct effect on Belgian law</a:t>
            </a:r>
            <a:endParaRPr lang="en-GB" altLang="fr-FR" dirty="0" smtClean="0"/>
          </a:p>
          <a:p>
            <a:endParaRPr lang="en-GB" dirty="0" smtClean="0"/>
          </a:p>
          <a:p>
            <a:endParaRPr lang="en-GB" dirty="0"/>
          </a:p>
        </p:txBody>
      </p:sp>
      <p:sp>
        <p:nvSpPr>
          <p:cNvPr id="6" name="Tijdelijke aanduiding voor datum 5"/>
          <p:cNvSpPr>
            <a:spLocks noGrp="1"/>
          </p:cNvSpPr>
          <p:nvPr>
            <p:ph type="dt" sz="half" idx="10"/>
          </p:nvPr>
        </p:nvSpPr>
        <p:spPr/>
        <p:txBody>
          <a:bodyPr/>
          <a:lstStyle/>
          <a:p>
            <a:r>
              <a:rPr lang="fr-FR" smtClean="0"/>
              <a:t>12/02/2019</a:t>
            </a:r>
            <a:endParaRPr lang="fr-BE" dirty="0"/>
          </a:p>
        </p:txBody>
      </p:sp>
      <p:sp>
        <p:nvSpPr>
          <p:cNvPr id="7" name="Tijdelijke aanduiding voor dianummer 6"/>
          <p:cNvSpPr>
            <a:spLocks noGrp="1"/>
          </p:cNvSpPr>
          <p:nvPr>
            <p:ph type="sldNum" sz="quarter" idx="12"/>
          </p:nvPr>
        </p:nvSpPr>
        <p:spPr/>
        <p:txBody>
          <a:bodyPr/>
          <a:lstStyle/>
          <a:p>
            <a:pPr lvl="0"/>
            <a:fld id="{30A9230E-FFBB-4CCB-ABD7-198084EDE768}" type="slidenum">
              <a:rPr lang="fr-BE" noProof="0" smtClean="0"/>
              <a:pPr lvl="0"/>
              <a:t>17</a:t>
            </a:fld>
            <a:endParaRPr lang="fr-BE" noProof="0"/>
          </a:p>
        </p:txBody>
      </p:sp>
    </p:spTree>
    <p:extLst>
      <p:ext uri="{BB962C8B-B14F-4D97-AF65-F5344CB8AC3E}">
        <p14:creationId xmlns:p14="http://schemas.microsoft.com/office/powerpoint/2010/main" val="46982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t>eIDAS</a:t>
            </a:r>
            <a:r>
              <a:rPr lang="en-GB" noProof="0" dirty="0" smtClean="0"/>
              <a:t> </a:t>
            </a:r>
            <a:r>
              <a:rPr lang="en-GB" dirty="0" smtClean="0"/>
              <a:t>regulation: overall content</a:t>
            </a:r>
            <a:endParaRPr lang="en-GB" noProof="0" dirty="0"/>
          </a:p>
        </p:txBody>
      </p:sp>
      <p:sp>
        <p:nvSpPr>
          <p:cNvPr id="13315" name="Content Placeholder 10"/>
          <p:cNvSpPr>
            <a:spLocks noGrp="1"/>
          </p:cNvSpPr>
          <p:nvPr>
            <p:ph idx="1"/>
          </p:nvPr>
        </p:nvSpPr>
        <p:spPr/>
        <p:txBody>
          <a:bodyPr>
            <a:normAutofit fontScale="92500" lnSpcReduction="20000"/>
          </a:bodyPr>
          <a:lstStyle/>
          <a:p>
            <a:r>
              <a:rPr lang="en-GB" dirty="0" smtClean="0"/>
              <a:t>mandatory mutual recognition of some electronic identification means</a:t>
            </a:r>
          </a:p>
          <a:p>
            <a:r>
              <a:rPr lang="en-GB" dirty="0" smtClean="0"/>
              <a:t>electronic trust services</a:t>
            </a:r>
          </a:p>
          <a:p>
            <a:pPr lvl="1"/>
            <a:r>
              <a:rPr lang="en-GB" dirty="0" smtClean="0"/>
              <a:t>scope</a:t>
            </a:r>
          </a:p>
          <a:p>
            <a:pPr lvl="2"/>
            <a:r>
              <a:rPr lang="en-GB" dirty="0" smtClean="0"/>
              <a:t>electronic signatures, including validation and preservation services</a:t>
            </a:r>
          </a:p>
          <a:p>
            <a:pPr lvl="2"/>
            <a:r>
              <a:rPr lang="en-GB" dirty="0" smtClean="0"/>
              <a:t>electronic seals, including validation and preservation services</a:t>
            </a:r>
          </a:p>
          <a:p>
            <a:pPr lvl="2"/>
            <a:r>
              <a:rPr lang="en-GB" dirty="0" smtClean="0"/>
              <a:t>time stamping</a:t>
            </a:r>
          </a:p>
          <a:p>
            <a:pPr lvl="2"/>
            <a:r>
              <a:rPr lang="en-GB" dirty="0" smtClean="0"/>
              <a:t>electronic registered service delivery</a:t>
            </a:r>
          </a:p>
          <a:p>
            <a:pPr lvl="2"/>
            <a:r>
              <a:rPr lang="en-GB" dirty="0" smtClean="0"/>
              <a:t>website authentication</a:t>
            </a:r>
          </a:p>
          <a:p>
            <a:pPr lvl="1"/>
            <a:r>
              <a:rPr lang="en-GB" dirty="0" smtClean="0"/>
              <a:t>horizontal principles: security requirements, trusted lists, EU trust mark, prior authorisation, qualified services, liability, data protection, supervision, international aspects</a:t>
            </a:r>
          </a:p>
          <a:p>
            <a:r>
              <a:rPr lang="en-GB" dirty="0" smtClean="0"/>
              <a:t>non-discrimination of electronic documents vis-à-vis paper documents as evidence in legal proceedings</a:t>
            </a:r>
          </a:p>
          <a:p>
            <a:r>
              <a:rPr lang="en-GB" dirty="0" smtClean="0"/>
              <a:t>does not regulate mutual recognition of proof of characteristics or relationships !</a:t>
            </a:r>
          </a:p>
          <a:p>
            <a:endParaRPr lang="en-GB" altLang="en-US" dirty="0" smtClean="0"/>
          </a:p>
        </p:txBody>
      </p:sp>
      <p:sp>
        <p:nvSpPr>
          <p:cNvPr id="6" name="Date Placeholder 5"/>
          <p:cNvSpPr>
            <a:spLocks noGrp="1"/>
          </p:cNvSpPr>
          <p:nvPr>
            <p:ph type="dt" sz="half" idx="10"/>
          </p:nvPr>
        </p:nvSpPr>
        <p:spPr/>
        <p:txBody>
          <a:bodyPr/>
          <a:lstStyle/>
          <a:p>
            <a:r>
              <a:rPr lang="fr-FR" smtClean="0"/>
              <a:t>12/02/2019</a:t>
            </a:r>
            <a:endParaRPr lang="fr-BE" dirty="0"/>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18</a:t>
            </a:fld>
            <a:r>
              <a:rPr lang="fr-BE" dirty="0" smtClean="0"/>
              <a:t> </a:t>
            </a:r>
            <a:endParaRPr lang="fr-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159" y="2387717"/>
            <a:ext cx="1057367" cy="1514255"/>
          </a:xfrm>
          <a:prstGeom prst="rect">
            <a:avLst/>
          </a:prstGeom>
        </p:spPr>
      </p:pic>
    </p:spTree>
    <p:extLst>
      <p:ext uri="{BB962C8B-B14F-4D97-AF65-F5344CB8AC3E}">
        <p14:creationId xmlns:p14="http://schemas.microsoft.com/office/powerpoint/2010/main" val="1536665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093E-F81B-45EA-A03A-F0EEFFD66793}"/>
              </a:ext>
            </a:extLst>
          </p:cNvPr>
          <p:cNvSpPr>
            <a:spLocks noGrp="1"/>
          </p:cNvSpPr>
          <p:nvPr>
            <p:ph type="title"/>
          </p:nvPr>
        </p:nvSpPr>
        <p:spPr/>
        <p:txBody>
          <a:bodyPr>
            <a:normAutofit fontScale="90000"/>
          </a:bodyPr>
          <a:lstStyle/>
          <a:p>
            <a:r>
              <a:rPr lang="en-GB" noProof="0" dirty="0" smtClean="0"/>
              <a:t>Belgian law </a:t>
            </a:r>
            <a:r>
              <a:rPr lang="en-GB" dirty="0" smtClean="0"/>
              <a:t>on electronic identification </a:t>
            </a:r>
            <a:endParaRPr lang="en-GB" noProof="0" dirty="0"/>
          </a:p>
        </p:txBody>
      </p:sp>
      <p:sp>
        <p:nvSpPr>
          <p:cNvPr id="3" name="Content Placeholder 2">
            <a:extLst>
              <a:ext uri="{FF2B5EF4-FFF2-40B4-BE49-F238E27FC236}">
                <a16:creationId xmlns:a16="http://schemas.microsoft.com/office/drawing/2014/main" id="{013B6ADC-61A3-40C0-A2BB-7B7002544C2C}"/>
              </a:ext>
            </a:extLst>
          </p:cNvPr>
          <p:cNvSpPr>
            <a:spLocks noGrp="1"/>
          </p:cNvSpPr>
          <p:nvPr>
            <p:ph idx="1"/>
          </p:nvPr>
        </p:nvSpPr>
        <p:spPr/>
        <p:txBody>
          <a:bodyPr/>
          <a:lstStyle/>
          <a:p>
            <a:r>
              <a:rPr lang="en-GB" smtClean="0"/>
              <a:t>Belgian l</a:t>
            </a:r>
            <a:r>
              <a:rPr lang="en-GB" noProof="0" smtClean="0"/>
              <a:t>aw on electronic identification of 18 July 2017 </a:t>
            </a:r>
            <a:r>
              <a:rPr lang="en-GB" smtClean="0"/>
              <a:t>completes the eIDAS Regulation</a:t>
            </a:r>
          </a:p>
          <a:p>
            <a:r>
              <a:rPr lang="en-GB" smtClean="0"/>
              <a:t>s</a:t>
            </a:r>
            <a:r>
              <a:rPr lang="en-GB" noProof="0" smtClean="0"/>
              <a:t>ome provisions:</a:t>
            </a:r>
          </a:p>
          <a:p>
            <a:pPr lvl="1"/>
            <a:r>
              <a:rPr lang="en-GB" noProof="0" smtClean="0"/>
              <a:t>each Belgian public sector body determines the required </a:t>
            </a:r>
            <a:r>
              <a:rPr lang="en-GB" smtClean="0"/>
              <a:t>assurance level</a:t>
            </a:r>
            <a:r>
              <a:rPr lang="en-GB" noProof="0" smtClean="0"/>
              <a:t> for access to its services and informs DG DT about this</a:t>
            </a:r>
          </a:p>
          <a:p>
            <a:pPr lvl="1"/>
            <a:r>
              <a:rPr lang="en-GB" smtClean="0"/>
              <a:t>DG DT determines the assurance level of the schemes to be notified to the European Commission, after consulting the Colleges of Presidents of the federal public services, the social security institutions and the federal public utility institutions</a:t>
            </a:r>
          </a:p>
          <a:p>
            <a:pPr lvl="1"/>
            <a:r>
              <a:rPr lang="en-GB" smtClean="0"/>
              <a:t>DG DT is charged with offering electronic notification services within the federal authentication service (FAS)</a:t>
            </a:r>
          </a:p>
          <a:p>
            <a:pPr lvl="1"/>
            <a:r>
              <a:rPr lang="en-GB" smtClean="0"/>
              <a:t>DG DT passes a minimum set of person identification data to the node of another MS (retrieved from by SSIN), when a user wants access to an online service in that other MS</a:t>
            </a:r>
          </a:p>
          <a:p>
            <a:pPr lvl="1"/>
            <a:endParaRPr lang="en-GB" smtClean="0"/>
          </a:p>
          <a:p>
            <a:pPr lvl="1"/>
            <a:endParaRPr lang="en-GB" smtClean="0"/>
          </a:p>
          <a:p>
            <a:pPr lvl="1"/>
            <a:endParaRPr lang="en-GB" dirty="0" smtClean="0"/>
          </a:p>
        </p:txBody>
      </p:sp>
      <p:sp>
        <p:nvSpPr>
          <p:cNvPr id="4" name="Date Placeholder 3">
            <a:extLst>
              <a:ext uri="{FF2B5EF4-FFF2-40B4-BE49-F238E27FC236}">
                <a16:creationId xmlns:a16="http://schemas.microsoft.com/office/drawing/2014/main" id="{00394EA5-7DB2-4B9E-9C54-6BF0A73A5902}"/>
              </a:ext>
            </a:extLst>
          </p:cNvPr>
          <p:cNvSpPr>
            <a:spLocks noGrp="1"/>
          </p:cNvSpPr>
          <p:nvPr>
            <p:ph type="dt" sz="half" idx="10"/>
          </p:nvPr>
        </p:nvSpPr>
        <p:spPr/>
        <p:txBody>
          <a:bodyPr/>
          <a:lstStyle/>
          <a:p>
            <a:r>
              <a:rPr lang="fr-FR" smtClean="0"/>
              <a:t>12/02/2019</a:t>
            </a:r>
            <a:endParaRPr lang="en-US"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19</a:t>
            </a:fld>
            <a:endParaRPr lang="fr-BE" noProof="0"/>
          </a:p>
        </p:txBody>
      </p:sp>
    </p:spTree>
    <p:extLst>
      <p:ext uri="{BB962C8B-B14F-4D97-AF65-F5344CB8AC3E}">
        <p14:creationId xmlns:p14="http://schemas.microsoft.com/office/powerpoint/2010/main" val="391178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20982" y="377243"/>
            <a:ext cx="5181601" cy="6380019"/>
          </a:xfrm>
          <a:prstGeom prst="rect">
            <a:avLst/>
          </a:prstGeom>
        </p:spPr>
      </p:pic>
      <p:sp>
        <p:nvSpPr>
          <p:cNvPr id="2" name="Date Placeholder 1"/>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854C25D2-7D78-4C61-AA5C-4BD13D831AFB}" type="slidenum">
              <a:rPr lang="en-US" smtClean="0"/>
              <a:pPr>
                <a:defRPr/>
              </a:pPr>
              <a:t>2</a:t>
            </a:fld>
            <a:endParaRPr lang="en-US" dirty="0"/>
          </a:p>
        </p:txBody>
      </p:sp>
    </p:spTree>
    <p:extLst>
      <p:ext uri="{BB962C8B-B14F-4D97-AF65-F5344CB8AC3E}">
        <p14:creationId xmlns:p14="http://schemas.microsoft.com/office/powerpoint/2010/main" val="298288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End-to-end encryption</a:t>
            </a:r>
            <a:endParaRPr lang="fr-BE" dirty="0"/>
          </a:p>
        </p:txBody>
      </p:sp>
      <p:sp>
        <p:nvSpPr>
          <p:cNvPr id="5" name="Content Placeholder 4"/>
          <p:cNvSpPr>
            <a:spLocks noGrp="1"/>
          </p:cNvSpPr>
          <p:nvPr>
            <p:ph idx="1"/>
          </p:nvPr>
        </p:nvSpPr>
        <p:spPr/>
        <p:txBody>
          <a:bodyPr/>
          <a:lstStyle/>
          <a:p>
            <a:r>
              <a:rPr lang="nl-BE" dirty="0" smtClean="0"/>
              <a:t>2 </a:t>
            </a:r>
            <a:r>
              <a:rPr lang="nl-BE" dirty="0" err="1" smtClean="0"/>
              <a:t>methods</a:t>
            </a:r>
            <a:endParaRPr lang="nl-BE" dirty="0" smtClean="0"/>
          </a:p>
          <a:p>
            <a:pPr lvl="1"/>
            <a:r>
              <a:rPr lang="en-US" altLang="en-US" dirty="0" smtClean="0">
                <a:sym typeface="Arial" charset="0"/>
              </a:rPr>
              <a:t>in the case of a known recipient: use of an asymmetric encryption system (2 keys)</a:t>
            </a:r>
          </a:p>
          <a:p>
            <a:pPr lvl="1"/>
            <a:r>
              <a:rPr lang="en-US" altLang="en-US" dirty="0">
                <a:sym typeface="Arial" charset="0"/>
              </a:rPr>
              <a:t>i</a:t>
            </a:r>
            <a:r>
              <a:rPr lang="en-US" altLang="en-US" dirty="0" smtClean="0">
                <a:sym typeface="Arial" charset="0"/>
              </a:rPr>
              <a:t>n the case of an unknown recipient: use of symmetric encryption (the information is encrypted and stored outside the eHealth platform; the decryption key can only be obtained through the eHealth platform)</a:t>
            </a:r>
          </a:p>
          <a:p>
            <a:endParaRPr lang="en-US" altLang="en-US" dirty="0" smtClean="0">
              <a:sym typeface="Arial" charset="0"/>
            </a:endParaRPr>
          </a:p>
          <a:p>
            <a:r>
              <a:rPr lang="en-US" altLang="en-US" dirty="0" smtClean="0">
                <a:sym typeface="Arial" charset="0"/>
              </a:rPr>
              <a:t>need for agreements in an international context</a:t>
            </a:r>
          </a:p>
          <a:p>
            <a:pPr lvl="1"/>
            <a:endParaRPr lang="nl-BE" dirty="0" smtClean="0"/>
          </a:p>
          <a:p>
            <a:endParaRPr lang="fr-BE" dirty="0"/>
          </a:p>
        </p:txBody>
      </p:sp>
      <p:sp>
        <p:nvSpPr>
          <p:cNvPr id="3" name="Date Placeholder 2"/>
          <p:cNvSpPr>
            <a:spLocks noGrp="1"/>
          </p:cNvSpPr>
          <p:nvPr>
            <p:ph type="dt" sz="half" idx="10"/>
          </p:nvPr>
        </p:nvSpPr>
        <p:spPr/>
        <p:txBody>
          <a:bodyPr/>
          <a:lstStyle/>
          <a:p>
            <a:r>
              <a:rPr lang="fr-FR" smtClean="0"/>
              <a:t>12/02/2019</a:t>
            </a:r>
            <a:endParaRPr lang="en-US" dirty="0"/>
          </a:p>
        </p:txBody>
      </p:sp>
      <p:sp>
        <p:nvSpPr>
          <p:cNvPr id="4" name="Slide Number Placeholder 3"/>
          <p:cNvSpPr>
            <a:spLocks noGrp="1"/>
          </p:cNvSpPr>
          <p:nvPr>
            <p:ph type="sldNum" sz="quarter" idx="12"/>
          </p:nvPr>
        </p:nvSpPr>
        <p:spPr/>
        <p:txBody>
          <a:bodyPr/>
          <a:lstStyle/>
          <a:p>
            <a:fld id="{2517E9F9-624A-4017-8A91-A08CBF88450C}" type="slidenum">
              <a:rPr lang="en-US" smtClean="0"/>
              <a:pPr/>
              <a:t>20</a:t>
            </a:fld>
            <a:endParaRPr lang="en-US" dirty="0"/>
          </a:p>
        </p:txBody>
      </p:sp>
    </p:spTree>
    <p:extLst>
      <p:ext uri="{BB962C8B-B14F-4D97-AF65-F5344CB8AC3E}">
        <p14:creationId xmlns:p14="http://schemas.microsoft.com/office/powerpoint/2010/main" val="3058533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329802"/>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355202"/>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421877"/>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339327"/>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2406" name="Text Box 7"/>
          <p:cNvSpPr txBox="1">
            <a:spLocks noChangeArrowheads="1"/>
          </p:cNvSpPr>
          <p:nvPr/>
        </p:nvSpPr>
        <p:spPr bwMode="auto">
          <a:xfrm>
            <a:off x="487363" y="1347264"/>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417114"/>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69413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2079102"/>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503089"/>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574527"/>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977752"/>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715814"/>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183877"/>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633264"/>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962002"/>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3118914"/>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3125264"/>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752452"/>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995214"/>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2004489"/>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422127"/>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717527"/>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296589"/>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507852"/>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679177"/>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669652"/>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163489"/>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996552"/>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296714"/>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p:txBody>
          <a:bodyPr/>
          <a:lstStyle/>
          <a:p>
            <a:pPr>
              <a:defRPr/>
            </a:pPr>
            <a:r>
              <a:rPr lang="nl-BE" dirty="0" err="1" smtClean="0"/>
              <a:t>Asymmetric</a:t>
            </a:r>
            <a:r>
              <a:rPr lang="nl-BE" dirty="0" smtClean="0"/>
              <a:t> end-</a:t>
            </a:r>
            <a:r>
              <a:rPr lang="nl-BE" dirty="0" err="1" smtClean="0"/>
              <a:t>to</a:t>
            </a:r>
            <a:r>
              <a:rPr lang="nl-BE" dirty="0" smtClean="0"/>
              <a:t>-end </a:t>
            </a:r>
            <a:r>
              <a:rPr lang="nl-BE" dirty="0" err="1" smtClean="0"/>
              <a:t>encryption</a:t>
            </a:r>
            <a:endParaRPr lang="nl-BE" dirty="0"/>
          </a:p>
        </p:txBody>
      </p:sp>
      <p:sp>
        <p:nvSpPr>
          <p:cNvPr id="3" name="Date Placeholder 2"/>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53CB05A1-1822-45EB-8C04-CE0F24120886}" type="slidenum">
              <a:rPr lang="en-US" smtClean="0"/>
              <a:pPr>
                <a:defRPr/>
              </a:pPr>
              <a:t>21</a:t>
            </a:fld>
            <a:endParaRPr lang="nl-BE"/>
          </a:p>
        </p:txBody>
      </p:sp>
    </p:spTree>
    <p:extLst>
      <p:ext uri="{BB962C8B-B14F-4D97-AF65-F5344CB8AC3E}">
        <p14:creationId xmlns:p14="http://schemas.microsoft.com/office/powerpoint/2010/main" val="1310906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92976" y="1688967"/>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309238" y="1873117"/>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510601" y="1485767"/>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77626" y="1238117"/>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809426" y="1247642"/>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3431" name="Oval 7"/>
          <p:cNvSpPr>
            <a:spLocks noChangeArrowheads="1"/>
          </p:cNvSpPr>
          <p:nvPr/>
        </p:nvSpPr>
        <p:spPr bwMode="auto">
          <a:xfrm>
            <a:off x="6877688" y="4660767"/>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63363" y="2204904"/>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150738" y="3416167"/>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442713" y="1904867"/>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939601" y="3205029"/>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357826" y="1263517"/>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92751" y="1311142"/>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457838" y="2103304"/>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240476" y="3541579"/>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83301" y="3330442"/>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402276" y="1835017"/>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94388" y="4773479"/>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1048388" y="4789354"/>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76951" y="5405304"/>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838838" y="5137017"/>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558226" y="5010017"/>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3010538" y="5635492"/>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705863" y="4108317"/>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88351" y="2068379"/>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75726" y="1806442"/>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143095" y="3099460"/>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332676" y="4771892"/>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87326" y="4057517"/>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76038" y="2489067"/>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73038" y="2584317"/>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64351" y="2484304"/>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64438" y="2284279"/>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134238" y="2625592"/>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82388" y="2395404"/>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p:txBody>
          <a:bodyPr/>
          <a:lstStyle/>
          <a:p>
            <a:pPr>
              <a:defRPr/>
            </a:pPr>
            <a:r>
              <a:rPr lang="nl-BE" dirty="0" err="1"/>
              <a:t>Asymmetric</a:t>
            </a:r>
            <a:r>
              <a:rPr lang="nl-BE" dirty="0"/>
              <a:t> end-</a:t>
            </a:r>
            <a:r>
              <a:rPr lang="nl-BE" dirty="0" err="1"/>
              <a:t>to</a:t>
            </a:r>
            <a:r>
              <a:rPr lang="nl-BE" dirty="0"/>
              <a:t>-end </a:t>
            </a:r>
            <a:r>
              <a:rPr lang="nl-BE" dirty="0" err="1"/>
              <a:t>encryption</a:t>
            </a:r>
            <a:endParaRPr lang="nl-BE" dirty="0"/>
          </a:p>
        </p:txBody>
      </p:sp>
      <p:sp>
        <p:nvSpPr>
          <p:cNvPr id="3" name="Date Placeholder 2"/>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5DC811BA-C3C5-4651-B0AD-34A44F8AFF17}" type="slidenum">
              <a:rPr lang="en-US" smtClean="0"/>
              <a:pPr>
                <a:defRPr/>
              </a:pPr>
              <a:t>22</a:t>
            </a:fld>
            <a:endParaRPr lang="nl-BE"/>
          </a:p>
        </p:txBody>
      </p:sp>
      <p:sp>
        <p:nvSpPr>
          <p:cNvPr id="103463" name="Line 27"/>
          <p:cNvSpPr>
            <a:spLocks noChangeShapeType="1"/>
          </p:cNvSpPr>
          <p:nvPr/>
        </p:nvSpPr>
        <p:spPr bwMode="auto">
          <a:xfrm>
            <a:off x="3272476" y="2658929"/>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Tree>
    <p:extLst>
      <p:ext uri="{BB962C8B-B14F-4D97-AF65-F5344CB8AC3E}">
        <p14:creationId xmlns:p14="http://schemas.microsoft.com/office/powerpoint/2010/main" val="423789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812427"/>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820365"/>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293190"/>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847602"/>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288552"/>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810840"/>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2150440"/>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558427"/>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672602"/>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841127"/>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4125290"/>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831727"/>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776165"/>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376115"/>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6131890"/>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2213940"/>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3036265"/>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917327"/>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817315"/>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2179015"/>
            <a:ext cx="1195388" cy="287337"/>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2118690"/>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688477"/>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2113927"/>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547315"/>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560265"/>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4015752"/>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5087315"/>
            <a:ext cx="1835150" cy="469900"/>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5030165"/>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614240"/>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p:txBody>
          <a:bodyPr>
            <a:normAutofit/>
          </a:bodyPr>
          <a:lstStyle/>
          <a:p>
            <a:pPr>
              <a:defRPr/>
            </a:pPr>
            <a:r>
              <a:rPr lang="nl-BE" dirty="0" err="1"/>
              <a:t>S</a:t>
            </a:r>
            <a:r>
              <a:rPr lang="nl-BE" dirty="0" err="1" smtClean="0"/>
              <a:t>ymmetric</a:t>
            </a:r>
            <a:r>
              <a:rPr lang="nl-BE" dirty="0" smtClean="0"/>
              <a:t> </a:t>
            </a:r>
            <a:r>
              <a:rPr lang="nl-BE" dirty="0"/>
              <a:t>end-</a:t>
            </a:r>
            <a:r>
              <a:rPr lang="nl-BE" dirty="0" err="1"/>
              <a:t>to</a:t>
            </a:r>
            <a:r>
              <a:rPr lang="nl-BE" dirty="0"/>
              <a:t>-end </a:t>
            </a:r>
            <a:r>
              <a:rPr lang="nl-BE" dirty="0" err="1"/>
              <a:t>encryption</a:t>
            </a:r>
            <a:endParaRPr lang="nl-BE" dirty="0"/>
          </a:p>
        </p:txBody>
      </p:sp>
      <p:sp>
        <p:nvSpPr>
          <p:cNvPr id="3" name="Date Placeholder 2"/>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B4920811-828D-497F-BF85-6DB12D89F2E4}" type="slidenum">
              <a:rPr lang="en-US" smtClean="0"/>
              <a:pPr>
                <a:defRPr/>
              </a:pPr>
              <a:t>23</a:t>
            </a:fld>
            <a:endParaRPr lang="nl-BE"/>
          </a:p>
        </p:txBody>
      </p:sp>
    </p:spTree>
    <p:extLst>
      <p:ext uri="{BB962C8B-B14F-4D97-AF65-F5344CB8AC3E}">
        <p14:creationId xmlns:p14="http://schemas.microsoft.com/office/powerpoint/2010/main" val="2596583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Interoperability</a:t>
            </a:r>
            <a:endParaRPr lang="nl-BE" dirty="0"/>
          </a:p>
        </p:txBody>
      </p:sp>
      <p:sp>
        <p:nvSpPr>
          <p:cNvPr id="5" name="Tijdelijke aanduiding voor inhoud 4"/>
          <p:cNvSpPr>
            <a:spLocks noGrp="1"/>
          </p:cNvSpPr>
          <p:nvPr>
            <p:ph idx="1"/>
          </p:nvPr>
        </p:nvSpPr>
        <p:spPr/>
        <p:txBody>
          <a:bodyPr/>
          <a:lstStyle/>
          <a:p>
            <a:r>
              <a:rPr lang="nl-BE" dirty="0" err="1" smtClean="0"/>
              <a:t>technical</a:t>
            </a:r>
            <a:endParaRPr lang="nl-BE" dirty="0" smtClean="0"/>
          </a:p>
          <a:p>
            <a:pPr lvl="1"/>
            <a:r>
              <a:rPr lang="nl-BE" dirty="0" err="1" smtClean="0"/>
              <a:t>preferably</a:t>
            </a:r>
            <a:r>
              <a:rPr lang="nl-BE" dirty="0" smtClean="0"/>
              <a:t> </a:t>
            </a:r>
            <a:r>
              <a:rPr lang="nl-BE" dirty="0" err="1" smtClean="0"/>
              <a:t>structured</a:t>
            </a:r>
            <a:r>
              <a:rPr lang="nl-BE" dirty="0" smtClean="0"/>
              <a:t> </a:t>
            </a:r>
            <a:r>
              <a:rPr lang="nl-BE" dirty="0" err="1" smtClean="0"/>
              <a:t>messages</a:t>
            </a:r>
            <a:endParaRPr lang="nl-BE" dirty="0" smtClean="0"/>
          </a:p>
          <a:p>
            <a:pPr lvl="1"/>
            <a:r>
              <a:rPr lang="nl-BE" dirty="0" err="1" smtClean="0"/>
              <a:t>use</a:t>
            </a:r>
            <a:r>
              <a:rPr lang="nl-BE" dirty="0" smtClean="0"/>
              <a:t> of </a:t>
            </a:r>
            <a:r>
              <a:rPr lang="nl-BE" dirty="0" err="1" smtClean="0"/>
              <a:t>international</a:t>
            </a:r>
            <a:r>
              <a:rPr lang="nl-BE" dirty="0" smtClean="0"/>
              <a:t> </a:t>
            </a:r>
            <a:r>
              <a:rPr lang="nl-BE" dirty="0" err="1" smtClean="0"/>
              <a:t>standards</a:t>
            </a:r>
            <a:endParaRPr lang="nl-BE" dirty="0"/>
          </a:p>
          <a:p>
            <a:endParaRPr lang="nl-BE" dirty="0"/>
          </a:p>
          <a:p>
            <a:endParaRPr lang="nl-BE" dirty="0" smtClean="0"/>
          </a:p>
          <a:p>
            <a:r>
              <a:rPr lang="nl-BE" dirty="0" err="1" smtClean="0"/>
              <a:t>semantic</a:t>
            </a:r>
            <a:endParaRPr lang="nl-BE" dirty="0" smtClean="0"/>
          </a:p>
          <a:p>
            <a:pPr lvl="1"/>
            <a:r>
              <a:rPr lang="nl-BE" dirty="0" err="1" smtClean="0"/>
              <a:t>preferably</a:t>
            </a:r>
            <a:r>
              <a:rPr lang="nl-BE" dirty="0" smtClean="0"/>
              <a:t> common </a:t>
            </a:r>
            <a:r>
              <a:rPr lang="nl-BE" dirty="0" err="1" smtClean="0"/>
              <a:t>coding</a:t>
            </a:r>
            <a:r>
              <a:rPr lang="nl-BE" dirty="0" smtClean="0"/>
              <a:t> system</a:t>
            </a:r>
          </a:p>
          <a:p>
            <a:pPr lvl="1"/>
            <a:r>
              <a:rPr lang="nl-BE" dirty="0" err="1" smtClean="0"/>
              <a:t>with</a:t>
            </a:r>
            <a:r>
              <a:rPr lang="nl-BE" dirty="0" smtClean="0"/>
              <a:t> </a:t>
            </a:r>
            <a:r>
              <a:rPr lang="nl-BE" dirty="0" err="1" smtClean="0"/>
              <a:t>embedded</a:t>
            </a:r>
            <a:r>
              <a:rPr lang="nl-BE" dirty="0" smtClean="0"/>
              <a:t> </a:t>
            </a:r>
            <a:r>
              <a:rPr lang="nl-BE" dirty="0" err="1" smtClean="0"/>
              <a:t>translation</a:t>
            </a:r>
            <a:r>
              <a:rPr lang="nl-BE" dirty="0" smtClean="0"/>
              <a:t> </a:t>
            </a:r>
            <a:r>
              <a:rPr lang="nl-BE" dirty="0" err="1" smtClean="0"/>
              <a:t>into</a:t>
            </a:r>
            <a:r>
              <a:rPr lang="nl-BE" dirty="0" smtClean="0"/>
              <a:t> different </a:t>
            </a:r>
            <a:r>
              <a:rPr lang="nl-BE" dirty="0" err="1" smtClean="0"/>
              <a:t>languages</a:t>
            </a:r>
            <a:endParaRPr lang="nl-BE" dirty="0"/>
          </a:p>
        </p:txBody>
      </p:sp>
      <p:sp>
        <p:nvSpPr>
          <p:cNvPr id="3" name="Tijdelijke aanduiding voor datum 2"/>
          <p:cNvSpPr>
            <a:spLocks noGrp="1"/>
          </p:cNvSpPr>
          <p:nvPr>
            <p:ph type="dt" sz="half" idx="10"/>
          </p:nvPr>
        </p:nvSpPr>
        <p:spPr/>
        <p:txBody>
          <a:bodyPr/>
          <a:lstStyle/>
          <a:p>
            <a:pPr>
              <a:defRPr/>
            </a:pPr>
            <a:r>
              <a:rPr lang="fr-FR" smtClean="0"/>
              <a:t>12/02/2019</a:t>
            </a:r>
            <a:endParaRPr lang="en-US" dirty="0"/>
          </a:p>
        </p:txBody>
      </p:sp>
      <p:sp>
        <p:nvSpPr>
          <p:cNvPr id="4" name="Tijdelijke aanduiding voor dianummer 3"/>
          <p:cNvSpPr>
            <a:spLocks noGrp="1"/>
          </p:cNvSpPr>
          <p:nvPr>
            <p:ph type="sldNum" sz="quarter" idx="12"/>
          </p:nvPr>
        </p:nvSpPr>
        <p:spPr/>
        <p:txBody>
          <a:bodyPr/>
          <a:lstStyle/>
          <a:p>
            <a:pPr>
              <a:defRPr/>
            </a:pPr>
            <a:fld id="{2517E9F9-624A-4017-8A91-A08CBF88450C}" type="slidenum">
              <a:rPr lang="en-US" smtClean="0"/>
              <a:pPr>
                <a:defRPr/>
              </a:pPr>
              <a:t>24</a:t>
            </a:fld>
            <a:endParaRPr lang="en-US" dirty="0"/>
          </a:p>
        </p:txBody>
      </p:sp>
    </p:spTree>
    <p:extLst>
      <p:ext uri="{BB962C8B-B14F-4D97-AF65-F5344CB8AC3E}">
        <p14:creationId xmlns:p14="http://schemas.microsoft.com/office/powerpoint/2010/main" val="231332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2056879"/>
            <a:ext cx="7848600" cy="1927225"/>
          </a:xfrm>
        </p:spPr>
        <p:txBody>
          <a:bodyPr/>
          <a:lstStyle/>
          <a:p>
            <a:pPr eaLnBrk="1" fontAlgn="auto" hangingPunct="1">
              <a:spcAft>
                <a:spcPts val="0"/>
              </a:spcAft>
              <a:defRPr/>
            </a:pPr>
            <a:r>
              <a:rPr lang="nl-BE" sz="4400" cap="none" dirty="0" err="1" smtClean="0"/>
              <a:t>Thank</a:t>
            </a:r>
            <a:r>
              <a:rPr lang="nl-BE" sz="4400" cap="none" dirty="0" smtClean="0"/>
              <a:t> </a:t>
            </a:r>
            <a:r>
              <a:rPr lang="nl-BE" sz="4400" cap="none" dirty="0" err="1" smtClean="0"/>
              <a:t>you</a:t>
            </a:r>
            <a:r>
              <a:rPr lang="nl-BE" sz="4400" cap="none" dirty="0" smtClean="0"/>
              <a:t> ! </a:t>
            </a:r>
            <a:r>
              <a:rPr lang="nl-BE" sz="4400" dirty="0" smtClean="0"/>
              <a:t/>
            </a:r>
            <a:br>
              <a:rPr lang="nl-BE" sz="4400" dirty="0" smtClean="0"/>
            </a:br>
            <a:r>
              <a:rPr lang="nl-BE" sz="4400" cap="none" dirty="0" err="1" smtClean="0"/>
              <a:t>Any</a:t>
            </a:r>
            <a:r>
              <a:rPr lang="nl-BE" sz="4400" cap="none" dirty="0" smtClean="0"/>
              <a:t> </a:t>
            </a:r>
            <a:r>
              <a:rPr lang="nl-BE" sz="4400" cap="none" dirty="0" err="1" smtClean="0"/>
              <a:t>questions</a:t>
            </a:r>
            <a:r>
              <a:rPr lang="nl-BE" sz="4400" cap="none" dirty="0" smtClean="0"/>
              <a:t> ?</a:t>
            </a:r>
            <a:endParaRPr lang="nl-BE" sz="4400" cap="none" dirty="0"/>
          </a:p>
        </p:txBody>
      </p:sp>
      <p:sp>
        <p:nvSpPr>
          <p:cNvPr id="84995"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SzPct val="100000"/>
            </a:pPr>
            <a:endParaRPr lang="fr-BE" altLang="en-US"/>
          </a:p>
        </p:txBody>
      </p:sp>
    </p:spTree>
    <p:extLst>
      <p:ext uri="{BB962C8B-B14F-4D97-AF65-F5344CB8AC3E}">
        <p14:creationId xmlns:p14="http://schemas.microsoft.com/office/powerpoint/2010/main" val="2957030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46199" y="409303"/>
            <a:ext cx="5461675" cy="6062098"/>
          </a:xfrm>
          <a:prstGeom prst="rect">
            <a:avLst/>
          </a:prstGeom>
        </p:spPr>
      </p:pic>
      <p:sp>
        <p:nvSpPr>
          <p:cNvPr id="2" name="Date Placeholder 1"/>
          <p:cNvSpPr>
            <a:spLocks noGrp="1"/>
          </p:cNvSpPr>
          <p:nvPr>
            <p:ph type="dt" sz="half" idx="10"/>
          </p:nvPr>
        </p:nvSpPr>
        <p:spPr/>
        <p:txBody>
          <a:bodyPr/>
          <a:lstStyle/>
          <a:p>
            <a:pPr>
              <a:defRPr/>
            </a:pPr>
            <a:r>
              <a:rPr lang="fr-FR" smtClean="0"/>
              <a:t>12/02/2019</a:t>
            </a:r>
            <a:endParaRPr lang="en-US" dirty="0"/>
          </a:p>
        </p:txBody>
      </p:sp>
      <p:sp>
        <p:nvSpPr>
          <p:cNvPr id="4" name="Slide Number Placeholder 3"/>
          <p:cNvSpPr>
            <a:spLocks noGrp="1"/>
          </p:cNvSpPr>
          <p:nvPr>
            <p:ph type="sldNum" sz="quarter" idx="12"/>
          </p:nvPr>
        </p:nvSpPr>
        <p:spPr/>
        <p:txBody>
          <a:bodyPr/>
          <a:lstStyle/>
          <a:p>
            <a:pPr>
              <a:defRPr/>
            </a:pPr>
            <a:fld id="{ADC1E7FF-7E34-4FE5-A533-04EE46AAAD1B}" type="slidenum">
              <a:rPr lang="en-US" smtClean="0"/>
              <a:pPr>
                <a:defRPr/>
              </a:pPr>
              <a:t>3</a:t>
            </a:fld>
            <a:endParaRPr lang="en-US" dirty="0"/>
          </a:p>
        </p:txBody>
      </p:sp>
    </p:spTree>
    <p:extLst>
      <p:ext uri="{BB962C8B-B14F-4D97-AF65-F5344CB8AC3E}">
        <p14:creationId xmlns:p14="http://schemas.microsoft.com/office/powerpoint/2010/main" val="254072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972889" y="472642"/>
            <a:ext cx="7433283" cy="577140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89" r="83862" b="92911"/>
          <a:stretch/>
        </p:blipFill>
        <p:spPr>
          <a:xfrm>
            <a:off x="7668344" y="6309320"/>
            <a:ext cx="1475656" cy="432048"/>
          </a:xfrm>
          <a:prstGeom prst="rect">
            <a:avLst/>
          </a:prstGeom>
        </p:spPr>
      </p:pic>
      <p:sp>
        <p:nvSpPr>
          <p:cNvPr id="2" name="Date Placeholder 1"/>
          <p:cNvSpPr>
            <a:spLocks noGrp="1"/>
          </p:cNvSpPr>
          <p:nvPr>
            <p:ph type="dt" sz="half" idx="10"/>
          </p:nvPr>
        </p:nvSpPr>
        <p:spPr/>
        <p:txBody>
          <a:bodyPr/>
          <a:lstStyle/>
          <a:p>
            <a:pPr>
              <a:defRPr/>
            </a:pPr>
            <a:r>
              <a:rPr lang="fr-FR" smtClean="0"/>
              <a:t>12/02/2019</a:t>
            </a:r>
            <a:endParaRPr lang="en-US" dirty="0"/>
          </a:p>
        </p:txBody>
      </p:sp>
      <p:sp>
        <p:nvSpPr>
          <p:cNvPr id="5" name="Slide Number Placeholder 4"/>
          <p:cNvSpPr>
            <a:spLocks noGrp="1"/>
          </p:cNvSpPr>
          <p:nvPr>
            <p:ph type="sldNum" sz="quarter" idx="12"/>
          </p:nvPr>
        </p:nvSpPr>
        <p:spPr/>
        <p:txBody>
          <a:bodyPr/>
          <a:lstStyle/>
          <a:p>
            <a:pPr>
              <a:defRPr/>
            </a:pPr>
            <a:fld id="{ADC1E7FF-7E34-4FE5-A533-04EE46AAAD1B}" type="slidenum">
              <a:rPr lang="en-US" smtClean="0"/>
              <a:pPr>
                <a:defRPr/>
              </a:pPr>
              <a:t>4</a:t>
            </a:fld>
            <a:endParaRPr lang="en-US" dirty="0"/>
          </a:p>
        </p:txBody>
      </p:sp>
    </p:spTree>
    <p:extLst>
      <p:ext uri="{BB962C8B-B14F-4D97-AF65-F5344CB8AC3E}">
        <p14:creationId xmlns:p14="http://schemas.microsoft.com/office/powerpoint/2010/main" val="113503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73490"/>
            <a:ext cx="8390468" cy="1927225"/>
          </a:xfrm>
        </p:spPr>
        <p:txBody>
          <a:bodyPr/>
          <a:lstStyle/>
          <a:p>
            <a:r>
              <a:rPr lang="nl-BE" sz="4400" cap="none" dirty="0" err="1" smtClean="0">
                <a:solidFill>
                  <a:srgbClr val="C00000"/>
                </a:solidFill>
              </a:rPr>
              <a:t>Efficient</a:t>
            </a:r>
            <a:r>
              <a:rPr lang="nl-BE" sz="4400" cap="none" dirty="0" smtClean="0">
                <a:solidFill>
                  <a:srgbClr val="C00000"/>
                </a:solidFill>
              </a:rPr>
              <a:t> </a:t>
            </a:r>
            <a:r>
              <a:rPr lang="nl-BE" sz="4400" cap="none" dirty="0" err="1" smtClean="0">
                <a:solidFill>
                  <a:srgbClr val="C00000"/>
                </a:solidFill>
              </a:rPr>
              <a:t>and</a:t>
            </a:r>
            <a:r>
              <a:rPr lang="nl-BE" sz="4400" cap="none" dirty="0" smtClean="0">
                <a:solidFill>
                  <a:srgbClr val="C00000"/>
                </a:solidFill>
              </a:rPr>
              <a:t> secure transborder exchange of </a:t>
            </a:r>
            <a:r>
              <a:rPr lang="nl-BE" sz="4400" cap="none" dirty="0" err="1" smtClean="0">
                <a:solidFill>
                  <a:srgbClr val="C00000"/>
                </a:solidFill>
              </a:rPr>
              <a:t>patient</a:t>
            </a:r>
            <a:r>
              <a:rPr lang="nl-BE" sz="4400" cap="none" dirty="0" smtClean="0">
                <a:solidFill>
                  <a:srgbClr val="C00000"/>
                </a:solidFill>
              </a:rPr>
              <a:t> data</a:t>
            </a:r>
            <a:endParaRPr lang="nl-BE" sz="4400"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spTree>
    <p:extLst>
      <p:ext uri="{BB962C8B-B14F-4D97-AF65-F5344CB8AC3E}">
        <p14:creationId xmlns:p14="http://schemas.microsoft.com/office/powerpoint/2010/main" val="88671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96888" y="2444772"/>
            <a:ext cx="1440002" cy="1549094"/>
            <a:chOff x="407848" y="2480966"/>
            <a:chExt cx="888680" cy="956005"/>
          </a:xfrm>
        </p:grpSpPr>
        <p:pic>
          <p:nvPicPr>
            <p:cNvPr id="36"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848" y="2480966"/>
              <a:ext cx="888680" cy="95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Heart 45"/>
            <p:cNvSpPr/>
            <p:nvPr/>
          </p:nvSpPr>
          <p:spPr>
            <a:xfrm>
              <a:off x="793997" y="2769811"/>
              <a:ext cx="116382" cy="113809"/>
            </a:xfrm>
            <a:prstGeom prst="hear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5" name="Rectangle 34"/>
          <p:cNvSpPr/>
          <p:nvPr/>
        </p:nvSpPr>
        <p:spPr>
          <a:xfrm>
            <a:off x="84189" y="1038095"/>
            <a:ext cx="4234447" cy="5257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r>
              <a:rPr lang="fr-FR" smtClean="0"/>
              <a:t>12/02/2019</a:t>
            </a:r>
            <a:endParaRPr lang="en-US" dirty="0"/>
          </a:p>
        </p:txBody>
      </p:sp>
      <p:sp>
        <p:nvSpPr>
          <p:cNvPr id="3" name="Slide Number Placeholder 2"/>
          <p:cNvSpPr>
            <a:spLocks noGrp="1"/>
          </p:cNvSpPr>
          <p:nvPr>
            <p:ph type="sldNum" sz="quarter" idx="12"/>
          </p:nvPr>
        </p:nvSpPr>
        <p:spPr/>
        <p:txBody>
          <a:bodyPr/>
          <a:lstStyle/>
          <a:p>
            <a:pPr>
              <a:defRPr/>
            </a:pPr>
            <a:fld id="{854C25D2-7D78-4C61-AA5C-4BD13D831AFB}" type="slidenum">
              <a:rPr lang="en-US" smtClean="0"/>
              <a:pPr>
                <a:defRPr/>
              </a:pPr>
              <a:t>6</a:t>
            </a:fld>
            <a:endParaRPr lang="en-US" dirty="0"/>
          </a:p>
        </p:txBody>
      </p:sp>
      <p:sp>
        <p:nvSpPr>
          <p:cNvPr id="4" name="Oval 15"/>
          <p:cNvSpPr>
            <a:spLocks noChangeArrowheads="1"/>
          </p:cNvSpPr>
          <p:nvPr/>
        </p:nvSpPr>
        <p:spPr bwMode="auto">
          <a:xfrm>
            <a:off x="6494780" y="5130669"/>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5" name="Line 16"/>
          <p:cNvSpPr>
            <a:spLocks noChangeShapeType="1"/>
          </p:cNvSpPr>
          <p:nvPr/>
        </p:nvSpPr>
        <p:spPr bwMode="auto">
          <a:xfrm>
            <a:off x="5918518" y="520369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 name="Line 17"/>
          <p:cNvSpPr>
            <a:spLocks noChangeShapeType="1"/>
          </p:cNvSpPr>
          <p:nvPr/>
        </p:nvSpPr>
        <p:spPr bwMode="auto">
          <a:xfrm flipH="1">
            <a:off x="6447155" y="5514844"/>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 name="Line 18"/>
          <p:cNvSpPr>
            <a:spLocks noChangeShapeType="1"/>
          </p:cNvSpPr>
          <p:nvPr/>
        </p:nvSpPr>
        <p:spPr bwMode="auto">
          <a:xfrm>
            <a:off x="6845618" y="5519607"/>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8" name="Line 19"/>
          <p:cNvSpPr>
            <a:spLocks noChangeShapeType="1"/>
          </p:cNvSpPr>
          <p:nvPr/>
        </p:nvSpPr>
        <p:spPr bwMode="auto">
          <a:xfrm flipV="1">
            <a:off x="6945630" y="5249732"/>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9" name="Line 20"/>
          <p:cNvSpPr>
            <a:spLocks noChangeShapeType="1"/>
          </p:cNvSpPr>
          <p:nvPr/>
        </p:nvSpPr>
        <p:spPr bwMode="auto">
          <a:xfrm flipV="1">
            <a:off x="6710680" y="4698869"/>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0" name="Line 21"/>
          <p:cNvSpPr>
            <a:spLocks noChangeShapeType="1"/>
          </p:cNvSpPr>
          <p:nvPr/>
        </p:nvSpPr>
        <p:spPr bwMode="auto">
          <a:xfrm flipV="1">
            <a:off x="6858318" y="3722557"/>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11" name="Text Box 27"/>
          <p:cNvSpPr txBox="1">
            <a:spLocks noChangeArrowheads="1"/>
          </p:cNvSpPr>
          <p:nvPr/>
        </p:nvSpPr>
        <p:spPr bwMode="auto">
          <a:xfrm>
            <a:off x="6550343" y="5160832"/>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dirty="0">
                <a:solidFill>
                  <a:srgbClr val="000000"/>
                </a:solidFill>
                <a:latin typeface="Arial" charset="0"/>
                <a:sym typeface="Arial" charset="0"/>
              </a:rPr>
              <a:t>A</a:t>
            </a:r>
            <a:endParaRPr lang="en-US" altLang="en-US" dirty="0">
              <a:solidFill>
                <a:srgbClr val="000000"/>
              </a:solidFill>
              <a:latin typeface="Arial" charset="0"/>
              <a:sym typeface="Arial" charset="0"/>
            </a:endParaRPr>
          </a:p>
        </p:txBody>
      </p:sp>
      <p:cxnSp>
        <p:nvCxnSpPr>
          <p:cNvPr id="17" name="Straight Connector 17"/>
          <p:cNvCxnSpPr>
            <a:cxnSpLocks noChangeShapeType="1"/>
          </p:cNvCxnSpPr>
          <p:nvPr/>
        </p:nvCxnSpPr>
        <p:spPr bwMode="auto">
          <a:xfrm flipV="1">
            <a:off x="5918518" y="1831844"/>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9"/>
          <p:cNvCxnSpPr>
            <a:cxnSpLocks noChangeShapeType="1"/>
          </p:cNvCxnSpPr>
          <p:nvPr/>
        </p:nvCxnSpPr>
        <p:spPr bwMode="auto">
          <a:xfrm flipV="1">
            <a:off x="6518593" y="2076319"/>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21"/>
          <p:cNvCxnSpPr>
            <a:cxnSpLocks noChangeShapeType="1"/>
          </p:cNvCxnSpPr>
          <p:nvPr/>
        </p:nvCxnSpPr>
        <p:spPr bwMode="auto">
          <a:xfrm>
            <a:off x="5893118" y="1688969"/>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0" name="Line 60"/>
          <p:cNvSpPr>
            <a:spLocks noChangeShapeType="1"/>
          </p:cNvSpPr>
          <p:nvPr/>
        </p:nvSpPr>
        <p:spPr bwMode="auto">
          <a:xfrm>
            <a:off x="7450455" y="2252532"/>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2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9843" y="1590544"/>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8418" y="1334957"/>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28068" y="2568444"/>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15268" y="2044569"/>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66205" y="4168644"/>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1955" y="4992557"/>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16955" y="5562469"/>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90093" y="5487857"/>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0443" y="4895719"/>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04468" y="2739894"/>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4824413" y="1045715"/>
            <a:ext cx="4224921" cy="5257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4314" y="2544990"/>
            <a:ext cx="1348658" cy="134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7568" y="552054"/>
            <a:ext cx="1378023" cy="929201"/>
          </a:xfrm>
          <a:prstGeom prst="rect">
            <a:avLst/>
          </a:prstGeom>
        </p:spPr>
      </p:pic>
      <p:pic>
        <p:nvPicPr>
          <p:cNvPr id="42" name="Picture 5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01897" y="3958996"/>
            <a:ext cx="1479744" cy="14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1200149" y="3383152"/>
            <a:ext cx="1647826" cy="466480"/>
          </a:xfrm>
          <a:prstGeom prst="straightConnector1">
            <a:avLst/>
          </a:prstGeom>
          <a:ln w="12700">
            <a:solidFill>
              <a:srgbClr val="3E6E5A"/>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21225" y="3592437"/>
            <a:ext cx="3637168" cy="313311"/>
          </a:xfrm>
          <a:prstGeom prst="straightConnector1">
            <a:avLst/>
          </a:prstGeom>
          <a:ln w="12700">
            <a:solidFill>
              <a:srgbClr val="3E6E5A"/>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buitenlan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4277" y="550906"/>
            <a:ext cx="2325873" cy="93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1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Basic requirements</a:t>
            </a:r>
            <a:endParaRPr lang="fr-BE" dirty="0"/>
          </a:p>
        </p:txBody>
      </p:sp>
      <p:sp>
        <p:nvSpPr>
          <p:cNvPr id="3" name="Content Placeholder 2"/>
          <p:cNvSpPr>
            <a:spLocks noGrp="1"/>
          </p:cNvSpPr>
          <p:nvPr>
            <p:ph idx="1"/>
          </p:nvPr>
        </p:nvSpPr>
        <p:spPr/>
        <p:txBody>
          <a:bodyPr/>
          <a:lstStyle/>
          <a:p>
            <a:r>
              <a:rPr lang="nl-BE" dirty="0" smtClean="0"/>
              <a:t>Correct </a:t>
            </a:r>
            <a:r>
              <a:rPr lang="nl-BE" dirty="0" err="1" smtClean="0"/>
              <a:t>identification</a:t>
            </a:r>
            <a:r>
              <a:rPr lang="nl-BE" dirty="0" smtClean="0"/>
              <a:t> of </a:t>
            </a:r>
            <a:r>
              <a:rPr lang="nl-BE" dirty="0" err="1" smtClean="0"/>
              <a:t>the</a:t>
            </a:r>
            <a:r>
              <a:rPr lang="nl-BE" dirty="0" smtClean="0"/>
              <a:t> </a:t>
            </a:r>
            <a:r>
              <a:rPr lang="nl-BE" dirty="0" err="1" smtClean="0"/>
              <a:t>patient</a:t>
            </a:r>
            <a:endParaRPr lang="nl-BE" dirty="0" smtClean="0"/>
          </a:p>
          <a:p>
            <a:endParaRPr lang="nl-BE" dirty="0" smtClean="0"/>
          </a:p>
          <a:p>
            <a:r>
              <a:rPr lang="nl-BE" dirty="0" smtClean="0"/>
              <a:t>Correct routing of </a:t>
            </a:r>
            <a:r>
              <a:rPr lang="nl-BE" dirty="0" err="1" smtClean="0"/>
              <a:t>the</a:t>
            </a:r>
            <a:r>
              <a:rPr lang="nl-BE" dirty="0" smtClean="0"/>
              <a:t> information </a:t>
            </a:r>
            <a:r>
              <a:rPr lang="nl-BE" dirty="0" err="1" smtClean="0"/>
              <a:t>request</a:t>
            </a:r>
            <a:endParaRPr lang="nl-BE" dirty="0" smtClean="0"/>
          </a:p>
          <a:p>
            <a:endParaRPr lang="nl-BE" dirty="0" smtClean="0"/>
          </a:p>
          <a:p>
            <a:r>
              <a:rPr lang="nl-BE" dirty="0" smtClean="0"/>
              <a:t>Privacy </a:t>
            </a:r>
            <a:r>
              <a:rPr lang="nl-BE" dirty="0" err="1" smtClean="0"/>
              <a:t>and</a:t>
            </a:r>
            <a:r>
              <a:rPr lang="nl-BE" dirty="0" smtClean="0"/>
              <a:t> information security management</a:t>
            </a:r>
          </a:p>
          <a:p>
            <a:pPr lvl="1"/>
            <a:r>
              <a:rPr lang="nl-BE" dirty="0" smtClean="0"/>
              <a:t>user </a:t>
            </a:r>
            <a:r>
              <a:rPr lang="nl-BE" dirty="0"/>
              <a:t>&amp;</a:t>
            </a:r>
            <a:r>
              <a:rPr lang="nl-BE" dirty="0" smtClean="0"/>
              <a:t> access management</a:t>
            </a:r>
          </a:p>
          <a:p>
            <a:pPr lvl="1"/>
            <a:r>
              <a:rPr lang="nl-BE" dirty="0" smtClean="0"/>
              <a:t>end-</a:t>
            </a:r>
            <a:r>
              <a:rPr lang="nl-BE" dirty="0" err="1" smtClean="0"/>
              <a:t>to</a:t>
            </a:r>
            <a:r>
              <a:rPr lang="nl-BE" dirty="0" smtClean="0"/>
              <a:t>-end </a:t>
            </a:r>
            <a:r>
              <a:rPr lang="nl-BE" dirty="0" err="1" smtClean="0"/>
              <a:t>encryption</a:t>
            </a:r>
            <a:endParaRPr lang="nl-BE" dirty="0" smtClean="0"/>
          </a:p>
          <a:p>
            <a:endParaRPr lang="nl-BE" dirty="0" smtClean="0"/>
          </a:p>
          <a:p>
            <a:r>
              <a:rPr lang="nl-BE" dirty="0" err="1" smtClean="0"/>
              <a:t>Interoperability</a:t>
            </a:r>
            <a:endParaRPr lang="nl-BE" dirty="0" smtClean="0"/>
          </a:p>
          <a:p>
            <a:pPr lvl="1"/>
            <a:r>
              <a:rPr lang="nl-BE" dirty="0" err="1" smtClean="0"/>
              <a:t>technical</a:t>
            </a:r>
            <a:endParaRPr lang="nl-BE" dirty="0" smtClean="0"/>
          </a:p>
          <a:p>
            <a:pPr lvl="1"/>
            <a:r>
              <a:rPr lang="nl-BE" dirty="0" err="1" smtClean="0"/>
              <a:t>semantic</a:t>
            </a:r>
            <a:endParaRPr lang="nl-BE" dirty="0" smtClean="0"/>
          </a:p>
          <a:p>
            <a:endParaRPr lang="nl-BE" dirty="0" smtClean="0"/>
          </a:p>
          <a:p>
            <a:endParaRPr lang="fr-BE" dirty="0"/>
          </a:p>
        </p:txBody>
      </p:sp>
      <p:sp>
        <p:nvSpPr>
          <p:cNvPr id="4" name="Date Placeholder 3"/>
          <p:cNvSpPr>
            <a:spLocks noGrp="1"/>
          </p:cNvSpPr>
          <p:nvPr>
            <p:ph type="dt" sz="half" idx="10"/>
          </p:nvPr>
        </p:nvSpPr>
        <p:spPr/>
        <p:txBody>
          <a:bodyPr/>
          <a:lstStyle/>
          <a:p>
            <a:r>
              <a:rPr lang="fr-FR" smtClean="0"/>
              <a:t>12/02/2019</a:t>
            </a:r>
            <a:endParaRPr lang="en-US" dirty="0"/>
          </a:p>
        </p:txBody>
      </p:sp>
      <p:sp>
        <p:nvSpPr>
          <p:cNvPr id="5" name="Slide Number Placeholder 4"/>
          <p:cNvSpPr>
            <a:spLocks noGrp="1"/>
          </p:cNvSpPr>
          <p:nvPr>
            <p:ph type="sldNum" sz="quarter" idx="12"/>
          </p:nvPr>
        </p:nvSpPr>
        <p:spPr/>
        <p:txBody>
          <a:bodyPr/>
          <a:lstStyle/>
          <a:p>
            <a:fld id="{ADC1E7FF-7E34-4FE5-A533-04EE46AAAD1B}" type="slidenum">
              <a:rPr lang="en-US" smtClean="0"/>
              <a:pPr/>
              <a:t>7</a:t>
            </a:fld>
            <a:endParaRPr lang="en-US" dirty="0"/>
          </a:p>
        </p:txBody>
      </p:sp>
    </p:spTree>
    <p:extLst>
      <p:ext uri="{BB962C8B-B14F-4D97-AF65-F5344CB8AC3E}">
        <p14:creationId xmlns:p14="http://schemas.microsoft.com/office/powerpoint/2010/main" val="406283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10 Basic services eHealth-platform</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567077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3"/>
          <p:cNvSpPr>
            <a:spLocks noGrp="1"/>
          </p:cNvSpPr>
          <p:nvPr>
            <p:ph type="dt" sz="half" idx="10"/>
          </p:nvPr>
        </p:nvSpPr>
        <p:spPr/>
        <p:txBody>
          <a:bodyPr/>
          <a:lstStyle/>
          <a:p>
            <a:r>
              <a:rPr lang="fr-FR" smtClean="0"/>
              <a:t>12/02/2019</a:t>
            </a:r>
            <a:endParaRPr lang="en-US"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8</a:t>
            </a:fld>
            <a:endParaRPr lang="en-GB"/>
          </a:p>
        </p:txBody>
      </p:sp>
    </p:spTree>
    <p:extLst>
      <p:ext uri="{BB962C8B-B14F-4D97-AF65-F5344CB8AC3E}">
        <p14:creationId xmlns:p14="http://schemas.microsoft.com/office/powerpoint/2010/main" val="187710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Identification</a:t>
            </a:r>
            <a:r>
              <a:rPr lang="nl-BE" dirty="0" smtClean="0"/>
              <a:t> of </a:t>
            </a:r>
            <a:r>
              <a:rPr lang="nl-BE" dirty="0" err="1" smtClean="0"/>
              <a:t>the</a:t>
            </a:r>
            <a:r>
              <a:rPr lang="nl-BE" dirty="0" smtClean="0"/>
              <a:t> </a:t>
            </a:r>
            <a:r>
              <a:rPr lang="nl-BE" dirty="0" err="1" smtClean="0"/>
              <a:t>patient</a:t>
            </a:r>
            <a:endParaRPr lang="fr-BE" dirty="0"/>
          </a:p>
        </p:txBody>
      </p:sp>
      <p:sp>
        <p:nvSpPr>
          <p:cNvPr id="3" name="Content Placeholder 2"/>
          <p:cNvSpPr>
            <a:spLocks noGrp="1"/>
          </p:cNvSpPr>
          <p:nvPr>
            <p:ph idx="1"/>
          </p:nvPr>
        </p:nvSpPr>
        <p:spPr/>
        <p:txBody>
          <a:bodyPr/>
          <a:lstStyle/>
          <a:p>
            <a:r>
              <a:rPr lang="nl-BE" dirty="0" err="1" smtClean="0"/>
              <a:t>Obligatory</a:t>
            </a:r>
            <a:r>
              <a:rPr lang="nl-BE" dirty="0" smtClean="0"/>
              <a:t> </a:t>
            </a:r>
            <a:r>
              <a:rPr lang="nl-BE" dirty="0" err="1" smtClean="0"/>
              <a:t>use</a:t>
            </a:r>
            <a:r>
              <a:rPr lang="nl-BE" dirty="0" smtClean="0"/>
              <a:t> of </a:t>
            </a:r>
            <a:r>
              <a:rPr lang="nl-BE" dirty="0" err="1" smtClean="0"/>
              <a:t>social</a:t>
            </a:r>
            <a:r>
              <a:rPr lang="nl-BE" dirty="0" smtClean="0"/>
              <a:t> security </a:t>
            </a:r>
            <a:r>
              <a:rPr lang="nl-BE" dirty="0" err="1" smtClean="0"/>
              <a:t>identification</a:t>
            </a:r>
            <a:r>
              <a:rPr lang="nl-BE" dirty="0" smtClean="0"/>
              <a:t> </a:t>
            </a:r>
            <a:r>
              <a:rPr lang="nl-BE" dirty="0" err="1" smtClean="0"/>
              <a:t>number</a:t>
            </a:r>
            <a:r>
              <a:rPr lang="nl-BE" dirty="0" smtClean="0"/>
              <a:t> (SSIN) in </a:t>
            </a:r>
            <a:r>
              <a:rPr lang="nl-BE" dirty="0" err="1" smtClean="0"/>
              <a:t>Belgian</a:t>
            </a:r>
            <a:r>
              <a:rPr lang="nl-BE" dirty="0" smtClean="0"/>
              <a:t> health sector</a:t>
            </a:r>
          </a:p>
          <a:p>
            <a:endParaRPr lang="nl-BE" dirty="0"/>
          </a:p>
          <a:p>
            <a:r>
              <a:rPr lang="nl-BE" dirty="0" smtClean="0"/>
              <a:t>Procedures are </a:t>
            </a:r>
            <a:r>
              <a:rPr lang="nl-BE" dirty="0" err="1" smtClean="0"/>
              <a:t>available</a:t>
            </a:r>
            <a:r>
              <a:rPr lang="nl-BE" dirty="0" smtClean="0"/>
              <a:t> in order </a:t>
            </a:r>
            <a:r>
              <a:rPr lang="nl-BE" dirty="0" err="1" smtClean="0"/>
              <a:t>to</a:t>
            </a:r>
            <a:r>
              <a:rPr lang="nl-BE" dirty="0" smtClean="0"/>
              <a:t> </a:t>
            </a:r>
            <a:r>
              <a:rPr lang="nl-BE" dirty="0" err="1" smtClean="0"/>
              <a:t>guarantee</a:t>
            </a:r>
            <a:r>
              <a:rPr lang="nl-BE" dirty="0" smtClean="0"/>
              <a:t> </a:t>
            </a:r>
            <a:r>
              <a:rPr lang="nl-BE" dirty="0" err="1" smtClean="0"/>
              <a:t>unicity</a:t>
            </a:r>
            <a:r>
              <a:rPr lang="nl-BE" dirty="0" smtClean="0"/>
              <a:t> of SSIN</a:t>
            </a:r>
          </a:p>
          <a:p>
            <a:endParaRPr lang="nl-BE" dirty="0"/>
          </a:p>
          <a:p>
            <a:r>
              <a:rPr lang="nl-BE" dirty="0" smtClean="0"/>
              <a:t>SSIN is </a:t>
            </a:r>
            <a:r>
              <a:rPr lang="nl-BE" dirty="0" err="1" smtClean="0"/>
              <a:t>available</a:t>
            </a:r>
            <a:r>
              <a:rPr lang="nl-BE" dirty="0" smtClean="0"/>
              <a:t> on </a:t>
            </a:r>
            <a:r>
              <a:rPr lang="nl-BE" dirty="0" err="1" smtClean="0"/>
              <a:t>electronic</a:t>
            </a:r>
            <a:r>
              <a:rPr lang="nl-BE" dirty="0" smtClean="0"/>
              <a:t> </a:t>
            </a:r>
            <a:r>
              <a:rPr lang="nl-BE" dirty="0" err="1" smtClean="0"/>
              <a:t>identity</a:t>
            </a:r>
            <a:r>
              <a:rPr lang="nl-BE" dirty="0" smtClean="0"/>
              <a:t> card or ISI+-card</a:t>
            </a:r>
          </a:p>
          <a:p>
            <a:endParaRPr lang="nl-BE" dirty="0"/>
          </a:p>
          <a:p>
            <a:r>
              <a:rPr lang="nl-BE" dirty="0" smtClean="0"/>
              <a:t>Link register is </a:t>
            </a:r>
            <a:r>
              <a:rPr lang="nl-BE" dirty="0" err="1" smtClean="0"/>
              <a:t>available</a:t>
            </a:r>
            <a:r>
              <a:rPr lang="nl-BE" dirty="0" smtClean="0"/>
              <a:t> in order </a:t>
            </a:r>
            <a:r>
              <a:rPr lang="nl-BE" dirty="0" err="1" smtClean="0"/>
              <a:t>to</a:t>
            </a:r>
            <a:r>
              <a:rPr lang="nl-BE" dirty="0" smtClean="0"/>
              <a:t> link </a:t>
            </a:r>
            <a:r>
              <a:rPr lang="nl-BE" dirty="0" err="1" smtClean="0"/>
              <a:t>the</a:t>
            </a:r>
            <a:r>
              <a:rPr lang="nl-BE" dirty="0" smtClean="0"/>
              <a:t> </a:t>
            </a:r>
            <a:r>
              <a:rPr lang="nl-BE" dirty="0" err="1" smtClean="0"/>
              <a:t>Belgian</a:t>
            </a:r>
            <a:r>
              <a:rPr lang="nl-BE" dirty="0" smtClean="0"/>
              <a:t> SSIN </a:t>
            </a:r>
            <a:r>
              <a:rPr lang="nl-BE" dirty="0" err="1" smtClean="0"/>
              <a:t>with</a:t>
            </a:r>
            <a:r>
              <a:rPr lang="nl-BE" dirty="0" smtClean="0"/>
              <a:t> </a:t>
            </a:r>
            <a:r>
              <a:rPr lang="nl-BE" dirty="0" err="1" smtClean="0"/>
              <a:t>identification</a:t>
            </a:r>
            <a:r>
              <a:rPr lang="nl-BE" dirty="0" smtClean="0"/>
              <a:t> </a:t>
            </a:r>
            <a:r>
              <a:rPr lang="nl-BE" dirty="0" err="1" smtClean="0"/>
              <a:t>numbers</a:t>
            </a:r>
            <a:r>
              <a:rPr lang="nl-BE" dirty="0" smtClean="0"/>
              <a:t> in </a:t>
            </a:r>
            <a:r>
              <a:rPr lang="nl-BE" dirty="0" err="1" smtClean="0"/>
              <a:t>other</a:t>
            </a:r>
            <a:r>
              <a:rPr lang="nl-BE" dirty="0" smtClean="0"/>
              <a:t> </a:t>
            </a:r>
            <a:r>
              <a:rPr lang="nl-BE" dirty="0" err="1" smtClean="0"/>
              <a:t>countries</a:t>
            </a:r>
            <a:endParaRPr lang="fr-BE" dirty="0"/>
          </a:p>
        </p:txBody>
      </p:sp>
      <p:sp>
        <p:nvSpPr>
          <p:cNvPr id="4" name="Date Placeholder 3"/>
          <p:cNvSpPr>
            <a:spLocks noGrp="1"/>
          </p:cNvSpPr>
          <p:nvPr>
            <p:ph type="dt" sz="half" idx="10"/>
          </p:nvPr>
        </p:nvSpPr>
        <p:spPr/>
        <p:txBody>
          <a:bodyPr/>
          <a:lstStyle/>
          <a:p>
            <a:r>
              <a:rPr lang="fr-FR" smtClean="0"/>
              <a:t>12/02/2019</a:t>
            </a:r>
            <a:endParaRPr lang="en-US" dirty="0"/>
          </a:p>
        </p:txBody>
      </p:sp>
      <p:sp>
        <p:nvSpPr>
          <p:cNvPr id="5" name="Slide Number Placeholder 4"/>
          <p:cNvSpPr>
            <a:spLocks noGrp="1"/>
          </p:cNvSpPr>
          <p:nvPr>
            <p:ph type="sldNum" sz="quarter" idx="12"/>
          </p:nvPr>
        </p:nvSpPr>
        <p:spPr/>
        <p:txBody>
          <a:bodyPr/>
          <a:lstStyle/>
          <a:p>
            <a:pPr>
              <a:defRPr/>
            </a:pPr>
            <a:fld id="{ADC1E7FF-7E34-4FE5-A533-04EE46AAAD1B}" type="slidenum">
              <a:rPr lang="en-US" smtClean="0"/>
              <a:pPr>
                <a:defRPr/>
              </a:pPr>
              <a:t>9</a:t>
            </a:fld>
            <a:endParaRPr lang="en-US" dirty="0"/>
          </a:p>
        </p:txBody>
      </p:sp>
    </p:spTree>
    <p:extLst>
      <p:ext uri="{BB962C8B-B14F-4D97-AF65-F5344CB8AC3E}">
        <p14:creationId xmlns:p14="http://schemas.microsoft.com/office/powerpoint/2010/main" val="1525106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6678</TotalTime>
  <Words>1070</Words>
  <Application>Microsoft Office PowerPoint</Application>
  <PresentationFormat>Diavoorstelling (4:3)</PresentationFormat>
  <Paragraphs>261</Paragraphs>
  <Slides>25</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Consolas</vt:lpstr>
      <vt:lpstr>Helvetica Neue Bold Condensed</vt:lpstr>
      <vt:lpstr>Helvetica Neue Medium</vt:lpstr>
      <vt:lpstr>Clarity</vt:lpstr>
      <vt:lpstr>Dashboard eHealth services: actual mockup</vt:lpstr>
      <vt:lpstr>PowerPoint-presentatie</vt:lpstr>
      <vt:lpstr>PowerPoint-presentatie</vt:lpstr>
      <vt:lpstr>PowerPoint-presentatie</vt:lpstr>
      <vt:lpstr>Efficient and secure transborder exchange of patient data</vt:lpstr>
      <vt:lpstr>PowerPoint-presentatie</vt:lpstr>
      <vt:lpstr>Basic requirements</vt:lpstr>
      <vt:lpstr>10 Basic services eHealth-platform</vt:lpstr>
      <vt:lpstr>Identification of the patient</vt:lpstr>
      <vt:lpstr>Routing: hubs &amp; metahub system</vt:lpstr>
      <vt:lpstr>Routing: hubs &amp; metahub system</vt:lpstr>
      <vt:lpstr>Routing: extramural data</vt:lpstr>
      <vt:lpstr>User &amp; access management (UAM)</vt:lpstr>
      <vt:lpstr>UAM: objectives to be reached</vt:lpstr>
      <vt:lpstr>UAM: policy enforcement model</vt:lpstr>
      <vt:lpstr>UAM: policy enforcement model</vt:lpstr>
      <vt:lpstr>First step: eIDAS regulation</vt:lpstr>
      <vt:lpstr>eIDAS regulation: overall content</vt:lpstr>
      <vt:lpstr>Belgian law on electronic identification </vt:lpstr>
      <vt:lpstr>End-to-end encryption</vt:lpstr>
      <vt:lpstr>Asymmetric end-to-end encryption</vt:lpstr>
      <vt:lpstr>Asymmetric end-to-end encryption</vt:lpstr>
      <vt:lpstr>Symmetric end-to-end encryption</vt:lpstr>
      <vt:lpstr>Interoperability</vt:lpstr>
      <vt:lpstr>Thank you !  Any questions ?</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367</cp:revision>
  <cp:lastPrinted>2015-01-05T10:57:53Z</cp:lastPrinted>
  <dcterms:created xsi:type="dcterms:W3CDTF">2014-04-14T09:14:56Z</dcterms:created>
  <dcterms:modified xsi:type="dcterms:W3CDTF">2019-02-13T04:17:03Z</dcterms:modified>
</cp:coreProperties>
</file>