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92"/>
  </p:notesMasterIdLst>
  <p:handoutMasterIdLst>
    <p:handoutMasterId r:id="rId93"/>
  </p:handoutMasterIdLst>
  <p:sldIdLst>
    <p:sldId id="256" r:id="rId2"/>
    <p:sldId id="795" r:id="rId3"/>
    <p:sldId id="791" r:id="rId4"/>
    <p:sldId id="489" r:id="rId5"/>
    <p:sldId id="711" r:id="rId6"/>
    <p:sldId id="712" r:id="rId7"/>
    <p:sldId id="713" r:id="rId8"/>
    <p:sldId id="714" r:id="rId9"/>
    <p:sldId id="716" r:id="rId10"/>
    <p:sldId id="717" r:id="rId11"/>
    <p:sldId id="326" r:id="rId12"/>
    <p:sldId id="763" r:id="rId13"/>
    <p:sldId id="848" r:id="rId14"/>
    <p:sldId id="847" r:id="rId15"/>
    <p:sldId id="843" r:id="rId16"/>
    <p:sldId id="844" r:id="rId17"/>
    <p:sldId id="845" r:id="rId18"/>
    <p:sldId id="846" r:id="rId19"/>
    <p:sldId id="796" r:id="rId20"/>
    <p:sldId id="797" r:id="rId21"/>
    <p:sldId id="756" r:id="rId22"/>
    <p:sldId id="764" r:id="rId23"/>
    <p:sldId id="784" r:id="rId24"/>
    <p:sldId id="766" r:id="rId25"/>
    <p:sldId id="769" r:id="rId26"/>
    <p:sldId id="770" r:id="rId27"/>
    <p:sldId id="771" r:id="rId28"/>
    <p:sldId id="772" r:id="rId29"/>
    <p:sldId id="490" r:id="rId30"/>
    <p:sldId id="642" r:id="rId31"/>
    <p:sldId id="643" r:id="rId32"/>
    <p:sldId id="792" r:id="rId33"/>
    <p:sldId id="644" r:id="rId34"/>
    <p:sldId id="760" r:id="rId35"/>
    <p:sldId id="761" r:id="rId36"/>
    <p:sldId id="806" r:id="rId37"/>
    <p:sldId id="773" r:id="rId38"/>
    <p:sldId id="774" r:id="rId39"/>
    <p:sldId id="785" r:id="rId40"/>
    <p:sldId id="786" r:id="rId41"/>
    <p:sldId id="787" r:id="rId42"/>
    <p:sldId id="788" r:id="rId43"/>
    <p:sldId id="807" r:id="rId44"/>
    <p:sldId id="702" r:id="rId45"/>
    <p:sldId id="721" r:id="rId46"/>
    <p:sldId id="838" r:id="rId47"/>
    <p:sldId id="839" r:id="rId48"/>
    <p:sldId id="722" r:id="rId49"/>
    <p:sldId id="841" r:id="rId50"/>
    <p:sldId id="842" r:id="rId51"/>
    <p:sldId id="798" r:id="rId52"/>
    <p:sldId id="727" r:id="rId53"/>
    <p:sldId id="837" r:id="rId54"/>
    <p:sldId id="735" r:id="rId55"/>
    <p:sldId id="742" r:id="rId56"/>
    <p:sldId id="808" r:id="rId57"/>
    <p:sldId id="809" r:id="rId58"/>
    <p:sldId id="810" r:id="rId59"/>
    <p:sldId id="811" r:id="rId60"/>
    <p:sldId id="832" r:id="rId61"/>
    <p:sldId id="812" r:id="rId62"/>
    <p:sldId id="745" r:id="rId63"/>
    <p:sldId id="813" r:id="rId64"/>
    <p:sldId id="746" r:id="rId65"/>
    <p:sldId id="815" r:id="rId66"/>
    <p:sldId id="747" r:id="rId67"/>
    <p:sldId id="736" r:id="rId68"/>
    <p:sldId id="737" r:id="rId69"/>
    <p:sldId id="738" r:id="rId70"/>
    <p:sldId id="829" r:id="rId71"/>
    <p:sldId id="751" r:id="rId72"/>
    <p:sldId id="833" r:id="rId73"/>
    <p:sldId id="834" r:id="rId74"/>
    <p:sldId id="835" r:id="rId75"/>
    <p:sldId id="753" r:id="rId76"/>
    <p:sldId id="754" r:id="rId77"/>
    <p:sldId id="755" r:id="rId78"/>
    <p:sldId id="830" r:id="rId79"/>
    <p:sldId id="739" r:id="rId80"/>
    <p:sldId id="840" r:id="rId81"/>
    <p:sldId id="836" r:id="rId82"/>
    <p:sldId id="740" r:id="rId83"/>
    <p:sldId id="741" r:id="rId84"/>
    <p:sldId id="720" r:id="rId85"/>
    <p:sldId id="703" r:id="rId86"/>
    <p:sldId id="762" r:id="rId87"/>
    <p:sldId id="492" r:id="rId88"/>
    <p:sldId id="701" r:id="rId89"/>
    <p:sldId id="794" r:id="rId90"/>
    <p:sldId id="271" r:id="rId9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1" clrIdx="0">
    <p:extLst>
      <p:ext uri="{19B8F6BF-5375-455C-9EA6-DF929625EA0E}">
        <p15:presenceInfo xmlns:p15="http://schemas.microsoft.com/office/powerpoint/2012/main" userId="S-1-5-21-136122031-3198374591-1304894904-3249" providerId="AD"/>
      </p:ext>
    </p:extLst>
  </p:cmAuthor>
  <p:cmAuthor id="2" name="Marina Smets" initials="MS" lastIdx="32" clrIdx="1">
    <p:extLst>
      <p:ext uri="{19B8F6BF-5375-455C-9EA6-DF929625EA0E}">
        <p15:presenceInfo xmlns:p15="http://schemas.microsoft.com/office/powerpoint/2012/main" userId="Marina Sme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3E6E5A"/>
    <a:srgbClr val="B82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6144" autoAdjust="0"/>
  </p:normalViewPr>
  <p:slideViewPr>
    <p:cSldViewPr>
      <p:cViewPr varScale="1">
        <p:scale>
          <a:sx n="103" d="100"/>
          <a:sy n="103" d="100"/>
        </p:scale>
        <p:origin x="28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bcssksz.local\data\users-EH\EHEALTH\Eh05\WG-GT\KPI\20180501_MetahubIndicators_PRD.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Informed consent registration</a:t>
            </a:r>
          </a:p>
        </c:rich>
      </c:tx>
      <c:layout/>
      <c:overlay val="0"/>
    </c:title>
    <c:autoTitleDeleted val="0"/>
    <c:plotArea>
      <c:layout/>
      <c:ofPieChart>
        <c:ofPieType val="pie"/>
        <c:varyColors val="1"/>
        <c:ser>
          <c:idx val="0"/>
          <c:order val="0"/>
          <c:dLbls>
            <c:numFmt formatCode="0.0%" sourceLinked="0"/>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SYNTH!$A$22:$A$27</c:f>
              <c:strCache>
                <c:ptCount val="6"/>
                <c:pt idx="0">
                  <c:v>Hospital +HUB(SI)</c:v>
                </c:pt>
                <c:pt idx="1">
                  <c:v>Physician</c:v>
                </c:pt>
                <c:pt idx="2">
                  <c:v>Patient</c:v>
                </c:pt>
                <c:pt idx="3">
                  <c:v>Pharmacist</c:v>
                </c:pt>
                <c:pt idx="4">
                  <c:v>Sickness Fund</c:v>
                </c:pt>
                <c:pt idx="5">
                  <c:v>Nurse</c:v>
                </c:pt>
              </c:strCache>
            </c:strRef>
          </c:cat>
          <c:val>
            <c:numRef>
              <c:f>SYNTH!$B$22:$B$27</c:f>
              <c:numCache>
                <c:formatCode>General</c:formatCode>
                <c:ptCount val="6"/>
                <c:pt idx="0">
                  <c:v>2651844.9785714252</c:v>
                </c:pt>
                <c:pt idx="1">
                  <c:v>4935292.8571428601</c:v>
                </c:pt>
                <c:pt idx="2">
                  <c:v>54389.142857142899</c:v>
                </c:pt>
                <c:pt idx="3">
                  <c:v>148913.4</c:v>
                </c:pt>
                <c:pt idx="4">
                  <c:v>94113.821428571406</c:v>
                </c:pt>
                <c:pt idx="5">
                  <c:v>56632.2</c:v>
                </c:pt>
              </c:numCache>
            </c:numRef>
          </c:val>
          <c:extLst>
            <c:ext xmlns:c16="http://schemas.microsoft.com/office/drawing/2014/chart" uri="{C3380CC4-5D6E-409C-BE32-E72D297353CC}">
              <c16:uniqueId val="{00000000-6EE9-4665-AC67-8E467CC88581}"/>
            </c:ext>
          </c:extLst>
        </c:ser>
        <c:dLbls>
          <c:showLegendKey val="0"/>
          <c:showVal val="0"/>
          <c:showCatName val="0"/>
          <c:showSerName val="0"/>
          <c:showPercent val="0"/>
          <c:showBubbleSize val="0"/>
          <c:showLeaderLines val="1"/>
        </c:dLbls>
        <c:gapWidth val="100"/>
        <c:splitType val="pos"/>
        <c:splitPos val="4"/>
        <c:secondPieSize val="75"/>
        <c:serLines/>
      </c:of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Active</a:t>
            </a:r>
            <a:r>
              <a:rPr lang="en-GB" baseline="0"/>
              <a:t> Consents Evolution by Entry Type</a:t>
            </a:r>
            <a:endParaRPr lang="en-GB"/>
          </a:p>
        </c:rich>
      </c:tx>
      <c:layout/>
      <c:overlay val="0"/>
    </c:title>
    <c:autoTitleDeleted val="0"/>
    <c:plotArea>
      <c:layout/>
      <c:lineChart>
        <c:grouping val="standard"/>
        <c:varyColors val="0"/>
        <c:ser>
          <c:idx val="0"/>
          <c:order val="0"/>
          <c:tx>
            <c:strRef>
              <c:f>'MH CONSENTS'!$B$4</c:f>
              <c:strCache>
                <c:ptCount val="1"/>
                <c:pt idx="0">
                  <c:v>Total</c:v>
                </c:pt>
              </c:strCache>
            </c:strRef>
          </c:tx>
          <c:spPr>
            <a:ln>
              <a:solidFill>
                <a:srgbClr val="002060"/>
              </a:solidFill>
            </a:ln>
          </c:spPr>
          <c:marker>
            <c:symbol val="diamond"/>
            <c:size val="7"/>
            <c:spPr>
              <a:solidFill>
                <a:srgbClr val="002060"/>
              </a:solidFill>
              <a:ln>
                <a:solidFill>
                  <a:srgbClr val="002060"/>
                </a:solidFill>
              </a:ln>
            </c:spPr>
          </c:marker>
          <c:cat>
            <c:numRef>
              <c:f>'MH CONSENTS'!$A$7:$A$44</c:f>
              <c:numCache>
                <c:formatCode>m/d/yyyy</c:formatCode>
                <c:ptCount val="38"/>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numCache>
            </c:numRef>
          </c:cat>
          <c:val>
            <c:numRef>
              <c:f>'MH CONSENTS'!$B$7:$B$44</c:f>
              <c:numCache>
                <c:formatCode>General</c:formatCode>
                <c:ptCount val="38"/>
                <c:pt idx="0">
                  <c:v>2222050</c:v>
                </c:pt>
                <c:pt idx="1">
                  <c:v>2431110</c:v>
                </c:pt>
                <c:pt idx="2">
                  <c:v>2878474</c:v>
                </c:pt>
                <c:pt idx="3">
                  <c:v>3116396</c:v>
                </c:pt>
                <c:pt idx="4">
                  <c:v>3314032</c:v>
                </c:pt>
                <c:pt idx="5">
                  <c:v>3480841</c:v>
                </c:pt>
                <c:pt idx="6">
                  <c:v>3667078</c:v>
                </c:pt>
                <c:pt idx="7">
                  <c:v>3809388</c:v>
                </c:pt>
                <c:pt idx="8">
                  <c:v>3968517</c:v>
                </c:pt>
                <c:pt idx="9">
                  <c:v>4168345</c:v>
                </c:pt>
                <c:pt idx="10">
                  <c:v>4397601</c:v>
                </c:pt>
                <c:pt idx="11">
                  <c:v>4665245</c:v>
                </c:pt>
                <c:pt idx="12">
                  <c:v>4866913</c:v>
                </c:pt>
                <c:pt idx="13">
                  <c:v>5124777</c:v>
                </c:pt>
                <c:pt idx="14">
                  <c:v>5327531</c:v>
                </c:pt>
                <c:pt idx="15">
                  <c:v>5520583</c:v>
                </c:pt>
                <c:pt idx="16">
                  <c:v>5653184</c:v>
                </c:pt>
                <c:pt idx="17">
                  <c:v>5808304</c:v>
                </c:pt>
                <c:pt idx="18">
                  <c:v>5942258</c:v>
                </c:pt>
                <c:pt idx="19">
                  <c:v>6051567</c:v>
                </c:pt>
                <c:pt idx="20">
                  <c:v>6175868</c:v>
                </c:pt>
                <c:pt idx="21">
                  <c:v>6324530</c:v>
                </c:pt>
                <c:pt idx="22">
                  <c:v>6401492</c:v>
                </c:pt>
                <c:pt idx="23">
                  <c:v>6565424</c:v>
                </c:pt>
                <c:pt idx="24">
                  <c:v>6692124</c:v>
                </c:pt>
                <c:pt idx="25">
                  <c:v>6868901</c:v>
                </c:pt>
                <c:pt idx="26">
                  <c:v>7012974</c:v>
                </c:pt>
                <c:pt idx="27">
                  <c:v>7155996</c:v>
                </c:pt>
                <c:pt idx="28">
                  <c:v>7253116</c:v>
                </c:pt>
                <c:pt idx="29">
                  <c:v>7460250</c:v>
                </c:pt>
                <c:pt idx="30">
                  <c:v>7354648</c:v>
                </c:pt>
                <c:pt idx="31">
                  <c:v>7448617</c:v>
                </c:pt>
                <c:pt idx="32">
                  <c:v>7533566</c:v>
                </c:pt>
                <c:pt idx="33">
                  <c:v>7631153</c:v>
                </c:pt>
                <c:pt idx="34">
                  <c:v>7733606</c:v>
                </c:pt>
                <c:pt idx="35">
                  <c:v>7854326</c:v>
                </c:pt>
                <c:pt idx="36">
                  <c:v>7946696</c:v>
                </c:pt>
                <c:pt idx="37">
                  <c:v>#N/A</c:v>
                </c:pt>
              </c:numCache>
            </c:numRef>
          </c:val>
          <c:smooth val="0"/>
          <c:extLst>
            <c:ext xmlns:c16="http://schemas.microsoft.com/office/drawing/2014/chart" uri="{C3380CC4-5D6E-409C-BE32-E72D297353CC}">
              <c16:uniqueId val="{00000001-6926-49E2-87DC-EB3DDF93CCA2}"/>
            </c:ext>
          </c:extLst>
        </c:ser>
        <c:ser>
          <c:idx val="1"/>
          <c:order val="1"/>
          <c:tx>
            <c:strRef>
              <c:f>'MH CONSENTS'!$C$4</c:f>
              <c:strCache>
                <c:ptCount val="1"/>
                <c:pt idx="0">
                  <c:v>WA</c:v>
                </c:pt>
              </c:strCache>
            </c:strRef>
          </c:tx>
          <c:spPr>
            <a:ln>
              <a:solidFill>
                <a:srgbClr val="FF0000"/>
              </a:solidFill>
            </a:ln>
          </c:spPr>
          <c:marker>
            <c:spPr>
              <a:solidFill>
                <a:srgbClr val="FF0000"/>
              </a:solidFill>
              <a:ln>
                <a:solidFill>
                  <a:srgbClr val="FF0000"/>
                </a:solidFill>
              </a:ln>
            </c:spPr>
          </c:marker>
          <c:cat>
            <c:numRef>
              <c:f>'MH CONSENTS'!$A$7:$A$44</c:f>
              <c:numCache>
                <c:formatCode>m/d/yyyy</c:formatCode>
                <c:ptCount val="38"/>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numCache>
            </c:numRef>
          </c:cat>
          <c:val>
            <c:numRef>
              <c:f>'MH CONSENTS'!$C$7:$C$44</c:f>
              <c:numCache>
                <c:formatCode>General</c:formatCode>
                <c:ptCount val="38"/>
                <c:pt idx="0">
                  <c:v>27218</c:v>
                </c:pt>
                <c:pt idx="1">
                  <c:v>27753</c:v>
                </c:pt>
                <c:pt idx="2">
                  <c:v>28618</c:v>
                </c:pt>
                <c:pt idx="3">
                  <c:v>29224</c:v>
                </c:pt>
                <c:pt idx="4">
                  <c:v>30560</c:v>
                </c:pt>
                <c:pt idx="5">
                  <c:v>31426</c:v>
                </c:pt>
                <c:pt idx="6">
                  <c:v>32210</c:v>
                </c:pt>
                <c:pt idx="7">
                  <c:v>32772</c:v>
                </c:pt>
                <c:pt idx="8">
                  <c:v>33119</c:v>
                </c:pt>
                <c:pt idx="9">
                  <c:v>33352</c:v>
                </c:pt>
                <c:pt idx="10">
                  <c:v>33658</c:v>
                </c:pt>
                <c:pt idx="11">
                  <c:v>34061</c:v>
                </c:pt>
                <c:pt idx="12">
                  <c:v>34339</c:v>
                </c:pt>
                <c:pt idx="13">
                  <c:v>34954</c:v>
                </c:pt>
                <c:pt idx="14">
                  <c:v>35390</c:v>
                </c:pt>
                <c:pt idx="15">
                  <c:v>35738</c:v>
                </c:pt>
                <c:pt idx="16" formatCode="0">
                  <c:v>36135</c:v>
                </c:pt>
                <c:pt idx="17" formatCode="0">
                  <c:v>36325</c:v>
                </c:pt>
                <c:pt idx="18" formatCode="0">
                  <c:v>36347</c:v>
                </c:pt>
                <c:pt idx="19" formatCode="0">
                  <c:v>36373</c:v>
                </c:pt>
                <c:pt idx="20" formatCode="0">
                  <c:v>36485</c:v>
                </c:pt>
                <c:pt idx="21" formatCode="0">
                  <c:v>36341</c:v>
                </c:pt>
                <c:pt idx="22" formatCode="0">
                  <c:v>35691</c:v>
                </c:pt>
                <c:pt idx="23" formatCode="0">
                  <c:v>36002</c:v>
                </c:pt>
                <c:pt idx="24" formatCode="0">
                  <c:v>36233</c:v>
                </c:pt>
                <c:pt idx="25" formatCode="0">
                  <c:v>36366</c:v>
                </c:pt>
                <c:pt idx="26" formatCode="0">
                  <c:v>36362</c:v>
                </c:pt>
                <c:pt idx="27" formatCode="0">
                  <c:v>36403</c:v>
                </c:pt>
                <c:pt idx="28" formatCode="0">
                  <c:v>36313</c:v>
                </c:pt>
                <c:pt idx="29" formatCode="0">
                  <c:v>36284.846153846098</c:v>
                </c:pt>
                <c:pt idx="30" formatCode="0">
                  <c:v>36288.439560439598</c:v>
                </c:pt>
                <c:pt idx="31" formatCode="0">
                  <c:v>36292.032967033003</c:v>
                </c:pt>
                <c:pt idx="32" formatCode="0">
                  <c:v>36295.626373626401</c:v>
                </c:pt>
                <c:pt idx="33" formatCode="0">
                  <c:v>36299.219780219799</c:v>
                </c:pt>
                <c:pt idx="34" formatCode="0">
                  <c:v>36302.813186813197</c:v>
                </c:pt>
                <c:pt idx="35" formatCode="0">
                  <c:v>36306.406593406602</c:v>
                </c:pt>
                <c:pt idx="36" formatCode="0">
                  <c:v>36310</c:v>
                </c:pt>
                <c:pt idx="37">
                  <c:v>#N/A</c:v>
                </c:pt>
              </c:numCache>
            </c:numRef>
          </c:val>
          <c:smooth val="0"/>
          <c:extLst>
            <c:ext xmlns:c16="http://schemas.microsoft.com/office/drawing/2014/chart" uri="{C3380CC4-5D6E-409C-BE32-E72D297353CC}">
              <c16:uniqueId val="{00000003-6926-49E2-87DC-EB3DDF93CCA2}"/>
            </c:ext>
          </c:extLst>
        </c:ser>
        <c:ser>
          <c:idx val="2"/>
          <c:order val="2"/>
          <c:tx>
            <c:strRef>
              <c:f>'MH CONSENTS'!$D$4</c:f>
              <c:strCache>
                <c:ptCount val="1"/>
                <c:pt idx="0">
                  <c:v>WS</c:v>
                </c:pt>
              </c:strCache>
            </c:strRef>
          </c:tx>
          <c:spPr>
            <a:ln>
              <a:solidFill>
                <a:srgbClr val="00B050"/>
              </a:solidFill>
            </a:ln>
          </c:spPr>
          <c:marker>
            <c:spPr>
              <a:solidFill>
                <a:srgbClr val="00B050"/>
              </a:solidFill>
              <a:ln>
                <a:solidFill>
                  <a:srgbClr val="00B050"/>
                </a:solidFill>
              </a:ln>
            </c:spPr>
          </c:marker>
          <c:cat>
            <c:numRef>
              <c:f>'MH CONSENTS'!$A$7:$A$44</c:f>
              <c:numCache>
                <c:formatCode>m/d/yyyy</c:formatCode>
                <c:ptCount val="38"/>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numCache>
            </c:numRef>
          </c:cat>
          <c:val>
            <c:numRef>
              <c:f>'MH CONSENTS'!$D$7:$D$44</c:f>
              <c:numCache>
                <c:formatCode>General</c:formatCode>
                <c:ptCount val="38"/>
                <c:pt idx="0">
                  <c:v>2194832</c:v>
                </c:pt>
                <c:pt idx="1">
                  <c:v>2403357</c:v>
                </c:pt>
                <c:pt idx="2">
                  <c:v>2849856</c:v>
                </c:pt>
                <c:pt idx="3">
                  <c:v>3087172</c:v>
                </c:pt>
                <c:pt idx="4">
                  <c:v>3283472</c:v>
                </c:pt>
                <c:pt idx="5">
                  <c:v>3449415</c:v>
                </c:pt>
                <c:pt idx="6">
                  <c:v>3634868</c:v>
                </c:pt>
                <c:pt idx="7">
                  <c:v>3776616</c:v>
                </c:pt>
                <c:pt idx="8">
                  <c:v>3935398</c:v>
                </c:pt>
                <c:pt idx="9">
                  <c:v>4134993</c:v>
                </c:pt>
                <c:pt idx="10">
                  <c:v>4363943</c:v>
                </c:pt>
                <c:pt idx="11">
                  <c:v>4631184</c:v>
                </c:pt>
                <c:pt idx="12">
                  <c:v>4832574</c:v>
                </c:pt>
                <c:pt idx="13">
                  <c:v>5089823</c:v>
                </c:pt>
                <c:pt idx="14">
                  <c:v>5292141</c:v>
                </c:pt>
                <c:pt idx="15">
                  <c:v>5484845</c:v>
                </c:pt>
                <c:pt idx="16">
                  <c:v>5617049</c:v>
                </c:pt>
                <c:pt idx="17">
                  <c:v>5771979</c:v>
                </c:pt>
                <c:pt idx="18">
                  <c:v>5905911</c:v>
                </c:pt>
                <c:pt idx="19">
                  <c:v>6015194</c:v>
                </c:pt>
                <c:pt idx="20">
                  <c:v>6139383</c:v>
                </c:pt>
                <c:pt idx="21">
                  <c:v>6288189</c:v>
                </c:pt>
                <c:pt idx="22">
                  <c:v>6365801</c:v>
                </c:pt>
                <c:pt idx="23">
                  <c:v>6529422</c:v>
                </c:pt>
                <c:pt idx="24">
                  <c:v>6655891</c:v>
                </c:pt>
                <c:pt idx="25">
                  <c:v>6832535</c:v>
                </c:pt>
                <c:pt idx="26">
                  <c:v>6976612</c:v>
                </c:pt>
                <c:pt idx="27">
                  <c:v>7119593</c:v>
                </c:pt>
                <c:pt idx="28">
                  <c:v>7216803</c:v>
                </c:pt>
                <c:pt idx="29" formatCode="0">
                  <c:v>7423965.153846154</c:v>
                </c:pt>
                <c:pt idx="30" formatCode="0">
                  <c:v>7318359.5604395606</c:v>
                </c:pt>
                <c:pt idx="31" formatCode="0">
                  <c:v>7412324.9670329671</c:v>
                </c:pt>
                <c:pt idx="32" formatCode="0">
                  <c:v>7497270.3736263737</c:v>
                </c:pt>
                <c:pt idx="33" formatCode="0">
                  <c:v>7594853.7802197803</c:v>
                </c:pt>
                <c:pt idx="34" formatCode="0">
                  <c:v>7697303.1868131869</c:v>
                </c:pt>
                <c:pt idx="35" formatCode="0">
                  <c:v>7818019.5934065934</c:v>
                </c:pt>
                <c:pt idx="36" formatCode="0">
                  <c:v>7910386</c:v>
                </c:pt>
                <c:pt idx="37">
                  <c:v>#N/A</c:v>
                </c:pt>
              </c:numCache>
            </c:numRef>
          </c:val>
          <c:smooth val="0"/>
          <c:extLst>
            <c:ext xmlns:c16="http://schemas.microsoft.com/office/drawing/2014/chart" uri="{C3380CC4-5D6E-409C-BE32-E72D297353CC}">
              <c16:uniqueId val="{00000005-6926-49E2-87DC-EB3DDF93CCA2}"/>
            </c:ext>
          </c:extLst>
        </c:ser>
        <c:dLbls>
          <c:showLegendKey val="0"/>
          <c:showVal val="0"/>
          <c:showCatName val="0"/>
          <c:showSerName val="0"/>
          <c:showPercent val="0"/>
          <c:showBubbleSize val="0"/>
        </c:dLbls>
        <c:marker val="1"/>
        <c:smooth val="0"/>
        <c:axId val="141287808"/>
        <c:axId val="141289728"/>
      </c:lineChart>
      <c:dateAx>
        <c:axId val="141287808"/>
        <c:scaling>
          <c:orientation val="minMax"/>
        </c:scaling>
        <c:delete val="0"/>
        <c:axPos val="b"/>
        <c:numFmt formatCode="m/d/yyyy" sourceLinked="1"/>
        <c:majorTickMark val="none"/>
        <c:minorTickMark val="none"/>
        <c:tickLblPos val="low"/>
        <c:crossAx val="141289728"/>
        <c:crosses val="autoZero"/>
        <c:auto val="1"/>
        <c:lblOffset val="100"/>
        <c:baseTimeUnit val="days"/>
        <c:majorUnit val="1"/>
        <c:majorTimeUnit val="months"/>
        <c:minorUnit val="15"/>
        <c:minorTimeUnit val="days"/>
      </c:dateAx>
      <c:valAx>
        <c:axId val="141289728"/>
        <c:scaling>
          <c:orientation val="minMax"/>
        </c:scaling>
        <c:delete val="0"/>
        <c:axPos val="l"/>
        <c:majorGridlines/>
        <c:title>
          <c:tx>
            <c:rich>
              <a:bodyPr/>
              <a:lstStyle/>
              <a:p>
                <a:pPr>
                  <a:defRPr/>
                </a:pPr>
                <a:r>
                  <a:rPr lang="en-GB"/>
                  <a:t>Number of Consents  []</a:t>
                </a:r>
              </a:p>
            </c:rich>
          </c:tx>
          <c:layout/>
          <c:overlay val="0"/>
        </c:title>
        <c:numFmt formatCode="General" sourceLinked="1"/>
        <c:majorTickMark val="none"/>
        <c:minorTickMark val="none"/>
        <c:tickLblPos val="nextTo"/>
        <c:crossAx val="141287808"/>
        <c:crossesAt val="41420"/>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HUB-Patient Links</a:t>
            </a:r>
          </a:p>
        </c:rich>
      </c:tx>
      <c:layout/>
      <c:overlay val="0"/>
    </c:title>
    <c:autoTitleDeleted val="0"/>
    <c:plotArea>
      <c:layout/>
      <c:lineChart>
        <c:grouping val="standard"/>
        <c:varyColors val="0"/>
        <c:ser>
          <c:idx val="0"/>
          <c:order val="0"/>
          <c:tx>
            <c:strRef>
              <c:f>'MH LINKS'!$F$4</c:f>
              <c:strCache>
                <c:ptCount val="1"/>
                <c:pt idx="0">
                  <c:v>ABRUMET</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LINKS'!$F$5:$F$40</c:f>
              <c:numCache>
                <c:formatCode>General</c:formatCode>
                <c:ptCount val="36"/>
                <c:pt idx="0">
                  <c:v>137485</c:v>
                </c:pt>
                <c:pt idx="1">
                  <c:v>137485</c:v>
                </c:pt>
                <c:pt idx="2">
                  <c:v>137485</c:v>
                </c:pt>
                <c:pt idx="3">
                  <c:v>137485</c:v>
                </c:pt>
                <c:pt idx="4">
                  <c:v>174848</c:v>
                </c:pt>
                <c:pt idx="5">
                  <c:v>211445</c:v>
                </c:pt>
                <c:pt idx="6">
                  <c:v>243020</c:v>
                </c:pt>
                <c:pt idx="7">
                  <c:v>338443</c:v>
                </c:pt>
                <c:pt idx="8">
                  <c:v>354379</c:v>
                </c:pt>
                <c:pt idx="9">
                  <c:v>375591</c:v>
                </c:pt>
                <c:pt idx="10">
                  <c:v>403337</c:v>
                </c:pt>
                <c:pt idx="11">
                  <c:v>432873</c:v>
                </c:pt>
                <c:pt idx="12">
                  <c:v>529765</c:v>
                </c:pt>
                <c:pt idx="13">
                  <c:v>567371</c:v>
                </c:pt>
                <c:pt idx="14">
                  <c:v>580624</c:v>
                </c:pt>
                <c:pt idx="15">
                  <c:v>607745</c:v>
                </c:pt>
                <c:pt idx="16">
                  <c:v>630509</c:v>
                </c:pt>
                <c:pt idx="17">
                  <c:v>656348</c:v>
                </c:pt>
                <c:pt idx="18">
                  <c:v>678662</c:v>
                </c:pt>
                <c:pt idx="19">
                  <c:v>701334</c:v>
                </c:pt>
                <c:pt idx="20">
                  <c:v>722239</c:v>
                </c:pt>
                <c:pt idx="21">
                  <c:v>736125</c:v>
                </c:pt>
                <c:pt idx="22">
                  <c:v>775584</c:v>
                </c:pt>
                <c:pt idx="23">
                  <c:v>785355</c:v>
                </c:pt>
                <c:pt idx="24">
                  <c:v>801958</c:v>
                </c:pt>
                <c:pt idx="25">
                  <c:v>803571</c:v>
                </c:pt>
                <c:pt idx="26">
                  <c:v>827267</c:v>
                </c:pt>
                <c:pt idx="27">
                  <c:v>879131</c:v>
                </c:pt>
                <c:pt idx="28">
                  <c:v>929321</c:v>
                </c:pt>
                <c:pt idx="29">
                  <c:v>981185</c:v>
                </c:pt>
                <c:pt idx="30">
                  <c:v>1033049</c:v>
                </c:pt>
                <c:pt idx="31">
                  <c:v>1083240</c:v>
                </c:pt>
                <c:pt idx="32">
                  <c:v>1135104</c:v>
                </c:pt>
                <c:pt idx="33">
                  <c:v>1185294</c:v>
                </c:pt>
                <c:pt idx="34">
                  <c:v>1237158</c:v>
                </c:pt>
                <c:pt idx="35">
                  <c:v>#N/A</c:v>
                </c:pt>
              </c:numCache>
            </c:numRef>
          </c:val>
          <c:smooth val="0"/>
          <c:extLst>
            <c:ext xmlns:c16="http://schemas.microsoft.com/office/drawing/2014/chart" uri="{C3380CC4-5D6E-409C-BE32-E72D297353CC}">
              <c16:uniqueId val="{00000000-6BED-4026-8A7E-CE4DF86729A3}"/>
            </c:ext>
          </c:extLst>
        </c:ser>
        <c:ser>
          <c:idx val="1"/>
          <c:order val="1"/>
          <c:tx>
            <c:strRef>
              <c:f>'MH LINKS'!$E$4</c:f>
              <c:strCache>
                <c:ptCount val="1"/>
                <c:pt idx="0">
                  <c:v>ARH</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LINKS'!$E$5:$E$40</c:f>
              <c:numCache>
                <c:formatCode>General</c:formatCode>
                <c:ptCount val="36"/>
                <c:pt idx="0">
                  <c:v>1267526</c:v>
                </c:pt>
                <c:pt idx="1">
                  <c:v>1312374</c:v>
                </c:pt>
                <c:pt idx="2">
                  <c:v>1398807</c:v>
                </c:pt>
                <c:pt idx="3">
                  <c:v>1443711</c:v>
                </c:pt>
                <c:pt idx="4">
                  <c:v>1483155</c:v>
                </c:pt>
                <c:pt idx="5">
                  <c:v>1520929</c:v>
                </c:pt>
                <c:pt idx="6">
                  <c:v>1559500</c:v>
                </c:pt>
                <c:pt idx="7">
                  <c:v>1601489</c:v>
                </c:pt>
                <c:pt idx="8">
                  <c:v>1634684</c:v>
                </c:pt>
                <c:pt idx="9">
                  <c:v>1647334</c:v>
                </c:pt>
                <c:pt idx="10">
                  <c:v>1647334</c:v>
                </c:pt>
                <c:pt idx="11">
                  <c:v>1647334</c:v>
                </c:pt>
                <c:pt idx="12">
                  <c:v>1647334</c:v>
                </c:pt>
                <c:pt idx="13">
                  <c:v>1647334</c:v>
                </c:pt>
                <c:pt idx="14">
                  <c:v>1647334</c:v>
                </c:pt>
                <c:pt idx="15">
                  <c:v>1647334</c:v>
                </c:pt>
                <c:pt idx="16">
                  <c:v>1647334</c:v>
                </c:pt>
                <c:pt idx="17">
                  <c:v>1647334</c:v>
                </c:pt>
                <c:pt idx="18">
                  <c:v>1647334</c:v>
                </c:pt>
                <c:pt idx="19">
                  <c:v>1647334</c:v>
                </c:pt>
                <c:pt idx="20">
                  <c:v>1647334</c:v>
                </c:pt>
                <c:pt idx="21">
                  <c:v>1647334</c:v>
                </c:pt>
                <c:pt idx="22">
                  <c:v>1647334</c:v>
                </c:pt>
                <c:pt idx="23">
                  <c:v>1647334</c:v>
                </c:pt>
                <c:pt idx="24">
                  <c:v>1647334</c:v>
                </c:pt>
                <c:pt idx="25">
                  <c:v>1647334</c:v>
                </c:pt>
                <c:pt idx="26">
                  <c:v>1647334</c:v>
                </c:pt>
                <c:pt idx="27">
                  <c:v>1647334</c:v>
                </c:pt>
                <c:pt idx="28">
                  <c:v>1647334</c:v>
                </c:pt>
                <c:pt idx="29">
                  <c:v>1647334</c:v>
                </c:pt>
                <c:pt idx="30">
                  <c:v>1647334</c:v>
                </c:pt>
                <c:pt idx="31">
                  <c:v>1647334</c:v>
                </c:pt>
                <c:pt idx="32">
                  <c:v>1647334</c:v>
                </c:pt>
                <c:pt idx="33">
                  <c:v>1647334</c:v>
                </c:pt>
                <c:pt idx="34">
                  <c:v>1647334</c:v>
                </c:pt>
                <c:pt idx="35">
                  <c:v>#N/A</c:v>
                </c:pt>
              </c:numCache>
            </c:numRef>
          </c:val>
          <c:smooth val="0"/>
          <c:extLst>
            <c:ext xmlns:c16="http://schemas.microsoft.com/office/drawing/2014/chart" uri="{C3380CC4-5D6E-409C-BE32-E72D297353CC}">
              <c16:uniqueId val="{00000001-6BED-4026-8A7E-CE4DF86729A3}"/>
            </c:ext>
          </c:extLst>
        </c:ser>
        <c:ser>
          <c:idx val="2"/>
          <c:order val="2"/>
          <c:tx>
            <c:strRef>
              <c:f>'MH LINKS'!$D$4</c:f>
              <c:strCache>
                <c:ptCount val="1"/>
                <c:pt idx="0">
                  <c:v>Cozo</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LINKS'!$D$5:$D$40</c:f>
              <c:numCache>
                <c:formatCode>General</c:formatCode>
                <c:ptCount val="36"/>
                <c:pt idx="0">
                  <c:v>4358020</c:v>
                </c:pt>
                <c:pt idx="1">
                  <c:v>4403275</c:v>
                </c:pt>
                <c:pt idx="2">
                  <c:v>4491394</c:v>
                </c:pt>
                <c:pt idx="3">
                  <c:v>4536775</c:v>
                </c:pt>
                <c:pt idx="4">
                  <c:v>4576627</c:v>
                </c:pt>
                <c:pt idx="5">
                  <c:v>4614587</c:v>
                </c:pt>
                <c:pt idx="6">
                  <c:v>4654136</c:v>
                </c:pt>
                <c:pt idx="7">
                  <c:v>4694669</c:v>
                </c:pt>
                <c:pt idx="8">
                  <c:v>4726926</c:v>
                </c:pt>
                <c:pt idx="9">
                  <c:v>4760796</c:v>
                </c:pt>
                <c:pt idx="10">
                  <c:v>4801384</c:v>
                </c:pt>
                <c:pt idx="11">
                  <c:v>4831216</c:v>
                </c:pt>
                <c:pt idx="12">
                  <c:v>5075202</c:v>
                </c:pt>
                <c:pt idx="13">
                  <c:v>5124946</c:v>
                </c:pt>
                <c:pt idx="14">
                  <c:v>5174617</c:v>
                </c:pt>
                <c:pt idx="15">
                  <c:v>5388929</c:v>
                </c:pt>
                <c:pt idx="16">
                  <c:v>5428696</c:v>
                </c:pt>
                <c:pt idx="17">
                  <c:v>5942648</c:v>
                </c:pt>
                <c:pt idx="18">
                  <c:v>5991244</c:v>
                </c:pt>
                <c:pt idx="19">
                  <c:v>6030952</c:v>
                </c:pt>
                <c:pt idx="20">
                  <c:v>6068236</c:v>
                </c:pt>
                <c:pt idx="21">
                  <c:v>6131191</c:v>
                </c:pt>
                <c:pt idx="22">
                  <c:v>6315239</c:v>
                </c:pt>
                <c:pt idx="23">
                  <c:v>6440138</c:v>
                </c:pt>
                <c:pt idx="24">
                  <c:v>6500747</c:v>
                </c:pt>
                <c:pt idx="25">
                  <c:v>6703442</c:v>
                </c:pt>
                <c:pt idx="26">
                  <c:v>6761643</c:v>
                </c:pt>
                <c:pt idx="27">
                  <c:v>6810676</c:v>
                </c:pt>
                <c:pt idx="28">
                  <c:v>6858126</c:v>
                </c:pt>
                <c:pt idx="29">
                  <c:v>6907159</c:v>
                </c:pt>
                <c:pt idx="30">
                  <c:v>6956191</c:v>
                </c:pt>
                <c:pt idx="31">
                  <c:v>7003642</c:v>
                </c:pt>
                <c:pt idx="32">
                  <c:v>7052675</c:v>
                </c:pt>
                <c:pt idx="33">
                  <c:v>7100125</c:v>
                </c:pt>
                <c:pt idx="34">
                  <c:v>7149158</c:v>
                </c:pt>
                <c:pt idx="35">
                  <c:v>#N/A</c:v>
                </c:pt>
              </c:numCache>
            </c:numRef>
          </c:val>
          <c:smooth val="0"/>
          <c:extLst>
            <c:ext xmlns:c16="http://schemas.microsoft.com/office/drawing/2014/chart" uri="{C3380CC4-5D6E-409C-BE32-E72D297353CC}">
              <c16:uniqueId val="{00000002-6BED-4026-8A7E-CE4DF86729A3}"/>
            </c:ext>
          </c:extLst>
        </c:ser>
        <c:ser>
          <c:idx val="3"/>
          <c:order val="3"/>
          <c:tx>
            <c:strRef>
              <c:f>'MH LINKS'!$C$4</c:f>
              <c:strCache>
                <c:ptCount val="1"/>
                <c:pt idx="0">
                  <c:v>RSW</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LINKS'!$C$5:$C$40</c:f>
              <c:numCache>
                <c:formatCode>General</c:formatCode>
                <c:ptCount val="36"/>
                <c:pt idx="0">
                  <c:v>464915</c:v>
                </c:pt>
                <c:pt idx="1">
                  <c:v>489108</c:v>
                </c:pt>
                <c:pt idx="2">
                  <c:v>542320</c:v>
                </c:pt>
                <c:pt idx="3">
                  <c:v>571126</c:v>
                </c:pt>
                <c:pt idx="4">
                  <c:v>601394</c:v>
                </c:pt>
                <c:pt idx="5">
                  <c:v>627531</c:v>
                </c:pt>
                <c:pt idx="6">
                  <c:v>643632</c:v>
                </c:pt>
                <c:pt idx="7">
                  <c:v>674688</c:v>
                </c:pt>
                <c:pt idx="8">
                  <c:v>708835</c:v>
                </c:pt>
                <c:pt idx="9">
                  <c:v>736645</c:v>
                </c:pt>
                <c:pt idx="10">
                  <c:v>779286</c:v>
                </c:pt>
                <c:pt idx="11">
                  <c:v>807168</c:v>
                </c:pt>
                <c:pt idx="12">
                  <c:v>844594</c:v>
                </c:pt>
                <c:pt idx="13">
                  <c:v>903372</c:v>
                </c:pt>
                <c:pt idx="14">
                  <c:v>935713</c:v>
                </c:pt>
                <c:pt idx="15">
                  <c:v>977820</c:v>
                </c:pt>
                <c:pt idx="16">
                  <c:v>1013004</c:v>
                </c:pt>
                <c:pt idx="17">
                  <c:v>1053139</c:v>
                </c:pt>
                <c:pt idx="18">
                  <c:v>1090430</c:v>
                </c:pt>
                <c:pt idx="19">
                  <c:v>1124006</c:v>
                </c:pt>
                <c:pt idx="20">
                  <c:v>1160891</c:v>
                </c:pt>
                <c:pt idx="21">
                  <c:v>1193288</c:v>
                </c:pt>
                <c:pt idx="22">
                  <c:v>1291914</c:v>
                </c:pt>
                <c:pt idx="23">
                  <c:v>1331367</c:v>
                </c:pt>
                <c:pt idx="24">
                  <c:v>1360164</c:v>
                </c:pt>
                <c:pt idx="25">
                  <c:v>1388376</c:v>
                </c:pt>
                <c:pt idx="26">
                  <c:v>1420985</c:v>
                </c:pt>
                <c:pt idx="27">
                  <c:v>1493456</c:v>
                </c:pt>
                <c:pt idx="28">
                  <c:v>1563589</c:v>
                </c:pt>
                <c:pt idx="29">
                  <c:v>1636060</c:v>
                </c:pt>
                <c:pt idx="30">
                  <c:v>1708531</c:v>
                </c:pt>
                <c:pt idx="31">
                  <c:v>1778665</c:v>
                </c:pt>
                <c:pt idx="32">
                  <c:v>1851136</c:v>
                </c:pt>
                <c:pt idx="33">
                  <c:v>1921269</c:v>
                </c:pt>
                <c:pt idx="34">
                  <c:v>1993740</c:v>
                </c:pt>
                <c:pt idx="35">
                  <c:v>#N/A</c:v>
                </c:pt>
              </c:numCache>
            </c:numRef>
          </c:val>
          <c:smooth val="0"/>
          <c:extLst>
            <c:ext xmlns:c16="http://schemas.microsoft.com/office/drawing/2014/chart" uri="{C3380CC4-5D6E-409C-BE32-E72D297353CC}">
              <c16:uniqueId val="{00000003-6BED-4026-8A7E-CE4DF86729A3}"/>
            </c:ext>
          </c:extLst>
        </c:ser>
        <c:ser>
          <c:idx val="4"/>
          <c:order val="4"/>
          <c:tx>
            <c:strRef>
              <c:f>'MH LINKS'!$G$4</c:f>
              <c:strCache>
                <c:ptCount val="1"/>
                <c:pt idx="0">
                  <c:v>VznKUL</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LINKS'!$G$5:$G$40</c:f>
              <c:numCache>
                <c:formatCode>General</c:formatCode>
                <c:ptCount val="36"/>
                <c:pt idx="0">
                  <c:v>2810564</c:v>
                </c:pt>
                <c:pt idx="1">
                  <c:v>2905099</c:v>
                </c:pt>
                <c:pt idx="2">
                  <c:v>2949931</c:v>
                </c:pt>
                <c:pt idx="3">
                  <c:v>2981926</c:v>
                </c:pt>
                <c:pt idx="4">
                  <c:v>3020116</c:v>
                </c:pt>
                <c:pt idx="5">
                  <c:v>3054263</c:v>
                </c:pt>
                <c:pt idx="6">
                  <c:v>3086051</c:v>
                </c:pt>
                <c:pt idx="7">
                  <c:v>3124398</c:v>
                </c:pt>
                <c:pt idx="8">
                  <c:v>3181976</c:v>
                </c:pt>
                <c:pt idx="9">
                  <c:v>3314309</c:v>
                </c:pt>
                <c:pt idx="10">
                  <c:v>3434065</c:v>
                </c:pt>
                <c:pt idx="11">
                  <c:v>3453267</c:v>
                </c:pt>
                <c:pt idx="12">
                  <c:v>3486410</c:v>
                </c:pt>
                <c:pt idx="13">
                  <c:v>3522529</c:v>
                </c:pt>
                <c:pt idx="14">
                  <c:v>3573762</c:v>
                </c:pt>
                <c:pt idx="15">
                  <c:v>4017203</c:v>
                </c:pt>
                <c:pt idx="16">
                  <c:v>4039440</c:v>
                </c:pt>
                <c:pt idx="17">
                  <c:v>4062753</c:v>
                </c:pt>
                <c:pt idx="18">
                  <c:v>4086815</c:v>
                </c:pt>
                <c:pt idx="19">
                  <c:v>4156662</c:v>
                </c:pt>
                <c:pt idx="20">
                  <c:v>4177394</c:v>
                </c:pt>
                <c:pt idx="21">
                  <c:v>4205047</c:v>
                </c:pt>
                <c:pt idx="22">
                  <c:v>4317619</c:v>
                </c:pt>
                <c:pt idx="23">
                  <c:v>4351798</c:v>
                </c:pt>
                <c:pt idx="24">
                  <c:v>4451058</c:v>
                </c:pt>
                <c:pt idx="25">
                  <c:v>4720729</c:v>
                </c:pt>
                <c:pt idx="26">
                  <c:v>4753925</c:v>
                </c:pt>
                <c:pt idx="27">
                  <c:v>4792503</c:v>
                </c:pt>
                <c:pt idx="28">
                  <c:v>4829837</c:v>
                </c:pt>
                <c:pt idx="29">
                  <c:v>4868416</c:v>
                </c:pt>
                <c:pt idx="30">
                  <c:v>4906994</c:v>
                </c:pt>
                <c:pt idx="31">
                  <c:v>4944328</c:v>
                </c:pt>
                <c:pt idx="32">
                  <c:v>4982907</c:v>
                </c:pt>
                <c:pt idx="33">
                  <c:v>5020241</c:v>
                </c:pt>
                <c:pt idx="34">
                  <c:v>5058819</c:v>
                </c:pt>
                <c:pt idx="35">
                  <c:v>#N/A</c:v>
                </c:pt>
              </c:numCache>
            </c:numRef>
          </c:val>
          <c:smooth val="0"/>
          <c:extLst>
            <c:ext xmlns:c16="http://schemas.microsoft.com/office/drawing/2014/chart" uri="{C3380CC4-5D6E-409C-BE32-E72D297353CC}">
              <c16:uniqueId val="{00000004-6BED-4026-8A7E-CE4DF86729A3}"/>
            </c:ext>
          </c:extLst>
        </c:ser>
        <c:ser>
          <c:idx val="5"/>
          <c:order val="5"/>
          <c:tx>
            <c:strRef>
              <c:f>'MH LINKS'!$H$4</c:f>
              <c:strCache>
                <c:ptCount val="1"/>
                <c:pt idx="0">
                  <c:v>Vitalink</c:v>
                </c:pt>
              </c:strCache>
            </c:strRef>
          </c:tx>
          <c:cat>
            <c:numRef>
              <c:f>'MH LINKS'!$A$5:$A$40</c:f>
              <c:numCache>
                <c:formatCode>m/d/yyyy</c:formatCode>
                <c:ptCount val="36"/>
                <c:pt idx="0">
                  <c:v>42376</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numCache>
            </c:numRef>
          </c:cat>
          <c:val>
            <c:numRef>
              <c:f>'MH LINKS'!$H$5:$H$40</c:f>
              <c:numCache>
                <c:formatCode>General</c:formatCode>
                <c:ptCount val="36"/>
                <c:pt idx="0">
                  <c:v>2647172</c:v>
                </c:pt>
                <c:pt idx="1">
                  <c:v>2647172</c:v>
                </c:pt>
                <c:pt idx="2">
                  <c:v>2647172</c:v>
                </c:pt>
                <c:pt idx="3">
                  <c:v>2978682</c:v>
                </c:pt>
                <c:pt idx="4">
                  <c:v>3427684</c:v>
                </c:pt>
                <c:pt idx="5">
                  <c:v>4007682</c:v>
                </c:pt>
                <c:pt idx="6">
                  <c:v>4612387</c:v>
                </c:pt>
                <c:pt idx="7">
                  <c:v>5332387</c:v>
                </c:pt>
                <c:pt idx="8">
                  <c:v>5573668</c:v>
                </c:pt>
                <c:pt idx="9">
                  <c:v>5606019</c:v>
                </c:pt>
                <c:pt idx="10">
                  <c:v>5680660</c:v>
                </c:pt>
                <c:pt idx="11">
                  <c:v>5894919</c:v>
                </c:pt>
                <c:pt idx="12">
                  <c:v>5962937</c:v>
                </c:pt>
                <c:pt idx="13">
                  <c:v>6014075</c:v>
                </c:pt>
                <c:pt idx="14">
                  <c:v>6036574</c:v>
                </c:pt>
                <c:pt idx="15">
                  <c:v>6097933</c:v>
                </c:pt>
                <c:pt idx="16">
                  <c:v>6116367</c:v>
                </c:pt>
                <c:pt idx="17">
                  <c:v>6149025</c:v>
                </c:pt>
                <c:pt idx="18">
                  <c:v>6186022</c:v>
                </c:pt>
                <c:pt idx="19">
                  <c:v>6213878</c:v>
                </c:pt>
                <c:pt idx="20">
                  <c:v>6261398</c:v>
                </c:pt>
                <c:pt idx="21">
                  <c:v>6305445</c:v>
                </c:pt>
                <c:pt idx="22">
                  <c:v>6436472</c:v>
                </c:pt>
                <c:pt idx="23">
                  <c:v>6459239</c:v>
                </c:pt>
                <c:pt idx="24">
                  <c:v>6481189</c:v>
                </c:pt>
                <c:pt idx="25">
                  <c:v>6509588</c:v>
                </c:pt>
                <c:pt idx="26">
                  <c:v>6533928</c:v>
                </c:pt>
                <c:pt idx="27">
                  <c:v>6578417</c:v>
                </c:pt>
                <c:pt idx="28">
                  <c:v>6621471</c:v>
                </c:pt>
                <c:pt idx="29">
                  <c:v>6665960</c:v>
                </c:pt>
                <c:pt idx="30">
                  <c:v>6710449</c:v>
                </c:pt>
                <c:pt idx="31">
                  <c:v>6753503</c:v>
                </c:pt>
                <c:pt idx="32">
                  <c:v>6797992</c:v>
                </c:pt>
                <c:pt idx="33">
                  <c:v>6841046</c:v>
                </c:pt>
                <c:pt idx="34">
                  <c:v>6885535</c:v>
                </c:pt>
                <c:pt idx="35">
                  <c:v>#N/A</c:v>
                </c:pt>
              </c:numCache>
            </c:numRef>
          </c:val>
          <c:smooth val="0"/>
          <c:extLst>
            <c:ext xmlns:c16="http://schemas.microsoft.com/office/drawing/2014/chart" uri="{C3380CC4-5D6E-409C-BE32-E72D297353CC}">
              <c16:uniqueId val="{00000005-6BED-4026-8A7E-CE4DF86729A3}"/>
            </c:ext>
          </c:extLst>
        </c:ser>
        <c:dLbls>
          <c:showLegendKey val="0"/>
          <c:showVal val="0"/>
          <c:showCatName val="0"/>
          <c:showSerName val="0"/>
          <c:showPercent val="0"/>
          <c:showBubbleSize val="0"/>
        </c:dLbls>
        <c:marker val="1"/>
        <c:smooth val="0"/>
        <c:axId val="153894272"/>
        <c:axId val="153928832"/>
      </c:lineChart>
      <c:dateAx>
        <c:axId val="153894272"/>
        <c:scaling>
          <c:orientation val="minMax"/>
        </c:scaling>
        <c:delete val="0"/>
        <c:axPos val="b"/>
        <c:numFmt formatCode="m/d/yyyy" sourceLinked="1"/>
        <c:majorTickMark val="none"/>
        <c:minorTickMark val="none"/>
        <c:tickLblPos val="nextTo"/>
        <c:crossAx val="153928832"/>
        <c:crosses val="autoZero"/>
        <c:auto val="1"/>
        <c:lblOffset val="100"/>
        <c:baseTimeUnit val="days"/>
        <c:majorUnit val="1"/>
        <c:majorTimeUnit val="months"/>
        <c:minorUnit val="15"/>
        <c:minorTimeUnit val="days"/>
      </c:dateAx>
      <c:valAx>
        <c:axId val="153928832"/>
        <c:scaling>
          <c:orientation val="minMax"/>
        </c:scaling>
        <c:delete val="0"/>
        <c:axPos val="l"/>
        <c:majorGridlines/>
        <c:numFmt formatCode="General" sourceLinked="1"/>
        <c:majorTickMark val="none"/>
        <c:minorTickMark val="none"/>
        <c:tickLblPos val="nextTo"/>
        <c:crossAx val="153894272"/>
        <c:crosses val="autoZero"/>
        <c:crossBetween val="between"/>
      </c:valAx>
    </c:plotArea>
    <c:legend>
      <c:legendPos val="r"/>
      <c:layout>
        <c:manualLayout>
          <c:xMode val="edge"/>
          <c:yMode val="edge"/>
          <c:x val="0.89411582172918036"/>
          <c:y val="0.42273799949029067"/>
          <c:w val="9.7673997646845867E-2"/>
          <c:h val="0.22803169465103118"/>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Hospitals by HUB</a:t>
            </a:r>
          </a:p>
        </c:rich>
      </c:tx>
      <c:layout/>
      <c:overlay val="0"/>
    </c:title>
    <c:autoTitleDeleted val="0"/>
    <c:plotArea>
      <c:layout/>
      <c:barChart>
        <c:barDir val="col"/>
        <c:grouping val="stacked"/>
        <c:varyColors val="0"/>
        <c:ser>
          <c:idx val="2"/>
          <c:order val="0"/>
          <c:tx>
            <c:strRef>
              <c:f>'MH REPORTS'!$F$363</c:f>
              <c:strCache>
                <c:ptCount val="1"/>
                <c:pt idx="0">
                  <c:v>#Active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'MH REPORTS'!$A$364:$B$373</c:f>
              <c:multiLvlStrCache>
                <c:ptCount val="10"/>
                <c:lvl>
                  <c:pt idx="0">
                    <c:v>12-2012</c:v>
                  </c:pt>
                  <c:pt idx="1">
                    <c:v>01-2019</c:v>
                  </c:pt>
                  <c:pt idx="2">
                    <c:v>12-2012</c:v>
                  </c:pt>
                  <c:pt idx="3">
                    <c:v>09-2015</c:v>
                  </c:pt>
                  <c:pt idx="4">
                    <c:v>12-2012</c:v>
                  </c:pt>
                  <c:pt idx="5">
                    <c:v>01-2019</c:v>
                  </c:pt>
                  <c:pt idx="6">
                    <c:v>12-2012</c:v>
                  </c:pt>
                  <c:pt idx="7">
                    <c:v>01-2019</c:v>
                  </c:pt>
                  <c:pt idx="8">
                    <c:v>12-2012</c:v>
                  </c:pt>
                  <c:pt idx="9">
                    <c:v>01-2019</c:v>
                  </c:pt>
                </c:lvl>
                <c:lvl>
                  <c:pt idx="0">
                    <c:v>ABRUMET</c:v>
                  </c:pt>
                  <c:pt idx="1">
                    <c:v>ABRUMET</c:v>
                  </c:pt>
                  <c:pt idx="2">
                    <c:v>ARH</c:v>
                  </c:pt>
                  <c:pt idx="3">
                    <c:v>ARH</c:v>
                  </c:pt>
                  <c:pt idx="4">
                    <c:v>Cozo</c:v>
                  </c:pt>
                  <c:pt idx="5">
                    <c:v>ARH + Cozo</c:v>
                  </c:pt>
                  <c:pt idx="6">
                    <c:v>RSW</c:v>
                  </c:pt>
                  <c:pt idx="7">
                    <c:v>RSW</c:v>
                  </c:pt>
                  <c:pt idx="8">
                    <c:v>VznKUL</c:v>
                  </c:pt>
                  <c:pt idx="9">
                    <c:v>VznKUL</c:v>
                  </c:pt>
                </c:lvl>
              </c:multiLvlStrCache>
            </c:multiLvlStrRef>
          </c:cat>
          <c:val>
            <c:numRef>
              <c:f>'MH REPORTS'!$F$364:$F$373</c:f>
              <c:numCache>
                <c:formatCode>General</c:formatCode>
                <c:ptCount val="10"/>
                <c:pt idx="0">
                  <c:v>0</c:v>
                </c:pt>
                <c:pt idx="1">
                  <c:v>12</c:v>
                </c:pt>
                <c:pt idx="2">
                  <c:v>3</c:v>
                </c:pt>
                <c:pt idx="3">
                  <c:v>10</c:v>
                </c:pt>
                <c:pt idx="4">
                  <c:v>12</c:v>
                </c:pt>
                <c:pt idx="5">
                  <c:v>83</c:v>
                </c:pt>
                <c:pt idx="6">
                  <c:v>10</c:v>
                </c:pt>
                <c:pt idx="7">
                  <c:v>36</c:v>
                </c:pt>
                <c:pt idx="8">
                  <c:v>5</c:v>
                </c:pt>
                <c:pt idx="9">
                  <c:v>22</c:v>
                </c:pt>
              </c:numCache>
            </c:numRef>
          </c:val>
          <c:extLst>
            <c:ext xmlns:c16="http://schemas.microsoft.com/office/drawing/2014/chart" uri="{C3380CC4-5D6E-409C-BE32-E72D297353CC}">
              <c16:uniqueId val="{00000000-37AA-4301-8D72-EA2914A22B0D}"/>
            </c:ext>
          </c:extLst>
        </c:ser>
        <c:ser>
          <c:idx val="1"/>
          <c:order val="1"/>
          <c:tx>
            <c:strRef>
              <c:f>'MH REPORTS'!$E$363</c:f>
              <c:strCache>
                <c:ptCount val="1"/>
                <c:pt idx="0">
                  <c:v>#Production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'MH REPORTS'!$A$364:$B$373</c:f>
              <c:multiLvlStrCache>
                <c:ptCount val="10"/>
                <c:lvl>
                  <c:pt idx="0">
                    <c:v>12-2012</c:v>
                  </c:pt>
                  <c:pt idx="1">
                    <c:v>01-2019</c:v>
                  </c:pt>
                  <c:pt idx="2">
                    <c:v>12-2012</c:v>
                  </c:pt>
                  <c:pt idx="3">
                    <c:v>09-2015</c:v>
                  </c:pt>
                  <c:pt idx="4">
                    <c:v>12-2012</c:v>
                  </c:pt>
                  <c:pt idx="5">
                    <c:v>01-2019</c:v>
                  </c:pt>
                  <c:pt idx="6">
                    <c:v>12-2012</c:v>
                  </c:pt>
                  <c:pt idx="7">
                    <c:v>01-2019</c:v>
                  </c:pt>
                  <c:pt idx="8">
                    <c:v>12-2012</c:v>
                  </c:pt>
                  <c:pt idx="9">
                    <c:v>01-2019</c:v>
                  </c:pt>
                </c:lvl>
                <c:lvl>
                  <c:pt idx="0">
                    <c:v>ABRUMET</c:v>
                  </c:pt>
                  <c:pt idx="1">
                    <c:v>ABRUMET</c:v>
                  </c:pt>
                  <c:pt idx="2">
                    <c:v>ARH</c:v>
                  </c:pt>
                  <c:pt idx="3">
                    <c:v>ARH</c:v>
                  </c:pt>
                  <c:pt idx="4">
                    <c:v>Cozo</c:v>
                  </c:pt>
                  <c:pt idx="5">
                    <c:v>ARH + Cozo</c:v>
                  </c:pt>
                  <c:pt idx="6">
                    <c:v>RSW</c:v>
                  </c:pt>
                  <c:pt idx="7">
                    <c:v>RSW</c:v>
                  </c:pt>
                  <c:pt idx="8">
                    <c:v>VznKUL</c:v>
                  </c:pt>
                  <c:pt idx="9">
                    <c:v>VznKUL</c:v>
                  </c:pt>
                </c:lvl>
              </c:multiLvlStrCache>
            </c:multiLvlStrRef>
          </c:cat>
          <c:val>
            <c:numRef>
              <c:f>'MH REPORTS'!$E$364:$E$373</c:f>
              <c:numCache>
                <c:formatCode>General</c:formatCode>
                <c:ptCount val="10"/>
                <c:pt idx="0">
                  <c:v>0</c:v>
                </c:pt>
                <c:pt idx="1">
                  <c:v>8</c:v>
                </c:pt>
                <c:pt idx="2">
                  <c:v>0</c:v>
                </c:pt>
                <c:pt idx="3">
                  <c:v>0</c:v>
                </c:pt>
                <c:pt idx="4">
                  <c:v>4</c:v>
                </c:pt>
                <c:pt idx="5">
                  <c:v>29</c:v>
                </c:pt>
                <c:pt idx="6">
                  <c:v>5</c:v>
                </c:pt>
                <c:pt idx="7">
                  <c:v>6</c:v>
                </c:pt>
                <c:pt idx="8">
                  <c:v>1</c:v>
                </c:pt>
                <c:pt idx="9">
                  <c:v>0</c:v>
                </c:pt>
              </c:numCache>
            </c:numRef>
          </c:val>
          <c:extLst>
            <c:ext xmlns:c16="http://schemas.microsoft.com/office/drawing/2014/chart" uri="{C3380CC4-5D6E-409C-BE32-E72D297353CC}">
              <c16:uniqueId val="{00000001-37AA-4301-8D72-EA2914A22B0D}"/>
            </c:ext>
          </c:extLst>
        </c:ser>
        <c:ser>
          <c:idx val="0"/>
          <c:order val="2"/>
          <c:tx>
            <c:strRef>
              <c:f>'MH REPORTS'!$D$363</c:f>
              <c:strCache>
                <c:ptCount val="1"/>
                <c:pt idx="0">
                  <c:v>#Ready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'MH REPORTS'!$A$364:$B$373</c:f>
              <c:multiLvlStrCache>
                <c:ptCount val="10"/>
                <c:lvl>
                  <c:pt idx="0">
                    <c:v>12-2012</c:v>
                  </c:pt>
                  <c:pt idx="1">
                    <c:v>01-2019</c:v>
                  </c:pt>
                  <c:pt idx="2">
                    <c:v>12-2012</c:v>
                  </c:pt>
                  <c:pt idx="3">
                    <c:v>09-2015</c:v>
                  </c:pt>
                  <c:pt idx="4">
                    <c:v>12-2012</c:v>
                  </c:pt>
                  <c:pt idx="5">
                    <c:v>01-2019</c:v>
                  </c:pt>
                  <c:pt idx="6">
                    <c:v>12-2012</c:v>
                  </c:pt>
                  <c:pt idx="7">
                    <c:v>01-2019</c:v>
                  </c:pt>
                  <c:pt idx="8">
                    <c:v>12-2012</c:v>
                  </c:pt>
                  <c:pt idx="9">
                    <c:v>01-2019</c:v>
                  </c:pt>
                </c:lvl>
                <c:lvl>
                  <c:pt idx="0">
                    <c:v>ABRUMET</c:v>
                  </c:pt>
                  <c:pt idx="1">
                    <c:v>ABRUMET</c:v>
                  </c:pt>
                  <c:pt idx="2">
                    <c:v>ARH</c:v>
                  </c:pt>
                  <c:pt idx="3">
                    <c:v>ARH</c:v>
                  </c:pt>
                  <c:pt idx="4">
                    <c:v>Cozo</c:v>
                  </c:pt>
                  <c:pt idx="5">
                    <c:v>ARH + Cozo</c:v>
                  </c:pt>
                  <c:pt idx="6">
                    <c:v>RSW</c:v>
                  </c:pt>
                  <c:pt idx="7">
                    <c:v>RSW</c:v>
                  </c:pt>
                  <c:pt idx="8">
                    <c:v>VznKUL</c:v>
                  </c:pt>
                  <c:pt idx="9">
                    <c:v>VznKUL</c:v>
                  </c:pt>
                </c:lvl>
              </c:multiLvlStrCache>
            </c:multiLvlStrRef>
          </c:cat>
          <c:val>
            <c:numRef>
              <c:f>'MH REPORTS'!$D$364:$D$373</c:f>
              <c:numCache>
                <c:formatCode>General</c:formatCode>
                <c:ptCount val="10"/>
                <c:pt idx="0">
                  <c:v>7</c:v>
                </c:pt>
                <c:pt idx="1">
                  <c:v>0</c:v>
                </c:pt>
                <c:pt idx="2">
                  <c:v>0</c:v>
                </c:pt>
                <c:pt idx="3">
                  <c:v>0</c:v>
                </c:pt>
                <c:pt idx="4">
                  <c:v>1</c:v>
                </c:pt>
                <c:pt idx="5">
                  <c:v>0</c:v>
                </c:pt>
                <c:pt idx="6">
                  <c:v>14</c:v>
                </c:pt>
                <c:pt idx="7">
                  <c:v>16</c:v>
                </c:pt>
                <c:pt idx="8">
                  <c:v>1</c:v>
                </c:pt>
                <c:pt idx="9">
                  <c:v>0</c:v>
                </c:pt>
              </c:numCache>
            </c:numRef>
          </c:val>
          <c:extLst>
            <c:ext xmlns:c16="http://schemas.microsoft.com/office/drawing/2014/chart" uri="{C3380CC4-5D6E-409C-BE32-E72D297353CC}">
              <c16:uniqueId val="{00000002-37AA-4301-8D72-EA2914A22B0D}"/>
            </c:ext>
          </c:extLst>
        </c:ser>
        <c:ser>
          <c:idx val="3"/>
          <c:order val="3"/>
          <c:tx>
            <c:strRef>
              <c:f>'MH REPORTS'!$G$363</c:f>
              <c:strCache>
                <c:ptCount val="1"/>
                <c:pt idx="0">
                  <c:v>#Not Ready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'MH REPORTS'!$A$364:$B$373</c:f>
              <c:multiLvlStrCache>
                <c:ptCount val="10"/>
                <c:lvl>
                  <c:pt idx="0">
                    <c:v>12-2012</c:v>
                  </c:pt>
                  <c:pt idx="1">
                    <c:v>01-2019</c:v>
                  </c:pt>
                  <c:pt idx="2">
                    <c:v>12-2012</c:v>
                  </c:pt>
                  <c:pt idx="3">
                    <c:v>09-2015</c:v>
                  </c:pt>
                  <c:pt idx="4">
                    <c:v>12-2012</c:v>
                  </c:pt>
                  <c:pt idx="5">
                    <c:v>01-2019</c:v>
                  </c:pt>
                  <c:pt idx="6">
                    <c:v>12-2012</c:v>
                  </c:pt>
                  <c:pt idx="7">
                    <c:v>01-2019</c:v>
                  </c:pt>
                  <c:pt idx="8">
                    <c:v>12-2012</c:v>
                  </c:pt>
                  <c:pt idx="9">
                    <c:v>01-2019</c:v>
                  </c:pt>
                </c:lvl>
                <c:lvl>
                  <c:pt idx="0">
                    <c:v>ABRUMET</c:v>
                  </c:pt>
                  <c:pt idx="1">
                    <c:v>ABRUMET</c:v>
                  </c:pt>
                  <c:pt idx="2">
                    <c:v>ARH</c:v>
                  </c:pt>
                  <c:pt idx="3">
                    <c:v>ARH</c:v>
                  </c:pt>
                  <c:pt idx="4">
                    <c:v>Cozo</c:v>
                  </c:pt>
                  <c:pt idx="5">
                    <c:v>ARH + Cozo</c:v>
                  </c:pt>
                  <c:pt idx="6">
                    <c:v>RSW</c:v>
                  </c:pt>
                  <c:pt idx="7">
                    <c:v>RSW</c:v>
                  </c:pt>
                  <c:pt idx="8">
                    <c:v>VznKUL</c:v>
                  </c:pt>
                  <c:pt idx="9">
                    <c:v>VznKUL</c:v>
                  </c:pt>
                </c:lvl>
              </c:multiLvlStrCache>
            </c:multiLvlStrRef>
          </c:cat>
          <c:val>
            <c:numRef>
              <c:f>'MH REPORTS'!$G$364:$G$373</c:f>
              <c:numCache>
                <c:formatCode>General</c:formatCode>
                <c:ptCount val="10"/>
                <c:pt idx="0">
                  <c:v>5</c:v>
                </c:pt>
                <c:pt idx="1">
                  <c:v>0</c:v>
                </c:pt>
                <c:pt idx="2">
                  <c:v>7</c:v>
                </c:pt>
                <c:pt idx="3">
                  <c:v>0</c:v>
                </c:pt>
                <c:pt idx="4">
                  <c:v>8</c:v>
                </c:pt>
                <c:pt idx="5">
                  <c:v>3</c:v>
                </c:pt>
                <c:pt idx="6">
                  <c:v>12</c:v>
                </c:pt>
                <c:pt idx="7">
                  <c:v>1</c:v>
                </c:pt>
                <c:pt idx="8">
                  <c:v>12</c:v>
                </c:pt>
                <c:pt idx="9">
                  <c:v>0</c:v>
                </c:pt>
              </c:numCache>
            </c:numRef>
          </c:val>
          <c:extLst>
            <c:ext xmlns:c16="http://schemas.microsoft.com/office/drawing/2014/chart" uri="{C3380CC4-5D6E-409C-BE32-E72D297353CC}">
              <c16:uniqueId val="{00000003-37AA-4301-8D72-EA2914A22B0D}"/>
            </c:ext>
          </c:extLst>
        </c:ser>
        <c:dLbls>
          <c:showLegendKey val="0"/>
          <c:showVal val="0"/>
          <c:showCatName val="0"/>
          <c:showSerName val="0"/>
          <c:showPercent val="0"/>
          <c:showBubbleSize val="0"/>
        </c:dLbls>
        <c:gapWidth val="55"/>
        <c:overlap val="100"/>
        <c:axId val="154655360"/>
        <c:axId val="154153344"/>
      </c:barChart>
      <c:catAx>
        <c:axId val="154655360"/>
        <c:scaling>
          <c:orientation val="minMax"/>
        </c:scaling>
        <c:delete val="0"/>
        <c:axPos val="b"/>
        <c:numFmt formatCode="General" sourceLinked="0"/>
        <c:majorTickMark val="none"/>
        <c:minorTickMark val="none"/>
        <c:tickLblPos val="nextTo"/>
        <c:crossAx val="154153344"/>
        <c:crosses val="autoZero"/>
        <c:auto val="1"/>
        <c:lblAlgn val="ctr"/>
        <c:lblOffset val="100"/>
        <c:noMultiLvlLbl val="0"/>
      </c:catAx>
      <c:valAx>
        <c:axId val="154153344"/>
        <c:scaling>
          <c:orientation val="minMax"/>
        </c:scaling>
        <c:delete val="0"/>
        <c:axPos val="l"/>
        <c:majorGridlines/>
        <c:numFmt formatCode="General" sourceLinked="1"/>
        <c:majorTickMark val="none"/>
        <c:minorTickMark val="none"/>
        <c:tickLblPos val="nextTo"/>
        <c:crossAx val="1546553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Active</a:t>
            </a:r>
            <a:r>
              <a:rPr lang="en-US" baseline="0"/>
              <a:t> Professionals - Evolution by HUB</a:t>
            </a:r>
            <a:endParaRPr lang="en-US"/>
          </a:p>
        </c:rich>
      </c:tx>
      <c:layout/>
      <c:overlay val="0"/>
    </c:title>
    <c:autoTitleDeleted val="0"/>
    <c:plotArea>
      <c:layout/>
      <c:lineChart>
        <c:grouping val="standard"/>
        <c:varyColors val="0"/>
        <c:ser>
          <c:idx val="0"/>
          <c:order val="0"/>
          <c:tx>
            <c:strRef>
              <c:f>'MH REPORTS'!$A$1</c:f>
              <c:strCache>
                <c:ptCount val="1"/>
                <c:pt idx="0">
                  <c:v>ABRUMET</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947-4873-B8ED-D408B061E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REPORTS'!$M$5:$M$77</c:f>
              <c:numCache>
                <c:formatCode>General</c:formatCode>
                <c:ptCount val="73"/>
                <c:pt idx="0">
                  <c:v>0</c:v>
                </c:pt>
                <c:pt idx="1">
                  <c:v>0</c:v>
                </c:pt>
                <c:pt idx="2">
                  <c:v>0</c:v>
                </c:pt>
                <c:pt idx="3">
                  <c:v>0</c:v>
                </c:pt>
                <c:pt idx="4">
                  <c:v>0</c:v>
                </c:pt>
                <c:pt idx="5">
                  <c:v>0</c:v>
                </c:pt>
                <c:pt idx="6">
                  <c:v>0</c:v>
                </c:pt>
                <c:pt idx="7">
                  <c:v>0</c:v>
                </c:pt>
                <c:pt idx="8">
                  <c:v>0</c:v>
                </c:pt>
                <c:pt idx="9">
                  <c:v>0</c:v>
                </c:pt>
                <c:pt idx="10">
                  <c:v>0</c:v>
                </c:pt>
                <c:pt idx="11">
                  <c:v>0</c:v>
                </c:pt>
                <c:pt idx="12">
                  <c:v>4</c:v>
                </c:pt>
                <c:pt idx="13">
                  <c:v>0</c:v>
                </c:pt>
                <c:pt idx="14">
                  <c:v>1</c:v>
                </c:pt>
                <c:pt idx="15">
                  <c:v>2</c:v>
                </c:pt>
                <c:pt idx="16">
                  <c:v>8</c:v>
                </c:pt>
                <c:pt idx="17">
                  <c:v>4</c:v>
                </c:pt>
                <c:pt idx="18">
                  <c:v>4</c:v>
                </c:pt>
                <c:pt idx="19">
                  <c:v>5</c:v>
                </c:pt>
                <c:pt idx="20">
                  <c:v>4</c:v>
                </c:pt>
                <c:pt idx="21">
                  <c:v>6</c:v>
                </c:pt>
                <c:pt idx="22">
                  <c:v>7</c:v>
                </c:pt>
                <c:pt idx="23">
                  <c:v>5</c:v>
                </c:pt>
                <c:pt idx="24">
                  <c:v>11</c:v>
                </c:pt>
                <c:pt idx="25">
                  <c:v>6</c:v>
                </c:pt>
                <c:pt idx="26">
                  <c:v>0</c:v>
                </c:pt>
                <c:pt idx="27">
                  <c:v>16</c:v>
                </c:pt>
                <c:pt idx="28">
                  <c:v>33</c:v>
                </c:pt>
                <c:pt idx="29">
                  <c:v>23</c:v>
                </c:pt>
                <c:pt idx="30">
                  <c:v>39</c:v>
                </c:pt>
                <c:pt idx="31">
                  <c:v>50</c:v>
                </c:pt>
                <c:pt idx="32">
                  <c:v>53</c:v>
                </c:pt>
                <c:pt idx="33">
                  <c:v>63</c:v>
                </c:pt>
                <c:pt idx="34">
                  <c:v>67</c:v>
                </c:pt>
                <c:pt idx="35">
                  <c:v>74</c:v>
                </c:pt>
                <c:pt idx="36">
                  <c:v>91</c:v>
                </c:pt>
                <c:pt idx="37">
                  <c:v>87</c:v>
                </c:pt>
                <c:pt idx="38">
                  <c:v>83</c:v>
                </c:pt>
                <c:pt idx="39">
                  <c:v>104</c:v>
                </c:pt>
                <c:pt idx="40">
                  <c:v>146</c:v>
                </c:pt>
                <c:pt idx="41">
                  <c:v>156</c:v>
                </c:pt>
                <c:pt idx="42">
                  <c:v>169</c:v>
                </c:pt>
                <c:pt idx="43">
                  <c:v>215</c:v>
                </c:pt>
                <c:pt idx="44">
                  <c:v>248</c:v>
                </c:pt>
                <c:pt idx="45">
                  <c:v>271</c:v>
                </c:pt>
                <c:pt idx="46">
                  <c:v>311</c:v>
                </c:pt>
                <c:pt idx="47">
                  <c:v>352</c:v>
                </c:pt>
                <c:pt idx="48">
                  <c:v>432</c:v>
                </c:pt>
                <c:pt idx="49">
                  <c:v>245</c:v>
                </c:pt>
                <c:pt idx="50">
                  <c:v>495</c:v>
                </c:pt>
                <c:pt idx="51">
                  <c:v>576</c:v>
                </c:pt>
                <c:pt idx="52">
                  <c:v>657</c:v>
                </c:pt>
                <c:pt idx="53">
                  <c:v>673</c:v>
                </c:pt>
                <c:pt idx="54">
                  <c:v>731</c:v>
                </c:pt>
                <c:pt idx="55">
                  <c:v>837</c:v>
                </c:pt>
                <c:pt idx="56">
                  <c:v>880</c:v>
                </c:pt>
                <c:pt idx="57">
                  <c:v>969</c:v>
                </c:pt>
                <c:pt idx="58">
                  <c:v>974</c:v>
                </c:pt>
                <c:pt idx="59">
                  <c:v>1065</c:v>
                </c:pt>
                <c:pt idx="60">
                  <c:v>1129</c:v>
                </c:pt>
                <c:pt idx="61">
                  <c:v>1129</c:v>
                </c:pt>
                <c:pt idx="62">
                  <c:v>1204</c:v>
                </c:pt>
                <c:pt idx="63">
                  <c:v>1281</c:v>
                </c:pt>
                <c:pt idx="64">
                  <c:v>1431</c:v>
                </c:pt>
                <c:pt idx="65">
                  <c:v>1540</c:v>
                </c:pt>
                <c:pt idx="66">
                  <c:v>1555</c:v>
                </c:pt>
                <c:pt idx="67">
                  <c:v>1756</c:v>
                </c:pt>
                <c:pt idx="68">
                  <c:v>1737</c:v>
                </c:pt>
                <c:pt idx="69">
                  <c:v>1891</c:v>
                </c:pt>
                <c:pt idx="70">
                  <c:v>1884</c:v>
                </c:pt>
                <c:pt idx="71">
                  <c:v>2701</c:v>
                </c:pt>
                <c:pt idx="72">
                  <c:v>#N/A</c:v>
                </c:pt>
              </c:numCache>
            </c:numRef>
          </c:val>
          <c:smooth val="0"/>
          <c:extLst>
            <c:ext xmlns:c16="http://schemas.microsoft.com/office/drawing/2014/chart" uri="{C3380CC4-5D6E-409C-BE32-E72D297353CC}">
              <c16:uniqueId val="{00000001-5947-4873-B8ED-D408B061E13C}"/>
            </c:ext>
          </c:extLst>
        </c:ser>
        <c:ser>
          <c:idx val="1"/>
          <c:order val="1"/>
          <c:tx>
            <c:strRef>
              <c:f>'MH REPORTS'!$A$79</c:f>
              <c:strCache>
                <c:ptCount val="1"/>
                <c:pt idx="0">
                  <c:v>ARH</c:v>
                </c:pt>
              </c:strCache>
            </c:strRef>
          </c:tx>
          <c:dLbls>
            <c:dLbl>
              <c:idx val="3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947-4873-B8ED-D408B061E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REPORTS'!$M$83:$M$124</c:f>
              <c:numCache>
                <c:formatCode>General</c:formatCode>
                <c:ptCount val="42"/>
                <c:pt idx="0">
                  <c:v>14</c:v>
                </c:pt>
                <c:pt idx="1">
                  <c:v>10</c:v>
                </c:pt>
                <c:pt idx="2">
                  <c:v>14</c:v>
                </c:pt>
                <c:pt idx="3">
                  <c:v>12</c:v>
                </c:pt>
                <c:pt idx="4">
                  <c:v>19</c:v>
                </c:pt>
                <c:pt idx="5">
                  <c:v>19</c:v>
                </c:pt>
                <c:pt idx="6">
                  <c:v>23</c:v>
                </c:pt>
                <c:pt idx="7">
                  <c:v>23</c:v>
                </c:pt>
                <c:pt idx="8">
                  <c:v>17</c:v>
                </c:pt>
                <c:pt idx="9">
                  <c:v>27</c:v>
                </c:pt>
                <c:pt idx="10">
                  <c:v>27</c:v>
                </c:pt>
                <c:pt idx="11">
                  <c:v>28</c:v>
                </c:pt>
                <c:pt idx="12">
                  <c:v>30</c:v>
                </c:pt>
                <c:pt idx="13">
                  <c:v>17</c:v>
                </c:pt>
                <c:pt idx="14">
                  <c:v>22</c:v>
                </c:pt>
                <c:pt idx="15">
                  <c:v>18</c:v>
                </c:pt>
                <c:pt idx="16">
                  <c:v>29</c:v>
                </c:pt>
                <c:pt idx="17">
                  <c:v>29</c:v>
                </c:pt>
                <c:pt idx="18">
                  <c:v>31</c:v>
                </c:pt>
                <c:pt idx="19">
                  <c:v>41</c:v>
                </c:pt>
                <c:pt idx="20">
                  <c:v>32</c:v>
                </c:pt>
                <c:pt idx="21">
                  <c:v>29</c:v>
                </c:pt>
                <c:pt idx="22">
                  <c:v>26</c:v>
                </c:pt>
                <c:pt idx="23">
                  <c:v>48</c:v>
                </c:pt>
                <c:pt idx="24">
                  <c:v>56</c:v>
                </c:pt>
                <c:pt idx="25">
                  <c:v>77</c:v>
                </c:pt>
                <c:pt idx="26">
                  <c:v>75</c:v>
                </c:pt>
                <c:pt idx="27">
                  <c:v>105</c:v>
                </c:pt>
                <c:pt idx="28">
                  <c:v>127</c:v>
                </c:pt>
                <c:pt idx="29">
                  <c:v>108</c:v>
                </c:pt>
                <c:pt idx="30">
                  <c:v>35</c:v>
                </c:pt>
                <c:pt idx="31">
                  <c:v>74</c:v>
                </c:pt>
                <c:pt idx="32">
                  <c:v>88</c:v>
                </c:pt>
                <c:pt idx="33">
                  <c:v>133</c:v>
                </c:pt>
                <c:pt idx="34">
                  <c:v>143</c:v>
                </c:pt>
                <c:pt idx="35">
                  <c:v>134</c:v>
                </c:pt>
                <c:pt idx="36">
                  <c:v>238</c:v>
                </c:pt>
                <c:pt idx="37">
                  <c:v>220</c:v>
                </c:pt>
                <c:pt idx="38">
                  <c:v>218</c:v>
                </c:pt>
                <c:pt idx="39">
                  <c:v>314</c:v>
                </c:pt>
                <c:pt idx="41">
                  <c:v>#N/A</c:v>
                </c:pt>
              </c:numCache>
            </c:numRef>
          </c:val>
          <c:smooth val="0"/>
          <c:extLst>
            <c:ext xmlns:c16="http://schemas.microsoft.com/office/drawing/2014/chart" uri="{C3380CC4-5D6E-409C-BE32-E72D297353CC}">
              <c16:uniqueId val="{00000003-5947-4873-B8ED-D408B061E13C}"/>
            </c:ext>
          </c:extLst>
        </c:ser>
        <c:ser>
          <c:idx val="2"/>
          <c:order val="2"/>
          <c:tx>
            <c:strRef>
              <c:f>'MH REPORTS'!$A$126</c:f>
              <c:strCache>
                <c:ptCount val="1"/>
                <c:pt idx="0">
                  <c:v>ARH + Cozo</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947-4873-B8ED-D408B061E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REPORTS'!$M$130:$M$202</c:f>
              <c:numCache>
                <c:formatCode>General</c:formatCode>
                <c:ptCount val="73"/>
                <c:pt idx="0">
                  <c:v>108</c:v>
                </c:pt>
                <c:pt idx="1">
                  <c:v>78</c:v>
                </c:pt>
                <c:pt idx="2">
                  <c:v>84</c:v>
                </c:pt>
                <c:pt idx="3">
                  <c:v>100</c:v>
                </c:pt>
                <c:pt idx="4">
                  <c:v>154</c:v>
                </c:pt>
                <c:pt idx="5">
                  <c:v>181</c:v>
                </c:pt>
                <c:pt idx="6">
                  <c:v>230</c:v>
                </c:pt>
                <c:pt idx="7">
                  <c:v>193</c:v>
                </c:pt>
                <c:pt idx="8">
                  <c:v>181</c:v>
                </c:pt>
                <c:pt idx="9">
                  <c:v>168</c:v>
                </c:pt>
                <c:pt idx="10">
                  <c:v>165</c:v>
                </c:pt>
                <c:pt idx="11">
                  <c:v>174</c:v>
                </c:pt>
                <c:pt idx="12">
                  <c:v>173</c:v>
                </c:pt>
                <c:pt idx="13">
                  <c:v>195</c:v>
                </c:pt>
                <c:pt idx="14">
                  <c:v>225</c:v>
                </c:pt>
                <c:pt idx="15">
                  <c:v>241</c:v>
                </c:pt>
                <c:pt idx="16">
                  <c:v>361</c:v>
                </c:pt>
                <c:pt idx="17">
                  <c:v>362</c:v>
                </c:pt>
                <c:pt idx="18">
                  <c:v>454</c:v>
                </c:pt>
                <c:pt idx="19">
                  <c:v>476</c:v>
                </c:pt>
                <c:pt idx="20">
                  <c:v>437</c:v>
                </c:pt>
                <c:pt idx="21">
                  <c:v>483</c:v>
                </c:pt>
                <c:pt idx="22">
                  <c:v>548</c:v>
                </c:pt>
                <c:pt idx="23">
                  <c:v>641</c:v>
                </c:pt>
                <c:pt idx="24">
                  <c:v>712</c:v>
                </c:pt>
                <c:pt idx="25">
                  <c:v>817</c:v>
                </c:pt>
                <c:pt idx="26">
                  <c:v>829</c:v>
                </c:pt>
                <c:pt idx="27">
                  <c:v>981</c:v>
                </c:pt>
                <c:pt idx="28">
                  <c:v>1170</c:v>
                </c:pt>
                <c:pt idx="29">
                  <c:v>1216</c:v>
                </c:pt>
                <c:pt idx="30">
                  <c:v>1336</c:v>
                </c:pt>
                <c:pt idx="31">
                  <c:v>1340</c:v>
                </c:pt>
                <c:pt idx="32">
                  <c:v>1475</c:v>
                </c:pt>
                <c:pt idx="33">
                  <c:v>1690</c:v>
                </c:pt>
                <c:pt idx="34">
                  <c:v>1687</c:v>
                </c:pt>
                <c:pt idx="35">
                  <c:v>1716</c:v>
                </c:pt>
                <c:pt idx="36">
                  <c:v>1929</c:v>
                </c:pt>
                <c:pt idx="37">
                  <c:v>1933</c:v>
                </c:pt>
                <c:pt idx="38">
                  <c:v>2024</c:v>
                </c:pt>
                <c:pt idx="39">
                  <c:v>2058</c:v>
                </c:pt>
                <c:pt idx="40">
                  <c:v>2645</c:v>
                </c:pt>
                <c:pt idx="41">
                  <c:v>2733</c:v>
                </c:pt>
                <c:pt idx="42">
                  <c:v>2898</c:v>
                </c:pt>
                <c:pt idx="43">
                  <c:v>3174</c:v>
                </c:pt>
                <c:pt idx="44">
                  <c:v>3158</c:v>
                </c:pt>
                <c:pt idx="45">
                  <c:v>3259</c:v>
                </c:pt>
                <c:pt idx="46">
                  <c:v>3609</c:v>
                </c:pt>
                <c:pt idx="47">
                  <c:v>3565</c:v>
                </c:pt>
                <c:pt idx="48">
                  <c:v>3834</c:v>
                </c:pt>
                <c:pt idx="49">
                  <c:v>3730</c:v>
                </c:pt>
                <c:pt idx="50">
                  <c:v>3923</c:v>
                </c:pt>
                <c:pt idx="51">
                  <c:v>4287</c:v>
                </c:pt>
                <c:pt idx="52">
                  <c:v>4603</c:v>
                </c:pt>
                <c:pt idx="53">
                  <c:v>4756</c:v>
                </c:pt>
                <c:pt idx="54">
                  <c:v>4932</c:v>
                </c:pt>
                <c:pt idx="55">
                  <c:v>5143</c:v>
                </c:pt>
                <c:pt idx="56">
                  <c:v>5353</c:v>
                </c:pt>
                <c:pt idx="57">
                  <c:v>5698</c:v>
                </c:pt>
                <c:pt idx="58">
                  <c:v>5720</c:v>
                </c:pt>
                <c:pt idx="59">
                  <c:v>6128</c:v>
                </c:pt>
                <c:pt idx="60">
                  <c:v>6238</c:v>
                </c:pt>
                <c:pt idx="61">
                  <c:v>6229</c:v>
                </c:pt>
                <c:pt idx="62">
                  <c:v>6463</c:v>
                </c:pt>
                <c:pt idx="63">
                  <c:v>6799</c:v>
                </c:pt>
                <c:pt idx="64">
                  <c:v>7277</c:v>
                </c:pt>
                <c:pt idx="65">
                  <c:v>7449</c:v>
                </c:pt>
                <c:pt idx="66">
                  <c:v>7519</c:v>
                </c:pt>
                <c:pt idx="67">
                  <c:v>7821</c:v>
                </c:pt>
                <c:pt idx="68">
                  <c:v>7874</c:v>
                </c:pt>
                <c:pt idx="69">
                  <c:v>8107</c:v>
                </c:pt>
                <c:pt idx="70">
                  <c:v>8150</c:v>
                </c:pt>
                <c:pt idx="71">
                  <c:v>10102</c:v>
                </c:pt>
                <c:pt idx="72">
                  <c:v>#N/A</c:v>
                </c:pt>
              </c:numCache>
            </c:numRef>
          </c:val>
          <c:smooth val="0"/>
          <c:extLst>
            <c:ext xmlns:c16="http://schemas.microsoft.com/office/drawing/2014/chart" uri="{C3380CC4-5D6E-409C-BE32-E72D297353CC}">
              <c16:uniqueId val="{00000005-5947-4873-B8ED-D408B061E13C}"/>
            </c:ext>
          </c:extLst>
        </c:ser>
        <c:ser>
          <c:idx val="3"/>
          <c:order val="3"/>
          <c:tx>
            <c:strRef>
              <c:f>'MH REPORTS'!$A$204</c:f>
              <c:strCache>
                <c:ptCount val="1"/>
                <c:pt idx="0">
                  <c:v>RSW</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947-4873-B8ED-D408B061E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REPORTS'!$M$208:$M$280</c:f>
              <c:numCache>
                <c:formatCode>General</c:formatCode>
                <c:ptCount val="73"/>
                <c:pt idx="0">
                  <c:v>30</c:v>
                </c:pt>
                <c:pt idx="1">
                  <c:v>42</c:v>
                </c:pt>
                <c:pt idx="2">
                  <c:v>63</c:v>
                </c:pt>
                <c:pt idx="3">
                  <c:v>42</c:v>
                </c:pt>
                <c:pt idx="4">
                  <c:v>49</c:v>
                </c:pt>
                <c:pt idx="5">
                  <c:v>34</c:v>
                </c:pt>
                <c:pt idx="6">
                  <c:v>34</c:v>
                </c:pt>
                <c:pt idx="7">
                  <c:v>40</c:v>
                </c:pt>
                <c:pt idx="8">
                  <c:v>40</c:v>
                </c:pt>
                <c:pt idx="9">
                  <c:v>74</c:v>
                </c:pt>
                <c:pt idx="10">
                  <c:v>69</c:v>
                </c:pt>
                <c:pt idx="11">
                  <c:v>80</c:v>
                </c:pt>
                <c:pt idx="12">
                  <c:v>96</c:v>
                </c:pt>
                <c:pt idx="13">
                  <c:v>97</c:v>
                </c:pt>
                <c:pt idx="14">
                  <c:v>94</c:v>
                </c:pt>
                <c:pt idx="15">
                  <c:v>89</c:v>
                </c:pt>
                <c:pt idx="16">
                  <c:v>117</c:v>
                </c:pt>
                <c:pt idx="17">
                  <c:v>151</c:v>
                </c:pt>
                <c:pt idx="18">
                  <c:v>124</c:v>
                </c:pt>
                <c:pt idx="19">
                  <c:v>169</c:v>
                </c:pt>
                <c:pt idx="20">
                  <c:v>169</c:v>
                </c:pt>
                <c:pt idx="21">
                  <c:v>181</c:v>
                </c:pt>
                <c:pt idx="22">
                  <c:v>180</c:v>
                </c:pt>
                <c:pt idx="23">
                  <c:v>234</c:v>
                </c:pt>
                <c:pt idx="24">
                  <c:v>251</c:v>
                </c:pt>
                <c:pt idx="25">
                  <c:v>237</c:v>
                </c:pt>
                <c:pt idx="26">
                  <c:v>304</c:v>
                </c:pt>
                <c:pt idx="27">
                  <c:v>381</c:v>
                </c:pt>
                <c:pt idx="28">
                  <c:v>402</c:v>
                </c:pt>
                <c:pt idx="29">
                  <c:v>413</c:v>
                </c:pt>
                <c:pt idx="30">
                  <c:v>471</c:v>
                </c:pt>
                <c:pt idx="31">
                  <c:v>523</c:v>
                </c:pt>
                <c:pt idx="32">
                  <c:v>511</c:v>
                </c:pt>
                <c:pt idx="33">
                  <c:v>649</c:v>
                </c:pt>
                <c:pt idx="34">
                  <c:v>595</c:v>
                </c:pt>
                <c:pt idx="35">
                  <c:v>654</c:v>
                </c:pt>
                <c:pt idx="36">
                  <c:v>741</c:v>
                </c:pt>
                <c:pt idx="37">
                  <c:v>663</c:v>
                </c:pt>
                <c:pt idx="38">
                  <c:v>676</c:v>
                </c:pt>
                <c:pt idx="39">
                  <c:v>761</c:v>
                </c:pt>
                <c:pt idx="40">
                  <c:v>899</c:v>
                </c:pt>
                <c:pt idx="41">
                  <c:v>947</c:v>
                </c:pt>
                <c:pt idx="42">
                  <c:v>992</c:v>
                </c:pt>
                <c:pt idx="43">
                  <c:v>1085</c:v>
                </c:pt>
                <c:pt idx="44">
                  <c:v>1120</c:v>
                </c:pt>
                <c:pt idx="45">
                  <c:v>1207</c:v>
                </c:pt>
                <c:pt idx="46">
                  <c:v>1307</c:v>
                </c:pt>
                <c:pt idx="47">
                  <c:v>1420</c:v>
                </c:pt>
                <c:pt idx="48">
                  <c:v>1489</c:v>
                </c:pt>
                <c:pt idx="49">
                  <c:v>1442</c:v>
                </c:pt>
                <c:pt idx="50">
                  <c:v>1458</c:v>
                </c:pt>
                <c:pt idx="51">
                  <c:v>1648</c:v>
                </c:pt>
                <c:pt idx="52">
                  <c:v>1894</c:v>
                </c:pt>
                <c:pt idx="53">
                  <c:v>1964</c:v>
                </c:pt>
                <c:pt idx="54">
                  <c:v>2212</c:v>
                </c:pt>
                <c:pt idx="55">
                  <c:v>2292</c:v>
                </c:pt>
                <c:pt idx="56">
                  <c:v>2341</c:v>
                </c:pt>
                <c:pt idx="57">
                  <c:v>2603</c:v>
                </c:pt>
                <c:pt idx="58">
                  <c:v>2498</c:v>
                </c:pt>
                <c:pt idx="59">
                  <c:v>2765</c:v>
                </c:pt>
                <c:pt idx="60">
                  <c:v>2882</c:v>
                </c:pt>
                <c:pt idx="61">
                  <c:v>2810</c:v>
                </c:pt>
                <c:pt idx="62">
                  <c:v>3034</c:v>
                </c:pt>
                <c:pt idx="63">
                  <c:v>3124</c:v>
                </c:pt>
                <c:pt idx="64">
                  <c:v>3266</c:v>
                </c:pt>
                <c:pt idx="65">
                  <c:v>3422</c:v>
                </c:pt>
                <c:pt idx="66">
                  <c:v>3478</c:v>
                </c:pt>
                <c:pt idx="67">
                  <c:v>3732</c:v>
                </c:pt>
                <c:pt idx="68">
                  <c:v>3783</c:v>
                </c:pt>
                <c:pt idx="69">
                  <c:v>4111</c:v>
                </c:pt>
                <c:pt idx="70">
                  <c:v>3991</c:v>
                </c:pt>
                <c:pt idx="71">
                  <c:v>3178</c:v>
                </c:pt>
                <c:pt idx="72">
                  <c:v>#N/A</c:v>
                </c:pt>
              </c:numCache>
            </c:numRef>
          </c:val>
          <c:smooth val="0"/>
          <c:extLst>
            <c:ext xmlns:c16="http://schemas.microsoft.com/office/drawing/2014/chart" uri="{C3380CC4-5D6E-409C-BE32-E72D297353CC}">
              <c16:uniqueId val="{00000007-5947-4873-B8ED-D408B061E13C}"/>
            </c:ext>
          </c:extLst>
        </c:ser>
        <c:ser>
          <c:idx val="4"/>
          <c:order val="4"/>
          <c:tx>
            <c:strRef>
              <c:f>'MH REPORTS'!$A$282</c:f>
              <c:strCache>
                <c:ptCount val="1"/>
                <c:pt idx="0">
                  <c:v>VznKUL</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947-4873-B8ED-D408B061E1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REPORTS'!$M$286:$M$358</c:f>
              <c:numCache>
                <c:formatCode>General</c:formatCode>
                <c:ptCount val="73"/>
                <c:pt idx="0">
                  <c:v>0</c:v>
                </c:pt>
                <c:pt idx="1">
                  <c:v>0</c:v>
                </c:pt>
                <c:pt idx="2">
                  <c:v>0</c:v>
                </c:pt>
                <c:pt idx="3">
                  <c:v>0</c:v>
                </c:pt>
                <c:pt idx="4">
                  <c:v>0</c:v>
                </c:pt>
                <c:pt idx="5">
                  <c:v>0</c:v>
                </c:pt>
                <c:pt idx="6">
                  <c:v>0</c:v>
                </c:pt>
                <c:pt idx="7">
                  <c:v>0</c:v>
                </c:pt>
                <c:pt idx="8">
                  <c:v>0</c:v>
                </c:pt>
                <c:pt idx="9">
                  <c:v>2</c:v>
                </c:pt>
                <c:pt idx="10">
                  <c:v>0</c:v>
                </c:pt>
                <c:pt idx="11">
                  <c:v>2</c:v>
                </c:pt>
                <c:pt idx="12">
                  <c:v>0</c:v>
                </c:pt>
                <c:pt idx="13">
                  <c:v>0</c:v>
                </c:pt>
                <c:pt idx="14">
                  <c:v>0</c:v>
                </c:pt>
                <c:pt idx="15">
                  <c:v>0</c:v>
                </c:pt>
                <c:pt idx="16">
                  <c:v>0</c:v>
                </c:pt>
                <c:pt idx="17">
                  <c:v>0</c:v>
                </c:pt>
                <c:pt idx="18">
                  <c:v>0</c:v>
                </c:pt>
                <c:pt idx="19">
                  <c:v>1</c:v>
                </c:pt>
                <c:pt idx="20">
                  <c:v>1</c:v>
                </c:pt>
                <c:pt idx="21">
                  <c:v>0</c:v>
                </c:pt>
                <c:pt idx="22">
                  <c:v>1</c:v>
                </c:pt>
                <c:pt idx="23">
                  <c:v>30</c:v>
                </c:pt>
                <c:pt idx="24">
                  <c:v>42</c:v>
                </c:pt>
                <c:pt idx="25">
                  <c:v>30</c:v>
                </c:pt>
                <c:pt idx="26">
                  <c:v>32</c:v>
                </c:pt>
                <c:pt idx="27">
                  <c:v>52</c:v>
                </c:pt>
                <c:pt idx="28">
                  <c:v>30</c:v>
                </c:pt>
                <c:pt idx="29">
                  <c:v>111</c:v>
                </c:pt>
                <c:pt idx="30">
                  <c:v>148</c:v>
                </c:pt>
                <c:pt idx="31">
                  <c:v>220</c:v>
                </c:pt>
                <c:pt idx="32">
                  <c:v>230</c:v>
                </c:pt>
                <c:pt idx="33">
                  <c:v>382</c:v>
                </c:pt>
                <c:pt idx="34">
                  <c:v>372</c:v>
                </c:pt>
                <c:pt idx="35">
                  <c:v>434</c:v>
                </c:pt>
                <c:pt idx="36">
                  <c:v>521</c:v>
                </c:pt>
                <c:pt idx="37">
                  <c:v>560</c:v>
                </c:pt>
                <c:pt idx="38">
                  <c:v>600</c:v>
                </c:pt>
                <c:pt idx="39">
                  <c:v>581</c:v>
                </c:pt>
                <c:pt idx="40">
                  <c:v>701</c:v>
                </c:pt>
                <c:pt idx="41">
                  <c:v>776</c:v>
                </c:pt>
                <c:pt idx="42">
                  <c:v>927</c:v>
                </c:pt>
                <c:pt idx="43">
                  <c:v>968</c:v>
                </c:pt>
                <c:pt idx="44">
                  <c:v>1056</c:v>
                </c:pt>
                <c:pt idx="45">
                  <c:v>1205</c:v>
                </c:pt>
                <c:pt idx="46">
                  <c:v>1246</c:v>
                </c:pt>
                <c:pt idx="47">
                  <c:v>1310</c:v>
                </c:pt>
                <c:pt idx="48">
                  <c:v>1535</c:v>
                </c:pt>
                <c:pt idx="49">
                  <c:v>1488</c:v>
                </c:pt>
                <c:pt idx="50">
                  <c:v>1587</c:v>
                </c:pt>
                <c:pt idx="51">
                  <c:v>1878</c:v>
                </c:pt>
                <c:pt idx="52">
                  <c:v>2122</c:v>
                </c:pt>
                <c:pt idx="53">
                  <c:v>2187</c:v>
                </c:pt>
                <c:pt idx="54">
                  <c:v>2325</c:v>
                </c:pt>
                <c:pt idx="55">
                  <c:v>2003</c:v>
                </c:pt>
                <c:pt idx="56">
                  <c:v>683</c:v>
                </c:pt>
                <c:pt idx="57">
                  <c:v>1949</c:v>
                </c:pt>
                <c:pt idx="58">
                  <c:v>2888</c:v>
                </c:pt>
                <c:pt idx="59">
                  <c:v>3208</c:v>
                </c:pt>
                <c:pt idx="60">
                  <c:v>3265</c:v>
                </c:pt>
                <c:pt idx="61">
                  <c:v>3210</c:v>
                </c:pt>
                <c:pt idx="62">
                  <c:v>4156</c:v>
                </c:pt>
                <c:pt idx="63">
                  <c:v>3936</c:v>
                </c:pt>
                <c:pt idx="64">
                  <c:v>4469</c:v>
                </c:pt>
                <c:pt idx="65">
                  <c:v>4619</c:v>
                </c:pt>
                <c:pt idx="66">
                  <c:v>4538</c:v>
                </c:pt>
                <c:pt idx="67">
                  <c:v>5024</c:v>
                </c:pt>
                <c:pt idx="68">
                  <c:v>5669</c:v>
                </c:pt>
                <c:pt idx="69">
                  <c:v>5823</c:v>
                </c:pt>
                <c:pt idx="70">
                  <c:v>6395</c:v>
                </c:pt>
                <c:pt idx="71">
                  <c:v>5333</c:v>
                </c:pt>
                <c:pt idx="72">
                  <c:v>#N/A</c:v>
                </c:pt>
              </c:numCache>
            </c:numRef>
          </c:val>
          <c:smooth val="0"/>
          <c:extLst>
            <c:ext xmlns:c16="http://schemas.microsoft.com/office/drawing/2014/chart" uri="{C3380CC4-5D6E-409C-BE32-E72D297353CC}">
              <c16:uniqueId val="{00000009-5947-4873-B8ED-D408B061E13C}"/>
            </c:ext>
          </c:extLst>
        </c:ser>
        <c:dLbls>
          <c:showLegendKey val="0"/>
          <c:showVal val="0"/>
          <c:showCatName val="0"/>
          <c:showSerName val="0"/>
          <c:showPercent val="0"/>
          <c:showBubbleSize val="0"/>
        </c:dLbls>
        <c:marker val="1"/>
        <c:smooth val="0"/>
        <c:axId val="155161728"/>
        <c:axId val="155163264"/>
      </c:lineChart>
      <c:dateAx>
        <c:axId val="155161728"/>
        <c:scaling>
          <c:orientation val="minMax"/>
        </c:scaling>
        <c:delete val="0"/>
        <c:axPos val="b"/>
        <c:numFmt formatCode="mm\-yyyy" sourceLinked="1"/>
        <c:majorTickMark val="none"/>
        <c:minorTickMark val="none"/>
        <c:tickLblPos val="nextTo"/>
        <c:crossAx val="155163264"/>
        <c:crosses val="autoZero"/>
        <c:auto val="1"/>
        <c:lblOffset val="100"/>
        <c:baseTimeUnit val="months"/>
      </c:dateAx>
      <c:valAx>
        <c:axId val="155163264"/>
        <c:scaling>
          <c:orientation val="minMax"/>
        </c:scaling>
        <c:delete val="0"/>
        <c:axPos val="l"/>
        <c:majorGridlines/>
        <c:numFmt formatCode="General" sourceLinked="1"/>
        <c:majorTickMark val="none"/>
        <c:minorTickMark val="none"/>
        <c:tickLblPos val="nextTo"/>
        <c:crossAx val="1551617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Successful Document Consultation</a:t>
            </a:r>
            <a:r>
              <a:rPr lang="en-US" baseline="0"/>
              <a:t> by HUB</a:t>
            </a:r>
            <a:endParaRPr lang="en-US"/>
          </a:p>
        </c:rich>
      </c:tx>
      <c:layout/>
      <c:overlay val="0"/>
    </c:title>
    <c:autoTitleDeleted val="0"/>
    <c:plotArea>
      <c:layout/>
      <c:lineChart>
        <c:grouping val="standard"/>
        <c:varyColors val="0"/>
        <c:ser>
          <c:idx val="0"/>
          <c:order val="0"/>
          <c:tx>
            <c:strRef>
              <c:f>'MH REPORTS'!$A$1</c:f>
              <c:strCache>
                <c:ptCount val="1"/>
                <c:pt idx="0">
                  <c:v>ABRUMET</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85-4B7E-9154-F80F2FE9FE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REPORTS'!$R$5:$R$77</c:f>
              <c:numCache>
                <c:formatCode>General</c:formatCode>
                <c:ptCount val="73"/>
                <c:pt idx="0">
                  <c:v>0</c:v>
                </c:pt>
                <c:pt idx="1">
                  <c:v>0</c:v>
                </c:pt>
                <c:pt idx="2">
                  <c:v>0</c:v>
                </c:pt>
                <c:pt idx="3">
                  <c:v>0</c:v>
                </c:pt>
                <c:pt idx="4">
                  <c:v>0</c:v>
                </c:pt>
                <c:pt idx="5">
                  <c:v>0</c:v>
                </c:pt>
                <c:pt idx="6">
                  <c:v>0</c:v>
                </c:pt>
                <c:pt idx="7">
                  <c:v>0</c:v>
                </c:pt>
                <c:pt idx="8">
                  <c:v>0</c:v>
                </c:pt>
                <c:pt idx="9">
                  <c:v>0</c:v>
                </c:pt>
                <c:pt idx="10">
                  <c:v>0</c:v>
                </c:pt>
                <c:pt idx="11">
                  <c:v>0</c:v>
                </c:pt>
                <c:pt idx="12">
                  <c:v>391</c:v>
                </c:pt>
                <c:pt idx="13">
                  <c:v>1</c:v>
                </c:pt>
                <c:pt idx="14">
                  <c:v>2</c:v>
                </c:pt>
                <c:pt idx="15">
                  <c:v>4</c:v>
                </c:pt>
                <c:pt idx="16">
                  <c:v>38</c:v>
                </c:pt>
                <c:pt idx="17">
                  <c:v>67</c:v>
                </c:pt>
                <c:pt idx="18">
                  <c:v>92</c:v>
                </c:pt>
                <c:pt idx="19">
                  <c:v>47</c:v>
                </c:pt>
                <c:pt idx="20">
                  <c:v>203</c:v>
                </c:pt>
                <c:pt idx="21">
                  <c:v>22</c:v>
                </c:pt>
                <c:pt idx="22">
                  <c:v>8</c:v>
                </c:pt>
                <c:pt idx="23">
                  <c:v>14</c:v>
                </c:pt>
                <c:pt idx="24">
                  <c:v>42</c:v>
                </c:pt>
                <c:pt idx="25">
                  <c:v>37</c:v>
                </c:pt>
                <c:pt idx="26">
                  <c:v>148</c:v>
                </c:pt>
                <c:pt idx="28">
                  <c:v>444</c:v>
                </c:pt>
                <c:pt idx="29">
                  <c:v>609</c:v>
                </c:pt>
                <c:pt idx="30">
                  <c:v>457</c:v>
                </c:pt>
                <c:pt idx="31">
                  <c:v>689</c:v>
                </c:pt>
                <c:pt idx="32">
                  <c:v>541</c:v>
                </c:pt>
                <c:pt idx="33">
                  <c:v>1410</c:v>
                </c:pt>
                <c:pt idx="34">
                  <c:v>1103</c:v>
                </c:pt>
                <c:pt idx="35">
                  <c:v>946</c:v>
                </c:pt>
                <c:pt idx="36">
                  <c:v>1481</c:v>
                </c:pt>
                <c:pt idx="37">
                  <c:v>1066</c:v>
                </c:pt>
                <c:pt idx="38">
                  <c:v>834</c:v>
                </c:pt>
                <c:pt idx="39">
                  <c:v>1807</c:v>
                </c:pt>
                <c:pt idx="40">
                  <c:v>4675</c:v>
                </c:pt>
                <c:pt idx="41">
                  <c:v>2409</c:v>
                </c:pt>
                <c:pt idx="42">
                  <c:v>2630</c:v>
                </c:pt>
                <c:pt idx="43">
                  <c:v>4056</c:v>
                </c:pt>
                <c:pt idx="44">
                  <c:v>4204</c:v>
                </c:pt>
                <c:pt idx="45">
                  <c:v>5637</c:v>
                </c:pt>
                <c:pt idx="46">
                  <c:v>7383</c:v>
                </c:pt>
                <c:pt idx="47">
                  <c:v>8786</c:v>
                </c:pt>
                <c:pt idx="48">
                  <c:v>11538</c:v>
                </c:pt>
                <c:pt idx="49">
                  <c:v>3157</c:v>
                </c:pt>
                <c:pt idx="50">
                  <c:v>10919</c:v>
                </c:pt>
                <c:pt idx="51">
                  <c:v>13205</c:v>
                </c:pt>
                <c:pt idx="52">
                  <c:v>16993</c:v>
                </c:pt>
                <c:pt idx="53">
                  <c:v>16414</c:v>
                </c:pt>
                <c:pt idx="54">
                  <c:v>18974</c:v>
                </c:pt>
                <c:pt idx="55">
                  <c:v>25759</c:v>
                </c:pt>
                <c:pt idx="56">
                  <c:v>25855</c:v>
                </c:pt>
                <c:pt idx="57">
                  <c:v>30491</c:v>
                </c:pt>
                <c:pt idx="58">
                  <c:v>26218</c:v>
                </c:pt>
                <c:pt idx="59">
                  <c:v>34063</c:v>
                </c:pt>
                <c:pt idx="60">
                  <c:v>35542</c:v>
                </c:pt>
                <c:pt idx="61">
                  <c:v>32529</c:v>
                </c:pt>
                <c:pt idx="62">
                  <c:v>41553</c:v>
                </c:pt>
                <c:pt idx="63">
                  <c:v>49772</c:v>
                </c:pt>
                <c:pt idx="64">
                  <c:v>57749</c:v>
                </c:pt>
                <c:pt idx="65">
                  <c:v>61204</c:v>
                </c:pt>
                <c:pt idx="66">
                  <c:v>56309</c:v>
                </c:pt>
                <c:pt idx="67">
                  <c:v>71564</c:v>
                </c:pt>
                <c:pt idx="68">
                  <c:v>61934</c:v>
                </c:pt>
                <c:pt idx="69">
                  <c:v>80170</c:v>
                </c:pt>
                <c:pt idx="70">
                  <c:v>62984</c:v>
                </c:pt>
                <c:pt idx="71" formatCode="0">
                  <c:v>61342.666666666664</c:v>
                </c:pt>
                <c:pt idx="72">
                  <c:v>#N/A</c:v>
                </c:pt>
              </c:numCache>
            </c:numRef>
          </c:val>
          <c:smooth val="0"/>
          <c:extLst>
            <c:ext xmlns:c16="http://schemas.microsoft.com/office/drawing/2014/chart" uri="{C3380CC4-5D6E-409C-BE32-E72D297353CC}">
              <c16:uniqueId val="{00000001-AE85-4B7E-9154-F80F2FE9FE63}"/>
            </c:ext>
          </c:extLst>
        </c:ser>
        <c:ser>
          <c:idx val="1"/>
          <c:order val="1"/>
          <c:tx>
            <c:strRef>
              <c:f>'MH REPORTS'!$A$79</c:f>
              <c:strCache>
                <c:ptCount val="1"/>
                <c:pt idx="0">
                  <c:v>ARH</c:v>
                </c:pt>
              </c:strCache>
            </c:strRef>
          </c:tx>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REPORTS'!$R$83:$R$124</c:f>
              <c:numCache>
                <c:formatCode>General</c:formatCode>
                <c:ptCount val="42"/>
                <c:pt idx="0">
                  <c:v>89</c:v>
                </c:pt>
                <c:pt idx="1">
                  <c:v>59</c:v>
                </c:pt>
                <c:pt idx="2">
                  <c:v>143</c:v>
                </c:pt>
                <c:pt idx="3">
                  <c:v>146</c:v>
                </c:pt>
                <c:pt idx="4">
                  <c:v>139</c:v>
                </c:pt>
                <c:pt idx="5">
                  <c:v>335</c:v>
                </c:pt>
                <c:pt idx="6">
                  <c:v>204</c:v>
                </c:pt>
                <c:pt idx="7">
                  <c:v>194</c:v>
                </c:pt>
                <c:pt idx="8">
                  <c:v>132</c:v>
                </c:pt>
                <c:pt idx="9">
                  <c:v>224</c:v>
                </c:pt>
                <c:pt idx="10">
                  <c:v>264</c:v>
                </c:pt>
                <c:pt idx="11">
                  <c:v>249</c:v>
                </c:pt>
                <c:pt idx="12">
                  <c:v>97</c:v>
                </c:pt>
                <c:pt idx="13">
                  <c:v>34</c:v>
                </c:pt>
                <c:pt idx="14">
                  <c:v>123</c:v>
                </c:pt>
                <c:pt idx="15">
                  <c:v>204</c:v>
                </c:pt>
                <c:pt idx="16">
                  <c:v>392</c:v>
                </c:pt>
                <c:pt idx="17">
                  <c:v>214</c:v>
                </c:pt>
                <c:pt idx="18">
                  <c:v>458</c:v>
                </c:pt>
                <c:pt idx="19">
                  <c:v>554</c:v>
                </c:pt>
                <c:pt idx="20">
                  <c:v>418</c:v>
                </c:pt>
                <c:pt idx="21">
                  <c:v>259</c:v>
                </c:pt>
                <c:pt idx="22">
                  <c:v>220</c:v>
                </c:pt>
                <c:pt idx="23">
                  <c:v>293</c:v>
                </c:pt>
                <c:pt idx="24">
                  <c:v>306</c:v>
                </c:pt>
                <c:pt idx="25">
                  <c:v>370</c:v>
                </c:pt>
                <c:pt idx="26">
                  <c:v>441</c:v>
                </c:pt>
                <c:pt idx="27">
                  <c:v>599</c:v>
                </c:pt>
                <c:pt idx="28">
                  <c:v>982</c:v>
                </c:pt>
                <c:pt idx="29">
                  <c:v>299</c:v>
                </c:pt>
                <c:pt idx="30">
                  <c:v>250</c:v>
                </c:pt>
                <c:pt idx="31">
                  <c:v>550</c:v>
                </c:pt>
                <c:pt idx="32">
                  <c:v>632</c:v>
                </c:pt>
                <c:pt idx="33">
                  <c:v>1206</c:v>
                </c:pt>
                <c:pt idx="34">
                  <c:v>977</c:v>
                </c:pt>
                <c:pt idx="35">
                  <c:v>1395</c:v>
                </c:pt>
                <c:pt idx="36">
                  <c:v>2020</c:v>
                </c:pt>
                <c:pt idx="37">
                  <c:v>2265</c:v>
                </c:pt>
                <c:pt idx="38">
                  <c:v>2069</c:v>
                </c:pt>
                <c:pt idx="39">
                  <c:v>2811</c:v>
                </c:pt>
                <c:pt idx="41">
                  <c:v>#N/A</c:v>
                </c:pt>
              </c:numCache>
            </c:numRef>
          </c:val>
          <c:smooth val="0"/>
          <c:extLst>
            <c:ext xmlns:c16="http://schemas.microsoft.com/office/drawing/2014/chart" uri="{C3380CC4-5D6E-409C-BE32-E72D297353CC}">
              <c16:uniqueId val="{00000002-AE85-4B7E-9154-F80F2FE9FE63}"/>
            </c:ext>
          </c:extLst>
        </c:ser>
        <c:ser>
          <c:idx val="2"/>
          <c:order val="2"/>
          <c:tx>
            <c:strRef>
              <c:f>'MH REPORTS'!$A$126</c:f>
              <c:strCache>
                <c:ptCount val="1"/>
                <c:pt idx="0">
                  <c:v>ARH + Cozo</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E85-4B7E-9154-F80F2FE9FE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REPORTS'!$R$130:$R$202</c:f>
              <c:numCache>
                <c:formatCode>General</c:formatCode>
                <c:ptCount val="73"/>
                <c:pt idx="0">
                  <c:v>888</c:v>
                </c:pt>
                <c:pt idx="1">
                  <c:v>629</c:v>
                </c:pt>
                <c:pt idx="2">
                  <c:v>569</c:v>
                </c:pt>
                <c:pt idx="3">
                  <c:v>940</c:v>
                </c:pt>
                <c:pt idx="4">
                  <c:v>1379</c:v>
                </c:pt>
                <c:pt idx="5">
                  <c:v>1596</c:v>
                </c:pt>
                <c:pt idx="6">
                  <c:v>2540</c:v>
                </c:pt>
                <c:pt idx="7">
                  <c:v>1916</c:v>
                </c:pt>
                <c:pt idx="8">
                  <c:v>1666</c:v>
                </c:pt>
                <c:pt idx="9">
                  <c:v>1701</c:v>
                </c:pt>
                <c:pt idx="10">
                  <c:v>1744</c:v>
                </c:pt>
                <c:pt idx="11">
                  <c:v>1714</c:v>
                </c:pt>
                <c:pt idx="12">
                  <c:v>1572</c:v>
                </c:pt>
                <c:pt idx="13">
                  <c:v>1743</c:v>
                </c:pt>
                <c:pt idx="14">
                  <c:v>2040</c:v>
                </c:pt>
                <c:pt idx="15">
                  <c:v>3089</c:v>
                </c:pt>
                <c:pt idx="16">
                  <c:v>3938</c:v>
                </c:pt>
                <c:pt idx="17">
                  <c:v>4365</c:v>
                </c:pt>
                <c:pt idx="18">
                  <c:v>5347</c:v>
                </c:pt>
                <c:pt idx="19">
                  <c:v>6002</c:v>
                </c:pt>
                <c:pt idx="20">
                  <c:v>5480</c:v>
                </c:pt>
                <c:pt idx="21">
                  <c:v>6252</c:v>
                </c:pt>
                <c:pt idx="22">
                  <c:v>6292</c:v>
                </c:pt>
                <c:pt idx="23">
                  <c:v>8945</c:v>
                </c:pt>
                <c:pt idx="24">
                  <c:v>10167</c:v>
                </c:pt>
                <c:pt idx="25">
                  <c:v>12463</c:v>
                </c:pt>
                <c:pt idx="26">
                  <c:v>11223</c:v>
                </c:pt>
                <c:pt idx="27">
                  <c:v>16066</c:v>
                </c:pt>
                <c:pt idx="28">
                  <c:v>19765</c:v>
                </c:pt>
                <c:pt idx="29">
                  <c:v>19837</c:v>
                </c:pt>
                <c:pt idx="30">
                  <c:v>22187</c:v>
                </c:pt>
                <c:pt idx="31">
                  <c:v>25217</c:v>
                </c:pt>
                <c:pt idx="32">
                  <c:v>26233</c:v>
                </c:pt>
                <c:pt idx="33">
                  <c:v>37111</c:v>
                </c:pt>
                <c:pt idx="34">
                  <c:v>34178</c:v>
                </c:pt>
                <c:pt idx="35">
                  <c:v>35576</c:v>
                </c:pt>
                <c:pt idx="36">
                  <c:v>48265</c:v>
                </c:pt>
                <c:pt idx="37">
                  <c:v>53816</c:v>
                </c:pt>
                <c:pt idx="38">
                  <c:v>52627</c:v>
                </c:pt>
                <c:pt idx="39">
                  <c:v>60982</c:v>
                </c:pt>
                <c:pt idx="40">
                  <c:v>77308</c:v>
                </c:pt>
                <c:pt idx="41">
                  <c:v>79192</c:v>
                </c:pt>
                <c:pt idx="42">
                  <c:v>84929</c:v>
                </c:pt>
                <c:pt idx="43">
                  <c:v>92804</c:v>
                </c:pt>
                <c:pt idx="44">
                  <c:v>101323</c:v>
                </c:pt>
                <c:pt idx="45">
                  <c:v>105826</c:v>
                </c:pt>
                <c:pt idx="46">
                  <c:v>108796</c:v>
                </c:pt>
                <c:pt idx="47">
                  <c:v>109387</c:v>
                </c:pt>
                <c:pt idx="48">
                  <c:v>129422</c:v>
                </c:pt>
                <c:pt idx="49">
                  <c:v>119380</c:v>
                </c:pt>
                <c:pt idx="50">
                  <c:v>138610</c:v>
                </c:pt>
                <c:pt idx="51">
                  <c:v>162842</c:v>
                </c:pt>
                <c:pt idx="52">
                  <c:v>185180</c:v>
                </c:pt>
                <c:pt idx="53">
                  <c:v>192213</c:v>
                </c:pt>
                <c:pt idx="54">
                  <c:v>201082</c:v>
                </c:pt>
                <c:pt idx="55">
                  <c:v>206802</c:v>
                </c:pt>
                <c:pt idx="56">
                  <c:v>205724</c:v>
                </c:pt>
                <c:pt idx="57">
                  <c:v>250210</c:v>
                </c:pt>
                <c:pt idx="58">
                  <c:v>213173</c:v>
                </c:pt>
                <c:pt idx="59">
                  <c:v>245453</c:v>
                </c:pt>
                <c:pt idx="60">
                  <c:v>236068</c:v>
                </c:pt>
                <c:pt idx="61">
                  <c:v>228698</c:v>
                </c:pt>
                <c:pt idx="62">
                  <c:v>266876</c:v>
                </c:pt>
                <c:pt idx="63">
                  <c:v>264973</c:v>
                </c:pt>
                <c:pt idx="64">
                  <c:v>334292</c:v>
                </c:pt>
                <c:pt idx="65">
                  <c:v>330919</c:v>
                </c:pt>
                <c:pt idx="66">
                  <c:v>302047</c:v>
                </c:pt>
                <c:pt idx="67">
                  <c:v>389504</c:v>
                </c:pt>
                <c:pt idx="68">
                  <c:v>369961</c:v>
                </c:pt>
                <c:pt idx="69">
                  <c:v>413609</c:v>
                </c:pt>
                <c:pt idx="70">
                  <c:v>379462</c:v>
                </c:pt>
                <c:pt idx="71">
                  <c:v>545857</c:v>
                </c:pt>
                <c:pt idx="72">
                  <c:v>#N/A</c:v>
                </c:pt>
              </c:numCache>
            </c:numRef>
          </c:val>
          <c:smooth val="0"/>
          <c:extLst>
            <c:ext xmlns:c16="http://schemas.microsoft.com/office/drawing/2014/chart" uri="{C3380CC4-5D6E-409C-BE32-E72D297353CC}">
              <c16:uniqueId val="{00000004-AE85-4B7E-9154-F80F2FE9FE63}"/>
            </c:ext>
          </c:extLst>
        </c:ser>
        <c:ser>
          <c:idx val="3"/>
          <c:order val="3"/>
          <c:tx>
            <c:strRef>
              <c:f>'MH REPORTS'!$A$204</c:f>
              <c:strCache>
                <c:ptCount val="1"/>
                <c:pt idx="0">
                  <c:v>RSW</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E85-4B7E-9154-F80F2FE9FE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REPORTS'!$R$208:$R$280</c:f>
              <c:numCache>
                <c:formatCode>General</c:formatCode>
                <c:ptCount val="73"/>
                <c:pt idx="0">
                  <c:v>190</c:v>
                </c:pt>
                <c:pt idx="1">
                  <c:v>158</c:v>
                </c:pt>
                <c:pt idx="2">
                  <c:v>231</c:v>
                </c:pt>
                <c:pt idx="3">
                  <c:v>282</c:v>
                </c:pt>
                <c:pt idx="4">
                  <c:v>515</c:v>
                </c:pt>
                <c:pt idx="5">
                  <c:v>172</c:v>
                </c:pt>
                <c:pt idx="6">
                  <c:v>125</c:v>
                </c:pt>
                <c:pt idx="7">
                  <c:v>186</c:v>
                </c:pt>
                <c:pt idx="8">
                  <c:v>187</c:v>
                </c:pt>
                <c:pt idx="9">
                  <c:v>398</c:v>
                </c:pt>
                <c:pt idx="10">
                  <c:v>367</c:v>
                </c:pt>
                <c:pt idx="11">
                  <c:v>611</c:v>
                </c:pt>
                <c:pt idx="12">
                  <c:v>734</c:v>
                </c:pt>
                <c:pt idx="13">
                  <c:v>332</c:v>
                </c:pt>
                <c:pt idx="14">
                  <c:v>430</c:v>
                </c:pt>
                <c:pt idx="15">
                  <c:v>568</c:v>
                </c:pt>
                <c:pt idx="16">
                  <c:v>706</c:v>
                </c:pt>
                <c:pt idx="17">
                  <c:v>838</c:v>
                </c:pt>
                <c:pt idx="18">
                  <c:v>591</c:v>
                </c:pt>
                <c:pt idx="19">
                  <c:v>591</c:v>
                </c:pt>
                <c:pt idx="20">
                  <c:v>1055</c:v>
                </c:pt>
                <c:pt idx="21">
                  <c:v>1238</c:v>
                </c:pt>
                <c:pt idx="22">
                  <c:v>1152</c:v>
                </c:pt>
                <c:pt idx="23">
                  <c:v>1674</c:v>
                </c:pt>
                <c:pt idx="24">
                  <c:v>1661</c:v>
                </c:pt>
                <c:pt idx="25">
                  <c:v>1866</c:v>
                </c:pt>
                <c:pt idx="26">
                  <c:v>2579</c:v>
                </c:pt>
                <c:pt idx="27">
                  <c:v>3431</c:v>
                </c:pt>
                <c:pt idx="28">
                  <c:v>3779</c:v>
                </c:pt>
                <c:pt idx="29">
                  <c:v>3766</c:v>
                </c:pt>
                <c:pt idx="30">
                  <c:v>4692</c:v>
                </c:pt>
                <c:pt idx="31">
                  <c:v>4865</c:v>
                </c:pt>
                <c:pt idx="32">
                  <c:v>4931</c:v>
                </c:pt>
                <c:pt idx="33">
                  <c:v>7098</c:v>
                </c:pt>
                <c:pt idx="34">
                  <c:v>6163</c:v>
                </c:pt>
                <c:pt idx="35">
                  <c:v>6447</c:v>
                </c:pt>
                <c:pt idx="36">
                  <c:v>8343</c:v>
                </c:pt>
                <c:pt idx="37">
                  <c:v>6517</c:v>
                </c:pt>
                <c:pt idx="38">
                  <c:v>6834</c:v>
                </c:pt>
                <c:pt idx="39">
                  <c:v>8627</c:v>
                </c:pt>
                <c:pt idx="40">
                  <c:v>10498</c:v>
                </c:pt>
                <c:pt idx="41">
                  <c:v>11370</c:v>
                </c:pt>
                <c:pt idx="42">
                  <c:v>11083</c:v>
                </c:pt>
                <c:pt idx="43">
                  <c:v>13832</c:v>
                </c:pt>
                <c:pt idx="44">
                  <c:v>16315</c:v>
                </c:pt>
                <c:pt idx="45">
                  <c:v>18212</c:v>
                </c:pt>
                <c:pt idx="46">
                  <c:v>21175</c:v>
                </c:pt>
                <c:pt idx="47">
                  <c:v>22667</c:v>
                </c:pt>
                <c:pt idx="48">
                  <c:v>26456</c:v>
                </c:pt>
                <c:pt idx="49">
                  <c:v>25689</c:v>
                </c:pt>
                <c:pt idx="50">
                  <c:v>25704</c:v>
                </c:pt>
                <c:pt idx="51">
                  <c:v>31385</c:v>
                </c:pt>
                <c:pt idx="52">
                  <c:v>37701</c:v>
                </c:pt>
                <c:pt idx="53">
                  <c:v>38661</c:v>
                </c:pt>
                <c:pt idx="54">
                  <c:v>44561</c:v>
                </c:pt>
                <c:pt idx="55">
                  <c:v>48347</c:v>
                </c:pt>
                <c:pt idx="56">
                  <c:v>50266</c:v>
                </c:pt>
                <c:pt idx="57">
                  <c:v>62941</c:v>
                </c:pt>
                <c:pt idx="58">
                  <c:v>55734</c:v>
                </c:pt>
                <c:pt idx="59">
                  <c:v>69215</c:v>
                </c:pt>
                <c:pt idx="60">
                  <c:v>72314</c:v>
                </c:pt>
                <c:pt idx="61">
                  <c:v>68689</c:v>
                </c:pt>
                <c:pt idx="62">
                  <c:v>82585</c:v>
                </c:pt>
                <c:pt idx="63">
                  <c:v>85821</c:v>
                </c:pt>
                <c:pt idx="64">
                  <c:v>101352</c:v>
                </c:pt>
                <c:pt idx="65">
                  <c:v>129190</c:v>
                </c:pt>
                <c:pt idx="66">
                  <c:v>107727</c:v>
                </c:pt>
                <c:pt idx="67">
                  <c:v>131275</c:v>
                </c:pt>
                <c:pt idx="68">
                  <c:v>136563</c:v>
                </c:pt>
                <c:pt idx="69">
                  <c:v>153097</c:v>
                </c:pt>
                <c:pt idx="70">
                  <c:v>136008</c:v>
                </c:pt>
                <c:pt idx="71">
                  <c:v>212265.66666666666</c:v>
                </c:pt>
                <c:pt idx="72">
                  <c:v>#N/A</c:v>
                </c:pt>
              </c:numCache>
            </c:numRef>
          </c:val>
          <c:smooth val="0"/>
          <c:extLst>
            <c:ext xmlns:c16="http://schemas.microsoft.com/office/drawing/2014/chart" uri="{C3380CC4-5D6E-409C-BE32-E72D297353CC}">
              <c16:uniqueId val="{00000006-AE85-4B7E-9154-F80F2FE9FE63}"/>
            </c:ext>
          </c:extLst>
        </c:ser>
        <c:ser>
          <c:idx val="4"/>
          <c:order val="4"/>
          <c:tx>
            <c:strRef>
              <c:f>'MH REPORTS'!$A$282</c:f>
              <c:strCache>
                <c:ptCount val="1"/>
                <c:pt idx="0">
                  <c:v>VznKUL</c:v>
                </c:pt>
              </c:strCache>
            </c:strRef>
          </c:tx>
          <c:dLbls>
            <c:dLbl>
              <c:idx val="7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E85-4B7E-9154-F80F2FE9FE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'MH REPORTS'!$A$286:$A$358</c:f>
              <c:numCache>
                <c:formatCode>mm\-yyyy</c:formatCode>
                <c:ptCount val="73"/>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pt idx="31">
                  <c:v>42005</c:v>
                </c:pt>
                <c:pt idx="32">
                  <c:v>42036</c:v>
                </c:pt>
                <c:pt idx="33">
                  <c:v>42064</c:v>
                </c:pt>
                <c:pt idx="34">
                  <c:v>42095</c:v>
                </c:pt>
                <c:pt idx="35">
                  <c:v>42125</c:v>
                </c:pt>
                <c:pt idx="36">
                  <c:v>42156</c:v>
                </c:pt>
                <c:pt idx="37">
                  <c:v>42186</c:v>
                </c:pt>
                <c:pt idx="38">
                  <c:v>42217</c:v>
                </c:pt>
                <c:pt idx="39">
                  <c:v>42248</c:v>
                </c:pt>
                <c:pt idx="40">
                  <c:v>42278</c:v>
                </c:pt>
                <c:pt idx="41">
                  <c:v>42309</c:v>
                </c:pt>
                <c:pt idx="42">
                  <c:v>42339</c:v>
                </c:pt>
                <c:pt idx="43">
                  <c:v>42370</c:v>
                </c:pt>
                <c:pt idx="44">
                  <c:v>42401</c:v>
                </c:pt>
                <c:pt idx="45">
                  <c:v>42430</c:v>
                </c:pt>
                <c:pt idx="46">
                  <c:v>42461</c:v>
                </c:pt>
                <c:pt idx="47">
                  <c:v>42491</c:v>
                </c:pt>
                <c:pt idx="48">
                  <c:v>42522</c:v>
                </c:pt>
                <c:pt idx="49">
                  <c:v>42552</c:v>
                </c:pt>
                <c:pt idx="50">
                  <c:v>42583</c:v>
                </c:pt>
                <c:pt idx="51">
                  <c:v>42614</c:v>
                </c:pt>
                <c:pt idx="52">
                  <c:v>42644</c:v>
                </c:pt>
                <c:pt idx="53">
                  <c:v>42675</c:v>
                </c:pt>
                <c:pt idx="54">
                  <c:v>42705</c:v>
                </c:pt>
                <c:pt idx="55">
                  <c:v>42736</c:v>
                </c:pt>
                <c:pt idx="56">
                  <c:v>42767</c:v>
                </c:pt>
                <c:pt idx="57">
                  <c:v>42795</c:v>
                </c:pt>
                <c:pt idx="58">
                  <c:v>42826</c:v>
                </c:pt>
                <c:pt idx="59">
                  <c:v>42856</c:v>
                </c:pt>
                <c:pt idx="60">
                  <c:v>42887</c:v>
                </c:pt>
                <c:pt idx="61">
                  <c:v>42917</c:v>
                </c:pt>
                <c:pt idx="62">
                  <c:v>42948</c:v>
                </c:pt>
                <c:pt idx="63">
                  <c:v>42979</c:v>
                </c:pt>
                <c:pt idx="64">
                  <c:v>43009</c:v>
                </c:pt>
                <c:pt idx="65">
                  <c:v>43040</c:v>
                </c:pt>
                <c:pt idx="66">
                  <c:v>43070</c:v>
                </c:pt>
                <c:pt idx="67">
                  <c:v>43101</c:v>
                </c:pt>
                <c:pt idx="68">
                  <c:v>43132</c:v>
                </c:pt>
                <c:pt idx="69">
                  <c:v>43160</c:v>
                </c:pt>
                <c:pt idx="70">
                  <c:v>43191</c:v>
                </c:pt>
                <c:pt idx="71">
                  <c:v>43466</c:v>
                </c:pt>
              </c:numCache>
            </c:numRef>
          </c:cat>
          <c:val>
            <c:numRef>
              <c:f>'MH REPORTS'!$R$286:$R$358</c:f>
              <c:numCache>
                <c:formatCode>General</c:formatCode>
                <c:ptCount val="73"/>
                <c:pt idx="0">
                  <c:v>0</c:v>
                </c:pt>
                <c:pt idx="1">
                  <c:v>0</c:v>
                </c:pt>
                <c:pt idx="2">
                  <c:v>0</c:v>
                </c:pt>
                <c:pt idx="3">
                  <c:v>0</c:v>
                </c:pt>
                <c:pt idx="4">
                  <c:v>0</c:v>
                </c:pt>
                <c:pt idx="5">
                  <c:v>0</c:v>
                </c:pt>
                <c:pt idx="6">
                  <c:v>0</c:v>
                </c:pt>
                <c:pt idx="7">
                  <c:v>0</c:v>
                </c:pt>
                <c:pt idx="8">
                  <c:v>0</c:v>
                </c:pt>
                <c:pt idx="9">
                  <c:v>4</c:v>
                </c:pt>
                <c:pt idx="10">
                  <c:v>0</c:v>
                </c:pt>
                <c:pt idx="11">
                  <c:v>14</c:v>
                </c:pt>
                <c:pt idx="12">
                  <c:v>0</c:v>
                </c:pt>
                <c:pt idx="13">
                  <c:v>0</c:v>
                </c:pt>
                <c:pt idx="14">
                  <c:v>0</c:v>
                </c:pt>
                <c:pt idx="15">
                  <c:v>0</c:v>
                </c:pt>
                <c:pt idx="16">
                  <c:v>0</c:v>
                </c:pt>
                <c:pt idx="17">
                  <c:v>0</c:v>
                </c:pt>
                <c:pt idx="18">
                  <c:v>0</c:v>
                </c:pt>
                <c:pt idx="19">
                  <c:v>5</c:v>
                </c:pt>
                <c:pt idx="20">
                  <c:v>3</c:v>
                </c:pt>
                <c:pt idx="21">
                  <c:v>0</c:v>
                </c:pt>
                <c:pt idx="22">
                  <c:v>20</c:v>
                </c:pt>
                <c:pt idx="23">
                  <c:v>62</c:v>
                </c:pt>
                <c:pt idx="24">
                  <c:v>169</c:v>
                </c:pt>
                <c:pt idx="25">
                  <c:v>79</c:v>
                </c:pt>
                <c:pt idx="26">
                  <c:v>137</c:v>
                </c:pt>
                <c:pt idx="27">
                  <c:v>130</c:v>
                </c:pt>
                <c:pt idx="28">
                  <c:v>79</c:v>
                </c:pt>
                <c:pt idx="29">
                  <c:v>364</c:v>
                </c:pt>
                <c:pt idx="30">
                  <c:v>622</c:v>
                </c:pt>
                <c:pt idx="31">
                  <c:v>1086</c:v>
                </c:pt>
                <c:pt idx="32">
                  <c:v>1081</c:v>
                </c:pt>
                <c:pt idx="33">
                  <c:v>2083</c:v>
                </c:pt>
                <c:pt idx="34">
                  <c:v>2093</c:v>
                </c:pt>
                <c:pt idx="35">
                  <c:v>2253</c:v>
                </c:pt>
                <c:pt idx="36">
                  <c:v>2879</c:v>
                </c:pt>
                <c:pt idx="37">
                  <c:v>3465</c:v>
                </c:pt>
                <c:pt idx="38">
                  <c:v>3241</c:v>
                </c:pt>
                <c:pt idx="39">
                  <c:v>3186</c:v>
                </c:pt>
                <c:pt idx="40">
                  <c:v>3979</c:v>
                </c:pt>
                <c:pt idx="41">
                  <c:v>3999</c:v>
                </c:pt>
                <c:pt idx="42">
                  <c:v>5106</c:v>
                </c:pt>
                <c:pt idx="43">
                  <c:v>4931</c:v>
                </c:pt>
                <c:pt idx="44">
                  <c:v>6596</c:v>
                </c:pt>
                <c:pt idx="45">
                  <c:v>8447</c:v>
                </c:pt>
                <c:pt idx="46">
                  <c:v>9689</c:v>
                </c:pt>
                <c:pt idx="47">
                  <c:v>8303</c:v>
                </c:pt>
                <c:pt idx="48">
                  <c:v>10397</c:v>
                </c:pt>
                <c:pt idx="49">
                  <c:v>10069</c:v>
                </c:pt>
                <c:pt idx="50">
                  <c:v>11124</c:v>
                </c:pt>
                <c:pt idx="51">
                  <c:v>13732</c:v>
                </c:pt>
                <c:pt idx="52">
                  <c:v>14252</c:v>
                </c:pt>
                <c:pt idx="53">
                  <c:v>15849</c:v>
                </c:pt>
                <c:pt idx="54">
                  <c:v>17893</c:v>
                </c:pt>
                <c:pt idx="55">
                  <c:v>12366</c:v>
                </c:pt>
                <c:pt idx="56">
                  <c:v>4072</c:v>
                </c:pt>
                <c:pt idx="57">
                  <c:v>11107</c:v>
                </c:pt>
                <c:pt idx="58">
                  <c:v>21377</c:v>
                </c:pt>
                <c:pt idx="59">
                  <c:v>23978</c:v>
                </c:pt>
                <c:pt idx="60">
                  <c:v>23634</c:v>
                </c:pt>
                <c:pt idx="61">
                  <c:v>22658</c:v>
                </c:pt>
                <c:pt idx="62">
                  <c:v>27547</c:v>
                </c:pt>
                <c:pt idx="63">
                  <c:v>28687</c:v>
                </c:pt>
                <c:pt idx="64">
                  <c:v>34639</c:v>
                </c:pt>
                <c:pt idx="65">
                  <c:v>35305</c:v>
                </c:pt>
                <c:pt idx="66">
                  <c:v>30513</c:v>
                </c:pt>
                <c:pt idx="67">
                  <c:v>37428</c:v>
                </c:pt>
                <c:pt idx="68">
                  <c:v>60180</c:v>
                </c:pt>
                <c:pt idx="69">
                  <c:v>64921</c:v>
                </c:pt>
                <c:pt idx="70">
                  <c:v>55518</c:v>
                </c:pt>
                <c:pt idx="71">
                  <c:v>167227</c:v>
                </c:pt>
                <c:pt idx="72">
                  <c:v>#N/A</c:v>
                </c:pt>
              </c:numCache>
            </c:numRef>
          </c:val>
          <c:smooth val="0"/>
          <c:extLst>
            <c:ext xmlns:c16="http://schemas.microsoft.com/office/drawing/2014/chart" uri="{C3380CC4-5D6E-409C-BE32-E72D297353CC}">
              <c16:uniqueId val="{00000008-AE85-4B7E-9154-F80F2FE9FE63}"/>
            </c:ext>
          </c:extLst>
        </c:ser>
        <c:dLbls>
          <c:showLegendKey val="0"/>
          <c:showVal val="0"/>
          <c:showCatName val="0"/>
          <c:showSerName val="0"/>
          <c:showPercent val="0"/>
          <c:showBubbleSize val="0"/>
        </c:dLbls>
        <c:marker val="1"/>
        <c:smooth val="0"/>
        <c:axId val="155489792"/>
        <c:axId val="155491328"/>
      </c:lineChart>
      <c:dateAx>
        <c:axId val="155489792"/>
        <c:scaling>
          <c:orientation val="minMax"/>
        </c:scaling>
        <c:delete val="0"/>
        <c:axPos val="b"/>
        <c:numFmt formatCode="mm\-yyyy" sourceLinked="1"/>
        <c:majorTickMark val="none"/>
        <c:minorTickMark val="none"/>
        <c:tickLblPos val="nextTo"/>
        <c:crossAx val="155491328"/>
        <c:crosses val="autoZero"/>
        <c:auto val="1"/>
        <c:lblOffset val="100"/>
        <c:baseTimeUnit val="months"/>
      </c:dateAx>
      <c:valAx>
        <c:axId val="155491328"/>
        <c:scaling>
          <c:orientation val="minMax"/>
        </c:scaling>
        <c:delete val="0"/>
        <c:axPos val="l"/>
        <c:majorGridlines/>
        <c:numFmt formatCode="General" sourceLinked="1"/>
        <c:majorTickMark val="none"/>
        <c:minorTickMark val="none"/>
        <c:tickLblPos val="nextTo"/>
        <c:crossAx val="15548979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47484689413823"/>
          <c:y val="5.1400554097404488E-2"/>
          <c:w val="0.52031605424321958"/>
          <c:h val="0.8326195683872849"/>
        </c:manualLayout>
      </c:layout>
      <c:lineChart>
        <c:grouping val="standard"/>
        <c:varyColors val="0"/>
        <c:ser>
          <c:idx val="0"/>
          <c:order val="0"/>
          <c:tx>
            <c:strRef>
              <c:f>Sheet1!$L$2</c:f>
              <c:strCache>
                <c:ptCount val="1"/>
                <c:pt idx="0">
                  <c:v>Consultation</c:v>
                </c:pt>
              </c:strCache>
            </c:strRef>
          </c:tx>
          <c:cat>
            <c:numRef>
              <c:f>Sheet1!$K$3:$K$7</c:f>
              <c:numCache>
                <c:formatCode>General</c:formatCode>
                <c:ptCount val="5"/>
                <c:pt idx="0">
                  <c:v>2013</c:v>
                </c:pt>
                <c:pt idx="1">
                  <c:v>2014</c:v>
                </c:pt>
                <c:pt idx="2">
                  <c:v>2015</c:v>
                </c:pt>
                <c:pt idx="3">
                  <c:v>2016</c:v>
                </c:pt>
                <c:pt idx="4">
                  <c:v>2017</c:v>
                </c:pt>
              </c:numCache>
            </c:numRef>
          </c:cat>
          <c:val>
            <c:numRef>
              <c:f>Sheet1!$L$3:$L$7</c:f>
              <c:numCache>
                <c:formatCode>#,##0</c:formatCode>
                <c:ptCount val="5"/>
                <c:pt idx="0">
                  <c:v>170294382</c:v>
                </c:pt>
                <c:pt idx="1">
                  <c:v>526250068</c:v>
                </c:pt>
                <c:pt idx="2">
                  <c:v>786626664</c:v>
                </c:pt>
                <c:pt idx="3">
                  <c:v>1579035748</c:v>
                </c:pt>
                <c:pt idx="4" formatCode="General">
                  <c:v>2253292169.380816</c:v>
                </c:pt>
              </c:numCache>
            </c:numRef>
          </c:val>
          <c:smooth val="0"/>
          <c:extLst>
            <c:ext xmlns:c16="http://schemas.microsoft.com/office/drawing/2014/chart" uri="{C3380CC4-5D6E-409C-BE32-E72D297353CC}">
              <c16:uniqueId val="{00000000-4686-41C5-B0C2-4D29E105F189}"/>
            </c:ext>
          </c:extLst>
        </c:ser>
        <c:ser>
          <c:idx val="1"/>
          <c:order val="1"/>
          <c:tx>
            <c:strRef>
              <c:f>Sheet1!$M$2</c:f>
              <c:strCache>
                <c:ptCount val="1"/>
                <c:pt idx="0">
                  <c:v>Publication</c:v>
                </c:pt>
              </c:strCache>
            </c:strRef>
          </c:tx>
          <c:cat>
            <c:numRef>
              <c:f>Sheet1!$K$3:$K$7</c:f>
              <c:numCache>
                <c:formatCode>General</c:formatCode>
                <c:ptCount val="5"/>
                <c:pt idx="0">
                  <c:v>2013</c:v>
                </c:pt>
                <c:pt idx="1">
                  <c:v>2014</c:v>
                </c:pt>
                <c:pt idx="2">
                  <c:v>2015</c:v>
                </c:pt>
                <c:pt idx="3">
                  <c:v>2016</c:v>
                </c:pt>
                <c:pt idx="4">
                  <c:v>2017</c:v>
                </c:pt>
              </c:numCache>
            </c:numRef>
          </c:cat>
          <c:val>
            <c:numRef>
              <c:f>Sheet1!$M$3:$M$7</c:f>
              <c:numCache>
                <c:formatCode>#,##0</c:formatCode>
                <c:ptCount val="5"/>
                <c:pt idx="0">
                  <c:v>15218549</c:v>
                </c:pt>
                <c:pt idx="1">
                  <c:v>32764527</c:v>
                </c:pt>
                <c:pt idx="2">
                  <c:v>51982613</c:v>
                </c:pt>
                <c:pt idx="3">
                  <c:v>99965689</c:v>
                </c:pt>
                <c:pt idx="4">
                  <c:v>199931378</c:v>
                </c:pt>
              </c:numCache>
            </c:numRef>
          </c:val>
          <c:smooth val="0"/>
          <c:extLst>
            <c:ext xmlns:c16="http://schemas.microsoft.com/office/drawing/2014/chart" uri="{C3380CC4-5D6E-409C-BE32-E72D297353CC}">
              <c16:uniqueId val="{00000001-4686-41C5-B0C2-4D29E105F189}"/>
            </c:ext>
          </c:extLst>
        </c:ser>
        <c:dLbls>
          <c:showLegendKey val="0"/>
          <c:showVal val="0"/>
          <c:showCatName val="0"/>
          <c:showSerName val="0"/>
          <c:showPercent val="0"/>
          <c:showBubbleSize val="0"/>
        </c:dLbls>
        <c:marker val="1"/>
        <c:smooth val="0"/>
        <c:axId val="162513664"/>
        <c:axId val="162515200"/>
      </c:lineChart>
      <c:catAx>
        <c:axId val="162513664"/>
        <c:scaling>
          <c:orientation val="minMax"/>
        </c:scaling>
        <c:delete val="0"/>
        <c:axPos val="b"/>
        <c:numFmt formatCode="General" sourceLinked="1"/>
        <c:majorTickMark val="out"/>
        <c:minorTickMark val="none"/>
        <c:tickLblPos val="nextTo"/>
        <c:crossAx val="162515200"/>
        <c:crosses val="autoZero"/>
        <c:auto val="1"/>
        <c:lblAlgn val="ctr"/>
        <c:lblOffset val="100"/>
        <c:noMultiLvlLbl val="0"/>
      </c:catAx>
      <c:valAx>
        <c:axId val="162515200"/>
        <c:scaling>
          <c:orientation val="minMax"/>
        </c:scaling>
        <c:delete val="0"/>
        <c:axPos val="l"/>
        <c:majorGridlines/>
        <c:title>
          <c:tx>
            <c:rich>
              <a:bodyPr/>
              <a:lstStyle/>
              <a:p>
                <a:pPr>
                  <a:defRPr/>
                </a:pPr>
                <a:r>
                  <a:rPr lang="en-US" dirty="0" smtClean="0"/>
                  <a:t>Web Service Requests</a:t>
                </a:r>
                <a:endParaRPr lang="en-US" dirty="0"/>
              </a:p>
            </c:rich>
          </c:tx>
          <c:layout/>
          <c:overlay val="0"/>
        </c:title>
        <c:numFmt formatCode="#,##0" sourceLinked="1"/>
        <c:majorTickMark val="out"/>
        <c:minorTickMark val="none"/>
        <c:tickLblPos val="nextTo"/>
        <c:crossAx val="162513664"/>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smtClean="0">
              <a:solidFill>
                <a:srgbClr val="B82400"/>
              </a:solidFill>
            </a:rPr>
            <a:t>Cluster 0</a:t>
          </a:r>
          <a:r>
            <a:rPr lang="nl-BE" sz="1800" b="0" dirty="0" smtClean="0"/>
            <a:t>  </a:t>
          </a:r>
          <a:r>
            <a:rPr lang="nl-BE" sz="1800" dirty="0" smtClean="0"/>
            <a:t>Fundamenten</a:t>
          </a:r>
          <a:endParaRPr lang="en-US" sz="1800" dirty="0"/>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smtClean="0">
              <a:solidFill>
                <a:srgbClr val="B82400"/>
              </a:solidFill>
            </a:rPr>
            <a:t>Cluster 1 </a:t>
          </a:r>
          <a:r>
            <a:rPr lang="nl-BE" sz="1800" dirty="0" smtClean="0"/>
            <a:t>Transversaal</a:t>
          </a:r>
          <a:endParaRPr lang="en-US"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dirty="0" smtClean="0">
              <a:solidFill>
                <a:srgbClr val="B82400"/>
              </a:solidFill>
            </a:rPr>
            <a:t>Cluster 2 </a:t>
          </a:r>
          <a:r>
            <a:rPr lang="nl-BE" sz="1800" dirty="0" smtClean="0"/>
            <a:t>Ondersteuning	</a:t>
          </a:r>
          <a:endParaRPr lang="en-US" sz="1800" dirty="0"/>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US" sz="1800" dirty="0" smtClean="0">
              <a:solidFill>
                <a:srgbClr val="B82400"/>
              </a:solidFill>
            </a:rPr>
            <a:t>Cluster 3</a:t>
          </a:r>
          <a:r>
            <a:rPr lang="en-US" sz="1800" dirty="0" smtClean="0"/>
            <a:t> Operational Excellence</a:t>
          </a:r>
          <a:endParaRPr lang="en-US" sz="1800" dirty="0"/>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smtClean="0">
              <a:solidFill>
                <a:srgbClr val="B82400"/>
              </a:solidFill>
            </a:rPr>
            <a:t>Cluster 4 </a:t>
          </a:r>
          <a:r>
            <a:rPr lang="nl-BE" sz="1500" dirty="0" smtClean="0"/>
            <a:t>Zorgverstrekkers en zorginstellingen</a:t>
          </a:r>
          <a:endParaRPr lang="en-US" sz="1500" dirty="0"/>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dirty="0" smtClean="0">
              <a:solidFill>
                <a:srgbClr val="B82400"/>
              </a:solidFill>
            </a:rPr>
            <a:t>Cluster 5 </a:t>
          </a:r>
          <a:r>
            <a:rPr lang="nl-BE" sz="1800" dirty="0" smtClean="0"/>
            <a:t>Patiënt als </a:t>
          </a:r>
          <a:r>
            <a:rPr lang="nl-BE" sz="1800" dirty="0" err="1" smtClean="0"/>
            <a:t>co-piloot</a:t>
          </a:r>
          <a:endParaRPr lang="en-US" sz="18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smtClean="0">
              <a:solidFill>
                <a:srgbClr val="B82400"/>
              </a:solidFill>
            </a:rPr>
            <a:t>Cluster 6 </a:t>
          </a:r>
          <a:r>
            <a:rPr lang="nl-BE" sz="1800" dirty="0" err="1" smtClean="0"/>
            <a:t>eGezondheid</a:t>
          </a:r>
          <a:r>
            <a:rPr lang="nl-BE" sz="1800" dirty="0" smtClean="0"/>
            <a:t>  &amp; mutualiteiten</a:t>
          </a:r>
          <a:endParaRPr lang="en-US" sz="1800" dirty="0"/>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23710" y="859657"/>
          <a:ext cx="1723108" cy="1187221"/>
        </a:xfrm>
        <a:prstGeom prst="round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23710"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smtClean="0">
              <a:solidFill>
                <a:srgbClr val="B82400"/>
              </a:solidFill>
            </a:rPr>
            <a:t>Cluster 0</a:t>
          </a:r>
          <a:r>
            <a:rPr lang="nl-BE" sz="1800" b="0" kern="1200" dirty="0" smtClean="0"/>
            <a:t>  </a:t>
          </a:r>
          <a:r>
            <a:rPr lang="nl-BE" sz="1800" kern="1200" dirty="0" smtClean="0"/>
            <a:t>Fundamenten</a:t>
          </a:r>
          <a:endParaRPr lang="en-US" sz="1800" kern="1200" dirty="0"/>
        </a:p>
      </dsp:txBody>
      <dsp:txXfrm>
        <a:off x="923710" y="2046879"/>
        <a:ext cx="1723108" cy="639273"/>
      </dsp:txXfrm>
    </dsp:sp>
    <dsp:sp modelId="{9F625989-DBEB-44B7-A27B-2CE34A3AF32F}">
      <dsp:nvSpPr>
        <dsp:cNvPr id="0" name=""/>
        <dsp:cNvSpPr/>
      </dsp:nvSpPr>
      <dsp:spPr>
        <a:xfrm>
          <a:off x="2819202" y="859657"/>
          <a:ext cx="1723108" cy="1187221"/>
        </a:xfrm>
        <a:prstGeom prst="roundRect">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819202"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1 </a:t>
          </a:r>
          <a:r>
            <a:rPr lang="nl-BE" sz="1800" kern="1200" dirty="0" smtClean="0"/>
            <a:t>Transversaal</a:t>
          </a:r>
          <a:endParaRPr lang="en-US" sz="1800" kern="1200" dirty="0"/>
        </a:p>
      </dsp:txBody>
      <dsp:txXfrm>
        <a:off x="2819202" y="2046879"/>
        <a:ext cx="1723108" cy="639273"/>
      </dsp:txXfrm>
    </dsp:sp>
    <dsp:sp modelId="{CA73344E-C6C0-47B8-86C6-1729617AC623}">
      <dsp:nvSpPr>
        <dsp:cNvPr id="0" name=""/>
        <dsp:cNvSpPr/>
      </dsp:nvSpPr>
      <dsp:spPr>
        <a:xfrm>
          <a:off x="4742349" y="859657"/>
          <a:ext cx="1723108" cy="1187221"/>
        </a:xfrm>
        <a:prstGeom prst="roundRect">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714693" y="2046879"/>
          <a:ext cx="1778419"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2 </a:t>
          </a:r>
          <a:r>
            <a:rPr lang="nl-BE" sz="1800" kern="1200" dirty="0" smtClean="0"/>
            <a:t>Ondersteuning	</a:t>
          </a:r>
          <a:endParaRPr lang="en-US" sz="1800" kern="1200" dirty="0"/>
        </a:p>
      </dsp:txBody>
      <dsp:txXfrm>
        <a:off x="4714693" y="2046879"/>
        <a:ext cx="1778419" cy="639273"/>
      </dsp:txXfrm>
    </dsp:sp>
    <dsp:sp modelId="{1B159F49-57C6-4C6B-A60C-7D13B75BF3DB}">
      <dsp:nvSpPr>
        <dsp:cNvPr id="0" name=""/>
        <dsp:cNvSpPr/>
      </dsp:nvSpPr>
      <dsp:spPr>
        <a:xfrm>
          <a:off x="3620" y="2858463"/>
          <a:ext cx="1723108" cy="1187221"/>
        </a:xfrm>
        <a:prstGeom prst="roundRect">
          <a:avLst/>
        </a:prstGeom>
        <a:blipFill rotWithShape="1">
          <a:blip xmlns:r="http://schemas.openxmlformats.org/officeDocument/2006/relationships" r:embed="rId4"/>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3620"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solidFill>
                <a:srgbClr val="B82400"/>
              </a:solidFill>
            </a:rPr>
            <a:t>Cluster 3</a:t>
          </a:r>
          <a:r>
            <a:rPr lang="en-US" sz="1800" kern="1200" dirty="0" smtClean="0"/>
            <a:t> Operational Excellence</a:t>
          </a:r>
          <a:endParaRPr lang="en-US" sz="1800" kern="1200" dirty="0"/>
        </a:p>
      </dsp:txBody>
      <dsp:txXfrm>
        <a:off x="3620" y="4045684"/>
        <a:ext cx="1723108" cy="639273"/>
      </dsp:txXfrm>
    </dsp:sp>
    <dsp:sp modelId="{A5218B44-3CBA-4139-9628-52A6C8CABF44}">
      <dsp:nvSpPr>
        <dsp:cNvPr id="0" name=""/>
        <dsp:cNvSpPr/>
      </dsp:nvSpPr>
      <dsp:spPr>
        <a:xfrm>
          <a:off x="1899112" y="2858463"/>
          <a:ext cx="1723108" cy="1187221"/>
        </a:xfrm>
        <a:prstGeom prst="roundRect">
          <a:avLst/>
        </a:prstGeom>
        <a:blipFill rotWithShape="1">
          <a:blip xmlns:r="http://schemas.openxmlformats.org/officeDocument/2006/relationships" r:embed="rId5"/>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899112"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smtClean="0">
              <a:solidFill>
                <a:srgbClr val="B82400"/>
              </a:solidFill>
            </a:rPr>
            <a:t>Cluster 4 </a:t>
          </a:r>
          <a:r>
            <a:rPr lang="nl-BE" sz="1500" kern="1200" dirty="0" smtClean="0"/>
            <a:t>Zorgverstrekkers en zorginstellingen</a:t>
          </a:r>
          <a:endParaRPr lang="en-US" sz="1500" kern="1200" dirty="0"/>
        </a:p>
      </dsp:txBody>
      <dsp:txXfrm>
        <a:off x="1899112" y="4045684"/>
        <a:ext cx="1723108" cy="639273"/>
      </dsp:txXfrm>
    </dsp:sp>
    <dsp:sp modelId="{4126C2B6-3357-4BD4-974A-45852777438A}">
      <dsp:nvSpPr>
        <dsp:cNvPr id="0" name=""/>
        <dsp:cNvSpPr/>
      </dsp:nvSpPr>
      <dsp:spPr>
        <a:xfrm>
          <a:off x="3794603" y="2858463"/>
          <a:ext cx="1723108" cy="1187221"/>
        </a:xfrm>
        <a:prstGeom prst="roundRect">
          <a:avLst/>
        </a:prstGeom>
        <a:blipFill rotWithShape="1">
          <a:blip xmlns:r="http://schemas.openxmlformats.org/officeDocument/2006/relationships" r:embed="rId6"/>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794603"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5 </a:t>
          </a:r>
          <a:r>
            <a:rPr lang="nl-BE" sz="1800" kern="1200" dirty="0" smtClean="0"/>
            <a:t>Patiënt als </a:t>
          </a:r>
          <a:r>
            <a:rPr lang="nl-BE" sz="1800" kern="1200" dirty="0" err="1" smtClean="0"/>
            <a:t>co-piloot</a:t>
          </a:r>
          <a:endParaRPr lang="en-US" sz="1800" kern="1200" dirty="0"/>
        </a:p>
      </dsp:txBody>
      <dsp:txXfrm>
        <a:off x="3794603" y="4045684"/>
        <a:ext cx="1723108" cy="639273"/>
      </dsp:txXfrm>
    </dsp:sp>
    <dsp:sp modelId="{9B297AE8-864D-412B-ABBC-D2436566CB37}">
      <dsp:nvSpPr>
        <dsp:cNvPr id="0" name=""/>
        <dsp:cNvSpPr/>
      </dsp:nvSpPr>
      <dsp:spPr>
        <a:xfrm>
          <a:off x="5690094" y="2858463"/>
          <a:ext cx="1723108" cy="1187221"/>
        </a:xfrm>
        <a:prstGeom prst="roundRect">
          <a:avLst/>
        </a:prstGeom>
        <a:blipFill rotWithShape="1">
          <a:blip xmlns:r="http://schemas.openxmlformats.org/officeDocument/2006/relationships" r:embed="rId7"/>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690094"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6 </a:t>
          </a:r>
          <a:r>
            <a:rPr lang="nl-BE" sz="1800" kern="1200" dirty="0" err="1" smtClean="0"/>
            <a:t>eGezondheid</a:t>
          </a:r>
          <a:r>
            <a:rPr lang="nl-BE" sz="1800" kern="1200" dirty="0" smtClean="0"/>
            <a:t>  &amp; mutualiteiten</a:t>
          </a:r>
          <a:endParaRPr lang="en-US" sz="1800" kern="1200" dirty="0"/>
        </a:p>
      </dsp:txBody>
      <dsp:txXfrm>
        <a:off x="5690094" y="4045684"/>
        <a:ext cx="1723108" cy="63927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F3042BF-8B0C-4BAC-9C09-64810A64B857}" type="datetimeFigureOut">
              <a:rPr lang="en-US" smtClean="0"/>
              <a:t>1/28/2019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3A5DB9-D844-4B85-961B-0B4BE39DE145}" type="slidenum">
              <a:rPr lang="en-US" smtClean="0"/>
              <a:t>‹#›</a:t>
            </a:fld>
            <a:endParaRPr lang="en-US"/>
          </a:p>
        </p:txBody>
      </p:sp>
    </p:spTree>
    <p:extLst>
      <p:ext uri="{BB962C8B-B14F-4D97-AF65-F5344CB8AC3E}">
        <p14:creationId xmlns:p14="http://schemas.microsoft.com/office/powerpoint/2010/main" val="4050562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06C719-E8F9-4CBE-9193-8A3739FBFFF2}" type="datetimeFigureOut">
              <a:rPr lang="en-US" smtClean="0"/>
              <a:t>1/28/2019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86DAB8C-1B49-4728-8012-01A213B6DF72}" type="slidenum">
              <a:rPr lang="en-US" smtClean="0"/>
              <a:t>‹#›</a:t>
            </a:fld>
            <a:endParaRPr lang="en-US"/>
          </a:p>
        </p:txBody>
      </p:sp>
    </p:spTree>
    <p:extLst>
      <p:ext uri="{BB962C8B-B14F-4D97-AF65-F5344CB8AC3E}">
        <p14:creationId xmlns:p14="http://schemas.microsoft.com/office/powerpoint/2010/main" val="31897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185384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BE" altLang="fr-FR" dirty="0"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13</a:t>
            </a:fld>
            <a:endParaRPr lang="fr-BE"/>
          </a:p>
        </p:txBody>
      </p:sp>
    </p:spTree>
    <p:extLst>
      <p:ext uri="{BB962C8B-B14F-4D97-AF65-F5344CB8AC3E}">
        <p14:creationId xmlns:p14="http://schemas.microsoft.com/office/powerpoint/2010/main" val="103334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BE" altLang="fr-FR" dirty="0"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14</a:t>
            </a:fld>
            <a:endParaRPr lang="fr-BE"/>
          </a:p>
        </p:txBody>
      </p:sp>
    </p:spTree>
    <p:extLst>
      <p:ext uri="{BB962C8B-B14F-4D97-AF65-F5344CB8AC3E}">
        <p14:creationId xmlns:p14="http://schemas.microsoft.com/office/powerpoint/2010/main" val="318842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BE" altLang="fr-FR" dirty="0"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15</a:t>
            </a:fld>
            <a:endParaRPr lang="fr-BE"/>
          </a:p>
        </p:txBody>
      </p:sp>
    </p:spTree>
    <p:extLst>
      <p:ext uri="{BB962C8B-B14F-4D97-AF65-F5344CB8AC3E}">
        <p14:creationId xmlns:p14="http://schemas.microsoft.com/office/powerpoint/2010/main" val="129696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16</a:t>
            </a:fld>
            <a:endParaRPr lang="fr-BE"/>
          </a:p>
        </p:txBody>
      </p:sp>
    </p:spTree>
    <p:extLst>
      <p:ext uri="{BB962C8B-B14F-4D97-AF65-F5344CB8AC3E}">
        <p14:creationId xmlns:p14="http://schemas.microsoft.com/office/powerpoint/2010/main" val="342369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19</a:t>
            </a:fld>
            <a:endParaRPr lang="en-US" smtClean="0"/>
          </a:p>
        </p:txBody>
      </p:sp>
    </p:spTree>
    <p:extLst>
      <p:ext uri="{BB962C8B-B14F-4D97-AF65-F5344CB8AC3E}">
        <p14:creationId xmlns:p14="http://schemas.microsoft.com/office/powerpoint/2010/main" val="96329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20</a:t>
            </a:fld>
            <a:endParaRPr lang="en-US" smtClean="0"/>
          </a:p>
        </p:txBody>
      </p:sp>
    </p:spTree>
    <p:extLst>
      <p:ext uri="{BB962C8B-B14F-4D97-AF65-F5344CB8AC3E}">
        <p14:creationId xmlns:p14="http://schemas.microsoft.com/office/powerpoint/2010/main" val="189759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0503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82211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94F1B-BE66-455F-A211-5BF8A8CC51CA}" type="slidenum">
              <a:rPr lang="nl-BE" smtClean="0"/>
              <a:t>24</a:t>
            </a:fld>
            <a:endParaRPr lang="nl-BE"/>
          </a:p>
        </p:txBody>
      </p:sp>
    </p:spTree>
    <p:extLst>
      <p:ext uri="{BB962C8B-B14F-4D97-AF65-F5344CB8AC3E}">
        <p14:creationId xmlns:p14="http://schemas.microsoft.com/office/powerpoint/2010/main" val="78959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CostBenefit</a:t>
            </a:r>
            <a:r>
              <a:rPr lang="fr-BE" dirty="0" smtClean="0"/>
              <a:t> Triple </a:t>
            </a:r>
            <a:r>
              <a:rPr lang="fr-BE" dirty="0" err="1" smtClean="0"/>
              <a:t>Aim</a:t>
            </a:r>
            <a:r>
              <a:rPr lang="fr-BE" dirty="0" smtClean="0"/>
              <a:t> </a:t>
            </a:r>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26</a:t>
            </a:fld>
            <a:endParaRPr lang="fr-BE"/>
          </a:p>
        </p:txBody>
      </p:sp>
    </p:spTree>
    <p:extLst>
      <p:ext uri="{BB962C8B-B14F-4D97-AF65-F5344CB8AC3E}">
        <p14:creationId xmlns:p14="http://schemas.microsoft.com/office/powerpoint/2010/main" val="412540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a:t>
            </a:fld>
            <a:endParaRPr lang="en-US" smtClean="0"/>
          </a:p>
        </p:txBody>
      </p:sp>
    </p:spTree>
    <p:extLst>
      <p:ext uri="{BB962C8B-B14F-4D97-AF65-F5344CB8AC3E}">
        <p14:creationId xmlns:p14="http://schemas.microsoft.com/office/powerpoint/2010/main" val="52452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30</a:t>
            </a:fld>
            <a:endParaRPr lang="en-US" smtClean="0"/>
          </a:p>
        </p:txBody>
      </p:sp>
    </p:spTree>
    <p:extLst>
      <p:ext uri="{BB962C8B-B14F-4D97-AF65-F5344CB8AC3E}">
        <p14:creationId xmlns:p14="http://schemas.microsoft.com/office/powerpoint/2010/main" val="175301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31</a:t>
            </a:fld>
            <a:endParaRPr lang="en-US" smtClean="0"/>
          </a:p>
        </p:txBody>
      </p:sp>
    </p:spTree>
    <p:extLst>
      <p:ext uri="{BB962C8B-B14F-4D97-AF65-F5344CB8AC3E}">
        <p14:creationId xmlns:p14="http://schemas.microsoft.com/office/powerpoint/2010/main" val="1858871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32</a:t>
            </a:fld>
            <a:endParaRPr lang="en-US" smtClean="0"/>
          </a:p>
        </p:txBody>
      </p:sp>
    </p:spTree>
    <p:extLst>
      <p:ext uri="{BB962C8B-B14F-4D97-AF65-F5344CB8AC3E}">
        <p14:creationId xmlns:p14="http://schemas.microsoft.com/office/powerpoint/2010/main" val="606637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33</a:t>
            </a:fld>
            <a:endParaRPr lang="en-US" smtClean="0"/>
          </a:p>
        </p:txBody>
      </p:sp>
    </p:spTree>
    <p:extLst>
      <p:ext uri="{BB962C8B-B14F-4D97-AF65-F5344CB8AC3E}">
        <p14:creationId xmlns:p14="http://schemas.microsoft.com/office/powerpoint/2010/main" val="268753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34</a:t>
            </a:fld>
            <a:endParaRPr lang="en-US" smtClean="0"/>
          </a:p>
        </p:txBody>
      </p:sp>
    </p:spTree>
    <p:extLst>
      <p:ext uri="{BB962C8B-B14F-4D97-AF65-F5344CB8AC3E}">
        <p14:creationId xmlns:p14="http://schemas.microsoft.com/office/powerpoint/2010/main" val="227510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35</a:t>
            </a:fld>
            <a:endParaRPr lang="en-US" smtClean="0"/>
          </a:p>
        </p:txBody>
      </p:sp>
    </p:spTree>
    <p:extLst>
      <p:ext uri="{BB962C8B-B14F-4D97-AF65-F5344CB8AC3E}">
        <p14:creationId xmlns:p14="http://schemas.microsoft.com/office/powerpoint/2010/main" val="2033990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36</a:t>
            </a:fld>
            <a:endParaRPr lang="en-US" smtClean="0"/>
          </a:p>
        </p:txBody>
      </p:sp>
    </p:spTree>
    <p:extLst>
      <p:ext uri="{BB962C8B-B14F-4D97-AF65-F5344CB8AC3E}">
        <p14:creationId xmlns:p14="http://schemas.microsoft.com/office/powerpoint/2010/main" val="4281803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41</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409789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42</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489313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43</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17046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788398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45</a:t>
            </a:fld>
            <a:endParaRPr lang="en-US" smtClean="0"/>
          </a:p>
        </p:txBody>
      </p:sp>
    </p:spTree>
    <p:extLst>
      <p:ext uri="{BB962C8B-B14F-4D97-AF65-F5344CB8AC3E}">
        <p14:creationId xmlns:p14="http://schemas.microsoft.com/office/powerpoint/2010/main" val="272151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46</a:t>
            </a:fld>
            <a:endParaRPr lang="en-US" smtClean="0"/>
          </a:p>
        </p:txBody>
      </p:sp>
    </p:spTree>
    <p:extLst>
      <p:ext uri="{BB962C8B-B14F-4D97-AF65-F5344CB8AC3E}">
        <p14:creationId xmlns:p14="http://schemas.microsoft.com/office/powerpoint/2010/main" val="28915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47</a:t>
            </a:fld>
            <a:endParaRPr lang="en-US" smtClean="0"/>
          </a:p>
        </p:txBody>
      </p:sp>
    </p:spTree>
    <p:extLst>
      <p:ext uri="{BB962C8B-B14F-4D97-AF65-F5344CB8AC3E}">
        <p14:creationId xmlns:p14="http://schemas.microsoft.com/office/powerpoint/2010/main" val="2663840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48</a:t>
            </a:fld>
            <a:endParaRPr lang="en-US" smtClean="0"/>
          </a:p>
        </p:txBody>
      </p:sp>
    </p:spTree>
    <p:extLst>
      <p:ext uri="{BB962C8B-B14F-4D97-AF65-F5344CB8AC3E}">
        <p14:creationId xmlns:p14="http://schemas.microsoft.com/office/powerpoint/2010/main" val="753868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51</a:t>
            </a:fld>
            <a:endParaRPr lang="en-US" smtClean="0"/>
          </a:p>
        </p:txBody>
      </p:sp>
    </p:spTree>
    <p:extLst>
      <p:ext uri="{BB962C8B-B14F-4D97-AF65-F5344CB8AC3E}">
        <p14:creationId xmlns:p14="http://schemas.microsoft.com/office/powerpoint/2010/main" val="2283224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52</a:t>
            </a:fld>
            <a:endParaRPr lang="en-US" smtClean="0"/>
          </a:p>
        </p:txBody>
      </p:sp>
    </p:spTree>
    <p:extLst>
      <p:ext uri="{BB962C8B-B14F-4D97-AF65-F5344CB8AC3E}">
        <p14:creationId xmlns:p14="http://schemas.microsoft.com/office/powerpoint/2010/main" val="212487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53</a:t>
            </a:fld>
            <a:endParaRPr lang="en-US" smtClean="0"/>
          </a:p>
        </p:txBody>
      </p:sp>
    </p:spTree>
    <p:extLst>
      <p:ext uri="{BB962C8B-B14F-4D97-AF65-F5344CB8AC3E}">
        <p14:creationId xmlns:p14="http://schemas.microsoft.com/office/powerpoint/2010/main" val="2839577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54</a:t>
            </a:fld>
            <a:endParaRPr lang="en-US" smtClean="0"/>
          </a:p>
        </p:txBody>
      </p:sp>
    </p:spTree>
    <p:extLst>
      <p:ext uri="{BB962C8B-B14F-4D97-AF65-F5344CB8AC3E}">
        <p14:creationId xmlns:p14="http://schemas.microsoft.com/office/powerpoint/2010/main" val="4283163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55</a:t>
            </a:fld>
            <a:endParaRPr lang="en-US" smtClean="0"/>
          </a:p>
        </p:txBody>
      </p:sp>
    </p:spTree>
    <p:extLst>
      <p:ext uri="{BB962C8B-B14F-4D97-AF65-F5344CB8AC3E}">
        <p14:creationId xmlns:p14="http://schemas.microsoft.com/office/powerpoint/2010/main" val="1941009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56</a:t>
            </a:fld>
            <a:endParaRPr lang="en-US" smtClean="0"/>
          </a:p>
        </p:txBody>
      </p:sp>
    </p:spTree>
    <p:extLst>
      <p:ext uri="{BB962C8B-B14F-4D97-AF65-F5344CB8AC3E}">
        <p14:creationId xmlns:p14="http://schemas.microsoft.com/office/powerpoint/2010/main" val="295121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462505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57</a:t>
            </a:fld>
            <a:endParaRPr lang="en-US" smtClean="0"/>
          </a:p>
        </p:txBody>
      </p:sp>
    </p:spTree>
    <p:extLst>
      <p:ext uri="{BB962C8B-B14F-4D97-AF65-F5344CB8AC3E}">
        <p14:creationId xmlns:p14="http://schemas.microsoft.com/office/powerpoint/2010/main" val="4241953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58</a:t>
            </a:fld>
            <a:endParaRPr lang="en-US" smtClean="0"/>
          </a:p>
        </p:txBody>
      </p:sp>
    </p:spTree>
    <p:extLst>
      <p:ext uri="{BB962C8B-B14F-4D97-AF65-F5344CB8AC3E}">
        <p14:creationId xmlns:p14="http://schemas.microsoft.com/office/powerpoint/2010/main" val="2562425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59</a:t>
            </a:fld>
            <a:endParaRPr lang="en-US" smtClean="0"/>
          </a:p>
        </p:txBody>
      </p:sp>
    </p:spTree>
    <p:extLst>
      <p:ext uri="{BB962C8B-B14F-4D97-AF65-F5344CB8AC3E}">
        <p14:creationId xmlns:p14="http://schemas.microsoft.com/office/powerpoint/2010/main" val="1743992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60</a:t>
            </a:fld>
            <a:endParaRPr lang="en-US" smtClean="0"/>
          </a:p>
        </p:txBody>
      </p:sp>
    </p:spTree>
    <p:extLst>
      <p:ext uri="{BB962C8B-B14F-4D97-AF65-F5344CB8AC3E}">
        <p14:creationId xmlns:p14="http://schemas.microsoft.com/office/powerpoint/2010/main" val="2869153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61</a:t>
            </a:fld>
            <a:endParaRPr lang="en-US" smtClean="0"/>
          </a:p>
        </p:txBody>
      </p:sp>
    </p:spTree>
    <p:extLst>
      <p:ext uri="{BB962C8B-B14F-4D97-AF65-F5344CB8AC3E}">
        <p14:creationId xmlns:p14="http://schemas.microsoft.com/office/powerpoint/2010/main" val="663407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62</a:t>
            </a:fld>
            <a:endParaRPr lang="en-US" smtClean="0"/>
          </a:p>
        </p:txBody>
      </p:sp>
    </p:spTree>
    <p:extLst>
      <p:ext uri="{BB962C8B-B14F-4D97-AF65-F5344CB8AC3E}">
        <p14:creationId xmlns:p14="http://schemas.microsoft.com/office/powerpoint/2010/main" val="1401650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63</a:t>
            </a:fld>
            <a:endParaRPr lang="en-US" smtClean="0"/>
          </a:p>
        </p:txBody>
      </p:sp>
    </p:spTree>
    <p:extLst>
      <p:ext uri="{BB962C8B-B14F-4D97-AF65-F5344CB8AC3E}">
        <p14:creationId xmlns:p14="http://schemas.microsoft.com/office/powerpoint/2010/main" val="1480577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64</a:t>
            </a:fld>
            <a:endParaRPr lang="en-US" smtClean="0"/>
          </a:p>
        </p:txBody>
      </p:sp>
    </p:spTree>
    <p:extLst>
      <p:ext uri="{BB962C8B-B14F-4D97-AF65-F5344CB8AC3E}">
        <p14:creationId xmlns:p14="http://schemas.microsoft.com/office/powerpoint/2010/main" val="112798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65</a:t>
            </a:fld>
            <a:endParaRPr lang="en-US" smtClean="0"/>
          </a:p>
        </p:txBody>
      </p:sp>
    </p:spTree>
    <p:extLst>
      <p:ext uri="{BB962C8B-B14F-4D97-AF65-F5344CB8AC3E}">
        <p14:creationId xmlns:p14="http://schemas.microsoft.com/office/powerpoint/2010/main" val="1204702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66</a:t>
            </a:fld>
            <a:endParaRPr lang="en-US" smtClean="0"/>
          </a:p>
        </p:txBody>
      </p:sp>
    </p:spTree>
    <p:extLst>
      <p:ext uri="{BB962C8B-B14F-4D97-AF65-F5344CB8AC3E}">
        <p14:creationId xmlns:p14="http://schemas.microsoft.com/office/powerpoint/2010/main" val="333185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379954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67</a:t>
            </a:fld>
            <a:endParaRPr lang="en-US" smtClean="0"/>
          </a:p>
        </p:txBody>
      </p:sp>
    </p:spTree>
    <p:extLst>
      <p:ext uri="{BB962C8B-B14F-4D97-AF65-F5344CB8AC3E}">
        <p14:creationId xmlns:p14="http://schemas.microsoft.com/office/powerpoint/2010/main" val="2155449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68</a:t>
            </a:fld>
            <a:endParaRPr lang="en-US" smtClean="0"/>
          </a:p>
        </p:txBody>
      </p:sp>
    </p:spTree>
    <p:extLst>
      <p:ext uri="{BB962C8B-B14F-4D97-AF65-F5344CB8AC3E}">
        <p14:creationId xmlns:p14="http://schemas.microsoft.com/office/powerpoint/2010/main" val="3868780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69</a:t>
            </a:fld>
            <a:endParaRPr lang="en-US" smtClean="0"/>
          </a:p>
        </p:txBody>
      </p:sp>
    </p:spTree>
    <p:extLst>
      <p:ext uri="{BB962C8B-B14F-4D97-AF65-F5344CB8AC3E}">
        <p14:creationId xmlns:p14="http://schemas.microsoft.com/office/powerpoint/2010/main" val="1434571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71</a:t>
            </a:fld>
            <a:endParaRPr lang="en-US" smtClean="0"/>
          </a:p>
        </p:txBody>
      </p:sp>
    </p:spTree>
    <p:extLst>
      <p:ext uri="{BB962C8B-B14F-4D97-AF65-F5344CB8AC3E}">
        <p14:creationId xmlns:p14="http://schemas.microsoft.com/office/powerpoint/2010/main" val="4279817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74</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53947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75</a:t>
            </a:fld>
            <a:endParaRPr lang="en-US" smtClean="0"/>
          </a:p>
        </p:txBody>
      </p:sp>
    </p:spTree>
    <p:extLst>
      <p:ext uri="{BB962C8B-B14F-4D97-AF65-F5344CB8AC3E}">
        <p14:creationId xmlns:p14="http://schemas.microsoft.com/office/powerpoint/2010/main" val="2637788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76</a:t>
            </a:fld>
            <a:endParaRPr lang="en-US" smtClean="0"/>
          </a:p>
        </p:txBody>
      </p:sp>
    </p:spTree>
    <p:extLst>
      <p:ext uri="{BB962C8B-B14F-4D97-AF65-F5344CB8AC3E}">
        <p14:creationId xmlns:p14="http://schemas.microsoft.com/office/powerpoint/2010/main" val="1494142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77</a:t>
            </a:fld>
            <a:endParaRPr lang="en-US" smtClean="0"/>
          </a:p>
        </p:txBody>
      </p:sp>
    </p:spTree>
    <p:extLst>
      <p:ext uri="{BB962C8B-B14F-4D97-AF65-F5344CB8AC3E}">
        <p14:creationId xmlns:p14="http://schemas.microsoft.com/office/powerpoint/2010/main" val="2678275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78</a:t>
            </a:fld>
            <a:endParaRPr lang="en-US" smtClean="0"/>
          </a:p>
        </p:txBody>
      </p:sp>
    </p:spTree>
    <p:extLst>
      <p:ext uri="{BB962C8B-B14F-4D97-AF65-F5344CB8AC3E}">
        <p14:creationId xmlns:p14="http://schemas.microsoft.com/office/powerpoint/2010/main" val="3795653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79</a:t>
            </a:fld>
            <a:endParaRPr lang="en-US" smtClean="0"/>
          </a:p>
        </p:txBody>
      </p:sp>
    </p:spTree>
    <p:extLst>
      <p:ext uri="{BB962C8B-B14F-4D97-AF65-F5344CB8AC3E}">
        <p14:creationId xmlns:p14="http://schemas.microsoft.com/office/powerpoint/2010/main" val="253683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313332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80</a:t>
            </a:fld>
            <a:endParaRPr lang="en-US" smtClean="0"/>
          </a:p>
        </p:txBody>
      </p:sp>
    </p:spTree>
    <p:extLst>
      <p:ext uri="{BB962C8B-B14F-4D97-AF65-F5344CB8AC3E}">
        <p14:creationId xmlns:p14="http://schemas.microsoft.com/office/powerpoint/2010/main" val="705552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81</a:t>
            </a:fld>
            <a:endParaRPr lang="en-US" smtClean="0"/>
          </a:p>
        </p:txBody>
      </p:sp>
    </p:spTree>
    <p:extLst>
      <p:ext uri="{BB962C8B-B14F-4D97-AF65-F5344CB8AC3E}">
        <p14:creationId xmlns:p14="http://schemas.microsoft.com/office/powerpoint/2010/main" val="3929439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82</a:t>
            </a:fld>
            <a:endParaRPr lang="en-US" smtClean="0"/>
          </a:p>
        </p:txBody>
      </p:sp>
    </p:spTree>
    <p:extLst>
      <p:ext uri="{BB962C8B-B14F-4D97-AF65-F5344CB8AC3E}">
        <p14:creationId xmlns:p14="http://schemas.microsoft.com/office/powerpoint/2010/main" val="2309755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83</a:t>
            </a:fld>
            <a:endParaRPr lang="en-US" smtClean="0"/>
          </a:p>
        </p:txBody>
      </p:sp>
    </p:spTree>
    <p:extLst>
      <p:ext uri="{BB962C8B-B14F-4D97-AF65-F5344CB8AC3E}">
        <p14:creationId xmlns:p14="http://schemas.microsoft.com/office/powerpoint/2010/main" val="900675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88</a:t>
            </a:fld>
            <a:endParaRPr lang="en-US" smtClean="0"/>
          </a:p>
        </p:txBody>
      </p:sp>
    </p:spTree>
    <p:extLst>
      <p:ext uri="{BB962C8B-B14F-4D97-AF65-F5344CB8AC3E}">
        <p14:creationId xmlns:p14="http://schemas.microsoft.com/office/powerpoint/2010/main" val="1471682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986DAB8C-1B49-4728-8012-01A213B6DF72}" type="slidenum">
              <a:rPr lang="en-US" smtClean="0"/>
              <a:t>89</a:t>
            </a:fld>
            <a:endParaRPr lang="en-US" smtClean="0"/>
          </a:p>
        </p:txBody>
      </p:sp>
    </p:spTree>
    <p:extLst>
      <p:ext uri="{BB962C8B-B14F-4D97-AF65-F5344CB8AC3E}">
        <p14:creationId xmlns:p14="http://schemas.microsoft.com/office/powerpoint/2010/main" val="51243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6924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11</a:t>
            </a:fld>
            <a:endParaRPr lang="en-US" smtClean="0"/>
          </a:p>
        </p:txBody>
      </p:sp>
    </p:spTree>
    <p:extLst>
      <p:ext uri="{BB962C8B-B14F-4D97-AF65-F5344CB8AC3E}">
        <p14:creationId xmlns:p14="http://schemas.microsoft.com/office/powerpoint/2010/main" val="179301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12</a:t>
            </a:fld>
            <a:endParaRPr lang="en-US" smtClean="0"/>
          </a:p>
        </p:txBody>
      </p:sp>
    </p:spTree>
    <p:extLst>
      <p:ext uri="{BB962C8B-B14F-4D97-AF65-F5344CB8AC3E}">
        <p14:creationId xmlns:p14="http://schemas.microsoft.com/office/powerpoint/2010/main" val="336384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egezondheid.be/hom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t>25/01/2019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4C242A18-EC12-4F37-9DE3-9352234277D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25/01/2019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r-FR" smtClean="0"/>
              <a:t>25/01/2019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3786" y="130704"/>
            <a:ext cx="8593014" cy="664058"/>
          </a:xfrm>
        </p:spPr>
        <p:txBody>
          <a:bodyPr/>
          <a:lstStyle>
            <a:lvl1pPr algn="l">
              <a:defRPr b="0">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93786" y="794763"/>
            <a:ext cx="8593015" cy="5372149"/>
          </a:xfrm>
        </p:spPr>
        <p:txBody>
          <a:bodyPr>
            <a:normAutofit/>
          </a:bodyPr>
          <a:lstStyle>
            <a:lvl1pPr marL="316531" indent="-316531">
              <a:buFont typeface="Wingdings" panose="05000000000000000000" pitchFamily="2" charset="2"/>
              <a:buChar char="Ø"/>
              <a:defRPr sz="1662"/>
            </a:lvl1pPr>
            <a:lvl2pPr marL="685817" indent="-263776">
              <a:buFont typeface="Wingdings" panose="05000000000000000000" pitchFamily="2" charset="2"/>
              <a:buChar char="Ø"/>
              <a:defRPr sz="1477"/>
            </a:lvl2pPr>
            <a:lvl3pPr marL="1055103" indent="-211021">
              <a:buFont typeface="Wingdings" panose="05000000000000000000" pitchFamily="2" charset="2"/>
              <a:buChar char="Ø"/>
              <a:defRPr sz="1292"/>
            </a:lvl3pPr>
            <a:lvl4pPr marL="1477145" indent="-211021">
              <a:buFont typeface="Wingdings" panose="05000000000000000000" pitchFamily="2" charset="2"/>
              <a:buChar char="Ø"/>
              <a:defRPr sz="1108"/>
            </a:lvl4pPr>
            <a:lvl5pPr marL="1899186" indent="-211021">
              <a:buFont typeface="Wingdings" panose="05000000000000000000" pitchFamily="2" charset="2"/>
              <a:buChar char="Ø"/>
              <a:defRPr sz="1015"/>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8213971" y="6604000"/>
            <a:ext cx="472830" cy="236013"/>
          </a:xfrm>
          <a:prstGeom prst="rect">
            <a:avLst/>
          </a:prstGeom>
        </p:spPr>
        <p:txBody>
          <a:bodyPr/>
          <a:lstStyle>
            <a:lvl1pPr>
              <a:defRPr sz="923"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2678" y="6432069"/>
            <a:ext cx="1672002" cy="414820"/>
          </a:xfrm>
          <a:prstGeom prst="rect">
            <a:avLst/>
          </a:prstGeom>
          <a:noFill/>
        </p:spPr>
      </p:pic>
    </p:spTree>
    <p:extLst>
      <p:ext uri="{BB962C8B-B14F-4D97-AF65-F5344CB8AC3E}">
        <p14:creationId xmlns:p14="http://schemas.microsoft.com/office/powerpoint/2010/main" val="20827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indent="-182880">
              <a:buClr>
                <a:srgbClr val="087670"/>
              </a:buClr>
              <a:buFont typeface="Arial" panose="020B0604020202020204" pitchFamily="34" charset="0"/>
              <a:buChar char="•"/>
              <a:defRPr/>
            </a:lvl1pPr>
            <a:lvl2pPr>
              <a:buClr>
                <a:srgbClr val="087670"/>
              </a:buClr>
              <a:defRPr/>
            </a:lvl2pPr>
            <a:lvl3pPr>
              <a:buClr>
                <a:srgbClr val="087670"/>
              </a:buClr>
              <a:defRPr/>
            </a:lvl3pPr>
            <a:lvl4pPr>
              <a:buClr>
                <a:srgbClr val="087670"/>
              </a:buClr>
              <a:defRPr/>
            </a:lvl4pPr>
            <a:lvl5pPr>
              <a:buClr>
                <a:srgbClr val="08767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r-FR" smtClean="0"/>
              <a:t>25/01/2019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876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25/01/2019</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r-FR" smtClean="0"/>
              <a:t>25/01/2019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r-FR" smtClean="0"/>
              <a:t>25/01/2019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42A18-EC12-4F37-9DE3-9352234277D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t>25/01/2019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25/01/2019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25/01/2019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25/01/2019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rgbClr val="087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fr-FR" smtClean="0"/>
              <a:t>25/01/2019</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0">
                <a:solidFill>
                  <a:srgbClr val="FFFFFF"/>
                </a:solidFill>
              </a:defRPr>
            </a:lvl1pPr>
          </a:lstStyle>
          <a:p>
            <a:fld id="{4C242A18-EC12-4F37-9DE3-9352234277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defTabSz="914400" rtl="0" eaLnBrk="1" latinLnBrk="0" hangingPunct="1">
        <a:spcBef>
          <a:spcPct val="0"/>
        </a:spcBef>
        <a:buNone/>
        <a:defRPr sz="4000" kern="1200" spc="-100" baseline="0">
          <a:solidFill>
            <a:srgbClr val="08767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healthbelgium.b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800" b="1" cap="none" dirty="0" smtClean="0">
                <a:solidFill>
                  <a:srgbClr val="087670"/>
                </a:solidFill>
              </a:rPr>
              <a:t>eHealth-</a:t>
            </a:r>
            <a:r>
              <a:rPr lang="fr-BE" sz="4800" b="1" cap="none" dirty="0" err="1" smtClean="0">
                <a:solidFill>
                  <a:srgbClr val="087670"/>
                </a:solidFill>
              </a:rPr>
              <a:t>platform</a:t>
            </a:r>
            <a:r>
              <a:rPr lang="fr-BE" sz="4800" b="1" cap="none" dirty="0" smtClean="0"/>
              <a:t/>
            </a:r>
            <a:br>
              <a:rPr lang="fr-BE" sz="4800" b="1" cap="none" dirty="0" smtClean="0"/>
            </a:br>
            <a:r>
              <a:rPr lang="fr-BE" sz="4800" b="1" cap="none" dirty="0" smtClean="0">
                <a:solidFill>
                  <a:srgbClr val="C00000"/>
                </a:solidFill>
              </a:rPr>
              <a:t>Balans </a:t>
            </a:r>
            <a:r>
              <a:rPr lang="fr-BE" sz="4800" b="1" cap="none" dirty="0" err="1" smtClean="0">
                <a:solidFill>
                  <a:srgbClr val="C00000"/>
                </a:solidFill>
              </a:rPr>
              <a:t>voor</a:t>
            </a:r>
            <a:r>
              <a:rPr lang="fr-BE" sz="4800" b="1" cap="none" dirty="0" smtClean="0">
                <a:solidFill>
                  <a:srgbClr val="C00000"/>
                </a:solidFill>
              </a:rPr>
              <a:t> 2018 &amp; </a:t>
            </a:r>
            <a:r>
              <a:rPr lang="fr-BE" sz="4800" b="1" cap="none" dirty="0" err="1" smtClean="0">
                <a:solidFill>
                  <a:srgbClr val="C00000"/>
                </a:solidFill>
              </a:rPr>
              <a:t>perspectieven</a:t>
            </a:r>
            <a:r>
              <a:rPr lang="fr-BE" sz="4800" b="1" cap="none" dirty="0" smtClean="0">
                <a:solidFill>
                  <a:srgbClr val="C00000"/>
                </a:solidFill>
              </a:rPr>
              <a:t> </a:t>
            </a:r>
            <a:r>
              <a:rPr lang="fr-BE" sz="4800" b="1" cap="none" dirty="0" err="1" smtClean="0">
                <a:solidFill>
                  <a:srgbClr val="C00000"/>
                </a:solidFill>
              </a:rPr>
              <a:t>voor</a:t>
            </a:r>
            <a:r>
              <a:rPr lang="fr-BE" sz="4800" b="1" cap="none" dirty="0" smtClean="0">
                <a:solidFill>
                  <a:srgbClr val="C00000"/>
                </a:solidFill>
              </a:rPr>
              <a:t> 2019</a:t>
            </a:r>
            <a:endParaRPr lang="fr-BE" sz="4800" b="1" cap="none" dirty="0">
              <a:solidFill>
                <a:srgbClr val="C00000"/>
              </a:solidFill>
            </a:endParaRPr>
          </a:p>
        </p:txBody>
      </p:sp>
      <p:sp>
        <p:nvSpPr>
          <p:cNvPr id="3" name="Subtitle 2"/>
          <p:cNvSpPr>
            <a:spLocks noGrp="1"/>
          </p:cNvSpPr>
          <p:nvPr>
            <p:ph type="subTitle" idx="1"/>
          </p:nvPr>
        </p:nvSpPr>
        <p:spPr/>
        <p:txBody>
          <a:bodyPr/>
          <a:lstStyle/>
          <a:p>
            <a:r>
              <a:rPr lang="fr-BE" dirty="0" smtClean="0"/>
              <a:t>Interne </a:t>
            </a:r>
            <a:r>
              <a:rPr lang="fr-BE" dirty="0" err="1" smtClean="0"/>
              <a:t>presentatie</a:t>
            </a:r>
            <a:r>
              <a:rPr lang="fr-BE" dirty="0" smtClean="0"/>
              <a:t> </a:t>
            </a:r>
            <a:r>
              <a:rPr lang="fr-BE" dirty="0" err="1" smtClean="0"/>
              <a:t>voor</a:t>
            </a:r>
            <a:r>
              <a:rPr lang="fr-BE" dirty="0" smtClean="0"/>
              <a:t> de </a:t>
            </a:r>
            <a:r>
              <a:rPr lang="fr-BE" dirty="0" err="1" smtClean="0"/>
              <a:t>medewerkers</a:t>
            </a:r>
            <a:r>
              <a:rPr lang="fr-BE" dirty="0" smtClean="0"/>
              <a:t> van het </a:t>
            </a:r>
            <a:r>
              <a:rPr lang="fr-BE" dirty="0" smtClean="0">
                <a:solidFill>
                  <a:srgbClr val="087670"/>
                </a:solidFill>
              </a:rPr>
              <a:t>eHealth</a:t>
            </a:r>
            <a:r>
              <a:rPr lang="fr-BE" dirty="0" smtClean="0"/>
              <a:t>-</a:t>
            </a:r>
            <a:r>
              <a:rPr lang="fr-BE" dirty="0" err="1" smtClean="0"/>
              <a:t>platform</a:t>
            </a:r>
            <a:r>
              <a:rPr lang="fr-BE" dirty="0" smtClean="0">
                <a:solidFill>
                  <a:srgbClr val="087670"/>
                </a:solidFill>
              </a:rPr>
              <a:t> </a:t>
            </a:r>
          </a:p>
          <a:p>
            <a:endParaRPr lang="fr-BE" sz="1200" dirty="0" smtClean="0"/>
          </a:p>
          <a:p>
            <a:r>
              <a:rPr lang="fr-BE" sz="2000" dirty="0" smtClean="0"/>
              <a:t>25/01/2019</a:t>
            </a:r>
            <a:endParaRPr lang="fr-BE"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456" y="5429660"/>
            <a:ext cx="2330976" cy="10029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5517232"/>
            <a:ext cx="2958976" cy="887693"/>
          </a:xfrm>
          <a:prstGeom prst="rect">
            <a:avLst/>
          </a:prstGeom>
        </p:spPr>
      </p:pic>
    </p:spTree>
    <p:extLst>
      <p:ext uri="{BB962C8B-B14F-4D97-AF65-F5344CB8AC3E}">
        <p14:creationId xmlns:p14="http://schemas.microsoft.com/office/powerpoint/2010/main" val="27645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4099" name="Rectangle 3"/>
          <p:cNvSpPr>
            <a:spLocks noGrp="1" noChangeArrowheads="1"/>
          </p:cNvSpPr>
          <p:nvPr>
            <p:ph idx="1"/>
          </p:nvPr>
        </p:nvSpPr>
        <p:spPr/>
        <p:txBody>
          <a:bodyPr/>
          <a:lstStyle/>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10"/>
          </p:nvPr>
        </p:nvSpPr>
        <p:spPr>
          <a:xfrm>
            <a:off x="457200" y="19050"/>
            <a:ext cx="2895600" cy="328613"/>
          </a:xfrm>
        </p:spPr>
        <p:txBody>
          <a:bodyPr/>
          <a:lstStyle/>
          <a:p>
            <a:r>
              <a:rPr lang="fr-FR" smtClean="0"/>
              <a:t>25/01/2019</a:t>
            </a:r>
            <a:endParaRPr lang="fr-BE"/>
          </a:p>
        </p:txBody>
      </p:sp>
      <p:sp>
        <p:nvSpPr>
          <p:cNvPr id="4" name="Slide Number Placeholder 3"/>
          <p:cNvSpPr>
            <a:spLocks noGrp="1"/>
          </p:cNvSpPr>
          <p:nvPr>
            <p:ph type="sldNum" sz="quarter" idx="12"/>
          </p:nvPr>
        </p:nvSpPr>
        <p:spPr>
          <a:xfrm>
            <a:off x="7620000" y="19050"/>
            <a:ext cx="1066800" cy="328613"/>
          </a:xfrm>
        </p:spPr>
        <p:txBody>
          <a:bodyPr/>
          <a:lstStyle/>
          <a:p>
            <a:r>
              <a:rPr lang="fr-BE" dirty="0" smtClean="0"/>
              <a:t> </a:t>
            </a:r>
            <a:fld id="{30A9230E-FFBB-4CCB-ABD7-198084EDE768}" type="slidenum">
              <a:rPr lang="fr-BE" smtClean="0"/>
              <a:pPr/>
              <a:t>10</a:t>
            </a:fld>
            <a:r>
              <a:rPr lang="fr-BE" dirty="0" smtClean="0"/>
              <a:t> </a:t>
            </a:r>
            <a:endParaRPr lang="fr-BE" dirty="0"/>
          </a:p>
        </p:txBody>
      </p:sp>
      <p:pic>
        <p:nvPicPr>
          <p:cNvPr id="3" name="Picture 2"/>
          <p:cNvPicPr>
            <a:picLocks noChangeAspect="1"/>
          </p:cNvPicPr>
          <p:nvPr/>
        </p:nvPicPr>
        <p:blipFill>
          <a:blip r:embed="rId3"/>
          <a:stretch>
            <a:fillRect/>
          </a:stretch>
        </p:blipFill>
        <p:spPr>
          <a:xfrm>
            <a:off x="827584" y="1700808"/>
            <a:ext cx="7427656" cy="4464496"/>
          </a:xfrm>
          <a:prstGeom prst="rect">
            <a:avLst/>
          </a:prstGeom>
        </p:spPr>
      </p:pic>
    </p:spTree>
    <p:extLst>
      <p:ext uri="{BB962C8B-B14F-4D97-AF65-F5344CB8AC3E}">
        <p14:creationId xmlns:p14="http://schemas.microsoft.com/office/powerpoint/2010/main" val="231143898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Actiepunt</a:t>
            </a:r>
            <a:r>
              <a:rPr lang="fr-BE" dirty="0" smtClean="0"/>
              <a:t> 5: Hubs &amp; </a:t>
            </a:r>
            <a:r>
              <a:rPr lang="fr-BE" dirty="0" err="1" smtClean="0"/>
              <a:t>Metahub</a:t>
            </a:r>
            <a:endParaRPr lang="fr-BE" dirty="0"/>
          </a:p>
        </p:txBody>
      </p:sp>
      <p:sp>
        <p:nvSpPr>
          <p:cNvPr id="3" name="Content Placeholder 2"/>
          <p:cNvSpPr>
            <a:spLocks noGrp="1"/>
          </p:cNvSpPr>
          <p:nvPr>
            <p:ph idx="1"/>
          </p:nvPr>
        </p:nvSpPr>
        <p:spPr/>
        <p:txBody>
          <a:bodyPr>
            <a:normAutofit/>
          </a:bodyPr>
          <a:lstStyle/>
          <a:p>
            <a:endParaRPr lang="fr-BE" dirty="0" smtClean="0"/>
          </a:p>
          <a:p>
            <a:r>
              <a:rPr lang="fr-BE" dirty="0" err="1" smtClean="0"/>
              <a:t>Systeem</a:t>
            </a:r>
            <a:r>
              <a:rPr lang="fr-BE" dirty="0" smtClean="0"/>
              <a:t> </a:t>
            </a:r>
            <a:r>
              <a:rPr lang="fr-BE" dirty="0" err="1" smtClean="0"/>
              <a:t>operationeel</a:t>
            </a:r>
            <a:r>
              <a:rPr lang="fr-BE" dirty="0" smtClean="0"/>
              <a:t> &gt; </a:t>
            </a:r>
            <a:r>
              <a:rPr lang="fr-BE" dirty="0" err="1" smtClean="0"/>
              <a:t>effectief</a:t>
            </a:r>
            <a:r>
              <a:rPr lang="fr-BE" dirty="0" smtClean="0"/>
              <a:t> </a:t>
            </a:r>
            <a:r>
              <a:rPr lang="fr-BE" dirty="0" err="1" smtClean="0"/>
              <a:t>gebruik</a:t>
            </a:r>
            <a:endParaRPr lang="fr-BE" dirty="0" smtClean="0"/>
          </a:p>
          <a:p>
            <a:endParaRPr lang="fr-BE" dirty="0" smtClean="0"/>
          </a:p>
          <a:p>
            <a:pPr lvl="1"/>
            <a:r>
              <a:rPr lang="fr-BE" dirty="0" smtClean="0"/>
              <a:t>permanente </a:t>
            </a:r>
            <a:r>
              <a:rPr lang="fr-BE" dirty="0" err="1" smtClean="0"/>
              <a:t>ondersteuning</a:t>
            </a:r>
            <a:r>
              <a:rPr lang="fr-BE" dirty="0" smtClean="0"/>
              <a:t> om de </a:t>
            </a:r>
            <a:r>
              <a:rPr lang="fr-BE" dirty="0" err="1" smtClean="0"/>
              <a:t>registratie</a:t>
            </a:r>
            <a:r>
              <a:rPr lang="fr-BE" dirty="0" smtClean="0"/>
              <a:t> van de </a:t>
            </a:r>
            <a:r>
              <a:rPr lang="fr-BE" dirty="0" err="1" smtClean="0"/>
              <a:t>toestemmingen</a:t>
            </a:r>
            <a:r>
              <a:rPr lang="fr-BE" dirty="0" smtClean="0"/>
              <a:t> </a:t>
            </a:r>
            <a:r>
              <a:rPr lang="fr-BE" dirty="0" err="1" smtClean="0"/>
              <a:t>aan</a:t>
            </a:r>
            <a:r>
              <a:rPr lang="fr-BE" dirty="0" smtClean="0"/>
              <a:t> te </a:t>
            </a:r>
            <a:r>
              <a:rPr lang="fr-BE" dirty="0" err="1" smtClean="0"/>
              <a:t>moedigen</a:t>
            </a:r>
            <a:endParaRPr lang="fr-BE" dirty="0" smtClean="0"/>
          </a:p>
          <a:p>
            <a:pPr lvl="1"/>
            <a:endParaRPr lang="fr-BE" dirty="0" smtClean="0"/>
          </a:p>
          <a:p>
            <a:pPr lvl="1"/>
            <a:r>
              <a:rPr lang="fr-BE" b="1" dirty="0" smtClean="0"/>
              <a:t>7.946.701 </a:t>
            </a:r>
            <a:r>
              <a:rPr lang="fr-BE" b="1" dirty="0" err="1" smtClean="0"/>
              <a:t>toestemmingen</a:t>
            </a:r>
            <a:r>
              <a:rPr lang="fr-BE" b="1" dirty="0" smtClean="0"/>
              <a:t> op 31/12/2018</a:t>
            </a:r>
          </a:p>
          <a:p>
            <a:pPr lvl="1"/>
            <a:endParaRPr lang="fr-BE" b="1" dirty="0" smtClean="0"/>
          </a:p>
          <a:p>
            <a:pPr lvl="1"/>
            <a:r>
              <a:rPr lang="fr-BE" b="1" dirty="0" smtClean="0"/>
              <a:t>8.019.683 </a:t>
            </a:r>
            <a:r>
              <a:rPr lang="fr-BE" b="1" dirty="0" err="1"/>
              <a:t>toestemmingen</a:t>
            </a:r>
            <a:r>
              <a:rPr lang="fr-BE" b="1" dirty="0"/>
              <a:t> op </a:t>
            </a:r>
            <a:r>
              <a:rPr lang="fr-BE" b="1" dirty="0" smtClean="0"/>
              <a:t>21/01/2019</a:t>
            </a:r>
          </a:p>
          <a:p>
            <a:pPr lvl="2"/>
            <a:endParaRPr lang="fr-BE" b="1" dirty="0" smtClean="0"/>
          </a:p>
          <a:p>
            <a:pPr lvl="2"/>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11</a:t>
            </a:fld>
            <a:endParaRPr lang="en-US" smtClean="0"/>
          </a:p>
        </p:txBody>
      </p:sp>
    </p:spTree>
    <p:extLst>
      <p:ext uri="{BB962C8B-B14F-4D97-AF65-F5344CB8AC3E}">
        <p14:creationId xmlns:p14="http://schemas.microsoft.com/office/powerpoint/2010/main" val="117233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Actiepunt</a:t>
            </a:r>
            <a:r>
              <a:rPr lang="fr-BE" dirty="0" smtClean="0"/>
              <a:t> 5: Hubs &amp; </a:t>
            </a:r>
            <a:r>
              <a:rPr lang="fr-BE" dirty="0" err="1" smtClean="0"/>
              <a:t>Metahub</a:t>
            </a:r>
            <a:endParaRPr lang="fr-BE" dirty="0"/>
          </a:p>
        </p:txBody>
      </p:sp>
      <p:sp>
        <p:nvSpPr>
          <p:cNvPr id="3" name="Content Placeholder 2"/>
          <p:cNvSpPr>
            <a:spLocks noGrp="1"/>
          </p:cNvSpPr>
          <p:nvPr>
            <p:ph idx="1"/>
          </p:nvPr>
        </p:nvSpPr>
        <p:spPr/>
        <p:txBody>
          <a:bodyPr>
            <a:normAutofit/>
          </a:bodyPr>
          <a:lstStyle/>
          <a:p>
            <a:pPr lvl="2"/>
            <a:endParaRPr lang="fr-BE" b="1" dirty="0" smtClean="0">
              <a:solidFill>
                <a:srgbClr val="FF0000"/>
              </a:solidFill>
            </a:endParaRPr>
          </a:p>
          <a:p>
            <a:pPr lvl="2"/>
            <a:endParaRPr lang="fr-BE" b="1" dirty="0" smtClean="0"/>
          </a:p>
          <a:p>
            <a:pPr lvl="2"/>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12</a:t>
            </a:fld>
            <a:endParaRPr lang="en-US" smtClean="0"/>
          </a:p>
        </p:txBody>
      </p:sp>
      <p:pic>
        <p:nvPicPr>
          <p:cNvPr id="6" name="Picture 5"/>
          <p:cNvPicPr>
            <a:picLocks noChangeAspect="1"/>
          </p:cNvPicPr>
          <p:nvPr/>
        </p:nvPicPr>
        <p:blipFill>
          <a:blip r:embed="rId3"/>
          <a:stretch>
            <a:fillRect/>
          </a:stretch>
        </p:blipFill>
        <p:spPr>
          <a:xfrm>
            <a:off x="1331640" y="1916832"/>
            <a:ext cx="6592819" cy="4292898"/>
          </a:xfrm>
          <a:prstGeom prst="rect">
            <a:avLst/>
          </a:prstGeom>
        </p:spPr>
      </p:pic>
    </p:spTree>
    <p:extLst>
      <p:ext uri="{BB962C8B-B14F-4D97-AF65-F5344CB8AC3E}">
        <p14:creationId xmlns:p14="http://schemas.microsoft.com/office/powerpoint/2010/main" val="380701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fontAlgn="base">
              <a:spcBef>
                <a:spcPct val="0"/>
              </a:spcBef>
              <a:spcAft>
                <a:spcPct val="0"/>
              </a:spcAft>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13</a:t>
            </a:fld>
            <a:endParaRPr lang="fr-BE"/>
          </a:p>
        </p:txBody>
      </p:sp>
      <p:graphicFrame>
        <p:nvGraphicFramePr>
          <p:cNvPr id="7" name="Chart 6"/>
          <p:cNvGraphicFramePr>
            <a:graphicFrameLocks noGrp="1" noChangeAspect="1"/>
          </p:cNvGraphicFramePr>
          <p:nvPr>
            <p:extLst>
              <p:ext uri="{D42A27DB-BD31-4B8C-83A1-F6EECF244321}">
                <p14:modId xmlns:p14="http://schemas.microsoft.com/office/powerpoint/2010/main" val="4251001158"/>
              </p:ext>
            </p:extLst>
          </p:nvPr>
        </p:nvGraphicFramePr>
        <p:xfrm>
          <a:off x="1259632" y="1844824"/>
          <a:ext cx="6854688" cy="4824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992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fontAlgn="base">
              <a:spcBef>
                <a:spcPct val="0"/>
              </a:spcBef>
              <a:spcAft>
                <a:spcPct val="0"/>
              </a:spcAft>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14</a:t>
            </a:fld>
            <a:endParaRPr lang="fr-BE"/>
          </a:p>
        </p:txBody>
      </p:sp>
      <p:graphicFrame>
        <p:nvGraphicFramePr>
          <p:cNvPr id="5" name="Chart 4"/>
          <p:cNvGraphicFramePr>
            <a:graphicFrameLocks noGrp="1" noChangeAspect="1"/>
          </p:cNvGraphicFramePr>
          <p:nvPr>
            <p:extLst>
              <p:ext uri="{D42A27DB-BD31-4B8C-83A1-F6EECF244321}">
                <p14:modId xmlns:p14="http://schemas.microsoft.com/office/powerpoint/2010/main" val="674255445"/>
              </p:ext>
            </p:extLst>
          </p:nvPr>
        </p:nvGraphicFramePr>
        <p:xfrm>
          <a:off x="1043608" y="1772816"/>
          <a:ext cx="7094753" cy="4636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1317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fontAlgn="base">
              <a:spcBef>
                <a:spcPct val="0"/>
              </a:spcBef>
              <a:spcAft>
                <a:spcPct val="0"/>
              </a:spcAft>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15</a:t>
            </a:fld>
            <a:endParaRPr lang="fr-BE"/>
          </a:p>
        </p:txBody>
      </p:sp>
      <p:graphicFrame>
        <p:nvGraphicFramePr>
          <p:cNvPr id="7" name="Chart 6"/>
          <p:cNvGraphicFramePr>
            <a:graphicFrameLocks noGrp="1" noChangeAspect="1"/>
          </p:cNvGraphicFramePr>
          <p:nvPr>
            <p:extLst>
              <p:ext uri="{D42A27DB-BD31-4B8C-83A1-F6EECF244321}">
                <p14:modId xmlns:p14="http://schemas.microsoft.com/office/powerpoint/2010/main" val="1534365006"/>
              </p:ext>
            </p:extLst>
          </p:nvPr>
        </p:nvGraphicFramePr>
        <p:xfrm>
          <a:off x="611560" y="1556792"/>
          <a:ext cx="7879429" cy="514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044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16</a:t>
            </a:fld>
            <a:endParaRPr lang="fr-BE"/>
          </a:p>
        </p:txBody>
      </p:sp>
      <p:graphicFrame>
        <p:nvGraphicFramePr>
          <p:cNvPr id="5" name="Chart 4"/>
          <p:cNvGraphicFramePr>
            <a:graphicFrameLocks noGrp="1" noChangeAspect="1"/>
          </p:cNvGraphicFramePr>
          <p:nvPr>
            <p:extLst>
              <p:ext uri="{D42A27DB-BD31-4B8C-83A1-F6EECF244321}">
                <p14:modId xmlns:p14="http://schemas.microsoft.com/office/powerpoint/2010/main" val="1837311972"/>
              </p:ext>
            </p:extLst>
          </p:nvPr>
        </p:nvGraphicFramePr>
        <p:xfrm>
          <a:off x="827584" y="1484784"/>
          <a:ext cx="7511981" cy="490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103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fontAlgn="base">
              <a:spcBef>
                <a:spcPct val="0"/>
              </a:spcBef>
              <a:spcAft>
                <a:spcPct val="0"/>
              </a:spcAft>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17</a:t>
            </a:fld>
            <a:endParaRPr lang="fr-BE"/>
          </a:p>
        </p:txBody>
      </p:sp>
      <p:graphicFrame>
        <p:nvGraphicFramePr>
          <p:cNvPr id="6" name="Chart 5"/>
          <p:cNvGraphicFramePr>
            <a:graphicFrameLocks noGrp="1" noChangeAspect="1"/>
          </p:cNvGraphicFramePr>
          <p:nvPr>
            <p:extLst>
              <p:ext uri="{D42A27DB-BD31-4B8C-83A1-F6EECF244321}">
                <p14:modId xmlns:p14="http://schemas.microsoft.com/office/powerpoint/2010/main" val="4210469215"/>
              </p:ext>
            </p:extLst>
          </p:nvPr>
        </p:nvGraphicFramePr>
        <p:xfrm>
          <a:off x="827584" y="1556792"/>
          <a:ext cx="7543394" cy="4930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33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a:t>Actiepunt</a:t>
            </a:r>
            <a:r>
              <a:rPr lang="fr-BE" dirty="0"/>
              <a:t> 5: Hubs &amp; </a:t>
            </a:r>
            <a:r>
              <a:rPr lang="fr-BE" dirty="0" err="1"/>
              <a:t>Metahub</a:t>
            </a:r>
            <a:endParaRPr lang="fr-BE" dirty="0"/>
          </a:p>
        </p:txBody>
      </p:sp>
      <p:sp>
        <p:nvSpPr>
          <p:cNvPr id="2" name="Date Placeholder 1"/>
          <p:cNvSpPr>
            <a:spLocks noGrp="1"/>
          </p:cNvSpPr>
          <p:nvPr>
            <p:ph type="dt" sz="half" idx="10"/>
          </p:nvPr>
        </p:nvSpPr>
        <p:spPr/>
        <p:txBody>
          <a:bodyPr/>
          <a:lstStyle/>
          <a:p>
            <a:pPr fontAlgn="base">
              <a:spcBef>
                <a:spcPct val="0"/>
              </a:spcBef>
              <a:spcAft>
                <a:spcPct val="0"/>
              </a:spcAft>
              <a:defRPr/>
            </a:pPr>
            <a:r>
              <a:rPr lang="fr-FR" altLang="en-US" smtClean="0">
                <a:solidFill>
                  <a:schemeClr val="bg1"/>
                </a:solidFill>
              </a:rPr>
              <a:t>25/01/2019</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18</a:t>
            </a:fld>
            <a:endParaRPr lang="fr-BE"/>
          </a:p>
        </p:txBody>
      </p:sp>
      <p:graphicFrame>
        <p:nvGraphicFramePr>
          <p:cNvPr id="5" name="Chart 4"/>
          <p:cNvGraphicFramePr>
            <a:graphicFrameLocks noGrp="1" noChangeAspect="1"/>
          </p:cNvGraphicFramePr>
          <p:nvPr>
            <p:extLst>
              <p:ext uri="{D42A27DB-BD31-4B8C-83A1-F6EECF244321}">
                <p14:modId xmlns:p14="http://schemas.microsoft.com/office/powerpoint/2010/main" val="1637211217"/>
              </p:ext>
            </p:extLst>
          </p:nvPr>
        </p:nvGraphicFramePr>
        <p:xfrm>
          <a:off x="971600" y="1628800"/>
          <a:ext cx="7473154" cy="4880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4190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Actiepunt 13: Standaarden &amp; terminologie</a:t>
            </a:r>
            <a:endParaRPr lang="fr-BE"/>
          </a:p>
        </p:txBody>
      </p:sp>
      <p:sp>
        <p:nvSpPr>
          <p:cNvPr id="3" name="Content Placeholder 2"/>
          <p:cNvSpPr>
            <a:spLocks noGrp="1"/>
          </p:cNvSpPr>
          <p:nvPr>
            <p:ph idx="1"/>
          </p:nvPr>
        </p:nvSpPr>
        <p:spPr>
          <a:xfrm>
            <a:off x="457200" y="1600200"/>
            <a:ext cx="8435280" cy="4876800"/>
          </a:xfrm>
        </p:spPr>
        <p:txBody>
          <a:bodyPr>
            <a:normAutofit/>
          </a:bodyPr>
          <a:lstStyle/>
          <a:p>
            <a:r>
              <a:rPr lang="fr-BE" dirty="0" err="1"/>
              <a:t>D</a:t>
            </a:r>
            <a:r>
              <a:rPr lang="fr-BE" dirty="0" err="1" smtClean="0"/>
              <a:t>oor</a:t>
            </a:r>
            <a:r>
              <a:rPr lang="fr-BE" dirty="0" smtClean="0"/>
              <a:t> </a:t>
            </a:r>
            <a:r>
              <a:rPr lang="fr-BE" dirty="0" err="1" smtClean="0"/>
              <a:t>gestandaardiseerde</a:t>
            </a:r>
            <a:r>
              <a:rPr lang="fr-BE" dirty="0" smtClean="0"/>
              <a:t> </a:t>
            </a:r>
            <a:r>
              <a:rPr lang="fr-BE" dirty="0" err="1" smtClean="0"/>
              <a:t>inhoudelijke</a:t>
            </a:r>
            <a:r>
              <a:rPr lang="fr-BE" dirty="0" smtClean="0"/>
              <a:t> </a:t>
            </a:r>
            <a:r>
              <a:rPr lang="fr-BE" dirty="0" err="1" smtClean="0"/>
              <a:t>concepten</a:t>
            </a:r>
            <a:r>
              <a:rPr lang="fr-BE" dirty="0" smtClean="0"/>
              <a:t>, </a:t>
            </a:r>
            <a:r>
              <a:rPr lang="fr-BE" dirty="0" err="1" smtClean="0"/>
              <a:t>een</a:t>
            </a:r>
            <a:r>
              <a:rPr lang="fr-BE" dirty="0" smtClean="0"/>
              <a:t> </a:t>
            </a:r>
            <a:r>
              <a:rPr lang="fr-BE" dirty="0" err="1" smtClean="0"/>
              <a:t>gemeenschappelijke</a:t>
            </a:r>
            <a:r>
              <a:rPr lang="fr-BE" dirty="0" smtClean="0"/>
              <a:t> terminologie (FOD) en </a:t>
            </a:r>
            <a:r>
              <a:rPr lang="fr-BE" dirty="0" err="1" smtClean="0"/>
              <a:t>een</a:t>
            </a:r>
            <a:r>
              <a:rPr lang="fr-BE" dirty="0" smtClean="0"/>
              <a:t> </a:t>
            </a:r>
            <a:r>
              <a:rPr lang="fr-BE" dirty="0" err="1" smtClean="0"/>
              <a:t>gestandaardiseerde</a:t>
            </a:r>
            <a:r>
              <a:rPr lang="fr-BE" dirty="0" smtClean="0"/>
              <a:t> </a:t>
            </a:r>
            <a:r>
              <a:rPr lang="fr-BE" dirty="0" err="1" smtClean="0"/>
              <a:t>architectuur</a:t>
            </a:r>
            <a:r>
              <a:rPr lang="fr-BE" dirty="0" smtClean="0"/>
              <a:t> de </a:t>
            </a:r>
            <a:r>
              <a:rPr lang="fr-BE" dirty="0" err="1" smtClean="0"/>
              <a:t>kwaliteit</a:t>
            </a:r>
            <a:r>
              <a:rPr lang="fr-BE" dirty="0" smtClean="0"/>
              <a:t> van </a:t>
            </a:r>
            <a:r>
              <a:rPr lang="fr-BE" dirty="0" err="1" smtClean="0"/>
              <a:t>gegevensuitwisseling</a:t>
            </a:r>
            <a:r>
              <a:rPr lang="fr-BE" dirty="0" smtClean="0"/>
              <a:t> </a:t>
            </a:r>
            <a:r>
              <a:rPr lang="fr-BE" dirty="0" err="1" smtClean="0"/>
              <a:t>verhogen</a:t>
            </a:r>
            <a:endParaRPr lang="fr-BE" dirty="0" smtClean="0"/>
          </a:p>
          <a:p>
            <a:endParaRPr lang="fr-BE" dirty="0" smtClean="0"/>
          </a:p>
          <a:p>
            <a:r>
              <a:rPr lang="fr-BE" dirty="0" err="1" smtClean="0"/>
              <a:t>Doelstellingen</a:t>
            </a:r>
            <a:r>
              <a:rPr lang="fr-BE" dirty="0" smtClean="0"/>
              <a:t> 2019 (FOD </a:t>
            </a:r>
            <a:r>
              <a:rPr lang="fr-BE" dirty="0" err="1" smtClean="0"/>
              <a:t>Volksgezondheid</a:t>
            </a:r>
            <a:r>
              <a:rPr lang="fr-BE" dirty="0" smtClean="0"/>
              <a:t>)</a:t>
            </a:r>
          </a:p>
          <a:p>
            <a:pPr lvl="1"/>
            <a:r>
              <a:rPr lang="fr-BE" dirty="0" err="1" smtClean="0"/>
              <a:t>eenduidige</a:t>
            </a:r>
            <a:r>
              <a:rPr lang="fr-BE" dirty="0" smtClean="0"/>
              <a:t> </a:t>
            </a:r>
            <a:r>
              <a:rPr lang="fr-BE" dirty="0" err="1" smtClean="0"/>
              <a:t>informatie</a:t>
            </a:r>
            <a:r>
              <a:rPr lang="fr-BE" dirty="0" smtClean="0"/>
              <a:t> in het EPD</a:t>
            </a:r>
          </a:p>
          <a:p>
            <a:pPr lvl="1"/>
            <a:r>
              <a:rPr lang="fr-BE" dirty="0" smtClean="0"/>
              <a:t>correcte </a:t>
            </a:r>
            <a:r>
              <a:rPr lang="fr-BE" dirty="0" err="1" smtClean="0"/>
              <a:t>elektronische</a:t>
            </a:r>
            <a:r>
              <a:rPr lang="fr-BE" dirty="0" smtClean="0"/>
              <a:t> </a:t>
            </a:r>
            <a:r>
              <a:rPr lang="fr-BE" dirty="0" err="1" smtClean="0"/>
              <a:t>gegevensuitwisseling</a:t>
            </a:r>
            <a:r>
              <a:rPr lang="fr-BE" dirty="0" smtClean="0"/>
              <a:t> </a:t>
            </a:r>
            <a:r>
              <a:rPr lang="fr-BE" dirty="0" err="1" smtClean="0"/>
              <a:t>tussen</a:t>
            </a:r>
            <a:r>
              <a:rPr lang="fr-BE" dirty="0" smtClean="0"/>
              <a:t> </a:t>
            </a:r>
            <a:r>
              <a:rPr lang="fr-BE" dirty="0" err="1" smtClean="0"/>
              <a:t>zorgverleners</a:t>
            </a:r>
            <a:r>
              <a:rPr lang="fr-BE" dirty="0" smtClean="0"/>
              <a:t> </a:t>
            </a:r>
            <a:r>
              <a:rPr lang="fr-BE" dirty="0" err="1" smtClean="0"/>
              <a:t>onderling</a:t>
            </a:r>
            <a:r>
              <a:rPr lang="fr-BE" dirty="0" smtClean="0"/>
              <a:t> / </a:t>
            </a:r>
            <a:r>
              <a:rPr lang="fr-BE" dirty="0" err="1" smtClean="0"/>
              <a:t>tussen</a:t>
            </a:r>
            <a:r>
              <a:rPr lang="fr-BE" dirty="0" smtClean="0"/>
              <a:t> </a:t>
            </a:r>
            <a:r>
              <a:rPr lang="fr-BE" dirty="0" err="1" smtClean="0"/>
              <a:t>zorgverlener</a:t>
            </a:r>
            <a:r>
              <a:rPr lang="fr-BE" dirty="0" smtClean="0"/>
              <a:t> en </a:t>
            </a:r>
            <a:r>
              <a:rPr lang="fr-BE" dirty="0" err="1" smtClean="0"/>
              <a:t>patiënt</a:t>
            </a:r>
            <a:r>
              <a:rPr lang="fr-BE" dirty="0" smtClean="0"/>
              <a:t> </a:t>
            </a:r>
          </a:p>
          <a:p>
            <a:pPr lvl="1"/>
            <a:r>
              <a:rPr lang="fr-BE" dirty="0" err="1" smtClean="0"/>
              <a:t>verstandige</a:t>
            </a:r>
            <a:r>
              <a:rPr lang="fr-BE" dirty="0" smtClean="0"/>
              <a:t> </a:t>
            </a:r>
            <a:r>
              <a:rPr lang="fr-BE" dirty="0" err="1" smtClean="0"/>
              <a:t>raadpleging</a:t>
            </a:r>
            <a:r>
              <a:rPr lang="fr-BE" dirty="0" smtClean="0"/>
              <a:t> van de </a:t>
            </a:r>
            <a:r>
              <a:rPr lang="fr-BE" dirty="0" err="1" smtClean="0"/>
              <a:t>gegevens</a:t>
            </a:r>
            <a:r>
              <a:rPr lang="fr-BE" dirty="0" smtClean="0"/>
              <a:t> </a:t>
            </a:r>
          </a:p>
          <a:p>
            <a:pPr lvl="1"/>
            <a:r>
              <a:rPr lang="fr-BE" dirty="0" err="1" smtClean="0"/>
              <a:t>zonder</a:t>
            </a:r>
            <a:r>
              <a:rPr lang="fr-BE" dirty="0" smtClean="0"/>
              <a:t> </a:t>
            </a:r>
            <a:r>
              <a:rPr lang="fr-BE" dirty="0" err="1" smtClean="0"/>
              <a:t>bijkomende</a:t>
            </a:r>
            <a:r>
              <a:rPr lang="fr-BE" dirty="0" smtClean="0"/>
              <a:t> </a:t>
            </a:r>
            <a:r>
              <a:rPr lang="fr-BE" dirty="0" err="1" smtClean="0"/>
              <a:t>registratielast</a:t>
            </a:r>
            <a:r>
              <a:rPr lang="fr-BE" dirty="0" smtClean="0"/>
              <a:t>, </a:t>
            </a:r>
            <a:r>
              <a:rPr lang="fr-BE" dirty="0" err="1" smtClean="0"/>
              <a:t>informatie</a:t>
            </a:r>
            <a:r>
              <a:rPr lang="fr-BE" dirty="0" smtClean="0"/>
              <a:t> </a:t>
            </a:r>
            <a:r>
              <a:rPr lang="fr-BE" dirty="0" err="1" smtClean="0"/>
              <a:t>afleiden</a:t>
            </a:r>
            <a:r>
              <a:rPr lang="fr-BE" dirty="0" smtClean="0"/>
              <a:t> </a:t>
            </a:r>
            <a:r>
              <a:rPr lang="fr-BE" dirty="0" err="1" smtClean="0"/>
              <a:t>voor</a:t>
            </a:r>
            <a:r>
              <a:rPr lang="fr-BE" dirty="0" smtClean="0"/>
              <a:t> </a:t>
            </a:r>
            <a:r>
              <a:rPr lang="fr-BE" dirty="0" err="1" smtClean="0"/>
              <a:t>een</a:t>
            </a:r>
            <a:r>
              <a:rPr lang="fr-BE" dirty="0" smtClean="0"/>
              <a:t> </a:t>
            </a:r>
            <a:r>
              <a:rPr lang="fr-BE" dirty="0" err="1" smtClean="0"/>
              <a:t>tweede</a:t>
            </a:r>
            <a:r>
              <a:rPr lang="fr-BE" dirty="0" smtClean="0"/>
              <a:t> </a:t>
            </a:r>
            <a:r>
              <a:rPr lang="fr-BE" dirty="0" err="1" smtClean="0"/>
              <a:t>gebruik</a:t>
            </a:r>
            <a:r>
              <a:rPr lang="fr-BE" dirty="0" smtClean="0"/>
              <a:t> (</a:t>
            </a:r>
            <a:r>
              <a:rPr lang="fr-BE" dirty="0" err="1" smtClean="0"/>
              <a:t>facturatie</a:t>
            </a:r>
            <a:r>
              <a:rPr lang="fr-BE" dirty="0" smtClean="0"/>
              <a:t>, </a:t>
            </a:r>
            <a:r>
              <a:rPr lang="fr-BE" dirty="0" err="1" smtClean="0"/>
              <a:t>kwaliteitscontrole</a:t>
            </a:r>
            <a:r>
              <a:rPr lang="fr-BE" dirty="0" smtClean="0"/>
              <a:t>, </a:t>
            </a:r>
            <a:r>
              <a:rPr lang="fr-BE" dirty="0" err="1" smtClean="0"/>
              <a:t>wetenschappelijk</a:t>
            </a:r>
            <a:r>
              <a:rPr lang="fr-BE" dirty="0" smtClean="0"/>
              <a:t> </a:t>
            </a:r>
            <a:r>
              <a:rPr lang="fr-BE" dirty="0" err="1" smtClean="0"/>
              <a:t>onderzoek</a:t>
            </a:r>
            <a:r>
              <a:rPr lang="fr-BE" dirty="0" smtClean="0"/>
              <a:t>, ...)</a:t>
            </a:r>
          </a:p>
          <a:p>
            <a:pPr marL="0" indent="0">
              <a:buNone/>
            </a:pPr>
            <a:endParaRPr lang="en-US"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19</a:t>
            </a:fld>
            <a:endParaRPr lang="en-US" smtClean="0"/>
          </a:p>
        </p:txBody>
      </p:sp>
    </p:spTree>
    <p:extLst>
      <p:ext uri="{BB962C8B-B14F-4D97-AF65-F5344CB8AC3E}">
        <p14:creationId xmlns:p14="http://schemas.microsoft.com/office/powerpoint/2010/main" val="245745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Nos valeurs</a:t>
            </a:r>
            <a:endParaRPr lang="en-US" dirty="0"/>
          </a:p>
        </p:txBody>
      </p:sp>
      <p:sp>
        <p:nvSpPr>
          <p:cNvPr id="3" name="Content Placeholder 2"/>
          <p:cNvSpPr>
            <a:spLocks noGrp="1"/>
          </p:cNvSpPr>
          <p:nvPr>
            <p:ph idx="1"/>
          </p:nvPr>
        </p:nvSpPr>
        <p:spPr>
          <a:xfrm>
            <a:off x="628650" y="2226468"/>
            <a:ext cx="7886700" cy="3412063"/>
          </a:xfrm>
        </p:spPr>
        <p:txBody>
          <a:bodyPr>
            <a:normAutofit/>
          </a:bodyPr>
          <a:lstStyle/>
          <a:p>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lgn="ctr">
              <a:buNone/>
            </a:pPr>
            <a:endParaRPr lang="fr-FR" sz="1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071" y="1542928"/>
            <a:ext cx="5607857" cy="4980898"/>
          </a:xfrm>
          <a:prstGeom prst="rect">
            <a:avLst/>
          </a:prstGeom>
          <a:noFill/>
          <a:ln>
            <a:noFill/>
          </a:ln>
        </p:spPr>
      </p:pic>
      <p:sp>
        <p:nvSpPr>
          <p:cNvPr id="5" name="Date Placeholder 4"/>
          <p:cNvSpPr>
            <a:spLocks noGrp="1"/>
          </p:cNvSpPr>
          <p:nvPr>
            <p:ph type="dt" sz="half" idx="10"/>
          </p:nvPr>
        </p:nvSpPr>
        <p:spPr/>
        <p:txBody>
          <a:bodyPr/>
          <a:lstStyle/>
          <a:p>
            <a:r>
              <a:rPr lang="fr-FR" smtClean="0"/>
              <a:t>25/01/2019</a:t>
            </a:r>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2</a:t>
            </a:fld>
            <a:endParaRPr lang="en-US"/>
          </a:p>
        </p:txBody>
      </p:sp>
    </p:spTree>
    <p:extLst>
      <p:ext uri="{BB962C8B-B14F-4D97-AF65-F5344CB8AC3E}">
        <p14:creationId xmlns:p14="http://schemas.microsoft.com/office/powerpoint/2010/main" val="1488446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4" cy="990600"/>
          </a:xfrm>
        </p:spPr>
        <p:txBody>
          <a:bodyPr>
            <a:normAutofit fontScale="90000"/>
          </a:bodyPr>
          <a:lstStyle/>
          <a:p>
            <a:r>
              <a:rPr lang="fr-BE" dirty="0" smtClean="0"/>
              <a:t>Action 13 : </a:t>
            </a:r>
            <a:r>
              <a:rPr lang="fr-BE" dirty="0" err="1" smtClean="0"/>
              <a:t>Standaarden</a:t>
            </a:r>
            <a:r>
              <a:rPr lang="fr-BE" smtClean="0"/>
              <a:t> &amp; terminologie</a:t>
            </a:r>
            <a:endParaRPr lang="fr-BE"/>
          </a:p>
        </p:txBody>
      </p:sp>
      <p:sp>
        <p:nvSpPr>
          <p:cNvPr id="3" name="Content Placeholder 2"/>
          <p:cNvSpPr>
            <a:spLocks noGrp="1"/>
          </p:cNvSpPr>
          <p:nvPr>
            <p:ph idx="1"/>
          </p:nvPr>
        </p:nvSpPr>
        <p:spPr>
          <a:xfrm>
            <a:off x="313184" y="1472119"/>
            <a:ext cx="8579296" cy="4876800"/>
          </a:xfrm>
        </p:spPr>
        <p:txBody>
          <a:bodyPr>
            <a:normAutofit/>
          </a:bodyPr>
          <a:lstStyle/>
          <a:p>
            <a:r>
              <a:rPr lang="fr-BE" dirty="0" err="1" smtClean="0"/>
              <a:t>Doelstellingen</a:t>
            </a:r>
            <a:r>
              <a:rPr lang="fr-BE" dirty="0" smtClean="0"/>
              <a:t> 2019 (</a:t>
            </a:r>
            <a:r>
              <a:rPr lang="fr-BE" dirty="0" smtClean="0">
                <a:solidFill>
                  <a:srgbClr val="087670"/>
                </a:solidFill>
              </a:rPr>
              <a:t>eHealth</a:t>
            </a:r>
            <a:r>
              <a:rPr lang="fr-BE" dirty="0" smtClean="0"/>
              <a:t>-</a:t>
            </a:r>
            <a:r>
              <a:rPr lang="fr-BE" dirty="0" err="1" smtClean="0"/>
              <a:t>platform</a:t>
            </a:r>
            <a:r>
              <a:rPr lang="fr-BE" dirty="0" smtClean="0"/>
              <a:t>)</a:t>
            </a:r>
          </a:p>
          <a:p>
            <a:pPr lvl="1"/>
            <a:r>
              <a:rPr lang="nl-BE" dirty="0"/>
              <a:t>p</a:t>
            </a:r>
            <a:r>
              <a:rPr lang="nl-BE" dirty="0" smtClean="0"/>
              <a:t>romotie </a:t>
            </a:r>
            <a:r>
              <a:rPr lang="nl-BE" dirty="0"/>
              <a:t>en ondersteuning van de codes van het terminologiecentrum van de FOD</a:t>
            </a:r>
            <a:endParaRPr lang="en-US" sz="2800" dirty="0"/>
          </a:p>
          <a:p>
            <a:pPr lvl="1"/>
            <a:r>
              <a:rPr lang="nl-BE" dirty="0"/>
              <a:t>v</a:t>
            </a:r>
            <a:r>
              <a:rPr lang="nl-BE" dirty="0" smtClean="0"/>
              <a:t>erdere </a:t>
            </a:r>
            <a:r>
              <a:rPr lang="nl-BE" dirty="0"/>
              <a:t>ondersteuning evolutie PMF en discharge letter</a:t>
            </a:r>
            <a:endParaRPr lang="en-US" sz="2800" dirty="0"/>
          </a:p>
          <a:p>
            <a:pPr lvl="1"/>
            <a:r>
              <a:rPr lang="nl-BE" dirty="0"/>
              <a:t>o</a:t>
            </a:r>
            <a:r>
              <a:rPr lang="nl-BE" dirty="0" smtClean="0"/>
              <a:t>ndersteuning </a:t>
            </a:r>
            <a:r>
              <a:rPr lang="nl-BE" dirty="0"/>
              <a:t>en opvolging van verschillende initiatieven in berichtenuitwisseling (externe initiatieven, PPKB, RIZIV)</a:t>
            </a:r>
            <a:endParaRPr lang="en-US" sz="2800" dirty="0"/>
          </a:p>
          <a:p>
            <a:pPr lvl="1"/>
            <a:r>
              <a:rPr lang="nl-BE" dirty="0" smtClean="0"/>
              <a:t>internationale </a:t>
            </a:r>
            <a:r>
              <a:rPr lang="nl-BE" dirty="0"/>
              <a:t>HL7 (CDA/FHIR) formaten promoten en ondersteunen</a:t>
            </a:r>
            <a:endParaRPr lang="en-US" sz="2800" dirty="0"/>
          </a:p>
          <a:p>
            <a:pPr lvl="2"/>
            <a:r>
              <a:rPr lang="nl-BE" dirty="0"/>
              <a:t>AP6 </a:t>
            </a:r>
            <a:r>
              <a:rPr lang="nl-BE" dirty="0" err="1"/>
              <a:t>caresets</a:t>
            </a:r>
            <a:endParaRPr lang="en-US" sz="2600" dirty="0"/>
          </a:p>
          <a:p>
            <a:pPr lvl="2"/>
            <a:r>
              <a:rPr lang="nl-BE" dirty="0"/>
              <a:t>l</a:t>
            </a:r>
            <a:r>
              <a:rPr lang="nl-BE" dirty="0" smtClean="0"/>
              <a:t>aboratorium </a:t>
            </a:r>
            <a:r>
              <a:rPr lang="nl-BE" dirty="0"/>
              <a:t>aanvraag</a:t>
            </a:r>
            <a:endParaRPr lang="en-US" sz="2600" dirty="0"/>
          </a:p>
          <a:p>
            <a:pPr lvl="2"/>
            <a:r>
              <a:rPr lang="nl-BE" dirty="0"/>
              <a:t>b</a:t>
            </a:r>
            <a:r>
              <a:rPr lang="nl-BE" dirty="0" smtClean="0"/>
              <a:t>eeldvorming </a:t>
            </a:r>
            <a:r>
              <a:rPr lang="nl-BE" dirty="0"/>
              <a:t>aanvraag</a:t>
            </a:r>
            <a:endParaRPr lang="en-US" sz="2600" dirty="0"/>
          </a:p>
          <a:p>
            <a:pPr lvl="1"/>
            <a:r>
              <a:rPr lang="nl-BE" dirty="0"/>
              <a:t>e</a:t>
            </a:r>
            <a:r>
              <a:rPr lang="nl-BE" dirty="0" smtClean="0"/>
              <a:t>valuatie</a:t>
            </a:r>
            <a:r>
              <a:rPr lang="nl-BE" dirty="0"/>
              <a:t>, ondersteuning impactanalyses van en evolutie naar gebruik HL7 FHIR (met RIZIV)</a:t>
            </a:r>
            <a:endParaRPr lang="en-US" sz="2800" dirty="0"/>
          </a:p>
          <a:p>
            <a:pPr lvl="1"/>
            <a:r>
              <a:rPr lang="nl-BE" dirty="0"/>
              <a:t>e</a:t>
            </a:r>
            <a:r>
              <a:rPr lang="nl-BE" dirty="0" smtClean="0"/>
              <a:t>valuatie </a:t>
            </a:r>
            <a:r>
              <a:rPr lang="nl-BE" dirty="0"/>
              <a:t>van en evolutie naar gebruik van </a:t>
            </a:r>
            <a:r>
              <a:rPr lang="nl-BE" dirty="0" smtClean="0"/>
              <a:t>HL7 </a:t>
            </a:r>
            <a:r>
              <a:rPr lang="nl-BE" dirty="0"/>
              <a:t>FHIR register </a:t>
            </a:r>
            <a:r>
              <a:rPr lang="nl-BE" dirty="0" smtClean="0"/>
              <a:t>systemen</a:t>
            </a:r>
            <a:endParaRPr lang="en-US" sz="2800" dirty="0"/>
          </a:p>
          <a:p>
            <a:endParaRPr lang="en-US"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20</a:t>
            </a:fld>
            <a:endParaRPr lang="en-US" smtClean="0"/>
          </a:p>
        </p:txBody>
      </p:sp>
    </p:spTree>
    <p:extLst>
      <p:ext uri="{BB962C8B-B14F-4D97-AF65-F5344CB8AC3E}">
        <p14:creationId xmlns:p14="http://schemas.microsoft.com/office/powerpoint/2010/main" val="5825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Action 15 : </a:t>
            </a:r>
            <a:r>
              <a:rPr lang="fr-BE" dirty="0" err="1"/>
              <a:t>MyCareNet</a:t>
            </a:r>
            <a:r>
              <a:rPr lang="fr-BE" dirty="0"/>
              <a:t> </a:t>
            </a:r>
            <a:r>
              <a:rPr lang="fr-BE" dirty="0" err="1"/>
              <a:t>eAttest</a:t>
            </a:r>
            <a:r>
              <a:rPr lang="fr-BE" dirty="0"/>
              <a:t> </a:t>
            </a:r>
          </a:p>
        </p:txBody>
      </p:sp>
      <p:sp>
        <p:nvSpPr>
          <p:cNvPr id="3" name="Content Placeholder 2"/>
          <p:cNvSpPr>
            <a:spLocks noGrp="1"/>
          </p:cNvSpPr>
          <p:nvPr>
            <p:ph idx="1"/>
          </p:nvPr>
        </p:nvSpPr>
        <p:spPr/>
        <p:txBody>
          <a:bodyPr>
            <a:normAutofit lnSpcReduction="10000"/>
          </a:bodyPr>
          <a:lstStyle/>
          <a:p>
            <a:r>
              <a:rPr lang="fr-BE" dirty="0" smtClean="0"/>
              <a:t>Échange électronique sécurisé d’informations structurées entre les prestataires de soins et les mutualités lors de l’offre de services à valeur ajoutée</a:t>
            </a:r>
          </a:p>
          <a:p>
            <a:pPr lvl="1"/>
            <a:r>
              <a:rPr lang="fr-BE" dirty="0" smtClean="0"/>
              <a:t>permet aux prestataires de soins de transmettre leurs attestations de soins donnés, par la voie électronique, aux organismes assureurs pour les patients qui ne tombent pas sous le régime du tiers payant</a:t>
            </a:r>
          </a:p>
          <a:p>
            <a:pPr marL="274320" lvl="1" indent="0">
              <a:buNone/>
            </a:pPr>
            <a:endParaRPr lang="fr-BE" dirty="0" smtClean="0"/>
          </a:p>
          <a:p>
            <a:r>
              <a:rPr lang="nl-NL" dirty="0" smtClean="0"/>
              <a:t>V1 : </a:t>
            </a:r>
            <a:r>
              <a:rPr lang="nl-NL" dirty="0" err="1" smtClean="0"/>
              <a:t>groupe</a:t>
            </a:r>
            <a:r>
              <a:rPr lang="nl-NL" dirty="0" smtClean="0"/>
              <a:t> </a:t>
            </a:r>
            <a:r>
              <a:rPr lang="nl-NL" dirty="0" err="1" smtClean="0"/>
              <a:t>cible</a:t>
            </a:r>
            <a:r>
              <a:rPr lang="nl-NL" dirty="0"/>
              <a:t> </a:t>
            </a:r>
            <a:r>
              <a:rPr lang="nl-NL" dirty="0" smtClean="0"/>
              <a:t>= </a:t>
            </a:r>
            <a:r>
              <a:rPr lang="nl-NL" dirty="0" err="1" smtClean="0"/>
              <a:t>médecins</a:t>
            </a:r>
            <a:endParaRPr lang="nl-NL" dirty="0" smtClean="0"/>
          </a:p>
          <a:p>
            <a:endParaRPr lang="nl-NL" dirty="0" smtClean="0"/>
          </a:p>
          <a:p>
            <a:r>
              <a:rPr lang="nl-NL" dirty="0" smtClean="0"/>
              <a:t>V</a:t>
            </a:r>
            <a:r>
              <a:rPr lang="fr-BE" dirty="0" smtClean="0"/>
              <a:t>2 (2019): extension aux dentistes + introduction d’une fonctionnalité permettant d’annuler l’attestation électronique</a:t>
            </a:r>
            <a:endParaRPr lang="nl-NL" dirty="0" smtClean="0"/>
          </a:p>
        </p:txBody>
      </p:sp>
      <p:sp>
        <p:nvSpPr>
          <p:cNvPr id="8" name="Date Placeholder 7"/>
          <p:cNvSpPr>
            <a:spLocks noGrp="1"/>
          </p:cNvSpPr>
          <p:nvPr>
            <p:ph type="dt" sz="half" idx="10"/>
          </p:nvPr>
        </p:nvSpPr>
        <p:spPr/>
        <p:txBody>
          <a:bodyPr/>
          <a:lstStyle/>
          <a:p>
            <a:r>
              <a:rPr lang="fr-FR" smtClean="0"/>
              <a:t>25/01/2019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pPr/>
              <a:t>21</a:t>
            </a:fld>
            <a:endParaRPr lang="fr-BE" dirty="0"/>
          </a:p>
        </p:txBody>
      </p:sp>
    </p:spTree>
    <p:extLst>
      <p:ext uri="{BB962C8B-B14F-4D97-AF65-F5344CB8AC3E}">
        <p14:creationId xmlns:p14="http://schemas.microsoft.com/office/powerpoint/2010/main" val="2658078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dirty="0" smtClean="0"/>
              <a:t>Action 17 : </a:t>
            </a:r>
            <a:r>
              <a:rPr lang="fr-BE" dirty="0" err="1" smtClean="0">
                <a:solidFill>
                  <a:srgbClr val="087670"/>
                </a:solidFill>
              </a:rPr>
              <a:t>eHealth</a:t>
            </a:r>
            <a:r>
              <a:rPr lang="fr-BE" dirty="0" err="1" smtClean="0"/>
              <a:t>Box</a:t>
            </a:r>
            <a:endParaRPr lang="fr-BE" dirty="0"/>
          </a:p>
        </p:txBody>
      </p:sp>
      <p:sp>
        <p:nvSpPr>
          <p:cNvPr id="4099" name="Rectangle 3"/>
          <p:cNvSpPr>
            <a:spLocks noGrp="1" noChangeArrowheads="1"/>
          </p:cNvSpPr>
          <p:nvPr>
            <p:ph idx="1"/>
          </p:nvPr>
        </p:nvSpPr>
        <p:spPr/>
        <p:txBody>
          <a:bodyPr>
            <a:normAutofit/>
          </a:bodyPr>
          <a:lstStyle/>
          <a:p>
            <a:r>
              <a:rPr lang="fr-BE" dirty="0" smtClean="0"/>
              <a:t>Version actuelle problématique</a:t>
            </a:r>
            <a:endParaRPr lang="fr-BE" dirty="0"/>
          </a:p>
          <a:p>
            <a:pPr lvl="1"/>
            <a:r>
              <a:rPr lang="fr-BE" dirty="0" smtClean="0"/>
              <a:t>ancien </a:t>
            </a:r>
            <a:r>
              <a:rPr lang="fr-BE" dirty="0"/>
              <a:t>système monolithique</a:t>
            </a:r>
          </a:p>
          <a:p>
            <a:pPr lvl="2"/>
            <a:r>
              <a:rPr lang="fr-BE" dirty="0"/>
              <a:t>m</a:t>
            </a:r>
            <a:r>
              <a:rPr lang="fr-BE" dirty="0" smtClean="0"/>
              <a:t>aintenance compliquée</a:t>
            </a:r>
            <a:endParaRPr lang="fr-BE" dirty="0"/>
          </a:p>
          <a:p>
            <a:pPr lvl="2"/>
            <a:r>
              <a:rPr lang="fr-BE" dirty="0" smtClean="0"/>
              <a:t>potentiel de progression </a:t>
            </a:r>
            <a:r>
              <a:rPr lang="fr-BE" dirty="0"/>
              <a:t>limité</a:t>
            </a:r>
          </a:p>
          <a:p>
            <a:pPr lvl="1"/>
            <a:r>
              <a:rPr lang="fr-BE" dirty="0" smtClean="0"/>
              <a:t>base </a:t>
            </a:r>
            <a:r>
              <a:rPr lang="fr-BE" dirty="0"/>
              <a:t>de données </a:t>
            </a:r>
            <a:r>
              <a:rPr lang="fr-BE" dirty="0" smtClean="0"/>
              <a:t>inadaptée au rythme de charge</a:t>
            </a:r>
            <a:endParaRPr lang="fr-BE" dirty="0"/>
          </a:p>
          <a:p>
            <a:pPr lvl="2"/>
            <a:r>
              <a:rPr lang="fr-BE" dirty="0" smtClean="0"/>
              <a:t>modèle </a:t>
            </a:r>
            <a:r>
              <a:rPr lang="fr-BE" dirty="0"/>
              <a:t>relationnel non adapté aux besoins</a:t>
            </a:r>
          </a:p>
          <a:p>
            <a:pPr lvl="2"/>
            <a:r>
              <a:rPr lang="fr-BE" dirty="0"/>
              <a:t>l</a:t>
            </a:r>
            <a:r>
              <a:rPr lang="fr-BE" dirty="0" smtClean="0"/>
              <a:t>enteur liée à la gestion des pièces jointes dans les messages</a:t>
            </a:r>
            <a:endParaRPr lang="nl-BE" dirty="0" smtClean="0">
              <a:sym typeface="Arial" charset="0"/>
            </a:endParaRPr>
          </a:p>
          <a:p>
            <a:endParaRPr lang="nl-BE" dirty="0" smtClean="0"/>
          </a:p>
          <a:p>
            <a:endParaRPr lang="nl-BE" dirty="0"/>
          </a:p>
        </p:txBody>
      </p:sp>
      <p:sp>
        <p:nvSpPr>
          <p:cNvPr id="6" name="Date Placeholder 5"/>
          <p:cNvSpPr>
            <a:spLocks noGrp="1"/>
          </p:cNvSpPr>
          <p:nvPr>
            <p:ph type="dt" sz="half" idx="10"/>
          </p:nvPr>
        </p:nvSpPr>
        <p:spPr/>
        <p:txBody>
          <a:bodyPr/>
          <a:lstStyle/>
          <a:p>
            <a:r>
              <a:rPr lang="fr-FR" smtClean="0"/>
              <a:t>25/01/2019</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22</a:t>
            </a:fld>
            <a:endParaRPr lang="fr-BE" dirty="0"/>
          </a:p>
        </p:txBody>
      </p:sp>
    </p:spTree>
    <p:extLst>
      <p:ext uri="{BB962C8B-B14F-4D97-AF65-F5344CB8AC3E}">
        <p14:creationId xmlns:p14="http://schemas.microsoft.com/office/powerpoint/2010/main" val="38253071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dirty="0" smtClean="0"/>
              <a:t>Action 17 : </a:t>
            </a:r>
            <a:r>
              <a:rPr lang="fr-BE" dirty="0" err="1" smtClean="0">
                <a:solidFill>
                  <a:srgbClr val="087670"/>
                </a:solidFill>
              </a:rPr>
              <a:t>eHealth</a:t>
            </a:r>
            <a:r>
              <a:rPr lang="fr-BE" dirty="0" err="1" smtClean="0"/>
              <a:t>Box</a:t>
            </a:r>
            <a:endParaRPr lang="fr-BE" dirty="0"/>
          </a:p>
        </p:txBody>
      </p:sp>
      <p:sp>
        <p:nvSpPr>
          <p:cNvPr id="4099" name="Rectangle 3"/>
          <p:cNvSpPr>
            <a:spLocks noGrp="1" noChangeArrowheads="1"/>
          </p:cNvSpPr>
          <p:nvPr>
            <p:ph idx="1"/>
          </p:nvPr>
        </p:nvSpPr>
        <p:spPr/>
        <p:txBody>
          <a:bodyPr>
            <a:normAutofit lnSpcReduction="10000"/>
          </a:bodyPr>
          <a:lstStyle/>
          <a:p>
            <a:r>
              <a:rPr lang="nl-BE" dirty="0" err="1" smtClean="0"/>
              <a:t>Octobre</a:t>
            </a:r>
            <a:r>
              <a:rPr lang="nl-BE" dirty="0" smtClean="0"/>
              <a:t> </a:t>
            </a:r>
            <a:r>
              <a:rPr lang="nl-BE" dirty="0"/>
              <a:t>2019 (Release 2019.2)</a:t>
            </a:r>
          </a:p>
          <a:p>
            <a:pPr lvl="1"/>
            <a:r>
              <a:rPr lang="nl-BE" dirty="0" err="1"/>
              <a:t>refonte</a:t>
            </a:r>
            <a:r>
              <a:rPr lang="nl-BE" dirty="0"/>
              <a:t> totale du </a:t>
            </a:r>
            <a:r>
              <a:rPr lang="nl-BE" dirty="0" err="1"/>
              <a:t>système</a:t>
            </a:r>
            <a:r>
              <a:rPr lang="nl-BE" dirty="0"/>
              <a:t> </a:t>
            </a:r>
            <a:r>
              <a:rPr lang="nl-BE" dirty="0" err="1">
                <a:solidFill>
                  <a:srgbClr val="087670"/>
                </a:solidFill>
              </a:rPr>
              <a:t>eHealth</a:t>
            </a:r>
            <a:r>
              <a:rPr lang="nl-BE" dirty="0" err="1"/>
              <a:t>Box</a:t>
            </a:r>
            <a:r>
              <a:rPr lang="nl-BE" dirty="0"/>
              <a:t> vers la V4 </a:t>
            </a:r>
          </a:p>
          <a:p>
            <a:pPr lvl="1"/>
            <a:r>
              <a:rPr lang="fr-BE" dirty="0">
                <a:sym typeface="Arial" charset="0"/>
              </a:rPr>
              <a:t>b</a:t>
            </a:r>
            <a:r>
              <a:rPr lang="fr-BE" dirty="0" smtClean="0">
                <a:sym typeface="Arial" charset="0"/>
              </a:rPr>
              <a:t>ase </a:t>
            </a:r>
            <a:r>
              <a:rPr lang="fr-BE" dirty="0">
                <a:sym typeface="Arial" charset="0"/>
              </a:rPr>
              <a:t>de données orientée document </a:t>
            </a:r>
            <a:endParaRPr lang="fr-BE" dirty="0" smtClean="0">
              <a:sym typeface="Arial" charset="0"/>
            </a:endParaRPr>
          </a:p>
          <a:p>
            <a:pPr lvl="2"/>
            <a:r>
              <a:rPr lang="fr-BE" dirty="0">
                <a:sym typeface="Arial" charset="0"/>
              </a:rPr>
              <a:t>a</a:t>
            </a:r>
            <a:r>
              <a:rPr lang="fr-BE" dirty="0" smtClean="0">
                <a:sym typeface="Arial" charset="0"/>
              </a:rPr>
              <a:t>daptée aux </a:t>
            </a:r>
            <a:r>
              <a:rPr lang="fr-BE" dirty="0">
                <a:sym typeface="Arial" charset="0"/>
              </a:rPr>
              <a:t>besoins du </a:t>
            </a:r>
            <a:r>
              <a:rPr lang="fr-BE" dirty="0" smtClean="0">
                <a:sym typeface="Arial" charset="0"/>
              </a:rPr>
              <a:t>produit</a:t>
            </a:r>
          </a:p>
          <a:p>
            <a:pPr lvl="2"/>
            <a:r>
              <a:rPr lang="fr-BE" dirty="0" smtClean="0">
                <a:sym typeface="Arial" charset="0"/>
              </a:rPr>
              <a:t>solution en phase avec les évolutions futures prévisibles</a:t>
            </a:r>
          </a:p>
          <a:p>
            <a:pPr lvl="1"/>
            <a:r>
              <a:rPr lang="fr-BE" dirty="0">
                <a:sym typeface="Arial" charset="0"/>
              </a:rPr>
              <a:t>s</a:t>
            </a:r>
            <a:r>
              <a:rPr lang="fr-BE" dirty="0" smtClean="0">
                <a:sym typeface="Arial" charset="0"/>
              </a:rPr>
              <a:t>tockage des </a:t>
            </a:r>
            <a:r>
              <a:rPr lang="fr-BE" dirty="0">
                <a:sym typeface="Arial" charset="0"/>
              </a:rPr>
              <a:t>pièces </a:t>
            </a:r>
            <a:r>
              <a:rPr lang="fr-BE" dirty="0" smtClean="0">
                <a:sym typeface="Arial" charset="0"/>
              </a:rPr>
              <a:t>jointes</a:t>
            </a:r>
          </a:p>
          <a:p>
            <a:pPr lvl="2"/>
            <a:r>
              <a:rPr lang="fr-BE" dirty="0" smtClean="0">
                <a:sym typeface="Arial" charset="0"/>
              </a:rPr>
              <a:t>infrastructure dédiée</a:t>
            </a:r>
          </a:p>
          <a:p>
            <a:pPr lvl="1"/>
            <a:r>
              <a:rPr lang="fr-BE" dirty="0" smtClean="0">
                <a:sym typeface="Arial" charset="0"/>
              </a:rPr>
              <a:t>nouvelle </a:t>
            </a:r>
            <a:r>
              <a:rPr lang="fr-BE" dirty="0">
                <a:sym typeface="Arial" charset="0"/>
              </a:rPr>
              <a:t>application </a:t>
            </a:r>
            <a:r>
              <a:rPr lang="fr-BE" dirty="0" smtClean="0">
                <a:sym typeface="Arial" charset="0"/>
              </a:rPr>
              <a:t>qui prévoit de meilleures </a:t>
            </a:r>
            <a:r>
              <a:rPr lang="fr-BE" dirty="0">
                <a:sym typeface="Arial" charset="0"/>
              </a:rPr>
              <a:t>performances et </a:t>
            </a:r>
            <a:r>
              <a:rPr lang="fr-BE" dirty="0" smtClean="0">
                <a:sym typeface="Arial" charset="0"/>
              </a:rPr>
              <a:t>modularité</a:t>
            </a:r>
          </a:p>
          <a:p>
            <a:pPr lvl="2"/>
            <a:r>
              <a:rPr lang="fr-BE" dirty="0">
                <a:sym typeface="Arial" charset="0"/>
              </a:rPr>
              <a:t>c</a:t>
            </a:r>
            <a:r>
              <a:rPr lang="fr-BE" dirty="0" smtClean="0">
                <a:sym typeface="Arial" charset="0"/>
              </a:rPr>
              <a:t>roissance </a:t>
            </a:r>
            <a:r>
              <a:rPr lang="fr-BE" dirty="0">
                <a:sym typeface="Arial" charset="0"/>
              </a:rPr>
              <a:t>potentielle prévue de 80.000 à 850.000 </a:t>
            </a:r>
            <a:r>
              <a:rPr lang="fr-BE" dirty="0" err="1" smtClean="0">
                <a:sym typeface="Arial" charset="0"/>
              </a:rPr>
              <a:t>mailboxes</a:t>
            </a:r>
            <a:r>
              <a:rPr lang="fr-BE" dirty="0" smtClean="0">
                <a:sym typeface="Arial" charset="0"/>
              </a:rPr>
              <a:t> </a:t>
            </a:r>
            <a:r>
              <a:rPr lang="fr-BE" dirty="0">
                <a:sym typeface="Arial" charset="0"/>
              </a:rPr>
              <a:t>(utilisateurs</a:t>
            </a:r>
            <a:r>
              <a:rPr lang="fr-BE" dirty="0" smtClean="0">
                <a:sym typeface="Arial" charset="0"/>
              </a:rPr>
              <a:t>)</a:t>
            </a:r>
          </a:p>
          <a:p>
            <a:pPr lvl="1"/>
            <a:r>
              <a:rPr lang="fr-BE" dirty="0">
                <a:sym typeface="Arial" charset="0"/>
              </a:rPr>
              <a:t>n</a:t>
            </a:r>
            <a:r>
              <a:rPr lang="fr-BE" dirty="0" smtClean="0">
                <a:sym typeface="Arial" charset="0"/>
              </a:rPr>
              <a:t>ouveau </a:t>
            </a:r>
            <a:r>
              <a:rPr lang="fr-BE" dirty="0">
                <a:sym typeface="Arial" charset="0"/>
              </a:rPr>
              <a:t>back-end </a:t>
            </a:r>
            <a:r>
              <a:rPr lang="fr-BE" dirty="0" smtClean="0">
                <a:sym typeface="Arial" charset="0"/>
              </a:rPr>
              <a:t>basé </a:t>
            </a:r>
            <a:r>
              <a:rPr lang="fr-BE" dirty="0">
                <a:sym typeface="Arial" charset="0"/>
              </a:rPr>
              <a:t>sur une architecture </a:t>
            </a:r>
            <a:r>
              <a:rPr lang="fr-BE" dirty="0" smtClean="0">
                <a:sym typeface="Arial" charset="0"/>
              </a:rPr>
              <a:t>moderne</a:t>
            </a:r>
          </a:p>
          <a:p>
            <a:pPr lvl="1"/>
            <a:r>
              <a:rPr lang="fr-BE" dirty="0" smtClean="0">
                <a:sym typeface="Arial" charset="0"/>
              </a:rPr>
              <a:t>services </a:t>
            </a:r>
            <a:r>
              <a:rPr lang="fr-BE" dirty="0">
                <a:sym typeface="Arial" charset="0"/>
              </a:rPr>
              <a:t>web </a:t>
            </a:r>
            <a:r>
              <a:rPr lang="fr-BE" dirty="0" err="1" smtClean="0">
                <a:sym typeface="Arial" charset="0"/>
              </a:rPr>
              <a:t>RESTful</a:t>
            </a:r>
            <a:endParaRPr lang="fr-BE" dirty="0" smtClean="0">
              <a:sym typeface="Arial" charset="0"/>
            </a:endParaRPr>
          </a:p>
          <a:p>
            <a:pPr lvl="2"/>
            <a:r>
              <a:rPr lang="fr-BE" dirty="0">
                <a:sym typeface="Arial" charset="0"/>
              </a:rPr>
              <a:t>c</a:t>
            </a:r>
            <a:r>
              <a:rPr lang="fr-BE" dirty="0" smtClean="0">
                <a:sym typeface="Arial" charset="0"/>
              </a:rPr>
              <a:t>onnexion </a:t>
            </a:r>
            <a:r>
              <a:rPr lang="fr-BE" dirty="0">
                <a:sym typeface="Arial" charset="0"/>
              </a:rPr>
              <a:t>via le serveur </a:t>
            </a:r>
            <a:r>
              <a:rPr lang="fr-BE" dirty="0" smtClean="0">
                <a:sym typeface="Arial" charset="0"/>
              </a:rPr>
              <a:t>d'authentification</a:t>
            </a:r>
          </a:p>
          <a:p>
            <a:pPr lvl="2"/>
            <a:r>
              <a:rPr lang="fr-BE" dirty="0">
                <a:sym typeface="Arial" charset="0"/>
              </a:rPr>
              <a:t>t</a:t>
            </a:r>
            <a:r>
              <a:rPr lang="fr-BE" dirty="0" smtClean="0">
                <a:sym typeface="Arial" charset="0"/>
              </a:rPr>
              <a:t>ous </a:t>
            </a:r>
            <a:r>
              <a:rPr lang="fr-BE" dirty="0">
                <a:sym typeface="Arial" charset="0"/>
              </a:rPr>
              <a:t>les appels </a:t>
            </a:r>
            <a:r>
              <a:rPr lang="fr-BE" dirty="0" smtClean="0">
                <a:sym typeface="Arial" charset="0"/>
              </a:rPr>
              <a:t>nécessiteront </a:t>
            </a:r>
            <a:r>
              <a:rPr lang="fr-BE" dirty="0">
                <a:sym typeface="Arial" charset="0"/>
              </a:rPr>
              <a:t>le </a:t>
            </a:r>
            <a:r>
              <a:rPr lang="fr-BE" dirty="0" err="1" smtClean="0">
                <a:sym typeface="Arial" charset="0"/>
              </a:rPr>
              <a:t>token</a:t>
            </a:r>
            <a:r>
              <a:rPr lang="fr-BE" dirty="0" smtClean="0">
                <a:sym typeface="Arial" charset="0"/>
              </a:rPr>
              <a:t> </a:t>
            </a:r>
            <a:r>
              <a:rPr lang="fr-BE" dirty="0" err="1" smtClean="0">
                <a:sym typeface="Arial" charset="0"/>
              </a:rPr>
              <a:t>Oauth</a:t>
            </a:r>
            <a:endParaRPr lang="nl-BE" dirty="0" smtClean="0"/>
          </a:p>
          <a:p>
            <a:endParaRPr lang="nl-BE" dirty="0"/>
          </a:p>
        </p:txBody>
      </p:sp>
      <p:sp>
        <p:nvSpPr>
          <p:cNvPr id="6" name="Date Placeholder 5"/>
          <p:cNvSpPr>
            <a:spLocks noGrp="1"/>
          </p:cNvSpPr>
          <p:nvPr>
            <p:ph type="dt" sz="half" idx="10"/>
          </p:nvPr>
        </p:nvSpPr>
        <p:spPr/>
        <p:txBody>
          <a:bodyPr/>
          <a:lstStyle/>
          <a:p>
            <a:r>
              <a:rPr lang="fr-FR" smtClean="0"/>
              <a:t>25/01/2019</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23</a:t>
            </a:fld>
            <a:endParaRPr lang="fr-BE" dirty="0"/>
          </a:p>
        </p:txBody>
      </p:sp>
    </p:spTree>
    <p:extLst>
      <p:ext uri="{BB962C8B-B14F-4D97-AF65-F5344CB8AC3E}">
        <p14:creationId xmlns:p14="http://schemas.microsoft.com/office/powerpoint/2010/main" val="191149926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Utilisation des services web </a:t>
            </a:r>
            <a:r>
              <a:rPr lang="fr-BE" dirty="0" err="1" smtClean="0">
                <a:solidFill>
                  <a:srgbClr val="087670"/>
                </a:solidFill>
              </a:rPr>
              <a:t>eHealth</a:t>
            </a:r>
            <a:r>
              <a:rPr lang="fr-BE" dirty="0" err="1" smtClean="0"/>
              <a:t>Box</a:t>
            </a:r>
            <a:endParaRPr lang="en-US" dirty="0"/>
          </a:p>
        </p:txBody>
      </p:sp>
      <p:sp>
        <p:nvSpPr>
          <p:cNvPr id="6" name="Content Placeholder 5"/>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13B540AB-6939-4937-A918-1D15FF1C7CE3}" type="slidenum">
              <a:rPr lang="nl-BE" smtClean="0"/>
              <a:t>24</a:t>
            </a:fld>
            <a:endParaRPr lang="nl-BE" dirty="0"/>
          </a:p>
        </p:txBody>
      </p:sp>
      <p:graphicFrame>
        <p:nvGraphicFramePr>
          <p:cNvPr id="7" name="Chart 6" title="Test"/>
          <p:cNvGraphicFramePr>
            <a:graphicFrameLocks/>
          </p:cNvGraphicFramePr>
          <p:nvPr>
            <p:extLst/>
          </p:nvPr>
        </p:nvGraphicFramePr>
        <p:xfrm>
          <a:off x="755576" y="1916832"/>
          <a:ext cx="770485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r>
              <a:rPr lang="fr-FR" smtClean="0"/>
              <a:t>25/01/2019</a:t>
            </a:r>
            <a:endParaRPr lang="en-US"/>
          </a:p>
        </p:txBody>
      </p:sp>
    </p:spTree>
    <p:extLst>
      <p:ext uri="{BB962C8B-B14F-4D97-AF65-F5344CB8AC3E}">
        <p14:creationId xmlns:p14="http://schemas.microsoft.com/office/powerpoint/2010/main" val="2894283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Actiepunt 19: Mobile health</a:t>
            </a:r>
            <a:endParaRPr lang="nl-BE" dirty="0"/>
          </a:p>
        </p:txBody>
      </p:sp>
      <p:sp>
        <p:nvSpPr>
          <p:cNvPr id="3" name="Content Placeholder 2"/>
          <p:cNvSpPr>
            <a:spLocks noGrp="1"/>
          </p:cNvSpPr>
          <p:nvPr>
            <p:ph idx="1"/>
          </p:nvPr>
        </p:nvSpPr>
        <p:spPr/>
        <p:txBody>
          <a:bodyPr>
            <a:normAutofit/>
          </a:bodyPr>
          <a:lstStyle/>
          <a:p>
            <a:r>
              <a:rPr lang="nl-BE" dirty="0" smtClean="0"/>
              <a:t>Doelstellingen 2019</a:t>
            </a:r>
          </a:p>
          <a:p>
            <a:pPr lvl="1"/>
            <a:r>
              <a:rPr lang="nl-BE" dirty="0" smtClean="0"/>
              <a:t>kader voor de </a:t>
            </a:r>
            <a:r>
              <a:rPr lang="nl-BE" dirty="0" err="1" smtClean="0"/>
              <a:t>mHealth</a:t>
            </a:r>
            <a:r>
              <a:rPr lang="nl-BE" dirty="0" smtClean="0"/>
              <a:t>-acties &gt; efficiënte implementatie </a:t>
            </a:r>
          </a:p>
          <a:p>
            <a:pPr lvl="2"/>
            <a:r>
              <a:rPr lang="nl-NL" dirty="0"/>
              <a:t>oprichting van de </a:t>
            </a:r>
            <a:r>
              <a:rPr lang="nl-NL" dirty="0" smtClean="0"/>
              <a:t>mHealthBelgium.be organisatie </a:t>
            </a:r>
            <a:r>
              <a:rPr lang="nl-NL" dirty="0"/>
              <a:t>in ontwikkeling</a:t>
            </a:r>
            <a:endParaRPr lang="nl-BE" dirty="0" smtClean="0"/>
          </a:p>
          <a:p>
            <a:pPr lvl="1"/>
            <a:r>
              <a:rPr lang="nl-BE" dirty="0" smtClean="0"/>
              <a:t>ondersteuning van de zorg die gebruik maakt van </a:t>
            </a:r>
            <a:r>
              <a:rPr lang="nl-BE" dirty="0" err="1" smtClean="0"/>
              <a:t>mHealth</a:t>
            </a:r>
            <a:r>
              <a:rPr lang="nl-BE" dirty="0" smtClean="0"/>
              <a:t>-toepassingen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a:t>
            </a:r>
            <a:r>
              <a:rPr lang="nl-BE" dirty="0" err="1" smtClean="0"/>
              <a:t>mHealth</a:t>
            </a:r>
            <a:endParaRPr lang="nl-BE" dirty="0" smtClean="0"/>
          </a:p>
          <a:p>
            <a:pPr lvl="1"/>
            <a:r>
              <a:rPr lang="nl-BE" dirty="0" smtClean="0"/>
              <a:t>de kwaliteit en de toegankelijkheid van </a:t>
            </a:r>
            <a:r>
              <a:rPr lang="nl-BE" dirty="0" err="1" smtClean="0"/>
              <a:t>mHealth</a:t>
            </a:r>
            <a:r>
              <a:rPr lang="nl-BE" dirty="0" smtClean="0"/>
              <a:t> ondersteunen</a:t>
            </a:r>
          </a:p>
          <a:p>
            <a:pPr lvl="1"/>
            <a:r>
              <a:rPr lang="nl-BE" dirty="0" smtClean="0"/>
              <a:t>vanuit </a:t>
            </a:r>
            <a:r>
              <a:rPr lang="nl-BE" dirty="0" err="1" smtClean="0"/>
              <a:t>use</a:t>
            </a:r>
            <a:r>
              <a:rPr lang="nl-BE" dirty="0" smtClean="0"/>
              <a:t> cases (diabetes, cardiovasculair, ...) werken</a:t>
            </a:r>
          </a:p>
          <a:p>
            <a:endParaRPr lang="nl-BE" dirty="0"/>
          </a:p>
        </p:txBody>
      </p:sp>
      <p:sp>
        <p:nvSpPr>
          <p:cNvPr id="4" name="Tijdelijke aanduiding voor datum 3"/>
          <p:cNvSpPr>
            <a:spLocks noGrp="1"/>
          </p:cNvSpPr>
          <p:nvPr>
            <p:ph type="dt" sz="half" idx="10"/>
          </p:nvPr>
        </p:nvSpPr>
        <p:spPr>
          <a:xfrm>
            <a:off x="457200" y="19050"/>
            <a:ext cx="2895600" cy="328613"/>
          </a:xfrm>
        </p:spPr>
        <p:txBody>
          <a:bodyPr/>
          <a:lstStyle/>
          <a:p>
            <a:r>
              <a:rPr lang="fr-FR" smtClean="0"/>
              <a:t>25/01/2019</a:t>
            </a:r>
            <a:endParaRPr lang="fr-BE" dirty="0"/>
          </a:p>
        </p:txBody>
      </p:sp>
      <p:sp>
        <p:nvSpPr>
          <p:cNvPr id="6" name="Tijdelijke aanduiding voor dianummer 5"/>
          <p:cNvSpPr>
            <a:spLocks noGrp="1"/>
          </p:cNvSpPr>
          <p:nvPr>
            <p:ph type="sldNum" sz="quarter" idx="12"/>
          </p:nvPr>
        </p:nvSpPr>
        <p:spPr>
          <a:xfrm>
            <a:off x="7620000" y="19050"/>
            <a:ext cx="1066800" cy="328613"/>
          </a:xfrm>
        </p:spPr>
        <p:txBody>
          <a:bodyPr/>
          <a:lstStyle/>
          <a:p>
            <a:fld id="{30A9230E-FFBB-4CCB-ABD7-198084EDE768}" type="slidenum">
              <a:rPr lang="fr-BE" smtClean="0"/>
              <a:pPr/>
              <a:t>25</a:t>
            </a:fld>
            <a:endParaRPr lang="fr-BE" dirty="0"/>
          </a:p>
        </p:txBody>
      </p:sp>
    </p:spTree>
    <p:extLst>
      <p:ext uri="{BB962C8B-B14F-4D97-AF65-F5344CB8AC3E}">
        <p14:creationId xmlns:p14="http://schemas.microsoft.com/office/powerpoint/2010/main" val="73159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Mobile health applications validation piramid</a:t>
            </a:r>
            <a:endParaRPr lang="fr-BE" dirty="0"/>
          </a:p>
        </p:txBody>
      </p:sp>
      <p:sp>
        <p:nvSpPr>
          <p:cNvPr id="3" name="Tijdelijke aanduiding voor datum 2"/>
          <p:cNvSpPr>
            <a:spLocks noGrp="1"/>
          </p:cNvSpPr>
          <p:nvPr>
            <p:ph type="dt" sz="half" idx="10"/>
          </p:nvPr>
        </p:nvSpPr>
        <p:spPr>
          <a:xfrm>
            <a:off x="457200" y="19050"/>
            <a:ext cx="2895600" cy="328613"/>
          </a:xfrm>
        </p:spPr>
        <p:txBody>
          <a:bodyPr/>
          <a:lstStyle/>
          <a:p>
            <a:r>
              <a:rPr lang="fr-FR" smtClean="0"/>
              <a:t>25/01/2019</a:t>
            </a:r>
            <a:endParaRPr lang="fr-BE" dirty="0"/>
          </a:p>
        </p:txBody>
      </p:sp>
      <p:sp>
        <p:nvSpPr>
          <p:cNvPr id="6" name="Tijdelijke aanduiding voor dianummer 5"/>
          <p:cNvSpPr>
            <a:spLocks noGrp="1"/>
          </p:cNvSpPr>
          <p:nvPr>
            <p:ph type="sldNum" sz="quarter" idx="12"/>
          </p:nvPr>
        </p:nvSpPr>
        <p:spPr>
          <a:xfrm>
            <a:off x="7620000" y="19050"/>
            <a:ext cx="1066800" cy="328613"/>
          </a:xfrm>
        </p:spPr>
        <p:txBody>
          <a:bodyPr/>
          <a:lstStyle/>
          <a:p>
            <a:fld id="{30A9230E-FFBB-4CCB-ABD7-198084EDE768}" type="slidenum">
              <a:rPr lang="fr-BE" smtClean="0"/>
              <a:pPr/>
              <a:t>26</a:t>
            </a:fld>
            <a:endParaRPr lang="fr-BE" dirty="0"/>
          </a:p>
        </p:txBody>
      </p:sp>
      <p:grpSp>
        <p:nvGrpSpPr>
          <p:cNvPr id="24" name="Group 23"/>
          <p:cNvGrpSpPr/>
          <p:nvPr/>
        </p:nvGrpSpPr>
        <p:grpSpPr>
          <a:xfrm>
            <a:off x="107504" y="980728"/>
            <a:ext cx="8928992" cy="5400600"/>
            <a:chOff x="107504" y="980728"/>
            <a:chExt cx="8928992" cy="5400600"/>
          </a:xfrm>
        </p:grpSpPr>
        <p:grpSp>
          <p:nvGrpSpPr>
            <p:cNvPr id="19" name="Group 18"/>
            <p:cNvGrpSpPr/>
            <p:nvPr/>
          </p:nvGrpSpPr>
          <p:grpSpPr>
            <a:xfrm>
              <a:off x="107504" y="980728"/>
              <a:ext cx="8928992" cy="5327996"/>
              <a:chOff x="-540568" y="980728"/>
              <a:chExt cx="8928992" cy="5327996"/>
            </a:xfrm>
          </p:grpSpPr>
          <p:grpSp>
            <p:nvGrpSpPr>
              <p:cNvPr id="13" name="Group 12"/>
              <p:cNvGrpSpPr/>
              <p:nvPr/>
            </p:nvGrpSpPr>
            <p:grpSpPr>
              <a:xfrm>
                <a:off x="1549678" y="980728"/>
                <a:ext cx="6044643" cy="5327996"/>
                <a:chOff x="1549678" y="980728"/>
                <a:chExt cx="6044643" cy="5327996"/>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980728"/>
                  <a:ext cx="3416537" cy="1311705"/>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lvl="0" algn="l" defTabSz="711200">
                    <a:lnSpc>
                      <a:spcPct val="90000"/>
                    </a:lnSpc>
                    <a:spcBef>
                      <a:spcPct val="0"/>
                    </a:spcBef>
                    <a:spcAft>
                      <a:spcPct val="35000"/>
                    </a:spcAft>
                  </a:pPr>
                  <a:r>
                    <a:rPr lang="en-US" sz="1600" b="1" kern="1200" dirty="0" smtClean="0"/>
                    <a:t>M3</a:t>
                  </a:r>
                  <a:r>
                    <a:rPr lang="en-US" sz="1500" kern="1200" dirty="0" smtClean="0"/>
                    <a:t/>
                  </a:r>
                  <a:br>
                    <a:rPr lang="en-US" sz="1500" kern="1200" dirty="0" smtClean="0"/>
                  </a:br>
                  <a:r>
                    <a:rPr lang="en-GB" sz="1500" kern="1200" dirty="0" smtClean="0"/>
                    <a:t>Requires M2 </a:t>
                  </a:r>
                  <a:br>
                    <a:rPr lang="en-GB" sz="1500" kern="1200" dirty="0" smtClean="0"/>
                  </a:br>
                  <a:r>
                    <a:rPr lang="en-GB" sz="1500" kern="1200" dirty="0" smtClean="0"/>
                    <a:t>Positioned within Belgian health system </a:t>
                  </a:r>
                  <a:br>
                    <a:rPr lang="en-GB" sz="1500" kern="1200" dirty="0" smtClean="0"/>
                  </a:br>
                  <a:r>
                    <a:rPr lang="en-GB" sz="1500" kern="1200" dirty="0" smtClean="0"/>
                    <a:t>Conditional financing (expert committee)</a:t>
                  </a:r>
                  <a:endParaRPr lang="en-US" sz="1500" kern="1200" dirty="0"/>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lvl="0" algn="l" defTabSz="711200">
                    <a:lnSpc>
                      <a:spcPct val="90000"/>
                    </a:lnSpc>
                    <a:spcBef>
                      <a:spcPct val="0"/>
                    </a:spcBef>
                    <a:spcAft>
                      <a:spcPct val="35000"/>
                    </a:spcAft>
                  </a:pPr>
                  <a:r>
                    <a:rPr lang="en-US" sz="1600" b="1" kern="1200" dirty="0" smtClean="0"/>
                    <a:t>M2</a:t>
                  </a:r>
                  <a:r>
                    <a:rPr lang="en-US" sz="1100" kern="1200" dirty="0" smtClean="0"/>
                    <a:t/>
                  </a:r>
                  <a:br>
                    <a:rPr lang="en-US" sz="1100" kern="1200" dirty="0" smtClean="0"/>
                  </a:br>
                  <a:r>
                    <a:rPr lang="en-US" sz="1500" kern="1200" dirty="0" smtClean="0"/>
                    <a:t>Requires M1</a:t>
                  </a:r>
                  <a:br>
                    <a:rPr lang="en-US" sz="1500" kern="1200" dirty="0" smtClean="0"/>
                  </a:br>
                  <a:r>
                    <a:rPr lang="en-GB" sz="1500" kern="1200" dirty="0" smtClean="0"/>
                    <a:t>Validated by administrations (or trusted third parties) </a:t>
                  </a:r>
                  <a:br>
                    <a:rPr lang="en-GB" sz="1500" kern="1200" dirty="0" smtClean="0"/>
                  </a:br>
                  <a:r>
                    <a:rPr lang="en-GB" sz="1500" kern="1200" dirty="0" smtClean="0"/>
                    <a:t>Security - Authentication (</a:t>
                  </a:r>
                  <a:r>
                    <a:rPr lang="en-GB" sz="1500" kern="1200" dirty="0" err="1" smtClean="0">
                      <a:solidFill>
                        <a:srgbClr val="087670"/>
                      </a:solidFill>
                    </a:rPr>
                    <a:t>eHP</a:t>
                  </a:r>
                  <a:r>
                    <a:rPr lang="en-GB" sz="1500" kern="1200" dirty="0" smtClean="0"/>
                    <a:t>)</a:t>
                  </a:r>
                  <a:br>
                    <a:rPr lang="en-GB" sz="1500" kern="1200" dirty="0" smtClean="0"/>
                  </a:br>
                  <a:r>
                    <a:rPr lang="en-GB" sz="1500" kern="1200" dirty="0" smtClean="0"/>
                    <a:t>Interoperability (</a:t>
                  </a:r>
                  <a:r>
                    <a:rPr lang="en-GB" sz="1500" kern="1200" dirty="0" err="1" smtClean="0">
                      <a:solidFill>
                        <a:srgbClr val="087670"/>
                      </a:solidFill>
                    </a:rPr>
                    <a:t>eHP</a:t>
                  </a:r>
                  <a:r>
                    <a:rPr lang="en-GB" sz="1500" kern="1200" dirty="0" smtClean="0"/>
                    <a:t> + SPF -FOD) </a:t>
                  </a:r>
                  <a:br>
                    <a:rPr lang="en-GB" sz="1500" kern="1200" dirty="0" smtClean="0"/>
                  </a:br>
                  <a:r>
                    <a:rPr lang="en-GB" sz="1500" kern="1200" dirty="0" smtClean="0"/>
                    <a:t>Scientific evidence (publications</a:t>
                  </a:r>
                  <a:r>
                    <a:rPr lang="en-GB" sz="1100" kern="1200" dirty="0" smtClean="0"/>
                    <a:t>) </a:t>
                  </a:r>
                  <a:endParaRPr lang="en-US" sz="1100" kern="1200" dirty="0"/>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lvl="0" algn="l" defTabSz="711200">
                    <a:lnSpc>
                      <a:spcPct val="90000"/>
                    </a:lnSpc>
                    <a:spcBef>
                      <a:spcPct val="0"/>
                    </a:spcBef>
                    <a:spcAft>
                      <a:spcPct val="35000"/>
                    </a:spcAft>
                  </a:pPr>
                  <a:r>
                    <a:rPr lang="en-US" sz="1600" b="1" kern="1200" dirty="0" smtClean="0"/>
                    <a:t>M1</a:t>
                  </a:r>
                  <a:r>
                    <a:rPr lang="en-US" sz="1400" kern="1200" dirty="0" smtClean="0"/>
                    <a:t/>
                  </a:r>
                  <a:br>
                    <a:rPr lang="en-US" sz="1400" kern="1200" dirty="0" smtClean="0"/>
                  </a:br>
                  <a:r>
                    <a:rPr lang="en-US" sz="1500" kern="1200" dirty="0" smtClean="0"/>
                    <a:t>CE certified as Medical device AFMPS-FAGG)</a:t>
                  </a:r>
                  <a:br>
                    <a:rPr lang="en-US" sz="1500" kern="1200" dirty="0" smtClean="0"/>
                  </a:br>
                  <a:r>
                    <a:rPr lang="en-US" sz="1500" kern="1200" dirty="0" smtClean="0"/>
                    <a:t>GDPR compliant</a:t>
                  </a:r>
                  <a:br>
                    <a:rPr lang="en-US" sz="1500" kern="1200" dirty="0" smtClean="0"/>
                  </a:br>
                  <a:r>
                    <a:rPr lang="en-US" sz="1500" kern="1200" dirty="0" smtClean="0"/>
                    <a:t>Belgian privacy law compliant</a:t>
                  </a:r>
                  <a:endParaRPr lang="en-US" sz="1500" kern="1200" dirty="0"/>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BE </a:t>
                </a:r>
                <a:r>
                  <a:rPr lang="fr-BE" sz="1600" dirty="0" err="1" smtClean="0"/>
                  <a:t>mHealth</a:t>
                </a:r>
                <a:r>
                  <a:rPr lang="fr-BE" sz="1600" dirty="0" smtClean="0"/>
                  <a:t> Validation</a:t>
                </a:r>
                <a:endParaRPr lang="fr-BE" sz="1600" dirty="0"/>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t>CostBenefit</a:t>
                </a:r>
                <a:r>
                  <a:rPr lang="fr-BE" sz="1600" dirty="0" smtClean="0"/>
                  <a:t/>
                </a:r>
                <a:br>
                  <a:rPr lang="fr-BE" sz="1600" dirty="0" smtClean="0"/>
                </a:br>
                <a:r>
                  <a:rPr lang="fr-BE" sz="1600" dirty="0" smtClean="0"/>
                  <a:t>Triple </a:t>
                </a:r>
                <a:r>
                  <a:rPr lang="fr-BE" sz="1600" dirty="0" err="1" smtClean="0"/>
                  <a:t>Aim</a:t>
                </a:r>
                <a:endParaRPr lang="fr-BE" sz="1600" dirty="0"/>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CE </a:t>
                </a:r>
              </a:p>
              <a:p>
                <a:pPr algn="ctr"/>
                <a:r>
                  <a:rPr lang="fr-BE" dirty="0" err="1" smtClean="0"/>
                  <a:t>Medical</a:t>
                </a:r>
                <a:r>
                  <a:rPr lang="fr-BE" dirty="0" smtClean="0"/>
                  <a:t> </a:t>
                </a:r>
                <a:r>
                  <a:rPr lang="fr-BE" dirty="0" err="1" smtClean="0"/>
                  <a:t>device</a:t>
                </a:r>
                <a:endParaRPr lang="fr-BE" dirty="0"/>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spTree>
    <p:extLst>
      <p:ext uri="{BB962C8B-B14F-4D97-AF65-F5344CB8AC3E}">
        <p14:creationId xmlns:p14="http://schemas.microsoft.com/office/powerpoint/2010/main" val="224077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Actiepunt 19: Mobile health</a:t>
            </a:r>
            <a:endParaRPr lang="fr-BE" dirty="0"/>
          </a:p>
        </p:txBody>
      </p:sp>
      <p:pic>
        <p:nvPicPr>
          <p:cNvPr id="5" name="Content Placeholder 4"/>
          <p:cNvPicPr>
            <a:picLocks noGrp="1" noChangeAspect="1"/>
          </p:cNvPicPr>
          <p:nvPr>
            <p:ph idx="1"/>
          </p:nvPr>
        </p:nvPicPr>
        <p:blipFill>
          <a:blip r:embed="rId2"/>
          <a:stretch>
            <a:fillRect/>
          </a:stretch>
        </p:blipFill>
        <p:spPr>
          <a:xfrm>
            <a:off x="1046323" y="1600200"/>
            <a:ext cx="7051354" cy="4876800"/>
          </a:xfrm>
        </p:spPr>
      </p:pic>
      <p:sp>
        <p:nvSpPr>
          <p:cNvPr id="3" name="Tijdelijke aanduiding voor datum 2"/>
          <p:cNvSpPr>
            <a:spLocks noGrp="1"/>
          </p:cNvSpPr>
          <p:nvPr>
            <p:ph type="dt" sz="half" idx="10"/>
          </p:nvPr>
        </p:nvSpPr>
        <p:spPr>
          <a:xfrm>
            <a:off x="457200" y="19050"/>
            <a:ext cx="2895600" cy="328613"/>
          </a:xfrm>
        </p:spPr>
        <p:txBody>
          <a:bodyPr/>
          <a:lstStyle/>
          <a:p>
            <a:r>
              <a:rPr lang="fr-FR" smtClean="0"/>
              <a:t>25/01/2019</a:t>
            </a:r>
            <a:endParaRPr lang="fr-BE" dirty="0"/>
          </a:p>
        </p:txBody>
      </p:sp>
      <p:sp>
        <p:nvSpPr>
          <p:cNvPr id="6" name="Tijdelijke aanduiding voor dianummer 5"/>
          <p:cNvSpPr>
            <a:spLocks noGrp="1"/>
          </p:cNvSpPr>
          <p:nvPr>
            <p:ph type="sldNum" sz="quarter" idx="12"/>
          </p:nvPr>
        </p:nvSpPr>
        <p:spPr>
          <a:xfrm>
            <a:off x="7620000" y="19050"/>
            <a:ext cx="1066800" cy="328613"/>
          </a:xfrm>
        </p:spPr>
        <p:txBody>
          <a:bodyPr/>
          <a:lstStyle/>
          <a:p>
            <a:fld id="{30A9230E-FFBB-4CCB-ABD7-198084EDE768}" type="slidenum">
              <a:rPr lang="fr-BE" smtClean="0"/>
              <a:pPr/>
              <a:t>27</a:t>
            </a:fld>
            <a:endParaRPr lang="fr-BE" dirty="0"/>
          </a:p>
        </p:txBody>
      </p:sp>
    </p:spTree>
    <p:extLst>
      <p:ext uri="{BB962C8B-B14F-4D97-AF65-F5344CB8AC3E}">
        <p14:creationId xmlns:p14="http://schemas.microsoft.com/office/powerpoint/2010/main" val="189136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Actiepunt 19: Mobile health</a:t>
            </a:r>
            <a:endParaRPr lang="fr-BE" dirty="0"/>
          </a:p>
        </p:txBody>
      </p:sp>
      <p:sp>
        <p:nvSpPr>
          <p:cNvPr id="3" name="Content Placeholder 2"/>
          <p:cNvSpPr>
            <a:spLocks noGrp="1"/>
          </p:cNvSpPr>
          <p:nvPr>
            <p:ph idx="1"/>
          </p:nvPr>
        </p:nvSpPr>
        <p:spPr/>
        <p:txBody>
          <a:bodyPr/>
          <a:lstStyle/>
          <a:p>
            <a:r>
              <a:rPr lang="nl-NL" smtClean="0"/>
              <a:t>Op </a:t>
            </a:r>
            <a:r>
              <a:rPr lang="nl-NL" smtClean="0">
                <a:hlinkClick r:id="rId2"/>
              </a:rPr>
              <a:t>www.mhealthbelgium.be</a:t>
            </a:r>
            <a:r>
              <a:rPr lang="nl-NL" smtClean="0"/>
              <a:t> worden per niveau de toepassingen gepubliceerd die aan de benodigde criteria voldoen</a:t>
            </a:r>
          </a:p>
          <a:p>
            <a:pPr lvl="1"/>
            <a:r>
              <a:rPr lang="nl-NL" smtClean="0"/>
              <a:t>in eerste instantie zal het gaan over apps op niveau 1</a:t>
            </a:r>
          </a:p>
          <a:p>
            <a:pPr lvl="1"/>
            <a:r>
              <a:rPr lang="nl-NL" smtClean="0"/>
              <a:t>aan de andere twee niveaus wordt momenteel de laatste hand gelegd</a:t>
            </a:r>
          </a:p>
          <a:p>
            <a:r>
              <a:rPr lang="nl-NL" smtClean="0"/>
              <a:t>Vandaag kunnen mensen al terecht op de website voor meer uitleg over het beleid rond mobile health in België</a:t>
            </a:r>
          </a:p>
          <a:p>
            <a:pPr lvl="1"/>
            <a:r>
              <a:rPr lang="nl-NL" smtClean="0"/>
              <a:t>presentaties van de 24 pilootprojecten zijn er terug te vinden</a:t>
            </a:r>
          </a:p>
          <a:p>
            <a:endParaRPr lang="fr-BE" dirty="0"/>
          </a:p>
        </p:txBody>
      </p:sp>
      <p:sp>
        <p:nvSpPr>
          <p:cNvPr id="5" name="Tijdelijke aanduiding voor datum 4"/>
          <p:cNvSpPr>
            <a:spLocks noGrp="1"/>
          </p:cNvSpPr>
          <p:nvPr>
            <p:ph type="dt" sz="half" idx="10"/>
          </p:nvPr>
        </p:nvSpPr>
        <p:spPr>
          <a:xfrm>
            <a:off x="457200" y="19050"/>
            <a:ext cx="2895600" cy="328613"/>
          </a:xfrm>
        </p:spPr>
        <p:txBody>
          <a:bodyPr/>
          <a:lstStyle/>
          <a:p>
            <a:r>
              <a:rPr lang="fr-FR" smtClean="0"/>
              <a:t>25/01/2019</a:t>
            </a:r>
            <a:endParaRPr lang="fr-BE" dirty="0"/>
          </a:p>
        </p:txBody>
      </p:sp>
      <p:sp>
        <p:nvSpPr>
          <p:cNvPr id="6" name="Tijdelijke aanduiding voor dianummer 5"/>
          <p:cNvSpPr>
            <a:spLocks noGrp="1"/>
          </p:cNvSpPr>
          <p:nvPr>
            <p:ph type="sldNum" sz="quarter" idx="12"/>
          </p:nvPr>
        </p:nvSpPr>
        <p:spPr>
          <a:xfrm>
            <a:off x="7620000" y="19050"/>
            <a:ext cx="1066800" cy="328613"/>
          </a:xfrm>
        </p:spPr>
        <p:txBody>
          <a:bodyPr/>
          <a:lstStyle/>
          <a:p>
            <a:fld id="{30A9230E-FFBB-4CCB-ABD7-198084EDE768}" type="slidenum">
              <a:rPr lang="fr-BE" smtClean="0"/>
              <a:pPr/>
              <a:t>28</a:t>
            </a:fld>
            <a:endParaRPr lang="fr-BE" dirty="0"/>
          </a:p>
        </p:txBody>
      </p:sp>
    </p:spTree>
    <p:extLst>
      <p:ext uri="{BB962C8B-B14F-4D97-AF65-F5344CB8AC3E}">
        <p14:creationId xmlns:p14="http://schemas.microsoft.com/office/powerpoint/2010/main" val="158502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Eveneens</a:t>
            </a:r>
            <a:r>
              <a:rPr lang="fr-BE" dirty="0" smtClean="0"/>
              <a:t> in 2018…</a:t>
            </a:r>
            <a:br>
              <a:rPr lang="fr-BE" dirty="0" smtClean="0"/>
            </a:br>
            <a:r>
              <a:rPr lang="fr-BE" dirty="0" err="1" smtClean="0"/>
              <a:t>Andere</a:t>
            </a:r>
            <a:r>
              <a:rPr lang="fr-BE" dirty="0" smtClean="0"/>
              <a:t> </a:t>
            </a:r>
            <a:r>
              <a:rPr lang="fr-BE" dirty="0" err="1" smtClean="0"/>
              <a:t>projecten</a:t>
            </a:r>
            <a:r>
              <a:rPr lang="fr-BE" dirty="0" smtClean="0"/>
              <a:t> 2019</a:t>
            </a:r>
            <a:endParaRPr lang="fr-BE" dirty="0"/>
          </a:p>
        </p:txBody>
      </p:sp>
      <p:sp>
        <p:nvSpPr>
          <p:cNvPr id="3" name="Content Placeholder 2"/>
          <p:cNvSpPr>
            <a:spLocks noGrp="1"/>
          </p:cNvSpPr>
          <p:nvPr>
            <p:ph type="body" idx="1"/>
          </p:nvPr>
        </p:nvSpPr>
        <p:spPr/>
        <p:txBody>
          <a:bodyPr>
            <a:normAutofit/>
          </a:bodyPr>
          <a:lstStyle/>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endParaRPr lang="fr-BE"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29</a:t>
            </a:fld>
            <a:endParaRPr lang="en-US" smtClean="0"/>
          </a:p>
        </p:txBody>
      </p:sp>
    </p:spTree>
    <p:extLst>
      <p:ext uri="{BB962C8B-B14F-4D97-AF65-F5344CB8AC3E}">
        <p14:creationId xmlns:p14="http://schemas.microsoft.com/office/powerpoint/2010/main" val="489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Overzicht</a:t>
            </a:r>
            <a:endParaRPr lang="fr-BE" dirty="0"/>
          </a:p>
        </p:txBody>
      </p:sp>
      <p:sp>
        <p:nvSpPr>
          <p:cNvPr id="3" name="Content Placeholder 2"/>
          <p:cNvSpPr>
            <a:spLocks noGrp="1"/>
          </p:cNvSpPr>
          <p:nvPr>
            <p:ph idx="1"/>
          </p:nvPr>
        </p:nvSpPr>
        <p:spPr/>
        <p:txBody>
          <a:bodyPr>
            <a:normAutofit/>
          </a:bodyPr>
          <a:lstStyle/>
          <a:p>
            <a:r>
              <a:rPr lang="fr-BE" dirty="0" smtClean="0"/>
              <a:t>Roadmap 2.0</a:t>
            </a:r>
          </a:p>
          <a:p>
            <a:endParaRPr lang="fr-BE" dirty="0" smtClean="0"/>
          </a:p>
          <a:p>
            <a:r>
              <a:rPr lang="fr-BE" dirty="0" err="1" smtClean="0"/>
              <a:t>Eveneens</a:t>
            </a:r>
            <a:r>
              <a:rPr lang="fr-BE" dirty="0" smtClean="0"/>
              <a:t> in 2018, </a:t>
            </a:r>
            <a:r>
              <a:rPr lang="fr-BE" dirty="0" err="1" smtClean="0"/>
              <a:t>andere</a:t>
            </a:r>
            <a:r>
              <a:rPr lang="fr-BE" dirty="0" smtClean="0"/>
              <a:t> </a:t>
            </a:r>
            <a:r>
              <a:rPr lang="fr-BE" dirty="0" err="1" smtClean="0"/>
              <a:t>projecten</a:t>
            </a:r>
            <a:r>
              <a:rPr lang="fr-BE" dirty="0" smtClean="0"/>
              <a:t> 2019</a:t>
            </a:r>
          </a:p>
          <a:p>
            <a:endParaRPr lang="fr-BE" dirty="0" smtClean="0"/>
          </a:p>
          <a:p>
            <a:r>
              <a:rPr lang="fr-BE" dirty="0" smtClean="0"/>
              <a:t>Roadmap 3.0</a:t>
            </a:r>
          </a:p>
          <a:p>
            <a:endParaRPr lang="fr-BE" dirty="0" smtClean="0"/>
          </a:p>
          <a:p>
            <a:r>
              <a:rPr lang="fr-BE" dirty="0" smtClean="0"/>
              <a:t>Interne </a:t>
            </a:r>
            <a:r>
              <a:rPr lang="fr-BE" dirty="0" err="1" smtClean="0"/>
              <a:t>organisatie</a:t>
            </a:r>
            <a:r>
              <a:rPr lang="fr-BE" dirty="0" smtClean="0"/>
              <a:t> &amp; budget</a:t>
            </a:r>
          </a:p>
          <a:p>
            <a:endParaRPr lang="fr-BE" dirty="0" smtClean="0"/>
          </a:p>
          <a:p>
            <a:r>
              <a:rPr lang="fr-BE" dirty="0" err="1" smtClean="0"/>
              <a:t>Besluit</a:t>
            </a:r>
            <a:r>
              <a:rPr lang="fr-BE" dirty="0" smtClean="0"/>
              <a:t> / </a:t>
            </a:r>
            <a:r>
              <a:rPr lang="fr-BE" dirty="0" err="1"/>
              <a:t>v</a:t>
            </a:r>
            <a:r>
              <a:rPr lang="fr-BE" dirty="0" err="1" smtClean="0"/>
              <a:t>oornaamste</a:t>
            </a:r>
            <a:r>
              <a:rPr lang="fr-BE" dirty="0" smtClean="0"/>
              <a:t> </a:t>
            </a:r>
            <a:r>
              <a:rPr lang="fr-BE" dirty="0" err="1" smtClean="0"/>
              <a:t>projecten</a:t>
            </a:r>
            <a:endParaRPr lang="fr-BE" dirty="0" smtClean="0"/>
          </a:p>
          <a:p>
            <a:pPr lvl="1"/>
            <a:endParaRPr lang="fr-BE" dirty="0" smtClean="0"/>
          </a:p>
          <a:p>
            <a:pPr lvl="1"/>
            <a:endParaRPr lang="fr-BE" dirty="0" smtClean="0"/>
          </a:p>
          <a:p>
            <a:pPr lvl="1"/>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pPr/>
              <a:t>3</a:t>
            </a:fld>
            <a:endParaRPr lang="en-US" smtClean="0"/>
          </a:p>
        </p:txBody>
      </p:sp>
    </p:spTree>
    <p:extLst>
      <p:ext uri="{BB962C8B-B14F-4D97-AF65-F5344CB8AC3E}">
        <p14:creationId xmlns:p14="http://schemas.microsoft.com/office/powerpoint/2010/main" val="274307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291"/>
            <a:ext cx="8229600" cy="990600"/>
          </a:xfrm>
        </p:spPr>
        <p:txBody>
          <a:bodyPr>
            <a:normAutofit/>
          </a:bodyPr>
          <a:lstStyle/>
          <a:p>
            <a:r>
              <a:rPr lang="fr-BE" dirty="0" err="1" smtClean="0"/>
              <a:t>Basisdiensten</a:t>
            </a:r>
            <a:r>
              <a:rPr lang="fr-BE" dirty="0" smtClean="0"/>
              <a:t> </a:t>
            </a:r>
            <a:r>
              <a:rPr lang="fr-BE" dirty="0" smtClean="0">
                <a:solidFill>
                  <a:srgbClr val="087670"/>
                </a:solidFill>
              </a:rPr>
              <a:t>eHealth</a:t>
            </a:r>
            <a:endParaRPr lang="fr-BE" dirty="0">
              <a:solidFill>
                <a:srgbClr val="087670"/>
              </a:solidFill>
            </a:endParaRPr>
          </a:p>
        </p:txBody>
      </p:sp>
      <p:sp>
        <p:nvSpPr>
          <p:cNvPr id="3" name="Content Placeholder 2"/>
          <p:cNvSpPr>
            <a:spLocks noGrp="1"/>
          </p:cNvSpPr>
          <p:nvPr>
            <p:ph idx="1"/>
          </p:nvPr>
        </p:nvSpPr>
        <p:spPr/>
        <p:txBody>
          <a:bodyPr>
            <a:normAutofit/>
          </a:bodyPr>
          <a:lstStyle/>
          <a:p>
            <a:endParaRPr lang="fr-BE" dirty="0" smtClean="0"/>
          </a:p>
          <a:p>
            <a:r>
              <a:rPr lang="fr-BE" dirty="0" err="1" smtClean="0"/>
              <a:t>Aantal</a:t>
            </a:r>
            <a:r>
              <a:rPr lang="fr-BE" dirty="0" smtClean="0"/>
              <a:t> </a:t>
            </a:r>
            <a:r>
              <a:rPr lang="fr-BE" dirty="0" err="1" smtClean="0"/>
              <a:t>transacties</a:t>
            </a:r>
            <a:r>
              <a:rPr lang="fr-BE" dirty="0" smtClean="0"/>
              <a:t> via de </a:t>
            </a:r>
            <a:r>
              <a:rPr lang="fr-BE" dirty="0" err="1" smtClean="0"/>
              <a:t>basisdiensten</a:t>
            </a:r>
            <a:r>
              <a:rPr lang="fr-BE" dirty="0" smtClean="0"/>
              <a:t> </a:t>
            </a:r>
            <a:r>
              <a:rPr lang="fr-BE" dirty="0" smtClean="0">
                <a:solidFill>
                  <a:srgbClr val="087670"/>
                </a:solidFill>
              </a:rPr>
              <a:t>eHealth</a:t>
            </a:r>
          </a:p>
          <a:p>
            <a:endParaRPr lang="fr-BE" dirty="0" smtClean="0">
              <a:solidFill>
                <a:srgbClr val="087670"/>
              </a:solidFill>
            </a:endParaRPr>
          </a:p>
          <a:p>
            <a:pPr lvl="1"/>
            <a:r>
              <a:rPr lang="fr-BE" dirty="0" smtClean="0"/>
              <a:t>4.122.144.738 in 2015</a:t>
            </a:r>
          </a:p>
          <a:p>
            <a:pPr lvl="1"/>
            <a:endParaRPr lang="fr-BE" dirty="0" smtClean="0"/>
          </a:p>
          <a:p>
            <a:pPr lvl="1"/>
            <a:r>
              <a:rPr lang="fr-BE" dirty="0" smtClean="0"/>
              <a:t>7.067.227.936 in 2016</a:t>
            </a:r>
          </a:p>
          <a:p>
            <a:pPr lvl="1"/>
            <a:endParaRPr lang="fr-BE" dirty="0" smtClean="0"/>
          </a:p>
          <a:p>
            <a:pPr lvl="1"/>
            <a:r>
              <a:rPr lang="fr-BE" dirty="0" smtClean="0"/>
              <a:t>10.055.636.938 in 2017</a:t>
            </a:r>
          </a:p>
          <a:p>
            <a:pPr lvl="1"/>
            <a:endParaRPr lang="fr-BE" b="1" dirty="0" smtClean="0"/>
          </a:p>
          <a:p>
            <a:pPr lvl="1"/>
            <a:r>
              <a:rPr lang="en-GB" b="1" dirty="0" smtClean="0"/>
              <a:t>13.332.679.791 in 2018</a:t>
            </a:r>
            <a:endParaRPr lang="fr-BE" b="1"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30</a:t>
            </a:fld>
            <a:endParaRPr lang="en-US" smtClean="0"/>
          </a:p>
        </p:txBody>
      </p:sp>
    </p:spTree>
    <p:extLst>
      <p:ext uri="{BB962C8B-B14F-4D97-AF65-F5344CB8AC3E}">
        <p14:creationId xmlns:p14="http://schemas.microsoft.com/office/powerpoint/2010/main" val="1596573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 Level Agreement (SLA)</a:t>
            </a:r>
            <a:endParaRPr lang="fr-BE"/>
          </a:p>
        </p:txBody>
      </p:sp>
      <p:sp>
        <p:nvSpPr>
          <p:cNvPr id="3" name="Content Placeholder 2"/>
          <p:cNvSpPr>
            <a:spLocks noGrp="1"/>
          </p:cNvSpPr>
          <p:nvPr>
            <p:ph idx="1"/>
          </p:nvPr>
        </p:nvSpPr>
        <p:spPr/>
        <p:txBody>
          <a:bodyPr>
            <a:normAutofit/>
          </a:bodyPr>
          <a:lstStyle/>
          <a:p>
            <a:r>
              <a:rPr lang="fr-BE" dirty="0" smtClean="0"/>
              <a:t>Création de nouveaux </a:t>
            </a:r>
            <a:r>
              <a:rPr lang="fr-BE" dirty="0" err="1" smtClean="0"/>
              <a:t>SLA's</a:t>
            </a:r>
            <a:r>
              <a:rPr lang="fr-BE" dirty="0" smtClean="0"/>
              <a:t> en 2018</a:t>
            </a:r>
          </a:p>
          <a:p>
            <a:pPr lvl="1"/>
            <a:r>
              <a:rPr lang="fr-BE" dirty="0" err="1"/>
              <a:t>Certificates</a:t>
            </a:r>
            <a:r>
              <a:rPr lang="fr-BE" dirty="0"/>
              <a:t> </a:t>
            </a:r>
            <a:endParaRPr lang="fr-BE" dirty="0" smtClean="0"/>
          </a:p>
          <a:p>
            <a:pPr lvl="1"/>
            <a:r>
              <a:rPr lang="fr-BE" dirty="0" err="1" smtClean="0"/>
              <a:t>CoBRHA</a:t>
            </a:r>
            <a:r>
              <a:rPr lang="fr-BE" dirty="0" smtClean="0"/>
              <a:t> </a:t>
            </a:r>
          </a:p>
          <a:p>
            <a:pPr lvl="1"/>
            <a:r>
              <a:rPr lang="fr-BE" dirty="0" err="1"/>
              <a:t>Coding</a:t>
            </a:r>
            <a:r>
              <a:rPr lang="fr-BE" dirty="0"/>
              <a:t> </a:t>
            </a:r>
            <a:r>
              <a:rPr lang="fr-BE" dirty="0" err="1">
                <a:solidFill>
                  <a:srgbClr val="087670"/>
                </a:solidFill>
              </a:rPr>
              <a:t>eHealth</a:t>
            </a:r>
            <a:r>
              <a:rPr lang="fr-BE" dirty="0">
                <a:solidFill>
                  <a:srgbClr val="087670"/>
                </a:solidFill>
              </a:rPr>
              <a:t> </a:t>
            </a:r>
            <a:endParaRPr lang="fr-BE" dirty="0" smtClean="0"/>
          </a:p>
          <a:p>
            <a:pPr lvl="1"/>
            <a:r>
              <a:rPr lang="fr-BE" dirty="0" err="1" smtClean="0"/>
              <a:t>ConsultRN</a:t>
            </a:r>
            <a:endParaRPr lang="fr-BE" dirty="0" smtClean="0"/>
          </a:p>
          <a:p>
            <a:pPr lvl="1"/>
            <a:r>
              <a:rPr lang="fr-BE" dirty="0"/>
              <a:t>Data </a:t>
            </a:r>
            <a:r>
              <a:rPr lang="fr-BE" dirty="0" err="1"/>
              <a:t>Attribute</a:t>
            </a:r>
            <a:r>
              <a:rPr lang="fr-BE" dirty="0"/>
              <a:t> Service   </a:t>
            </a:r>
            <a:r>
              <a:rPr lang="fr-BE" dirty="0" smtClean="0"/>
              <a:t>            </a:t>
            </a:r>
          </a:p>
          <a:p>
            <a:pPr lvl="1"/>
            <a:r>
              <a:rPr lang="fr-BE" dirty="0" err="1">
                <a:solidFill>
                  <a:srgbClr val="087670"/>
                </a:solidFill>
              </a:rPr>
              <a:t>eHealth</a:t>
            </a:r>
            <a:r>
              <a:rPr lang="fr-BE" dirty="0"/>
              <a:t> </a:t>
            </a:r>
            <a:r>
              <a:rPr lang="fr-BE" dirty="0" err="1" smtClean="0"/>
              <a:t>AddressBook</a:t>
            </a:r>
            <a:endParaRPr lang="fr-BE" dirty="0"/>
          </a:p>
          <a:p>
            <a:pPr lvl="1"/>
            <a:r>
              <a:rPr lang="fr-BE" dirty="0" err="1">
                <a:solidFill>
                  <a:srgbClr val="087670"/>
                </a:solidFill>
              </a:rPr>
              <a:t>eHealth</a:t>
            </a:r>
            <a:r>
              <a:rPr lang="fr-BE" dirty="0" err="1"/>
              <a:t>Box</a:t>
            </a:r>
            <a:endParaRPr lang="fr-BE" dirty="0" smtClean="0"/>
          </a:p>
          <a:p>
            <a:pPr lvl="1"/>
            <a:r>
              <a:rPr lang="fr-BE" dirty="0" err="1">
                <a:solidFill>
                  <a:srgbClr val="087670"/>
                </a:solidFill>
              </a:rPr>
              <a:t>eHealth</a:t>
            </a:r>
            <a:r>
              <a:rPr lang="fr-BE" dirty="0" err="1"/>
              <a:t>Consent</a:t>
            </a:r>
            <a:r>
              <a:rPr lang="fr-BE" dirty="0"/>
              <a:t> </a:t>
            </a:r>
            <a:r>
              <a:rPr lang="fr-BE" dirty="0" smtClean="0"/>
              <a:t>WS            </a:t>
            </a:r>
          </a:p>
          <a:p>
            <a:pPr lvl="1"/>
            <a:r>
              <a:rPr lang="fr-BE" dirty="0" smtClean="0">
                <a:solidFill>
                  <a:srgbClr val="087670"/>
                </a:solidFill>
              </a:rPr>
              <a:t>eHealth </a:t>
            </a:r>
            <a:r>
              <a:rPr lang="fr-BE" dirty="0" err="1"/>
              <a:t>MetaHub</a:t>
            </a:r>
            <a:r>
              <a:rPr lang="fr-BE" dirty="0"/>
              <a:t> </a:t>
            </a:r>
            <a:endParaRPr lang="fr-BE" dirty="0" smtClean="0"/>
          </a:p>
          <a:p>
            <a:pPr lvl="1"/>
            <a:r>
              <a:rPr lang="fr-BE" dirty="0" err="1" smtClean="0">
                <a:solidFill>
                  <a:srgbClr val="087670"/>
                </a:solidFill>
              </a:rPr>
              <a:t>eHealth</a:t>
            </a:r>
            <a:r>
              <a:rPr lang="fr-BE" dirty="0" smtClean="0">
                <a:solidFill>
                  <a:srgbClr val="3E6E5A"/>
                </a:solidFill>
              </a:rPr>
              <a:t> </a:t>
            </a:r>
            <a:r>
              <a:rPr lang="fr-BE" dirty="0" smtClean="0"/>
              <a:t>Portal</a:t>
            </a:r>
          </a:p>
          <a:p>
            <a:pPr lvl="1"/>
            <a:r>
              <a:rPr lang="fr-BE" dirty="0" smtClean="0"/>
              <a:t>I.AM</a:t>
            </a:r>
            <a:endParaRPr lang="fr-BE" dirty="0"/>
          </a:p>
          <a:p>
            <a:pPr lvl="1"/>
            <a:r>
              <a:rPr lang="fr-BE" dirty="0" smtClean="0"/>
              <a:t>UPPAD </a:t>
            </a:r>
            <a:endParaRPr lang="fr-BE" dirty="0"/>
          </a:p>
          <a:p>
            <a:pPr marL="274320" lvl="1" indent="0">
              <a:buNone/>
            </a:pPr>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31</a:t>
            </a:fld>
            <a:endParaRPr lang="en-US" smtClean="0"/>
          </a:p>
        </p:txBody>
      </p:sp>
    </p:spTree>
    <p:extLst>
      <p:ext uri="{BB962C8B-B14F-4D97-AF65-F5344CB8AC3E}">
        <p14:creationId xmlns:p14="http://schemas.microsoft.com/office/powerpoint/2010/main" val="1944603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 Level Agreement (SLA)</a:t>
            </a:r>
            <a:endParaRPr lang="fr-BE"/>
          </a:p>
        </p:txBody>
      </p:sp>
      <p:sp>
        <p:nvSpPr>
          <p:cNvPr id="3" name="Content Placeholder 2"/>
          <p:cNvSpPr>
            <a:spLocks noGrp="1"/>
          </p:cNvSpPr>
          <p:nvPr>
            <p:ph idx="1"/>
          </p:nvPr>
        </p:nvSpPr>
        <p:spPr/>
        <p:txBody>
          <a:bodyPr>
            <a:normAutofit/>
          </a:bodyPr>
          <a:lstStyle/>
          <a:p>
            <a:r>
              <a:rPr lang="fr-BE" dirty="0" smtClean="0"/>
              <a:t>2008-2017</a:t>
            </a:r>
          </a:p>
          <a:p>
            <a:pPr lvl="1"/>
            <a:r>
              <a:rPr lang="fr-BE" dirty="0"/>
              <a:t>t</a:t>
            </a:r>
            <a:r>
              <a:rPr lang="fr-BE" dirty="0" smtClean="0"/>
              <a:t>ous </a:t>
            </a:r>
            <a:r>
              <a:rPr lang="fr-BE" dirty="0"/>
              <a:t>nos </a:t>
            </a:r>
            <a:r>
              <a:rPr lang="fr-BE" dirty="0" err="1"/>
              <a:t>SLA’s</a:t>
            </a:r>
            <a:r>
              <a:rPr lang="fr-BE" dirty="0"/>
              <a:t> (disponibilité des services et performance des services) </a:t>
            </a:r>
            <a:r>
              <a:rPr lang="fr-BE" dirty="0" smtClean="0"/>
              <a:t>ont atteint ou dépassé les attentes</a:t>
            </a:r>
          </a:p>
          <a:p>
            <a:pPr lvl="1"/>
            <a:endParaRPr lang="fr-BE" dirty="0" smtClean="0"/>
          </a:p>
          <a:p>
            <a:r>
              <a:rPr lang="fr-BE" dirty="0" smtClean="0"/>
              <a:t>2018</a:t>
            </a:r>
          </a:p>
          <a:p>
            <a:pPr lvl="1"/>
            <a:r>
              <a:rPr lang="fr-BE" dirty="0" smtClean="0"/>
              <a:t>les incidents que la plate-forme </a:t>
            </a:r>
            <a:r>
              <a:rPr lang="fr-BE" dirty="0" smtClean="0">
                <a:solidFill>
                  <a:srgbClr val="087670"/>
                </a:solidFill>
              </a:rPr>
              <a:t>eHealth</a:t>
            </a:r>
            <a:r>
              <a:rPr lang="fr-BE" dirty="0" smtClean="0"/>
              <a:t> a subi durant l’été ne nous ont pas permis pour certains </a:t>
            </a:r>
            <a:r>
              <a:rPr lang="fr-BE" dirty="0" err="1" smtClean="0"/>
              <a:t>SLA’s</a:t>
            </a:r>
            <a:r>
              <a:rPr lang="fr-BE" dirty="0" smtClean="0"/>
              <a:t> d’atteindre les objectifs imposés</a:t>
            </a:r>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32</a:t>
            </a:fld>
            <a:endParaRPr lang="en-US" smtClean="0"/>
          </a:p>
        </p:txBody>
      </p:sp>
    </p:spTree>
    <p:extLst>
      <p:ext uri="{BB962C8B-B14F-4D97-AF65-F5344CB8AC3E}">
        <p14:creationId xmlns:p14="http://schemas.microsoft.com/office/powerpoint/2010/main" val="3116928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087670"/>
                </a:solidFill>
              </a:rPr>
              <a:t>eHealth</a:t>
            </a:r>
            <a:r>
              <a:rPr lang="fr-BE" dirty="0" smtClean="0"/>
              <a:t>-</a:t>
            </a:r>
            <a:r>
              <a:rPr lang="fr-BE" dirty="0" err="1" smtClean="0"/>
              <a:t>certificaten</a:t>
            </a:r>
            <a:endParaRPr lang="fr-BE" dirty="0"/>
          </a:p>
        </p:txBody>
      </p:sp>
      <p:sp>
        <p:nvSpPr>
          <p:cNvPr id="3" name="Content Placeholder 2"/>
          <p:cNvSpPr>
            <a:spLocks noGrp="1"/>
          </p:cNvSpPr>
          <p:nvPr>
            <p:ph idx="1"/>
          </p:nvPr>
        </p:nvSpPr>
        <p:spPr/>
        <p:txBody>
          <a:bodyPr>
            <a:normAutofit/>
          </a:bodyPr>
          <a:lstStyle/>
          <a:p>
            <a:endParaRPr lang="fr-BE" dirty="0" smtClean="0"/>
          </a:p>
          <a:p>
            <a:r>
              <a:rPr lang="fr-BE" dirty="0"/>
              <a:t>17.956 </a:t>
            </a:r>
            <a:r>
              <a:rPr lang="nl-BE" dirty="0" smtClean="0"/>
              <a:t>aanvragen voor nieuwe certificaten (beroepsbeoefenaars en instellingen) in 2018</a:t>
            </a:r>
          </a:p>
          <a:p>
            <a:endParaRPr lang="nl-BE" dirty="0" smtClean="0"/>
          </a:p>
          <a:p>
            <a:r>
              <a:rPr lang="nl-BE" smtClean="0"/>
              <a:t>42.287 </a:t>
            </a:r>
            <a:r>
              <a:rPr lang="nl-BE" dirty="0" smtClean="0"/>
              <a:t>actieve certificaten begin januari 2019</a:t>
            </a:r>
          </a:p>
          <a:p>
            <a:endParaRPr lang="nl-BE" dirty="0" smtClean="0"/>
          </a:p>
          <a:p>
            <a:pPr lvl="1"/>
            <a:r>
              <a:rPr lang="fr-BE" dirty="0"/>
              <a:t>35.095</a:t>
            </a:r>
            <a:r>
              <a:rPr lang="nl-BE" dirty="0" smtClean="0"/>
              <a:t> voor de beroepsbeoefenaars</a:t>
            </a:r>
          </a:p>
          <a:p>
            <a:pPr lvl="1"/>
            <a:endParaRPr lang="nl-BE" dirty="0" smtClean="0"/>
          </a:p>
          <a:p>
            <a:pPr lvl="1"/>
            <a:r>
              <a:rPr lang="fr-BE" dirty="0"/>
              <a:t>7.192</a:t>
            </a:r>
            <a:r>
              <a:rPr lang="nl-BE" dirty="0" smtClean="0"/>
              <a:t> voor de instellingen</a:t>
            </a:r>
          </a:p>
          <a:p>
            <a:endParaRPr lang="fr-BE" dirty="0" smtClean="0"/>
          </a:p>
          <a:p>
            <a:endParaRPr lang="fr-BE" dirty="0" smtClean="0"/>
          </a:p>
          <a:p>
            <a:endParaRPr lang="en-US"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33</a:t>
            </a:fld>
            <a:endParaRPr lang="en-US" smtClean="0"/>
          </a:p>
        </p:txBody>
      </p:sp>
    </p:spTree>
    <p:extLst>
      <p:ext uri="{BB962C8B-B14F-4D97-AF65-F5344CB8AC3E}">
        <p14:creationId xmlns:p14="http://schemas.microsoft.com/office/powerpoint/2010/main" val="1170362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Enregistrement des logiciels </a:t>
            </a:r>
            <a:endParaRPr lang="fr-BE"/>
          </a:p>
        </p:txBody>
      </p:sp>
      <p:sp>
        <p:nvSpPr>
          <p:cNvPr id="11" name="Content Placeholder 10"/>
          <p:cNvSpPr>
            <a:spLocks noGrp="1"/>
          </p:cNvSpPr>
          <p:nvPr>
            <p:ph idx="1"/>
          </p:nvPr>
        </p:nvSpPr>
        <p:spPr/>
        <p:txBody>
          <a:bodyPr/>
          <a:lstStyle/>
          <a:p>
            <a:r>
              <a:rPr lang="fr-BE" b="1" dirty="0" smtClean="0"/>
              <a:t>2018</a:t>
            </a:r>
          </a:p>
          <a:p>
            <a:pPr lvl="1"/>
            <a:r>
              <a:rPr lang="fr-BE" dirty="0" smtClean="0"/>
              <a:t>publication des </a:t>
            </a:r>
            <a:r>
              <a:rPr lang="fr-BE" dirty="0" err="1" smtClean="0"/>
              <a:t>FAQ’s</a:t>
            </a:r>
            <a:r>
              <a:rPr lang="fr-BE" dirty="0" smtClean="0"/>
              <a:t> sur les nouveaux portails (</a:t>
            </a:r>
            <a:r>
              <a:rPr lang="fr-BE" dirty="0" err="1" smtClean="0"/>
              <a:t>eSanté</a:t>
            </a:r>
            <a:r>
              <a:rPr lang="fr-BE" dirty="0" smtClean="0"/>
              <a:t> &amp; eHealth)</a:t>
            </a:r>
          </a:p>
          <a:p>
            <a:pPr lvl="1"/>
            <a:endParaRPr lang="fr-BE" dirty="0" smtClean="0"/>
          </a:p>
          <a:p>
            <a:pPr lvl="1"/>
            <a:r>
              <a:rPr lang="fr-BE" dirty="0" smtClean="0"/>
              <a:t>définition des critères pour la médecine générale sur base d’un groupe de travail </a:t>
            </a:r>
          </a:p>
          <a:p>
            <a:pPr lvl="1"/>
            <a:endParaRPr lang="fr-BE" dirty="0" smtClean="0"/>
          </a:p>
          <a:p>
            <a:pPr lvl="1"/>
            <a:r>
              <a:rPr lang="fr-BE" dirty="0" smtClean="0"/>
              <a:t>soutien et coordination pour l’organisation de mini-</a:t>
            </a:r>
            <a:r>
              <a:rPr lang="fr-BE" dirty="0" err="1" smtClean="0"/>
              <a:t>labs</a:t>
            </a:r>
            <a:r>
              <a:rPr lang="fr-BE" dirty="0" smtClean="0"/>
              <a:t>  et implication dans les conditions d’évaluation des modules</a:t>
            </a:r>
          </a:p>
          <a:p>
            <a:pPr lvl="1"/>
            <a:endParaRPr lang="fr-BE" dirty="0" smtClean="0"/>
          </a:p>
          <a:p>
            <a:pPr lvl="1"/>
            <a:r>
              <a:rPr lang="fr-BE" dirty="0" smtClean="0"/>
              <a:t>organisation  des séances d’informations à l’attention des fournisseurs de logiciels</a:t>
            </a:r>
          </a:p>
          <a:p>
            <a:pPr lvl="1"/>
            <a:endParaRPr lang="fr-BE" dirty="0" smtClean="0"/>
          </a:p>
          <a:p>
            <a:pPr lvl="1"/>
            <a:endParaRPr lang="fr-BE" dirty="0" smtClean="0"/>
          </a:p>
          <a:p>
            <a:pPr lvl="1"/>
            <a:endParaRPr lang="fr-BE" dirty="0" smtClean="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34</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574812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Enregistrement des logiciels </a:t>
            </a:r>
            <a:endParaRPr lang="fr-BE" dirty="0"/>
          </a:p>
        </p:txBody>
      </p:sp>
      <p:sp>
        <p:nvSpPr>
          <p:cNvPr id="11" name="Content Placeholder 10"/>
          <p:cNvSpPr>
            <a:spLocks noGrp="1"/>
          </p:cNvSpPr>
          <p:nvPr>
            <p:ph idx="1"/>
          </p:nvPr>
        </p:nvSpPr>
        <p:spPr/>
        <p:txBody>
          <a:bodyPr/>
          <a:lstStyle/>
          <a:p>
            <a:r>
              <a:rPr lang="fr-BE" b="1" dirty="0" smtClean="0"/>
              <a:t>2019</a:t>
            </a:r>
          </a:p>
          <a:p>
            <a:pPr lvl="1"/>
            <a:r>
              <a:rPr lang="fr-BE" dirty="0" smtClean="0"/>
              <a:t>organisation du processus d’enregistrement pour la médecine générale </a:t>
            </a:r>
          </a:p>
          <a:p>
            <a:pPr lvl="1"/>
            <a:r>
              <a:rPr lang="fr-BE" dirty="0" smtClean="0"/>
              <a:t>définition et publication des critères d’enregistrement pour le secteur infirmier et la dentisterie</a:t>
            </a:r>
          </a:p>
          <a:p>
            <a:pPr lvl="1"/>
            <a:r>
              <a:rPr lang="fr-BE" dirty="0" smtClean="0"/>
              <a:t>organisation de l’enregistrement de logiciels pour la médecine générale et le secteur infirmier</a:t>
            </a:r>
          </a:p>
          <a:p>
            <a:pPr lvl="1"/>
            <a:r>
              <a:rPr lang="fr-BE" dirty="0" smtClean="0"/>
              <a:t>continuité dans les mises à jour des </a:t>
            </a:r>
            <a:r>
              <a:rPr lang="fr-BE" dirty="0" err="1" smtClean="0"/>
              <a:t>FAQ’s</a:t>
            </a:r>
            <a:r>
              <a:rPr lang="fr-BE" dirty="0" smtClean="0"/>
              <a:t> et du cadastre des logiciels</a:t>
            </a:r>
          </a:p>
          <a:p>
            <a:pPr lvl="1"/>
            <a:r>
              <a:rPr lang="fr-BE" dirty="0" smtClean="0"/>
              <a:t>implication dans les conditions d’évaluation des modules </a:t>
            </a:r>
          </a:p>
          <a:p>
            <a:pPr lvl="1"/>
            <a:r>
              <a:rPr lang="fr-BE" dirty="0" smtClean="0"/>
              <a:t>organisation  des séances d’informations à l’attention des fournisseurs de logiciels</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35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616122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Medattest</a:t>
            </a:r>
            <a:endParaRPr lang="fr-BE" dirty="0"/>
          </a:p>
        </p:txBody>
      </p:sp>
      <p:sp>
        <p:nvSpPr>
          <p:cNvPr id="11" name="Content Placeholder 10"/>
          <p:cNvSpPr>
            <a:spLocks noGrp="1"/>
          </p:cNvSpPr>
          <p:nvPr>
            <p:ph idx="1"/>
          </p:nvPr>
        </p:nvSpPr>
        <p:spPr/>
        <p:txBody>
          <a:bodyPr/>
          <a:lstStyle/>
          <a:p>
            <a:r>
              <a:rPr lang="fr-BE" dirty="0" smtClean="0"/>
              <a:t>Mise en production janvier 2019</a:t>
            </a:r>
          </a:p>
          <a:p>
            <a:endParaRPr lang="fr-BE" dirty="0" smtClean="0"/>
          </a:p>
          <a:p>
            <a:r>
              <a:rPr lang="fr-BE" dirty="0" smtClean="0"/>
              <a:t>Permet de commander en ligne des attestations de soins donnés (carnets, formulaires en continu) et des vignettes de concordance</a:t>
            </a:r>
          </a:p>
          <a:p>
            <a:pPr lvl="1"/>
            <a:r>
              <a:rPr lang="fr-BE" dirty="0" smtClean="0"/>
              <a:t>l’attestation de soins remise au patient lui donne le droit au remboursement par la mutuelle et comporte une partie « reçu », preuve de paiement pour le patient</a:t>
            </a:r>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36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751490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Welcome Pack</a:t>
            </a:r>
            <a:endParaRPr lang="nl-BE"/>
          </a:p>
        </p:txBody>
      </p:sp>
      <p:sp>
        <p:nvSpPr>
          <p:cNvPr id="3" name="Content Placeholder 2"/>
          <p:cNvSpPr>
            <a:spLocks noGrp="1"/>
          </p:cNvSpPr>
          <p:nvPr>
            <p:ph idx="1"/>
          </p:nvPr>
        </p:nvSpPr>
        <p:spPr/>
        <p:txBody>
          <a:bodyPr/>
          <a:lstStyle/>
          <a:p>
            <a:endParaRPr lang="nl-BE" dirty="0" smtClean="0"/>
          </a:p>
          <a:p>
            <a:r>
              <a:rPr lang="nl-BE" dirty="0"/>
              <a:t>S</a:t>
            </a:r>
            <a:r>
              <a:rPr lang="nl-BE" dirty="0" smtClean="0"/>
              <a:t>telt de partners een gedetailleerde inventaris ter beschikking met de nodige informatie voor de integratie van zijn verschillende diensten</a:t>
            </a:r>
          </a:p>
          <a:p>
            <a:endParaRPr lang="nl-BE" dirty="0" smtClean="0"/>
          </a:p>
          <a:p>
            <a:r>
              <a:rPr lang="nl-BE" dirty="0"/>
              <a:t>D</a:t>
            </a:r>
            <a:r>
              <a:rPr lang="nl-BE" dirty="0" smtClean="0"/>
              <a:t>eze catalogus omvat alles</a:t>
            </a:r>
          </a:p>
          <a:p>
            <a:pPr lvl="1"/>
            <a:r>
              <a:rPr lang="nl-BE" dirty="0" smtClean="0"/>
              <a:t>“wat men moet weten”</a:t>
            </a:r>
          </a:p>
          <a:p>
            <a:pPr lvl="1"/>
            <a:r>
              <a:rPr lang="nl-BE" dirty="0" smtClean="0"/>
              <a:t>“wat men dient te begrijpen” en</a:t>
            </a:r>
          </a:p>
          <a:p>
            <a:pPr lvl="1"/>
            <a:r>
              <a:rPr lang="nl-BE" dirty="0" smtClean="0"/>
              <a:t>“wat men dient te voorzien” alvorens een project op te starten</a:t>
            </a:r>
          </a:p>
          <a:p>
            <a:pPr lvl="1"/>
            <a:endParaRPr lang="nl-BE" dirty="0" smtClean="0"/>
          </a:p>
          <a:p>
            <a:pPr lvl="1"/>
            <a:endParaRPr lang="nl-BE" dirty="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pPr/>
              <a:t>37</a:t>
            </a:fld>
            <a:endParaRPr lang="fr-BE"/>
          </a:p>
        </p:txBody>
      </p:sp>
    </p:spTree>
    <p:extLst>
      <p:ext uri="{BB962C8B-B14F-4D97-AF65-F5344CB8AC3E}">
        <p14:creationId xmlns:p14="http://schemas.microsoft.com/office/powerpoint/2010/main" val="104813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Welcome</a:t>
            </a:r>
            <a:r>
              <a:rPr lang="nl-BE" dirty="0"/>
              <a:t> Pack</a:t>
            </a:r>
          </a:p>
        </p:txBody>
      </p:sp>
      <p:sp>
        <p:nvSpPr>
          <p:cNvPr id="3" name="Content Placeholder 2"/>
          <p:cNvSpPr>
            <a:spLocks noGrp="1"/>
          </p:cNvSpPr>
          <p:nvPr>
            <p:ph idx="1"/>
          </p:nvPr>
        </p:nvSpPr>
        <p:spPr/>
        <p:txBody>
          <a:bodyPr>
            <a:normAutofit/>
          </a:bodyPr>
          <a:lstStyle/>
          <a:p>
            <a:r>
              <a:rPr lang="nl-BE" dirty="0"/>
              <a:t>E</a:t>
            </a:r>
            <a:r>
              <a:rPr lang="nl-BE" dirty="0" smtClean="0"/>
              <a:t>lke </a:t>
            </a:r>
            <a:r>
              <a:rPr lang="nl-BE" dirty="0"/>
              <a:t>basisdienst wordt in detail beschreven in een specifieke fiche met</a:t>
            </a:r>
          </a:p>
          <a:p>
            <a:pPr lvl="1"/>
            <a:r>
              <a:rPr lang="nl-BE" dirty="0"/>
              <a:t>de definitie van de dienst</a:t>
            </a:r>
          </a:p>
          <a:p>
            <a:pPr lvl="1"/>
            <a:r>
              <a:rPr lang="nl-BE" dirty="0"/>
              <a:t>de functionaliteiten ervan</a:t>
            </a:r>
          </a:p>
          <a:p>
            <a:pPr lvl="1"/>
            <a:r>
              <a:rPr lang="nl-BE" dirty="0"/>
              <a:t>de afhankelijkheden, nuttige aanbevelingen en waarschuwingen voor de integratie van de dienst</a:t>
            </a:r>
          </a:p>
          <a:p>
            <a:pPr lvl="1"/>
            <a:r>
              <a:rPr lang="nl-BE" dirty="0"/>
              <a:t>de specifieke contactadressen van de teams van het </a:t>
            </a:r>
            <a:r>
              <a:rPr lang="nl-BE" dirty="0">
                <a:solidFill>
                  <a:srgbClr val="087670"/>
                </a:solidFill>
              </a:rPr>
              <a:t>eHealth</a:t>
            </a:r>
            <a:r>
              <a:rPr lang="nl-BE" dirty="0"/>
              <a:t>-platform </a:t>
            </a:r>
          </a:p>
          <a:p>
            <a:r>
              <a:rPr lang="nl-BE" dirty="0"/>
              <a:t>E</a:t>
            </a:r>
            <a:r>
              <a:rPr lang="nl-BE" dirty="0" smtClean="0"/>
              <a:t>en </a:t>
            </a:r>
            <a:r>
              <a:rPr lang="nl-BE" dirty="0"/>
              <a:t>hoofdstuk </a:t>
            </a:r>
            <a:r>
              <a:rPr lang="nl-BE" dirty="0" smtClean="0"/>
              <a:t>wordt besteed </a:t>
            </a:r>
            <a:r>
              <a:rPr lang="nl-BE" dirty="0"/>
              <a:t>aan het proces van onze </a:t>
            </a:r>
            <a:r>
              <a:rPr lang="nl-BE" dirty="0" smtClean="0"/>
              <a:t>projecten</a:t>
            </a:r>
            <a:endParaRPr lang="nl-BE" dirty="0"/>
          </a:p>
          <a:p>
            <a:r>
              <a:rPr lang="nl-BE" dirty="0"/>
              <a:t>K</a:t>
            </a:r>
            <a:r>
              <a:rPr lang="nl-BE" dirty="0" smtClean="0"/>
              <a:t>an </a:t>
            </a:r>
            <a:r>
              <a:rPr lang="nl-BE" dirty="0"/>
              <a:t>online en offline worden geraadpleegd (mogelijkheid om het document in pdf-formaat te downloaden</a:t>
            </a:r>
            <a:r>
              <a:rPr lang="nl-BE" dirty="0" smtClean="0"/>
              <a:t>)</a:t>
            </a:r>
            <a:endParaRPr lang="nl-BE" dirty="0"/>
          </a:p>
          <a:p>
            <a:pPr lvl="1"/>
            <a:endParaRPr lang="nl-BE" dirty="0"/>
          </a:p>
          <a:p>
            <a:pPr marL="457200" lvl="1" indent="0">
              <a:buNone/>
            </a:pPr>
            <a:endParaRPr lang="nl-BE" dirty="0" smtClean="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3692227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Welcome</a:t>
            </a:r>
            <a:r>
              <a:rPr lang="nl-BE" dirty="0"/>
              <a:t> Pack</a:t>
            </a:r>
          </a:p>
        </p:txBody>
      </p:sp>
      <p:sp>
        <p:nvSpPr>
          <p:cNvPr id="3" name="Content Placeholder 2"/>
          <p:cNvSpPr>
            <a:spLocks noGrp="1"/>
          </p:cNvSpPr>
          <p:nvPr>
            <p:ph idx="1"/>
          </p:nvPr>
        </p:nvSpPr>
        <p:spPr/>
        <p:txBody>
          <a:bodyPr>
            <a:normAutofit/>
          </a:bodyPr>
          <a:lstStyle/>
          <a:p>
            <a:pPr lvl="1"/>
            <a:endParaRPr lang="nl-BE" dirty="0"/>
          </a:p>
          <a:p>
            <a:pPr marL="457200" lvl="1" indent="0">
              <a:buNone/>
            </a:pPr>
            <a:endParaRPr lang="nl-BE" dirty="0" smtClean="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39</a:t>
            </a:fld>
            <a:endParaRPr lang="fr-BE"/>
          </a:p>
        </p:txBody>
      </p:sp>
      <p:pic>
        <p:nvPicPr>
          <p:cNvPr id="4" name="Picture 3"/>
          <p:cNvPicPr>
            <a:picLocks noChangeAspect="1"/>
          </p:cNvPicPr>
          <p:nvPr/>
        </p:nvPicPr>
        <p:blipFill>
          <a:blip r:embed="rId2"/>
          <a:stretch>
            <a:fillRect/>
          </a:stretch>
        </p:blipFill>
        <p:spPr>
          <a:xfrm>
            <a:off x="827584" y="1412776"/>
            <a:ext cx="7535094" cy="5247435"/>
          </a:xfrm>
          <a:prstGeom prst="rect">
            <a:avLst/>
          </a:prstGeom>
        </p:spPr>
      </p:pic>
      <p:sp>
        <p:nvSpPr>
          <p:cNvPr id="5" name="Left Arrow 4"/>
          <p:cNvSpPr/>
          <p:nvPr/>
        </p:nvSpPr>
        <p:spPr>
          <a:xfrm>
            <a:off x="1979712" y="4077072"/>
            <a:ext cx="201622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38425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a:t>
            </a:r>
            <a:endParaRPr lang="fr-BE" dirty="0"/>
          </a:p>
        </p:txBody>
      </p:sp>
      <p:sp>
        <p:nvSpPr>
          <p:cNvPr id="3" name="Content Placeholder 2"/>
          <p:cNvSpPr>
            <a:spLocks noGrp="1"/>
          </p:cNvSpPr>
          <p:nvPr>
            <p:ph type="body" idx="1"/>
          </p:nvPr>
        </p:nvSpPr>
        <p:spPr/>
        <p:txBody>
          <a:bodyPr>
            <a:normAutofit/>
          </a:bodyPr>
          <a:lstStyle/>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endParaRPr lang="fr-BE"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4</a:t>
            </a:fld>
            <a:endParaRPr lang="en-US" smtClean="0"/>
          </a:p>
        </p:txBody>
      </p:sp>
    </p:spTree>
    <p:extLst>
      <p:ext uri="{BB962C8B-B14F-4D97-AF65-F5344CB8AC3E}">
        <p14:creationId xmlns:p14="http://schemas.microsoft.com/office/powerpoint/2010/main" val="3575655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Welcome</a:t>
            </a:r>
            <a:r>
              <a:rPr lang="nl-BE" dirty="0"/>
              <a:t> Pack</a:t>
            </a:r>
          </a:p>
        </p:txBody>
      </p:sp>
      <p:sp>
        <p:nvSpPr>
          <p:cNvPr id="3" name="Content Placeholder 2"/>
          <p:cNvSpPr>
            <a:spLocks noGrp="1"/>
          </p:cNvSpPr>
          <p:nvPr>
            <p:ph idx="1"/>
          </p:nvPr>
        </p:nvSpPr>
        <p:spPr/>
        <p:txBody>
          <a:bodyPr>
            <a:normAutofit/>
          </a:bodyPr>
          <a:lstStyle/>
          <a:p>
            <a:pPr lvl="1"/>
            <a:endParaRPr lang="nl-BE" dirty="0"/>
          </a:p>
          <a:p>
            <a:pPr marL="457200" lvl="1" indent="0">
              <a:buNone/>
            </a:pPr>
            <a:endParaRPr lang="nl-BE" dirty="0" smtClean="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40</a:t>
            </a:fld>
            <a:endParaRPr lang="fr-BE"/>
          </a:p>
        </p:txBody>
      </p:sp>
      <p:pic>
        <p:nvPicPr>
          <p:cNvPr id="7" name="Picture 6"/>
          <p:cNvPicPr>
            <a:picLocks noChangeAspect="1"/>
          </p:cNvPicPr>
          <p:nvPr/>
        </p:nvPicPr>
        <p:blipFill>
          <a:blip r:embed="rId2"/>
          <a:stretch>
            <a:fillRect/>
          </a:stretch>
        </p:blipFill>
        <p:spPr>
          <a:xfrm>
            <a:off x="467544" y="1484784"/>
            <a:ext cx="6874582" cy="4802260"/>
          </a:xfrm>
          <a:prstGeom prst="rect">
            <a:avLst/>
          </a:prstGeom>
        </p:spPr>
      </p:pic>
      <p:pic>
        <p:nvPicPr>
          <p:cNvPr id="6" name="Picture 5"/>
          <p:cNvPicPr>
            <a:picLocks noChangeAspect="1"/>
          </p:cNvPicPr>
          <p:nvPr/>
        </p:nvPicPr>
        <p:blipFill>
          <a:blip r:embed="rId3"/>
          <a:stretch>
            <a:fillRect/>
          </a:stretch>
        </p:blipFill>
        <p:spPr>
          <a:xfrm>
            <a:off x="4644008" y="2636912"/>
            <a:ext cx="3727985" cy="3850060"/>
          </a:xfrm>
          <a:prstGeom prst="rect">
            <a:avLst/>
          </a:prstGeom>
        </p:spPr>
      </p:pic>
    </p:spTree>
    <p:extLst>
      <p:ext uri="{BB962C8B-B14F-4D97-AF65-F5344CB8AC3E}">
        <p14:creationId xmlns:p14="http://schemas.microsoft.com/office/powerpoint/2010/main" val="3036322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r>
              <a:rPr lang="nl-BE" sz="3600" dirty="0" smtClean="0"/>
              <a:t>RGPD</a:t>
            </a:r>
            <a:endParaRPr lang="nl-BE" sz="3600" dirty="0"/>
          </a:p>
        </p:txBody>
      </p:sp>
      <p:sp>
        <p:nvSpPr>
          <p:cNvPr id="2312195" name="Rectangle 3"/>
          <p:cNvSpPr>
            <a:spLocks noGrp="1" noChangeArrowheads="1"/>
          </p:cNvSpPr>
          <p:nvPr>
            <p:ph type="body" idx="1"/>
          </p:nvPr>
        </p:nvSpPr>
        <p:spPr/>
        <p:txBody>
          <a:bodyPr>
            <a:normAutofit/>
          </a:bodyPr>
          <a:lstStyle/>
          <a:p>
            <a:r>
              <a:rPr lang="fr-BE" dirty="0" smtClean="0"/>
              <a:t>RGPD entré </a:t>
            </a:r>
            <a:r>
              <a:rPr lang="fr-BE" dirty="0"/>
              <a:t>en vigueur le 24 mai </a:t>
            </a:r>
            <a:r>
              <a:rPr lang="fr-BE" dirty="0" smtClean="0"/>
              <a:t>2016</a:t>
            </a:r>
          </a:p>
          <a:p>
            <a:pPr lvl="1"/>
            <a:r>
              <a:rPr lang="fr-BE" dirty="0" smtClean="0"/>
              <a:t>fin de la période de transition: 25 </a:t>
            </a:r>
            <a:r>
              <a:rPr lang="fr-BE" dirty="0"/>
              <a:t>mai </a:t>
            </a:r>
            <a:r>
              <a:rPr lang="fr-BE" dirty="0" smtClean="0"/>
              <a:t>2018</a:t>
            </a:r>
          </a:p>
          <a:p>
            <a:r>
              <a:rPr lang="nl-BE" dirty="0" smtClean="0"/>
              <a:t>Mise à </a:t>
            </a:r>
            <a:r>
              <a:rPr lang="nl-BE" dirty="0" err="1" smtClean="0"/>
              <a:t>disposition</a:t>
            </a:r>
            <a:r>
              <a:rPr lang="nl-BE" dirty="0" smtClean="0"/>
              <a:t> et </a:t>
            </a:r>
            <a:r>
              <a:rPr lang="nl-BE" dirty="0" err="1" smtClean="0"/>
              <a:t>adaptation</a:t>
            </a:r>
            <a:r>
              <a:rPr lang="nl-BE" dirty="0" smtClean="0"/>
              <a:t> continue </a:t>
            </a:r>
            <a:r>
              <a:rPr lang="nl-BE" dirty="0" err="1" smtClean="0"/>
              <a:t>sur</a:t>
            </a:r>
            <a:r>
              <a:rPr lang="nl-BE" dirty="0" smtClean="0"/>
              <a:t> </a:t>
            </a:r>
            <a:r>
              <a:rPr lang="nl-BE" dirty="0" err="1" smtClean="0"/>
              <a:t>le</a:t>
            </a:r>
            <a:r>
              <a:rPr lang="nl-BE" dirty="0" smtClean="0"/>
              <a:t> </a:t>
            </a:r>
            <a:r>
              <a:rPr lang="nl-BE" dirty="0" err="1" smtClean="0"/>
              <a:t>portail</a:t>
            </a:r>
            <a:r>
              <a:rPr lang="nl-BE" dirty="0" smtClean="0"/>
              <a:t> de la </a:t>
            </a:r>
            <a:r>
              <a:rPr lang="nl-BE" dirty="0" err="1" smtClean="0"/>
              <a:t>plate-forme</a:t>
            </a:r>
            <a:r>
              <a:rPr lang="nl-BE" dirty="0" smtClean="0"/>
              <a:t> </a:t>
            </a:r>
            <a:r>
              <a:rPr lang="nl-BE" dirty="0" smtClean="0">
                <a:solidFill>
                  <a:srgbClr val="3E6E5A"/>
                </a:solidFill>
              </a:rPr>
              <a:t>eHealth</a:t>
            </a:r>
            <a:r>
              <a:rPr lang="nl-BE" dirty="0" smtClean="0"/>
              <a:t> de </a:t>
            </a:r>
            <a:r>
              <a:rPr lang="nl-BE" dirty="0" err="1" smtClean="0"/>
              <a:t>l’ensemble</a:t>
            </a:r>
            <a:r>
              <a:rPr lang="nl-BE" dirty="0" smtClean="0"/>
              <a:t> des </a:t>
            </a:r>
            <a:r>
              <a:rPr lang="nl-BE" dirty="0" err="1" smtClean="0"/>
              <a:t>documents</a:t>
            </a:r>
            <a:r>
              <a:rPr lang="nl-BE" dirty="0" smtClean="0"/>
              <a:t> </a:t>
            </a:r>
            <a:r>
              <a:rPr lang="nl-BE" dirty="0" err="1" smtClean="0"/>
              <a:t>concernant</a:t>
            </a:r>
            <a:r>
              <a:rPr lang="nl-BE" dirty="0" smtClean="0"/>
              <a:t> </a:t>
            </a:r>
            <a:r>
              <a:rPr lang="nl-BE" dirty="0" err="1" smtClean="0"/>
              <a:t>ce</a:t>
            </a:r>
            <a:r>
              <a:rPr lang="nl-BE" dirty="0" smtClean="0"/>
              <a:t> </a:t>
            </a:r>
            <a:r>
              <a:rPr lang="nl-BE" dirty="0" err="1" smtClean="0"/>
              <a:t>nouveau</a:t>
            </a:r>
            <a:r>
              <a:rPr lang="nl-BE" dirty="0" smtClean="0"/>
              <a:t> </a:t>
            </a:r>
            <a:r>
              <a:rPr lang="nl-BE" dirty="0" err="1" smtClean="0"/>
              <a:t>règlement</a:t>
            </a:r>
            <a:endParaRPr lang="nl-BE" dirty="0"/>
          </a:p>
        </p:txBody>
      </p:sp>
      <p:sp>
        <p:nvSpPr>
          <p:cNvPr id="8" name="Date Placeholder 7"/>
          <p:cNvSpPr>
            <a:spLocks noGrp="1"/>
          </p:cNvSpPr>
          <p:nvPr>
            <p:ph type="dt" sz="half" idx="10"/>
          </p:nvPr>
        </p:nvSpPr>
        <p:spPr/>
        <p:txBody>
          <a:bodyPr/>
          <a:lstStyle/>
          <a:p>
            <a:r>
              <a:rPr lang="fr-FR" smtClean="0"/>
              <a:t>25/01/2019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41</a:t>
            </a:fld>
            <a:endParaRPr lang="fr-BE"/>
          </a:p>
        </p:txBody>
      </p:sp>
      <p:pic>
        <p:nvPicPr>
          <p:cNvPr id="3" name="Picture 2"/>
          <p:cNvPicPr>
            <a:picLocks noChangeAspect="1"/>
          </p:cNvPicPr>
          <p:nvPr/>
        </p:nvPicPr>
        <p:blipFill>
          <a:blip r:embed="rId3"/>
          <a:stretch>
            <a:fillRect/>
          </a:stretch>
        </p:blipFill>
        <p:spPr>
          <a:xfrm>
            <a:off x="3851920" y="3789040"/>
            <a:ext cx="3729336" cy="2636468"/>
          </a:xfrm>
          <a:prstGeom prst="rect">
            <a:avLst/>
          </a:prstGeom>
        </p:spPr>
      </p:pic>
    </p:spTree>
    <p:extLst>
      <p:ext uri="{BB962C8B-B14F-4D97-AF65-F5344CB8AC3E}">
        <p14:creationId xmlns:p14="http://schemas.microsoft.com/office/powerpoint/2010/main" val="141710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r>
              <a:rPr lang="nl-BE" sz="3600" dirty="0" smtClean="0"/>
              <a:t>Comité de </a:t>
            </a:r>
            <a:r>
              <a:rPr lang="nl-BE" sz="3600" dirty="0" err="1"/>
              <a:t>S</a:t>
            </a:r>
            <a:r>
              <a:rPr lang="nl-BE" sz="3600" dirty="0" err="1" smtClean="0"/>
              <a:t>écurité</a:t>
            </a:r>
            <a:r>
              <a:rPr lang="nl-BE" sz="3600" dirty="0" smtClean="0"/>
              <a:t> de </a:t>
            </a:r>
            <a:r>
              <a:rPr lang="nl-BE" sz="3600" dirty="0" err="1" smtClean="0"/>
              <a:t>l’Information</a:t>
            </a:r>
            <a:endParaRPr lang="nl-BE" sz="3600" dirty="0"/>
          </a:p>
        </p:txBody>
      </p:sp>
      <p:sp>
        <p:nvSpPr>
          <p:cNvPr id="2312195" name="Rectangle 3"/>
          <p:cNvSpPr>
            <a:spLocks noGrp="1" noChangeArrowheads="1"/>
          </p:cNvSpPr>
          <p:nvPr>
            <p:ph type="body" idx="1"/>
          </p:nvPr>
        </p:nvSpPr>
        <p:spPr/>
        <p:txBody>
          <a:bodyPr>
            <a:normAutofit/>
          </a:bodyPr>
          <a:lstStyle/>
          <a:p>
            <a:r>
              <a:rPr lang="fr-BE" dirty="0"/>
              <a:t>Loi du 5 septembre 2018</a:t>
            </a:r>
          </a:p>
          <a:p>
            <a:pPr lvl="1"/>
            <a:r>
              <a:rPr lang="fr-BE" dirty="0" smtClean="0"/>
              <a:t>Commission Vie privée &gt; Autorité de protection des données</a:t>
            </a:r>
          </a:p>
          <a:p>
            <a:pPr lvl="1"/>
            <a:r>
              <a:rPr lang="fr-BE" dirty="0" smtClean="0"/>
              <a:t>Comité sectoriel &gt; Comité </a:t>
            </a:r>
            <a:r>
              <a:rPr lang="fr-BE" dirty="0"/>
              <a:t>de sécurité de </a:t>
            </a:r>
            <a:r>
              <a:rPr lang="fr-BE" dirty="0" smtClean="0"/>
              <a:t>l'information</a:t>
            </a:r>
          </a:p>
          <a:p>
            <a:endParaRPr lang="fr-BE" dirty="0"/>
          </a:p>
          <a:p>
            <a:r>
              <a:rPr lang="fr-BE" dirty="0"/>
              <a:t>Comité de sécurité de l'information</a:t>
            </a:r>
          </a:p>
          <a:p>
            <a:pPr lvl="1"/>
            <a:r>
              <a:rPr lang="fr-BE" dirty="0" smtClean="0"/>
              <a:t>2 chambres</a:t>
            </a:r>
          </a:p>
          <a:p>
            <a:pPr lvl="2"/>
            <a:r>
              <a:rPr lang="fr-BE" dirty="0"/>
              <a:t>c</a:t>
            </a:r>
            <a:r>
              <a:rPr lang="fr-BE" dirty="0" smtClean="0"/>
              <a:t>hambre </a:t>
            </a:r>
            <a:r>
              <a:rPr lang="fr-BE" dirty="0"/>
              <a:t>sécurité sociale et </a:t>
            </a:r>
            <a:r>
              <a:rPr lang="fr-BE" dirty="0" smtClean="0"/>
              <a:t>santé (établie </a:t>
            </a:r>
            <a:r>
              <a:rPr lang="fr-BE" dirty="0"/>
              <a:t>auprès de la </a:t>
            </a:r>
            <a:r>
              <a:rPr lang="fr-BE" dirty="0" smtClean="0"/>
              <a:t>BCSS et de </a:t>
            </a:r>
            <a:r>
              <a:rPr lang="fr-BE" dirty="0"/>
              <a:t>la Plate-forme </a:t>
            </a:r>
            <a:r>
              <a:rPr lang="fr-BE" dirty="0" smtClean="0">
                <a:solidFill>
                  <a:srgbClr val="087670"/>
                </a:solidFill>
              </a:rPr>
              <a:t>eHealth</a:t>
            </a:r>
            <a:r>
              <a:rPr lang="fr-BE" dirty="0" smtClean="0"/>
              <a:t>)</a:t>
            </a:r>
          </a:p>
          <a:p>
            <a:pPr lvl="2"/>
            <a:r>
              <a:rPr lang="fr-BE" dirty="0" smtClean="0"/>
              <a:t>chambre </a:t>
            </a:r>
            <a:r>
              <a:rPr lang="fr-BE" dirty="0"/>
              <a:t>autorité </a:t>
            </a:r>
            <a:r>
              <a:rPr lang="fr-BE" dirty="0" smtClean="0"/>
              <a:t>fédérale (établie </a:t>
            </a:r>
            <a:r>
              <a:rPr lang="fr-BE" dirty="0"/>
              <a:t>auprès du </a:t>
            </a:r>
            <a:r>
              <a:rPr lang="fr-BE" dirty="0" smtClean="0"/>
              <a:t>SPF Stratégie </a:t>
            </a:r>
            <a:r>
              <a:rPr lang="fr-BE" dirty="0"/>
              <a:t>et </a:t>
            </a:r>
            <a:r>
              <a:rPr lang="fr-BE" dirty="0" smtClean="0"/>
              <a:t>Appui)</a:t>
            </a:r>
            <a:endParaRPr lang="fr-BE" dirty="0"/>
          </a:p>
          <a:p>
            <a:pPr marL="0" indent="0">
              <a:buNone/>
            </a:pPr>
            <a:endParaRPr lang="nl-BE" dirty="0" smtClean="0"/>
          </a:p>
        </p:txBody>
      </p:sp>
      <p:sp>
        <p:nvSpPr>
          <p:cNvPr id="8" name="Date Placeholder 7"/>
          <p:cNvSpPr>
            <a:spLocks noGrp="1"/>
          </p:cNvSpPr>
          <p:nvPr>
            <p:ph type="dt" sz="half" idx="10"/>
          </p:nvPr>
        </p:nvSpPr>
        <p:spPr/>
        <p:txBody>
          <a:bodyPr/>
          <a:lstStyle/>
          <a:p>
            <a:r>
              <a:rPr lang="fr-FR" smtClean="0"/>
              <a:t>25/01/2019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42</a:t>
            </a:fld>
            <a:endParaRPr lang="fr-BE"/>
          </a:p>
        </p:txBody>
      </p:sp>
    </p:spTree>
    <p:extLst>
      <p:ext uri="{BB962C8B-B14F-4D97-AF65-F5344CB8AC3E}">
        <p14:creationId xmlns:p14="http://schemas.microsoft.com/office/powerpoint/2010/main" val="45291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r>
              <a:rPr lang="nl-BE" sz="3600" dirty="0" err="1"/>
              <a:t>Grafana</a:t>
            </a:r>
            <a:r>
              <a:rPr lang="nl-BE" sz="3600" dirty="0"/>
              <a:t> </a:t>
            </a:r>
          </a:p>
        </p:txBody>
      </p:sp>
      <p:sp>
        <p:nvSpPr>
          <p:cNvPr id="2312195" name="Rectangle 3"/>
          <p:cNvSpPr>
            <a:spLocks noGrp="1" noChangeArrowheads="1"/>
          </p:cNvSpPr>
          <p:nvPr>
            <p:ph type="body" idx="1"/>
          </p:nvPr>
        </p:nvSpPr>
        <p:spPr/>
        <p:txBody>
          <a:bodyPr>
            <a:normAutofit/>
          </a:bodyPr>
          <a:lstStyle/>
          <a:p>
            <a:pPr lvl="0"/>
            <a:r>
              <a:rPr lang="fr-BE" dirty="0"/>
              <a:t>Mise à disposition en janvier 2019 de l’outil de monitoring </a:t>
            </a:r>
            <a:r>
              <a:rPr lang="fr-BE" dirty="0" err="1"/>
              <a:t>Grafana</a:t>
            </a:r>
            <a:r>
              <a:rPr lang="fr-BE" dirty="0"/>
              <a:t> pour les collaborateurs de la plate-forme </a:t>
            </a:r>
            <a:r>
              <a:rPr lang="fr-BE" dirty="0">
                <a:solidFill>
                  <a:srgbClr val="087670"/>
                </a:solidFill>
              </a:rPr>
              <a:t>eHealth</a:t>
            </a:r>
            <a:r>
              <a:rPr lang="fr-BE" dirty="0"/>
              <a:t> (usage interne)</a:t>
            </a:r>
          </a:p>
          <a:p>
            <a:pPr lvl="1"/>
            <a:r>
              <a:rPr lang="fr-BE" dirty="0"/>
              <a:t>gestion des données issues de </a:t>
            </a:r>
            <a:r>
              <a:rPr lang="fr-BE" dirty="0" err="1"/>
              <a:t>CoBRHA</a:t>
            </a:r>
            <a:r>
              <a:rPr lang="fr-BE" dirty="0"/>
              <a:t> </a:t>
            </a:r>
            <a:endParaRPr lang="fr-BE" dirty="0" smtClean="0"/>
          </a:p>
          <a:p>
            <a:pPr lvl="1"/>
            <a:r>
              <a:rPr lang="fr-BE" dirty="0" smtClean="0"/>
              <a:t>gestion </a:t>
            </a:r>
            <a:r>
              <a:rPr lang="fr-BE" dirty="0"/>
              <a:t>des données des certificats</a:t>
            </a:r>
          </a:p>
          <a:p>
            <a:pPr lvl="1"/>
            <a:r>
              <a:rPr lang="fr-BE" dirty="0"/>
              <a:t>gestion des données issues de </a:t>
            </a:r>
            <a:r>
              <a:rPr lang="fr-BE" dirty="0" err="1"/>
              <a:t>Padac</a:t>
            </a:r>
            <a:r>
              <a:rPr lang="fr-BE" dirty="0"/>
              <a:t> (</a:t>
            </a:r>
            <a:r>
              <a:rPr lang="fr-BE" dirty="0" err="1"/>
              <a:t>metahub</a:t>
            </a:r>
            <a:r>
              <a:rPr lang="fr-BE" dirty="0"/>
              <a:t>)</a:t>
            </a:r>
          </a:p>
          <a:p>
            <a:pPr lvl="1"/>
            <a:r>
              <a:rPr lang="fr-BE" dirty="0"/>
              <a:t>gestion des données de </a:t>
            </a:r>
            <a:r>
              <a:rPr lang="fr-BE" dirty="0" err="1"/>
              <a:t>C</a:t>
            </a:r>
            <a:r>
              <a:rPr lang="fr-BE" dirty="0" err="1" smtClean="0"/>
              <a:t>onsultRN</a:t>
            </a:r>
            <a:endParaRPr lang="fr-BE" dirty="0"/>
          </a:p>
          <a:p>
            <a:pPr lvl="1"/>
            <a:r>
              <a:rPr lang="fr-BE" dirty="0"/>
              <a:t>gestion des données de </a:t>
            </a:r>
            <a:r>
              <a:rPr lang="fr-BE" dirty="0" err="1" smtClean="0">
                <a:solidFill>
                  <a:srgbClr val="087670"/>
                </a:solidFill>
              </a:rPr>
              <a:t>eHealth</a:t>
            </a:r>
            <a:r>
              <a:rPr lang="fr-BE" dirty="0" err="1" smtClean="0"/>
              <a:t>Box</a:t>
            </a:r>
            <a:endParaRPr lang="fr-BE" dirty="0"/>
          </a:p>
          <a:p>
            <a:pPr lvl="1"/>
            <a:r>
              <a:rPr lang="fr-BE" dirty="0"/>
              <a:t>gestion des données des mandats</a:t>
            </a:r>
          </a:p>
          <a:p>
            <a:pPr lvl="1"/>
            <a:endParaRPr lang="fr-BE" dirty="0"/>
          </a:p>
          <a:p>
            <a:pPr marL="0" indent="0">
              <a:buNone/>
            </a:pPr>
            <a:endParaRPr lang="fr-BE" dirty="0"/>
          </a:p>
        </p:txBody>
      </p:sp>
      <p:sp>
        <p:nvSpPr>
          <p:cNvPr id="8" name="Date Placeholder 7"/>
          <p:cNvSpPr>
            <a:spLocks noGrp="1"/>
          </p:cNvSpPr>
          <p:nvPr>
            <p:ph type="dt" sz="half" idx="10"/>
          </p:nvPr>
        </p:nvSpPr>
        <p:spPr/>
        <p:txBody>
          <a:bodyPr/>
          <a:lstStyle/>
          <a:p>
            <a:r>
              <a:rPr lang="fr-FR" smtClean="0"/>
              <a:t>25/01/2019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43</a:t>
            </a:fld>
            <a:endParaRPr lang="fr-BE"/>
          </a:p>
        </p:txBody>
      </p:sp>
      <p:pic>
        <p:nvPicPr>
          <p:cNvPr id="2" name="Picture 1"/>
          <p:cNvPicPr>
            <a:picLocks noChangeAspect="1"/>
          </p:cNvPicPr>
          <p:nvPr/>
        </p:nvPicPr>
        <p:blipFill>
          <a:blip r:embed="rId3"/>
          <a:stretch>
            <a:fillRect/>
          </a:stretch>
        </p:blipFill>
        <p:spPr>
          <a:xfrm>
            <a:off x="6372200" y="4221088"/>
            <a:ext cx="1905000" cy="1905000"/>
          </a:xfrm>
          <a:prstGeom prst="rect">
            <a:avLst/>
          </a:prstGeom>
        </p:spPr>
      </p:pic>
    </p:spTree>
    <p:extLst>
      <p:ext uri="{BB962C8B-B14F-4D97-AF65-F5344CB8AC3E}">
        <p14:creationId xmlns:p14="http://schemas.microsoft.com/office/powerpoint/2010/main" val="391216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Roadmap 3.0 (2019-2021)</a:t>
            </a:r>
            <a:endParaRPr lang="fr-BE" dirty="0"/>
          </a:p>
        </p:txBody>
      </p:sp>
      <p:sp>
        <p:nvSpPr>
          <p:cNvPr id="3" name="Content Placeholder 2"/>
          <p:cNvSpPr>
            <a:spLocks noGrp="1"/>
          </p:cNvSpPr>
          <p:nvPr>
            <p:ph type="body" idx="1"/>
          </p:nvPr>
        </p:nvSpPr>
        <p:spPr/>
        <p:txBody>
          <a:bodyPr>
            <a:normAutofit/>
          </a:bodyPr>
          <a:lstStyle/>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endParaRPr lang="fr-BE"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44</a:t>
            </a:fld>
            <a:endParaRPr lang="en-US" smtClean="0"/>
          </a:p>
        </p:txBody>
      </p:sp>
    </p:spTree>
    <p:extLst>
      <p:ext uri="{BB962C8B-B14F-4D97-AF65-F5344CB8AC3E}">
        <p14:creationId xmlns:p14="http://schemas.microsoft.com/office/powerpoint/2010/main" val="2059099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Points d'attention</a:t>
            </a:r>
          </a:p>
        </p:txBody>
      </p:sp>
      <p:sp>
        <p:nvSpPr>
          <p:cNvPr id="11" name="Content Placeholder 10"/>
          <p:cNvSpPr>
            <a:spLocks noGrp="1"/>
          </p:cNvSpPr>
          <p:nvPr>
            <p:ph idx="1"/>
          </p:nvPr>
        </p:nvSpPr>
        <p:spPr/>
        <p:txBody>
          <a:bodyPr>
            <a:normAutofit/>
          </a:bodyPr>
          <a:lstStyle/>
          <a:p>
            <a:r>
              <a:rPr lang="fr-BE" dirty="0" smtClean="0"/>
              <a:t>Extension </a:t>
            </a:r>
            <a:r>
              <a:rPr lang="fr-BE" dirty="0"/>
              <a:t>des concepts existants à d'autres groupes cibles ou à d'autres domaines </a:t>
            </a:r>
            <a:r>
              <a:rPr lang="fr-BE" dirty="0" smtClean="0"/>
              <a:t>d'application</a:t>
            </a:r>
          </a:p>
          <a:p>
            <a:endParaRPr lang="fr-BE" dirty="0" smtClean="0"/>
          </a:p>
          <a:p>
            <a:r>
              <a:rPr lang="fr-BE" dirty="0"/>
              <a:t>P</a:t>
            </a:r>
            <a:r>
              <a:rPr lang="fr-BE" dirty="0" smtClean="0"/>
              <a:t>oursuite </a:t>
            </a:r>
            <a:r>
              <a:rPr lang="fr-BE" dirty="0"/>
              <a:t>des projets en cours avec un accent supplémentaire sur leur utilisation concrète dans la </a:t>
            </a:r>
            <a:r>
              <a:rPr lang="fr-BE" dirty="0" smtClean="0"/>
              <a:t>pratique</a:t>
            </a:r>
          </a:p>
          <a:p>
            <a:pPr marL="0" indent="0">
              <a:buNone/>
            </a:pPr>
            <a:endParaRPr lang="fr-BE" dirty="0" smtClean="0"/>
          </a:p>
          <a:p>
            <a:r>
              <a:rPr lang="fr-BE" dirty="0"/>
              <a:t>E</a:t>
            </a:r>
            <a:r>
              <a:rPr lang="fr-BE" dirty="0" smtClean="0"/>
              <a:t>laboration </a:t>
            </a:r>
            <a:r>
              <a:rPr lang="fr-BE" dirty="0"/>
              <a:t>d'un cadre et d'un modèle de gestion pour l'utilisation des systèmes existants construits par le secteur public et/ou </a:t>
            </a:r>
            <a:r>
              <a:rPr lang="fr-BE" dirty="0" smtClean="0"/>
              <a:t>privé</a:t>
            </a:r>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45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4228768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Points d'attention</a:t>
            </a:r>
          </a:p>
        </p:txBody>
      </p:sp>
      <p:sp>
        <p:nvSpPr>
          <p:cNvPr id="11" name="Content Placeholder 10"/>
          <p:cNvSpPr>
            <a:spLocks noGrp="1"/>
          </p:cNvSpPr>
          <p:nvPr>
            <p:ph idx="1"/>
          </p:nvPr>
        </p:nvSpPr>
        <p:spPr/>
        <p:txBody>
          <a:bodyPr>
            <a:normAutofit lnSpcReduction="10000"/>
          </a:bodyPr>
          <a:lstStyle/>
          <a:p>
            <a:r>
              <a:rPr lang="fr-BE" dirty="0" smtClean="0"/>
              <a:t>Focus sur ‘l'excellence opérationnelle’</a:t>
            </a:r>
          </a:p>
          <a:p>
            <a:endParaRPr lang="fr-BE" dirty="0" smtClean="0"/>
          </a:p>
          <a:p>
            <a:r>
              <a:rPr lang="fr-BE" dirty="0" smtClean="0"/>
              <a:t>Connexion avec l‘UE, les </a:t>
            </a:r>
            <a:r>
              <a:rPr lang="fr-BE" dirty="0"/>
              <a:t>initiatives et programmes </a:t>
            </a:r>
            <a:r>
              <a:rPr lang="fr-BE" dirty="0" smtClean="0"/>
              <a:t>internationaux</a:t>
            </a:r>
          </a:p>
          <a:p>
            <a:endParaRPr lang="fr-BE" dirty="0" smtClean="0"/>
          </a:p>
          <a:p>
            <a:r>
              <a:rPr lang="fr-BE" dirty="0" smtClean="0"/>
              <a:t>Adaptation </a:t>
            </a:r>
            <a:r>
              <a:rPr lang="fr-BE" dirty="0"/>
              <a:t>des projets en </a:t>
            </a:r>
            <a:r>
              <a:rPr lang="fr-BE" dirty="0" smtClean="0"/>
              <a:t>cours</a:t>
            </a:r>
          </a:p>
          <a:p>
            <a:endParaRPr lang="fr-BE" dirty="0" smtClean="0"/>
          </a:p>
          <a:p>
            <a:r>
              <a:rPr lang="fr-BE" dirty="0" smtClean="0"/>
              <a:t>Arrêt </a:t>
            </a:r>
            <a:r>
              <a:rPr lang="fr-BE" dirty="0"/>
              <a:t>des projets non </a:t>
            </a:r>
            <a:r>
              <a:rPr lang="fr-BE" dirty="0" smtClean="0"/>
              <a:t>pertinents</a:t>
            </a:r>
          </a:p>
          <a:p>
            <a:endParaRPr lang="fr-BE" dirty="0" smtClean="0"/>
          </a:p>
          <a:p>
            <a:r>
              <a:rPr lang="fr-BE" dirty="0" smtClean="0"/>
              <a:t>Lancement </a:t>
            </a:r>
            <a:r>
              <a:rPr lang="fr-BE" dirty="0"/>
              <a:t>de nouveaux projets limités </a:t>
            </a:r>
            <a:r>
              <a:rPr lang="fr-BE" dirty="0" smtClean="0"/>
              <a:t>à ceux qui </a:t>
            </a:r>
            <a:r>
              <a:rPr lang="fr-BE" dirty="0"/>
              <a:t>peuvent consolider, harmoniser et stabiliser les projets en </a:t>
            </a:r>
            <a:r>
              <a:rPr lang="fr-BE" dirty="0" smtClean="0"/>
              <a:t>cours</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46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466015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fr-BE" dirty="0"/>
              <a:t>Lignes directrices</a:t>
            </a:r>
          </a:p>
        </p:txBody>
      </p:sp>
      <p:sp>
        <p:nvSpPr>
          <p:cNvPr id="11" name="Content Placeholder 10"/>
          <p:cNvSpPr>
            <a:spLocks noGrp="1"/>
          </p:cNvSpPr>
          <p:nvPr>
            <p:ph idx="1"/>
          </p:nvPr>
        </p:nvSpPr>
        <p:spPr/>
        <p:txBody>
          <a:bodyPr>
            <a:normAutofit/>
          </a:bodyPr>
          <a:lstStyle/>
          <a:p>
            <a:r>
              <a:rPr lang="fr-BE" dirty="0" smtClean="0"/>
              <a:t>Alignement </a:t>
            </a:r>
            <a:r>
              <a:rPr lang="fr-BE" dirty="0"/>
              <a:t>sur les avancées internationales nécessaires </a:t>
            </a:r>
          </a:p>
          <a:p>
            <a:endParaRPr lang="fr-BE" dirty="0" smtClean="0"/>
          </a:p>
          <a:p>
            <a:r>
              <a:rPr lang="fr-BE" dirty="0" smtClean="0"/>
              <a:t>Elaboration </a:t>
            </a:r>
            <a:r>
              <a:rPr lang="fr-BE" dirty="0"/>
              <a:t>d’un plan de transition </a:t>
            </a:r>
            <a:r>
              <a:rPr lang="fr-BE" dirty="0" smtClean="0"/>
              <a:t>afin</a:t>
            </a:r>
            <a:endParaRPr lang="fr-BE" dirty="0"/>
          </a:p>
          <a:p>
            <a:pPr lvl="1"/>
            <a:r>
              <a:rPr lang="fr-BE" dirty="0"/>
              <a:t>d</a:t>
            </a:r>
            <a:r>
              <a:rPr lang="fr-BE" dirty="0" smtClean="0"/>
              <a:t>e pouvoir </a:t>
            </a:r>
            <a:r>
              <a:rPr lang="fr-BE" dirty="0"/>
              <a:t>participer aux efforts au niveau européen</a:t>
            </a:r>
          </a:p>
          <a:p>
            <a:pPr lvl="1"/>
            <a:r>
              <a:rPr lang="fr-BE" dirty="0"/>
              <a:t>d'éviter/de solutionner l'isolement des systèmes belges</a:t>
            </a:r>
          </a:p>
          <a:p>
            <a:endParaRPr lang="fr-BE" dirty="0" smtClean="0"/>
          </a:p>
          <a:p>
            <a:r>
              <a:rPr lang="fr-BE" dirty="0" smtClean="0"/>
              <a:t>Alignement </a:t>
            </a:r>
            <a:r>
              <a:rPr lang="fr-BE" dirty="0"/>
              <a:t>avec les autorités fédérées</a:t>
            </a:r>
          </a:p>
          <a:p>
            <a:pPr lvl="1"/>
            <a:endParaRPr lang="fr-BE" dirty="0" smtClean="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47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798890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fr-BE" dirty="0"/>
              <a:t>Lignes directrices</a:t>
            </a:r>
          </a:p>
        </p:txBody>
      </p:sp>
      <p:sp>
        <p:nvSpPr>
          <p:cNvPr id="11" name="Content Placeholder 10"/>
          <p:cNvSpPr>
            <a:spLocks noGrp="1"/>
          </p:cNvSpPr>
          <p:nvPr>
            <p:ph idx="1"/>
          </p:nvPr>
        </p:nvSpPr>
        <p:spPr/>
        <p:txBody>
          <a:bodyPr>
            <a:normAutofit/>
          </a:bodyPr>
          <a:lstStyle/>
          <a:p>
            <a:r>
              <a:rPr lang="fr-BE" dirty="0" smtClean="0"/>
              <a:t>Focus sur la mise en production des systèmes en cours, </a:t>
            </a:r>
            <a:r>
              <a:rPr lang="fr-BE" dirty="0"/>
              <a:t>tant fonctionnels que </a:t>
            </a:r>
            <a:r>
              <a:rPr lang="fr-BE" dirty="0" smtClean="0"/>
              <a:t>techniques</a:t>
            </a:r>
          </a:p>
          <a:p>
            <a:endParaRPr lang="fr-BE" dirty="0" smtClean="0"/>
          </a:p>
          <a:p>
            <a:r>
              <a:rPr lang="fr-BE" dirty="0" smtClean="0"/>
              <a:t>Alignement</a:t>
            </a:r>
            <a:r>
              <a:rPr lang="fr-BE" dirty="0"/>
              <a:t>, </a:t>
            </a:r>
            <a:r>
              <a:rPr lang="fr-BE" dirty="0" smtClean="0"/>
              <a:t>clarification et </a:t>
            </a:r>
            <a:r>
              <a:rPr lang="fr-BE" dirty="0"/>
              <a:t>une mise en œuvre </a:t>
            </a:r>
            <a:r>
              <a:rPr lang="fr-BE" dirty="0" smtClean="0"/>
              <a:t>effective des </a:t>
            </a:r>
            <a:r>
              <a:rPr lang="fr-BE" dirty="0"/>
              <a:t>concepts/fondements de base tels </a:t>
            </a:r>
            <a:r>
              <a:rPr lang="fr-BE" dirty="0" smtClean="0"/>
              <a:t>que</a:t>
            </a:r>
          </a:p>
          <a:p>
            <a:pPr lvl="1"/>
            <a:r>
              <a:rPr lang="fr-BE" dirty="0" smtClean="0"/>
              <a:t>relations </a:t>
            </a:r>
            <a:r>
              <a:rPr lang="fr-BE" dirty="0"/>
              <a:t>thérapeutiques et de </a:t>
            </a:r>
            <a:r>
              <a:rPr lang="fr-BE" dirty="0" smtClean="0"/>
              <a:t>soins</a:t>
            </a:r>
          </a:p>
          <a:p>
            <a:pPr lvl="1"/>
            <a:r>
              <a:rPr lang="fr-BE" dirty="0" err="1"/>
              <a:t>c</a:t>
            </a:r>
            <a:r>
              <a:rPr lang="fr-BE" dirty="0" err="1" smtClean="0"/>
              <a:t>ircle</a:t>
            </a:r>
            <a:r>
              <a:rPr lang="fr-BE" dirty="0" smtClean="0"/>
              <a:t>-of-trust</a:t>
            </a:r>
          </a:p>
          <a:p>
            <a:pPr lvl="1"/>
            <a:r>
              <a:rPr lang="fr-BE" dirty="0" smtClean="0"/>
              <a:t>accès </a:t>
            </a:r>
            <a:r>
              <a:rPr lang="fr-BE" dirty="0"/>
              <a:t>aux </a:t>
            </a:r>
            <a:r>
              <a:rPr lang="fr-BE" dirty="0" smtClean="0"/>
              <a:t>données</a:t>
            </a:r>
          </a:p>
          <a:p>
            <a:pPr lvl="1"/>
            <a:endParaRPr lang="fr-BE" dirty="0" smtClean="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48</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725316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BE" smtClean="0"/>
              <a:t>Onderscheid project-dienst-architectuur</a:t>
            </a:r>
            <a:endParaRPr lang="nl-BE" dirty="0"/>
          </a:p>
        </p:txBody>
      </p:sp>
      <p:sp>
        <p:nvSpPr>
          <p:cNvPr id="5" name="Tijdelijke aanduiding voor inhoud 4"/>
          <p:cNvSpPr>
            <a:spLocks noGrp="1"/>
          </p:cNvSpPr>
          <p:nvPr>
            <p:ph idx="1"/>
          </p:nvPr>
        </p:nvSpPr>
        <p:spPr/>
        <p:txBody>
          <a:bodyPr>
            <a:normAutofit fontScale="70000" lnSpcReduction="20000"/>
          </a:bodyPr>
          <a:lstStyle/>
          <a:p>
            <a:r>
              <a:rPr lang="nl-BE" dirty="0" smtClean="0"/>
              <a:t>Project</a:t>
            </a:r>
          </a:p>
          <a:p>
            <a:pPr lvl="1"/>
            <a:r>
              <a:rPr lang="nl-BE" dirty="0" smtClean="0"/>
              <a:t>tijdelijk, met begin en einde</a:t>
            </a:r>
          </a:p>
          <a:p>
            <a:pPr lvl="1"/>
            <a:r>
              <a:rPr lang="nl-BE" dirty="0" smtClean="0"/>
              <a:t>beschreven in projectfiche, met </a:t>
            </a:r>
            <a:r>
              <a:rPr lang="nl-BE" dirty="0" err="1" smtClean="0"/>
              <a:t>oa</a:t>
            </a:r>
            <a:r>
              <a:rPr lang="nl-BE" dirty="0" smtClean="0"/>
              <a:t> scope, projectfases, timing, budget</a:t>
            </a:r>
          </a:p>
          <a:p>
            <a:pPr lvl="1"/>
            <a:r>
              <a:rPr lang="nl-BE" dirty="0" smtClean="0"/>
              <a:t>geleid door projectleider</a:t>
            </a:r>
          </a:p>
          <a:p>
            <a:pPr lvl="1"/>
            <a:r>
              <a:rPr lang="nl-BE" dirty="0" smtClean="0"/>
              <a:t>wel onderdeel van het programma</a:t>
            </a:r>
          </a:p>
          <a:p>
            <a:endParaRPr lang="nl-BE" dirty="0" smtClean="0"/>
          </a:p>
          <a:p>
            <a:r>
              <a:rPr lang="nl-BE" dirty="0" smtClean="0"/>
              <a:t>Dienst</a:t>
            </a:r>
          </a:p>
          <a:p>
            <a:pPr lvl="1"/>
            <a:r>
              <a:rPr lang="nl-BE" dirty="0" smtClean="0"/>
              <a:t>voortdurend</a:t>
            </a:r>
          </a:p>
          <a:p>
            <a:pPr lvl="1"/>
            <a:r>
              <a:rPr lang="nl-BE" dirty="0" smtClean="0"/>
              <a:t>beschreven in dienstfiche, met </a:t>
            </a:r>
            <a:r>
              <a:rPr lang="nl-BE" dirty="0" err="1" smtClean="0"/>
              <a:t>oa</a:t>
            </a:r>
            <a:r>
              <a:rPr lang="nl-BE" dirty="0" smtClean="0"/>
              <a:t> functionaliteiten en </a:t>
            </a:r>
            <a:r>
              <a:rPr lang="nl-BE" dirty="0" err="1" smtClean="0"/>
              <a:t>SLA’s</a:t>
            </a:r>
            <a:endParaRPr lang="nl-BE" dirty="0" smtClean="0"/>
          </a:p>
          <a:p>
            <a:pPr lvl="1"/>
            <a:r>
              <a:rPr lang="nl-BE" dirty="0" smtClean="0"/>
              <a:t>aangeboden door dienstbeheerder</a:t>
            </a:r>
          </a:p>
          <a:p>
            <a:pPr lvl="1"/>
            <a:r>
              <a:rPr lang="nl-BE" dirty="0" smtClean="0"/>
              <a:t>op projecten tot evolutie van diensten na, geen onderdeel van het programma</a:t>
            </a:r>
          </a:p>
          <a:p>
            <a:pPr lvl="1"/>
            <a:r>
              <a:rPr lang="nl-BE" dirty="0" smtClean="0"/>
              <a:t>bv. basisdiensten eHealth-platform, authentieke bronnen, gezondheidskluizen, …</a:t>
            </a:r>
          </a:p>
          <a:p>
            <a:endParaRPr lang="nl-BE" dirty="0" smtClean="0"/>
          </a:p>
          <a:p>
            <a:r>
              <a:rPr lang="nl-BE" dirty="0" smtClean="0"/>
              <a:t>Architectuur</a:t>
            </a:r>
          </a:p>
          <a:p>
            <a:pPr lvl="1"/>
            <a:r>
              <a:rPr lang="nl-BE" dirty="0" smtClean="0"/>
              <a:t>voortdurend</a:t>
            </a:r>
          </a:p>
          <a:p>
            <a:pPr lvl="1"/>
            <a:r>
              <a:rPr lang="nl-BE" dirty="0" smtClean="0"/>
              <a:t>beschreven in reglementen (functioneel) of architectuurfiches (ICT-technisch)</a:t>
            </a:r>
          </a:p>
          <a:p>
            <a:pPr lvl="1"/>
            <a:r>
              <a:rPr lang="nl-BE" dirty="0" smtClean="0"/>
              <a:t>geleid door eHealth-platform (rol van ‘Enterprise Architect’, zowel functioneel als ICT-technisch)</a:t>
            </a:r>
          </a:p>
          <a:p>
            <a:pPr lvl="1"/>
            <a:r>
              <a:rPr lang="nl-BE" dirty="0" smtClean="0"/>
              <a:t>op projecten tot evolutie van de architectuur na, geen onderdeel van het programma</a:t>
            </a:r>
          </a:p>
          <a:p>
            <a:pPr lvl="1"/>
            <a:r>
              <a:rPr lang="nl-BE" dirty="0" smtClean="0"/>
              <a:t>bv. principes inzake geïnformeerde toestemming, bewijs therapeutische relaties of toegangsmatrix, taakverdeling tussen authentieke bronnen, samenspel tussen diensten, …</a:t>
            </a:r>
            <a:endParaRPr lang="nl-BE" dirty="0"/>
          </a:p>
        </p:txBody>
      </p:sp>
      <p:sp>
        <p:nvSpPr>
          <p:cNvPr id="12" name="Date Placeholder 11"/>
          <p:cNvSpPr>
            <a:spLocks noGrp="1"/>
          </p:cNvSpPr>
          <p:nvPr>
            <p:ph type="dt" sz="half" idx="10"/>
          </p:nvPr>
        </p:nvSpPr>
        <p:spPr/>
        <p:txBody>
          <a:bodyPr/>
          <a:lstStyle/>
          <a:p>
            <a:r>
              <a:rPr lang="fr-FR" smtClean="0"/>
              <a:t>25/01/2019</a:t>
            </a:r>
            <a:endParaRPr lang="en-US"/>
          </a:p>
        </p:txBody>
      </p:sp>
      <p:sp>
        <p:nvSpPr>
          <p:cNvPr id="13" name="Slide Number Placeholder 12"/>
          <p:cNvSpPr>
            <a:spLocks noGrp="1"/>
          </p:cNvSpPr>
          <p:nvPr>
            <p:ph type="sldNum" sz="quarter" idx="12"/>
          </p:nvPr>
        </p:nvSpPr>
        <p:spPr/>
        <p:txBody>
          <a:bodyPr/>
          <a:lstStyle/>
          <a:p>
            <a:fld id="{4C242A18-EC12-4F37-9DE3-9352234277DF}" type="slidenum">
              <a:rPr lang="en-US" smtClean="0"/>
              <a:pPr/>
              <a:t>49</a:t>
            </a:fld>
            <a:endParaRPr lang="en-US"/>
          </a:p>
        </p:txBody>
      </p:sp>
    </p:spTree>
    <p:extLst>
      <p:ext uri="{BB962C8B-B14F-4D97-AF65-F5344CB8AC3E}">
        <p14:creationId xmlns:p14="http://schemas.microsoft.com/office/powerpoint/2010/main" val="308374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6" name="Rectangle 3"/>
          <p:cNvSpPr>
            <a:spLocks noGrp="1" noChangeArrowheads="1"/>
          </p:cNvSpPr>
          <p:nvPr>
            <p:ph idx="1"/>
          </p:nvPr>
        </p:nvSpPr>
        <p:spPr/>
        <p:txBody>
          <a:bodyPr/>
          <a:lstStyle/>
          <a:p>
            <a:r>
              <a:rPr lang="fr-BE" smtClean="0"/>
              <a:t>Depuis le 1er juin 2018, les médecins (généralistes et spécialistes), dentistes et sages-femmes ont l’obligation de prescrire les médicaments par voie électronique</a:t>
            </a:r>
          </a:p>
          <a:p>
            <a:pPr lvl="1"/>
            <a:r>
              <a:rPr lang="fr-BE" smtClean="0"/>
              <a:t>cette mesure ne concerne pas</a:t>
            </a:r>
          </a:p>
          <a:p>
            <a:pPr lvl="2"/>
            <a:r>
              <a:rPr lang="fr-BE" smtClean="0"/>
              <a:t>les patients en séjour à l’hôpital </a:t>
            </a:r>
          </a:p>
          <a:p>
            <a:pPr lvl="2"/>
            <a:r>
              <a:rPr lang="fr-BE" smtClean="0"/>
              <a:t>les patients qui reçoivent une prescription lors d’une visite à domicile ou dans une institution (maison de repos, par ex.)</a:t>
            </a:r>
          </a:p>
          <a:p>
            <a:pPr lvl="2"/>
            <a:r>
              <a:rPr lang="fr-BE" smtClean="0"/>
              <a:t>les médecins âgés de plus de 62 ans à cette date sont exemptés de cette obligation</a:t>
            </a:r>
          </a:p>
          <a:p>
            <a:pPr lvl="1"/>
            <a:r>
              <a:rPr lang="fr-BE" smtClean="0"/>
              <a:t>l’INAMI met à disposition des prescripteurs de soins une appli qui leur permet d’établir une prescription électronique en dehors du DMI &gt; PARIS (Prescription &amp; Autorisation Requesting Information System)</a:t>
            </a:r>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4" name="Date Placeholder 3"/>
          <p:cNvSpPr>
            <a:spLocks noGrp="1"/>
          </p:cNvSpPr>
          <p:nvPr>
            <p:ph type="dt" sz="half" idx="10"/>
          </p:nvPr>
        </p:nvSpPr>
        <p:spPr>
          <a:xfrm>
            <a:off x="457200" y="19050"/>
            <a:ext cx="2895600" cy="328613"/>
          </a:xfrm>
        </p:spPr>
        <p:txBody>
          <a:bodyPr/>
          <a:lstStyle/>
          <a:p>
            <a:r>
              <a:rPr lang="fr-FR" smtClean="0"/>
              <a:t>25/01/2019</a:t>
            </a:r>
            <a:endParaRPr lang="fr-BE" dirty="0"/>
          </a:p>
        </p:txBody>
      </p:sp>
      <p:sp>
        <p:nvSpPr>
          <p:cNvPr id="7" name="Slide Number Placeholder 6"/>
          <p:cNvSpPr>
            <a:spLocks noGrp="1"/>
          </p:cNvSpPr>
          <p:nvPr>
            <p:ph type="sldNum" sz="quarter" idx="12"/>
          </p:nvPr>
        </p:nvSpPr>
        <p:spPr>
          <a:xfrm>
            <a:off x="7620000" y="19050"/>
            <a:ext cx="1066800" cy="328613"/>
          </a:xfrm>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4260317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smtClean="0"/>
              <a:t>Verschillende types van projecten</a:t>
            </a:r>
            <a:endParaRPr lang="nl-BE" dirty="0"/>
          </a:p>
        </p:txBody>
      </p:sp>
      <p:sp>
        <p:nvSpPr>
          <p:cNvPr id="5" name="Tijdelijke aanduiding voor inhoud 4"/>
          <p:cNvSpPr>
            <a:spLocks noGrp="1"/>
          </p:cNvSpPr>
          <p:nvPr>
            <p:ph idx="1"/>
          </p:nvPr>
        </p:nvSpPr>
        <p:spPr/>
        <p:txBody>
          <a:bodyPr wrap="square">
            <a:noAutofit/>
          </a:bodyPr>
          <a:lstStyle/>
          <a:p>
            <a:r>
              <a:rPr lang="nl-BE" sz="1600" dirty="0" smtClean="0"/>
              <a:t>‘Concept’-project</a:t>
            </a:r>
          </a:p>
          <a:p>
            <a:pPr lvl="1"/>
            <a:r>
              <a:rPr lang="nl-BE" sz="1400" dirty="0" smtClean="0"/>
              <a:t>uitwerking van een ‘ruw idee’ tot een concreet, uitvoerbaar projectplan</a:t>
            </a:r>
          </a:p>
          <a:p>
            <a:pPr lvl="1"/>
            <a:r>
              <a:rPr lang="nl-BE" sz="1400" dirty="0" smtClean="0"/>
              <a:t>definitieve inhoudelijke keuzes, gevalideerd door de strategische stakeholders</a:t>
            </a:r>
          </a:p>
          <a:p>
            <a:endParaRPr lang="nl-BE" sz="1200" u="sng" dirty="0" smtClean="0"/>
          </a:p>
          <a:p>
            <a:r>
              <a:rPr lang="nl-BE" sz="1600" dirty="0" smtClean="0"/>
              <a:t>‘</a:t>
            </a:r>
            <a:r>
              <a:rPr lang="nl-BE" sz="1600" dirty="0" err="1" smtClean="0"/>
              <a:t>Uitvoerings</a:t>
            </a:r>
            <a:r>
              <a:rPr lang="nl-BE" sz="1600" dirty="0" smtClean="0"/>
              <a:t>’-project</a:t>
            </a:r>
          </a:p>
          <a:p>
            <a:pPr lvl="1"/>
            <a:r>
              <a:rPr lang="nl-BE" sz="1400" dirty="0" smtClean="0"/>
              <a:t>uitvoering van het concreet projectplan met details van scope-afbakening, timing en doorlooptijd </a:t>
            </a:r>
          </a:p>
          <a:p>
            <a:pPr lvl="1"/>
            <a:r>
              <a:rPr lang="nl-BE" sz="1400" dirty="0" smtClean="0"/>
              <a:t>‘business’-project</a:t>
            </a:r>
          </a:p>
          <a:p>
            <a:pPr lvl="2"/>
            <a:r>
              <a:rPr lang="nl-BE" sz="1400" dirty="0" smtClean="0"/>
              <a:t>klemtoon op organisatorische, niet-ICT-activiteiten, bv. project ‘Incentives’, project ‘Opleiding’, …</a:t>
            </a:r>
          </a:p>
          <a:p>
            <a:pPr lvl="1"/>
            <a:r>
              <a:rPr lang="nl-BE" sz="1400" dirty="0" smtClean="0"/>
              <a:t>‘ICT’-project</a:t>
            </a:r>
          </a:p>
          <a:p>
            <a:pPr lvl="2"/>
            <a:r>
              <a:rPr lang="nl-BE" sz="1400" dirty="0" smtClean="0"/>
              <a:t>klemtoon op ICT-activiteiten, bv. technische analyse, toepassingsontwikkeling, testen, …. </a:t>
            </a:r>
          </a:p>
          <a:p>
            <a:pPr lvl="1"/>
            <a:endParaRPr lang="nl-BE" dirty="0" smtClean="0"/>
          </a:p>
          <a:p>
            <a:pPr lvl="1"/>
            <a:endParaRPr lang="nl-BE" dirty="0" smtClean="0"/>
          </a:p>
          <a:p>
            <a:pPr lvl="1"/>
            <a:endParaRPr lang="nl-BE" dirty="0" smtClean="0"/>
          </a:p>
          <a:p>
            <a:pPr marL="422041" lvl="1" indent="0">
              <a:buNone/>
            </a:pPr>
            <a:endParaRPr lang="nl-BE" dirty="0"/>
          </a:p>
        </p:txBody>
      </p:sp>
      <p:sp>
        <p:nvSpPr>
          <p:cNvPr id="3" name="Tijdelijke aanduiding voor dianummer 2"/>
          <p:cNvSpPr>
            <a:spLocks noGrp="1"/>
          </p:cNvSpPr>
          <p:nvPr>
            <p:ph type="sldNum" sz="quarter" idx="4294967295"/>
          </p:nvPr>
        </p:nvSpPr>
        <p:spPr>
          <a:xfrm>
            <a:off x="8670925" y="6604000"/>
            <a:ext cx="473075" cy="236538"/>
          </a:xfrm>
        </p:spPr>
        <p:txBody>
          <a:bodyPr/>
          <a:lstStyle/>
          <a:p>
            <a:pPr>
              <a:defRPr/>
            </a:pPr>
            <a:fld id="{5E98C3D2-61B1-456E-BF29-5A9B2360768F}" type="slidenum">
              <a:rPr lang="nl-NL" smtClean="0"/>
              <a:pPr>
                <a:defRPr/>
              </a:pPr>
              <a:t>50</a:t>
            </a:fld>
            <a:endParaRPr lang="nl-NL" dirty="0"/>
          </a:p>
        </p:txBody>
      </p:sp>
      <p:grpSp>
        <p:nvGrpSpPr>
          <p:cNvPr id="10" name="Groep 9"/>
          <p:cNvGrpSpPr/>
          <p:nvPr/>
        </p:nvGrpSpPr>
        <p:grpSpPr>
          <a:xfrm>
            <a:off x="107504" y="4725144"/>
            <a:ext cx="8864721" cy="1905043"/>
            <a:chOff x="304797" y="3220276"/>
            <a:chExt cx="9603449" cy="2063794"/>
          </a:xfrm>
        </p:grpSpPr>
        <p:sp>
          <p:nvSpPr>
            <p:cNvPr id="12" name="Vijfhoek 11"/>
            <p:cNvSpPr/>
            <p:nvPr/>
          </p:nvSpPr>
          <p:spPr>
            <a:xfrm>
              <a:off x="390144" y="3220277"/>
              <a:ext cx="1242306" cy="1191927"/>
            </a:xfrm>
            <a:prstGeom prst="homePlat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p>
          </p:txBody>
        </p:sp>
        <p:sp>
          <p:nvSpPr>
            <p:cNvPr id="13" name="Punthaak 12"/>
            <p:cNvSpPr/>
            <p:nvPr/>
          </p:nvSpPr>
          <p:spPr>
            <a:xfrm>
              <a:off x="1181345" y="3220276"/>
              <a:ext cx="2103120" cy="1191927"/>
            </a:xfrm>
            <a:prstGeom prst="chevr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solidFill>
                  <a:schemeClr val="tx1"/>
                </a:solidFill>
              </a:endParaRPr>
            </a:p>
          </p:txBody>
        </p:sp>
        <p:sp>
          <p:nvSpPr>
            <p:cNvPr id="14" name="Punthaak 13"/>
            <p:cNvSpPr/>
            <p:nvPr/>
          </p:nvSpPr>
          <p:spPr>
            <a:xfrm>
              <a:off x="4598314" y="3232149"/>
              <a:ext cx="2023545" cy="1191927"/>
            </a:xfrm>
            <a:prstGeom prst="chevr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solidFill>
                  <a:schemeClr val="tx1"/>
                </a:solidFill>
              </a:endParaRPr>
            </a:p>
          </p:txBody>
        </p:sp>
        <p:sp>
          <p:nvSpPr>
            <p:cNvPr id="15" name="Punthaak 14"/>
            <p:cNvSpPr/>
            <p:nvPr/>
          </p:nvSpPr>
          <p:spPr>
            <a:xfrm>
              <a:off x="6177176" y="3225732"/>
              <a:ext cx="2030684" cy="1191927"/>
            </a:xfrm>
            <a:prstGeom prst="chevr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solidFill>
                  <a:schemeClr val="tx1"/>
                </a:solidFill>
              </a:endParaRPr>
            </a:p>
          </p:txBody>
        </p:sp>
        <p:sp>
          <p:nvSpPr>
            <p:cNvPr id="16" name="Punthaak 15"/>
            <p:cNvSpPr/>
            <p:nvPr/>
          </p:nvSpPr>
          <p:spPr>
            <a:xfrm>
              <a:off x="7742879" y="3235678"/>
              <a:ext cx="2165367" cy="1191927"/>
            </a:xfrm>
            <a:prstGeom prst="chevr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solidFill>
                  <a:schemeClr val="tx1"/>
                </a:solidFill>
              </a:endParaRPr>
            </a:p>
          </p:txBody>
        </p:sp>
        <p:sp>
          <p:nvSpPr>
            <p:cNvPr id="17" name="Afgeronde rechthoek 16"/>
            <p:cNvSpPr/>
            <p:nvPr/>
          </p:nvSpPr>
          <p:spPr>
            <a:xfrm>
              <a:off x="414528" y="3585821"/>
              <a:ext cx="890016" cy="325240"/>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215" dirty="0">
                  <a:solidFill>
                    <a:srgbClr val="002060"/>
                  </a:solidFill>
                </a:rPr>
                <a:t>Idee</a:t>
              </a:r>
            </a:p>
          </p:txBody>
        </p:sp>
        <p:sp>
          <p:nvSpPr>
            <p:cNvPr id="18" name="Afgeronde rechthoek 17"/>
            <p:cNvSpPr/>
            <p:nvPr/>
          </p:nvSpPr>
          <p:spPr>
            <a:xfrm>
              <a:off x="1679934" y="3585822"/>
              <a:ext cx="1266363" cy="608223"/>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215" dirty="0">
                  <a:solidFill>
                    <a:srgbClr val="002060"/>
                  </a:solidFill>
                </a:rPr>
                <a:t>Wat </a:t>
              </a:r>
              <a:r>
                <a:rPr lang="nl-BE" sz="1292" dirty="0">
                  <a:solidFill>
                    <a:srgbClr val="002060"/>
                  </a:solidFill>
                </a:rPr>
                <a:t>(inhoudelijk concept)</a:t>
              </a:r>
            </a:p>
          </p:txBody>
        </p:sp>
        <p:sp>
          <p:nvSpPr>
            <p:cNvPr id="19" name="Afgeronde rechthoek 18"/>
            <p:cNvSpPr/>
            <p:nvPr/>
          </p:nvSpPr>
          <p:spPr>
            <a:xfrm>
              <a:off x="4985319" y="3548350"/>
              <a:ext cx="1408984" cy="590829"/>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215" dirty="0">
                  <a:solidFill>
                    <a:srgbClr val="002060"/>
                  </a:solidFill>
                </a:rPr>
                <a:t>Hoe te maken </a:t>
              </a:r>
              <a:r>
                <a:rPr lang="nl-BE" sz="1292" dirty="0">
                  <a:solidFill>
                    <a:srgbClr val="002060"/>
                  </a:solidFill>
                </a:rPr>
                <a:t>(detail project plan)</a:t>
              </a:r>
            </a:p>
          </p:txBody>
        </p:sp>
        <p:sp>
          <p:nvSpPr>
            <p:cNvPr id="20" name="Afgeronde rechthoek 19"/>
            <p:cNvSpPr/>
            <p:nvPr/>
          </p:nvSpPr>
          <p:spPr>
            <a:xfrm>
              <a:off x="6639827" y="3569850"/>
              <a:ext cx="1387829" cy="460835"/>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846" dirty="0">
                  <a:solidFill>
                    <a:srgbClr val="002060"/>
                  </a:solidFill>
                </a:rPr>
                <a:t>Realisatie</a:t>
              </a:r>
              <a:r>
                <a:rPr lang="nl-BE" sz="2215" dirty="0">
                  <a:solidFill>
                    <a:srgbClr val="002060"/>
                  </a:solidFill>
                </a:rPr>
                <a:t> </a:t>
              </a:r>
              <a:r>
                <a:rPr lang="nl-BE" sz="1292" dirty="0">
                  <a:solidFill>
                    <a:srgbClr val="002060"/>
                  </a:solidFill>
                </a:rPr>
                <a:t>(uitvoeren)</a:t>
              </a:r>
            </a:p>
          </p:txBody>
        </p:sp>
        <p:sp>
          <p:nvSpPr>
            <p:cNvPr id="21" name="Afgeronde rechthoek 20"/>
            <p:cNvSpPr/>
            <p:nvPr/>
          </p:nvSpPr>
          <p:spPr>
            <a:xfrm>
              <a:off x="8314945" y="3414650"/>
              <a:ext cx="1201713" cy="812612"/>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846" dirty="0">
                  <a:solidFill>
                    <a:srgbClr val="002060"/>
                  </a:solidFill>
                </a:rPr>
                <a:t>Nazorg</a:t>
              </a:r>
              <a:r>
                <a:rPr lang="nl-BE" sz="2215" dirty="0">
                  <a:solidFill>
                    <a:srgbClr val="002060"/>
                  </a:solidFill>
                </a:rPr>
                <a:t> </a:t>
              </a:r>
            </a:p>
            <a:p>
              <a:pPr algn="ctr"/>
              <a:r>
                <a:rPr lang="nl-BE" sz="1292" dirty="0">
                  <a:solidFill>
                    <a:srgbClr val="002060"/>
                  </a:solidFill>
                </a:rPr>
                <a:t>(in stand houden)</a:t>
              </a:r>
            </a:p>
          </p:txBody>
        </p:sp>
        <p:sp>
          <p:nvSpPr>
            <p:cNvPr id="22" name="Rechteraccolade 21"/>
            <p:cNvSpPr/>
            <p:nvPr/>
          </p:nvSpPr>
          <p:spPr>
            <a:xfrm rot="5400000">
              <a:off x="2164962" y="2510988"/>
              <a:ext cx="437144" cy="4157473"/>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62"/>
            </a:p>
          </p:txBody>
        </p:sp>
        <p:sp>
          <p:nvSpPr>
            <p:cNvPr id="23" name="Rechteraccolade 22"/>
            <p:cNvSpPr/>
            <p:nvPr/>
          </p:nvSpPr>
          <p:spPr>
            <a:xfrm rot="5400000">
              <a:off x="6945350" y="2024116"/>
              <a:ext cx="445167" cy="5139244"/>
            </a:xfrm>
            <a:prstGeom prst="rightBrace">
              <a:avLst>
                <a:gd name="adj1" fmla="val 0"/>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sz="1662"/>
            </a:p>
          </p:txBody>
        </p:sp>
        <p:sp>
          <p:nvSpPr>
            <p:cNvPr id="24" name="Afgeronde rechthoek 23"/>
            <p:cNvSpPr/>
            <p:nvPr/>
          </p:nvSpPr>
          <p:spPr>
            <a:xfrm>
              <a:off x="381482" y="4816324"/>
              <a:ext cx="4048385" cy="4619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846" b="1" dirty="0">
                  <a:solidFill>
                    <a:schemeClr val="accent2"/>
                  </a:solidFill>
                </a:rPr>
                <a:t>Concept</a:t>
              </a:r>
            </a:p>
          </p:txBody>
        </p:sp>
        <p:sp>
          <p:nvSpPr>
            <p:cNvPr id="25" name="Afgeronde rechthoek 24"/>
            <p:cNvSpPr/>
            <p:nvPr/>
          </p:nvSpPr>
          <p:spPr>
            <a:xfrm>
              <a:off x="4598312" y="4840390"/>
              <a:ext cx="5139243" cy="4436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846" b="1" dirty="0">
                  <a:solidFill>
                    <a:schemeClr val="accent2"/>
                  </a:solidFill>
                </a:rPr>
                <a:t>Uitvoering</a:t>
              </a:r>
            </a:p>
          </p:txBody>
        </p:sp>
      </p:grpSp>
      <p:sp>
        <p:nvSpPr>
          <p:cNvPr id="26" name="Punthaak 25"/>
          <p:cNvSpPr/>
          <p:nvPr/>
        </p:nvSpPr>
        <p:spPr>
          <a:xfrm>
            <a:off x="2483768" y="4725144"/>
            <a:ext cx="1941341" cy="1100242"/>
          </a:xfrm>
          <a:prstGeom prst="chevr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62">
              <a:solidFill>
                <a:schemeClr val="tx1"/>
              </a:solidFill>
            </a:endParaRPr>
          </a:p>
        </p:txBody>
      </p:sp>
      <p:sp>
        <p:nvSpPr>
          <p:cNvPr id="27" name="Afgeronde rechthoek 26"/>
          <p:cNvSpPr/>
          <p:nvPr/>
        </p:nvSpPr>
        <p:spPr>
          <a:xfrm>
            <a:off x="2987824" y="5013176"/>
            <a:ext cx="1168950" cy="561437"/>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215" dirty="0">
                <a:solidFill>
                  <a:srgbClr val="002060"/>
                </a:solidFill>
              </a:rPr>
              <a:t>Hoe </a:t>
            </a:r>
            <a:r>
              <a:rPr lang="nl-BE" sz="1292" dirty="0">
                <a:solidFill>
                  <a:srgbClr val="002060"/>
                </a:solidFill>
              </a:rPr>
              <a:t>(ontwerp)</a:t>
            </a:r>
          </a:p>
        </p:txBody>
      </p:sp>
      <p:sp>
        <p:nvSpPr>
          <p:cNvPr id="9" name="Date Placeholder 8"/>
          <p:cNvSpPr>
            <a:spLocks noGrp="1"/>
          </p:cNvSpPr>
          <p:nvPr>
            <p:ph type="dt" sz="half" idx="10"/>
          </p:nvPr>
        </p:nvSpPr>
        <p:spPr/>
        <p:txBody>
          <a:bodyPr/>
          <a:lstStyle/>
          <a:p>
            <a:r>
              <a:rPr lang="fr-FR" smtClean="0"/>
              <a:t>25/01/2019</a:t>
            </a:r>
            <a:endParaRPr lang="en-US"/>
          </a:p>
        </p:txBody>
      </p:sp>
    </p:spTree>
    <p:extLst>
      <p:ext uri="{BB962C8B-B14F-4D97-AF65-F5344CB8AC3E}">
        <p14:creationId xmlns:p14="http://schemas.microsoft.com/office/powerpoint/2010/main" val="225072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Gouvernance</a:t>
            </a:r>
            <a:endParaRPr lang="nl-BE" dirty="0"/>
          </a:p>
        </p:txBody>
      </p:sp>
      <p:pic>
        <p:nvPicPr>
          <p:cNvPr id="4" name="Content Placeholder 3"/>
          <p:cNvPicPr>
            <a:picLocks noGrp="1" noChangeAspect="1"/>
          </p:cNvPicPr>
          <p:nvPr>
            <p:ph idx="1"/>
          </p:nvPr>
        </p:nvPicPr>
        <p:blipFill>
          <a:blip r:embed="rId3"/>
          <a:stretch>
            <a:fillRect/>
          </a:stretch>
        </p:blipFill>
        <p:spPr>
          <a:xfrm>
            <a:off x="1763688" y="1628800"/>
            <a:ext cx="5742192" cy="4361436"/>
          </a:xfrm>
          <a:prstGeom prst="rect">
            <a:avLst/>
          </a:prstGeom>
        </p:spPr>
      </p:pic>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51</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657276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Clusters</a:t>
            </a:r>
          </a:p>
        </p:txBody>
      </p:sp>
      <p:sp>
        <p:nvSpPr>
          <p:cNvPr id="11" name="Content Placeholder 10"/>
          <p:cNvSpPr>
            <a:spLocks noGrp="1"/>
          </p:cNvSpPr>
          <p:nvPr>
            <p:ph idx="1"/>
          </p:nvPr>
        </p:nvSpPr>
        <p:spPr/>
        <p:txBody>
          <a:bodyPr>
            <a:normAutofit/>
          </a:bodyPr>
          <a:lstStyle/>
          <a:p>
            <a:r>
              <a:rPr lang="fr-BE" dirty="0"/>
              <a:t>Le terme "cluster" est utilisé pour indiquer la relation entre les différents projets et pour soutenir une coopération plus intensive entre les projets </a:t>
            </a:r>
            <a:r>
              <a:rPr lang="fr-BE" dirty="0" smtClean="0"/>
              <a:t>connexes</a:t>
            </a:r>
            <a:endParaRPr lang="fr-BE" dirty="0"/>
          </a:p>
          <a:p>
            <a:pPr lvl="1"/>
            <a:r>
              <a:rPr lang="fr-BE" dirty="0"/>
              <a:t>regroupement de projets étroitement liés</a:t>
            </a:r>
          </a:p>
          <a:p>
            <a:pPr lvl="1"/>
            <a:r>
              <a:rPr lang="fr-BE" dirty="0"/>
              <a:t>rassemble les projets qui ont chacun leurs objectifs spécifiques mais qui, pris ensemble, ajoutent une dimension supplémentaire à la réalisation des </a:t>
            </a:r>
            <a:r>
              <a:rPr lang="fr-BE" dirty="0" smtClean="0"/>
              <a:t>objectifs </a:t>
            </a:r>
            <a:r>
              <a:rPr lang="fr-BE" dirty="0"/>
              <a:t>stratégiques du </a:t>
            </a:r>
            <a:r>
              <a:rPr lang="fr-BE" dirty="0" smtClean="0"/>
              <a:t>programme</a:t>
            </a:r>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52</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33389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Clusters</a:t>
            </a:r>
          </a:p>
        </p:txBody>
      </p:sp>
      <p:sp>
        <p:nvSpPr>
          <p:cNvPr id="11" name="Content Placeholder 10"/>
          <p:cNvSpPr>
            <a:spLocks noGrp="1"/>
          </p:cNvSpPr>
          <p:nvPr>
            <p:ph idx="1"/>
          </p:nvPr>
        </p:nvSpPr>
        <p:spPr/>
        <p:txBody>
          <a:bodyPr>
            <a:normAutofit/>
          </a:bodyPr>
          <a:lstStyle/>
          <a:p>
            <a:pPr marL="0" indent="0">
              <a:buNone/>
            </a:pPr>
            <a:endParaRPr lang="nl-BE" b="1" dirty="0"/>
          </a:p>
          <a:p>
            <a:pPr marL="0" indent="0">
              <a:buNone/>
            </a:pP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53</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graphicFrame>
        <p:nvGraphicFramePr>
          <p:cNvPr id="4" name="Diagram 3"/>
          <p:cNvGraphicFramePr/>
          <p:nvPr>
            <p:extLst>
              <p:ext uri="{D42A27DB-BD31-4B8C-83A1-F6EECF244321}">
                <p14:modId xmlns:p14="http://schemas.microsoft.com/office/powerpoint/2010/main" val="3119253817"/>
              </p:ext>
            </p:extLst>
          </p:nvPr>
        </p:nvGraphicFramePr>
        <p:xfrm>
          <a:off x="1043608" y="1052736"/>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364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Cluster </a:t>
            </a:r>
            <a:r>
              <a:rPr lang="nl-BE" dirty="0" smtClean="0"/>
              <a:t>0 - </a:t>
            </a:r>
            <a:r>
              <a:rPr lang="nl-BE" dirty="0"/>
              <a:t>Fundamenten</a:t>
            </a:r>
          </a:p>
        </p:txBody>
      </p:sp>
      <p:sp>
        <p:nvSpPr>
          <p:cNvPr id="11" name="Content Placeholder 10"/>
          <p:cNvSpPr>
            <a:spLocks noGrp="1"/>
          </p:cNvSpPr>
          <p:nvPr>
            <p:ph idx="1"/>
          </p:nvPr>
        </p:nvSpPr>
        <p:spPr/>
        <p:txBody>
          <a:bodyPr>
            <a:normAutofit/>
          </a:bodyPr>
          <a:lstStyle/>
          <a:p>
            <a:r>
              <a:rPr lang="nl-NL" dirty="0" smtClean="0">
                <a:solidFill>
                  <a:srgbClr val="087670"/>
                </a:solidFill>
              </a:rPr>
              <a:t>0.1 </a:t>
            </a:r>
            <a:r>
              <a:rPr lang="nl-NL" dirty="0" err="1">
                <a:solidFill>
                  <a:srgbClr val="087670"/>
                </a:solidFill>
              </a:rPr>
              <a:t>Informed</a:t>
            </a:r>
            <a:r>
              <a:rPr lang="nl-NL" dirty="0">
                <a:solidFill>
                  <a:srgbClr val="087670"/>
                </a:solidFill>
              </a:rPr>
              <a:t> </a:t>
            </a:r>
            <a:r>
              <a:rPr lang="nl-NL" dirty="0" smtClean="0">
                <a:solidFill>
                  <a:srgbClr val="087670"/>
                </a:solidFill>
              </a:rPr>
              <a:t>Consent</a:t>
            </a:r>
            <a:endParaRPr lang="nl-NL" dirty="0">
              <a:solidFill>
                <a:srgbClr val="087670"/>
              </a:solidFill>
            </a:endParaRPr>
          </a:p>
          <a:p>
            <a:r>
              <a:rPr lang="nl-NL" dirty="0">
                <a:solidFill>
                  <a:srgbClr val="087670"/>
                </a:solidFill>
              </a:rPr>
              <a:t>0.2 Toegangsmatrix, therapeutische, zorg- en andere relaties	</a:t>
            </a:r>
          </a:p>
          <a:p>
            <a:r>
              <a:rPr lang="nl-NL" dirty="0">
                <a:solidFill>
                  <a:srgbClr val="087670"/>
                </a:solidFill>
              </a:rPr>
              <a:t>0.3 </a:t>
            </a:r>
            <a:r>
              <a:rPr lang="nl-NL" dirty="0" smtClean="0">
                <a:solidFill>
                  <a:srgbClr val="087670"/>
                </a:solidFill>
              </a:rPr>
              <a:t>Basisdienst gebruikers- </a:t>
            </a:r>
            <a:r>
              <a:rPr lang="nl-NL" dirty="0">
                <a:solidFill>
                  <a:srgbClr val="087670"/>
                </a:solidFill>
              </a:rPr>
              <a:t>en toegangsbeheer	</a:t>
            </a:r>
          </a:p>
          <a:p>
            <a:r>
              <a:rPr lang="nl-NL" dirty="0">
                <a:solidFill>
                  <a:srgbClr val="087670"/>
                </a:solidFill>
              </a:rPr>
              <a:t>0.4 Regels voor ‘kluis van e-Gezondheid’ en taakverdeling tussen authentieke bronnen	</a:t>
            </a:r>
          </a:p>
          <a:p>
            <a:r>
              <a:rPr lang="nl-NL" dirty="0">
                <a:solidFill>
                  <a:srgbClr val="087670"/>
                </a:solidFill>
              </a:rPr>
              <a:t>0.5 Technische standaarden	</a:t>
            </a:r>
          </a:p>
          <a:p>
            <a:r>
              <a:rPr lang="nl-NL" dirty="0"/>
              <a:t>0.6 Terminologie	</a:t>
            </a:r>
          </a:p>
          <a:p>
            <a:r>
              <a:rPr lang="nl-NL" dirty="0"/>
              <a:t>0.7 </a:t>
            </a:r>
            <a:r>
              <a:rPr lang="nl-NL" dirty="0" err="1"/>
              <a:t>CoBRHA</a:t>
            </a:r>
            <a:r>
              <a:rPr lang="nl-NL" dirty="0"/>
              <a:t> Next </a:t>
            </a:r>
            <a:r>
              <a:rPr lang="nl-NL" dirty="0" err="1"/>
              <a:t>Generation</a:t>
            </a:r>
            <a:r>
              <a:rPr lang="nl-NL" dirty="0"/>
              <a:t> &amp; UPPAD	</a:t>
            </a:r>
          </a:p>
          <a:p>
            <a:r>
              <a:rPr lang="nl-NL" dirty="0"/>
              <a:t>0.8 Strategisch onderzoek naar efficiënte samenwerkingsmodellen met externe betrokkenen</a:t>
            </a:r>
            <a:r>
              <a:rPr lang="nl-NL" dirty="0">
                <a:solidFill>
                  <a:srgbClr val="087670"/>
                </a:solidFill>
              </a:rPr>
              <a:t>	</a:t>
            </a:r>
            <a:endParaRPr lang="nl-NL" dirty="0" smtClean="0">
              <a:solidFill>
                <a:srgbClr val="087670"/>
              </a:solidFill>
            </a:endParaRPr>
          </a:p>
          <a:p>
            <a:pPr marL="274320" lvl="1" indent="0">
              <a:buNone/>
            </a:pPr>
            <a:endParaRPr lang="nl-NL" dirty="0">
              <a:solidFill>
                <a:srgbClr val="087670"/>
              </a:solidFill>
            </a:endParaRPr>
          </a:p>
          <a:p>
            <a:pPr marL="274320" lvl="1" indent="0">
              <a:buNone/>
            </a:pPr>
            <a:endParaRPr lang="nl-NL" dirty="0" smtClean="0">
              <a:solidFill>
                <a:srgbClr val="087670"/>
              </a:solidFill>
            </a:endParaRPr>
          </a:p>
          <a:p>
            <a:pPr marL="274320" lvl="1" indent="0">
              <a:buNone/>
            </a:pPr>
            <a:endParaRPr lang="nl-NL" dirty="0">
              <a:solidFill>
                <a:srgbClr val="087670"/>
              </a:solidFill>
            </a:endParaRPr>
          </a:p>
          <a:p>
            <a:pPr marL="274320" lvl="1" indent="0">
              <a:buNone/>
            </a:pPr>
            <a:endParaRPr lang="nl-BE" dirty="0"/>
          </a:p>
          <a:p>
            <a:pPr marL="0" indent="0">
              <a:buNone/>
            </a:pPr>
            <a:endParaRPr lang="nl-BE" b="1" dirty="0"/>
          </a:p>
          <a:p>
            <a:pPr marL="0" indent="0">
              <a:buNone/>
            </a:pP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54</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565233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Cluster </a:t>
            </a:r>
            <a:r>
              <a:rPr lang="nl-BE" dirty="0" smtClean="0">
                <a:solidFill>
                  <a:srgbClr val="087670"/>
                </a:solidFill>
              </a:rPr>
              <a:t>0.1 - </a:t>
            </a:r>
            <a:r>
              <a:rPr lang="nl-NL" dirty="0" err="1">
                <a:solidFill>
                  <a:srgbClr val="087670"/>
                </a:solidFill>
              </a:rPr>
              <a:t>Informed</a:t>
            </a:r>
            <a:r>
              <a:rPr lang="nl-NL" dirty="0">
                <a:solidFill>
                  <a:srgbClr val="087670"/>
                </a:solidFill>
              </a:rPr>
              <a:t> </a:t>
            </a:r>
            <a:r>
              <a:rPr lang="nl-NL" dirty="0" smtClean="0">
                <a:solidFill>
                  <a:srgbClr val="087670"/>
                </a:solidFill>
              </a:rPr>
              <a:t>Consent</a:t>
            </a:r>
            <a:endParaRPr lang="nl-BE" dirty="0">
              <a:solidFill>
                <a:srgbClr val="087670"/>
              </a:solidFill>
            </a:endParaRPr>
          </a:p>
        </p:txBody>
      </p:sp>
      <p:sp>
        <p:nvSpPr>
          <p:cNvPr id="11" name="Content Placeholder 10"/>
          <p:cNvSpPr>
            <a:spLocks noGrp="1"/>
          </p:cNvSpPr>
          <p:nvPr>
            <p:ph idx="1"/>
          </p:nvPr>
        </p:nvSpPr>
        <p:spPr/>
        <p:txBody>
          <a:bodyPr>
            <a:normAutofit/>
          </a:bodyPr>
          <a:lstStyle/>
          <a:p>
            <a:r>
              <a:rPr lang="nl-BE" dirty="0" smtClean="0"/>
              <a:t>Functionele </a:t>
            </a:r>
            <a:r>
              <a:rPr lang="nl-BE" dirty="0"/>
              <a:t>en organisatorische definitie van ‘</a:t>
            </a:r>
            <a:r>
              <a:rPr lang="nl-BE" dirty="0" err="1"/>
              <a:t>Informed</a:t>
            </a:r>
            <a:r>
              <a:rPr lang="nl-BE" dirty="0"/>
              <a:t> Consent’</a:t>
            </a:r>
            <a:endParaRPr lang="fr-BE" dirty="0"/>
          </a:p>
          <a:p>
            <a:pPr lvl="1"/>
            <a:r>
              <a:rPr lang="nl-BE" dirty="0" smtClean="0"/>
              <a:t>analyse </a:t>
            </a:r>
            <a:r>
              <a:rPr lang="nl-BE" dirty="0"/>
              <a:t>van </a:t>
            </a:r>
            <a:r>
              <a:rPr lang="nl-BE" dirty="0" smtClean="0"/>
              <a:t>de </a:t>
            </a:r>
            <a:r>
              <a:rPr lang="nl-BE" dirty="0"/>
              <a:t>wenselijke </a:t>
            </a:r>
            <a:r>
              <a:rPr lang="nl-BE" dirty="0" smtClean="0"/>
              <a:t>evolutie van</a:t>
            </a:r>
          </a:p>
          <a:p>
            <a:pPr lvl="2"/>
            <a:r>
              <a:rPr lang="nl-BE" dirty="0" smtClean="0"/>
              <a:t>de </a:t>
            </a:r>
            <a:r>
              <a:rPr lang="nl-BE" dirty="0"/>
              <a:t>bestaande geïnformeerde toestemming</a:t>
            </a:r>
            <a:endParaRPr lang="fr-BE" dirty="0"/>
          </a:p>
          <a:p>
            <a:pPr lvl="2"/>
            <a:r>
              <a:rPr lang="nl-BE" dirty="0" smtClean="0"/>
              <a:t>de </a:t>
            </a:r>
            <a:r>
              <a:rPr lang="nl-BE" dirty="0"/>
              <a:t>wijze waarop een burger zijn/haar geïnformeerde toestemming op een eenvoudige wijze kan verstrekken en intrekken</a:t>
            </a:r>
            <a:endParaRPr lang="fr-BE" dirty="0"/>
          </a:p>
          <a:p>
            <a:pPr lvl="1"/>
            <a:r>
              <a:rPr lang="nl-BE" dirty="0" smtClean="0"/>
              <a:t>analyse </a:t>
            </a:r>
            <a:r>
              <a:rPr lang="nl-BE" dirty="0"/>
              <a:t>van </a:t>
            </a:r>
            <a:endParaRPr lang="nl-BE" dirty="0" smtClean="0"/>
          </a:p>
          <a:p>
            <a:pPr lvl="2"/>
            <a:r>
              <a:rPr lang="nl-BE" dirty="0" smtClean="0"/>
              <a:t>de </a:t>
            </a:r>
            <a:r>
              <a:rPr lang="nl-BE" dirty="0"/>
              <a:t>wijze om verschillen in implementaties weg te werken</a:t>
            </a:r>
            <a:endParaRPr lang="fr-BE" dirty="0"/>
          </a:p>
          <a:p>
            <a:pPr lvl="2"/>
            <a:r>
              <a:rPr lang="nl-BE" dirty="0" smtClean="0"/>
              <a:t>supranationale aspecten</a:t>
            </a:r>
          </a:p>
          <a:p>
            <a:pPr lvl="1"/>
            <a:r>
              <a:rPr lang="nl-BE" dirty="0"/>
              <a:t>inventarisatie van de bestaande implementaties en hun verschillen</a:t>
            </a:r>
            <a:endParaRPr lang="fr-BE" dirty="0"/>
          </a:p>
          <a:p>
            <a:pPr marL="274320" lvl="1" indent="0">
              <a:buNone/>
            </a:pPr>
            <a:endParaRPr lang="fr-BE" dirty="0"/>
          </a:p>
          <a:p>
            <a:pPr marL="0" indent="0">
              <a:buNone/>
            </a:pPr>
            <a:endParaRPr lang="nl-NL" dirty="0"/>
          </a:p>
          <a:p>
            <a:endParaRPr lang="nl-NL" dirty="0" smtClean="0"/>
          </a:p>
          <a:p>
            <a:endParaRPr lang="nl-NL"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54755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Cluster </a:t>
            </a:r>
            <a:r>
              <a:rPr lang="nl-BE" dirty="0" smtClean="0">
                <a:solidFill>
                  <a:srgbClr val="087670"/>
                </a:solidFill>
              </a:rPr>
              <a:t>0.1 - </a:t>
            </a:r>
            <a:r>
              <a:rPr lang="nl-NL" dirty="0" err="1">
                <a:solidFill>
                  <a:srgbClr val="087670"/>
                </a:solidFill>
              </a:rPr>
              <a:t>Informed</a:t>
            </a:r>
            <a:r>
              <a:rPr lang="nl-NL" dirty="0">
                <a:solidFill>
                  <a:srgbClr val="087670"/>
                </a:solidFill>
              </a:rPr>
              <a:t> </a:t>
            </a:r>
            <a:r>
              <a:rPr lang="nl-NL" dirty="0" smtClean="0">
                <a:solidFill>
                  <a:srgbClr val="087670"/>
                </a:solidFill>
              </a:rPr>
              <a:t>Consent</a:t>
            </a:r>
            <a:endParaRPr lang="nl-BE" dirty="0">
              <a:solidFill>
                <a:srgbClr val="087670"/>
              </a:solidFill>
            </a:endParaRPr>
          </a:p>
        </p:txBody>
      </p:sp>
      <p:sp>
        <p:nvSpPr>
          <p:cNvPr id="11" name="Content Placeholder 10"/>
          <p:cNvSpPr>
            <a:spLocks noGrp="1"/>
          </p:cNvSpPr>
          <p:nvPr>
            <p:ph idx="1"/>
          </p:nvPr>
        </p:nvSpPr>
        <p:spPr/>
        <p:txBody>
          <a:bodyPr>
            <a:normAutofit/>
          </a:bodyPr>
          <a:lstStyle/>
          <a:p>
            <a:r>
              <a:rPr lang="nl-BE" dirty="0" smtClean="0"/>
              <a:t>Analyse </a:t>
            </a:r>
            <a:r>
              <a:rPr lang="nl-BE" dirty="0"/>
              <a:t>van eventuele nodige aanpassingen voor een éénduidig ‘</a:t>
            </a:r>
            <a:r>
              <a:rPr lang="nl-BE" dirty="0" err="1"/>
              <a:t>Informed</a:t>
            </a:r>
            <a:r>
              <a:rPr lang="nl-BE" dirty="0"/>
              <a:t> Consent’</a:t>
            </a:r>
            <a:endParaRPr lang="fr-BE" dirty="0"/>
          </a:p>
          <a:p>
            <a:pPr lvl="1"/>
            <a:r>
              <a:rPr lang="nl-BE" dirty="0" smtClean="0"/>
              <a:t>de doelstelling detailleert </a:t>
            </a:r>
            <a:r>
              <a:rPr lang="nl-BE" dirty="0"/>
              <a:t>hoe het concept van een </a:t>
            </a:r>
            <a:r>
              <a:rPr lang="nl-BE" dirty="0" smtClean="0"/>
              <a:t>eenduidig </a:t>
            </a:r>
            <a:r>
              <a:rPr lang="nl-BE" dirty="0"/>
              <a:t>‘</a:t>
            </a:r>
            <a:r>
              <a:rPr lang="nl-BE" dirty="0" err="1"/>
              <a:t>Informed</a:t>
            </a:r>
            <a:r>
              <a:rPr lang="nl-BE" dirty="0"/>
              <a:t> Consent’ gerealiseerd moet worden, zodat alle betrokkenen en systemen op een uniforme manier ervan gebruik kunnen/zullen </a:t>
            </a:r>
            <a:r>
              <a:rPr lang="nl-BE" dirty="0" smtClean="0"/>
              <a:t>maken</a:t>
            </a:r>
            <a:endParaRPr lang="fr-BE" dirty="0"/>
          </a:p>
          <a:p>
            <a:pPr lvl="2"/>
            <a:r>
              <a:rPr lang="nl-BE" dirty="0"/>
              <a:t>a</a:t>
            </a:r>
            <a:r>
              <a:rPr lang="nl-BE" dirty="0" smtClean="0"/>
              <a:t>nalyse </a:t>
            </a:r>
            <a:r>
              <a:rPr lang="nl-BE" dirty="0"/>
              <a:t>van de nodige aanpassing </a:t>
            </a:r>
            <a:r>
              <a:rPr lang="nl-BE" dirty="0" smtClean="0"/>
              <a:t>van</a:t>
            </a:r>
          </a:p>
          <a:p>
            <a:pPr lvl="3"/>
            <a:r>
              <a:rPr lang="nl-BE" dirty="0" smtClean="0"/>
              <a:t>de </a:t>
            </a:r>
            <a:r>
              <a:rPr lang="nl-BE" dirty="0"/>
              <a:t>architectuur en de basisdiensten</a:t>
            </a:r>
            <a:endParaRPr lang="fr-BE" dirty="0"/>
          </a:p>
          <a:p>
            <a:pPr lvl="3"/>
            <a:r>
              <a:rPr lang="nl-BE" dirty="0" smtClean="0"/>
              <a:t>de </a:t>
            </a:r>
            <a:r>
              <a:rPr lang="nl-BE" dirty="0" err="1" smtClean="0"/>
              <a:t>process</a:t>
            </a:r>
            <a:r>
              <a:rPr lang="nl-BE" dirty="0" smtClean="0"/>
              <a:t> </a:t>
            </a:r>
            <a:r>
              <a:rPr lang="nl-BE" dirty="0" err="1" smtClean="0"/>
              <a:t>flows</a:t>
            </a:r>
            <a:endParaRPr lang="fr-BE" dirty="0"/>
          </a:p>
          <a:p>
            <a:pPr lvl="2"/>
            <a:r>
              <a:rPr lang="nl-BE" dirty="0"/>
              <a:t>a</a:t>
            </a:r>
            <a:r>
              <a:rPr lang="nl-BE" dirty="0" smtClean="0"/>
              <a:t>anpassing </a:t>
            </a:r>
            <a:r>
              <a:rPr lang="nl-BE" dirty="0"/>
              <a:t>van het organisatorisch en juridisch </a:t>
            </a:r>
            <a:r>
              <a:rPr lang="nl-BE" dirty="0" smtClean="0"/>
              <a:t>kader</a:t>
            </a:r>
            <a:endParaRPr lang="nl-NL" dirty="0" smtClean="0"/>
          </a:p>
          <a:p>
            <a:endParaRPr lang="nl-NL"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268777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Cluster </a:t>
            </a:r>
            <a:r>
              <a:rPr lang="nl-BE" dirty="0" smtClean="0">
                <a:solidFill>
                  <a:srgbClr val="087670"/>
                </a:solidFill>
              </a:rPr>
              <a:t>0.1 - </a:t>
            </a:r>
            <a:r>
              <a:rPr lang="nl-NL" dirty="0" err="1">
                <a:solidFill>
                  <a:srgbClr val="087670"/>
                </a:solidFill>
              </a:rPr>
              <a:t>Informed</a:t>
            </a:r>
            <a:r>
              <a:rPr lang="nl-NL" dirty="0">
                <a:solidFill>
                  <a:srgbClr val="087670"/>
                </a:solidFill>
              </a:rPr>
              <a:t> </a:t>
            </a:r>
            <a:r>
              <a:rPr lang="nl-NL" dirty="0" smtClean="0">
                <a:solidFill>
                  <a:srgbClr val="087670"/>
                </a:solidFill>
              </a:rPr>
              <a:t>Consent</a:t>
            </a:r>
            <a:endParaRPr lang="nl-BE" dirty="0">
              <a:solidFill>
                <a:srgbClr val="087670"/>
              </a:solidFill>
            </a:endParaRPr>
          </a:p>
        </p:txBody>
      </p:sp>
      <p:sp>
        <p:nvSpPr>
          <p:cNvPr id="11" name="Content Placeholder 10"/>
          <p:cNvSpPr>
            <a:spLocks noGrp="1"/>
          </p:cNvSpPr>
          <p:nvPr>
            <p:ph idx="1"/>
          </p:nvPr>
        </p:nvSpPr>
        <p:spPr/>
        <p:txBody>
          <a:bodyPr>
            <a:normAutofit/>
          </a:bodyPr>
          <a:lstStyle/>
          <a:p>
            <a:r>
              <a:rPr lang="nl-BE" dirty="0" smtClean="0"/>
              <a:t>Voorbereiding </a:t>
            </a:r>
            <a:r>
              <a:rPr lang="nl-BE" dirty="0"/>
              <a:t>uitvoeringsproject van éénduidig ‘</a:t>
            </a:r>
            <a:r>
              <a:rPr lang="nl-BE" dirty="0" err="1"/>
              <a:t>Informed</a:t>
            </a:r>
            <a:r>
              <a:rPr lang="nl-BE" dirty="0"/>
              <a:t> Consent</a:t>
            </a:r>
            <a:r>
              <a:rPr lang="nl-BE" dirty="0" smtClean="0"/>
              <a:t>’</a:t>
            </a:r>
            <a:endParaRPr lang="fr-BE" dirty="0"/>
          </a:p>
          <a:p>
            <a:pPr lvl="1"/>
            <a:r>
              <a:rPr lang="nl-BE" dirty="0" smtClean="0"/>
              <a:t>deze doelstelling </a:t>
            </a:r>
            <a:r>
              <a:rPr lang="nl-BE" dirty="0"/>
              <a:t>inventariseert de kost en timing van het uitvoeringsproject voor de implementatie in praktijk </a:t>
            </a:r>
            <a:r>
              <a:rPr lang="nl-BE" dirty="0" smtClean="0"/>
              <a:t>van </a:t>
            </a:r>
            <a:r>
              <a:rPr lang="nl-BE" dirty="0"/>
              <a:t>het éénduidig ‘</a:t>
            </a:r>
            <a:r>
              <a:rPr lang="nl-BE" dirty="0" err="1"/>
              <a:t>Informed</a:t>
            </a:r>
            <a:r>
              <a:rPr lang="nl-BE" dirty="0"/>
              <a:t> Consent’, volgens de architectuur- en </a:t>
            </a:r>
            <a:r>
              <a:rPr lang="nl-BE" dirty="0" err="1"/>
              <a:t>process-flows</a:t>
            </a:r>
            <a:r>
              <a:rPr lang="nl-BE" dirty="0"/>
              <a:t> die in de vorige doelstelling vastgelegd en bevestigd </a:t>
            </a:r>
            <a:r>
              <a:rPr lang="nl-BE" dirty="0" smtClean="0"/>
              <a:t>werden</a:t>
            </a:r>
            <a:endParaRPr lang="fr-BE" dirty="0"/>
          </a:p>
          <a:p>
            <a:pPr lvl="2"/>
            <a:r>
              <a:rPr lang="nl-BE" dirty="0"/>
              <a:t>i</a:t>
            </a:r>
            <a:r>
              <a:rPr lang="nl-BE" dirty="0" smtClean="0"/>
              <a:t>nventarisatie </a:t>
            </a:r>
            <a:r>
              <a:rPr lang="nl-BE" dirty="0"/>
              <a:t>van de nodige </a:t>
            </a:r>
            <a:r>
              <a:rPr lang="nl-BE" dirty="0" smtClean="0"/>
              <a:t>aanpassingen (impact</a:t>
            </a:r>
            <a:r>
              <a:rPr lang="nl-BE" dirty="0"/>
              <a:t>, werklast, doorlooptijd, budget, mankracht) van de bestaande systemen om te aligneren met de éénduidige </a:t>
            </a:r>
            <a:r>
              <a:rPr lang="nl-BE" dirty="0" smtClean="0"/>
              <a:t>definitie</a:t>
            </a:r>
            <a:endParaRPr lang="fr-BE" dirty="0"/>
          </a:p>
          <a:p>
            <a:pPr lvl="2"/>
            <a:r>
              <a:rPr lang="nl-BE" dirty="0"/>
              <a:t>o</a:t>
            </a:r>
            <a:r>
              <a:rPr lang="nl-BE" dirty="0" smtClean="0"/>
              <a:t>pslag </a:t>
            </a:r>
            <a:r>
              <a:rPr lang="nl-BE" dirty="0"/>
              <a:t>van het ‘</a:t>
            </a:r>
            <a:r>
              <a:rPr lang="nl-BE" dirty="0" err="1"/>
              <a:t>Informed</a:t>
            </a:r>
            <a:r>
              <a:rPr lang="nl-BE" dirty="0"/>
              <a:t> Consent’</a:t>
            </a:r>
            <a:endParaRPr lang="fr-BE" dirty="0"/>
          </a:p>
          <a:p>
            <a:pPr lvl="2"/>
            <a:r>
              <a:rPr lang="nl-BE" dirty="0" smtClean="0"/>
              <a:t>ontsluitings-diensten voor </a:t>
            </a:r>
            <a:r>
              <a:rPr lang="nl-BE" dirty="0"/>
              <a:t>lezen/wijzigen/toevoegen van het ‘</a:t>
            </a:r>
            <a:r>
              <a:rPr lang="nl-BE" dirty="0" err="1"/>
              <a:t>Informed</a:t>
            </a:r>
            <a:r>
              <a:rPr lang="nl-BE" dirty="0"/>
              <a:t> Consent</a:t>
            </a:r>
            <a:r>
              <a:rPr lang="nl-BE" dirty="0" smtClean="0"/>
              <a:t>’</a:t>
            </a:r>
          </a:p>
          <a:p>
            <a:pPr lvl="3"/>
            <a:r>
              <a:rPr lang="nl-BE" dirty="0" smtClean="0"/>
              <a:t>rekening </a:t>
            </a:r>
            <a:r>
              <a:rPr lang="nl-BE" dirty="0"/>
              <a:t>houdend met privacy, security en </a:t>
            </a:r>
            <a:r>
              <a:rPr lang="nl-BE" dirty="0" smtClean="0"/>
              <a:t>toegangsrechten</a:t>
            </a:r>
            <a:endParaRPr lang="fr-BE" dirty="0"/>
          </a:p>
          <a:p>
            <a:pPr marL="0" indent="0">
              <a:buNone/>
            </a:pPr>
            <a:endParaRPr lang="nl-NL" dirty="0"/>
          </a:p>
          <a:p>
            <a:endParaRPr lang="nl-NL" dirty="0" smtClean="0"/>
          </a:p>
          <a:p>
            <a:endParaRPr lang="nl-NL"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57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7757313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solidFill>
                  <a:srgbClr val="087670"/>
                </a:solidFill>
              </a:rPr>
              <a:t>Cluster 0.2 - </a:t>
            </a:r>
            <a:r>
              <a:rPr lang="nl-NL" dirty="0" smtClean="0">
                <a:solidFill>
                  <a:srgbClr val="087670"/>
                </a:solidFill>
              </a:rPr>
              <a:t>Toegangsmatrix, therapeutische, zorg- en andere relaties</a:t>
            </a:r>
            <a:endParaRPr lang="nl-BE" dirty="0">
              <a:solidFill>
                <a:srgbClr val="087670"/>
              </a:solidFill>
            </a:endParaRPr>
          </a:p>
        </p:txBody>
      </p:sp>
      <p:sp>
        <p:nvSpPr>
          <p:cNvPr id="11" name="Content Placeholder 10"/>
          <p:cNvSpPr>
            <a:spLocks noGrp="1"/>
          </p:cNvSpPr>
          <p:nvPr>
            <p:ph idx="1"/>
          </p:nvPr>
        </p:nvSpPr>
        <p:spPr/>
        <p:txBody>
          <a:bodyPr>
            <a:normAutofit/>
          </a:bodyPr>
          <a:lstStyle/>
          <a:p>
            <a:endParaRPr lang="nl-BE" dirty="0" smtClean="0"/>
          </a:p>
          <a:p>
            <a:r>
              <a:rPr lang="nl-BE" dirty="0" smtClean="0"/>
              <a:t>Analyse </a:t>
            </a:r>
            <a:r>
              <a:rPr lang="nl-BE" dirty="0"/>
              <a:t>van de gewenste evolutie van de toegangsmatrix en de bewijsmiddelen van ‘therapeutische relatie’ en ‘zorgrelatie</a:t>
            </a:r>
            <a:r>
              <a:rPr lang="nl-BE" dirty="0" smtClean="0"/>
              <a:t>’</a:t>
            </a:r>
            <a:endParaRPr lang="fr-BE" dirty="0"/>
          </a:p>
          <a:p>
            <a:pPr lvl="1"/>
            <a:r>
              <a:rPr lang="nl-BE" sz="2200" dirty="0"/>
              <a:t>analyse </a:t>
            </a:r>
            <a:r>
              <a:rPr lang="nl-BE" sz="2200" dirty="0" smtClean="0"/>
              <a:t>van</a:t>
            </a:r>
          </a:p>
          <a:p>
            <a:pPr lvl="2"/>
            <a:r>
              <a:rPr lang="nl-BE" sz="2000" dirty="0" smtClean="0"/>
              <a:t>de </a:t>
            </a:r>
            <a:r>
              <a:rPr lang="nl-BE" sz="2000" dirty="0"/>
              <a:t>wenselijke evolutie van de bestaande toegangsmatrix</a:t>
            </a:r>
            <a:endParaRPr lang="fr-BE" sz="2000" dirty="0"/>
          </a:p>
          <a:p>
            <a:pPr lvl="2"/>
            <a:r>
              <a:rPr lang="nl-BE" sz="2000" dirty="0" smtClean="0"/>
              <a:t>nieuwe </a:t>
            </a:r>
            <a:r>
              <a:rPr lang="nl-BE" sz="2000" dirty="0"/>
              <a:t>soorten therapeutische en zorgrelaties </a:t>
            </a:r>
            <a:r>
              <a:rPr lang="nl-BE" sz="2000" dirty="0" smtClean="0"/>
              <a:t>waar een </a:t>
            </a:r>
            <a:r>
              <a:rPr lang="nl-BE" sz="2000" dirty="0"/>
              <a:t>behoefte tot bewijs bestaat</a:t>
            </a:r>
            <a:endParaRPr lang="fr-BE" sz="2000" dirty="0"/>
          </a:p>
          <a:p>
            <a:pPr lvl="2"/>
            <a:r>
              <a:rPr lang="nl-BE" sz="2000" dirty="0" smtClean="0"/>
              <a:t>de </a:t>
            </a:r>
            <a:r>
              <a:rPr lang="nl-BE" sz="2000" dirty="0"/>
              <a:t>wenselijkheid tot evolutie van de bestaande bewijsmiddelen van therapeutische en zorgrelaties</a:t>
            </a:r>
            <a:endParaRPr lang="fr-BE" sz="2000" dirty="0"/>
          </a:p>
          <a:p>
            <a:pPr marL="0" indent="0">
              <a:buNone/>
            </a:pPr>
            <a:endParaRPr lang="nl-NL" dirty="0" smtClean="0"/>
          </a:p>
          <a:p>
            <a:endParaRPr lang="nl-NL" dirty="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58</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5792880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solidFill>
                  <a:srgbClr val="087670"/>
                </a:solidFill>
              </a:rPr>
              <a:t>Cluster 0.2 - </a:t>
            </a:r>
            <a:r>
              <a:rPr lang="nl-NL" dirty="0" smtClean="0">
                <a:solidFill>
                  <a:srgbClr val="087670"/>
                </a:solidFill>
              </a:rPr>
              <a:t>Toegangsmatrix, therapeutische, zorg- en andere relaties</a:t>
            </a:r>
            <a:endParaRPr lang="nl-BE" dirty="0">
              <a:solidFill>
                <a:srgbClr val="087670"/>
              </a:solidFill>
            </a:endParaRPr>
          </a:p>
        </p:txBody>
      </p:sp>
      <p:sp>
        <p:nvSpPr>
          <p:cNvPr id="11" name="Content Placeholder 10"/>
          <p:cNvSpPr>
            <a:spLocks noGrp="1"/>
          </p:cNvSpPr>
          <p:nvPr>
            <p:ph idx="1"/>
          </p:nvPr>
        </p:nvSpPr>
        <p:spPr/>
        <p:txBody>
          <a:bodyPr>
            <a:normAutofit/>
          </a:bodyPr>
          <a:lstStyle/>
          <a:p>
            <a:endParaRPr lang="nl-BE" dirty="0" smtClean="0"/>
          </a:p>
          <a:p>
            <a:r>
              <a:rPr lang="nl-BE" dirty="0" smtClean="0"/>
              <a:t>Niet-professionele </a:t>
            </a:r>
            <a:r>
              <a:rPr lang="nl-BE" dirty="0"/>
              <a:t>relaties</a:t>
            </a:r>
            <a:endParaRPr lang="fr-BE" dirty="0"/>
          </a:p>
          <a:p>
            <a:pPr lvl="1"/>
            <a:r>
              <a:rPr lang="nl-BE" dirty="0"/>
              <a:t>i</a:t>
            </a:r>
            <a:r>
              <a:rPr lang="nl-BE" dirty="0" smtClean="0"/>
              <a:t>nventarisatie </a:t>
            </a:r>
            <a:r>
              <a:rPr lang="nl-BE" dirty="0"/>
              <a:t>van de verschillende types andere relaties waarvoor een behoefte bestaat</a:t>
            </a:r>
            <a:endParaRPr lang="fr-BE" dirty="0"/>
          </a:p>
          <a:p>
            <a:pPr lvl="1"/>
            <a:r>
              <a:rPr lang="nl-BE" dirty="0"/>
              <a:t>u</a:t>
            </a:r>
            <a:r>
              <a:rPr lang="nl-BE" dirty="0" smtClean="0"/>
              <a:t>itwerken </a:t>
            </a:r>
            <a:r>
              <a:rPr lang="nl-BE" dirty="0"/>
              <a:t>van een </a:t>
            </a:r>
            <a:r>
              <a:rPr lang="nl-BE" dirty="0" smtClean="0"/>
              <a:t>eenduidige </a:t>
            </a:r>
            <a:r>
              <a:rPr lang="nl-BE" dirty="0"/>
              <a:t>definitie, incl. een analyse hoe andere Europese en/of andere landen dit probleem </a:t>
            </a:r>
            <a:r>
              <a:rPr lang="nl-BE" dirty="0" smtClean="0"/>
              <a:t>oplossen</a:t>
            </a:r>
            <a:endParaRPr lang="fr-BE" dirty="0"/>
          </a:p>
          <a:p>
            <a:pPr lvl="1"/>
            <a:r>
              <a:rPr lang="nl-BE" dirty="0"/>
              <a:t>i</a:t>
            </a:r>
            <a:r>
              <a:rPr lang="nl-BE" dirty="0" smtClean="0"/>
              <a:t>nventarisatie </a:t>
            </a:r>
            <a:r>
              <a:rPr lang="nl-BE" dirty="0"/>
              <a:t>van de implementatie-aanpak  (impact, werklast, doorlooptijd, budget, mankracht) en opmaak van </a:t>
            </a:r>
            <a:r>
              <a:rPr lang="nl-BE" dirty="0" smtClean="0"/>
              <a:t>projectplan</a:t>
            </a:r>
            <a:endParaRPr lang="nl-NL" dirty="0" smtClean="0"/>
          </a:p>
          <a:p>
            <a:endParaRPr lang="nl-NL" dirty="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59</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57406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4099" name="Rectangle 3"/>
          <p:cNvSpPr>
            <a:spLocks noGrp="1" noChangeArrowheads="1"/>
          </p:cNvSpPr>
          <p:nvPr>
            <p:ph idx="1"/>
          </p:nvPr>
        </p:nvSpPr>
        <p:spPr/>
        <p:txBody>
          <a:bodyPr>
            <a:normAutofit fontScale="92500" lnSpcReduction="10000"/>
          </a:bodyPr>
          <a:lstStyle/>
          <a:p>
            <a:r>
              <a:rPr lang="fr-BE" dirty="0" smtClean="0"/>
              <a:t>La prescription médicale électronique pour les patients en ambulatoire deviendra obligatoire le 1er janvier 2020</a:t>
            </a:r>
          </a:p>
          <a:p>
            <a:endParaRPr lang="fr-BE" dirty="0" smtClean="0"/>
          </a:p>
          <a:p>
            <a:r>
              <a:rPr lang="fr-BE" dirty="0" smtClean="0"/>
              <a:t>Cette mesure concerne les prescriptions rédigées par un prescripteur en ambulatoire (médecin généraliste, médecin spécialiste, sage-femme ou dentiste) </a:t>
            </a:r>
          </a:p>
          <a:p>
            <a:pPr lvl="1"/>
            <a:r>
              <a:rPr lang="fr-BE" dirty="0" smtClean="0"/>
              <a:t>au cabinet du prescripteur</a:t>
            </a:r>
          </a:p>
          <a:p>
            <a:pPr lvl="1"/>
            <a:r>
              <a:rPr lang="fr-BE" dirty="0" smtClean="0"/>
              <a:t>lors d’une consultation à l’hôpital (en ambulatoire)</a:t>
            </a:r>
          </a:p>
          <a:p>
            <a:pPr lvl="1"/>
            <a:r>
              <a:rPr lang="fr-BE" dirty="0" smtClean="0"/>
              <a:t>dans d’autres secteurs où une prescription est rédigée, comme les postes de garde, l’Institut de médecine tropicale, etc.</a:t>
            </a:r>
          </a:p>
          <a:p>
            <a:pPr lvl="1"/>
            <a:endParaRPr lang="fr-BE" dirty="0" smtClean="0"/>
          </a:p>
          <a:p>
            <a:r>
              <a:rPr lang="fr-BE" dirty="0" smtClean="0"/>
              <a:t>Cette obligation ne concerne que les médicaments, prescrits sur nom de marque, en dénomination commune ou sous forme d’une préparation magistrale, et cela indépendamment que le médicament soit remboursable ou pas</a:t>
            </a:r>
          </a:p>
          <a:p>
            <a:endParaRPr lang="fr-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10"/>
          </p:nvPr>
        </p:nvSpPr>
        <p:spPr>
          <a:xfrm>
            <a:off x="457200" y="19050"/>
            <a:ext cx="2895600" cy="328613"/>
          </a:xfrm>
        </p:spPr>
        <p:txBody>
          <a:bodyPr/>
          <a:lstStyle/>
          <a:p>
            <a:r>
              <a:rPr lang="fr-FR" smtClean="0"/>
              <a:t>25/01/2019</a:t>
            </a:r>
            <a:endParaRPr lang="fr-BE"/>
          </a:p>
        </p:txBody>
      </p:sp>
      <p:sp>
        <p:nvSpPr>
          <p:cNvPr id="4" name="Slide Number Placeholder 3"/>
          <p:cNvSpPr>
            <a:spLocks noGrp="1"/>
          </p:cNvSpPr>
          <p:nvPr>
            <p:ph type="sldNum" sz="quarter" idx="12"/>
          </p:nvPr>
        </p:nvSpPr>
        <p:spPr>
          <a:xfrm>
            <a:off x="7620000" y="19050"/>
            <a:ext cx="1066800" cy="328613"/>
          </a:xfrm>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216723583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solidFill>
                  <a:srgbClr val="087670"/>
                </a:solidFill>
              </a:rPr>
              <a:t>Cluster 0.2 - </a:t>
            </a:r>
            <a:r>
              <a:rPr lang="nl-NL" dirty="0">
                <a:solidFill>
                  <a:srgbClr val="087670"/>
                </a:solidFill>
              </a:rPr>
              <a:t>Toegangsmatrix, therapeutische, zorg- en andere relaties</a:t>
            </a:r>
            <a:endParaRPr lang="fr-BE" dirty="0"/>
          </a:p>
        </p:txBody>
      </p:sp>
      <p:sp>
        <p:nvSpPr>
          <p:cNvPr id="3" name="Content Placeholder 2"/>
          <p:cNvSpPr>
            <a:spLocks noGrp="1"/>
          </p:cNvSpPr>
          <p:nvPr>
            <p:ph idx="1"/>
          </p:nvPr>
        </p:nvSpPr>
        <p:spPr/>
        <p:txBody>
          <a:bodyPr>
            <a:normAutofit/>
          </a:bodyPr>
          <a:lstStyle/>
          <a:p>
            <a:pPr lvl="2"/>
            <a:endParaRPr lang="fr-BE" b="1" dirty="0" smtClean="0">
              <a:solidFill>
                <a:srgbClr val="FF0000"/>
              </a:solidFill>
            </a:endParaRPr>
          </a:p>
          <a:p>
            <a:pPr lvl="2"/>
            <a:endParaRPr lang="fr-BE" b="1" dirty="0" smtClean="0"/>
          </a:p>
          <a:p>
            <a:pPr lvl="2"/>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60</a:t>
            </a:fld>
            <a:endParaRPr lang="en-US" smtClean="0"/>
          </a:p>
        </p:txBody>
      </p:sp>
      <p:pic>
        <p:nvPicPr>
          <p:cNvPr id="8" name="Picture 7"/>
          <p:cNvPicPr>
            <a:picLocks noChangeAspect="1"/>
          </p:cNvPicPr>
          <p:nvPr/>
        </p:nvPicPr>
        <p:blipFill>
          <a:blip r:embed="rId3"/>
          <a:stretch>
            <a:fillRect/>
          </a:stretch>
        </p:blipFill>
        <p:spPr>
          <a:xfrm>
            <a:off x="323528" y="1700808"/>
            <a:ext cx="8506247" cy="4765761"/>
          </a:xfrm>
          <a:prstGeom prst="rect">
            <a:avLst/>
          </a:prstGeom>
        </p:spPr>
      </p:pic>
    </p:spTree>
    <p:extLst>
      <p:ext uri="{BB962C8B-B14F-4D97-AF65-F5344CB8AC3E}">
        <p14:creationId xmlns:p14="http://schemas.microsoft.com/office/powerpoint/2010/main" val="7469727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solidFill>
                  <a:srgbClr val="087670"/>
                </a:solidFill>
              </a:rPr>
              <a:t>Cluster 0.2 - </a:t>
            </a:r>
            <a:r>
              <a:rPr lang="nl-NL" dirty="0" smtClean="0">
                <a:solidFill>
                  <a:srgbClr val="087670"/>
                </a:solidFill>
              </a:rPr>
              <a:t>Toegangsmatrix, therapeutische, zorg- en andere relaties</a:t>
            </a:r>
            <a:endParaRPr lang="nl-BE" dirty="0">
              <a:solidFill>
                <a:srgbClr val="087670"/>
              </a:solidFill>
            </a:endParaRPr>
          </a:p>
        </p:txBody>
      </p:sp>
      <p:sp>
        <p:nvSpPr>
          <p:cNvPr id="11" name="Content Placeholder 10"/>
          <p:cNvSpPr>
            <a:spLocks noGrp="1"/>
          </p:cNvSpPr>
          <p:nvPr>
            <p:ph idx="1"/>
          </p:nvPr>
        </p:nvSpPr>
        <p:spPr/>
        <p:txBody>
          <a:bodyPr>
            <a:normAutofit/>
          </a:bodyPr>
          <a:lstStyle/>
          <a:p>
            <a:endParaRPr lang="nl-BE" dirty="0" smtClean="0"/>
          </a:p>
          <a:p>
            <a:r>
              <a:rPr lang="nl-BE" dirty="0" smtClean="0"/>
              <a:t>Analyse </a:t>
            </a:r>
            <a:r>
              <a:rPr lang="nl-BE" dirty="0"/>
              <a:t>van de nodige aanpassingen </a:t>
            </a:r>
            <a:endParaRPr lang="fr-BE" dirty="0"/>
          </a:p>
          <a:p>
            <a:pPr lvl="1"/>
            <a:r>
              <a:rPr lang="nl-BE" dirty="0" smtClean="0"/>
              <a:t>van </a:t>
            </a:r>
            <a:r>
              <a:rPr lang="nl-BE" dirty="0"/>
              <a:t>de architectuur en de basisdiensten</a:t>
            </a:r>
            <a:endParaRPr lang="fr-BE" dirty="0"/>
          </a:p>
          <a:p>
            <a:pPr lvl="1"/>
            <a:r>
              <a:rPr lang="nl-BE" dirty="0" smtClean="0"/>
              <a:t>van </a:t>
            </a:r>
            <a:r>
              <a:rPr lang="nl-BE" dirty="0"/>
              <a:t>de </a:t>
            </a:r>
            <a:r>
              <a:rPr lang="nl-BE" dirty="0" err="1" smtClean="0"/>
              <a:t>process</a:t>
            </a:r>
            <a:r>
              <a:rPr lang="nl-BE" dirty="0" smtClean="0"/>
              <a:t> </a:t>
            </a:r>
            <a:r>
              <a:rPr lang="nl-BE" dirty="0" err="1" smtClean="0"/>
              <a:t>flows</a:t>
            </a:r>
            <a:endParaRPr lang="fr-BE" dirty="0"/>
          </a:p>
          <a:p>
            <a:pPr lvl="1"/>
            <a:r>
              <a:rPr lang="nl-BE" dirty="0" smtClean="0"/>
              <a:t>van </a:t>
            </a:r>
            <a:r>
              <a:rPr lang="nl-BE" dirty="0"/>
              <a:t>het organisatorisch en juridisch kader</a:t>
            </a:r>
            <a:endParaRPr lang="fr-BE" dirty="0"/>
          </a:p>
          <a:p>
            <a:pPr lvl="1"/>
            <a:r>
              <a:rPr lang="nl-BE" dirty="0"/>
              <a:t>i</a:t>
            </a:r>
            <a:r>
              <a:rPr lang="nl-BE" dirty="0" smtClean="0"/>
              <a:t>nventarisatie </a:t>
            </a:r>
            <a:r>
              <a:rPr lang="nl-BE" dirty="0"/>
              <a:t>van de impact, werklast en doorlooptijd, en inplannen van budget en </a:t>
            </a:r>
            <a:r>
              <a:rPr lang="nl-BE" dirty="0" smtClean="0"/>
              <a:t>mankracht</a:t>
            </a:r>
            <a:endParaRPr lang="nl-NL" dirty="0" smtClean="0"/>
          </a:p>
          <a:p>
            <a:endParaRPr lang="nl-NL" dirty="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61</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883312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solidFill>
                  <a:srgbClr val="087670"/>
                </a:solidFill>
              </a:rPr>
              <a:t>Cluster </a:t>
            </a:r>
            <a:r>
              <a:rPr lang="nl-NL" dirty="0" smtClean="0">
                <a:solidFill>
                  <a:srgbClr val="087670"/>
                </a:solidFill>
              </a:rPr>
              <a:t>0.3 – </a:t>
            </a:r>
            <a:r>
              <a:rPr lang="nl-NL" dirty="0" err="1" smtClean="0">
                <a:solidFill>
                  <a:srgbClr val="087670"/>
                </a:solidFill>
              </a:rPr>
              <a:t>Gestion</a:t>
            </a:r>
            <a:r>
              <a:rPr lang="nl-NL" dirty="0" smtClean="0">
                <a:solidFill>
                  <a:srgbClr val="087670"/>
                </a:solidFill>
              </a:rPr>
              <a:t> des </a:t>
            </a:r>
            <a:r>
              <a:rPr lang="nl-NL" dirty="0" err="1" smtClean="0">
                <a:solidFill>
                  <a:srgbClr val="087670"/>
                </a:solidFill>
              </a:rPr>
              <a:t>utilisateurs</a:t>
            </a:r>
            <a:r>
              <a:rPr lang="nl-NL" dirty="0" smtClean="0">
                <a:solidFill>
                  <a:srgbClr val="087670"/>
                </a:solidFill>
              </a:rPr>
              <a:t> &amp; des </a:t>
            </a:r>
            <a:r>
              <a:rPr lang="nl-NL" dirty="0" err="1" smtClean="0">
                <a:solidFill>
                  <a:srgbClr val="087670"/>
                </a:solidFill>
              </a:rPr>
              <a:t>accès</a:t>
            </a:r>
            <a:endParaRPr lang="nl-BE" dirty="0">
              <a:solidFill>
                <a:srgbClr val="087670"/>
              </a:solidFill>
            </a:endParaRPr>
          </a:p>
        </p:txBody>
      </p:sp>
      <p:sp>
        <p:nvSpPr>
          <p:cNvPr id="11" name="Content Placeholder 10"/>
          <p:cNvSpPr>
            <a:spLocks noGrp="1"/>
          </p:cNvSpPr>
          <p:nvPr>
            <p:ph idx="1"/>
          </p:nvPr>
        </p:nvSpPr>
        <p:spPr/>
        <p:txBody>
          <a:bodyPr>
            <a:normAutofit/>
          </a:bodyPr>
          <a:lstStyle/>
          <a:p>
            <a:endParaRPr lang="nl-BE" dirty="0" smtClean="0"/>
          </a:p>
          <a:p>
            <a:r>
              <a:rPr lang="nl-BE" dirty="0" err="1" smtClean="0"/>
              <a:t>Circle</a:t>
            </a:r>
            <a:r>
              <a:rPr lang="nl-BE" dirty="0" smtClean="0"/>
              <a:t>-of-trust</a:t>
            </a:r>
            <a:endParaRPr lang="fr-BE" dirty="0"/>
          </a:p>
          <a:p>
            <a:pPr lvl="1"/>
            <a:r>
              <a:rPr lang="fr-BE" dirty="0" smtClean="0"/>
              <a:t>définit objectivement </a:t>
            </a:r>
          </a:p>
          <a:p>
            <a:pPr lvl="2"/>
            <a:r>
              <a:rPr lang="fr-BE" dirty="0" smtClean="0"/>
              <a:t>quand </a:t>
            </a:r>
            <a:r>
              <a:rPr lang="fr-BE" dirty="0"/>
              <a:t>les services de santé en ligne peuvent être </a:t>
            </a:r>
            <a:r>
              <a:rPr lang="fr-BE" dirty="0" smtClean="0"/>
              <a:t>utilisés</a:t>
            </a:r>
          </a:p>
          <a:p>
            <a:pPr lvl="2"/>
            <a:r>
              <a:rPr lang="fr-BE" dirty="0" smtClean="0"/>
              <a:t>comment </a:t>
            </a:r>
            <a:r>
              <a:rPr lang="fr-BE" dirty="0"/>
              <a:t>les principes fondamentaux de la sécurité de l'information et de la vie privée devraient être mis en </a:t>
            </a:r>
            <a:r>
              <a:rPr lang="fr-BE" dirty="0" smtClean="0"/>
              <a:t>œuvre</a:t>
            </a:r>
          </a:p>
          <a:p>
            <a:pPr lvl="2"/>
            <a:r>
              <a:rPr lang="fr-BE" dirty="0" smtClean="0"/>
              <a:t>quels </a:t>
            </a:r>
            <a:r>
              <a:rPr lang="fr-BE" dirty="0"/>
              <a:t>mécanismes de contrôle devraient être </a:t>
            </a:r>
            <a:r>
              <a:rPr lang="fr-BE" dirty="0" smtClean="0"/>
              <a:t>prévus</a:t>
            </a:r>
          </a:p>
          <a:p>
            <a:pPr marL="0" indent="0">
              <a:buNone/>
            </a:pP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62</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63931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solidFill>
                  <a:srgbClr val="087670"/>
                </a:solidFill>
              </a:rPr>
              <a:t>Cluster </a:t>
            </a:r>
            <a:r>
              <a:rPr lang="nl-NL" dirty="0">
                <a:solidFill>
                  <a:srgbClr val="087670"/>
                </a:solidFill>
              </a:rPr>
              <a:t>0.3 – </a:t>
            </a:r>
            <a:r>
              <a:rPr lang="nl-NL" dirty="0" err="1">
                <a:solidFill>
                  <a:srgbClr val="087670"/>
                </a:solidFill>
              </a:rPr>
              <a:t>Gestion</a:t>
            </a:r>
            <a:r>
              <a:rPr lang="nl-NL" dirty="0">
                <a:solidFill>
                  <a:srgbClr val="087670"/>
                </a:solidFill>
              </a:rPr>
              <a:t> des </a:t>
            </a:r>
            <a:r>
              <a:rPr lang="nl-NL" dirty="0" err="1">
                <a:solidFill>
                  <a:srgbClr val="087670"/>
                </a:solidFill>
              </a:rPr>
              <a:t>utilisateurs</a:t>
            </a:r>
            <a:r>
              <a:rPr lang="nl-NL" dirty="0">
                <a:solidFill>
                  <a:srgbClr val="087670"/>
                </a:solidFill>
              </a:rPr>
              <a:t> &amp; des </a:t>
            </a:r>
            <a:r>
              <a:rPr lang="nl-NL" dirty="0" err="1">
                <a:solidFill>
                  <a:srgbClr val="087670"/>
                </a:solidFill>
              </a:rPr>
              <a:t>accès</a:t>
            </a:r>
            <a:endParaRPr lang="nl-BE" dirty="0">
              <a:solidFill>
                <a:srgbClr val="087670"/>
              </a:solidFill>
            </a:endParaRPr>
          </a:p>
        </p:txBody>
      </p:sp>
      <p:sp>
        <p:nvSpPr>
          <p:cNvPr id="11" name="Content Placeholder 10"/>
          <p:cNvSpPr>
            <a:spLocks noGrp="1"/>
          </p:cNvSpPr>
          <p:nvPr>
            <p:ph idx="1"/>
          </p:nvPr>
        </p:nvSpPr>
        <p:spPr/>
        <p:txBody>
          <a:bodyPr>
            <a:normAutofit/>
          </a:bodyPr>
          <a:lstStyle/>
          <a:p>
            <a:r>
              <a:rPr lang="fr-BE" dirty="0" smtClean="0"/>
              <a:t>Analyse </a:t>
            </a:r>
            <a:r>
              <a:rPr lang="fr-BE" dirty="0"/>
              <a:t>de </a:t>
            </a:r>
            <a:r>
              <a:rPr lang="fr-BE" dirty="0" smtClean="0"/>
              <a:t>l'évolution </a:t>
            </a:r>
            <a:r>
              <a:rPr lang="fr-BE" dirty="0"/>
              <a:t>souhaitée du </a:t>
            </a:r>
            <a:r>
              <a:rPr lang="fr-BE" dirty="0" smtClean="0"/>
              <a:t>service</a:t>
            </a:r>
          </a:p>
          <a:p>
            <a:pPr lvl="1"/>
            <a:r>
              <a:rPr lang="fr-BE" dirty="0"/>
              <a:t>m</a:t>
            </a:r>
            <a:r>
              <a:rPr lang="fr-BE" dirty="0" smtClean="0"/>
              <a:t>ise en place de sources </a:t>
            </a:r>
            <a:r>
              <a:rPr lang="fr-BE" dirty="0"/>
              <a:t>authentiques pour la vérification des capacités et des relations </a:t>
            </a:r>
            <a:r>
              <a:rPr lang="fr-BE" dirty="0" smtClean="0"/>
              <a:t>pertinentes</a:t>
            </a:r>
          </a:p>
          <a:p>
            <a:pPr lvl="1"/>
            <a:r>
              <a:rPr lang="fr-BE" dirty="0"/>
              <a:t>i</a:t>
            </a:r>
            <a:r>
              <a:rPr lang="fr-BE" dirty="0" smtClean="0"/>
              <a:t>nventaire </a:t>
            </a:r>
            <a:r>
              <a:rPr lang="fr-BE" dirty="0"/>
              <a:t>des implémentations </a:t>
            </a:r>
            <a:r>
              <a:rPr lang="fr-BE" dirty="0" smtClean="0"/>
              <a:t>existantes</a:t>
            </a:r>
          </a:p>
          <a:p>
            <a:pPr lvl="2"/>
            <a:r>
              <a:rPr lang="fr-BE" dirty="0" smtClean="0"/>
              <a:t>analyse des méthodes utiles afin d’éviter les incompatibilités</a:t>
            </a:r>
          </a:p>
          <a:p>
            <a:pPr lvl="1"/>
            <a:r>
              <a:rPr lang="fr-BE" dirty="0" smtClean="0"/>
              <a:t>analyse des </a:t>
            </a:r>
            <a:r>
              <a:rPr lang="fr-BE" dirty="0"/>
              <a:t>nouvelles technologies </a:t>
            </a:r>
            <a:r>
              <a:rPr lang="fr-BE" dirty="0" smtClean="0"/>
              <a:t>dans le cadre de l'authentification</a:t>
            </a:r>
          </a:p>
          <a:p>
            <a:pPr lvl="1"/>
            <a:r>
              <a:rPr lang="fr-BE" dirty="0"/>
              <a:t>a</a:t>
            </a:r>
            <a:r>
              <a:rPr lang="fr-BE" dirty="0" smtClean="0"/>
              <a:t>nalyse </a:t>
            </a:r>
            <a:r>
              <a:rPr lang="fr-BE" dirty="0"/>
              <a:t>des aspects supranationaux, tels que </a:t>
            </a:r>
            <a:r>
              <a:rPr lang="fr-BE" dirty="0" err="1" smtClean="0"/>
              <a:t>eIDAS</a:t>
            </a:r>
            <a:r>
              <a:rPr lang="fr-BE" dirty="0"/>
              <a:t> </a:t>
            </a:r>
            <a:r>
              <a:rPr lang="fr-BE" dirty="0" smtClean="0"/>
              <a:t>(règlement </a:t>
            </a:r>
            <a:r>
              <a:rPr lang="fr-BE" dirty="0"/>
              <a:t>européen sur l’identification électronique et les services de confiance pour les transactions </a:t>
            </a:r>
            <a:r>
              <a:rPr lang="fr-BE" dirty="0" smtClean="0"/>
              <a:t>électroniques)</a:t>
            </a:r>
          </a:p>
          <a:p>
            <a:endParaRPr lang="nl-BE" dirty="0" smtClean="0"/>
          </a:p>
          <a:p>
            <a:r>
              <a:rPr lang="nl-BE" dirty="0" smtClean="0"/>
              <a:t>Analyse </a:t>
            </a:r>
            <a:r>
              <a:rPr lang="nl-BE" dirty="0"/>
              <a:t>des </a:t>
            </a:r>
            <a:r>
              <a:rPr lang="nl-BE" dirty="0" err="1" smtClean="0"/>
              <a:t>adaptations</a:t>
            </a:r>
            <a:r>
              <a:rPr lang="nl-BE" dirty="0" smtClean="0"/>
              <a:t> </a:t>
            </a:r>
            <a:r>
              <a:rPr lang="nl-BE" dirty="0" err="1"/>
              <a:t>utiles</a:t>
            </a:r>
            <a:r>
              <a:rPr lang="nl-BE" dirty="0"/>
              <a:t> </a:t>
            </a:r>
            <a:r>
              <a:rPr lang="nl-BE" dirty="0" err="1"/>
              <a:t>sur</a:t>
            </a:r>
            <a:r>
              <a:rPr lang="nl-BE" dirty="0"/>
              <a:t> base des </a:t>
            </a:r>
            <a:r>
              <a:rPr lang="nl-BE" dirty="0" err="1"/>
              <a:t>résultats</a:t>
            </a:r>
            <a:r>
              <a:rPr lang="nl-BE" dirty="0"/>
              <a:t> du point supra</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63</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531978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dirty="0" smtClean="0">
                <a:solidFill>
                  <a:srgbClr val="087670"/>
                </a:solidFill>
              </a:rPr>
              <a:t>Cluster </a:t>
            </a:r>
            <a:r>
              <a:rPr lang="nl-NL" sz="2800" dirty="0" smtClean="0">
                <a:solidFill>
                  <a:srgbClr val="087670"/>
                </a:solidFill>
              </a:rPr>
              <a:t>0.4 - Regels </a:t>
            </a:r>
            <a:r>
              <a:rPr lang="nl-NL" sz="2800" dirty="0">
                <a:solidFill>
                  <a:srgbClr val="087670"/>
                </a:solidFill>
              </a:rPr>
              <a:t>voor ‘kluis van e-Gezondheid’ en taakverdeling tussen authentieke bronnen </a:t>
            </a:r>
            <a:endParaRPr lang="nl-BE" sz="2800" dirty="0">
              <a:solidFill>
                <a:srgbClr val="087670"/>
              </a:solidFill>
            </a:endParaRPr>
          </a:p>
        </p:txBody>
      </p:sp>
      <p:sp>
        <p:nvSpPr>
          <p:cNvPr id="11" name="Content Placeholder 10"/>
          <p:cNvSpPr>
            <a:spLocks noGrp="1"/>
          </p:cNvSpPr>
          <p:nvPr>
            <p:ph idx="1"/>
          </p:nvPr>
        </p:nvSpPr>
        <p:spPr/>
        <p:txBody>
          <a:bodyPr>
            <a:normAutofit fontScale="92500" lnSpcReduction="10000"/>
          </a:bodyPr>
          <a:lstStyle/>
          <a:p>
            <a:r>
              <a:rPr lang="nl-BE" dirty="0" smtClean="0"/>
              <a:t>Vastleggen </a:t>
            </a:r>
            <a:r>
              <a:rPr lang="nl-BE" dirty="0"/>
              <a:t>van de regels voor ‘gegevensbank of kluis van e-Gezondheid’</a:t>
            </a:r>
            <a:endParaRPr lang="fr-BE" dirty="0"/>
          </a:p>
          <a:p>
            <a:pPr lvl="1"/>
            <a:r>
              <a:rPr lang="nl-BE" dirty="0" smtClean="0"/>
              <a:t>deze doelstelling </a:t>
            </a:r>
            <a:r>
              <a:rPr lang="nl-BE" dirty="0"/>
              <a:t>definieert aan welke regels opslagstructuren moeten voldoen om in aanmerking te komen als een gegevensbank of kluis van </a:t>
            </a:r>
            <a:r>
              <a:rPr lang="nl-BE" dirty="0" smtClean="0"/>
              <a:t>e-Gezondheid</a:t>
            </a:r>
            <a:endParaRPr lang="fr-BE" dirty="0"/>
          </a:p>
          <a:p>
            <a:pPr lvl="1"/>
            <a:r>
              <a:rPr lang="nl-BE" dirty="0" smtClean="0"/>
              <a:t>vastleggen </a:t>
            </a:r>
            <a:r>
              <a:rPr lang="nl-BE" dirty="0"/>
              <a:t>van de gedetailleerde regels om als basisdienst ‘kluis voor e-Gezondheid’ te kunnen functioneren</a:t>
            </a:r>
            <a:endParaRPr lang="fr-BE" dirty="0"/>
          </a:p>
          <a:p>
            <a:pPr lvl="1"/>
            <a:r>
              <a:rPr lang="nl-BE" dirty="0"/>
              <a:t>d</a:t>
            </a:r>
            <a:r>
              <a:rPr lang="nl-BE" dirty="0" smtClean="0"/>
              <a:t>efinitie </a:t>
            </a:r>
            <a:r>
              <a:rPr lang="nl-BE" dirty="0"/>
              <a:t>van een universele </a:t>
            </a:r>
            <a:r>
              <a:rPr lang="nl-BE" dirty="0" err="1" smtClean="0"/>
              <a:t>toegangslaag</a:t>
            </a:r>
            <a:r>
              <a:rPr lang="nl-BE" dirty="0" smtClean="0"/>
              <a:t> </a:t>
            </a:r>
          </a:p>
          <a:p>
            <a:pPr lvl="2"/>
            <a:r>
              <a:rPr lang="nl-BE" dirty="0" smtClean="0"/>
              <a:t>tot </a:t>
            </a:r>
            <a:r>
              <a:rPr lang="nl-BE" dirty="0"/>
              <a:t>de bestaande kluizen zodat gebruikers van de kluizen (softwareleveranciers) slechts één connectie moeten ontwikkelen</a:t>
            </a:r>
            <a:endParaRPr lang="fr-BE" dirty="0"/>
          </a:p>
          <a:p>
            <a:pPr lvl="2"/>
            <a:r>
              <a:rPr lang="nl-BE" dirty="0" smtClean="0"/>
              <a:t>voor </a:t>
            </a:r>
            <a:r>
              <a:rPr lang="nl-BE" dirty="0"/>
              <a:t>de correcte dispatching</a:t>
            </a:r>
            <a:endParaRPr lang="fr-BE" dirty="0"/>
          </a:p>
          <a:p>
            <a:pPr lvl="1"/>
            <a:r>
              <a:rPr lang="nl-BE" dirty="0"/>
              <a:t>a</a:t>
            </a:r>
            <a:r>
              <a:rPr lang="nl-BE" dirty="0" smtClean="0"/>
              <a:t>nalyse</a:t>
            </a:r>
            <a:r>
              <a:rPr lang="nl-BE" dirty="0"/>
              <a:t>, in functie van de resultaten van de vorige punten, van de noodzaak om al dan niet een ‘federale kluis’ uit te bouwen</a:t>
            </a:r>
            <a:endParaRPr lang="fr-BE" dirty="0"/>
          </a:p>
          <a:p>
            <a:pPr lvl="1"/>
            <a:r>
              <a:rPr lang="nl-BE" dirty="0"/>
              <a:t>a</a:t>
            </a:r>
            <a:r>
              <a:rPr lang="nl-BE" dirty="0" smtClean="0"/>
              <a:t>nalyse </a:t>
            </a:r>
            <a:r>
              <a:rPr lang="nl-BE" dirty="0"/>
              <a:t>om de aanwezigheid van gegevens over een persoon in een kluis te publiceren in het bestaande verwijzingsrepertorium van het </a:t>
            </a:r>
            <a:r>
              <a:rPr lang="nl-BE" dirty="0">
                <a:solidFill>
                  <a:srgbClr val="087670"/>
                </a:solidFill>
              </a:rPr>
              <a:t>eHealth</a:t>
            </a:r>
            <a:r>
              <a:rPr lang="nl-BE" dirty="0"/>
              <a:t>-platform</a:t>
            </a:r>
            <a:endParaRPr lang="fr-BE" dirty="0"/>
          </a:p>
          <a:p>
            <a:pPr marL="0" indent="0">
              <a:buNone/>
            </a:pP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64</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253258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smtClean="0">
                <a:solidFill>
                  <a:srgbClr val="087670"/>
                </a:solidFill>
              </a:rPr>
              <a:t>Cluster </a:t>
            </a:r>
            <a:r>
              <a:rPr lang="nl-NL" sz="2800" smtClean="0">
                <a:solidFill>
                  <a:srgbClr val="087670"/>
                </a:solidFill>
              </a:rPr>
              <a:t>0.4 - Regels voor ‘kluis van e-Gezondheid’ en taakverdeling tussen authentieke bronnen </a:t>
            </a:r>
            <a:endParaRPr lang="nl-BE" sz="2800" dirty="0">
              <a:solidFill>
                <a:srgbClr val="087670"/>
              </a:solidFill>
            </a:endParaRPr>
          </a:p>
        </p:txBody>
      </p:sp>
      <p:sp>
        <p:nvSpPr>
          <p:cNvPr id="11" name="Content Placeholder 10"/>
          <p:cNvSpPr>
            <a:spLocks noGrp="1"/>
          </p:cNvSpPr>
          <p:nvPr>
            <p:ph idx="1"/>
          </p:nvPr>
        </p:nvSpPr>
        <p:spPr/>
        <p:txBody>
          <a:bodyPr>
            <a:normAutofit/>
          </a:bodyPr>
          <a:lstStyle/>
          <a:p>
            <a:r>
              <a:rPr lang="nl-BE" dirty="0" smtClean="0"/>
              <a:t>Implementatie van de uniforme </a:t>
            </a:r>
            <a:r>
              <a:rPr lang="nl-BE" dirty="0" err="1" smtClean="0"/>
              <a:t>toegangslaag</a:t>
            </a:r>
            <a:r>
              <a:rPr lang="nl-BE" dirty="0" smtClean="0"/>
              <a:t> tot de kluizen</a:t>
            </a:r>
            <a:endParaRPr lang="fr-BE" dirty="0" smtClean="0"/>
          </a:p>
          <a:p>
            <a:pPr lvl="1"/>
            <a:r>
              <a:rPr lang="nl-BE" dirty="0" smtClean="0"/>
              <a:t>deze doelstelling realiseert de implementatie van een uniforme interface-laag die de specifieke </a:t>
            </a:r>
            <a:r>
              <a:rPr lang="nl-BE" dirty="0" err="1" smtClean="0"/>
              <a:t>API’s</a:t>
            </a:r>
            <a:r>
              <a:rPr lang="nl-BE" dirty="0" smtClean="0"/>
              <a:t> van de huidige kluizen afschermt zodat een software slechts 1 uniforme aanspreekmethode heeft</a:t>
            </a:r>
            <a:endParaRPr lang="fr-BE" dirty="0" smtClean="0"/>
          </a:p>
          <a:p>
            <a:pPr lvl="1"/>
            <a:r>
              <a:rPr lang="nl-BE" dirty="0" smtClean="0"/>
              <a:t>implementatie van</a:t>
            </a:r>
          </a:p>
          <a:p>
            <a:pPr lvl="2"/>
            <a:r>
              <a:rPr lang="nl-BE" dirty="0" smtClean="0"/>
              <a:t>een universele </a:t>
            </a:r>
            <a:r>
              <a:rPr lang="nl-BE" dirty="0" err="1" smtClean="0"/>
              <a:t>toegangslaag</a:t>
            </a:r>
            <a:r>
              <a:rPr lang="nl-BE" dirty="0" smtClean="0"/>
              <a:t> tot de bestaande kluizen door alle kluizen</a:t>
            </a:r>
            <a:endParaRPr lang="fr-BE" dirty="0" smtClean="0"/>
          </a:p>
          <a:p>
            <a:pPr lvl="2"/>
            <a:r>
              <a:rPr lang="nl-BE" dirty="0" smtClean="0"/>
              <a:t>de universele </a:t>
            </a:r>
            <a:r>
              <a:rPr lang="nl-BE" dirty="0" err="1" smtClean="0"/>
              <a:t>toegangslaag</a:t>
            </a:r>
            <a:r>
              <a:rPr lang="nl-BE" dirty="0" smtClean="0"/>
              <a:t> voor de correcte dispatching</a:t>
            </a:r>
            <a:endParaRPr lang="fr-BE" dirty="0" smtClean="0"/>
          </a:p>
          <a:p>
            <a:pPr lvl="2"/>
            <a:r>
              <a:rPr lang="nl-BE" dirty="0" smtClean="0"/>
              <a:t>de publicatie van de aanwezigheid van gegevens over een persoon in het bestaande verwijzingsrepertorium van het </a:t>
            </a:r>
            <a:r>
              <a:rPr lang="nl-BE" dirty="0" smtClean="0">
                <a:solidFill>
                  <a:srgbClr val="087670"/>
                </a:solidFill>
              </a:rPr>
              <a:t>eHealth</a:t>
            </a:r>
            <a:r>
              <a:rPr lang="nl-BE" dirty="0" smtClean="0"/>
              <a:t>-platform</a:t>
            </a:r>
            <a:endParaRPr lang="fr-BE" dirty="0" smtClean="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61316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087670"/>
                </a:solidFill>
              </a:rPr>
              <a:t>Cluster </a:t>
            </a:r>
            <a:r>
              <a:rPr lang="nl-NL" dirty="0" smtClean="0">
                <a:solidFill>
                  <a:srgbClr val="087670"/>
                </a:solidFill>
              </a:rPr>
              <a:t>0.5 - Technische standaarden </a:t>
            </a:r>
            <a:endParaRPr lang="nl-BE" dirty="0">
              <a:solidFill>
                <a:srgbClr val="087670"/>
              </a:solidFill>
            </a:endParaRPr>
          </a:p>
        </p:txBody>
      </p:sp>
      <p:sp>
        <p:nvSpPr>
          <p:cNvPr id="11" name="Content Placeholder 10"/>
          <p:cNvSpPr>
            <a:spLocks noGrp="1"/>
          </p:cNvSpPr>
          <p:nvPr>
            <p:ph idx="1"/>
          </p:nvPr>
        </p:nvSpPr>
        <p:spPr/>
        <p:txBody>
          <a:bodyPr>
            <a:normAutofit fontScale="92500" lnSpcReduction="20000"/>
          </a:bodyPr>
          <a:lstStyle/>
          <a:p>
            <a:r>
              <a:rPr lang="nl-BE" dirty="0" smtClean="0"/>
              <a:t>Communicatie- en berichtstandaarden</a:t>
            </a:r>
            <a:endParaRPr lang="fr-BE" dirty="0" smtClean="0"/>
          </a:p>
          <a:p>
            <a:pPr lvl="1"/>
            <a:r>
              <a:rPr lang="nl-BE" dirty="0"/>
              <a:t>a</a:t>
            </a:r>
            <a:r>
              <a:rPr lang="nl-BE" dirty="0" smtClean="0"/>
              <a:t>nalyse van </a:t>
            </a:r>
          </a:p>
          <a:p>
            <a:pPr lvl="2"/>
            <a:r>
              <a:rPr lang="nl-BE" dirty="0" smtClean="0"/>
              <a:t>de wenselijke evolutie van de standaarden</a:t>
            </a:r>
            <a:endParaRPr lang="fr-BE" dirty="0" smtClean="0"/>
          </a:p>
          <a:p>
            <a:pPr lvl="2"/>
            <a:r>
              <a:rPr lang="nl-BE" dirty="0" smtClean="0"/>
              <a:t>de impact van de evolutie van de standaarden</a:t>
            </a:r>
            <a:endParaRPr lang="fr-BE" dirty="0" smtClean="0"/>
          </a:p>
          <a:p>
            <a:pPr lvl="2"/>
            <a:r>
              <a:rPr lang="nl-BE" dirty="0" smtClean="0"/>
              <a:t>supranationale aspecten</a:t>
            </a:r>
            <a:endParaRPr lang="fr-BE" dirty="0" smtClean="0"/>
          </a:p>
          <a:p>
            <a:pPr marL="0" indent="0">
              <a:buNone/>
            </a:pPr>
            <a:endParaRPr lang="fr-BE" dirty="0" smtClean="0"/>
          </a:p>
          <a:p>
            <a:r>
              <a:rPr lang="nl-BE" dirty="0" smtClean="0"/>
              <a:t>Analyse van de nodige aanpassingen </a:t>
            </a:r>
            <a:endParaRPr lang="fr-BE" dirty="0" smtClean="0"/>
          </a:p>
          <a:p>
            <a:pPr lvl="1"/>
            <a:r>
              <a:rPr lang="nl-BE" dirty="0" smtClean="0"/>
              <a:t>van de architectuur en de basisdiensten</a:t>
            </a:r>
            <a:endParaRPr lang="fr-BE" dirty="0" smtClean="0"/>
          </a:p>
          <a:p>
            <a:pPr lvl="1"/>
            <a:r>
              <a:rPr lang="nl-BE" dirty="0" smtClean="0"/>
              <a:t>van de </a:t>
            </a:r>
            <a:r>
              <a:rPr lang="nl-BE" dirty="0" err="1" smtClean="0"/>
              <a:t>process</a:t>
            </a:r>
            <a:r>
              <a:rPr lang="nl-BE" dirty="0" smtClean="0"/>
              <a:t> </a:t>
            </a:r>
            <a:r>
              <a:rPr lang="nl-BE" dirty="0" err="1" smtClean="0"/>
              <a:t>flows</a:t>
            </a:r>
            <a:endParaRPr lang="fr-BE" dirty="0" smtClean="0"/>
          </a:p>
          <a:p>
            <a:pPr lvl="1"/>
            <a:r>
              <a:rPr lang="nl-BE" dirty="0" smtClean="0"/>
              <a:t>aanpassing van het organisatorisch en juridisch kader</a:t>
            </a:r>
            <a:endParaRPr lang="fr-BE" dirty="0" smtClean="0"/>
          </a:p>
          <a:p>
            <a:pPr lvl="1"/>
            <a:r>
              <a:rPr lang="nl-BE" dirty="0" smtClean="0"/>
              <a:t>inventarisatie van de impact, werklast en doorlooptijd, en inplannen van budget en mankracht </a:t>
            </a:r>
          </a:p>
          <a:p>
            <a:pPr lvl="1"/>
            <a:r>
              <a:rPr lang="nl-BE" dirty="0" smtClean="0"/>
              <a:t>gedetailleerd overzicht over</a:t>
            </a:r>
          </a:p>
          <a:p>
            <a:pPr lvl="2"/>
            <a:r>
              <a:rPr lang="nl-BE" dirty="0" smtClean="0"/>
              <a:t>hoe lang bestaande standaarden </a:t>
            </a:r>
          </a:p>
          <a:p>
            <a:pPr lvl="2"/>
            <a:r>
              <a:rPr lang="nl-BE" dirty="0" smtClean="0"/>
              <a:t>in welke situatie ondersteund worden en wanneer de nieuwe standaarden ingevoerd en verplicht worden</a:t>
            </a:r>
            <a:endParaRPr lang="fr-BE" dirty="0" smtClean="0"/>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057837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Cluster </a:t>
            </a:r>
            <a:r>
              <a:rPr lang="nl-BE" dirty="0" smtClean="0"/>
              <a:t>1 - Transversaal</a:t>
            </a:r>
            <a:r>
              <a:rPr lang="nl-BE" sz="4400" dirty="0"/>
              <a:t>	</a:t>
            </a:r>
          </a:p>
        </p:txBody>
      </p:sp>
      <p:sp>
        <p:nvSpPr>
          <p:cNvPr id="11" name="Content Placeholder 10"/>
          <p:cNvSpPr>
            <a:spLocks noGrp="1"/>
          </p:cNvSpPr>
          <p:nvPr>
            <p:ph idx="1"/>
          </p:nvPr>
        </p:nvSpPr>
        <p:spPr/>
        <p:txBody>
          <a:bodyPr>
            <a:normAutofit/>
          </a:bodyPr>
          <a:lstStyle/>
          <a:p>
            <a:pPr marL="0" indent="0">
              <a:buNone/>
            </a:pPr>
            <a:r>
              <a:rPr lang="nl-BE" dirty="0" smtClean="0"/>
              <a:t>1.1 Communicatie</a:t>
            </a:r>
            <a:endParaRPr lang="nl-BE" dirty="0"/>
          </a:p>
          <a:p>
            <a:pPr marL="0" indent="0">
              <a:buNone/>
            </a:pPr>
            <a:r>
              <a:rPr lang="nl-BE" dirty="0" smtClean="0"/>
              <a:t>1.2 Programma-monitoring</a:t>
            </a:r>
            <a:endParaRPr lang="nl-BE" dirty="0"/>
          </a:p>
          <a:p>
            <a:pPr marL="274320" lvl="1" indent="0">
              <a:buNone/>
            </a:pPr>
            <a:endParaRPr lang="nl-NL" sz="2400"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67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883420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Cluster </a:t>
            </a:r>
            <a:r>
              <a:rPr lang="nl-BE" dirty="0" smtClean="0"/>
              <a:t>2 - Ondersteuning</a:t>
            </a:r>
            <a:r>
              <a:rPr lang="nl-BE" sz="4400" dirty="0"/>
              <a:t>	</a:t>
            </a:r>
          </a:p>
        </p:txBody>
      </p:sp>
      <p:sp>
        <p:nvSpPr>
          <p:cNvPr id="11" name="Content Placeholder 10"/>
          <p:cNvSpPr>
            <a:spLocks noGrp="1"/>
          </p:cNvSpPr>
          <p:nvPr>
            <p:ph idx="1"/>
          </p:nvPr>
        </p:nvSpPr>
        <p:spPr/>
        <p:txBody>
          <a:bodyPr>
            <a:normAutofit/>
          </a:bodyPr>
          <a:lstStyle/>
          <a:p>
            <a:r>
              <a:rPr lang="nl-NL" sz="2800" dirty="0" smtClean="0"/>
              <a:t>2.1 Incentives</a:t>
            </a:r>
          </a:p>
          <a:p>
            <a:r>
              <a:rPr lang="nl-NL" sz="2800" dirty="0"/>
              <a:t>2.2 Juridisch ondersteunde gedragscode &amp; richtlijnen over delen van persoonlijke gezondheidsgegevens</a:t>
            </a:r>
          </a:p>
          <a:p>
            <a:pPr marL="274320" lvl="1" indent="0">
              <a:buNone/>
            </a:pPr>
            <a:endParaRPr lang="nl-NL" sz="2400"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68</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677799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3 - </a:t>
            </a:r>
            <a:r>
              <a:rPr lang="nl-BE" dirty="0" err="1" smtClean="0"/>
              <a:t>Operational</a:t>
            </a:r>
            <a:r>
              <a:rPr lang="nl-BE" dirty="0" smtClean="0"/>
              <a:t> Excellence</a:t>
            </a:r>
            <a:endParaRPr lang="nl-BE" dirty="0"/>
          </a:p>
        </p:txBody>
      </p:sp>
      <p:sp>
        <p:nvSpPr>
          <p:cNvPr id="11" name="Content Placeholder 10"/>
          <p:cNvSpPr>
            <a:spLocks noGrp="1"/>
          </p:cNvSpPr>
          <p:nvPr>
            <p:ph idx="1"/>
          </p:nvPr>
        </p:nvSpPr>
        <p:spPr/>
        <p:txBody>
          <a:bodyPr/>
          <a:lstStyle/>
          <a:p>
            <a:r>
              <a:rPr lang="nl-NL" dirty="0" smtClean="0">
                <a:solidFill>
                  <a:srgbClr val="087670"/>
                </a:solidFill>
              </a:rPr>
              <a:t>3.1 Basisarchitectuur</a:t>
            </a:r>
          </a:p>
          <a:p>
            <a:r>
              <a:rPr lang="nl-NL" dirty="0" smtClean="0">
                <a:solidFill>
                  <a:srgbClr val="087670"/>
                </a:solidFill>
              </a:rPr>
              <a:t>3.2 </a:t>
            </a:r>
            <a:r>
              <a:rPr lang="nl-NL" dirty="0" err="1" smtClean="0">
                <a:solidFill>
                  <a:srgbClr val="087670"/>
                </a:solidFill>
              </a:rPr>
              <a:t>SLA’s</a:t>
            </a:r>
            <a:r>
              <a:rPr lang="nl-NL" dirty="0" smtClean="0">
                <a:solidFill>
                  <a:srgbClr val="087670"/>
                </a:solidFill>
              </a:rPr>
              <a:t> en Service Management</a:t>
            </a:r>
          </a:p>
          <a:p>
            <a:r>
              <a:rPr lang="nl-NL" dirty="0" smtClean="0">
                <a:solidFill>
                  <a:srgbClr val="087670"/>
                </a:solidFill>
              </a:rPr>
              <a:t>3.3 Business </a:t>
            </a:r>
            <a:r>
              <a:rPr lang="nl-NL" dirty="0" err="1" smtClean="0">
                <a:solidFill>
                  <a:srgbClr val="087670"/>
                </a:solidFill>
              </a:rPr>
              <a:t>continuity</a:t>
            </a:r>
            <a:endParaRPr lang="nl-NL" dirty="0" smtClean="0">
              <a:solidFill>
                <a:srgbClr val="087670"/>
              </a:solidFill>
            </a:endParaRPr>
          </a:p>
          <a:p>
            <a:r>
              <a:rPr lang="nl-NL" dirty="0" smtClean="0">
                <a:solidFill>
                  <a:srgbClr val="087670"/>
                </a:solidFill>
              </a:rPr>
              <a:t>3.4 Documentatie, helpdesk &amp; support	</a:t>
            </a:r>
          </a:p>
          <a:p>
            <a:r>
              <a:rPr lang="nl-NL" dirty="0" smtClean="0">
                <a:solidFill>
                  <a:srgbClr val="087670"/>
                </a:solidFill>
              </a:rPr>
              <a:t>3.5 Testomgevingen : omgevingen, </a:t>
            </a:r>
            <a:r>
              <a:rPr lang="nl-NL" dirty="0" err="1" smtClean="0">
                <a:solidFill>
                  <a:srgbClr val="087670"/>
                </a:solidFill>
              </a:rPr>
              <a:t>flows</a:t>
            </a:r>
            <a:r>
              <a:rPr lang="nl-NL" dirty="0" smtClean="0">
                <a:solidFill>
                  <a:srgbClr val="087670"/>
                </a:solidFill>
              </a:rPr>
              <a:t>, processen, data</a:t>
            </a:r>
          </a:p>
          <a:p>
            <a:r>
              <a:rPr lang="nl-NL" dirty="0" smtClean="0">
                <a:solidFill>
                  <a:srgbClr val="087670"/>
                </a:solidFill>
              </a:rPr>
              <a:t>3.6 Kwaliteit van gezondheidssoftware	</a:t>
            </a:r>
          </a:p>
          <a:p>
            <a:r>
              <a:rPr lang="nl-NL" dirty="0"/>
              <a:t>3.7 Informatie-aanlevering aan overheidsadministraties</a:t>
            </a:r>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69</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949392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4099" name="Rectangle 3"/>
          <p:cNvSpPr>
            <a:spLocks noGrp="1" noChangeArrowheads="1"/>
          </p:cNvSpPr>
          <p:nvPr>
            <p:ph idx="1"/>
          </p:nvPr>
        </p:nvSpPr>
        <p:spPr/>
        <p:txBody>
          <a:bodyPr/>
          <a:lstStyle/>
          <a:p>
            <a:r>
              <a:rPr lang="fr-BE" smtClean="0"/>
              <a:t>Exceptions </a:t>
            </a:r>
          </a:p>
          <a:p>
            <a:pPr lvl="1"/>
            <a:r>
              <a:rPr lang="fr-BE" smtClean="0"/>
              <a:t>cette obligation ne s’applique pas aux prescripteurs en ambulatoire qui ont atteint l’âge de 64 ans au 1er janvier 2020</a:t>
            </a:r>
          </a:p>
          <a:p>
            <a:pPr lvl="1"/>
            <a:r>
              <a:rPr lang="fr-BE" smtClean="0"/>
              <a:t>cette obligation ne porte pas sur les prescriptions médicales ambulatoires rédigées par un prescripteur en ambulatoire (médecin généraliste, médecin spécialiste, sage-femme ou dentiste)</a:t>
            </a:r>
          </a:p>
          <a:p>
            <a:pPr lvl="2"/>
            <a:r>
              <a:rPr lang="fr-BE" smtClean="0"/>
              <a:t>au domicile du patient</a:t>
            </a:r>
          </a:p>
          <a:p>
            <a:pPr lvl="2"/>
            <a:r>
              <a:rPr lang="fr-BE" smtClean="0"/>
              <a:t>en maison de repos et maison de repos et de soins</a:t>
            </a:r>
          </a:p>
          <a:p>
            <a:pPr lvl="2"/>
            <a:r>
              <a:rPr lang="fr-BE" smtClean="0"/>
              <a:t>et cela indépendamment de l’âge du prescripteur</a:t>
            </a:r>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10"/>
          </p:nvPr>
        </p:nvSpPr>
        <p:spPr>
          <a:xfrm>
            <a:off x="457200" y="19050"/>
            <a:ext cx="2895600" cy="328613"/>
          </a:xfrm>
        </p:spPr>
        <p:txBody>
          <a:bodyPr/>
          <a:lstStyle/>
          <a:p>
            <a:r>
              <a:rPr lang="fr-FR" smtClean="0"/>
              <a:t>25/01/2019</a:t>
            </a:r>
            <a:endParaRPr lang="fr-BE"/>
          </a:p>
        </p:txBody>
      </p:sp>
      <p:sp>
        <p:nvSpPr>
          <p:cNvPr id="4" name="Slide Number Placeholder 3"/>
          <p:cNvSpPr>
            <a:spLocks noGrp="1"/>
          </p:cNvSpPr>
          <p:nvPr>
            <p:ph type="sldNum" sz="quarter" idx="12"/>
          </p:nvPr>
        </p:nvSpPr>
        <p:spPr>
          <a:xfrm>
            <a:off x="7620000" y="19050"/>
            <a:ext cx="1066800" cy="328613"/>
          </a:xfrm>
        </p:spPr>
        <p:txBody>
          <a:bodyPr/>
          <a:lstStyle/>
          <a:p>
            <a:r>
              <a:rPr lang="fr-BE" dirty="0" smtClean="0"/>
              <a:t> </a:t>
            </a:r>
            <a:fld id="{30A9230E-FFBB-4CCB-ABD7-198084EDE768}" type="slidenum">
              <a:rPr lang="fr-BE" smtClean="0"/>
              <a:pPr/>
              <a:t>7</a:t>
            </a:fld>
            <a:endParaRPr lang="fr-BE" dirty="0"/>
          </a:p>
        </p:txBody>
      </p:sp>
    </p:spTree>
    <p:extLst>
      <p:ext uri="{BB962C8B-B14F-4D97-AF65-F5344CB8AC3E}">
        <p14:creationId xmlns:p14="http://schemas.microsoft.com/office/powerpoint/2010/main" val="218712330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Cluster 3.1 </a:t>
            </a:r>
            <a:r>
              <a:rPr lang="nl-BE" dirty="0" smtClean="0">
                <a:solidFill>
                  <a:srgbClr val="087670"/>
                </a:solidFill>
              </a:rPr>
              <a:t>– Architecture de base</a:t>
            </a:r>
            <a:endParaRPr lang="fr-BE" dirty="0"/>
          </a:p>
        </p:txBody>
      </p:sp>
      <p:sp>
        <p:nvSpPr>
          <p:cNvPr id="3" name="Content Placeholder 2"/>
          <p:cNvSpPr>
            <a:spLocks noGrp="1"/>
          </p:cNvSpPr>
          <p:nvPr>
            <p:ph idx="1"/>
          </p:nvPr>
        </p:nvSpPr>
        <p:spPr/>
        <p:txBody>
          <a:bodyPr>
            <a:normAutofit fontScale="85000" lnSpcReduction="10000"/>
          </a:bodyPr>
          <a:lstStyle/>
          <a:p>
            <a:r>
              <a:rPr lang="fr-BE" dirty="0"/>
              <a:t>O</a:t>
            </a:r>
            <a:r>
              <a:rPr lang="fr-BE" dirty="0" smtClean="0"/>
              <a:t>bjectif: architecture qui tient compte des restrictions de contexte et qui soutient les souhaits des parties prenantes de manière optimale</a:t>
            </a:r>
          </a:p>
          <a:p>
            <a:r>
              <a:rPr lang="fr-BE" dirty="0"/>
              <a:t>M</a:t>
            </a:r>
            <a:r>
              <a:rPr lang="fr-BE" dirty="0" smtClean="0"/>
              <a:t>éthode: choix et mise en œuvre progressive</a:t>
            </a:r>
          </a:p>
          <a:p>
            <a:pPr lvl="1"/>
            <a:r>
              <a:rPr lang="fr-BE" dirty="0" smtClean="0"/>
              <a:t>maintien de la division actuelle en systèmes partiels ou davantage de consolidation?</a:t>
            </a:r>
          </a:p>
          <a:p>
            <a:pPr lvl="2"/>
            <a:r>
              <a:rPr lang="fr-BE" dirty="0" smtClean="0"/>
              <a:t>centres de données et infrastructure ICT</a:t>
            </a:r>
          </a:p>
          <a:p>
            <a:pPr lvl="2"/>
            <a:r>
              <a:rPr lang="fr-BE" dirty="0" smtClean="0"/>
              <a:t>sources authentiques auprès des autorités (</a:t>
            </a:r>
            <a:r>
              <a:rPr lang="fr-BE" dirty="0" err="1" smtClean="0"/>
              <a:t>CoBRHA</a:t>
            </a:r>
            <a:r>
              <a:rPr lang="fr-BE" dirty="0" smtClean="0"/>
              <a:t>, SAM, ...)</a:t>
            </a:r>
          </a:p>
          <a:p>
            <a:pPr lvl="2"/>
            <a:r>
              <a:rPr lang="fr-BE" dirty="0" smtClean="0"/>
              <a:t>auprès des partenaires</a:t>
            </a:r>
          </a:p>
          <a:p>
            <a:pPr lvl="1"/>
            <a:r>
              <a:rPr lang="fr-BE" dirty="0" smtClean="0"/>
              <a:t>cloud sécurisé pour les prestataires de soins et établissements de soins?</a:t>
            </a:r>
          </a:p>
          <a:p>
            <a:pPr lvl="1"/>
            <a:r>
              <a:rPr lang="fr-BE" dirty="0" smtClean="0"/>
              <a:t>clients légers vs clients lourds</a:t>
            </a:r>
          </a:p>
          <a:p>
            <a:pPr lvl="1"/>
            <a:r>
              <a:rPr lang="fr-BE" dirty="0" smtClean="0"/>
              <a:t>répartition des tâches - fournisseurs de logiciels</a:t>
            </a:r>
          </a:p>
          <a:p>
            <a:pPr lvl="1"/>
            <a:r>
              <a:rPr lang="fr-BE" dirty="0" smtClean="0"/>
              <a:t>mode d’encadrement des fournisseurs de logiciels</a:t>
            </a:r>
          </a:p>
          <a:p>
            <a:pPr lvl="2"/>
            <a:r>
              <a:rPr lang="fr-BE" dirty="0" smtClean="0"/>
              <a:t>marché libre et tests? cahier des charges?</a:t>
            </a:r>
          </a:p>
          <a:p>
            <a:pPr lvl="2"/>
            <a:r>
              <a:rPr lang="fr-BE" dirty="0" smtClean="0"/>
              <a:t>uniquement financement des utilisateurs finaux ou aussi financement direct des fournisseurs de logiciels?</a:t>
            </a:r>
          </a:p>
          <a:p>
            <a:pPr lvl="1"/>
            <a:r>
              <a:rPr lang="fr-BE" dirty="0" smtClean="0"/>
              <a:t>catalogue de composants ouverts, réutilisables?</a:t>
            </a:r>
          </a:p>
        </p:txBody>
      </p:sp>
      <p:sp>
        <p:nvSpPr>
          <p:cNvPr id="4" name="Tijdelijke aanduiding voor datum 3"/>
          <p:cNvSpPr>
            <a:spLocks noGrp="1"/>
          </p:cNvSpPr>
          <p:nvPr>
            <p:ph type="dt" sz="half" idx="10"/>
          </p:nvPr>
        </p:nvSpPr>
        <p:spPr/>
        <p:txBody>
          <a:bodyPr/>
          <a:lstStyle/>
          <a:p>
            <a:r>
              <a:rPr lang="fr-FR" smtClean="0"/>
              <a:t>25/01/2019</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70</a:t>
            </a:fld>
            <a:endParaRPr lang="fr-BE"/>
          </a:p>
        </p:txBody>
      </p:sp>
    </p:spTree>
    <p:extLst>
      <p:ext uri="{BB962C8B-B14F-4D97-AF65-F5344CB8AC3E}">
        <p14:creationId xmlns:p14="http://schemas.microsoft.com/office/powerpoint/2010/main" val="34268314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dirty="0">
                <a:solidFill>
                  <a:srgbClr val="087670"/>
                </a:solidFill>
              </a:rPr>
              <a:t>Cluster </a:t>
            </a:r>
            <a:r>
              <a:rPr lang="fr-BE" sz="3200" dirty="0" smtClean="0">
                <a:solidFill>
                  <a:srgbClr val="087670"/>
                </a:solidFill>
              </a:rPr>
              <a:t>3.2 - </a:t>
            </a:r>
            <a:r>
              <a:rPr lang="fr-BE" sz="3200" dirty="0" err="1" smtClean="0">
                <a:solidFill>
                  <a:srgbClr val="087670"/>
                </a:solidFill>
              </a:rPr>
              <a:t>SLA’s</a:t>
            </a:r>
            <a:r>
              <a:rPr lang="fr-BE" sz="3200" dirty="0" smtClean="0">
                <a:solidFill>
                  <a:srgbClr val="087670"/>
                </a:solidFill>
              </a:rPr>
              <a:t> </a:t>
            </a:r>
            <a:r>
              <a:rPr lang="fr-BE" sz="3200" dirty="0">
                <a:solidFill>
                  <a:srgbClr val="087670"/>
                </a:solidFill>
              </a:rPr>
              <a:t>&amp;</a:t>
            </a:r>
            <a:r>
              <a:rPr lang="fr-BE" sz="3200" dirty="0" smtClean="0">
                <a:solidFill>
                  <a:srgbClr val="087670"/>
                </a:solidFill>
              </a:rPr>
              <a:t> </a:t>
            </a:r>
            <a:r>
              <a:rPr lang="fr-BE" sz="3200" dirty="0">
                <a:solidFill>
                  <a:srgbClr val="087670"/>
                </a:solidFill>
              </a:rPr>
              <a:t>Service </a:t>
            </a:r>
            <a:r>
              <a:rPr lang="fr-BE" sz="3200" dirty="0" smtClean="0">
                <a:solidFill>
                  <a:srgbClr val="087670"/>
                </a:solidFill>
              </a:rPr>
              <a:t>Management</a:t>
            </a:r>
            <a:endParaRPr lang="nl-BE" sz="3200" dirty="0">
              <a:solidFill>
                <a:srgbClr val="087670"/>
              </a:solidFill>
            </a:endParaRPr>
          </a:p>
        </p:txBody>
      </p:sp>
      <p:sp>
        <p:nvSpPr>
          <p:cNvPr id="11" name="Content Placeholder 10"/>
          <p:cNvSpPr>
            <a:spLocks noGrp="1"/>
          </p:cNvSpPr>
          <p:nvPr>
            <p:ph idx="1"/>
          </p:nvPr>
        </p:nvSpPr>
        <p:spPr/>
        <p:txBody>
          <a:bodyPr>
            <a:normAutofit fontScale="92500" lnSpcReduction="20000"/>
          </a:bodyPr>
          <a:lstStyle/>
          <a:p>
            <a:r>
              <a:rPr lang="fr-BE" dirty="0" smtClean="0"/>
              <a:t>Objectif</a:t>
            </a:r>
            <a:r>
              <a:rPr lang="fr-BE" dirty="0"/>
              <a:t>: applications destinées aux utilisateurs finaux  et services web performants et disponibles </a:t>
            </a:r>
          </a:p>
          <a:p>
            <a:r>
              <a:rPr lang="fr-BE" dirty="0" smtClean="0"/>
              <a:t>Méthode</a:t>
            </a:r>
            <a:endParaRPr lang="fr-BE" dirty="0"/>
          </a:p>
          <a:p>
            <a:pPr lvl="1"/>
            <a:r>
              <a:rPr lang="fr-BE" dirty="0" err="1" smtClean="0"/>
              <a:t>SLA’s</a:t>
            </a:r>
            <a:endParaRPr lang="fr-BE" dirty="0"/>
          </a:p>
          <a:p>
            <a:pPr lvl="2"/>
            <a:r>
              <a:rPr lang="fr-BE" dirty="0"/>
              <a:t>relatifs à la disponibilité et à la performance</a:t>
            </a:r>
          </a:p>
          <a:p>
            <a:pPr lvl="2"/>
            <a:r>
              <a:rPr lang="fr-BE" dirty="0"/>
              <a:t>difficulté: end-to-end</a:t>
            </a:r>
          </a:p>
          <a:p>
            <a:pPr lvl="1"/>
            <a:r>
              <a:rPr lang="fr-BE" dirty="0"/>
              <a:t>supprimer les single points of </a:t>
            </a:r>
            <a:r>
              <a:rPr lang="fr-BE" dirty="0" err="1"/>
              <a:t>failures</a:t>
            </a:r>
            <a:r>
              <a:rPr lang="fr-BE" dirty="0"/>
              <a:t> (SPOF) dans tous les environnements (p.ex. troisième centre de données de secours pour </a:t>
            </a:r>
            <a:r>
              <a:rPr lang="fr-BE" dirty="0" smtClean="0"/>
              <a:t>plate-forme </a:t>
            </a:r>
            <a:r>
              <a:rPr lang="fr-BE" dirty="0">
                <a:solidFill>
                  <a:srgbClr val="087670"/>
                </a:solidFill>
              </a:rPr>
              <a:t>eHealth</a:t>
            </a:r>
            <a:r>
              <a:rPr lang="fr-BE" dirty="0"/>
              <a:t>)</a:t>
            </a:r>
          </a:p>
          <a:p>
            <a:pPr lvl="1"/>
            <a:r>
              <a:rPr lang="fr-BE" dirty="0"/>
              <a:t>surveillance de bout en bout</a:t>
            </a:r>
          </a:p>
          <a:p>
            <a:pPr lvl="1"/>
            <a:r>
              <a:rPr lang="fr-BE" dirty="0" err="1"/>
              <a:t>dashboard</a:t>
            </a:r>
            <a:r>
              <a:rPr lang="fr-BE" dirty="0"/>
              <a:t> central &amp; supervision</a:t>
            </a:r>
          </a:p>
          <a:p>
            <a:pPr lvl="1"/>
            <a:r>
              <a:rPr lang="fr-BE" dirty="0"/>
              <a:t>gestion des incidents</a:t>
            </a:r>
          </a:p>
          <a:p>
            <a:pPr lvl="1"/>
            <a:r>
              <a:rPr lang="fr-BE" dirty="0"/>
              <a:t>gestion des problèmes</a:t>
            </a:r>
          </a:p>
          <a:p>
            <a:pPr lvl="1"/>
            <a:r>
              <a:rPr lang="fr-BE" dirty="0"/>
              <a:t>planning de capacité</a:t>
            </a:r>
          </a:p>
          <a:p>
            <a:pPr lvl="1"/>
            <a:r>
              <a:rPr lang="fr-BE" dirty="0"/>
              <a:t>calendrier des releases &amp; interventions accessibles au public</a:t>
            </a:r>
          </a:p>
          <a:p>
            <a:pPr lvl="1"/>
            <a:r>
              <a:rPr lang="fr-BE" dirty="0"/>
              <a:t>importance de l’exhaustivité </a:t>
            </a:r>
            <a:r>
              <a:rPr lang="fr-BE" dirty="0" smtClean="0"/>
              <a:t>!</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71</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0702881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87670"/>
                </a:solidFill>
              </a:rPr>
              <a:t>Cluster </a:t>
            </a:r>
            <a:r>
              <a:rPr lang="fr-BE" dirty="0">
                <a:solidFill>
                  <a:srgbClr val="087670"/>
                </a:solidFill>
              </a:rPr>
              <a:t>3.3 - Business </a:t>
            </a:r>
            <a:r>
              <a:rPr lang="fr-BE" dirty="0" err="1">
                <a:solidFill>
                  <a:srgbClr val="087670"/>
                </a:solidFill>
              </a:rPr>
              <a:t>continuity</a:t>
            </a:r>
            <a:endParaRPr lang="nl-BE" dirty="0"/>
          </a:p>
        </p:txBody>
      </p:sp>
      <p:sp>
        <p:nvSpPr>
          <p:cNvPr id="3" name="Content Placeholder 2"/>
          <p:cNvSpPr>
            <a:spLocks noGrp="1"/>
          </p:cNvSpPr>
          <p:nvPr>
            <p:ph idx="1"/>
          </p:nvPr>
        </p:nvSpPr>
        <p:spPr/>
        <p:txBody>
          <a:bodyPr>
            <a:normAutofit/>
          </a:bodyPr>
          <a:lstStyle/>
          <a:p>
            <a:r>
              <a:rPr lang="nl-BE" dirty="0" smtClean="0"/>
              <a:t>Doelstelling: werkende business </a:t>
            </a:r>
            <a:r>
              <a:rPr lang="nl-BE" dirty="0" err="1" smtClean="0"/>
              <a:t>continuity</a:t>
            </a:r>
            <a:r>
              <a:rPr lang="nl-BE" dirty="0" smtClean="0"/>
              <a:t> procedures (BCP) per soort eindgebruiker</a:t>
            </a:r>
            <a:endParaRPr lang="fr-BE" dirty="0" smtClean="0"/>
          </a:p>
          <a:p>
            <a:pPr lvl="1"/>
            <a:r>
              <a:rPr lang="fr-BE" dirty="0" err="1" smtClean="0"/>
              <a:t>apothekers</a:t>
            </a:r>
            <a:endParaRPr lang="fr-BE" dirty="0" smtClean="0"/>
          </a:p>
          <a:p>
            <a:pPr lvl="1"/>
            <a:r>
              <a:rPr lang="fr-BE" dirty="0" smtClean="0"/>
              <a:t>(huis)</a:t>
            </a:r>
            <a:r>
              <a:rPr lang="fr-BE" dirty="0" err="1" smtClean="0"/>
              <a:t>artsen</a:t>
            </a:r>
            <a:endParaRPr lang="fr-BE" dirty="0" smtClean="0"/>
          </a:p>
          <a:p>
            <a:pPr lvl="1"/>
            <a:r>
              <a:rPr lang="fr-BE" dirty="0" err="1" smtClean="0"/>
              <a:t>thuisverpleegkundigen</a:t>
            </a:r>
            <a:endParaRPr lang="fr-BE" dirty="0" smtClean="0"/>
          </a:p>
          <a:p>
            <a:pPr lvl="1"/>
            <a:r>
              <a:rPr lang="fr-BE" dirty="0" err="1" smtClean="0"/>
              <a:t>ziekenhuizen</a:t>
            </a:r>
            <a:endParaRPr lang="fr-BE" dirty="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72</a:t>
            </a:fld>
            <a:endParaRPr lang="fr-BE"/>
          </a:p>
        </p:txBody>
      </p:sp>
    </p:spTree>
    <p:extLst>
      <p:ext uri="{BB962C8B-B14F-4D97-AF65-F5344CB8AC3E}">
        <p14:creationId xmlns:p14="http://schemas.microsoft.com/office/powerpoint/2010/main" val="2374338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87670"/>
                </a:solidFill>
              </a:rPr>
              <a:t>Cluster </a:t>
            </a:r>
            <a:r>
              <a:rPr lang="fr-BE" dirty="0">
                <a:solidFill>
                  <a:srgbClr val="087670"/>
                </a:solidFill>
              </a:rPr>
              <a:t>3.3 - Business </a:t>
            </a:r>
            <a:r>
              <a:rPr lang="fr-BE" dirty="0" err="1">
                <a:solidFill>
                  <a:srgbClr val="087670"/>
                </a:solidFill>
              </a:rPr>
              <a:t>continuity</a:t>
            </a:r>
            <a:endParaRPr lang="nl-BE" dirty="0"/>
          </a:p>
        </p:txBody>
      </p:sp>
      <p:sp>
        <p:nvSpPr>
          <p:cNvPr id="3" name="Content Placeholder 2"/>
          <p:cNvSpPr>
            <a:spLocks noGrp="1"/>
          </p:cNvSpPr>
          <p:nvPr>
            <p:ph idx="1"/>
          </p:nvPr>
        </p:nvSpPr>
        <p:spPr/>
        <p:txBody>
          <a:bodyPr>
            <a:normAutofit/>
          </a:bodyPr>
          <a:lstStyle/>
          <a:p>
            <a:r>
              <a:rPr lang="nl-BE" dirty="0" smtClean="0"/>
              <a:t>Methode</a:t>
            </a:r>
            <a:endParaRPr lang="nl-BE" dirty="0"/>
          </a:p>
          <a:p>
            <a:pPr lvl="1"/>
            <a:r>
              <a:rPr lang="nl-NL" dirty="0" smtClean="0"/>
              <a:t>functionele </a:t>
            </a:r>
            <a:r>
              <a:rPr lang="nl-NL" dirty="0"/>
              <a:t>behoeften die worden vastgelegd in overleg met vertegenwoordigers van de eindgebruikers en waaraan steeds moet worden voldaan</a:t>
            </a:r>
            <a:endParaRPr lang="nl-BE" dirty="0" smtClean="0"/>
          </a:p>
          <a:p>
            <a:pPr lvl="1"/>
            <a:r>
              <a:rPr lang="nl-BE" dirty="0" smtClean="0"/>
              <a:t>implementatieplan </a:t>
            </a:r>
            <a:r>
              <a:rPr lang="nl-BE" dirty="0"/>
              <a:t>met iteraties</a:t>
            </a:r>
          </a:p>
          <a:p>
            <a:pPr lvl="1"/>
            <a:r>
              <a:rPr lang="nl-BE" dirty="0"/>
              <a:t>communicatie via website </a:t>
            </a:r>
            <a:r>
              <a:rPr lang="nl-BE" dirty="0">
                <a:hlinkClick r:id="rId2"/>
              </a:rPr>
              <a:t>https://www.status.ehealth.fgov.be</a:t>
            </a:r>
            <a:r>
              <a:rPr lang="nl-BE" dirty="0" smtClean="0">
                <a:hlinkClick r:id="rId2"/>
              </a:rPr>
              <a:t>/</a:t>
            </a:r>
            <a:endParaRPr lang="nl-BE" dirty="0"/>
          </a:p>
          <a:p>
            <a:pPr lvl="1"/>
            <a:r>
              <a:rPr lang="nl-BE" dirty="0"/>
              <a:t>vorming via </a:t>
            </a:r>
            <a:r>
              <a:rPr lang="nl-BE" dirty="0" err="1"/>
              <a:t>éénlijn</a:t>
            </a:r>
            <a:r>
              <a:rPr lang="nl-BE" dirty="0"/>
              <a:t>, e-Santé </a:t>
            </a:r>
            <a:r>
              <a:rPr lang="nl-BE" dirty="0" err="1"/>
              <a:t>Wallonie</a:t>
            </a:r>
            <a:r>
              <a:rPr lang="nl-BE" dirty="0"/>
              <a:t>, eHealth Academy </a:t>
            </a:r>
          </a:p>
          <a:p>
            <a:pPr lvl="1"/>
            <a:r>
              <a:rPr lang="nl-BE" dirty="0" smtClean="0"/>
              <a:t>geïntegreerd </a:t>
            </a:r>
            <a:r>
              <a:rPr lang="nl-BE" dirty="0"/>
              <a:t>dashboard over </a:t>
            </a:r>
            <a:r>
              <a:rPr lang="nl-BE" dirty="0" smtClean="0"/>
              <a:t>de status van de diensten </a:t>
            </a:r>
            <a:r>
              <a:rPr lang="nl-BE" dirty="0"/>
              <a:t>(beschikbaarheid, </a:t>
            </a:r>
            <a:r>
              <a:rPr lang="nl-BE" dirty="0" err="1"/>
              <a:t>performantie</a:t>
            </a:r>
            <a:r>
              <a:rPr lang="nl-BE" dirty="0"/>
              <a:t>)</a:t>
            </a:r>
          </a:p>
          <a:p>
            <a:pPr lvl="1"/>
            <a:r>
              <a:rPr lang="nl-BE" dirty="0"/>
              <a:t>feedbackmechanismen over effectief gebruik </a:t>
            </a:r>
            <a:r>
              <a:rPr lang="nl-BE" dirty="0" smtClean="0"/>
              <a:t>BCP</a:t>
            </a:r>
            <a:endParaRPr lang="nl-BE" dirty="0"/>
          </a:p>
        </p:txBody>
      </p:sp>
      <p:sp>
        <p:nvSpPr>
          <p:cNvPr id="10" name="Date Placeholder 9"/>
          <p:cNvSpPr>
            <a:spLocks noGrp="1"/>
          </p:cNvSpPr>
          <p:nvPr>
            <p:ph type="dt" sz="half" idx="10"/>
          </p:nvPr>
        </p:nvSpPr>
        <p:spPr/>
        <p:txBody>
          <a:bodyPr/>
          <a:lstStyle/>
          <a:p>
            <a:r>
              <a:rPr lang="fr-FR" smtClean="0"/>
              <a:t>25/01/2019</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73</a:t>
            </a:fld>
            <a:endParaRPr lang="fr-BE"/>
          </a:p>
        </p:txBody>
      </p:sp>
    </p:spTree>
    <p:extLst>
      <p:ext uri="{BB962C8B-B14F-4D97-AF65-F5344CB8AC3E}">
        <p14:creationId xmlns:p14="http://schemas.microsoft.com/office/powerpoint/2010/main" val="17902103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dirty="0">
                <a:solidFill>
                  <a:srgbClr val="087670"/>
                </a:solidFill>
              </a:rPr>
              <a:t>Cluster </a:t>
            </a:r>
            <a:r>
              <a:rPr lang="fr-BE" dirty="0">
                <a:solidFill>
                  <a:srgbClr val="087670"/>
                </a:solidFill>
              </a:rPr>
              <a:t>3.3 - Business </a:t>
            </a:r>
            <a:r>
              <a:rPr lang="fr-BE" dirty="0" err="1">
                <a:solidFill>
                  <a:srgbClr val="087670"/>
                </a:solidFill>
              </a:rPr>
              <a:t>continuity</a:t>
            </a:r>
            <a:endParaRPr lang="nl-BE" dirty="0"/>
          </a:p>
        </p:txBody>
      </p:sp>
      <p:sp>
        <p:nvSpPr>
          <p:cNvPr id="2312195" name="Rectangle 3"/>
          <p:cNvSpPr>
            <a:spLocks noGrp="1" noChangeArrowheads="1"/>
          </p:cNvSpPr>
          <p:nvPr>
            <p:ph type="body" idx="1"/>
          </p:nvPr>
        </p:nvSpPr>
        <p:spPr/>
        <p:txBody>
          <a:bodyPr>
            <a:normAutofit/>
          </a:bodyPr>
          <a:lstStyle/>
          <a:p>
            <a:r>
              <a:rPr lang="nl-BE" dirty="0">
                <a:hlinkClick r:id="rId3"/>
              </a:rPr>
              <a:t>www.status.ehealth.fgov.be</a:t>
            </a:r>
          </a:p>
          <a:p>
            <a:endParaRPr lang="nl-BE" dirty="0"/>
          </a:p>
        </p:txBody>
      </p:sp>
      <p:pic>
        <p:nvPicPr>
          <p:cNvPr id="4" name="Picture 3"/>
          <p:cNvPicPr>
            <a:picLocks noChangeAspect="1"/>
          </p:cNvPicPr>
          <p:nvPr/>
        </p:nvPicPr>
        <p:blipFill>
          <a:blip r:embed="rId4"/>
          <a:stretch>
            <a:fillRect/>
          </a:stretch>
        </p:blipFill>
        <p:spPr>
          <a:xfrm>
            <a:off x="1475656" y="2204864"/>
            <a:ext cx="6298753" cy="4339258"/>
          </a:xfrm>
          <a:prstGeom prst="rect">
            <a:avLst/>
          </a:prstGeom>
        </p:spPr>
      </p:pic>
      <p:sp>
        <p:nvSpPr>
          <p:cNvPr id="8" name="Date Placeholder 7"/>
          <p:cNvSpPr>
            <a:spLocks noGrp="1"/>
          </p:cNvSpPr>
          <p:nvPr>
            <p:ph type="dt" sz="half" idx="10"/>
          </p:nvPr>
        </p:nvSpPr>
        <p:spPr/>
        <p:txBody>
          <a:bodyPr/>
          <a:lstStyle/>
          <a:p>
            <a:r>
              <a:rPr lang="fr-FR" smtClean="0"/>
              <a:t>25/01/2019</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74</a:t>
            </a:fld>
            <a:endParaRPr lang="fr-BE"/>
          </a:p>
        </p:txBody>
      </p:sp>
    </p:spTree>
    <p:extLst>
      <p:ext uri="{BB962C8B-B14F-4D97-AF65-F5344CB8AC3E}">
        <p14:creationId xmlns:p14="http://schemas.microsoft.com/office/powerpoint/2010/main" val="29938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200" dirty="0">
                <a:solidFill>
                  <a:srgbClr val="087670"/>
                </a:solidFill>
              </a:rPr>
              <a:t>Cluster </a:t>
            </a:r>
            <a:r>
              <a:rPr lang="fr-BE" sz="3200" dirty="0" smtClean="0">
                <a:solidFill>
                  <a:srgbClr val="087670"/>
                </a:solidFill>
              </a:rPr>
              <a:t>3.4 - Documentation, helpdesk </a:t>
            </a:r>
            <a:r>
              <a:rPr lang="fr-BE" sz="3200" dirty="0">
                <a:solidFill>
                  <a:srgbClr val="087670"/>
                </a:solidFill>
              </a:rPr>
              <a:t>&amp; </a:t>
            </a:r>
            <a:r>
              <a:rPr lang="fr-BE" sz="3200" dirty="0" smtClean="0">
                <a:solidFill>
                  <a:srgbClr val="087670"/>
                </a:solidFill>
              </a:rPr>
              <a:t>support</a:t>
            </a:r>
            <a:endParaRPr lang="nl-BE" sz="3200" dirty="0">
              <a:solidFill>
                <a:srgbClr val="087670"/>
              </a:solidFill>
            </a:endParaRPr>
          </a:p>
        </p:txBody>
      </p:sp>
      <p:sp>
        <p:nvSpPr>
          <p:cNvPr id="11" name="Content Placeholder 10"/>
          <p:cNvSpPr>
            <a:spLocks noGrp="1"/>
          </p:cNvSpPr>
          <p:nvPr>
            <p:ph idx="1"/>
          </p:nvPr>
        </p:nvSpPr>
        <p:spPr/>
        <p:txBody>
          <a:bodyPr>
            <a:normAutofit fontScale="85000" lnSpcReduction="10000"/>
          </a:bodyPr>
          <a:lstStyle/>
          <a:p>
            <a:r>
              <a:rPr lang="fr-BE" dirty="0" smtClean="0"/>
              <a:t>Objectif</a:t>
            </a:r>
            <a:r>
              <a:rPr lang="fr-BE" dirty="0"/>
              <a:t>: documentation claire que l’on peut facilement retrouver pour les différentes parties prenantes et single point of contact en matière de helpdesk et support pour chaque partie prenante</a:t>
            </a:r>
          </a:p>
          <a:p>
            <a:r>
              <a:rPr lang="fr-BE" dirty="0" smtClean="0"/>
              <a:t>Méthode</a:t>
            </a:r>
            <a:endParaRPr lang="fr-BE" dirty="0"/>
          </a:p>
          <a:p>
            <a:pPr lvl="1"/>
            <a:r>
              <a:rPr lang="fr-BE" dirty="0"/>
              <a:t>distinction utilisateurs finaux d’une part et fournisseurs de logiciels / sections informatiques d’autre part</a:t>
            </a:r>
          </a:p>
          <a:p>
            <a:pPr lvl="1"/>
            <a:r>
              <a:rPr lang="fr-BE" dirty="0"/>
              <a:t>documentation claire que l’on peut facilement retrouver</a:t>
            </a:r>
          </a:p>
          <a:p>
            <a:pPr lvl="2"/>
            <a:r>
              <a:rPr lang="fr-BE" dirty="0"/>
              <a:t>fournie par le propriétaire de chaque service avec différents niveaux de détail</a:t>
            </a:r>
          </a:p>
          <a:p>
            <a:pPr lvl="2"/>
            <a:r>
              <a:rPr lang="fr-BE" dirty="0"/>
              <a:t>sur la base d’un cadre notionnel commun</a:t>
            </a:r>
          </a:p>
          <a:p>
            <a:pPr lvl="2"/>
            <a:r>
              <a:rPr lang="fr-BE" dirty="0"/>
              <a:t>disponible de manière intégrée sur le portail </a:t>
            </a:r>
            <a:r>
              <a:rPr lang="fr-BE" dirty="0" err="1"/>
              <a:t>eSanté</a:t>
            </a:r>
            <a:endParaRPr lang="fr-BE" dirty="0"/>
          </a:p>
          <a:p>
            <a:pPr lvl="1"/>
            <a:r>
              <a:rPr lang="fr-BE" dirty="0"/>
              <a:t>helpdesk &amp; support</a:t>
            </a:r>
          </a:p>
          <a:p>
            <a:pPr lvl="2"/>
            <a:r>
              <a:rPr lang="fr-BE" dirty="0"/>
              <a:t>la maison de logiciels organise le helpdesk et le support pour les utilisateurs de la première ligne</a:t>
            </a:r>
          </a:p>
          <a:p>
            <a:pPr lvl="2"/>
            <a:r>
              <a:rPr lang="fr-BE" dirty="0"/>
              <a:t>le propriétaire du service organise le helpdesk et le support pour les sources authentiques et les nouveaux services à valeur ajoutée</a:t>
            </a:r>
          </a:p>
          <a:p>
            <a:pPr lvl="2"/>
            <a:r>
              <a:rPr lang="fr-BE" dirty="0"/>
              <a:t>le helpdesk et le support de la </a:t>
            </a:r>
            <a:r>
              <a:rPr lang="fr-BE" dirty="0" smtClean="0"/>
              <a:t>plate-forme </a:t>
            </a:r>
            <a:r>
              <a:rPr lang="fr-BE" dirty="0">
                <a:solidFill>
                  <a:srgbClr val="087670"/>
                </a:solidFill>
              </a:rPr>
              <a:t>eHealth</a:t>
            </a:r>
            <a:r>
              <a:rPr lang="fr-BE" dirty="0"/>
              <a:t> sont uniquement accessibles aux maisons de logiciels, aux sections informatiques et aux propriétaires de services à valeur </a:t>
            </a:r>
            <a:r>
              <a:rPr lang="fr-BE" dirty="0" smtClean="0"/>
              <a:t>ajoutée</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75</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42811688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200" dirty="0">
                <a:solidFill>
                  <a:srgbClr val="087670"/>
                </a:solidFill>
              </a:rPr>
              <a:t>Cluster </a:t>
            </a:r>
            <a:r>
              <a:rPr lang="fr-BE" sz="3200" dirty="0" smtClean="0">
                <a:solidFill>
                  <a:srgbClr val="087670"/>
                </a:solidFill>
              </a:rPr>
              <a:t>3.5 - Environnements </a:t>
            </a:r>
            <a:r>
              <a:rPr lang="fr-BE" sz="3200" dirty="0">
                <a:solidFill>
                  <a:srgbClr val="087670"/>
                </a:solidFill>
              </a:rPr>
              <a:t>de </a:t>
            </a:r>
            <a:r>
              <a:rPr lang="fr-BE" sz="3200" dirty="0" smtClean="0">
                <a:solidFill>
                  <a:srgbClr val="087670"/>
                </a:solidFill>
              </a:rPr>
              <a:t>test: environnements</a:t>
            </a:r>
            <a:r>
              <a:rPr lang="fr-BE" sz="3200" dirty="0">
                <a:solidFill>
                  <a:srgbClr val="087670"/>
                </a:solidFill>
              </a:rPr>
              <a:t>, flux, processus, données</a:t>
            </a:r>
            <a:endParaRPr lang="nl-BE" sz="3200" dirty="0">
              <a:solidFill>
                <a:srgbClr val="087670"/>
              </a:solidFill>
            </a:endParaRPr>
          </a:p>
        </p:txBody>
      </p:sp>
      <p:sp>
        <p:nvSpPr>
          <p:cNvPr id="11" name="Content Placeholder 10"/>
          <p:cNvSpPr>
            <a:spLocks noGrp="1"/>
          </p:cNvSpPr>
          <p:nvPr>
            <p:ph idx="1"/>
          </p:nvPr>
        </p:nvSpPr>
        <p:spPr/>
        <p:txBody>
          <a:bodyPr>
            <a:normAutofit fontScale="92500" lnSpcReduction="10000"/>
          </a:bodyPr>
          <a:lstStyle/>
          <a:p>
            <a:r>
              <a:rPr lang="fr-BE" dirty="0" smtClean="0"/>
              <a:t>Objectif</a:t>
            </a:r>
            <a:r>
              <a:rPr lang="fr-BE" dirty="0"/>
              <a:t>: pour les fournisseurs de logiciels, les sections informatiques des établissements de soins et les développeurs de services à valeur ajoutée, mise à la disposition d’environnements de test intégrés</a:t>
            </a:r>
          </a:p>
          <a:p>
            <a:r>
              <a:rPr lang="fr-BE" dirty="0" smtClean="0"/>
              <a:t>Méthode</a:t>
            </a:r>
            <a:endParaRPr lang="fr-BE" dirty="0"/>
          </a:p>
          <a:p>
            <a:pPr lvl="1"/>
            <a:r>
              <a:rPr lang="fr-BE" dirty="0"/>
              <a:t>mise à la disposition d’environnements de tests intégrés et leur documentation par</a:t>
            </a:r>
          </a:p>
          <a:p>
            <a:pPr lvl="2"/>
            <a:r>
              <a:rPr lang="fr-BE" dirty="0"/>
              <a:t>la </a:t>
            </a:r>
            <a:r>
              <a:rPr lang="fr-BE" dirty="0" smtClean="0"/>
              <a:t>plate-forme </a:t>
            </a:r>
            <a:r>
              <a:rPr lang="fr-BE" dirty="0">
                <a:solidFill>
                  <a:srgbClr val="087670"/>
                </a:solidFill>
              </a:rPr>
              <a:t>eHealth</a:t>
            </a:r>
            <a:r>
              <a:rPr lang="fr-BE" dirty="0"/>
              <a:t> pour les services de base</a:t>
            </a:r>
          </a:p>
          <a:p>
            <a:pPr lvl="2"/>
            <a:r>
              <a:rPr lang="fr-BE" dirty="0"/>
              <a:t>tout offreur de services utilisés au niveau externe (p.ex. SPF BOSA, registre national)</a:t>
            </a:r>
          </a:p>
          <a:p>
            <a:pPr lvl="2"/>
            <a:r>
              <a:rPr lang="fr-BE" dirty="0"/>
              <a:t>tout offreur d’une source authentique pour la mise à la disposition de la source authentique</a:t>
            </a:r>
          </a:p>
          <a:p>
            <a:pPr lvl="1"/>
            <a:r>
              <a:rPr lang="fr-BE" dirty="0"/>
              <a:t>mise à la disposition de sets de données de test coordonnés et leur documentation</a:t>
            </a:r>
          </a:p>
          <a:p>
            <a:pPr lvl="1"/>
            <a:r>
              <a:rPr lang="fr-BE" dirty="0"/>
              <a:t>tests unitaires et tests de bout en bout</a:t>
            </a:r>
          </a:p>
          <a:p>
            <a:pPr lvl="1"/>
            <a:r>
              <a:rPr lang="fr-BE" dirty="0" err="1"/>
              <a:t>minilabs</a:t>
            </a:r>
            <a:r>
              <a:rPr lang="fr-BE" dirty="0"/>
              <a:t> pour le soutien par la communauté</a:t>
            </a:r>
          </a:p>
          <a:p>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76</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451779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a:solidFill>
                  <a:srgbClr val="087670"/>
                </a:solidFill>
              </a:rPr>
              <a:t>Cluster </a:t>
            </a:r>
            <a:r>
              <a:rPr lang="fr-BE" sz="3200" dirty="0" smtClean="0">
                <a:solidFill>
                  <a:srgbClr val="087670"/>
                </a:solidFill>
              </a:rPr>
              <a:t>3.6 - </a:t>
            </a:r>
            <a:r>
              <a:rPr lang="fr-BE" sz="3200" dirty="0" err="1" smtClean="0">
                <a:solidFill>
                  <a:srgbClr val="087670"/>
                </a:solidFill>
              </a:rPr>
              <a:t>Kwaliteit</a:t>
            </a:r>
            <a:r>
              <a:rPr lang="fr-BE" sz="3200" dirty="0" smtClean="0">
                <a:solidFill>
                  <a:srgbClr val="087670"/>
                </a:solidFill>
              </a:rPr>
              <a:t> </a:t>
            </a:r>
            <a:r>
              <a:rPr lang="fr-BE" sz="3200" dirty="0">
                <a:solidFill>
                  <a:srgbClr val="087670"/>
                </a:solidFill>
              </a:rPr>
              <a:t>van </a:t>
            </a:r>
            <a:r>
              <a:rPr lang="fr-BE" sz="3200" dirty="0" err="1" smtClean="0">
                <a:solidFill>
                  <a:srgbClr val="087670"/>
                </a:solidFill>
              </a:rPr>
              <a:t>gezondheidssoftware</a:t>
            </a:r>
            <a:endParaRPr lang="fr-BE" sz="3200" dirty="0">
              <a:solidFill>
                <a:srgbClr val="087670"/>
              </a:solidFill>
            </a:endParaRPr>
          </a:p>
        </p:txBody>
      </p:sp>
      <p:sp>
        <p:nvSpPr>
          <p:cNvPr id="11" name="Content Placeholder 10"/>
          <p:cNvSpPr>
            <a:spLocks noGrp="1"/>
          </p:cNvSpPr>
          <p:nvPr>
            <p:ph idx="1"/>
          </p:nvPr>
        </p:nvSpPr>
        <p:spPr/>
        <p:txBody>
          <a:bodyPr>
            <a:normAutofit lnSpcReduction="10000"/>
          </a:bodyPr>
          <a:lstStyle/>
          <a:p>
            <a:r>
              <a:rPr lang="nl-BE" dirty="0" smtClean="0"/>
              <a:t>Aanbieden </a:t>
            </a:r>
            <a:r>
              <a:rPr lang="nl-BE" dirty="0"/>
              <a:t>van een </a:t>
            </a:r>
            <a:r>
              <a:rPr lang="nl-BE" dirty="0" smtClean="0"/>
              <a:t>kwalificatietool</a:t>
            </a:r>
            <a:endParaRPr lang="fr-BE" dirty="0"/>
          </a:p>
          <a:p>
            <a:pPr lvl="1"/>
            <a:r>
              <a:rPr lang="nl-BE" dirty="0" smtClean="0"/>
              <a:t>om </a:t>
            </a:r>
            <a:r>
              <a:rPr lang="nl-BE" dirty="0"/>
              <a:t>de ICT-leveranciers te ondersteunen in het proces van integreren en </a:t>
            </a:r>
            <a:r>
              <a:rPr lang="nl-BE" dirty="0" smtClean="0"/>
              <a:t>controleren van kwaliteit is </a:t>
            </a:r>
            <a:r>
              <a:rPr lang="nl-BE" dirty="0"/>
              <a:t>een </a:t>
            </a:r>
            <a:r>
              <a:rPr lang="nl-BE" dirty="0" smtClean="0"/>
              <a:t>tool nodig</a:t>
            </a:r>
          </a:p>
          <a:p>
            <a:pPr lvl="1"/>
            <a:r>
              <a:rPr lang="nl-BE" dirty="0" smtClean="0"/>
              <a:t>deze </a:t>
            </a:r>
            <a:r>
              <a:rPr lang="nl-BE" dirty="0"/>
              <a:t>tool is een website die ICT-leverancier stap voor </a:t>
            </a:r>
            <a:r>
              <a:rPr lang="nl-BE" dirty="0" smtClean="0"/>
              <a:t>stap begeleidt </a:t>
            </a:r>
            <a:r>
              <a:rPr lang="nl-BE" dirty="0"/>
              <a:t>naar het uiteindelijk bekomen van een formele </a:t>
            </a:r>
            <a:r>
              <a:rPr lang="nl-BE" dirty="0" smtClean="0"/>
              <a:t>validatie/homologatie/registratie</a:t>
            </a:r>
          </a:p>
          <a:p>
            <a:endParaRPr lang="nl-BE" b="1" dirty="0" smtClean="0"/>
          </a:p>
          <a:p>
            <a:r>
              <a:rPr lang="nl-BE" dirty="0" smtClean="0"/>
              <a:t>Aanbieden </a:t>
            </a:r>
            <a:r>
              <a:rPr lang="nl-BE" dirty="0"/>
              <a:t>en periodiek actualiseren van een </a:t>
            </a:r>
            <a:r>
              <a:rPr lang="nl-BE" dirty="0" smtClean="0"/>
              <a:t>zelfevaluatie</a:t>
            </a:r>
            <a:endParaRPr lang="fr-BE" dirty="0"/>
          </a:p>
          <a:p>
            <a:pPr lvl="1"/>
            <a:r>
              <a:rPr lang="nl-BE" dirty="0" smtClean="0"/>
              <a:t>doel </a:t>
            </a:r>
            <a:r>
              <a:rPr lang="nl-BE" dirty="0"/>
              <a:t>is dit te verwerken in het federale concept van de </a:t>
            </a:r>
            <a:r>
              <a:rPr lang="nl-BE" dirty="0" smtClean="0"/>
              <a:t>validatiepiramide</a:t>
            </a:r>
          </a:p>
          <a:p>
            <a:pPr lvl="2"/>
            <a:r>
              <a:rPr lang="nl-BE" dirty="0" smtClean="0"/>
              <a:t>de </a:t>
            </a:r>
            <a:r>
              <a:rPr lang="nl-BE" dirty="0"/>
              <a:t>kwalificatietool ondersteunt dit </a:t>
            </a:r>
            <a:r>
              <a:rPr lang="nl-BE" dirty="0" smtClean="0"/>
              <a:t>proces</a:t>
            </a:r>
            <a:endParaRPr lang="fr-BE" dirty="0"/>
          </a:p>
          <a:p>
            <a:pPr lvl="1"/>
            <a:r>
              <a:rPr lang="nl-BE" dirty="0" smtClean="0"/>
              <a:t>uitgangspunt </a:t>
            </a:r>
            <a:r>
              <a:rPr lang="nl-BE" dirty="0"/>
              <a:t>van het evaluatieproces is een zelfevaluatie, uit te voeren door de ICT-leveranciers </a:t>
            </a:r>
            <a:r>
              <a:rPr lang="nl-BE" dirty="0" smtClean="0"/>
              <a:t>zelf</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77</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4238126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a:solidFill>
                  <a:srgbClr val="087670"/>
                </a:solidFill>
              </a:rPr>
              <a:t>Cluster </a:t>
            </a:r>
            <a:r>
              <a:rPr lang="fr-BE" sz="3200" dirty="0" smtClean="0">
                <a:solidFill>
                  <a:srgbClr val="087670"/>
                </a:solidFill>
              </a:rPr>
              <a:t>3.6 - </a:t>
            </a:r>
            <a:r>
              <a:rPr lang="fr-BE" sz="3200" dirty="0" err="1" smtClean="0">
                <a:solidFill>
                  <a:srgbClr val="087670"/>
                </a:solidFill>
              </a:rPr>
              <a:t>Kwaliteit</a:t>
            </a:r>
            <a:r>
              <a:rPr lang="fr-BE" sz="3200" dirty="0" smtClean="0">
                <a:solidFill>
                  <a:srgbClr val="087670"/>
                </a:solidFill>
              </a:rPr>
              <a:t> </a:t>
            </a:r>
            <a:r>
              <a:rPr lang="fr-BE" sz="3200" dirty="0">
                <a:solidFill>
                  <a:srgbClr val="087670"/>
                </a:solidFill>
              </a:rPr>
              <a:t>van </a:t>
            </a:r>
            <a:r>
              <a:rPr lang="fr-BE" sz="3200" dirty="0" err="1" smtClean="0">
                <a:solidFill>
                  <a:srgbClr val="087670"/>
                </a:solidFill>
              </a:rPr>
              <a:t>gezondheidssoftware</a:t>
            </a:r>
            <a:endParaRPr lang="fr-BE" sz="3200" dirty="0">
              <a:solidFill>
                <a:srgbClr val="087670"/>
              </a:solidFill>
            </a:endParaRPr>
          </a:p>
        </p:txBody>
      </p:sp>
      <p:sp>
        <p:nvSpPr>
          <p:cNvPr id="11" name="Content Placeholder 10"/>
          <p:cNvSpPr>
            <a:spLocks noGrp="1"/>
          </p:cNvSpPr>
          <p:nvPr>
            <p:ph idx="1"/>
          </p:nvPr>
        </p:nvSpPr>
        <p:spPr/>
        <p:txBody>
          <a:bodyPr>
            <a:normAutofit/>
          </a:bodyPr>
          <a:lstStyle/>
          <a:p>
            <a:r>
              <a:rPr lang="nl-BE" dirty="0" smtClean="0"/>
              <a:t>Organisatie </a:t>
            </a:r>
            <a:r>
              <a:rPr lang="nl-BE" dirty="0"/>
              <a:t>van de </a:t>
            </a:r>
            <a:r>
              <a:rPr lang="nl-BE" dirty="0" smtClean="0"/>
              <a:t>kwaliteitscontrole</a:t>
            </a:r>
            <a:endParaRPr lang="fr-BE" dirty="0"/>
          </a:p>
          <a:p>
            <a:pPr lvl="1"/>
            <a:r>
              <a:rPr lang="nl-BE" dirty="0" smtClean="0"/>
              <a:t>legt </a:t>
            </a:r>
            <a:r>
              <a:rPr lang="nl-BE" dirty="0"/>
              <a:t>de organisatie en verantwoordelijkheden van elke partij vast bij de kwalificatie van commerciële </a:t>
            </a:r>
            <a:r>
              <a:rPr lang="nl-BE" dirty="0" smtClean="0"/>
              <a:t>gezondheidssoftware</a:t>
            </a:r>
            <a:endParaRPr lang="fr-BE" dirty="0"/>
          </a:p>
          <a:p>
            <a:endParaRPr lang="nl-BE" dirty="0" smtClean="0"/>
          </a:p>
          <a:p>
            <a:r>
              <a:rPr lang="nl-BE" dirty="0" smtClean="0"/>
              <a:t>Kwaliteits-indicators</a:t>
            </a:r>
            <a:endParaRPr lang="fr-BE" dirty="0"/>
          </a:p>
          <a:p>
            <a:pPr lvl="1"/>
            <a:r>
              <a:rPr lang="nl-BE" dirty="0" smtClean="0"/>
              <a:t>implementeert </a:t>
            </a:r>
            <a:r>
              <a:rPr lang="nl-BE" dirty="0"/>
              <a:t>wat in de vorige doelstelling uitgewerkt </a:t>
            </a:r>
            <a:r>
              <a:rPr lang="nl-BE" dirty="0" smtClean="0"/>
              <a:t>is</a:t>
            </a:r>
            <a:endParaRPr lang="fr-BE" dirty="0"/>
          </a:p>
          <a:p>
            <a:pPr lvl="1"/>
            <a:r>
              <a:rPr lang="nl-BE" dirty="0" smtClean="0"/>
              <a:t>is </a:t>
            </a:r>
            <a:r>
              <a:rPr lang="nl-BE" dirty="0"/>
              <a:t>gerealiseerd als minstens 1 commerciële gezondheidssoftware (bv. huisarts-pakket) het hele proces doorlopen </a:t>
            </a:r>
            <a:r>
              <a:rPr lang="nl-BE" dirty="0" smtClean="0"/>
              <a:t>heeft</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78</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10718167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Cluster 4 - </a:t>
            </a:r>
            <a:r>
              <a:rPr lang="fr-BE" smtClean="0"/>
              <a:t>Prestataires et établissements de soins</a:t>
            </a:r>
            <a:endParaRPr lang="nl-NL" dirty="0"/>
          </a:p>
        </p:txBody>
      </p:sp>
      <p:sp>
        <p:nvSpPr>
          <p:cNvPr id="11" name="Content Placeholder 10"/>
          <p:cNvSpPr>
            <a:spLocks noGrp="1"/>
          </p:cNvSpPr>
          <p:nvPr>
            <p:ph idx="1"/>
          </p:nvPr>
        </p:nvSpPr>
        <p:spPr/>
        <p:txBody>
          <a:bodyPr>
            <a:normAutofit/>
          </a:bodyPr>
          <a:lstStyle/>
          <a:p>
            <a:endParaRPr lang="fr-BE" dirty="0" smtClean="0"/>
          </a:p>
          <a:p>
            <a:r>
              <a:rPr lang="fr-BE" dirty="0" smtClean="0"/>
              <a:t>4.1 Échange </a:t>
            </a:r>
            <a:r>
              <a:rPr lang="fr-BE" dirty="0"/>
              <a:t>multidisciplinaire d'informations </a:t>
            </a:r>
            <a:endParaRPr lang="fr-BE" dirty="0" smtClean="0"/>
          </a:p>
          <a:p>
            <a:r>
              <a:rPr lang="fr-BE" dirty="0" smtClean="0"/>
              <a:t>4.2 Fonctionnalités pluridisciplinaires</a:t>
            </a:r>
          </a:p>
          <a:p>
            <a:r>
              <a:rPr lang="fr-BE" dirty="0" smtClean="0"/>
              <a:t>4.3 Prescription électronique</a:t>
            </a:r>
          </a:p>
          <a:p>
            <a:r>
              <a:rPr lang="fr-BE" dirty="0" smtClean="0"/>
              <a:t>4.4 VIDIS	</a:t>
            </a:r>
          </a:p>
          <a:p>
            <a:r>
              <a:rPr lang="fr-BE" dirty="0" smtClean="0"/>
              <a:t>4.5 Plate-forme d'aide à la décision	</a:t>
            </a:r>
          </a:p>
          <a:p>
            <a:r>
              <a:rPr lang="fr-BE" dirty="0" smtClean="0"/>
              <a:t>4.6 </a:t>
            </a:r>
            <a:r>
              <a:rPr lang="fr-BE" dirty="0" err="1" smtClean="0"/>
              <a:t>BelRAI</a:t>
            </a:r>
            <a:r>
              <a:rPr lang="fr-BE" dirty="0" smtClean="0"/>
              <a:t>	</a:t>
            </a:r>
          </a:p>
          <a:p>
            <a:r>
              <a:rPr lang="fr-BE" dirty="0" smtClean="0"/>
              <a:t>4.7 </a:t>
            </a:r>
            <a:r>
              <a:rPr lang="fr-BE" dirty="0" err="1" smtClean="0"/>
              <a:t>Mult-eMediatt</a:t>
            </a:r>
            <a:endParaRPr lang="fr-BE" dirty="0" smtClean="0"/>
          </a:p>
          <a:p>
            <a:r>
              <a:rPr lang="fr-BE" dirty="0"/>
              <a:t>4.8 MEDEX dans le domaine de la santé en ligne</a:t>
            </a:r>
          </a:p>
          <a:p>
            <a:r>
              <a:rPr lang="fr-BE" dirty="0"/>
              <a:t>4.9 DPI dans tous les hôpitaux</a:t>
            </a:r>
          </a:p>
          <a:p>
            <a:pPr marL="0" indent="0">
              <a:buNone/>
            </a:pP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pPr/>
              <a:t>79</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53245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4099" name="Rectangle 3"/>
          <p:cNvSpPr>
            <a:spLocks noGrp="1" noChangeArrowheads="1"/>
          </p:cNvSpPr>
          <p:nvPr>
            <p:ph idx="1"/>
          </p:nvPr>
        </p:nvSpPr>
        <p:spPr/>
        <p:txBody>
          <a:bodyPr>
            <a:normAutofit fontScale="92500" lnSpcReduction="20000"/>
          </a:bodyPr>
          <a:lstStyle/>
          <a:p>
            <a:r>
              <a:rPr lang="fr-BE" smtClean="0"/>
              <a:t>En cas d’urgence, un « protocole de secours pour la prescription électronique de médicaments aux patients en ambulatoire » décrit les conditions et les situations dans lesquelles la prescription papier reste autorisée pour cas de force majeure</a:t>
            </a:r>
          </a:p>
          <a:p>
            <a:pPr lvl="1"/>
            <a:r>
              <a:rPr lang="fr-BE" smtClean="0"/>
              <a:t>le besoin d’aide médicale urgente est incontestable</a:t>
            </a:r>
          </a:p>
          <a:p>
            <a:pPr lvl="1"/>
            <a:r>
              <a:rPr lang="fr-BE" smtClean="0"/>
              <a:t>le prescripteur est étranger et n’a pas de NISS (ou numéro bis)</a:t>
            </a:r>
          </a:p>
          <a:p>
            <a:pPr lvl="1"/>
            <a:r>
              <a:rPr lang="fr-BE" smtClean="0"/>
              <a:t>le patient étranger n’a pas de NISS (ou numéro bis)</a:t>
            </a:r>
          </a:p>
          <a:p>
            <a:pPr lvl="1"/>
            <a:r>
              <a:rPr lang="fr-BE" smtClean="0"/>
              <a:t>les nouveau-nés en attente de NISS</a:t>
            </a:r>
          </a:p>
          <a:p>
            <a:pPr lvl="1"/>
            <a:r>
              <a:rPr lang="fr-BE" smtClean="0"/>
              <a:t>etc.</a:t>
            </a:r>
          </a:p>
          <a:p>
            <a:endParaRPr lang="fr-BE" smtClean="0"/>
          </a:p>
          <a:p>
            <a:r>
              <a:rPr lang="fr-BE" smtClean="0"/>
              <a:t>Dans ce cas, s’il s’agit d’une prescription pour des médicaments remboursables</a:t>
            </a:r>
          </a:p>
          <a:p>
            <a:pPr lvl="1"/>
            <a:r>
              <a:rPr lang="fr-BE" smtClean="0"/>
              <a:t>le modèle de prescription est fixé de manière réglementaire</a:t>
            </a:r>
          </a:p>
          <a:p>
            <a:pPr lvl="1"/>
            <a:r>
              <a:rPr lang="fr-BE" smtClean="0"/>
              <a:t>le numéro d’identification INAMI du prescripteur doit être mentionné en chiffres et sous forme de code-barres</a:t>
            </a:r>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10"/>
          </p:nvPr>
        </p:nvSpPr>
        <p:spPr>
          <a:xfrm>
            <a:off x="457200" y="19050"/>
            <a:ext cx="2895600" cy="328613"/>
          </a:xfrm>
        </p:spPr>
        <p:txBody>
          <a:bodyPr/>
          <a:lstStyle/>
          <a:p>
            <a:r>
              <a:rPr lang="fr-FR" smtClean="0"/>
              <a:t>25/01/2019</a:t>
            </a:r>
            <a:endParaRPr lang="fr-BE"/>
          </a:p>
        </p:txBody>
      </p:sp>
      <p:sp>
        <p:nvSpPr>
          <p:cNvPr id="4" name="Slide Number Placeholder 3"/>
          <p:cNvSpPr>
            <a:spLocks noGrp="1"/>
          </p:cNvSpPr>
          <p:nvPr>
            <p:ph type="sldNum" sz="quarter" idx="12"/>
          </p:nvPr>
        </p:nvSpPr>
        <p:spPr>
          <a:xfrm>
            <a:off x="7620000" y="19050"/>
            <a:ext cx="1066800" cy="328613"/>
          </a:xfrm>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55079398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a:t>Cluster </a:t>
            </a:r>
            <a:r>
              <a:rPr lang="nl-NL" sz="3600" dirty="0" smtClean="0"/>
              <a:t>4 - </a:t>
            </a:r>
            <a:r>
              <a:rPr lang="fr-BE" sz="3600" dirty="0"/>
              <a:t>Prestataires </a:t>
            </a:r>
            <a:r>
              <a:rPr lang="fr-BE" sz="3600" dirty="0" smtClean="0"/>
              <a:t>et </a:t>
            </a:r>
            <a:r>
              <a:rPr lang="fr-BE" sz="3600" dirty="0"/>
              <a:t>établissements de soins</a:t>
            </a:r>
            <a:endParaRPr lang="nl-NL" sz="3600" dirty="0"/>
          </a:p>
        </p:txBody>
      </p:sp>
      <p:sp>
        <p:nvSpPr>
          <p:cNvPr id="11" name="Content Placeholder 10"/>
          <p:cNvSpPr>
            <a:spLocks noGrp="1"/>
          </p:cNvSpPr>
          <p:nvPr>
            <p:ph idx="1"/>
          </p:nvPr>
        </p:nvSpPr>
        <p:spPr/>
        <p:txBody>
          <a:bodyPr>
            <a:normAutofit/>
          </a:bodyPr>
          <a:lstStyle/>
          <a:p>
            <a:endParaRPr lang="fr-BE" dirty="0" smtClean="0"/>
          </a:p>
          <a:p>
            <a:r>
              <a:rPr lang="fr-BE" dirty="0" smtClean="0"/>
              <a:t>4.10 </a:t>
            </a:r>
            <a:r>
              <a:rPr lang="fr-BE" dirty="0"/>
              <a:t>Publication d'informations structurées</a:t>
            </a:r>
          </a:p>
          <a:p>
            <a:r>
              <a:rPr lang="fr-BE" dirty="0" smtClean="0"/>
              <a:t>4.11 </a:t>
            </a:r>
            <a:r>
              <a:rPr lang="fr-BE" dirty="0"/>
              <a:t>Registres	</a:t>
            </a:r>
            <a:endParaRPr lang="fr-BE" dirty="0" smtClean="0"/>
          </a:p>
          <a:p>
            <a:r>
              <a:rPr lang="fr-BE" dirty="0" smtClean="0"/>
              <a:t>4.12 </a:t>
            </a:r>
            <a:r>
              <a:rPr lang="fr-BE" dirty="0"/>
              <a:t>Communication </a:t>
            </a:r>
            <a:r>
              <a:rPr lang="fr-BE" dirty="0" smtClean="0"/>
              <a:t>au sujet des planifications </a:t>
            </a:r>
            <a:r>
              <a:rPr lang="fr-BE" dirty="0"/>
              <a:t>des </a:t>
            </a:r>
            <a:r>
              <a:rPr lang="fr-BE" dirty="0" smtClean="0"/>
              <a:t>soins</a:t>
            </a:r>
          </a:p>
          <a:p>
            <a:r>
              <a:rPr lang="fr-BE" dirty="0" smtClean="0"/>
              <a:t>4.13 </a:t>
            </a:r>
            <a:r>
              <a:rPr lang="fr-BE" dirty="0"/>
              <a:t>Projet européen </a:t>
            </a:r>
            <a:r>
              <a:rPr lang="fr-BE" dirty="0" err="1"/>
              <a:t>Connecting</a:t>
            </a:r>
            <a:r>
              <a:rPr lang="fr-BE" dirty="0"/>
              <a:t> Europe Facility (</a:t>
            </a:r>
            <a:r>
              <a:rPr lang="fr-BE" dirty="0" smtClean="0"/>
              <a:t>CEF) ‘Patient </a:t>
            </a:r>
            <a:r>
              <a:rPr lang="fr-BE" dirty="0" err="1" smtClean="0"/>
              <a:t>Summary</a:t>
            </a:r>
            <a:r>
              <a:rPr lang="fr-BE" dirty="0" smtClean="0"/>
              <a:t>’</a:t>
            </a:r>
            <a:endParaRPr lang="nl-NL" sz="2400"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80</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9683066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dirty="0"/>
              <a:t>Cluster </a:t>
            </a:r>
            <a:r>
              <a:rPr lang="nl-NL" dirty="0" smtClean="0"/>
              <a:t>5 – </a:t>
            </a:r>
            <a:r>
              <a:rPr lang="fr-BE" dirty="0"/>
              <a:t>P</a:t>
            </a:r>
            <a:r>
              <a:rPr lang="fr-BE" dirty="0" smtClean="0"/>
              <a:t>atient comme co-pilote</a:t>
            </a:r>
            <a:endParaRPr lang="nl-NL" dirty="0"/>
          </a:p>
        </p:txBody>
      </p:sp>
      <p:sp>
        <p:nvSpPr>
          <p:cNvPr id="11" name="Content Placeholder 10"/>
          <p:cNvSpPr>
            <a:spLocks noGrp="1"/>
          </p:cNvSpPr>
          <p:nvPr>
            <p:ph idx="1"/>
          </p:nvPr>
        </p:nvSpPr>
        <p:spPr/>
        <p:txBody>
          <a:bodyPr>
            <a:normAutofit/>
          </a:bodyPr>
          <a:lstStyle/>
          <a:p>
            <a:r>
              <a:rPr lang="fr-BE" dirty="0" smtClean="0"/>
              <a:t>5.1 Portail santé pour le patient</a:t>
            </a:r>
          </a:p>
          <a:p>
            <a:r>
              <a:rPr lang="fr-BE" dirty="0" smtClean="0"/>
              <a:t>5.2 Plate-forme de référence numérique	</a:t>
            </a:r>
          </a:p>
          <a:p>
            <a:r>
              <a:rPr lang="fr-BE" dirty="0" smtClean="0"/>
              <a:t>5.3 </a:t>
            </a:r>
            <a:r>
              <a:rPr lang="fr-BE" dirty="0" err="1" smtClean="0"/>
              <a:t>Orgadon</a:t>
            </a:r>
            <a:r>
              <a:rPr lang="fr-BE" dirty="0" smtClean="0"/>
              <a:t> </a:t>
            </a:r>
            <a:r>
              <a:rPr lang="nl-NL" dirty="0" smtClean="0"/>
              <a:t>	</a:t>
            </a:r>
          </a:p>
          <a:p>
            <a:endParaRPr lang="nl-NL" sz="2400"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81</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25810700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a:t>Cluster </a:t>
            </a:r>
            <a:r>
              <a:rPr lang="nl-NL" sz="3600" dirty="0" smtClean="0"/>
              <a:t>5.1 - </a:t>
            </a:r>
            <a:r>
              <a:rPr lang="nl-NL" sz="3600" dirty="0"/>
              <a:t>P</a:t>
            </a:r>
            <a:r>
              <a:rPr lang="nl-NL" sz="3600" dirty="0" smtClean="0"/>
              <a:t>or</a:t>
            </a:r>
            <a:r>
              <a:rPr lang="fr-BE" sz="3600" dirty="0" err="1" smtClean="0"/>
              <a:t>tail</a:t>
            </a:r>
            <a:r>
              <a:rPr lang="fr-BE" sz="3600" dirty="0" smtClean="0"/>
              <a:t> </a:t>
            </a:r>
            <a:r>
              <a:rPr lang="fr-BE" sz="3600" dirty="0"/>
              <a:t>santé pour le </a:t>
            </a:r>
            <a:r>
              <a:rPr lang="fr-BE" sz="3600" dirty="0" smtClean="0"/>
              <a:t>patient</a:t>
            </a:r>
            <a:endParaRPr lang="nl-NL" sz="3600" dirty="0"/>
          </a:p>
        </p:txBody>
      </p:sp>
      <p:sp>
        <p:nvSpPr>
          <p:cNvPr id="11" name="Content Placeholder 10"/>
          <p:cNvSpPr>
            <a:spLocks noGrp="1"/>
          </p:cNvSpPr>
          <p:nvPr>
            <p:ph idx="1"/>
          </p:nvPr>
        </p:nvSpPr>
        <p:spPr/>
        <p:txBody>
          <a:bodyPr>
            <a:normAutofit/>
          </a:bodyPr>
          <a:lstStyle/>
          <a:p>
            <a:pPr marL="0" indent="0">
              <a:buNone/>
            </a:pPr>
            <a:r>
              <a:rPr lang="nl-NL" dirty="0"/>
              <a:t>	</a:t>
            </a:r>
          </a:p>
          <a:p>
            <a:endParaRPr lang="nl-NL" sz="2400"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82</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pic>
        <p:nvPicPr>
          <p:cNvPr id="5" name="Picture 4"/>
          <p:cNvPicPr>
            <a:picLocks noChangeAspect="1"/>
          </p:cNvPicPr>
          <p:nvPr/>
        </p:nvPicPr>
        <p:blipFill>
          <a:blip r:embed="rId3"/>
          <a:stretch>
            <a:fillRect/>
          </a:stretch>
        </p:blipFill>
        <p:spPr>
          <a:xfrm>
            <a:off x="899592" y="1484784"/>
            <a:ext cx="7503705" cy="5034511"/>
          </a:xfrm>
          <a:prstGeom prst="rect">
            <a:avLst/>
          </a:prstGeom>
        </p:spPr>
      </p:pic>
    </p:spTree>
    <p:extLst>
      <p:ext uri="{BB962C8B-B14F-4D97-AF65-F5344CB8AC3E}">
        <p14:creationId xmlns:p14="http://schemas.microsoft.com/office/powerpoint/2010/main" val="3978568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a:t>Cluster </a:t>
            </a:r>
            <a:r>
              <a:rPr lang="nl-NL" sz="3600" dirty="0" smtClean="0"/>
              <a:t>6 – </a:t>
            </a:r>
            <a:r>
              <a:rPr lang="nl-NL" sz="3600" dirty="0" err="1" smtClean="0"/>
              <a:t>eSanté</a:t>
            </a:r>
            <a:r>
              <a:rPr lang="nl-NL" sz="3600" dirty="0" smtClean="0"/>
              <a:t> &amp; </a:t>
            </a:r>
            <a:r>
              <a:rPr lang="nl-NL" sz="3600" dirty="0" err="1" smtClean="0"/>
              <a:t>Mutualités</a:t>
            </a:r>
            <a:endParaRPr lang="nl-NL" sz="3600" dirty="0"/>
          </a:p>
        </p:txBody>
      </p:sp>
      <p:sp>
        <p:nvSpPr>
          <p:cNvPr id="11" name="Content Placeholder 10"/>
          <p:cNvSpPr>
            <a:spLocks noGrp="1"/>
          </p:cNvSpPr>
          <p:nvPr>
            <p:ph idx="1"/>
          </p:nvPr>
        </p:nvSpPr>
        <p:spPr/>
        <p:txBody>
          <a:bodyPr>
            <a:normAutofit/>
          </a:bodyPr>
          <a:lstStyle/>
          <a:p>
            <a:r>
              <a:rPr lang="fr-BE" dirty="0" smtClean="0"/>
              <a:t>6.1 </a:t>
            </a:r>
            <a:r>
              <a:rPr lang="fr-BE" dirty="0" err="1"/>
              <a:t>eAttest</a:t>
            </a:r>
            <a:r>
              <a:rPr lang="fr-BE" dirty="0"/>
              <a:t> pour les dentistes, spécialistes, kinés et </a:t>
            </a:r>
            <a:r>
              <a:rPr lang="fr-BE" dirty="0" smtClean="0"/>
              <a:t>logopèdes</a:t>
            </a:r>
            <a:endParaRPr lang="fr-BE" dirty="0"/>
          </a:p>
          <a:p>
            <a:r>
              <a:rPr lang="fr-BE" dirty="0"/>
              <a:t>6.2 Facturation tiers-payant pour les Maisons Médicales, les kinés et les </a:t>
            </a:r>
            <a:r>
              <a:rPr lang="fr-BE" dirty="0" smtClean="0"/>
              <a:t>logopèdes</a:t>
            </a:r>
            <a:endParaRPr lang="fr-BE" dirty="0"/>
          </a:p>
          <a:p>
            <a:r>
              <a:rPr lang="fr-BE" dirty="0"/>
              <a:t>6.3 Consultation des </a:t>
            </a:r>
            <a:r>
              <a:rPr lang="fr-BE" dirty="0" smtClean="0"/>
              <a:t>données</a:t>
            </a:r>
            <a:endParaRPr lang="fr-BE" dirty="0"/>
          </a:p>
          <a:p>
            <a:r>
              <a:rPr lang="fr-BE" dirty="0"/>
              <a:t>6.4 Digitalisation des conventions de </a:t>
            </a:r>
            <a:r>
              <a:rPr lang="fr-BE" dirty="0" smtClean="0"/>
              <a:t>revalidation</a:t>
            </a:r>
            <a:endParaRPr lang="fr-BE" dirty="0"/>
          </a:p>
          <a:p>
            <a:r>
              <a:rPr lang="fr-BE" dirty="0"/>
              <a:t>6.5 Digitalisation des accords Chapitre </a:t>
            </a:r>
            <a:r>
              <a:rPr lang="fr-BE" dirty="0" smtClean="0"/>
              <a:t>IV</a:t>
            </a:r>
            <a:endParaRPr lang="fr-BE" dirty="0"/>
          </a:p>
          <a:p>
            <a:r>
              <a:rPr lang="fr-BE" dirty="0"/>
              <a:t>6.6 Abonnements en Maisons </a:t>
            </a:r>
            <a:r>
              <a:rPr lang="fr-BE" dirty="0" smtClean="0"/>
              <a:t>Médicales</a:t>
            </a:r>
            <a:endParaRPr lang="fr-BE" dirty="0"/>
          </a:p>
          <a:p>
            <a:r>
              <a:rPr lang="fr-BE" dirty="0"/>
              <a:t>6.7 Digitalisation des accords </a:t>
            </a:r>
            <a:r>
              <a:rPr lang="fr-BE" dirty="0" smtClean="0"/>
              <a:t>kinés</a:t>
            </a:r>
            <a:endParaRPr lang="fr-BE" dirty="0"/>
          </a:p>
        </p:txBody>
      </p:sp>
      <p:sp>
        <p:nvSpPr>
          <p:cNvPr id="3" name="Date Placeholder 2"/>
          <p:cNvSpPr>
            <a:spLocks noGrp="1"/>
          </p:cNvSpPr>
          <p:nvPr>
            <p:ph type="dt" sz="half" idx="10"/>
          </p:nvPr>
        </p:nvSpPr>
        <p:spPr/>
        <p:txBody>
          <a:bodyPr/>
          <a:lstStyle/>
          <a:p>
            <a:r>
              <a:rPr lang="fr-FR" smtClean="0"/>
              <a:t>25/01/2019</a:t>
            </a:r>
            <a:endParaRPr lang="fr-BE"/>
          </a:p>
        </p:txBody>
      </p:sp>
      <p:sp>
        <p:nvSpPr>
          <p:cNvPr id="10" name="Slide Number Placeholder 9"/>
          <p:cNvSpPr>
            <a:spLocks noGrp="1"/>
          </p:cNvSpPr>
          <p:nvPr>
            <p:ph type="sldNum" sz="quarter" idx="12"/>
          </p:nvPr>
        </p:nvSpPr>
        <p:spPr/>
        <p:txBody>
          <a:bodyPr/>
          <a:lstStyle/>
          <a:p>
            <a:fld id="{4C242A18-EC12-4F37-9DE3-9352234277DF}" type="slidenum">
              <a:rPr lang="en-US" smtClean="0"/>
              <a:t>83</a:t>
            </a:fld>
            <a:endParaRPr lang="en-US" smtClean="0"/>
          </a:p>
        </p:txBody>
      </p:sp>
      <p:sp>
        <p:nvSpPr>
          <p:cNvPr id="66" name="AutoShape 4" descr="Résultat de recherche d'images pour &quot;recip-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55575"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467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p:txBody>
      </p:sp>
    </p:spTree>
    <p:extLst>
      <p:ext uri="{BB962C8B-B14F-4D97-AF65-F5344CB8AC3E}">
        <p14:creationId xmlns:p14="http://schemas.microsoft.com/office/powerpoint/2010/main" val="37144709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Organisation interne </a:t>
            </a:r>
            <a:br>
              <a:rPr lang="fr-BE" smtClean="0"/>
            </a:br>
            <a:r>
              <a:rPr lang="fr-BE" smtClean="0"/>
              <a:t>Budget</a:t>
            </a:r>
            <a:endParaRPr lang="fr-BE"/>
          </a:p>
        </p:txBody>
      </p:sp>
      <p:sp>
        <p:nvSpPr>
          <p:cNvPr id="3" name="Content Placeholder 2"/>
          <p:cNvSpPr>
            <a:spLocks noGrp="1"/>
          </p:cNvSpPr>
          <p:nvPr>
            <p:ph type="body" idx="1"/>
          </p:nvPr>
        </p:nvSpPr>
        <p:spPr/>
        <p:txBody>
          <a:bodyPr>
            <a:normAutofit/>
          </a:bodyPr>
          <a:lstStyle/>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endParaRPr lang="fr-BE"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84</a:t>
            </a:fld>
            <a:endParaRPr lang="en-US" smtClean="0"/>
          </a:p>
        </p:txBody>
      </p:sp>
    </p:spTree>
    <p:extLst>
      <p:ext uri="{BB962C8B-B14F-4D97-AF65-F5344CB8AC3E}">
        <p14:creationId xmlns:p14="http://schemas.microsoft.com/office/powerpoint/2010/main" val="32056593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Organisation interne - Budget</a:t>
            </a:r>
            <a:endParaRPr lang="fr-BE"/>
          </a:p>
        </p:txBody>
      </p:sp>
      <p:sp>
        <p:nvSpPr>
          <p:cNvPr id="3" name="Content Placeholder 2"/>
          <p:cNvSpPr>
            <a:spLocks noGrp="1"/>
          </p:cNvSpPr>
          <p:nvPr>
            <p:ph idx="1"/>
          </p:nvPr>
        </p:nvSpPr>
        <p:spPr>
          <a:xfrm>
            <a:off x="457200" y="1484784"/>
            <a:ext cx="8229600" cy="4992216"/>
          </a:xfrm>
        </p:spPr>
        <p:txBody>
          <a:bodyPr>
            <a:normAutofit/>
          </a:bodyPr>
          <a:lstStyle/>
          <a:p>
            <a:r>
              <a:rPr lang="fr-BE" dirty="0"/>
              <a:t>Budget initial 2019 </a:t>
            </a:r>
          </a:p>
          <a:p>
            <a:pPr lvl="1"/>
            <a:r>
              <a:rPr lang="fr-BE" dirty="0"/>
              <a:t>m</a:t>
            </a:r>
            <a:r>
              <a:rPr lang="fr-BE" dirty="0" smtClean="0"/>
              <a:t>ontant demandé </a:t>
            </a:r>
            <a:r>
              <a:rPr lang="fr-BE" dirty="0"/>
              <a:t>au SPF BOSA (Cellule Budget</a:t>
            </a:r>
            <a:r>
              <a:rPr lang="fr-BE" dirty="0" smtClean="0"/>
              <a:t>): </a:t>
            </a:r>
            <a:r>
              <a:rPr lang="fr-BE" b="1" dirty="0"/>
              <a:t>14.614.000 </a:t>
            </a:r>
            <a:r>
              <a:rPr lang="fr-BE" b="1" dirty="0" smtClean="0"/>
              <a:t>€</a:t>
            </a:r>
            <a:r>
              <a:rPr lang="fr-BE" dirty="0" smtClean="0"/>
              <a:t> </a:t>
            </a:r>
            <a:r>
              <a:rPr lang="fr-BE" dirty="0"/>
              <a:t>soit 840.000 € de plus que le budget normé </a:t>
            </a:r>
            <a:r>
              <a:rPr lang="fr-BE" dirty="0" smtClean="0"/>
              <a:t>prévu</a:t>
            </a:r>
          </a:p>
          <a:p>
            <a:pPr lvl="1"/>
            <a:r>
              <a:rPr lang="fr-BE" dirty="0"/>
              <a:t>o</a:t>
            </a:r>
            <a:r>
              <a:rPr lang="fr-BE" dirty="0" smtClean="0"/>
              <a:t>bjectifs</a:t>
            </a:r>
            <a:endParaRPr lang="fr-BE" dirty="0"/>
          </a:p>
          <a:p>
            <a:pPr lvl="2"/>
            <a:r>
              <a:rPr lang="fr-BE" dirty="0"/>
              <a:t>s</a:t>
            </a:r>
            <a:r>
              <a:rPr lang="fr-BE" dirty="0" smtClean="0"/>
              <a:t>outenir </a:t>
            </a:r>
            <a:r>
              <a:rPr lang="fr-BE" dirty="0"/>
              <a:t>les axes stratégiques de la </a:t>
            </a:r>
            <a:r>
              <a:rPr lang="fr-BE" dirty="0" smtClean="0"/>
              <a:t>Roadmap 3.0</a:t>
            </a:r>
            <a:endParaRPr lang="fr-BE" dirty="0"/>
          </a:p>
          <a:p>
            <a:pPr lvl="2"/>
            <a:r>
              <a:rPr lang="fr-BE" dirty="0"/>
              <a:t>r</a:t>
            </a:r>
            <a:r>
              <a:rPr lang="fr-BE" dirty="0" smtClean="0"/>
              <a:t>enforcer </a:t>
            </a:r>
            <a:r>
              <a:rPr lang="fr-BE" dirty="0"/>
              <a:t>la stabilité et assurer la continuité du business de la </a:t>
            </a:r>
            <a:r>
              <a:rPr lang="fr-BE" dirty="0" smtClean="0"/>
              <a:t>plate-forme </a:t>
            </a:r>
            <a:r>
              <a:rPr lang="fr-BE" dirty="0">
                <a:solidFill>
                  <a:srgbClr val="087670"/>
                </a:solidFill>
              </a:rPr>
              <a:t>eHealth</a:t>
            </a:r>
          </a:p>
          <a:p>
            <a:r>
              <a:rPr lang="fr-BE" dirty="0"/>
              <a:t> </a:t>
            </a:r>
            <a:r>
              <a:rPr lang="fr-BE" dirty="0" smtClean="0"/>
              <a:t>Avances </a:t>
            </a:r>
            <a:r>
              <a:rPr lang="fr-BE" dirty="0"/>
              <a:t>sur BSM 2018 </a:t>
            </a:r>
            <a:r>
              <a:rPr lang="fr-BE" dirty="0" smtClean="0"/>
              <a:t>vers 2019</a:t>
            </a:r>
            <a:endParaRPr lang="fr-BE" dirty="0"/>
          </a:p>
          <a:p>
            <a:pPr lvl="1"/>
            <a:r>
              <a:rPr lang="fr-BE" b="1" dirty="0" smtClean="0"/>
              <a:t>3.760.000</a:t>
            </a:r>
            <a:r>
              <a:rPr lang="fr-BE" b="1" dirty="0"/>
              <a:t>  €</a:t>
            </a:r>
            <a:endParaRPr lang="fr-BE" dirty="0"/>
          </a:p>
          <a:p>
            <a:pPr lvl="1"/>
            <a:r>
              <a:rPr lang="fr-BE" dirty="0"/>
              <a:t>o</a:t>
            </a:r>
            <a:r>
              <a:rPr lang="fr-BE" dirty="0" smtClean="0"/>
              <a:t>bjectifs</a:t>
            </a:r>
          </a:p>
          <a:p>
            <a:pPr lvl="2"/>
            <a:r>
              <a:rPr lang="fr-BE" dirty="0" smtClean="0"/>
              <a:t>Soutien aux </a:t>
            </a:r>
            <a:r>
              <a:rPr lang="fr-BE" dirty="0"/>
              <a:t>projets et investissements n’ayant </a:t>
            </a:r>
            <a:r>
              <a:rPr lang="fr-BE" dirty="0" smtClean="0"/>
              <a:t>pu </a:t>
            </a:r>
            <a:r>
              <a:rPr lang="fr-BE" dirty="0"/>
              <a:t>complètement être réalisés en </a:t>
            </a:r>
            <a:r>
              <a:rPr lang="fr-BE" dirty="0" smtClean="0"/>
              <a:t>2018</a:t>
            </a:r>
            <a:r>
              <a:rPr lang="fr-BE" dirty="0"/>
              <a:t> </a:t>
            </a:r>
            <a:endParaRPr lang="fr-BE" dirty="0" smtClean="0"/>
          </a:p>
          <a:p>
            <a:pPr lvl="1"/>
            <a:endParaRPr lang="en-US" dirty="0" smtClean="0"/>
          </a:p>
          <a:p>
            <a:pPr marL="274320" lvl="1"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85</a:t>
            </a:fld>
            <a:endParaRPr lang="en-US" smtClean="0"/>
          </a:p>
        </p:txBody>
      </p:sp>
    </p:spTree>
    <p:extLst>
      <p:ext uri="{BB962C8B-B14F-4D97-AF65-F5344CB8AC3E}">
        <p14:creationId xmlns:p14="http://schemas.microsoft.com/office/powerpoint/2010/main" val="3728261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Organisation interne - Budget</a:t>
            </a:r>
            <a:endParaRPr lang="fr-BE"/>
          </a:p>
        </p:txBody>
      </p:sp>
      <p:sp>
        <p:nvSpPr>
          <p:cNvPr id="3" name="Content Placeholder 2"/>
          <p:cNvSpPr>
            <a:spLocks noGrp="1"/>
          </p:cNvSpPr>
          <p:nvPr>
            <p:ph idx="1"/>
          </p:nvPr>
        </p:nvSpPr>
        <p:spPr>
          <a:xfrm>
            <a:off x="457200" y="1484784"/>
            <a:ext cx="8229600" cy="4992216"/>
          </a:xfrm>
        </p:spPr>
        <p:txBody>
          <a:bodyPr>
            <a:normAutofit/>
          </a:bodyPr>
          <a:lstStyle/>
          <a:p>
            <a:r>
              <a:rPr lang="fr-BE" dirty="0" smtClean="0"/>
              <a:t>Affaires </a:t>
            </a:r>
            <a:r>
              <a:rPr lang="fr-BE" dirty="0"/>
              <a:t>courantes du gouvernement </a:t>
            </a:r>
          </a:p>
          <a:p>
            <a:pPr lvl="1"/>
            <a:r>
              <a:rPr lang="fr-BE" dirty="0"/>
              <a:t>IPSS sous prudence budgétaire dès le début de l’année</a:t>
            </a:r>
          </a:p>
          <a:p>
            <a:pPr lvl="1"/>
            <a:r>
              <a:rPr lang="fr-BE" dirty="0"/>
              <a:t>p</a:t>
            </a:r>
            <a:r>
              <a:rPr lang="fr-BE" dirty="0" smtClean="0"/>
              <a:t>our </a:t>
            </a:r>
            <a:r>
              <a:rPr lang="fr-BE" dirty="0"/>
              <a:t>toute </a:t>
            </a:r>
            <a:r>
              <a:rPr lang="fr-BE" b="1" dirty="0"/>
              <a:t>NOUVELLE </a:t>
            </a:r>
            <a:r>
              <a:rPr lang="fr-BE" dirty="0" smtClean="0"/>
              <a:t>dépense</a:t>
            </a:r>
            <a:endParaRPr lang="fr-BE" dirty="0"/>
          </a:p>
          <a:p>
            <a:pPr lvl="2"/>
            <a:r>
              <a:rPr lang="fr-BE" dirty="0"/>
              <a:t>a</a:t>
            </a:r>
            <a:r>
              <a:rPr lang="fr-BE" dirty="0" smtClean="0"/>
              <a:t>vis </a:t>
            </a:r>
            <a:r>
              <a:rPr lang="fr-BE" dirty="0"/>
              <a:t>positif préalable du commissaire du gouvernement du Budget si montant &gt; 31.000 € TVAC</a:t>
            </a:r>
          </a:p>
          <a:p>
            <a:pPr lvl="2"/>
            <a:r>
              <a:rPr lang="fr-BE" dirty="0"/>
              <a:t>a</a:t>
            </a:r>
            <a:r>
              <a:rPr lang="fr-BE" dirty="0" smtClean="0"/>
              <a:t>ccord </a:t>
            </a:r>
            <a:r>
              <a:rPr lang="fr-BE" dirty="0"/>
              <a:t>préalable de la ministre du Budget </a:t>
            </a:r>
            <a:endParaRPr lang="fr-BE" dirty="0" smtClean="0"/>
          </a:p>
          <a:p>
            <a:pPr lvl="3"/>
            <a:r>
              <a:rPr lang="fr-BE" dirty="0" smtClean="0"/>
              <a:t>si </a:t>
            </a:r>
            <a:r>
              <a:rPr lang="fr-BE" dirty="0"/>
              <a:t>montant &gt; 70.000€ HTVA (procédure négociée sans publication) </a:t>
            </a:r>
            <a:endParaRPr lang="fr-BE" dirty="0" smtClean="0"/>
          </a:p>
          <a:p>
            <a:pPr lvl="3"/>
            <a:r>
              <a:rPr lang="fr-BE" dirty="0" smtClean="0"/>
              <a:t>si </a:t>
            </a:r>
            <a:r>
              <a:rPr lang="fr-BE" dirty="0"/>
              <a:t>montant &gt; 130.000€ HTVA (autres procédures)</a:t>
            </a:r>
          </a:p>
          <a:p>
            <a:pPr lvl="1"/>
            <a:r>
              <a:rPr lang="fr-BE" b="1" dirty="0"/>
              <a:t>p</a:t>
            </a:r>
            <a:r>
              <a:rPr lang="fr-BE" b="1" dirty="0" smtClean="0"/>
              <a:t>as d’application </a:t>
            </a:r>
            <a:r>
              <a:rPr lang="fr-BE" b="1" dirty="0"/>
              <a:t>pour le personnel détaché</a:t>
            </a:r>
            <a:r>
              <a:rPr lang="fr-BE" dirty="0"/>
              <a:t> ni pour </a:t>
            </a:r>
            <a:r>
              <a:rPr lang="fr-BE" b="1" dirty="0"/>
              <a:t>les dépenses récurrentes visant à assurer la continuité des services</a:t>
            </a:r>
            <a:r>
              <a:rPr lang="fr-BE" dirty="0"/>
              <a:t> offerts par l’institution</a:t>
            </a:r>
          </a:p>
          <a:p>
            <a:pPr lvl="1"/>
            <a:endParaRPr lang="fr-BE" dirty="0" smtClean="0"/>
          </a:p>
          <a:p>
            <a:pPr lvl="1"/>
            <a:endParaRPr lang="en-US" dirty="0" smtClean="0"/>
          </a:p>
          <a:p>
            <a:pPr marL="274320" lvl="1"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86</a:t>
            </a:fld>
            <a:endParaRPr lang="en-US" smtClean="0"/>
          </a:p>
        </p:txBody>
      </p:sp>
    </p:spTree>
    <p:extLst>
      <p:ext uri="{BB962C8B-B14F-4D97-AF65-F5344CB8AC3E}">
        <p14:creationId xmlns:p14="http://schemas.microsoft.com/office/powerpoint/2010/main" val="304651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Conclusion: Projets MAJEURS 2019</a:t>
            </a:r>
            <a:endParaRPr lang="fr-BE" dirty="0"/>
          </a:p>
        </p:txBody>
      </p:sp>
      <p:sp>
        <p:nvSpPr>
          <p:cNvPr id="3" name="Content Placeholder 2"/>
          <p:cNvSpPr>
            <a:spLocks noGrp="1"/>
          </p:cNvSpPr>
          <p:nvPr>
            <p:ph type="body" idx="1"/>
          </p:nvPr>
        </p:nvSpPr>
        <p:spPr/>
        <p:txBody>
          <a:bodyPr>
            <a:normAutofit/>
          </a:bodyPr>
          <a:lstStyle/>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pPr lvl="1"/>
            <a:endParaRPr lang="fr-BE" smtClean="0"/>
          </a:p>
          <a:p>
            <a:endParaRPr lang="fr-BE" smtClean="0"/>
          </a:p>
          <a:p>
            <a:endParaRPr lang="fr-BE" dirty="0" smtClean="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87</a:t>
            </a:fld>
            <a:endParaRPr lang="en-US" smtClean="0"/>
          </a:p>
        </p:txBody>
      </p:sp>
    </p:spTree>
    <p:extLst>
      <p:ext uri="{BB962C8B-B14F-4D97-AF65-F5344CB8AC3E}">
        <p14:creationId xmlns:p14="http://schemas.microsoft.com/office/powerpoint/2010/main" val="8621968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Conclusion / Projets majeurs</a:t>
            </a:r>
            <a:endParaRPr lang="fr-BE"/>
          </a:p>
        </p:txBody>
      </p:sp>
      <p:sp>
        <p:nvSpPr>
          <p:cNvPr id="3" name="Content Placeholder 2"/>
          <p:cNvSpPr>
            <a:spLocks noGrp="1"/>
          </p:cNvSpPr>
          <p:nvPr>
            <p:ph idx="1"/>
          </p:nvPr>
        </p:nvSpPr>
        <p:spPr>
          <a:xfrm>
            <a:off x="467544" y="1628800"/>
            <a:ext cx="8229600" cy="4876800"/>
          </a:xfrm>
        </p:spPr>
        <p:txBody>
          <a:bodyPr>
            <a:normAutofit/>
          </a:bodyPr>
          <a:lstStyle/>
          <a:p>
            <a:r>
              <a:rPr lang="fr-BE" dirty="0" err="1" smtClean="0"/>
              <a:t>CoBRHA</a:t>
            </a:r>
            <a:r>
              <a:rPr lang="fr-BE" dirty="0" smtClean="0"/>
              <a:t> +</a:t>
            </a:r>
          </a:p>
          <a:p>
            <a:pPr lvl="1"/>
            <a:r>
              <a:rPr lang="fr-BE" dirty="0"/>
              <a:t>f</a:t>
            </a:r>
            <a:r>
              <a:rPr lang="fr-BE" dirty="0" smtClean="0"/>
              <a:t>inalisation de la création d’une source authentique partagée des prestataires de soins (fédéral &amp; régions)</a:t>
            </a:r>
          </a:p>
          <a:p>
            <a:pPr lvl="1"/>
            <a:endParaRPr lang="fr-BE" dirty="0" smtClean="0"/>
          </a:p>
          <a:p>
            <a:r>
              <a:rPr lang="fr-BE" dirty="0" smtClean="0"/>
              <a:t>Enregistrement des logiciels</a:t>
            </a:r>
          </a:p>
          <a:p>
            <a:pPr lvl="1"/>
            <a:r>
              <a:rPr lang="fr-BE" dirty="0"/>
              <a:t>c</a:t>
            </a:r>
            <a:r>
              <a:rPr lang="fr-BE" dirty="0" smtClean="0"/>
              <a:t>ritères</a:t>
            </a:r>
          </a:p>
          <a:p>
            <a:pPr lvl="1"/>
            <a:r>
              <a:rPr lang="fr-BE" dirty="0" smtClean="0"/>
              <a:t>évaluations</a:t>
            </a:r>
          </a:p>
          <a:p>
            <a:pPr lvl="1"/>
            <a:r>
              <a:rPr lang="fr-BE" dirty="0" smtClean="0"/>
              <a:t>relations </a:t>
            </a:r>
            <a:r>
              <a:rPr lang="fr-BE" dirty="0" err="1" smtClean="0"/>
              <a:t>DMI’s</a:t>
            </a:r>
            <a:r>
              <a:rPr lang="fr-BE" dirty="0" smtClean="0"/>
              <a:t> avec les applications </a:t>
            </a:r>
            <a:r>
              <a:rPr lang="fr-BE" dirty="0" err="1" smtClean="0"/>
              <a:t>eSanté</a:t>
            </a:r>
            <a:endParaRPr lang="fr-BE" dirty="0" smtClean="0"/>
          </a:p>
          <a:p>
            <a:pPr lvl="1"/>
            <a:r>
              <a:rPr lang="fr-BE" dirty="0"/>
              <a:t>c</a:t>
            </a:r>
            <a:r>
              <a:rPr lang="fr-BE" dirty="0" smtClean="0"/>
              <a:t>ontacts acteurs de terrain</a:t>
            </a:r>
          </a:p>
          <a:p>
            <a:pPr lvl="1"/>
            <a:endParaRPr lang="fr-BE" dirty="0"/>
          </a:p>
          <a:p>
            <a:pPr marL="0" indent="0">
              <a:buNone/>
            </a:pPr>
            <a:endParaRPr lang="fr-BE" dirty="0" smtClean="0"/>
          </a:p>
          <a:p>
            <a:pPr marL="0" indent="0">
              <a:buNone/>
            </a:pPr>
            <a:endParaRPr lang="fr-BE"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88</a:t>
            </a:fld>
            <a:endParaRPr lang="fr-BE" noProof="0" smtClean="0"/>
          </a:p>
        </p:txBody>
      </p:sp>
    </p:spTree>
    <p:extLst>
      <p:ext uri="{BB962C8B-B14F-4D97-AF65-F5344CB8AC3E}">
        <p14:creationId xmlns:p14="http://schemas.microsoft.com/office/powerpoint/2010/main" val="15202544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Conclusion / Projets majeurs</a:t>
            </a:r>
            <a:endParaRPr lang="fr-BE"/>
          </a:p>
        </p:txBody>
      </p:sp>
      <p:sp>
        <p:nvSpPr>
          <p:cNvPr id="3" name="Content Placeholder 2"/>
          <p:cNvSpPr>
            <a:spLocks noGrp="1"/>
          </p:cNvSpPr>
          <p:nvPr>
            <p:ph idx="1"/>
          </p:nvPr>
        </p:nvSpPr>
        <p:spPr>
          <a:xfrm>
            <a:off x="467544" y="1628800"/>
            <a:ext cx="8229600" cy="4876800"/>
          </a:xfrm>
        </p:spPr>
        <p:txBody>
          <a:bodyPr>
            <a:normAutofit/>
          </a:bodyPr>
          <a:lstStyle/>
          <a:p>
            <a:r>
              <a:rPr lang="fr-BE" dirty="0" err="1" smtClean="0"/>
              <a:t>Operational</a:t>
            </a:r>
            <a:r>
              <a:rPr lang="fr-BE" dirty="0" smtClean="0"/>
              <a:t> excellence</a:t>
            </a:r>
          </a:p>
          <a:p>
            <a:pPr lvl="1"/>
            <a:r>
              <a:rPr lang="fr-BE" dirty="0"/>
              <a:t>i</a:t>
            </a:r>
            <a:r>
              <a:rPr lang="fr-BE" dirty="0" smtClean="0"/>
              <a:t>ntégration des </a:t>
            </a:r>
            <a:r>
              <a:rPr lang="fr-BE" dirty="0" err="1" smtClean="0"/>
              <a:t>coffres-forts</a:t>
            </a:r>
            <a:r>
              <a:rPr lang="fr-BE" dirty="0" smtClean="0"/>
              <a:t> comme service de base </a:t>
            </a:r>
            <a:r>
              <a:rPr lang="fr-BE" dirty="0" smtClean="0">
                <a:solidFill>
                  <a:srgbClr val="087670"/>
                </a:solidFill>
              </a:rPr>
              <a:t>eHealth</a:t>
            </a:r>
          </a:p>
          <a:p>
            <a:pPr lvl="1"/>
            <a:r>
              <a:rPr lang="fr-BE" dirty="0" smtClean="0"/>
              <a:t>renforcement PHV (intégration d’</a:t>
            </a:r>
            <a:r>
              <a:rPr lang="fr-BE" dirty="0" err="1" smtClean="0"/>
              <a:t>Orgadon</a:t>
            </a:r>
            <a:r>
              <a:rPr lang="fr-BE" dirty="0" smtClean="0"/>
              <a:t>)</a:t>
            </a:r>
          </a:p>
          <a:p>
            <a:pPr lvl="1"/>
            <a:r>
              <a:rPr lang="fr-BE" dirty="0" err="1" smtClean="0"/>
              <a:t>Recip</a:t>
            </a:r>
            <a:r>
              <a:rPr lang="fr-BE" dirty="0" smtClean="0"/>
              <a:t>-e</a:t>
            </a:r>
          </a:p>
          <a:p>
            <a:endParaRPr lang="fr-BE" dirty="0" smtClean="0"/>
          </a:p>
          <a:p>
            <a:r>
              <a:rPr lang="fr-BE" dirty="0" smtClean="0"/>
              <a:t>BCP</a:t>
            </a:r>
          </a:p>
          <a:p>
            <a:pPr lvl="1"/>
            <a:r>
              <a:rPr lang="fr-BE" dirty="0"/>
              <a:t>c</a:t>
            </a:r>
            <a:r>
              <a:rPr lang="fr-BE" dirty="0" smtClean="0"/>
              <a:t>ontinuité et renforcement</a:t>
            </a:r>
          </a:p>
          <a:p>
            <a:pPr lvl="1"/>
            <a:r>
              <a:rPr lang="fr-BE" dirty="0" smtClean="0"/>
              <a:t>3</a:t>
            </a:r>
            <a:r>
              <a:rPr lang="fr-BE" baseline="30000" dirty="0" smtClean="0"/>
              <a:t>e</a:t>
            </a:r>
            <a:r>
              <a:rPr lang="fr-BE" dirty="0" smtClean="0"/>
              <a:t> data center</a:t>
            </a:r>
          </a:p>
          <a:p>
            <a:pPr lvl="1"/>
            <a:r>
              <a:rPr lang="fr-BE" dirty="0"/>
              <a:t>s</a:t>
            </a:r>
            <a:r>
              <a:rPr lang="fr-BE" dirty="0" smtClean="0"/>
              <a:t>olution </a:t>
            </a:r>
            <a:r>
              <a:rPr lang="fr-BE" dirty="0" err="1" smtClean="0"/>
              <a:t>MyCareNet</a:t>
            </a:r>
            <a:endParaRPr lang="fr-BE" dirty="0" smtClean="0"/>
          </a:p>
          <a:p>
            <a:pPr marL="0" indent="0">
              <a:buNone/>
            </a:pPr>
            <a:endParaRPr lang="fr-BE" dirty="0" smtClean="0"/>
          </a:p>
          <a:p>
            <a:pPr marL="0" indent="0">
              <a:buNone/>
            </a:pPr>
            <a:endParaRPr lang="fr-BE" dirty="0"/>
          </a:p>
        </p:txBody>
      </p:sp>
      <p:sp>
        <p:nvSpPr>
          <p:cNvPr id="4" name="Date Placeholder 3"/>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89</a:t>
            </a:fld>
            <a:endParaRPr lang="fr-BE" noProof="0" smtClean="0"/>
          </a:p>
        </p:txBody>
      </p:sp>
    </p:spTree>
    <p:extLst>
      <p:ext uri="{BB962C8B-B14F-4D97-AF65-F5344CB8AC3E}">
        <p14:creationId xmlns:p14="http://schemas.microsoft.com/office/powerpoint/2010/main" val="2568503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4: </a:t>
            </a:r>
            <a:r>
              <a:rPr lang="fr-BE" dirty="0" smtClean="0"/>
              <a:t>Prescription </a:t>
            </a:r>
            <a:r>
              <a:rPr lang="fr-BE" dirty="0"/>
              <a:t>électronique</a:t>
            </a:r>
          </a:p>
        </p:txBody>
      </p:sp>
      <p:sp>
        <p:nvSpPr>
          <p:cNvPr id="4099" name="Rectangle 3"/>
          <p:cNvSpPr>
            <a:spLocks noGrp="1" noChangeArrowheads="1"/>
          </p:cNvSpPr>
          <p:nvPr>
            <p:ph idx="1"/>
          </p:nvPr>
        </p:nvSpPr>
        <p:spPr/>
        <p:txBody>
          <a:bodyPr/>
          <a:lstStyle/>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10"/>
          </p:nvPr>
        </p:nvSpPr>
        <p:spPr>
          <a:xfrm>
            <a:off x="457200" y="19050"/>
            <a:ext cx="2895600" cy="328613"/>
          </a:xfrm>
        </p:spPr>
        <p:txBody>
          <a:bodyPr/>
          <a:lstStyle/>
          <a:p>
            <a:r>
              <a:rPr lang="fr-FR" smtClean="0"/>
              <a:t>25/01/2019</a:t>
            </a:r>
            <a:endParaRPr lang="fr-BE"/>
          </a:p>
        </p:txBody>
      </p:sp>
      <p:sp>
        <p:nvSpPr>
          <p:cNvPr id="4" name="Slide Number Placeholder 3"/>
          <p:cNvSpPr>
            <a:spLocks noGrp="1"/>
          </p:cNvSpPr>
          <p:nvPr>
            <p:ph type="sldNum" sz="quarter" idx="12"/>
          </p:nvPr>
        </p:nvSpPr>
        <p:spPr>
          <a:xfrm>
            <a:off x="7620000" y="19050"/>
            <a:ext cx="1066800" cy="328613"/>
          </a:xfrm>
        </p:spPr>
        <p:txBody>
          <a:bodyPr/>
          <a:lstStyle/>
          <a:p>
            <a:fld id="{30A9230E-FFBB-4CCB-ABD7-198084EDE768}" type="slidenum">
              <a:rPr lang="fr-BE" smtClean="0"/>
              <a:pPr/>
              <a:t>9</a:t>
            </a:fld>
            <a:endParaRPr lang="fr-BE" dirty="0"/>
          </a:p>
        </p:txBody>
      </p:sp>
      <p:pic>
        <p:nvPicPr>
          <p:cNvPr id="3" name="Picture 2"/>
          <p:cNvPicPr>
            <a:picLocks noChangeAspect="1"/>
          </p:cNvPicPr>
          <p:nvPr/>
        </p:nvPicPr>
        <p:blipFill>
          <a:blip r:embed="rId3"/>
          <a:stretch>
            <a:fillRect/>
          </a:stretch>
        </p:blipFill>
        <p:spPr>
          <a:xfrm>
            <a:off x="971600" y="1844824"/>
            <a:ext cx="7199710" cy="4114120"/>
          </a:xfrm>
          <a:prstGeom prst="rect">
            <a:avLst/>
          </a:prstGeom>
        </p:spPr>
      </p:pic>
    </p:spTree>
    <p:extLst>
      <p:ext uri="{BB962C8B-B14F-4D97-AF65-F5344CB8AC3E}">
        <p14:creationId xmlns:p14="http://schemas.microsoft.com/office/powerpoint/2010/main" val="12060891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r-BE" dirty="0" smtClean="0">
                <a:solidFill>
                  <a:schemeClr val="accent1">
                    <a:lumMod val="20000"/>
                    <a:lumOff val="80000"/>
                  </a:schemeClr>
                </a:solidFill>
              </a:rPr>
              <a:t>MERCI  a  tous !</a:t>
            </a:r>
            <a:br>
              <a:rPr lang="fr-BE" dirty="0" smtClean="0">
                <a:solidFill>
                  <a:schemeClr val="accent1">
                    <a:lumMod val="20000"/>
                    <a:lumOff val="80000"/>
                  </a:schemeClr>
                </a:solidFill>
              </a:rPr>
            </a:br>
            <a:r>
              <a:rPr lang="fr-BE" sz="3600" dirty="0" smtClean="0">
                <a:solidFill>
                  <a:schemeClr val="tx1"/>
                </a:solidFill>
              </a:rPr>
              <a:t>Meilleurs </a:t>
            </a:r>
            <a:r>
              <a:rPr lang="fr-BE" sz="3600" dirty="0" err="1" smtClean="0">
                <a:solidFill>
                  <a:schemeClr val="tx1"/>
                </a:solidFill>
              </a:rPr>
              <a:t>voeux</a:t>
            </a:r>
            <a:r>
              <a:rPr lang="fr-BE" sz="3600" dirty="0" smtClean="0">
                <a:solidFill>
                  <a:schemeClr val="tx1"/>
                </a:solidFill>
              </a:rPr>
              <a:t> pour 2019</a:t>
            </a:r>
            <a:endParaRPr lang="fr-BE" sz="3600" dirty="0">
              <a:solidFill>
                <a:schemeClr val="tx1"/>
              </a:solidFill>
            </a:endParaRPr>
          </a:p>
        </p:txBody>
      </p:sp>
      <p:sp>
        <p:nvSpPr>
          <p:cNvPr id="3" name="Content Placeholder 2"/>
          <p:cNvSpPr>
            <a:spLocks noGrp="1"/>
          </p:cNvSpPr>
          <p:nvPr>
            <p:ph type="body" idx="1"/>
          </p:nvPr>
        </p:nvSpPr>
        <p:spPr/>
        <p:txBody>
          <a:bodyPr>
            <a:normAutofit/>
          </a:bodyPr>
          <a:lstStyle/>
          <a:p>
            <a:pPr lvl="1"/>
            <a:endParaRPr lang="fr-BE" smtClean="0"/>
          </a:p>
          <a:p>
            <a:endParaRPr lang="en-US" dirty="0"/>
          </a:p>
        </p:txBody>
      </p:sp>
      <p:sp>
        <p:nvSpPr>
          <p:cNvPr id="2" name="Date Placeholder 1"/>
          <p:cNvSpPr>
            <a:spLocks noGrp="1"/>
          </p:cNvSpPr>
          <p:nvPr>
            <p:ph type="dt" sz="half" idx="10"/>
          </p:nvPr>
        </p:nvSpPr>
        <p:spPr/>
        <p:txBody>
          <a:bodyPr/>
          <a:lstStyle/>
          <a:p>
            <a:r>
              <a:rPr lang="fr-FR" smtClean="0"/>
              <a:t>25/01/2019</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t>90</a:t>
            </a:fld>
            <a:endParaRPr lang="en-US" smtClean="0"/>
          </a:p>
        </p:txBody>
      </p:sp>
    </p:spTree>
    <p:extLst>
      <p:ext uri="{BB962C8B-B14F-4D97-AF65-F5344CB8AC3E}">
        <p14:creationId xmlns:p14="http://schemas.microsoft.com/office/powerpoint/2010/main" val="1699892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5035</TotalTime>
  <Words>4215</Words>
  <Application>Microsoft Office PowerPoint</Application>
  <PresentationFormat>On-screen Show (4:3)</PresentationFormat>
  <Paragraphs>984</Paragraphs>
  <Slides>90</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Gill Sans</vt:lpstr>
      <vt:lpstr>Times New Roman</vt:lpstr>
      <vt:lpstr>Wingdings</vt:lpstr>
      <vt:lpstr>Clarity</vt:lpstr>
      <vt:lpstr>eHealth-platform Balans voor 2018 &amp; perspectieven voor 2019</vt:lpstr>
      <vt:lpstr>Nos valeurs</vt:lpstr>
      <vt:lpstr>Overzicht</vt:lpstr>
      <vt:lpstr>Roadmap 2.0</vt:lpstr>
      <vt:lpstr>Action 4: Prescription électronique</vt:lpstr>
      <vt:lpstr>Action 4: Prescription électronique</vt:lpstr>
      <vt:lpstr>Action 4: Prescription électronique</vt:lpstr>
      <vt:lpstr>Action 4: Prescription électronique</vt:lpstr>
      <vt:lpstr>Action 4: Prescription électronique</vt:lpstr>
      <vt:lpstr>Action 4: Prescription électronique</vt:lpstr>
      <vt:lpstr>Actiepunt 5: Hubs &amp; Metahub</vt:lpstr>
      <vt:lpstr>Actiepunt 5: Hubs &amp; Metahub</vt:lpstr>
      <vt:lpstr>Actiepunt 5: Hubs &amp; Metahub</vt:lpstr>
      <vt:lpstr>Actiepunt 5: Hubs &amp; Metahub</vt:lpstr>
      <vt:lpstr>Actiepunt 5: Hubs &amp; Metahub</vt:lpstr>
      <vt:lpstr>Actiepunt 5: Hubs &amp; Metahub</vt:lpstr>
      <vt:lpstr>Actiepunt 5: Hubs &amp; Metahub</vt:lpstr>
      <vt:lpstr>Actiepunt 5: Hubs &amp; Metahub</vt:lpstr>
      <vt:lpstr>Actiepunt 13: Standaarden &amp; terminologie</vt:lpstr>
      <vt:lpstr>Action 13 : Standaarden &amp; terminologie</vt:lpstr>
      <vt:lpstr>Action 15 : MyCareNet eAttest </vt:lpstr>
      <vt:lpstr>Action 17 : eHealthBox</vt:lpstr>
      <vt:lpstr>Action 17 : eHealthBox</vt:lpstr>
      <vt:lpstr>Utilisation des services web eHealthBox</vt:lpstr>
      <vt:lpstr>Actiepunt 19: Mobile health</vt:lpstr>
      <vt:lpstr>Mobile health applications validation piramid</vt:lpstr>
      <vt:lpstr>Actiepunt 19: Mobile health</vt:lpstr>
      <vt:lpstr>Actiepunt 19: Mobile health</vt:lpstr>
      <vt:lpstr>Eveneens in 2018… Andere projecten 2019</vt:lpstr>
      <vt:lpstr>Basisdiensten eHealth</vt:lpstr>
      <vt:lpstr>Service Level Agreement (SLA)</vt:lpstr>
      <vt:lpstr>Service Level Agreement (SLA)</vt:lpstr>
      <vt:lpstr>eHealth-certificaten</vt:lpstr>
      <vt:lpstr>Enregistrement des logiciels </vt:lpstr>
      <vt:lpstr>Enregistrement des logiciels </vt:lpstr>
      <vt:lpstr>Medattest</vt:lpstr>
      <vt:lpstr>Welcome Pack</vt:lpstr>
      <vt:lpstr>Welcome Pack</vt:lpstr>
      <vt:lpstr>Welcome Pack</vt:lpstr>
      <vt:lpstr>Welcome Pack</vt:lpstr>
      <vt:lpstr>RGPD</vt:lpstr>
      <vt:lpstr>Comité de Sécurité de l’Information</vt:lpstr>
      <vt:lpstr>Grafana </vt:lpstr>
      <vt:lpstr>Roadmap 3.0 (2019-2021)</vt:lpstr>
      <vt:lpstr>Points d'attention</vt:lpstr>
      <vt:lpstr>Points d'attention</vt:lpstr>
      <vt:lpstr>Lignes directrices</vt:lpstr>
      <vt:lpstr>Lignes directrices</vt:lpstr>
      <vt:lpstr>Onderscheid project-dienst-architectuur</vt:lpstr>
      <vt:lpstr>Verschillende types van projecten</vt:lpstr>
      <vt:lpstr>Gouvernance</vt:lpstr>
      <vt:lpstr>Clusters</vt:lpstr>
      <vt:lpstr>Clusters</vt:lpstr>
      <vt:lpstr>Cluster 0 - Fundamenten</vt:lpstr>
      <vt:lpstr>Cluster 0.1 - Informed Consent</vt:lpstr>
      <vt:lpstr>Cluster 0.1 - Informed Consent</vt:lpstr>
      <vt:lpstr>Cluster 0.1 - Informed Consent</vt:lpstr>
      <vt:lpstr>Cluster 0.2 - Toegangsmatrix, therapeutische, zorg- en andere relaties</vt:lpstr>
      <vt:lpstr>Cluster 0.2 - Toegangsmatrix, therapeutische, zorg- en andere relaties</vt:lpstr>
      <vt:lpstr>Cluster 0.2 - Toegangsmatrix, therapeutische, zorg- en andere relaties</vt:lpstr>
      <vt:lpstr>Cluster 0.2 - Toegangsmatrix, therapeutische, zorg- en andere relaties</vt:lpstr>
      <vt:lpstr>Cluster 0.3 – Gestion des utilisateurs &amp; des accès</vt:lpstr>
      <vt:lpstr>Cluster 0.3 – Gestion des utilisateurs &amp; des accès</vt:lpstr>
      <vt:lpstr>Cluster 0.4 - Regels voor ‘kluis van e-Gezondheid’ en taakverdeling tussen authentieke bronnen </vt:lpstr>
      <vt:lpstr>Cluster 0.4 - Regels voor ‘kluis van e-Gezondheid’ en taakverdeling tussen authentieke bronnen </vt:lpstr>
      <vt:lpstr>Cluster 0.5 - Technische standaarden </vt:lpstr>
      <vt:lpstr>Cluster 1 - Transversaal </vt:lpstr>
      <vt:lpstr>Cluster 2 - Ondersteuning </vt:lpstr>
      <vt:lpstr>Cluster 3 - Operational Excellence</vt:lpstr>
      <vt:lpstr>Cluster 3.1 – Architecture de base</vt:lpstr>
      <vt:lpstr>Cluster 3.2 - SLA’s &amp; Service Management</vt:lpstr>
      <vt:lpstr>Cluster 3.3 - Business continuity</vt:lpstr>
      <vt:lpstr>Cluster 3.3 - Business continuity</vt:lpstr>
      <vt:lpstr>Cluster 3.3 - Business continuity</vt:lpstr>
      <vt:lpstr>Cluster 3.4 - Documentation, helpdesk &amp; support</vt:lpstr>
      <vt:lpstr>Cluster 3.5 - Environnements de test: environnements, flux, processus, données</vt:lpstr>
      <vt:lpstr>Cluster 3.6 - Kwaliteit van gezondheidssoftware</vt:lpstr>
      <vt:lpstr>Cluster 3.6 - Kwaliteit van gezondheidssoftware</vt:lpstr>
      <vt:lpstr>Cluster 4 - Prestataires et établissements de soins</vt:lpstr>
      <vt:lpstr>Cluster 4 - Prestataires et établissements de soins</vt:lpstr>
      <vt:lpstr>Cluster 5 – Patient comme co-pilote</vt:lpstr>
      <vt:lpstr>Cluster 5.1 - Portail santé pour le patient</vt:lpstr>
      <vt:lpstr>Cluster 6 – eSanté &amp; Mutualités</vt:lpstr>
      <vt:lpstr>Organisation interne  Budget</vt:lpstr>
      <vt:lpstr>Organisation interne - Budget</vt:lpstr>
      <vt:lpstr>Organisation interne - Budget</vt:lpstr>
      <vt:lpstr>Conclusion: Projets MAJEURS 2019</vt:lpstr>
      <vt:lpstr>Conclusion / Projets majeurs</vt:lpstr>
      <vt:lpstr>Conclusion / Projets majeurs</vt:lpstr>
      <vt:lpstr>MERCI  a  tous ! Meilleurs voeux pour 2019</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Ann-Sophie Gewelt</dc:creator>
  <cp:lastModifiedBy>Ann-Sophie Gewelt (KSZ-BCSS)</cp:lastModifiedBy>
  <cp:revision>408</cp:revision>
  <cp:lastPrinted>2019-01-21T13:18:13Z</cp:lastPrinted>
  <dcterms:created xsi:type="dcterms:W3CDTF">2014-11-21T19:05:58Z</dcterms:created>
  <dcterms:modified xsi:type="dcterms:W3CDTF">2019-01-28T08:41:59Z</dcterms:modified>
</cp:coreProperties>
</file>