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114"/>
  </p:notesMasterIdLst>
  <p:sldIdLst>
    <p:sldId id="256" r:id="rId2"/>
    <p:sldId id="318" r:id="rId3"/>
    <p:sldId id="261" r:id="rId4"/>
    <p:sldId id="262" r:id="rId5"/>
    <p:sldId id="319" r:id="rId6"/>
    <p:sldId id="320" r:id="rId7"/>
    <p:sldId id="263" r:id="rId8"/>
    <p:sldId id="329" r:id="rId9"/>
    <p:sldId id="264" r:id="rId10"/>
    <p:sldId id="325" r:id="rId11"/>
    <p:sldId id="265" r:id="rId12"/>
    <p:sldId id="42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89" r:id="rId41"/>
    <p:sldId id="439" r:id="rId42"/>
    <p:sldId id="295" r:id="rId43"/>
    <p:sldId id="296" r:id="rId44"/>
    <p:sldId id="297" r:id="rId45"/>
    <p:sldId id="299" r:id="rId46"/>
    <p:sldId id="300" r:id="rId47"/>
    <p:sldId id="301" r:id="rId48"/>
    <p:sldId id="302" r:id="rId49"/>
    <p:sldId id="398" r:id="rId50"/>
    <p:sldId id="438" r:id="rId51"/>
    <p:sldId id="322" r:id="rId52"/>
    <p:sldId id="330" r:id="rId53"/>
    <p:sldId id="440" r:id="rId54"/>
    <p:sldId id="441" r:id="rId55"/>
    <p:sldId id="442" r:id="rId56"/>
    <p:sldId id="443" r:id="rId57"/>
    <p:sldId id="444" r:id="rId58"/>
    <p:sldId id="445" r:id="rId59"/>
    <p:sldId id="446" r:id="rId60"/>
    <p:sldId id="447" r:id="rId61"/>
    <p:sldId id="399"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303" r:id="rId75"/>
    <p:sldId id="304" r:id="rId76"/>
    <p:sldId id="323" r:id="rId77"/>
    <p:sldId id="305" r:id="rId78"/>
    <p:sldId id="306" r:id="rId79"/>
    <p:sldId id="307" r:id="rId80"/>
    <p:sldId id="308" r:id="rId81"/>
    <p:sldId id="358" r:id="rId82"/>
    <p:sldId id="359" r:id="rId83"/>
    <p:sldId id="360" r:id="rId84"/>
    <p:sldId id="309" r:id="rId85"/>
    <p:sldId id="333" r:id="rId86"/>
    <p:sldId id="310" r:id="rId87"/>
    <p:sldId id="311" r:id="rId88"/>
    <p:sldId id="312" r:id="rId89"/>
    <p:sldId id="313" r:id="rId90"/>
    <p:sldId id="335" r:id="rId91"/>
    <p:sldId id="314" r:id="rId92"/>
    <p:sldId id="332" r:id="rId93"/>
    <p:sldId id="315" r:id="rId94"/>
    <p:sldId id="336" r:id="rId95"/>
    <p:sldId id="316" r:id="rId96"/>
    <p:sldId id="317" r:id="rId97"/>
    <p:sldId id="427" r:id="rId98"/>
    <p:sldId id="428" r:id="rId99"/>
    <p:sldId id="429" r:id="rId100"/>
    <p:sldId id="430" r:id="rId101"/>
    <p:sldId id="431" r:id="rId102"/>
    <p:sldId id="432" r:id="rId103"/>
    <p:sldId id="433" r:id="rId104"/>
    <p:sldId id="434" r:id="rId105"/>
    <p:sldId id="435" r:id="rId106"/>
    <p:sldId id="436" r:id="rId107"/>
    <p:sldId id="437" r:id="rId108"/>
    <p:sldId id="400" r:id="rId109"/>
    <p:sldId id="423" r:id="rId110"/>
    <p:sldId id="426" r:id="rId111"/>
    <p:sldId id="393" r:id="rId112"/>
    <p:sldId id="258" r:id="rId1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23" d="100"/>
          <a:sy n="123" d="100"/>
        </p:scale>
        <p:origin x="1038" y="108"/>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831F47C3-1866-4A88-ACB0-70DD60A4F31D}" type="presOf" srcId="{7F94B6EE-E940-4BF8-9FCD-86835691750D}" destId="{C07D37A6-CB37-4202-957D-F7DC1E6B4179}" srcOrd="0" destOrd="4" presId="urn:microsoft.com/office/officeart/2005/8/layout/hList1"/>
    <dgm:cxn modelId="{2F2F26E2-5736-4E55-A7E7-B2F1CD397A69}" type="presOf" srcId="{8D5D99A5-F19B-49D4-8590-91CE5ECFFFC2}" destId="{E9700F79-E3C7-4DDC-921A-EAB47CBD965F}" srcOrd="0" destOrd="4" presId="urn:microsoft.com/office/officeart/2005/8/layout/hList1"/>
    <dgm:cxn modelId="{80871F92-9578-404C-8F9E-22E59124CE50}" type="presOf" srcId="{4BE8089C-AC18-465F-84F3-8EC2E87E75E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5"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A2CA01D8-D87F-472C-9586-0C00454CF4E1}" srcId="{9634512C-E61C-47E9-8316-17039CBEE0C6}" destId="{8D5D99A5-F19B-49D4-8590-91CE5ECFFFC2}" srcOrd="4" destOrd="0" parTransId="{1B456A15-A31F-44F0-A81B-3DEC063B81D4}" sibTransId="{6B932A0E-9D74-441D-A19C-D973B185DF85}"/>
    <dgm:cxn modelId="{784CBB87-4229-4EED-8443-0F500E2F31C6}" type="presOf" srcId="{F7B8BE3E-EC52-433F-8932-8278C3E01037}" destId="{E9700F79-E3C7-4DDC-921A-EAB47CBD965F}"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3C749E42-8BC2-4450-A07A-BF570F9C81CE}" srcId="{9634512C-E61C-47E9-8316-17039CBEE0C6}" destId="{ADEC2C73-3E26-4EE0-ABF8-609EE10494D8}" srcOrd="0" destOrd="0" parTransId="{2063D6DF-92FB-4336-A118-519FE498DEE9}" sibTransId="{81AFA94A-D6B5-4773-9356-912C1EE5DAFF}"/>
    <dgm:cxn modelId="{EC914EAA-75F9-4C97-B4EA-0D312B7ED137}" srcId="{E0675BF5-6A30-463F-BCCC-7325BA213CB0}" destId="{4BE8089C-AC18-465F-84F3-8EC2E87E75EE}" srcOrd="2" destOrd="0" parTransId="{DD3A12E5-EC70-4D68-8BEF-E0A835A07028}" sibTransId="{3177DAC6-4532-4A36-87D3-E263ECE016BF}"/>
    <dgm:cxn modelId="{9D17A848-6506-470F-95D7-2FC81AF4E6F0}" type="presOf" srcId="{E0675BF5-6A30-463F-BCCC-7325BA213CB0}" destId="{C17315EE-2492-4F67-BC27-8FA2B2624ACB}" srcOrd="0" destOrd="0"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5470E488-F8AA-478C-8C53-2207E2ED1E69}" type="presOf" srcId="{292F29B3-4064-4D5E-9237-16A687B3BCCC}" destId="{E9700F79-E3C7-4DDC-921A-EAB47CBD965F}" srcOrd="0" destOrd="5"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1E5995A-7341-4E00-90AD-97D3370FF523}" type="presOf" srcId="{AB8A3637-3684-44E5-9A10-5F4B5C36144B}" destId="{2B73E981-B842-4BEA-A2C0-509F6D978567}" srcOrd="0" destOrd="0" presId="urn:microsoft.com/office/officeart/2005/8/layout/hList1"/>
    <dgm:cxn modelId="{708F0BBA-6C9D-4724-BE54-2FB303615D04}" type="presOf" srcId="{A442147E-3FB5-406E-AD79-F4CEFEEF172C}" destId="{C07D37A6-CB37-4202-957D-F7DC1E6B4179}" srcOrd="0" destOrd="3" presId="urn:microsoft.com/office/officeart/2005/8/layout/hList1"/>
    <dgm:cxn modelId="{243C162F-3ADA-4716-95BE-52DA4D24B72F}" srcId="{E0675BF5-6A30-463F-BCCC-7325BA213CB0}" destId="{CC7299B2-00E7-43E0-A481-9C3CFBA49986}" srcOrd="1" destOrd="0" parTransId="{ED4F5C25-A6D2-440D-AC1C-436338EAA9F4}" sibTransId="{BA7077CF-0888-4328-B33C-231D2F8FEFC0}"/>
    <dgm:cxn modelId="{E06AB08C-B852-45A0-BD72-6A65970C4BF8}" type="presOf" srcId="{CC7299B2-00E7-43E0-A481-9C3CFBA49986}" destId="{C07D37A6-CB37-4202-957D-F7DC1E6B4179}" srcOrd="0" destOrd="1" presId="urn:microsoft.com/office/officeart/2005/8/layout/hList1"/>
    <dgm:cxn modelId="{6EF7E0E2-97C2-417E-B762-C33B8F0CDCB8}" type="presOf" srcId="{9634512C-E61C-47E9-8316-17039CBEE0C6}" destId="{41006EA0-1C35-4ADD-BA65-5F5F80C2EF6E}" srcOrd="0" destOrd="0" presId="urn:microsoft.com/office/officeart/2005/8/layout/hList1"/>
    <dgm:cxn modelId="{0AF24433-F009-47AB-9F19-EF746A8E9794}" type="presOf" srcId="{EB25E094-9C4C-4BCC-9A30-5E398003B320}" destId="{E9700F79-E3C7-4DDC-921A-EAB47CBD965F}" srcOrd="0" destOrd="3" presId="urn:microsoft.com/office/officeart/2005/8/layout/hList1"/>
    <dgm:cxn modelId="{CDC79735-8753-4219-8227-F68DD6C58097}" type="presOf" srcId="{ADEC2C73-3E26-4EE0-ABF8-609EE10494D8}" destId="{E9700F79-E3C7-4DDC-921A-EAB47CBD965F}"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18A42AEF-CAD0-4E2E-BB22-23C3AC088BB1}" type="presOf" srcId="{32A969B1-1F84-48C7-8423-8D352327BF04}" destId="{E9700F79-E3C7-4DDC-921A-EAB47CBD965F}" srcOrd="0" destOrd="1"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67B2AD01-CE5C-4F65-A1FD-C1D72824FF78}" type="presOf" srcId="{9EC295CC-6447-4F8A-ACF1-9777618B0F2D}" destId="{C07D37A6-CB37-4202-957D-F7DC1E6B4179}" srcOrd="0" destOrd="0" presId="urn:microsoft.com/office/officeart/2005/8/layout/hList1"/>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25-11-18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14</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66</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66</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67</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68</a:t>
            </a:fld>
            <a:endParaRPr lang="nl-BE"/>
          </a:p>
        </p:txBody>
      </p:sp>
    </p:spTree>
    <p:extLst>
      <p:ext uri="{BB962C8B-B14F-4D97-AF65-F5344CB8AC3E}">
        <p14:creationId xmlns:p14="http://schemas.microsoft.com/office/powerpoint/2010/main" val="423415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69</a:t>
            </a:fld>
            <a:endParaRPr lang="nl-BE"/>
          </a:p>
        </p:txBody>
      </p:sp>
    </p:spTree>
    <p:extLst>
      <p:ext uri="{BB962C8B-B14F-4D97-AF65-F5344CB8AC3E}">
        <p14:creationId xmlns:p14="http://schemas.microsoft.com/office/powerpoint/2010/main" val="174190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5444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102</a:t>
            </a:fld>
            <a:endParaRPr lang="en-US"/>
          </a:p>
        </p:txBody>
      </p:sp>
    </p:spTree>
    <p:extLst>
      <p:ext uri="{BB962C8B-B14F-4D97-AF65-F5344CB8AC3E}">
        <p14:creationId xmlns:p14="http://schemas.microsoft.com/office/powerpoint/2010/main" val="46733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‹nr.›</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‹nr.›</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nl-BE" smtClean="0"/>
              <a:t>24/11/2018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‹nr.›</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35330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9"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Arial" panose="020B0604020202020204" pitchFamily="34" charset="0"/>
              <a:buChar char="−"/>
              <a:defRPr sz="2000"/>
            </a:lvl2pPr>
            <a:lvl3pPr>
              <a:defRPr sz="2000"/>
            </a:lvl3pPr>
            <a:lvl4pPr marL="1600200" indent="-228600">
              <a:buFont typeface="Arial" panose="020B0604020202020204" pitchFamily="34" charset="0"/>
              <a:buChar char="−"/>
              <a:defRPr sz="2000"/>
            </a:lvl4pPr>
            <a:lvl5pPr>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10" name="Slide Number Placeholder 5"/>
          <p:cNvSpPr>
            <a:spLocks noGrp="1"/>
          </p:cNvSpPr>
          <p:nvPr>
            <p:ph type="sldNum" sz="quarter" idx="10"/>
          </p:nvPr>
        </p:nvSpPr>
        <p:spPr>
          <a:xfrm>
            <a:off x="8343900" y="6489700"/>
            <a:ext cx="750888" cy="365125"/>
          </a:xfrm>
        </p:spPr>
        <p:txBody>
          <a:bodyPr/>
          <a:lstStyle>
            <a:lvl1pPr>
              <a:defRPr/>
            </a:lvl1pPr>
          </a:lstStyle>
          <a:p>
            <a:pPr>
              <a:defRPr/>
            </a:pPr>
            <a:fld id="{7A7F1E79-8225-48A0-95BD-5254C3720E2D}" type="slidenum">
              <a:rPr lang="en-GB"/>
              <a:pPr>
                <a:defRPr/>
              </a:pPr>
              <a:t>‹nr.›</a:t>
            </a:fld>
            <a:endParaRPr lang="en-GB" dirty="0"/>
          </a:p>
        </p:txBody>
      </p:sp>
      <p:sp>
        <p:nvSpPr>
          <p:cNvPr id="11" name="Date Placeholder 1"/>
          <p:cNvSpPr>
            <a:spLocks noGrp="1"/>
          </p:cNvSpPr>
          <p:nvPr>
            <p:ph type="dt" sz="half" idx="11"/>
          </p:nvPr>
        </p:nvSpPr>
        <p:spPr>
          <a:xfrm>
            <a:off x="395536" y="6406020"/>
            <a:ext cx="2133600" cy="365125"/>
          </a:xfrm>
          <a:prstGeom prst="rect">
            <a:avLst/>
          </a:prstGeom>
        </p:spPr>
        <p:txBody>
          <a:bodyPr/>
          <a:lstStyle>
            <a:lvl1pPr fontAlgn="auto">
              <a:spcBef>
                <a:spcPts val="0"/>
              </a:spcBef>
              <a:spcAft>
                <a:spcPts val="0"/>
              </a:spcAft>
              <a:defRPr sz="1000">
                <a:latin typeface="+mn-lt"/>
                <a:cs typeface="+mn-cs"/>
              </a:defRPr>
            </a:lvl1pPr>
          </a:lstStyle>
          <a:p>
            <a:pPr>
              <a:defRPr/>
            </a:pPr>
            <a:r>
              <a:rPr lang="nl-BE" smtClean="0"/>
              <a:t>24/11/2018</a:t>
            </a:r>
            <a:endParaRPr lang="en-GB" dirty="0"/>
          </a:p>
        </p:txBody>
      </p:sp>
    </p:spTree>
    <p:extLst>
      <p:ext uri="{BB962C8B-B14F-4D97-AF65-F5344CB8AC3E}">
        <p14:creationId xmlns:p14="http://schemas.microsoft.com/office/powerpoint/2010/main" val="168480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24/11/2018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4" r:id="rId6"/>
    <p:sldLayoutId id="2147483685" r:id="rId7"/>
    <p:sldLayoutId id="2147483686" r:id="rId8"/>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www.gegevensbeschermingsautoriteit.be/evaluatiemodel-voor-de-beveiliging-van-de-clouddiensten"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rankrobben.be/documents/infotheque/regulation-on-data-protec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egevensbeschermingsautoriteit.b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ksz-bcss.fgov.be/nl/veiligheid-en-privacy/general-data-protection-regula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frankrobben.be/wp-content/uploads/2018/03/20180315.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of AVG </a:t>
            </a:r>
            <a:r>
              <a:rPr lang="en-US" sz="4400" dirty="0" err="1" smtClean="0"/>
              <a:t>en</a:t>
            </a:r>
            <a:r>
              <a:rPr lang="en-US" sz="4400" dirty="0" smtClean="0"/>
              <a:t> </a:t>
            </a:r>
            <a:r>
              <a:rPr lang="en-US" sz="4400" dirty="0" err="1" smtClean="0"/>
              <a:t>tandartsen</a:t>
            </a:r>
            <a:r>
              <a:rPr lang="en-US" sz="4400" dirty="0" smtClean="0"/>
              <a:t>:</a:t>
            </a:r>
            <a:br>
              <a:rPr lang="en-US" sz="4400" dirty="0" smtClean="0"/>
            </a:br>
            <a:r>
              <a:rPr lang="en-US" sz="4400" dirty="0" smtClean="0"/>
              <a:t>wat </a:t>
            </a:r>
            <a:r>
              <a:rPr lang="en-US" sz="4400" dirty="0" err="1" smtClean="0"/>
              <a:t>moet</a:t>
            </a:r>
            <a:r>
              <a:rPr lang="en-US" sz="4400" dirty="0" smtClean="0"/>
              <a:t> </a:t>
            </a:r>
            <a:r>
              <a:rPr lang="en-US" sz="4400" dirty="0" err="1" smtClean="0"/>
              <a:t>er</a:t>
            </a:r>
            <a:r>
              <a:rPr lang="en-US" sz="4400" dirty="0" smtClean="0"/>
              <a:t> </a:t>
            </a:r>
            <a:r>
              <a:rPr lang="en-US" sz="4400" dirty="0" err="1" smtClean="0"/>
              <a:t>gebeuren</a:t>
            </a:r>
            <a:r>
              <a:rPr lang="en-US" sz="4400" dirty="0" smtClean="0"/>
              <a:t> ?</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33030378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graphicFrame>
        <p:nvGraphicFramePr>
          <p:cNvPr id="6" name="Diagram 5"/>
          <p:cNvGraphicFramePr/>
          <p:nvPr>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100</a:t>
            </a:fld>
            <a:endParaRPr lang="fr-BE" dirty="0"/>
          </a:p>
        </p:txBody>
      </p:sp>
    </p:spTree>
    <p:extLst>
      <p:ext uri="{BB962C8B-B14F-4D97-AF65-F5344CB8AC3E}">
        <p14:creationId xmlns:p14="http://schemas.microsoft.com/office/powerpoint/2010/main" val="1998368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
        <p:nvSpPr>
          <p:cNvPr id="5" name="Date Placeholder 4"/>
          <p:cNvSpPr>
            <a:spLocks noGrp="1"/>
          </p:cNvSpPr>
          <p:nvPr>
            <p:ph type="dt" sz="half" idx="2"/>
          </p:nvPr>
        </p:nvSpPr>
        <p:spPr/>
        <p:txBody>
          <a:bodyPr/>
          <a:lstStyle/>
          <a:p>
            <a:r>
              <a:rPr lang="nl-BE" smtClean="0"/>
              <a:t>24/11/2018</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101</a:t>
            </a:fld>
            <a:endParaRPr lang="fr-BE" dirty="0"/>
          </a:p>
        </p:txBody>
      </p:sp>
    </p:spTree>
    <p:extLst>
      <p:ext uri="{BB962C8B-B14F-4D97-AF65-F5344CB8AC3E}">
        <p14:creationId xmlns:p14="http://schemas.microsoft.com/office/powerpoint/2010/main" val="26182168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5" name="Date Placeholder 4"/>
          <p:cNvSpPr>
            <a:spLocks noGrp="1"/>
          </p:cNvSpPr>
          <p:nvPr>
            <p:ph type="dt" sz="half" idx="2"/>
          </p:nvPr>
        </p:nvSpPr>
        <p:spPr/>
        <p:txBody>
          <a:bodyPr/>
          <a:lstStyle/>
          <a:p>
            <a:r>
              <a:rPr lang="nl-BE" smtClean="0"/>
              <a:t>24/11/2018</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102</a:t>
            </a:fld>
            <a:endParaRPr lang="fr-BE" dirty="0"/>
          </a:p>
        </p:txBody>
      </p:sp>
    </p:spTree>
    <p:extLst>
      <p:ext uri="{BB962C8B-B14F-4D97-AF65-F5344CB8AC3E}">
        <p14:creationId xmlns:p14="http://schemas.microsoft.com/office/powerpoint/2010/main" val="31260796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103</a:t>
            </a:fld>
            <a:endParaRPr lang="fr-BE" dirty="0"/>
          </a:p>
        </p:txBody>
      </p:sp>
    </p:spTree>
    <p:extLst>
      <p:ext uri="{BB962C8B-B14F-4D97-AF65-F5344CB8AC3E}">
        <p14:creationId xmlns:p14="http://schemas.microsoft.com/office/powerpoint/2010/main" val="8451337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graphicFrame>
        <p:nvGraphicFramePr>
          <p:cNvPr id="6" name="Content Placeholder 7"/>
          <p:cNvGraphicFramePr>
            <a:graphicFrameLocks/>
          </p:cNvGraphicFramePr>
          <p:nvPr>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10"/>
          </p:nvPr>
        </p:nvSpPr>
        <p:spPr/>
        <p:txBody>
          <a:bodyPr/>
          <a:lstStyle/>
          <a:p>
            <a:r>
              <a:rPr lang="nl-BE" smtClean="0"/>
              <a:t>24/11/2018</a:t>
            </a:r>
            <a:endParaRPr lang="nl-BE" dirty="0"/>
          </a:p>
        </p:txBody>
      </p:sp>
      <p:sp>
        <p:nvSpPr>
          <p:cNvPr id="9" name="Slide Number Placeholder 8"/>
          <p:cNvSpPr>
            <a:spLocks noGrp="1"/>
          </p:cNvSpPr>
          <p:nvPr>
            <p:ph type="sldNum" sz="quarter" idx="12"/>
          </p:nvPr>
        </p:nvSpPr>
        <p:spPr/>
        <p:txBody>
          <a:bodyPr/>
          <a:lstStyle/>
          <a:p>
            <a:fld id="{13B540AB-6939-4937-A918-1D15FF1C7CE3}" type="slidenum">
              <a:rPr lang="nl-BE" smtClean="0"/>
              <a:pPr/>
              <a:t>104</a:t>
            </a:fld>
            <a:endParaRPr lang="nl-BE" dirty="0"/>
          </a:p>
        </p:txBody>
      </p:sp>
    </p:spTree>
    <p:extLst>
      <p:ext uri="{BB962C8B-B14F-4D97-AF65-F5344CB8AC3E}">
        <p14:creationId xmlns:p14="http://schemas.microsoft.com/office/powerpoint/2010/main" val="42227981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105</a:t>
            </a:fld>
            <a:endParaRPr lang="fr-BE" dirty="0"/>
          </a:p>
        </p:txBody>
      </p:sp>
    </p:spTree>
    <p:extLst>
      <p:ext uri="{BB962C8B-B14F-4D97-AF65-F5344CB8AC3E}">
        <p14:creationId xmlns:p14="http://schemas.microsoft.com/office/powerpoint/2010/main" val="24796424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www.gegevensbeschermingsautoriteit.be/evaluatiemodel-voor-de-beveiliging-van-de-clouddiensten</a:t>
            </a:r>
            <a:endParaRPr lang="fr-BE" sz="1400" dirty="0" smtClean="0"/>
          </a:p>
        </p:txBody>
      </p:sp>
      <p:sp>
        <p:nvSpPr>
          <p:cNvPr id="5" name="Date Placeholder 4"/>
          <p:cNvSpPr>
            <a:spLocks noGrp="1"/>
          </p:cNvSpPr>
          <p:nvPr>
            <p:ph type="dt" sz="half" idx="2"/>
          </p:nvPr>
        </p:nvSpPr>
        <p:spPr/>
        <p:txBody>
          <a:bodyPr/>
          <a:lstStyle/>
          <a:p>
            <a:r>
              <a:rPr lang="nl-BE" smtClean="0"/>
              <a:t>24/11/2018</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106</a:t>
            </a:fld>
            <a:endParaRPr lang="fr-BE" dirty="0"/>
          </a:p>
        </p:txBody>
      </p:sp>
    </p:spTree>
    <p:extLst>
      <p:ext uri="{BB962C8B-B14F-4D97-AF65-F5344CB8AC3E}">
        <p14:creationId xmlns:p14="http://schemas.microsoft.com/office/powerpoint/2010/main" val="24653453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107</a:t>
            </a:fld>
            <a:endParaRPr lang="fr-BE" dirty="0"/>
          </a:p>
        </p:txBody>
      </p:sp>
    </p:spTree>
    <p:extLst>
      <p:ext uri="{BB962C8B-B14F-4D97-AF65-F5344CB8AC3E}">
        <p14:creationId xmlns:p14="http://schemas.microsoft.com/office/powerpoint/2010/main" val="2107382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a:t>
            </a:r>
            <a:r>
              <a:rPr lang="nl-BE" dirty="0"/>
              <a:t>g</a:t>
            </a:r>
            <a:r>
              <a:rPr lang="nl-BE" dirty="0" smtClean="0"/>
              <a:t>estelde vragen</a:t>
            </a:r>
            <a:endParaRPr lang="fr-BE" dirty="0"/>
          </a:p>
        </p:txBody>
      </p:sp>
      <p:sp>
        <p:nvSpPr>
          <p:cNvPr id="3" name="Content Placeholder 2"/>
          <p:cNvSpPr>
            <a:spLocks noGrp="1"/>
          </p:cNvSpPr>
          <p:nvPr>
            <p:ph idx="1"/>
          </p:nvPr>
        </p:nvSpPr>
        <p:spPr/>
        <p:txBody>
          <a:bodyPr>
            <a:normAutofit lnSpcReduction="10000"/>
          </a:bodyPr>
          <a:lstStyle/>
          <a:p>
            <a:r>
              <a:rPr lang="nl-BE" altLang="nl-BE" dirty="0" smtClean="0"/>
              <a:t>moet </a:t>
            </a:r>
            <a:r>
              <a:rPr lang="nl-BE" altLang="nl-BE" dirty="0"/>
              <a:t>een </a:t>
            </a:r>
            <a:r>
              <a:rPr lang="nl-BE" altLang="nl-BE" dirty="0" smtClean="0"/>
              <a:t>kleine praktijk </a:t>
            </a:r>
            <a:r>
              <a:rPr lang="nl-BE" altLang="nl-BE" dirty="0"/>
              <a:t>iets aanpassen in functie van </a:t>
            </a:r>
            <a:r>
              <a:rPr lang="nl-BE" altLang="nl-BE" dirty="0" smtClean="0"/>
              <a:t>GDPR ? wat </a:t>
            </a:r>
            <a:r>
              <a:rPr lang="nl-BE" altLang="nl-BE" dirty="0"/>
              <a:t>zeker </a:t>
            </a:r>
            <a:r>
              <a:rPr lang="nl-BE" altLang="nl-BE" dirty="0" smtClean="0"/>
              <a:t>wel ? register verplicht ? DPO verplicht ?</a:t>
            </a:r>
          </a:p>
          <a:p>
            <a:pPr lvl="1"/>
            <a:r>
              <a:rPr lang="nl-BE" altLang="nl-BE" dirty="0" smtClean="0"/>
              <a:t>ja, ook kleine praktijk moet GDPR naleven</a:t>
            </a:r>
          </a:p>
          <a:p>
            <a:pPr lvl="1"/>
            <a:r>
              <a:rPr lang="nl-BE" altLang="nl-BE" dirty="0" smtClean="0"/>
              <a:t>wel register van verwerkingsactiviteiten, geen DPO</a:t>
            </a:r>
            <a:endParaRPr lang="nl-BE" altLang="nl-BE" dirty="0"/>
          </a:p>
          <a:p>
            <a:pPr lvl="0"/>
            <a:r>
              <a:rPr lang="nl-BE" dirty="0" err="1" smtClean="0"/>
              <a:t>dossierstukkken</a:t>
            </a:r>
            <a:r>
              <a:rPr lang="nl-BE" dirty="0" smtClean="0"/>
              <a:t> </a:t>
            </a:r>
            <a:r>
              <a:rPr lang="nl-BE" dirty="0"/>
              <a:t>met informatie </a:t>
            </a:r>
            <a:r>
              <a:rPr lang="nl-BE" dirty="0" smtClean="0"/>
              <a:t>(</a:t>
            </a:r>
            <a:r>
              <a:rPr lang="nl-BE" dirty="0" err="1" smtClean="0"/>
              <a:t>bvb</a:t>
            </a:r>
            <a:r>
              <a:rPr lang="nl-BE" dirty="0"/>
              <a:t>. </a:t>
            </a:r>
            <a:r>
              <a:rPr lang="nl-BE" dirty="0" smtClean="0"/>
              <a:t>verwijzing </a:t>
            </a:r>
            <a:r>
              <a:rPr lang="nl-BE" dirty="0"/>
              <a:t>arts, verslag arts, </a:t>
            </a:r>
            <a:r>
              <a:rPr lang="nl-BE" dirty="0" err="1" smtClean="0"/>
              <a:t>RX’en</a:t>
            </a:r>
            <a:r>
              <a:rPr lang="nl-BE" dirty="0" smtClean="0"/>
              <a:t>): hoe registreren ?</a:t>
            </a:r>
            <a:endParaRPr lang="fr-BE" dirty="0"/>
          </a:p>
          <a:p>
            <a:pPr lvl="0"/>
            <a:r>
              <a:rPr lang="nl-BE" dirty="0"/>
              <a:t>b</a:t>
            </a:r>
            <a:r>
              <a:rPr lang="nl-BE" dirty="0" smtClean="0"/>
              <a:t>eroepsgeheim </a:t>
            </a:r>
            <a:r>
              <a:rPr lang="nl-BE" dirty="0" err="1"/>
              <a:t>vs</a:t>
            </a:r>
            <a:r>
              <a:rPr lang="nl-BE" dirty="0"/>
              <a:t> rechten </a:t>
            </a:r>
            <a:r>
              <a:rPr lang="nl-BE" dirty="0" smtClean="0"/>
              <a:t>betrokkenen</a:t>
            </a:r>
          </a:p>
          <a:p>
            <a:pPr lvl="1"/>
            <a:r>
              <a:rPr lang="nl-BE" altLang="nl-BE" dirty="0" smtClean="0"/>
              <a:t>beroepsgeheim </a:t>
            </a:r>
            <a:r>
              <a:rPr lang="nl-BE" altLang="nl-BE" dirty="0"/>
              <a:t>gaat voor op de rechten van de betrokkenen want het gaat om specifieke (lex specialis) </a:t>
            </a:r>
            <a:r>
              <a:rPr lang="nl-BE" altLang="nl-BE" dirty="0" smtClean="0"/>
              <a:t>verplichtingen</a:t>
            </a:r>
          </a:p>
          <a:p>
            <a:pPr lvl="1"/>
            <a:r>
              <a:rPr lang="nl-BE" altLang="nl-BE" dirty="0"/>
              <a:t>w</a:t>
            </a:r>
            <a:r>
              <a:rPr lang="nl-BE" altLang="nl-BE" dirty="0" smtClean="0"/>
              <a:t>aar </a:t>
            </a:r>
            <a:r>
              <a:rPr lang="nl-BE" altLang="nl-BE" dirty="0"/>
              <a:t>mogelijk moeten beiden toegepast </a:t>
            </a:r>
            <a:r>
              <a:rPr lang="nl-BE" altLang="nl-BE" dirty="0" smtClean="0"/>
              <a:t>worden</a:t>
            </a:r>
          </a:p>
          <a:p>
            <a:pPr lvl="1"/>
            <a:r>
              <a:rPr lang="nl-BE" altLang="nl-BE" dirty="0" smtClean="0"/>
              <a:t>beroepsgeheim </a:t>
            </a:r>
            <a:r>
              <a:rPr lang="nl-BE" altLang="nl-BE" dirty="0"/>
              <a:t>kan niet ingeroepen worden tegenover de </a:t>
            </a:r>
            <a:r>
              <a:rPr lang="nl-BE" altLang="nl-BE" dirty="0" smtClean="0"/>
              <a:t>patiënt</a:t>
            </a:r>
          </a:p>
          <a:p>
            <a:pPr lvl="1"/>
            <a:r>
              <a:rPr lang="nl-BE" altLang="nl-BE" dirty="0" smtClean="0"/>
              <a:t>mag </a:t>
            </a:r>
            <a:r>
              <a:rPr lang="nl-BE" altLang="nl-BE" dirty="0"/>
              <a:t>niet misbruikt worden om verplichtingen te negeren</a:t>
            </a:r>
            <a:endParaRPr lang="fr-BE" dirty="0"/>
          </a:p>
          <a:p>
            <a:pPr lvl="0"/>
            <a:r>
              <a:rPr lang="nl-BE" dirty="0"/>
              <a:t>d</a:t>
            </a:r>
            <a:r>
              <a:rPr lang="nl-BE" dirty="0" smtClean="0"/>
              <a:t>ossierelementen </a:t>
            </a:r>
            <a:r>
              <a:rPr lang="nl-BE" dirty="0"/>
              <a:t>verplicht bij te houden voor </a:t>
            </a:r>
            <a:r>
              <a:rPr lang="nl-BE" dirty="0" err="1"/>
              <a:t>officiele</a:t>
            </a:r>
            <a:r>
              <a:rPr lang="nl-BE" dirty="0"/>
              <a:t> instanties </a:t>
            </a:r>
            <a:r>
              <a:rPr lang="nl-BE" dirty="0" err="1"/>
              <a:t>vs</a:t>
            </a:r>
            <a:r>
              <a:rPr lang="nl-BE" dirty="0"/>
              <a:t> recht om gewist te worden </a:t>
            </a:r>
            <a:r>
              <a:rPr lang="nl-BE" dirty="0" smtClean="0"/>
              <a:t>?</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108</a:t>
            </a:fld>
            <a:endParaRPr lang="fr-BE" dirty="0"/>
          </a:p>
        </p:txBody>
      </p:sp>
    </p:spTree>
    <p:extLst>
      <p:ext uri="{BB962C8B-B14F-4D97-AF65-F5344CB8AC3E}">
        <p14:creationId xmlns:p14="http://schemas.microsoft.com/office/powerpoint/2010/main" val="39819873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gestelde vragen</a:t>
            </a:r>
            <a:endParaRPr lang="fr-BE" dirty="0"/>
          </a:p>
        </p:txBody>
      </p:sp>
      <p:sp>
        <p:nvSpPr>
          <p:cNvPr id="3" name="Content Placeholder 2"/>
          <p:cNvSpPr>
            <a:spLocks noGrp="1"/>
          </p:cNvSpPr>
          <p:nvPr>
            <p:ph idx="1"/>
          </p:nvPr>
        </p:nvSpPr>
        <p:spPr/>
        <p:txBody>
          <a:bodyPr>
            <a:normAutofit lnSpcReduction="10000"/>
          </a:bodyPr>
          <a:lstStyle/>
          <a:p>
            <a:pPr lvl="0"/>
            <a:r>
              <a:rPr lang="nl-BE" dirty="0"/>
              <a:t>hoe bestaande database met contactgegevens, waaronder die van actieve patiënten, regulariseren ?</a:t>
            </a:r>
          </a:p>
          <a:p>
            <a:pPr lvl="1"/>
            <a:r>
              <a:rPr lang="nl-BE" dirty="0"/>
              <a:t>opnemen in het register van de verwerkingsactiviteiten</a:t>
            </a:r>
          </a:p>
          <a:p>
            <a:pPr lvl="1"/>
            <a:r>
              <a:rPr lang="nl-BE" dirty="0"/>
              <a:t>is volstrekt legitiem en behoeft géén </a:t>
            </a:r>
            <a:r>
              <a:rPr lang="nl-BE" dirty="0" err="1"/>
              <a:t>regularisering</a:t>
            </a:r>
            <a:endParaRPr lang="nl-BE" dirty="0"/>
          </a:p>
          <a:p>
            <a:pPr lvl="1"/>
            <a:r>
              <a:rPr lang="nl-BE" dirty="0"/>
              <a:t>zo nodig opkuisen als onderdeel van de policy of </a:t>
            </a:r>
            <a:r>
              <a:rPr lang="nl-BE" dirty="0" smtClean="0"/>
              <a:t>gedragscode</a:t>
            </a:r>
          </a:p>
          <a:p>
            <a:pPr lvl="0"/>
            <a:r>
              <a:rPr lang="nl-BE" dirty="0" smtClean="0"/>
              <a:t>nieuwjaarswens</a:t>
            </a:r>
            <a:r>
              <a:rPr lang="nl-BE" dirty="0"/>
              <a:t>, verhuisverwittiging, … aan contacten in dossiers: mag dat ?</a:t>
            </a:r>
            <a:endParaRPr lang="fr-BE" dirty="0"/>
          </a:p>
          <a:p>
            <a:pPr lvl="0"/>
            <a:r>
              <a:rPr lang="nl-BE" dirty="0"/>
              <a:t>beperken toegang tot dossiers in database of enkel registreren wie toegang nam ?</a:t>
            </a:r>
            <a:endParaRPr lang="fr-BE" dirty="0"/>
          </a:p>
          <a:p>
            <a:pPr lvl="0"/>
            <a:r>
              <a:rPr lang="nl-BE" dirty="0" smtClean="0"/>
              <a:t>gegevens van ex-patiënten </a:t>
            </a:r>
            <a:r>
              <a:rPr lang="nl-BE" dirty="0"/>
              <a:t>wissen ?</a:t>
            </a:r>
            <a:endParaRPr lang="fr-BE" dirty="0"/>
          </a:p>
          <a:p>
            <a:pPr lvl="0"/>
            <a:r>
              <a:rPr lang="nl-BE" dirty="0"/>
              <a:t>verplichtingen anders voor praktijken die nog dossiers behandelen zonder software ?</a:t>
            </a:r>
            <a:endParaRPr lang="fr-BE" dirty="0"/>
          </a:p>
          <a:p>
            <a:pPr lvl="0"/>
            <a:r>
              <a:rPr lang="nl-BE" dirty="0"/>
              <a:t>patiënt verandert van tandarts: recht om gewist te worden en of dossier over te dragen </a:t>
            </a:r>
            <a:r>
              <a:rPr lang="nl-BE" dirty="0" smtClean="0"/>
              <a:t>?</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109</a:t>
            </a:fld>
            <a:endParaRPr lang="fr-BE" dirty="0"/>
          </a:p>
        </p:txBody>
      </p:sp>
    </p:spTree>
    <p:extLst>
      <p:ext uri="{BB962C8B-B14F-4D97-AF65-F5344CB8AC3E}">
        <p14:creationId xmlns:p14="http://schemas.microsoft.com/office/powerpoint/2010/main" val="280225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13 jaar: toestemming van ouder of voogd</a:t>
            </a:r>
          </a:p>
          <a:p>
            <a:endParaRPr lang="nl-BE" noProof="0" dirty="0">
              <a:sym typeface="Arial" charset="0"/>
            </a:endParaRPr>
          </a:p>
        </p:txBody>
      </p:sp>
      <p:sp>
        <p:nvSpPr>
          <p:cNvPr id="4" name="Date Placeholder 3"/>
          <p:cNvSpPr>
            <a:spLocks noGrp="1"/>
          </p:cNvSpPr>
          <p:nvPr>
            <p:ph type="dt" sz="half" idx="2"/>
          </p:nvPr>
        </p:nvSpPr>
        <p:spPr/>
        <p:txBody>
          <a:bodyPr/>
          <a:lstStyle/>
          <a:p>
            <a:r>
              <a:rPr lang="nl-BE" smtClean="0"/>
              <a:t>24/11/2018</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11</a:t>
            </a:fld>
            <a:endParaRPr lang="fr-BE" dirty="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risicoanalyse: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110</a:t>
            </a:fld>
            <a:endParaRPr lang="fr-BE" dirty="0"/>
          </a:p>
        </p:txBody>
      </p:sp>
    </p:spTree>
    <p:extLst>
      <p:ext uri="{BB962C8B-B14F-4D97-AF65-F5344CB8AC3E}">
        <p14:creationId xmlns:p14="http://schemas.microsoft.com/office/powerpoint/2010/main" val="17190842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 concreet voor tandartsen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nakijken contracten met softwareleveranciers</a:t>
            </a:r>
          </a:p>
          <a:p>
            <a:r>
              <a:rPr lang="nl-BE" dirty="0" smtClean="0"/>
              <a:t>gebruik van diensten van eHealth-platform voor veilige gegevensuitwisseling</a:t>
            </a:r>
          </a:p>
          <a:p>
            <a:r>
              <a:rPr lang="nl-BE" dirty="0" smtClean="0"/>
              <a:t>respect van machtigingen van informatieveiligheidscomité</a:t>
            </a:r>
            <a:r>
              <a:rPr lang="nl-BE" dirty="0"/>
              <a:t>, voorheen sectoraal comité gezondheid</a:t>
            </a:r>
            <a:endParaRPr lang="nl-BE" dirty="0" smtClean="0"/>
          </a:p>
          <a:p>
            <a:r>
              <a:rPr lang="nl-BE" dirty="0" smtClean="0"/>
              <a:t>procedure bij incidenten</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111</a:t>
            </a:fld>
            <a:endParaRPr lang="fr-BE" dirty="0"/>
          </a:p>
        </p:txBody>
      </p:sp>
    </p:spTree>
    <p:extLst>
      <p:ext uri="{BB962C8B-B14F-4D97-AF65-F5344CB8AC3E}">
        <p14:creationId xmlns:p14="http://schemas.microsoft.com/office/powerpoint/2010/main" val="20888995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112</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12</a:t>
            </a:fld>
            <a:endParaRPr lang="fr-BE" dirty="0"/>
          </a:p>
        </p:txBody>
      </p:sp>
    </p:spTree>
    <p:extLst>
      <p:ext uri="{BB962C8B-B14F-4D97-AF65-F5344CB8AC3E}">
        <p14:creationId xmlns:p14="http://schemas.microsoft.com/office/powerpoint/2010/main" val="220232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13</a:t>
            </a:fld>
            <a:endParaRPr lang="fr-BE" dirty="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14</a:t>
            </a:fld>
            <a:endParaRPr lang="fr-BE" dirty="0"/>
          </a:p>
        </p:txBody>
      </p:sp>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4" name="Date Placeholder 3"/>
          <p:cNvSpPr>
            <a:spLocks noGrp="1"/>
          </p:cNvSpPr>
          <p:nvPr>
            <p:ph type="dt" sz="half" idx="2"/>
          </p:nvPr>
        </p:nvSpPr>
        <p:spPr/>
        <p:txBody>
          <a:bodyPr/>
          <a:lstStyle/>
          <a:p>
            <a:r>
              <a:rPr lang="nl-BE" smtClean="0"/>
              <a:t>24/11/2018</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15</a:t>
            </a:fld>
            <a:endParaRPr lang="fr-BE" dirty="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16</a:t>
            </a:fld>
            <a:endParaRPr lang="fr-BE"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dirty="0" smtClean="0"/>
              <a:t>Privacy </a:t>
            </a:r>
            <a:r>
              <a:rPr lang="nl-BE" noProof="0" dirty="0" err="1" smtClean="0"/>
              <a:t>by</a:t>
            </a:r>
            <a:r>
              <a:rPr lang="nl-BE" noProof="0" dirty="0" smtClean="0"/>
              <a:t> design</a:t>
            </a:r>
            <a:endParaRPr lang="nl-BE" altLang="en-US" noProof="0" dirty="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5" name="Date Placeholder 4"/>
          <p:cNvSpPr>
            <a:spLocks noGrp="1"/>
          </p:cNvSpPr>
          <p:nvPr>
            <p:ph type="dt" sz="half" idx="2"/>
          </p:nvPr>
        </p:nvSpPr>
        <p:spPr/>
        <p:txBody>
          <a:bodyPr/>
          <a:lstStyle/>
          <a:p>
            <a:r>
              <a:rPr lang="nl-BE" smtClean="0"/>
              <a:t>24/11/2018</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17</a:t>
            </a:fld>
            <a:endParaRPr lang="fr-BE" dirty="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Privacy </a:t>
            </a:r>
            <a:r>
              <a:rPr lang="nl-BE" noProof="0" dirty="0" err="1" smtClean="0"/>
              <a:t>by</a:t>
            </a:r>
            <a:r>
              <a:rPr lang="nl-BE" noProof="0" dirty="0" smtClean="0"/>
              <a:t> default</a:t>
            </a:r>
            <a:endParaRPr lang="nl-BE" noProof="0" dirty="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18</a:t>
            </a:fld>
            <a:endParaRPr lang="fr-BE"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verwerkingsverantwoordelijke om beveiligingskenmerken te creëren en te verbeteren</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19</a:t>
            </a:fld>
            <a:endParaRPr lang="fr-BE"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aanpassingen van Belgische regelgeving</a:t>
            </a:r>
          </a:p>
          <a:p>
            <a:r>
              <a:rPr lang="nl-BE" dirty="0"/>
              <a:t>voorstel van actieplan</a:t>
            </a:r>
          </a:p>
          <a:p>
            <a:r>
              <a:rPr lang="nl-BE" dirty="0" smtClean="0"/>
              <a:t>antwoord </a:t>
            </a:r>
            <a:r>
              <a:rPr lang="nl-BE" dirty="0"/>
              <a:t>op gestelde vragen</a:t>
            </a:r>
          </a:p>
          <a:p>
            <a:r>
              <a:rPr lang="nl-BE" noProof="0" dirty="0" smtClean="0"/>
              <a:t>besluit</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a:t>
            </a:fld>
            <a:endParaRPr lang="fr-BE" dirty="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20</a:t>
            </a:fld>
            <a:endParaRPr lang="fr-BE"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21</a:t>
            </a:fld>
            <a:endParaRPr lang="fr-BE"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22</a:t>
            </a:fld>
            <a:endParaRPr lang="fr-BE"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23</a:t>
            </a:fld>
            <a:endParaRPr lang="fr-BE"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24</a:t>
            </a:fld>
            <a:endParaRPr lang="fr-BE"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25</a:t>
            </a:fld>
            <a:endParaRPr lang="fr-BE"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26</a:t>
            </a:fld>
            <a:endParaRPr lang="fr-BE"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27</a:t>
            </a:fld>
            <a:endParaRPr lang="fr-BE"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28</a:t>
            </a:fld>
            <a:endParaRPr lang="fr-BE"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29</a:t>
            </a:fld>
            <a:endParaRPr lang="fr-BE"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a:t>
            </a:fld>
            <a:endParaRPr lang="fr-BE" dirty="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30</a:t>
            </a:fld>
            <a:endParaRPr lang="fr-BE"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4" name="Date Placeholder 3"/>
          <p:cNvSpPr>
            <a:spLocks noGrp="1"/>
          </p:cNvSpPr>
          <p:nvPr>
            <p:ph type="dt" sz="half" idx="2"/>
          </p:nvPr>
        </p:nvSpPr>
        <p:spPr/>
        <p:txBody>
          <a:bodyPr/>
          <a:lstStyle/>
          <a:p>
            <a:r>
              <a:rPr lang="nl-BE" smtClean="0"/>
              <a:t>24/11/2018</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31</a:t>
            </a:fld>
            <a:endParaRPr lang="fr-BE" dirty="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32</a:t>
            </a:fld>
            <a:endParaRPr lang="fr-BE"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33</a:t>
            </a:fld>
            <a:endParaRPr lang="fr-BE"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34</a:t>
            </a:fld>
            <a:endParaRPr lang="fr-BE"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dirty="0" smtClean="0"/>
              <a:t>Functionaris gegevensbescherming</a:t>
            </a:r>
            <a:endParaRPr lang="nl-BE" altLang="en-US" noProof="0" dirty="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4" name="Date Placeholder 3"/>
          <p:cNvSpPr>
            <a:spLocks noGrp="1"/>
          </p:cNvSpPr>
          <p:nvPr>
            <p:ph type="dt" sz="half" idx="2"/>
          </p:nvPr>
        </p:nvSpPr>
        <p:spPr/>
        <p:txBody>
          <a:bodyPr/>
          <a:lstStyle/>
          <a:p>
            <a:r>
              <a:rPr lang="nl-BE" smtClean="0"/>
              <a:t>24/11/2018</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35</a:t>
            </a:fld>
            <a:endParaRPr lang="fr-BE" dirty="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Functionaris gegevensbescherming</a:t>
            </a:r>
            <a:endParaRPr lang="nl-BE" noProof="0" dirty="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36</a:t>
            </a:fld>
            <a:endParaRPr lang="fr-BE"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4" name="Date Placeholder 3"/>
          <p:cNvSpPr>
            <a:spLocks noGrp="1"/>
          </p:cNvSpPr>
          <p:nvPr>
            <p:ph type="dt" sz="half" idx="2"/>
          </p:nvPr>
        </p:nvSpPr>
        <p:spPr/>
        <p:txBody>
          <a:bodyPr/>
          <a:lstStyle/>
          <a:p>
            <a:r>
              <a:rPr lang="nl-BE" smtClean="0"/>
              <a:t>24/11/2018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37</a:t>
            </a:fld>
            <a:endParaRPr lang="fr-BE" dirty="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a:xfrm>
            <a:off x="457200" y="1052736"/>
            <a:ext cx="8147248" cy="5256584"/>
          </a:xfrm>
        </p:spPr>
        <p:txBody>
          <a:bodyPr>
            <a:normAutofit lnSpcReduction="10000"/>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directiecomité</a:t>
            </a:r>
          </a:p>
          <a:p>
            <a:pPr lvl="1"/>
            <a:r>
              <a:rPr lang="nl-BE" noProof="0" dirty="0" smtClean="0"/>
              <a:t>algemeen secretariaat</a:t>
            </a:r>
          </a:p>
          <a:p>
            <a:pPr lvl="1"/>
            <a:r>
              <a:rPr lang="nl-BE" dirty="0" smtClean="0"/>
              <a:t>eerstelijnsdienst</a:t>
            </a:r>
            <a:endParaRPr lang="nl-BE" noProof="0" dirty="0" smtClean="0"/>
          </a:p>
          <a:p>
            <a:pPr lvl="1"/>
            <a:r>
              <a:rPr lang="nl-BE" noProof="0" dirty="0" smtClean="0"/>
              <a:t>kenniscentrum: adviezen en aanbevelingen</a:t>
            </a:r>
          </a:p>
          <a:p>
            <a:pPr lvl="1"/>
            <a:r>
              <a:rPr lang="nl-BE" noProof="0" dirty="0" smtClean="0"/>
              <a:t>inspectiedienst</a:t>
            </a:r>
          </a:p>
          <a:p>
            <a:pPr lvl="1"/>
            <a:r>
              <a:rPr lang="nl-BE" noProof="0" dirty="0" smtClean="0"/>
              <a:t>geschillenkamer </a:t>
            </a:r>
          </a:p>
          <a:p>
            <a:r>
              <a:rPr lang="nl-BE" noProof="0" dirty="0" smtClean="0"/>
              <a:t>onafhankelijke reflectieraad</a:t>
            </a:r>
          </a:p>
          <a:p>
            <a:r>
              <a:rPr lang="nl-BE" noProof="0" dirty="0" smtClean="0"/>
              <a:t>geen machtigingscomités meer in schoot van Gegevensbeschermingsautoriteit</a:t>
            </a:r>
          </a:p>
          <a:p>
            <a:endParaRPr lang="nl-BE" noProof="0" dirty="0" smtClean="0"/>
          </a:p>
          <a:p>
            <a:endParaRPr lang="nl-BE" noProof="0" dirty="0" smtClean="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38</a:t>
            </a:fld>
            <a:endParaRPr lang="fr-BE" dirty="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kaderwet van 30 juli 2018 betreffende de bescherming van natuurlijke personen met betrekking tot de verwerking van persoonsgegevens</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 of statistische doeleinden</a:t>
            </a:r>
          </a:p>
          <a:p>
            <a:pPr lvl="2"/>
            <a:r>
              <a:rPr lang="nl-BE" dirty="0" smtClean="0"/>
              <a:t>rechtsmiddelen</a:t>
            </a:r>
            <a:endParaRPr lang="nl-BE" noProof="0" dirty="0" smtClean="0"/>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39</a:t>
            </a:fld>
            <a:endParaRPr lang="fr-BE" dirty="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4</a:t>
            </a:fld>
            <a:endParaRPr lang="fr-BE" dirty="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fontScale="92500" lnSpcReduction="10000"/>
          </a:bodyPr>
          <a:lstStyle/>
          <a:p>
            <a:r>
              <a:rPr lang="nl-BE" noProof="0" dirty="0" smtClean="0"/>
              <a:t>wet van 5 september 2018 tot </a:t>
            </a:r>
            <a:r>
              <a:rPr lang="nl-BE" dirty="0" smtClean="0"/>
              <a:t>op</a:t>
            </a:r>
            <a:r>
              <a:rPr lang="nl-BE" noProof="0" dirty="0" smtClean="0"/>
              <a:t>richting van het Informatie-veiligheidscomité</a:t>
            </a:r>
          </a:p>
          <a:p>
            <a:pPr lvl="1"/>
            <a:r>
              <a:rPr lang="nl-BE" noProof="0" dirty="0" smtClean="0"/>
              <a:t>vervanging van sectorale comités binnen de CBPL door Informatieveiligheidscomité</a:t>
            </a:r>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beraadslagingen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p>
          <a:p>
            <a:pPr marL="342900" lvl="1" indent="-342900">
              <a:buFont typeface="Arial" panose="020B0604020202020204" pitchFamily="34" charset="0"/>
              <a:buChar char="•"/>
            </a:pPr>
            <a:r>
              <a:rPr lang="nl-BE" sz="2400" dirty="0" smtClean="0"/>
              <a:t>continuïteit</a:t>
            </a:r>
          </a:p>
          <a:p>
            <a:pPr lvl="1"/>
            <a:r>
              <a:rPr lang="nl-BE" sz="2100" dirty="0"/>
              <a:t>machtigingen </a:t>
            </a:r>
            <a:r>
              <a:rPr lang="nl-BE" sz="2100" dirty="0" smtClean="0"/>
              <a:t>sectoraal comité sociale zekerheid en gezondheid tot benoeming leden Informatieveiligheidscomité</a:t>
            </a:r>
            <a:endParaRPr lang="nl-BE" sz="2100" dirty="0"/>
          </a:p>
          <a:p>
            <a:pPr marL="342900" lvl="1" indent="-342900">
              <a:buFont typeface="Arial" panose="020B0604020202020204" pitchFamily="34" charset="0"/>
              <a:buChar char="•"/>
            </a:pPr>
            <a:endParaRPr lang="nl-BE" sz="2400" dirty="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40</a:t>
            </a:fld>
            <a:endParaRPr lang="fr-BE" dirty="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 van regelgeving</a:t>
            </a:r>
            <a:endParaRPr lang="nl-BE" dirty="0"/>
          </a:p>
        </p:txBody>
      </p:sp>
      <p:sp>
        <p:nvSpPr>
          <p:cNvPr id="6" name="Rectangle 5"/>
          <p:cNvSpPr/>
          <p:nvPr/>
        </p:nvSpPr>
        <p:spPr>
          <a:xfrm>
            <a:off x="457200" y="5914684"/>
            <a:ext cx="8229600" cy="369332"/>
          </a:xfrm>
          <a:prstGeom prst="rect">
            <a:avLst/>
          </a:prstGeom>
        </p:spPr>
        <p:txBody>
          <a:bodyPr wrap="square">
            <a:spAutoFit/>
          </a:bodyPr>
          <a:lstStyle/>
          <a:p>
            <a:pPr algn="ctr"/>
            <a:r>
              <a:rPr lang="nl-BE" dirty="0">
                <a:hlinkClick r:id="rId2"/>
              </a:rPr>
              <a:t>https://www.frankrobben.be/documents/infotheque/regulation-on-data-protection</a:t>
            </a:r>
            <a:r>
              <a:rPr lang="nl-BE" dirty="0" smtClean="0">
                <a:hlinkClick r:id="rId2"/>
              </a:rPr>
              <a:t>/</a:t>
            </a:r>
            <a:endParaRPr lang="nl-BE" dirty="0"/>
          </a:p>
        </p:txBody>
      </p:sp>
      <p:pic>
        <p:nvPicPr>
          <p:cNvPr id="7" name="Picture 6"/>
          <p:cNvPicPr>
            <a:picLocks noChangeAspect="1"/>
          </p:cNvPicPr>
          <p:nvPr/>
        </p:nvPicPr>
        <p:blipFill>
          <a:blip r:embed="rId3"/>
          <a:stretch>
            <a:fillRect/>
          </a:stretch>
        </p:blipFill>
        <p:spPr>
          <a:xfrm>
            <a:off x="683568" y="980728"/>
            <a:ext cx="7732255" cy="4680520"/>
          </a:xfrm>
          <a:prstGeom prst="rect">
            <a:avLst/>
          </a:prstGeom>
        </p:spPr>
      </p:pic>
      <p:sp>
        <p:nvSpPr>
          <p:cNvPr id="10" name="Date Placeholder 9"/>
          <p:cNvSpPr>
            <a:spLocks noGrp="1"/>
          </p:cNvSpPr>
          <p:nvPr>
            <p:ph type="dt" sz="half" idx="2"/>
          </p:nvPr>
        </p:nvSpPr>
        <p:spPr/>
        <p:txBody>
          <a:bodyPr/>
          <a:lstStyle/>
          <a:p>
            <a:r>
              <a:rPr lang="nl-BE" smtClean="0"/>
              <a:t>24/11/2018</a:t>
            </a:r>
            <a:endParaRPr lang="fr-BE" dirty="0"/>
          </a:p>
        </p:txBody>
      </p:sp>
      <p:sp>
        <p:nvSpPr>
          <p:cNvPr id="11" name="Slide Number Placeholder 10"/>
          <p:cNvSpPr>
            <a:spLocks noGrp="1"/>
          </p:cNvSpPr>
          <p:nvPr>
            <p:ph type="sldNum" sz="quarter" idx="4"/>
          </p:nvPr>
        </p:nvSpPr>
        <p:spPr/>
        <p:txBody>
          <a:bodyPr/>
          <a:lstStyle/>
          <a:p>
            <a:fld id="{30A9230E-FFBB-4CCB-ABD7-198084EDE768}" type="slidenum">
              <a:rPr lang="fr-BE" smtClean="0"/>
              <a:pPr/>
              <a:t>41</a:t>
            </a:fld>
            <a:endParaRPr lang="fr-BE" dirty="0"/>
          </a:p>
        </p:txBody>
      </p:sp>
    </p:spTree>
    <p:extLst>
      <p:ext uri="{BB962C8B-B14F-4D97-AF65-F5344CB8AC3E}">
        <p14:creationId xmlns:p14="http://schemas.microsoft.com/office/powerpoint/2010/main" val="1797510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10999"/>
          <a:stretch/>
        </p:blipFill>
        <p:spPr>
          <a:xfrm>
            <a:off x="359532" y="945943"/>
            <a:ext cx="8424936" cy="5286787"/>
          </a:xfrm>
          <a:prstGeom prst="rect">
            <a:avLst/>
          </a:prstGeom>
        </p:spPr>
      </p:pic>
      <p:sp>
        <p:nvSpPr>
          <p:cNvPr id="2" name="Title 1"/>
          <p:cNvSpPr>
            <a:spLocks noGrp="1"/>
          </p:cNvSpPr>
          <p:nvPr>
            <p:ph type="title"/>
          </p:nvPr>
        </p:nvSpPr>
        <p:spPr/>
        <p:txBody>
          <a:bodyPr/>
          <a:lstStyle/>
          <a:p>
            <a:r>
              <a:rPr lang="nl-BE" noProof="0" smtClean="0"/>
              <a:t>Voorstel van actieplan</a:t>
            </a:r>
            <a:endParaRPr lang="nl-BE" noProof="0"/>
          </a:p>
        </p:txBody>
      </p:sp>
      <p:cxnSp>
        <p:nvCxnSpPr>
          <p:cNvPr id="9" name="Straight Arrow Connector 8"/>
          <p:cNvCxnSpPr/>
          <p:nvPr/>
        </p:nvCxnSpPr>
        <p:spPr>
          <a:xfrm flipH="1">
            <a:off x="1669273" y="1484784"/>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5823098"/>
            <a:ext cx="6792885"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https://www.gegevensbeschermingsautoriteit.be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10" name="Date Placeholder 9"/>
          <p:cNvSpPr>
            <a:spLocks noGrp="1"/>
          </p:cNvSpPr>
          <p:nvPr>
            <p:ph type="dt" sz="half" idx="2"/>
          </p:nvPr>
        </p:nvSpPr>
        <p:spPr/>
        <p:txBody>
          <a:bodyPr/>
          <a:lstStyle/>
          <a:p>
            <a:r>
              <a:rPr lang="nl-BE" smtClean="0"/>
              <a:t>24/11/2018</a:t>
            </a:r>
            <a:endParaRPr lang="fr-BE" dirty="0"/>
          </a:p>
        </p:txBody>
      </p:sp>
      <p:sp>
        <p:nvSpPr>
          <p:cNvPr id="11" name="Slide Number Placeholder 10"/>
          <p:cNvSpPr>
            <a:spLocks noGrp="1"/>
          </p:cNvSpPr>
          <p:nvPr>
            <p:ph type="sldNum" sz="quarter" idx="4"/>
          </p:nvPr>
        </p:nvSpPr>
        <p:spPr/>
        <p:txBody>
          <a:bodyPr/>
          <a:lstStyle/>
          <a:p>
            <a:fld id="{30A9230E-FFBB-4CCB-ABD7-198084EDE768}" type="slidenum">
              <a:rPr lang="fr-BE" smtClean="0"/>
              <a:pPr/>
              <a:t>42</a:t>
            </a:fld>
            <a:endParaRPr lang="fr-BE" dirty="0"/>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43</a:t>
            </a:fld>
            <a:endParaRPr lang="fr-BE" dirty="0"/>
          </a:p>
        </p:txBody>
      </p:sp>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
        <p:nvSpPr>
          <p:cNvPr id="2" name="Title 1"/>
          <p:cNvSpPr>
            <a:spLocks noGrp="1"/>
          </p:cNvSpPr>
          <p:nvPr>
            <p:ph type="title"/>
          </p:nvPr>
        </p:nvSpPr>
        <p:spPr/>
        <p:txBody>
          <a:bodyPr/>
          <a:lstStyle/>
          <a:p>
            <a:r>
              <a:rPr lang="nl-BE" noProof="0" smtClean="0"/>
              <a:t>Roadmap &amp; templates</a:t>
            </a:r>
            <a:endParaRPr lang="nl-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3"/>
              </a:rPr>
              <a:t>https://</a:t>
            </a:r>
            <a:r>
              <a:rPr lang="fr-BE" dirty="0" smtClean="0">
                <a:hlinkClick r:id="rId3"/>
              </a:rPr>
              <a:t>www.ksz-bcss.fgov.be/nl/veiligheid-en-privacy/general-data-protection-regulation</a:t>
            </a:r>
            <a:endParaRPr lang="fr-BE" dirty="0" smtClean="0"/>
          </a:p>
        </p:txBody>
      </p:sp>
      <p:sp>
        <p:nvSpPr>
          <p:cNvPr id="9" name="Date Placeholder 8"/>
          <p:cNvSpPr>
            <a:spLocks noGrp="1"/>
          </p:cNvSpPr>
          <p:nvPr>
            <p:ph type="dt" sz="half" idx="2"/>
          </p:nvPr>
        </p:nvSpPr>
        <p:spPr/>
        <p:txBody>
          <a:bodyPr/>
          <a:lstStyle/>
          <a:p>
            <a:r>
              <a:rPr lang="nl-BE" smtClean="0"/>
              <a:t>24/11/2018</a:t>
            </a:r>
            <a:endParaRPr lang="fr-BE" dirty="0"/>
          </a:p>
        </p:txBody>
      </p:sp>
      <p:sp>
        <p:nvSpPr>
          <p:cNvPr id="10" name="Slide Number Placeholder 9"/>
          <p:cNvSpPr>
            <a:spLocks noGrp="1"/>
          </p:cNvSpPr>
          <p:nvPr>
            <p:ph type="sldNum" sz="quarter" idx="4"/>
          </p:nvPr>
        </p:nvSpPr>
        <p:spPr/>
        <p:txBody>
          <a:bodyPr/>
          <a:lstStyle/>
          <a:p>
            <a:fld id="{30A9230E-FFBB-4CCB-ABD7-198084EDE768}" type="slidenum">
              <a:rPr lang="fr-BE" smtClean="0"/>
              <a:pPr/>
              <a:t>44</a:t>
            </a:fld>
            <a:endParaRPr lang="fr-BE" dirty="0"/>
          </a:p>
        </p:txBody>
      </p:sp>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45</a:t>
            </a:fld>
            <a:endParaRPr lang="fr-BE" dirty="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46</a:t>
            </a:fld>
            <a:endParaRPr lang="fr-BE"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47</a:t>
            </a:fld>
            <a:endParaRPr lang="fr-BE" dirty="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1"/>
          <p:cNvSpPr>
            <a:spLocks noGrp="1"/>
          </p:cNvSpPr>
          <p:nvPr>
            <p:ph type="dt" sz="half" idx="2"/>
          </p:nvPr>
        </p:nvSpPr>
        <p:spPr/>
        <p:txBody>
          <a:bodyPr/>
          <a:lstStyle/>
          <a:p>
            <a:r>
              <a:rPr lang="nl-BE" smtClean="0"/>
              <a:t>24/11/2018</a:t>
            </a:r>
            <a:endParaRPr lang="fr-BE" dirty="0"/>
          </a:p>
        </p:txBody>
      </p:sp>
      <p:sp>
        <p:nvSpPr>
          <p:cNvPr id="13" name="Slide Number Placeholder 12"/>
          <p:cNvSpPr>
            <a:spLocks noGrp="1"/>
          </p:cNvSpPr>
          <p:nvPr>
            <p:ph type="sldNum" sz="quarter" idx="4"/>
          </p:nvPr>
        </p:nvSpPr>
        <p:spPr/>
        <p:txBody>
          <a:bodyPr/>
          <a:lstStyle/>
          <a:p>
            <a:fld id="{30A9230E-FFBB-4CCB-ABD7-198084EDE768}" type="slidenum">
              <a:rPr lang="fr-BE" smtClean="0"/>
              <a:pPr/>
              <a:t>48</a:t>
            </a:fld>
            <a:endParaRPr lang="fr-BE" dirty="0"/>
          </a:p>
        </p:txBody>
      </p:sp>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Concreet</a:t>
            </a:r>
            <a:endParaRPr lang="fr-BE" dirty="0"/>
          </a:p>
        </p:txBody>
      </p:sp>
      <p:sp>
        <p:nvSpPr>
          <p:cNvPr id="3" name="Content Placeholder 2"/>
          <p:cNvSpPr>
            <a:spLocks noGrp="1"/>
          </p:cNvSpPr>
          <p:nvPr>
            <p:ph idx="1"/>
          </p:nvPr>
        </p:nvSpPr>
        <p:spPr/>
        <p:txBody>
          <a:bodyPr>
            <a:normAutofit lnSpcReduction="10000"/>
          </a:bodyPr>
          <a:lstStyle/>
          <a:p>
            <a:r>
              <a:rPr lang="nl-BE" smtClean="0"/>
              <a:t>bepaling van de types van verwerkingen</a:t>
            </a:r>
          </a:p>
          <a:p>
            <a:pPr lvl="1"/>
            <a:r>
              <a:rPr lang="nl-BE" smtClean="0"/>
              <a:t>(gedeeld) elektronisch patiëntendossier</a:t>
            </a:r>
          </a:p>
          <a:p>
            <a:pPr lvl="1"/>
            <a:r>
              <a:rPr lang="nl-BE" smtClean="0"/>
              <a:t>agendabeheer en werkplanning</a:t>
            </a:r>
          </a:p>
          <a:p>
            <a:pPr lvl="1"/>
            <a:r>
              <a:rPr lang="nl-BE" smtClean="0"/>
              <a:t>opdrachtenbeheer fabrikanten medische hulpmiddelen</a:t>
            </a:r>
          </a:p>
          <a:p>
            <a:pPr lvl="1"/>
            <a:r>
              <a:rPr lang="nl-BE" smtClean="0"/>
              <a:t>personeelsbeheer</a:t>
            </a:r>
          </a:p>
          <a:p>
            <a:pPr lvl="1"/>
            <a:r>
              <a:rPr lang="nl-BE" smtClean="0"/>
              <a:t>boekhouding</a:t>
            </a:r>
          </a:p>
          <a:p>
            <a:pPr lvl="1"/>
            <a:r>
              <a:rPr lang="nl-BE" smtClean="0"/>
              <a:t>CRM en contactlijsten voor organisatie van activiteiten</a:t>
            </a:r>
          </a:p>
          <a:p>
            <a:pPr lvl="1"/>
            <a:r>
              <a:rPr lang="nl-BE" smtClean="0"/>
              <a:t>camerabewaking</a:t>
            </a:r>
          </a:p>
          <a:p>
            <a:pPr lvl="1"/>
            <a:r>
              <a:rPr lang="nl-BE" smtClean="0"/>
              <a:t>…</a:t>
            </a:r>
          </a:p>
          <a:p>
            <a:r>
              <a:rPr lang="nl-BE" smtClean="0"/>
              <a:t>omschrijving van de verwerkte persoonsgegevens</a:t>
            </a:r>
          </a:p>
          <a:p>
            <a:pPr lvl="1"/>
            <a:r>
              <a:rPr lang="nl-BE" smtClean="0"/>
              <a:t>identificatiegegevens</a:t>
            </a:r>
          </a:p>
          <a:p>
            <a:pPr lvl="1"/>
            <a:r>
              <a:rPr lang="nl-BE" smtClean="0"/>
              <a:t>administratieve gegevens</a:t>
            </a:r>
          </a:p>
          <a:p>
            <a:pPr lvl="1"/>
            <a:r>
              <a:rPr lang="nl-BE" smtClean="0"/>
              <a:t>gezondheidsgegevens</a:t>
            </a:r>
          </a:p>
          <a:p>
            <a:pPr lvl="1"/>
            <a:r>
              <a:rPr lang="nl-BE" smtClean="0"/>
              <a:t>financiële gegevens</a:t>
            </a:r>
          </a:p>
          <a:p>
            <a:pPr lvl="1"/>
            <a:r>
              <a:rPr lang="nl-BE" smtClean="0"/>
              <a:t>…</a:t>
            </a:r>
          </a:p>
          <a:p>
            <a:pPr lvl="1"/>
            <a:endParaRPr lang="nl-BE" smtClean="0"/>
          </a:p>
          <a:p>
            <a:endParaRPr lang="nl-BE" smtClean="0"/>
          </a:p>
          <a:p>
            <a:endParaRPr lang="nl-BE" dirty="0" smtClean="0"/>
          </a:p>
        </p:txBody>
      </p:sp>
      <p:sp>
        <p:nvSpPr>
          <p:cNvPr id="12" name="Date Placeholder 11"/>
          <p:cNvSpPr>
            <a:spLocks noGrp="1"/>
          </p:cNvSpPr>
          <p:nvPr>
            <p:ph type="dt" sz="half" idx="2"/>
          </p:nvPr>
        </p:nvSpPr>
        <p:spPr/>
        <p:txBody>
          <a:bodyPr/>
          <a:lstStyle/>
          <a:p>
            <a:r>
              <a:rPr lang="nl-BE" smtClean="0"/>
              <a:t>24/11/2018</a:t>
            </a:r>
            <a:endParaRPr lang="fr-BE" dirty="0"/>
          </a:p>
        </p:txBody>
      </p:sp>
      <p:sp>
        <p:nvSpPr>
          <p:cNvPr id="13" name="Slide Number Placeholder 12"/>
          <p:cNvSpPr>
            <a:spLocks noGrp="1"/>
          </p:cNvSpPr>
          <p:nvPr>
            <p:ph type="sldNum" sz="quarter" idx="4"/>
          </p:nvPr>
        </p:nvSpPr>
        <p:spPr/>
        <p:txBody>
          <a:bodyPr/>
          <a:lstStyle/>
          <a:p>
            <a:fld id="{30A9230E-FFBB-4CCB-ABD7-198084EDE768}" type="slidenum">
              <a:rPr lang="fr-BE" smtClean="0"/>
              <a:pPr/>
              <a:t>49</a:t>
            </a:fld>
            <a:endParaRPr lang="fr-BE" dirty="0"/>
          </a:p>
        </p:txBody>
      </p:sp>
    </p:spTree>
    <p:extLst>
      <p:ext uri="{BB962C8B-B14F-4D97-AF65-F5344CB8AC3E}">
        <p14:creationId xmlns:p14="http://schemas.microsoft.com/office/powerpoint/2010/main" val="169625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Concreet</a:t>
            </a:r>
            <a:endParaRPr lang="fr-BE" dirty="0"/>
          </a:p>
        </p:txBody>
      </p:sp>
      <p:sp>
        <p:nvSpPr>
          <p:cNvPr id="3" name="Tijdelijke aanduiding voor inhoud 2"/>
          <p:cNvSpPr>
            <a:spLocks noGrp="1"/>
          </p:cNvSpPr>
          <p:nvPr>
            <p:ph idx="1"/>
          </p:nvPr>
        </p:nvSpPr>
        <p:spPr/>
        <p:txBody>
          <a:bodyPr/>
          <a:lstStyle/>
          <a:p>
            <a:r>
              <a:rPr lang="nl-BE" dirty="0" smtClean="0"/>
              <a:t>omschrijving van de personen waarover persoonsgegevens worden verwerkt</a:t>
            </a:r>
          </a:p>
          <a:p>
            <a:pPr lvl="1"/>
            <a:r>
              <a:rPr lang="nl-BE" dirty="0"/>
              <a:t>p</a:t>
            </a:r>
            <a:r>
              <a:rPr lang="nl-BE" dirty="0" smtClean="0"/>
              <a:t>atiënten</a:t>
            </a:r>
          </a:p>
          <a:p>
            <a:pPr lvl="1"/>
            <a:r>
              <a:rPr lang="nl-BE" dirty="0" smtClean="0"/>
              <a:t>personeelsleden</a:t>
            </a:r>
          </a:p>
          <a:p>
            <a:pPr lvl="1"/>
            <a:r>
              <a:rPr lang="nl-BE" dirty="0"/>
              <a:t>a</a:t>
            </a:r>
            <a:r>
              <a:rPr lang="nl-BE" dirty="0" smtClean="0"/>
              <a:t>ndere zorgverstrekkers</a:t>
            </a:r>
          </a:p>
          <a:p>
            <a:pPr lvl="1"/>
            <a:r>
              <a:rPr lang="nl-BE" dirty="0"/>
              <a:t>l</a:t>
            </a:r>
            <a:r>
              <a:rPr lang="nl-BE" dirty="0" smtClean="0"/>
              <a:t>everanciers en dentaaltechnici</a:t>
            </a:r>
          </a:p>
          <a:p>
            <a:pPr lvl="1"/>
            <a:r>
              <a:rPr lang="nl-BE" dirty="0" smtClean="0"/>
              <a:t>…</a:t>
            </a:r>
          </a:p>
          <a:p>
            <a:r>
              <a:rPr lang="nl-BE" dirty="0" smtClean="0"/>
              <a:t>bepaling </a:t>
            </a:r>
            <a:r>
              <a:rPr lang="nl-BE" dirty="0"/>
              <a:t>van de wettelijke grondslag voor elke verwerking</a:t>
            </a:r>
          </a:p>
          <a:p>
            <a:pPr lvl="1"/>
            <a:r>
              <a:rPr lang="nl-BE" dirty="0"/>
              <a:t>bescherming van vitaal belang</a:t>
            </a:r>
          </a:p>
          <a:p>
            <a:pPr lvl="1"/>
            <a:r>
              <a:rPr lang="nl-BE" dirty="0"/>
              <a:t>wettelijke verplichting</a:t>
            </a:r>
          </a:p>
          <a:p>
            <a:pPr lvl="1"/>
            <a:r>
              <a:rPr lang="nl-BE" dirty="0"/>
              <a:t>overeenkomst</a:t>
            </a:r>
          </a:p>
          <a:p>
            <a:pPr lvl="1"/>
            <a:r>
              <a:rPr lang="nl-BE" dirty="0"/>
              <a:t>toestemming van de betrokkene of, indien jonger dan 16 jaar, een ouder of voogd</a:t>
            </a:r>
          </a:p>
          <a:p>
            <a:endParaRPr lang="nl-BE" dirty="0" smtClean="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1728897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51</a:t>
            </a:fld>
            <a:endParaRPr lang="fr-BE" dirty="0"/>
          </a:p>
        </p:txBody>
      </p:sp>
    </p:spTree>
    <p:extLst>
      <p:ext uri="{BB962C8B-B14F-4D97-AF65-F5344CB8AC3E}">
        <p14:creationId xmlns:p14="http://schemas.microsoft.com/office/powerpoint/2010/main" val="3474930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52</a:t>
            </a:fld>
            <a:endParaRPr lang="fr-BE" dirty="0"/>
          </a:p>
        </p:txBody>
      </p:sp>
    </p:spTree>
    <p:extLst>
      <p:ext uri="{BB962C8B-B14F-4D97-AF65-F5344CB8AC3E}">
        <p14:creationId xmlns:p14="http://schemas.microsoft.com/office/powerpoint/2010/main" val="1212367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lijst met risico’s gebaseerd op AVG</a:t>
            </a:r>
            <a:endParaRPr lang="nl-BE" dirty="0"/>
          </a:p>
        </p:txBody>
      </p:sp>
      <p:sp>
        <p:nvSpPr>
          <p:cNvPr id="22" name="Date Placeholder 21"/>
          <p:cNvSpPr>
            <a:spLocks noGrp="1"/>
          </p:cNvSpPr>
          <p:nvPr>
            <p:ph type="dt" sz="half" idx="2"/>
          </p:nvPr>
        </p:nvSpPr>
        <p:spPr/>
        <p:txBody>
          <a:bodyPr/>
          <a:lstStyle/>
          <a:p>
            <a:r>
              <a:rPr lang="nl-BE" smtClean="0"/>
              <a:t>24/11/2018</a:t>
            </a:r>
            <a:endParaRPr lang="en-GB" dirty="0"/>
          </a:p>
        </p:txBody>
      </p:sp>
      <p:sp>
        <p:nvSpPr>
          <p:cNvPr id="23" name="Slide Number Placeholder 22"/>
          <p:cNvSpPr>
            <a:spLocks noGrp="1"/>
          </p:cNvSpPr>
          <p:nvPr>
            <p:ph type="sldNum" sz="quarter" idx="4"/>
          </p:nvPr>
        </p:nvSpPr>
        <p:spPr/>
        <p:txBody>
          <a:bodyPr/>
          <a:lstStyle/>
          <a:p>
            <a:fld id="{7A7F1E79-8225-48A0-95BD-5254C3720E2D}" type="slidenum">
              <a:rPr lang="en-GB" smtClean="0"/>
              <a:pPr/>
              <a:t>53</a:t>
            </a:fld>
            <a:endParaRPr lang="en-GB"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p:cNvPicPr>
            <a:picLocks noChangeAspect="1"/>
          </p:cNvPicPr>
          <p:nvPr/>
        </p:nvPicPr>
        <p:blipFill>
          <a:blip r:embed="rId2"/>
          <a:stretch>
            <a:fillRect/>
          </a:stretch>
        </p:blipFill>
        <p:spPr>
          <a:xfrm>
            <a:off x="1290066" y="1100692"/>
            <a:ext cx="6578278" cy="5305328"/>
          </a:xfrm>
          <a:prstGeom prst="rect">
            <a:avLst/>
          </a:prstGeom>
        </p:spPr>
      </p:pic>
    </p:spTree>
    <p:extLst>
      <p:ext uri="{BB962C8B-B14F-4D97-AF65-F5344CB8AC3E}">
        <p14:creationId xmlns:p14="http://schemas.microsoft.com/office/powerpoint/2010/main" val="3278891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Template: beoordelen van risico’s</a:t>
            </a:r>
            <a:endParaRPr lang="nl-BE" dirty="0"/>
          </a:p>
        </p:txBody>
      </p:sp>
      <p:sp>
        <p:nvSpPr>
          <p:cNvPr id="9" name="Date Placeholder 8"/>
          <p:cNvSpPr>
            <a:spLocks noGrp="1"/>
          </p:cNvSpPr>
          <p:nvPr>
            <p:ph type="dt" sz="half" idx="2"/>
          </p:nvPr>
        </p:nvSpPr>
        <p:spPr/>
        <p:txBody>
          <a:bodyPr/>
          <a:lstStyle/>
          <a:p>
            <a:r>
              <a:rPr lang="nl-BE" smtClean="0"/>
              <a:t>24/11/2018</a:t>
            </a:r>
            <a:endParaRPr lang="en-GB" dirty="0"/>
          </a:p>
        </p:txBody>
      </p:sp>
      <p:sp>
        <p:nvSpPr>
          <p:cNvPr id="10" name="Slide Number Placeholder 9"/>
          <p:cNvSpPr>
            <a:spLocks noGrp="1"/>
          </p:cNvSpPr>
          <p:nvPr>
            <p:ph type="sldNum" sz="quarter" idx="4"/>
          </p:nvPr>
        </p:nvSpPr>
        <p:spPr/>
        <p:txBody>
          <a:bodyPr/>
          <a:lstStyle/>
          <a:p>
            <a:fld id="{7A7F1E79-8225-48A0-95BD-5254C3720E2D}" type="slidenum">
              <a:rPr lang="en-GB" smtClean="0"/>
              <a:pPr/>
              <a:t>54</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8543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09" y="3690509"/>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611560" y="1340768"/>
            <a:ext cx="8223845" cy="1729793"/>
          </a:xfrm>
          <a:prstGeom prst="rect">
            <a:avLst/>
          </a:prstGeom>
        </p:spPr>
      </p:pic>
    </p:spTree>
    <p:extLst>
      <p:ext uri="{BB962C8B-B14F-4D97-AF65-F5344CB8AC3E}">
        <p14:creationId xmlns:p14="http://schemas.microsoft.com/office/powerpoint/2010/main" val="193074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tussentijds resultaat</a:t>
            </a:r>
            <a:endParaRPr lang="fr-BE" dirty="0"/>
          </a:p>
        </p:txBody>
      </p:sp>
      <p:sp>
        <p:nvSpPr>
          <p:cNvPr id="9" name="Date Placeholder 8"/>
          <p:cNvSpPr>
            <a:spLocks noGrp="1"/>
          </p:cNvSpPr>
          <p:nvPr>
            <p:ph type="dt" sz="half" idx="2"/>
          </p:nvPr>
        </p:nvSpPr>
        <p:spPr/>
        <p:txBody>
          <a:bodyPr/>
          <a:lstStyle/>
          <a:p>
            <a:r>
              <a:rPr lang="nl-BE" smtClean="0"/>
              <a:t>24/11/2018</a:t>
            </a:r>
            <a:endParaRPr lang="en-GB" dirty="0"/>
          </a:p>
        </p:txBody>
      </p:sp>
      <p:sp>
        <p:nvSpPr>
          <p:cNvPr id="10" name="Slide Number Placeholder 9"/>
          <p:cNvSpPr>
            <a:spLocks noGrp="1"/>
          </p:cNvSpPr>
          <p:nvPr>
            <p:ph type="sldNum" sz="quarter" idx="4"/>
          </p:nvPr>
        </p:nvSpPr>
        <p:spPr/>
        <p:txBody>
          <a:bodyPr/>
          <a:lstStyle/>
          <a:p>
            <a:fld id="{7A7F1E79-8225-48A0-95BD-5254C3720E2D}" type="slidenum">
              <a:rPr lang="en-GB" smtClean="0"/>
              <a:pPr/>
              <a:t>55</a:t>
            </a:fld>
            <a:endParaRPr lang="en-GB" dirty="0"/>
          </a:p>
        </p:txBody>
      </p:sp>
      <p:pic>
        <p:nvPicPr>
          <p:cNvPr id="3" name="Picture 2"/>
          <p:cNvPicPr>
            <a:picLocks noChangeAspect="1"/>
          </p:cNvPicPr>
          <p:nvPr/>
        </p:nvPicPr>
        <p:blipFill>
          <a:blip r:embed="rId2"/>
          <a:stretch>
            <a:fillRect/>
          </a:stretch>
        </p:blipFill>
        <p:spPr>
          <a:xfrm>
            <a:off x="822213" y="2564904"/>
            <a:ext cx="7499573" cy="1403627"/>
          </a:xfrm>
          <a:prstGeom prst="rect">
            <a:avLst/>
          </a:prstGeom>
        </p:spPr>
      </p:pic>
    </p:spTree>
    <p:extLst>
      <p:ext uri="{BB962C8B-B14F-4D97-AF65-F5344CB8AC3E}">
        <p14:creationId xmlns:p14="http://schemas.microsoft.com/office/powerpoint/2010/main" val="4061285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tussentijds resultaat</a:t>
            </a:r>
            <a:endParaRPr lang="fr-BE" dirty="0"/>
          </a:p>
        </p:txBody>
      </p:sp>
      <p:sp>
        <p:nvSpPr>
          <p:cNvPr id="9" name="Date Placeholder 8"/>
          <p:cNvSpPr>
            <a:spLocks noGrp="1"/>
          </p:cNvSpPr>
          <p:nvPr>
            <p:ph type="dt" sz="half" idx="2"/>
          </p:nvPr>
        </p:nvSpPr>
        <p:spPr/>
        <p:txBody>
          <a:bodyPr/>
          <a:lstStyle/>
          <a:p>
            <a:r>
              <a:rPr lang="nl-BE" smtClean="0"/>
              <a:t>24/11/2018</a:t>
            </a:r>
            <a:endParaRPr lang="en-GB" dirty="0"/>
          </a:p>
        </p:txBody>
      </p:sp>
      <p:sp>
        <p:nvSpPr>
          <p:cNvPr id="10" name="Slide Number Placeholder 9"/>
          <p:cNvSpPr>
            <a:spLocks noGrp="1"/>
          </p:cNvSpPr>
          <p:nvPr>
            <p:ph type="sldNum" sz="quarter" idx="4"/>
          </p:nvPr>
        </p:nvSpPr>
        <p:spPr/>
        <p:txBody>
          <a:bodyPr/>
          <a:lstStyle/>
          <a:p>
            <a:fld id="{7A7F1E79-8225-48A0-95BD-5254C3720E2D}" type="slidenum">
              <a:rPr lang="en-GB" smtClean="0"/>
              <a:pPr/>
              <a:t>56</a:t>
            </a:fld>
            <a:endParaRPr lang="en-GB" dirty="0"/>
          </a:p>
        </p:txBody>
      </p:sp>
      <p:pic>
        <p:nvPicPr>
          <p:cNvPr id="3" name="Picture 2"/>
          <p:cNvPicPr>
            <a:picLocks noChangeAspect="1"/>
          </p:cNvPicPr>
          <p:nvPr/>
        </p:nvPicPr>
        <p:blipFill>
          <a:blip r:embed="rId2"/>
          <a:stretch>
            <a:fillRect/>
          </a:stretch>
        </p:blipFill>
        <p:spPr>
          <a:xfrm>
            <a:off x="233362" y="1647825"/>
            <a:ext cx="8677275" cy="3562350"/>
          </a:xfrm>
          <a:prstGeom prst="rect">
            <a:avLst/>
          </a:prstGeom>
        </p:spPr>
      </p:pic>
    </p:spTree>
    <p:extLst>
      <p:ext uri="{BB962C8B-B14F-4D97-AF65-F5344CB8AC3E}">
        <p14:creationId xmlns:p14="http://schemas.microsoft.com/office/powerpoint/2010/main" val="12986221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inbrengen van maatregelen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2396361"/>
            <a:ext cx="8229600" cy="2568515"/>
          </a:xfrm>
        </p:spPr>
      </p:pic>
      <p:sp>
        <p:nvSpPr>
          <p:cNvPr id="5" name="Date Placeholder 4"/>
          <p:cNvSpPr>
            <a:spLocks noGrp="1"/>
          </p:cNvSpPr>
          <p:nvPr>
            <p:ph type="dt" sz="half" idx="2"/>
          </p:nvPr>
        </p:nvSpPr>
        <p:spPr/>
        <p:txBody>
          <a:bodyPr/>
          <a:lstStyle/>
          <a:p>
            <a:r>
              <a:rPr lang="nl-BE" smtClean="0"/>
              <a:t>24/11/2018</a:t>
            </a:r>
            <a:endParaRPr lang="en-GB" dirty="0"/>
          </a:p>
        </p:txBody>
      </p:sp>
      <p:sp>
        <p:nvSpPr>
          <p:cNvPr id="7" name="Slide Number Placeholder 6"/>
          <p:cNvSpPr>
            <a:spLocks noGrp="1"/>
          </p:cNvSpPr>
          <p:nvPr>
            <p:ph type="sldNum" sz="quarter" idx="4"/>
          </p:nvPr>
        </p:nvSpPr>
        <p:spPr/>
        <p:txBody>
          <a:bodyPr/>
          <a:lstStyle/>
          <a:p>
            <a:fld id="{7A7F1E79-8225-48A0-95BD-5254C3720E2D}" type="slidenum">
              <a:rPr lang="en-GB" smtClean="0"/>
              <a:pPr/>
              <a:t>57</a:t>
            </a:fld>
            <a:endParaRPr lang="en-GB" dirty="0"/>
          </a:p>
        </p:txBody>
      </p:sp>
    </p:spTree>
    <p:extLst>
      <p:ext uri="{BB962C8B-B14F-4D97-AF65-F5344CB8AC3E}">
        <p14:creationId xmlns:p14="http://schemas.microsoft.com/office/powerpoint/2010/main" val="844176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eindresultaat</a:t>
            </a:r>
            <a:endParaRPr lang="fr-BE" dirty="0"/>
          </a:p>
        </p:txBody>
      </p:sp>
      <p:sp>
        <p:nvSpPr>
          <p:cNvPr id="9" name="Date Placeholder 8"/>
          <p:cNvSpPr>
            <a:spLocks noGrp="1"/>
          </p:cNvSpPr>
          <p:nvPr>
            <p:ph type="dt" sz="half" idx="2"/>
          </p:nvPr>
        </p:nvSpPr>
        <p:spPr/>
        <p:txBody>
          <a:bodyPr/>
          <a:lstStyle/>
          <a:p>
            <a:r>
              <a:rPr lang="nl-BE" smtClean="0"/>
              <a:t>24/11/2018</a:t>
            </a:r>
            <a:endParaRPr lang="en-GB" dirty="0"/>
          </a:p>
        </p:txBody>
      </p:sp>
      <p:sp>
        <p:nvSpPr>
          <p:cNvPr id="10" name="Slide Number Placeholder 9"/>
          <p:cNvSpPr>
            <a:spLocks noGrp="1"/>
          </p:cNvSpPr>
          <p:nvPr>
            <p:ph type="sldNum" sz="quarter" idx="4"/>
          </p:nvPr>
        </p:nvSpPr>
        <p:spPr/>
        <p:txBody>
          <a:bodyPr/>
          <a:lstStyle/>
          <a:p>
            <a:fld id="{7A7F1E79-8225-48A0-95BD-5254C3720E2D}" type="slidenum">
              <a:rPr lang="en-GB" smtClean="0"/>
              <a:pPr/>
              <a:t>58</a:t>
            </a:fld>
            <a:endParaRPr lang="en-GB" dirty="0"/>
          </a:p>
        </p:txBody>
      </p:sp>
      <p:pic>
        <p:nvPicPr>
          <p:cNvPr id="4" name="Picture 3"/>
          <p:cNvPicPr>
            <a:picLocks noChangeAspect="1"/>
          </p:cNvPicPr>
          <p:nvPr/>
        </p:nvPicPr>
        <p:blipFill>
          <a:blip r:embed="rId2"/>
          <a:stretch>
            <a:fillRect/>
          </a:stretch>
        </p:blipFill>
        <p:spPr>
          <a:xfrm>
            <a:off x="859643" y="2636912"/>
            <a:ext cx="7424713" cy="1313942"/>
          </a:xfrm>
          <a:prstGeom prst="rect">
            <a:avLst/>
          </a:prstGeom>
        </p:spPr>
      </p:pic>
    </p:spTree>
    <p:extLst>
      <p:ext uri="{BB962C8B-B14F-4D97-AF65-F5344CB8AC3E}">
        <p14:creationId xmlns:p14="http://schemas.microsoft.com/office/powerpoint/2010/main" val="519606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Template: eindresultaat</a:t>
            </a:r>
            <a:endParaRPr lang="fr-BE" dirty="0"/>
          </a:p>
        </p:txBody>
      </p:sp>
      <p:sp>
        <p:nvSpPr>
          <p:cNvPr id="8" name="Date Placeholder 7"/>
          <p:cNvSpPr>
            <a:spLocks noGrp="1"/>
          </p:cNvSpPr>
          <p:nvPr>
            <p:ph type="dt" sz="half" idx="2"/>
          </p:nvPr>
        </p:nvSpPr>
        <p:spPr/>
        <p:txBody>
          <a:bodyPr/>
          <a:lstStyle/>
          <a:p>
            <a:r>
              <a:rPr lang="nl-BE" smtClean="0"/>
              <a:t>24/11/2018</a:t>
            </a:r>
            <a:endParaRPr lang="en-GB" dirty="0"/>
          </a:p>
        </p:txBody>
      </p:sp>
      <p:sp>
        <p:nvSpPr>
          <p:cNvPr id="10" name="Slide Number Placeholder 9"/>
          <p:cNvSpPr>
            <a:spLocks noGrp="1"/>
          </p:cNvSpPr>
          <p:nvPr>
            <p:ph type="sldNum" sz="quarter" idx="4"/>
          </p:nvPr>
        </p:nvSpPr>
        <p:spPr/>
        <p:txBody>
          <a:bodyPr/>
          <a:lstStyle/>
          <a:p>
            <a:fld id="{7A7F1E79-8225-48A0-95BD-5254C3720E2D}" type="slidenum">
              <a:rPr lang="en-GB" smtClean="0"/>
              <a:pPr/>
              <a:t>59</a:t>
            </a:fld>
            <a:endParaRPr lang="en-GB" dirty="0"/>
          </a:p>
        </p:txBody>
      </p:sp>
      <p:pic>
        <p:nvPicPr>
          <p:cNvPr id="3" name="Picture 2"/>
          <p:cNvPicPr>
            <a:picLocks noChangeAspect="1"/>
          </p:cNvPicPr>
          <p:nvPr/>
        </p:nvPicPr>
        <p:blipFill>
          <a:blip r:embed="rId2"/>
          <a:stretch>
            <a:fillRect/>
          </a:stretch>
        </p:blipFill>
        <p:spPr>
          <a:xfrm>
            <a:off x="233362" y="1752600"/>
            <a:ext cx="8677275" cy="3352800"/>
          </a:xfrm>
          <a:prstGeom prst="rect">
            <a:avLst/>
          </a:prstGeom>
        </p:spPr>
      </p:pic>
    </p:spTree>
    <p:extLst>
      <p:ext uri="{BB962C8B-B14F-4D97-AF65-F5344CB8AC3E}">
        <p14:creationId xmlns:p14="http://schemas.microsoft.com/office/powerpoint/2010/main" val="374983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422774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nl-BE" smtClean="0"/>
              <a:t>Template: eindresultaat</a:t>
            </a:r>
            <a:endParaRPr lang="nl-BE" dirty="0"/>
          </a:p>
        </p:txBody>
      </p:sp>
      <p:sp>
        <p:nvSpPr>
          <p:cNvPr id="11" name="Date Placeholder 10"/>
          <p:cNvSpPr>
            <a:spLocks noGrp="1"/>
          </p:cNvSpPr>
          <p:nvPr>
            <p:ph type="dt" sz="half" idx="2"/>
          </p:nvPr>
        </p:nvSpPr>
        <p:spPr/>
        <p:txBody>
          <a:bodyPr/>
          <a:lstStyle/>
          <a:p>
            <a:r>
              <a:rPr lang="nl-BE" smtClean="0"/>
              <a:t>24/11/2018</a:t>
            </a:r>
            <a:endParaRPr lang="en-GB" dirty="0"/>
          </a:p>
        </p:txBody>
      </p:sp>
      <p:sp>
        <p:nvSpPr>
          <p:cNvPr id="12" name="Slide Number Placeholder 11"/>
          <p:cNvSpPr>
            <a:spLocks noGrp="1"/>
          </p:cNvSpPr>
          <p:nvPr>
            <p:ph type="sldNum" sz="quarter" idx="4"/>
          </p:nvPr>
        </p:nvSpPr>
        <p:spPr/>
        <p:txBody>
          <a:bodyPr/>
          <a:lstStyle/>
          <a:p>
            <a:fld id="{7A7F1E79-8225-48A0-95BD-5254C3720E2D}" type="slidenum">
              <a:rPr lang="en-GB" smtClean="0"/>
              <a:pPr/>
              <a:t>60</a:t>
            </a:fld>
            <a:endParaRPr lang="en-GB" dirty="0"/>
          </a:p>
        </p:txBody>
      </p:sp>
      <p:sp>
        <p:nvSpPr>
          <p:cNvPr id="6" name="Rectangle 5"/>
          <p:cNvSpPr/>
          <p:nvPr/>
        </p:nvSpPr>
        <p:spPr>
          <a:xfrm>
            <a:off x="600645" y="1052736"/>
            <a:ext cx="6098657" cy="707886"/>
          </a:xfrm>
          <a:prstGeom prst="rect">
            <a:avLst/>
          </a:prstGeom>
        </p:spPr>
        <p:txBody>
          <a:bodyPr wrap="none">
            <a:spAutoFit/>
          </a:bodyPr>
          <a:lstStyle/>
          <a:p>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van GEB </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berekend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overblijvend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risico</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voor</a:t>
            </a:r>
            <a:r>
              <a:rPr lang="en-GB" sz="2000" dirty="0" smtClean="0">
                <a:solidFill>
                  <a:schemeClr val="tx2"/>
                </a:solidFill>
                <a:cs typeface="Arial" panose="020B0604020202020204" pitchFamily="34" charset="0"/>
              </a:rPr>
              <a:t>  </a:t>
            </a:r>
          </a:p>
          <a:p>
            <a:r>
              <a:rPr lang="en-GB" sz="2000" dirty="0" smtClean="0">
                <a:solidFill>
                  <a:schemeClr val="tx2"/>
                </a:solidFill>
                <a:cs typeface="Arial" panose="020B0604020202020204" pitchFamily="34" charset="0"/>
              </a:rPr>
              <a:t>de </a:t>
            </a:r>
            <a:r>
              <a:rPr lang="en-GB" sz="2000" dirty="0" err="1" smtClean="0">
                <a:solidFill>
                  <a:schemeClr val="tx2"/>
                </a:solidFill>
                <a:cs typeface="Arial" panose="020B0604020202020204" pitchFamily="34" charset="0"/>
              </a:rPr>
              <a:t>voorgenomen</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endParaRPr lang="nl-BE" sz="2000" dirty="0">
              <a:solidFill>
                <a:schemeClr val="tx2"/>
              </a:solidFill>
              <a:cs typeface="Arial" panose="020B0604020202020204" pitchFamily="34" charset="0"/>
            </a:endParaRPr>
          </a:p>
        </p:txBody>
      </p:sp>
      <p:sp>
        <p:nvSpPr>
          <p:cNvPr id="10" name="Rectangle 5"/>
          <p:cNvSpPr/>
          <p:nvPr/>
        </p:nvSpPr>
        <p:spPr>
          <a:xfrm>
            <a:off x="611561" y="1857018"/>
            <a:ext cx="7992888" cy="707886"/>
          </a:xfrm>
          <a:prstGeom prst="rect">
            <a:avLst/>
          </a:prstGeom>
        </p:spPr>
        <p:txBody>
          <a:bodyPr wrap="square">
            <a:spAutoFit/>
          </a:bodyPr>
          <a:lstStyle/>
          <a:p>
            <a:r>
              <a:rPr lang="en-GB" sz="2000" b="1" dirty="0" err="1" smtClean="0">
                <a:solidFill>
                  <a:schemeClr val="tx2"/>
                </a:solidFill>
                <a:cs typeface="Arial" panose="020B0604020202020204" pitchFamily="34" charset="0"/>
              </a:rPr>
              <a:t>Als</a:t>
            </a:r>
            <a:r>
              <a:rPr lang="en-GB" sz="2000" b="1" dirty="0" smtClean="0">
                <a:solidFill>
                  <a:schemeClr val="tx2"/>
                </a:solidFill>
                <a:cs typeface="Arial" panose="020B0604020202020204" pitchFamily="34" charset="0"/>
              </a:rPr>
              <a:t> het </a:t>
            </a:r>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in het rood </a:t>
            </a:r>
            <a:r>
              <a:rPr lang="en-GB" sz="2000" b="1" dirty="0" err="1" smtClean="0">
                <a:solidFill>
                  <a:schemeClr val="tx2"/>
                </a:solidFill>
                <a:cs typeface="Arial" panose="020B0604020202020204" pitchFamily="34" charset="0"/>
              </a:rPr>
              <a:t>gaat</a:t>
            </a:r>
            <a:r>
              <a:rPr lang="en-GB" sz="2000" b="1" dirty="0" smtClean="0">
                <a:solidFill>
                  <a:schemeClr val="tx2"/>
                </a:solidFill>
                <a:cs typeface="Arial" panose="020B0604020202020204" pitchFamily="34" charset="0"/>
              </a:rPr>
              <a:t> </a:t>
            </a:r>
            <a:r>
              <a:rPr lang="en-GB" sz="2000" dirty="0" smtClean="0">
                <a:solidFill>
                  <a:schemeClr val="tx2"/>
                </a:solidFill>
                <a:cs typeface="Arial" panose="020B0604020202020204" pitchFamily="34" charset="0"/>
              </a:rPr>
              <a:t>=&gt;  </a:t>
            </a:r>
            <a:r>
              <a:rPr lang="en-GB" sz="2000" dirty="0" err="1" smtClean="0">
                <a:solidFill>
                  <a:schemeClr val="tx2"/>
                </a:solidFill>
                <a:cs typeface="Arial" panose="020B0604020202020204" pitchFamily="34" charset="0"/>
              </a:rPr>
              <a:t>advies</a:t>
            </a:r>
            <a:r>
              <a:rPr lang="en-GB" sz="2000" dirty="0" smtClean="0">
                <a:solidFill>
                  <a:schemeClr val="tx2"/>
                </a:solidFill>
                <a:cs typeface="Arial" panose="020B0604020202020204" pitchFamily="34" charset="0"/>
              </a:rPr>
              <a:t> van GBA </a:t>
            </a:r>
            <a:r>
              <a:rPr lang="en-GB" sz="2000" dirty="0" err="1" smtClean="0">
                <a:solidFill>
                  <a:schemeClr val="tx2"/>
                </a:solidFill>
                <a:cs typeface="Arial" panose="020B0604020202020204" pitchFamily="34" charset="0"/>
              </a:rPr>
              <a:t>alvorens</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te</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starten</a:t>
            </a:r>
            <a:endParaRPr lang="nl-BE" sz="2000" dirty="0">
              <a:solidFill>
                <a:schemeClr val="tx2"/>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87624" y="3114781"/>
            <a:ext cx="6331157" cy="2439337"/>
          </a:xfrm>
          <a:prstGeom prst="rect">
            <a:avLst/>
          </a:prstGeom>
        </p:spPr>
      </p:pic>
    </p:spTree>
    <p:extLst>
      <p:ext uri="{BB962C8B-B14F-4D97-AF65-F5344CB8AC3E}">
        <p14:creationId xmlns:p14="http://schemas.microsoft.com/office/powerpoint/2010/main" val="3395461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inspiratiebron: ISO 27xxx-reeks, in het bijzonder IS0 27002</a:t>
            </a:r>
          </a:p>
          <a:p>
            <a:r>
              <a:rPr lang="nl-BE" dirty="0" smtClean="0"/>
              <a:t>gebruik de gratis basisdiensten aangeboden door het eHealth-platform</a:t>
            </a:r>
          </a:p>
          <a:p>
            <a:pPr lvl="1"/>
            <a:r>
              <a:rPr lang="nl-BE" dirty="0" smtClean="0"/>
              <a:t>gebruikers- </a:t>
            </a:r>
            <a:r>
              <a:rPr lang="nl-BE" dirty="0"/>
              <a:t>en </a:t>
            </a:r>
            <a:r>
              <a:rPr lang="nl-BE" dirty="0" smtClean="0"/>
              <a:t>toegangsbeheer</a:t>
            </a:r>
          </a:p>
          <a:p>
            <a:pPr lvl="1"/>
            <a:r>
              <a:rPr lang="nl-BE" dirty="0" err="1" smtClean="0"/>
              <a:t>logging</a:t>
            </a:r>
            <a:r>
              <a:rPr lang="nl-BE" dirty="0" smtClean="0"/>
              <a:t> </a:t>
            </a:r>
            <a:r>
              <a:rPr lang="nl-BE" dirty="0"/>
              <a:t>van toegang</a:t>
            </a:r>
          </a:p>
          <a:p>
            <a:pPr lvl="1"/>
            <a:r>
              <a:rPr lang="nl-BE" dirty="0" err="1" smtClean="0"/>
              <a:t>vercijfering</a:t>
            </a:r>
            <a:endParaRPr lang="nl-BE" dirty="0" smtClean="0"/>
          </a:p>
          <a:p>
            <a:pPr lvl="1"/>
            <a:r>
              <a:rPr lang="nl-BE" dirty="0" smtClean="0"/>
              <a:t>eHealth-box met ingebakken end-</a:t>
            </a:r>
            <a:r>
              <a:rPr lang="nl-BE" dirty="0" err="1" smtClean="0"/>
              <a:t>to</a:t>
            </a:r>
            <a:r>
              <a:rPr lang="nl-BE" dirty="0" smtClean="0"/>
              <a:t>-end </a:t>
            </a:r>
            <a:r>
              <a:rPr lang="nl-BE" dirty="0" err="1" smtClean="0"/>
              <a:t>vercijfering</a:t>
            </a:r>
            <a:endParaRPr lang="nl-BE" dirty="0" smtClean="0"/>
          </a:p>
          <a:p>
            <a:pPr lvl="1"/>
            <a:r>
              <a:rPr lang="nl-BE" dirty="0" smtClean="0"/>
              <a:t>time stamping</a:t>
            </a:r>
          </a:p>
          <a:p>
            <a:r>
              <a:rPr lang="nl-BE" dirty="0" smtClean="0"/>
              <a:t>voor meer informatie over </a:t>
            </a:r>
            <a:r>
              <a:rPr lang="nl-BE" dirty="0" err="1" smtClean="0"/>
              <a:t>eGezondheid</a:t>
            </a:r>
            <a:r>
              <a:rPr lang="nl-BE" dirty="0" smtClean="0"/>
              <a:t> voor tandartsen, zie </a:t>
            </a:r>
            <a:r>
              <a:rPr lang="nl-BE" sz="1800" dirty="0" smtClean="0">
                <a:hlinkClick r:id="rId2"/>
              </a:rPr>
              <a:t>https</a:t>
            </a:r>
            <a:r>
              <a:rPr lang="nl-BE" sz="1800" dirty="0">
                <a:hlinkClick r:id="rId2"/>
              </a:rPr>
              <a:t>://</a:t>
            </a:r>
            <a:r>
              <a:rPr lang="nl-BE" sz="1800" dirty="0" smtClean="0">
                <a:hlinkClick r:id="rId2"/>
              </a:rPr>
              <a:t>www.frankrobben.be/wp-content/uploads/2018/03/20180315.pptx</a:t>
            </a:r>
            <a:endParaRPr lang="nl-BE" sz="1800" dirty="0" smtClean="0"/>
          </a:p>
          <a:p>
            <a:pPr lvl="1"/>
            <a:endParaRPr lang="nl-BE" dirty="0" smtClean="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61</a:t>
            </a:fld>
            <a:endParaRPr lang="fr-BE" dirty="0"/>
          </a:p>
        </p:txBody>
      </p:sp>
    </p:spTree>
    <p:extLst>
      <p:ext uri="{BB962C8B-B14F-4D97-AF65-F5344CB8AC3E}">
        <p14:creationId xmlns:p14="http://schemas.microsoft.com/office/powerpoint/2010/main" val="7946774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smtClean="0"/>
              <a:t>Hoe?</a:t>
            </a:r>
          </a:p>
          <a:p>
            <a:pPr lvl="1"/>
            <a:r>
              <a:rPr lang="nl-BE" altLang="en-US" smtClean="0"/>
              <a:t>door een goed georganiseerde, onderlinge elektronische dienstverlening en informatie-uitwisseling tussen alle actoren in de gezondheidszorg</a:t>
            </a:r>
          </a:p>
          <a:p>
            <a:pPr lvl="1"/>
            <a:r>
              <a:rPr lang="nl-BE" altLang="en-US" smtClean="0"/>
              <a:t>met de nodige waarborgen op het vlak van de informatieveiligheid, de bescherming van de persoonlijke levenssfeer en het beroepsgeheim</a:t>
            </a:r>
          </a:p>
          <a:p>
            <a:pPr lvl="1"/>
            <a:endParaRPr lang="nl-BE" altLang="en-US" smtClean="0"/>
          </a:p>
          <a:p>
            <a:r>
              <a:rPr lang="nl-BE" altLang="en-US" smtClean="0"/>
              <a:t>Wat?</a:t>
            </a:r>
          </a:p>
          <a:p>
            <a:pPr lvl="1"/>
            <a:r>
              <a:rPr lang="nl-BE" altLang="en-US" smtClean="0"/>
              <a:t>optimaliseren van de kwaliteit en de continuïteit van de gezondheidszorgverstrekking </a:t>
            </a:r>
          </a:p>
          <a:p>
            <a:pPr lvl="1"/>
            <a:r>
              <a:rPr lang="nl-BE" altLang="en-US" smtClean="0"/>
              <a:t>optimaliseren van de veiligheid van de patiënt</a:t>
            </a:r>
          </a:p>
          <a:p>
            <a:pPr lvl="1"/>
            <a:r>
              <a:rPr lang="nl-BE" altLang="en-US" smtClean="0"/>
              <a:t>vereenvoudigen van de administratieve formaliteiten voor alle actoren in de gezondheidszorg</a:t>
            </a:r>
          </a:p>
          <a:p>
            <a:pPr lvl="1"/>
            <a:r>
              <a:rPr lang="nl-BE" altLang="en-US" smtClean="0"/>
              <a:t>degelijk ondersteunen van het gezondheidszorgbeleid</a:t>
            </a:r>
          </a:p>
          <a:p>
            <a:pPr lvl="1"/>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62</a:t>
            </a:fld>
            <a:endParaRPr lang="fr-BE" dirty="0"/>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a:sym typeface="Arial" charset="0"/>
              </a:rPr>
              <a:t>e</a:t>
            </a:r>
            <a:r>
              <a:rPr lang="nl-BE" altLang="en-US" dirty="0" smtClean="0">
                <a:sym typeface="Arial" charset="0"/>
              </a:rPr>
              <a:t>Health-platform: 10 opdrachten</a:t>
            </a:r>
            <a:endParaRPr lang="en-US" dirty="0"/>
          </a:p>
        </p:txBody>
      </p:sp>
      <p:sp>
        <p:nvSpPr>
          <p:cNvPr id="15363" name="Rectangle 3"/>
          <p:cNvSpPr>
            <a:spLocks noGrp="1" noChangeArrowheads="1"/>
          </p:cNvSpPr>
          <p:nvPr>
            <p:ph idx="1"/>
          </p:nvPr>
        </p:nvSpPr>
        <p:spPr/>
        <p:txBody>
          <a:bodyPr/>
          <a:lstStyle/>
          <a:p>
            <a:r>
              <a:rPr lang="nl-BE" altLang="en-US" smtClean="0">
                <a:sym typeface="Arial" charset="0"/>
              </a:rPr>
              <a:t>Ontwikkeling van een visie en van een strategie inzake eHealth</a:t>
            </a:r>
            <a:r>
              <a:rPr lang="nl-BE" altLang="en-US" smtClean="0"/>
              <a:t> </a:t>
            </a:r>
          </a:p>
          <a:p>
            <a:endParaRPr lang="nl-BE" altLang="en-US" smtClean="0">
              <a:sym typeface="Arial" charset="0"/>
            </a:endParaRPr>
          </a:p>
          <a:p>
            <a:r>
              <a:rPr lang="nl-BE" altLang="en-US" smtClean="0">
                <a:sym typeface="Arial" charset="0"/>
              </a:rPr>
              <a:t>Organiseren van de samenwerking met andere overheidsinstanties die belast zijn met de coördinatie van de elektronische dienstverlening</a:t>
            </a:r>
            <a:r>
              <a:rPr lang="nl-BE" altLang="en-US" smtClean="0"/>
              <a:t> </a:t>
            </a:r>
          </a:p>
          <a:p>
            <a:endParaRPr lang="nl-BE" altLang="en-US" smtClean="0">
              <a:sym typeface="Arial" charset="0"/>
            </a:endParaRPr>
          </a:p>
          <a:p>
            <a:r>
              <a:rPr lang="nl-BE" altLang="en-US" smtClean="0">
                <a:sym typeface="Arial" charset="0"/>
              </a:rPr>
              <a:t>De motor van de noodzakelijke veranderingen zijn voor de uitvoering van de visie en de strategie inzake eHealth </a:t>
            </a:r>
            <a:r>
              <a:rPr lang="nl-BE" altLang="en-US" smtClean="0"/>
              <a:t> </a:t>
            </a:r>
          </a:p>
          <a:p>
            <a:endParaRPr lang="nl-BE" altLang="en-US" smtClean="0">
              <a:sym typeface="Arial" charset="0"/>
            </a:endParaRPr>
          </a:p>
          <a:p>
            <a:r>
              <a:rPr lang="nl-BE" altLang="en-US" smtClean="0">
                <a:sym typeface="Arial" charset="0"/>
              </a:rPr>
              <a:t>Vastleggen van functionele en techische normen, standaarden, specificaties en basisarchitectuur inzake ICT  </a:t>
            </a:r>
          </a:p>
          <a:p>
            <a:endParaRPr lang="nl-BE" altLang="en-US" smtClean="0">
              <a:sym typeface="Arial" charset="0"/>
            </a:endParaRPr>
          </a:p>
          <a:p>
            <a:endParaRPr lang="nl-BE" altLang="en-US" dirty="0" smtClean="0">
              <a:sym typeface="Arial" charset="0"/>
            </a:endParaRPr>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63</a:t>
            </a:fld>
            <a:endParaRPr lang="fr-BE" dirty="0"/>
          </a:p>
        </p:txBody>
      </p:sp>
    </p:spTree>
    <p:extLst>
      <p:ext uri="{BB962C8B-B14F-4D97-AF65-F5344CB8AC3E}">
        <p14:creationId xmlns:p14="http://schemas.microsoft.com/office/powerpoint/2010/main" val="408522391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64</a:t>
            </a:fld>
            <a:endParaRPr lang="fr-BE" dirty="0"/>
          </a:p>
        </p:txBody>
      </p:sp>
    </p:spTree>
    <p:extLst>
      <p:ext uri="{BB962C8B-B14F-4D97-AF65-F5344CB8AC3E}">
        <p14:creationId xmlns:p14="http://schemas.microsoft.com/office/powerpoint/2010/main" val="2870105779"/>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nl-BE" dirty="0"/>
          </a:p>
        </p:txBody>
      </p:sp>
      <p:sp>
        <p:nvSpPr>
          <p:cNvPr id="3" name="Tijdelijke aanduiding voor inhoud 2"/>
          <p:cNvSpPr>
            <a:spLocks noGrp="1"/>
          </p:cNvSpPr>
          <p:nvPr>
            <p:ph idx="1"/>
          </p:nvPr>
        </p:nvSpPr>
        <p:spPr/>
        <p:txBody>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65</a:t>
            </a:fld>
            <a:endParaRPr lang="fr-BE" dirty="0"/>
          </a:p>
        </p:txBody>
      </p:sp>
    </p:spTree>
    <p:extLst>
      <p:ext uri="{BB962C8B-B14F-4D97-AF65-F5344CB8AC3E}">
        <p14:creationId xmlns:p14="http://schemas.microsoft.com/office/powerpoint/2010/main" val="1529171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eHealth-platform: </a:t>
            </a:r>
            <a:r>
              <a:rPr lang="nl-BE" altLang="en-US" dirty="0" smtClean="0">
                <a:sym typeface="Arial" charset="0"/>
              </a:rPr>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6" name="Date Placeholder 5"/>
          <p:cNvSpPr>
            <a:spLocks noGrp="1"/>
          </p:cNvSpPr>
          <p:nvPr>
            <p:ph type="dt" sz="half" idx="2"/>
          </p:nvPr>
        </p:nvSpPr>
        <p:spPr/>
        <p:txBody>
          <a:bodyPr/>
          <a:lstStyle/>
          <a:p>
            <a:r>
              <a:rPr lang="nl-BE" smtClean="0"/>
              <a:t>24/11/2018</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66</a:t>
            </a:fld>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67</a:t>
            </a:fld>
            <a:endParaRPr lang="fr-BE" dirty="0"/>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Geïntegreerd gebruikers- en toegangsbeheer</a:t>
            </a:r>
            <a:endParaRPr lang="nl-NL"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68</a:t>
            </a:fld>
            <a:endParaRPr lang="fr-BE" dirty="0"/>
          </a:p>
        </p:txBody>
      </p:sp>
    </p:spTree>
    <p:extLst>
      <p:ext uri="{BB962C8B-B14F-4D97-AF65-F5344CB8AC3E}">
        <p14:creationId xmlns:p14="http://schemas.microsoft.com/office/powerpoint/2010/main" val="2089012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69</a:t>
            </a:fld>
            <a:endParaRPr lang="fr-BE" dirty="0"/>
          </a:p>
        </p:txBody>
      </p:sp>
    </p:spTree>
    <p:extLst>
      <p:ext uri="{BB962C8B-B14F-4D97-AF65-F5344CB8AC3E}">
        <p14:creationId xmlns:p14="http://schemas.microsoft.com/office/powerpoint/2010/main" val="3145088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smtClean="0"/>
              <a:t>Vercijfering gekende bestemmeling</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70</a:t>
            </a:fld>
            <a:endParaRPr lang="fr-BE" dirty="0"/>
          </a:p>
        </p:txBody>
      </p:sp>
    </p:spTree>
    <p:extLst>
      <p:ext uri="{BB962C8B-B14F-4D97-AF65-F5344CB8AC3E}">
        <p14:creationId xmlns:p14="http://schemas.microsoft.com/office/powerpoint/2010/main" val="4020712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Vercijfering gekende bestemmeling</a:t>
            </a:r>
            <a:endParaRPr lang="fr-BE" dirty="0"/>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sym typeface="Arial" charset="0"/>
                </a:rPr>
                <a:t>Identification</a:t>
              </a:r>
              <a:r>
                <a:rPr lang="nl-BE" altLang="en-US" sz="1800" dirty="0">
                  <a:solidFill>
                    <a:srgbClr val="3E6E5A"/>
                  </a:solidFill>
                  <a:sym typeface="Arial" charset="0"/>
                </a:rPr>
                <a:t> </a:t>
              </a: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71</a:t>
            </a:fld>
            <a:endParaRPr lang="fr-BE" dirty="0"/>
          </a:p>
        </p:txBody>
      </p:sp>
    </p:spTree>
    <p:extLst>
      <p:ext uri="{BB962C8B-B14F-4D97-AF65-F5344CB8AC3E}">
        <p14:creationId xmlns:p14="http://schemas.microsoft.com/office/powerpoint/2010/main" val="24437741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smtClean="0"/>
              <a:t>Vercijfering niet-gekende bestemmeling</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72</a:t>
            </a:fld>
            <a:endParaRPr lang="fr-BE" dirty="0"/>
          </a:p>
        </p:txBody>
      </p:sp>
    </p:spTree>
    <p:extLst>
      <p:ext uri="{BB962C8B-B14F-4D97-AF65-F5344CB8AC3E}">
        <p14:creationId xmlns:p14="http://schemas.microsoft.com/office/powerpoint/2010/main" val="370767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2"/>
          </p:nvPr>
        </p:nvSpPr>
        <p:spPr/>
        <p:txBody>
          <a:bodyPr/>
          <a:lstStyle/>
          <a:p>
            <a:r>
              <a:rPr lang="nl-BE" smtClean="0"/>
              <a:t>24/11/2018</a:t>
            </a:r>
            <a:endParaRPr lang="fr-BE" dirty="0"/>
          </a:p>
        </p:txBody>
      </p:sp>
      <p:sp>
        <p:nvSpPr>
          <p:cNvPr id="10" name="Slide Number Placeholder 9"/>
          <p:cNvSpPr>
            <a:spLocks noGrp="1"/>
          </p:cNvSpPr>
          <p:nvPr>
            <p:ph type="sldNum" sz="quarter" idx="4"/>
          </p:nvPr>
        </p:nvSpPr>
        <p:spPr/>
        <p:txBody>
          <a:bodyPr/>
          <a:lstStyle/>
          <a:p>
            <a:fld id="{30A9230E-FFBB-4CCB-ABD7-198084EDE768}" type="slidenum">
              <a:rPr lang="fr-BE" smtClean="0"/>
              <a:pPr/>
              <a:t>73</a:t>
            </a:fld>
            <a:endParaRPr lang="fr-BE" dirty="0"/>
          </a:p>
        </p:txBody>
      </p:sp>
    </p:spTree>
    <p:extLst>
      <p:ext uri="{BB962C8B-B14F-4D97-AF65-F5344CB8AC3E}">
        <p14:creationId xmlns:p14="http://schemas.microsoft.com/office/powerpoint/2010/main" val="80285798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74</a:t>
            </a:fld>
            <a:endParaRPr lang="fr-BE" dirty="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75</a:t>
            </a:fld>
            <a:endParaRPr lang="fr-BE" dirty="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76</a:t>
            </a:fld>
            <a:endParaRPr lang="fr-BE" dirty="0"/>
          </a:p>
        </p:txBody>
      </p:sp>
    </p:spTree>
    <p:extLst>
      <p:ext uri="{BB962C8B-B14F-4D97-AF65-F5344CB8AC3E}">
        <p14:creationId xmlns:p14="http://schemas.microsoft.com/office/powerpoint/2010/main" val="7931146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a:t>
            </a:r>
            <a:r>
              <a:rPr lang="nl-BE" noProof="0" dirty="0" smtClean="0">
                <a:solidFill>
                  <a:srgbClr val="FF0000"/>
                </a:solidFill>
              </a:rPr>
              <a:t>13 </a:t>
            </a:r>
            <a:r>
              <a:rPr lang="nl-BE" noProof="0" dirty="0" smtClean="0">
                <a:solidFill>
                  <a:srgbClr val="FF0000"/>
                </a:solidFill>
              </a:rPr>
              <a:t>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77</a:t>
            </a:fld>
            <a:endParaRPr lang="fr-BE" dirty="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a:xfrm>
            <a:off x="457200" y="1052735"/>
            <a:ext cx="8435280" cy="5395689"/>
          </a:xfrm>
        </p:spPr>
        <p:txBody>
          <a:bodyPr>
            <a:normAutofit fontScale="77500" lnSpcReduction="20000"/>
          </a:bodyPr>
          <a:lstStyle/>
          <a:p>
            <a:pPr marL="0" indent="0">
              <a:buNone/>
            </a:pPr>
            <a:r>
              <a:rPr lang="nl-BE" altLang="nl-BE" sz="2800"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sz="2800" noProof="0" dirty="0" smtClean="0"/>
          </a:p>
          <a:p>
            <a:pPr marL="0" indent="0">
              <a:buNone/>
            </a:pPr>
            <a:r>
              <a:rPr lang="nl-BE" altLang="nl-BE" sz="2800" noProof="0" dirty="0" smtClean="0">
                <a:solidFill>
                  <a:srgbClr val="FF0000"/>
                </a:solidFill>
              </a:rPr>
              <a:t>Evalueer de bestaande privacyverklaring en plan noodzakelijke wijzigingen </a:t>
            </a:r>
            <a:r>
              <a:rPr lang="nl-BE" altLang="nl-BE" sz="2800" noProof="0" dirty="0" smtClean="0"/>
              <a:t>hieraan in het licht van de AVG.</a:t>
            </a:r>
          </a:p>
          <a:p>
            <a:endParaRPr lang="nl-BE" altLang="nl-BE" sz="2800" noProof="0" dirty="0" smtClean="0"/>
          </a:p>
          <a:p>
            <a:pPr marL="0" indent="0">
              <a:buNone/>
            </a:pPr>
            <a:r>
              <a:rPr lang="nl-BE" altLang="nl-BE" sz="2800" noProof="0" dirty="0" smtClean="0"/>
              <a:t>De AVG vereist dat deze privacyverklaring wordt aangevuld met </a:t>
            </a:r>
            <a:r>
              <a:rPr lang="nl-BE" altLang="nl-BE" sz="2800" noProof="0" dirty="0" smtClean="0">
                <a:solidFill>
                  <a:srgbClr val="FF0000"/>
                </a:solidFill>
              </a:rPr>
              <a:t>nieuwe informatietypes</a:t>
            </a:r>
            <a:r>
              <a:rPr lang="nl-BE" altLang="nl-BE" sz="2800"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sz="2800" noProof="0" dirty="0" smtClean="0"/>
          </a:p>
          <a:p>
            <a:pPr marL="0" indent="0">
              <a:buNone/>
            </a:pPr>
            <a:r>
              <a:rPr lang="nl-BE" altLang="nl-BE" sz="2800" noProof="0" dirty="0" smtClean="0"/>
              <a:t>De AVG vereist dat deze informatie wordt verschaft in </a:t>
            </a:r>
            <a:r>
              <a:rPr lang="nl-BE" altLang="nl-BE" sz="2800" noProof="0" dirty="0" smtClean="0">
                <a:solidFill>
                  <a:srgbClr val="FF0000"/>
                </a:solidFill>
              </a:rPr>
              <a:t>beknopte, begrijpbare en duidelijke taal.</a:t>
            </a: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78</a:t>
            </a:fld>
            <a:endParaRPr lang="fr-BE" dirty="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4174075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80</a:t>
            </a:fld>
            <a:endParaRPr lang="fr-BE" dirty="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81</a:t>
            </a:fld>
            <a:endParaRPr lang="fr-BE" dirty="0"/>
          </a:p>
        </p:txBody>
      </p:sp>
    </p:spTree>
    <p:extLst>
      <p:ext uri="{BB962C8B-B14F-4D97-AF65-F5344CB8AC3E}">
        <p14:creationId xmlns:p14="http://schemas.microsoft.com/office/powerpoint/2010/main" val="4578371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82</a:t>
            </a:fld>
            <a:endParaRPr lang="fr-BE" dirty="0"/>
          </a:p>
        </p:txBody>
      </p:sp>
    </p:spTree>
    <p:extLst>
      <p:ext uri="{BB962C8B-B14F-4D97-AF65-F5344CB8AC3E}">
        <p14:creationId xmlns:p14="http://schemas.microsoft.com/office/powerpoint/2010/main" val="30126762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 selectie van personeel door een software</a:t>
            </a:r>
            <a:endParaRPr lang="fr-BE" dirty="0" smtClean="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83</a:t>
            </a:fld>
            <a:endParaRPr lang="fr-BE" dirty="0"/>
          </a:p>
        </p:txBody>
      </p:sp>
    </p:spTree>
    <p:extLst>
      <p:ext uri="{BB962C8B-B14F-4D97-AF65-F5344CB8AC3E}">
        <p14:creationId xmlns:p14="http://schemas.microsoft.com/office/powerpoint/2010/main" val="18138340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84</a:t>
            </a:fld>
            <a:endParaRPr lang="fr-BE" dirty="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85</a:t>
            </a:fld>
            <a:endParaRPr lang="fr-BE" dirty="0"/>
          </a:p>
        </p:txBody>
      </p:sp>
    </p:spTree>
    <p:extLst>
      <p:ext uri="{BB962C8B-B14F-4D97-AF65-F5344CB8AC3E}">
        <p14:creationId xmlns:p14="http://schemas.microsoft.com/office/powerpoint/2010/main" val="11721885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9. Privacy </a:t>
            </a:r>
            <a:r>
              <a:rPr lang="nl-BE" noProof="0" dirty="0" err="1" smtClean="0"/>
              <a:t>by</a:t>
            </a:r>
            <a:r>
              <a:rPr lang="nl-BE" noProof="0" dirty="0" smtClean="0"/>
              <a:t> design (&amp; PIA)</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t>en </a:t>
            </a:r>
            <a:r>
              <a:rPr lang="nl-BE" altLang="nl-BE" noProof="0" dirty="0" smtClean="0">
                <a:solidFill>
                  <a:srgbClr val="FF0000"/>
                </a:solidFill>
              </a:rPr>
              <a:t>Privacy impact assessment (PIA)</a:t>
            </a:r>
            <a:r>
              <a:rPr lang="nl-BE" altLang="nl-BE" noProof="0" dirty="0" smtClean="0"/>
              <a:t>.</a:t>
            </a:r>
            <a:r>
              <a:rPr lang="nl-BE" altLang="nl-BE" noProof="0" dirty="0" smtClean="0">
                <a:solidFill>
                  <a:srgbClr val="FF0000"/>
                </a:solidFill>
              </a:rPr>
              <a:t> </a:t>
            </a:r>
            <a:r>
              <a:rPr lang="nl-BE" altLang="nl-BE" noProof="0" dirty="0" smtClean="0"/>
              <a:t>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86</a:t>
            </a:fld>
            <a:endParaRPr lang="fr-BE"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9. Privacy </a:t>
            </a:r>
            <a:r>
              <a:rPr lang="nl-BE" noProof="0" dirty="0" err="1" smtClean="0"/>
              <a:t>by</a:t>
            </a:r>
            <a:r>
              <a:rPr lang="nl-BE" noProof="0" dirty="0" smtClean="0"/>
              <a:t> design (&amp; PIA)</a:t>
            </a:r>
            <a:endParaRPr lang="nl-BE" noProof="0" dirty="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p>
          <a:p>
            <a:pPr marL="0" indent="0">
              <a:buNone/>
            </a:pPr>
            <a:endParaRPr lang="nl-BE" noProof="0" dirty="0" smtClean="0"/>
          </a:p>
          <a:p>
            <a:pPr marL="0" indent="0">
              <a:buNone/>
            </a:pPr>
            <a:r>
              <a:rPr lang="nl-BE" noProof="0" dirty="0" smtClean="0"/>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p>
          <a:p>
            <a:pPr marL="0" indent="0">
              <a:buNone/>
            </a:pPr>
            <a:r>
              <a:rPr lang="nl-BE" altLang="nl-BE" noProof="0" dirty="0" smtClean="0"/>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87</a:t>
            </a:fld>
            <a:endParaRPr lang="fr-BE" dirty="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88</a:t>
            </a:fld>
            <a:endParaRPr lang="fr-BE" dirty="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89</a:t>
            </a:fld>
            <a:endParaRPr lang="fr-BE" dirty="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a:t>
            </a:fld>
            <a:endParaRPr lang="fr-BE" dirty="0"/>
          </a:p>
        </p:txBody>
      </p:sp>
    </p:spTree>
    <p:extLst>
      <p:ext uri="{BB962C8B-B14F-4D97-AF65-F5344CB8AC3E}">
        <p14:creationId xmlns:p14="http://schemas.microsoft.com/office/powerpoint/2010/main" val="21444160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90</a:t>
            </a:fld>
            <a:endParaRPr lang="fr-BE" dirty="0"/>
          </a:p>
        </p:txBody>
      </p:sp>
    </p:spTree>
    <p:extLst>
      <p:ext uri="{BB962C8B-B14F-4D97-AF65-F5344CB8AC3E}">
        <p14:creationId xmlns:p14="http://schemas.microsoft.com/office/powerpoint/2010/main" val="3094526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(11. Functionaris gegevensbescherming)</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altLang="nl-BE" dirty="0" smtClean="0"/>
              <a:t>Bepaalde o</a:t>
            </a:r>
            <a:r>
              <a:rPr lang="nl-BE" altLang="nl-BE" noProof="0" dirty="0" err="1" smtClean="0"/>
              <a:t>rganisaties</a:t>
            </a:r>
            <a:r>
              <a:rPr lang="nl-BE" altLang="nl-BE" noProof="0" dirty="0" smtClean="0"/>
              <a:t> moeten </a:t>
            </a:r>
            <a:r>
              <a:rPr lang="nl-BE" altLang="nl-BE" noProof="0" dirty="0" smtClean="0">
                <a:solidFill>
                  <a:srgbClr val="FF0000"/>
                </a:solidFill>
              </a:rPr>
              <a:t>een functionaris voor gegevensbescherming (DPO) </a:t>
            </a:r>
            <a:r>
              <a:rPr lang="nl-BE" altLang="nl-BE" noProof="0" dirty="0" smtClean="0"/>
              <a:t>aanduiden, </a:t>
            </a:r>
            <a:r>
              <a:rPr lang="nl-BE" altLang="nl-BE" noProof="0" dirty="0" smtClean="0">
                <a:solidFill>
                  <a:srgbClr val="FF0000"/>
                </a:solidFill>
              </a:rPr>
              <a:t>die specifiek bijdraagt tot het naleven van de gegevensbeschermingsregels</a:t>
            </a:r>
            <a:r>
              <a:rPr lang="nl-BE" altLang="nl-BE" noProof="0" dirty="0" smtClean="0"/>
              <a:t>. Beoordeel welke plaats deze inneemt binnen de structuur en het beleid van je organisatie.</a:t>
            </a:r>
          </a:p>
          <a:p>
            <a:endParaRPr lang="nl-BE" altLang="nl-BE" noProof="0" dirty="0" smtClean="0"/>
          </a:p>
          <a:p>
            <a:pPr marL="0" indent="0">
              <a:buNone/>
            </a:pPr>
            <a:r>
              <a:rPr lang="nl-BE" altLang="nl-BE" noProof="0" dirty="0" smtClean="0"/>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t>De functionaris van de gegevensbescherming </a:t>
            </a:r>
            <a:r>
              <a:rPr lang="nl-BE" altLang="nl-BE" noProof="0" dirty="0" smtClean="0">
                <a:solidFill>
                  <a:srgbClr val="FF0000"/>
                </a:solidFill>
              </a:rPr>
              <a:t>incorporeert de taken van de huidige informatieveiligheidsconsulent</a:t>
            </a:r>
            <a:r>
              <a:rPr lang="nl-BE" altLang="nl-BE" noProof="0" dirty="0" smtClean="0"/>
              <a:t>. De reglementering wordt daartoe aangepast.</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91</a:t>
            </a:fld>
            <a:endParaRPr lang="fr-BE" dirty="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allicht ondoenbaar om DPO te hebben in elke organisatie </a:t>
            </a:r>
          </a:p>
          <a:p>
            <a:endParaRPr lang="nl-BE" dirty="0"/>
          </a:p>
          <a:p>
            <a:r>
              <a:rPr lang="nl-BE" dirty="0" smtClean="0"/>
              <a:t>bespreek met koepelorganisaties</a:t>
            </a:r>
          </a:p>
          <a:p>
            <a:endParaRPr lang="nl-BE" dirty="0"/>
          </a:p>
          <a:p>
            <a:r>
              <a:rPr lang="nl-BE" dirty="0" smtClean="0"/>
              <a:t>indien DPO voor meerdere organisaties</a:t>
            </a:r>
          </a:p>
          <a:p>
            <a:pPr lvl="1"/>
            <a:r>
              <a:rPr lang="nl-BE" dirty="0" smtClean="0"/>
              <a:t>zorgen voor contactpunt in elke organisatie</a:t>
            </a:r>
          </a:p>
          <a:p>
            <a:pPr lvl="2"/>
            <a:r>
              <a:rPr lang="nl-BE" dirty="0" smtClean="0"/>
              <a:t>wederzijdse informatieverstrekking</a:t>
            </a:r>
          </a:p>
          <a:p>
            <a:pPr lvl="2"/>
            <a:r>
              <a:rPr lang="nl-BE" dirty="0" smtClean="0"/>
              <a:t>awareness creatie</a:t>
            </a:r>
          </a:p>
          <a:p>
            <a:pPr lvl="1"/>
            <a:r>
              <a:rPr lang="nl-BE" dirty="0" smtClean="0"/>
              <a:t>zorgen voor voldoende kennis, tijd en betrokkenheid in elke organisatie</a:t>
            </a:r>
          </a:p>
          <a:p>
            <a:pPr lvl="2"/>
            <a:r>
              <a:rPr lang="nl-BE" dirty="0" smtClean="0"/>
              <a:t>toezicht </a:t>
            </a:r>
            <a:r>
              <a:rPr lang="nl-BE" dirty="0"/>
              <a:t>op de omgang met persoonsgegevens binnen </a:t>
            </a:r>
            <a:r>
              <a:rPr lang="nl-BE" dirty="0" smtClean="0"/>
              <a:t>de organisatie</a:t>
            </a:r>
          </a:p>
          <a:p>
            <a:pPr lvl="2"/>
            <a:r>
              <a:rPr lang="nl-BE" dirty="0"/>
              <a:t>c</a:t>
            </a:r>
            <a:r>
              <a:rPr lang="nl-BE" dirty="0" smtClean="0"/>
              <a:t>ontroleert </a:t>
            </a:r>
            <a:r>
              <a:rPr lang="nl-BE" dirty="0"/>
              <a:t>of de </a:t>
            </a:r>
            <a:r>
              <a:rPr lang="nl-BE" dirty="0" smtClean="0"/>
              <a:t>organisatie voldoet </a:t>
            </a:r>
            <a:r>
              <a:rPr lang="nl-BE" dirty="0"/>
              <a:t>aan de wet en toepasselijke regelgeving</a:t>
            </a:r>
          </a:p>
          <a:p>
            <a:pPr lvl="2"/>
            <a:endParaRPr lang="nl-BE" dirty="0" smtClean="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92</a:t>
            </a:fld>
            <a:endParaRPr lang="fr-BE" dirty="0"/>
          </a:p>
        </p:txBody>
      </p:sp>
    </p:spTree>
    <p:extLst>
      <p:ext uri="{BB962C8B-B14F-4D97-AF65-F5344CB8AC3E}">
        <p14:creationId xmlns:p14="http://schemas.microsoft.com/office/powerpoint/2010/main" val="2606471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93</a:t>
            </a:fld>
            <a:endParaRPr lang="fr-BE" dirty="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94</a:t>
            </a:fld>
            <a:endParaRPr lang="fr-BE" dirty="0"/>
          </a:p>
        </p:txBody>
      </p:sp>
    </p:spTree>
    <p:extLst>
      <p:ext uri="{BB962C8B-B14F-4D97-AF65-F5344CB8AC3E}">
        <p14:creationId xmlns:p14="http://schemas.microsoft.com/office/powerpoint/2010/main" val="22243532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(13. Internationale aspecten)</a:t>
            </a:r>
            <a:endParaRPr lang="nl-BE" noProof="0" dirty="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Indien je organisatie </a:t>
            </a:r>
            <a:r>
              <a:rPr lang="nl-BE" altLang="nl-BE" noProof="0" dirty="0" smtClean="0">
                <a:solidFill>
                  <a:srgbClr val="FF0000"/>
                </a:solidFill>
              </a:rPr>
              <a:t>internationaal actief </a:t>
            </a:r>
            <a:r>
              <a:rPr lang="nl-BE" altLang="nl-BE" noProof="0" dirty="0" smtClean="0"/>
              <a:t>is, dien je te bepalen </a:t>
            </a:r>
            <a:r>
              <a:rPr lang="nl-BE" altLang="nl-BE" noProof="0" dirty="0" smtClean="0">
                <a:solidFill>
                  <a:srgbClr val="FF0000"/>
                </a:solidFill>
              </a:rPr>
              <a:t>onder welke toezichthoudende autoriteit je valt.</a:t>
            </a:r>
          </a:p>
          <a:p>
            <a:endParaRPr lang="nl-BE" altLang="nl-BE" noProof="0" dirty="0" smtClean="0"/>
          </a:p>
          <a:p>
            <a:pPr marL="0" indent="0">
              <a:buNone/>
            </a:pPr>
            <a:r>
              <a:rPr lang="nl-BE" altLang="nl-BE" noProof="0" dirty="0" smtClean="0"/>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p>
          <a:p>
            <a:pPr marL="0" indent="0">
              <a:buNone/>
            </a:pPr>
            <a:r>
              <a:rPr lang="nl-BE" altLang="nl-BE" noProof="0" dirty="0" smtClean="0"/>
              <a:t>Voor een traditionele hoofdzetel is dit vrij eenvoudig vast te stellen. Moeilijker wordt het voor complexe, </a:t>
            </a:r>
            <a:r>
              <a:rPr lang="nl-BE" altLang="nl-BE" noProof="0" dirty="0" err="1" smtClean="0"/>
              <a:t>multi</a:t>
            </a:r>
            <a:r>
              <a:rPr lang="nl-BE" altLang="nl-BE" noProof="0" dirty="0" smtClean="0"/>
              <a:t>-site organisaties waarbij beslissingen omtrent diverse verwerkingsactiviteiten op verschillende plaatsen worden genomen.</a:t>
            </a:r>
            <a:endParaRPr lang="nl-BE" alt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95</a:t>
            </a:fld>
            <a:endParaRPr lang="fr-BE" dirty="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(13. Internationale aspecten)</a:t>
            </a:r>
            <a:endParaRPr lang="nl-BE" noProof="0" dirty="0"/>
          </a:p>
        </p:txBody>
      </p:sp>
      <p:sp>
        <p:nvSpPr>
          <p:cNvPr id="3" name="Content Placeholder 2"/>
          <p:cNvSpPr>
            <a:spLocks noGrp="1"/>
          </p:cNvSpPr>
          <p:nvPr>
            <p:ph idx="1"/>
          </p:nvPr>
        </p:nvSpPr>
        <p:spPr/>
        <p:txBody>
          <a:bodyPr/>
          <a:lstStyle/>
          <a:p>
            <a:pPr marL="0" indent="0">
              <a:buNone/>
            </a:pPr>
            <a:r>
              <a:rPr lang="nl-BE" altLang="nl-BE" noProof="0" dirty="0" smtClean="0"/>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96</a:t>
            </a:fld>
            <a:endParaRPr lang="fr-BE" dirty="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97</a:t>
            </a:fld>
            <a:endParaRPr lang="fr-BE" dirty="0"/>
          </a:p>
        </p:txBody>
      </p:sp>
    </p:spTree>
    <p:extLst>
      <p:ext uri="{BB962C8B-B14F-4D97-AF65-F5344CB8AC3E}">
        <p14:creationId xmlns:p14="http://schemas.microsoft.com/office/powerpoint/2010/main" val="25697118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
        <p:nvSpPr>
          <p:cNvPr id="8" name="Date Placeholder 7"/>
          <p:cNvSpPr>
            <a:spLocks noGrp="1"/>
          </p:cNvSpPr>
          <p:nvPr>
            <p:ph type="dt" sz="half" idx="2"/>
          </p:nvPr>
        </p:nvSpPr>
        <p:spPr/>
        <p:txBody>
          <a:bodyPr/>
          <a:lstStyle/>
          <a:p>
            <a:r>
              <a:rPr lang="nl-BE" smtClean="0"/>
              <a:t>24/11/2018</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98</a:t>
            </a:fld>
            <a:endParaRPr lang="fr-BE" dirty="0"/>
          </a:p>
        </p:txBody>
      </p:sp>
    </p:spTree>
    <p:extLst>
      <p:ext uri="{BB962C8B-B14F-4D97-AF65-F5344CB8AC3E}">
        <p14:creationId xmlns:p14="http://schemas.microsoft.com/office/powerpoint/2010/main" val="33878515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7" name="Date Placeholder 6"/>
          <p:cNvSpPr>
            <a:spLocks noGrp="1"/>
          </p:cNvSpPr>
          <p:nvPr>
            <p:ph type="dt" sz="half" idx="2"/>
          </p:nvPr>
        </p:nvSpPr>
        <p:spPr/>
        <p:txBody>
          <a:bodyPr/>
          <a:lstStyle/>
          <a:p>
            <a:r>
              <a:rPr lang="nl-BE" smtClean="0"/>
              <a:t>24/11/2018</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99</a:t>
            </a:fld>
            <a:endParaRPr lang="fr-BE" dirty="0"/>
          </a:p>
        </p:txBody>
      </p:sp>
    </p:spTree>
    <p:extLst>
      <p:ext uri="{BB962C8B-B14F-4D97-AF65-F5344CB8AC3E}">
        <p14:creationId xmlns:p14="http://schemas.microsoft.com/office/powerpoint/2010/main" val="2990054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7234</Words>
  <Application>Microsoft Office PowerPoint</Application>
  <PresentationFormat>Diavoorstelling (4:3)</PresentationFormat>
  <Paragraphs>1098</Paragraphs>
  <Slides>112</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112</vt:i4>
      </vt:variant>
    </vt:vector>
  </HeadingPairs>
  <TitlesOfParts>
    <vt:vector size="115" baseType="lpstr">
      <vt:lpstr>Arial</vt:lpstr>
      <vt:lpstr>Calibri</vt:lpstr>
      <vt:lpstr>1_Custom Design</vt:lpstr>
      <vt:lpstr>GDPR of AVG en tandartsen: wat moet er gebeuren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Verwerking van gezondheidsgegevens</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Aanpassing Belgische regelgeving</vt:lpstr>
      <vt:lpstr>Overzicht van regelgeving</vt:lpstr>
      <vt:lpstr>Voorstel van actieplan</vt:lpstr>
      <vt:lpstr>PowerPoint-presentatie</vt:lpstr>
      <vt:lpstr>Roadmap &amp; templates</vt:lpstr>
      <vt:lpstr>1. Bewustmaking</vt:lpstr>
      <vt:lpstr>2. Register van verwerkingsactiviteiten</vt:lpstr>
      <vt:lpstr>3. Wettelijke grondslag voor verwerking</vt:lpstr>
      <vt:lpstr>PowerPoint-presentatie</vt:lpstr>
      <vt:lpstr>Concreet</vt:lpstr>
      <vt:lpstr>Concreet</vt:lpstr>
      <vt:lpstr>Concreet</vt:lpstr>
      <vt:lpstr>Concreet</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Template: eindresultaat</vt:lpstr>
      <vt:lpstr>Concreet</vt:lpstr>
      <vt:lpstr>Doelstellingen eHealth-platform</vt:lpstr>
      <vt:lpstr>eHealth-platform: 10 opdrachten</vt:lpstr>
      <vt:lpstr>eHealth-platform: 10 opdrachten</vt:lpstr>
      <vt:lpstr>eHealth-platform: 10 opdrachten</vt:lpstr>
      <vt:lpstr>eHealth-platform: basisarchitectuur</vt:lpstr>
      <vt:lpstr>eHealth-platform: 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Concreet: recht op informatie</vt:lpstr>
      <vt:lpstr>Concreet: recht op informatie</vt:lpstr>
      <vt:lpstr>Concreet: geautomatiseerde besluitvorming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(13. Internationale aspecten)</vt:lpstr>
      <vt:lpstr>(13. Internationale aspecten)</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Overblijvende gestelde vragen</vt:lpstr>
      <vt:lpstr>Overblijvende gestelde vragen</vt:lpstr>
      <vt:lpstr>Besluit</vt:lpstr>
      <vt:lpstr>Besluit: concreet voor tandartsen</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239</cp:revision>
  <dcterms:created xsi:type="dcterms:W3CDTF">2017-09-11T11:22:14Z</dcterms:created>
  <dcterms:modified xsi:type="dcterms:W3CDTF">2018-11-25T09:23:58Z</dcterms:modified>
</cp:coreProperties>
</file>