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4" r:id="rId1"/>
    <p:sldMasterId id="2147484046" r:id="rId2"/>
    <p:sldMasterId id="2147484070" r:id="rId3"/>
    <p:sldMasterId id="2147484078" r:id="rId4"/>
    <p:sldMasterId id="2147484086" r:id="rId5"/>
    <p:sldMasterId id="2147484094" r:id="rId6"/>
    <p:sldMasterId id="2147484101" r:id="rId7"/>
    <p:sldMasterId id="2147484109" r:id="rId8"/>
    <p:sldMasterId id="2147484117" r:id="rId9"/>
    <p:sldMasterId id="2147484127" r:id="rId10"/>
    <p:sldMasterId id="2147484135" r:id="rId11"/>
    <p:sldMasterId id="2147484160" r:id="rId12"/>
  </p:sldMasterIdLst>
  <p:notesMasterIdLst>
    <p:notesMasterId r:id="rId188"/>
  </p:notesMasterIdLst>
  <p:handoutMasterIdLst>
    <p:handoutMasterId r:id="rId189"/>
  </p:handoutMasterIdLst>
  <p:sldIdLst>
    <p:sldId id="256" r:id="rId13"/>
    <p:sldId id="302" r:id="rId14"/>
    <p:sldId id="529" r:id="rId15"/>
    <p:sldId id="530" r:id="rId16"/>
    <p:sldId id="531" r:id="rId17"/>
    <p:sldId id="304" r:id="rId18"/>
    <p:sldId id="517" r:id="rId19"/>
    <p:sldId id="520" r:id="rId20"/>
    <p:sldId id="518" r:id="rId21"/>
    <p:sldId id="519" r:id="rId22"/>
    <p:sldId id="305" r:id="rId23"/>
    <p:sldId id="306" r:id="rId24"/>
    <p:sldId id="307" r:id="rId25"/>
    <p:sldId id="371" r:id="rId26"/>
    <p:sldId id="526" r:id="rId27"/>
    <p:sldId id="528" r:id="rId28"/>
    <p:sldId id="536" r:id="rId29"/>
    <p:sldId id="326" r:id="rId30"/>
    <p:sldId id="609" r:id="rId31"/>
    <p:sldId id="645" r:id="rId32"/>
    <p:sldId id="606" r:id="rId33"/>
    <p:sldId id="607" r:id="rId34"/>
    <p:sldId id="624" r:id="rId35"/>
    <p:sldId id="612" r:id="rId36"/>
    <p:sldId id="615" r:id="rId37"/>
    <p:sldId id="258" r:id="rId38"/>
    <p:sldId id="329" r:id="rId39"/>
    <p:sldId id="260" r:id="rId40"/>
    <p:sldId id="299" r:id="rId41"/>
    <p:sldId id="309" r:id="rId42"/>
    <p:sldId id="310" r:id="rId43"/>
    <p:sldId id="311" r:id="rId44"/>
    <p:sldId id="638" r:id="rId45"/>
    <p:sldId id="653" r:id="rId46"/>
    <p:sldId id="654" r:id="rId47"/>
    <p:sldId id="506" r:id="rId48"/>
    <p:sldId id="559" r:id="rId49"/>
    <p:sldId id="560" r:id="rId50"/>
    <p:sldId id="561" r:id="rId51"/>
    <p:sldId id="562" r:id="rId52"/>
    <p:sldId id="563" r:id="rId53"/>
    <p:sldId id="565" r:id="rId54"/>
    <p:sldId id="567" r:id="rId55"/>
    <p:sldId id="568" r:id="rId56"/>
    <p:sldId id="570" r:id="rId57"/>
    <p:sldId id="571" r:id="rId58"/>
    <p:sldId id="572" r:id="rId59"/>
    <p:sldId id="573" r:id="rId60"/>
    <p:sldId id="575" r:id="rId61"/>
    <p:sldId id="576" r:id="rId62"/>
    <p:sldId id="582" r:id="rId63"/>
    <p:sldId id="583" r:id="rId64"/>
    <p:sldId id="586" r:id="rId65"/>
    <p:sldId id="587" r:id="rId66"/>
    <p:sldId id="588" r:id="rId67"/>
    <p:sldId id="589" r:id="rId68"/>
    <p:sldId id="590" r:id="rId69"/>
    <p:sldId id="591" r:id="rId70"/>
    <p:sldId id="592" r:id="rId71"/>
    <p:sldId id="593" r:id="rId72"/>
    <p:sldId id="594" r:id="rId73"/>
    <p:sldId id="595" r:id="rId74"/>
    <p:sldId id="596" r:id="rId75"/>
    <p:sldId id="597" r:id="rId76"/>
    <p:sldId id="598" r:id="rId77"/>
    <p:sldId id="641" r:id="rId78"/>
    <p:sldId id="646" r:id="rId79"/>
    <p:sldId id="338" r:id="rId80"/>
    <p:sldId id="387" r:id="rId81"/>
    <p:sldId id="388" r:id="rId82"/>
    <p:sldId id="339" r:id="rId83"/>
    <p:sldId id="340" r:id="rId84"/>
    <p:sldId id="341" r:id="rId85"/>
    <p:sldId id="521" r:id="rId86"/>
    <p:sldId id="437" r:id="rId87"/>
    <p:sldId id="438" r:id="rId88"/>
    <p:sldId id="439" r:id="rId89"/>
    <p:sldId id="440" r:id="rId90"/>
    <p:sldId id="620" r:id="rId91"/>
    <p:sldId id="442" r:id="rId92"/>
    <p:sldId id="522" r:id="rId93"/>
    <p:sldId id="523" r:id="rId94"/>
    <p:sldId id="524" r:id="rId95"/>
    <p:sldId id="443" r:id="rId96"/>
    <p:sldId id="525" r:id="rId97"/>
    <p:sldId id="342" r:id="rId98"/>
    <p:sldId id="602" r:id="rId99"/>
    <p:sldId id="603" r:id="rId100"/>
    <p:sldId id="604" r:id="rId101"/>
    <p:sldId id="605" r:id="rId102"/>
    <p:sldId id="345" r:id="rId103"/>
    <p:sldId id="419" r:id="rId104"/>
    <p:sldId id="420" r:id="rId105"/>
    <p:sldId id="633" r:id="rId106"/>
    <p:sldId id="634" r:id="rId107"/>
    <p:sldId id="468" r:id="rId108"/>
    <p:sldId id="346" r:id="rId109"/>
    <p:sldId id="392" r:id="rId110"/>
    <p:sldId id="393" r:id="rId111"/>
    <p:sldId id="394" r:id="rId112"/>
    <p:sldId id="448" r:id="rId113"/>
    <p:sldId id="447" r:id="rId114"/>
    <p:sldId id="400" r:id="rId115"/>
    <p:sldId id="422" r:id="rId116"/>
    <p:sldId id="401" r:id="rId117"/>
    <p:sldId id="347" r:id="rId118"/>
    <p:sldId id="389" r:id="rId119"/>
    <p:sldId id="348" r:id="rId120"/>
    <p:sldId id="505" r:id="rId121"/>
    <p:sldId id="616" r:id="rId122"/>
    <p:sldId id="493" r:id="rId123"/>
    <p:sldId id="494" r:id="rId124"/>
    <p:sldId id="636" r:id="rId125"/>
    <p:sldId id="637" r:id="rId126"/>
    <p:sldId id="514" r:id="rId127"/>
    <p:sldId id="515" r:id="rId128"/>
    <p:sldId id="402" r:id="rId129"/>
    <p:sldId id="424" r:id="rId130"/>
    <p:sldId id="425" r:id="rId131"/>
    <p:sldId id="426" r:id="rId132"/>
    <p:sldId id="427" r:id="rId133"/>
    <p:sldId id="350" r:id="rId134"/>
    <p:sldId id="405" r:id="rId135"/>
    <p:sldId id="406" r:id="rId136"/>
    <p:sldId id="407" r:id="rId137"/>
    <p:sldId id="408" r:id="rId138"/>
    <p:sldId id="508" r:id="rId139"/>
    <p:sldId id="532" r:id="rId140"/>
    <p:sldId id="351" r:id="rId141"/>
    <p:sldId id="621" r:id="rId142"/>
    <p:sldId id="623" r:id="rId143"/>
    <p:sldId id="353" r:id="rId144"/>
    <p:sldId id="599" r:id="rId145"/>
    <p:sldId id="430" r:id="rId146"/>
    <p:sldId id="619" r:id="rId147"/>
    <p:sldId id="509" r:id="rId148"/>
    <p:sldId id="356" r:id="rId149"/>
    <p:sldId id="435" r:id="rId150"/>
    <p:sldId id="513" r:id="rId151"/>
    <p:sldId id="449" r:id="rId152"/>
    <p:sldId id="432" r:id="rId153"/>
    <p:sldId id="433" r:id="rId154"/>
    <p:sldId id="434" r:id="rId155"/>
    <p:sldId id="450" r:id="rId156"/>
    <p:sldId id="451" r:id="rId157"/>
    <p:sldId id="452" r:id="rId158"/>
    <p:sldId id="507" r:id="rId159"/>
    <p:sldId id="510" r:id="rId160"/>
    <p:sldId id="454" r:id="rId161"/>
    <p:sldId id="456" r:id="rId162"/>
    <p:sldId id="457" r:id="rId163"/>
    <p:sldId id="361" r:id="rId164"/>
    <p:sldId id="610" r:id="rId165"/>
    <p:sldId id="611" r:id="rId166"/>
    <p:sldId id="625" r:id="rId167"/>
    <p:sldId id="647" r:id="rId168"/>
    <p:sldId id="643" r:id="rId169"/>
    <p:sldId id="639" r:id="rId170"/>
    <p:sldId id="626" r:id="rId171"/>
    <p:sldId id="403" r:id="rId172"/>
    <p:sldId id="486" r:id="rId173"/>
    <p:sldId id="487" r:id="rId174"/>
    <p:sldId id="411" r:id="rId175"/>
    <p:sldId id="412" r:id="rId176"/>
    <p:sldId id="413" r:id="rId177"/>
    <p:sldId id="648" r:id="rId178"/>
    <p:sldId id="640" r:id="rId179"/>
    <p:sldId id="649" r:id="rId180"/>
    <p:sldId id="650" r:id="rId181"/>
    <p:sldId id="651" r:id="rId182"/>
    <p:sldId id="652" r:id="rId183"/>
    <p:sldId id="404" r:id="rId184"/>
    <p:sldId id="418" r:id="rId185"/>
    <p:sldId id="364" r:id="rId186"/>
    <p:sldId id="284" r:id="rId18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6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autoAdjust="0"/>
    <p:restoredTop sz="70011" autoAdjust="0"/>
  </p:normalViewPr>
  <p:slideViewPr>
    <p:cSldViewPr>
      <p:cViewPr varScale="1">
        <p:scale>
          <a:sx n="115" d="100"/>
          <a:sy n="115" d="100"/>
        </p:scale>
        <p:origin x="2136" y="108"/>
      </p:cViewPr>
      <p:guideLst>
        <p:guide orient="horz" pos="2160"/>
        <p:guide pos="2880"/>
      </p:guideLst>
    </p:cSldViewPr>
  </p:slideViewPr>
  <p:outlineViewPr>
    <p:cViewPr>
      <p:scale>
        <a:sx n="33" d="100"/>
        <a:sy n="33" d="100"/>
      </p:scale>
      <p:origin x="0" y="20190"/>
    </p:cViewPr>
  </p:outlineViewPr>
  <p:notesTextViewPr>
    <p:cViewPr>
      <p:scale>
        <a:sx n="1" d="1"/>
        <a:sy n="1" d="1"/>
      </p:scale>
      <p:origin x="0" y="0"/>
    </p:cViewPr>
  </p:notesTextViewPr>
  <p:sorterViewPr>
    <p:cViewPr varScale="1">
      <p:scale>
        <a:sx n="100" d="100"/>
        <a:sy n="100" d="100"/>
      </p:scale>
      <p:origin x="0" y="-335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slide" Target="slides/slide142.xml"/><Relationship Id="rId159" Type="http://schemas.openxmlformats.org/officeDocument/2006/relationships/slide" Target="slides/slide147.xml"/><Relationship Id="rId175" Type="http://schemas.openxmlformats.org/officeDocument/2006/relationships/slide" Target="slides/slide163.xml"/><Relationship Id="rId170" Type="http://schemas.openxmlformats.org/officeDocument/2006/relationships/slide" Target="slides/slide158.xml"/><Relationship Id="rId191" Type="http://schemas.openxmlformats.org/officeDocument/2006/relationships/viewProps" Target="viewProps.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slide" Target="slides/slide148.xml"/><Relationship Id="rId165" Type="http://schemas.openxmlformats.org/officeDocument/2006/relationships/slide" Target="slides/slide153.xml"/><Relationship Id="rId181" Type="http://schemas.openxmlformats.org/officeDocument/2006/relationships/slide" Target="slides/slide169.xml"/><Relationship Id="rId186" Type="http://schemas.openxmlformats.org/officeDocument/2006/relationships/slide" Target="slides/slide174.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71" Type="http://schemas.openxmlformats.org/officeDocument/2006/relationships/slide" Target="slides/slide159.xml"/><Relationship Id="rId176" Type="http://schemas.openxmlformats.org/officeDocument/2006/relationships/slide" Target="slides/slide164.xml"/><Relationship Id="rId192"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slide" Target="slides/slide154.xml"/><Relationship Id="rId182" Type="http://schemas.openxmlformats.org/officeDocument/2006/relationships/slide" Target="slides/slide170.xml"/><Relationship Id="rId187" Type="http://schemas.openxmlformats.org/officeDocument/2006/relationships/slide" Target="slides/slide1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slide" Target="slides/slide139.xml"/><Relationship Id="rId156" Type="http://schemas.openxmlformats.org/officeDocument/2006/relationships/slide" Target="slides/slide144.xml"/><Relationship Id="rId177" Type="http://schemas.openxmlformats.org/officeDocument/2006/relationships/slide" Target="slides/slide165.xml"/><Relationship Id="rId172" Type="http://schemas.openxmlformats.org/officeDocument/2006/relationships/slide" Target="slides/slide160.xml"/><Relationship Id="rId193" Type="http://schemas.openxmlformats.org/officeDocument/2006/relationships/tableStyles" Target="tableStyle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183"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0" Type="http://schemas.openxmlformats.org/officeDocument/2006/relationships/presProps" Target="presProp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8.xml"/><Relationship Id="rId26"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74167D-A383-6947-96A0-5C2F8E45D3A8}" type="doc">
      <dgm:prSet loTypeId="urn:microsoft.com/office/officeart/2005/8/layout/pyramid2" loCatId="" qsTypeId="urn:microsoft.com/office/officeart/2005/8/quickstyle/3D2" qsCatId="3D" csTypeId="urn:microsoft.com/office/officeart/2005/8/colors/accent1_2" csCatId="accent1" phldr="1"/>
      <dgm:spPr/>
    </dgm:pt>
    <dgm:pt modelId="{250BD5EB-8527-0B42-B58B-81C26C06ED29}">
      <dgm:prSet phldrT="[Text]" custT="1"/>
      <dgm:spPr/>
      <dgm:t>
        <a:bodyPr/>
        <a:lstStyle/>
        <a:p>
          <a:r>
            <a:rPr lang="en-US" sz="1000" dirty="0"/>
            <a:t>M3 (RIZIV-INAMI)</a:t>
          </a:r>
        </a:p>
      </dgm:t>
    </dgm:pt>
    <dgm:pt modelId="{54CFFD09-1780-1D41-9DF4-4E9208BC2763}" type="parTrans" cxnId="{5461F46E-4C20-E847-A045-02CEFDBDC00C}">
      <dgm:prSet/>
      <dgm:spPr/>
      <dgm:t>
        <a:bodyPr/>
        <a:lstStyle/>
        <a:p>
          <a:endParaRPr lang="en-US"/>
        </a:p>
      </dgm:t>
    </dgm:pt>
    <dgm:pt modelId="{0DBC2A9B-BA0A-EF44-B363-B52A0511680A}" type="sibTrans" cxnId="{5461F46E-4C20-E847-A045-02CEFDBDC00C}">
      <dgm:prSet/>
      <dgm:spPr/>
      <dgm:t>
        <a:bodyPr/>
        <a:lstStyle/>
        <a:p>
          <a:endParaRPr lang="en-US"/>
        </a:p>
      </dgm:t>
    </dgm:pt>
    <dgm:pt modelId="{1E0B739E-BA3A-AC48-AC20-6B346124A6D5}">
      <dgm:prSet phldrT="[Text]" custT="1"/>
      <dgm:spPr/>
      <dgm:t>
        <a:bodyPr/>
        <a:lstStyle/>
        <a:p>
          <a:r>
            <a:rPr lang="en-US" sz="1000" dirty="0"/>
            <a:t>M2 (</a:t>
          </a:r>
          <a:r>
            <a:rPr lang="en-US" sz="1000" dirty="0" err="1"/>
            <a:t>Ehealth</a:t>
          </a:r>
          <a:r>
            <a:rPr lang="en-US" sz="1000" dirty="0"/>
            <a:t> Platform)</a:t>
          </a:r>
        </a:p>
      </dgm:t>
    </dgm:pt>
    <dgm:pt modelId="{10057EE8-5480-644D-9DA1-4C8DBB65CD5B}" type="parTrans" cxnId="{AAEB591C-9414-6A42-94CE-0180A40ECA30}">
      <dgm:prSet/>
      <dgm:spPr/>
      <dgm:t>
        <a:bodyPr/>
        <a:lstStyle/>
        <a:p>
          <a:endParaRPr lang="en-US"/>
        </a:p>
      </dgm:t>
    </dgm:pt>
    <dgm:pt modelId="{20B4153F-7FFB-8C46-B503-FEA18EAB4C20}" type="sibTrans" cxnId="{AAEB591C-9414-6A42-94CE-0180A40ECA30}">
      <dgm:prSet/>
      <dgm:spPr/>
      <dgm:t>
        <a:bodyPr/>
        <a:lstStyle/>
        <a:p>
          <a:endParaRPr lang="en-US"/>
        </a:p>
      </dgm:t>
    </dgm:pt>
    <dgm:pt modelId="{71313944-53A8-E042-8DE7-526155D0FE2F}">
      <dgm:prSet phldrT="[Text]" custT="1"/>
      <dgm:spPr/>
      <dgm:t>
        <a:bodyPr/>
        <a:lstStyle/>
        <a:p>
          <a:r>
            <a:rPr lang="en-US" sz="1000" dirty="0"/>
            <a:t>M1 (FAGG-AFMPS)</a:t>
          </a:r>
        </a:p>
      </dgm:t>
    </dgm:pt>
    <dgm:pt modelId="{E462D060-5F19-2C4A-883E-7F4889CC831B}" type="parTrans" cxnId="{2EFA2CF1-D833-1241-B288-36ADA1EDD6F1}">
      <dgm:prSet/>
      <dgm:spPr/>
      <dgm:t>
        <a:bodyPr/>
        <a:lstStyle/>
        <a:p>
          <a:endParaRPr lang="en-US"/>
        </a:p>
      </dgm:t>
    </dgm:pt>
    <dgm:pt modelId="{2673B28F-E905-2441-87AA-E25F4E879A20}" type="sibTrans" cxnId="{2EFA2CF1-D833-1241-B288-36ADA1EDD6F1}">
      <dgm:prSet/>
      <dgm:spPr/>
      <dgm:t>
        <a:bodyPr/>
        <a:lstStyle/>
        <a:p>
          <a:pPr rtl="0"/>
          <a:endParaRPr lang="en-US"/>
        </a:p>
      </dgm:t>
    </dgm:pt>
    <dgm:pt modelId="{027E76AF-CFBD-0C43-BF33-E9F9B32EA30B}">
      <dgm:prSet custT="1"/>
      <dgm:spPr/>
      <dgm:t>
        <a:bodyPr/>
        <a:lstStyle/>
        <a:p>
          <a:r>
            <a:rPr lang="en-US" sz="1000" dirty="0"/>
            <a:t>CE Certified as </a:t>
          </a:r>
          <a:r>
            <a:rPr lang="en-US" sz="1000"/>
            <a:t>Medical Device</a:t>
          </a:r>
          <a:endParaRPr lang="en-US" sz="1000" dirty="0"/>
        </a:p>
      </dgm:t>
    </dgm:pt>
    <dgm:pt modelId="{A95B8909-D42B-1746-A86F-2BD3F16BD701}" type="parTrans" cxnId="{833B21DC-9786-2B4F-881C-18E140AFF280}">
      <dgm:prSet/>
      <dgm:spPr/>
      <dgm:t>
        <a:bodyPr/>
        <a:lstStyle/>
        <a:p>
          <a:endParaRPr lang="en-US"/>
        </a:p>
      </dgm:t>
    </dgm:pt>
    <dgm:pt modelId="{1B595AD9-D22C-F248-B932-0CB8F1E22EE6}" type="sibTrans" cxnId="{833B21DC-9786-2B4F-881C-18E140AFF280}">
      <dgm:prSet/>
      <dgm:spPr/>
      <dgm:t>
        <a:bodyPr/>
        <a:lstStyle/>
        <a:p>
          <a:endParaRPr lang="en-US"/>
        </a:p>
      </dgm:t>
    </dgm:pt>
    <dgm:pt modelId="{815BDCC1-DC2E-9C4F-B977-11C422B36F22}">
      <dgm:prSet phldrT="[Text]" custT="1"/>
      <dgm:spPr/>
      <dgm:t>
        <a:bodyPr/>
        <a:lstStyle/>
        <a:p>
          <a:r>
            <a:rPr lang="en-US" sz="1000" dirty="0"/>
            <a:t>Security </a:t>
          </a:r>
          <a:r>
            <a:rPr lang="mr-IN" sz="1000" dirty="0"/>
            <a:t>–</a:t>
          </a:r>
          <a:r>
            <a:rPr lang="en-US" sz="1000" dirty="0"/>
            <a:t> Authentication (eHealth)</a:t>
          </a:r>
        </a:p>
      </dgm:t>
    </dgm:pt>
    <dgm:pt modelId="{66BB37AF-13CE-2847-8537-0E27A56D69A0}" type="parTrans" cxnId="{46D464A8-8E99-724C-9794-48D42060A1EE}">
      <dgm:prSet/>
      <dgm:spPr/>
      <dgm:t>
        <a:bodyPr/>
        <a:lstStyle/>
        <a:p>
          <a:endParaRPr lang="en-US"/>
        </a:p>
      </dgm:t>
    </dgm:pt>
    <dgm:pt modelId="{301825C6-9574-B548-BD7A-C98DD93C0B24}" type="sibTrans" cxnId="{46D464A8-8E99-724C-9794-48D42060A1EE}">
      <dgm:prSet/>
      <dgm:spPr/>
      <dgm:t>
        <a:bodyPr/>
        <a:lstStyle/>
        <a:p>
          <a:endParaRPr lang="en-US"/>
        </a:p>
      </dgm:t>
    </dgm:pt>
    <dgm:pt modelId="{A071DE57-0312-D840-BCD8-98D9D74F1D1C}">
      <dgm:prSet phldrT="[Text]" custT="1"/>
      <dgm:spPr/>
      <dgm:t>
        <a:bodyPr/>
        <a:lstStyle/>
        <a:p>
          <a:r>
            <a:rPr lang="en-US" sz="1000" dirty="0"/>
            <a:t>Interoperability (trusted parties)</a:t>
          </a:r>
        </a:p>
      </dgm:t>
    </dgm:pt>
    <dgm:pt modelId="{4B4F4C75-1A60-5E43-85ED-5F9D27D411B5}" type="parTrans" cxnId="{FC6EA75A-FC3F-3A46-9E6E-B8BA079AB170}">
      <dgm:prSet/>
      <dgm:spPr/>
      <dgm:t>
        <a:bodyPr/>
        <a:lstStyle/>
        <a:p>
          <a:endParaRPr lang="en-US"/>
        </a:p>
      </dgm:t>
    </dgm:pt>
    <dgm:pt modelId="{387B8325-387C-7B4A-9D76-2E71D836FD60}" type="sibTrans" cxnId="{FC6EA75A-FC3F-3A46-9E6E-B8BA079AB170}">
      <dgm:prSet/>
      <dgm:spPr/>
      <dgm:t>
        <a:bodyPr/>
        <a:lstStyle/>
        <a:p>
          <a:endParaRPr lang="en-US"/>
        </a:p>
      </dgm:t>
    </dgm:pt>
    <dgm:pt modelId="{C0BA357C-A2CA-EC45-9E22-69F684F9D34B}">
      <dgm:prSet custT="1"/>
      <dgm:spPr/>
      <dgm:t>
        <a:bodyPr/>
        <a:lstStyle/>
        <a:p>
          <a:r>
            <a:rPr lang="en-US" sz="1000" dirty="0"/>
            <a:t>Requires M2</a:t>
          </a:r>
        </a:p>
      </dgm:t>
    </dgm:pt>
    <dgm:pt modelId="{676293EE-D4B0-A04F-9979-82EBEBB1F8A2}" type="parTrans" cxnId="{5949B69A-2FE0-B04C-BD96-4CD80DF841F9}">
      <dgm:prSet/>
      <dgm:spPr/>
      <dgm:t>
        <a:bodyPr/>
        <a:lstStyle/>
        <a:p>
          <a:endParaRPr lang="en-US"/>
        </a:p>
      </dgm:t>
    </dgm:pt>
    <dgm:pt modelId="{EC6E5B3A-F6B3-494D-85EF-F911DBA45D6B}" type="sibTrans" cxnId="{5949B69A-2FE0-B04C-BD96-4CD80DF841F9}">
      <dgm:prSet/>
      <dgm:spPr/>
      <dgm:t>
        <a:bodyPr/>
        <a:lstStyle/>
        <a:p>
          <a:endParaRPr lang="en-US"/>
        </a:p>
      </dgm:t>
    </dgm:pt>
    <dgm:pt modelId="{A6E9F23A-B5E6-884C-9E19-51A3ED4BDFB1}">
      <dgm:prSet custT="1"/>
      <dgm:spPr/>
      <dgm:t>
        <a:bodyPr/>
        <a:lstStyle/>
        <a:p>
          <a:r>
            <a:rPr lang="en-US" sz="1000" dirty="0"/>
            <a:t>Conditional financing</a:t>
          </a:r>
        </a:p>
      </dgm:t>
    </dgm:pt>
    <dgm:pt modelId="{BB8B5C37-E994-374F-95F5-16E465FD41FE}" type="parTrans" cxnId="{656C1B11-27C0-0144-8C76-012258AEE055}">
      <dgm:prSet/>
      <dgm:spPr/>
      <dgm:t>
        <a:bodyPr/>
        <a:lstStyle/>
        <a:p>
          <a:endParaRPr lang="en-US"/>
        </a:p>
      </dgm:t>
    </dgm:pt>
    <dgm:pt modelId="{81BCADD8-92FC-A34E-A959-369669C806EF}" type="sibTrans" cxnId="{656C1B11-27C0-0144-8C76-012258AEE055}">
      <dgm:prSet/>
      <dgm:spPr/>
      <dgm:t>
        <a:bodyPr/>
        <a:lstStyle/>
        <a:p>
          <a:endParaRPr lang="en-US"/>
        </a:p>
      </dgm:t>
    </dgm:pt>
    <dgm:pt modelId="{B50B2D92-7462-154F-BBB5-E5050FFF9C66}">
      <dgm:prSet custT="1"/>
      <dgm:spPr/>
      <dgm:t>
        <a:bodyPr/>
        <a:lstStyle/>
        <a:p>
          <a:r>
            <a:rPr lang="en-US" sz="1000" dirty="0"/>
            <a:t>Requires M1</a:t>
          </a:r>
        </a:p>
      </dgm:t>
    </dgm:pt>
    <dgm:pt modelId="{D1B35FCE-C8B2-874E-8AB3-435DD21481A3}" type="parTrans" cxnId="{E581D808-BBB3-4548-9392-EBD010F963F1}">
      <dgm:prSet/>
      <dgm:spPr/>
      <dgm:t>
        <a:bodyPr/>
        <a:lstStyle/>
        <a:p>
          <a:endParaRPr lang="en-US"/>
        </a:p>
      </dgm:t>
    </dgm:pt>
    <dgm:pt modelId="{C24CF011-A64E-1647-8BB8-25771212278A}" type="sibTrans" cxnId="{E581D808-BBB3-4548-9392-EBD010F963F1}">
      <dgm:prSet/>
      <dgm:spPr/>
      <dgm:t>
        <a:bodyPr/>
        <a:lstStyle/>
        <a:p>
          <a:endParaRPr lang="en-US"/>
        </a:p>
      </dgm:t>
    </dgm:pt>
    <dgm:pt modelId="{693734D5-D356-4643-A91D-0D0D9F6E8F82}">
      <dgm:prSet custT="1"/>
      <dgm:spPr/>
      <dgm:t>
        <a:bodyPr/>
        <a:lstStyle/>
        <a:p>
          <a:r>
            <a:rPr lang="en-US" sz="1000" dirty="0"/>
            <a:t>Positioned within Belgian health system</a:t>
          </a:r>
        </a:p>
      </dgm:t>
    </dgm:pt>
    <dgm:pt modelId="{B4EEA347-1795-EE44-835F-470F9B6A35F6}" type="parTrans" cxnId="{CA4ABBDB-54D5-7948-95A7-5F1884904BF3}">
      <dgm:prSet/>
      <dgm:spPr/>
      <dgm:t>
        <a:bodyPr/>
        <a:lstStyle/>
        <a:p>
          <a:endParaRPr lang="en-US"/>
        </a:p>
      </dgm:t>
    </dgm:pt>
    <dgm:pt modelId="{9C380FA7-071D-224D-BA75-7D8425CEF480}" type="sibTrans" cxnId="{CA4ABBDB-54D5-7948-95A7-5F1884904BF3}">
      <dgm:prSet/>
      <dgm:spPr/>
      <dgm:t>
        <a:bodyPr/>
        <a:lstStyle/>
        <a:p>
          <a:endParaRPr lang="en-US"/>
        </a:p>
      </dgm:t>
    </dgm:pt>
    <dgm:pt modelId="{E3D19A20-3878-8446-BB45-2E39CF06C989}">
      <dgm:prSet custT="1"/>
      <dgm:spPr/>
      <dgm:t>
        <a:bodyPr/>
        <a:lstStyle/>
        <a:p>
          <a:r>
            <a:rPr lang="en-US" sz="1000" dirty="0"/>
            <a:t>GDPR compliant</a:t>
          </a:r>
        </a:p>
      </dgm:t>
    </dgm:pt>
    <dgm:pt modelId="{BA9E3453-46FC-124C-89C5-DA3F8DC7E55E}" type="parTrans" cxnId="{71DC0E0C-2DAC-7E45-9560-107841E83854}">
      <dgm:prSet/>
      <dgm:spPr/>
      <dgm:t>
        <a:bodyPr/>
        <a:lstStyle/>
        <a:p>
          <a:endParaRPr lang="en-US"/>
        </a:p>
      </dgm:t>
    </dgm:pt>
    <dgm:pt modelId="{BD244E84-C19A-CE41-B127-AFD354B3A7A3}" type="sibTrans" cxnId="{71DC0E0C-2DAC-7E45-9560-107841E83854}">
      <dgm:prSet/>
      <dgm:spPr/>
      <dgm:t>
        <a:bodyPr/>
        <a:lstStyle/>
        <a:p>
          <a:endParaRPr lang="en-US"/>
        </a:p>
      </dgm:t>
    </dgm:pt>
    <dgm:pt modelId="{F30D7C7C-40E0-C54A-820E-D3FB210604D5}">
      <dgm:prSet custT="1"/>
      <dgm:spPr/>
      <dgm:t>
        <a:bodyPr/>
        <a:lstStyle/>
        <a:p>
          <a:r>
            <a:rPr lang="en-US" sz="1000" dirty="0"/>
            <a:t>Belgian Privacy law compliant</a:t>
          </a:r>
        </a:p>
      </dgm:t>
    </dgm:pt>
    <dgm:pt modelId="{7CBC23E0-31AB-3548-A7D4-C9C1901A59D4}" type="parTrans" cxnId="{B7A488C2-3B39-EF4E-BE91-5EF99B4419AB}">
      <dgm:prSet/>
      <dgm:spPr/>
      <dgm:t>
        <a:bodyPr/>
        <a:lstStyle/>
        <a:p>
          <a:endParaRPr lang="en-US"/>
        </a:p>
      </dgm:t>
    </dgm:pt>
    <dgm:pt modelId="{039A3562-8C3C-1444-8314-8C7CC02CCC89}" type="sibTrans" cxnId="{B7A488C2-3B39-EF4E-BE91-5EF99B4419AB}">
      <dgm:prSet/>
      <dgm:spPr/>
      <dgm:t>
        <a:bodyPr/>
        <a:lstStyle/>
        <a:p>
          <a:endParaRPr lang="en-US"/>
        </a:p>
      </dgm:t>
    </dgm:pt>
    <dgm:pt modelId="{9833ED60-DB02-EB4E-BBD0-C2B6F0135BD3}">
      <dgm:prSet custT="1"/>
      <dgm:spPr/>
      <dgm:t>
        <a:bodyPr/>
        <a:lstStyle/>
        <a:p>
          <a:r>
            <a:rPr lang="en-US" sz="1000" dirty="0"/>
            <a:t>Evidence</a:t>
          </a:r>
        </a:p>
      </dgm:t>
    </dgm:pt>
    <dgm:pt modelId="{16CEFB32-330E-D649-BD72-1D85B199BF03}" type="parTrans" cxnId="{8DF829DE-C01C-2F47-8660-5C67CC4CA319}">
      <dgm:prSet/>
      <dgm:spPr/>
      <dgm:t>
        <a:bodyPr/>
        <a:lstStyle/>
        <a:p>
          <a:endParaRPr lang="en-US"/>
        </a:p>
      </dgm:t>
    </dgm:pt>
    <dgm:pt modelId="{4234FA38-A2EB-3943-B272-366F7B36C228}" type="sibTrans" cxnId="{8DF829DE-C01C-2F47-8660-5C67CC4CA319}">
      <dgm:prSet/>
      <dgm:spPr/>
      <dgm:t>
        <a:bodyPr/>
        <a:lstStyle/>
        <a:p>
          <a:endParaRPr lang="en-US"/>
        </a:p>
      </dgm:t>
    </dgm:pt>
    <dgm:pt modelId="{9BB04CB8-E549-9B4F-AABD-857D502609A6}">
      <dgm:prSet custT="1"/>
      <dgm:spPr/>
      <dgm:t>
        <a:bodyPr/>
        <a:lstStyle/>
        <a:p>
          <a:r>
            <a:rPr lang="en-US" sz="1000" dirty="0"/>
            <a:t>Cost-effectiveness</a:t>
          </a:r>
        </a:p>
      </dgm:t>
    </dgm:pt>
    <dgm:pt modelId="{358E1E6D-BD42-B542-B6EE-8798D5C93937}" type="parTrans" cxnId="{E5FE7E5C-301E-D84F-9499-3F0B7B52B6C8}">
      <dgm:prSet/>
      <dgm:spPr/>
      <dgm:t>
        <a:bodyPr/>
        <a:lstStyle/>
        <a:p>
          <a:endParaRPr lang="en-US"/>
        </a:p>
      </dgm:t>
    </dgm:pt>
    <dgm:pt modelId="{BF6CDAC9-DAAD-DF4B-96A0-B76C73084508}" type="sibTrans" cxnId="{E5FE7E5C-301E-D84F-9499-3F0B7B52B6C8}">
      <dgm:prSet/>
      <dgm:spPr/>
      <dgm:t>
        <a:bodyPr/>
        <a:lstStyle/>
        <a:p>
          <a:endParaRPr lang="en-US"/>
        </a:p>
      </dgm:t>
    </dgm:pt>
    <dgm:pt modelId="{D4D9B53F-05D2-094B-B192-D0613F6EBFBD}" type="pres">
      <dgm:prSet presAssocID="{9874167D-A383-6947-96A0-5C2F8E45D3A8}" presName="compositeShape" presStyleCnt="0">
        <dgm:presLayoutVars>
          <dgm:dir/>
          <dgm:resizeHandles/>
        </dgm:presLayoutVars>
      </dgm:prSet>
      <dgm:spPr/>
    </dgm:pt>
    <dgm:pt modelId="{BDE15F79-F3BB-D949-8DA7-7F5AFF6AB1F1}" type="pres">
      <dgm:prSet presAssocID="{9874167D-A383-6947-96A0-5C2F8E45D3A8}" presName="pyramid" presStyleLbl="node1" presStyleIdx="0" presStyleCnt="1"/>
      <dgm:spPr/>
    </dgm:pt>
    <dgm:pt modelId="{F6029B4E-BEAD-A142-914A-403008C6FB76}" type="pres">
      <dgm:prSet presAssocID="{9874167D-A383-6947-96A0-5C2F8E45D3A8}" presName="theList" presStyleCnt="0"/>
      <dgm:spPr/>
    </dgm:pt>
    <dgm:pt modelId="{36D77EFD-26BA-564D-95E3-2CB6BD3CE9DB}" type="pres">
      <dgm:prSet presAssocID="{250BD5EB-8527-0B42-B58B-81C26C06ED29}" presName="aNode" presStyleLbl="fgAcc1" presStyleIdx="0" presStyleCnt="3" custScaleX="127609" custScaleY="124742" custLinFactY="32521" custLinFactNeighborX="3923" custLinFactNeighborY="100000">
        <dgm:presLayoutVars>
          <dgm:bulletEnabled val="1"/>
        </dgm:presLayoutVars>
      </dgm:prSet>
      <dgm:spPr/>
      <dgm:t>
        <a:bodyPr/>
        <a:lstStyle/>
        <a:p>
          <a:endParaRPr lang="en-US"/>
        </a:p>
      </dgm:t>
    </dgm:pt>
    <dgm:pt modelId="{A0AA5B27-A2EF-C34D-B0EB-759BAE341985}" type="pres">
      <dgm:prSet presAssocID="{250BD5EB-8527-0B42-B58B-81C26C06ED29}" presName="aSpace" presStyleCnt="0"/>
      <dgm:spPr/>
    </dgm:pt>
    <dgm:pt modelId="{C8DA694A-7D27-194B-9286-750BB940804C}" type="pres">
      <dgm:prSet presAssocID="{1E0B739E-BA3A-AC48-AC20-6B346124A6D5}" presName="aNode" presStyleLbl="fgAcc1" presStyleIdx="1" presStyleCnt="3" custScaleX="127242" custScaleY="114092" custLinFactY="38180" custLinFactNeighborX="-13220" custLinFactNeighborY="100000">
        <dgm:presLayoutVars>
          <dgm:bulletEnabled val="1"/>
        </dgm:presLayoutVars>
      </dgm:prSet>
      <dgm:spPr/>
      <dgm:t>
        <a:bodyPr/>
        <a:lstStyle/>
        <a:p>
          <a:endParaRPr lang="en-US"/>
        </a:p>
      </dgm:t>
    </dgm:pt>
    <dgm:pt modelId="{04395E64-DFB8-4441-9BE0-4CE1F48285D5}" type="pres">
      <dgm:prSet presAssocID="{1E0B739E-BA3A-AC48-AC20-6B346124A6D5}" presName="aSpace" presStyleCnt="0"/>
      <dgm:spPr/>
    </dgm:pt>
    <dgm:pt modelId="{679F6EB2-95B7-6640-9CE6-B23EE6DB2D9E}" type="pres">
      <dgm:prSet presAssocID="{71313944-53A8-E042-8DE7-526155D0FE2F}" presName="aNode" presStyleLbl="fgAcc1" presStyleIdx="2" presStyleCnt="3" custScaleX="126388" custScaleY="113244" custLinFactY="43738" custLinFactNeighborX="-37085" custLinFactNeighborY="100000">
        <dgm:presLayoutVars>
          <dgm:bulletEnabled val="1"/>
        </dgm:presLayoutVars>
      </dgm:prSet>
      <dgm:spPr/>
      <dgm:t>
        <a:bodyPr/>
        <a:lstStyle/>
        <a:p>
          <a:endParaRPr lang="en-US"/>
        </a:p>
      </dgm:t>
    </dgm:pt>
    <dgm:pt modelId="{B380B41C-F07E-404E-AC69-AC18751442D0}" type="pres">
      <dgm:prSet presAssocID="{71313944-53A8-E042-8DE7-526155D0FE2F}" presName="aSpace" presStyleCnt="0"/>
      <dgm:spPr/>
    </dgm:pt>
  </dgm:ptLst>
  <dgm:cxnLst>
    <dgm:cxn modelId="{71DC0E0C-2DAC-7E45-9560-107841E83854}" srcId="{71313944-53A8-E042-8DE7-526155D0FE2F}" destId="{E3D19A20-3878-8446-BB45-2E39CF06C989}" srcOrd="1" destOrd="0" parTransId="{BA9E3453-46FC-124C-89C5-DA3F8DC7E55E}" sibTransId="{BD244E84-C19A-CE41-B127-AFD354B3A7A3}"/>
    <dgm:cxn modelId="{251EE7D3-2271-FD43-946C-B98942B4069B}" type="presOf" srcId="{693734D5-D356-4643-A91D-0D0D9F6E8F82}" destId="{36D77EFD-26BA-564D-95E3-2CB6BD3CE9DB}" srcOrd="0" destOrd="2" presId="urn:microsoft.com/office/officeart/2005/8/layout/pyramid2"/>
    <dgm:cxn modelId="{F94C6AB8-CABB-E64B-B4DC-746AF4F227D2}" type="presOf" srcId="{9874167D-A383-6947-96A0-5C2F8E45D3A8}" destId="{D4D9B53F-05D2-094B-B192-D0613F6EBFBD}" srcOrd="0" destOrd="0" presId="urn:microsoft.com/office/officeart/2005/8/layout/pyramid2"/>
    <dgm:cxn modelId="{5F9380D9-0863-A64E-9361-EF2ADE8803E6}" type="presOf" srcId="{1E0B739E-BA3A-AC48-AC20-6B346124A6D5}" destId="{C8DA694A-7D27-194B-9286-750BB940804C}" srcOrd="0" destOrd="0" presId="urn:microsoft.com/office/officeart/2005/8/layout/pyramid2"/>
    <dgm:cxn modelId="{8DF829DE-C01C-2F47-8660-5C67CC4CA319}" srcId="{250BD5EB-8527-0B42-B58B-81C26C06ED29}" destId="{9833ED60-DB02-EB4E-BBD0-C2B6F0135BD3}" srcOrd="3" destOrd="0" parTransId="{16CEFB32-330E-D649-BD72-1D85B199BF03}" sibTransId="{4234FA38-A2EB-3943-B272-366F7B36C228}"/>
    <dgm:cxn modelId="{3FEA0768-660B-F045-8ED7-6B086E7506A7}" type="presOf" srcId="{71313944-53A8-E042-8DE7-526155D0FE2F}" destId="{679F6EB2-95B7-6640-9CE6-B23EE6DB2D9E}" srcOrd="0" destOrd="0" presId="urn:microsoft.com/office/officeart/2005/8/layout/pyramid2"/>
    <dgm:cxn modelId="{8E77FCB6-AEFB-D048-A94A-565FCF19BBC3}" type="presOf" srcId="{A6E9F23A-B5E6-884C-9E19-51A3ED4BDFB1}" destId="{36D77EFD-26BA-564D-95E3-2CB6BD3CE9DB}" srcOrd="0" destOrd="3" presId="urn:microsoft.com/office/officeart/2005/8/layout/pyramid2"/>
    <dgm:cxn modelId="{AF7676E2-077F-064D-AA17-B5E06353D6E3}" type="presOf" srcId="{027E76AF-CFBD-0C43-BF33-E9F9B32EA30B}" destId="{679F6EB2-95B7-6640-9CE6-B23EE6DB2D9E}" srcOrd="0" destOrd="1" presId="urn:microsoft.com/office/officeart/2005/8/layout/pyramid2"/>
    <dgm:cxn modelId="{3BCD6981-9BCF-0343-A78C-C462BADA6D39}" type="presOf" srcId="{9BB04CB8-E549-9B4F-AABD-857D502609A6}" destId="{36D77EFD-26BA-564D-95E3-2CB6BD3CE9DB}" srcOrd="0" destOrd="5" presId="urn:microsoft.com/office/officeart/2005/8/layout/pyramid2"/>
    <dgm:cxn modelId="{3123AAAC-12C3-7445-A86D-BE31AF8BB1C2}" type="presOf" srcId="{815BDCC1-DC2E-9C4F-B977-11C422B36F22}" destId="{C8DA694A-7D27-194B-9286-750BB940804C}" srcOrd="0" destOrd="2" presId="urn:microsoft.com/office/officeart/2005/8/layout/pyramid2"/>
    <dgm:cxn modelId="{2EFA2CF1-D833-1241-B288-36ADA1EDD6F1}" srcId="{9874167D-A383-6947-96A0-5C2F8E45D3A8}" destId="{71313944-53A8-E042-8DE7-526155D0FE2F}" srcOrd="2" destOrd="0" parTransId="{E462D060-5F19-2C4A-883E-7F4889CC831B}" sibTransId="{2673B28F-E905-2441-87AA-E25F4E879A20}"/>
    <dgm:cxn modelId="{167D41F8-00D7-E943-9BB4-B45E3105DCE4}" type="presOf" srcId="{C0BA357C-A2CA-EC45-9E22-69F684F9D34B}" destId="{36D77EFD-26BA-564D-95E3-2CB6BD3CE9DB}" srcOrd="0" destOrd="1" presId="urn:microsoft.com/office/officeart/2005/8/layout/pyramid2"/>
    <dgm:cxn modelId="{E5FE7E5C-301E-D84F-9499-3F0B7B52B6C8}" srcId="{250BD5EB-8527-0B42-B58B-81C26C06ED29}" destId="{9BB04CB8-E549-9B4F-AABD-857D502609A6}" srcOrd="4" destOrd="0" parTransId="{358E1E6D-BD42-B542-B6EE-8798D5C93937}" sibTransId="{BF6CDAC9-DAAD-DF4B-96A0-B76C73084508}"/>
    <dgm:cxn modelId="{5949B69A-2FE0-B04C-BD96-4CD80DF841F9}" srcId="{250BD5EB-8527-0B42-B58B-81C26C06ED29}" destId="{C0BA357C-A2CA-EC45-9E22-69F684F9D34B}" srcOrd="0" destOrd="0" parTransId="{676293EE-D4B0-A04F-9979-82EBEBB1F8A2}" sibTransId="{EC6E5B3A-F6B3-494D-85EF-F911DBA45D6B}"/>
    <dgm:cxn modelId="{656C1B11-27C0-0144-8C76-012258AEE055}" srcId="{250BD5EB-8527-0B42-B58B-81C26C06ED29}" destId="{A6E9F23A-B5E6-884C-9E19-51A3ED4BDFB1}" srcOrd="2" destOrd="0" parTransId="{BB8B5C37-E994-374F-95F5-16E465FD41FE}" sibTransId="{81BCADD8-92FC-A34E-A959-369669C806EF}"/>
    <dgm:cxn modelId="{B7A488C2-3B39-EF4E-BE91-5EF99B4419AB}" srcId="{71313944-53A8-E042-8DE7-526155D0FE2F}" destId="{F30D7C7C-40E0-C54A-820E-D3FB210604D5}" srcOrd="2" destOrd="0" parTransId="{7CBC23E0-31AB-3548-A7D4-C9C1901A59D4}" sibTransId="{039A3562-8C3C-1444-8314-8C7CC02CCC89}"/>
    <dgm:cxn modelId="{E594BD02-5BF6-3B49-AA2C-635113F8F9B0}" type="presOf" srcId="{F30D7C7C-40E0-C54A-820E-D3FB210604D5}" destId="{679F6EB2-95B7-6640-9CE6-B23EE6DB2D9E}" srcOrd="0" destOrd="3" presId="urn:microsoft.com/office/officeart/2005/8/layout/pyramid2"/>
    <dgm:cxn modelId="{E581D808-BBB3-4548-9392-EBD010F963F1}" srcId="{1E0B739E-BA3A-AC48-AC20-6B346124A6D5}" destId="{B50B2D92-7462-154F-BBB5-E5050FFF9C66}" srcOrd="0" destOrd="0" parTransId="{D1B35FCE-C8B2-874E-8AB3-435DD21481A3}" sibTransId="{C24CF011-A64E-1647-8BB8-25771212278A}"/>
    <dgm:cxn modelId="{5461F46E-4C20-E847-A045-02CEFDBDC00C}" srcId="{9874167D-A383-6947-96A0-5C2F8E45D3A8}" destId="{250BD5EB-8527-0B42-B58B-81C26C06ED29}" srcOrd="0" destOrd="0" parTransId="{54CFFD09-1780-1D41-9DF4-4E9208BC2763}" sibTransId="{0DBC2A9B-BA0A-EF44-B363-B52A0511680A}"/>
    <dgm:cxn modelId="{96E33D36-5053-6E42-8133-5E0FFFFAA7AB}" type="presOf" srcId="{A071DE57-0312-D840-BCD8-98D9D74F1D1C}" destId="{C8DA694A-7D27-194B-9286-750BB940804C}" srcOrd="0" destOrd="3" presId="urn:microsoft.com/office/officeart/2005/8/layout/pyramid2"/>
    <dgm:cxn modelId="{FC6EA75A-FC3F-3A46-9E6E-B8BA079AB170}" srcId="{1E0B739E-BA3A-AC48-AC20-6B346124A6D5}" destId="{A071DE57-0312-D840-BCD8-98D9D74F1D1C}" srcOrd="2" destOrd="0" parTransId="{4B4F4C75-1A60-5E43-85ED-5F9D27D411B5}" sibTransId="{387B8325-387C-7B4A-9D76-2E71D836FD60}"/>
    <dgm:cxn modelId="{CA4ABBDB-54D5-7948-95A7-5F1884904BF3}" srcId="{250BD5EB-8527-0B42-B58B-81C26C06ED29}" destId="{693734D5-D356-4643-A91D-0D0D9F6E8F82}" srcOrd="1" destOrd="0" parTransId="{B4EEA347-1795-EE44-835F-470F9B6A35F6}" sibTransId="{9C380FA7-071D-224D-BA75-7D8425CEF480}"/>
    <dgm:cxn modelId="{833B21DC-9786-2B4F-881C-18E140AFF280}" srcId="{71313944-53A8-E042-8DE7-526155D0FE2F}" destId="{027E76AF-CFBD-0C43-BF33-E9F9B32EA30B}" srcOrd="0" destOrd="0" parTransId="{A95B8909-D42B-1746-A86F-2BD3F16BD701}" sibTransId="{1B595AD9-D22C-F248-B932-0CB8F1E22EE6}"/>
    <dgm:cxn modelId="{AAEB591C-9414-6A42-94CE-0180A40ECA30}" srcId="{9874167D-A383-6947-96A0-5C2F8E45D3A8}" destId="{1E0B739E-BA3A-AC48-AC20-6B346124A6D5}" srcOrd="1" destOrd="0" parTransId="{10057EE8-5480-644D-9DA1-4C8DBB65CD5B}" sibTransId="{20B4153F-7FFB-8C46-B503-FEA18EAB4C20}"/>
    <dgm:cxn modelId="{605B53D8-C724-3544-B0FC-BF5D7425646A}" type="presOf" srcId="{250BD5EB-8527-0B42-B58B-81C26C06ED29}" destId="{36D77EFD-26BA-564D-95E3-2CB6BD3CE9DB}" srcOrd="0" destOrd="0" presId="urn:microsoft.com/office/officeart/2005/8/layout/pyramid2"/>
    <dgm:cxn modelId="{6A7D0BEB-58A5-3243-9E31-09623A37F4A8}" type="presOf" srcId="{E3D19A20-3878-8446-BB45-2E39CF06C989}" destId="{679F6EB2-95B7-6640-9CE6-B23EE6DB2D9E}" srcOrd="0" destOrd="2" presId="urn:microsoft.com/office/officeart/2005/8/layout/pyramid2"/>
    <dgm:cxn modelId="{E36BF5EF-C62E-3540-B222-12263F56500F}" type="presOf" srcId="{B50B2D92-7462-154F-BBB5-E5050FFF9C66}" destId="{C8DA694A-7D27-194B-9286-750BB940804C}" srcOrd="0" destOrd="1" presId="urn:microsoft.com/office/officeart/2005/8/layout/pyramid2"/>
    <dgm:cxn modelId="{2051E8B2-85AD-BD47-A527-F599D05A3BF4}" type="presOf" srcId="{9833ED60-DB02-EB4E-BBD0-C2B6F0135BD3}" destId="{36D77EFD-26BA-564D-95E3-2CB6BD3CE9DB}" srcOrd="0" destOrd="4" presId="urn:microsoft.com/office/officeart/2005/8/layout/pyramid2"/>
    <dgm:cxn modelId="{46D464A8-8E99-724C-9794-48D42060A1EE}" srcId="{1E0B739E-BA3A-AC48-AC20-6B346124A6D5}" destId="{815BDCC1-DC2E-9C4F-B977-11C422B36F22}" srcOrd="1" destOrd="0" parTransId="{66BB37AF-13CE-2847-8537-0E27A56D69A0}" sibTransId="{301825C6-9574-B548-BD7A-C98DD93C0B24}"/>
    <dgm:cxn modelId="{777F7E1C-795A-2048-B71F-B30F2381B0CE}" type="presParOf" srcId="{D4D9B53F-05D2-094B-B192-D0613F6EBFBD}" destId="{BDE15F79-F3BB-D949-8DA7-7F5AFF6AB1F1}" srcOrd="0" destOrd="0" presId="urn:microsoft.com/office/officeart/2005/8/layout/pyramid2"/>
    <dgm:cxn modelId="{51353290-1436-214D-B94D-2EB92815BD4C}" type="presParOf" srcId="{D4D9B53F-05D2-094B-B192-D0613F6EBFBD}" destId="{F6029B4E-BEAD-A142-914A-403008C6FB76}" srcOrd="1" destOrd="0" presId="urn:microsoft.com/office/officeart/2005/8/layout/pyramid2"/>
    <dgm:cxn modelId="{ABB67F41-D1D9-374B-920E-B727EF0FEC02}" type="presParOf" srcId="{F6029B4E-BEAD-A142-914A-403008C6FB76}" destId="{36D77EFD-26BA-564D-95E3-2CB6BD3CE9DB}" srcOrd="0" destOrd="0" presId="urn:microsoft.com/office/officeart/2005/8/layout/pyramid2"/>
    <dgm:cxn modelId="{64044102-905D-6E47-AAD6-2E489FB38032}" type="presParOf" srcId="{F6029B4E-BEAD-A142-914A-403008C6FB76}" destId="{A0AA5B27-A2EF-C34D-B0EB-759BAE341985}" srcOrd="1" destOrd="0" presId="urn:microsoft.com/office/officeart/2005/8/layout/pyramid2"/>
    <dgm:cxn modelId="{96E8DB2C-9623-C042-B519-B63550113F3E}" type="presParOf" srcId="{F6029B4E-BEAD-A142-914A-403008C6FB76}" destId="{C8DA694A-7D27-194B-9286-750BB940804C}" srcOrd="2" destOrd="0" presId="urn:microsoft.com/office/officeart/2005/8/layout/pyramid2"/>
    <dgm:cxn modelId="{C0B3673F-BC37-E445-9C04-8C9FC11468DD}" type="presParOf" srcId="{F6029B4E-BEAD-A142-914A-403008C6FB76}" destId="{04395E64-DFB8-4441-9BE0-4CE1F48285D5}" srcOrd="3" destOrd="0" presId="urn:microsoft.com/office/officeart/2005/8/layout/pyramid2"/>
    <dgm:cxn modelId="{5D62D45B-B556-D547-BA99-04B8FE83D8AA}" type="presParOf" srcId="{F6029B4E-BEAD-A142-914A-403008C6FB76}" destId="{679F6EB2-95B7-6640-9CE6-B23EE6DB2D9E}" srcOrd="4" destOrd="0" presId="urn:microsoft.com/office/officeart/2005/8/layout/pyramid2"/>
    <dgm:cxn modelId="{BEA39815-B9FC-3544-B3E2-3504FD018696}" type="presParOf" srcId="{F6029B4E-BEAD-A142-914A-403008C6FB76}" destId="{B380B41C-F07E-404E-AC69-AC18751442D0}"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15F79-F3BB-D949-8DA7-7F5AFF6AB1F1}">
      <dsp:nvSpPr>
        <dsp:cNvPr id="0" name=""/>
        <dsp:cNvSpPr/>
      </dsp:nvSpPr>
      <dsp:spPr>
        <a:xfrm>
          <a:off x="787039" y="0"/>
          <a:ext cx="4838700" cy="4838700"/>
        </a:xfrm>
        <a:prstGeom prst="triangl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D77EFD-26BA-564D-95E3-2CB6BD3CE9DB}">
      <dsp:nvSpPr>
        <dsp:cNvPr id="0" name=""/>
        <dsp:cNvSpPr/>
      </dsp:nvSpPr>
      <dsp:spPr>
        <a:xfrm>
          <a:off x="2895600" y="933184"/>
          <a:ext cx="4013500" cy="123782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M3 (RIZIV-INAMI)</a:t>
          </a:r>
        </a:p>
        <a:p>
          <a:pPr marL="57150" lvl="1" indent="-57150" algn="l" defTabSz="444500">
            <a:lnSpc>
              <a:spcPct val="90000"/>
            </a:lnSpc>
            <a:spcBef>
              <a:spcPct val="0"/>
            </a:spcBef>
            <a:spcAft>
              <a:spcPct val="15000"/>
            </a:spcAft>
            <a:buChar char="••"/>
          </a:pPr>
          <a:r>
            <a:rPr lang="en-US" sz="1000" kern="1200" dirty="0"/>
            <a:t>Requires M2</a:t>
          </a:r>
        </a:p>
        <a:p>
          <a:pPr marL="57150" lvl="1" indent="-57150" algn="l" defTabSz="444500">
            <a:lnSpc>
              <a:spcPct val="90000"/>
            </a:lnSpc>
            <a:spcBef>
              <a:spcPct val="0"/>
            </a:spcBef>
            <a:spcAft>
              <a:spcPct val="15000"/>
            </a:spcAft>
            <a:buChar char="••"/>
          </a:pPr>
          <a:r>
            <a:rPr lang="en-US" sz="1000" kern="1200" dirty="0"/>
            <a:t>Positioned within Belgian health system</a:t>
          </a:r>
        </a:p>
        <a:p>
          <a:pPr marL="57150" lvl="1" indent="-57150" algn="l" defTabSz="444500">
            <a:lnSpc>
              <a:spcPct val="90000"/>
            </a:lnSpc>
            <a:spcBef>
              <a:spcPct val="0"/>
            </a:spcBef>
            <a:spcAft>
              <a:spcPct val="15000"/>
            </a:spcAft>
            <a:buChar char="••"/>
          </a:pPr>
          <a:r>
            <a:rPr lang="en-US" sz="1000" kern="1200" dirty="0"/>
            <a:t>Conditional financing</a:t>
          </a:r>
        </a:p>
        <a:p>
          <a:pPr marL="57150" lvl="1" indent="-57150" algn="l" defTabSz="444500">
            <a:lnSpc>
              <a:spcPct val="90000"/>
            </a:lnSpc>
            <a:spcBef>
              <a:spcPct val="0"/>
            </a:spcBef>
            <a:spcAft>
              <a:spcPct val="15000"/>
            </a:spcAft>
            <a:buChar char="••"/>
          </a:pPr>
          <a:r>
            <a:rPr lang="en-US" sz="1000" kern="1200" dirty="0"/>
            <a:t>Evidence</a:t>
          </a:r>
        </a:p>
        <a:p>
          <a:pPr marL="57150" lvl="1" indent="-57150" algn="l" defTabSz="444500">
            <a:lnSpc>
              <a:spcPct val="90000"/>
            </a:lnSpc>
            <a:spcBef>
              <a:spcPct val="0"/>
            </a:spcBef>
            <a:spcAft>
              <a:spcPct val="15000"/>
            </a:spcAft>
            <a:buChar char="••"/>
          </a:pPr>
          <a:r>
            <a:rPr lang="en-US" sz="1000" kern="1200" dirty="0"/>
            <a:t>Cost-effectiveness</a:t>
          </a:r>
        </a:p>
      </dsp:txBody>
      <dsp:txXfrm>
        <a:off x="2956026" y="993610"/>
        <a:ext cx="3892648" cy="1116977"/>
      </dsp:txXfrm>
    </dsp:sp>
    <dsp:sp modelId="{C8DA694A-7D27-194B-9286-750BB940804C}">
      <dsp:nvSpPr>
        <dsp:cNvPr id="0" name=""/>
        <dsp:cNvSpPr/>
      </dsp:nvSpPr>
      <dsp:spPr>
        <a:xfrm>
          <a:off x="2362197" y="2351207"/>
          <a:ext cx="4001958" cy="1132148"/>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M2 (</a:t>
          </a:r>
          <a:r>
            <a:rPr lang="en-US" sz="1000" kern="1200" dirty="0" err="1"/>
            <a:t>Ehealth</a:t>
          </a:r>
          <a:r>
            <a:rPr lang="en-US" sz="1000" kern="1200" dirty="0"/>
            <a:t> Platform)</a:t>
          </a:r>
        </a:p>
        <a:p>
          <a:pPr marL="57150" lvl="1" indent="-57150" algn="l" defTabSz="444500">
            <a:lnSpc>
              <a:spcPct val="90000"/>
            </a:lnSpc>
            <a:spcBef>
              <a:spcPct val="0"/>
            </a:spcBef>
            <a:spcAft>
              <a:spcPct val="15000"/>
            </a:spcAft>
            <a:buChar char="••"/>
          </a:pPr>
          <a:r>
            <a:rPr lang="en-US" sz="1000" kern="1200" dirty="0"/>
            <a:t>Requires M1</a:t>
          </a:r>
        </a:p>
        <a:p>
          <a:pPr marL="57150" lvl="1" indent="-57150" algn="l" defTabSz="444500">
            <a:lnSpc>
              <a:spcPct val="90000"/>
            </a:lnSpc>
            <a:spcBef>
              <a:spcPct val="0"/>
            </a:spcBef>
            <a:spcAft>
              <a:spcPct val="15000"/>
            </a:spcAft>
            <a:buChar char="••"/>
          </a:pPr>
          <a:r>
            <a:rPr lang="en-US" sz="1000" kern="1200" dirty="0"/>
            <a:t>Security </a:t>
          </a:r>
          <a:r>
            <a:rPr lang="mr-IN" sz="1000" kern="1200" dirty="0"/>
            <a:t>–</a:t>
          </a:r>
          <a:r>
            <a:rPr lang="en-US" sz="1000" kern="1200" dirty="0"/>
            <a:t> Authentication (eHealth)</a:t>
          </a:r>
        </a:p>
        <a:p>
          <a:pPr marL="57150" lvl="1" indent="-57150" algn="l" defTabSz="444500">
            <a:lnSpc>
              <a:spcPct val="90000"/>
            </a:lnSpc>
            <a:spcBef>
              <a:spcPct val="0"/>
            </a:spcBef>
            <a:spcAft>
              <a:spcPct val="15000"/>
            </a:spcAft>
            <a:buChar char="••"/>
          </a:pPr>
          <a:r>
            <a:rPr lang="en-US" sz="1000" kern="1200" dirty="0"/>
            <a:t>Interoperability (trusted parties)</a:t>
          </a:r>
        </a:p>
      </dsp:txBody>
      <dsp:txXfrm>
        <a:off x="2417464" y="2406474"/>
        <a:ext cx="3891424" cy="1021614"/>
      </dsp:txXfrm>
    </dsp:sp>
    <dsp:sp modelId="{679F6EB2-95B7-6640-9CE6-B23EE6DB2D9E}">
      <dsp:nvSpPr>
        <dsp:cNvPr id="0" name=""/>
        <dsp:cNvSpPr/>
      </dsp:nvSpPr>
      <dsp:spPr>
        <a:xfrm>
          <a:off x="1625036" y="3662547"/>
          <a:ext cx="3975098" cy="112373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a:t>M1 (FAGG-AFMPS)</a:t>
          </a:r>
        </a:p>
        <a:p>
          <a:pPr marL="57150" lvl="1" indent="-57150" algn="l" defTabSz="444500">
            <a:lnSpc>
              <a:spcPct val="90000"/>
            </a:lnSpc>
            <a:spcBef>
              <a:spcPct val="0"/>
            </a:spcBef>
            <a:spcAft>
              <a:spcPct val="15000"/>
            </a:spcAft>
            <a:buChar char="••"/>
          </a:pPr>
          <a:r>
            <a:rPr lang="en-US" sz="1000" kern="1200" dirty="0"/>
            <a:t>CE Certified as </a:t>
          </a:r>
          <a:r>
            <a:rPr lang="en-US" sz="1000" kern="1200"/>
            <a:t>Medical Device</a:t>
          </a:r>
          <a:endParaRPr lang="en-US" sz="1000" kern="1200" dirty="0"/>
        </a:p>
        <a:p>
          <a:pPr marL="57150" lvl="1" indent="-57150" algn="l" defTabSz="444500">
            <a:lnSpc>
              <a:spcPct val="90000"/>
            </a:lnSpc>
            <a:spcBef>
              <a:spcPct val="0"/>
            </a:spcBef>
            <a:spcAft>
              <a:spcPct val="15000"/>
            </a:spcAft>
            <a:buChar char="••"/>
          </a:pPr>
          <a:r>
            <a:rPr lang="en-US" sz="1000" kern="1200" dirty="0"/>
            <a:t>GDPR compliant</a:t>
          </a:r>
        </a:p>
        <a:p>
          <a:pPr marL="57150" lvl="1" indent="-57150" algn="l" defTabSz="444500">
            <a:lnSpc>
              <a:spcPct val="90000"/>
            </a:lnSpc>
            <a:spcBef>
              <a:spcPct val="0"/>
            </a:spcBef>
            <a:spcAft>
              <a:spcPct val="15000"/>
            </a:spcAft>
            <a:buChar char="••"/>
          </a:pPr>
          <a:r>
            <a:rPr lang="en-US" sz="1000" kern="1200" dirty="0"/>
            <a:t>Belgian Privacy law compliant</a:t>
          </a:r>
        </a:p>
      </dsp:txBody>
      <dsp:txXfrm>
        <a:off x="1679892" y="3717403"/>
        <a:ext cx="3865386" cy="101402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E3A4FC7E-94F9-4A0B-9B9E-46A8926E8E57}" type="datetimeFigureOut">
              <a:rPr lang="en-US" smtClean="0"/>
              <a:t>11/16/2018</a:t>
            </a:fld>
            <a:endParaRPr lang="en-US"/>
          </a:p>
        </p:txBody>
      </p:sp>
      <p:sp>
        <p:nvSpPr>
          <p:cNvPr id="4" name="Footer Placeholder 3"/>
          <p:cNvSpPr>
            <a:spLocks noGrp="1"/>
          </p:cNvSpPr>
          <p:nvPr>
            <p:ph type="ftr" sz="quarter" idx="2"/>
          </p:nvPr>
        </p:nvSpPr>
        <p:spPr>
          <a:xfrm>
            <a:off x="0" y="9429671"/>
            <a:ext cx="2946400" cy="49696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671"/>
            <a:ext cx="2946400" cy="496966"/>
          </a:xfrm>
          <a:prstGeom prst="rect">
            <a:avLst/>
          </a:prstGeom>
        </p:spPr>
        <p:txBody>
          <a:bodyPr vert="horz" lIns="91440" tIns="45720" rIns="91440" bIns="45720" rtlCol="0" anchor="b"/>
          <a:lstStyle>
            <a:lvl1pPr algn="r">
              <a:defRPr sz="1200"/>
            </a:lvl1pPr>
          </a:lstStyle>
          <a:p>
            <a:fld id="{A7A83486-FF21-4430-A03C-FA7DCDE1AB77}" type="slidenum">
              <a:rPr lang="en-US" smtClean="0"/>
              <a:t>‹#›</a:t>
            </a:fld>
            <a:endParaRPr lang="en-US"/>
          </a:p>
        </p:txBody>
      </p:sp>
    </p:spTree>
    <p:extLst>
      <p:ext uri="{BB962C8B-B14F-4D97-AF65-F5344CB8AC3E}">
        <p14:creationId xmlns:p14="http://schemas.microsoft.com/office/powerpoint/2010/main" val="2326231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13BFC85C-F6E1-4BE3-BFD4-3746C9405595}" type="datetimeFigureOut">
              <a:rPr lang="en-US" smtClean="0"/>
              <a:t>11/16/2018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08AD8B11-4A3B-4CFC-B41F-B059C6AA5AFD}" type="slidenum">
              <a:rPr lang="en-US" smtClean="0"/>
              <a:t>‹#›</a:t>
            </a:fld>
            <a:endParaRPr lang="en-US"/>
          </a:p>
        </p:txBody>
      </p:sp>
    </p:spTree>
    <p:extLst>
      <p:ext uri="{BB962C8B-B14F-4D97-AF65-F5344CB8AC3E}">
        <p14:creationId xmlns:p14="http://schemas.microsoft.com/office/powerpoint/2010/main" val="3570817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altLang="en-US" noProof="1" smtClean="0"/>
              <a:t>plus de soins chroniques </a:t>
            </a:r>
          </a:p>
          <a:p>
            <a:pPr marL="171450" indent="-171450">
              <a:buFont typeface="Arial" panose="020B0604020202020204" pitchFamily="34" charset="0"/>
              <a:buChar char="•"/>
            </a:pPr>
            <a:r>
              <a:rPr lang="fr-BE" altLang="en-US" noProof="1" smtClean="0"/>
              <a:t>soins à distance (monitoring, aide, consultation, diagnostic, opération, ...), e.a. soins à domicile</a:t>
            </a:r>
          </a:p>
          <a:p>
            <a:pPr marL="171450" indent="-171450">
              <a:buFont typeface="Arial" panose="020B0604020202020204" pitchFamily="34" charset="0"/>
              <a:buChar char="•"/>
            </a:pPr>
            <a:r>
              <a:rPr lang="fr-BE" altLang="en-US" noProof="1" smtClean="0"/>
              <a:t>soins multidisciplinaires, transmuraux et intégrés (cf trajets de soins)</a:t>
            </a:r>
          </a:p>
          <a:p>
            <a:pPr marL="171450" indent="-171450">
              <a:buFont typeface="Arial" panose="020B0604020202020204" pitchFamily="34" charset="0"/>
              <a:buChar char="•"/>
            </a:pPr>
            <a:r>
              <a:rPr lang="fr-BE" altLang="en-US" noProof="1" smtClean="0"/>
              <a:t>patient au centre des soins et autonomisation du patient</a:t>
            </a:r>
          </a:p>
          <a:p>
            <a:pPr marL="171450" indent="-171450">
              <a:buFont typeface="Arial" panose="020B0604020202020204" pitchFamily="34" charset="0"/>
              <a:buChar char="•"/>
            </a:pPr>
            <a:r>
              <a:rPr lang="fr-BE" altLang="en-US" noProof="1" smtClean="0"/>
              <a:t>danger de processus administratifs qui prennent trop de temps</a:t>
            </a:r>
          </a:p>
          <a:p>
            <a:pPr marL="171450" indent="-171450">
              <a:buFont typeface="Arial" panose="020B0604020202020204" pitchFamily="34" charset="0"/>
              <a:buChar char="•"/>
            </a:pPr>
            <a:r>
              <a:rPr lang="fr-BE" altLang="en-US" noProof="1" smtClean="0"/>
              <a:t>un soutien de qualité de la politique et de la recherche en matière de soins de santé doit être basé sur des données de qualité intégrées et anonymisées</a:t>
            </a:r>
          </a:p>
          <a:p>
            <a:pPr marL="171450" indent="-171450">
              <a:buFont typeface="Arial" panose="020B0604020202020204" pitchFamily="34" charset="0"/>
              <a:buChar char="•"/>
            </a:pPr>
            <a:r>
              <a:rPr lang="fr-BE" altLang="en-US" noProof="1" smtClean="0"/>
              <a:t>besoin de maîtrise des coûts</a:t>
            </a:r>
          </a:p>
          <a:p>
            <a:pPr marL="171450" indent="-171450">
              <a:buFont typeface="Arial" panose="020B0604020202020204" pitchFamily="34" charset="0"/>
              <a:buChar char="•"/>
            </a:pPr>
            <a:r>
              <a:rPr lang="fr-BE" altLang="en-US" dirty="0" smtClean="0"/>
              <a:t>nécessaire collaboration entre l'ensemble des acteurs des soins de santé</a:t>
            </a:r>
          </a:p>
          <a:p>
            <a:endParaRPr lang="en-US" dirty="0"/>
          </a:p>
        </p:txBody>
      </p:sp>
      <p:sp>
        <p:nvSpPr>
          <p:cNvPr id="4" name="Slide Number Placeholder 3"/>
          <p:cNvSpPr>
            <a:spLocks noGrp="1"/>
          </p:cNvSpPr>
          <p:nvPr>
            <p:ph type="sldNum" sz="quarter" idx="10"/>
          </p:nvPr>
        </p:nvSpPr>
        <p:spPr/>
        <p:txBody>
          <a:bodyPr/>
          <a:lstStyle/>
          <a:p>
            <a:fld id="{08AD8B11-4A3B-4CFC-B41F-B059C6AA5AFD}" type="slidenum">
              <a:rPr lang="en-US" smtClean="0"/>
              <a:t>2</a:t>
            </a:fld>
            <a:endParaRPr lang="en-US"/>
          </a:p>
        </p:txBody>
      </p:sp>
    </p:spTree>
    <p:extLst>
      <p:ext uri="{BB962C8B-B14F-4D97-AF65-F5344CB8AC3E}">
        <p14:creationId xmlns:p14="http://schemas.microsoft.com/office/powerpoint/2010/main" val="4210815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50445"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Calibri" pitchFamily="34" charset="0"/>
                <a:cs typeface="Arial" charset="0"/>
              </a:defRPr>
            </a:lvl1pPr>
            <a:lvl2pPr marL="742950" indent="-285750" defTabSz="931863" eaLnBrk="0" hangingPunct="0">
              <a:defRPr>
                <a:solidFill>
                  <a:schemeClr val="tx1"/>
                </a:solidFill>
                <a:latin typeface="Calibri" pitchFamily="34" charset="0"/>
                <a:cs typeface="Arial" charset="0"/>
              </a:defRPr>
            </a:lvl2pPr>
            <a:lvl3pPr marL="1143000" indent="-228600" defTabSz="931863" eaLnBrk="0" hangingPunct="0">
              <a:defRPr>
                <a:solidFill>
                  <a:schemeClr val="tx1"/>
                </a:solidFill>
                <a:latin typeface="Calibri" pitchFamily="34" charset="0"/>
                <a:cs typeface="Arial" charset="0"/>
              </a:defRPr>
            </a:lvl3pPr>
            <a:lvl4pPr marL="1600200" indent="-228600" defTabSz="931863" eaLnBrk="0" hangingPunct="0">
              <a:defRPr>
                <a:solidFill>
                  <a:schemeClr val="tx1"/>
                </a:solidFill>
                <a:latin typeface="Calibri" pitchFamily="34" charset="0"/>
                <a:cs typeface="Arial" charset="0"/>
              </a:defRPr>
            </a:lvl4pPr>
            <a:lvl5pPr marL="2057400" indent="-228600" defTabSz="931863" eaLnBrk="0" hangingPunct="0">
              <a:defRPr>
                <a:solidFill>
                  <a:schemeClr val="tx1"/>
                </a:solidFill>
                <a:latin typeface="Calibri" pitchFamily="34" charset="0"/>
                <a:cs typeface="Arial" charset="0"/>
              </a:defRPr>
            </a:lvl5pPr>
            <a:lvl6pPr marL="2514600" indent="-228600" defTabSz="931863" eaLnBrk="0" fontAlgn="base" hangingPunct="0">
              <a:spcBef>
                <a:spcPct val="0"/>
              </a:spcBef>
              <a:spcAft>
                <a:spcPct val="0"/>
              </a:spcAft>
              <a:defRPr>
                <a:solidFill>
                  <a:schemeClr val="tx1"/>
                </a:solidFill>
                <a:latin typeface="Calibri" pitchFamily="34" charset="0"/>
                <a:cs typeface="Arial" charset="0"/>
              </a:defRPr>
            </a:lvl6pPr>
            <a:lvl7pPr marL="2971800" indent="-228600" defTabSz="931863" eaLnBrk="0" fontAlgn="base" hangingPunct="0">
              <a:spcBef>
                <a:spcPct val="0"/>
              </a:spcBef>
              <a:spcAft>
                <a:spcPct val="0"/>
              </a:spcAft>
              <a:defRPr>
                <a:solidFill>
                  <a:schemeClr val="tx1"/>
                </a:solidFill>
                <a:latin typeface="Calibri" pitchFamily="34" charset="0"/>
                <a:cs typeface="Arial" charset="0"/>
              </a:defRPr>
            </a:lvl7pPr>
            <a:lvl8pPr marL="3429000" indent="-228600" defTabSz="931863" eaLnBrk="0" fontAlgn="base" hangingPunct="0">
              <a:spcBef>
                <a:spcPct val="0"/>
              </a:spcBef>
              <a:spcAft>
                <a:spcPct val="0"/>
              </a:spcAft>
              <a:defRPr>
                <a:solidFill>
                  <a:schemeClr val="tx1"/>
                </a:solidFill>
                <a:latin typeface="Calibri" pitchFamily="34" charset="0"/>
                <a:cs typeface="Arial" charset="0"/>
              </a:defRPr>
            </a:lvl8pPr>
            <a:lvl9pPr marL="3886200" indent="-228600" defTabSz="931863"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8AEB3D34-D951-4230-BE2A-6FE606726F5B}" type="slidenum">
              <a:rPr lang="nl-NL" altLang="en-US" sz="1200">
                <a:latin typeface="Arial" charset="0"/>
              </a:rPr>
              <a:pPr algn="r" eaLnBrk="1" hangingPunct="1"/>
              <a:t>13</a:t>
            </a:fld>
            <a:endParaRPr lang="fr-BE" altLang="en-US" sz="1200">
              <a:latin typeface="Arial" charset="0"/>
            </a:endParaRPr>
          </a:p>
        </p:txBody>
      </p:sp>
      <p:sp>
        <p:nvSpPr>
          <p:cNvPr id="60419" name="Rectangle 7"/>
          <p:cNvSpPr txBox="1">
            <a:spLocks noGrp="1" noChangeArrowheads="1"/>
          </p:cNvSpPr>
          <p:nvPr/>
        </p:nvSpPr>
        <p:spPr bwMode="auto">
          <a:xfrm>
            <a:off x="3850445"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eaLnBrk="0" hangingPunct="0">
              <a:defRPr>
                <a:solidFill>
                  <a:schemeClr val="tx1"/>
                </a:solidFill>
                <a:latin typeface="Calibri" pitchFamily="34" charset="0"/>
                <a:cs typeface="Arial" charset="0"/>
              </a:defRPr>
            </a:lvl1pPr>
            <a:lvl2pPr marL="742950" indent="-285750" defTabSz="931863" eaLnBrk="0" hangingPunct="0">
              <a:defRPr>
                <a:solidFill>
                  <a:schemeClr val="tx1"/>
                </a:solidFill>
                <a:latin typeface="Calibri" pitchFamily="34" charset="0"/>
                <a:cs typeface="Arial" charset="0"/>
              </a:defRPr>
            </a:lvl2pPr>
            <a:lvl3pPr marL="1143000" indent="-228600" defTabSz="931863" eaLnBrk="0" hangingPunct="0">
              <a:defRPr>
                <a:solidFill>
                  <a:schemeClr val="tx1"/>
                </a:solidFill>
                <a:latin typeface="Calibri" pitchFamily="34" charset="0"/>
                <a:cs typeface="Arial" charset="0"/>
              </a:defRPr>
            </a:lvl3pPr>
            <a:lvl4pPr marL="1600200" indent="-228600" defTabSz="931863" eaLnBrk="0" hangingPunct="0">
              <a:defRPr>
                <a:solidFill>
                  <a:schemeClr val="tx1"/>
                </a:solidFill>
                <a:latin typeface="Calibri" pitchFamily="34" charset="0"/>
                <a:cs typeface="Arial" charset="0"/>
              </a:defRPr>
            </a:lvl4pPr>
            <a:lvl5pPr marL="2057400" indent="-228600" defTabSz="931863" eaLnBrk="0" hangingPunct="0">
              <a:defRPr>
                <a:solidFill>
                  <a:schemeClr val="tx1"/>
                </a:solidFill>
                <a:latin typeface="Calibri" pitchFamily="34" charset="0"/>
                <a:cs typeface="Arial" charset="0"/>
              </a:defRPr>
            </a:lvl5pPr>
            <a:lvl6pPr marL="2514600" indent="-228600" defTabSz="931863" eaLnBrk="0" fontAlgn="base" hangingPunct="0">
              <a:spcBef>
                <a:spcPct val="0"/>
              </a:spcBef>
              <a:spcAft>
                <a:spcPct val="0"/>
              </a:spcAft>
              <a:defRPr>
                <a:solidFill>
                  <a:schemeClr val="tx1"/>
                </a:solidFill>
                <a:latin typeface="Calibri" pitchFamily="34" charset="0"/>
                <a:cs typeface="Arial" charset="0"/>
              </a:defRPr>
            </a:lvl6pPr>
            <a:lvl7pPr marL="2971800" indent="-228600" defTabSz="931863" eaLnBrk="0" fontAlgn="base" hangingPunct="0">
              <a:spcBef>
                <a:spcPct val="0"/>
              </a:spcBef>
              <a:spcAft>
                <a:spcPct val="0"/>
              </a:spcAft>
              <a:defRPr>
                <a:solidFill>
                  <a:schemeClr val="tx1"/>
                </a:solidFill>
                <a:latin typeface="Calibri" pitchFamily="34" charset="0"/>
                <a:cs typeface="Arial" charset="0"/>
              </a:defRPr>
            </a:lvl7pPr>
            <a:lvl8pPr marL="3429000" indent="-228600" defTabSz="931863" eaLnBrk="0" fontAlgn="base" hangingPunct="0">
              <a:spcBef>
                <a:spcPct val="0"/>
              </a:spcBef>
              <a:spcAft>
                <a:spcPct val="0"/>
              </a:spcAft>
              <a:defRPr>
                <a:solidFill>
                  <a:schemeClr val="tx1"/>
                </a:solidFill>
                <a:latin typeface="Calibri" pitchFamily="34" charset="0"/>
                <a:cs typeface="Arial" charset="0"/>
              </a:defRPr>
            </a:lvl8pPr>
            <a:lvl9pPr marL="3886200" indent="-228600" defTabSz="931863"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26157620-3D31-4072-88FD-FE5C84BB4A60}" type="slidenum">
              <a:rPr lang="nl-NL" altLang="en-US" sz="1200">
                <a:latin typeface="Arial" charset="0"/>
              </a:rPr>
              <a:pPr algn="r" eaLnBrk="1" hangingPunct="1"/>
              <a:t>13</a:t>
            </a:fld>
            <a:endParaRPr lang="fr-BE" altLang="en-US" sz="1200">
              <a:latin typeface="Arial" charset="0"/>
            </a:endParaRPr>
          </a:p>
        </p:txBody>
      </p:sp>
      <p:sp>
        <p:nvSpPr>
          <p:cNvPr id="604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DF003-9532-45B2-A88B-F94D0FEB7981}" type="slidenum">
              <a:rPr lang="en-US" smtClean="0"/>
              <a:t>14</a:t>
            </a:fld>
            <a:endParaRPr lang="fr-BE"/>
          </a:p>
        </p:txBody>
      </p:sp>
    </p:spTree>
    <p:extLst>
      <p:ext uri="{BB962C8B-B14F-4D97-AF65-F5344CB8AC3E}">
        <p14:creationId xmlns:p14="http://schemas.microsoft.com/office/powerpoint/2010/main" val="48129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t>Importance d’une gouvernance structurée</a:t>
            </a:r>
          </a:p>
          <a:p>
            <a:pPr marL="171450" lvl="0" indent="-171450">
              <a:buFont typeface="Arial" panose="020B0604020202020204" pitchFamily="34" charset="0"/>
              <a:buChar char="•"/>
            </a:pPr>
            <a:r>
              <a:rPr lang="fr-BE" dirty="0" smtClean="0"/>
              <a:t>Comité de gestion d’</a:t>
            </a:r>
            <a:r>
              <a:rPr lang="fr-BE" dirty="0" err="1" smtClean="0">
                <a:solidFill>
                  <a:srgbClr val="3E6E5A"/>
                </a:solidFill>
              </a:rPr>
              <a:t>eHealth</a:t>
            </a:r>
            <a:endParaRPr lang="fr-BE" dirty="0" smtClean="0">
              <a:solidFill>
                <a:srgbClr val="3E6E5A"/>
              </a:solidFill>
            </a:endParaRPr>
          </a:p>
          <a:p>
            <a:pPr marL="171450" lvl="0" indent="-171450">
              <a:buFont typeface="Arial" panose="020B0604020202020204" pitchFamily="34" charset="0"/>
              <a:buChar char="•"/>
            </a:pPr>
            <a:endParaRPr lang="fr-BE" dirty="0" smtClean="0"/>
          </a:p>
          <a:p>
            <a:pPr marL="171450" lvl="0" indent="-171450">
              <a:buFont typeface="Arial" panose="020B0604020202020204" pitchFamily="34" charset="0"/>
              <a:buChar char="•"/>
            </a:pPr>
            <a:r>
              <a:rPr lang="fr-BE" dirty="0" smtClean="0"/>
              <a:t>Depuis décembre 2013: mise en place effective du Comité de concertation des utilisateurs d’</a:t>
            </a:r>
            <a:r>
              <a:rPr lang="fr-BE" dirty="0" err="1" smtClean="0">
                <a:solidFill>
                  <a:srgbClr val="3E6E5A"/>
                </a:solidFill>
              </a:rPr>
              <a:t>eHealth</a:t>
            </a:r>
            <a:r>
              <a:rPr lang="fr-BE" dirty="0" smtClean="0"/>
              <a:t> (CCU) = organe de discussion privilégié des acteurs du système de soins de santé</a:t>
            </a:r>
          </a:p>
          <a:p>
            <a:pPr marL="1085850" lvl="2" indent="-171450">
              <a:buFont typeface="Arial" panose="020B0604020202020204" pitchFamily="34" charset="0"/>
              <a:buChar char="•"/>
            </a:pPr>
            <a:r>
              <a:rPr lang="fr-BE" dirty="0" smtClean="0"/>
              <a:t>1 Président + 32 membres dont:</a:t>
            </a:r>
          </a:p>
          <a:p>
            <a:pPr marL="2000250" lvl="4" indent="-171450">
              <a:buFont typeface="Arial" panose="020B0604020202020204" pitchFamily="34" charset="0"/>
              <a:buChar char="•"/>
            </a:pPr>
            <a:r>
              <a:rPr lang="fr-BE" dirty="0" smtClean="0"/>
              <a:t>11 dispensateurs de soins (voix délibérative)</a:t>
            </a:r>
          </a:p>
          <a:p>
            <a:pPr marL="2000250" lvl="4" indent="-171450">
              <a:buFont typeface="Arial" panose="020B0604020202020204" pitchFamily="34" charset="0"/>
              <a:buChar char="•"/>
            </a:pPr>
            <a:r>
              <a:rPr lang="fr-BE" dirty="0" smtClean="0"/>
              <a:t>7 représentants des organismes assureurs (voix délibérative)</a:t>
            </a:r>
          </a:p>
          <a:p>
            <a:pPr marL="2000250" lvl="4" indent="-171450">
              <a:buFont typeface="Arial" panose="020B0604020202020204" pitchFamily="34" charset="0"/>
              <a:buChar char="•"/>
            </a:pPr>
            <a:r>
              <a:rPr lang="fr-BE" dirty="0" smtClean="0"/>
              <a:t>4 représentants des patients (voix délibérative)</a:t>
            </a:r>
          </a:p>
          <a:p>
            <a:pPr marL="2000250" lvl="4" indent="-171450">
              <a:buFont typeface="Arial" panose="020B0604020202020204" pitchFamily="34" charset="0"/>
              <a:buChar char="•"/>
            </a:pPr>
            <a:r>
              <a:rPr lang="fr-BE" dirty="0" smtClean="0"/>
              <a:t>6  représentants des entités fédérées (voix consultative)</a:t>
            </a:r>
          </a:p>
          <a:p>
            <a:pPr marL="2000250" lvl="4" indent="-171450">
              <a:buFont typeface="Arial" panose="020B0604020202020204" pitchFamily="34" charset="0"/>
              <a:buChar char="•"/>
            </a:pPr>
            <a:r>
              <a:rPr lang="fr-BE" dirty="0" smtClean="0"/>
              <a:t>4 représentants de l’autorité fédérale (voix consultative)</a:t>
            </a:r>
          </a:p>
          <a:p>
            <a:pPr marL="2000250" lvl="4" indent="-171450">
              <a:buFont typeface="Arial" panose="020B0604020202020204" pitchFamily="34" charset="0"/>
              <a:buChar char="•"/>
            </a:pPr>
            <a:endParaRPr lang="fr-BE" dirty="0" smtClean="0"/>
          </a:p>
          <a:p>
            <a:pPr marL="171450" lvl="0" indent="-171450">
              <a:buFont typeface="Arial" panose="020B0604020202020204" pitchFamily="34" charset="0"/>
              <a:buChar char="•"/>
            </a:pPr>
            <a:r>
              <a:rPr lang="fr-FR" dirty="0" smtClean="0"/>
              <a:t>Monitoring régulier de l’exécution de la Roadmap </a:t>
            </a:r>
            <a:r>
              <a:rPr lang="fr-FR" dirty="0" err="1" smtClean="0"/>
              <a:t>eSanté</a:t>
            </a:r>
            <a:r>
              <a:rPr lang="fr-FR" dirty="0" smtClean="0"/>
              <a:t> 2013-2018</a:t>
            </a:r>
          </a:p>
          <a:p>
            <a:pPr lvl="1"/>
            <a:endParaRPr lang="fr-BE" dirty="0" smtClean="0"/>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939471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t>Importance d’une gouvernance structurée</a:t>
            </a:r>
          </a:p>
          <a:p>
            <a:pPr marL="171450" lvl="0" indent="-171450">
              <a:buFont typeface="Arial" panose="020B0604020202020204" pitchFamily="34" charset="0"/>
              <a:buChar char="•"/>
            </a:pPr>
            <a:r>
              <a:rPr lang="fr-BE" dirty="0" smtClean="0"/>
              <a:t>Comité de gestion d’</a:t>
            </a:r>
            <a:r>
              <a:rPr lang="fr-BE" dirty="0" err="1" smtClean="0">
                <a:solidFill>
                  <a:srgbClr val="3E6E5A"/>
                </a:solidFill>
              </a:rPr>
              <a:t>eHealth</a:t>
            </a:r>
            <a:endParaRPr lang="fr-BE" dirty="0" smtClean="0">
              <a:solidFill>
                <a:srgbClr val="3E6E5A"/>
              </a:solidFill>
            </a:endParaRPr>
          </a:p>
          <a:p>
            <a:pPr marL="171450" lvl="0" indent="-171450">
              <a:buFont typeface="Arial" panose="020B0604020202020204" pitchFamily="34" charset="0"/>
              <a:buChar char="•"/>
            </a:pPr>
            <a:endParaRPr lang="fr-BE" dirty="0" smtClean="0"/>
          </a:p>
          <a:p>
            <a:pPr marL="171450" lvl="0" indent="-171450">
              <a:buFont typeface="Arial" panose="020B0604020202020204" pitchFamily="34" charset="0"/>
              <a:buChar char="•"/>
            </a:pPr>
            <a:r>
              <a:rPr lang="fr-BE" dirty="0" smtClean="0"/>
              <a:t>Depuis décembre 2013: mise en place effective du Comité de concertation des utilisateurs d’</a:t>
            </a:r>
            <a:r>
              <a:rPr lang="fr-BE" dirty="0" err="1" smtClean="0">
                <a:solidFill>
                  <a:srgbClr val="3E6E5A"/>
                </a:solidFill>
              </a:rPr>
              <a:t>eHealth</a:t>
            </a:r>
            <a:r>
              <a:rPr lang="fr-BE" dirty="0" smtClean="0"/>
              <a:t> (CCU) = organe de discussion privilégié des acteurs du système de soins de santé</a:t>
            </a:r>
          </a:p>
          <a:p>
            <a:pPr marL="1085850" lvl="2" indent="-171450">
              <a:buFont typeface="Arial" panose="020B0604020202020204" pitchFamily="34" charset="0"/>
              <a:buChar char="•"/>
            </a:pPr>
            <a:r>
              <a:rPr lang="fr-BE" dirty="0" smtClean="0"/>
              <a:t>1 Président + 32 membres dont:</a:t>
            </a:r>
          </a:p>
          <a:p>
            <a:pPr marL="2000250" lvl="4" indent="-171450">
              <a:buFont typeface="Arial" panose="020B0604020202020204" pitchFamily="34" charset="0"/>
              <a:buChar char="•"/>
            </a:pPr>
            <a:r>
              <a:rPr lang="fr-BE" dirty="0" smtClean="0"/>
              <a:t>11 dispensateurs de soins (voix délibérative)</a:t>
            </a:r>
          </a:p>
          <a:p>
            <a:pPr marL="2000250" lvl="4" indent="-171450">
              <a:buFont typeface="Arial" panose="020B0604020202020204" pitchFamily="34" charset="0"/>
              <a:buChar char="•"/>
            </a:pPr>
            <a:r>
              <a:rPr lang="fr-BE" dirty="0" smtClean="0"/>
              <a:t>7 représentants des organismes assureurs (voix délibérative)</a:t>
            </a:r>
          </a:p>
          <a:p>
            <a:pPr marL="2000250" lvl="4" indent="-171450">
              <a:buFont typeface="Arial" panose="020B0604020202020204" pitchFamily="34" charset="0"/>
              <a:buChar char="•"/>
            </a:pPr>
            <a:r>
              <a:rPr lang="fr-BE" dirty="0" smtClean="0"/>
              <a:t>4 représentants des patients (voix délibérative)</a:t>
            </a:r>
          </a:p>
          <a:p>
            <a:pPr marL="2000250" lvl="4" indent="-171450">
              <a:buFont typeface="Arial" panose="020B0604020202020204" pitchFamily="34" charset="0"/>
              <a:buChar char="•"/>
            </a:pPr>
            <a:r>
              <a:rPr lang="fr-BE" dirty="0" smtClean="0"/>
              <a:t>6  représentants des entités fédérées (voix consultative)</a:t>
            </a:r>
          </a:p>
          <a:p>
            <a:pPr marL="2000250" lvl="4" indent="-171450">
              <a:buFont typeface="Arial" panose="020B0604020202020204" pitchFamily="34" charset="0"/>
              <a:buChar char="•"/>
            </a:pPr>
            <a:r>
              <a:rPr lang="fr-BE" dirty="0" smtClean="0"/>
              <a:t>4 représentants de l’autorité fédérale (voix consultative)</a:t>
            </a:r>
          </a:p>
          <a:p>
            <a:pPr marL="2000250" lvl="4" indent="-171450">
              <a:buFont typeface="Arial" panose="020B0604020202020204" pitchFamily="34" charset="0"/>
              <a:buChar char="•"/>
            </a:pPr>
            <a:endParaRPr lang="fr-BE" dirty="0" smtClean="0"/>
          </a:p>
          <a:p>
            <a:pPr marL="171450" lvl="0" indent="-171450">
              <a:buFont typeface="Arial" panose="020B0604020202020204" pitchFamily="34" charset="0"/>
              <a:buChar char="•"/>
            </a:pPr>
            <a:r>
              <a:rPr lang="fr-FR" dirty="0" smtClean="0"/>
              <a:t>Monitoring régulier de l’exécution de la Roadmap </a:t>
            </a:r>
            <a:r>
              <a:rPr lang="fr-FR" dirty="0" err="1" smtClean="0"/>
              <a:t>eSanté</a:t>
            </a:r>
            <a:r>
              <a:rPr lang="fr-FR" dirty="0" smtClean="0"/>
              <a:t> 2013-2018</a:t>
            </a:r>
          </a:p>
          <a:p>
            <a:pPr lvl="1"/>
            <a:endParaRPr lang="fr-BE" dirty="0" smtClean="0"/>
          </a:p>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9A0A1A90-522E-47E4-93C5-C5111ACECCB6}" type="slidenum">
              <a:rPr lang="en-GB" smtClean="0"/>
              <a:t>24</a:t>
            </a:fld>
            <a:endParaRPr lang="en-GB"/>
          </a:p>
        </p:txBody>
      </p:sp>
    </p:spTree>
    <p:extLst>
      <p:ext uri="{BB962C8B-B14F-4D97-AF65-F5344CB8AC3E}">
        <p14:creationId xmlns:p14="http://schemas.microsoft.com/office/powerpoint/2010/main" val="3915277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t>Loi 21/08/2008 = mission d’</a:t>
            </a:r>
            <a:r>
              <a:rPr lang="fr-FR" dirty="0" err="1" smtClean="0">
                <a:solidFill>
                  <a:srgbClr val="3E6E5A"/>
                </a:solidFill>
              </a:rPr>
              <a:t>eHealth</a:t>
            </a:r>
            <a:r>
              <a:rPr lang="fr-FR" dirty="0" smtClean="0"/>
              <a:t> mais quelle stratégie et vision? Not « </a:t>
            </a:r>
            <a:r>
              <a:rPr lang="fr-FR" dirty="0" err="1" smtClean="0"/>
              <a:t>BeHealth</a:t>
            </a:r>
            <a:r>
              <a:rPr lang="fr-FR" dirty="0" smtClean="0"/>
              <a:t> » (pas de centralisation des données médicales!) </a:t>
            </a:r>
          </a:p>
          <a:p>
            <a:endParaRPr lang="fr-FR" dirty="0" smtClean="0"/>
          </a:p>
          <a:p>
            <a:r>
              <a:rPr lang="fr-FR" dirty="0" smtClean="0"/>
              <a:t>Note d’orientation SPF/INAMI/</a:t>
            </a:r>
            <a:r>
              <a:rPr lang="fr-FR" dirty="0" err="1" smtClean="0">
                <a:solidFill>
                  <a:srgbClr val="3E6E5A"/>
                </a:solidFill>
              </a:rPr>
              <a:t>eHealth</a:t>
            </a:r>
            <a:r>
              <a:rPr lang="fr-FR" dirty="0" smtClean="0"/>
              <a:t> à la Ministre mais volonté d’approche </a:t>
            </a:r>
            <a:r>
              <a:rPr lang="fr-FR" dirty="0" err="1" smtClean="0"/>
              <a:t>bottom</a:t>
            </a:r>
            <a:r>
              <a:rPr lang="fr-FR" dirty="0" smtClean="0"/>
              <a:t>-up</a:t>
            </a:r>
          </a:p>
          <a:p>
            <a:endParaRPr lang="fr-FR" dirty="0" smtClean="0"/>
          </a:p>
          <a:p>
            <a:r>
              <a:rPr lang="fr-FR" dirty="0" smtClean="0"/>
              <a:t>Organisation d’une table ronde avec use cases (09-12/2012) autour du développement de l’informatisation des soins de santé</a:t>
            </a:r>
          </a:p>
          <a:p>
            <a:endParaRPr lang="fr-FR" dirty="0" smtClean="0"/>
          </a:p>
          <a:p>
            <a:r>
              <a:rPr lang="fr-FR" dirty="0" smtClean="0"/>
              <a:t>Participation de plus de 300 personnes du secteur </a:t>
            </a:r>
          </a:p>
          <a:p>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smtClean="0"/>
              <a:t>Rédaction d’une Roadmap « </a:t>
            </a:r>
            <a:r>
              <a:rPr lang="fr-FR" dirty="0" err="1" smtClean="0"/>
              <a:t>eSanté</a:t>
            </a:r>
            <a:r>
              <a:rPr lang="fr-FR" dirty="0" smtClean="0"/>
              <a:t> » pour 5 ans</a:t>
            </a:r>
            <a:r>
              <a:rPr lang="en-US" dirty="0" smtClean="0"/>
              <a:t> </a:t>
            </a:r>
            <a:endParaRPr lang="fr-BE" dirty="0" smtClean="0"/>
          </a:p>
          <a:p>
            <a:endParaRPr lang="fr-BE" dirty="0" smtClean="0"/>
          </a:p>
          <a:p>
            <a:r>
              <a:rPr lang="fr-BE" dirty="0" smtClean="0"/>
              <a:t>Traduction dans un Protocole d’accord 29/04/13 sur le partage réciproque et inconditionnel de données médicales entre prestataires dans l’intérêt du patient et le respect de la vie privée</a:t>
            </a:r>
          </a:p>
          <a:p>
            <a:endParaRPr lang="fr-BE" dirty="0" smtClean="0"/>
          </a:p>
          <a:p>
            <a:r>
              <a:rPr lang="fr-BE" dirty="0" smtClean="0"/>
              <a:t>Confirmation de l’importance de l’</a:t>
            </a:r>
            <a:r>
              <a:rPr lang="fr-BE" dirty="0" err="1" smtClean="0"/>
              <a:t>eSanté</a:t>
            </a:r>
            <a:r>
              <a:rPr lang="fr-BE" dirty="0" smtClean="0"/>
              <a:t> dans l’Accord de Gouvernement</a:t>
            </a:r>
          </a:p>
          <a:p>
            <a:endParaRPr lang="fr-BE" dirty="0" smtClean="0"/>
          </a:p>
          <a:p>
            <a:r>
              <a:rPr lang="fr-BE" dirty="0" smtClean="0"/>
              <a:t>Actualisation de la Roadmap « 2.0. »: conférence de presse le 14/10/2015</a:t>
            </a:r>
            <a:endParaRPr lang="en-US" dirty="0" smtClean="0"/>
          </a:p>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err="1" smtClean="0"/>
              <a:t>Opt</a:t>
            </a:r>
            <a:r>
              <a:rPr lang="fr-FR" dirty="0" smtClean="0"/>
              <a:t>-in</a:t>
            </a:r>
          </a:p>
          <a:p>
            <a:endParaRPr lang="fr-FR" dirty="0" smtClean="0"/>
          </a:p>
          <a:p>
            <a:r>
              <a:rPr lang="fr-FR" dirty="0" smtClean="0"/>
              <a:t>Consentement explicite du patient au partage de données de santé</a:t>
            </a:r>
          </a:p>
          <a:p>
            <a:pPr marL="628650" lvl="1" indent="-171450">
              <a:buFont typeface="Arial" panose="020B0604020202020204" pitchFamily="34" charset="0"/>
              <a:buChar char="•"/>
            </a:pPr>
            <a:r>
              <a:rPr lang="fr-BE" altLang="en-US" dirty="0" smtClean="0"/>
              <a:t>Règlement approuvé en Comité de concertation des utilisateurs d’</a:t>
            </a:r>
            <a:r>
              <a:rPr lang="fr-BE" altLang="en-US" dirty="0" err="1" smtClean="0"/>
              <a:t>eH</a:t>
            </a:r>
            <a:r>
              <a:rPr lang="fr-BE" altLang="en-US" dirty="0" smtClean="0"/>
              <a:t>, Comité de gestion </a:t>
            </a:r>
            <a:r>
              <a:rPr lang="fr-BE" altLang="en-US" dirty="0" err="1" smtClean="0"/>
              <a:t>eH</a:t>
            </a:r>
            <a:r>
              <a:rPr lang="fr-BE" altLang="en-US" dirty="0" smtClean="0"/>
              <a:t> et Comité sectoriel Santé (Commission de protection de la Vie privée)</a:t>
            </a:r>
          </a:p>
          <a:p>
            <a:pPr lvl="2"/>
            <a:endParaRPr lang="fr-FR" dirty="0" smtClean="0"/>
          </a:p>
          <a:p>
            <a:r>
              <a:rPr lang="fr-FR" dirty="0" smtClean="0"/>
              <a:t>Obligation d’une relation thérapeutique/de soins (et donc hors scope, </a:t>
            </a:r>
            <a:r>
              <a:rPr lang="fr-FR" dirty="0" err="1" smtClean="0"/>
              <a:t>pex</a:t>
            </a:r>
            <a:r>
              <a:rPr lang="fr-FR" dirty="0" smtClean="0"/>
              <a:t> médecin du travail, d’assurance, etc.)</a:t>
            </a:r>
          </a:p>
          <a:p>
            <a:r>
              <a:rPr lang="fr-FR" dirty="0" smtClean="0"/>
              <a:t>Introduction par le patient directement ou via le médecin, pharmacien, OA ou hôpital </a:t>
            </a:r>
          </a:p>
          <a:p>
            <a:endParaRPr lang="fr-FR" dirty="0" smtClean="0"/>
          </a:p>
          <a:p>
            <a:r>
              <a:rPr lang="fr-FR" dirty="0" smtClean="0"/>
              <a:t>Exclusion possible d’un prestataire</a:t>
            </a:r>
            <a:r>
              <a:rPr lang="fr-FR" baseline="0" dirty="0" smtClean="0"/>
              <a:t> &gt; </a:t>
            </a:r>
            <a:r>
              <a:rPr lang="fr-BE" altLang="en-US" dirty="0" smtClean="0"/>
              <a:t>Vérification a posteriori de son statut de consentement </a:t>
            </a:r>
          </a:p>
          <a:p>
            <a:endParaRPr lang="fr-FR" dirty="0" smtClean="0"/>
          </a:p>
          <a:p>
            <a:r>
              <a:rPr lang="fr-FR" dirty="0" smtClean="0"/>
              <a:t>Droit à la suppression de son consentement</a:t>
            </a:r>
          </a:p>
          <a:p>
            <a:endParaRPr lang="fr-FR" dirty="0" smtClean="0"/>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Afin d’assurer la qualité des soins et d’informer correctement le patient, le généraliste enregistre les données médicales dans un DMI (dossier médical informatisé)</a:t>
            </a:r>
          </a:p>
          <a:p>
            <a:endParaRPr lang="fr-BE" dirty="0" smtClean="0"/>
          </a:p>
          <a:p>
            <a:r>
              <a:rPr lang="fr-BE" dirty="0" smtClean="0"/>
              <a:t>Le DMI est la source authentique pour le partage d’information de la part du médecin généraliste</a:t>
            </a:r>
          </a:p>
          <a:p>
            <a:endParaRPr lang="fr-BE" dirty="0" smtClean="0"/>
          </a:p>
          <a:p>
            <a:r>
              <a:rPr lang="fr-BE" dirty="0" smtClean="0"/>
              <a:t>Le </a:t>
            </a:r>
            <a:r>
              <a:rPr lang="fr-BE" dirty="0" err="1" smtClean="0"/>
              <a:t>Sumehr</a:t>
            </a:r>
            <a:r>
              <a:rPr lang="fr-BE" dirty="0" smtClean="0"/>
              <a:t> (</a:t>
            </a:r>
            <a:r>
              <a:rPr lang="fr-BE" dirty="0" err="1" smtClean="0"/>
              <a:t>SUMmarized</a:t>
            </a:r>
            <a:r>
              <a:rPr lang="fr-BE" dirty="0" smtClean="0"/>
              <a:t> </a:t>
            </a:r>
            <a:r>
              <a:rPr lang="fr-BE" dirty="0" err="1" smtClean="0"/>
              <a:t>Electronic</a:t>
            </a:r>
            <a:r>
              <a:rPr lang="fr-BE" dirty="0" smtClean="0"/>
              <a:t> </a:t>
            </a:r>
            <a:r>
              <a:rPr lang="fr-BE" dirty="0" err="1" smtClean="0"/>
              <a:t>Health</a:t>
            </a:r>
            <a:r>
              <a:rPr lang="fr-BE" dirty="0" smtClean="0"/>
              <a:t> Record) est un résumé succinct du DMI sous forme structurée et codée</a:t>
            </a:r>
          </a:p>
          <a:p>
            <a:endParaRPr lang="fr-BE" dirty="0" smtClean="0"/>
          </a:p>
          <a:p>
            <a:r>
              <a:rPr lang="fr-BE" dirty="0" smtClean="0"/>
              <a:t>Tout patient, s’il le souhaite, a droit à un </a:t>
            </a:r>
            <a:r>
              <a:rPr lang="fr-BE" dirty="0" err="1" smtClean="0"/>
              <a:t>Sumehr</a:t>
            </a:r>
            <a:endParaRPr lang="fr-BE" dirty="0" smtClean="0"/>
          </a:p>
          <a:p>
            <a:endParaRPr lang="fr-BE" dirty="0" smtClean="0"/>
          </a:p>
          <a:p>
            <a:r>
              <a:rPr lang="fr-BE" dirty="0" smtClean="0"/>
              <a:t>L'information présente dans le </a:t>
            </a:r>
            <a:r>
              <a:rPr lang="fr-BE" dirty="0" err="1" smtClean="0"/>
              <a:t>Sumehr</a:t>
            </a:r>
            <a:r>
              <a:rPr lang="fr-BE" dirty="0" smtClean="0"/>
              <a:t> est accessible pour tout médecin ayant une relation thérapeutique avec le patient, moyennant le consentement du patient, ainsi que pour le patient lui-même</a:t>
            </a:r>
          </a:p>
          <a:p>
            <a:endParaRPr lang="fr-BE" dirty="0" smtClean="0"/>
          </a:p>
          <a:p>
            <a:r>
              <a:rPr lang="fr-BE" dirty="0" smtClean="0"/>
              <a:t>Emploi du </a:t>
            </a:r>
            <a:r>
              <a:rPr lang="fr-BE" dirty="0" err="1" smtClean="0"/>
              <a:t>Sumehr</a:t>
            </a:r>
            <a:r>
              <a:rPr lang="fr-BE" dirty="0" smtClean="0"/>
              <a:t> en priorité dans les postes de garde des médecins généralistes et dans les services des urgences</a:t>
            </a:r>
          </a:p>
          <a:p>
            <a:endParaRPr lang="en-US" dirty="0" smtClean="0"/>
          </a:p>
        </p:txBody>
      </p:sp>
    </p:spTree>
    <p:extLst>
      <p:ext uri="{BB962C8B-B14F-4D97-AF65-F5344CB8AC3E}">
        <p14:creationId xmlns:p14="http://schemas.microsoft.com/office/powerpoint/2010/main" val="1220630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861314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Afin d’assurer la qualité des soins et d’informer correctement le patient, le généraliste enregistre les données médicales dans un DMI (dossier médical informatisé)</a:t>
            </a:r>
          </a:p>
          <a:p>
            <a:endParaRPr lang="fr-BE" dirty="0" smtClean="0"/>
          </a:p>
          <a:p>
            <a:r>
              <a:rPr lang="fr-BE" dirty="0" smtClean="0"/>
              <a:t>Le DMI est la source authentique pour le partage d’information de la part du médecin généraliste</a:t>
            </a:r>
          </a:p>
          <a:p>
            <a:endParaRPr lang="fr-BE" dirty="0" smtClean="0"/>
          </a:p>
          <a:p>
            <a:r>
              <a:rPr lang="fr-BE" dirty="0" smtClean="0"/>
              <a:t>Le </a:t>
            </a:r>
            <a:r>
              <a:rPr lang="fr-BE" dirty="0" err="1" smtClean="0"/>
              <a:t>Sumehr</a:t>
            </a:r>
            <a:r>
              <a:rPr lang="fr-BE" dirty="0" smtClean="0"/>
              <a:t> (</a:t>
            </a:r>
            <a:r>
              <a:rPr lang="fr-BE" dirty="0" err="1" smtClean="0"/>
              <a:t>SUMmarized</a:t>
            </a:r>
            <a:r>
              <a:rPr lang="fr-BE" dirty="0" smtClean="0"/>
              <a:t> </a:t>
            </a:r>
            <a:r>
              <a:rPr lang="fr-BE" dirty="0" err="1" smtClean="0"/>
              <a:t>Electronic</a:t>
            </a:r>
            <a:r>
              <a:rPr lang="fr-BE" dirty="0" smtClean="0"/>
              <a:t> </a:t>
            </a:r>
            <a:r>
              <a:rPr lang="fr-BE" dirty="0" err="1" smtClean="0"/>
              <a:t>Health</a:t>
            </a:r>
            <a:r>
              <a:rPr lang="fr-BE" dirty="0" smtClean="0"/>
              <a:t> Record) est un résumé succinct du DMI sous forme structurée et codée</a:t>
            </a:r>
          </a:p>
          <a:p>
            <a:endParaRPr lang="fr-BE" dirty="0" smtClean="0"/>
          </a:p>
          <a:p>
            <a:r>
              <a:rPr lang="fr-BE" dirty="0" smtClean="0"/>
              <a:t>Tout patient, s’il le souhaite, a droit à un </a:t>
            </a:r>
            <a:r>
              <a:rPr lang="fr-BE" dirty="0" err="1" smtClean="0"/>
              <a:t>Sumehr</a:t>
            </a:r>
            <a:endParaRPr lang="fr-BE" dirty="0" smtClean="0"/>
          </a:p>
          <a:p>
            <a:endParaRPr lang="fr-BE" dirty="0" smtClean="0"/>
          </a:p>
          <a:p>
            <a:r>
              <a:rPr lang="fr-BE" dirty="0" smtClean="0"/>
              <a:t>L'information présente dans le </a:t>
            </a:r>
            <a:r>
              <a:rPr lang="fr-BE" dirty="0" err="1" smtClean="0"/>
              <a:t>Sumehr</a:t>
            </a:r>
            <a:r>
              <a:rPr lang="fr-BE" dirty="0" smtClean="0"/>
              <a:t> est accessible pour tout médecin ayant une relation thérapeutique avec le patient, moyennant le consentement du patient, ainsi que pour le patient lui-même</a:t>
            </a:r>
          </a:p>
          <a:p>
            <a:endParaRPr lang="fr-BE" dirty="0" smtClean="0"/>
          </a:p>
          <a:p>
            <a:r>
              <a:rPr lang="fr-BE" dirty="0" smtClean="0"/>
              <a:t>Emploi du </a:t>
            </a:r>
            <a:r>
              <a:rPr lang="fr-BE" dirty="0" err="1" smtClean="0"/>
              <a:t>Sumehr</a:t>
            </a:r>
            <a:r>
              <a:rPr lang="fr-BE" dirty="0" smtClean="0"/>
              <a:t> en priorité dans les postes de garde des médecins généralistes et dans les services des urgences</a:t>
            </a:r>
          </a:p>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nl-BE"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Organisation responsable : INAMI et Plate-forme </a:t>
            </a:r>
            <a:r>
              <a:rPr lang="fr-BE" dirty="0" err="1" smtClean="0">
                <a:solidFill>
                  <a:srgbClr val="3E6E5A"/>
                </a:solidFill>
              </a:rPr>
              <a:t>eHealth</a:t>
            </a:r>
            <a:r>
              <a:rPr lang="fr-BE" dirty="0" smtClean="0"/>
              <a:t> </a:t>
            </a:r>
          </a:p>
          <a:p>
            <a:endParaRPr lang="nl-BE"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DMI = Dossier Médical Informatisé &gt; médecins généralistes</a:t>
            </a:r>
          </a:p>
          <a:p>
            <a:r>
              <a:rPr lang="fr-BE" dirty="0" smtClean="0"/>
              <a:t>DPI = Dossier Patient Informatisé &gt; prestataires de soins en général</a:t>
            </a:r>
          </a:p>
          <a:p>
            <a:endParaRPr lang="fr-BE" dirty="0" smtClean="0"/>
          </a:p>
          <a:p>
            <a:r>
              <a:rPr lang="fr-BE" dirty="0" smtClean="0"/>
              <a:t>Situation 2016</a:t>
            </a:r>
          </a:p>
          <a:p>
            <a:pPr lvl="1"/>
            <a:r>
              <a:rPr lang="fr-BE" dirty="0" smtClean="0"/>
              <a:t>bon nombre d’hôpitaux belges ne disposent pas encore d’un DPI hospitalier intégré et multidisciplinaire</a:t>
            </a:r>
          </a:p>
          <a:p>
            <a:pPr lvl="1"/>
            <a:r>
              <a:rPr lang="fr-BE" dirty="0" smtClean="0"/>
              <a:t>performance relative</a:t>
            </a:r>
          </a:p>
          <a:p>
            <a:pPr lvl="1"/>
            <a:endParaRPr lang="fr-BE" dirty="0" smtClean="0"/>
          </a:p>
          <a:p>
            <a:r>
              <a:rPr lang="fr-BE" dirty="0" smtClean="0"/>
              <a:t>Objectifs 2019</a:t>
            </a:r>
          </a:p>
          <a:p>
            <a:pPr lvl="1"/>
            <a:r>
              <a:rPr lang="fr-BE" dirty="0" smtClean="0"/>
              <a:t>tous les hôpitaux ont mis en production et utilisent un DPI intégré</a:t>
            </a:r>
          </a:p>
          <a:p>
            <a:pPr lvl="1"/>
            <a:r>
              <a:rPr lang="fr-BE" dirty="0" smtClean="0"/>
              <a:t>plan ICT opérationnel pluriannuel interne dans chaque hôpital et structure de gouvernance pour mi-2016 en vue de sa réalisation</a:t>
            </a:r>
          </a:p>
          <a:p>
            <a:pPr lvl="1"/>
            <a:r>
              <a:rPr lang="fr-BE" dirty="0" smtClean="0"/>
              <a:t>d'ores et déjà publication de documents électroniques importants via les hubs (voir infra)</a:t>
            </a:r>
          </a:p>
          <a:p>
            <a:endParaRPr lang="fr-BE" dirty="0" smtClean="0"/>
          </a:p>
          <a:p>
            <a:r>
              <a:rPr lang="fr-BE" dirty="0" smtClean="0"/>
              <a:t>Organisation responsable : SPF Santé publique</a:t>
            </a:r>
          </a:p>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73</a:t>
            </a:fld>
            <a:endParaRPr lang="fr-BE"/>
          </a:p>
        </p:txBody>
      </p:sp>
    </p:spTree>
    <p:extLst>
      <p:ext uri="{BB962C8B-B14F-4D97-AF65-F5344CB8AC3E}">
        <p14:creationId xmlns:p14="http://schemas.microsoft.com/office/powerpoint/2010/main" val="3317176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DMI = Dossier Médical Informatisé &gt; médecins généralistes</a:t>
            </a:r>
          </a:p>
          <a:p>
            <a:r>
              <a:rPr lang="fr-BE" dirty="0" smtClean="0"/>
              <a:t>DPI = Dossier Patient Informatisé &gt; prestataires de soins en général</a:t>
            </a:r>
          </a:p>
          <a:p>
            <a:endParaRPr lang="fr-BE" dirty="0" smtClean="0"/>
          </a:p>
          <a:p>
            <a:r>
              <a:rPr lang="fr-BE" dirty="0" smtClean="0"/>
              <a:t>Situation 2016</a:t>
            </a:r>
          </a:p>
          <a:p>
            <a:pPr lvl="1"/>
            <a:r>
              <a:rPr lang="fr-BE" dirty="0" smtClean="0"/>
              <a:t>bon nombre d’hôpitaux belges ne disposent pas encore d’un DPI hospitalier intégré et multidisciplinaire</a:t>
            </a:r>
          </a:p>
          <a:p>
            <a:pPr lvl="1"/>
            <a:r>
              <a:rPr lang="fr-BE" dirty="0" smtClean="0"/>
              <a:t>performance relative</a:t>
            </a:r>
          </a:p>
          <a:p>
            <a:pPr lvl="1"/>
            <a:endParaRPr lang="fr-BE" dirty="0" smtClean="0"/>
          </a:p>
          <a:p>
            <a:r>
              <a:rPr lang="fr-BE" dirty="0" smtClean="0"/>
              <a:t>Objectifs 2019</a:t>
            </a:r>
          </a:p>
          <a:p>
            <a:pPr lvl="1"/>
            <a:r>
              <a:rPr lang="fr-BE" dirty="0" smtClean="0"/>
              <a:t>tous les hôpitaux ont mis en production et utilisent un DPI intégré</a:t>
            </a:r>
          </a:p>
          <a:p>
            <a:pPr lvl="1"/>
            <a:r>
              <a:rPr lang="fr-BE" dirty="0" smtClean="0"/>
              <a:t>plan ICT opérationnel pluriannuel interne dans chaque hôpital et structure de gouvernance pour mi-2016 en vue de sa réalisation</a:t>
            </a:r>
          </a:p>
          <a:p>
            <a:pPr lvl="1"/>
            <a:r>
              <a:rPr lang="fr-BE" dirty="0" smtClean="0"/>
              <a:t>d'ores et déjà publication de documents électroniques importants via les hubs (voir infra)</a:t>
            </a:r>
          </a:p>
          <a:p>
            <a:endParaRPr lang="fr-BE" dirty="0" smtClean="0"/>
          </a:p>
          <a:p>
            <a:r>
              <a:rPr lang="fr-BE" dirty="0" smtClean="0"/>
              <a:t>Organisation responsable : SPF Santé publique</a:t>
            </a:r>
          </a:p>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74</a:t>
            </a:fld>
            <a:endParaRPr lang="fr-BE"/>
          </a:p>
        </p:txBody>
      </p:sp>
    </p:spTree>
    <p:extLst>
      <p:ext uri="{BB962C8B-B14F-4D97-AF65-F5344CB8AC3E}">
        <p14:creationId xmlns:p14="http://schemas.microsoft.com/office/powerpoint/2010/main" val="3317176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274320">
              <a:buSzPct val="85000"/>
            </a:pPr>
            <a:r>
              <a:rPr lang="nl-BE" sz="2400" dirty="0" smtClean="0"/>
              <a:t>Schéma de </a:t>
            </a:r>
            <a:r>
              <a:rPr lang="nl-BE" sz="2400" dirty="0" err="1" smtClean="0"/>
              <a:t>médication</a:t>
            </a:r>
            <a:r>
              <a:rPr lang="nl-BE" sz="2400" dirty="0" smtClean="0"/>
              <a:t> “as is”</a:t>
            </a:r>
          </a:p>
          <a:p>
            <a:pPr marL="171450" lvl="1" indent="-171450">
              <a:buFont typeface="Arial" panose="020B0604020202020204" pitchFamily="34" charset="0"/>
              <a:buChar char="•"/>
            </a:pPr>
            <a:r>
              <a:rPr lang="nl-BE" dirty="0" smtClean="0"/>
              <a:t>information </a:t>
            </a:r>
            <a:r>
              <a:rPr lang="nl-BE" dirty="0" err="1" smtClean="0"/>
              <a:t>sur</a:t>
            </a:r>
            <a:r>
              <a:rPr lang="nl-BE" dirty="0" smtClean="0"/>
              <a:t> la </a:t>
            </a:r>
            <a:r>
              <a:rPr lang="nl-BE" dirty="0" err="1" smtClean="0"/>
              <a:t>médication</a:t>
            </a:r>
            <a:r>
              <a:rPr lang="nl-BE" dirty="0" smtClean="0"/>
              <a:t> </a:t>
            </a:r>
            <a:r>
              <a:rPr lang="nl-BE" dirty="0" err="1" smtClean="0"/>
              <a:t>active</a:t>
            </a:r>
            <a:r>
              <a:rPr lang="nl-BE" dirty="0" smtClean="0"/>
              <a:t> (</a:t>
            </a:r>
            <a:r>
              <a:rPr lang="nl-BE" dirty="0" err="1" smtClean="0"/>
              <a:t>début</a:t>
            </a:r>
            <a:r>
              <a:rPr lang="nl-BE" dirty="0" smtClean="0"/>
              <a:t> et fin de </a:t>
            </a:r>
            <a:r>
              <a:rPr lang="nl-BE" dirty="0" err="1" smtClean="0"/>
              <a:t>traitement</a:t>
            </a:r>
            <a:r>
              <a:rPr lang="nl-BE" dirty="0" smtClean="0"/>
              <a:t>, </a:t>
            </a:r>
            <a:r>
              <a:rPr lang="nl-BE" dirty="0" err="1" smtClean="0"/>
              <a:t>fréquence</a:t>
            </a:r>
            <a:r>
              <a:rPr lang="nl-BE" dirty="0" smtClean="0"/>
              <a:t>, </a:t>
            </a:r>
            <a:r>
              <a:rPr lang="nl-BE" dirty="0" err="1" smtClean="0"/>
              <a:t>posologie</a:t>
            </a:r>
            <a:r>
              <a:rPr lang="nl-BE" dirty="0" smtClean="0"/>
              <a:t>, </a:t>
            </a:r>
            <a:r>
              <a:rPr lang="nl-BE" dirty="0" err="1" smtClean="0"/>
              <a:t>indications</a:t>
            </a:r>
            <a:r>
              <a:rPr lang="nl-BE" dirty="0" smtClean="0"/>
              <a:t> et </a:t>
            </a:r>
            <a:r>
              <a:rPr lang="nl-BE" dirty="0" err="1" smtClean="0"/>
              <a:t>commentaires</a:t>
            </a:r>
            <a:r>
              <a:rPr lang="nl-BE" dirty="0" smtClean="0"/>
              <a:t>) =&gt; </a:t>
            </a:r>
            <a:r>
              <a:rPr lang="nl-BE" dirty="0" err="1" smtClean="0"/>
              <a:t>pe</a:t>
            </a:r>
            <a:r>
              <a:rPr lang="nl-BE" dirty="0" smtClean="0"/>
              <a:t> </a:t>
            </a:r>
            <a:r>
              <a:rPr lang="nl-BE" dirty="0" err="1" smtClean="0"/>
              <a:t>utile</a:t>
            </a:r>
            <a:r>
              <a:rPr lang="nl-BE" dirty="0" smtClean="0"/>
              <a:t> pour </a:t>
            </a:r>
            <a:r>
              <a:rPr lang="nl-BE" dirty="0" err="1" smtClean="0"/>
              <a:t>le</a:t>
            </a:r>
            <a:r>
              <a:rPr lang="nl-BE" dirty="0" smtClean="0"/>
              <a:t> </a:t>
            </a:r>
            <a:r>
              <a:rPr lang="nl-BE" dirty="0" err="1" smtClean="0"/>
              <a:t>traitement</a:t>
            </a:r>
            <a:r>
              <a:rPr lang="nl-BE" dirty="0" smtClean="0"/>
              <a:t> des </a:t>
            </a:r>
            <a:r>
              <a:rPr lang="nl-BE" dirty="0" err="1" smtClean="0"/>
              <a:t>malades</a:t>
            </a:r>
            <a:r>
              <a:rPr lang="nl-BE" dirty="0" smtClean="0"/>
              <a:t> </a:t>
            </a:r>
            <a:r>
              <a:rPr lang="nl-BE" dirty="0" err="1" smtClean="0"/>
              <a:t>chroniques</a:t>
            </a:r>
            <a:endParaRPr lang="nl-BE" dirty="0" smtClean="0"/>
          </a:p>
          <a:p>
            <a:pPr marL="171450" lvl="1" indent="-171450">
              <a:buFont typeface="Arial" panose="020B0604020202020204" pitchFamily="34" charset="0"/>
              <a:buChar char="•"/>
            </a:pPr>
            <a:r>
              <a:rPr lang="nl-BE" dirty="0" smtClean="0"/>
              <a:t>Vitalink &gt;</a:t>
            </a:r>
            <a:r>
              <a:rPr lang="nl-BE" baseline="0" dirty="0" smtClean="0"/>
              <a:t> </a:t>
            </a:r>
            <a:r>
              <a:rPr lang="nl-BE" dirty="0" err="1" smtClean="0"/>
              <a:t>schémas</a:t>
            </a:r>
            <a:r>
              <a:rPr lang="nl-BE" dirty="0" smtClean="0"/>
              <a:t> de </a:t>
            </a:r>
            <a:r>
              <a:rPr lang="nl-BE" dirty="0" err="1" smtClean="0"/>
              <a:t>médication</a:t>
            </a:r>
            <a:endParaRPr lang="nl-BE" dirty="0" smtClean="0"/>
          </a:p>
          <a:p>
            <a:pPr marL="171450" lvl="1" indent="-171450">
              <a:buFont typeface="Arial" panose="020B0604020202020204" pitchFamily="34" charset="0"/>
              <a:buChar char="•"/>
            </a:pPr>
            <a:r>
              <a:rPr lang="nl-BE" dirty="0" smtClean="0"/>
              <a:t>du </a:t>
            </a:r>
            <a:r>
              <a:rPr lang="nl-BE" dirty="0" err="1" smtClean="0"/>
              <a:t>côté</a:t>
            </a:r>
            <a:r>
              <a:rPr lang="nl-BE" dirty="0" smtClean="0"/>
              <a:t> </a:t>
            </a:r>
            <a:r>
              <a:rPr lang="nl-BE" dirty="0" err="1" smtClean="0"/>
              <a:t>francophone</a:t>
            </a:r>
            <a:r>
              <a:rPr lang="nl-BE" dirty="0" smtClean="0"/>
              <a:t>, </a:t>
            </a:r>
            <a:r>
              <a:rPr lang="nl-BE" dirty="0" err="1" smtClean="0"/>
              <a:t>l’information</a:t>
            </a:r>
            <a:r>
              <a:rPr lang="nl-BE" dirty="0" smtClean="0"/>
              <a:t> </a:t>
            </a:r>
            <a:r>
              <a:rPr lang="nl-BE" dirty="0" err="1" smtClean="0"/>
              <a:t>est</a:t>
            </a:r>
            <a:r>
              <a:rPr lang="nl-BE" dirty="0" smtClean="0"/>
              <a:t> reprise dans </a:t>
            </a:r>
            <a:r>
              <a:rPr lang="nl-BE" dirty="0" err="1" smtClean="0"/>
              <a:t>le</a:t>
            </a:r>
            <a:r>
              <a:rPr lang="nl-BE" dirty="0" smtClean="0"/>
              <a:t> </a:t>
            </a:r>
            <a:r>
              <a:rPr lang="nl-BE" dirty="0" err="1" smtClean="0"/>
              <a:t>SumEHR</a:t>
            </a:r>
            <a:endParaRPr lang="nl-BE" dirty="0" smtClean="0"/>
          </a:p>
          <a:p>
            <a:endParaRPr lang="fr-FR" dirty="0" smtClean="0"/>
          </a:p>
          <a:p>
            <a:r>
              <a:rPr lang="fr-FR" dirty="0" smtClean="0"/>
              <a:t>Project « </a:t>
            </a:r>
            <a:r>
              <a:rPr lang="fr-FR" dirty="0" err="1" smtClean="0"/>
              <a:t>Vidis</a:t>
            </a:r>
            <a:r>
              <a:rPr lang="fr-FR" dirty="0" smtClean="0"/>
              <a:t> »</a:t>
            </a:r>
          </a:p>
          <a:p>
            <a:pPr marL="457200" lvl="2"/>
            <a:r>
              <a:rPr lang="nl-BE" dirty="0" smtClean="0"/>
              <a:t>schéma de </a:t>
            </a:r>
            <a:r>
              <a:rPr lang="nl-BE" dirty="0" err="1" smtClean="0"/>
              <a:t>médication</a:t>
            </a:r>
            <a:r>
              <a:rPr lang="nl-BE" dirty="0" smtClean="0"/>
              <a:t> </a:t>
            </a:r>
            <a:r>
              <a:rPr lang="nl-BE" dirty="0" err="1" smtClean="0"/>
              <a:t>intégré</a:t>
            </a:r>
            <a:r>
              <a:rPr lang="nl-BE" dirty="0" smtClean="0"/>
              <a:t> – “</a:t>
            </a:r>
            <a:r>
              <a:rPr lang="nl-BE" dirty="0" err="1" smtClean="0"/>
              <a:t>to</a:t>
            </a:r>
            <a:r>
              <a:rPr lang="nl-BE" dirty="0" smtClean="0"/>
              <a:t> </a:t>
            </a:r>
            <a:r>
              <a:rPr lang="nl-BE" dirty="0" err="1" smtClean="0"/>
              <a:t>be</a:t>
            </a:r>
            <a:r>
              <a:rPr lang="nl-BE" dirty="0" smtClean="0"/>
              <a:t>” (</a:t>
            </a:r>
            <a:r>
              <a:rPr lang="nl-BE" dirty="0" err="1" smtClean="0"/>
              <a:t>Recip</a:t>
            </a:r>
            <a:r>
              <a:rPr lang="nl-BE" dirty="0" smtClean="0"/>
              <a:t>-e/</a:t>
            </a:r>
            <a:r>
              <a:rPr lang="nl-BE" dirty="0" err="1" smtClean="0"/>
              <a:t>MyCareNet</a:t>
            </a:r>
            <a:r>
              <a:rPr lang="nl-BE" dirty="0" smtClean="0"/>
              <a:t>/DPP): </a:t>
            </a:r>
            <a:r>
              <a:rPr lang="nl-BE" dirty="0" err="1" smtClean="0"/>
              <a:t>historique</a:t>
            </a:r>
            <a:r>
              <a:rPr lang="nl-BE" dirty="0" smtClean="0"/>
              <a:t> complet (</a:t>
            </a:r>
            <a:r>
              <a:rPr lang="nl-BE" dirty="0" err="1" smtClean="0"/>
              <a:t>prescription</a:t>
            </a:r>
            <a:r>
              <a:rPr lang="nl-BE" dirty="0" smtClean="0"/>
              <a:t>, </a:t>
            </a:r>
            <a:r>
              <a:rPr lang="nl-BE" dirty="0" err="1" smtClean="0"/>
              <a:t>délivrance</a:t>
            </a:r>
            <a:r>
              <a:rPr lang="nl-BE" dirty="0" smtClean="0"/>
              <a:t>, remboursement)</a:t>
            </a:r>
          </a:p>
          <a:p>
            <a:pPr marL="457200" lvl="2"/>
            <a:r>
              <a:rPr lang="nl-BE" dirty="0" err="1" smtClean="0"/>
              <a:t>projet</a:t>
            </a:r>
            <a:r>
              <a:rPr lang="nl-BE" dirty="0" smtClean="0"/>
              <a:t> </a:t>
            </a:r>
            <a:r>
              <a:rPr lang="nl-BE" dirty="0" err="1" smtClean="0"/>
              <a:t>Inami</a:t>
            </a:r>
            <a:r>
              <a:rPr lang="nl-BE" dirty="0" smtClean="0"/>
              <a:t> (deadline: 31/12/18)</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Dossier </a:t>
            </a:r>
            <a:r>
              <a:rPr lang="nl-NL" dirty="0" err="1" smtClean="0"/>
              <a:t>pharmaceutique</a:t>
            </a:r>
            <a:r>
              <a:rPr lang="nl-NL" dirty="0" smtClean="0"/>
              <a:t> </a:t>
            </a:r>
            <a:r>
              <a:rPr lang="nl-NL" dirty="0" err="1" smtClean="0"/>
              <a:t>partagé</a:t>
            </a: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Projet APB-</a:t>
            </a:r>
            <a:r>
              <a:rPr lang="fr-FR" dirty="0" err="1" smtClean="0"/>
              <a:t>Ophaco</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Mise à </a:t>
            </a:r>
            <a:r>
              <a:rPr lang="nl-BE" dirty="0" err="1" smtClean="0"/>
              <a:t>disposition</a:t>
            </a:r>
            <a:r>
              <a:rPr lang="nl-BE" dirty="0" smtClean="0"/>
              <a:t> de </a:t>
            </a:r>
            <a:r>
              <a:rPr lang="nl-BE" dirty="0" err="1" smtClean="0"/>
              <a:t>l’historique</a:t>
            </a:r>
            <a:r>
              <a:rPr lang="nl-BE" dirty="0" smtClean="0"/>
              <a:t> des </a:t>
            </a:r>
            <a:r>
              <a:rPr lang="nl-BE" dirty="0" err="1" smtClean="0"/>
              <a:t>médicaments</a:t>
            </a:r>
            <a:r>
              <a:rPr lang="nl-BE" dirty="0" smtClean="0"/>
              <a:t> </a:t>
            </a:r>
            <a:r>
              <a:rPr lang="nl-BE" dirty="0" err="1" smtClean="0"/>
              <a:t>délivrés</a:t>
            </a:r>
            <a:r>
              <a:rPr lang="nl-BE" dirty="0" smtClean="0"/>
              <a:t> en </a:t>
            </a:r>
            <a:r>
              <a:rPr lang="nl-BE" dirty="0" err="1" smtClean="0"/>
              <a:t>pharmacies</a:t>
            </a:r>
            <a:r>
              <a:rPr lang="nl-BE" dirty="0" smtClean="0"/>
              <a:t> en </a:t>
            </a:r>
            <a:r>
              <a:rPr lang="nl-BE" dirty="0" err="1" smtClean="0"/>
              <a:t>Belgique</a:t>
            </a:r>
            <a:r>
              <a:rPr lang="nl-BE" dirty="0" smtClean="0"/>
              <a:t> (</a:t>
            </a:r>
            <a:r>
              <a:rPr lang="nl-BE" dirty="0" err="1" smtClean="0"/>
              <a:t>sur</a:t>
            </a:r>
            <a:r>
              <a:rPr lang="nl-BE" dirty="0" smtClean="0"/>
              <a:t> </a:t>
            </a:r>
            <a:r>
              <a:rPr lang="nl-BE" dirty="0" err="1" smtClean="0"/>
              <a:t>une</a:t>
            </a:r>
            <a:r>
              <a:rPr lang="nl-BE" dirty="0" smtClean="0"/>
              <a:t> période 12 </a:t>
            </a:r>
            <a:r>
              <a:rPr lang="nl-BE" dirty="0" err="1" smtClean="0"/>
              <a:t>mois</a:t>
            </a:r>
            <a:r>
              <a:rPr lang="nl-BE" dirty="0" smtClean="0"/>
              <a:t>):</a:t>
            </a:r>
          </a:p>
          <a:p>
            <a:pPr lvl="1"/>
            <a:r>
              <a:rPr lang="nl-BE" dirty="0" smtClean="0"/>
              <a:t>Soutien au </a:t>
            </a:r>
            <a:r>
              <a:rPr lang="nl-BE" dirty="0" err="1" smtClean="0"/>
              <a:t>rôle</a:t>
            </a:r>
            <a:r>
              <a:rPr lang="nl-BE" dirty="0" smtClean="0"/>
              <a:t> de </a:t>
            </a:r>
            <a:r>
              <a:rPr lang="nl-BE" dirty="0" err="1" smtClean="0"/>
              <a:t>conseil</a:t>
            </a:r>
            <a:r>
              <a:rPr lang="nl-BE" dirty="0" smtClean="0"/>
              <a:t> du </a:t>
            </a:r>
            <a:r>
              <a:rPr lang="nl-BE" dirty="0" err="1" smtClean="0"/>
              <a:t>pharmacien</a:t>
            </a:r>
            <a:endParaRPr lang="nl-BE" dirty="0" smtClean="0"/>
          </a:p>
          <a:p>
            <a:pPr lvl="1"/>
            <a:r>
              <a:rPr lang="nl-BE" dirty="0" err="1" smtClean="0"/>
              <a:t>Réduire</a:t>
            </a:r>
            <a:r>
              <a:rPr lang="nl-BE" dirty="0" smtClean="0"/>
              <a:t> et </a:t>
            </a:r>
            <a:r>
              <a:rPr lang="nl-BE" dirty="0" err="1" smtClean="0"/>
              <a:t>éviter</a:t>
            </a:r>
            <a:r>
              <a:rPr lang="nl-BE" dirty="0" smtClean="0"/>
              <a:t> les </a:t>
            </a:r>
            <a:r>
              <a:rPr lang="nl-BE" dirty="0" err="1" smtClean="0"/>
              <a:t>contre-indications</a:t>
            </a:r>
            <a:r>
              <a:rPr lang="nl-BE" dirty="0" smtClean="0"/>
              <a:t> et </a:t>
            </a:r>
            <a:r>
              <a:rPr lang="nl-BE" dirty="0" err="1" smtClean="0"/>
              <a:t>surdosages</a:t>
            </a:r>
            <a:endParaRPr lang="nl-BE" dirty="0" smtClean="0"/>
          </a:p>
          <a:p>
            <a:pPr lvl="1"/>
            <a:r>
              <a:rPr lang="nl-NL" dirty="0" smtClean="0"/>
              <a:t>Plus de la </a:t>
            </a:r>
            <a:r>
              <a:rPr lang="nl-NL" dirty="0" err="1" smtClean="0"/>
              <a:t>moitié</a:t>
            </a:r>
            <a:r>
              <a:rPr lang="nl-NL" dirty="0" smtClean="0"/>
              <a:t> des </a:t>
            </a:r>
            <a:r>
              <a:rPr lang="nl-NL" dirty="0" err="1" smtClean="0"/>
              <a:t>pharmacies</a:t>
            </a:r>
            <a:r>
              <a:rPr lang="nl-NL" dirty="0" smtClean="0"/>
              <a:t> </a:t>
            </a:r>
            <a:r>
              <a:rPr lang="nl-NL" dirty="0" err="1" smtClean="0"/>
              <a:t>sont</a:t>
            </a:r>
            <a:r>
              <a:rPr lang="nl-NL" dirty="0" smtClean="0"/>
              <a:t> </a:t>
            </a:r>
            <a:r>
              <a:rPr lang="nl-NL" dirty="0" err="1" smtClean="0"/>
              <a:t>connectées</a:t>
            </a:r>
            <a:endParaRPr lang="nl-NL" dirty="0" smtClean="0"/>
          </a:p>
          <a:p>
            <a:pPr lvl="1"/>
            <a:r>
              <a:rPr lang="nl-NL" dirty="0" smtClean="0"/>
              <a:t>Plus de 1800 </a:t>
            </a:r>
            <a:r>
              <a:rPr lang="nl-NL" dirty="0" err="1" smtClean="0"/>
              <a:t>pharmacies</a:t>
            </a:r>
            <a:r>
              <a:rPr lang="nl-NL" dirty="0" smtClean="0"/>
              <a:t> </a:t>
            </a:r>
            <a:r>
              <a:rPr lang="nl-NL" dirty="0" err="1" smtClean="0"/>
              <a:t>sont</a:t>
            </a:r>
            <a:r>
              <a:rPr lang="nl-NL" dirty="0" smtClean="0"/>
              <a:t> </a:t>
            </a:r>
            <a:r>
              <a:rPr lang="nl-NL" dirty="0" err="1" smtClean="0"/>
              <a:t>effectivement</a:t>
            </a:r>
            <a:r>
              <a:rPr lang="nl-NL" dirty="0" smtClean="0"/>
              <a:t> en </a:t>
            </a:r>
            <a:r>
              <a:rPr lang="nl-NL" dirty="0" err="1" smtClean="0"/>
              <a:t>production</a:t>
            </a:r>
            <a:endParaRPr lang="nl-NL" dirty="0" smtClean="0"/>
          </a:p>
          <a:p>
            <a:pPr lvl="0"/>
            <a:r>
              <a:rPr lang="nl-BE" dirty="0" err="1" smtClean="0"/>
              <a:t>Objectifs</a:t>
            </a:r>
            <a:r>
              <a:rPr lang="nl-BE" dirty="0" smtClean="0"/>
              <a:t>: </a:t>
            </a:r>
          </a:p>
          <a:p>
            <a:pPr lvl="0"/>
            <a:endParaRPr lang="nl-BE" dirty="0" smtClean="0"/>
          </a:p>
          <a:p>
            <a:pPr lvl="1"/>
            <a:r>
              <a:rPr lang="fr-FR" b="1" dirty="0" smtClean="0">
                <a:solidFill>
                  <a:srgbClr val="FF0000"/>
                </a:solidFill>
              </a:rPr>
              <a:t>Toutes les pharmacies ont intégré le DPP dans leur logiciel </a:t>
            </a:r>
            <a:r>
              <a:rPr lang="nl-BE" b="1" dirty="0" smtClean="0">
                <a:solidFill>
                  <a:srgbClr val="FF0000"/>
                </a:solidFill>
              </a:rPr>
              <a:t>(01/01/16) &gt; </a:t>
            </a:r>
            <a:r>
              <a:rPr lang="nl-BE" b="1" dirty="0" err="1" smtClean="0">
                <a:solidFill>
                  <a:srgbClr val="FF0000"/>
                </a:solidFill>
              </a:rPr>
              <a:t>est-ce</a:t>
            </a:r>
            <a:r>
              <a:rPr lang="nl-BE" b="1" dirty="0" smtClean="0">
                <a:solidFill>
                  <a:srgbClr val="FF0000"/>
                </a:solidFill>
              </a:rPr>
              <a:t> </a:t>
            </a:r>
            <a:r>
              <a:rPr lang="nl-BE" b="1" dirty="0" err="1" smtClean="0">
                <a:solidFill>
                  <a:srgbClr val="FF0000"/>
                </a:solidFill>
              </a:rPr>
              <a:t>le</a:t>
            </a:r>
            <a:r>
              <a:rPr lang="nl-BE" b="1" dirty="0" smtClean="0">
                <a:solidFill>
                  <a:srgbClr val="FF0000"/>
                </a:solidFill>
              </a:rPr>
              <a:t> </a:t>
            </a:r>
            <a:r>
              <a:rPr lang="nl-BE" b="1" dirty="0" err="1" smtClean="0">
                <a:solidFill>
                  <a:srgbClr val="FF0000"/>
                </a:solidFill>
              </a:rPr>
              <a:t>cas</a:t>
            </a:r>
            <a:r>
              <a:rPr lang="nl-BE" b="1" dirty="0" smtClean="0">
                <a:solidFill>
                  <a:srgbClr val="FF0000"/>
                </a:solidFill>
              </a:rPr>
              <a:t> ?</a:t>
            </a:r>
          </a:p>
          <a:p>
            <a:pPr lvl="1"/>
            <a:endParaRPr lang="nl-BE" dirty="0" smtClean="0"/>
          </a:p>
          <a:p>
            <a:pPr lvl="1"/>
            <a:r>
              <a:rPr lang="fr-FR" dirty="0" smtClean="0"/>
              <a:t>Réglementation obligeant l’enregistrement des médicaments délivrés dans le DPP </a:t>
            </a:r>
            <a:r>
              <a:rPr lang="nl-NL" dirty="0" smtClean="0"/>
              <a:t>(Q1 2016)</a:t>
            </a:r>
          </a:p>
          <a:p>
            <a:pPr lvl="1"/>
            <a:endParaRPr lang="nl-NL" dirty="0" smtClean="0"/>
          </a:p>
          <a:p>
            <a:pPr lvl="1"/>
            <a:r>
              <a:rPr lang="fr-FR" dirty="0" smtClean="0"/>
              <a:t>Un DPP est créé pour tout patient, reprenant les informations relatives aux 12 derniers mois, et ce dossier est accessible par tout pharmacien moyennant le consentement du patient </a:t>
            </a:r>
            <a:r>
              <a:rPr lang="nl-NL" dirty="0" smtClean="0"/>
              <a:t>(Q1 2017)</a:t>
            </a:r>
            <a:endParaRPr lang="en-US" dirty="0" smtClean="0"/>
          </a:p>
          <a:p>
            <a:pPr lvl="1"/>
            <a:endParaRPr lang="nl-NL" dirty="0" smtClean="0"/>
          </a:p>
          <a:p>
            <a:pPr marL="457200" lvl="2"/>
            <a:endParaRPr lang="nl-BE" dirty="0" smtClean="0"/>
          </a:p>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86</a:t>
            </a:fld>
            <a:endParaRPr lang="nl-BE"/>
          </a:p>
        </p:txBody>
      </p:sp>
    </p:spTree>
    <p:extLst>
      <p:ext uri="{BB962C8B-B14F-4D97-AF65-F5344CB8AC3E}">
        <p14:creationId xmlns:p14="http://schemas.microsoft.com/office/powerpoint/2010/main" val="3317176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986820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434758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 indent="0">
              <a:buNone/>
            </a:pPr>
            <a:r>
              <a:rPr lang="fr-FR" sz="1800" b="1" dirty="0" err="1" smtClean="0"/>
              <a:t>Recip</a:t>
            </a:r>
            <a:r>
              <a:rPr lang="fr-FR" sz="1800" b="1" dirty="0" smtClean="0"/>
              <a:t>-e</a:t>
            </a:r>
            <a:r>
              <a:rPr lang="fr-FR" sz="1800" dirty="0" smtClean="0"/>
              <a:t>: prescription électronique de médicaments en ambulatoire</a:t>
            </a:r>
          </a:p>
          <a:p>
            <a:pPr marL="57150" indent="0">
              <a:buNone/>
            </a:pPr>
            <a:endParaRPr lang="fr-FR" sz="900" dirty="0" smtClean="0"/>
          </a:p>
          <a:p>
            <a:pPr marL="342900" indent="-285750">
              <a:buFont typeface="Wingdings" panose="05000000000000000000" pitchFamily="2" charset="2"/>
              <a:buChar char="ü"/>
            </a:pPr>
            <a:r>
              <a:rPr lang="fr-FR" sz="1600" dirty="0" smtClean="0"/>
              <a:t>éviter des erreurs de lisibilité et moins de charges administratives pour le pharmacien médecin qui doivent entrer en contact pour déchiffrer une ordonnance (+/- 5x/j)</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FR" sz="1600" dirty="0" smtClean="0"/>
              <a:t>liaison avec le dossier électronique du patient pour éviter des contre-indications/surdosages</a:t>
            </a:r>
          </a:p>
          <a:p>
            <a:pPr marL="342900" indent="-285750">
              <a:buFont typeface="Wingdings" panose="05000000000000000000" pitchFamily="2" charset="2"/>
              <a:buChar char="ü"/>
            </a:pPr>
            <a:endParaRPr lang="fr-FR" sz="1600" dirty="0" smtClean="0"/>
          </a:p>
          <a:p>
            <a:pPr marL="342900" indent="-285750">
              <a:buFont typeface="Wingdings" panose="05000000000000000000" pitchFamily="2" charset="2"/>
              <a:buChar char="ü"/>
            </a:pPr>
            <a:r>
              <a:rPr lang="fr-BE" sz="1600" dirty="0" smtClean="0"/>
              <a:t>projet pilote en cours concerne la prescription électronique de médicaments dans le secteur ambulatoire (MG, très prochainement spécialiste, vers pharmacien)</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ensuite, extension aux autres prescriptions (</a:t>
            </a:r>
            <a:r>
              <a:rPr lang="fr-BE" sz="1600" dirty="0" err="1" smtClean="0"/>
              <a:t>Rx</a:t>
            </a:r>
            <a:r>
              <a:rPr lang="fr-BE" sz="1600" dirty="0" smtClean="0"/>
              <a:t>, labo, actes de kiné et infirmiers) et autres prescripteurs (dentistes…)</a:t>
            </a:r>
          </a:p>
          <a:p>
            <a:pPr marL="342900" indent="-285750">
              <a:buFont typeface="Wingdings" panose="05000000000000000000" pitchFamily="2" charset="2"/>
              <a:buChar char="ü"/>
            </a:pPr>
            <a:endParaRPr lang="fr-BE" sz="1600" dirty="0" smtClean="0"/>
          </a:p>
          <a:p>
            <a:pPr marL="342900" indent="-285750">
              <a:buFont typeface="Wingdings" panose="05000000000000000000" pitchFamily="2" charset="2"/>
              <a:buChar char="ü"/>
            </a:pPr>
            <a:r>
              <a:rPr lang="fr-BE" sz="1600" dirty="0" smtClean="0"/>
              <a:t>Quelques chiffres:</a:t>
            </a:r>
          </a:p>
          <a:p>
            <a:pPr marL="274320" lvl="1" indent="0">
              <a:buNone/>
              <a:defRPr/>
            </a:pPr>
            <a:endParaRPr lang="fr-BE" sz="800" dirty="0" smtClean="0"/>
          </a:p>
          <a:p>
            <a:pPr lvl="1"/>
            <a:r>
              <a:rPr lang="nl-BE" sz="1400" dirty="0" smtClean="0"/>
              <a:t>100 % des softs des MG et des </a:t>
            </a:r>
            <a:r>
              <a:rPr lang="nl-BE" sz="1400" dirty="0" err="1" smtClean="0"/>
              <a:t>pharmaciens</a:t>
            </a:r>
            <a:r>
              <a:rPr lang="nl-BE" sz="1400" dirty="0" smtClean="0"/>
              <a:t> </a:t>
            </a:r>
            <a:r>
              <a:rPr lang="nl-BE" sz="1400" dirty="0" err="1" smtClean="0"/>
              <a:t>peuvent</a:t>
            </a:r>
            <a:r>
              <a:rPr lang="nl-BE" sz="1400" dirty="0" smtClean="0"/>
              <a:t> </a:t>
            </a:r>
            <a:r>
              <a:rPr lang="nl-BE" sz="1400" dirty="0" err="1" smtClean="0"/>
              <a:t>utiliser</a:t>
            </a:r>
            <a:r>
              <a:rPr lang="nl-BE" sz="1400" dirty="0" smtClean="0"/>
              <a:t> </a:t>
            </a:r>
            <a:r>
              <a:rPr lang="nl-BE" sz="1400" dirty="0" err="1" smtClean="0"/>
              <a:t>Recip</a:t>
            </a:r>
            <a:r>
              <a:rPr lang="nl-BE" sz="1400" dirty="0" smtClean="0"/>
              <a:t>-e</a:t>
            </a:r>
          </a:p>
          <a:p>
            <a:pPr lvl="1"/>
            <a:r>
              <a:rPr lang="nl-BE" sz="1400" dirty="0" smtClean="0"/>
              <a:t>+/- 40.000 </a:t>
            </a:r>
            <a:r>
              <a:rPr lang="nl-BE" sz="1400" dirty="0" err="1" smtClean="0"/>
              <a:t>prescriptions</a:t>
            </a:r>
            <a:r>
              <a:rPr lang="nl-BE" sz="1400" dirty="0" smtClean="0"/>
              <a:t> </a:t>
            </a:r>
            <a:r>
              <a:rPr lang="nl-BE" sz="1400" dirty="0" err="1" smtClean="0"/>
              <a:t>envoyées</a:t>
            </a:r>
            <a:r>
              <a:rPr lang="nl-BE" sz="1400" dirty="0" smtClean="0"/>
              <a:t>/jour</a:t>
            </a:r>
          </a:p>
          <a:p>
            <a:pPr lvl="1"/>
            <a:r>
              <a:rPr lang="nl-BE" sz="1400" dirty="0" smtClean="0"/>
              <a:t>+/- 10.400 </a:t>
            </a:r>
            <a:r>
              <a:rPr lang="nl-BE" sz="1400" dirty="0" err="1" smtClean="0"/>
              <a:t>prescriptions</a:t>
            </a:r>
            <a:r>
              <a:rPr lang="nl-BE" sz="1400" dirty="0" smtClean="0"/>
              <a:t> </a:t>
            </a:r>
            <a:r>
              <a:rPr lang="nl-BE" sz="1400" dirty="0" err="1" smtClean="0"/>
              <a:t>délivrées</a:t>
            </a:r>
            <a:r>
              <a:rPr lang="nl-BE" sz="1400" dirty="0" smtClean="0"/>
              <a:t>/jour</a:t>
            </a:r>
          </a:p>
          <a:p>
            <a:endParaRPr lang="fr-BE"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380DF003-9532-45B2-A88B-F94D0FEB7981}" type="slidenum">
              <a:rPr lang="en-US" smtClean="0"/>
              <a:t>97</a:t>
            </a:fld>
            <a:endParaRPr lang="nl-BE"/>
          </a:p>
        </p:txBody>
      </p:sp>
    </p:spTree>
    <p:extLst>
      <p:ext uri="{BB962C8B-B14F-4D97-AF65-F5344CB8AC3E}">
        <p14:creationId xmlns:p14="http://schemas.microsoft.com/office/powerpoint/2010/main" val="3317176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Système Hubs &amp; </a:t>
            </a:r>
            <a:r>
              <a:rPr lang="fr-BE" dirty="0" err="1" smtClean="0"/>
              <a:t>Metahubs</a:t>
            </a:r>
            <a:r>
              <a:rPr lang="fr-BE" dirty="0" smtClean="0"/>
              <a:t> = système d’échange de données médicales entre prestataires de soins</a:t>
            </a:r>
          </a:p>
          <a:p>
            <a:pPr lvl="2"/>
            <a:r>
              <a:rPr lang="fr-BE" dirty="0" smtClean="0"/>
              <a:t>rapports de consultation</a:t>
            </a:r>
          </a:p>
          <a:p>
            <a:pPr lvl="2"/>
            <a:r>
              <a:rPr lang="fr-BE" dirty="0" smtClean="0"/>
              <a:t>protocoles opératoires</a:t>
            </a:r>
          </a:p>
          <a:p>
            <a:pPr lvl="2"/>
            <a:r>
              <a:rPr lang="fr-BE" dirty="0" smtClean="0"/>
              <a:t>lettres de sortie</a:t>
            </a:r>
          </a:p>
          <a:p>
            <a:pPr lvl="2"/>
            <a:r>
              <a:rPr lang="fr-BE" dirty="0" smtClean="0"/>
              <a:t>protocoles d'imagerie médicale</a:t>
            </a:r>
          </a:p>
          <a:p>
            <a:pPr lvl="2"/>
            <a:r>
              <a:rPr lang="fr-BE" dirty="0" smtClean="0"/>
              <a:t>...</a:t>
            </a:r>
          </a:p>
          <a:p>
            <a:r>
              <a:rPr lang="fr-BE" dirty="0" smtClean="0"/>
              <a:t>Objectifs</a:t>
            </a:r>
          </a:p>
          <a:p>
            <a:pPr lvl="1"/>
            <a:r>
              <a:rPr lang="fr-BE" dirty="0" smtClean="0"/>
              <a:t>interconnexion des systèmes régionaux et locaux d’échange d’information médicale (hubs)</a:t>
            </a:r>
          </a:p>
          <a:p>
            <a:pPr lvl="1"/>
            <a:r>
              <a:rPr lang="fr-BE" dirty="0" smtClean="0"/>
              <a:t>permettre à un prestataire de soins de retrouver et de consulter les documents médicaux électroniques disponibles au sujet d’un patient indépendamment </a:t>
            </a:r>
          </a:p>
          <a:p>
            <a:pPr lvl="2"/>
            <a:r>
              <a:rPr lang="fr-BE" dirty="0" smtClean="0"/>
              <a:t>du lieu effectif de stockage des documents</a:t>
            </a:r>
          </a:p>
          <a:p>
            <a:pPr lvl="2"/>
            <a:r>
              <a:rPr lang="fr-BE" dirty="0" smtClean="0"/>
              <a:t>du point d’entrée du prestataire dans le système</a:t>
            </a:r>
          </a:p>
          <a:p>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dirty="0" err="1" smtClean="0"/>
              <a:t>Flandre</a:t>
            </a:r>
            <a:r>
              <a:rPr lang="nl-BE" dirty="0" smtClean="0"/>
              <a:t>: </a:t>
            </a:r>
            <a:r>
              <a:rPr lang="nl-BE" dirty="0" err="1" smtClean="0"/>
              <a:t>étapes</a:t>
            </a:r>
            <a:r>
              <a:rPr lang="nl-BE" dirty="0" smtClean="0"/>
              <a:t> </a:t>
            </a:r>
            <a:r>
              <a:rPr lang="nl-BE" dirty="0" err="1" smtClean="0"/>
              <a:t>majeures</a:t>
            </a:r>
            <a:r>
              <a:rPr lang="nl-BE" dirty="0" smtClean="0"/>
              <a:t> pour la </a:t>
            </a:r>
            <a:r>
              <a:rPr lang="nl-BE" dirty="0" err="1" smtClean="0"/>
              <a:t>connexion</a:t>
            </a:r>
            <a:r>
              <a:rPr lang="nl-BE" baseline="0" dirty="0" smtClean="0"/>
              <a:t> </a:t>
            </a:r>
            <a:r>
              <a:rPr lang="nl-BE" baseline="0" dirty="0" err="1" smtClean="0"/>
              <a:t>engagée</a:t>
            </a:r>
            <a:r>
              <a:rPr lang="nl-BE" baseline="0" dirty="0" smtClean="0"/>
              <a:t> à 50/75 %</a:t>
            </a:r>
          </a:p>
          <a:p>
            <a:r>
              <a:rPr lang="nl-BE" baseline="0" dirty="0" smtClean="0"/>
              <a:t>Bruxelles: 0%</a:t>
            </a:r>
          </a:p>
          <a:p>
            <a:r>
              <a:rPr lang="nl-BE" baseline="0" dirty="0" err="1" smtClean="0"/>
              <a:t>Wallonie</a:t>
            </a:r>
            <a:r>
              <a:rPr lang="nl-BE" baseline="0" dirty="0" smtClean="0"/>
              <a:t>: 1 labo </a:t>
            </a:r>
            <a:r>
              <a:rPr lang="nl-BE" baseline="0" dirty="0" err="1" smtClean="0"/>
              <a:t>sur</a:t>
            </a:r>
            <a:r>
              <a:rPr lang="nl-BE" baseline="0" dirty="0" smtClean="0"/>
              <a:t> 30</a:t>
            </a:r>
            <a:endParaRPr lang="nl-BE"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Voir supra : Hubs &amp; </a:t>
            </a:r>
            <a:r>
              <a:rPr lang="fr-BE" dirty="0" err="1" smtClean="0"/>
              <a:t>Metahub</a:t>
            </a:r>
            <a:r>
              <a:rPr lang="fr-BE" dirty="0" smtClean="0"/>
              <a:t>, </a:t>
            </a:r>
            <a:r>
              <a:rPr lang="fr-BE" dirty="0" err="1" smtClean="0"/>
              <a:t>coffres-forts</a:t>
            </a:r>
            <a:endParaRPr lang="fr-BE" dirty="0" smtClean="0"/>
          </a:p>
          <a:p>
            <a:endParaRPr lang="fr-BE" dirty="0" smtClean="0"/>
          </a:p>
          <a:p>
            <a:r>
              <a:rPr lang="fr-BE" dirty="0" smtClean="0"/>
              <a:t>Pour partager des données, chaque prestataire de soins/ établissement de soins doit avoir un DMI/DPI structuré</a:t>
            </a:r>
          </a:p>
          <a:p>
            <a:endParaRPr lang="fr-BE" dirty="0" smtClean="0"/>
          </a:p>
          <a:p>
            <a:r>
              <a:rPr lang="fr-BE" dirty="0" smtClean="0"/>
              <a:t>Objectifs 2019</a:t>
            </a:r>
          </a:p>
          <a:p>
            <a:pPr lvl="1"/>
            <a:r>
              <a:rPr lang="fr-BE" dirty="0" smtClean="0"/>
              <a:t>chaque profession dispose de son propre DPI</a:t>
            </a:r>
          </a:p>
          <a:p>
            <a:pPr lvl="1"/>
            <a:r>
              <a:rPr lang="fr-BE" dirty="0" smtClean="0"/>
              <a:t>structure du DPI déterminée pour chaque profession</a:t>
            </a:r>
          </a:p>
          <a:p>
            <a:pPr lvl="1"/>
            <a:r>
              <a:rPr lang="fr-BE" dirty="0" smtClean="0"/>
              <a:t>élaboration d’un module uniforme et intégrable aux logiciels des prestataires de soins</a:t>
            </a:r>
          </a:p>
          <a:p>
            <a:endParaRPr lang="fr-BE" dirty="0" smtClean="0"/>
          </a:p>
          <a:p>
            <a:r>
              <a:rPr lang="fr-BE" dirty="0" smtClean="0"/>
              <a:t>Organisation responsable : INAMI </a:t>
            </a:r>
          </a:p>
          <a:p>
            <a:endParaRPr lang="nl-BE"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 2019</a:t>
            </a:r>
          </a:p>
          <a:p>
            <a:pPr lvl="1"/>
            <a:r>
              <a:rPr lang="fr-BE" dirty="0" smtClean="0"/>
              <a:t>promouvoir l'échange de données de santé via le système de hubs &amp; </a:t>
            </a:r>
            <a:r>
              <a:rPr lang="fr-BE" dirty="0" err="1" smtClean="0"/>
              <a:t>metahub</a:t>
            </a:r>
            <a:r>
              <a:rPr lang="fr-BE" dirty="0" smtClean="0"/>
              <a:t> auprès des</a:t>
            </a:r>
          </a:p>
          <a:p>
            <a:pPr lvl="2"/>
            <a:r>
              <a:rPr lang="fr-BE" dirty="0" smtClean="0"/>
              <a:t>établissements psychiatriques</a:t>
            </a:r>
          </a:p>
          <a:p>
            <a:pPr lvl="2"/>
            <a:r>
              <a:rPr lang="fr-BE" dirty="0" smtClean="0"/>
              <a:t>maisons de repos, centres de services de soins et de logement</a:t>
            </a:r>
          </a:p>
          <a:p>
            <a:endParaRPr lang="fr-BE" dirty="0" smtClean="0"/>
          </a:p>
          <a:p>
            <a:r>
              <a:rPr lang="fr-BE" dirty="0" smtClean="0"/>
              <a:t>Organisation responsable : SPF Santé publique et Communautés / Régions </a:t>
            </a:r>
          </a:p>
          <a:p>
            <a:endParaRPr lang="nl-BE"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err="1" smtClean="0"/>
              <a:t>BelRAI</a:t>
            </a:r>
            <a:r>
              <a:rPr lang="fr-BE" dirty="0" smtClean="0"/>
              <a:t> = application qui permet aux différents prestataires de soins de créer, de remplir ou de modifier les questionnaires d’évaluation RAI pour un patient</a:t>
            </a:r>
          </a:p>
          <a:p>
            <a:r>
              <a:rPr lang="fr-FR" sz="1200" b="0" i="0" kern="1200" dirty="0" smtClean="0">
                <a:solidFill>
                  <a:schemeClr val="tx1"/>
                </a:solidFill>
                <a:effectLst/>
                <a:latin typeface="+mn-lt"/>
                <a:ea typeface="+mn-ea"/>
                <a:cs typeface="+mn-cs"/>
              </a:rPr>
              <a:t>RAI=</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méthode d'évaluation de l'état de santé d'une personne en résidence (gérontologie) (</a:t>
            </a:r>
            <a:r>
              <a:rPr lang="en-US" sz="1200" b="0" i="0" kern="1200" dirty="0" err="1" smtClean="0">
                <a:solidFill>
                  <a:schemeClr val="tx1"/>
                </a:solidFill>
                <a:effectLst/>
                <a:latin typeface="+mn-lt"/>
                <a:ea typeface="+mn-ea"/>
                <a:cs typeface="+mn-cs"/>
              </a:rPr>
              <a:t>Résident</a:t>
            </a:r>
            <a:r>
              <a:rPr lang="en-US" sz="1200" b="0" i="0" kern="1200" dirty="0" smtClean="0">
                <a:solidFill>
                  <a:schemeClr val="tx1"/>
                </a:solidFill>
                <a:effectLst/>
                <a:latin typeface="+mn-lt"/>
                <a:ea typeface="+mn-ea"/>
                <a:cs typeface="+mn-cs"/>
              </a:rPr>
              <a:t> Assessment Instrument)</a:t>
            </a:r>
            <a:endParaRPr lang="fr-BE" dirty="0" smtClean="0"/>
          </a:p>
          <a:p>
            <a:r>
              <a:rPr lang="fr-BE" dirty="0" smtClean="0"/>
              <a:t>Objectifs 2017</a:t>
            </a:r>
          </a:p>
          <a:p>
            <a:pPr lvl="1"/>
            <a:r>
              <a:rPr lang="fr-BE" dirty="0" smtClean="0"/>
              <a:t>généraliser </a:t>
            </a:r>
            <a:r>
              <a:rPr lang="fr-BE" dirty="0" err="1" smtClean="0"/>
              <a:t>BelRAI</a:t>
            </a:r>
            <a:r>
              <a:rPr lang="fr-BE" dirty="0" smtClean="0"/>
              <a:t> à toutes les personnes vulnérables confrontées à une problématique complexe et multidimensionnelle </a:t>
            </a:r>
          </a:p>
          <a:p>
            <a:pPr lvl="1"/>
            <a:r>
              <a:rPr lang="fr-BE" dirty="0" smtClean="0"/>
              <a:t>amélioration de l’application (convivialité, adaptabilité)</a:t>
            </a:r>
          </a:p>
          <a:p>
            <a:pPr lvl="1"/>
            <a:r>
              <a:rPr lang="fr-BE" dirty="0" smtClean="0"/>
              <a:t>meilleure communication (site web) - 2016</a:t>
            </a:r>
          </a:p>
          <a:p>
            <a:endParaRPr lang="fr-BE" dirty="0" smtClean="0"/>
          </a:p>
          <a:p>
            <a:r>
              <a:rPr lang="fr-BE" dirty="0" smtClean="0"/>
              <a:t>Organisation responsable : INAMI / SPF Santé publique</a:t>
            </a:r>
          </a:p>
          <a:p>
            <a:endParaRPr lang="nl-BE"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err="1" smtClean="0"/>
              <a:t>BelRAI</a:t>
            </a:r>
            <a:r>
              <a:rPr lang="fr-BE" dirty="0" smtClean="0"/>
              <a:t> = application qui permet aux différents prestataires de soins de créer, de remplir ou de modifier les questionnaires d’évaluation RAI pour un patient</a:t>
            </a:r>
          </a:p>
          <a:p>
            <a:r>
              <a:rPr lang="fr-FR" sz="1200" b="0" i="0" kern="1200" dirty="0" smtClean="0">
                <a:solidFill>
                  <a:schemeClr val="tx1"/>
                </a:solidFill>
                <a:effectLst/>
                <a:latin typeface="+mn-lt"/>
                <a:ea typeface="+mn-ea"/>
                <a:cs typeface="+mn-cs"/>
              </a:rPr>
              <a:t>RAI=</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méthode d'évaluation de l'état de santé d'une personne en résidence (gérontologie) (</a:t>
            </a:r>
            <a:r>
              <a:rPr lang="en-US" sz="1200" b="0" i="0" kern="1200" dirty="0" err="1" smtClean="0">
                <a:solidFill>
                  <a:schemeClr val="tx1"/>
                </a:solidFill>
                <a:effectLst/>
                <a:latin typeface="+mn-lt"/>
                <a:ea typeface="+mn-ea"/>
                <a:cs typeface="+mn-cs"/>
              </a:rPr>
              <a:t>Résident</a:t>
            </a:r>
            <a:r>
              <a:rPr lang="en-US" sz="1200" b="0" i="0" kern="1200" dirty="0" smtClean="0">
                <a:solidFill>
                  <a:schemeClr val="tx1"/>
                </a:solidFill>
                <a:effectLst/>
                <a:latin typeface="+mn-lt"/>
                <a:ea typeface="+mn-ea"/>
                <a:cs typeface="+mn-cs"/>
              </a:rPr>
              <a:t> Assessment Instrument)</a:t>
            </a:r>
            <a:endParaRPr lang="fr-BE" dirty="0" smtClean="0"/>
          </a:p>
          <a:p>
            <a:r>
              <a:rPr lang="fr-BE" dirty="0" smtClean="0"/>
              <a:t>Objectifs 2017</a:t>
            </a:r>
          </a:p>
          <a:p>
            <a:pPr lvl="1"/>
            <a:r>
              <a:rPr lang="fr-BE" dirty="0" smtClean="0"/>
              <a:t>généraliser </a:t>
            </a:r>
            <a:r>
              <a:rPr lang="fr-BE" dirty="0" err="1" smtClean="0"/>
              <a:t>BelRAI</a:t>
            </a:r>
            <a:r>
              <a:rPr lang="fr-BE" dirty="0" smtClean="0"/>
              <a:t> à toutes les personnes vulnérables confrontées à une problématique complexe et multidimensionnelle </a:t>
            </a:r>
          </a:p>
          <a:p>
            <a:pPr lvl="1"/>
            <a:r>
              <a:rPr lang="fr-BE" dirty="0" smtClean="0"/>
              <a:t>amélioration de l’application (convivialité, adaptabilité)</a:t>
            </a:r>
          </a:p>
          <a:p>
            <a:pPr lvl="1"/>
            <a:r>
              <a:rPr lang="fr-BE" dirty="0" smtClean="0"/>
              <a:t>meilleure communication (site web) - 2016</a:t>
            </a:r>
          </a:p>
          <a:p>
            <a:endParaRPr lang="fr-BE" dirty="0" smtClean="0"/>
          </a:p>
          <a:p>
            <a:r>
              <a:rPr lang="fr-BE" dirty="0" smtClean="0"/>
              <a:t>Organisation responsable : INAMI / SPF Santé publique</a:t>
            </a:r>
          </a:p>
          <a:p>
            <a:endParaRPr lang="nl-BE"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dirty="0" smtClean="0"/>
          </a:p>
          <a:p>
            <a:r>
              <a:rPr lang="fr-BE" dirty="0" smtClean="0"/>
              <a:t>Organisation responsable : INAMI / SPF Santé publique</a:t>
            </a:r>
          </a:p>
          <a:p>
            <a:endParaRPr lang="nl-BE"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2019</a:t>
            </a:r>
          </a:p>
          <a:p>
            <a:pPr lvl="1"/>
            <a:r>
              <a:rPr lang="fr-BE" dirty="0" smtClean="0"/>
              <a:t>assurer une communication efficace et coordonnée vers les divers groupes-cibles concernant</a:t>
            </a:r>
          </a:p>
          <a:p>
            <a:pPr lvl="2"/>
            <a:r>
              <a:rPr lang="fr-BE" dirty="0" smtClean="0"/>
              <a:t>les avantages du partage de données relatives au patient</a:t>
            </a:r>
          </a:p>
          <a:p>
            <a:pPr lvl="2"/>
            <a:r>
              <a:rPr lang="fr-BE" dirty="0" smtClean="0"/>
              <a:t>l'utilisation des services d'</a:t>
            </a:r>
            <a:r>
              <a:rPr lang="fr-BE" dirty="0" err="1" smtClean="0"/>
              <a:t>eSanté</a:t>
            </a:r>
            <a:endParaRPr lang="fr-BE" dirty="0" smtClean="0"/>
          </a:p>
          <a:p>
            <a:pPr lvl="2"/>
            <a:r>
              <a:rPr lang="fr-BE" dirty="0" smtClean="0"/>
              <a:t>les responsabilités de chacun dans ce processus</a:t>
            </a:r>
          </a:p>
          <a:p>
            <a:pPr lvl="1"/>
            <a:r>
              <a:rPr lang="fr-BE" dirty="0" smtClean="0"/>
              <a:t>plusieurs canaux</a:t>
            </a:r>
          </a:p>
          <a:p>
            <a:pPr lvl="1"/>
            <a:endParaRPr lang="fr-BE" dirty="0" smtClean="0"/>
          </a:p>
          <a:p>
            <a:r>
              <a:rPr lang="fr-BE" dirty="0" smtClean="0"/>
              <a:t>Organisation responsable : Ministres et Plate-forme </a:t>
            </a:r>
            <a:r>
              <a:rPr lang="fr-BE" dirty="0" err="1" smtClean="0">
                <a:solidFill>
                  <a:srgbClr val="3E6E5A"/>
                </a:solidFill>
              </a:rPr>
              <a:t>eHealth</a:t>
            </a:r>
            <a:endParaRPr lang="fr-BE" dirty="0" smtClean="0">
              <a:solidFill>
                <a:srgbClr val="3E6E5A"/>
              </a:solidFill>
            </a:endParaRPr>
          </a:p>
          <a:p>
            <a:endParaRPr lang="nl-BE"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2019</a:t>
            </a:r>
          </a:p>
          <a:p>
            <a:pPr marL="628650" lvl="1" indent="-171450">
              <a:buFont typeface="Arial" panose="020B0604020202020204" pitchFamily="34" charset="0"/>
              <a:buChar char="•"/>
            </a:pPr>
            <a:r>
              <a:rPr lang="fr-BE" dirty="0" smtClean="0"/>
              <a:t>prévoir un module </a:t>
            </a:r>
            <a:r>
              <a:rPr lang="fr-BE" dirty="0" err="1" smtClean="0">
                <a:solidFill>
                  <a:srgbClr val="3E6E5A"/>
                </a:solidFill>
              </a:rPr>
              <a:t>eSanté</a:t>
            </a:r>
            <a:r>
              <a:rPr lang="fr-BE" dirty="0" smtClean="0">
                <a:solidFill>
                  <a:srgbClr val="3E6E5A"/>
                </a:solidFill>
              </a:rPr>
              <a:t> </a:t>
            </a:r>
            <a:r>
              <a:rPr lang="fr-BE" dirty="0" smtClean="0"/>
              <a:t>dans chaque formation en soins de santé </a:t>
            </a:r>
          </a:p>
          <a:p>
            <a:pPr marL="628650" lvl="1" indent="-171450">
              <a:buFont typeface="Arial" panose="020B0604020202020204" pitchFamily="34" charset="0"/>
              <a:buChar char="•"/>
            </a:pPr>
            <a:r>
              <a:rPr lang="fr-BE" dirty="0" smtClean="0"/>
              <a:t>inclure l’</a:t>
            </a:r>
            <a:r>
              <a:rPr lang="fr-BE" dirty="0" err="1" smtClean="0">
                <a:solidFill>
                  <a:srgbClr val="3E6E5A"/>
                </a:solidFill>
              </a:rPr>
              <a:t>eSanté</a:t>
            </a:r>
            <a:r>
              <a:rPr lang="fr-BE" dirty="0" smtClean="0"/>
              <a:t> dans les profils de compétences des différentes professions de soins</a:t>
            </a:r>
          </a:p>
          <a:p>
            <a:pPr marL="628650" lvl="1" indent="-171450">
              <a:buFont typeface="Arial" panose="020B0604020202020204" pitchFamily="34" charset="0"/>
              <a:buChar char="•"/>
            </a:pPr>
            <a:r>
              <a:rPr lang="fr-BE" dirty="0" smtClean="0"/>
              <a:t>ajout de l'</a:t>
            </a:r>
            <a:r>
              <a:rPr lang="fr-BE" dirty="0" err="1" smtClean="0">
                <a:solidFill>
                  <a:srgbClr val="3E6E5A"/>
                </a:solidFill>
              </a:rPr>
              <a:t>eSanté</a:t>
            </a:r>
            <a:r>
              <a:rPr lang="fr-BE" dirty="0" smtClean="0">
                <a:solidFill>
                  <a:srgbClr val="3E6E5A"/>
                </a:solidFill>
              </a:rPr>
              <a:t> </a:t>
            </a:r>
            <a:r>
              <a:rPr lang="fr-BE" dirty="0" smtClean="0"/>
              <a:t>comme volet obligatoire dans les systèmes d'accréditation et de formation continue</a:t>
            </a:r>
          </a:p>
          <a:p>
            <a:pPr marL="628650" lvl="1" indent="-171450">
              <a:buFont typeface="Arial" panose="020B0604020202020204" pitchFamily="34" charset="0"/>
              <a:buChar char="•"/>
            </a:pPr>
            <a:r>
              <a:rPr lang="fr-BE" dirty="0" smtClean="0"/>
              <a:t>coordination helpdesks et centres de contact </a:t>
            </a:r>
          </a:p>
          <a:p>
            <a:pPr marL="628650" lvl="1" indent="-171450">
              <a:buFont typeface="Arial" panose="020B0604020202020204" pitchFamily="34" charset="0"/>
              <a:buChar char="•"/>
            </a:pPr>
            <a:r>
              <a:rPr lang="fr-BE" dirty="0" smtClean="0"/>
              <a:t>plateformes d'exercice et journées d'utilisateurs</a:t>
            </a:r>
          </a:p>
          <a:p>
            <a:endParaRPr lang="fr-BE" dirty="0" smtClean="0"/>
          </a:p>
          <a:p>
            <a:r>
              <a:rPr lang="fr-BE" dirty="0" smtClean="0"/>
              <a:t>Organisation responsable : SPF Santé publique</a:t>
            </a:r>
          </a:p>
          <a:p>
            <a:endParaRPr lang="nl-BE"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lvl="1" indent="-171450">
              <a:buFont typeface="Arial" panose="020B0604020202020204" pitchFamily="34" charset="0"/>
              <a:buChar char="•"/>
            </a:pPr>
            <a:endParaRPr lang="fr-BE" dirty="0" smtClean="0"/>
          </a:p>
          <a:p>
            <a:r>
              <a:rPr lang="fr-BE" dirty="0" smtClean="0"/>
              <a:t>La Plate-forme </a:t>
            </a:r>
            <a:r>
              <a:rPr lang="fr-BE" dirty="0" err="1" smtClean="0">
                <a:solidFill>
                  <a:srgbClr val="3E6E5A"/>
                </a:solidFill>
              </a:rPr>
              <a:t>eHealth</a:t>
            </a:r>
            <a:r>
              <a:rPr lang="fr-BE" dirty="0" smtClean="0"/>
              <a:t> offre des formations pour les conseillers en sécurité (plusieurs sessions/an)</a:t>
            </a:r>
          </a:p>
          <a:p>
            <a:endParaRPr lang="fr-BE" dirty="0" smtClean="0"/>
          </a:p>
          <a:p>
            <a:r>
              <a:rPr lang="fr-BE" dirty="0" smtClean="0"/>
              <a:t>Organisation responsable : SPF Santé publique</a:t>
            </a:r>
          </a:p>
          <a:p>
            <a:endParaRPr lang="nl-BE"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Meilleure communication entre les divers acteurs des soins de santé lorsque les données enregistrées sont compréhensibles par tous et réutilisables</a:t>
            </a:r>
          </a:p>
          <a:p>
            <a:r>
              <a:rPr lang="fr-BE" dirty="0" smtClean="0"/>
              <a:t>Objectifs 2019</a:t>
            </a:r>
          </a:p>
          <a:p>
            <a:pPr lvl="1"/>
            <a:r>
              <a:rPr lang="fr-BE" dirty="0" smtClean="0"/>
              <a:t>informations non équivoques dans le DPI</a:t>
            </a:r>
          </a:p>
          <a:p>
            <a:pPr lvl="1"/>
            <a:r>
              <a:rPr lang="fr-BE" dirty="0" smtClean="0"/>
              <a:t>échange électronique de données correct entre prestataires de soins / entre prestataire de soins et patient </a:t>
            </a:r>
          </a:p>
          <a:p>
            <a:pPr lvl="1"/>
            <a:r>
              <a:rPr lang="fr-BE" dirty="0" smtClean="0"/>
              <a:t>consultation intelligente des données </a:t>
            </a:r>
          </a:p>
          <a:p>
            <a:pPr lvl="1"/>
            <a:r>
              <a:rPr lang="fr-BE" dirty="0" smtClean="0"/>
              <a:t>sans charge d’enregistrement supplémentaire, déduire des informations pour un usage secondaire (facturation, contrôle qualité, recherche scientifique…)</a:t>
            </a:r>
          </a:p>
          <a:p>
            <a:r>
              <a:rPr lang="fr-BE" dirty="0" smtClean="0"/>
              <a:t>Organisation responsable : SPF Santé publique</a:t>
            </a:r>
          </a:p>
          <a:p>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Meilleure communication entre les divers acteurs des soins de santé lorsque les données enregistrées sont compréhensibles par tous et réutilisables</a:t>
            </a:r>
          </a:p>
          <a:p>
            <a:r>
              <a:rPr lang="fr-BE" dirty="0" smtClean="0"/>
              <a:t>Objectifs 2019</a:t>
            </a:r>
          </a:p>
          <a:p>
            <a:pPr lvl="1"/>
            <a:r>
              <a:rPr lang="fr-BE" dirty="0" smtClean="0"/>
              <a:t>informations non équivoques dans le DPI</a:t>
            </a:r>
          </a:p>
          <a:p>
            <a:pPr lvl="1"/>
            <a:r>
              <a:rPr lang="fr-BE" dirty="0" smtClean="0"/>
              <a:t>échange électronique de données correct entre prestataires de soins / entre prestataire de soins et patient </a:t>
            </a:r>
          </a:p>
          <a:p>
            <a:pPr lvl="1"/>
            <a:r>
              <a:rPr lang="fr-BE" dirty="0" smtClean="0"/>
              <a:t>consultation intelligente des données </a:t>
            </a:r>
          </a:p>
          <a:p>
            <a:pPr lvl="1"/>
            <a:r>
              <a:rPr lang="fr-BE" dirty="0" smtClean="0"/>
              <a:t>sans charge d’enregistrement supplémentaire, déduire des informations pour un usage secondaire (facturation, contrôle qualité, recherche scientifique…)</a:t>
            </a:r>
          </a:p>
          <a:p>
            <a:r>
              <a:rPr lang="fr-BE" dirty="0" smtClean="0"/>
              <a:t>Organisation responsable : SPF Santé publique</a:t>
            </a:r>
          </a:p>
          <a:p>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2019</a:t>
            </a:r>
          </a:p>
          <a:p>
            <a:pPr lvl="1"/>
            <a:r>
              <a:rPr lang="fr-BE" dirty="0" smtClean="0"/>
              <a:t>modèle de gouvernance au niveau des différents plans d’action </a:t>
            </a:r>
          </a:p>
          <a:p>
            <a:pPr lvl="2"/>
            <a:r>
              <a:rPr lang="fr-BE" dirty="0" smtClean="0"/>
              <a:t>gestion des priorités, changements et charge de travail des différents partenaires</a:t>
            </a:r>
          </a:p>
          <a:p>
            <a:pPr lvl="1"/>
            <a:r>
              <a:rPr lang="fr-BE" dirty="0" smtClean="0"/>
              <a:t>mesurer/monitorer/augmenter la disponibilité end-to-end des services</a:t>
            </a:r>
          </a:p>
          <a:p>
            <a:pPr lvl="1"/>
            <a:r>
              <a:rPr lang="fr-BE" dirty="0" smtClean="0"/>
              <a:t>augmenter l’utilisation des services par les utilisateurs</a:t>
            </a:r>
          </a:p>
          <a:p>
            <a:endParaRPr lang="fr-BE" dirty="0" smtClean="0"/>
          </a:p>
          <a:p>
            <a:r>
              <a:rPr lang="fr-BE" dirty="0" smtClean="0"/>
              <a:t>Organisation responsable : INAMI / CIN</a:t>
            </a:r>
          </a:p>
          <a:p>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a:t>
            </a:r>
          </a:p>
          <a:p>
            <a:pPr lvl="1"/>
            <a:r>
              <a:rPr lang="fr-BE" dirty="0" smtClean="0"/>
              <a:t>standardiser, harmoniser et intégrer au maximum les systèmes utiles pour la transmission numérique des données, attestations et autres documents, entre les intervenants concernés (médecins du travail, médecins conseil, médecins traitants et spécialistes, médecins contrôle, patients, administrations, etc.)</a:t>
            </a:r>
          </a:p>
          <a:p>
            <a:pPr lvl="2"/>
            <a:r>
              <a:rPr lang="fr-BE" dirty="0" err="1" smtClean="0"/>
              <a:t>Handicare</a:t>
            </a:r>
            <a:r>
              <a:rPr lang="fr-BE" dirty="0" smtClean="0"/>
              <a:t> (évaluation médicale des personnes handicapées)</a:t>
            </a:r>
          </a:p>
          <a:p>
            <a:pPr lvl="2"/>
            <a:r>
              <a:rPr lang="fr-BE" dirty="0" smtClean="0"/>
              <a:t>certificat électronique d'incapacité de travail</a:t>
            </a:r>
          </a:p>
          <a:p>
            <a:pPr lvl="2"/>
            <a:r>
              <a:rPr lang="fr-BE" dirty="0" err="1" smtClean="0"/>
              <a:t>Mediprima</a:t>
            </a:r>
            <a:r>
              <a:rPr lang="fr-BE" dirty="0" smtClean="0"/>
              <a:t> (remboursement des frais d'aide médicale par le CPAS)</a:t>
            </a:r>
          </a:p>
          <a:p>
            <a:pPr lvl="2"/>
            <a:r>
              <a:rPr lang="fr-BE" dirty="0" smtClean="0"/>
              <a:t>Back to </a:t>
            </a:r>
            <a:r>
              <a:rPr lang="fr-BE" dirty="0" err="1" smtClean="0"/>
              <a:t>work</a:t>
            </a:r>
            <a:r>
              <a:rPr lang="fr-BE" dirty="0" smtClean="0"/>
              <a:t> (réintégration des personnes en incapacité de travail)</a:t>
            </a:r>
          </a:p>
          <a:p>
            <a:r>
              <a:rPr lang="fr-BE" dirty="0" smtClean="0"/>
              <a:t>Objectifs</a:t>
            </a:r>
          </a:p>
          <a:p>
            <a:pPr lvl="1"/>
            <a:r>
              <a:rPr lang="fr-BE" dirty="0" smtClean="0"/>
              <a:t>interfaces simples et uniformes pour les utilisateurs</a:t>
            </a:r>
          </a:p>
          <a:p>
            <a:pPr lvl="1"/>
            <a:r>
              <a:rPr lang="fr-BE" dirty="0" smtClean="0"/>
              <a:t>standardisation maximale des formulaires / flux</a:t>
            </a:r>
          </a:p>
          <a:p>
            <a:pPr lvl="1"/>
            <a:r>
              <a:rPr lang="fr-BE" dirty="0" smtClean="0"/>
              <a:t>réutilisation automatique des données encodées ou stockées &gt; éviter le double encodage dans la mesure du possible</a:t>
            </a:r>
          </a:p>
          <a:p>
            <a:pPr lvl="1"/>
            <a:r>
              <a:rPr lang="fr-BE" dirty="0" smtClean="0"/>
              <a:t>promouvoir l’utilisation des services existants (</a:t>
            </a:r>
            <a:r>
              <a:rPr lang="fr-BE" dirty="0" err="1" smtClean="0">
                <a:solidFill>
                  <a:srgbClr val="3E6E5A"/>
                </a:solidFill>
              </a:rPr>
              <a:t>eHealth</a:t>
            </a:r>
            <a:r>
              <a:rPr lang="fr-BE" dirty="0" err="1" smtClean="0"/>
              <a:t>Box</a:t>
            </a:r>
            <a:r>
              <a:rPr lang="fr-BE" dirty="0" smtClean="0"/>
              <a:t>, Hubs &amp; </a:t>
            </a:r>
            <a:r>
              <a:rPr lang="fr-BE" dirty="0" err="1" smtClean="0"/>
              <a:t>Metahubs</a:t>
            </a:r>
            <a:r>
              <a:rPr lang="fr-BE" dirty="0" smtClean="0"/>
              <a:t>, …)</a:t>
            </a:r>
          </a:p>
          <a:p>
            <a:pPr lvl="1"/>
            <a:r>
              <a:rPr lang="fr-BE" dirty="0" smtClean="0"/>
              <a:t>promouvoir le développement d’un système de soins de santé ‘</a:t>
            </a:r>
            <a:r>
              <a:rPr lang="fr-BE" dirty="0" err="1" smtClean="0"/>
              <a:t>paperless</a:t>
            </a:r>
            <a:r>
              <a:rPr lang="fr-BE" dirty="0" smtClean="0"/>
              <a:t>’</a:t>
            </a:r>
          </a:p>
          <a:p>
            <a:pPr lvl="1"/>
            <a:r>
              <a:rPr lang="fr-BE" dirty="0" smtClean="0"/>
              <a:t>éviter une fracture numérique</a:t>
            </a:r>
          </a:p>
          <a:p>
            <a:r>
              <a:rPr lang="fr-BE" dirty="0" smtClean="0"/>
              <a:t>AMU = Aide Médicale</a:t>
            </a:r>
            <a:r>
              <a:rPr lang="fr-BE" baseline="0" dirty="0" smtClean="0"/>
              <a:t> Urgente</a:t>
            </a:r>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2019</a:t>
            </a:r>
          </a:p>
          <a:p>
            <a:pPr lvl="1"/>
            <a:r>
              <a:rPr lang="fr-BE" dirty="0" smtClean="0"/>
              <a:t>mise en place des outils permettant d’identifier l’origine/de reconstituer le parcours d’un dispositif médical implantable depuis sa distribution sur le marché belge jusqu’à son implantation (et explantation) chez un patient résidant en Belgique</a:t>
            </a:r>
          </a:p>
          <a:p>
            <a:pPr lvl="1"/>
            <a:r>
              <a:rPr lang="fr-BE" dirty="0" smtClean="0"/>
              <a:t>identification unique de tous les dispositifs médicaux à l'aide de standards globaux</a:t>
            </a:r>
          </a:p>
          <a:p>
            <a:pPr lvl="1"/>
            <a:r>
              <a:rPr lang="fr-BE" dirty="0" smtClean="0"/>
              <a:t>traçabilité des médicaments</a:t>
            </a:r>
          </a:p>
          <a:p>
            <a:pPr lvl="2"/>
            <a:r>
              <a:rPr lang="fr-BE" dirty="0" smtClean="0"/>
              <a:t>introduction d’un code-produit international pour tous les médicaments</a:t>
            </a:r>
          </a:p>
          <a:p>
            <a:pPr lvl="2"/>
            <a:r>
              <a:rPr lang="fr-BE" dirty="0" smtClean="0"/>
              <a:t>catalogue de produits harmonisé</a:t>
            </a:r>
          </a:p>
          <a:p>
            <a:pPr lvl="1"/>
            <a:endParaRPr lang="fr-BE" dirty="0" smtClean="0"/>
          </a:p>
          <a:p>
            <a:r>
              <a:rPr lang="fr-BE" dirty="0" smtClean="0"/>
              <a:t>Organisation responsable : AFMPS</a:t>
            </a:r>
          </a:p>
          <a:p>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err="1" smtClean="0">
                <a:solidFill>
                  <a:srgbClr val="3E6E5A"/>
                </a:solidFill>
              </a:rPr>
              <a:t>eHealth</a:t>
            </a:r>
            <a:r>
              <a:rPr lang="fr-BE" dirty="0" err="1" smtClean="0"/>
              <a:t>Box</a:t>
            </a:r>
            <a:r>
              <a:rPr lang="fr-BE" dirty="0" smtClean="0"/>
              <a:t> – Situation 2015</a:t>
            </a:r>
          </a:p>
          <a:p>
            <a:endParaRPr lang="fr-BE" dirty="0" smtClean="0"/>
          </a:p>
          <a:p>
            <a:pPr lvl="1"/>
            <a:r>
              <a:rPr lang="fr-BE" dirty="0" smtClean="0"/>
              <a:t>fonctionnalités standard d'un système de messagerie électronique avec un niveau de sécurité élevé pour </a:t>
            </a:r>
            <a:r>
              <a:rPr lang="fr-BE" dirty="0" smtClean="0">
                <a:sym typeface="Arial" pitchFamily="34" charset="0"/>
              </a:rPr>
              <a:t>l'échange de données médicales</a:t>
            </a:r>
          </a:p>
          <a:p>
            <a:pPr lvl="1"/>
            <a:endParaRPr lang="fr-BE" dirty="0" smtClean="0">
              <a:sym typeface="Arial" pitchFamily="34" charset="0"/>
            </a:endParaRPr>
          </a:p>
          <a:p>
            <a:pPr lvl="1"/>
            <a:r>
              <a:rPr lang="fr-BE" dirty="0" smtClean="0"/>
              <a:t>tout message est entièrement chiffré &gt; les données médicales peuvent ainsi être échangées de manière sûre entre les divers acteurs des soins de santé</a:t>
            </a:r>
          </a:p>
          <a:p>
            <a:pPr lvl="1"/>
            <a:endParaRPr lang="fr-BE" dirty="0" smtClean="0"/>
          </a:p>
          <a:p>
            <a:r>
              <a:rPr lang="fr-BE" dirty="0" smtClean="0"/>
              <a:t>Objectifs 2019</a:t>
            </a:r>
          </a:p>
          <a:p>
            <a:pPr lvl="1"/>
            <a:r>
              <a:rPr lang="fr-BE" dirty="0" smtClean="0"/>
              <a:t>utilisation généralisée du </a:t>
            </a:r>
            <a:r>
              <a:rPr lang="fr-BE" dirty="0" err="1" smtClean="0">
                <a:solidFill>
                  <a:srgbClr val="3E6E5A"/>
                </a:solidFill>
              </a:rPr>
              <a:t>eHealth</a:t>
            </a:r>
            <a:r>
              <a:rPr lang="fr-BE" dirty="0" err="1" smtClean="0"/>
              <a:t>Box</a:t>
            </a:r>
            <a:r>
              <a:rPr lang="fr-BE" dirty="0" smtClean="0"/>
              <a:t> et des données des prestataires de soins disponibles dans </a:t>
            </a:r>
            <a:r>
              <a:rPr lang="fr-BE" dirty="0" err="1" smtClean="0"/>
              <a:t>CoBRHA</a:t>
            </a:r>
            <a:endParaRPr lang="fr-BE" dirty="0" smtClean="0"/>
          </a:p>
          <a:p>
            <a:pPr lvl="1"/>
            <a:r>
              <a:rPr lang="fr-BE" dirty="0" smtClean="0"/>
              <a:t>permettre une communication électronique de données médicales et confidentielles sécurisée entre les acteurs des soins de santé</a:t>
            </a:r>
          </a:p>
          <a:p>
            <a:pPr lvl="1"/>
            <a:r>
              <a:rPr lang="fr-BE" dirty="0" smtClean="0"/>
              <a:t>développement et entretien d’une banque de données commune contenant les données des acteurs et établissements de soins </a:t>
            </a:r>
          </a:p>
          <a:p>
            <a:pPr lvl="1"/>
            <a:r>
              <a:rPr lang="fr-BE" dirty="0" smtClean="0"/>
              <a:t>permettre aux acteurs de soins de consulter et modifier/ajouter eux-mêmes certaines données</a:t>
            </a:r>
          </a:p>
          <a:p>
            <a:pPr lvl="2"/>
            <a:r>
              <a:rPr lang="fr-BE" dirty="0" err="1" smtClean="0"/>
              <a:t>adressbook</a:t>
            </a:r>
            <a:r>
              <a:rPr lang="fr-BE" dirty="0" smtClean="0"/>
              <a:t> (base de données </a:t>
            </a:r>
            <a:r>
              <a:rPr lang="fr-BE" dirty="0" err="1" smtClean="0"/>
              <a:t>CoBRHA</a:t>
            </a:r>
            <a:r>
              <a:rPr lang="fr-BE" dirty="0" smtClean="0"/>
              <a:t>)</a:t>
            </a:r>
          </a:p>
          <a:p>
            <a:pPr lvl="2"/>
            <a:r>
              <a:rPr lang="fr-BE" dirty="0" smtClean="0"/>
              <a:t>guichet unique du prestataire de soins</a:t>
            </a:r>
          </a:p>
          <a:p>
            <a:pPr lvl="2"/>
            <a:endParaRPr lang="fr-BE" dirty="0" smtClean="0"/>
          </a:p>
          <a:p>
            <a:r>
              <a:rPr lang="fr-BE" dirty="0" smtClean="0"/>
              <a:t>Organisation responsable : Plate-forme </a:t>
            </a:r>
            <a:r>
              <a:rPr lang="fr-BE" dirty="0" err="1" smtClean="0">
                <a:solidFill>
                  <a:srgbClr val="3E6E5A"/>
                </a:solidFill>
              </a:rPr>
              <a:t>eHealth</a:t>
            </a:r>
            <a:r>
              <a:rPr lang="fr-BE" dirty="0" smtClean="0"/>
              <a:t> et SPF Santé publique</a:t>
            </a:r>
          </a:p>
          <a:p>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err="1" smtClean="0">
                <a:solidFill>
                  <a:srgbClr val="3E6E5A"/>
                </a:solidFill>
              </a:rPr>
              <a:t>eHealth</a:t>
            </a:r>
            <a:r>
              <a:rPr lang="fr-BE" dirty="0" err="1" smtClean="0"/>
              <a:t>Box</a:t>
            </a:r>
            <a:r>
              <a:rPr lang="fr-BE" dirty="0" smtClean="0"/>
              <a:t> – Situation 2015</a:t>
            </a:r>
          </a:p>
          <a:p>
            <a:endParaRPr lang="fr-BE" dirty="0" smtClean="0"/>
          </a:p>
          <a:p>
            <a:pPr lvl="1"/>
            <a:r>
              <a:rPr lang="fr-BE" dirty="0" smtClean="0"/>
              <a:t>fonctionnalités standard d'un système de messagerie électronique avec un niveau de sécurité élevé pour </a:t>
            </a:r>
            <a:r>
              <a:rPr lang="fr-BE" dirty="0" smtClean="0">
                <a:sym typeface="Arial" pitchFamily="34" charset="0"/>
              </a:rPr>
              <a:t>l'échange de données médicales</a:t>
            </a:r>
          </a:p>
          <a:p>
            <a:pPr lvl="1"/>
            <a:endParaRPr lang="fr-BE" dirty="0" smtClean="0">
              <a:sym typeface="Arial" pitchFamily="34" charset="0"/>
            </a:endParaRPr>
          </a:p>
          <a:p>
            <a:pPr lvl="1"/>
            <a:r>
              <a:rPr lang="fr-BE" dirty="0" smtClean="0"/>
              <a:t>tout message est entièrement chiffré &gt; les données médicales peuvent ainsi être échangées de manière sûre entre les divers acteurs des soins de santé</a:t>
            </a:r>
          </a:p>
          <a:p>
            <a:pPr lvl="1"/>
            <a:endParaRPr lang="fr-BE" dirty="0" smtClean="0"/>
          </a:p>
          <a:p>
            <a:r>
              <a:rPr lang="fr-BE" dirty="0" smtClean="0"/>
              <a:t>Objectifs 2019</a:t>
            </a:r>
          </a:p>
          <a:p>
            <a:pPr lvl="1"/>
            <a:r>
              <a:rPr lang="fr-BE" dirty="0" smtClean="0"/>
              <a:t>utilisation généralisée du </a:t>
            </a:r>
            <a:r>
              <a:rPr lang="fr-BE" dirty="0" err="1" smtClean="0">
                <a:solidFill>
                  <a:srgbClr val="3E6E5A"/>
                </a:solidFill>
              </a:rPr>
              <a:t>eHealth</a:t>
            </a:r>
            <a:r>
              <a:rPr lang="fr-BE" dirty="0" err="1" smtClean="0"/>
              <a:t>Box</a:t>
            </a:r>
            <a:r>
              <a:rPr lang="fr-BE" dirty="0" smtClean="0"/>
              <a:t> et des données des prestataires de soins disponibles dans </a:t>
            </a:r>
            <a:r>
              <a:rPr lang="fr-BE" dirty="0" err="1" smtClean="0"/>
              <a:t>CoBRHA</a:t>
            </a:r>
            <a:endParaRPr lang="fr-BE" dirty="0" smtClean="0"/>
          </a:p>
          <a:p>
            <a:pPr lvl="1"/>
            <a:r>
              <a:rPr lang="fr-BE" dirty="0" smtClean="0"/>
              <a:t>permettre une communication électronique de données médicales et confidentielles sécurisée entre les acteurs des soins de santé</a:t>
            </a:r>
          </a:p>
          <a:p>
            <a:pPr lvl="1"/>
            <a:r>
              <a:rPr lang="fr-BE" dirty="0" smtClean="0"/>
              <a:t>développement et entretien d’une banque de données commune contenant les données des acteurs et établissements de soins </a:t>
            </a:r>
          </a:p>
          <a:p>
            <a:pPr lvl="1"/>
            <a:r>
              <a:rPr lang="fr-BE" dirty="0" smtClean="0"/>
              <a:t>permettre aux acteurs de soins de consulter et modifier/ajouter eux-mêmes certaines données</a:t>
            </a:r>
          </a:p>
          <a:p>
            <a:pPr lvl="2"/>
            <a:r>
              <a:rPr lang="fr-BE" dirty="0" err="1" smtClean="0"/>
              <a:t>adressbook</a:t>
            </a:r>
            <a:r>
              <a:rPr lang="fr-BE" dirty="0" smtClean="0"/>
              <a:t> (base de données </a:t>
            </a:r>
            <a:r>
              <a:rPr lang="fr-BE" dirty="0" err="1" smtClean="0"/>
              <a:t>CoBRHA</a:t>
            </a:r>
            <a:r>
              <a:rPr lang="fr-BE" dirty="0" smtClean="0"/>
              <a:t>)</a:t>
            </a:r>
          </a:p>
          <a:p>
            <a:pPr lvl="2"/>
            <a:r>
              <a:rPr lang="fr-BE" dirty="0" smtClean="0"/>
              <a:t>guichet unique du prestataire de soins</a:t>
            </a:r>
          </a:p>
          <a:p>
            <a:pPr lvl="2"/>
            <a:endParaRPr lang="fr-BE" dirty="0" smtClean="0"/>
          </a:p>
          <a:p>
            <a:r>
              <a:rPr lang="fr-BE" dirty="0" smtClean="0"/>
              <a:t>Organisation responsable : Plate-forme </a:t>
            </a:r>
            <a:r>
              <a:rPr lang="fr-BE" dirty="0" err="1" smtClean="0">
                <a:solidFill>
                  <a:srgbClr val="3E6E5A"/>
                </a:solidFill>
              </a:rPr>
              <a:t>eHealth</a:t>
            </a:r>
            <a:r>
              <a:rPr lang="fr-BE" dirty="0" smtClean="0"/>
              <a:t> et SPF Santé publique</a:t>
            </a:r>
          </a:p>
          <a:p>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err="1" smtClean="0">
                <a:solidFill>
                  <a:srgbClr val="3E6E5A"/>
                </a:solidFill>
              </a:rPr>
              <a:t>eHealth</a:t>
            </a:r>
            <a:r>
              <a:rPr lang="fr-BE" dirty="0" err="1" smtClean="0"/>
              <a:t>Box</a:t>
            </a:r>
            <a:r>
              <a:rPr lang="fr-BE" dirty="0" smtClean="0"/>
              <a:t> – Situation 2015</a:t>
            </a:r>
          </a:p>
          <a:p>
            <a:endParaRPr lang="fr-BE" dirty="0" smtClean="0"/>
          </a:p>
          <a:p>
            <a:pPr lvl="1"/>
            <a:r>
              <a:rPr lang="fr-BE" dirty="0" smtClean="0"/>
              <a:t>fonctionnalités standard d'un système de messagerie électronique avec un niveau de sécurité élevé pour </a:t>
            </a:r>
            <a:r>
              <a:rPr lang="fr-BE" dirty="0" smtClean="0">
                <a:sym typeface="Arial" pitchFamily="34" charset="0"/>
              </a:rPr>
              <a:t>l'échange de données médicales</a:t>
            </a:r>
          </a:p>
          <a:p>
            <a:pPr lvl="1"/>
            <a:endParaRPr lang="fr-BE" dirty="0" smtClean="0">
              <a:sym typeface="Arial" pitchFamily="34" charset="0"/>
            </a:endParaRPr>
          </a:p>
          <a:p>
            <a:pPr lvl="1"/>
            <a:r>
              <a:rPr lang="fr-BE" dirty="0" smtClean="0"/>
              <a:t>tout message est entièrement chiffré &gt; les données médicales peuvent ainsi être échangées de manière sûre entre les divers acteurs des soins de santé</a:t>
            </a:r>
          </a:p>
          <a:p>
            <a:pPr lvl="1"/>
            <a:endParaRPr lang="fr-BE" dirty="0" smtClean="0"/>
          </a:p>
          <a:p>
            <a:r>
              <a:rPr lang="fr-BE" dirty="0" smtClean="0"/>
              <a:t>Objectifs 2019</a:t>
            </a:r>
          </a:p>
          <a:p>
            <a:pPr lvl="1"/>
            <a:r>
              <a:rPr lang="fr-BE" dirty="0" smtClean="0"/>
              <a:t>utilisation généralisée du </a:t>
            </a:r>
            <a:r>
              <a:rPr lang="fr-BE" dirty="0" err="1" smtClean="0">
                <a:solidFill>
                  <a:srgbClr val="3E6E5A"/>
                </a:solidFill>
              </a:rPr>
              <a:t>eHealth</a:t>
            </a:r>
            <a:r>
              <a:rPr lang="fr-BE" dirty="0" err="1" smtClean="0"/>
              <a:t>Box</a:t>
            </a:r>
            <a:r>
              <a:rPr lang="fr-BE" dirty="0" smtClean="0"/>
              <a:t> et des données des prestataires de soins disponibles dans </a:t>
            </a:r>
            <a:r>
              <a:rPr lang="fr-BE" dirty="0" err="1" smtClean="0"/>
              <a:t>CoBRHA</a:t>
            </a:r>
            <a:endParaRPr lang="fr-BE" dirty="0" smtClean="0"/>
          </a:p>
          <a:p>
            <a:pPr lvl="1"/>
            <a:r>
              <a:rPr lang="fr-BE" dirty="0" smtClean="0"/>
              <a:t>permettre une communication électronique de données médicales et confidentielles sécurisée entre les acteurs des soins de santé</a:t>
            </a:r>
          </a:p>
          <a:p>
            <a:pPr lvl="1"/>
            <a:r>
              <a:rPr lang="fr-BE" dirty="0" smtClean="0"/>
              <a:t>développement et entretien d’une banque de données commune contenant les données des acteurs et établissements de soins </a:t>
            </a:r>
          </a:p>
          <a:p>
            <a:pPr lvl="1"/>
            <a:r>
              <a:rPr lang="fr-BE" dirty="0" smtClean="0"/>
              <a:t>permettre aux acteurs de soins de consulter et modifier/ajouter eux-mêmes certaines données</a:t>
            </a:r>
          </a:p>
          <a:p>
            <a:pPr lvl="2"/>
            <a:r>
              <a:rPr lang="fr-BE" dirty="0" err="1" smtClean="0"/>
              <a:t>adressbook</a:t>
            </a:r>
            <a:r>
              <a:rPr lang="fr-BE" dirty="0" smtClean="0"/>
              <a:t> (base de données </a:t>
            </a:r>
            <a:r>
              <a:rPr lang="fr-BE" dirty="0" err="1" smtClean="0"/>
              <a:t>CoBRHA</a:t>
            </a:r>
            <a:r>
              <a:rPr lang="fr-BE" dirty="0" smtClean="0"/>
              <a:t>)</a:t>
            </a:r>
          </a:p>
          <a:p>
            <a:pPr lvl="2"/>
            <a:r>
              <a:rPr lang="fr-BE" dirty="0" smtClean="0"/>
              <a:t>guichet unique du prestataire de soins</a:t>
            </a:r>
          </a:p>
          <a:p>
            <a:pPr lvl="2"/>
            <a:endParaRPr lang="fr-BE" dirty="0" smtClean="0"/>
          </a:p>
          <a:p>
            <a:r>
              <a:rPr lang="fr-BE" dirty="0" smtClean="0"/>
              <a:t>Organisation responsable : Plate-forme </a:t>
            </a:r>
            <a:r>
              <a:rPr lang="fr-BE" dirty="0" err="1" smtClean="0">
                <a:solidFill>
                  <a:srgbClr val="3E6E5A"/>
                </a:solidFill>
              </a:rPr>
              <a:t>eHealth</a:t>
            </a:r>
            <a:r>
              <a:rPr lang="fr-BE" dirty="0" smtClean="0"/>
              <a:t> et SPF Santé publique</a:t>
            </a:r>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dirty="0" smtClean="0"/>
              <a:t>Développer une vision et une stratégie en matière d'</a:t>
            </a:r>
            <a:r>
              <a:rPr lang="fr-BE" altLang="en-US" dirty="0" err="1" smtClean="0">
                <a:solidFill>
                  <a:srgbClr val="3E6E5A"/>
                </a:solidFill>
                <a:sym typeface="Arial" charset="0"/>
              </a:rPr>
              <a:t>eHealth</a:t>
            </a:r>
            <a:r>
              <a:rPr lang="fr-BE" dirty="0" smtClean="0"/>
              <a:t>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dirty="0" smtClean="0"/>
              <a:t>Organiser </a:t>
            </a:r>
            <a:r>
              <a:rPr lang="fr-BE" altLang="en-US" dirty="0" smtClean="0">
                <a:sym typeface="Arial" charset="0"/>
              </a:rPr>
              <a:t>la collaboration avec d’autres instances publiques </a:t>
            </a:r>
            <a:r>
              <a:rPr lang="fr-BE" dirty="0" smtClean="0"/>
              <a:t>chargées de la </a:t>
            </a:r>
            <a:r>
              <a:rPr lang="fr-BE" altLang="en-US" dirty="0" smtClean="0">
                <a:sym typeface="Arial" charset="0"/>
              </a:rPr>
              <a:t>coordination de la prestation de services électronique</a:t>
            </a:r>
            <a:r>
              <a:rPr lang="fr-BE" dirty="0" smtClean="0"/>
              <a:t>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dirty="0" smtClean="0"/>
              <a:t>Etre le </a:t>
            </a:r>
            <a:r>
              <a:rPr lang="fr-BE" altLang="en-US" dirty="0" smtClean="0">
                <a:sym typeface="Arial" charset="0"/>
              </a:rPr>
              <a:t>moteur des changements nécessaires</a:t>
            </a:r>
            <a:r>
              <a:rPr lang="fr-BE" dirty="0" smtClean="0"/>
              <a:t> en vue de l'exécution de la vision et de la stratégie en matière d'</a:t>
            </a:r>
            <a:r>
              <a:rPr lang="fr-BE" altLang="en-US" dirty="0" err="1" smtClean="0">
                <a:solidFill>
                  <a:srgbClr val="3E6E5A"/>
                </a:solidFill>
                <a:sym typeface="Arial" charset="0"/>
              </a:rPr>
              <a:t>eHealth</a:t>
            </a:r>
            <a:r>
              <a:rPr lang="fr-BE" dirty="0" smtClean="0"/>
              <a:t>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altLang="en-US" dirty="0" smtClean="0">
                <a:sym typeface="Arial" charset="0"/>
              </a:rPr>
              <a:t>Déterminer des normes, standards, spécifications fonctionnels et techniques ainsi qu'une architecture de base en matière de TIC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altLang="en-US" dirty="0" smtClean="0">
                <a:sym typeface="Arial" charset="0"/>
              </a:rPr>
              <a:t>Enregistrer des logiciels de gestion des dossiers de patients électroniques  </a:t>
            </a:r>
          </a:p>
          <a:p>
            <a:endParaRPr lang="en-US" dirty="0"/>
          </a:p>
        </p:txBody>
      </p:sp>
      <p:sp>
        <p:nvSpPr>
          <p:cNvPr id="4" name="Slide Number Placeholder 3"/>
          <p:cNvSpPr>
            <a:spLocks noGrp="1"/>
          </p:cNvSpPr>
          <p:nvPr>
            <p:ph type="sldNum" sz="quarter" idx="10"/>
          </p:nvPr>
        </p:nvSpPr>
        <p:spPr/>
        <p:txBody>
          <a:bodyPr/>
          <a:lstStyle/>
          <a:p>
            <a:fld id="{08AD8B11-4A3B-4CFC-B41F-B059C6AA5AFD}" type="slidenum">
              <a:rPr lang="en-US" smtClean="0"/>
              <a:t>11</a:t>
            </a:fld>
            <a:endParaRPr lang="en-US"/>
          </a:p>
        </p:txBody>
      </p:sp>
    </p:spTree>
    <p:extLst>
      <p:ext uri="{BB962C8B-B14F-4D97-AF65-F5344CB8AC3E}">
        <p14:creationId xmlns:p14="http://schemas.microsoft.com/office/powerpoint/2010/main" val="14586032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Healthdata.be = projet de l’ISP destiné à réaliser l’inventaire et la consolidation de tous les registres belges relatifs à la santé et aux soins de santé</a:t>
            </a:r>
          </a:p>
          <a:p>
            <a:endParaRPr lang="fr-BE" dirty="0" smtClean="0"/>
          </a:p>
          <a:p>
            <a:r>
              <a:rPr lang="fr-BE" dirty="0" smtClean="0"/>
              <a:t>Objectifs 2019</a:t>
            </a:r>
          </a:p>
          <a:p>
            <a:pPr lvl="1"/>
            <a:r>
              <a:rPr lang="fr-BE" dirty="0" smtClean="0"/>
              <a:t>faciliter, sur le plan technique, l’enregistrement de données relatives à la santé et aux soins de santé en Belgique, à l'aide d'une architecture générique et de processus</a:t>
            </a:r>
          </a:p>
          <a:p>
            <a:pPr lvl="1"/>
            <a:r>
              <a:rPr lang="fr-BE" dirty="0" smtClean="0"/>
              <a:t>assurer la collecte et la diffusion efficace et sûre de données issues de banques de données scientifiques, en garantissant l'encodage unique des données</a:t>
            </a:r>
          </a:p>
          <a:p>
            <a:pPr lvl="1"/>
            <a:endParaRPr lang="fr-BE" dirty="0" smtClean="0"/>
          </a:p>
          <a:p>
            <a:r>
              <a:rPr lang="fr-BE" dirty="0" smtClean="0"/>
              <a:t>Organisation responsable : ISP / Healthdata.be</a:t>
            </a:r>
          </a:p>
          <a:p>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Software application </a:t>
            </a:r>
            <a:r>
              <a:rPr lang="en-US" sz="1200" b="1" kern="1200" dirty="0" smtClean="0">
                <a:solidFill>
                  <a:schemeClr val="tx1"/>
                </a:solidFill>
                <a:effectLst/>
                <a:latin typeface="+mn-lt"/>
                <a:ea typeface="+mn-ea"/>
                <a:cs typeface="+mn-cs"/>
              </a:rPr>
              <a:t>HD4DP</a:t>
            </a:r>
            <a:r>
              <a:rPr lang="en-US" sz="1200" kern="1200" dirty="0" smtClean="0">
                <a:solidFill>
                  <a:schemeClr val="tx1"/>
                </a:solidFill>
                <a:effectLst/>
                <a:latin typeface="+mn-lt"/>
                <a:ea typeface="+mn-ea"/>
                <a:cs typeface="+mn-cs"/>
              </a:rPr>
              <a:t> (healthdata for data providers) installed in hospital: automatic capture of existing data (using </a:t>
            </a:r>
            <a:r>
              <a:rPr lang="en-US" sz="1200" kern="1200" dirty="0" err="1" smtClean="0">
                <a:solidFill>
                  <a:schemeClr val="tx1"/>
                </a:solidFill>
                <a:effectLst/>
                <a:latin typeface="+mn-lt"/>
                <a:ea typeface="+mn-ea"/>
                <a:cs typeface="+mn-cs"/>
              </a:rPr>
              <a:t>webservices</a:t>
            </a:r>
            <a:r>
              <a:rPr lang="en-US" sz="1200" kern="1200" dirty="0" smtClean="0">
                <a:solidFill>
                  <a:schemeClr val="tx1"/>
                </a:solidFill>
                <a:effectLst/>
                <a:latin typeface="+mn-lt"/>
                <a:ea typeface="+mn-ea"/>
                <a:cs typeface="+mn-cs"/>
              </a:rPr>
              <a:t> or </a:t>
            </a:r>
            <a:r>
              <a:rPr lang="en-US" sz="1200" kern="1200" dirty="0" err="1" smtClean="0">
                <a:solidFill>
                  <a:schemeClr val="tx1"/>
                </a:solidFill>
                <a:effectLst/>
                <a:latin typeface="+mn-lt"/>
                <a:ea typeface="+mn-ea"/>
                <a:cs typeface="+mn-cs"/>
              </a:rPr>
              <a:t>csv</a:t>
            </a:r>
            <a:r>
              <a:rPr lang="en-US" sz="1200" kern="1200" dirty="0" smtClean="0">
                <a:solidFill>
                  <a:schemeClr val="tx1"/>
                </a:solidFill>
                <a:effectLst/>
                <a:latin typeface="+mn-lt"/>
                <a:ea typeface="+mn-ea"/>
                <a:cs typeface="+mn-cs"/>
              </a:rPr>
              <a:t> polling) from operational systems (like EHR, LIMS, …) with possibility of manual input and validation in </a:t>
            </a:r>
            <a:r>
              <a:rPr lang="en-US" sz="1200" kern="1200" dirty="0" err="1" smtClean="0">
                <a:solidFill>
                  <a:schemeClr val="tx1"/>
                </a:solidFill>
                <a:effectLst/>
                <a:latin typeface="+mn-lt"/>
                <a:ea typeface="+mn-ea"/>
                <a:cs typeface="+mn-cs"/>
              </a:rPr>
              <a:t>eform</a:t>
            </a:r>
            <a:r>
              <a:rPr lang="en-US" sz="1200" kern="1200" dirty="0" smtClean="0">
                <a:solidFill>
                  <a:schemeClr val="tx1"/>
                </a:solidFill>
                <a:effectLst/>
                <a:latin typeface="+mn-lt"/>
                <a:ea typeface="+mn-ea"/>
                <a:cs typeface="+mn-cs"/>
              </a:rPr>
              <a:t>. In case of manual input remains available (structured and coded, according to [inter]national standard, based on CBBs) in local database of DP: Import in future upgrade of EPD/LIMS; Re-Use for internal BI &amp; QI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Central digital catalogue </a:t>
            </a:r>
            <a:r>
              <a:rPr lang="en-US" sz="1200" kern="1200" dirty="0" smtClean="0">
                <a:solidFill>
                  <a:schemeClr val="tx1"/>
                </a:solidFill>
                <a:effectLst/>
                <a:latin typeface="+mn-lt"/>
                <a:ea typeface="+mn-ea"/>
                <a:cs typeface="+mn-cs"/>
              </a:rPr>
              <a:t>with technical description of each data collection (variables, list of values, validation rules, help text). Catalogue communicates this description in real time to HD4DP.  For each data collection, the National Registry number (NISS)is used as key ID of the patient.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 During transfer from data provider towards researcher, all registrations are encrypted. The ID of the patient (NISS) is </a:t>
            </a:r>
            <a:r>
              <a:rPr lang="en-US" sz="1200" kern="1200" dirty="0" err="1" smtClean="0">
                <a:solidFill>
                  <a:schemeClr val="tx1"/>
                </a:solidFill>
                <a:effectLst/>
                <a:latin typeface="+mn-lt"/>
                <a:ea typeface="+mn-ea"/>
                <a:cs typeface="+mn-cs"/>
              </a:rPr>
              <a:t>pseudonomyzed</a:t>
            </a:r>
            <a:r>
              <a:rPr lang="en-US" sz="1200" kern="1200" dirty="0" smtClean="0">
                <a:solidFill>
                  <a:schemeClr val="tx1"/>
                </a:solidFill>
                <a:effectLst/>
                <a:latin typeface="+mn-lt"/>
                <a:ea typeface="+mn-ea"/>
                <a:cs typeface="+mn-cs"/>
              </a:rPr>
              <a:t> by a </a:t>
            </a:r>
            <a:r>
              <a:rPr lang="en-US" sz="1200" kern="1200" dirty="0" err="1" smtClean="0">
                <a:solidFill>
                  <a:schemeClr val="tx1"/>
                </a:solidFill>
                <a:effectLst/>
                <a:latin typeface="+mn-lt"/>
                <a:ea typeface="+mn-ea"/>
                <a:cs typeface="+mn-cs"/>
              </a:rPr>
              <a:t>Trused</a:t>
            </a:r>
            <a:r>
              <a:rPr lang="en-US" sz="1200" kern="1200" dirty="0" smtClean="0">
                <a:solidFill>
                  <a:schemeClr val="tx1"/>
                </a:solidFill>
                <a:effectLst/>
                <a:latin typeface="+mn-lt"/>
                <a:ea typeface="+mn-ea"/>
                <a:cs typeface="+mn-cs"/>
              </a:rPr>
              <a:t> Third Party (the national eHealth platform).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Using the web application </a:t>
            </a:r>
            <a:r>
              <a:rPr lang="en-US" sz="1200" b="1" kern="1200" dirty="0" smtClean="0">
                <a:solidFill>
                  <a:schemeClr val="tx1"/>
                </a:solidFill>
                <a:effectLst/>
                <a:latin typeface="+mn-lt"/>
                <a:ea typeface="+mn-ea"/>
                <a:cs typeface="+mn-cs"/>
              </a:rPr>
              <a:t>HD4RES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healthdata for researchers</a:t>
            </a:r>
            <a:r>
              <a:rPr lang="en-US" sz="1200" kern="1200" dirty="0" smtClean="0">
                <a:solidFill>
                  <a:schemeClr val="tx1"/>
                </a:solidFill>
                <a:effectLst/>
                <a:latin typeface="+mn-lt"/>
                <a:ea typeface="+mn-ea"/>
                <a:cs typeface="+mn-cs"/>
              </a:rPr>
              <a:t>), the researcher can monitor all registrations in all participating institutions, can view the submitted data, can comment on each submitted value, can return comment to data provider (e.g. a request for correction),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 A generic « </a:t>
            </a:r>
            <a:r>
              <a:rPr lang="en-US" sz="1200" b="1" kern="1200" dirty="0" smtClean="0">
                <a:solidFill>
                  <a:schemeClr val="tx1"/>
                </a:solidFill>
                <a:effectLst/>
                <a:latin typeface="+mn-lt"/>
                <a:ea typeface="+mn-ea"/>
                <a:cs typeface="+mn-cs"/>
              </a:rPr>
              <a:t>Data Quality Tool</a:t>
            </a:r>
            <a:r>
              <a:rPr lang="en-US" sz="1200" kern="1200" dirty="0" smtClean="0">
                <a:solidFill>
                  <a:schemeClr val="tx1"/>
                </a:solidFill>
                <a:effectLst/>
                <a:latin typeface="+mn-lt"/>
                <a:ea typeface="+mn-ea"/>
                <a:cs typeface="+mn-cs"/>
              </a:rPr>
              <a:t> » facilitates the quality control, by the researcher (NOT by staff HD), of the submitted data.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(6) The researcher accesses his clean data set using a secured VPN connection and his electronic ID Card. Statistical tooling like SAS, STATA, R … are available for statistical analysis by the researcher (NOT by staff HD).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(7) Healthstat.be is the </a:t>
            </a:r>
            <a:r>
              <a:rPr lang="en-US" sz="1200" b="1" kern="1200" dirty="0" smtClean="0">
                <a:solidFill>
                  <a:schemeClr val="tx1"/>
                </a:solidFill>
                <a:effectLst/>
                <a:latin typeface="+mn-lt"/>
                <a:ea typeface="+mn-ea"/>
                <a:cs typeface="+mn-cs"/>
              </a:rPr>
              <a:t>reporting platform </a:t>
            </a:r>
            <a:r>
              <a:rPr lang="en-US" sz="1200" kern="1200" dirty="0" smtClean="0">
                <a:solidFill>
                  <a:schemeClr val="tx1"/>
                </a:solidFill>
                <a:effectLst/>
                <a:latin typeface="+mn-lt"/>
                <a:ea typeface="+mn-ea"/>
                <a:cs typeface="+mn-cs"/>
              </a:rPr>
              <a:t>of healthdata.be: first public and private reports will be available by March 2017. Researchers provide definition of reports, staff of HD develop the reports.</a:t>
            </a:r>
            <a:r>
              <a:rPr lang="nl-N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72CFF50-5402-4ADD-B88C-045BFB565642}" type="slidenum">
              <a:rPr lang="en-US" smtClean="0">
                <a:solidFill>
                  <a:prstClr val="black"/>
                </a:solidFill>
              </a:rPr>
              <a:pPr>
                <a:defRPr/>
              </a:pPr>
              <a:t>153</a:t>
            </a:fld>
            <a:endParaRPr lang="fr-BE">
              <a:solidFill>
                <a:prstClr val="black"/>
              </a:solidFill>
            </a:endParaRPr>
          </a:p>
        </p:txBody>
      </p:sp>
    </p:spTree>
    <p:extLst>
      <p:ext uri="{BB962C8B-B14F-4D97-AF65-F5344CB8AC3E}">
        <p14:creationId xmlns:p14="http://schemas.microsoft.com/office/powerpoint/2010/main" val="4248745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Steering Committee (MD’s, informaticians, patients) decides on eligibility of projects and supervises activities</a:t>
            </a:r>
          </a:p>
          <a:p>
            <a:r>
              <a:rPr lang="en-US" dirty="0" smtClean="0"/>
              <a:t>Sectoral Committee (Parliament) is requested for authorization for each project</a:t>
            </a:r>
          </a:p>
          <a:p>
            <a:r>
              <a:rPr lang="en-US" dirty="0" smtClean="0"/>
              <a:t>Working Group Architecture provides technical advice</a:t>
            </a:r>
          </a:p>
          <a:p>
            <a:pPr lvl="1"/>
            <a:endParaRPr lang="en-US" dirty="0" smtClean="0"/>
          </a:p>
          <a:p>
            <a:r>
              <a:rPr lang="en-US" dirty="0" smtClean="0"/>
              <a:t>Healthdata.be: </a:t>
            </a:r>
          </a:p>
          <a:p>
            <a:pPr lvl="1"/>
            <a:r>
              <a:rPr lang="en-US" dirty="0" smtClean="0"/>
              <a:t>aligns its activities with the principles and methods adopted by the CIM/IMC Health and published in Action plan eHealth 2013-2018.</a:t>
            </a:r>
          </a:p>
          <a:p>
            <a:pPr lvl="1"/>
            <a:r>
              <a:rPr lang="en-US" dirty="0" smtClean="0"/>
              <a:t>is coordinator of Action point 18 on scientific data collections.</a:t>
            </a:r>
          </a:p>
        </p:txBody>
      </p:sp>
      <p:sp>
        <p:nvSpPr>
          <p:cNvPr id="4" name="Slide Number Placeholder 3"/>
          <p:cNvSpPr>
            <a:spLocks noGrp="1"/>
          </p:cNvSpPr>
          <p:nvPr>
            <p:ph type="sldNum" sz="quarter" idx="10"/>
          </p:nvPr>
        </p:nvSpPr>
        <p:spPr/>
        <p:txBody>
          <a:bodyPr/>
          <a:lstStyle/>
          <a:p>
            <a:pPr>
              <a:defRPr/>
            </a:pPr>
            <a:fld id="{372CFF50-5402-4ADD-B88C-045BFB565642}" type="slidenum">
              <a:rPr lang="en-US" smtClean="0">
                <a:solidFill>
                  <a:prstClr val="black"/>
                </a:solidFill>
              </a:rPr>
              <a:pPr>
                <a:defRPr/>
              </a:pPr>
              <a:t>154</a:t>
            </a:fld>
            <a:endParaRPr lang="fr-BE">
              <a:solidFill>
                <a:prstClr val="black"/>
              </a:solidFill>
            </a:endParaRPr>
          </a:p>
        </p:txBody>
      </p:sp>
    </p:spTree>
    <p:extLst>
      <p:ext uri="{BB962C8B-B14F-4D97-AF65-F5344CB8AC3E}">
        <p14:creationId xmlns:p14="http://schemas.microsoft.com/office/powerpoint/2010/main" val="16116905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Withings</a:t>
            </a:r>
            <a:r>
              <a:rPr lang="en-US" dirty="0"/>
              <a:t>, </a:t>
            </a:r>
            <a:r>
              <a:rPr lang="en-US" dirty="0" err="1"/>
              <a:t>EVApp</a:t>
            </a:r>
            <a:r>
              <a:rPr lang="en-US" dirty="0"/>
              <a:t>, </a:t>
            </a:r>
            <a:r>
              <a:rPr lang="en-US" dirty="0" err="1"/>
              <a:t>Qompium</a:t>
            </a:r>
            <a:r>
              <a:rPr lang="en-US" dirty="0"/>
              <a:t>, </a:t>
            </a:r>
            <a:r>
              <a:rPr lang="en-US" dirty="0" err="1"/>
              <a:t>Scanadu</a:t>
            </a:r>
            <a:r>
              <a:rPr lang="en-US" dirty="0"/>
              <a:t>,</a:t>
            </a:r>
            <a:r>
              <a:rPr lang="en-US" baseline="0" dirty="0"/>
              <a:t> Clinic, </a:t>
            </a:r>
            <a:r>
              <a:rPr lang="en-US" baseline="0" dirty="0" err="1"/>
              <a:t>MySugr</a:t>
            </a:r>
            <a:r>
              <a:rPr lang="en-US" baseline="0" dirty="0"/>
              <a:t>, </a:t>
            </a:r>
            <a:r>
              <a:rPr lang="en-US" baseline="0" dirty="0" err="1"/>
              <a:t>Zembro</a:t>
            </a:r>
            <a:r>
              <a:rPr lang="en-US" baseline="0" dirty="0"/>
              <a:t>, Philips </a:t>
            </a:r>
            <a:r>
              <a:rPr lang="en-US" baseline="0" dirty="0" err="1"/>
              <a:t>Medido</a:t>
            </a:r>
            <a:r>
              <a:rPr lang="en-US" baseline="0" dirty="0"/>
              <a:t>, Mercy Virtual</a:t>
            </a:r>
            <a:endParaRPr lang="en-US" dirty="0"/>
          </a:p>
        </p:txBody>
      </p:sp>
      <p:sp>
        <p:nvSpPr>
          <p:cNvPr id="4" name="Slide Number Placeholder 3"/>
          <p:cNvSpPr>
            <a:spLocks noGrp="1"/>
          </p:cNvSpPr>
          <p:nvPr>
            <p:ph type="sldNum" sz="quarter" idx="10"/>
          </p:nvPr>
        </p:nvSpPr>
        <p:spPr/>
        <p:txBody>
          <a:bodyPr/>
          <a:lstStyle/>
          <a:p>
            <a:pPr marL="0" marR="0" lvl="0" indent="0" algn="ctr" defTabSz="411480" rtl="0" eaLnBrk="1" fontAlgn="auto" latinLnBrk="0" hangingPunct="1">
              <a:lnSpc>
                <a:spcPct val="100000"/>
              </a:lnSpc>
              <a:spcBef>
                <a:spcPts val="0"/>
              </a:spcBef>
              <a:spcAft>
                <a:spcPts val="0"/>
              </a:spcAft>
              <a:buClrTx/>
              <a:buSzTx/>
              <a:buFontTx/>
              <a:buNone/>
              <a:tabLst/>
              <a:defRPr/>
            </a:pPr>
            <a:fld id="{379CA0D8-6577-48B2-BA77-88519BAFBFDA}" type="slidenum">
              <a:rPr kumimoji="0" lang="en-JM" sz="900" b="0" i="0" u="none" strike="noStrike" kern="1200" cap="none" spc="0" normalizeH="0" baseline="0" noProof="0" smtClean="0">
                <a:ln>
                  <a:noFill/>
                </a:ln>
                <a:solidFill>
                  <a:prstClr val="black"/>
                </a:solidFill>
                <a:effectLst/>
                <a:uLnTx/>
                <a:uFillTx/>
                <a:latin typeface="Gill Sans MT" charset="0"/>
              </a:rPr>
              <a:pPr marL="0" marR="0" lvl="0" indent="0" algn="ctr" defTabSz="411480" rtl="0" eaLnBrk="1" fontAlgn="auto" latinLnBrk="0" hangingPunct="1">
                <a:lnSpc>
                  <a:spcPct val="100000"/>
                </a:lnSpc>
                <a:spcBef>
                  <a:spcPts val="0"/>
                </a:spcBef>
                <a:spcAft>
                  <a:spcPts val="0"/>
                </a:spcAft>
                <a:buClrTx/>
                <a:buSzTx/>
                <a:buFontTx/>
                <a:buNone/>
                <a:tabLst/>
                <a:defRPr/>
              </a:pPr>
              <a:t>157</a:t>
            </a:fld>
            <a:endParaRPr kumimoji="0" lang="en-JM" sz="900" b="0" i="0" u="none" strike="noStrike" kern="1200" cap="none" spc="0" normalizeH="0" baseline="0" noProof="0">
              <a:ln>
                <a:noFill/>
              </a:ln>
              <a:solidFill>
                <a:prstClr val="black"/>
              </a:solidFill>
              <a:effectLst/>
              <a:uLnTx/>
              <a:uFillTx/>
              <a:latin typeface="Gill Sans MT" charset="0"/>
            </a:endParaRPr>
          </a:p>
        </p:txBody>
      </p:sp>
    </p:spTree>
    <p:extLst>
      <p:ext uri="{BB962C8B-B14F-4D97-AF65-F5344CB8AC3E}">
        <p14:creationId xmlns:p14="http://schemas.microsoft.com/office/powerpoint/2010/main" val="36503066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BE" dirty="0" smtClean="0"/>
              <a:t>Objectifs 2019</a:t>
            </a:r>
          </a:p>
          <a:p>
            <a:pPr lvl="1"/>
            <a:r>
              <a:rPr lang="fr-BE" dirty="0" smtClean="0"/>
              <a:t>cadre pour les actions m-</a:t>
            </a:r>
            <a:r>
              <a:rPr lang="fr-BE" dirty="0" err="1" smtClean="0"/>
              <a:t>Health</a:t>
            </a:r>
            <a:r>
              <a:rPr lang="fr-BE" dirty="0" smtClean="0"/>
              <a:t> &gt; implémentation efficiente</a:t>
            </a:r>
          </a:p>
          <a:p>
            <a:pPr lvl="1"/>
            <a:r>
              <a:rPr lang="fr-BE" dirty="0" smtClean="0"/>
              <a:t>soutien aux soins qui utilisent des applications m-</a:t>
            </a:r>
            <a:r>
              <a:rPr lang="fr-BE" dirty="0" err="1" smtClean="0"/>
              <a:t>Health</a:t>
            </a:r>
            <a:endParaRPr lang="fr-BE" dirty="0" smtClean="0"/>
          </a:p>
          <a:p>
            <a:pPr lvl="1"/>
            <a:r>
              <a:rPr lang="fr-BE" dirty="0" smtClean="0"/>
              <a:t>intégrer le cadre juridique, financier et organisationnel dans les accords de soins existants et nouveaux</a:t>
            </a:r>
          </a:p>
          <a:p>
            <a:pPr lvl="1"/>
            <a:r>
              <a:rPr lang="fr-BE" dirty="0" smtClean="0"/>
              <a:t>intégration des services </a:t>
            </a:r>
            <a:r>
              <a:rPr lang="fr-BE" dirty="0" err="1" smtClean="0">
                <a:solidFill>
                  <a:srgbClr val="3E6E5A"/>
                </a:solidFill>
              </a:rPr>
              <a:t>eHealth</a:t>
            </a:r>
            <a:r>
              <a:rPr lang="fr-BE" dirty="0" smtClean="0"/>
              <a:t> dans m-</a:t>
            </a:r>
            <a:r>
              <a:rPr lang="fr-BE" dirty="0" err="1" smtClean="0"/>
              <a:t>Health</a:t>
            </a:r>
            <a:endParaRPr lang="fr-BE" dirty="0" smtClean="0"/>
          </a:p>
          <a:p>
            <a:pPr lvl="1"/>
            <a:r>
              <a:rPr lang="fr-BE" dirty="0" smtClean="0"/>
              <a:t>soutenir la qualité et l’accessibilité de m-</a:t>
            </a:r>
            <a:r>
              <a:rPr lang="fr-BE" dirty="0" err="1" smtClean="0"/>
              <a:t>Health</a:t>
            </a:r>
            <a:endParaRPr lang="fr-BE" dirty="0" smtClean="0"/>
          </a:p>
          <a:p>
            <a:pPr lvl="1"/>
            <a:r>
              <a:rPr lang="fr-BE" dirty="0" smtClean="0"/>
              <a:t>fonctionner à partir de use-cases (diabète, cardio-vasculaire…)</a:t>
            </a:r>
          </a:p>
          <a:p>
            <a:endParaRPr lang="fr-BE" dirty="0" smtClean="0"/>
          </a:p>
          <a:p>
            <a:r>
              <a:rPr lang="fr-BE" dirty="0" smtClean="0"/>
              <a:t>Organisation responsable : AFMPS / INAMI</a:t>
            </a:r>
          </a:p>
          <a:p>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AD8B11-4A3B-4CFC-B41F-B059C6AA5AFD}" type="slidenum">
              <a:rPr lang="en-US" smtClean="0"/>
              <a:t>163</a:t>
            </a:fld>
            <a:endParaRPr lang="en-US"/>
          </a:p>
        </p:txBody>
      </p:sp>
    </p:spTree>
    <p:extLst>
      <p:ext uri="{BB962C8B-B14F-4D97-AF65-F5344CB8AC3E}">
        <p14:creationId xmlns:p14="http://schemas.microsoft.com/office/powerpoint/2010/main" val="42108159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AD8B11-4A3B-4CFC-B41F-B059C6AA5AFD}" type="slidenum">
              <a:rPr lang="en-US" smtClean="0"/>
              <a:t>164</a:t>
            </a:fld>
            <a:endParaRPr lang="en-US"/>
          </a:p>
        </p:txBody>
      </p:sp>
    </p:spTree>
    <p:extLst>
      <p:ext uri="{BB962C8B-B14F-4D97-AF65-F5344CB8AC3E}">
        <p14:creationId xmlns:p14="http://schemas.microsoft.com/office/powerpoint/2010/main" val="42108159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AD8B11-4A3B-4CFC-B41F-B059C6AA5AFD}" type="slidenum">
              <a:rPr lang="en-US" smtClean="0"/>
              <a:t>165</a:t>
            </a:fld>
            <a:endParaRPr lang="en-US"/>
          </a:p>
        </p:txBody>
      </p:sp>
    </p:spTree>
    <p:extLst>
      <p:ext uri="{BB962C8B-B14F-4D97-AF65-F5344CB8AC3E}">
        <p14:creationId xmlns:p14="http://schemas.microsoft.com/office/powerpoint/2010/main" val="42108159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9CA0D8-6577-48B2-BA77-88519BAFBFDA}" type="slidenum">
              <a:rPr lang="en-JM" smtClean="0"/>
              <a:pPr/>
              <a:t>166</a:t>
            </a:fld>
            <a:endParaRPr lang="en-JM"/>
          </a:p>
        </p:txBody>
      </p:sp>
    </p:spTree>
    <p:extLst>
      <p:ext uri="{BB962C8B-B14F-4D97-AF65-F5344CB8AC3E}">
        <p14:creationId xmlns:p14="http://schemas.microsoft.com/office/powerpoint/2010/main" val="28877639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AD8B11-4A3B-4CFC-B41F-B059C6AA5AFD}" type="slidenum">
              <a:rPr lang="en-US" smtClean="0"/>
              <a:t>167</a:t>
            </a:fld>
            <a:endParaRPr lang="en-US"/>
          </a:p>
        </p:txBody>
      </p:sp>
    </p:spTree>
    <p:extLst>
      <p:ext uri="{BB962C8B-B14F-4D97-AF65-F5344CB8AC3E}">
        <p14:creationId xmlns:p14="http://schemas.microsoft.com/office/powerpoint/2010/main" val="35150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altLang="en-US" dirty="0" smtClean="0">
                <a:sym typeface="Arial" charset="0"/>
              </a:rPr>
              <a:t>Concevoir, élaborer et gérer une plate-forme de collaboration pour l'échange électronique de données sécurisé ainsi que les services de base y afférents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altLang="en-US" dirty="0" smtClean="0">
                <a:sym typeface="Arial" charset="0"/>
              </a:rPr>
              <a:t>S'accorder sur une répartition des tâches et sur les normes de qualité et contrôler le respect de ces normes de qualité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altLang="en-US" dirty="0" smtClean="0">
                <a:sym typeface="Arial" charset="0"/>
              </a:rPr>
              <a:t>Intervenir comme tierce partie de confiance indépendante (TTP) pour le codage et l'anonymisation de données à caractère personnel relatives à la santé pour certaines instances énumérées dans la loi, à l'appui de la recherche scientifique et de la politique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dirty="0" smtClean="0"/>
              <a:t>Promouvoir et coordonner la réalisation de programmes et de projets </a:t>
            </a:r>
          </a:p>
          <a:p>
            <a:pPr marL="171450" indent="-171450">
              <a:buFont typeface="Arial" panose="020B0604020202020204" pitchFamily="34" charset="0"/>
              <a:buChar char="•"/>
            </a:pPr>
            <a:endParaRPr lang="fr-BE" altLang="en-US" dirty="0" smtClean="0">
              <a:sym typeface="Arial" charset="0"/>
            </a:endParaRPr>
          </a:p>
          <a:p>
            <a:pPr marL="171450" indent="-171450">
              <a:buFont typeface="Arial" panose="020B0604020202020204" pitchFamily="34" charset="0"/>
              <a:buChar char="•"/>
            </a:pPr>
            <a:r>
              <a:rPr lang="fr-BE" altLang="en-US" dirty="0" smtClean="0">
                <a:sym typeface="Arial" charset="0"/>
              </a:rPr>
              <a:t>Gérer et coordonner les aspects TIC de l'échange de données dans le cadre des dossiers de patients électroniques et des prescriptions médicales électroniques</a:t>
            </a:r>
          </a:p>
          <a:p>
            <a:endParaRPr lang="en-US" dirty="0"/>
          </a:p>
        </p:txBody>
      </p:sp>
      <p:sp>
        <p:nvSpPr>
          <p:cNvPr id="4" name="Slide Number Placeholder 3"/>
          <p:cNvSpPr>
            <a:spLocks noGrp="1"/>
          </p:cNvSpPr>
          <p:nvPr>
            <p:ph type="sldNum" sz="quarter" idx="10"/>
          </p:nvPr>
        </p:nvSpPr>
        <p:spPr/>
        <p:txBody>
          <a:bodyPr/>
          <a:lstStyle/>
          <a:p>
            <a:fld id="{08AD8B11-4A3B-4CFC-B41F-B059C6AA5AFD}" type="slidenum">
              <a:rPr lang="en-US" smtClean="0"/>
              <a:t>12</a:t>
            </a:fld>
            <a:endParaRPr lang="en-US"/>
          </a:p>
        </p:txBody>
      </p:sp>
    </p:spTree>
    <p:extLst>
      <p:ext uri="{BB962C8B-B14F-4D97-AF65-F5344CB8AC3E}">
        <p14:creationId xmlns:p14="http://schemas.microsoft.com/office/powerpoint/2010/main" val="14149639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0DF003-9532-45B2-A88B-F94D0FEB7981}" type="slidenum">
              <a:rPr lang="en-US" smtClean="0"/>
              <a:t>174</a:t>
            </a:fld>
            <a:endParaRPr lang="fr-BE"/>
          </a:p>
        </p:txBody>
      </p:sp>
    </p:spTree>
    <p:extLst>
      <p:ext uri="{BB962C8B-B14F-4D97-AF65-F5344CB8AC3E}">
        <p14:creationId xmlns:p14="http://schemas.microsoft.com/office/powerpoint/2010/main" val="28597176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dirty="0" smtClean="0"/>
          </a:p>
        </p:txBody>
      </p:sp>
      <p:sp>
        <p:nvSpPr>
          <p:cNvPr id="4" name="Slide Number Placeholder 3"/>
          <p:cNvSpPr>
            <a:spLocks noGrp="1"/>
          </p:cNvSpPr>
          <p:nvPr>
            <p:ph type="sldNum" sz="quarter" idx="5"/>
          </p:nvPr>
        </p:nvSpPr>
        <p:spPr/>
        <p:txBody>
          <a:bodyPr/>
          <a:lstStyle/>
          <a:p>
            <a:pPr>
              <a:defRPr/>
            </a:pPr>
            <a:fld id="{98E7F907-FA85-46D4-9DCA-46B00D6B799E}" type="slidenum">
              <a:rPr lang="en-GB" smtClean="0"/>
              <a:pPr>
                <a:defRPr/>
              </a:pPr>
              <a:t>175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bcss.fgov.be/" TargetMode="External"/><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bcss.fgov.be/" TargetMode="External"/><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bcss.fgov.be/" TargetMode="External"/><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0A8D0-0C1A-4E18-B9EE-C94840A50CB5}"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588" name="Shape 588"/>
          <p:cNvSpPr>
            <a:spLocks noGrp="1"/>
          </p:cNvSpPr>
          <p:nvPr>
            <p:ph type="title"/>
          </p:nvPr>
        </p:nvSpPr>
        <p:spPr>
          <a:xfrm>
            <a:off x="152402" y="336347"/>
            <a:ext cx="8753475" cy="430887"/>
          </a:xfrm>
          <a:prstGeom prst="rect">
            <a:avLst/>
          </a:prstGeom>
        </p:spPr>
        <p:txBody>
          <a:bodyPr anchor="t"/>
          <a:lstStyle>
            <a:lvl1pPr>
              <a:defRPr>
                <a:solidFill>
                  <a:schemeClr val="accent1">
                    <a:hueOff val="-814857"/>
                    <a:satOff val="-8139"/>
                    <a:lumOff val="-25294"/>
                  </a:schemeClr>
                </a:solidFill>
              </a:defRPr>
            </a:lvl1pPr>
          </a:lstStyle>
          <a:p>
            <a:r>
              <a:t>Title Text</a:t>
            </a:r>
          </a:p>
        </p:txBody>
      </p:sp>
      <p:sp>
        <p:nvSpPr>
          <p:cNvPr id="3" name="Slide Number Placeholder 5"/>
          <p:cNvSpPr>
            <a:spLocks noGrp="1"/>
          </p:cNvSpPr>
          <p:nvPr>
            <p:ph type="sldNum" sz="quarter" idx="10"/>
          </p:nvPr>
        </p:nvSpPr>
        <p:spPr>
          <a:xfrm>
            <a:off x="4140200" y="6515071"/>
            <a:ext cx="863600" cy="246221"/>
          </a:xfrm>
        </p:spPr>
        <p:txBody>
          <a:bodyPr/>
          <a:lstStyle>
            <a:lvl1pPr algn="ctr">
              <a:defRPr sz="500">
                <a:solidFill>
                  <a:schemeClr val="tx1"/>
                </a:solidFill>
              </a:defRPr>
            </a:lvl1pPr>
          </a:lstStyle>
          <a:p>
            <a:pPr>
              <a:defRPr/>
            </a:pPr>
            <a:r>
              <a:rPr lang="en-US"/>
              <a:t>EVdH / IMEC / AP19 All rights reserved</a:t>
            </a:r>
          </a:p>
        </p:txBody>
      </p:sp>
    </p:spTree>
    <p:extLst>
      <p:ext uri="{BB962C8B-B14F-4D97-AF65-F5344CB8AC3E}">
        <p14:creationId xmlns:p14="http://schemas.microsoft.com/office/powerpoint/2010/main" val="3145904988"/>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297704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102061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lstStyle>
            <a:lvl1pPr algn="ctr">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8"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09/06/2018</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Tree>
    <p:extLst>
      <p:ext uri="{BB962C8B-B14F-4D97-AF65-F5344CB8AC3E}">
        <p14:creationId xmlns:p14="http://schemas.microsoft.com/office/powerpoint/2010/main" val="36490275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dirty="0" smtClean="0"/>
              <a:t>Click to edit Master title style</a:t>
            </a:r>
            <a:endParaRPr lang="fr-BE" dirty="0"/>
          </a:p>
        </p:txBody>
      </p:sp>
      <p:sp>
        <p:nvSpPr>
          <p:cNvPr id="3" name="Content Placeholder 2"/>
          <p:cNvSpPr>
            <a:spLocks noGrp="1"/>
          </p:cNvSpPr>
          <p:nvPr>
            <p:ph idx="1"/>
          </p:nvPr>
        </p:nvSpPr>
        <p:spPr>
          <a:xfrm>
            <a:off x="457200" y="1052736"/>
            <a:ext cx="8229600" cy="5256584"/>
          </a:xfrm>
          <a:prstGeom prst="rect">
            <a:avLst/>
          </a:prstGeom>
        </p:spPr>
        <p:txBody>
          <a:bodyPr/>
          <a:lstStyle>
            <a:lvl1pPr>
              <a:defRPr>
                <a:solidFill>
                  <a:schemeClr val="tx1">
                    <a:lumMod val="65000"/>
                    <a:lumOff val="35000"/>
                  </a:schemeClr>
                </a:solidFill>
                <a:latin typeface="+mn-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09/06/2018</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Tree>
    <p:extLst>
      <p:ext uri="{BB962C8B-B14F-4D97-AF65-F5344CB8AC3E}">
        <p14:creationId xmlns:p14="http://schemas.microsoft.com/office/powerpoint/2010/main" val="22082181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fr-B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09/06/2018</a:t>
            </a:r>
            <a:endParaRPr lang="fr-BE" dirty="0"/>
          </a:p>
        </p:txBody>
      </p:sp>
      <p:sp>
        <p:nvSpPr>
          <p:cNvPr id="8"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Tree>
    <p:extLst>
      <p:ext uri="{BB962C8B-B14F-4D97-AF65-F5344CB8AC3E}">
        <p14:creationId xmlns:p14="http://schemas.microsoft.com/office/powerpoint/2010/main" val="36042624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3" name="Content Placeholder 2"/>
          <p:cNvSpPr>
            <a:spLocks noGrp="1"/>
          </p:cNvSpPr>
          <p:nvPr>
            <p:ph sz="half" idx="1"/>
          </p:nvPr>
        </p:nvSpPr>
        <p:spPr>
          <a:xfrm>
            <a:off x="457200" y="980728"/>
            <a:ext cx="4038600" cy="532859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980728"/>
            <a:ext cx="4038600" cy="532859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09/06/2018</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Tree>
    <p:extLst>
      <p:ext uri="{BB962C8B-B14F-4D97-AF65-F5344CB8AC3E}">
        <p14:creationId xmlns:p14="http://schemas.microsoft.com/office/powerpoint/2010/main" val="11100100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lvl1pPr>
              <a:defRPr/>
            </a:lvl1pPr>
          </a:lstStyle>
          <a:p>
            <a:r>
              <a:rPr lang="en-US" smtClean="0"/>
              <a:t>Click to edit Master title style</a:t>
            </a:r>
            <a:endParaRPr lang="fr-BE"/>
          </a:p>
        </p:txBody>
      </p:sp>
      <p:sp>
        <p:nvSpPr>
          <p:cNvPr id="3" name="Text Placeholder 2"/>
          <p:cNvSpPr>
            <a:spLocks noGrp="1"/>
          </p:cNvSpPr>
          <p:nvPr>
            <p:ph type="body" idx="1"/>
          </p:nvPr>
        </p:nvSpPr>
        <p:spPr>
          <a:xfrm>
            <a:off x="457200" y="95793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46908"/>
            <a:ext cx="4040188" cy="46624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5" name="Text Placeholder 4"/>
          <p:cNvSpPr>
            <a:spLocks noGrp="1"/>
          </p:cNvSpPr>
          <p:nvPr>
            <p:ph type="body" sz="quarter" idx="3"/>
          </p:nvPr>
        </p:nvSpPr>
        <p:spPr>
          <a:xfrm>
            <a:off x="4645024" y="95793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46908"/>
            <a:ext cx="4041775" cy="46624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10"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09/06/2018</a:t>
            </a:r>
            <a:endParaRPr lang="fr-BE" dirty="0"/>
          </a:p>
        </p:txBody>
      </p:sp>
      <p:sp>
        <p:nvSpPr>
          <p:cNvPr id="11" name="Slide Number Placeholder 5"/>
          <p:cNvSpPr>
            <a:spLocks noGrp="1"/>
          </p:cNvSpPr>
          <p:nvPr>
            <p:ph type="sldNum" sz="quarter" idx="11"/>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Tree>
    <p:extLst>
      <p:ext uri="{BB962C8B-B14F-4D97-AF65-F5344CB8AC3E}">
        <p14:creationId xmlns:p14="http://schemas.microsoft.com/office/powerpoint/2010/main" val="37720721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a:prstGeom prst="rect">
            <a:avLst/>
          </a:prstGeom>
        </p:spPr>
        <p:txBody>
          <a:bodyPr/>
          <a:lstStyle/>
          <a:p>
            <a:r>
              <a:rPr lang="en-US" smtClean="0"/>
              <a:t>Click to edit Master title style</a:t>
            </a:r>
            <a:endParaRPr lang="fr-BE"/>
          </a:p>
        </p:txBody>
      </p:sp>
      <p:sp>
        <p:nvSpPr>
          <p:cNvPr id="6"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09/06/2018</a:t>
            </a:r>
            <a:endParaRPr lang="fr-BE" dirty="0"/>
          </a:p>
        </p:txBody>
      </p:sp>
      <p:sp>
        <p:nvSpPr>
          <p:cNvPr id="7"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Tree>
    <p:extLst>
      <p:ext uri="{BB962C8B-B14F-4D97-AF65-F5344CB8AC3E}">
        <p14:creationId xmlns:p14="http://schemas.microsoft.com/office/powerpoint/2010/main" val="13064335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09/06/2018</a:t>
            </a:r>
            <a:endParaRPr lang="fr-BE" dirty="0"/>
          </a:p>
        </p:txBody>
      </p:sp>
      <p:sp>
        <p:nvSpPr>
          <p:cNvPr id="6"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Tree>
    <p:extLst>
      <p:ext uri="{BB962C8B-B14F-4D97-AF65-F5344CB8AC3E}">
        <p14:creationId xmlns:p14="http://schemas.microsoft.com/office/powerpoint/2010/main" val="98171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7624" y="0"/>
            <a:ext cx="2277889" cy="908720"/>
          </a:xfrm>
          <a:prstGeom prst="rect">
            <a:avLst/>
          </a:prstGeom>
        </p:spPr>
        <p:txBody>
          <a:bodyPr anchor="b"/>
          <a:lstStyle>
            <a:lvl1pPr algn="r">
              <a:defRPr sz="2000" b="1"/>
            </a:lvl1pPr>
          </a:lstStyle>
          <a:p>
            <a:r>
              <a:rPr lang="en-US" dirty="0" smtClean="0"/>
              <a:t>Click to edit Master title style</a:t>
            </a:r>
            <a:endParaRPr lang="fr-BE" dirty="0"/>
          </a:p>
        </p:txBody>
      </p:sp>
      <p:sp>
        <p:nvSpPr>
          <p:cNvPr id="3" name="Content Placeholder 2"/>
          <p:cNvSpPr>
            <a:spLocks noGrp="1"/>
          </p:cNvSpPr>
          <p:nvPr>
            <p:ph idx="1"/>
          </p:nvPr>
        </p:nvSpPr>
        <p:spPr>
          <a:xfrm>
            <a:off x="3575050" y="116632"/>
            <a:ext cx="5111750" cy="6009531"/>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09/06/2018</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Tree>
    <p:extLst>
      <p:ext uri="{BB962C8B-B14F-4D97-AF65-F5344CB8AC3E}">
        <p14:creationId xmlns:p14="http://schemas.microsoft.com/office/powerpoint/2010/main" val="29952957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fr-BE"/>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09/06/2018</a:t>
            </a:r>
            <a:endParaRPr lang="fr-BE" dirty="0"/>
          </a:p>
        </p:txBody>
      </p:sp>
      <p:sp>
        <p:nvSpPr>
          <p:cNvPr id="9"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Tree>
    <p:extLst>
      <p:ext uri="{BB962C8B-B14F-4D97-AF65-F5344CB8AC3E}">
        <p14:creationId xmlns:p14="http://schemas.microsoft.com/office/powerpoint/2010/main" val="30171215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BE" dirty="0"/>
          </a:p>
        </p:txBody>
      </p:sp>
      <p:sp>
        <p:nvSpPr>
          <p:cNvPr id="3" name="Date Placeholder 2"/>
          <p:cNvSpPr>
            <a:spLocks noGrp="1"/>
          </p:cNvSpPr>
          <p:nvPr>
            <p:ph type="dt" sz="half" idx="10"/>
          </p:nvPr>
        </p:nvSpPr>
        <p:spPr/>
        <p:txBody>
          <a:bodyPr/>
          <a:lstStyle/>
          <a:p>
            <a:r>
              <a:rPr lang="fr-FR" smtClean="0"/>
              <a:t>09/06/2018</a:t>
            </a:r>
            <a:endParaRPr lang="nl-BE" dirty="0"/>
          </a:p>
        </p:txBody>
      </p:sp>
      <p:sp>
        <p:nvSpPr>
          <p:cNvPr id="4" name="Footer Placeholder 3"/>
          <p:cNvSpPr>
            <a:spLocks noGrp="1"/>
          </p:cNvSpPr>
          <p:nvPr>
            <p:ph type="ftr" sz="quarter" idx="11"/>
          </p:nvPr>
        </p:nvSpPr>
        <p:spPr/>
        <p:txBody>
          <a:bodyPr/>
          <a:lstStyle/>
          <a:p>
            <a:endParaRPr lang="nl-BE" dirty="0"/>
          </a:p>
        </p:txBody>
      </p:sp>
      <p:sp>
        <p:nvSpPr>
          <p:cNvPr id="5" name="Slide Number Placeholder 4"/>
          <p:cNvSpPr>
            <a:spLocks noGrp="1"/>
          </p:cNvSpPr>
          <p:nvPr>
            <p:ph type="sldNum" sz="quarter" idx="12"/>
          </p:nvPr>
        </p:nvSpPr>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395536" y="1052736"/>
            <a:ext cx="8748464"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1907308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520" y="1340768"/>
            <a:ext cx="5400600" cy="1143000"/>
          </a:xfrm>
          <a:prstGeom prst="rect">
            <a:avLst/>
          </a:prstGeom>
        </p:spPr>
        <p:txBody>
          <a:bodyPr/>
          <a:lstStyle>
            <a:lvl1pPr algn="l">
              <a:defRPr sz="2800" b="1">
                <a:latin typeface="Arial" pitchFamily="34" charset="0"/>
                <a:cs typeface="Arial" pitchFamily="34" charset="0"/>
              </a:defRPr>
            </a:lvl1pPr>
          </a:lstStyle>
          <a:p>
            <a:r>
              <a:rPr lang="en-US" dirty="0" smtClean="0"/>
              <a:t>Click to edit Master title style</a:t>
            </a:r>
            <a:endParaRPr lang="en-GB" dirty="0"/>
          </a:p>
        </p:txBody>
      </p:sp>
      <p:sp>
        <p:nvSpPr>
          <p:cNvPr id="4" name="Date Placeholder 2"/>
          <p:cNvSpPr>
            <a:spLocks noGrp="1"/>
          </p:cNvSpPr>
          <p:nvPr>
            <p:ph type="dt" sz="half" idx="10"/>
          </p:nvPr>
        </p:nvSpPr>
        <p:spPr>
          <a:xfrm>
            <a:off x="6875463" y="6356350"/>
            <a:ext cx="2133600" cy="365125"/>
          </a:xfrm>
        </p:spPr>
        <p:txBody>
          <a:bodyPr/>
          <a:lstStyle>
            <a:lvl1pPr algn="r">
              <a:defRPr>
                <a:solidFill>
                  <a:schemeClr val="bg1"/>
                </a:solidFill>
                <a:latin typeface="Arial" pitchFamily="34" charset="0"/>
                <a:cs typeface="Arial" pitchFamily="34" charset="0"/>
              </a:defRPr>
            </a:lvl1pPr>
          </a:lstStyle>
          <a:p>
            <a:pPr>
              <a:defRPr/>
            </a:pPr>
            <a:r>
              <a:rPr lang="en-US" smtClean="0"/>
              <a:t>23/01/2017</a:t>
            </a:r>
            <a:endParaRPr lang="en-GB" dirty="0"/>
          </a:p>
        </p:txBody>
      </p:sp>
    </p:spTree>
    <p:extLst>
      <p:ext uri="{BB962C8B-B14F-4D97-AF65-F5344CB8AC3E}">
        <p14:creationId xmlns:p14="http://schemas.microsoft.com/office/powerpoint/2010/main" val="8300927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a:xfrm>
            <a:off x="6330950" y="5983288"/>
            <a:ext cx="2133600" cy="365125"/>
          </a:xfrm>
        </p:spPr>
        <p:txBody>
          <a:bodyPr/>
          <a:lstStyle>
            <a:lvl1pPr>
              <a:defRPr>
                <a:solidFill>
                  <a:schemeClr val="tx1"/>
                </a:solidFill>
              </a:defRPr>
            </a:lvl1pPr>
          </a:lstStyle>
          <a:p>
            <a:pPr>
              <a:defRPr/>
            </a:pPr>
            <a:fld id="{674BB2CA-7593-448C-B6DD-1D5543EADEE1}" type="slidenum">
              <a:rPr lang="en-GB"/>
              <a:pPr>
                <a:defRPr/>
              </a:pPr>
              <a:t>‹#›</a:t>
            </a:fld>
            <a:endParaRPr lang="en-GB"/>
          </a:p>
        </p:txBody>
      </p:sp>
    </p:spTree>
    <p:extLst>
      <p:ext uri="{BB962C8B-B14F-4D97-AF65-F5344CB8AC3E}">
        <p14:creationId xmlns:p14="http://schemas.microsoft.com/office/powerpoint/2010/main" val="3246922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0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155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720080"/>
          </a:xfrm>
          <a:prstGeom prst="rect">
            <a:avLst/>
          </a:prstGeom>
        </p:spPr>
        <p:txBody>
          <a:bodyPr/>
          <a:lstStyle>
            <a:lvl1pPr algn="l">
              <a:defRPr sz="2400" b="1">
                <a:solidFill>
                  <a:schemeClr val="tx1">
                    <a:lumMod val="50000"/>
                    <a:lumOff val="50000"/>
                  </a:schemeClr>
                </a:solidFill>
                <a:latin typeface="Arial" pitchFamily="34" charset="0"/>
                <a:cs typeface="Arial" pitchFamily="34" charset="0"/>
              </a:defRPr>
            </a:lvl1pPr>
          </a:lstStyle>
          <a:p>
            <a:r>
              <a:rPr lang="en-US" dirty="0" smtClean="0"/>
              <a:t>Click to edit Master title style</a:t>
            </a:r>
            <a:endParaRPr lang="en-GB" dirty="0"/>
          </a:p>
        </p:txBody>
      </p:sp>
      <p:sp>
        <p:nvSpPr>
          <p:cNvPr id="9" name="Text Placeholder 8"/>
          <p:cNvSpPr>
            <a:spLocks noGrp="1"/>
          </p:cNvSpPr>
          <p:nvPr>
            <p:ph type="body" sz="quarter" idx="14"/>
          </p:nvPr>
        </p:nvSpPr>
        <p:spPr>
          <a:xfrm>
            <a:off x="683569" y="2060848"/>
            <a:ext cx="7776864" cy="3816424"/>
          </a:xfrm>
          <a:prstGeom prst="rect">
            <a:avLst/>
          </a:prstGeom>
        </p:spPr>
        <p:txBody>
          <a:bodyPr/>
          <a:lstStyle>
            <a:lvl1pPr marL="0" marR="0" indent="0" algn="l" defTabSz="685800" rtl="0" eaLnBrk="1" fontAlgn="auto" latinLnBrk="0" hangingPunct="1">
              <a:lnSpc>
                <a:spcPct val="100000"/>
              </a:lnSpc>
              <a:spcBef>
                <a:spcPct val="20000"/>
              </a:spcBef>
              <a:spcAft>
                <a:spcPts val="0"/>
              </a:spcAft>
              <a:buClrTx/>
              <a:buSzTx/>
              <a:buFont typeface="Arial" pitchFamily="34" charset="0"/>
              <a:buChar char="•"/>
              <a:tabLst/>
              <a:defRPr sz="1350">
                <a:solidFill>
                  <a:schemeClr val="tx1">
                    <a:lumMod val="95000"/>
                    <a:lumOff val="5000"/>
                  </a:schemeClr>
                </a:solidFill>
                <a:latin typeface="Arial" pitchFamily="34" charset="0"/>
                <a:cs typeface="Arial" pitchFamily="34" charset="0"/>
              </a:defRPr>
            </a:lvl1pPr>
            <a:lvl2pPr>
              <a:defRPr sz="1350">
                <a:solidFill>
                  <a:schemeClr val="tx1">
                    <a:lumMod val="95000"/>
                    <a:lumOff val="5000"/>
                  </a:schemeClr>
                </a:solidFill>
                <a:latin typeface="Arial" pitchFamily="34" charset="0"/>
                <a:cs typeface="Arial" pitchFamily="34" charset="0"/>
              </a:defRPr>
            </a:lvl2pPr>
            <a:lvl3pPr>
              <a:defRPr sz="1350">
                <a:solidFill>
                  <a:schemeClr val="tx1">
                    <a:lumMod val="95000"/>
                    <a:lumOff val="5000"/>
                  </a:schemeClr>
                </a:solidFill>
                <a:latin typeface="Arial" pitchFamily="34" charset="0"/>
                <a:cs typeface="Arial" pitchFamily="34" charset="0"/>
              </a:defRPr>
            </a:lvl3pPr>
            <a:lvl4pPr>
              <a:defRPr sz="1350">
                <a:solidFill>
                  <a:schemeClr val="tx1">
                    <a:lumMod val="95000"/>
                    <a:lumOff val="5000"/>
                  </a:schemeClr>
                </a:solidFill>
                <a:latin typeface="Arial" pitchFamily="34" charset="0"/>
                <a:cs typeface="Arial" pitchFamily="34" charset="0"/>
              </a:defRPr>
            </a:lvl4pPr>
            <a:lvl5pPr>
              <a:defRPr sz="1350">
                <a:solidFill>
                  <a:schemeClr val="tx1">
                    <a:lumMod val="95000"/>
                    <a:lumOff val="5000"/>
                  </a:schemeClr>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Content Placeholder 14"/>
          <p:cNvSpPr>
            <a:spLocks noGrp="1"/>
          </p:cNvSpPr>
          <p:nvPr>
            <p:ph sz="quarter" idx="15"/>
          </p:nvPr>
        </p:nvSpPr>
        <p:spPr>
          <a:xfrm>
            <a:off x="684214" y="1484315"/>
            <a:ext cx="7775575" cy="504825"/>
          </a:xfrm>
          <a:prstGeom prst="rect">
            <a:avLst/>
          </a:prstGeom>
        </p:spPr>
        <p:txBody>
          <a:bodyPr/>
          <a:lstStyle>
            <a:lvl1pPr marL="0" indent="0">
              <a:buFontTx/>
              <a:buNone/>
              <a:defRPr sz="1800" b="1">
                <a:latin typeface="Arial" pitchFamily="34" charset="0"/>
                <a:cs typeface="Arial" pitchFamily="34" charset="0"/>
              </a:defRPr>
            </a:lvl1pPr>
            <a:lvl2pPr marL="342900" indent="0">
              <a:buFontTx/>
              <a:buNone/>
              <a:defRPr sz="2100" b="1">
                <a:latin typeface="Arial" pitchFamily="34" charset="0"/>
                <a:cs typeface="Arial" pitchFamily="34" charset="0"/>
              </a:defRPr>
            </a:lvl2pPr>
            <a:lvl3pPr marL="685800" indent="0">
              <a:buFontTx/>
              <a:buNone/>
              <a:defRPr sz="2100" b="1">
                <a:latin typeface="Arial" pitchFamily="34" charset="0"/>
                <a:cs typeface="Arial" pitchFamily="34" charset="0"/>
              </a:defRPr>
            </a:lvl3pPr>
            <a:lvl4pPr marL="1028700" indent="0">
              <a:buFontTx/>
              <a:buNone/>
              <a:defRPr sz="2100" b="1">
                <a:latin typeface="Arial" pitchFamily="34" charset="0"/>
                <a:cs typeface="Arial" pitchFamily="34" charset="0"/>
              </a:defRPr>
            </a:lvl4pPr>
            <a:lvl5pPr marL="1371600" indent="0">
              <a:buFontTx/>
              <a:buNone/>
              <a:defRPr sz="2100" b="1">
                <a:latin typeface="Arial" pitchFamily="34" charset="0"/>
                <a:cs typeface="Arial"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7944853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765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lgn="ctr">
              <a:defRPr/>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a:xfrm>
            <a:off x="6911975" y="6453188"/>
            <a:ext cx="2133600" cy="293687"/>
          </a:xfrm>
          <a:prstGeom prst="rect">
            <a:avLst/>
          </a:prstGeom>
        </p:spPr>
        <p:txBody>
          <a:bodyP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614083B0-9B61-4D4E-A38D-3CA25C19D5D5}" type="datetime1">
              <a:rPr lang="en-US"/>
              <a:pPr>
                <a:defRPr/>
              </a:pPr>
              <a:t>11/16/2018</a:t>
            </a:fld>
            <a:endParaRPr lang="en-GB"/>
          </a:p>
        </p:txBody>
      </p:sp>
    </p:spTree>
    <p:extLst>
      <p:ext uri="{BB962C8B-B14F-4D97-AF65-F5344CB8AC3E}">
        <p14:creationId xmlns:p14="http://schemas.microsoft.com/office/powerpoint/2010/main" val="556153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rtlCol="0">
            <a:normAutofit/>
          </a:bodyPr>
          <a:lstStyle>
            <a:lvl1pPr algn="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412776"/>
            <a:ext cx="8229600" cy="4896544"/>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931EE330-D610-4251-A1E1-048956BEDFEA}" type="slidenum">
              <a:rPr lang="en-GB"/>
              <a:pPr>
                <a:defRPr/>
              </a:pPr>
              <a:t>‹#›</a:t>
            </a:fld>
            <a:endParaRPr lang="en-GB" dirty="0"/>
          </a:p>
        </p:txBody>
      </p:sp>
    </p:spTree>
    <p:extLst>
      <p:ext uri="{BB962C8B-B14F-4D97-AF65-F5344CB8AC3E}">
        <p14:creationId xmlns:p14="http://schemas.microsoft.com/office/powerpoint/2010/main" val="1903083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5" name="TextBox 12"/>
          <p:cNvSpPr txBox="1">
            <a:spLocks noChangeArrowheads="1"/>
          </p:cNvSpPr>
          <p:nvPr/>
        </p:nvSpPr>
        <p:spPr bwMode="auto">
          <a:xfrm>
            <a:off x="4789488" y="3429000"/>
            <a:ext cx="3887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mtClean="0">
                <a:solidFill>
                  <a:srgbClr val="7F7F7F"/>
                </a:solidFill>
                <a:sym typeface="Arial" charset="0"/>
              </a:rPr>
              <a:t>Kruispuntbank van de Sociale Zekerheid</a:t>
            </a:r>
          </a:p>
          <a:p>
            <a:pPr fontAlgn="base">
              <a:spcBef>
                <a:spcPct val="0"/>
              </a:spcBef>
              <a:spcAft>
                <a:spcPct val="0"/>
              </a:spcAft>
              <a:buSzPct val="100000"/>
              <a:defRPr/>
            </a:pPr>
            <a:r>
              <a:rPr lang="en-US" smtClean="0">
                <a:solidFill>
                  <a:srgbClr val="7F7F7F"/>
                </a:solidFill>
                <a:sym typeface="Arial" charset="0"/>
              </a:rPr>
              <a:t>http://www.ksz.fgov.be</a:t>
            </a:r>
          </a:p>
          <a:p>
            <a:pPr fontAlgn="base">
              <a:spcBef>
                <a:spcPct val="0"/>
              </a:spcBef>
              <a:spcAft>
                <a:spcPct val="0"/>
              </a:spcAft>
              <a:buSzPct val="100000"/>
              <a:defRPr/>
            </a:pPr>
            <a:endParaRPr lang="fr-BE" smtClean="0">
              <a:solidFill>
                <a:srgbClr val="7F7F7F"/>
              </a:solidFill>
              <a:sym typeface="Arial" charset="0"/>
            </a:endParaRPr>
          </a:p>
          <a:p>
            <a:pPr fontAlgn="base">
              <a:spcBef>
                <a:spcPct val="0"/>
              </a:spcBef>
              <a:spcAft>
                <a:spcPct val="0"/>
              </a:spcAft>
              <a:buSzPct val="100000"/>
              <a:defRPr/>
            </a:pPr>
            <a:r>
              <a:rPr lang="fr-BE" smtClean="0">
                <a:solidFill>
                  <a:srgbClr val="7F7F7F"/>
                </a:solidFill>
                <a:sym typeface="Arial" charset="0"/>
              </a:rPr>
              <a:t>eHealth-platform https://www.ehealth.fgov.be</a:t>
            </a:r>
            <a:endParaRPr lang="en-US" smtClean="0">
              <a:solidFill>
                <a:srgbClr val="7F7F7F"/>
              </a:solidFill>
              <a:sym typeface="Arial" charset="0"/>
            </a:endParaRPr>
          </a:p>
        </p:txBody>
      </p:sp>
      <p:sp>
        <p:nvSpPr>
          <p:cNvPr id="6" name="Title 1"/>
          <p:cNvSpPr txBox="1">
            <a:spLocks/>
          </p:cNvSpPr>
          <p:nvPr/>
        </p:nvSpPr>
        <p:spPr>
          <a:xfrm>
            <a:off x="468313" y="1412875"/>
            <a:ext cx="3598862" cy="5329238"/>
          </a:xfrm>
          <a:prstGeom prst="rect">
            <a:avLst/>
          </a:prstGeom>
          <a:solidFill>
            <a:srgbClr val="0080BB"/>
          </a:solidFill>
        </p:spPr>
        <p:txBody>
          <a:bodyPr anchor="ctr">
            <a:norm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z="3600" smtClean="0">
                <a:solidFill>
                  <a:srgbClr val="FFFFFF"/>
                </a:solidFill>
              </a:rPr>
              <a:t>BEDANKT!</a:t>
            </a:r>
            <a:br>
              <a:rPr lang="en-US" sz="3600" smtClean="0">
                <a:solidFill>
                  <a:srgbClr val="FFFFFF"/>
                </a:solidFill>
              </a:rPr>
            </a:br>
            <a:r>
              <a:rPr lang="en-US" sz="3600" smtClean="0">
                <a:solidFill>
                  <a:srgbClr val="FFFFFF"/>
                </a:solidFill>
              </a:rPr>
              <a:t>VRAGEN?</a:t>
            </a:r>
          </a:p>
        </p:txBody>
      </p:sp>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13" y="188913"/>
            <a:ext cx="1220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GB" dirty="0"/>
          </a:p>
        </p:txBody>
      </p:sp>
      <p:sp>
        <p:nvSpPr>
          <p:cNvPr id="8" name="Slide Number Placeholder 5"/>
          <p:cNvSpPr>
            <a:spLocks noGrp="1"/>
          </p:cNvSpPr>
          <p:nvPr>
            <p:ph type="sldNum" sz="quarter" idx="10"/>
          </p:nvPr>
        </p:nvSpPr>
        <p:spPr/>
        <p:txBody>
          <a:bodyPr/>
          <a:lstStyle>
            <a:lvl1pPr>
              <a:defRPr/>
            </a:lvl1pPr>
          </a:lstStyle>
          <a:p>
            <a:pPr>
              <a:defRPr/>
            </a:pPr>
            <a:fld id="{FBC54E7D-6CD4-4167-9D61-1FC5698A0A26}" type="slidenum">
              <a:rPr lang="en-GB"/>
              <a:pPr>
                <a:defRPr/>
              </a:pPr>
              <a:t>‹#›</a:t>
            </a:fld>
            <a:endParaRPr lang="en-GB"/>
          </a:p>
        </p:txBody>
      </p:sp>
    </p:spTree>
    <p:extLst>
      <p:ext uri="{BB962C8B-B14F-4D97-AF65-F5344CB8AC3E}">
        <p14:creationId xmlns:p14="http://schemas.microsoft.com/office/powerpoint/2010/main" val="1124698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3C07669-4E7C-462A-908C-C202F9E1F0C9}" type="slidenum">
              <a:rPr lang="en-GB"/>
              <a:pPr>
                <a:defRPr/>
              </a:pPr>
              <a:t>‹#›</a:t>
            </a:fld>
            <a:endParaRPr lang="en-GB" dirty="0"/>
          </a:p>
        </p:txBody>
      </p:sp>
    </p:spTree>
    <p:extLst>
      <p:ext uri="{BB962C8B-B14F-4D97-AF65-F5344CB8AC3E}">
        <p14:creationId xmlns:p14="http://schemas.microsoft.com/office/powerpoint/2010/main" val="3618704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9DB85098-AC79-4D17-AD6C-5ADB471278E8}" type="slidenum">
              <a:rPr lang="en-GB"/>
              <a:pPr>
                <a:defRPr/>
              </a:pPr>
              <a:t>‹#›</a:t>
            </a:fld>
            <a:endParaRPr lang="en-GB" dirty="0"/>
          </a:p>
        </p:txBody>
      </p:sp>
    </p:spTree>
    <p:extLst>
      <p:ext uri="{BB962C8B-B14F-4D97-AF65-F5344CB8AC3E}">
        <p14:creationId xmlns:p14="http://schemas.microsoft.com/office/powerpoint/2010/main" val="1527617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12875"/>
            <a:ext cx="8229600" cy="471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9CFBFC6B-0CFA-4CA3-B355-678B226A7764}" type="slidenum">
              <a:rPr lang="en-GB"/>
              <a:pPr>
                <a:defRPr/>
              </a:pPr>
              <a:t>‹#›</a:t>
            </a:fld>
            <a:endParaRPr lang="en-GB" dirty="0"/>
          </a:p>
        </p:txBody>
      </p:sp>
    </p:spTree>
    <p:extLst>
      <p:ext uri="{BB962C8B-B14F-4D97-AF65-F5344CB8AC3E}">
        <p14:creationId xmlns:p14="http://schemas.microsoft.com/office/powerpoint/2010/main" val="3584996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40F64FC3-E10C-4B47-892A-5CB4AF2CF1F4}" type="slidenum">
              <a:rPr lang="en-GB"/>
              <a:pPr>
                <a:defRPr/>
              </a:pPr>
              <a:t>‹#›</a:t>
            </a:fld>
            <a:endParaRPr lang="en-GB" dirty="0"/>
          </a:p>
        </p:txBody>
      </p:sp>
    </p:spTree>
    <p:extLst>
      <p:ext uri="{BB962C8B-B14F-4D97-AF65-F5344CB8AC3E}">
        <p14:creationId xmlns:p14="http://schemas.microsoft.com/office/powerpoint/2010/main" val="3114022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765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lgn="ctr">
              <a:defRPr/>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a:xfrm>
            <a:off x="6911975" y="6453188"/>
            <a:ext cx="2133600" cy="293687"/>
          </a:xfrm>
          <a:prstGeom prst="rect">
            <a:avLst/>
          </a:prstGeom>
        </p:spPr>
        <p:txBody>
          <a:bodyPr/>
          <a:lstStyle>
            <a:lvl1pPr algn="r" eaLnBrk="1" fontAlgn="auto" hangingPunct="1">
              <a:spcBef>
                <a:spcPts val="0"/>
              </a:spcBef>
              <a:spcAft>
                <a:spcPts val="0"/>
              </a:spcAft>
              <a:defRPr sz="1000">
                <a:solidFill>
                  <a:schemeClr val="bg1">
                    <a:lumMod val="50000"/>
                  </a:schemeClr>
                </a:solidFill>
                <a:latin typeface="+mn-lt"/>
                <a:cs typeface="+mn-cs"/>
              </a:defRPr>
            </a:lvl1pPr>
          </a:lstStyle>
          <a:p>
            <a:pPr>
              <a:defRPr/>
            </a:pPr>
            <a:fld id="{8F38B1CD-A0FD-4086-86B6-66FEF15BD866}" type="datetime1">
              <a:rPr lang="en-US">
                <a:solidFill>
                  <a:prstClr val="white">
                    <a:lumMod val="50000"/>
                  </a:prstClr>
                </a:solidFill>
              </a:rPr>
              <a:pPr>
                <a:defRPr/>
              </a:pPr>
              <a:t>11/16/2018</a:t>
            </a:fld>
            <a:endParaRPr lang="en-GB">
              <a:solidFill>
                <a:prstClr val="white">
                  <a:lumMod val="50000"/>
                </a:prstClr>
              </a:solidFill>
            </a:endParaRPr>
          </a:p>
        </p:txBody>
      </p:sp>
    </p:spTree>
    <p:extLst>
      <p:ext uri="{BB962C8B-B14F-4D97-AF65-F5344CB8AC3E}">
        <p14:creationId xmlns:p14="http://schemas.microsoft.com/office/powerpoint/2010/main" val="4064510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rtlCol="0">
            <a:normAutofit/>
          </a:bodyPr>
          <a:lstStyle>
            <a:lvl1pPr algn="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412776"/>
            <a:ext cx="8229600" cy="4896544"/>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649BC461-639E-4091-9DAC-351C43356D7D}"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671713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5" name="TextBox 12"/>
          <p:cNvSpPr txBox="1">
            <a:spLocks noChangeArrowheads="1"/>
          </p:cNvSpPr>
          <p:nvPr/>
        </p:nvSpPr>
        <p:spPr bwMode="auto">
          <a:xfrm>
            <a:off x="4789488" y="3429000"/>
            <a:ext cx="3887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mtClean="0">
                <a:solidFill>
                  <a:srgbClr val="7F7F7F"/>
                </a:solidFill>
                <a:sym typeface="Arial" charset="0"/>
              </a:rPr>
              <a:t>Kruispuntbank van de Sociale Zekerheid</a:t>
            </a:r>
          </a:p>
          <a:p>
            <a:pPr fontAlgn="base">
              <a:spcBef>
                <a:spcPct val="0"/>
              </a:spcBef>
              <a:spcAft>
                <a:spcPct val="0"/>
              </a:spcAft>
              <a:buSzPct val="100000"/>
              <a:defRPr/>
            </a:pPr>
            <a:r>
              <a:rPr lang="en-US" smtClean="0">
                <a:solidFill>
                  <a:srgbClr val="7F7F7F"/>
                </a:solidFill>
                <a:sym typeface="Arial" charset="0"/>
              </a:rPr>
              <a:t>http://www.ksz.fgov.be</a:t>
            </a:r>
          </a:p>
          <a:p>
            <a:pPr fontAlgn="base">
              <a:spcBef>
                <a:spcPct val="0"/>
              </a:spcBef>
              <a:spcAft>
                <a:spcPct val="0"/>
              </a:spcAft>
              <a:buSzPct val="100000"/>
              <a:defRPr/>
            </a:pPr>
            <a:endParaRPr lang="fr-BE" smtClean="0">
              <a:solidFill>
                <a:srgbClr val="7F7F7F"/>
              </a:solidFill>
              <a:sym typeface="Arial" charset="0"/>
            </a:endParaRPr>
          </a:p>
          <a:p>
            <a:pPr fontAlgn="base">
              <a:spcBef>
                <a:spcPct val="0"/>
              </a:spcBef>
              <a:spcAft>
                <a:spcPct val="0"/>
              </a:spcAft>
              <a:buSzPct val="100000"/>
              <a:defRPr/>
            </a:pPr>
            <a:r>
              <a:rPr lang="fr-BE" smtClean="0">
                <a:solidFill>
                  <a:srgbClr val="7F7F7F"/>
                </a:solidFill>
                <a:sym typeface="Arial" charset="0"/>
              </a:rPr>
              <a:t>eHealth-platform https://www.ehealth.fgov.be</a:t>
            </a:r>
            <a:endParaRPr lang="en-US" smtClean="0">
              <a:solidFill>
                <a:srgbClr val="7F7F7F"/>
              </a:solidFill>
              <a:sym typeface="Arial" charset="0"/>
            </a:endParaRPr>
          </a:p>
        </p:txBody>
      </p:sp>
      <p:sp>
        <p:nvSpPr>
          <p:cNvPr id="6" name="Title 1"/>
          <p:cNvSpPr txBox="1">
            <a:spLocks/>
          </p:cNvSpPr>
          <p:nvPr/>
        </p:nvSpPr>
        <p:spPr>
          <a:xfrm>
            <a:off x="468313" y="1412875"/>
            <a:ext cx="3598862" cy="5329238"/>
          </a:xfrm>
          <a:prstGeom prst="rect">
            <a:avLst/>
          </a:prstGeom>
          <a:solidFill>
            <a:srgbClr val="0080BB"/>
          </a:solidFill>
        </p:spPr>
        <p:txBody>
          <a:bodyPr anchor="ctr">
            <a:norm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z="3600" smtClean="0">
                <a:solidFill>
                  <a:srgbClr val="FFFFFF"/>
                </a:solidFill>
              </a:rPr>
              <a:t>BEDANKT!</a:t>
            </a:r>
            <a:br>
              <a:rPr lang="en-US" sz="3600" smtClean="0">
                <a:solidFill>
                  <a:srgbClr val="FFFFFF"/>
                </a:solidFill>
              </a:rPr>
            </a:br>
            <a:r>
              <a:rPr lang="en-US" sz="3600" smtClean="0">
                <a:solidFill>
                  <a:srgbClr val="FFFFFF"/>
                </a:solidFill>
              </a:rPr>
              <a:t>VRAGEN?</a:t>
            </a:r>
          </a:p>
        </p:txBody>
      </p:sp>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13" y="188913"/>
            <a:ext cx="1220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GB" dirty="0"/>
          </a:p>
        </p:txBody>
      </p:sp>
      <p:sp>
        <p:nvSpPr>
          <p:cNvPr id="8" name="Slide Number Placeholder 5"/>
          <p:cNvSpPr>
            <a:spLocks noGrp="1"/>
          </p:cNvSpPr>
          <p:nvPr>
            <p:ph type="sldNum" sz="quarter" idx="10"/>
          </p:nvPr>
        </p:nvSpPr>
        <p:spPr/>
        <p:txBody>
          <a:bodyPr/>
          <a:lstStyle>
            <a:lvl1pPr>
              <a:defRPr/>
            </a:lvl1pPr>
          </a:lstStyle>
          <a:p>
            <a:pPr>
              <a:defRPr/>
            </a:pPr>
            <a:fld id="{0423B633-2953-416C-B0FC-3CEF15253F20}" type="slidenum">
              <a:rPr lang="en-GB">
                <a:solidFill>
                  <a:prstClr val="white">
                    <a:lumMod val="50000"/>
                  </a:prstClr>
                </a:solidFill>
              </a:rPr>
              <a:pPr>
                <a:defRPr/>
              </a:pPr>
              <a:t>‹#›</a:t>
            </a:fld>
            <a:endParaRPr lang="en-GB">
              <a:solidFill>
                <a:prstClr val="white">
                  <a:lumMod val="50000"/>
                </a:prstClr>
              </a:solidFill>
            </a:endParaRPr>
          </a:p>
        </p:txBody>
      </p:sp>
    </p:spTree>
    <p:extLst>
      <p:ext uri="{BB962C8B-B14F-4D97-AF65-F5344CB8AC3E}">
        <p14:creationId xmlns:p14="http://schemas.microsoft.com/office/powerpoint/2010/main" val="2900806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05620FA-D10C-4ECD-A8DF-792A1A847376}"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2443468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447D7530-FAAB-4DA4-A472-2058D9AFD0E1}"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957141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12875"/>
            <a:ext cx="8229600" cy="471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4BC49DCF-123D-4952-B968-591BC6193838}"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143976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B668BDFA-8B48-43E7-9A23-93EF7B6376FB}"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800950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0A8D0-0C1A-4E18-B9EE-C94840A50CB5}"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765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lgn="ctr">
              <a:defRPr/>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a:xfrm>
            <a:off x="6911975" y="6453188"/>
            <a:ext cx="2133600" cy="293687"/>
          </a:xfrm>
          <a:prstGeom prst="rect">
            <a:avLst/>
          </a:prstGeom>
        </p:spPr>
        <p:txBody>
          <a:bodyP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3A88F450-C661-4C9C-B839-EC5483D8BD7E}" type="datetime1">
              <a:rPr lang="en-US"/>
              <a:pPr>
                <a:defRPr/>
              </a:pPr>
              <a:t>11/16/2018</a:t>
            </a:fld>
            <a:endParaRPr lang="en-GB"/>
          </a:p>
        </p:txBody>
      </p:sp>
    </p:spTree>
    <p:extLst>
      <p:ext uri="{BB962C8B-B14F-4D97-AF65-F5344CB8AC3E}">
        <p14:creationId xmlns:p14="http://schemas.microsoft.com/office/powerpoint/2010/main" val="370380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rtlCol="0">
            <a:normAutofit/>
          </a:bodyPr>
          <a:lstStyle>
            <a:lvl1pPr algn="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412776"/>
            <a:ext cx="8229600" cy="4896544"/>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441EE3C1-3AF3-4DA3-8A2C-579854C4F2D1}" type="slidenum">
              <a:rPr lang="en-GB"/>
              <a:pPr>
                <a:defRPr/>
              </a:pPr>
              <a:t>‹#›</a:t>
            </a:fld>
            <a:endParaRPr lang="en-GB" dirty="0"/>
          </a:p>
        </p:txBody>
      </p:sp>
    </p:spTree>
    <p:extLst>
      <p:ext uri="{BB962C8B-B14F-4D97-AF65-F5344CB8AC3E}">
        <p14:creationId xmlns:p14="http://schemas.microsoft.com/office/powerpoint/2010/main" val="372713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5" name="TextBox 12"/>
          <p:cNvSpPr txBox="1">
            <a:spLocks noChangeArrowheads="1"/>
          </p:cNvSpPr>
          <p:nvPr/>
        </p:nvSpPr>
        <p:spPr bwMode="auto">
          <a:xfrm>
            <a:off x="4789488" y="3429000"/>
            <a:ext cx="3887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mtClean="0">
                <a:solidFill>
                  <a:srgbClr val="7F7F7F"/>
                </a:solidFill>
                <a:sym typeface="Arial" charset="0"/>
              </a:rPr>
              <a:t>Kruispuntbank van de Sociale Zekerheid</a:t>
            </a:r>
          </a:p>
          <a:p>
            <a:pPr fontAlgn="base">
              <a:spcBef>
                <a:spcPct val="0"/>
              </a:spcBef>
              <a:spcAft>
                <a:spcPct val="0"/>
              </a:spcAft>
              <a:buSzPct val="100000"/>
              <a:defRPr/>
            </a:pPr>
            <a:r>
              <a:rPr lang="en-US" smtClean="0">
                <a:solidFill>
                  <a:srgbClr val="7F7F7F"/>
                </a:solidFill>
                <a:sym typeface="Arial" charset="0"/>
              </a:rPr>
              <a:t>http://www.ksz.fgov.be</a:t>
            </a:r>
          </a:p>
          <a:p>
            <a:pPr fontAlgn="base">
              <a:spcBef>
                <a:spcPct val="0"/>
              </a:spcBef>
              <a:spcAft>
                <a:spcPct val="0"/>
              </a:spcAft>
              <a:buSzPct val="100000"/>
              <a:defRPr/>
            </a:pPr>
            <a:endParaRPr lang="fr-BE" smtClean="0">
              <a:solidFill>
                <a:srgbClr val="7F7F7F"/>
              </a:solidFill>
              <a:sym typeface="Arial" charset="0"/>
            </a:endParaRPr>
          </a:p>
          <a:p>
            <a:pPr fontAlgn="base">
              <a:spcBef>
                <a:spcPct val="0"/>
              </a:spcBef>
              <a:spcAft>
                <a:spcPct val="0"/>
              </a:spcAft>
              <a:buSzPct val="100000"/>
              <a:defRPr/>
            </a:pPr>
            <a:r>
              <a:rPr lang="fr-BE" smtClean="0">
                <a:solidFill>
                  <a:srgbClr val="7F7F7F"/>
                </a:solidFill>
                <a:sym typeface="Arial" charset="0"/>
              </a:rPr>
              <a:t>eHealth-platform https://www.ehealth.fgov.be</a:t>
            </a:r>
            <a:endParaRPr lang="en-US" smtClean="0">
              <a:solidFill>
                <a:srgbClr val="7F7F7F"/>
              </a:solidFill>
              <a:sym typeface="Arial" charset="0"/>
            </a:endParaRPr>
          </a:p>
        </p:txBody>
      </p:sp>
      <p:sp>
        <p:nvSpPr>
          <p:cNvPr id="6" name="Title 1"/>
          <p:cNvSpPr txBox="1">
            <a:spLocks/>
          </p:cNvSpPr>
          <p:nvPr/>
        </p:nvSpPr>
        <p:spPr>
          <a:xfrm>
            <a:off x="468313" y="1412875"/>
            <a:ext cx="3598862" cy="5329238"/>
          </a:xfrm>
          <a:prstGeom prst="rect">
            <a:avLst/>
          </a:prstGeom>
          <a:solidFill>
            <a:srgbClr val="0080BB"/>
          </a:solidFill>
        </p:spPr>
        <p:txBody>
          <a:bodyPr anchor="ctr">
            <a:norm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z="3600" smtClean="0">
                <a:solidFill>
                  <a:srgbClr val="FFFFFF"/>
                </a:solidFill>
              </a:rPr>
              <a:t>BEDANKT!</a:t>
            </a:r>
            <a:br>
              <a:rPr lang="en-US" sz="3600" smtClean="0">
                <a:solidFill>
                  <a:srgbClr val="FFFFFF"/>
                </a:solidFill>
              </a:rPr>
            </a:br>
            <a:r>
              <a:rPr lang="en-US" sz="3600" smtClean="0">
                <a:solidFill>
                  <a:srgbClr val="FFFFFF"/>
                </a:solidFill>
              </a:rPr>
              <a:t>VRAGEN?</a:t>
            </a:r>
          </a:p>
        </p:txBody>
      </p:sp>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13" y="188913"/>
            <a:ext cx="1220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GB" dirty="0"/>
          </a:p>
        </p:txBody>
      </p:sp>
      <p:sp>
        <p:nvSpPr>
          <p:cNvPr id="8" name="Slide Number Placeholder 5"/>
          <p:cNvSpPr>
            <a:spLocks noGrp="1"/>
          </p:cNvSpPr>
          <p:nvPr>
            <p:ph type="sldNum" sz="quarter" idx="10"/>
          </p:nvPr>
        </p:nvSpPr>
        <p:spPr/>
        <p:txBody>
          <a:bodyPr/>
          <a:lstStyle>
            <a:lvl1pPr>
              <a:defRPr/>
            </a:lvl1pPr>
          </a:lstStyle>
          <a:p>
            <a:pPr>
              <a:defRPr/>
            </a:pPr>
            <a:fld id="{AD917331-591D-4FD4-B186-818B2A9B61A9}" type="slidenum">
              <a:rPr lang="en-GB"/>
              <a:pPr>
                <a:defRPr/>
              </a:pPr>
              <a:t>‹#›</a:t>
            </a:fld>
            <a:endParaRPr lang="en-GB"/>
          </a:p>
        </p:txBody>
      </p:sp>
    </p:spTree>
    <p:extLst>
      <p:ext uri="{BB962C8B-B14F-4D97-AF65-F5344CB8AC3E}">
        <p14:creationId xmlns:p14="http://schemas.microsoft.com/office/powerpoint/2010/main" val="36541659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9EAC95DE-9962-4514-A2A7-49DE27F0EC8B}" type="slidenum">
              <a:rPr lang="en-GB"/>
              <a:pPr>
                <a:defRPr/>
              </a:pPr>
              <a:t>‹#›</a:t>
            </a:fld>
            <a:endParaRPr lang="en-GB" dirty="0"/>
          </a:p>
        </p:txBody>
      </p:sp>
    </p:spTree>
    <p:extLst>
      <p:ext uri="{BB962C8B-B14F-4D97-AF65-F5344CB8AC3E}">
        <p14:creationId xmlns:p14="http://schemas.microsoft.com/office/powerpoint/2010/main" val="2226953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4A815D76-F8A7-4E70-A881-E9C491E77F36}" type="slidenum">
              <a:rPr lang="en-GB"/>
              <a:pPr>
                <a:defRPr/>
              </a:pPr>
              <a:t>‹#›</a:t>
            </a:fld>
            <a:endParaRPr lang="en-GB" dirty="0"/>
          </a:p>
        </p:txBody>
      </p:sp>
    </p:spTree>
    <p:extLst>
      <p:ext uri="{BB962C8B-B14F-4D97-AF65-F5344CB8AC3E}">
        <p14:creationId xmlns:p14="http://schemas.microsoft.com/office/powerpoint/2010/main" val="2232738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12875"/>
            <a:ext cx="8229600" cy="471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CE484AA6-99DA-49C4-9C2C-10DF2DE82234}" type="slidenum">
              <a:rPr lang="en-GB"/>
              <a:pPr>
                <a:defRPr/>
              </a:pPr>
              <a:t>‹#›</a:t>
            </a:fld>
            <a:endParaRPr lang="en-GB" dirty="0"/>
          </a:p>
        </p:txBody>
      </p:sp>
    </p:spTree>
    <p:extLst>
      <p:ext uri="{BB962C8B-B14F-4D97-AF65-F5344CB8AC3E}">
        <p14:creationId xmlns:p14="http://schemas.microsoft.com/office/powerpoint/2010/main" val="1611782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0F2A944D-729A-40DA-B3D6-0B2B3F113416}" type="slidenum">
              <a:rPr lang="en-GB"/>
              <a:pPr>
                <a:defRPr/>
              </a:pPr>
              <a:t>‹#›</a:t>
            </a:fld>
            <a:endParaRPr lang="en-GB" dirty="0"/>
          </a:p>
        </p:txBody>
      </p:sp>
    </p:spTree>
    <p:extLst>
      <p:ext uri="{BB962C8B-B14F-4D97-AF65-F5344CB8AC3E}">
        <p14:creationId xmlns:p14="http://schemas.microsoft.com/office/powerpoint/2010/main" val="3767475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765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lgn="ctr">
              <a:defRPr/>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a:xfrm>
            <a:off x="6911975" y="6453188"/>
            <a:ext cx="2133600" cy="293687"/>
          </a:xfrm>
          <a:prstGeom prst="rect">
            <a:avLst/>
          </a:prstGeom>
        </p:spPr>
        <p:txBody>
          <a:bodyP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33760E55-B38C-4227-A80C-26C0B43459D4}" type="datetime1">
              <a:rPr lang="en-US"/>
              <a:pPr>
                <a:defRPr/>
              </a:pPr>
              <a:t>11/16/2018</a:t>
            </a:fld>
            <a:endParaRPr lang="en-GB"/>
          </a:p>
        </p:txBody>
      </p:sp>
    </p:spTree>
    <p:extLst>
      <p:ext uri="{BB962C8B-B14F-4D97-AF65-F5344CB8AC3E}">
        <p14:creationId xmlns:p14="http://schemas.microsoft.com/office/powerpoint/2010/main" val="3832633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rtlCol="0">
            <a:normAutofit/>
          </a:bodyPr>
          <a:lstStyle>
            <a:lvl1pPr algn="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412776"/>
            <a:ext cx="8229600" cy="4896544"/>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C44F5F0-0EC2-45FF-8656-8F6CB7804412}" type="slidenum">
              <a:rPr lang="en-GB"/>
              <a:pPr>
                <a:defRPr/>
              </a:pPr>
              <a:t>‹#›</a:t>
            </a:fld>
            <a:endParaRPr lang="en-GB" dirty="0"/>
          </a:p>
        </p:txBody>
      </p:sp>
    </p:spTree>
    <p:extLst>
      <p:ext uri="{BB962C8B-B14F-4D97-AF65-F5344CB8AC3E}">
        <p14:creationId xmlns:p14="http://schemas.microsoft.com/office/powerpoint/2010/main" val="3387564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5" name="TextBox 12"/>
          <p:cNvSpPr txBox="1">
            <a:spLocks noChangeArrowheads="1"/>
          </p:cNvSpPr>
          <p:nvPr/>
        </p:nvSpPr>
        <p:spPr bwMode="auto">
          <a:xfrm>
            <a:off x="4789488" y="3429000"/>
            <a:ext cx="3887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mtClean="0">
                <a:solidFill>
                  <a:srgbClr val="7F7F7F"/>
                </a:solidFill>
                <a:sym typeface="Arial" charset="0"/>
              </a:rPr>
              <a:t>Kruispuntbank van de Sociale Zekerheid</a:t>
            </a:r>
          </a:p>
          <a:p>
            <a:pPr fontAlgn="base">
              <a:spcBef>
                <a:spcPct val="0"/>
              </a:spcBef>
              <a:spcAft>
                <a:spcPct val="0"/>
              </a:spcAft>
              <a:buSzPct val="100000"/>
              <a:defRPr/>
            </a:pPr>
            <a:r>
              <a:rPr lang="en-US" smtClean="0">
                <a:solidFill>
                  <a:srgbClr val="7F7F7F"/>
                </a:solidFill>
                <a:sym typeface="Arial" charset="0"/>
              </a:rPr>
              <a:t>http://www.ksz.fgov.be</a:t>
            </a:r>
          </a:p>
          <a:p>
            <a:pPr fontAlgn="base">
              <a:spcBef>
                <a:spcPct val="0"/>
              </a:spcBef>
              <a:spcAft>
                <a:spcPct val="0"/>
              </a:spcAft>
              <a:buSzPct val="100000"/>
              <a:defRPr/>
            </a:pPr>
            <a:endParaRPr lang="fr-BE" smtClean="0">
              <a:solidFill>
                <a:srgbClr val="7F7F7F"/>
              </a:solidFill>
              <a:sym typeface="Arial" charset="0"/>
            </a:endParaRPr>
          </a:p>
          <a:p>
            <a:pPr fontAlgn="base">
              <a:spcBef>
                <a:spcPct val="0"/>
              </a:spcBef>
              <a:spcAft>
                <a:spcPct val="0"/>
              </a:spcAft>
              <a:buSzPct val="100000"/>
              <a:defRPr/>
            </a:pPr>
            <a:r>
              <a:rPr lang="fr-BE" smtClean="0">
                <a:solidFill>
                  <a:srgbClr val="7F7F7F"/>
                </a:solidFill>
                <a:sym typeface="Arial" charset="0"/>
              </a:rPr>
              <a:t>eHealth-platform https://www.ehealth.fgov.be</a:t>
            </a:r>
            <a:endParaRPr lang="en-US" smtClean="0">
              <a:solidFill>
                <a:srgbClr val="7F7F7F"/>
              </a:solidFill>
              <a:sym typeface="Arial" charset="0"/>
            </a:endParaRPr>
          </a:p>
        </p:txBody>
      </p:sp>
      <p:sp>
        <p:nvSpPr>
          <p:cNvPr id="6" name="Title 1"/>
          <p:cNvSpPr txBox="1">
            <a:spLocks/>
          </p:cNvSpPr>
          <p:nvPr/>
        </p:nvSpPr>
        <p:spPr>
          <a:xfrm>
            <a:off x="468313" y="1412875"/>
            <a:ext cx="3598862" cy="5329238"/>
          </a:xfrm>
          <a:prstGeom prst="rect">
            <a:avLst/>
          </a:prstGeom>
          <a:solidFill>
            <a:srgbClr val="0080BB"/>
          </a:solidFill>
        </p:spPr>
        <p:txBody>
          <a:bodyPr anchor="ctr">
            <a:norm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z="3600" smtClean="0">
                <a:solidFill>
                  <a:srgbClr val="FFFFFF"/>
                </a:solidFill>
              </a:rPr>
              <a:t>BEDANKT!</a:t>
            </a:r>
            <a:br>
              <a:rPr lang="en-US" sz="3600" smtClean="0">
                <a:solidFill>
                  <a:srgbClr val="FFFFFF"/>
                </a:solidFill>
              </a:rPr>
            </a:br>
            <a:r>
              <a:rPr lang="en-US" sz="3600" smtClean="0">
                <a:solidFill>
                  <a:srgbClr val="FFFFFF"/>
                </a:solidFill>
              </a:rPr>
              <a:t>VRAGEN?</a:t>
            </a:r>
          </a:p>
        </p:txBody>
      </p:sp>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13" y="188913"/>
            <a:ext cx="1220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GB" dirty="0"/>
          </a:p>
        </p:txBody>
      </p:sp>
      <p:sp>
        <p:nvSpPr>
          <p:cNvPr id="8" name="Slide Number Placeholder 5"/>
          <p:cNvSpPr>
            <a:spLocks noGrp="1"/>
          </p:cNvSpPr>
          <p:nvPr>
            <p:ph type="sldNum" sz="quarter" idx="10"/>
          </p:nvPr>
        </p:nvSpPr>
        <p:spPr/>
        <p:txBody>
          <a:bodyPr/>
          <a:lstStyle>
            <a:lvl1pPr>
              <a:defRPr/>
            </a:lvl1pPr>
          </a:lstStyle>
          <a:p>
            <a:pPr>
              <a:defRPr/>
            </a:pPr>
            <a:fld id="{6B595989-103C-4AFE-982F-9E8FCAA900A7}" type="slidenum">
              <a:rPr lang="en-GB"/>
              <a:pPr>
                <a:defRPr/>
              </a:pPr>
              <a:t>‹#›</a:t>
            </a:fld>
            <a:endParaRPr lang="en-GB"/>
          </a:p>
        </p:txBody>
      </p:sp>
    </p:spTree>
    <p:extLst>
      <p:ext uri="{BB962C8B-B14F-4D97-AF65-F5344CB8AC3E}">
        <p14:creationId xmlns:p14="http://schemas.microsoft.com/office/powerpoint/2010/main" val="194430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23/01/2017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969CAB20-E212-4CF7-B347-6AD621CAEC5D}" type="slidenum">
              <a:rPr lang="en-GB"/>
              <a:pPr>
                <a:defRPr/>
              </a:pPr>
              <a:t>‹#›</a:t>
            </a:fld>
            <a:endParaRPr lang="en-GB" dirty="0"/>
          </a:p>
        </p:txBody>
      </p:sp>
    </p:spTree>
    <p:extLst>
      <p:ext uri="{BB962C8B-B14F-4D97-AF65-F5344CB8AC3E}">
        <p14:creationId xmlns:p14="http://schemas.microsoft.com/office/powerpoint/2010/main" val="956852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4E7FEF5F-4E2A-4586-B692-7AA363EDB59F}" type="slidenum">
              <a:rPr lang="en-GB"/>
              <a:pPr>
                <a:defRPr/>
              </a:pPr>
              <a:t>‹#›</a:t>
            </a:fld>
            <a:endParaRPr lang="en-GB" dirty="0"/>
          </a:p>
        </p:txBody>
      </p:sp>
    </p:spTree>
    <p:extLst>
      <p:ext uri="{BB962C8B-B14F-4D97-AF65-F5344CB8AC3E}">
        <p14:creationId xmlns:p14="http://schemas.microsoft.com/office/powerpoint/2010/main" val="1674355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12875"/>
            <a:ext cx="8229600" cy="471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EF784F75-C316-4A3D-8C2B-8F2ADA8BD85E}" type="slidenum">
              <a:rPr lang="en-GB"/>
              <a:pPr>
                <a:defRPr/>
              </a:pPr>
              <a:t>‹#›</a:t>
            </a:fld>
            <a:endParaRPr lang="en-GB" dirty="0"/>
          </a:p>
        </p:txBody>
      </p:sp>
    </p:spTree>
    <p:extLst>
      <p:ext uri="{BB962C8B-B14F-4D97-AF65-F5344CB8AC3E}">
        <p14:creationId xmlns:p14="http://schemas.microsoft.com/office/powerpoint/2010/main" val="215005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208442AE-4073-458A-AF29-0EDE1D209AA8}" type="slidenum">
              <a:rPr lang="en-GB"/>
              <a:pPr>
                <a:defRPr/>
              </a:pPr>
              <a:t>‹#›</a:t>
            </a:fld>
            <a:endParaRPr lang="en-GB" dirty="0"/>
          </a:p>
        </p:txBody>
      </p:sp>
    </p:spTree>
    <p:extLst>
      <p:ext uri="{BB962C8B-B14F-4D97-AF65-F5344CB8AC3E}">
        <p14:creationId xmlns:p14="http://schemas.microsoft.com/office/powerpoint/2010/main" val="733553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4787900" y="4652963"/>
            <a:ext cx="4216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r>
              <a:rPr lang="fr-BE" altLang="en-US" sz="1200" dirty="0" smtClean="0">
                <a:solidFill>
                  <a:prstClr val="black"/>
                </a:solidFill>
              </a:rPr>
              <a:t>Banque Carrefour de la sécurité sociale</a:t>
            </a:r>
          </a:p>
          <a:p>
            <a:pPr fontAlgn="base">
              <a:spcBef>
                <a:spcPct val="0"/>
              </a:spcBef>
              <a:spcAft>
                <a:spcPct val="0"/>
              </a:spcAft>
              <a:defRPr/>
            </a:pPr>
            <a:r>
              <a:rPr lang="fr-BE" altLang="en-US" sz="1200" dirty="0" smtClean="0">
                <a:solidFill>
                  <a:prstClr val="black"/>
                </a:solidFill>
              </a:rPr>
              <a:t>Quai de Willebroeck 38 </a:t>
            </a:r>
          </a:p>
          <a:p>
            <a:pPr fontAlgn="base">
              <a:spcBef>
                <a:spcPct val="0"/>
              </a:spcBef>
              <a:spcAft>
                <a:spcPct val="0"/>
              </a:spcAft>
              <a:defRPr/>
            </a:pPr>
            <a:r>
              <a:rPr lang="fr-BE" altLang="en-US" sz="1200" dirty="0" smtClean="0">
                <a:solidFill>
                  <a:prstClr val="black"/>
                </a:solidFill>
              </a:rPr>
              <a:t>B-1000 Bruxelles</a:t>
            </a:r>
          </a:p>
          <a:p>
            <a:pPr fontAlgn="base">
              <a:spcBef>
                <a:spcPct val="0"/>
              </a:spcBef>
              <a:spcAft>
                <a:spcPct val="0"/>
              </a:spcAft>
              <a:defRPr/>
            </a:pPr>
            <a:r>
              <a:rPr lang="fr-BE" altLang="en-US" sz="1200" dirty="0" smtClean="0">
                <a:solidFill>
                  <a:prstClr val="black"/>
                </a:solidFill>
              </a:rPr>
              <a:t>Site web BCSS: </a:t>
            </a:r>
            <a:r>
              <a:rPr lang="fr-BE" altLang="en-US" sz="1200" dirty="0" smtClean="0">
                <a:solidFill>
                  <a:prstClr val="black"/>
                </a:solidFill>
                <a:hlinkClick r:id="rId2"/>
              </a:rPr>
              <a:t>www.ksz-bcss.fgov.be</a:t>
            </a:r>
            <a:endParaRPr lang="fr-BE" altLang="en-US" sz="1200" dirty="0" smtClean="0">
              <a:solidFill>
                <a:prstClr val="black"/>
              </a:solidFill>
            </a:endParaRPr>
          </a:p>
        </p:txBody>
      </p:sp>
      <p:pic>
        <p:nvPicPr>
          <p:cNvPr id="5" name="Picture 2" descr="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0825" y="188913"/>
            <a:ext cx="26638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defRPr sz="4000" b="0"/>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Date Placeholder 3"/>
          <p:cNvSpPr>
            <a:spLocks noGrp="1"/>
          </p:cNvSpPr>
          <p:nvPr>
            <p:ph type="dt" sz="half" idx="10"/>
          </p:nvPr>
        </p:nvSpPr>
        <p:spPr>
          <a:xfrm>
            <a:off x="6911975" y="6453188"/>
            <a:ext cx="2133600" cy="293687"/>
          </a:xfrm>
          <a:prstGeom prst="rect">
            <a:avLst/>
          </a:prstGeom>
        </p:spPr>
        <p:txBody>
          <a:bodyPr/>
          <a:lstStyle>
            <a:lvl1pPr algn="r" fontAlgn="auto">
              <a:spcBef>
                <a:spcPts val="0"/>
              </a:spcBef>
              <a:spcAft>
                <a:spcPts val="0"/>
              </a:spcAft>
              <a:defRPr sz="1000">
                <a:solidFill>
                  <a:schemeClr val="bg1">
                    <a:lumMod val="50000"/>
                  </a:schemeClr>
                </a:solidFill>
                <a:latin typeface="+mn-lt"/>
                <a:cs typeface="+mn-cs"/>
              </a:defRPr>
            </a:lvl1pPr>
          </a:lstStyle>
          <a:p>
            <a:pPr>
              <a:defRPr/>
            </a:pPr>
            <a:r>
              <a:rPr lang="en-GB">
                <a:solidFill>
                  <a:prstClr val="white">
                    <a:lumMod val="50000"/>
                  </a:prstClr>
                </a:solidFill>
              </a:rPr>
              <a:t>09/2015</a:t>
            </a:r>
          </a:p>
        </p:txBody>
      </p:sp>
    </p:spTree>
    <p:extLst>
      <p:ext uri="{BB962C8B-B14F-4D97-AF65-F5344CB8AC3E}">
        <p14:creationId xmlns:p14="http://schemas.microsoft.com/office/powerpoint/2010/main" val="4243289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196752"/>
            <a:ext cx="82296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solidFill>
                  <a:prstClr val="white">
                    <a:lumMod val="50000"/>
                  </a:prstClr>
                </a:solidFill>
              </a:rPr>
              <a:pPr>
                <a:defRPr/>
              </a:pPr>
              <a:t>‹#›</a:t>
            </a:fld>
            <a:endParaRPr lang="en-GB" dirty="0">
              <a:solidFill>
                <a:prstClr val="white">
                  <a:lumMod val="50000"/>
                </a:prstClr>
              </a:solidFill>
            </a:endParaRPr>
          </a:p>
        </p:txBody>
      </p:sp>
      <p:sp>
        <p:nvSpPr>
          <p:cNvPr id="5"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1752520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solidFill>
                  <a:prstClr val="white">
                    <a:lumMod val="50000"/>
                  </a:prstClr>
                </a:solidFill>
              </a:rPr>
              <a:pPr>
                <a:defRPr/>
              </a:pPr>
              <a:t>‹#›</a:t>
            </a:fld>
            <a:endParaRPr lang="en-GB">
              <a:solidFill>
                <a:prstClr val="white">
                  <a:lumMod val="50000"/>
                </a:prstClr>
              </a:solidFill>
            </a:endParaRPr>
          </a:p>
        </p:txBody>
      </p:sp>
      <p:sp>
        <p:nvSpPr>
          <p:cNvPr id="3"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3266886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solidFill>
                  <a:prstClr val="white">
                    <a:lumMod val="50000"/>
                  </a:prstClr>
                </a:solidFill>
              </a:rPr>
              <a:pPr>
                <a:defRPr/>
              </a:pPr>
              <a:t>‹#›</a:t>
            </a:fld>
            <a:endParaRPr lang="en-GB">
              <a:solidFill>
                <a:prstClr val="white">
                  <a:lumMod val="50000"/>
                </a:prstClr>
              </a:solidFill>
            </a:endParaRPr>
          </a:p>
        </p:txBody>
      </p:sp>
      <p:sp>
        <p:nvSpPr>
          <p:cNvPr id="6"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669037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430213" y="1662113"/>
            <a:ext cx="8283575"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3656008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12"/>
          <p:cNvSpPr txBox="1">
            <a:spLocks noChangeArrowheads="1"/>
          </p:cNvSpPr>
          <p:nvPr userDrawn="1"/>
        </p:nvSpPr>
        <p:spPr bwMode="auto">
          <a:xfrm>
            <a:off x="4760016" y="3935958"/>
            <a:ext cx="38877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r>
              <a:rPr lang="fr-BE" sz="1600" dirty="0" smtClean="0">
                <a:solidFill>
                  <a:srgbClr val="7F7F7F"/>
                </a:solidFill>
                <a:cs typeface="Arial" charset="0"/>
                <a:sym typeface="Arial" charset="0"/>
              </a:rPr>
              <a:t>https://www.ksz.fgov.be</a:t>
            </a:r>
          </a:p>
          <a:p>
            <a:pPr fontAlgn="base">
              <a:spcBef>
                <a:spcPct val="0"/>
              </a:spcBef>
              <a:spcAft>
                <a:spcPct val="0"/>
              </a:spcAft>
              <a:defRPr/>
            </a:pPr>
            <a:r>
              <a:rPr lang="fr-BE" sz="1600" dirty="0" smtClean="0">
                <a:solidFill>
                  <a:srgbClr val="7F7F7F"/>
                </a:solidFill>
                <a:cs typeface="Arial" charset="0"/>
                <a:sym typeface="Arial" charset="0"/>
              </a:rPr>
              <a:t>https://www.socialsecurity.be</a:t>
            </a:r>
          </a:p>
        </p:txBody>
      </p:sp>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7226" y="908720"/>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solidFill>
                  <a:prstClr val="white">
                    <a:lumMod val="50000"/>
                  </a:prstClr>
                </a:solidFill>
              </a:rPr>
              <a:pPr>
                <a:defRPr/>
              </a:pPr>
              <a:t>‹#›</a:t>
            </a:fld>
            <a:endParaRPr lang="en-GB">
              <a:solidFill>
                <a:prstClr val="white">
                  <a:lumMod val="50000"/>
                </a:prstClr>
              </a:solidFill>
            </a:endParaRPr>
          </a:p>
        </p:txBody>
      </p:sp>
    </p:spTree>
    <p:extLst>
      <p:ext uri="{BB962C8B-B14F-4D97-AF65-F5344CB8AC3E}">
        <p14:creationId xmlns:p14="http://schemas.microsoft.com/office/powerpoint/2010/main" val="239436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23/01/2017</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0A8D0-0C1A-4E18-B9EE-C94840A50CB5}"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4787900" y="4652963"/>
            <a:ext cx="4216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r>
              <a:rPr lang="fr-BE" altLang="en-US" sz="1200" dirty="0" smtClean="0">
                <a:solidFill>
                  <a:prstClr val="black"/>
                </a:solidFill>
              </a:rPr>
              <a:t>Banque Carrefour de la sécurité sociale</a:t>
            </a:r>
          </a:p>
          <a:p>
            <a:pPr fontAlgn="base">
              <a:spcBef>
                <a:spcPct val="0"/>
              </a:spcBef>
              <a:spcAft>
                <a:spcPct val="0"/>
              </a:spcAft>
              <a:defRPr/>
            </a:pPr>
            <a:r>
              <a:rPr lang="fr-BE" altLang="en-US" sz="1200" dirty="0" smtClean="0">
                <a:solidFill>
                  <a:prstClr val="black"/>
                </a:solidFill>
              </a:rPr>
              <a:t>Quai de Willebroeck 38 </a:t>
            </a:r>
          </a:p>
          <a:p>
            <a:pPr fontAlgn="base">
              <a:spcBef>
                <a:spcPct val="0"/>
              </a:spcBef>
              <a:spcAft>
                <a:spcPct val="0"/>
              </a:spcAft>
              <a:defRPr/>
            </a:pPr>
            <a:r>
              <a:rPr lang="fr-BE" altLang="en-US" sz="1200" dirty="0" smtClean="0">
                <a:solidFill>
                  <a:prstClr val="black"/>
                </a:solidFill>
              </a:rPr>
              <a:t>B-1000 Bruxelles</a:t>
            </a:r>
          </a:p>
          <a:p>
            <a:pPr fontAlgn="base">
              <a:spcBef>
                <a:spcPct val="0"/>
              </a:spcBef>
              <a:spcAft>
                <a:spcPct val="0"/>
              </a:spcAft>
              <a:defRPr/>
            </a:pPr>
            <a:r>
              <a:rPr lang="fr-BE" altLang="en-US" sz="1200" dirty="0" smtClean="0">
                <a:solidFill>
                  <a:prstClr val="black"/>
                </a:solidFill>
              </a:rPr>
              <a:t>Site web BCSS: </a:t>
            </a:r>
            <a:r>
              <a:rPr lang="fr-BE" altLang="en-US" sz="1200" dirty="0" smtClean="0">
                <a:solidFill>
                  <a:prstClr val="black"/>
                </a:solidFill>
                <a:hlinkClick r:id="rId2"/>
              </a:rPr>
              <a:t>www.ksz-bcss.fgov.be</a:t>
            </a:r>
            <a:endParaRPr lang="fr-BE" altLang="en-US" sz="1200" dirty="0" smtClean="0">
              <a:solidFill>
                <a:prstClr val="black"/>
              </a:solidFill>
            </a:endParaRPr>
          </a:p>
        </p:txBody>
      </p:sp>
      <p:pic>
        <p:nvPicPr>
          <p:cNvPr id="5" name="Picture 2" descr="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0825" y="188913"/>
            <a:ext cx="26638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defRPr sz="4000" b="0"/>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Date Placeholder 3"/>
          <p:cNvSpPr>
            <a:spLocks noGrp="1"/>
          </p:cNvSpPr>
          <p:nvPr>
            <p:ph type="dt" sz="half" idx="10"/>
          </p:nvPr>
        </p:nvSpPr>
        <p:spPr>
          <a:xfrm>
            <a:off x="6911975" y="6453188"/>
            <a:ext cx="2133600" cy="293687"/>
          </a:xfrm>
          <a:prstGeom prst="rect">
            <a:avLst/>
          </a:prstGeom>
        </p:spPr>
        <p:txBody>
          <a:bodyPr/>
          <a:lstStyle>
            <a:lvl1pPr algn="r" fontAlgn="auto">
              <a:spcBef>
                <a:spcPts val="0"/>
              </a:spcBef>
              <a:spcAft>
                <a:spcPts val="0"/>
              </a:spcAft>
              <a:defRPr sz="1000">
                <a:solidFill>
                  <a:schemeClr val="bg1">
                    <a:lumMod val="50000"/>
                  </a:schemeClr>
                </a:solidFill>
                <a:latin typeface="+mn-lt"/>
                <a:cs typeface="+mn-cs"/>
              </a:defRPr>
            </a:lvl1pPr>
          </a:lstStyle>
          <a:p>
            <a:pPr>
              <a:defRPr/>
            </a:pPr>
            <a:r>
              <a:rPr lang="en-GB">
                <a:solidFill>
                  <a:prstClr val="white">
                    <a:lumMod val="50000"/>
                  </a:prstClr>
                </a:solidFill>
              </a:rPr>
              <a:t>09/2015</a:t>
            </a:r>
          </a:p>
        </p:txBody>
      </p:sp>
    </p:spTree>
    <p:extLst>
      <p:ext uri="{BB962C8B-B14F-4D97-AF65-F5344CB8AC3E}">
        <p14:creationId xmlns:p14="http://schemas.microsoft.com/office/powerpoint/2010/main" val="28545925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196752"/>
            <a:ext cx="82296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solidFill>
                  <a:prstClr val="white">
                    <a:lumMod val="50000"/>
                  </a:prstClr>
                </a:solidFill>
              </a:rPr>
              <a:pPr>
                <a:defRPr/>
              </a:pPr>
              <a:t>‹#›</a:t>
            </a:fld>
            <a:endParaRPr lang="en-GB" dirty="0">
              <a:solidFill>
                <a:prstClr val="white">
                  <a:lumMod val="50000"/>
                </a:prstClr>
              </a:solidFill>
            </a:endParaRPr>
          </a:p>
        </p:txBody>
      </p:sp>
      <p:sp>
        <p:nvSpPr>
          <p:cNvPr id="5"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2676625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solidFill>
                  <a:prstClr val="white">
                    <a:lumMod val="50000"/>
                  </a:prstClr>
                </a:solidFill>
              </a:rPr>
              <a:pPr>
                <a:defRPr/>
              </a:pPr>
              <a:t>‹#›</a:t>
            </a:fld>
            <a:endParaRPr lang="en-GB">
              <a:solidFill>
                <a:prstClr val="white">
                  <a:lumMod val="50000"/>
                </a:prstClr>
              </a:solidFill>
            </a:endParaRPr>
          </a:p>
        </p:txBody>
      </p:sp>
      <p:sp>
        <p:nvSpPr>
          <p:cNvPr id="3"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1330291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solidFill>
                  <a:prstClr val="white">
                    <a:lumMod val="50000"/>
                  </a:prstClr>
                </a:solidFill>
              </a:rPr>
              <a:pPr>
                <a:defRPr/>
              </a:pPr>
              <a:t>‹#›</a:t>
            </a:fld>
            <a:endParaRPr lang="en-GB">
              <a:solidFill>
                <a:prstClr val="white">
                  <a:lumMod val="50000"/>
                </a:prstClr>
              </a:solidFill>
            </a:endParaRPr>
          </a:p>
        </p:txBody>
      </p:sp>
      <p:sp>
        <p:nvSpPr>
          <p:cNvPr id="6"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25033960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430213" y="1662113"/>
            <a:ext cx="8283575"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11891089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12"/>
          <p:cNvSpPr txBox="1">
            <a:spLocks noChangeArrowheads="1"/>
          </p:cNvSpPr>
          <p:nvPr userDrawn="1"/>
        </p:nvSpPr>
        <p:spPr bwMode="auto">
          <a:xfrm>
            <a:off x="4760016" y="3935958"/>
            <a:ext cx="38877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r>
              <a:rPr lang="fr-BE" sz="1600" dirty="0" smtClean="0">
                <a:solidFill>
                  <a:srgbClr val="7F7F7F"/>
                </a:solidFill>
                <a:cs typeface="Arial" charset="0"/>
                <a:sym typeface="Arial" charset="0"/>
              </a:rPr>
              <a:t>https://www.ksz.fgov.be</a:t>
            </a:r>
          </a:p>
          <a:p>
            <a:pPr fontAlgn="base">
              <a:spcBef>
                <a:spcPct val="0"/>
              </a:spcBef>
              <a:spcAft>
                <a:spcPct val="0"/>
              </a:spcAft>
              <a:defRPr/>
            </a:pPr>
            <a:r>
              <a:rPr lang="fr-BE" sz="1600" dirty="0" smtClean="0">
                <a:solidFill>
                  <a:srgbClr val="7F7F7F"/>
                </a:solidFill>
                <a:cs typeface="Arial" charset="0"/>
                <a:sym typeface="Arial" charset="0"/>
              </a:rPr>
              <a:t>https://www.socialsecurity.be</a:t>
            </a:r>
          </a:p>
        </p:txBody>
      </p:sp>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7226" y="908720"/>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solidFill>
                  <a:prstClr val="white">
                    <a:lumMod val="50000"/>
                  </a:prstClr>
                </a:solidFill>
              </a:rPr>
              <a:pPr>
                <a:defRPr/>
              </a:pPr>
              <a:t>‹#›</a:t>
            </a:fld>
            <a:endParaRPr lang="en-GB">
              <a:solidFill>
                <a:prstClr val="white">
                  <a:lumMod val="50000"/>
                </a:prstClr>
              </a:solidFill>
            </a:endParaRPr>
          </a:p>
        </p:txBody>
      </p:sp>
    </p:spTree>
    <p:extLst>
      <p:ext uri="{BB962C8B-B14F-4D97-AF65-F5344CB8AC3E}">
        <p14:creationId xmlns:p14="http://schemas.microsoft.com/office/powerpoint/2010/main" val="3673802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ussentitel">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00113" y="1341438"/>
            <a:ext cx="741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endParaRPr lang="en-US" altLang="en-US" smtClean="0">
              <a:solidFill>
                <a:prstClr val="black"/>
              </a:solidFill>
            </a:endParaRPr>
          </a:p>
        </p:txBody>
      </p:sp>
      <p:sp>
        <p:nvSpPr>
          <p:cNvPr id="5" name="Content Placeholder 2"/>
          <p:cNvSpPr>
            <a:spLocks noGrp="1"/>
          </p:cNvSpPr>
          <p:nvPr>
            <p:ph idx="1"/>
          </p:nvPr>
        </p:nvSpPr>
        <p:spPr>
          <a:xfrm>
            <a:off x="467544" y="2276872"/>
            <a:ext cx="8219256" cy="1296144"/>
          </a:xfrm>
          <a:ln w="19050">
            <a:solidFill>
              <a:srgbClr val="0082B8"/>
            </a:solidFill>
          </a:ln>
        </p:spPr>
        <p:txBody>
          <a:bodyPr/>
          <a:lstStyle>
            <a:lvl1pPr marL="0" indent="0" algn="ctr">
              <a:buNone/>
              <a:defRPr lang="en-US" altLang="en-US" sz="3200" kern="1200" dirty="0" smtClean="0">
                <a:solidFill>
                  <a:srgbClr val="0078B2"/>
                </a:solidFill>
                <a:latin typeface="+mn-lt"/>
                <a:ea typeface="+mn-ea"/>
                <a:cs typeface="+mn-cs"/>
              </a:defRPr>
            </a:lvl1pPr>
          </a:lstStyle>
          <a:p>
            <a:pPr lvl="0"/>
            <a:endParaRPr lang="en-US" altLang="en-US" dirty="0" smtClean="0"/>
          </a:p>
        </p:txBody>
      </p:sp>
      <p:sp>
        <p:nvSpPr>
          <p:cNvPr id="4" name="Slide Number Placeholder 2"/>
          <p:cNvSpPr>
            <a:spLocks noGrp="1"/>
          </p:cNvSpPr>
          <p:nvPr>
            <p:ph type="sldNum" sz="quarter" idx="10"/>
          </p:nvPr>
        </p:nvSpPr>
        <p:spPr/>
        <p:txBody>
          <a:bodyPr/>
          <a:lstStyle>
            <a:lvl1pPr>
              <a:defRPr/>
            </a:lvl1pPr>
          </a:lstStyle>
          <a:p>
            <a:pPr>
              <a:defRPr/>
            </a:pPr>
            <a:fld id="{7A581544-C7E5-4496-85B9-B0A4BDFE3E45}"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23855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4787900" y="4652963"/>
            <a:ext cx="4216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endParaRPr lang="fr-BE" altLang="en-US" sz="1200" dirty="0" smtClean="0">
              <a:solidFill>
                <a:prstClr val="black"/>
              </a:solidFill>
            </a:endParaRPr>
          </a:p>
          <a:p>
            <a:pPr fontAlgn="base">
              <a:spcBef>
                <a:spcPct val="0"/>
              </a:spcBef>
              <a:spcAft>
                <a:spcPct val="0"/>
              </a:spcAft>
              <a:defRPr/>
            </a:pPr>
            <a:r>
              <a:rPr lang="fr-BE" altLang="en-US" sz="1200" dirty="0" smtClean="0">
                <a:solidFill>
                  <a:prstClr val="black"/>
                </a:solidFill>
              </a:rPr>
              <a:t>Banque Carrefour de la sécurité sociale</a:t>
            </a:r>
          </a:p>
          <a:p>
            <a:pPr fontAlgn="base">
              <a:spcBef>
                <a:spcPct val="0"/>
              </a:spcBef>
              <a:spcAft>
                <a:spcPct val="0"/>
              </a:spcAft>
              <a:defRPr/>
            </a:pPr>
            <a:r>
              <a:rPr lang="fr-BE" altLang="en-US" sz="1200" dirty="0" smtClean="0">
                <a:solidFill>
                  <a:prstClr val="black"/>
                </a:solidFill>
              </a:rPr>
              <a:t>Quai de Willebroeck 38 </a:t>
            </a:r>
          </a:p>
          <a:p>
            <a:pPr fontAlgn="base">
              <a:spcBef>
                <a:spcPct val="0"/>
              </a:spcBef>
              <a:spcAft>
                <a:spcPct val="0"/>
              </a:spcAft>
              <a:defRPr/>
            </a:pPr>
            <a:r>
              <a:rPr lang="fr-BE" altLang="en-US" sz="1200" dirty="0" smtClean="0">
                <a:solidFill>
                  <a:prstClr val="black"/>
                </a:solidFill>
              </a:rPr>
              <a:t>B-1000 Bruxelles</a:t>
            </a:r>
          </a:p>
          <a:p>
            <a:pPr fontAlgn="base">
              <a:spcBef>
                <a:spcPct val="0"/>
              </a:spcBef>
              <a:spcAft>
                <a:spcPct val="0"/>
              </a:spcAft>
              <a:defRPr/>
            </a:pPr>
            <a:r>
              <a:rPr lang="fr-BE" altLang="en-US" sz="1200" dirty="0" smtClean="0">
                <a:solidFill>
                  <a:prstClr val="black"/>
                </a:solidFill>
              </a:rPr>
              <a:t>Site web BCSS: </a:t>
            </a:r>
            <a:r>
              <a:rPr lang="fr-BE" altLang="en-US" sz="1200" dirty="0" smtClean="0">
                <a:solidFill>
                  <a:prstClr val="black"/>
                </a:solidFill>
                <a:hlinkClick r:id="rId2"/>
              </a:rPr>
              <a:t>www.ksz-bcss.fgov.be</a:t>
            </a:r>
            <a:endParaRPr lang="fr-BE" altLang="en-US" sz="1200" dirty="0" smtClean="0">
              <a:solidFill>
                <a:prstClr val="black"/>
              </a:solidFill>
            </a:endParaRPr>
          </a:p>
        </p:txBody>
      </p:sp>
      <p:pic>
        <p:nvPicPr>
          <p:cNvPr id="5" name="Picture 2" descr="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0825" y="188913"/>
            <a:ext cx="26638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defRPr sz="4000" b="0"/>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6" name="Date Placeholder 3"/>
          <p:cNvSpPr>
            <a:spLocks noGrp="1"/>
          </p:cNvSpPr>
          <p:nvPr>
            <p:ph type="dt" sz="half" idx="10"/>
          </p:nvPr>
        </p:nvSpPr>
        <p:spPr>
          <a:xfrm>
            <a:off x="6911975" y="6453188"/>
            <a:ext cx="2133600" cy="293687"/>
          </a:xfrm>
          <a:prstGeom prst="rect">
            <a:avLst/>
          </a:prstGeom>
        </p:spPr>
        <p:txBody>
          <a:bodyPr/>
          <a:lstStyle>
            <a:lvl1pPr algn="r" fontAlgn="auto">
              <a:spcBef>
                <a:spcPts val="0"/>
              </a:spcBef>
              <a:spcAft>
                <a:spcPts val="0"/>
              </a:spcAft>
              <a:defRPr sz="1000">
                <a:solidFill>
                  <a:schemeClr val="bg1">
                    <a:lumMod val="50000"/>
                  </a:schemeClr>
                </a:solidFill>
                <a:latin typeface="+mn-lt"/>
                <a:cs typeface="+mn-cs"/>
              </a:defRPr>
            </a:lvl1pPr>
          </a:lstStyle>
          <a:p>
            <a:pPr>
              <a:defRPr/>
            </a:pPr>
            <a:r>
              <a:rPr lang="en-GB">
                <a:solidFill>
                  <a:prstClr val="white">
                    <a:lumMod val="50000"/>
                  </a:prstClr>
                </a:solidFill>
              </a:rPr>
              <a:t>09/2015</a:t>
            </a:r>
          </a:p>
        </p:txBody>
      </p:sp>
    </p:spTree>
    <p:extLst>
      <p:ext uri="{BB962C8B-B14F-4D97-AF65-F5344CB8AC3E}">
        <p14:creationId xmlns:p14="http://schemas.microsoft.com/office/powerpoint/2010/main" val="42155697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196752"/>
            <a:ext cx="82296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solidFill>
                  <a:prstClr val="white">
                    <a:lumMod val="50000"/>
                  </a:prstClr>
                </a:solidFill>
              </a:rPr>
              <a:pPr>
                <a:defRPr/>
              </a:pPr>
              <a:t>‹#›</a:t>
            </a:fld>
            <a:endParaRPr lang="en-GB" dirty="0">
              <a:solidFill>
                <a:prstClr val="white">
                  <a:lumMod val="50000"/>
                </a:prstClr>
              </a:solidFill>
            </a:endParaRPr>
          </a:p>
        </p:txBody>
      </p:sp>
      <p:sp>
        <p:nvSpPr>
          <p:cNvPr id="5"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7895780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99D811F3-C16F-4DB2-A42F-0DEC8D6A8BE4}" type="slidenum">
              <a:rPr lang="en-GB">
                <a:solidFill>
                  <a:prstClr val="white">
                    <a:lumMod val="50000"/>
                  </a:prstClr>
                </a:solidFill>
              </a:rPr>
              <a:pPr>
                <a:defRPr/>
              </a:pPr>
              <a:t>‹#›</a:t>
            </a:fld>
            <a:endParaRPr lang="en-GB">
              <a:solidFill>
                <a:prstClr val="white">
                  <a:lumMod val="50000"/>
                </a:prstClr>
              </a:solidFill>
            </a:endParaRPr>
          </a:p>
        </p:txBody>
      </p:sp>
      <p:sp>
        <p:nvSpPr>
          <p:cNvPr id="3"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3876222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467544" y="188640"/>
            <a:ext cx="82296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solidFill>
                  <a:prstClr val="white">
                    <a:lumMod val="50000"/>
                  </a:prstClr>
                </a:solidFill>
              </a:rPr>
              <a:pPr>
                <a:defRPr/>
              </a:pPr>
              <a:t>‹#›</a:t>
            </a:fld>
            <a:endParaRPr lang="en-GB">
              <a:solidFill>
                <a:prstClr val="white">
                  <a:lumMod val="50000"/>
                </a:prstClr>
              </a:solidFill>
            </a:endParaRPr>
          </a:p>
        </p:txBody>
      </p:sp>
      <p:sp>
        <p:nvSpPr>
          <p:cNvPr id="6"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solidFill>
                <a:prstClr val="black"/>
              </a:solidFill>
            </a:endParaRPr>
          </a:p>
        </p:txBody>
      </p:sp>
    </p:spTree>
    <p:extLst>
      <p:ext uri="{BB962C8B-B14F-4D97-AF65-F5344CB8AC3E}">
        <p14:creationId xmlns:p14="http://schemas.microsoft.com/office/powerpoint/2010/main" val="19992940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430213" y="1662113"/>
            <a:ext cx="8283575" cy="2308225"/>
          </a:xfrm>
          <a:prstGeom prst="rect">
            <a:avLst/>
          </a:prstGeom>
          <a:noFill/>
          <a:ln w="9525">
            <a:solidFill>
              <a:srgbClr val="019CE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a:p>
            <a:pPr algn="ctr" eaLnBrk="1" fontAlgn="base" hangingPunct="1">
              <a:spcBef>
                <a:spcPct val="0"/>
              </a:spcBef>
              <a:spcAft>
                <a:spcPct val="0"/>
              </a:spcAft>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6989624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12"/>
          <p:cNvSpPr txBox="1">
            <a:spLocks noChangeArrowheads="1"/>
          </p:cNvSpPr>
          <p:nvPr userDrawn="1"/>
        </p:nvSpPr>
        <p:spPr bwMode="auto">
          <a:xfrm>
            <a:off x="4760016" y="3935958"/>
            <a:ext cx="38877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endParaRPr lang="fr-BE" sz="1600" dirty="0" smtClean="0">
              <a:solidFill>
                <a:srgbClr val="0D0D0D"/>
              </a:solidFill>
              <a:cs typeface="Arial" charset="0"/>
              <a:sym typeface="Arial" charset="0"/>
            </a:endParaRPr>
          </a:p>
          <a:p>
            <a:pPr fontAlgn="base">
              <a:spcBef>
                <a:spcPct val="0"/>
              </a:spcBef>
              <a:spcAft>
                <a:spcPct val="0"/>
              </a:spcAft>
              <a:defRPr/>
            </a:pPr>
            <a:r>
              <a:rPr lang="fr-BE" sz="1600" dirty="0" smtClean="0">
                <a:solidFill>
                  <a:srgbClr val="7F7F7F"/>
                </a:solidFill>
                <a:cs typeface="Arial" charset="0"/>
                <a:sym typeface="Arial" charset="0"/>
              </a:rPr>
              <a:t>https://www.ksz.fgov.be</a:t>
            </a:r>
          </a:p>
          <a:p>
            <a:pPr fontAlgn="base">
              <a:spcBef>
                <a:spcPct val="0"/>
              </a:spcBef>
              <a:spcAft>
                <a:spcPct val="0"/>
              </a:spcAft>
              <a:defRPr/>
            </a:pPr>
            <a:r>
              <a:rPr lang="fr-BE" sz="1600" dirty="0" smtClean="0">
                <a:solidFill>
                  <a:srgbClr val="7F7F7F"/>
                </a:solidFill>
                <a:cs typeface="Arial" charset="0"/>
                <a:sym typeface="Arial" charset="0"/>
              </a:rPr>
              <a:t>https://www.socialsecurity.be</a:t>
            </a:r>
          </a:p>
        </p:txBody>
      </p:sp>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7226" y="908720"/>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solidFill>
                  <a:prstClr val="white">
                    <a:lumMod val="50000"/>
                  </a:prstClr>
                </a:solidFill>
              </a:rPr>
              <a:pPr>
                <a:defRPr/>
              </a:pPr>
              <a:t>‹#›</a:t>
            </a:fld>
            <a:endParaRPr lang="en-GB">
              <a:solidFill>
                <a:prstClr val="white">
                  <a:lumMod val="50000"/>
                </a:prstClr>
              </a:solidFill>
            </a:endParaRPr>
          </a:p>
        </p:txBody>
      </p:sp>
    </p:spTree>
    <p:extLst>
      <p:ext uri="{BB962C8B-B14F-4D97-AF65-F5344CB8AC3E}">
        <p14:creationId xmlns:p14="http://schemas.microsoft.com/office/powerpoint/2010/main" val="21827845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ussentitel">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900113" y="1341438"/>
            <a:ext cx="741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defRPr/>
            </a:pPr>
            <a:endParaRPr lang="en-US" altLang="en-US" smtClean="0">
              <a:solidFill>
                <a:prstClr val="black"/>
              </a:solidFill>
            </a:endParaRPr>
          </a:p>
        </p:txBody>
      </p:sp>
      <p:sp>
        <p:nvSpPr>
          <p:cNvPr id="5" name="Content Placeholder 2"/>
          <p:cNvSpPr>
            <a:spLocks noGrp="1"/>
          </p:cNvSpPr>
          <p:nvPr>
            <p:ph idx="1"/>
          </p:nvPr>
        </p:nvSpPr>
        <p:spPr>
          <a:xfrm>
            <a:off x="467544" y="2276872"/>
            <a:ext cx="8219256" cy="1296144"/>
          </a:xfrm>
          <a:ln w="19050">
            <a:solidFill>
              <a:srgbClr val="0082B8"/>
            </a:solidFill>
          </a:ln>
        </p:spPr>
        <p:txBody>
          <a:bodyPr/>
          <a:lstStyle>
            <a:lvl1pPr marL="0" indent="0" algn="ctr">
              <a:buNone/>
              <a:defRPr lang="en-US" altLang="en-US" sz="3200" kern="1200" dirty="0" smtClean="0">
                <a:solidFill>
                  <a:srgbClr val="0078B2"/>
                </a:solidFill>
                <a:latin typeface="+mn-lt"/>
                <a:ea typeface="+mn-ea"/>
                <a:cs typeface="+mn-cs"/>
              </a:defRPr>
            </a:lvl1pPr>
          </a:lstStyle>
          <a:p>
            <a:pPr lvl="0"/>
            <a:endParaRPr lang="en-US" altLang="en-US" dirty="0" smtClean="0"/>
          </a:p>
        </p:txBody>
      </p:sp>
      <p:sp>
        <p:nvSpPr>
          <p:cNvPr id="4" name="Slide Number Placeholder 2"/>
          <p:cNvSpPr>
            <a:spLocks noGrp="1"/>
          </p:cNvSpPr>
          <p:nvPr>
            <p:ph type="sldNum" sz="quarter" idx="10"/>
          </p:nvPr>
        </p:nvSpPr>
        <p:spPr/>
        <p:txBody>
          <a:bodyPr/>
          <a:lstStyle>
            <a:lvl1pPr>
              <a:defRPr/>
            </a:lvl1pPr>
          </a:lstStyle>
          <a:p>
            <a:pPr>
              <a:defRPr/>
            </a:pPr>
            <a:fld id="{7A581544-C7E5-4496-85B9-B0A4BDFE3E45}"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2288708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3" name="Straight Connector 2"/>
          <p:cNvCxnSpPr/>
          <p:nvPr/>
        </p:nvCxnSpPr>
        <p:spPr>
          <a:xfrm>
            <a:off x="685800" y="4005263"/>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861815"/>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lgn="r">
              <a:defRPr b="0"/>
            </a:lvl1pPr>
          </a:lstStyle>
          <a:p>
            <a:pPr>
              <a:defRPr/>
            </a:pPr>
            <a:fld id="{7224FC39-042F-4CE2-B0AD-FE6A4D65AB98}" type="slidenum">
              <a:rPr lang="en-US"/>
              <a:pPr>
                <a:defRPr/>
              </a:pPr>
              <a:t>‹#›</a:t>
            </a:fld>
            <a:endParaRPr lang="en-US" dirty="0"/>
          </a:p>
        </p:txBody>
      </p:sp>
    </p:spTree>
    <p:extLst>
      <p:ext uri="{BB962C8B-B14F-4D97-AF65-F5344CB8AC3E}">
        <p14:creationId xmlns:p14="http://schemas.microsoft.com/office/powerpoint/2010/main" val="3862683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95614"/>
            <a:ext cx="8229600"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398740"/>
            <a:ext cx="8229600" cy="5053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1E7FF-7E34-4FE5-A533-04EE46AAAD1B}" type="slidenum">
              <a:rPr lang="en-US"/>
              <a:pPr>
                <a:defRPr/>
              </a:pPr>
              <a:t>‹#›</a:t>
            </a:fld>
            <a:endParaRPr lang="en-US" dirty="0"/>
          </a:p>
        </p:txBody>
      </p:sp>
    </p:spTree>
    <p:extLst>
      <p:ext uri="{BB962C8B-B14F-4D97-AF65-F5344CB8AC3E}">
        <p14:creationId xmlns:p14="http://schemas.microsoft.com/office/powerpoint/2010/main" val="309552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0D4E4B-BC9D-4A89-AE36-999F4A7B197E}" type="slidenum">
              <a:rPr lang="en-US"/>
              <a:pPr>
                <a:defRPr/>
              </a:pPr>
              <a:t>‹#›</a:t>
            </a:fld>
            <a:endParaRPr lang="en-US" dirty="0"/>
          </a:p>
        </p:txBody>
      </p:sp>
    </p:spTree>
    <p:extLst>
      <p:ext uri="{BB962C8B-B14F-4D97-AF65-F5344CB8AC3E}">
        <p14:creationId xmlns:p14="http://schemas.microsoft.com/office/powerpoint/2010/main" val="920336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lgn="r">
              <a:defRPr b="0"/>
            </a:lvl1pPr>
          </a:lstStyle>
          <a:p>
            <a:pPr>
              <a:defRPr/>
            </a:pPr>
            <a:fld id="{21D49362-58CD-47C2-88E3-91BFAE9E48FB}" type="slidenum">
              <a:rPr lang="en-US"/>
              <a:pPr>
                <a:defRPr/>
              </a:pPr>
              <a:t>‹#›</a:t>
            </a:fld>
            <a:endParaRPr lang="en-US" dirty="0"/>
          </a:p>
        </p:txBody>
      </p:sp>
    </p:spTree>
    <p:extLst>
      <p:ext uri="{BB962C8B-B14F-4D97-AF65-F5344CB8AC3E}">
        <p14:creationId xmlns:p14="http://schemas.microsoft.com/office/powerpoint/2010/main" val="8261267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517E9F9-624A-4017-8A91-A08CBF88450C}" type="slidenum">
              <a:rPr lang="en-US"/>
              <a:pPr>
                <a:defRPr/>
              </a:pPr>
              <a:t>‹#›</a:t>
            </a:fld>
            <a:endParaRPr lang="en-US" dirty="0"/>
          </a:p>
        </p:txBody>
      </p:sp>
    </p:spTree>
    <p:extLst>
      <p:ext uri="{BB962C8B-B14F-4D97-AF65-F5344CB8AC3E}">
        <p14:creationId xmlns:p14="http://schemas.microsoft.com/office/powerpoint/2010/main" val="1391465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25/1/2017</a:t>
            </a: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4C25D2-7D78-4C61-AA5C-4BD13D831AFB}" type="slidenum">
              <a:rPr lang="en-US"/>
              <a:pPr>
                <a:defRPr/>
              </a:pPr>
              <a:t>‹#›</a:t>
            </a:fld>
            <a:endParaRPr lang="en-US" dirty="0"/>
          </a:p>
        </p:txBody>
      </p:sp>
    </p:spTree>
    <p:extLst>
      <p:ext uri="{BB962C8B-B14F-4D97-AF65-F5344CB8AC3E}">
        <p14:creationId xmlns:p14="http://schemas.microsoft.com/office/powerpoint/2010/main" val="1555577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23/01/2017</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2" name="Straight Connector 1"/>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Group 11"/>
          <p:cNvGrpSpPr>
            <a:grpSpLocks/>
          </p:cNvGrpSpPr>
          <p:nvPr userDrawn="1"/>
        </p:nvGrpSpPr>
        <p:grpSpPr bwMode="auto">
          <a:xfrm>
            <a:off x="4279900" y="3619500"/>
            <a:ext cx="4268788" cy="2800350"/>
            <a:chOff x="4406900" y="2676525"/>
            <a:chExt cx="4268788" cy="2802019"/>
          </a:xfrm>
        </p:grpSpPr>
        <p:pic>
          <p:nvPicPr>
            <p:cNvPr id="4"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a:spLocks noChangeArrowheads="1"/>
            </p:cNvSpPr>
            <p:nvPr userDrawn="1"/>
          </p:nvSpPr>
          <p:spPr bwMode="auto">
            <a:xfrm>
              <a:off x="4787900" y="2676525"/>
              <a:ext cx="3887788" cy="280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fr-BE" altLang="en-US" sz="1600" smtClean="0">
                <a:solidFill>
                  <a:srgbClr val="0D0D0D"/>
                </a:solidFill>
                <a:cs typeface="Arial" pitchFamily="34" charset="0"/>
              </a:endParaRPr>
            </a:p>
            <a:p>
              <a:pPr fontAlgn="base">
                <a:spcBef>
                  <a:spcPct val="0"/>
                </a:spcBef>
                <a:spcAft>
                  <a:spcPct val="0"/>
                </a:spcAft>
                <a:defRPr/>
              </a:pPr>
              <a:endParaRPr lang="fr-BE" altLang="en-US" sz="1600" smtClean="0">
                <a:solidFill>
                  <a:srgbClr val="0D0D0D"/>
                </a:solidFill>
                <a:cs typeface="Arial" pitchFamily="34" charset="0"/>
              </a:endParaRPr>
            </a:p>
            <a:p>
              <a:pPr fontAlgn="base">
                <a:spcBef>
                  <a:spcPct val="0"/>
                </a:spcBef>
                <a:spcAft>
                  <a:spcPct val="0"/>
                </a:spcAft>
                <a:defRPr/>
              </a:pPr>
              <a:endParaRPr lang="fr-BE" altLang="en-US" sz="1600" smtClean="0">
                <a:solidFill>
                  <a:srgbClr val="0D0D0D"/>
                </a:solidFill>
                <a:cs typeface="Arial" pitchFamily="34" charset="0"/>
              </a:endParaRPr>
            </a:p>
            <a:p>
              <a:pPr fontAlgn="base">
                <a:spcBef>
                  <a:spcPct val="0"/>
                </a:spcBef>
                <a:spcAft>
                  <a:spcPct val="0"/>
                </a:spcAft>
                <a:defRPr/>
              </a:pPr>
              <a:endParaRPr lang="fr-BE" altLang="en-US" sz="1600" smtClean="0">
                <a:solidFill>
                  <a:srgbClr val="0D0D0D"/>
                </a:solidFill>
                <a:cs typeface="Arial" pitchFamily="34" charset="0"/>
              </a:endParaRPr>
            </a:p>
            <a:p>
              <a:pPr fontAlgn="base">
                <a:spcBef>
                  <a:spcPct val="0"/>
                </a:spcBef>
                <a:spcAft>
                  <a:spcPct val="0"/>
                </a:spcAft>
                <a:defRPr/>
              </a:pPr>
              <a:r>
                <a:rPr lang="fr-BE" altLang="en-US" sz="1600" smtClean="0">
                  <a:solidFill>
                    <a:srgbClr val="000000"/>
                  </a:solidFill>
                  <a:cs typeface="Arial" pitchFamily="34" charset="0"/>
                </a:rPr>
                <a:t>frank.robben@ehealth.fgov.be </a:t>
              </a:r>
            </a:p>
            <a:p>
              <a:pPr fontAlgn="base">
                <a:spcBef>
                  <a:spcPct val="0"/>
                </a:spcBef>
                <a:spcAft>
                  <a:spcPct val="0"/>
                </a:spcAft>
                <a:defRPr/>
              </a:pPr>
              <a:endParaRPr lang="fr-BE" altLang="en-US" sz="1600" smtClean="0">
                <a:solidFill>
                  <a:srgbClr val="000000"/>
                </a:solidFill>
                <a:cs typeface="Arial" pitchFamily="34" charset="0"/>
                <a:sym typeface="Arial" pitchFamily="34" charset="0"/>
              </a:endParaRPr>
            </a:p>
            <a:p>
              <a:pPr fontAlgn="base">
                <a:spcBef>
                  <a:spcPct val="0"/>
                </a:spcBef>
                <a:spcAft>
                  <a:spcPct val="0"/>
                </a:spcAft>
                <a:defRPr/>
              </a:pPr>
              <a:r>
                <a:rPr lang="fr-BE" altLang="en-US" sz="1600" smtClean="0">
                  <a:solidFill>
                    <a:srgbClr val="000000"/>
                  </a:solidFill>
                  <a:cs typeface="Arial" pitchFamily="34" charset="0"/>
                  <a:sym typeface="Arial" pitchFamily="34" charset="0"/>
                </a:rPr>
                <a:t>@FrRobben</a:t>
              </a:r>
            </a:p>
            <a:p>
              <a:pPr fontAlgn="base">
                <a:spcBef>
                  <a:spcPct val="0"/>
                </a:spcBef>
                <a:spcAft>
                  <a:spcPct val="0"/>
                </a:spcAft>
                <a:defRPr/>
              </a:pPr>
              <a:endParaRPr lang="fr-BE" altLang="en-US" sz="1600" smtClean="0">
                <a:solidFill>
                  <a:srgbClr val="000000"/>
                </a:solidFill>
                <a:cs typeface="Arial" pitchFamily="34" charset="0"/>
                <a:sym typeface="Arial" pitchFamily="34" charset="0"/>
              </a:endParaRPr>
            </a:p>
            <a:p>
              <a:pPr fontAlgn="base">
                <a:spcBef>
                  <a:spcPct val="0"/>
                </a:spcBef>
                <a:spcAft>
                  <a:spcPct val="0"/>
                </a:spcAft>
                <a:defRPr/>
              </a:pPr>
              <a:r>
                <a:rPr lang="fr-BE" altLang="en-US" sz="1600" smtClean="0">
                  <a:solidFill>
                    <a:srgbClr val="000000"/>
                  </a:solidFill>
                  <a:cs typeface="Arial" pitchFamily="34" charset="0"/>
                  <a:sym typeface="Arial" pitchFamily="34" charset="0"/>
                </a:rPr>
                <a:t>https://www.ehealth.fgov.be</a:t>
              </a:r>
            </a:p>
            <a:p>
              <a:pPr fontAlgn="base">
                <a:spcBef>
                  <a:spcPct val="0"/>
                </a:spcBef>
                <a:spcAft>
                  <a:spcPct val="0"/>
                </a:spcAft>
                <a:defRPr/>
              </a:pPr>
              <a:r>
                <a:rPr lang="fr-BE" altLang="en-US" sz="1600" smtClean="0">
                  <a:solidFill>
                    <a:srgbClr val="000000"/>
                  </a:solidFill>
                  <a:cs typeface="Arial" pitchFamily="34" charset="0"/>
                  <a:sym typeface="Arial" pitchFamily="34" charset="0"/>
                </a:rPr>
                <a:t>http://www.ksz.fgov.be</a:t>
              </a:r>
            </a:p>
            <a:p>
              <a:pPr fontAlgn="base">
                <a:spcBef>
                  <a:spcPct val="0"/>
                </a:spcBef>
                <a:spcAft>
                  <a:spcPct val="0"/>
                </a:spcAft>
                <a:defRPr/>
              </a:pPr>
              <a:r>
                <a:rPr lang="fr-BE" altLang="en-US" sz="1600" smtClean="0">
                  <a:solidFill>
                    <a:srgbClr val="000000"/>
                  </a:solidFill>
                  <a:cs typeface="Arial" pitchFamily="34" charset="0"/>
                  <a:sym typeface="Arial" pitchFamily="34" charset="0"/>
                </a:rPr>
                <a:t>http://www.frankrobben.be</a:t>
              </a:r>
              <a:endParaRPr lang="fr-BE" altLang="en-US" sz="1600" smtClean="0">
                <a:solidFill>
                  <a:srgbClr val="000000"/>
                </a:solidFill>
                <a:cs typeface="Arial" pitchFamily="34" charset="0"/>
              </a:endParaRPr>
            </a:p>
          </p:txBody>
        </p:sp>
      </p:grpSp>
      <p:sp>
        <p:nvSpPr>
          <p:cNvPr id="7" name="TextBox 6"/>
          <p:cNvSpPr txBox="1">
            <a:spLocks noChangeArrowheads="1"/>
          </p:cNvSpPr>
          <p:nvPr userDrawn="1"/>
        </p:nvSpPr>
        <p:spPr bwMode="auto">
          <a:xfrm>
            <a:off x="755650" y="2276475"/>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endParaRPr lang="en-US" altLang="en-US" smtClean="0">
              <a:solidFill>
                <a:srgbClr val="000000"/>
              </a:solidFill>
              <a:cs typeface="Arial" pitchFamily="34" charset="0"/>
            </a:endParaRP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8313" y="1808163"/>
            <a:ext cx="30543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6911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0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5058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Graph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E484F"/>
                </a:solidFill>
              </a:defRPr>
            </a:lvl1pPr>
          </a:lstStyle>
          <a:p>
            <a:r>
              <a:rPr lang="en-US" dirty="0" smtClean="0"/>
              <a:t>CLICK TO EDIT MASTER TITLE STYLE</a:t>
            </a:r>
            <a:endParaRPr lang="en-JM" dirty="0"/>
          </a:p>
        </p:txBody>
      </p:sp>
      <p:sp>
        <p:nvSpPr>
          <p:cNvPr id="22" name="Content Placeholder 21"/>
          <p:cNvSpPr>
            <a:spLocks noGrp="1"/>
          </p:cNvSpPr>
          <p:nvPr>
            <p:ph sz="quarter" idx="13"/>
          </p:nvPr>
        </p:nvSpPr>
        <p:spPr>
          <a:xfrm>
            <a:off x="457200" y="1320800"/>
            <a:ext cx="8229600" cy="685800"/>
          </a:xfrm>
        </p:spPr>
        <p:txBody>
          <a:bodyPr>
            <a:normAutofit/>
          </a:bodyPr>
          <a:lstStyle>
            <a:lvl1pPr>
              <a:buNone/>
              <a:defRPr sz="1300">
                <a:solidFill>
                  <a:srgbClr val="3E484F"/>
                </a:solidFill>
                <a:latin typeface="Helvetica Neue Medium"/>
                <a:cs typeface="Helvetica Neue Medium"/>
              </a:defRPr>
            </a:lvl1pPr>
          </a:lstStyle>
          <a:p>
            <a:pPr lvl="0"/>
            <a:endParaRPr lang="en-JM" dirty="0"/>
          </a:p>
        </p:txBody>
      </p:sp>
      <p:sp>
        <p:nvSpPr>
          <p:cNvPr id="26" name="Chart Placeholder 25"/>
          <p:cNvSpPr>
            <a:spLocks noGrp="1"/>
          </p:cNvSpPr>
          <p:nvPr>
            <p:ph type="chart" sz="quarter" idx="14"/>
          </p:nvPr>
        </p:nvSpPr>
        <p:spPr>
          <a:xfrm>
            <a:off x="304800" y="2209800"/>
            <a:ext cx="4572000" cy="3429000"/>
          </a:xfrm>
        </p:spPr>
        <p:txBody>
          <a:bodyPr>
            <a:normAutofit/>
          </a:bodyPr>
          <a:lstStyle>
            <a:lvl1pPr>
              <a:defRPr sz="1400">
                <a:solidFill>
                  <a:srgbClr val="3E484F"/>
                </a:solidFill>
                <a:latin typeface="Helvetica Neue Medium"/>
                <a:cs typeface="Helvetica Neue Medium"/>
              </a:defRPr>
            </a:lvl1pPr>
          </a:lstStyle>
          <a:p>
            <a:endParaRPr lang="en-JM" dirty="0"/>
          </a:p>
        </p:txBody>
      </p:sp>
      <p:sp>
        <p:nvSpPr>
          <p:cNvPr id="10" name="Text Placeholder 9"/>
          <p:cNvSpPr>
            <a:spLocks noGrp="1"/>
          </p:cNvSpPr>
          <p:nvPr>
            <p:ph type="body" sz="quarter" idx="15"/>
          </p:nvPr>
        </p:nvSpPr>
        <p:spPr>
          <a:xfrm>
            <a:off x="5562600" y="3022600"/>
            <a:ext cx="2667000" cy="2336800"/>
          </a:xfrm>
        </p:spPr>
        <p:txBody>
          <a:bodyPr>
            <a:normAutofit/>
          </a:bodyPr>
          <a:lstStyle>
            <a:lvl1pPr>
              <a:buNone/>
              <a:defRPr sz="1100">
                <a:solidFill>
                  <a:srgbClr val="3E484F"/>
                </a:solidFill>
                <a:latin typeface="Helvetica Neue Medium"/>
                <a:cs typeface="Helvetica Neue Medium"/>
              </a:defRPr>
            </a:lvl1pPr>
            <a:lvl2pPr>
              <a:defRPr sz="1300"/>
            </a:lvl2pPr>
            <a:lvl3pPr>
              <a:defRPr sz="1300"/>
            </a:lvl3pPr>
            <a:lvl4pPr>
              <a:defRPr sz="1300"/>
            </a:lvl4pPr>
            <a:lvl5pPr>
              <a:defRPr sz="1300"/>
            </a:lvl5pPr>
          </a:lstStyle>
          <a:p>
            <a:pPr lvl="0"/>
            <a:endParaRPr lang="en-JM" dirty="0"/>
          </a:p>
        </p:txBody>
      </p:sp>
      <p:sp>
        <p:nvSpPr>
          <p:cNvPr id="11" name="Content Placeholder 38"/>
          <p:cNvSpPr>
            <a:spLocks noGrp="1"/>
          </p:cNvSpPr>
          <p:nvPr>
            <p:ph sz="quarter" idx="37"/>
          </p:nvPr>
        </p:nvSpPr>
        <p:spPr>
          <a:xfrm>
            <a:off x="5562600" y="2514600"/>
            <a:ext cx="2438400" cy="381000"/>
          </a:xfrm>
          <a:solidFill>
            <a:srgbClr val="E20177"/>
          </a:solidFill>
        </p:spPr>
        <p:txBody>
          <a:bodyPr anchor="ctr">
            <a:noAutofit/>
          </a:bodyPr>
          <a:lstStyle>
            <a:lvl1pPr algn="l">
              <a:buNone/>
              <a:defRPr sz="1600" b="0">
                <a:solidFill>
                  <a:schemeClr val="bg1"/>
                </a:solidFill>
                <a:latin typeface="Helvetica Neue Bold Condensed"/>
                <a:cs typeface="Helvetica Neue Bold Condensed"/>
              </a:defRPr>
            </a:lvl1pPr>
          </a:lstStyle>
          <a:p>
            <a:pPr lvl="0"/>
            <a:endParaRPr lang="en-JM" dirty="0"/>
          </a:p>
        </p:txBody>
      </p:sp>
    </p:spTree>
    <p:extLst>
      <p:ext uri="{BB962C8B-B14F-4D97-AF65-F5344CB8AC3E}">
        <p14:creationId xmlns:p14="http://schemas.microsoft.com/office/powerpoint/2010/main" val="2524999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60350"/>
            <a:ext cx="2765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56792"/>
            <a:ext cx="7772400" cy="1470025"/>
          </a:xfrm>
        </p:spPr>
        <p:txBody>
          <a:bodyPr/>
          <a:lstStyle>
            <a:lvl1pPr algn="ctr">
              <a:defRPr/>
            </a:lvl1pPr>
          </a:lstStyle>
          <a:p>
            <a:r>
              <a:rPr lang="en-US" smtClean="0"/>
              <a:t>Click to edit Master title style</a:t>
            </a:r>
            <a:endParaRPr lang="en-GB"/>
          </a:p>
        </p:txBody>
      </p:sp>
      <p:sp>
        <p:nvSpPr>
          <p:cNvPr id="3" name="Subtitle 2"/>
          <p:cNvSpPr>
            <a:spLocks noGrp="1"/>
          </p:cNvSpPr>
          <p:nvPr>
            <p:ph type="subTitle" idx="1"/>
          </p:nvPr>
        </p:nvSpPr>
        <p:spPr>
          <a:xfrm>
            <a:off x="1371600" y="299695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8" name="Date Placeholder 3"/>
          <p:cNvSpPr>
            <a:spLocks noGrp="1"/>
          </p:cNvSpPr>
          <p:nvPr>
            <p:ph type="dt" sz="half" idx="10"/>
          </p:nvPr>
        </p:nvSpPr>
        <p:spPr>
          <a:xfrm>
            <a:off x="6911975" y="6453188"/>
            <a:ext cx="2133600" cy="293687"/>
          </a:xfrm>
          <a:prstGeom prst="rect">
            <a:avLst/>
          </a:prstGeom>
        </p:spPr>
        <p:txBody>
          <a:bodyPr/>
          <a:lstStyle>
            <a:lvl1pPr algn="r" eaLnBrk="1" fontAlgn="auto" hangingPunct="1">
              <a:spcBef>
                <a:spcPts val="0"/>
              </a:spcBef>
              <a:spcAft>
                <a:spcPts val="0"/>
              </a:spcAft>
              <a:defRPr sz="1000">
                <a:solidFill>
                  <a:schemeClr val="bg1">
                    <a:lumMod val="50000"/>
                  </a:schemeClr>
                </a:solidFill>
                <a:latin typeface="+mn-lt"/>
                <a:cs typeface="+mn-cs"/>
              </a:defRPr>
            </a:lvl1pPr>
          </a:lstStyle>
          <a:p>
            <a:pPr>
              <a:defRPr/>
            </a:pPr>
            <a:fld id="{72919893-7EF1-4B96-A41C-CCEB331D3E29}" type="datetime1">
              <a:rPr lang="en-US">
                <a:solidFill>
                  <a:prstClr val="white">
                    <a:lumMod val="50000"/>
                  </a:prstClr>
                </a:solidFill>
              </a:rPr>
              <a:pPr>
                <a:defRPr/>
              </a:pPr>
              <a:t>11/16/2018</a:t>
            </a:fld>
            <a:endParaRPr lang="en-GB">
              <a:solidFill>
                <a:prstClr val="white">
                  <a:lumMod val="50000"/>
                </a:prstClr>
              </a:solidFill>
            </a:endParaRPr>
          </a:p>
        </p:txBody>
      </p:sp>
    </p:spTree>
    <p:extLst>
      <p:ext uri="{BB962C8B-B14F-4D97-AF65-F5344CB8AC3E}">
        <p14:creationId xmlns:p14="http://schemas.microsoft.com/office/powerpoint/2010/main" val="36209179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rtlCol="0">
            <a:normAutofit/>
          </a:bodyPr>
          <a:lstStyle>
            <a:lvl1pPr algn="l">
              <a:defRPr/>
            </a:lvl1pPr>
          </a:lstStyle>
          <a:p>
            <a:r>
              <a:rPr lang="en-US" dirty="0" smtClean="0"/>
              <a:t>Click to edit Master title style</a:t>
            </a:r>
            <a:endParaRPr lang="en-GB" dirty="0"/>
          </a:p>
        </p:txBody>
      </p:sp>
      <p:sp>
        <p:nvSpPr>
          <p:cNvPr id="8" name="Text Placeholder 2"/>
          <p:cNvSpPr>
            <a:spLocks noGrp="1"/>
          </p:cNvSpPr>
          <p:nvPr>
            <p:ph idx="1"/>
          </p:nvPr>
        </p:nvSpPr>
        <p:spPr>
          <a:xfrm>
            <a:off x="457200" y="1412776"/>
            <a:ext cx="8229600" cy="4896544"/>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587E434-54B9-4A7A-96C0-83C2A5266D00}"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6782404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5" name="TextBox 12"/>
          <p:cNvSpPr txBox="1">
            <a:spLocks noChangeArrowheads="1"/>
          </p:cNvSpPr>
          <p:nvPr/>
        </p:nvSpPr>
        <p:spPr bwMode="auto">
          <a:xfrm>
            <a:off x="4789488" y="3429000"/>
            <a:ext cx="3887787"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mtClean="0">
                <a:solidFill>
                  <a:srgbClr val="7F7F7F"/>
                </a:solidFill>
                <a:sym typeface="Arial" charset="0"/>
              </a:rPr>
              <a:t>Kruispuntbank van de Sociale Zekerheid</a:t>
            </a:r>
          </a:p>
          <a:p>
            <a:pPr fontAlgn="base">
              <a:spcBef>
                <a:spcPct val="0"/>
              </a:spcBef>
              <a:spcAft>
                <a:spcPct val="0"/>
              </a:spcAft>
              <a:buSzPct val="100000"/>
              <a:defRPr/>
            </a:pPr>
            <a:r>
              <a:rPr lang="en-US" smtClean="0">
                <a:solidFill>
                  <a:srgbClr val="7F7F7F"/>
                </a:solidFill>
                <a:sym typeface="Arial" charset="0"/>
              </a:rPr>
              <a:t>http://www.ksz.fgov.be</a:t>
            </a:r>
          </a:p>
          <a:p>
            <a:pPr fontAlgn="base">
              <a:spcBef>
                <a:spcPct val="0"/>
              </a:spcBef>
              <a:spcAft>
                <a:spcPct val="0"/>
              </a:spcAft>
              <a:buSzPct val="100000"/>
              <a:defRPr/>
            </a:pPr>
            <a:endParaRPr lang="fr-BE" smtClean="0">
              <a:solidFill>
                <a:srgbClr val="7F7F7F"/>
              </a:solidFill>
              <a:sym typeface="Arial" charset="0"/>
            </a:endParaRPr>
          </a:p>
          <a:p>
            <a:pPr fontAlgn="base">
              <a:spcBef>
                <a:spcPct val="0"/>
              </a:spcBef>
              <a:spcAft>
                <a:spcPct val="0"/>
              </a:spcAft>
              <a:buSzPct val="100000"/>
              <a:defRPr/>
            </a:pPr>
            <a:r>
              <a:rPr lang="fr-BE" smtClean="0">
                <a:solidFill>
                  <a:srgbClr val="7F7F7F"/>
                </a:solidFill>
                <a:sym typeface="Arial" charset="0"/>
              </a:rPr>
              <a:t>eHealth-platform https://www.ehealth.fgov.be</a:t>
            </a:r>
            <a:endParaRPr lang="en-US" smtClean="0">
              <a:solidFill>
                <a:srgbClr val="7F7F7F"/>
              </a:solidFill>
              <a:sym typeface="Arial" charset="0"/>
            </a:endParaRPr>
          </a:p>
        </p:txBody>
      </p:sp>
      <p:sp>
        <p:nvSpPr>
          <p:cNvPr id="6" name="Title 1"/>
          <p:cNvSpPr txBox="1">
            <a:spLocks/>
          </p:cNvSpPr>
          <p:nvPr/>
        </p:nvSpPr>
        <p:spPr>
          <a:xfrm>
            <a:off x="468313" y="1412875"/>
            <a:ext cx="3598862" cy="5329238"/>
          </a:xfrm>
          <a:prstGeom prst="rect">
            <a:avLst/>
          </a:prstGeom>
          <a:solidFill>
            <a:srgbClr val="0080BB"/>
          </a:solidFill>
        </p:spPr>
        <p:txBody>
          <a:bodyPr anchor="ctr">
            <a:norm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buSzPct val="100000"/>
              <a:defRPr/>
            </a:pPr>
            <a:r>
              <a:rPr lang="en-US" sz="3600" smtClean="0">
                <a:solidFill>
                  <a:srgbClr val="FFFFFF"/>
                </a:solidFill>
              </a:rPr>
              <a:t>BEDANKT!</a:t>
            </a:r>
            <a:br>
              <a:rPr lang="en-US" sz="3600" smtClean="0">
                <a:solidFill>
                  <a:srgbClr val="FFFFFF"/>
                </a:solidFill>
              </a:rPr>
            </a:br>
            <a:r>
              <a:rPr lang="en-US" sz="3600" smtClean="0">
                <a:solidFill>
                  <a:srgbClr val="FFFFFF"/>
                </a:solidFill>
              </a:rPr>
              <a:t>VRAGEN?</a:t>
            </a:r>
          </a:p>
        </p:txBody>
      </p:sp>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0013" y="188913"/>
            <a:ext cx="1220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a:lvl1pPr>
          </a:lstStyle>
          <a:p>
            <a:r>
              <a:rPr lang="en-US" dirty="0" smtClean="0"/>
              <a:t>Click to edit Master title style</a:t>
            </a:r>
            <a:endParaRPr lang="en-GB" dirty="0"/>
          </a:p>
        </p:txBody>
      </p:sp>
      <p:sp>
        <p:nvSpPr>
          <p:cNvPr id="8" name="Slide Number Placeholder 5"/>
          <p:cNvSpPr>
            <a:spLocks noGrp="1"/>
          </p:cNvSpPr>
          <p:nvPr>
            <p:ph type="sldNum" sz="quarter" idx="10"/>
          </p:nvPr>
        </p:nvSpPr>
        <p:spPr/>
        <p:txBody>
          <a:bodyPr/>
          <a:lstStyle>
            <a:lvl1pPr>
              <a:defRPr/>
            </a:lvl1pPr>
          </a:lstStyle>
          <a:p>
            <a:pPr>
              <a:defRPr/>
            </a:pPr>
            <a:fld id="{BB909A4B-D91D-4445-81D5-64413B80077B}" type="slidenum">
              <a:rPr lang="en-GB">
                <a:solidFill>
                  <a:prstClr val="white">
                    <a:lumMod val="50000"/>
                  </a:prstClr>
                </a:solidFill>
              </a:rPr>
              <a:pPr>
                <a:defRPr/>
              </a:pPr>
              <a:t>‹#›</a:t>
            </a:fld>
            <a:endParaRPr lang="en-GB">
              <a:solidFill>
                <a:prstClr val="white">
                  <a:lumMod val="50000"/>
                </a:prstClr>
              </a:solidFill>
            </a:endParaRPr>
          </a:p>
        </p:txBody>
      </p:sp>
    </p:spTree>
    <p:extLst>
      <p:ext uri="{BB962C8B-B14F-4D97-AF65-F5344CB8AC3E}">
        <p14:creationId xmlns:p14="http://schemas.microsoft.com/office/powerpoint/2010/main" val="15209476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4B5CED8-E595-45C7-9C8C-E62E267B74B0}"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789591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4B9E5DE8-CFE0-4275-80A6-D11D282A7D96}"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14596058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12875"/>
            <a:ext cx="8229600" cy="471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ED55BBA8-CC11-418A-BCA3-65B10B6B3511}"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2959325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2875"/>
            <a:ext cx="4038600" cy="4713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F5E216DD-3906-40FF-B421-766F66D83305}"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1874372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23/01/2017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0A8D0-0C1A-4E18-B9EE-C94840A50CB5}"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768420"/>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a:t>Click to edit Master Subtitle Style</a:t>
            </a:r>
            <a:endParaRPr lang="en-US" dirty="0"/>
          </a:p>
        </p:txBody>
      </p:sp>
    </p:spTree>
    <p:extLst>
      <p:ext uri="{BB962C8B-B14F-4D97-AF65-F5344CB8AC3E}">
        <p14:creationId xmlns:p14="http://schemas.microsoft.com/office/powerpoint/2010/main" val="395746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Slide Number Placeholder 2"/>
          <p:cNvSpPr>
            <a:spLocks noGrp="1"/>
          </p:cNvSpPr>
          <p:nvPr>
            <p:ph type="sldNum" sz="quarter" idx="10"/>
          </p:nvPr>
        </p:nvSpPr>
        <p:spPr/>
        <p:txBody>
          <a:bodyPr/>
          <a:lstStyle/>
          <a:p>
            <a:fld id="{8836216C-5BC3-7C44-80F8-E30864FFC228}" type="slidenum">
              <a:rPr lang="en-US" smtClean="0"/>
              <a:pPr/>
              <a:t>‹#›</a:t>
            </a:fld>
            <a:endParaRPr lang="en-US"/>
          </a:p>
        </p:txBody>
      </p:sp>
      <p:sp>
        <p:nvSpPr>
          <p:cNvPr id="4" name="Text Placeholder 4"/>
          <p:cNvSpPr>
            <a:spLocks noGrp="1"/>
          </p:cNvSpPr>
          <p:nvPr>
            <p:ph type="body" sz="quarter" idx="13" hasCustomPrompt="1"/>
          </p:nvPr>
        </p:nvSpPr>
        <p:spPr>
          <a:xfrm>
            <a:off x="160632" y="768420"/>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a:t>Click to edit Master Subtitle Style</a:t>
            </a:r>
            <a:endParaRPr lang="en-US" dirty="0"/>
          </a:p>
        </p:txBody>
      </p:sp>
      <p:sp>
        <p:nvSpPr>
          <p:cNvPr id="6" name="Content Placeholder 5"/>
          <p:cNvSpPr>
            <a:spLocks noGrp="1"/>
          </p:cNvSpPr>
          <p:nvPr>
            <p:ph sz="quarter" idx="14"/>
          </p:nvPr>
        </p:nvSpPr>
        <p:spPr>
          <a:xfrm>
            <a:off x="160632" y="1428751"/>
            <a:ext cx="8753475" cy="470916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Tree>
    <p:extLst>
      <p:ext uri="{BB962C8B-B14F-4D97-AF65-F5344CB8AC3E}">
        <p14:creationId xmlns:p14="http://schemas.microsoft.com/office/powerpoint/2010/main" val="37146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ouble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a:xfrm>
            <a:off x="160630" y="1437640"/>
            <a:ext cx="4318000" cy="4699000"/>
          </a:xfrm>
        </p:spPr>
        <p:txBody>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2" y="768420"/>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a:t>Click to edit Master Subtitle Style</a:t>
            </a:r>
            <a:endParaRPr lang="en-US" dirty="0"/>
          </a:p>
        </p:txBody>
      </p:sp>
      <p:sp>
        <p:nvSpPr>
          <p:cNvPr id="7" name="Content Placeholder 2"/>
          <p:cNvSpPr>
            <a:spLocks noGrp="1"/>
          </p:cNvSpPr>
          <p:nvPr>
            <p:ph idx="14"/>
          </p:nvPr>
        </p:nvSpPr>
        <p:spPr>
          <a:xfrm>
            <a:off x="4587876" y="1437640"/>
            <a:ext cx="4318000" cy="4699000"/>
          </a:xfrm>
        </p:spPr>
        <p:txBody>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Tree>
    <p:extLst>
      <p:ext uri="{BB962C8B-B14F-4D97-AF65-F5344CB8AC3E}">
        <p14:creationId xmlns:p14="http://schemas.microsoft.com/office/powerpoint/2010/main" val="261535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ouble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
        <p:nvSpPr>
          <p:cNvPr id="7" name="Content Placeholder 5"/>
          <p:cNvSpPr>
            <a:spLocks noGrp="1"/>
          </p:cNvSpPr>
          <p:nvPr>
            <p:ph sz="quarter" idx="14"/>
          </p:nvPr>
        </p:nvSpPr>
        <p:spPr>
          <a:xfrm>
            <a:off x="160631" y="1428751"/>
            <a:ext cx="4368652" cy="470916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11" name="Content Placeholder 5"/>
          <p:cNvSpPr>
            <a:spLocks noGrp="1"/>
          </p:cNvSpPr>
          <p:nvPr>
            <p:ph sz="quarter" idx="15"/>
          </p:nvPr>
        </p:nvSpPr>
        <p:spPr>
          <a:xfrm>
            <a:off x="4545453" y="1428751"/>
            <a:ext cx="4368652" cy="470916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Tree>
    <p:extLst>
      <p:ext uri="{BB962C8B-B14F-4D97-AF65-F5344CB8AC3E}">
        <p14:creationId xmlns:p14="http://schemas.microsoft.com/office/powerpoint/2010/main" val="105296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193833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36216C-5BC3-7C44-80F8-E30864FFC228}" type="slidenum">
              <a:rPr lang="en-US" smtClean="0"/>
              <a:t>‹#›</a:t>
            </a:fld>
            <a:endParaRPr lang="en-US"/>
          </a:p>
        </p:txBody>
      </p:sp>
    </p:spTree>
    <p:extLst>
      <p:ext uri="{BB962C8B-B14F-4D97-AF65-F5344CB8AC3E}">
        <p14:creationId xmlns:p14="http://schemas.microsoft.com/office/powerpoint/2010/main" val="269949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Colour divider">
    <p:bg>
      <p:bgPr>
        <a:gradFill>
          <a:gsLst>
            <a:gs pos="0">
              <a:schemeClr val="accent6"/>
            </a:gs>
            <a:gs pos="60000">
              <a:schemeClr val="tx2"/>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3212225"/>
            <a:ext cx="8839200" cy="430887"/>
          </a:xfrm>
        </p:spPr>
        <p:txBody>
          <a:bodyPr anchor="ct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0406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Image Divider Purpl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2" y="3152002"/>
            <a:ext cx="8753475" cy="430887"/>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45396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Graph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E484F"/>
                </a:solidFill>
              </a:defRPr>
            </a:lvl1pPr>
          </a:lstStyle>
          <a:p>
            <a:r>
              <a:rPr lang="en-US" dirty="0"/>
              <a:t>CLICK TO EDIT MASTER TITLE STYLE</a:t>
            </a:r>
            <a:endParaRPr lang="en-JM" dirty="0"/>
          </a:p>
        </p:txBody>
      </p:sp>
      <p:sp>
        <p:nvSpPr>
          <p:cNvPr id="22" name="Content Placeholder 21"/>
          <p:cNvSpPr>
            <a:spLocks noGrp="1"/>
          </p:cNvSpPr>
          <p:nvPr>
            <p:ph sz="quarter" idx="13"/>
          </p:nvPr>
        </p:nvSpPr>
        <p:spPr>
          <a:xfrm>
            <a:off x="457200" y="1320800"/>
            <a:ext cx="8229600" cy="685800"/>
          </a:xfrm>
        </p:spPr>
        <p:txBody>
          <a:bodyPr>
            <a:normAutofit/>
          </a:bodyPr>
          <a:lstStyle>
            <a:lvl1pPr>
              <a:buNone/>
              <a:defRPr sz="1300">
                <a:solidFill>
                  <a:srgbClr val="3E484F"/>
                </a:solidFill>
                <a:latin typeface="Helvetica Neue Medium"/>
                <a:cs typeface="Helvetica Neue Medium"/>
              </a:defRPr>
            </a:lvl1pPr>
          </a:lstStyle>
          <a:p>
            <a:pPr lvl="0"/>
            <a:endParaRPr lang="en-JM" dirty="0"/>
          </a:p>
        </p:txBody>
      </p:sp>
      <p:sp>
        <p:nvSpPr>
          <p:cNvPr id="26" name="Chart Placeholder 25"/>
          <p:cNvSpPr>
            <a:spLocks noGrp="1"/>
          </p:cNvSpPr>
          <p:nvPr>
            <p:ph type="chart" sz="quarter" idx="14"/>
          </p:nvPr>
        </p:nvSpPr>
        <p:spPr>
          <a:xfrm>
            <a:off x="304800" y="2209800"/>
            <a:ext cx="4572000" cy="3429000"/>
          </a:xfrm>
        </p:spPr>
        <p:txBody>
          <a:bodyPr>
            <a:normAutofit/>
          </a:bodyPr>
          <a:lstStyle>
            <a:lvl1pPr>
              <a:defRPr sz="1400">
                <a:solidFill>
                  <a:srgbClr val="3E484F"/>
                </a:solidFill>
                <a:latin typeface="Helvetica Neue Medium"/>
                <a:cs typeface="Helvetica Neue Medium"/>
              </a:defRPr>
            </a:lvl1pPr>
          </a:lstStyle>
          <a:p>
            <a:endParaRPr lang="en-JM" dirty="0"/>
          </a:p>
        </p:txBody>
      </p:sp>
      <p:sp>
        <p:nvSpPr>
          <p:cNvPr id="10" name="Text Placeholder 9"/>
          <p:cNvSpPr>
            <a:spLocks noGrp="1"/>
          </p:cNvSpPr>
          <p:nvPr>
            <p:ph type="body" sz="quarter" idx="15"/>
          </p:nvPr>
        </p:nvSpPr>
        <p:spPr>
          <a:xfrm>
            <a:off x="5562600" y="3022600"/>
            <a:ext cx="2667000" cy="2336800"/>
          </a:xfrm>
        </p:spPr>
        <p:txBody>
          <a:bodyPr>
            <a:normAutofit/>
          </a:bodyPr>
          <a:lstStyle>
            <a:lvl1pPr>
              <a:buNone/>
              <a:defRPr sz="1100">
                <a:solidFill>
                  <a:srgbClr val="3E484F"/>
                </a:solidFill>
                <a:latin typeface="Helvetica Neue Medium"/>
                <a:cs typeface="Helvetica Neue Medium"/>
              </a:defRPr>
            </a:lvl1pPr>
            <a:lvl2pPr>
              <a:defRPr sz="1300"/>
            </a:lvl2pPr>
            <a:lvl3pPr>
              <a:defRPr sz="1300"/>
            </a:lvl3pPr>
            <a:lvl4pPr>
              <a:defRPr sz="1300"/>
            </a:lvl4pPr>
            <a:lvl5pPr>
              <a:defRPr sz="1300"/>
            </a:lvl5pPr>
          </a:lstStyle>
          <a:p>
            <a:pPr lvl="0"/>
            <a:endParaRPr lang="en-JM" dirty="0"/>
          </a:p>
        </p:txBody>
      </p:sp>
      <p:sp>
        <p:nvSpPr>
          <p:cNvPr id="11" name="Content Placeholder 38"/>
          <p:cNvSpPr>
            <a:spLocks noGrp="1"/>
          </p:cNvSpPr>
          <p:nvPr>
            <p:ph sz="quarter" idx="37"/>
          </p:nvPr>
        </p:nvSpPr>
        <p:spPr>
          <a:xfrm>
            <a:off x="5562600" y="2514600"/>
            <a:ext cx="2438400" cy="381000"/>
          </a:xfrm>
          <a:solidFill>
            <a:srgbClr val="E20177"/>
          </a:solidFill>
        </p:spPr>
        <p:txBody>
          <a:bodyPr anchor="ctr">
            <a:noAutofit/>
          </a:bodyPr>
          <a:lstStyle>
            <a:lvl1pPr algn="l">
              <a:buNone/>
              <a:defRPr sz="1600" b="0">
                <a:solidFill>
                  <a:schemeClr val="bg1"/>
                </a:solidFill>
                <a:latin typeface="Helvetica Neue Bold Condensed"/>
                <a:cs typeface="Helvetica Neue Bold Condensed"/>
              </a:defRPr>
            </a:lvl1pPr>
          </a:lstStyle>
          <a:p>
            <a:pPr lvl="0"/>
            <a:endParaRPr lang="en-JM" dirty="0"/>
          </a:p>
        </p:txBody>
      </p:sp>
    </p:spTree>
    <p:extLst>
      <p:ext uri="{BB962C8B-B14F-4D97-AF65-F5344CB8AC3E}">
        <p14:creationId xmlns:p14="http://schemas.microsoft.com/office/powerpoint/2010/main" val="3472666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123836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23/01/2017</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0A8D0-0C1A-4E18-B9EE-C94840A50CB5}"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396252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273197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376286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373515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302020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138924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15" name="TextBox 14"/>
          <p:cNvSpPr txBox="1">
            <a:spLocks noChangeArrowheads="1"/>
          </p:cNvSpPr>
          <p:nvPr userDrawn="1"/>
        </p:nvSpPr>
        <p:spPr bwMode="auto">
          <a:xfrm>
            <a:off x="8305800" y="6375401"/>
            <a:ext cx="6096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11FC4B82-046D-B046-8FAC-2E14D4263089}" type="slidenum">
              <a:rPr lang="en-US" sz="1500" smtClean="0">
                <a:latin typeface="Helvetica Neue Medium" charset="0"/>
                <a:cs typeface="Helvetica Neue Medium" charset="0"/>
              </a:rPr>
              <a:pPr algn="r">
                <a:defRPr/>
              </a:pPr>
              <a:t>‹#›</a:t>
            </a:fld>
            <a:endParaRPr lang="en-US" sz="1500">
              <a:latin typeface="Helvetica Neue Medium" charset="0"/>
              <a:cs typeface="Helvetica Neue Medium" charset="0"/>
            </a:endParaRPr>
          </a:p>
        </p:txBody>
      </p:sp>
      <p:sp>
        <p:nvSpPr>
          <p:cNvPr id="2" name="Title 1"/>
          <p:cNvSpPr>
            <a:spLocks noGrp="1"/>
          </p:cNvSpPr>
          <p:nvPr>
            <p:ph type="title"/>
          </p:nvPr>
        </p:nvSpPr>
        <p:spPr/>
        <p:txBody>
          <a:bodyPr/>
          <a:lstStyle>
            <a:lvl1pPr>
              <a:defRPr>
                <a:solidFill>
                  <a:srgbClr val="3E484F"/>
                </a:solidFill>
              </a:defRPr>
            </a:lvl1pPr>
          </a:lstStyle>
          <a:p>
            <a:r>
              <a:rPr lang="nl-BE"/>
              <a:t>Click to edit Master title style</a:t>
            </a:r>
            <a:endParaRPr lang="en-JM" dirty="0"/>
          </a:p>
        </p:txBody>
      </p:sp>
      <p:sp>
        <p:nvSpPr>
          <p:cNvPr id="7" name="Picture Placeholder 12"/>
          <p:cNvSpPr>
            <a:spLocks noGrp="1"/>
          </p:cNvSpPr>
          <p:nvPr>
            <p:ph type="pic" sz="quarter" idx="16"/>
          </p:nvPr>
        </p:nvSpPr>
        <p:spPr>
          <a:xfrm>
            <a:off x="838200" y="1732352"/>
            <a:ext cx="1980000" cy="3360000"/>
          </a:xfrm>
        </p:spPr>
        <p:txBody>
          <a:bodyPr rtlCol="0">
            <a:normAutofit/>
          </a:bodyPr>
          <a:lstStyle/>
          <a:p>
            <a:pPr lvl="0"/>
            <a:endParaRPr lang="en-JM" noProof="0"/>
          </a:p>
        </p:txBody>
      </p:sp>
      <p:sp>
        <p:nvSpPr>
          <p:cNvPr id="9" name="Picture Placeholder 12"/>
          <p:cNvSpPr>
            <a:spLocks noGrp="1"/>
          </p:cNvSpPr>
          <p:nvPr>
            <p:ph type="pic" sz="quarter" idx="17"/>
          </p:nvPr>
        </p:nvSpPr>
        <p:spPr>
          <a:xfrm>
            <a:off x="3600479" y="1701800"/>
            <a:ext cx="1980000" cy="3360000"/>
          </a:xfrm>
        </p:spPr>
        <p:txBody>
          <a:bodyPr rtlCol="0">
            <a:normAutofit/>
          </a:bodyPr>
          <a:lstStyle/>
          <a:p>
            <a:pPr lvl="0"/>
            <a:endParaRPr lang="en-JM" noProof="0"/>
          </a:p>
        </p:txBody>
      </p:sp>
      <p:sp>
        <p:nvSpPr>
          <p:cNvPr id="11" name="Picture Placeholder 12"/>
          <p:cNvSpPr>
            <a:spLocks noGrp="1"/>
          </p:cNvSpPr>
          <p:nvPr>
            <p:ph type="pic" sz="quarter" idx="18"/>
          </p:nvPr>
        </p:nvSpPr>
        <p:spPr>
          <a:xfrm>
            <a:off x="6419879" y="1701800"/>
            <a:ext cx="1980000" cy="3360000"/>
          </a:xfrm>
        </p:spPr>
        <p:txBody>
          <a:bodyPr rtlCol="0">
            <a:normAutofit/>
          </a:bodyPr>
          <a:lstStyle/>
          <a:p>
            <a:pPr lvl="0"/>
            <a:endParaRPr lang="en-JM" noProof="0"/>
          </a:p>
        </p:txBody>
      </p:sp>
      <p:sp>
        <p:nvSpPr>
          <p:cNvPr id="12" name="Text Placeholder 11"/>
          <p:cNvSpPr>
            <a:spLocks noGrp="1"/>
          </p:cNvSpPr>
          <p:nvPr>
            <p:ph type="body" sz="quarter" idx="19"/>
          </p:nvPr>
        </p:nvSpPr>
        <p:spPr>
          <a:xfrm>
            <a:off x="762000" y="5156200"/>
            <a:ext cx="2057400" cy="402336"/>
          </a:xfrm>
          <a:noFill/>
          <a:ln>
            <a:noFill/>
          </a:ln>
        </p:spPr>
        <p:txBody>
          <a:bodyPr anchor="ctr">
            <a:noAutofit/>
          </a:bodyPr>
          <a:lstStyle>
            <a:lvl1pPr marL="0" indent="0" algn="ctr">
              <a:buFontTx/>
              <a:buNone/>
              <a:defRPr sz="1200" baseline="0">
                <a:solidFill>
                  <a:srgbClr val="3E484F"/>
                </a:solidFill>
                <a:latin typeface="Helvetica Neue Bold Condensed"/>
                <a:cs typeface="Helvetica Neue Bold Condensed"/>
              </a:defRPr>
            </a:lvl1pPr>
            <a:lvl2pPr marL="457200" indent="0">
              <a:buFontTx/>
              <a:buNone/>
              <a:defRPr>
                <a:latin typeface="Bebas Neue" pitchFamily="34" charset="0"/>
              </a:defRPr>
            </a:lvl2pPr>
            <a:lvl3pPr marL="914400" indent="0">
              <a:buFontTx/>
              <a:buNone/>
              <a:defRPr>
                <a:latin typeface="Bebas Neue" pitchFamily="34" charset="0"/>
              </a:defRPr>
            </a:lvl3pPr>
            <a:lvl4pPr marL="1371600" indent="0">
              <a:buFontTx/>
              <a:buNone/>
              <a:defRPr>
                <a:latin typeface="Bebas Neue" pitchFamily="34" charset="0"/>
              </a:defRPr>
            </a:lvl4pPr>
            <a:lvl5pPr marL="1828800" indent="0">
              <a:buFontTx/>
              <a:buNone/>
              <a:defRPr>
                <a:latin typeface="Bebas Neue" pitchFamily="34" charset="0"/>
              </a:defRPr>
            </a:lvl5pPr>
          </a:lstStyle>
          <a:p>
            <a:pPr lvl="0"/>
            <a:r>
              <a:rPr lang="nl-BE"/>
              <a:t>Click to edit Master text styles</a:t>
            </a:r>
          </a:p>
        </p:txBody>
      </p:sp>
      <p:sp>
        <p:nvSpPr>
          <p:cNvPr id="13" name="Text Placeholder 11"/>
          <p:cNvSpPr>
            <a:spLocks noGrp="1"/>
          </p:cNvSpPr>
          <p:nvPr>
            <p:ph type="body" sz="quarter" idx="20"/>
          </p:nvPr>
        </p:nvSpPr>
        <p:spPr>
          <a:xfrm>
            <a:off x="3581400" y="5156200"/>
            <a:ext cx="2057400" cy="402336"/>
          </a:xfrm>
          <a:noFill/>
          <a:ln>
            <a:noFill/>
          </a:ln>
        </p:spPr>
        <p:txBody>
          <a:bodyPr anchor="ctr">
            <a:noAutofit/>
          </a:bodyPr>
          <a:lstStyle>
            <a:lvl1pPr marL="0" indent="0" algn="ctr">
              <a:buFontTx/>
              <a:buNone/>
              <a:defRPr sz="1200" baseline="0">
                <a:solidFill>
                  <a:srgbClr val="3E484F"/>
                </a:solidFill>
                <a:latin typeface="Helvetica Neue Bold Condensed"/>
                <a:cs typeface="Helvetica Neue Bold Condensed"/>
              </a:defRPr>
            </a:lvl1pPr>
            <a:lvl2pPr marL="457200" indent="0">
              <a:buFontTx/>
              <a:buNone/>
              <a:defRPr>
                <a:latin typeface="Bebas Neue" pitchFamily="34" charset="0"/>
              </a:defRPr>
            </a:lvl2pPr>
            <a:lvl3pPr marL="914400" indent="0">
              <a:buFontTx/>
              <a:buNone/>
              <a:defRPr>
                <a:latin typeface="Bebas Neue" pitchFamily="34" charset="0"/>
              </a:defRPr>
            </a:lvl3pPr>
            <a:lvl4pPr marL="1371600" indent="0">
              <a:buFontTx/>
              <a:buNone/>
              <a:defRPr>
                <a:latin typeface="Bebas Neue" pitchFamily="34" charset="0"/>
              </a:defRPr>
            </a:lvl4pPr>
            <a:lvl5pPr marL="1828800" indent="0">
              <a:buFontTx/>
              <a:buNone/>
              <a:defRPr>
                <a:latin typeface="Bebas Neue" pitchFamily="34" charset="0"/>
              </a:defRPr>
            </a:lvl5pPr>
          </a:lstStyle>
          <a:p>
            <a:pPr lvl="0"/>
            <a:r>
              <a:rPr lang="nl-BE"/>
              <a:t>Click to edit Master text styles</a:t>
            </a:r>
          </a:p>
        </p:txBody>
      </p:sp>
      <p:sp>
        <p:nvSpPr>
          <p:cNvPr id="14" name="Text Placeholder 11"/>
          <p:cNvSpPr>
            <a:spLocks noGrp="1"/>
          </p:cNvSpPr>
          <p:nvPr>
            <p:ph type="body" sz="quarter" idx="21"/>
          </p:nvPr>
        </p:nvSpPr>
        <p:spPr>
          <a:xfrm>
            <a:off x="6400800" y="5156200"/>
            <a:ext cx="2057400" cy="402336"/>
          </a:xfrm>
          <a:noFill/>
          <a:ln>
            <a:noFill/>
          </a:ln>
        </p:spPr>
        <p:txBody>
          <a:bodyPr anchor="ctr">
            <a:noAutofit/>
          </a:bodyPr>
          <a:lstStyle>
            <a:lvl1pPr marL="0" indent="0" algn="ctr">
              <a:buFontTx/>
              <a:buNone/>
              <a:defRPr sz="1200" baseline="0">
                <a:solidFill>
                  <a:srgbClr val="3E484F"/>
                </a:solidFill>
                <a:latin typeface="Helvetica Neue Bold Condensed"/>
                <a:cs typeface="Helvetica Neue Bold Condensed"/>
              </a:defRPr>
            </a:lvl1pPr>
            <a:lvl2pPr marL="457200" indent="0">
              <a:buFontTx/>
              <a:buNone/>
              <a:defRPr>
                <a:latin typeface="Bebas Neue" pitchFamily="34" charset="0"/>
              </a:defRPr>
            </a:lvl2pPr>
            <a:lvl3pPr marL="914400" indent="0">
              <a:buFontTx/>
              <a:buNone/>
              <a:defRPr>
                <a:latin typeface="Bebas Neue" pitchFamily="34" charset="0"/>
              </a:defRPr>
            </a:lvl3pPr>
            <a:lvl4pPr marL="1371600" indent="0">
              <a:buFontTx/>
              <a:buNone/>
              <a:defRPr>
                <a:latin typeface="Bebas Neue" pitchFamily="34" charset="0"/>
              </a:defRPr>
            </a:lvl4pPr>
            <a:lvl5pPr marL="1828800" indent="0">
              <a:buFontTx/>
              <a:buNone/>
              <a:defRPr>
                <a:latin typeface="Bebas Neue" pitchFamily="34" charset="0"/>
              </a:defRPr>
            </a:lvl5pPr>
          </a:lstStyle>
          <a:p>
            <a:pPr lvl="0"/>
            <a:r>
              <a:rPr lang="nl-BE"/>
              <a:t>Click to edit Master text styles</a:t>
            </a:r>
          </a:p>
        </p:txBody>
      </p:sp>
    </p:spTree>
    <p:extLst>
      <p:ext uri="{BB962C8B-B14F-4D97-AF65-F5344CB8AC3E}">
        <p14:creationId xmlns:p14="http://schemas.microsoft.com/office/powerpoint/2010/main" val="4090737947"/>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2" y="768420"/>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413682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68A32-B490-4C40-995B-9CD3E48C4442}" type="datetimeFigureOut">
              <a:rPr lang="en-US" smtClean="0"/>
              <a:t>11/16/2018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C99E47-2AA4-584F-9412-800CCBF33F0F}" type="slidenum">
              <a:rPr lang="en-US" smtClean="0"/>
              <a:t>‹#›</a:t>
            </a:fld>
            <a:endParaRPr lang="en-US"/>
          </a:p>
        </p:txBody>
      </p:sp>
    </p:spTree>
    <p:extLst>
      <p:ext uri="{BB962C8B-B14F-4D97-AF65-F5344CB8AC3E}">
        <p14:creationId xmlns:p14="http://schemas.microsoft.com/office/powerpoint/2010/main" val="2524500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4"/>
          <p:cNvSpPr>
            <a:spLocks noGrp="1"/>
          </p:cNvSpPr>
          <p:nvPr>
            <p:ph type="body" sz="quarter" idx="14"/>
          </p:nvPr>
        </p:nvSpPr>
        <p:spPr>
          <a:xfrm>
            <a:off x="160632" y="768420"/>
            <a:ext cx="8753475" cy="369332"/>
          </a:xfrm>
        </p:spPr>
        <p:txBody>
          <a:bodyPr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lvl="0"/>
            <a:r>
              <a:rPr lang="en-US"/>
              <a:t>Click to edit Master text styles</a:t>
            </a:r>
          </a:p>
        </p:txBody>
      </p:sp>
      <p:sp>
        <p:nvSpPr>
          <p:cNvPr id="4" name="Slide Number Placeholder 5"/>
          <p:cNvSpPr>
            <a:spLocks noGrp="1"/>
          </p:cNvSpPr>
          <p:nvPr>
            <p:ph type="sldNum" sz="quarter" idx="15"/>
          </p:nvPr>
        </p:nvSpPr>
        <p:spPr>
          <a:xfrm>
            <a:off x="4140200" y="6515071"/>
            <a:ext cx="863600" cy="246221"/>
          </a:xfrm>
        </p:spPr>
        <p:txBody>
          <a:bodyPr/>
          <a:lstStyle>
            <a:lvl1pPr>
              <a:defRPr/>
            </a:lvl1pPr>
          </a:lstStyle>
          <a:p>
            <a:pPr>
              <a:defRPr/>
            </a:pPr>
            <a:r>
              <a:rPr lang="en-US"/>
              <a:t>EVdH / IMEC / AP19 All rights reserved</a:t>
            </a:r>
          </a:p>
        </p:txBody>
      </p:sp>
    </p:spTree>
    <p:extLst>
      <p:ext uri="{BB962C8B-B14F-4D97-AF65-F5344CB8AC3E}">
        <p14:creationId xmlns:p14="http://schemas.microsoft.com/office/powerpoint/2010/main" val="163200492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image" Target="../media/image4.png"/><Relationship Id="rId4" Type="http://schemas.openxmlformats.org/officeDocument/2006/relationships/slideLayout" Target="../slideLayouts/slideLayout76.xml"/><Relationship Id="rId9"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image" Target="../media/image14.png"/><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image" Target="../media/image13.png"/><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theme" Target="../theme/theme11.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image" Target="../media/image15.jpg"/><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theme" Target="../theme/theme12.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4.png"/><Relationship Id="rId4" Type="http://schemas.openxmlformats.org/officeDocument/2006/relationships/slideLayout" Target="../slideLayouts/slideLayout19.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4.png"/><Relationship Id="rId4" Type="http://schemas.openxmlformats.org/officeDocument/2006/relationships/slideLayout" Target="../slideLayouts/slideLayout33.xml"/><Relationship Id="rId9"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4.png"/><Relationship Id="rId4" Type="http://schemas.openxmlformats.org/officeDocument/2006/relationships/slideLayout" Target="../slideLayouts/slideLayout40.xml"/><Relationship Id="rId9"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9.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r>
              <a:rPr lang="en-US" smtClean="0"/>
              <a:t>23/01/2017</a:t>
            </a:r>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2B30A8D0-0C1A-4E18-B9EE-C94840A50CB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3672" r:id="rId12"/>
    <p:sldLayoutId id="2147483673" r:id="rId13"/>
    <p:sldLayoutId id="2147484171" r:id="rId14"/>
    <p:sldLayoutId id="2147484172" r:id="rId15"/>
  </p:sldLayoutIdLst>
  <p:hf hdr="0" ft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268413"/>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bg1">
                    <a:lumMod val="50000"/>
                  </a:schemeClr>
                </a:solidFill>
                <a:latin typeface="+mn-lt"/>
                <a:cs typeface="+mn-cs"/>
              </a:defRPr>
            </a:lvl1pPr>
          </a:lstStyle>
          <a:p>
            <a:pPr>
              <a:defRPr/>
            </a:pPr>
            <a:fld id="{DC80829B-25B4-410A-8567-CCB53EAC7AAC}" type="slidenum">
              <a:rPr lang="en-GB">
                <a:solidFill>
                  <a:prstClr val="white">
                    <a:lumMod val="50000"/>
                  </a:prstClr>
                </a:solidFill>
              </a:rPr>
              <a:pPr>
                <a:defRPr/>
              </a:pPr>
              <a:t>‹#›</a:t>
            </a:fld>
            <a:endParaRPr lang="en-GB" dirty="0">
              <a:solidFill>
                <a:prstClr val="white">
                  <a:lumMod val="50000"/>
                </a:prstClr>
              </a:solidFill>
            </a:endParaRPr>
          </a:p>
        </p:txBody>
      </p:sp>
      <p:pic>
        <p:nvPicPr>
          <p:cNvPr id="1031"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11113"/>
            <a:ext cx="140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011327"/>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32" y="459459"/>
            <a:ext cx="8753475" cy="430887"/>
          </a:xfrm>
          <a:prstGeom prst="rect">
            <a:avLst/>
          </a:prstGeom>
        </p:spPr>
        <p:txBody>
          <a:bodyPr vert="horz" wrap="square" lIns="91440" tIns="45720" rIns="91440" bIns="45720" rtlCol="0" anchor="b" anchorCtr="0">
            <a:spAutoFit/>
          </a:bodyPr>
          <a:lstStyle/>
          <a:p>
            <a:r>
              <a:rPr lang="nl-BE" dirty="0"/>
              <a:t>Click to edit Master title style</a:t>
            </a:r>
            <a:endParaRPr lang="en-US" dirty="0"/>
          </a:p>
        </p:txBody>
      </p:sp>
      <p:sp>
        <p:nvSpPr>
          <p:cNvPr id="3" name="Text Placeholder 2"/>
          <p:cNvSpPr>
            <a:spLocks noGrp="1"/>
          </p:cNvSpPr>
          <p:nvPr>
            <p:ph type="body" idx="1"/>
          </p:nvPr>
        </p:nvSpPr>
        <p:spPr>
          <a:xfrm>
            <a:off x="160632" y="1437640"/>
            <a:ext cx="8753475" cy="4699000"/>
          </a:xfrm>
          <a:prstGeom prst="rect">
            <a:avLst/>
          </a:prstGeom>
        </p:spPr>
        <p:txBody>
          <a:bodyPr vert="horz" lIns="91440" tIns="45720" rIns="91440" bIns="45720" rtlCol="0" anchor="ctr">
            <a:normAutofit/>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
        <p:nvSpPr>
          <p:cNvPr id="6" name="Slide Number Placeholder 5"/>
          <p:cNvSpPr>
            <a:spLocks noGrp="1"/>
          </p:cNvSpPr>
          <p:nvPr>
            <p:ph type="sldNum" sz="quarter" idx="4"/>
          </p:nvPr>
        </p:nvSpPr>
        <p:spPr>
          <a:xfrm>
            <a:off x="4140200" y="6553543"/>
            <a:ext cx="863600" cy="169277"/>
          </a:xfrm>
          <a:prstGeom prst="rect">
            <a:avLst/>
          </a:prstGeom>
        </p:spPr>
        <p:txBody>
          <a:bodyPr vert="horz" lIns="91440" tIns="45720" rIns="91440" bIns="45720" rtlCol="0" anchor="ctr">
            <a:spAutoFit/>
          </a:bodyPr>
          <a:lstStyle>
            <a:lvl1pPr algn="ctr">
              <a:defRPr sz="500">
                <a:solidFill>
                  <a:schemeClr val="tx1"/>
                </a:solidFill>
              </a:defRPr>
            </a:lvl1pPr>
          </a:lstStyle>
          <a:p>
            <a:fld id="{8836216C-5BC3-7C44-80F8-E30864FFC228}" type="slidenum">
              <a:rPr lang="en-US" smtClean="0"/>
              <a:pPr/>
              <a:t>‹#›</a:t>
            </a:fld>
            <a:endParaRPr lang="en-US"/>
          </a:p>
        </p:txBody>
      </p:sp>
    </p:spTree>
    <p:extLst>
      <p:ext uri="{BB962C8B-B14F-4D97-AF65-F5344CB8AC3E}">
        <p14:creationId xmlns:p14="http://schemas.microsoft.com/office/powerpoint/2010/main" val="729322604"/>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 id="2147484155" r:id="rId19"/>
    <p:sldLayoutId id="2147484156" r:id="rId20"/>
    <p:sldLayoutId id="2147484157" r:id="rId21"/>
    <p:sldLayoutId id="2147484158" r:id="rId22"/>
    <p:sldLayoutId id="2147484159"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11480" rtl="0" eaLnBrk="1" latinLnBrk="0" hangingPunct="1">
        <a:spcBef>
          <a:spcPct val="0"/>
        </a:spcBef>
        <a:buNone/>
        <a:defRPr sz="2200" b="0" i="0" kern="1200" cap="all">
          <a:solidFill>
            <a:schemeClr val="tx2"/>
          </a:solidFill>
          <a:latin typeface="Gill Sans MT"/>
          <a:ea typeface="+mj-ea"/>
          <a:cs typeface="Gill Sans MT"/>
        </a:defRPr>
      </a:lvl1pPr>
    </p:titleStyle>
    <p:bodyStyle>
      <a:lvl1pPr marL="308610" indent="-308610" algn="l" defTabSz="411480" rtl="0" eaLnBrk="1" latinLnBrk="0" hangingPunct="1">
        <a:spcBef>
          <a:spcPct val="20000"/>
        </a:spcBef>
        <a:buClr>
          <a:schemeClr val="tx2"/>
        </a:buClr>
        <a:buSzPct val="100000"/>
        <a:buFontTx/>
        <a:buBlip>
          <a:blip r:embed="rId25"/>
        </a:buBlip>
        <a:defRPr sz="1800" b="0" i="0" kern="1200">
          <a:solidFill>
            <a:srgbClr val="000000"/>
          </a:solidFill>
          <a:latin typeface="Gill Sans MT"/>
          <a:ea typeface="+mn-ea"/>
          <a:cs typeface="Gill Sans MT"/>
        </a:defRPr>
      </a:lvl1pPr>
      <a:lvl2pPr marL="668655" indent="-257175" algn="l" defTabSz="411480" rtl="0" eaLnBrk="1" latinLnBrk="0" hangingPunct="1">
        <a:spcBef>
          <a:spcPct val="20000"/>
        </a:spcBef>
        <a:buClr>
          <a:schemeClr val="tx2"/>
        </a:buClr>
        <a:buSzPct val="100000"/>
        <a:buFontTx/>
        <a:buBlip>
          <a:blip r:embed="rId26"/>
        </a:buBlip>
        <a:defRPr sz="1620" b="0" i="0" kern="1200">
          <a:solidFill>
            <a:srgbClr val="000000"/>
          </a:solidFill>
          <a:latin typeface="Gill Sans MT"/>
          <a:ea typeface="+mn-ea"/>
          <a:cs typeface="Gill Sans MT"/>
        </a:defRPr>
      </a:lvl2pPr>
      <a:lvl3pPr marL="1028700" indent="-205740" algn="l" defTabSz="411480" rtl="0" eaLnBrk="1" latinLnBrk="0" hangingPunct="1">
        <a:spcBef>
          <a:spcPct val="20000"/>
        </a:spcBef>
        <a:buClr>
          <a:schemeClr val="tx2"/>
        </a:buClr>
        <a:buSzPct val="100000"/>
        <a:buFontTx/>
        <a:buBlip>
          <a:blip r:embed="rId25"/>
        </a:buBlip>
        <a:defRPr sz="1440" b="0" i="0" kern="1200">
          <a:solidFill>
            <a:srgbClr val="000000"/>
          </a:solidFill>
          <a:latin typeface="Gill Sans MT"/>
          <a:ea typeface="+mn-ea"/>
          <a:cs typeface="Gill Sans MT"/>
        </a:defRPr>
      </a:lvl3pPr>
      <a:lvl4pPr marL="1440180" indent="-205740" algn="l" defTabSz="411480" rtl="0" eaLnBrk="1" latinLnBrk="0" hangingPunct="1">
        <a:spcBef>
          <a:spcPct val="20000"/>
        </a:spcBef>
        <a:buClr>
          <a:schemeClr val="tx2"/>
        </a:buClr>
        <a:buSzPct val="100000"/>
        <a:buFontTx/>
        <a:buBlip>
          <a:blip r:embed="rId26"/>
        </a:buBlip>
        <a:defRPr sz="1440" b="0" i="0" kern="1200">
          <a:solidFill>
            <a:srgbClr val="000000"/>
          </a:solidFill>
          <a:latin typeface="Gill Sans MT"/>
          <a:ea typeface="+mn-ea"/>
          <a:cs typeface="Gill Sans MT"/>
        </a:defRPr>
      </a:lvl4pPr>
      <a:lvl5pPr marL="1851660" indent="-205740" algn="l" defTabSz="411480" rtl="0" eaLnBrk="1" latinLnBrk="0" hangingPunct="1">
        <a:spcBef>
          <a:spcPct val="20000"/>
        </a:spcBef>
        <a:buClr>
          <a:schemeClr val="tx2"/>
        </a:buClr>
        <a:buSzPct val="100000"/>
        <a:buFontTx/>
        <a:buBlip>
          <a:blip r:embed="rId25"/>
        </a:buBlip>
        <a:defRPr sz="1440" b="0" i="0" kern="1200">
          <a:solidFill>
            <a:srgbClr val="000000"/>
          </a:solidFill>
          <a:latin typeface="Gill Sans MT"/>
          <a:ea typeface="+mn-ea"/>
          <a:cs typeface="Gill Sans MT"/>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5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12">
            <a:extLst>
              <a:ext uri="{28A0092B-C50C-407E-A947-70E740481C1C}">
                <a14:useLocalDpi xmlns:a14="http://schemas.microsoft.com/office/drawing/2010/main" val="0"/>
              </a:ext>
            </a:extLst>
          </a:blip>
          <a:srcRect t="-400" r="83862" b="91999"/>
          <a:stretch/>
        </p:blipFill>
        <p:spPr>
          <a:xfrm>
            <a:off x="7524328" y="6281936"/>
            <a:ext cx="1475656" cy="576064"/>
          </a:xfrm>
          <a:prstGeom prst="rect">
            <a:avLst/>
          </a:prstGeom>
        </p:spPr>
      </p:pic>
      <p:sp>
        <p:nvSpPr>
          <p:cNvPr id="8" name="Title Placeholder 1"/>
          <p:cNvSpPr>
            <a:spLocks noGrp="1"/>
          </p:cNvSpPr>
          <p:nvPr>
            <p:ph type="title"/>
          </p:nvPr>
        </p:nvSpPr>
        <p:spPr>
          <a:xfrm>
            <a:off x="0" y="17760"/>
            <a:ext cx="9144000" cy="864096"/>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457200" y="1052736"/>
            <a:ext cx="8229600" cy="525658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0" name="Date Placeholder 3"/>
          <p:cNvSpPr>
            <a:spLocks noGrp="1"/>
          </p:cNvSpPr>
          <p:nvPr>
            <p:ph type="dt" sz="half" idx="2"/>
          </p:nvPr>
        </p:nvSpPr>
        <p:spPr>
          <a:xfrm>
            <a:off x="457200" y="64482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09/06/2018</a:t>
            </a:r>
            <a:endParaRPr lang="fr-BE" dirty="0"/>
          </a:p>
        </p:txBody>
      </p:sp>
      <p:sp>
        <p:nvSpPr>
          <p:cNvPr id="11" name="Slide Number Placeholder 5"/>
          <p:cNvSpPr>
            <a:spLocks noGrp="1"/>
          </p:cNvSpPr>
          <p:nvPr>
            <p:ph type="sldNum" sz="quarter" idx="4"/>
          </p:nvPr>
        </p:nvSpPr>
        <p:spPr>
          <a:xfrm>
            <a:off x="3518520" y="6453336"/>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a:t>
            </a:fld>
            <a:r>
              <a:rPr lang="fr-BE" dirty="0" smtClean="0"/>
              <a:t> -</a:t>
            </a:r>
            <a:endParaRPr lang="fr-BE" dirty="0"/>
          </a:p>
        </p:txBody>
      </p:sp>
      <p:cxnSp>
        <p:nvCxnSpPr>
          <p:cNvPr id="3" name="Straight Connector 2"/>
          <p:cNvCxnSpPr/>
          <p:nvPr userDrawn="1"/>
        </p:nvCxnSpPr>
        <p:spPr>
          <a:xfrm>
            <a:off x="0" y="908720"/>
            <a:ext cx="9144000" cy="0"/>
          </a:xfrm>
          <a:prstGeom prst="line">
            <a:avLst/>
          </a:prstGeom>
          <a:ln w="19050">
            <a:solidFill>
              <a:srgbClr val="77C9F2"/>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905180489"/>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Lst>
  <p:hf hdr="0" ftr="0"/>
  <p:txStyles>
    <p:titleStyle>
      <a:lvl1pPr algn="ctr" defTabSz="914400" rtl="0" eaLnBrk="1" latinLnBrk="0" hangingPunct="1">
        <a:spcBef>
          <a:spcPct val="0"/>
        </a:spcBef>
        <a:buNone/>
        <a:defRPr lang="fr-BE" sz="3600" kern="1200" dirty="0">
          <a:solidFill>
            <a:srgbClr val="77C9F2"/>
          </a:solidFill>
          <a:latin typeface="+mj-lt"/>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lang="en-US" sz="2800" kern="1200" dirty="0" smtClean="0">
          <a:solidFill>
            <a:schemeClr val="tx1"/>
          </a:solidFill>
          <a:latin typeface="+mj-lt"/>
          <a:ea typeface="+mj-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6147" name="Text Placeholder 2"/>
          <p:cNvSpPr>
            <a:spLocks noGrp="1"/>
          </p:cNvSpPr>
          <p:nvPr>
            <p:ph type="body" idx="1"/>
          </p:nvPr>
        </p:nvSpPr>
        <p:spPr bwMode="auto">
          <a:xfrm>
            <a:off x="457200" y="1268413"/>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6148"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A9F9A196-6A21-4C30-ACFA-1966729D28E9}" type="slidenum">
              <a:rPr lang="en-GB"/>
              <a:pPr>
                <a:defRPr/>
              </a:pPr>
              <a:t>‹#›</a:t>
            </a:fld>
            <a:endParaRPr lang="en-GB" dirty="0"/>
          </a:p>
        </p:txBody>
      </p:sp>
      <p:pic>
        <p:nvPicPr>
          <p:cNvPr id="6151"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11113"/>
            <a:ext cx="140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846368"/>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268413"/>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bg1">
                    <a:lumMod val="50000"/>
                  </a:schemeClr>
                </a:solidFill>
                <a:latin typeface="+mn-lt"/>
                <a:cs typeface="+mn-cs"/>
              </a:defRPr>
            </a:lvl1pPr>
          </a:lstStyle>
          <a:p>
            <a:pPr>
              <a:defRPr/>
            </a:pPr>
            <a:fld id="{6D7CB709-CA9B-4FB8-BCBF-CACD65DF5652}" type="slidenum">
              <a:rPr lang="en-GB">
                <a:solidFill>
                  <a:prstClr val="white">
                    <a:lumMod val="50000"/>
                  </a:prstClr>
                </a:solidFill>
              </a:rPr>
              <a:pPr>
                <a:defRPr/>
              </a:pPr>
              <a:t>‹#›</a:t>
            </a:fld>
            <a:endParaRPr lang="en-GB" dirty="0">
              <a:solidFill>
                <a:prstClr val="white">
                  <a:lumMod val="50000"/>
                </a:prstClr>
              </a:solidFill>
            </a:endParaRPr>
          </a:p>
        </p:txBody>
      </p:sp>
      <p:pic>
        <p:nvPicPr>
          <p:cNvPr id="1031"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11113"/>
            <a:ext cx="140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721539"/>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7171" name="Text Placeholder 2"/>
          <p:cNvSpPr>
            <a:spLocks noGrp="1"/>
          </p:cNvSpPr>
          <p:nvPr>
            <p:ph type="body" idx="1"/>
          </p:nvPr>
        </p:nvSpPr>
        <p:spPr bwMode="auto">
          <a:xfrm>
            <a:off x="457200" y="1268413"/>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7172"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8724E093-6A1A-4235-943E-B7684461A708}" type="slidenum">
              <a:rPr lang="en-GB"/>
              <a:pPr>
                <a:defRPr/>
              </a:pPr>
              <a:t>‹#›</a:t>
            </a:fld>
            <a:endParaRPr lang="en-GB" dirty="0"/>
          </a:p>
        </p:txBody>
      </p:sp>
      <p:pic>
        <p:nvPicPr>
          <p:cNvPr id="7175"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11113"/>
            <a:ext cx="140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683671"/>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1254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Text Placeholder 2"/>
          <p:cNvSpPr>
            <a:spLocks noGrp="1"/>
          </p:cNvSpPr>
          <p:nvPr>
            <p:ph type="body" idx="1"/>
          </p:nvPr>
        </p:nvSpPr>
        <p:spPr bwMode="auto">
          <a:xfrm>
            <a:off x="457200" y="1268413"/>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5124"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prstClr val="white">
                    <a:lumMod val="50000"/>
                  </a:prstClr>
                </a:solidFill>
                <a:latin typeface="+mn-lt"/>
                <a:cs typeface="+mn-cs"/>
              </a:defRPr>
            </a:lvl1pPr>
          </a:lstStyle>
          <a:p>
            <a:pPr>
              <a:defRPr/>
            </a:pPr>
            <a:fld id="{3B7C8CC8-DB5D-482A-928F-B6ABD162ED71}" type="slidenum">
              <a:rPr lang="en-GB"/>
              <a:pPr>
                <a:defRPr/>
              </a:pPr>
              <a:t>‹#›</a:t>
            </a:fld>
            <a:endParaRPr lang="en-GB" dirty="0"/>
          </a:p>
        </p:txBody>
      </p:sp>
      <p:pic>
        <p:nvPicPr>
          <p:cNvPr id="5127"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40650" y="11113"/>
            <a:ext cx="140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1323067"/>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6"/>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userDrawn="1"/>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1708385985"/>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userDrawn="1"/>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4047236838"/>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28" name="Picture 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343900" y="6489700"/>
            <a:ext cx="36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7"/>
          <p:cNvSpPr txBox="1">
            <a:spLocks noChangeArrowheads="1"/>
          </p:cNvSpPr>
          <p:nvPr userDrawn="1"/>
        </p:nvSpPr>
        <p:spPr bwMode="auto">
          <a:xfrm>
            <a:off x="468313" y="6678613"/>
            <a:ext cx="7559675" cy="179387"/>
          </a:xfrm>
          <a:prstGeom prst="rect">
            <a:avLst/>
          </a:prstGeom>
          <a:solidFill>
            <a:srgbClr val="0080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smtClean="0">
              <a:solidFill>
                <a:prstClr val="black"/>
              </a:solidFill>
              <a:cs typeface="Arial" charset="0"/>
            </a:endParaRPr>
          </a:p>
        </p:txBody>
      </p:sp>
      <p:sp>
        <p:nvSpPr>
          <p:cNvPr id="6" name="Slide Number Placeholder 5"/>
          <p:cNvSpPr>
            <a:spLocks noGrp="1"/>
          </p:cNvSpPr>
          <p:nvPr>
            <p:ph type="sldNum" sz="quarter" idx="4"/>
          </p:nvPr>
        </p:nvSpPr>
        <p:spPr>
          <a:xfrm>
            <a:off x="8343900" y="6489700"/>
            <a:ext cx="750888" cy="365125"/>
          </a:xfrm>
          <a:prstGeom prst="rect">
            <a:avLst/>
          </a:prstGeom>
        </p:spPr>
        <p:txBody>
          <a:bodyPr vert="horz" lIns="91440" tIns="45720" rIns="91440" bIns="45720" rtlCol="0" anchor="ctr"/>
          <a:lstStyle>
            <a:lvl1pPr algn="r" fontAlgn="auto">
              <a:spcBef>
                <a:spcPts val="0"/>
              </a:spcBef>
              <a:spcAft>
                <a:spcPts val="0"/>
              </a:spcAft>
              <a:defRPr sz="1000">
                <a:solidFill>
                  <a:schemeClr val="bg1">
                    <a:lumMod val="50000"/>
                  </a:schemeClr>
                </a:solidFill>
                <a:latin typeface="+mn-lt"/>
                <a:cs typeface="+mn-cs"/>
              </a:defRPr>
            </a:lvl1pPr>
          </a:lstStyle>
          <a:p>
            <a:pPr>
              <a:defRPr/>
            </a:pPr>
            <a:fld id="{21B2A7D7-3B07-4F16-B17F-21A2F67651B8}" type="slidenum">
              <a:rPr lang="en-GB">
                <a:solidFill>
                  <a:prstClr val="white">
                    <a:lumMod val="50000"/>
                  </a:prstClr>
                </a:solidFill>
              </a:rPr>
              <a:pPr>
                <a:defRPr/>
              </a:pPr>
              <a:t>‹#›</a:t>
            </a:fld>
            <a:endParaRPr lang="en-GB" dirty="0">
              <a:solidFill>
                <a:prstClr val="white">
                  <a:lumMod val="50000"/>
                </a:prstClr>
              </a:solidFill>
            </a:endParaRPr>
          </a:p>
        </p:txBody>
      </p:sp>
    </p:spTree>
    <p:extLst>
      <p:ext uri="{BB962C8B-B14F-4D97-AF65-F5344CB8AC3E}">
        <p14:creationId xmlns:p14="http://schemas.microsoft.com/office/powerpoint/2010/main" val="377698740"/>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b="1">
          <a:solidFill>
            <a:schemeClr val="tx1"/>
          </a:solidFill>
          <a:latin typeface="Calibri" pitchFamily="34" charset="0"/>
        </a:defRPr>
      </a:lvl6pPr>
      <a:lvl7pPr marL="914400" algn="l" rtl="0" fontAlgn="base">
        <a:spcBef>
          <a:spcPct val="0"/>
        </a:spcBef>
        <a:spcAft>
          <a:spcPct val="0"/>
        </a:spcAft>
        <a:defRPr sz="4400" b="1">
          <a:solidFill>
            <a:schemeClr val="tx1"/>
          </a:solidFill>
          <a:latin typeface="Calibri" pitchFamily="34" charset="0"/>
        </a:defRPr>
      </a:lvl7pPr>
      <a:lvl8pPr marL="1371600" algn="l" rtl="0" fontAlgn="base">
        <a:spcBef>
          <a:spcPct val="0"/>
        </a:spcBef>
        <a:spcAft>
          <a:spcPct val="0"/>
        </a:spcAft>
        <a:defRPr sz="4400" b="1">
          <a:solidFill>
            <a:schemeClr val="tx1"/>
          </a:solidFill>
          <a:latin typeface="Calibri" pitchFamily="34" charset="0"/>
        </a:defRPr>
      </a:lvl8pPr>
      <a:lvl9pPr marL="1828800" algn="l" rtl="0" fontAlgn="base">
        <a:spcBef>
          <a:spcPct val="0"/>
        </a:spcBef>
        <a:spcAft>
          <a:spcPct val="0"/>
        </a:spcAft>
        <a:defRPr sz="4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itle Placeholder 1"/>
          <p:cNvSpPr>
            <a:spLocks noGrp="1"/>
          </p:cNvSpPr>
          <p:nvPr>
            <p:ph type="title"/>
          </p:nvPr>
        </p:nvSpPr>
        <p:spPr>
          <a:xfrm>
            <a:off x="457200" y="395614"/>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386214"/>
            <a:ext cx="8229600" cy="509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fontAlgn="auto">
              <a:spcBef>
                <a:spcPts val="0"/>
              </a:spcBef>
              <a:spcAft>
                <a:spcPts val="0"/>
              </a:spcAft>
              <a:defRPr sz="1200">
                <a:solidFill>
                  <a:srgbClr val="FFFFFF"/>
                </a:solidFill>
                <a:latin typeface="+mn-lt"/>
                <a:cs typeface="+mn-cs"/>
              </a:defRPr>
            </a:lvl1pPr>
          </a:lstStyle>
          <a:p>
            <a:pPr>
              <a:defRPr/>
            </a:pPr>
            <a:r>
              <a:rPr lang="en-US" dirty="0" smtClean="0"/>
              <a:t>25/1/2017</a:t>
            </a:r>
            <a:endParaRPr lang="en-US" dirty="0"/>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r" fontAlgn="auto">
              <a:spcBef>
                <a:spcPts val="0"/>
              </a:spcBef>
              <a:spcAft>
                <a:spcPts val="0"/>
              </a:spcAft>
              <a:defRPr sz="1200" b="0">
                <a:solidFill>
                  <a:srgbClr val="FFFFFF"/>
                </a:solidFill>
                <a:latin typeface="+mn-lt"/>
                <a:cs typeface="+mn-cs"/>
              </a:defRPr>
            </a:lvl1pPr>
          </a:lstStyle>
          <a:p>
            <a:pPr>
              <a:defRPr/>
            </a:pPr>
            <a:fld id="{CCA39688-82B6-4423-A2BE-13905D8A3F18}" type="slidenum">
              <a:rPr lang="en-US"/>
              <a:pPr>
                <a:defRPr/>
              </a:pPr>
              <a:t>‹#›</a:t>
            </a:fld>
            <a:endParaRPr lang="en-US" dirty="0"/>
          </a:p>
        </p:txBody>
      </p:sp>
    </p:spTree>
    <p:extLst>
      <p:ext uri="{BB962C8B-B14F-4D97-AF65-F5344CB8AC3E}">
        <p14:creationId xmlns:p14="http://schemas.microsoft.com/office/powerpoint/2010/main" val="3112698824"/>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Lst>
  <p:hf hdr="0" ftr="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ehealth.fgov.b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6.jpeg"/><Relationship Id="rId18" Type="http://schemas.openxmlformats.org/officeDocument/2006/relationships/image" Target="../media/image90.png"/><Relationship Id="rId3" Type="http://schemas.openxmlformats.org/officeDocument/2006/relationships/image" Target="../media/image79.png"/><Relationship Id="rId21" Type="http://schemas.openxmlformats.org/officeDocument/2006/relationships/image" Target="../media/image93.png"/><Relationship Id="rId7" Type="http://schemas.openxmlformats.org/officeDocument/2006/relationships/oleObject" Target="../embeddings/oleObject3.bin"/><Relationship Id="rId12" Type="http://schemas.openxmlformats.org/officeDocument/2006/relationships/hyperlink" Target="http://images.google.be/imgres?imgurl=https://www.ehealth.fgov.be/ehforum/templates/default/images/logo.jpg&amp;imgrefurl=https://www.ehealth.fgov.be/ehforum/posts/list/19.page&amp;usg=__Opd-ddCo_TiCUS4-E81PVQVqj18=&amp;h=63&amp;w=172&amp;sz=20&amp;hl=fr&amp;start=48&amp;itbs=1&amp;tbnid=5Vj0y_vLY1aIDM:&amp;tbnh=37&amp;tbnw=100&amp;prev=/images?q%3Dlogo%2BeHealth%26start%3D36%26hl%3Dfr%26sa%3DN%26gbv%3D2%26ndsp%3D18%26tbs%3Disch:1" TargetMode="External"/><Relationship Id="rId17" Type="http://schemas.openxmlformats.org/officeDocument/2006/relationships/image" Target="../media/image89.png"/><Relationship Id="rId2" Type="http://schemas.openxmlformats.org/officeDocument/2006/relationships/slideLayout" Target="../slideLayouts/slideLayout6.xml"/><Relationship Id="rId16" Type="http://schemas.openxmlformats.org/officeDocument/2006/relationships/image" Target="../media/image88.jpeg"/><Relationship Id="rId20" Type="http://schemas.openxmlformats.org/officeDocument/2006/relationships/image" Target="../media/image92.png"/><Relationship Id="rId1" Type="http://schemas.openxmlformats.org/officeDocument/2006/relationships/vmlDrawing" Target="../drawings/vmlDrawing2.v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png"/><Relationship Id="rId15" Type="http://schemas.openxmlformats.org/officeDocument/2006/relationships/image" Target="../media/image87.png"/><Relationship Id="rId10" Type="http://schemas.openxmlformats.org/officeDocument/2006/relationships/image" Target="../media/image84.jpeg"/><Relationship Id="rId19" Type="http://schemas.openxmlformats.org/officeDocument/2006/relationships/image" Target="../media/image91.png"/><Relationship Id="rId4" Type="http://schemas.openxmlformats.org/officeDocument/2006/relationships/image" Target="../media/image80.png"/><Relationship Id="rId9" Type="http://schemas.openxmlformats.org/officeDocument/2006/relationships/image" Target="../media/image83.png"/><Relationship Id="rId14" Type="http://schemas.openxmlformats.org/officeDocument/2006/relationships/image" Target="http://t0.gstatic.com/images?q=tbn:5Vj0y_vLY1aIDM:https://www.ehealth.fgov.be/ehforum/templates/default/images/logo.jpg" TargetMode="External"/><Relationship Id="rId22" Type="http://schemas.openxmlformats.org/officeDocument/2006/relationships/image" Target="../media/image94.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4.xml"/></Relationships>
</file>

<file path=ppt/slides/_rels/slide1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81.xml"/><Relationship Id="rId1" Type="http://schemas.openxmlformats.org/officeDocument/2006/relationships/slideLayout" Target="../slideLayouts/slideLayout65.xml"/><Relationship Id="rId6" Type="http://schemas.openxmlformats.org/officeDocument/2006/relationships/image" Target="../media/image108.gif"/><Relationship Id="rId5" Type="http://schemas.openxmlformats.org/officeDocument/2006/relationships/image" Target="../media/image107.gif"/><Relationship Id="rId4" Type="http://schemas.openxmlformats.org/officeDocument/2006/relationships/image" Target="../media/image106.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hyperlink" Target="https://www.youtube.com/watch?v=0pE_InOy1mk" TargetMode="External"/><Relationship Id="rId7" Type="http://schemas.openxmlformats.org/officeDocument/2006/relationships/image" Target="../media/image114.png"/><Relationship Id="rId12" Type="http://schemas.openxmlformats.org/officeDocument/2006/relationships/hyperlink" Target="https://www.youtube.com/watch?v=P3lIcZurhNg" TargetMode="External"/><Relationship Id="rId17" Type="http://schemas.openxmlformats.org/officeDocument/2006/relationships/image" Target="../media/image122.png"/><Relationship Id="rId2" Type="http://schemas.openxmlformats.org/officeDocument/2006/relationships/notesSlide" Target="../notesSlides/notesSlide83.xml"/><Relationship Id="rId16" Type="http://schemas.openxmlformats.org/officeDocument/2006/relationships/image" Target="../media/image121.png"/><Relationship Id="rId1" Type="http://schemas.openxmlformats.org/officeDocument/2006/relationships/slideLayout" Target="../slideLayouts/slideLayout84.xml"/><Relationship Id="rId6" Type="http://schemas.openxmlformats.org/officeDocument/2006/relationships/hyperlink" Target="https://www.youtube.com/watch?v=LonCbUbIup0" TargetMode="External"/><Relationship Id="rId11" Type="http://schemas.openxmlformats.org/officeDocument/2006/relationships/image" Target="../media/image117.png"/><Relationship Id="rId5" Type="http://schemas.openxmlformats.org/officeDocument/2006/relationships/image" Target="../media/image113.png"/><Relationship Id="rId15" Type="http://schemas.openxmlformats.org/officeDocument/2006/relationships/image" Target="../media/image120.png"/><Relationship Id="rId10" Type="http://schemas.openxmlformats.org/officeDocument/2006/relationships/hyperlink" Target="https://www.youtube.com/watch?v=ClOzqSOK4JE" TargetMode="External"/><Relationship Id="rId19" Type="http://schemas.openxmlformats.org/officeDocument/2006/relationships/image" Target="../media/image124.png"/><Relationship Id="rId4" Type="http://schemas.openxmlformats.org/officeDocument/2006/relationships/image" Target="../media/image112.png"/><Relationship Id="rId9" Type="http://schemas.openxmlformats.org/officeDocument/2006/relationships/image" Target="../media/image116.png"/><Relationship Id="rId14" Type="http://schemas.openxmlformats.org/officeDocument/2006/relationships/image" Target="../media/image119.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ehealth.fgov.be/fr/support/niveaux-de-service"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www.mhealthbelgium.be/"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8.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jpeg"/><Relationship Id="rId9" Type="http://schemas.openxmlformats.org/officeDocument/2006/relationships/image" Target="../media/image134.png"/></Relationships>
</file>

<file path=ppt/slides/_rels/slide169.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28.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39.jpeg"/><Relationship Id="rId4" Type="http://schemas.openxmlformats.org/officeDocument/2006/relationships/image" Target="../media/image138.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92.xml"/><Relationship Id="rId1" Type="http://schemas.openxmlformats.org/officeDocument/2006/relationships/slideLayout" Target="../slideLayouts/slideLayout8.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1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hyperlink" Target="http://data.gov.be/f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ehealth.fgov.be/fr/prestataires-de-soins/services-en-ligne/ehealthconsen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hyperlink" Target="http://www.patientconsent.b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hyperlink" Target="http://fr.slideshare.net/janevita/how-do-we-see-the-healthcares-digital-future-and-its-impact-on-our-lives" TargetMode="Externa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2" Type="http://schemas.openxmlformats.org/officeDocument/2006/relationships/hyperlink" Target="https://www.ehealth.fgov.be/fr/services-de-base/general-data-protection-regulation" TargetMode="External"/><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04.x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5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5.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85800" y="3505200"/>
            <a:ext cx="7918376" cy="2156048"/>
          </a:xfrm>
        </p:spPr>
        <p:txBody>
          <a:bodyPr>
            <a:normAutofit fontScale="92500" lnSpcReduction="20000"/>
          </a:bodyPr>
          <a:lstStyle/>
          <a:p>
            <a:endParaRPr lang="nl-BE" sz="2300" dirty="0" smtClean="0"/>
          </a:p>
          <a:p>
            <a:r>
              <a:rPr lang="nl-BE" sz="2300" dirty="0" smtClean="0">
                <a:solidFill>
                  <a:schemeClr val="accent2">
                    <a:lumMod val="50000"/>
                  </a:schemeClr>
                </a:solidFill>
              </a:rPr>
              <a:t>Thibaut DUVILLIER</a:t>
            </a:r>
          </a:p>
          <a:p>
            <a:r>
              <a:rPr lang="nl-BE" dirty="0" smtClean="0">
                <a:solidFill>
                  <a:schemeClr val="accent2">
                    <a:lumMod val="50000"/>
                  </a:schemeClr>
                </a:solidFill>
              </a:rPr>
              <a:t>Administrateur </a:t>
            </a:r>
            <a:r>
              <a:rPr lang="nl-BE" dirty="0" err="1" smtClean="0">
                <a:solidFill>
                  <a:schemeClr val="accent2">
                    <a:lumMod val="50000"/>
                  </a:schemeClr>
                </a:solidFill>
              </a:rPr>
              <a:t>général</a:t>
            </a:r>
            <a:r>
              <a:rPr lang="nl-BE" dirty="0" smtClean="0">
                <a:solidFill>
                  <a:schemeClr val="accent2">
                    <a:lumMod val="50000"/>
                  </a:schemeClr>
                </a:solidFill>
              </a:rPr>
              <a:t> </a:t>
            </a:r>
            <a:r>
              <a:rPr lang="nl-BE" dirty="0" err="1" smtClean="0">
                <a:solidFill>
                  <a:schemeClr val="accent2">
                    <a:lumMod val="50000"/>
                  </a:schemeClr>
                </a:solidFill>
              </a:rPr>
              <a:t>adjoint</a:t>
            </a:r>
            <a:r>
              <a:rPr lang="nl-BE" dirty="0" smtClean="0">
                <a:solidFill>
                  <a:schemeClr val="accent2">
                    <a:lumMod val="50000"/>
                  </a:schemeClr>
                </a:solidFill>
              </a:rPr>
              <a:t> - </a:t>
            </a:r>
            <a:r>
              <a:rPr lang="nl-BE" dirty="0" err="1" smtClean="0">
                <a:solidFill>
                  <a:schemeClr val="accent2">
                    <a:lumMod val="50000"/>
                  </a:schemeClr>
                </a:solidFill>
              </a:rPr>
              <a:t>Plateforme</a:t>
            </a:r>
            <a:r>
              <a:rPr lang="nl-BE" dirty="0" smtClean="0">
                <a:solidFill>
                  <a:schemeClr val="accent2">
                    <a:lumMod val="50000"/>
                  </a:schemeClr>
                </a:solidFill>
              </a:rPr>
              <a:t> eHealth</a:t>
            </a:r>
          </a:p>
          <a:p>
            <a:r>
              <a:rPr lang="nl-BE" dirty="0" smtClean="0">
                <a:solidFill>
                  <a:schemeClr val="accent2">
                    <a:lumMod val="50000"/>
                  </a:schemeClr>
                </a:solidFill>
              </a:rPr>
              <a:t>Collaborateur </a:t>
            </a:r>
            <a:r>
              <a:rPr lang="nl-BE" dirty="0" err="1" smtClean="0">
                <a:solidFill>
                  <a:schemeClr val="accent2">
                    <a:lumMod val="50000"/>
                  </a:schemeClr>
                </a:solidFill>
              </a:rPr>
              <a:t>scientifique</a:t>
            </a:r>
            <a:r>
              <a:rPr lang="nl-BE" dirty="0" smtClean="0">
                <a:solidFill>
                  <a:schemeClr val="accent2">
                    <a:lumMod val="50000"/>
                  </a:schemeClr>
                </a:solidFill>
              </a:rPr>
              <a:t> - ULB</a:t>
            </a:r>
          </a:p>
          <a:p>
            <a:endParaRPr lang="nl-BE" dirty="0" smtClean="0">
              <a:solidFill>
                <a:schemeClr val="accent2">
                  <a:lumMod val="50000"/>
                </a:schemeClr>
              </a:solidFill>
            </a:endParaRPr>
          </a:p>
          <a:p>
            <a:r>
              <a:rPr lang="nl-BE" dirty="0" smtClean="0">
                <a:solidFill>
                  <a:schemeClr val="accent2">
                    <a:lumMod val="50000"/>
                  </a:schemeClr>
                </a:solidFill>
                <a:hlinkClick r:id="rId2"/>
              </a:rPr>
              <a:t>www.ehealth.fgov.be</a:t>
            </a:r>
            <a:r>
              <a:rPr lang="nl-BE" dirty="0">
                <a:solidFill>
                  <a:schemeClr val="accent2">
                    <a:lumMod val="50000"/>
                  </a:schemeClr>
                </a:solidFill>
              </a:rPr>
              <a:t> - thibaut.duvillier@ehealth.fgov.be</a:t>
            </a:r>
          </a:p>
          <a:p>
            <a:endParaRPr lang="nl-BE" dirty="0" smtClean="0">
              <a:solidFill>
                <a:schemeClr val="accent2">
                  <a:lumMod val="50000"/>
                </a:schemeClr>
              </a:solidFill>
            </a:endParaRP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5661248"/>
            <a:ext cx="2813298" cy="843989"/>
          </a:xfrm>
          <a:prstGeom prst="rect">
            <a:avLst/>
          </a:prstGeom>
        </p:spPr>
      </p:pic>
      <p:sp>
        <p:nvSpPr>
          <p:cNvPr id="2" name="Title 1"/>
          <p:cNvSpPr>
            <a:spLocks noGrp="1"/>
          </p:cNvSpPr>
          <p:nvPr>
            <p:ph type="ctrTitle"/>
          </p:nvPr>
        </p:nvSpPr>
        <p:spPr>
          <a:xfrm>
            <a:off x="755576" y="1339612"/>
            <a:ext cx="7848600" cy="1958057"/>
          </a:xfrm>
        </p:spPr>
        <p:txBody>
          <a:bodyPr/>
          <a:lstStyle/>
          <a:p>
            <a:pPr algn="ctr"/>
            <a:r>
              <a:rPr lang="fr-BE" sz="3200" cap="none" dirty="0" smtClean="0">
                <a:latin typeface="Arial" panose="020B0604020202020204" pitchFamily="34" charset="0"/>
              </a:rPr>
              <a:t>Plate-forme </a:t>
            </a:r>
            <a:r>
              <a:rPr lang="fr-BE" sz="3200" cap="none" dirty="0" smtClean="0">
                <a:solidFill>
                  <a:srgbClr val="3E6E5A"/>
                </a:solidFill>
                <a:latin typeface="Arial" panose="020B0604020202020204" pitchFamily="34" charset="0"/>
              </a:rPr>
              <a:t>eHealth</a:t>
            </a:r>
            <a:r>
              <a:rPr lang="fr-BE" sz="3200" cap="none" dirty="0" smtClean="0">
                <a:latin typeface="Arial" panose="020B0604020202020204" pitchFamily="34" charset="0"/>
              </a:rPr>
              <a:t> &amp; Roadmap </a:t>
            </a:r>
            <a:r>
              <a:rPr lang="fr-BE" sz="3200" cap="none" dirty="0" err="1" smtClean="0">
                <a:latin typeface="Arial" panose="020B0604020202020204" pitchFamily="34" charset="0"/>
              </a:rPr>
              <a:t>eSanté</a:t>
            </a:r>
            <a:r>
              <a:rPr lang="fr-BE" sz="3200" cap="none" dirty="0" smtClean="0">
                <a:latin typeface="Arial" panose="020B0604020202020204" pitchFamily="34" charset="0"/>
              </a:rPr>
              <a:t/>
            </a:r>
            <a:br>
              <a:rPr lang="fr-BE" sz="3200" cap="none" dirty="0" smtClean="0">
                <a:latin typeface="Arial" panose="020B0604020202020204" pitchFamily="34" charset="0"/>
              </a:rPr>
            </a:br>
            <a:r>
              <a:rPr lang="fr-BE" sz="3200" cap="none" dirty="0" smtClean="0">
                <a:latin typeface="Arial" panose="020B0604020202020204" pitchFamily="34" charset="0"/>
              </a:rPr>
              <a:t/>
            </a:r>
            <a:br>
              <a:rPr lang="fr-BE" sz="3200" cap="none" dirty="0" smtClean="0">
                <a:latin typeface="Arial" panose="020B0604020202020204" pitchFamily="34" charset="0"/>
              </a:rPr>
            </a:br>
            <a:r>
              <a:rPr lang="fr-BE" sz="3200" cap="none" dirty="0" smtClean="0">
                <a:latin typeface="Arial" panose="020B0604020202020204" pitchFamily="34" charset="0"/>
              </a:rPr>
              <a:t/>
            </a:r>
            <a:br>
              <a:rPr lang="fr-BE" sz="3200" cap="none" dirty="0" smtClean="0">
                <a:latin typeface="Arial" panose="020B0604020202020204" pitchFamily="34" charset="0"/>
              </a:rPr>
            </a:br>
            <a:r>
              <a:rPr lang="fr-BE" sz="2400" i="1" dirty="0" smtClean="0"/>
              <a:t>l‘e-Santé </a:t>
            </a:r>
            <a:r>
              <a:rPr lang="fr-BE" sz="2400" i="1" dirty="0"/>
              <a:t>en </a:t>
            </a:r>
            <a:r>
              <a:rPr lang="fr-BE" sz="2400" i="1" dirty="0" smtClean="0"/>
              <a:t>Belgique </a:t>
            </a:r>
            <a:br>
              <a:rPr lang="fr-BE" sz="2400" i="1" dirty="0" smtClean="0"/>
            </a:br>
            <a:r>
              <a:rPr lang="fr-BE" sz="2400" i="1" dirty="0" smtClean="0"/>
              <a:t>Etat </a:t>
            </a:r>
            <a:r>
              <a:rPr lang="fr-BE" sz="2400" i="1" dirty="0"/>
              <a:t>des lieux et </a:t>
            </a:r>
            <a:r>
              <a:rPr lang="fr-BE" sz="2400" i="1" dirty="0" smtClean="0"/>
              <a:t>perspectives</a:t>
            </a:r>
            <a:br>
              <a:rPr lang="fr-BE" sz="2400" i="1" dirty="0" smtClean="0"/>
            </a:br>
            <a:r>
              <a:rPr lang="fr-BE" sz="2400" i="1" dirty="0" smtClean="0"/>
              <a:t/>
            </a:r>
            <a:br>
              <a:rPr lang="fr-BE" sz="2400" i="1" dirty="0" smtClean="0"/>
            </a:br>
            <a:r>
              <a:rPr lang="fr-BE" sz="2400" i="1" dirty="0" smtClean="0"/>
              <a:t>Introduction à l’informatique médicale - ULB</a:t>
            </a:r>
            <a:endParaRPr lang="en-US" cap="none" dirty="0">
              <a:latin typeface="Arial" panose="020B0604020202020204" pitchFamily="34" charset="0"/>
            </a:endParaRPr>
          </a:p>
        </p:txBody>
      </p:sp>
    </p:spTree>
    <p:extLst>
      <p:ext uri="{BB962C8B-B14F-4D97-AF65-F5344CB8AC3E}">
        <p14:creationId xmlns:p14="http://schemas.microsoft.com/office/powerpoint/2010/main" val="250043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solidFill>
                  <a:srgbClr val="3E6E5A"/>
                </a:solidFill>
              </a:rPr>
              <a:t>Rapport couts-bénéfices</a:t>
            </a:r>
          </a:p>
        </p:txBody>
      </p:sp>
      <p:sp>
        <p:nvSpPr>
          <p:cNvPr id="10243" name="Rectangle 3"/>
          <p:cNvSpPr>
            <a:spLocks noGrp="1" noChangeArrowheads="1"/>
          </p:cNvSpPr>
          <p:nvPr>
            <p:ph idx="1"/>
          </p:nvPr>
        </p:nvSpPr>
        <p:spPr/>
        <p:txBody>
          <a:bodyPr>
            <a:normAutofit fontScale="92500" lnSpcReduction="10000"/>
          </a:bodyPr>
          <a:lstStyle/>
          <a:p>
            <a:endParaRPr lang="fr-BE" dirty="0" smtClean="0"/>
          </a:p>
          <a:p>
            <a:r>
              <a:rPr lang="fr-BE" dirty="0"/>
              <a:t>réduction du budget de fonctionnement des </a:t>
            </a:r>
            <a:r>
              <a:rPr lang="fr-BE" dirty="0" smtClean="0"/>
              <a:t>hôpitaux </a:t>
            </a:r>
            <a:r>
              <a:rPr lang="fr-BE" dirty="0"/>
              <a:t>(</a:t>
            </a:r>
            <a:r>
              <a:rPr lang="fr-BE" dirty="0" err="1"/>
              <a:t>paperless</a:t>
            </a:r>
            <a:r>
              <a:rPr lang="fr-BE" dirty="0"/>
              <a:t>) ?</a:t>
            </a:r>
          </a:p>
          <a:p>
            <a:r>
              <a:rPr lang="fr-BE" dirty="0" smtClean="0"/>
              <a:t>réduction </a:t>
            </a:r>
            <a:r>
              <a:rPr lang="fr-BE" dirty="0"/>
              <a:t>de la durée moyenne de </a:t>
            </a:r>
            <a:r>
              <a:rPr lang="fr-BE" dirty="0" smtClean="0"/>
              <a:t>séjour ?</a:t>
            </a:r>
          </a:p>
          <a:p>
            <a:r>
              <a:rPr lang="fr-BE" altLang="en-US" dirty="0" smtClean="0"/>
              <a:t>réduction du taux de mortalité ?</a:t>
            </a:r>
          </a:p>
          <a:p>
            <a:r>
              <a:rPr lang="fr-BE" altLang="en-US" dirty="0" smtClean="0"/>
              <a:t>réduction du nombre d’examens redondants ?</a:t>
            </a:r>
          </a:p>
          <a:p>
            <a:r>
              <a:rPr lang="fr-BE" altLang="en-US" dirty="0" smtClean="0"/>
              <a:t>réduction des couts liés aux erreurs médicales ou des problèmes cliniques/aggravation de l’état de santé ?</a:t>
            </a:r>
          </a:p>
          <a:p>
            <a:r>
              <a:rPr lang="fr-BE" altLang="en-US" dirty="0"/>
              <a:t>r</a:t>
            </a:r>
            <a:r>
              <a:rPr lang="fr-BE" altLang="en-US" dirty="0" smtClean="0"/>
              <a:t>éduction des couts liés à meilleur suivi et meilleure pr</a:t>
            </a:r>
            <a:r>
              <a:rPr lang="fr-BE" dirty="0" smtClean="0"/>
              <a:t>évention (surtout dans gestion </a:t>
            </a:r>
            <a:r>
              <a:rPr lang="fr-BE" dirty="0"/>
              <a:t>des pathologies </a:t>
            </a:r>
            <a:r>
              <a:rPr lang="fr-BE" dirty="0" smtClean="0"/>
              <a:t>chroniques) </a:t>
            </a:r>
            <a:endParaRPr lang="fr-BE" altLang="en-US" dirty="0"/>
          </a:p>
          <a:p>
            <a:pPr marL="0" indent="0">
              <a:buNone/>
            </a:pPr>
            <a:endParaRPr lang="fr-BE" altLang="en-US" dirty="0"/>
          </a:p>
          <a:p>
            <a:pPr marL="0" indent="0">
              <a:buNone/>
            </a:pPr>
            <a:endParaRPr lang="fr-BE" altLang="en-US" dirty="0" smtClean="0"/>
          </a:p>
          <a:p>
            <a:pPr lvl="2">
              <a:buFont typeface="Wingdings" panose="05000000000000000000" pitchFamily="2" charset="2"/>
              <a:buChar char="Ø"/>
            </a:pPr>
            <a:r>
              <a:rPr lang="fr-BE" altLang="en-US" b="1" dirty="0" smtClean="0"/>
              <a:t> </a:t>
            </a:r>
            <a:r>
              <a:rPr lang="fr-BE" altLang="en-US" sz="2600" b="1" dirty="0" smtClean="0"/>
              <a:t>à objectiver (KCE)</a:t>
            </a:r>
          </a:p>
          <a:p>
            <a:endParaRPr lang="fr-BE" altLang="en-US" dirty="0" smtClean="0"/>
          </a:p>
          <a:p>
            <a:pPr marL="548640" lvl="2" indent="0">
              <a:buNone/>
            </a:pP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10</a:t>
            </a:fld>
            <a:endParaRPr lang="fr-BE"/>
          </a:p>
        </p:txBody>
      </p:sp>
    </p:spTree>
    <p:extLst>
      <p:ext uri="{BB962C8B-B14F-4D97-AF65-F5344CB8AC3E}">
        <p14:creationId xmlns:p14="http://schemas.microsoft.com/office/powerpoint/2010/main" val="85265849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115" y="1306371"/>
            <a:ext cx="7597365" cy="55070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p:txBody>
          <a:bodyPr/>
          <a:lstStyle/>
          <a:p>
            <a:r>
              <a:rPr lang="fr-BE" smtClean="0"/>
              <a:t>Hubs &amp; Metahub - Schéma</a:t>
            </a:r>
            <a:endParaRPr lang="fr-BE" dirty="0"/>
          </a:p>
        </p:txBody>
      </p:sp>
      <p:sp>
        <p:nvSpPr>
          <p:cNvPr id="21509" name="Rectangle 6"/>
          <p:cNvSpPr>
            <a:spLocks noChangeArrowheads="1"/>
          </p:cNvSpPr>
          <p:nvPr/>
        </p:nvSpPr>
        <p:spPr bwMode="auto">
          <a:xfrm>
            <a:off x="467543" y="4005064"/>
            <a:ext cx="4392489" cy="1246495"/>
          </a:xfrm>
          <a:prstGeom prst="rect">
            <a:avLst/>
          </a:prstGeom>
          <a:noFill/>
          <a:ln>
            <a:noFill/>
          </a:ln>
          <a:effectLst/>
          <a:extLst>
            <a:ext uri="{909E8E84-426E-40DD-AFC4-6F175D3DCCD1}">
              <a14:hiddenFill xmlns:a14="http://schemas.microsoft.com/office/drawing/2010/main">
                <a:solidFill>
                  <a:srgbClr val="3E6E5A">
                    <a:alpha val="50195"/>
                  </a:srgbClr>
                </a:solidFill>
              </a14:hiddenFill>
            </a:ext>
            <a:ext uri="{91240B29-F687-4F45-9708-019B960494DF}">
              <a14:hiddenLine xmlns:a14="http://schemas.microsoft.com/office/drawing/2010/main" w="12700" cap="sq"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800100" lvl="4" indent="-285750"/>
            <a:r>
              <a:rPr lang="fr-BE" sz="1200" dirty="0" err="1" smtClean="0"/>
              <a:t>Collaboratief</a:t>
            </a:r>
            <a:r>
              <a:rPr lang="fr-BE" sz="1200" dirty="0" smtClean="0"/>
              <a:t> Zorgplatform (Cozo)</a:t>
            </a:r>
          </a:p>
          <a:p>
            <a:pPr marL="800100" lvl="4" indent="-285750"/>
            <a:r>
              <a:rPr lang="fr-BE" sz="1200" dirty="0" smtClean="0"/>
              <a:t>Vlaams </a:t>
            </a:r>
            <a:r>
              <a:rPr lang="fr-BE" sz="1200" dirty="0"/>
              <a:t>Ziekenhuisnetwerk KU Leuven (VZN)</a:t>
            </a:r>
          </a:p>
          <a:p>
            <a:pPr marL="800100" lvl="4" indent="-285750"/>
            <a:r>
              <a:rPr lang="fr-BE" sz="1200" dirty="0"/>
              <a:t>Réseau Santé Wallon (RSW)</a:t>
            </a:r>
          </a:p>
          <a:p>
            <a:pPr marL="800100" lvl="4" indent="-285750"/>
            <a:r>
              <a:rPr lang="fr-BE" sz="1200" dirty="0" smtClean="0"/>
              <a:t>Réseau Santé Bruxellois (RSB)</a:t>
            </a:r>
          </a:p>
          <a:p>
            <a:pPr marL="101600" indent="-101600" algn="ctr">
              <a:spcBef>
                <a:spcPct val="50000"/>
              </a:spcBef>
              <a:buSzPct val="100000"/>
            </a:pPr>
            <a:endParaRPr lang="fr-BE" b="1" dirty="0">
              <a:solidFill>
                <a:srgbClr val="000000"/>
              </a:solidFill>
            </a:endParaRPr>
          </a:p>
        </p:txBody>
      </p:sp>
      <p:sp>
        <p:nvSpPr>
          <p:cNvPr id="2" name="Slide Number Placeholder 1"/>
          <p:cNvSpPr>
            <a:spLocks noGrp="1"/>
          </p:cNvSpPr>
          <p:nvPr>
            <p:ph type="sldNum" sz="quarter" idx="12"/>
          </p:nvPr>
        </p:nvSpPr>
        <p:spPr/>
        <p:txBody>
          <a:bodyPr/>
          <a:lstStyle/>
          <a:p>
            <a:fld id="{BAADB71D-6A6A-403E-B8B0-DAC18C9A03D5}" type="slidenum">
              <a:rPr lang="en-US" smtClean="0"/>
              <a:pPr/>
              <a:t>100</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402701645"/>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5 : Hubs &amp; Metahub</a:t>
            </a:r>
            <a:endParaRPr lang="fr-BE" dirty="0"/>
          </a:p>
        </p:txBody>
      </p:sp>
      <p:sp>
        <p:nvSpPr>
          <p:cNvPr id="4099" name="Rectangle 3"/>
          <p:cNvSpPr>
            <a:spLocks noGrp="1" noChangeArrowheads="1"/>
          </p:cNvSpPr>
          <p:nvPr>
            <p:ph idx="1"/>
          </p:nvPr>
        </p:nvSpPr>
        <p:spPr/>
        <p:txBody>
          <a:bodyPr>
            <a:normAutofit/>
          </a:bodyPr>
          <a:lstStyle/>
          <a:p>
            <a:pPr lvl="2"/>
            <a:endParaRPr lang="fr-BE" dirty="0" smtClean="0"/>
          </a:p>
          <a:p>
            <a:pPr lvl="2"/>
            <a:endParaRPr lang="fr-BE" dirty="0"/>
          </a:p>
          <a:p>
            <a:pPr lvl="2"/>
            <a:endParaRPr lang="fr-BE" dirty="0" smtClean="0"/>
          </a:p>
          <a:p>
            <a:pPr lvl="2"/>
            <a:r>
              <a:rPr lang="fr-BE" dirty="0" smtClean="0"/>
              <a:t>Connexion des hôpitaux généraux </a:t>
            </a:r>
            <a:r>
              <a:rPr lang="fr-BE" dirty="0"/>
              <a:t>et psy : </a:t>
            </a:r>
            <a:r>
              <a:rPr lang="fr-BE" dirty="0" smtClean="0"/>
              <a:t>Ok</a:t>
            </a:r>
          </a:p>
          <a:p>
            <a:pPr lvl="2"/>
            <a:endParaRPr lang="fr-BE" dirty="0" smtClean="0"/>
          </a:p>
          <a:p>
            <a:pPr lvl="2"/>
            <a:endParaRPr lang="fr-BE" dirty="0" smtClean="0"/>
          </a:p>
          <a:p>
            <a:pPr lvl="2"/>
            <a:r>
              <a:rPr lang="fr-BE" dirty="0" smtClean="0"/>
              <a:t>Connexion des MR(S): plans d’informatisation (via le DMI du MG ?!) à transmettre</a:t>
            </a:r>
          </a:p>
          <a:p>
            <a:pPr lvl="2"/>
            <a:endParaRPr lang="fr-BE" dirty="0" smtClean="0"/>
          </a:p>
          <a:p>
            <a:pPr lvl="2"/>
            <a:endParaRPr lang="fr-BE" dirty="0" smtClean="0"/>
          </a:p>
          <a:p>
            <a:pPr lvl="2"/>
            <a:r>
              <a:rPr lang="fr-BE" dirty="0"/>
              <a:t>Connexion des labos de biologie clinique (extramuros) – </a:t>
            </a:r>
            <a:r>
              <a:rPr lang="fr-BE" dirty="0" err="1"/>
              <a:t>ongoing</a:t>
            </a:r>
            <a:r>
              <a:rPr lang="fr-BE" dirty="0"/>
              <a:t> (via nomenclature) </a:t>
            </a:r>
          </a:p>
          <a:p>
            <a:pPr lvl="2"/>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101</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335963879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5 </a:t>
            </a:r>
            <a:r>
              <a:rPr lang="fr-BE" dirty="0" smtClean="0"/>
              <a:t>– Hubs-</a:t>
            </a:r>
            <a:r>
              <a:rPr lang="fr-BE" dirty="0" err="1" smtClean="0"/>
              <a:t>Metahubs</a:t>
            </a:r>
            <a:endParaRPr lang="en-US" dirty="0"/>
          </a:p>
        </p:txBody>
      </p:sp>
      <p:sp>
        <p:nvSpPr>
          <p:cNvPr id="4099" name="Rectangle 3"/>
          <p:cNvSpPr>
            <a:spLocks noGrp="1" noChangeArrowheads="1"/>
          </p:cNvSpPr>
          <p:nvPr>
            <p:ph idx="1"/>
          </p:nvPr>
        </p:nvSpPr>
        <p:spPr/>
        <p:txBody>
          <a:bodyPr/>
          <a:lstStyle/>
          <a:p>
            <a:r>
              <a:rPr lang="fr-BE" sz="1800" dirty="0" smtClean="0"/>
              <a:t>Nombre de médecins (généralistes et spécialistes) actifs (au moins une consultation par mois) par Hub (avril 2018)</a:t>
            </a:r>
          </a:p>
          <a:p>
            <a:pPr lvl="2"/>
            <a:endParaRPr lang="fr-BE" dirty="0" smtClean="0"/>
          </a:p>
          <a:p>
            <a:pPr lvl="2"/>
            <a:endParaRPr lang="fr-BE" dirty="0" smtClean="0"/>
          </a:p>
          <a:p>
            <a:pPr lvl="2"/>
            <a:endParaRPr lang="fr-BE" dirty="0" smtClean="0"/>
          </a:p>
          <a:p>
            <a:endParaRPr lang="fr-BE" sz="1800" dirty="0" smtClean="0"/>
          </a:p>
          <a:p>
            <a:r>
              <a:rPr lang="fr-BE" sz="1800" dirty="0" smtClean="0"/>
              <a:t>Nombre de documents hospitaliers publiés et consultés par Hub</a:t>
            </a:r>
            <a:endParaRPr lang="fr-BE" sz="1800" dirty="0"/>
          </a:p>
          <a:p>
            <a:pPr lvl="2"/>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102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821725360"/>
              </p:ext>
            </p:extLst>
          </p:nvPr>
        </p:nvGraphicFramePr>
        <p:xfrm>
          <a:off x="1979712" y="2348880"/>
          <a:ext cx="4824536" cy="1080120"/>
        </p:xfrm>
        <a:graphic>
          <a:graphicData uri="http://schemas.openxmlformats.org/drawingml/2006/table">
            <a:tbl>
              <a:tblPr firstRow="1" firstCol="1" bandRow="1">
                <a:tableStyleId>{5C22544A-7EE6-4342-B048-85BDC9FD1C3A}</a:tableStyleId>
              </a:tblPr>
              <a:tblGrid>
                <a:gridCol w="2214541">
                  <a:extLst>
                    <a:ext uri="{9D8B030D-6E8A-4147-A177-3AD203B41FA5}">
                      <a16:colId xmlns:a16="http://schemas.microsoft.com/office/drawing/2014/main" val="20000"/>
                    </a:ext>
                  </a:extLst>
                </a:gridCol>
                <a:gridCol w="2609995">
                  <a:extLst>
                    <a:ext uri="{9D8B030D-6E8A-4147-A177-3AD203B41FA5}">
                      <a16:colId xmlns:a16="http://schemas.microsoft.com/office/drawing/2014/main" val="20001"/>
                    </a:ext>
                  </a:extLst>
                </a:gridCol>
              </a:tblGrid>
              <a:tr h="193431">
                <a:tc>
                  <a:txBody>
                    <a:bodyPr/>
                    <a:lstStyle/>
                    <a:p>
                      <a:pPr algn="just">
                        <a:spcAft>
                          <a:spcPts val="0"/>
                        </a:spcAft>
                      </a:pPr>
                      <a:r>
                        <a:rPr lang="fr-BE" sz="1100" dirty="0">
                          <a:effectLst/>
                        </a:rPr>
                        <a:t>Hub</a:t>
                      </a:r>
                      <a:endParaRPr lang="en-US" sz="1200" dirty="0">
                        <a:effectLst/>
                        <a:latin typeface="Times New Roman"/>
                        <a:ea typeface="Times New Roman"/>
                      </a:endParaRPr>
                    </a:p>
                  </a:txBody>
                  <a:tcPr marL="68580" marR="68580" marT="0" marB="0"/>
                </a:tc>
                <a:tc>
                  <a:txBody>
                    <a:bodyPr/>
                    <a:lstStyle/>
                    <a:p>
                      <a:pPr algn="just">
                        <a:spcAft>
                          <a:spcPts val="0"/>
                        </a:spcAft>
                      </a:pPr>
                      <a:r>
                        <a:rPr lang="fr-BE" sz="1100">
                          <a:effectLst/>
                        </a:rPr>
                        <a:t>Active</a:t>
                      </a:r>
                      <a:endParaRPr lang="en-US" sz="12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211015">
                <a:tc>
                  <a:txBody>
                    <a:bodyPr/>
                    <a:lstStyle/>
                    <a:p>
                      <a:pPr algn="just">
                        <a:spcAft>
                          <a:spcPts val="0"/>
                        </a:spcAft>
                      </a:pPr>
                      <a:r>
                        <a:rPr lang="fr-BE" sz="1100" dirty="0" smtClean="0">
                          <a:effectLst/>
                        </a:rPr>
                        <a:t>RSB</a:t>
                      </a:r>
                      <a:endParaRPr lang="en-US" sz="1200" dirty="0">
                        <a:effectLst/>
                        <a:latin typeface="Times New Roman"/>
                        <a:ea typeface="Times New Roman"/>
                      </a:endParaRPr>
                    </a:p>
                  </a:txBody>
                  <a:tcPr marL="68580" marR="68580" marT="0" marB="0"/>
                </a:tc>
                <a:tc>
                  <a:txBody>
                    <a:bodyPr/>
                    <a:lstStyle/>
                    <a:p>
                      <a:pPr algn="just">
                        <a:spcAft>
                          <a:spcPts val="0"/>
                        </a:spcAft>
                      </a:pPr>
                      <a:r>
                        <a:rPr lang="fr-BE" sz="1200" dirty="0" smtClean="0">
                          <a:effectLst/>
                          <a:latin typeface="Times New Roman"/>
                          <a:ea typeface="Times New Roman"/>
                        </a:rPr>
                        <a:t>1.884</a:t>
                      </a:r>
                      <a:endParaRPr lang="en-US" sz="12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211015">
                <a:tc>
                  <a:txBody>
                    <a:bodyPr/>
                    <a:lstStyle/>
                    <a:p>
                      <a:pPr algn="just">
                        <a:spcAft>
                          <a:spcPts val="0"/>
                        </a:spcAft>
                      </a:pPr>
                      <a:r>
                        <a:rPr lang="fr-BE" sz="1100" dirty="0" err="1" smtClean="0">
                          <a:effectLst/>
                        </a:rPr>
                        <a:t>CoZo</a:t>
                      </a:r>
                      <a:endParaRPr lang="en-US" sz="1200" dirty="0">
                        <a:effectLst/>
                        <a:latin typeface="Times New Roman"/>
                        <a:ea typeface="Times New Roman"/>
                      </a:endParaRPr>
                    </a:p>
                  </a:txBody>
                  <a:tcPr marL="68580" marR="68580" marT="0" marB="0"/>
                </a:tc>
                <a:tc>
                  <a:txBody>
                    <a:bodyPr/>
                    <a:lstStyle/>
                    <a:p>
                      <a:pPr algn="just">
                        <a:spcAft>
                          <a:spcPts val="0"/>
                        </a:spcAft>
                      </a:pPr>
                      <a:r>
                        <a:rPr lang="fr-BE" sz="1200" dirty="0" smtClean="0">
                          <a:effectLst/>
                          <a:latin typeface="Times New Roman"/>
                          <a:ea typeface="Times New Roman"/>
                        </a:rPr>
                        <a:t>8.107</a:t>
                      </a:r>
                      <a:endParaRPr lang="en-US" sz="12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193431">
                <a:tc>
                  <a:txBody>
                    <a:bodyPr/>
                    <a:lstStyle/>
                    <a:p>
                      <a:pPr marL="0" algn="just" defTabSz="914400" rtl="0" eaLnBrk="1" latinLnBrk="0" hangingPunct="1">
                        <a:spcAft>
                          <a:spcPts val="0"/>
                        </a:spcAft>
                      </a:pPr>
                      <a:r>
                        <a:rPr lang="fr-BE" sz="1100" b="1" kern="1200" dirty="0">
                          <a:solidFill>
                            <a:schemeClr val="lt1"/>
                          </a:solidFill>
                          <a:effectLst/>
                          <a:latin typeface="+mn-lt"/>
                          <a:ea typeface="+mn-ea"/>
                          <a:cs typeface="+mn-cs"/>
                        </a:rPr>
                        <a:t>RSW </a:t>
                      </a:r>
                      <a:endParaRPr lang="en-US" sz="1100" b="1" kern="1200" dirty="0">
                        <a:solidFill>
                          <a:schemeClr val="lt1"/>
                        </a:solidFill>
                        <a:effectLst/>
                        <a:latin typeface="+mn-lt"/>
                        <a:ea typeface="+mn-ea"/>
                        <a:cs typeface="+mn-cs"/>
                      </a:endParaRPr>
                    </a:p>
                  </a:txBody>
                  <a:tcPr marL="68580" marR="68580" marT="0" marB="0"/>
                </a:tc>
                <a:tc>
                  <a:txBody>
                    <a:bodyPr/>
                    <a:lstStyle/>
                    <a:p>
                      <a:pPr marL="0" algn="just" defTabSz="914400" rtl="0" eaLnBrk="1" latinLnBrk="0" hangingPunct="1">
                        <a:spcAft>
                          <a:spcPts val="0"/>
                        </a:spcAft>
                      </a:pPr>
                      <a:r>
                        <a:rPr lang="fr-BE" sz="1100" kern="1200" dirty="0" smtClean="0">
                          <a:solidFill>
                            <a:schemeClr val="dk1"/>
                          </a:solidFill>
                          <a:effectLst/>
                          <a:latin typeface="+mn-lt"/>
                          <a:ea typeface="+mn-ea"/>
                          <a:cs typeface="+mn-cs"/>
                        </a:rPr>
                        <a:t>3.991</a:t>
                      </a:r>
                      <a:endParaRPr lang="en-US" sz="11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3"/>
                  </a:ext>
                </a:extLst>
              </a:tr>
              <a:tr h="271228">
                <a:tc>
                  <a:txBody>
                    <a:bodyPr/>
                    <a:lstStyle/>
                    <a:p>
                      <a:pPr algn="just">
                        <a:spcAft>
                          <a:spcPts val="0"/>
                        </a:spcAft>
                      </a:pPr>
                      <a:r>
                        <a:rPr lang="fr-BE" sz="1100" dirty="0" err="1">
                          <a:effectLst/>
                        </a:rPr>
                        <a:t>VznKUL</a:t>
                      </a:r>
                      <a:endParaRPr lang="en-US" sz="1200" dirty="0">
                        <a:effectLst/>
                        <a:latin typeface="Times New Roman"/>
                        <a:ea typeface="Times New Roman"/>
                      </a:endParaRPr>
                    </a:p>
                  </a:txBody>
                  <a:tcPr marL="68580" marR="68580" marT="0" marB="0"/>
                </a:tc>
                <a:tc>
                  <a:txBody>
                    <a:bodyPr/>
                    <a:lstStyle/>
                    <a:p>
                      <a:pPr algn="just">
                        <a:spcAft>
                          <a:spcPts val="0"/>
                        </a:spcAft>
                      </a:pPr>
                      <a:r>
                        <a:rPr lang="fr-BE" sz="1200" dirty="0" smtClean="0">
                          <a:effectLst/>
                          <a:latin typeface="Times New Roman"/>
                          <a:ea typeface="Times New Roman"/>
                        </a:rPr>
                        <a:t>6.395</a:t>
                      </a:r>
                      <a:endParaRPr lang="en-US" sz="12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04853190"/>
              </p:ext>
            </p:extLst>
          </p:nvPr>
        </p:nvGraphicFramePr>
        <p:xfrm>
          <a:off x="1979713" y="4149080"/>
          <a:ext cx="4752526" cy="1800200"/>
        </p:xfrm>
        <a:graphic>
          <a:graphicData uri="http://schemas.openxmlformats.org/drawingml/2006/table">
            <a:tbl>
              <a:tblPr firstRow="1" firstCol="1" bandRow="1">
                <a:tableStyleId>{5C22544A-7EE6-4342-B048-85BDC9FD1C3A}</a:tableStyleId>
              </a:tblPr>
              <a:tblGrid>
                <a:gridCol w="1611025">
                  <a:extLst>
                    <a:ext uri="{9D8B030D-6E8A-4147-A177-3AD203B41FA5}">
                      <a16:colId xmlns:a16="http://schemas.microsoft.com/office/drawing/2014/main" val="20000"/>
                    </a:ext>
                  </a:extLst>
                </a:gridCol>
                <a:gridCol w="1530475">
                  <a:extLst>
                    <a:ext uri="{9D8B030D-6E8A-4147-A177-3AD203B41FA5}">
                      <a16:colId xmlns:a16="http://schemas.microsoft.com/office/drawing/2014/main" val="20001"/>
                    </a:ext>
                  </a:extLst>
                </a:gridCol>
                <a:gridCol w="1611026">
                  <a:extLst>
                    <a:ext uri="{9D8B030D-6E8A-4147-A177-3AD203B41FA5}">
                      <a16:colId xmlns:a16="http://schemas.microsoft.com/office/drawing/2014/main" val="20002"/>
                    </a:ext>
                  </a:extLst>
                </a:gridCol>
              </a:tblGrid>
              <a:tr h="360040">
                <a:tc>
                  <a:txBody>
                    <a:bodyPr/>
                    <a:lstStyle/>
                    <a:p>
                      <a:pPr algn="just">
                        <a:spcAft>
                          <a:spcPts val="0"/>
                        </a:spcAft>
                      </a:pPr>
                      <a:r>
                        <a:rPr lang="fr-BE" sz="1100" dirty="0">
                          <a:effectLst/>
                        </a:rPr>
                        <a:t>Hub</a:t>
                      </a:r>
                      <a:endParaRPr lang="en-US" sz="1200" dirty="0">
                        <a:effectLst/>
                        <a:latin typeface="Times New Roman"/>
                        <a:ea typeface="Times New Roman"/>
                      </a:endParaRPr>
                    </a:p>
                  </a:txBody>
                  <a:tcPr marL="17780" marR="17780" marT="0" marB="0"/>
                </a:tc>
                <a:tc>
                  <a:txBody>
                    <a:bodyPr/>
                    <a:lstStyle/>
                    <a:p>
                      <a:pPr algn="just">
                        <a:spcAft>
                          <a:spcPts val="0"/>
                        </a:spcAft>
                      </a:pPr>
                      <a:r>
                        <a:rPr lang="fr-BE" sz="1100" dirty="0" smtClean="0">
                          <a:effectLst/>
                          <a:latin typeface="+mn-lt"/>
                          <a:ea typeface="+mn-ea"/>
                        </a:rPr>
                        <a:t>Publication</a:t>
                      </a:r>
                      <a:endParaRPr lang="en-US" sz="1200" dirty="0">
                        <a:effectLst/>
                        <a:latin typeface="Times New Roman"/>
                        <a:ea typeface="Times New Roman"/>
                      </a:endParaRPr>
                    </a:p>
                  </a:txBody>
                  <a:tcPr marL="17780" marR="17780" marT="0" marB="0"/>
                </a:tc>
                <a:tc>
                  <a:txBody>
                    <a:bodyPr/>
                    <a:lstStyle/>
                    <a:p>
                      <a:pPr algn="just">
                        <a:spcAft>
                          <a:spcPts val="0"/>
                        </a:spcAft>
                      </a:pPr>
                      <a:r>
                        <a:rPr lang="fr-BE" sz="1100" dirty="0" smtClean="0">
                          <a:effectLst/>
                        </a:rPr>
                        <a:t>Consultation</a:t>
                      </a:r>
                      <a:endParaRPr lang="en-US" sz="1200" dirty="0">
                        <a:effectLst/>
                        <a:latin typeface="Times New Roman"/>
                        <a:ea typeface="Times New Roman"/>
                      </a:endParaRPr>
                    </a:p>
                  </a:txBody>
                  <a:tcPr marL="17780" marR="17780" marT="0" marB="0"/>
                </a:tc>
                <a:extLst>
                  <a:ext uri="{0D108BD9-81ED-4DB2-BD59-A6C34878D82A}">
                    <a16:rowId xmlns:a16="http://schemas.microsoft.com/office/drawing/2014/main" val="10000"/>
                  </a:ext>
                </a:extLst>
              </a:tr>
              <a:tr h="360040">
                <a:tc>
                  <a:txBody>
                    <a:bodyPr/>
                    <a:lstStyle/>
                    <a:p>
                      <a:pPr algn="just">
                        <a:spcAft>
                          <a:spcPts val="0"/>
                        </a:spcAft>
                      </a:pPr>
                      <a:r>
                        <a:rPr lang="fr-BE" sz="1100" dirty="0" smtClean="0">
                          <a:effectLst/>
                        </a:rPr>
                        <a:t>RSB</a:t>
                      </a:r>
                      <a:endParaRPr lang="en-US" sz="1200" dirty="0">
                        <a:effectLst/>
                        <a:latin typeface="Times New Roman"/>
                        <a:ea typeface="Times New Roman"/>
                      </a:endParaRPr>
                    </a:p>
                  </a:txBody>
                  <a:tcPr marL="17780" marR="17780" marT="0" marB="0"/>
                </a:tc>
                <a:tc>
                  <a:txBody>
                    <a:bodyPr/>
                    <a:lstStyle/>
                    <a:p>
                      <a:pPr marL="0" algn="just" defTabSz="914400" rtl="0" eaLnBrk="1" latinLnBrk="0" hangingPunct="1">
                        <a:spcAft>
                          <a:spcPts val="0"/>
                        </a:spcAft>
                      </a:pPr>
                      <a:r>
                        <a:rPr lang="en-US" sz="1100" kern="1200" dirty="0" smtClean="0">
                          <a:solidFill>
                            <a:schemeClr val="dk1"/>
                          </a:solidFill>
                          <a:effectLst/>
                          <a:latin typeface="+mn-lt"/>
                          <a:ea typeface="+mn-ea"/>
                          <a:cs typeface="+mn-cs"/>
                        </a:rPr>
                        <a:t>21.178.014</a:t>
                      </a:r>
                      <a:endParaRPr lang="en-US" sz="1100" kern="1200" dirty="0">
                        <a:solidFill>
                          <a:schemeClr val="dk1"/>
                        </a:solidFill>
                        <a:effectLst/>
                        <a:latin typeface="+mn-lt"/>
                        <a:ea typeface="+mn-ea"/>
                        <a:cs typeface="+mn-cs"/>
                      </a:endParaRPr>
                    </a:p>
                  </a:txBody>
                  <a:tcPr marL="17780" marR="17780" marT="0" marB="0"/>
                </a:tc>
                <a:tc>
                  <a:txBody>
                    <a:bodyPr/>
                    <a:lstStyle/>
                    <a:p>
                      <a:pPr marL="0" algn="just" defTabSz="914400" rtl="0" eaLnBrk="1" latinLnBrk="0" hangingPunct="1">
                        <a:spcAft>
                          <a:spcPts val="0"/>
                        </a:spcAft>
                      </a:pPr>
                      <a:r>
                        <a:rPr lang="en-US" sz="1100" kern="1200" dirty="0" smtClean="0">
                          <a:solidFill>
                            <a:schemeClr val="dk1"/>
                          </a:solidFill>
                          <a:effectLst/>
                          <a:latin typeface="+mn-lt"/>
                          <a:ea typeface="+mn-ea"/>
                          <a:cs typeface="+mn-cs"/>
                        </a:rPr>
                        <a:t>62.984</a:t>
                      </a:r>
                      <a:endParaRPr lang="en-US" sz="1100" kern="1200" dirty="0">
                        <a:solidFill>
                          <a:schemeClr val="dk1"/>
                        </a:solidFill>
                        <a:effectLst/>
                        <a:latin typeface="+mn-lt"/>
                        <a:ea typeface="+mn-ea"/>
                        <a:cs typeface="+mn-cs"/>
                      </a:endParaRPr>
                    </a:p>
                  </a:txBody>
                  <a:tcPr marL="17780" marR="17780" marT="0" marB="0"/>
                </a:tc>
                <a:extLst>
                  <a:ext uri="{0D108BD9-81ED-4DB2-BD59-A6C34878D82A}">
                    <a16:rowId xmlns:a16="http://schemas.microsoft.com/office/drawing/2014/main" val="10001"/>
                  </a:ext>
                </a:extLst>
              </a:tr>
              <a:tr h="360040">
                <a:tc>
                  <a:txBody>
                    <a:bodyPr/>
                    <a:lstStyle/>
                    <a:p>
                      <a:pPr algn="just">
                        <a:spcAft>
                          <a:spcPts val="0"/>
                        </a:spcAft>
                      </a:pPr>
                      <a:r>
                        <a:rPr lang="fr-BE" sz="1100" dirty="0" err="1" smtClean="0">
                          <a:effectLst/>
                        </a:rPr>
                        <a:t>CoZo</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238.805.000</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413.609</a:t>
                      </a:r>
                      <a:endParaRPr lang="en-US" sz="1200" dirty="0">
                        <a:effectLst/>
                        <a:latin typeface="Times New Roman"/>
                        <a:ea typeface="Times New Roman"/>
                      </a:endParaRPr>
                    </a:p>
                  </a:txBody>
                  <a:tcPr marL="17780" marR="17780" marT="0" marB="0"/>
                </a:tc>
                <a:extLst>
                  <a:ext uri="{0D108BD9-81ED-4DB2-BD59-A6C34878D82A}">
                    <a16:rowId xmlns:a16="http://schemas.microsoft.com/office/drawing/2014/main" val="10002"/>
                  </a:ext>
                </a:extLst>
              </a:tr>
              <a:tr h="360040">
                <a:tc>
                  <a:txBody>
                    <a:bodyPr/>
                    <a:lstStyle/>
                    <a:p>
                      <a:pPr algn="just">
                        <a:spcAft>
                          <a:spcPts val="0"/>
                        </a:spcAft>
                      </a:pPr>
                      <a:r>
                        <a:rPr lang="fr-BE" sz="1100" dirty="0">
                          <a:effectLst/>
                        </a:rPr>
                        <a:t>RSW </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46.331.846</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136.008</a:t>
                      </a:r>
                      <a:endParaRPr lang="en-US" sz="1200" dirty="0">
                        <a:effectLst/>
                        <a:latin typeface="Times New Roman"/>
                        <a:ea typeface="Times New Roman"/>
                      </a:endParaRPr>
                    </a:p>
                  </a:txBody>
                  <a:tcPr marL="17780" marR="17780" marT="0" marB="0"/>
                </a:tc>
                <a:extLst>
                  <a:ext uri="{0D108BD9-81ED-4DB2-BD59-A6C34878D82A}">
                    <a16:rowId xmlns:a16="http://schemas.microsoft.com/office/drawing/2014/main" val="10003"/>
                  </a:ext>
                </a:extLst>
              </a:tr>
              <a:tr h="360040">
                <a:tc>
                  <a:txBody>
                    <a:bodyPr/>
                    <a:lstStyle/>
                    <a:p>
                      <a:pPr algn="just">
                        <a:spcAft>
                          <a:spcPts val="0"/>
                        </a:spcAft>
                      </a:pPr>
                      <a:r>
                        <a:rPr lang="fr-BE" sz="1100" dirty="0" err="1">
                          <a:effectLst/>
                        </a:rPr>
                        <a:t>VznKUL</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41.727.939</a:t>
                      </a:r>
                      <a:endParaRPr lang="en-US" sz="1200" dirty="0">
                        <a:effectLst/>
                        <a:latin typeface="Times New Roman"/>
                        <a:ea typeface="Times New Roman"/>
                      </a:endParaRPr>
                    </a:p>
                  </a:txBody>
                  <a:tcPr marL="17780" marR="17780" marT="0" marB="0"/>
                </a:tc>
                <a:tc>
                  <a:txBody>
                    <a:bodyPr/>
                    <a:lstStyle/>
                    <a:p>
                      <a:pPr algn="just">
                        <a:spcAft>
                          <a:spcPts val="0"/>
                        </a:spcAft>
                      </a:pPr>
                      <a:r>
                        <a:rPr lang="en-US" sz="1200" dirty="0" smtClean="0">
                          <a:effectLst/>
                          <a:latin typeface="Times New Roman"/>
                          <a:ea typeface="Times New Roman"/>
                        </a:rPr>
                        <a:t>55.518</a:t>
                      </a:r>
                      <a:endParaRPr lang="en-US" sz="1200" dirty="0">
                        <a:effectLst/>
                        <a:latin typeface="Times New Roman"/>
                        <a:ea typeface="Times New Roman"/>
                      </a:endParaRPr>
                    </a:p>
                  </a:txBody>
                  <a:tcPr marL="17780" marR="177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2845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6 : Partager afin de collaborer</a:t>
            </a:r>
            <a:endParaRPr lang="fr-BE" dirty="0"/>
          </a:p>
        </p:txBody>
      </p:sp>
      <p:sp>
        <p:nvSpPr>
          <p:cNvPr id="4099" name="Rectangle 3"/>
          <p:cNvSpPr>
            <a:spLocks noGrp="1" noChangeArrowheads="1"/>
          </p:cNvSpPr>
          <p:nvPr>
            <p:ph idx="1"/>
          </p:nvPr>
        </p:nvSpPr>
        <p:spPr/>
        <p:txBody>
          <a:bodyPr/>
          <a:lstStyle/>
          <a:p>
            <a:r>
              <a:rPr lang="fr-BE" dirty="0" smtClean="0"/>
              <a:t>DMI/DPI structuré</a:t>
            </a:r>
          </a:p>
          <a:p>
            <a:endParaRPr lang="fr-BE" dirty="0" smtClean="0"/>
          </a:p>
          <a:p>
            <a:r>
              <a:rPr lang="fr-BE" dirty="0" smtClean="0"/>
              <a:t>Objectifs 2019</a:t>
            </a:r>
          </a:p>
          <a:p>
            <a:endParaRPr lang="fr-BE" dirty="0" smtClean="0"/>
          </a:p>
          <a:p>
            <a:pPr lvl="1"/>
            <a:r>
              <a:rPr lang="fr-BE" dirty="0" smtClean="0"/>
              <a:t>chaque profession dispose de son propre DPI</a:t>
            </a:r>
          </a:p>
          <a:p>
            <a:pPr lvl="1"/>
            <a:endParaRPr lang="fr-BE" dirty="0" smtClean="0"/>
          </a:p>
          <a:p>
            <a:pPr lvl="1"/>
            <a:r>
              <a:rPr lang="fr-BE" dirty="0" smtClean="0"/>
              <a:t>structure du DPI déterminée pour chaque profession</a:t>
            </a:r>
          </a:p>
          <a:p>
            <a:pPr lvl="1"/>
            <a:endParaRPr lang="fr-BE" dirty="0" smtClean="0"/>
          </a:p>
          <a:p>
            <a:pPr lvl="1"/>
            <a:r>
              <a:rPr lang="fr-BE" dirty="0" smtClean="0"/>
              <a:t>élaboration d’un module uniforme et intégrable aux logiciels des prestataires de soins</a:t>
            </a:r>
          </a:p>
          <a:p>
            <a:pPr marL="548640" lvl="2" indent="0">
              <a:buNone/>
            </a:pPr>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103</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3957396311"/>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6 : Partager afin de collaborer</a:t>
            </a:r>
            <a:endParaRPr lang="fr-BE" dirty="0"/>
          </a:p>
        </p:txBody>
      </p:sp>
      <p:sp>
        <p:nvSpPr>
          <p:cNvPr id="4099" name="Rectangle 3"/>
          <p:cNvSpPr>
            <a:spLocks noGrp="1" noChangeArrowheads="1"/>
          </p:cNvSpPr>
          <p:nvPr>
            <p:ph idx="1"/>
          </p:nvPr>
        </p:nvSpPr>
        <p:spPr/>
        <p:txBody>
          <a:bodyPr/>
          <a:lstStyle/>
          <a:p>
            <a:pPr lvl="1"/>
            <a:r>
              <a:rPr lang="fr-BE" dirty="0" smtClean="0"/>
              <a:t>Elaboration de la matrice d’accès</a:t>
            </a:r>
          </a:p>
          <a:p>
            <a:pPr marL="548640" lvl="2" indent="0">
              <a:buNone/>
            </a:pPr>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104</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pic>
        <p:nvPicPr>
          <p:cNvPr id="5" name="Picture 4"/>
          <p:cNvPicPr>
            <a:picLocks noChangeAspect="1"/>
          </p:cNvPicPr>
          <p:nvPr/>
        </p:nvPicPr>
        <p:blipFill>
          <a:blip r:embed="rId3"/>
          <a:stretch>
            <a:fillRect/>
          </a:stretch>
        </p:blipFill>
        <p:spPr>
          <a:xfrm>
            <a:off x="323528" y="1988840"/>
            <a:ext cx="8496944" cy="4752528"/>
          </a:xfrm>
          <a:prstGeom prst="rect">
            <a:avLst/>
          </a:prstGeom>
        </p:spPr>
      </p:pic>
    </p:spTree>
    <p:extLst>
      <p:ext uri="{BB962C8B-B14F-4D97-AF65-F5344CB8AC3E}">
        <p14:creationId xmlns:p14="http://schemas.microsoft.com/office/powerpoint/2010/main" val="368534122"/>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BE" smtClean="0"/>
              <a:t>Action 7 : Extension des hubs</a:t>
            </a:r>
            <a:endParaRPr lang="fr-BE" dirty="0"/>
          </a:p>
        </p:txBody>
      </p:sp>
      <p:sp>
        <p:nvSpPr>
          <p:cNvPr id="4099" name="Rectangle 3"/>
          <p:cNvSpPr>
            <a:spLocks noGrp="1" noChangeArrowheads="1"/>
          </p:cNvSpPr>
          <p:nvPr>
            <p:ph idx="1"/>
          </p:nvPr>
        </p:nvSpPr>
        <p:spPr/>
        <p:txBody>
          <a:bodyPr/>
          <a:lstStyle/>
          <a:p>
            <a:r>
              <a:rPr lang="fr-BE" dirty="0" smtClean="0"/>
              <a:t>Objectif 2019</a:t>
            </a:r>
          </a:p>
          <a:p>
            <a:endParaRPr lang="fr-BE" dirty="0" smtClean="0"/>
          </a:p>
          <a:p>
            <a:pPr lvl="1"/>
            <a:r>
              <a:rPr lang="fr-BE" dirty="0" smtClean="0"/>
              <a:t>promouvoir l'échange de données de santé via le système de hubs &amp; </a:t>
            </a:r>
            <a:r>
              <a:rPr lang="fr-BE" dirty="0" err="1" smtClean="0"/>
              <a:t>metahub</a:t>
            </a:r>
            <a:r>
              <a:rPr lang="fr-BE" dirty="0" smtClean="0"/>
              <a:t> auprès des</a:t>
            </a:r>
          </a:p>
          <a:p>
            <a:pPr lvl="1"/>
            <a:endParaRPr lang="fr-BE" dirty="0" smtClean="0"/>
          </a:p>
          <a:p>
            <a:pPr lvl="2"/>
            <a:r>
              <a:rPr lang="fr-BE" dirty="0" smtClean="0"/>
              <a:t>établissements psychiatriques</a:t>
            </a:r>
          </a:p>
          <a:p>
            <a:pPr lvl="2"/>
            <a:endParaRPr lang="fr-BE" dirty="0" smtClean="0"/>
          </a:p>
          <a:p>
            <a:pPr lvl="2"/>
            <a:r>
              <a:rPr lang="fr-BE" dirty="0" smtClean="0"/>
              <a:t>maisons de repos, centres de services de soins et de logement</a:t>
            </a:r>
          </a:p>
          <a:p>
            <a:pPr marL="0" indent="0">
              <a:buNone/>
            </a:pPr>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2" name="Slide Number Placeholder 1"/>
          <p:cNvSpPr>
            <a:spLocks noGrp="1"/>
          </p:cNvSpPr>
          <p:nvPr>
            <p:ph type="sldNum" sz="quarter" idx="12"/>
          </p:nvPr>
        </p:nvSpPr>
        <p:spPr/>
        <p:txBody>
          <a:bodyPr/>
          <a:lstStyle/>
          <a:p>
            <a:fld id="{BAADB71D-6A6A-403E-B8B0-DAC18C9A03D5}" type="slidenum">
              <a:rPr lang="en-US" smtClean="0"/>
              <a:pPr/>
              <a:t>105</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236613297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BE" smtClean="0"/>
              <a:t>Action 8 : BelRAI</a:t>
            </a:r>
            <a:endParaRPr lang="fr-BE" dirty="0"/>
          </a:p>
        </p:txBody>
      </p:sp>
      <p:sp>
        <p:nvSpPr>
          <p:cNvPr id="4099" name="Rectangle 3"/>
          <p:cNvSpPr>
            <a:spLocks noGrp="1" noChangeArrowheads="1"/>
          </p:cNvSpPr>
          <p:nvPr>
            <p:ph idx="1"/>
          </p:nvPr>
        </p:nvSpPr>
        <p:spPr/>
        <p:txBody>
          <a:bodyPr/>
          <a:lstStyle/>
          <a:p>
            <a:r>
              <a:rPr lang="fr-BE" dirty="0"/>
              <a:t>Compléter par tous les acteurs les questionnaires d’évaluation RAI d’un patient</a:t>
            </a:r>
          </a:p>
          <a:p>
            <a:endParaRPr lang="fr-BE" dirty="0"/>
          </a:p>
          <a:p>
            <a:r>
              <a:rPr lang="fr-BE" dirty="0"/>
              <a:t>Objectifs 2017</a:t>
            </a:r>
          </a:p>
          <a:p>
            <a:endParaRPr lang="fr-BE" dirty="0"/>
          </a:p>
          <a:p>
            <a:pPr lvl="1"/>
            <a:r>
              <a:rPr lang="fr-BE" dirty="0"/>
              <a:t>Généralisation (personnes vulnérables avec problématique complexe et multidisciplinaire)</a:t>
            </a:r>
          </a:p>
          <a:p>
            <a:pPr lvl="1"/>
            <a:endParaRPr lang="fr-BE" dirty="0"/>
          </a:p>
          <a:p>
            <a:pPr lvl="1"/>
            <a:r>
              <a:rPr lang="fr-BE" dirty="0"/>
              <a:t>amélioration de l’application</a:t>
            </a:r>
          </a:p>
          <a:p>
            <a:pPr lvl="1"/>
            <a:endParaRPr lang="fr-BE" dirty="0"/>
          </a:p>
          <a:p>
            <a:pPr lvl="1"/>
            <a:r>
              <a:rPr lang="fr-BE" dirty="0"/>
              <a:t>meilleure communication (web)</a:t>
            </a:r>
          </a:p>
          <a:p>
            <a:pPr lvl="1"/>
            <a:endParaRPr lang="fr-BE" dirty="0" smtClean="0"/>
          </a:p>
          <a:p>
            <a:pPr lvl="1"/>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2" name="Slide Number Placeholder 1"/>
          <p:cNvSpPr>
            <a:spLocks noGrp="1"/>
          </p:cNvSpPr>
          <p:nvPr>
            <p:ph type="sldNum" sz="quarter" idx="12"/>
          </p:nvPr>
        </p:nvSpPr>
        <p:spPr/>
        <p:txBody>
          <a:bodyPr/>
          <a:lstStyle/>
          <a:p>
            <a:fld id="{2B30A8D0-0C1A-4E18-B9EE-C94840A50CB5}" type="slidenum">
              <a:rPr lang="en-US" smtClean="0"/>
              <a:pPr/>
              <a:t>106</a:t>
            </a:fld>
            <a:endParaRPr lang="en-US"/>
          </a:p>
        </p:txBody>
      </p:sp>
    </p:spTree>
    <p:extLst>
      <p:ext uri="{BB962C8B-B14F-4D97-AF65-F5344CB8AC3E}">
        <p14:creationId xmlns:p14="http://schemas.microsoft.com/office/powerpoint/2010/main" val="410111208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BE" smtClean="0"/>
              <a:t>Action 8 : BelRAI</a:t>
            </a:r>
            <a:endParaRPr lang="fr-BE" dirty="0"/>
          </a:p>
        </p:txBody>
      </p:sp>
      <p:sp>
        <p:nvSpPr>
          <p:cNvPr id="4099" name="Rectangle 3"/>
          <p:cNvSpPr>
            <a:spLocks noGrp="1" noChangeArrowheads="1"/>
          </p:cNvSpPr>
          <p:nvPr>
            <p:ph idx="1"/>
          </p:nvPr>
        </p:nvSpPr>
        <p:spPr/>
        <p:txBody>
          <a:bodyPr/>
          <a:lstStyle/>
          <a:p>
            <a:r>
              <a:rPr lang="fr-BE" dirty="0" smtClean="0"/>
              <a:t>Exemple d’évaluation RAI</a:t>
            </a:r>
          </a:p>
          <a:p>
            <a:endParaRPr lang="fr-BE" dirty="0" smtClean="0"/>
          </a:p>
          <a:p>
            <a:pPr marL="0" indent="0">
              <a:buNone/>
            </a:pPr>
            <a:endParaRPr lang="fr-BE" dirty="0" smtClean="0"/>
          </a:p>
          <a:p>
            <a:pPr lvl="1"/>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2" name="Slide Number Placeholder 1"/>
          <p:cNvSpPr>
            <a:spLocks noGrp="1"/>
          </p:cNvSpPr>
          <p:nvPr>
            <p:ph type="sldNum" sz="quarter" idx="12"/>
          </p:nvPr>
        </p:nvSpPr>
        <p:spPr/>
        <p:txBody>
          <a:bodyPr/>
          <a:lstStyle/>
          <a:p>
            <a:fld id="{2B30A8D0-0C1A-4E18-B9EE-C94840A50CB5}" type="slidenum">
              <a:rPr lang="en-US" smtClean="0"/>
              <a:pPr/>
              <a:t>107</a:t>
            </a:fld>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2132856"/>
            <a:ext cx="5652072" cy="436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636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9 : Incitants à l’utilisation</a:t>
            </a:r>
            <a:endParaRPr lang="fr-BE" dirty="0"/>
          </a:p>
        </p:txBody>
      </p:sp>
      <p:sp>
        <p:nvSpPr>
          <p:cNvPr id="4099" name="Rectangle 3"/>
          <p:cNvSpPr>
            <a:spLocks noGrp="1" noChangeArrowheads="1"/>
          </p:cNvSpPr>
          <p:nvPr>
            <p:ph idx="1"/>
          </p:nvPr>
        </p:nvSpPr>
        <p:spPr/>
        <p:txBody>
          <a:bodyPr>
            <a:normAutofit/>
          </a:bodyPr>
          <a:lstStyle/>
          <a:p>
            <a:r>
              <a:rPr lang="fr-BE" dirty="0"/>
              <a:t>I</a:t>
            </a:r>
            <a:r>
              <a:rPr lang="fr-BE" dirty="0" smtClean="0"/>
              <a:t>ncitants liés </a:t>
            </a:r>
            <a:r>
              <a:rPr lang="fr-BE" dirty="0"/>
              <a:t>à l’utilisation effective des services </a:t>
            </a:r>
            <a:r>
              <a:rPr lang="fr-BE" dirty="0" err="1" smtClean="0"/>
              <a:t>eSanté</a:t>
            </a:r>
            <a:endParaRPr lang="fr-BE" dirty="0" smtClean="0"/>
          </a:p>
          <a:p>
            <a:pPr lvl="1"/>
            <a:r>
              <a:rPr lang="fr-BE" dirty="0" smtClean="0"/>
              <a:t>médecins </a:t>
            </a:r>
            <a:r>
              <a:rPr lang="fr-BE" dirty="0"/>
              <a:t>généralistes </a:t>
            </a:r>
          </a:p>
          <a:p>
            <a:pPr lvl="2"/>
            <a:r>
              <a:rPr lang="fr-BE" dirty="0"/>
              <a:t>prime télématique liée à l'usage des services </a:t>
            </a:r>
            <a:r>
              <a:rPr lang="fr-BE" dirty="0" err="1" smtClean="0"/>
              <a:t>eSanté</a:t>
            </a:r>
            <a:endParaRPr lang="fr-BE" dirty="0"/>
          </a:p>
          <a:p>
            <a:pPr lvl="2"/>
            <a:r>
              <a:rPr lang="fr-BE" dirty="0" smtClean="0"/>
              <a:t>Critères: Nombre de </a:t>
            </a:r>
            <a:r>
              <a:rPr lang="fr-BE" dirty="0" err="1" smtClean="0"/>
              <a:t>Sumehr</a:t>
            </a:r>
            <a:r>
              <a:rPr lang="fr-BE" dirty="0" smtClean="0"/>
              <a:t>, utilisation de </a:t>
            </a:r>
            <a:r>
              <a:rPr lang="fr-BE" dirty="0" err="1" smtClean="0"/>
              <a:t>MyCarenet</a:t>
            </a:r>
            <a:r>
              <a:rPr lang="fr-BE" dirty="0" smtClean="0"/>
              <a:t>, demande de consentement du patient, Prescription électronique </a:t>
            </a:r>
            <a:r>
              <a:rPr lang="fr-BE" dirty="0" err="1" smtClean="0"/>
              <a:t>Recip</a:t>
            </a:r>
            <a:r>
              <a:rPr lang="fr-BE" dirty="0" smtClean="0"/>
              <a:t>-e…</a:t>
            </a:r>
            <a:endParaRPr lang="fr-BE" dirty="0"/>
          </a:p>
          <a:p>
            <a:pPr lvl="1"/>
            <a:r>
              <a:rPr lang="fr-BE" dirty="0"/>
              <a:t>d</a:t>
            </a:r>
            <a:r>
              <a:rPr lang="fr-BE" dirty="0" smtClean="0"/>
              <a:t>entistes</a:t>
            </a:r>
          </a:p>
          <a:p>
            <a:pPr lvl="2"/>
            <a:r>
              <a:rPr lang="fr-BE" dirty="0"/>
              <a:t>prime télématique liée à l'usage des services </a:t>
            </a:r>
            <a:r>
              <a:rPr lang="fr-BE" dirty="0" err="1"/>
              <a:t>eSanté</a:t>
            </a:r>
            <a:endParaRPr lang="fr-BE" dirty="0"/>
          </a:p>
          <a:p>
            <a:pPr lvl="1"/>
            <a:r>
              <a:rPr lang="fr-BE" dirty="0" smtClean="0"/>
              <a:t>kinés et infirmières</a:t>
            </a:r>
          </a:p>
          <a:p>
            <a:pPr lvl="2"/>
            <a:r>
              <a:rPr lang="fr-BE" dirty="0"/>
              <a:t>d</a:t>
            </a:r>
            <a:r>
              <a:rPr lang="fr-BE" dirty="0" smtClean="0"/>
              <a:t>iscussions en cours – finalisation prévue en 2018</a:t>
            </a:r>
          </a:p>
          <a:p>
            <a:pPr lvl="1"/>
            <a:r>
              <a:rPr lang="fr-BE" dirty="0" smtClean="0"/>
              <a:t>hôpitaux</a:t>
            </a:r>
          </a:p>
          <a:p>
            <a:pPr lvl="2"/>
            <a:r>
              <a:rPr lang="fr-BE" sz="1600" dirty="0" err="1" smtClean="0"/>
              <a:t>Cf</a:t>
            </a:r>
            <a:r>
              <a:rPr lang="fr-BE" sz="1600" dirty="0" smtClean="0"/>
              <a:t> « </a:t>
            </a:r>
            <a:r>
              <a:rPr lang="fr-FR" dirty="0" err="1" smtClean="0"/>
              <a:t>Belgian</a:t>
            </a:r>
            <a:r>
              <a:rPr lang="fr-FR" dirty="0" smtClean="0"/>
              <a:t> </a:t>
            </a:r>
            <a:r>
              <a:rPr lang="fr-FR" dirty="0" err="1"/>
              <a:t>Meaningful</a:t>
            </a:r>
            <a:r>
              <a:rPr lang="fr-FR" dirty="0"/>
              <a:t> Use </a:t>
            </a:r>
            <a:r>
              <a:rPr lang="fr-FR" dirty="0" err="1" smtClean="0"/>
              <a:t>Criteria</a:t>
            </a:r>
            <a:r>
              <a:rPr lang="fr-FR" dirty="0" smtClean="0"/>
              <a:t> » </a:t>
            </a:r>
            <a:endParaRPr lang="fr-BE" dirty="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108</a:t>
            </a:fld>
            <a:endParaRPr lang="en-US"/>
          </a:p>
        </p:txBody>
      </p:sp>
    </p:spTree>
    <p:extLst>
      <p:ext uri="{BB962C8B-B14F-4D97-AF65-F5344CB8AC3E}">
        <p14:creationId xmlns:p14="http://schemas.microsoft.com/office/powerpoint/2010/main" val="160174121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8"/>
          <p:cNvSpPr>
            <a:spLocks noGrp="1"/>
          </p:cNvSpPr>
          <p:nvPr>
            <p:ph type="title" idx="4294967295"/>
          </p:nvPr>
        </p:nvSpPr>
        <p:spPr/>
        <p:txBody>
          <a:bodyPr/>
          <a:lstStyle/>
          <a:p>
            <a:r>
              <a:rPr lang="fr-BE" altLang="en-US" smtClean="0"/>
              <a:t>Incentives ?</a:t>
            </a:r>
            <a:endParaRPr lang="en-US" altLang="en-US" smtClean="0"/>
          </a:p>
        </p:txBody>
      </p:sp>
      <p:sp>
        <p:nvSpPr>
          <p:cNvPr id="52227" name="Rectangle 9"/>
          <p:cNvSpPr>
            <a:spLocks noGrp="1"/>
          </p:cNvSpPr>
          <p:nvPr>
            <p:ph type="body" idx="4294967295"/>
          </p:nvPr>
        </p:nvSpPr>
        <p:spPr>
          <a:xfrm>
            <a:off x="457200" y="1268413"/>
            <a:ext cx="8229600" cy="2376487"/>
          </a:xfrm>
        </p:spPr>
        <p:txBody>
          <a:bodyPr/>
          <a:lstStyle/>
          <a:p>
            <a:r>
              <a:rPr lang="fr-BE" altLang="en-US" sz="2400" smtClean="0"/>
              <a:t>Le bâton:  réglementation</a:t>
            </a:r>
          </a:p>
          <a:p>
            <a:r>
              <a:rPr lang="fr-BE" altLang="en-US" sz="2400" smtClean="0"/>
              <a:t>La carotte:  financement</a:t>
            </a:r>
          </a:p>
          <a:p>
            <a:r>
              <a:rPr lang="fr-BE" altLang="en-US" sz="2400" smtClean="0"/>
              <a:t>Les convictions:  plus value du projet</a:t>
            </a:r>
          </a:p>
          <a:p>
            <a:r>
              <a:rPr lang="fr-BE" altLang="en-US" sz="2400" smtClean="0"/>
              <a:t>Information et formation</a:t>
            </a:r>
          </a:p>
          <a:p>
            <a:endParaRPr lang="fr-BE" altLang="en-US" sz="2400" smtClean="0"/>
          </a:p>
        </p:txBody>
      </p:sp>
      <p:sp>
        <p:nvSpPr>
          <p:cNvPr id="4" name="Slide Number Placeholder 3"/>
          <p:cNvSpPr>
            <a:spLocks noGrp="1"/>
          </p:cNvSpPr>
          <p:nvPr>
            <p:ph type="sldNum" sz="quarter" idx="10"/>
          </p:nvPr>
        </p:nvSpPr>
        <p:spPr/>
        <p:txBody>
          <a:bodyPr/>
          <a:lstStyle/>
          <a:p>
            <a:pPr>
              <a:defRPr/>
            </a:pPr>
            <a:fld id="{688F6904-8E2E-4BB7-8DD9-41E992304002}" type="slidenum">
              <a:rPr lang="en-US" smtClean="0"/>
              <a:pPr>
                <a:defRPr/>
              </a:pPr>
              <a:t>109</a:t>
            </a:fld>
            <a:endParaRPr lang="en-US"/>
          </a:p>
        </p:txBody>
      </p:sp>
      <p:pic>
        <p:nvPicPr>
          <p:cNvPr id="522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3319463"/>
            <a:ext cx="415290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718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altLang="en-US" smtClean="0">
                <a:sym typeface="Arial" charset="0"/>
              </a:rPr>
              <a:t>10 missions</a:t>
            </a:r>
            <a:endParaRPr lang="fr-BE" dirty="0"/>
          </a:p>
        </p:txBody>
      </p:sp>
      <p:sp>
        <p:nvSpPr>
          <p:cNvPr id="15363" name="Rectangle 3"/>
          <p:cNvSpPr>
            <a:spLocks noGrp="1" noChangeArrowheads="1"/>
          </p:cNvSpPr>
          <p:nvPr>
            <p:ph idx="1"/>
          </p:nvPr>
        </p:nvSpPr>
        <p:spPr/>
        <p:txBody>
          <a:bodyPr>
            <a:normAutofit/>
          </a:bodyPr>
          <a:lstStyle/>
          <a:p>
            <a:endParaRPr lang="fr-BE" dirty="0" smtClean="0"/>
          </a:p>
          <a:p>
            <a:r>
              <a:rPr lang="fr-BE" dirty="0" smtClean="0"/>
              <a:t>Vision &amp; Stratégie</a:t>
            </a:r>
          </a:p>
          <a:p>
            <a:endParaRPr lang="fr-BE" altLang="en-US" dirty="0" smtClean="0">
              <a:sym typeface="Arial" charset="0"/>
            </a:endParaRPr>
          </a:p>
          <a:p>
            <a:r>
              <a:rPr lang="fr-BE" altLang="en-US" dirty="0" smtClean="0">
                <a:sym typeface="Arial" charset="0"/>
              </a:rPr>
              <a:t>Organiser la collaboration</a:t>
            </a:r>
          </a:p>
          <a:p>
            <a:endParaRPr lang="fr-BE" altLang="en-US" dirty="0" smtClean="0">
              <a:sym typeface="Arial" charset="0"/>
            </a:endParaRPr>
          </a:p>
          <a:p>
            <a:r>
              <a:rPr lang="fr-BE" altLang="en-US" dirty="0" smtClean="0">
                <a:sym typeface="Arial" charset="0"/>
              </a:rPr>
              <a:t>Moteur des changements</a:t>
            </a:r>
          </a:p>
          <a:p>
            <a:endParaRPr lang="fr-BE" altLang="en-US" dirty="0" smtClean="0">
              <a:sym typeface="Arial" charset="0"/>
            </a:endParaRPr>
          </a:p>
          <a:p>
            <a:r>
              <a:rPr lang="fr-BE" altLang="en-US" dirty="0" smtClean="0">
                <a:sym typeface="Arial" charset="0"/>
              </a:rPr>
              <a:t>Détermination de normes, standards, architectures</a:t>
            </a:r>
          </a:p>
          <a:p>
            <a:endParaRPr lang="fr-BE" altLang="en-US" dirty="0" smtClean="0">
              <a:sym typeface="Arial" charset="0"/>
            </a:endParaRPr>
          </a:p>
          <a:p>
            <a:r>
              <a:rPr lang="fr-BE" altLang="en-US" dirty="0" smtClean="0">
                <a:sym typeface="Arial" charset="0"/>
              </a:rPr>
              <a:t>Enregistrement des logiciels</a:t>
            </a:r>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5" name="Slide Number Placeholder 4"/>
          <p:cNvSpPr>
            <a:spLocks noGrp="1"/>
          </p:cNvSpPr>
          <p:nvPr>
            <p:ph type="sldNum" sz="quarter" idx="12"/>
          </p:nvPr>
        </p:nvSpPr>
        <p:spPr/>
        <p:txBody>
          <a:bodyPr>
            <a:normAutofit/>
          </a:bodyPr>
          <a:lstStyle/>
          <a:p>
            <a:fld id="{BAADB71D-6A6A-403E-B8B0-DAC18C9A03D5}" type="slidenum">
              <a:rPr lang="en-US" smtClean="0"/>
              <a:pPr/>
              <a:t>11</a:t>
            </a:fld>
            <a:endParaRPr lang="fr-BE"/>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700808"/>
            <a:ext cx="2907815" cy="163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05291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8"/>
          <p:cNvSpPr>
            <a:spLocks noGrp="1"/>
          </p:cNvSpPr>
          <p:nvPr>
            <p:ph type="title" idx="4294967295"/>
          </p:nvPr>
        </p:nvSpPr>
        <p:spPr/>
        <p:txBody>
          <a:bodyPr/>
          <a:lstStyle/>
          <a:p>
            <a:r>
              <a:rPr lang="fr-BE" altLang="en-US" dirty="0" smtClean="0"/>
              <a:t>Du rôle de l’Etat…</a:t>
            </a:r>
            <a:endParaRPr lang="en-US" altLang="en-US" dirty="0" smtClean="0"/>
          </a:p>
        </p:txBody>
      </p:sp>
      <p:sp>
        <p:nvSpPr>
          <p:cNvPr id="59395" name="Rectangle 9"/>
          <p:cNvSpPr>
            <a:spLocks noGrp="1"/>
          </p:cNvSpPr>
          <p:nvPr>
            <p:ph type="body" idx="4294967295"/>
          </p:nvPr>
        </p:nvSpPr>
        <p:spPr/>
        <p:txBody>
          <a:bodyPr/>
          <a:lstStyle/>
          <a:p>
            <a:pPr marL="0" indent="0" algn="ctr">
              <a:buNone/>
            </a:pPr>
            <a:endParaRPr lang="fr-BE" altLang="en-US" sz="2400" i="1" dirty="0" smtClean="0"/>
          </a:p>
          <a:p>
            <a:pPr marL="0" indent="0" algn="ctr">
              <a:buNone/>
            </a:pPr>
            <a:r>
              <a:rPr lang="fr-BE" altLang="en-US" sz="2800" b="1" i="1" dirty="0" smtClean="0"/>
              <a:t>Une stratégie d’</a:t>
            </a:r>
            <a:r>
              <a:rPr lang="fr-BE" altLang="en-US" sz="2800" b="1" i="1" dirty="0" err="1" smtClean="0"/>
              <a:t>eGov</a:t>
            </a:r>
            <a:r>
              <a:rPr lang="fr-BE" altLang="en-US" sz="2800" b="1" i="1" dirty="0" smtClean="0"/>
              <a:t> ou de Simplification administrative n’est pas « politiquement » neutre</a:t>
            </a:r>
          </a:p>
          <a:p>
            <a:pPr marL="0" indent="0" algn="ctr">
              <a:buNone/>
            </a:pPr>
            <a:endParaRPr lang="fr-BE" altLang="en-US" sz="2400" i="1" dirty="0"/>
          </a:p>
          <a:p>
            <a:pPr marL="0" indent="0" algn="ctr">
              <a:buNone/>
            </a:pPr>
            <a:endParaRPr lang="fr-BE" altLang="en-US" sz="2400" i="1" dirty="0" smtClean="0"/>
          </a:p>
          <a:p>
            <a:r>
              <a:rPr lang="fr-BE" altLang="en-US" sz="2400" i="1" dirty="0" smtClean="0"/>
              <a:t>Exemples: les </a:t>
            </a:r>
            <a:r>
              <a:rPr lang="fr-BE" altLang="en-US" sz="2400" i="1" dirty="0" err="1" smtClean="0"/>
              <a:t>incentives</a:t>
            </a:r>
            <a:r>
              <a:rPr lang="fr-BE" altLang="en-US" sz="2400" i="1" dirty="0" smtClean="0"/>
              <a:t>, le projet PHV, la stratégie en matière de softs (DPI hospitalier), etc.</a:t>
            </a:r>
          </a:p>
          <a:p>
            <a:pPr marL="457200" indent="-457200" algn="ctr">
              <a:buFont typeface="+mj-lt"/>
              <a:buAutoNum type="arabicPeriod"/>
            </a:pPr>
            <a:endParaRPr lang="fr-BE" altLang="en-US" sz="2400" i="1" dirty="0"/>
          </a:p>
          <a:p>
            <a:pPr marL="457200" indent="-457200" algn="ctr">
              <a:buFont typeface="+mj-lt"/>
              <a:buAutoNum type="arabicPeriod"/>
            </a:pPr>
            <a:endParaRPr lang="fr-BE" altLang="en-US" sz="2400" i="1" dirty="0" smtClean="0"/>
          </a:p>
          <a:p>
            <a:pPr marL="457200" indent="-457200" algn="ctr">
              <a:buFont typeface="+mj-lt"/>
              <a:buAutoNum type="arabicPeriod"/>
            </a:pPr>
            <a:endParaRPr lang="fr-BE" altLang="en-US" sz="2400" i="1" dirty="0" smtClean="0"/>
          </a:p>
          <a:p>
            <a:pPr marL="457200" indent="-457200" algn="ctr">
              <a:buFont typeface="+mj-lt"/>
              <a:buAutoNum type="arabicPeriod"/>
            </a:pPr>
            <a:endParaRPr lang="fr-BE" altLang="en-US" sz="2400" i="1" dirty="0" smtClean="0"/>
          </a:p>
          <a:p>
            <a:pPr marL="457200" indent="-457200" algn="ctr">
              <a:buFont typeface="+mj-lt"/>
              <a:buAutoNum type="arabicPeriod"/>
            </a:pPr>
            <a:endParaRPr lang="fr-BE" altLang="en-US" sz="2400" i="1" dirty="0" smtClean="0"/>
          </a:p>
          <a:p>
            <a:pPr marL="0" indent="0" algn="ctr">
              <a:buNone/>
            </a:pPr>
            <a:endParaRPr lang="fr-BE" altLang="en-US" sz="2400" i="1" dirty="0" smtClean="0"/>
          </a:p>
          <a:p>
            <a:pPr marL="0" indent="0">
              <a:buNone/>
            </a:pPr>
            <a:endParaRPr lang="en-US" altLang="en-US" sz="2400" i="1" dirty="0"/>
          </a:p>
        </p:txBody>
      </p:sp>
      <p:sp>
        <p:nvSpPr>
          <p:cNvPr id="4" name="Slide Number Placeholder 3"/>
          <p:cNvSpPr>
            <a:spLocks noGrp="1"/>
          </p:cNvSpPr>
          <p:nvPr>
            <p:ph type="sldNum" sz="quarter" idx="10"/>
          </p:nvPr>
        </p:nvSpPr>
        <p:spPr/>
        <p:txBody>
          <a:bodyPr/>
          <a:lstStyle/>
          <a:p>
            <a:pPr>
              <a:defRPr/>
            </a:pPr>
            <a:fld id="{E2816DBE-5D52-4136-B57F-B88A0109BCA5}" type="slidenum">
              <a:rPr lang="en-US" smtClean="0">
                <a:solidFill>
                  <a:prstClr val="white">
                    <a:lumMod val="50000"/>
                  </a:prstClr>
                </a:solidFill>
              </a:rPr>
              <a:pPr>
                <a:defRPr/>
              </a:pPr>
              <a:t>110</a:t>
            </a:fld>
            <a:endParaRPr lang="en-US">
              <a:solidFill>
                <a:prstClr val="white">
                  <a:lumMod val="50000"/>
                </a:prstClr>
              </a:solidFill>
            </a:endParaRPr>
          </a:p>
        </p:txBody>
      </p:sp>
    </p:spTree>
    <p:extLst>
      <p:ext uri="{BB962C8B-B14F-4D97-AF65-F5344CB8AC3E}">
        <p14:creationId xmlns:p14="http://schemas.microsoft.com/office/powerpoint/2010/main" val="14555246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a:t>
            </a:r>
            <a:r>
              <a:rPr lang="fr-BE" dirty="0" smtClean="0"/>
              <a:t>10 – </a:t>
            </a:r>
            <a:r>
              <a:rPr lang="fr-FR" dirty="0" err="1" smtClean="0"/>
              <a:t>Personal</a:t>
            </a:r>
            <a:r>
              <a:rPr lang="fr-FR" dirty="0" smtClean="0"/>
              <a:t> </a:t>
            </a:r>
            <a:r>
              <a:rPr lang="fr-FR" dirty="0" err="1" smtClean="0"/>
              <a:t>health</a:t>
            </a:r>
            <a:r>
              <a:rPr lang="fr-FR" dirty="0" smtClean="0"/>
              <a:t> record</a:t>
            </a:r>
            <a:endParaRPr lang="en-US" dirty="0"/>
          </a:p>
        </p:txBody>
      </p:sp>
      <p:sp>
        <p:nvSpPr>
          <p:cNvPr id="4099" name="Rectangle 3"/>
          <p:cNvSpPr>
            <a:spLocks noGrp="1" noChangeArrowheads="1"/>
          </p:cNvSpPr>
          <p:nvPr>
            <p:ph idx="1"/>
          </p:nvPr>
        </p:nvSpPr>
        <p:spPr/>
        <p:txBody>
          <a:bodyPr>
            <a:normAutofit lnSpcReduction="10000"/>
          </a:bodyPr>
          <a:lstStyle/>
          <a:p>
            <a:pPr marL="0" indent="0">
              <a:buNone/>
            </a:pPr>
            <a:r>
              <a:rPr lang="fr-BE" dirty="0" smtClean="0"/>
              <a:t>= Patient </a:t>
            </a:r>
            <a:r>
              <a:rPr lang="fr-BE" dirty="0" err="1" smtClean="0"/>
              <a:t>Health</a:t>
            </a:r>
            <a:r>
              <a:rPr lang="fr-BE" dirty="0" smtClean="0"/>
              <a:t> Viewer</a:t>
            </a:r>
          </a:p>
          <a:p>
            <a:pPr marL="0" indent="0">
              <a:buNone/>
            </a:pPr>
            <a:endParaRPr lang="fr-BE" dirty="0" smtClean="0"/>
          </a:p>
          <a:p>
            <a:pPr marL="0" indent="0">
              <a:buNone/>
            </a:pPr>
            <a:r>
              <a:rPr lang="fr-BE" dirty="0" smtClean="0"/>
              <a:t>Objectifs 2019</a:t>
            </a:r>
          </a:p>
          <a:p>
            <a:endParaRPr lang="fr-BE" dirty="0" smtClean="0"/>
          </a:p>
          <a:p>
            <a:pPr lvl="1"/>
            <a:r>
              <a:rPr lang="fr-BE" dirty="0" smtClean="0"/>
              <a:t>objectif </a:t>
            </a:r>
            <a:r>
              <a:rPr lang="fr-BE" dirty="0"/>
              <a:t>de </a:t>
            </a:r>
            <a:r>
              <a:rPr lang="fr-BE" i="1" dirty="0"/>
              <a:t>l’Accord de gouvernement</a:t>
            </a:r>
            <a:r>
              <a:rPr lang="fr-BE" dirty="0"/>
              <a:t>: chaque patient aura accès à son propre dossier de santé (</a:t>
            </a:r>
            <a:r>
              <a:rPr lang="fr-FR" dirty="0"/>
              <a:t>toute information qui le concerne et qui sera disponible via les </a:t>
            </a:r>
            <a:r>
              <a:rPr lang="fr-FR" dirty="0" smtClean="0"/>
              <a:t>Hubs-</a:t>
            </a:r>
            <a:r>
              <a:rPr lang="fr-FR" dirty="0" err="1" smtClean="0"/>
              <a:t>MetaHubs</a:t>
            </a:r>
            <a:r>
              <a:rPr lang="fr-FR" dirty="0" smtClean="0"/>
              <a:t>) &gt; des </a:t>
            </a:r>
            <a:r>
              <a:rPr lang="fr-FR" dirty="0"/>
              <a:t>filtres pourraient être définis (en discussion)</a:t>
            </a:r>
            <a:endParaRPr lang="en-US" dirty="0"/>
          </a:p>
          <a:p>
            <a:pPr lvl="1"/>
            <a:r>
              <a:rPr lang="fr-BE" dirty="0" smtClean="0"/>
              <a:t>accès </a:t>
            </a:r>
            <a:r>
              <a:rPr lang="fr-BE" dirty="0"/>
              <a:t>aux données de santé et ajout de données par le patient  </a:t>
            </a:r>
            <a:r>
              <a:rPr lang="fr-BE" dirty="0" smtClean="0"/>
              <a:t>&gt; établissement </a:t>
            </a:r>
            <a:r>
              <a:rPr lang="fr-BE" dirty="0"/>
              <a:t>d'un cadre de référence </a:t>
            </a:r>
            <a:endParaRPr lang="fr-BE" dirty="0" smtClean="0"/>
          </a:p>
          <a:p>
            <a:pPr lvl="1"/>
            <a:r>
              <a:rPr lang="fr-FR" dirty="0" smtClean="0"/>
              <a:t>mise </a:t>
            </a:r>
            <a:r>
              <a:rPr lang="fr-FR" dirty="0"/>
              <a:t>à disposition d’instruments d’analyse ainsi que des instruments de ‘traduction’ lui permettant de mieux comprendre son </a:t>
            </a:r>
            <a:r>
              <a:rPr lang="fr-FR" dirty="0" smtClean="0"/>
              <a:t>dossier &gt; ‘</a:t>
            </a:r>
            <a:r>
              <a:rPr lang="fr-FR" dirty="0" err="1"/>
              <a:t>health</a:t>
            </a:r>
            <a:r>
              <a:rPr lang="fr-FR" dirty="0"/>
              <a:t> </a:t>
            </a:r>
            <a:r>
              <a:rPr lang="fr-FR" dirty="0" err="1"/>
              <a:t>literacy</a:t>
            </a:r>
            <a:r>
              <a:rPr lang="fr-FR" dirty="0"/>
              <a:t>’ du patient (médecine préventive</a:t>
            </a:r>
            <a:r>
              <a:rPr lang="fr-FR" dirty="0" smtClean="0"/>
              <a:t>) &gt; patient</a:t>
            </a:r>
            <a:r>
              <a:rPr lang="fr-FR" dirty="0"/>
              <a:t> </a:t>
            </a:r>
            <a:r>
              <a:rPr lang="fr-FR" dirty="0" smtClean="0"/>
              <a:t>= acteur </a:t>
            </a:r>
            <a:r>
              <a:rPr lang="fr-FR" dirty="0"/>
              <a:t>de sa prise en </a:t>
            </a:r>
            <a:r>
              <a:rPr lang="fr-FR" dirty="0" smtClean="0"/>
              <a:t>charge</a:t>
            </a:r>
          </a:p>
          <a:p>
            <a:pPr lvl="1"/>
            <a:endParaRPr lang="fr-FR" dirty="0" smtClean="0"/>
          </a:p>
          <a:p>
            <a:pPr marL="274320" lvl="1" indent="0">
              <a:buNone/>
            </a:pPr>
            <a:endParaRPr lang="fr-BE" dirty="0" smtClean="0"/>
          </a:p>
          <a:p>
            <a:endParaRPr lang="fr-FR"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18/10/2016</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111</a:t>
            </a:fld>
            <a:endParaRPr lang="en-US"/>
          </a:p>
        </p:txBody>
      </p:sp>
    </p:spTree>
    <p:extLst>
      <p:ext uri="{BB962C8B-B14F-4D97-AF65-F5344CB8AC3E}">
        <p14:creationId xmlns:p14="http://schemas.microsoft.com/office/powerpoint/2010/main" val="361089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a:t>
            </a:r>
            <a:r>
              <a:rPr lang="fr-BE" dirty="0" smtClean="0"/>
              <a:t>10 – </a:t>
            </a:r>
            <a:r>
              <a:rPr lang="fr-FR" dirty="0" err="1" smtClean="0"/>
              <a:t>Personal</a:t>
            </a:r>
            <a:r>
              <a:rPr lang="fr-FR" dirty="0" smtClean="0"/>
              <a:t> </a:t>
            </a:r>
            <a:r>
              <a:rPr lang="fr-FR" dirty="0" err="1" smtClean="0"/>
              <a:t>health</a:t>
            </a:r>
            <a:r>
              <a:rPr lang="fr-FR" dirty="0" smtClean="0"/>
              <a:t> record</a:t>
            </a:r>
            <a:endParaRPr lang="en-US" dirty="0"/>
          </a:p>
        </p:txBody>
      </p:sp>
      <p:sp>
        <p:nvSpPr>
          <p:cNvPr id="4099" name="Rectangle 3"/>
          <p:cNvSpPr>
            <a:spLocks noGrp="1" noChangeArrowheads="1"/>
          </p:cNvSpPr>
          <p:nvPr>
            <p:ph idx="1"/>
          </p:nvPr>
        </p:nvSpPr>
        <p:spPr/>
        <p:txBody>
          <a:bodyPr>
            <a:normAutofit fontScale="92500" lnSpcReduction="10000"/>
          </a:bodyPr>
          <a:lstStyle/>
          <a:p>
            <a:r>
              <a:rPr lang="fr-FR" dirty="0" smtClean="0"/>
              <a:t>Déjà </a:t>
            </a:r>
            <a:r>
              <a:rPr lang="fr-FR" dirty="0" err="1" smtClean="0"/>
              <a:t>qqs</a:t>
            </a:r>
            <a:r>
              <a:rPr lang="fr-FR" dirty="0" smtClean="0"/>
              <a:t> exemples de réalisations</a:t>
            </a:r>
          </a:p>
          <a:p>
            <a:endParaRPr lang="fr-FR" dirty="0" smtClean="0"/>
          </a:p>
          <a:p>
            <a:pPr lvl="1"/>
            <a:r>
              <a:rPr lang="fr-FR" dirty="0" err="1" smtClean="0"/>
              <a:t>Vitalink</a:t>
            </a:r>
            <a:r>
              <a:rPr lang="fr-FR" dirty="0" smtClean="0"/>
              <a:t> met à </a:t>
            </a:r>
            <a:r>
              <a:rPr lang="fr-FR" dirty="0"/>
              <a:t>disposition des patients un accès à leur schéma de médication/vaccination (« patient </a:t>
            </a:r>
            <a:r>
              <a:rPr lang="fr-FR" dirty="0" err="1"/>
              <a:t>health</a:t>
            </a:r>
            <a:r>
              <a:rPr lang="fr-FR" dirty="0"/>
              <a:t> </a:t>
            </a:r>
            <a:r>
              <a:rPr lang="fr-FR" dirty="0" err="1"/>
              <a:t>viewer</a:t>
            </a:r>
            <a:r>
              <a:rPr lang="fr-FR" dirty="0"/>
              <a:t> ») et évolue vers </a:t>
            </a:r>
            <a:r>
              <a:rPr lang="fr-FR" dirty="0" err="1"/>
              <a:t>MyVitalink</a:t>
            </a:r>
            <a:r>
              <a:rPr lang="fr-FR" dirty="0"/>
              <a:t>. </a:t>
            </a:r>
            <a:r>
              <a:rPr lang="fr-FR" dirty="0" smtClean="0"/>
              <a:t>UZ </a:t>
            </a:r>
            <a:r>
              <a:rPr lang="fr-FR" dirty="0"/>
              <a:t>Leuven permet l’accès du patient à son DPI </a:t>
            </a:r>
            <a:r>
              <a:rPr lang="fr-FR" dirty="0" smtClean="0"/>
              <a:t>(</a:t>
            </a:r>
            <a:r>
              <a:rPr lang="en-US" dirty="0" err="1" smtClean="0"/>
              <a:t>mynexuzhealth</a:t>
            </a:r>
            <a:r>
              <a:rPr lang="en-US" dirty="0" smtClean="0"/>
              <a:t>). Idem pour </a:t>
            </a:r>
            <a:r>
              <a:rPr lang="en-US" dirty="0" err="1" smtClean="0"/>
              <a:t>Diest</a:t>
            </a:r>
            <a:r>
              <a:rPr lang="en-US" dirty="0" smtClean="0"/>
              <a:t>, </a:t>
            </a:r>
            <a:r>
              <a:rPr lang="en-US" dirty="0" err="1" smtClean="0"/>
              <a:t>Goreninge</a:t>
            </a:r>
            <a:r>
              <a:rPr lang="en-US" dirty="0" smtClean="0"/>
              <a:t> et Gent.</a:t>
            </a:r>
          </a:p>
          <a:p>
            <a:pPr lvl="1"/>
            <a:endParaRPr lang="fr-FR" dirty="0"/>
          </a:p>
          <a:p>
            <a:pPr lvl="1"/>
            <a:r>
              <a:rPr lang="fr-FR" dirty="0"/>
              <a:t>le RSW permet au patient un accès à son </a:t>
            </a:r>
            <a:r>
              <a:rPr lang="fr-FR" dirty="0" err="1"/>
              <a:t>Sumehr</a:t>
            </a:r>
            <a:r>
              <a:rPr lang="fr-FR" dirty="0"/>
              <a:t> + possibilité d’y ajouter des notes + extension aux docs hospitaliers en </a:t>
            </a:r>
            <a:r>
              <a:rPr lang="fr-FR" dirty="0" smtClean="0"/>
              <a:t>pilote. </a:t>
            </a:r>
            <a:r>
              <a:rPr lang="fr-FR" dirty="0"/>
              <a:t>Le CHU de Liège </a:t>
            </a:r>
            <a:r>
              <a:rPr lang="fr-FR" dirty="0" smtClean="0"/>
              <a:t>a été le 1</a:t>
            </a:r>
            <a:r>
              <a:rPr lang="fr-FR" baseline="30000" dirty="0" smtClean="0"/>
              <a:t>er</a:t>
            </a:r>
            <a:r>
              <a:rPr lang="fr-FR" dirty="0" smtClean="0"/>
              <a:t> permettant </a:t>
            </a:r>
            <a:r>
              <a:rPr lang="fr-FR" dirty="0"/>
              <a:t>l’accès du patient à son DPI (en </a:t>
            </a:r>
            <a:r>
              <a:rPr lang="fr-FR" dirty="0" smtClean="0"/>
              <a:t>mobile-Andaman7)</a:t>
            </a:r>
            <a:endParaRPr lang="fr-FR" dirty="0"/>
          </a:p>
          <a:p>
            <a:pPr marL="274320" lvl="1" indent="0">
              <a:buNone/>
            </a:pPr>
            <a:endParaRPr lang="fr-BE" dirty="0" smtClean="0"/>
          </a:p>
          <a:p>
            <a:pPr marL="274320" lvl="1" indent="0">
              <a:buNone/>
            </a:pPr>
            <a:endParaRPr lang="fr-BE" sz="1700" dirty="0" smtClean="0"/>
          </a:p>
          <a:p>
            <a:pPr algn="just"/>
            <a:r>
              <a:rPr lang="fr-FR" sz="2100" dirty="0"/>
              <a:t>Approche fédérale: « </a:t>
            </a:r>
            <a:r>
              <a:rPr lang="fr-FR" sz="2100" dirty="0" smtClean="0"/>
              <a:t>Patient Health Viewer</a:t>
            </a:r>
            <a:r>
              <a:rPr lang="fr-FR" sz="2100" dirty="0"/>
              <a:t> » (</a:t>
            </a:r>
            <a:r>
              <a:rPr lang="fr-FR" sz="2100" dirty="0" smtClean="0"/>
              <a:t>Single </a:t>
            </a:r>
            <a:r>
              <a:rPr lang="fr-FR" sz="2100" dirty="0" err="1" smtClean="0"/>
              <a:t>Sign</a:t>
            </a:r>
            <a:r>
              <a:rPr lang="fr-FR" sz="2100" dirty="0" smtClean="0"/>
              <a:t> On) </a:t>
            </a:r>
            <a:r>
              <a:rPr lang="fr-FR" sz="2100" dirty="0"/>
              <a:t>1ère version prévue </a:t>
            </a:r>
            <a:r>
              <a:rPr lang="fr-FR" sz="2100" dirty="0" smtClean="0"/>
              <a:t>début 2018 </a:t>
            </a:r>
            <a:r>
              <a:rPr lang="fr-FR" sz="2100" dirty="0"/>
              <a:t>(liens vers Hubs, </a:t>
            </a:r>
            <a:r>
              <a:rPr lang="fr-FR" sz="2100" dirty="0" err="1"/>
              <a:t>Recip</a:t>
            </a:r>
            <a:r>
              <a:rPr lang="fr-FR" sz="2100" dirty="0"/>
              <a:t>-e, OA, </a:t>
            </a:r>
            <a:r>
              <a:rPr lang="fr-FR" sz="2100" dirty="0" err="1"/>
              <a:t>Orgadon</a:t>
            </a:r>
            <a:r>
              <a:rPr lang="fr-FR" sz="2100" dirty="0"/>
              <a:t>, Consent/</a:t>
            </a:r>
            <a:r>
              <a:rPr lang="fr-FR" sz="2100" dirty="0" err="1"/>
              <a:t>TherLink</a:t>
            </a:r>
            <a:r>
              <a:rPr lang="fr-FR" sz="2100" dirty="0"/>
              <a:t>, Euthanasie, etc.) </a:t>
            </a:r>
          </a:p>
          <a:p>
            <a:pPr algn="just"/>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18/10/2016</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112</a:t>
            </a:fld>
            <a:endParaRPr lang="en-US"/>
          </a:p>
        </p:txBody>
      </p:sp>
    </p:spTree>
    <p:extLst>
      <p:ext uri="{BB962C8B-B14F-4D97-AF65-F5344CB8AC3E}">
        <p14:creationId xmlns:p14="http://schemas.microsoft.com/office/powerpoint/2010/main" val="805567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10 – </a:t>
            </a:r>
            <a:r>
              <a:rPr lang="fr-FR" dirty="0" err="1"/>
              <a:t>Personal</a:t>
            </a:r>
            <a:r>
              <a:rPr lang="fr-FR" dirty="0"/>
              <a:t> </a:t>
            </a:r>
            <a:r>
              <a:rPr lang="fr-FR" dirty="0" err="1"/>
              <a:t>health</a:t>
            </a:r>
            <a:r>
              <a:rPr lang="fr-FR" dirty="0"/>
              <a:t> record</a:t>
            </a:r>
            <a:endParaRPr lang="fr-BE"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113</a:t>
            </a:fld>
            <a:endParaRPr lang="en-US"/>
          </a:p>
        </p:txBody>
      </p:sp>
      <p:sp>
        <p:nvSpPr>
          <p:cNvPr id="3" name="Content Placeholder 2"/>
          <p:cNvSpPr>
            <a:spLocks noGrp="1"/>
          </p:cNvSpPr>
          <p:nvPr>
            <p:ph idx="1"/>
          </p:nvPr>
        </p:nvSpPr>
        <p:spPr/>
        <p:txBody>
          <a:bodyPr/>
          <a:lstStyle/>
          <a:p>
            <a:endParaRPr lang="fr-BE"/>
          </a:p>
        </p:txBody>
      </p:sp>
      <p:pic>
        <p:nvPicPr>
          <p:cNvPr id="7" name="Picture 6"/>
          <p:cNvPicPr>
            <a:picLocks noChangeAspect="1"/>
          </p:cNvPicPr>
          <p:nvPr/>
        </p:nvPicPr>
        <p:blipFill>
          <a:blip r:embed="rId2"/>
          <a:stretch>
            <a:fillRect/>
          </a:stretch>
        </p:blipFill>
        <p:spPr>
          <a:xfrm>
            <a:off x="457200" y="1600200"/>
            <a:ext cx="8435280" cy="4876800"/>
          </a:xfrm>
          <a:prstGeom prst="rect">
            <a:avLst/>
          </a:prstGeom>
        </p:spPr>
      </p:pic>
    </p:spTree>
    <p:extLst>
      <p:ext uri="{BB962C8B-B14F-4D97-AF65-F5344CB8AC3E}">
        <p14:creationId xmlns:p14="http://schemas.microsoft.com/office/powerpoint/2010/main" val="14730560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10 – </a:t>
            </a:r>
            <a:r>
              <a:rPr lang="fr-FR" dirty="0" err="1"/>
              <a:t>Personal</a:t>
            </a:r>
            <a:r>
              <a:rPr lang="fr-FR" dirty="0"/>
              <a:t> </a:t>
            </a:r>
            <a:r>
              <a:rPr lang="fr-FR" dirty="0" err="1"/>
              <a:t>health</a:t>
            </a:r>
            <a:r>
              <a:rPr lang="fr-FR" dirty="0"/>
              <a:t> record</a:t>
            </a:r>
            <a:endParaRPr lang="fr-BE"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114</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51694"/>
            <a:ext cx="8229600" cy="4773811"/>
          </a:xfrm>
          <a:prstGeom prst="rect">
            <a:avLst/>
          </a:prstGeom>
        </p:spPr>
      </p:pic>
    </p:spTree>
    <p:extLst>
      <p:ext uri="{BB962C8B-B14F-4D97-AF65-F5344CB8AC3E}">
        <p14:creationId xmlns:p14="http://schemas.microsoft.com/office/powerpoint/2010/main" val="10630376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a:t>
            </a:r>
            <a:r>
              <a:rPr lang="fr-BE" dirty="0" smtClean="0"/>
              <a:t>10 – </a:t>
            </a:r>
            <a:r>
              <a:rPr lang="fr-FR" dirty="0" err="1" smtClean="0"/>
              <a:t>Personal</a:t>
            </a:r>
            <a:r>
              <a:rPr lang="fr-FR" dirty="0" smtClean="0"/>
              <a:t> </a:t>
            </a:r>
            <a:r>
              <a:rPr lang="fr-FR" dirty="0" err="1" smtClean="0"/>
              <a:t>health</a:t>
            </a:r>
            <a:r>
              <a:rPr lang="fr-FR" dirty="0" smtClean="0"/>
              <a:t> record</a:t>
            </a:r>
            <a:endParaRPr lang="en-US" dirty="0"/>
          </a:p>
        </p:txBody>
      </p:sp>
      <p:sp>
        <p:nvSpPr>
          <p:cNvPr id="4099" name="Rectangle 3"/>
          <p:cNvSpPr>
            <a:spLocks noGrp="1" noChangeArrowheads="1"/>
          </p:cNvSpPr>
          <p:nvPr>
            <p:ph idx="1"/>
          </p:nvPr>
        </p:nvSpPr>
        <p:spPr/>
        <p:txBody>
          <a:bodyPr>
            <a:normAutofit fontScale="92500" lnSpcReduction="20000"/>
          </a:bodyPr>
          <a:lstStyle/>
          <a:p>
            <a:pPr marL="0" indent="0" algn="just">
              <a:buNone/>
            </a:pPr>
            <a:r>
              <a:rPr lang="fr-FR" b="1" i="1" dirty="0" smtClean="0"/>
              <a:t>Questions stratégiques, légales et éthiques …</a:t>
            </a:r>
          </a:p>
          <a:p>
            <a:pPr algn="just"/>
            <a:endParaRPr lang="fr-FR" dirty="0" smtClean="0"/>
          </a:p>
          <a:p>
            <a:pPr algn="just"/>
            <a:r>
              <a:rPr lang="fr-FR" dirty="0" smtClean="0"/>
              <a:t>accès direct ou via intermédiaire professionnel de la santé</a:t>
            </a:r>
          </a:p>
          <a:p>
            <a:pPr algn="just"/>
            <a:r>
              <a:rPr lang="fr-FR" dirty="0" smtClean="0"/>
              <a:t>quid de pressions de tiers</a:t>
            </a:r>
          </a:p>
          <a:p>
            <a:pPr algn="just"/>
            <a:r>
              <a:rPr lang="fr-FR" dirty="0" smtClean="0"/>
              <a:t>à tout ou partie de son dossier </a:t>
            </a:r>
          </a:p>
          <a:p>
            <a:pPr algn="just"/>
            <a:r>
              <a:rPr lang="fr-FR" dirty="0" smtClean="0"/>
              <a:t>en temps réel ou différé</a:t>
            </a:r>
          </a:p>
          <a:p>
            <a:pPr algn="just"/>
            <a:r>
              <a:rPr lang="fr-FR" dirty="0" smtClean="0"/>
              <a:t>avec possibilité d’ajouts et si oui quel statut de l’info</a:t>
            </a:r>
          </a:p>
          <a:p>
            <a:pPr algn="just"/>
            <a:r>
              <a:rPr lang="fr-FR" dirty="0" smtClean="0"/>
              <a:t>quid des limites à la responsabilisation/</a:t>
            </a:r>
            <a:r>
              <a:rPr lang="fr-FR" dirty="0" err="1" smtClean="0"/>
              <a:t>empowerment</a:t>
            </a:r>
            <a:r>
              <a:rPr lang="fr-FR" dirty="0" smtClean="0"/>
              <a:t> du patient (données brutes sans interprétation par un professionnel, réaction imprévisible à la lecture d’un résultat…)</a:t>
            </a:r>
          </a:p>
          <a:p>
            <a:pPr algn="just"/>
            <a:r>
              <a:rPr lang="fr-FR" dirty="0" smtClean="0"/>
              <a:t>quid du potentiel changement de comportement du prestataire dans le libellé de ses notes</a:t>
            </a:r>
          </a:p>
          <a:p>
            <a:pPr algn="just"/>
            <a:r>
              <a:rPr lang="fr-FR" dirty="0" smtClean="0"/>
              <a:t>quid des responsabilités (prise en compte des éléments ajoutés par le patient ou via un mobile </a:t>
            </a:r>
            <a:r>
              <a:rPr lang="fr-FR" dirty="0" err="1" smtClean="0"/>
              <a:t>device</a:t>
            </a:r>
            <a:r>
              <a:rPr lang="fr-FR" dirty="0" smtClean="0"/>
              <a:t> </a:t>
            </a:r>
            <a:r>
              <a:rPr lang="fr-FR" dirty="0" err="1" smtClean="0"/>
              <a:t>pex</a:t>
            </a:r>
            <a:r>
              <a:rPr lang="fr-FR" dirty="0" smtClean="0"/>
              <a:t>.)</a:t>
            </a:r>
          </a:p>
          <a:p>
            <a:pPr algn="just"/>
            <a:r>
              <a:rPr lang="fr-FR" dirty="0"/>
              <a:t>e</a:t>
            </a:r>
            <a:r>
              <a:rPr lang="fr-FR" dirty="0" smtClean="0"/>
              <a:t>tc.</a:t>
            </a:r>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18/10/2016</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115</a:t>
            </a:fld>
            <a:endParaRPr lang="en-US"/>
          </a:p>
        </p:txBody>
      </p:sp>
    </p:spTree>
    <p:extLst>
      <p:ext uri="{BB962C8B-B14F-4D97-AF65-F5344CB8AC3E}">
        <p14:creationId xmlns:p14="http://schemas.microsoft.com/office/powerpoint/2010/main" val="428265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a:t>
            </a:r>
            <a:r>
              <a:rPr lang="fr-BE" dirty="0" smtClean="0"/>
              <a:t>10 – </a:t>
            </a:r>
            <a:r>
              <a:rPr lang="fr-FR" dirty="0" err="1" smtClean="0"/>
              <a:t>Personal</a:t>
            </a:r>
            <a:r>
              <a:rPr lang="fr-FR" dirty="0" smtClean="0"/>
              <a:t> </a:t>
            </a:r>
            <a:r>
              <a:rPr lang="fr-FR" dirty="0" err="1" smtClean="0"/>
              <a:t>health</a:t>
            </a:r>
            <a:r>
              <a:rPr lang="fr-FR" dirty="0" smtClean="0"/>
              <a:t> record</a:t>
            </a:r>
            <a:endParaRPr lang="en-US" dirty="0"/>
          </a:p>
        </p:txBody>
      </p:sp>
      <p:sp>
        <p:nvSpPr>
          <p:cNvPr id="4099" name="Rectangle 3"/>
          <p:cNvSpPr>
            <a:spLocks noGrp="1" noChangeArrowheads="1"/>
          </p:cNvSpPr>
          <p:nvPr>
            <p:ph idx="1"/>
          </p:nvPr>
        </p:nvSpPr>
        <p:spPr/>
        <p:txBody>
          <a:bodyPr>
            <a:normAutofit fontScale="85000" lnSpcReduction="10000"/>
          </a:bodyPr>
          <a:lstStyle/>
          <a:p>
            <a:pPr marL="0" indent="0">
              <a:buNone/>
            </a:pPr>
            <a:r>
              <a:rPr lang="fr-BE" b="1" i="1" dirty="0" smtClean="0"/>
              <a:t>Grandes lignes de </a:t>
            </a:r>
            <a:r>
              <a:rPr lang="fr-BE" b="1" i="1" dirty="0"/>
              <a:t>l'avis de la Commission Droits du </a:t>
            </a:r>
            <a:r>
              <a:rPr lang="fr-BE" b="1" i="1" dirty="0" smtClean="0"/>
              <a:t>patient</a:t>
            </a:r>
          </a:p>
          <a:p>
            <a:pPr marL="0" indent="0">
              <a:buNone/>
            </a:pPr>
            <a:endParaRPr lang="fr-BE" dirty="0" smtClean="0"/>
          </a:p>
          <a:p>
            <a:r>
              <a:rPr lang="en-US" dirty="0" err="1" smtClean="0"/>
              <a:t>Accès</a:t>
            </a:r>
            <a:r>
              <a:rPr lang="en-US" dirty="0" smtClean="0"/>
              <a:t> direct du patient</a:t>
            </a:r>
            <a:endParaRPr lang="en-US" dirty="0"/>
          </a:p>
          <a:p>
            <a:r>
              <a:rPr lang="fr-BE" dirty="0" smtClean="0"/>
              <a:t>Nouvelles </a:t>
            </a:r>
            <a:r>
              <a:rPr lang="fr-BE" dirty="0"/>
              <a:t>données : visibilité directe ou après une période de maximum 14 jours</a:t>
            </a:r>
          </a:p>
          <a:p>
            <a:r>
              <a:rPr lang="fr-BE" dirty="0" smtClean="0"/>
              <a:t>Droit </a:t>
            </a:r>
            <a:r>
              <a:rPr lang="fr-BE" dirty="0"/>
              <a:t>de ne pas </a:t>
            </a:r>
            <a:r>
              <a:rPr lang="fr-BE" dirty="0" smtClean="0"/>
              <a:t>savoir</a:t>
            </a:r>
            <a:endParaRPr lang="fr-BE" dirty="0"/>
          </a:p>
          <a:p>
            <a:r>
              <a:rPr lang="fr-BE" dirty="0" smtClean="0"/>
              <a:t>Protection </a:t>
            </a:r>
            <a:r>
              <a:rPr lang="fr-BE" dirty="0"/>
              <a:t>des données : exception </a:t>
            </a:r>
            <a:r>
              <a:rPr lang="fr-BE" dirty="0" smtClean="0"/>
              <a:t>thérapeutique possible</a:t>
            </a:r>
          </a:p>
          <a:p>
            <a:r>
              <a:rPr lang="fr-BE" dirty="0" smtClean="0"/>
              <a:t>Droit </a:t>
            </a:r>
            <a:r>
              <a:rPr lang="fr-BE" dirty="0"/>
              <a:t>de regard du représentant et des parents des enfants majeurs : délai de 14 jours</a:t>
            </a:r>
          </a:p>
          <a:p>
            <a:r>
              <a:rPr lang="fr-BE" dirty="0" smtClean="0"/>
              <a:t>Aucune </a:t>
            </a:r>
            <a:r>
              <a:rPr lang="fr-BE" dirty="0"/>
              <a:t>distinction entre les patients souffrant de problèmes de santé somatiques ou psychiques</a:t>
            </a:r>
          </a:p>
          <a:p>
            <a:r>
              <a:rPr lang="fr-BE" dirty="0" smtClean="0"/>
              <a:t>Droit </a:t>
            </a:r>
            <a:r>
              <a:rPr lang="fr-BE" dirty="0"/>
              <a:t>de regard de la personne de </a:t>
            </a:r>
            <a:r>
              <a:rPr lang="fr-BE" dirty="0" smtClean="0"/>
              <a:t>confiance/représentant légal</a:t>
            </a:r>
          </a:p>
          <a:p>
            <a:r>
              <a:rPr lang="nl-BE" dirty="0" err="1" smtClean="0"/>
              <a:t>Accès</a:t>
            </a:r>
            <a:r>
              <a:rPr lang="nl-BE" dirty="0" smtClean="0"/>
              <a:t> </a:t>
            </a:r>
            <a:r>
              <a:rPr lang="nl-BE" dirty="0"/>
              <a:t>&lt;</a:t>
            </a:r>
            <a:r>
              <a:rPr lang="nl-BE" dirty="0" smtClean="0"/>
              <a:t>16 </a:t>
            </a:r>
            <a:r>
              <a:rPr lang="nl-BE" dirty="0" err="1" smtClean="0"/>
              <a:t>ans</a:t>
            </a:r>
            <a:r>
              <a:rPr lang="nl-BE" dirty="0" smtClean="0"/>
              <a:t> via </a:t>
            </a:r>
            <a:r>
              <a:rPr lang="nl-BE" dirty="0" err="1" smtClean="0"/>
              <a:t>parents</a:t>
            </a:r>
            <a:r>
              <a:rPr lang="nl-BE" dirty="0" smtClean="0"/>
              <a:t>, </a:t>
            </a:r>
            <a:r>
              <a:rPr lang="nl-BE" dirty="0" err="1" smtClean="0"/>
              <a:t>àpd</a:t>
            </a:r>
            <a:r>
              <a:rPr lang="nl-BE" dirty="0" smtClean="0"/>
              <a:t> </a:t>
            </a:r>
            <a:r>
              <a:rPr lang="nl-BE" dirty="0"/>
              <a:t>16 </a:t>
            </a:r>
            <a:r>
              <a:rPr lang="nl-BE" dirty="0" err="1" smtClean="0"/>
              <a:t>ans</a:t>
            </a:r>
            <a:r>
              <a:rPr lang="nl-BE" dirty="0" smtClean="0"/>
              <a:t> </a:t>
            </a:r>
            <a:r>
              <a:rPr lang="nl-BE" dirty="0" err="1" smtClean="0"/>
              <a:t>gestion</a:t>
            </a:r>
            <a:r>
              <a:rPr lang="nl-BE" dirty="0" smtClean="0"/>
              <a:t> directe </a:t>
            </a:r>
            <a:r>
              <a:rPr lang="nl-BE" dirty="0" err="1" smtClean="0"/>
              <a:t>possible</a:t>
            </a:r>
            <a:r>
              <a:rPr lang="nl-BE" dirty="0" smtClean="0"/>
              <a:t>. </a:t>
            </a:r>
            <a:endParaRPr lang="nl-BE" dirty="0"/>
          </a:p>
          <a:p>
            <a:pPr marL="0" indent="0">
              <a:buNone/>
            </a:pPr>
            <a:r>
              <a:rPr lang="fr-BE" b="1" i="1" dirty="0" smtClean="0"/>
              <a:t>Adaptation Loi droits du patient de 2002 - Importance d’une bonne communication des patients et des prestataires</a:t>
            </a:r>
          </a:p>
          <a:p>
            <a:endParaRPr lang="fr-BE" dirty="0" smtClean="0"/>
          </a:p>
        </p:txBody>
      </p:sp>
      <p:sp>
        <p:nvSpPr>
          <p:cNvPr id="3" name="Date Placeholder 2"/>
          <p:cNvSpPr>
            <a:spLocks noGrp="1"/>
          </p:cNvSpPr>
          <p:nvPr>
            <p:ph type="dt" sz="half" idx="10"/>
          </p:nvPr>
        </p:nvSpPr>
        <p:spPr/>
        <p:txBody>
          <a:bodyPr/>
          <a:lstStyle/>
          <a:p>
            <a:r>
              <a:rPr lang="en-US" smtClean="0"/>
              <a:t>18/10/2016</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116</a:t>
            </a:fld>
            <a:endParaRPr lang="en-US"/>
          </a:p>
        </p:txBody>
      </p:sp>
    </p:spTree>
    <p:extLst>
      <p:ext uri="{BB962C8B-B14F-4D97-AF65-F5344CB8AC3E}">
        <p14:creationId xmlns:p14="http://schemas.microsoft.com/office/powerpoint/2010/main" val="1077291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11 : Communication</a:t>
            </a:r>
            <a:endParaRPr lang="fr-BE" dirty="0"/>
          </a:p>
        </p:txBody>
      </p:sp>
      <p:sp>
        <p:nvSpPr>
          <p:cNvPr id="4099" name="Rectangle 3"/>
          <p:cNvSpPr>
            <a:spLocks noGrp="1" noChangeArrowheads="1"/>
          </p:cNvSpPr>
          <p:nvPr>
            <p:ph idx="1"/>
          </p:nvPr>
        </p:nvSpPr>
        <p:spPr/>
        <p:txBody>
          <a:bodyPr/>
          <a:lstStyle/>
          <a:p>
            <a:r>
              <a:rPr lang="fr-BE" dirty="0" smtClean="0"/>
              <a:t>Objectifs 2019</a:t>
            </a:r>
          </a:p>
          <a:p>
            <a:endParaRPr lang="fr-BE" dirty="0" smtClean="0"/>
          </a:p>
          <a:p>
            <a:pPr lvl="1"/>
            <a:r>
              <a:rPr lang="fr-BE" dirty="0" smtClean="0"/>
              <a:t>assurer une communication efficace et coordonnée vers les divers groupes-cibles concernant</a:t>
            </a:r>
          </a:p>
          <a:p>
            <a:pPr lvl="1"/>
            <a:endParaRPr lang="fr-BE" dirty="0" smtClean="0"/>
          </a:p>
          <a:p>
            <a:pPr lvl="2"/>
            <a:r>
              <a:rPr lang="fr-BE" dirty="0" smtClean="0"/>
              <a:t>les avantages du partage de données relatives au patient</a:t>
            </a:r>
          </a:p>
          <a:p>
            <a:pPr lvl="2"/>
            <a:endParaRPr lang="fr-BE" dirty="0" smtClean="0"/>
          </a:p>
          <a:p>
            <a:pPr lvl="2"/>
            <a:r>
              <a:rPr lang="fr-BE" dirty="0" smtClean="0"/>
              <a:t>l'utilisation des services d'</a:t>
            </a:r>
            <a:r>
              <a:rPr lang="fr-BE" dirty="0" err="1" smtClean="0"/>
              <a:t>eSanté</a:t>
            </a:r>
            <a:endParaRPr lang="fr-BE" dirty="0" smtClean="0"/>
          </a:p>
          <a:p>
            <a:pPr lvl="2"/>
            <a:endParaRPr lang="fr-BE" dirty="0" smtClean="0"/>
          </a:p>
          <a:p>
            <a:pPr lvl="2"/>
            <a:r>
              <a:rPr lang="fr-BE" dirty="0" smtClean="0"/>
              <a:t>les responsabilités de chacun dans ce processus</a:t>
            </a:r>
          </a:p>
          <a:p>
            <a:pPr lvl="2"/>
            <a:endParaRPr lang="fr-BE" dirty="0" smtClean="0"/>
          </a:p>
          <a:p>
            <a:pPr lvl="1"/>
            <a:r>
              <a:rPr lang="fr-BE" dirty="0" smtClean="0"/>
              <a:t>plusieurs canaux</a:t>
            </a:r>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117</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388144451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Portail </a:t>
            </a:r>
            <a:r>
              <a:rPr lang="fr-BE" dirty="0" err="1" smtClean="0"/>
              <a:t>eSanté</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118</a:t>
            </a:fld>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85365"/>
            <a:ext cx="8229600" cy="470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24276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Portail </a:t>
            </a:r>
            <a:r>
              <a:rPr lang="fr-BE" dirty="0" err="1" smtClean="0"/>
              <a:t>eSanté</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119</a:t>
            </a:fld>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8229600" cy="228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326658"/>
            <a:ext cx="8136904" cy="2024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75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10 missions</a:t>
            </a:r>
            <a:endParaRPr lang="fr-BE" dirty="0"/>
          </a:p>
        </p:txBody>
      </p:sp>
      <p:sp>
        <p:nvSpPr>
          <p:cNvPr id="16387" name="Rectangle 3"/>
          <p:cNvSpPr>
            <a:spLocks noGrp="1" noChangeArrowheads="1"/>
          </p:cNvSpPr>
          <p:nvPr>
            <p:ph idx="1"/>
          </p:nvPr>
        </p:nvSpPr>
        <p:spPr/>
        <p:txBody>
          <a:bodyPr>
            <a:normAutofit/>
          </a:bodyPr>
          <a:lstStyle/>
          <a:p>
            <a:endParaRPr lang="fr-BE" altLang="en-US" dirty="0" smtClean="0">
              <a:sym typeface="Arial" charset="0"/>
            </a:endParaRPr>
          </a:p>
          <a:p>
            <a:r>
              <a:rPr lang="fr-BE" altLang="en-US" dirty="0" smtClean="0">
                <a:sym typeface="Arial" charset="0"/>
              </a:rPr>
              <a:t>Plate-forme </a:t>
            </a:r>
            <a:r>
              <a:rPr lang="fr-BE" altLang="en-US" dirty="0">
                <a:sym typeface="Arial" charset="0"/>
              </a:rPr>
              <a:t>de </a:t>
            </a:r>
            <a:r>
              <a:rPr lang="fr-BE" altLang="en-US" dirty="0" smtClean="0">
                <a:sym typeface="Arial" charset="0"/>
              </a:rPr>
              <a:t>collaboration</a:t>
            </a:r>
          </a:p>
          <a:p>
            <a:endParaRPr lang="fr-BE" altLang="en-US" dirty="0">
              <a:sym typeface="Arial" charset="0"/>
            </a:endParaRPr>
          </a:p>
          <a:p>
            <a:r>
              <a:rPr lang="fr-BE" altLang="en-US" dirty="0" smtClean="0">
                <a:sym typeface="Arial" charset="0"/>
              </a:rPr>
              <a:t>Répartition </a:t>
            </a:r>
            <a:r>
              <a:rPr lang="fr-BE" altLang="en-US" dirty="0">
                <a:sym typeface="Arial" charset="0"/>
              </a:rPr>
              <a:t>des tâches </a:t>
            </a:r>
            <a:r>
              <a:rPr lang="fr-BE" altLang="en-US" dirty="0" smtClean="0">
                <a:sym typeface="Arial" charset="0"/>
              </a:rPr>
              <a:t>&amp; </a:t>
            </a:r>
            <a:r>
              <a:rPr lang="fr-BE" altLang="en-US" dirty="0">
                <a:sym typeface="Arial" charset="0"/>
              </a:rPr>
              <a:t>n</a:t>
            </a:r>
            <a:r>
              <a:rPr lang="fr-BE" altLang="en-US" dirty="0" smtClean="0">
                <a:sym typeface="Arial" charset="0"/>
              </a:rPr>
              <a:t>ormes </a:t>
            </a:r>
            <a:r>
              <a:rPr lang="fr-BE" altLang="en-US" dirty="0">
                <a:sym typeface="Arial" charset="0"/>
              </a:rPr>
              <a:t>de </a:t>
            </a:r>
            <a:r>
              <a:rPr lang="fr-BE" altLang="en-US" dirty="0" smtClean="0">
                <a:sym typeface="Arial" charset="0"/>
              </a:rPr>
              <a:t>qualité</a:t>
            </a:r>
          </a:p>
          <a:p>
            <a:endParaRPr lang="fr-BE" altLang="en-US" dirty="0">
              <a:sym typeface="Arial" charset="0"/>
            </a:endParaRPr>
          </a:p>
          <a:p>
            <a:r>
              <a:rPr lang="fr-BE" altLang="en-US" dirty="0" smtClean="0">
                <a:sym typeface="Arial" charset="0"/>
              </a:rPr>
              <a:t>Tiers partie de confiance</a:t>
            </a:r>
            <a:endParaRPr lang="fr-BE" altLang="en-US" dirty="0">
              <a:sym typeface="Arial" charset="0"/>
            </a:endParaRPr>
          </a:p>
          <a:p>
            <a:endParaRPr lang="fr-BE" altLang="en-US" dirty="0">
              <a:sym typeface="Arial" charset="0"/>
            </a:endParaRPr>
          </a:p>
          <a:p>
            <a:r>
              <a:rPr lang="fr-BE" dirty="0" smtClean="0"/>
              <a:t>Réalisation de </a:t>
            </a:r>
            <a:r>
              <a:rPr lang="fr-BE" dirty="0"/>
              <a:t>projets </a:t>
            </a:r>
          </a:p>
          <a:p>
            <a:endParaRPr lang="fr-BE" altLang="en-US" dirty="0">
              <a:sym typeface="Arial" charset="0"/>
            </a:endParaRPr>
          </a:p>
          <a:p>
            <a:r>
              <a:rPr lang="fr-BE" altLang="en-US" dirty="0" smtClean="0">
                <a:sym typeface="Arial" charset="0"/>
              </a:rPr>
              <a:t>Gestion et coordination ICT de </a:t>
            </a:r>
            <a:r>
              <a:rPr lang="fr-BE" altLang="en-US" dirty="0">
                <a:sym typeface="Arial" charset="0"/>
              </a:rPr>
              <a:t>l'échange </a:t>
            </a:r>
            <a:r>
              <a:rPr lang="fr-BE" altLang="en-US" dirty="0" smtClean="0">
                <a:sym typeface="Arial" charset="0"/>
              </a:rPr>
              <a:t>électronique de données</a:t>
            </a:r>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12</a:t>
            </a:fld>
            <a:endParaRPr lang="fr-BE"/>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156176" y="908720"/>
            <a:ext cx="241935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335836"/>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Portail </a:t>
            </a:r>
            <a:r>
              <a:rPr lang="fr-BE" dirty="0" err="1" smtClean="0"/>
              <a:t>eSanté</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120</a:t>
            </a:fld>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8730" y="1600200"/>
            <a:ext cx="648654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03138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Portail </a:t>
            </a:r>
            <a:r>
              <a:rPr lang="fr-BE" dirty="0" err="1" smtClean="0"/>
              <a:t>eSanté</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121</a:t>
            </a:fld>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4301587"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869" y="2780928"/>
            <a:ext cx="36195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9516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12 : Formations</a:t>
            </a:r>
            <a:endParaRPr lang="fr-BE" dirty="0"/>
          </a:p>
        </p:txBody>
      </p:sp>
      <p:sp>
        <p:nvSpPr>
          <p:cNvPr id="4099" name="Rectangle 3"/>
          <p:cNvSpPr>
            <a:spLocks noGrp="1" noChangeArrowheads="1"/>
          </p:cNvSpPr>
          <p:nvPr>
            <p:ph idx="1"/>
          </p:nvPr>
        </p:nvSpPr>
        <p:spPr/>
        <p:txBody>
          <a:bodyPr>
            <a:normAutofit/>
          </a:bodyPr>
          <a:lstStyle/>
          <a:p>
            <a:r>
              <a:rPr lang="fr-BE" dirty="0" smtClean="0"/>
              <a:t>Objectifs 2019</a:t>
            </a:r>
          </a:p>
          <a:p>
            <a:endParaRPr lang="fr-BE" dirty="0" smtClean="0"/>
          </a:p>
          <a:p>
            <a:pPr lvl="1"/>
            <a:r>
              <a:rPr lang="fr-BE" dirty="0" smtClean="0"/>
              <a:t>profils </a:t>
            </a:r>
            <a:r>
              <a:rPr lang="fr-BE" dirty="0"/>
              <a:t>de compétences </a:t>
            </a:r>
            <a:r>
              <a:rPr lang="fr-BE" dirty="0" smtClean="0"/>
              <a:t>&gt; inclure l’</a:t>
            </a:r>
            <a:r>
              <a:rPr lang="fr-BE" dirty="0" err="1" smtClean="0"/>
              <a:t>eSanté</a:t>
            </a:r>
            <a:r>
              <a:rPr lang="fr-BE" dirty="0" smtClean="0"/>
              <a:t> dans formation initiale</a:t>
            </a:r>
          </a:p>
          <a:p>
            <a:pPr lvl="1"/>
            <a:endParaRPr lang="fr-BE" dirty="0" smtClean="0"/>
          </a:p>
          <a:p>
            <a:pPr lvl="1"/>
            <a:r>
              <a:rPr lang="fr-BE" dirty="0" err="1" smtClean="0"/>
              <a:t>eSanté</a:t>
            </a:r>
            <a:r>
              <a:rPr lang="fr-BE" dirty="0" smtClean="0"/>
              <a:t> &gt; accréditations et formations continues</a:t>
            </a:r>
          </a:p>
          <a:p>
            <a:pPr lvl="1"/>
            <a:endParaRPr lang="fr-BE" dirty="0" smtClean="0"/>
          </a:p>
          <a:p>
            <a:pPr lvl="1"/>
            <a:r>
              <a:rPr lang="fr-BE" dirty="0" smtClean="0"/>
              <a:t>coordination helpdesks et centres de contact </a:t>
            </a:r>
          </a:p>
          <a:p>
            <a:pPr lvl="1"/>
            <a:endParaRPr lang="fr-BE" dirty="0" smtClean="0"/>
          </a:p>
          <a:p>
            <a:pPr lvl="1"/>
            <a:r>
              <a:rPr lang="fr-BE" dirty="0" err="1" smtClean="0"/>
              <a:t>plate-formes</a:t>
            </a:r>
            <a:r>
              <a:rPr lang="fr-BE" dirty="0" smtClean="0"/>
              <a:t> d'exercice et journées d'utilisateurs</a:t>
            </a:r>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122</a:t>
            </a:fld>
            <a:endParaRPr lang="en-US"/>
          </a:p>
        </p:txBody>
      </p:sp>
    </p:spTree>
    <p:extLst>
      <p:ext uri="{BB962C8B-B14F-4D97-AF65-F5344CB8AC3E}">
        <p14:creationId xmlns:p14="http://schemas.microsoft.com/office/powerpoint/2010/main" val="1201347160"/>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12 : Formations</a:t>
            </a:r>
            <a:endParaRPr lang="fr-BE" dirty="0"/>
          </a:p>
        </p:txBody>
      </p:sp>
      <p:sp>
        <p:nvSpPr>
          <p:cNvPr id="4099" name="Rectangle 3"/>
          <p:cNvSpPr>
            <a:spLocks noGrp="1" noChangeArrowheads="1"/>
          </p:cNvSpPr>
          <p:nvPr>
            <p:ph idx="1"/>
          </p:nvPr>
        </p:nvSpPr>
        <p:spPr/>
        <p:txBody>
          <a:bodyPr>
            <a:normAutofit/>
          </a:bodyPr>
          <a:lstStyle/>
          <a:p>
            <a:r>
              <a:rPr lang="fr-FR" dirty="0" smtClean="0"/>
              <a:t>Financement: INAMI + Régions</a:t>
            </a:r>
          </a:p>
          <a:p>
            <a:endParaRPr lang="fr-FR" dirty="0" smtClean="0"/>
          </a:p>
          <a:p>
            <a:endParaRPr lang="fr-FR" dirty="0"/>
          </a:p>
          <a:p>
            <a:r>
              <a:rPr lang="fr-FR" dirty="0" smtClean="0"/>
              <a:t>Flandre en avance. Rattrapage de Bruxelles &amp; Wallonie</a:t>
            </a:r>
          </a:p>
          <a:p>
            <a:endParaRPr lang="fr-FR" dirty="0" smtClean="0"/>
          </a:p>
          <a:p>
            <a:endParaRPr lang="fr-FR" dirty="0" smtClean="0"/>
          </a:p>
          <a:p>
            <a:r>
              <a:rPr lang="fr-FR" dirty="0" smtClean="0"/>
              <a:t>Portail de planning et inscriptions, modules </a:t>
            </a:r>
            <a:r>
              <a:rPr lang="fr-FR" dirty="0" err="1" smtClean="0"/>
              <a:t>eLearning</a:t>
            </a:r>
            <a:r>
              <a:rPr lang="fr-FR" dirty="0" smtClean="0"/>
              <a:t>, helpdesk </a:t>
            </a:r>
            <a:r>
              <a:rPr lang="fr-FR" dirty="0"/>
              <a:t>et </a:t>
            </a:r>
            <a:r>
              <a:rPr lang="fr-FR" dirty="0" smtClean="0"/>
              <a:t>coaching/accompagnement personnalisé: Ok dans 3 régions </a:t>
            </a:r>
          </a:p>
          <a:p>
            <a:endParaRPr lang="fr-FR" dirty="0"/>
          </a:p>
          <a:p>
            <a:pPr lvl="1"/>
            <a:endParaRPr lang="fr-BE" dirty="0" smtClean="0"/>
          </a:p>
          <a:p>
            <a:pPr lvl="1"/>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123</a:t>
            </a:fld>
            <a:endParaRPr lang="en-US"/>
          </a:p>
        </p:txBody>
      </p:sp>
    </p:spTree>
    <p:extLst>
      <p:ext uri="{BB962C8B-B14F-4D97-AF65-F5344CB8AC3E}">
        <p14:creationId xmlns:p14="http://schemas.microsoft.com/office/powerpoint/2010/main" val="650654594"/>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BE" dirty="0" err="1">
                <a:solidFill>
                  <a:srgbClr val="3E6E5A"/>
                </a:solidFill>
              </a:rPr>
              <a:t>eHealth</a:t>
            </a:r>
            <a:r>
              <a:rPr lang="fr-BE" dirty="0"/>
              <a:t> – </a:t>
            </a:r>
            <a:r>
              <a:rPr lang="fr-BE" dirty="0" smtClean="0"/>
              <a:t>Formations</a:t>
            </a:r>
            <a:endParaRPr lang="en-US" dirty="0"/>
          </a:p>
        </p:txBody>
      </p:sp>
      <p:sp>
        <p:nvSpPr>
          <p:cNvPr id="4099" name="Rectangle 3"/>
          <p:cNvSpPr>
            <a:spLocks noGrp="1" noChangeArrowheads="1"/>
          </p:cNvSpPr>
          <p:nvPr>
            <p:ph idx="1"/>
          </p:nvPr>
        </p:nvSpPr>
        <p:spPr/>
        <p:txBody>
          <a:bodyPr>
            <a:normAutofit/>
          </a:bodyPr>
          <a:lstStyle/>
          <a:p>
            <a:r>
              <a:rPr lang="fr-FR" dirty="0" smtClean="0"/>
              <a:t>www.eenlijn.be</a:t>
            </a:r>
            <a:endParaRPr lang="fr-FR" dirty="0"/>
          </a:p>
        </p:txBody>
      </p:sp>
      <p:sp>
        <p:nvSpPr>
          <p:cNvPr id="2" name="Date Placeholder 1"/>
          <p:cNvSpPr>
            <a:spLocks noGrp="1"/>
          </p:cNvSpPr>
          <p:nvPr>
            <p:ph type="dt" sz="half" idx="10"/>
          </p:nvPr>
        </p:nvSpPr>
        <p:spPr/>
        <p:txBody>
          <a:bodyPr/>
          <a:lstStyle/>
          <a:p>
            <a:r>
              <a:rPr lang="en-US" smtClean="0"/>
              <a:t>23/01/2017</a:t>
            </a:r>
            <a:endParaRPr lang="en-US"/>
          </a:p>
        </p:txBody>
      </p:sp>
      <p:sp>
        <p:nvSpPr>
          <p:cNvPr id="3" name="Slide Number Placeholder 2"/>
          <p:cNvSpPr>
            <a:spLocks noGrp="1"/>
          </p:cNvSpPr>
          <p:nvPr>
            <p:ph type="sldNum" sz="quarter" idx="12"/>
          </p:nvPr>
        </p:nvSpPr>
        <p:spPr/>
        <p:txBody>
          <a:bodyPr/>
          <a:lstStyle/>
          <a:p>
            <a:fld id="{0CFEC368-1D7A-4F81-ABF6-AE0E36BAF64C}" type="slidenum">
              <a:rPr lang="en-US" smtClean="0"/>
              <a:pPr/>
              <a:t>124</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060848"/>
            <a:ext cx="5774112" cy="4543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469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BE" dirty="0" err="1">
                <a:solidFill>
                  <a:srgbClr val="3E6E5A"/>
                </a:solidFill>
              </a:rPr>
              <a:t>eHealth</a:t>
            </a:r>
            <a:r>
              <a:rPr lang="fr-BE" dirty="0"/>
              <a:t> – </a:t>
            </a:r>
            <a:r>
              <a:rPr lang="fr-BE" dirty="0" smtClean="0"/>
              <a:t>Formations</a:t>
            </a:r>
            <a:endParaRPr lang="en-US" dirty="0"/>
          </a:p>
        </p:txBody>
      </p:sp>
      <p:sp>
        <p:nvSpPr>
          <p:cNvPr id="4099" name="Rectangle 3"/>
          <p:cNvSpPr>
            <a:spLocks noGrp="1" noChangeArrowheads="1"/>
          </p:cNvSpPr>
          <p:nvPr>
            <p:ph idx="1"/>
          </p:nvPr>
        </p:nvSpPr>
        <p:spPr/>
        <p:txBody>
          <a:bodyPr>
            <a:normAutofit/>
          </a:bodyPr>
          <a:lstStyle/>
          <a:p>
            <a:pPr marL="274320" lvl="1" indent="0">
              <a:buNone/>
            </a:pPr>
            <a:endParaRPr lang="fr-BE" dirty="0" smtClean="0">
              <a:sym typeface="Arial" charset="0"/>
            </a:endParaRPr>
          </a:p>
          <a:p>
            <a:endParaRPr lang="fr-FR" dirty="0" smtClean="0"/>
          </a:p>
          <a:p>
            <a:endParaRPr lang="fr-FR" dirty="0"/>
          </a:p>
        </p:txBody>
      </p:sp>
      <p:sp>
        <p:nvSpPr>
          <p:cNvPr id="2" name="Date Placeholder 1"/>
          <p:cNvSpPr>
            <a:spLocks noGrp="1"/>
          </p:cNvSpPr>
          <p:nvPr>
            <p:ph type="dt" sz="half" idx="10"/>
          </p:nvPr>
        </p:nvSpPr>
        <p:spPr/>
        <p:txBody>
          <a:bodyPr/>
          <a:lstStyle/>
          <a:p>
            <a:r>
              <a:rPr lang="en-US" smtClean="0"/>
              <a:t>23/01/2017</a:t>
            </a:r>
            <a:endParaRPr lang="en-US"/>
          </a:p>
        </p:txBody>
      </p:sp>
      <p:sp>
        <p:nvSpPr>
          <p:cNvPr id="3" name="Slide Number Placeholder 2"/>
          <p:cNvSpPr>
            <a:spLocks noGrp="1"/>
          </p:cNvSpPr>
          <p:nvPr>
            <p:ph type="sldNum" sz="quarter" idx="12"/>
          </p:nvPr>
        </p:nvSpPr>
        <p:spPr/>
        <p:txBody>
          <a:bodyPr/>
          <a:lstStyle/>
          <a:p>
            <a:fld id="{0CFEC368-1D7A-4F81-ABF6-AE0E36BAF64C}" type="slidenum">
              <a:rPr lang="en-US" smtClean="0"/>
              <a:pPr/>
              <a:t>125</a:t>
            </a:fld>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217018"/>
            <a:ext cx="6524457" cy="380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1560" y="1628800"/>
            <a:ext cx="3528392" cy="369332"/>
          </a:xfrm>
          <a:prstGeom prst="rect">
            <a:avLst/>
          </a:prstGeom>
        </p:spPr>
        <p:txBody>
          <a:bodyPr wrap="square">
            <a:spAutoFit/>
          </a:bodyPr>
          <a:lstStyle/>
          <a:p>
            <a:pPr marL="285750" indent="-285750">
              <a:buFont typeface="Arial" panose="020B0604020202020204" pitchFamily="34" charset="0"/>
              <a:buChar char="•"/>
            </a:pPr>
            <a:r>
              <a:rPr lang="en-US" dirty="0" smtClean="0"/>
              <a:t>www.e-santewallonie.be</a:t>
            </a:r>
            <a:endParaRPr lang="en-US" dirty="0"/>
          </a:p>
        </p:txBody>
      </p:sp>
    </p:spTree>
    <p:extLst>
      <p:ext uri="{BB962C8B-B14F-4D97-AF65-F5344CB8AC3E}">
        <p14:creationId xmlns:p14="http://schemas.microsoft.com/office/powerpoint/2010/main" val="1232201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BE" dirty="0" err="1">
                <a:solidFill>
                  <a:srgbClr val="3E6E5A"/>
                </a:solidFill>
              </a:rPr>
              <a:t>eHealth</a:t>
            </a:r>
            <a:r>
              <a:rPr lang="fr-BE" dirty="0"/>
              <a:t> – </a:t>
            </a:r>
            <a:r>
              <a:rPr lang="fr-BE" dirty="0" smtClean="0"/>
              <a:t>Formations</a:t>
            </a:r>
            <a:endParaRPr lang="en-US" dirty="0"/>
          </a:p>
        </p:txBody>
      </p:sp>
      <p:sp>
        <p:nvSpPr>
          <p:cNvPr id="4099" name="Rectangle 3"/>
          <p:cNvSpPr>
            <a:spLocks noGrp="1" noChangeArrowheads="1"/>
          </p:cNvSpPr>
          <p:nvPr>
            <p:ph idx="1"/>
          </p:nvPr>
        </p:nvSpPr>
        <p:spPr/>
        <p:txBody>
          <a:bodyPr>
            <a:normAutofit/>
          </a:bodyPr>
          <a:lstStyle/>
          <a:p>
            <a:pPr lvl="1"/>
            <a:r>
              <a:rPr lang="fr-BE" dirty="0" smtClean="0">
                <a:sym typeface="Arial" charset="0"/>
              </a:rPr>
              <a:t>www.ehealthacademy.be</a:t>
            </a:r>
            <a:endParaRPr lang="fr-FR" dirty="0"/>
          </a:p>
        </p:txBody>
      </p:sp>
      <p:sp>
        <p:nvSpPr>
          <p:cNvPr id="2" name="Date Placeholder 1"/>
          <p:cNvSpPr>
            <a:spLocks noGrp="1"/>
          </p:cNvSpPr>
          <p:nvPr>
            <p:ph type="dt" sz="half" idx="10"/>
          </p:nvPr>
        </p:nvSpPr>
        <p:spPr/>
        <p:txBody>
          <a:bodyPr/>
          <a:lstStyle/>
          <a:p>
            <a:r>
              <a:rPr lang="en-US" smtClean="0"/>
              <a:t>23/01/2017</a:t>
            </a:r>
            <a:endParaRPr lang="en-US"/>
          </a:p>
        </p:txBody>
      </p:sp>
      <p:sp>
        <p:nvSpPr>
          <p:cNvPr id="3" name="Slide Number Placeholder 2"/>
          <p:cNvSpPr>
            <a:spLocks noGrp="1"/>
          </p:cNvSpPr>
          <p:nvPr>
            <p:ph type="sldNum" sz="quarter" idx="12"/>
          </p:nvPr>
        </p:nvSpPr>
        <p:spPr/>
        <p:txBody>
          <a:bodyPr/>
          <a:lstStyle/>
          <a:p>
            <a:fld id="{0CFEC368-1D7A-4F81-ABF6-AE0E36BAF64C}" type="slidenum">
              <a:rPr lang="en-US" smtClean="0"/>
              <a:pPr/>
              <a:t>126</a:t>
            </a:fld>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08212"/>
            <a:ext cx="7693990" cy="3885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797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8"/>
          <p:cNvSpPr>
            <a:spLocks noGrp="1"/>
          </p:cNvSpPr>
          <p:nvPr>
            <p:ph type="title" idx="4294967295"/>
          </p:nvPr>
        </p:nvSpPr>
        <p:spPr/>
        <p:txBody>
          <a:bodyPr/>
          <a:lstStyle/>
          <a:p>
            <a:pPr algn="ctr"/>
            <a:r>
              <a:rPr lang="fr-BE" altLang="en-US" dirty="0" smtClean="0"/>
              <a:t>Changement de culture et de comportements</a:t>
            </a:r>
            <a:endParaRPr lang="en-US" altLang="en-US" dirty="0" smtClean="0"/>
          </a:p>
        </p:txBody>
      </p:sp>
      <p:sp>
        <p:nvSpPr>
          <p:cNvPr id="53251" name="Rectangle 9"/>
          <p:cNvSpPr>
            <a:spLocks noGrp="1"/>
          </p:cNvSpPr>
          <p:nvPr>
            <p:ph type="body" idx="4294967295"/>
          </p:nvPr>
        </p:nvSpPr>
        <p:spPr>
          <a:xfrm>
            <a:off x="457200" y="1268413"/>
            <a:ext cx="8229600" cy="3097212"/>
          </a:xfrm>
        </p:spPr>
        <p:txBody>
          <a:bodyPr/>
          <a:lstStyle/>
          <a:p>
            <a:pPr marL="0" indent="0">
              <a:buFont typeface="Arial" charset="0"/>
              <a:buNone/>
            </a:pPr>
            <a:endParaRPr lang="en-US" altLang="en-US" sz="2800" smtClean="0"/>
          </a:p>
        </p:txBody>
      </p:sp>
      <p:sp>
        <p:nvSpPr>
          <p:cNvPr id="4" name="Slide Number Placeholder 3"/>
          <p:cNvSpPr>
            <a:spLocks noGrp="1"/>
          </p:cNvSpPr>
          <p:nvPr>
            <p:ph type="sldNum" sz="quarter" idx="10"/>
          </p:nvPr>
        </p:nvSpPr>
        <p:spPr/>
        <p:txBody>
          <a:bodyPr/>
          <a:lstStyle/>
          <a:p>
            <a:pPr>
              <a:defRPr/>
            </a:pPr>
            <a:fld id="{845B214A-1C5B-4F68-A685-F78F5AB57509}" type="slidenum">
              <a:rPr lang="en-US" smtClean="0"/>
              <a:pPr>
                <a:defRPr/>
              </a:pPr>
              <a:t>127</a:t>
            </a:fld>
            <a:endParaRPr lang="en-US"/>
          </a:p>
        </p:txBody>
      </p:sp>
      <p:pic>
        <p:nvPicPr>
          <p:cNvPr id="532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96" y="1401770"/>
            <a:ext cx="7632079"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3254" name="TextBox 1"/>
          <p:cNvSpPr txBox="1">
            <a:spLocks noChangeArrowheads="1"/>
          </p:cNvSpPr>
          <p:nvPr/>
        </p:nvSpPr>
        <p:spPr bwMode="auto">
          <a:xfrm>
            <a:off x="395536" y="4653136"/>
            <a:ext cx="8280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Font typeface="Arial" charset="0"/>
              <a:buChar char="•"/>
              <a:defRPr sz="3200">
                <a:solidFill>
                  <a:schemeClr val="tx1"/>
                </a:solidFill>
                <a:latin typeface="Calibri" pitchFamily="34" charset="0"/>
              </a:defRPr>
            </a:lvl1pPr>
            <a:lvl2pPr marL="742950" indent="-285750" algn="l">
              <a:spcBef>
                <a:spcPct val="20000"/>
              </a:spcBef>
              <a:buFont typeface="Arial" charset="0"/>
              <a:buChar char="–"/>
              <a:defRPr sz="2800">
                <a:solidFill>
                  <a:schemeClr val="tx1"/>
                </a:solidFill>
                <a:latin typeface="Calibri" pitchFamily="34" charset="0"/>
              </a:defRPr>
            </a:lvl2pPr>
            <a:lvl3pPr marL="1143000" indent="-228600" algn="l">
              <a:spcBef>
                <a:spcPct val="20000"/>
              </a:spcBef>
              <a:buFont typeface="Arial" charset="0"/>
              <a:buChar char="•"/>
              <a:defRPr sz="2400">
                <a:solidFill>
                  <a:schemeClr val="tx1"/>
                </a:solidFill>
                <a:latin typeface="Calibri" pitchFamily="34" charset="0"/>
              </a:defRPr>
            </a:lvl3pPr>
            <a:lvl4pPr marL="1600200" indent="-228600" algn="l">
              <a:spcBef>
                <a:spcPct val="20000"/>
              </a:spcBef>
              <a:buFont typeface="Arial" charset="0"/>
              <a:buChar char="–"/>
              <a:defRPr sz="2000">
                <a:solidFill>
                  <a:schemeClr val="tx1"/>
                </a:solidFill>
                <a:latin typeface="Calibri" pitchFamily="34" charset="0"/>
              </a:defRPr>
            </a:lvl4pPr>
            <a:lvl5pPr marL="2057400" indent="-228600" algn="l">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fr-BE" altLang="en-US" sz="2800" dirty="0" smtClean="0">
                <a:solidFill>
                  <a:srgbClr val="000000"/>
                </a:solidFill>
                <a:cs typeface="Arial" charset="0"/>
              </a:rPr>
              <a:t>Une pratique </a:t>
            </a:r>
            <a:r>
              <a:rPr lang="fr-BE" altLang="en-US" sz="2800" b="1" dirty="0" smtClean="0">
                <a:solidFill>
                  <a:srgbClr val="000000"/>
                </a:solidFill>
                <a:cs typeface="Arial" charset="0"/>
              </a:rPr>
              <a:t>collaborative</a:t>
            </a:r>
            <a:r>
              <a:rPr lang="fr-BE" altLang="en-US" sz="2800" dirty="0" smtClean="0">
                <a:solidFill>
                  <a:srgbClr val="000000"/>
                </a:solidFill>
                <a:cs typeface="Arial" charset="0"/>
              </a:rPr>
              <a:t> d’échange et de partage</a:t>
            </a:r>
          </a:p>
          <a:p>
            <a:pPr algn="ctr" eaLnBrk="0" fontAlgn="base" hangingPunct="0">
              <a:spcBef>
                <a:spcPct val="0"/>
              </a:spcBef>
              <a:spcAft>
                <a:spcPct val="0"/>
              </a:spcAft>
              <a:buFontTx/>
              <a:buNone/>
            </a:pPr>
            <a:r>
              <a:rPr lang="fr-BE" altLang="en-US" sz="2800" dirty="0" smtClean="0">
                <a:solidFill>
                  <a:srgbClr val="000000"/>
                </a:solidFill>
                <a:cs typeface="Arial" charset="0"/>
              </a:rPr>
              <a:t>Travailler en « </a:t>
            </a:r>
            <a:r>
              <a:rPr lang="fr-BE" altLang="en-US" sz="2800" b="1" dirty="0" smtClean="0">
                <a:solidFill>
                  <a:srgbClr val="000000"/>
                </a:solidFill>
                <a:cs typeface="Arial" charset="0"/>
              </a:rPr>
              <a:t>réseau</a:t>
            </a:r>
            <a:r>
              <a:rPr lang="fr-BE" altLang="en-US" sz="2800" dirty="0" smtClean="0">
                <a:solidFill>
                  <a:srgbClr val="000000"/>
                </a:solidFill>
                <a:cs typeface="Arial" charset="0"/>
              </a:rPr>
              <a:t> » de manière </a:t>
            </a:r>
            <a:r>
              <a:rPr lang="fr-BE" altLang="en-US" sz="2800" b="1" dirty="0" smtClean="0">
                <a:solidFill>
                  <a:srgbClr val="000000"/>
                </a:solidFill>
                <a:cs typeface="Arial" charset="0"/>
              </a:rPr>
              <a:t>intégrée</a:t>
            </a:r>
          </a:p>
          <a:p>
            <a:pPr algn="ctr" eaLnBrk="0" fontAlgn="base" hangingPunct="0">
              <a:spcBef>
                <a:spcPct val="0"/>
              </a:spcBef>
              <a:spcAft>
                <a:spcPct val="0"/>
              </a:spcAft>
              <a:buFontTx/>
              <a:buNone/>
            </a:pPr>
            <a:r>
              <a:rPr lang="fr-BE" altLang="en-US" sz="2800" b="1" dirty="0" smtClean="0">
                <a:solidFill>
                  <a:srgbClr val="000000"/>
                </a:solidFill>
                <a:cs typeface="Arial" charset="0"/>
              </a:rPr>
              <a:t>Multi et interdisciplinarité</a:t>
            </a:r>
            <a:endParaRPr lang="en-US" altLang="en-US" sz="2800" b="1" dirty="0" smtClean="0">
              <a:solidFill>
                <a:srgbClr val="000000"/>
              </a:solidFill>
              <a:cs typeface="Arial" charset="0"/>
            </a:endParaRPr>
          </a:p>
        </p:txBody>
      </p:sp>
    </p:spTree>
    <p:extLst>
      <p:ext uri="{BB962C8B-B14F-4D97-AF65-F5344CB8AC3E}">
        <p14:creationId xmlns:p14="http://schemas.microsoft.com/office/powerpoint/2010/main" val="316218513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smtClean="0"/>
              <a:t>Action 12 : Formations</a:t>
            </a:r>
            <a:endParaRPr lang="fr-BE" dirty="0"/>
          </a:p>
        </p:txBody>
      </p:sp>
      <p:sp>
        <p:nvSpPr>
          <p:cNvPr id="4099" name="Rectangle 3"/>
          <p:cNvSpPr>
            <a:spLocks noGrp="1" noChangeArrowheads="1"/>
          </p:cNvSpPr>
          <p:nvPr>
            <p:ph idx="1"/>
          </p:nvPr>
        </p:nvSpPr>
        <p:spPr/>
        <p:txBody>
          <a:bodyPr>
            <a:normAutofit/>
          </a:bodyPr>
          <a:lstStyle/>
          <a:p>
            <a:pPr marL="0" indent="0">
              <a:buNone/>
            </a:pPr>
            <a:r>
              <a:rPr lang="fr-BE" dirty="0" err="1" smtClean="0"/>
              <a:t>Zsuzsanna</a:t>
            </a:r>
            <a:r>
              <a:rPr lang="fr-BE" dirty="0" smtClean="0"/>
              <a:t> </a:t>
            </a:r>
            <a:r>
              <a:rPr lang="fr-BE" dirty="0" err="1"/>
              <a:t>Jakab</a:t>
            </a:r>
            <a:r>
              <a:rPr lang="fr-BE" dirty="0"/>
              <a:t>, </a:t>
            </a:r>
            <a:r>
              <a:rPr lang="fr-BE" dirty="0" smtClean="0"/>
              <a:t>Directrice </a:t>
            </a:r>
            <a:r>
              <a:rPr lang="fr-BE" dirty="0"/>
              <a:t>régionale de l'OMS pour </a:t>
            </a:r>
            <a:r>
              <a:rPr lang="fr-BE" dirty="0" smtClean="0"/>
              <a:t>l'Europe:</a:t>
            </a:r>
          </a:p>
          <a:p>
            <a:pPr marL="0" indent="0">
              <a:buNone/>
            </a:pPr>
            <a:endParaRPr lang="fr-BE" dirty="0" smtClean="0"/>
          </a:p>
          <a:p>
            <a:pPr marL="0" indent="0">
              <a:buNone/>
            </a:pPr>
            <a:r>
              <a:rPr lang="fr-BE" i="1" dirty="0"/>
              <a:t>« La </a:t>
            </a:r>
            <a:r>
              <a:rPr lang="fr-BE" i="1" dirty="0" err="1"/>
              <a:t>cybersanté</a:t>
            </a:r>
            <a:r>
              <a:rPr lang="fr-BE" i="1" dirty="0"/>
              <a:t> permet de sauver des vies et de réaliser des économies. Dans de nombreux pays, la </a:t>
            </a:r>
            <a:r>
              <a:rPr lang="fr-BE" i="1" dirty="0" err="1"/>
              <a:t>cybersanté</a:t>
            </a:r>
            <a:r>
              <a:rPr lang="fr-BE" i="1" dirty="0"/>
              <a:t> est en train de révolutionner la prestation des soins de santé ainsi que l'information sanitaire requise à cet effet. Les patients deviennent de plus en plus autonomes parce qu'ils ont accès aux informations et aux conseils. La qualité des soins de santé s'améliore en conséquence, mais cette situation </a:t>
            </a:r>
            <a:r>
              <a:rPr lang="fr-BE" b="1" i="1" dirty="0"/>
              <a:t>remet en cause le rôle traditionnel des professionnels de santé </a:t>
            </a:r>
            <a:r>
              <a:rPr lang="fr-BE" i="1" dirty="0" smtClean="0"/>
              <a:t>» (mars 2016)</a:t>
            </a:r>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pPr/>
              <a:t>128</a:t>
            </a:fld>
            <a:endParaRPr lang="en-US"/>
          </a:p>
        </p:txBody>
      </p:sp>
    </p:spTree>
    <p:extLst>
      <p:ext uri="{BB962C8B-B14F-4D97-AF65-F5344CB8AC3E}">
        <p14:creationId xmlns:p14="http://schemas.microsoft.com/office/powerpoint/2010/main" val="1642230825"/>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13 : Standards &amp; terminologie</a:t>
            </a:r>
            <a:endParaRPr lang="fr-BE" dirty="0"/>
          </a:p>
        </p:txBody>
      </p:sp>
      <p:sp>
        <p:nvSpPr>
          <p:cNvPr id="4099" name="Rectangle 3"/>
          <p:cNvSpPr>
            <a:spLocks noGrp="1" noChangeArrowheads="1"/>
          </p:cNvSpPr>
          <p:nvPr>
            <p:ph idx="1"/>
          </p:nvPr>
        </p:nvSpPr>
        <p:spPr/>
        <p:txBody>
          <a:bodyPr>
            <a:normAutofit/>
          </a:bodyPr>
          <a:lstStyle/>
          <a:p>
            <a:r>
              <a:rPr lang="fr-BE" dirty="0"/>
              <a:t>Meilleure communication entre les divers acteurs des soins de santé lorsque les données enregistrées sont compréhensibles par tous et </a:t>
            </a:r>
            <a:r>
              <a:rPr lang="fr-BE" dirty="0" smtClean="0"/>
              <a:t>réutilisables</a:t>
            </a:r>
          </a:p>
          <a:p>
            <a:endParaRPr lang="fr-BE" sz="2400" dirty="0"/>
          </a:p>
          <a:p>
            <a:r>
              <a:rPr lang="fr-BE" sz="2400" dirty="0" smtClean="0"/>
              <a:t>Standards </a:t>
            </a:r>
            <a:r>
              <a:rPr lang="fr-BE" sz="2400" dirty="0"/>
              <a:t>ouverts (publiés) et </a:t>
            </a:r>
            <a:r>
              <a:rPr lang="fr-BE" dirty="0"/>
              <a:t>internationaux: HL7, SNOMED-CT (</a:t>
            </a:r>
            <a:r>
              <a:rPr lang="fr-BE" dirty="0" err="1"/>
              <a:t>Systematized</a:t>
            </a:r>
            <a:r>
              <a:rPr lang="fr-BE" dirty="0"/>
              <a:t> Nomenclature of </a:t>
            </a:r>
            <a:r>
              <a:rPr lang="fr-BE" dirty="0" err="1"/>
              <a:t>Medicine</a:t>
            </a:r>
            <a:r>
              <a:rPr lang="fr-BE" dirty="0"/>
              <a:t> – </a:t>
            </a:r>
            <a:r>
              <a:rPr lang="fr-BE" dirty="0" err="1"/>
              <a:t>Clinical</a:t>
            </a:r>
            <a:r>
              <a:rPr lang="fr-BE" dirty="0"/>
              <a:t> </a:t>
            </a:r>
            <a:r>
              <a:rPr lang="fr-BE" dirty="0" err="1" smtClean="0"/>
              <a:t>Terms</a:t>
            </a:r>
            <a:r>
              <a:rPr lang="fr-BE" dirty="0" smtClean="0"/>
              <a:t>) avec National release, LOINC avec </a:t>
            </a:r>
            <a:r>
              <a:rPr lang="fr-BE" dirty="0" err="1" smtClean="0"/>
              <a:t>Belgian</a:t>
            </a:r>
            <a:r>
              <a:rPr lang="fr-BE" dirty="0" smtClean="0"/>
              <a:t> </a:t>
            </a:r>
            <a:r>
              <a:rPr lang="fr-BE" dirty="0" err="1" smtClean="0"/>
              <a:t>Subset</a:t>
            </a:r>
            <a:r>
              <a:rPr lang="fr-BE" dirty="0" smtClean="0"/>
              <a:t>…</a:t>
            </a:r>
            <a:endParaRPr lang="fr-BE" sz="2400" dirty="0" smtClean="0"/>
          </a:p>
          <a:p>
            <a:endParaRPr lang="fr-BE" dirty="0" smtClean="0"/>
          </a:p>
          <a:p>
            <a:r>
              <a:rPr lang="fr-BE" sz="2400" dirty="0" smtClean="0"/>
              <a:t>Exemple de </a:t>
            </a:r>
            <a:r>
              <a:rPr lang="fr-BE" sz="2400" dirty="0" err="1" smtClean="0"/>
              <a:t>PofC</a:t>
            </a:r>
            <a:r>
              <a:rPr lang="fr-BE" sz="2400" dirty="0" smtClean="0"/>
              <a:t>:  de </a:t>
            </a:r>
            <a:r>
              <a:rPr lang="fr-BE" sz="2400" dirty="0" err="1" smtClean="0"/>
              <a:t>Kmehr</a:t>
            </a:r>
            <a:r>
              <a:rPr lang="fr-BE" sz="2400" dirty="0" smtClean="0"/>
              <a:t> vers HL7-CDA (format) et code LOINC/UCUM en biologie clinique</a:t>
            </a:r>
          </a:p>
          <a:p>
            <a:endParaRPr lang="fr-BE" dirty="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129</a:t>
            </a:fld>
            <a:endParaRPr lang="en-US"/>
          </a:p>
        </p:txBody>
      </p:sp>
    </p:spTree>
    <p:extLst>
      <p:ext uri="{BB962C8B-B14F-4D97-AF65-F5344CB8AC3E}">
        <p14:creationId xmlns:p14="http://schemas.microsoft.com/office/powerpoint/2010/main" val="483621827"/>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smtClean="0"/>
              <a:t>Architecture de base</a:t>
            </a:r>
            <a:endParaRPr lang="fr-BE" dirty="0"/>
          </a:p>
        </p:txBody>
      </p:sp>
      <p:sp>
        <p:nvSpPr>
          <p:cNvPr id="75"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13</a:t>
            </a:fld>
            <a:endParaRPr lang="fr-BE"/>
          </a:p>
        </p:txBody>
      </p:sp>
      <p:pic>
        <p:nvPicPr>
          <p:cNvPr id="76"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4813" y="581025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Oval 83"/>
          <p:cNvSpPr>
            <a:spLocks noChangeArrowheads="1"/>
          </p:cNvSpPr>
          <p:nvPr/>
        </p:nvSpPr>
        <p:spPr bwMode="auto">
          <a:xfrm>
            <a:off x="474663" y="3857625"/>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fr-FR" altLang="en-US" sz="2400" b="1" i="1"/>
          </a:p>
        </p:txBody>
      </p:sp>
      <p:sp>
        <p:nvSpPr>
          <p:cNvPr id="78" name="Oval 84"/>
          <p:cNvSpPr>
            <a:spLocks noChangeArrowheads="1"/>
          </p:cNvSpPr>
          <p:nvPr/>
        </p:nvSpPr>
        <p:spPr bwMode="auto">
          <a:xfrm>
            <a:off x="7835900" y="3851275"/>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79" name="Rectangle 85"/>
          <p:cNvSpPr>
            <a:spLocks noChangeArrowheads="1"/>
          </p:cNvSpPr>
          <p:nvPr/>
        </p:nvSpPr>
        <p:spPr bwMode="auto">
          <a:xfrm>
            <a:off x="984250" y="3859213"/>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chemeClr val="bg1"/>
              </a:solidFill>
              <a:effectLst>
                <a:outerShdw blurRad="38100" dist="38100" dir="2700000" algn="tl">
                  <a:srgbClr val="000000"/>
                </a:outerShdw>
              </a:effectLst>
            </a:endParaRPr>
          </a:p>
          <a:p>
            <a:pPr algn="ctr">
              <a:defRPr/>
            </a:pPr>
            <a:endParaRPr lang="en-GB" sz="2400" b="1" i="1">
              <a:solidFill>
                <a:schemeClr val="bg1"/>
              </a:solidFill>
              <a:effectLst>
                <a:outerShdw blurRad="38100" dist="38100" dir="2700000" algn="tl">
                  <a:srgbClr val="000000"/>
                </a:outerShdw>
              </a:effectLst>
            </a:endParaRPr>
          </a:p>
        </p:txBody>
      </p:sp>
      <p:sp>
        <p:nvSpPr>
          <p:cNvPr id="80" name="Oval 86"/>
          <p:cNvSpPr>
            <a:spLocks noChangeArrowheads="1"/>
          </p:cNvSpPr>
          <p:nvPr/>
        </p:nvSpPr>
        <p:spPr bwMode="auto">
          <a:xfrm>
            <a:off x="1754188" y="411480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81" name="Oval 87"/>
          <p:cNvSpPr>
            <a:spLocks noChangeArrowheads="1"/>
          </p:cNvSpPr>
          <p:nvPr/>
        </p:nvSpPr>
        <p:spPr bwMode="auto">
          <a:xfrm>
            <a:off x="7659688" y="4108450"/>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82" name="Rectangle 88"/>
          <p:cNvSpPr>
            <a:spLocks noChangeArrowheads="1"/>
          </p:cNvSpPr>
          <p:nvPr/>
        </p:nvSpPr>
        <p:spPr bwMode="auto">
          <a:xfrm>
            <a:off x="2157413" y="4117975"/>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fr-BE" sz="2400" b="1" i="1" dirty="0">
                <a:solidFill>
                  <a:schemeClr val="bg1"/>
                </a:solidFill>
                <a:effectLst>
                  <a:outerShdw blurRad="38100" dist="38100" dir="2700000" algn="tl">
                    <a:srgbClr val="000000"/>
                  </a:outerShdw>
                </a:effectLst>
              </a:rPr>
              <a:t>Services de base</a:t>
            </a:r>
          </a:p>
          <a:p>
            <a:pPr algn="ctr">
              <a:defRPr/>
            </a:pPr>
            <a:r>
              <a:rPr lang="fr-BE" sz="2400" b="1" i="1" dirty="0" smtClean="0">
                <a:solidFill>
                  <a:schemeClr val="bg1"/>
                </a:solidFill>
                <a:effectLst>
                  <a:outerShdw blurRad="38100" dist="38100" dir="2700000" algn="tl">
                    <a:srgbClr val="000000"/>
                  </a:outerShdw>
                </a:effectLst>
              </a:rPr>
              <a:t>Plate-forme </a:t>
            </a:r>
            <a:r>
              <a:rPr lang="fr-BE" sz="2400" b="1" i="1" dirty="0" err="1">
                <a:solidFill>
                  <a:srgbClr val="3E6E5A"/>
                </a:solidFill>
                <a:effectLst>
                  <a:outerShdw blurRad="38100" dist="38100" dir="2700000" algn="tl">
                    <a:srgbClr val="000000"/>
                  </a:outerShdw>
                </a:effectLst>
              </a:rPr>
              <a:t>eHealth</a:t>
            </a:r>
            <a:endParaRPr lang="fr-BE" sz="2400" b="1" i="1" dirty="0">
              <a:solidFill>
                <a:schemeClr val="bg1"/>
              </a:solidFill>
              <a:effectLst>
                <a:outerShdw blurRad="38100" dist="38100" dir="2700000" algn="tl">
                  <a:srgbClr val="000000"/>
                </a:outerShdw>
              </a:effectLst>
            </a:endParaRPr>
          </a:p>
        </p:txBody>
      </p:sp>
      <p:sp>
        <p:nvSpPr>
          <p:cNvPr id="83" name="Text Box 89"/>
          <p:cNvSpPr txBox="1">
            <a:spLocks noChangeArrowheads="1"/>
          </p:cNvSpPr>
          <p:nvPr/>
        </p:nvSpPr>
        <p:spPr bwMode="auto">
          <a:xfrm>
            <a:off x="423863" y="4332288"/>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BE" altLang="en-US" sz="2400" b="1" i="1">
                <a:latin typeface="Arial" charset="0"/>
              </a:rPr>
              <a:t>Réseau</a:t>
            </a:r>
          </a:p>
        </p:txBody>
      </p:sp>
      <p:sp>
        <p:nvSpPr>
          <p:cNvPr id="85" name="Oval 5"/>
          <p:cNvSpPr>
            <a:spLocks noChangeArrowheads="1"/>
          </p:cNvSpPr>
          <p:nvPr/>
        </p:nvSpPr>
        <p:spPr bwMode="auto">
          <a:xfrm>
            <a:off x="3476625" y="1340768"/>
            <a:ext cx="2286000" cy="762000"/>
          </a:xfrm>
          <a:prstGeom prst="ellipse">
            <a:avLst/>
          </a:prstGeom>
          <a:noFill/>
          <a:ln w="9525">
            <a:noFill/>
            <a:round/>
            <a:headEnd/>
            <a:tailEnd/>
          </a:ln>
          <a:effectLst/>
        </p:spPr>
        <p:txBody>
          <a:bodyPr wrap="none" anchor="ctr"/>
          <a:lstStyle/>
          <a:p>
            <a:pPr algn="ctr">
              <a:defRPr/>
            </a:pPr>
            <a:r>
              <a:rPr lang="fr-BE" b="1" i="1" dirty="0">
                <a:effectLst>
                  <a:outerShdw blurRad="38100" dist="38100" dir="2700000" algn="tl">
                    <a:srgbClr val="C0C0C0"/>
                  </a:outerShdw>
                </a:effectLst>
              </a:rPr>
              <a:t>Patients, prestataires de soins</a:t>
            </a:r>
          </a:p>
          <a:p>
            <a:pPr algn="ctr">
              <a:defRPr/>
            </a:pPr>
            <a:r>
              <a:rPr lang="fr-BE" b="1" i="1" dirty="0">
                <a:effectLst>
                  <a:outerShdw blurRad="38100" dist="38100" dir="2700000" algn="tl">
                    <a:srgbClr val="C0C0C0"/>
                  </a:outerShdw>
                </a:effectLst>
              </a:rPr>
              <a:t>et établissements de soins</a:t>
            </a:r>
            <a:endParaRPr lang="fr-BE" b="1" i="1" dirty="0">
              <a:solidFill>
                <a:schemeClr val="bg1"/>
              </a:solidFill>
              <a:effectLst>
                <a:outerShdw blurRad="38100" dist="38100" dir="2700000" algn="tl">
                  <a:srgbClr val="C0C0C0"/>
                </a:outerShdw>
              </a:effectLst>
            </a:endParaRPr>
          </a:p>
        </p:txBody>
      </p:sp>
      <p:sp>
        <p:nvSpPr>
          <p:cNvPr id="86" name="AutoShape 13"/>
          <p:cNvSpPr>
            <a:spLocks noChangeArrowheads="1"/>
          </p:cNvSpPr>
          <p:nvPr/>
        </p:nvSpPr>
        <p:spPr bwMode="blackWhite">
          <a:xfrm>
            <a:off x="5926138"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87" name="AutoShape 14"/>
          <p:cNvSpPr>
            <a:spLocks noChangeArrowheads="1"/>
          </p:cNvSpPr>
          <p:nvPr/>
        </p:nvSpPr>
        <p:spPr bwMode="blackWhite">
          <a:xfrm>
            <a:off x="722471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88" name="AutoShape 16"/>
          <p:cNvSpPr>
            <a:spLocks noChangeArrowheads="1"/>
          </p:cNvSpPr>
          <p:nvPr/>
        </p:nvSpPr>
        <p:spPr bwMode="blackWhite">
          <a:xfrm>
            <a:off x="4741863" y="5561013"/>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pic>
        <p:nvPicPr>
          <p:cNvPr id="89" name="Picture 20" descr="FOD_tekeni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8300" y="5740400"/>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21"/>
          <p:cNvSpPr>
            <a:spLocks noChangeArrowheads="1"/>
          </p:cNvSpPr>
          <p:nvPr/>
        </p:nvSpPr>
        <p:spPr bwMode="auto">
          <a:xfrm>
            <a:off x="315913" y="6091873"/>
            <a:ext cx="1751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BE" altLang="en-US" sz="2000" b="1" i="1" dirty="0">
                <a:solidFill>
                  <a:schemeClr val="hlink"/>
                </a:solidFill>
              </a:rPr>
              <a:t>Fournisseurs</a:t>
            </a:r>
          </a:p>
        </p:txBody>
      </p:sp>
      <p:sp>
        <p:nvSpPr>
          <p:cNvPr id="91" name="Rectangle 22"/>
          <p:cNvSpPr>
            <a:spLocks noChangeArrowheads="1"/>
          </p:cNvSpPr>
          <p:nvPr/>
        </p:nvSpPr>
        <p:spPr bwMode="auto">
          <a:xfrm>
            <a:off x="44450" y="3468688"/>
            <a:ext cx="2032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fr-BE" altLang="en-US" sz="2000" b="1" i="1">
                <a:solidFill>
                  <a:schemeClr val="hlink"/>
                </a:solidFill>
              </a:rPr>
              <a:t>Utilisateurs</a:t>
            </a:r>
          </a:p>
        </p:txBody>
      </p:sp>
      <p:sp>
        <p:nvSpPr>
          <p:cNvPr id="92" name="AutoShape 23">
            <a:hlinkClick r:id="" action="ppaction://noaction" highlightClick="1"/>
          </p:cNvPr>
          <p:cNvSpPr>
            <a:spLocks noChangeArrowheads="1"/>
          </p:cNvSpPr>
          <p:nvPr/>
        </p:nvSpPr>
        <p:spPr bwMode="blackWhite">
          <a:xfrm>
            <a:off x="3492500" y="2482850"/>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dirty="0" smtClean="0">
                <a:solidFill>
                  <a:schemeClr val="bg1"/>
                </a:solidFill>
                <a:effectLst>
                  <a:outerShdw blurRad="38100" dist="38100" dir="2700000" algn="tl">
                    <a:srgbClr val="000000"/>
                  </a:outerShdw>
                </a:effectLst>
              </a:rPr>
              <a:t>Portail </a:t>
            </a:r>
            <a:br>
              <a:rPr lang="fr-BE" sz="1400" i="1" dirty="0" smtClean="0">
                <a:solidFill>
                  <a:schemeClr val="bg1"/>
                </a:solidFill>
                <a:effectLst>
                  <a:outerShdw blurRad="38100" dist="38100" dir="2700000" algn="tl">
                    <a:srgbClr val="000000"/>
                  </a:outerShdw>
                </a:effectLst>
              </a:rPr>
            </a:br>
            <a:r>
              <a:rPr lang="fr-BE" sz="1400" i="1" dirty="0" smtClean="0">
                <a:solidFill>
                  <a:schemeClr val="bg1"/>
                </a:solidFill>
                <a:effectLst>
                  <a:outerShdw blurRad="38100" dist="38100" dir="2700000" algn="tl">
                    <a:srgbClr val="000000"/>
                  </a:outerShdw>
                </a:effectLst>
              </a:rPr>
              <a:t>Plate-forme  </a:t>
            </a:r>
            <a:r>
              <a:rPr lang="fr-BE" sz="1400" i="1" dirty="0" err="1" smtClean="0">
                <a:solidFill>
                  <a:srgbClr val="3E6E5A"/>
                </a:solidFill>
                <a:effectLst>
                  <a:outerShdw blurRad="38100" dist="38100" dir="2700000" algn="tl">
                    <a:srgbClr val="000000"/>
                  </a:outerShdw>
                </a:effectLst>
              </a:rPr>
              <a:t>eHealth</a:t>
            </a:r>
            <a:endParaRPr lang="fr-BE" sz="1400" i="1" dirty="0">
              <a:solidFill>
                <a:schemeClr val="bg1"/>
              </a:solidFill>
              <a:effectLst>
                <a:outerShdw blurRad="38100" dist="38100" dir="2700000" algn="tl">
                  <a:srgbClr val="000000"/>
                </a:outerShdw>
              </a:effectLst>
            </a:endParaRPr>
          </a:p>
        </p:txBody>
      </p:sp>
      <p:grpSp>
        <p:nvGrpSpPr>
          <p:cNvPr id="93" name="Group 24"/>
          <p:cNvGrpSpPr>
            <a:grpSpLocks/>
          </p:cNvGrpSpPr>
          <p:nvPr/>
        </p:nvGrpSpPr>
        <p:grpSpPr bwMode="auto">
          <a:xfrm>
            <a:off x="760413" y="1689100"/>
            <a:ext cx="1219200" cy="914400"/>
            <a:chOff x="432" y="1200"/>
            <a:chExt cx="912" cy="672"/>
          </a:xfrm>
        </p:grpSpPr>
        <p:sp>
          <p:nvSpPr>
            <p:cNvPr id="9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chemeClr val="bg1"/>
                  </a:solidFill>
                  <a:effectLst>
                    <a:outerShdw blurRad="38100" dist="38100" dir="2700000" algn="tl">
                      <a:srgbClr val="000000"/>
                    </a:outerShdw>
                  </a:effectLst>
                </a:rPr>
                <a:t>Portail Health</a:t>
              </a:r>
              <a:endParaRPr lang="fr-BE" sz="1000" i="1">
                <a:solidFill>
                  <a:schemeClr val="bg1"/>
                </a:solidFill>
              </a:endParaRPr>
            </a:p>
          </p:txBody>
        </p:sp>
        <p:sp>
          <p:nvSpPr>
            <p:cNvPr id="9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9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9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9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chemeClr val="bg1"/>
                  </a:solidFill>
                  <a:effectLst>
                    <a:outerShdw blurRad="38100" dist="38100" dir="2700000" algn="tl">
                      <a:srgbClr val="000000"/>
                    </a:outerShdw>
                  </a:effectLst>
                </a:rPr>
                <a:t>SVA</a:t>
              </a:r>
            </a:p>
          </p:txBody>
        </p:sp>
        <p:pic>
          <p:nvPicPr>
            <p:cNvPr id="99" name="Picture 30" descr="FOD_teke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AutoShape 31">
            <a:hlinkClick r:id="" action="ppaction://noaction" highlightClick="1"/>
          </p:cNvPr>
          <p:cNvSpPr>
            <a:spLocks noChangeArrowheads="1"/>
          </p:cNvSpPr>
          <p:nvPr/>
        </p:nvSpPr>
        <p:spPr bwMode="blackWhite">
          <a:xfrm>
            <a:off x="6172200" y="2028825"/>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chemeClr val="bg1"/>
                </a:solidFill>
                <a:effectLst>
                  <a:outerShdw blurRad="38100" dist="38100" dir="2700000" algn="tl">
                    <a:srgbClr val="000000"/>
                  </a:outerShdw>
                </a:effectLst>
              </a:rPr>
              <a:t>Logiciel établissement de soins</a:t>
            </a:r>
            <a:endParaRPr lang="fr-BE" sz="1000" i="1">
              <a:solidFill>
                <a:schemeClr val="bg1"/>
              </a:solidFill>
            </a:endParaRPr>
          </a:p>
        </p:txBody>
      </p:sp>
      <p:sp>
        <p:nvSpPr>
          <p:cNvPr id="103" name="AutoShape 34">
            <a:hlinkClick r:id="" action="ppaction://noaction" highlightClick="1"/>
          </p:cNvPr>
          <p:cNvSpPr>
            <a:spLocks noChangeArrowheads="1"/>
          </p:cNvSpPr>
          <p:nvPr/>
        </p:nvSpPr>
        <p:spPr bwMode="blackWhite">
          <a:xfrm>
            <a:off x="6707188" y="263366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04" name="AutoShape 35">
            <a:hlinkClick r:id="" action="ppaction://noaction" highlightClick="1"/>
          </p:cNvPr>
          <p:cNvSpPr>
            <a:spLocks noChangeArrowheads="1"/>
          </p:cNvSpPr>
          <p:nvPr/>
        </p:nvSpPr>
        <p:spPr bwMode="blackWhite">
          <a:xfrm>
            <a:off x="6770688" y="269875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chemeClr val="bg1"/>
                </a:solidFill>
                <a:effectLst>
                  <a:outerShdw blurRad="38100" dist="38100" dir="2700000" algn="tl">
                    <a:srgbClr val="000000"/>
                  </a:outerShdw>
                </a:effectLst>
              </a:rPr>
              <a:t>SVA</a:t>
            </a:r>
          </a:p>
        </p:txBody>
      </p:sp>
      <p:sp>
        <p:nvSpPr>
          <p:cNvPr id="105" name="AutoShape 36">
            <a:hlinkClick r:id="" action="ppaction://noaction" highlightClick="1"/>
          </p:cNvPr>
          <p:cNvSpPr>
            <a:spLocks noChangeArrowheads="1"/>
          </p:cNvSpPr>
          <p:nvPr/>
        </p:nvSpPr>
        <p:spPr bwMode="blackWhite">
          <a:xfrm>
            <a:off x="4864100" y="24828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chemeClr val="bg1"/>
                </a:solidFill>
                <a:effectLst>
                  <a:outerShdw blurRad="38100" dist="38100" dir="2700000" algn="tl">
                    <a:srgbClr val="000000"/>
                  </a:outerShdw>
                </a:effectLst>
              </a:rPr>
              <a:t>MyCareNet</a:t>
            </a:r>
            <a:endParaRPr lang="fr-BE" sz="1000" i="1">
              <a:solidFill>
                <a:schemeClr val="bg1"/>
              </a:solidFill>
            </a:endParaRPr>
          </a:p>
        </p:txBody>
      </p:sp>
      <p:sp>
        <p:nvSpPr>
          <p:cNvPr id="106" name="AutoShape 37">
            <a:hlinkClick r:id="" action="ppaction://noaction" highlightClick="1"/>
          </p:cNvPr>
          <p:cNvSpPr>
            <a:spLocks noChangeArrowheads="1"/>
          </p:cNvSpPr>
          <p:nvPr/>
        </p:nvSpPr>
        <p:spPr bwMode="blackWhite">
          <a:xfrm>
            <a:off x="5313363" y="28098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07" name="AutoShape 38">
            <a:hlinkClick r:id="" action="ppaction://noaction" highlightClick="1"/>
          </p:cNvPr>
          <p:cNvSpPr>
            <a:spLocks noChangeArrowheads="1"/>
          </p:cNvSpPr>
          <p:nvPr/>
        </p:nvSpPr>
        <p:spPr bwMode="blackWhite">
          <a:xfrm>
            <a:off x="5376863" y="28749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08" name="AutoShape 39">
            <a:hlinkClick r:id="" action="ppaction://noaction" highlightClick="1"/>
          </p:cNvPr>
          <p:cNvSpPr>
            <a:spLocks noChangeArrowheads="1"/>
          </p:cNvSpPr>
          <p:nvPr/>
        </p:nvSpPr>
        <p:spPr bwMode="blackWhite">
          <a:xfrm>
            <a:off x="5441950" y="29400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09" name="AutoShape 40">
            <a:hlinkClick r:id="" action="ppaction://noaction" highlightClick="1"/>
          </p:cNvPr>
          <p:cNvSpPr>
            <a:spLocks noChangeArrowheads="1"/>
          </p:cNvSpPr>
          <p:nvPr/>
        </p:nvSpPr>
        <p:spPr bwMode="blackWhite">
          <a:xfrm>
            <a:off x="5505450" y="30051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chemeClr val="bg1"/>
                </a:solidFill>
                <a:effectLst>
                  <a:outerShdw blurRad="38100" dist="38100" dir="2700000" algn="tl">
                    <a:srgbClr val="000000"/>
                  </a:outerShdw>
                </a:effectLst>
              </a:rPr>
              <a:t>SVA</a:t>
            </a:r>
          </a:p>
        </p:txBody>
      </p:sp>
      <p:sp>
        <p:nvSpPr>
          <p:cNvPr id="110" name="AutoShape 41">
            <a:hlinkClick r:id="" action="ppaction://noaction" highlightClick="1"/>
          </p:cNvPr>
          <p:cNvSpPr>
            <a:spLocks noChangeArrowheads="1"/>
          </p:cNvSpPr>
          <p:nvPr/>
        </p:nvSpPr>
        <p:spPr bwMode="blackWhite">
          <a:xfrm>
            <a:off x="7358063" y="1565275"/>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dirty="0">
                <a:solidFill>
                  <a:schemeClr val="bg1"/>
                </a:solidFill>
                <a:effectLst>
                  <a:outerShdw blurRad="38100" dist="38100" dir="2700000" algn="tl">
                    <a:srgbClr val="000000"/>
                  </a:outerShdw>
                </a:effectLst>
              </a:rPr>
              <a:t>Logiciel prestataire de soins</a:t>
            </a:r>
            <a:endParaRPr lang="fr-BE" sz="1000" i="1" dirty="0">
              <a:solidFill>
                <a:schemeClr val="bg1"/>
              </a:solidFill>
            </a:endParaRPr>
          </a:p>
        </p:txBody>
      </p:sp>
      <p:sp>
        <p:nvSpPr>
          <p:cNvPr id="111" name="AutoShape 46"/>
          <p:cNvSpPr>
            <a:spLocks noChangeArrowheads="1"/>
          </p:cNvSpPr>
          <p:nvPr/>
        </p:nvSpPr>
        <p:spPr bwMode="auto">
          <a:xfrm>
            <a:off x="1598613" y="2538413"/>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12" name="AutoShape 47"/>
          <p:cNvSpPr>
            <a:spLocks noChangeArrowheads="1"/>
          </p:cNvSpPr>
          <p:nvPr/>
        </p:nvSpPr>
        <p:spPr bwMode="auto">
          <a:xfrm>
            <a:off x="7935913" y="2538413"/>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13" name="AutoShape 49"/>
          <p:cNvSpPr>
            <a:spLocks noChangeArrowheads="1"/>
          </p:cNvSpPr>
          <p:nvPr/>
        </p:nvSpPr>
        <p:spPr bwMode="auto">
          <a:xfrm>
            <a:off x="69215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14" name="AutoShape 50"/>
          <p:cNvSpPr>
            <a:spLocks noChangeArrowheads="1"/>
          </p:cNvSpPr>
          <p:nvPr/>
        </p:nvSpPr>
        <p:spPr bwMode="auto">
          <a:xfrm>
            <a:off x="3949700" y="3244850"/>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15" name="AutoShape 51"/>
          <p:cNvSpPr>
            <a:spLocks noChangeArrowheads="1"/>
          </p:cNvSpPr>
          <p:nvPr/>
        </p:nvSpPr>
        <p:spPr bwMode="auto">
          <a:xfrm>
            <a:off x="5283200" y="3259138"/>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16" name="AutoShape 52"/>
          <p:cNvSpPr>
            <a:spLocks noChangeArrowheads="1"/>
          </p:cNvSpPr>
          <p:nvPr/>
        </p:nvSpPr>
        <p:spPr bwMode="auto">
          <a:xfrm rot="5400000">
            <a:off x="2617788" y="145415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p>
        </p:txBody>
      </p:sp>
      <p:sp>
        <p:nvSpPr>
          <p:cNvPr id="117" name="AutoShape 53"/>
          <p:cNvSpPr>
            <a:spLocks noChangeArrowheads="1"/>
          </p:cNvSpPr>
          <p:nvPr/>
        </p:nvSpPr>
        <p:spPr bwMode="auto">
          <a:xfrm rot="5400000">
            <a:off x="1239838" y="998538"/>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p>
        </p:txBody>
      </p:sp>
      <p:sp>
        <p:nvSpPr>
          <p:cNvPr id="118" name="AutoShape 54"/>
          <p:cNvSpPr>
            <a:spLocks noChangeArrowheads="1"/>
          </p:cNvSpPr>
          <p:nvPr/>
        </p:nvSpPr>
        <p:spPr bwMode="auto">
          <a:xfrm rot="5400000">
            <a:off x="5346700" y="1778000"/>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p>
        </p:txBody>
      </p:sp>
      <p:sp>
        <p:nvSpPr>
          <p:cNvPr id="119" name="AutoShape 55"/>
          <p:cNvSpPr>
            <a:spLocks noChangeArrowheads="1"/>
          </p:cNvSpPr>
          <p:nvPr/>
        </p:nvSpPr>
        <p:spPr bwMode="auto">
          <a:xfrm rot="5400000">
            <a:off x="7808119" y="821532"/>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p>
        </p:txBody>
      </p:sp>
      <p:sp>
        <p:nvSpPr>
          <p:cNvPr id="120" name="AutoShape 56"/>
          <p:cNvSpPr>
            <a:spLocks noChangeArrowheads="1"/>
          </p:cNvSpPr>
          <p:nvPr/>
        </p:nvSpPr>
        <p:spPr bwMode="auto">
          <a:xfrm rot="5400000">
            <a:off x="6622257" y="1283493"/>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p>
        </p:txBody>
      </p:sp>
      <p:sp>
        <p:nvSpPr>
          <p:cNvPr id="121" name="AutoShape 59">
            <a:hlinkClick r:id="" action="ppaction://noaction" highlightClick="1"/>
          </p:cNvPr>
          <p:cNvSpPr>
            <a:spLocks noChangeArrowheads="1"/>
          </p:cNvSpPr>
          <p:nvPr/>
        </p:nvSpPr>
        <p:spPr bwMode="blackWhite">
          <a:xfrm>
            <a:off x="2120900" y="2178050"/>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fr-BE" sz="1400" i="1">
                <a:solidFill>
                  <a:schemeClr val="bg1"/>
                </a:solidFill>
                <a:effectLst>
                  <a:outerShdw blurRad="38100" dist="38100" dir="2700000" algn="tl">
                    <a:srgbClr val="000000"/>
                  </a:outerShdw>
                </a:effectLst>
              </a:rPr>
              <a:t>Site INAMI</a:t>
            </a:r>
            <a:endParaRPr lang="fr-BE" sz="1000" i="1">
              <a:solidFill>
                <a:schemeClr val="bg1"/>
              </a:solidFill>
            </a:endParaRPr>
          </a:p>
        </p:txBody>
      </p:sp>
      <p:sp>
        <p:nvSpPr>
          <p:cNvPr id="122" name="AutoShape 60">
            <a:hlinkClick r:id="" action="ppaction://noaction" highlightClick="1"/>
          </p:cNvPr>
          <p:cNvSpPr>
            <a:spLocks noChangeArrowheads="1"/>
          </p:cNvSpPr>
          <p:nvPr/>
        </p:nvSpPr>
        <p:spPr bwMode="blackWhite">
          <a:xfrm>
            <a:off x="2570163" y="2505075"/>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23" name="AutoShape 61">
            <a:hlinkClick r:id="" action="ppaction://noaction" highlightClick="1"/>
          </p:cNvPr>
          <p:cNvSpPr>
            <a:spLocks noChangeArrowheads="1"/>
          </p:cNvSpPr>
          <p:nvPr/>
        </p:nvSpPr>
        <p:spPr bwMode="blackWhite">
          <a:xfrm>
            <a:off x="2633663" y="2570163"/>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24" name="AutoShape 62">
            <a:hlinkClick r:id="" action="ppaction://noaction" highlightClick="1"/>
          </p:cNvPr>
          <p:cNvSpPr>
            <a:spLocks noChangeArrowheads="1"/>
          </p:cNvSpPr>
          <p:nvPr/>
        </p:nvSpPr>
        <p:spPr bwMode="blackWhite">
          <a:xfrm>
            <a:off x="2698750" y="2635250"/>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25" name="AutoShape 63">
            <a:hlinkClick r:id="" action="ppaction://noaction" highlightClick="1"/>
          </p:cNvPr>
          <p:cNvSpPr>
            <a:spLocks noChangeArrowheads="1"/>
          </p:cNvSpPr>
          <p:nvPr/>
        </p:nvSpPr>
        <p:spPr bwMode="blackWhite">
          <a:xfrm>
            <a:off x="2762250" y="2700338"/>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chemeClr val="bg1"/>
                </a:solidFill>
                <a:effectLst>
                  <a:outerShdw blurRad="38100" dist="38100" dir="2700000" algn="tl">
                    <a:srgbClr val="000000"/>
                  </a:outerShdw>
                </a:effectLst>
              </a:rPr>
              <a:t>SVA</a:t>
            </a:r>
          </a:p>
        </p:txBody>
      </p:sp>
      <p:pic>
        <p:nvPicPr>
          <p:cNvPr id="126"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3124200"/>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AutoShape 67"/>
          <p:cNvSpPr>
            <a:spLocks noChangeArrowheads="1"/>
          </p:cNvSpPr>
          <p:nvPr/>
        </p:nvSpPr>
        <p:spPr bwMode="blackWhite">
          <a:xfrm>
            <a:off x="3440113"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128" name="AutoShape 69"/>
          <p:cNvSpPr>
            <a:spLocks noChangeArrowheads="1"/>
          </p:cNvSpPr>
          <p:nvPr/>
        </p:nvSpPr>
        <p:spPr bwMode="blackWhite">
          <a:xfrm>
            <a:off x="20764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129" name="AutoShape 73"/>
          <p:cNvSpPr>
            <a:spLocks noChangeArrowheads="1"/>
          </p:cNvSpPr>
          <p:nvPr/>
        </p:nvSpPr>
        <p:spPr bwMode="blackWhite">
          <a:xfrm>
            <a:off x="755650" y="5546725"/>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fr-BE" sz="2000" b="1" i="1">
                <a:solidFill>
                  <a:srgbClr val="FFCC99"/>
                </a:solidFill>
                <a:effectLst>
                  <a:outerShdw blurRad="38100" dist="38100" dir="2700000" algn="tl">
                    <a:srgbClr val="000000"/>
                  </a:outerShdw>
                </a:effectLst>
              </a:rPr>
              <a:t>SAV</a:t>
            </a:r>
          </a:p>
        </p:txBody>
      </p:sp>
      <p:sp>
        <p:nvSpPr>
          <p:cNvPr id="130" name="AutoShape 48"/>
          <p:cNvSpPr>
            <a:spLocks noChangeArrowheads="1"/>
          </p:cNvSpPr>
          <p:nvPr/>
        </p:nvSpPr>
        <p:spPr bwMode="auto">
          <a:xfrm>
            <a:off x="2806700" y="3016250"/>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p>
        </p:txBody>
      </p:sp>
      <p:sp>
        <p:nvSpPr>
          <p:cNvPr id="131" name="AutoShape 17"/>
          <p:cNvSpPr>
            <a:spLocks noChangeArrowheads="1"/>
          </p:cNvSpPr>
          <p:nvPr/>
        </p:nvSpPr>
        <p:spPr bwMode="auto">
          <a:xfrm>
            <a:off x="497046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132" name="AutoShape 18"/>
          <p:cNvSpPr>
            <a:spLocks noChangeArrowheads="1"/>
          </p:cNvSpPr>
          <p:nvPr/>
        </p:nvSpPr>
        <p:spPr bwMode="auto">
          <a:xfrm>
            <a:off x="6154738"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133" name="AutoShape 19"/>
          <p:cNvSpPr>
            <a:spLocks noChangeArrowheads="1"/>
          </p:cNvSpPr>
          <p:nvPr/>
        </p:nvSpPr>
        <p:spPr bwMode="auto">
          <a:xfrm>
            <a:off x="7453313" y="5103813"/>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134" name="AutoShape 68"/>
          <p:cNvSpPr>
            <a:spLocks noChangeArrowheads="1"/>
          </p:cNvSpPr>
          <p:nvPr/>
        </p:nvSpPr>
        <p:spPr bwMode="auto">
          <a:xfrm>
            <a:off x="3668713"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135" name="AutoShape 70"/>
          <p:cNvSpPr>
            <a:spLocks noChangeArrowheads="1"/>
          </p:cNvSpPr>
          <p:nvPr/>
        </p:nvSpPr>
        <p:spPr bwMode="auto">
          <a:xfrm>
            <a:off x="23050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sp>
        <p:nvSpPr>
          <p:cNvPr id="136" name="AutoShape 74"/>
          <p:cNvSpPr>
            <a:spLocks noChangeArrowheads="1"/>
          </p:cNvSpPr>
          <p:nvPr/>
        </p:nvSpPr>
        <p:spPr bwMode="auto">
          <a:xfrm>
            <a:off x="984250" y="5089525"/>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en-GB" altLang="en-US"/>
          </a:p>
        </p:txBody>
      </p:sp>
      <p:pic>
        <p:nvPicPr>
          <p:cNvPr id="137" name="Picture 57"/>
          <p:cNvPicPr>
            <a:picLocks noChangeAspect="1" noChangeArrowheads="1"/>
          </p:cNvPicPr>
          <p:nvPr/>
        </p:nvPicPr>
        <p:blipFill>
          <a:blip r:embed="rId6"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192338" y="2730500"/>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8"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363" y="2677338"/>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5913" y="5715000"/>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5588" y="5722938"/>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1563" y="2113916"/>
            <a:ext cx="36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AutoShape 34">
            <a:hlinkClick r:id="" action="ppaction://noaction" highlightClick="1"/>
          </p:cNvPr>
          <p:cNvSpPr>
            <a:spLocks noChangeArrowheads="1"/>
          </p:cNvSpPr>
          <p:nvPr/>
        </p:nvSpPr>
        <p:spPr bwMode="blackWhite">
          <a:xfrm>
            <a:off x="7962583" y="2204403"/>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fr-BE" sz="1400" b="1" i="1" dirty="0">
              <a:solidFill>
                <a:schemeClr val="bg1"/>
              </a:solidFill>
              <a:effectLst>
                <a:outerShdw blurRad="38100" dist="38100" dir="2700000" algn="tl">
                  <a:srgbClr val="000000"/>
                </a:outerShdw>
              </a:effectLst>
            </a:endParaRPr>
          </a:p>
        </p:txBody>
      </p:sp>
      <p:sp>
        <p:nvSpPr>
          <p:cNvPr id="145" name="AutoShape 35">
            <a:hlinkClick r:id="" action="ppaction://noaction" highlightClick="1"/>
          </p:cNvPr>
          <p:cNvSpPr>
            <a:spLocks noChangeArrowheads="1"/>
          </p:cNvSpPr>
          <p:nvPr/>
        </p:nvSpPr>
        <p:spPr bwMode="blackWhite">
          <a:xfrm>
            <a:off x="8026083" y="2269490"/>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fr-BE" sz="1600" b="1" i="1">
                <a:solidFill>
                  <a:schemeClr val="bg1"/>
                </a:solidFill>
                <a:effectLst>
                  <a:outerShdw blurRad="38100" dist="38100" dir="2700000" algn="tl">
                    <a:srgbClr val="000000"/>
                  </a:outerShdw>
                </a:effectLst>
              </a:rPr>
              <a:t>SVA</a:t>
            </a:r>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6014" y="5603875"/>
            <a:ext cx="615386"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5412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Action 13 : Standards &amp; terminologie</a:t>
            </a:r>
            <a:endParaRPr lang="en-GB" dirty="0"/>
          </a:p>
        </p:txBody>
      </p:sp>
      <p:grpSp>
        <p:nvGrpSpPr>
          <p:cNvPr id="11" name="Groupe 10"/>
          <p:cNvGrpSpPr/>
          <p:nvPr/>
        </p:nvGrpSpPr>
        <p:grpSpPr>
          <a:xfrm>
            <a:off x="755576" y="1556792"/>
            <a:ext cx="7488832" cy="4491608"/>
            <a:chOff x="-219597" y="1832992"/>
            <a:chExt cx="8982597" cy="4491608"/>
          </a:xfrm>
        </p:grpSpPr>
        <p:sp>
          <p:nvSpPr>
            <p:cNvPr id="8" name="Rectangle à coins arrondis 7"/>
            <p:cNvSpPr/>
            <p:nvPr/>
          </p:nvSpPr>
          <p:spPr>
            <a:xfrm>
              <a:off x="-219597" y="1832992"/>
              <a:ext cx="8982597" cy="406794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400" b="1" dirty="0">
                  <a:solidFill>
                    <a:prstClr val="white"/>
                  </a:solidFill>
                  <a:cs typeface="Calibri" pitchFamily="34" charset="0"/>
                </a:rPr>
                <a:t>SNOMED CT ~ 350.000 </a:t>
              </a:r>
              <a:r>
                <a:rPr lang="fr-BE" sz="2400" b="1" dirty="0" smtClean="0">
                  <a:solidFill>
                    <a:prstClr val="white"/>
                  </a:solidFill>
                  <a:cs typeface="Calibri" pitchFamily="34" charset="0"/>
                </a:rPr>
                <a:t>concepts</a:t>
              </a:r>
            </a:p>
            <a:p>
              <a:pPr>
                <a:defRPr/>
              </a:pPr>
              <a:r>
                <a:rPr lang="fr-BE" sz="2400" b="1" dirty="0"/>
                <a:t>19 groupes hiérarchiques </a:t>
              </a:r>
              <a:r>
                <a:rPr lang="fr-BE" sz="2400" dirty="0" smtClean="0"/>
                <a:t>(ex. médicaments</a:t>
              </a:r>
              <a:r>
                <a:rPr lang="fr-BE" sz="2400" dirty="0"/>
                <a:t>, </a:t>
              </a:r>
              <a:r>
                <a:rPr lang="fr-BE" sz="2400" dirty="0" smtClean="0"/>
                <a:t>recherche </a:t>
              </a:r>
              <a:r>
                <a:rPr lang="fr-BE" sz="2400" dirty="0"/>
                <a:t>médicale</a:t>
              </a:r>
              <a:r>
                <a:rPr lang="fr-BE" sz="2400" dirty="0" smtClean="0"/>
                <a:t>,…)</a:t>
              </a:r>
            </a:p>
            <a:p>
              <a:pPr>
                <a:defRPr/>
              </a:pPr>
              <a:r>
                <a:rPr lang="fr-BE" sz="2400" b="1" dirty="0" smtClean="0"/>
                <a:t>1 </a:t>
              </a:r>
              <a:r>
                <a:rPr lang="fr-BE" sz="2400" b="1" dirty="0"/>
                <a:t>concept </a:t>
              </a:r>
              <a:r>
                <a:rPr lang="fr-BE" sz="2400" dirty="0" smtClean="0"/>
                <a:t>= 1 </a:t>
              </a:r>
              <a:r>
                <a:rPr lang="fr-BE" sz="2400" dirty="0"/>
                <a:t>signification clinique claire </a:t>
              </a:r>
              <a:r>
                <a:rPr lang="fr-BE" sz="2400" dirty="0" smtClean="0"/>
                <a:t>/ 1 identifiant </a:t>
              </a:r>
              <a:r>
                <a:rPr lang="fr-BE" sz="2400" dirty="0"/>
                <a:t>numérique </a:t>
              </a:r>
              <a:r>
                <a:rPr lang="fr-BE" sz="2400" dirty="0" smtClean="0"/>
                <a:t>unique</a:t>
              </a:r>
              <a:endParaRPr lang="fr-BE" sz="2400" b="1" dirty="0">
                <a:solidFill>
                  <a:prstClr val="white"/>
                </a:solidFill>
                <a:cs typeface="Calibri" pitchFamily="34" charset="0"/>
              </a:endParaRPr>
            </a:p>
            <a:p>
              <a:pPr>
                <a:defRPr/>
              </a:pPr>
              <a:r>
                <a:rPr lang="fr-BE" sz="2400" b="1" dirty="0">
                  <a:solidFill>
                    <a:prstClr val="white"/>
                  </a:solidFill>
                  <a:cs typeface="Calibri" pitchFamily="34" charset="0"/>
                </a:rPr>
                <a:t>	          </a:t>
              </a:r>
              <a:r>
                <a:rPr lang="fr-BE" sz="2400" b="1" dirty="0" smtClean="0">
                  <a:solidFill>
                    <a:prstClr val="white"/>
                  </a:solidFill>
                  <a:cs typeface="Calibri" pitchFamily="34" charset="0"/>
                </a:rPr>
                <a:t> </a:t>
              </a:r>
              <a:r>
                <a:rPr lang="fr-BE" sz="2400" b="1" dirty="0">
                  <a:solidFill>
                    <a:prstClr val="white"/>
                  </a:solidFill>
                  <a:cs typeface="Calibri" pitchFamily="34" charset="0"/>
                </a:rPr>
                <a:t>~ 1.500.000 </a:t>
              </a:r>
              <a:r>
                <a:rPr lang="fr-BE" sz="2400" b="1" dirty="0" err="1">
                  <a:solidFill>
                    <a:prstClr val="white"/>
                  </a:solidFill>
                  <a:cs typeface="Calibri" pitchFamily="34" charset="0"/>
                </a:rPr>
                <a:t>relationships</a:t>
              </a:r>
              <a:endParaRPr lang="fr-BE" sz="2400" b="1" dirty="0">
                <a:solidFill>
                  <a:prstClr val="white"/>
                </a:solidFill>
                <a:cs typeface="Calibri" pitchFamily="34" charset="0"/>
              </a:endParaRPr>
            </a:p>
            <a:p>
              <a:pPr>
                <a:defRPr/>
              </a:pPr>
              <a:endParaRPr lang="fr-BE" sz="2400" dirty="0">
                <a:solidFill>
                  <a:prstClr val="white"/>
                </a:solidFill>
                <a:cs typeface="Calibri" pitchFamily="34" charset="0"/>
              </a:endParaRPr>
            </a:p>
          </p:txBody>
        </p:sp>
        <p:sp>
          <p:nvSpPr>
            <p:cNvPr id="9" name="Rectangle à coins arrondis 8"/>
            <p:cNvSpPr/>
            <p:nvPr/>
          </p:nvSpPr>
          <p:spPr>
            <a:xfrm>
              <a:off x="3657600" y="5105400"/>
              <a:ext cx="4953000" cy="1219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2400" b="1">
                  <a:solidFill>
                    <a:prstClr val="black"/>
                  </a:solidFill>
                </a:rPr>
                <a:t>ICD-10 CM</a:t>
              </a:r>
            </a:p>
            <a:p>
              <a:pPr>
                <a:defRPr/>
              </a:pPr>
              <a:r>
                <a:rPr lang="fr-BE" sz="2400">
                  <a:solidFill>
                    <a:prstClr val="black"/>
                  </a:solidFill>
                </a:rPr>
                <a:t>68.000 codes</a:t>
              </a:r>
            </a:p>
          </p:txBody>
        </p:sp>
        <p:sp>
          <p:nvSpPr>
            <p:cNvPr id="10" name="Rectangle à coins arrondis 9"/>
            <p:cNvSpPr/>
            <p:nvPr/>
          </p:nvSpPr>
          <p:spPr>
            <a:xfrm>
              <a:off x="6324600" y="5257800"/>
              <a:ext cx="22098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400" b="1" dirty="0">
                  <a:solidFill>
                    <a:prstClr val="black"/>
                  </a:solidFill>
                </a:rPr>
                <a:t>ICD-9 CM</a:t>
              </a:r>
            </a:p>
            <a:p>
              <a:pPr algn="ctr">
                <a:defRPr/>
              </a:pPr>
              <a:r>
                <a:rPr lang="fr-BE" sz="2400" dirty="0">
                  <a:solidFill>
                    <a:prstClr val="black"/>
                  </a:solidFill>
                </a:rPr>
                <a:t>13.000 codes</a:t>
              </a:r>
            </a:p>
          </p:txBody>
        </p:sp>
      </p:grpSp>
      <p:sp>
        <p:nvSpPr>
          <p:cNvPr id="4" name="Rectangle 3"/>
          <p:cNvSpPr/>
          <p:nvPr/>
        </p:nvSpPr>
        <p:spPr>
          <a:xfrm>
            <a:off x="2286000" y="2551837"/>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350131558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Action 13 : Standards &amp; terminologie</a:t>
            </a:r>
          </a:p>
        </p:txBody>
      </p:sp>
      <p:sp>
        <p:nvSpPr>
          <p:cNvPr id="3" name="Espace réservé du contenu 2"/>
          <p:cNvSpPr>
            <a:spLocks noGrp="1"/>
          </p:cNvSpPr>
          <p:nvPr>
            <p:ph idx="1"/>
          </p:nvPr>
        </p:nvSpPr>
        <p:spPr>
          <a:xfrm>
            <a:off x="467544" y="980728"/>
            <a:ext cx="8229600" cy="5832648"/>
          </a:xfrm>
        </p:spPr>
        <p:txBody>
          <a:bodyPr>
            <a:normAutofit/>
          </a:bodyPr>
          <a:lstStyle/>
          <a:p>
            <a:pPr lvl="8"/>
            <a:endParaRPr lang="fr-BE" sz="900" dirty="0" smtClean="0"/>
          </a:p>
          <a:p>
            <a:endParaRPr lang="fr-BE" sz="2000" dirty="0" smtClean="0"/>
          </a:p>
          <a:p>
            <a:pPr marL="0" indent="0">
              <a:buNone/>
            </a:pPr>
            <a:endParaRPr lang="fr-BE" sz="2000" dirty="0" smtClean="0"/>
          </a:p>
          <a:p>
            <a:pPr marL="0" indent="0">
              <a:buNone/>
            </a:pPr>
            <a:endParaRPr lang="fr-BE" sz="2000" dirty="0"/>
          </a:p>
          <a:p>
            <a:pPr marL="0" indent="0">
              <a:buNone/>
            </a:pPr>
            <a:r>
              <a:rPr lang="fr-BE" sz="2000" b="1" dirty="0" smtClean="0"/>
              <a:t>Interopérabilité technique</a:t>
            </a:r>
            <a:r>
              <a:rPr lang="fr-BE" sz="2000" dirty="0" smtClean="0"/>
              <a:t>: utiliser le même format (ex: soft qui en savent pas recevoir/lire des messages d’un autre soft!!)</a:t>
            </a:r>
          </a:p>
          <a:p>
            <a:pPr marL="0" indent="0">
              <a:buNone/>
            </a:pPr>
            <a:endParaRPr lang="fr-BE" sz="2000" dirty="0" smtClean="0"/>
          </a:p>
          <a:p>
            <a:pPr marL="0" indent="0">
              <a:buNone/>
            </a:pPr>
            <a:r>
              <a:rPr lang="fr-BE" sz="2000" b="1" dirty="0" smtClean="0"/>
              <a:t>Interopérabilité sémantique</a:t>
            </a:r>
            <a:r>
              <a:rPr lang="fr-BE" sz="2000" dirty="0" smtClean="0"/>
              <a:t>: parler la même langue</a:t>
            </a:r>
          </a:p>
          <a:p>
            <a:pPr marL="0" indent="0">
              <a:buNone/>
            </a:pPr>
            <a:endParaRPr lang="fr-BE" sz="2000" dirty="0" smtClean="0"/>
          </a:p>
          <a:p>
            <a:pPr marL="0" indent="0">
              <a:buNone/>
            </a:pPr>
            <a:r>
              <a:rPr lang="fr-BE" sz="2000" b="1" dirty="0" smtClean="0"/>
              <a:t>Structurer et coder </a:t>
            </a:r>
            <a:r>
              <a:rPr lang="fr-BE" sz="2000" dirty="0" smtClean="0"/>
              <a:t>des informations = une meilleure communication entre acteurs de soins, un meilleur partage et donc: </a:t>
            </a:r>
          </a:p>
          <a:p>
            <a:r>
              <a:rPr lang="fr-BE" sz="2000" dirty="0" smtClean="0"/>
              <a:t>intégration des données et donc vue complète, d’où meilleure qualité des soins</a:t>
            </a:r>
          </a:p>
          <a:p>
            <a:r>
              <a:rPr lang="fr-BE" sz="2000" dirty="0"/>
              <a:t>réduire les ré-encodages et favoriser les réutilisations (</a:t>
            </a:r>
            <a:r>
              <a:rPr lang="fr-BE" sz="2000" dirty="0" err="1"/>
              <a:t>only</a:t>
            </a:r>
            <a:r>
              <a:rPr lang="fr-BE" sz="2000" dirty="0"/>
              <a:t> once)</a:t>
            </a:r>
          </a:p>
          <a:p>
            <a:r>
              <a:rPr lang="fr-BE" sz="2000" dirty="0"/>
              <a:t>génération d’alertes et </a:t>
            </a:r>
            <a:r>
              <a:rPr lang="fr-BE" sz="2000" dirty="0" err="1"/>
              <a:t>clinical</a:t>
            </a:r>
            <a:r>
              <a:rPr lang="fr-BE" sz="2000" dirty="0"/>
              <a:t> support </a:t>
            </a:r>
            <a:r>
              <a:rPr lang="fr-BE" sz="2000" dirty="0" err="1"/>
              <a:t>decisions</a:t>
            </a:r>
            <a:endParaRPr lang="fr-BE" sz="2000" dirty="0"/>
          </a:p>
          <a:p>
            <a:r>
              <a:rPr lang="fr-BE" sz="2000" dirty="0"/>
              <a:t>etc.</a:t>
            </a:r>
          </a:p>
          <a:p>
            <a:pPr lvl="1"/>
            <a:endParaRPr lang="fr-BE" dirty="0"/>
          </a:p>
          <a:p>
            <a:pPr lvl="1"/>
            <a:endParaRPr lang="fr-BE" dirty="0"/>
          </a:p>
        </p:txBody>
      </p:sp>
    </p:spTree>
    <p:extLst>
      <p:ext uri="{BB962C8B-B14F-4D97-AF65-F5344CB8AC3E}">
        <p14:creationId xmlns:p14="http://schemas.microsoft.com/office/powerpoint/2010/main" val="35047349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14 : MyCareNet</a:t>
            </a:r>
            <a:endParaRPr lang="fr-BE" dirty="0"/>
          </a:p>
        </p:txBody>
      </p:sp>
      <p:sp>
        <p:nvSpPr>
          <p:cNvPr id="4099" name="Rectangle 3"/>
          <p:cNvSpPr>
            <a:spLocks noGrp="1" noChangeArrowheads="1"/>
          </p:cNvSpPr>
          <p:nvPr>
            <p:ph idx="1"/>
          </p:nvPr>
        </p:nvSpPr>
        <p:spPr/>
        <p:txBody>
          <a:bodyPr>
            <a:normAutofit lnSpcReduction="10000"/>
          </a:bodyPr>
          <a:lstStyle/>
          <a:p>
            <a:r>
              <a:rPr lang="fr-FR" dirty="0"/>
              <a:t>Poursuite du déploiement de </a:t>
            </a:r>
            <a:r>
              <a:rPr lang="fr-FR" dirty="0" smtClean="0"/>
              <a:t>la plate-forme de services prestataires-OA du CIN, </a:t>
            </a:r>
            <a:r>
              <a:rPr lang="fr-FR" dirty="0" err="1" smtClean="0"/>
              <a:t>p.ex</a:t>
            </a:r>
            <a:r>
              <a:rPr lang="fr-FR" dirty="0"/>
              <a:t>:</a:t>
            </a:r>
          </a:p>
          <a:p>
            <a:endParaRPr lang="fr-FR" dirty="0"/>
          </a:p>
          <a:p>
            <a:pPr lvl="1"/>
            <a:r>
              <a:rPr lang="fr-FR" dirty="0"/>
              <a:t>consultation de l</a:t>
            </a:r>
            <a:r>
              <a:rPr lang="fr-FR" b="1" dirty="0"/>
              <a:t>’assurabilité</a:t>
            </a:r>
            <a:r>
              <a:rPr lang="fr-FR" dirty="0"/>
              <a:t>.  </a:t>
            </a:r>
            <a:r>
              <a:rPr lang="fr-FR" i="1" dirty="0"/>
              <a:t>+/- 15 </a:t>
            </a:r>
            <a:r>
              <a:rPr lang="fr-FR" i="1" dirty="0" err="1"/>
              <a:t>mios</a:t>
            </a:r>
            <a:r>
              <a:rPr lang="fr-FR" i="1" dirty="0"/>
              <a:t> par mois</a:t>
            </a:r>
          </a:p>
          <a:p>
            <a:pPr lvl="1"/>
            <a:r>
              <a:rPr lang="fr-FR" b="1" dirty="0"/>
              <a:t>demandes d’accord </a:t>
            </a:r>
            <a:r>
              <a:rPr lang="fr-FR" b="1" dirty="0" err="1"/>
              <a:t>Ch</a:t>
            </a:r>
            <a:r>
              <a:rPr lang="fr-FR" b="1" dirty="0"/>
              <a:t> IV </a:t>
            </a:r>
            <a:r>
              <a:rPr lang="fr-FR" dirty="0"/>
              <a:t>du médicament (1.400.000/an ): dans près de +/- 70 % des cas, réponse immédiate et donc, en cas d’accord, possibilité de remettre en cours de consultation l’autorisation au patient et pour les </a:t>
            </a:r>
            <a:r>
              <a:rPr lang="fr-BE" dirty="0"/>
              <a:t>30% restants dans un délai &lt; 7 jours, délai actuel de +/- 3 semaines). </a:t>
            </a:r>
            <a:r>
              <a:rPr lang="fr-BE" i="1" dirty="0"/>
              <a:t>+/- 28.000 par mois</a:t>
            </a:r>
          </a:p>
          <a:p>
            <a:pPr lvl="1"/>
            <a:r>
              <a:rPr lang="fr-BE" b="1" dirty="0"/>
              <a:t>tarification et facturation </a:t>
            </a:r>
            <a:r>
              <a:rPr lang="fr-BE" dirty="0"/>
              <a:t>(tiers payant)</a:t>
            </a:r>
          </a:p>
          <a:p>
            <a:pPr lvl="1"/>
            <a:r>
              <a:rPr lang="fr-BE" dirty="0"/>
              <a:t>gestion DMG</a:t>
            </a:r>
          </a:p>
          <a:p>
            <a:pPr lvl="1"/>
            <a:r>
              <a:rPr lang="fr-BE" b="1" dirty="0" err="1"/>
              <a:t>eAttest</a:t>
            </a:r>
            <a:r>
              <a:rPr lang="fr-BE" dirty="0"/>
              <a:t> (suppression des attestations de soins donnés</a:t>
            </a:r>
            <a:r>
              <a:rPr lang="fr-BE" dirty="0" smtClean="0"/>
              <a:t>)</a:t>
            </a:r>
            <a:endParaRPr lang="fr-BE" dirty="0"/>
          </a:p>
          <a:p>
            <a:pPr lvl="1"/>
            <a:r>
              <a:rPr lang="fr-BE" dirty="0"/>
              <a:t>tous types de documents et formulaires entre le prestataire et l’OA</a:t>
            </a:r>
          </a:p>
          <a:p>
            <a:pPr lvl="1"/>
            <a:r>
              <a:rPr lang="fr-BE" dirty="0"/>
              <a:t>…</a:t>
            </a:r>
            <a:endParaRPr lang="fr-FR" dirty="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132</a:t>
            </a:fld>
            <a:endParaRPr lang="en-US"/>
          </a:p>
        </p:txBody>
      </p:sp>
    </p:spTree>
    <p:extLst>
      <p:ext uri="{BB962C8B-B14F-4D97-AF65-F5344CB8AC3E}">
        <p14:creationId xmlns:p14="http://schemas.microsoft.com/office/powerpoint/2010/main" val="389969492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MyCarenet</a:t>
            </a:r>
            <a:endParaRPr lang="en-US" dirty="0"/>
          </a:p>
        </p:txBody>
      </p:sp>
      <p:sp>
        <p:nvSpPr>
          <p:cNvPr id="3" name="Date Placeholder 2"/>
          <p:cNvSpPr>
            <a:spLocks noGrp="1"/>
          </p:cNvSpPr>
          <p:nvPr>
            <p:ph type="dt" sz="half" idx="10"/>
          </p:nvPr>
        </p:nvSpPr>
        <p:spPr/>
        <p:txBody>
          <a:bodyPr/>
          <a:lstStyle/>
          <a:p>
            <a:fld id="{EDEBF1AA-430C-4858-AF87-4DCE7492D7AD}" type="datetime1">
              <a:rPr lang="en-US" smtClean="0"/>
              <a:t>11/16/2018</a:t>
            </a:fld>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133</a:t>
            </a:fld>
            <a:endParaRPr lang="en-US" dirty="0"/>
          </a:p>
        </p:txBody>
      </p:sp>
      <p:pic>
        <p:nvPicPr>
          <p:cNvPr id="7" name="Picture 4" descr="C:\Documents and Settings\7513846\My Documents\portal_blanco.pcx"/>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02317" y="5007637"/>
            <a:ext cx="528638" cy="574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Documents and Settings\7513846\My Documents\portal_blanco.pcx"/>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02317" y="5694714"/>
            <a:ext cx="528638" cy="574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Documents and Settings\7513846\My Documents\portal_blanco.pcx"/>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84874" y="4416913"/>
            <a:ext cx="528638" cy="574675"/>
          </a:xfrm>
          <a:prstGeom prst="rect">
            <a:avLst/>
          </a:prstGeom>
          <a:noFill/>
          <a:extLst>
            <a:ext uri="{909E8E84-426E-40DD-AFC4-6F175D3DCCD1}">
              <a14:hiddenFill xmlns:a14="http://schemas.microsoft.com/office/drawing/2010/main">
                <a:solidFill>
                  <a:srgbClr val="FFFFFF"/>
                </a:solidFill>
              </a14:hiddenFill>
            </a:ext>
          </a:extLst>
        </p:spPr>
      </p:pic>
      <p:sp>
        <p:nvSpPr>
          <p:cNvPr id="10" name="Line 7"/>
          <p:cNvSpPr>
            <a:spLocks noChangeShapeType="1"/>
          </p:cNvSpPr>
          <p:nvPr/>
        </p:nvSpPr>
        <p:spPr bwMode="auto">
          <a:xfrm flipH="1">
            <a:off x="5935073" y="4631403"/>
            <a:ext cx="524112" cy="309845"/>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flipH="1" flipV="1">
            <a:off x="5919327" y="5030104"/>
            <a:ext cx="490853" cy="804933"/>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5943210" y="4991588"/>
            <a:ext cx="504754" cy="331725"/>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 name="Picture 10" descr="C:\Documents and Settings\7513846\My Documents\portal_mycarenet.pcx"/>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93384" y="2052478"/>
            <a:ext cx="1283494" cy="1397000"/>
          </a:xfrm>
          <a:prstGeom prst="rect">
            <a:avLst/>
          </a:prstGeom>
          <a:noFill/>
          <a:extLst>
            <a:ext uri="{909E8E84-426E-40DD-AFC4-6F175D3DCCD1}">
              <a14:hiddenFill xmlns:a14="http://schemas.microsoft.com/office/drawing/2010/main">
                <a:solidFill>
                  <a:srgbClr val="FFFFFF"/>
                </a:solidFill>
              </a14:hiddenFill>
            </a:ext>
          </a:extLst>
        </p:spPr>
      </p:pic>
      <p:sp>
        <p:nvSpPr>
          <p:cNvPr id="14" name="Line 11"/>
          <p:cNvSpPr>
            <a:spLocks noChangeShapeType="1"/>
          </p:cNvSpPr>
          <p:nvPr/>
        </p:nvSpPr>
        <p:spPr bwMode="auto">
          <a:xfrm flipH="1" flipV="1">
            <a:off x="5205071" y="3525030"/>
            <a:ext cx="0" cy="729740"/>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 name="Picture 13" descr="C:\Documents and Settings\7513846\My Documents\My Pictures\200.pc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952" y="2076797"/>
            <a:ext cx="181571" cy="371366"/>
          </a:xfrm>
          <a:prstGeom prst="rect">
            <a:avLst/>
          </a:prstGeom>
          <a:noFill/>
          <a:extLst>
            <a:ext uri="{909E8E84-426E-40DD-AFC4-6F175D3DCCD1}">
              <a14:hiddenFill xmlns:a14="http://schemas.microsoft.com/office/drawing/2010/main">
                <a:solidFill>
                  <a:srgbClr val="FFFFFF"/>
                </a:solidFill>
              </a14:hiddenFill>
            </a:ext>
          </a:extLst>
        </p:spPr>
      </p:pic>
      <p:sp>
        <p:nvSpPr>
          <p:cNvPr id="22" name="Line 19"/>
          <p:cNvSpPr>
            <a:spLocks noChangeShapeType="1"/>
          </p:cNvSpPr>
          <p:nvPr/>
        </p:nvSpPr>
        <p:spPr bwMode="auto">
          <a:xfrm flipH="1">
            <a:off x="5930843" y="2248164"/>
            <a:ext cx="638024" cy="57704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flipH="1">
            <a:off x="5925020" y="1945694"/>
            <a:ext cx="643847" cy="879515"/>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5944603" y="2811086"/>
            <a:ext cx="624263" cy="169962"/>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22"/>
          <p:cNvSpPr>
            <a:spLocks noChangeShapeType="1"/>
          </p:cNvSpPr>
          <p:nvPr/>
        </p:nvSpPr>
        <p:spPr bwMode="auto">
          <a:xfrm>
            <a:off x="5943210" y="2844640"/>
            <a:ext cx="607454" cy="991482"/>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23"/>
          <p:cNvSpPr>
            <a:spLocks noChangeShapeType="1"/>
          </p:cNvSpPr>
          <p:nvPr/>
        </p:nvSpPr>
        <p:spPr bwMode="auto">
          <a:xfrm>
            <a:off x="5936202" y="2840259"/>
            <a:ext cx="638487" cy="733204"/>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24"/>
          <p:cNvSpPr>
            <a:spLocks noChangeShapeType="1"/>
          </p:cNvSpPr>
          <p:nvPr/>
        </p:nvSpPr>
        <p:spPr bwMode="auto">
          <a:xfrm>
            <a:off x="5944602" y="2831035"/>
            <a:ext cx="630087" cy="401902"/>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Line 25"/>
          <p:cNvSpPr>
            <a:spLocks noChangeShapeType="1"/>
          </p:cNvSpPr>
          <p:nvPr/>
        </p:nvSpPr>
        <p:spPr bwMode="auto">
          <a:xfrm flipV="1">
            <a:off x="5931643" y="2603326"/>
            <a:ext cx="637223" cy="235486"/>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9" name="Picture 26" descr="C:\Documents and Settings\7513846\My Documents\My Pictures\internet.pcx"/>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45716" y="3447665"/>
            <a:ext cx="1345406" cy="1477963"/>
          </a:xfrm>
          <a:prstGeom prst="rect">
            <a:avLst/>
          </a:prstGeom>
          <a:noFill/>
          <a:extLst>
            <a:ext uri="{909E8E84-426E-40DD-AFC4-6F175D3DCCD1}">
              <a14:hiddenFill xmlns:a14="http://schemas.microsoft.com/office/drawing/2010/main">
                <a:solidFill>
                  <a:srgbClr val="FFFFFF"/>
                </a:solidFill>
              </a14:hiddenFill>
            </a:ext>
          </a:extLst>
        </p:spPr>
      </p:pic>
      <p:sp>
        <p:nvSpPr>
          <p:cNvPr id="30" name="Line 27"/>
          <p:cNvSpPr>
            <a:spLocks noChangeShapeType="1"/>
          </p:cNvSpPr>
          <p:nvPr/>
        </p:nvSpPr>
        <p:spPr bwMode="auto">
          <a:xfrm flipV="1">
            <a:off x="3958317" y="3174951"/>
            <a:ext cx="814091" cy="637531"/>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Text Box 29"/>
          <p:cNvSpPr txBox="1">
            <a:spLocks noChangeArrowheads="1"/>
          </p:cNvSpPr>
          <p:nvPr/>
        </p:nvSpPr>
        <p:spPr bwMode="auto">
          <a:xfrm>
            <a:off x="7299998" y="2844640"/>
            <a:ext cx="12096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000" dirty="0" smtClean="0">
                <a:latin typeface="Verdana" pitchFamily="34" charset="0"/>
              </a:rPr>
              <a:t>Les </a:t>
            </a:r>
            <a:r>
              <a:rPr lang="nl-NL" altLang="en-US" sz="2000" dirty="0" err="1" smtClean="0">
                <a:latin typeface="Verdana" pitchFamily="34" charset="0"/>
              </a:rPr>
              <a:t>OAs</a:t>
            </a:r>
            <a:endParaRPr lang="nl-NL" altLang="en-US" dirty="0"/>
          </a:p>
        </p:txBody>
      </p:sp>
      <p:sp>
        <p:nvSpPr>
          <p:cNvPr id="37" name="Text Box 35"/>
          <p:cNvSpPr txBox="1">
            <a:spLocks noChangeArrowheads="1"/>
          </p:cNvSpPr>
          <p:nvPr/>
        </p:nvSpPr>
        <p:spPr bwMode="auto">
          <a:xfrm>
            <a:off x="429435" y="1799211"/>
            <a:ext cx="23943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nl-NL" altLang="en-US" sz="2000" dirty="0" err="1" smtClean="0">
                <a:latin typeface="Verdana" pitchFamily="34" charset="0"/>
              </a:rPr>
              <a:t>Prestataires</a:t>
            </a:r>
            <a:r>
              <a:rPr lang="nl-NL" altLang="en-US" sz="2000" dirty="0" smtClean="0">
                <a:latin typeface="Verdana" pitchFamily="34" charset="0"/>
              </a:rPr>
              <a:t> de </a:t>
            </a:r>
            <a:r>
              <a:rPr lang="nl-NL" altLang="en-US" sz="2000" dirty="0" err="1" smtClean="0">
                <a:latin typeface="Verdana" pitchFamily="34" charset="0"/>
              </a:rPr>
              <a:t>soins</a:t>
            </a:r>
            <a:endParaRPr lang="nl-NL" altLang="en-US" dirty="0"/>
          </a:p>
        </p:txBody>
      </p:sp>
      <p:sp>
        <p:nvSpPr>
          <p:cNvPr id="38" name="Line 36"/>
          <p:cNvSpPr>
            <a:spLocks noChangeShapeType="1"/>
          </p:cNvSpPr>
          <p:nvPr/>
        </p:nvSpPr>
        <p:spPr bwMode="auto">
          <a:xfrm flipV="1">
            <a:off x="2224941" y="4772717"/>
            <a:ext cx="656507" cy="424942"/>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Line 38"/>
          <p:cNvSpPr>
            <a:spLocks noChangeShapeType="1"/>
          </p:cNvSpPr>
          <p:nvPr/>
        </p:nvSpPr>
        <p:spPr bwMode="auto">
          <a:xfrm flipH="1">
            <a:off x="2096470" y="4065265"/>
            <a:ext cx="728295" cy="2"/>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Line 39"/>
          <p:cNvSpPr>
            <a:spLocks noChangeShapeType="1"/>
          </p:cNvSpPr>
          <p:nvPr/>
        </p:nvSpPr>
        <p:spPr bwMode="auto">
          <a:xfrm flipH="1" flipV="1">
            <a:off x="2321139" y="3084661"/>
            <a:ext cx="678416" cy="583099"/>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Text Box 42"/>
          <p:cNvSpPr txBox="1">
            <a:spLocks noChangeArrowheads="1"/>
          </p:cNvSpPr>
          <p:nvPr/>
        </p:nvSpPr>
        <p:spPr bwMode="auto">
          <a:xfrm>
            <a:off x="7034356" y="4736454"/>
            <a:ext cx="1837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nl-NL" altLang="en-US" sz="2000" dirty="0" err="1" smtClean="0">
                <a:latin typeface="Verdana" pitchFamily="34" charset="0"/>
              </a:rPr>
              <a:t>Autres</a:t>
            </a:r>
            <a:r>
              <a:rPr lang="nl-NL" altLang="en-US" sz="2000" dirty="0" smtClean="0">
                <a:latin typeface="Verdana" pitchFamily="34" charset="0"/>
              </a:rPr>
              <a:t/>
            </a:r>
            <a:br>
              <a:rPr lang="nl-NL" altLang="en-US" sz="2000" dirty="0" smtClean="0">
                <a:latin typeface="Verdana" pitchFamily="34" charset="0"/>
              </a:rPr>
            </a:br>
            <a:r>
              <a:rPr lang="nl-NL" altLang="en-US" sz="2000" dirty="0" smtClean="0">
                <a:latin typeface="Verdana" pitchFamily="34" charset="0"/>
              </a:rPr>
              <a:t>Fournisseurs de services</a:t>
            </a:r>
            <a:endParaRPr lang="nl-NL" altLang="en-US" dirty="0"/>
          </a:p>
        </p:txBody>
      </p:sp>
      <p:sp>
        <p:nvSpPr>
          <p:cNvPr id="43" name="Text Box 43"/>
          <p:cNvSpPr txBox="1">
            <a:spLocks noChangeArrowheads="1"/>
          </p:cNvSpPr>
          <p:nvPr/>
        </p:nvSpPr>
        <p:spPr bwMode="auto">
          <a:xfrm>
            <a:off x="4600233" y="5568015"/>
            <a:ext cx="1209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000" dirty="0" smtClean="0">
                <a:latin typeface="Verdana" pitchFamily="34" charset="0"/>
              </a:rPr>
              <a:t>Services </a:t>
            </a:r>
            <a:r>
              <a:rPr lang="nl-NL" altLang="en-US" sz="2000" dirty="0" err="1" smtClean="0">
                <a:latin typeface="Verdana" pitchFamily="34" charset="0"/>
              </a:rPr>
              <a:t>Généraux</a:t>
            </a:r>
            <a:r>
              <a:rPr lang="nl-NL" altLang="en-US" dirty="0" smtClean="0">
                <a:latin typeface="Verdana" pitchFamily="34" charset="0"/>
              </a:rPr>
              <a:t> </a:t>
            </a:r>
            <a:endParaRPr lang="nl-NL" altLang="en-US" dirty="0"/>
          </a:p>
        </p:txBody>
      </p:sp>
      <p:graphicFrame>
        <p:nvGraphicFramePr>
          <p:cNvPr id="44" name="Object 3"/>
          <p:cNvGraphicFramePr>
            <a:graphicFrameLocks noChangeAspect="1"/>
          </p:cNvGraphicFramePr>
          <p:nvPr>
            <p:extLst/>
          </p:nvPr>
        </p:nvGraphicFramePr>
        <p:xfrm>
          <a:off x="368491" y="4511837"/>
          <a:ext cx="497681" cy="781050"/>
        </p:xfrm>
        <a:graphic>
          <a:graphicData uri="http://schemas.openxmlformats.org/presentationml/2006/ole">
            <mc:AlternateContent xmlns:mc="http://schemas.openxmlformats.org/markup-compatibility/2006">
              <mc:Choice xmlns:v="urn:schemas-microsoft-com:vml" Requires="v">
                <p:oleObj spid="_x0000_s2367" name="Image Photo Editor" r:id="rId7" imgW="857143" imgH="1009791" progId="MSPhotoEd.3">
                  <p:embed/>
                </p:oleObj>
              </mc:Choice>
              <mc:Fallback>
                <p:oleObj name="Image Photo Editor" r:id="rId7" imgW="857143" imgH="1009791"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491" y="4511837"/>
                        <a:ext cx="497681" cy="7810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6" name="Picture 6" descr="H:\Varia\My Pictures\med63.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435" y="3511702"/>
            <a:ext cx="351235" cy="7921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idcard"/>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563864" y="2594605"/>
            <a:ext cx="338070" cy="30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p:cNvGrpSpPr/>
          <p:nvPr/>
        </p:nvGrpSpPr>
        <p:grpSpPr>
          <a:xfrm>
            <a:off x="4560674" y="4303864"/>
            <a:ext cx="1354649" cy="1289954"/>
            <a:chOff x="2635250" y="4081463"/>
            <a:chExt cx="1460500" cy="1196975"/>
          </a:xfrm>
        </p:grpSpPr>
        <p:pic>
          <p:nvPicPr>
            <p:cNvPr id="53" name="Picture 4" descr="portal_behealth"/>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635250" y="4087813"/>
              <a:ext cx="1460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ipf5Vj0y_vLY1aIDM:" descr="http://t0.gstatic.com/images?q=tbn:5Vj0y_vLY1aIDM:https://www.ehealth.fgov.be/ehforum/templates/default/images/logo.jpg">
              <a:hlinkClick r:id="rId12"/>
            </p:cNvPr>
            <p:cNvPicPr>
              <a:picLocks noChangeAspect="1" noChangeArrowheads="1"/>
            </p:cNvPicPr>
            <p:nvPr/>
          </p:nvPicPr>
          <p:blipFill>
            <a:blip r:embed="rId13" r:link="rId14" cstate="print">
              <a:extLst>
                <a:ext uri="{28A0092B-C50C-407E-A947-70E740481C1C}">
                  <a14:useLocalDpi xmlns:a14="http://schemas.microsoft.com/office/drawing/2010/main" val="0"/>
                </a:ext>
              </a:extLst>
            </a:blip>
            <a:srcRect/>
            <a:stretch>
              <a:fillRect/>
            </a:stretch>
          </p:blipFill>
          <p:spPr bwMode="auto">
            <a:xfrm rot="16200000">
              <a:off x="2511425" y="4440238"/>
              <a:ext cx="11334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Line 28"/>
          <p:cNvSpPr>
            <a:spLocks noChangeShapeType="1"/>
          </p:cNvSpPr>
          <p:nvPr/>
        </p:nvSpPr>
        <p:spPr bwMode="auto">
          <a:xfrm>
            <a:off x="4001942" y="4177403"/>
            <a:ext cx="748802" cy="453999"/>
          </a:xfrm>
          <a:prstGeom prst="line">
            <a:avLst/>
          </a:prstGeom>
          <a:noFill/>
          <a:ln w="31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5" name="Picture 4" descr="Christelijke Mutualiteiten"/>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574689" y="1723398"/>
            <a:ext cx="255641" cy="34085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https://sites.google.com/a/mycarenet.be/fra/wie-zijn-we/partners/socialistische-mutualiteiten?pageReverted=3"/>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6574689" y="2498377"/>
            <a:ext cx="848488" cy="29414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Liberale"/>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6631760" y="2839561"/>
            <a:ext cx="216580" cy="2887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9" descr="Onafhankelijk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15016" y="3101112"/>
            <a:ext cx="300038" cy="381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CAAMI"/>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6610568" y="3451317"/>
            <a:ext cx="517505" cy="33716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R Rail"/>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6613965" y="3856461"/>
            <a:ext cx="384968" cy="2774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21"/>
          <a:stretch>
            <a:fillRect/>
          </a:stretch>
        </p:blipFill>
        <p:spPr>
          <a:xfrm>
            <a:off x="298685" y="2647749"/>
            <a:ext cx="566016" cy="754688"/>
          </a:xfrm>
          <a:prstGeom prst="rect">
            <a:avLst/>
          </a:prstGeom>
        </p:spPr>
      </p:pic>
      <p:pic>
        <p:nvPicPr>
          <p:cNvPr id="44056" name="Picture 24" descr="Résultat de recherche d'images pour &quot;ordinateur clipart&quot;"/>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946917" y="2734928"/>
            <a:ext cx="603987" cy="80531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idcard"/>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666290" y="3559104"/>
            <a:ext cx="338070" cy="30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4" descr="Résultat de recherche d'images pour &quot;ordinateur clipart&quot;"/>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1049343" y="3699427"/>
            <a:ext cx="603987" cy="80531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idcard"/>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743548" y="4696714"/>
            <a:ext cx="338070" cy="30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4" descr="Résultat de recherche d'images pour &quot;ordinateur clipart&quot;"/>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1126601" y="4837037"/>
            <a:ext cx="603987" cy="80531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128986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53" presetClass="entr" presetSubtype="16"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par>
                                <p:cTn id="20" presetID="53" presetClass="entr" presetSubtype="16"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par>
                                <p:cTn id="25" presetID="53" presetClass="entr" presetSubtype="16"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p:cTn id="27" dur="500" fill="hold"/>
                                        <p:tgtEl>
                                          <p:spTgt spid="62"/>
                                        </p:tgtEl>
                                        <p:attrNameLst>
                                          <p:attrName>ppt_w</p:attrName>
                                        </p:attrNameLst>
                                      </p:cBhvr>
                                      <p:tavLst>
                                        <p:tav tm="0">
                                          <p:val>
                                            <p:fltVal val="0"/>
                                          </p:val>
                                        </p:tav>
                                        <p:tav tm="100000">
                                          <p:val>
                                            <p:strVal val="#ppt_w"/>
                                          </p:val>
                                        </p:tav>
                                      </p:tavLst>
                                    </p:anim>
                                    <p:anim calcmode="lin" valueType="num">
                                      <p:cBhvr>
                                        <p:cTn id="28" dur="500" fill="hold"/>
                                        <p:tgtEl>
                                          <p:spTgt spid="62"/>
                                        </p:tgtEl>
                                        <p:attrNameLst>
                                          <p:attrName>ppt_h</p:attrName>
                                        </p:attrNameLst>
                                      </p:cBhvr>
                                      <p:tavLst>
                                        <p:tav tm="0">
                                          <p:val>
                                            <p:fltVal val="0"/>
                                          </p:val>
                                        </p:tav>
                                        <p:tav tm="100000">
                                          <p:val>
                                            <p:strVal val="#ppt_h"/>
                                          </p:val>
                                        </p:tav>
                                      </p:tavLst>
                                    </p:anim>
                                    <p:animEffect transition="in" filter="fade">
                                      <p:cBhvr>
                                        <p:cTn id="29" dur="500"/>
                                        <p:tgtEl>
                                          <p:spTgt spid="62"/>
                                        </p:tgtEl>
                                      </p:cBhvr>
                                    </p:animEffect>
                                  </p:childTnLst>
                                </p:cTn>
                              </p:par>
                              <p:par>
                                <p:cTn id="30" presetID="53" presetClass="entr" presetSubtype="16"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p:cTn id="32" dur="500" fill="hold"/>
                                        <p:tgtEl>
                                          <p:spTgt spid="64"/>
                                        </p:tgtEl>
                                        <p:attrNameLst>
                                          <p:attrName>ppt_w</p:attrName>
                                        </p:attrNameLst>
                                      </p:cBhvr>
                                      <p:tavLst>
                                        <p:tav tm="0">
                                          <p:val>
                                            <p:fltVal val="0"/>
                                          </p:val>
                                        </p:tav>
                                        <p:tav tm="100000">
                                          <p:val>
                                            <p:strVal val="#ppt_w"/>
                                          </p:val>
                                        </p:tav>
                                      </p:tavLst>
                                    </p:anim>
                                    <p:anim calcmode="lin" valueType="num">
                                      <p:cBhvr>
                                        <p:cTn id="33" dur="500" fill="hold"/>
                                        <p:tgtEl>
                                          <p:spTgt spid="64"/>
                                        </p:tgtEl>
                                        <p:attrNameLst>
                                          <p:attrName>ppt_h</p:attrName>
                                        </p:attrNameLst>
                                      </p:cBhvr>
                                      <p:tavLst>
                                        <p:tav tm="0">
                                          <p:val>
                                            <p:fltVal val="0"/>
                                          </p:val>
                                        </p:tav>
                                        <p:tav tm="100000">
                                          <p:val>
                                            <p:strVal val="#ppt_h"/>
                                          </p:val>
                                        </p:tav>
                                      </p:tavLst>
                                    </p:anim>
                                    <p:animEffect transition="in" filter="fade">
                                      <p:cBhvr>
                                        <p:cTn id="34" dur="500"/>
                                        <p:tgtEl>
                                          <p:spTgt spid="64"/>
                                        </p:tgtEl>
                                      </p:cBhvr>
                                    </p:animEffect>
                                  </p:childTnLst>
                                </p:cTn>
                              </p:par>
                              <p:par>
                                <p:cTn id="35" presetID="53" presetClass="entr" presetSubtype="16" fill="hold" nodeType="withEffect">
                                  <p:stCondLst>
                                    <p:cond delay="0"/>
                                  </p:stCondLst>
                                  <p:childTnLst>
                                    <p:set>
                                      <p:cBhvr>
                                        <p:cTn id="36" dur="1" fill="hold">
                                          <p:stCondLst>
                                            <p:cond delay="0"/>
                                          </p:stCondLst>
                                        </p:cTn>
                                        <p:tgtEl>
                                          <p:spTgt spid="44056"/>
                                        </p:tgtEl>
                                        <p:attrNameLst>
                                          <p:attrName>style.visibility</p:attrName>
                                        </p:attrNameLst>
                                      </p:cBhvr>
                                      <p:to>
                                        <p:strVal val="visible"/>
                                      </p:to>
                                    </p:set>
                                    <p:anim calcmode="lin" valueType="num">
                                      <p:cBhvr>
                                        <p:cTn id="37" dur="500" fill="hold"/>
                                        <p:tgtEl>
                                          <p:spTgt spid="44056"/>
                                        </p:tgtEl>
                                        <p:attrNameLst>
                                          <p:attrName>ppt_w</p:attrName>
                                        </p:attrNameLst>
                                      </p:cBhvr>
                                      <p:tavLst>
                                        <p:tav tm="0">
                                          <p:val>
                                            <p:fltVal val="0"/>
                                          </p:val>
                                        </p:tav>
                                        <p:tav tm="100000">
                                          <p:val>
                                            <p:strVal val="#ppt_w"/>
                                          </p:val>
                                        </p:tav>
                                      </p:tavLst>
                                    </p:anim>
                                    <p:anim calcmode="lin" valueType="num">
                                      <p:cBhvr>
                                        <p:cTn id="38" dur="500" fill="hold"/>
                                        <p:tgtEl>
                                          <p:spTgt spid="44056"/>
                                        </p:tgtEl>
                                        <p:attrNameLst>
                                          <p:attrName>ppt_h</p:attrName>
                                        </p:attrNameLst>
                                      </p:cBhvr>
                                      <p:tavLst>
                                        <p:tav tm="0">
                                          <p:val>
                                            <p:fltVal val="0"/>
                                          </p:val>
                                        </p:tav>
                                        <p:tav tm="100000">
                                          <p:val>
                                            <p:strVal val="#ppt_h"/>
                                          </p:val>
                                        </p:tav>
                                      </p:tavLst>
                                    </p:anim>
                                    <p:animEffect transition="in" filter="fade">
                                      <p:cBhvr>
                                        <p:cTn id="39" dur="500"/>
                                        <p:tgtEl>
                                          <p:spTgt spid="44056"/>
                                        </p:tgtEl>
                                      </p:cBhvr>
                                    </p:animEffect>
                                  </p:childTnLst>
                                </p:cTn>
                              </p:par>
                              <p:par>
                                <p:cTn id="40" presetID="53" presetClass="entr" presetSubtype="16" fill="hold" nodeType="with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fltVal val="0"/>
                                          </p:val>
                                        </p:tav>
                                        <p:tav tm="100000">
                                          <p:val>
                                            <p:strVal val="#ppt_h"/>
                                          </p:val>
                                        </p:tav>
                                      </p:tavLst>
                                    </p:anim>
                                    <p:animEffect transition="in" filter="fade">
                                      <p:cBhvr>
                                        <p:cTn id="44" dur="500"/>
                                        <p:tgtEl>
                                          <p:spTgt spid="63"/>
                                        </p:tgtEl>
                                      </p:cBhvr>
                                    </p:animEffect>
                                  </p:childTnLst>
                                </p:cTn>
                              </p:par>
                              <p:par>
                                <p:cTn id="45" presetID="53" presetClass="entr" presetSubtype="16"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 calcmode="lin" valueType="num">
                                      <p:cBhvr>
                                        <p:cTn id="47" dur="500" fill="hold"/>
                                        <p:tgtEl>
                                          <p:spTgt spid="65"/>
                                        </p:tgtEl>
                                        <p:attrNameLst>
                                          <p:attrName>ppt_w</p:attrName>
                                        </p:attrNameLst>
                                      </p:cBhvr>
                                      <p:tavLst>
                                        <p:tav tm="0">
                                          <p:val>
                                            <p:fltVal val="0"/>
                                          </p:val>
                                        </p:tav>
                                        <p:tav tm="100000">
                                          <p:val>
                                            <p:strVal val="#ppt_w"/>
                                          </p:val>
                                        </p:tav>
                                      </p:tavLst>
                                    </p:anim>
                                    <p:anim calcmode="lin" valueType="num">
                                      <p:cBhvr>
                                        <p:cTn id="48" dur="500" fill="hold"/>
                                        <p:tgtEl>
                                          <p:spTgt spid="65"/>
                                        </p:tgtEl>
                                        <p:attrNameLst>
                                          <p:attrName>ppt_h</p:attrName>
                                        </p:attrNameLst>
                                      </p:cBhvr>
                                      <p:tavLst>
                                        <p:tav tm="0">
                                          <p:val>
                                            <p:fltVal val="0"/>
                                          </p:val>
                                        </p:tav>
                                        <p:tav tm="100000">
                                          <p:val>
                                            <p:strVal val="#ppt_h"/>
                                          </p:val>
                                        </p:tav>
                                      </p:tavLst>
                                    </p:anim>
                                    <p:animEffect transition="in" filter="fade">
                                      <p:cBhvr>
                                        <p:cTn id="49" dur="500"/>
                                        <p:tgtEl>
                                          <p:spTgt spid="6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53" presetClass="entr" presetSubtype="16"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p:cTn id="65" dur="500" fill="hold"/>
                                        <p:tgtEl>
                                          <p:spTgt spid="29"/>
                                        </p:tgtEl>
                                        <p:attrNameLst>
                                          <p:attrName>ppt_w</p:attrName>
                                        </p:attrNameLst>
                                      </p:cBhvr>
                                      <p:tavLst>
                                        <p:tav tm="0">
                                          <p:val>
                                            <p:fltVal val="0"/>
                                          </p:val>
                                        </p:tav>
                                        <p:tav tm="100000">
                                          <p:val>
                                            <p:strVal val="#ppt_w"/>
                                          </p:val>
                                        </p:tav>
                                      </p:tavLst>
                                    </p:anim>
                                    <p:anim calcmode="lin" valueType="num">
                                      <p:cBhvr>
                                        <p:cTn id="66" dur="500" fill="hold"/>
                                        <p:tgtEl>
                                          <p:spTgt spid="29"/>
                                        </p:tgtEl>
                                        <p:attrNameLst>
                                          <p:attrName>ppt_h</p:attrName>
                                        </p:attrNameLst>
                                      </p:cBhvr>
                                      <p:tavLst>
                                        <p:tav tm="0">
                                          <p:val>
                                            <p:fltVal val="0"/>
                                          </p:val>
                                        </p:tav>
                                        <p:tav tm="100000">
                                          <p:val>
                                            <p:strVal val="#ppt_h"/>
                                          </p:val>
                                        </p:tav>
                                      </p:tavLst>
                                    </p:anim>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par>
                                <p:cTn id="75" presetID="1"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53" presetClass="entr" presetSubtype="16"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Effect transition="in" filter="fade">
                                      <p:cBhvr>
                                        <p:cTn id="87" dur="500"/>
                                        <p:tgtEl>
                                          <p:spTgt spid="8"/>
                                        </p:tgtEl>
                                      </p:cBhvr>
                                    </p:animEffect>
                                  </p:childTnLst>
                                </p:cTn>
                              </p:par>
                              <p:par>
                                <p:cTn id="88" presetID="53" presetClass="entr" presetSubtype="16" fill="hold" nodeType="withEffect">
                                  <p:stCondLst>
                                    <p:cond delay="0"/>
                                  </p:stCondLst>
                                  <p:childTnLst>
                                    <p:set>
                                      <p:cBhvr>
                                        <p:cTn id="89" dur="1" fill="hold">
                                          <p:stCondLst>
                                            <p:cond delay="0"/>
                                          </p:stCondLst>
                                        </p:cTn>
                                        <p:tgtEl>
                                          <p:spTgt spid="9"/>
                                        </p:tgtEl>
                                        <p:attrNameLst>
                                          <p:attrName>style.visibility</p:attrName>
                                        </p:attrNameLst>
                                      </p:cBhvr>
                                      <p:to>
                                        <p:strVal val="visible"/>
                                      </p:to>
                                    </p:set>
                                    <p:anim calcmode="lin" valueType="num">
                                      <p:cBhvr>
                                        <p:cTn id="90" dur="500" fill="hold"/>
                                        <p:tgtEl>
                                          <p:spTgt spid="9"/>
                                        </p:tgtEl>
                                        <p:attrNameLst>
                                          <p:attrName>ppt_w</p:attrName>
                                        </p:attrNameLst>
                                      </p:cBhvr>
                                      <p:tavLst>
                                        <p:tav tm="0">
                                          <p:val>
                                            <p:fltVal val="0"/>
                                          </p:val>
                                        </p:tav>
                                        <p:tav tm="100000">
                                          <p:val>
                                            <p:strVal val="#ppt_w"/>
                                          </p:val>
                                        </p:tav>
                                      </p:tavLst>
                                    </p:anim>
                                    <p:anim calcmode="lin" valueType="num">
                                      <p:cBhvr>
                                        <p:cTn id="91" dur="500" fill="hold"/>
                                        <p:tgtEl>
                                          <p:spTgt spid="9"/>
                                        </p:tgtEl>
                                        <p:attrNameLst>
                                          <p:attrName>ppt_h</p:attrName>
                                        </p:attrNameLst>
                                      </p:cBhvr>
                                      <p:tavLst>
                                        <p:tav tm="0">
                                          <p:val>
                                            <p:fltVal val="0"/>
                                          </p:val>
                                        </p:tav>
                                        <p:tav tm="100000">
                                          <p:val>
                                            <p:strVal val="#ppt_h"/>
                                          </p:val>
                                        </p:tav>
                                      </p:tavLst>
                                    </p:anim>
                                    <p:animEffect transition="in" filter="fade">
                                      <p:cBhvr>
                                        <p:cTn id="92" dur="500"/>
                                        <p:tgtEl>
                                          <p:spTgt spid="9"/>
                                        </p:tgtEl>
                                      </p:cBhvr>
                                    </p:animEffect>
                                  </p:childTnLst>
                                </p:cTn>
                              </p:par>
                              <p:par>
                                <p:cTn id="93" presetID="1" presetClass="entr" presetSubtype="0" fill="hold" grpId="0" nodeType="withEffect">
                                  <p:stCondLst>
                                    <p:cond delay="0"/>
                                  </p:stCondLst>
                                  <p:childTnLst>
                                    <p:set>
                                      <p:cBhvr>
                                        <p:cTn id="94" dur="1" fill="hold">
                                          <p:stCondLst>
                                            <p:cond delay="0"/>
                                          </p:stCondLst>
                                        </p:cTn>
                                        <p:tgtEl>
                                          <p:spTgt spid="1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par>
                                <p:cTn id="99" presetID="53" presetClass="entr" presetSubtype="16"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p:cTn id="101" dur="500" fill="hold"/>
                                        <p:tgtEl>
                                          <p:spTgt spid="42"/>
                                        </p:tgtEl>
                                        <p:attrNameLst>
                                          <p:attrName>ppt_w</p:attrName>
                                        </p:attrNameLst>
                                      </p:cBhvr>
                                      <p:tavLst>
                                        <p:tav tm="0">
                                          <p:val>
                                            <p:fltVal val="0"/>
                                          </p:val>
                                        </p:tav>
                                        <p:tav tm="100000">
                                          <p:val>
                                            <p:strVal val="#ppt_w"/>
                                          </p:val>
                                        </p:tav>
                                      </p:tavLst>
                                    </p:anim>
                                    <p:anim calcmode="lin" valueType="num">
                                      <p:cBhvr>
                                        <p:cTn id="102" dur="500" fill="hold"/>
                                        <p:tgtEl>
                                          <p:spTgt spid="42"/>
                                        </p:tgtEl>
                                        <p:attrNameLst>
                                          <p:attrName>ppt_h</p:attrName>
                                        </p:attrNameLst>
                                      </p:cBhvr>
                                      <p:tavLst>
                                        <p:tav tm="0">
                                          <p:val>
                                            <p:fltVal val="0"/>
                                          </p:val>
                                        </p:tav>
                                        <p:tav tm="100000">
                                          <p:val>
                                            <p:strVal val="#ppt_h"/>
                                          </p:val>
                                        </p:tav>
                                      </p:tavLst>
                                    </p:anim>
                                    <p:animEffect transition="in" filter="fade">
                                      <p:cBhvr>
                                        <p:cTn id="103" dur="500"/>
                                        <p:tgtEl>
                                          <p:spTgt spid="42"/>
                                        </p:tgtEl>
                                      </p:cBhvr>
                                    </p:animEffect>
                                  </p:childTnLst>
                                </p:cTn>
                              </p:par>
                              <p:par>
                                <p:cTn id="104" presetID="53" presetClass="entr" presetSubtype="16" fill="hold" nodeType="withEffect">
                                  <p:stCondLst>
                                    <p:cond delay="0"/>
                                  </p:stCondLst>
                                  <p:childTnLst>
                                    <p:set>
                                      <p:cBhvr>
                                        <p:cTn id="105" dur="1" fill="hold">
                                          <p:stCondLst>
                                            <p:cond delay="0"/>
                                          </p:stCondLst>
                                        </p:cTn>
                                        <p:tgtEl>
                                          <p:spTgt spid="52"/>
                                        </p:tgtEl>
                                        <p:attrNameLst>
                                          <p:attrName>style.visibility</p:attrName>
                                        </p:attrNameLst>
                                      </p:cBhvr>
                                      <p:to>
                                        <p:strVal val="visible"/>
                                      </p:to>
                                    </p:set>
                                    <p:anim calcmode="lin" valueType="num">
                                      <p:cBhvr>
                                        <p:cTn id="106" dur="500" fill="hold"/>
                                        <p:tgtEl>
                                          <p:spTgt spid="52"/>
                                        </p:tgtEl>
                                        <p:attrNameLst>
                                          <p:attrName>ppt_w</p:attrName>
                                        </p:attrNameLst>
                                      </p:cBhvr>
                                      <p:tavLst>
                                        <p:tav tm="0">
                                          <p:val>
                                            <p:fltVal val="0"/>
                                          </p:val>
                                        </p:tav>
                                        <p:tav tm="100000">
                                          <p:val>
                                            <p:strVal val="#ppt_w"/>
                                          </p:val>
                                        </p:tav>
                                      </p:tavLst>
                                    </p:anim>
                                    <p:anim calcmode="lin" valueType="num">
                                      <p:cBhvr>
                                        <p:cTn id="107" dur="500" fill="hold"/>
                                        <p:tgtEl>
                                          <p:spTgt spid="52"/>
                                        </p:tgtEl>
                                        <p:attrNameLst>
                                          <p:attrName>ppt_h</p:attrName>
                                        </p:attrNameLst>
                                      </p:cBhvr>
                                      <p:tavLst>
                                        <p:tav tm="0">
                                          <p:val>
                                            <p:fltVal val="0"/>
                                          </p:val>
                                        </p:tav>
                                        <p:tav tm="100000">
                                          <p:val>
                                            <p:strVal val="#ppt_h"/>
                                          </p:val>
                                        </p:tav>
                                      </p:tavLst>
                                    </p:anim>
                                    <p:animEffect transition="in" filter="fade">
                                      <p:cBhvr>
                                        <p:cTn id="108" dur="500"/>
                                        <p:tgtEl>
                                          <p:spTgt spid="52"/>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 calcmode="lin" valueType="num">
                                      <p:cBhvr>
                                        <p:cTn id="113" dur="1000" fill="hold"/>
                                        <p:tgtEl>
                                          <p:spTgt spid="13"/>
                                        </p:tgtEl>
                                        <p:attrNameLst>
                                          <p:attrName>ppt_w</p:attrName>
                                        </p:attrNameLst>
                                      </p:cBhvr>
                                      <p:tavLst>
                                        <p:tav tm="0">
                                          <p:val>
                                            <p:fltVal val="0"/>
                                          </p:val>
                                        </p:tav>
                                        <p:tav tm="100000">
                                          <p:val>
                                            <p:strVal val="#ppt_w"/>
                                          </p:val>
                                        </p:tav>
                                      </p:tavLst>
                                    </p:anim>
                                    <p:anim calcmode="lin" valueType="num">
                                      <p:cBhvr>
                                        <p:cTn id="114" dur="1000" fill="hold"/>
                                        <p:tgtEl>
                                          <p:spTgt spid="13"/>
                                        </p:tgtEl>
                                        <p:attrNameLst>
                                          <p:attrName>ppt_h</p:attrName>
                                        </p:attrNameLst>
                                      </p:cBhvr>
                                      <p:tavLst>
                                        <p:tav tm="0">
                                          <p:val>
                                            <p:fltVal val="0"/>
                                          </p:val>
                                        </p:tav>
                                        <p:tav tm="100000">
                                          <p:val>
                                            <p:strVal val="#ppt_h"/>
                                          </p:val>
                                        </p:tav>
                                      </p:tavLst>
                                    </p:anim>
                                    <p:anim calcmode="lin" valueType="num">
                                      <p:cBhvr>
                                        <p:cTn id="115" dur="1000" fill="hold"/>
                                        <p:tgtEl>
                                          <p:spTgt spid="13"/>
                                        </p:tgtEl>
                                        <p:attrNameLst>
                                          <p:attrName>style.rotation</p:attrName>
                                        </p:attrNameLst>
                                      </p:cBhvr>
                                      <p:tavLst>
                                        <p:tav tm="0">
                                          <p:val>
                                            <p:fltVal val="90"/>
                                          </p:val>
                                        </p:tav>
                                        <p:tav tm="100000">
                                          <p:val>
                                            <p:fltVal val="0"/>
                                          </p:val>
                                        </p:tav>
                                      </p:tavLst>
                                    </p:anim>
                                    <p:animEffect transition="in" filter="fade">
                                      <p:cBhvr>
                                        <p:cTn id="116" dur="1000"/>
                                        <p:tgtEl>
                                          <p:spTgt spid="13"/>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16"/>
                                        </p:tgtEl>
                                        <p:attrNameLst>
                                          <p:attrName>style.visibility</p:attrName>
                                        </p:attrNameLst>
                                      </p:cBhvr>
                                      <p:to>
                                        <p:strVal val="visible"/>
                                      </p:to>
                                    </p:set>
                                    <p:anim calcmode="lin" valueType="num">
                                      <p:cBhvr>
                                        <p:cTn id="121" dur="500" fill="hold"/>
                                        <p:tgtEl>
                                          <p:spTgt spid="16"/>
                                        </p:tgtEl>
                                        <p:attrNameLst>
                                          <p:attrName>ppt_w</p:attrName>
                                        </p:attrNameLst>
                                      </p:cBhvr>
                                      <p:tavLst>
                                        <p:tav tm="0">
                                          <p:val>
                                            <p:fltVal val="0"/>
                                          </p:val>
                                        </p:tav>
                                        <p:tav tm="100000">
                                          <p:val>
                                            <p:strVal val="#ppt_w"/>
                                          </p:val>
                                        </p:tav>
                                      </p:tavLst>
                                    </p:anim>
                                    <p:anim calcmode="lin" valueType="num">
                                      <p:cBhvr>
                                        <p:cTn id="122" dur="500" fill="hold"/>
                                        <p:tgtEl>
                                          <p:spTgt spid="16"/>
                                        </p:tgtEl>
                                        <p:attrNameLst>
                                          <p:attrName>ppt_h</p:attrName>
                                        </p:attrNameLst>
                                      </p:cBhvr>
                                      <p:tavLst>
                                        <p:tav tm="0">
                                          <p:val>
                                            <p:fltVal val="0"/>
                                          </p:val>
                                        </p:tav>
                                        <p:tav tm="100000">
                                          <p:val>
                                            <p:strVal val="#ppt_h"/>
                                          </p:val>
                                        </p:tav>
                                      </p:tavLst>
                                    </p:anim>
                                    <p:animEffect transition="in" filter="fade">
                                      <p:cBhvr>
                                        <p:cTn id="123" dur="500"/>
                                        <p:tgtEl>
                                          <p:spTgt spid="16"/>
                                        </p:tgtEl>
                                      </p:cBhvr>
                                    </p:animEffect>
                                  </p:childTnLst>
                                </p:cTn>
                              </p:par>
                              <p:par>
                                <p:cTn id="124" presetID="1" presetClass="entr" presetSubtype="0" fill="hold" grpId="0" nodeType="withEffect">
                                  <p:stCondLst>
                                    <p:cond delay="0"/>
                                  </p:stCondLst>
                                  <p:childTnLst>
                                    <p:set>
                                      <p:cBhvr>
                                        <p:cTn id="125" dur="1" fill="hold">
                                          <p:stCondLst>
                                            <p:cond delay="0"/>
                                          </p:stCondLst>
                                        </p:cTn>
                                        <p:tgtEl>
                                          <p:spTgt spid="2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23"/>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2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2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26"/>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27"/>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2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32"/>
                                        </p:tgtEl>
                                        <p:attrNameLst>
                                          <p:attrName>style.visibility</p:attrName>
                                        </p:attrNameLst>
                                      </p:cBhvr>
                                      <p:to>
                                        <p:strVal val="visible"/>
                                      </p:to>
                                    </p:set>
                                  </p:childTnLst>
                                </p:cTn>
                              </p:par>
                              <p:par>
                                <p:cTn id="140" presetID="53" presetClass="entr" presetSubtype="16" fill="hold" nodeType="withEffect">
                                  <p:stCondLst>
                                    <p:cond delay="0"/>
                                  </p:stCondLst>
                                  <p:childTnLst>
                                    <p:set>
                                      <p:cBhvr>
                                        <p:cTn id="141" dur="1" fill="hold">
                                          <p:stCondLst>
                                            <p:cond delay="0"/>
                                          </p:stCondLst>
                                        </p:cTn>
                                        <p:tgtEl>
                                          <p:spTgt spid="60"/>
                                        </p:tgtEl>
                                        <p:attrNameLst>
                                          <p:attrName>style.visibility</p:attrName>
                                        </p:attrNameLst>
                                      </p:cBhvr>
                                      <p:to>
                                        <p:strVal val="visible"/>
                                      </p:to>
                                    </p:set>
                                    <p:anim calcmode="lin" valueType="num">
                                      <p:cBhvr>
                                        <p:cTn id="142" dur="500" fill="hold"/>
                                        <p:tgtEl>
                                          <p:spTgt spid="60"/>
                                        </p:tgtEl>
                                        <p:attrNameLst>
                                          <p:attrName>ppt_w</p:attrName>
                                        </p:attrNameLst>
                                      </p:cBhvr>
                                      <p:tavLst>
                                        <p:tav tm="0">
                                          <p:val>
                                            <p:fltVal val="0"/>
                                          </p:val>
                                        </p:tav>
                                        <p:tav tm="100000">
                                          <p:val>
                                            <p:strVal val="#ppt_w"/>
                                          </p:val>
                                        </p:tav>
                                      </p:tavLst>
                                    </p:anim>
                                    <p:anim calcmode="lin" valueType="num">
                                      <p:cBhvr>
                                        <p:cTn id="143" dur="500" fill="hold"/>
                                        <p:tgtEl>
                                          <p:spTgt spid="60"/>
                                        </p:tgtEl>
                                        <p:attrNameLst>
                                          <p:attrName>ppt_h</p:attrName>
                                        </p:attrNameLst>
                                      </p:cBhvr>
                                      <p:tavLst>
                                        <p:tav tm="0">
                                          <p:val>
                                            <p:fltVal val="0"/>
                                          </p:val>
                                        </p:tav>
                                        <p:tav tm="100000">
                                          <p:val>
                                            <p:strVal val="#ppt_h"/>
                                          </p:val>
                                        </p:tav>
                                      </p:tavLst>
                                    </p:anim>
                                    <p:animEffect transition="in" filter="fade">
                                      <p:cBhvr>
                                        <p:cTn id="144" dur="500"/>
                                        <p:tgtEl>
                                          <p:spTgt spid="60"/>
                                        </p:tgtEl>
                                      </p:cBhvr>
                                    </p:animEffect>
                                  </p:childTnLst>
                                </p:cTn>
                              </p:par>
                              <p:par>
                                <p:cTn id="145" presetID="53" presetClass="entr" presetSubtype="16" fill="hold" nodeType="withEffect">
                                  <p:stCondLst>
                                    <p:cond delay="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58"/>
                                        </p:tgtEl>
                                        <p:attrNameLst>
                                          <p:attrName>style.visibility</p:attrName>
                                        </p:attrNameLst>
                                      </p:cBhvr>
                                      <p:to>
                                        <p:strVal val="visible"/>
                                      </p:to>
                                    </p:set>
                                    <p:anim calcmode="lin" valueType="num">
                                      <p:cBhvr>
                                        <p:cTn id="152" dur="500" fill="hold"/>
                                        <p:tgtEl>
                                          <p:spTgt spid="58"/>
                                        </p:tgtEl>
                                        <p:attrNameLst>
                                          <p:attrName>ppt_w</p:attrName>
                                        </p:attrNameLst>
                                      </p:cBhvr>
                                      <p:tavLst>
                                        <p:tav tm="0">
                                          <p:val>
                                            <p:fltVal val="0"/>
                                          </p:val>
                                        </p:tav>
                                        <p:tav tm="100000">
                                          <p:val>
                                            <p:strVal val="#ppt_w"/>
                                          </p:val>
                                        </p:tav>
                                      </p:tavLst>
                                    </p:anim>
                                    <p:anim calcmode="lin" valueType="num">
                                      <p:cBhvr>
                                        <p:cTn id="153" dur="500" fill="hold"/>
                                        <p:tgtEl>
                                          <p:spTgt spid="58"/>
                                        </p:tgtEl>
                                        <p:attrNameLst>
                                          <p:attrName>ppt_h</p:attrName>
                                        </p:attrNameLst>
                                      </p:cBhvr>
                                      <p:tavLst>
                                        <p:tav tm="0">
                                          <p:val>
                                            <p:fltVal val="0"/>
                                          </p:val>
                                        </p:tav>
                                        <p:tav tm="100000">
                                          <p:val>
                                            <p:strVal val="#ppt_h"/>
                                          </p:val>
                                        </p:tav>
                                      </p:tavLst>
                                    </p:anim>
                                    <p:animEffect transition="in" filter="fade">
                                      <p:cBhvr>
                                        <p:cTn id="154" dur="500"/>
                                        <p:tgtEl>
                                          <p:spTgt spid="58"/>
                                        </p:tgtEl>
                                      </p:cBhvr>
                                    </p:animEffect>
                                  </p:childTnLst>
                                </p:cTn>
                              </p:par>
                              <p:par>
                                <p:cTn id="155" presetID="53" presetClass="entr" presetSubtype="16" fill="hold" nodeType="withEffect">
                                  <p:stCondLst>
                                    <p:cond delay="0"/>
                                  </p:stCondLst>
                                  <p:childTnLst>
                                    <p:set>
                                      <p:cBhvr>
                                        <p:cTn id="156" dur="1" fill="hold">
                                          <p:stCondLst>
                                            <p:cond delay="0"/>
                                          </p:stCondLst>
                                        </p:cTn>
                                        <p:tgtEl>
                                          <p:spTgt spid="57"/>
                                        </p:tgtEl>
                                        <p:attrNameLst>
                                          <p:attrName>style.visibility</p:attrName>
                                        </p:attrNameLst>
                                      </p:cBhvr>
                                      <p:to>
                                        <p:strVal val="visible"/>
                                      </p:to>
                                    </p:set>
                                    <p:anim calcmode="lin" valueType="num">
                                      <p:cBhvr>
                                        <p:cTn id="157" dur="500" fill="hold"/>
                                        <p:tgtEl>
                                          <p:spTgt spid="57"/>
                                        </p:tgtEl>
                                        <p:attrNameLst>
                                          <p:attrName>ppt_w</p:attrName>
                                        </p:attrNameLst>
                                      </p:cBhvr>
                                      <p:tavLst>
                                        <p:tav tm="0">
                                          <p:val>
                                            <p:fltVal val="0"/>
                                          </p:val>
                                        </p:tav>
                                        <p:tav tm="100000">
                                          <p:val>
                                            <p:strVal val="#ppt_w"/>
                                          </p:val>
                                        </p:tav>
                                      </p:tavLst>
                                    </p:anim>
                                    <p:anim calcmode="lin" valueType="num">
                                      <p:cBhvr>
                                        <p:cTn id="158" dur="500" fill="hold"/>
                                        <p:tgtEl>
                                          <p:spTgt spid="57"/>
                                        </p:tgtEl>
                                        <p:attrNameLst>
                                          <p:attrName>ppt_h</p:attrName>
                                        </p:attrNameLst>
                                      </p:cBhvr>
                                      <p:tavLst>
                                        <p:tav tm="0">
                                          <p:val>
                                            <p:fltVal val="0"/>
                                          </p:val>
                                        </p:tav>
                                        <p:tav tm="100000">
                                          <p:val>
                                            <p:strVal val="#ppt_h"/>
                                          </p:val>
                                        </p:tav>
                                      </p:tavLst>
                                    </p:anim>
                                    <p:animEffect transition="in" filter="fade">
                                      <p:cBhvr>
                                        <p:cTn id="159" dur="500"/>
                                        <p:tgtEl>
                                          <p:spTgt spid="57"/>
                                        </p:tgtEl>
                                      </p:cBhvr>
                                    </p:animEffect>
                                  </p:childTnLst>
                                </p:cTn>
                              </p:par>
                              <p:par>
                                <p:cTn id="160" presetID="53" presetClass="entr" presetSubtype="16" fill="hold" nodeType="withEffect">
                                  <p:stCondLst>
                                    <p:cond delay="0"/>
                                  </p:stCondLst>
                                  <p:childTnLst>
                                    <p:set>
                                      <p:cBhvr>
                                        <p:cTn id="161" dur="1" fill="hold">
                                          <p:stCondLst>
                                            <p:cond delay="0"/>
                                          </p:stCondLst>
                                        </p:cTn>
                                        <p:tgtEl>
                                          <p:spTgt spid="56"/>
                                        </p:tgtEl>
                                        <p:attrNameLst>
                                          <p:attrName>style.visibility</p:attrName>
                                        </p:attrNameLst>
                                      </p:cBhvr>
                                      <p:to>
                                        <p:strVal val="visible"/>
                                      </p:to>
                                    </p:set>
                                    <p:anim calcmode="lin" valueType="num">
                                      <p:cBhvr>
                                        <p:cTn id="162" dur="500" fill="hold"/>
                                        <p:tgtEl>
                                          <p:spTgt spid="56"/>
                                        </p:tgtEl>
                                        <p:attrNameLst>
                                          <p:attrName>ppt_w</p:attrName>
                                        </p:attrNameLst>
                                      </p:cBhvr>
                                      <p:tavLst>
                                        <p:tav tm="0">
                                          <p:val>
                                            <p:fltVal val="0"/>
                                          </p:val>
                                        </p:tav>
                                        <p:tav tm="100000">
                                          <p:val>
                                            <p:strVal val="#ppt_w"/>
                                          </p:val>
                                        </p:tav>
                                      </p:tavLst>
                                    </p:anim>
                                    <p:anim calcmode="lin" valueType="num">
                                      <p:cBhvr>
                                        <p:cTn id="163" dur="500" fill="hold"/>
                                        <p:tgtEl>
                                          <p:spTgt spid="56"/>
                                        </p:tgtEl>
                                        <p:attrNameLst>
                                          <p:attrName>ppt_h</p:attrName>
                                        </p:attrNameLst>
                                      </p:cBhvr>
                                      <p:tavLst>
                                        <p:tav tm="0">
                                          <p:val>
                                            <p:fltVal val="0"/>
                                          </p:val>
                                        </p:tav>
                                        <p:tav tm="100000">
                                          <p:val>
                                            <p:strVal val="#ppt_h"/>
                                          </p:val>
                                        </p:tav>
                                      </p:tavLst>
                                    </p:anim>
                                    <p:animEffect transition="in" filter="fade">
                                      <p:cBhvr>
                                        <p:cTn id="164" dur="500"/>
                                        <p:tgtEl>
                                          <p:spTgt spid="56"/>
                                        </p:tgtEl>
                                      </p:cBhvr>
                                    </p:animEffect>
                                  </p:childTnLst>
                                </p:cTn>
                              </p:par>
                              <p:par>
                                <p:cTn id="165" presetID="53" presetClass="entr" presetSubtype="16" fill="hold" nodeType="withEffect">
                                  <p:stCondLst>
                                    <p:cond delay="0"/>
                                  </p:stCondLst>
                                  <p:childTnLst>
                                    <p:set>
                                      <p:cBhvr>
                                        <p:cTn id="166" dur="1" fill="hold">
                                          <p:stCondLst>
                                            <p:cond delay="0"/>
                                          </p:stCondLst>
                                        </p:cTn>
                                        <p:tgtEl>
                                          <p:spTgt spid="55"/>
                                        </p:tgtEl>
                                        <p:attrNameLst>
                                          <p:attrName>style.visibility</p:attrName>
                                        </p:attrNameLst>
                                      </p:cBhvr>
                                      <p:to>
                                        <p:strVal val="visible"/>
                                      </p:to>
                                    </p:set>
                                    <p:anim calcmode="lin" valueType="num">
                                      <p:cBhvr>
                                        <p:cTn id="167" dur="500" fill="hold"/>
                                        <p:tgtEl>
                                          <p:spTgt spid="55"/>
                                        </p:tgtEl>
                                        <p:attrNameLst>
                                          <p:attrName>ppt_w</p:attrName>
                                        </p:attrNameLst>
                                      </p:cBhvr>
                                      <p:tavLst>
                                        <p:tav tm="0">
                                          <p:val>
                                            <p:fltVal val="0"/>
                                          </p:val>
                                        </p:tav>
                                        <p:tav tm="100000">
                                          <p:val>
                                            <p:strVal val="#ppt_w"/>
                                          </p:val>
                                        </p:tav>
                                      </p:tavLst>
                                    </p:anim>
                                    <p:anim calcmode="lin" valueType="num">
                                      <p:cBhvr>
                                        <p:cTn id="168" dur="500" fill="hold"/>
                                        <p:tgtEl>
                                          <p:spTgt spid="55"/>
                                        </p:tgtEl>
                                        <p:attrNameLst>
                                          <p:attrName>ppt_h</p:attrName>
                                        </p:attrNameLst>
                                      </p:cBhvr>
                                      <p:tavLst>
                                        <p:tav tm="0">
                                          <p:val>
                                            <p:fltVal val="0"/>
                                          </p:val>
                                        </p:tav>
                                        <p:tav tm="100000">
                                          <p:val>
                                            <p:strVal val="#ppt_h"/>
                                          </p:val>
                                        </p:tav>
                                      </p:tavLst>
                                    </p:anim>
                                    <p:animEffect transition="in" filter="fade">
                                      <p:cBhvr>
                                        <p:cTn id="16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22" grpId="0" animBg="1"/>
      <p:bldP spid="23" grpId="0" animBg="1"/>
      <p:bldP spid="24" grpId="0" animBg="1"/>
      <p:bldP spid="25" grpId="0" animBg="1"/>
      <p:bldP spid="26" grpId="0" animBg="1"/>
      <p:bldP spid="27" grpId="0" animBg="1"/>
      <p:bldP spid="28" grpId="0" animBg="1"/>
      <p:bldP spid="30" grpId="0" animBg="1"/>
      <p:bldP spid="32" grpId="0"/>
      <p:bldP spid="37" grpId="0"/>
      <p:bldP spid="38" grpId="0" animBg="1"/>
      <p:bldP spid="40" grpId="0" animBg="1"/>
      <p:bldP spid="41" grpId="0" animBg="1"/>
      <p:bldP spid="42" grpId="0"/>
      <p:bldP spid="43" grpId="0"/>
      <p:bldP spid="31"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Action 15 : Simplification administrative</a:t>
            </a:r>
            <a:endParaRPr lang="fr-BE" dirty="0"/>
          </a:p>
        </p:txBody>
      </p:sp>
      <p:sp>
        <p:nvSpPr>
          <p:cNvPr id="4099" name="Rectangle 3"/>
          <p:cNvSpPr>
            <a:spLocks noGrp="1" noChangeArrowheads="1"/>
          </p:cNvSpPr>
          <p:nvPr>
            <p:ph idx="1"/>
          </p:nvPr>
        </p:nvSpPr>
        <p:spPr/>
        <p:txBody>
          <a:bodyPr>
            <a:normAutofit/>
          </a:bodyPr>
          <a:lstStyle/>
          <a:p>
            <a:r>
              <a:rPr lang="fr-BE" dirty="0" smtClean="0"/>
              <a:t>Objectifs </a:t>
            </a:r>
          </a:p>
          <a:p>
            <a:pPr lvl="1"/>
            <a:r>
              <a:rPr lang="fr-BE" dirty="0" smtClean="0"/>
              <a:t>standardiser, harmoniser et intégrer au maximum les systèmes</a:t>
            </a:r>
          </a:p>
          <a:p>
            <a:pPr lvl="2"/>
            <a:r>
              <a:rPr lang="fr-BE" dirty="0"/>
              <a:t>interfaces simples et uniformes pour les utilisateurs</a:t>
            </a:r>
          </a:p>
          <a:p>
            <a:pPr lvl="2"/>
            <a:r>
              <a:rPr lang="fr-BE" dirty="0"/>
              <a:t>standardisation maximale des formulaires / flux</a:t>
            </a:r>
          </a:p>
          <a:p>
            <a:pPr lvl="2"/>
            <a:r>
              <a:rPr lang="fr-BE" dirty="0"/>
              <a:t>réutilisation automatique des données encodées ou stockées &gt; éviter le double encodage dans la mesure du possible</a:t>
            </a:r>
          </a:p>
          <a:p>
            <a:pPr lvl="2"/>
            <a:r>
              <a:rPr lang="fr-BE" dirty="0"/>
              <a:t>promouvoir l’utilisation des services existants (</a:t>
            </a:r>
            <a:r>
              <a:rPr lang="fr-BE" dirty="0" err="1">
                <a:solidFill>
                  <a:srgbClr val="3E6E5A"/>
                </a:solidFill>
              </a:rPr>
              <a:t>eHealth</a:t>
            </a:r>
            <a:r>
              <a:rPr lang="fr-BE" dirty="0" err="1"/>
              <a:t>Box</a:t>
            </a:r>
            <a:r>
              <a:rPr lang="fr-BE" dirty="0"/>
              <a:t>, Hubs &amp; </a:t>
            </a:r>
            <a:r>
              <a:rPr lang="fr-BE" dirty="0" err="1"/>
              <a:t>Metahubs</a:t>
            </a:r>
            <a:r>
              <a:rPr lang="fr-BE" dirty="0"/>
              <a:t>, …)</a:t>
            </a:r>
          </a:p>
          <a:p>
            <a:r>
              <a:rPr lang="fr-BE" dirty="0" smtClean="0"/>
              <a:t>Projets</a:t>
            </a:r>
            <a:endParaRPr lang="fr-BE" dirty="0"/>
          </a:p>
          <a:p>
            <a:pPr lvl="1"/>
            <a:r>
              <a:rPr lang="fr-BE" i="1" dirty="0" err="1" smtClean="0"/>
              <a:t>Handicare</a:t>
            </a:r>
            <a:r>
              <a:rPr lang="fr-BE" i="1" dirty="0"/>
              <a:t> (évaluation médicale des personnes handicapées) </a:t>
            </a:r>
          </a:p>
          <a:p>
            <a:pPr lvl="1"/>
            <a:r>
              <a:rPr lang="fr-BE" i="1" dirty="0" smtClean="0"/>
              <a:t>Multi-</a:t>
            </a:r>
            <a:r>
              <a:rPr lang="fr-BE" i="1" dirty="0" err="1" smtClean="0"/>
              <a:t>eMediatt</a:t>
            </a:r>
            <a:r>
              <a:rPr lang="fr-BE" i="1" dirty="0" smtClean="0"/>
              <a:t> (certificat </a:t>
            </a:r>
            <a:r>
              <a:rPr lang="fr-BE" i="1" dirty="0"/>
              <a:t>électronique d'incapacité de </a:t>
            </a:r>
            <a:r>
              <a:rPr lang="fr-BE" i="1" dirty="0" smtClean="0"/>
              <a:t>travail)</a:t>
            </a:r>
            <a:endParaRPr lang="fr-BE" i="1" dirty="0"/>
          </a:p>
          <a:p>
            <a:pPr lvl="1"/>
            <a:r>
              <a:rPr lang="fr-BE" i="1" dirty="0" err="1"/>
              <a:t>Mediprima</a:t>
            </a:r>
            <a:r>
              <a:rPr lang="fr-BE" i="1" dirty="0"/>
              <a:t> (remboursement des frais d'aide médicale par le CPAS)</a:t>
            </a:r>
          </a:p>
          <a:p>
            <a:pPr lvl="1"/>
            <a:r>
              <a:rPr lang="fr-BE" i="1" dirty="0"/>
              <a:t>Back to </a:t>
            </a:r>
            <a:r>
              <a:rPr lang="fr-BE" i="1" dirty="0" err="1"/>
              <a:t>work</a:t>
            </a:r>
            <a:r>
              <a:rPr lang="fr-BE" i="1" dirty="0"/>
              <a:t> </a:t>
            </a:r>
            <a:r>
              <a:rPr lang="fr-BE" i="1" dirty="0" smtClean="0"/>
              <a:t>(réintégration des malades de longue durée)</a:t>
            </a:r>
            <a:endParaRPr lang="fr-BE" i="1" dirty="0"/>
          </a:p>
          <a:p>
            <a:endParaRPr lang="en-US" dirty="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134</a:t>
            </a:fld>
            <a:endParaRPr lang="en-US"/>
          </a:p>
        </p:txBody>
      </p:sp>
    </p:spTree>
    <p:extLst>
      <p:ext uri="{BB962C8B-B14F-4D97-AF65-F5344CB8AC3E}">
        <p14:creationId xmlns:p14="http://schemas.microsoft.com/office/powerpoint/2010/main" val="187266236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8"/>
          <p:cNvSpPr>
            <a:spLocks noGrp="1"/>
          </p:cNvSpPr>
          <p:nvPr>
            <p:ph type="title" idx="4294967295"/>
          </p:nvPr>
        </p:nvSpPr>
        <p:spPr/>
        <p:txBody>
          <a:bodyPr/>
          <a:lstStyle/>
          <a:p>
            <a:r>
              <a:rPr lang="fr-BE" altLang="en-US" dirty="0" smtClean="0"/>
              <a:t>Simplification administrative: opportunité, obligation, nécessité</a:t>
            </a:r>
            <a:endParaRPr lang="en-US" altLang="en-US" dirty="0" smtClean="0"/>
          </a:p>
        </p:txBody>
      </p:sp>
      <p:sp>
        <p:nvSpPr>
          <p:cNvPr id="60419" name="Rectangle 9"/>
          <p:cNvSpPr>
            <a:spLocks noGrp="1"/>
          </p:cNvSpPr>
          <p:nvPr>
            <p:ph type="body" idx="4294967295"/>
          </p:nvPr>
        </p:nvSpPr>
        <p:spPr>
          <a:xfrm>
            <a:off x="467544" y="1268413"/>
            <a:ext cx="8219256" cy="5184775"/>
          </a:xfrm>
        </p:spPr>
        <p:txBody>
          <a:bodyPr/>
          <a:lstStyle/>
          <a:p>
            <a:endParaRPr lang="en-US" altLang="en-US" sz="2800" dirty="0" smtClean="0"/>
          </a:p>
        </p:txBody>
      </p:sp>
      <p:sp>
        <p:nvSpPr>
          <p:cNvPr id="4" name="Slide Number Placeholder 3"/>
          <p:cNvSpPr>
            <a:spLocks noGrp="1"/>
          </p:cNvSpPr>
          <p:nvPr>
            <p:ph type="sldNum" sz="quarter" idx="10"/>
          </p:nvPr>
        </p:nvSpPr>
        <p:spPr/>
        <p:txBody>
          <a:bodyPr/>
          <a:lstStyle/>
          <a:p>
            <a:pPr>
              <a:defRPr/>
            </a:pPr>
            <a:fld id="{05C078D4-0DFB-4E57-BD4D-639C3DC5C9C9}" type="slidenum">
              <a:rPr lang="en-US" smtClean="0">
                <a:solidFill>
                  <a:prstClr val="white">
                    <a:lumMod val="50000"/>
                  </a:prstClr>
                </a:solidFill>
              </a:rPr>
              <a:pPr>
                <a:defRPr/>
              </a:pPr>
              <a:t>135</a:t>
            </a:fld>
            <a:endParaRPr lang="en-US">
              <a:solidFill>
                <a:prstClr val="white">
                  <a:lumMod val="50000"/>
                </a:prstClr>
              </a:solidFill>
            </a:endParaRPr>
          </a:p>
        </p:txBody>
      </p:sp>
      <p:pic>
        <p:nvPicPr>
          <p:cNvPr id="604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6792"/>
            <a:ext cx="8066088" cy="516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33959314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8"/>
          <p:cNvSpPr>
            <a:spLocks noGrp="1"/>
          </p:cNvSpPr>
          <p:nvPr>
            <p:ph type="title" idx="4294967295"/>
          </p:nvPr>
        </p:nvSpPr>
        <p:spPr>
          <a:xfrm>
            <a:off x="539750" y="765175"/>
            <a:ext cx="8229600" cy="1143000"/>
          </a:xfrm>
        </p:spPr>
        <p:txBody>
          <a:bodyPr/>
          <a:lstStyle/>
          <a:p>
            <a:r>
              <a:rPr lang="fr-BE" altLang="en-US" dirty="0" err="1" smtClean="0"/>
              <a:t>Very</a:t>
            </a:r>
            <a:r>
              <a:rPr lang="fr-BE" altLang="en-US" dirty="0" smtClean="0"/>
              <a:t> important message</a:t>
            </a:r>
            <a:endParaRPr lang="en-US" altLang="en-US" dirty="0" smtClean="0"/>
          </a:p>
        </p:txBody>
      </p:sp>
      <p:sp>
        <p:nvSpPr>
          <p:cNvPr id="63491" name="Rectangle 9"/>
          <p:cNvSpPr>
            <a:spLocks noGrp="1"/>
          </p:cNvSpPr>
          <p:nvPr>
            <p:ph type="body" idx="4294967295"/>
          </p:nvPr>
        </p:nvSpPr>
        <p:spPr>
          <a:xfrm>
            <a:off x="539750" y="2420938"/>
            <a:ext cx="8229600" cy="5689600"/>
          </a:xfrm>
        </p:spPr>
        <p:txBody>
          <a:bodyPr/>
          <a:lstStyle/>
          <a:p>
            <a:pPr marL="0" indent="0" algn="ctr">
              <a:buFont typeface="Arial" charset="0"/>
              <a:buNone/>
            </a:pPr>
            <a:r>
              <a:rPr lang="fr-BE" altLang="en-US" sz="2800" i="1" dirty="0" smtClean="0"/>
              <a:t>Simplifier, rationaliser et stabiliser les processus </a:t>
            </a:r>
          </a:p>
          <a:p>
            <a:pPr marL="0" indent="0" algn="ctr">
              <a:buFont typeface="Arial" charset="0"/>
              <a:buNone/>
            </a:pPr>
            <a:r>
              <a:rPr lang="fr-BE" altLang="en-US" sz="2800" i="1" dirty="0" smtClean="0"/>
              <a:t>avant d’informatiser</a:t>
            </a:r>
          </a:p>
          <a:p>
            <a:pPr marL="0" indent="0" algn="ctr">
              <a:buFont typeface="Arial" charset="0"/>
              <a:buNone/>
            </a:pPr>
            <a:endParaRPr lang="fr-BE" altLang="en-US" sz="2800" i="1" dirty="0" smtClean="0"/>
          </a:p>
          <a:p>
            <a:pPr marL="0" indent="0" algn="ctr">
              <a:buFont typeface="Arial" charset="0"/>
              <a:buNone/>
            </a:pPr>
            <a:endParaRPr lang="fr-BE" altLang="en-US" sz="2800" i="1" dirty="0"/>
          </a:p>
          <a:p>
            <a:pPr marL="0" indent="0" algn="ctr">
              <a:buFont typeface="Arial" charset="0"/>
              <a:buNone/>
            </a:pPr>
            <a:r>
              <a:rPr lang="fr-BE" altLang="en-US" sz="2800" i="1" dirty="0" smtClean="0"/>
              <a:t>Eviter d’informatiser par principe de supprimer un flux papier: recherche de plus-value</a:t>
            </a:r>
            <a:endParaRPr lang="en-US" altLang="en-US" sz="2800" i="1" dirty="0" smtClean="0"/>
          </a:p>
        </p:txBody>
      </p:sp>
      <p:sp>
        <p:nvSpPr>
          <p:cNvPr id="4" name="Slide Number Placeholder 3"/>
          <p:cNvSpPr>
            <a:spLocks noGrp="1"/>
          </p:cNvSpPr>
          <p:nvPr>
            <p:ph type="sldNum" sz="quarter" idx="10"/>
          </p:nvPr>
        </p:nvSpPr>
        <p:spPr/>
        <p:txBody>
          <a:bodyPr/>
          <a:lstStyle/>
          <a:p>
            <a:pPr>
              <a:defRPr/>
            </a:pPr>
            <a:fld id="{D588CC26-DFCB-40CD-8DAA-75E8A009B4DD}" type="slidenum">
              <a:rPr lang="en-US" smtClean="0">
                <a:solidFill>
                  <a:prstClr val="white">
                    <a:lumMod val="50000"/>
                  </a:prstClr>
                </a:solidFill>
              </a:rPr>
              <a:pPr>
                <a:defRPr/>
              </a:pPr>
              <a:t>136</a:t>
            </a:fld>
            <a:endParaRPr lang="en-US">
              <a:solidFill>
                <a:prstClr val="white">
                  <a:lumMod val="50000"/>
                </a:prst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593" y="548680"/>
            <a:ext cx="313234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7357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16 : Traçabilité</a:t>
            </a:r>
            <a:endParaRPr lang="fr-BE" dirty="0"/>
          </a:p>
        </p:txBody>
      </p:sp>
      <p:sp>
        <p:nvSpPr>
          <p:cNvPr id="4099" name="Rectangle 3"/>
          <p:cNvSpPr>
            <a:spLocks noGrp="1" noChangeArrowheads="1"/>
          </p:cNvSpPr>
          <p:nvPr>
            <p:ph idx="1"/>
          </p:nvPr>
        </p:nvSpPr>
        <p:spPr/>
        <p:txBody>
          <a:bodyPr>
            <a:normAutofit fontScale="92500" lnSpcReduction="20000"/>
          </a:bodyPr>
          <a:lstStyle/>
          <a:p>
            <a:r>
              <a:rPr lang="fr-BE" dirty="0"/>
              <a:t>Objectifs (scandale prothèses </a:t>
            </a:r>
            <a:r>
              <a:rPr lang="fr-BE" dirty="0" smtClean="0"/>
              <a:t>PIP)</a:t>
            </a:r>
            <a:endParaRPr lang="fr-BE" dirty="0"/>
          </a:p>
          <a:p>
            <a:pPr lvl="1"/>
            <a:r>
              <a:rPr lang="fr-BE" dirty="0"/>
              <a:t>dispositif médical </a:t>
            </a:r>
            <a:r>
              <a:rPr lang="fr-BE" dirty="0" smtClean="0"/>
              <a:t>implantable &gt; identifier origine/reconstituer parcours</a:t>
            </a:r>
          </a:p>
          <a:p>
            <a:pPr lvl="1"/>
            <a:r>
              <a:rPr lang="fr-BE" dirty="0" smtClean="0"/>
              <a:t>identification </a:t>
            </a:r>
            <a:r>
              <a:rPr lang="fr-BE" dirty="0"/>
              <a:t>unique </a:t>
            </a:r>
            <a:endParaRPr lang="fr-BE" dirty="0" smtClean="0"/>
          </a:p>
          <a:p>
            <a:pPr lvl="1"/>
            <a:r>
              <a:rPr lang="fr-BE" dirty="0" smtClean="0"/>
              <a:t>traçabilité </a:t>
            </a:r>
            <a:r>
              <a:rPr lang="fr-BE" dirty="0"/>
              <a:t>des </a:t>
            </a:r>
            <a:r>
              <a:rPr lang="fr-BE" dirty="0" smtClean="0"/>
              <a:t>médicaments</a:t>
            </a:r>
          </a:p>
          <a:p>
            <a:pPr lvl="1"/>
            <a:endParaRPr lang="fr-BE" dirty="0" smtClean="0"/>
          </a:p>
          <a:p>
            <a:r>
              <a:rPr lang="fr-BE" dirty="0" smtClean="0"/>
              <a:t>Situation</a:t>
            </a:r>
          </a:p>
          <a:p>
            <a:pPr lvl="1"/>
            <a:r>
              <a:rPr lang="fr-BE" dirty="0" smtClean="0"/>
              <a:t>Notification directe des </a:t>
            </a:r>
            <a:r>
              <a:rPr lang="fr-BE" dirty="0"/>
              <a:t>hôpitaux </a:t>
            </a:r>
            <a:r>
              <a:rPr lang="fr-BE" dirty="0" smtClean="0"/>
              <a:t>dans </a:t>
            </a:r>
            <a:r>
              <a:rPr lang="fr-BE" dirty="0"/>
              <a:t>RCT </a:t>
            </a:r>
            <a:r>
              <a:rPr lang="fr-BE" dirty="0" smtClean="0"/>
              <a:t>des implantations (WS de AFMPS), mais peu </a:t>
            </a:r>
            <a:r>
              <a:rPr lang="fr-BE" dirty="0" err="1" smtClean="0"/>
              <a:t>utlisé</a:t>
            </a:r>
            <a:r>
              <a:rPr lang="fr-BE" dirty="0" smtClean="0"/>
              <a:t> (adaptations </a:t>
            </a:r>
            <a:r>
              <a:rPr lang="fr-BE" dirty="0"/>
              <a:t>logicielles assez </a:t>
            </a:r>
            <a:r>
              <a:rPr lang="fr-BE" dirty="0" smtClean="0"/>
              <a:t>importantes)</a:t>
            </a:r>
          </a:p>
          <a:p>
            <a:pPr lvl="1"/>
            <a:r>
              <a:rPr lang="fr-BE" dirty="0" smtClean="0"/>
              <a:t>AFMPS a donc encore peu de données d’implantations</a:t>
            </a:r>
          </a:p>
          <a:p>
            <a:pPr lvl="1"/>
            <a:r>
              <a:rPr lang="fr-BE" dirty="0" smtClean="0"/>
              <a:t>Faciliter la tâche aux hôpitaux: RCT couplé à </a:t>
            </a:r>
            <a:r>
              <a:rPr lang="fr-BE" dirty="0" err="1" smtClean="0"/>
              <a:t>HealthData.Be</a:t>
            </a:r>
            <a:r>
              <a:rPr lang="fr-BE" dirty="0" smtClean="0"/>
              <a:t> (transmettre </a:t>
            </a:r>
            <a:r>
              <a:rPr lang="fr-BE" dirty="0"/>
              <a:t>les notifications de pose d’implant à RCT via </a:t>
            </a:r>
            <a:r>
              <a:rPr lang="fr-BE" dirty="0" err="1"/>
              <a:t>Healthdata</a:t>
            </a:r>
            <a:r>
              <a:rPr lang="fr-BE" dirty="0"/>
              <a:t> en utilisant </a:t>
            </a:r>
            <a:r>
              <a:rPr lang="fr-BE" dirty="0" smtClean="0"/>
              <a:t>son </a:t>
            </a:r>
            <a:r>
              <a:rPr lang="fr-BE" dirty="0"/>
              <a:t>module </a:t>
            </a:r>
            <a:r>
              <a:rPr lang="fr-BE" dirty="0" smtClean="0"/>
              <a:t>d’intégration)</a:t>
            </a:r>
          </a:p>
          <a:p>
            <a:pPr lvl="1"/>
            <a:r>
              <a:rPr lang="fr-BE" dirty="0"/>
              <a:t>S</a:t>
            </a:r>
            <a:r>
              <a:rPr lang="fr-BE" dirty="0" smtClean="0"/>
              <a:t>pécifications </a:t>
            </a:r>
            <a:r>
              <a:rPr lang="fr-BE" dirty="0"/>
              <a:t>permettant l’intégration des logiciels des hôpitaux à RCT/</a:t>
            </a:r>
            <a:r>
              <a:rPr lang="fr-BE" dirty="0" err="1"/>
              <a:t>HealthData</a:t>
            </a:r>
            <a:r>
              <a:rPr lang="fr-BE" dirty="0"/>
              <a:t> </a:t>
            </a:r>
            <a:r>
              <a:rPr lang="fr-BE" dirty="0" smtClean="0"/>
              <a:t>communiquées </a:t>
            </a:r>
            <a:r>
              <a:rPr lang="fr-BE" dirty="0"/>
              <a:t>aux </a:t>
            </a:r>
            <a:r>
              <a:rPr lang="fr-BE" dirty="0" smtClean="0"/>
              <a:t>hôpitaux en 2017</a:t>
            </a:r>
          </a:p>
          <a:p>
            <a:pPr lvl="1"/>
            <a:endParaRPr lang="fr-BE" i="1" dirty="0" smtClean="0"/>
          </a:p>
          <a:p>
            <a:pPr lvl="2">
              <a:buFont typeface="Wingdings" panose="05000000000000000000" pitchFamily="2" charset="2"/>
              <a:buChar char="Ø"/>
            </a:pPr>
            <a:r>
              <a:rPr lang="fr-BE" sz="1900" b="1" dirty="0" err="1" smtClean="0"/>
              <a:t>Lesson</a:t>
            </a:r>
            <a:r>
              <a:rPr lang="fr-BE" sz="1900" b="1" dirty="0" smtClean="0"/>
              <a:t> </a:t>
            </a:r>
            <a:r>
              <a:rPr lang="fr-BE" sz="1900" b="1" dirty="0" err="1" smtClean="0"/>
              <a:t>learned</a:t>
            </a:r>
            <a:r>
              <a:rPr lang="fr-BE" sz="1900" b="1" dirty="0" smtClean="0"/>
              <a:t>: ne pas réinventer le roue, réutiliser l’existant</a:t>
            </a:r>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137</a:t>
            </a:fld>
            <a:endParaRPr lang="en-US"/>
          </a:p>
        </p:txBody>
      </p:sp>
    </p:spTree>
    <p:extLst>
      <p:ext uri="{BB962C8B-B14F-4D97-AF65-F5344CB8AC3E}">
        <p14:creationId xmlns:p14="http://schemas.microsoft.com/office/powerpoint/2010/main" val="92234159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Action 17 : </a:t>
            </a:r>
            <a:r>
              <a:rPr lang="fr-BE" dirty="0" smtClean="0">
                <a:solidFill>
                  <a:srgbClr val="3E6E5A"/>
                </a:solidFill>
              </a:rPr>
              <a:t>eHealth</a:t>
            </a:r>
            <a:r>
              <a:rPr lang="fr-BE" dirty="0" smtClean="0"/>
              <a:t>Box</a:t>
            </a:r>
            <a:endParaRPr lang="fr-BE" dirty="0"/>
          </a:p>
        </p:txBody>
      </p:sp>
      <p:sp>
        <p:nvSpPr>
          <p:cNvPr id="4099" name="Rectangle 3"/>
          <p:cNvSpPr>
            <a:spLocks noGrp="1" noChangeArrowheads="1"/>
          </p:cNvSpPr>
          <p:nvPr>
            <p:ph idx="1"/>
          </p:nvPr>
        </p:nvSpPr>
        <p:spPr/>
        <p:txBody>
          <a:bodyPr>
            <a:normAutofit/>
          </a:bodyPr>
          <a:lstStyle/>
          <a:p>
            <a:r>
              <a:rPr lang="fr-BE" dirty="0" err="1" smtClean="0">
                <a:solidFill>
                  <a:srgbClr val="3E6E5A"/>
                </a:solidFill>
              </a:rPr>
              <a:t>eHealth</a:t>
            </a:r>
            <a:r>
              <a:rPr lang="fr-BE" dirty="0" err="1" smtClean="0"/>
              <a:t>Box</a:t>
            </a:r>
            <a:endParaRPr lang="fr-BE" dirty="0" smtClean="0"/>
          </a:p>
          <a:p>
            <a:pPr lvl="1"/>
            <a:r>
              <a:rPr lang="fr-BE" dirty="0" smtClean="0"/>
              <a:t>fonctionnalités standard d’une </a:t>
            </a:r>
            <a:r>
              <a:rPr lang="fr-BE" dirty="0" err="1" smtClean="0"/>
              <a:t>mailbox</a:t>
            </a:r>
            <a:endParaRPr lang="fr-BE" dirty="0" smtClean="0"/>
          </a:p>
          <a:p>
            <a:pPr lvl="1"/>
            <a:r>
              <a:rPr lang="fr-BE" dirty="0" smtClean="0"/>
              <a:t>niveau de </a:t>
            </a:r>
            <a:r>
              <a:rPr lang="fr-BE" b="1" dirty="0" smtClean="0">
                <a:solidFill>
                  <a:srgbClr val="FF0000"/>
                </a:solidFill>
              </a:rPr>
              <a:t>sécurité élevé </a:t>
            </a:r>
          </a:p>
          <a:p>
            <a:pPr lvl="1"/>
            <a:r>
              <a:rPr lang="fr-BE" b="1" dirty="0" smtClean="0">
                <a:solidFill>
                  <a:srgbClr val="FF0000"/>
                </a:solidFill>
              </a:rPr>
              <a:t>message entièrement chiffré</a:t>
            </a:r>
          </a:p>
          <a:p>
            <a:pPr lvl="1"/>
            <a:endParaRPr lang="fr-BE" dirty="0" smtClean="0"/>
          </a:p>
          <a:p>
            <a:pPr lvl="1"/>
            <a:endParaRPr lang="fr-BE" dirty="0"/>
          </a:p>
          <a:p>
            <a:pPr lvl="1"/>
            <a:endParaRPr lang="fr-BE" dirty="0" smtClean="0"/>
          </a:p>
          <a:p>
            <a:pPr marL="274320" lvl="1" indent="0">
              <a:buNone/>
            </a:pPr>
            <a:endParaRPr lang="fr-BE" dirty="0"/>
          </a:p>
          <a:p>
            <a:pPr lvl="1"/>
            <a:endParaRPr lang="fr-BE" dirty="0" smtClean="0"/>
          </a:p>
          <a:p>
            <a:pPr lvl="1"/>
            <a:endParaRPr lang="fr-BE" dirty="0" smtClean="0"/>
          </a:p>
          <a:p>
            <a:pPr lvl="1"/>
            <a:endParaRPr lang="fr-BE" dirty="0" smtClean="0"/>
          </a:p>
          <a:p>
            <a:pPr lvl="1"/>
            <a:endParaRPr lang="fr-BE" dirty="0" smtClean="0">
              <a:sym typeface="Arial" charset="0"/>
            </a:endParaRPr>
          </a:p>
          <a:p>
            <a:endParaRPr lang="fr-BE" dirty="0" smtClean="0"/>
          </a:p>
          <a:p>
            <a:endParaRPr lang="fr-BE" dirty="0"/>
          </a:p>
        </p:txBody>
      </p:sp>
      <p:sp>
        <p:nvSpPr>
          <p:cNvPr id="2" name="Date Placeholder 1"/>
          <p:cNvSpPr>
            <a:spLocks noGrp="1"/>
          </p:cNvSpPr>
          <p:nvPr>
            <p:ph type="dt" sz="half" idx="10"/>
          </p:nvPr>
        </p:nvSpPr>
        <p:spPr/>
        <p:txBody>
          <a:bodyPr/>
          <a:lstStyle/>
          <a:p>
            <a:r>
              <a:rPr lang="en-US" smtClean="0"/>
              <a:t>23/01/2017</a:t>
            </a:r>
            <a:endParaRPr lang="fr-BE"/>
          </a:p>
        </p:txBody>
      </p:sp>
      <p:sp>
        <p:nvSpPr>
          <p:cNvPr id="3" name="Slide Number Placeholder 2"/>
          <p:cNvSpPr>
            <a:spLocks noGrp="1"/>
          </p:cNvSpPr>
          <p:nvPr>
            <p:ph type="sldNum" sz="quarter" idx="12"/>
          </p:nvPr>
        </p:nvSpPr>
        <p:spPr/>
        <p:txBody>
          <a:bodyPr/>
          <a:lstStyle/>
          <a:p>
            <a:fld id="{2B30A8D0-0C1A-4E18-B9EE-C94840A50CB5}" type="slidenum">
              <a:rPr lang="en-US" smtClean="0"/>
              <a:t>138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404664"/>
            <a:ext cx="2852936" cy="2852936"/>
          </a:xfrm>
          <a:prstGeom prst="rect">
            <a:avLst/>
          </a:prstGeom>
        </p:spPr>
      </p:pic>
    </p:spTree>
    <p:extLst>
      <p:ext uri="{BB962C8B-B14F-4D97-AF65-F5344CB8AC3E}">
        <p14:creationId xmlns:p14="http://schemas.microsoft.com/office/powerpoint/2010/main" val="3714197035"/>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Action 17 : </a:t>
            </a:r>
            <a:r>
              <a:rPr lang="fr-BE" dirty="0" smtClean="0">
                <a:solidFill>
                  <a:srgbClr val="3E6E5A"/>
                </a:solidFill>
              </a:rPr>
              <a:t>eHealth</a:t>
            </a:r>
            <a:r>
              <a:rPr lang="fr-BE" dirty="0" smtClean="0"/>
              <a:t>Box</a:t>
            </a:r>
            <a:endParaRPr lang="fr-BE" dirty="0"/>
          </a:p>
        </p:txBody>
      </p:sp>
      <p:sp>
        <p:nvSpPr>
          <p:cNvPr id="4099" name="Rectangle 3"/>
          <p:cNvSpPr>
            <a:spLocks noGrp="1" noChangeArrowheads="1"/>
          </p:cNvSpPr>
          <p:nvPr>
            <p:ph idx="1"/>
          </p:nvPr>
        </p:nvSpPr>
        <p:spPr/>
        <p:txBody>
          <a:bodyPr>
            <a:normAutofit/>
          </a:bodyPr>
          <a:lstStyle/>
          <a:p>
            <a:r>
              <a:rPr lang="fr-BE" dirty="0" smtClean="0"/>
              <a:t>Octobre 2018: 24.301 </a:t>
            </a:r>
            <a:r>
              <a:rPr lang="fr-BE" dirty="0"/>
              <a:t>prestataires de soins actifs (connectés) dont </a:t>
            </a:r>
            <a:r>
              <a:rPr lang="fr-BE" dirty="0" smtClean="0"/>
              <a:t>18.361 </a:t>
            </a:r>
            <a:r>
              <a:rPr lang="fr-BE" dirty="0"/>
              <a:t>médecins</a:t>
            </a:r>
          </a:p>
          <a:p>
            <a:r>
              <a:rPr lang="fr-BE" dirty="0" smtClean="0"/>
              <a:t> </a:t>
            </a:r>
            <a:endParaRPr lang="en-US" dirty="0"/>
          </a:p>
          <a:p>
            <a:endParaRPr lang="fr-BE" dirty="0"/>
          </a:p>
        </p:txBody>
      </p:sp>
      <p:sp>
        <p:nvSpPr>
          <p:cNvPr id="2" name="Date Placeholder 1"/>
          <p:cNvSpPr>
            <a:spLocks noGrp="1"/>
          </p:cNvSpPr>
          <p:nvPr>
            <p:ph type="dt" sz="half" idx="10"/>
          </p:nvPr>
        </p:nvSpPr>
        <p:spPr/>
        <p:txBody>
          <a:bodyPr/>
          <a:lstStyle/>
          <a:p>
            <a:r>
              <a:rPr lang="en-US" smtClean="0"/>
              <a:t>23/01/2017</a:t>
            </a:r>
            <a:endParaRPr lang="fr-BE"/>
          </a:p>
        </p:txBody>
      </p:sp>
      <p:sp>
        <p:nvSpPr>
          <p:cNvPr id="3" name="Slide Number Placeholder 2"/>
          <p:cNvSpPr>
            <a:spLocks noGrp="1"/>
          </p:cNvSpPr>
          <p:nvPr>
            <p:ph type="sldNum" sz="quarter" idx="12"/>
          </p:nvPr>
        </p:nvSpPr>
        <p:spPr/>
        <p:txBody>
          <a:bodyPr/>
          <a:lstStyle/>
          <a:p>
            <a:fld id="{2B30A8D0-0C1A-4E18-B9EE-C94840A50CB5}" type="slidenum">
              <a:rPr lang="en-US" smtClean="0"/>
              <a:t>139</a:t>
            </a:fld>
            <a:endParaRPr lang="en-US"/>
          </a:p>
        </p:txBody>
      </p:sp>
      <p:pic>
        <p:nvPicPr>
          <p:cNvPr id="4098" name="Picture 1" descr="2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044" y="2564904"/>
            <a:ext cx="6432376"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52029"/>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10 services de base</a:t>
            </a:r>
            <a:endParaRPr lang="fr-BE"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1616348"/>
            <a:ext cx="8229600" cy="484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23/01/2017</a:t>
            </a:r>
            <a:endParaRPr lang="en-US"/>
          </a:p>
        </p:txBody>
      </p:sp>
      <p:sp>
        <p:nvSpPr>
          <p:cNvPr id="3" name="Slide Number Placeholder 2"/>
          <p:cNvSpPr>
            <a:spLocks noGrp="1"/>
          </p:cNvSpPr>
          <p:nvPr>
            <p:ph type="sldNum" sz="quarter" idx="12"/>
          </p:nvPr>
        </p:nvSpPr>
        <p:spPr/>
        <p:txBody>
          <a:bodyPr/>
          <a:lstStyle/>
          <a:p>
            <a:fld id="{BAADB71D-6A6A-403E-B8B0-DAC18C9A03D5}" type="slidenum">
              <a:rPr lang="en-US" smtClean="0"/>
              <a:pPr/>
              <a:t>14</a:t>
            </a:fld>
            <a:endParaRPr lang="en-US" dirty="0"/>
          </a:p>
        </p:txBody>
      </p:sp>
    </p:spTree>
    <p:extLst>
      <p:ext uri="{BB962C8B-B14F-4D97-AF65-F5344CB8AC3E}">
        <p14:creationId xmlns:p14="http://schemas.microsoft.com/office/powerpoint/2010/main" val="36517789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Action 17 : </a:t>
            </a:r>
            <a:r>
              <a:rPr lang="fr-BE" dirty="0" smtClean="0">
                <a:solidFill>
                  <a:srgbClr val="3E6E5A"/>
                </a:solidFill>
              </a:rPr>
              <a:t>eHealth</a:t>
            </a:r>
            <a:r>
              <a:rPr lang="fr-BE" dirty="0" smtClean="0"/>
              <a:t>Box</a:t>
            </a:r>
            <a:endParaRPr lang="fr-BE" dirty="0"/>
          </a:p>
        </p:txBody>
      </p:sp>
      <p:sp>
        <p:nvSpPr>
          <p:cNvPr id="4099" name="Rectangle 3"/>
          <p:cNvSpPr>
            <a:spLocks noGrp="1" noChangeArrowheads="1"/>
          </p:cNvSpPr>
          <p:nvPr>
            <p:ph idx="1"/>
          </p:nvPr>
        </p:nvSpPr>
        <p:spPr/>
        <p:txBody>
          <a:bodyPr>
            <a:normAutofit/>
          </a:bodyPr>
          <a:lstStyle/>
          <a:p>
            <a:pPr marL="274320" lvl="1" indent="0">
              <a:buNone/>
            </a:pPr>
            <a:endParaRPr lang="fr-BE" dirty="0"/>
          </a:p>
          <a:p>
            <a:r>
              <a:rPr lang="fr-FR" dirty="0"/>
              <a:t>Évolution constante du nombre de messages </a:t>
            </a:r>
            <a:r>
              <a:rPr lang="fr-FR" dirty="0" smtClean="0"/>
              <a:t>envoyés</a:t>
            </a:r>
          </a:p>
          <a:p>
            <a:endParaRPr lang="fr-FR" dirty="0" smtClean="0"/>
          </a:p>
          <a:p>
            <a:pPr lvl="1"/>
            <a:r>
              <a:rPr lang="fr-FR" b="1" dirty="0" smtClean="0"/>
              <a:t>7.074.875 </a:t>
            </a:r>
            <a:r>
              <a:rPr lang="fr-FR" b="1" dirty="0"/>
              <a:t>/ mois </a:t>
            </a:r>
            <a:r>
              <a:rPr lang="fr-FR" dirty="0"/>
              <a:t>fin sept 2018</a:t>
            </a:r>
            <a:endParaRPr lang="fr-BE" dirty="0"/>
          </a:p>
          <a:p>
            <a:pPr marL="274320" lvl="1" indent="0">
              <a:buNone/>
            </a:pPr>
            <a:endParaRPr lang="fr-FR" dirty="0"/>
          </a:p>
          <a:p>
            <a:r>
              <a:rPr lang="fr-FR" dirty="0"/>
              <a:t>Utilisation de + en + fréquente des différentes fonctionnalités du système </a:t>
            </a:r>
            <a:r>
              <a:rPr lang="fr-FR" dirty="0" err="1"/>
              <a:t>eHealthBox</a:t>
            </a:r>
            <a:r>
              <a:rPr lang="fr-FR" dirty="0"/>
              <a:t> </a:t>
            </a:r>
            <a:r>
              <a:rPr lang="fr-FR" dirty="0" smtClean="0"/>
              <a:t>(consultation)</a:t>
            </a:r>
          </a:p>
          <a:p>
            <a:endParaRPr lang="fr-FR" dirty="0"/>
          </a:p>
          <a:p>
            <a:pPr lvl="1"/>
            <a:r>
              <a:rPr lang="fr-FR" dirty="0"/>
              <a:t>289.845.599 calls/mois fin sept 2018</a:t>
            </a:r>
            <a:endParaRPr lang="fr-BE" dirty="0"/>
          </a:p>
          <a:p>
            <a:pPr marL="274320" lvl="1" indent="0">
              <a:buNone/>
            </a:pPr>
            <a:endParaRPr lang="fr-BE" dirty="0"/>
          </a:p>
          <a:p>
            <a:pPr lvl="1"/>
            <a:endParaRPr lang="fr-BE" dirty="0" smtClean="0"/>
          </a:p>
          <a:p>
            <a:pPr lvl="1"/>
            <a:endParaRPr lang="fr-BE" dirty="0" smtClean="0"/>
          </a:p>
          <a:p>
            <a:pPr lvl="1"/>
            <a:endParaRPr lang="fr-BE" dirty="0" smtClean="0"/>
          </a:p>
          <a:p>
            <a:pPr lvl="1"/>
            <a:endParaRPr lang="fr-BE" dirty="0" smtClean="0">
              <a:sym typeface="Arial" charset="0"/>
            </a:endParaRPr>
          </a:p>
          <a:p>
            <a:endParaRPr lang="fr-BE" dirty="0" smtClean="0"/>
          </a:p>
          <a:p>
            <a:endParaRPr lang="fr-BE" dirty="0"/>
          </a:p>
        </p:txBody>
      </p:sp>
      <p:sp>
        <p:nvSpPr>
          <p:cNvPr id="2" name="Date Placeholder 1"/>
          <p:cNvSpPr>
            <a:spLocks noGrp="1"/>
          </p:cNvSpPr>
          <p:nvPr>
            <p:ph type="dt" sz="half" idx="10"/>
          </p:nvPr>
        </p:nvSpPr>
        <p:spPr/>
        <p:txBody>
          <a:bodyPr/>
          <a:lstStyle/>
          <a:p>
            <a:r>
              <a:rPr lang="en-US" smtClean="0"/>
              <a:t>23/01/2017</a:t>
            </a:r>
            <a:endParaRPr lang="fr-BE"/>
          </a:p>
        </p:txBody>
      </p:sp>
      <p:sp>
        <p:nvSpPr>
          <p:cNvPr id="3" name="Slide Number Placeholder 2"/>
          <p:cNvSpPr>
            <a:spLocks noGrp="1"/>
          </p:cNvSpPr>
          <p:nvPr>
            <p:ph type="sldNum" sz="quarter" idx="12"/>
          </p:nvPr>
        </p:nvSpPr>
        <p:spPr/>
        <p:txBody>
          <a:bodyPr/>
          <a:lstStyle/>
          <a:p>
            <a:fld id="{2B30A8D0-0C1A-4E18-B9EE-C94840A50CB5}" type="slidenum">
              <a:rPr lang="en-US" smtClean="0"/>
              <a:pPr/>
              <a:t>140</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4856" y="404664"/>
            <a:ext cx="2088232" cy="2088232"/>
          </a:xfrm>
          <a:prstGeom prst="rect">
            <a:avLst/>
          </a:prstGeom>
        </p:spPr>
      </p:pic>
    </p:spTree>
    <p:extLst>
      <p:ext uri="{BB962C8B-B14F-4D97-AF65-F5344CB8AC3E}">
        <p14:creationId xmlns:p14="http://schemas.microsoft.com/office/powerpoint/2010/main" val="3655718390"/>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17 : </a:t>
            </a:r>
            <a:r>
              <a:rPr lang="fr-BE" dirty="0" err="1">
                <a:solidFill>
                  <a:srgbClr val="3E6E5A"/>
                </a:solidFill>
              </a:rPr>
              <a:t>eHealth</a:t>
            </a:r>
            <a:r>
              <a:rPr lang="fr-BE" dirty="0" err="1"/>
              <a:t>Box</a:t>
            </a:r>
            <a:endParaRPr lang="en-US" dirty="0"/>
          </a:p>
        </p:txBody>
      </p:sp>
      <p:sp>
        <p:nvSpPr>
          <p:cNvPr id="3" name="Content Placeholder 2"/>
          <p:cNvSpPr>
            <a:spLocks noGrp="1"/>
          </p:cNvSpPr>
          <p:nvPr>
            <p:ph idx="1"/>
          </p:nvPr>
        </p:nvSpPr>
        <p:spPr/>
        <p:txBody>
          <a:bodyPr>
            <a:normAutofit/>
          </a:bodyPr>
          <a:lstStyle/>
          <a:p>
            <a:r>
              <a:rPr lang="fr-BE" dirty="0" err="1" smtClean="0"/>
              <a:t>Addressbook</a:t>
            </a:r>
            <a:endParaRPr lang="fr-BE" dirty="0" smtClean="0"/>
          </a:p>
          <a:p>
            <a:pPr lvl="1"/>
            <a:r>
              <a:rPr lang="fr-FR" dirty="0" smtClean="0"/>
              <a:t>permet à tout émetteur d’un message à l’attention d’un prestataire de soins de déterminer quel type de vecteur est le plus approprié</a:t>
            </a:r>
          </a:p>
          <a:p>
            <a:pPr lvl="2"/>
            <a:r>
              <a:rPr lang="fr-FR" dirty="0" smtClean="0"/>
              <a:t>pour une communication de données médicales &gt; obligatoire d’utiliser l’</a:t>
            </a:r>
            <a:r>
              <a:rPr lang="fr-FR" dirty="0" err="1" smtClean="0">
                <a:solidFill>
                  <a:srgbClr val="3E6E5A"/>
                </a:solidFill>
              </a:rPr>
              <a:t>eHealth</a:t>
            </a:r>
            <a:r>
              <a:rPr lang="fr-FR" dirty="0" err="1" smtClean="0"/>
              <a:t>Box</a:t>
            </a:r>
            <a:endParaRPr lang="fr-FR" dirty="0" smtClean="0"/>
          </a:p>
          <a:p>
            <a:pPr lvl="2"/>
            <a:r>
              <a:rPr lang="fr-FR" dirty="0" smtClean="0"/>
              <a:t>pour une communication administrative (stage, agrément…) &gt; permis d’utiliser une adresse mail simple et si aucune donnée n’est disponible &gt; courrier postal (papier)</a:t>
            </a:r>
          </a:p>
          <a:p>
            <a:pPr lvl="2"/>
            <a:r>
              <a:rPr lang="fr-FR" dirty="0" smtClean="0"/>
              <a:t>données disponibles dans l'</a:t>
            </a:r>
            <a:r>
              <a:rPr lang="fr-FR" dirty="0" err="1" smtClean="0"/>
              <a:t>adressbook</a:t>
            </a:r>
            <a:r>
              <a:rPr lang="fr-FR" dirty="0" smtClean="0"/>
              <a:t> sont issues de </a:t>
            </a:r>
            <a:r>
              <a:rPr lang="fr-FR" dirty="0" err="1" smtClean="0"/>
              <a:t>CoBRAH</a:t>
            </a:r>
            <a:endParaRPr lang="fr-FR"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141</a:t>
            </a:fld>
            <a:endParaRPr lang="en-US"/>
          </a:p>
        </p:txBody>
      </p:sp>
    </p:spTree>
    <p:extLst>
      <p:ext uri="{BB962C8B-B14F-4D97-AF65-F5344CB8AC3E}">
        <p14:creationId xmlns:p14="http://schemas.microsoft.com/office/powerpoint/2010/main" val="4188201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17 : </a:t>
            </a:r>
            <a:r>
              <a:rPr lang="fr-BE" dirty="0" err="1">
                <a:solidFill>
                  <a:srgbClr val="3E6E5A"/>
                </a:solidFill>
              </a:rPr>
              <a:t>eHealth</a:t>
            </a:r>
            <a:r>
              <a:rPr lang="fr-BE" dirty="0" err="1"/>
              <a:t>Box</a:t>
            </a:r>
            <a:endParaRPr lang="en-US" dirty="0"/>
          </a:p>
        </p:txBody>
      </p:sp>
      <p:sp>
        <p:nvSpPr>
          <p:cNvPr id="3" name="Content Placeholder 2"/>
          <p:cNvSpPr>
            <a:spLocks noGrp="1"/>
          </p:cNvSpPr>
          <p:nvPr>
            <p:ph idx="1"/>
          </p:nvPr>
        </p:nvSpPr>
        <p:spPr/>
        <p:txBody>
          <a:bodyPr>
            <a:normAutofit/>
          </a:bodyPr>
          <a:lstStyle/>
          <a:p>
            <a:r>
              <a:rPr lang="fr-FR" dirty="0" smtClean="0"/>
              <a:t>Avantages de l’</a:t>
            </a:r>
            <a:r>
              <a:rPr lang="fr-FR" dirty="0" err="1" smtClean="0"/>
              <a:t>Addressbook</a:t>
            </a:r>
            <a:endParaRPr lang="fr-FR" dirty="0" smtClean="0"/>
          </a:p>
          <a:p>
            <a:pPr lvl="1"/>
            <a:r>
              <a:rPr lang="fr-FR" dirty="0" smtClean="0"/>
              <a:t>mise </a:t>
            </a:r>
            <a:r>
              <a:rPr lang="fr-FR" dirty="0"/>
              <a:t>à disposition d'outils fiables pour communiquer avec les prestataires de soins </a:t>
            </a:r>
            <a:endParaRPr lang="fr-FR" dirty="0" smtClean="0"/>
          </a:p>
          <a:p>
            <a:pPr lvl="1"/>
            <a:r>
              <a:rPr lang="fr-FR" dirty="0"/>
              <a:t>é</a:t>
            </a:r>
            <a:r>
              <a:rPr lang="fr-FR" dirty="0" smtClean="0"/>
              <a:t>conomies</a:t>
            </a:r>
          </a:p>
          <a:p>
            <a:pPr lvl="1"/>
            <a:r>
              <a:rPr lang="fr-FR" dirty="0" smtClean="0"/>
              <a:t>sécurité </a:t>
            </a:r>
            <a:r>
              <a:rPr lang="fr-FR" dirty="0"/>
              <a:t>des communications </a:t>
            </a:r>
            <a:r>
              <a:rPr lang="fr-FR" dirty="0" smtClean="0"/>
              <a:t>médicales</a:t>
            </a:r>
          </a:p>
          <a:p>
            <a:pPr lvl="1"/>
            <a:r>
              <a:rPr lang="fr-FR" dirty="0" smtClean="0"/>
              <a:t>meilleure </a:t>
            </a:r>
            <a:r>
              <a:rPr lang="fr-FR" dirty="0"/>
              <a:t>communication avec les autorités et entre prestataires de </a:t>
            </a:r>
            <a:r>
              <a:rPr lang="fr-FR" dirty="0" smtClean="0"/>
              <a:t>soins</a:t>
            </a:r>
          </a:p>
          <a:p>
            <a:pPr lvl="0"/>
            <a:endParaRPr lang="fr-FR" dirty="0" smtClean="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142</a:t>
            </a:fld>
            <a:endParaRPr lang="en-US"/>
          </a:p>
        </p:txBody>
      </p:sp>
    </p:spTree>
    <p:extLst>
      <p:ext uri="{BB962C8B-B14F-4D97-AF65-F5344CB8AC3E}">
        <p14:creationId xmlns:p14="http://schemas.microsoft.com/office/powerpoint/2010/main" val="34505101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Action 17 : </a:t>
            </a:r>
            <a:r>
              <a:rPr lang="fr-BE" dirty="0" err="1">
                <a:solidFill>
                  <a:srgbClr val="3E6E5A"/>
                </a:solidFill>
              </a:rPr>
              <a:t>eHealth</a:t>
            </a:r>
            <a:r>
              <a:rPr lang="fr-BE" dirty="0" err="1"/>
              <a:t>Box</a:t>
            </a:r>
            <a:endParaRPr lang="en-US" dirty="0"/>
          </a:p>
        </p:txBody>
      </p:sp>
      <p:sp>
        <p:nvSpPr>
          <p:cNvPr id="3" name="Content Placeholder 2"/>
          <p:cNvSpPr>
            <a:spLocks noGrp="1"/>
          </p:cNvSpPr>
          <p:nvPr>
            <p:ph idx="1"/>
          </p:nvPr>
        </p:nvSpPr>
        <p:spPr/>
        <p:txBody>
          <a:bodyPr>
            <a:normAutofit/>
          </a:bodyPr>
          <a:lstStyle/>
          <a:p>
            <a:pPr lvl="0"/>
            <a:r>
              <a:rPr lang="nl-BE" dirty="0" err="1" smtClean="0"/>
              <a:t>Portail</a:t>
            </a:r>
            <a:r>
              <a:rPr lang="nl-BE" dirty="0" smtClean="0"/>
              <a:t> </a:t>
            </a:r>
            <a:r>
              <a:rPr lang="nl-BE" dirty="0" err="1" smtClean="0"/>
              <a:t>unique</a:t>
            </a:r>
            <a:r>
              <a:rPr lang="nl-BE" dirty="0" smtClean="0"/>
              <a:t> (UPPAD) – Database </a:t>
            </a:r>
            <a:r>
              <a:rPr lang="nl-BE" dirty="0" err="1" smtClean="0"/>
              <a:t>CoBRHA</a:t>
            </a:r>
            <a:endParaRPr lang="nl-BE" dirty="0" smtClean="0"/>
          </a:p>
          <a:p>
            <a:pPr lvl="0"/>
            <a:endParaRPr lang="nl-BE" dirty="0" smtClean="0"/>
          </a:p>
          <a:p>
            <a:pPr lvl="1"/>
            <a:r>
              <a:rPr lang="nl-BE" dirty="0" err="1"/>
              <a:t>a</a:t>
            </a:r>
            <a:r>
              <a:rPr lang="nl-BE" dirty="0" err="1" smtClean="0"/>
              <a:t>mélioration</a:t>
            </a:r>
            <a:r>
              <a:rPr lang="nl-BE" dirty="0" smtClean="0"/>
              <a:t> de la </a:t>
            </a:r>
            <a:r>
              <a:rPr lang="nl-BE" dirty="0" err="1" smtClean="0"/>
              <a:t>qualité</a:t>
            </a:r>
            <a:r>
              <a:rPr lang="nl-BE" dirty="0" smtClean="0"/>
              <a:t> des </a:t>
            </a:r>
            <a:r>
              <a:rPr lang="nl-BE" dirty="0" err="1" smtClean="0"/>
              <a:t>données</a:t>
            </a:r>
            <a:r>
              <a:rPr lang="nl-BE" baseline="0" dirty="0" smtClean="0"/>
              <a:t> </a:t>
            </a:r>
            <a:r>
              <a:rPr lang="nl-BE" baseline="0" dirty="0" err="1" smtClean="0"/>
              <a:t>prestataires</a:t>
            </a:r>
            <a:r>
              <a:rPr lang="nl-BE" baseline="0" dirty="0" smtClean="0"/>
              <a:t> et </a:t>
            </a:r>
            <a:r>
              <a:rPr lang="nl-BE" baseline="0" dirty="0" err="1" smtClean="0"/>
              <a:t>institutions</a:t>
            </a:r>
            <a:r>
              <a:rPr lang="nl-BE" baseline="0" dirty="0" smtClean="0"/>
              <a:t> </a:t>
            </a:r>
            <a:r>
              <a:rPr lang="nl-BE" baseline="0" dirty="0" err="1" smtClean="0"/>
              <a:t>récoltées</a:t>
            </a:r>
            <a:r>
              <a:rPr lang="nl-BE" baseline="0" dirty="0" smtClean="0"/>
              <a:t> par les sources </a:t>
            </a:r>
            <a:r>
              <a:rPr lang="nl-BE" baseline="0" dirty="0" err="1" smtClean="0"/>
              <a:t>authentiques</a:t>
            </a:r>
            <a:r>
              <a:rPr lang="nl-BE" baseline="0" dirty="0" smtClean="0"/>
              <a:t> &gt; </a:t>
            </a:r>
            <a:r>
              <a:rPr lang="nl-BE" baseline="0" dirty="0" err="1" smtClean="0"/>
              <a:t>importance</a:t>
            </a:r>
            <a:r>
              <a:rPr lang="nl-BE" baseline="0" dirty="0" smtClean="0"/>
              <a:t> de </a:t>
            </a:r>
            <a:r>
              <a:rPr lang="nl-BE" baseline="0" dirty="0" err="1" smtClean="0"/>
              <a:t>permettre</a:t>
            </a:r>
            <a:r>
              <a:rPr lang="nl-BE" baseline="0" dirty="0" smtClean="0"/>
              <a:t> au </a:t>
            </a:r>
            <a:r>
              <a:rPr lang="nl-BE" baseline="0" dirty="0" err="1" smtClean="0"/>
              <a:t>prestataire</a:t>
            </a:r>
            <a:r>
              <a:rPr lang="nl-BE" baseline="0" dirty="0" smtClean="0"/>
              <a:t> </a:t>
            </a:r>
            <a:r>
              <a:rPr lang="nl-BE" baseline="0" dirty="0" err="1" smtClean="0"/>
              <a:t>une</a:t>
            </a:r>
            <a:r>
              <a:rPr lang="nl-BE" dirty="0" smtClean="0"/>
              <a:t> mise à jour </a:t>
            </a:r>
            <a:r>
              <a:rPr lang="nl-BE" dirty="0" err="1" smtClean="0"/>
              <a:t>personnelle</a:t>
            </a:r>
            <a:r>
              <a:rPr lang="nl-BE" dirty="0" smtClean="0"/>
              <a:t> des </a:t>
            </a:r>
            <a:r>
              <a:rPr lang="nl-BE" dirty="0" err="1" smtClean="0"/>
              <a:t>données</a:t>
            </a:r>
            <a:endParaRPr lang="nl-BE" baseline="0" dirty="0" smtClean="0"/>
          </a:p>
          <a:p>
            <a:pPr lvl="1"/>
            <a:r>
              <a:rPr lang="fr-FR" dirty="0" smtClean="0"/>
              <a:t>phase 1 :</a:t>
            </a:r>
            <a:r>
              <a:rPr lang="fr-FR" baseline="0" dirty="0" smtClean="0"/>
              <a:t> développement d’un portail qui permet la </a:t>
            </a:r>
            <a:r>
              <a:rPr lang="fr-FR" dirty="0" smtClean="0"/>
              <a:t>consultation des données qui se trouvent dans </a:t>
            </a:r>
            <a:r>
              <a:rPr lang="fr-FR" dirty="0" err="1" smtClean="0"/>
              <a:t>CoBRHA</a:t>
            </a:r>
            <a:r>
              <a:rPr lang="fr-FR" dirty="0" smtClean="0"/>
              <a:t> par le prestataire même </a:t>
            </a:r>
            <a:r>
              <a:rPr lang="nl-BE" dirty="0" smtClean="0"/>
              <a:t>– en </a:t>
            </a:r>
            <a:r>
              <a:rPr lang="nl-BE" dirty="0" err="1" smtClean="0"/>
              <a:t>production</a:t>
            </a:r>
            <a:endParaRPr lang="nl-BE" dirty="0"/>
          </a:p>
          <a:p>
            <a:pPr lvl="1"/>
            <a:r>
              <a:rPr lang="fr-FR" dirty="0" smtClean="0"/>
              <a:t>phase 2:</a:t>
            </a:r>
            <a:r>
              <a:rPr lang="fr-FR" baseline="0" dirty="0" smtClean="0"/>
              <a:t> prévoir liaison et </a:t>
            </a:r>
            <a:r>
              <a:rPr lang="fr-FR" dirty="0" smtClean="0"/>
              <a:t>mise en production des</a:t>
            </a:r>
            <a:r>
              <a:rPr lang="fr-FR" baseline="0" dirty="0" smtClean="0"/>
              <a:t> </a:t>
            </a:r>
            <a:r>
              <a:rPr lang="fr-FR" dirty="0" smtClean="0"/>
              <a:t>applications (chez les sources authentiques) qui permettent de mettre à jour les données </a:t>
            </a:r>
            <a:r>
              <a:rPr lang="fr-FR" dirty="0"/>
              <a:t>des prestataires </a:t>
            </a:r>
            <a:r>
              <a:rPr lang="nl-BE" dirty="0"/>
              <a:t>– en </a:t>
            </a:r>
            <a:r>
              <a:rPr lang="nl-BE" dirty="0" err="1"/>
              <a:t>production</a:t>
            </a:r>
            <a:endParaRPr lang="nl-BE" dirty="0"/>
          </a:p>
          <a:p>
            <a:pPr lvl="1"/>
            <a:r>
              <a:rPr lang="fr-FR" dirty="0" smtClean="0"/>
              <a:t>phase 3: élargir le projet vers les institutions – production prévue ultérieurement</a:t>
            </a:r>
            <a:endParaRPr lang="en-US" dirty="0">
              <a:solidFill>
                <a:srgbClr val="FF0000"/>
              </a:solidFill>
            </a:endParaRPr>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143</a:t>
            </a:fld>
            <a:endParaRPr lang="en-US"/>
          </a:p>
        </p:txBody>
      </p:sp>
    </p:spTree>
    <p:extLst>
      <p:ext uri="{BB962C8B-B14F-4D97-AF65-F5344CB8AC3E}">
        <p14:creationId xmlns:p14="http://schemas.microsoft.com/office/powerpoint/2010/main" val="7227504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59" y="908720"/>
            <a:ext cx="7776865" cy="4176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44055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is UPPAD?</a:t>
            </a:r>
            <a:endParaRPr lang="en-US" dirty="0"/>
          </a:p>
        </p:txBody>
      </p:sp>
      <p:sp>
        <p:nvSpPr>
          <p:cNvPr id="3" name="Tijdelijke aanduiding voor inhoud 2"/>
          <p:cNvSpPr>
            <a:spLocks noGrp="1"/>
          </p:cNvSpPr>
          <p:nvPr>
            <p:ph idx="1"/>
          </p:nvPr>
        </p:nvSpPr>
        <p:spPr/>
        <p:txBody>
          <a:bodyPr>
            <a:normAutofit/>
          </a:bodyPr>
          <a:lstStyle/>
          <a:p>
            <a:pPr>
              <a:buFont typeface="Arial" panose="020B0604020202020204" pitchFamily="34" charset="0"/>
              <a:buChar char="•"/>
            </a:pPr>
            <a:r>
              <a:rPr lang="nl-BE" sz="2400" dirty="0" smtClean="0"/>
              <a:t>UPPAD → Unique Portal </a:t>
            </a:r>
            <a:r>
              <a:rPr lang="nl-BE" sz="2400" dirty="0" err="1" smtClean="0"/>
              <a:t>for</a:t>
            </a:r>
            <a:r>
              <a:rPr lang="nl-BE" sz="2400" dirty="0" smtClean="0"/>
              <a:t> Professionals </a:t>
            </a:r>
            <a:r>
              <a:rPr lang="nl-BE" sz="2400" dirty="0" err="1" smtClean="0"/>
              <a:t>for</a:t>
            </a:r>
            <a:r>
              <a:rPr lang="nl-BE" sz="2400" dirty="0" smtClean="0"/>
              <a:t> </a:t>
            </a:r>
            <a:r>
              <a:rPr lang="nl-BE" sz="2400" dirty="0" err="1" smtClean="0"/>
              <a:t>Administrative</a:t>
            </a:r>
            <a:r>
              <a:rPr lang="nl-BE" sz="2400" dirty="0" smtClean="0"/>
              <a:t> Data</a:t>
            </a:r>
          </a:p>
          <a:p>
            <a:pPr>
              <a:buFont typeface="Arial" panose="020B0604020202020204" pitchFamily="34" charset="0"/>
              <a:buChar char="•"/>
            </a:pPr>
            <a:endParaRPr lang="nl-BE" sz="2400" dirty="0"/>
          </a:p>
          <a:p>
            <a:pPr>
              <a:buFont typeface="Arial" panose="020B0604020202020204" pitchFamily="34" charset="0"/>
              <a:buChar char="•"/>
            </a:pPr>
            <a:r>
              <a:rPr lang="nl-BE" sz="2400" dirty="0" err="1" smtClean="0"/>
              <a:t>Guichet</a:t>
            </a:r>
            <a:r>
              <a:rPr lang="nl-BE" sz="2400" dirty="0" smtClean="0"/>
              <a:t> </a:t>
            </a:r>
            <a:r>
              <a:rPr lang="nl-BE" sz="2400" dirty="0" err="1" smtClean="0"/>
              <a:t>unique</a:t>
            </a:r>
            <a:r>
              <a:rPr lang="nl-BE" sz="2400" dirty="0" smtClean="0"/>
              <a:t> </a:t>
            </a:r>
            <a:r>
              <a:rPr lang="nl-BE" sz="2400" dirty="0" err="1" smtClean="0"/>
              <a:t>où</a:t>
            </a:r>
            <a:r>
              <a:rPr lang="nl-BE" sz="2400" dirty="0" smtClean="0"/>
              <a:t> </a:t>
            </a:r>
            <a:r>
              <a:rPr lang="nl-BE" sz="2400" dirty="0" err="1" smtClean="0"/>
              <a:t>consulter</a:t>
            </a:r>
            <a:r>
              <a:rPr lang="nl-BE" sz="2400" dirty="0" smtClean="0"/>
              <a:t> / </a:t>
            </a:r>
            <a:r>
              <a:rPr lang="nl-BE" sz="2400" dirty="0" err="1" smtClean="0"/>
              <a:t>modifier</a:t>
            </a:r>
            <a:r>
              <a:rPr lang="nl-BE" sz="2400" dirty="0" smtClean="0"/>
              <a:t> </a:t>
            </a:r>
            <a:r>
              <a:rPr lang="nl-BE" dirty="0" err="1" smtClean="0"/>
              <a:t>ses</a:t>
            </a:r>
            <a:r>
              <a:rPr lang="nl-BE" dirty="0" smtClean="0"/>
              <a:t> </a:t>
            </a:r>
            <a:r>
              <a:rPr lang="nl-BE" dirty="0" err="1" smtClean="0"/>
              <a:t>données</a:t>
            </a:r>
            <a:r>
              <a:rPr lang="nl-BE" dirty="0" smtClean="0"/>
              <a:t> </a:t>
            </a:r>
            <a:r>
              <a:rPr lang="nl-BE" dirty="0" err="1" smtClean="0"/>
              <a:t>administratives</a:t>
            </a:r>
            <a:r>
              <a:rPr lang="nl-BE" dirty="0" smtClean="0"/>
              <a:t> pour </a:t>
            </a:r>
            <a:r>
              <a:rPr lang="nl-BE" dirty="0" err="1" smtClean="0"/>
              <a:t>le</a:t>
            </a:r>
            <a:r>
              <a:rPr lang="nl-BE" dirty="0" smtClean="0"/>
              <a:t> </a:t>
            </a:r>
            <a:r>
              <a:rPr lang="nl-BE" dirty="0" err="1" smtClean="0"/>
              <a:t>prestataire</a:t>
            </a:r>
            <a:r>
              <a:rPr lang="nl-BE" dirty="0" smtClean="0"/>
              <a:t> </a:t>
            </a:r>
            <a:r>
              <a:rPr lang="nl-BE" sz="2400" dirty="0" smtClean="0"/>
              <a:t>(ex visa, </a:t>
            </a:r>
            <a:r>
              <a:rPr lang="nl-BE" sz="2400" dirty="0" err="1" smtClean="0"/>
              <a:t>conventionnement</a:t>
            </a:r>
            <a:r>
              <a:rPr lang="nl-BE" sz="2400" dirty="0" smtClean="0"/>
              <a:t>, etc.)</a:t>
            </a:r>
          </a:p>
          <a:p>
            <a:pPr>
              <a:buFont typeface="Arial" panose="020B0604020202020204" pitchFamily="34" charset="0"/>
              <a:buChar char="•"/>
            </a:pPr>
            <a:endParaRPr lang="nl-BE" sz="2400" dirty="0" smtClean="0"/>
          </a:p>
          <a:p>
            <a:pPr>
              <a:buFont typeface="Arial" panose="020B0604020202020204" pitchFamily="34" charset="0"/>
              <a:buChar char="•"/>
            </a:pPr>
            <a:r>
              <a:rPr lang="nl-BE" sz="2400" dirty="0" err="1" smtClean="0"/>
              <a:t>Données</a:t>
            </a:r>
            <a:r>
              <a:rPr lang="nl-BE" sz="2400" dirty="0" smtClean="0"/>
              <a:t> issues </a:t>
            </a:r>
            <a:r>
              <a:rPr lang="nl-BE" sz="2400" dirty="0" err="1" smtClean="0"/>
              <a:t>d’une</a:t>
            </a:r>
            <a:r>
              <a:rPr lang="nl-BE" sz="2400" dirty="0" smtClean="0"/>
              <a:t> </a:t>
            </a:r>
            <a:r>
              <a:rPr lang="nl-BE" sz="2400" dirty="0" err="1" smtClean="0"/>
              <a:t>seule</a:t>
            </a:r>
            <a:r>
              <a:rPr lang="nl-BE" sz="2400" dirty="0" smtClean="0"/>
              <a:t> DB ‘CoBRHA’</a:t>
            </a:r>
          </a:p>
          <a:p>
            <a:pPr>
              <a:buFont typeface="Arial" panose="020B0604020202020204" pitchFamily="34" charset="0"/>
              <a:buChar char="•"/>
            </a:pPr>
            <a:r>
              <a:rPr lang="nl-BE" sz="2400" dirty="0" smtClean="0"/>
              <a:t> </a:t>
            </a:r>
            <a:endParaRPr lang="nl-BE" sz="2400" dirty="0"/>
          </a:p>
          <a:p>
            <a:pPr>
              <a:buFont typeface="Arial" panose="020B0604020202020204" pitchFamily="34" charset="0"/>
              <a:buChar char="•"/>
            </a:pPr>
            <a:r>
              <a:rPr lang="nl-BE" sz="2400" dirty="0" err="1" smtClean="0"/>
              <a:t>Relié</a:t>
            </a:r>
            <a:r>
              <a:rPr lang="nl-BE" sz="2400" dirty="0" smtClean="0"/>
              <a:t> </a:t>
            </a:r>
            <a:r>
              <a:rPr lang="nl-BE" sz="2400" dirty="0" err="1" smtClean="0"/>
              <a:t>aux</a:t>
            </a:r>
            <a:r>
              <a:rPr lang="nl-BE" sz="2400" dirty="0" smtClean="0"/>
              <a:t> </a:t>
            </a:r>
            <a:r>
              <a:rPr lang="nl-BE" sz="2400" dirty="0" err="1" smtClean="0"/>
              <a:t>différentes</a:t>
            </a:r>
            <a:r>
              <a:rPr lang="nl-BE" sz="2400" dirty="0" smtClean="0"/>
              <a:t> sources </a:t>
            </a:r>
            <a:r>
              <a:rPr lang="nl-BE" sz="2400" dirty="0" err="1" smtClean="0"/>
              <a:t>authentiques</a:t>
            </a:r>
            <a:r>
              <a:rPr lang="nl-BE" sz="2400" dirty="0" smtClean="0"/>
              <a:t> du </a:t>
            </a:r>
            <a:r>
              <a:rPr lang="nl-BE" sz="2400" dirty="0" err="1" smtClean="0"/>
              <a:t>fédéral</a:t>
            </a:r>
            <a:r>
              <a:rPr lang="nl-BE" sz="2400" dirty="0" smtClean="0"/>
              <a:t> (</a:t>
            </a:r>
            <a:r>
              <a:rPr lang="nl-BE" sz="2400" dirty="0" err="1" smtClean="0"/>
              <a:t>Inami</a:t>
            </a:r>
            <a:r>
              <a:rPr lang="nl-BE" sz="2400" dirty="0" smtClean="0"/>
              <a:t>, </a:t>
            </a:r>
            <a:r>
              <a:rPr lang="nl-BE" sz="2400" dirty="0" err="1" smtClean="0"/>
              <a:t>Spf</a:t>
            </a:r>
            <a:r>
              <a:rPr lang="nl-BE" sz="2400" dirty="0" smtClean="0"/>
              <a:t>, </a:t>
            </a:r>
            <a:r>
              <a:rPr lang="nl-BE" sz="2400" dirty="0" err="1" smtClean="0"/>
              <a:t>Afmps</a:t>
            </a:r>
            <a:r>
              <a:rPr lang="nl-BE" sz="2400" dirty="0" smtClean="0"/>
              <a:t>, etc.) et des </a:t>
            </a:r>
            <a:r>
              <a:rPr lang="nl-BE" sz="2400" dirty="0" err="1" smtClean="0"/>
              <a:t>communautés</a:t>
            </a:r>
            <a:r>
              <a:rPr lang="nl-BE" sz="2400" dirty="0" smtClean="0"/>
              <a:t> et </a:t>
            </a:r>
            <a:r>
              <a:rPr lang="nl-BE" sz="2400" dirty="0" err="1" smtClean="0"/>
              <a:t>régions</a:t>
            </a:r>
            <a:endParaRPr lang="nl-BE" sz="2400" dirty="0" smtClean="0"/>
          </a:p>
        </p:txBody>
      </p:sp>
    </p:spTree>
    <p:extLst>
      <p:ext uri="{BB962C8B-B14F-4D97-AF65-F5344CB8AC3E}">
        <p14:creationId xmlns:p14="http://schemas.microsoft.com/office/powerpoint/2010/main" val="259583321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Avantages</a:t>
            </a:r>
            <a:endParaRPr lang="en-US" dirty="0"/>
          </a:p>
        </p:txBody>
      </p:sp>
      <p:sp>
        <p:nvSpPr>
          <p:cNvPr id="3" name="Tijdelijke aanduiding voor inhoud 2"/>
          <p:cNvSpPr>
            <a:spLocks noGrp="1"/>
          </p:cNvSpPr>
          <p:nvPr>
            <p:ph idx="1"/>
          </p:nvPr>
        </p:nvSpPr>
        <p:spPr/>
        <p:txBody>
          <a:bodyPr>
            <a:normAutofit/>
          </a:bodyPr>
          <a:lstStyle/>
          <a:p>
            <a:pPr>
              <a:buFont typeface="Arial" panose="020B0604020202020204" pitchFamily="34" charset="0"/>
              <a:buChar char="•"/>
            </a:pPr>
            <a:r>
              <a:rPr lang="nl-BE" sz="2800" dirty="0" smtClean="0"/>
              <a:t>Les </a:t>
            </a:r>
            <a:r>
              <a:rPr lang="nl-BE" sz="2800" dirty="0" err="1" smtClean="0"/>
              <a:t>prestataires</a:t>
            </a:r>
            <a:r>
              <a:rPr lang="nl-BE" sz="2800" dirty="0" smtClean="0"/>
              <a:t> </a:t>
            </a:r>
            <a:r>
              <a:rPr lang="nl-BE" sz="2800" dirty="0" err="1" smtClean="0"/>
              <a:t>retrouvent</a:t>
            </a:r>
            <a:r>
              <a:rPr lang="nl-BE" sz="2800" dirty="0" smtClean="0"/>
              <a:t> </a:t>
            </a:r>
            <a:r>
              <a:rPr lang="nl-BE" sz="2800" dirty="0" err="1" smtClean="0"/>
              <a:t>toute</a:t>
            </a:r>
            <a:r>
              <a:rPr lang="nl-BE" sz="2800" dirty="0" smtClean="0"/>
              <a:t> </a:t>
            </a:r>
            <a:r>
              <a:rPr lang="nl-BE" sz="2800" dirty="0" err="1" smtClean="0"/>
              <a:t>l’information</a:t>
            </a:r>
            <a:r>
              <a:rPr lang="nl-BE" sz="2800" dirty="0" smtClean="0"/>
              <a:t> à </a:t>
            </a:r>
            <a:r>
              <a:rPr lang="nl-BE" sz="2800" dirty="0" err="1" smtClean="0"/>
              <a:t>un</a:t>
            </a:r>
            <a:r>
              <a:rPr lang="nl-BE" sz="2800" dirty="0" smtClean="0"/>
              <a:t> </a:t>
            </a:r>
            <a:r>
              <a:rPr lang="nl-BE" sz="2800" dirty="0" err="1" smtClean="0"/>
              <a:t>seul</a:t>
            </a:r>
            <a:r>
              <a:rPr lang="nl-BE" sz="2800" dirty="0" smtClean="0"/>
              <a:t> </a:t>
            </a:r>
            <a:r>
              <a:rPr lang="nl-BE" sz="2800" dirty="0" err="1" smtClean="0"/>
              <a:t>endroit</a:t>
            </a:r>
            <a:r>
              <a:rPr lang="nl-BE" sz="2800" dirty="0" smtClean="0"/>
              <a:t>, </a:t>
            </a:r>
            <a:r>
              <a:rPr lang="nl-BE" sz="2800" dirty="0" err="1" smtClean="0"/>
              <a:t>quel</a:t>
            </a:r>
            <a:r>
              <a:rPr lang="nl-BE" sz="2800" dirty="0" smtClean="0"/>
              <a:t> que soit </a:t>
            </a:r>
            <a:r>
              <a:rPr lang="nl-BE" sz="2800" dirty="0" err="1" smtClean="0"/>
              <a:t>le</a:t>
            </a:r>
            <a:r>
              <a:rPr lang="nl-BE" sz="2800" dirty="0" smtClean="0"/>
              <a:t> niveau de </a:t>
            </a:r>
            <a:r>
              <a:rPr lang="nl-BE" sz="2800" dirty="0" err="1" smtClean="0"/>
              <a:t>pouvoir</a:t>
            </a:r>
            <a:r>
              <a:rPr lang="nl-BE" sz="2800" dirty="0" smtClean="0"/>
              <a:t> et </a:t>
            </a:r>
            <a:r>
              <a:rPr lang="nl-BE" sz="2800" dirty="0" err="1" smtClean="0"/>
              <a:t>l’organisme</a:t>
            </a:r>
            <a:r>
              <a:rPr lang="nl-BE" sz="2800" dirty="0" smtClean="0"/>
              <a:t> </a:t>
            </a:r>
            <a:r>
              <a:rPr lang="nl-BE" sz="2800" dirty="0" err="1" smtClean="0"/>
              <a:t>qui</a:t>
            </a:r>
            <a:r>
              <a:rPr lang="nl-BE" sz="2800" dirty="0" smtClean="0"/>
              <a:t> </a:t>
            </a:r>
            <a:r>
              <a:rPr lang="nl-BE" sz="2800" dirty="0" err="1" smtClean="0"/>
              <a:t>intervient</a:t>
            </a:r>
            <a:r>
              <a:rPr lang="nl-BE" sz="2800" dirty="0" smtClean="0"/>
              <a:t> dans </a:t>
            </a:r>
            <a:r>
              <a:rPr lang="nl-BE" sz="2800" dirty="0" err="1" smtClean="0"/>
              <a:t>son</a:t>
            </a:r>
            <a:r>
              <a:rPr lang="nl-BE" sz="2800" dirty="0" smtClean="0"/>
              <a:t> dossier (</a:t>
            </a:r>
            <a:r>
              <a:rPr lang="nl-BE" sz="2800" dirty="0" err="1" smtClean="0"/>
              <a:t>il</a:t>
            </a:r>
            <a:r>
              <a:rPr lang="nl-BE" sz="2800" dirty="0" smtClean="0"/>
              <a:t> ne </a:t>
            </a:r>
            <a:r>
              <a:rPr lang="nl-BE" sz="2800" dirty="0" err="1" smtClean="0"/>
              <a:t>doit</a:t>
            </a:r>
            <a:r>
              <a:rPr lang="nl-BE" sz="2800" dirty="0" smtClean="0"/>
              <a:t> pas </a:t>
            </a:r>
            <a:r>
              <a:rPr lang="nl-BE" sz="2800" dirty="0" err="1" smtClean="0"/>
              <a:t>subir</a:t>
            </a:r>
            <a:r>
              <a:rPr lang="nl-BE" sz="2800" dirty="0" smtClean="0"/>
              <a:t> la “</a:t>
            </a:r>
            <a:r>
              <a:rPr lang="nl-BE" sz="2800" dirty="0" err="1" smtClean="0"/>
              <a:t>complexité</a:t>
            </a:r>
            <a:r>
              <a:rPr lang="nl-BE" sz="2800" dirty="0" smtClean="0"/>
              <a:t> </a:t>
            </a:r>
            <a:r>
              <a:rPr lang="nl-BE" sz="2800" dirty="0" err="1" smtClean="0"/>
              <a:t>institutionnelle</a:t>
            </a:r>
            <a:r>
              <a:rPr lang="nl-BE" sz="2800" dirty="0" smtClean="0"/>
              <a:t>”)</a:t>
            </a:r>
          </a:p>
          <a:p>
            <a:pPr>
              <a:buFont typeface="Arial" panose="020B0604020202020204" pitchFamily="34" charset="0"/>
              <a:buChar char="•"/>
            </a:pPr>
            <a:endParaRPr lang="nl-BE" sz="2800" dirty="0" smtClean="0"/>
          </a:p>
          <a:p>
            <a:pPr>
              <a:buFont typeface="Arial" panose="020B0604020202020204" pitchFamily="34" charset="0"/>
              <a:buChar char="•"/>
            </a:pPr>
            <a:r>
              <a:rPr lang="nl-BE" sz="2800" dirty="0" err="1" smtClean="0"/>
              <a:t>Répond</a:t>
            </a:r>
            <a:r>
              <a:rPr lang="nl-BE" sz="2800" dirty="0" smtClean="0"/>
              <a:t> au principe de la </a:t>
            </a:r>
            <a:r>
              <a:rPr lang="nl-BE" sz="2800" dirty="0" err="1" smtClean="0"/>
              <a:t>loi</a:t>
            </a:r>
            <a:r>
              <a:rPr lang="nl-BE" sz="2800" dirty="0" smtClean="0"/>
              <a:t> “</a:t>
            </a:r>
            <a:r>
              <a:rPr lang="nl-BE" sz="2800" dirty="0" err="1" smtClean="0"/>
              <a:t>only</a:t>
            </a:r>
            <a:r>
              <a:rPr lang="nl-BE" sz="2800" dirty="0" smtClean="0"/>
              <a:t> </a:t>
            </a:r>
            <a:r>
              <a:rPr lang="nl-BE" sz="2800" dirty="0" err="1" smtClean="0"/>
              <a:t>once</a:t>
            </a:r>
            <a:r>
              <a:rPr lang="nl-BE" sz="2800" dirty="0" smtClean="0"/>
              <a:t>”</a:t>
            </a:r>
          </a:p>
          <a:p>
            <a:pPr>
              <a:buFont typeface="Arial" panose="020B0604020202020204" pitchFamily="34" charset="0"/>
              <a:buChar char="•"/>
            </a:pPr>
            <a:endParaRPr lang="nl-BE" sz="2800" dirty="0" smtClean="0"/>
          </a:p>
          <a:p>
            <a:r>
              <a:rPr lang="nl-BE" sz="2800" dirty="0" err="1" smtClean="0"/>
              <a:t>Economies</a:t>
            </a:r>
            <a:r>
              <a:rPr lang="nl-BE" sz="2800" dirty="0" smtClean="0"/>
              <a:t> pour les autorités et </a:t>
            </a:r>
            <a:r>
              <a:rPr lang="nl-BE" sz="2800" dirty="0" err="1" smtClean="0"/>
              <a:t>exemple</a:t>
            </a:r>
            <a:r>
              <a:rPr lang="nl-BE" sz="2800" dirty="0" smtClean="0"/>
              <a:t> de </a:t>
            </a:r>
            <a:r>
              <a:rPr lang="nl-BE" sz="2800" dirty="0" err="1" smtClean="0"/>
              <a:t>synergies</a:t>
            </a:r>
            <a:r>
              <a:rPr lang="nl-BE" sz="2800" dirty="0" smtClean="0"/>
              <a:t>: </a:t>
            </a:r>
            <a:r>
              <a:rPr lang="nl-BE" sz="2800" dirty="0" err="1" smtClean="0"/>
              <a:t>une</a:t>
            </a:r>
            <a:r>
              <a:rPr lang="nl-BE" sz="2800" dirty="0" smtClean="0"/>
              <a:t> </a:t>
            </a:r>
            <a:r>
              <a:rPr lang="nl-BE" sz="2800" dirty="0" err="1" smtClean="0"/>
              <a:t>seule</a:t>
            </a:r>
            <a:r>
              <a:rPr lang="nl-BE" sz="2800" dirty="0" smtClean="0"/>
              <a:t> base de </a:t>
            </a:r>
            <a:r>
              <a:rPr lang="nl-BE" sz="2800" dirty="0" err="1" smtClean="0"/>
              <a:t>données</a:t>
            </a:r>
            <a:r>
              <a:rPr lang="nl-BE" sz="2800" dirty="0" smtClean="0"/>
              <a:t> </a:t>
            </a:r>
            <a:r>
              <a:rPr lang="nl-BE" sz="2800" dirty="0" err="1" smtClean="0"/>
              <a:t>partagée</a:t>
            </a:r>
            <a:r>
              <a:rPr lang="nl-BE" sz="2800" dirty="0" smtClean="0"/>
              <a:t> (</a:t>
            </a:r>
            <a:r>
              <a:rPr lang="nl-BE" sz="2800" dirty="0" err="1"/>
              <a:t>C</a:t>
            </a:r>
            <a:r>
              <a:rPr lang="nl-BE" sz="2800" dirty="0" err="1" smtClean="0"/>
              <a:t>obrha</a:t>
            </a:r>
            <a:r>
              <a:rPr lang="nl-BE" sz="2800" dirty="0" smtClean="0"/>
              <a:t>)</a:t>
            </a:r>
            <a:endParaRPr lang="nl-BE" sz="2800" dirty="0"/>
          </a:p>
        </p:txBody>
      </p:sp>
    </p:spTree>
    <p:extLst>
      <p:ext uri="{BB962C8B-B14F-4D97-AF65-F5344CB8AC3E}">
        <p14:creationId xmlns:p14="http://schemas.microsoft.com/office/powerpoint/2010/main" val="99569727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8"/>
          <p:cNvSpPr>
            <a:spLocks noGrp="1"/>
          </p:cNvSpPr>
          <p:nvPr>
            <p:ph type="title" idx="4294967295"/>
          </p:nvPr>
        </p:nvSpPr>
        <p:spPr/>
        <p:txBody>
          <a:bodyPr/>
          <a:lstStyle/>
          <a:p>
            <a:r>
              <a:rPr lang="fr-BE" altLang="en-US" dirty="0" err="1" smtClean="0"/>
              <a:t>Only</a:t>
            </a:r>
            <a:r>
              <a:rPr lang="fr-BE" altLang="en-US" smtClean="0"/>
              <a:t> once – Loi 2014</a:t>
            </a:r>
            <a:endParaRPr lang="en-US" altLang="en-US" dirty="0" smtClean="0"/>
          </a:p>
        </p:txBody>
      </p:sp>
      <p:sp>
        <p:nvSpPr>
          <p:cNvPr id="56323" name="Rectangle 9"/>
          <p:cNvSpPr>
            <a:spLocks noGrp="1"/>
          </p:cNvSpPr>
          <p:nvPr>
            <p:ph type="body" idx="4294967295"/>
          </p:nvPr>
        </p:nvSpPr>
        <p:spPr/>
        <p:txBody>
          <a:bodyPr/>
          <a:lstStyle/>
          <a:p>
            <a:endParaRPr lang="en-US" altLang="en-US" sz="2800" smtClean="0"/>
          </a:p>
        </p:txBody>
      </p:sp>
      <p:sp>
        <p:nvSpPr>
          <p:cNvPr id="4" name="Slide Number Placeholder 3"/>
          <p:cNvSpPr>
            <a:spLocks noGrp="1"/>
          </p:cNvSpPr>
          <p:nvPr>
            <p:ph type="sldNum" sz="quarter" idx="10"/>
          </p:nvPr>
        </p:nvSpPr>
        <p:spPr/>
        <p:txBody>
          <a:bodyPr/>
          <a:lstStyle/>
          <a:p>
            <a:pPr>
              <a:defRPr/>
            </a:pPr>
            <a:fld id="{6E6999FD-C134-4EE8-8F06-25250757CCAA}" type="slidenum">
              <a:rPr lang="en-US" smtClean="0">
                <a:solidFill>
                  <a:prstClr val="white">
                    <a:lumMod val="50000"/>
                  </a:prstClr>
                </a:solidFill>
              </a:rPr>
              <a:pPr>
                <a:defRPr/>
              </a:pPr>
              <a:t>147</a:t>
            </a:fld>
            <a:endParaRPr lang="en-US">
              <a:solidFill>
                <a:prstClr val="white">
                  <a:lumMod val="50000"/>
                </a:prstClr>
              </a:solidFill>
            </a:endParaRPr>
          </a:p>
        </p:txBody>
      </p:sp>
      <p:pic>
        <p:nvPicPr>
          <p:cNvPr id="5632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68413"/>
            <a:ext cx="76327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3859588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8"/>
          <p:cNvSpPr>
            <a:spLocks noGrp="1"/>
          </p:cNvSpPr>
          <p:nvPr>
            <p:ph type="title" idx="4294967295"/>
          </p:nvPr>
        </p:nvSpPr>
        <p:spPr>
          <a:xfrm>
            <a:off x="539750" y="765175"/>
            <a:ext cx="8229600" cy="1143000"/>
          </a:xfrm>
        </p:spPr>
        <p:txBody>
          <a:bodyPr/>
          <a:lstStyle/>
          <a:p>
            <a:r>
              <a:rPr lang="fr-BE" altLang="en-US" dirty="0" smtClean="0"/>
              <a:t>« Life </a:t>
            </a:r>
            <a:r>
              <a:rPr lang="fr-BE" altLang="en-US" dirty="0" err="1" smtClean="0"/>
              <a:t>events</a:t>
            </a:r>
            <a:r>
              <a:rPr lang="fr-BE" altLang="en-US" dirty="0" smtClean="0"/>
              <a:t> » - « Guichet unique »</a:t>
            </a:r>
            <a:endParaRPr lang="en-US" altLang="en-US" dirty="0" smtClean="0"/>
          </a:p>
        </p:txBody>
      </p:sp>
      <p:sp>
        <p:nvSpPr>
          <p:cNvPr id="62467" name="Rectangle 9"/>
          <p:cNvSpPr>
            <a:spLocks noGrp="1"/>
          </p:cNvSpPr>
          <p:nvPr>
            <p:ph type="body" idx="4294967295"/>
          </p:nvPr>
        </p:nvSpPr>
        <p:spPr>
          <a:xfrm>
            <a:off x="539750" y="2420938"/>
            <a:ext cx="8229600" cy="5689600"/>
          </a:xfrm>
        </p:spPr>
        <p:txBody>
          <a:bodyPr/>
          <a:lstStyle/>
          <a:p>
            <a:pPr marL="0" indent="0">
              <a:buFont typeface="Arial" charset="0"/>
              <a:buNone/>
            </a:pPr>
            <a:endParaRPr lang="fr-BE" altLang="en-US" sz="2800" dirty="0" smtClean="0"/>
          </a:p>
          <a:p>
            <a:pPr marL="0" indent="0">
              <a:buFont typeface="Arial" charset="0"/>
              <a:buNone/>
            </a:pPr>
            <a:endParaRPr lang="fr-BE" altLang="en-US" sz="2800" dirty="0" smtClean="0"/>
          </a:p>
          <a:p>
            <a:pPr marL="0" indent="0" algn="ctr">
              <a:buFont typeface="Arial" charset="0"/>
              <a:buNone/>
            </a:pPr>
            <a:r>
              <a:rPr lang="fr-BE" altLang="en-US" sz="2800" i="1" dirty="0" smtClean="0"/>
              <a:t>… suivre le cycle de vie du professionnel… sans que l’on impose la complexité de nos institutions dans la pratique du prestataire</a:t>
            </a:r>
            <a:endParaRPr lang="en-US" altLang="en-US" sz="2800" i="1" dirty="0" smtClean="0"/>
          </a:p>
        </p:txBody>
      </p:sp>
      <p:sp>
        <p:nvSpPr>
          <p:cNvPr id="4" name="Slide Number Placeholder 3"/>
          <p:cNvSpPr>
            <a:spLocks noGrp="1"/>
          </p:cNvSpPr>
          <p:nvPr>
            <p:ph type="sldNum" sz="quarter" idx="10"/>
          </p:nvPr>
        </p:nvSpPr>
        <p:spPr/>
        <p:txBody>
          <a:bodyPr/>
          <a:lstStyle/>
          <a:p>
            <a:pPr>
              <a:defRPr/>
            </a:pPr>
            <a:fld id="{6741D284-46EA-4F36-870C-5D206407EB0C}" type="slidenum">
              <a:rPr lang="en-US" smtClean="0">
                <a:solidFill>
                  <a:prstClr val="white">
                    <a:lumMod val="50000"/>
                  </a:prstClr>
                </a:solidFill>
              </a:rPr>
              <a:pPr>
                <a:defRPr/>
              </a:pPr>
              <a:t>148</a:t>
            </a:fld>
            <a:endParaRPr lang="en-US">
              <a:solidFill>
                <a:prstClr val="white">
                  <a:lumMod val="50000"/>
                </a:prstClr>
              </a:solidFill>
            </a:endParaRPr>
          </a:p>
        </p:txBody>
      </p:sp>
    </p:spTree>
    <p:extLst>
      <p:ext uri="{BB962C8B-B14F-4D97-AF65-F5344CB8AC3E}">
        <p14:creationId xmlns:p14="http://schemas.microsoft.com/office/powerpoint/2010/main" val="161665576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35" y="764704"/>
            <a:ext cx="8796300" cy="5544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185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Evolution de l’autoroute « </a:t>
            </a:r>
            <a:r>
              <a:rPr lang="fr-FR" dirty="0" err="1" smtClean="0"/>
              <a:t>eHealth</a:t>
            </a:r>
            <a:r>
              <a:rPr lang="fr-FR" dirty="0" smtClean="0"/>
              <a:t> »</a:t>
            </a:r>
            <a:endParaRPr lang="fr-FR" dirty="0">
              <a:solidFill>
                <a:srgbClr val="3E6E5A"/>
              </a:solidFill>
            </a:endParaRPr>
          </a:p>
        </p:txBody>
      </p:sp>
      <p:sp>
        <p:nvSpPr>
          <p:cNvPr id="3" name="Content Placeholder 2"/>
          <p:cNvSpPr>
            <a:spLocks noGrp="1"/>
          </p:cNvSpPr>
          <p:nvPr>
            <p:ph idx="1"/>
          </p:nvPr>
        </p:nvSpPr>
        <p:spPr/>
        <p:txBody>
          <a:bodyPr>
            <a:normAutofit fontScale="92500" lnSpcReduction="10000"/>
          </a:bodyPr>
          <a:lstStyle/>
          <a:p>
            <a:r>
              <a:rPr lang="fr-BE" dirty="0" smtClean="0"/>
              <a:t>Nombre de transactions via les services de base </a:t>
            </a:r>
            <a:r>
              <a:rPr lang="fr-BE" dirty="0" err="1" smtClean="0">
                <a:solidFill>
                  <a:srgbClr val="3E6E5A"/>
                </a:solidFill>
              </a:rPr>
              <a:t>eHealth</a:t>
            </a:r>
            <a:endParaRPr lang="fr-BE" dirty="0" smtClean="0">
              <a:solidFill>
                <a:srgbClr val="3E6E5A"/>
              </a:solidFill>
            </a:endParaRPr>
          </a:p>
          <a:p>
            <a:pPr lvl="1"/>
            <a:r>
              <a:rPr lang="fr-BE" dirty="0"/>
              <a:t>4.122.144.738 en 2015</a:t>
            </a:r>
          </a:p>
          <a:p>
            <a:pPr lvl="1"/>
            <a:r>
              <a:rPr lang="fr-BE" dirty="0"/>
              <a:t>7.067.227.936 en 2016</a:t>
            </a:r>
          </a:p>
          <a:p>
            <a:pPr lvl="1"/>
            <a:r>
              <a:rPr lang="fr-BE" b="1" dirty="0"/>
              <a:t>10.055.636.938 en 2017</a:t>
            </a:r>
            <a:endParaRPr lang="fr-BE" dirty="0"/>
          </a:p>
          <a:p>
            <a:pPr lvl="1"/>
            <a:r>
              <a:rPr lang="fr-BE" dirty="0"/>
              <a:t>23.284.352.516 depuis 2012</a:t>
            </a:r>
          </a:p>
          <a:p>
            <a:endParaRPr lang="en-US" dirty="0" smtClean="0"/>
          </a:p>
          <a:p>
            <a:pPr lvl="0"/>
            <a:r>
              <a:rPr lang="fr-BE" b="1" dirty="0" smtClean="0"/>
              <a:t>36.805</a:t>
            </a:r>
            <a:r>
              <a:rPr lang="fr-BE" dirty="0" smtClean="0"/>
              <a:t> </a:t>
            </a:r>
            <a:r>
              <a:rPr lang="fr-BE" dirty="0"/>
              <a:t>certificats actifs début janvier 2018</a:t>
            </a:r>
          </a:p>
          <a:p>
            <a:pPr lvl="1"/>
            <a:r>
              <a:rPr lang="fr-BE" dirty="0"/>
              <a:t>29.560 pour les professionnels</a:t>
            </a:r>
          </a:p>
          <a:p>
            <a:pPr lvl="1"/>
            <a:r>
              <a:rPr lang="fr-BE" dirty="0"/>
              <a:t>7.245 pour les </a:t>
            </a:r>
            <a:r>
              <a:rPr lang="fr-BE" dirty="0" smtClean="0"/>
              <a:t>institutions</a:t>
            </a:r>
          </a:p>
          <a:p>
            <a:pPr marL="274320" lvl="1" indent="0">
              <a:buNone/>
            </a:pPr>
            <a:endParaRPr lang="fr-BE" b="1" dirty="0">
              <a:solidFill>
                <a:srgbClr val="FF0000"/>
              </a:solidFill>
            </a:endParaRPr>
          </a:p>
          <a:p>
            <a:r>
              <a:rPr lang="fr-BE" b="1" dirty="0" smtClean="0">
                <a:solidFill>
                  <a:srgbClr val="FF0000"/>
                </a:solidFill>
              </a:rPr>
              <a:t>Importance du certificat eHealth :</a:t>
            </a:r>
          </a:p>
          <a:p>
            <a:pPr lvl="2"/>
            <a:r>
              <a:rPr lang="fr-BE" b="1" dirty="0">
                <a:solidFill>
                  <a:srgbClr val="FF0000"/>
                </a:solidFill>
              </a:rPr>
              <a:t>= « carte d’identité électronique pour votre ordinateur »</a:t>
            </a:r>
          </a:p>
          <a:p>
            <a:pPr lvl="2"/>
            <a:r>
              <a:rPr lang="fr-BE" b="1" dirty="0">
                <a:solidFill>
                  <a:srgbClr val="FF0000"/>
                </a:solidFill>
              </a:rPr>
              <a:t>authentification forte (</a:t>
            </a:r>
            <a:r>
              <a:rPr lang="fr-BE" b="1" dirty="0" err="1">
                <a:solidFill>
                  <a:srgbClr val="FF0000"/>
                </a:solidFill>
              </a:rPr>
              <a:t>eID</a:t>
            </a:r>
            <a:r>
              <a:rPr lang="fr-BE" b="1" dirty="0">
                <a:solidFill>
                  <a:srgbClr val="FF0000"/>
                </a:solidFill>
              </a:rPr>
              <a:t> du prestataire)</a:t>
            </a:r>
          </a:p>
          <a:p>
            <a:pPr lvl="2"/>
            <a:r>
              <a:rPr lang="fr-BE" b="1" dirty="0" smtClean="0">
                <a:solidFill>
                  <a:srgbClr val="FF0000"/>
                </a:solidFill>
              </a:rPr>
              <a:t>intégré au soft, il permet connexion sécurisée system to system</a:t>
            </a:r>
          </a:p>
          <a:p>
            <a:pPr lvl="2"/>
            <a:r>
              <a:rPr lang="fr-BE" b="1" dirty="0" smtClean="0">
                <a:solidFill>
                  <a:srgbClr val="FF0000"/>
                </a:solidFill>
              </a:rPr>
              <a:t>accès aux services sécurisés d’</a:t>
            </a:r>
            <a:r>
              <a:rPr lang="fr-BE" b="1" dirty="0" err="1" smtClean="0">
                <a:solidFill>
                  <a:srgbClr val="FF0000"/>
                </a:solidFill>
              </a:rPr>
              <a:t>eSanté</a:t>
            </a:r>
            <a:r>
              <a:rPr lang="fr-BE" b="1" dirty="0" smtClean="0">
                <a:solidFill>
                  <a:srgbClr val="FF0000"/>
                </a:solidFill>
              </a:rPr>
              <a:t> et communication cryptée</a:t>
            </a:r>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27/01/2017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15</a:t>
            </a:fld>
            <a:endParaRPr lang="en-US"/>
          </a:p>
        </p:txBody>
      </p:sp>
    </p:spTree>
    <p:extLst>
      <p:ext uri="{BB962C8B-B14F-4D97-AF65-F5344CB8AC3E}">
        <p14:creationId xmlns:p14="http://schemas.microsoft.com/office/powerpoint/2010/main" val="221631569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251520" y="692696"/>
            <a:ext cx="8526270" cy="5472608"/>
            <a:chOff x="251520" y="1412776"/>
            <a:chExt cx="8526270" cy="4547344"/>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526270" cy="4547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709326" y="2036846"/>
              <a:ext cx="792088" cy="144016"/>
            </a:xfrm>
            <a:prstGeom prst="rect">
              <a:avLst/>
            </a:prstGeom>
            <a:gradFill flip="none" rotWithShape="1">
              <a:gsLst>
                <a:gs pos="23000">
                  <a:schemeClr val="dk1">
                    <a:tint val="50000"/>
                    <a:satMod val="300000"/>
                    <a:alpha val="54000"/>
                  </a:schemeClr>
                </a:gs>
                <a:gs pos="50000">
                  <a:schemeClr val="dk1">
                    <a:tint val="37000"/>
                    <a:satMod val="300000"/>
                  </a:schemeClr>
                </a:gs>
                <a:gs pos="70000">
                  <a:schemeClr val="dk1">
                    <a:tint val="15000"/>
                    <a:satMod val="350000"/>
                  </a:schemeClr>
                </a:gs>
              </a:gsLst>
              <a:path path="circle">
                <a:fillToRect l="100000" t="100000"/>
              </a:path>
              <a:tileRect r="-100000" b="-100000"/>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Rectangle 6"/>
            <p:cNvSpPr/>
            <p:nvPr/>
          </p:nvSpPr>
          <p:spPr>
            <a:xfrm>
              <a:off x="4283968" y="2814067"/>
              <a:ext cx="792088" cy="144016"/>
            </a:xfrm>
            <a:prstGeom prst="rect">
              <a:avLst/>
            </a:prstGeom>
            <a:gradFill flip="none" rotWithShape="1">
              <a:gsLst>
                <a:gs pos="23000">
                  <a:schemeClr val="dk1">
                    <a:tint val="50000"/>
                    <a:satMod val="300000"/>
                    <a:alpha val="54000"/>
                  </a:schemeClr>
                </a:gs>
                <a:gs pos="50000">
                  <a:schemeClr val="dk1">
                    <a:tint val="37000"/>
                    <a:satMod val="300000"/>
                  </a:schemeClr>
                </a:gs>
                <a:gs pos="70000">
                  <a:schemeClr val="dk1">
                    <a:tint val="15000"/>
                    <a:satMod val="350000"/>
                  </a:schemeClr>
                </a:gs>
              </a:gsLst>
              <a:path path="circle">
                <a:fillToRect l="100000" t="100000"/>
              </a:path>
              <a:tileRect r="-100000" b="-100000"/>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Rectangle 7"/>
            <p:cNvSpPr/>
            <p:nvPr/>
          </p:nvSpPr>
          <p:spPr>
            <a:xfrm>
              <a:off x="4283968" y="2996952"/>
              <a:ext cx="792088" cy="144016"/>
            </a:xfrm>
            <a:prstGeom prst="rect">
              <a:avLst/>
            </a:prstGeom>
            <a:gradFill flip="none" rotWithShape="1">
              <a:gsLst>
                <a:gs pos="23000">
                  <a:schemeClr val="dk1">
                    <a:tint val="50000"/>
                    <a:satMod val="300000"/>
                    <a:alpha val="54000"/>
                  </a:schemeClr>
                </a:gs>
                <a:gs pos="50000">
                  <a:schemeClr val="dk1">
                    <a:tint val="37000"/>
                    <a:satMod val="300000"/>
                  </a:schemeClr>
                </a:gs>
                <a:gs pos="70000">
                  <a:schemeClr val="dk1">
                    <a:tint val="15000"/>
                    <a:satMod val="350000"/>
                  </a:schemeClr>
                </a:gs>
              </a:gsLst>
              <a:path path="circle">
                <a:fillToRect l="100000" t="100000"/>
              </a:path>
              <a:tileRect r="-100000" b="-100000"/>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ectangle 8"/>
            <p:cNvSpPr/>
            <p:nvPr/>
          </p:nvSpPr>
          <p:spPr>
            <a:xfrm>
              <a:off x="4283968" y="2618088"/>
              <a:ext cx="792088" cy="144016"/>
            </a:xfrm>
            <a:prstGeom prst="rect">
              <a:avLst/>
            </a:prstGeom>
            <a:gradFill flip="none" rotWithShape="1">
              <a:gsLst>
                <a:gs pos="23000">
                  <a:schemeClr val="dk1">
                    <a:tint val="50000"/>
                    <a:satMod val="300000"/>
                    <a:alpha val="54000"/>
                  </a:schemeClr>
                </a:gs>
                <a:gs pos="50000">
                  <a:schemeClr val="dk1">
                    <a:tint val="37000"/>
                    <a:satMod val="300000"/>
                  </a:schemeClr>
                </a:gs>
                <a:gs pos="70000">
                  <a:schemeClr val="dk1">
                    <a:tint val="15000"/>
                    <a:satMod val="350000"/>
                  </a:schemeClr>
                </a:gs>
              </a:gsLst>
              <a:path path="circle">
                <a:fillToRect l="100000" t="100000"/>
              </a:path>
              <a:tileRect r="-100000" b="-100000"/>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94895171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7" name="Group 6"/>
          <p:cNvGrpSpPr/>
          <p:nvPr/>
        </p:nvGrpSpPr>
        <p:grpSpPr>
          <a:xfrm>
            <a:off x="395536" y="692696"/>
            <a:ext cx="8307533" cy="5400600"/>
            <a:chOff x="395536" y="1340768"/>
            <a:chExt cx="8307533" cy="4449823"/>
          </a:xfrm>
        </p:grpSpPr>
        <p:grpSp>
          <p:nvGrpSpPr>
            <p:cNvPr id="5" name="Group 4"/>
            <p:cNvGrpSpPr/>
            <p:nvPr/>
          </p:nvGrpSpPr>
          <p:grpSpPr>
            <a:xfrm>
              <a:off x="395536" y="1340768"/>
              <a:ext cx="8307533" cy="4449823"/>
              <a:chOff x="296915" y="1340768"/>
              <a:chExt cx="8748464" cy="4665847"/>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15" y="1340768"/>
                <a:ext cx="8748464" cy="4665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796136" y="1988840"/>
                <a:ext cx="792088" cy="144016"/>
              </a:xfrm>
              <a:prstGeom prst="rect">
                <a:avLst/>
              </a:prstGeom>
              <a:gradFill flip="none" rotWithShape="1">
                <a:gsLst>
                  <a:gs pos="23000">
                    <a:schemeClr val="dk1">
                      <a:tint val="50000"/>
                      <a:satMod val="300000"/>
                      <a:alpha val="54000"/>
                    </a:schemeClr>
                  </a:gs>
                  <a:gs pos="50000">
                    <a:schemeClr val="dk1">
                      <a:tint val="37000"/>
                      <a:satMod val="300000"/>
                    </a:schemeClr>
                  </a:gs>
                  <a:gs pos="70000">
                    <a:schemeClr val="dk1">
                      <a:tint val="15000"/>
                      <a:satMod val="350000"/>
                    </a:schemeClr>
                  </a:gs>
                </a:gsLst>
                <a:path path="circle">
                  <a:fillToRect l="100000" t="100000"/>
                </a:path>
                <a:tileRect r="-100000" b="-100000"/>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6" name="Left Arrow 5"/>
            <p:cNvSpPr/>
            <p:nvPr/>
          </p:nvSpPr>
          <p:spPr>
            <a:xfrm rot="2421564">
              <a:off x="2715834" y="2992499"/>
              <a:ext cx="288032" cy="216024"/>
            </a:xfrm>
            <a:prstGeom prst="leftArrow">
              <a:avLst/>
            </a:prstGeom>
            <a:gradFill flip="none" rotWithShape="1">
              <a:gsLst>
                <a:gs pos="0">
                  <a:srgbClr val="C00000"/>
                </a:gs>
                <a:gs pos="57000">
                  <a:srgbClr val="FF0000">
                    <a:alpha val="61000"/>
                  </a:srgbClr>
                </a:gs>
                <a:gs pos="100000">
                  <a:srgbClr val="FF0000">
                    <a:alpha val="3000"/>
                  </a:srgbClr>
                </a:gs>
              </a:gsLst>
              <a:lin ang="27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49852508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Action 18 : Registres</a:t>
            </a:r>
            <a:endParaRPr lang="fr-BE" dirty="0"/>
          </a:p>
        </p:txBody>
      </p:sp>
      <p:sp>
        <p:nvSpPr>
          <p:cNvPr id="4099" name="Rectangle 3"/>
          <p:cNvSpPr>
            <a:spLocks noGrp="1" noChangeArrowheads="1"/>
          </p:cNvSpPr>
          <p:nvPr>
            <p:ph idx="1"/>
          </p:nvPr>
        </p:nvSpPr>
        <p:spPr/>
        <p:txBody>
          <a:bodyPr>
            <a:normAutofit fontScale="92500" lnSpcReduction="20000"/>
          </a:bodyPr>
          <a:lstStyle/>
          <a:p>
            <a:r>
              <a:rPr lang="fr-BE" i="1" dirty="0"/>
              <a:t>Healthdata.be</a:t>
            </a:r>
            <a:r>
              <a:rPr lang="fr-BE" dirty="0"/>
              <a:t> </a:t>
            </a:r>
            <a:r>
              <a:rPr lang="fr-BE" dirty="0" smtClean="0"/>
              <a:t>=</a:t>
            </a:r>
            <a:r>
              <a:rPr lang="fr-FR" dirty="0" smtClean="0"/>
              <a:t> registres </a:t>
            </a:r>
            <a:r>
              <a:rPr lang="fr-FR" dirty="0"/>
              <a:t>simplifiés, optimalisés et uniformisés et </a:t>
            </a:r>
            <a:r>
              <a:rPr lang="fr-FR" dirty="0" smtClean="0"/>
              <a:t>enregistrement sera </a:t>
            </a:r>
            <a:r>
              <a:rPr lang="fr-FR" dirty="0"/>
              <a:t>le plus possible automatisé (System to System)</a:t>
            </a:r>
            <a:endParaRPr lang="en-US" dirty="0"/>
          </a:p>
          <a:p>
            <a:endParaRPr lang="fr-BE" dirty="0"/>
          </a:p>
          <a:p>
            <a:r>
              <a:rPr lang="fr-BE" dirty="0"/>
              <a:t>Objectifs 2019</a:t>
            </a:r>
          </a:p>
          <a:p>
            <a:pPr lvl="1"/>
            <a:r>
              <a:rPr lang="fr-BE" dirty="0"/>
              <a:t>faciliter, sur le plan technique, l’enregistrement de données relatives à la santé et aux soins de santé en Belgique, à l'aide d'une architecture générique et de processus communs</a:t>
            </a:r>
          </a:p>
          <a:p>
            <a:pPr lvl="1"/>
            <a:r>
              <a:rPr lang="fr-BE" dirty="0"/>
              <a:t>assurer la collecte et la diffusion efficace et sûre de données issues de banques de données scientifiques, en garantissant l'encodage unique des données (</a:t>
            </a:r>
            <a:r>
              <a:rPr lang="fr-BE" dirty="0" err="1"/>
              <a:t>only</a:t>
            </a:r>
            <a:r>
              <a:rPr lang="fr-BE" dirty="0"/>
              <a:t> once), une même terminologie et un meilleur feedback aux acteurs</a:t>
            </a:r>
          </a:p>
          <a:p>
            <a:pPr lvl="1"/>
            <a:r>
              <a:rPr lang="fr-BE" sz="2100" dirty="0" smtClean="0"/>
              <a:t>standardisation des registres </a:t>
            </a:r>
            <a:r>
              <a:rPr lang="fr-BE" sz="2100" dirty="0"/>
              <a:t>existants</a:t>
            </a:r>
          </a:p>
          <a:p>
            <a:pPr lvl="1"/>
            <a:r>
              <a:rPr lang="fr-BE" sz="2100" dirty="0"/>
              <a:t>Principe directeur scientifique de la plateforme </a:t>
            </a:r>
            <a:r>
              <a:rPr lang="fr-BE" sz="2100" dirty="0" smtClean="0"/>
              <a:t>HealthData.be: données </a:t>
            </a:r>
            <a:r>
              <a:rPr lang="fr-BE" sz="2100" dirty="0"/>
              <a:t>et métadonnées doivent être repérables, accessibles, interopérables et réutilisables (principes “FAIR” : </a:t>
            </a:r>
            <a:r>
              <a:rPr lang="fr-BE" sz="2100" dirty="0" err="1"/>
              <a:t>Findable</a:t>
            </a:r>
            <a:r>
              <a:rPr lang="fr-BE" sz="2100" dirty="0"/>
              <a:t>, Accessible, </a:t>
            </a:r>
            <a:r>
              <a:rPr lang="fr-BE" sz="2100" dirty="0" err="1"/>
              <a:t>Interoperable</a:t>
            </a:r>
            <a:r>
              <a:rPr lang="fr-BE" sz="2100" dirty="0"/>
              <a:t>, </a:t>
            </a:r>
            <a:r>
              <a:rPr lang="fr-BE" sz="2100" dirty="0" err="1" smtClean="0"/>
              <a:t>Re-usable</a:t>
            </a:r>
            <a:r>
              <a:rPr lang="fr-BE" sz="2100" dirty="0" smtClean="0"/>
              <a:t>)</a:t>
            </a:r>
            <a:endParaRPr lang="fr-BE" dirty="0" smtClean="0"/>
          </a:p>
          <a:p>
            <a:pPr lvl="1"/>
            <a:endParaRPr lang="fr-BE" dirty="0" smtClean="0">
              <a:sym typeface="Arial" charset="0"/>
            </a:endParaRPr>
          </a:p>
          <a:p>
            <a:endParaRPr lang="fr-BE" dirty="0" smtClean="0"/>
          </a:p>
          <a:p>
            <a:endParaRPr lang="fr-BE" dirty="0"/>
          </a:p>
        </p:txBody>
      </p:sp>
      <p:sp>
        <p:nvSpPr>
          <p:cNvPr id="2" name="Date Placeholder 1"/>
          <p:cNvSpPr>
            <a:spLocks noGrp="1"/>
          </p:cNvSpPr>
          <p:nvPr>
            <p:ph type="dt" sz="half" idx="10"/>
          </p:nvPr>
        </p:nvSpPr>
        <p:spPr/>
        <p:txBody>
          <a:bodyPr/>
          <a:lstStyle/>
          <a:p>
            <a:r>
              <a:rPr lang="en-US" smtClean="0"/>
              <a:t>23/01/2017</a:t>
            </a:r>
            <a:endParaRPr lang="fr-BE"/>
          </a:p>
        </p:txBody>
      </p:sp>
      <p:sp>
        <p:nvSpPr>
          <p:cNvPr id="3" name="Slide Number Placeholder 2"/>
          <p:cNvSpPr>
            <a:spLocks noGrp="1"/>
          </p:cNvSpPr>
          <p:nvPr>
            <p:ph type="sldNum" sz="quarter" idx="12"/>
          </p:nvPr>
        </p:nvSpPr>
        <p:spPr/>
        <p:txBody>
          <a:bodyPr/>
          <a:lstStyle/>
          <a:p>
            <a:fld id="{2B30A8D0-0C1A-4E18-B9EE-C94840A50CB5}" type="slidenum">
              <a:rPr lang="en-US" smtClean="0"/>
              <a:t>152</a:t>
            </a:fld>
            <a:endParaRPr lang="en-US"/>
          </a:p>
        </p:txBody>
      </p:sp>
    </p:spTree>
    <p:extLst>
      <p:ext uri="{BB962C8B-B14F-4D97-AF65-F5344CB8AC3E}">
        <p14:creationId xmlns:p14="http://schemas.microsoft.com/office/powerpoint/2010/main" val="2125649132"/>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614"/>
            <a:ext cx="8528050" cy="990600"/>
          </a:xfrm>
        </p:spPr>
        <p:txBody>
          <a:bodyPr>
            <a:normAutofit/>
          </a:bodyPr>
          <a:lstStyle/>
          <a:p>
            <a:r>
              <a:rPr lang="fr-BE" dirty="0"/>
              <a:t>Action 18 : Registres</a:t>
            </a:r>
            <a:endParaRPr lang="en-US" dirty="0"/>
          </a:p>
        </p:txBody>
      </p:sp>
      <p:sp>
        <p:nvSpPr>
          <p:cNvPr id="3" name="Content Placeholder 2"/>
          <p:cNvSpPr>
            <a:spLocks noGrp="1"/>
          </p:cNvSpPr>
          <p:nvPr>
            <p:ph idx="1"/>
          </p:nvPr>
        </p:nvSpPr>
        <p:spPr>
          <a:xfrm>
            <a:off x="457200" y="1398740"/>
            <a:ext cx="8229600" cy="892073"/>
          </a:xfrm>
        </p:spPr>
        <p:txBody>
          <a:bodyPr/>
          <a:lstStyle/>
          <a:p>
            <a:pPr algn="just"/>
            <a:r>
              <a:rPr lang="fr-BE" sz="2000" b="1" dirty="0" smtClean="0"/>
              <a:t>Une architecture technique générique </a:t>
            </a:r>
            <a:r>
              <a:rPr lang="fr-BE" sz="2000" dirty="0" smtClean="0"/>
              <a:t>pour la collecte et la gestion de “real world data” est </a:t>
            </a:r>
            <a:r>
              <a:rPr lang="fr-BE" sz="2000" b="1" dirty="0" smtClean="0"/>
              <a:t>en production </a:t>
            </a:r>
            <a:r>
              <a:rPr lang="fr-BE" sz="2000" dirty="0" smtClean="0"/>
              <a:t>dans tous les hôpitaux belges et dans la plupart des laboratoires</a:t>
            </a:r>
            <a:endParaRPr lang="fr-BE" sz="2000" dirty="0"/>
          </a:p>
        </p:txBody>
      </p:sp>
      <p:sp>
        <p:nvSpPr>
          <p:cNvPr id="4" name="Date Placeholder 3"/>
          <p:cNvSpPr>
            <a:spLocks noGrp="1"/>
          </p:cNvSpPr>
          <p:nvPr>
            <p:ph type="dt" sz="half" idx="10"/>
          </p:nvPr>
        </p:nvSpPr>
        <p:spPr/>
        <p:txBody>
          <a:bodyPr/>
          <a:lstStyle/>
          <a:p>
            <a:pPr>
              <a:defRPr/>
            </a:pPr>
            <a:r>
              <a:rPr lang="en-US" smtClean="0"/>
              <a:t>25/1/2017</a:t>
            </a:r>
            <a:endParaRPr lang="en-US" dirty="0"/>
          </a:p>
        </p:txBody>
      </p:sp>
      <p:sp>
        <p:nvSpPr>
          <p:cNvPr id="5" name="Slide Number Placeholder 4"/>
          <p:cNvSpPr>
            <a:spLocks noGrp="1"/>
          </p:cNvSpPr>
          <p:nvPr>
            <p:ph type="sldNum" sz="quarter" idx="12"/>
          </p:nvPr>
        </p:nvSpPr>
        <p:spPr/>
        <p:txBody>
          <a:bodyPr/>
          <a:lstStyle/>
          <a:p>
            <a:pPr>
              <a:defRPr/>
            </a:pPr>
            <a:fld id="{ADC1E7FF-7E34-4FE5-A533-04EE46AAAD1B}" type="slidenum">
              <a:rPr lang="en-US" smtClean="0"/>
              <a:pPr>
                <a:defRPr/>
              </a:pPr>
              <a:t>153</a:t>
            </a:fld>
            <a:endParaRPr lang="en-US" dirty="0"/>
          </a:p>
        </p:txBody>
      </p:sp>
      <p:grpSp>
        <p:nvGrpSpPr>
          <p:cNvPr id="62" name="Group 61"/>
          <p:cNvGrpSpPr>
            <a:grpSpLocks noChangeAspect="1"/>
          </p:cNvGrpSpPr>
          <p:nvPr/>
        </p:nvGrpSpPr>
        <p:grpSpPr>
          <a:xfrm>
            <a:off x="464076" y="2638400"/>
            <a:ext cx="8369874" cy="3008734"/>
            <a:chOff x="377451" y="2484402"/>
            <a:chExt cx="8610981" cy="3095406"/>
          </a:xfrm>
        </p:grpSpPr>
        <p:grpSp>
          <p:nvGrpSpPr>
            <p:cNvPr id="6" name="Group 5"/>
            <p:cNvGrpSpPr>
              <a:grpSpLocks noChangeAspect="1"/>
            </p:cNvGrpSpPr>
            <p:nvPr/>
          </p:nvGrpSpPr>
          <p:grpSpPr>
            <a:xfrm>
              <a:off x="377451" y="2484402"/>
              <a:ext cx="8610981" cy="3095406"/>
              <a:chOff x="80963" y="1947476"/>
              <a:chExt cx="8877300" cy="3191140"/>
            </a:xfrm>
          </p:grpSpPr>
          <p:sp>
            <p:nvSpPr>
              <p:cNvPr id="7" name="Rectangle 99"/>
              <p:cNvSpPr>
                <a:spLocks noChangeArrowheads="1"/>
              </p:cNvSpPr>
              <p:nvPr/>
            </p:nvSpPr>
            <p:spPr bwMode="auto">
              <a:xfrm>
                <a:off x="3552825" y="2067694"/>
                <a:ext cx="5405438" cy="3070922"/>
              </a:xfrm>
              <a:prstGeom prst="rect">
                <a:avLst/>
              </a:prstGeom>
              <a:solidFill>
                <a:schemeClr val="tx2">
                  <a:lumMod val="20000"/>
                  <a:lumOff val="80000"/>
                </a:schemeClr>
              </a:solidFill>
              <a:ln w="19050" algn="ctr">
                <a:solidFill>
                  <a:srgbClr val="4BACC6">
                    <a:lumMod val="75000"/>
                  </a:srgbClr>
                </a:solidFill>
                <a:prstDash val="dot"/>
                <a:round/>
                <a:headEnd/>
                <a:tailEnd/>
              </a:ln>
              <a:extLst/>
            </p:spPr>
            <p:txBody>
              <a:bodyPr/>
              <a:lstStyle/>
              <a:p>
                <a:pPr eaLnBrk="0" hangingPunct="0">
                  <a:defRPr/>
                </a:pPr>
                <a:endParaRPr lang="en-US" sz="2000" kern="0">
                  <a:solidFill>
                    <a:srgbClr val="58656A">
                      <a:lumMod val="50000"/>
                    </a:srgbClr>
                  </a:solidFill>
                  <a:ea typeface="ＭＳ Ｐゴシック" pitchFamily="34" charset="-128"/>
                  <a:cs typeface="Arial" pitchFamily="34" charset="0"/>
                </a:endParaRPr>
              </a:p>
            </p:txBody>
          </p:sp>
          <p:sp>
            <p:nvSpPr>
              <p:cNvPr id="8" name="Rectangle 97"/>
              <p:cNvSpPr>
                <a:spLocks noChangeArrowheads="1"/>
              </p:cNvSpPr>
              <p:nvPr/>
            </p:nvSpPr>
            <p:spPr bwMode="auto">
              <a:xfrm>
                <a:off x="107950" y="2067694"/>
                <a:ext cx="2386013" cy="3070922"/>
              </a:xfrm>
              <a:prstGeom prst="rect">
                <a:avLst/>
              </a:prstGeom>
              <a:solidFill>
                <a:schemeClr val="accent6">
                  <a:lumMod val="20000"/>
                  <a:lumOff val="80000"/>
                </a:schemeClr>
              </a:solidFill>
              <a:ln w="19050" algn="ctr">
                <a:solidFill>
                  <a:srgbClr val="4BACC6">
                    <a:lumMod val="75000"/>
                  </a:srgbClr>
                </a:solidFill>
                <a:prstDash val="dot"/>
                <a:round/>
                <a:headEnd/>
                <a:tailEnd/>
              </a:ln>
              <a:extLst/>
            </p:spPr>
            <p:txBody>
              <a:bodyPr/>
              <a:lstStyle/>
              <a:p>
                <a:pPr eaLnBrk="0" hangingPunct="0">
                  <a:defRPr/>
                </a:pPr>
                <a:endParaRPr lang="en-US" sz="2000" kern="0">
                  <a:solidFill>
                    <a:srgbClr val="58656A">
                      <a:lumMod val="50000"/>
                    </a:srgbClr>
                  </a:solidFill>
                  <a:ea typeface="ＭＳ Ｐゴシック" pitchFamily="34" charset="-128"/>
                  <a:cs typeface="Arial" pitchFamily="34" charset="0"/>
                </a:endParaRPr>
              </a:p>
            </p:txBody>
          </p:sp>
          <p:sp>
            <p:nvSpPr>
              <p:cNvPr id="9" name="Rectangle 98"/>
              <p:cNvSpPr>
                <a:spLocks noChangeArrowheads="1"/>
              </p:cNvSpPr>
              <p:nvPr/>
            </p:nvSpPr>
            <p:spPr bwMode="auto">
              <a:xfrm>
                <a:off x="2544763" y="2067694"/>
                <a:ext cx="957262" cy="3070922"/>
              </a:xfrm>
              <a:prstGeom prst="rect">
                <a:avLst/>
              </a:prstGeom>
              <a:solidFill>
                <a:schemeClr val="accent5">
                  <a:lumMod val="60000"/>
                  <a:lumOff val="40000"/>
                </a:schemeClr>
              </a:solidFill>
              <a:ln w="19050" algn="ctr">
                <a:solidFill>
                  <a:srgbClr val="D84922"/>
                </a:solidFill>
                <a:prstDash val="dot"/>
                <a:round/>
                <a:headEnd/>
                <a:tailEnd/>
              </a:ln>
              <a:extLst/>
            </p:spPr>
            <p:txBody>
              <a:bodyPr/>
              <a:lstStyle/>
              <a:p>
                <a:pPr eaLnBrk="0" hangingPunct="0">
                  <a:defRPr/>
                </a:pPr>
                <a:endParaRPr lang="en-US" sz="2000" kern="0">
                  <a:solidFill>
                    <a:srgbClr val="58656A">
                      <a:lumMod val="50000"/>
                    </a:srgbClr>
                  </a:solidFill>
                  <a:ea typeface="ＭＳ Ｐゴシック" pitchFamily="34" charset="-128"/>
                  <a:cs typeface="Arial" pitchFamily="34" charset="0"/>
                </a:endParaRPr>
              </a:p>
            </p:txBody>
          </p:sp>
          <p:sp>
            <p:nvSpPr>
              <p:cNvPr id="10" name="Rectangle 36"/>
              <p:cNvSpPr>
                <a:spLocks noChangeArrowheads="1"/>
              </p:cNvSpPr>
              <p:nvPr/>
            </p:nvSpPr>
            <p:spPr bwMode="auto">
              <a:xfrm>
                <a:off x="7797800" y="2842696"/>
                <a:ext cx="1092200" cy="1281509"/>
              </a:xfrm>
              <a:prstGeom prst="rect">
                <a:avLst/>
              </a:prstGeom>
              <a:solidFill>
                <a:srgbClr val="4BACC6">
                  <a:lumMod val="60000"/>
                  <a:lumOff val="40000"/>
                </a:srgbClr>
              </a:solidFill>
              <a:ln w="9525" algn="ctr">
                <a:solidFill>
                  <a:srgbClr val="FFFFFF">
                    <a:lumMod val="50000"/>
                  </a:srgbClr>
                </a:solidFill>
                <a:round/>
                <a:headEnd/>
                <a:tailEnd/>
              </a:ln>
              <a:extLst/>
            </p:spPr>
            <p:txBody>
              <a:bodyPr lIns="0" rIns="0"/>
              <a:lstStyle/>
              <a:p>
                <a:pPr algn="ctr" eaLnBrk="0" hangingPunct="0">
                  <a:defRPr/>
                </a:pPr>
                <a:r>
                  <a:rPr lang="en-US" sz="1200" b="1" kern="0" dirty="0">
                    <a:solidFill>
                      <a:sysClr val="window" lastClr="FFFFFF"/>
                    </a:solidFill>
                    <a:ea typeface="ＭＳ Ｐゴシック" pitchFamily="34" charset="-128"/>
                    <a:cs typeface="Arial" pitchFamily="34" charset="0"/>
                  </a:rPr>
                  <a:t>HEALTHSTAT</a:t>
                </a:r>
              </a:p>
            </p:txBody>
          </p:sp>
          <p:sp>
            <p:nvSpPr>
              <p:cNvPr id="11" name="Rectangle 32"/>
              <p:cNvSpPr>
                <a:spLocks noChangeArrowheads="1"/>
              </p:cNvSpPr>
              <p:nvPr/>
            </p:nvSpPr>
            <p:spPr bwMode="auto">
              <a:xfrm>
                <a:off x="3530606" y="2842696"/>
                <a:ext cx="1071563" cy="2170509"/>
              </a:xfrm>
              <a:prstGeom prst="rect">
                <a:avLst/>
              </a:prstGeom>
              <a:solidFill>
                <a:srgbClr val="4BACC6">
                  <a:lumMod val="75000"/>
                </a:srgbClr>
              </a:solidFill>
              <a:ln w="9525" algn="ctr">
                <a:solidFill>
                  <a:srgbClr val="FFFFFF">
                    <a:lumMod val="50000"/>
                  </a:srgbClr>
                </a:solidFill>
                <a:round/>
                <a:headEnd/>
                <a:tailEnd/>
              </a:ln>
              <a:extLst/>
            </p:spPr>
            <p:txBody>
              <a:bodyPr/>
              <a:lstStyle/>
              <a:p>
                <a:pPr algn="ctr" eaLnBrk="0" hangingPunct="0">
                  <a:defRPr/>
                </a:pPr>
                <a:r>
                  <a:rPr lang="en-US" sz="1200" b="1" kern="0" dirty="0">
                    <a:solidFill>
                      <a:sysClr val="window" lastClr="FFFFFF"/>
                    </a:solidFill>
                    <a:ea typeface="ＭＳ Ｐゴシック" pitchFamily="34" charset="-128"/>
                    <a:cs typeface="Arial" pitchFamily="34" charset="0"/>
                  </a:rPr>
                  <a:t>HD4RES</a:t>
                </a:r>
              </a:p>
            </p:txBody>
          </p:sp>
          <p:sp>
            <p:nvSpPr>
              <p:cNvPr id="12" name="Rectangle 33"/>
              <p:cNvSpPr>
                <a:spLocks noChangeArrowheads="1"/>
              </p:cNvSpPr>
              <p:nvPr/>
            </p:nvSpPr>
            <p:spPr bwMode="auto">
              <a:xfrm>
                <a:off x="4637091" y="2842696"/>
                <a:ext cx="3101975" cy="1281509"/>
              </a:xfrm>
              <a:prstGeom prst="rect">
                <a:avLst/>
              </a:prstGeom>
              <a:solidFill>
                <a:srgbClr val="4BACC6"/>
              </a:solidFill>
              <a:ln w="9525" algn="ctr">
                <a:solidFill>
                  <a:srgbClr val="FFFFFF">
                    <a:lumMod val="50000"/>
                  </a:srgbClr>
                </a:solidFill>
                <a:round/>
                <a:headEnd/>
                <a:tailEnd/>
              </a:ln>
              <a:extLst/>
            </p:spPr>
            <p:txBody>
              <a:bodyPr/>
              <a:lstStyle/>
              <a:p>
                <a:pPr algn="ctr" eaLnBrk="0" hangingPunct="0">
                  <a:defRPr/>
                </a:pPr>
                <a:r>
                  <a:rPr lang="en-US" sz="1200" b="1" kern="0" dirty="0">
                    <a:solidFill>
                      <a:sysClr val="window" lastClr="FFFFFF"/>
                    </a:solidFill>
                    <a:ea typeface="ＭＳ Ｐゴシック" pitchFamily="34" charset="-128"/>
                    <a:cs typeface="Arial" pitchFamily="34" charset="0"/>
                  </a:rPr>
                  <a:t>DATAWAREHOUSE (SAS)</a:t>
                </a:r>
              </a:p>
            </p:txBody>
          </p:sp>
          <p:sp>
            <p:nvSpPr>
              <p:cNvPr id="13" name="Rounded Rectangle 12"/>
              <p:cNvSpPr/>
              <p:nvPr/>
            </p:nvSpPr>
            <p:spPr bwMode="auto">
              <a:xfrm>
                <a:off x="2555887" y="3233615"/>
                <a:ext cx="900113" cy="1690688"/>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0" tIns="274320" rIns="0" bIns="0" anchor="ctr"/>
              <a:lstStyle/>
              <a:p>
                <a:pPr algn="ctr" eaLnBrk="0" hangingPunct="0">
                  <a:defRPr/>
                </a:pPr>
                <a:r>
                  <a:rPr lang="en-US" sz="1000" kern="0" dirty="0" smtClean="0">
                    <a:solidFill>
                      <a:srgbClr val="58656A">
                        <a:lumMod val="50000"/>
                      </a:srgbClr>
                    </a:solidFill>
                    <a:ea typeface="ＭＳ Ｐゴシック" pitchFamily="1" charset="-128"/>
                    <a:cs typeface="Arial" pitchFamily="34" charset="0"/>
                  </a:rPr>
                  <a:t>Secure </a:t>
                </a:r>
              </a:p>
              <a:p>
                <a:pPr algn="ctr" eaLnBrk="0" hangingPunct="0">
                  <a:defRPr/>
                </a:pPr>
                <a:r>
                  <a:rPr lang="en-US" sz="1000" kern="0" dirty="0" smtClean="0">
                    <a:solidFill>
                      <a:srgbClr val="58656A">
                        <a:lumMod val="50000"/>
                      </a:srgbClr>
                    </a:solidFill>
                    <a:ea typeface="ＭＳ Ｐゴシック" pitchFamily="1" charset="-128"/>
                    <a:cs typeface="Arial" pitchFamily="34" charset="0"/>
                  </a:rPr>
                  <a:t>Data Transfer</a:t>
                </a:r>
              </a:p>
              <a:p>
                <a:pPr algn="ctr" eaLnBrk="0" hangingPunct="0">
                  <a:defRPr/>
                </a:pPr>
                <a:r>
                  <a:rPr lang="fr-BE" sz="1000" kern="0" dirty="0" smtClean="0">
                    <a:solidFill>
                      <a:srgbClr val="58656A">
                        <a:lumMod val="50000"/>
                      </a:srgbClr>
                    </a:solidFill>
                    <a:ea typeface="ＭＳ Ｐゴシック" pitchFamily="1" charset="-128"/>
                    <a:cs typeface="Arial" pitchFamily="34" charset="0"/>
                  </a:rPr>
                  <a:t>&amp; Encoding of ID’s</a:t>
                </a:r>
                <a:endParaRPr lang="en-US" sz="1000" kern="0" dirty="0">
                  <a:solidFill>
                    <a:srgbClr val="58656A">
                      <a:lumMod val="50000"/>
                    </a:srgbClr>
                  </a:solidFill>
                  <a:ea typeface="ＭＳ Ｐゴシック" pitchFamily="1" charset="-128"/>
                  <a:cs typeface="Arial" pitchFamily="34" charset="0"/>
                </a:endParaRPr>
              </a:p>
            </p:txBody>
          </p:sp>
          <p:sp>
            <p:nvSpPr>
              <p:cNvPr id="14" name="Rounded Rectangle 13"/>
              <p:cNvSpPr/>
              <p:nvPr/>
            </p:nvSpPr>
            <p:spPr bwMode="auto">
              <a:xfrm>
                <a:off x="4703763" y="3233616"/>
                <a:ext cx="900112" cy="720725"/>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36000" tIns="36000" rIns="36000" bIns="3600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Data Validation</a:t>
                </a:r>
              </a:p>
            </p:txBody>
          </p:sp>
          <p:sp>
            <p:nvSpPr>
              <p:cNvPr id="15" name="Rounded Rectangle 14"/>
              <p:cNvSpPr/>
              <p:nvPr/>
            </p:nvSpPr>
            <p:spPr bwMode="auto">
              <a:xfrm>
                <a:off x="3609987" y="4209927"/>
                <a:ext cx="900113" cy="720725"/>
              </a:xfrm>
              <a:prstGeom prst="roundRect">
                <a:avLst/>
              </a:prstGeom>
              <a:solidFill>
                <a:sysClr val="window" lastClr="FFFFFF"/>
              </a:solidFill>
              <a:ln w="9525" cap="flat" cmpd="sng" algn="ctr">
                <a:solidFill>
                  <a:srgbClr val="FFFFFF">
                    <a:lumMod val="50000"/>
                  </a:srgbClr>
                </a:solidFill>
                <a:prstDash val="solid"/>
                <a:round/>
                <a:headEnd type="none" w="med" len="med"/>
                <a:tailEnd type="none" w="med" len="med"/>
              </a:ln>
              <a:effectLst/>
            </p:spPr>
            <p:txBody>
              <a:bodyPr lIns="0" tIns="0" rIns="0" bIns="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Annotation &amp; Correction Request</a:t>
                </a:r>
              </a:p>
            </p:txBody>
          </p:sp>
          <p:cxnSp>
            <p:nvCxnSpPr>
              <p:cNvPr id="16" name="Straight Arrow Connector 13"/>
              <p:cNvCxnSpPr>
                <a:cxnSpLocks noChangeShapeType="1"/>
                <a:stCxn id="14" idx="2"/>
                <a:endCxn id="15" idx="3"/>
              </p:cNvCxnSpPr>
              <p:nvPr/>
            </p:nvCxnSpPr>
            <p:spPr bwMode="auto">
              <a:xfrm rot="5400000">
                <a:off x="4524375" y="3940059"/>
                <a:ext cx="615951" cy="644525"/>
              </a:xfrm>
              <a:prstGeom prst="bentConnector2">
                <a:avLst/>
              </a:prstGeom>
              <a:noFill/>
              <a:ln w="19050" algn="ctr">
                <a:solidFill>
                  <a:srgbClr val="58656A">
                    <a:lumMod val="75000"/>
                  </a:srgbClr>
                </a:solidFill>
                <a:prstDash val="dash"/>
                <a:round/>
                <a:headEnd/>
                <a:tailEnd type="arrow" w="med" len="med"/>
              </a:ln>
            </p:spPr>
          </p:cxnSp>
          <p:cxnSp>
            <p:nvCxnSpPr>
              <p:cNvPr id="17" name="Straight Arrow Connector 13"/>
              <p:cNvCxnSpPr>
                <a:cxnSpLocks noChangeShapeType="1"/>
                <a:endCxn id="39" idx="2"/>
              </p:cNvCxnSpPr>
              <p:nvPr/>
            </p:nvCxnSpPr>
            <p:spPr bwMode="auto">
              <a:xfrm rot="10800000">
                <a:off x="1941513" y="3954346"/>
                <a:ext cx="660400" cy="615951"/>
              </a:xfrm>
              <a:prstGeom prst="bentConnector2">
                <a:avLst/>
              </a:prstGeom>
              <a:noFill/>
              <a:ln w="19050" algn="ctr">
                <a:solidFill>
                  <a:srgbClr val="58656A">
                    <a:lumMod val="75000"/>
                  </a:srgbClr>
                </a:solidFill>
                <a:prstDash val="dash"/>
                <a:round/>
                <a:headEnd/>
                <a:tailEnd type="arrow" w="med" len="med"/>
              </a:ln>
            </p:spPr>
          </p:cxnSp>
          <p:cxnSp>
            <p:nvCxnSpPr>
              <p:cNvPr id="18" name="Straight Arrow Connector 108"/>
              <p:cNvCxnSpPr>
                <a:cxnSpLocks noChangeShapeType="1"/>
                <a:stCxn id="14" idx="3"/>
                <a:endCxn id="19" idx="1"/>
              </p:cNvCxnSpPr>
              <p:nvPr/>
            </p:nvCxnSpPr>
            <p:spPr bwMode="auto">
              <a:xfrm>
                <a:off x="5603875" y="3593977"/>
                <a:ext cx="127000" cy="0"/>
              </a:xfrm>
              <a:prstGeom prst="straightConnector1">
                <a:avLst/>
              </a:prstGeom>
              <a:noFill/>
              <a:ln w="28575" algn="ctr">
                <a:solidFill>
                  <a:srgbClr val="58656A">
                    <a:lumMod val="75000"/>
                  </a:srgbClr>
                </a:solidFill>
                <a:round/>
                <a:headEnd type="none" w="med" len="med"/>
                <a:tailEnd type="triangle" w="med" len="med"/>
              </a:ln>
            </p:spPr>
          </p:cxnSp>
          <p:sp>
            <p:nvSpPr>
              <p:cNvPr id="19" name="Rounded Rectangle 18"/>
              <p:cNvSpPr/>
              <p:nvPr/>
            </p:nvSpPr>
            <p:spPr bwMode="auto">
              <a:xfrm>
                <a:off x="5730879" y="3233616"/>
                <a:ext cx="900113" cy="720725"/>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36000" tIns="36000" rIns="36000" bIns="3600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Data Storage</a:t>
                </a:r>
              </a:p>
            </p:txBody>
          </p:sp>
          <p:cxnSp>
            <p:nvCxnSpPr>
              <p:cNvPr id="20" name="Straight Arrow Connector 110"/>
              <p:cNvCxnSpPr>
                <a:cxnSpLocks noChangeShapeType="1"/>
                <a:stCxn id="19" idx="3"/>
                <a:endCxn id="26" idx="1"/>
              </p:cNvCxnSpPr>
              <p:nvPr/>
            </p:nvCxnSpPr>
            <p:spPr bwMode="auto">
              <a:xfrm>
                <a:off x="6630988" y="3593977"/>
                <a:ext cx="131762" cy="0"/>
              </a:xfrm>
              <a:prstGeom prst="straightConnector1">
                <a:avLst/>
              </a:prstGeom>
              <a:noFill/>
              <a:ln w="28575" algn="ctr">
                <a:solidFill>
                  <a:srgbClr val="58656A">
                    <a:lumMod val="75000"/>
                  </a:srgbClr>
                </a:solidFill>
                <a:round/>
                <a:headEnd type="none" w="med" len="med"/>
                <a:tailEnd type="triangle" w="med" len="med"/>
              </a:ln>
            </p:spPr>
          </p:cxnSp>
          <p:sp>
            <p:nvSpPr>
              <p:cNvPr id="21" name="Rounded Rectangle 20"/>
              <p:cNvSpPr/>
              <p:nvPr/>
            </p:nvSpPr>
            <p:spPr bwMode="auto">
              <a:xfrm>
                <a:off x="7848600" y="3233616"/>
                <a:ext cx="971550" cy="720725"/>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36000" tIns="36000" rIns="36000" bIns="3600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BI-Reporting</a:t>
                </a:r>
              </a:p>
            </p:txBody>
          </p:sp>
          <p:pic>
            <p:nvPicPr>
              <p:cNvPr id="22" name="Picture 4" descr="http://vlaamspatientenplatform.be/_plugin/ckfinder/userfiles/images/logo_ehealth_hom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2771" y="2313548"/>
                <a:ext cx="776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126"/>
              <p:cNvSpPr>
                <a:spLocks noChangeArrowheads="1"/>
              </p:cNvSpPr>
              <p:nvPr/>
            </p:nvSpPr>
            <p:spPr bwMode="auto">
              <a:xfrm>
                <a:off x="166688" y="3233616"/>
                <a:ext cx="1152525" cy="720725"/>
              </a:xfrm>
              <a:prstGeom prst="roundRect">
                <a:avLst>
                  <a:gd name="adj" fmla="val 16667"/>
                </a:avLst>
              </a:prstGeom>
              <a:solidFill>
                <a:sysClr val="window" lastClr="FFFFFF"/>
              </a:solidFill>
              <a:ln w="9525" algn="ctr">
                <a:solidFill>
                  <a:srgbClr val="FFFFFF">
                    <a:lumMod val="50000"/>
                  </a:srgbClr>
                </a:solidFill>
                <a:round/>
                <a:headEnd/>
                <a:tailEnd/>
              </a:ln>
              <a:extLst/>
            </p:spPr>
            <p:txBody>
              <a:bodyPr lIns="72000" tIns="216000" rIns="0" bIns="36000" anchor="ctr"/>
              <a:lstStyle/>
              <a:p>
                <a:pPr algn="ctr" eaLnBrk="0" hangingPunct="0">
                  <a:defRPr/>
                </a:pPr>
                <a:r>
                  <a:rPr lang="en-US" sz="1000" kern="0" dirty="0">
                    <a:solidFill>
                      <a:srgbClr val="58656A">
                        <a:lumMod val="50000"/>
                      </a:srgbClr>
                    </a:solidFill>
                    <a:ea typeface="ＭＳ Ｐゴシック" pitchFamily="34" charset="-128"/>
                    <a:cs typeface="Arial" pitchFamily="34" charset="0"/>
                  </a:rPr>
                  <a:t>Registration </a:t>
                </a:r>
              </a:p>
              <a:p>
                <a:pPr algn="ctr" eaLnBrk="0" hangingPunct="0">
                  <a:defRPr/>
                </a:pPr>
                <a:r>
                  <a:rPr lang="en-US" sz="1000" kern="0" dirty="0">
                    <a:solidFill>
                      <a:srgbClr val="58656A">
                        <a:lumMod val="50000"/>
                      </a:srgbClr>
                    </a:solidFill>
                    <a:ea typeface="ＭＳ Ｐゴシック" pitchFamily="34" charset="-128"/>
                    <a:cs typeface="Arial" pitchFamily="34" charset="0"/>
                  </a:rPr>
                  <a:t>in Primary System</a:t>
                </a:r>
              </a:p>
            </p:txBody>
          </p:sp>
          <p:sp>
            <p:nvSpPr>
              <p:cNvPr id="24" name="Rectangle 38"/>
              <p:cNvSpPr>
                <a:spLocks noChangeArrowheads="1"/>
              </p:cNvSpPr>
              <p:nvPr/>
            </p:nvSpPr>
            <p:spPr bwMode="auto">
              <a:xfrm>
                <a:off x="1403350" y="2842700"/>
                <a:ext cx="1049338" cy="1281511"/>
              </a:xfrm>
              <a:prstGeom prst="rect">
                <a:avLst/>
              </a:prstGeom>
              <a:solidFill>
                <a:srgbClr val="F79646">
                  <a:lumMod val="75000"/>
                </a:srgbClr>
              </a:solidFill>
              <a:ln w="9525" algn="ctr">
                <a:solidFill>
                  <a:srgbClr val="FFFFFF">
                    <a:lumMod val="50000"/>
                  </a:srgbClr>
                </a:solidFill>
                <a:round/>
                <a:headEnd/>
                <a:tailEnd/>
              </a:ln>
              <a:extLst/>
            </p:spPr>
            <p:txBody>
              <a:bodyPr/>
              <a:lstStyle/>
              <a:p>
                <a:pPr algn="ctr" eaLnBrk="0" hangingPunct="0">
                  <a:defRPr/>
                </a:pPr>
                <a:r>
                  <a:rPr lang="en-US" sz="1200" b="1" kern="0" dirty="0">
                    <a:solidFill>
                      <a:sysClr val="window" lastClr="FFFFFF"/>
                    </a:solidFill>
                    <a:ea typeface="ＭＳ Ｐゴシック" pitchFamily="34" charset="-128"/>
                    <a:cs typeface="Arial" pitchFamily="34" charset="0"/>
                  </a:rPr>
                  <a:t>HD4DP</a:t>
                </a:r>
              </a:p>
            </p:txBody>
          </p:sp>
          <p:cxnSp>
            <p:nvCxnSpPr>
              <p:cNvPr id="25" name="Straight Arrow Connector 35"/>
              <p:cNvCxnSpPr>
                <a:cxnSpLocks noChangeShapeType="1"/>
              </p:cNvCxnSpPr>
              <p:nvPr/>
            </p:nvCxnSpPr>
            <p:spPr bwMode="auto">
              <a:xfrm>
                <a:off x="4495812" y="3576515"/>
                <a:ext cx="220663" cy="0"/>
              </a:xfrm>
              <a:prstGeom prst="straightConnector1">
                <a:avLst/>
              </a:prstGeom>
              <a:noFill/>
              <a:ln w="28575" algn="ctr">
                <a:solidFill>
                  <a:srgbClr val="58656A">
                    <a:lumMod val="75000"/>
                  </a:srgbClr>
                </a:solidFill>
                <a:round/>
                <a:headEnd type="none" w="med" len="med"/>
                <a:tailEnd type="triangle" w="med" len="med"/>
              </a:ln>
            </p:spPr>
          </p:cxnSp>
          <p:sp>
            <p:nvSpPr>
              <p:cNvPr id="26" name="Rounded Rectangle 25"/>
              <p:cNvSpPr/>
              <p:nvPr/>
            </p:nvSpPr>
            <p:spPr bwMode="auto">
              <a:xfrm>
                <a:off x="6762759" y="3233616"/>
                <a:ext cx="900113" cy="720725"/>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36000" tIns="36000" rIns="36000" bIns="3600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Analysis</a:t>
                </a:r>
              </a:p>
            </p:txBody>
          </p:sp>
          <p:cxnSp>
            <p:nvCxnSpPr>
              <p:cNvPr id="27" name="Straight Arrow Connector 41"/>
              <p:cNvCxnSpPr>
                <a:cxnSpLocks noChangeShapeType="1"/>
                <a:endCxn id="21" idx="1"/>
              </p:cNvCxnSpPr>
              <p:nvPr/>
            </p:nvCxnSpPr>
            <p:spPr bwMode="auto">
              <a:xfrm>
                <a:off x="7691438" y="3593977"/>
                <a:ext cx="157162" cy="0"/>
              </a:xfrm>
              <a:prstGeom prst="straightConnector1">
                <a:avLst/>
              </a:prstGeom>
              <a:noFill/>
              <a:ln w="28575" algn="ctr">
                <a:solidFill>
                  <a:srgbClr val="58656A">
                    <a:lumMod val="75000"/>
                  </a:srgbClr>
                </a:solidFill>
                <a:round/>
                <a:headEnd/>
                <a:tailEnd type="arrow" w="med" len="med"/>
              </a:ln>
            </p:spPr>
          </p:cxnSp>
          <p:sp>
            <p:nvSpPr>
              <p:cNvPr id="28" name="TextBox 1"/>
              <p:cNvSpPr txBox="1">
                <a:spLocks noChangeArrowheads="1"/>
              </p:cNvSpPr>
              <p:nvPr/>
            </p:nvSpPr>
            <p:spPr bwMode="auto">
              <a:xfrm>
                <a:off x="80963"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smtClean="0">
                    <a:solidFill>
                      <a:srgbClr val="C0504D">
                        <a:lumMod val="60000"/>
                        <a:lumOff val="40000"/>
                      </a:srgbClr>
                    </a:solidFill>
                    <a:latin typeface="Calibri"/>
                    <a:cs typeface="Arial" pitchFamily="34" charset="0"/>
                    <a:sym typeface="Wingdings" pitchFamily="2" charset="2"/>
                  </a:rPr>
                  <a:t></a:t>
                </a:r>
                <a:endParaRPr lang="en-GB" sz="2400" kern="0" dirty="0">
                  <a:solidFill>
                    <a:srgbClr val="C0504D">
                      <a:lumMod val="60000"/>
                      <a:lumOff val="40000"/>
                    </a:srgbClr>
                  </a:solidFill>
                  <a:latin typeface="Calibri"/>
                  <a:cs typeface="Arial" pitchFamily="34" charset="0"/>
                </a:endParaRPr>
              </a:p>
            </p:txBody>
          </p:sp>
          <p:sp>
            <p:nvSpPr>
              <p:cNvPr id="29" name="TextBox 43"/>
              <p:cNvSpPr txBox="1">
                <a:spLocks noChangeArrowheads="1"/>
              </p:cNvSpPr>
              <p:nvPr/>
            </p:nvSpPr>
            <p:spPr bwMode="auto">
              <a:xfrm>
                <a:off x="2513014" y="3128341"/>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sp>
            <p:nvSpPr>
              <p:cNvPr id="30" name="TextBox 44"/>
              <p:cNvSpPr txBox="1">
                <a:spLocks noChangeArrowheads="1"/>
              </p:cNvSpPr>
              <p:nvPr/>
            </p:nvSpPr>
            <p:spPr bwMode="auto">
              <a:xfrm>
                <a:off x="3536950"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sp>
            <p:nvSpPr>
              <p:cNvPr id="31" name="TextBox 46"/>
              <p:cNvSpPr txBox="1">
                <a:spLocks noChangeArrowheads="1"/>
              </p:cNvSpPr>
              <p:nvPr/>
            </p:nvSpPr>
            <p:spPr bwMode="auto">
              <a:xfrm>
                <a:off x="4618039"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sp>
            <p:nvSpPr>
              <p:cNvPr id="32" name="TextBox 51"/>
              <p:cNvSpPr txBox="1">
                <a:spLocks noChangeArrowheads="1"/>
              </p:cNvSpPr>
              <p:nvPr/>
            </p:nvSpPr>
            <p:spPr bwMode="auto">
              <a:xfrm>
                <a:off x="5651500"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sp>
            <p:nvSpPr>
              <p:cNvPr id="33" name="TextBox 52"/>
              <p:cNvSpPr txBox="1">
                <a:spLocks noChangeArrowheads="1"/>
              </p:cNvSpPr>
              <p:nvPr/>
            </p:nvSpPr>
            <p:spPr bwMode="auto">
              <a:xfrm>
                <a:off x="6705600"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sp>
            <p:nvSpPr>
              <p:cNvPr id="34" name="TextBox 53"/>
              <p:cNvSpPr txBox="1">
                <a:spLocks noChangeArrowheads="1"/>
              </p:cNvSpPr>
              <p:nvPr/>
            </p:nvSpPr>
            <p:spPr bwMode="auto">
              <a:xfrm>
                <a:off x="7785100"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pic>
            <p:nvPicPr>
              <p:cNvPr id="35" name="Picture 4" descr="http://www.seek108.com/images/hospita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9807" y="2196690"/>
                <a:ext cx="546447" cy="49470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127"/>
              <p:cNvCxnSpPr>
                <a:cxnSpLocks noChangeShapeType="1"/>
                <a:stCxn id="23" idx="3"/>
                <a:endCxn id="39" idx="1"/>
              </p:cNvCxnSpPr>
              <p:nvPr/>
            </p:nvCxnSpPr>
            <p:spPr bwMode="auto">
              <a:xfrm>
                <a:off x="1319225" y="3593977"/>
                <a:ext cx="173037" cy="0"/>
              </a:xfrm>
              <a:prstGeom prst="straightConnector1">
                <a:avLst/>
              </a:prstGeom>
              <a:noFill/>
              <a:ln w="28575" algn="ctr">
                <a:solidFill>
                  <a:srgbClr val="58656A">
                    <a:lumMod val="75000"/>
                  </a:srgbClr>
                </a:solidFill>
                <a:prstDash val="sysDash"/>
                <a:round/>
                <a:headEnd type="none" w="med" len="med"/>
                <a:tailEnd type="triangle" w="med" len="med"/>
              </a:ln>
            </p:spPr>
          </p:cxnSp>
          <p:cxnSp>
            <p:nvCxnSpPr>
              <p:cNvPr id="37" name="Straight Arrow Connector 104"/>
              <p:cNvCxnSpPr>
                <a:cxnSpLocks noChangeShapeType="1"/>
                <a:stCxn id="39" idx="3"/>
              </p:cNvCxnSpPr>
              <p:nvPr/>
            </p:nvCxnSpPr>
            <p:spPr bwMode="auto">
              <a:xfrm>
                <a:off x="2392363" y="3593977"/>
                <a:ext cx="234950" cy="0"/>
              </a:xfrm>
              <a:prstGeom prst="straightConnector1">
                <a:avLst/>
              </a:prstGeom>
              <a:noFill/>
              <a:ln w="28575" algn="ctr">
                <a:solidFill>
                  <a:srgbClr val="58656A">
                    <a:lumMod val="75000"/>
                  </a:srgbClr>
                </a:solidFill>
                <a:round/>
                <a:headEnd type="none" w="med" len="med"/>
                <a:tailEnd type="triangle" w="med" len="med"/>
              </a:ln>
            </p:spPr>
          </p:cxnSp>
          <p:cxnSp>
            <p:nvCxnSpPr>
              <p:cNvPr id="38" name="Straight Arrow Connector 105"/>
              <p:cNvCxnSpPr>
                <a:cxnSpLocks noChangeShapeType="1"/>
              </p:cNvCxnSpPr>
              <p:nvPr/>
            </p:nvCxnSpPr>
            <p:spPr bwMode="auto">
              <a:xfrm>
                <a:off x="3455988" y="3593977"/>
                <a:ext cx="184150" cy="0"/>
              </a:xfrm>
              <a:prstGeom prst="straightConnector1">
                <a:avLst/>
              </a:prstGeom>
              <a:noFill/>
              <a:ln w="28575" algn="ctr">
                <a:solidFill>
                  <a:srgbClr val="58656A">
                    <a:lumMod val="75000"/>
                  </a:srgbClr>
                </a:solidFill>
                <a:round/>
                <a:headEnd type="none" w="med" len="med"/>
                <a:tailEnd type="triangle" w="med" len="med"/>
              </a:ln>
            </p:spPr>
          </p:cxnSp>
          <p:sp>
            <p:nvSpPr>
              <p:cNvPr id="39" name="Rounded Rectangle 38"/>
              <p:cNvSpPr/>
              <p:nvPr/>
            </p:nvSpPr>
            <p:spPr bwMode="auto">
              <a:xfrm>
                <a:off x="1492260" y="3233616"/>
                <a:ext cx="900113" cy="720725"/>
              </a:xfrm>
              <a:prstGeom prst="roundRect">
                <a:avLst/>
              </a:prstGeom>
              <a:solidFill>
                <a:sysClr val="window" lastClr="FFFFFF"/>
              </a:solidFill>
              <a:ln w="9525" cap="flat" cmpd="sng" algn="ctr">
                <a:solidFill>
                  <a:sysClr val="windowText" lastClr="000000">
                    <a:lumMod val="75000"/>
                    <a:lumOff val="25000"/>
                  </a:sysClr>
                </a:solidFill>
                <a:prstDash val="solid"/>
                <a:round/>
                <a:headEnd type="none" w="med" len="med"/>
                <a:tailEnd type="none" w="med" len="med"/>
              </a:ln>
              <a:effectLst/>
            </p:spPr>
            <p:txBody>
              <a:bodyPr lIns="0" tIns="0" rIns="0" bIns="0" anchor="ctr"/>
              <a:lstStyle/>
              <a:p>
                <a:pPr algn="ctr" eaLnBrk="0" hangingPunct="0">
                  <a:defRPr/>
                </a:pPr>
                <a:r>
                  <a:rPr lang="en-US" sz="1000" kern="0" dirty="0">
                    <a:solidFill>
                      <a:prstClr val="black">
                        <a:lumMod val="75000"/>
                        <a:lumOff val="25000"/>
                      </a:prstClr>
                    </a:solidFill>
                    <a:ea typeface="ＭＳ Ｐゴシック" pitchFamily="1" charset="-128"/>
                    <a:cs typeface="Arial" pitchFamily="34" charset="0"/>
                  </a:rPr>
                  <a:t>Data Captation</a:t>
                </a:r>
              </a:p>
            </p:txBody>
          </p:sp>
          <p:sp>
            <p:nvSpPr>
              <p:cNvPr id="40" name="Rounded Rectangle 39"/>
              <p:cNvSpPr/>
              <p:nvPr/>
            </p:nvSpPr>
            <p:spPr bwMode="auto">
              <a:xfrm>
                <a:off x="3609987" y="3233616"/>
                <a:ext cx="900113" cy="720725"/>
              </a:xfrm>
              <a:prstGeom prst="roundRect">
                <a:avLst/>
              </a:prstGeom>
              <a:solidFill>
                <a:srgbClr val="FFFFFF"/>
              </a:solidFill>
              <a:ln w="9525" cap="flat" cmpd="sng" algn="ctr">
                <a:solidFill>
                  <a:srgbClr val="FFFFFF">
                    <a:lumMod val="50000"/>
                  </a:srgbClr>
                </a:solidFill>
                <a:prstDash val="solid"/>
                <a:round/>
                <a:headEnd type="none" w="med" len="med"/>
                <a:tailEnd type="none" w="med" len="med"/>
              </a:ln>
              <a:effectLst/>
            </p:spPr>
            <p:txBody>
              <a:bodyPr lIns="0" tIns="0" rIns="0" bIns="0" anchor="ctr"/>
              <a:lstStyle/>
              <a:p>
                <a:pPr algn="ctr" eaLnBrk="0" hangingPunct="0">
                  <a:defRPr/>
                </a:pPr>
                <a:r>
                  <a:rPr lang="en-US" sz="1000" kern="0" dirty="0">
                    <a:solidFill>
                      <a:srgbClr val="58656A">
                        <a:lumMod val="50000"/>
                      </a:srgbClr>
                    </a:solidFill>
                    <a:ea typeface="ＭＳ Ｐゴシック" pitchFamily="1" charset="-128"/>
                    <a:cs typeface="Arial" pitchFamily="34" charset="0"/>
                  </a:rPr>
                  <a:t>Data Monitoring</a:t>
                </a:r>
              </a:p>
            </p:txBody>
          </p:sp>
          <p:sp>
            <p:nvSpPr>
              <p:cNvPr id="41" name="TextBox 43"/>
              <p:cNvSpPr txBox="1">
                <a:spLocks noChangeArrowheads="1"/>
              </p:cNvSpPr>
              <p:nvPr/>
            </p:nvSpPr>
            <p:spPr bwMode="auto">
              <a:xfrm>
                <a:off x="3537150" y="3130733"/>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smtClean="0">
                    <a:solidFill>
                      <a:srgbClr val="4BACC6">
                        <a:lumMod val="50000"/>
                      </a:srgbClr>
                    </a:solidFill>
                    <a:latin typeface="Calibri"/>
                    <a:cs typeface="Arial" pitchFamily="34" charset="0"/>
                    <a:sym typeface="Wingdings"/>
                  </a:rPr>
                  <a:t></a:t>
                </a:r>
                <a:endParaRPr lang="en-GB" sz="2400" kern="0" dirty="0">
                  <a:solidFill>
                    <a:srgbClr val="4BACC6">
                      <a:lumMod val="50000"/>
                    </a:srgbClr>
                  </a:solidFill>
                  <a:latin typeface="Calibri"/>
                  <a:cs typeface="Arial" pitchFamily="34" charset="0"/>
                </a:endParaRPr>
              </a:p>
            </p:txBody>
          </p:sp>
          <p:pic>
            <p:nvPicPr>
              <p:cNvPr id="42" name="Picture 5" descr="https://www.ehealth.fgov.be/sites/default/files/sb_icon_mailbox_2.gif?12973252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81607" y="3535514"/>
                <a:ext cx="289932" cy="182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 descr="https://www.ehealth.fgov.be/sites/default/files/sb_icon_coding.gif?129732533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0915" y="3481600"/>
                <a:ext cx="336430" cy="27432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fbk.my/images/OnlineCatalogue%20Web%20Icon.png"/>
              <p:cNvPicPr>
                <a:picLocks noChangeAspect="1" noChangeArrowheads="1"/>
              </p:cNvPicPr>
              <p:nvPr/>
            </p:nvPicPr>
            <p:blipFill>
              <a:blip r:embed="rId7" cstate="email">
                <a:duotone>
                  <a:srgbClr val="4BACC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3849982" y="2196690"/>
                <a:ext cx="490678" cy="49067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Elbow Connector 44"/>
              <p:cNvCxnSpPr>
                <a:endCxn id="24" idx="0"/>
              </p:cNvCxnSpPr>
              <p:nvPr/>
            </p:nvCxnSpPr>
            <p:spPr>
              <a:xfrm rot="10800000" flipV="1">
                <a:off x="1928020" y="1947476"/>
                <a:ext cx="2245791" cy="895223"/>
              </a:xfrm>
              <a:prstGeom prst="bentConnector2">
                <a:avLst/>
              </a:prstGeom>
              <a:noFill/>
              <a:ln w="9525" cap="flat" cmpd="sng" algn="ctr">
                <a:solidFill>
                  <a:srgbClr val="4F81BD">
                    <a:shade val="95000"/>
                    <a:satMod val="105000"/>
                  </a:srgbClr>
                </a:solidFill>
                <a:prstDash val="solid"/>
                <a:headEnd type="none" w="med" len="med"/>
                <a:tailEnd type="triangle" w="med" len="med"/>
              </a:ln>
              <a:effectLst/>
            </p:spPr>
          </p:cxnSp>
          <p:grpSp>
            <p:nvGrpSpPr>
              <p:cNvPr id="46" name="Group 45"/>
              <p:cNvGrpSpPr/>
              <p:nvPr/>
            </p:nvGrpSpPr>
            <p:grpSpPr>
              <a:xfrm>
                <a:off x="5380810" y="2172134"/>
                <a:ext cx="2053095" cy="504003"/>
                <a:chOff x="4992255" y="2730469"/>
                <a:chExt cx="2053095" cy="504000"/>
              </a:xfrm>
            </p:grpSpPr>
            <p:sp>
              <p:nvSpPr>
                <p:cNvPr id="49" name="TextBox 48"/>
                <p:cNvSpPr txBox="1"/>
                <p:nvPr/>
              </p:nvSpPr>
              <p:spPr>
                <a:xfrm>
                  <a:off x="5399230" y="2784146"/>
                  <a:ext cx="1646120" cy="359077"/>
                </a:xfrm>
                <a:prstGeom prst="rect">
                  <a:avLst/>
                </a:prstGeom>
                <a:noFill/>
              </p:spPr>
              <p:txBody>
                <a:bodyPr wrap="none" rtlCol="0">
                  <a:spAutoFit/>
                </a:bodyPr>
                <a:lstStyle/>
                <a:p>
                  <a:pPr>
                    <a:defRPr/>
                  </a:pPr>
                  <a:r>
                    <a:rPr lang="en-GB" sz="1600" b="1" kern="0" dirty="0" smtClean="0">
                      <a:solidFill>
                        <a:srgbClr val="4BACC6">
                          <a:lumMod val="50000"/>
                        </a:srgbClr>
                      </a:solidFill>
                      <a:ea typeface="Verdana" pitchFamily="34" charset="0"/>
                      <a:cs typeface="Verdana" pitchFamily="34" charset="0"/>
                    </a:rPr>
                    <a:t>HealthData.be</a:t>
                  </a:r>
                  <a:endParaRPr lang="fr-FR" sz="1400" b="1" kern="0" dirty="0">
                    <a:solidFill>
                      <a:srgbClr val="4BACC6">
                        <a:lumMod val="50000"/>
                      </a:srgbClr>
                    </a:solidFill>
                    <a:ea typeface="Verdana" pitchFamily="34" charset="0"/>
                    <a:cs typeface="Verdana" pitchFamily="34" charset="0"/>
                  </a:endParaRPr>
                </a:p>
              </p:txBody>
            </p:sp>
            <p:pic>
              <p:nvPicPr>
                <p:cNvPr id="50" name="Picture 4" descr="https://demo.healthdata.be/images/wiv.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92255" y="2730469"/>
                  <a:ext cx="480277" cy="504000"/>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2"/>
              <p:cNvSpPr txBox="1">
                <a:spLocks noChangeArrowheads="1"/>
              </p:cNvSpPr>
              <p:nvPr/>
            </p:nvSpPr>
            <p:spPr bwMode="auto">
              <a:xfrm>
                <a:off x="1403350" y="3144722"/>
                <a:ext cx="458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GB" sz="2400" kern="0" dirty="0">
                    <a:solidFill>
                      <a:srgbClr val="4BACC6">
                        <a:lumMod val="50000"/>
                      </a:srgbClr>
                    </a:solidFill>
                    <a:latin typeface="Calibri"/>
                    <a:cs typeface="Arial" pitchFamily="34" charset="0"/>
                    <a:sym typeface="Wingdings" pitchFamily="2" charset="2"/>
                  </a:rPr>
                  <a:t></a:t>
                </a:r>
                <a:endParaRPr lang="en-GB" sz="2400" kern="0" dirty="0">
                  <a:solidFill>
                    <a:srgbClr val="4BACC6">
                      <a:lumMod val="50000"/>
                    </a:srgbClr>
                  </a:solidFill>
                  <a:latin typeface="Calibri"/>
                  <a:cs typeface="Arial" pitchFamily="34" charset="0"/>
                </a:endParaRPr>
              </a:p>
            </p:txBody>
          </p:sp>
          <p:cxnSp>
            <p:nvCxnSpPr>
              <p:cNvPr id="48" name="Straight Arrow Connector 19"/>
              <p:cNvCxnSpPr>
                <a:cxnSpLocks noChangeShapeType="1"/>
              </p:cNvCxnSpPr>
              <p:nvPr/>
            </p:nvCxnSpPr>
            <p:spPr bwMode="auto">
              <a:xfrm flipH="1">
                <a:off x="3432175" y="4570289"/>
                <a:ext cx="215900" cy="0"/>
              </a:xfrm>
              <a:prstGeom prst="straightConnector1">
                <a:avLst/>
              </a:prstGeom>
              <a:noFill/>
              <a:ln w="9525" algn="ctr">
                <a:solidFill>
                  <a:srgbClr val="58656A"/>
                </a:solidFill>
                <a:prstDash val="dash"/>
                <a:round/>
                <a:headEnd/>
                <a:tailEnd type="arrow" w="med" len="med"/>
              </a:ln>
            </p:spPr>
          </p:cxnSp>
        </p:grpSp>
        <p:cxnSp>
          <p:nvCxnSpPr>
            <p:cNvPr id="61" name="Straight Connector 60"/>
            <p:cNvCxnSpPr/>
            <p:nvPr/>
          </p:nvCxnSpPr>
          <p:spPr>
            <a:xfrm>
              <a:off x="4347513" y="2484402"/>
              <a:ext cx="0" cy="21791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37888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BE" dirty="0"/>
              <a:t>Action 18 : Registres</a:t>
            </a:r>
            <a:endParaRPr lang="nl-BE" dirty="0"/>
          </a:p>
        </p:txBody>
      </p:sp>
      <p:sp>
        <p:nvSpPr>
          <p:cNvPr id="4" name="Tijdelijke aanduiding voor datum 3"/>
          <p:cNvSpPr>
            <a:spLocks noGrp="1"/>
          </p:cNvSpPr>
          <p:nvPr>
            <p:ph type="dt" sz="half" idx="10"/>
          </p:nvPr>
        </p:nvSpPr>
        <p:spPr/>
        <p:txBody>
          <a:bodyPr/>
          <a:lstStyle/>
          <a:p>
            <a:pPr>
              <a:defRPr/>
            </a:pPr>
            <a:r>
              <a:rPr lang="en-US" dirty="0" smtClean="0"/>
              <a:t>25/1/2017</a:t>
            </a:r>
            <a:endParaRPr lang="en-US" dirty="0"/>
          </a:p>
        </p:txBody>
      </p:sp>
      <p:sp>
        <p:nvSpPr>
          <p:cNvPr id="5" name="Tijdelijke aanduiding voor dianummer 4"/>
          <p:cNvSpPr>
            <a:spLocks noGrp="1"/>
          </p:cNvSpPr>
          <p:nvPr>
            <p:ph type="sldNum" sz="quarter" idx="12"/>
          </p:nvPr>
        </p:nvSpPr>
        <p:spPr/>
        <p:txBody>
          <a:bodyPr/>
          <a:lstStyle/>
          <a:p>
            <a:pPr>
              <a:defRPr/>
            </a:pPr>
            <a:fld id="{ADC1E7FF-7E34-4FE5-A533-04EE46AAAD1B}" type="slidenum">
              <a:rPr lang="en-US" smtClean="0"/>
              <a:pPr>
                <a:defRPr/>
              </a:pPr>
              <a:t>154</a:t>
            </a:fld>
            <a:endParaRPr lang="en-US" dirty="0"/>
          </a:p>
        </p:txBody>
      </p:sp>
      <p:sp>
        <p:nvSpPr>
          <p:cNvPr id="6" name="Rectangle 2"/>
          <p:cNvSpPr/>
          <p:nvPr/>
        </p:nvSpPr>
        <p:spPr>
          <a:xfrm>
            <a:off x="3255947" y="1890456"/>
            <a:ext cx="3137609" cy="41044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US" dirty="0">
              <a:solidFill>
                <a:srgbClr val="000000"/>
              </a:solidFill>
            </a:endParaRPr>
          </a:p>
        </p:txBody>
      </p:sp>
      <p:sp>
        <p:nvSpPr>
          <p:cNvPr id="7" name="Rectangle 3"/>
          <p:cNvSpPr/>
          <p:nvPr/>
        </p:nvSpPr>
        <p:spPr>
          <a:xfrm>
            <a:off x="1025272" y="2610536"/>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BE" dirty="0" smtClean="0">
                <a:solidFill>
                  <a:srgbClr val="FFFFFF"/>
                </a:solidFill>
              </a:rPr>
              <a:t>GT Architecture</a:t>
            </a:r>
          </a:p>
          <a:p>
            <a:pPr algn="ctr" fontAlgn="base">
              <a:spcBef>
                <a:spcPct val="0"/>
              </a:spcBef>
              <a:spcAft>
                <a:spcPct val="0"/>
              </a:spcAft>
            </a:pPr>
            <a:r>
              <a:rPr lang="nl-BE" dirty="0" smtClean="0">
                <a:solidFill>
                  <a:srgbClr val="FFFFFF"/>
                </a:solidFill>
              </a:rPr>
              <a:t>du CCU</a:t>
            </a:r>
            <a:endParaRPr lang="en-US" dirty="0">
              <a:solidFill>
                <a:srgbClr val="FFFFFF"/>
              </a:solidFill>
            </a:endParaRPr>
          </a:p>
        </p:txBody>
      </p:sp>
      <p:sp>
        <p:nvSpPr>
          <p:cNvPr id="8" name="Rectangle 4"/>
          <p:cNvSpPr/>
          <p:nvPr/>
        </p:nvSpPr>
        <p:spPr>
          <a:xfrm>
            <a:off x="4171016" y="2594597"/>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err="1" smtClean="0">
                <a:solidFill>
                  <a:srgbClr val="FFFFFF"/>
                </a:solidFill>
              </a:rPr>
              <a:t>Comité</a:t>
            </a:r>
            <a:r>
              <a:rPr lang="en-US" dirty="0" smtClean="0">
                <a:solidFill>
                  <a:srgbClr val="FFFFFF"/>
                </a:solidFill>
              </a:rPr>
              <a:t> </a:t>
            </a:r>
            <a:r>
              <a:rPr lang="en-US" dirty="0" err="1" smtClean="0">
                <a:solidFill>
                  <a:srgbClr val="FFFFFF"/>
                </a:solidFill>
              </a:rPr>
              <a:t>directeur</a:t>
            </a:r>
            <a:endParaRPr lang="en-US" dirty="0">
              <a:solidFill>
                <a:srgbClr val="FFFFFF"/>
              </a:solidFill>
            </a:endParaRPr>
          </a:p>
        </p:txBody>
      </p:sp>
      <p:sp>
        <p:nvSpPr>
          <p:cNvPr id="9" name="Rectangle 5"/>
          <p:cNvSpPr/>
          <p:nvPr/>
        </p:nvSpPr>
        <p:spPr>
          <a:xfrm>
            <a:off x="4171016" y="4635333"/>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BE" dirty="0" smtClean="0">
                <a:solidFill>
                  <a:srgbClr val="FFFFFF"/>
                </a:solidFill>
              </a:rPr>
              <a:t>Administration</a:t>
            </a:r>
          </a:p>
        </p:txBody>
      </p:sp>
      <p:cxnSp>
        <p:nvCxnSpPr>
          <p:cNvPr id="10" name="Elbow Connector 7"/>
          <p:cNvCxnSpPr/>
          <p:nvPr/>
        </p:nvCxnSpPr>
        <p:spPr>
          <a:xfrm rot="5400000">
            <a:off x="6580902" y="4007369"/>
            <a:ext cx="972108" cy="1346794"/>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Rectangle 8"/>
          <p:cNvSpPr/>
          <p:nvPr/>
        </p:nvSpPr>
        <p:spPr>
          <a:xfrm>
            <a:off x="6979421" y="2610536"/>
            <a:ext cx="1521864" cy="1578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fr-BE" dirty="0" smtClean="0">
                <a:solidFill>
                  <a:srgbClr val="FFFFFF"/>
                </a:solidFill>
              </a:rPr>
              <a:t>Comité sécurité info (Parlement)</a:t>
            </a:r>
            <a:endParaRPr lang="en-US" dirty="0">
              <a:solidFill>
                <a:srgbClr val="FFFFFF"/>
              </a:solidFill>
            </a:endParaRPr>
          </a:p>
        </p:txBody>
      </p:sp>
      <p:cxnSp>
        <p:nvCxnSpPr>
          <p:cNvPr id="12" name="Straight Arrow Connector 11"/>
          <p:cNvCxnSpPr>
            <a:endCxn id="8" idx="1"/>
          </p:cNvCxnSpPr>
          <p:nvPr/>
        </p:nvCxnSpPr>
        <p:spPr>
          <a:xfrm>
            <a:off x="2956576" y="3098653"/>
            <a:ext cx="12144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5"/>
          <p:cNvCxnSpPr/>
          <p:nvPr/>
        </p:nvCxnSpPr>
        <p:spPr>
          <a:xfrm>
            <a:off x="4957912" y="3618648"/>
            <a:ext cx="0" cy="10042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7"/>
          <p:cNvCxnSpPr/>
          <p:nvPr/>
        </p:nvCxnSpPr>
        <p:spPr>
          <a:xfrm flipV="1">
            <a:off x="5286796" y="3618648"/>
            <a:ext cx="0" cy="10042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TextBox 18"/>
          <p:cNvSpPr txBox="1"/>
          <p:nvPr/>
        </p:nvSpPr>
        <p:spPr>
          <a:xfrm>
            <a:off x="2997520" y="2806815"/>
            <a:ext cx="1214440" cy="307777"/>
          </a:xfrm>
          <a:prstGeom prst="rect">
            <a:avLst/>
          </a:prstGeom>
          <a:noFill/>
        </p:spPr>
        <p:txBody>
          <a:bodyPr wrap="square" rtlCol="0">
            <a:spAutoFit/>
          </a:bodyPr>
          <a:lstStyle/>
          <a:p>
            <a:pPr algn="ctr" fontAlgn="base">
              <a:spcBef>
                <a:spcPct val="0"/>
              </a:spcBef>
              <a:spcAft>
                <a:spcPct val="0"/>
              </a:spcAft>
            </a:pPr>
            <a:r>
              <a:rPr lang="en-GB" sz="1400" dirty="0" err="1" smtClean="0">
                <a:solidFill>
                  <a:srgbClr val="000000"/>
                </a:solidFill>
                <a:cs typeface="Arial" pitchFamily="34" charset="0"/>
              </a:rPr>
              <a:t>avis</a:t>
            </a:r>
            <a:endParaRPr lang="en-GB" sz="1400" dirty="0">
              <a:solidFill>
                <a:srgbClr val="000000"/>
              </a:solidFill>
              <a:cs typeface="Arial" pitchFamily="34" charset="0"/>
            </a:endParaRPr>
          </a:p>
        </p:txBody>
      </p:sp>
      <p:sp>
        <p:nvSpPr>
          <p:cNvPr id="16" name="Rectangle 19"/>
          <p:cNvSpPr/>
          <p:nvPr/>
        </p:nvSpPr>
        <p:spPr>
          <a:xfrm>
            <a:off x="3865067" y="3980551"/>
            <a:ext cx="1090363" cy="523220"/>
          </a:xfrm>
          <a:prstGeom prst="rect">
            <a:avLst/>
          </a:prstGeom>
        </p:spPr>
        <p:txBody>
          <a:bodyPr wrap="none">
            <a:spAutoFit/>
          </a:bodyPr>
          <a:lstStyle/>
          <a:p>
            <a:pPr algn="r" fontAlgn="base">
              <a:spcBef>
                <a:spcPct val="0"/>
              </a:spcBef>
              <a:spcAft>
                <a:spcPct val="0"/>
              </a:spcAft>
            </a:pPr>
            <a:r>
              <a:rPr lang="en-GB" sz="1400" dirty="0" err="1" smtClean="0">
                <a:solidFill>
                  <a:srgbClr val="000000"/>
                </a:solidFill>
                <a:cs typeface="Arial" pitchFamily="34" charset="0"/>
              </a:rPr>
              <a:t>décision</a:t>
            </a:r>
            <a:endParaRPr lang="en-GB" sz="1400" dirty="0" smtClean="0">
              <a:solidFill>
                <a:srgbClr val="000000"/>
              </a:solidFill>
              <a:cs typeface="Arial" pitchFamily="34" charset="0"/>
            </a:endParaRPr>
          </a:p>
          <a:p>
            <a:pPr fontAlgn="base">
              <a:spcBef>
                <a:spcPct val="0"/>
              </a:spcBef>
              <a:spcAft>
                <a:spcPct val="0"/>
              </a:spcAft>
            </a:pPr>
            <a:r>
              <a:rPr lang="en-GB" sz="1400" dirty="0" smtClean="0">
                <a:solidFill>
                  <a:srgbClr val="000000"/>
                </a:solidFill>
                <a:cs typeface="Arial" pitchFamily="34" charset="0"/>
              </a:rPr>
              <a:t>supervision</a:t>
            </a:r>
            <a:endParaRPr lang="en-GB" sz="1400" dirty="0">
              <a:solidFill>
                <a:srgbClr val="000000"/>
              </a:solidFill>
              <a:cs typeface="Arial" pitchFamily="34" charset="0"/>
            </a:endParaRPr>
          </a:p>
        </p:txBody>
      </p:sp>
      <p:sp>
        <p:nvSpPr>
          <p:cNvPr id="17" name="Rectangle 20"/>
          <p:cNvSpPr/>
          <p:nvPr/>
        </p:nvSpPr>
        <p:spPr>
          <a:xfrm>
            <a:off x="5239119" y="3980552"/>
            <a:ext cx="1090363" cy="523220"/>
          </a:xfrm>
          <a:prstGeom prst="rect">
            <a:avLst/>
          </a:prstGeom>
        </p:spPr>
        <p:txBody>
          <a:bodyPr wrap="none">
            <a:spAutoFit/>
          </a:bodyPr>
          <a:lstStyle/>
          <a:p>
            <a:pPr fontAlgn="base">
              <a:spcBef>
                <a:spcPct val="0"/>
              </a:spcBef>
              <a:spcAft>
                <a:spcPct val="0"/>
              </a:spcAft>
            </a:pPr>
            <a:r>
              <a:rPr lang="en-GB" sz="1400" dirty="0" smtClean="0">
                <a:solidFill>
                  <a:srgbClr val="000000"/>
                </a:solidFill>
                <a:cs typeface="Arial" pitchFamily="34" charset="0"/>
              </a:rPr>
              <a:t>proposition</a:t>
            </a:r>
          </a:p>
          <a:p>
            <a:pPr fontAlgn="base">
              <a:spcBef>
                <a:spcPct val="0"/>
              </a:spcBef>
              <a:spcAft>
                <a:spcPct val="0"/>
              </a:spcAft>
            </a:pPr>
            <a:r>
              <a:rPr lang="en-GB" sz="1400" dirty="0" smtClean="0">
                <a:solidFill>
                  <a:srgbClr val="000000"/>
                </a:solidFill>
                <a:cs typeface="Arial" pitchFamily="34" charset="0"/>
              </a:rPr>
              <a:t>de </a:t>
            </a:r>
            <a:r>
              <a:rPr lang="en-GB" sz="1400" dirty="0" err="1" smtClean="0">
                <a:solidFill>
                  <a:srgbClr val="000000"/>
                </a:solidFill>
                <a:cs typeface="Arial" pitchFamily="34" charset="0"/>
              </a:rPr>
              <a:t>décision</a:t>
            </a:r>
            <a:endParaRPr lang="en-GB" sz="1400" dirty="0">
              <a:solidFill>
                <a:srgbClr val="000000"/>
              </a:solidFill>
              <a:cs typeface="Arial" pitchFamily="34" charset="0"/>
            </a:endParaRPr>
          </a:p>
        </p:txBody>
      </p:sp>
      <p:sp>
        <p:nvSpPr>
          <p:cNvPr id="18" name="Rectangle 21"/>
          <p:cNvSpPr/>
          <p:nvPr/>
        </p:nvSpPr>
        <p:spPr>
          <a:xfrm>
            <a:off x="6529256" y="4851784"/>
            <a:ext cx="1109599" cy="307777"/>
          </a:xfrm>
          <a:prstGeom prst="rect">
            <a:avLst/>
          </a:prstGeom>
        </p:spPr>
        <p:txBody>
          <a:bodyPr wrap="none">
            <a:spAutoFit/>
          </a:bodyPr>
          <a:lstStyle/>
          <a:p>
            <a:pPr fontAlgn="base">
              <a:spcBef>
                <a:spcPct val="0"/>
              </a:spcBef>
              <a:spcAft>
                <a:spcPct val="0"/>
              </a:spcAft>
            </a:pPr>
            <a:r>
              <a:rPr lang="nl-BE" sz="1400" dirty="0" err="1" smtClean="0">
                <a:solidFill>
                  <a:srgbClr val="000000"/>
                </a:solidFill>
                <a:cs typeface="Arial" pitchFamily="34" charset="0"/>
              </a:rPr>
              <a:t>autorisation</a:t>
            </a:r>
            <a:endParaRPr lang="en-US" sz="1400" dirty="0">
              <a:solidFill>
                <a:srgbClr val="000000"/>
              </a:solidFill>
              <a:cs typeface="Arial" pitchFamily="34" charset="0"/>
            </a:endParaRPr>
          </a:p>
        </p:txBody>
      </p:sp>
      <p:sp>
        <p:nvSpPr>
          <p:cNvPr id="19" name="TextBox 22"/>
          <p:cNvSpPr txBox="1"/>
          <p:nvPr/>
        </p:nvSpPr>
        <p:spPr>
          <a:xfrm>
            <a:off x="3255947" y="1890456"/>
            <a:ext cx="3137612" cy="369332"/>
          </a:xfrm>
          <a:prstGeom prst="rect">
            <a:avLst/>
          </a:prstGeom>
          <a:noFill/>
        </p:spPr>
        <p:txBody>
          <a:bodyPr wrap="square" rtlCol="0">
            <a:spAutoFit/>
          </a:bodyPr>
          <a:lstStyle/>
          <a:p>
            <a:pPr algn="ctr" fontAlgn="base">
              <a:spcBef>
                <a:spcPct val="0"/>
              </a:spcBef>
              <a:spcAft>
                <a:spcPct val="0"/>
              </a:spcAft>
            </a:pPr>
            <a:r>
              <a:rPr lang="nl-BE" dirty="0" err="1" smtClean="0">
                <a:solidFill>
                  <a:srgbClr val="000000"/>
                </a:solidFill>
                <a:cs typeface="Arial" pitchFamily="34" charset="0"/>
              </a:rPr>
              <a:t>plateforme</a:t>
            </a:r>
            <a:r>
              <a:rPr lang="nl-BE" dirty="0" smtClean="0">
                <a:solidFill>
                  <a:srgbClr val="000000"/>
                </a:solidFill>
                <a:cs typeface="Arial" pitchFamily="34" charset="0"/>
              </a:rPr>
              <a:t> HealthData.be</a:t>
            </a:r>
            <a:endParaRPr lang="en-US" dirty="0">
              <a:solidFill>
                <a:srgbClr val="000000"/>
              </a:solidFill>
              <a:cs typeface="Arial" pitchFamily="34" charset="0"/>
            </a:endParaRPr>
          </a:p>
        </p:txBody>
      </p:sp>
      <p:sp>
        <p:nvSpPr>
          <p:cNvPr id="20" name="Rectangle 2"/>
          <p:cNvSpPr/>
          <p:nvPr/>
        </p:nvSpPr>
        <p:spPr>
          <a:xfrm>
            <a:off x="3093579" y="1386215"/>
            <a:ext cx="3452378" cy="4761098"/>
          </a:xfrm>
          <a:prstGeom prst="rect">
            <a:avLst/>
          </a:prstGeom>
          <a:noFill/>
        </p:spPr>
        <p:style>
          <a:lnRef idx="2">
            <a:schemeClr val="accent1"/>
          </a:lnRef>
          <a:fillRef idx="1">
            <a:schemeClr val="lt1"/>
          </a:fillRef>
          <a:effectRef idx="0">
            <a:schemeClr val="accent1"/>
          </a:effectRef>
          <a:fontRef idx="minor">
            <a:schemeClr val="dk1"/>
          </a:fontRef>
        </p:style>
        <p:txBody>
          <a:bodyPr rtlCol="0" anchor="t" anchorCtr="0"/>
          <a:lstStyle/>
          <a:p>
            <a:pPr algn="ctr" fontAlgn="base">
              <a:spcBef>
                <a:spcPct val="0"/>
              </a:spcBef>
              <a:spcAft>
                <a:spcPct val="0"/>
              </a:spcAft>
            </a:pPr>
            <a:r>
              <a:rPr lang="fr-BE" dirty="0" smtClean="0">
                <a:solidFill>
                  <a:srgbClr val="000000"/>
                </a:solidFill>
              </a:rPr>
              <a:t>WIV-ISP (Sciensano)</a:t>
            </a:r>
            <a:endParaRPr lang="en-US" dirty="0">
              <a:solidFill>
                <a:srgbClr val="000000"/>
              </a:solidFill>
            </a:endParaRPr>
          </a:p>
        </p:txBody>
      </p:sp>
    </p:spTree>
    <p:extLst>
      <p:ext uri="{BB962C8B-B14F-4D97-AF65-F5344CB8AC3E}">
        <p14:creationId xmlns:p14="http://schemas.microsoft.com/office/powerpoint/2010/main" val="23477594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fr-BE" dirty="0"/>
              <a:t>Action 19 : Mobile </a:t>
            </a:r>
            <a:r>
              <a:rPr lang="fr-BE" dirty="0" err="1"/>
              <a:t>Health</a:t>
            </a:r>
            <a:endParaRPr lang="fr-BE" altLang="en-US" dirty="0">
              <a:sym typeface="Arial" charset="0"/>
            </a:endParaRPr>
          </a:p>
        </p:txBody>
      </p:sp>
      <p:sp>
        <p:nvSpPr>
          <p:cNvPr id="67587" name="Content Placeholder 3"/>
          <p:cNvSpPr>
            <a:spLocks noGrp="1"/>
          </p:cNvSpPr>
          <p:nvPr>
            <p:ph idx="1"/>
          </p:nvPr>
        </p:nvSpPr>
        <p:spPr/>
        <p:txBody>
          <a:bodyPr/>
          <a:lstStyle/>
          <a:p>
            <a:pPr eaLnBrk="1" hangingPunct="1"/>
            <a:r>
              <a:rPr lang="fr-BE" altLang="en-US" dirty="0" smtClean="0"/>
              <a:t>Télémédecine: </a:t>
            </a:r>
            <a:r>
              <a:rPr lang="fr-BE" altLang="en-US" dirty="0" err="1" smtClean="0"/>
              <a:t>télémonitoring</a:t>
            </a:r>
            <a:r>
              <a:rPr lang="fr-BE" altLang="en-US" dirty="0" smtClean="0"/>
              <a:t>, téléconsultation, </a:t>
            </a:r>
            <a:r>
              <a:rPr lang="fr-BE" altLang="en-US" dirty="0" err="1" smtClean="0"/>
              <a:t>téléexpertise</a:t>
            </a:r>
            <a:r>
              <a:rPr lang="fr-BE" altLang="en-US" dirty="0" smtClean="0"/>
              <a:t>, objets connectés, </a:t>
            </a:r>
            <a:r>
              <a:rPr lang="fr-BE" altLang="en-US" dirty="0" err="1" smtClean="0"/>
              <a:t>app</a:t>
            </a:r>
            <a:r>
              <a:rPr lang="fr-BE" altLang="en-US" dirty="0" smtClean="0"/>
              <a:t>, mobile </a:t>
            </a:r>
            <a:r>
              <a:rPr lang="fr-BE" altLang="en-US" dirty="0" err="1" smtClean="0"/>
              <a:t>devices</a:t>
            </a:r>
            <a:endParaRPr lang="fr-BE" altLang="en-US" dirty="0" smtClean="0"/>
          </a:p>
          <a:p>
            <a:pPr eaLnBrk="1" hangingPunct="1"/>
            <a:endParaRPr lang="fr-BE" altLang="en-US" dirty="0" smtClean="0"/>
          </a:p>
          <a:p>
            <a:pPr eaLnBrk="1" hangingPunct="1"/>
            <a:r>
              <a:rPr lang="fr-BE" altLang="en-US" dirty="0" smtClean="0"/>
              <a:t>Finalités: prévenir, diagnostiquer, accompagner, soutien relation patient-prestataire, aide à recherche + réduction couts autorités et qualité soins</a:t>
            </a:r>
          </a:p>
          <a:p>
            <a:pPr eaLnBrk="1" hangingPunct="1"/>
            <a:endParaRPr lang="fr-BE" altLang="en-US" dirty="0"/>
          </a:p>
          <a:p>
            <a:pPr eaLnBrk="1" hangingPunct="1"/>
            <a:r>
              <a:rPr lang="fr-BE" altLang="en-US" dirty="0" smtClean="0"/>
              <a:t>Défis: interopérabilité, sécurité/confidentialité, certification dispositifs médicaux (fiables et surs), preuve de bénéfices et plus value (EBM)</a:t>
            </a:r>
          </a:p>
          <a:p>
            <a:pPr eaLnBrk="1" hangingPunct="1"/>
            <a:endParaRPr lang="fr-BE" altLang="en-US" dirty="0" smtClean="0"/>
          </a:p>
          <a:p>
            <a:pPr eaLnBrk="1" hangingPunct="1"/>
            <a:endParaRPr lang="fr-BE" altLang="en-US" dirty="0" smtClean="0"/>
          </a:p>
        </p:txBody>
      </p:sp>
      <p:sp>
        <p:nvSpPr>
          <p:cNvPr id="65541" name="Date Placeholder 1"/>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smtClean="0">
                <a:solidFill>
                  <a:srgbClr val="FFFFFF"/>
                </a:solidFill>
              </a:rPr>
              <a:t>27/01/2017</a:t>
            </a:r>
            <a:endParaRPr lang="fr-BE" altLang="en-US" dirty="0">
              <a:solidFill>
                <a:srgbClr val="FFFFFF"/>
              </a:solidFill>
            </a:endParaRPr>
          </a:p>
        </p:txBody>
      </p:sp>
      <p:sp>
        <p:nvSpPr>
          <p:cNvPr id="655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820F1AB-7144-485F-BD26-9E7D15904CF5}" type="slidenum">
              <a:rPr lang="en-US" altLang="en-US" smtClean="0">
                <a:solidFill>
                  <a:srgbClr val="FFFFFF"/>
                </a:solidFill>
              </a:rPr>
              <a:pPr fontAlgn="base">
                <a:spcBef>
                  <a:spcPct val="0"/>
                </a:spcBef>
                <a:spcAft>
                  <a:spcPct val="0"/>
                </a:spcAft>
                <a:defRPr/>
              </a:pPr>
              <a:t>155</a:t>
            </a:fld>
            <a:endParaRPr lang="fr-BE" altLang="en-US" smtClean="0">
              <a:solidFill>
                <a:srgbClr val="FFFFFF"/>
              </a:solidFill>
            </a:endParaRPr>
          </a:p>
        </p:txBody>
      </p:sp>
    </p:spTree>
    <p:extLst>
      <p:ext uri="{BB962C8B-B14F-4D97-AF65-F5344CB8AC3E}">
        <p14:creationId xmlns:p14="http://schemas.microsoft.com/office/powerpoint/2010/main" val="99055601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7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idx="4294967295"/>
          </p:nvPr>
        </p:nvSpPr>
        <p:spPr>
          <a:xfrm>
            <a:off x="1" y="857251"/>
            <a:ext cx="4397375" cy="430213"/>
          </a:xfrm>
        </p:spPr>
        <p:txBody>
          <a:bodyPr anchor="ctr">
            <a:noAutofit/>
          </a:bodyPr>
          <a:lstStyle/>
          <a:p>
            <a:pPr defTabSz="411480">
              <a:defRPr/>
            </a:pPr>
            <a:r>
              <a:rPr lang="en-US" sz="3200" dirty="0">
                <a:solidFill>
                  <a:srgbClr val="7030A0"/>
                </a:solidFill>
                <a:latin typeface="Gill Sans MT" charset="0"/>
                <a:cs typeface="Gill Sans MT" charset="0"/>
              </a:rPr>
              <a:t>Mobile health</a:t>
            </a:r>
          </a:p>
        </p:txBody>
      </p:sp>
      <p:sp>
        <p:nvSpPr>
          <p:cNvPr id="18435" name="TextBox 4"/>
          <p:cNvSpPr txBox="1">
            <a:spLocks noChangeArrowheads="1"/>
          </p:cNvSpPr>
          <p:nvPr/>
        </p:nvSpPr>
        <p:spPr bwMode="auto">
          <a:xfrm>
            <a:off x="449264" y="1930400"/>
            <a:ext cx="49180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Gill Sans MT" charset="0"/>
              </a:defRPr>
            </a:lvl1pPr>
            <a:lvl2pPr marL="742950" indent="-285750">
              <a:defRPr sz="1600">
                <a:solidFill>
                  <a:schemeClr val="tx1"/>
                </a:solidFill>
                <a:latin typeface="Gill Sans MT" charset="0"/>
              </a:defRPr>
            </a:lvl2pPr>
            <a:lvl3pPr marL="1143000" indent="-228600">
              <a:defRPr sz="1600">
                <a:solidFill>
                  <a:schemeClr val="tx1"/>
                </a:solidFill>
                <a:latin typeface="Gill Sans MT" charset="0"/>
              </a:defRPr>
            </a:lvl3pPr>
            <a:lvl4pPr marL="1600200" indent="-228600">
              <a:defRPr sz="1600">
                <a:solidFill>
                  <a:schemeClr val="tx1"/>
                </a:solidFill>
                <a:latin typeface="Gill Sans MT" charset="0"/>
              </a:defRPr>
            </a:lvl4pPr>
            <a:lvl5pPr marL="2057400" indent="-228600">
              <a:defRPr sz="1600">
                <a:solidFill>
                  <a:schemeClr val="tx1"/>
                </a:solidFill>
                <a:latin typeface="Gill Sans MT" charset="0"/>
              </a:defRPr>
            </a:lvl5pPr>
            <a:lvl6pPr marL="2514600" indent="-228600" defTabSz="411163" eaLnBrk="0" fontAlgn="base" hangingPunct="0">
              <a:spcBef>
                <a:spcPct val="0"/>
              </a:spcBef>
              <a:spcAft>
                <a:spcPct val="0"/>
              </a:spcAft>
              <a:defRPr sz="1600">
                <a:solidFill>
                  <a:schemeClr val="tx1"/>
                </a:solidFill>
                <a:latin typeface="Gill Sans MT" charset="0"/>
              </a:defRPr>
            </a:lvl6pPr>
            <a:lvl7pPr marL="2971800" indent="-228600" defTabSz="411163" eaLnBrk="0" fontAlgn="base" hangingPunct="0">
              <a:spcBef>
                <a:spcPct val="0"/>
              </a:spcBef>
              <a:spcAft>
                <a:spcPct val="0"/>
              </a:spcAft>
              <a:defRPr sz="1600">
                <a:solidFill>
                  <a:schemeClr val="tx1"/>
                </a:solidFill>
                <a:latin typeface="Gill Sans MT" charset="0"/>
              </a:defRPr>
            </a:lvl7pPr>
            <a:lvl8pPr marL="3429000" indent="-228600" defTabSz="411163" eaLnBrk="0" fontAlgn="base" hangingPunct="0">
              <a:spcBef>
                <a:spcPct val="0"/>
              </a:spcBef>
              <a:spcAft>
                <a:spcPct val="0"/>
              </a:spcAft>
              <a:defRPr sz="1600">
                <a:solidFill>
                  <a:schemeClr val="tx1"/>
                </a:solidFill>
                <a:latin typeface="Gill Sans MT" charset="0"/>
              </a:defRPr>
            </a:lvl8pPr>
            <a:lvl9pPr marL="3886200" indent="-228600" defTabSz="411163" eaLnBrk="0" fontAlgn="base" hangingPunct="0">
              <a:spcBef>
                <a:spcPct val="0"/>
              </a:spcBef>
              <a:spcAft>
                <a:spcPct val="0"/>
              </a:spcAft>
              <a:defRPr sz="1600">
                <a:solidFill>
                  <a:schemeClr val="tx1"/>
                </a:solidFill>
                <a:latin typeface="Gill Sans MT" charset="0"/>
              </a:defRPr>
            </a:lvl9pPr>
          </a:lstStyle>
          <a:p>
            <a:pPr algn="ctr" eaLnBrk="1" hangingPunct="1"/>
            <a:r>
              <a:rPr lang="en-US" altLang="en-US" sz="2400">
                <a:ea typeface="Gill Sans MT Condensed" charset="0"/>
                <a:cs typeface="Gill Sans MT Condensed" charset="0"/>
              </a:rPr>
              <a:t>Digital (hardware + software) applications that allow a patient, informal caregivers and professional careproviders to collect, exchange, visualise and use clinical information regarding the patient’s medical condition 24/24 7/7 independent of the patient’s location.</a:t>
            </a:r>
          </a:p>
          <a:p>
            <a:pPr algn="ctr" eaLnBrk="1" hangingPunct="1"/>
            <a:endParaRPr lang="en-US" altLang="en-US" sz="2400">
              <a:ea typeface="Gill Sans MT Condensed" charset="0"/>
              <a:cs typeface="Gill Sans MT Condensed" charset="0"/>
            </a:endParaRPr>
          </a:p>
          <a:p>
            <a:pPr algn="ctr" eaLnBrk="1" hangingPunct="1"/>
            <a:r>
              <a:rPr lang="en-US" altLang="en-US" sz="2400">
                <a:ea typeface="Gill Sans MT Condensed" charset="0"/>
                <a:cs typeface="Gill Sans MT Condensed" charset="0"/>
              </a:rPr>
              <a:t>(Anytime, anywhere, any device?)</a:t>
            </a:r>
          </a:p>
        </p:txBody>
      </p:sp>
    </p:spTree>
    <p:extLst>
      <p:ext uri="{BB962C8B-B14F-4D97-AF65-F5344CB8AC3E}">
        <p14:creationId xmlns:p14="http://schemas.microsoft.com/office/powerpoint/2010/main" val="540121996"/>
      </p:ext>
    </p:extLst>
  </p:cSld>
  <p:clrMapOvr>
    <a:masterClrMapping/>
  </p:clrMapOvr>
  <p:transition spd="med">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err="1"/>
              <a:t>mHealth</a:t>
            </a:r>
            <a:endParaRPr lang="en-US" sz="4000" dirty="0"/>
          </a:p>
        </p:txBody>
      </p:sp>
      <p:pic>
        <p:nvPicPr>
          <p:cNvPr id="5" name="Picture 4">
            <a:hlinkClick r:id="rId3"/>
          </p:cNvPr>
          <p:cNvPicPr>
            <a:picLocks noChangeAspect="1"/>
          </p:cNvPicPr>
          <p:nvPr/>
        </p:nvPicPr>
        <p:blipFill>
          <a:blip r:embed="rId4"/>
          <a:stretch>
            <a:fillRect/>
          </a:stretch>
        </p:blipFill>
        <p:spPr>
          <a:xfrm>
            <a:off x="5867400" y="4580675"/>
            <a:ext cx="3254350" cy="1327058"/>
          </a:xfrm>
          <a:prstGeom prst="rect">
            <a:avLst/>
          </a:prstGeom>
        </p:spPr>
      </p:pic>
      <p:pic>
        <p:nvPicPr>
          <p:cNvPr id="8" name="Picture 7"/>
          <p:cNvPicPr>
            <a:picLocks noChangeAspect="1"/>
          </p:cNvPicPr>
          <p:nvPr/>
        </p:nvPicPr>
        <p:blipFill>
          <a:blip r:embed="rId5"/>
          <a:stretch>
            <a:fillRect/>
          </a:stretch>
        </p:blipFill>
        <p:spPr>
          <a:xfrm>
            <a:off x="2341212" y="907166"/>
            <a:ext cx="2056304" cy="1120422"/>
          </a:xfrm>
          <a:prstGeom prst="rect">
            <a:avLst/>
          </a:prstGeom>
        </p:spPr>
      </p:pic>
      <p:pic>
        <p:nvPicPr>
          <p:cNvPr id="9" name="Picture 8">
            <a:hlinkClick r:id="rId6"/>
          </p:cNvPr>
          <p:cNvPicPr>
            <a:picLocks noChangeAspect="1"/>
          </p:cNvPicPr>
          <p:nvPr/>
        </p:nvPicPr>
        <p:blipFill>
          <a:blip r:embed="rId7"/>
          <a:stretch>
            <a:fillRect/>
          </a:stretch>
        </p:blipFill>
        <p:spPr>
          <a:xfrm>
            <a:off x="113241" y="4266145"/>
            <a:ext cx="2328376" cy="1641589"/>
          </a:xfrm>
          <a:prstGeom prst="rect">
            <a:avLst/>
          </a:prstGeom>
        </p:spPr>
      </p:pic>
      <p:pic>
        <p:nvPicPr>
          <p:cNvPr id="10" name="Picture 9"/>
          <p:cNvPicPr>
            <a:picLocks noChangeAspect="1"/>
          </p:cNvPicPr>
          <p:nvPr/>
        </p:nvPicPr>
        <p:blipFill>
          <a:blip r:embed="rId8"/>
          <a:stretch>
            <a:fillRect/>
          </a:stretch>
        </p:blipFill>
        <p:spPr>
          <a:xfrm>
            <a:off x="3729770" y="3251869"/>
            <a:ext cx="2032586" cy="1022808"/>
          </a:xfrm>
          <a:prstGeom prst="rect">
            <a:avLst/>
          </a:prstGeom>
        </p:spPr>
      </p:pic>
      <p:pic>
        <p:nvPicPr>
          <p:cNvPr id="11" name="Picture 10"/>
          <p:cNvPicPr>
            <a:picLocks noChangeAspect="1"/>
          </p:cNvPicPr>
          <p:nvPr/>
        </p:nvPicPr>
        <p:blipFill>
          <a:blip r:embed="rId9"/>
          <a:stretch>
            <a:fillRect/>
          </a:stretch>
        </p:blipFill>
        <p:spPr>
          <a:xfrm>
            <a:off x="4820197" y="956179"/>
            <a:ext cx="1646660" cy="1976993"/>
          </a:xfrm>
          <a:prstGeom prst="rect">
            <a:avLst/>
          </a:prstGeom>
        </p:spPr>
      </p:pic>
      <p:pic>
        <p:nvPicPr>
          <p:cNvPr id="4" name="Picture 3">
            <a:hlinkClick r:id="rId10"/>
          </p:cNvPr>
          <p:cNvPicPr>
            <a:picLocks noChangeAspect="1"/>
          </p:cNvPicPr>
          <p:nvPr/>
        </p:nvPicPr>
        <p:blipFill>
          <a:blip r:embed="rId11"/>
          <a:stretch>
            <a:fillRect/>
          </a:stretch>
        </p:blipFill>
        <p:spPr>
          <a:xfrm>
            <a:off x="6446667" y="839774"/>
            <a:ext cx="1559002" cy="2209800"/>
          </a:xfrm>
          <a:prstGeom prst="rect">
            <a:avLst/>
          </a:prstGeom>
        </p:spPr>
      </p:pic>
      <p:pic>
        <p:nvPicPr>
          <p:cNvPr id="14" name="Picture 13">
            <a:hlinkClick r:id="rId12"/>
          </p:cNvPr>
          <p:cNvPicPr>
            <a:picLocks noChangeAspect="1"/>
          </p:cNvPicPr>
          <p:nvPr/>
        </p:nvPicPr>
        <p:blipFill>
          <a:blip r:embed="rId13"/>
          <a:stretch>
            <a:fillRect/>
          </a:stretch>
        </p:blipFill>
        <p:spPr>
          <a:xfrm>
            <a:off x="7096480" y="3511550"/>
            <a:ext cx="2025270" cy="1066800"/>
          </a:xfrm>
          <a:prstGeom prst="rect">
            <a:avLst/>
          </a:prstGeom>
        </p:spPr>
      </p:pic>
      <p:pic>
        <p:nvPicPr>
          <p:cNvPr id="3" name="Picture 2"/>
          <p:cNvPicPr>
            <a:picLocks noChangeAspect="1"/>
          </p:cNvPicPr>
          <p:nvPr/>
        </p:nvPicPr>
        <p:blipFill>
          <a:blip r:embed="rId14"/>
          <a:stretch>
            <a:fillRect/>
          </a:stretch>
        </p:blipFill>
        <p:spPr>
          <a:xfrm>
            <a:off x="1553871" y="2514601"/>
            <a:ext cx="1608866" cy="1708091"/>
          </a:xfrm>
          <a:prstGeom prst="rect">
            <a:avLst/>
          </a:prstGeom>
        </p:spPr>
      </p:pic>
      <p:pic>
        <p:nvPicPr>
          <p:cNvPr id="15" name="Picture 14"/>
          <p:cNvPicPr>
            <a:picLocks noChangeAspect="1"/>
          </p:cNvPicPr>
          <p:nvPr/>
        </p:nvPicPr>
        <p:blipFill>
          <a:blip r:embed="rId15"/>
          <a:stretch>
            <a:fillRect/>
          </a:stretch>
        </p:blipFill>
        <p:spPr>
          <a:xfrm>
            <a:off x="2441617" y="4304080"/>
            <a:ext cx="3657962" cy="1541257"/>
          </a:xfrm>
          <a:prstGeom prst="rect">
            <a:avLst/>
          </a:prstGeom>
        </p:spPr>
      </p:pic>
      <p:pic>
        <p:nvPicPr>
          <p:cNvPr id="16" name="Picture 15" descr="2016-02-03 15.24.33.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38532" y="1183748"/>
            <a:ext cx="1181304" cy="2096815"/>
          </a:xfrm>
          <a:prstGeom prst="rect">
            <a:avLst/>
          </a:prstGeom>
        </p:spPr>
      </p:pic>
      <p:pic>
        <p:nvPicPr>
          <p:cNvPr id="12" name="Picture 11"/>
          <p:cNvPicPr>
            <a:picLocks noChangeAspect="1"/>
          </p:cNvPicPr>
          <p:nvPr/>
        </p:nvPicPr>
        <p:blipFill>
          <a:blip r:embed="rId17"/>
          <a:stretch>
            <a:fillRect/>
          </a:stretch>
        </p:blipFill>
        <p:spPr>
          <a:xfrm>
            <a:off x="5895402" y="2704247"/>
            <a:ext cx="1097769" cy="1926771"/>
          </a:xfrm>
          <a:prstGeom prst="rect">
            <a:avLst/>
          </a:prstGeom>
        </p:spPr>
      </p:pic>
      <p:pic>
        <p:nvPicPr>
          <p:cNvPr id="17" name="Picture 16"/>
          <p:cNvPicPr>
            <a:picLocks noChangeAspect="1"/>
          </p:cNvPicPr>
          <p:nvPr/>
        </p:nvPicPr>
        <p:blipFill>
          <a:blip r:embed="rId18"/>
          <a:stretch>
            <a:fillRect/>
          </a:stretch>
        </p:blipFill>
        <p:spPr>
          <a:xfrm>
            <a:off x="3207725" y="2044055"/>
            <a:ext cx="1538339" cy="1155978"/>
          </a:xfrm>
          <a:prstGeom prst="rect">
            <a:avLst/>
          </a:prstGeom>
        </p:spPr>
      </p:pic>
      <p:pic>
        <p:nvPicPr>
          <p:cNvPr id="7" name="Picture 6" descr="2016-02-04 11.12.24.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177" y="1489894"/>
            <a:ext cx="1626228" cy="2886556"/>
          </a:xfrm>
          <a:prstGeom prst="rect">
            <a:avLst/>
          </a:prstGeom>
        </p:spPr>
      </p:pic>
    </p:spTree>
    <p:extLst>
      <p:ext uri="{BB962C8B-B14F-4D97-AF65-F5344CB8AC3E}">
        <p14:creationId xmlns:p14="http://schemas.microsoft.com/office/powerpoint/2010/main" val="336038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fr-BE" dirty="0"/>
              <a:t>Action 19 : Mobile </a:t>
            </a:r>
            <a:r>
              <a:rPr lang="fr-BE" dirty="0" err="1"/>
              <a:t>Health</a:t>
            </a:r>
            <a:endParaRPr lang="fr-BE" altLang="en-US" dirty="0">
              <a:sym typeface="Arial" charset="0"/>
            </a:endParaRPr>
          </a:p>
        </p:txBody>
      </p:sp>
      <p:sp>
        <p:nvSpPr>
          <p:cNvPr id="67587" name="Content Placeholder 3"/>
          <p:cNvSpPr>
            <a:spLocks noGrp="1"/>
          </p:cNvSpPr>
          <p:nvPr>
            <p:ph idx="1"/>
          </p:nvPr>
        </p:nvSpPr>
        <p:spPr/>
        <p:txBody>
          <a:bodyPr/>
          <a:lstStyle/>
          <a:p>
            <a:pPr eaLnBrk="1" hangingPunct="1"/>
            <a:r>
              <a:rPr lang="fr-BE" altLang="en-US" dirty="0" smtClean="0"/>
              <a:t>Téléconsultation remboursée en France depuis 2018</a:t>
            </a:r>
          </a:p>
          <a:p>
            <a:pPr eaLnBrk="1" hangingPunct="1"/>
            <a:endParaRPr lang="fr-BE" altLang="en-US" dirty="0" smtClean="0"/>
          </a:p>
          <a:p>
            <a:pPr eaLnBrk="1" hangingPunct="1"/>
            <a:r>
              <a:rPr lang="fr-BE" altLang="en-US" dirty="0" smtClean="0"/>
              <a:t>Projet pilote au Conseil technique médical de l’</a:t>
            </a:r>
            <a:r>
              <a:rPr lang="fr-BE" altLang="en-US" dirty="0" err="1" smtClean="0"/>
              <a:t>Inami</a:t>
            </a:r>
            <a:r>
              <a:rPr lang="fr-BE" altLang="en-US" dirty="0" smtClean="0"/>
              <a:t> </a:t>
            </a:r>
            <a:r>
              <a:rPr lang="fr-BE" altLang="en-US" dirty="0" smtClean="0"/>
              <a:t>(+ télé-expertise)</a:t>
            </a:r>
            <a:endParaRPr lang="fr-BE" altLang="en-US" dirty="0" smtClean="0"/>
          </a:p>
          <a:p>
            <a:pPr eaLnBrk="1" hangingPunct="1"/>
            <a:endParaRPr lang="fr-BE" altLang="en-US" dirty="0"/>
          </a:p>
          <a:p>
            <a:pPr eaLnBrk="1" hangingPunct="1"/>
            <a:r>
              <a:rPr lang="fr-BE" altLang="en-US" dirty="0" smtClean="0"/>
              <a:t>Septembre 2018: loi-cadre sur pratiques de santé afin de baliser la téléconsultation (même exigences de qualité et sécurité que consultation physique)</a:t>
            </a:r>
          </a:p>
          <a:p>
            <a:pPr eaLnBrk="1" hangingPunct="1"/>
            <a:endParaRPr lang="fr-BE" altLang="en-US" dirty="0"/>
          </a:p>
          <a:p>
            <a:pPr eaLnBrk="1" hangingPunct="1"/>
            <a:r>
              <a:rPr lang="fr-BE" altLang="en-US" dirty="0" smtClean="0"/>
              <a:t>Différencier </a:t>
            </a:r>
            <a:r>
              <a:rPr lang="fr-BE" altLang="en-US" dirty="0" smtClean="0"/>
              <a:t>les gadgets des outils fiables, sécurisés et efficaces</a:t>
            </a:r>
          </a:p>
          <a:p>
            <a:pPr eaLnBrk="1" hangingPunct="1"/>
            <a:endParaRPr lang="fr-BE" altLang="en-US" dirty="0" smtClean="0"/>
          </a:p>
        </p:txBody>
      </p:sp>
      <p:sp>
        <p:nvSpPr>
          <p:cNvPr id="65541" name="Date Placeholder 1"/>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smtClean="0">
                <a:solidFill>
                  <a:srgbClr val="FFFFFF"/>
                </a:solidFill>
              </a:rPr>
              <a:t>27/01/2017</a:t>
            </a:r>
            <a:endParaRPr lang="fr-BE" altLang="en-US" dirty="0">
              <a:solidFill>
                <a:srgbClr val="FFFFFF"/>
              </a:solidFill>
            </a:endParaRPr>
          </a:p>
        </p:txBody>
      </p:sp>
      <p:sp>
        <p:nvSpPr>
          <p:cNvPr id="655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820F1AB-7144-485F-BD26-9E7D15904CF5}" type="slidenum">
              <a:rPr lang="en-US" altLang="en-US" smtClean="0">
                <a:solidFill>
                  <a:srgbClr val="FFFFFF"/>
                </a:solidFill>
              </a:rPr>
              <a:pPr fontAlgn="base">
                <a:spcBef>
                  <a:spcPct val="0"/>
                </a:spcBef>
                <a:spcAft>
                  <a:spcPct val="0"/>
                </a:spcAft>
                <a:defRPr/>
              </a:pPr>
              <a:t>158</a:t>
            </a:fld>
            <a:endParaRPr lang="fr-BE" altLang="en-US" smtClean="0">
              <a:solidFill>
                <a:srgbClr val="FFFFFF"/>
              </a:solidFill>
            </a:endParaRPr>
          </a:p>
        </p:txBody>
      </p:sp>
    </p:spTree>
    <p:extLst>
      <p:ext uri="{BB962C8B-B14F-4D97-AF65-F5344CB8AC3E}">
        <p14:creationId xmlns:p14="http://schemas.microsoft.com/office/powerpoint/2010/main" val="134918902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fr-BE" dirty="0"/>
              <a:t>Action 19 : Mobile </a:t>
            </a:r>
            <a:r>
              <a:rPr lang="fr-BE" dirty="0" err="1"/>
              <a:t>Health</a:t>
            </a:r>
            <a:endParaRPr lang="fr-BE" altLang="en-US" dirty="0">
              <a:sym typeface="Arial" charset="0"/>
            </a:endParaRPr>
          </a:p>
        </p:txBody>
      </p:sp>
      <p:sp>
        <p:nvSpPr>
          <p:cNvPr id="67587" name="Content Placeholder 3"/>
          <p:cNvSpPr>
            <a:spLocks noGrp="1"/>
          </p:cNvSpPr>
          <p:nvPr>
            <p:ph idx="1"/>
          </p:nvPr>
        </p:nvSpPr>
        <p:spPr/>
        <p:txBody>
          <a:bodyPr>
            <a:normAutofit fontScale="85000" lnSpcReduction="20000"/>
          </a:bodyPr>
          <a:lstStyle/>
          <a:p>
            <a:pPr marL="0" indent="0" eaLnBrk="1" hangingPunct="1">
              <a:buNone/>
            </a:pPr>
            <a:r>
              <a:rPr lang="fr-BE" altLang="en-US" sz="2800" b="1" dirty="0" smtClean="0"/>
              <a:t>Exemple sécurité:</a:t>
            </a:r>
          </a:p>
          <a:p>
            <a:pPr marL="0" indent="0" eaLnBrk="1" hangingPunct="1">
              <a:buNone/>
            </a:pPr>
            <a:endParaRPr lang="fr-BE" altLang="en-US" dirty="0" smtClean="0"/>
          </a:p>
          <a:p>
            <a:r>
              <a:rPr lang="fr-BE" sz="2600" dirty="0"/>
              <a:t>En 2011, Barnaby Jack a documenté un « exploit » sur les pompes à insulines connectées. Piratées, elles pouvaient délivrer une quantité d’insuline supérieure aux quantités prescrites, entraînant un choc hypoglycémique chez le patient</a:t>
            </a:r>
            <a:r>
              <a:rPr lang="fr-BE" sz="2600" dirty="0" smtClean="0"/>
              <a:t>.</a:t>
            </a:r>
          </a:p>
          <a:p>
            <a:endParaRPr lang="en-US" sz="2600" dirty="0"/>
          </a:p>
          <a:p>
            <a:r>
              <a:rPr lang="fr-BE" sz="2600" dirty="0"/>
              <a:t>Il renouvelle ses démonstrations en 2012 et a montré la possibilité de prendre le contrôle de la pile cardiaque d’un pacemaker et commander un choc électrique mortel (830 volts)*.</a:t>
            </a:r>
            <a:endParaRPr lang="en-US" sz="2600" dirty="0"/>
          </a:p>
          <a:p>
            <a:pPr eaLnBrk="1" hangingPunct="1"/>
            <a:endParaRPr lang="fr-BE" altLang="en-US" dirty="0" smtClean="0"/>
          </a:p>
          <a:p>
            <a:pPr eaLnBrk="1" hangingPunct="1"/>
            <a:endParaRPr lang="fr-BE" altLang="en-US" dirty="0"/>
          </a:p>
          <a:p>
            <a:pPr eaLnBrk="1" hangingPunct="1"/>
            <a:endParaRPr lang="fr-BE" altLang="en-US" dirty="0" smtClean="0"/>
          </a:p>
          <a:p>
            <a:pPr marL="0" indent="0">
              <a:buNone/>
            </a:pPr>
            <a:r>
              <a:rPr lang="en-US" sz="1800" dirty="0"/>
              <a:t>Source Philippe </a:t>
            </a:r>
            <a:r>
              <a:rPr lang="en-US" sz="1800" dirty="0" err="1"/>
              <a:t>Loudenot</a:t>
            </a:r>
            <a:r>
              <a:rPr lang="en-US" sz="1800" dirty="0"/>
              <a:t>, </a:t>
            </a:r>
            <a:r>
              <a:rPr lang="en-US" sz="1800" dirty="0" err="1" smtClean="0"/>
              <a:t>Fonctionnaire</a:t>
            </a:r>
            <a:r>
              <a:rPr lang="en-US" sz="1800" dirty="0" smtClean="0"/>
              <a:t> </a:t>
            </a:r>
            <a:r>
              <a:rPr lang="fr-BE" sz="1800" dirty="0" smtClean="0"/>
              <a:t>de </a:t>
            </a:r>
            <a:r>
              <a:rPr lang="fr-BE" sz="1800" dirty="0"/>
              <a:t>sécurité des systèmes d'information </a:t>
            </a:r>
            <a:r>
              <a:rPr lang="fr-BE" sz="1800" dirty="0" smtClean="0"/>
              <a:t>au sein </a:t>
            </a:r>
            <a:r>
              <a:rPr lang="fr-BE" sz="1800" dirty="0"/>
              <a:t>du Service du </a:t>
            </a:r>
            <a:r>
              <a:rPr lang="fr-BE" sz="1800" dirty="0" smtClean="0"/>
              <a:t>Haut fonctionnaire de défense </a:t>
            </a:r>
            <a:r>
              <a:rPr lang="fr-BE" sz="1800" dirty="0"/>
              <a:t>et de sécurité des </a:t>
            </a:r>
            <a:r>
              <a:rPr lang="fr-BE" sz="1800" dirty="0" smtClean="0"/>
              <a:t>Ministères </a:t>
            </a:r>
            <a:r>
              <a:rPr lang="en-US" sz="1800" dirty="0" smtClean="0"/>
              <a:t>chargés </a:t>
            </a:r>
            <a:r>
              <a:rPr lang="en-US" sz="1800" dirty="0"/>
              <a:t>des affaires </a:t>
            </a:r>
            <a:r>
              <a:rPr lang="en-US" sz="1800" dirty="0" err="1"/>
              <a:t>sociales</a:t>
            </a:r>
            <a:r>
              <a:rPr lang="en-US" sz="1800" dirty="0"/>
              <a:t>.</a:t>
            </a:r>
            <a:endParaRPr lang="fr-BE" altLang="en-US" sz="1800" dirty="0" smtClean="0"/>
          </a:p>
          <a:p>
            <a:pPr eaLnBrk="1" hangingPunct="1"/>
            <a:endParaRPr lang="fr-BE" altLang="en-US" dirty="0" smtClean="0"/>
          </a:p>
        </p:txBody>
      </p:sp>
      <p:sp>
        <p:nvSpPr>
          <p:cNvPr id="65541" name="Date Placeholder 1"/>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smtClean="0">
                <a:solidFill>
                  <a:srgbClr val="FFFFFF"/>
                </a:solidFill>
              </a:rPr>
              <a:t>27/01/2017</a:t>
            </a:r>
            <a:endParaRPr lang="fr-BE" altLang="en-US" dirty="0">
              <a:solidFill>
                <a:srgbClr val="FFFFFF"/>
              </a:solidFill>
            </a:endParaRPr>
          </a:p>
        </p:txBody>
      </p:sp>
      <p:sp>
        <p:nvSpPr>
          <p:cNvPr id="655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820F1AB-7144-485F-BD26-9E7D15904CF5}" type="slidenum">
              <a:rPr lang="en-US" altLang="en-US" smtClean="0">
                <a:solidFill>
                  <a:srgbClr val="FFFFFF"/>
                </a:solidFill>
              </a:rPr>
              <a:pPr fontAlgn="base">
                <a:spcBef>
                  <a:spcPct val="0"/>
                </a:spcBef>
                <a:spcAft>
                  <a:spcPct val="0"/>
                </a:spcAft>
                <a:defRPr/>
              </a:pPr>
              <a:t>159</a:t>
            </a:fld>
            <a:endParaRPr lang="fr-BE" altLang="en-US" smtClean="0">
              <a:solidFill>
                <a:srgbClr val="FFFFFF"/>
              </a:solidFill>
            </a:endParaRPr>
          </a:p>
        </p:txBody>
      </p:sp>
    </p:spTree>
    <p:extLst>
      <p:ext uri="{BB962C8B-B14F-4D97-AF65-F5344CB8AC3E}">
        <p14:creationId xmlns:p14="http://schemas.microsoft.com/office/powerpoint/2010/main" val="890578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Performance de l’autoroute « </a:t>
            </a:r>
            <a:r>
              <a:rPr lang="fr-FR" dirty="0" err="1"/>
              <a:t>eHealth</a:t>
            </a:r>
            <a:r>
              <a:rPr lang="fr-FR" dirty="0"/>
              <a:t> »</a:t>
            </a:r>
            <a:endParaRPr lang="en-US" dirty="0"/>
          </a:p>
        </p:txBody>
      </p:sp>
      <p:sp>
        <p:nvSpPr>
          <p:cNvPr id="3" name="Content Placeholder 2"/>
          <p:cNvSpPr>
            <a:spLocks noGrp="1"/>
          </p:cNvSpPr>
          <p:nvPr>
            <p:ph idx="1"/>
          </p:nvPr>
        </p:nvSpPr>
        <p:spPr/>
        <p:txBody>
          <a:bodyPr>
            <a:normAutofit/>
          </a:bodyPr>
          <a:lstStyle/>
          <a:p>
            <a:r>
              <a:rPr lang="fr-BE" dirty="0" smtClean="0"/>
              <a:t>Disposer </a:t>
            </a:r>
            <a:r>
              <a:rPr lang="fr-BE" dirty="0" err="1" smtClean="0"/>
              <a:t>SLA’s</a:t>
            </a:r>
            <a:r>
              <a:rPr lang="fr-BE" dirty="0" smtClean="0"/>
              <a:t> (disponibilité des services et performances des services)</a:t>
            </a:r>
          </a:p>
          <a:p>
            <a:endParaRPr lang="fr-BE" dirty="0" smtClean="0"/>
          </a:p>
          <a:p>
            <a:endParaRPr lang="fr-BE" dirty="0" smtClean="0"/>
          </a:p>
          <a:p>
            <a:r>
              <a:rPr lang="fr-BE" dirty="0" smtClean="0"/>
              <a:t>Publication mensuelle des </a:t>
            </a:r>
            <a:r>
              <a:rPr lang="fr-BE" dirty="0" err="1" smtClean="0"/>
              <a:t>KPI’s</a:t>
            </a:r>
            <a:r>
              <a:rPr lang="fr-BE" dirty="0" smtClean="0"/>
              <a:t> sur le portail</a:t>
            </a:r>
          </a:p>
          <a:p>
            <a:pPr lvl="1"/>
            <a:r>
              <a:rPr lang="fr-BE" dirty="0" smtClean="0">
                <a:hlinkClick r:id="rId2"/>
              </a:rPr>
              <a:t>https</a:t>
            </a:r>
            <a:r>
              <a:rPr lang="fr-BE" dirty="0">
                <a:hlinkClick r:id="rId2"/>
              </a:rPr>
              <a:t>://</a:t>
            </a:r>
            <a:r>
              <a:rPr lang="fr-BE" dirty="0" smtClean="0">
                <a:hlinkClick r:id="rId2"/>
              </a:rPr>
              <a:t>www.ehealth.fgov.be/fr/support/niveaux-de-service</a:t>
            </a:r>
            <a:endParaRPr lang="fr-BE" dirty="0" smtClean="0"/>
          </a:p>
          <a:p>
            <a:pPr marL="274320" lvl="1" indent="0">
              <a:buNone/>
            </a:pPr>
            <a:endParaRPr lang="fr-BE" dirty="0" smtClean="0"/>
          </a:p>
          <a:p>
            <a:pPr marL="274320" lvl="1" indent="0">
              <a:buNone/>
            </a:pPr>
            <a:endParaRPr lang="fr-BE" dirty="0" smtClean="0"/>
          </a:p>
          <a:p>
            <a:pPr marL="182880" lvl="1"/>
            <a:r>
              <a:rPr lang="fr-BE" sz="2400" dirty="0" smtClean="0"/>
              <a:t>Penser « </a:t>
            </a:r>
            <a:r>
              <a:rPr lang="fr-BE" sz="2400" i="1" dirty="0" smtClean="0"/>
              <a:t>Business </a:t>
            </a:r>
            <a:r>
              <a:rPr lang="fr-BE" sz="2400" i="1" dirty="0" err="1"/>
              <a:t>Continuity</a:t>
            </a:r>
            <a:r>
              <a:rPr lang="fr-BE" sz="2400" i="1" dirty="0"/>
              <a:t> </a:t>
            </a:r>
            <a:r>
              <a:rPr lang="fr-BE" sz="2400" i="1" dirty="0" smtClean="0"/>
              <a:t>Plan</a:t>
            </a:r>
            <a:r>
              <a:rPr lang="fr-BE" sz="2400" dirty="0" smtClean="0"/>
              <a:t> » </a:t>
            </a:r>
            <a:r>
              <a:rPr lang="fr-BE" sz="2400" dirty="0"/>
              <a:t>et </a:t>
            </a:r>
            <a:r>
              <a:rPr lang="fr-BE" sz="2400" i="1" dirty="0"/>
              <a:t>disponibilité/performance </a:t>
            </a:r>
            <a:r>
              <a:rPr lang="fr-BE" sz="2400" i="1" dirty="0" smtClean="0"/>
              <a:t>« end </a:t>
            </a:r>
            <a:r>
              <a:rPr lang="fr-BE" sz="2400" i="1" dirty="0"/>
              <a:t>to </a:t>
            </a:r>
            <a:r>
              <a:rPr lang="fr-BE" sz="2400" i="1" dirty="0" smtClean="0"/>
              <a:t>end » </a:t>
            </a:r>
            <a:r>
              <a:rPr lang="fr-BE" sz="2400" dirty="0"/>
              <a:t>(interdépendances avec </a:t>
            </a:r>
            <a:r>
              <a:rPr lang="fr-BE" sz="2400" dirty="0" err="1"/>
              <a:t>Recip</a:t>
            </a:r>
            <a:r>
              <a:rPr lang="fr-BE" sz="2400" dirty="0"/>
              <a:t>-e, </a:t>
            </a:r>
            <a:r>
              <a:rPr lang="fr-BE" sz="2400" dirty="0" err="1"/>
              <a:t>MyCareNet</a:t>
            </a:r>
            <a:r>
              <a:rPr lang="fr-BE" sz="2400" dirty="0"/>
              <a:t>, Hubs etc.)</a:t>
            </a:r>
          </a:p>
          <a:p>
            <a:endParaRPr lang="en-US" dirty="0"/>
          </a:p>
        </p:txBody>
      </p:sp>
      <p:sp>
        <p:nvSpPr>
          <p:cNvPr id="4" name="Date Placeholder 3"/>
          <p:cNvSpPr>
            <a:spLocks noGrp="1"/>
          </p:cNvSpPr>
          <p:nvPr>
            <p:ph type="dt" sz="half" idx="10"/>
          </p:nvPr>
        </p:nvSpPr>
        <p:spPr/>
        <p:txBody>
          <a:bodyPr/>
          <a:lstStyle/>
          <a:p>
            <a:r>
              <a:rPr lang="en-US" smtClean="0"/>
              <a:t>27/01/2017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16</a:t>
            </a:fld>
            <a:endParaRPr lang="en-US"/>
          </a:p>
        </p:txBody>
      </p:sp>
    </p:spTree>
    <p:extLst>
      <p:ext uri="{BB962C8B-B14F-4D97-AF65-F5344CB8AC3E}">
        <p14:creationId xmlns:p14="http://schemas.microsoft.com/office/powerpoint/2010/main" val="311650903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smtClean="0"/>
              <a:t>Action 19 : Mobile Health</a:t>
            </a:r>
            <a:endParaRPr lang="fr-BE" dirty="0"/>
          </a:p>
        </p:txBody>
      </p:sp>
      <p:sp>
        <p:nvSpPr>
          <p:cNvPr id="4099" name="Rectangle 3"/>
          <p:cNvSpPr>
            <a:spLocks noGrp="1" noChangeArrowheads="1"/>
          </p:cNvSpPr>
          <p:nvPr>
            <p:ph idx="1"/>
          </p:nvPr>
        </p:nvSpPr>
        <p:spPr/>
        <p:txBody>
          <a:bodyPr>
            <a:normAutofit/>
          </a:bodyPr>
          <a:lstStyle/>
          <a:p>
            <a:r>
              <a:rPr lang="fr-BE" dirty="0" smtClean="0"/>
              <a:t>Objectifs 2019</a:t>
            </a:r>
          </a:p>
          <a:p>
            <a:pPr lvl="1"/>
            <a:r>
              <a:rPr lang="fr-BE" dirty="0" smtClean="0"/>
              <a:t>cadre pour les actions </a:t>
            </a:r>
            <a:r>
              <a:rPr lang="fr-BE" dirty="0" err="1" smtClean="0"/>
              <a:t>mHealth</a:t>
            </a:r>
            <a:endParaRPr lang="fr-BE" dirty="0" smtClean="0"/>
          </a:p>
          <a:p>
            <a:pPr lvl="1"/>
            <a:r>
              <a:rPr lang="fr-BE" dirty="0" smtClean="0"/>
              <a:t>soutien aux soins qui utilisent des applications </a:t>
            </a:r>
            <a:r>
              <a:rPr lang="fr-BE" dirty="0" err="1" smtClean="0"/>
              <a:t>mHealth</a:t>
            </a:r>
            <a:endParaRPr lang="fr-BE" dirty="0" smtClean="0"/>
          </a:p>
          <a:p>
            <a:pPr lvl="1"/>
            <a:r>
              <a:rPr lang="fr-BE" dirty="0" smtClean="0"/>
              <a:t>cadre juridique, financier et organisationnel</a:t>
            </a:r>
          </a:p>
          <a:p>
            <a:pPr lvl="1"/>
            <a:r>
              <a:rPr lang="fr-BE" dirty="0" smtClean="0"/>
              <a:t>intégration des services </a:t>
            </a:r>
            <a:r>
              <a:rPr lang="fr-BE" dirty="0" err="1" smtClean="0">
                <a:solidFill>
                  <a:srgbClr val="3E6E5A"/>
                </a:solidFill>
              </a:rPr>
              <a:t>eHealth</a:t>
            </a:r>
            <a:endParaRPr lang="fr-BE" dirty="0" smtClean="0">
              <a:solidFill>
                <a:srgbClr val="3E6E5A"/>
              </a:solidFill>
            </a:endParaRPr>
          </a:p>
          <a:p>
            <a:pPr lvl="1"/>
            <a:r>
              <a:rPr lang="fr-BE" dirty="0" smtClean="0"/>
              <a:t>qualité et accessibilité</a:t>
            </a:r>
          </a:p>
          <a:p>
            <a:pPr lvl="1"/>
            <a:r>
              <a:rPr lang="fr-BE" dirty="0" smtClean="0"/>
              <a:t>use-cases</a:t>
            </a:r>
          </a:p>
          <a:p>
            <a:pPr lvl="1"/>
            <a:endParaRPr lang="fr-BE" dirty="0" smtClean="0"/>
          </a:p>
          <a:p>
            <a:r>
              <a:rPr lang="fr-BE" dirty="0"/>
              <a:t>Organisations responsables</a:t>
            </a:r>
          </a:p>
          <a:p>
            <a:pPr lvl="1"/>
            <a:r>
              <a:rPr lang="fr-BE" altLang="en-US" dirty="0"/>
              <a:t>AFMPS (certification dispositifs médicaux)</a:t>
            </a:r>
          </a:p>
          <a:p>
            <a:pPr lvl="1"/>
            <a:r>
              <a:rPr lang="fr-BE" altLang="en-US" dirty="0"/>
              <a:t>Plate-forme </a:t>
            </a:r>
            <a:r>
              <a:rPr lang="fr-BE" altLang="en-US" dirty="0">
                <a:solidFill>
                  <a:srgbClr val="3E6E5A"/>
                </a:solidFill>
              </a:rPr>
              <a:t>eHealth</a:t>
            </a:r>
            <a:r>
              <a:rPr lang="fr-BE" altLang="en-US" dirty="0"/>
              <a:t> (aspects techniques)</a:t>
            </a:r>
            <a:endParaRPr lang="fr-FR" dirty="0"/>
          </a:p>
          <a:p>
            <a:pPr lvl="1"/>
            <a:r>
              <a:rPr lang="fr-BE" altLang="en-US" dirty="0" smtClean="0"/>
              <a:t>INAMI </a:t>
            </a:r>
            <a:r>
              <a:rPr lang="fr-BE" altLang="en-US" dirty="0"/>
              <a:t>(remboursement)</a:t>
            </a:r>
          </a:p>
          <a:p>
            <a:endParaRPr lang="fr-BE" dirty="0" smtClean="0"/>
          </a:p>
          <a:p>
            <a:pPr marL="274320" lvl="1" indent="0">
              <a:buNone/>
            </a:pPr>
            <a:endParaRPr lang="fr-BE" dirty="0" smtClean="0"/>
          </a:p>
          <a:p>
            <a:pPr lvl="1"/>
            <a:endParaRPr lang="fr-BE" dirty="0" smtClean="0"/>
          </a:p>
          <a:p>
            <a:pPr lvl="1"/>
            <a:endParaRPr lang="fr-BE" dirty="0" smtClean="0"/>
          </a:p>
          <a:p>
            <a:pPr lvl="1"/>
            <a:endParaRPr lang="fr-BE" dirty="0" smtClean="0">
              <a:sym typeface="Arial" charset="0"/>
            </a:endParaRPr>
          </a:p>
          <a:p>
            <a:endParaRPr lang="fr-BE" dirty="0" smtClean="0"/>
          </a:p>
          <a:p>
            <a:endParaRPr lang="fr-BE" dirty="0"/>
          </a:p>
        </p:txBody>
      </p:sp>
      <p:sp>
        <p:nvSpPr>
          <p:cNvPr id="3" name="Slide Number Placeholder 2"/>
          <p:cNvSpPr>
            <a:spLocks noGrp="1"/>
          </p:cNvSpPr>
          <p:nvPr>
            <p:ph type="sldNum" sz="quarter" idx="12"/>
          </p:nvPr>
        </p:nvSpPr>
        <p:spPr/>
        <p:txBody>
          <a:bodyPr/>
          <a:lstStyle/>
          <a:p>
            <a:fld id="{BAADB71D-6A6A-403E-B8B0-DAC18C9A03D5}" type="slidenum">
              <a:rPr lang="en-US" smtClean="0"/>
              <a:pPr/>
              <a:t>160</a:t>
            </a:fld>
            <a:endParaRPr lang="en-US" dirty="0"/>
          </a:p>
        </p:txBody>
      </p:sp>
      <p:sp>
        <p:nvSpPr>
          <p:cNvPr id="2" name="Date Placeholder 1"/>
          <p:cNvSpPr>
            <a:spLocks noGrp="1"/>
          </p:cNvSpPr>
          <p:nvPr>
            <p:ph type="dt" sz="half" idx="10"/>
          </p:nvPr>
        </p:nvSpPr>
        <p:spPr/>
        <p:txBody>
          <a:bodyPr/>
          <a:lstStyle/>
          <a:p>
            <a:r>
              <a:rPr lang="en-US" smtClean="0"/>
              <a:t>23/01/2017</a:t>
            </a: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4581128"/>
            <a:ext cx="26162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33869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defRPr/>
            </a:pPr>
            <a:r>
              <a:rPr lang="fr-BE" dirty="0"/>
              <a:t>Action 19 : Mobile </a:t>
            </a:r>
            <a:r>
              <a:rPr lang="fr-BE" dirty="0" err="1"/>
              <a:t>Health</a:t>
            </a:r>
            <a:endParaRPr lang="fr-BE" altLang="en-US" dirty="0">
              <a:sym typeface="Arial" charset="0"/>
            </a:endParaRPr>
          </a:p>
        </p:txBody>
      </p:sp>
      <p:sp>
        <p:nvSpPr>
          <p:cNvPr id="67587" name="Content Placeholder 3"/>
          <p:cNvSpPr>
            <a:spLocks noGrp="1"/>
          </p:cNvSpPr>
          <p:nvPr>
            <p:ph idx="1"/>
          </p:nvPr>
        </p:nvSpPr>
        <p:spPr/>
        <p:txBody>
          <a:bodyPr/>
          <a:lstStyle/>
          <a:p>
            <a:pPr eaLnBrk="1" hangingPunct="1"/>
            <a:r>
              <a:rPr lang="fr-BE" altLang="en-US" dirty="0" smtClean="0"/>
              <a:t>Accent est mis sur les applications </a:t>
            </a:r>
            <a:r>
              <a:rPr lang="fr-BE" altLang="en-US" dirty="0" err="1" smtClean="0"/>
              <a:t>mHealth</a:t>
            </a:r>
            <a:r>
              <a:rPr lang="fr-BE" altLang="en-US" dirty="0" smtClean="0"/>
              <a:t> susceptibles d'être intégrées au système des soins de santé</a:t>
            </a:r>
          </a:p>
          <a:p>
            <a:pPr eaLnBrk="1" hangingPunct="1"/>
            <a:endParaRPr lang="fr-BE" altLang="en-US" dirty="0" smtClean="0"/>
          </a:p>
          <a:p>
            <a:r>
              <a:rPr lang="fr-BE" altLang="en-US" dirty="0"/>
              <a:t>5 use cases prioritaires choisis sur la base de leur impact (nombre de patients x sévérité) et des outils techniques disponibles de </a:t>
            </a:r>
            <a:r>
              <a:rPr lang="fr-BE" altLang="en-US" dirty="0" err="1" smtClean="0"/>
              <a:t>mHealth</a:t>
            </a:r>
            <a:endParaRPr lang="fr-BE" altLang="en-US" dirty="0" smtClean="0"/>
          </a:p>
          <a:p>
            <a:endParaRPr lang="fr-BE" altLang="en-US" dirty="0"/>
          </a:p>
          <a:p>
            <a:r>
              <a:rPr lang="fr-BE" altLang="en-US" dirty="0" smtClean="0"/>
              <a:t>Le </a:t>
            </a:r>
            <a:r>
              <a:rPr lang="fr-BE" altLang="en-US" dirty="0"/>
              <a:t>fonctionnement et les résultats de ces cases sont rendus publics et appliqués d'emblée dans une situation de marché concrète &gt; ils reçoivent la garantie politique d'être intégrés dans le système de santé belge</a:t>
            </a:r>
          </a:p>
          <a:p>
            <a:pPr eaLnBrk="1" hangingPunct="1"/>
            <a:endParaRPr lang="fr-BE" altLang="en-US" dirty="0" smtClean="0"/>
          </a:p>
          <a:p>
            <a:pPr eaLnBrk="1" hangingPunct="1"/>
            <a:endParaRPr lang="fr-BE" altLang="en-US" dirty="0" smtClean="0"/>
          </a:p>
          <a:p>
            <a:pPr eaLnBrk="1" hangingPunct="1"/>
            <a:endParaRPr lang="fr-BE" altLang="en-US" dirty="0" smtClean="0"/>
          </a:p>
          <a:p>
            <a:pPr eaLnBrk="1" hangingPunct="1"/>
            <a:endParaRPr lang="fr-BE" altLang="en-US" dirty="0" smtClean="0"/>
          </a:p>
        </p:txBody>
      </p:sp>
      <p:sp>
        <p:nvSpPr>
          <p:cNvPr id="65541" name="Date Placeholder 1"/>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smtClean="0">
                <a:solidFill>
                  <a:srgbClr val="FFFFFF"/>
                </a:solidFill>
              </a:rPr>
              <a:t>27/01/2017</a:t>
            </a:r>
            <a:endParaRPr lang="fr-BE" altLang="en-US" dirty="0">
              <a:solidFill>
                <a:srgbClr val="FFFFFF"/>
              </a:solidFill>
            </a:endParaRPr>
          </a:p>
        </p:txBody>
      </p:sp>
      <p:sp>
        <p:nvSpPr>
          <p:cNvPr id="65540"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0820F1AB-7144-485F-BD26-9E7D15904CF5}" type="slidenum">
              <a:rPr lang="en-US" altLang="en-US" smtClean="0">
                <a:solidFill>
                  <a:srgbClr val="FFFFFF"/>
                </a:solidFill>
              </a:rPr>
              <a:pPr fontAlgn="base">
                <a:spcBef>
                  <a:spcPct val="0"/>
                </a:spcBef>
                <a:spcAft>
                  <a:spcPct val="0"/>
                </a:spcAft>
                <a:defRPr/>
              </a:pPr>
              <a:t>161</a:t>
            </a:fld>
            <a:endParaRPr lang="fr-BE" altLang="en-US" smtClean="0">
              <a:solidFill>
                <a:srgbClr val="FFFFFF"/>
              </a:solidFill>
            </a:endParaRPr>
          </a:p>
        </p:txBody>
      </p:sp>
    </p:spTree>
    <p:extLst>
      <p:ext uri="{BB962C8B-B14F-4D97-AF65-F5344CB8AC3E}">
        <p14:creationId xmlns:p14="http://schemas.microsoft.com/office/powerpoint/2010/main" val="140411633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defRPr/>
            </a:pPr>
            <a:r>
              <a:rPr lang="fr-BE" dirty="0"/>
              <a:t>Action 19 : Mobile </a:t>
            </a:r>
            <a:r>
              <a:rPr lang="fr-BE" dirty="0" err="1" smtClean="0"/>
              <a:t>Health</a:t>
            </a:r>
            <a:endParaRPr lang="fr-BE" altLang="en-US" dirty="0">
              <a:sym typeface="Arial" charset="0"/>
            </a:endParaRPr>
          </a:p>
        </p:txBody>
      </p:sp>
      <p:sp>
        <p:nvSpPr>
          <p:cNvPr id="4" name="Content Placeholder 3"/>
          <p:cNvSpPr>
            <a:spLocks noGrp="1"/>
          </p:cNvSpPr>
          <p:nvPr>
            <p:ph idx="1"/>
          </p:nvPr>
        </p:nvSpPr>
        <p:spPr/>
        <p:txBody>
          <a:bodyPr rtlCol="0">
            <a:normAutofit fontScale="92500" lnSpcReduction="10000"/>
          </a:bodyPr>
          <a:lstStyle/>
          <a:p>
            <a:pPr>
              <a:defRPr/>
            </a:pPr>
            <a:r>
              <a:rPr lang="fr-BE" b="1" i="1" dirty="0" smtClean="0"/>
              <a:t>5 Use </a:t>
            </a:r>
            <a:r>
              <a:rPr lang="fr-BE" b="1" i="1" dirty="0"/>
              <a:t>cases prioritaires</a:t>
            </a:r>
          </a:p>
          <a:p>
            <a:pPr>
              <a:defRPr/>
            </a:pPr>
            <a:endParaRPr lang="fr-BE" dirty="0"/>
          </a:p>
          <a:p>
            <a:pPr>
              <a:defRPr/>
            </a:pPr>
            <a:r>
              <a:rPr lang="nl-NL" sz="2200" b="1" dirty="0" err="1"/>
              <a:t>Stroke</a:t>
            </a:r>
            <a:r>
              <a:rPr lang="nl-NL" sz="2200" dirty="0"/>
              <a:t>: </a:t>
            </a:r>
            <a:r>
              <a:rPr lang="en-GB" sz="2200" dirty="0" err="1"/>
              <a:t>mhealth</a:t>
            </a:r>
            <a:r>
              <a:rPr lang="en-GB" sz="2200" dirty="0"/>
              <a:t> apps for acute stroke care with ultra fast and specialized treatment, home rehabilitation, reintegration-mobile access, </a:t>
            </a:r>
            <a:r>
              <a:rPr lang="en-GB" sz="2200" dirty="0" err="1"/>
              <a:t>selfmanagement</a:t>
            </a:r>
            <a:r>
              <a:rPr lang="en-GB" sz="2200" dirty="0"/>
              <a:t> and empowerment of the patient and his environment</a:t>
            </a:r>
            <a:endParaRPr lang="nl-NL" sz="2200" dirty="0"/>
          </a:p>
          <a:p>
            <a:pPr>
              <a:defRPr/>
            </a:pPr>
            <a:r>
              <a:rPr lang="en-GB" sz="2200" b="1" dirty="0"/>
              <a:t>Cardiovascular disorders</a:t>
            </a:r>
            <a:r>
              <a:rPr lang="en-GB" sz="2200" dirty="0"/>
              <a:t>: risk management and care (lipids, weight, blood pressure, etc.)</a:t>
            </a:r>
          </a:p>
          <a:p>
            <a:pPr>
              <a:defRPr/>
            </a:pPr>
            <a:r>
              <a:rPr lang="en-GB" sz="2200" b="1" dirty="0"/>
              <a:t>Diabetes</a:t>
            </a:r>
            <a:r>
              <a:rPr lang="en-GB" sz="2200" dirty="0"/>
              <a:t>: </a:t>
            </a:r>
            <a:r>
              <a:rPr lang="en-GB" sz="2200" dirty="0" err="1"/>
              <a:t>telemonitoring</a:t>
            </a:r>
            <a:r>
              <a:rPr lang="en-GB" sz="2200" dirty="0"/>
              <a:t>, point-of-care testing and digital support of integrated care</a:t>
            </a:r>
          </a:p>
          <a:p>
            <a:pPr>
              <a:defRPr/>
            </a:pPr>
            <a:r>
              <a:rPr lang="en-GB" sz="2200" b="1" dirty="0"/>
              <a:t>Mental Health</a:t>
            </a:r>
            <a:r>
              <a:rPr lang="en-GB" sz="2200" dirty="0"/>
              <a:t>: telecare and tele-psychotherapy, treatment compliance, working with mobile teams, ...</a:t>
            </a:r>
          </a:p>
          <a:p>
            <a:pPr>
              <a:defRPr/>
            </a:pPr>
            <a:r>
              <a:rPr lang="en-GB" sz="2200" b="1" dirty="0"/>
              <a:t>Chronic pain</a:t>
            </a:r>
            <a:r>
              <a:rPr lang="en-GB" sz="2200" dirty="0"/>
              <a:t>: multidisciplinary approach to chronic pain in specialized pain centre with monitoring of patient: effort, quality of sleep, pain intensity and therapy adherence</a:t>
            </a:r>
            <a:endParaRPr lang="nl-NL" sz="2200" dirty="0"/>
          </a:p>
        </p:txBody>
      </p:sp>
      <p:sp>
        <p:nvSpPr>
          <p:cNvPr id="69637" name="Date Placeholder 1"/>
          <p:cNvSpPr>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r>
              <a:rPr lang="en-US" altLang="en-US" smtClean="0">
                <a:solidFill>
                  <a:srgbClr val="FFFFFF"/>
                </a:solidFill>
              </a:rPr>
              <a:t>27/01/2017</a:t>
            </a:r>
            <a:endParaRPr lang="fr-BE" altLang="en-US" dirty="0">
              <a:solidFill>
                <a:srgbClr val="FFFFFF"/>
              </a:solidFill>
            </a:endParaRPr>
          </a:p>
        </p:txBody>
      </p:sp>
      <p:sp>
        <p:nvSpPr>
          <p:cNvPr id="69635" name="Slide Number Placeholder 2"/>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19F67D22-E55F-4EA4-B93C-EC8C4EC02788}" type="slidenum">
              <a:rPr lang="en-US" altLang="en-US" smtClean="0">
                <a:solidFill>
                  <a:srgbClr val="FFFFFF"/>
                </a:solidFill>
              </a:rPr>
              <a:pPr fontAlgn="base">
                <a:spcBef>
                  <a:spcPct val="0"/>
                </a:spcBef>
                <a:spcAft>
                  <a:spcPct val="0"/>
                </a:spcAft>
                <a:defRPr/>
              </a:pPr>
              <a:t>162</a:t>
            </a:fld>
            <a:endParaRPr lang="fr-BE" altLang="en-US" smtClean="0">
              <a:solidFill>
                <a:srgbClr val="FFFFFF"/>
              </a:solidFill>
            </a:endParaRPr>
          </a:p>
        </p:txBody>
      </p:sp>
    </p:spTree>
    <p:extLst>
      <p:ext uri="{BB962C8B-B14F-4D97-AF65-F5344CB8AC3E}">
        <p14:creationId xmlns:p14="http://schemas.microsoft.com/office/powerpoint/2010/main" val="274531876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smtClean="0">
                <a:solidFill>
                  <a:srgbClr val="3E6E5A"/>
                </a:solidFill>
              </a:rPr>
              <a:t>eHealth</a:t>
            </a:r>
            <a:r>
              <a:rPr lang="fr-BE" dirty="0" smtClean="0"/>
              <a:t> – </a:t>
            </a:r>
            <a:r>
              <a:rPr lang="fr-BE" dirty="0"/>
              <a:t>Mobile </a:t>
            </a:r>
            <a:r>
              <a:rPr lang="fr-BE" dirty="0" err="1"/>
              <a:t>devices</a:t>
            </a:r>
            <a:endParaRPr lang="fr-BE" dirty="0"/>
          </a:p>
        </p:txBody>
      </p:sp>
      <p:sp>
        <p:nvSpPr>
          <p:cNvPr id="8195" name="Rectangle 3"/>
          <p:cNvSpPr>
            <a:spLocks noGrp="1" noChangeArrowheads="1"/>
          </p:cNvSpPr>
          <p:nvPr>
            <p:ph idx="1"/>
          </p:nvPr>
        </p:nvSpPr>
        <p:spPr/>
        <p:txBody>
          <a:bodyPr>
            <a:normAutofit/>
          </a:bodyPr>
          <a:lstStyle/>
          <a:p>
            <a:r>
              <a:rPr lang="fr-FR" dirty="0" smtClean="0"/>
              <a:t>Quelques résultats de l’enquête belge « mobile »</a:t>
            </a:r>
          </a:p>
          <a:p>
            <a:pPr marL="731520" lvl="1" indent="-457200">
              <a:buFont typeface="+mj-lt"/>
              <a:buAutoNum type="arabicPeriod"/>
            </a:pPr>
            <a:r>
              <a:rPr lang="fr-FR" dirty="0" smtClean="0"/>
              <a:t>143 </a:t>
            </a:r>
            <a:r>
              <a:rPr lang="fr-FR" dirty="0"/>
              <a:t>réponses </a:t>
            </a:r>
            <a:r>
              <a:rPr lang="fr-FR" dirty="0" smtClean="0"/>
              <a:t>au total</a:t>
            </a:r>
            <a:endParaRPr lang="fr-FR" dirty="0"/>
          </a:p>
          <a:p>
            <a:pPr marL="731520" lvl="1" indent="-457200">
              <a:buFont typeface="+mj-lt"/>
              <a:buAutoNum type="arabicPeriod"/>
            </a:pPr>
            <a:r>
              <a:rPr lang="fr-FR" dirty="0" smtClean="0"/>
              <a:t>la </a:t>
            </a:r>
            <a:r>
              <a:rPr lang="fr-FR" dirty="0"/>
              <a:t>cardiologie et le diabète sont les pathologies les plus souvent </a:t>
            </a:r>
            <a:r>
              <a:rPr lang="fr-FR" dirty="0" smtClean="0"/>
              <a:t>représentées (</a:t>
            </a:r>
            <a:r>
              <a:rPr lang="fr-FR" dirty="0" err="1" smtClean="0"/>
              <a:t>télémonitoring</a:t>
            </a:r>
            <a:r>
              <a:rPr lang="fr-FR" dirty="0" smtClean="0"/>
              <a:t>), </a:t>
            </a:r>
            <a:r>
              <a:rPr lang="fr-FR" dirty="0"/>
              <a:t>suivies par la douleur chronique, les accidents vasculaires et les soins de santé </a:t>
            </a:r>
            <a:r>
              <a:rPr lang="fr-FR" dirty="0" smtClean="0"/>
              <a:t>mentale</a:t>
            </a:r>
          </a:p>
          <a:p>
            <a:pPr marL="731520" lvl="1" indent="-457200">
              <a:buFont typeface="+mj-lt"/>
              <a:buAutoNum type="arabicPeriod" startAt="3"/>
            </a:pPr>
            <a:r>
              <a:rPr lang="fr-FR" dirty="0"/>
              <a:t>peu d'applications utilisent les services </a:t>
            </a:r>
            <a:r>
              <a:rPr lang="fr-FR" dirty="0" err="1">
                <a:solidFill>
                  <a:srgbClr val="3E6E5A"/>
                </a:solidFill>
              </a:rPr>
              <a:t>eHealth</a:t>
            </a:r>
            <a:r>
              <a:rPr lang="fr-FR" dirty="0"/>
              <a:t> &gt; 38% déclarent le faire, il s'agit le plus souvent de l’</a:t>
            </a:r>
            <a:r>
              <a:rPr lang="fr-FR" dirty="0" err="1">
                <a:solidFill>
                  <a:srgbClr val="3E6E5A"/>
                </a:solidFill>
              </a:rPr>
              <a:t>eHealth</a:t>
            </a:r>
            <a:r>
              <a:rPr lang="fr-FR" dirty="0" err="1"/>
              <a:t>Box</a:t>
            </a:r>
            <a:r>
              <a:rPr lang="fr-FR" dirty="0"/>
              <a:t> ou de </a:t>
            </a:r>
            <a:r>
              <a:rPr lang="fr-FR" dirty="0" err="1"/>
              <a:t>MyCareNet</a:t>
            </a:r>
            <a:endParaRPr lang="fr-FR" dirty="0"/>
          </a:p>
          <a:p>
            <a:pPr marL="731520" lvl="1" indent="-457200">
              <a:buFont typeface="+mj-lt"/>
              <a:buAutoNum type="arabicPeriod" startAt="3"/>
            </a:pPr>
            <a:r>
              <a:rPr lang="fr-FR" dirty="0"/>
              <a:t>seuls 36% des projets introduits ont un lien avec un dossier patient, la plupart des applications sont encore des solutions autonomes</a:t>
            </a:r>
          </a:p>
          <a:p>
            <a:pPr marL="731520" lvl="1" indent="-457200">
              <a:buFont typeface="+mj-lt"/>
              <a:buAutoNum type="arabicPeriod" startAt="3"/>
            </a:pPr>
            <a:r>
              <a:rPr lang="fr-FR" dirty="0"/>
              <a:t>plus de la </a:t>
            </a:r>
            <a:r>
              <a:rPr lang="fr-FR" dirty="0" err="1"/>
              <a:t>moitité</a:t>
            </a:r>
            <a:r>
              <a:rPr lang="fr-FR" dirty="0"/>
              <a:t> des fournisseurs déclarent suivre les méthodes "</a:t>
            </a:r>
            <a:r>
              <a:rPr lang="fr-FR" dirty="0" err="1"/>
              <a:t>evidence</a:t>
            </a:r>
            <a:r>
              <a:rPr lang="fr-FR" dirty="0"/>
              <a:t> </a:t>
            </a:r>
            <a:r>
              <a:rPr lang="fr-FR" dirty="0" err="1"/>
              <a:t>based</a:t>
            </a:r>
            <a:r>
              <a:rPr lang="fr-FR" dirty="0"/>
              <a:t>" et le prouvent à l'aide de documents</a:t>
            </a:r>
          </a:p>
          <a:p>
            <a:pPr marL="731520" lvl="1" indent="-457200">
              <a:buFont typeface="+mj-lt"/>
              <a:buAutoNum type="arabicPeriod"/>
            </a:pPr>
            <a:endParaRPr lang="fr-FR" dirty="0" smtClean="0"/>
          </a:p>
          <a:p>
            <a:pPr lvl="1"/>
            <a:endParaRPr lang="fr-FR" dirty="0" smtClean="0"/>
          </a:p>
          <a:p>
            <a:pPr lvl="1"/>
            <a:endParaRPr lang="fr-BE" altLang="en-US" noProof="1" smtClean="0"/>
          </a:p>
          <a:p>
            <a:endParaRPr lang="fr-BE" altLang="en-US" noProof="1" smtClean="0"/>
          </a:p>
          <a:p>
            <a:endParaRPr lang="fr-BE" altLang="en-US" noProof="1" smtClean="0"/>
          </a:p>
        </p:txBody>
      </p:sp>
      <p:sp>
        <p:nvSpPr>
          <p:cNvPr id="3" name="Date Placeholder 2"/>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lstStyle/>
          <a:p>
            <a:fld id="{BAADB71D-6A6A-403E-B8B0-DAC18C9A03D5}" type="slidenum">
              <a:rPr lang="en-US" smtClean="0"/>
              <a:pPr/>
              <a:t>163</a:t>
            </a:fld>
            <a:endParaRPr lang="fr-BE"/>
          </a:p>
        </p:txBody>
      </p:sp>
    </p:spTree>
    <p:extLst>
      <p:ext uri="{BB962C8B-B14F-4D97-AF65-F5344CB8AC3E}">
        <p14:creationId xmlns:p14="http://schemas.microsoft.com/office/powerpoint/2010/main" val="1023411315"/>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smtClean="0">
                <a:solidFill>
                  <a:srgbClr val="3E6E5A"/>
                </a:solidFill>
              </a:rPr>
              <a:t>eHealth</a:t>
            </a:r>
            <a:r>
              <a:rPr lang="fr-BE" dirty="0" smtClean="0"/>
              <a:t> – </a:t>
            </a:r>
            <a:r>
              <a:rPr lang="fr-BE" dirty="0"/>
              <a:t>Mobile </a:t>
            </a:r>
            <a:r>
              <a:rPr lang="fr-BE" dirty="0" err="1"/>
              <a:t>devices</a:t>
            </a:r>
            <a:endParaRPr lang="fr-BE" dirty="0"/>
          </a:p>
        </p:txBody>
      </p:sp>
      <p:sp>
        <p:nvSpPr>
          <p:cNvPr id="8195" name="Rectangle 3"/>
          <p:cNvSpPr>
            <a:spLocks noGrp="1" noChangeArrowheads="1"/>
          </p:cNvSpPr>
          <p:nvPr>
            <p:ph idx="1"/>
          </p:nvPr>
        </p:nvSpPr>
        <p:spPr/>
        <p:txBody>
          <a:bodyPr>
            <a:normAutofit/>
          </a:bodyPr>
          <a:lstStyle/>
          <a:p>
            <a:pPr marL="731520" lvl="1" indent="-457200">
              <a:buFont typeface="+mj-lt"/>
              <a:buAutoNum type="arabicPeriod" startAt="3"/>
            </a:pPr>
            <a:endParaRPr lang="fr-FR" dirty="0" smtClean="0"/>
          </a:p>
          <a:p>
            <a:pPr marL="731520" lvl="1" indent="-457200">
              <a:buFont typeface="+mj-lt"/>
              <a:buAutoNum type="arabicPeriod" startAt="6"/>
            </a:pPr>
            <a:r>
              <a:rPr lang="fr-FR" dirty="0" smtClean="0"/>
              <a:t>plus </a:t>
            </a:r>
            <a:r>
              <a:rPr lang="fr-FR" dirty="0"/>
              <a:t>d'un tiers des applications n'ont pas </a:t>
            </a:r>
            <a:r>
              <a:rPr lang="fr-FR" dirty="0" smtClean="0"/>
              <a:t>- encore - </a:t>
            </a:r>
            <a:r>
              <a:rPr lang="fr-FR" dirty="0"/>
              <a:t>d'utilisateurs en </a:t>
            </a:r>
            <a:r>
              <a:rPr lang="fr-FR" dirty="0" smtClean="0"/>
              <a:t>Belgique &gt; elles </a:t>
            </a:r>
            <a:r>
              <a:rPr lang="fr-FR" dirty="0"/>
              <a:t>ont cependant des milliers d'utilisateurs à l'étranger pour certaines d’entre </a:t>
            </a:r>
            <a:r>
              <a:rPr lang="fr-FR" dirty="0" smtClean="0"/>
              <a:t>elles</a:t>
            </a:r>
          </a:p>
          <a:p>
            <a:pPr marL="731520" lvl="1" indent="-457200">
              <a:buFont typeface="+mj-lt"/>
              <a:buAutoNum type="arabicPeriod" startAt="6"/>
            </a:pPr>
            <a:endParaRPr lang="fr-FR" dirty="0" smtClean="0"/>
          </a:p>
          <a:p>
            <a:pPr marL="731520" lvl="1" indent="-457200">
              <a:buFont typeface="+mj-lt"/>
              <a:buAutoNum type="arabicPeriod" startAt="6"/>
            </a:pPr>
            <a:r>
              <a:rPr lang="fr-FR" dirty="0" smtClean="0"/>
              <a:t>dans </a:t>
            </a:r>
            <a:r>
              <a:rPr lang="fr-FR" dirty="0"/>
              <a:t>environ la moitié des cas, l'utilisation de l'application mobile est prescrite par un </a:t>
            </a:r>
            <a:r>
              <a:rPr lang="fr-FR" dirty="0" smtClean="0"/>
              <a:t>médecin, 15</a:t>
            </a:r>
            <a:r>
              <a:rPr lang="fr-FR" dirty="0"/>
              <a:t>% des applications indiquent qu'elles sont remboursées dans un autre pays </a:t>
            </a:r>
            <a:r>
              <a:rPr lang="fr-FR" dirty="0" smtClean="0"/>
              <a:t>européen</a:t>
            </a:r>
          </a:p>
          <a:p>
            <a:pPr marL="731520" lvl="1" indent="-457200">
              <a:buFont typeface="+mj-lt"/>
              <a:buAutoNum type="arabicPeriod" startAt="6"/>
            </a:pPr>
            <a:endParaRPr lang="fr-FR" dirty="0" smtClean="0"/>
          </a:p>
          <a:p>
            <a:pPr marL="731520" lvl="1" indent="-457200">
              <a:buFont typeface="+mj-lt"/>
              <a:buAutoNum type="arabicPeriod" startAt="6"/>
            </a:pPr>
            <a:r>
              <a:rPr lang="fr-FR" dirty="0" smtClean="0"/>
              <a:t>l'utilisateur </a:t>
            </a:r>
            <a:r>
              <a:rPr lang="fr-FR" dirty="0"/>
              <a:t>de l'application est dans environ la moitié des cas un prestataire de soins (à distance ou chez le patient), dans l'autre moitié des cas le patient même ou un aidant </a:t>
            </a:r>
            <a:r>
              <a:rPr lang="fr-FR" dirty="0" smtClean="0"/>
              <a:t>proche</a:t>
            </a:r>
            <a:endParaRPr lang="fr-FR" dirty="0"/>
          </a:p>
          <a:p>
            <a:pPr lvl="1"/>
            <a:endParaRPr lang="fr-FR" dirty="0" smtClean="0"/>
          </a:p>
          <a:p>
            <a:pPr lvl="1"/>
            <a:endParaRPr lang="fr-BE" altLang="en-US" noProof="1" smtClean="0"/>
          </a:p>
          <a:p>
            <a:endParaRPr lang="fr-BE" altLang="en-US" noProof="1" smtClean="0"/>
          </a:p>
          <a:p>
            <a:endParaRPr lang="fr-BE" altLang="en-US" noProof="1" smtClean="0"/>
          </a:p>
        </p:txBody>
      </p:sp>
      <p:sp>
        <p:nvSpPr>
          <p:cNvPr id="3" name="Date Placeholder 2"/>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lstStyle/>
          <a:p>
            <a:fld id="{BAADB71D-6A6A-403E-B8B0-DAC18C9A03D5}" type="slidenum">
              <a:rPr lang="en-US" smtClean="0"/>
              <a:pPr/>
              <a:t>164</a:t>
            </a:fld>
            <a:endParaRPr lang="fr-BE"/>
          </a:p>
        </p:txBody>
      </p:sp>
    </p:spTree>
    <p:extLst>
      <p:ext uri="{BB962C8B-B14F-4D97-AF65-F5344CB8AC3E}">
        <p14:creationId xmlns:p14="http://schemas.microsoft.com/office/powerpoint/2010/main" val="520935838"/>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smtClean="0">
                <a:solidFill>
                  <a:srgbClr val="3E6E5A"/>
                </a:solidFill>
              </a:rPr>
              <a:t>eHealth</a:t>
            </a:r>
            <a:r>
              <a:rPr lang="fr-BE" dirty="0" smtClean="0"/>
              <a:t> – </a:t>
            </a:r>
            <a:r>
              <a:rPr lang="fr-BE" dirty="0"/>
              <a:t>Mobile </a:t>
            </a:r>
            <a:r>
              <a:rPr lang="fr-BE" dirty="0" err="1"/>
              <a:t>devices</a:t>
            </a:r>
            <a:endParaRPr lang="fr-BE" dirty="0"/>
          </a:p>
        </p:txBody>
      </p:sp>
      <p:sp>
        <p:nvSpPr>
          <p:cNvPr id="8195" name="Rectangle 3"/>
          <p:cNvSpPr>
            <a:spLocks noGrp="1" noChangeArrowheads="1"/>
          </p:cNvSpPr>
          <p:nvPr>
            <p:ph idx="1"/>
          </p:nvPr>
        </p:nvSpPr>
        <p:spPr/>
        <p:txBody>
          <a:bodyPr>
            <a:normAutofit fontScale="85000" lnSpcReduction="20000"/>
          </a:bodyPr>
          <a:lstStyle/>
          <a:p>
            <a:r>
              <a:rPr lang="fr-FR" dirty="0" smtClean="0"/>
              <a:t>Appel </a:t>
            </a:r>
            <a:r>
              <a:rPr lang="fr-FR" dirty="0"/>
              <a:t>à projets </a:t>
            </a:r>
            <a:r>
              <a:rPr lang="fr-FR" dirty="0" smtClean="0"/>
              <a:t>pilotes</a:t>
            </a:r>
          </a:p>
          <a:p>
            <a:endParaRPr lang="fr-FR" dirty="0" smtClean="0"/>
          </a:p>
          <a:p>
            <a:pPr lvl="1"/>
            <a:r>
              <a:rPr lang="fr-FR" dirty="0" smtClean="0"/>
              <a:t>lancement en 2016 d’un </a:t>
            </a:r>
            <a:r>
              <a:rPr lang="fr-FR" dirty="0"/>
              <a:t>appel à projets pilotes pour l’intégration des applications Mobile Health dans les soins de santé </a:t>
            </a:r>
            <a:r>
              <a:rPr lang="fr-FR" dirty="0" smtClean="0"/>
              <a:t>réguliers</a:t>
            </a:r>
          </a:p>
          <a:p>
            <a:pPr lvl="1"/>
            <a:endParaRPr lang="fr-FR" dirty="0"/>
          </a:p>
          <a:p>
            <a:pPr lvl="1"/>
            <a:r>
              <a:rPr lang="fr-FR" dirty="0"/>
              <a:t>97 propositions de projets pilotes ont été </a:t>
            </a:r>
            <a:r>
              <a:rPr lang="fr-FR" dirty="0" smtClean="0"/>
              <a:t>introduites &gt; 36 projets examinés &gt; 24 projets sélectionnés</a:t>
            </a:r>
          </a:p>
          <a:p>
            <a:pPr lvl="1"/>
            <a:endParaRPr lang="fr-FR" dirty="0"/>
          </a:p>
          <a:p>
            <a:pPr lvl="1"/>
            <a:r>
              <a:rPr lang="fr-FR" dirty="0"/>
              <a:t>3,25 millions d'euros à la mise en place de projets pilotes </a:t>
            </a:r>
            <a:endParaRPr lang="fr-FR" dirty="0" smtClean="0"/>
          </a:p>
          <a:p>
            <a:pPr marL="274320" lvl="1" indent="0">
              <a:buNone/>
            </a:pPr>
            <a:endParaRPr lang="fr-FR" dirty="0" smtClean="0"/>
          </a:p>
          <a:p>
            <a:pPr lvl="1"/>
            <a:r>
              <a:rPr lang="fr-FR" b="1" dirty="0" smtClean="0"/>
              <a:t>Pyramide de validation </a:t>
            </a:r>
            <a:r>
              <a:rPr lang="fr-FR" dirty="0" smtClean="0"/>
              <a:t>des </a:t>
            </a:r>
            <a:r>
              <a:rPr lang="fr-FR" dirty="0" err="1" smtClean="0"/>
              <a:t>app</a:t>
            </a:r>
            <a:r>
              <a:rPr lang="fr-FR" dirty="0" smtClean="0"/>
              <a:t>. 3 niveaux (Fiabilité AFMPS, Sécurité-Interopérabilité eHealth, Remboursement INAMI)</a:t>
            </a:r>
          </a:p>
          <a:p>
            <a:pPr lvl="1"/>
            <a:endParaRPr lang="fr-FR" dirty="0"/>
          </a:p>
          <a:p>
            <a:pPr lvl="1"/>
            <a:r>
              <a:rPr lang="fr-FR" b="1" dirty="0" smtClean="0"/>
              <a:t>Nouveau site</a:t>
            </a:r>
            <a:r>
              <a:rPr lang="fr-FR" dirty="0" smtClean="0"/>
              <a:t>: </a:t>
            </a:r>
            <a:r>
              <a:rPr lang="nl-BE" u="sng" dirty="0" smtClean="0">
                <a:hlinkClick r:id="rId3"/>
              </a:rPr>
              <a:t>www.mhealthbelgium.be</a:t>
            </a:r>
            <a:r>
              <a:rPr lang="nl-BE" u="sng" dirty="0" smtClean="0"/>
              <a:t> </a:t>
            </a:r>
            <a:r>
              <a:rPr lang="nl-BE" dirty="0" smtClean="0"/>
              <a:t>(</a:t>
            </a:r>
            <a:r>
              <a:rPr lang="nl-BE" dirty="0" err="1" smtClean="0"/>
              <a:t>rechercher</a:t>
            </a:r>
            <a:r>
              <a:rPr lang="nl-BE" dirty="0" smtClean="0"/>
              <a:t> pour </a:t>
            </a:r>
            <a:r>
              <a:rPr lang="nl-BE" dirty="0" err="1" smtClean="0"/>
              <a:t>prestataire</a:t>
            </a:r>
            <a:r>
              <a:rPr lang="nl-BE" dirty="0" smtClean="0"/>
              <a:t> </a:t>
            </a:r>
            <a:r>
              <a:rPr lang="nl-BE" dirty="0" err="1" smtClean="0"/>
              <a:t>ou</a:t>
            </a:r>
            <a:r>
              <a:rPr lang="nl-BE" dirty="0" smtClean="0"/>
              <a:t> </a:t>
            </a:r>
            <a:r>
              <a:rPr lang="nl-BE" dirty="0" err="1" smtClean="0"/>
              <a:t>citoyen</a:t>
            </a:r>
            <a:r>
              <a:rPr lang="nl-BE" dirty="0" smtClean="0"/>
              <a:t> </a:t>
            </a:r>
            <a:r>
              <a:rPr lang="nl-BE" dirty="0" err="1" smtClean="0"/>
              <a:t>une</a:t>
            </a:r>
            <a:r>
              <a:rPr lang="nl-BE" dirty="0" smtClean="0"/>
              <a:t> info </a:t>
            </a:r>
            <a:r>
              <a:rPr lang="nl-BE" dirty="0" err="1" smtClean="0"/>
              <a:t>fiable</a:t>
            </a:r>
            <a:r>
              <a:rPr lang="nl-BE" dirty="0" smtClean="0"/>
              <a:t> </a:t>
            </a:r>
            <a:r>
              <a:rPr lang="nl-BE" dirty="0" err="1" smtClean="0"/>
              <a:t>sur</a:t>
            </a:r>
            <a:r>
              <a:rPr lang="nl-BE" dirty="0" smtClean="0"/>
              <a:t> app)</a:t>
            </a:r>
            <a:endParaRPr lang="fr-FR" dirty="0" smtClean="0"/>
          </a:p>
          <a:p>
            <a:pPr lvl="1"/>
            <a:endParaRPr lang="fr-FR" dirty="0"/>
          </a:p>
          <a:p>
            <a:pPr lvl="1"/>
            <a:r>
              <a:rPr lang="fr-FR" b="1" dirty="0" smtClean="0"/>
              <a:t>rôle </a:t>
            </a:r>
            <a:r>
              <a:rPr lang="fr-FR" b="1" dirty="0" err="1" smtClean="0"/>
              <a:t>eHealth</a:t>
            </a:r>
            <a:r>
              <a:rPr lang="fr-FR" dirty="0" smtClean="0"/>
              <a:t>: focus sur:</a:t>
            </a:r>
          </a:p>
          <a:p>
            <a:pPr lvl="2"/>
            <a:r>
              <a:rPr lang="fr-FR" dirty="0" smtClean="0"/>
              <a:t>la standardisation des messages et l’interopérabilité « </a:t>
            </a:r>
            <a:r>
              <a:rPr lang="fr-FR" i="1" dirty="0" smtClean="0"/>
              <a:t>Mobile/App – DMI/DPI/PHV</a:t>
            </a:r>
            <a:r>
              <a:rPr lang="fr-FR" dirty="0" smtClean="0"/>
              <a:t> » </a:t>
            </a:r>
          </a:p>
          <a:p>
            <a:pPr lvl="2"/>
            <a:r>
              <a:rPr lang="fr-FR" dirty="0" smtClean="0"/>
              <a:t>Sécurisation/authentification du prestataire-patient (UAM, </a:t>
            </a:r>
            <a:r>
              <a:rPr lang="fr-FR" dirty="0" err="1" smtClean="0"/>
              <a:t>privacy</a:t>
            </a:r>
            <a:r>
              <a:rPr lang="fr-FR" dirty="0" smtClean="0"/>
              <a:t>/GDPR…)</a:t>
            </a:r>
            <a:endParaRPr lang="fr-BE" altLang="en-US" noProof="1" smtClean="0"/>
          </a:p>
          <a:p>
            <a:endParaRPr lang="fr-BE" altLang="en-US" noProof="1" smtClean="0"/>
          </a:p>
          <a:p>
            <a:endParaRPr lang="fr-BE" altLang="en-US" noProof="1" smtClean="0"/>
          </a:p>
        </p:txBody>
      </p:sp>
      <p:sp>
        <p:nvSpPr>
          <p:cNvPr id="3" name="Date Placeholder 2"/>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lstStyle/>
          <a:p>
            <a:fld id="{BAADB71D-6A6A-403E-B8B0-DAC18C9A03D5}" type="slidenum">
              <a:rPr lang="en-US" smtClean="0"/>
              <a:pPr/>
              <a:t>165</a:t>
            </a:fld>
            <a:endParaRPr lang="fr-BE"/>
          </a:p>
        </p:txBody>
      </p:sp>
    </p:spTree>
    <p:extLst>
      <p:ext uri="{BB962C8B-B14F-4D97-AF65-F5344CB8AC3E}">
        <p14:creationId xmlns:p14="http://schemas.microsoft.com/office/powerpoint/2010/main" val="1357400397"/>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447800" y="952500"/>
          <a:ext cx="7572756" cy="483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txBox="1">
            <a:spLocks/>
          </p:cNvSpPr>
          <p:nvPr/>
        </p:nvSpPr>
        <p:spPr>
          <a:xfrm>
            <a:off x="0" y="857250"/>
            <a:ext cx="6172200" cy="666750"/>
          </a:xfrm>
          <a:prstGeom prst="rect">
            <a:avLst/>
          </a:prstGeom>
        </p:spPr>
        <p:txBody>
          <a:bodyPr/>
          <a:lstStyle>
            <a:lvl1pPr algn="l" defTabSz="914400" rtl="0" eaLnBrk="1" latinLnBrk="0" hangingPunct="1">
              <a:spcBef>
                <a:spcPct val="0"/>
              </a:spcBef>
              <a:buNone/>
              <a:defRPr sz="3200" b="1" i="0" kern="1200" spc="-150">
                <a:solidFill>
                  <a:srgbClr val="3E484F"/>
                </a:solidFill>
                <a:latin typeface="+mj-lt"/>
                <a:ea typeface="+mj-ea"/>
                <a:cs typeface="Arial Black"/>
              </a:defRPr>
            </a:lvl1pPr>
          </a:lstStyle>
          <a:p>
            <a:r>
              <a:rPr lang="en-US" sz="2000" dirty="0">
                <a:latin typeface="Arial" charset="0"/>
                <a:cs typeface="Arial" charset="0"/>
              </a:rPr>
              <a:t>AP19 Mobile Health Validation pyramid </a:t>
            </a:r>
          </a:p>
          <a:p>
            <a:r>
              <a:rPr lang="en-US" sz="2000" dirty="0">
                <a:latin typeface="Arial" charset="0"/>
                <a:cs typeface="Arial" charset="0"/>
              </a:rPr>
              <a:t>(</a:t>
            </a:r>
            <a:r>
              <a:rPr lang="en-US" sz="2000" dirty="0" err="1">
                <a:latin typeface="Arial" charset="0"/>
                <a:cs typeface="Arial" charset="0"/>
              </a:rPr>
              <a:t>BeMedTech-Agoria</a:t>
            </a:r>
            <a:r>
              <a:rPr lang="en-US" sz="2000" dirty="0">
                <a:latin typeface="Arial" charset="0"/>
                <a:cs typeface="Arial" charset="0"/>
              </a:rPr>
              <a:t>)</a:t>
            </a:r>
          </a:p>
        </p:txBody>
      </p:sp>
      <p:sp>
        <p:nvSpPr>
          <p:cNvPr id="6" name="Up Arrow 5"/>
          <p:cNvSpPr/>
          <p:nvPr/>
        </p:nvSpPr>
        <p:spPr>
          <a:xfrm>
            <a:off x="5486400" y="2830167"/>
            <a:ext cx="1981200" cy="685800"/>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Curved Up Arrow 7"/>
          <p:cNvSpPr/>
          <p:nvPr/>
        </p:nvSpPr>
        <p:spPr>
          <a:xfrm>
            <a:off x="533400" y="5410200"/>
            <a:ext cx="4191000" cy="495300"/>
          </a:xfrm>
          <a:prstGeom prst="curved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ight Arrow 8"/>
          <p:cNvSpPr/>
          <p:nvPr/>
        </p:nvSpPr>
        <p:spPr>
          <a:xfrm>
            <a:off x="533400" y="4572000"/>
            <a:ext cx="1752600" cy="9906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Apply</a:t>
            </a:r>
          </a:p>
        </p:txBody>
      </p:sp>
      <p:sp>
        <p:nvSpPr>
          <p:cNvPr id="7" name="Cloud 6"/>
          <p:cNvSpPr/>
          <p:nvPr/>
        </p:nvSpPr>
        <p:spPr>
          <a:xfrm>
            <a:off x="76200" y="3581400"/>
            <a:ext cx="1981200" cy="1143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mHealth</a:t>
            </a:r>
            <a:endParaRPr lang="en-US" sz="1600" dirty="0"/>
          </a:p>
          <a:p>
            <a:pPr algn="ctr"/>
            <a:r>
              <a:rPr lang="en-US" sz="1600" dirty="0"/>
              <a:t>applications</a:t>
            </a:r>
          </a:p>
        </p:txBody>
      </p:sp>
      <p:sp>
        <p:nvSpPr>
          <p:cNvPr id="10" name="Up Arrow 9"/>
          <p:cNvSpPr/>
          <p:nvPr/>
        </p:nvSpPr>
        <p:spPr>
          <a:xfrm>
            <a:off x="4575313" y="4305300"/>
            <a:ext cx="1981200" cy="685800"/>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193815730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smtClean="0">
                <a:solidFill>
                  <a:srgbClr val="3E6E5A"/>
                </a:solidFill>
              </a:rPr>
              <a:t>eHealth</a:t>
            </a:r>
            <a:r>
              <a:rPr lang="fr-BE" dirty="0" smtClean="0"/>
              <a:t> – </a:t>
            </a:r>
            <a:r>
              <a:rPr lang="fr-BE" dirty="0"/>
              <a:t>Mobile </a:t>
            </a:r>
            <a:r>
              <a:rPr lang="fr-BE" dirty="0" err="1"/>
              <a:t>devices</a:t>
            </a:r>
            <a:endParaRPr lang="fr-BE" dirty="0"/>
          </a:p>
        </p:txBody>
      </p:sp>
      <p:sp>
        <p:nvSpPr>
          <p:cNvPr id="8195" name="Rectangle 3"/>
          <p:cNvSpPr>
            <a:spLocks noGrp="1" noChangeArrowheads="1"/>
          </p:cNvSpPr>
          <p:nvPr>
            <p:ph idx="1"/>
          </p:nvPr>
        </p:nvSpPr>
        <p:spPr/>
        <p:txBody>
          <a:bodyPr>
            <a:normAutofit/>
          </a:bodyPr>
          <a:lstStyle/>
          <a:p>
            <a:endParaRPr lang="fr-BE" altLang="en-US" noProof="1" smtClean="0"/>
          </a:p>
          <a:p>
            <a:endParaRPr lang="fr-BE" altLang="en-US" noProof="1" smtClean="0"/>
          </a:p>
        </p:txBody>
      </p:sp>
      <p:sp>
        <p:nvSpPr>
          <p:cNvPr id="3" name="Date Placeholder 2"/>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lstStyle/>
          <a:p>
            <a:fld id="{BAADB71D-6A6A-403E-B8B0-DAC18C9A03D5}" type="slidenum">
              <a:rPr lang="en-US" smtClean="0"/>
              <a:pPr/>
              <a:t>167</a:t>
            </a:fld>
            <a:endParaRPr lang="fr-BE"/>
          </a:p>
        </p:txBody>
      </p:sp>
      <p:pic>
        <p:nvPicPr>
          <p:cNvPr id="5" name="Picture 4"/>
          <p:cNvPicPr>
            <a:picLocks noChangeAspect="1"/>
          </p:cNvPicPr>
          <p:nvPr/>
        </p:nvPicPr>
        <p:blipFill>
          <a:blip r:embed="rId3"/>
          <a:stretch>
            <a:fillRect/>
          </a:stretch>
        </p:blipFill>
        <p:spPr>
          <a:xfrm>
            <a:off x="480934" y="1340769"/>
            <a:ext cx="7907489" cy="4968552"/>
          </a:xfrm>
          <a:prstGeom prst="rect">
            <a:avLst/>
          </a:prstGeom>
        </p:spPr>
      </p:pic>
    </p:spTree>
    <p:extLst>
      <p:ext uri="{BB962C8B-B14F-4D97-AF65-F5344CB8AC3E}">
        <p14:creationId xmlns:p14="http://schemas.microsoft.com/office/powerpoint/2010/main" val="863682300"/>
      </p:ext>
    </p:extLst>
  </p:cSld>
  <p:clrMapOvr>
    <a:masterClrMapping/>
  </p:clrMapOvr>
  <mc:AlternateContent xmlns:mc="http://schemas.openxmlformats.org/markup-compatibility/2006" xmlns:p14="http://schemas.microsoft.com/office/powerpoint/2010/main">
    <mc:Choice Requires="p14">
      <p:transition spd="slow" p14:dur="200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Modes </a:t>
            </a:r>
            <a:r>
              <a:rPr lang="en-US" sz="2800" dirty="0" err="1" smtClean="0"/>
              <a:t>d’authentification</a:t>
            </a:r>
            <a:r>
              <a:rPr lang="en-US" sz="2800" dirty="0" smtClean="0"/>
              <a:t> mobile</a:t>
            </a:r>
            <a:endParaRPr lang="en-US" sz="2800" dirty="0"/>
          </a:p>
        </p:txBody>
      </p:sp>
      <p:sp>
        <p:nvSpPr>
          <p:cNvPr id="5" name="Slide Number Placeholder 4"/>
          <p:cNvSpPr>
            <a:spLocks noGrp="1"/>
          </p:cNvSpPr>
          <p:nvPr>
            <p:ph type="sldNum" sz="quarter" idx="12"/>
          </p:nvPr>
        </p:nvSpPr>
        <p:spPr/>
        <p:txBody>
          <a:bodyPr/>
          <a:lstStyle/>
          <a:p>
            <a:fld id="{BAADB71D-6A6A-403E-B8B0-DAC18C9A03D5}" type="slidenum">
              <a:rPr lang="en-US" smtClean="0"/>
              <a:t>168</a:t>
            </a:fld>
            <a:endParaRPr lang="en-US"/>
          </a:p>
        </p:txBody>
      </p:sp>
      <p:grpSp>
        <p:nvGrpSpPr>
          <p:cNvPr id="6" name="Group 5"/>
          <p:cNvGrpSpPr/>
          <p:nvPr/>
        </p:nvGrpSpPr>
        <p:grpSpPr>
          <a:xfrm>
            <a:off x="3628161" y="2078851"/>
            <a:ext cx="1941684" cy="755189"/>
            <a:chOff x="2655" y="159794"/>
            <a:chExt cx="2588912" cy="1006919"/>
          </a:xfrm>
        </p:grpSpPr>
        <p:sp>
          <p:nvSpPr>
            <p:cNvPr id="7" name="Rectangle 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 name="Rectangle 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85344" rIns="149352" bIns="85344" numCol="1" spcCol="1270" anchor="ctr" anchorCtr="0">
              <a:noAutofit/>
            </a:bodyPr>
            <a:lstStyle/>
            <a:p>
              <a:pPr algn="ctr" defTabSz="933450">
                <a:lnSpc>
                  <a:spcPct val="90000"/>
                </a:lnSpc>
                <a:spcAft>
                  <a:spcPct val="35000"/>
                </a:spcAft>
              </a:pPr>
              <a:r>
                <a:rPr lang="fr-BE" sz="1500" b="1" dirty="0" smtClean="0"/>
                <a:t>Possession</a:t>
              </a:r>
              <a:endParaRPr lang="fr-BE" sz="1500" b="1" dirty="0"/>
            </a:p>
            <a:p>
              <a:pPr algn="ctr" defTabSz="933450">
                <a:lnSpc>
                  <a:spcPct val="90000"/>
                </a:lnSpc>
                <a:spcAft>
                  <a:spcPct val="35000"/>
                </a:spcAft>
              </a:pPr>
              <a:r>
                <a:rPr lang="fr-BE" sz="1500" dirty="0" err="1" smtClean="0"/>
                <a:t>Qch</a:t>
              </a:r>
              <a:r>
                <a:rPr lang="fr-BE" sz="1500" dirty="0" smtClean="0"/>
                <a:t> que j’ai</a:t>
              </a:r>
              <a:endParaRPr lang="nl-BE" sz="1500" dirty="0"/>
            </a:p>
          </p:txBody>
        </p:sp>
      </p:grpSp>
      <p:grpSp>
        <p:nvGrpSpPr>
          <p:cNvPr id="9" name="Group 8"/>
          <p:cNvGrpSpPr/>
          <p:nvPr/>
        </p:nvGrpSpPr>
        <p:grpSpPr>
          <a:xfrm>
            <a:off x="1442184" y="2078851"/>
            <a:ext cx="1941684" cy="755189"/>
            <a:chOff x="2655" y="159794"/>
            <a:chExt cx="2588912" cy="1006919"/>
          </a:xfrm>
        </p:grpSpPr>
        <p:sp>
          <p:nvSpPr>
            <p:cNvPr id="10" name="Rectangle 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85344" rIns="149352" bIns="85344" numCol="1" spcCol="1270" anchor="ctr" anchorCtr="0">
              <a:noAutofit/>
            </a:bodyPr>
            <a:lstStyle/>
            <a:p>
              <a:pPr algn="ctr" defTabSz="933450">
                <a:lnSpc>
                  <a:spcPct val="90000"/>
                </a:lnSpc>
                <a:spcBef>
                  <a:spcPct val="0"/>
                </a:spcBef>
                <a:spcAft>
                  <a:spcPct val="35000"/>
                </a:spcAft>
              </a:pPr>
              <a:r>
                <a:rPr lang="fr-BE" sz="1500" b="1" dirty="0"/>
                <a:t>C</a:t>
              </a:r>
              <a:r>
                <a:rPr lang="fr-BE" sz="1500" b="1" dirty="0" smtClean="0"/>
                <a:t>onnaissance</a:t>
              </a:r>
              <a:endParaRPr lang="fr-BE" sz="1500" b="1" dirty="0"/>
            </a:p>
            <a:p>
              <a:pPr algn="ctr" defTabSz="933450">
                <a:lnSpc>
                  <a:spcPct val="90000"/>
                </a:lnSpc>
                <a:spcBef>
                  <a:spcPct val="0"/>
                </a:spcBef>
                <a:spcAft>
                  <a:spcPct val="35000"/>
                </a:spcAft>
              </a:pPr>
              <a:r>
                <a:rPr lang="fr-BE" sz="1500" dirty="0" err="1" smtClean="0"/>
                <a:t>Qch</a:t>
              </a:r>
              <a:r>
                <a:rPr lang="fr-BE" sz="1500" dirty="0" smtClean="0"/>
                <a:t> que je sais</a:t>
              </a:r>
              <a:endParaRPr lang="nl-BE" sz="1500" dirty="0"/>
            </a:p>
          </p:txBody>
        </p:sp>
      </p:grpSp>
      <p:grpSp>
        <p:nvGrpSpPr>
          <p:cNvPr id="12" name="Group 11"/>
          <p:cNvGrpSpPr/>
          <p:nvPr/>
        </p:nvGrpSpPr>
        <p:grpSpPr>
          <a:xfrm>
            <a:off x="5814138" y="2078851"/>
            <a:ext cx="1941684" cy="755189"/>
            <a:chOff x="2655" y="159794"/>
            <a:chExt cx="2588912" cy="1006919"/>
          </a:xfrm>
        </p:grpSpPr>
        <p:sp>
          <p:nvSpPr>
            <p:cNvPr id="13" name="Rectangle 12"/>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85344" rIns="149352" bIns="85344" numCol="1" spcCol="1270" anchor="ctr" anchorCtr="0">
              <a:noAutofit/>
            </a:bodyPr>
            <a:lstStyle/>
            <a:p>
              <a:pPr algn="ctr" defTabSz="933450">
                <a:lnSpc>
                  <a:spcPct val="90000"/>
                </a:lnSpc>
                <a:spcBef>
                  <a:spcPct val="0"/>
                </a:spcBef>
                <a:spcAft>
                  <a:spcPct val="35000"/>
                </a:spcAft>
              </a:pPr>
              <a:r>
                <a:rPr lang="fr-BE" sz="1500" b="1" dirty="0" smtClean="0"/>
                <a:t>Propriété personnelle</a:t>
              </a:r>
              <a:endParaRPr lang="fr-BE" sz="1500" b="1" dirty="0"/>
            </a:p>
            <a:p>
              <a:pPr algn="ctr" defTabSz="933450">
                <a:lnSpc>
                  <a:spcPct val="90000"/>
                </a:lnSpc>
                <a:spcBef>
                  <a:spcPct val="0"/>
                </a:spcBef>
                <a:spcAft>
                  <a:spcPct val="35000"/>
                </a:spcAft>
              </a:pPr>
              <a:r>
                <a:rPr lang="fr-BE" sz="1500" dirty="0" err="1" smtClean="0"/>
                <a:t>Qch</a:t>
              </a:r>
              <a:r>
                <a:rPr lang="fr-BE" sz="1500" dirty="0" smtClean="0"/>
                <a:t> qui est en moi</a:t>
              </a:r>
              <a:endParaRPr lang="nl-BE" sz="1500" dirty="0"/>
            </a:p>
          </p:txBody>
        </p:sp>
      </p:grpSp>
      <p:grpSp>
        <p:nvGrpSpPr>
          <p:cNvPr id="15" name="Group 14"/>
          <p:cNvGrpSpPr/>
          <p:nvPr/>
        </p:nvGrpSpPr>
        <p:grpSpPr>
          <a:xfrm>
            <a:off x="5814138" y="2888940"/>
            <a:ext cx="1941684" cy="3024336"/>
            <a:chOff x="6228184" y="2708920"/>
            <a:chExt cx="2588912" cy="4032448"/>
          </a:xfrm>
        </p:grpSpPr>
        <p:grpSp>
          <p:nvGrpSpPr>
            <p:cNvPr id="16" name="Group 15"/>
            <p:cNvGrpSpPr/>
            <p:nvPr/>
          </p:nvGrpSpPr>
          <p:grpSpPr>
            <a:xfrm>
              <a:off x="6228184" y="2708920"/>
              <a:ext cx="2588912" cy="4032448"/>
              <a:chOff x="2655" y="159794"/>
              <a:chExt cx="2588912" cy="1006919"/>
            </a:xfrm>
          </p:grpSpPr>
          <p:sp>
            <p:nvSpPr>
              <p:cNvPr id="20" name="Rectangle 1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85344" rIns="149352" bIns="85344" numCol="1" spcCol="1270" anchor="ctr" anchorCtr="0">
                <a:noAutofit/>
              </a:bodyPr>
              <a:lstStyle/>
              <a:p>
                <a:pPr algn="ctr" defTabSz="933450">
                  <a:lnSpc>
                    <a:spcPct val="90000"/>
                  </a:lnSpc>
                  <a:spcBef>
                    <a:spcPct val="0"/>
                  </a:spcBef>
                  <a:spcAft>
                    <a:spcPct val="35000"/>
                  </a:spcAft>
                </a:pPr>
                <a:endParaRPr lang="nl-BE" sz="2100" b="1"/>
              </a:p>
            </p:txBody>
          </p:sp>
        </p:grpSp>
        <p:pic>
          <p:nvPicPr>
            <p:cNvPr id="17" name="Picture 8" descr="http://cache3.asset-cache.net/xt/487256965.jpg?v=1&amp;g=fs1%7C0%7CSKP212%7C56%7C965&amp;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4227" y="2852935"/>
              <a:ext cx="656826" cy="9152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2659" y="3947763"/>
              <a:ext cx="1199962" cy="10499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ttp://old.biometry.com/tl_files/biometry-content/Bilder/Products/Perma%20Voice/perma-voice-wa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1788" y="5373216"/>
              <a:ext cx="2321703" cy="913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442184" y="2888940"/>
            <a:ext cx="1941684" cy="3024336"/>
            <a:chOff x="398912" y="2708920"/>
            <a:chExt cx="2588912" cy="4032448"/>
          </a:xfrm>
        </p:grpSpPr>
        <p:grpSp>
          <p:nvGrpSpPr>
            <p:cNvPr id="23" name="Group 22"/>
            <p:cNvGrpSpPr/>
            <p:nvPr/>
          </p:nvGrpSpPr>
          <p:grpSpPr>
            <a:xfrm>
              <a:off x="398912" y="2708920"/>
              <a:ext cx="2588912" cy="4032448"/>
              <a:chOff x="2655" y="159794"/>
              <a:chExt cx="2588912" cy="1006919"/>
            </a:xfrm>
          </p:grpSpPr>
          <p:sp>
            <p:nvSpPr>
              <p:cNvPr id="27" name="Rectangle 2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28" name="Rectangle 2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85344" rIns="149352" bIns="85344" numCol="1" spcCol="1270" anchor="ctr" anchorCtr="0">
                <a:noAutofit/>
              </a:bodyPr>
              <a:lstStyle/>
              <a:p>
                <a:pPr algn="ctr" defTabSz="933450">
                  <a:lnSpc>
                    <a:spcPct val="90000"/>
                  </a:lnSpc>
                  <a:spcBef>
                    <a:spcPct val="0"/>
                  </a:spcBef>
                  <a:spcAft>
                    <a:spcPct val="35000"/>
                  </a:spcAft>
                </a:pPr>
                <a:endParaRPr lang="nl-BE" sz="2100" b="1"/>
              </a:p>
            </p:txBody>
          </p:sp>
        </p:grpSp>
        <p:pic>
          <p:nvPicPr>
            <p:cNvPr id="24"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75" y="2852936"/>
              <a:ext cx="20669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9" descr="http://1.bp.blogspot.com/-qrsBy1XX0TY/UYzHQ7EfpnI/AAAAAAAAFVs/k_ShPD43scs/s1600/Smartphone+Lock+or+Unlock+Patter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86" y="4581128"/>
              <a:ext cx="1430763" cy="19076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pincode"/>
            <p:cNvPicPr>
              <a:picLocks noChangeAspect="1" noChangeArrowheads="1"/>
            </p:cNvPicPr>
            <p:nvPr/>
          </p:nvPicPr>
          <p:blipFill>
            <a:blip r:embed="rId7"/>
            <a:srcRect/>
            <a:stretch>
              <a:fillRect/>
            </a:stretch>
          </p:blipFill>
          <p:spPr bwMode="auto">
            <a:xfrm>
              <a:off x="537741" y="3861048"/>
              <a:ext cx="2378075" cy="379413"/>
            </a:xfrm>
            <a:prstGeom prst="rect">
              <a:avLst/>
            </a:prstGeom>
            <a:noFill/>
            <a:ln w="50800">
              <a:noFill/>
              <a:miter lim="800000"/>
              <a:headEnd/>
              <a:tailEnd/>
            </a:ln>
            <a:effectLst>
              <a:outerShdw blurRad="50800" dist="38100" dir="2700000" algn="tl" rotWithShape="0">
                <a:srgbClr val="000000">
                  <a:alpha val="43000"/>
                </a:srgbClr>
              </a:outerShdw>
            </a:effectLst>
            <a:extLst/>
          </p:spPr>
        </p:pic>
      </p:grpSp>
      <p:grpSp>
        <p:nvGrpSpPr>
          <p:cNvPr id="29" name="Group 28"/>
          <p:cNvGrpSpPr/>
          <p:nvPr/>
        </p:nvGrpSpPr>
        <p:grpSpPr>
          <a:xfrm>
            <a:off x="3624753" y="2888940"/>
            <a:ext cx="1973361" cy="3024336"/>
            <a:chOff x="3309004" y="2708920"/>
            <a:chExt cx="2631148" cy="4032448"/>
          </a:xfrm>
        </p:grpSpPr>
        <p:grpSp>
          <p:nvGrpSpPr>
            <p:cNvPr id="30" name="Group 29"/>
            <p:cNvGrpSpPr/>
            <p:nvPr/>
          </p:nvGrpSpPr>
          <p:grpSpPr>
            <a:xfrm>
              <a:off x="3309004" y="2708920"/>
              <a:ext cx="2588912" cy="4032448"/>
              <a:chOff x="3309004" y="2708920"/>
              <a:chExt cx="2588912" cy="4032448"/>
            </a:xfrm>
          </p:grpSpPr>
          <p:grpSp>
            <p:nvGrpSpPr>
              <p:cNvPr id="32" name="Group 31"/>
              <p:cNvGrpSpPr/>
              <p:nvPr/>
            </p:nvGrpSpPr>
            <p:grpSpPr>
              <a:xfrm>
                <a:off x="3309004" y="2708920"/>
                <a:ext cx="2588912" cy="4032448"/>
                <a:chOff x="2655" y="159794"/>
                <a:chExt cx="2588912" cy="1006919"/>
              </a:xfrm>
            </p:grpSpPr>
            <p:sp>
              <p:nvSpPr>
                <p:cNvPr id="37" name="Rectangle 3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38" name="Rectangle 37"/>
                <p:cNvSpPr/>
                <p:nvPr/>
              </p:nvSpPr>
              <p:spPr>
                <a:xfrm>
                  <a:off x="2655" y="159794"/>
                  <a:ext cx="2588912" cy="100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85344" rIns="149352" bIns="85344" numCol="1" spcCol="1270" anchor="ctr" anchorCtr="0">
                  <a:noAutofit/>
                </a:bodyPr>
                <a:lstStyle/>
                <a:p>
                  <a:pPr algn="ctr" defTabSz="933450">
                    <a:lnSpc>
                      <a:spcPct val="90000"/>
                    </a:lnSpc>
                    <a:spcBef>
                      <a:spcPct val="0"/>
                    </a:spcBef>
                    <a:spcAft>
                      <a:spcPct val="35000"/>
                    </a:spcAft>
                  </a:pPr>
                  <a:endParaRPr lang="nl-BE" sz="2100" b="1"/>
                </a:p>
              </p:txBody>
            </p:sp>
          </p:grpSp>
          <p:pic>
            <p:nvPicPr>
              <p:cNvPr id="33" name="Picture 2" descr="tok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2897" y="2852936"/>
                <a:ext cx="1381125" cy="8572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ei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2422" y="3933056"/>
                <a:ext cx="1362075" cy="86677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RSAs-SecurID-tokens,-with-their-red-and-blue-colour-scheme,-are-very-iconic_rev--7763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9872" y="5043710"/>
                <a:ext cx="1118394"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descr="https://www.yubico.com/wp-content/uploads/2012/09/YubiKey_Standard_t-croppe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33272" y="5805264"/>
                <a:ext cx="1382744" cy="919525"/>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4" descr="http://www.lotusnetdesign.be/wp-content/uploads/smartphone-android-ic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2000" y="5157192"/>
              <a:ext cx="136815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717560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Authentication</a:t>
            </a:r>
            <a:r>
              <a:rPr lang="fr-BE" dirty="0" smtClean="0"/>
              <a:t> multi-facteurs</a:t>
            </a:r>
            <a:endParaRPr lang="nl-BE" dirty="0"/>
          </a:p>
        </p:txBody>
      </p:sp>
      <p:sp>
        <p:nvSpPr>
          <p:cNvPr id="3" name="Content Placeholder 2"/>
          <p:cNvSpPr>
            <a:spLocks noGrp="1"/>
          </p:cNvSpPr>
          <p:nvPr>
            <p:ph idx="1"/>
          </p:nvPr>
        </p:nvSpPr>
        <p:spPr/>
        <p:txBody>
          <a:bodyPr/>
          <a:lstStyle/>
          <a:p>
            <a:pPr marL="0" indent="0">
              <a:buNone/>
            </a:pPr>
            <a:r>
              <a:rPr lang="fr-BE" dirty="0" smtClean="0"/>
              <a:t>Combinaison d’au moins 2 facteurs</a:t>
            </a:r>
            <a:endParaRPr lang="nl-BE" dirty="0"/>
          </a:p>
        </p:txBody>
      </p:sp>
      <p:sp>
        <p:nvSpPr>
          <p:cNvPr id="5" name="Slide Number Placeholder 4"/>
          <p:cNvSpPr>
            <a:spLocks noGrp="1"/>
          </p:cNvSpPr>
          <p:nvPr>
            <p:ph type="sldNum" sz="quarter" idx="12"/>
          </p:nvPr>
        </p:nvSpPr>
        <p:spPr/>
        <p:txBody>
          <a:bodyPr/>
          <a:lstStyle/>
          <a:p>
            <a:fld id="{BAADB71D-6A6A-403E-B8B0-DAC18C9A03D5}" type="slidenum">
              <a:rPr lang="en-US" smtClean="0"/>
              <a:pPr/>
              <a:t>169</a:t>
            </a:fld>
            <a:endParaRPr lang="en-US" dirty="0"/>
          </a:p>
        </p:txBody>
      </p:sp>
      <p:grpSp>
        <p:nvGrpSpPr>
          <p:cNvPr id="6" name="Group 5"/>
          <p:cNvGrpSpPr/>
          <p:nvPr/>
        </p:nvGrpSpPr>
        <p:grpSpPr>
          <a:xfrm>
            <a:off x="3763268" y="2780928"/>
            <a:ext cx="1469673" cy="1044902"/>
            <a:chOff x="2655" y="-310834"/>
            <a:chExt cx="2588912" cy="1948175"/>
          </a:xfrm>
        </p:grpSpPr>
        <p:sp>
          <p:nvSpPr>
            <p:cNvPr id="7" name="Rectangle 6"/>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8" name="Rectangle 7"/>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85344" rIns="149352" bIns="85344" numCol="1" spcCol="1270" anchor="ctr" anchorCtr="0">
              <a:normAutofit/>
            </a:bodyPr>
            <a:lstStyle/>
            <a:p>
              <a:pPr algn="ctr" defTabSz="933450">
                <a:lnSpc>
                  <a:spcPct val="90000"/>
                </a:lnSpc>
                <a:spcBef>
                  <a:spcPct val="0"/>
                </a:spcBef>
                <a:spcAft>
                  <a:spcPct val="35000"/>
                </a:spcAft>
              </a:pPr>
              <a:r>
                <a:rPr lang="fr-BE" sz="1350" b="1" dirty="0" smtClean="0"/>
                <a:t>Connaissance</a:t>
              </a:r>
              <a:endParaRPr lang="nl-BE" sz="1350" b="1" dirty="0"/>
            </a:p>
          </p:txBody>
        </p:sp>
      </p:grpSp>
      <p:grpSp>
        <p:nvGrpSpPr>
          <p:cNvPr id="9" name="Group 8"/>
          <p:cNvGrpSpPr/>
          <p:nvPr/>
        </p:nvGrpSpPr>
        <p:grpSpPr>
          <a:xfrm>
            <a:off x="1547664" y="4598344"/>
            <a:ext cx="1321881" cy="1044902"/>
            <a:chOff x="2655" y="-310834"/>
            <a:chExt cx="2588912" cy="1948175"/>
          </a:xfrm>
        </p:grpSpPr>
        <p:sp>
          <p:nvSpPr>
            <p:cNvPr id="10" name="Rectangle 9"/>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85344" rIns="149352" bIns="85344" numCol="1" spcCol="1270" anchor="ctr" anchorCtr="0">
              <a:normAutofit/>
            </a:bodyPr>
            <a:lstStyle/>
            <a:p>
              <a:pPr algn="ctr" defTabSz="933450">
                <a:lnSpc>
                  <a:spcPct val="90000"/>
                </a:lnSpc>
                <a:spcBef>
                  <a:spcPct val="0"/>
                </a:spcBef>
                <a:spcAft>
                  <a:spcPct val="35000"/>
                </a:spcAft>
              </a:pPr>
              <a:r>
                <a:rPr lang="fr-BE" sz="1350" b="1" dirty="0" smtClean="0"/>
                <a:t>Possession</a:t>
              </a:r>
              <a:endParaRPr lang="nl-BE" sz="1350" b="1" dirty="0"/>
            </a:p>
          </p:txBody>
        </p:sp>
      </p:grpSp>
      <p:grpSp>
        <p:nvGrpSpPr>
          <p:cNvPr id="12" name="Group 11"/>
          <p:cNvGrpSpPr/>
          <p:nvPr/>
        </p:nvGrpSpPr>
        <p:grpSpPr>
          <a:xfrm>
            <a:off x="6354198" y="4598344"/>
            <a:ext cx="1321881" cy="1044902"/>
            <a:chOff x="2655" y="-310834"/>
            <a:chExt cx="2588912" cy="1948175"/>
          </a:xfrm>
        </p:grpSpPr>
        <p:sp>
          <p:nvSpPr>
            <p:cNvPr id="13" name="Rectangle 12"/>
            <p:cNvSpPr/>
            <p:nvPr/>
          </p:nvSpPr>
          <p:spPr>
            <a:xfrm>
              <a:off x="2655" y="159794"/>
              <a:ext cx="2588912" cy="1006919"/>
            </a:xfrm>
            <a:prstGeom prst="rect">
              <a:avLst/>
            </a:prstGeom>
          </p:spPr>
          <p:style>
            <a:lnRef idx="1">
              <a:schemeClr val="dk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sp>
        <p:sp>
          <p:nvSpPr>
            <p:cNvPr id="14" name="Rectangle 13"/>
            <p:cNvSpPr/>
            <p:nvPr/>
          </p:nvSpPr>
          <p:spPr>
            <a:xfrm>
              <a:off x="2655" y="-310834"/>
              <a:ext cx="2588912" cy="1948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9352" tIns="85344" rIns="149352" bIns="85344" numCol="1" spcCol="1270" anchor="ctr" anchorCtr="0">
              <a:normAutofit/>
            </a:bodyPr>
            <a:lstStyle/>
            <a:p>
              <a:pPr algn="ctr" defTabSz="933450">
                <a:lnSpc>
                  <a:spcPct val="90000"/>
                </a:lnSpc>
                <a:spcBef>
                  <a:spcPct val="0"/>
                </a:spcBef>
                <a:spcAft>
                  <a:spcPct val="35000"/>
                </a:spcAft>
              </a:pPr>
              <a:r>
                <a:rPr lang="fr-BE" sz="1350" b="1" dirty="0" err="1"/>
                <a:t>Biometrie</a:t>
              </a:r>
              <a:endParaRPr lang="nl-BE" sz="1350" b="1" dirty="0"/>
            </a:p>
          </p:txBody>
        </p:sp>
      </p:grpSp>
      <p:cxnSp>
        <p:nvCxnSpPr>
          <p:cNvPr id="15" name="Straight Connector 14"/>
          <p:cNvCxnSpPr>
            <a:stCxn id="8" idx="1"/>
            <a:endCxn id="10" idx="0"/>
          </p:cNvCxnSpPr>
          <p:nvPr/>
        </p:nvCxnSpPr>
        <p:spPr bwMode="auto">
          <a:xfrm flipH="1">
            <a:off x="2208605" y="3303379"/>
            <a:ext cx="1702455" cy="154738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a:stCxn id="8" idx="3"/>
            <a:endCxn id="13" idx="0"/>
          </p:cNvCxnSpPr>
          <p:nvPr/>
        </p:nvCxnSpPr>
        <p:spPr bwMode="auto">
          <a:xfrm>
            <a:off x="5232941" y="3303379"/>
            <a:ext cx="1782198" cy="154738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oup 16"/>
          <p:cNvGrpSpPr/>
          <p:nvPr/>
        </p:nvGrpSpPr>
        <p:grpSpPr>
          <a:xfrm>
            <a:off x="1457078" y="3232689"/>
            <a:ext cx="2131508" cy="1260791"/>
            <a:chOff x="418771" y="3167252"/>
            <a:chExt cx="2842010" cy="1681054"/>
          </a:xfrm>
        </p:grpSpPr>
        <p:pic>
          <p:nvPicPr>
            <p:cNvPr id="18" name="Picture 6" descr="pincode"/>
            <p:cNvPicPr>
              <a:picLocks noChangeAspect="1" noChangeArrowheads="1"/>
            </p:cNvPicPr>
            <p:nvPr/>
          </p:nvPicPr>
          <p:blipFill>
            <a:blip r:embed="rId2"/>
            <a:srcRect/>
            <a:stretch>
              <a:fillRect/>
            </a:stretch>
          </p:blipFill>
          <p:spPr bwMode="auto">
            <a:xfrm>
              <a:off x="882706" y="3167252"/>
              <a:ext cx="2378075" cy="379413"/>
            </a:xfrm>
            <a:prstGeom prst="rect">
              <a:avLst/>
            </a:prstGeom>
            <a:noFill/>
            <a:ln w="50800">
              <a:noFill/>
              <a:miter lim="800000"/>
              <a:headEnd/>
              <a:tailEnd/>
            </a:ln>
            <a:effectLst>
              <a:outerShdw blurRad="50800" dist="38100" dir="2700000" algn="tl" rotWithShape="0">
                <a:srgbClr val="000000">
                  <a:alpha val="43000"/>
                </a:srgbClr>
              </a:outerShdw>
            </a:effectLst>
            <a:extLst/>
          </p:spPr>
        </p:pic>
        <p:sp>
          <p:nvSpPr>
            <p:cNvPr id="19" name="TextBox 18"/>
            <p:cNvSpPr txBox="1"/>
            <p:nvPr/>
          </p:nvSpPr>
          <p:spPr>
            <a:xfrm>
              <a:off x="1115615" y="3429000"/>
              <a:ext cx="792088" cy="677108"/>
            </a:xfrm>
            <a:prstGeom prst="rect">
              <a:avLst/>
            </a:prstGeom>
            <a:noFill/>
          </p:spPr>
          <p:txBody>
            <a:bodyPr wrap="square" rtlCol="0">
              <a:spAutoFit/>
            </a:bodyPr>
            <a:lstStyle/>
            <a:p>
              <a:pPr algn="ctr"/>
              <a:r>
                <a:rPr lang="fr-BE" sz="2700" b="1"/>
                <a:t>+</a:t>
              </a:r>
              <a:endParaRPr lang="nl-BE" sz="2700" b="1"/>
            </a:p>
          </p:txBody>
        </p:sp>
        <p:pic>
          <p:nvPicPr>
            <p:cNvPr id="20" name="Picture 4" descr="e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71" y="3981530"/>
              <a:ext cx="1362075" cy="866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3329862" y="4447543"/>
            <a:ext cx="2322258" cy="1411727"/>
            <a:chOff x="2915816" y="4787058"/>
            <a:chExt cx="3096344" cy="1882302"/>
          </a:xfrm>
        </p:grpSpPr>
        <p:sp>
          <p:nvSpPr>
            <p:cNvPr id="22" name="TextBox 21"/>
            <p:cNvSpPr txBox="1"/>
            <p:nvPr/>
          </p:nvSpPr>
          <p:spPr>
            <a:xfrm>
              <a:off x="4211960" y="5446964"/>
              <a:ext cx="792088" cy="677108"/>
            </a:xfrm>
            <a:prstGeom prst="rect">
              <a:avLst/>
            </a:prstGeom>
            <a:noFill/>
          </p:spPr>
          <p:txBody>
            <a:bodyPr wrap="square" rtlCol="0">
              <a:spAutoFit/>
            </a:bodyPr>
            <a:lstStyle/>
            <a:p>
              <a:pPr algn="ctr"/>
              <a:r>
                <a:rPr lang="fr-BE" sz="2700" b="1"/>
                <a:t>+</a:t>
              </a:r>
              <a:endParaRPr lang="nl-BE" sz="2700" b="1"/>
            </a:p>
          </p:txBody>
        </p:sp>
        <p:pic>
          <p:nvPicPr>
            <p:cNvPr id="23" name="Picture 2" descr="http://i.imgur.com/Hrjvr3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982" y="5157192"/>
              <a:ext cx="1177178" cy="117717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tore.storeimages.cdn-apple.com/4457/as-images.apple.com/is/image/AppleInc/aos/published/images/i/ph/iphone6/plus/iphone6-plus-box-silver-2014?wid=478&amp;hei=595&amp;fmt=jpeg&amp;qlt=95&amp;op_sharpen=0&amp;resMode=bicub&amp;op_usm=0.5,0.5,0,0&amp;iccEmbed=0&amp;layer=comp&amp;.v=14115207472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4787058"/>
              <a:ext cx="1512168" cy="18823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5722107" y="3104964"/>
            <a:ext cx="2090254" cy="1512168"/>
            <a:chOff x="6105475" y="2996952"/>
            <a:chExt cx="2787005" cy="2016224"/>
          </a:xfrm>
        </p:grpSpPr>
        <p:sp>
          <p:nvSpPr>
            <p:cNvPr id="26" name="TextBox 25"/>
            <p:cNvSpPr txBox="1"/>
            <p:nvPr/>
          </p:nvSpPr>
          <p:spPr>
            <a:xfrm>
              <a:off x="6876256" y="3646765"/>
              <a:ext cx="792088" cy="677108"/>
            </a:xfrm>
            <a:prstGeom prst="rect">
              <a:avLst/>
            </a:prstGeom>
            <a:noFill/>
          </p:spPr>
          <p:txBody>
            <a:bodyPr wrap="square" rtlCol="0">
              <a:spAutoFit/>
            </a:bodyPr>
            <a:lstStyle/>
            <a:p>
              <a:pPr algn="ctr"/>
              <a:r>
                <a:rPr lang="fr-BE" sz="2700" b="1"/>
                <a:t>+</a:t>
              </a:r>
              <a:endParaRPr lang="nl-BE" sz="2700" b="1"/>
            </a:p>
          </p:txBody>
        </p:sp>
        <p:pic>
          <p:nvPicPr>
            <p:cNvPr id="27"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475" y="2996952"/>
              <a:ext cx="20669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0" desc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2518" y="3963209"/>
              <a:ext cx="1199962" cy="10499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2815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Performance de l’autoroute « </a:t>
            </a:r>
            <a:r>
              <a:rPr lang="fr-FR" dirty="0" err="1"/>
              <a:t>eHealth</a:t>
            </a:r>
            <a:r>
              <a:rPr lang="fr-FR" dirty="0"/>
              <a:t> »</a:t>
            </a:r>
            <a:endParaRPr lang="en-US" dirty="0"/>
          </a:p>
        </p:txBody>
      </p:sp>
      <p:sp>
        <p:nvSpPr>
          <p:cNvPr id="3" name="Content Placeholder 2"/>
          <p:cNvSpPr>
            <a:spLocks noGrp="1"/>
          </p:cNvSpPr>
          <p:nvPr>
            <p:ph idx="1"/>
          </p:nvPr>
        </p:nvSpPr>
        <p:spPr/>
        <p:txBody>
          <a:bodyPr>
            <a:normAutofit/>
          </a:bodyPr>
          <a:lstStyle/>
          <a:p>
            <a:r>
              <a:rPr lang="fr-BE" dirty="0" smtClean="0"/>
              <a:t>Exemple du </a:t>
            </a:r>
            <a:r>
              <a:rPr lang="fr-BE" dirty="0" err="1" smtClean="0"/>
              <a:t>dashboard</a:t>
            </a:r>
            <a:r>
              <a:rPr lang="fr-BE" dirty="0" smtClean="0"/>
              <a:t> de </a:t>
            </a:r>
            <a:r>
              <a:rPr lang="fr-BE" dirty="0" err="1" smtClean="0"/>
              <a:t>My</a:t>
            </a:r>
            <a:r>
              <a:rPr lang="fr-BE" dirty="0" smtClean="0"/>
              <a:t> </a:t>
            </a:r>
            <a:r>
              <a:rPr lang="fr-BE" dirty="0" err="1" smtClean="0"/>
              <a:t>Carenet</a:t>
            </a:r>
            <a:r>
              <a:rPr lang="fr-BE" dirty="0" smtClean="0"/>
              <a:t> (CIN-OA)</a:t>
            </a:r>
            <a:endParaRPr lang="fr-BE" sz="2400" dirty="0"/>
          </a:p>
          <a:p>
            <a:endParaRPr lang="en-US" dirty="0"/>
          </a:p>
        </p:txBody>
      </p:sp>
      <p:sp>
        <p:nvSpPr>
          <p:cNvPr id="4" name="Date Placeholder 3"/>
          <p:cNvSpPr>
            <a:spLocks noGrp="1"/>
          </p:cNvSpPr>
          <p:nvPr>
            <p:ph type="dt" sz="half" idx="10"/>
          </p:nvPr>
        </p:nvSpPr>
        <p:spPr/>
        <p:txBody>
          <a:bodyPr/>
          <a:lstStyle/>
          <a:p>
            <a:r>
              <a:rPr lang="en-US" smtClean="0"/>
              <a:t>27/01/2017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t>17</a:t>
            </a:fld>
            <a:endParaRPr lang="en-US"/>
          </a:p>
        </p:txBody>
      </p:sp>
      <p:pic>
        <p:nvPicPr>
          <p:cNvPr id="6" name="Picture 5"/>
          <p:cNvPicPr>
            <a:picLocks noChangeAspect="1"/>
          </p:cNvPicPr>
          <p:nvPr/>
        </p:nvPicPr>
        <p:blipFill>
          <a:blip r:embed="rId2"/>
          <a:stretch>
            <a:fillRect/>
          </a:stretch>
        </p:blipFill>
        <p:spPr>
          <a:xfrm>
            <a:off x="971600" y="2326010"/>
            <a:ext cx="7272808" cy="4092077"/>
          </a:xfrm>
          <a:prstGeom prst="rect">
            <a:avLst/>
          </a:prstGeom>
        </p:spPr>
      </p:pic>
    </p:spTree>
    <p:extLst>
      <p:ext uri="{BB962C8B-B14F-4D97-AF65-F5344CB8AC3E}">
        <p14:creationId xmlns:p14="http://schemas.microsoft.com/office/powerpoint/2010/main" val="44600208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Modes </a:t>
            </a:r>
            <a:r>
              <a:rPr lang="en-US" dirty="0" err="1"/>
              <a:t>d’authentification</a:t>
            </a:r>
            <a:r>
              <a:rPr lang="en-US" dirty="0"/>
              <a:t> mobile</a:t>
            </a:r>
            <a:endParaRPr lang="nl-BE" dirty="0"/>
          </a:p>
        </p:txBody>
      </p:sp>
      <p:sp>
        <p:nvSpPr>
          <p:cNvPr id="3" name="Content Placeholder 2"/>
          <p:cNvSpPr>
            <a:spLocks noGrp="1"/>
          </p:cNvSpPr>
          <p:nvPr>
            <p:ph idx="1"/>
          </p:nvPr>
        </p:nvSpPr>
        <p:spPr>
          <a:xfrm>
            <a:off x="564265" y="1916832"/>
            <a:ext cx="8229600" cy="4876800"/>
          </a:xfrm>
        </p:spPr>
        <p:txBody>
          <a:bodyPr>
            <a:normAutofit/>
          </a:bodyPr>
          <a:lstStyle/>
          <a:p>
            <a:pPr marL="0" indent="0">
              <a:buNone/>
            </a:pPr>
            <a:endParaRPr lang="nl-BE" dirty="0" smtClean="0"/>
          </a:p>
          <a:p>
            <a:pPr marL="0" indent="0">
              <a:buNone/>
            </a:pPr>
            <a:r>
              <a:rPr lang="nl-BE" dirty="0" smtClean="0"/>
              <a:t>5 </a:t>
            </a:r>
            <a:r>
              <a:rPr lang="nl-BE" dirty="0" err="1" smtClean="0"/>
              <a:t>niveaux</a:t>
            </a:r>
            <a:endParaRPr lang="nl-BE" dirty="0"/>
          </a:p>
          <a:p>
            <a:r>
              <a:rPr lang="nl-BE" dirty="0"/>
              <a:t>-	</a:t>
            </a:r>
            <a:r>
              <a:rPr lang="nl-BE" dirty="0" smtClean="0"/>
              <a:t>Level 1</a:t>
            </a:r>
            <a:r>
              <a:rPr lang="nl-BE" dirty="0"/>
              <a:t>: U</a:t>
            </a:r>
            <a:r>
              <a:rPr lang="nl-BE" dirty="0" smtClean="0"/>
              <a:t>ser et mot de passe</a:t>
            </a:r>
          </a:p>
          <a:p>
            <a:r>
              <a:rPr lang="nl-BE" dirty="0" smtClean="0"/>
              <a:t>-	Level 2: Token papier</a:t>
            </a:r>
          </a:p>
          <a:p>
            <a:r>
              <a:rPr lang="nl-BE" dirty="0" smtClean="0"/>
              <a:t>-</a:t>
            </a:r>
            <a:r>
              <a:rPr lang="nl-BE" dirty="0"/>
              <a:t>	</a:t>
            </a:r>
            <a:r>
              <a:rPr lang="nl-BE" dirty="0" smtClean="0"/>
              <a:t>Level 3: TOTP (code par SMS </a:t>
            </a:r>
            <a:r>
              <a:rPr lang="nl-BE" dirty="0" err="1" smtClean="0"/>
              <a:t>ou</a:t>
            </a:r>
            <a:r>
              <a:rPr lang="nl-BE" dirty="0" smtClean="0"/>
              <a:t> mobile app)</a:t>
            </a:r>
            <a:endParaRPr lang="nl-BE" dirty="0"/>
          </a:p>
          <a:p>
            <a:r>
              <a:rPr lang="nl-BE" dirty="0"/>
              <a:t>-	</a:t>
            </a:r>
            <a:r>
              <a:rPr lang="nl-BE" dirty="0" smtClean="0"/>
              <a:t>Level 4</a:t>
            </a:r>
            <a:r>
              <a:rPr lang="nl-BE" dirty="0"/>
              <a:t>: </a:t>
            </a:r>
            <a:r>
              <a:rPr lang="nl-BE" dirty="0" err="1"/>
              <a:t>eID</a:t>
            </a:r>
            <a:r>
              <a:rPr lang="nl-BE" dirty="0"/>
              <a:t> + </a:t>
            </a:r>
            <a:r>
              <a:rPr lang="nl-BE" dirty="0" err="1" smtClean="0"/>
              <a:t>Unconnected</a:t>
            </a:r>
            <a:r>
              <a:rPr lang="nl-BE" dirty="0" smtClean="0"/>
              <a:t> Card reader</a:t>
            </a:r>
            <a:endParaRPr lang="nl-BE" dirty="0"/>
          </a:p>
          <a:p>
            <a:r>
              <a:rPr lang="nl-BE" dirty="0"/>
              <a:t>-	</a:t>
            </a:r>
            <a:r>
              <a:rPr lang="nl-BE" dirty="0" smtClean="0"/>
              <a:t>Level </a:t>
            </a:r>
            <a:r>
              <a:rPr lang="nl-BE" dirty="0"/>
              <a:t>5: </a:t>
            </a:r>
            <a:r>
              <a:rPr lang="nl-BE" dirty="0" err="1"/>
              <a:t>eID</a:t>
            </a:r>
            <a:r>
              <a:rPr lang="nl-BE" dirty="0"/>
              <a:t> + </a:t>
            </a:r>
            <a:r>
              <a:rPr lang="nl-BE" dirty="0" err="1" smtClean="0"/>
              <a:t>Connected</a:t>
            </a:r>
            <a:r>
              <a:rPr lang="nl-BE" dirty="0" smtClean="0"/>
              <a:t> Card Reader</a:t>
            </a:r>
            <a:endParaRPr lang="nl-BE" dirty="0"/>
          </a:p>
          <a:p>
            <a:endParaRPr lang="nl-BE" dirty="0"/>
          </a:p>
        </p:txBody>
      </p:sp>
      <p:sp>
        <p:nvSpPr>
          <p:cNvPr id="4" name="TextBox 3"/>
          <p:cNvSpPr txBox="1"/>
          <p:nvPr/>
        </p:nvSpPr>
        <p:spPr>
          <a:xfrm>
            <a:off x="209330" y="4731555"/>
            <a:ext cx="492443" cy="300082"/>
          </a:xfrm>
          <a:prstGeom prst="rect">
            <a:avLst/>
          </a:prstGeom>
          <a:noFill/>
        </p:spPr>
        <p:txBody>
          <a:bodyPr wrap="none" rtlCol="0">
            <a:spAutoFit/>
          </a:bodyPr>
          <a:lstStyle/>
          <a:p>
            <a:pPr algn="ctr"/>
            <a:r>
              <a:rPr lang="fr-BE" sz="1350" dirty="0" smtClean="0">
                <a:solidFill>
                  <a:schemeClr val="accent1"/>
                </a:solidFill>
              </a:rPr>
              <a:t>Fort</a:t>
            </a:r>
            <a:endParaRPr lang="nl-BE" sz="1350" dirty="0">
              <a:solidFill>
                <a:schemeClr val="accent1"/>
              </a:solidFill>
            </a:endParaRPr>
          </a:p>
        </p:txBody>
      </p:sp>
      <p:sp>
        <p:nvSpPr>
          <p:cNvPr id="5" name="TextBox 4"/>
          <p:cNvSpPr txBox="1"/>
          <p:nvPr/>
        </p:nvSpPr>
        <p:spPr>
          <a:xfrm>
            <a:off x="113365" y="2747397"/>
            <a:ext cx="655949" cy="300082"/>
          </a:xfrm>
          <a:prstGeom prst="rect">
            <a:avLst/>
          </a:prstGeom>
          <a:noFill/>
        </p:spPr>
        <p:txBody>
          <a:bodyPr wrap="none" rtlCol="0">
            <a:spAutoFit/>
          </a:bodyPr>
          <a:lstStyle/>
          <a:p>
            <a:pPr algn="ctr"/>
            <a:r>
              <a:rPr lang="fr-BE" sz="1350" dirty="0" smtClean="0">
                <a:solidFill>
                  <a:schemeClr val="accent1"/>
                </a:solidFill>
              </a:rPr>
              <a:t>Faible</a:t>
            </a:r>
            <a:endParaRPr lang="nl-BE" sz="1350" dirty="0">
              <a:solidFill>
                <a:schemeClr val="accent1"/>
              </a:solidFill>
            </a:endParaRPr>
          </a:p>
        </p:txBody>
      </p:sp>
      <p:sp>
        <p:nvSpPr>
          <p:cNvPr id="6" name="Up-Down Arrow 5"/>
          <p:cNvSpPr/>
          <p:nvPr/>
        </p:nvSpPr>
        <p:spPr>
          <a:xfrm>
            <a:off x="335243" y="2984098"/>
            <a:ext cx="229022" cy="178828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126963338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tx2"/>
                </a:solidFill>
                <a:latin typeface="+mj-lt"/>
                <a:cs typeface="+mj-cs"/>
              </a:rPr>
              <a:t>Modes </a:t>
            </a:r>
            <a:r>
              <a:rPr lang="en-US" sz="4000" dirty="0" err="1">
                <a:solidFill>
                  <a:schemeClr val="tx2"/>
                </a:solidFill>
                <a:latin typeface="+mj-lt"/>
                <a:cs typeface="+mj-cs"/>
              </a:rPr>
              <a:t>d’authentification</a:t>
            </a:r>
            <a:r>
              <a:rPr lang="en-US" sz="4000" dirty="0">
                <a:solidFill>
                  <a:schemeClr val="tx2"/>
                </a:solidFill>
                <a:latin typeface="+mj-lt"/>
                <a:cs typeface="+mj-cs"/>
              </a:rPr>
              <a:t> mobile</a:t>
            </a:r>
          </a:p>
        </p:txBody>
      </p:sp>
      <p:sp>
        <p:nvSpPr>
          <p:cNvPr id="3" name="Text Placeholder 2"/>
          <p:cNvSpPr>
            <a:spLocks noGrp="1"/>
          </p:cNvSpPr>
          <p:nvPr>
            <p:ph type="body" sz="quarter" idx="14"/>
          </p:nvPr>
        </p:nvSpPr>
        <p:spPr>
          <a:xfrm>
            <a:off x="5241869" y="1978958"/>
            <a:ext cx="2709938" cy="3456384"/>
          </a:xfrm>
        </p:spPr>
        <p:txBody>
          <a:bodyPr/>
          <a:lstStyle/>
          <a:p>
            <a:pPr>
              <a:buNone/>
            </a:pPr>
            <a:endParaRPr lang="en-US" sz="1200" dirty="0"/>
          </a:p>
          <a:p>
            <a:pPr>
              <a:buNone/>
            </a:pPr>
            <a:r>
              <a:rPr lang="en-US" sz="1600" dirty="0" err="1" smtClean="0"/>
              <a:t>Méthodes</a:t>
            </a:r>
            <a:r>
              <a:rPr lang="en-US" sz="1600" dirty="0" smtClean="0"/>
              <a:t> </a:t>
            </a:r>
            <a:r>
              <a:rPr lang="en-US" sz="1600" dirty="0" err="1" smtClean="0"/>
              <a:t>d’authentification</a:t>
            </a:r>
            <a:r>
              <a:rPr lang="en-US" sz="1600" dirty="0" smtClean="0"/>
              <a:t> forts </a:t>
            </a:r>
            <a:r>
              <a:rPr lang="en-US" sz="1600" dirty="0" err="1" smtClean="0"/>
              <a:t>dans</a:t>
            </a:r>
            <a:r>
              <a:rPr lang="en-US" sz="1600" dirty="0" smtClean="0"/>
              <a:t> le </a:t>
            </a:r>
            <a:r>
              <a:rPr lang="en-US" sz="1600" dirty="0" err="1" smtClean="0"/>
              <a:t>domaine</a:t>
            </a:r>
            <a:r>
              <a:rPr lang="en-US" sz="1600" dirty="0" smtClean="0"/>
              <a:t> de la santé :</a:t>
            </a:r>
          </a:p>
          <a:p>
            <a:pPr>
              <a:buNone/>
            </a:pPr>
            <a:endParaRPr lang="en-US" sz="1600" dirty="0"/>
          </a:p>
          <a:p>
            <a:r>
              <a:rPr lang="en-US" sz="1800" b="1" dirty="0" err="1"/>
              <a:t>eID</a:t>
            </a:r>
            <a:endParaRPr lang="en-US" sz="1800" b="1" dirty="0"/>
          </a:p>
          <a:p>
            <a:r>
              <a:rPr lang="en-US" sz="1800" b="1" dirty="0" err="1"/>
              <a:t>ItsMe</a:t>
            </a:r>
            <a:endParaRPr lang="en-US" sz="1800" b="1" dirty="0"/>
          </a:p>
          <a:p>
            <a:r>
              <a:rPr lang="en-US" sz="1800" b="1" dirty="0" smtClean="0"/>
              <a:t>TOTP </a:t>
            </a:r>
            <a:endParaRPr lang="en-US" sz="1800" b="1" dirty="0"/>
          </a:p>
          <a:p>
            <a:pPr>
              <a:buNone/>
            </a:pPr>
            <a:endParaRPr lang="en-US" sz="1200" dirty="0"/>
          </a:p>
          <a:p>
            <a:pPr>
              <a:buNone/>
            </a:pPr>
            <a:endParaRPr lang="en-US" sz="1200" dirty="0"/>
          </a:p>
          <a:p>
            <a:pPr>
              <a:buNone/>
            </a:pPr>
            <a:endParaRPr lang="en-US" sz="1200" dirty="0"/>
          </a:p>
          <a:p>
            <a:endParaRPr lang="en-US" sz="1200" dirty="0"/>
          </a:p>
        </p:txBody>
      </p:sp>
      <p:pic>
        <p:nvPicPr>
          <p:cNvPr id="7" name="Picture 6"/>
          <p:cNvPicPr>
            <a:picLocks noChangeAspect="1"/>
          </p:cNvPicPr>
          <p:nvPr/>
        </p:nvPicPr>
        <p:blipFill rotWithShape="1">
          <a:blip r:embed="rId2"/>
          <a:srcRect l="18414" t="8125" r="19100" b="6510"/>
          <a:stretch/>
        </p:blipFill>
        <p:spPr>
          <a:xfrm>
            <a:off x="972273" y="1978958"/>
            <a:ext cx="3975904" cy="30036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980852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smtClean="0"/>
              <a:t>Action 20 : Gouvernance</a:t>
            </a:r>
            <a:endParaRPr lang="fr-BE" dirty="0"/>
          </a:p>
        </p:txBody>
      </p:sp>
      <p:sp>
        <p:nvSpPr>
          <p:cNvPr id="4099" name="Rectangle 3"/>
          <p:cNvSpPr>
            <a:spLocks noGrp="1" noChangeArrowheads="1"/>
          </p:cNvSpPr>
          <p:nvPr>
            <p:ph idx="1"/>
          </p:nvPr>
        </p:nvSpPr>
        <p:spPr/>
        <p:txBody>
          <a:bodyPr>
            <a:normAutofit lnSpcReduction="10000"/>
          </a:bodyPr>
          <a:lstStyle/>
          <a:p>
            <a:endParaRPr lang="fr-BE" dirty="0" smtClean="0"/>
          </a:p>
          <a:p>
            <a:pPr lvl="1"/>
            <a:r>
              <a:rPr lang="fr-BE" dirty="0" smtClean="0"/>
              <a:t>Importance d’un réel program manager pour le monitoring de la Roadmap</a:t>
            </a:r>
          </a:p>
          <a:p>
            <a:pPr lvl="1"/>
            <a:endParaRPr lang="fr-BE" dirty="0" smtClean="0"/>
          </a:p>
          <a:p>
            <a:pPr lvl="1"/>
            <a:r>
              <a:rPr lang="fr-BE" dirty="0" smtClean="0"/>
              <a:t>Protection des données, respect de la vie privée (</a:t>
            </a:r>
            <a:r>
              <a:rPr lang="fr-BE" dirty="0" err="1" smtClean="0"/>
              <a:t>cf</a:t>
            </a:r>
            <a:r>
              <a:rPr lang="fr-BE" dirty="0" smtClean="0"/>
              <a:t> GDPR)</a:t>
            </a:r>
          </a:p>
          <a:p>
            <a:pPr lvl="1"/>
            <a:endParaRPr lang="fr-BE" dirty="0" smtClean="0"/>
          </a:p>
          <a:p>
            <a:pPr lvl="1"/>
            <a:r>
              <a:rPr lang="fr-BE" dirty="0" smtClean="0"/>
              <a:t>Précision des responsabilités juridiques (Loi </a:t>
            </a:r>
            <a:r>
              <a:rPr lang="fr-BE" dirty="0" err="1" smtClean="0"/>
              <a:t>eH</a:t>
            </a:r>
            <a:r>
              <a:rPr lang="fr-BE" dirty="0" smtClean="0"/>
              <a:t>, Loi LVP, Loi Droits patients, Code pénal, Code civil)</a:t>
            </a:r>
          </a:p>
          <a:p>
            <a:pPr lvl="1"/>
            <a:endParaRPr lang="fr-BE" dirty="0"/>
          </a:p>
          <a:p>
            <a:pPr lvl="1"/>
            <a:r>
              <a:rPr lang="fr-BE" dirty="0" smtClean="0"/>
              <a:t>Niveau européen: directive ‘patients’ 2011, mais assez lent, </a:t>
            </a:r>
            <a:r>
              <a:rPr lang="fr-BE" dirty="0" err="1" smtClean="0"/>
              <a:t>qqs</a:t>
            </a:r>
            <a:r>
              <a:rPr lang="fr-BE" dirty="0" smtClean="0"/>
              <a:t> </a:t>
            </a:r>
            <a:r>
              <a:rPr lang="fr-BE" dirty="0" err="1" smtClean="0"/>
              <a:t>workpackages</a:t>
            </a:r>
            <a:r>
              <a:rPr lang="fr-BE" dirty="0" smtClean="0"/>
              <a:t> et call for tenders (prescription, </a:t>
            </a:r>
            <a:r>
              <a:rPr lang="fr-BE" dirty="0" err="1" smtClean="0"/>
              <a:t>sumehr</a:t>
            </a:r>
            <a:r>
              <a:rPr lang="fr-BE" dirty="0" smtClean="0"/>
              <a:t>, interopérabilité: RSB pilote) et initiative ‘Benelux 2016’ (soins transfrontaliers)</a:t>
            </a:r>
          </a:p>
          <a:p>
            <a:pPr lvl="1"/>
            <a:endParaRPr lang="fr-BE" dirty="0"/>
          </a:p>
          <a:p>
            <a:pPr lvl="1"/>
            <a:r>
              <a:rPr lang="fr-BE" dirty="0" smtClean="0"/>
              <a:t>Roadmap </a:t>
            </a:r>
            <a:r>
              <a:rPr lang="fr-BE" dirty="0" err="1" smtClean="0"/>
              <a:t>eSanté</a:t>
            </a:r>
            <a:r>
              <a:rPr lang="fr-BE" dirty="0" smtClean="0"/>
              <a:t> en cours d’actualisation (version 3.0)</a:t>
            </a:r>
          </a:p>
          <a:p>
            <a:pPr lvl="1"/>
            <a:endParaRPr lang="fr-BE" dirty="0" smtClean="0">
              <a:sym typeface="Arial" charset="0"/>
            </a:endParaRPr>
          </a:p>
          <a:p>
            <a:endParaRPr lang="fr-BE" dirty="0" smtClean="0"/>
          </a:p>
          <a:p>
            <a:endParaRPr lang="fr-BE" dirty="0"/>
          </a:p>
        </p:txBody>
      </p:sp>
      <p:sp>
        <p:nvSpPr>
          <p:cNvPr id="3" name="Slide Number Placeholder 2"/>
          <p:cNvSpPr>
            <a:spLocks noGrp="1"/>
          </p:cNvSpPr>
          <p:nvPr>
            <p:ph type="sldNum" sz="quarter" idx="12"/>
          </p:nvPr>
        </p:nvSpPr>
        <p:spPr/>
        <p:txBody>
          <a:bodyPr/>
          <a:lstStyle/>
          <a:p>
            <a:fld id="{BAADB71D-6A6A-403E-B8B0-DAC18C9A03D5}" type="slidenum">
              <a:rPr lang="en-US" smtClean="0"/>
              <a:pPr/>
              <a:t>172</a:t>
            </a:fld>
            <a:endParaRPr lang="en-US" dirty="0"/>
          </a:p>
        </p:txBody>
      </p:sp>
      <p:sp>
        <p:nvSpPr>
          <p:cNvPr id="2" name="Date Placeholder 1"/>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217860575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Conclusions</a:t>
            </a:r>
            <a:endParaRPr lang="en-US" dirty="0"/>
          </a:p>
        </p:txBody>
      </p:sp>
      <p:sp>
        <p:nvSpPr>
          <p:cNvPr id="4099" name="Rectangle 3"/>
          <p:cNvSpPr>
            <a:spLocks noGrp="1" noChangeArrowheads="1"/>
          </p:cNvSpPr>
          <p:nvPr>
            <p:ph idx="1"/>
          </p:nvPr>
        </p:nvSpPr>
        <p:spPr/>
        <p:txBody>
          <a:bodyPr>
            <a:normAutofit lnSpcReduction="10000"/>
          </a:bodyPr>
          <a:lstStyle/>
          <a:p>
            <a:r>
              <a:rPr lang="fr-FR" dirty="0" smtClean="0"/>
              <a:t>La technique existe... Processus d’amélioration continue… A l’écoute des utilisateurs  (stabilité, convivialité, fonctionnalités, etc.,)</a:t>
            </a:r>
          </a:p>
          <a:p>
            <a:endParaRPr lang="fr-FR" dirty="0" smtClean="0"/>
          </a:p>
          <a:p>
            <a:r>
              <a:rPr lang="fr-FR" dirty="0" smtClean="0"/>
              <a:t>La stratégie existe:  « Roadmap </a:t>
            </a:r>
            <a:r>
              <a:rPr lang="fr-FR" dirty="0" err="1" smtClean="0"/>
              <a:t>eSanté</a:t>
            </a:r>
            <a:r>
              <a:rPr lang="fr-FR" dirty="0" smtClean="0"/>
              <a:t> »</a:t>
            </a:r>
          </a:p>
          <a:p>
            <a:endParaRPr lang="fr-FR" dirty="0" smtClean="0"/>
          </a:p>
          <a:p>
            <a:r>
              <a:rPr lang="fr-FR" dirty="0" smtClean="0"/>
              <a:t>Effet d’entraînement (train the trainer, sessions d’info, coaching, mini-</a:t>
            </a:r>
            <a:r>
              <a:rPr lang="fr-FR" dirty="0" err="1" smtClean="0"/>
              <a:t>labs</a:t>
            </a:r>
            <a:r>
              <a:rPr lang="fr-FR" dirty="0" smtClean="0"/>
              <a:t>, formation initiale/continue, etc.)</a:t>
            </a:r>
          </a:p>
          <a:p>
            <a:endParaRPr lang="fr-FR" dirty="0" smtClean="0"/>
          </a:p>
          <a:p>
            <a:r>
              <a:rPr lang="fr-FR" dirty="0" smtClean="0"/>
              <a:t>Utilisation effective des services </a:t>
            </a:r>
          </a:p>
          <a:p>
            <a:pPr lvl="1"/>
            <a:r>
              <a:rPr lang="fr-FR" dirty="0" smtClean="0"/>
              <a:t>mise en avant de la plus value pour le patient ET le prestataire…</a:t>
            </a:r>
          </a:p>
          <a:p>
            <a:pPr lvl="1"/>
            <a:r>
              <a:rPr lang="fr-FR" dirty="0" smtClean="0"/>
              <a:t>révision des critères et des incitants financiers </a:t>
            </a:r>
          </a:p>
          <a:p>
            <a:endParaRPr lang="fr-FR" dirty="0" smtClean="0"/>
          </a:p>
          <a:p>
            <a:endParaRPr lang="fr-FR" dirty="0" smtClean="0"/>
          </a:p>
          <a:p>
            <a:pPr lvl="1"/>
            <a:endParaRPr lang="fr-BE" dirty="0" smtClean="0"/>
          </a:p>
          <a:p>
            <a:pPr lvl="2"/>
            <a:endParaRPr lang="fr-BE"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173</a:t>
            </a:fld>
            <a:endParaRPr lang="en-US"/>
          </a:p>
        </p:txBody>
      </p:sp>
    </p:spTree>
    <p:extLst>
      <p:ext uri="{BB962C8B-B14F-4D97-AF65-F5344CB8AC3E}">
        <p14:creationId xmlns:p14="http://schemas.microsoft.com/office/powerpoint/2010/main" val="3524092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b="1" dirty="0" smtClean="0"/>
              <a:t>Quel est le rôle des prestataires de soins? </a:t>
            </a:r>
            <a:endParaRPr lang="fr-BE" b="1" dirty="0"/>
          </a:p>
        </p:txBody>
      </p:sp>
      <p:sp>
        <p:nvSpPr>
          <p:cNvPr id="6" name="Content Placeholder 5"/>
          <p:cNvSpPr>
            <a:spLocks noGrp="1"/>
          </p:cNvSpPr>
          <p:nvPr>
            <p:ph idx="1"/>
          </p:nvPr>
        </p:nvSpPr>
        <p:spPr/>
        <p:txBody>
          <a:bodyPr>
            <a:normAutofit/>
          </a:bodyPr>
          <a:lstStyle/>
          <a:p>
            <a:r>
              <a:rPr lang="fr-BE" sz="2400" dirty="0" smtClean="0"/>
              <a:t>Dossiers patients systématiquement informatisés et multidisciplinaires (DMI-DPI)</a:t>
            </a:r>
          </a:p>
          <a:p>
            <a:endParaRPr lang="fr-BE" sz="1000" dirty="0" smtClean="0"/>
          </a:p>
          <a:p>
            <a:endParaRPr lang="fr-BE" sz="1000" dirty="0" smtClean="0"/>
          </a:p>
          <a:p>
            <a:endParaRPr lang="fr-BE" sz="1000" dirty="0"/>
          </a:p>
          <a:p>
            <a:r>
              <a:rPr lang="fr-BE" sz="2400" dirty="0"/>
              <a:t>Bonne structuration des données</a:t>
            </a:r>
          </a:p>
          <a:p>
            <a:pPr lvl="1"/>
            <a:endParaRPr lang="fr-BE" sz="1000" dirty="0"/>
          </a:p>
          <a:p>
            <a:endParaRPr lang="fr-BE" sz="1000" dirty="0" smtClean="0"/>
          </a:p>
          <a:p>
            <a:endParaRPr lang="fr-BE" sz="1000" dirty="0" smtClean="0"/>
          </a:p>
          <a:p>
            <a:endParaRPr lang="fr-BE" sz="1000" dirty="0"/>
          </a:p>
          <a:p>
            <a:r>
              <a:rPr lang="fr-BE" sz="2400" dirty="0" smtClean="0"/>
              <a:t>Participation à l’échange et partage de données: alimentation et consultation des documents</a:t>
            </a:r>
          </a:p>
          <a:p>
            <a:pPr marL="182880" lvl="3">
              <a:buSzPct val="85000"/>
            </a:pPr>
            <a:endParaRPr lang="fr-BE" sz="900" dirty="0" smtClean="0"/>
          </a:p>
          <a:p>
            <a:pPr marL="182880" lvl="3">
              <a:buSzPct val="85000"/>
            </a:pPr>
            <a:endParaRPr lang="fr-BE" sz="900" dirty="0"/>
          </a:p>
          <a:p>
            <a:pPr marL="182880" lvl="3">
              <a:buSzPct val="85000"/>
            </a:pPr>
            <a:endParaRPr lang="fr-BE" sz="900" dirty="0"/>
          </a:p>
          <a:p>
            <a:r>
              <a:rPr lang="fr-BE" sz="2400" dirty="0" smtClean="0"/>
              <a:t>Promotion de l'enregistrement du consentement éclairé du patient</a:t>
            </a:r>
          </a:p>
        </p:txBody>
      </p:sp>
      <p:sp>
        <p:nvSpPr>
          <p:cNvPr id="7" name="Text Placeholder 6"/>
          <p:cNvSpPr>
            <a:spLocks noGrp="1"/>
          </p:cNvSpPr>
          <p:nvPr>
            <p:ph type="body" sz="half" idx="2"/>
          </p:nvPr>
        </p:nvSpPr>
        <p:spPr>
          <a:xfrm>
            <a:off x="395536" y="2204864"/>
            <a:ext cx="2139696" cy="4243615"/>
          </a:xfrm>
        </p:spPr>
        <p:txBody>
          <a:bodyPr>
            <a:normAutofit/>
          </a:bodyPr>
          <a:lstStyle/>
          <a:p>
            <a:pPr>
              <a:lnSpc>
                <a:spcPct val="90000"/>
              </a:lnSpc>
              <a:spcBef>
                <a:spcPct val="0"/>
              </a:spcBef>
            </a:pPr>
            <a:r>
              <a:rPr lang="fr-BE" sz="2000" b="1" spc="-100" dirty="0" smtClean="0">
                <a:solidFill>
                  <a:srgbClr val="3E6E5A"/>
                </a:solidFill>
                <a:latin typeface="+mj-lt"/>
              </a:rPr>
              <a:t> </a:t>
            </a:r>
            <a:endParaRPr lang="fr-BE" sz="2000" b="1" spc="-100" dirty="0">
              <a:solidFill>
                <a:srgbClr val="3E6E5A"/>
              </a:solidFill>
              <a:latin typeface="+mj-lt"/>
              <a:ea typeface="+mj-ea"/>
              <a:cs typeface="+mj-cs"/>
            </a:endParaRPr>
          </a:p>
        </p:txBody>
      </p:sp>
      <p:sp>
        <p:nvSpPr>
          <p:cNvPr id="13" name="Date Placeholder 3"/>
          <p:cNvSpPr>
            <a:spLocks noGrp="1"/>
          </p:cNvSpPr>
          <p:nvPr>
            <p:ph type="dt" sz="half" idx="10"/>
          </p:nvPr>
        </p:nvSpPr>
        <p:spPr>
          <a:xfrm>
            <a:off x="457200" y="18288"/>
            <a:ext cx="2895600" cy="329184"/>
          </a:xfrm>
        </p:spPr>
        <p:txBody>
          <a:bodyPr/>
          <a:lstStyle/>
          <a:p>
            <a:r>
              <a:rPr lang="en-US" smtClean="0"/>
              <a:t>23/01/2017</a:t>
            </a:r>
            <a:endParaRPr lang="fr-BE" dirty="0"/>
          </a:p>
        </p:txBody>
      </p:sp>
      <p:sp>
        <p:nvSpPr>
          <p:cNvPr id="5" name="Slide Number Placeholder 4"/>
          <p:cNvSpPr>
            <a:spLocks noGrp="1"/>
          </p:cNvSpPr>
          <p:nvPr>
            <p:ph type="sldNum" sz="quarter" idx="12"/>
          </p:nvPr>
        </p:nvSpPr>
        <p:spPr/>
        <p:txBody>
          <a:bodyPr/>
          <a:lstStyle/>
          <a:p>
            <a:fld id="{BAADB71D-6A6A-403E-B8B0-DAC18C9A03D5}" type="slidenum">
              <a:rPr lang="en-US" smtClean="0"/>
              <a:t>174</a:t>
            </a:fld>
            <a:endParaRPr lang="fr-BE"/>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113144"/>
            <a:ext cx="612000" cy="612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744" y="3393064"/>
            <a:ext cx="612000" cy="612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648" y="4617200"/>
            <a:ext cx="612000" cy="612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9760" y="4977240"/>
            <a:ext cx="612000" cy="612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0" y="3753104"/>
            <a:ext cx="612000" cy="6120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504" y="5481296"/>
            <a:ext cx="612000" cy="612000"/>
          </a:xfrm>
          <a:prstGeom prst="rect">
            <a:avLst/>
          </a:prstGeom>
        </p:spPr>
      </p:pic>
    </p:spTree>
    <p:extLst>
      <p:ext uri="{BB962C8B-B14F-4D97-AF65-F5344CB8AC3E}">
        <p14:creationId xmlns:p14="http://schemas.microsoft.com/office/powerpoint/2010/main" val="245690839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ctr" eaLnBrk="1" hangingPunct="1">
              <a:defRPr/>
            </a:pPr>
            <a:endParaRPr lang="nl-BE" sz="2800" dirty="0" smtClean="0">
              <a:latin typeface="Arial" charset="0"/>
              <a:cs typeface="Arial" charset="0"/>
            </a:endParaRPr>
          </a:p>
        </p:txBody>
      </p:sp>
      <p:sp>
        <p:nvSpPr>
          <p:cNvPr id="2" name="Text Placeholder 1"/>
          <p:cNvSpPr>
            <a:spLocks noGrp="1"/>
          </p:cNvSpPr>
          <p:nvPr>
            <p:ph type="body" idx="1"/>
          </p:nvPr>
        </p:nvSpPr>
        <p:spPr/>
        <p:txBody>
          <a:bodyPr>
            <a:normAutofit fontScale="92500" lnSpcReduction="10000"/>
          </a:bodyPr>
          <a:lstStyle/>
          <a:p>
            <a:r>
              <a:rPr lang="fr-BE" sz="2800" b="0" cap="none" dirty="0">
                <a:solidFill>
                  <a:schemeClr val="tx1"/>
                </a:solidFill>
                <a:ea typeface="+mj-ea"/>
                <a:cs typeface="Arial" charset="0"/>
              </a:rPr>
              <a:t>Thibaut </a:t>
            </a:r>
            <a:r>
              <a:rPr lang="fr-BE" sz="2800" b="0" cap="none" dirty="0" err="1">
                <a:solidFill>
                  <a:schemeClr val="tx1"/>
                </a:solidFill>
                <a:ea typeface="+mj-ea"/>
                <a:cs typeface="Arial" charset="0"/>
              </a:rPr>
              <a:t>Duvillier</a:t>
            </a:r>
            <a:endParaRPr lang="fr-BE" sz="2800" b="0" cap="none" dirty="0">
              <a:solidFill>
                <a:schemeClr val="tx1"/>
              </a:solidFill>
              <a:ea typeface="+mj-ea"/>
              <a:cs typeface="Arial" charset="0"/>
            </a:endParaRPr>
          </a:p>
          <a:p>
            <a:r>
              <a:rPr lang="fr-BE" sz="2200" b="0" cap="none" dirty="0">
                <a:solidFill>
                  <a:schemeClr val="tx1"/>
                </a:solidFill>
                <a:ea typeface="+mj-ea"/>
                <a:cs typeface="Arial" charset="0"/>
              </a:rPr>
              <a:t>Administrateur </a:t>
            </a:r>
            <a:r>
              <a:rPr lang="fr-BE" sz="2200" b="0" cap="none" dirty="0" smtClean="0">
                <a:solidFill>
                  <a:schemeClr val="tx1"/>
                </a:solidFill>
                <a:ea typeface="+mj-ea"/>
                <a:cs typeface="Arial" charset="0"/>
              </a:rPr>
              <a:t>général-adjoint</a:t>
            </a:r>
            <a:endParaRPr lang="fr-BE" sz="2200" b="0" cap="none" dirty="0">
              <a:solidFill>
                <a:schemeClr val="tx1"/>
              </a:solidFill>
              <a:ea typeface="+mj-ea"/>
              <a:cs typeface="Arial" charset="0"/>
            </a:endParaRPr>
          </a:p>
          <a:p>
            <a:r>
              <a:rPr lang="fr-BE" sz="2200" b="0" cap="none" dirty="0">
                <a:solidFill>
                  <a:schemeClr val="tx1"/>
                </a:solidFill>
                <a:ea typeface="+mj-ea"/>
                <a:cs typeface="Arial" charset="0"/>
              </a:rPr>
              <a:t>Plate-forme </a:t>
            </a:r>
            <a:r>
              <a:rPr lang="fr-BE" sz="2200" b="0" cap="none" dirty="0" err="1">
                <a:solidFill>
                  <a:schemeClr val="tx1"/>
                </a:solidFill>
                <a:ea typeface="+mj-ea"/>
                <a:cs typeface="Arial" charset="0"/>
              </a:rPr>
              <a:t>eHealth</a:t>
            </a:r>
            <a:r>
              <a:rPr lang="fr-BE" sz="2200" b="0" cap="none" dirty="0">
                <a:solidFill>
                  <a:schemeClr val="tx1"/>
                </a:solidFill>
                <a:ea typeface="+mj-ea"/>
                <a:cs typeface="Arial" charset="0"/>
              </a:rPr>
              <a:t> &amp; </a:t>
            </a:r>
            <a:r>
              <a:rPr lang="fr-BE" sz="2200" b="0" cap="none" dirty="0" smtClean="0">
                <a:solidFill>
                  <a:schemeClr val="tx1"/>
                </a:solidFill>
                <a:ea typeface="+mj-ea"/>
                <a:cs typeface="Arial" charset="0"/>
              </a:rPr>
              <a:t>BCSS</a:t>
            </a:r>
          </a:p>
          <a:p>
            <a:r>
              <a:rPr lang="fr-BE" sz="2200" b="0" cap="none" dirty="0">
                <a:solidFill>
                  <a:schemeClr val="tx1"/>
                </a:solidFill>
                <a:ea typeface="+mj-ea"/>
                <a:cs typeface="Arial" charset="0"/>
              </a:rPr>
              <a:t>t</a:t>
            </a:r>
            <a:r>
              <a:rPr lang="fr-BE" sz="2200" b="0" cap="none" dirty="0" smtClean="0">
                <a:solidFill>
                  <a:schemeClr val="tx1"/>
                </a:solidFill>
                <a:ea typeface="+mj-ea"/>
                <a:cs typeface="Arial" charset="0"/>
              </a:rPr>
              <a:t>hibaut.duvillier@ehealth.fgov.be</a:t>
            </a:r>
            <a:endParaRPr lang="fr-BE" sz="2200" b="0" cap="none" dirty="0">
              <a:solidFill>
                <a:schemeClr val="tx1"/>
              </a:solidFill>
              <a:ea typeface="+mj-ea"/>
              <a:cs typeface="Arial" charset="0"/>
            </a:endParaRPr>
          </a:p>
          <a:p>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t>175</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013176"/>
            <a:ext cx="28098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665326"/>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3E6E5A"/>
                </a:solidFill>
              </a:rPr>
              <a:t>eHealth</a:t>
            </a:r>
            <a:r>
              <a:rPr lang="fr-BE" dirty="0" smtClean="0"/>
              <a:t> – Gouvernance</a:t>
            </a:r>
            <a:endParaRPr lang="en-US" dirty="0"/>
          </a:p>
        </p:txBody>
      </p:sp>
      <p:sp>
        <p:nvSpPr>
          <p:cNvPr id="4099" name="Rectangle 3"/>
          <p:cNvSpPr>
            <a:spLocks noGrp="1" noChangeArrowheads="1"/>
          </p:cNvSpPr>
          <p:nvPr>
            <p:ph idx="1"/>
          </p:nvPr>
        </p:nvSpPr>
        <p:spPr/>
        <p:txBody>
          <a:bodyPr>
            <a:normAutofit/>
          </a:bodyPr>
          <a:lstStyle/>
          <a:p>
            <a:r>
              <a:rPr lang="fr-BE" dirty="0" smtClean="0"/>
              <a:t>Comité </a:t>
            </a:r>
            <a:r>
              <a:rPr lang="fr-BE" dirty="0"/>
              <a:t>de </a:t>
            </a:r>
            <a:r>
              <a:rPr lang="fr-BE" dirty="0" smtClean="0"/>
              <a:t>gestion</a:t>
            </a:r>
            <a:endParaRPr lang="fr-BE" dirty="0">
              <a:solidFill>
                <a:srgbClr val="3E6E5A"/>
              </a:solidFill>
            </a:endParaRPr>
          </a:p>
          <a:p>
            <a:endParaRPr lang="fr-BE" dirty="0"/>
          </a:p>
          <a:p>
            <a:r>
              <a:rPr lang="fr-BE" dirty="0" smtClean="0"/>
              <a:t>Comité </a:t>
            </a:r>
            <a:r>
              <a:rPr lang="fr-BE" dirty="0"/>
              <a:t>de concertation des </a:t>
            </a:r>
            <a:r>
              <a:rPr lang="fr-BE" dirty="0" smtClean="0"/>
              <a:t>utilisateurs</a:t>
            </a:r>
          </a:p>
          <a:p>
            <a:endParaRPr lang="fr-BE" dirty="0" smtClean="0"/>
          </a:p>
          <a:p>
            <a:r>
              <a:rPr lang="fr-BE" dirty="0" smtClean="0"/>
              <a:t>Comité de sécurité de l’information - </a:t>
            </a:r>
            <a:r>
              <a:rPr lang="fr-BE" dirty="0" err="1" smtClean="0"/>
              <a:t>Privacy</a:t>
            </a:r>
            <a:r>
              <a:rPr lang="fr-BE" dirty="0" smtClean="0"/>
              <a:t> </a:t>
            </a:r>
            <a:r>
              <a:rPr lang="fr-BE" dirty="0"/>
              <a:t>(anciennement </a:t>
            </a:r>
            <a:r>
              <a:rPr lang="fr-BE" dirty="0" smtClean="0"/>
              <a:t>Comité sectoriel)</a:t>
            </a:r>
          </a:p>
          <a:p>
            <a:endParaRPr lang="fr-BE" dirty="0"/>
          </a:p>
          <a:p>
            <a:r>
              <a:rPr lang="fr-FR" dirty="0"/>
              <a:t>Monitoring régulier de l’exécution de la Roadmap </a:t>
            </a:r>
            <a:r>
              <a:rPr lang="fr-FR" dirty="0" err="1"/>
              <a:t>eSanté</a:t>
            </a:r>
            <a:r>
              <a:rPr lang="fr-FR" dirty="0"/>
              <a:t> 2013-2018</a:t>
            </a:r>
          </a:p>
          <a:p>
            <a:pPr lvl="1"/>
            <a:endParaRPr lang="fr-BE" dirty="0"/>
          </a:p>
          <a:p>
            <a:pPr marL="274320" lvl="1" indent="0">
              <a:buNone/>
            </a:pPr>
            <a:endParaRPr lang="fr-FR" dirty="0" smtClean="0"/>
          </a:p>
          <a:p>
            <a:endParaRPr lang="fr-FR" dirty="0" smtClean="0"/>
          </a:p>
          <a:p>
            <a:pPr lvl="1"/>
            <a:endParaRPr lang="fr-BE" dirty="0" smtClean="0"/>
          </a:p>
          <a:p>
            <a:pPr lvl="2"/>
            <a:endParaRPr lang="fr-BE"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normAutofit/>
          </a:bodyPr>
          <a:lstStyle/>
          <a:p>
            <a:fld id="{2B30A8D0-0C1A-4E18-B9EE-C94840A50CB5}" type="slidenum">
              <a:rPr lang="en-US" smtClean="0"/>
              <a:pPr/>
              <a:t>18</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5093497"/>
            <a:ext cx="2581275" cy="139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1998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smtClean="0"/>
              <a:t>Gestion</a:t>
            </a:r>
            <a:r>
              <a:rPr lang="nl-BE" dirty="0" smtClean="0"/>
              <a:t> de la Plate-</a:t>
            </a:r>
            <a:r>
              <a:rPr lang="nl-BE" dirty="0" err="1" smtClean="0"/>
              <a:t>forme</a:t>
            </a:r>
            <a:r>
              <a:rPr lang="nl-BE" dirty="0" smtClean="0"/>
              <a:t> </a:t>
            </a:r>
            <a:r>
              <a:rPr lang="nl-BE" dirty="0" smtClean="0">
                <a:solidFill>
                  <a:srgbClr val="3E6E5A"/>
                </a:solidFill>
              </a:rPr>
              <a:t>eHealth</a:t>
            </a:r>
            <a:endParaRPr lang="nl-BE" dirty="0"/>
          </a:p>
        </p:txBody>
      </p:sp>
      <p:sp>
        <p:nvSpPr>
          <p:cNvPr id="4" name="Tijdelijke aanduiding voor datum 3"/>
          <p:cNvSpPr>
            <a:spLocks noGrp="1"/>
          </p:cNvSpPr>
          <p:nvPr>
            <p:ph type="dt" sz="half" idx="10"/>
          </p:nvPr>
        </p:nvSpPr>
        <p:spPr/>
        <p:txBody>
          <a:bodyPr/>
          <a:lstStyle/>
          <a:p>
            <a:pPr>
              <a:defRPr/>
            </a:pPr>
            <a:r>
              <a:rPr lang="en-US" dirty="0" smtClean="0"/>
              <a:t>25/1/2017</a:t>
            </a:r>
            <a:endParaRPr lang="en-US" dirty="0"/>
          </a:p>
        </p:txBody>
      </p:sp>
      <p:sp>
        <p:nvSpPr>
          <p:cNvPr id="5" name="Tijdelijke aanduiding voor dianummer 4"/>
          <p:cNvSpPr>
            <a:spLocks noGrp="1"/>
          </p:cNvSpPr>
          <p:nvPr>
            <p:ph type="sldNum" sz="quarter" idx="12"/>
          </p:nvPr>
        </p:nvSpPr>
        <p:spPr/>
        <p:txBody>
          <a:bodyPr/>
          <a:lstStyle/>
          <a:p>
            <a:pPr>
              <a:defRPr/>
            </a:pPr>
            <a:fld id="{ADC1E7FF-7E34-4FE5-A533-04EE46AAAD1B}" type="slidenum">
              <a:rPr lang="en-US" smtClean="0"/>
              <a:pPr>
                <a:defRPr/>
              </a:pPr>
              <a:t>19</a:t>
            </a:fld>
            <a:endParaRPr lang="en-US" dirty="0"/>
          </a:p>
        </p:txBody>
      </p:sp>
      <p:sp>
        <p:nvSpPr>
          <p:cNvPr id="6" name="Rectangle 2"/>
          <p:cNvSpPr/>
          <p:nvPr/>
        </p:nvSpPr>
        <p:spPr>
          <a:xfrm>
            <a:off x="736979" y="1746913"/>
            <a:ext cx="5656578" cy="424799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fontAlgn="base">
              <a:spcBef>
                <a:spcPct val="0"/>
              </a:spcBef>
              <a:spcAft>
                <a:spcPct val="0"/>
              </a:spcAft>
            </a:pPr>
            <a:endParaRPr lang="en-US" dirty="0">
              <a:solidFill>
                <a:srgbClr val="000000"/>
              </a:solidFill>
            </a:endParaRPr>
          </a:p>
        </p:txBody>
      </p:sp>
      <p:sp>
        <p:nvSpPr>
          <p:cNvPr id="7" name="Rectangle 3"/>
          <p:cNvSpPr/>
          <p:nvPr/>
        </p:nvSpPr>
        <p:spPr>
          <a:xfrm>
            <a:off x="1025272" y="2610536"/>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BE" dirty="0" smtClean="0">
                <a:solidFill>
                  <a:srgbClr val="FFFFFF"/>
                </a:solidFill>
              </a:rPr>
              <a:t>Comité de </a:t>
            </a:r>
            <a:r>
              <a:rPr lang="nl-BE" dirty="0" err="1" smtClean="0">
                <a:solidFill>
                  <a:srgbClr val="FFFFFF"/>
                </a:solidFill>
              </a:rPr>
              <a:t>concertation</a:t>
            </a:r>
            <a:r>
              <a:rPr lang="nl-BE" dirty="0" smtClean="0">
                <a:solidFill>
                  <a:srgbClr val="FFFFFF"/>
                </a:solidFill>
              </a:rPr>
              <a:t> des </a:t>
            </a:r>
            <a:r>
              <a:rPr lang="nl-BE" dirty="0" err="1" smtClean="0">
                <a:solidFill>
                  <a:srgbClr val="FFFFFF"/>
                </a:solidFill>
              </a:rPr>
              <a:t>utilisateurs</a:t>
            </a:r>
            <a:endParaRPr lang="en-US" dirty="0">
              <a:solidFill>
                <a:srgbClr val="FFFFFF"/>
              </a:solidFill>
            </a:endParaRPr>
          </a:p>
        </p:txBody>
      </p:sp>
      <p:sp>
        <p:nvSpPr>
          <p:cNvPr id="8" name="Rectangle 4"/>
          <p:cNvSpPr/>
          <p:nvPr/>
        </p:nvSpPr>
        <p:spPr>
          <a:xfrm>
            <a:off x="4171016" y="2594597"/>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err="1" smtClean="0">
                <a:solidFill>
                  <a:srgbClr val="FFFFFF"/>
                </a:solidFill>
              </a:rPr>
              <a:t>Comité</a:t>
            </a:r>
            <a:r>
              <a:rPr lang="en-US" dirty="0" smtClean="0">
                <a:solidFill>
                  <a:srgbClr val="FFFFFF"/>
                </a:solidFill>
              </a:rPr>
              <a:t> de </a:t>
            </a:r>
            <a:r>
              <a:rPr lang="en-US" dirty="0" err="1" smtClean="0">
                <a:solidFill>
                  <a:srgbClr val="FFFFFF"/>
                </a:solidFill>
              </a:rPr>
              <a:t>gestion</a:t>
            </a:r>
            <a:endParaRPr lang="en-US" dirty="0">
              <a:solidFill>
                <a:srgbClr val="FFFFFF"/>
              </a:solidFill>
            </a:endParaRPr>
          </a:p>
        </p:txBody>
      </p:sp>
      <p:sp>
        <p:nvSpPr>
          <p:cNvPr id="9" name="Rectangle 5"/>
          <p:cNvSpPr/>
          <p:nvPr/>
        </p:nvSpPr>
        <p:spPr>
          <a:xfrm>
            <a:off x="4171016" y="4635333"/>
            <a:ext cx="193130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BE" dirty="0" smtClean="0">
                <a:solidFill>
                  <a:srgbClr val="FFFFFF"/>
                </a:solidFill>
              </a:rPr>
              <a:t>Administration</a:t>
            </a:r>
          </a:p>
        </p:txBody>
      </p:sp>
      <p:cxnSp>
        <p:nvCxnSpPr>
          <p:cNvPr id="10" name="Elbow Connector 7"/>
          <p:cNvCxnSpPr/>
          <p:nvPr/>
        </p:nvCxnSpPr>
        <p:spPr>
          <a:xfrm rot="5400000">
            <a:off x="6580902" y="4007369"/>
            <a:ext cx="972108" cy="1346794"/>
          </a:xfrm>
          <a:prstGeom prst="bentConnector2">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Rectangle 8"/>
          <p:cNvSpPr/>
          <p:nvPr/>
        </p:nvSpPr>
        <p:spPr>
          <a:xfrm>
            <a:off x="6979421" y="2610536"/>
            <a:ext cx="1521864" cy="1578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fr-BE" dirty="0" smtClean="0">
                <a:solidFill>
                  <a:srgbClr val="FFFFFF"/>
                </a:solidFill>
              </a:rPr>
              <a:t>Comité de</a:t>
            </a:r>
          </a:p>
          <a:p>
            <a:pPr algn="ctr" fontAlgn="base">
              <a:spcBef>
                <a:spcPct val="0"/>
              </a:spcBef>
              <a:spcAft>
                <a:spcPct val="0"/>
              </a:spcAft>
            </a:pPr>
            <a:r>
              <a:rPr lang="fr-BE" dirty="0" smtClean="0">
                <a:solidFill>
                  <a:srgbClr val="FFFFFF"/>
                </a:solidFill>
              </a:rPr>
              <a:t>Sécurité de l’info (Parlement)</a:t>
            </a:r>
            <a:endParaRPr lang="en-US" dirty="0">
              <a:solidFill>
                <a:srgbClr val="FFFFFF"/>
              </a:solidFill>
            </a:endParaRPr>
          </a:p>
        </p:txBody>
      </p:sp>
      <p:cxnSp>
        <p:nvCxnSpPr>
          <p:cNvPr id="12" name="Straight Arrow Connector 11"/>
          <p:cNvCxnSpPr>
            <a:endCxn id="8" idx="1"/>
          </p:cNvCxnSpPr>
          <p:nvPr/>
        </p:nvCxnSpPr>
        <p:spPr>
          <a:xfrm>
            <a:off x="2956576" y="3098653"/>
            <a:ext cx="12144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5"/>
          <p:cNvCxnSpPr/>
          <p:nvPr/>
        </p:nvCxnSpPr>
        <p:spPr>
          <a:xfrm>
            <a:off x="4957912" y="3618648"/>
            <a:ext cx="0" cy="10042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7"/>
          <p:cNvCxnSpPr/>
          <p:nvPr/>
        </p:nvCxnSpPr>
        <p:spPr>
          <a:xfrm flipV="1">
            <a:off x="5286796" y="3618648"/>
            <a:ext cx="0" cy="100429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TextBox 18"/>
          <p:cNvSpPr txBox="1"/>
          <p:nvPr/>
        </p:nvSpPr>
        <p:spPr>
          <a:xfrm>
            <a:off x="2997520" y="2806815"/>
            <a:ext cx="1214440" cy="307777"/>
          </a:xfrm>
          <a:prstGeom prst="rect">
            <a:avLst/>
          </a:prstGeom>
          <a:noFill/>
        </p:spPr>
        <p:txBody>
          <a:bodyPr wrap="square" rtlCol="0">
            <a:spAutoFit/>
          </a:bodyPr>
          <a:lstStyle/>
          <a:p>
            <a:pPr algn="ctr" fontAlgn="base">
              <a:spcBef>
                <a:spcPct val="0"/>
              </a:spcBef>
              <a:spcAft>
                <a:spcPct val="0"/>
              </a:spcAft>
            </a:pPr>
            <a:r>
              <a:rPr lang="en-GB" sz="1400" dirty="0" err="1" smtClean="0">
                <a:solidFill>
                  <a:srgbClr val="000000"/>
                </a:solidFill>
                <a:cs typeface="Arial" pitchFamily="34" charset="0"/>
              </a:rPr>
              <a:t>avis</a:t>
            </a:r>
            <a:endParaRPr lang="en-GB" sz="1400" dirty="0">
              <a:solidFill>
                <a:srgbClr val="000000"/>
              </a:solidFill>
              <a:cs typeface="Arial" pitchFamily="34" charset="0"/>
            </a:endParaRPr>
          </a:p>
        </p:txBody>
      </p:sp>
      <p:sp>
        <p:nvSpPr>
          <p:cNvPr id="16" name="Rectangle 19"/>
          <p:cNvSpPr/>
          <p:nvPr/>
        </p:nvSpPr>
        <p:spPr>
          <a:xfrm>
            <a:off x="3865067" y="3980551"/>
            <a:ext cx="1090363" cy="523220"/>
          </a:xfrm>
          <a:prstGeom prst="rect">
            <a:avLst/>
          </a:prstGeom>
        </p:spPr>
        <p:txBody>
          <a:bodyPr wrap="none">
            <a:spAutoFit/>
          </a:bodyPr>
          <a:lstStyle/>
          <a:p>
            <a:pPr algn="r" fontAlgn="base">
              <a:spcBef>
                <a:spcPct val="0"/>
              </a:spcBef>
              <a:spcAft>
                <a:spcPct val="0"/>
              </a:spcAft>
            </a:pPr>
            <a:r>
              <a:rPr lang="en-GB" sz="1400" dirty="0" err="1" smtClean="0">
                <a:solidFill>
                  <a:srgbClr val="000000"/>
                </a:solidFill>
                <a:cs typeface="Arial" pitchFamily="34" charset="0"/>
              </a:rPr>
              <a:t>décision</a:t>
            </a:r>
            <a:endParaRPr lang="en-GB" sz="1400" dirty="0" smtClean="0">
              <a:solidFill>
                <a:srgbClr val="000000"/>
              </a:solidFill>
              <a:cs typeface="Arial" pitchFamily="34" charset="0"/>
            </a:endParaRPr>
          </a:p>
          <a:p>
            <a:pPr fontAlgn="base">
              <a:spcBef>
                <a:spcPct val="0"/>
              </a:spcBef>
              <a:spcAft>
                <a:spcPct val="0"/>
              </a:spcAft>
            </a:pPr>
            <a:r>
              <a:rPr lang="en-GB" sz="1400" dirty="0" smtClean="0">
                <a:solidFill>
                  <a:srgbClr val="000000"/>
                </a:solidFill>
                <a:cs typeface="Arial" pitchFamily="34" charset="0"/>
              </a:rPr>
              <a:t>supervision</a:t>
            </a:r>
            <a:endParaRPr lang="en-GB" sz="1400" dirty="0">
              <a:solidFill>
                <a:srgbClr val="000000"/>
              </a:solidFill>
              <a:cs typeface="Arial" pitchFamily="34" charset="0"/>
            </a:endParaRPr>
          </a:p>
        </p:txBody>
      </p:sp>
      <p:sp>
        <p:nvSpPr>
          <p:cNvPr id="17" name="Rectangle 20"/>
          <p:cNvSpPr/>
          <p:nvPr/>
        </p:nvSpPr>
        <p:spPr>
          <a:xfrm>
            <a:off x="5239119" y="3980552"/>
            <a:ext cx="1080745" cy="523220"/>
          </a:xfrm>
          <a:prstGeom prst="rect">
            <a:avLst/>
          </a:prstGeom>
        </p:spPr>
        <p:txBody>
          <a:bodyPr wrap="none">
            <a:spAutoFit/>
          </a:bodyPr>
          <a:lstStyle/>
          <a:p>
            <a:pPr fontAlgn="base">
              <a:spcBef>
                <a:spcPct val="0"/>
              </a:spcBef>
              <a:spcAft>
                <a:spcPct val="0"/>
              </a:spcAft>
            </a:pPr>
            <a:r>
              <a:rPr lang="en-GB" sz="1400" dirty="0" smtClean="0">
                <a:solidFill>
                  <a:srgbClr val="000000"/>
                </a:solidFill>
                <a:cs typeface="Arial" pitchFamily="34" charset="0"/>
              </a:rPr>
              <a:t>proposition</a:t>
            </a:r>
          </a:p>
          <a:p>
            <a:pPr fontAlgn="base">
              <a:spcBef>
                <a:spcPct val="0"/>
              </a:spcBef>
              <a:spcAft>
                <a:spcPct val="0"/>
              </a:spcAft>
            </a:pPr>
            <a:r>
              <a:rPr lang="en-GB" sz="1400" dirty="0" smtClean="0">
                <a:solidFill>
                  <a:srgbClr val="000000"/>
                </a:solidFill>
                <a:cs typeface="Arial" pitchFamily="34" charset="0"/>
              </a:rPr>
              <a:t>de </a:t>
            </a:r>
            <a:r>
              <a:rPr lang="en-GB" sz="1400" dirty="0" err="1" smtClean="0">
                <a:solidFill>
                  <a:srgbClr val="000000"/>
                </a:solidFill>
                <a:cs typeface="Arial" pitchFamily="34" charset="0"/>
              </a:rPr>
              <a:t>décision</a:t>
            </a:r>
            <a:endParaRPr lang="en-GB" sz="1400" dirty="0">
              <a:solidFill>
                <a:srgbClr val="000000"/>
              </a:solidFill>
              <a:cs typeface="Arial" pitchFamily="34" charset="0"/>
            </a:endParaRPr>
          </a:p>
        </p:txBody>
      </p:sp>
      <p:sp>
        <p:nvSpPr>
          <p:cNvPr id="18" name="Rectangle 21"/>
          <p:cNvSpPr/>
          <p:nvPr/>
        </p:nvSpPr>
        <p:spPr>
          <a:xfrm>
            <a:off x="6529256" y="4851784"/>
            <a:ext cx="1109599" cy="307777"/>
          </a:xfrm>
          <a:prstGeom prst="rect">
            <a:avLst/>
          </a:prstGeom>
        </p:spPr>
        <p:txBody>
          <a:bodyPr wrap="none">
            <a:spAutoFit/>
          </a:bodyPr>
          <a:lstStyle/>
          <a:p>
            <a:pPr fontAlgn="base">
              <a:spcBef>
                <a:spcPct val="0"/>
              </a:spcBef>
              <a:spcAft>
                <a:spcPct val="0"/>
              </a:spcAft>
            </a:pPr>
            <a:r>
              <a:rPr lang="nl-BE" sz="1400" dirty="0" err="1" smtClean="0">
                <a:solidFill>
                  <a:srgbClr val="000000"/>
                </a:solidFill>
                <a:cs typeface="Arial" pitchFamily="34" charset="0"/>
              </a:rPr>
              <a:t>autorisation</a:t>
            </a:r>
            <a:endParaRPr lang="en-US" sz="1400" dirty="0">
              <a:solidFill>
                <a:srgbClr val="000000"/>
              </a:solidFill>
              <a:cs typeface="Arial" pitchFamily="34" charset="0"/>
            </a:endParaRPr>
          </a:p>
        </p:txBody>
      </p:sp>
      <p:sp>
        <p:nvSpPr>
          <p:cNvPr id="19" name="TextBox 22"/>
          <p:cNvSpPr txBox="1"/>
          <p:nvPr/>
        </p:nvSpPr>
        <p:spPr>
          <a:xfrm>
            <a:off x="1136973" y="1890456"/>
            <a:ext cx="5256586" cy="369332"/>
          </a:xfrm>
          <a:prstGeom prst="rect">
            <a:avLst/>
          </a:prstGeom>
          <a:noFill/>
        </p:spPr>
        <p:txBody>
          <a:bodyPr wrap="square" rtlCol="0">
            <a:spAutoFit/>
          </a:bodyPr>
          <a:lstStyle/>
          <a:p>
            <a:pPr algn="ctr" fontAlgn="base">
              <a:spcBef>
                <a:spcPct val="0"/>
              </a:spcBef>
              <a:spcAft>
                <a:spcPct val="0"/>
              </a:spcAft>
            </a:pPr>
            <a:r>
              <a:rPr lang="nl-BE" dirty="0" smtClean="0">
                <a:solidFill>
                  <a:srgbClr val="000000"/>
                </a:solidFill>
                <a:cs typeface="Arial" pitchFamily="34" charset="0"/>
              </a:rPr>
              <a:t>Plate-</a:t>
            </a:r>
            <a:r>
              <a:rPr lang="nl-BE" dirty="0" err="1" smtClean="0">
                <a:solidFill>
                  <a:srgbClr val="000000"/>
                </a:solidFill>
                <a:cs typeface="Arial" pitchFamily="34" charset="0"/>
              </a:rPr>
              <a:t>forme</a:t>
            </a:r>
            <a:r>
              <a:rPr lang="nl-BE" dirty="0" smtClean="0">
                <a:solidFill>
                  <a:srgbClr val="000000"/>
                </a:solidFill>
                <a:cs typeface="Arial" pitchFamily="34" charset="0"/>
              </a:rPr>
              <a:t> eHealth</a:t>
            </a:r>
            <a:endParaRPr lang="en-US" dirty="0">
              <a:solidFill>
                <a:srgbClr val="000000"/>
              </a:solidFill>
              <a:cs typeface="Arial" pitchFamily="34" charset="0"/>
            </a:endParaRPr>
          </a:p>
        </p:txBody>
      </p:sp>
    </p:spTree>
    <p:extLst>
      <p:ext uri="{BB962C8B-B14F-4D97-AF65-F5344CB8AC3E}">
        <p14:creationId xmlns:p14="http://schemas.microsoft.com/office/powerpoint/2010/main" val="4107471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579" y="3312368"/>
            <a:ext cx="3611893" cy="2708920"/>
          </a:xfrm>
          <a:prstGeom prst="rect">
            <a:avLst/>
          </a:prstGeom>
          <a:noFill/>
          <a:ln>
            <a:noFill/>
          </a:ln>
          <a:effectLst>
            <a:reflection stA="0" endPos="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normAutofit fontScale="90000"/>
          </a:bodyPr>
          <a:lstStyle/>
          <a:p>
            <a:r>
              <a:rPr lang="fr-BE" altLang="en-US" dirty="0"/>
              <a:t>Quelques évolutions dans les soins de santé</a:t>
            </a:r>
            <a:endParaRPr lang="en-US" dirty="0"/>
          </a:p>
        </p:txBody>
      </p:sp>
      <p:sp>
        <p:nvSpPr>
          <p:cNvPr id="8195" name="Rectangle 3"/>
          <p:cNvSpPr>
            <a:spLocks noGrp="1" noChangeArrowheads="1"/>
          </p:cNvSpPr>
          <p:nvPr>
            <p:ph idx="1"/>
          </p:nvPr>
        </p:nvSpPr>
        <p:spPr/>
        <p:txBody>
          <a:bodyPr>
            <a:normAutofit/>
          </a:bodyPr>
          <a:lstStyle/>
          <a:p>
            <a:endParaRPr lang="fr-BE" altLang="en-US" noProof="1" smtClean="0"/>
          </a:p>
          <a:p>
            <a:r>
              <a:rPr lang="fr-BE" altLang="en-US" noProof="1" smtClean="0"/>
              <a:t>Soins chroniques </a:t>
            </a:r>
          </a:p>
          <a:p>
            <a:r>
              <a:rPr lang="fr-BE" altLang="en-US" noProof="1"/>
              <a:t>S</a:t>
            </a:r>
            <a:r>
              <a:rPr lang="fr-BE" altLang="en-US" noProof="1" smtClean="0"/>
              <a:t>oins à distance </a:t>
            </a:r>
          </a:p>
          <a:p>
            <a:r>
              <a:rPr lang="fr-BE" altLang="en-US" noProof="1"/>
              <a:t>T</a:t>
            </a:r>
            <a:r>
              <a:rPr lang="fr-BE" altLang="en-US" noProof="1" smtClean="0"/>
              <a:t>rajets de soins</a:t>
            </a:r>
          </a:p>
          <a:p>
            <a:r>
              <a:rPr lang="fr-BE" altLang="en-US" noProof="1"/>
              <a:t>F</a:t>
            </a:r>
            <a:r>
              <a:rPr lang="fr-BE" altLang="en-US" noProof="1" smtClean="0"/>
              <a:t>ocus patient - empowerment</a:t>
            </a:r>
          </a:p>
          <a:p>
            <a:r>
              <a:rPr lang="fr-BE" altLang="en-US" noProof="1"/>
              <a:t>P</a:t>
            </a:r>
            <a:r>
              <a:rPr lang="fr-BE" altLang="en-US" noProof="1" smtClean="0"/>
              <a:t>rocessus administratifs</a:t>
            </a:r>
          </a:p>
          <a:p>
            <a:r>
              <a:rPr lang="fr-BE" altLang="en-US" noProof="1"/>
              <a:t>D</a:t>
            </a:r>
            <a:r>
              <a:rPr lang="fr-BE" altLang="en-US" noProof="1" smtClean="0"/>
              <a:t>onnées de qualité </a:t>
            </a:r>
          </a:p>
          <a:p>
            <a:r>
              <a:rPr lang="fr-BE" altLang="en-US" noProof="1" smtClean="0"/>
              <a:t>Budget – maitrise des couts</a:t>
            </a:r>
          </a:p>
          <a:p>
            <a:r>
              <a:rPr lang="fr-BE" altLang="en-US" dirty="0"/>
              <a:t>C</a:t>
            </a:r>
            <a:r>
              <a:rPr lang="fr-BE" altLang="en-US" dirty="0" smtClean="0"/>
              <a:t>ollaboration </a:t>
            </a:r>
            <a:endParaRPr lang="fr-BE" altLang="en-US" noProof="1" smtClean="0"/>
          </a:p>
          <a:p>
            <a:endParaRPr lang="fr-BE" altLang="en-US" noProof="1" smtClean="0"/>
          </a:p>
        </p:txBody>
      </p:sp>
      <p:sp>
        <p:nvSpPr>
          <p:cNvPr id="3" name="Date Placeholder 2"/>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2</a:t>
            </a:fld>
            <a:endParaRPr lang="fr-BE"/>
          </a:p>
        </p:txBody>
      </p:sp>
    </p:spTree>
    <p:extLst>
      <p:ext uri="{BB962C8B-B14F-4D97-AF65-F5344CB8AC3E}">
        <p14:creationId xmlns:p14="http://schemas.microsoft.com/office/powerpoint/2010/main" val="385907479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Partenaires de l’eSanté</a:t>
            </a:r>
          </a:p>
        </p:txBody>
      </p:sp>
      <p:sp>
        <p:nvSpPr>
          <p:cNvPr id="4099" name="Rectangle 3"/>
          <p:cNvSpPr>
            <a:spLocks noGrp="1" noChangeArrowheads="1"/>
          </p:cNvSpPr>
          <p:nvPr>
            <p:ph idx="1"/>
          </p:nvPr>
        </p:nvSpPr>
        <p:spPr/>
        <p:txBody>
          <a:bodyPr/>
          <a:lstStyle/>
          <a:p>
            <a:pPr marL="0" indent="0">
              <a:buNone/>
            </a:pPr>
            <a:endParaRPr lang="nl-BE" dirty="0" smtClean="0"/>
          </a:p>
          <a:p>
            <a:endParaRPr lang="nl-BE" dirty="0" smtClean="0"/>
          </a:p>
          <a:p>
            <a:endParaRPr lang="nl-BE" dirty="0" smtClean="0"/>
          </a:p>
          <a:p>
            <a:pPr lvl="1"/>
            <a:endParaRPr lang="nl-BE" dirty="0" smtClean="0"/>
          </a:p>
          <a:p>
            <a:endParaRPr lang="nl-BE" dirty="0" smtClean="0"/>
          </a:p>
        </p:txBody>
      </p:sp>
      <p:sp>
        <p:nvSpPr>
          <p:cNvPr id="6" name="Date Placeholder 5"/>
          <p:cNvSpPr>
            <a:spLocks noGrp="1"/>
          </p:cNvSpPr>
          <p:nvPr>
            <p:ph type="dt" sz="half" idx="4294967295"/>
          </p:nvPr>
        </p:nvSpPr>
        <p:spPr/>
        <p:txBody>
          <a:bodyPr/>
          <a:lstStyle/>
          <a:p>
            <a:r>
              <a:rPr lang="fr-FR" smtClean="0"/>
              <a:t>09/06/2018</a:t>
            </a:r>
            <a:endParaRPr lang="fr-BE"/>
          </a:p>
        </p:txBody>
      </p:sp>
      <p:grpSp>
        <p:nvGrpSpPr>
          <p:cNvPr id="11" name="Group 10"/>
          <p:cNvGrpSpPr/>
          <p:nvPr/>
        </p:nvGrpSpPr>
        <p:grpSpPr>
          <a:xfrm>
            <a:off x="1835696" y="1268760"/>
            <a:ext cx="5472608" cy="5111460"/>
            <a:chOff x="1475656" y="1196752"/>
            <a:chExt cx="6840760" cy="6839652"/>
          </a:xfrm>
        </p:grpSpPr>
        <p:pic>
          <p:nvPicPr>
            <p:cNvPr id="9" name="Picture 8"/>
            <p:cNvPicPr>
              <a:picLocks noChangeAspect="1"/>
            </p:cNvPicPr>
            <p:nvPr/>
          </p:nvPicPr>
          <p:blipFill>
            <a:blip r:embed="rId3"/>
            <a:stretch>
              <a:fillRect/>
            </a:stretch>
          </p:blipFill>
          <p:spPr>
            <a:xfrm>
              <a:off x="1475656" y="1196752"/>
              <a:ext cx="6765082" cy="4559077"/>
            </a:xfrm>
            <a:prstGeom prst="rect">
              <a:avLst/>
            </a:prstGeom>
          </p:spPr>
        </p:pic>
        <p:pic>
          <p:nvPicPr>
            <p:cNvPr id="10" name="Picture 9"/>
            <p:cNvPicPr>
              <a:picLocks noChangeAspect="1"/>
            </p:cNvPicPr>
            <p:nvPr/>
          </p:nvPicPr>
          <p:blipFill>
            <a:blip r:embed="rId4"/>
            <a:stretch>
              <a:fillRect/>
            </a:stretch>
          </p:blipFill>
          <p:spPr>
            <a:xfrm>
              <a:off x="1547664" y="5679596"/>
              <a:ext cx="6768752" cy="2356808"/>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4293096"/>
            <a:ext cx="1402135" cy="140213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6336" y="2492896"/>
            <a:ext cx="1138974" cy="1138974"/>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536" y="1052736"/>
            <a:ext cx="1240334" cy="124033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6336" y="1124744"/>
            <a:ext cx="1130717" cy="1130717"/>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4328" y="4293096"/>
            <a:ext cx="1241376" cy="12413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528" y="2636912"/>
            <a:ext cx="1201316" cy="1201316"/>
          </a:xfrm>
          <a:prstGeom prst="rect">
            <a:avLst/>
          </a:prstGeom>
        </p:spPr>
      </p:pic>
      <p:sp>
        <p:nvSpPr>
          <p:cNvPr id="7" name="Slide Number Placeholder 6"/>
          <p:cNvSpPr>
            <a:spLocks noGrp="1"/>
          </p:cNvSpPr>
          <p:nvPr>
            <p:ph type="sldNum" sz="quarter" idx="4294967295"/>
          </p:nvPr>
        </p:nvSpPr>
        <p:spPr/>
        <p:txBody>
          <a:bodyPr/>
          <a:lstStyle/>
          <a:p>
            <a:fld id="{30A9230E-FFBB-4CCB-ABD7-198084EDE768}" type="slidenum">
              <a:rPr lang="fr-BE" smtClean="0"/>
              <a:pPr/>
              <a:t>20</a:t>
            </a:fld>
            <a:endParaRPr lang="fr-BE" dirty="0"/>
          </a:p>
        </p:txBody>
      </p:sp>
    </p:spTree>
    <p:extLst>
      <p:ext uri="{BB962C8B-B14F-4D97-AF65-F5344CB8AC3E}">
        <p14:creationId xmlns:p14="http://schemas.microsoft.com/office/powerpoint/2010/main" val="1020836781"/>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3E6E5A"/>
                </a:solidFill>
              </a:rPr>
              <a:t>eHealth</a:t>
            </a:r>
            <a:r>
              <a:rPr lang="fr-BE" dirty="0" smtClean="0"/>
              <a:t> – Open et </a:t>
            </a:r>
            <a:r>
              <a:rPr lang="fr-BE" dirty="0" err="1" smtClean="0"/>
              <a:t>Big</a:t>
            </a:r>
            <a:r>
              <a:rPr lang="fr-BE" dirty="0" smtClean="0"/>
              <a:t> Data</a:t>
            </a:r>
            <a:endParaRPr lang="en-US" dirty="0"/>
          </a:p>
        </p:txBody>
      </p:sp>
      <p:sp>
        <p:nvSpPr>
          <p:cNvPr id="4099" name="Rectangle 3"/>
          <p:cNvSpPr>
            <a:spLocks noGrp="1" noChangeArrowheads="1"/>
          </p:cNvSpPr>
          <p:nvPr>
            <p:ph idx="1"/>
          </p:nvPr>
        </p:nvSpPr>
        <p:spPr/>
        <p:txBody>
          <a:bodyPr>
            <a:normAutofit fontScale="55000" lnSpcReduction="20000"/>
          </a:bodyPr>
          <a:lstStyle/>
          <a:p>
            <a:r>
              <a:rPr lang="fr-BE" sz="2200" b="1" dirty="0" smtClean="0"/>
              <a:t>Open data</a:t>
            </a:r>
          </a:p>
          <a:p>
            <a:pPr lvl="1"/>
            <a:r>
              <a:rPr lang="fr-BE" sz="2200" dirty="0"/>
              <a:t>PSI 2013 – transposition Loi 04/05/16</a:t>
            </a:r>
          </a:p>
          <a:p>
            <a:pPr lvl="1"/>
            <a:r>
              <a:rPr lang="fr-BE" sz="2200" dirty="0"/>
              <a:t>Données publiques , libres d’accès et </a:t>
            </a:r>
            <a:r>
              <a:rPr lang="fr-BE" sz="2200" dirty="0" smtClean="0"/>
              <a:t>réutilisables</a:t>
            </a:r>
          </a:p>
          <a:p>
            <a:pPr lvl="1"/>
            <a:r>
              <a:rPr lang="en-US" sz="2200" dirty="0" smtClean="0"/>
              <a:t>Principe </a:t>
            </a:r>
            <a:r>
              <a:rPr lang="en-US" sz="2200" dirty="0"/>
              <a:t>“comply or explain” </a:t>
            </a:r>
            <a:r>
              <a:rPr lang="en-US" sz="2200" dirty="0" smtClean="0"/>
              <a:t>(</a:t>
            </a:r>
            <a:r>
              <a:rPr lang="en-US" sz="2200" dirty="0" err="1" smtClean="0"/>
              <a:t>réutilisation</a:t>
            </a:r>
            <a:r>
              <a:rPr lang="en-US" sz="2200" dirty="0" smtClean="0"/>
              <a:t> = </a:t>
            </a:r>
            <a:r>
              <a:rPr lang="en-US" sz="2200" dirty="0" err="1" smtClean="0"/>
              <a:t>règle</a:t>
            </a:r>
            <a:r>
              <a:rPr lang="en-US" sz="2200" dirty="0" smtClean="0"/>
              <a:t>, </a:t>
            </a:r>
            <a:r>
              <a:rPr lang="en-US" sz="2200" dirty="0" err="1" smtClean="0"/>
              <a:t>sauf</a:t>
            </a:r>
            <a:r>
              <a:rPr lang="en-US" sz="2200" dirty="0" smtClean="0"/>
              <a:t> exception </a:t>
            </a:r>
            <a:r>
              <a:rPr lang="en-US" sz="2200" dirty="0" err="1" smtClean="0"/>
              <a:t>juridique</a:t>
            </a:r>
            <a:r>
              <a:rPr lang="en-US" sz="2200" dirty="0" smtClean="0"/>
              <a:t> </a:t>
            </a:r>
            <a:r>
              <a:rPr lang="en-US" sz="2200" dirty="0" err="1" smtClean="0"/>
              <a:t>cf</a:t>
            </a:r>
            <a:r>
              <a:rPr lang="en-US" sz="2200" dirty="0" smtClean="0"/>
              <a:t> privacy)</a:t>
            </a:r>
          </a:p>
          <a:p>
            <a:pPr lvl="1"/>
            <a:r>
              <a:rPr lang="fr-BE" sz="2200" dirty="0" smtClean="0"/>
              <a:t>Portail fédéral unique</a:t>
            </a:r>
            <a:r>
              <a:rPr lang="fr-BE" sz="2200" dirty="0"/>
              <a:t>: </a:t>
            </a:r>
            <a:r>
              <a:rPr lang="fr-BE" sz="2200" dirty="0">
                <a:hlinkClick r:id="rId3"/>
              </a:rPr>
              <a:t>http://</a:t>
            </a:r>
            <a:r>
              <a:rPr lang="fr-BE" sz="2200" dirty="0" smtClean="0">
                <a:hlinkClick r:id="rId3"/>
              </a:rPr>
              <a:t>data.gov.be/fr</a:t>
            </a:r>
            <a:endParaRPr lang="fr-BE" sz="2200" dirty="0" smtClean="0"/>
          </a:p>
          <a:p>
            <a:pPr lvl="1"/>
            <a:r>
              <a:rPr lang="fr-BE" sz="2200" dirty="0" smtClean="0"/>
              <a:t>900 </a:t>
            </a:r>
            <a:r>
              <a:rPr lang="fr-BE" sz="2200" dirty="0" err="1"/>
              <a:t>mios</a:t>
            </a:r>
            <a:r>
              <a:rPr lang="fr-BE" sz="2200" dirty="0"/>
              <a:t> BE / 40 </a:t>
            </a:r>
            <a:r>
              <a:rPr lang="fr-BE" sz="2200" dirty="0" err="1"/>
              <a:t>miads</a:t>
            </a:r>
            <a:r>
              <a:rPr lang="fr-BE" sz="2200" dirty="0"/>
              <a:t> </a:t>
            </a:r>
            <a:r>
              <a:rPr lang="fr-BE" sz="2200" dirty="0" smtClean="0"/>
              <a:t>UE</a:t>
            </a:r>
          </a:p>
          <a:p>
            <a:pPr lvl="1"/>
            <a:r>
              <a:rPr lang="fr-BE" sz="2200" dirty="0" smtClean="0"/>
              <a:t>Exemple: DWH BCSS (</a:t>
            </a:r>
            <a:r>
              <a:rPr lang="fr-BE" sz="2200" dirty="0"/>
              <a:t>données codées et couplées à des fins statistiques, scientifiques ou d’appui à la </a:t>
            </a:r>
            <a:r>
              <a:rPr lang="fr-BE" sz="2200" dirty="0" smtClean="0"/>
              <a:t>politique)</a:t>
            </a:r>
            <a:endParaRPr lang="fr-BE" sz="2200" dirty="0"/>
          </a:p>
          <a:p>
            <a:endParaRPr lang="fr-BE" sz="2200" dirty="0" smtClean="0"/>
          </a:p>
          <a:p>
            <a:endParaRPr lang="fr-BE" sz="2200" dirty="0" smtClean="0"/>
          </a:p>
          <a:p>
            <a:endParaRPr lang="fr-BE" sz="2200" dirty="0" smtClean="0"/>
          </a:p>
          <a:p>
            <a:r>
              <a:rPr lang="fr-BE" sz="2200" b="1" dirty="0" err="1" smtClean="0"/>
              <a:t>Big</a:t>
            </a:r>
            <a:r>
              <a:rPr lang="fr-BE" sz="2200" b="1" dirty="0" smtClean="0"/>
              <a:t> data</a:t>
            </a:r>
          </a:p>
          <a:p>
            <a:pPr lvl="1"/>
            <a:r>
              <a:rPr lang="fr-BE" sz="2200" dirty="0"/>
              <a:t>Accord de </a:t>
            </a:r>
            <a:r>
              <a:rPr lang="fr-BE" sz="2200" dirty="0" err="1" smtClean="0"/>
              <a:t>Gvt</a:t>
            </a:r>
            <a:r>
              <a:rPr lang="fr-BE" sz="2200" dirty="0" smtClean="0"/>
              <a:t>: « nous </a:t>
            </a:r>
            <a:r>
              <a:rPr lang="fr-BE" sz="2200" dirty="0"/>
              <a:t>travaillons à une base légale pour la collecte des données agrégées et </a:t>
            </a:r>
            <a:r>
              <a:rPr lang="fr-BE" sz="2200" dirty="0" err="1"/>
              <a:t>anonymisées</a:t>
            </a:r>
            <a:r>
              <a:rPr lang="fr-BE" sz="2200" dirty="0"/>
              <a:t> à des fins de recherche </a:t>
            </a:r>
            <a:r>
              <a:rPr lang="fr-BE" sz="2200" dirty="0" smtClean="0"/>
              <a:t>publique et privée »</a:t>
            </a:r>
            <a:endParaRPr lang="fr-BE" sz="2200" dirty="0"/>
          </a:p>
          <a:p>
            <a:pPr lvl="1"/>
            <a:r>
              <a:rPr lang="fr-BE" sz="2200" dirty="0" smtClean="0"/>
              <a:t>Décision: R&amp;D</a:t>
            </a:r>
            <a:r>
              <a:rPr lang="fr-BE" sz="2200" dirty="0"/>
              <a:t>, recherche scientifique, aide aux politiques publiques, essais </a:t>
            </a:r>
            <a:r>
              <a:rPr lang="fr-BE" sz="2200" dirty="0" smtClean="0"/>
              <a:t>cliniques, fraude, et surconsommation, maitrise des couts… + Prédire/prévenir</a:t>
            </a:r>
          </a:p>
          <a:p>
            <a:pPr lvl="1"/>
            <a:r>
              <a:rPr lang="fr-BE" sz="2200" dirty="0" smtClean="0"/>
              <a:t>Données - Information – Connaissance et  expertise </a:t>
            </a:r>
            <a:endParaRPr lang="fr-BE" sz="2200" dirty="0"/>
          </a:p>
          <a:p>
            <a:pPr lvl="1"/>
            <a:r>
              <a:rPr lang="fr-BE" sz="2200" dirty="0"/>
              <a:t>3 V: volumes, </a:t>
            </a:r>
            <a:r>
              <a:rPr lang="fr-BE" sz="2200" dirty="0" smtClean="0"/>
              <a:t>vélocité/vitesse </a:t>
            </a:r>
            <a:r>
              <a:rPr lang="fr-BE" sz="2200" dirty="0"/>
              <a:t>et </a:t>
            </a:r>
            <a:r>
              <a:rPr lang="fr-BE" sz="2200" dirty="0" smtClean="0"/>
              <a:t>variété ou 5 V: + Véracité et valeur</a:t>
            </a:r>
          </a:p>
          <a:p>
            <a:pPr lvl="1"/>
            <a:r>
              <a:rPr lang="fr-BE" sz="2200" dirty="0" smtClean="0"/>
              <a:t>GDPR: anonymisation Vs </a:t>
            </a:r>
            <a:r>
              <a:rPr lang="fr-BE" sz="2200" dirty="0" err="1"/>
              <a:t>pseudonymisation</a:t>
            </a:r>
            <a:r>
              <a:rPr lang="fr-BE" sz="2200" dirty="0"/>
              <a:t> de </a:t>
            </a:r>
            <a:r>
              <a:rPr lang="fr-BE" sz="2200" dirty="0" smtClean="0"/>
              <a:t>données (analyse </a:t>
            </a:r>
            <a:r>
              <a:rPr lang="fr-BE" sz="2200" dirty="0"/>
              <a:t>de risque “</a:t>
            </a:r>
            <a:r>
              <a:rPr lang="fr-BE" sz="2200" dirty="0" err="1"/>
              <a:t>small</a:t>
            </a:r>
            <a:r>
              <a:rPr lang="fr-BE" sz="2200" dirty="0"/>
              <a:t> </a:t>
            </a:r>
            <a:r>
              <a:rPr lang="fr-BE" sz="2200" dirty="0" err="1"/>
              <a:t>cell</a:t>
            </a:r>
            <a:r>
              <a:rPr lang="fr-BE" sz="2200" dirty="0" smtClean="0"/>
              <a:t>”)</a:t>
            </a:r>
            <a:endParaRPr lang="fr-BE" sz="2200" dirty="0"/>
          </a:p>
          <a:p>
            <a:endParaRPr lang="fr-BE" sz="2200" dirty="0" smtClean="0"/>
          </a:p>
          <a:p>
            <a:endParaRPr lang="fr-BE" sz="2200" dirty="0" smtClean="0"/>
          </a:p>
          <a:p>
            <a:endParaRPr lang="fr-BE" sz="2200" dirty="0" smtClean="0"/>
          </a:p>
          <a:p>
            <a:endParaRPr lang="fr-BE" sz="2200" dirty="0"/>
          </a:p>
          <a:p>
            <a:pPr marL="182880" lvl="1"/>
            <a:r>
              <a:rPr lang="fr-FR" sz="2900" b="1" u="sng" dirty="0"/>
              <a:t>eHealth/</a:t>
            </a:r>
            <a:r>
              <a:rPr lang="fr-FR" sz="2900" b="1" u="sng" dirty="0" err="1"/>
              <a:t>eSanté</a:t>
            </a:r>
            <a:r>
              <a:rPr lang="fr-FR" sz="2900" b="1" u="sng" dirty="0"/>
              <a:t> : données personnelles (ni Open ni </a:t>
            </a:r>
            <a:r>
              <a:rPr lang="fr-FR" sz="2900" b="1" u="sng" dirty="0" err="1"/>
              <a:t>Big</a:t>
            </a:r>
            <a:r>
              <a:rPr lang="fr-FR" sz="2900" b="1" u="sng" dirty="0"/>
              <a:t> Data !)</a:t>
            </a:r>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normAutofit/>
          </a:bodyPr>
          <a:lstStyle/>
          <a:p>
            <a:fld id="{2B30A8D0-0C1A-4E18-B9EE-C94840A50CB5}" type="slidenum">
              <a:rPr lang="en-US" smtClean="0"/>
              <a:pPr/>
              <a:t>21</a:t>
            </a:fld>
            <a:endParaRPr lang="en-US"/>
          </a:p>
        </p:txBody>
      </p:sp>
    </p:spTree>
    <p:extLst>
      <p:ext uri="{BB962C8B-B14F-4D97-AF65-F5344CB8AC3E}">
        <p14:creationId xmlns:p14="http://schemas.microsoft.com/office/powerpoint/2010/main" val="2223506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solidFill>
                  <a:srgbClr val="3E6E5A"/>
                </a:solidFill>
              </a:rPr>
              <a:t>eHealth</a:t>
            </a:r>
            <a:r>
              <a:rPr lang="fr-BE" dirty="0"/>
              <a:t> – Open </a:t>
            </a:r>
            <a:r>
              <a:rPr lang="fr-BE" dirty="0" smtClean="0"/>
              <a:t>Data</a:t>
            </a:r>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2B30A8D0-0C1A-4E18-B9EE-C94840A50CB5}" type="slidenum">
              <a:rPr lang="en-US" smtClean="0"/>
              <a:t>22</a:t>
            </a:fld>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8229600"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014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4"/>
            <a:ext cx="9144000" cy="6850811"/>
          </a:xfrm>
          <a:prstGeom prst="rect">
            <a:avLst/>
          </a:prstGeom>
        </p:spPr>
      </p:pic>
    </p:spTree>
    <p:extLst>
      <p:ext uri="{BB962C8B-B14F-4D97-AF65-F5344CB8AC3E}">
        <p14:creationId xmlns:p14="http://schemas.microsoft.com/office/powerpoint/2010/main" val="4069014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9512" y="548680"/>
            <a:ext cx="8373616" cy="5400600"/>
          </a:xfrm>
        </p:spPr>
        <p:txBody>
          <a:bodyPr>
            <a:normAutofit fontScale="70000" lnSpcReduction="20000"/>
          </a:bodyPr>
          <a:lstStyle/>
          <a:p>
            <a:pPr marL="0" indent="0">
              <a:buNone/>
            </a:pPr>
            <a:endParaRPr lang="nl-BE" sz="5700" dirty="0">
              <a:solidFill>
                <a:srgbClr val="0070C0"/>
              </a:solidFill>
              <a:latin typeface="+mj-lt"/>
              <a:ea typeface="+mj-ea"/>
              <a:cs typeface="+mj-cs"/>
            </a:endParaRPr>
          </a:p>
          <a:p>
            <a:pPr marL="0" indent="0">
              <a:buNone/>
            </a:pPr>
            <a:endParaRPr lang="nl-BE" sz="2800" dirty="0"/>
          </a:p>
          <a:p>
            <a:pPr marL="0" indent="0">
              <a:buNone/>
            </a:pPr>
            <a:endParaRPr lang="nl-BE" sz="2800" dirty="0"/>
          </a:p>
          <a:p>
            <a:pPr marL="0" indent="0">
              <a:buNone/>
            </a:pPr>
            <a:endParaRPr lang="nl-BE" sz="2800" dirty="0"/>
          </a:p>
          <a:p>
            <a:pPr marL="0" indent="0">
              <a:buNone/>
            </a:pPr>
            <a:endParaRPr lang="nl-BE" sz="2800" dirty="0"/>
          </a:p>
          <a:p>
            <a:pPr marL="0" indent="0">
              <a:buNone/>
            </a:pPr>
            <a:endParaRPr lang="nl-BE" sz="2800" dirty="0"/>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buNone/>
            </a:pPr>
            <a:endParaRPr lang="nl-BE" sz="1800" dirty="0"/>
          </a:p>
          <a:p>
            <a:pPr marL="0" indent="0">
              <a:buNone/>
            </a:pPr>
            <a:r>
              <a:rPr lang="nl-BE" sz="1800" dirty="0"/>
              <a:t>Data =</a:t>
            </a:r>
          </a:p>
          <a:p>
            <a:pPr marL="400050" lvl="1" indent="0">
              <a:buNone/>
            </a:pPr>
            <a:r>
              <a:rPr lang="en-US" sz="1600" dirty="0"/>
              <a:t>Structured in data warehouse</a:t>
            </a:r>
          </a:p>
          <a:p>
            <a:pPr marL="400050" lvl="1" indent="0">
              <a:buNone/>
            </a:pPr>
            <a:r>
              <a:rPr lang="en-US" sz="1600" dirty="0"/>
              <a:t>Unstructured documents</a:t>
            </a:r>
          </a:p>
          <a:p>
            <a:pPr marL="400050" lvl="1" indent="0">
              <a:buNone/>
            </a:pPr>
            <a:r>
              <a:rPr lang="en-US" sz="1600" dirty="0"/>
              <a:t>social media</a:t>
            </a:r>
          </a:p>
          <a:p>
            <a:pPr marL="400050" lvl="1" indent="0">
              <a:buNone/>
            </a:pPr>
            <a:r>
              <a:rPr lang="nl-BE" sz="1600" dirty="0"/>
              <a:t>…</a:t>
            </a:r>
          </a:p>
          <a:p>
            <a:pPr marL="3543300" lvl="8" indent="0">
              <a:buNone/>
            </a:pPr>
            <a:r>
              <a:rPr lang="nl-BE" sz="1800" dirty="0"/>
              <a:t>		</a:t>
            </a:r>
          </a:p>
          <a:p>
            <a:pPr marL="3543300" lvl="8" indent="0">
              <a:buNone/>
            </a:pPr>
            <a:r>
              <a:rPr lang="nl-BE" sz="1800" dirty="0"/>
              <a:t>		</a:t>
            </a:r>
            <a:r>
              <a:rPr lang="en-US" sz="1800" dirty="0"/>
              <a:t>Information for the purpose of</a:t>
            </a:r>
            <a:endParaRPr lang="nl-BE" sz="1800" dirty="0"/>
          </a:p>
          <a:p>
            <a:pPr marL="3543300" lvl="8" indent="0">
              <a:buNone/>
            </a:pPr>
            <a:r>
              <a:rPr lang="nl-BE" sz="1800" dirty="0"/>
              <a:t>			</a:t>
            </a:r>
            <a:r>
              <a:rPr lang="en-US" sz="1800" dirty="0"/>
              <a:t>better healthcare</a:t>
            </a:r>
          </a:p>
          <a:p>
            <a:pPr marL="3543300" lvl="8" indent="0">
              <a:buNone/>
            </a:pPr>
            <a:r>
              <a:rPr lang="en-US" sz="1800" dirty="0"/>
              <a:t>			scientific research</a:t>
            </a:r>
          </a:p>
          <a:p>
            <a:pPr marL="3543300" lvl="8" indent="0">
              <a:buNone/>
            </a:pPr>
            <a:r>
              <a:rPr lang="en-US" sz="1800" dirty="0"/>
              <a:t>			clinical trials</a:t>
            </a:r>
            <a:r>
              <a:rPr lang="nl-BE" sz="1800" dirty="0"/>
              <a:t>					…</a:t>
            </a:r>
            <a:endParaRPr lang="nl-BE" sz="2400" dirty="0"/>
          </a:p>
          <a:p>
            <a:pPr marL="0" indent="0">
              <a:buNone/>
            </a:pPr>
            <a:endParaRPr lang="nl-BE" sz="2800" dirty="0"/>
          </a:p>
          <a:p>
            <a:pPr marL="0" indent="0">
              <a:buNone/>
            </a:pPr>
            <a:endParaRPr lang="en-GB" sz="2800" dirty="0"/>
          </a:p>
        </p:txBody>
      </p:sp>
      <p:sp>
        <p:nvSpPr>
          <p:cNvPr id="9" name="Staande oorkonde 8"/>
          <p:cNvSpPr/>
          <p:nvPr/>
        </p:nvSpPr>
        <p:spPr>
          <a:xfrm>
            <a:off x="5292080" y="1749538"/>
            <a:ext cx="1656184" cy="2952328"/>
          </a:xfrm>
          <a:prstGeom prst="vertic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p:nvPr>
        </p:nvSpPr>
        <p:spPr/>
        <p:txBody>
          <a:bodyPr/>
          <a:lstStyle/>
          <a:p>
            <a:r>
              <a:rPr lang="fr-BE" dirty="0" err="1">
                <a:solidFill>
                  <a:srgbClr val="3E6E5A"/>
                </a:solidFill>
              </a:rPr>
              <a:t>eHealth</a:t>
            </a:r>
            <a:r>
              <a:rPr lang="fr-BE" dirty="0"/>
              <a:t> – </a:t>
            </a:r>
            <a:r>
              <a:rPr lang="fr-BE" dirty="0" err="1" smtClean="0"/>
              <a:t>Big</a:t>
            </a:r>
            <a:r>
              <a:rPr lang="fr-BE" dirty="0" smtClean="0"/>
              <a:t> </a:t>
            </a:r>
            <a:r>
              <a:rPr lang="fr-BE" dirty="0"/>
              <a:t>Data</a:t>
            </a:r>
            <a:endParaRPr lang="en-GB" dirty="0">
              <a:solidFill>
                <a:srgbClr val="0070C0"/>
              </a:solidFill>
            </a:endParaRPr>
          </a:p>
        </p:txBody>
      </p:sp>
      <p:sp>
        <p:nvSpPr>
          <p:cNvPr id="4" name="Wolk 3"/>
          <p:cNvSpPr/>
          <p:nvPr/>
        </p:nvSpPr>
        <p:spPr>
          <a:xfrm>
            <a:off x="179512" y="1945817"/>
            <a:ext cx="2808312" cy="1800200"/>
          </a:xfrm>
          <a:prstGeom prst="clou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solidFill>
                  <a:schemeClr val="tx1"/>
                </a:solidFill>
              </a:rPr>
              <a:t>data</a:t>
            </a:r>
            <a:endParaRPr lang="en-GB" dirty="0">
              <a:solidFill>
                <a:schemeClr val="tx1"/>
              </a:solidFill>
            </a:endParaRPr>
          </a:p>
        </p:txBody>
      </p:sp>
      <p:sp>
        <p:nvSpPr>
          <p:cNvPr id="5" name="Ingekeepte PIJL-RECHTS 4"/>
          <p:cNvSpPr/>
          <p:nvPr/>
        </p:nvSpPr>
        <p:spPr>
          <a:xfrm>
            <a:off x="3275856" y="2593889"/>
            <a:ext cx="1944216" cy="86409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policy</a:t>
            </a:r>
            <a:endParaRPr lang="en-GB" dirty="0"/>
          </a:p>
        </p:txBody>
      </p:sp>
      <p:sp>
        <p:nvSpPr>
          <p:cNvPr id="6" name="Stroomdiagram: Document 5"/>
          <p:cNvSpPr/>
          <p:nvPr/>
        </p:nvSpPr>
        <p:spPr>
          <a:xfrm>
            <a:off x="5868144" y="2060848"/>
            <a:ext cx="432048" cy="64807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troomdiagram: Opgeslagen gegevens 6"/>
          <p:cNvSpPr/>
          <p:nvPr/>
        </p:nvSpPr>
        <p:spPr>
          <a:xfrm>
            <a:off x="5652120" y="2816932"/>
            <a:ext cx="936104" cy="396044"/>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roomdiagram: Opslag met sequentiële toegang 7"/>
          <p:cNvSpPr/>
          <p:nvPr/>
        </p:nvSpPr>
        <p:spPr>
          <a:xfrm>
            <a:off x="6084168" y="3429000"/>
            <a:ext cx="504056" cy="576064"/>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roomdiagram: Magnetische schijf 9"/>
          <p:cNvSpPr/>
          <p:nvPr/>
        </p:nvSpPr>
        <p:spPr>
          <a:xfrm>
            <a:off x="6084168" y="4149080"/>
            <a:ext cx="360040" cy="50405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kstvak 10"/>
          <p:cNvSpPr txBox="1"/>
          <p:nvPr/>
        </p:nvSpPr>
        <p:spPr>
          <a:xfrm>
            <a:off x="5868144" y="1700808"/>
            <a:ext cx="1224136" cy="307777"/>
          </a:xfrm>
          <a:prstGeom prst="rect">
            <a:avLst/>
          </a:prstGeom>
          <a:noFill/>
        </p:spPr>
        <p:txBody>
          <a:bodyPr wrap="square" rtlCol="0">
            <a:spAutoFit/>
          </a:bodyPr>
          <a:lstStyle/>
          <a:p>
            <a:r>
              <a:rPr lang="nl-BE" sz="1400" dirty="0"/>
              <a:t>informatie</a:t>
            </a:r>
            <a:endParaRPr lang="en-GB" sz="1400" dirty="0"/>
          </a:p>
        </p:txBody>
      </p:sp>
      <p:grpSp>
        <p:nvGrpSpPr>
          <p:cNvPr id="14" name="Groep 13"/>
          <p:cNvGrpSpPr/>
          <p:nvPr/>
        </p:nvGrpSpPr>
        <p:grpSpPr>
          <a:xfrm>
            <a:off x="6889035" y="260648"/>
            <a:ext cx="2003445" cy="6186309"/>
            <a:chOff x="7033051" y="1124744"/>
            <a:chExt cx="2003445" cy="6186309"/>
          </a:xfrm>
        </p:grpSpPr>
        <p:sp>
          <p:nvSpPr>
            <p:cNvPr id="12" name="Rechthoek 11"/>
            <p:cNvSpPr/>
            <p:nvPr/>
          </p:nvSpPr>
          <p:spPr>
            <a:xfrm>
              <a:off x="8388424" y="1124744"/>
              <a:ext cx="648072" cy="6186309"/>
            </a:xfrm>
            <a:prstGeom prst="rect">
              <a:avLst/>
            </a:prstGeom>
            <a:noFill/>
          </p:spPr>
          <p:txBody>
            <a:bodyPr wrap="square" lIns="91440" tIns="45720" rIns="91440" bIns="45720">
              <a:spAutoFit/>
            </a:bodyPr>
            <a:lstStyle/>
            <a:p>
              <a:pPr algn="ctr"/>
              <a:r>
                <a:rPr lang="nl-NL"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Knowl</a:t>
              </a:r>
              <a:r>
                <a:rPr lang="nl-NL"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nl-NL" sz="4400" b="1" cap="none" spc="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edge</a:t>
              </a:r>
              <a:endParaRPr lang="nl-NL"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3" name="Ingekeepte PIJL-RECHTS 12"/>
            <p:cNvSpPr/>
            <p:nvPr/>
          </p:nvSpPr>
          <p:spPr>
            <a:xfrm>
              <a:off x="7033051" y="3457985"/>
              <a:ext cx="1368152" cy="86409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policy</a:t>
              </a:r>
              <a:endParaRPr lang="en-GB" dirty="0"/>
            </a:p>
          </p:txBody>
        </p:sp>
      </p:grpSp>
      <p:sp>
        <p:nvSpPr>
          <p:cNvPr id="15" name="Tekstvak 14"/>
          <p:cNvSpPr txBox="1"/>
          <p:nvPr/>
        </p:nvSpPr>
        <p:spPr>
          <a:xfrm>
            <a:off x="485394" y="5174183"/>
            <a:ext cx="4536504" cy="923330"/>
          </a:xfrm>
          <a:prstGeom prst="rect">
            <a:avLst/>
          </a:prstGeom>
          <a:solidFill>
            <a:schemeClr val="bg2"/>
          </a:solidFill>
        </p:spPr>
        <p:txBody>
          <a:bodyPr wrap="square" rtlCol="0">
            <a:spAutoFit/>
          </a:bodyPr>
          <a:lstStyle/>
          <a:p>
            <a:r>
              <a:rPr lang="en-GB" b="1" dirty="0"/>
              <a:t>Big data = </a:t>
            </a:r>
          </a:p>
          <a:p>
            <a:r>
              <a:rPr lang="en-GB" b="1" dirty="0"/>
              <a:t>the computational analysis of vast data sets to uncover patterns, trends and associations </a:t>
            </a:r>
            <a:endParaRPr lang="nl-BE" b="1" dirty="0"/>
          </a:p>
        </p:txBody>
      </p:sp>
    </p:spTree>
    <p:extLst>
      <p:ext uri="{BB962C8B-B14F-4D97-AF65-F5344CB8AC3E}">
        <p14:creationId xmlns:p14="http://schemas.microsoft.com/office/powerpoint/2010/main" val="73501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8"/>
          <p:cNvSpPr>
            <a:spLocks noGrp="1"/>
          </p:cNvSpPr>
          <p:nvPr>
            <p:ph type="title" idx="4294967295"/>
          </p:nvPr>
        </p:nvSpPr>
        <p:spPr/>
        <p:txBody>
          <a:bodyPr/>
          <a:lstStyle/>
          <a:p>
            <a:pPr marL="457200" indent="-457200"/>
            <a:r>
              <a:rPr lang="fr-BE" altLang="en-US" sz="3200" dirty="0"/>
              <a:t/>
            </a:r>
            <a:br>
              <a:rPr lang="fr-BE" altLang="en-US" sz="3200" dirty="0"/>
            </a:br>
            <a:r>
              <a:rPr lang="fr-BE" altLang="en-US" sz="3200" dirty="0" smtClean="0"/>
              <a:t>Un </a:t>
            </a:r>
            <a:r>
              <a:rPr lang="fr-BE" altLang="en-US" sz="3200" dirty="0"/>
              <a:t>« marché » qui attire de grandes entreprises, </a:t>
            </a:r>
            <a:r>
              <a:rPr lang="fr-BE" altLang="en-US" sz="3200" dirty="0" smtClean="0"/>
              <a:t>comme </a:t>
            </a:r>
            <a:r>
              <a:rPr lang="fr-BE" altLang="en-US" sz="3200" dirty="0"/>
              <a:t>de start-up</a:t>
            </a:r>
            <a:r>
              <a:rPr lang="fr-BE" altLang="en-US" i="1" dirty="0"/>
              <a:t/>
            </a:r>
            <a:br>
              <a:rPr lang="fr-BE" altLang="en-US" i="1" dirty="0"/>
            </a:br>
            <a:endParaRPr lang="en-US" altLang="en-US" dirty="0" smtClean="0"/>
          </a:p>
        </p:txBody>
      </p:sp>
      <p:sp>
        <p:nvSpPr>
          <p:cNvPr id="59395" name="Rectangle 9"/>
          <p:cNvSpPr>
            <a:spLocks noGrp="1"/>
          </p:cNvSpPr>
          <p:nvPr>
            <p:ph type="body" idx="4294967295"/>
          </p:nvPr>
        </p:nvSpPr>
        <p:spPr/>
        <p:txBody>
          <a:bodyPr/>
          <a:lstStyle/>
          <a:p>
            <a:pPr marL="0" indent="0">
              <a:buNone/>
            </a:pPr>
            <a:r>
              <a:rPr lang="fr-BE" sz="2400" b="1" i="1" dirty="0" smtClean="0"/>
              <a:t>Ex. Réseau santé bruxellois</a:t>
            </a:r>
          </a:p>
          <a:p>
            <a:pPr marL="0" indent="0">
              <a:buNone/>
            </a:pPr>
            <a:endParaRPr lang="fr-BE" sz="2400" dirty="0" smtClean="0"/>
          </a:p>
          <a:p>
            <a:r>
              <a:rPr lang="fr-BE" sz="2400" dirty="0" err="1" smtClean="0"/>
              <a:t>eSanté</a:t>
            </a:r>
            <a:r>
              <a:rPr lang="fr-BE" sz="2400" dirty="0" smtClean="0"/>
              <a:t> = 8</a:t>
            </a:r>
            <a:r>
              <a:rPr lang="fr-BE" sz="2400" dirty="0"/>
              <a:t>% des entreprises actives dans le secteur de la santé en 2015 contre 4% en </a:t>
            </a:r>
            <a:r>
              <a:rPr lang="fr-BE" sz="2400" dirty="0" smtClean="0"/>
              <a:t>2004</a:t>
            </a:r>
          </a:p>
          <a:p>
            <a:r>
              <a:rPr lang="fr-BE" sz="2400" dirty="0" smtClean="0"/>
              <a:t>Domaine </a:t>
            </a:r>
            <a:r>
              <a:rPr lang="fr-BE" sz="2400" dirty="0"/>
              <a:t>d’activité </a:t>
            </a:r>
            <a:r>
              <a:rPr lang="fr-BE" sz="2400" dirty="0" smtClean="0"/>
              <a:t>où </a:t>
            </a:r>
            <a:r>
              <a:rPr lang="fr-BE" sz="2400" dirty="0"/>
              <a:t>l’on recense le plus de start-ups en Belgique et à Bruxelles en particulier</a:t>
            </a:r>
          </a:p>
          <a:p>
            <a:r>
              <a:rPr lang="fr-BE" sz="2400" dirty="0" smtClean="0"/>
              <a:t>Progression </a:t>
            </a:r>
            <a:r>
              <a:rPr lang="fr-BE" sz="2400" dirty="0"/>
              <a:t>de création d'entreprise de 152% depuis 2004</a:t>
            </a:r>
          </a:p>
          <a:p>
            <a:r>
              <a:rPr lang="fr-BE" sz="2400" dirty="0"/>
              <a:t>4,46 entreprises </a:t>
            </a:r>
            <a:r>
              <a:rPr lang="fr-BE" sz="2400" dirty="0" err="1"/>
              <a:t>eSanté</a:t>
            </a:r>
            <a:r>
              <a:rPr lang="fr-BE" sz="2400" dirty="0"/>
              <a:t> créées par 100.000 habitants </a:t>
            </a:r>
            <a:r>
              <a:rPr lang="fr-BE" sz="2400" dirty="0" smtClean="0"/>
              <a:t>(1,73 </a:t>
            </a:r>
            <a:r>
              <a:rPr lang="fr-BE" sz="2400" dirty="0"/>
              <a:t>en Flandre et 1,19 en </a:t>
            </a:r>
            <a:r>
              <a:rPr lang="fr-BE" sz="2400" dirty="0" smtClean="0"/>
              <a:t>Wallonie)</a:t>
            </a:r>
          </a:p>
          <a:p>
            <a:r>
              <a:rPr lang="fr-BE" sz="2400" dirty="0" smtClean="0"/>
              <a:t>Lancement de « e-</a:t>
            </a:r>
            <a:r>
              <a:rPr lang="fr-BE" sz="2400" dirty="0" err="1" smtClean="0"/>
              <a:t>santé.brussels</a:t>
            </a:r>
            <a:r>
              <a:rPr lang="fr-BE" sz="2400" dirty="0" smtClean="0"/>
              <a:t> » en 2016 regroupant le </a:t>
            </a:r>
            <a:r>
              <a:rPr lang="fr-BE" sz="2400" dirty="0"/>
              <a:t>Gouvernement bruxellois, </a:t>
            </a:r>
            <a:r>
              <a:rPr lang="fr-BE" sz="2400" dirty="0" err="1"/>
              <a:t>Abrumet</a:t>
            </a:r>
            <a:r>
              <a:rPr lang="fr-BE" sz="2400" dirty="0"/>
              <a:t>, </a:t>
            </a:r>
            <a:r>
              <a:rPr lang="fr-BE" sz="2400" dirty="0" err="1"/>
              <a:t>Agoria</a:t>
            </a:r>
            <a:r>
              <a:rPr lang="fr-BE" sz="2400" dirty="0"/>
              <a:t>, </a:t>
            </a:r>
            <a:r>
              <a:rPr lang="fr-BE" sz="2400" dirty="0" err="1"/>
              <a:t>Innoviris</a:t>
            </a:r>
            <a:r>
              <a:rPr lang="fr-BE" sz="2400" dirty="0"/>
              <a:t> et </a:t>
            </a:r>
            <a:r>
              <a:rPr lang="fr-BE" sz="2400" dirty="0" err="1" smtClean="0"/>
              <a:t>Lifetech.brussels</a:t>
            </a:r>
            <a:r>
              <a:rPr lang="fr-BE" sz="2400" dirty="0" smtClean="0"/>
              <a:t>. But: inciter </a:t>
            </a:r>
            <a:r>
              <a:rPr lang="fr-BE" sz="2400" dirty="0"/>
              <a:t>les sociétés e-santé innovantes à développer l’interopérabilité de leur </a:t>
            </a:r>
            <a:r>
              <a:rPr lang="fr-BE" sz="2400" dirty="0" smtClean="0"/>
              <a:t>solution</a:t>
            </a:r>
            <a:endParaRPr lang="en-US" altLang="en-US" sz="2400" i="1" dirty="0"/>
          </a:p>
        </p:txBody>
      </p:sp>
      <p:sp>
        <p:nvSpPr>
          <p:cNvPr id="4" name="Slide Number Placeholder 3"/>
          <p:cNvSpPr>
            <a:spLocks noGrp="1"/>
          </p:cNvSpPr>
          <p:nvPr>
            <p:ph type="sldNum" sz="quarter" idx="10"/>
          </p:nvPr>
        </p:nvSpPr>
        <p:spPr/>
        <p:txBody>
          <a:bodyPr/>
          <a:lstStyle/>
          <a:p>
            <a:pPr>
              <a:defRPr/>
            </a:pPr>
            <a:fld id="{E2816DBE-5D52-4136-B57F-B88A0109BCA5}" type="slidenum">
              <a:rPr lang="en-US" smtClean="0">
                <a:solidFill>
                  <a:prstClr val="white">
                    <a:lumMod val="50000"/>
                  </a:prstClr>
                </a:solidFill>
              </a:rPr>
              <a:pPr>
                <a:defRPr/>
              </a:pPr>
              <a:t>25</a:t>
            </a:fld>
            <a:endParaRPr lang="en-US">
              <a:solidFill>
                <a:prstClr val="white">
                  <a:lumMod val="50000"/>
                </a:prstClr>
              </a:solidFill>
            </a:endParaRPr>
          </a:p>
        </p:txBody>
      </p:sp>
    </p:spTree>
    <p:extLst>
      <p:ext uri="{BB962C8B-B14F-4D97-AF65-F5344CB8AC3E}">
        <p14:creationId xmlns:p14="http://schemas.microsoft.com/office/powerpoint/2010/main" val="17690940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dirty="0"/>
              <a:t>Roadmap </a:t>
            </a:r>
            <a:r>
              <a:rPr lang="fr-FR" dirty="0" err="1" smtClean="0"/>
              <a:t>eSanté</a:t>
            </a:r>
            <a:endParaRPr lang="en-US" dirty="0"/>
          </a:p>
        </p:txBody>
      </p:sp>
      <p:sp>
        <p:nvSpPr>
          <p:cNvPr id="4099" name="Rectangle 3"/>
          <p:cNvSpPr>
            <a:spLocks noGrp="1" noChangeArrowheads="1"/>
          </p:cNvSpPr>
          <p:nvPr>
            <p:ph idx="1"/>
          </p:nvPr>
        </p:nvSpPr>
        <p:spPr/>
        <p:txBody>
          <a:bodyPr>
            <a:normAutofit/>
          </a:bodyPr>
          <a:lstStyle/>
          <a:p>
            <a:r>
              <a:rPr lang="fr-FR" dirty="0" smtClean="0"/>
              <a:t>Loi 21/08/2008</a:t>
            </a:r>
          </a:p>
          <a:p>
            <a:endParaRPr lang="fr-FR" dirty="0" smtClean="0"/>
          </a:p>
          <a:p>
            <a:r>
              <a:rPr lang="fr-FR" dirty="0" smtClean="0"/>
              <a:t>Approche </a:t>
            </a:r>
            <a:r>
              <a:rPr lang="fr-FR" dirty="0" err="1" smtClean="0"/>
              <a:t>bottom</a:t>
            </a:r>
            <a:r>
              <a:rPr lang="fr-FR" dirty="0" smtClean="0"/>
              <a:t>-up</a:t>
            </a:r>
          </a:p>
          <a:p>
            <a:endParaRPr lang="fr-FR" dirty="0" smtClean="0"/>
          </a:p>
          <a:p>
            <a:r>
              <a:rPr lang="fr-FR" dirty="0"/>
              <a:t>Informatisation des soins de santé</a:t>
            </a:r>
          </a:p>
          <a:p>
            <a:pPr lvl="1"/>
            <a:r>
              <a:rPr lang="fr-FR" dirty="0" smtClean="0"/>
              <a:t>table ronde </a:t>
            </a:r>
          </a:p>
          <a:p>
            <a:pPr lvl="1"/>
            <a:r>
              <a:rPr lang="fr-FR" dirty="0" smtClean="0"/>
              <a:t>use cases</a:t>
            </a:r>
          </a:p>
          <a:p>
            <a:pPr lvl="1"/>
            <a:r>
              <a:rPr lang="fr-FR" dirty="0" smtClean="0"/>
              <a:t>représentativité du secteur</a:t>
            </a:r>
          </a:p>
          <a:p>
            <a:endParaRPr lang="fr-FR" dirty="0" smtClean="0"/>
          </a:p>
          <a:p>
            <a:endParaRPr lang="en-US"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normAutofit/>
          </a:bodyPr>
          <a:lstStyle/>
          <a:p>
            <a:fld id="{2B30A8D0-0C1A-4E18-B9EE-C94840A50CB5}" type="slidenum">
              <a:rPr lang="en-US" smtClean="0"/>
              <a:pPr/>
              <a:t>26</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4581128"/>
            <a:ext cx="3627120" cy="1560576"/>
          </a:xfrm>
          <a:prstGeom prst="rect">
            <a:avLst/>
          </a:prstGeom>
        </p:spPr>
      </p:pic>
    </p:spTree>
    <p:extLst>
      <p:ext uri="{BB962C8B-B14F-4D97-AF65-F5344CB8AC3E}">
        <p14:creationId xmlns:p14="http://schemas.microsoft.com/office/powerpoint/2010/main" val="571760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FR" dirty="0"/>
              <a:t>Roadmap </a:t>
            </a:r>
            <a:r>
              <a:rPr lang="fr-FR" dirty="0" err="1" smtClean="0"/>
              <a:t>eSanté</a:t>
            </a:r>
            <a:endParaRPr lang="en-US" dirty="0"/>
          </a:p>
        </p:txBody>
      </p:sp>
      <p:sp>
        <p:nvSpPr>
          <p:cNvPr id="4099" name="Rectangle 3"/>
          <p:cNvSpPr>
            <a:spLocks noGrp="1" noChangeArrowheads="1"/>
          </p:cNvSpPr>
          <p:nvPr>
            <p:ph idx="1"/>
          </p:nvPr>
        </p:nvSpPr>
        <p:spPr/>
        <p:txBody>
          <a:bodyPr>
            <a:normAutofit/>
          </a:bodyPr>
          <a:lstStyle/>
          <a:p>
            <a:r>
              <a:rPr lang="fr-FR" dirty="0" smtClean="0"/>
              <a:t>Vision sur 5 ans</a:t>
            </a:r>
            <a:r>
              <a:rPr lang="en-US" dirty="0" smtClean="0"/>
              <a:t> </a:t>
            </a:r>
            <a:endParaRPr lang="fr-BE" dirty="0" smtClean="0"/>
          </a:p>
          <a:p>
            <a:endParaRPr lang="fr-BE" dirty="0" smtClean="0"/>
          </a:p>
          <a:p>
            <a:r>
              <a:rPr lang="fr-BE" dirty="0" smtClean="0"/>
              <a:t>Protocole d’accord</a:t>
            </a:r>
          </a:p>
          <a:p>
            <a:endParaRPr lang="fr-BE" dirty="0" smtClean="0"/>
          </a:p>
          <a:p>
            <a:r>
              <a:rPr lang="fr-BE" dirty="0" smtClean="0"/>
              <a:t>Accord de Gouvernement</a:t>
            </a:r>
          </a:p>
          <a:p>
            <a:endParaRPr lang="fr-BE" dirty="0" smtClean="0"/>
          </a:p>
          <a:p>
            <a:r>
              <a:rPr lang="fr-BE" dirty="0" smtClean="0"/>
              <a:t>Roadmap 2.0. </a:t>
            </a:r>
            <a:endParaRPr lang="en-US" dirty="0" smtClean="0"/>
          </a:p>
          <a:p>
            <a:pPr lvl="1"/>
            <a:endParaRPr lang="fr-BE" dirty="0" smtClean="0"/>
          </a:p>
          <a:p>
            <a:r>
              <a:rPr lang="fr-BE" i="1" dirty="0" smtClean="0"/>
              <a:t>Roadmap 3.0 en cours de finalisation</a:t>
            </a:r>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normAutofit/>
          </a:bodyPr>
          <a:lstStyle/>
          <a:p>
            <a:fld id="{2B30A8D0-0C1A-4E18-B9EE-C94840A50CB5}" type="slidenum">
              <a:rPr lang="en-US" smtClean="0"/>
              <a:pPr/>
              <a:t>27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800" y="1340768"/>
            <a:ext cx="3627120" cy="1560576"/>
          </a:xfrm>
          <a:prstGeom prst="rect">
            <a:avLst/>
          </a:prstGeom>
        </p:spPr>
      </p:pic>
    </p:spTree>
    <p:extLst>
      <p:ext uri="{BB962C8B-B14F-4D97-AF65-F5344CB8AC3E}">
        <p14:creationId xmlns:p14="http://schemas.microsoft.com/office/powerpoint/2010/main" val="1637517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3E6E5A"/>
                </a:solidFill>
              </a:rPr>
              <a:t>eHealth</a:t>
            </a:r>
            <a:r>
              <a:rPr lang="fr-BE" dirty="0" smtClean="0"/>
              <a:t> – </a:t>
            </a:r>
            <a:r>
              <a:rPr lang="fr-BE" dirty="0"/>
              <a:t>Prérequis - Consentement</a:t>
            </a:r>
            <a:endParaRPr lang="en-US" dirty="0"/>
          </a:p>
        </p:txBody>
      </p:sp>
      <p:sp>
        <p:nvSpPr>
          <p:cNvPr id="4099" name="Rectangle 3"/>
          <p:cNvSpPr>
            <a:spLocks noGrp="1" noChangeArrowheads="1"/>
          </p:cNvSpPr>
          <p:nvPr>
            <p:ph idx="1"/>
          </p:nvPr>
        </p:nvSpPr>
        <p:spPr/>
        <p:txBody>
          <a:bodyPr>
            <a:normAutofit fontScale="92500" lnSpcReduction="20000"/>
          </a:bodyPr>
          <a:lstStyle/>
          <a:p>
            <a:r>
              <a:rPr lang="fr-FR" dirty="0" err="1" smtClean="0"/>
              <a:t>Opt</a:t>
            </a:r>
            <a:r>
              <a:rPr lang="fr-FR" dirty="0" smtClean="0"/>
              <a:t>-in</a:t>
            </a:r>
          </a:p>
          <a:p>
            <a:endParaRPr lang="fr-FR" dirty="0" smtClean="0"/>
          </a:p>
          <a:p>
            <a:r>
              <a:rPr lang="fr-FR" dirty="0" smtClean="0"/>
              <a:t>Consentement éclairé du patient</a:t>
            </a:r>
          </a:p>
          <a:p>
            <a:endParaRPr lang="fr-FR" dirty="0" smtClean="0"/>
          </a:p>
          <a:p>
            <a:r>
              <a:rPr lang="fr-FR" dirty="0" smtClean="0"/>
              <a:t>Exigence de relation thérapeutique</a:t>
            </a:r>
          </a:p>
          <a:p>
            <a:endParaRPr lang="fr-FR" dirty="0" smtClean="0"/>
          </a:p>
          <a:p>
            <a:r>
              <a:rPr lang="fr-FR" dirty="0"/>
              <a:t>M</a:t>
            </a:r>
            <a:r>
              <a:rPr lang="fr-FR" dirty="0" smtClean="0"/>
              <a:t>odes d’enregistrements (hôpital, MG, infirmier, </a:t>
            </a:r>
            <a:r>
              <a:rPr lang="fr-FR" dirty="0"/>
              <a:t>sage femme pharmacien</a:t>
            </a:r>
            <a:r>
              <a:rPr lang="fr-FR" dirty="0" smtClean="0"/>
              <a:t>, dentiste, OA, patient)</a:t>
            </a:r>
          </a:p>
          <a:p>
            <a:endParaRPr lang="fr-FR" dirty="0" smtClean="0"/>
          </a:p>
          <a:p>
            <a:r>
              <a:rPr lang="fr-FR" dirty="0" smtClean="0"/>
              <a:t>Droits (retirer à tout moment, traçabilité, exclure une donnée ou un prestataire…)</a:t>
            </a:r>
          </a:p>
          <a:p>
            <a:endParaRPr lang="fr-FR" dirty="0" smtClean="0"/>
          </a:p>
          <a:p>
            <a:r>
              <a:rPr lang="fr-FR" dirty="0">
                <a:hlinkClick r:id="rId3"/>
              </a:rPr>
              <a:t>https://www.ehealth.fgov.be/fr/prestataires-de-soins/services-en-ligne/ehealthconsent</a:t>
            </a:r>
            <a:endParaRPr lang="fr-FR" dirty="0"/>
          </a:p>
          <a:p>
            <a:endParaRPr lang="fr-FR" dirty="0" smtClean="0"/>
          </a:p>
          <a:p>
            <a:pPr marL="0" indent="0">
              <a:buNone/>
            </a:pPr>
            <a:endParaRPr lang="fr-FR" dirty="0"/>
          </a:p>
          <a:p>
            <a:endParaRPr lang="fr-BE" dirty="0" smtClean="0"/>
          </a:p>
          <a:p>
            <a:pPr lvl="1"/>
            <a:endParaRPr lang="fr-BE" dirty="0" smtClean="0"/>
          </a:p>
          <a:p>
            <a:endParaRPr lang="fr-FR" dirty="0" smtClean="0"/>
          </a:p>
          <a:p>
            <a:endParaRPr lang="fr-FR" dirty="0" smtClean="0"/>
          </a:p>
          <a:p>
            <a:pPr lvl="1"/>
            <a:endParaRPr lang="fr-FR" dirty="0" smtClean="0"/>
          </a:p>
          <a:p>
            <a:pPr lvl="1"/>
            <a:endParaRPr lang="fr-FR" dirty="0" smtClean="0"/>
          </a:p>
          <a:p>
            <a:pPr lvl="1"/>
            <a:endParaRPr lang="fr-FR"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28</a:t>
            </a:fld>
            <a:endParaRPr lang="en-US"/>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1628800"/>
            <a:ext cx="2226961" cy="1572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113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solidFill>
                  <a:srgbClr val="3E6E5A"/>
                </a:solidFill>
              </a:rPr>
              <a:t>eHealth</a:t>
            </a:r>
            <a:r>
              <a:rPr lang="fr-BE" dirty="0" smtClean="0"/>
              <a:t> – </a:t>
            </a:r>
            <a:r>
              <a:rPr lang="fr-BE" dirty="0"/>
              <a:t>Prérequis - Consentement</a:t>
            </a:r>
            <a:endParaRPr lang="en-US" dirty="0"/>
          </a:p>
        </p:txBody>
      </p:sp>
      <p:sp>
        <p:nvSpPr>
          <p:cNvPr id="4099" name="Rectangle 3"/>
          <p:cNvSpPr>
            <a:spLocks noGrp="1" noChangeArrowheads="1"/>
          </p:cNvSpPr>
          <p:nvPr>
            <p:ph idx="1"/>
          </p:nvPr>
        </p:nvSpPr>
        <p:spPr/>
        <p:txBody>
          <a:bodyPr/>
          <a:lstStyle/>
          <a:p>
            <a:r>
              <a:rPr lang="fr-FR" dirty="0" err="1" smtClean="0"/>
              <a:t>Opt</a:t>
            </a:r>
            <a:r>
              <a:rPr lang="fr-FR" dirty="0" smtClean="0"/>
              <a:t>-in</a:t>
            </a:r>
          </a:p>
          <a:p>
            <a:pPr lvl="1"/>
            <a:r>
              <a:rPr lang="fr-BE" dirty="0" smtClean="0"/>
              <a:t>22/10/2018</a:t>
            </a:r>
            <a:r>
              <a:rPr lang="fr-BE" b="1" dirty="0" smtClean="0"/>
              <a:t>: 7.708.332</a:t>
            </a:r>
            <a:r>
              <a:rPr lang="fr-BE" dirty="0" smtClean="0"/>
              <a:t> consentements enregistrés</a:t>
            </a:r>
          </a:p>
          <a:p>
            <a:pPr lvl="1"/>
            <a:r>
              <a:rPr lang="fr-BE" dirty="0" smtClean="0">
                <a:hlinkClick r:id="rId3"/>
              </a:rPr>
              <a:t>www.patientconsent.be</a:t>
            </a:r>
            <a:endParaRPr lang="fr-BE" dirty="0" smtClean="0"/>
          </a:p>
          <a:p>
            <a:pPr lvl="1"/>
            <a:endParaRPr lang="fr-BE" dirty="0" smtClean="0"/>
          </a:p>
          <a:p>
            <a:endParaRPr lang="fr-FR" dirty="0" smtClean="0"/>
          </a:p>
          <a:p>
            <a:endParaRPr lang="fr-FR" dirty="0" smtClean="0"/>
          </a:p>
          <a:p>
            <a:pPr lvl="1"/>
            <a:endParaRPr lang="fr-FR" dirty="0" smtClean="0"/>
          </a:p>
          <a:p>
            <a:pPr lvl="1"/>
            <a:endParaRPr lang="fr-FR" dirty="0" smtClean="0"/>
          </a:p>
          <a:p>
            <a:pPr lvl="1"/>
            <a:endParaRPr lang="fr-FR"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29</a:t>
            </a:fld>
            <a:endParaRPr lang="en-US"/>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3" y="2996952"/>
            <a:ext cx="6984776"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5366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8"/>
          <p:cNvSpPr>
            <a:spLocks noGrp="1"/>
          </p:cNvSpPr>
          <p:nvPr>
            <p:ph type="title" idx="4294967295"/>
          </p:nvPr>
        </p:nvSpPr>
        <p:spPr/>
        <p:txBody>
          <a:bodyPr/>
          <a:lstStyle/>
          <a:p>
            <a:r>
              <a:rPr lang="fr-BE" altLang="en-US" dirty="0" smtClean="0"/>
              <a:t>Fracture numérique ? </a:t>
            </a:r>
            <a:endParaRPr lang="en-US" altLang="en-US" dirty="0" smtClean="0"/>
          </a:p>
        </p:txBody>
      </p:sp>
      <p:sp>
        <p:nvSpPr>
          <p:cNvPr id="51203" name="Rectangle 9"/>
          <p:cNvSpPr>
            <a:spLocks noGrp="1"/>
          </p:cNvSpPr>
          <p:nvPr>
            <p:ph type="body" idx="4294967295"/>
          </p:nvPr>
        </p:nvSpPr>
        <p:spPr/>
        <p:txBody>
          <a:bodyPr/>
          <a:lstStyle/>
          <a:p>
            <a:endParaRPr lang="fr-BE" altLang="en-US" sz="2800" dirty="0" smtClean="0"/>
          </a:p>
          <a:p>
            <a:r>
              <a:rPr lang="fr-BE" altLang="en-US" sz="2400" dirty="0" smtClean="0"/>
              <a:t>+/- 85 % de la population belge dispose d’une connexion Internet (SPF Economie)</a:t>
            </a:r>
          </a:p>
          <a:p>
            <a:endParaRPr lang="fr-BE" altLang="en-US" sz="2400" dirty="0" smtClean="0"/>
          </a:p>
          <a:p>
            <a:r>
              <a:rPr lang="fr-BE" altLang="en-US" sz="2400" dirty="0" smtClean="0"/>
              <a:t>+/-  85 % des médecins généralistes sont informatisés (</a:t>
            </a:r>
            <a:r>
              <a:rPr lang="fr-BE" altLang="en-US" sz="2400" dirty="0" err="1" smtClean="0"/>
              <a:t>Inami</a:t>
            </a:r>
            <a:r>
              <a:rPr lang="fr-BE" altLang="en-US" sz="2400" dirty="0" smtClean="0"/>
              <a:t>)</a:t>
            </a:r>
          </a:p>
          <a:p>
            <a:endParaRPr lang="fr-BE" altLang="en-US" sz="2400" dirty="0" smtClean="0"/>
          </a:p>
          <a:p>
            <a:r>
              <a:rPr lang="fr-BE" altLang="en-US" sz="2400" dirty="0" smtClean="0"/>
              <a:t>+/- </a:t>
            </a:r>
            <a:r>
              <a:rPr lang="fr-FR" altLang="en-US" sz="2400" dirty="0" smtClean="0"/>
              <a:t>65 % des médecins voient l’</a:t>
            </a:r>
            <a:r>
              <a:rPr lang="fr-FR" altLang="en-US" sz="2400" dirty="0" err="1" smtClean="0"/>
              <a:t>eSanté</a:t>
            </a:r>
            <a:r>
              <a:rPr lang="fr-FR" altLang="en-US" sz="2400" dirty="0" smtClean="0"/>
              <a:t> </a:t>
            </a:r>
            <a:r>
              <a:rPr lang="fr-FR" altLang="en-US" sz="2400" dirty="0"/>
              <a:t>d’abord comme 1 plus-value pour une meilleur qualité des soins (</a:t>
            </a:r>
            <a:r>
              <a:rPr lang="fr-FR" altLang="en-US" sz="2400" dirty="0" err="1"/>
              <a:t>Mediplanet</a:t>
            </a:r>
            <a:r>
              <a:rPr lang="fr-FR" altLang="en-US" sz="2400" dirty="0"/>
              <a:t>)</a:t>
            </a:r>
          </a:p>
          <a:p>
            <a:endParaRPr lang="fr-FR" altLang="en-US" sz="2400" dirty="0"/>
          </a:p>
          <a:p>
            <a:r>
              <a:rPr lang="fr-BE" altLang="en-US" sz="2400" dirty="0"/>
              <a:t>+/- </a:t>
            </a:r>
            <a:r>
              <a:rPr lang="fr-FR" altLang="en-US" sz="2400" dirty="0"/>
              <a:t>70 % des médecins sont prêts à sensibiliser leurs patients à l’échange électronique de leurs données (</a:t>
            </a:r>
            <a:r>
              <a:rPr lang="fr-FR" altLang="en-US" sz="2400" dirty="0" err="1"/>
              <a:t>Mediplanet</a:t>
            </a:r>
            <a:r>
              <a:rPr lang="fr-FR" altLang="en-US" sz="2400" dirty="0"/>
              <a:t>)</a:t>
            </a:r>
            <a:endParaRPr lang="fr-BE" altLang="en-US" sz="2400" dirty="0"/>
          </a:p>
        </p:txBody>
      </p:sp>
      <p:sp>
        <p:nvSpPr>
          <p:cNvPr id="4" name="Slide Number Placeholder 3"/>
          <p:cNvSpPr>
            <a:spLocks noGrp="1"/>
          </p:cNvSpPr>
          <p:nvPr>
            <p:ph type="sldNum" sz="quarter" idx="10"/>
          </p:nvPr>
        </p:nvSpPr>
        <p:spPr/>
        <p:txBody>
          <a:bodyPr/>
          <a:lstStyle/>
          <a:p>
            <a:pPr>
              <a:defRPr/>
            </a:pPr>
            <a:fld id="{3518D503-7743-404E-A047-B0A2A1AD095C}" type="slidenum">
              <a:rPr lang="en-US" smtClean="0"/>
              <a:pPr>
                <a:defRPr/>
              </a:pPr>
              <a:t>3</a:t>
            </a:fld>
            <a:endParaRPr lang="en-US"/>
          </a:p>
        </p:txBody>
      </p:sp>
    </p:spTree>
    <p:extLst>
      <p:ext uri="{BB962C8B-B14F-4D97-AF65-F5344CB8AC3E}">
        <p14:creationId xmlns:p14="http://schemas.microsoft.com/office/powerpoint/2010/main" val="3786322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www.patientconsent.be</a:t>
            </a:r>
            <a:endParaRPr lang="en-US" dirty="0"/>
          </a:p>
        </p:txBody>
      </p:sp>
      <p:sp>
        <p:nvSpPr>
          <p:cNvPr id="3" name="Content Placeholder 2"/>
          <p:cNvSpPr>
            <a:spLocks noGrp="1"/>
          </p:cNvSpPr>
          <p:nvPr>
            <p:ph idx="1"/>
          </p:nvPr>
        </p:nvSpPr>
        <p:spPr/>
        <p:txBody>
          <a:bodyPr/>
          <a:lstStyle/>
          <a:p>
            <a:endParaRPr lang="fr-BE" smtClean="0"/>
          </a:p>
          <a:p>
            <a:endParaRPr lang="en-US" smtClean="0"/>
          </a:p>
          <a:p>
            <a:endParaRPr lang="fr-FR" smtClean="0"/>
          </a:p>
          <a:p>
            <a:endParaRPr lang="en-US" dirty="0"/>
          </a:p>
        </p:txBody>
      </p:sp>
      <p:sp>
        <p:nvSpPr>
          <p:cNvPr id="5" name="Date Placeholder 4"/>
          <p:cNvSpPr>
            <a:spLocks noGrp="1"/>
          </p:cNvSpPr>
          <p:nvPr>
            <p:ph type="dt" sz="half" idx="10"/>
          </p:nvPr>
        </p:nvSpPr>
        <p:spPr/>
        <p:txBody>
          <a:bodyPr/>
          <a:lstStyle/>
          <a:p>
            <a:r>
              <a:rPr lang="en-US" smtClean="0"/>
              <a:t>23/01/2017</a:t>
            </a:r>
            <a:endParaRPr lang="en-US"/>
          </a:p>
        </p:txBody>
      </p:sp>
      <p:sp>
        <p:nvSpPr>
          <p:cNvPr id="6" name="Slide Number Placeholder 5"/>
          <p:cNvSpPr>
            <a:spLocks noGrp="1"/>
          </p:cNvSpPr>
          <p:nvPr>
            <p:ph type="sldNum" sz="quarter" idx="12"/>
          </p:nvPr>
        </p:nvSpPr>
        <p:spPr/>
        <p:txBody>
          <a:bodyPr/>
          <a:lstStyle/>
          <a:p>
            <a:fld id="{4C242A18-EC12-4F37-9DE3-9352234277DF}" type="slidenum">
              <a:rPr lang="en-US" smtClean="0"/>
              <a:pPr/>
              <a:t>30</a:t>
            </a:fld>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7684003" cy="486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961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www.patientconsent.be/folder</a:t>
            </a:r>
            <a:endParaRPr lang="en-US" dirty="0"/>
          </a:p>
        </p:txBody>
      </p:sp>
      <p:sp>
        <p:nvSpPr>
          <p:cNvPr id="3" name="Content Placeholder 2"/>
          <p:cNvSpPr>
            <a:spLocks noGrp="1"/>
          </p:cNvSpPr>
          <p:nvPr>
            <p:ph idx="1"/>
          </p:nvPr>
        </p:nvSpPr>
        <p:spPr/>
        <p:txBody>
          <a:bodyPr/>
          <a:lstStyle/>
          <a:p>
            <a:endParaRPr lang="fr-BE" smtClean="0"/>
          </a:p>
          <a:p>
            <a:endParaRPr lang="en-US" smtClean="0"/>
          </a:p>
          <a:p>
            <a:endParaRPr lang="fr-FR" smtClean="0"/>
          </a:p>
          <a:p>
            <a:endParaRPr lang="en-US" dirty="0"/>
          </a:p>
        </p:txBody>
      </p:sp>
      <p:sp>
        <p:nvSpPr>
          <p:cNvPr id="4" name="Date Placeholder 3"/>
          <p:cNvSpPr>
            <a:spLocks noGrp="1"/>
          </p:cNvSpPr>
          <p:nvPr>
            <p:ph type="dt" sz="half" idx="10"/>
          </p:nvPr>
        </p:nvSpPr>
        <p:spPr/>
        <p:txBody>
          <a:bodyPr/>
          <a:lstStyle/>
          <a:p>
            <a:r>
              <a:rPr lang="en-US" smtClean="0"/>
              <a:t>23/01/2017</a:t>
            </a:r>
            <a:endParaRPr lang="en-US"/>
          </a:p>
        </p:txBody>
      </p:sp>
      <p:sp>
        <p:nvSpPr>
          <p:cNvPr id="5" name="Slide Number Placeholder 4"/>
          <p:cNvSpPr>
            <a:spLocks noGrp="1"/>
          </p:cNvSpPr>
          <p:nvPr>
            <p:ph type="sldNum" sz="quarter" idx="12"/>
          </p:nvPr>
        </p:nvSpPr>
        <p:spPr/>
        <p:txBody>
          <a:bodyPr/>
          <a:lstStyle/>
          <a:p>
            <a:fld id="{4C242A18-EC12-4F37-9DE3-9352234277DF}" type="slidenum">
              <a:rPr lang="en-US" smtClean="0"/>
              <a:pPr/>
              <a:t>31</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7" y="1412776"/>
            <a:ext cx="7181793" cy="506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4055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763" y="1916113"/>
            <a:ext cx="8118475"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ltLang="en-US" dirty="0" err="1" smtClean="0">
                <a:solidFill>
                  <a:srgbClr val="3E6E5A"/>
                </a:solidFill>
              </a:rPr>
              <a:t>eHealth</a:t>
            </a:r>
            <a:r>
              <a:rPr lang="en-US" altLang="en-US" dirty="0" err="1" smtClean="0"/>
              <a:t>Consent</a:t>
            </a:r>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BAADB71D-6A6A-403E-B8B0-DAC18C9A03D5}" type="slidenum">
              <a:rPr lang="en-US" smtClean="0"/>
              <a:pPr/>
              <a:t>32</a:t>
            </a:fld>
            <a:endParaRPr lang="en-US"/>
          </a:p>
        </p:txBody>
      </p:sp>
    </p:spTree>
    <p:extLst>
      <p:ext uri="{BB962C8B-B14F-4D97-AF65-F5344CB8AC3E}">
        <p14:creationId xmlns:p14="http://schemas.microsoft.com/office/powerpoint/2010/main" val="4168441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SECURTITE</a:t>
            </a:r>
            <a:endParaRPr lang="fr-BE" dirty="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t>33</a:t>
            </a:fld>
            <a:endParaRPr lang="en-US"/>
          </a:p>
        </p:txBody>
      </p:sp>
      <p:sp>
        <p:nvSpPr>
          <p:cNvPr id="5" name="Rectangle 9"/>
          <p:cNvSpPr txBox="1">
            <a:spLocks/>
          </p:cNvSpPr>
          <p:nvPr/>
        </p:nvSpPr>
        <p:spPr>
          <a:xfrm>
            <a:off x="457200" y="1268413"/>
            <a:ext cx="8229600" cy="5184775"/>
          </a:xfrm>
          <a:prstGeom prst="rect">
            <a:avLst/>
          </a:prstGeom>
        </p:spPr>
        <p:txBody>
          <a:bodyPr vert="horz" lIns="91440" tIns="45720" rIns="91440" bIns="45720" rtlCol="0">
            <a:normAutofit fontScale="6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charset="0"/>
              <a:buNone/>
            </a:pPr>
            <a:endParaRPr lang="fr-BE" altLang="en-US" sz="2800" dirty="0" smtClean="0"/>
          </a:p>
          <a:p>
            <a:r>
              <a:rPr lang="fr-BE" altLang="en-US" sz="3100" b="1" dirty="0"/>
              <a:t>Le système:</a:t>
            </a:r>
          </a:p>
          <a:p>
            <a:pPr lvl="1"/>
            <a:r>
              <a:rPr lang="fr-BE" altLang="en-US" sz="2800" dirty="0" smtClean="0"/>
              <a:t>Pas de stockage centralisé , sans accès pour autorités</a:t>
            </a:r>
          </a:p>
          <a:p>
            <a:pPr lvl="1"/>
            <a:r>
              <a:rPr lang="fr-BE" altLang="en-US" sz="2800" dirty="0" smtClean="0"/>
              <a:t>Indentification </a:t>
            </a:r>
            <a:r>
              <a:rPr lang="fr-BE" altLang="en-US" sz="2800" dirty="0"/>
              <a:t>et authentification (IAM-UAM, Certificat eHealth…)</a:t>
            </a:r>
          </a:p>
          <a:p>
            <a:pPr lvl="1"/>
            <a:r>
              <a:rPr lang="fr-BE" altLang="en-US" sz="2800" dirty="0"/>
              <a:t>Cryptage des données (</a:t>
            </a:r>
            <a:r>
              <a:rPr lang="fr-BE" altLang="en-US" sz="2800" dirty="0" err="1"/>
              <a:t>encryption</a:t>
            </a:r>
            <a:r>
              <a:rPr lang="fr-BE" altLang="en-US" sz="2800" dirty="0"/>
              <a:t> end to end)</a:t>
            </a:r>
          </a:p>
          <a:p>
            <a:pPr lvl="1"/>
            <a:r>
              <a:rPr lang="fr-BE" altLang="en-US" sz="2800" dirty="0"/>
              <a:t>Traçabilité (logs de sécurité</a:t>
            </a:r>
            <a:r>
              <a:rPr lang="fr-BE" altLang="en-US" sz="2800" dirty="0" smtClean="0"/>
              <a:t>)</a:t>
            </a:r>
          </a:p>
          <a:p>
            <a:pPr lvl="1"/>
            <a:r>
              <a:rPr lang="fr-BE" altLang="en-US" sz="2800" dirty="0" smtClean="0"/>
              <a:t>Logiciels évalués (déjà MG, infirmiers, kinés)</a:t>
            </a:r>
            <a:endParaRPr lang="fr-BE" altLang="en-US" sz="2800" dirty="0"/>
          </a:p>
          <a:p>
            <a:pPr lvl="1"/>
            <a:r>
              <a:rPr lang="fr-BE" altLang="en-US" sz="2800" dirty="0"/>
              <a:t>Confiance: </a:t>
            </a:r>
            <a:r>
              <a:rPr lang="fr-BE" altLang="en-US" sz="2800" dirty="0" smtClean="0"/>
              <a:t>consentement patient avec lien thérapeutique et exclusions possibles, enregistrement </a:t>
            </a:r>
            <a:r>
              <a:rPr lang="fr-BE" altLang="en-US" sz="2800" dirty="0"/>
              <a:t>du prestataire, gestion des hubs par prestataires</a:t>
            </a:r>
            <a:r>
              <a:rPr lang="fr-BE" altLang="en-US" sz="2800" dirty="0" smtClean="0"/>
              <a:t>…</a:t>
            </a:r>
          </a:p>
          <a:p>
            <a:pPr lvl="1"/>
            <a:endParaRPr lang="fr-BE" altLang="en-US" sz="2800" dirty="0"/>
          </a:p>
          <a:p>
            <a:r>
              <a:rPr lang="fr-BE" altLang="en-US" sz="3100" b="1" dirty="0"/>
              <a:t>Le cadre:</a:t>
            </a:r>
          </a:p>
          <a:p>
            <a:pPr lvl="1"/>
            <a:r>
              <a:rPr lang="fr-BE" altLang="en-US" sz="2800" dirty="0"/>
              <a:t>Autorisation </a:t>
            </a:r>
            <a:r>
              <a:rPr lang="fr-BE" altLang="en-US" sz="2800" dirty="0" smtClean="0"/>
              <a:t>Comité de sécurité de l’information (anciennement Comité sectoriel) </a:t>
            </a:r>
            <a:r>
              <a:rPr lang="fr-BE" altLang="en-US" sz="2800" dirty="0"/>
              <a:t>indépendant AVANT tout échange données à caractère personnel (transparence délibérations) </a:t>
            </a:r>
            <a:endParaRPr lang="fr-BE" altLang="en-US" sz="2800" dirty="0" smtClean="0"/>
          </a:p>
          <a:p>
            <a:pPr lvl="1"/>
            <a:r>
              <a:rPr lang="fr-BE" sz="2800" dirty="0" smtClean="0"/>
              <a:t>Loi </a:t>
            </a:r>
            <a:r>
              <a:rPr lang="fr-BE" sz="2800" dirty="0"/>
              <a:t>du 8/12/1992 relative à la protection des données à caractère personnel (Vie privée</a:t>
            </a:r>
            <a:r>
              <a:rPr lang="fr-BE" sz="2800" dirty="0" smtClean="0"/>
              <a:t>) - </a:t>
            </a:r>
            <a:r>
              <a:rPr lang="fr-BE" altLang="en-US" sz="2800" dirty="0" smtClean="0"/>
              <a:t>Nouveau </a:t>
            </a:r>
            <a:r>
              <a:rPr lang="fr-BE" altLang="en-US" sz="2800" dirty="0"/>
              <a:t>cadre: </a:t>
            </a:r>
            <a:r>
              <a:rPr lang="fr-BE" altLang="en-US" sz="2800" dirty="0" smtClean="0"/>
              <a:t>General </a:t>
            </a:r>
            <a:r>
              <a:rPr lang="fr-BE" altLang="en-US" sz="2800" dirty="0"/>
              <a:t>Data Protection </a:t>
            </a:r>
            <a:r>
              <a:rPr lang="fr-BE" altLang="en-US" sz="2800" dirty="0" err="1"/>
              <a:t>Regulation</a:t>
            </a:r>
            <a:r>
              <a:rPr lang="fr-BE" altLang="en-US" sz="2800" dirty="0"/>
              <a:t> </a:t>
            </a:r>
            <a:r>
              <a:rPr lang="fr-BE" altLang="en-US" sz="2800" dirty="0" smtClean="0"/>
              <a:t>(mai 2018</a:t>
            </a:r>
            <a:r>
              <a:rPr lang="fr-BE" altLang="en-US" sz="2800" dirty="0"/>
              <a:t>)</a:t>
            </a:r>
          </a:p>
          <a:p>
            <a:pPr marL="0" indent="0">
              <a:buFont typeface="Arial" pitchFamily="34" charset="0"/>
              <a:buNone/>
            </a:pPr>
            <a:endParaRPr lang="fr-BE" altLang="en-US" sz="2800" dirty="0" smtClean="0"/>
          </a:p>
        </p:txBody>
      </p:sp>
    </p:spTree>
    <p:extLst>
      <p:ext uri="{BB962C8B-B14F-4D97-AF65-F5344CB8AC3E}">
        <p14:creationId xmlns:p14="http://schemas.microsoft.com/office/powerpoint/2010/main" val="487909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Résumé des grands principes suite au GDPR</a:t>
            </a:r>
            <a:endParaRPr lang="fr-BE" dirty="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t>34</a:t>
            </a:fld>
            <a:endParaRPr lang="en-US"/>
          </a:p>
        </p:txBody>
      </p:sp>
      <p:sp>
        <p:nvSpPr>
          <p:cNvPr id="5" name="Rectangle 9"/>
          <p:cNvSpPr txBox="1">
            <a:spLocks/>
          </p:cNvSpPr>
          <p:nvPr/>
        </p:nvSpPr>
        <p:spPr>
          <a:xfrm>
            <a:off x="457200" y="1268413"/>
            <a:ext cx="8229600" cy="5184775"/>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charset="0"/>
              <a:buNone/>
            </a:pPr>
            <a:endParaRPr lang="fr-BE" altLang="en-US" sz="2800" dirty="0" smtClean="0"/>
          </a:p>
          <a:p>
            <a:r>
              <a:rPr lang="fr-BE" altLang="en-US" dirty="0" smtClean="0"/>
              <a:t>Renfort de l’</a:t>
            </a:r>
            <a:r>
              <a:rPr lang="fr-BE" altLang="en-US" b="1" dirty="0" err="1" smtClean="0"/>
              <a:t>opt</a:t>
            </a:r>
            <a:r>
              <a:rPr lang="fr-BE" altLang="en-US" b="1" dirty="0" smtClean="0"/>
              <a:t>-in</a:t>
            </a:r>
            <a:r>
              <a:rPr lang="fr-BE" altLang="en-US" dirty="0" smtClean="0"/>
              <a:t> (explicité et éclairé, droit à l‘oubli et portabilité</a:t>
            </a:r>
            <a:r>
              <a:rPr lang="fr-BE" altLang="en-US" dirty="0" smtClean="0"/>
              <a:t>)</a:t>
            </a:r>
          </a:p>
          <a:p>
            <a:endParaRPr lang="fr-BE" altLang="en-US" dirty="0" smtClean="0"/>
          </a:p>
          <a:p>
            <a:r>
              <a:rPr lang="fr-BE" altLang="en-US" dirty="0" smtClean="0"/>
              <a:t>Oui, </a:t>
            </a:r>
            <a:r>
              <a:rPr lang="fr-BE" altLang="en-US" b="1" dirty="0" smtClean="0"/>
              <a:t>données médicales </a:t>
            </a:r>
            <a:r>
              <a:rPr lang="fr-BE" altLang="en-US" dirty="0"/>
              <a:t>=</a:t>
            </a:r>
            <a:r>
              <a:rPr lang="fr-BE" altLang="en-US" dirty="0" smtClean="0"/>
              <a:t> </a:t>
            </a:r>
            <a:r>
              <a:rPr lang="fr-BE" altLang="en-US" dirty="0" smtClean="0"/>
              <a:t>sensibles</a:t>
            </a:r>
          </a:p>
          <a:p>
            <a:endParaRPr lang="fr-BE" altLang="en-US" dirty="0" smtClean="0"/>
          </a:p>
          <a:p>
            <a:r>
              <a:rPr lang="fr-BE" altLang="en-US" dirty="0" smtClean="0"/>
              <a:t>Mais dans </a:t>
            </a:r>
            <a:r>
              <a:rPr lang="fr-BE" altLang="en-US" b="1" dirty="0" smtClean="0"/>
              <a:t>l’intérêt de missions de santé publique</a:t>
            </a:r>
            <a:r>
              <a:rPr lang="fr-BE" altLang="en-US" dirty="0" smtClean="0"/>
              <a:t> ou sécurité sociale: traitement </a:t>
            </a:r>
            <a:r>
              <a:rPr lang="fr-BE" altLang="en-US" dirty="0" smtClean="0"/>
              <a:t>possible</a:t>
            </a:r>
          </a:p>
          <a:p>
            <a:endParaRPr lang="fr-BE" altLang="en-US" dirty="0" smtClean="0"/>
          </a:p>
          <a:p>
            <a:r>
              <a:rPr lang="fr-BE" altLang="en-US" b="1" dirty="0" smtClean="0"/>
              <a:t>Autorité de protection données</a:t>
            </a:r>
            <a:r>
              <a:rPr lang="fr-BE" altLang="en-US" dirty="0" smtClean="0"/>
              <a:t>: mission de contrôle // </a:t>
            </a:r>
            <a:r>
              <a:rPr lang="fr-BE" altLang="en-US" b="1" dirty="0" smtClean="0"/>
              <a:t>Comité de sécurité de info </a:t>
            </a:r>
            <a:r>
              <a:rPr lang="fr-BE" altLang="en-US" dirty="0" smtClean="0"/>
              <a:t>(ex comité sectoriel) </a:t>
            </a:r>
            <a:r>
              <a:rPr lang="fr-BE" altLang="en-US" dirty="0" smtClean="0"/>
              <a:t>garde </a:t>
            </a:r>
            <a:r>
              <a:rPr lang="fr-BE" altLang="en-US" dirty="0" smtClean="0"/>
              <a:t>les </a:t>
            </a:r>
            <a:r>
              <a:rPr lang="fr-BE" altLang="en-US" dirty="0" err="1" smtClean="0"/>
              <a:t>délibés</a:t>
            </a:r>
            <a:r>
              <a:rPr lang="fr-BE" altLang="en-US" dirty="0" smtClean="0"/>
              <a:t> cc échange de données à caractère personnel</a:t>
            </a:r>
            <a:endParaRPr lang="fr-BE" altLang="en-US" dirty="0"/>
          </a:p>
          <a:p>
            <a:pPr lvl="1"/>
            <a:endParaRPr lang="fr-BE" altLang="en-US" sz="2800" dirty="0" smtClean="0"/>
          </a:p>
          <a:p>
            <a:pPr lvl="1"/>
            <a:endParaRPr lang="fr-BE" altLang="en-US" sz="2800" dirty="0"/>
          </a:p>
          <a:p>
            <a:endParaRPr lang="fr-BE" altLang="en-US" sz="3100" b="1" dirty="0" smtClean="0"/>
          </a:p>
          <a:p>
            <a:pPr marL="0" indent="0">
              <a:buFont typeface="Arial" pitchFamily="34" charset="0"/>
              <a:buNone/>
            </a:pPr>
            <a:endParaRPr lang="fr-BE" altLang="en-US" sz="2800" dirty="0" smtClean="0"/>
          </a:p>
        </p:txBody>
      </p:sp>
    </p:spTree>
    <p:extLst>
      <p:ext uri="{BB962C8B-B14F-4D97-AF65-F5344CB8AC3E}">
        <p14:creationId xmlns:p14="http://schemas.microsoft.com/office/powerpoint/2010/main" val="3520522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smtClean="0"/>
              <a:t>Résumé des grands principes suite au GDPR</a:t>
            </a:r>
            <a:endParaRPr lang="fr-BE" dirty="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t>35</a:t>
            </a:fld>
            <a:endParaRPr lang="en-US"/>
          </a:p>
        </p:txBody>
      </p:sp>
      <p:sp>
        <p:nvSpPr>
          <p:cNvPr id="5" name="Rectangle 9"/>
          <p:cNvSpPr txBox="1">
            <a:spLocks/>
          </p:cNvSpPr>
          <p:nvPr/>
        </p:nvSpPr>
        <p:spPr>
          <a:xfrm>
            <a:off x="457200" y="1268413"/>
            <a:ext cx="8229600" cy="5184775"/>
          </a:xfrm>
          <a:prstGeom prst="rect">
            <a:avLst/>
          </a:prstGeom>
        </p:spPr>
        <p:txBody>
          <a:bodyPr vert="horz" lIns="91440" tIns="45720" rIns="91440" bIns="45720" rtlCol="0">
            <a:normAutofit fontScale="925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charset="0"/>
              <a:buNone/>
            </a:pPr>
            <a:endParaRPr lang="fr-BE" altLang="en-US" sz="2800" dirty="0" smtClean="0"/>
          </a:p>
          <a:p>
            <a:pPr lvl="1"/>
            <a:r>
              <a:rPr lang="fr-BE" altLang="en-US" sz="2400" b="1" dirty="0" smtClean="0"/>
              <a:t>Finalité : </a:t>
            </a:r>
            <a:r>
              <a:rPr lang="fr-BE" altLang="en-US" sz="2400" dirty="0" smtClean="0"/>
              <a:t>quelle légitimité pour accéder données</a:t>
            </a:r>
          </a:p>
          <a:p>
            <a:pPr lvl="1"/>
            <a:r>
              <a:rPr lang="fr-BE" altLang="en-US" sz="2400" b="1" dirty="0" smtClean="0"/>
              <a:t>Proportionnalité</a:t>
            </a:r>
            <a:r>
              <a:rPr lang="fr-BE" altLang="en-US" sz="2400" dirty="0" smtClean="0"/>
              <a:t>: données nécessaires </a:t>
            </a:r>
            <a:r>
              <a:rPr lang="fr-BE" altLang="en-US" sz="2400" dirty="0" err="1" smtClean="0"/>
              <a:t>prp</a:t>
            </a:r>
            <a:r>
              <a:rPr lang="fr-BE" altLang="en-US" sz="2400" dirty="0" smtClean="0"/>
              <a:t> à finalité; et ne pas réutiliser données pour d’autres finalités!</a:t>
            </a:r>
          </a:p>
          <a:p>
            <a:pPr lvl="1"/>
            <a:r>
              <a:rPr lang="fr-BE" altLang="en-US" sz="2400" b="1" dirty="0"/>
              <a:t>T</a:t>
            </a:r>
            <a:r>
              <a:rPr lang="fr-BE" altLang="en-US" sz="2400" b="1" dirty="0" smtClean="0"/>
              <a:t>ransparence</a:t>
            </a:r>
            <a:r>
              <a:rPr lang="fr-BE" altLang="en-US" sz="2400" dirty="0" smtClean="0"/>
              <a:t>: communication claire compréhensible et accessible au citoyen sur quelles données, comment elles sont traitées, qui est </a:t>
            </a:r>
            <a:r>
              <a:rPr lang="fr-BE" altLang="en-US" sz="2400" dirty="0" smtClean="0"/>
              <a:t>responsable </a:t>
            </a:r>
            <a:r>
              <a:rPr lang="fr-BE" altLang="en-US" sz="2400" dirty="0" smtClean="0"/>
              <a:t>de traitement des données, comment porter plainte ? Qui est </a:t>
            </a:r>
            <a:r>
              <a:rPr lang="fr-BE" altLang="en-US" sz="2400" dirty="0" smtClean="0"/>
              <a:t>DPO </a:t>
            </a:r>
            <a:r>
              <a:rPr lang="fr-BE" altLang="en-US" sz="2400" dirty="0" smtClean="0"/>
              <a:t>(indépendant et veille au respect réglementation, supervise, conseille)?</a:t>
            </a:r>
          </a:p>
          <a:p>
            <a:pPr lvl="1"/>
            <a:r>
              <a:rPr lang="fr-BE" altLang="en-US" sz="2400" b="1" dirty="0" smtClean="0"/>
              <a:t>Sécurité</a:t>
            </a:r>
            <a:r>
              <a:rPr lang="fr-BE" altLang="en-US" sz="2400" dirty="0" smtClean="0"/>
              <a:t>: quelle mesures internes organisationnelles pour confidentialité et intégrité données (gestions des accès, logs, délai de conservation, système de stockage, anonymisation ou codage </a:t>
            </a:r>
            <a:r>
              <a:rPr lang="fr-BE" altLang="en-US" sz="2400" dirty="0" err="1" smtClean="0"/>
              <a:t>pseudonimisation</a:t>
            </a:r>
            <a:r>
              <a:rPr lang="fr-BE" altLang="en-US" sz="2400" dirty="0" smtClean="0"/>
              <a:t>, analyse des risques, registres de traitement et des incidents etc.)</a:t>
            </a:r>
          </a:p>
          <a:p>
            <a:pPr lvl="1"/>
            <a:endParaRPr lang="fr-BE" altLang="en-US" sz="2800" dirty="0"/>
          </a:p>
          <a:p>
            <a:endParaRPr lang="fr-BE" altLang="en-US" sz="3100" b="1" dirty="0" smtClean="0"/>
          </a:p>
          <a:p>
            <a:pPr marL="0" indent="0">
              <a:buFont typeface="Arial" pitchFamily="34" charset="0"/>
              <a:buNone/>
            </a:pPr>
            <a:endParaRPr lang="fr-BE" altLang="en-US" sz="2800" dirty="0" smtClean="0"/>
          </a:p>
        </p:txBody>
      </p:sp>
    </p:spTree>
    <p:extLst>
      <p:ext uri="{BB962C8B-B14F-4D97-AF65-F5344CB8AC3E}">
        <p14:creationId xmlns:p14="http://schemas.microsoft.com/office/powerpoint/2010/main" val="3028204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8"/>
          <p:cNvSpPr>
            <a:spLocks noGrp="1"/>
          </p:cNvSpPr>
          <p:nvPr>
            <p:ph type="title" idx="4294967295"/>
          </p:nvPr>
        </p:nvSpPr>
        <p:spPr/>
        <p:txBody>
          <a:bodyPr/>
          <a:lstStyle/>
          <a:p>
            <a:r>
              <a:rPr lang="fr-BE" altLang="en-US" dirty="0" smtClean="0"/>
              <a:t>Consentement – A propos de </a:t>
            </a:r>
            <a:r>
              <a:rPr lang="fr-BE" altLang="en-US" dirty="0" err="1" smtClean="0"/>
              <a:t>privacy</a:t>
            </a:r>
            <a:r>
              <a:rPr lang="fr-BE" altLang="en-US" dirty="0" smtClean="0"/>
              <a:t> </a:t>
            </a:r>
            <a:endParaRPr lang="en-US" altLang="en-US" dirty="0" smtClean="0"/>
          </a:p>
        </p:txBody>
      </p:sp>
      <p:sp>
        <p:nvSpPr>
          <p:cNvPr id="54275" name="Rectangle 9"/>
          <p:cNvSpPr>
            <a:spLocks noGrp="1"/>
          </p:cNvSpPr>
          <p:nvPr>
            <p:ph type="body" idx="4294967295"/>
          </p:nvPr>
        </p:nvSpPr>
        <p:spPr/>
        <p:txBody>
          <a:bodyPr/>
          <a:lstStyle/>
          <a:p>
            <a:pPr marL="0" indent="0">
              <a:buFont typeface="Arial" charset="0"/>
              <a:buNone/>
            </a:pPr>
            <a:endParaRPr lang="fr-BE" altLang="en-US" sz="2800" dirty="0" smtClean="0"/>
          </a:p>
          <a:p>
            <a:pPr marL="0" indent="0">
              <a:buNone/>
            </a:pPr>
            <a:r>
              <a:rPr lang="fr-BE" altLang="en-US" sz="2800" dirty="0" smtClean="0"/>
              <a:t>Nouveau Règlement européen de protection des données (mai 2018) :</a:t>
            </a:r>
          </a:p>
          <a:p>
            <a:pPr marL="0" indent="0">
              <a:buNone/>
            </a:pPr>
            <a:endParaRPr lang="fr-BE" altLang="en-US" sz="2800" dirty="0" smtClean="0"/>
          </a:p>
          <a:p>
            <a:pPr>
              <a:buFontTx/>
              <a:buChar char="-"/>
            </a:pPr>
            <a:r>
              <a:rPr lang="fr-BE" altLang="en-US" sz="2800" dirty="0" smtClean="0"/>
              <a:t>Renforcement de l’</a:t>
            </a:r>
            <a:r>
              <a:rPr lang="fr-BE" altLang="en-US" sz="2800" dirty="0" err="1" smtClean="0"/>
              <a:t>opt</a:t>
            </a:r>
            <a:r>
              <a:rPr lang="fr-BE" altLang="en-US" sz="2800" dirty="0" smtClean="0"/>
              <a:t>-in, du droit à l’oubli et portabilité, de la protection du citoyen et de ses données, data protection </a:t>
            </a:r>
            <a:r>
              <a:rPr lang="fr-BE" altLang="en-US" sz="2800" dirty="0" err="1" smtClean="0"/>
              <a:t>officer</a:t>
            </a:r>
            <a:r>
              <a:rPr lang="fr-BE" altLang="en-US" sz="2800" dirty="0" smtClean="0"/>
              <a:t>, de la </a:t>
            </a:r>
            <a:r>
              <a:rPr lang="fr-BE" sz="2800" dirty="0"/>
              <a:t>transparence lors de la collecte et de tout autre traitement des données </a:t>
            </a:r>
            <a:r>
              <a:rPr lang="fr-BE" sz="2800" dirty="0" smtClean="0"/>
              <a:t>personnelles</a:t>
            </a:r>
          </a:p>
          <a:p>
            <a:pPr>
              <a:buFontTx/>
              <a:buChar char="-"/>
            </a:pPr>
            <a:endParaRPr lang="fr-BE" altLang="en-US" sz="2800" dirty="0" smtClean="0"/>
          </a:p>
          <a:p>
            <a:pPr marL="0" indent="0">
              <a:buNone/>
            </a:pPr>
            <a:r>
              <a:rPr lang="fr-BE" altLang="en-US" sz="2800" dirty="0" smtClean="0"/>
              <a:t>-  Impact. Ex. données de nomenclature (projet </a:t>
            </a:r>
            <a:r>
              <a:rPr lang="fr-BE" altLang="en-US" sz="2800" dirty="0" err="1" smtClean="0"/>
              <a:t>eAttest</a:t>
            </a:r>
            <a:r>
              <a:rPr lang="fr-BE" altLang="en-US" sz="2800" dirty="0" smtClean="0"/>
              <a:t>)</a:t>
            </a:r>
            <a:endParaRPr lang="en-US" altLang="en-US" sz="2800" dirty="0" smtClean="0"/>
          </a:p>
        </p:txBody>
      </p:sp>
      <p:sp>
        <p:nvSpPr>
          <p:cNvPr id="4" name="Slide Number Placeholder 3"/>
          <p:cNvSpPr>
            <a:spLocks noGrp="1"/>
          </p:cNvSpPr>
          <p:nvPr>
            <p:ph type="sldNum" sz="quarter" idx="10"/>
          </p:nvPr>
        </p:nvSpPr>
        <p:spPr/>
        <p:txBody>
          <a:bodyPr/>
          <a:lstStyle/>
          <a:p>
            <a:pPr>
              <a:defRPr/>
            </a:pPr>
            <a:fld id="{C2070842-63BA-442C-A358-D3AA524C06AB}" type="slidenum">
              <a:rPr lang="en-US" smtClean="0"/>
              <a:pPr>
                <a:defRPr/>
              </a:pPr>
              <a:t>36</a:t>
            </a:fld>
            <a:endParaRPr lang="en-US"/>
          </a:p>
        </p:txBody>
      </p:sp>
    </p:spTree>
    <p:extLst>
      <p:ext uri="{BB962C8B-B14F-4D97-AF65-F5344CB8AC3E}">
        <p14:creationId xmlns:p14="http://schemas.microsoft.com/office/powerpoint/2010/main" val="3585290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a:t>A propos de </a:t>
            </a:r>
            <a:r>
              <a:rPr lang="fr-BE" altLang="en-US" dirty="0" err="1" smtClean="0"/>
              <a:t>privacy</a:t>
            </a:r>
            <a:r>
              <a:rPr lang="fr-BE" altLang="en-US" dirty="0" smtClean="0"/>
              <a:t> </a:t>
            </a:r>
            <a:br>
              <a:rPr lang="fr-BE" altLang="en-US" dirty="0" smtClean="0"/>
            </a:br>
            <a:r>
              <a:rPr lang="fr-BE" dirty="0" smtClean="0"/>
              <a:t>Principes généraux</a:t>
            </a:r>
            <a:endParaRPr lang="fr-BE" sz="3600" dirty="0"/>
          </a:p>
        </p:txBody>
      </p:sp>
      <p:sp>
        <p:nvSpPr>
          <p:cNvPr id="3" name="Content Placeholder 2"/>
          <p:cNvSpPr>
            <a:spLocks noGrp="1"/>
          </p:cNvSpPr>
          <p:nvPr>
            <p:ph idx="1"/>
          </p:nvPr>
        </p:nvSpPr>
        <p:spPr/>
        <p:txBody>
          <a:bodyPr>
            <a:normAutofit/>
          </a:bodyPr>
          <a:lstStyle/>
          <a:p>
            <a:pPr marL="457200" lvl="3" indent="0">
              <a:buNone/>
            </a:pPr>
            <a:endParaRPr lang="fr-BE" sz="1500" dirty="0"/>
          </a:p>
          <a:p>
            <a:pPr marL="0" lvl="2" indent="0">
              <a:buNone/>
            </a:pPr>
            <a:endParaRPr lang="fr-BE" sz="2400" dirty="0" smtClean="0"/>
          </a:p>
          <a:p>
            <a:pPr marL="342900" lvl="2" indent="-342900">
              <a:buFont typeface="Arial" panose="020B0604020202020204" pitchFamily="34" charset="0"/>
              <a:buChar char="•"/>
            </a:pPr>
            <a:r>
              <a:rPr lang="fr-BE" sz="2400" dirty="0"/>
              <a:t>licéité, loyauté et </a:t>
            </a:r>
            <a:r>
              <a:rPr lang="fr-BE" sz="2400" dirty="0" smtClean="0">
                <a:solidFill>
                  <a:srgbClr val="7030A0"/>
                </a:solidFill>
              </a:rPr>
              <a:t>transparence</a:t>
            </a:r>
          </a:p>
          <a:p>
            <a:pPr marL="342900" lvl="2" indent="-342900">
              <a:buFont typeface="Arial" panose="020B0604020202020204" pitchFamily="34" charset="0"/>
              <a:buChar char="•"/>
            </a:pPr>
            <a:endParaRPr lang="fr-BE" sz="2400" dirty="0" smtClean="0"/>
          </a:p>
          <a:p>
            <a:pPr marL="800100" lvl="3" indent="-342900">
              <a:buFontTx/>
              <a:buChar char="-"/>
            </a:pPr>
            <a:r>
              <a:rPr lang="fr-BE" dirty="0" smtClean="0"/>
              <a:t>les données doivent être traitées de manière licite, loyale et </a:t>
            </a:r>
            <a:r>
              <a:rPr lang="fr-BE" sz="2000" dirty="0">
                <a:solidFill>
                  <a:srgbClr val="7030A0"/>
                </a:solidFill>
              </a:rPr>
              <a:t>transparente </a:t>
            </a:r>
            <a:r>
              <a:rPr lang="fr-BE" dirty="0" smtClean="0"/>
              <a:t>au regard de la personne concernée</a:t>
            </a:r>
          </a:p>
          <a:p>
            <a:pPr marL="800100" lvl="3" indent="-342900">
              <a:buFontTx/>
              <a:buChar char="-"/>
            </a:pPr>
            <a:r>
              <a:rPr lang="fr-BE" b="1" u="sng" dirty="0" smtClean="0"/>
              <a:t>Finalité </a:t>
            </a:r>
            <a:r>
              <a:rPr lang="fr-BE" b="1" u="sng" dirty="0"/>
              <a:t>– proportionnalité – transparence – </a:t>
            </a:r>
            <a:r>
              <a:rPr lang="fr-BE" b="1" u="sng" dirty="0" smtClean="0"/>
              <a:t>sécurité</a:t>
            </a:r>
            <a:endParaRPr lang="fr-BE" dirty="0" smtClean="0"/>
          </a:p>
          <a:p>
            <a:pPr marL="800100" lvl="3" indent="-342900">
              <a:buFontTx/>
              <a:buChar char="-"/>
            </a:pPr>
            <a:r>
              <a:rPr lang="fr-BE" dirty="0" smtClean="0"/>
              <a:t>Ex. de « transparence »: « Mon dossier » (RN) – traçabilité/logs</a:t>
            </a:r>
            <a:endParaRPr lang="fr-BE" dirty="0"/>
          </a:p>
          <a:p>
            <a:pPr marL="457200" lvl="3" indent="0">
              <a:buNone/>
            </a:pPr>
            <a:endParaRPr lang="fr-BE" sz="1800" dirty="0" smtClean="0"/>
          </a:p>
          <a:p>
            <a:pPr marL="342900" lvl="2" indent="-342900">
              <a:buFont typeface="Arial" panose="020B0604020202020204" pitchFamily="34" charset="0"/>
              <a:buChar char="•"/>
            </a:pPr>
            <a:r>
              <a:rPr lang="fr-BE" sz="2400" dirty="0"/>
              <a:t>limitation des finalités</a:t>
            </a:r>
            <a:endParaRPr lang="fr-BE" sz="2400" dirty="0" smtClean="0"/>
          </a:p>
          <a:p>
            <a:pPr marL="342900" lvl="2" indent="-342900">
              <a:buFont typeface="Arial" panose="020B0604020202020204" pitchFamily="34" charset="0"/>
              <a:buChar char="•"/>
            </a:pPr>
            <a:endParaRPr lang="fr-BE" sz="2400" dirty="0" smtClean="0"/>
          </a:p>
          <a:p>
            <a:pPr marL="800100" lvl="3" indent="-342900">
              <a:buFontTx/>
              <a:buChar char="-"/>
            </a:pPr>
            <a:r>
              <a:rPr lang="fr-BE" sz="2000" dirty="0"/>
              <a:t>les données doivent être collectées pour des finalités déterminées, explicites et légitimes, et ne pas être traitées ultérieurement d'une manière incompatible avec ces </a:t>
            </a:r>
            <a:r>
              <a:rPr lang="fr-BE" sz="2000" dirty="0" smtClean="0"/>
              <a:t>finalités</a:t>
            </a:r>
          </a:p>
          <a:p>
            <a:pPr marL="800100" lvl="3" indent="-342900">
              <a:buFont typeface="Arial" panose="020B0604020202020204" pitchFamily="34" charset="0"/>
              <a:buChar char="•"/>
            </a:pPr>
            <a:endParaRPr lang="fr-BE" sz="1800" dirty="0" smtClean="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37</a:t>
            </a:fld>
            <a:endParaRPr lang="fr-BE" dirty="0">
              <a:solidFill>
                <a:prstClr val="white">
                  <a:lumMod val="50000"/>
                </a:prstClr>
              </a:solidFill>
            </a:endParaRPr>
          </a:p>
        </p:txBody>
      </p:sp>
    </p:spTree>
    <p:extLst>
      <p:ext uri="{BB962C8B-B14F-4D97-AF65-F5344CB8AC3E}">
        <p14:creationId xmlns:p14="http://schemas.microsoft.com/office/powerpoint/2010/main" val="7665856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sz="3600" dirty="0"/>
              <a:t>A propos de </a:t>
            </a:r>
            <a:r>
              <a:rPr lang="fr-BE" altLang="en-US" sz="3600" dirty="0" err="1"/>
              <a:t>privacy</a:t>
            </a:r>
            <a:r>
              <a:rPr lang="fr-BE" altLang="en-US" sz="3600" dirty="0"/>
              <a:t> </a:t>
            </a:r>
            <a:br>
              <a:rPr lang="fr-BE" altLang="en-US" sz="3600" dirty="0"/>
            </a:br>
            <a:r>
              <a:rPr lang="fr-BE" sz="3600" dirty="0"/>
              <a:t>Principes généraux</a:t>
            </a:r>
          </a:p>
        </p:txBody>
      </p:sp>
      <p:sp>
        <p:nvSpPr>
          <p:cNvPr id="3" name="Content Placeholder 2"/>
          <p:cNvSpPr>
            <a:spLocks noGrp="1"/>
          </p:cNvSpPr>
          <p:nvPr>
            <p:ph idx="1"/>
          </p:nvPr>
        </p:nvSpPr>
        <p:spPr/>
        <p:txBody>
          <a:bodyPr>
            <a:normAutofit fontScale="92500" lnSpcReduction="10000"/>
          </a:bodyPr>
          <a:lstStyle/>
          <a:p>
            <a:pPr marL="800100" lvl="3" indent="-342900">
              <a:buFont typeface="Arial" panose="020B0604020202020204" pitchFamily="34" charset="0"/>
              <a:buChar char="•"/>
            </a:pPr>
            <a:endParaRPr lang="fr-BE" sz="1800" dirty="0" smtClean="0"/>
          </a:p>
          <a:p>
            <a:pPr marL="342900" lvl="2" indent="-342900">
              <a:buFont typeface="Arial" panose="020B0604020202020204" pitchFamily="34" charset="0"/>
              <a:buChar char="•"/>
            </a:pPr>
            <a:r>
              <a:rPr lang="fr-BE" sz="2400" dirty="0"/>
              <a:t>minimisation des données (précédemment proportionnalité)</a:t>
            </a:r>
          </a:p>
          <a:p>
            <a:pPr marL="342900" lvl="2" indent="-342900">
              <a:buFont typeface="Arial" panose="020B0604020202020204" pitchFamily="34" charset="0"/>
              <a:buChar char="•"/>
            </a:pPr>
            <a:endParaRPr lang="fr-BE" sz="2400" dirty="0"/>
          </a:p>
          <a:p>
            <a:pPr marL="800100" lvl="3" indent="-342900">
              <a:buFontTx/>
              <a:buChar char="-"/>
            </a:pPr>
            <a:r>
              <a:rPr lang="fr-BE" sz="2000" dirty="0"/>
              <a:t>les données à caractère personnel doivent être adéquates, pertinentes et limitées à ce qui est nécessaire au regard des finalités pour lesquelles elles sont traitées</a:t>
            </a:r>
          </a:p>
          <a:p>
            <a:pPr marL="342900" lvl="2" indent="-342900">
              <a:buFont typeface="Arial" panose="020B0604020202020204" pitchFamily="34" charset="0"/>
              <a:buChar char="•"/>
            </a:pPr>
            <a:endParaRPr lang="fr-BE" sz="2000" dirty="0" smtClean="0"/>
          </a:p>
          <a:p>
            <a:pPr marL="342900" lvl="2" indent="-342900">
              <a:buFont typeface="Arial" panose="020B0604020202020204" pitchFamily="34" charset="0"/>
              <a:buChar char="•"/>
            </a:pPr>
            <a:r>
              <a:rPr lang="fr-BE" sz="2400" dirty="0"/>
              <a:t>exactitude</a:t>
            </a:r>
            <a:endParaRPr lang="fr-BE" sz="2400" dirty="0" smtClean="0"/>
          </a:p>
          <a:p>
            <a:pPr marL="342900" lvl="2" indent="-342900">
              <a:buFont typeface="Arial" panose="020B0604020202020204" pitchFamily="34" charset="0"/>
              <a:buChar char="•"/>
            </a:pPr>
            <a:endParaRPr lang="fr-BE" sz="2400" dirty="0"/>
          </a:p>
          <a:p>
            <a:pPr marL="800100" lvl="3" indent="-342900">
              <a:buFontTx/>
              <a:buChar char="-"/>
            </a:pPr>
            <a:r>
              <a:rPr lang="fr-BE" sz="2000" dirty="0"/>
              <a:t>les données doivent être exactes et, si nécessaire, tenues à jour</a:t>
            </a:r>
          </a:p>
          <a:p>
            <a:pPr marL="800100" lvl="3" indent="-342900">
              <a:buFont typeface="Arial" panose="020B0604020202020204" pitchFamily="34" charset="0"/>
              <a:buChar char="•"/>
            </a:pPr>
            <a:endParaRPr lang="fr-BE" sz="1800" dirty="0" smtClean="0"/>
          </a:p>
          <a:p>
            <a:pPr marL="342900" lvl="2" indent="-342900">
              <a:buFont typeface="Arial" panose="020B0604020202020204" pitchFamily="34" charset="0"/>
              <a:buChar char="•"/>
            </a:pPr>
            <a:r>
              <a:rPr lang="fr-BE" sz="2400" dirty="0"/>
              <a:t>limitation de la conservation</a:t>
            </a:r>
          </a:p>
          <a:p>
            <a:pPr marL="342900" lvl="2" indent="-342900">
              <a:buFont typeface="Arial" panose="020B0604020202020204" pitchFamily="34" charset="0"/>
              <a:buChar char="•"/>
            </a:pPr>
            <a:endParaRPr lang="fr-BE" sz="2400" dirty="0" smtClean="0"/>
          </a:p>
          <a:p>
            <a:pPr marL="800100" lvl="3" indent="-342900">
              <a:buFontTx/>
              <a:buChar char="-"/>
            </a:pPr>
            <a:r>
              <a:rPr lang="fr-BE" sz="2000" dirty="0"/>
              <a:t>les données doivent être conservées </a:t>
            </a:r>
            <a:r>
              <a:rPr lang="fr-BE" sz="2000" dirty="0" smtClean="0"/>
              <a:t>pendant </a:t>
            </a:r>
            <a:r>
              <a:rPr lang="fr-BE" sz="2000" dirty="0"/>
              <a:t>une durée n'excédant pas celle nécessaire au regard des finalités pour lesquelles elles sont traitées</a:t>
            </a:r>
          </a:p>
          <a:p>
            <a:pPr marL="457200" lvl="3" indent="0">
              <a:buNone/>
            </a:pPr>
            <a:endParaRPr lang="fr-BE" sz="1800" dirty="0" smtClean="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38</a:t>
            </a:fld>
            <a:endParaRPr lang="fr-BE" dirty="0">
              <a:solidFill>
                <a:prstClr val="white">
                  <a:lumMod val="50000"/>
                </a:prstClr>
              </a:solidFill>
            </a:endParaRPr>
          </a:p>
        </p:txBody>
      </p:sp>
    </p:spTree>
    <p:extLst>
      <p:ext uri="{BB962C8B-B14F-4D97-AF65-F5344CB8AC3E}">
        <p14:creationId xmlns:p14="http://schemas.microsoft.com/office/powerpoint/2010/main" val="11400090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sz="3600" dirty="0"/>
              <a:t>A propos de </a:t>
            </a:r>
            <a:r>
              <a:rPr lang="fr-BE" altLang="en-US" sz="3600" dirty="0" err="1"/>
              <a:t>privacy</a:t>
            </a:r>
            <a:r>
              <a:rPr lang="fr-BE" altLang="en-US" sz="3600" dirty="0"/>
              <a:t> </a:t>
            </a:r>
            <a:br>
              <a:rPr lang="fr-BE" altLang="en-US" sz="3600" dirty="0"/>
            </a:br>
            <a:r>
              <a:rPr lang="fr-BE" sz="3600" dirty="0"/>
              <a:t>Principes généraux</a:t>
            </a:r>
          </a:p>
        </p:txBody>
      </p:sp>
      <p:sp>
        <p:nvSpPr>
          <p:cNvPr id="3" name="Content Placeholder 2"/>
          <p:cNvSpPr>
            <a:spLocks noGrp="1"/>
          </p:cNvSpPr>
          <p:nvPr>
            <p:ph idx="1"/>
          </p:nvPr>
        </p:nvSpPr>
        <p:spPr/>
        <p:txBody>
          <a:bodyPr>
            <a:normAutofit lnSpcReduction="10000"/>
          </a:bodyPr>
          <a:lstStyle/>
          <a:p>
            <a:pPr marL="342900" lvl="2" indent="-342900">
              <a:buFont typeface="Arial" panose="020B0604020202020204" pitchFamily="34" charset="0"/>
              <a:buChar char="•"/>
            </a:pPr>
            <a:endParaRPr lang="fr-BE" sz="2200" dirty="0" smtClean="0"/>
          </a:p>
          <a:p>
            <a:pPr marL="342900" lvl="2" indent="-342900">
              <a:buFont typeface="Arial" panose="020B0604020202020204" pitchFamily="34" charset="0"/>
              <a:buChar char="•"/>
            </a:pPr>
            <a:endParaRPr lang="fr-BE" sz="2200" dirty="0"/>
          </a:p>
          <a:p>
            <a:pPr marL="342900" lvl="2" indent="-342900">
              <a:buFont typeface="Arial" panose="020B0604020202020204" pitchFamily="34" charset="0"/>
              <a:buChar char="•"/>
            </a:pPr>
            <a:r>
              <a:rPr lang="fr-BE" sz="2400" dirty="0" smtClean="0"/>
              <a:t>intégrité et confidentialité</a:t>
            </a:r>
          </a:p>
          <a:p>
            <a:pPr marL="342900" lvl="2" indent="-342900">
              <a:buFont typeface="Arial" panose="020B0604020202020204" pitchFamily="34" charset="0"/>
              <a:buChar char="•"/>
            </a:pPr>
            <a:endParaRPr lang="fr-BE" sz="2400" dirty="0"/>
          </a:p>
          <a:p>
            <a:pPr marL="800100" lvl="3" indent="-342900">
              <a:buFontTx/>
              <a:buChar char="-"/>
            </a:pPr>
            <a:r>
              <a:rPr lang="fr-BE" sz="2000" dirty="0"/>
              <a:t>les données doivent être traitées de façon à garantir une sécurité appropriée à l'aide de mesures techniques ou organisationnelles appropriées</a:t>
            </a:r>
          </a:p>
          <a:p>
            <a:pPr marL="457200" lvl="3" indent="0">
              <a:buNone/>
            </a:pPr>
            <a:endParaRPr lang="fr-BE" sz="1800" dirty="0" smtClean="0"/>
          </a:p>
          <a:p>
            <a:pPr marL="457200" lvl="3" indent="0">
              <a:buNone/>
            </a:pPr>
            <a:endParaRPr lang="fr-BE" sz="1800" dirty="0"/>
          </a:p>
          <a:p>
            <a:pPr marL="342900" lvl="2" indent="-342900">
              <a:buFont typeface="Arial" panose="020B0604020202020204" pitchFamily="34" charset="0"/>
              <a:buChar char="•"/>
            </a:pPr>
            <a:r>
              <a:rPr lang="fr-BE" sz="2400" dirty="0">
                <a:solidFill>
                  <a:srgbClr val="7030A0"/>
                </a:solidFill>
              </a:rPr>
              <a:t>responsabilité</a:t>
            </a:r>
          </a:p>
          <a:p>
            <a:pPr marL="342900" lvl="2" indent="-342900">
              <a:buFont typeface="Arial" panose="020B0604020202020204" pitchFamily="34" charset="0"/>
              <a:buChar char="•"/>
            </a:pPr>
            <a:endParaRPr lang="fr-BE" sz="2400" dirty="0"/>
          </a:p>
          <a:p>
            <a:pPr marL="800100" lvl="3" indent="-342900">
              <a:buFontTx/>
              <a:buChar char="-"/>
            </a:pPr>
            <a:r>
              <a:rPr lang="fr-BE" sz="2000" dirty="0"/>
              <a:t>en fonction du niveau de risque, le responsable du traitement est responsable du respect des principes (conformité des traitements de données) et est en mesure de démontrer ce respect</a:t>
            </a: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39</a:t>
            </a:fld>
            <a:endParaRPr lang="fr-BE" dirty="0">
              <a:solidFill>
                <a:prstClr val="white">
                  <a:lumMod val="50000"/>
                </a:prstClr>
              </a:solidFill>
            </a:endParaRPr>
          </a:p>
        </p:txBody>
      </p:sp>
    </p:spTree>
    <p:extLst>
      <p:ext uri="{BB962C8B-B14F-4D97-AF65-F5344CB8AC3E}">
        <p14:creationId xmlns:p14="http://schemas.microsoft.com/office/powerpoint/2010/main" val="1785019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8"/>
          <p:cNvSpPr>
            <a:spLocks noGrp="1"/>
          </p:cNvSpPr>
          <p:nvPr>
            <p:ph type="title" idx="4294967295"/>
          </p:nvPr>
        </p:nvSpPr>
        <p:spPr/>
        <p:txBody>
          <a:bodyPr/>
          <a:lstStyle/>
          <a:p>
            <a:r>
              <a:rPr lang="fr-BE" altLang="en-US" dirty="0" smtClean="0"/>
              <a:t>Tendances en e-Santé</a:t>
            </a:r>
            <a:endParaRPr lang="en-US" altLang="en-US" dirty="0" smtClean="0"/>
          </a:p>
        </p:txBody>
      </p:sp>
      <p:sp>
        <p:nvSpPr>
          <p:cNvPr id="51203" name="Rectangle 9"/>
          <p:cNvSpPr>
            <a:spLocks noGrp="1"/>
          </p:cNvSpPr>
          <p:nvPr>
            <p:ph type="body" idx="4294967295"/>
          </p:nvPr>
        </p:nvSpPr>
        <p:spPr/>
        <p:txBody>
          <a:bodyPr/>
          <a:lstStyle/>
          <a:p>
            <a:pPr marL="0" indent="0">
              <a:buNone/>
            </a:pPr>
            <a:r>
              <a:rPr lang="fr-BE" altLang="en-US" sz="2800" dirty="0" smtClean="0"/>
              <a:t>Enquête UK-USA </a:t>
            </a:r>
            <a:r>
              <a:rPr lang="fr-FR" sz="2800" dirty="0"/>
              <a:t>«</a:t>
            </a:r>
            <a:r>
              <a:rPr lang="fr-FR" sz="2800" u="sng" dirty="0" err="1">
                <a:hlinkClick r:id="rId2"/>
              </a:rPr>
              <a:t>Healthcare’s</a:t>
            </a:r>
            <a:r>
              <a:rPr lang="fr-FR" sz="2800" u="sng" dirty="0">
                <a:hlinkClick r:id="rId2"/>
              </a:rPr>
              <a:t> Digital Future</a:t>
            </a:r>
            <a:r>
              <a:rPr lang="fr-FR" sz="2800" dirty="0"/>
              <a:t>» </a:t>
            </a:r>
            <a:endParaRPr lang="fr-FR" sz="2800" dirty="0" smtClean="0"/>
          </a:p>
          <a:p>
            <a:pPr marL="0" indent="0">
              <a:buNone/>
            </a:pPr>
            <a:endParaRPr lang="fr-BE" altLang="en-US" sz="2800" dirty="0" smtClean="0"/>
          </a:p>
          <a:p>
            <a:pPr lvl="0"/>
            <a:r>
              <a:rPr lang="fr-FR" sz="1600" b="1" dirty="0"/>
              <a:t>Des patients informés et actifs en ce qui concerne la gestion de leur santé</a:t>
            </a:r>
            <a:r>
              <a:rPr lang="fr-FR" sz="1600" dirty="0"/>
              <a:t>. </a:t>
            </a:r>
            <a:r>
              <a:rPr lang="fr-FR" sz="1600" dirty="0" smtClean="0"/>
              <a:t>Ex. UK, </a:t>
            </a:r>
            <a:r>
              <a:rPr lang="fr-FR" sz="1600" dirty="0"/>
              <a:t>80% des patients utilisent Internet pour trouver des conseils de santé </a:t>
            </a:r>
            <a:r>
              <a:rPr lang="fr-FR" sz="1600" dirty="0" smtClean="0"/>
              <a:t>(</a:t>
            </a:r>
            <a:r>
              <a:rPr lang="fr-FR" sz="1600" dirty="0" err="1" smtClean="0"/>
              <a:t>European</a:t>
            </a:r>
            <a:r>
              <a:rPr lang="fr-FR" sz="1600" dirty="0" smtClean="0"/>
              <a:t> </a:t>
            </a:r>
            <a:r>
              <a:rPr lang="fr-FR" sz="1600" dirty="0"/>
              <a:t>Patients Forum 2015), sans forcément vérifier la validité des informations qu’ils trouvent. </a:t>
            </a:r>
            <a:endParaRPr lang="en-US" sz="1600" dirty="0"/>
          </a:p>
          <a:p>
            <a:pPr lvl="0"/>
            <a:r>
              <a:rPr lang="fr-FR" sz="1600" b="1" dirty="0"/>
              <a:t>Des établissements de santé confrontés à la problématiques de réduction des </a:t>
            </a:r>
            <a:r>
              <a:rPr lang="fr-FR" sz="1600" b="1" dirty="0" smtClean="0"/>
              <a:t>coûts</a:t>
            </a:r>
            <a:r>
              <a:rPr lang="fr-FR" sz="1600" dirty="0" smtClean="0"/>
              <a:t>. Ex. USA, (</a:t>
            </a:r>
            <a:r>
              <a:rPr lang="fr-FR" sz="1600" dirty="0" err="1" smtClean="0"/>
              <a:t>Accenture</a:t>
            </a:r>
            <a:r>
              <a:rPr lang="fr-FR" sz="1600" dirty="0" smtClean="0"/>
              <a:t> 2015), les </a:t>
            </a:r>
            <a:r>
              <a:rPr lang="fr-FR" sz="1600" dirty="0"/>
              <a:t>hôpitaux qui proposent les meilleures «expériences patients» ont des marges 50% supérieures à leurs concurrents. </a:t>
            </a:r>
            <a:endParaRPr lang="fr-FR" sz="1600" dirty="0" smtClean="0"/>
          </a:p>
          <a:p>
            <a:r>
              <a:rPr lang="fr-FR" sz="1600" b="1" dirty="0"/>
              <a:t>La collecte de data de santé</a:t>
            </a:r>
            <a:r>
              <a:rPr lang="fr-FR" sz="1600" dirty="0"/>
              <a:t>. Avec un potentiel </a:t>
            </a:r>
            <a:r>
              <a:rPr lang="fr-FR" sz="1600" dirty="0" smtClean="0"/>
              <a:t>+/- </a:t>
            </a:r>
            <a:r>
              <a:rPr lang="fr-FR" sz="1600" dirty="0"/>
              <a:t>à 19 </a:t>
            </a:r>
            <a:r>
              <a:rPr lang="fr-FR" sz="1600" dirty="0" err="1" smtClean="0"/>
              <a:t>mios</a:t>
            </a:r>
            <a:r>
              <a:rPr lang="fr-FR" sz="1600" dirty="0" smtClean="0"/>
              <a:t> </a:t>
            </a:r>
            <a:r>
              <a:rPr lang="fr-FR" sz="1600" dirty="0"/>
              <a:t>de dollars en 2018, le marché des </a:t>
            </a:r>
            <a:r>
              <a:rPr lang="fr-FR" sz="1600" dirty="0" err="1"/>
              <a:t>wearables</a:t>
            </a:r>
            <a:r>
              <a:rPr lang="fr-FR" sz="1600" dirty="0"/>
              <a:t> est en plein </a:t>
            </a:r>
            <a:r>
              <a:rPr lang="fr-FR" sz="1600" dirty="0" smtClean="0"/>
              <a:t>essor (objets </a:t>
            </a:r>
            <a:r>
              <a:rPr lang="fr-FR" sz="1600" dirty="0"/>
              <a:t>connectés </a:t>
            </a:r>
            <a:r>
              <a:rPr lang="fr-FR" sz="1600" dirty="0" smtClean="0"/>
              <a:t>pour </a:t>
            </a:r>
            <a:r>
              <a:rPr lang="fr-FR" sz="1600" dirty="0"/>
              <a:t>prendre des décisions plus avisées </a:t>
            </a:r>
            <a:r>
              <a:rPr lang="fr-FR" sz="1600" dirty="0" smtClean="0"/>
              <a:t>et rapides en </a:t>
            </a:r>
            <a:r>
              <a:rPr lang="fr-FR" sz="1600" dirty="0"/>
              <a:t>matière de </a:t>
            </a:r>
            <a:r>
              <a:rPr lang="fr-FR" sz="1600" dirty="0" smtClean="0"/>
              <a:t>santé). </a:t>
            </a:r>
            <a:r>
              <a:rPr lang="fr-FR" sz="1600" dirty="0"/>
              <a:t>L</a:t>
            </a:r>
            <a:r>
              <a:rPr lang="fr-FR" sz="1600" dirty="0" smtClean="0"/>
              <a:t>es </a:t>
            </a:r>
            <a:r>
              <a:rPr lang="fr-FR" sz="1600" dirty="0"/>
              <a:t>plus utilisés par les patients sont ceux qui sont simples d’utilisation et </a:t>
            </a:r>
            <a:r>
              <a:rPr lang="fr-FR" sz="1600" dirty="0" smtClean="0"/>
              <a:t>intuitif.</a:t>
            </a:r>
          </a:p>
          <a:p>
            <a:pPr lvl="0"/>
            <a:r>
              <a:rPr lang="fr-FR" sz="1600" b="1" dirty="0"/>
              <a:t>Des outils pratiques, et mobiles</a:t>
            </a:r>
            <a:r>
              <a:rPr lang="fr-FR" sz="1600" dirty="0"/>
              <a:t>. </a:t>
            </a:r>
            <a:r>
              <a:rPr lang="fr-FR" sz="1600" dirty="0" smtClean="0"/>
              <a:t>(</a:t>
            </a:r>
            <a:r>
              <a:rPr lang="fr-FR" sz="1600" dirty="0" err="1" smtClean="0"/>
              <a:t>Healthy</a:t>
            </a:r>
            <a:r>
              <a:rPr lang="fr-FR" sz="1600" dirty="0" smtClean="0"/>
              <a:t> World), </a:t>
            </a:r>
            <a:r>
              <a:rPr lang="fr-FR" sz="1600" dirty="0"/>
              <a:t>49% des patients américains sont favorables au fait de recevoir des </a:t>
            </a:r>
            <a:r>
              <a:rPr lang="fr-FR" sz="1600" dirty="0" smtClean="0"/>
              <a:t>conseils/avis </a:t>
            </a:r>
            <a:r>
              <a:rPr lang="fr-FR" sz="1600" dirty="0"/>
              <a:t>de santé par </a:t>
            </a:r>
            <a:r>
              <a:rPr lang="fr-FR" sz="1600" dirty="0" smtClean="0"/>
              <a:t>mail/chat </a:t>
            </a:r>
            <a:r>
              <a:rPr lang="fr-FR" sz="1600" dirty="0"/>
              <a:t>entre deux </a:t>
            </a:r>
            <a:r>
              <a:rPr lang="fr-FR" sz="1600" dirty="0" smtClean="0"/>
              <a:t>consultations. </a:t>
            </a:r>
          </a:p>
          <a:p>
            <a:r>
              <a:rPr lang="fr-FR" sz="1600" b="1" dirty="0"/>
              <a:t>Un dossier patient partagé</a:t>
            </a:r>
            <a:r>
              <a:rPr lang="fr-FR" sz="1600" dirty="0"/>
              <a:t>. En considérant </a:t>
            </a:r>
            <a:r>
              <a:rPr lang="fr-FR" sz="1600" dirty="0" smtClean="0"/>
              <a:t>que </a:t>
            </a:r>
            <a:r>
              <a:rPr lang="fr-FR" sz="1600" dirty="0" err="1" smtClean="0"/>
              <a:t>pex</a:t>
            </a:r>
            <a:r>
              <a:rPr lang="fr-FR" sz="1600" dirty="0" smtClean="0"/>
              <a:t>. </a:t>
            </a:r>
            <a:r>
              <a:rPr lang="fr-FR" sz="1600" dirty="0"/>
              <a:t>70% des erreurs de prescriptions pourraient être évitées grâce à un meilleur partage des informations de santé, </a:t>
            </a:r>
            <a:r>
              <a:rPr lang="fr-FR" sz="1600" dirty="0" smtClean="0"/>
              <a:t>importance d’un </a:t>
            </a:r>
            <a:r>
              <a:rPr lang="fr-FR" sz="1600" dirty="0"/>
              <a:t>dossier </a:t>
            </a:r>
            <a:r>
              <a:rPr lang="fr-FR" sz="1600" dirty="0" smtClean="0"/>
              <a:t>partagé. </a:t>
            </a:r>
            <a:endParaRPr lang="en-US" sz="2000" dirty="0"/>
          </a:p>
          <a:p>
            <a:endParaRPr lang="fr-BE" altLang="en-US" sz="2800" dirty="0" smtClean="0"/>
          </a:p>
        </p:txBody>
      </p:sp>
      <p:sp>
        <p:nvSpPr>
          <p:cNvPr id="4" name="Slide Number Placeholder 3"/>
          <p:cNvSpPr>
            <a:spLocks noGrp="1"/>
          </p:cNvSpPr>
          <p:nvPr>
            <p:ph type="sldNum" sz="quarter" idx="10"/>
          </p:nvPr>
        </p:nvSpPr>
        <p:spPr/>
        <p:txBody>
          <a:bodyPr/>
          <a:lstStyle/>
          <a:p>
            <a:pPr>
              <a:defRPr/>
            </a:pPr>
            <a:fld id="{3518D503-7743-404E-A047-B0A2A1AD095C}" type="slidenum">
              <a:rPr lang="en-US" smtClean="0"/>
              <a:pPr>
                <a:defRPr/>
              </a:pPr>
              <a:t>4</a:t>
            </a:fld>
            <a:endParaRPr lang="en-US"/>
          </a:p>
        </p:txBody>
      </p:sp>
    </p:spTree>
    <p:extLst>
      <p:ext uri="{BB962C8B-B14F-4D97-AF65-F5344CB8AC3E}">
        <p14:creationId xmlns:p14="http://schemas.microsoft.com/office/powerpoint/2010/main" val="11804868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188913"/>
            <a:ext cx="8229600" cy="922337"/>
          </a:xfrm>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dirty="0"/>
              <a:t>Principes généraux</a:t>
            </a:r>
            <a:endParaRPr lang="fr-BE" altLang="en-US" dirty="0" smtClean="0">
              <a:cs typeface="Arial" charset="0"/>
              <a:sym typeface="Arial" charset="0"/>
            </a:endParaRPr>
          </a:p>
        </p:txBody>
      </p:sp>
      <p:sp>
        <p:nvSpPr>
          <p:cNvPr id="8195" name="Rectangle 3"/>
          <p:cNvSpPr>
            <a:spLocks noGrp="1" noChangeArrowheads="1"/>
          </p:cNvSpPr>
          <p:nvPr>
            <p:ph idx="1"/>
          </p:nvPr>
        </p:nvSpPr>
        <p:spPr>
          <a:xfrm>
            <a:off x="457200" y="1196975"/>
            <a:ext cx="8229600" cy="5111750"/>
          </a:xfrm>
        </p:spPr>
        <p:txBody>
          <a:bodyPr>
            <a:normAutofit/>
          </a:bodyPr>
          <a:lstStyle/>
          <a:p>
            <a:pPr marL="0" indent="0">
              <a:lnSpc>
                <a:spcPct val="90000"/>
              </a:lnSpc>
              <a:buNone/>
              <a:defRPr/>
            </a:pPr>
            <a:endParaRPr lang="fr-BE" sz="2000" dirty="0" smtClean="0">
              <a:solidFill>
                <a:srgbClr val="000000"/>
              </a:solidFill>
              <a:cs typeface="Arial" charset="0"/>
              <a:sym typeface="Arial" charset="0"/>
            </a:endParaRPr>
          </a:p>
          <a:p>
            <a:pPr>
              <a:lnSpc>
                <a:spcPct val="90000"/>
              </a:lnSpc>
              <a:defRPr/>
            </a:pPr>
            <a:r>
              <a:rPr lang="fr-BE" dirty="0">
                <a:solidFill>
                  <a:srgbClr val="000000"/>
                </a:solidFill>
                <a:sym typeface="Arial" charset="0"/>
              </a:rPr>
              <a:t>dans les cas où le traitement repose sur le consentement, le responsable du traitement est en mesure de démontrer que la personne concernée a donné son consentement au traitement de données à caractère personnel la concernant</a:t>
            </a:r>
            <a:endParaRPr lang="fr-BE" dirty="0">
              <a:solidFill>
                <a:srgbClr val="000000"/>
              </a:solidFill>
              <a:cs typeface="Arial" charset="0"/>
              <a:sym typeface="Arial" charset="0"/>
            </a:endParaRPr>
          </a:p>
          <a:p>
            <a:pPr marL="0" indent="0">
              <a:lnSpc>
                <a:spcPct val="90000"/>
              </a:lnSpc>
              <a:buNone/>
              <a:defRPr/>
            </a:pPr>
            <a:endParaRPr lang="fr-BE" sz="2000" dirty="0" smtClean="0">
              <a:solidFill>
                <a:srgbClr val="000000"/>
              </a:solidFill>
              <a:cs typeface="Arial" charset="0"/>
              <a:sym typeface="Arial" charset="0"/>
            </a:endParaRPr>
          </a:p>
          <a:p>
            <a:pPr>
              <a:lnSpc>
                <a:spcPct val="90000"/>
              </a:lnSpc>
              <a:buFont typeface="Arial" panose="020B0604020202020204" pitchFamily="34" charset="0"/>
              <a:buChar char="•"/>
              <a:defRPr/>
            </a:pPr>
            <a:r>
              <a:rPr lang="fr-BE" dirty="0">
                <a:solidFill>
                  <a:srgbClr val="7030A0"/>
                </a:solidFill>
                <a:sym typeface="Arial" charset="0"/>
              </a:rPr>
              <a:t>exigences (explicites dans le règlement)</a:t>
            </a:r>
          </a:p>
          <a:p>
            <a:pPr>
              <a:lnSpc>
                <a:spcPct val="90000"/>
              </a:lnSpc>
              <a:buFont typeface="Arial" panose="020B0604020202020204" pitchFamily="34" charset="0"/>
              <a:buChar char="•"/>
              <a:defRPr/>
            </a:pPr>
            <a:endParaRPr lang="fr-BE" dirty="0" smtClean="0">
              <a:solidFill>
                <a:srgbClr val="000000"/>
              </a:solidFill>
              <a:cs typeface="Arial" charset="0"/>
              <a:sym typeface="Arial" charset="0"/>
            </a:endParaRPr>
          </a:p>
          <a:p>
            <a:pPr lvl="1">
              <a:lnSpc>
                <a:spcPct val="90000"/>
              </a:lnSpc>
              <a:buFontTx/>
              <a:buChar char="-"/>
              <a:defRPr/>
            </a:pPr>
            <a:r>
              <a:rPr lang="fr-BE" dirty="0" smtClean="0">
                <a:sym typeface="Arial" charset="0"/>
              </a:rPr>
              <a:t>une action positive et explicite ; une action de l'intéressé est requise ; le consentement implicite n'est plus accepté (</a:t>
            </a:r>
            <a:r>
              <a:rPr lang="fr-BE" dirty="0" err="1" smtClean="0">
                <a:sym typeface="Arial" charset="0"/>
              </a:rPr>
              <a:t>opt</a:t>
            </a:r>
            <a:r>
              <a:rPr lang="fr-BE" dirty="0" smtClean="0">
                <a:sym typeface="Arial" charset="0"/>
              </a:rPr>
              <a:t>-out)</a:t>
            </a:r>
          </a:p>
          <a:p>
            <a:pPr lvl="1">
              <a:lnSpc>
                <a:spcPct val="90000"/>
              </a:lnSpc>
              <a:buFontTx/>
              <a:buChar char="-"/>
              <a:defRPr/>
            </a:pPr>
            <a:r>
              <a:rPr lang="fr-BE" dirty="0" smtClean="0">
                <a:sym typeface="Arial" charset="0"/>
              </a:rPr>
              <a:t>démontrable</a:t>
            </a:r>
          </a:p>
          <a:p>
            <a:pPr lvl="1">
              <a:lnSpc>
                <a:spcPct val="90000"/>
              </a:lnSpc>
              <a:buFontTx/>
              <a:buChar char="-"/>
              <a:defRPr/>
            </a:pPr>
            <a:r>
              <a:rPr lang="fr-BE" dirty="0" smtClean="0">
                <a:sym typeface="Arial" charset="0"/>
              </a:rPr>
              <a:t>retrait simple du consentement</a:t>
            </a:r>
          </a:p>
          <a:p>
            <a:pPr lvl="1">
              <a:lnSpc>
                <a:spcPct val="90000"/>
              </a:lnSpc>
              <a:buFontTx/>
              <a:buChar char="-"/>
              <a:defRPr/>
            </a:pPr>
            <a:r>
              <a:rPr lang="fr-BE" dirty="0" smtClean="0">
                <a:sym typeface="Arial" charset="0"/>
              </a:rPr>
              <a:t>informer clairement l'intéressé de cette possibilité</a:t>
            </a:r>
          </a:p>
          <a:p>
            <a:pPr>
              <a:lnSpc>
                <a:spcPct val="90000"/>
              </a:lnSpc>
              <a:buFont typeface="Arial" panose="020B0604020202020204" pitchFamily="34" charset="0"/>
              <a:buChar char="•"/>
              <a:defRPr/>
            </a:pPr>
            <a:endParaRPr lang="fr-BE" sz="1900" dirty="0">
              <a:sym typeface="Arial" charset="0"/>
            </a:endParaRPr>
          </a:p>
        </p:txBody>
      </p:sp>
      <p:sp>
        <p:nvSpPr>
          <p:cNvPr id="10244"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92FF4318-D0B1-4CD9-B28D-26707DB72830}" type="slidenum">
              <a:rPr lang="en-US" altLang="en-US" sz="1000" smtClean="0">
                <a:solidFill>
                  <a:srgbClr val="7F7F7F"/>
                </a:solidFill>
                <a:cs typeface="Arial" charset="0"/>
              </a:rPr>
              <a:pPr fontAlgn="base">
                <a:spcBef>
                  <a:spcPct val="0"/>
                </a:spcBef>
                <a:spcAft>
                  <a:spcPct val="0"/>
                </a:spcAft>
                <a:buFontTx/>
                <a:buNone/>
              </a:pPr>
              <a:t>40</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9946001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8313" y="188913"/>
            <a:ext cx="8229600" cy="922337"/>
          </a:xfrm>
        </p:spPr>
        <p:txBody>
          <a:bodyPr>
            <a:normAutofit fontScale="90000"/>
          </a:bodyPr>
          <a:lstStyle/>
          <a:p>
            <a:r>
              <a:rPr lang="fr-BE" altLang="en-US" dirty="0" smtClean="0"/>
              <a:t>A </a:t>
            </a:r>
            <a:r>
              <a:rPr lang="fr-BE" altLang="en-US" dirty="0"/>
              <a:t>propos de </a:t>
            </a:r>
            <a:r>
              <a:rPr lang="fr-BE" altLang="en-US" dirty="0" err="1"/>
              <a:t>privacy</a:t>
            </a:r>
            <a:r>
              <a:rPr lang="fr-BE" altLang="en-US" dirty="0"/>
              <a:t> </a:t>
            </a:r>
            <a:br>
              <a:rPr lang="fr-BE" altLang="en-US" dirty="0"/>
            </a:br>
            <a:r>
              <a:rPr lang="fr-BE" dirty="0"/>
              <a:t>Principes généraux</a:t>
            </a:r>
            <a:endParaRPr lang="fr-BE" altLang="en-US" dirty="0" smtClean="0">
              <a:cs typeface="Arial" charset="0"/>
              <a:sym typeface="Arial" charset="0"/>
            </a:endParaRPr>
          </a:p>
        </p:txBody>
      </p:sp>
      <p:sp>
        <p:nvSpPr>
          <p:cNvPr id="11267" name="Rectangle 3"/>
          <p:cNvSpPr>
            <a:spLocks noGrp="1" noChangeArrowheads="1"/>
          </p:cNvSpPr>
          <p:nvPr>
            <p:ph idx="1"/>
          </p:nvPr>
        </p:nvSpPr>
        <p:spPr>
          <a:xfrm>
            <a:off x="457200" y="1196975"/>
            <a:ext cx="8229600" cy="5111750"/>
          </a:xfrm>
        </p:spPr>
        <p:txBody>
          <a:bodyPr>
            <a:normAutofit/>
          </a:bodyPr>
          <a:lstStyle/>
          <a:p>
            <a:pPr>
              <a:defRPr/>
            </a:pPr>
            <a:endParaRPr lang="fr-BE" sz="2000" dirty="0" smtClean="0">
              <a:sym typeface="Arial" charset="0"/>
            </a:endParaRPr>
          </a:p>
          <a:p>
            <a:pPr>
              <a:defRPr/>
            </a:pPr>
            <a:endParaRPr lang="fr-BE" sz="2000" dirty="0" smtClean="0">
              <a:sym typeface="Arial" charset="0"/>
            </a:endParaRPr>
          </a:p>
          <a:p>
            <a:pPr>
              <a:defRPr/>
            </a:pPr>
            <a:r>
              <a:rPr lang="fr-BE" dirty="0">
                <a:solidFill>
                  <a:srgbClr val="7030A0"/>
                </a:solidFill>
                <a:sym typeface="Arial" charset="0"/>
              </a:rPr>
              <a:t>le traitement de données d'un enfant âgé de moins de 16 ans (jusque l'âge de 15 ans) n'est licite que si le consentement est donné par un des parents (règle de base)</a:t>
            </a:r>
          </a:p>
          <a:p>
            <a:pPr marL="0" indent="0">
              <a:buNone/>
              <a:defRPr/>
            </a:pPr>
            <a:endParaRPr lang="fr-BE" dirty="0" smtClean="0">
              <a:solidFill>
                <a:srgbClr val="7030A0"/>
              </a:solidFill>
              <a:sym typeface="Arial" charset="0"/>
            </a:endParaRPr>
          </a:p>
          <a:p>
            <a:pPr marL="0" indent="0">
              <a:buNone/>
              <a:defRPr/>
            </a:pPr>
            <a:endParaRPr lang="fr-BE" dirty="0">
              <a:solidFill>
                <a:srgbClr val="7030A0"/>
              </a:solidFill>
              <a:sym typeface="Arial" charset="0"/>
            </a:endParaRPr>
          </a:p>
          <a:p>
            <a:pPr>
              <a:defRPr/>
            </a:pPr>
            <a:r>
              <a:rPr lang="fr-BE" dirty="0" smtClean="0">
                <a:solidFill>
                  <a:srgbClr val="7030A0"/>
                </a:solidFill>
                <a:sym typeface="Arial" charset="0"/>
              </a:rPr>
              <a:t>Les Etats membres peuvent prévoir un âge inférieur à 15 ans, mais pas inférieur à 13 ans ; dans ce cas, le consentement parental sera requis jusqu'à l'âge déterminé par la loi</a:t>
            </a:r>
          </a:p>
          <a:p>
            <a:pPr marL="0" indent="0">
              <a:buNone/>
              <a:defRPr/>
            </a:pPr>
            <a:endParaRPr lang="fr-BE" sz="2000" dirty="0">
              <a:sym typeface="Arial" charset="0"/>
            </a:endParaRPr>
          </a:p>
        </p:txBody>
      </p:sp>
      <p:sp>
        <p:nvSpPr>
          <p:cNvPr id="1126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E526E35E-D56E-41F3-8722-3ED731A11B98}" type="slidenum">
              <a:rPr lang="en-US" altLang="en-US" sz="1000" smtClean="0">
                <a:solidFill>
                  <a:srgbClr val="7F7F7F"/>
                </a:solidFill>
                <a:cs typeface="Arial" charset="0"/>
              </a:rPr>
              <a:pPr fontAlgn="base">
                <a:spcBef>
                  <a:spcPct val="0"/>
                </a:spcBef>
                <a:spcAft>
                  <a:spcPct val="0"/>
                </a:spcAft>
                <a:buFontTx/>
                <a:buNone/>
              </a:pPr>
              <a:t>41</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314246952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8313" y="188913"/>
            <a:ext cx="8229600" cy="922337"/>
          </a:xfrm>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altLang="en-US" dirty="0" smtClean="0"/>
              <a:t>Données sensibles</a:t>
            </a:r>
            <a:endParaRPr lang="fr-BE" altLang="en-US" dirty="0" smtClean="0">
              <a:cs typeface="Arial" charset="0"/>
              <a:sym typeface="Arial" charset="0"/>
            </a:endParaRPr>
          </a:p>
        </p:txBody>
      </p:sp>
      <p:sp>
        <p:nvSpPr>
          <p:cNvPr id="29699" name="Rectangle 3"/>
          <p:cNvSpPr>
            <a:spLocks noGrp="1" noChangeArrowheads="1"/>
          </p:cNvSpPr>
          <p:nvPr>
            <p:ph idx="1"/>
          </p:nvPr>
        </p:nvSpPr>
        <p:spPr>
          <a:xfrm>
            <a:off x="457200" y="1196975"/>
            <a:ext cx="8229600" cy="5111750"/>
          </a:xfrm>
        </p:spPr>
        <p:txBody>
          <a:bodyPr>
            <a:normAutofit/>
          </a:bodyPr>
          <a:lstStyle/>
          <a:p>
            <a:pPr>
              <a:lnSpc>
                <a:spcPct val="80000"/>
              </a:lnSpc>
              <a:defRPr/>
            </a:pPr>
            <a:endParaRPr lang="fr-BE" altLang="en-US" dirty="0" smtClean="0">
              <a:solidFill>
                <a:srgbClr val="000000"/>
              </a:solidFill>
              <a:cs typeface="Arial" charset="0"/>
              <a:sym typeface="Arial" charset="0"/>
            </a:endParaRPr>
          </a:p>
          <a:p>
            <a:pPr>
              <a:lnSpc>
                <a:spcPct val="80000"/>
              </a:lnSpc>
              <a:defRPr/>
            </a:pPr>
            <a:r>
              <a:rPr lang="fr-BE" altLang="en-US" dirty="0">
                <a:solidFill>
                  <a:srgbClr val="000000"/>
                </a:solidFill>
                <a:sym typeface="Arial" charset="0"/>
              </a:rPr>
              <a:t>le traitement portant sur des catégories particulières de données à caractère personnel, notamment appartenance syndicale, données de santé, ...</a:t>
            </a:r>
          </a:p>
          <a:p>
            <a:pPr>
              <a:lnSpc>
                <a:spcPct val="80000"/>
              </a:lnSpc>
              <a:defRPr/>
            </a:pPr>
            <a:endParaRPr lang="fr-BE" u="sng" dirty="0" smtClean="0"/>
          </a:p>
          <a:p>
            <a:pPr>
              <a:lnSpc>
                <a:spcPct val="80000"/>
              </a:lnSpc>
              <a:defRPr/>
            </a:pPr>
            <a:endParaRPr lang="fr-BE" u="sng" dirty="0" smtClean="0"/>
          </a:p>
          <a:p>
            <a:pPr>
              <a:lnSpc>
                <a:spcPct val="80000"/>
              </a:lnSpc>
              <a:defRPr/>
            </a:pPr>
            <a:r>
              <a:rPr lang="fr-BE" dirty="0" smtClean="0"/>
              <a:t>"</a:t>
            </a:r>
            <a:r>
              <a:rPr lang="fr-BE" u="sng" dirty="0" smtClean="0"/>
              <a:t>données concernant la santé</a:t>
            </a:r>
            <a:r>
              <a:rPr lang="fr-BE" dirty="0" smtClean="0"/>
              <a:t>" (</a:t>
            </a:r>
            <a:r>
              <a:rPr lang="fr-BE" sz="2200" dirty="0">
                <a:solidFill>
                  <a:srgbClr val="7030A0"/>
                </a:solidFill>
              </a:rPr>
              <a:t>définition </a:t>
            </a:r>
            <a:r>
              <a:rPr lang="fr-BE" sz="2200" dirty="0" smtClean="0">
                <a:solidFill>
                  <a:srgbClr val="7030A0"/>
                </a:solidFill>
              </a:rPr>
              <a:t>large)</a:t>
            </a:r>
            <a:endParaRPr lang="fr-BE" dirty="0" smtClean="0"/>
          </a:p>
          <a:p>
            <a:pPr marL="0" indent="0">
              <a:lnSpc>
                <a:spcPct val="80000"/>
              </a:lnSpc>
              <a:buNone/>
              <a:defRPr/>
            </a:pPr>
            <a:endParaRPr lang="fr-BE" sz="2200" dirty="0" smtClean="0"/>
          </a:p>
          <a:p>
            <a:pPr lvl="1">
              <a:lnSpc>
                <a:spcPct val="80000"/>
              </a:lnSpc>
              <a:defRPr/>
            </a:pPr>
            <a:r>
              <a:rPr lang="fr-BE" dirty="0" smtClean="0">
                <a:solidFill>
                  <a:srgbClr val="7030A0"/>
                </a:solidFill>
              </a:rPr>
              <a:t>les données à caractère personnel relatives à la santé physique ou mentale d'une personne physique, y compris la prestation de services de soins de santé, qui révèlent des informations sur l'état de santé de cette personne</a:t>
            </a:r>
            <a:endParaRPr lang="fr-BE" dirty="0">
              <a:solidFill>
                <a:srgbClr val="7030A0"/>
              </a:solidFill>
            </a:endParaRPr>
          </a:p>
          <a:p>
            <a:pPr>
              <a:lnSpc>
                <a:spcPct val="80000"/>
              </a:lnSpc>
              <a:defRPr/>
            </a:pPr>
            <a:endParaRPr lang="fr-BE" sz="3200" dirty="0" smtClean="0"/>
          </a:p>
        </p:txBody>
      </p:sp>
      <p:sp>
        <p:nvSpPr>
          <p:cNvPr id="12292"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B03AD34C-72A9-4B24-9213-25FF291E0B27}" type="slidenum">
              <a:rPr lang="en-US" altLang="en-US" sz="1000" smtClean="0">
                <a:solidFill>
                  <a:srgbClr val="7F7F7F"/>
                </a:solidFill>
                <a:cs typeface="Arial" charset="0"/>
              </a:rPr>
              <a:pPr fontAlgn="base">
                <a:spcBef>
                  <a:spcPct val="0"/>
                </a:spcBef>
                <a:spcAft>
                  <a:spcPct val="0"/>
                </a:spcAft>
                <a:buFontTx/>
                <a:buNone/>
              </a:pPr>
              <a:t>42</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315803677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altLang="en-US" dirty="0"/>
              <a:t>Données sensibles</a:t>
            </a:r>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pPr>
                <a:defRPr/>
              </a:pPr>
              <a:t>43</a:t>
            </a:fld>
            <a:endParaRPr lang="fr-BE" dirty="0"/>
          </a:p>
        </p:txBody>
      </p:sp>
      <p:sp>
        <p:nvSpPr>
          <p:cNvPr id="3" name="Content Placeholder 2"/>
          <p:cNvSpPr>
            <a:spLocks noGrp="1"/>
          </p:cNvSpPr>
          <p:nvPr>
            <p:ph idx="1"/>
          </p:nvPr>
        </p:nvSpPr>
        <p:spPr/>
        <p:txBody>
          <a:bodyPr>
            <a:normAutofit lnSpcReduction="10000"/>
          </a:bodyPr>
          <a:lstStyle/>
          <a:p>
            <a:endParaRPr lang="fr-BE" dirty="0" smtClean="0"/>
          </a:p>
          <a:p>
            <a:r>
              <a:rPr lang="fr-BE" dirty="0" smtClean="0"/>
              <a:t>traitement possible, notamment</a:t>
            </a:r>
            <a:endParaRPr lang="fr-BE" dirty="0"/>
          </a:p>
          <a:p>
            <a:pPr marL="457200" lvl="1" indent="0">
              <a:buNone/>
            </a:pPr>
            <a:endParaRPr lang="fr-BE" dirty="0"/>
          </a:p>
          <a:p>
            <a:pPr lvl="1"/>
            <a:r>
              <a:rPr lang="fr-BE" dirty="0" smtClean="0"/>
              <a:t>nécessaire pour des motifs d'intérêt public important ; pour des motifs d'intérêt public dans le domaine de la santé publique tels que la santé publique, la protection sociale et la gestion des services de soins de santé</a:t>
            </a:r>
          </a:p>
          <a:p>
            <a:pPr marL="457200" lvl="1" indent="0">
              <a:buNone/>
            </a:pPr>
            <a:endParaRPr lang="fr-BE" dirty="0" smtClean="0"/>
          </a:p>
          <a:p>
            <a:pPr lvl="1"/>
            <a:r>
              <a:rPr lang="fr-BE" dirty="0" smtClean="0"/>
              <a:t>nécessaire aux fins de la médecine préventive ou de la médecine du travail, de l'appréciation de la capacité de travail du travailleur, de diagnostics médicaux, de la prise en charge sanitaire ou sociale, ou de la gestion des systèmes et des services de soins de santé ou de protection sociale; </a:t>
            </a:r>
            <a:r>
              <a:rPr lang="fr-BE" dirty="0" smtClean="0">
                <a:solidFill>
                  <a:srgbClr val="7030A0"/>
                </a:solidFill>
              </a:rPr>
              <a:t>dans ce cas, par ou sous la responsabilité d'un professionnel de la santé soumis à une obligation de secret professionnel, ou par une autre personne également soumise à une obligation de secret</a:t>
            </a:r>
            <a:endParaRPr lang="fr-BE" dirty="0">
              <a:solidFill>
                <a:srgbClr val="7030A0"/>
              </a:solidFill>
            </a:endParaRPr>
          </a:p>
          <a:p>
            <a:pPr marL="457200" lvl="1" indent="0">
              <a:buNone/>
            </a:pPr>
            <a:endParaRPr lang="fr-BE" dirty="0" smtClean="0">
              <a:solidFill>
                <a:srgbClr val="7030A0"/>
              </a:solidFill>
            </a:endParaRPr>
          </a:p>
          <a:p>
            <a:pPr marL="457200" lvl="1" indent="0">
              <a:buNone/>
            </a:pPr>
            <a:endParaRPr lang="fr-BE" dirty="0"/>
          </a:p>
          <a:p>
            <a:endParaRPr lang="fr-BE" dirty="0"/>
          </a:p>
        </p:txBody>
      </p:sp>
    </p:spTree>
    <p:extLst>
      <p:ext uri="{BB962C8B-B14F-4D97-AF65-F5344CB8AC3E}">
        <p14:creationId xmlns:p14="http://schemas.microsoft.com/office/powerpoint/2010/main" val="36941331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altLang="en-US" dirty="0"/>
              <a:t>Données sensibles</a:t>
            </a:r>
            <a:endParaRPr lang="fr-BE" dirty="0"/>
          </a:p>
        </p:txBody>
      </p:sp>
      <p:sp>
        <p:nvSpPr>
          <p:cNvPr id="3" name="Content Placeholder 2"/>
          <p:cNvSpPr>
            <a:spLocks noGrp="1"/>
          </p:cNvSpPr>
          <p:nvPr>
            <p:ph idx="1"/>
          </p:nvPr>
        </p:nvSpPr>
        <p:spPr/>
        <p:txBody>
          <a:bodyPr/>
          <a:lstStyle/>
          <a:p>
            <a:endParaRPr lang="fr-BE" dirty="0" smtClean="0"/>
          </a:p>
          <a:p>
            <a:endParaRPr lang="fr-BE" dirty="0" smtClean="0"/>
          </a:p>
          <a:p>
            <a:endParaRPr lang="fr-BE" dirty="0" smtClean="0"/>
          </a:p>
          <a:p>
            <a:r>
              <a:rPr lang="fr-BE" dirty="0" smtClean="0">
                <a:solidFill>
                  <a:srgbClr val="7030A0"/>
                </a:solidFill>
              </a:rPr>
              <a:t>Les Etats membres peuvent maintenir ou introduire des conditions supplémentaires, y compris des limitations, en ce qui concerne le traitement des données génétiques, des données biométriques ou des données concernant la santé</a:t>
            </a:r>
            <a:endParaRPr lang="fr-BE" dirty="0">
              <a:solidFill>
                <a:srgbClr val="7030A0"/>
              </a:solidFill>
            </a:endParaRP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pPr>
                <a:defRPr/>
              </a:pPr>
              <a:t>44</a:t>
            </a:fld>
            <a:endParaRPr lang="fr-BE" dirty="0"/>
          </a:p>
        </p:txBody>
      </p:sp>
    </p:spTree>
    <p:extLst>
      <p:ext uri="{BB962C8B-B14F-4D97-AF65-F5344CB8AC3E}">
        <p14:creationId xmlns:p14="http://schemas.microsoft.com/office/powerpoint/2010/main" val="37149718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188913"/>
            <a:ext cx="8229600" cy="922337"/>
          </a:xfrm>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altLang="en-US" dirty="0" smtClean="0">
                <a:sym typeface="Arial" charset="0"/>
              </a:rPr>
              <a:t>Modalités</a:t>
            </a:r>
            <a:r>
              <a:rPr lang="fr-BE" dirty="0" smtClean="0"/>
              <a:t> </a:t>
            </a:r>
            <a:r>
              <a:rPr lang="fr-BE" altLang="en-US" dirty="0" smtClean="0">
                <a:sym typeface="Arial" charset="0"/>
              </a:rPr>
              <a:t>générales</a:t>
            </a:r>
            <a:endParaRPr lang="fr-BE" altLang="en-US" dirty="0" smtClean="0">
              <a:cs typeface="Arial" charset="0"/>
              <a:sym typeface="Arial" charset="0"/>
            </a:endParaRPr>
          </a:p>
        </p:txBody>
      </p:sp>
      <p:sp>
        <p:nvSpPr>
          <p:cNvPr id="30723" name="Rectangle 3"/>
          <p:cNvSpPr>
            <a:spLocks noGrp="1" noChangeArrowheads="1"/>
          </p:cNvSpPr>
          <p:nvPr>
            <p:ph idx="1"/>
          </p:nvPr>
        </p:nvSpPr>
        <p:spPr>
          <a:xfrm>
            <a:off x="457200" y="1196975"/>
            <a:ext cx="8229600" cy="5111750"/>
          </a:xfrm>
        </p:spPr>
        <p:txBody>
          <a:bodyPr>
            <a:normAutofit/>
          </a:bodyPr>
          <a:lstStyle/>
          <a:p>
            <a:pPr marL="0" indent="0">
              <a:buNone/>
              <a:defRPr/>
            </a:pPr>
            <a:endParaRPr lang="fr-BE" dirty="0"/>
          </a:p>
          <a:p>
            <a:pPr>
              <a:defRPr/>
            </a:pPr>
            <a:r>
              <a:rPr lang="fr-BE" dirty="0" smtClean="0">
                <a:solidFill>
                  <a:srgbClr val="7030A0"/>
                </a:solidFill>
              </a:rPr>
              <a:t>modalités </a:t>
            </a:r>
            <a:r>
              <a:rPr lang="fr-BE" dirty="0">
                <a:solidFill>
                  <a:srgbClr val="7030A0"/>
                </a:solidFill>
              </a:rPr>
              <a:t>générales</a:t>
            </a:r>
          </a:p>
          <a:p>
            <a:pPr>
              <a:defRPr/>
            </a:pPr>
            <a:endParaRPr lang="fr-BE" dirty="0" smtClean="0"/>
          </a:p>
          <a:p>
            <a:pPr lvl="1">
              <a:defRPr/>
            </a:pPr>
            <a:r>
              <a:rPr lang="fr-BE" dirty="0" smtClean="0"/>
              <a:t>transparent</a:t>
            </a:r>
          </a:p>
          <a:p>
            <a:pPr lvl="2">
              <a:defRPr/>
            </a:pPr>
            <a:r>
              <a:rPr lang="fr-BE" altLang="en-US" dirty="0" smtClean="0">
                <a:solidFill>
                  <a:srgbClr val="000000"/>
                </a:solidFill>
                <a:sym typeface="Arial" charset="0"/>
              </a:rPr>
              <a:t>la personne concernée doit disposer d'informations et communications relatives au traitement qui sont concises, transparentes, aisément accessibles et faciles à comprendre</a:t>
            </a:r>
          </a:p>
          <a:p>
            <a:pPr lvl="2">
              <a:defRPr/>
            </a:pPr>
            <a:endParaRPr lang="fr-BE" altLang="en-US" dirty="0" smtClean="0">
              <a:solidFill>
                <a:srgbClr val="000000"/>
              </a:solidFill>
              <a:cs typeface="Arial" charset="0"/>
              <a:sym typeface="Arial" charset="0"/>
            </a:endParaRPr>
          </a:p>
          <a:p>
            <a:pPr lvl="1">
              <a:defRPr/>
            </a:pPr>
            <a:r>
              <a:rPr lang="fr-BE" dirty="0">
                <a:solidFill>
                  <a:srgbClr val="000000"/>
                </a:solidFill>
                <a:sym typeface="Arial" charset="0"/>
              </a:rPr>
              <a:t>gratuit</a:t>
            </a:r>
          </a:p>
          <a:p>
            <a:pPr lvl="2">
              <a:defRPr/>
            </a:pPr>
            <a:r>
              <a:rPr lang="fr-BE" dirty="0" smtClean="0"/>
              <a:t>aucun paiement n'est exigé pour fournir les informations et pour procéder à toute communication et prendre toute mesure (à moins que les demandes de la personne concernée ne soient manifestement infondées ou excessives)</a:t>
            </a:r>
          </a:p>
        </p:txBody>
      </p:sp>
      <p:sp>
        <p:nvSpPr>
          <p:cNvPr id="1331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2BB4270C-47BF-4B7F-A5DF-AAD54D11D946}" type="slidenum">
              <a:rPr lang="en-US" altLang="en-US" sz="1000" smtClean="0">
                <a:solidFill>
                  <a:srgbClr val="7F7F7F"/>
                </a:solidFill>
                <a:cs typeface="Arial" charset="0"/>
              </a:rPr>
              <a:pPr fontAlgn="base">
                <a:spcBef>
                  <a:spcPct val="0"/>
                </a:spcBef>
                <a:spcAft>
                  <a:spcPct val="0"/>
                </a:spcAft>
                <a:buFontTx/>
                <a:buNone/>
              </a:pPr>
              <a:t>45</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413694087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188913"/>
            <a:ext cx="8229600" cy="922337"/>
          </a:xfrm>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altLang="en-US" dirty="0">
                <a:sym typeface="Arial" charset="0"/>
              </a:rPr>
              <a:t>Modalités</a:t>
            </a:r>
            <a:r>
              <a:rPr lang="fr-BE" dirty="0"/>
              <a:t> </a:t>
            </a:r>
            <a:r>
              <a:rPr lang="fr-BE" altLang="en-US" dirty="0">
                <a:sym typeface="Arial" charset="0"/>
              </a:rPr>
              <a:t>générales</a:t>
            </a:r>
            <a:endParaRPr lang="fr-BE" altLang="en-US" dirty="0" smtClean="0">
              <a:cs typeface="Arial" charset="0"/>
              <a:sym typeface="Arial" charset="0"/>
            </a:endParaRPr>
          </a:p>
        </p:txBody>
      </p:sp>
      <p:sp>
        <p:nvSpPr>
          <p:cNvPr id="30723" name="Rectangle 3"/>
          <p:cNvSpPr>
            <a:spLocks noGrp="1" noChangeArrowheads="1"/>
          </p:cNvSpPr>
          <p:nvPr>
            <p:ph idx="1"/>
          </p:nvPr>
        </p:nvSpPr>
        <p:spPr>
          <a:xfrm>
            <a:off x="457200" y="1196975"/>
            <a:ext cx="8229600" cy="5111750"/>
          </a:xfrm>
        </p:spPr>
        <p:txBody>
          <a:bodyPr>
            <a:normAutofit/>
          </a:bodyPr>
          <a:lstStyle/>
          <a:p>
            <a:pPr marL="0" indent="0">
              <a:buNone/>
              <a:defRPr/>
            </a:pPr>
            <a:endParaRPr lang="fr-BE" dirty="0"/>
          </a:p>
          <a:p>
            <a:pPr>
              <a:defRPr/>
            </a:pPr>
            <a:r>
              <a:rPr lang="fr-BE" dirty="0" smtClean="0">
                <a:solidFill>
                  <a:srgbClr val="7030A0"/>
                </a:solidFill>
              </a:rPr>
              <a:t>modalités générales</a:t>
            </a:r>
          </a:p>
          <a:p>
            <a:pPr>
              <a:defRPr/>
            </a:pPr>
            <a:endParaRPr lang="fr-BE" dirty="0" smtClean="0"/>
          </a:p>
          <a:p>
            <a:pPr lvl="1">
              <a:defRPr/>
            </a:pPr>
            <a:r>
              <a:rPr lang="fr-BE" dirty="0" smtClean="0"/>
              <a:t>rapide</a:t>
            </a:r>
          </a:p>
          <a:p>
            <a:pPr lvl="2">
              <a:defRPr/>
            </a:pPr>
            <a:r>
              <a:rPr lang="fr-BE" dirty="0" smtClean="0"/>
              <a:t>le responsable du traitement fournit à la personne concernée des informations dans les meilleurs délais et en tout état de cause </a:t>
            </a:r>
            <a:r>
              <a:rPr lang="fr-BE" dirty="0">
                <a:solidFill>
                  <a:srgbClr val="7030A0"/>
                </a:solidFill>
              </a:rPr>
              <a:t>dans un délai d'un mois</a:t>
            </a:r>
            <a:r>
              <a:rPr lang="fr-BE" dirty="0" smtClean="0"/>
              <a:t> (actuellement 45 jours !) à compter de la réception de la demande formulée (ce délai peut, au besoin, être prolongé de deux mois compte tenu de la complexité)</a:t>
            </a:r>
          </a:p>
          <a:p>
            <a:pPr lvl="2">
              <a:defRPr/>
            </a:pPr>
            <a:endParaRPr lang="fr-BE" dirty="0" smtClean="0"/>
          </a:p>
          <a:p>
            <a:pPr lvl="1">
              <a:defRPr/>
            </a:pPr>
            <a:r>
              <a:rPr lang="fr-BE" dirty="0" smtClean="0"/>
              <a:t>prudent</a:t>
            </a:r>
          </a:p>
          <a:p>
            <a:pPr lvl="2">
              <a:defRPr/>
            </a:pPr>
            <a:r>
              <a:rPr lang="fr-BE" dirty="0" smtClean="0"/>
              <a:t>lorsque le responsable du traitement a des doutes raisonnables quant à l'identité de la personne physique présentant la demande, il peut demander que lui soient fournies des informations supplémentaires nécessaires pour confirmer l'identité de la personne concernée</a:t>
            </a:r>
            <a:endParaRPr lang="fr-BE" dirty="0"/>
          </a:p>
          <a:p>
            <a:pPr marL="0" indent="0">
              <a:buNone/>
              <a:defRPr/>
            </a:pPr>
            <a:endParaRPr lang="fr-BE" altLang="en-US" dirty="0" smtClean="0">
              <a:solidFill>
                <a:srgbClr val="000000"/>
              </a:solidFill>
              <a:cs typeface="Arial" charset="0"/>
              <a:sym typeface="Arial" charset="0"/>
            </a:endParaRPr>
          </a:p>
        </p:txBody>
      </p:sp>
      <p:sp>
        <p:nvSpPr>
          <p:cNvPr id="1331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2BB4270C-47BF-4B7F-A5DF-AAD54D11D946}" type="slidenum">
              <a:rPr lang="en-US" altLang="en-US" sz="1000" smtClean="0">
                <a:solidFill>
                  <a:srgbClr val="7F7F7F"/>
                </a:solidFill>
                <a:cs typeface="Arial" charset="0"/>
              </a:rPr>
              <a:pPr fontAlgn="base">
                <a:spcBef>
                  <a:spcPct val="0"/>
                </a:spcBef>
                <a:spcAft>
                  <a:spcPct val="0"/>
                </a:spcAft>
                <a:buFontTx/>
                <a:buNone/>
              </a:pPr>
              <a:t>46</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24874456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dirty="0" smtClean="0"/>
              <a:t>Droits spécifiques</a:t>
            </a:r>
            <a:endParaRPr lang="fr-BE" dirty="0"/>
          </a:p>
        </p:txBody>
      </p:sp>
      <p:sp>
        <p:nvSpPr>
          <p:cNvPr id="3" name="Content Placeholder 2"/>
          <p:cNvSpPr>
            <a:spLocks noGrp="1"/>
          </p:cNvSpPr>
          <p:nvPr>
            <p:ph idx="1"/>
          </p:nvPr>
        </p:nvSpPr>
        <p:spPr/>
        <p:txBody>
          <a:bodyPr>
            <a:normAutofit fontScale="92500" lnSpcReduction="20000"/>
          </a:bodyPr>
          <a:lstStyle/>
          <a:p>
            <a:endParaRPr lang="fr-BE" dirty="0" smtClean="0"/>
          </a:p>
          <a:p>
            <a:r>
              <a:rPr lang="fr-BE" dirty="0" smtClean="0"/>
              <a:t>droit à l’information</a:t>
            </a:r>
          </a:p>
          <a:p>
            <a:endParaRPr lang="fr-BE" dirty="0" smtClean="0"/>
          </a:p>
          <a:p>
            <a:pPr lvl="1"/>
            <a:r>
              <a:rPr lang="fr-BE" dirty="0" smtClean="0"/>
              <a:t>la personne concernée doit obtenir des informations sur les données à caractère personnel la concernant qui sont traitées et sur les finalités de ce traitement</a:t>
            </a:r>
          </a:p>
          <a:p>
            <a:pPr lvl="1"/>
            <a:endParaRPr lang="fr-BE" dirty="0" smtClean="0"/>
          </a:p>
          <a:p>
            <a:pPr lvl="1"/>
            <a:r>
              <a:rPr lang="fr-BE" dirty="0" smtClean="0"/>
              <a:t>nouveautés </a:t>
            </a:r>
            <a:endParaRPr lang="fr-BE" dirty="0"/>
          </a:p>
          <a:p>
            <a:pPr lvl="2"/>
            <a:r>
              <a:rPr lang="fr-BE" dirty="0">
                <a:solidFill>
                  <a:srgbClr val="7030A0"/>
                </a:solidFill>
              </a:rPr>
              <a:t>la référence au délégué à la protection des données</a:t>
            </a:r>
          </a:p>
          <a:p>
            <a:pPr lvl="2"/>
            <a:r>
              <a:rPr lang="fr-BE" dirty="0" smtClean="0">
                <a:solidFill>
                  <a:srgbClr val="7030A0"/>
                </a:solidFill>
              </a:rPr>
              <a:t>catégories de destinataires </a:t>
            </a:r>
          </a:p>
          <a:p>
            <a:pPr lvl="2"/>
            <a:r>
              <a:rPr lang="fr-BE" dirty="0">
                <a:solidFill>
                  <a:srgbClr val="7030A0"/>
                </a:solidFill>
              </a:rPr>
              <a:t>les bases de licéité du traitement</a:t>
            </a:r>
          </a:p>
          <a:p>
            <a:pPr lvl="2"/>
            <a:r>
              <a:rPr lang="fr-BE" dirty="0">
                <a:solidFill>
                  <a:srgbClr val="7030A0"/>
                </a:solidFill>
              </a:rPr>
              <a:t>le cas échéant, les intérêts légitimes du responsable du traitement</a:t>
            </a:r>
          </a:p>
          <a:p>
            <a:pPr lvl="2"/>
            <a:r>
              <a:rPr lang="fr-BE" dirty="0">
                <a:solidFill>
                  <a:srgbClr val="7030A0"/>
                </a:solidFill>
              </a:rPr>
              <a:t>l'information relative au transfert des données</a:t>
            </a:r>
          </a:p>
          <a:p>
            <a:pPr lvl="2"/>
            <a:endParaRPr lang="fr-BE" dirty="0" smtClean="0">
              <a:solidFill>
                <a:srgbClr val="7030A0"/>
              </a:solidFill>
            </a:endParaRPr>
          </a:p>
          <a:p>
            <a:pPr lvl="1"/>
            <a:r>
              <a:rPr lang="fr-BE" dirty="0">
                <a:solidFill>
                  <a:srgbClr val="7030A0"/>
                </a:solidFill>
              </a:rPr>
              <a:t>le responsable du traitement qui a l'intention de procéder à un traitement ultérieur des données à des fins autres que celles pour lesquelles les données à caractère personnel ont été collectées, doit au préalable fournir à la personne concernée des informations au sujet de cette autre finalité et toute autre information nécessaire</a:t>
            </a:r>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pPr>
                <a:defRPr/>
              </a:pPr>
              <a:t>47</a:t>
            </a:fld>
            <a:endParaRPr lang="fr-BE" dirty="0"/>
          </a:p>
        </p:txBody>
      </p:sp>
    </p:spTree>
    <p:extLst>
      <p:ext uri="{BB962C8B-B14F-4D97-AF65-F5344CB8AC3E}">
        <p14:creationId xmlns:p14="http://schemas.microsoft.com/office/powerpoint/2010/main" val="1273075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dirty="0"/>
              <a:t>Droits spécifiques</a:t>
            </a:r>
          </a:p>
        </p:txBody>
      </p:sp>
      <p:sp>
        <p:nvSpPr>
          <p:cNvPr id="3" name="Content Placeholder 2"/>
          <p:cNvSpPr>
            <a:spLocks noGrp="1"/>
          </p:cNvSpPr>
          <p:nvPr>
            <p:ph idx="1"/>
          </p:nvPr>
        </p:nvSpPr>
        <p:spPr/>
        <p:txBody>
          <a:bodyPr>
            <a:normAutofit lnSpcReduction="10000"/>
          </a:bodyPr>
          <a:lstStyle/>
          <a:p>
            <a:r>
              <a:rPr lang="fr-BE" dirty="0" smtClean="0"/>
              <a:t>droit à l’information</a:t>
            </a:r>
          </a:p>
          <a:p>
            <a:pPr lvl="1"/>
            <a:r>
              <a:rPr lang="fr-BE" dirty="0" smtClean="0"/>
              <a:t>notamment les nouveaux éléments suivants si le responsable du traitement estime que c'est nécessaire pour garantir un traitement loyal et transparent</a:t>
            </a:r>
          </a:p>
          <a:p>
            <a:pPr lvl="2"/>
            <a:r>
              <a:rPr lang="fr-BE" dirty="0" smtClean="0">
                <a:solidFill>
                  <a:srgbClr val="7030A0"/>
                </a:solidFill>
              </a:rPr>
              <a:t>le délai de conservation ou les paramètres permettant de déterminer le délai de conservation</a:t>
            </a:r>
          </a:p>
          <a:p>
            <a:pPr lvl="2"/>
            <a:r>
              <a:rPr lang="fr-BE" dirty="0">
                <a:solidFill>
                  <a:srgbClr val="7030A0"/>
                </a:solidFill>
              </a:rPr>
              <a:t>le droit de retirer son consentement</a:t>
            </a:r>
          </a:p>
          <a:p>
            <a:pPr lvl="2"/>
            <a:r>
              <a:rPr lang="fr-BE" dirty="0">
                <a:solidFill>
                  <a:srgbClr val="7030A0"/>
                </a:solidFill>
              </a:rPr>
              <a:t>le droit d'introduire une réclamation auprès de l'autorité de </a:t>
            </a:r>
            <a:r>
              <a:rPr lang="fr-BE" dirty="0" smtClean="0">
                <a:solidFill>
                  <a:srgbClr val="7030A0"/>
                </a:solidFill>
              </a:rPr>
              <a:t>contrôle, à savoir « </a:t>
            </a:r>
            <a:r>
              <a:rPr lang="fr-BE" b="1" dirty="0" smtClean="0">
                <a:solidFill>
                  <a:srgbClr val="7030A0"/>
                </a:solidFill>
              </a:rPr>
              <a:t>l‘Autorité de </a:t>
            </a:r>
            <a:r>
              <a:rPr lang="fr-BE" b="1" dirty="0">
                <a:solidFill>
                  <a:srgbClr val="7030A0"/>
                </a:solidFill>
              </a:rPr>
              <a:t>protection des </a:t>
            </a:r>
            <a:r>
              <a:rPr lang="fr-BE" b="1" dirty="0" smtClean="0">
                <a:solidFill>
                  <a:srgbClr val="7030A0"/>
                </a:solidFill>
              </a:rPr>
              <a:t>données »</a:t>
            </a:r>
            <a:r>
              <a:rPr lang="fr-BE" dirty="0" smtClean="0">
                <a:solidFill>
                  <a:srgbClr val="7030A0"/>
                </a:solidFill>
              </a:rPr>
              <a:t> (ex Commission vie privée)</a:t>
            </a:r>
            <a:endParaRPr lang="fr-BE" dirty="0">
              <a:solidFill>
                <a:srgbClr val="7030A0"/>
              </a:solidFill>
            </a:endParaRPr>
          </a:p>
          <a:p>
            <a:pPr lvl="2"/>
            <a:r>
              <a:rPr lang="fr-BE" dirty="0">
                <a:solidFill>
                  <a:srgbClr val="7030A0"/>
                </a:solidFill>
              </a:rPr>
              <a:t>la finalité du traitement ultérieur et les éléments d'information pertinents relatifs à ce traitement ultérieur</a:t>
            </a:r>
          </a:p>
          <a:p>
            <a:pPr lvl="2"/>
            <a:r>
              <a:rPr lang="fr-BE" dirty="0">
                <a:solidFill>
                  <a:srgbClr val="7030A0"/>
                </a:solidFill>
              </a:rPr>
              <a:t>l'existence d'une prise de décision automatisée</a:t>
            </a:r>
          </a:p>
          <a:p>
            <a:pPr lvl="2"/>
            <a:r>
              <a:rPr lang="fr-BE" dirty="0" smtClean="0">
                <a:solidFill>
                  <a:srgbClr val="7030A0"/>
                </a:solidFill>
              </a:rPr>
              <a:t>des informations sur les nouveaux droits et le droit d'opposition dans tous les cas</a:t>
            </a:r>
          </a:p>
          <a:p>
            <a:pPr lvl="2"/>
            <a:endParaRPr lang="fr-BE" dirty="0">
              <a:solidFill>
                <a:srgbClr val="7030A0"/>
              </a:solidFill>
            </a:endParaRPr>
          </a:p>
          <a:p>
            <a:pPr lvl="1"/>
            <a:r>
              <a:rPr lang="fr-BE" dirty="0">
                <a:solidFill>
                  <a:schemeClr val="accent1">
                    <a:lumMod val="75000"/>
                  </a:schemeClr>
                </a:solidFill>
              </a:rPr>
              <a:t>peut être fournie accompagnée d'icônes normalisées afin d'offrir une bonne vue d'ensemble, facilement visible, compréhensible et clairement lisible, du traitement prévu</a:t>
            </a:r>
          </a:p>
          <a:p>
            <a:pPr lvl="2"/>
            <a:endParaRPr lang="fr-BE" dirty="0">
              <a:solidFill>
                <a:srgbClr val="7030A0"/>
              </a:solidFill>
            </a:endParaRPr>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48</a:t>
            </a:fld>
            <a:endParaRPr lang="fr-BE" dirty="0">
              <a:solidFill>
                <a:prstClr val="white">
                  <a:lumMod val="50000"/>
                </a:prstClr>
              </a:solidFill>
            </a:endParaRPr>
          </a:p>
        </p:txBody>
      </p:sp>
    </p:spTree>
    <p:extLst>
      <p:ext uri="{BB962C8B-B14F-4D97-AF65-F5344CB8AC3E}">
        <p14:creationId xmlns:p14="http://schemas.microsoft.com/office/powerpoint/2010/main" val="1144836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188913"/>
            <a:ext cx="8229600" cy="922337"/>
          </a:xfrm>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dirty="0"/>
              <a:t>Droits spécifiques</a:t>
            </a:r>
            <a:endParaRPr lang="fr-BE" altLang="en-US" dirty="0" smtClean="0">
              <a:cs typeface="Arial" charset="0"/>
              <a:sym typeface="Arial" charset="0"/>
            </a:endParaRPr>
          </a:p>
        </p:txBody>
      </p:sp>
      <p:sp>
        <p:nvSpPr>
          <p:cNvPr id="30723" name="Rectangle 3"/>
          <p:cNvSpPr>
            <a:spLocks noGrp="1" noChangeArrowheads="1"/>
          </p:cNvSpPr>
          <p:nvPr>
            <p:ph idx="1"/>
          </p:nvPr>
        </p:nvSpPr>
        <p:spPr>
          <a:xfrm>
            <a:off x="457200" y="1196975"/>
            <a:ext cx="8229600" cy="5111750"/>
          </a:xfrm>
        </p:spPr>
        <p:txBody>
          <a:bodyPr>
            <a:normAutofit/>
          </a:bodyPr>
          <a:lstStyle/>
          <a:p>
            <a:pPr marL="342900" lvl="1" indent="-342900">
              <a:buFont typeface="Arial" charset="0"/>
              <a:buChar char="•"/>
              <a:defRPr/>
            </a:pPr>
            <a:r>
              <a:rPr lang="fr-BE" sz="2400" dirty="0" smtClean="0"/>
              <a:t>accès aux données</a:t>
            </a:r>
          </a:p>
          <a:p>
            <a:pPr marL="342900" lvl="1" indent="-342900">
              <a:buFont typeface="Arial" charset="0"/>
              <a:buChar char="•"/>
              <a:defRPr/>
            </a:pPr>
            <a:endParaRPr lang="fr-BE" sz="2400" dirty="0" smtClean="0"/>
          </a:p>
          <a:p>
            <a:pPr lvl="1">
              <a:defRPr/>
            </a:pPr>
            <a:r>
              <a:rPr lang="fr-BE" dirty="0" smtClean="0"/>
              <a:t>la personne concernée a le droit d'obtenir la confirmation que des données à caractère personnel la concernant sont ou ne sont pas traitées et, lorsqu'elles le sont, l'accès auxdites données à caractère personnel (copie ou sous forme électronique) ainsi que p.ex. les informations suivantes</a:t>
            </a:r>
          </a:p>
          <a:p>
            <a:pPr lvl="2">
              <a:defRPr/>
            </a:pPr>
            <a:r>
              <a:rPr lang="fr-BE" dirty="0">
                <a:solidFill>
                  <a:srgbClr val="000000"/>
                </a:solidFill>
                <a:latin typeface="Times New Roman"/>
              </a:rPr>
              <a:t>les finalités du traitement</a:t>
            </a:r>
            <a:r>
              <a:rPr lang="fr-BE" dirty="0" smtClean="0"/>
              <a:t> </a:t>
            </a:r>
          </a:p>
          <a:p>
            <a:pPr lvl="2">
              <a:defRPr/>
            </a:pPr>
            <a:r>
              <a:rPr lang="fr-BE" dirty="0">
                <a:solidFill>
                  <a:srgbClr val="000000"/>
                </a:solidFill>
                <a:latin typeface="Times New Roman"/>
              </a:rPr>
              <a:t>les catégories de données à caractère personnel concernées </a:t>
            </a:r>
          </a:p>
          <a:p>
            <a:pPr lvl="2">
              <a:defRPr/>
            </a:pPr>
            <a:r>
              <a:rPr lang="fr-BE" dirty="0">
                <a:solidFill>
                  <a:srgbClr val="000000"/>
                </a:solidFill>
                <a:latin typeface="Times New Roman"/>
              </a:rPr>
              <a:t>les destinataires ou catégories de destinataires auxquels les données à caractère personnel ont été ou seront communiquées, en particulier les destinataires qui sont établis dans des pays tiers ou les organisations internationales </a:t>
            </a:r>
          </a:p>
          <a:p>
            <a:pPr lvl="2">
              <a:defRPr/>
            </a:pPr>
            <a:r>
              <a:rPr lang="fr-BE" dirty="0">
                <a:solidFill>
                  <a:srgbClr val="7030A0"/>
                </a:solidFill>
                <a:latin typeface="Times New Roman"/>
              </a:rPr>
              <a:t>si possible, la durée de conservation des données à caractère personnel envisagée ou, lorsque ce n'est pas possible, les critères utilisés pour déterminer cette durée </a:t>
            </a:r>
            <a:r>
              <a:rPr lang="fr-BE" dirty="0" smtClean="0"/>
              <a:t> </a:t>
            </a:r>
            <a:endParaRPr lang="fr-BE" dirty="0">
              <a:solidFill>
                <a:srgbClr val="000000"/>
              </a:solidFill>
              <a:latin typeface="Times New Roman"/>
            </a:endParaRPr>
          </a:p>
          <a:p>
            <a:pPr lvl="2">
              <a:defRPr/>
            </a:pPr>
            <a:r>
              <a:rPr lang="fr-BE" dirty="0">
                <a:solidFill>
                  <a:srgbClr val="7030A0"/>
                </a:solidFill>
                <a:latin typeface="Times New Roman"/>
              </a:rPr>
              <a:t>le droit d'introduire une réclamation auprès d'une autorité de contrôle </a:t>
            </a:r>
            <a:endParaRPr lang="fr-BE" dirty="0">
              <a:solidFill>
                <a:srgbClr val="000000"/>
              </a:solidFill>
              <a:latin typeface="Times New Roman"/>
            </a:endParaRPr>
          </a:p>
          <a:p>
            <a:pPr marL="342900" lvl="1" indent="-342900">
              <a:buFont typeface="Arial" charset="0"/>
              <a:buChar char="•"/>
              <a:defRPr/>
            </a:pPr>
            <a:endParaRPr lang="fr-BE" altLang="en-US" sz="2400" dirty="0">
              <a:sym typeface="Arial" charset="0"/>
            </a:endParaRPr>
          </a:p>
          <a:p>
            <a:pPr>
              <a:defRPr/>
            </a:pPr>
            <a:endParaRPr lang="fr-BE" dirty="0"/>
          </a:p>
          <a:p>
            <a:pPr marL="0" indent="0">
              <a:buNone/>
              <a:defRPr/>
            </a:pPr>
            <a:endParaRPr lang="fr-BE" altLang="en-US" dirty="0" smtClean="0">
              <a:solidFill>
                <a:srgbClr val="000000"/>
              </a:solidFill>
              <a:cs typeface="Arial" charset="0"/>
              <a:sym typeface="Arial" charset="0"/>
            </a:endParaRPr>
          </a:p>
        </p:txBody>
      </p:sp>
      <p:sp>
        <p:nvSpPr>
          <p:cNvPr id="1331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2BB4270C-47BF-4B7F-A5DF-AAD54D11D946}" type="slidenum">
              <a:rPr lang="en-US" altLang="en-US" sz="1000" smtClean="0">
                <a:solidFill>
                  <a:srgbClr val="7F7F7F"/>
                </a:solidFill>
                <a:cs typeface="Arial" charset="0"/>
              </a:rPr>
              <a:pPr fontAlgn="base">
                <a:spcBef>
                  <a:spcPct val="0"/>
                </a:spcBef>
                <a:spcAft>
                  <a:spcPct val="0"/>
                </a:spcAft>
                <a:buFontTx/>
                <a:buNone/>
              </a:pPr>
              <a:t>49</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125850045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dirty="0" smtClean="0"/>
              <a:t>Plate-forme</a:t>
            </a:r>
            <a:r>
              <a:rPr lang="fr-BE" dirty="0" smtClean="0"/>
              <a:t> </a:t>
            </a:r>
            <a:r>
              <a:rPr lang="fr-BE" altLang="en-US" dirty="0" err="1" smtClean="0">
                <a:solidFill>
                  <a:srgbClr val="3E6E5A"/>
                </a:solidFill>
              </a:rPr>
              <a:t>eHealth</a:t>
            </a:r>
            <a:endParaRPr lang="fr-BE" dirty="0">
              <a:solidFill>
                <a:srgbClr val="3E6E5A"/>
              </a:solidFill>
            </a:endParaRPr>
          </a:p>
        </p:txBody>
      </p:sp>
      <p:sp>
        <p:nvSpPr>
          <p:cNvPr id="10243" name="Rectangle 3"/>
          <p:cNvSpPr>
            <a:spLocks noGrp="1" noChangeArrowheads="1"/>
          </p:cNvSpPr>
          <p:nvPr>
            <p:ph idx="1"/>
          </p:nvPr>
        </p:nvSpPr>
        <p:spPr/>
        <p:txBody>
          <a:bodyPr>
            <a:normAutofit/>
          </a:bodyPr>
          <a:lstStyle/>
          <a:p>
            <a:pPr marL="548640" lvl="2" indent="0">
              <a:buNone/>
            </a:pPr>
            <a:r>
              <a:rPr lang="fr-BE" altLang="en-US" sz="1600" dirty="0" smtClean="0"/>
              <a:t>Rapport OMS sur l’</a:t>
            </a:r>
            <a:r>
              <a:rPr lang="fr-BE" altLang="en-US" sz="1600" dirty="0" err="1" smtClean="0"/>
              <a:t>eSanté</a:t>
            </a:r>
            <a:r>
              <a:rPr lang="fr-BE" altLang="en-US" sz="1600" dirty="0" smtClean="0"/>
              <a:t> en Europe – Mars 2016 - </a:t>
            </a:r>
            <a:r>
              <a:rPr lang="en-US" sz="1600" i="1" dirty="0" smtClean="0"/>
              <a:t>From </a:t>
            </a:r>
            <a:r>
              <a:rPr lang="en-US" sz="1600" i="1" dirty="0"/>
              <a:t>innovation to implementation – e-Health in the WHO European </a:t>
            </a:r>
            <a:r>
              <a:rPr lang="en-US" sz="1600" i="1" dirty="0" smtClean="0"/>
              <a:t>Region </a:t>
            </a:r>
          </a:p>
          <a:p>
            <a:pPr marL="548640" lvl="2" indent="0">
              <a:buNone/>
            </a:pPr>
            <a:endParaRPr lang="fr-BE" altLang="en-US" dirty="0"/>
          </a:p>
          <a:p>
            <a:pPr marL="548640" lvl="2" indent="0" algn="ctr">
              <a:buNone/>
            </a:pPr>
            <a:r>
              <a:rPr lang="fr-BE" sz="2400" b="1" i="1" dirty="0" smtClean="0"/>
              <a:t>« la </a:t>
            </a:r>
            <a:r>
              <a:rPr lang="fr-BE" sz="2400" b="1" i="1" dirty="0"/>
              <a:t>question n’est pas de savoir s’il faut l’utiliser, mais </a:t>
            </a:r>
            <a:r>
              <a:rPr lang="fr-BE" sz="2400" b="1" i="1" dirty="0" smtClean="0"/>
              <a:t>quand et comment… »</a:t>
            </a:r>
          </a:p>
          <a:p>
            <a:pPr marL="548640" lvl="2" indent="0" algn="ctr">
              <a:buNone/>
            </a:pPr>
            <a:endParaRPr lang="fr-BE" altLang="en-US" sz="2400" b="1" i="1" dirty="0"/>
          </a:p>
          <a:p>
            <a:pPr lvl="2">
              <a:buFont typeface="Wingdings" panose="05000000000000000000" pitchFamily="2" charset="2"/>
              <a:buChar char="Ø"/>
            </a:pPr>
            <a:r>
              <a:rPr lang="fr-BE" altLang="en-US" b="1" dirty="0" smtClean="0"/>
              <a:t>Mise en évidence de la nécessaire </a:t>
            </a:r>
            <a:r>
              <a:rPr lang="fr-BE" dirty="0"/>
              <a:t>gouvernance, législation et protection </a:t>
            </a:r>
            <a:r>
              <a:rPr lang="fr-BE" dirty="0" smtClean="0"/>
              <a:t>juridique afin d’éviter toute « exploitation commerciale »</a:t>
            </a:r>
          </a:p>
          <a:p>
            <a:pPr lvl="2">
              <a:buFont typeface="Wingdings" panose="05000000000000000000" pitchFamily="2" charset="2"/>
              <a:buChar char="Ø"/>
            </a:pPr>
            <a:endParaRPr lang="fr-BE" altLang="en-US" b="1" dirty="0"/>
          </a:p>
          <a:p>
            <a:pPr lvl="2">
              <a:buFont typeface="Wingdings" panose="05000000000000000000" pitchFamily="2" charset="2"/>
              <a:buChar char="Ø"/>
            </a:pPr>
            <a:r>
              <a:rPr lang="fr-BE" altLang="en-US" b="1" dirty="0" smtClean="0"/>
              <a:t>Exemples</a:t>
            </a:r>
            <a:r>
              <a:rPr lang="fr-BE" altLang="en-US" b="1" dirty="0"/>
              <a:t>:</a:t>
            </a:r>
            <a:r>
              <a:rPr lang="fr-BE" altLang="en-US" dirty="0"/>
              <a:t> </a:t>
            </a:r>
            <a:endParaRPr lang="fr-BE" altLang="en-US" dirty="0" smtClean="0"/>
          </a:p>
          <a:p>
            <a:pPr lvl="3"/>
            <a:r>
              <a:rPr lang="fr-BE" altLang="en-US" sz="1800" dirty="0" smtClean="0"/>
              <a:t>Réalité </a:t>
            </a:r>
            <a:r>
              <a:rPr lang="fr-BE" altLang="en-US" sz="1800" dirty="0"/>
              <a:t>virtuelle et </a:t>
            </a:r>
            <a:r>
              <a:rPr lang="fr-BE" altLang="en-US" sz="1800" dirty="0" smtClean="0"/>
              <a:t>augmentée</a:t>
            </a:r>
          </a:p>
          <a:p>
            <a:pPr lvl="3"/>
            <a:r>
              <a:rPr lang="fr-BE" altLang="en-US" sz="1800" dirty="0" smtClean="0"/>
              <a:t>Intelligence artificielle</a:t>
            </a:r>
          </a:p>
          <a:p>
            <a:pPr lvl="3"/>
            <a:r>
              <a:rPr lang="fr-BE" altLang="en-US" sz="1800" dirty="0" smtClean="0"/>
              <a:t>Data </a:t>
            </a:r>
            <a:r>
              <a:rPr lang="fr-BE" altLang="en-US" sz="1800" dirty="0"/>
              <a:t>for </a:t>
            </a:r>
            <a:r>
              <a:rPr lang="fr-BE" altLang="en-US" sz="1800" dirty="0" err="1"/>
              <a:t>Better</a:t>
            </a:r>
            <a:r>
              <a:rPr lang="fr-BE" altLang="en-US" sz="1800" dirty="0"/>
              <a:t> Health </a:t>
            </a:r>
            <a:r>
              <a:rPr lang="fr-BE" altLang="en-US" sz="1800" dirty="0" smtClean="0"/>
              <a:t>(</a:t>
            </a:r>
            <a:r>
              <a:rPr lang="fr-BE" altLang="en-US" sz="1800" dirty="0" err="1" smtClean="0"/>
              <a:t>Analytics</a:t>
            </a:r>
            <a:r>
              <a:rPr lang="fr-BE" altLang="en-US" sz="1800" dirty="0" smtClean="0"/>
              <a:t> for Health)</a:t>
            </a:r>
          </a:p>
          <a:p>
            <a:pPr lvl="3"/>
            <a:r>
              <a:rPr lang="fr-BE" altLang="en-US" sz="1800" dirty="0" smtClean="0"/>
              <a:t>Mobile </a:t>
            </a:r>
            <a:r>
              <a:rPr lang="fr-BE" altLang="en-US" sz="1800" dirty="0" err="1"/>
              <a:t>devices</a:t>
            </a:r>
            <a:r>
              <a:rPr lang="fr-BE" altLang="en-US" sz="1800" dirty="0"/>
              <a:t> et télémédecine (consultation/monitoring)</a:t>
            </a:r>
          </a:p>
          <a:p>
            <a:pPr lvl="2">
              <a:buFont typeface="Wingdings" panose="05000000000000000000" pitchFamily="2" charset="2"/>
              <a:buChar char="Ø"/>
            </a:pP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5</a:t>
            </a:fld>
            <a:endParaRPr lang="fr-BE"/>
          </a:p>
        </p:txBody>
      </p:sp>
    </p:spTree>
    <p:extLst>
      <p:ext uri="{BB962C8B-B14F-4D97-AF65-F5344CB8AC3E}">
        <p14:creationId xmlns:p14="http://schemas.microsoft.com/office/powerpoint/2010/main" val="346523825"/>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altLang="en-US" dirty="0"/>
              <a:t>A propos de </a:t>
            </a:r>
            <a:r>
              <a:rPr lang="fr-BE" altLang="en-US" dirty="0" err="1"/>
              <a:t>privacy</a:t>
            </a:r>
            <a:r>
              <a:rPr lang="fr-BE" altLang="en-US" dirty="0"/>
              <a:t> </a:t>
            </a:r>
            <a:br>
              <a:rPr lang="fr-BE" altLang="en-US" dirty="0"/>
            </a:br>
            <a:r>
              <a:rPr lang="fr-BE" dirty="0"/>
              <a:t>Droits spécifiques</a:t>
            </a:r>
          </a:p>
        </p:txBody>
      </p:sp>
      <p:sp>
        <p:nvSpPr>
          <p:cNvPr id="3" name="Content Placeholder 2"/>
          <p:cNvSpPr>
            <a:spLocks noGrp="1"/>
          </p:cNvSpPr>
          <p:nvPr>
            <p:ph idx="1"/>
          </p:nvPr>
        </p:nvSpPr>
        <p:spPr/>
        <p:txBody>
          <a:bodyPr>
            <a:normAutofit fontScale="92500" lnSpcReduction="20000"/>
          </a:bodyPr>
          <a:lstStyle/>
          <a:p>
            <a:pPr>
              <a:defRPr/>
            </a:pPr>
            <a:r>
              <a:rPr lang="fr-BE" dirty="0" smtClean="0"/>
              <a:t>rectification </a:t>
            </a:r>
          </a:p>
          <a:p>
            <a:pPr lvl="1">
              <a:defRPr/>
            </a:pPr>
            <a:r>
              <a:rPr lang="fr-BE" dirty="0" smtClean="0"/>
              <a:t>la personne concernée a le droit d'obtenir, dans les meilleurs délais, la rectification des données à caractère personnel la concernant qui sont inexactes</a:t>
            </a:r>
          </a:p>
          <a:p>
            <a:pPr lvl="1">
              <a:defRPr/>
            </a:pPr>
            <a:endParaRPr lang="fr-BE" dirty="0" smtClean="0"/>
          </a:p>
          <a:p>
            <a:pPr>
              <a:defRPr/>
            </a:pPr>
            <a:r>
              <a:rPr lang="fr-BE" dirty="0" smtClean="0"/>
              <a:t>droit à l’oubli</a:t>
            </a:r>
          </a:p>
          <a:p>
            <a:pPr lvl="1">
              <a:defRPr/>
            </a:pPr>
            <a:r>
              <a:rPr lang="fr-BE" dirty="0" smtClean="0"/>
              <a:t>le responsable du traitement a l'obligation d'effacer les données dans les meilleurs délais, lorsque l'un des motifs suivants s'applique :</a:t>
            </a:r>
            <a:endParaRPr lang="fr-BE" dirty="0"/>
          </a:p>
          <a:p>
            <a:pPr lvl="2">
              <a:defRPr/>
            </a:pPr>
            <a:r>
              <a:rPr lang="fr-BE" dirty="0" smtClean="0"/>
              <a:t>les données à caractère personnel ne sont plus nécessaires au regard des finalités</a:t>
            </a:r>
            <a:endParaRPr lang="fr-BE" dirty="0"/>
          </a:p>
          <a:p>
            <a:pPr lvl="2">
              <a:defRPr/>
            </a:pPr>
            <a:r>
              <a:rPr lang="fr-BE" dirty="0" smtClean="0"/>
              <a:t>la personne concernée retire le consentement sur lequel est fondé le traitement, et il n'existe pas d'autre fondement au traitement</a:t>
            </a:r>
          </a:p>
          <a:p>
            <a:pPr lvl="2">
              <a:defRPr/>
            </a:pPr>
            <a:r>
              <a:rPr lang="fr-BE" dirty="0"/>
              <a:t>la personne concernée s'oppose au traitement et il n'existe pas de motif légitime impérieux pour le traitement</a:t>
            </a:r>
          </a:p>
          <a:p>
            <a:pPr lvl="2">
              <a:defRPr/>
            </a:pPr>
            <a:r>
              <a:rPr lang="fr-BE" dirty="0"/>
              <a:t>les données à caractère personnel ont fait l'objet d'un traitement illicite</a:t>
            </a:r>
          </a:p>
          <a:p>
            <a:pPr lvl="2">
              <a:defRPr/>
            </a:pPr>
            <a:r>
              <a:rPr lang="fr-BE" dirty="0"/>
              <a:t>les données à caractère personnel doivent être effacées pour respecter une obligation légale</a:t>
            </a:r>
          </a:p>
          <a:p>
            <a:pPr lvl="1">
              <a:defRPr/>
            </a:pPr>
            <a:r>
              <a:rPr lang="fr-BE" sz="2100" dirty="0"/>
              <a:t>d</a:t>
            </a:r>
            <a:r>
              <a:rPr lang="fr-BE" sz="2100" dirty="0" smtClean="0"/>
              <a:t>onc</a:t>
            </a:r>
            <a:r>
              <a:rPr lang="fr-BE" sz="2100" dirty="0"/>
              <a:t>, exception = lorsque le traitement de données à caractère personnel est prévu par la loi (pour des motifs d'intérêt public dans le domaine de la santé publique)</a:t>
            </a:r>
          </a:p>
          <a:p>
            <a:pPr lvl="2">
              <a:defRPr/>
            </a:pPr>
            <a:endParaRPr lang="fr-BE" dirty="0" smtClean="0"/>
          </a:p>
          <a:p>
            <a:pPr lvl="2">
              <a:defRPr/>
            </a:pPr>
            <a:endParaRPr lang="fr-BE" dirty="0"/>
          </a:p>
          <a:p>
            <a:pPr lvl="2">
              <a:defRPr/>
            </a:pPr>
            <a:endParaRPr lang="fr-BE" dirty="0" smtClean="0"/>
          </a:p>
          <a:p>
            <a:pPr lvl="1">
              <a:defRPr/>
            </a:pPr>
            <a:endParaRPr lang="fr-BE" dirty="0"/>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pPr>
                <a:defRPr/>
              </a:pPr>
              <a:t>50</a:t>
            </a:fld>
            <a:endParaRPr lang="fr-BE" dirty="0"/>
          </a:p>
        </p:txBody>
      </p:sp>
    </p:spTree>
    <p:extLst>
      <p:ext uri="{BB962C8B-B14F-4D97-AF65-F5344CB8AC3E}">
        <p14:creationId xmlns:p14="http://schemas.microsoft.com/office/powerpoint/2010/main" val="30855586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528" y="260648"/>
            <a:ext cx="8568951" cy="922337"/>
          </a:xfrm>
        </p:spPr>
        <p:txBody>
          <a:bodyPr>
            <a:noAutofit/>
          </a:bodyPr>
          <a:lstStyle/>
          <a:p>
            <a:r>
              <a:rPr lang="fr-BE" altLang="en-US" dirty="0"/>
              <a:t>A propos de </a:t>
            </a:r>
            <a:r>
              <a:rPr lang="fr-BE" altLang="en-US" dirty="0" err="1"/>
              <a:t>privacy</a:t>
            </a:r>
            <a:r>
              <a:rPr lang="fr-BE" altLang="en-US" dirty="0"/>
              <a:t> </a:t>
            </a:r>
            <a:br>
              <a:rPr lang="fr-BE" altLang="en-US" dirty="0"/>
            </a:br>
            <a:r>
              <a:rPr lang="fr-BE" dirty="0" smtClean="0"/>
              <a:t> Approche basée sur les risques</a:t>
            </a:r>
            <a:endParaRPr lang="fr-BE" dirty="0"/>
          </a:p>
        </p:txBody>
      </p:sp>
      <p:sp>
        <p:nvSpPr>
          <p:cNvPr id="16387" name="Rectangle 3"/>
          <p:cNvSpPr>
            <a:spLocks noGrp="1" noChangeArrowheads="1"/>
          </p:cNvSpPr>
          <p:nvPr>
            <p:ph idx="1"/>
          </p:nvPr>
        </p:nvSpPr>
        <p:spPr>
          <a:xfrm>
            <a:off x="457200" y="1196975"/>
            <a:ext cx="8229600" cy="5111750"/>
          </a:xfrm>
        </p:spPr>
        <p:txBody>
          <a:bodyPr>
            <a:normAutofit/>
          </a:bodyPr>
          <a:lstStyle/>
          <a:p>
            <a:pPr marL="0" indent="0">
              <a:buNone/>
            </a:pPr>
            <a:endParaRPr lang="fr-BE" altLang="en-US" dirty="0" smtClean="0">
              <a:solidFill>
                <a:srgbClr val="000000"/>
              </a:solidFill>
              <a:cs typeface="Arial" charset="0"/>
              <a:sym typeface="Arial" charset="0"/>
            </a:endParaRPr>
          </a:p>
          <a:p>
            <a:r>
              <a:rPr lang="fr-BE" altLang="en-US" dirty="0" smtClean="0">
                <a:solidFill>
                  <a:srgbClr val="7030A0"/>
                </a:solidFill>
                <a:sym typeface="Arial" charset="0"/>
              </a:rPr>
              <a:t>approche basée sur les risques</a:t>
            </a:r>
          </a:p>
          <a:p>
            <a:pPr marL="0" indent="0">
              <a:buNone/>
            </a:pPr>
            <a:endParaRPr lang="fr-BE" altLang="en-US" dirty="0" smtClean="0">
              <a:solidFill>
                <a:srgbClr val="7030A0"/>
              </a:solidFill>
              <a:cs typeface="Arial" charset="0"/>
              <a:sym typeface="Arial" charset="0"/>
            </a:endParaRPr>
          </a:p>
          <a:p>
            <a:pPr lvl="1"/>
            <a:r>
              <a:rPr lang="fr-BE" altLang="en-US" dirty="0">
                <a:sym typeface="Arial" charset="0"/>
              </a:rPr>
              <a:t>nouvelle approche basée sur le risque : le responsable du traitement devra dorénavant évaluer, de manière objective, le degré de probabilité et de gravité des risques pour les droits des personnes lorsqu'il effectue un traitement (fil conducteur dans l'ensemble du règlement)</a:t>
            </a:r>
          </a:p>
          <a:p>
            <a:pPr lvl="1"/>
            <a:endParaRPr lang="fr-BE" altLang="en-US" dirty="0">
              <a:cs typeface="Arial" charset="0"/>
              <a:sym typeface="Arial" charset="0"/>
            </a:endParaRPr>
          </a:p>
          <a:p>
            <a:pPr lvl="1"/>
            <a:r>
              <a:rPr lang="fr-BE" altLang="en-US" dirty="0" smtClean="0">
                <a:sym typeface="Arial" charset="0"/>
              </a:rPr>
              <a:t>certaines obligations sont toujours applicables, quel que soit le risque; certaines</a:t>
            </a:r>
            <a:r>
              <a:rPr lang="fr-BE" dirty="0" smtClean="0"/>
              <a:t> </a:t>
            </a:r>
            <a:r>
              <a:rPr lang="fr-BE" altLang="en-US" dirty="0" smtClean="0">
                <a:sym typeface="Arial" charset="0"/>
              </a:rPr>
              <a:t>obligations</a:t>
            </a:r>
            <a:r>
              <a:rPr lang="fr-BE" dirty="0" smtClean="0"/>
              <a:t> </a:t>
            </a:r>
            <a:r>
              <a:rPr lang="fr-BE" altLang="en-US" dirty="0" smtClean="0">
                <a:sym typeface="Arial" charset="0"/>
              </a:rPr>
              <a:t>font l'objet</a:t>
            </a:r>
            <a:r>
              <a:rPr lang="fr-BE" dirty="0" smtClean="0"/>
              <a:t> </a:t>
            </a:r>
            <a:r>
              <a:rPr lang="fr-BE" altLang="en-US" dirty="0" smtClean="0">
                <a:sym typeface="Arial" charset="0"/>
              </a:rPr>
              <a:t>d'une exemption sur la base du risque; certaines</a:t>
            </a:r>
            <a:r>
              <a:rPr lang="fr-BE" dirty="0" smtClean="0"/>
              <a:t> </a:t>
            </a:r>
            <a:r>
              <a:rPr lang="fr-BE" altLang="en-US" dirty="0" smtClean="0">
                <a:sym typeface="Arial" charset="0"/>
              </a:rPr>
              <a:t>obligations</a:t>
            </a:r>
            <a:r>
              <a:rPr lang="fr-BE" dirty="0" smtClean="0"/>
              <a:t> </a:t>
            </a:r>
            <a:r>
              <a:rPr lang="fr-BE" altLang="en-US" dirty="0" smtClean="0">
                <a:sym typeface="Arial" charset="0"/>
              </a:rPr>
              <a:t>sont</a:t>
            </a:r>
            <a:r>
              <a:rPr lang="fr-BE" dirty="0" smtClean="0"/>
              <a:t> </a:t>
            </a:r>
            <a:r>
              <a:rPr lang="fr-BE" altLang="en-US" dirty="0" smtClean="0">
                <a:sym typeface="Arial" charset="0"/>
              </a:rPr>
              <a:t>uniquement d'application si le risque est</a:t>
            </a:r>
            <a:r>
              <a:rPr lang="fr-BE" dirty="0" smtClean="0"/>
              <a:t> </a:t>
            </a:r>
            <a:r>
              <a:rPr lang="fr-BE" altLang="en-US" dirty="0" smtClean="0">
                <a:sym typeface="Arial" charset="0"/>
              </a:rPr>
              <a:t>élevé</a:t>
            </a:r>
            <a:r>
              <a:rPr lang="fr-BE" dirty="0" smtClean="0"/>
              <a:t> </a:t>
            </a:r>
            <a:r>
              <a:rPr lang="fr-BE" altLang="en-US" dirty="0" smtClean="0">
                <a:sym typeface="Arial" charset="0"/>
              </a:rPr>
              <a:t> (« high risk »)</a:t>
            </a:r>
            <a:endParaRPr lang="fr-BE" altLang="en-US" dirty="0" smtClean="0">
              <a:cs typeface="Arial" charset="0"/>
              <a:sym typeface="Arial" charset="0"/>
            </a:endParaRPr>
          </a:p>
          <a:p>
            <a:endParaRPr lang="fr-BE" altLang="en-US" dirty="0" smtClean="0">
              <a:solidFill>
                <a:srgbClr val="000000"/>
              </a:solidFill>
              <a:cs typeface="Arial" charset="0"/>
              <a:sym typeface="Arial" charset="0"/>
            </a:endParaRPr>
          </a:p>
          <a:p>
            <a:pPr lvl="1"/>
            <a:endParaRPr lang="fr-BE" altLang="en-US" dirty="0" smtClean="0">
              <a:solidFill>
                <a:srgbClr val="000000"/>
              </a:solidFill>
              <a:cs typeface="Arial" charset="0"/>
              <a:sym typeface="Arial" charset="0"/>
            </a:endParaRPr>
          </a:p>
        </p:txBody>
      </p:sp>
      <p:sp>
        <p:nvSpPr>
          <p:cNvPr id="1638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BE03D01E-B338-4DD2-A5E0-F9A2A5003F2F}" type="slidenum">
              <a:rPr lang="en-US" altLang="en-US" sz="1000" smtClean="0">
                <a:solidFill>
                  <a:srgbClr val="7F7F7F"/>
                </a:solidFill>
                <a:cs typeface="Arial" charset="0"/>
              </a:rPr>
              <a:pPr fontAlgn="base">
                <a:spcBef>
                  <a:spcPct val="0"/>
                </a:spcBef>
                <a:spcAft>
                  <a:spcPct val="0"/>
                </a:spcAft>
                <a:buFontTx/>
                <a:buNone/>
              </a:pPr>
              <a:t>51</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32698298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568952" cy="922114"/>
          </a:xfrm>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p:txBody>
          <a:bodyPr>
            <a:normAutofit fontScale="92500" lnSpcReduction="10000"/>
          </a:bodyPr>
          <a:lstStyle/>
          <a:p>
            <a:pPr marL="400050" lvl="2" indent="0">
              <a:buNone/>
            </a:pPr>
            <a:endParaRPr lang="fr-BE" altLang="en-US" sz="2400" dirty="0" smtClean="0">
              <a:solidFill>
                <a:srgbClr val="000000"/>
              </a:solidFill>
              <a:cs typeface="Arial" charset="0"/>
              <a:sym typeface="Arial" charset="0"/>
            </a:endParaRPr>
          </a:p>
          <a:p>
            <a:pPr marL="342900" lvl="1" indent="-342900">
              <a:buFont typeface="Arial" panose="020B0604020202020204" pitchFamily="34" charset="0"/>
              <a:buChar char="•"/>
            </a:pPr>
            <a:r>
              <a:rPr lang="fr-BE" altLang="en-US" sz="2400" dirty="0" smtClean="0">
                <a:solidFill>
                  <a:srgbClr val="7030A0"/>
                </a:solidFill>
                <a:sym typeface="Arial" charset="0"/>
              </a:rPr>
              <a:t>responsabilité du responsable du </a:t>
            </a:r>
            <a:r>
              <a:rPr lang="fr-BE" altLang="en-US" sz="2400" dirty="0">
                <a:solidFill>
                  <a:srgbClr val="7030A0"/>
                </a:solidFill>
                <a:sym typeface="Arial" charset="0"/>
              </a:rPr>
              <a:t>traitement </a:t>
            </a:r>
            <a:endParaRPr lang="fr-BE" altLang="en-US" sz="2400" dirty="0" smtClean="0">
              <a:solidFill>
                <a:srgbClr val="7030A0"/>
              </a:solidFill>
              <a:sym typeface="Arial" charset="0"/>
            </a:endParaRPr>
          </a:p>
          <a:p>
            <a:pPr marL="742950" lvl="2" indent="-342900">
              <a:buFontTx/>
              <a:buChar char="-"/>
            </a:pPr>
            <a:r>
              <a:rPr lang="fr-BE" sz="2000" dirty="0"/>
              <a:t>compte tenu de la nature, de la portée, du contexte et des finalités du traitement ainsi que des </a:t>
            </a:r>
            <a:r>
              <a:rPr lang="fr-BE" sz="2000" u="sng" dirty="0"/>
              <a:t>divers risques</a:t>
            </a:r>
            <a:r>
              <a:rPr lang="fr-BE" sz="2000" dirty="0"/>
              <a:t>, dont le degré de probabilité et de gravité varie, pour les droits et libertés des personnes physiques, le responsable du traitement met en œuvre des </a:t>
            </a:r>
            <a:r>
              <a:rPr lang="fr-BE" sz="2000" u="sng" dirty="0"/>
              <a:t>mesures techniques et organisationnelles appropriées</a:t>
            </a:r>
            <a:r>
              <a:rPr lang="fr-BE" sz="2000" dirty="0"/>
              <a:t> pour s'assurer et être en mesure de démontrer que le traitement est effectué conformément au présent règlement </a:t>
            </a:r>
            <a:endParaRPr lang="fr-BE" sz="2000" dirty="0" smtClean="0"/>
          </a:p>
          <a:p>
            <a:pPr marL="342900" lvl="1" indent="-342900">
              <a:buFont typeface="Arial" panose="020B0604020202020204" pitchFamily="34" charset="0"/>
              <a:buChar char="•"/>
            </a:pPr>
            <a:r>
              <a:rPr lang="fr-BE" altLang="en-US" sz="2400" dirty="0" err="1">
                <a:solidFill>
                  <a:srgbClr val="7030A0"/>
                </a:solidFill>
                <a:sym typeface="Arial" charset="0"/>
              </a:rPr>
              <a:t>privacy</a:t>
            </a:r>
            <a:r>
              <a:rPr lang="fr-BE" altLang="en-US" sz="2400" dirty="0">
                <a:solidFill>
                  <a:srgbClr val="7030A0"/>
                </a:solidFill>
                <a:sym typeface="Arial" charset="0"/>
              </a:rPr>
              <a:t> by design</a:t>
            </a:r>
          </a:p>
          <a:p>
            <a:pPr marL="742950" lvl="2" indent="-342900">
              <a:buFontTx/>
              <a:buChar char="-"/>
            </a:pPr>
            <a:r>
              <a:rPr lang="fr-BE" sz="2000" dirty="0" smtClean="0"/>
              <a:t>Souci </a:t>
            </a:r>
            <a:r>
              <a:rPr lang="fr-BE" sz="2000" dirty="0"/>
              <a:t>de la protection de la vie privée dès la </a:t>
            </a:r>
            <a:r>
              <a:rPr lang="fr-BE" sz="2000" dirty="0" smtClean="0"/>
              <a:t>conception</a:t>
            </a:r>
          </a:p>
          <a:p>
            <a:pPr marL="342900" lvl="1" indent="-342900">
              <a:buFont typeface="Arial" panose="020B0604020202020204" pitchFamily="34" charset="0"/>
              <a:buChar char="•"/>
            </a:pPr>
            <a:r>
              <a:rPr lang="fr-BE" altLang="en-US" sz="2400" dirty="0" err="1">
                <a:solidFill>
                  <a:srgbClr val="7030A0"/>
                </a:solidFill>
                <a:sym typeface="Arial" charset="0"/>
              </a:rPr>
              <a:t>privacy</a:t>
            </a:r>
            <a:r>
              <a:rPr lang="fr-BE" altLang="en-US" sz="2400" dirty="0">
                <a:solidFill>
                  <a:srgbClr val="7030A0"/>
                </a:solidFill>
                <a:sym typeface="Arial" charset="0"/>
              </a:rPr>
              <a:t> by default</a:t>
            </a:r>
          </a:p>
          <a:p>
            <a:pPr marL="742950" lvl="2" indent="-342900">
              <a:buFontTx/>
              <a:buChar char="-"/>
            </a:pPr>
            <a:r>
              <a:rPr lang="fr-BE" sz="2000" dirty="0"/>
              <a:t>Souci de la protection de la vie </a:t>
            </a:r>
            <a:r>
              <a:rPr lang="fr-BE" sz="2000" dirty="0" smtClean="0"/>
              <a:t>privée </a:t>
            </a:r>
            <a:r>
              <a:rPr lang="fr-BE" sz="2000" dirty="0"/>
              <a:t>par </a:t>
            </a:r>
            <a:r>
              <a:rPr lang="fr-BE" sz="2000" dirty="0" smtClean="0"/>
              <a:t>défaut: </a:t>
            </a:r>
            <a:r>
              <a:rPr lang="fr-BE" sz="2000" u="sng" dirty="0"/>
              <a:t>seules les données à caractère personnel qui sont nécessaires</a:t>
            </a:r>
            <a:r>
              <a:rPr lang="fr-BE" sz="2000" dirty="0"/>
              <a:t> au regard de chaque finalité spécifique du traitement </a:t>
            </a:r>
            <a:r>
              <a:rPr lang="fr-BE" sz="2000" u="sng" dirty="0"/>
              <a:t>sont </a:t>
            </a:r>
            <a:r>
              <a:rPr lang="fr-BE" sz="2000" u="sng" dirty="0" smtClean="0"/>
              <a:t>traitées;</a:t>
            </a:r>
            <a:r>
              <a:rPr lang="fr-BE" sz="2000" dirty="0" smtClean="0"/>
              <a:t> </a:t>
            </a:r>
            <a:r>
              <a:rPr lang="fr-BE" sz="2000" dirty="0"/>
              <a:t>par défaut, les données à caractère personnel ne sont pas rendues accessibles à un nombre indéterminé de personnes physiques </a:t>
            </a:r>
          </a:p>
          <a:p>
            <a:pPr marL="400050" lvl="2" indent="0">
              <a:buNone/>
            </a:pPr>
            <a:endParaRPr lang="fr-BE" sz="2000" dirty="0"/>
          </a:p>
          <a:p>
            <a:pPr marL="0" indent="0">
              <a:buNone/>
            </a:pPr>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52</a:t>
            </a:fld>
            <a:endParaRPr lang="fr-BE" dirty="0">
              <a:solidFill>
                <a:prstClr val="white">
                  <a:lumMod val="50000"/>
                </a:prstClr>
              </a:solidFill>
            </a:endParaRPr>
          </a:p>
        </p:txBody>
      </p:sp>
    </p:spTree>
    <p:extLst>
      <p:ext uri="{BB962C8B-B14F-4D97-AF65-F5344CB8AC3E}">
        <p14:creationId xmlns:p14="http://schemas.microsoft.com/office/powerpoint/2010/main" val="13911749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22114"/>
          </a:xfrm>
        </p:spPr>
        <p:txBody>
          <a:bodyPr>
            <a:noAutofit/>
          </a:bodyPr>
          <a:lstStyle/>
          <a:p>
            <a:pPr>
              <a:tabLst>
                <a:tab pos="903288" algn="l"/>
              </a:tabLst>
            </a:pPr>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p:txBody>
          <a:bodyPr/>
          <a:lstStyle/>
          <a:p>
            <a:pPr marL="400050" lvl="2" indent="0">
              <a:buNone/>
            </a:pPr>
            <a:endParaRPr lang="fr-BE" sz="2200" dirty="0" smtClean="0"/>
          </a:p>
          <a:p>
            <a:pPr lvl="0">
              <a:buFont typeface="Arial" panose="020B0604020202020204" pitchFamily="34" charset="0"/>
              <a:buChar char="•"/>
            </a:pPr>
            <a:r>
              <a:rPr lang="fr-BE" altLang="en-US" dirty="0" smtClean="0">
                <a:solidFill>
                  <a:srgbClr val="7030A0"/>
                </a:solidFill>
                <a:sym typeface="Arial" charset="0"/>
              </a:rPr>
              <a:t>privacy by design/default</a:t>
            </a:r>
          </a:p>
          <a:p>
            <a:pPr lvl="0">
              <a:buFont typeface="Arial" panose="020B0604020202020204" pitchFamily="34" charset="0"/>
              <a:buChar char="•"/>
            </a:pPr>
            <a:endParaRPr lang="fr-BE" sz="2000" dirty="0" smtClean="0"/>
          </a:p>
          <a:p>
            <a:pPr marL="685800" lvl="2" indent="-285750">
              <a:buFontTx/>
              <a:buChar char="-"/>
            </a:pPr>
            <a:r>
              <a:rPr lang="fr-BE" sz="2000" dirty="0"/>
              <a:t>ces mesures pourraient consister, entre autres, à </a:t>
            </a:r>
            <a:endParaRPr lang="fr-BE" sz="2000" dirty="0" smtClean="0"/>
          </a:p>
          <a:p>
            <a:pPr lvl="2">
              <a:defRPr/>
            </a:pPr>
            <a:r>
              <a:rPr lang="fr-BE" sz="1800" dirty="0"/>
              <a:t>réduire à un minimum le traitement des données à caractère personnel </a:t>
            </a:r>
          </a:p>
          <a:p>
            <a:pPr lvl="2">
              <a:defRPr/>
            </a:pPr>
            <a:r>
              <a:rPr lang="fr-BE" sz="1800" dirty="0"/>
              <a:t>pseudonymiser les données à caractère personnel dès que possible, garantir la transparence en ce qui concerne les fonctions et le traitement des données à caractère personnel </a:t>
            </a:r>
          </a:p>
          <a:p>
            <a:pPr lvl="2">
              <a:defRPr/>
            </a:pPr>
            <a:r>
              <a:rPr lang="fr-BE" sz="1800" dirty="0"/>
              <a:t>permettre à la personne concernée de contrôler le traitement des données</a:t>
            </a:r>
          </a:p>
          <a:p>
            <a:pPr lvl="2">
              <a:defRPr/>
            </a:pPr>
            <a:r>
              <a:rPr lang="fr-BE" sz="1800" dirty="0"/>
              <a:t>permettre au responsable du traitement de mettre en place des dispositifs de sécurité ou de les améliorer</a:t>
            </a: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53</a:t>
            </a:fld>
            <a:endParaRPr lang="fr-BE" dirty="0">
              <a:solidFill>
                <a:prstClr val="white">
                  <a:lumMod val="50000"/>
                </a:prstClr>
              </a:solidFill>
            </a:endParaRPr>
          </a:p>
        </p:txBody>
      </p:sp>
    </p:spTree>
    <p:extLst>
      <p:ext uri="{BB962C8B-B14F-4D97-AF65-F5344CB8AC3E}">
        <p14:creationId xmlns:p14="http://schemas.microsoft.com/office/powerpoint/2010/main" val="32210168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7544" y="188640"/>
            <a:ext cx="8229600" cy="922337"/>
          </a:xfrm>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endParaRPr lang="fr-BE" altLang="en-US" dirty="0" smtClean="0">
              <a:cs typeface="Arial" charset="0"/>
              <a:sym typeface="Arial" charset="0"/>
            </a:endParaRPr>
          </a:p>
        </p:txBody>
      </p:sp>
      <p:sp>
        <p:nvSpPr>
          <p:cNvPr id="35843" name="Rectangle 3"/>
          <p:cNvSpPr>
            <a:spLocks noGrp="1" noChangeArrowheads="1"/>
          </p:cNvSpPr>
          <p:nvPr>
            <p:ph idx="1"/>
          </p:nvPr>
        </p:nvSpPr>
        <p:spPr>
          <a:xfrm>
            <a:off x="457200" y="1196975"/>
            <a:ext cx="8229600" cy="5111750"/>
          </a:xfrm>
        </p:spPr>
        <p:txBody>
          <a:bodyPr>
            <a:normAutofit/>
          </a:bodyPr>
          <a:lstStyle/>
          <a:p>
            <a:endParaRPr lang="fr-BE" altLang="en-US" sz="2800" dirty="0" smtClean="0">
              <a:solidFill>
                <a:srgbClr val="000000"/>
              </a:solidFill>
              <a:cs typeface="Arial" charset="0"/>
              <a:sym typeface="Arial" charset="0"/>
            </a:endParaRPr>
          </a:p>
          <a:p>
            <a:pPr>
              <a:buFont typeface="Arial" panose="020B0604020202020204" pitchFamily="34" charset="0"/>
              <a:buChar char="•"/>
            </a:pPr>
            <a:r>
              <a:rPr lang="fr-BE" altLang="en-US" dirty="0">
                <a:solidFill>
                  <a:srgbClr val="000000"/>
                </a:solidFill>
                <a:sym typeface="Arial" charset="0"/>
              </a:rPr>
              <a:t>rapport avec le sous-traitant</a:t>
            </a:r>
          </a:p>
          <a:p>
            <a:pPr marL="457200" lvl="1" indent="0">
              <a:buNone/>
            </a:pPr>
            <a:endParaRPr lang="fr-BE" dirty="0" smtClean="0"/>
          </a:p>
          <a:p>
            <a:pPr lvl="1"/>
            <a:r>
              <a:rPr lang="fr-BE" dirty="0" smtClean="0"/>
              <a:t>choix judicieux d'un sous-traitant : lorsqu'un traitement doit être effectué pour le compte d'un responsable du traitement, celui-ci fait </a:t>
            </a:r>
            <a:r>
              <a:rPr lang="fr-BE" u="sng" dirty="0"/>
              <a:t>uniquement appel à des sous-traitants qui présentent des garanties suffisantes</a:t>
            </a:r>
            <a:r>
              <a:rPr lang="fr-BE" dirty="0" smtClean="0"/>
              <a:t> quant à la mise en œuvre de mesures techniques et organisationnelles appropriées de manière à ce que le traitement réponde aux exigences du présent règlement et garantisse la protection des droits de la personne concernée</a:t>
            </a:r>
          </a:p>
          <a:p>
            <a:pPr marL="457200" lvl="1" indent="0">
              <a:buNone/>
            </a:pPr>
            <a:endParaRPr lang="fr-BE" dirty="0"/>
          </a:p>
        </p:txBody>
      </p:sp>
      <p:sp>
        <p:nvSpPr>
          <p:cNvPr id="1843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E19CBEA8-F1C0-4661-8CCA-1C1A142677A4}" type="slidenum">
              <a:rPr lang="en-US" altLang="en-US" sz="1000" smtClean="0">
                <a:solidFill>
                  <a:srgbClr val="7F7F7F"/>
                </a:solidFill>
                <a:cs typeface="Arial" charset="0"/>
              </a:rPr>
              <a:pPr fontAlgn="base">
                <a:spcBef>
                  <a:spcPct val="0"/>
                </a:spcBef>
                <a:spcAft>
                  <a:spcPct val="0"/>
                </a:spcAft>
                <a:buFontTx/>
                <a:buNone/>
              </a:pPr>
              <a:t>54</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98848457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22114"/>
          </a:xfrm>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p:txBody>
          <a:bodyPr>
            <a:normAutofit fontScale="92500" lnSpcReduction="10000"/>
          </a:bodyPr>
          <a:lstStyle/>
          <a:p>
            <a:pPr lvl="1"/>
            <a:endParaRPr lang="fr-BE" dirty="0" smtClean="0"/>
          </a:p>
          <a:p>
            <a:pPr marL="342900" lvl="1" indent="-342900">
              <a:buFont typeface="Arial" panose="020B0604020202020204" pitchFamily="34" charset="0"/>
              <a:buChar char="•"/>
            </a:pPr>
            <a:r>
              <a:rPr lang="fr-BE" altLang="en-US" sz="2400" dirty="0">
                <a:solidFill>
                  <a:srgbClr val="000000"/>
                </a:solidFill>
                <a:sym typeface="Arial" charset="0"/>
              </a:rPr>
              <a:t>rapport avec le sous-traitant</a:t>
            </a:r>
          </a:p>
          <a:p>
            <a:pPr marL="342900" lvl="1" indent="-342900">
              <a:buFont typeface="Arial" panose="020B0604020202020204" pitchFamily="34" charset="0"/>
              <a:buChar char="•"/>
            </a:pPr>
            <a:endParaRPr lang="fr-BE" dirty="0" smtClean="0"/>
          </a:p>
          <a:p>
            <a:pPr lvl="1"/>
            <a:r>
              <a:rPr lang="fr-BE" dirty="0" smtClean="0"/>
              <a:t>régler la sous-traitance dans un contrat, comprenant notamment les éléments suivants (</a:t>
            </a:r>
            <a:r>
              <a:rPr lang="fr-BE" sz="2200" dirty="0">
                <a:solidFill>
                  <a:srgbClr val="7030A0"/>
                </a:solidFill>
              </a:rPr>
              <a:t>plus large que le régime LVP</a:t>
            </a:r>
            <a:r>
              <a:rPr lang="fr-BE" dirty="0" smtClean="0"/>
              <a:t>) :</a:t>
            </a:r>
            <a:endParaRPr lang="fr-BE" dirty="0"/>
          </a:p>
          <a:p>
            <a:pPr lvl="2"/>
            <a:r>
              <a:rPr lang="fr-BE" sz="1800" dirty="0"/>
              <a:t>les finalités du traitement de données</a:t>
            </a:r>
          </a:p>
          <a:p>
            <a:pPr lvl="2"/>
            <a:r>
              <a:rPr lang="fr-BE" sz="1800" dirty="0"/>
              <a:t>le type de données à caractère personnel</a:t>
            </a:r>
          </a:p>
          <a:p>
            <a:pPr lvl="2"/>
            <a:r>
              <a:rPr lang="fr-BE" sz="1800" dirty="0"/>
              <a:t>les catégories de personnes concernées</a:t>
            </a:r>
          </a:p>
          <a:p>
            <a:pPr lvl="2"/>
            <a:r>
              <a:rPr lang="fr-BE" sz="1800" dirty="0"/>
              <a:t>la protection adéquate des données</a:t>
            </a:r>
          </a:p>
          <a:p>
            <a:pPr lvl="2"/>
            <a:r>
              <a:rPr lang="fr-BE" sz="1800" dirty="0"/>
              <a:t>l'exécution d'audits</a:t>
            </a:r>
          </a:p>
          <a:p>
            <a:pPr lvl="2"/>
            <a:r>
              <a:rPr lang="fr-BE" sz="1800" dirty="0"/>
              <a:t>détruire les données ou les rendre au responsable à l'issue du traitement</a:t>
            </a:r>
          </a:p>
          <a:p>
            <a:pPr marL="914400" lvl="2" indent="0">
              <a:buNone/>
            </a:pPr>
            <a:endParaRPr lang="fr-BE" dirty="0"/>
          </a:p>
          <a:p>
            <a:pPr lvl="1"/>
            <a:r>
              <a:rPr lang="fr-BE" dirty="0">
                <a:solidFill>
                  <a:srgbClr val="7030A0"/>
                </a:solidFill>
              </a:rPr>
              <a:t>le responsable du traitement doit garder le contrôle et le sous-traitant ne recrute pas un autre sous-traitant sans l'autorisation écrite préalable, spécifique ou générale, du responsable du traitement (important dans le cas d'environnements cloud)</a:t>
            </a:r>
            <a:endParaRPr lang="fr-BE" dirty="0" smtClean="0">
              <a:solidFill>
                <a:srgbClr val="7030A0"/>
              </a:solidFill>
            </a:endParaRP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55</a:t>
            </a:fld>
            <a:endParaRPr lang="fr-BE" dirty="0">
              <a:solidFill>
                <a:prstClr val="white">
                  <a:lumMod val="50000"/>
                </a:prstClr>
              </a:solidFill>
            </a:endParaRPr>
          </a:p>
        </p:txBody>
      </p:sp>
    </p:spTree>
    <p:extLst>
      <p:ext uri="{BB962C8B-B14F-4D97-AF65-F5344CB8AC3E}">
        <p14:creationId xmlns:p14="http://schemas.microsoft.com/office/powerpoint/2010/main" val="23693127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22114"/>
          </a:xfrm>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p:txBody>
          <a:bodyPr>
            <a:normAutofit/>
          </a:bodyPr>
          <a:lstStyle/>
          <a:p>
            <a:endParaRPr lang="fr-BE" dirty="0" smtClean="0"/>
          </a:p>
          <a:p>
            <a:r>
              <a:rPr lang="fr-BE" dirty="0" smtClean="0"/>
              <a:t>sécurité</a:t>
            </a:r>
          </a:p>
          <a:p>
            <a:endParaRPr lang="fr-BE" dirty="0" smtClean="0"/>
          </a:p>
          <a:p>
            <a:pPr lvl="1"/>
            <a:r>
              <a:rPr lang="fr-BE" dirty="0" smtClean="0"/>
              <a:t>compte tenu de l'état des connaissances, des coûts de mise en œuvre et de la nature, de la portée, du contexte et des finalités du traitement ainsi que des </a:t>
            </a:r>
            <a:r>
              <a:rPr lang="fr-BE" u="sng" dirty="0"/>
              <a:t>divers risques</a:t>
            </a:r>
            <a:r>
              <a:rPr lang="fr-BE" dirty="0" smtClean="0"/>
              <a:t>, dont le degré de probabilité et de gravité varie, pour les droits et libertés des personnes physiques, le responsable du traitement et le sous-traitant mettent en œuvre les </a:t>
            </a:r>
            <a:r>
              <a:rPr lang="fr-BE" u="sng" dirty="0"/>
              <a:t>mesures techniques et organisationnelles appropriées</a:t>
            </a:r>
            <a:r>
              <a:rPr lang="fr-BE" dirty="0" smtClean="0"/>
              <a:t> afin de </a:t>
            </a:r>
            <a:r>
              <a:rPr lang="fr-BE" u="sng" dirty="0"/>
              <a:t>garantir un niveau de sécurité</a:t>
            </a:r>
            <a:r>
              <a:rPr lang="fr-BE" dirty="0" smtClean="0"/>
              <a:t> adapté au risque</a:t>
            </a:r>
            <a:endParaRPr lang="fr-BE" dirty="0"/>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56</a:t>
            </a:fld>
            <a:endParaRPr lang="fr-BE" dirty="0">
              <a:solidFill>
                <a:prstClr val="white">
                  <a:lumMod val="50000"/>
                </a:prstClr>
              </a:solidFill>
            </a:endParaRPr>
          </a:p>
        </p:txBody>
      </p:sp>
    </p:spTree>
    <p:extLst>
      <p:ext uri="{BB962C8B-B14F-4D97-AF65-F5344CB8AC3E}">
        <p14:creationId xmlns:p14="http://schemas.microsoft.com/office/powerpoint/2010/main" val="28394154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p:txBody>
          <a:bodyPr>
            <a:normAutofit fontScale="92500" lnSpcReduction="10000"/>
          </a:bodyPr>
          <a:lstStyle/>
          <a:p>
            <a:pPr marL="914400" lvl="2" indent="0">
              <a:buNone/>
            </a:pPr>
            <a:endParaRPr lang="fr-BE" sz="1700" dirty="0" smtClean="0"/>
          </a:p>
          <a:p>
            <a:r>
              <a:rPr lang="fr-BE" dirty="0" smtClean="0"/>
              <a:t>ces mesures comprennent, </a:t>
            </a:r>
            <a:r>
              <a:rPr lang="fr-BE" u="sng" dirty="0" smtClean="0"/>
              <a:t>selon les besoins</a:t>
            </a:r>
            <a:r>
              <a:rPr lang="fr-BE" dirty="0" smtClean="0"/>
              <a:t>, notamment :</a:t>
            </a:r>
          </a:p>
          <a:p>
            <a:endParaRPr lang="fr-BE" sz="2000" dirty="0" smtClean="0"/>
          </a:p>
          <a:p>
            <a:pPr lvl="1"/>
            <a:r>
              <a:rPr lang="fr-BE" dirty="0" smtClean="0"/>
              <a:t>la pseudonymisation et le chiffrement des données à caractère personnel </a:t>
            </a:r>
          </a:p>
          <a:p>
            <a:pPr lvl="1"/>
            <a:endParaRPr lang="fr-BE" dirty="0"/>
          </a:p>
          <a:p>
            <a:pPr lvl="1"/>
            <a:r>
              <a:rPr lang="fr-BE" dirty="0" smtClean="0"/>
              <a:t>des moyens permettant de garantir la confidentialité, l'intégrité, la disponibilité et la résilience constantes des systèmes et des services de traitement </a:t>
            </a:r>
          </a:p>
          <a:p>
            <a:pPr lvl="1"/>
            <a:endParaRPr lang="fr-BE" dirty="0"/>
          </a:p>
          <a:p>
            <a:pPr lvl="1"/>
            <a:r>
              <a:rPr lang="fr-BE" dirty="0" smtClean="0"/>
              <a:t>des moyens permettant de rétablir la disponibilité des données à caractère personnel et l'accès à celles-ci dans des délais appropriés en cas d'incident physique ou technique </a:t>
            </a:r>
          </a:p>
          <a:p>
            <a:pPr lvl="1"/>
            <a:endParaRPr lang="fr-BE" dirty="0"/>
          </a:p>
          <a:p>
            <a:pPr lvl="1"/>
            <a:r>
              <a:rPr lang="fr-BE" dirty="0" smtClean="0"/>
              <a:t>une procédure visant à tester, à analyser et à évaluer régulièrement l'efficacité des mesures techniques et organisationnelles pour assurer la sécurité du traitement</a:t>
            </a:r>
          </a:p>
          <a:p>
            <a:pPr lvl="1"/>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57</a:t>
            </a:fld>
            <a:endParaRPr lang="fr-BE" dirty="0">
              <a:solidFill>
                <a:prstClr val="white">
                  <a:lumMod val="50000"/>
                </a:prstClr>
              </a:solidFill>
            </a:endParaRPr>
          </a:p>
        </p:txBody>
      </p:sp>
    </p:spTree>
    <p:extLst>
      <p:ext uri="{BB962C8B-B14F-4D97-AF65-F5344CB8AC3E}">
        <p14:creationId xmlns:p14="http://schemas.microsoft.com/office/powerpoint/2010/main" val="8673875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a:t>A propos de </a:t>
            </a:r>
            <a:r>
              <a:rPr lang="fr-BE" altLang="en-US" dirty="0" err="1"/>
              <a:t>privacy</a:t>
            </a:r>
            <a:r>
              <a:rPr lang="fr-BE" altLang="en-US" dirty="0"/>
              <a:t> </a:t>
            </a:r>
            <a:br>
              <a:rPr lang="fr-BE" altLang="en-US" dirty="0"/>
            </a:br>
            <a:r>
              <a:rPr lang="fr-BE" dirty="0"/>
              <a:t> Approche basée sur les risques</a:t>
            </a:r>
          </a:p>
        </p:txBody>
      </p:sp>
      <p:sp>
        <p:nvSpPr>
          <p:cNvPr id="3" name="Content Placeholder 2"/>
          <p:cNvSpPr>
            <a:spLocks noGrp="1"/>
          </p:cNvSpPr>
          <p:nvPr>
            <p:ph idx="1"/>
          </p:nvPr>
        </p:nvSpPr>
        <p:spPr>
          <a:xfrm>
            <a:off x="467544" y="1484784"/>
            <a:ext cx="8229600" cy="5112568"/>
          </a:xfrm>
        </p:spPr>
        <p:txBody>
          <a:bodyPr>
            <a:normAutofit fontScale="92500" lnSpcReduction="10000"/>
          </a:bodyPr>
          <a:lstStyle/>
          <a:p>
            <a:pPr>
              <a:lnSpc>
                <a:spcPct val="80000"/>
              </a:lnSpc>
            </a:pPr>
            <a:r>
              <a:rPr lang="fr-BE" altLang="en-US" dirty="0">
                <a:sym typeface="Arial" charset="0"/>
              </a:rPr>
              <a:t>documentation – </a:t>
            </a:r>
            <a:r>
              <a:rPr lang="fr-BE" altLang="en-US" dirty="0">
                <a:solidFill>
                  <a:srgbClr val="7030A0"/>
                </a:solidFill>
                <a:sym typeface="Arial" charset="0"/>
              </a:rPr>
              <a:t>registre des activités de traitement</a:t>
            </a:r>
          </a:p>
          <a:p>
            <a:pPr>
              <a:lnSpc>
                <a:spcPct val="80000"/>
              </a:lnSpc>
            </a:pPr>
            <a:endParaRPr lang="fr-BE" altLang="en-US" dirty="0" smtClean="0">
              <a:cs typeface="Arial" charset="0"/>
              <a:sym typeface="Arial" charset="0"/>
            </a:endParaRPr>
          </a:p>
          <a:p>
            <a:pPr lvl="1"/>
            <a:r>
              <a:rPr lang="fr-BE" dirty="0" smtClean="0"/>
              <a:t>le responsable du traitement ainsi que le sous-traitant doivent obligatoirement tenir par écrit (éventuellement en version électronique) un registre dans lequel sont décrites toutes les activités dans le cadre desquelles des données à caractère personnel sont traitées. Ce registre comporte notamment les informations suivantes:</a:t>
            </a:r>
          </a:p>
          <a:p>
            <a:pPr lvl="2"/>
            <a:r>
              <a:rPr lang="fr-BE" sz="1800" dirty="0" smtClean="0"/>
              <a:t>données de contact</a:t>
            </a:r>
            <a:endParaRPr lang="fr-BE" sz="1800" dirty="0"/>
          </a:p>
          <a:p>
            <a:pPr lvl="2"/>
            <a:r>
              <a:rPr lang="fr-BE" sz="1800" dirty="0"/>
              <a:t>les finalités du traitement de données</a:t>
            </a:r>
          </a:p>
          <a:p>
            <a:pPr lvl="2"/>
            <a:r>
              <a:rPr lang="fr-BE" sz="1800" dirty="0"/>
              <a:t>une description des catégories de personnes concernées et des catégories de données à caractère personnel</a:t>
            </a:r>
          </a:p>
          <a:p>
            <a:pPr lvl="2"/>
            <a:r>
              <a:rPr lang="fr-BE" sz="1800" dirty="0"/>
              <a:t>les catégories de destinataires des données</a:t>
            </a:r>
          </a:p>
          <a:p>
            <a:pPr lvl="2"/>
            <a:r>
              <a:rPr lang="fr-BE" sz="1800" dirty="0"/>
              <a:t>si possible, les délais de conservation envisagés</a:t>
            </a:r>
          </a:p>
          <a:p>
            <a:pPr lvl="2"/>
            <a:r>
              <a:rPr lang="fr-BE" sz="1800" dirty="0"/>
              <a:t>si possible, une description des mesures de sécurité</a:t>
            </a:r>
          </a:p>
          <a:p>
            <a:r>
              <a:rPr lang="fr-BE" altLang="en-US" dirty="0">
                <a:sym typeface="Arial" charset="0"/>
              </a:rPr>
              <a:t>documentation – </a:t>
            </a:r>
            <a:r>
              <a:rPr lang="fr-BE" altLang="en-US" dirty="0">
                <a:solidFill>
                  <a:srgbClr val="7030A0"/>
                </a:solidFill>
                <a:sym typeface="Arial" charset="0"/>
              </a:rPr>
              <a:t>notification des </a:t>
            </a:r>
            <a:r>
              <a:rPr lang="fr-BE" altLang="en-US" dirty="0" smtClean="0">
                <a:solidFill>
                  <a:srgbClr val="7030A0"/>
                </a:solidFill>
                <a:sym typeface="Arial" charset="0"/>
              </a:rPr>
              <a:t>incidents de sécurité</a:t>
            </a:r>
          </a:p>
          <a:p>
            <a:r>
              <a:rPr lang="fr-BE" altLang="en-US" dirty="0">
                <a:sym typeface="Arial" charset="0"/>
              </a:rPr>
              <a:t>documentation – </a:t>
            </a:r>
            <a:r>
              <a:rPr lang="fr-BE" altLang="en-US" dirty="0">
                <a:solidFill>
                  <a:srgbClr val="7030A0"/>
                </a:solidFill>
                <a:sym typeface="Arial" charset="0"/>
              </a:rPr>
              <a:t>analyse d’impact en protection de données</a:t>
            </a: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58</a:t>
            </a:fld>
            <a:endParaRPr lang="fr-BE" dirty="0">
              <a:solidFill>
                <a:prstClr val="white">
                  <a:lumMod val="50000"/>
                </a:prstClr>
              </a:solidFill>
            </a:endParaRPr>
          </a:p>
        </p:txBody>
      </p:sp>
    </p:spTree>
    <p:extLst>
      <p:ext uri="{BB962C8B-B14F-4D97-AF65-F5344CB8AC3E}">
        <p14:creationId xmlns:p14="http://schemas.microsoft.com/office/powerpoint/2010/main" val="15507904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a:t>A propos de </a:t>
            </a:r>
            <a:r>
              <a:rPr lang="fr-BE" altLang="en-US" dirty="0" err="1"/>
              <a:t>privacy</a:t>
            </a:r>
            <a:r>
              <a:rPr lang="fr-BE" dirty="0" smtClean="0"/>
              <a:t/>
            </a:r>
            <a:br>
              <a:rPr lang="fr-BE" dirty="0" smtClean="0"/>
            </a:br>
            <a:r>
              <a:rPr lang="fr-BE" dirty="0" smtClean="0"/>
              <a:t>Délégué à la protection des données</a:t>
            </a:r>
            <a:endParaRPr lang="fr-BE" dirty="0"/>
          </a:p>
        </p:txBody>
      </p:sp>
      <p:sp>
        <p:nvSpPr>
          <p:cNvPr id="3" name="Content Placeholder 2"/>
          <p:cNvSpPr>
            <a:spLocks noGrp="1"/>
          </p:cNvSpPr>
          <p:nvPr>
            <p:ph idx="1"/>
          </p:nvPr>
        </p:nvSpPr>
        <p:spPr/>
        <p:txBody>
          <a:bodyPr>
            <a:normAutofit fontScale="32500" lnSpcReduction="20000"/>
          </a:bodyPr>
          <a:lstStyle/>
          <a:p>
            <a:endParaRPr lang="fr-BE" sz="6000" dirty="0" smtClean="0"/>
          </a:p>
          <a:p>
            <a:endParaRPr lang="fr-BE" sz="5500" dirty="0" smtClean="0"/>
          </a:p>
          <a:p>
            <a:r>
              <a:rPr lang="fr-BE" sz="5500" dirty="0" smtClean="0"/>
              <a:t>le délégué à la protection des données est une personne qui surveille la manipulation des données à caractère personnel au sein d'une organisation et qui vérifie si l'organisation respecte la loi et la réglementation applicable. Il doit fonctionner de manière indépendante comme personne de contact et peut être désigné de manière interne ou externe </a:t>
            </a:r>
          </a:p>
          <a:p>
            <a:endParaRPr lang="fr-BE" sz="6000" dirty="0"/>
          </a:p>
          <a:p>
            <a:r>
              <a:rPr lang="fr-BE" sz="6000" dirty="0"/>
              <a:t>obligatoire pour</a:t>
            </a:r>
          </a:p>
          <a:p>
            <a:pPr lvl="1"/>
            <a:r>
              <a:rPr lang="fr-BE" sz="5000" dirty="0" smtClean="0"/>
              <a:t>les instances publiques</a:t>
            </a:r>
            <a:endParaRPr lang="fr-BE" sz="5000" dirty="0"/>
          </a:p>
          <a:p>
            <a:pPr lvl="1"/>
            <a:r>
              <a:rPr lang="fr-BE" sz="5000" dirty="0"/>
              <a:t>les organisations qui effectuent un suivi régulier et systématique à grande échelle des personnes concernées</a:t>
            </a:r>
          </a:p>
          <a:p>
            <a:pPr lvl="1"/>
            <a:r>
              <a:rPr lang="fr-BE" sz="5000" dirty="0"/>
              <a:t>les organisations qui traitent des "données sensibles" à grande échelle</a:t>
            </a:r>
          </a:p>
          <a:p>
            <a:pPr lvl="1"/>
            <a:r>
              <a:rPr lang="fr-BE" sz="5000" dirty="0"/>
              <a:t>dans les cas déterminés par un Etat membre</a:t>
            </a:r>
          </a:p>
          <a:p>
            <a:pPr marL="457200" lvl="1" indent="0">
              <a:buNone/>
            </a:pPr>
            <a:endParaRPr lang="fr-BE" sz="5000" dirty="0" smtClean="0"/>
          </a:p>
          <a:p>
            <a:r>
              <a:rPr lang="fr-BE" sz="5400" dirty="0"/>
              <a:t>facultatif dans les autres cas</a:t>
            </a:r>
          </a:p>
          <a:p>
            <a:endParaRPr lang="fr-BE" sz="5400" dirty="0"/>
          </a:p>
          <a:p>
            <a:pPr marL="0" indent="0">
              <a:buNone/>
            </a:pPr>
            <a:endParaRPr lang="fr-BE" sz="4800" dirty="0"/>
          </a:p>
          <a:p>
            <a:pPr lvl="1"/>
            <a:endParaRPr lang="fr-BE" sz="6000" dirty="0" smtClean="0"/>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59</a:t>
            </a:fld>
            <a:endParaRPr lang="fr-BE" dirty="0">
              <a:solidFill>
                <a:prstClr val="white">
                  <a:lumMod val="50000"/>
                </a:prstClr>
              </a:solidFill>
            </a:endParaRPr>
          </a:p>
        </p:txBody>
      </p:sp>
    </p:spTree>
    <p:extLst>
      <p:ext uri="{BB962C8B-B14F-4D97-AF65-F5344CB8AC3E}">
        <p14:creationId xmlns:p14="http://schemas.microsoft.com/office/powerpoint/2010/main" val="705660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dirty="0" smtClean="0"/>
              <a:t>Plate-forme</a:t>
            </a:r>
            <a:r>
              <a:rPr lang="fr-BE" dirty="0" smtClean="0"/>
              <a:t> </a:t>
            </a:r>
            <a:r>
              <a:rPr lang="fr-BE" altLang="en-US" dirty="0" err="1" smtClean="0">
                <a:solidFill>
                  <a:srgbClr val="3E6E5A"/>
                </a:solidFill>
              </a:rPr>
              <a:t>eHealth</a:t>
            </a:r>
            <a:endParaRPr lang="fr-BE" dirty="0">
              <a:solidFill>
                <a:srgbClr val="3E6E5A"/>
              </a:solidFill>
            </a:endParaRPr>
          </a:p>
        </p:txBody>
      </p:sp>
      <p:sp>
        <p:nvSpPr>
          <p:cNvPr id="10243" name="Rectangle 3"/>
          <p:cNvSpPr>
            <a:spLocks noGrp="1" noChangeArrowheads="1"/>
          </p:cNvSpPr>
          <p:nvPr>
            <p:ph idx="1"/>
          </p:nvPr>
        </p:nvSpPr>
        <p:spPr/>
        <p:txBody>
          <a:bodyPr>
            <a:normAutofit fontScale="92500" lnSpcReduction="20000"/>
          </a:bodyPr>
          <a:lstStyle/>
          <a:p>
            <a:r>
              <a:rPr lang="fr-BE" altLang="en-US" dirty="0" smtClean="0"/>
              <a:t>Not </a:t>
            </a:r>
            <a:r>
              <a:rPr lang="fr-BE" altLang="en-US" dirty="0" err="1" smtClean="0"/>
              <a:t>BeHealth</a:t>
            </a:r>
            <a:r>
              <a:rPr lang="fr-BE" altLang="en-US" dirty="0" smtClean="0"/>
              <a:t>: pas de centralisation des données !</a:t>
            </a:r>
          </a:p>
          <a:p>
            <a:endParaRPr lang="fr-BE" altLang="en-US" dirty="0" smtClean="0"/>
          </a:p>
          <a:p>
            <a:r>
              <a:rPr lang="fr-BE" altLang="en-US" dirty="0" smtClean="0"/>
              <a:t>Base</a:t>
            </a:r>
          </a:p>
          <a:p>
            <a:endParaRPr lang="fr-BE" altLang="en-US" dirty="0" smtClean="0"/>
          </a:p>
          <a:p>
            <a:pPr lvl="1"/>
            <a:r>
              <a:rPr lang="fr-BE" altLang="en-US" dirty="0"/>
              <a:t>o</a:t>
            </a:r>
            <a:r>
              <a:rPr lang="fr-BE" altLang="en-US" dirty="0" smtClean="0"/>
              <a:t>rganisation des services et échange d’informations électroniques</a:t>
            </a:r>
          </a:p>
          <a:p>
            <a:pPr lvl="1"/>
            <a:r>
              <a:rPr lang="fr-BE" altLang="en-US" dirty="0" smtClean="0"/>
              <a:t>sécurité de l’information / protection de la vie privée / secret professionnel</a:t>
            </a:r>
          </a:p>
          <a:p>
            <a:pPr lvl="1"/>
            <a:endParaRPr lang="fr-BE" altLang="en-US" dirty="0" smtClean="0"/>
          </a:p>
          <a:p>
            <a:r>
              <a:rPr lang="fr-BE" altLang="en-US" dirty="0" smtClean="0"/>
              <a:t>Finalités </a:t>
            </a:r>
          </a:p>
          <a:p>
            <a:endParaRPr lang="fr-BE" altLang="en-US" dirty="0" smtClean="0"/>
          </a:p>
          <a:p>
            <a:pPr lvl="1"/>
            <a:r>
              <a:rPr lang="fr-BE" altLang="en-US" dirty="0"/>
              <a:t>q</a:t>
            </a:r>
            <a:r>
              <a:rPr lang="fr-BE" altLang="en-US" dirty="0" smtClean="0"/>
              <a:t>ualité et continuité des prestations de soins de santé</a:t>
            </a:r>
          </a:p>
          <a:p>
            <a:pPr lvl="1"/>
            <a:r>
              <a:rPr lang="fr-BE" altLang="en-US" dirty="0" smtClean="0"/>
              <a:t>simplification administrative</a:t>
            </a:r>
          </a:p>
          <a:p>
            <a:pPr lvl="1"/>
            <a:r>
              <a:rPr lang="fr-BE" altLang="en-US" dirty="0" smtClean="0"/>
              <a:t>Aide à la prise de décision (prestataire - </a:t>
            </a:r>
            <a:r>
              <a:rPr lang="fr-BE" altLang="en-US" dirty="0" err="1" smtClean="0"/>
              <a:t>clinical</a:t>
            </a:r>
            <a:r>
              <a:rPr lang="fr-BE" altLang="en-US" dirty="0" smtClean="0"/>
              <a:t> support / autorités - politique publiques)</a:t>
            </a:r>
          </a:p>
          <a:p>
            <a:pPr lvl="1"/>
            <a:r>
              <a:rPr lang="fr-BE" altLang="en-US" dirty="0" smtClean="0"/>
              <a:t>Budgétaire (doubles examens)</a:t>
            </a:r>
          </a:p>
          <a:p>
            <a:pPr marL="548640" lvl="2" indent="0">
              <a:buNone/>
            </a:pP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6</a:t>
            </a:fld>
            <a:endParaRPr lang="fr-B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525" y="1916832"/>
            <a:ext cx="28098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886656"/>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smtClean="0"/>
              <a:t>A </a:t>
            </a:r>
            <a:r>
              <a:rPr lang="fr-BE" altLang="en-US" dirty="0"/>
              <a:t>propos de </a:t>
            </a:r>
            <a:r>
              <a:rPr lang="fr-BE" altLang="en-US" dirty="0" err="1"/>
              <a:t>privacy</a:t>
            </a:r>
            <a:r>
              <a:rPr lang="fr-BE" dirty="0"/>
              <a:t/>
            </a:r>
            <a:br>
              <a:rPr lang="fr-BE" dirty="0"/>
            </a:br>
            <a:r>
              <a:rPr lang="fr-BE" dirty="0"/>
              <a:t>Délégué à la protection des données</a:t>
            </a:r>
          </a:p>
        </p:txBody>
      </p:sp>
      <p:sp>
        <p:nvSpPr>
          <p:cNvPr id="3" name="Content Placeholder 2"/>
          <p:cNvSpPr>
            <a:spLocks noGrp="1"/>
          </p:cNvSpPr>
          <p:nvPr>
            <p:ph idx="1"/>
          </p:nvPr>
        </p:nvSpPr>
        <p:spPr>
          <a:xfrm>
            <a:off x="467544" y="1268760"/>
            <a:ext cx="8229600" cy="5112568"/>
          </a:xfrm>
        </p:spPr>
        <p:txBody>
          <a:bodyPr>
            <a:normAutofit/>
          </a:bodyPr>
          <a:lstStyle/>
          <a:p>
            <a:endParaRPr lang="fr-BE" dirty="0" smtClean="0"/>
          </a:p>
          <a:p>
            <a:r>
              <a:rPr lang="fr-BE" dirty="0" smtClean="0"/>
              <a:t>lorsque le responsable du traitement ou le sous-traitant est une autorité publique ou un organisme public, un seul délégué à la protection des données peut être désigné pour plusieurs autorités ou organismes de ce type, compte tenu de leur structure organisationnelle et de leur taille.</a:t>
            </a:r>
            <a:endParaRPr lang="fr-BE" dirty="0"/>
          </a:p>
          <a:p>
            <a:pPr marL="0" indent="0">
              <a:buNone/>
            </a:pPr>
            <a:endParaRPr lang="fr-BE" dirty="0"/>
          </a:p>
          <a:p>
            <a:r>
              <a:rPr lang="fr-BE" dirty="0" smtClean="0"/>
              <a:t>le délégué à la protection des données est désigné sur la base de ses qualités professionnelles et, en particulier, de ses connaissances spécialisées du droit et des pratiques en matière de protection des données, et de sa capacité à accomplir les missions qui lui sont confiées</a:t>
            </a:r>
            <a:endParaRPr lang="fr-BE" dirty="0"/>
          </a:p>
          <a:p>
            <a:pPr marL="0" indent="0">
              <a:buNone/>
            </a:pPr>
            <a:endParaRPr lang="fr-BE" dirty="0"/>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60</a:t>
            </a:fld>
            <a:endParaRPr lang="fr-BE" dirty="0">
              <a:solidFill>
                <a:prstClr val="white">
                  <a:lumMod val="50000"/>
                </a:prstClr>
              </a:solidFill>
            </a:endParaRPr>
          </a:p>
        </p:txBody>
      </p:sp>
    </p:spTree>
    <p:extLst>
      <p:ext uri="{BB962C8B-B14F-4D97-AF65-F5344CB8AC3E}">
        <p14:creationId xmlns:p14="http://schemas.microsoft.com/office/powerpoint/2010/main" val="31949432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BE" altLang="en-US" dirty="0" smtClean="0"/>
              <a:t/>
            </a:r>
            <a:br>
              <a:rPr lang="fr-BE" altLang="en-US" dirty="0" smtClean="0"/>
            </a:br>
            <a:r>
              <a:rPr lang="fr-BE" altLang="en-US" dirty="0" smtClean="0"/>
              <a:t>A </a:t>
            </a:r>
            <a:r>
              <a:rPr lang="fr-BE" altLang="en-US" dirty="0"/>
              <a:t>propos de </a:t>
            </a:r>
            <a:r>
              <a:rPr lang="fr-BE" altLang="en-US" dirty="0" err="1"/>
              <a:t>privacy</a:t>
            </a:r>
            <a:r>
              <a:rPr lang="fr-BE" dirty="0"/>
              <a:t/>
            </a:r>
            <a:br>
              <a:rPr lang="fr-BE" dirty="0"/>
            </a:br>
            <a:r>
              <a:rPr lang="fr-BE" dirty="0"/>
              <a:t>Délégué à la protection des données</a:t>
            </a:r>
            <a:r>
              <a:rPr dirty="0"/>
              <a:t/>
            </a:r>
            <a:br>
              <a:rPr dirty="0"/>
            </a:br>
            <a:endParaRPr lang="fr-BE" dirty="0"/>
          </a:p>
        </p:txBody>
      </p:sp>
      <p:sp>
        <p:nvSpPr>
          <p:cNvPr id="3" name="Content Placeholder 2"/>
          <p:cNvSpPr>
            <a:spLocks noGrp="1"/>
          </p:cNvSpPr>
          <p:nvPr>
            <p:ph idx="1"/>
          </p:nvPr>
        </p:nvSpPr>
        <p:spPr/>
        <p:txBody>
          <a:bodyPr>
            <a:normAutofit/>
          </a:bodyPr>
          <a:lstStyle/>
          <a:p>
            <a:endParaRPr lang="fr-BE" dirty="0" smtClean="0"/>
          </a:p>
          <a:p>
            <a:endParaRPr lang="fr-BE" dirty="0" smtClean="0"/>
          </a:p>
          <a:p>
            <a:r>
              <a:rPr lang="fr-BE" dirty="0" smtClean="0"/>
              <a:t>le délégué à la protection des données peut être un membre du personnel du responsable du traitement ou du sous-traitant, ou exercer ses missions sur la base d'un contrat de service</a:t>
            </a:r>
            <a:endParaRPr lang="fr-BE" dirty="0"/>
          </a:p>
          <a:p>
            <a:pPr marL="0" indent="0">
              <a:buNone/>
            </a:pPr>
            <a:endParaRPr lang="fr-BE" dirty="0"/>
          </a:p>
          <a:p>
            <a:r>
              <a:rPr lang="fr-BE" dirty="0" smtClean="0"/>
              <a:t>le responsable du traitement ou le sous-traitant publient les coordonnées du délégué à la protection des données et les communiquent à l'autorité de contrôle</a:t>
            </a:r>
          </a:p>
          <a:p>
            <a:endParaRPr lang="fr-BE" dirty="0"/>
          </a:p>
          <a:p>
            <a:pPr marL="0" indent="0">
              <a:buNone/>
            </a:pPr>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61</a:t>
            </a:fld>
            <a:endParaRPr lang="fr-BE" dirty="0">
              <a:solidFill>
                <a:prstClr val="white">
                  <a:lumMod val="50000"/>
                </a:prstClr>
              </a:solidFill>
            </a:endParaRPr>
          </a:p>
        </p:txBody>
      </p:sp>
    </p:spTree>
    <p:extLst>
      <p:ext uri="{BB962C8B-B14F-4D97-AF65-F5344CB8AC3E}">
        <p14:creationId xmlns:p14="http://schemas.microsoft.com/office/powerpoint/2010/main" val="20130983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67544" y="260648"/>
            <a:ext cx="8229600" cy="922337"/>
          </a:xfrm>
        </p:spPr>
        <p:txBody>
          <a:bodyPr>
            <a:noAutofit/>
          </a:bodyPr>
          <a:lstStyle/>
          <a:p>
            <a:r>
              <a:rPr lang="fr-BE" altLang="en-US" dirty="0"/>
              <a:t>A propos de </a:t>
            </a:r>
            <a:r>
              <a:rPr lang="fr-BE" altLang="en-US" dirty="0" err="1"/>
              <a:t>privacy</a:t>
            </a:r>
            <a:r>
              <a:rPr lang="fr-BE" dirty="0"/>
              <a:t/>
            </a:r>
            <a:br>
              <a:rPr lang="fr-BE" dirty="0"/>
            </a:br>
            <a:r>
              <a:rPr lang="fr-BE" dirty="0"/>
              <a:t>Délégué à la protection des données</a:t>
            </a:r>
            <a:endParaRPr lang="fr-BE" altLang="en-US" dirty="0" smtClean="0">
              <a:cs typeface="Arial" charset="0"/>
              <a:sym typeface="Arial" charset="0"/>
            </a:endParaRPr>
          </a:p>
        </p:txBody>
      </p:sp>
      <p:sp>
        <p:nvSpPr>
          <p:cNvPr id="31747" name="Content Placeholder 2"/>
          <p:cNvSpPr>
            <a:spLocks noGrp="1"/>
          </p:cNvSpPr>
          <p:nvPr>
            <p:ph idx="1"/>
          </p:nvPr>
        </p:nvSpPr>
        <p:spPr>
          <a:xfrm>
            <a:off x="457200" y="1196975"/>
            <a:ext cx="8229600" cy="5111750"/>
          </a:xfrm>
        </p:spPr>
        <p:txBody>
          <a:bodyPr>
            <a:normAutofit fontScale="85000" lnSpcReduction="20000"/>
          </a:bodyPr>
          <a:lstStyle/>
          <a:p>
            <a:endParaRPr lang="fr-BE" dirty="0" smtClean="0"/>
          </a:p>
          <a:p>
            <a:endParaRPr lang="fr-BE" dirty="0" smtClean="0"/>
          </a:p>
          <a:p>
            <a:r>
              <a:rPr lang="fr-BE" dirty="0" smtClean="0"/>
              <a:t>le responsable du traitement et le sous-traitant  </a:t>
            </a:r>
          </a:p>
          <a:p>
            <a:endParaRPr lang="fr-BE" dirty="0" smtClean="0"/>
          </a:p>
          <a:p>
            <a:pPr lvl="1"/>
            <a:r>
              <a:rPr lang="fr-BE" dirty="0" smtClean="0"/>
              <a:t>veillent à ce que le délégué à la protection des données soit associé, d'une manière appropriée et en temps utile, à toutes les questions relatives à la protection des données à caractère personnel</a:t>
            </a:r>
          </a:p>
          <a:p>
            <a:pPr lvl="1"/>
            <a:endParaRPr lang="fr-BE" dirty="0"/>
          </a:p>
          <a:p>
            <a:pPr lvl="1"/>
            <a:r>
              <a:rPr lang="fr-BE" dirty="0" smtClean="0"/>
              <a:t>aident le délégué à la protection des données à exercer ses missions en fournissant les ressources nécessaires pour exercer ces missions, ainsi que l'accès aux données à caractère personnel et aux opérations de traitement, et lui permettant d'entretenir ses connaissances spécialisées</a:t>
            </a:r>
          </a:p>
          <a:p>
            <a:pPr lvl="1"/>
            <a:endParaRPr lang="fr-BE" dirty="0"/>
          </a:p>
          <a:p>
            <a:pPr lvl="1"/>
            <a:r>
              <a:rPr lang="fr-BE" dirty="0" smtClean="0"/>
              <a:t>veillent à ce que le délégué à la protection des données ne reçoive aucune instruction en ce qui concerne l'exercice des missions et ce dernier ne peut être relevé de ses fonctions ou pénalisé par eux pour l'exercice de ses missions</a:t>
            </a:r>
          </a:p>
          <a:p>
            <a:pPr lvl="1"/>
            <a:endParaRPr lang="fr-BE" dirty="0"/>
          </a:p>
          <a:p>
            <a:pPr lvl="1"/>
            <a:r>
              <a:rPr lang="fr-BE" dirty="0" smtClean="0"/>
              <a:t>veillent à ce que les autres missions et tâches du délégué à la protection des données n'entraînent pas de conflit d'intérêts</a:t>
            </a:r>
            <a:endParaRPr lang="fr-BE" dirty="0"/>
          </a:p>
          <a:p>
            <a:endParaRPr lang="fr-BE" dirty="0"/>
          </a:p>
        </p:txBody>
      </p:sp>
      <p:sp>
        <p:nvSpPr>
          <p:cNvPr id="3174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29430B7A-75EC-4D7C-9578-E13FB28E4EEB}" type="slidenum">
              <a:rPr lang="en-US" altLang="en-US" sz="1000" smtClean="0">
                <a:solidFill>
                  <a:srgbClr val="7F7F7F"/>
                </a:solidFill>
                <a:cs typeface="Arial" charset="0"/>
              </a:rPr>
              <a:pPr fontAlgn="base">
                <a:spcBef>
                  <a:spcPct val="0"/>
                </a:spcBef>
                <a:spcAft>
                  <a:spcPct val="0"/>
                </a:spcAft>
                <a:buFontTx/>
                <a:buNone/>
              </a:pPr>
              <a:t>62</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29238640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22114"/>
          </a:xfrm>
        </p:spPr>
        <p:txBody>
          <a:bodyPr>
            <a:noAutofit/>
          </a:bodyPr>
          <a:lstStyle/>
          <a:p>
            <a:r>
              <a:rPr lang="fr-BE" altLang="en-US" dirty="0"/>
              <a:t>A propos de </a:t>
            </a:r>
            <a:r>
              <a:rPr lang="fr-BE" altLang="en-US" dirty="0" err="1"/>
              <a:t>privacy</a:t>
            </a:r>
            <a:r>
              <a:rPr lang="fr-BE" dirty="0"/>
              <a:t/>
            </a:r>
            <a:br>
              <a:rPr lang="fr-BE" dirty="0"/>
            </a:br>
            <a:r>
              <a:rPr lang="fr-BE" dirty="0"/>
              <a:t>Délégué à la protection des données</a:t>
            </a:r>
          </a:p>
        </p:txBody>
      </p:sp>
      <p:sp>
        <p:nvSpPr>
          <p:cNvPr id="3" name="Content Placeholder 2"/>
          <p:cNvSpPr>
            <a:spLocks noGrp="1"/>
          </p:cNvSpPr>
          <p:nvPr>
            <p:ph idx="1"/>
          </p:nvPr>
        </p:nvSpPr>
        <p:spPr/>
        <p:txBody>
          <a:bodyPr>
            <a:normAutofit lnSpcReduction="10000"/>
          </a:bodyPr>
          <a:lstStyle/>
          <a:p>
            <a:endParaRPr lang="fr-BE" dirty="0" smtClean="0"/>
          </a:p>
          <a:p>
            <a:endParaRPr lang="fr-BE" dirty="0"/>
          </a:p>
          <a:p>
            <a:r>
              <a:rPr lang="fr-BE" dirty="0" smtClean="0"/>
              <a:t>le délégué à la protection des données </a:t>
            </a:r>
          </a:p>
          <a:p>
            <a:pPr marL="0" indent="0">
              <a:buNone/>
            </a:pPr>
            <a:endParaRPr lang="fr-BE" dirty="0"/>
          </a:p>
          <a:p>
            <a:pPr lvl="1"/>
            <a:r>
              <a:rPr lang="fr-BE" dirty="0" smtClean="0"/>
              <a:t>fait directement rapport au niveau le plus élevé de la direction du responsable du traitement ou du sous-traitant</a:t>
            </a:r>
          </a:p>
          <a:p>
            <a:pPr lvl="1"/>
            <a:endParaRPr lang="fr-BE" dirty="0"/>
          </a:p>
          <a:p>
            <a:pPr lvl="1"/>
            <a:r>
              <a:rPr lang="fr-BE" dirty="0" smtClean="0"/>
              <a:t>peut être contacté par les personnes concernées au sujet de toutes les questions relatives au traitement de leurs données à caractère personnel et à l'exercice des droits que leur confère le présent règlement</a:t>
            </a:r>
          </a:p>
          <a:p>
            <a:pPr lvl="1"/>
            <a:endParaRPr lang="fr-BE" dirty="0"/>
          </a:p>
          <a:p>
            <a:pPr lvl="1"/>
            <a:r>
              <a:rPr lang="fr-BE" dirty="0" smtClean="0"/>
              <a:t>est soumis au secret professionnel et à une obligation de confidentialité</a:t>
            </a:r>
            <a:endParaRPr lang="fr-BE" dirty="0"/>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63</a:t>
            </a:fld>
            <a:endParaRPr lang="fr-BE" dirty="0">
              <a:solidFill>
                <a:prstClr val="white">
                  <a:lumMod val="50000"/>
                </a:prstClr>
              </a:solidFill>
            </a:endParaRPr>
          </a:p>
        </p:txBody>
      </p:sp>
    </p:spTree>
    <p:extLst>
      <p:ext uri="{BB962C8B-B14F-4D97-AF65-F5344CB8AC3E}">
        <p14:creationId xmlns:p14="http://schemas.microsoft.com/office/powerpoint/2010/main" val="38468618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68313" y="188913"/>
            <a:ext cx="8229600" cy="922337"/>
          </a:xfrm>
        </p:spPr>
        <p:txBody>
          <a:bodyPr>
            <a:noAutofit/>
          </a:bodyPr>
          <a:lstStyle/>
          <a:p>
            <a:r>
              <a:rPr lang="fr-BE" altLang="en-US" dirty="0"/>
              <a:t>A propos de </a:t>
            </a:r>
            <a:r>
              <a:rPr lang="fr-BE" altLang="en-US" dirty="0" err="1"/>
              <a:t>privacy</a:t>
            </a:r>
            <a:r>
              <a:rPr lang="fr-BE" dirty="0"/>
              <a:t/>
            </a:r>
            <a:br>
              <a:rPr lang="fr-BE" dirty="0"/>
            </a:br>
            <a:r>
              <a:rPr lang="fr-BE" dirty="0"/>
              <a:t>Délégué à la protection des données</a:t>
            </a:r>
            <a:endParaRPr lang="fr-BE" altLang="en-US" dirty="0" smtClean="0">
              <a:cs typeface="Arial" charset="0"/>
              <a:sym typeface="Arial" charset="0"/>
            </a:endParaRPr>
          </a:p>
        </p:txBody>
      </p:sp>
      <p:sp>
        <p:nvSpPr>
          <p:cNvPr id="27651" name="Content Placeholder 2"/>
          <p:cNvSpPr>
            <a:spLocks noGrp="1"/>
          </p:cNvSpPr>
          <p:nvPr>
            <p:ph idx="1"/>
          </p:nvPr>
        </p:nvSpPr>
        <p:spPr>
          <a:xfrm>
            <a:off x="457200" y="1196975"/>
            <a:ext cx="8229600" cy="5111750"/>
          </a:xfrm>
        </p:spPr>
        <p:txBody>
          <a:bodyPr>
            <a:normAutofit lnSpcReduction="10000"/>
          </a:bodyPr>
          <a:lstStyle/>
          <a:p>
            <a:endParaRPr lang="fr-BE" altLang="en-US" sz="2200" dirty="0" smtClean="0"/>
          </a:p>
          <a:p>
            <a:pPr lvl="0"/>
            <a:endParaRPr lang="fr-BE" sz="2600" dirty="0" smtClean="0"/>
          </a:p>
          <a:p>
            <a:pPr lvl="1"/>
            <a:r>
              <a:rPr lang="fr-BE" sz="2200" dirty="0"/>
              <a:t>informe et conseille le responsable du traitement ou le sous-traitant ainsi que les employés qui procèdent au traitement sur les obligations qui leur incombent en vertu des dispositions en matière de protection des données</a:t>
            </a:r>
          </a:p>
          <a:p>
            <a:pPr lvl="1"/>
            <a:endParaRPr lang="fr-BE" sz="2200" dirty="0"/>
          </a:p>
          <a:p>
            <a:pPr lvl="1"/>
            <a:r>
              <a:rPr lang="fr-BE" sz="2200" dirty="0"/>
              <a:t>contrôle le respect des dispositions en matière de protection des données et des règles internes du responsable du traitement ou du sous-traitant en matière de protection des données à caractère personnel, y compris en ce qui concerne la répartition des responsabilités, la sensibilisation et la formation du personnel participant aux opérations de traitement, et les audits s'y rapportant</a:t>
            </a:r>
          </a:p>
        </p:txBody>
      </p:sp>
      <p:sp>
        <p:nvSpPr>
          <p:cNvPr id="2765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F86858E0-3C93-48C3-A842-B53CCC3DF998}" type="slidenum">
              <a:rPr lang="en-US" altLang="en-US" sz="1000" smtClean="0">
                <a:solidFill>
                  <a:srgbClr val="7F7F7F"/>
                </a:solidFill>
                <a:cs typeface="Arial" charset="0"/>
              </a:rPr>
              <a:pPr fontAlgn="base">
                <a:spcBef>
                  <a:spcPct val="0"/>
                </a:spcBef>
                <a:spcAft>
                  <a:spcPct val="0"/>
                </a:spcAft>
                <a:buFontTx/>
                <a:buNone/>
              </a:pPr>
              <a:t>64</a:t>
            </a:fld>
            <a:endParaRPr lang="fr-BE" altLang="en-US" sz="1000" smtClean="0">
              <a:solidFill>
                <a:srgbClr val="7F7F7F"/>
              </a:solidFill>
              <a:cs typeface="Arial" charset="0"/>
            </a:endParaRPr>
          </a:p>
        </p:txBody>
      </p:sp>
    </p:spTree>
    <p:extLst>
      <p:ext uri="{BB962C8B-B14F-4D97-AF65-F5344CB8AC3E}">
        <p14:creationId xmlns:p14="http://schemas.microsoft.com/office/powerpoint/2010/main" val="15353972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22114"/>
          </a:xfrm>
        </p:spPr>
        <p:txBody>
          <a:bodyPr>
            <a:noAutofit/>
          </a:bodyPr>
          <a:lstStyle/>
          <a:p>
            <a:r>
              <a:rPr lang="fr-BE" altLang="en-US" dirty="0"/>
              <a:t>A propos de </a:t>
            </a:r>
            <a:r>
              <a:rPr lang="fr-BE" altLang="en-US" dirty="0" err="1"/>
              <a:t>privacy</a:t>
            </a:r>
            <a:r>
              <a:rPr lang="fr-BE" dirty="0"/>
              <a:t/>
            </a:r>
            <a:br>
              <a:rPr lang="fr-BE" dirty="0"/>
            </a:br>
            <a:r>
              <a:rPr lang="fr-BE" dirty="0"/>
              <a:t>Délégué à la protection des données</a:t>
            </a:r>
          </a:p>
        </p:txBody>
      </p:sp>
      <p:sp>
        <p:nvSpPr>
          <p:cNvPr id="3" name="Content Placeholder 2"/>
          <p:cNvSpPr>
            <a:spLocks noGrp="1"/>
          </p:cNvSpPr>
          <p:nvPr>
            <p:ph idx="1"/>
          </p:nvPr>
        </p:nvSpPr>
        <p:spPr/>
        <p:txBody>
          <a:bodyPr>
            <a:normAutofit fontScale="85000" lnSpcReduction="20000"/>
          </a:bodyPr>
          <a:lstStyle/>
          <a:p>
            <a:pPr lvl="0"/>
            <a:endParaRPr lang="fr-BE" sz="2200" dirty="0" smtClean="0"/>
          </a:p>
          <a:p>
            <a:pPr lvl="0"/>
            <a:endParaRPr lang="fr-BE" sz="2200" dirty="0"/>
          </a:p>
          <a:p>
            <a:pPr lvl="0"/>
            <a:r>
              <a:rPr lang="fr-BE" dirty="0" smtClean="0">
                <a:solidFill>
                  <a:srgbClr val="7030A0"/>
                </a:solidFill>
              </a:rPr>
              <a:t>dispense des conseils, sur demande, en ce qui concerne l'analyse d'impact relative à la protection des données et vérifie l'exécution de celle-ci. Normes minimales de sécurité de l’information, </a:t>
            </a:r>
            <a:r>
              <a:rPr lang="fr-BE" dirty="0" err="1" smtClean="0">
                <a:solidFill>
                  <a:srgbClr val="7030A0"/>
                </a:solidFill>
              </a:rPr>
              <a:t>roadamap</a:t>
            </a:r>
            <a:r>
              <a:rPr lang="fr-BE" dirty="0" smtClean="0">
                <a:solidFill>
                  <a:srgbClr val="7030A0"/>
                </a:solidFill>
              </a:rPr>
              <a:t> et </a:t>
            </a:r>
            <a:r>
              <a:rPr lang="fr-BE" dirty="0">
                <a:solidFill>
                  <a:srgbClr val="7030A0"/>
                </a:solidFill>
              </a:rPr>
              <a:t>guidelines: </a:t>
            </a:r>
            <a:r>
              <a:rPr lang="fr-BE" dirty="0">
                <a:solidFill>
                  <a:srgbClr val="7030A0"/>
                </a:solidFill>
                <a:hlinkClick r:id="rId2"/>
              </a:rPr>
              <a:t>https://</a:t>
            </a:r>
            <a:r>
              <a:rPr lang="fr-BE" dirty="0" smtClean="0">
                <a:solidFill>
                  <a:srgbClr val="7030A0"/>
                </a:solidFill>
                <a:hlinkClick r:id="rId2"/>
              </a:rPr>
              <a:t>www.ehealth.fgov.be/fr/services-de-base/general-data-protection-regulation</a:t>
            </a:r>
            <a:endParaRPr lang="fr-BE" dirty="0" smtClean="0">
              <a:solidFill>
                <a:srgbClr val="7030A0"/>
              </a:solidFill>
            </a:endParaRPr>
          </a:p>
          <a:p>
            <a:pPr lvl="0"/>
            <a:endParaRPr lang="fr-BE" dirty="0" smtClean="0">
              <a:solidFill>
                <a:srgbClr val="7030A0"/>
              </a:solidFill>
            </a:endParaRPr>
          </a:p>
          <a:p>
            <a:pPr lvl="0"/>
            <a:endParaRPr lang="fr-BE" dirty="0" smtClean="0">
              <a:solidFill>
                <a:srgbClr val="7030A0"/>
              </a:solidFill>
            </a:endParaRPr>
          </a:p>
          <a:p>
            <a:pPr lvl="0"/>
            <a:r>
              <a:rPr lang="fr-BE" dirty="0" err="1" smtClean="0">
                <a:solidFill>
                  <a:srgbClr val="7030A0"/>
                </a:solidFill>
              </a:rPr>
              <a:t>coopére</a:t>
            </a:r>
            <a:r>
              <a:rPr lang="fr-BE" dirty="0" smtClean="0">
                <a:solidFill>
                  <a:srgbClr val="7030A0"/>
                </a:solidFill>
              </a:rPr>
              <a:t> avec </a:t>
            </a:r>
            <a:r>
              <a:rPr lang="fr-BE" b="1" dirty="0" smtClean="0">
                <a:solidFill>
                  <a:srgbClr val="7030A0"/>
                </a:solidFill>
              </a:rPr>
              <a:t>l‘Autorité de protection des données </a:t>
            </a:r>
            <a:r>
              <a:rPr lang="fr-BE" dirty="0" smtClean="0">
                <a:solidFill>
                  <a:srgbClr val="7030A0"/>
                </a:solidFill>
              </a:rPr>
              <a:t>et fait office de point de contact pour l‘Autorité (ex CPVP), qui dispose des compétences de contrôle et sanction (toujours dépendant du Parlement).</a:t>
            </a:r>
          </a:p>
          <a:p>
            <a:pPr lvl="0"/>
            <a:endParaRPr lang="fr-BE" dirty="0">
              <a:solidFill>
                <a:srgbClr val="7030A0"/>
              </a:solidFill>
            </a:endParaRPr>
          </a:p>
          <a:p>
            <a:pPr marL="0" indent="0">
              <a:buNone/>
            </a:pPr>
            <a:r>
              <a:rPr lang="fr-BE" u="sng" dirty="0" smtClean="0">
                <a:solidFill>
                  <a:srgbClr val="7030A0"/>
                </a:solidFill>
              </a:rPr>
              <a:t>REM: </a:t>
            </a:r>
            <a:r>
              <a:rPr lang="fr-BE" dirty="0" smtClean="0">
                <a:solidFill>
                  <a:srgbClr val="7030A0"/>
                </a:solidFill>
              </a:rPr>
              <a:t>Le </a:t>
            </a:r>
            <a:r>
              <a:rPr lang="fr-BE" dirty="0">
                <a:solidFill>
                  <a:srgbClr val="7030A0"/>
                </a:solidFill>
              </a:rPr>
              <a:t>concept des </a:t>
            </a:r>
            <a:r>
              <a:rPr lang="fr-BE" b="1" dirty="0">
                <a:solidFill>
                  <a:srgbClr val="7030A0"/>
                </a:solidFill>
              </a:rPr>
              <a:t>comités sectoriels </a:t>
            </a:r>
            <a:r>
              <a:rPr lang="fr-BE" dirty="0">
                <a:solidFill>
                  <a:srgbClr val="7030A0"/>
                </a:solidFill>
              </a:rPr>
              <a:t>(dont celui de la Santé</a:t>
            </a:r>
            <a:r>
              <a:rPr lang="fr-BE" dirty="0" smtClean="0">
                <a:solidFill>
                  <a:srgbClr val="7030A0"/>
                </a:solidFill>
              </a:rPr>
              <a:t>), appelés </a:t>
            </a:r>
            <a:r>
              <a:rPr lang="fr-BE" b="1" dirty="0" smtClean="0">
                <a:solidFill>
                  <a:srgbClr val="7030A0"/>
                </a:solidFill>
              </a:rPr>
              <a:t>comité de sécurité de l’information</a:t>
            </a:r>
            <a:r>
              <a:rPr lang="fr-BE" dirty="0" smtClean="0">
                <a:solidFill>
                  <a:srgbClr val="7030A0"/>
                </a:solidFill>
              </a:rPr>
              <a:t>, </a:t>
            </a:r>
            <a:r>
              <a:rPr lang="fr-BE" dirty="0">
                <a:solidFill>
                  <a:srgbClr val="7030A0"/>
                </a:solidFill>
              </a:rPr>
              <a:t>est maintenu mais sera désormais </a:t>
            </a:r>
            <a:r>
              <a:rPr lang="fr-BE" dirty="0" smtClean="0">
                <a:solidFill>
                  <a:srgbClr val="7030A0"/>
                </a:solidFill>
              </a:rPr>
              <a:t>« en </a:t>
            </a:r>
            <a:r>
              <a:rPr lang="fr-BE" dirty="0">
                <a:solidFill>
                  <a:srgbClr val="7030A0"/>
                </a:solidFill>
              </a:rPr>
              <a:t>dehors de la </a:t>
            </a:r>
            <a:r>
              <a:rPr lang="fr-BE" dirty="0" smtClean="0">
                <a:solidFill>
                  <a:srgbClr val="7030A0"/>
                </a:solidFill>
              </a:rPr>
              <a:t>CPVP », </a:t>
            </a:r>
            <a:r>
              <a:rPr lang="fr-BE" dirty="0">
                <a:solidFill>
                  <a:srgbClr val="7030A0"/>
                </a:solidFill>
              </a:rPr>
              <a:t>et adjoint à l’administration publique à laquelle il se rapporte</a:t>
            </a:r>
            <a:r>
              <a:rPr lang="fr-BE" dirty="0" smtClean="0">
                <a:solidFill>
                  <a:srgbClr val="7030A0"/>
                </a:solidFill>
              </a:rPr>
              <a:t>. Il aura pour mission l’analyse de conformité (// au responsable de traitement), et plus de contrôle.</a:t>
            </a:r>
            <a:endParaRPr lang="fr-BE" dirty="0">
              <a:solidFill>
                <a:srgbClr val="7030A0"/>
              </a:solidFill>
            </a:endParaRPr>
          </a:p>
          <a:p>
            <a:endParaRPr lang="fr-BE" dirty="0"/>
          </a:p>
        </p:txBody>
      </p:sp>
      <p:sp>
        <p:nvSpPr>
          <p:cNvPr id="4" name="Slide Number Placeholder 3"/>
          <p:cNvSpPr>
            <a:spLocks noGrp="1"/>
          </p:cNvSpPr>
          <p:nvPr>
            <p:ph type="sldNum" sz="quarter" idx="10"/>
          </p:nvPr>
        </p:nvSpPr>
        <p:spPr/>
        <p:txBody>
          <a:bodyPr/>
          <a:lstStyle/>
          <a:p>
            <a:pPr>
              <a:defRPr/>
            </a:pPr>
            <a:fld id="{84AEDDD6-2727-439E-A96F-E9FD4CA77376}" type="slidenum">
              <a:rPr lang="en-GB" smtClean="0">
                <a:solidFill>
                  <a:prstClr val="white">
                    <a:lumMod val="50000"/>
                  </a:prstClr>
                </a:solidFill>
              </a:rPr>
              <a:pPr>
                <a:defRPr/>
              </a:pPr>
              <a:t>65</a:t>
            </a:fld>
            <a:endParaRPr lang="fr-BE" dirty="0">
              <a:solidFill>
                <a:prstClr val="white">
                  <a:lumMod val="50000"/>
                </a:prstClr>
              </a:solidFill>
            </a:endParaRPr>
          </a:p>
        </p:txBody>
      </p:sp>
    </p:spTree>
    <p:extLst>
      <p:ext uri="{BB962C8B-B14F-4D97-AF65-F5344CB8AC3E}">
        <p14:creationId xmlns:p14="http://schemas.microsoft.com/office/powerpoint/2010/main" val="35866392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p:txBody>
          <a:bodyPr>
            <a:normAutofit/>
          </a:bodyPr>
          <a:lstStyle/>
          <a:p>
            <a:endParaRPr lang="fr-BE" dirty="0" smtClean="0"/>
          </a:p>
          <a:p>
            <a:pPr marL="0" indent="0" algn="ctr">
              <a:spcBef>
                <a:spcPct val="0"/>
              </a:spcBef>
              <a:buNone/>
            </a:pPr>
            <a:endParaRPr lang="fr-BE" sz="4400" spc="-100" dirty="0" smtClean="0">
              <a:solidFill>
                <a:schemeClr val="tx2"/>
              </a:solidFill>
              <a:latin typeface="+mj-lt"/>
              <a:ea typeface="+mj-ea"/>
              <a:cs typeface="+mj-cs"/>
            </a:endParaRPr>
          </a:p>
          <a:p>
            <a:pPr marL="0" indent="0" algn="ctr">
              <a:spcBef>
                <a:spcPct val="0"/>
              </a:spcBef>
              <a:buNone/>
            </a:pPr>
            <a:r>
              <a:rPr lang="fr-BE" sz="4400" spc="-100" dirty="0" smtClean="0">
                <a:solidFill>
                  <a:srgbClr val="FF0000"/>
                </a:solidFill>
                <a:latin typeface="+mj-lt"/>
                <a:ea typeface="+mj-ea"/>
                <a:cs typeface="+mj-cs"/>
              </a:rPr>
              <a:t>PRESENTATION </a:t>
            </a:r>
            <a:r>
              <a:rPr lang="fr-BE" sz="4400" spc="-100" dirty="0">
                <a:solidFill>
                  <a:srgbClr val="FF0000"/>
                </a:solidFill>
                <a:latin typeface="+mj-lt"/>
                <a:ea typeface="+mj-ea"/>
                <a:cs typeface="+mj-cs"/>
              </a:rPr>
              <a:t>DES ACTIONS-PROJETS DE LA ROADMAP </a:t>
            </a:r>
            <a:r>
              <a:rPr lang="fr-BE" sz="4400" spc="-100" dirty="0" err="1">
                <a:solidFill>
                  <a:srgbClr val="FF0000"/>
                </a:solidFill>
                <a:latin typeface="+mj-lt"/>
                <a:ea typeface="+mj-ea"/>
                <a:cs typeface="+mj-cs"/>
              </a:rPr>
              <a:t>e-SANTE</a:t>
            </a:r>
            <a:endParaRPr lang="fr-BE" sz="4400" spc="-100" dirty="0">
              <a:solidFill>
                <a:srgbClr val="FF0000"/>
              </a:solidFill>
              <a:latin typeface="+mj-lt"/>
              <a:ea typeface="+mj-ea"/>
              <a:cs typeface="+mj-cs"/>
            </a:endParaRPr>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FFFFFF"/>
                </a:solidFill>
                <a:effectLst/>
                <a:uLnTx/>
                <a:uFillTx/>
                <a:latin typeface="Arial"/>
                <a:ea typeface="+mn-ea"/>
                <a:cs typeface="+mn-cs"/>
              </a:rPr>
              <a:t>23/01/2017</a:t>
            </a:r>
            <a:endParaRPr kumimoji="0" lang="fr-BE" sz="1200" b="0" i="0" u="none" strike="noStrike" kern="1200" cap="none" spc="0" normalizeH="0" baseline="0" noProof="0">
              <a:ln>
                <a:noFill/>
              </a:ln>
              <a:solidFill>
                <a:srgbClr val="FFFFFF"/>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30A8D0-0C1A-4E18-B9EE-C94840A50CB5}" type="slidenum">
              <a:rPr kumimoji="0" lang="en-US" sz="14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4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99472054"/>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Roadmap </a:t>
            </a:r>
            <a:r>
              <a:rPr lang="fr-BE" dirty="0" smtClean="0"/>
              <a:t>2.0</a:t>
            </a:r>
            <a:endParaRPr lang="fr-BE" dirty="0"/>
          </a:p>
        </p:txBody>
      </p:sp>
      <p:sp>
        <p:nvSpPr>
          <p:cNvPr id="4099" name="Rectangle 3"/>
          <p:cNvSpPr>
            <a:spLocks noGrp="1" noChangeArrowheads="1"/>
          </p:cNvSpPr>
          <p:nvPr>
            <p:ph idx="1"/>
          </p:nvPr>
        </p:nvSpPr>
        <p:spPr/>
        <p:txBody>
          <a:bodyPr/>
          <a:lstStyle/>
          <a:p>
            <a:r>
              <a:rPr lang="fr-BE" dirty="0"/>
              <a:t>http://</a:t>
            </a:r>
            <a:r>
              <a:rPr lang="fr-BE" dirty="0" smtClean="0"/>
              <a:t>www.plan-esante.be</a:t>
            </a:r>
            <a:endParaRPr lang="fr-BE" dirty="0"/>
          </a:p>
          <a:p>
            <a:endParaRPr lang="nl-BE" dirty="0" smtClean="0"/>
          </a:p>
          <a:p>
            <a:endParaRPr lang="nl-BE" dirty="0" smtClean="0"/>
          </a:p>
          <a:p>
            <a:endParaRPr lang="nl-BE" dirty="0" smtClean="0"/>
          </a:p>
          <a:p>
            <a:pPr lvl="1"/>
            <a:endParaRPr lang="nl-BE" dirty="0" smtClean="0"/>
          </a:p>
          <a:p>
            <a:endParaRPr lang="nl-BE" dirty="0" smtClean="0"/>
          </a:p>
        </p:txBody>
      </p:sp>
      <p:sp>
        <p:nvSpPr>
          <p:cNvPr id="6" name="Date Placeholder 5"/>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t>09/06/2018</a:t>
            </a:r>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4" name="Group 13"/>
          <p:cNvGrpSpPr/>
          <p:nvPr/>
        </p:nvGrpSpPr>
        <p:grpSpPr>
          <a:xfrm>
            <a:off x="1691680" y="1556792"/>
            <a:ext cx="5215598" cy="4916166"/>
            <a:chOff x="1378922" y="764704"/>
            <a:chExt cx="6320444" cy="6500342"/>
          </a:xfrm>
        </p:grpSpPr>
        <p:pic>
          <p:nvPicPr>
            <p:cNvPr id="9" name="Picture 8"/>
            <p:cNvPicPr>
              <a:picLocks noChangeAspect="1"/>
            </p:cNvPicPr>
            <p:nvPr/>
          </p:nvPicPr>
          <p:blipFill>
            <a:blip r:embed="rId3"/>
            <a:stretch>
              <a:fillRect/>
            </a:stretch>
          </p:blipFill>
          <p:spPr>
            <a:xfrm>
              <a:off x="1403648" y="764704"/>
              <a:ext cx="6295718" cy="3881289"/>
            </a:xfrm>
            <a:prstGeom prst="rect">
              <a:avLst/>
            </a:prstGeom>
          </p:spPr>
        </p:pic>
        <p:pic>
          <p:nvPicPr>
            <p:cNvPr id="10" name="Picture 9"/>
            <p:cNvPicPr>
              <a:picLocks noChangeAspect="1"/>
            </p:cNvPicPr>
            <p:nvPr/>
          </p:nvPicPr>
          <p:blipFill>
            <a:blip r:embed="rId4"/>
            <a:stretch>
              <a:fillRect/>
            </a:stretch>
          </p:blipFill>
          <p:spPr>
            <a:xfrm>
              <a:off x="1378922" y="4581128"/>
              <a:ext cx="6289422" cy="2683918"/>
            </a:xfrm>
            <a:prstGeom prst="rect">
              <a:avLst/>
            </a:prstGeom>
          </p:spPr>
        </p:pic>
      </p:grpSp>
      <p:sp>
        <p:nvSpPr>
          <p:cNvPr id="4" name="Slide Number Placeholder 3"/>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0A9230E-FFBB-4CCB-ABD7-198084EDE768}"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779713"/>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 : DMG = DMI =&gt; Sumehr</a:t>
            </a:r>
            <a:endParaRPr lang="fr-BE" dirty="0"/>
          </a:p>
        </p:txBody>
      </p:sp>
      <p:sp>
        <p:nvSpPr>
          <p:cNvPr id="4099" name="Rectangle 3"/>
          <p:cNvSpPr>
            <a:spLocks noGrp="1" noChangeArrowheads="1"/>
          </p:cNvSpPr>
          <p:nvPr>
            <p:ph idx="1"/>
          </p:nvPr>
        </p:nvSpPr>
        <p:spPr/>
        <p:txBody>
          <a:bodyPr>
            <a:normAutofit fontScale="92500" lnSpcReduction="10000"/>
          </a:bodyPr>
          <a:lstStyle/>
          <a:p>
            <a:r>
              <a:rPr lang="fr-BE" dirty="0" smtClean="0"/>
              <a:t>Dossier médical global </a:t>
            </a:r>
            <a:r>
              <a:rPr lang="fr-BE" dirty="0"/>
              <a:t>&gt; </a:t>
            </a:r>
            <a:r>
              <a:rPr lang="fr-BE" dirty="0" smtClean="0"/>
              <a:t>DMG: plus de la moitié des belges en ont un!</a:t>
            </a:r>
          </a:p>
          <a:p>
            <a:endParaRPr lang="fr-BE" dirty="0" smtClean="0"/>
          </a:p>
          <a:p>
            <a:r>
              <a:rPr lang="fr-BE" dirty="0" smtClean="0"/>
              <a:t>Données médicales du patient &gt; DMI, doit devenir la source authentique</a:t>
            </a:r>
          </a:p>
          <a:p>
            <a:endParaRPr lang="fr-BE" dirty="0" smtClean="0"/>
          </a:p>
          <a:p>
            <a:r>
              <a:rPr lang="fr-BE" dirty="0" err="1" smtClean="0"/>
              <a:t>Sumehr</a:t>
            </a:r>
            <a:r>
              <a:rPr lang="fr-BE" dirty="0" smtClean="0"/>
              <a:t> (SUMmarized Electronic Health Record) &gt; résumé du DMI</a:t>
            </a:r>
          </a:p>
          <a:p>
            <a:endParaRPr lang="fr-BE" dirty="0" smtClean="0"/>
          </a:p>
          <a:p>
            <a:pPr lvl="1"/>
            <a:r>
              <a:rPr lang="fr-BE" dirty="0"/>
              <a:t>t</a:t>
            </a:r>
            <a:r>
              <a:rPr lang="fr-BE" dirty="0" smtClean="0"/>
              <a:t>out patient, s’il le souhaite, a droit à un Sumehr</a:t>
            </a:r>
          </a:p>
          <a:p>
            <a:endParaRPr lang="fr-BE" dirty="0" smtClean="0"/>
          </a:p>
          <a:p>
            <a:pPr lvl="1"/>
            <a:r>
              <a:rPr lang="fr-BE" dirty="0" smtClean="0"/>
              <a:t>relation thérapeutique &amp; consentement du patient</a:t>
            </a:r>
          </a:p>
          <a:p>
            <a:pPr lvl="1"/>
            <a:endParaRPr lang="fr-BE" dirty="0" smtClean="0"/>
          </a:p>
          <a:p>
            <a:pPr lvl="1"/>
            <a:r>
              <a:rPr lang="fr-BE" dirty="0"/>
              <a:t>p</a:t>
            </a:r>
            <a:r>
              <a:rPr lang="fr-BE" dirty="0" smtClean="0"/>
              <a:t>ostes de garde &amp; urgences</a:t>
            </a:r>
          </a:p>
          <a:p>
            <a:endParaRPr lang="fr-BE" dirty="0" smtClean="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68</a:t>
            </a:fld>
            <a:endParaRPr lang="en-US"/>
          </a:p>
        </p:txBody>
      </p:sp>
    </p:spTree>
    <p:extLst>
      <p:ext uri="{BB962C8B-B14F-4D97-AF65-F5344CB8AC3E}">
        <p14:creationId xmlns:p14="http://schemas.microsoft.com/office/powerpoint/2010/main" val="377355397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 : DMG = DMI =&gt; Sumehr</a:t>
            </a:r>
            <a:endParaRPr lang="fr-BE" dirty="0"/>
          </a:p>
        </p:txBody>
      </p:sp>
      <p:sp>
        <p:nvSpPr>
          <p:cNvPr id="4099" name="Rectangle 3"/>
          <p:cNvSpPr>
            <a:spLocks noGrp="1" noChangeArrowheads="1"/>
          </p:cNvSpPr>
          <p:nvPr>
            <p:ph idx="1"/>
          </p:nvPr>
        </p:nvSpPr>
        <p:spPr/>
        <p:txBody>
          <a:bodyPr>
            <a:normAutofit/>
          </a:bodyPr>
          <a:lstStyle/>
          <a:p>
            <a:r>
              <a:rPr lang="fr-BE" dirty="0" smtClean="0"/>
              <a:t>Exemple de DMI (dossier médical informatisé</a:t>
            </a:r>
            <a:r>
              <a:rPr lang="fr-BE" dirty="0"/>
              <a:t>)</a:t>
            </a:r>
          </a:p>
          <a:p>
            <a:endParaRPr lang="fr-BE" dirty="0" smtClean="0"/>
          </a:p>
          <a:p>
            <a:endParaRPr lang="fr-BE" dirty="0" smtClean="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69</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348880"/>
            <a:ext cx="523875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6039878"/>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solidFill>
                  <a:srgbClr val="3E6E5A"/>
                </a:solidFill>
              </a:rPr>
              <a:t>Rapport couts-bénéfices</a:t>
            </a:r>
            <a:endParaRPr lang="fr-BE" dirty="0">
              <a:solidFill>
                <a:srgbClr val="3E6E5A"/>
              </a:solidFill>
            </a:endParaRPr>
          </a:p>
        </p:txBody>
      </p:sp>
      <p:sp>
        <p:nvSpPr>
          <p:cNvPr id="10243" name="Rectangle 3"/>
          <p:cNvSpPr>
            <a:spLocks noGrp="1" noChangeArrowheads="1"/>
          </p:cNvSpPr>
          <p:nvPr>
            <p:ph idx="1"/>
          </p:nvPr>
        </p:nvSpPr>
        <p:spPr/>
        <p:txBody>
          <a:bodyPr>
            <a:normAutofit fontScale="92500" lnSpcReduction="20000"/>
          </a:bodyPr>
          <a:lstStyle/>
          <a:p>
            <a:pPr marL="0" indent="0">
              <a:buNone/>
            </a:pPr>
            <a:r>
              <a:rPr lang="fr-BE" altLang="en-US" dirty="0" smtClean="0"/>
              <a:t>Quelques études récentes </a:t>
            </a:r>
            <a:r>
              <a:rPr lang="fr-BE" altLang="en-US" sz="1700" dirty="0" smtClean="0"/>
              <a:t>(Trine </a:t>
            </a:r>
            <a:r>
              <a:rPr lang="fr-BE" altLang="en-US" sz="1700" dirty="0" err="1" smtClean="0"/>
              <a:t>Bergmo</a:t>
            </a:r>
            <a:r>
              <a:rPr lang="fr-BE" altLang="en-US" sz="1700" dirty="0" smtClean="0"/>
              <a:t>, </a:t>
            </a:r>
            <a:r>
              <a:rPr lang="fr-BE" altLang="en-US" sz="1700" i="1" dirty="0" smtClean="0"/>
              <a:t>How to </a:t>
            </a:r>
            <a:r>
              <a:rPr lang="fr-BE" altLang="en-US" sz="1700" i="1" dirty="0" err="1" smtClean="0"/>
              <a:t>Measure</a:t>
            </a:r>
            <a:r>
              <a:rPr lang="fr-BE" altLang="en-US" sz="1700" i="1" dirty="0" smtClean="0"/>
              <a:t> </a:t>
            </a:r>
            <a:r>
              <a:rPr lang="fr-BE" altLang="en-US" sz="1700" i="1" dirty="0" err="1" smtClean="0"/>
              <a:t>Costs</a:t>
            </a:r>
            <a:r>
              <a:rPr lang="fr-BE" altLang="en-US" sz="1700" i="1" dirty="0" smtClean="0"/>
              <a:t> and </a:t>
            </a:r>
            <a:r>
              <a:rPr lang="fr-BE" altLang="en-US" sz="1700" i="1" dirty="0" err="1" smtClean="0"/>
              <a:t>Benefits</a:t>
            </a:r>
            <a:r>
              <a:rPr lang="fr-BE" altLang="en-US" sz="1700" i="1" dirty="0" smtClean="0"/>
              <a:t> of </a:t>
            </a:r>
            <a:r>
              <a:rPr lang="fr-BE" altLang="en-US" sz="1700" i="1" dirty="0" err="1" smtClean="0"/>
              <a:t>eHealth</a:t>
            </a:r>
            <a:r>
              <a:rPr lang="fr-BE" altLang="en-US" sz="1700" i="1" dirty="0" smtClean="0"/>
              <a:t> Interventions: An </a:t>
            </a:r>
            <a:r>
              <a:rPr lang="fr-BE" altLang="en-US" sz="1700" i="1" dirty="0" err="1" smtClean="0"/>
              <a:t>Overview</a:t>
            </a:r>
            <a:r>
              <a:rPr lang="fr-BE" altLang="en-US" sz="1700" i="1" dirty="0" smtClean="0"/>
              <a:t> of </a:t>
            </a:r>
            <a:r>
              <a:rPr lang="fr-BE" altLang="en-US" sz="1700" i="1" dirty="0" err="1" smtClean="0"/>
              <a:t>Methods</a:t>
            </a:r>
            <a:r>
              <a:rPr lang="fr-BE" altLang="en-US" sz="1700" i="1" dirty="0" smtClean="0"/>
              <a:t> and </a:t>
            </a:r>
            <a:r>
              <a:rPr lang="fr-BE" altLang="en-US" sz="1700" i="1" dirty="0" err="1" smtClean="0"/>
              <a:t>Frameworks</a:t>
            </a:r>
            <a:r>
              <a:rPr lang="fr-BE" altLang="en-US" sz="1700" i="1" dirty="0" smtClean="0"/>
              <a:t>, in </a:t>
            </a:r>
            <a:r>
              <a:rPr lang="fr-BE" altLang="en-US" sz="1700" dirty="0" smtClean="0"/>
              <a:t>J. of </a:t>
            </a:r>
            <a:r>
              <a:rPr lang="fr-BE" altLang="en-US" sz="1700" dirty="0" err="1" smtClean="0"/>
              <a:t>Medical</a:t>
            </a:r>
            <a:r>
              <a:rPr lang="fr-BE" altLang="en-US" sz="1700" dirty="0" smtClean="0"/>
              <a:t> Internet </a:t>
            </a:r>
            <a:r>
              <a:rPr lang="fr-BE" altLang="en-US" sz="1700" dirty="0" err="1" smtClean="0"/>
              <a:t>Research</a:t>
            </a:r>
            <a:r>
              <a:rPr lang="fr-BE" altLang="en-US" sz="1700" dirty="0" smtClean="0"/>
              <a:t>, 2015</a:t>
            </a:r>
            <a:r>
              <a:rPr lang="fr-BE" altLang="en-US" sz="2600" dirty="0" smtClean="0"/>
              <a:t>)</a:t>
            </a:r>
            <a:r>
              <a:rPr lang="fr-BE" altLang="en-US" dirty="0" smtClean="0"/>
              <a:t> mais en Belgique peu de données économiques validées</a:t>
            </a:r>
          </a:p>
          <a:p>
            <a:pPr marL="0" indent="0">
              <a:buNone/>
            </a:pPr>
            <a:endParaRPr lang="fr-BE" altLang="en-US" dirty="0" smtClean="0"/>
          </a:p>
          <a:p>
            <a:pPr marL="0" indent="0">
              <a:buNone/>
            </a:pPr>
            <a:r>
              <a:rPr lang="fr-BE" altLang="en-US" dirty="0" smtClean="0"/>
              <a:t>La plus célèbre (</a:t>
            </a:r>
            <a:r>
              <a:rPr lang="en-US" sz="1700" dirty="0"/>
              <a:t>L.T. Kohn, J.M. Corrigan, M.S. Donaldson, </a:t>
            </a:r>
            <a:r>
              <a:rPr lang="en-US" sz="1700" i="1" dirty="0"/>
              <a:t>To Err Is Human: Building a Safer Health System</a:t>
            </a:r>
            <a:r>
              <a:rPr lang="en-US" sz="1700" dirty="0"/>
              <a:t>, Committee on Quality of Health Care in America, Institute of </a:t>
            </a:r>
            <a:r>
              <a:rPr lang="en-US" sz="1700" dirty="0" smtClean="0"/>
              <a:t>Medicine,</a:t>
            </a:r>
            <a:r>
              <a:rPr lang="fr-BE" altLang="en-US" sz="1700" dirty="0"/>
              <a:t>1999</a:t>
            </a:r>
            <a:r>
              <a:rPr lang="fr-BE" altLang="en-US" sz="1600" dirty="0"/>
              <a:t>)</a:t>
            </a:r>
            <a:r>
              <a:rPr lang="fr-BE" altLang="en-US" dirty="0" smtClean="0"/>
              <a:t> a mise en évidence l</a:t>
            </a:r>
            <a:r>
              <a:rPr lang="fr-BE" dirty="0" smtClean="0"/>
              <a:t>e </a:t>
            </a:r>
            <a:r>
              <a:rPr lang="fr-BE" dirty="0"/>
              <a:t>coût des erreurs médicales attribuées à un système de soins basé sur le </a:t>
            </a:r>
            <a:r>
              <a:rPr lang="fr-BE" dirty="0" smtClean="0"/>
              <a:t>papier (la « sous-informatisation » </a:t>
            </a:r>
            <a:r>
              <a:rPr lang="fr-BE" dirty="0"/>
              <a:t>du système de soins </a:t>
            </a:r>
            <a:r>
              <a:rPr lang="fr-BE" dirty="0" smtClean="0"/>
              <a:t>provoquerait </a:t>
            </a:r>
            <a:r>
              <a:rPr lang="fr-BE" dirty="0"/>
              <a:t>des milliers de morts chaque </a:t>
            </a:r>
            <a:r>
              <a:rPr lang="fr-BE" dirty="0" smtClean="0"/>
              <a:t>année aux USA).</a:t>
            </a:r>
          </a:p>
          <a:p>
            <a:pPr marL="0" indent="0">
              <a:buNone/>
            </a:pPr>
            <a:endParaRPr lang="fr-BE" dirty="0"/>
          </a:p>
          <a:p>
            <a:pPr marL="0" indent="0">
              <a:buNone/>
            </a:pPr>
            <a:r>
              <a:rPr lang="fr-BE" dirty="0" smtClean="0"/>
              <a:t>Voir aussi: </a:t>
            </a:r>
          </a:p>
          <a:p>
            <a:r>
              <a:rPr lang="en-US" sz="1600" dirty="0" err="1"/>
              <a:t>Stroetmann</a:t>
            </a:r>
            <a:r>
              <a:rPr lang="en-US" sz="1600" dirty="0"/>
              <a:t> KA, Jones T, </a:t>
            </a:r>
            <a:r>
              <a:rPr lang="en-US" sz="1600" dirty="0" err="1"/>
              <a:t>Dobrev</a:t>
            </a:r>
            <a:r>
              <a:rPr lang="en-US" sz="1600" dirty="0"/>
              <a:t> A, </a:t>
            </a:r>
            <a:r>
              <a:rPr lang="en-US" sz="1600" dirty="0" err="1"/>
              <a:t>Stroetmann</a:t>
            </a:r>
            <a:r>
              <a:rPr lang="en-US" sz="1600" dirty="0"/>
              <a:t> VN. </a:t>
            </a:r>
            <a:r>
              <a:rPr lang="en-US" sz="1600" i="1" dirty="0"/>
              <a:t>eHealth is worth it: the economic benefits of implemented eHealth solutions at ten European sites</a:t>
            </a:r>
            <a:r>
              <a:rPr lang="en-US" sz="1600" dirty="0"/>
              <a:t>. Luxembourg: Office for Official Publications of the European Communities; 2006</a:t>
            </a:r>
            <a:endParaRPr lang="fr-BE" sz="1600" dirty="0"/>
          </a:p>
          <a:p>
            <a:r>
              <a:rPr lang="en-US" sz="1700" dirty="0" err="1" smtClean="0"/>
              <a:t>Hillestad</a:t>
            </a:r>
            <a:r>
              <a:rPr lang="en-US" sz="1700" dirty="0" smtClean="0"/>
              <a:t> </a:t>
            </a:r>
            <a:r>
              <a:rPr lang="en-US" sz="1700" dirty="0"/>
              <a:t>et al., </a:t>
            </a:r>
            <a:r>
              <a:rPr lang="en-US" sz="1700" i="1" dirty="0" smtClean="0"/>
              <a:t>Can </a:t>
            </a:r>
            <a:r>
              <a:rPr lang="en-US" sz="1700" i="1" dirty="0"/>
              <a:t>electronic medical record systems transform health care? Potential health benefits, savings, and </a:t>
            </a:r>
            <a:r>
              <a:rPr lang="en-US" sz="1700" i="1" dirty="0" smtClean="0"/>
              <a:t>costs</a:t>
            </a:r>
            <a:r>
              <a:rPr lang="en-US" sz="1700" dirty="0" smtClean="0"/>
              <a:t>, in Health </a:t>
            </a:r>
            <a:r>
              <a:rPr lang="en-US" sz="1700" dirty="0"/>
              <a:t>Affairs, </a:t>
            </a:r>
            <a:r>
              <a:rPr lang="en-US" sz="1700" dirty="0" smtClean="0"/>
              <a:t>2005</a:t>
            </a:r>
          </a:p>
          <a:p>
            <a:pPr marL="0" indent="0">
              <a:buNone/>
            </a:pPr>
            <a:endParaRPr lang="fr-BE" dirty="0"/>
          </a:p>
          <a:p>
            <a:pPr marL="0" indent="0">
              <a:buNone/>
            </a:pPr>
            <a:endParaRPr lang="fr-BE" dirty="0" smtClean="0"/>
          </a:p>
          <a:p>
            <a:endParaRPr lang="fr-BE" altLang="en-US" dirty="0" smtClean="0"/>
          </a:p>
          <a:p>
            <a:pPr marL="548640" lvl="2" indent="0">
              <a:buNone/>
            </a:pP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7</a:t>
            </a:fld>
            <a:endParaRPr lang="fr-BE"/>
          </a:p>
        </p:txBody>
      </p:sp>
    </p:spTree>
    <p:extLst>
      <p:ext uri="{BB962C8B-B14F-4D97-AF65-F5344CB8AC3E}">
        <p14:creationId xmlns:p14="http://schemas.microsoft.com/office/powerpoint/2010/main" val="189921180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 : DMG = DMI =&gt; Sumehr</a:t>
            </a:r>
            <a:endParaRPr lang="fr-BE" dirty="0"/>
          </a:p>
        </p:txBody>
      </p:sp>
      <p:sp>
        <p:nvSpPr>
          <p:cNvPr id="4099" name="Rectangle 3"/>
          <p:cNvSpPr>
            <a:spLocks noGrp="1" noChangeArrowheads="1"/>
          </p:cNvSpPr>
          <p:nvPr>
            <p:ph idx="1"/>
          </p:nvPr>
        </p:nvSpPr>
        <p:spPr/>
        <p:txBody>
          <a:bodyPr>
            <a:normAutofit/>
          </a:bodyPr>
          <a:lstStyle/>
          <a:p>
            <a:r>
              <a:rPr lang="fr-BE" dirty="0" smtClean="0"/>
              <a:t>Exemple </a:t>
            </a:r>
            <a:r>
              <a:rPr lang="fr-BE" dirty="0" err="1" smtClean="0"/>
              <a:t>Sumehr</a:t>
            </a:r>
            <a:r>
              <a:rPr lang="fr-BE" dirty="0" smtClean="0"/>
              <a:t> (photo/résumé du dossier santé: diagnostics récents et </a:t>
            </a:r>
            <a:r>
              <a:rPr lang="fr-BE" dirty="0" err="1" smtClean="0"/>
              <a:t>relevants</a:t>
            </a:r>
            <a:r>
              <a:rPr lang="fr-BE" dirty="0" smtClean="0"/>
              <a:t>, antécédents personnels et familiaux, allergies, médication active, etc.)</a:t>
            </a:r>
            <a:endParaRPr lang="fr-BE" dirty="0"/>
          </a:p>
          <a:p>
            <a:endParaRPr lang="fr-BE" dirty="0" smtClean="0"/>
          </a:p>
          <a:p>
            <a:endParaRPr lang="fr-BE" dirty="0" smtClean="0"/>
          </a:p>
          <a:p>
            <a:endParaRPr lang="fr-BE" dirty="0" smtClean="0"/>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70</a:t>
            </a:fld>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890267"/>
            <a:ext cx="5926762" cy="366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7520723"/>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 : DMG = DMI =&gt; Sumehr</a:t>
            </a:r>
            <a:endParaRPr lang="fr-BE" dirty="0"/>
          </a:p>
        </p:txBody>
      </p:sp>
      <p:sp>
        <p:nvSpPr>
          <p:cNvPr id="4099" name="Rectangle 3"/>
          <p:cNvSpPr>
            <a:spLocks noGrp="1" noChangeArrowheads="1"/>
          </p:cNvSpPr>
          <p:nvPr>
            <p:ph idx="1"/>
          </p:nvPr>
        </p:nvSpPr>
        <p:spPr/>
        <p:txBody>
          <a:bodyPr>
            <a:normAutofit/>
          </a:bodyPr>
          <a:lstStyle/>
          <a:p>
            <a:endParaRPr lang="fr-BE" dirty="0" smtClean="0"/>
          </a:p>
          <a:p>
            <a:r>
              <a:rPr lang="fr-BE" dirty="0" smtClean="0"/>
              <a:t>Situation 04-2018</a:t>
            </a:r>
          </a:p>
          <a:p>
            <a:endParaRPr lang="fr-BE" dirty="0" smtClean="0">
              <a:solidFill>
                <a:srgbClr val="000000"/>
              </a:solidFill>
              <a:latin typeface="Calibri"/>
            </a:endParaRPr>
          </a:p>
          <a:p>
            <a:endParaRPr lang="en-US" dirty="0" smtClean="0">
              <a:solidFill>
                <a:srgbClr val="000000"/>
              </a:solidFill>
              <a:latin typeface="Calibri"/>
            </a:endParaRPr>
          </a:p>
          <a:p>
            <a:pPr marL="0" indent="0">
              <a:buNone/>
            </a:pPr>
            <a:r>
              <a:rPr lang="en-US" dirty="0">
                <a:solidFill>
                  <a:srgbClr val="000000"/>
                </a:solidFill>
                <a:latin typeface="Calibri"/>
              </a:rPr>
              <a:t>	</a:t>
            </a:r>
          </a:p>
          <a:p>
            <a:pPr lvl="1"/>
            <a:endParaRPr lang="fr-BE" dirty="0" smtClean="0"/>
          </a:p>
          <a:p>
            <a:endParaRPr lang="fr-BE" dirty="0" smtClean="0"/>
          </a:p>
          <a:p>
            <a:endParaRPr lang="fr-BE" dirty="0" smtClean="0"/>
          </a:p>
          <a:p>
            <a:pPr lvl="1"/>
            <a:endParaRPr lang="fr-BE" dirty="0" smtClean="0"/>
          </a:p>
          <a:p>
            <a:pPr lvl="1"/>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71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797834992"/>
              </p:ext>
            </p:extLst>
          </p:nvPr>
        </p:nvGraphicFramePr>
        <p:xfrm>
          <a:off x="827583" y="2636911"/>
          <a:ext cx="7128792" cy="3096344"/>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tblGrid>
              <a:tr h="933348">
                <a:tc>
                  <a:txBody>
                    <a:bodyPr/>
                    <a:lstStyle/>
                    <a:p>
                      <a:endParaRPr lang="en-US" dirty="0"/>
                    </a:p>
                  </a:txBody>
                  <a:tcPr/>
                </a:tc>
                <a:tc>
                  <a:txBody>
                    <a:bodyPr/>
                    <a:lstStyle/>
                    <a:p>
                      <a:r>
                        <a:rPr lang="fr-BE" dirty="0" err="1" smtClean="0"/>
                        <a:t>Nbre</a:t>
                      </a:r>
                      <a:r>
                        <a:rPr lang="fr-BE" dirty="0" smtClean="0"/>
                        <a:t> patients avec un </a:t>
                      </a:r>
                      <a:r>
                        <a:rPr lang="fr-BE" dirty="0" err="1" smtClean="0"/>
                        <a:t>Sumehr</a:t>
                      </a:r>
                      <a:endParaRPr lang="en-US" dirty="0"/>
                    </a:p>
                  </a:txBody>
                  <a:tcPr/>
                </a:tc>
                <a:tc>
                  <a:txBody>
                    <a:bodyPr/>
                    <a:lstStyle/>
                    <a:p>
                      <a:r>
                        <a:rPr lang="fr-BE" dirty="0" err="1" smtClean="0"/>
                        <a:t>Nbre</a:t>
                      </a:r>
                      <a:r>
                        <a:rPr lang="fr-BE" dirty="0" smtClean="0"/>
                        <a:t> de </a:t>
                      </a:r>
                      <a:r>
                        <a:rPr lang="fr-BE" dirty="0" err="1" smtClean="0"/>
                        <a:t>Sumehr</a:t>
                      </a:r>
                      <a:endParaRPr lang="en-US" dirty="0"/>
                    </a:p>
                  </a:txBody>
                  <a:tcPr/>
                </a:tc>
                <a:extLst>
                  <a:ext uri="{0D108BD9-81ED-4DB2-BD59-A6C34878D82A}">
                    <a16:rowId xmlns:a16="http://schemas.microsoft.com/office/drawing/2014/main" val="10000"/>
                  </a:ext>
                </a:extLst>
              </a:tr>
              <a:tr h="540749">
                <a:tc>
                  <a:txBody>
                    <a:bodyPr/>
                    <a:lstStyle/>
                    <a:p>
                      <a:r>
                        <a:rPr lang="fr-BE" dirty="0" smtClean="0"/>
                        <a:t>RSW</a:t>
                      </a:r>
                      <a:endParaRPr lang="en-US" dirty="0"/>
                    </a:p>
                  </a:txBody>
                  <a:tcPr/>
                </a:tc>
                <a:tc>
                  <a:txBody>
                    <a:bodyPr/>
                    <a:lstStyle/>
                    <a:p>
                      <a:r>
                        <a:rPr lang="fr-BE" sz="1800" b="1" kern="1200" dirty="0" smtClean="0">
                          <a:solidFill>
                            <a:schemeClr val="dk1"/>
                          </a:solidFill>
                          <a:effectLst/>
                          <a:latin typeface="+mn-lt"/>
                          <a:ea typeface="+mn-ea"/>
                          <a:cs typeface="+mn-cs"/>
                        </a:rPr>
                        <a:t>413.332</a:t>
                      </a:r>
                      <a:endParaRPr lang="en-US" dirty="0"/>
                    </a:p>
                  </a:txBody>
                  <a:tcPr/>
                </a:tc>
                <a:tc>
                  <a:txBody>
                    <a:bodyPr/>
                    <a:lstStyle/>
                    <a:p>
                      <a:r>
                        <a:rPr lang="fr-BE" sz="1800" b="1" kern="1200" dirty="0" smtClean="0">
                          <a:solidFill>
                            <a:schemeClr val="dk1"/>
                          </a:solidFill>
                          <a:effectLst/>
                          <a:latin typeface="+mn-lt"/>
                          <a:ea typeface="+mn-ea"/>
                          <a:cs typeface="+mn-cs"/>
                        </a:rPr>
                        <a:t>1.290.822</a:t>
                      </a:r>
                      <a:endParaRPr lang="en-US" dirty="0"/>
                    </a:p>
                  </a:txBody>
                  <a:tcPr/>
                </a:tc>
                <a:extLst>
                  <a:ext uri="{0D108BD9-81ED-4DB2-BD59-A6C34878D82A}">
                    <a16:rowId xmlns:a16="http://schemas.microsoft.com/office/drawing/2014/main" val="10001"/>
                  </a:ext>
                </a:extLst>
              </a:tr>
              <a:tr h="540749">
                <a:tc>
                  <a:txBody>
                    <a:bodyPr/>
                    <a:lstStyle/>
                    <a:p>
                      <a:r>
                        <a:rPr lang="fr-BE" dirty="0" smtClean="0"/>
                        <a:t>RSB</a:t>
                      </a:r>
                      <a:endParaRPr lang="en-US" dirty="0"/>
                    </a:p>
                  </a:txBody>
                  <a:tcPr/>
                </a:tc>
                <a:tc>
                  <a:txBody>
                    <a:bodyPr/>
                    <a:lstStyle/>
                    <a:p>
                      <a:r>
                        <a:rPr lang="fr-BE" sz="1800" b="1" kern="1200" dirty="0" smtClean="0">
                          <a:solidFill>
                            <a:schemeClr val="dk1"/>
                          </a:solidFill>
                          <a:effectLst/>
                          <a:latin typeface="+mn-lt"/>
                          <a:ea typeface="+mn-ea"/>
                          <a:cs typeface="+mn-cs"/>
                        </a:rPr>
                        <a:t>107.191</a:t>
                      </a:r>
                      <a:endParaRPr lang="en-US" b="0" dirty="0"/>
                    </a:p>
                  </a:txBody>
                  <a:tcPr/>
                </a:tc>
                <a:tc>
                  <a:txBody>
                    <a:bodyPr/>
                    <a:lstStyle/>
                    <a:p>
                      <a:r>
                        <a:rPr lang="fr-BE" sz="1800" b="1" kern="1200" dirty="0" smtClean="0">
                          <a:solidFill>
                            <a:schemeClr val="dk1"/>
                          </a:solidFill>
                          <a:effectLst/>
                          <a:latin typeface="+mn-lt"/>
                          <a:ea typeface="+mn-ea"/>
                          <a:cs typeface="+mn-cs"/>
                        </a:rPr>
                        <a:t>323.589</a:t>
                      </a:r>
                      <a:endParaRPr lang="en-US" dirty="0"/>
                    </a:p>
                  </a:txBody>
                  <a:tcPr/>
                </a:tc>
                <a:extLst>
                  <a:ext uri="{0D108BD9-81ED-4DB2-BD59-A6C34878D82A}">
                    <a16:rowId xmlns:a16="http://schemas.microsoft.com/office/drawing/2014/main" val="10002"/>
                  </a:ext>
                </a:extLst>
              </a:tr>
              <a:tr h="540749">
                <a:tc>
                  <a:txBody>
                    <a:bodyPr/>
                    <a:lstStyle/>
                    <a:p>
                      <a:r>
                        <a:rPr lang="fr-BE" dirty="0" err="1" smtClean="0"/>
                        <a:t>Vitalink</a:t>
                      </a:r>
                      <a:endParaRPr lang="en-US" dirty="0"/>
                    </a:p>
                  </a:txBody>
                  <a:tcPr/>
                </a:tc>
                <a:tc>
                  <a:txBody>
                    <a:bodyPr/>
                    <a:lstStyle/>
                    <a:p>
                      <a:r>
                        <a:rPr lang="fr-BE" sz="1800" b="1" kern="1200" dirty="0" smtClean="0">
                          <a:solidFill>
                            <a:schemeClr val="dk1"/>
                          </a:solidFill>
                          <a:effectLst/>
                          <a:latin typeface="+mn-lt"/>
                          <a:ea typeface="+mn-ea"/>
                          <a:cs typeface="+mn-cs"/>
                        </a:rPr>
                        <a:t>1.882.298</a:t>
                      </a:r>
                      <a:endParaRPr lang="en-US" dirty="0"/>
                    </a:p>
                  </a:txBody>
                  <a:tcPr/>
                </a:tc>
                <a:tc>
                  <a:txBody>
                    <a:bodyPr/>
                    <a:lstStyle/>
                    <a:p>
                      <a:r>
                        <a:rPr lang="fr-BE" sz="1800" b="1" kern="1200" dirty="0" smtClean="0">
                          <a:solidFill>
                            <a:schemeClr val="dk1"/>
                          </a:solidFill>
                          <a:effectLst/>
                          <a:latin typeface="+mn-lt"/>
                          <a:ea typeface="+mn-ea"/>
                          <a:cs typeface="+mn-cs"/>
                        </a:rPr>
                        <a:t>2.078.366</a:t>
                      </a:r>
                      <a:endParaRPr lang="en-US" dirty="0"/>
                    </a:p>
                  </a:txBody>
                  <a:tcPr/>
                </a:tc>
                <a:extLst>
                  <a:ext uri="{0D108BD9-81ED-4DB2-BD59-A6C34878D82A}">
                    <a16:rowId xmlns:a16="http://schemas.microsoft.com/office/drawing/2014/main" val="10003"/>
                  </a:ext>
                </a:extLst>
              </a:tr>
              <a:tr h="540749">
                <a:tc>
                  <a:txBody>
                    <a:bodyPr/>
                    <a:lstStyle/>
                    <a:p>
                      <a:r>
                        <a:rPr lang="fr-BE" b="1" dirty="0" smtClean="0"/>
                        <a:t>TOTAL</a:t>
                      </a:r>
                      <a:endParaRPr lang="en-US" b="1" dirty="0"/>
                    </a:p>
                  </a:txBody>
                  <a:tcPr/>
                </a:tc>
                <a:tc>
                  <a:txBody>
                    <a:bodyPr/>
                    <a:lstStyle/>
                    <a:p>
                      <a:r>
                        <a:rPr lang="fr-BE" sz="1800" b="1" kern="1200" dirty="0" smtClean="0">
                          <a:solidFill>
                            <a:schemeClr val="dk1"/>
                          </a:solidFill>
                          <a:effectLst/>
                          <a:latin typeface="+mn-lt"/>
                          <a:ea typeface="+mn-ea"/>
                          <a:cs typeface="+mn-cs"/>
                        </a:rPr>
                        <a:t>2.402.821</a:t>
                      </a:r>
                      <a:endParaRPr lang="en-US" b="1" dirty="0"/>
                    </a:p>
                  </a:txBody>
                  <a:tcPr/>
                </a:tc>
                <a:tc>
                  <a:txBody>
                    <a:bodyPr/>
                    <a:lstStyle/>
                    <a:p>
                      <a:r>
                        <a:rPr lang="fr-BE" sz="1800" b="1" kern="1200" dirty="0" smtClean="0">
                          <a:solidFill>
                            <a:schemeClr val="dk1"/>
                          </a:solidFill>
                          <a:effectLst/>
                          <a:latin typeface="+mn-lt"/>
                          <a:ea typeface="+mn-ea"/>
                          <a:cs typeface="+mn-cs"/>
                        </a:rPr>
                        <a:t>3.692.777</a:t>
                      </a:r>
                      <a:endParaRPr lang="en-US" b="1"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464956"/>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1 : DMG = DMI =&gt; Sumehr</a:t>
            </a:r>
            <a:endParaRPr lang="fr-BE" dirty="0"/>
          </a:p>
        </p:txBody>
      </p:sp>
      <p:sp>
        <p:nvSpPr>
          <p:cNvPr id="4099" name="Rectangle 3"/>
          <p:cNvSpPr>
            <a:spLocks noGrp="1" noChangeArrowheads="1"/>
          </p:cNvSpPr>
          <p:nvPr>
            <p:ph idx="1"/>
          </p:nvPr>
        </p:nvSpPr>
        <p:spPr/>
        <p:txBody>
          <a:bodyPr>
            <a:normAutofit lnSpcReduction="10000"/>
          </a:bodyPr>
          <a:lstStyle/>
          <a:p>
            <a:r>
              <a:rPr lang="fr-BE" dirty="0" smtClean="0"/>
              <a:t>Art. 36septies </a:t>
            </a:r>
            <a:r>
              <a:rPr lang="fr-BE" dirty="0"/>
              <a:t>de la loi ASSI prévoit que « [l’honoraire … pour la gestion du dossier médical global] est seulement dû si le médecin généraliste reconnu utilise un dossier médical électronique pour le bénéficiaire concerné, qui est géré par un logiciel enregistré par la plateforme </a:t>
            </a:r>
            <a:r>
              <a:rPr lang="fr-BE" dirty="0" smtClean="0"/>
              <a:t>eHealth. </a:t>
            </a:r>
          </a:p>
          <a:p>
            <a:endParaRPr lang="fr-BE" dirty="0"/>
          </a:p>
          <a:p>
            <a:r>
              <a:rPr lang="fr-BE" b="1" u="sng" dirty="0" smtClean="0"/>
              <a:t>01/01/2021</a:t>
            </a:r>
          </a:p>
          <a:p>
            <a:pPr lvl="1"/>
            <a:r>
              <a:rPr lang="fr-BE" dirty="0" smtClean="0"/>
              <a:t>base légale approuvée par la commission </a:t>
            </a:r>
            <a:r>
              <a:rPr lang="fr-BE" dirty="0" err="1" smtClean="0"/>
              <a:t>medico</a:t>
            </a:r>
            <a:r>
              <a:rPr lang="fr-BE" dirty="0" smtClean="0"/>
              <a:t>-mutualiste: 100 % des MG </a:t>
            </a:r>
            <a:r>
              <a:rPr lang="fr-BE" dirty="0"/>
              <a:t>qui souhaitent recevoir leur honoraire DMG doivent tenir leur dossier de manière </a:t>
            </a:r>
            <a:r>
              <a:rPr lang="fr-BE" dirty="0" smtClean="0"/>
              <a:t>informatisée</a:t>
            </a:r>
          </a:p>
          <a:p>
            <a:pPr lvl="1"/>
            <a:endParaRPr lang="fr-BE" dirty="0" smtClean="0"/>
          </a:p>
          <a:p>
            <a:pPr marL="182880" lvl="1"/>
            <a:r>
              <a:rPr lang="fr-BE" sz="2400" dirty="0"/>
              <a:t>Mais pour les </a:t>
            </a:r>
            <a:r>
              <a:rPr lang="fr-BE" sz="2400" b="1" u="sng" dirty="0"/>
              <a:t>nouveaux </a:t>
            </a:r>
            <a:r>
              <a:rPr lang="fr-BE" sz="2400" b="1" u="sng" dirty="0" smtClean="0"/>
              <a:t>MG</a:t>
            </a:r>
            <a:r>
              <a:rPr lang="fr-BE" sz="2400" dirty="0" smtClean="0"/>
              <a:t>, ce sera déjà d’application (AR approuvé au </a:t>
            </a:r>
            <a:r>
              <a:rPr lang="fr-BE" sz="2400" dirty="0"/>
              <a:t>comité de </a:t>
            </a:r>
            <a:r>
              <a:rPr lang="fr-BE" sz="2400" dirty="0" smtClean="0"/>
              <a:t>l’assurance)</a:t>
            </a:r>
            <a:endParaRPr lang="fr-BE" sz="2400" dirty="0"/>
          </a:p>
          <a:p>
            <a:pPr lvl="2"/>
            <a:endParaRPr lang="fr-BE" dirty="0" smtClean="0"/>
          </a:p>
          <a:p>
            <a:pPr marL="274320" lvl="1" indent="0">
              <a:buNone/>
            </a:pPr>
            <a:endParaRPr lang="fr-BE" dirty="0" smtClean="0"/>
          </a:p>
          <a:p>
            <a:pPr lvl="1"/>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fr-BE"/>
          </a:p>
        </p:txBody>
      </p:sp>
      <p:sp>
        <p:nvSpPr>
          <p:cNvPr id="4" name="Slide Number Placeholder 3"/>
          <p:cNvSpPr>
            <a:spLocks noGrp="1"/>
          </p:cNvSpPr>
          <p:nvPr>
            <p:ph type="sldNum" sz="quarter" idx="12"/>
          </p:nvPr>
        </p:nvSpPr>
        <p:spPr/>
        <p:txBody>
          <a:bodyPr/>
          <a:lstStyle/>
          <a:p>
            <a:fld id="{2B30A8D0-0C1A-4E18-B9EE-C94840A50CB5}" type="slidenum">
              <a:rPr lang="en-US" smtClean="0"/>
              <a:t>72</a:t>
            </a:fld>
            <a:endParaRPr lang="en-US"/>
          </a:p>
        </p:txBody>
      </p:sp>
    </p:spTree>
    <p:extLst>
      <p:ext uri="{BB962C8B-B14F-4D97-AF65-F5344CB8AC3E}">
        <p14:creationId xmlns:p14="http://schemas.microsoft.com/office/powerpoint/2010/main" val="567603677"/>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2 : DPI hospitalier</a:t>
            </a:r>
            <a:endParaRPr lang="fr-BE" dirty="0"/>
          </a:p>
        </p:txBody>
      </p:sp>
      <p:sp>
        <p:nvSpPr>
          <p:cNvPr id="3" name="Content Placeholder 2"/>
          <p:cNvSpPr>
            <a:spLocks noGrp="1"/>
          </p:cNvSpPr>
          <p:nvPr>
            <p:ph idx="1"/>
          </p:nvPr>
        </p:nvSpPr>
        <p:spPr/>
        <p:txBody>
          <a:bodyPr>
            <a:normAutofit/>
          </a:bodyPr>
          <a:lstStyle/>
          <a:p>
            <a:r>
              <a:rPr lang="fr-BE" dirty="0" smtClean="0"/>
              <a:t>DMI &gt; généralistes</a:t>
            </a:r>
          </a:p>
          <a:p>
            <a:r>
              <a:rPr lang="fr-BE" dirty="0" smtClean="0"/>
              <a:t>DPI &gt; autres prestataires</a:t>
            </a:r>
          </a:p>
          <a:p>
            <a:endParaRPr lang="fr-BE" dirty="0" smtClean="0"/>
          </a:p>
          <a:p>
            <a:pPr lvl="1"/>
            <a:endParaRPr lang="fr-BE" dirty="0" smtClean="0"/>
          </a:p>
          <a:p>
            <a:r>
              <a:rPr lang="fr-BE" dirty="0" smtClean="0"/>
              <a:t>Objectifs 2019</a:t>
            </a:r>
          </a:p>
          <a:p>
            <a:pPr lvl="1"/>
            <a:r>
              <a:rPr lang="fr-BE" dirty="0" smtClean="0"/>
              <a:t>DPI intégré</a:t>
            </a:r>
          </a:p>
          <a:p>
            <a:pPr lvl="1"/>
            <a:r>
              <a:rPr lang="fr-BE" dirty="0" smtClean="0"/>
              <a:t>plan ICT interne </a:t>
            </a:r>
          </a:p>
          <a:p>
            <a:pPr lvl="1"/>
            <a:r>
              <a:rPr lang="fr-BE" dirty="0" smtClean="0"/>
              <a:t>publication de documents électroniques via les hubs</a:t>
            </a:r>
          </a:p>
          <a:p>
            <a:pPr lvl="2"/>
            <a:endParaRPr lang="fr-BE" dirty="0" smtClean="0"/>
          </a:p>
          <a:p>
            <a:endParaRPr lang="fr-BE" dirty="0" smtClean="0"/>
          </a:p>
          <a:p>
            <a:endParaRPr lang="fr-BE" dirty="0"/>
          </a:p>
        </p:txBody>
      </p:sp>
      <p:sp>
        <p:nvSpPr>
          <p:cNvPr id="4" name="Date Placeholder 3"/>
          <p:cNvSpPr>
            <a:spLocks noGrp="1"/>
          </p:cNvSpPr>
          <p:nvPr>
            <p:ph type="dt" sz="half" idx="10"/>
          </p:nvPr>
        </p:nvSpPr>
        <p:spPr/>
        <p:txBody>
          <a:bodyPr/>
          <a:lstStyle/>
          <a:p>
            <a:r>
              <a:rPr lang="en-US" smtClean="0"/>
              <a:t>23/01/2017</a:t>
            </a:r>
            <a:endParaRPr lang="fr-BE"/>
          </a:p>
        </p:txBody>
      </p:sp>
      <p:sp>
        <p:nvSpPr>
          <p:cNvPr id="5" name="Slide Number Placeholder 4"/>
          <p:cNvSpPr>
            <a:spLocks noGrp="1"/>
          </p:cNvSpPr>
          <p:nvPr>
            <p:ph type="sldNum" sz="quarter" idx="12"/>
          </p:nvPr>
        </p:nvSpPr>
        <p:spPr/>
        <p:txBody>
          <a:bodyPr/>
          <a:lstStyle/>
          <a:p>
            <a:fld id="{2B30A8D0-0C1A-4E18-B9EE-C94840A50CB5}" type="slidenum">
              <a:rPr lang="en-US" smtClean="0"/>
              <a:t>73</a:t>
            </a:fld>
            <a:endParaRPr lang="en-US"/>
          </a:p>
        </p:txBody>
      </p:sp>
    </p:spTree>
    <p:extLst>
      <p:ext uri="{BB962C8B-B14F-4D97-AF65-F5344CB8AC3E}">
        <p14:creationId xmlns:p14="http://schemas.microsoft.com/office/powerpoint/2010/main" val="989352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2 : DPI hospitalier</a:t>
            </a:r>
            <a:endParaRPr lang="fr-BE" dirty="0"/>
          </a:p>
        </p:txBody>
      </p:sp>
      <p:sp>
        <p:nvSpPr>
          <p:cNvPr id="3" name="Content Placeholder 2"/>
          <p:cNvSpPr>
            <a:spLocks noGrp="1"/>
          </p:cNvSpPr>
          <p:nvPr>
            <p:ph idx="1"/>
          </p:nvPr>
        </p:nvSpPr>
        <p:spPr>
          <a:xfrm>
            <a:off x="457200" y="1988840"/>
            <a:ext cx="8229600" cy="4488160"/>
          </a:xfrm>
        </p:spPr>
        <p:txBody>
          <a:bodyPr>
            <a:normAutofit/>
          </a:bodyPr>
          <a:lstStyle/>
          <a:p>
            <a:pPr lvl="2"/>
            <a:endParaRPr lang="fr-BE" dirty="0" smtClean="0"/>
          </a:p>
          <a:p>
            <a:endParaRPr lang="fr-BE" dirty="0" smtClean="0"/>
          </a:p>
          <a:p>
            <a:endParaRPr lang="fr-BE" dirty="0"/>
          </a:p>
        </p:txBody>
      </p:sp>
      <p:sp>
        <p:nvSpPr>
          <p:cNvPr id="4" name="Date Placeholder 3"/>
          <p:cNvSpPr>
            <a:spLocks noGrp="1"/>
          </p:cNvSpPr>
          <p:nvPr>
            <p:ph type="dt" sz="half" idx="10"/>
          </p:nvPr>
        </p:nvSpPr>
        <p:spPr/>
        <p:txBody>
          <a:bodyPr/>
          <a:lstStyle/>
          <a:p>
            <a:r>
              <a:rPr lang="en-US" smtClean="0"/>
              <a:t>23/01/2017</a:t>
            </a:r>
            <a:endParaRPr lang="fr-BE"/>
          </a:p>
        </p:txBody>
      </p:sp>
      <p:sp>
        <p:nvSpPr>
          <p:cNvPr id="5" name="Slide Number Placeholder 4"/>
          <p:cNvSpPr>
            <a:spLocks noGrp="1"/>
          </p:cNvSpPr>
          <p:nvPr>
            <p:ph type="sldNum" sz="quarter" idx="12"/>
          </p:nvPr>
        </p:nvSpPr>
        <p:spPr/>
        <p:txBody>
          <a:bodyPr/>
          <a:lstStyle/>
          <a:p>
            <a:fld id="{2B30A8D0-0C1A-4E18-B9EE-C94840A50CB5}" type="slidenum">
              <a:rPr lang="en-US" smtClean="0"/>
              <a:t>74</a:t>
            </a:fld>
            <a:endParaRPr lang="en-US"/>
          </a:p>
        </p:txBody>
      </p:sp>
      <p:grpSp>
        <p:nvGrpSpPr>
          <p:cNvPr id="6" name="Group 6"/>
          <p:cNvGrpSpPr>
            <a:grpSpLocks/>
          </p:cNvGrpSpPr>
          <p:nvPr/>
        </p:nvGrpSpPr>
        <p:grpSpPr bwMode="auto">
          <a:xfrm>
            <a:off x="966714" y="1265237"/>
            <a:ext cx="7200900" cy="3311525"/>
            <a:chOff x="1562100" y="1810554"/>
            <a:chExt cx="8352928" cy="4082247"/>
          </a:xfrm>
        </p:grpSpPr>
        <p:sp>
          <p:nvSpPr>
            <p:cNvPr id="7" name="Pentagon 6"/>
            <p:cNvSpPr/>
            <p:nvPr/>
          </p:nvSpPr>
          <p:spPr>
            <a:xfrm>
              <a:off x="1562100" y="4143267"/>
              <a:ext cx="8352928" cy="853241"/>
            </a:xfrm>
            <a:prstGeom prst="homePlate">
              <a:avLst/>
            </a:prstGeom>
            <a:solidFill>
              <a:srgbClr val="008EC0"/>
            </a:solidFill>
            <a:ln>
              <a:solidFill>
                <a:srgbClr val="008EC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defRPr/>
              </a:pPr>
              <a:endParaRPr lang="en-US" sz="1500"/>
            </a:p>
          </p:txBody>
        </p:sp>
        <p:cxnSp>
          <p:nvCxnSpPr>
            <p:cNvPr id="8" name="Elbow Connector 7"/>
            <p:cNvCxnSpPr/>
            <p:nvPr/>
          </p:nvCxnSpPr>
          <p:spPr>
            <a:xfrm flipV="1">
              <a:off x="3066585" y="3290026"/>
              <a:ext cx="69976" cy="835627"/>
            </a:xfrm>
            <a:prstGeom prst="bentConnector3">
              <a:avLst>
                <a:gd name="adj1" fmla="val 483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V="1">
              <a:off x="4631838" y="2636397"/>
              <a:ext cx="73659" cy="147751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6412544" y="3430928"/>
              <a:ext cx="69976" cy="76517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flipV="1">
              <a:off x="7977797" y="2542462"/>
              <a:ext cx="68135" cy="170843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10781" y="4961282"/>
              <a:ext cx="0" cy="3385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74192" y="4961282"/>
              <a:ext cx="0" cy="3385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56739" y="4961282"/>
              <a:ext cx="0" cy="3385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34883" y="4928012"/>
              <a:ext cx="0" cy="336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Box 22"/>
            <p:cNvSpPr txBox="1"/>
            <p:nvPr/>
          </p:nvSpPr>
          <p:spPr>
            <a:xfrm>
              <a:off x="2460740" y="5354633"/>
              <a:ext cx="1071738" cy="512727"/>
            </a:xfrm>
            <a:prstGeom prst="rect">
              <a:avLst/>
            </a:prstGeom>
            <a:noFill/>
            <a:ln>
              <a:noFill/>
            </a:ln>
            <a:effectLst/>
          </p:spPr>
          <p:txBody>
            <a:bodyPr wrap="none" lIns="68580" tIns="34290" rIns="68580" bIns="34290"/>
            <a:lstStyle/>
            <a:p>
              <a:pPr algn="ctr">
                <a:lnSpc>
                  <a:spcPct val="107000"/>
                </a:lnSpc>
                <a:spcAft>
                  <a:spcPts val="600"/>
                </a:spcAft>
                <a:defRPr/>
              </a:pP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2016/07</a:t>
              </a:r>
              <a:endParaRPr lang="en-US"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27"/>
            <p:cNvSpPr txBox="1"/>
            <p:nvPr/>
          </p:nvSpPr>
          <p:spPr>
            <a:xfrm>
              <a:off x="4083079" y="5376160"/>
              <a:ext cx="1071738" cy="516641"/>
            </a:xfrm>
            <a:prstGeom prst="rect">
              <a:avLst/>
            </a:prstGeom>
            <a:noFill/>
            <a:ln>
              <a:noFill/>
            </a:ln>
            <a:effectLst/>
          </p:spPr>
          <p:txBody>
            <a:bodyPr wrap="none" lIns="68580" tIns="34290" rIns="68580" bIns="34290"/>
            <a:lstStyle/>
            <a:p>
              <a:pPr algn="ctr">
                <a:lnSpc>
                  <a:spcPct val="107000"/>
                </a:lnSpc>
                <a:spcAft>
                  <a:spcPts val="600"/>
                </a:spcAft>
                <a:defRPr/>
              </a:pP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2017/06</a:t>
              </a:r>
              <a:endParaRPr lang="en-US"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8"/>
            <p:cNvSpPr txBox="1"/>
            <p:nvPr/>
          </p:nvSpPr>
          <p:spPr>
            <a:xfrm>
              <a:off x="5983481" y="5372246"/>
              <a:ext cx="1073579" cy="514683"/>
            </a:xfrm>
            <a:prstGeom prst="rect">
              <a:avLst/>
            </a:prstGeom>
            <a:noFill/>
            <a:ln>
              <a:noFill/>
            </a:ln>
            <a:effectLst/>
          </p:spPr>
          <p:txBody>
            <a:bodyPr wrap="none" lIns="68580" tIns="34290" rIns="68580" bIns="34290"/>
            <a:lstStyle/>
            <a:p>
              <a:pPr algn="ctr">
                <a:lnSpc>
                  <a:spcPct val="107000"/>
                </a:lnSpc>
                <a:spcAft>
                  <a:spcPts val="600"/>
                </a:spcAft>
                <a:defRPr/>
              </a:pP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2018/01</a:t>
              </a:r>
              <a:endParaRPr lang="en-US"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29"/>
            <p:cNvSpPr txBox="1"/>
            <p:nvPr/>
          </p:nvSpPr>
          <p:spPr>
            <a:xfrm>
              <a:off x="7513745" y="5372246"/>
              <a:ext cx="1071738" cy="514683"/>
            </a:xfrm>
            <a:prstGeom prst="rect">
              <a:avLst/>
            </a:prstGeom>
            <a:noFill/>
            <a:ln>
              <a:noFill/>
            </a:ln>
            <a:effectLst/>
          </p:spPr>
          <p:txBody>
            <a:bodyPr wrap="none" lIns="68580" tIns="34290" rIns="68580" bIns="34290"/>
            <a:lstStyle/>
            <a:p>
              <a:pPr algn="ctr">
                <a:lnSpc>
                  <a:spcPct val="107000"/>
                </a:lnSpc>
                <a:spcAft>
                  <a:spcPts val="600"/>
                </a:spcAft>
                <a:defRPr/>
              </a:pP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2019/01</a:t>
              </a:r>
              <a:endParaRPr lang="en-US" sz="825"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31"/>
            <p:cNvSpPr txBox="1"/>
            <p:nvPr/>
          </p:nvSpPr>
          <p:spPr>
            <a:xfrm>
              <a:off x="2077713" y="2781213"/>
              <a:ext cx="1830426" cy="514683"/>
            </a:xfrm>
            <a:prstGeom prst="rect">
              <a:avLst/>
            </a:prstGeom>
            <a:noFill/>
            <a:ln>
              <a:noFill/>
            </a:ln>
            <a:effectLst/>
          </p:spPr>
          <p:txBody>
            <a:bodyPr wrap="none" lIns="68580" tIns="34290" rIns="68580" bIns="34290"/>
            <a:lstStyle/>
            <a:p>
              <a:pPr algn="ctr">
                <a:lnSpc>
                  <a:spcPct val="107000"/>
                </a:lnSpc>
                <a:spcAft>
                  <a:spcPts val="600"/>
                </a:spcAft>
                <a:defRPr/>
              </a:pPr>
              <a:r>
                <a:rPr lang="nl-BE" sz="1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Plan van Aanpak</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32"/>
            <p:cNvSpPr txBox="1"/>
            <p:nvPr/>
          </p:nvSpPr>
          <p:spPr>
            <a:xfrm>
              <a:off x="3657698" y="1910359"/>
              <a:ext cx="2093757" cy="444234"/>
            </a:xfrm>
            <a:prstGeom prst="rect">
              <a:avLst/>
            </a:prstGeom>
            <a:noFill/>
            <a:ln>
              <a:noFill/>
            </a:ln>
            <a:effectLst/>
          </p:spPr>
          <p:txBody>
            <a:bodyPr lIns="68580" tIns="34290" rIns="68580" bIns="34290"/>
            <a:lstStyle/>
            <a:p>
              <a:pPr algn="ctr">
                <a:lnSpc>
                  <a:spcPct val="107000"/>
                </a:lnSpc>
                <a:spcAft>
                  <a:spcPts val="600"/>
                </a:spcAft>
                <a:defRPr/>
              </a:pPr>
              <a:r>
                <a:rPr lang="nl-BE" sz="1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Contract of Actieplan</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33"/>
            <p:cNvSpPr txBox="1"/>
            <p:nvPr/>
          </p:nvSpPr>
          <p:spPr>
            <a:xfrm>
              <a:off x="5327916" y="2534634"/>
              <a:ext cx="2093756" cy="1050894"/>
            </a:xfrm>
            <a:prstGeom prst="rect">
              <a:avLst/>
            </a:prstGeom>
            <a:noFill/>
            <a:ln>
              <a:noFill/>
            </a:ln>
            <a:effectLst/>
          </p:spPr>
          <p:txBody>
            <a:bodyPr lIns="68580" tIns="34290" rIns="68580" bIns="34290"/>
            <a:lstStyle/>
            <a:p>
              <a:pPr algn="ctr">
                <a:lnSpc>
                  <a:spcPct val="107000"/>
                </a:lnSpc>
                <a:spcAft>
                  <a:spcPts val="600"/>
                </a:spcAft>
                <a:defRPr/>
              </a:pP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Opstart</a:t>
              </a:r>
            </a:p>
            <a:p>
              <a:pPr algn="ctr">
                <a:lnSpc>
                  <a:spcPct val="107000"/>
                </a:lnSpc>
                <a:spcAft>
                  <a:spcPts val="600"/>
                </a:spcAft>
                <a:defRPr/>
              </a:pPr>
              <a:r>
                <a:rPr lang="nl-BE" sz="1400" dirty="0" err="1">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Meaningful</a:t>
              </a: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nl-BE" sz="1400" dirty="0" err="1">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Use</a:t>
              </a:r>
              <a:r>
                <a:rPr lang="nl-BE" sz="14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Model</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34"/>
            <p:cNvSpPr txBox="1"/>
            <p:nvPr/>
          </p:nvSpPr>
          <p:spPr>
            <a:xfrm>
              <a:off x="6926316" y="1810554"/>
              <a:ext cx="2093756" cy="888466"/>
            </a:xfrm>
            <a:prstGeom prst="rect">
              <a:avLst/>
            </a:prstGeom>
            <a:noFill/>
            <a:ln>
              <a:noFill/>
            </a:ln>
            <a:effectLst/>
          </p:spPr>
          <p:txBody>
            <a:bodyPr lIns="68580" tIns="34290" rIns="68580" bIns="34290"/>
            <a:lstStyle/>
            <a:p>
              <a:pPr algn="ctr">
                <a:lnSpc>
                  <a:spcPct val="107000"/>
                </a:lnSpc>
                <a:spcAft>
                  <a:spcPts val="600"/>
                </a:spcAft>
                <a:defRPr/>
              </a:pPr>
              <a:r>
                <a:rPr lang="de-DE" sz="1600" dirty="0" err="1">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Stap</a:t>
              </a:r>
              <a:r>
                <a:rPr lang="de-DE" sz="1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1 </a:t>
              </a:r>
              <a:r>
                <a:rPr lang="de-DE" sz="1600" dirty="0" err="1">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Meaningful</a:t>
              </a:r>
              <a:r>
                <a:rPr lang="de-DE" sz="1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r>
                <a:rPr lang="de-DE" sz="1600" dirty="0" err="1">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Use</a:t>
              </a:r>
              <a:r>
                <a:rPr lang="de-DE" sz="1600" dirty="0">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Model</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24" name="Rectangle 23"/>
          <p:cNvSpPr/>
          <p:nvPr/>
        </p:nvSpPr>
        <p:spPr>
          <a:xfrm>
            <a:off x="933153" y="4653136"/>
            <a:ext cx="7268022" cy="1200329"/>
          </a:xfrm>
          <a:prstGeom prst="rect">
            <a:avLst/>
          </a:prstGeom>
        </p:spPr>
        <p:txBody>
          <a:bodyPr wrap="square">
            <a:spAutoFit/>
          </a:bodyPr>
          <a:lstStyle/>
          <a:p>
            <a:pPr marL="742950" lvl="1" indent="-285750">
              <a:buFont typeface="Arial" panose="020B0604020202020204" pitchFamily="34" charset="0"/>
              <a:buChar char="•"/>
            </a:pPr>
            <a:r>
              <a:rPr lang="fr-FR" dirty="0" smtClean="0"/>
              <a:t>Description </a:t>
            </a:r>
            <a:r>
              <a:rPr lang="fr-FR" dirty="0"/>
              <a:t>des « </a:t>
            </a:r>
            <a:r>
              <a:rPr lang="fr-FR" b="1" dirty="0" err="1"/>
              <a:t>Belgian</a:t>
            </a:r>
            <a:r>
              <a:rPr lang="fr-FR" b="1" dirty="0"/>
              <a:t> </a:t>
            </a:r>
            <a:r>
              <a:rPr lang="fr-FR" b="1" dirty="0" err="1"/>
              <a:t>Meaningful</a:t>
            </a:r>
            <a:r>
              <a:rPr lang="fr-FR" b="1" dirty="0"/>
              <a:t> Use </a:t>
            </a:r>
            <a:r>
              <a:rPr lang="fr-FR" b="1" dirty="0" err="1"/>
              <a:t>Criteria</a:t>
            </a:r>
            <a:r>
              <a:rPr lang="fr-FR" b="1" dirty="0"/>
              <a:t> </a:t>
            </a:r>
            <a:r>
              <a:rPr lang="fr-FR" dirty="0"/>
              <a:t>»et des modalités de financement </a:t>
            </a:r>
            <a:r>
              <a:rPr lang="fr-FR" dirty="0" smtClean="0"/>
              <a:t>dans AR </a:t>
            </a:r>
            <a:r>
              <a:rPr lang="fr-FR" dirty="0"/>
              <a:t>relatif à la liquidation du budget des moyens financiers des </a:t>
            </a:r>
            <a:r>
              <a:rPr lang="fr-FR" dirty="0" smtClean="0"/>
              <a:t>hôpitaux</a:t>
            </a:r>
          </a:p>
          <a:p>
            <a:pPr marL="742950" lvl="1" indent="-285750">
              <a:buFont typeface="Arial" panose="020B0604020202020204" pitchFamily="34" charset="0"/>
              <a:buChar char="•"/>
            </a:pPr>
            <a:r>
              <a:rPr lang="fr-FR" dirty="0" smtClean="0"/>
              <a:t>Entrée en vigueur du BMUC reporté au 01/07/20</a:t>
            </a:r>
          </a:p>
        </p:txBody>
      </p:sp>
    </p:spTree>
    <p:extLst>
      <p:ext uri="{BB962C8B-B14F-4D97-AF65-F5344CB8AC3E}">
        <p14:creationId xmlns:p14="http://schemas.microsoft.com/office/powerpoint/2010/main" val="40686888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fontScale="92500" lnSpcReduction="20000"/>
          </a:bodyPr>
          <a:lstStyle/>
          <a:p>
            <a:endParaRPr lang="fr-FR" dirty="0" smtClean="0"/>
          </a:p>
          <a:p>
            <a:r>
              <a:rPr lang="fr-FR" dirty="0" smtClean="0"/>
              <a:t>Hôpitaux </a:t>
            </a:r>
            <a:r>
              <a:rPr lang="fr-FR" dirty="0"/>
              <a:t>=  rôle important dans le paysage ‘</a:t>
            </a:r>
            <a:r>
              <a:rPr lang="fr-FR" dirty="0" err="1"/>
              <a:t>eSanté</a:t>
            </a:r>
            <a:r>
              <a:rPr lang="fr-FR" dirty="0"/>
              <a:t>’ &gt; acteur central pour la réalisation d'un certain nombre d'objectifs majeurs inscrits dans l'accord de gouvernement</a:t>
            </a:r>
          </a:p>
          <a:p>
            <a:endParaRPr lang="fr-FR" dirty="0"/>
          </a:p>
          <a:p>
            <a:r>
              <a:rPr lang="fr-FR" dirty="0"/>
              <a:t>Défis pour les hôpitaux </a:t>
            </a:r>
            <a:endParaRPr lang="fr-FR" sz="800" dirty="0"/>
          </a:p>
          <a:p>
            <a:pPr lvl="1"/>
            <a:r>
              <a:rPr lang="fr-FR" dirty="0"/>
              <a:t>place centrale du patient dans le processus de soins</a:t>
            </a:r>
          </a:p>
          <a:p>
            <a:pPr lvl="1"/>
            <a:r>
              <a:rPr lang="fr-FR" dirty="0"/>
              <a:t>partage de l'information pour les soins multidisciplinaires au sein de l'hôpital, avec les autres hôpitaux et avec les prestataires de soins ambulatoires</a:t>
            </a:r>
          </a:p>
          <a:p>
            <a:pPr lvl="1"/>
            <a:r>
              <a:rPr lang="fr-FR" dirty="0"/>
              <a:t>réforme du financement des hôpitaux (BMF compliqué et obsolète)</a:t>
            </a:r>
          </a:p>
          <a:p>
            <a:pPr lvl="1"/>
            <a:r>
              <a:rPr lang="fr-FR" dirty="0"/>
              <a:t>qualité des soins</a:t>
            </a:r>
          </a:p>
          <a:p>
            <a:pPr lvl="1"/>
            <a:r>
              <a:rPr lang="fr-FR" dirty="0"/>
              <a:t>fourniture de données de base pour la recherche scientifique et pour soutenir la médecine factuelle (</a:t>
            </a:r>
            <a:r>
              <a:rPr lang="fr-FR" i="1" dirty="0"/>
              <a:t>Evidence-</a:t>
            </a:r>
            <a:r>
              <a:rPr lang="fr-FR" i="1" dirty="0" err="1"/>
              <a:t>Based</a:t>
            </a:r>
            <a:r>
              <a:rPr lang="fr-FR" i="1" dirty="0"/>
              <a:t> </a:t>
            </a:r>
            <a:r>
              <a:rPr lang="fr-FR" i="1" dirty="0" err="1"/>
              <a:t>Medicine</a:t>
            </a:r>
            <a:r>
              <a:rPr lang="fr-FR" dirty="0"/>
              <a:t>) </a:t>
            </a:r>
          </a:p>
          <a:p>
            <a:pPr lvl="1"/>
            <a:r>
              <a:rPr lang="fr-FR" dirty="0"/>
              <a:t>autonomisation du patient en tant qu'acteur à part entière des soins de santé – « </a:t>
            </a:r>
            <a:r>
              <a:rPr lang="fr-FR" dirty="0" err="1"/>
              <a:t>empowerment</a:t>
            </a:r>
            <a:r>
              <a:rPr lang="fr-FR" dirty="0"/>
              <a:t> »</a:t>
            </a:r>
          </a:p>
          <a:p>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75</a:t>
            </a:fld>
            <a:endParaRPr lang="en-US"/>
          </a:p>
        </p:txBody>
      </p:sp>
    </p:spTree>
    <p:extLst>
      <p:ext uri="{BB962C8B-B14F-4D97-AF65-F5344CB8AC3E}">
        <p14:creationId xmlns:p14="http://schemas.microsoft.com/office/powerpoint/2010/main" val="2996989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endParaRPr lang="fr-FR" dirty="0" smtClean="0"/>
          </a:p>
          <a:p>
            <a:r>
              <a:rPr lang="fr-FR" dirty="0" smtClean="0"/>
              <a:t>Défis </a:t>
            </a:r>
            <a:r>
              <a:rPr lang="fr-FR" dirty="0"/>
              <a:t>pour les hôpitaux </a:t>
            </a:r>
            <a:endParaRPr lang="fr-FR" sz="800" dirty="0"/>
          </a:p>
          <a:p>
            <a:pPr lvl="1"/>
            <a:r>
              <a:rPr lang="fr-FR" dirty="0"/>
              <a:t>réduction des coûts (déficits hospitaliers)</a:t>
            </a:r>
          </a:p>
          <a:p>
            <a:pPr lvl="1"/>
            <a:r>
              <a:rPr lang="fr-FR" dirty="0"/>
              <a:t>croissance des technologies médicales pour répondre aux besoins en matière de soins</a:t>
            </a:r>
          </a:p>
          <a:p>
            <a:pPr lvl="1"/>
            <a:r>
              <a:rPr lang="fr-FR" dirty="0"/>
              <a:t>vieillissement de la population et croissance des malades chroniques</a:t>
            </a:r>
          </a:p>
          <a:p>
            <a:pPr lvl="1"/>
            <a:r>
              <a:rPr lang="fr-FR" dirty="0"/>
              <a:t>importance de la charge administrative</a:t>
            </a:r>
          </a:p>
          <a:p>
            <a:pPr lvl="1"/>
            <a:r>
              <a:rPr lang="fr-FR" dirty="0"/>
              <a:t>informatisation fiable (applications disparates, hétérogènes)</a:t>
            </a:r>
          </a:p>
          <a:p>
            <a:pPr lvl="1"/>
            <a:r>
              <a:rPr lang="fr-FR" dirty="0"/>
              <a:t>…</a:t>
            </a:r>
          </a:p>
          <a:p>
            <a:pPr lvl="1"/>
            <a:endParaRPr lang="fr-FR" dirty="0"/>
          </a:p>
          <a:p>
            <a:pPr lvl="1">
              <a:buFont typeface="Wingdings" panose="05000000000000000000" pitchFamily="2" charset="2"/>
              <a:buChar char="Ø"/>
            </a:pPr>
            <a:r>
              <a:rPr lang="fr-FR" b="1" dirty="0"/>
              <a:t>intégration des systèmes existants dans le cadre d’une approche multidisciplinaire ! </a:t>
            </a:r>
          </a:p>
          <a:p>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76</a:t>
            </a:fld>
            <a:endParaRPr lang="en-US"/>
          </a:p>
        </p:txBody>
      </p:sp>
    </p:spTree>
    <p:extLst>
      <p:ext uri="{BB962C8B-B14F-4D97-AF65-F5344CB8AC3E}">
        <p14:creationId xmlns:p14="http://schemas.microsoft.com/office/powerpoint/2010/main" val="2453632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endParaRPr lang="fr-FR" dirty="0" smtClean="0"/>
          </a:p>
          <a:p>
            <a:r>
              <a:rPr lang="fr-FR" dirty="0" smtClean="0"/>
              <a:t>Dossier </a:t>
            </a:r>
            <a:r>
              <a:rPr lang="fr-FR" dirty="0"/>
              <a:t>patient informatisé (DPI) intégré dans les hôpitaux = pierre angulaire du paysage des soins</a:t>
            </a:r>
          </a:p>
          <a:p>
            <a:pPr lvl="1"/>
            <a:r>
              <a:rPr lang="fr-FR" dirty="0"/>
              <a:t>à politique inchangée &gt; seuls 30% des hôpitaux auraient un DPI intégré d'ici 2018</a:t>
            </a:r>
          </a:p>
          <a:p>
            <a:pPr lvl="1"/>
            <a:r>
              <a:rPr lang="fr-FR" dirty="0"/>
              <a:t>nécessité d’un programme accélérateur &gt; Roadmap 2.0</a:t>
            </a:r>
          </a:p>
          <a:p>
            <a:pPr lvl="1"/>
            <a:endParaRPr lang="fr-BE" dirty="0"/>
          </a:p>
          <a:p>
            <a:r>
              <a:rPr lang="fr-BE" dirty="0"/>
              <a:t>Le DPI est un outil indispensable:</a:t>
            </a:r>
          </a:p>
          <a:p>
            <a:pPr lvl="1"/>
            <a:r>
              <a:rPr lang="fr-BE" dirty="0" smtClean="0"/>
              <a:t>d’amélioration </a:t>
            </a:r>
            <a:r>
              <a:rPr lang="fr-BE" dirty="0"/>
              <a:t>de la qualité/continuité de soins</a:t>
            </a:r>
          </a:p>
          <a:p>
            <a:pPr lvl="1"/>
            <a:r>
              <a:rPr lang="fr-BE" dirty="0" smtClean="0"/>
              <a:t>de </a:t>
            </a:r>
            <a:r>
              <a:rPr lang="fr-BE" dirty="0"/>
              <a:t>simplification administrative (</a:t>
            </a:r>
            <a:r>
              <a:rPr lang="fr-BE" dirty="0" err="1"/>
              <a:t>paperless</a:t>
            </a:r>
            <a:r>
              <a:rPr lang="fr-BE" dirty="0"/>
              <a:t>)</a:t>
            </a:r>
          </a:p>
          <a:p>
            <a:pPr lvl="1"/>
            <a:r>
              <a:rPr lang="fr-BE" dirty="0" smtClean="0"/>
              <a:t>de </a:t>
            </a:r>
            <a:r>
              <a:rPr lang="fr-BE" dirty="0"/>
              <a:t>réduction des coûts (examens redondants)</a:t>
            </a:r>
          </a:p>
          <a:p>
            <a:pPr lvl="1"/>
            <a:r>
              <a:rPr lang="fr-BE" dirty="0" smtClean="0"/>
              <a:t>d’aide </a:t>
            </a:r>
            <a:r>
              <a:rPr lang="fr-BE" dirty="0"/>
              <a:t>à la prise de décision pour les autorités et pour les hôpitaux </a:t>
            </a:r>
          </a:p>
          <a:p>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77</a:t>
            </a:fld>
            <a:endParaRPr lang="en-US"/>
          </a:p>
        </p:txBody>
      </p:sp>
    </p:spTree>
    <p:extLst>
      <p:ext uri="{BB962C8B-B14F-4D97-AF65-F5344CB8AC3E}">
        <p14:creationId xmlns:p14="http://schemas.microsoft.com/office/powerpoint/2010/main" val="4294072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fontScale="92500" lnSpcReduction="20000"/>
          </a:bodyPr>
          <a:lstStyle/>
          <a:p>
            <a:endParaRPr lang="fr-FR" dirty="0" smtClean="0"/>
          </a:p>
          <a:p>
            <a:r>
              <a:rPr lang="fr-FR" dirty="0" smtClean="0"/>
              <a:t>DPI </a:t>
            </a:r>
            <a:r>
              <a:rPr lang="fr-FR" dirty="0"/>
              <a:t>intégré = disposer à tout endroit (intra et même extra muros) et tout moment (disponibilité) des données (para)médicales d’un patient (consultation, hospitalisation, urgences)</a:t>
            </a:r>
          </a:p>
          <a:p>
            <a:endParaRPr lang="fr-FR" dirty="0"/>
          </a:p>
          <a:p>
            <a:r>
              <a:rPr lang="fr-FR" dirty="0"/>
              <a:t>DPI intégré = centralisation (ou liaison de systèmes interopérables) de:</a:t>
            </a:r>
          </a:p>
          <a:p>
            <a:endParaRPr lang="fr-FR" sz="800" dirty="0"/>
          </a:p>
          <a:p>
            <a:pPr lvl="1"/>
            <a:r>
              <a:rPr lang="fr-FR" dirty="0"/>
              <a:t>d</a:t>
            </a:r>
            <a:r>
              <a:rPr lang="fr-FR" dirty="0" smtClean="0"/>
              <a:t>onnées </a:t>
            </a:r>
            <a:r>
              <a:rPr lang="fr-FR" dirty="0"/>
              <a:t>cliniques aux autorités (registres </a:t>
            </a:r>
            <a:r>
              <a:rPr lang="fr-FR" dirty="0" err="1"/>
              <a:t>pex</a:t>
            </a:r>
            <a:r>
              <a:rPr lang="fr-FR" dirty="0"/>
              <a:t>.)</a:t>
            </a:r>
          </a:p>
          <a:p>
            <a:pPr lvl="1"/>
            <a:r>
              <a:rPr lang="fr-FR" dirty="0"/>
              <a:t>d</a:t>
            </a:r>
            <a:r>
              <a:rPr lang="fr-FR" dirty="0" smtClean="0"/>
              <a:t>onnées </a:t>
            </a:r>
            <a:r>
              <a:rPr lang="fr-FR" dirty="0"/>
              <a:t>de soins aux patients (médical, infirmier) </a:t>
            </a:r>
          </a:p>
          <a:p>
            <a:pPr lvl="1"/>
            <a:r>
              <a:rPr lang="fr-FR" dirty="0"/>
              <a:t>d</a:t>
            </a:r>
            <a:r>
              <a:rPr lang="fr-FR" dirty="0" smtClean="0"/>
              <a:t>onnées </a:t>
            </a:r>
            <a:r>
              <a:rPr lang="fr-FR" dirty="0"/>
              <a:t>de facturation, tarification, de remboursement</a:t>
            </a:r>
          </a:p>
          <a:p>
            <a:pPr lvl="1"/>
            <a:r>
              <a:rPr lang="fr-FR" dirty="0"/>
              <a:t>d</a:t>
            </a:r>
            <a:r>
              <a:rPr lang="fr-FR" dirty="0" smtClean="0"/>
              <a:t>onnées </a:t>
            </a:r>
            <a:r>
              <a:rPr lang="fr-FR" dirty="0"/>
              <a:t>administratives</a:t>
            </a:r>
          </a:p>
          <a:p>
            <a:pPr lvl="1"/>
            <a:r>
              <a:rPr lang="fr-FR" dirty="0"/>
              <a:t>g</a:t>
            </a:r>
            <a:r>
              <a:rPr lang="fr-FR" dirty="0" smtClean="0"/>
              <a:t>estion </a:t>
            </a:r>
            <a:r>
              <a:rPr lang="fr-FR" dirty="0"/>
              <a:t>du planning des consultations, du bloc opératoire…</a:t>
            </a:r>
          </a:p>
          <a:p>
            <a:pPr lvl="1"/>
            <a:r>
              <a:rPr lang="fr-FR" dirty="0"/>
              <a:t>h</a:t>
            </a:r>
            <a:r>
              <a:rPr lang="fr-FR" dirty="0" smtClean="0"/>
              <a:t>ôtellerie</a:t>
            </a:r>
            <a:endParaRPr lang="fr-FR" dirty="0"/>
          </a:p>
          <a:p>
            <a:pPr lvl="1"/>
            <a:r>
              <a:rPr lang="fr-FR" dirty="0"/>
              <a:t>e</a:t>
            </a:r>
            <a:r>
              <a:rPr lang="fr-FR" dirty="0" smtClean="0"/>
              <a:t>tc</a:t>
            </a:r>
            <a:r>
              <a:rPr lang="fr-FR" dirty="0"/>
              <a:t>.</a:t>
            </a:r>
          </a:p>
          <a:p>
            <a:endParaRPr lang="fr-FR" dirty="0" smtClean="0"/>
          </a:p>
          <a:p>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78</a:t>
            </a:fld>
            <a:endParaRPr lang="en-US"/>
          </a:p>
        </p:txBody>
      </p:sp>
    </p:spTree>
    <p:extLst>
      <p:ext uri="{BB962C8B-B14F-4D97-AF65-F5344CB8AC3E}">
        <p14:creationId xmlns:p14="http://schemas.microsoft.com/office/powerpoint/2010/main" val="336681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r>
              <a:rPr lang="fr-FR" sz="1800" dirty="0"/>
              <a:t>Travail en silos vers vision intégrée</a:t>
            </a:r>
          </a:p>
          <a:p>
            <a:r>
              <a:rPr lang="fr-FR" sz="1800" dirty="0" err="1" smtClean="0"/>
              <a:t>Only</a:t>
            </a:r>
            <a:r>
              <a:rPr lang="fr-FR" sz="1800" dirty="0" smtClean="0"/>
              <a:t> once – Gain de temps, couts et risque erreurs</a:t>
            </a:r>
          </a:p>
          <a:p>
            <a:r>
              <a:rPr lang="fr-FR" sz="1800" dirty="0" err="1" smtClean="0"/>
              <a:t>Diff</a:t>
            </a:r>
            <a:r>
              <a:rPr lang="fr-FR" sz="1800" dirty="0" smtClean="0"/>
              <a:t>. WA vers WS (S2S) – Usages multiples (Hubs, </a:t>
            </a:r>
            <a:r>
              <a:rPr lang="fr-FR" sz="1800" dirty="0" err="1" smtClean="0"/>
              <a:t>Mycarenet</a:t>
            </a:r>
            <a:r>
              <a:rPr lang="fr-FR" sz="1800" dirty="0" smtClean="0"/>
              <a:t>, Registres.)</a:t>
            </a:r>
          </a:p>
          <a:p>
            <a:r>
              <a:rPr lang="fr-FR" sz="1800" dirty="0" smtClean="0"/>
              <a:t>Nécessité de standards communs (données structurées et codées)</a:t>
            </a:r>
          </a:p>
          <a:p>
            <a:endParaRPr lang="fr-FR" dirty="0" smtClean="0"/>
          </a:p>
          <a:p>
            <a:endParaRPr lang="fr-FR" dirty="0"/>
          </a:p>
          <a:p>
            <a:endParaRPr lang="fr-FR" dirty="0" smtClean="0"/>
          </a:p>
          <a:p>
            <a:endParaRPr lang="fr-BE"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79</a:t>
            </a:fld>
            <a:endParaRPr lang="en-US"/>
          </a:p>
        </p:txBody>
      </p:sp>
      <p:sp>
        <p:nvSpPr>
          <p:cNvPr id="7" name="AutoShape 7"/>
          <p:cNvSpPr>
            <a:spLocks noChangeArrowheads="1"/>
          </p:cNvSpPr>
          <p:nvPr/>
        </p:nvSpPr>
        <p:spPr bwMode="auto">
          <a:xfrm>
            <a:off x="3635896" y="4509120"/>
            <a:ext cx="846138" cy="349250"/>
          </a:xfrm>
          <a:prstGeom prst="homePlate">
            <a:avLst>
              <a:gd name="adj" fmla="val 41815"/>
            </a:avLst>
          </a:prstGeom>
          <a:solidFill>
            <a:srgbClr val="D0EAEC"/>
          </a:solidFill>
          <a:ln w="12700" algn="ctr">
            <a:solidFill>
              <a:schemeClr val="tx1"/>
            </a:solidFill>
            <a:miter lim="800000"/>
            <a:headEnd/>
            <a:tailEnd/>
          </a:ln>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fr-BE" altLang="en-US" sz="1600" dirty="0"/>
              <a:t>To Be</a:t>
            </a:r>
            <a:endParaRPr lang="en-US" altLang="en-US" sz="1600" dirty="0"/>
          </a:p>
        </p:txBody>
      </p:sp>
      <p:grpSp>
        <p:nvGrpSpPr>
          <p:cNvPr id="9" name="Group 8"/>
          <p:cNvGrpSpPr/>
          <p:nvPr/>
        </p:nvGrpSpPr>
        <p:grpSpPr>
          <a:xfrm>
            <a:off x="513279" y="3097811"/>
            <a:ext cx="2592288" cy="3096815"/>
            <a:chOff x="315913" y="1474596"/>
            <a:chExt cx="3527425" cy="4373131"/>
          </a:xfrm>
        </p:grpSpPr>
        <p:graphicFrame>
          <p:nvGraphicFramePr>
            <p:cNvPr id="10" name="Content Placeholder 9"/>
            <p:cNvGraphicFramePr>
              <a:graphicFrameLocks noGrp="1" noChangeAspect="1"/>
            </p:cNvGraphicFramePr>
            <p:nvPr>
              <p:ph sz="half" idx="1"/>
              <p:extLst>
                <p:ext uri="{D42A27DB-BD31-4B8C-83A1-F6EECF244321}">
                  <p14:modId xmlns:p14="http://schemas.microsoft.com/office/powerpoint/2010/main" val="4176079756"/>
                </p:ext>
              </p:extLst>
            </p:nvPr>
          </p:nvGraphicFramePr>
          <p:xfrm>
            <a:off x="619662" y="1474596"/>
            <a:ext cx="3192618" cy="4373131"/>
          </p:xfrm>
          <a:graphic>
            <a:graphicData uri="http://schemas.openxmlformats.org/presentationml/2006/ole">
              <mc:AlternateContent xmlns:mc="http://schemas.openxmlformats.org/markup-compatibility/2006">
                <mc:Choice xmlns:v="urn:schemas-microsoft-com:vml" Requires="v">
                  <p:oleObj spid="_x0000_s3488" name="Visio" r:id="rId4" imgW="4609008" imgH="6309900" progId="Visio.Drawing.11">
                    <p:embed/>
                  </p:oleObj>
                </mc:Choice>
                <mc:Fallback>
                  <p:oleObj name="Visio" r:id="rId4" imgW="4609008" imgH="6309900" progId="Visio.Drawing.11">
                    <p:embed/>
                    <p:pic>
                      <p:nvPicPr>
                        <p:cNvPr id="0" name=""/>
                        <p:cNvPicPr>
                          <a:picLocks noChangeAspect="1" noChangeArrowheads="1"/>
                        </p:cNvPicPr>
                        <p:nvPr/>
                      </p:nvPicPr>
                      <p:blipFill>
                        <a:blip r:embed="rId5"/>
                        <a:srcRect/>
                        <a:stretch>
                          <a:fillRect/>
                        </a:stretch>
                      </p:blipFill>
                      <p:spPr bwMode="auto">
                        <a:xfrm>
                          <a:off x="619662" y="1474596"/>
                          <a:ext cx="3192618" cy="437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Line 12"/>
            <p:cNvSpPr>
              <a:spLocks noChangeShapeType="1"/>
            </p:cNvSpPr>
            <p:nvPr/>
          </p:nvSpPr>
          <p:spPr bwMode="auto">
            <a:xfrm>
              <a:off x="317500" y="2166618"/>
              <a:ext cx="3503613" cy="0"/>
            </a:xfrm>
            <a:prstGeom prst="line">
              <a:avLst/>
            </a:prstGeom>
            <a:noFill/>
            <a:ln w="12700">
              <a:solidFill>
                <a:srgbClr val="800080"/>
              </a:solidFill>
              <a:prstDash val="dash"/>
              <a:round/>
              <a:headEnd/>
              <a:tailEnd/>
            </a:ln>
            <a:extLst>
              <a:ext uri="{909E8E84-426E-40DD-AFC4-6F175D3DCCD1}">
                <a14:hiddenFill xmlns:a14="http://schemas.microsoft.com/office/drawing/2010/main">
                  <a:noFill/>
                </a14:hiddenFill>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92934"/>
                </a:solidFill>
                <a:effectLst/>
                <a:uLnTx/>
                <a:uFillTx/>
              </a:endParaRPr>
            </a:p>
          </p:txBody>
        </p:sp>
        <p:sp>
          <p:nvSpPr>
            <p:cNvPr id="12" name="Line 13"/>
            <p:cNvSpPr>
              <a:spLocks noChangeShapeType="1"/>
            </p:cNvSpPr>
            <p:nvPr/>
          </p:nvSpPr>
          <p:spPr bwMode="auto">
            <a:xfrm>
              <a:off x="339725" y="4403404"/>
              <a:ext cx="3503613" cy="0"/>
            </a:xfrm>
            <a:prstGeom prst="line">
              <a:avLst/>
            </a:prstGeom>
            <a:noFill/>
            <a:ln w="12700">
              <a:solidFill>
                <a:srgbClr val="800080"/>
              </a:solidFill>
              <a:prstDash val="dash"/>
              <a:round/>
              <a:headEnd/>
              <a:tailEnd/>
            </a:ln>
            <a:extLst>
              <a:ext uri="{909E8E84-426E-40DD-AFC4-6F175D3DCCD1}">
                <a14:hiddenFill xmlns:a14="http://schemas.microsoft.com/office/drawing/2010/main">
                  <a:noFill/>
                </a14:hiddenFill>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92934"/>
                </a:solidFill>
                <a:effectLst/>
                <a:uLnTx/>
                <a:uFillTx/>
              </a:endParaRPr>
            </a:p>
          </p:txBody>
        </p:sp>
        <p:sp>
          <p:nvSpPr>
            <p:cNvPr id="13" name="Line 14"/>
            <p:cNvSpPr>
              <a:spLocks noChangeShapeType="1"/>
            </p:cNvSpPr>
            <p:nvPr/>
          </p:nvSpPr>
          <p:spPr bwMode="auto">
            <a:xfrm>
              <a:off x="315913" y="3244530"/>
              <a:ext cx="3503612" cy="0"/>
            </a:xfrm>
            <a:prstGeom prst="line">
              <a:avLst/>
            </a:prstGeom>
            <a:noFill/>
            <a:ln w="12700">
              <a:solidFill>
                <a:srgbClr val="800080"/>
              </a:solidFill>
              <a:prstDash val="dash"/>
              <a:round/>
              <a:headEnd/>
              <a:tailEnd/>
            </a:ln>
            <a:extLst>
              <a:ext uri="{909E8E84-426E-40DD-AFC4-6F175D3DCCD1}">
                <a14:hiddenFill xmlns:a14="http://schemas.microsoft.com/office/drawing/2010/main">
                  <a:noFill/>
                </a14:hiddenFill>
              </a:ext>
            </a:extLst>
          </p:spPr>
          <p:txBody>
            <a:bodyPr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92934"/>
                </a:solidFill>
                <a:effectLst/>
                <a:uLnTx/>
                <a:uFillTx/>
              </a:endParaRPr>
            </a:p>
          </p:txBody>
        </p:sp>
      </p:grpSp>
      <p:graphicFrame>
        <p:nvGraphicFramePr>
          <p:cNvPr id="8" name="Object 7"/>
          <p:cNvGraphicFramePr>
            <a:graphicFrameLocks noGrp="1" noChangeAspect="1"/>
          </p:cNvGraphicFramePr>
          <p:nvPr>
            <p:extLst>
              <p:ext uri="{D42A27DB-BD31-4B8C-83A1-F6EECF244321}">
                <p14:modId xmlns:p14="http://schemas.microsoft.com/office/powerpoint/2010/main" val="46916899"/>
              </p:ext>
            </p:extLst>
          </p:nvPr>
        </p:nvGraphicFramePr>
        <p:xfrm>
          <a:off x="5158612" y="3028781"/>
          <a:ext cx="2190750" cy="3052762"/>
        </p:xfrm>
        <a:graphic>
          <a:graphicData uri="http://schemas.openxmlformats.org/presentationml/2006/ole">
            <mc:AlternateContent xmlns:mc="http://schemas.openxmlformats.org/markup-compatibility/2006">
              <mc:Choice xmlns:v="urn:schemas-microsoft-com:vml" Requires="v">
                <p:oleObj spid="_x0000_s3489" name="Visio" r:id="rId6" imgW="4400466" imgH="6130080" progId="Visio.Drawing.11">
                  <p:embed/>
                </p:oleObj>
              </mc:Choice>
              <mc:Fallback>
                <p:oleObj name="Visio" r:id="rId6" imgW="4400466" imgH="6130080" progId="Visio.Drawing.11">
                  <p:embed/>
                  <p:pic>
                    <p:nvPicPr>
                      <p:cNvPr id="0" name="Object 15"/>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8612" y="3028781"/>
                        <a:ext cx="2190750"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Line 17"/>
          <p:cNvSpPr>
            <a:spLocks noChangeShapeType="1"/>
          </p:cNvSpPr>
          <p:nvPr/>
        </p:nvSpPr>
        <p:spPr bwMode="auto">
          <a:xfrm flipV="1">
            <a:off x="6228183" y="3443153"/>
            <a:ext cx="410407" cy="71022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nvGrpSpPr>
          <p:cNvPr id="16" name="Group 21"/>
          <p:cNvGrpSpPr>
            <a:grpSpLocks/>
          </p:cNvGrpSpPr>
          <p:nvPr/>
        </p:nvGrpSpPr>
        <p:grpSpPr bwMode="auto">
          <a:xfrm>
            <a:off x="6253987" y="4351183"/>
            <a:ext cx="410407" cy="474303"/>
            <a:chOff x="4554" y="1607"/>
            <a:chExt cx="334" cy="1344"/>
          </a:xfrm>
        </p:grpSpPr>
        <p:sp>
          <p:nvSpPr>
            <p:cNvPr id="17" name="Line 19"/>
            <p:cNvSpPr>
              <a:spLocks noChangeShapeType="1"/>
            </p:cNvSpPr>
            <p:nvPr/>
          </p:nvSpPr>
          <p:spPr bwMode="auto">
            <a:xfrm flipV="1">
              <a:off x="4554" y="1607"/>
              <a:ext cx="334" cy="57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 name="Line 20"/>
            <p:cNvSpPr>
              <a:spLocks noChangeShapeType="1"/>
            </p:cNvSpPr>
            <p:nvPr/>
          </p:nvSpPr>
          <p:spPr bwMode="auto">
            <a:xfrm>
              <a:off x="4554" y="2373"/>
              <a:ext cx="334" cy="57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9" name="Line 18"/>
          <p:cNvSpPr>
            <a:spLocks noChangeShapeType="1"/>
          </p:cNvSpPr>
          <p:nvPr/>
        </p:nvSpPr>
        <p:spPr bwMode="auto">
          <a:xfrm>
            <a:off x="6228182" y="5013176"/>
            <a:ext cx="410407" cy="71022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extLst>
      <p:ext uri="{BB962C8B-B14F-4D97-AF65-F5344CB8AC3E}">
        <p14:creationId xmlns:p14="http://schemas.microsoft.com/office/powerpoint/2010/main" val="3172664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solidFill>
                  <a:srgbClr val="3E6E5A"/>
                </a:solidFill>
              </a:rPr>
              <a:t>Rapport couts-bénéfices</a:t>
            </a:r>
          </a:p>
        </p:txBody>
      </p:sp>
      <p:sp>
        <p:nvSpPr>
          <p:cNvPr id="10243" name="Rectangle 3"/>
          <p:cNvSpPr>
            <a:spLocks noGrp="1" noChangeArrowheads="1"/>
          </p:cNvSpPr>
          <p:nvPr>
            <p:ph idx="1"/>
          </p:nvPr>
        </p:nvSpPr>
        <p:spPr/>
        <p:txBody>
          <a:bodyPr>
            <a:normAutofit/>
          </a:bodyPr>
          <a:lstStyle/>
          <a:p>
            <a:pPr marL="0" indent="0">
              <a:buNone/>
            </a:pPr>
            <a:r>
              <a:rPr lang="fr-BE" sz="1800" b="1" dirty="0" smtClean="0"/>
              <a:t>Etude US de 2005 à échelle nationale (économies </a:t>
            </a:r>
            <a:r>
              <a:rPr lang="fr-BE" sz="1800" b="1" dirty="0"/>
              <a:t>prévues </a:t>
            </a:r>
            <a:r>
              <a:rPr lang="fr-BE" sz="1800" b="1" dirty="0" smtClean="0"/>
              <a:t>après 5 ans si dossier électronique pour 90% des patients)</a:t>
            </a:r>
            <a:endParaRPr lang="fr-BE" sz="1800" dirty="0"/>
          </a:p>
          <a:p>
            <a:pPr marL="0" indent="0">
              <a:buNone/>
            </a:pPr>
            <a:endParaRPr lang="fr-BE" dirty="0" smtClean="0"/>
          </a:p>
          <a:p>
            <a:endParaRPr lang="fr-BE" altLang="en-US" dirty="0" smtClean="0"/>
          </a:p>
          <a:p>
            <a:pPr marL="548640" lvl="2" indent="0">
              <a:buNone/>
            </a:pP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8</a:t>
            </a:fld>
            <a:endParaRPr lang="fr-B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564904"/>
            <a:ext cx="6408712"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129981"/>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endParaRPr lang="fr-FR" dirty="0" smtClean="0"/>
          </a:p>
          <a:p>
            <a:r>
              <a:rPr lang="fr-FR" dirty="0" smtClean="0"/>
              <a:t>Estimation</a:t>
            </a:r>
            <a:r>
              <a:rPr lang="fr-FR" dirty="0"/>
              <a:t>: 118,5 millions d'euros </a:t>
            </a:r>
          </a:p>
          <a:p>
            <a:pPr lvl="1"/>
            <a:r>
              <a:rPr lang="fr-FR" dirty="0"/>
              <a:t>1.700 euros par DPI x 69.700 </a:t>
            </a:r>
            <a:r>
              <a:rPr lang="fr-FR" dirty="0" smtClean="0"/>
              <a:t>lits</a:t>
            </a:r>
          </a:p>
          <a:p>
            <a:pPr lvl="1"/>
            <a:endParaRPr lang="fr-FR" dirty="0"/>
          </a:p>
          <a:p>
            <a:r>
              <a:rPr lang="fr-FR" dirty="0"/>
              <a:t>Coût peu élevé comparé au coût des systèmes DPI développés par les entreprises spécialisées (plusieurs dizaines de millions d’euros pour 1 hôpital</a:t>
            </a:r>
            <a:r>
              <a:rPr lang="fr-FR" dirty="0" smtClean="0"/>
              <a:t>)</a:t>
            </a:r>
          </a:p>
          <a:p>
            <a:endParaRPr lang="fr-FR" dirty="0"/>
          </a:p>
          <a:p>
            <a:r>
              <a:rPr lang="fr-FR" dirty="0" smtClean="0"/>
              <a:t>Injection supplémentaire </a:t>
            </a:r>
            <a:r>
              <a:rPr lang="fr-FR" dirty="0"/>
              <a:t>de </a:t>
            </a:r>
            <a:r>
              <a:rPr lang="fr-FR" b="1" dirty="0"/>
              <a:t>40,2 </a:t>
            </a:r>
            <a:r>
              <a:rPr lang="fr-FR" b="1" dirty="0" err="1" smtClean="0"/>
              <a:t>mions</a:t>
            </a:r>
            <a:r>
              <a:rPr lang="fr-FR" b="1" dirty="0" smtClean="0"/>
              <a:t> </a:t>
            </a:r>
            <a:r>
              <a:rPr lang="fr-FR" dirty="0" smtClean="0"/>
              <a:t>par </a:t>
            </a:r>
            <a:r>
              <a:rPr lang="fr-FR" dirty="0"/>
              <a:t>an via le budget des moyens financiers (BMF</a:t>
            </a:r>
            <a:r>
              <a:rPr lang="fr-FR" dirty="0" smtClean="0"/>
              <a:t>) + 16 </a:t>
            </a:r>
            <a:r>
              <a:rPr lang="fr-FR" dirty="0" err="1" smtClean="0"/>
              <a:t>mios</a:t>
            </a:r>
            <a:r>
              <a:rPr lang="fr-FR" dirty="0" smtClean="0"/>
              <a:t> existants = </a:t>
            </a:r>
            <a:r>
              <a:rPr lang="fr-FR" b="1" dirty="0" smtClean="0"/>
              <a:t>total de 56 </a:t>
            </a:r>
            <a:r>
              <a:rPr lang="fr-FR" b="1" dirty="0" err="1" smtClean="0"/>
              <a:t>mios</a:t>
            </a:r>
            <a:endParaRPr lang="fr-BE" b="1"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80</a:t>
            </a:fld>
            <a:endParaRPr lang="en-US"/>
          </a:p>
        </p:txBody>
      </p:sp>
    </p:spTree>
    <p:extLst>
      <p:ext uri="{BB962C8B-B14F-4D97-AF65-F5344CB8AC3E}">
        <p14:creationId xmlns:p14="http://schemas.microsoft.com/office/powerpoint/2010/main" val="1789160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81</a:t>
            </a:fld>
            <a:endParaRPr lang="en-US"/>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8" y="1597025"/>
            <a:ext cx="583882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6215445" y="2276872"/>
            <a:ext cx="2921000" cy="3014662"/>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defRPr/>
            </a:pPr>
            <a:endParaRPr lang="nl-BE" dirty="0" smtClean="0"/>
          </a:p>
          <a:p>
            <a:pPr marL="457200" lvl="1" indent="0">
              <a:buFont typeface="Arial" panose="020B0604020202020204" pitchFamily="34" charset="0"/>
              <a:buNone/>
              <a:defRPr/>
            </a:pPr>
            <a:r>
              <a:rPr lang="nl-BE" dirty="0" err="1" smtClean="0"/>
              <a:t>Early</a:t>
            </a:r>
            <a:r>
              <a:rPr lang="nl-BE" dirty="0" smtClean="0"/>
              <a:t> Adopters Budget </a:t>
            </a:r>
            <a:r>
              <a:rPr lang="nl-BE" dirty="0" err="1" smtClean="0"/>
              <a:t>Progressif</a:t>
            </a:r>
            <a:endParaRPr lang="nl-BE" dirty="0" smtClean="0"/>
          </a:p>
          <a:p>
            <a:pPr marL="457200" lvl="1" indent="0">
              <a:buFont typeface="Arial" panose="020B0604020202020204" pitchFamily="34" charset="0"/>
              <a:buNone/>
              <a:defRPr/>
            </a:pPr>
            <a:r>
              <a:rPr lang="nl-BE" dirty="0" smtClean="0"/>
              <a:t>	de 0% vers 15%</a:t>
            </a:r>
          </a:p>
          <a:p>
            <a:pPr marL="457200" lvl="1" indent="0">
              <a:buFont typeface="Arial" panose="020B0604020202020204" pitchFamily="34" charset="0"/>
              <a:buNone/>
              <a:defRPr/>
            </a:pPr>
            <a:endParaRPr lang="nl-BE" dirty="0" smtClean="0"/>
          </a:p>
          <a:p>
            <a:pPr marL="457200" lvl="1" indent="0">
              <a:buFont typeface="Arial" panose="020B0604020202020204" pitchFamily="34" charset="0"/>
              <a:buNone/>
              <a:defRPr/>
            </a:pPr>
            <a:r>
              <a:rPr lang="nl-BE" dirty="0" smtClean="0"/>
              <a:t>Budget </a:t>
            </a:r>
            <a:r>
              <a:rPr lang="nl-BE" dirty="0" err="1" smtClean="0"/>
              <a:t>Accélerateur</a:t>
            </a:r>
            <a:endParaRPr lang="nl-BE" dirty="0" smtClean="0"/>
          </a:p>
          <a:p>
            <a:pPr marL="457200" lvl="1" indent="0">
              <a:buFont typeface="Arial" panose="020B0604020202020204" pitchFamily="34" charset="0"/>
              <a:buNone/>
              <a:defRPr/>
            </a:pPr>
            <a:r>
              <a:rPr lang="nl-BE" dirty="0" smtClean="0"/>
              <a:t>	= </a:t>
            </a:r>
            <a:r>
              <a:rPr lang="nl-BE" dirty="0" err="1" smtClean="0"/>
              <a:t>évolutif</a:t>
            </a:r>
            <a:endParaRPr lang="nl-BE" dirty="0" smtClean="0"/>
          </a:p>
          <a:p>
            <a:pPr marL="457200" lvl="1" indent="0">
              <a:buFont typeface="Arial" panose="020B0604020202020204" pitchFamily="34" charset="0"/>
              <a:buNone/>
              <a:defRPr/>
            </a:pPr>
            <a:endParaRPr lang="nl-BE" dirty="0" smtClean="0"/>
          </a:p>
          <a:p>
            <a:pPr marL="457200" lvl="1" indent="0">
              <a:buFont typeface="Arial" panose="020B0604020202020204" pitchFamily="34" charset="0"/>
              <a:buNone/>
              <a:defRPr/>
            </a:pPr>
            <a:r>
              <a:rPr lang="nl-BE" dirty="0" err="1" smtClean="0"/>
              <a:t>Socle</a:t>
            </a:r>
            <a:r>
              <a:rPr lang="nl-BE" dirty="0" smtClean="0"/>
              <a:t> par </a:t>
            </a:r>
            <a:r>
              <a:rPr lang="nl-BE" dirty="0" err="1" smtClean="0"/>
              <a:t>lit</a:t>
            </a:r>
            <a:r>
              <a:rPr lang="nl-BE" dirty="0" smtClean="0"/>
              <a:t> = </a:t>
            </a:r>
            <a:r>
              <a:rPr lang="nl-BE" dirty="0" err="1" smtClean="0"/>
              <a:t>dégressif</a:t>
            </a:r>
            <a:endParaRPr lang="nl-BE" dirty="0" smtClean="0"/>
          </a:p>
          <a:p>
            <a:pPr marL="457200" lvl="1" indent="0">
              <a:buFont typeface="Arial" panose="020B0604020202020204" pitchFamily="34" charset="0"/>
              <a:buNone/>
              <a:defRPr/>
            </a:pPr>
            <a:r>
              <a:rPr lang="nl-BE" dirty="0" smtClean="0"/>
              <a:t>	de 25% vers 10%</a:t>
            </a:r>
          </a:p>
          <a:p>
            <a:pPr marL="457200" lvl="1" indent="0">
              <a:buFont typeface="Arial" panose="020B0604020202020204" pitchFamily="34" charset="0"/>
              <a:buNone/>
              <a:defRPr/>
            </a:pPr>
            <a:endParaRPr lang="nl-BE" dirty="0" smtClean="0"/>
          </a:p>
          <a:p>
            <a:pPr marL="457200" lvl="1" indent="0">
              <a:buFont typeface="Arial" panose="020B0604020202020204" pitchFamily="34" charset="0"/>
              <a:buNone/>
              <a:defRPr/>
            </a:pPr>
            <a:r>
              <a:rPr lang="nl-BE" dirty="0" err="1" smtClean="0"/>
              <a:t>Socle</a:t>
            </a:r>
            <a:r>
              <a:rPr lang="nl-BE" dirty="0" smtClean="0"/>
              <a:t> par </a:t>
            </a:r>
            <a:r>
              <a:rPr lang="nl-BE" dirty="0" err="1" smtClean="0"/>
              <a:t>Hôpital</a:t>
            </a:r>
            <a:r>
              <a:rPr lang="nl-BE" dirty="0" smtClean="0"/>
              <a:t> = </a:t>
            </a:r>
            <a:r>
              <a:rPr lang="nl-BE" dirty="0" err="1" smtClean="0"/>
              <a:t>dégressif</a:t>
            </a:r>
            <a:endParaRPr lang="nl-BE" dirty="0" smtClean="0"/>
          </a:p>
          <a:p>
            <a:pPr marL="457200" lvl="1" indent="0">
              <a:buFont typeface="Arial" panose="020B0604020202020204" pitchFamily="34" charset="0"/>
              <a:buNone/>
              <a:defRPr/>
            </a:pPr>
            <a:r>
              <a:rPr lang="nl-BE" dirty="0" smtClean="0"/>
              <a:t>	de 20% vers 5%</a:t>
            </a:r>
          </a:p>
          <a:p>
            <a:pPr marL="457200" lvl="1" indent="0">
              <a:buFont typeface="Arial" panose="020B0604020202020204" pitchFamily="34" charset="0"/>
              <a:buNone/>
              <a:defRPr/>
            </a:pPr>
            <a:endParaRPr lang="nl-BE" dirty="0"/>
          </a:p>
        </p:txBody>
      </p:sp>
      <p:cxnSp>
        <p:nvCxnSpPr>
          <p:cNvPr id="8" name="Straight Connector 7"/>
          <p:cNvCxnSpPr/>
          <p:nvPr/>
        </p:nvCxnSpPr>
        <p:spPr>
          <a:xfrm>
            <a:off x="5795963" y="2370138"/>
            <a:ext cx="900112" cy="266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95963" y="3252788"/>
            <a:ext cx="900112" cy="555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818631" y="4065588"/>
            <a:ext cx="900112" cy="158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95963" y="4581525"/>
            <a:ext cx="9001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06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endParaRPr lang="fr-BE" sz="2200" dirty="0" smtClean="0"/>
          </a:p>
          <a:p>
            <a:pPr lvl="1"/>
            <a:endParaRPr lang="fr-BE" sz="2200" dirty="0"/>
          </a:p>
          <a:p>
            <a:endParaRPr lang="fr-FR"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82</a:t>
            </a:fld>
            <a:endParaRPr lang="en-US"/>
          </a:p>
        </p:txBody>
      </p:sp>
      <p:sp>
        <p:nvSpPr>
          <p:cNvPr id="6" name="Subtitel 2"/>
          <p:cNvSpPr txBox="1">
            <a:spLocks/>
          </p:cNvSpPr>
          <p:nvPr/>
        </p:nvSpPr>
        <p:spPr bwMode="auto">
          <a:xfrm>
            <a:off x="611188" y="1552575"/>
            <a:ext cx="7824787"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179388" indent="277813" algn="l" rtl="0" eaLnBrk="0" fontAlgn="base" hangingPunct="0">
              <a:spcBef>
                <a:spcPct val="20000"/>
              </a:spcBef>
              <a:spcAft>
                <a:spcPct val="0"/>
              </a:spcAft>
              <a:defRPr sz="1600" b="1">
                <a:solidFill>
                  <a:schemeClr val="tx1"/>
                </a:solidFill>
                <a:latin typeface="+mn-lt"/>
                <a:cs typeface="+mn-cs"/>
              </a:defRPr>
            </a:lvl2pPr>
            <a:lvl3pPr marL="358775" indent="555625" algn="l" rtl="0" eaLnBrk="0" fontAlgn="base" hangingPunct="0">
              <a:spcBef>
                <a:spcPct val="20000"/>
              </a:spcBef>
              <a:spcAft>
                <a:spcPct val="0"/>
              </a:spcAft>
              <a:defRPr sz="1600">
                <a:solidFill>
                  <a:schemeClr val="tx1"/>
                </a:solidFill>
                <a:latin typeface="+mn-lt"/>
                <a:cs typeface="+mn-cs"/>
              </a:defRPr>
            </a:lvl3pPr>
            <a:lvl4pPr marL="714375" indent="-176213" algn="l" rtl="0" eaLnBrk="0" fontAlgn="base" hangingPunct="0">
              <a:spcBef>
                <a:spcPct val="20000"/>
              </a:spcBef>
              <a:spcAft>
                <a:spcPct val="0"/>
              </a:spcAft>
              <a:buChar char="•"/>
              <a:defRPr sz="1600" b="1">
                <a:solidFill>
                  <a:schemeClr val="tx1"/>
                </a:solidFill>
                <a:latin typeface="+mn-lt"/>
                <a:cs typeface="+mn-cs"/>
              </a:defRPr>
            </a:lvl4pPr>
            <a:lvl5pPr marL="893763" indent="935038" algn="l" rtl="0" eaLnBrk="0" fontAlgn="base" hangingPunct="0">
              <a:spcBef>
                <a:spcPct val="20000"/>
              </a:spcBef>
              <a:spcAft>
                <a:spcPct val="0"/>
              </a:spcAft>
              <a:defRPr sz="1600" i="1">
                <a:solidFill>
                  <a:schemeClr val="tx1"/>
                </a:solidFill>
                <a:latin typeface="+mn-lt"/>
                <a:cs typeface="+mn-cs"/>
              </a:defRPr>
            </a:lvl5pPr>
            <a:lvl6pPr marL="1350963" algn="l" rtl="0" fontAlgn="base">
              <a:spcBef>
                <a:spcPct val="20000"/>
              </a:spcBef>
              <a:spcAft>
                <a:spcPct val="0"/>
              </a:spcAft>
              <a:defRPr sz="1600" i="1">
                <a:solidFill>
                  <a:schemeClr val="tx1"/>
                </a:solidFill>
                <a:latin typeface="+mn-lt"/>
                <a:cs typeface="+mn-cs"/>
              </a:defRPr>
            </a:lvl6pPr>
            <a:lvl7pPr marL="1808163" algn="l" rtl="0" fontAlgn="base">
              <a:spcBef>
                <a:spcPct val="20000"/>
              </a:spcBef>
              <a:spcAft>
                <a:spcPct val="0"/>
              </a:spcAft>
              <a:defRPr sz="1600" i="1">
                <a:solidFill>
                  <a:schemeClr val="tx1"/>
                </a:solidFill>
                <a:latin typeface="+mn-lt"/>
                <a:cs typeface="+mn-cs"/>
              </a:defRPr>
            </a:lvl7pPr>
            <a:lvl8pPr marL="2265363" algn="l" rtl="0" fontAlgn="base">
              <a:spcBef>
                <a:spcPct val="20000"/>
              </a:spcBef>
              <a:spcAft>
                <a:spcPct val="0"/>
              </a:spcAft>
              <a:defRPr sz="1600" i="1">
                <a:solidFill>
                  <a:schemeClr val="tx1"/>
                </a:solidFill>
                <a:latin typeface="+mn-lt"/>
                <a:cs typeface="+mn-cs"/>
              </a:defRPr>
            </a:lvl8pPr>
            <a:lvl9pPr marL="2722563" algn="l" rtl="0" fontAlgn="base">
              <a:spcBef>
                <a:spcPct val="20000"/>
              </a:spcBef>
              <a:spcAft>
                <a:spcPct val="0"/>
              </a:spcAft>
              <a:defRPr sz="1600" i="1">
                <a:solidFill>
                  <a:schemeClr val="tx1"/>
                </a:solidFill>
                <a:latin typeface="+mn-lt"/>
                <a:cs typeface="+mn-cs"/>
              </a:defRPr>
            </a:lvl9pPr>
          </a:lstStyle>
          <a:p>
            <a:pPr>
              <a:defRPr/>
            </a:pPr>
            <a:r>
              <a:rPr lang="nl-NL" sz="1200" b="1" kern="0" dirty="0" smtClean="0"/>
              <a:t>Verdeling budget algemene ziekenhuizen (84%)</a:t>
            </a:r>
          </a:p>
          <a:p>
            <a:pPr>
              <a:defRPr/>
            </a:pPr>
            <a:endParaRPr lang="nl-NL" sz="1200" b="1" kern="0" dirty="0" smtClean="0"/>
          </a:p>
          <a:p>
            <a:pPr>
              <a:defRPr/>
            </a:pPr>
            <a:endParaRPr lang="nl-NL" sz="1200" b="1" kern="0" dirty="0" smtClean="0"/>
          </a:p>
          <a:p>
            <a:pPr>
              <a:defRPr/>
            </a:pPr>
            <a:endParaRPr lang="nl-NL" sz="1200" b="1" kern="0" dirty="0" smtClean="0"/>
          </a:p>
          <a:p>
            <a:pPr>
              <a:defRPr/>
            </a:pPr>
            <a:endParaRPr lang="nl-NL" sz="1200" b="1" kern="0" dirty="0" smtClean="0"/>
          </a:p>
          <a:p>
            <a:pPr>
              <a:defRPr/>
            </a:pPr>
            <a:endParaRPr lang="nl-NL" sz="1200" b="1" kern="0" dirty="0" smtClean="0"/>
          </a:p>
          <a:p>
            <a:pPr>
              <a:defRPr/>
            </a:pPr>
            <a:endParaRPr lang="nl-NL" sz="1200" b="1" kern="0" dirty="0" smtClean="0"/>
          </a:p>
          <a:p>
            <a:pPr>
              <a:defRPr/>
            </a:pPr>
            <a:endParaRPr lang="nl-NL" sz="1200" b="1" kern="0" dirty="0" smtClean="0"/>
          </a:p>
          <a:p>
            <a:pPr>
              <a:defRPr/>
            </a:pPr>
            <a:endParaRPr lang="nl-NL" sz="1200" b="1" kern="0" dirty="0" smtClean="0"/>
          </a:p>
          <a:p>
            <a:pPr>
              <a:defRPr/>
            </a:pPr>
            <a:r>
              <a:rPr lang="nl-NL" sz="1200" b="1" kern="0" dirty="0" smtClean="0"/>
              <a:t>Verdeling budget psychiatrische en andere ziekenhuizen (16%)</a:t>
            </a:r>
          </a:p>
          <a:p>
            <a:pPr>
              <a:defRPr/>
            </a:pPr>
            <a:endParaRPr lang="nl-NL" sz="1200" b="1" kern="0" dirty="0" smtClean="0"/>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989138"/>
            <a:ext cx="59451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997325"/>
            <a:ext cx="592772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480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pPr marL="0" indent="0">
              <a:buNone/>
            </a:pPr>
            <a:r>
              <a:rPr lang="fr-BE" sz="2200" dirty="0" smtClean="0"/>
              <a:t>BMUC – Hôpitaux généraux</a:t>
            </a:r>
          </a:p>
          <a:p>
            <a:pPr marL="0" indent="0">
              <a:buNone/>
            </a:pPr>
            <a:endParaRPr lang="fr-BE" sz="2200" dirty="0" smtClean="0"/>
          </a:p>
          <a:p>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83</a:t>
            </a:fld>
            <a:endParaRPr lang="en-US"/>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443" y="2276872"/>
            <a:ext cx="7573963"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993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fontScale="92500" lnSpcReduction="10000"/>
          </a:bodyPr>
          <a:lstStyle/>
          <a:p>
            <a:endParaRPr lang="fr-BE" sz="2200" dirty="0" smtClean="0"/>
          </a:p>
          <a:p>
            <a:r>
              <a:rPr lang="fr-BE" sz="2200" dirty="0" smtClean="0"/>
              <a:t>Simplification du mode de financement IT précédent en 3 parties</a:t>
            </a:r>
          </a:p>
          <a:p>
            <a:endParaRPr lang="fr-BE" sz="2200" dirty="0" smtClean="0"/>
          </a:p>
          <a:p>
            <a:r>
              <a:rPr lang="fr-BE" sz="2200" dirty="0" smtClean="0"/>
              <a:t>Phasage mais récompenser les « bons élèves »</a:t>
            </a:r>
          </a:p>
          <a:p>
            <a:endParaRPr lang="fr-BE" sz="2200" dirty="0" smtClean="0"/>
          </a:p>
          <a:p>
            <a:r>
              <a:rPr lang="fr-BE" sz="2200" dirty="0" smtClean="0"/>
              <a:t>Impossible </a:t>
            </a:r>
            <a:r>
              <a:rPr lang="fr-BE" sz="2200" dirty="0"/>
              <a:t>et illusoire de définir pour tous les hôpitaux </a:t>
            </a:r>
            <a:r>
              <a:rPr lang="fr-BE" sz="2200" dirty="0" smtClean="0"/>
              <a:t>(taille, type de personnel, etc.) le </a:t>
            </a:r>
            <a:r>
              <a:rPr lang="fr-BE" sz="2200" dirty="0"/>
              <a:t>contenu/les rubriques d'un </a:t>
            </a:r>
            <a:r>
              <a:rPr lang="fr-BE" sz="2200" dirty="0" smtClean="0"/>
              <a:t>même DPI </a:t>
            </a:r>
          </a:p>
          <a:p>
            <a:endParaRPr lang="fr-BE" sz="2200" dirty="0" smtClean="0"/>
          </a:p>
          <a:p>
            <a:r>
              <a:rPr lang="fr-BE" sz="2200" dirty="0" smtClean="0"/>
              <a:t>Travailler sur base de fonctionnalités/objectifs à atteindre (</a:t>
            </a:r>
            <a:r>
              <a:rPr lang="fr-BE" sz="2200" dirty="0"/>
              <a:t>obligation de résultats</a:t>
            </a:r>
            <a:r>
              <a:rPr lang="fr-BE" sz="2200" dirty="0" smtClean="0"/>
              <a:t>)</a:t>
            </a:r>
          </a:p>
          <a:p>
            <a:endParaRPr lang="fr-BE" sz="2200" dirty="0"/>
          </a:p>
          <a:p>
            <a:r>
              <a:rPr lang="fr-BE" sz="2200" dirty="0" smtClean="0"/>
              <a:t>Usage </a:t>
            </a:r>
            <a:r>
              <a:rPr lang="fr-BE" sz="2200" dirty="0"/>
              <a:t>des services à valeur ajoutée d’</a:t>
            </a:r>
            <a:r>
              <a:rPr lang="fr-BE" sz="2200" dirty="0" err="1"/>
              <a:t>eSanté</a:t>
            </a:r>
            <a:r>
              <a:rPr lang="fr-BE" sz="2200" dirty="0"/>
              <a:t> (</a:t>
            </a:r>
            <a:r>
              <a:rPr lang="nl-BE" sz="2200" dirty="0" err="1"/>
              <a:t>meaningful</a:t>
            </a:r>
            <a:r>
              <a:rPr lang="nl-BE" sz="2200" dirty="0"/>
              <a:t> </a:t>
            </a:r>
            <a:r>
              <a:rPr lang="nl-BE" sz="2200" dirty="0" err="1"/>
              <a:t>use</a:t>
            </a:r>
            <a:r>
              <a:rPr lang="nl-BE" sz="2200" dirty="0" smtClean="0"/>
              <a:t>). Ex. </a:t>
            </a:r>
            <a:r>
              <a:rPr lang="nl-BE" sz="2200" dirty="0" err="1" smtClean="0"/>
              <a:t>prescription</a:t>
            </a:r>
            <a:r>
              <a:rPr lang="nl-BE" sz="2200" dirty="0" smtClean="0"/>
              <a:t> </a:t>
            </a:r>
            <a:r>
              <a:rPr lang="nl-BE" sz="2200" dirty="0" err="1" smtClean="0"/>
              <a:t>électronique</a:t>
            </a:r>
            <a:r>
              <a:rPr lang="nl-BE" sz="2200" dirty="0" smtClean="0"/>
              <a:t>, My </a:t>
            </a:r>
            <a:r>
              <a:rPr lang="nl-BE" sz="2200" dirty="0" err="1" smtClean="0"/>
              <a:t>CareNet</a:t>
            </a:r>
            <a:r>
              <a:rPr lang="nl-BE" sz="2200" dirty="0" smtClean="0"/>
              <a:t>, </a:t>
            </a:r>
            <a:r>
              <a:rPr lang="nl-BE" sz="2200" dirty="0" err="1" smtClean="0"/>
              <a:t>alimentation</a:t>
            </a:r>
            <a:r>
              <a:rPr lang="nl-BE" sz="2200" dirty="0" smtClean="0"/>
              <a:t> des </a:t>
            </a:r>
            <a:r>
              <a:rPr lang="nl-BE" sz="2200" dirty="0" err="1" smtClean="0"/>
              <a:t>registres</a:t>
            </a:r>
            <a:r>
              <a:rPr lang="nl-BE" sz="2200" dirty="0" smtClean="0"/>
              <a:t> via HealthData.be,…</a:t>
            </a:r>
            <a:endParaRPr lang="fr-BE" sz="2200" dirty="0" smtClean="0"/>
          </a:p>
          <a:p>
            <a:pPr lvl="1"/>
            <a:endParaRPr lang="fr-BE" sz="2200" dirty="0"/>
          </a:p>
          <a:p>
            <a:endParaRPr lang="fr-FR" dirty="0" smtClean="0"/>
          </a:p>
          <a:p>
            <a:pPr lvl="2"/>
            <a:endParaRPr lang="fr-BE"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84</a:t>
            </a:fld>
            <a:endParaRPr lang="en-US"/>
          </a:p>
        </p:txBody>
      </p:sp>
    </p:spTree>
    <p:extLst>
      <p:ext uri="{BB962C8B-B14F-4D97-AF65-F5344CB8AC3E}">
        <p14:creationId xmlns:p14="http://schemas.microsoft.com/office/powerpoint/2010/main" val="2846060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2 : DPI hospitalier</a:t>
            </a:r>
            <a:endParaRPr lang="en-US" dirty="0"/>
          </a:p>
        </p:txBody>
      </p:sp>
      <p:sp>
        <p:nvSpPr>
          <p:cNvPr id="4099" name="Rectangle 3"/>
          <p:cNvSpPr>
            <a:spLocks noGrp="1" noChangeArrowheads="1"/>
          </p:cNvSpPr>
          <p:nvPr>
            <p:ph idx="1"/>
          </p:nvPr>
        </p:nvSpPr>
        <p:spPr/>
        <p:txBody>
          <a:bodyPr>
            <a:normAutofit/>
          </a:bodyPr>
          <a:lstStyle/>
          <a:p>
            <a:pPr marL="182880" lvl="1"/>
            <a:r>
              <a:rPr lang="fr-BE" sz="2200" dirty="0" smtClean="0"/>
              <a:t>Priorité à </a:t>
            </a:r>
            <a:r>
              <a:rPr lang="fr-BE" sz="2200" dirty="0"/>
              <a:t>l'échange et partage de données: </a:t>
            </a:r>
            <a:r>
              <a:rPr lang="fr-BE" sz="1800" i="1" dirty="0"/>
              <a:t>« l</a:t>
            </a:r>
            <a:r>
              <a:rPr lang="fr-FR" sz="1800" i="1" dirty="0"/>
              <a:t>es hôpitaux, institutions psychiatriques et laboratoires publieront leurs documents (</a:t>
            </a:r>
            <a:r>
              <a:rPr lang="fr-BE" sz="1800" i="1" dirty="0"/>
              <a:t>lettres de sortie, rapports de consultation, protocoles opératoires, rapports de Bio et </a:t>
            </a:r>
            <a:r>
              <a:rPr lang="fr-BE" sz="1800" i="1" dirty="0" err="1" smtClean="0"/>
              <a:t>Rx</a:t>
            </a:r>
            <a:r>
              <a:rPr lang="fr-BE" sz="1800" i="1" dirty="0" smtClean="0"/>
              <a:t>,..) </a:t>
            </a:r>
            <a:r>
              <a:rPr lang="fr-FR" sz="1800" i="1" dirty="0"/>
              <a:t>via les </a:t>
            </a:r>
            <a:r>
              <a:rPr lang="fr-FR" sz="1800" i="1" dirty="0" err="1"/>
              <a:t>HUB’s</a:t>
            </a:r>
            <a:r>
              <a:rPr lang="fr-FR" sz="1800" i="1" dirty="0"/>
              <a:t> auxquels ils sont affiliés et consultent par ce biais les données des </a:t>
            </a:r>
            <a:r>
              <a:rPr lang="fr-FR" sz="1800" i="1" dirty="0" err="1"/>
              <a:t>coffres-forts</a:t>
            </a:r>
            <a:r>
              <a:rPr lang="fr-FR" sz="1800" i="1" dirty="0"/>
              <a:t> (</a:t>
            </a:r>
            <a:r>
              <a:rPr lang="fr-FR" sz="1800" i="1" dirty="0" err="1"/>
              <a:t>Vitalink</a:t>
            </a:r>
            <a:r>
              <a:rPr lang="fr-FR" sz="1800" i="1" dirty="0"/>
              <a:t>, </a:t>
            </a:r>
            <a:r>
              <a:rPr lang="fr-FR" sz="1800" i="1" dirty="0" err="1"/>
              <a:t>Intermed</a:t>
            </a:r>
            <a:r>
              <a:rPr lang="fr-FR" sz="1800" i="1" dirty="0"/>
              <a:t>, </a:t>
            </a:r>
            <a:r>
              <a:rPr lang="fr-FR" sz="1800" i="1" dirty="0" err="1"/>
              <a:t>BruSafe</a:t>
            </a:r>
            <a:r>
              <a:rPr lang="fr-FR" sz="1800" i="1" dirty="0"/>
              <a:t>) </a:t>
            </a:r>
            <a:r>
              <a:rPr lang="fr-FR" sz="1800" i="1" dirty="0" smtClean="0"/>
              <a:t>».</a:t>
            </a:r>
            <a:r>
              <a:rPr lang="fr-FR" sz="1900" i="1" dirty="0" smtClean="0"/>
              <a:t> </a:t>
            </a:r>
            <a:r>
              <a:rPr lang="fr-FR" sz="2200" dirty="0"/>
              <a:t>Co</a:t>
            </a:r>
            <a:r>
              <a:rPr lang="fr-BE" sz="2200" dirty="0" err="1"/>
              <a:t>nsulter</a:t>
            </a:r>
            <a:r>
              <a:rPr lang="fr-BE" sz="2200" dirty="0"/>
              <a:t> les documents publiés par la 1ère ligne (</a:t>
            </a:r>
            <a:r>
              <a:rPr lang="fr-BE" sz="2200" dirty="0" err="1"/>
              <a:t>cf</a:t>
            </a:r>
            <a:r>
              <a:rPr lang="fr-BE" sz="2200" dirty="0"/>
              <a:t> </a:t>
            </a:r>
            <a:r>
              <a:rPr lang="fr-BE" sz="2200" dirty="0" err="1"/>
              <a:t>sumehr</a:t>
            </a:r>
            <a:r>
              <a:rPr lang="fr-BE" sz="2200" dirty="0"/>
              <a:t> </a:t>
            </a:r>
            <a:r>
              <a:rPr lang="fr-BE" sz="2200" dirty="0" smtClean="0"/>
              <a:t>aux urgences </a:t>
            </a:r>
            <a:r>
              <a:rPr lang="fr-BE" sz="2200" dirty="0" err="1" smtClean="0"/>
              <a:t>pex</a:t>
            </a:r>
            <a:r>
              <a:rPr lang="fr-BE" sz="2200" dirty="0" smtClean="0"/>
              <a:t>.)</a:t>
            </a:r>
            <a:endParaRPr lang="fr-BE" sz="2200" dirty="0"/>
          </a:p>
          <a:p>
            <a:endParaRPr lang="en-US" sz="1900" i="1" dirty="0" smtClean="0"/>
          </a:p>
          <a:p>
            <a:endParaRPr lang="en-US" sz="1900" i="1" dirty="0"/>
          </a:p>
          <a:p>
            <a:endParaRPr lang="en-US" sz="1900" i="1" dirty="0"/>
          </a:p>
          <a:p>
            <a:r>
              <a:rPr lang="fr-BE" sz="2200" dirty="0" smtClean="0"/>
              <a:t>En texte </a:t>
            </a:r>
            <a:r>
              <a:rPr lang="fr-BE" sz="2200" dirty="0"/>
              <a:t>libre/</a:t>
            </a:r>
            <a:r>
              <a:rPr lang="fr-BE" sz="2200" dirty="0" err="1"/>
              <a:t>pdf</a:t>
            </a:r>
            <a:r>
              <a:rPr lang="fr-BE" sz="2200" dirty="0"/>
              <a:t>, </a:t>
            </a:r>
            <a:r>
              <a:rPr lang="fr-BE" sz="2200" dirty="0" smtClean="0"/>
              <a:t>ou idéalement de manière structurée et codée (interopérabilité technique et sémantique); référentiels </a:t>
            </a:r>
            <a:r>
              <a:rPr lang="fr-BE" sz="2200" dirty="0" err="1" smtClean="0"/>
              <a:t>Snomed</a:t>
            </a:r>
            <a:r>
              <a:rPr lang="fr-BE" sz="2200" dirty="0" smtClean="0"/>
              <a:t>, ICD-10, HL7-CDA ou FIHR, LOINC, etc.</a:t>
            </a:r>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85</a:t>
            </a:fld>
            <a:endParaRPr lang="en-US"/>
          </a:p>
        </p:txBody>
      </p:sp>
    </p:spTree>
    <p:extLst>
      <p:ext uri="{BB962C8B-B14F-4D97-AF65-F5344CB8AC3E}">
        <p14:creationId xmlns:p14="http://schemas.microsoft.com/office/powerpoint/2010/main" val="2096581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Action 3 : Schéma de médication</a:t>
            </a:r>
            <a:endParaRPr lang="nl-BE" dirty="0"/>
          </a:p>
        </p:txBody>
      </p:sp>
      <p:sp>
        <p:nvSpPr>
          <p:cNvPr id="7" name="Content Placeholder 6"/>
          <p:cNvSpPr>
            <a:spLocks noGrp="1"/>
          </p:cNvSpPr>
          <p:nvPr>
            <p:ph idx="1"/>
          </p:nvPr>
        </p:nvSpPr>
        <p:spPr/>
        <p:txBody>
          <a:bodyPr>
            <a:normAutofit lnSpcReduction="10000"/>
          </a:bodyPr>
          <a:lstStyle/>
          <a:p>
            <a:r>
              <a:rPr lang="fr-FR" dirty="0"/>
              <a:t>Schéma de médication as </a:t>
            </a:r>
            <a:r>
              <a:rPr lang="fr-FR" dirty="0" err="1"/>
              <a:t>is</a:t>
            </a:r>
            <a:endParaRPr lang="fr-FR" dirty="0"/>
          </a:p>
          <a:p>
            <a:pPr lvl="1"/>
            <a:r>
              <a:rPr lang="fr-FR" dirty="0" smtClean="0"/>
              <a:t>médication </a:t>
            </a:r>
            <a:r>
              <a:rPr lang="fr-FR" dirty="0"/>
              <a:t>active </a:t>
            </a:r>
            <a:r>
              <a:rPr lang="fr-FR" dirty="0" smtClean="0"/>
              <a:t>(malades chroniques)</a:t>
            </a:r>
            <a:endParaRPr lang="fr-FR" dirty="0"/>
          </a:p>
          <a:p>
            <a:pPr lvl="1"/>
            <a:r>
              <a:rPr lang="fr-FR" dirty="0" err="1" smtClean="0"/>
              <a:t>Vitalink</a:t>
            </a:r>
            <a:r>
              <a:rPr lang="fr-FR" dirty="0" smtClean="0"/>
              <a:t>: </a:t>
            </a:r>
          </a:p>
          <a:p>
            <a:pPr lvl="2"/>
            <a:r>
              <a:rPr lang="fr-BE" b="1" dirty="0"/>
              <a:t>695.673</a:t>
            </a:r>
            <a:r>
              <a:rPr lang="fr-BE" dirty="0"/>
              <a:t> </a:t>
            </a:r>
            <a:r>
              <a:rPr lang="fr-FR" dirty="0"/>
              <a:t>schémas de médication en 09/2018</a:t>
            </a:r>
            <a:endParaRPr lang="fr-BE" dirty="0"/>
          </a:p>
          <a:p>
            <a:pPr lvl="2"/>
            <a:r>
              <a:rPr lang="fr-FR" dirty="0" smtClean="0"/>
              <a:t>côté </a:t>
            </a:r>
            <a:r>
              <a:rPr lang="fr-FR" dirty="0"/>
              <a:t>francophone &gt; </a:t>
            </a:r>
            <a:r>
              <a:rPr lang="fr-FR" dirty="0" err="1" smtClean="0"/>
              <a:t>Sumehr</a:t>
            </a:r>
            <a:r>
              <a:rPr lang="fr-FR" dirty="0" smtClean="0"/>
              <a:t> (</a:t>
            </a:r>
            <a:r>
              <a:rPr lang="fr-FR" i="1" dirty="0" smtClean="0"/>
              <a:t>RSW</a:t>
            </a:r>
            <a:r>
              <a:rPr lang="fr-FR" dirty="0" smtClean="0"/>
              <a:t> </a:t>
            </a:r>
            <a:r>
              <a:rPr lang="fr-BE" i="1" dirty="0" smtClean="0"/>
              <a:t>projet </a:t>
            </a:r>
            <a:r>
              <a:rPr lang="fr-BE" i="1" dirty="0"/>
              <a:t>pilote </a:t>
            </a:r>
            <a:r>
              <a:rPr lang="fr-BE" i="1" dirty="0" err="1" smtClean="0"/>
              <a:t>S</a:t>
            </a:r>
            <a:r>
              <a:rPr lang="fr-BE" dirty="0" err="1" smtClean="0"/>
              <a:t>umehr</a:t>
            </a:r>
            <a:r>
              <a:rPr lang="fr-BE" dirty="0" smtClean="0"/>
              <a:t> filtré: médication-vaccins-allergies accessibles </a:t>
            </a:r>
            <a:r>
              <a:rPr lang="fr-BE" dirty="0"/>
              <a:t>aux infirmiers, sage femmes </a:t>
            </a:r>
            <a:r>
              <a:rPr lang="fr-BE" dirty="0" smtClean="0"/>
              <a:t>dentistes)</a:t>
            </a:r>
          </a:p>
          <a:p>
            <a:pPr lvl="1"/>
            <a:endParaRPr lang="fr-BE" dirty="0" smtClean="0"/>
          </a:p>
          <a:p>
            <a:r>
              <a:rPr lang="nl-NL" dirty="0"/>
              <a:t>Dossier </a:t>
            </a:r>
            <a:r>
              <a:rPr lang="nl-NL" dirty="0" err="1"/>
              <a:t>pharmaceutique</a:t>
            </a:r>
            <a:r>
              <a:rPr lang="nl-NL" dirty="0"/>
              <a:t> </a:t>
            </a:r>
            <a:r>
              <a:rPr lang="nl-NL" dirty="0" err="1"/>
              <a:t>partagé</a:t>
            </a:r>
            <a:endParaRPr lang="nl-NL" dirty="0"/>
          </a:p>
          <a:p>
            <a:pPr lvl="1">
              <a:defRPr/>
            </a:pPr>
            <a:r>
              <a:rPr lang="nl-BE" dirty="0" err="1"/>
              <a:t>historique</a:t>
            </a:r>
            <a:r>
              <a:rPr lang="nl-BE" dirty="0"/>
              <a:t> des </a:t>
            </a:r>
            <a:r>
              <a:rPr lang="nl-BE" dirty="0" err="1"/>
              <a:t>médicaments</a:t>
            </a:r>
            <a:r>
              <a:rPr lang="nl-BE" dirty="0"/>
              <a:t> </a:t>
            </a:r>
            <a:r>
              <a:rPr lang="nl-BE" dirty="0" err="1"/>
              <a:t>délivrés</a:t>
            </a:r>
            <a:r>
              <a:rPr lang="nl-BE" dirty="0"/>
              <a:t> en </a:t>
            </a:r>
            <a:r>
              <a:rPr lang="nl-BE" dirty="0" err="1"/>
              <a:t>pharmacies</a:t>
            </a:r>
            <a:endParaRPr lang="nl-BE" dirty="0"/>
          </a:p>
          <a:p>
            <a:pPr lvl="1"/>
            <a:endParaRPr lang="fr-FR" dirty="0"/>
          </a:p>
          <a:p>
            <a:r>
              <a:rPr lang="fr-FR" dirty="0" smtClean="0"/>
              <a:t>Project </a:t>
            </a:r>
            <a:r>
              <a:rPr lang="fr-FR" dirty="0"/>
              <a:t>« </a:t>
            </a:r>
            <a:r>
              <a:rPr lang="fr-FR" dirty="0" err="1"/>
              <a:t>Vidis</a:t>
            </a:r>
            <a:r>
              <a:rPr lang="fr-FR" dirty="0"/>
              <a:t> </a:t>
            </a:r>
            <a:r>
              <a:rPr lang="fr-FR" dirty="0" smtClean="0"/>
              <a:t>» </a:t>
            </a:r>
          </a:p>
          <a:p>
            <a:pPr lvl="1"/>
            <a:r>
              <a:rPr lang="fr-FR" dirty="0" smtClean="0"/>
              <a:t>schéma </a:t>
            </a:r>
            <a:r>
              <a:rPr lang="fr-FR" dirty="0"/>
              <a:t>de médication </a:t>
            </a:r>
            <a:r>
              <a:rPr lang="fr-FR" dirty="0" smtClean="0"/>
              <a:t>to </a:t>
            </a:r>
            <a:r>
              <a:rPr lang="fr-FR" dirty="0" err="1" smtClean="0"/>
              <a:t>be</a:t>
            </a:r>
            <a:r>
              <a:rPr lang="fr-FR" dirty="0" smtClean="0"/>
              <a:t> « intégré » (</a:t>
            </a:r>
            <a:r>
              <a:rPr lang="nl-BE" dirty="0" err="1"/>
              <a:t>prescription</a:t>
            </a:r>
            <a:r>
              <a:rPr lang="nl-BE" dirty="0"/>
              <a:t>, </a:t>
            </a:r>
            <a:r>
              <a:rPr lang="nl-BE" dirty="0" err="1"/>
              <a:t>conseil</a:t>
            </a:r>
            <a:r>
              <a:rPr lang="nl-BE" dirty="0"/>
              <a:t>, </a:t>
            </a:r>
            <a:r>
              <a:rPr lang="nl-BE" dirty="0" err="1"/>
              <a:t>délivrance</a:t>
            </a:r>
            <a:r>
              <a:rPr lang="nl-BE" dirty="0"/>
              <a:t>, </a:t>
            </a:r>
            <a:r>
              <a:rPr lang="nl-BE" dirty="0" err="1" smtClean="0"/>
              <a:t>journal</a:t>
            </a:r>
            <a:r>
              <a:rPr lang="nl-BE" dirty="0" smtClean="0"/>
              <a:t>)</a:t>
            </a:r>
            <a:endParaRPr lang="fr-FR" dirty="0" smtClean="0"/>
          </a:p>
          <a:p>
            <a:pPr lvl="1"/>
            <a:endParaRPr lang="fr-FR" dirty="0" smtClean="0"/>
          </a:p>
        </p:txBody>
      </p:sp>
      <p:sp>
        <p:nvSpPr>
          <p:cNvPr id="4" name="Date Placeholder 3"/>
          <p:cNvSpPr>
            <a:spLocks noGrp="1"/>
          </p:cNvSpPr>
          <p:nvPr>
            <p:ph type="dt" sz="half" idx="10"/>
          </p:nvPr>
        </p:nvSpPr>
        <p:spPr/>
        <p:txBody>
          <a:bodyPr/>
          <a:lstStyle/>
          <a:p>
            <a:r>
              <a:rPr lang="en-US" smtClean="0"/>
              <a:t>23/01/2017</a:t>
            </a:r>
            <a:endParaRPr lang="nl-BE"/>
          </a:p>
        </p:txBody>
      </p:sp>
      <p:sp>
        <p:nvSpPr>
          <p:cNvPr id="5" name="Slide Number Placeholder 4"/>
          <p:cNvSpPr>
            <a:spLocks noGrp="1"/>
          </p:cNvSpPr>
          <p:nvPr>
            <p:ph type="sldNum" sz="quarter" idx="12"/>
          </p:nvPr>
        </p:nvSpPr>
        <p:spPr/>
        <p:txBody>
          <a:bodyPr/>
          <a:lstStyle/>
          <a:p>
            <a:fld id="{2B30A8D0-0C1A-4E18-B9EE-C94840A50CB5}" type="slidenum">
              <a:rPr lang="en-US" smtClean="0"/>
              <a:t>86</a:t>
            </a:fld>
            <a:endParaRPr lang="nl-BE"/>
          </a:p>
        </p:txBody>
      </p:sp>
    </p:spTree>
    <p:extLst>
      <p:ext uri="{BB962C8B-B14F-4D97-AF65-F5344CB8AC3E}">
        <p14:creationId xmlns:p14="http://schemas.microsoft.com/office/powerpoint/2010/main" val="40056292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4 : Prescription électronique</a:t>
            </a:r>
            <a:endParaRPr lang="en-US" dirty="0"/>
          </a:p>
        </p:txBody>
      </p:sp>
      <p:sp>
        <p:nvSpPr>
          <p:cNvPr id="4099" name="Rectangle 3"/>
          <p:cNvSpPr>
            <a:spLocks noGrp="1" noChangeArrowheads="1"/>
          </p:cNvSpPr>
          <p:nvPr>
            <p:ph idx="1"/>
          </p:nvPr>
        </p:nvSpPr>
        <p:spPr/>
        <p:txBody>
          <a:bodyPr>
            <a:normAutofit lnSpcReduction="10000"/>
          </a:bodyPr>
          <a:lstStyle/>
          <a:p>
            <a:pPr marL="0" indent="0">
              <a:buNone/>
            </a:pPr>
            <a:r>
              <a:rPr lang="fr-FR" sz="2800" b="1" dirty="0"/>
              <a:t>Enquête Journal du </a:t>
            </a:r>
            <a:r>
              <a:rPr lang="fr-FR" sz="2800" b="1" dirty="0" smtClean="0"/>
              <a:t>médecin (avril 2017)</a:t>
            </a:r>
            <a:endParaRPr lang="fr-FR" sz="2800" b="1" dirty="0"/>
          </a:p>
          <a:p>
            <a:endParaRPr lang="fr-FR" dirty="0" smtClean="0"/>
          </a:p>
          <a:p>
            <a:r>
              <a:rPr lang="fr-BE" dirty="0" smtClean="0"/>
              <a:t>Répondants: 248 MG </a:t>
            </a:r>
            <a:r>
              <a:rPr lang="fr-BE" dirty="0"/>
              <a:t>et 62 </a:t>
            </a:r>
            <a:r>
              <a:rPr lang="fr-BE" dirty="0" smtClean="0"/>
              <a:t>pharmaciens</a:t>
            </a:r>
          </a:p>
          <a:p>
            <a:endParaRPr lang="fr-BE" dirty="0" smtClean="0"/>
          </a:p>
          <a:p>
            <a:r>
              <a:rPr lang="fr-BE" b="1" u="sng" dirty="0" smtClean="0"/>
              <a:t>Utilisation</a:t>
            </a:r>
          </a:p>
          <a:p>
            <a:pPr lvl="1"/>
            <a:r>
              <a:rPr lang="fr-BE" dirty="0" smtClean="0"/>
              <a:t>6 </a:t>
            </a:r>
            <a:r>
              <a:rPr lang="fr-BE" dirty="0"/>
              <a:t>médecins sur 10 n’utilisent pas </a:t>
            </a:r>
            <a:r>
              <a:rPr lang="fr-BE" dirty="0" err="1" smtClean="0"/>
              <a:t>Recip</a:t>
            </a:r>
            <a:r>
              <a:rPr lang="fr-BE" dirty="0" smtClean="0"/>
              <a:t>-e: </a:t>
            </a:r>
            <a:r>
              <a:rPr lang="fr-BE" dirty="0"/>
              <a:t>22,18% </a:t>
            </a:r>
            <a:r>
              <a:rPr lang="fr-BE" dirty="0" smtClean="0"/>
              <a:t>«</a:t>
            </a:r>
            <a:r>
              <a:rPr lang="fr-BE" dirty="0"/>
              <a:t>tout le temps» sauf à </a:t>
            </a:r>
            <a:r>
              <a:rPr lang="fr-BE" dirty="0" smtClean="0"/>
              <a:t>domicile, </a:t>
            </a:r>
            <a:r>
              <a:rPr lang="fr-BE" dirty="0"/>
              <a:t>4,84% «tout le temps». Les médecins les plus jeunes (moins de 20 ans de pratique) prescrivent plus régulièrement de façon électronique que leurs aînés (plus de 20 ans de pratique</a:t>
            </a:r>
            <a:r>
              <a:rPr lang="fr-BE" dirty="0" smtClean="0"/>
              <a:t>).</a:t>
            </a:r>
          </a:p>
          <a:p>
            <a:pPr lvl="1"/>
            <a:r>
              <a:rPr lang="fr-BE" dirty="0"/>
              <a:t>P</a:t>
            </a:r>
            <a:r>
              <a:rPr lang="fr-BE" dirty="0" smtClean="0"/>
              <a:t>harmaciens</a:t>
            </a:r>
            <a:r>
              <a:rPr lang="fr-BE" dirty="0"/>
              <a:t>, tous </a:t>
            </a:r>
            <a:r>
              <a:rPr lang="fr-BE" dirty="0" smtClean="0"/>
              <a:t>ont </a:t>
            </a:r>
            <a:r>
              <a:rPr lang="fr-BE" dirty="0"/>
              <a:t>adopté </a:t>
            </a:r>
            <a:r>
              <a:rPr lang="fr-BE" dirty="0" err="1" smtClean="0"/>
              <a:t>Recip</a:t>
            </a:r>
            <a:r>
              <a:rPr lang="fr-BE" dirty="0" smtClean="0"/>
              <a:t>-e (logique puisque doivent pouvoir suivre le mode choisir par le prescripteur, et obligatoire 01/01/18): 22,58</a:t>
            </a:r>
            <a:r>
              <a:rPr lang="fr-BE" dirty="0"/>
              <a:t>% </a:t>
            </a:r>
            <a:r>
              <a:rPr lang="fr-BE" dirty="0" smtClean="0"/>
              <a:t>«</a:t>
            </a:r>
            <a:r>
              <a:rPr lang="fr-BE" dirty="0"/>
              <a:t>tout le temps». </a:t>
            </a:r>
            <a:r>
              <a:rPr lang="fr-BE" dirty="0" smtClean="0"/>
              <a:t>37,1% «</a:t>
            </a:r>
            <a:r>
              <a:rPr lang="fr-BE" dirty="0"/>
              <a:t>souvent» (plus de 5 prescriptions sur 10) et 38,71% «parfois».</a:t>
            </a:r>
            <a:endParaRPr lang="fr-BE" dirty="0" smtClean="0"/>
          </a:p>
          <a:p>
            <a:endParaRPr lang="fr-FR" dirty="0"/>
          </a:p>
          <a:p>
            <a:endParaRPr lang="fr-BE" dirty="0"/>
          </a:p>
          <a:p>
            <a:pPr lvl="1"/>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87</a:t>
            </a:fld>
            <a:endParaRPr lang="en-US"/>
          </a:p>
        </p:txBody>
      </p:sp>
    </p:spTree>
    <p:extLst>
      <p:ext uri="{BB962C8B-B14F-4D97-AF65-F5344CB8AC3E}">
        <p14:creationId xmlns:p14="http://schemas.microsoft.com/office/powerpoint/2010/main" val="3810916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4 : Prescription électronique</a:t>
            </a:r>
            <a:endParaRPr lang="en-US" dirty="0"/>
          </a:p>
        </p:txBody>
      </p:sp>
      <p:sp>
        <p:nvSpPr>
          <p:cNvPr id="4099" name="Rectangle 3"/>
          <p:cNvSpPr>
            <a:spLocks noGrp="1" noChangeArrowheads="1"/>
          </p:cNvSpPr>
          <p:nvPr>
            <p:ph idx="1"/>
          </p:nvPr>
        </p:nvSpPr>
        <p:spPr/>
        <p:txBody>
          <a:bodyPr>
            <a:normAutofit fontScale="92500" lnSpcReduction="10000"/>
          </a:bodyPr>
          <a:lstStyle/>
          <a:p>
            <a:pPr marL="0" indent="0">
              <a:buNone/>
            </a:pPr>
            <a:r>
              <a:rPr lang="fr-FR" sz="4000" spc="-100" dirty="0" smtClean="0">
                <a:solidFill>
                  <a:schemeClr val="tx2"/>
                </a:solidFill>
                <a:latin typeface="+mj-lt"/>
                <a:ea typeface="+mj-ea"/>
                <a:cs typeface="+mj-cs"/>
              </a:rPr>
              <a:t>Enquête Journal du médecin</a:t>
            </a:r>
            <a:endParaRPr lang="fr-FR" sz="4000" spc="-100" dirty="0">
              <a:solidFill>
                <a:schemeClr val="tx2"/>
              </a:solidFill>
              <a:latin typeface="+mj-lt"/>
              <a:ea typeface="+mj-ea"/>
              <a:cs typeface="+mj-cs"/>
            </a:endParaRPr>
          </a:p>
          <a:p>
            <a:endParaRPr lang="fr-FR" dirty="0" smtClean="0"/>
          </a:p>
          <a:p>
            <a:r>
              <a:rPr lang="fr-BE" b="1" u="sng" dirty="0" smtClean="0"/>
              <a:t>Connaissance</a:t>
            </a:r>
          </a:p>
          <a:p>
            <a:pPr lvl="1"/>
            <a:r>
              <a:rPr lang="fr-BE" dirty="0" smtClean="0"/>
              <a:t>Pharmaciens nettement </a:t>
            </a:r>
            <a:r>
              <a:rPr lang="fr-BE" dirty="0"/>
              <a:t>plus nombreux que les médecins à connaître le système </a:t>
            </a:r>
            <a:r>
              <a:rPr lang="fr-BE" dirty="0" err="1" smtClean="0"/>
              <a:t>Recip</a:t>
            </a:r>
            <a:r>
              <a:rPr lang="fr-BE" dirty="0" smtClean="0"/>
              <a:t>-e: 96,77</a:t>
            </a:r>
            <a:r>
              <a:rPr lang="fr-BE" dirty="0"/>
              <a:t>% des pharmaciens </a:t>
            </a:r>
            <a:r>
              <a:rPr lang="fr-BE" dirty="0" smtClean="0"/>
              <a:t>pour </a:t>
            </a:r>
            <a:r>
              <a:rPr lang="fr-BE" dirty="0"/>
              <a:t>67,74% des </a:t>
            </a:r>
            <a:r>
              <a:rPr lang="fr-BE" dirty="0" smtClean="0"/>
              <a:t>médecins (méconnaissance surtout dans l</a:t>
            </a:r>
            <a:r>
              <a:rPr lang="fr-BE" dirty="0"/>
              <a:t>a tranche des médecins exerçant depuis 10-20 </a:t>
            </a:r>
            <a:r>
              <a:rPr lang="fr-BE" dirty="0" smtClean="0"/>
              <a:t>ans)</a:t>
            </a:r>
          </a:p>
          <a:p>
            <a:r>
              <a:rPr lang="fr-BE" b="1" u="sng" dirty="0" smtClean="0"/>
              <a:t>Plus-value</a:t>
            </a:r>
          </a:p>
          <a:p>
            <a:pPr lvl="1"/>
            <a:r>
              <a:rPr lang="fr-BE" dirty="0" smtClean="0"/>
              <a:t>Médecins (par </a:t>
            </a:r>
            <a:r>
              <a:rPr lang="fr-BE" dirty="0"/>
              <a:t>ordre </a:t>
            </a:r>
            <a:r>
              <a:rPr lang="fr-BE" dirty="0" smtClean="0"/>
              <a:t>décroissant) </a:t>
            </a:r>
            <a:r>
              <a:rPr lang="fr-BE" dirty="0"/>
              <a:t>: </a:t>
            </a:r>
            <a:r>
              <a:rPr lang="fr-BE" dirty="0" smtClean="0"/>
              <a:t>authenticité </a:t>
            </a:r>
            <a:r>
              <a:rPr lang="fr-BE" dirty="0"/>
              <a:t>de la prescription, </a:t>
            </a:r>
            <a:r>
              <a:rPr lang="fr-BE" dirty="0" smtClean="0"/>
              <a:t>facilité </a:t>
            </a:r>
            <a:r>
              <a:rPr lang="fr-BE" dirty="0"/>
              <a:t>de gestion des données, </a:t>
            </a:r>
            <a:r>
              <a:rPr lang="fr-BE" dirty="0" smtClean="0"/>
              <a:t>facilité </a:t>
            </a:r>
            <a:r>
              <a:rPr lang="fr-BE" dirty="0"/>
              <a:t>de communication, </a:t>
            </a:r>
            <a:r>
              <a:rPr lang="fr-BE" dirty="0" smtClean="0"/>
              <a:t>facilité </a:t>
            </a:r>
            <a:r>
              <a:rPr lang="fr-BE" dirty="0"/>
              <a:t>de remboursement </a:t>
            </a:r>
            <a:r>
              <a:rPr lang="fr-BE" dirty="0" smtClean="0"/>
              <a:t>et </a:t>
            </a:r>
            <a:r>
              <a:rPr lang="fr-BE" dirty="0"/>
              <a:t>gain de temps</a:t>
            </a:r>
            <a:r>
              <a:rPr lang="fr-BE" dirty="0" smtClean="0"/>
              <a:t>. Médecins </a:t>
            </a:r>
            <a:r>
              <a:rPr lang="fr-BE" dirty="0"/>
              <a:t>qui exercent depuis moins de 20 ans voient en moyenne plus d’avantages à </a:t>
            </a:r>
            <a:r>
              <a:rPr lang="fr-BE" dirty="0" err="1" smtClean="0"/>
              <a:t>Recip</a:t>
            </a:r>
            <a:r>
              <a:rPr lang="fr-BE" dirty="0" smtClean="0"/>
              <a:t>-e que </a:t>
            </a:r>
            <a:r>
              <a:rPr lang="fr-BE" dirty="0"/>
              <a:t>leurs ainés</a:t>
            </a:r>
            <a:r>
              <a:rPr lang="fr-BE" dirty="0" smtClean="0"/>
              <a:t> </a:t>
            </a:r>
          </a:p>
          <a:p>
            <a:pPr lvl="1"/>
            <a:r>
              <a:rPr lang="fr-BE" dirty="0" smtClean="0"/>
              <a:t>Pharmaciens: lisibilité </a:t>
            </a:r>
            <a:r>
              <a:rPr lang="fr-BE" dirty="0"/>
              <a:t>de la prescription et son </a:t>
            </a:r>
            <a:r>
              <a:rPr lang="fr-BE" dirty="0" smtClean="0"/>
              <a:t>authenticité, gain </a:t>
            </a:r>
            <a:r>
              <a:rPr lang="fr-BE" dirty="0"/>
              <a:t>de temps, </a:t>
            </a:r>
            <a:r>
              <a:rPr lang="fr-BE" dirty="0" smtClean="0"/>
              <a:t>facilité </a:t>
            </a:r>
            <a:r>
              <a:rPr lang="fr-BE" dirty="0"/>
              <a:t>de gestion des données et </a:t>
            </a:r>
            <a:r>
              <a:rPr lang="fr-BE" dirty="0" smtClean="0"/>
              <a:t>facilité </a:t>
            </a:r>
            <a:r>
              <a:rPr lang="fr-BE" dirty="0"/>
              <a:t>de communication</a:t>
            </a:r>
            <a:r>
              <a:rPr lang="fr-BE" dirty="0" smtClean="0"/>
              <a:t>.</a:t>
            </a:r>
            <a:endParaRPr lang="fr-FR" dirty="0"/>
          </a:p>
          <a:p>
            <a:endParaRPr lang="fr-BE" dirty="0"/>
          </a:p>
          <a:p>
            <a:pPr lvl="1"/>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88</a:t>
            </a:fld>
            <a:endParaRPr lang="en-US"/>
          </a:p>
        </p:txBody>
      </p:sp>
    </p:spTree>
    <p:extLst>
      <p:ext uri="{BB962C8B-B14F-4D97-AF65-F5344CB8AC3E}">
        <p14:creationId xmlns:p14="http://schemas.microsoft.com/office/powerpoint/2010/main" val="3079049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4 : Prescription électronique</a:t>
            </a:r>
            <a:endParaRPr lang="en-US" dirty="0"/>
          </a:p>
        </p:txBody>
      </p:sp>
      <p:sp>
        <p:nvSpPr>
          <p:cNvPr id="4099" name="Rectangle 3"/>
          <p:cNvSpPr>
            <a:spLocks noGrp="1" noChangeArrowheads="1"/>
          </p:cNvSpPr>
          <p:nvPr>
            <p:ph idx="1"/>
          </p:nvPr>
        </p:nvSpPr>
        <p:spPr/>
        <p:txBody>
          <a:bodyPr>
            <a:normAutofit fontScale="92500"/>
          </a:bodyPr>
          <a:lstStyle/>
          <a:p>
            <a:pPr marL="0" indent="0">
              <a:buNone/>
            </a:pPr>
            <a:r>
              <a:rPr lang="fr-FR" sz="4000" spc="-100" dirty="0" smtClean="0">
                <a:solidFill>
                  <a:schemeClr val="tx2"/>
                </a:solidFill>
                <a:latin typeface="+mj-lt"/>
                <a:ea typeface="+mj-ea"/>
                <a:cs typeface="+mj-cs"/>
              </a:rPr>
              <a:t>Enquête Journal du médecin</a:t>
            </a:r>
            <a:endParaRPr lang="fr-FR" sz="4000" spc="-100" dirty="0">
              <a:solidFill>
                <a:schemeClr val="tx2"/>
              </a:solidFill>
              <a:latin typeface="+mj-lt"/>
              <a:ea typeface="+mj-ea"/>
              <a:cs typeface="+mj-cs"/>
            </a:endParaRPr>
          </a:p>
          <a:p>
            <a:endParaRPr lang="fr-FR" dirty="0" smtClean="0"/>
          </a:p>
          <a:p>
            <a:r>
              <a:rPr lang="fr-BE" b="1" u="sng" dirty="0" smtClean="0"/>
              <a:t>Limites du système – risques - inconvénients</a:t>
            </a:r>
          </a:p>
          <a:p>
            <a:pPr lvl="1"/>
            <a:r>
              <a:rPr lang="fr-BE" dirty="0" smtClean="0"/>
              <a:t>Médecins: nécessité </a:t>
            </a:r>
            <a:r>
              <a:rPr lang="fr-BE" dirty="0"/>
              <a:t>d’être informatisé et </a:t>
            </a:r>
            <a:r>
              <a:rPr lang="fr-BE" dirty="0" smtClean="0"/>
              <a:t>risque </a:t>
            </a:r>
            <a:r>
              <a:rPr lang="fr-BE" dirty="0"/>
              <a:t>d’une panne </a:t>
            </a:r>
            <a:r>
              <a:rPr lang="fr-BE" dirty="0" smtClean="0"/>
              <a:t>informatique (2/3 des médecins), «</a:t>
            </a:r>
            <a:r>
              <a:rPr lang="fr-BE" dirty="0"/>
              <a:t>perte de temps lors de l’exécution</a:t>
            </a:r>
            <a:r>
              <a:rPr lang="fr-BE" dirty="0" smtClean="0"/>
              <a:t>» (près d’1 sur 2). Absence </a:t>
            </a:r>
            <a:r>
              <a:rPr lang="fr-BE" dirty="0"/>
              <a:t>de trace sur papier de la </a:t>
            </a:r>
            <a:r>
              <a:rPr lang="fr-BE" dirty="0" smtClean="0"/>
              <a:t>prescription, manque </a:t>
            </a:r>
            <a:r>
              <a:rPr lang="fr-BE" dirty="0"/>
              <a:t>de confiance </a:t>
            </a:r>
            <a:r>
              <a:rPr lang="fr-BE" dirty="0" err="1" smtClean="0"/>
              <a:t>prp</a:t>
            </a:r>
            <a:r>
              <a:rPr lang="fr-BE" dirty="0" smtClean="0"/>
              <a:t> </a:t>
            </a:r>
            <a:r>
              <a:rPr lang="fr-BE" dirty="0"/>
              <a:t>systèmes informatiques </a:t>
            </a:r>
            <a:r>
              <a:rPr lang="fr-BE" dirty="0" smtClean="0"/>
              <a:t>et </a:t>
            </a:r>
            <a:r>
              <a:rPr lang="fr-BE" dirty="0"/>
              <a:t>long temps de </a:t>
            </a:r>
            <a:r>
              <a:rPr lang="fr-BE" dirty="0" smtClean="0"/>
              <a:t>formation (1/3 médecins)</a:t>
            </a:r>
          </a:p>
          <a:p>
            <a:pPr lvl="1"/>
            <a:r>
              <a:rPr lang="fr-BE" dirty="0" smtClean="0"/>
              <a:t>Pharmaciens: pannes </a:t>
            </a:r>
            <a:r>
              <a:rPr lang="fr-BE" dirty="0"/>
              <a:t>informatiques </a:t>
            </a:r>
            <a:r>
              <a:rPr lang="fr-BE" dirty="0" smtClean="0"/>
              <a:t>(87,1%), absence </a:t>
            </a:r>
            <a:r>
              <a:rPr lang="fr-BE" dirty="0"/>
              <a:t>de trace sur papier de la prescription et </a:t>
            </a:r>
            <a:r>
              <a:rPr lang="fr-BE" dirty="0" smtClean="0"/>
              <a:t>perte </a:t>
            </a:r>
            <a:r>
              <a:rPr lang="fr-BE" dirty="0"/>
              <a:t>de temps </a:t>
            </a:r>
            <a:endParaRPr lang="fr-BE" dirty="0" smtClean="0"/>
          </a:p>
          <a:p>
            <a:pPr lvl="1"/>
            <a:r>
              <a:rPr lang="fr-BE" dirty="0" smtClean="0"/>
              <a:t>Autres points: difficultés </a:t>
            </a:r>
            <a:r>
              <a:rPr lang="fr-BE" dirty="0"/>
              <a:t>de connexion au domicile du </a:t>
            </a:r>
            <a:r>
              <a:rPr lang="fr-BE" dirty="0" smtClean="0"/>
              <a:t>patient, coût </a:t>
            </a:r>
            <a:r>
              <a:rPr lang="fr-BE" dirty="0"/>
              <a:t>et </a:t>
            </a:r>
            <a:r>
              <a:rPr lang="fr-BE" dirty="0" smtClean="0"/>
              <a:t>lenteur </a:t>
            </a:r>
            <a:r>
              <a:rPr lang="fr-BE" dirty="0"/>
              <a:t>du système, </a:t>
            </a:r>
            <a:r>
              <a:rPr lang="fr-BE" dirty="0" smtClean="0"/>
              <a:t>incompatibilité </a:t>
            </a:r>
            <a:r>
              <a:rPr lang="fr-BE" dirty="0"/>
              <a:t>de certains logiciels médicaux avec </a:t>
            </a:r>
            <a:r>
              <a:rPr lang="fr-BE" dirty="0" err="1"/>
              <a:t>Recip</a:t>
            </a:r>
            <a:r>
              <a:rPr lang="fr-BE" dirty="0"/>
              <a:t>-e, </a:t>
            </a:r>
            <a:r>
              <a:rPr lang="fr-BE" dirty="0" smtClean="0"/>
              <a:t>hacking </a:t>
            </a:r>
            <a:r>
              <a:rPr lang="fr-BE" dirty="0"/>
              <a:t>des données, </a:t>
            </a:r>
            <a:r>
              <a:rPr lang="fr-BE" dirty="0" smtClean="0"/>
              <a:t>perte </a:t>
            </a:r>
            <a:r>
              <a:rPr lang="fr-BE" dirty="0"/>
              <a:t>de contact avec le patient durant la </a:t>
            </a:r>
            <a:r>
              <a:rPr lang="fr-BE" dirty="0" smtClean="0"/>
              <a:t>consultation, caractère </a:t>
            </a:r>
            <a:r>
              <a:rPr lang="fr-BE" dirty="0"/>
              <a:t>impersonnel du système</a:t>
            </a:r>
          </a:p>
          <a:p>
            <a:pPr lvl="1"/>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89</a:t>
            </a:fld>
            <a:endParaRPr lang="en-US"/>
          </a:p>
        </p:txBody>
      </p:sp>
    </p:spTree>
    <p:extLst>
      <p:ext uri="{BB962C8B-B14F-4D97-AF65-F5344CB8AC3E}">
        <p14:creationId xmlns:p14="http://schemas.microsoft.com/office/powerpoint/2010/main" val="147442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solidFill>
                  <a:srgbClr val="3E6E5A"/>
                </a:solidFill>
              </a:rPr>
              <a:t>Rapport couts-bénéfices</a:t>
            </a:r>
          </a:p>
        </p:txBody>
      </p:sp>
      <p:sp>
        <p:nvSpPr>
          <p:cNvPr id="10243" name="Rectangle 3"/>
          <p:cNvSpPr>
            <a:spLocks noGrp="1" noChangeArrowheads="1"/>
          </p:cNvSpPr>
          <p:nvPr>
            <p:ph idx="1"/>
          </p:nvPr>
        </p:nvSpPr>
        <p:spPr/>
        <p:txBody>
          <a:bodyPr>
            <a:normAutofit fontScale="92500" lnSpcReduction="10000"/>
          </a:bodyPr>
          <a:lstStyle/>
          <a:p>
            <a:pPr marL="0" indent="0">
              <a:buNone/>
            </a:pPr>
            <a:r>
              <a:rPr lang="fr-BE" u="sng" dirty="0" smtClean="0"/>
              <a:t>Un cas pratique en </a:t>
            </a:r>
            <a:r>
              <a:rPr lang="fr-BE" u="sng" dirty="0"/>
              <a:t>F</a:t>
            </a:r>
            <a:r>
              <a:rPr lang="fr-BE" u="sng" dirty="0" smtClean="0"/>
              <a:t>rance</a:t>
            </a:r>
          </a:p>
          <a:p>
            <a:pPr marL="0" indent="0">
              <a:buNone/>
            </a:pPr>
            <a:endParaRPr lang="fr-BE" dirty="0" smtClean="0"/>
          </a:p>
          <a:p>
            <a:pPr marL="0" indent="0">
              <a:buNone/>
            </a:pPr>
            <a:r>
              <a:rPr lang="fr-BE" dirty="0" smtClean="0"/>
              <a:t>DPI intégré + architecture </a:t>
            </a:r>
            <a:r>
              <a:rPr lang="fr-BE" dirty="0"/>
              <a:t>informatique de l’Hôpital européen </a:t>
            </a:r>
            <a:r>
              <a:rPr lang="fr-BE" dirty="0" smtClean="0"/>
              <a:t>Georges-Pompidou:</a:t>
            </a:r>
          </a:p>
          <a:p>
            <a:r>
              <a:rPr lang="fr-BE" dirty="0" smtClean="0"/>
              <a:t>meilleur </a:t>
            </a:r>
            <a:r>
              <a:rPr lang="fr-BE" dirty="0"/>
              <a:t>soin </a:t>
            </a:r>
            <a:r>
              <a:rPr lang="fr-BE" dirty="0" smtClean="0"/>
              <a:t>et suivi des patients</a:t>
            </a:r>
          </a:p>
          <a:p>
            <a:r>
              <a:rPr lang="fr-BE" dirty="0" smtClean="0"/>
              <a:t>meilleure coordination qui a permis </a:t>
            </a:r>
            <a:r>
              <a:rPr lang="fr-BE" dirty="0" err="1" smtClean="0"/>
              <a:t>pex</a:t>
            </a:r>
            <a:r>
              <a:rPr lang="fr-BE" dirty="0" smtClean="0"/>
              <a:t>. de </a:t>
            </a:r>
            <a:r>
              <a:rPr lang="fr-BE" dirty="0"/>
              <a:t>réduire l’attente du rendu des </a:t>
            </a:r>
            <a:r>
              <a:rPr lang="fr-BE" dirty="0" smtClean="0"/>
              <a:t>examens</a:t>
            </a:r>
          </a:p>
          <a:p>
            <a:r>
              <a:rPr lang="fr-BE" dirty="0" smtClean="0"/>
              <a:t>réduction </a:t>
            </a:r>
            <a:r>
              <a:rPr lang="fr-BE" dirty="0"/>
              <a:t>de la durée moyenne de séjour par rapport à celle des établissements </a:t>
            </a:r>
            <a:r>
              <a:rPr lang="fr-BE" dirty="0" smtClean="0"/>
              <a:t>comparables </a:t>
            </a:r>
          </a:p>
          <a:p>
            <a:r>
              <a:rPr lang="fr-BE" dirty="0"/>
              <a:t>r</a:t>
            </a:r>
            <a:r>
              <a:rPr lang="fr-BE" dirty="0" smtClean="0"/>
              <a:t>éduction du budget </a:t>
            </a:r>
            <a:r>
              <a:rPr lang="fr-BE" dirty="0"/>
              <a:t>de </a:t>
            </a:r>
            <a:r>
              <a:rPr lang="fr-BE" dirty="0" smtClean="0"/>
              <a:t>fonctionnement</a:t>
            </a:r>
            <a:endParaRPr lang="fr-BE" altLang="en-US" dirty="0"/>
          </a:p>
          <a:p>
            <a:pPr marL="0" indent="0">
              <a:buNone/>
            </a:pPr>
            <a:endParaRPr lang="fr-BE" altLang="en-US" dirty="0"/>
          </a:p>
          <a:p>
            <a:pPr marL="0" indent="0">
              <a:buNone/>
            </a:pPr>
            <a:r>
              <a:rPr lang="fr-BE" dirty="0"/>
              <a:t>Reconnu par la Commission européenne </a:t>
            </a:r>
            <a:r>
              <a:rPr lang="fr-BE" dirty="0" smtClean="0"/>
              <a:t>aux </a:t>
            </a:r>
            <a:r>
              <a:rPr lang="fr-BE" dirty="0"/>
              <a:t>prix des bonnes pratiques de </a:t>
            </a:r>
            <a:r>
              <a:rPr lang="fr-BE" dirty="0" smtClean="0"/>
              <a:t>l’e-Santé</a:t>
            </a:r>
            <a:endParaRPr lang="fr-BE" dirty="0"/>
          </a:p>
          <a:p>
            <a:pPr marL="0" indent="0">
              <a:buNone/>
            </a:pPr>
            <a:endParaRPr lang="fr-BE" altLang="en-US" dirty="0" smtClean="0"/>
          </a:p>
          <a:p>
            <a:endParaRPr lang="fr-BE" altLang="en-US" dirty="0" smtClean="0"/>
          </a:p>
          <a:p>
            <a:pPr marL="548640" lvl="2" indent="0">
              <a:buNone/>
            </a:pPr>
            <a:endParaRPr lang="fr-BE" altLang="en-US" dirty="0" smtClean="0"/>
          </a:p>
        </p:txBody>
      </p:sp>
      <p:sp>
        <p:nvSpPr>
          <p:cNvPr id="6" name="Date Placeholder 3"/>
          <p:cNvSpPr>
            <a:spLocks noGrp="1"/>
          </p:cNvSpPr>
          <p:nvPr>
            <p:ph type="dt" sz="half" idx="10"/>
          </p:nvPr>
        </p:nvSpPr>
        <p:spPr/>
        <p:txBody>
          <a:bodyPr/>
          <a:lstStyle/>
          <a:p>
            <a:r>
              <a:rPr lang="en-US" smtClean="0"/>
              <a:t>23/01/2017</a:t>
            </a:r>
            <a:endParaRPr lang="fr-BE" dirty="0"/>
          </a:p>
        </p:txBody>
      </p:sp>
      <p:sp>
        <p:nvSpPr>
          <p:cNvPr id="4" name="Slide Number Placeholder 3"/>
          <p:cNvSpPr>
            <a:spLocks noGrp="1"/>
          </p:cNvSpPr>
          <p:nvPr>
            <p:ph type="sldNum" sz="quarter" idx="12"/>
          </p:nvPr>
        </p:nvSpPr>
        <p:spPr/>
        <p:txBody>
          <a:bodyPr>
            <a:normAutofit/>
          </a:bodyPr>
          <a:lstStyle/>
          <a:p>
            <a:fld id="{BAADB71D-6A6A-403E-B8B0-DAC18C9A03D5}" type="slidenum">
              <a:rPr lang="en-US" smtClean="0"/>
              <a:pPr/>
              <a:t>9</a:t>
            </a:fld>
            <a:endParaRPr lang="fr-BE"/>
          </a:p>
        </p:txBody>
      </p:sp>
    </p:spTree>
    <p:extLst>
      <p:ext uri="{BB962C8B-B14F-4D97-AF65-F5344CB8AC3E}">
        <p14:creationId xmlns:p14="http://schemas.microsoft.com/office/powerpoint/2010/main" val="1680337895"/>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4 : Prescription électronique</a:t>
            </a:r>
            <a:endParaRPr lang="en-US" dirty="0"/>
          </a:p>
        </p:txBody>
      </p:sp>
      <p:sp>
        <p:nvSpPr>
          <p:cNvPr id="4099" name="Rectangle 3"/>
          <p:cNvSpPr>
            <a:spLocks noGrp="1" noChangeArrowheads="1"/>
          </p:cNvSpPr>
          <p:nvPr>
            <p:ph idx="1"/>
          </p:nvPr>
        </p:nvSpPr>
        <p:spPr/>
        <p:txBody>
          <a:bodyPr>
            <a:normAutofit/>
          </a:bodyPr>
          <a:lstStyle/>
          <a:p>
            <a:pPr marL="0" indent="0">
              <a:buNone/>
            </a:pPr>
            <a:r>
              <a:rPr lang="fr-FR" sz="4000" spc="-100" dirty="0" smtClean="0">
                <a:solidFill>
                  <a:schemeClr val="tx2"/>
                </a:solidFill>
                <a:latin typeface="+mj-lt"/>
                <a:ea typeface="+mj-ea"/>
                <a:cs typeface="+mj-cs"/>
              </a:rPr>
              <a:t>Enquête Journal du médecin</a:t>
            </a:r>
            <a:endParaRPr lang="fr-FR" sz="4000" spc="-100" dirty="0">
              <a:solidFill>
                <a:schemeClr val="tx2"/>
              </a:solidFill>
              <a:latin typeface="+mj-lt"/>
              <a:ea typeface="+mj-ea"/>
              <a:cs typeface="+mj-cs"/>
            </a:endParaRPr>
          </a:p>
          <a:p>
            <a:endParaRPr lang="fr-FR" dirty="0" smtClean="0"/>
          </a:p>
          <a:p>
            <a:r>
              <a:rPr lang="fr-BE" b="1" u="sng" dirty="0" smtClean="0"/>
              <a:t>Et quid bénéfices pour patient ?</a:t>
            </a:r>
          </a:p>
          <a:p>
            <a:pPr lvl="1"/>
            <a:r>
              <a:rPr lang="fr-BE" dirty="0"/>
              <a:t> 7 médecins sur 10 et 1 pharmacien sur </a:t>
            </a:r>
            <a:r>
              <a:rPr lang="fr-BE" dirty="0" smtClean="0"/>
              <a:t>2: </a:t>
            </a:r>
            <a:r>
              <a:rPr lang="fr-BE" dirty="0"/>
              <a:t>la prescription électronique </a:t>
            </a:r>
            <a:r>
              <a:rPr lang="fr-BE" dirty="0" smtClean="0"/>
              <a:t>n’est </a:t>
            </a:r>
            <a:r>
              <a:rPr lang="fr-BE" dirty="0"/>
              <a:t>pas bénéfique pour le patient. Les seuls bénéfices pour les </a:t>
            </a:r>
            <a:r>
              <a:rPr lang="fr-BE" dirty="0" smtClean="0"/>
              <a:t>patients </a:t>
            </a:r>
            <a:r>
              <a:rPr lang="fr-BE" dirty="0"/>
              <a:t>sont qu’ils ne risquent pas de perdre leur prescription et la lisibilité de celle-ci. </a:t>
            </a:r>
            <a:r>
              <a:rPr lang="fr-BE" dirty="0" smtClean="0"/>
              <a:t>Autres plus-values: </a:t>
            </a:r>
            <a:r>
              <a:rPr lang="fr-BE" dirty="0"/>
              <a:t>contrôle par les autorités, écologie, collecte et gestion de données, gestion des stocks (pour les pharmaciens), diminution des erreurs…</a:t>
            </a:r>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90</a:t>
            </a:fld>
            <a:endParaRPr lang="en-US"/>
          </a:p>
        </p:txBody>
      </p:sp>
    </p:spTree>
    <p:extLst>
      <p:ext uri="{BB962C8B-B14F-4D97-AF65-F5344CB8AC3E}">
        <p14:creationId xmlns:p14="http://schemas.microsoft.com/office/powerpoint/2010/main" val="3439148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a:bodyPr>
          <a:lstStyle/>
          <a:p>
            <a:r>
              <a:rPr lang="fr-FR" dirty="0" err="1" smtClean="0"/>
              <a:t>Recip</a:t>
            </a:r>
            <a:r>
              <a:rPr lang="fr-FR" dirty="0" smtClean="0"/>
              <a:t>-e</a:t>
            </a:r>
          </a:p>
          <a:p>
            <a:endParaRPr lang="fr-FR" dirty="0" smtClean="0"/>
          </a:p>
          <a:p>
            <a:pPr lvl="1"/>
            <a:r>
              <a:rPr lang="fr-FR" dirty="0"/>
              <a:t>a</a:t>
            </a:r>
            <a:r>
              <a:rPr lang="fr-FR" dirty="0" smtClean="0"/>
              <a:t>mbulatoire </a:t>
            </a:r>
          </a:p>
          <a:p>
            <a:pPr lvl="1"/>
            <a:r>
              <a:rPr lang="fr-BE" dirty="0"/>
              <a:t>extension aux autres domaines et </a:t>
            </a:r>
            <a:r>
              <a:rPr lang="fr-BE" dirty="0" smtClean="0"/>
              <a:t>prescripteurs</a:t>
            </a:r>
          </a:p>
          <a:p>
            <a:pPr lvl="1"/>
            <a:endParaRPr lang="fr-BE" dirty="0" smtClean="0"/>
          </a:p>
          <a:p>
            <a:pPr marL="274320" lvl="1" indent="0">
              <a:buNone/>
            </a:pPr>
            <a:r>
              <a:rPr lang="fr-BE" u="sng" dirty="0" smtClean="0"/>
              <a:t>A terme:</a:t>
            </a:r>
            <a:endParaRPr lang="fr-BE" u="sng" dirty="0"/>
          </a:p>
          <a:p>
            <a:pPr lvl="1"/>
            <a:r>
              <a:rPr lang="fr-FR" dirty="0" smtClean="0"/>
              <a:t>lisibilité </a:t>
            </a:r>
          </a:p>
          <a:p>
            <a:pPr lvl="1"/>
            <a:r>
              <a:rPr lang="fr-FR" dirty="0" err="1" smtClean="0"/>
              <a:t>paperless</a:t>
            </a:r>
            <a:r>
              <a:rPr lang="fr-FR" dirty="0" smtClean="0"/>
              <a:t> </a:t>
            </a:r>
          </a:p>
          <a:p>
            <a:pPr lvl="1"/>
            <a:r>
              <a:rPr lang="fr-FR" dirty="0" smtClean="0"/>
              <a:t>charges administratives – liaison avec la Source Authentique des Médicaments et DMI/DPI (pré-encodage)</a:t>
            </a:r>
          </a:p>
          <a:p>
            <a:pPr lvl="1"/>
            <a:r>
              <a:rPr lang="fr-FR" dirty="0" smtClean="0"/>
              <a:t>contre-indications/surdosages – liaison avec le DMI ou EBM </a:t>
            </a:r>
            <a:r>
              <a:rPr lang="fr-FR" dirty="0" err="1" smtClean="0"/>
              <a:t>PracticeNet</a:t>
            </a:r>
            <a:r>
              <a:rPr lang="fr-FR" dirty="0" smtClean="0"/>
              <a:t> (business intelligence – </a:t>
            </a:r>
            <a:r>
              <a:rPr lang="fr-FR" dirty="0" err="1" smtClean="0"/>
              <a:t>clinical</a:t>
            </a:r>
            <a:r>
              <a:rPr lang="fr-FR" dirty="0" smtClean="0"/>
              <a:t> support </a:t>
            </a:r>
            <a:r>
              <a:rPr lang="fr-FR" dirty="0" err="1" smtClean="0"/>
              <a:t>decision</a:t>
            </a:r>
            <a:r>
              <a:rPr lang="fr-FR" dirty="0" smtClean="0"/>
              <a:t>)</a:t>
            </a:r>
          </a:p>
          <a:p>
            <a:endParaRPr lang="fr-BE" dirty="0"/>
          </a:p>
          <a:p>
            <a:pPr lvl="1"/>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91</a:t>
            </a:fld>
            <a:endParaRPr lang="en-US"/>
          </a:p>
        </p:txBody>
      </p:sp>
    </p:spTree>
    <p:extLst>
      <p:ext uri="{BB962C8B-B14F-4D97-AF65-F5344CB8AC3E}">
        <p14:creationId xmlns:p14="http://schemas.microsoft.com/office/powerpoint/2010/main" val="1611679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a:bodyPr>
          <a:lstStyle/>
          <a:p>
            <a:pPr fontAlgn="t"/>
            <a:r>
              <a:rPr lang="nl-BE" dirty="0" smtClean="0"/>
              <a:t>01/01/2017</a:t>
            </a:r>
          </a:p>
          <a:p>
            <a:pPr fontAlgn="base"/>
            <a:endParaRPr lang="fr-FR" dirty="0" smtClean="0"/>
          </a:p>
          <a:p>
            <a:pPr lvl="1" fontAlgn="base"/>
            <a:r>
              <a:rPr lang="fr-FR" dirty="0" smtClean="0"/>
              <a:t>le </a:t>
            </a:r>
            <a:r>
              <a:rPr lang="fr-FR" dirty="0"/>
              <a:t>médecin, qui prescrit électroniquement des médicaments à son patient (via son logiciel et le service </a:t>
            </a:r>
            <a:r>
              <a:rPr lang="fr-FR" dirty="0" err="1"/>
              <a:t>recip</a:t>
            </a:r>
            <a:r>
              <a:rPr lang="fr-FR" dirty="0"/>
              <a:t>-e), ne lui </a:t>
            </a:r>
            <a:r>
              <a:rPr lang="fr-FR" dirty="0" smtClean="0"/>
              <a:t>remet </a:t>
            </a:r>
            <a:r>
              <a:rPr lang="fr-FR" dirty="0"/>
              <a:t>plus de prescription papier mais uniquement une « preuve » de cette prescription électronique, munie d’un </a:t>
            </a:r>
            <a:r>
              <a:rPr lang="fr-FR" dirty="0" smtClean="0"/>
              <a:t>code-barres</a:t>
            </a:r>
          </a:p>
          <a:p>
            <a:pPr lvl="1" fontAlgn="base"/>
            <a:endParaRPr lang="fr-FR" dirty="0" smtClean="0"/>
          </a:p>
          <a:p>
            <a:pPr lvl="1" fontAlgn="base"/>
            <a:r>
              <a:rPr lang="fr-FR" dirty="0" smtClean="0"/>
              <a:t>la </a:t>
            </a:r>
            <a:r>
              <a:rPr lang="fr-FR" dirty="0"/>
              <a:t>lecture du code-barres permet au pharmacien de télécharger la prescription </a:t>
            </a:r>
            <a:r>
              <a:rPr lang="fr-FR" dirty="0" smtClean="0"/>
              <a:t>électronique</a:t>
            </a:r>
            <a:r>
              <a:rPr lang="fr-FR" dirty="0"/>
              <a:t> </a:t>
            </a:r>
            <a:r>
              <a:rPr lang="fr-FR" dirty="0" smtClean="0"/>
              <a:t> &gt; seule </a:t>
            </a:r>
            <a:r>
              <a:rPr lang="fr-FR" dirty="0"/>
              <a:t>la prescription électronique </a:t>
            </a:r>
            <a:r>
              <a:rPr lang="fr-FR" dirty="0" smtClean="0"/>
              <a:t>a </a:t>
            </a:r>
            <a:r>
              <a:rPr lang="fr-FR" dirty="0"/>
              <a:t>une valeur </a:t>
            </a:r>
            <a:r>
              <a:rPr lang="fr-FR" dirty="0" smtClean="0"/>
              <a:t>légale</a:t>
            </a:r>
            <a:r>
              <a:rPr lang="fr-FR" dirty="0"/>
              <a:t> </a:t>
            </a:r>
            <a:endParaRPr lang="fr-FR" dirty="0" smtClean="0"/>
          </a:p>
          <a:p>
            <a:pPr lvl="1" fontAlgn="base"/>
            <a:endParaRPr lang="fr-FR" dirty="0" smtClean="0"/>
          </a:p>
          <a:p>
            <a:pPr lvl="1" fontAlgn="base"/>
            <a:r>
              <a:rPr lang="fr-FR" dirty="0" smtClean="0"/>
              <a:t>rien </a:t>
            </a:r>
            <a:r>
              <a:rPr lang="fr-FR" dirty="0"/>
              <a:t>ne change pour la prescription </a:t>
            </a:r>
            <a:r>
              <a:rPr lang="fr-FR" dirty="0" smtClean="0"/>
              <a:t>papier, toujours valable</a:t>
            </a:r>
            <a:r>
              <a:rPr lang="fr-FR" dirty="0"/>
              <a:t> </a:t>
            </a:r>
            <a:r>
              <a:rPr lang="fr-FR" dirty="0" smtClean="0"/>
              <a:t>en 2017</a:t>
            </a:r>
            <a:r>
              <a:rPr lang="fr-FR" dirty="0"/>
              <a:t/>
            </a:r>
            <a:br>
              <a:rPr lang="fr-FR" dirty="0"/>
            </a:br>
            <a:endParaRPr lang="fr-FR" dirty="0" smtClean="0"/>
          </a:p>
          <a:p>
            <a:pPr lvl="1" fontAlgn="base"/>
            <a:endParaRPr lang="fr-FR" dirty="0" smtClean="0"/>
          </a:p>
          <a:p>
            <a:pPr fontAlgn="t"/>
            <a:endParaRPr lang="nl-BE" dirty="0" smtClean="0"/>
          </a:p>
          <a:p>
            <a:pPr fontAlgn="t"/>
            <a:endParaRPr lang="nl-BE" dirty="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92</a:t>
            </a:fld>
            <a:endParaRPr lang="en-US"/>
          </a:p>
        </p:txBody>
      </p:sp>
    </p:spTree>
    <p:extLst>
      <p:ext uri="{BB962C8B-B14F-4D97-AF65-F5344CB8AC3E}">
        <p14:creationId xmlns:p14="http://schemas.microsoft.com/office/powerpoint/2010/main" val="425198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a:bodyPr>
          <a:lstStyle/>
          <a:p>
            <a:pPr fontAlgn="base"/>
            <a:r>
              <a:rPr lang="fr-FR" b="1" dirty="0" smtClean="0"/>
              <a:t>Délai initial de la Roadmap : 01/01/2018</a:t>
            </a:r>
          </a:p>
          <a:p>
            <a:pPr fontAlgn="base"/>
            <a:endParaRPr lang="fr-FR" b="1" dirty="0" smtClean="0"/>
          </a:p>
          <a:p>
            <a:pPr lvl="1" fontAlgn="base"/>
            <a:r>
              <a:rPr lang="fr-FR" dirty="0" smtClean="0"/>
              <a:t>seule </a:t>
            </a:r>
            <a:r>
              <a:rPr lang="fr-FR" dirty="0"/>
              <a:t>la prescription électronique de médicaments sera </a:t>
            </a:r>
            <a:r>
              <a:rPr lang="fr-FR" dirty="0" smtClean="0"/>
              <a:t>valable </a:t>
            </a:r>
          </a:p>
          <a:p>
            <a:pPr lvl="1" fontAlgn="base"/>
            <a:r>
              <a:rPr lang="fr-FR" dirty="0" smtClean="0"/>
              <a:t>la </a:t>
            </a:r>
            <a:r>
              <a:rPr lang="fr-FR" dirty="0"/>
              <a:t>prescription papier reste </a:t>
            </a:r>
            <a:r>
              <a:rPr lang="fr-FR" dirty="0" smtClean="0"/>
              <a:t>possible, en </a:t>
            </a:r>
            <a:r>
              <a:rPr lang="fr-FR" dirty="0"/>
              <a:t>cas </a:t>
            </a:r>
            <a:r>
              <a:rPr lang="fr-FR" dirty="0" smtClean="0"/>
              <a:t>d’urgence</a:t>
            </a:r>
          </a:p>
          <a:p>
            <a:pPr lvl="1" fontAlgn="base"/>
            <a:r>
              <a:rPr lang="fr-FR" dirty="0" smtClean="0"/>
              <a:t>disparition progressive de la </a:t>
            </a:r>
            <a:r>
              <a:rPr lang="fr-FR" dirty="0"/>
              <a:t>preuve papier </a:t>
            </a:r>
            <a:endParaRPr lang="fr-FR" dirty="0" smtClean="0"/>
          </a:p>
          <a:p>
            <a:pPr lvl="1" fontAlgn="base"/>
            <a:r>
              <a:rPr lang="fr-FR" dirty="0" smtClean="0"/>
              <a:t>lecture </a:t>
            </a:r>
            <a:r>
              <a:rPr lang="fr-FR" dirty="0"/>
              <a:t>du code-barres </a:t>
            </a:r>
            <a:r>
              <a:rPr lang="fr-FR" dirty="0" smtClean="0"/>
              <a:t>remplacée </a:t>
            </a:r>
            <a:r>
              <a:rPr lang="fr-FR" dirty="0"/>
              <a:t>par </a:t>
            </a:r>
            <a:r>
              <a:rPr lang="fr-FR" dirty="0" smtClean="0"/>
              <a:t>lecture </a:t>
            </a:r>
            <a:r>
              <a:rPr lang="fr-FR" dirty="0"/>
              <a:t>de la carte </a:t>
            </a:r>
            <a:r>
              <a:rPr lang="fr-FR" dirty="0" err="1" smtClean="0"/>
              <a:t>eID</a:t>
            </a:r>
            <a:endParaRPr lang="fr-FR" dirty="0" smtClean="0"/>
          </a:p>
          <a:p>
            <a:pPr lvl="1" fontAlgn="base"/>
            <a:r>
              <a:rPr lang="fr-FR" dirty="0" smtClean="0"/>
              <a:t>le </a:t>
            </a:r>
            <a:r>
              <a:rPr lang="fr-FR" dirty="0"/>
              <a:t>prescripteur pourra continuer à utiliser le papier, si le patient le souhaite, mais plutôt pour lui donner une information compréhensible et utile afin qu’il prenne correctement ses </a:t>
            </a:r>
            <a:r>
              <a:rPr lang="fr-FR" dirty="0" smtClean="0"/>
              <a:t>médicaments</a:t>
            </a:r>
            <a:endParaRPr lang="fr-FR" dirty="0"/>
          </a:p>
          <a:p>
            <a:pPr fontAlgn="base"/>
            <a:endParaRPr lang="fr-FR" b="1" dirty="0"/>
          </a:p>
          <a:p>
            <a:pPr lvl="1" fontAlgn="base"/>
            <a:endParaRPr lang="fr-FR" dirty="0" smtClean="0"/>
          </a:p>
          <a:p>
            <a:pPr fontAlgn="t"/>
            <a:endParaRPr lang="nl-BE" dirty="0" smtClean="0"/>
          </a:p>
          <a:p>
            <a:pPr fontAlgn="t"/>
            <a:endParaRPr lang="nl-BE" dirty="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93</a:t>
            </a:fld>
            <a:endParaRPr lang="en-US"/>
          </a:p>
        </p:txBody>
      </p:sp>
    </p:spTree>
    <p:extLst>
      <p:ext uri="{BB962C8B-B14F-4D97-AF65-F5344CB8AC3E}">
        <p14:creationId xmlns:p14="http://schemas.microsoft.com/office/powerpoint/2010/main" val="1775692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fontScale="92500"/>
          </a:bodyPr>
          <a:lstStyle/>
          <a:p>
            <a:pPr marL="0" indent="0" fontAlgn="base">
              <a:buNone/>
            </a:pPr>
            <a:r>
              <a:rPr lang="fr-FR" sz="2600" b="1" dirty="0" smtClean="0"/>
              <a:t>Délais fixé en comité de l’assurance </a:t>
            </a:r>
            <a:r>
              <a:rPr lang="fr-FR" sz="2600" b="1" dirty="0" err="1" smtClean="0"/>
              <a:t>Inami</a:t>
            </a:r>
            <a:r>
              <a:rPr lang="fr-FR" sz="2600" b="1" dirty="0" smtClean="0"/>
              <a:t>:</a:t>
            </a:r>
          </a:p>
          <a:p>
            <a:pPr marL="0" indent="0" fontAlgn="base">
              <a:buNone/>
            </a:pPr>
            <a:endParaRPr lang="fr-FR" sz="2600" b="1" dirty="0" smtClean="0"/>
          </a:p>
          <a:p>
            <a:r>
              <a:rPr lang="nl-BE" b="1" u="sng" dirty="0" smtClean="0"/>
              <a:t>01/06/2018:  </a:t>
            </a:r>
            <a:r>
              <a:rPr lang="nl-BE" dirty="0" err="1"/>
              <a:t>prescription</a:t>
            </a:r>
            <a:r>
              <a:rPr lang="nl-BE" dirty="0"/>
              <a:t> </a:t>
            </a:r>
            <a:r>
              <a:rPr lang="nl-BE" dirty="0" err="1" smtClean="0"/>
              <a:t>électronique</a:t>
            </a:r>
            <a:r>
              <a:rPr lang="nl-BE" dirty="0" smtClean="0"/>
              <a:t> </a:t>
            </a:r>
            <a:r>
              <a:rPr lang="nl-BE" dirty="0"/>
              <a:t>de </a:t>
            </a:r>
            <a:r>
              <a:rPr lang="nl-BE" dirty="0" err="1"/>
              <a:t>médicaments</a:t>
            </a:r>
            <a:r>
              <a:rPr lang="nl-BE" dirty="0"/>
              <a:t> obligatoire pour MG, MS,</a:t>
            </a:r>
            <a:r>
              <a:rPr lang="fr-BE" dirty="0"/>
              <a:t> sages-femmes et dentistes pour les prescriptions </a:t>
            </a:r>
            <a:r>
              <a:rPr lang="fr-BE" dirty="0" smtClean="0"/>
              <a:t>en ambulatoire. Exceptions:</a:t>
            </a:r>
            <a:endParaRPr lang="fr-BE" dirty="0"/>
          </a:p>
          <a:p>
            <a:pPr marL="274320" lvl="1" indent="0">
              <a:buNone/>
            </a:pPr>
            <a:r>
              <a:rPr lang="fr-BE" dirty="0"/>
              <a:t>a) </a:t>
            </a:r>
            <a:r>
              <a:rPr lang="fr-BE" dirty="0" smtClean="0"/>
              <a:t>pas </a:t>
            </a:r>
            <a:r>
              <a:rPr lang="fr-BE" dirty="0"/>
              <a:t>aux prescripteurs qui ont </a:t>
            </a:r>
            <a:r>
              <a:rPr lang="fr-BE" u="sng" dirty="0"/>
              <a:t>atteint l’âge de 62 ans </a:t>
            </a:r>
            <a:r>
              <a:rPr lang="fr-BE" dirty="0"/>
              <a:t>en date du 1er juin 2018. </a:t>
            </a:r>
          </a:p>
          <a:p>
            <a:pPr marL="274320" lvl="1" indent="0">
              <a:buNone/>
            </a:pPr>
            <a:r>
              <a:rPr lang="fr-BE" dirty="0"/>
              <a:t>b) </a:t>
            </a:r>
            <a:r>
              <a:rPr lang="fr-BE" dirty="0" smtClean="0"/>
              <a:t>pas </a:t>
            </a:r>
            <a:r>
              <a:rPr lang="fr-BE" dirty="0"/>
              <a:t>aux prescriptions rédigées lors d’une </a:t>
            </a:r>
            <a:r>
              <a:rPr lang="fr-BE" u="sng" dirty="0"/>
              <a:t>visite du patient à domicile ou dans une institution,</a:t>
            </a:r>
            <a:r>
              <a:rPr lang="fr-BE" dirty="0"/>
              <a:t> indépendant de l’âge du prescripteur. </a:t>
            </a:r>
          </a:p>
          <a:p>
            <a:endParaRPr lang="fr-BE" dirty="0"/>
          </a:p>
          <a:p>
            <a:pPr marL="274320" lvl="1" indent="0">
              <a:buNone/>
            </a:pPr>
            <a:r>
              <a:rPr lang="fr-BE" sz="2400" dirty="0" smtClean="0"/>
              <a:t>Application </a:t>
            </a:r>
            <a:r>
              <a:rPr lang="fr-BE" sz="2400" dirty="0"/>
              <a:t>web </a:t>
            </a:r>
            <a:r>
              <a:rPr lang="fr-BE" sz="2400" dirty="0" smtClean="0"/>
              <a:t>« PARIS » pour médecin non informatisés (sans obligation </a:t>
            </a:r>
            <a:r>
              <a:rPr lang="fr-BE" sz="2400" dirty="0"/>
              <a:t>d’installer un certificat eHealth sur le </a:t>
            </a:r>
            <a:r>
              <a:rPr lang="fr-BE" sz="2400" dirty="0" smtClean="0"/>
              <a:t>PC)</a:t>
            </a:r>
            <a:r>
              <a:rPr lang="fr-BE" dirty="0"/>
              <a:t>	</a:t>
            </a:r>
          </a:p>
          <a:p>
            <a:endParaRPr lang="fr-BE" dirty="0"/>
          </a:p>
          <a:p>
            <a:pPr fontAlgn="base"/>
            <a:endParaRPr lang="fr-FR" b="1" dirty="0"/>
          </a:p>
          <a:p>
            <a:pPr lvl="1" fontAlgn="base"/>
            <a:endParaRPr lang="fr-FR" dirty="0" smtClean="0"/>
          </a:p>
          <a:p>
            <a:pPr fontAlgn="t"/>
            <a:endParaRPr lang="nl-BE" dirty="0" smtClean="0"/>
          </a:p>
          <a:p>
            <a:pPr fontAlgn="t"/>
            <a:endParaRPr lang="nl-BE" dirty="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94</a:t>
            </a:fld>
            <a:endParaRPr lang="en-US"/>
          </a:p>
        </p:txBody>
      </p:sp>
    </p:spTree>
    <p:extLst>
      <p:ext uri="{BB962C8B-B14F-4D97-AF65-F5344CB8AC3E}">
        <p14:creationId xmlns:p14="http://schemas.microsoft.com/office/powerpoint/2010/main" val="1726711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lnSpcReduction="10000"/>
          </a:bodyPr>
          <a:lstStyle/>
          <a:p>
            <a:pPr marL="0" indent="0" fontAlgn="base">
              <a:buNone/>
            </a:pPr>
            <a:r>
              <a:rPr lang="fr-FR" sz="2600" b="1" dirty="0" smtClean="0"/>
              <a:t>Délais fixé en comité de l’assurance </a:t>
            </a:r>
            <a:r>
              <a:rPr lang="fr-FR" sz="2600" b="1" dirty="0" err="1" smtClean="0"/>
              <a:t>Inami</a:t>
            </a:r>
            <a:r>
              <a:rPr lang="fr-FR" sz="2600" b="1" dirty="0" smtClean="0"/>
              <a:t>:</a:t>
            </a:r>
          </a:p>
          <a:p>
            <a:pPr marL="0" indent="0" fontAlgn="base">
              <a:buNone/>
            </a:pPr>
            <a:endParaRPr lang="fr-FR" sz="2600" b="1" dirty="0" smtClean="0"/>
          </a:p>
          <a:p>
            <a:r>
              <a:rPr lang="nl-BE" b="1" u="sng" dirty="0" smtClean="0"/>
              <a:t>01/01/2020: </a:t>
            </a:r>
            <a:r>
              <a:rPr lang="nl-BE" b="1" u="sng" dirty="0" err="1" smtClean="0"/>
              <a:t>dématérialisation</a:t>
            </a:r>
            <a:r>
              <a:rPr lang="nl-BE" b="1" u="sng" dirty="0" smtClean="0"/>
              <a:t> </a:t>
            </a:r>
            <a:r>
              <a:rPr lang="nl-BE" b="1" u="sng" dirty="0" err="1" smtClean="0"/>
              <a:t>complète</a:t>
            </a:r>
            <a:r>
              <a:rPr lang="nl-BE" b="1" u="sng" dirty="0" smtClean="0"/>
              <a:t> </a:t>
            </a:r>
            <a:r>
              <a:rPr lang="nl-BE" b="1" u="sng" dirty="0" err="1" smtClean="0"/>
              <a:t>avec</a:t>
            </a:r>
            <a:r>
              <a:rPr lang="nl-BE" b="1" u="sng" dirty="0" smtClean="0"/>
              <a:t> e-</a:t>
            </a:r>
            <a:r>
              <a:rPr lang="nl-BE" b="1" u="sng" dirty="0" err="1" smtClean="0"/>
              <a:t>precription</a:t>
            </a:r>
            <a:r>
              <a:rPr lang="nl-BE" b="1" u="sng" dirty="0" smtClean="0"/>
              <a:t> obligatoire. I</a:t>
            </a:r>
            <a:r>
              <a:rPr lang="fr-BE" dirty="0" smtClean="0"/>
              <a:t>l </a:t>
            </a:r>
            <a:r>
              <a:rPr lang="fr-BE" dirty="0"/>
              <a:t>est possible, dans toutes les officines, de se procurer des médicaments sans qu’une preuve de prescription électronique papier soit requise. A ce moment, le patient sera en mesure de consulter de manière électronique les prescriptions ouvertes à l’aide d’une application ou dans l’officine. Le pharmacien aura accès, d’une manière conviviale, aux prescriptions ouvertes sur base du numéro d’identification à la sécurité sociale (NISS) d’un patient et pourra exécuter les prescriptions que le patient </a:t>
            </a:r>
            <a:r>
              <a:rPr lang="fr-BE" dirty="0" smtClean="0"/>
              <a:t>indique </a:t>
            </a:r>
            <a:endParaRPr lang="fr-BE" dirty="0"/>
          </a:p>
          <a:p>
            <a:endParaRPr lang="fr-BE" dirty="0"/>
          </a:p>
          <a:p>
            <a:endParaRPr lang="fr-BE" dirty="0"/>
          </a:p>
          <a:p>
            <a:pPr fontAlgn="base"/>
            <a:endParaRPr lang="fr-FR" b="1" dirty="0"/>
          </a:p>
          <a:p>
            <a:pPr lvl="1" fontAlgn="base"/>
            <a:endParaRPr lang="fr-FR" dirty="0" smtClean="0"/>
          </a:p>
          <a:p>
            <a:pPr fontAlgn="t"/>
            <a:endParaRPr lang="nl-BE" dirty="0" smtClean="0"/>
          </a:p>
          <a:p>
            <a:pPr fontAlgn="t"/>
            <a:endParaRPr lang="nl-BE" dirty="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95</a:t>
            </a:fld>
            <a:endParaRPr lang="en-US"/>
          </a:p>
        </p:txBody>
      </p:sp>
    </p:spTree>
    <p:extLst>
      <p:ext uri="{BB962C8B-B14F-4D97-AF65-F5344CB8AC3E}">
        <p14:creationId xmlns:p14="http://schemas.microsoft.com/office/powerpoint/2010/main" val="3111933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4 : Prescription électronique</a:t>
            </a:r>
            <a:endParaRPr lang="en-US" dirty="0"/>
          </a:p>
        </p:txBody>
      </p:sp>
      <p:sp>
        <p:nvSpPr>
          <p:cNvPr id="4099" name="Rectangle 3"/>
          <p:cNvSpPr>
            <a:spLocks noGrp="1" noChangeArrowheads="1"/>
          </p:cNvSpPr>
          <p:nvPr>
            <p:ph idx="1"/>
          </p:nvPr>
        </p:nvSpPr>
        <p:spPr/>
        <p:txBody>
          <a:bodyPr>
            <a:normAutofit fontScale="92500" lnSpcReduction="10000"/>
          </a:bodyPr>
          <a:lstStyle/>
          <a:p>
            <a:pPr marL="0" indent="0">
              <a:buNone/>
            </a:pPr>
            <a:r>
              <a:rPr lang="fr-BE" sz="3200" b="1" dirty="0" smtClean="0"/>
              <a:t>Ex: 1er </a:t>
            </a:r>
            <a:r>
              <a:rPr lang="fr-BE" sz="3200" b="1" dirty="0"/>
              <a:t>au </a:t>
            </a:r>
            <a:r>
              <a:rPr lang="fr-BE" sz="3200" b="1" dirty="0" smtClean="0"/>
              <a:t>31 aout 2018</a:t>
            </a:r>
          </a:p>
          <a:p>
            <a:pPr marL="0" indent="0">
              <a:buNone/>
            </a:pPr>
            <a:endParaRPr lang="fr-FR" sz="3100" b="1" dirty="0"/>
          </a:p>
          <a:p>
            <a:pPr lvl="1"/>
            <a:r>
              <a:rPr lang="fr-BE" sz="2400" dirty="0" smtClean="0"/>
              <a:t>12.686 </a:t>
            </a:r>
            <a:r>
              <a:rPr lang="fr-BE" sz="2400" dirty="0"/>
              <a:t>médecins ont envoyé </a:t>
            </a:r>
            <a:r>
              <a:rPr lang="fr-BE" sz="2400" dirty="0" smtClean="0"/>
              <a:t>3.186.918  </a:t>
            </a:r>
            <a:r>
              <a:rPr lang="fr-BE" sz="2400" dirty="0"/>
              <a:t>prescriptions </a:t>
            </a:r>
            <a:r>
              <a:rPr lang="fr-BE" sz="2400" dirty="0" smtClean="0"/>
              <a:t>électroniques</a:t>
            </a:r>
          </a:p>
          <a:p>
            <a:pPr lvl="1"/>
            <a:endParaRPr lang="fr-BE" sz="2400" dirty="0" smtClean="0"/>
          </a:p>
          <a:p>
            <a:pPr lvl="1"/>
            <a:r>
              <a:rPr lang="fr-BE" sz="2400" dirty="0" smtClean="0"/>
              <a:t>122 hôpitaux </a:t>
            </a:r>
            <a:r>
              <a:rPr lang="fr-BE" sz="2400" dirty="0"/>
              <a:t>ont envoyé </a:t>
            </a:r>
            <a:r>
              <a:rPr lang="fr-BE" sz="2400" dirty="0" smtClean="0"/>
              <a:t>658.915 </a:t>
            </a:r>
            <a:r>
              <a:rPr lang="fr-BE" sz="2400" dirty="0"/>
              <a:t>prescriptions </a:t>
            </a:r>
            <a:r>
              <a:rPr lang="fr-BE" sz="2400" dirty="0" smtClean="0"/>
              <a:t>électroniques</a:t>
            </a:r>
          </a:p>
          <a:p>
            <a:pPr lvl="1"/>
            <a:endParaRPr lang="fr-BE" sz="2400" dirty="0"/>
          </a:p>
          <a:p>
            <a:pPr lvl="1"/>
            <a:r>
              <a:rPr lang="nl-BE" sz="2400" dirty="0"/>
              <a:t>3.515 </a:t>
            </a:r>
            <a:r>
              <a:rPr lang="nl-BE" sz="2400" dirty="0" err="1" smtClean="0"/>
              <a:t>dentistes</a:t>
            </a:r>
            <a:r>
              <a:rPr lang="nl-BE" sz="2400" dirty="0" smtClean="0"/>
              <a:t> ont </a:t>
            </a:r>
            <a:r>
              <a:rPr lang="nl-BE" sz="2400" dirty="0" err="1" smtClean="0"/>
              <a:t>envoyé</a:t>
            </a:r>
            <a:r>
              <a:rPr lang="nl-BE" sz="2400" dirty="0" smtClean="0"/>
              <a:t> 34.828 </a:t>
            </a:r>
            <a:r>
              <a:rPr lang="fr-BE" sz="2400" dirty="0"/>
              <a:t>prescriptions électroniques</a:t>
            </a:r>
          </a:p>
          <a:p>
            <a:pPr lvl="1"/>
            <a:endParaRPr lang="fr-BE" sz="2400" dirty="0" smtClean="0"/>
          </a:p>
          <a:p>
            <a:pPr lvl="1"/>
            <a:r>
              <a:rPr lang="fr-BE" sz="2400" dirty="0" smtClean="0"/>
              <a:t>4.846 </a:t>
            </a:r>
            <a:r>
              <a:rPr lang="fr-BE" sz="2400" dirty="0"/>
              <a:t>pharmaciens ont délivré </a:t>
            </a:r>
            <a:r>
              <a:rPr lang="nl-BE" sz="2400" dirty="0"/>
              <a:t>3.175.395 </a:t>
            </a:r>
            <a:r>
              <a:rPr lang="fr-BE" sz="2400" dirty="0" smtClean="0"/>
              <a:t>prescriptions </a:t>
            </a:r>
            <a:r>
              <a:rPr lang="fr-BE" sz="2400" dirty="0"/>
              <a:t>(</a:t>
            </a:r>
            <a:r>
              <a:rPr lang="fr-BE" sz="2400" dirty="0" smtClean="0"/>
              <a:t>81,8 </a:t>
            </a:r>
            <a:r>
              <a:rPr lang="fr-BE" sz="2400" dirty="0"/>
              <a:t>% des prescriptions envoyées)</a:t>
            </a:r>
          </a:p>
          <a:p>
            <a:pPr lvl="1"/>
            <a:endParaRPr lang="fr-FR" dirty="0"/>
          </a:p>
          <a:p>
            <a:pPr marL="0" indent="0">
              <a:buNone/>
            </a:pPr>
            <a:endParaRPr lang="fr-FR" sz="3100" b="1" dirty="0"/>
          </a:p>
          <a:p>
            <a:endParaRPr lang="en-US" dirty="0"/>
          </a:p>
          <a:p>
            <a:pPr lvl="1"/>
            <a:endParaRPr lang="fr-BE" b="1" dirty="0" smtClean="0"/>
          </a:p>
          <a:p>
            <a:pPr lvl="1"/>
            <a:endParaRPr lang="fr-BE" dirty="0" smtClean="0"/>
          </a:p>
          <a:p>
            <a:pPr lvl="1"/>
            <a:endParaRPr lang="fr-BE" dirty="0" smtClean="0"/>
          </a:p>
          <a:p>
            <a:endParaRPr lang="fr-FR" dirty="0" smtClean="0"/>
          </a:p>
          <a:p>
            <a:endParaRPr lang="fr-FR" dirty="0" smtClean="0"/>
          </a:p>
          <a:p>
            <a:pPr lvl="2"/>
            <a:endParaRPr lang="fr-BE" dirty="0" smtClean="0"/>
          </a:p>
          <a:p>
            <a:endParaRPr lang="fr-FR" dirty="0" smtClean="0"/>
          </a:p>
          <a:p>
            <a:endParaRPr lang="fr-FR" dirty="0" smtClean="0"/>
          </a:p>
          <a:p>
            <a:endParaRPr lang="fr-FR" dirty="0" smtClean="0"/>
          </a:p>
          <a:p>
            <a:endParaRPr lang="fr-FR" dirty="0" smtClean="0"/>
          </a:p>
          <a:p>
            <a:pPr lvl="1"/>
            <a:endParaRPr lang="fr-BE" dirty="0" smtClean="0"/>
          </a:p>
          <a:p>
            <a:endParaRPr lang="fr-BE" dirty="0" smtClean="0"/>
          </a:p>
        </p:txBody>
      </p:sp>
      <p:sp>
        <p:nvSpPr>
          <p:cNvPr id="3" name="Date Placeholder 2"/>
          <p:cNvSpPr>
            <a:spLocks noGrp="1"/>
          </p:cNvSpPr>
          <p:nvPr>
            <p:ph type="dt" sz="half" idx="10"/>
          </p:nvPr>
        </p:nvSpPr>
        <p:spPr/>
        <p:txBody>
          <a:bodyPr/>
          <a:lstStyle/>
          <a:p>
            <a:r>
              <a:rPr lang="en-US" smtClean="0"/>
              <a:t>23/01/2017</a:t>
            </a:r>
            <a:endParaRPr lang="en-US"/>
          </a:p>
        </p:txBody>
      </p:sp>
      <p:sp>
        <p:nvSpPr>
          <p:cNvPr id="4" name="Slide Number Placeholder 3"/>
          <p:cNvSpPr>
            <a:spLocks noGrp="1"/>
          </p:cNvSpPr>
          <p:nvPr>
            <p:ph type="sldNum" sz="quarter" idx="12"/>
          </p:nvPr>
        </p:nvSpPr>
        <p:spPr/>
        <p:txBody>
          <a:bodyPr/>
          <a:lstStyle/>
          <a:p>
            <a:fld id="{2B30A8D0-0C1A-4E18-B9EE-C94840A50CB5}" type="slidenum">
              <a:rPr lang="en-US" smtClean="0"/>
              <a:pPr/>
              <a:t>96</a:t>
            </a:fld>
            <a:endParaRPr lang="en-US"/>
          </a:p>
        </p:txBody>
      </p:sp>
    </p:spTree>
    <p:extLst>
      <p:ext uri="{BB962C8B-B14F-4D97-AF65-F5344CB8AC3E}">
        <p14:creationId xmlns:p14="http://schemas.microsoft.com/office/powerpoint/2010/main" val="3332218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BE" dirty="0"/>
              <a:t>Action 4 : Prescription électronique</a:t>
            </a:r>
            <a:endParaRPr lang="nl-BE" dirty="0"/>
          </a:p>
        </p:txBody>
      </p:sp>
      <p:sp>
        <p:nvSpPr>
          <p:cNvPr id="3" name="Content Placeholder 2"/>
          <p:cNvSpPr>
            <a:spLocks noGrp="1"/>
          </p:cNvSpPr>
          <p:nvPr>
            <p:ph idx="1"/>
          </p:nvPr>
        </p:nvSpPr>
        <p:spPr/>
        <p:txBody>
          <a:bodyPr>
            <a:normAutofit/>
          </a:bodyPr>
          <a:lstStyle/>
          <a:p>
            <a:r>
              <a:rPr lang="fr-FR" dirty="0" smtClean="0"/>
              <a:t>Exemple de prescription médicale avec code </a:t>
            </a:r>
            <a:r>
              <a:rPr lang="fr-FR" dirty="0" err="1" smtClean="0"/>
              <a:t>Recip</a:t>
            </a:r>
            <a:r>
              <a:rPr lang="fr-FR" dirty="0" smtClean="0"/>
              <a:t>-e (RID): importance de passer du RID au NISS!</a:t>
            </a:r>
          </a:p>
          <a:p>
            <a:endParaRPr lang="fr-FR" dirty="0"/>
          </a:p>
          <a:p>
            <a:pPr marL="0" indent="0">
              <a:buNone/>
            </a:pPr>
            <a:endParaRPr lang="nl-BE" dirty="0"/>
          </a:p>
        </p:txBody>
      </p:sp>
      <p:sp>
        <p:nvSpPr>
          <p:cNvPr id="4" name="Date Placeholder 3"/>
          <p:cNvSpPr>
            <a:spLocks noGrp="1"/>
          </p:cNvSpPr>
          <p:nvPr>
            <p:ph type="dt" sz="half" idx="10"/>
          </p:nvPr>
        </p:nvSpPr>
        <p:spPr/>
        <p:txBody>
          <a:bodyPr/>
          <a:lstStyle/>
          <a:p>
            <a:r>
              <a:rPr lang="en-US" smtClean="0"/>
              <a:t>23/01/2017</a:t>
            </a:r>
            <a:endParaRPr lang="nl-BE"/>
          </a:p>
        </p:txBody>
      </p:sp>
      <p:sp>
        <p:nvSpPr>
          <p:cNvPr id="5" name="Slide Number Placeholder 4"/>
          <p:cNvSpPr>
            <a:spLocks noGrp="1"/>
          </p:cNvSpPr>
          <p:nvPr>
            <p:ph type="sldNum" sz="quarter" idx="12"/>
          </p:nvPr>
        </p:nvSpPr>
        <p:spPr/>
        <p:txBody>
          <a:bodyPr/>
          <a:lstStyle/>
          <a:p>
            <a:fld id="{2B30A8D0-0C1A-4E18-B9EE-C94840A50CB5}" type="slidenum">
              <a:rPr lang="en-US" smtClean="0"/>
              <a:t>97</a:t>
            </a:fld>
            <a:endParaRPr lang="nl-BE"/>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018" y="2578592"/>
            <a:ext cx="477996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5146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Action 5 : Hubs &amp; Metahub</a:t>
            </a:r>
            <a:endParaRPr lang="fr-BE" dirty="0"/>
          </a:p>
        </p:txBody>
      </p:sp>
      <p:sp>
        <p:nvSpPr>
          <p:cNvPr id="4099" name="Rectangle 3"/>
          <p:cNvSpPr>
            <a:spLocks noGrp="1" noChangeArrowheads="1"/>
          </p:cNvSpPr>
          <p:nvPr>
            <p:ph idx="1"/>
          </p:nvPr>
        </p:nvSpPr>
        <p:spPr/>
        <p:txBody>
          <a:bodyPr>
            <a:normAutofit/>
          </a:bodyPr>
          <a:lstStyle/>
          <a:p>
            <a:r>
              <a:rPr lang="fr-BE" dirty="0" smtClean="0"/>
              <a:t>Hubs &amp; </a:t>
            </a:r>
            <a:r>
              <a:rPr lang="fr-BE" dirty="0" err="1" smtClean="0"/>
              <a:t>Metahubs</a:t>
            </a:r>
            <a:r>
              <a:rPr lang="fr-BE" dirty="0" smtClean="0"/>
              <a:t> = échange de données médicales entre prestataires de soins</a:t>
            </a:r>
          </a:p>
          <a:p>
            <a:endParaRPr lang="fr-BE" dirty="0" smtClean="0"/>
          </a:p>
          <a:p>
            <a:r>
              <a:rPr lang="fr-BE" dirty="0" smtClean="0"/>
              <a:t>Objectifs</a:t>
            </a:r>
          </a:p>
          <a:p>
            <a:endParaRPr lang="fr-BE" dirty="0" smtClean="0"/>
          </a:p>
          <a:p>
            <a:pPr lvl="1"/>
            <a:r>
              <a:rPr lang="fr-BE" dirty="0" smtClean="0"/>
              <a:t>interconnexion des systèmes régionaux et locaux </a:t>
            </a:r>
          </a:p>
          <a:p>
            <a:pPr lvl="1"/>
            <a:r>
              <a:rPr lang="fr-BE" dirty="0" smtClean="0"/>
              <a:t>prestataire de soins &gt;  retrouver/ consulter les documents médicaux électroniques disponibles</a:t>
            </a:r>
          </a:p>
          <a:p>
            <a:pPr lvl="2"/>
            <a:r>
              <a:rPr lang="fr-BE" dirty="0"/>
              <a:t>l</a:t>
            </a:r>
            <a:r>
              <a:rPr lang="fr-BE" dirty="0" smtClean="0"/>
              <a:t>ieu de stockage</a:t>
            </a:r>
          </a:p>
          <a:p>
            <a:pPr lvl="2"/>
            <a:r>
              <a:rPr lang="fr-BE" dirty="0"/>
              <a:t>p</a:t>
            </a:r>
            <a:r>
              <a:rPr lang="fr-BE" dirty="0" smtClean="0"/>
              <a:t>oint d’entrée</a:t>
            </a:r>
          </a:p>
          <a:p>
            <a:pPr lvl="1"/>
            <a:endParaRPr lang="fr-BE" dirty="0" smtClean="0"/>
          </a:p>
          <a:p>
            <a:pPr lvl="1"/>
            <a:endParaRPr lang="fr-BE" dirty="0" smtClean="0"/>
          </a:p>
          <a:p>
            <a:pPr lvl="1"/>
            <a:endParaRPr lang="fr-BE" dirty="0" smtClean="0"/>
          </a:p>
          <a:p>
            <a:pPr lvl="2"/>
            <a:endParaRPr lang="fr-BE" dirty="0" smtClean="0"/>
          </a:p>
          <a:p>
            <a:pPr lvl="2"/>
            <a:endParaRPr lang="fr-BE" dirty="0" smtClean="0"/>
          </a:p>
          <a:p>
            <a:pPr lvl="2"/>
            <a:endParaRPr lang="fr-BE" dirty="0" smtClean="0"/>
          </a:p>
          <a:p>
            <a:pPr lvl="2"/>
            <a:endParaRPr lang="fr-BE" dirty="0" smtClean="0"/>
          </a:p>
          <a:p>
            <a:pPr lvl="2"/>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98</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2671762269"/>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Action 5 : Hubs &amp; </a:t>
            </a:r>
            <a:r>
              <a:rPr lang="fr-BE" dirty="0" err="1" smtClean="0"/>
              <a:t>Metahub</a:t>
            </a:r>
            <a:endParaRPr lang="fr-BE" dirty="0"/>
          </a:p>
        </p:txBody>
      </p:sp>
      <p:sp>
        <p:nvSpPr>
          <p:cNvPr id="4099" name="Rectangle 3"/>
          <p:cNvSpPr>
            <a:spLocks noGrp="1" noChangeArrowheads="1"/>
          </p:cNvSpPr>
          <p:nvPr>
            <p:ph idx="1"/>
          </p:nvPr>
        </p:nvSpPr>
        <p:spPr/>
        <p:txBody>
          <a:bodyPr>
            <a:normAutofit/>
          </a:bodyPr>
          <a:lstStyle/>
          <a:p>
            <a:r>
              <a:rPr lang="fr-BE" dirty="0" smtClean="0"/>
              <a:t>Situation 2016</a:t>
            </a:r>
          </a:p>
          <a:p>
            <a:pPr lvl="1"/>
            <a:r>
              <a:rPr lang="fr-BE" dirty="0" smtClean="0"/>
              <a:t>Documents hospitaliers via 4 hubs</a:t>
            </a:r>
            <a:endParaRPr lang="fr-BE" dirty="0"/>
          </a:p>
          <a:p>
            <a:pPr lvl="3"/>
            <a:r>
              <a:rPr lang="fr-BE" dirty="0" err="1" smtClean="0"/>
              <a:t>Collaboratief</a:t>
            </a:r>
            <a:r>
              <a:rPr lang="fr-BE" dirty="0" smtClean="0"/>
              <a:t> </a:t>
            </a:r>
            <a:r>
              <a:rPr lang="fr-BE" dirty="0" err="1" smtClean="0"/>
              <a:t>Zorgplatform</a:t>
            </a:r>
            <a:endParaRPr lang="fr-BE" dirty="0" smtClean="0"/>
          </a:p>
          <a:p>
            <a:pPr lvl="3"/>
            <a:r>
              <a:rPr lang="fr-BE" dirty="0" smtClean="0"/>
              <a:t>Vlaams </a:t>
            </a:r>
            <a:r>
              <a:rPr lang="fr-BE" dirty="0" err="1" smtClean="0"/>
              <a:t>Ziekenhuisnetwerk</a:t>
            </a:r>
            <a:r>
              <a:rPr lang="fr-BE" dirty="0" smtClean="0"/>
              <a:t> KU Leuven</a:t>
            </a:r>
          </a:p>
          <a:p>
            <a:pPr lvl="3"/>
            <a:r>
              <a:rPr lang="fr-BE" dirty="0" smtClean="0"/>
              <a:t>Réseau Santé Wallon</a:t>
            </a:r>
          </a:p>
          <a:p>
            <a:pPr lvl="3"/>
            <a:r>
              <a:rPr lang="fr-BE" dirty="0" smtClean="0"/>
              <a:t>Réseau Santé Bruxellois</a:t>
            </a:r>
          </a:p>
          <a:p>
            <a:pPr lvl="3"/>
            <a:endParaRPr lang="fr-BE" dirty="0" smtClean="0"/>
          </a:p>
          <a:p>
            <a:pPr lvl="1"/>
            <a:r>
              <a:rPr lang="fr-BE" dirty="0" smtClean="0"/>
              <a:t>documents de la 1ère ligne (</a:t>
            </a:r>
            <a:r>
              <a:rPr lang="fr-BE" dirty="0" err="1" smtClean="0"/>
              <a:t>Sumehr</a:t>
            </a:r>
            <a:r>
              <a:rPr lang="fr-BE" dirty="0" smtClean="0"/>
              <a:t>, Schéma de médication) &gt; 3 </a:t>
            </a:r>
            <a:r>
              <a:rPr lang="fr-BE" dirty="0" err="1" smtClean="0"/>
              <a:t>coffres-forts</a:t>
            </a:r>
            <a:r>
              <a:rPr lang="fr-BE" dirty="0" smtClean="0"/>
              <a:t>/</a:t>
            </a:r>
            <a:r>
              <a:rPr lang="fr-BE" dirty="0" err="1" smtClean="0"/>
              <a:t>metahubs</a:t>
            </a:r>
            <a:endParaRPr lang="fr-BE" dirty="0" smtClean="0"/>
          </a:p>
          <a:p>
            <a:pPr lvl="3"/>
            <a:r>
              <a:rPr lang="fr-BE" dirty="0" err="1" smtClean="0"/>
              <a:t>Vitalink</a:t>
            </a:r>
            <a:endParaRPr lang="fr-BE" dirty="0" smtClean="0"/>
          </a:p>
          <a:p>
            <a:pPr lvl="3"/>
            <a:r>
              <a:rPr lang="fr-BE" dirty="0" err="1" smtClean="0"/>
              <a:t>InterMed</a:t>
            </a:r>
            <a:endParaRPr lang="fr-BE" dirty="0" smtClean="0"/>
          </a:p>
          <a:p>
            <a:pPr lvl="3"/>
            <a:r>
              <a:rPr lang="fr-BE" dirty="0" err="1" smtClean="0"/>
              <a:t>BruSafe</a:t>
            </a:r>
            <a:endParaRPr lang="fr-BE" dirty="0" smtClean="0"/>
          </a:p>
          <a:p>
            <a:pPr lvl="2"/>
            <a:endParaRPr lang="fr-BE" dirty="0" smtClean="0"/>
          </a:p>
          <a:p>
            <a:pPr lvl="2"/>
            <a:endParaRPr lang="fr-BE" dirty="0" smtClean="0"/>
          </a:p>
          <a:p>
            <a:endParaRPr lang="fr-BE" dirty="0" smtClean="0"/>
          </a:p>
          <a:p>
            <a:endParaRPr lang="fr-BE" dirty="0" smtClean="0"/>
          </a:p>
          <a:p>
            <a:endParaRPr lang="fr-BE" dirty="0" smtClean="0"/>
          </a:p>
          <a:p>
            <a:endParaRPr lang="fr-BE" dirty="0" smtClean="0"/>
          </a:p>
          <a:p>
            <a:pPr lvl="1"/>
            <a:endParaRPr lang="fr-BE" dirty="0" smtClean="0"/>
          </a:p>
          <a:p>
            <a:endParaRPr lang="fr-BE" dirty="0" smtClean="0"/>
          </a:p>
        </p:txBody>
      </p:sp>
      <p:sp>
        <p:nvSpPr>
          <p:cNvPr id="4" name="Slide Number Placeholder 3"/>
          <p:cNvSpPr>
            <a:spLocks noGrp="1"/>
          </p:cNvSpPr>
          <p:nvPr>
            <p:ph type="sldNum" sz="quarter" idx="12"/>
          </p:nvPr>
        </p:nvSpPr>
        <p:spPr/>
        <p:txBody>
          <a:bodyPr/>
          <a:lstStyle/>
          <a:p>
            <a:fld id="{BAADB71D-6A6A-403E-B8B0-DAC18C9A03D5}" type="slidenum">
              <a:rPr lang="en-US" smtClean="0"/>
              <a:pPr/>
              <a:t>99</a:t>
            </a:fld>
            <a:endParaRPr lang="en-US" dirty="0"/>
          </a:p>
        </p:txBody>
      </p:sp>
      <p:sp>
        <p:nvSpPr>
          <p:cNvPr id="3" name="Date Placeholder 2"/>
          <p:cNvSpPr>
            <a:spLocks noGrp="1"/>
          </p:cNvSpPr>
          <p:nvPr>
            <p:ph type="dt" sz="half" idx="10"/>
          </p:nvPr>
        </p:nvSpPr>
        <p:spPr/>
        <p:txBody>
          <a:bodyPr/>
          <a:lstStyle/>
          <a:p>
            <a:r>
              <a:rPr lang="en-US" smtClean="0"/>
              <a:t>23/01/2017</a:t>
            </a:r>
            <a:endParaRPr lang="en-US"/>
          </a:p>
        </p:txBody>
      </p:sp>
    </p:spTree>
    <p:extLst>
      <p:ext uri="{BB962C8B-B14F-4D97-AF65-F5344CB8AC3E}">
        <p14:creationId xmlns:p14="http://schemas.microsoft.com/office/powerpoint/2010/main" val="3482279754"/>
      </p:ext>
    </p:extLst>
  </p:cSld>
  <p:clrMapOvr>
    <a:masterClrMapping/>
  </p:clrMapOvr>
  <mc:AlternateContent xmlns:mc="http://schemas.openxmlformats.org/markup-compatibility/2006" xmlns:p14="http://schemas.microsoft.com/office/powerpoint/2010/main">
    <mc:Choice Requires="p14">
      <p:transition spd="slow" p14:dur="2000"/>
    </mc:Choice>
    <mc:Fallback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imec - exascience">
  <a:themeElements>
    <a:clrScheme name="imec rebranded">
      <a:dk1>
        <a:srgbClr val="3C3C3B"/>
      </a:dk1>
      <a:lt1>
        <a:srgbClr val="FFFFFF"/>
      </a:lt1>
      <a:dk2>
        <a:srgbClr val="3F98BD"/>
      </a:dk2>
      <a:lt2>
        <a:srgbClr val="929497"/>
      </a:lt2>
      <a:accent1>
        <a:srgbClr val="90298D"/>
      </a:accent1>
      <a:accent2>
        <a:srgbClr val="36337D"/>
      </a:accent2>
      <a:accent3>
        <a:srgbClr val="1582BE"/>
      </a:accent3>
      <a:accent4>
        <a:srgbClr val="99BDE4"/>
      </a:accent4>
      <a:accent5>
        <a:srgbClr val="C778AD"/>
      </a:accent5>
      <a:accent6>
        <a:srgbClr val="52BDC2"/>
      </a:accent6>
      <a:hlink>
        <a:srgbClr val="3F98BD"/>
      </a:hlink>
      <a:folHlink>
        <a:srgbClr val="2D6C8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sz="900" b="1" dirty="0" smtClean="0">
            <a:latin typeface="Gill Sans MT"/>
            <a:cs typeface="Gill Sans MT"/>
          </a:defRPr>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050" b="1" dirty="0" smtClean="0">
            <a:solidFill>
              <a:srgbClr val="464749"/>
            </a:solidFill>
          </a:defRPr>
        </a:defPPr>
      </a:lstStyle>
    </a:txDef>
  </a:objectDefaults>
  <a:extraClrSchemeLst/>
  <a:extLst>
    <a:ext uri="{05A4C25C-085E-4340-85A3-A5531E510DB2}">
      <thm15:themeFamily xmlns:thm15="http://schemas.microsoft.com/office/thememl/2012/main" name="imec_public" id="{CB7AC2EF-C184-784C-8130-2758C5F51518}" vid="{D189A4D8-42CE-F04F-8537-ADD0C37FC3AA}"/>
    </a:ext>
  </a:extLst>
</a:theme>
</file>

<file path=ppt/theme/theme1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Clarity">
  <a:themeElements>
    <a:clrScheme name="Custom 4">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3E6E5A"/>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12702</TotalTime>
  <Words>12950</Words>
  <Application>Microsoft Office PowerPoint</Application>
  <PresentationFormat>On-screen Show (4:3)</PresentationFormat>
  <Paragraphs>2644</Paragraphs>
  <Slides>175</Slides>
  <Notes>93</Notes>
  <HiddenSlides>0</HiddenSlides>
  <MMClips>0</MMClips>
  <ScaleCrop>false</ScaleCrop>
  <HeadingPairs>
    <vt:vector size="8" baseType="variant">
      <vt:variant>
        <vt:lpstr>Fonts Used</vt:lpstr>
      </vt:variant>
      <vt:variant>
        <vt:i4>11</vt:i4>
      </vt:variant>
      <vt:variant>
        <vt:lpstr>Theme</vt:lpstr>
      </vt:variant>
      <vt:variant>
        <vt:i4>12</vt:i4>
      </vt:variant>
      <vt:variant>
        <vt:lpstr>Embedded OLE Servers</vt:lpstr>
      </vt:variant>
      <vt:variant>
        <vt:i4>2</vt:i4>
      </vt:variant>
      <vt:variant>
        <vt:lpstr>Slide Titles</vt:lpstr>
      </vt:variant>
      <vt:variant>
        <vt:i4>175</vt:i4>
      </vt:variant>
    </vt:vector>
  </HeadingPairs>
  <TitlesOfParts>
    <vt:vector size="200" baseType="lpstr">
      <vt:lpstr>ＭＳ Ｐゴシック</vt:lpstr>
      <vt:lpstr>Arial</vt:lpstr>
      <vt:lpstr>Bebas Neue</vt:lpstr>
      <vt:lpstr>Calibri</vt:lpstr>
      <vt:lpstr>Gill Sans MT</vt:lpstr>
      <vt:lpstr>Gill Sans MT Condensed</vt:lpstr>
      <vt:lpstr>Helvetica Neue Bold Condensed</vt:lpstr>
      <vt:lpstr>Helvetica Neue Medium</vt:lpstr>
      <vt:lpstr>Times New Roman</vt:lpstr>
      <vt:lpstr>Verdana</vt:lpstr>
      <vt:lpstr>Wingdings</vt:lpstr>
      <vt:lpstr>Clarity</vt:lpstr>
      <vt:lpstr>3_Office Theme</vt:lpstr>
      <vt:lpstr>Office Theme</vt:lpstr>
      <vt:lpstr>4_Office Theme</vt:lpstr>
      <vt:lpstr>2_Office Theme</vt:lpstr>
      <vt:lpstr>1_Office Theme</vt:lpstr>
      <vt:lpstr>5_Office Theme</vt:lpstr>
      <vt:lpstr>6_Office Theme</vt:lpstr>
      <vt:lpstr>1_Clarity</vt:lpstr>
      <vt:lpstr>7_Office Theme</vt:lpstr>
      <vt:lpstr>imec - exascience</vt:lpstr>
      <vt:lpstr>Custom Design</vt:lpstr>
      <vt:lpstr>Visio</vt:lpstr>
      <vt:lpstr>Image Photo Editor</vt:lpstr>
      <vt:lpstr>Plate-forme eHealth &amp; Roadmap eSanté   l‘e-Santé en Belgique  Etat des lieux et perspectives  Introduction à l’informatique médicale - ULB</vt:lpstr>
      <vt:lpstr>Quelques évolutions dans les soins de santé</vt:lpstr>
      <vt:lpstr>Fracture numérique ? </vt:lpstr>
      <vt:lpstr>Tendances en e-Santé</vt:lpstr>
      <vt:lpstr>Plate-forme eHealth</vt:lpstr>
      <vt:lpstr>Plate-forme eHealth</vt:lpstr>
      <vt:lpstr>Rapport couts-bénéfices</vt:lpstr>
      <vt:lpstr>Rapport couts-bénéfices</vt:lpstr>
      <vt:lpstr>Rapport couts-bénéfices</vt:lpstr>
      <vt:lpstr>Rapport couts-bénéfices</vt:lpstr>
      <vt:lpstr>10 missions</vt:lpstr>
      <vt:lpstr>10 missions</vt:lpstr>
      <vt:lpstr>Architecture de base</vt:lpstr>
      <vt:lpstr>10 services de base</vt:lpstr>
      <vt:lpstr>Evolution de l’autoroute « eHealth »</vt:lpstr>
      <vt:lpstr>Performance de l’autoroute « eHealth »</vt:lpstr>
      <vt:lpstr>Performance de l’autoroute « eHealth »</vt:lpstr>
      <vt:lpstr>eHealth – Gouvernance</vt:lpstr>
      <vt:lpstr>Gestion de la Plate-forme eHealth</vt:lpstr>
      <vt:lpstr>Partenaires de l’eSanté</vt:lpstr>
      <vt:lpstr>eHealth – Open et Big Data</vt:lpstr>
      <vt:lpstr>eHealth – Open Data</vt:lpstr>
      <vt:lpstr>PowerPoint Presentation</vt:lpstr>
      <vt:lpstr>eHealth – Big Data</vt:lpstr>
      <vt:lpstr> Un « marché » qui attire de grandes entreprises, comme de start-up </vt:lpstr>
      <vt:lpstr>Roadmap eSanté</vt:lpstr>
      <vt:lpstr>Roadmap eSanté</vt:lpstr>
      <vt:lpstr>eHealth – Prérequis - Consentement</vt:lpstr>
      <vt:lpstr>eHealth – Prérequis - Consentement</vt:lpstr>
      <vt:lpstr>www.patientconsent.be</vt:lpstr>
      <vt:lpstr>www.patientconsent.be/folder</vt:lpstr>
      <vt:lpstr>eHealthConsent</vt:lpstr>
      <vt:lpstr>SECURTITE</vt:lpstr>
      <vt:lpstr>Résumé des grands principes suite au GDPR</vt:lpstr>
      <vt:lpstr>Résumé des grands principes suite au GDPR</vt:lpstr>
      <vt:lpstr>Consentement – A propos de privacy </vt:lpstr>
      <vt:lpstr>A propos de privacy  Principes généraux</vt:lpstr>
      <vt:lpstr>A propos de privacy  Principes généraux</vt:lpstr>
      <vt:lpstr>A propos de privacy  Principes généraux</vt:lpstr>
      <vt:lpstr>A propos de privacy  Principes généraux</vt:lpstr>
      <vt:lpstr>A propos de privacy  Principes généraux</vt:lpstr>
      <vt:lpstr>A propos de privacy  Données sensibles</vt:lpstr>
      <vt:lpstr>A propos de privacy  Données sensibles</vt:lpstr>
      <vt:lpstr>A propos de privacy  Données sensibles</vt:lpstr>
      <vt:lpstr>A propos de privacy  Modalités générales</vt:lpstr>
      <vt:lpstr>A propos de privacy  Modalités générales</vt:lpstr>
      <vt:lpstr>A propos de privacy  Droits spécifiques</vt:lpstr>
      <vt:lpstr>A propos de privacy  Droits spécifiques</vt:lpstr>
      <vt:lpstr>A propos de privacy  Droits spécifiques</vt:lpstr>
      <vt:lpstr>A propos de privacy  Droits spécifiques</vt:lpstr>
      <vt:lpstr>A propos de privacy   Approche basée sur les risques</vt:lpstr>
      <vt:lpstr>A propos de privacy   Approche basée sur les risques</vt:lpstr>
      <vt:lpstr>A propos de privacy   Approche basée sur les risques</vt:lpstr>
      <vt:lpstr>A propos de privacy   Approche basée sur les risques</vt:lpstr>
      <vt:lpstr>A propos de privacy   Approche basée sur les risques</vt:lpstr>
      <vt:lpstr>A propos de privacy   Approche basée sur les risques</vt:lpstr>
      <vt:lpstr>A propos de privacy   Approche basée sur les risques</vt:lpstr>
      <vt:lpstr>A propos de privacy   Approche basée sur les risques</vt:lpstr>
      <vt:lpstr>A propos de privacy Délégué à la protection des données</vt:lpstr>
      <vt:lpstr>A propos de privacy Délégué à la protection des données</vt:lpstr>
      <vt:lpstr> A propos de privacy Délégué à la protection des données </vt:lpstr>
      <vt:lpstr>A propos de privacy Délégué à la protection des données</vt:lpstr>
      <vt:lpstr>A propos de privacy Délégué à la protection des données</vt:lpstr>
      <vt:lpstr>A propos de privacy Délégué à la protection des données</vt:lpstr>
      <vt:lpstr>A propos de privacy Délégué à la protection des données</vt:lpstr>
      <vt:lpstr>PowerPoint Presentation</vt:lpstr>
      <vt:lpstr>Roadmap 2.0</vt:lpstr>
      <vt:lpstr>Action 1 : DMG = DMI =&gt; Sumehr</vt:lpstr>
      <vt:lpstr>Action 1 : DMG = DMI =&gt; Sumehr</vt:lpstr>
      <vt:lpstr>Action 1 : DMG = DMI =&gt; Sumehr</vt:lpstr>
      <vt:lpstr>Action 1 : DMG = DMI =&gt; Sumehr</vt:lpstr>
      <vt:lpstr>Action 1 : DMG = DMI =&gt; Sumehr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2 : DPI hospitalier</vt:lpstr>
      <vt:lpstr>Action 3 : Schéma de médication</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4 : Prescription électronique</vt:lpstr>
      <vt:lpstr>Action 5 : Hubs &amp; Metahub</vt:lpstr>
      <vt:lpstr>Action 5 : Hubs &amp; Metahub</vt:lpstr>
      <vt:lpstr>Hubs &amp; Metahub - Schéma</vt:lpstr>
      <vt:lpstr>Action 5 : Hubs &amp; Metahub</vt:lpstr>
      <vt:lpstr>Action 5 – Hubs-Metahubs</vt:lpstr>
      <vt:lpstr>Action 6 : Partager afin de collaborer</vt:lpstr>
      <vt:lpstr>Action 6 : Partager afin de collaborer</vt:lpstr>
      <vt:lpstr>Action 7 : Extension des hubs</vt:lpstr>
      <vt:lpstr>Action 8 : BelRAI</vt:lpstr>
      <vt:lpstr>Action 8 : BelRAI</vt:lpstr>
      <vt:lpstr>Action 9 : Incitants à l’utilisation</vt:lpstr>
      <vt:lpstr>Incentives ?</vt:lpstr>
      <vt:lpstr>Du rôle de l’Etat…</vt:lpstr>
      <vt:lpstr>Action 10 – Personal health record</vt:lpstr>
      <vt:lpstr>Action 10 – Personal health record</vt:lpstr>
      <vt:lpstr>Action 10 – Personal health record</vt:lpstr>
      <vt:lpstr>Action 10 – Personal health record</vt:lpstr>
      <vt:lpstr>Action 10 – Personal health record</vt:lpstr>
      <vt:lpstr>Action 10 – Personal health record</vt:lpstr>
      <vt:lpstr>Action 11 : Communication</vt:lpstr>
      <vt:lpstr>Portail eSanté</vt:lpstr>
      <vt:lpstr>Portail eSanté</vt:lpstr>
      <vt:lpstr>Portail eSanté</vt:lpstr>
      <vt:lpstr>Portail eSanté</vt:lpstr>
      <vt:lpstr>Action 12 : Formations</vt:lpstr>
      <vt:lpstr>Action 12 : Formations</vt:lpstr>
      <vt:lpstr>eHealth – Formations</vt:lpstr>
      <vt:lpstr>eHealth – Formations</vt:lpstr>
      <vt:lpstr>eHealth – Formations</vt:lpstr>
      <vt:lpstr>Changement de culture et de comportements</vt:lpstr>
      <vt:lpstr>Action 12 : Formations</vt:lpstr>
      <vt:lpstr>Action 13 : Standards &amp; terminologie</vt:lpstr>
      <vt:lpstr>Action 13 : Standards &amp; terminologie</vt:lpstr>
      <vt:lpstr>Action 13 : Standards &amp; terminologie</vt:lpstr>
      <vt:lpstr>Action 14 : MyCareNet</vt:lpstr>
      <vt:lpstr>MyCarenet</vt:lpstr>
      <vt:lpstr>Action 15 : Simplification administrative</vt:lpstr>
      <vt:lpstr>Simplification administrative: opportunité, obligation, nécessité</vt:lpstr>
      <vt:lpstr>Very important message</vt:lpstr>
      <vt:lpstr>Action 16 : Traçabilité</vt:lpstr>
      <vt:lpstr>Action 17 : eHealthBox</vt:lpstr>
      <vt:lpstr>Action 17 : eHealthBox</vt:lpstr>
      <vt:lpstr>Action 17 : eHealthBox</vt:lpstr>
      <vt:lpstr>Action 17 : eHealthBox</vt:lpstr>
      <vt:lpstr>Action 17 : eHealthBox</vt:lpstr>
      <vt:lpstr>Action 17 : eHealthBox</vt:lpstr>
      <vt:lpstr>PowerPoint Presentation</vt:lpstr>
      <vt:lpstr>Wat is UPPAD?</vt:lpstr>
      <vt:lpstr>Avantages</vt:lpstr>
      <vt:lpstr>Only once – Loi 2014</vt:lpstr>
      <vt:lpstr>« Life events » - « Guichet unique »</vt:lpstr>
      <vt:lpstr>PowerPoint Presentation</vt:lpstr>
      <vt:lpstr>PowerPoint Presentation</vt:lpstr>
      <vt:lpstr>PowerPoint Presentation</vt:lpstr>
      <vt:lpstr>Action 18 : Registres</vt:lpstr>
      <vt:lpstr>Action 18 : Registres</vt:lpstr>
      <vt:lpstr>Action 18 : Registres</vt:lpstr>
      <vt:lpstr>Action 19 : Mobile Health</vt:lpstr>
      <vt:lpstr>Mobile health</vt:lpstr>
      <vt:lpstr>mHealth</vt:lpstr>
      <vt:lpstr>Action 19 : Mobile Health</vt:lpstr>
      <vt:lpstr>Action 19 : Mobile Health</vt:lpstr>
      <vt:lpstr>Action 19 : Mobile Health</vt:lpstr>
      <vt:lpstr>Action 19 : Mobile Health</vt:lpstr>
      <vt:lpstr>Action 19 : Mobile Health</vt:lpstr>
      <vt:lpstr>eHealth – Mobile devices</vt:lpstr>
      <vt:lpstr>eHealth – Mobile devices</vt:lpstr>
      <vt:lpstr>eHealth – Mobile devices</vt:lpstr>
      <vt:lpstr>PowerPoint Presentation</vt:lpstr>
      <vt:lpstr>eHealth – Mobile devices</vt:lpstr>
      <vt:lpstr>Modes d’authentification mobile</vt:lpstr>
      <vt:lpstr>Authentication multi-facteurs</vt:lpstr>
      <vt:lpstr>Modes d’authentification mobile</vt:lpstr>
      <vt:lpstr>Modes d’authentification mobile</vt:lpstr>
      <vt:lpstr>Action 20 : Gouvernance</vt:lpstr>
      <vt:lpstr>Conclusions</vt:lpstr>
      <vt:lpstr>Quel est le rôle des prestataires de soins? </vt:lpstr>
      <vt:lpstr>PowerPoint Presentation</vt:lpstr>
    </vt:vector>
  </TitlesOfParts>
  <Company>KSZ-BCSS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Roadmap eS@nté Réalisations et perspectives  FAMGB – 18 mars 2015</dc:title>
  <dc:creator>Ann-Sophie Gewelt</dc:creator>
  <cp:lastModifiedBy>Thibaut Duvillier (KSZ-BCSS)</cp:lastModifiedBy>
  <cp:revision>518</cp:revision>
  <cp:lastPrinted>2017-04-25T11:02:43Z</cp:lastPrinted>
  <dcterms:created xsi:type="dcterms:W3CDTF">2015-03-11T08:22:29Z</dcterms:created>
  <dcterms:modified xsi:type="dcterms:W3CDTF">2018-11-16T10:23:39Z</dcterms:modified>
</cp:coreProperties>
</file>