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487" r:id="rId3"/>
    <p:sldId id="482" r:id="rId4"/>
    <p:sldId id="483" r:id="rId5"/>
    <p:sldId id="484" r:id="rId6"/>
    <p:sldId id="485" r:id="rId7"/>
    <p:sldId id="486" r:id="rId8"/>
    <p:sldId id="488" r:id="rId9"/>
    <p:sldId id="466" r:id="rId10"/>
    <p:sldId id="467" r:id="rId11"/>
    <p:sldId id="468" r:id="rId12"/>
    <p:sldId id="469" r:id="rId13"/>
    <p:sldId id="470" r:id="rId14"/>
    <p:sldId id="471" r:id="rId15"/>
    <p:sldId id="472" r:id="rId16"/>
    <p:sldId id="473" r:id="rId17"/>
    <p:sldId id="474" r:id="rId18"/>
    <p:sldId id="475" r:id="rId19"/>
    <p:sldId id="476" r:id="rId20"/>
    <p:sldId id="477" r:id="rId21"/>
    <p:sldId id="489" r:id="rId22"/>
    <p:sldId id="463" r:id="rId2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3A2F2E"/>
    <a:srgbClr val="630505"/>
    <a:srgbClr val="4D1C1B"/>
    <a:srgbClr val="008CB2"/>
    <a:srgbClr val="0038A8"/>
    <a:srgbClr val="002776"/>
    <a:srgbClr val="92D050"/>
    <a:srgbClr val="E73E01"/>
    <a:srgbClr val="DB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10" d="100"/>
          <a:sy n="110" d="100"/>
        </p:scale>
        <p:origin x="1566" y="108"/>
      </p:cViewPr>
      <p:guideLst>
        <p:guide orient="horz" pos="2160"/>
        <p:guide pos="2880"/>
      </p:guideLst>
    </p:cSldViewPr>
  </p:slideViewPr>
  <p:outlineViewPr>
    <p:cViewPr>
      <p:scale>
        <a:sx n="33" d="100"/>
        <a:sy n="33" d="100"/>
      </p:scale>
      <p:origin x="0" y="-42300"/>
    </p:cViewPr>
  </p:outlineViewPr>
  <p:notesTextViewPr>
    <p:cViewPr>
      <p:scale>
        <a:sx n="1" d="1"/>
        <a:sy n="1" d="1"/>
      </p:scale>
      <p:origin x="0" y="0"/>
    </p:cViewPr>
  </p:notesTextViewPr>
  <p:sorterViewPr>
    <p:cViewPr>
      <p:scale>
        <a:sx n="140" d="100"/>
        <a:sy n="140" d="100"/>
      </p:scale>
      <p:origin x="0" y="-27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CF0DD7-B5FF-448D-A8CD-D054F37DE594}" type="datetimeFigureOut">
              <a:rPr lang="en-US" smtClean="0"/>
              <a:t>11/5/2018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B8556FA-A32A-4806-B18A-CCB0C6BE3AD6}" type="slidenum">
              <a:rPr lang="en-US" smtClean="0"/>
              <a:t>‹#›</a:t>
            </a:fld>
            <a:endParaRPr lang="en-US"/>
          </a:p>
        </p:txBody>
      </p:sp>
    </p:spTree>
    <p:extLst>
      <p:ext uri="{BB962C8B-B14F-4D97-AF65-F5344CB8AC3E}">
        <p14:creationId xmlns:p14="http://schemas.microsoft.com/office/powerpoint/2010/main" val="74355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EB10C3BF-ECB0-489F-B314-CB507064E6C4}" type="datetimeFigureOut">
              <a:rPr lang="en-US"/>
              <a:pPr>
                <a:defRPr/>
              </a:pPr>
              <a:t>11/5/2018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856D307B-0156-4A5F-B2EC-9D722360EEB4}" type="slidenum">
              <a:rPr lang="en-US"/>
              <a:pPr>
                <a:defRPr/>
              </a:pPr>
              <a:t>‹#›</a:t>
            </a:fld>
            <a:endParaRPr lang="en-US"/>
          </a:p>
        </p:txBody>
      </p:sp>
    </p:spTree>
    <p:extLst>
      <p:ext uri="{BB962C8B-B14F-4D97-AF65-F5344CB8AC3E}">
        <p14:creationId xmlns:p14="http://schemas.microsoft.com/office/powerpoint/2010/main" val="116758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88913"/>
            <a:ext cx="26638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56792"/>
            <a:ext cx="7772400" cy="1470025"/>
          </a:xfrm>
        </p:spPr>
        <p:txBody>
          <a:bodyPr>
            <a:normAutofit/>
          </a:bodyPr>
          <a:lstStyle>
            <a:lvl1pPr>
              <a:defRPr sz="4800" b="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996952"/>
            <a:ext cx="6400800" cy="936104"/>
          </a:xfr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6" name="Group 11"/>
          <p:cNvGrpSpPr>
            <a:grpSpLocks/>
          </p:cNvGrpSpPr>
          <p:nvPr userDrawn="1"/>
        </p:nvGrpSpPr>
        <p:grpSpPr bwMode="auto">
          <a:xfrm>
            <a:off x="4875212" y="3645024"/>
            <a:ext cx="3873252" cy="2800767"/>
            <a:chOff x="4406900" y="2676525"/>
            <a:chExt cx="4268788" cy="2802020"/>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frank.robben@mail.fgov.be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https://www.ksz.fgov.be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174870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5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9"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marL="742950" indent="-285750">
              <a:buFont typeface="Arial" panose="020B0604020202020204" pitchFamily="34" charset="0"/>
              <a:buChar char="−"/>
              <a:defRPr sz="2000"/>
            </a:lvl2pPr>
            <a:lvl3pPr>
              <a:defRPr sz="2000"/>
            </a:lvl3pPr>
            <a:lvl4pPr marL="1600200" indent="-228600">
              <a:buFont typeface="Arial" panose="020B0604020202020204" pitchFamily="34" charset="0"/>
              <a:buChar char="−"/>
              <a:defRPr sz="2000"/>
            </a:lvl4pPr>
            <a:lvl5pPr>
              <a:defRPr sz="20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10" name="Slide Number Placeholder 5"/>
          <p:cNvSpPr>
            <a:spLocks noGrp="1"/>
          </p:cNvSpPr>
          <p:nvPr>
            <p:ph type="sldNum" sz="quarter" idx="10"/>
          </p:nvPr>
        </p:nvSpPr>
        <p:spPr>
          <a:xfrm>
            <a:off x="8343900" y="6489700"/>
            <a:ext cx="750888" cy="365125"/>
          </a:xfrm>
        </p:spPr>
        <p:txBody>
          <a:bodyPr/>
          <a:lstStyle>
            <a:lvl1pPr>
              <a:defRPr/>
            </a:lvl1pPr>
          </a:lstStyle>
          <a:p>
            <a:pPr>
              <a:defRPr/>
            </a:pPr>
            <a:fld id="{7A7F1E79-8225-48A0-95BD-5254C3720E2D}" type="slidenum">
              <a:rPr lang="en-GB"/>
              <a:pPr>
                <a:defRPr/>
              </a:pPr>
              <a:t>‹#›</a:t>
            </a:fld>
            <a:endParaRPr lang="en-GB" dirty="0"/>
          </a:p>
        </p:txBody>
      </p:sp>
      <p:sp>
        <p:nvSpPr>
          <p:cNvPr id="11" name="Date Placeholder 1"/>
          <p:cNvSpPr>
            <a:spLocks noGrp="1"/>
          </p:cNvSpPr>
          <p:nvPr>
            <p:ph type="dt" sz="half" idx="11"/>
          </p:nvPr>
        </p:nvSpPr>
        <p:spPr>
          <a:xfrm>
            <a:off x="395536" y="6406020"/>
            <a:ext cx="2133600" cy="365125"/>
          </a:xfrm>
          <a:prstGeom prst="rect">
            <a:avLst/>
          </a:prstGeom>
        </p:spPr>
        <p:txBody>
          <a:bodyPr/>
          <a:lstStyle>
            <a:lvl1pPr fontAlgn="auto">
              <a:spcBef>
                <a:spcPts val="0"/>
              </a:spcBef>
              <a:spcAft>
                <a:spcPts val="0"/>
              </a:spcAft>
              <a:defRPr sz="1000">
                <a:latin typeface="+mn-lt"/>
                <a:cs typeface="+mn-cs"/>
              </a:defRPr>
            </a:lvl1pPr>
          </a:lstStyle>
          <a:p>
            <a:pPr>
              <a:defRPr/>
            </a:pPr>
            <a:r>
              <a:rPr lang="fr-FR" dirty="0" smtClean="0"/>
              <a:t>06/11/2018</a:t>
            </a:r>
            <a:endParaRPr lang="en-GB" dirty="0"/>
          </a:p>
        </p:txBody>
      </p:sp>
    </p:spTree>
    <p:extLst>
      <p:ext uri="{BB962C8B-B14F-4D97-AF65-F5344CB8AC3E}">
        <p14:creationId xmlns:p14="http://schemas.microsoft.com/office/powerpoint/2010/main" val="14097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5040560"/>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5040560"/>
          </a:xfrm>
        </p:spPr>
        <p:txBody>
          <a:bodyPr>
            <a:normAutofit/>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D353B685-A2AB-4518-B31A-1C8B277EB988}" type="slidenum">
              <a:rPr lang="en-GB"/>
              <a:pPr>
                <a:defRPr/>
              </a:pPr>
              <a:t>‹#›</a:t>
            </a:fld>
            <a:endParaRPr lang="en-GB"/>
          </a:p>
        </p:txBody>
      </p:sp>
      <p:sp>
        <p:nvSpPr>
          <p:cNvPr id="7" name="Date Placeholder 1"/>
          <p:cNvSpPr>
            <a:spLocks noGrp="1"/>
          </p:cNvSpPr>
          <p:nvPr>
            <p:ph type="dt" sz="half" idx="11"/>
          </p:nvPr>
        </p:nvSpPr>
        <p:spPr>
          <a:xfrm>
            <a:off x="395536" y="6406020"/>
            <a:ext cx="2133600" cy="365125"/>
          </a:xfrm>
          <a:prstGeom prst="rect">
            <a:avLst/>
          </a:prstGeom>
        </p:spPr>
        <p:txBody>
          <a:bodyPr/>
          <a:lstStyle>
            <a:lvl1pPr fontAlgn="auto">
              <a:spcBef>
                <a:spcPts val="0"/>
              </a:spcBef>
              <a:spcAft>
                <a:spcPts val="0"/>
              </a:spcAft>
              <a:defRPr sz="1000">
                <a:latin typeface="+mn-lt"/>
                <a:cs typeface="+mn-cs"/>
              </a:defRPr>
            </a:lvl1pPr>
          </a:lstStyle>
          <a:p>
            <a:pPr>
              <a:defRPr/>
            </a:pPr>
            <a:r>
              <a:rPr lang="fr-FR" dirty="0" smtClean="0"/>
              <a:t>06/11/2018</a:t>
            </a:r>
            <a:endParaRPr lang="en-GB" dirty="0"/>
          </a:p>
        </p:txBody>
      </p:sp>
    </p:spTree>
    <p:extLst>
      <p:ext uri="{BB962C8B-B14F-4D97-AF65-F5344CB8AC3E}">
        <p14:creationId xmlns:p14="http://schemas.microsoft.com/office/powerpoint/2010/main" val="405934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900113" y="1341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5" name="Content Placeholder 2"/>
          <p:cNvSpPr>
            <a:spLocks noGrp="1"/>
          </p:cNvSpPr>
          <p:nvPr>
            <p:ph idx="1"/>
          </p:nvPr>
        </p:nvSpPr>
        <p:spPr>
          <a:xfrm>
            <a:off x="467544" y="2276872"/>
            <a:ext cx="8219256" cy="1296144"/>
          </a:xfrm>
          <a:ln w="19050">
            <a:solidFill>
              <a:srgbClr val="0082B8"/>
            </a:solidFill>
          </a:ln>
        </p:spPr>
        <p:txBody>
          <a:bodyPr anchor="ctr"/>
          <a:lstStyle>
            <a:lvl1pPr marL="0" indent="0" algn="ctr">
              <a:buNone/>
              <a:defRPr lang="en-US" altLang="en-US" sz="3200" kern="1200" dirty="0" smtClean="0">
                <a:solidFill>
                  <a:srgbClr val="0078B2"/>
                </a:solidFill>
                <a:latin typeface="+mn-lt"/>
                <a:ea typeface="+mn-ea"/>
                <a:cs typeface="+mn-cs"/>
              </a:defRPr>
            </a:lvl1pPr>
          </a:lstStyle>
          <a:p>
            <a:pPr lvl="0"/>
            <a:endParaRPr lang="en-US" altLang="en-US" dirty="0" smtClean="0"/>
          </a:p>
        </p:txBody>
      </p:sp>
      <p:sp>
        <p:nvSpPr>
          <p:cNvPr id="4" name="Slide Number Placeholder 2"/>
          <p:cNvSpPr>
            <a:spLocks noGrp="1"/>
          </p:cNvSpPr>
          <p:nvPr>
            <p:ph type="sldNum" sz="quarter" idx="10"/>
          </p:nvPr>
        </p:nvSpPr>
        <p:spPr/>
        <p:txBody>
          <a:bodyPr/>
          <a:lstStyle>
            <a:lvl1pPr>
              <a:defRPr/>
            </a:lvl1pPr>
          </a:lstStyle>
          <a:p>
            <a:pPr>
              <a:defRPr/>
            </a:pPr>
            <a:fld id="{7A581544-C7E5-4496-85B9-B0A4BDFE3E45}" type="slidenum">
              <a:rPr lang="en-GB"/>
              <a:pPr>
                <a:defRPr/>
              </a:pPr>
              <a:t>‹#›</a:t>
            </a:fld>
            <a:endParaRPr lang="en-GB" dirty="0"/>
          </a:p>
        </p:txBody>
      </p:sp>
    </p:spTree>
    <p:extLst>
      <p:ext uri="{BB962C8B-B14F-4D97-AF65-F5344CB8AC3E}">
        <p14:creationId xmlns:p14="http://schemas.microsoft.com/office/powerpoint/2010/main" val="360280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2" descr="http://fr.hdyo.org/assets/ask-question-2-ce96e3e01c85a38a0d39c61cfae6d42c.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8145" y="1124744"/>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DC70997E-C732-4EF4-9679-8436FE3692AD}" type="slidenum">
              <a:rPr lang="en-GB"/>
              <a:pPr>
                <a:defRPr/>
              </a:pPr>
              <a:t>‹#›</a:t>
            </a:fld>
            <a:endParaRPr lang="en-GB"/>
          </a:p>
        </p:txBody>
      </p:sp>
      <p:grpSp>
        <p:nvGrpSpPr>
          <p:cNvPr id="8" name="Group 11"/>
          <p:cNvGrpSpPr>
            <a:grpSpLocks/>
          </p:cNvGrpSpPr>
          <p:nvPr userDrawn="1"/>
        </p:nvGrpSpPr>
        <p:grpSpPr bwMode="auto">
          <a:xfrm>
            <a:off x="4572000" y="1916832"/>
            <a:ext cx="4268731" cy="2800767"/>
            <a:chOff x="4394291" y="3068941"/>
            <a:chExt cx="4268731" cy="2802020"/>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4291" y="3989290"/>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1081" y="4512117"/>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userDrawn="1"/>
          </p:nvSpPr>
          <p:spPr bwMode="auto">
            <a:xfrm>
              <a:off x="4775234" y="3068941"/>
              <a:ext cx="3887788" cy="280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endParaRPr lang="fr-BE" altLang="en-US" sz="1600" dirty="0" smtClean="0">
                <a:solidFill>
                  <a:srgbClr val="0D0D0D"/>
                </a:solidFill>
              </a:endParaRPr>
            </a:p>
            <a:p>
              <a:pPr>
                <a:defRPr/>
              </a:pPr>
              <a:r>
                <a:rPr lang="fr-BE" altLang="en-US" sz="1600" dirty="0" smtClean="0"/>
                <a:t>frank.robben@mail.fgov.be </a:t>
              </a:r>
            </a:p>
            <a:p>
              <a:pPr>
                <a:defRPr/>
              </a:pPr>
              <a:endParaRPr lang="fr-BE" altLang="en-US" sz="1600" dirty="0" smtClean="0">
                <a:sym typeface="Arial" pitchFamily="34" charset="0"/>
              </a:endParaRPr>
            </a:p>
            <a:p>
              <a:pPr>
                <a:defRPr/>
              </a:pPr>
              <a:r>
                <a:rPr lang="fr-BE" altLang="en-US" sz="1600" dirty="0" smtClean="0">
                  <a:sym typeface="Arial" pitchFamily="34" charset="0"/>
                </a:rPr>
                <a:t>@</a:t>
              </a:r>
              <a:r>
                <a:rPr lang="fr-BE" altLang="en-US" sz="1600" dirty="0" err="1" smtClean="0">
                  <a:sym typeface="Arial" pitchFamily="34" charset="0"/>
                </a:rPr>
                <a:t>FrRobben</a:t>
              </a:r>
              <a:endParaRPr lang="fr-BE" altLang="en-US" sz="1600" dirty="0" smtClean="0">
                <a:sym typeface="Arial" pitchFamily="34" charset="0"/>
              </a:endParaRPr>
            </a:p>
            <a:p>
              <a:pPr>
                <a:defRPr/>
              </a:pPr>
              <a:endParaRPr lang="fr-BE" altLang="en-US" sz="1600" dirty="0" smtClean="0">
                <a:sym typeface="Arial" pitchFamily="34" charset="0"/>
              </a:endParaRPr>
            </a:p>
            <a:p>
              <a:pPr>
                <a:defRPr/>
              </a:pPr>
              <a:r>
                <a:rPr lang="fr-BE" altLang="en-US" sz="1600" dirty="0" smtClean="0">
                  <a:sym typeface="Arial" pitchFamily="34" charset="0"/>
                </a:rPr>
                <a:t>https://www.ksz.fgov.be</a:t>
              </a:r>
            </a:p>
            <a:p>
              <a:pPr>
                <a:defRPr/>
              </a:pPr>
              <a:r>
                <a:rPr lang="fr-BE" altLang="en-US" sz="1600" dirty="0" smtClean="0">
                  <a:sym typeface="Arial" pitchFamily="34" charset="0"/>
                </a:rPr>
                <a:t>https://www.ehealth.fgov.be</a:t>
              </a:r>
            </a:p>
            <a:p>
              <a:pPr>
                <a:defRPr/>
              </a:pPr>
              <a:r>
                <a:rPr lang="fr-BE" altLang="en-US" sz="1600" dirty="0" smtClean="0">
                  <a:sym typeface="Arial" pitchFamily="34" charset="0"/>
                </a:rPr>
                <a:t>https://www.frankrobben.be</a:t>
              </a:r>
              <a:endParaRPr lang="fr-BE" altLang="en-US" sz="1600" dirty="0" smtClean="0"/>
            </a:p>
          </p:txBody>
        </p:sp>
      </p:grpSp>
    </p:spTree>
    <p:extLst>
      <p:ext uri="{BB962C8B-B14F-4D97-AF65-F5344CB8AC3E}">
        <p14:creationId xmlns:p14="http://schemas.microsoft.com/office/powerpoint/2010/main" val="354936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19249"/>
            <a:ext cx="8229600" cy="90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457200" y="1193577"/>
            <a:ext cx="8229600" cy="51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pic>
        <p:nvPicPr>
          <p:cNvPr id="1028" name="Picture 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14676CE1-14E3-46A9-BAE8-13AD1D1AD5E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5" r:id="rId3"/>
    <p:sldLayoutId id="2147483912" r:id="rId4"/>
    <p:sldLayoutId id="2147483913" r:id="rId5"/>
    <p:sldLayoutId id="2147483914" r:id="rId6"/>
  </p:sldLayoutIdLst>
  <p:timing>
    <p:tnLst>
      <p:par>
        <p:cTn id="1" dur="indefinite" restart="never" nodeType="tmRoot"/>
      </p:par>
    </p:tnLst>
  </p:timing>
  <p:hf hdr="0" ftr="0"/>
  <p:txStyles>
    <p:titleStyle>
      <a:lvl1pPr algn="ctr" rtl="0" eaLnBrk="0" fontAlgn="base" hangingPunct="0">
        <a:spcBef>
          <a:spcPct val="0"/>
        </a:spcBef>
        <a:spcAft>
          <a:spcPct val="0"/>
        </a:spcAft>
        <a:defRPr lang="en-GB" altLang="en-US" sz="4000" b="0" kern="1200" dirty="0" smtClean="0">
          <a:solidFill>
            <a:srgbClr val="0087BE"/>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gegevensbeschermingsautoriteit.be/gegevensbeschermingseffectbeoordeling-0"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ksz-bcss.fgov.be/nl/veiligheid-en-privacy/publicaties/minimale-norme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ksz-bcss.fgov.be/nl/veiligheid-en-privacy/general-data-protection-regulation"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r>
              <a:rPr lang="en-GB" altLang="en-US" dirty="0"/>
              <a:t>Testimonial</a:t>
            </a:r>
            <a:br>
              <a:rPr lang="en-GB" altLang="en-US" dirty="0"/>
            </a:br>
            <a:r>
              <a:rPr lang="en-GB" altLang="en-US" dirty="0" err="1"/>
              <a:t>Kruispuntbank</a:t>
            </a:r>
            <a:r>
              <a:rPr lang="en-GB" altLang="en-US" dirty="0"/>
              <a:t> </a:t>
            </a:r>
            <a:r>
              <a:rPr lang="en-GB" altLang="en-US" dirty="0" err="1"/>
              <a:t>Sociale</a:t>
            </a:r>
            <a:r>
              <a:rPr lang="en-GB" altLang="en-US" dirty="0"/>
              <a:t> </a:t>
            </a:r>
            <a:r>
              <a:rPr lang="en-GB" altLang="en-US" dirty="0" err="1"/>
              <a:t>Zekerheid</a:t>
            </a:r>
            <a:endParaRPr lang="en-GB" altLang="en-US" dirty="0" smtClean="0"/>
          </a:p>
        </p:txBody>
      </p:sp>
      <p:sp>
        <p:nvSpPr>
          <p:cNvPr id="7" name="Subtitle 6"/>
          <p:cNvSpPr>
            <a:spLocks noGrp="1"/>
          </p:cNvSpPr>
          <p:nvPr>
            <p:ph type="subTitle" idx="1"/>
          </p:nvPr>
        </p:nvSpPr>
        <p:spPr>
          <a:xfrm>
            <a:off x="323528" y="3284984"/>
            <a:ext cx="8424936" cy="936104"/>
          </a:xfrm>
        </p:spPr>
        <p:txBody>
          <a:bodyPr>
            <a:normAutofit fontScale="85000" lnSpcReduction="20000"/>
          </a:bodyPr>
          <a:lstStyle/>
          <a:p>
            <a:r>
              <a:rPr lang="en-GB" altLang="en-US" dirty="0"/>
              <a:t>Hoe </a:t>
            </a:r>
            <a:r>
              <a:rPr lang="en-GB" altLang="en-US" dirty="0" err="1"/>
              <a:t>worden</a:t>
            </a:r>
            <a:r>
              <a:rPr lang="en-GB" altLang="en-US" dirty="0"/>
              <a:t> </a:t>
            </a:r>
            <a:r>
              <a:rPr lang="en-GB" altLang="en-US" dirty="0" err="1"/>
              <a:t>persoonsgegevens</a:t>
            </a:r>
            <a:r>
              <a:rPr lang="en-GB" altLang="en-US" dirty="0"/>
              <a:t> </a:t>
            </a:r>
            <a:r>
              <a:rPr lang="en-GB" altLang="en-US" dirty="0" err="1"/>
              <a:t>gecategoriseerd</a:t>
            </a:r>
            <a:r>
              <a:rPr lang="en-GB" altLang="en-US" dirty="0"/>
              <a:t> ?</a:t>
            </a:r>
          </a:p>
          <a:p>
            <a:r>
              <a:rPr lang="fr-BE" altLang="en-US" dirty="0"/>
              <a:t/>
            </a:r>
            <a:br>
              <a:rPr lang="fr-BE" altLang="en-US" dirty="0"/>
            </a:br>
            <a:r>
              <a:rPr lang="en-GB" altLang="en-US" dirty="0"/>
              <a:t>Hoe </a:t>
            </a:r>
            <a:r>
              <a:rPr lang="en-GB" altLang="en-US" dirty="0" err="1"/>
              <a:t>geschiedt</a:t>
            </a:r>
            <a:r>
              <a:rPr lang="en-GB" altLang="en-US" dirty="0"/>
              <a:t> de </a:t>
            </a:r>
            <a:r>
              <a:rPr lang="en-GB" altLang="en-US" dirty="0" err="1"/>
              <a:t>Gegevensbeschermingseffectbeoordeling</a:t>
            </a:r>
            <a:r>
              <a:rPr lang="en-GB" altLang="en-US" dirty="0"/>
              <a:t> (GEB) ?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Is GEB </a:t>
            </a:r>
            <a:r>
              <a:rPr lang="en-GB" dirty="0" err="1" smtClean="0"/>
              <a:t>nodig</a:t>
            </a:r>
            <a:r>
              <a:rPr lang="en-GB" dirty="0" smtClean="0"/>
              <a:t> ? - B</a:t>
            </a:r>
            <a:r>
              <a:rPr lang="nl-BE" dirty="0" err="1" smtClean="0"/>
              <a:t>asis</a:t>
            </a:r>
            <a:r>
              <a:rPr lang="nl-BE" dirty="0" smtClean="0"/>
              <a:t> screening</a:t>
            </a:r>
            <a:endParaRPr lang="nl-BE" dirty="0"/>
          </a:p>
        </p:txBody>
      </p:sp>
      <p:sp>
        <p:nvSpPr>
          <p:cNvPr id="3" name="Content Placeholder 2"/>
          <p:cNvSpPr>
            <a:spLocks noGrp="1"/>
          </p:cNvSpPr>
          <p:nvPr>
            <p:ph idx="4294967295"/>
          </p:nvPr>
        </p:nvSpPr>
        <p:spPr>
          <a:xfrm>
            <a:off x="457200" y="1052736"/>
            <a:ext cx="8229600" cy="5256584"/>
          </a:xfrm>
        </p:spPr>
        <p:txBody>
          <a:bodyPr>
            <a:normAutofit lnSpcReduction="10000"/>
          </a:bodyPr>
          <a:lstStyle/>
          <a:p>
            <a:r>
              <a:rPr lang="en-US" dirty="0" smtClean="0"/>
              <a:t>Basis screening </a:t>
            </a:r>
            <a:r>
              <a:rPr lang="en-US" dirty="0" err="1" smtClean="0"/>
              <a:t>kan</a:t>
            </a:r>
            <a:r>
              <a:rPr lang="en-US" dirty="0" smtClean="0"/>
              <a:t> </a:t>
            </a:r>
            <a:r>
              <a:rPr lang="en-US" dirty="0" err="1" smtClean="0"/>
              <a:t>worden</a:t>
            </a:r>
            <a:r>
              <a:rPr lang="en-US" dirty="0" smtClean="0"/>
              <a:t> </a:t>
            </a:r>
            <a:r>
              <a:rPr lang="en-US" dirty="0" err="1" smtClean="0"/>
              <a:t>uitgevoerd</a:t>
            </a:r>
            <a:r>
              <a:rPr lang="en-US" dirty="0" smtClean="0"/>
              <a:t> op basis van </a:t>
            </a:r>
            <a:r>
              <a:rPr lang="en-US" dirty="0" err="1" smtClean="0"/>
              <a:t>een</a:t>
            </a:r>
            <a:r>
              <a:rPr lang="en-US" dirty="0" smtClean="0"/>
              <a:t> template </a:t>
            </a:r>
            <a:endParaRPr lang="en-GB" dirty="0" smtClean="0"/>
          </a:p>
          <a:p>
            <a:r>
              <a:rPr lang="en-GB" dirty="0" smtClean="0"/>
              <a:t>Basis screening in template is </a:t>
            </a:r>
            <a:r>
              <a:rPr lang="en-GB" dirty="0" err="1" smtClean="0"/>
              <a:t>gebaseerd</a:t>
            </a:r>
            <a:r>
              <a:rPr lang="en-GB" dirty="0" smtClean="0"/>
              <a:t> op </a:t>
            </a:r>
            <a:r>
              <a:rPr lang="en-GB" dirty="0" err="1" smtClean="0"/>
              <a:t>verschillende</a:t>
            </a:r>
            <a:r>
              <a:rPr lang="en-GB" dirty="0" smtClean="0"/>
              <a:t> criteria</a:t>
            </a:r>
          </a:p>
          <a:p>
            <a:pPr lvl="1"/>
            <a:r>
              <a:rPr lang="en-US" dirty="0" err="1" smtClean="0"/>
              <a:t>artikel</a:t>
            </a:r>
            <a:r>
              <a:rPr lang="en-US" dirty="0" smtClean="0"/>
              <a:t> 35 AVG</a:t>
            </a:r>
            <a:r>
              <a:rPr lang="nl-BE" dirty="0" smtClean="0"/>
              <a:t> </a:t>
            </a:r>
          </a:p>
          <a:p>
            <a:pPr lvl="1"/>
            <a:r>
              <a:rPr lang="nl-BE" dirty="0" smtClean="0"/>
              <a:t>wanneer een soort van verwerking waarschijnlijk resulteert in een hoog risico voor de rechten en vrijheden van natuurlijk </a:t>
            </a:r>
            <a:r>
              <a:rPr lang="en-US" dirty="0" smtClean="0"/>
              <a:t>(</a:t>
            </a:r>
            <a:r>
              <a:rPr lang="en-US" dirty="0" err="1" smtClean="0"/>
              <a:t>overweging</a:t>
            </a:r>
            <a:r>
              <a:rPr lang="en-US" dirty="0" smtClean="0"/>
              <a:t> </a:t>
            </a:r>
            <a:r>
              <a:rPr lang="nl-BE" dirty="0" smtClean="0"/>
              <a:t>75 AVG)</a:t>
            </a:r>
          </a:p>
          <a:p>
            <a:pPr lvl="1"/>
            <a:r>
              <a:rPr lang="nl-BE" dirty="0" smtClean="0"/>
              <a:t>aanbeveling uit eigen beweging van de CBPL m.b.t. gegevens-</a:t>
            </a:r>
            <a:r>
              <a:rPr lang="nl-BE" dirty="0" err="1" smtClean="0"/>
              <a:t>beschermingseffectbeoordeling</a:t>
            </a:r>
            <a:r>
              <a:rPr lang="nl-BE" dirty="0" smtClean="0"/>
              <a:t> en voorafgaande raadpleging (</a:t>
            </a:r>
            <a:r>
              <a:rPr lang="fr-BE" dirty="0" smtClean="0"/>
              <a:t>CO-AR </a:t>
            </a:r>
            <a:r>
              <a:rPr lang="fr-BE" dirty="0"/>
              <a:t>-</a:t>
            </a:r>
            <a:r>
              <a:rPr lang="fr-BE" dirty="0" smtClean="0"/>
              <a:t>2018-001</a:t>
            </a:r>
            <a:r>
              <a:rPr lang="nl-BE" dirty="0" smtClean="0"/>
              <a:t>)</a:t>
            </a:r>
            <a:endParaRPr lang="en-US" dirty="0" smtClean="0"/>
          </a:p>
          <a:p>
            <a:pPr lvl="1"/>
            <a:r>
              <a:rPr lang="en-US" dirty="0" err="1" smtClean="0"/>
              <a:t>Werkgroep</a:t>
            </a:r>
            <a:r>
              <a:rPr lang="en-US" dirty="0" smtClean="0"/>
              <a:t> </a:t>
            </a:r>
            <a:r>
              <a:rPr lang="en-US" dirty="0" err="1" smtClean="0"/>
              <a:t>Artikel</a:t>
            </a:r>
            <a:r>
              <a:rPr lang="en-US" dirty="0" smtClean="0"/>
              <a:t> 29: r</a:t>
            </a:r>
            <a:r>
              <a:rPr lang="nl-BE" dirty="0" err="1" smtClean="0"/>
              <a:t>ichtsnoeren</a:t>
            </a:r>
            <a:r>
              <a:rPr lang="nl-BE" dirty="0" smtClean="0"/>
              <a:t> voor </a:t>
            </a:r>
            <a:r>
              <a:rPr lang="nl-BE" dirty="0" err="1" smtClean="0"/>
              <a:t>gegevensbeschermings</a:t>
            </a:r>
            <a:r>
              <a:rPr lang="nl-BE" dirty="0" smtClean="0"/>
              <a:t>-effectbeoordelingen</a:t>
            </a:r>
          </a:p>
          <a:p>
            <a:r>
              <a:rPr lang="fr-BE" dirty="0" err="1" smtClean="0"/>
              <a:t>Vuistregel</a:t>
            </a:r>
            <a:r>
              <a:rPr lang="fr-BE" dirty="0" smtClean="0"/>
              <a:t>: </a:t>
            </a:r>
            <a:r>
              <a:rPr lang="fr-BE" dirty="0" err="1" smtClean="0"/>
              <a:t>zodra</a:t>
            </a:r>
            <a:r>
              <a:rPr lang="fr-BE" dirty="0" smtClean="0"/>
              <a:t> 2 </a:t>
            </a:r>
            <a:r>
              <a:rPr lang="fr-BE" dirty="0" err="1" smtClean="0"/>
              <a:t>risico’s</a:t>
            </a:r>
            <a:r>
              <a:rPr lang="fr-BE" dirty="0" smtClean="0"/>
              <a:t> </a:t>
            </a:r>
            <a:r>
              <a:rPr lang="fr-BE" dirty="0" err="1" smtClean="0"/>
              <a:t>uit</a:t>
            </a:r>
            <a:r>
              <a:rPr lang="fr-BE" dirty="0" smtClean="0"/>
              <a:t> </a:t>
            </a:r>
            <a:r>
              <a:rPr lang="fr-BE" dirty="0" err="1" smtClean="0"/>
              <a:t>template</a:t>
            </a:r>
            <a:r>
              <a:rPr lang="fr-BE" dirty="0" smtClean="0"/>
              <a:t> </a:t>
            </a:r>
            <a:r>
              <a:rPr lang="fr-BE" dirty="0" err="1" smtClean="0"/>
              <a:t>zich</a:t>
            </a:r>
            <a:r>
              <a:rPr lang="fr-BE" dirty="0" smtClean="0"/>
              <a:t> </a:t>
            </a:r>
            <a:r>
              <a:rPr lang="fr-BE" dirty="0" err="1" smtClean="0"/>
              <a:t>voordoen</a:t>
            </a:r>
            <a:r>
              <a:rPr lang="fr-BE" dirty="0" smtClean="0"/>
              <a:t> </a:t>
            </a:r>
            <a:r>
              <a:rPr lang="fr-BE" dirty="0" err="1" smtClean="0"/>
              <a:t>is</a:t>
            </a:r>
            <a:r>
              <a:rPr lang="fr-BE" dirty="0" smtClean="0"/>
              <a:t> </a:t>
            </a:r>
            <a:r>
              <a:rPr lang="fr-BE" dirty="0" err="1" smtClean="0"/>
              <a:t>een</a:t>
            </a:r>
            <a:r>
              <a:rPr lang="fr-BE" dirty="0" smtClean="0"/>
              <a:t> GEB </a:t>
            </a:r>
            <a:r>
              <a:rPr lang="fr-BE" dirty="0" err="1" smtClean="0"/>
              <a:t>noodzakelijk</a:t>
            </a:r>
            <a:endParaRPr lang="fr-BE" dirty="0" smtClean="0"/>
          </a:p>
          <a:p>
            <a:endParaRPr lang="en-US" dirty="0" smtClean="0"/>
          </a:p>
        </p:txBody>
      </p:sp>
      <p:sp>
        <p:nvSpPr>
          <p:cNvPr id="7" name="Date Placeholder 6"/>
          <p:cNvSpPr>
            <a:spLocks noGrp="1"/>
          </p:cNvSpPr>
          <p:nvPr>
            <p:ph type="dt" sz="half" idx="11"/>
          </p:nvPr>
        </p:nvSpPr>
        <p:spPr/>
        <p:txBody>
          <a:bodyPr/>
          <a:lstStyle/>
          <a:p>
            <a:pPr>
              <a:defRPr/>
            </a:pPr>
            <a:r>
              <a:rPr lang="fr-FR" smtClean="0"/>
              <a:t>06/11/2018</a:t>
            </a:r>
            <a:endParaRPr lang="en-GB"/>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10</a:t>
            </a:fld>
            <a:endParaRPr lang="en-GB" dirty="0"/>
          </a:p>
        </p:txBody>
      </p:sp>
    </p:spTree>
    <p:extLst>
      <p:ext uri="{BB962C8B-B14F-4D97-AF65-F5344CB8AC3E}">
        <p14:creationId xmlns:p14="http://schemas.microsoft.com/office/powerpoint/2010/main" val="147952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fr-BE" smtClean="0"/>
              <a:t>GEB-proces</a:t>
            </a:r>
            <a:endParaRPr lang="fr-BE" dirty="0"/>
          </a:p>
        </p:txBody>
      </p:sp>
      <p:sp>
        <p:nvSpPr>
          <p:cNvPr id="3" name="Content Placeholder 2"/>
          <p:cNvSpPr>
            <a:spLocks noGrp="1"/>
          </p:cNvSpPr>
          <p:nvPr>
            <p:ph idx="4294967295"/>
          </p:nvPr>
        </p:nvSpPr>
        <p:spPr>
          <a:xfrm>
            <a:off x="457200" y="1052736"/>
            <a:ext cx="8229600" cy="5256584"/>
          </a:xfrm>
        </p:spPr>
        <p:txBody>
          <a:bodyPr/>
          <a:lstStyle/>
          <a:p>
            <a:r>
              <a:rPr lang="fr-BE" dirty="0" err="1" smtClean="0"/>
              <a:t>Eens</a:t>
            </a:r>
            <a:r>
              <a:rPr lang="fr-BE" dirty="0" smtClean="0"/>
              <a:t> </a:t>
            </a:r>
            <a:r>
              <a:rPr lang="nl-BE" dirty="0" smtClean="0"/>
              <a:t>een GEB nodig is, maak je een risicoanalyse van je verwerking</a:t>
            </a:r>
          </a:p>
          <a:p>
            <a:pPr lvl="1"/>
            <a:r>
              <a:rPr lang="nl-BE" dirty="0" smtClean="0"/>
              <a:t>je toetst je verwerking aan de lijst met risico’s</a:t>
            </a:r>
          </a:p>
          <a:p>
            <a:pPr lvl="1"/>
            <a:r>
              <a:rPr lang="nl-BE" dirty="0" smtClean="0"/>
              <a:t>je raadpleegt daarbij de betrokkenen</a:t>
            </a:r>
          </a:p>
          <a:p>
            <a:r>
              <a:rPr lang="fr-BE" dirty="0" smtClean="0"/>
              <a:t>Je </a:t>
            </a:r>
            <a:r>
              <a:rPr lang="fr-BE" dirty="0" err="1" smtClean="0"/>
              <a:t>bepaalt</a:t>
            </a:r>
            <a:r>
              <a:rPr lang="fr-BE" dirty="0" smtClean="0"/>
              <a:t> </a:t>
            </a:r>
            <a:r>
              <a:rPr lang="fr-BE" dirty="0" err="1" smtClean="0"/>
              <a:t>vervolgens</a:t>
            </a:r>
            <a:r>
              <a:rPr lang="fr-BE" dirty="0" smtClean="0"/>
              <a:t> de </a:t>
            </a:r>
            <a:r>
              <a:rPr lang="fr-BE" dirty="0" err="1" smtClean="0"/>
              <a:t>maatregelen</a:t>
            </a:r>
            <a:r>
              <a:rPr lang="fr-BE" dirty="0" smtClean="0"/>
              <a:t> die je </a:t>
            </a:r>
            <a:r>
              <a:rPr lang="fr-BE" dirty="0" err="1" smtClean="0"/>
              <a:t>kunt</a:t>
            </a:r>
            <a:r>
              <a:rPr lang="fr-BE" dirty="0" smtClean="0"/>
              <a:t> </a:t>
            </a:r>
            <a:r>
              <a:rPr lang="fr-BE" dirty="0" err="1" smtClean="0"/>
              <a:t>nemen</a:t>
            </a:r>
            <a:r>
              <a:rPr lang="fr-BE" dirty="0" smtClean="0"/>
              <a:t> om de </a:t>
            </a:r>
            <a:r>
              <a:rPr lang="fr-BE" dirty="0" err="1" smtClean="0"/>
              <a:t>risico’s</a:t>
            </a:r>
            <a:r>
              <a:rPr lang="fr-BE" dirty="0" smtClean="0"/>
              <a:t> op te </a:t>
            </a:r>
            <a:r>
              <a:rPr lang="fr-BE" dirty="0" err="1" smtClean="0"/>
              <a:t>vangen</a:t>
            </a:r>
            <a:endParaRPr lang="fr-BE" dirty="0" smtClean="0"/>
          </a:p>
          <a:p>
            <a:r>
              <a:rPr lang="fr-BE" dirty="0" err="1" smtClean="0"/>
              <a:t>Wanneer</a:t>
            </a:r>
            <a:r>
              <a:rPr lang="fr-BE" dirty="0" smtClean="0"/>
              <a:t> de </a:t>
            </a:r>
            <a:r>
              <a:rPr lang="fr-BE" dirty="0" err="1" smtClean="0"/>
              <a:t>maatregelen</a:t>
            </a:r>
            <a:r>
              <a:rPr lang="fr-BE" dirty="0" smtClean="0"/>
              <a:t> </a:t>
            </a:r>
            <a:r>
              <a:rPr lang="fr-BE" dirty="0" err="1" smtClean="0"/>
              <a:t>genomen</a:t>
            </a:r>
            <a:r>
              <a:rPr lang="fr-BE" dirty="0" smtClean="0"/>
              <a:t> </a:t>
            </a:r>
            <a:r>
              <a:rPr lang="fr-BE" dirty="0" err="1" smtClean="0"/>
              <a:t>werden</a:t>
            </a:r>
            <a:r>
              <a:rPr lang="fr-BE" dirty="0" smtClean="0"/>
              <a:t>, </a:t>
            </a:r>
            <a:r>
              <a:rPr lang="fr-BE" dirty="0" err="1" smtClean="0"/>
              <a:t>bekijk</a:t>
            </a:r>
            <a:r>
              <a:rPr lang="fr-BE" dirty="0" smtClean="0"/>
              <a:t> je de </a:t>
            </a:r>
            <a:r>
              <a:rPr lang="fr-BE" dirty="0" err="1" smtClean="0"/>
              <a:t>overblijvende</a:t>
            </a:r>
            <a:r>
              <a:rPr lang="fr-BE" dirty="0" smtClean="0"/>
              <a:t> </a:t>
            </a:r>
            <a:r>
              <a:rPr lang="fr-BE" dirty="0" err="1" smtClean="0"/>
              <a:t>risico’s</a:t>
            </a:r>
            <a:endParaRPr lang="fr-BE" dirty="0" smtClean="0"/>
          </a:p>
          <a:p>
            <a:r>
              <a:rPr lang="fr-BE" dirty="0" err="1" smtClean="0"/>
              <a:t>Wanneer</a:t>
            </a:r>
            <a:r>
              <a:rPr lang="fr-BE" dirty="0" smtClean="0"/>
              <a:t> de </a:t>
            </a:r>
            <a:r>
              <a:rPr lang="fr-BE" dirty="0" err="1" smtClean="0"/>
              <a:t>overblijvende</a:t>
            </a:r>
            <a:r>
              <a:rPr lang="fr-BE" dirty="0" smtClean="0"/>
              <a:t> </a:t>
            </a:r>
            <a:r>
              <a:rPr lang="fr-BE" dirty="0" err="1" smtClean="0"/>
              <a:t>risico’s</a:t>
            </a:r>
            <a:r>
              <a:rPr lang="fr-BE" dirty="0" smtClean="0"/>
              <a:t> </a:t>
            </a:r>
            <a:r>
              <a:rPr lang="fr-BE" dirty="0" err="1" smtClean="0"/>
              <a:t>aanvaardbaar</a:t>
            </a:r>
            <a:r>
              <a:rPr lang="fr-BE" dirty="0" smtClean="0"/>
              <a:t> </a:t>
            </a:r>
            <a:r>
              <a:rPr lang="fr-BE" dirty="0" err="1" smtClean="0"/>
              <a:t>zijn</a:t>
            </a:r>
            <a:r>
              <a:rPr lang="fr-BE" dirty="0" smtClean="0"/>
              <a:t>, ben je </a:t>
            </a:r>
            <a:r>
              <a:rPr lang="fr-BE" dirty="0" err="1" smtClean="0"/>
              <a:t>klaar</a:t>
            </a:r>
            <a:endParaRPr lang="fr-BE" dirty="0" smtClean="0"/>
          </a:p>
          <a:p>
            <a:r>
              <a:rPr lang="fr-BE" dirty="0" err="1" smtClean="0"/>
              <a:t>Wanneer</a:t>
            </a:r>
            <a:r>
              <a:rPr lang="fr-BE" dirty="0" smtClean="0"/>
              <a:t> de </a:t>
            </a:r>
            <a:r>
              <a:rPr lang="fr-BE" dirty="0" err="1" smtClean="0"/>
              <a:t>overblijvende</a:t>
            </a:r>
            <a:r>
              <a:rPr lang="fr-BE" dirty="0" smtClean="0"/>
              <a:t> </a:t>
            </a:r>
            <a:r>
              <a:rPr lang="fr-BE" dirty="0" err="1" smtClean="0"/>
              <a:t>risico’s</a:t>
            </a:r>
            <a:r>
              <a:rPr lang="fr-BE" dirty="0" smtClean="0"/>
              <a:t> </a:t>
            </a:r>
            <a:r>
              <a:rPr lang="fr-BE" dirty="0" err="1" smtClean="0"/>
              <a:t>hoog</a:t>
            </a:r>
            <a:r>
              <a:rPr lang="fr-BE" dirty="0" smtClean="0"/>
              <a:t> </a:t>
            </a:r>
            <a:r>
              <a:rPr lang="fr-BE" dirty="0" err="1" smtClean="0"/>
              <a:t>zijn</a:t>
            </a:r>
            <a:r>
              <a:rPr lang="fr-BE" dirty="0" smtClean="0"/>
              <a:t>, </a:t>
            </a:r>
            <a:r>
              <a:rPr lang="fr-BE" dirty="0" err="1" smtClean="0"/>
              <a:t>is</a:t>
            </a:r>
            <a:r>
              <a:rPr lang="fr-BE" dirty="0" smtClean="0"/>
              <a:t> er </a:t>
            </a:r>
            <a:r>
              <a:rPr lang="fr-BE" dirty="0" err="1" smtClean="0"/>
              <a:t>voorafgaand</a:t>
            </a:r>
            <a:r>
              <a:rPr lang="fr-BE" dirty="0" smtClean="0"/>
              <a:t> </a:t>
            </a:r>
            <a:r>
              <a:rPr lang="fr-BE" dirty="0" err="1" smtClean="0"/>
              <a:t>advies</a:t>
            </a:r>
            <a:r>
              <a:rPr lang="fr-BE" dirty="0" smtClean="0"/>
              <a:t> van de GBA </a:t>
            </a:r>
            <a:r>
              <a:rPr lang="fr-BE" dirty="0" err="1" smtClean="0"/>
              <a:t>nodig</a:t>
            </a:r>
            <a:r>
              <a:rPr lang="fr-BE" dirty="0" smtClean="0"/>
              <a:t> </a:t>
            </a:r>
            <a:r>
              <a:rPr lang="fr-BE" dirty="0" err="1" smtClean="0"/>
              <a:t>alvorens</a:t>
            </a:r>
            <a:r>
              <a:rPr lang="fr-BE" dirty="0" smtClean="0"/>
              <a:t> de </a:t>
            </a:r>
            <a:r>
              <a:rPr lang="fr-BE" dirty="0" err="1" smtClean="0"/>
              <a:t>verwerking</a:t>
            </a:r>
            <a:r>
              <a:rPr lang="fr-BE" dirty="0" smtClean="0"/>
              <a:t> kan </a:t>
            </a:r>
            <a:r>
              <a:rPr lang="fr-BE" dirty="0" err="1" smtClean="0"/>
              <a:t>starten</a:t>
            </a:r>
            <a:endParaRPr lang="fr-BE" dirty="0" smtClean="0"/>
          </a:p>
          <a:p>
            <a:endParaRPr lang="nl-BE" dirty="0" smtClean="0"/>
          </a:p>
          <a:p>
            <a:endParaRPr lang="fr-BE" dirty="0"/>
          </a:p>
        </p:txBody>
      </p:sp>
      <p:sp>
        <p:nvSpPr>
          <p:cNvPr id="7" name="Date Placeholder 6"/>
          <p:cNvSpPr>
            <a:spLocks noGrp="1"/>
          </p:cNvSpPr>
          <p:nvPr>
            <p:ph type="dt" sz="half" idx="11"/>
          </p:nvPr>
        </p:nvSpPr>
        <p:spPr/>
        <p:txBody>
          <a:bodyPr/>
          <a:lstStyle/>
          <a:p>
            <a:pPr>
              <a:defRPr/>
            </a:pPr>
            <a:r>
              <a:rPr lang="fr-FR" smtClean="0"/>
              <a:t>06/11/2018</a:t>
            </a:r>
            <a:endParaRPr lang="en-GB"/>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11</a:t>
            </a:fld>
            <a:endParaRPr lang="en-GB" dirty="0"/>
          </a:p>
        </p:txBody>
      </p:sp>
    </p:spTree>
    <p:extLst>
      <p:ext uri="{BB962C8B-B14F-4D97-AF65-F5344CB8AC3E}">
        <p14:creationId xmlns:p14="http://schemas.microsoft.com/office/powerpoint/2010/main" val="50630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fr-BE" smtClean="0"/>
              <a:t>Raadplegen van de betrokkenen</a:t>
            </a:r>
            <a:endParaRPr lang="fr-BE" dirty="0"/>
          </a:p>
        </p:txBody>
      </p:sp>
      <p:sp>
        <p:nvSpPr>
          <p:cNvPr id="3" name="Content Placeholder 2"/>
          <p:cNvSpPr>
            <a:spLocks noGrp="1"/>
          </p:cNvSpPr>
          <p:nvPr>
            <p:ph idx="4294967295"/>
          </p:nvPr>
        </p:nvSpPr>
        <p:spPr>
          <a:xfrm>
            <a:off x="457200" y="1052736"/>
            <a:ext cx="8229600" cy="5256584"/>
          </a:xfrm>
        </p:spPr>
        <p:txBody>
          <a:bodyPr/>
          <a:lstStyle/>
          <a:p>
            <a:r>
              <a:rPr lang="fr-BE" dirty="0" err="1" smtClean="0"/>
              <a:t>Alhoewel</a:t>
            </a:r>
            <a:r>
              <a:rPr lang="fr-BE" dirty="0" smtClean="0"/>
              <a:t> de AVG </a:t>
            </a:r>
            <a:r>
              <a:rPr lang="fr-BE" dirty="0" err="1" smtClean="0"/>
              <a:t>het</a:t>
            </a:r>
            <a:r>
              <a:rPr lang="fr-BE" dirty="0" smtClean="0"/>
              <a:t> </a:t>
            </a:r>
            <a:r>
              <a:rPr lang="fr-BE" dirty="0" err="1" smtClean="0"/>
              <a:t>raadplegen</a:t>
            </a:r>
            <a:r>
              <a:rPr lang="fr-BE" dirty="0" smtClean="0"/>
              <a:t> van de </a:t>
            </a:r>
            <a:r>
              <a:rPr lang="fr-BE" dirty="0" err="1" smtClean="0"/>
              <a:t>betrokkenen</a:t>
            </a:r>
            <a:r>
              <a:rPr lang="fr-BE" dirty="0" smtClean="0"/>
              <a:t> niet in </a:t>
            </a:r>
            <a:r>
              <a:rPr lang="fr-BE" dirty="0" err="1" smtClean="0"/>
              <a:t>alle</a:t>
            </a:r>
            <a:r>
              <a:rPr lang="fr-BE" dirty="0" smtClean="0"/>
              <a:t> </a:t>
            </a:r>
            <a:r>
              <a:rPr lang="fr-BE" dirty="0" err="1" smtClean="0"/>
              <a:t>gevallen</a:t>
            </a:r>
            <a:r>
              <a:rPr lang="fr-BE" dirty="0" smtClean="0"/>
              <a:t> </a:t>
            </a:r>
            <a:r>
              <a:rPr lang="fr-BE" dirty="0" err="1" smtClean="0"/>
              <a:t>verplicht</a:t>
            </a:r>
            <a:r>
              <a:rPr lang="fr-BE" dirty="0" smtClean="0"/>
              <a:t>, </a:t>
            </a:r>
            <a:r>
              <a:rPr lang="fr-BE" dirty="0" err="1" smtClean="0"/>
              <a:t>meent</a:t>
            </a:r>
            <a:r>
              <a:rPr lang="fr-BE" dirty="0" smtClean="0"/>
              <a:t> de WP Article 29 </a:t>
            </a:r>
            <a:r>
              <a:rPr lang="fr-BE" dirty="0" err="1" smtClean="0"/>
              <a:t>dat</a:t>
            </a:r>
            <a:r>
              <a:rPr lang="fr-BE" dirty="0" smtClean="0"/>
              <a:t> dit de regel </a:t>
            </a:r>
            <a:r>
              <a:rPr lang="fr-BE" dirty="0" err="1" smtClean="0"/>
              <a:t>is</a:t>
            </a:r>
            <a:r>
              <a:rPr lang="fr-BE" dirty="0" smtClean="0"/>
              <a:t> en </a:t>
            </a:r>
            <a:r>
              <a:rPr lang="fr-BE" dirty="0" err="1" smtClean="0"/>
              <a:t>dat</a:t>
            </a:r>
            <a:r>
              <a:rPr lang="fr-BE" dirty="0" smtClean="0"/>
              <a:t> niet-</a:t>
            </a:r>
            <a:r>
              <a:rPr lang="fr-BE" dirty="0" err="1" smtClean="0"/>
              <a:t>raadpleging</a:t>
            </a:r>
            <a:r>
              <a:rPr lang="fr-BE" dirty="0" smtClean="0"/>
              <a:t> </a:t>
            </a:r>
            <a:r>
              <a:rPr lang="fr-BE" dirty="0" err="1" smtClean="0"/>
              <a:t>moet</a:t>
            </a:r>
            <a:r>
              <a:rPr lang="fr-BE" dirty="0" smtClean="0"/>
              <a:t> </a:t>
            </a:r>
            <a:r>
              <a:rPr lang="fr-BE" dirty="0" err="1" smtClean="0"/>
              <a:t>gemotiveerd</a:t>
            </a:r>
            <a:r>
              <a:rPr lang="fr-BE" dirty="0" smtClean="0"/>
              <a:t> </a:t>
            </a:r>
            <a:r>
              <a:rPr lang="fr-BE" dirty="0" err="1" smtClean="0"/>
              <a:t>worden</a:t>
            </a:r>
            <a:endParaRPr lang="fr-BE" dirty="0" smtClean="0"/>
          </a:p>
          <a:p>
            <a:r>
              <a:rPr lang="fr-BE" dirty="0" smtClean="0"/>
              <a:t>Je </a:t>
            </a:r>
            <a:r>
              <a:rPr lang="fr-BE" dirty="0" err="1" smtClean="0"/>
              <a:t>kunt</a:t>
            </a:r>
            <a:r>
              <a:rPr lang="fr-BE" dirty="0" smtClean="0"/>
              <a:t> de </a:t>
            </a:r>
            <a:r>
              <a:rPr lang="fr-BE" dirty="0" err="1" smtClean="0"/>
              <a:t>betrokkenen</a:t>
            </a:r>
            <a:r>
              <a:rPr lang="fr-BE" dirty="0" smtClean="0"/>
              <a:t> </a:t>
            </a:r>
            <a:r>
              <a:rPr lang="fr-BE" dirty="0" err="1" smtClean="0"/>
              <a:t>rechtstreeks</a:t>
            </a:r>
            <a:r>
              <a:rPr lang="fr-BE" dirty="0" smtClean="0"/>
              <a:t> </a:t>
            </a:r>
            <a:r>
              <a:rPr lang="fr-BE" dirty="0" err="1" smtClean="0"/>
              <a:t>raaplegen</a:t>
            </a:r>
            <a:r>
              <a:rPr lang="fr-BE" dirty="0" smtClean="0"/>
              <a:t> </a:t>
            </a:r>
            <a:r>
              <a:rPr lang="fr-BE" dirty="0" err="1" smtClean="0"/>
              <a:t>wanneer</a:t>
            </a:r>
            <a:r>
              <a:rPr lang="fr-BE" dirty="0" smtClean="0"/>
              <a:t> er niet te </a:t>
            </a:r>
            <a:r>
              <a:rPr lang="fr-BE" dirty="0" err="1" smtClean="0"/>
              <a:t>veel</a:t>
            </a:r>
            <a:r>
              <a:rPr lang="fr-BE" dirty="0" smtClean="0"/>
              <a:t> </a:t>
            </a:r>
            <a:r>
              <a:rPr lang="fr-BE" dirty="0" err="1" smtClean="0"/>
              <a:t>zijn</a:t>
            </a:r>
            <a:r>
              <a:rPr lang="fr-BE" dirty="0" smtClean="0"/>
              <a:t> (</a:t>
            </a:r>
            <a:r>
              <a:rPr lang="fr-BE" dirty="0" err="1" smtClean="0"/>
              <a:t>bvb</a:t>
            </a:r>
            <a:r>
              <a:rPr lang="fr-BE" dirty="0" smtClean="0"/>
              <a:t>. </a:t>
            </a:r>
            <a:r>
              <a:rPr lang="fr-BE" dirty="0" err="1" smtClean="0"/>
              <a:t>eigen</a:t>
            </a:r>
            <a:r>
              <a:rPr lang="fr-BE" dirty="0" smtClean="0"/>
              <a:t> </a:t>
            </a:r>
            <a:r>
              <a:rPr lang="fr-BE" dirty="0" err="1" smtClean="0"/>
              <a:t>personeel</a:t>
            </a:r>
            <a:r>
              <a:rPr lang="fr-BE" dirty="0" smtClean="0"/>
              <a:t>)</a:t>
            </a:r>
          </a:p>
          <a:p>
            <a:r>
              <a:rPr lang="fr-BE" dirty="0" smtClean="0"/>
              <a:t>Je </a:t>
            </a:r>
            <a:r>
              <a:rPr lang="fr-BE" dirty="0" err="1" smtClean="0"/>
              <a:t>kunt</a:t>
            </a:r>
            <a:r>
              <a:rPr lang="fr-BE" dirty="0" smtClean="0"/>
              <a:t> </a:t>
            </a:r>
            <a:r>
              <a:rPr lang="fr-BE" dirty="0" err="1" smtClean="0"/>
              <a:t>representatieve</a:t>
            </a:r>
            <a:r>
              <a:rPr lang="fr-BE" dirty="0" smtClean="0"/>
              <a:t> </a:t>
            </a:r>
            <a:r>
              <a:rPr lang="fr-BE" dirty="0" err="1" smtClean="0"/>
              <a:t>organisaties</a:t>
            </a:r>
            <a:r>
              <a:rPr lang="fr-BE" dirty="0" smtClean="0"/>
              <a:t> </a:t>
            </a:r>
            <a:r>
              <a:rPr lang="fr-BE" dirty="0" err="1" smtClean="0"/>
              <a:t>raadplegen</a:t>
            </a:r>
            <a:r>
              <a:rPr lang="fr-BE" dirty="0" smtClean="0"/>
              <a:t> </a:t>
            </a:r>
            <a:r>
              <a:rPr lang="fr-BE" dirty="0" err="1" smtClean="0"/>
              <a:t>wanneer</a:t>
            </a:r>
            <a:r>
              <a:rPr lang="fr-BE" dirty="0" smtClean="0"/>
              <a:t> er </a:t>
            </a:r>
            <a:r>
              <a:rPr lang="fr-BE" dirty="0" err="1" smtClean="0"/>
              <a:t>veel</a:t>
            </a:r>
            <a:r>
              <a:rPr lang="fr-BE" dirty="0" smtClean="0"/>
              <a:t> </a:t>
            </a:r>
            <a:r>
              <a:rPr lang="fr-BE" dirty="0" err="1" smtClean="0"/>
              <a:t>betrokkenen</a:t>
            </a:r>
            <a:r>
              <a:rPr lang="fr-BE" dirty="0" smtClean="0"/>
              <a:t> </a:t>
            </a:r>
            <a:r>
              <a:rPr lang="fr-BE" dirty="0" err="1" smtClean="0"/>
              <a:t>zijn</a:t>
            </a:r>
            <a:r>
              <a:rPr lang="fr-BE" dirty="0" smtClean="0"/>
              <a:t>, </a:t>
            </a:r>
            <a:r>
              <a:rPr lang="fr-BE" dirty="0" err="1" smtClean="0"/>
              <a:t>bvb</a:t>
            </a:r>
            <a:r>
              <a:rPr lang="fr-BE" dirty="0" smtClean="0"/>
              <a:t>. </a:t>
            </a:r>
            <a:r>
              <a:rPr lang="fr-BE" dirty="0" err="1" smtClean="0"/>
              <a:t>patiënten</a:t>
            </a:r>
            <a:r>
              <a:rPr lang="fr-BE" dirty="0" smtClean="0"/>
              <a:t>-, </a:t>
            </a:r>
            <a:r>
              <a:rPr lang="fr-BE" dirty="0" err="1" smtClean="0"/>
              <a:t>consumenten</a:t>
            </a:r>
            <a:r>
              <a:rPr lang="fr-BE" dirty="0" smtClean="0"/>
              <a:t>-, </a:t>
            </a:r>
            <a:r>
              <a:rPr lang="fr-BE" dirty="0" err="1" smtClean="0"/>
              <a:t>werknemers</a:t>
            </a:r>
            <a:r>
              <a:rPr lang="fr-BE" dirty="0" smtClean="0"/>
              <a:t>- of </a:t>
            </a:r>
            <a:r>
              <a:rPr lang="fr-BE" dirty="0" err="1" smtClean="0"/>
              <a:t>werkgeversorganisaties</a:t>
            </a:r>
            <a:endParaRPr lang="fr-BE" dirty="0" smtClean="0"/>
          </a:p>
          <a:p>
            <a:r>
              <a:rPr lang="fr-BE" dirty="0" err="1" smtClean="0"/>
              <a:t>Het</a:t>
            </a:r>
            <a:r>
              <a:rPr lang="fr-BE" dirty="0" smtClean="0"/>
              <a:t> </a:t>
            </a:r>
            <a:r>
              <a:rPr lang="fr-BE" dirty="0" err="1" smtClean="0"/>
              <a:t>volgen</a:t>
            </a:r>
            <a:r>
              <a:rPr lang="fr-BE" dirty="0" smtClean="0"/>
              <a:t> van de </a:t>
            </a:r>
            <a:r>
              <a:rPr lang="fr-BE" dirty="0" err="1" smtClean="0"/>
              <a:t>opinie</a:t>
            </a:r>
            <a:r>
              <a:rPr lang="fr-BE" dirty="0" smtClean="0"/>
              <a:t> van de </a:t>
            </a:r>
            <a:r>
              <a:rPr lang="fr-BE" dirty="0" err="1" smtClean="0"/>
              <a:t>betrokkenen</a:t>
            </a:r>
            <a:r>
              <a:rPr lang="fr-BE" dirty="0" smtClean="0"/>
              <a:t> </a:t>
            </a:r>
            <a:r>
              <a:rPr lang="fr-BE" dirty="0" err="1" smtClean="0"/>
              <a:t>is</a:t>
            </a:r>
            <a:r>
              <a:rPr lang="fr-BE" dirty="0" smtClean="0"/>
              <a:t> niet </a:t>
            </a:r>
            <a:r>
              <a:rPr lang="fr-BE" dirty="0" err="1" smtClean="0"/>
              <a:t>verplicht</a:t>
            </a:r>
            <a:r>
              <a:rPr lang="fr-BE" dirty="0" smtClean="0"/>
              <a:t> </a:t>
            </a:r>
            <a:r>
              <a:rPr lang="fr-BE" dirty="0" err="1" smtClean="0"/>
              <a:t>mits</a:t>
            </a:r>
            <a:r>
              <a:rPr lang="fr-BE" dirty="0" smtClean="0"/>
              <a:t> </a:t>
            </a:r>
            <a:r>
              <a:rPr lang="fr-BE" dirty="0" err="1" smtClean="0"/>
              <a:t>motivering</a:t>
            </a:r>
            <a:endParaRPr lang="fr-BE" dirty="0"/>
          </a:p>
        </p:txBody>
      </p:sp>
      <p:sp>
        <p:nvSpPr>
          <p:cNvPr id="7" name="Date Placeholder 6"/>
          <p:cNvSpPr>
            <a:spLocks noGrp="1"/>
          </p:cNvSpPr>
          <p:nvPr>
            <p:ph type="dt" sz="half" idx="11"/>
          </p:nvPr>
        </p:nvSpPr>
        <p:spPr/>
        <p:txBody>
          <a:bodyPr/>
          <a:lstStyle/>
          <a:p>
            <a:pPr>
              <a:defRPr/>
            </a:pPr>
            <a:r>
              <a:rPr lang="fr-FR" smtClean="0"/>
              <a:t>06/11/2018</a:t>
            </a:r>
            <a:endParaRPr lang="en-GB"/>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12</a:t>
            </a:fld>
            <a:endParaRPr lang="en-GB" dirty="0"/>
          </a:p>
        </p:txBody>
      </p:sp>
    </p:spTree>
    <p:extLst>
      <p:ext uri="{BB962C8B-B14F-4D97-AF65-F5344CB8AC3E}">
        <p14:creationId xmlns:p14="http://schemas.microsoft.com/office/powerpoint/2010/main" val="307611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fontScale="90000"/>
          </a:bodyPr>
          <a:lstStyle/>
          <a:p>
            <a:r>
              <a:rPr lang="en-GB" smtClean="0"/>
              <a:t>Template: lijst met risico’s gebaseerd op AVG</a:t>
            </a:r>
            <a:endParaRPr lang="nl-BE" dirty="0"/>
          </a:p>
        </p:txBody>
      </p:sp>
      <p:sp>
        <p:nvSpPr>
          <p:cNvPr id="5" name="Rectangle 4"/>
          <p:cNvSpPr/>
          <p:nvPr/>
        </p:nvSpPr>
        <p:spPr>
          <a:xfrm>
            <a:off x="7668344" y="3789040"/>
            <a:ext cx="432048" cy="251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Date Placeholder 6"/>
          <p:cNvSpPr>
            <a:spLocks noGrp="1"/>
          </p:cNvSpPr>
          <p:nvPr>
            <p:ph type="dt" sz="half" idx="11"/>
          </p:nvPr>
        </p:nvSpPr>
        <p:spPr/>
        <p:txBody>
          <a:bodyPr/>
          <a:lstStyle/>
          <a:p>
            <a:pPr>
              <a:defRPr/>
            </a:pPr>
            <a:r>
              <a:rPr lang="fr-FR" smtClean="0"/>
              <a:t>06/11/2018</a:t>
            </a:r>
            <a:endParaRPr lang="en-GB"/>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13</a:t>
            </a:fld>
            <a:endParaRPr lang="en-GB" dirty="0"/>
          </a:p>
        </p:txBody>
      </p:sp>
      <p:pic>
        <p:nvPicPr>
          <p:cNvPr id="4" name="Picture 3"/>
          <p:cNvPicPr>
            <a:picLocks noChangeAspect="1"/>
          </p:cNvPicPr>
          <p:nvPr/>
        </p:nvPicPr>
        <p:blipFill>
          <a:blip r:embed="rId2"/>
          <a:stretch>
            <a:fillRect/>
          </a:stretch>
        </p:blipFill>
        <p:spPr>
          <a:xfrm>
            <a:off x="1162074" y="907293"/>
            <a:ext cx="6819852" cy="5500155"/>
          </a:xfrm>
          <a:prstGeom prst="rect">
            <a:avLst/>
          </a:prstGeom>
        </p:spPr>
      </p:pic>
    </p:spTree>
    <p:extLst>
      <p:ext uri="{BB962C8B-B14F-4D97-AF65-F5344CB8AC3E}">
        <p14:creationId xmlns:p14="http://schemas.microsoft.com/office/powerpoint/2010/main" val="125110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nl-BE" smtClean="0"/>
              <a:t>Template: beoordelen van risico’s</a:t>
            </a:r>
            <a:endParaRPr lang="nl-B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85434"/>
            <a:ext cx="4725267" cy="107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09" y="3690509"/>
            <a:ext cx="4042594" cy="206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11"/>
          </p:nvPr>
        </p:nvSpPr>
        <p:spPr/>
        <p:txBody>
          <a:bodyPr/>
          <a:lstStyle/>
          <a:p>
            <a:pPr>
              <a:defRPr/>
            </a:pPr>
            <a:r>
              <a:rPr lang="fr-FR" smtClean="0"/>
              <a:t>06/11/2018</a:t>
            </a:r>
            <a:endParaRPr lang="en-GB"/>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14</a:t>
            </a:fld>
            <a:endParaRPr lang="en-GB" dirty="0"/>
          </a:p>
        </p:txBody>
      </p:sp>
      <p:pic>
        <p:nvPicPr>
          <p:cNvPr id="4" name="Picture 3"/>
          <p:cNvPicPr>
            <a:picLocks noChangeAspect="1"/>
          </p:cNvPicPr>
          <p:nvPr/>
        </p:nvPicPr>
        <p:blipFill>
          <a:blip r:embed="rId4"/>
          <a:stretch>
            <a:fillRect/>
          </a:stretch>
        </p:blipFill>
        <p:spPr>
          <a:xfrm>
            <a:off x="611560" y="1340768"/>
            <a:ext cx="8223845" cy="1729793"/>
          </a:xfrm>
          <a:prstGeom prst="rect">
            <a:avLst/>
          </a:prstGeom>
        </p:spPr>
      </p:pic>
    </p:spTree>
    <p:extLst>
      <p:ext uri="{BB962C8B-B14F-4D97-AF65-F5344CB8AC3E}">
        <p14:creationId xmlns:p14="http://schemas.microsoft.com/office/powerpoint/2010/main" val="196588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6" name="Date Placeholder 5"/>
          <p:cNvSpPr>
            <a:spLocks noGrp="1"/>
          </p:cNvSpPr>
          <p:nvPr>
            <p:ph type="dt" sz="half" idx="11"/>
          </p:nvPr>
        </p:nvSpPr>
        <p:spPr/>
        <p:txBody>
          <a:bodyPr/>
          <a:lstStyle/>
          <a:p>
            <a:pPr>
              <a:defRPr/>
            </a:pPr>
            <a:r>
              <a:rPr lang="fr-FR" smtClean="0"/>
              <a:t>06/11/2018</a:t>
            </a:r>
            <a:endParaRPr lang="en-GB"/>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15</a:t>
            </a:fld>
            <a:endParaRPr lang="en-GB" dirty="0"/>
          </a:p>
        </p:txBody>
      </p:sp>
      <p:pic>
        <p:nvPicPr>
          <p:cNvPr id="3" name="Picture 2"/>
          <p:cNvPicPr>
            <a:picLocks noChangeAspect="1"/>
          </p:cNvPicPr>
          <p:nvPr/>
        </p:nvPicPr>
        <p:blipFill>
          <a:blip r:embed="rId2"/>
          <a:stretch>
            <a:fillRect/>
          </a:stretch>
        </p:blipFill>
        <p:spPr>
          <a:xfrm>
            <a:off x="822213" y="2564904"/>
            <a:ext cx="7499573" cy="1403627"/>
          </a:xfrm>
          <a:prstGeom prst="rect">
            <a:avLst/>
          </a:prstGeom>
        </p:spPr>
      </p:pic>
    </p:spTree>
    <p:extLst>
      <p:ext uri="{BB962C8B-B14F-4D97-AF65-F5344CB8AC3E}">
        <p14:creationId xmlns:p14="http://schemas.microsoft.com/office/powerpoint/2010/main" val="1669822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smtClean="0"/>
              <a:t>Template: </a:t>
            </a:r>
            <a:r>
              <a:rPr lang="en-GB" dirty="0" err="1" smtClean="0"/>
              <a:t>tussentijds</a:t>
            </a:r>
            <a:r>
              <a:rPr lang="en-GB" dirty="0" smtClean="0"/>
              <a:t> </a:t>
            </a:r>
            <a:r>
              <a:rPr lang="en-GB" dirty="0" err="1" smtClean="0"/>
              <a:t>resultaat</a:t>
            </a:r>
            <a:endParaRPr lang="fr-BE" dirty="0"/>
          </a:p>
        </p:txBody>
      </p:sp>
      <p:sp>
        <p:nvSpPr>
          <p:cNvPr id="6" name="Date Placeholder 5"/>
          <p:cNvSpPr>
            <a:spLocks noGrp="1"/>
          </p:cNvSpPr>
          <p:nvPr>
            <p:ph type="dt" sz="half" idx="11"/>
          </p:nvPr>
        </p:nvSpPr>
        <p:spPr/>
        <p:txBody>
          <a:bodyPr/>
          <a:lstStyle/>
          <a:p>
            <a:pPr>
              <a:defRPr/>
            </a:pPr>
            <a:r>
              <a:rPr lang="fr-FR" smtClean="0"/>
              <a:t>06/11/2018</a:t>
            </a:r>
            <a:endParaRPr lang="en-GB"/>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16</a:t>
            </a:fld>
            <a:endParaRPr lang="en-GB" dirty="0"/>
          </a:p>
        </p:txBody>
      </p:sp>
      <p:pic>
        <p:nvPicPr>
          <p:cNvPr id="3" name="Picture 2"/>
          <p:cNvPicPr>
            <a:picLocks noChangeAspect="1"/>
          </p:cNvPicPr>
          <p:nvPr/>
        </p:nvPicPr>
        <p:blipFill>
          <a:blip r:embed="rId2"/>
          <a:stretch>
            <a:fillRect/>
          </a:stretch>
        </p:blipFill>
        <p:spPr>
          <a:xfrm>
            <a:off x="233362" y="1647825"/>
            <a:ext cx="8677275" cy="3562350"/>
          </a:xfrm>
          <a:prstGeom prst="rect">
            <a:avLst/>
          </a:prstGeom>
        </p:spPr>
      </p:pic>
    </p:spTree>
    <p:extLst>
      <p:ext uri="{BB962C8B-B14F-4D97-AF65-F5344CB8AC3E}">
        <p14:creationId xmlns:p14="http://schemas.microsoft.com/office/powerpoint/2010/main" val="853450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smtClean="0"/>
              <a:t>Template: </a:t>
            </a:r>
            <a:r>
              <a:rPr lang="en-GB" dirty="0" err="1" smtClean="0"/>
              <a:t>inbrengen</a:t>
            </a:r>
            <a:r>
              <a:rPr lang="en-GB" dirty="0" smtClean="0"/>
              <a:t> van </a:t>
            </a:r>
            <a:r>
              <a:rPr lang="en-GB" dirty="0" err="1" smtClean="0"/>
              <a:t>maatregelen</a:t>
            </a:r>
            <a:endParaRPr lang="fr-BE" dirty="0"/>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200" y="2396361"/>
            <a:ext cx="8229600" cy="2568515"/>
          </a:xfrm>
        </p:spPr>
      </p:pic>
      <p:sp>
        <p:nvSpPr>
          <p:cNvPr id="6" name="Date Placeholder 5"/>
          <p:cNvSpPr>
            <a:spLocks noGrp="1"/>
          </p:cNvSpPr>
          <p:nvPr>
            <p:ph type="dt" sz="half" idx="11"/>
          </p:nvPr>
        </p:nvSpPr>
        <p:spPr/>
        <p:txBody>
          <a:bodyPr/>
          <a:lstStyle/>
          <a:p>
            <a:pPr>
              <a:defRPr/>
            </a:pPr>
            <a:r>
              <a:rPr lang="fr-FR" smtClean="0"/>
              <a:t>06/11/2018</a:t>
            </a:r>
            <a:endParaRPr lang="en-GB"/>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17</a:t>
            </a:fld>
            <a:endParaRPr lang="en-GB" dirty="0"/>
          </a:p>
        </p:txBody>
      </p:sp>
    </p:spTree>
    <p:extLst>
      <p:ext uri="{BB962C8B-B14F-4D97-AF65-F5344CB8AC3E}">
        <p14:creationId xmlns:p14="http://schemas.microsoft.com/office/powerpoint/2010/main" val="300470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en-GB" dirty="0" smtClean="0"/>
              <a:t>Template: </a:t>
            </a:r>
            <a:r>
              <a:rPr lang="en-GB" dirty="0" err="1" smtClean="0"/>
              <a:t>eindresultaat</a:t>
            </a:r>
            <a:endParaRPr lang="fr-BE" dirty="0"/>
          </a:p>
        </p:txBody>
      </p:sp>
      <p:sp>
        <p:nvSpPr>
          <p:cNvPr id="6" name="Date Placeholder 5"/>
          <p:cNvSpPr>
            <a:spLocks noGrp="1"/>
          </p:cNvSpPr>
          <p:nvPr>
            <p:ph type="dt" sz="half" idx="11"/>
          </p:nvPr>
        </p:nvSpPr>
        <p:spPr/>
        <p:txBody>
          <a:bodyPr/>
          <a:lstStyle/>
          <a:p>
            <a:pPr>
              <a:defRPr/>
            </a:pPr>
            <a:r>
              <a:rPr lang="fr-FR" smtClean="0"/>
              <a:t>06/11/2018</a:t>
            </a:r>
            <a:endParaRPr lang="en-GB"/>
          </a:p>
        </p:txBody>
      </p:sp>
      <p:sp>
        <p:nvSpPr>
          <p:cNvPr id="8" name="Slide Number Placeholder 7"/>
          <p:cNvSpPr>
            <a:spLocks noGrp="1"/>
          </p:cNvSpPr>
          <p:nvPr>
            <p:ph type="sldNum" sz="quarter" idx="10"/>
          </p:nvPr>
        </p:nvSpPr>
        <p:spPr/>
        <p:txBody>
          <a:bodyPr/>
          <a:lstStyle/>
          <a:p>
            <a:pPr>
              <a:defRPr/>
            </a:pPr>
            <a:fld id="{7A7F1E79-8225-48A0-95BD-5254C3720E2D}" type="slidenum">
              <a:rPr lang="en-GB" smtClean="0"/>
              <a:pPr>
                <a:defRPr/>
              </a:pPr>
              <a:t>18</a:t>
            </a:fld>
            <a:endParaRPr lang="en-GB" dirty="0"/>
          </a:p>
        </p:txBody>
      </p:sp>
      <p:pic>
        <p:nvPicPr>
          <p:cNvPr id="4" name="Picture 3"/>
          <p:cNvPicPr>
            <a:picLocks noChangeAspect="1"/>
          </p:cNvPicPr>
          <p:nvPr/>
        </p:nvPicPr>
        <p:blipFill>
          <a:blip r:embed="rId2"/>
          <a:stretch>
            <a:fillRect/>
          </a:stretch>
        </p:blipFill>
        <p:spPr>
          <a:xfrm>
            <a:off x="859643" y="2636912"/>
            <a:ext cx="7424713" cy="1313942"/>
          </a:xfrm>
          <a:prstGeom prst="rect">
            <a:avLst/>
          </a:prstGeom>
        </p:spPr>
      </p:pic>
    </p:spTree>
    <p:extLst>
      <p:ext uri="{BB962C8B-B14F-4D97-AF65-F5344CB8AC3E}">
        <p14:creationId xmlns:p14="http://schemas.microsoft.com/office/powerpoint/2010/main" val="1144768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normAutofit/>
          </a:bodyPr>
          <a:lstStyle/>
          <a:p>
            <a:r>
              <a:rPr lang="fr-BE" dirty="0" smtClean="0"/>
              <a:t>Template: </a:t>
            </a:r>
            <a:r>
              <a:rPr lang="fr-BE" dirty="0" err="1" smtClean="0"/>
              <a:t>eindresultaat</a:t>
            </a:r>
            <a:endParaRPr lang="fr-BE" dirty="0"/>
          </a:p>
        </p:txBody>
      </p:sp>
      <p:sp>
        <p:nvSpPr>
          <p:cNvPr id="7" name="Date Placeholder 6"/>
          <p:cNvSpPr>
            <a:spLocks noGrp="1"/>
          </p:cNvSpPr>
          <p:nvPr>
            <p:ph type="dt" sz="half" idx="11"/>
          </p:nvPr>
        </p:nvSpPr>
        <p:spPr/>
        <p:txBody>
          <a:bodyPr/>
          <a:lstStyle/>
          <a:p>
            <a:pPr>
              <a:defRPr/>
            </a:pPr>
            <a:r>
              <a:rPr lang="fr-FR" smtClean="0"/>
              <a:t>06/11/2018</a:t>
            </a:r>
            <a:endParaRPr lang="en-GB"/>
          </a:p>
        </p:txBody>
      </p:sp>
      <p:sp>
        <p:nvSpPr>
          <p:cNvPr id="9" name="Slide Number Placeholder 8"/>
          <p:cNvSpPr>
            <a:spLocks noGrp="1"/>
          </p:cNvSpPr>
          <p:nvPr>
            <p:ph type="sldNum" sz="quarter" idx="10"/>
          </p:nvPr>
        </p:nvSpPr>
        <p:spPr/>
        <p:txBody>
          <a:bodyPr/>
          <a:lstStyle/>
          <a:p>
            <a:pPr>
              <a:defRPr/>
            </a:pPr>
            <a:fld id="{7A7F1E79-8225-48A0-95BD-5254C3720E2D}" type="slidenum">
              <a:rPr lang="en-GB" smtClean="0"/>
              <a:pPr>
                <a:defRPr/>
              </a:pPr>
              <a:t>19</a:t>
            </a:fld>
            <a:endParaRPr lang="en-GB" dirty="0"/>
          </a:p>
        </p:txBody>
      </p:sp>
      <p:pic>
        <p:nvPicPr>
          <p:cNvPr id="3" name="Picture 2"/>
          <p:cNvPicPr>
            <a:picLocks noChangeAspect="1"/>
          </p:cNvPicPr>
          <p:nvPr/>
        </p:nvPicPr>
        <p:blipFill>
          <a:blip r:embed="rId2"/>
          <a:stretch>
            <a:fillRect/>
          </a:stretch>
        </p:blipFill>
        <p:spPr>
          <a:xfrm>
            <a:off x="233362" y="1752600"/>
            <a:ext cx="8677275" cy="3352800"/>
          </a:xfrm>
          <a:prstGeom prst="rect">
            <a:avLst/>
          </a:prstGeom>
        </p:spPr>
      </p:pic>
    </p:spTree>
    <p:extLst>
      <p:ext uri="{BB962C8B-B14F-4D97-AF65-F5344CB8AC3E}">
        <p14:creationId xmlns:p14="http://schemas.microsoft.com/office/powerpoint/2010/main" val="2858545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r>
              <a:rPr lang="nl-BE" dirty="0" smtClean="0"/>
              <a:t>Gegevenscategorisering</a:t>
            </a:r>
            <a:endParaRPr lang="fr-BE" dirty="0"/>
          </a:p>
        </p:txBody>
      </p:sp>
    </p:spTree>
    <p:extLst>
      <p:ext uri="{BB962C8B-B14F-4D97-AF65-F5344CB8AC3E}">
        <p14:creationId xmlns:p14="http://schemas.microsoft.com/office/powerpoint/2010/main" val="223104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a:xfrm>
            <a:off x="0" y="0"/>
            <a:ext cx="9144000" cy="908720"/>
          </a:xfrm>
        </p:spPr>
        <p:txBody>
          <a:bodyPr/>
          <a:lstStyle/>
          <a:p>
            <a:r>
              <a:rPr lang="nl-BE" dirty="0" smtClean="0"/>
              <a:t>Template: eindresultaat</a:t>
            </a:r>
            <a:endParaRPr lang="nl-BE" dirty="0"/>
          </a:p>
        </p:txBody>
      </p:sp>
      <p:sp>
        <p:nvSpPr>
          <p:cNvPr id="6" name="Rectangle 5"/>
          <p:cNvSpPr/>
          <p:nvPr/>
        </p:nvSpPr>
        <p:spPr>
          <a:xfrm>
            <a:off x="600645" y="1052736"/>
            <a:ext cx="6098657" cy="707886"/>
          </a:xfrm>
          <a:prstGeom prst="rect">
            <a:avLst/>
          </a:prstGeom>
        </p:spPr>
        <p:txBody>
          <a:bodyPr wrap="none">
            <a:spAutoFit/>
          </a:bodyPr>
          <a:lstStyle/>
          <a:p>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van GEB </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berekend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overblijvend</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risico</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voor</a:t>
            </a:r>
            <a:r>
              <a:rPr lang="en-GB" sz="2000" dirty="0" smtClean="0">
                <a:solidFill>
                  <a:schemeClr val="tx2"/>
                </a:solidFill>
                <a:cs typeface="Arial" panose="020B0604020202020204" pitchFamily="34" charset="0"/>
              </a:rPr>
              <a:t>  </a:t>
            </a:r>
          </a:p>
          <a:p>
            <a:r>
              <a:rPr lang="en-GB" sz="2000" dirty="0" smtClean="0">
                <a:solidFill>
                  <a:schemeClr val="tx2"/>
                </a:solidFill>
                <a:cs typeface="Arial" panose="020B0604020202020204" pitchFamily="34" charset="0"/>
              </a:rPr>
              <a:t>de </a:t>
            </a:r>
            <a:r>
              <a:rPr lang="en-GB" sz="2000" dirty="0" err="1" smtClean="0">
                <a:solidFill>
                  <a:schemeClr val="tx2"/>
                </a:solidFill>
                <a:cs typeface="Arial" panose="020B0604020202020204" pitchFamily="34" charset="0"/>
              </a:rPr>
              <a:t>voorgenomen</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endParaRPr lang="nl-BE" sz="2000" dirty="0">
              <a:solidFill>
                <a:schemeClr val="tx2"/>
              </a:solidFill>
              <a:cs typeface="Arial" panose="020B0604020202020204" pitchFamily="34" charset="0"/>
            </a:endParaRPr>
          </a:p>
        </p:txBody>
      </p:sp>
      <p:sp>
        <p:nvSpPr>
          <p:cNvPr id="10" name="Rectangle 5"/>
          <p:cNvSpPr/>
          <p:nvPr/>
        </p:nvSpPr>
        <p:spPr>
          <a:xfrm>
            <a:off x="611561" y="1857018"/>
            <a:ext cx="7992888" cy="707886"/>
          </a:xfrm>
          <a:prstGeom prst="rect">
            <a:avLst/>
          </a:prstGeom>
        </p:spPr>
        <p:txBody>
          <a:bodyPr wrap="square">
            <a:spAutoFit/>
          </a:bodyPr>
          <a:lstStyle/>
          <a:p>
            <a:r>
              <a:rPr lang="en-GB" sz="2000" b="1" dirty="0" err="1" smtClean="0">
                <a:solidFill>
                  <a:schemeClr val="tx2"/>
                </a:solidFill>
                <a:cs typeface="Arial" panose="020B0604020202020204" pitchFamily="34" charset="0"/>
              </a:rPr>
              <a:t>Als</a:t>
            </a:r>
            <a:r>
              <a:rPr lang="en-GB" sz="2000" b="1" dirty="0" smtClean="0">
                <a:solidFill>
                  <a:schemeClr val="tx2"/>
                </a:solidFill>
                <a:cs typeface="Arial" panose="020B0604020202020204" pitchFamily="34" charset="0"/>
              </a:rPr>
              <a:t> het </a:t>
            </a:r>
            <a:r>
              <a:rPr lang="en-GB" sz="2000" b="1" dirty="0" err="1" smtClean="0">
                <a:solidFill>
                  <a:schemeClr val="tx2"/>
                </a:solidFill>
                <a:cs typeface="Arial" panose="020B0604020202020204" pitchFamily="34" charset="0"/>
              </a:rPr>
              <a:t>resultaat</a:t>
            </a:r>
            <a:r>
              <a:rPr lang="en-GB" sz="2000" b="1" dirty="0" smtClean="0">
                <a:solidFill>
                  <a:schemeClr val="tx2"/>
                </a:solidFill>
                <a:cs typeface="Arial" panose="020B0604020202020204" pitchFamily="34" charset="0"/>
              </a:rPr>
              <a:t> in het rood </a:t>
            </a:r>
            <a:r>
              <a:rPr lang="en-GB" sz="2000" b="1" dirty="0" err="1" smtClean="0">
                <a:solidFill>
                  <a:schemeClr val="tx2"/>
                </a:solidFill>
                <a:cs typeface="Arial" panose="020B0604020202020204" pitchFamily="34" charset="0"/>
              </a:rPr>
              <a:t>gaat</a:t>
            </a:r>
            <a:r>
              <a:rPr lang="en-GB" sz="2000" b="1" dirty="0" smtClean="0">
                <a:solidFill>
                  <a:schemeClr val="tx2"/>
                </a:solidFill>
                <a:cs typeface="Arial" panose="020B0604020202020204" pitchFamily="34" charset="0"/>
              </a:rPr>
              <a:t> </a:t>
            </a:r>
            <a:r>
              <a:rPr lang="en-GB" sz="2000" dirty="0" smtClean="0">
                <a:solidFill>
                  <a:schemeClr val="tx2"/>
                </a:solidFill>
                <a:cs typeface="Arial" panose="020B0604020202020204" pitchFamily="34" charset="0"/>
              </a:rPr>
              <a:t>=&gt;  </a:t>
            </a:r>
            <a:r>
              <a:rPr lang="en-GB" sz="2000" dirty="0" err="1" smtClean="0">
                <a:solidFill>
                  <a:schemeClr val="tx2"/>
                </a:solidFill>
                <a:cs typeface="Arial" panose="020B0604020202020204" pitchFamily="34" charset="0"/>
              </a:rPr>
              <a:t>advies</a:t>
            </a:r>
            <a:r>
              <a:rPr lang="en-GB" sz="2000" dirty="0" smtClean="0">
                <a:solidFill>
                  <a:schemeClr val="tx2"/>
                </a:solidFill>
                <a:cs typeface="Arial" panose="020B0604020202020204" pitchFamily="34" charset="0"/>
              </a:rPr>
              <a:t> van GBA </a:t>
            </a:r>
            <a:r>
              <a:rPr lang="en-GB" sz="2000" dirty="0" err="1" smtClean="0">
                <a:solidFill>
                  <a:schemeClr val="tx2"/>
                </a:solidFill>
                <a:cs typeface="Arial" panose="020B0604020202020204" pitchFamily="34" charset="0"/>
              </a:rPr>
              <a:t>alvorens</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verwerking</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te</a:t>
            </a:r>
            <a:r>
              <a:rPr lang="en-GB" sz="2000" dirty="0" smtClean="0">
                <a:solidFill>
                  <a:schemeClr val="tx2"/>
                </a:solidFill>
                <a:cs typeface="Arial" panose="020B0604020202020204" pitchFamily="34" charset="0"/>
              </a:rPr>
              <a:t> </a:t>
            </a:r>
            <a:r>
              <a:rPr lang="en-GB" sz="2000" dirty="0" err="1" smtClean="0">
                <a:solidFill>
                  <a:schemeClr val="tx2"/>
                </a:solidFill>
                <a:cs typeface="Arial" panose="020B0604020202020204" pitchFamily="34" charset="0"/>
              </a:rPr>
              <a:t>starten</a:t>
            </a:r>
            <a:endParaRPr lang="nl-BE" sz="2000" dirty="0">
              <a:solidFill>
                <a:schemeClr val="tx2"/>
              </a:solidFill>
              <a:cs typeface="Arial" panose="020B0604020202020204" pitchFamily="34" charset="0"/>
            </a:endParaRPr>
          </a:p>
        </p:txBody>
      </p:sp>
      <p:sp>
        <p:nvSpPr>
          <p:cNvPr id="5" name="Date Placeholder 4"/>
          <p:cNvSpPr>
            <a:spLocks noGrp="1"/>
          </p:cNvSpPr>
          <p:nvPr>
            <p:ph type="dt" sz="half" idx="11"/>
          </p:nvPr>
        </p:nvSpPr>
        <p:spPr/>
        <p:txBody>
          <a:bodyPr/>
          <a:lstStyle/>
          <a:p>
            <a:pPr>
              <a:defRPr/>
            </a:pPr>
            <a:r>
              <a:rPr lang="fr-FR" smtClean="0"/>
              <a:t>06/11/2018</a:t>
            </a:r>
            <a:endParaRPr lang="en-GB"/>
          </a:p>
        </p:txBody>
      </p:sp>
      <p:sp>
        <p:nvSpPr>
          <p:cNvPr id="7" name="Slide Number Placeholder 6"/>
          <p:cNvSpPr>
            <a:spLocks noGrp="1"/>
          </p:cNvSpPr>
          <p:nvPr>
            <p:ph type="sldNum" sz="quarter" idx="10"/>
          </p:nvPr>
        </p:nvSpPr>
        <p:spPr/>
        <p:txBody>
          <a:bodyPr/>
          <a:lstStyle/>
          <a:p>
            <a:pPr>
              <a:defRPr/>
            </a:pPr>
            <a:fld id="{7A7F1E79-8225-48A0-95BD-5254C3720E2D}" type="slidenum">
              <a:rPr lang="en-GB" smtClean="0"/>
              <a:pPr>
                <a:defRPr/>
              </a:pPr>
              <a:t>20</a:t>
            </a:fld>
            <a:endParaRPr lang="en-GB" dirty="0"/>
          </a:p>
        </p:txBody>
      </p:sp>
      <p:pic>
        <p:nvPicPr>
          <p:cNvPr id="2" name="Picture 1"/>
          <p:cNvPicPr>
            <a:picLocks noChangeAspect="1"/>
          </p:cNvPicPr>
          <p:nvPr/>
        </p:nvPicPr>
        <p:blipFill>
          <a:blip r:embed="rId2"/>
          <a:stretch>
            <a:fillRect/>
          </a:stretch>
        </p:blipFill>
        <p:spPr>
          <a:xfrm>
            <a:off x="1187624" y="3114781"/>
            <a:ext cx="6331157" cy="2439337"/>
          </a:xfrm>
          <a:prstGeom prst="rect">
            <a:avLst/>
          </a:prstGeom>
        </p:spPr>
      </p:pic>
    </p:spTree>
    <p:extLst>
      <p:ext uri="{BB962C8B-B14F-4D97-AF65-F5344CB8AC3E}">
        <p14:creationId xmlns:p14="http://schemas.microsoft.com/office/powerpoint/2010/main" val="702454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GEB: documentatie</a:t>
            </a:r>
            <a:endParaRPr lang="fr-BE" dirty="0"/>
          </a:p>
        </p:txBody>
      </p:sp>
      <p:sp>
        <p:nvSpPr>
          <p:cNvPr id="3" name="Content Placeholder 2"/>
          <p:cNvSpPr>
            <a:spLocks noGrp="1"/>
          </p:cNvSpPr>
          <p:nvPr>
            <p:ph idx="1"/>
          </p:nvPr>
        </p:nvSpPr>
        <p:spPr/>
        <p:txBody>
          <a:bodyPr>
            <a:normAutofit fontScale="62500" lnSpcReduction="20000"/>
          </a:bodyPr>
          <a:lstStyle/>
          <a:p>
            <a:r>
              <a:rPr lang="en-US" sz="2900" dirty="0" err="1" smtClean="0"/>
              <a:t>Werkgroep</a:t>
            </a:r>
            <a:r>
              <a:rPr lang="en-US" sz="2900" dirty="0" smtClean="0"/>
              <a:t> </a:t>
            </a:r>
            <a:r>
              <a:rPr lang="en-US" sz="2900" dirty="0" err="1" smtClean="0"/>
              <a:t>Artikel</a:t>
            </a:r>
            <a:r>
              <a:rPr lang="en-US" sz="2900" dirty="0" smtClean="0"/>
              <a:t> 29: </a:t>
            </a:r>
            <a:r>
              <a:rPr lang="nl-NL" sz="2900" dirty="0" smtClean="0"/>
              <a:t>richtsnoeren voor gegevensbeschermingseffect-beoordelingen en bepaling of een verwerking ‘waarschijnlijk een hoog risico inhoudt’ in de zin van Verordening 2016/679 </a:t>
            </a:r>
            <a:r>
              <a:rPr lang="nl-NL" sz="2900" dirty="0" smtClean="0">
                <a:solidFill>
                  <a:srgbClr val="FF0000"/>
                </a:solidFill>
              </a:rPr>
              <a:t>(1)</a:t>
            </a:r>
          </a:p>
          <a:p>
            <a:r>
              <a:rPr lang="nl-BE" sz="2900" dirty="0" smtClean="0"/>
              <a:t>B: aanbeveling uit eigen beweging met betrekking tot de </a:t>
            </a:r>
            <a:r>
              <a:rPr lang="nl-BE" sz="2900" dirty="0" err="1" smtClean="0"/>
              <a:t>gegevensbeschermingseffectbeoordeling</a:t>
            </a:r>
            <a:r>
              <a:rPr lang="nl-BE" sz="2900" dirty="0" smtClean="0"/>
              <a:t> </a:t>
            </a:r>
            <a:r>
              <a:rPr lang="nl-BE" sz="2900" dirty="0" smtClean="0">
                <a:solidFill>
                  <a:srgbClr val="FF0000"/>
                </a:solidFill>
              </a:rPr>
              <a:t>(2)</a:t>
            </a:r>
          </a:p>
          <a:p>
            <a:r>
              <a:rPr lang="nl-BE" sz="2900" dirty="0" smtClean="0"/>
              <a:t>zie</a:t>
            </a:r>
            <a:r>
              <a:rPr lang="nl-BE" dirty="0" smtClean="0"/>
              <a:t> </a:t>
            </a:r>
            <a:r>
              <a:rPr lang="en-US" dirty="0" smtClean="0">
                <a:hlinkClick r:id="rId2"/>
              </a:rPr>
              <a:t>https://www.gegevensbeschermingsautoriteit.be/gegevensbeschermingseffectbeoordeling-0</a:t>
            </a:r>
            <a:r>
              <a:rPr lang="en-US" dirty="0" smtClean="0"/>
              <a:t>, </a:t>
            </a:r>
            <a:r>
              <a:rPr lang="en-US" sz="2900" dirty="0" err="1" smtClean="0"/>
              <a:t>onderaan</a:t>
            </a:r>
            <a:r>
              <a:rPr lang="en-US" sz="2900" dirty="0" smtClean="0"/>
              <a:t> links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900" dirty="0" smtClean="0"/>
              <a:t>UK: conducting privacy impact assessments code of practice, Information Commissioner’s Office (ICO), 2014</a:t>
            </a:r>
          </a:p>
        </p:txBody>
      </p:sp>
      <p:sp>
        <p:nvSpPr>
          <p:cNvPr id="9" name="Slide Number Placeholder 8"/>
          <p:cNvSpPr>
            <a:spLocks noGrp="1"/>
          </p:cNvSpPr>
          <p:nvPr>
            <p:ph type="sldNum" sz="quarter" idx="10"/>
          </p:nvPr>
        </p:nvSpPr>
        <p:spPr/>
        <p:txBody>
          <a:bodyPr/>
          <a:lstStyle/>
          <a:p>
            <a:fld id="{7A7F1E79-8225-48A0-95BD-5254C3720E2D}" type="slidenum">
              <a:rPr lang="en-GB" smtClean="0"/>
              <a:pPr/>
              <a:t>21</a:t>
            </a:fld>
            <a:endParaRPr lang="en-GB" dirty="0"/>
          </a:p>
        </p:txBody>
      </p:sp>
      <p:sp>
        <p:nvSpPr>
          <p:cNvPr id="7" name="Date Placeholder 6"/>
          <p:cNvSpPr>
            <a:spLocks noGrp="1"/>
          </p:cNvSpPr>
          <p:nvPr>
            <p:ph type="dt" sz="half" idx="11"/>
          </p:nvPr>
        </p:nvSpPr>
        <p:spPr/>
        <p:txBody>
          <a:bodyPr/>
          <a:lstStyle/>
          <a:p>
            <a:r>
              <a:rPr lang="fr-FR" smtClean="0"/>
              <a:t>06/11/2018</a:t>
            </a:r>
            <a:endParaRPr lang="en-GB"/>
          </a:p>
        </p:txBody>
      </p:sp>
      <p:grpSp>
        <p:nvGrpSpPr>
          <p:cNvPr id="23" name="Groep 22"/>
          <p:cNvGrpSpPr/>
          <p:nvPr/>
        </p:nvGrpSpPr>
        <p:grpSpPr>
          <a:xfrm>
            <a:off x="2627783" y="3068960"/>
            <a:ext cx="3888433" cy="2376264"/>
            <a:chOff x="2843807" y="2852936"/>
            <a:chExt cx="3888433" cy="2376264"/>
          </a:xfrm>
        </p:grpSpPr>
        <p:pic>
          <p:nvPicPr>
            <p:cNvPr id="5" name="Picture 4"/>
            <p:cNvPicPr>
              <a:picLocks noChangeAspect="1"/>
            </p:cNvPicPr>
            <p:nvPr/>
          </p:nvPicPr>
          <p:blipFill rotWithShape="1">
            <a:blip r:embed="rId3"/>
            <a:srcRect l="1535" t="14473" r="15606" b="5923"/>
            <a:stretch/>
          </p:blipFill>
          <p:spPr>
            <a:xfrm>
              <a:off x="2843807" y="2852936"/>
              <a:ext cx="3888433" cy="2376264"/>
            </a:xfrm>
            <a:prstGeom prst="rect">
              <a:avLst/>
            </a:prstGeom>
          </p:spPr>
        </p:pic>
        <p:cxnSp>
          <p:nvCxnSpPr>
            <p:cNvPr id="10" name="Straight Arrow Connector 8"/>
            <p:cNvCxnSpPr/>
            <p:nvPr/>
          </p:nvCxnSpPr>
          <p:spPr>
            <a:xfrm flipH="1">
              <a:off x="3846983" y="4659692"/>
              <a:ext cx="653008" cy="2867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8"/>
            <p:cNvCxnSpPr/>
            <p:nvPr/>
          </p:nvCxnSpPr>
          <p:spPr>
            <a:xfrm flipH="1">
              <a:off x="4173487" y="3116017"/>
              <a:ext cx="653008" cy="2867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18905" y="4779954"/>
              <a:ext cx="442750" cy="369332"/>
            </a:xfrm>
            <a:prstGeom prst="rect">
              <a:avLst/>
            </a:prstGeom>
          </p:spPr>
          <p:txBody>
            <a:bodyPr wrap="none">
              <a:spAutoFit/>
            </a:bodyPr>
            <a:lstStyle/>
            <a:p>
              <a:r>
                <a:rPr lang="nl-NL" dirty="0">
                  <a:solidFill>
                    <a:srgbClr val="FF0000"/>
                  </a:solidFill>
                </a:rPr>
                <a:t>(1)</a:t>
              </a:r>
            </a:p>
          </p:txBody>
        </p:sp>
        <p:sp>
          <p:nvSpPr>
            <p:cNvPr id="13" name="Rectangle 12"/>
            <p:cNvSpPr/>
            <p:nvPr/>
          </p:nvSpPr>
          <p:spPr>
            <a:xfrm>
              <a:off x="4404129" y="3242955"/>
              <a:ext cx="442750" cy="369332"/>
            </a:xfrm>
            <a:prstGeom prst="rect">
              <a:avLst/>
            </a:prstGeom>
          </p:spPr>
          <p:txBody>
            <a:bodyPr wrap="none">
              <a:spAutoFit/>
            </a:bodyPr>
            <a:lstStyle/>
            <a:p>
              <a:r>
                <a:rPr lang="nl-NL" dirty="0" smtClean="0">
                  <a:solidFill>
                    <a:srgbClr val="FF0000"/>
                  </a:solidFill>
                </a:rPr>
                <a:t>(2)</a:t>
              </a:r>
              <a:endParaRPr lang="nl-NL" dirty="0">
                <a:solidFill>
                  <a:srgbClr val="FF0000"/>
                </a:solidFill>
              </a:endParaRPr>
            </a:p>
          </p:txBody>
        </p:sp>
      </p:grpSp>
    </p:spTree>
    <p:extLst>
      <p:ext uri="{BB962C8B-B14F-4D97-AF65-F5344CB8AC3E}">
        <p14:creationId xmlns:p14="http://schemas.microsoft.com/office/powerpoint/2010/main" val="2693126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C70997E-C732-4EF4-9679-8436FE3692AD}" type="slidenum">
              <a:rPr lang="en-GB" smtClean="0"/>
              <a:pPr>
                <a:defRPr/>
              </a:pPr>
              <a:t>22</a:t>
            </a:fld>
            <a:endParaRPr lang="en-GB"/>
          </a:p>
        </p:txBody>
      </p:sp>
    </p:spTree>
    <p:extLst>
      <p:ext uri="{BB962C8B-B14F-4D97-AF65-F5344CB8AC3E}">
        <p14:creationId xmlns:p14="http://schemas.microsoft.com/office/powerpoint/2010/main" val="350268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Gegevenscategorisering</a:t>
            </a:r>
            <a:r>
              <a:rPr lang="en-US" dirty="0" smtClean="0"/>
              <a:t> </a:t>
            </a:r>
            <a:r>
              <a:rPr lang="en-US" dirty="0" err="1" smtClean="0"/>
              <a:t>bij</a:t>
            </a:r>
            <a:r>
              <a:rPr lang="en-US" dirty="0" smtClean="0"/>
              <a:t> ISZ</a:t>
            </a:r>
            <a:endParaRPr lang="fr-BE" dirty="0"/>
          </a:p>
        </p:txBody>
      </p:sp>
      <p:sp>
        <p:nvSpPr>
          <p:cNvPr id="3" name="Content Placeholder 2"/>
          <p:cNvSpPr>
            <a:spLocks noGrp="1"/>
          </p:cNvSpPr>
          <p:nvPr>
            <p:ph idx="1"/>
          </p:nvPr>
        </p:nvSpPr>
        <p:spPr/>
        <p:txBody>
          <a:bodyPr>
            <a:normAutofit fontScale="77500" lnSpcReduction="20000"/>
          </a:bodyPr>
          <a:lstStyle/>
          <a:p>
            <a:r>
              <a:rPr lang="fr-BE" dirty="0" smtClean="0"/>
              <a:t>Minimale </a:t>
            </a:r>
            <a:r>
              <a:rPr lang="fr-BE" dirty="0" err="1" smtClean="0"/>
              <a:t>normen</a:t>
            </a:r>
            <a:r>
              <a:rPr lang="fr-BE" dirty="0" smtClean="0"/>
              <a:t> </a:t>
            </a:r>
            <a:r>
              <a:rPr lang="fr-BE" dirty="0" err="1" smtClean="0"/>
              <a:t>geldend</a:t>
            </a:r>
            <a:r>
              <a:rPr lang="fr-BE" dirty="0" smtClean="0"/>
              <a:t> </a:t>
            </a:r>
            <a:r>
              <a:rPr lang="fr-BE" dirty="0" err="1" smtClean="0"/>
              <a:t>voor</a:t>
            </a:r>
            <a:r>
              <a:rPr lang="fr-BE" dirty="0" smtClean="0"/>
              <a:t> </a:t>
            </a:r>
            <a:r>
              <a:rPr lang="fr-BE" dirty="0" err="1" smtClean="0"/>
              <a:t>hele</a:t>
            </a:r>
            <a:r>
              <a:rPr lang="fr-BE" dirty="0" smtClean="0"/>
              <a:t> sociale </a:t>
            </a:r>
            <a:r>
              <a:rPr lang="fr-BE" dirty="0" err="1" smtClean="0"/>
              <a:t>sector</a:t>
            </a:r>
            <a:r>
              <a:rPr lang="fr-BE" dirty="0" smtClean="0"/>
              <a:t>, </a:t>
            </a:r>
            <a:r>
              <a:rPr lang="fr-BE" dirty="0" err="1" smtClean="0"/>
              <a:t>gestoeld</a:t>
            </a:r>
            <a:r>
              <a:rPr lang="fr-BE" dirty="0" smtClean="0"/>
              <a:t> op ISO 27001</a:t>
            </a:r>
          </a:p>
          <a:p>
            <a:pPr marL="625475" indent="-625475">
              <a:buNone/>
            </a:pPr>
            <a:r>
              <a:rPr lang="fr-BE" dirty="0"/>
              <a:t>	</a:t>
            </a:r>
            <a:r>
              <a:rPr lang="fr-BE" dirty="0" err="1" smtClean="0"/>
              <a:t>zie</a:t>
            </a:r>
            <a:r>
              <a:rPr lang="fr-BE" dirty="0" smtClean="0"/>
              <a:t> </a:t>
            </a:r>
            <a:r>
              <a:rPr lang="fr-BE" dirty="0" smtClean="0">
                <a:hlinkClick r:id="rId2"/>
              </a:rPr>
              <a:t>https://www.ksz-bcss.fgov.be/nl/veiligheid-en-privacy/publicaties/minimale-normen</a:t>
            </a:r>
            <a:endParaRPr lang="fr-BE" dirty="0" smtClean="0"/>
          </a:p>
          <a:p>
            <a:r>
              <a:rPr lang="fr-BE" dirty="0" err="1" smtClean="0"/>
              <a:t>Norm</a:t>
            </a:r>
            <a:r>
              <a:rPr lang="fr-BE" dirty="0" smtClean="0"/>
              <a:t> 5.5.1 </a:t>
            </a:r>
            <a:r>
              <a:rPr lang="fr-BE" dirty="0" err="1" smtClean="0"/>
              <a:t>handelt</a:t>
            </a:r>
            <a:r>
              <a:rPr lang="fr-BE" dirty="0" smtClean="0"/>
              <a:t> over data </a:t>
            </a:r>
            <a:r>
              <a:rPr lang="fr-BE" dirty="0" err="1" smtClean="0"/>
              <a:t>classificatie</a:t>
            </a:r>
            <a:r>
              <a:rPr lang="fr-BE" dirty="0" smtClean="0"/>
              <a:t> en </a:t>
            </a:r>
            <a:r>
              <a:rPr lang="fr-BE" dirty="0" err="1" smtClean="0"/>
              <a:t>bevat</a:t>
            </a:r>
            <a:r>
              <a:rPr lang="fr-BE" dirty="0" smtClean="0"/>
              <a:t> </a:t>
            </a:r>
            <a:r>
              <a:rPr lang="fr-BE" dirty="0" err="1" smtClean="0"/>
              <a:t>volgende</a:t>
            </a:r>
            <a:r>
              <a:rPr lang="fr-BE" dirty="0" smtClean="0"/>
              <a:t> </a:t>
            </a:r>
            <a:r>
              <a:rPr lang="fr-BE" dirty="0" err="1" smtClean="0"/>
              <a:t>verplichtingen</a:t>
            </a:r>
            <a:endParaRPr lang="fr-BE" dirty="0" smtClean="0"/>
          </a:p>
          <a:p>
            <a:pPr lvl="1"/>
            <a:r>
              <a:rPr lang="nl-NL" dirty="0" smtClean="0"/>
              <a:t>voorziene bescherming of classificatie van informatie toepassen inclusief bijhorende informatieveiligheid- en privacy-maatregelen volgens een intern classificatieschema dat in lijn is met de specifieke wetgeving </a:t>
            </a:r>
            <a:r>
              <a:rPr lang="nl-NL" dirty="0" err="1" smtClean="0"/>
              <a:t>terzake</a:t>
            </a:r>
            <a:r>
              <a:rPr lang="nl-NL" dirty="0" smtClean="0"/>
              <a:t> alsook met de internationale regelgeving</a:t>
            </a:r>
          </a:p>
          <a:p>
            <a:pPr lvl="1"/>
            <a:r>
              <a:rPr lang="nl-NL" dirty="0" smtClean="0"/>
              <a:t>gepaste procedures en registers opstellen, valideren, implementeren, communiceren en onderhouden voor het labelen (etiketteren) en voor het verwerken van alle in beheer zijnde informatieverzamelingen, informatiedragers en informatiesystemen in overeenstemming met het interne classificatieschema.</a:t>
            </a:r>
          </a:p>
          <a:p>
            <a:pPr lvl="1"/>
            <a:r>
              <a:rPr lang="nl-NL" dirty="0" smtClean="0"/>
              <a:t>de regel toepassen dat de classificatie die door de soort informatie bepaald wordt ook geldt voor het hogere niveau van informatiesystemen, dat wil zeggen dat, indien een systeem geheime informatie verwerkt, het hele systeem als geheim wordt aangemerkt, tenzij voor dat hogere niveau maatregelen genomen zijn binnen het informatiesysteem.</a:t>
            </a:r>
          </a:p>
          <a:p>
            <a:pPr lvl="1"/>
            <a:r>
              <a:rPr lang="nl-NL" dirty="0"/>
              <a:t>a</a:t>
            </a:r>
            <a:r>
              <a:rPr lang="nl-NL" dirty="0" smtClean="0"/>
              <a:t>lle classificaties van alle kritieke systemen moeten centraal vastgelegd worden door de eigenaren</a:t>
            </a:r>
          </a:p>
          <a:p>
            <a:pPr lvl="1"/>
            <a:r>
              <a:rPr lang="nl-NL" dirty="0"/>
              <a:t>a</a:t>
            </a:r>
            <a:r>
              <a:rPr lang="nl-NL" dirty="0" smtClean="0"/>
              <a:t>lle classificaties van alle kritische systemen moeten jaarlijks gecontroleerd worden door de informatieveiligheidsconsulent (CISO) en/of de functionaris voor gegevensbescherming (DPO)</a:t>
            </a:r>
          </a:p>
          <a:p>
            <a:pPr lvl="1"/>
            <a:r>
              <a:rPr lang="nl-NL" dirty="0"/>
              <a:t>d</a:t>
            </a:r>
            <a:r>
              <a:rPr lang="nl-NL" dirty="0" smtClean="0"/>
              <a:t>e controlemaatregelen afstemmen op de risico’s, waarbij rekening dient te worden gehouden met technische mogelijkheden en de kosten van de te nemen maatregelen</a:t>
            </a:r>
            <a:endParaRPr lang="fr-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3</a:t>
            </a:fld>
            <a:endParaRPr lang="en-GB" dirty="0"/>
          </a:p>
        </p:txBody>
      </p:sp>
      <p:sp>
        <p:nvSpPr>
          <p:cNvPr id="5" name="Date Placeholder 4"/>
          <p:cNvSpPr>
            <a:spLocks noGrp="1"/>
          </p:cNvSpPr>
          <p:nvPr>
            <p:ph type="dt" sz="half" idx="11"/>
          </p:nvPr>
        </p:nvSpPr>
        <p:spPr/>
        <p:txBody>
          <a:bodyPr/>
          <a:lstStyle/>
          <a:p>
            <a:r>
              <a:rPr lang="fr-FR" smtClean="0"/>
              <a:t>06/11/2018</a:t>
            </a:r>
            <a:endParaRPr lang="en-GB" dirty="0"/>
          </a:p>
        </p:txBody>
      </p:sp>
    </p:spTree>
    <p:extLst>
      <p:ext uri="{BB962C8B-B14F-4D97-AF65-F5344CB8AC3E}">
        <p14:creationId xmlns:p14="http://schemas.microsoft.com/office/powerpoint/2010/main" val="1086686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Dataclassificatie: 5 niveau’s</a:t>
            </a:r>
            <a:endParaRPr lang="fr-BE" dirty="0"/>
          </a:p>
        </p:txBody>
      </p:sp>
      <p:sp>
        <p:nvSpPr>
          <p:cNvPr id="3" name="Content Placeholder 2"/>
          <p:cNvSpPr>
            <a:spLocks noGrp="1"/>
          </p:cNvSpPr>
          <p:nvPr>
            <p:ph idx="1"/>
          </p:nvPr>
        </p:nvSpPr>
        <p:spPr/>
        <p:txBody>
          <a:bodyPr>
            <a:normAutofit fontScale="70000" lnSpcReduction="20000"/>
          </a:bodyPr>
          <a:lstStyle/>
          <a:p>
            <a:r>
              <a:rPr lang="nl-NL" smtClean="0"/>
              <a:t>Niveau 4 zeer geheim (top secret )</a:t>
            </a:r>
          </a:p>
          <a:p>
            <a:pPr marL="457200" lvl="1" indent="0">
              <a:buNone/>
            </a:pPr>
            <a:r>
              <a:rPr lang="nl-NL" smtClean="0"/>
              <a:t>gegevens, materiaal, technologieën, … waarvan de kennis of het gebruik de werking van Europa of België ernstig in gevaar brengt</a:t>
            </a:r>
          </a:p>
          <a:p>
            <a:pPr lvl="1"/>
            <a:r>
              <a:rPr lang="nl-NL" smtClean="0"/>
              <a:t>omwille van de coherentie met de positie van de instellingen binnen Europa en België wordt dit classificatieniveau niet gebruikt in de instellingen van de sociale zekerheid</a:t>
            </a:r>
          </a:p>
          <a:p>
            <a:r>
              <a:rPr lang="nl-NL" smtClean="0"/>
              <a:t>Niveau 3: geheim (secret – high classified)</a:t>
            </a:r>
          </a:p>
          <a:p>
            <a:pPr marL="457200" lvl="1" indent="0">
              <a:buNone/>
            </a:pPr>
            <a:r>
              <a:rPr lang="nl-NL" smtClean="0"/>
              <a:t>ongepast gebruik van de informatie </a:t>
            </a:r>
          </a:p>
          <a:p>
            <a:pPr lvl="1"/>
            <a:r>
              <a:rPr lang="nl-NL" smtClean="0"/>
              <a:t>kan een van de essentiële belangen van de instelling ernstig schaden </a:t>
            </a:r>
          </a:p>
          <a:p>
            <a:pPr lvl="1"/>
            <a:r>
              <a:rPr lang="nl-NL" smtClean="0"/>
              <a:t>heeft een impact op de privacyrechten van een significante groep van mensen</a:t>
            </a:r>
          </a:p>
          <a:p>
            <a:r>
              <a:rPr lang="nl-NL" smtClean="0"/>
              <a:t>Niveau 2: vertrouwelijk (classified)</a:t>
            </a:r>
          </a:p>
          <a:p>
            <a:pPr marL="457200" lvl="1" indent="0">
              <a:buNone/>
            </a:pPr>
            <a:r>
              <a:rPr lang="nl-NL" smtClean="0"/>
              <a:t>ongepast gebruik van de informatie</a:t>
            </a:r>
          </a:p>
          <a:p>
            <a:pPr lvl="1"/>
            <a:r>
              <a:rPr lang="nl-NL" smtClean="0"/>
              <a:t>kan één van de belangen van de instelling schaden of haar werking in gevaar brengen</a:t>
            </a:r>
          </a:p>
          <a:p>
            <a:pPr lvl="1"/>
            <a:r>
              <a:rPr lang="nl-NL" smtClean="0"/>
              <a:t>heeft een impact op de privacyrechten van een groep van mensen of van kwetsbare personen en/of kinderen</a:t>
            </a:r>
          </a:p>
          <a:p>
            <a:r>
              <a:rPr lang="nl-NL" smtClean="0"/>
              <a:t>Niveau 1: beperkt (sensitive unclassified)</a:t>
            </a:r>
          </a:p>
          <a:p>
            <a:pPr marL="457200" lvl="1" indent="0">
              <a:buNone/>
            </a:pPr>
            <a:r>
              <a:rPr lang="nl-NL" smtClean="0"/>
              <a:t>ongepast gebruik van de informatie</a:t>
            </a:r>
          </a:p>
          <a:p>
            <a:pPr lvl="1"/>
            <a:r>
              <a:rPr lang="nl-NL" smtClean="0"/>
              <a:t>kan een belang van een dienst schaden of het functioneren van een ambtenaar of een groep personen in het kader van hun functie binnen de instelling in gevaar brengen</a:t>
            </a:r>
          </a:p>
          <a:p>
            <a:pPr lvl="1"/>
            <a:r>
              <a:rPr lang="nl-NL" smtClean="0"/>
              <a:t>heeft een impact is op de privacyrechten van een (percentagegewijs) beperkte groep van mensen of van een individuele persoon</a:t>
            </a:r>
          </a:p>
          <a:p>
            <a:r>
              <a:rPr lang="nl-NL" smtClean="0"/>
              <a:t>Niveau 0: niet geklasseerd (unclassified)</a:t>
            </a:r>
          </a:p>
          <a:p>
            <a:pPr marL="457200" lvl="1" indent="0">
              <a:buNone/>
            </a:pPr>
            <a:r>
              <a:rPr lang="nl-NL" smtClean="0"/>
              <a:t>informatie mag zonder probleem verspreid mag worden omdat het niet het belang van de instelling, een dienst of het functioneren van een ambtenaar of een groep personen in het kader van hun functie binnen de instelling in gevaar brengt</a:t>
            </a:r>
            <a:endParaRPr lang="fr-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4</a:t>
            </a:fld>
            <a:endParaRPr lang="en-GB" dirty="0"/>
          </a:p>
        </p:txBody>
      </p:sp>
      <p:sp>
        <p:nvSpPr>
          <p:cNvPr id="5" name="Date Placeholder 4"/>
          <p:cNvSpPr>
            <a:spLocks noGrp="1"/>
          </p:cNvSpPr>
          <p:nvPr>
            <p:ph type="dt" sz="half" idx="11"/>
          </p:nvPr>
        </p:nvSpPr>
        <p:spPr/>
        <p:txBody>
          <a:bodyPr/>
          <a:lstStyle/>
          <a:p>
            <a:r>
              <a:rPr lang="fr-FR" smtClean="0"/>
              <a:t>06/11/2018</a:t>
            </a:r>
            <a:endParaRPr lang="en-GB" dirty="0"/>
          </a:p>
        </p:txBody>
      </p:sp>
    </p:spTree>
    <p:extLst>
      <p:ext uri="{BB962C8B-B14F-4D97-AF65-F5344CB8AC3E}">
        <p14:creationId xmlns:p14="http://schemas.microsoft.com/office/powerpoint/2010/main" val="1629559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Mapping</a:t>
            </a:r>
            <a:r>
              <a:rPr lang="fr-BE" dirty="0" smtClean="0"/>
              <a:t> van </a:t>
            </a:r>
            <a:r>
              <a:rPr lang="fr-BE" dirty="0" err="1" smtClean="0"/>
              <a:t>persoonsgegevens</a:t>
            </a:r>
            <a:r>
              <a:rPr lang="fr-BE" dirty="0" smtClean="0"/>
              <a:t> </a:t>
            </a:r>
            <a:r>
              <a:rPr lang="fr-BE" dirty="0" err="1" smtClean="0"/>
              <a:t>naar</a:t>
            </a:r>
            <a:r>
              <a:rPr lang="fr-BE" dirty="0" smtClean="0"/>
              <a:t> </a:t>
            </a:r>
            <a:r>
              <a:rPr lang="fr-BE" dirty="0" err="1" smtClean="0"/>
              <a:t>classificatieniveau</a:t>
            </a:r>
            <a:endParaRPr lang="fr-BE" dirty="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5</a:t>
            </a:fld>
            <a:endParaRPr lang="en-GB" dirty="0"/>
          </a:p>
        </p:txBody>
      </p:sp>
      <p:sp>
        <p:nvSpPr>
          <p:cNvPr id="5" name="Date Placeholder 4"/>
          <p:cNvSpPr>
            <a:spLocks noGrp="1"/>
          </p:cNvSpPr>
          <p:nvPr>
            <p:ph type="dt" sz="half" idx="11"/>
          </p:nvPr>
        </p:nvSpPr>
        <p:spPr/>
        <p:txBody>
          <a:bodyPr/>
          <a:lstStyle/>
          <a:p>
            <a:pPr>
              <a:defRPr/>
            </a:pPr>
            <a:r>
              <a:rPr lang="fr-FR" smtClean="0"/>
              <a:t>06/11/2018</a:t>
            </a:r>
            <a:endParaRPr lang="en-GB" dirty="0"/>
          </a:p>
        </p:txBody>
      </p:sp>
      <p:grpSp>
        <p:nvGrpSpPr>
          <p:cNvPr id="7" name="Group 6"/>
          <p:cNvGrpSpPr/>
          <p:nvPr/>
        </p:nvGrpSpPr>
        <p:grpSpPr>
          <a:xfrm>
            <a:off x="446857" y="1196752"/>
            <a:ext cx="8157591" cy="5040560"/>
            <a:chOff x="976313" y="1556792"/>
            <a:chExt cx="7191375" cy="427672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1556792"/>
              <a:ext cx="71913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15616" y="2949191"/>
              <a:ext cx="6984776" cy="1656184"/>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p:cNvSpPr/>
            <p:nvPr/>
          </p:nvSpPr>
          <p:spPr>
            <a:xfrm>
              <a:off x="1102229" y="4978958"/>
              <a:ext cx="6984776" cy="368152"/>
            </a:xfrm>
            <a:prstGeom prst="rect">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418842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Praktische tips</a:t>
            </a:r>
            <a:endParaRPr lang="fr-BE" dirty="0"/>
          </a:p>
        </p:txBody>
      </p:sp>
      <p:sp>
        <p:nvSpPr>
          <p:cNvPr id="3" name="Content Placeholder 2"/>
          <p:cNvSpPr>
            <a:spLocks noGrp="1"/>
          </p:cNvSpPr>
          <p:nvPr>
            <p:ph idx="1"/>
          </p:nvPr>
        </p:nvSpPr>
        <p:spPr/>
        <p:txBody>
          <a:bodyPr>
            <a:normAutofit fontScale="92500" lnSpcReduction="10000"/>
          </a:bodyPr>
          <a:lstStyle/>
          <a:p>
            <a:r>
              <a:rPr lang="fr-BE" dirty="0" smtClean="0"/>
              <a:t>De (</a:t>
            </a:r>
            <a:r>
              <a:rPr lang="fr-BE" dirty="0" err="1" smtClean="0"/>
              <a:t>verwerkings</a:t>
            </a:r>
            <a:r>
              <a:rPr lang="fr-BE" dirty="0" smtClean="0"/>
              <a:t>)</a:t>
            </a:r>
            <a:r>
              <a:rPr lang="fr-BE" dirty="0" err="1" smtClean="0"/>
              <a:t>verantwoordelijke</a:t>
            </a:r>
            <a:r>
              <a:rPr lang="fr-BE" dirty="0" smtClean="0"/>
              <a:t> van de </a:t>
            </a:r>
            <a:r>
              <a:rPr lang="fr-BE" dirty="0" err="1" smtClean="0"/>
              <a:t>informatie</a:t>
            </a:r>
            <a:r>
              <a:rPr lang="fr-BE" dirty="0" smtClean="0"/>
              <a:t> </a:t>
            </a:r>
            <a:r>
              <a:rPr lang="fr-BE" dirty="0" err="1" smtClean="0"/>
              <a:t>bepaalt</a:t>
            </a:r>
            <a:r>
              <a:rPr lang="fr-BE" dirty="0" smtClean="0"/>
              <a:t> het </a:t>
            </a:r>
            <a:r>
              <a:rPr lang="fr-BE" dirty="0" err="1" smtClean="0"/>
              <a:t>classificatieniveau</a:t>
            </a:r>
            <a:endParaRPr lang="fr-BE" dirty="0" smtClean="0"/>
          </a:p>
          <a:p>
            <a:pPr lvl="1"/>
            <a:r>
              <a:rPr lang="fr-BE" dirty="0"/>
              <a:t>o</a:t>
            </a:r>
            <a:r>
              <a:rPr lang="fr-BE" dirty="0" smtClean="0"/>
              <a:t>p basis van </a:t>
            </a:r>
            <a:r>
              <a:rPr lang="fr-BE" dirty="0" err="1" smtClean="0"/>
              <a:t>wettelijke</a:t>
            </a:r>
            <a:r>
              <a:rPr lang="fr-BE" dirty="0" smtClean="0"/>
              <a:t> </a:t>
            </a:r>
            <a:r>
              <a:rPr lang="fr-BE" dirty="0" err="1" smtClean="0"/>
              <a:t>bepalingen</a:t>
            </a:r>
            <a:r>
              <a:rPr lang="fr-BE" dirty="0" smtClean="0"/>
              <a:t> of </a:t>
            </a:r>
            <a:r>
              <a:rPr lang="fr-BE" dirty="0" err="1" smtClean="0"/>
              <a:t>impactanalyse</a:t>
            </a:r>
            <a:endParaRPr lang="fr-BE" dirty="0" smtClean="0"/>
          </a:p>
          <a:p>
            <a:pPr lvl="1"/>
            <a:r>
              <a:rPr lang="fr-BE" dirty="0" err="1"/>
              <a:t>b</a:t>
            </a:r>
            <a:r>
              <a:rPr lang="fr-BE" dirty="0" err="1" smtClean="0"/>
              <a:t>epaalt</a:t>
            </a:r>
            <a:r>
              <a:rPr lang="fr-BE" dirty="0" smtClean="0"/>
              <a:t> </a:t>
            </a:r>
            <a:r>
              <a:rPr lang="fr-BE" dirty="0" err="1" smtClean="0"/>
              <a:t>wie</a:t>
            </a:r>
            <a:r>
              <a:rPr lang="fr-BE" dirty="0" smtClean="0"/>
              <a:t> </a:t>
            </a:r>
            <a:r>
              <a:rPr lang="fr-BE" dirty="0" err="1" smtClean="0"/>
              <a:t>toegang</a:t>
            </a:r>
            <a:r>
              <a:rPr lang="fr-BE" dirty="0" smtClean="0"/>
              <a:t> </a:t>
            </a:r>
            <a:r>
              <a:rPr lang="fr-BE" dirty="0" err="1" smtClean="0"/>
              <a:t>krijgt</a:t>
            </a:r>
            <a:r>
              <a:rPr lang="fr-BE" dirty="0" smtClean="0"/>
              <a:t> </a:t>
            </a:r>
            <a:r>
              <a:rPr lang="fr-BE" dirty="0" err="1" smtClean="0"/>
              <a:t>tot</a:t>
            </a:r>
            <a:r>
              <a:rPr lang="fr-BE" dirty="0" smtClean="0"/>
              <a:t> de </a:t>
            </a:r>
            <a:r>
              <a:rPr lang="fr-BE" dirty="0" err="1" smtClean="0"/>
              <a:t>informatie</a:t>
            </a:r>
            <a:endParaRPr lang="fr-BE" dirty="0" smtClean="0"/>
          </a:p>
          <a:p>
            <a:pPr lvl="1"/>
            <a:r>
              <a:rPr lang="fr-BE" dirty="0" err="1" smtClean="0"/>
              <a:t>ten</a:t>
            </a:r>
            <a:r>
              <a:rPr lang="fr-BE" dirty="0" smtClean="0"/>
              <a:t> </a:t>
            </a:r>
            <a:r>
              <a:rPr lang="fr-BE" dirty="0" err="1" smtClean="0"/>
              <a:t>laatste</a:t>
            </a:r>
            <a:r>
              <a:rPr lang="fr-BE" dirty="0" smtClean="0"/>
              <a:t> op het moment van het </a:t>
            </a:r>
            <a:r>
              <a:rPr lang="fr-BE" dirty="0" err="1" smtClean="0"/>
              <a:t>verkrijgen</a:t>
            </a:r>
            <a:r>
              <a:rPr lang="fr-BE" dirty="0" smtClean="0"/>
              <a:t> of </a:t>
            </a:r>
            <a:r>
              <a:rPr lang="fr-BE" dirty="0" err="1" smtClean="0"/>
              <a:t>creëren</a:t>
            </a:r>
            <a:r>
              <a:rPr lang="fr-BE" dirty="0" smtClean="0"/>
              <a:t> van de </a:t>
            </a:r>
            <a:r>
              <a:rPr lang="fr-BE" dirty="0" err="1" smtClean="0"/>
              <a:t>informatie</a:t>
            </a:r>
            <a:endParaRPr lang="fr-BE" dirty="0" smtClean="0"/>
          </a:p>
          <a:p>
            <a:r>
              <a:rPr lang="fr-BE" dirty="0" err="1" smtClean="0"/>
              <a:t>Bepaal</a:t>
            </a:r>
            <a:r>
              <a:rPr lang="fr-BE" dirty="0" smtClean="0"/>
              <a:t> het </a:t>
            </a:r>
            <a:r>
              <a:rPr lang="fr-BE" dirty="0" err="1" smtClean="0"/>
              <a:t>classificatieniveau</a:t>
            </a:r>
            <a:r>
              <a:rPr lang="fr-BE" dirty="0" smtClean="0"/>
              <a:t> op basis van </a:t>
            </a:r>
            <a:r>
              <a:rPr lang="fr-BE" dirty="0" err="1" smtClean="0"/>
              <a:t>een</a:t>
            </a:r>
            <a:r>
              <a:rPr lang="fr-BE" dirty="0" smtClean="0"/>
              <a:t> </a:t>
            </a:r>
            <a:r>
              <a:rPr lang="fr-BE" dirty="0" err="1" smtClean="0"/>
              <a:t>realistische</a:t>
            </a:r>
            <a:r>
              <a:rPr lang="fr-BE" dirty="0" smtClean="0"/>
              <a:t> </a:t>
            </a:r>
            <a:r>
              <a:rPr lang="fr-BE" dirty="0" err="1" smtClean="0"/>
              <a:t>riszico</a:t>
            </a:r>
            <a:r>
              <a:rPr lang="fr-BE" dirty="0" smtClean="0"/>
              <a:t>-analyse</a:t>
            </a:r>
          </a:p>
          <a:p>
            <a:pPr lvl="1"/>
            <a:r>
              <a:rPr lang="fr-BE" dirty="0" err="1"/>
              <a:t>w</a:t>
            </a:r>
            <a:r>
              <a:rPr lang="fr-BE" dirty="0" err="1" smtClean="0"/>
              <a:t>erkbaarheid</a:t>
            </a:r>
            <a:r>
              <a:rPr lang="fr-BE" dirty="0" smtClean="0"/>
              <a:t> en </a:t>
            </a:r>
            <a:r>
              <a:rPr lang="fr-BE" dirty="0" err="1" smtClean="0"/>
              <a:t>operationele</a:t>
            </a:r>
            <a:r>
              <a:rPr lang="fr-BE" dirty="0" smtClean="0"/>
              <a:t> </a:t>
            </a:r>
            <a:r>
              <a:rPr lang="fr-BE" dirty="0" err="1" smtClean="0"/>
              <a:t>kost</a:t>
            </a:r>
            <a:r>
              <a:rPr lang="fr-BE" dirty="0" smtClean="0"/>
              <a:t> </a:t>
            </a:r>
            <a:r>
              <a:rPr lang="fr-BE" dirty="0" err="1" smtClean="0"/>
              <a:t>zijn</a:t>
            </a:r>
            <a:r>
              <a:rPr lang="fr-BE" dirty="0" smtClean="0"/>
              <a:t> </a:t>
            </a:r>
            <a:r>
              <a:rPr lang="fr-BE" dirty="0" err="1" smtClean="0"/>
              <a:t>ook</a:t>
            </a:r>
            <a:r>
              <a:rPr lang="fr-BE" dirty="0" smtClean="0"/>
              <a:t> </a:t>
            </a:r>
            <a:r>
              <a:rPr lang="fr-BE" dirty="0" err="1" smtClean="0"/>
              <a:t>belangrijk</a:t>
            </a:r>
            <a:endParaRPr lang="fr-BE" dirty="0" smtClean="0"/>
          </a:p>
          <a:p>
            <a:r>
              <a:rPr lang="fr-BE" dirty="0" smtClean="0"/>
              <a:t>Het </a:t>
            </a:r>
            <a:r>
              <a:rPr lang="fr-BE" dirty="0" err="1" smtClean="0"/>
              <a:t>object</a:t>
            </a:r>
            <a:r>
              <a:rPr lang="fr-BE" dirty="0" smtClean="0"/>
              <a:t> van </a:t>
            </a:r>
            <a:r>
              <a:rPr lang="fr-BE" dirty="0" err="1" smtClean="0"/>
              <a:t>classificatie</a:t>
            </a:r>
            <a:r>
              <a:rPr lang="fr-BE" dirty="0" smtClean="0"/>
              <a:t> </a:t>
            </a:r>
            <a:r>
              <a:rPr lang="fr-BE" dirty="0" err="1" smtClean="0"/>
              <a:t>is</a:t>
            </a:r>
            <a:r>
              <a:rPr lang="fr-BE" dirty="0" smtClean="0"/>
              <a:t> </a:t>
            </a:r>
            <a:r>
              <a:rPr lang="fr-BE" dirty="0" err="1" smtClean="0"/>
              <a:t>informatie</a:t>
            </a:r>
            <a:endParaRPr lang="fr-BE" dirty="0" smtClean="0"/>
          </a:p>
          <a:p>
            <a:pPr lvl="1"/>
            <a:r>
              <a:rPr lang="fr-BE" dirty="0"/>
              <a:t>d</a:t>
            </a:r>
            <a:r>
              <a:rPr lang="fr-BE" dirty="0" smtClean="0"/>
              <a:t>e </a:t>
            </a:r>
            <a:r>
              <a:rPr lang="fr-BE" dirty="0" err="1" smtClean="0"/>
              <a:t>classificatie</a:t>
            </a:r>
            <a:r>
              <a:rPr lang="fr-BE" dirty="0" smtClean="0"/>
              <a:t> </a:t>
            </a:r>
            <a:r>
              <a:rPr lang="fr-BE" dirty="0" err="1" smtClean="0"/>
              <a:t>draagt</a:t>
            </a:r>
            <a:r>
              <a:rPr lang="fr-BE" dirty="0" smtClean="0"/>
              <a:t> </a:t>
            </a:r>
            <a:r>
              <a:rPr lang="fr-BE" dirty="0" err="1" smtClean="0"/>
              <a:t>door</a:t>
            </a:r>
            <a:r>
              <a:rPr lang="fr-BE" dirty="0" smtClean="0"/>
              <a:t> op de </a:t>
            </a:r>
            <a:r>
              <a:rPr lang="fr-BE" dirty="0" err="1" smtClean="0"/>
              <a:t>systemen</a:t>
            </a:r>
            <a:r>
              <a:rPr lang="fr-BE" dirty="0" smtClean="0"/>
              <a:t> </a:t>
            </a:r>
            <a:r>
              <a:rPr lang="fr-BE" dirty="0" err="1" smtClean="0"/>
              <a:t>waarop</a:t>
            </a:r>
            <a:r>
              <a:rPr lang="fr-BE" dirty="0" smtClean="0"/>
              <a:t> de </a:t>
            </a:r>
            <a:r>
              <a:rPr lang="fr-BE" dirty="0" err="1" smtClean="0"/>
              <a:t>informatie</a:t>
            </a:r>
            <a:r>
              <a:rPr lang="fr-BE" dirty="0" smtClean="0"/>
              <a:t> </a:t>
            </a:r>
            <a:r>
              <a:rPr lang="fr-BE" dirty="0" err="1" smtClean="0"/>
              <a:t>bewaard</a:t>
            </a:r>
            <a:r>
              <a:rPr lang="fr-BE" dirty="0" smtClean="0"/>
              <a:t> </a:t>
            </a:r>
            <a:r>
              <a:rPr lang="fr-BE" dirty="0" err="1" smtClean="0"/>
              <a:t>wordt</a:t>
            </a:r>
            <a:r>
              <a:rPr lang="fr-BE" dirty="0" smtClean="0"/>
              <a:t> en </a:t>
            </a:r>
            <a:r>
              <a:rPr lang="fr-BE" dirty="0" err="1" smtClean="0"/>
              <a:t>deze</a:t>
            </a:r>
            <a:r>
              <a:rPr lang="fr-BE" dirty="0" smtClean="0"/>
              <a:t> </a:t>
            </a:r>
            <a:r>
              <a:rPr lang="fr-BE" dirty="0" err="1" smtClean="0"/>
              <a:t>moeten</a:t>
            </a:r>
            <a:r>
              <a:rPr lang="fr-BE" dirty="0" smtClean="0"/>
              <a:t> dus de </a:t>
            </a:r>
            <a:r>
              <a:rPr lang="fr-BE" dirty="0" err="1" smtClean="0"/>
              <a:t>juiste</a:t>
            </a:r>
            <a:r>
              <a:rPr lang="fr-BE" dirty="0" smtClean="0"/>
              <a:t> garanties </a:t>
            </a:r>
            <a:r>
              <a:rPr lang="fr-BE" dirty="0" err="1" smtClean="0"/>
              <a:t>bieden</a:t>
            </a:r>
            <a:r>
              <a:rPr lang="fr-BE" dirty="0" smtClean="0"/>
              <a:t> om de </a:t>
            </a:r>
            <a:r>
              <a:rPr lang="fr-BE" dirty="0" err="1" smtClean="0"/>
              <a:t>gegevens</a:t>
            </a:r>
            <a:r>
              <a:rPr lang="fr-BE" dirty="0" smtClean="0"/>
              <a:t> te </a:t>
            </a:r>
            <a:r>
              <a:rPr lang="fr-BE" dirty="0" err="1" smtClean="0"/>
              <a:t>beschermen</a:t>
            </a:r>
            <a:endParaRPr lang="fr-BE" dirty="0" smtClean="0"/>
          </a:p>
          <a:p>
            <a:pPr lvl="1"/>
            <a:r>
              <a:rPr lang="fr-BE" dirty="0"/>
              <a:t>i</a:t>
            </a:r>
            <a:r>
              <a:rPr lang="fr-BE" dirty="0" smtClean="0"/>
              <a:t>mpact kan </a:t>
            </a:r>
            <a:r>
              <a:rPr lang="fr-BE" dirty="0" err="1" smtClean="0"/>
              <a:t>beperkt</a:t>
            </a:r>
            <a:r>
              <a:rPr lang="fr-BE" dirty="0" smtClean="0"/>
              <a:t> </a:t>
            </a:r>
            <a:r>
              <a:rPr lang="fr-BE" dirty="0" err="1" smtClean="0"/>
              <a:t>worden</a:t>
            </a:r>
            <a:r>
              <a:rPr lang="fr-BE" dirty="0" smtClean="0"/>
              <a:t> </a:t>
            </a:r>
            <a:r>
              <a:rPr lang="fr-BE" dirty="0" err="1" smtClean="0"/>
              <a:t>voor</a:t>
            </a:r>
            <a:r>
              <a:rPr lang="fr-BE" dirty="0" smtClean="0"/>
              <a:t> </a:t>
            </a:r>
            <a:r>
              <a:rPr lang="fr-BE" dirty="0" err="1" smtClean="0"/>
              <a:t>informatie</a:t>
            </a:r>
            <a:r>
              <a:rPr lang="fr-BE" dirty="0" smtClean="0"/>
              <a:t> op </a:t>
            </a:r>
            <a:r>
              <a:rPr lang="fr-BE" dirty="0" err="1" smtClean="0"/>
              <a:t>zelfde</a:t>
            </a:r>
            <a:r>
              <a:rPr lang="fr-BE" dirty="0" smtClean="0"/>
              <a:t> </a:t>
            </a:r>
            <a:r>
              <a:rPr lang="fr-BE" dirty="0" err="1" smtClean="0"/>
              <a:t>systeem</a:t>
            </a:r>
            <a:r>
              <a:rPr lang="fr-BE" dirty="0" smtClean="0"/>
              <a:t> met </a:t>
            </a:r>
            <a:r>
              <a:rPr lang="fr-BE" dirty="0" err="1" smtClean="0"/>
              <a:t>lagere</a:t>
            </a:r>
            <a:r>
              <a:rPr lang="fr-BE" dirty="0" smtClean="0"/>
              <a:t> </a:t>
            </a:r>
            <a:r>
              <a:rPr lang="fr-BE" dirty="0" err="1" smtClean="0"/>
              <a:t>classificatie</a:t>
            </a:r>
            <a:r>
              <a:rPr lang="fr-BE" dirty="0" smtClean="0"/>
              <a:t> indien er </a:t>
            </a:r>
            <a:r>
              <a:rPr lang="fr-BE" dirty="0" err="1" smtClean="0"/>
              <a:t>bijkomende</a:t>
            </a:r>
            <a:r>
              <a:rPr lang="fr-BE" dirty="0" smtClean="0"/>
              <a:t> </a:t>
            </a:r>
            <a:r>
              <a:rPr lang="fr-BE" dirty="0" err="1" smtClean="0"/>
              <a:t>maatregelen</a:t>
            </a:r>
            <a:r>
              <a:rPr lang="fr-BE" dirty="0" smtClean="0"/>
              <a:t> </a:t>
            </a:r>
            <a:r>
              <a:rPr lang="fr-BE" dirty="0" err="1" smtClean="0"/>
              <a:t>voor</a:t>
            </a:r>
            <a:r>
              <a:rPr lang="fr-BE" dirty="0" smtClean="0"/>
              <a:t> </a:t>
            </a:r>
            <a:r>
              <a:rPr lang="fr-BE" dirty="0" err="1" smtClean="0"/>
              <a:t>informatie</a:t>
            </a:r>
            <a:r>
              <a:rPr lang="fr-BE" dirty="0" smtClean="0"/>
              <a:t> met </a:t>
            </a:r>
            <a:r>
              <a:rPr lang="fr-BE" dirty="0" err="1" smtClean="0"/>
              <a:t>hogere</a:t>
            </a:r>
            <a:r>
              <a:rPr lang="fr-BE" dirty="0" smtClean="0"/>
              <a:t> </a:t>
            </a:r>
            <a:r>
              <a:rPr lang="fr-BE" dirty="0" err="1" smtClean="0"/>
              <a:t>classificatie</a:t>
            </a:r>
            <a:r>
              <a:rPr lang="fr-BE" dirty="0" smtClean="0"/>
              <a:t> </a:t>
            </a:r>
            <a:r>
              <a:rPr lang="fr-BE" dirty="0" err="1" smtClean="0"/>
              <a:t>worden</a:t>
            </a:r>
            <a:r>
              <a:rPr lang="fr-BE" dirty="0" smtClean="0"/>
              <a:t> </a:t>
            </a:r>
            <a:r>
              <a:rPr lang="fr-BE" dirty="0" err="1" smtClean="0"/>
              <a:t>genomen</a:t>
            </a:r>
            <a:r>
              <a:rPr lang="fr-BE" dirty="0" smtClean="0"/>
              <a:t> (</a:t>
            </a:r>
            <a:r>
              <a:rPr lang="fr-BE" dirty="0" err="1" smtClean="0"/>
              <a:t>bv</a:t>
            </a:r>
            <a:r>
              <a:rPr lang="fr-BE" dirty="0" smtClean="0"/>
              <a:t>. </a:t>
            </a:r>
            <a:r>
              <a:rPr lang="fr-BE" dirty="0" err="1"/>
              <a:t>e</a:t>
            </a:r>
            <a:r>
              <a:rPr lang="fr-BE" dirty="0" err="1" smtClean="0"/>
              <a:t>ncryptie</a:t>
            </a:r>
            <a:r>
              <a:rPr lang="fr-BE" dirty="0" smtClean="0"/>
              <a:t> op cloud </a:t>
            </a:r>
            <a:r>
              <a:rPr lang="fr-BE" dirty="0" err="1" smtClean="0"/>
              <a:t>systemen</a:t>
            </a:r>
            <a:r>
              <a:rPr lang="fr-BE" dirty="0" smtClean="0"/>
              <a:t>)</a:t>
            </a:r>
          </a:p>
        </p:txBody>
      </p:sp>
      <p:sp>
        <p:nvSpPr>
          <p:cNvPr id="4" name="Slide Number Placeholder 3"/>
          <p:cNvSpPr>
            <a:spLocks noGrp="1"/>
          </p:cNvSpPr>
          <p:nvPr>
            <p:ph type="sldNum" sz="quarter" idx="10"/>
          </p:nvPr>
        </p:nvSpPr>
        <p:spPr/>
        <p:txBody>
          <a:bodyPr/>
          <a:lstStyle/>
          <a:p>
            <a:fld id="{7A7F1E79-8225-48A0-95BD-5254C3720E2D}" type="slidenum">
              <a:rPr lang="en-GB" smtClean="0"/>
              <a:pPr/>
              <a:t>6</a:t>
            </a:fld>
            <a:endParaRPr lang="en-GB" dirty="0"/>
          </a:p>
        </p:txBody>
      </p:sp>
      <p:sp>
        <p:nvSpPr>
          <p:cNvPr id="5" name="Date Placeholder 4"/>
          <p:cNvSpPr>
            <a:spLocks noGrp="1"/>
          </p:cNvSpPr>
          <p:nvPr>
            <p:ph type="dt" sz="half" idx="11"/>
          </p:nvPr>
        </p:nvSpPr>
        <p:spPr/>
        <p:txBody>
          <a:bodyPr/>
          <a:lstStyle/>
          <a:p>
            <a:r>
              <a:rPr lang="fr-FR" smtClean="0"/>
              <a:t>06/11/2018</a:t>
            </a:r>
            <a:endParaRPr lang="en-GB" dirty="0"/>
          </a:p>
        </p:txBody>
      </p:sp>
    </p:spTree>
    <p:extLst>
      <p:ext uri="{BB962C8B-B14F-4D97-AF65-F5344CB8AC3E}">
        <p14:creationId xmlns:p14="http://schemas.microsoft.com/office/powerpoint/2010/main" val="933602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Hulpmiddelen</a:t>
            </a:r>
            <a:r>
              <a:rPr lang="fr-BE" dirty="0" smtClean="0"/>
              <a:t> </a:t>
            </a:r>
            <a:r>
              <a:rPr lang="fr-BE" dirty="0" err="1" smtClean="0"/>
              <a:t>binnen</a:t>
            </a:r>
            <a:r>
              <a:rPr lang="fr-BE" dirty="0" smtClean="0"/>
              <a:t> de sociale </a:t>
            </a:r>
            <a:r>
              <a:rPr lang="fr-BE" dirty="0" err="1" smtClean="0"/>
              <a:t>sector</a:t>
            </a:r>
            <a:endParaRPr lang="fr-BE" dirty="0"/>
          </a:p>
        </p:txBody>
      </p:sp>
      <p:sp>
        <p:nvSpPr>
          <p:cNvPr id="3" name="Content Placeholder 2"/>
          <p:cNvSpPr>
            <a:spLocks noGrp="1"/>
          </p:cNvSpPr>
          <p:nvPr>
            <p:ph idx="1"/>
          </p:nvPr>
        </p:nvSpPr>
        <p:spPr/>
        <p:txBody>
          <a:bodyPr>
            <a:normAutofit lnSpcReduction="10000"/>
          </a:bodyPr>
          <a:lstStyle/>
          <a:p>
            <a:r>
              <a:rPr lang="fr-BE" dirty="0" err="1" smtClean="0"/>
              <a:t>Uniek</a:t>
            </a:r>
            <a:r>
              <a:rPr lang="fr-BE" dirty="0" smtClean="0"/>
              <a:t> dossier</a:t>
            </a:r>
          </a:p>
          <a:p>
            <a:pPr lvl="1"/>
            <a:r>
              <a:rPr lang="fr-BE" dirty="0" err="1" smtClean="0"/>
              <a:t>beschrijving</a:t>
            </a:r>
            <a:r>
              <a:rPr lang="fr-BE" dirty="0" smtClean="0"/>
              <a:t> van de </a:t>
            </a:r>
            <a:r>
              <a:rPr lang="fr-BE" dirty="0" err="1" smtClean="0"/>
              <a:t>gegevenssets</a:t>
            </a:r>
            <a:r>
              <a:rPr lang="fr-BE" dirty="0" smtClean="0"/>
              <a:t> </a:t>
            </a:r>
            <a:r>
              <a:rPr lang="fr-BE" dirty="0" err="1" smtClean="0"/>
              <a:t>gebruikt</a:t>
            </a:r>
            <a:r>
              <a:rPr lang="fr-BE" dirty="0" smtClean="0"/>
              <a:t> in </a:t>
            </a:r>
            <a:r>
              <a:rPr lang="fr-BE" dirty="0" err="1" smtClean="0"/>
              <a:t>toepassingen</a:t>
            </a:r>
            <a:r>
              <a:rPr lang="fr-BE" dirty="0" smtClean="0"/>
              <a:t>, de </a:t>
            </a:r>
            <a:r>
              <a:rPr lang="fr-BE" dirty="0" err="1" smtClean="0"/>
              <a:t>doeleinden</a:t>
            </a:r>
            <a:r>
              <a:rPr lang="fr-BE" dirty="0" smtClean="0"/>
              <a:t> van </a:t>
            </a:r>
            <a:r>
              <a:rPr lang="fr-BE" dirty="0" err="1" smtClean="0"/>
              <a:t>verwerking</a:t>
            </a:r>
            <a:r>
              <a:rPr lang="fr-BE" dirty="0" smtClean="0"/>
              <a:t>, de </a:t>
            </a:r>
            <a:r>
              <a:rPr lang="fr-BE" dirty="0" err="1" smtClean="0"/>
              <a:t>betrokkenen</a:t>
            </a:r>
            <a:r>
              <a:rPr lang="fr-BE" dirty="0" smtClean="0"/>
              <a:t>, de </a:t>
            </a:r>
            <a:r>
              <a:rPr lang="fr-BE" dirty="0" err="1" smtClean="0"/>
              <a:t>toegangsgerechtigden</a:t>
            </a:r>
            <a:r>
              <a:rPr lang="fr-BE" dirty="0" smtClean="0"/>
              <a:t>, …</a:t>
            </a:r>
          </a:p>
          <a:p>
            <a:pPr lvl="1"/>
            <a:r>
              <a:rPr lang="fr-BE" dirty="0" err="1" smtClean="0"/>
              <a:t>bepalen</a:t>
            </a:r>
            <a:r>
              <a:rPr lang="fr-BE" dirty="0" smtClean="0"/>
              <a:t> van het </a:t>
            </a:r>
            <a:r>
              <a:rPr lang="fr-BE" dirty="0" err="1" smtClean="0"/>
              <a:t>authenticatieniveau</a:t>
            </a:r>
            <a:endParaRPr lang="fr-BE" dirty="0" smtClean="0"/>
          </a:p>
          <a:p>
            <a:pPr lvl="1"/>
            <a:r>
              <a:rPr lang="fr-BE" dirty="0" err="1" smtClean="0"/>
              <a:t>bepaling</a:t>
            </a:r>
            <a:r>
              <a:rPr lang="fr-BE" dirty="0" smtClean="0"/>
              <a:t> van de </a:t>
            </a:r>
            <a:r>
              <a:rPr lang="fr-BE" dirty="0" err="1" smtClean="0"/>
              <a:t>loggings</a:t>
            </a:r>
            <a:r>
              <a:rPr lang="fr-BE" dirty="0" smtClean="0"/>
              <a:t> in </a:t>
            </a:r>
            <a:r>
              <a:rPr lang="fr-BE" dirty="0" err="1" smtClean="0"/>
              <a:t>systeem</a:t>
            </a:r>
            <a:r>
              <a:rPr lang="fr-BE" dirty="0" smtClean="0"/>
              <a:t> van </a:t>
            </a:r>
            <a:r>
              <a:rPr lang="fr-BE" dirty="0" err="1" smtClean="0"/>
              <a:t>cirkels</a:t>
            </a:r>
            <a:r>
              <a:rPr lang="fr-BE" dirty="0" smtClean="0"/>
              <a:t> van </a:t>
            </a:r>
            <a:r>
              <a:rPr lang="fr-BE" dirty="0" err="1" smtClean="0"/>
              <a:t>vertrouwen</a:t>
            </a:r>
            <a:endParaRPr lang="fr-BE" dirty="0" smtClean="0"/>
          </a:p>
          <a:p>
            <a:r>
              <a:rPr lang="fr-BE" dirty="0" err="1" smtClean="0"/>
              <a:t>Informatieveiligheidscomité</a:t>
            </a:r>
            <a:endParaRPr lang="fr-BE" dirty="0" smtClean="0"/>
          </a:p>
          <a:p>
            <a:pPr lvl="1"/>
            <a:r>
              <a:rPr lang="fr-BE" dirty="0" err="1"/>
              <a:t>g</a:t>
            </a:r>
            <a:r>
              <a:rPr lang="fr-BE" dirty="0" err="1" smtClean="0"/>
              <a:t>eeft</a:t>
            </a:r>
            <a:r>
              <a:rPr lang="fr-BE" dirty="0" smtClean="0"/>
              <a:t> </a:t>
            </a:r>
            <a:r>
              <a:rPr lang="fr-BE" dirty="0" err="1" smtClean="0"/>
              <a:t>beraadslaging</a:t>
            </a:r>
            <a:r>
              <a:rPr lang="fr-BE" dirty="0" smtClean="0"/>
              <a:t> met </a:t>
            </a:r>
            <a:r>
              <a:rPr lang="fr-BE" dirty="0" err="1" smtClean="0"/>
              <a:t>normatieve</a:t>
            </a:r>
            <a:r>
              <a:rPr lang="fr-BE" dirty="0" smtClean="0"/>
              <a:t> </a:t>
            </a:r>
            <a:r>
              <a:rPr lang="fr-BE" dirty="0" err="1" smtClean="0"/>
              <a:t>kracht</a:t>
            </a:r>
            <a:r>
              <a:rPr lang="fr-BE" dirty="0" smtClean="0"/>
              <a:t> over </a:t>
            </a:r>
            <a:r>
              <a:rPr lang="fr-BE" dirty="0" err="1" smtClean="0"/>
              <a:t>uitwisseling</a:t>
            </a:r>
            <a:r>
              <a:rPr lang="fr-BE" dirty="0" smtClean="0"/>
              <a:t> van </a:t>
            </a:r>
            <a:r>
              <a:rPr lang="fr-BE" dirty="0" err="1" smtClean="0"/>
              <a:t>gegevens</a:t>
            </a:r>
            <a:endParaRPr lang="fr-BE" dirty="0" smtClean="0"/>
          </a:p>
          <a:p>
            <a:pPr lvl="1"/>
            <a:r>
              <a:rPr lang="fr-BE" dirty="0" err="1"/>
              <a:t>b</a:t>
            </a:r>
            <a:r>
              <a:rPr lang="fr-BE" dirty="0" err="1" smtClean="0"/>
              <a:t>epaalt</a:t>
            </a:r>
            <a:r>
              <a:rPr lang="fr-BE" dirty="0" smtClean="0"/>
              <a:t> minimale </a:t>
            </a:r>
            <a:r>
              <a:rPr lang="fr-BE" dirty="0" err="1" smtClean="0"/>
              <a:t>middelen</a:t>
            </a:r>
            <a:r>
              <a:rPr lang="fr-BE" dirty="0" smtClean="0"/>
              <a:t> </a:t>
            </a:r>
            <a:r>
              <a:rPr lang="fr-BE" dirty="0" err="1" smtClean="0"/>
              <a:t>voor</a:t>
            </a:r>
            <a:r>
              <a:rPr lang="fr-BE" dirty="0" smtClean="0"/>
              <a:t> </a:t>
            </a:r>
            <a:r>
              <a:rPr lang="fr-BE" dirty="0" err="1" smtClean="0"/>
              <a:t>veilige</a:t>
            </a:r>
            <a:r>
              <a:rPr lang="fr-BE" dirty="0" smtClean="0"/>
              <a:t> </a:t>
            </a:r>
            <a:r>
              <a:rPr lang="fr-BE" dirty="0" err="1" smtClean="0"/>
              <a:t>verwerking</a:t>
            </a:r>
            <a:r>
              <a:rPr lang="fr-BE" dirty="0" smtClean="0"/>
              <a:t> van </a:t>
            </a:r>
            <a:r>
              <a:rPr lang="fr-BE" dirty="0" err="1" smtClean="0"/>
              <a:t>gegevens</a:t>
            </a:r>
          </a:p>
          <a:p>
            <a:r>
              <a:rPr lang="fr-BE" dirty="0" err="1" smtClean="0"/>
              <a:t>Basisdiensten</a:t>
            </a:r>
            <a:r>
              <a:rPr lang="fr-BE" dirty="0" smtClean="0"/>
              <a:t> ter </a:t>
            </a:r>
            <a:r>
              <a:rPr lang="fr-BE" dirty="0" err="1" smtClean="0"/>
              <a:t>ondersteuning</a:t>
            </a:r>
            <a:r>
              <a:rPr lang="fr-BE" dirty="0" smtClean="0"/>
              <a:t> van de ISZ</a:t>
            </a:r>
          </a:p>
          <a:p>
            <a:pPr lvl="1"/>
            <a:r>
              <a:rPr lang="fr-BE" dirty="0" smtClean="0"/>
              <a:t>FAS </a:t>
            </a:r>
            <a:r>
              <a:rPr lang="fr-BE" dirty="0" err="1" smtClean="0"/>
              <a:t>biedt</a:t>
            </a:r>
            <a:r>
              <a:rPr lang="fr-BE" dirty="0" smtClean="0"/>
              <a:t> </a:t>
            </a:r>
            <a:r>
              <a:rPr lang="fr-BE" dirty="0" err="1" smtClean="0"/>
              <a:t>authenticatiemiddelen</a:t>
            </a:r>
            <a:r>
              <a:rPr lang="fr-BE" dirty="0" smtClean="0"/>
              <a:t> van </a:t>
            </a:r>
            <a:r>
              <a:rPr lang="fr-BE" dirty="0" err="1" smtClean="0"/>
              <a:t>verschillende</a:t>
            </a:r>
            <a:r>
              <a:rPr lang="fr-BE" dirty="0" smtClean="0"/>
              <a:t> </a:t>
            </a:r>
            <a:r>
              <a:rPr lang="fr-BE" dirty="0" err="1" smtClean="0"/>
              <a:t>niveaus</a:t>
            </a:r>
            <a:r>
              <a:rPr lang="fr-BE" dirty="0" smtClean="0"/>
              <a:t> </a:t>
            </a:r>
            <a:r>
              <a:rPr lang="fr-BE" dirty="0" err="1" smtClean="0"/>
              <a:t>aan</a:t>
            </a:r>
            <a:endParaRPr lang="fr-BE" dirty="0" smtClean="0"/>
          </a:p>
          <a:p>
            <a:pPr lvl="1"/>
            <a:r>
              <a:rPr lang="fr-BE" dirty="0" err="1" smtClean="0"/>
              <a:t>vercijfering</a:t>
            </a:r>
            <a:endParaRPr lang="fr-BE" dirty="0" smtClean="0"/>
          </a:p>
          <a:p>
            <a:pPr lvl="1"/>
            <a:r>
              <a:rPr lang="fr-BE" dirty="0" err="1" smtClean="0"/>
              <a:t>logging</a:t>
            </a:r>
            <a:endParaRPr lang="fr-BE" dirty="0" smtClean="0"/>
          </a:p>
        </p:txBody>
      </p:sp>
      <p:sp>
        <p:nvSpPr>
          <p:cNvPr id="4" name="Slide Number Placeholder 3"/>
          <p:cNvSpPr>
            <a:spLocks noGrp="1"/>
          </p:cNvSpPr>
          <p:nvPr>
            <p:ph type="sldNum" sz="quarter" idx="10"/>
          </p:nvPr>
        </p:nvSpPr>
        <p:spPr/>
        <p:txBody>
          <a:bodyPr/>
          <a:lstStyle/>
          <a:p>
            <a:pPr>
              <a:defRPr/>
            </a:pPr>
            <a:fld id="{7A7F1E79-8225-48A0-95BD-5254C3720E2D}" type="slidenum">
              <a:rPr lang="en-GB" smtClean="0"/>
              <a:pPr>
                <a:defRPr/>
              </a:pPr>
              <a:t>7</a:t>
            </a:fld>
            <a:endParaRPr lang="en-GB" dirty="0"/>
          </a:p>
        </p:txBody>
      </p:sp>
      <p:sp>
        <p:nvSpPr>
          <p:cNvPr id="5" name="Date Placeholder 4"/>
          <p:cNvSpPr>
            <a:spLocks noGrp="1"/>
          </p:cNvSpPr>
          <p:nvPr>
            <p:ph type="dt" sz="half" idx="11"/>
          </p:nvPr>
        </p:nvSpPr>
        <p:spPr/>
        <p:txBody>
          <a:bodyPr/>
          <a:lstStyle/>
          <a:p>
            <a:pPr>
              <a:defRPr/>
            </a:pPr>
            <a:r>
              <a:rPr lang="fr-FR" smtClean="0"/>
              <a:t>06/11/2018</a:t>
            </a:r>
            <a:endParaRPr lang="en-GB" dirty="0"/>
          </a:p>
        </p:txBody>
      </p:sp>
    </p:spTree>
    <p:extLst>
      <p:ext uri="{BB962C8B-B14F-4D97-AF65-F5344CB8AC3E}">
        <p14:creationId xmlns:p14="http://schemas.microsoft.com/office/powerpoint/2010/main" val="72007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chor="ctr"/>
          <a:lstStyle/>
          <a:p>
            <a:r>
              <a:rPr lang="nl-BE" dirty="0" err="1" smtClean="0"/>
              <a:t>Gegevensbeschermingseffectbeoordeling</a:t>
            </a:r>
            <a:r>
              <a:rPr lang="nl-BE" dirty="0" smtClean="0"/>
              <a:t> (GEB)</a:t>
            </a:r>
            <a:endParaRPr lang="fr-BE" dirty="0"/>
          </a:p>
        </p:txBody>
      </p:sp>
      <p:sp>
        <p:nvSpPr>
          <p:cNvPr id="4" name="Slide Number Placeholder 3"/>
          <p:cNvSpPr>
            <a:spLocks noGrp="1"/>
          </p:cNvSpPr>
          <p:nvPr>
            <p:ph type="sldNum" sz="quarter" idx="10"/>
          </p:nvPr>
        </p:nvSpPr>
        <p:spPr/>
        <p:txBody>
          <a:bodyPr/>
          <a:lstStyle/>
          <a:p>
            <a:fld id="{7A7F1E79-8225-48A0-95BD-5254C3720E2D}" type="slidenum">
              <a:rPr lang="en-GB" smtClean="0"/>
              <a:pPr/>
              <a:t>8</a:t>
            </a:fld>
            <a:endParaRPr lang="en-GB" dirty="0"/>
          </a:p>
        </p:txBody>
      </p:sp>
    </p:spTree>
    <p:extLst>
      <p:ext uri="{BB962C8B-B14F-4D97-AF65-F5344CB8AC3E}">
        <p14:creationId xmlns:p14="http://schemas.microsoft.com/office/powerpoint/2010/main" val="3159306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7704" y="1827668"/>
            <a:ext cx="8411220" cy="4662032"/>
          </a:xfrm>
          <a:prstGeom prst="rect">
            <a:avLst/>
          </a:prstGeom>
        </p:spPr>
      </p:pic>
      <p:sp>
        <p:nvSpPr>
          <p:cNvPr id="2" name="Titel 1"/>
          <p:cNvSpPr>
            <a:spLocks noGrp="1"/>
          </p:cNvSpPr>
          <p:nvPr>
            <p:ph type="title"/>
          </p:nvPr>
        </p:nvSpPr>
        <p:spPr>
          <a:xfrm>
            <a:off x="0" y="0"/>
            <a:ext cx="9144000" cy="908720"/>
          </a:xfrm>
        </p:spPr>
        <p:txBody>
          <a:bodyPr/>
          <a:lstStyle/>
          <a:p>
            <a:r>
              <a:rPr lang="nl-BE" smtClean="0"/>
              <a:t>GEB-proces: ondersteunende template</a:t>
            </a:r>
            <a:endParaRPr lang="nl-BE" dirty="0"/>
          </a:p>
        </p:txBody>
      </p:sp>
      <p:sp>
        <p:nvSpPr>
          <p:cNvPr id="3" name="Tijdelijke aanduiding voor inhoud 2"/>
          <p:cNvSpPr>
            <a:spLocks noGrp="1"/>
          </p:cNvSpPr>
          <p:nvPr>
            <p:ph idx="4294967295"/>
          </p:nvPr>
        </p:nvSpPr>
        <p:spPr>
          <a:xfrm>
            <a:off x="457200" y="1052736"/>
            <a:ext cx="8229600" cy="5256584"/>
          </a:xfrm>
        </p:spPr>
        <p:txBody>
          <a:bodyPr/>
          <a:lstStyle/>
          <a:p>
            <a:r>
              <a:rPr lang="nl-BE" dirty="0">
                <a:hlinkClick r:id="rId3"/>
              </a:rPr>
              <a:t>https://</a:t>
            </a:r>
            <a:r>
              <a:rPr lang="nl-BE" dirty="0" smtClean="0">
                <a:hlinkClick r:id="rId3"/>
              </a:rPr>
              <a:t>www.ksz-bcss.fgov.be/nl/veiligheid-en-privacy/general-data-protection-regulation</a:t>
            </a:r>
            <a:r>
              <a:rPr lang="nl-BE" dirty="0" smtClean="0"/>
              <a:t> </a:t>
            </a:r>
            <a:endParaRPr lang="nl-BE" dirty="0"/>
          </a:p>
        </p:txBody>
      </p:sp>
      <p:cxnSp>
        <p:nvCxnSpPr>
          <p:cNvPr id="7" name="Straight Arrow Connector 8"/>
          <p:cNvCxnSpPr/>
          <p:nvPr/>
        </p:nvCxnSpPr>
        <p:spPr>
          <a:xfrm flipH="1">
            <a:off x="2771800" y="5501668"/>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1"/>
          </p:nvPr>
        </p:nvSpPr>
        <p:spPr/>
        <p:txBody>
          <a:bodyPr/>
          <a:lstStyle/>
          <a:p>
            <a:pPr>
              <a:defRPr/>
            </a:pPr>
            <a:r>
              <a:rPr lang="fr-FR" smtClean="0"/>
              <a:t>06/11/2018</a:t>
            </a:r>
            <a:endParaRPr lang="en-GB"/>
          </a:p>
        </p:txBody>
      </p:sp>
      <p:sp>
        <p:nvSpPr>
          <p:cNvPr id="15" name="Slide Number Placeholder 14"/>
          <p:cNvSpPr>
            <a:spLocks noGrp="1"/>
          </p:cNvSpPr>
          <p:nvPr>
            <p:ph type="sldNum" sz="quarter" idx="10"/>
          </p:nvPr>
        </p:nvSpPr>
        <p:spPr/>
        <p:txBody>
          <a:bodyPr/>
          <a:lstStyle/>
          <a:p>
            <a:pPr>
              <a:defRPr/>
            </a:pPr>
            <a:fld id="{7A7F1E79-8225-48A0-95BD-5254C3720E2D}" type="slidenum">
              <a:rPr lang="en-GB" smtClean="0"/>
              <a:pPr>
                <a:defRPr/>
              </a:pPr>
              <a:t>9</a:t>
            </a:fld>
            <a:endParaRPr lang="en-GB" dirty="0"/>
          </a:p>
        </p:txBody>
      </p:sp>
    </p:spTree>
    <p:extLst>
      <p:ext uri="{BB962C8B-B14F-4D97-AF65-F5344CB8AC3E}">
        <p14:creationId xmlns:p14="http://schemas.microsoft.com/office/powerpoint/2010/main" val="560668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9290</TotalTime>
  <Words>919</Words>
  <Application>Microsoft Office PowerPoint</Application>
  <PresentationFormat>On-screen Show (4:3)</PresentationFormat>
  <Paragraphs>147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Testimonial Kruispuntbank Sociale Zekerheid</vt:lpstr>
      <vt:lpstr>PowerPoint Presentation</vt:lpstr>
      <vt:lpstr>Gegevenscategorisering bij ISZ</vt:lpstr>
      <vt:lpstr>Dataclassificatie: 5 niveau’s</vt:lpstr>
      <vt:lpstr>Mapping van persoonsgegevens naar classificatieniveau</vt:lpstr>
      <vt:lpstr>Praktische tips</vt:lpstr>
      <vt:lpstr>Hulpmiddelen binnen de sociale sector</vt:lpstr>
      <vt:lpstr>PowerPoint Presentation</vt:lpstr>
      <vt:lpstr>GEB-proces: ondersteunende template</vt:lpstr>
      <vt:lpstr>Is GEB nodig ? - Basis screening</vt:lpstr>
      <vt:lpstr>GEB-proces</vt:lpstr>
      <vt:lpstr>Raadplegen van de betrokkenen</vt:lpstr>
      <vt:lpstr>Template: lijst met risico’s gebaseerd op AVG</vt:lpstr>
      <vt:lpstr>Template: beoordelen van risico’s</vt:lpstr>
      <vt:lpstr>Template: tussentijds resultaat</vt:lpstr>
      <vt:lpstr>Template: tussentijds resultaat</vt:lpstr>
      <vt:lpstr>Template: inbrengen van maatregelen</vt:lpstr>
      <vt:lpstr>Template: eindresultaat</vt:lpstr>
      <vt:lpstr>Template: eindresultaat</vt:lpstr>
      <vt:lpstr>Template: eindresultaat</vt:lpstr>
      <vt:lpstr>GEB: documentatie</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413</cp:revision>
  <cp:lastPrinted>2018-11-05T11:27:19Z</cp:lastPrinted>
  <dcterms:created xsi:type="dcterms:W3CDTF">2013-03-05T07:37:33Z</dcterms:created>
  <dcterms:modified xsi:type="dcterms:W3CDTF">2018-11-05T15:28:32Z</dcterms:modified>
</cp:coreProperties>
</file>