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1"/>
  </p:notesMasterIdLst>
  <p:handoutMasterIdLst>
    <p:handoutMasterId r:id="rId52"/>
  </p:handoutMasterIdLst>
  <p:sldIdLst>
    <p:sldId id="256" r:id="rId2"/>
    <p:sldId id="262" r:id="rId3"/>
    <p:sldId id="261" r:id="rId4"/>
    <p:sldId id="285" r:id="rId5"/>
    <p:sldId id="307" r:id="rId6"/>
    <p:sldId id="287" r:id="rId7"/>
    <p:sldId id="274" r:id="rId8"/>
    <p:sldId id="277" r:id="rId9"/>
    <p:sldId id="311" r:id="rId10"/>
    <p:sldId id="313" r:id="rId11"/>
    <p:sldId id="316" r:id="rId12"/>
    <p:sldId id="306" r:id="rId13"/>
    <p:sldId id="303" r:id="rId14"/>
    <p:sldId id="278" r:id="rId15"/>
    <p:sldId id="304" r:id="rId16"/>
    <p:sldId id="305" r:id="rId17"/>
    <p:sldId id="296" r:id="rId18"/>
    <p:sldId id="290" r:id="rId19"/>
    <p:sldId id="291" r:id="rId20"/>
    <p:sldId id="301" r:id="rId21"/>
    <p:sldId id="302" r:id="rId22"/>
    <p:sldId id="263" r:id="rId23"/>
    <p:sldId id="299" r:id="rId24"/>
    <p:sldId id="297" r:id="rId25"/>
    <p:sldId id="264" r:id="rId26"/>
    <p:sldId id="279" r:id="rId27"/>
    <p:sldId id="293" r:id="rId28"/>
    <p:sldId id="265" r:id="rId29"/>
    <p:sldId id="266" r:id="rId30"/>
    <p:sldId id="322" r:id="rId31"/>
    <p:sldId id="268" r:id="rId32"/>
    <p:sldId id="318" r:id="rId33"/>
    <p:sldId id="269" r:id="rId34"/>
    <p:sldId id="319" r:id="rId35"/>
    <p:sldId id="275" r:id="rId36"/>
    <p:sldId id="309" r:id="rId37"/>
    <p:sldId id="295" r:id="rId38"/>
    <p:sldId id="298" r:id="rId39"/>
    <p:sldId id="324" r:id="rId40"/>
    <p:sldId id="325" r:id="rId41"/>
    <p:sldId id="326" r:id="rId42"/>
    <p:sldId id="270" r:id="rId43"/>
    <p:sldId id="320" r:id="rId44"/>
    <p:sldId id="321" r:id="rId45"/>
    <p:sldId id="282" r:id="rId46"/>
    <p:sldId id="310" r:id="rId47"/>
    <p:sldId id="283" r:id="rId48"/>
    <p:sldId id="323" r:id="rId49"/>
    <p:sldId id="271" r:id="rId5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17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h12\AppData\Local\Temp\notesFFF692\eHBox%2012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h12\AppData\Local\Temp\notesFFF692\~2786748.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eh12\AppData\Local\Temp\notesFFF692\20150106_CertificatesIndicators_modifi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rgbClr val="3E6E5A"/>
                </a:solidFill>
              </a:rPr>
              <a:t>eHealth</a:t>
            </a:r>
            <a:r>
              <a:rPr lang="en-US"/>
              <a:t>Box/Messages envoyés/2014</a:t>
            </a:r>
            <a:endParaRPr lang="en-US" dirty="0"/>
          </a:p>
        </c:rich>
      </c:tx>
      <c:layout/>
      <c:overlay val="0"/>
    </c:title>
    <c:autoTitleDeleted val="0"/>
    <c:plotArea>
      <c:layout/>
      <c:lineChart>
        <c:grouping val="standard"/>
        <c:varyColors val="0"/>
        <c:ser>
          <c:idx val="0"/>
          <c:order val="0"/>
          <c:tx>
            <c:strRef>
              <c:f>'Indicateurs eHBox'!$B$3</c:f>
              <c:strCache>
                <c:ptCount val="1"/>
                <c:pt idx="0">
                  <c:v>SendMessage</c:v>
                </c:pt>
              </c:strCache>
            </c:strRef>
          </c:tx>
          <c:marker>
            <c:symbol val="none"/>
          </c:marker>
          <c:cat>
            <c:numRef>
              <c:f>'Indicateurs eHBox'!$A$4:$A$23</c:f>
              <c:numCache>
                <c:formatCode>mmm\-yy</c:formatCode>
                <c:ptCount val="20"/>
                <c:pt idx="0">
                  <c:v>41395</c:v>
                </c:pt>
                <c:pt idx="1">
                  <c:v>41426</c:v>
                </c:pt>
                <c:pt idx="2">
                  <c:v>41456</c:v>
                </c:pt>
                <c:pt idx="3">
                  <c:v>41487</c:v>
                </c:pt>
                <c:pt idx="4">
                  <c:v>41518</c:v>
                </c:pt>
                <c:pt idx="5">
                  <c:v>41548</c:v>
                </c:pt>
                <c:pt idx="6">
                  <c:v>41579</c:v>
                </c:pt>
                <c:pt idx="7">
                  <c:v>41609</c:v>
                </c:pt>
                <c:pt idx="8">
                  <c:v>41640</c:v>
                </c:pt>
                <c:pt idx="9">
                  <c:v>41671</c:v>
                </c:pt>
                <c:pt idx="10">
                  <c:v>41699</c:v>
                </c:pt>
                <c:pt idx="11">
                  <c:v>41730</c:v>
                </c:pt>
                <c:pt idx="12">
                  <c:v>41760</c:v>
                </c:pt>
                <c:pt idx="13">
                  <c:v>41791</c:v>
                </c:pt>
                <c:pt idx="14">
                  <c:v>41821</c:v>
                </c:pt>
                <c:pt idx="15">
                  <c:v>41852</c:v>
                </c:pt>
                <c:pt idx="16">
                  <c:v>41883</c:v>
                </c:pt>
                <c:pt idx="17">
                  <c:v>41913</c:v>
                </c:pt>
                <c:pt idx="18">
                  <c:v>41944</c:v>
                </c:pt>
                <c:pt idx="19">
                  <c:v>41974</c:v>
                </c:pt>
              </c:numCache>
            </c:numRef>
          </c:cat>
          <c:val>
            <c:numRef>
              <c:f>'Indicateurs eHBox'!$B$4:$B$23</c:f>
              <c:numCache>
                <c:formatCode>#,##0</c:formatCode>
                <c:ptCount val="20"/>
                <c:pt idx="0">
                  <c:v>1546284</c:v>
                </c:pt>
                <c:pt idx="1">
                  <c:v>1624138</c:v>
                </c:pt>
                <c:pt idx="2">
                  <c:v>1731174</c:v>
                </c:pt>
                <c:pt idx="3">
                  <c:v>1697703</c:v>
                </c:pt>
                <c:pt idx="4">
                  <c:v>1961722</c:v>
                </c:pt>
                <c:pt idx="5">
                  <c:v>2243018</c:v>
                </c:pt>
                <c:pt idx="6">
                  <c:v>2171716</c:v>
                </c:pt>
                <c:pt idx="7">
                  <c:v>2238892</c:v>
                </c:pt>
                <c:pt idx="8">
                  <c:v>2644887</c:v>
                </c:pt>
                <c:pt idx="9">
                  <c:v>2836745</c:v>
                </c:pt>
                <c:pt idx="10">
                  <c:v>2457276</c:v>
                </c:pt>
                <c:pt idx="11">
                  <c:v>2411870</c:v>
                </c:pt>
                <c:pt idx="12">
                  <c:v>2448912</c:v>
                </c:pt>
                <c:pt idx="13">
                  <c:v>2516451</c:v>
                </c:pt>
                <c:pt idx="14">
                  <c:v>2555738</c:v>
                </c:pt>
                <c:pt idx="15">
                  <c:v>2442502</c:v>
                </c:pt>
                <c:pt idx="16">
                  <c:v>2537005</c:v>
                </c:pt>
                <c:pt idx="17">
                  <c:v>2931269</c:v>
                </c:pt>
                <c:pt idx="18">
                  <c:v>3124371</c:v>
                </c:pt>
                <c:pt idx="19">
                  <c:v>3188847</c:v>
                </c:pt>
              </c:numCache>
            </c:numRef>
          </c:val>
          <c:smooth val="0"/>
        </c:ser>
        <c:dLbls>
          <c:showLegendKey val="0"/>
          <c:showVal val="0"/>
          <c:showCatName val="0"/>
          <c:showSerName val="0"/>
          <c:showPercent val="0"/>
          <c:showBubbleSize val="0"/>
        </c:dLbls>
        <c:marker val="1"/>
        <c:smooth val="0"/>
        <c:axId val="131884928"/>
        <c:axId val="131886464"/>
      </c:lineChart>
      <c:dateAx>
        <c:axId val="131884928"/>
        <c:scaling>
          <c:orientation val="minMax"/>
        </c:scaling>
        <c:delete val="0"/>
        <c:axPos val="b"/>
        <c:numFmt formatCode="mmm\-yy" sourceLinked="1"/>
        <c:majorTickMark val="out"/>
        <c:minorTickMark val="none"/>
        <c:tickLblPos val="nextTo"/>
        <c:crossAx val="131886464"/>
        <c:crosses val="autoZero"/>
        <c:auto val="1"/>
        <c:lblOffset val="100"/>
        <c:baseTimeUnit val="months"/>
      </c:dateAx>
      <c:valAx>
        <c:axId val="131886464"/>
        <c:scaling>
          <c:orientation val="minMax"/>
        </c:scaling>
        <c:delete val="0"/>
        <c:axPos val="l"/>
        <c:majorGridlines/>
        <c:numFmt formatCode="#,##0" sourceLinked="1"/>
        <c:majorTickMark val="out"/>
        <c:minorTickMark val="none"/>
        <c:tickLblPos val="nextTo"/>
        <c:crossAx val="131884928"/>
        <c:crosses val="autoZero"/>
        <c:crossBetween val="between"/>
      </c:valAx>
      <c:spPr>
        <a:noFill/>
      </c:spPr>
    </c:plotArea>
    <c:legend>
      <c:legendPos val="r"/>
      <c:layout/>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Consultation de documents via hubs/ Cumulatif 2014</a:t>
            </a:r>
            <a:endParaRPr lang="fr-FR" dirty="0"/>
          </a:p>
        </c:rich>
      </c:tx>
      <c:layout/>
      <c:overlay val="0"/>
    </c:title>
    <c:autoTitleDeleted val="0"/>
    <c:plotArea>
      <c:layout/>
      <c:lineChart>
        <c:grouping val="standard"/>
        <c:varyColors val="0"/>
        <c:ser>
          <c:idx val="0"/>
          <c:order val="0"/>
          <c:tx>
            <c:strRef>
              <c:f>'MH REPORTS'!$A$1</c:f>
              <c:strCache>
                <c:ptCount val="1"/>
                <c:pt idx="0">
                  <c:v>ABRUMET</c:v>
                </c:pt>
              </c:strCache>
            </c:strRef>
          </c:tx>
          <c:cat>
            <c:numRef>
              <c:f>'MH REPORTS'!$A$153:$A$184</c:f>
              <c:numCache>
                <c:formatCode>mm\-yyyy</c:formatCode>
                <c:ptCount val="32"/>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numCache>
            </c:numRef>
          </c:cat>
          <c:val>
            <c:numRef>
              <c:f>'MH REPORTS'!$R$5:$R$36</c:f>
              <c:numCache>
                <c:formatCode>General</c:formatCode>
                <c:ptCount val="32"/>
                <c:pt idx="0">
                  <c:v>0</c:v>
                </c:pt>
                <c:pt idx="1">
                  <c:v>0</c:v>
                </c:pt>
                <c:pt idx="2">
                  <c:v>0</c:v>
                </c:pt>
                <c:pt idx="3">
                  <c:v>0</c:v>
                </c:pt>
                <c:pt idx="4">
                  <c:v>0</c:v>
                </c:pt>
                <c:pt idx="5">
                  <c:v>0</c:v>
                </c:pt>
                <c:pt idx="6">
                  <c:v>0</c:v>
                </c:pt>
                <c:pt idx="7">
                  <c:v>0</c:v>
                </c:pt>
                <c:pt idx="8">
                  <c:v>0</c:v>
                </c:pt>
                <c:pt idx="9">
                  <c:v>0</c:v>
                </c:pt>
                <c:pt idx="10">
                  <c:v>0</c:v>
                </c:pt>
                <c:pt idx="11">
                  <c:v>0</c:v>
                </c:pt>
                <c:pt idx="12">
                  <c:v>391</c:v>
                </c:pt>
                <c:pt idx="13">
                  <c:v>1</c:v>
                </c:pt>
                <c:pt idx="14">
                  <c:v>2</c:v>
                </c:pt>
                <c:pt idx="15">
                  <c:v>4</c:v>
                </c:pt>
                <c:pt idx="16">
                  <c:v>38</c:v>
                </c:pt>
                <c:pt idx="17">
                  <c:v>67</c:v>
                </c:pt>
                <c:pt idx="18">
                  <c:v>92</c:v>
                </c:pt>
                <c:pt idx="19">
                  <c:v>47</c:v>
                </c:pt>
                <c:pt idx="20">
                  <c:v>203</c:v>
                </c:pt>
                <c:pt idx="21">
                  <c:v>22</c:v>
                </c:pt>
                <c:pt idx="22">
                  <c:v>8</c:v>
                </c:pt>
                <c:pt idx="23">
                  <c:v>14</c:v>
                </c:pt>
                <c:pt idx="24">
                  <c:v>42</c:v>
                </c:pt>
                <c:pt idx="25">
                  <c:v>37</c:v>
                </c:pt>
                <c:pt idx="26">
                  <c:v>148</c:v>
                </c:pt>
                <c:pt idx="28">
                  <c:v>444</c:v>
                </c:pt>
                <c:pt idx="29">
                  <c:v>609</c:v>
                </c:pt>
                <c:pt idx="30">
                  <c:v>457</c:v>
                </c:pt>
                <c:pt idx="31">
                  <c:v>#N/A</c:v>
                </c:pt>
              </c:numCache>
            </c:numRef>
          </c:val>
          <c:smooth val="0"/>
        </c:ser>
        <c:ser>
          <c:idx val="1"/>
          <c:order val="1"/>
          <c:tx>
            <c:strRef>
              <c:f>'MH REPORTS'!$A$38</c:f>
              <c:strCache>
                <c:ptCount val="1"/>
                <c:pt idx="0">
                  <c:v>ARH</c:v>
                </c:pt>
              </c:strCache>
            </c:strRef>
          </c:tx>
          <c:dLbls>
            <c:dLbl>
              <c:idx val="30"/>
              <c:layout/>
              <c:showLegendKey val="0"/>
              <c:showVal val="1"/>
              <c:showCatName val="0"/>
              <c:showSerName val="0"/>
              <c:showPercent val="0"/>
              <c:showBubbleSize val="0"/>
            </c:dLbl>
            <c:showLegendKey val="0"/>
            <c:showVal val="0"/>
            <c:showCatName val="0"/>
            <c:showSerName val="0"/>
            <c:showPercent val="0"/>
            <c:showBubbleSize val="0"/>
          </c:dLbls>
          <c:cat>
            <c:numRef>
              <c:f>'MH REPORTS'!$A$153:$A$184</c:f>
              <c:numCache>
                <c:formatCode>mm\-yyyy</c:formatCode>
                <c:ptCount val="32"/>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numCache>
            </c:numRef>
          </c:cat>
          <c:val>
            <c:numRef>
              <c:f>'MH REPORTS'!$R$42:$R$73</c:f>
              <c:numCache>
                <c:formatCode>General</c:formatCode>
                <c:ptCount val="32"/>
                <c:pt idx="0">
                  <c:v>89</c:v>
                </c:pt>
                <c:pt idx="1">
                  <c:v>59</c:v>
                </c:pt>
                <c:pt idx="2">
                  <c:v>143</c:v>
                </c:pt>
                <c:pt idx="3">
                  <c:v>146</c:v>
                </c:pt>
                <c:pt idx="4">
                  <c:v>139</c:v>
                </c:pt>
                <c:pt idx="5">
                  <c:v>335</c:v>
                </c:pt>
                <c:pt idx="6">
                  <c:v>204</c:v>
                </c:pt>
                <c:pt idx="7">
                  <c:v>194</c:v>
                </c:pt>
                <c:pt idx="8">
                  <c:v>132</c:v>
                </c:pt>
                <c:pt idx="9">
                  <c:v>224</c:v>
                </c:pt>
                <c:pt idx="10">
                  <c:v>264</c:v>
                </c:pt>
                <c:pt idx="11">
                  <c:v>249</c:v>
                </c:pt>
                <c:pt idx="12">
                  <c:v>97</c:v>
                </c:pt>
                <c:pt idx="13">
                  <c:v>34</c:v>
                </c:pt>
                <c:pt idx="14">
                  <c:v>123</c:v>
                </c:pt>
                <c:pt idx="15">
                  <c:v>204</c:v>
                </c:pt>
                <c:pt idx="16">
                  <c:v>392</c:v>
                </c:pt>
                <c:pt idx="17">
                  <c:v>214</c:v>
                </c:pt>
                <c:pt idx="18">
                  <c:v>458</c:v>
                </c:pt>
                <c:pt idx="19">
                  <c:v>554</c:v>
                </c:pt>
                <c:pt idx="20">
                  <c:v>418</c:v>
                </c:pt>
                <c:pt idx="21">
                  <c:v>259</c:v>
                </c:pt>
                <c:pt idx="22">
                  <c:v>220</c:v>
                </c:pt>
                <c:pt idx="23">
                  <c:v>293</c:v>
                </c:pt>
                <c:pt idx="24">
                  <c:v>306</c:v>
                </c:pt>
                <c:pt idx="25">
                  <c:v>370</c:v>
                </c:pt>
                <c:pt idx="26">
                  <c:v>441</c:v>
                </c:pt>
                <c:pt idx="27">
                  <c:v>599</c:v>
                </c:pt>
                <c:pt idx="28">
                  <c:v>982</c:v>
                </c:pt>
                <c:pt idx="29">
                  <c:v>299</c:v>
                </c:pt>
                <c:pt idx="30">
                  <c:v>250</c:v>
                </c:pt>
                <c:pt idx="31">
                  <c:v>#N/A</c:v>
                </c:pt>
              </c:numCache>
            </c:numRef>
          </c:val>
          <c:smooth val="0"/>
        </c:ser>
        <c:ser>
          <c:idx val="2"/>
          <c:order val="2"/>
          <c:tx>
            <c:strRef>
              <c:f>'MH REPORTS'!$A$75</c:f>
              <c:strCache>
                <c:ptCount val="1"/>
                <c:pt idx="0">
                  <c:v>Cozo</c:v>
                </c:pt>
              </c:strCache>
            </c:strRef>
          </c:tx>
          <c:dLbls>
            <c:dLbl>
              <c:idx val="30"/>
              <c:layout/>
              <c:showLegendKey val="0"/>
              <c:showVal val="1"/>
              <c:showCatName val="0"/>
              <c:showSerName val="0"/>
              <c:showPercent val="0"/>
              <c:showBubbleSize val="0"/>
            </c:dLbl>
            <c:showLegendKey val="0"/>
            <c:showVal val="0"/>
            <c:showCatName val="0"/>
            <c:showSerName val="0"/>
            <c:showPercent val="0"/>
            <c:showBubbleSize val="0"/>
          </c:dLbls>
          <c:cat>
            <c:numRef>
              <c:f>'MH REPORTS'!$A$153:$A$184</c:f>
              <c:numCache>
                <c:formatCode>mm\-yyyy</c:formatCode>
                <c:ptCount val="32"/>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numCache>
            </c:numRef>
          </c:cat>
          <c:val>
            <c:numRef>
              <c:f>'MH REPORTS'!$R$79:$R$110</c:f>
              <c:numCache>
                <c:formatCode>General</c:formatCode>
                <c:ptCount val="32"/>
                <c:pt idx="0">
                  <c:v>888</c:v>
                </c:pt>
                <c:pt idx="1">
                  <c:v>629</c:v>
                </c:pt>
                <c:pt idx="2">
                  <c:v>569</c:v>
                </c:pt>
                <c:pt idx="3">
                  <c:v>940</c:v>
                </c:pt>
                <c:pt idx="4">
                  <c:v>1379</c:v>
                </c:pt>
                <c:pt idx="5">
                  <c:v>1596</c:v>
                </c:pt>
                <c:pt idx="6">
                  <c:v>2540</c:v>
                </c:pt>
                <c:pt idx="7">
                  <c:v>1916</c:v>
                </c:pt>
                <c:pt idx="8">
                  <c:v>1666</c:v>
                </c:pt>
                <c:pt idx="9">
                  <c:v>1701</c:v>
                </c:pt>
                <c:pt idx="10">
                  <c:v>1744</c:v>
                </c:pt>
                <c:pt idx="11">
                  <c:v>1714</c:v>
                </c:pt>
                <c:pt idx="12">
                  <c:v>1572</c:v>
                </c:pt>
                <c:pt idx="13">
                  <c:v>1743</c:v>
                </c:pt>
                <c:pt idx="14">
                  <c:v>2040</c:v>
                </c:pt>
                <c:pt idx="15">
                  <c:v>3089</c:v>
                </c:pt>
                <c:pt idx="16">
                  <c:v>3938</c:v>
                </c:pt>
                <c:pt idx="17">
                  <c:v>4365</c:v>
                </c:pt>
                <c:pt idx="18">
                  <c:v>5347</c:v>
                </c:pt>
                <c:pt idx="19">
                  <c:v>6002</c:v>
                </c:pt>
                <c:pt idx="20">
                  <c:v>5480</c:v>
                </c:pt>
                <c:pt idx="21">
                  <c:v>6252</c:v>
                </c:pt>
                <c:pt idx="22">
                  <c:v>6292</c:v>
                </c:pt>
                <c:pt idx="23">
                  <c:v>8945</c:v>
                </c:pt>
                <c:pt idx="24">
                  <c:v>10167</c:v>
                </c:pt>
                <c:pt idx="25">
                  <c:v>12463</c:v>
                </c:pt>
                <c:pt idx="26">
                  <c:v>11223</c:v>
                </c:pt>
                <c:pt idx="27">
                  <c:v>16066</c:v>
                </c:pt>
                <c:pt idx="28">
                  <c:v>19765</c:v>
                </c:pt>
                <c:pt idx="29">
                  <c:v>19837</c:v>
                </c:pt>
                <c:pt idx="30">
                  <c:v>22187</c:v>
                </c:pt>
                <c:pt idx="31">
                  <c:v>#N/A</c:v>
                </c:pt>
              </c:numCache>
            </c:numRef>
          </c:val>
          <c:smooth val="0"/>
        </c:ser>
        <c:ser>
          <c:idx val="3"/>
          <c:order val="3"/>
          <c:tx>
            <c:strRef>
              <c:f>'MH REPORTS'!$A$112</c:f>
              <c:strCache>
                <c:ptCount val="1"/>
                <c:pt idx="0">
                  <c:v>RSW</c:v>
                </c:pt>
              </c:strCache>
            </c:strRef>
          </c:tx>
          <c:dLbls>
            <c:dLbl>
              <c:idx val="30"/>
              <c:layout/>
              <c:showLegendKey val="0"/>
              <c:showVal val="1"/>
              <c:showCatName val="0"/>
              <c:showSerName val="0"/>
              <c:showPercent val="0"/>
              <c:showBubbleSize val="0"/>
            </c:dLbl>
            <c:showLegendKey val="0"/>
            <c:showVal val="0"/>
            <c:showCatName val="0"/>
            <c:showSerName val="0"/>
            <c:showPercent val="0"/>
            <c:showBubbleSize val="0"/>
          </c:dLbls>
          <c:cat>
            <c:numRef>
              <c:f>'MH REPORTS'!$A$153:$A$184</c:f>
              <c:numCache>
                <c:formatCode>mm\-yyyy</c:formatCode>
                <c:ptCount val="32"/>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numCache>
            </c:numRef>
          </c:cat>
          <c:val>
            <c:numRef>
              <c:f>'MH REPORTS'!$R$116:$R$147</c:f>
              <c:numCache>
                <c:formatCode>General</c:formatCode>
                <c:ptCount val="32"/>
                <c:pt idx="0">
                  <c:v>190</c:v>
                </c:pt>
                <c:pt idx="1">
                  <c:v>158</c:v>
                </c:pt>
                <c:pt idx="2">
                  <c:v>231</c:v>
                </c:pt>
                <c:pt idx="3">
                  <c:v>282</c:v>
                </c:pt>
                <c:pt idx="4">
                  <c:v>515</c:v>
                </c:pt>
                <c:pt idx="5">
                  <c:v>172</c:v>
                </c:pt>
                <c:pt idx="6">
                  <c:v>125</c:v>
                </c:pt>
                <c:pt idx="7">
                  <c:v>186</c:v>
                </c:pt>
                <c:pt idx="8">
                  <c:v>187</c:v>
                </c:pt>
                <c:pt idx="9">
                  <c:v>398</c:v>
                </c:pt>
                <c:pt idx="10">
                  <c:v>367</c:v>
                </c:pt>
                <c:pt idx="11">
                  <c:v>611</c:v>
                </c:pt>
                <c:pt idx="12">
                  <c:v>734</c:v>
                </c:pt>
                <c:pt idx="13">
                  <c:v>332</c:v>
                </c:pt>
                <c:pt idx="14">
                  <c:v>430</c:v>
                </c:pt>
                <c:pt idx="15">
                  <c:v>568</c:v>
                </c:pt>
                <c:pt idx="16">
                  <c:v>706</c:v>
                </c:pt>
                <c:pt idx="17">
                  <c:v>838</c:v>
                </c:pt>
                <c:pt idx="18">
                  <c:v>591</c:v>
                </c:pt>
                <c:pt idx="19">
                  <c:v>591</c:v>
                </c:pt>
                <c:pt idx="20">
                  <c:v>1055</c:v>
                </c:pt>
                <c:pt idx="21">
                  <c:v>1238</c:v>
                </c:pt>
                <c:pt idx="22">
                  <c:v>1152</c:v>
                </c:pt>
                <c:pt idx="23">
                  <c:v>1674</c:v>
                </c:pt>
                <c:pt idx="24">
                  <c:v>1661</c:v>
                </c:pt>
                <c:pt idx="25">
                  <c:v>1866</c:v>
                </c:pt>
                <c:pt idx="26">
                  <c:v>2579</c:v>
                </c:pt>
                <c:pt idx="27">
                  <c:v>3431</c:v>
                </c:pt>
                <c:pt idx="28">
                  <c:v>3779</c:v>
                </c:pt>
                <c:pt idx="29">
                  <c:v>3766</c:v>
                </c:pt>
                <c:pt idx="30">
                  <c:v>4692</c:v>
                </c:pt>
                <c:pt idx="31">
                  <c:v>#N/A</c:v>
                </c:pt>
              </c:numCache>
            </c:numRef>
          </c:val>
          <c:smooth val="0"/>
        </c:ser>
        <c:ser>
          <c:idx val="4"/>
          <c:order val="4"/>
          <c:tx>
            <c:strRef>
              <c:f>'MH REPORTS'!$A$149</c:f>
              <c:strCache>
                <c:ptCount val="1"/>
                <c:pt idx="0">
                  <c:v>VznKUL</c:v>
                </c:pt>
              </c:strCache>
            </c:strRef>
          </c:tx>
          <c:dLbls>
            <c:dLbl>
              <c:idx val="30"/>
              <c:layout>
                <c:manualLayout>
                  <c:x val="-1.0034549287109354E-16"/>
                  <c:y val="-3.3627574611181169E-2"/>
                </c:manualLayout>
              </c:layout>
              <c:showLegendKey val="0"/>
              <c:showVal val="1"/>
              <c:showCatName val="0"/>
              <c:showSerName val="0"/>
              <c:showPercent val="0"/>
              <c:showBubbleSize val="0"/>
            </c:dLbl>
            <c:showLegendKey val="0"/>
            <c:showVal val="0"/>
            <c:showCatName val="0"/>
            <c:showSerName val="0"/>
            <c:showPercent val="0"/>
            <c:showBubbleSize val="0"/>
          </c:dLbls>
          <c:cat>
            <c:numRef>
              <c:f>'MH REPORTS'!$A$153:$A$184</c:f>
              <c:numCache>
                <c:formatCode>mm\-yyyy</c:formatCode>
                <c:ptCount val="32"/>
                <c:pt idx="0">
                  <c:v>41061</c:v>
                </c:pt>
                <c:pt idx="1">
                  <c:v>41091</c:v>
                </c:pt>
                <c:pt idx="2">
                  <c:v>41122</c:v>
                </c:pt>
                <c:pt idx="3">
                  <c:v>41153</c:v>
                </c:pt>
                <c:pt idx="4">
                  <c:v>41183</c:v>
                </c:pt>
                <c:pt idx="5">
                  <c:v>41214</c:v>
                </c:pt>
                <c:pt idx="6">
                  <c:v>41244</c:v>
                </c:pt>
                <c:pt idx="7">
                  <c:v>41275</c:v>
                </c:pt>
                <c:pt idx="8">
                  <c:v>41306</c:v>
                </c:pt>
                <c:pt idx="9">
                  <c:v>41334</c:v>
                </c:pt>
                <c:pt idx="10">
                  <c:v>41365</c:v>
                </c:pt>
                <c:pt idx="11">
                  <c:v>41395</c:v>
                </c:pt>
                <c:pt idx="12">
                  <c:v>41426</c:v>
                </c:pt>
                <c:pt idx="13">
                  <c:v>41456</c:v>
                </c:pt>
                <c:pt idx="14">
                  <c:v>41487</c:v>
                </c:pt>
                <c:pt idx="15">
                  <c:v>41518</c:v>
                </c:pt>
                <c:pt idx="16">
                  <c:v>41548</c:v>
                </c:pt>
                <c:pt idx="17">
                  <c:v>41579</c:v>
                </c:pt>
                <c:pt idx="18">
                  <c:v>41609</c:v>
                </c:pt>
                <c:pt idx="19">
                  <c:v>41640</c:v>
                </c:pt>
                <c:pt idx="20">
                  <c:v>41671</c:v>
                </c:pt>
                <c:pt idx="21">
                  <c:v>41699</c:v>
                </c:pt>
                <c:pt idx="22">
                  <c:v>41730</c:v>
                </c:pt>
                <c:pt idx="23">
                  <c:v>41760</c:v>
                </c:pt>
                <c:pt idx="24">
                  <c:v>41791</c:v>
                </c:pt>
                <c:pt idx="25">
                  <c:v>41821</c:v>
                </c:pt>
                <c:pt idx="26">
                  <c:v>41852</c:v>
                </c:pt>
                <c:pt idx="27">
                  <c:v>41883</c:v>
                </c:pt>
                <c:pt idx="28">
                  <c:v>41913</c:v>
                </c:pt>
                <c:pt idx="29">
                  <c:v>41944</c:v>
                </c:pt>
                <c:pt idx="30">
                  <c:v>41974</c:v>
                </c:pt>
              </c:numCache>
            </c:numRef>
          </c:cat>
          <c:val>
            <c:numRef>
              <c:f>'MH REPORTS'!$R$153:$R$184</c:f>
              <c:numCache>
                <c:formatCode>General</c:formatCode>
                <c:ptCount val="32"/>
                <c:pt idx="0">
                  <c:v>0</c:v>
                </c:pt>
                <c:pt idx="1">
                  <c:v>0</c:v>
                </c:pt>
                <c:pt idx="2">
                  <c:v>0</c:v>
                </c:pt>
                <c:pt idx="3">
                  <c:v>0</c:v>
                </c:pt>
                <c:pt idx="4">
                  <c:v>0</c:v>
                </c:pt>
                <c:pt idx="5">
                  <c:v>0</c:v>
                </c:pt>
                <c:pt idx="6">
                  <c:v>0</c:v>
                </c:pt>
                <c:pt idx="7">
                  <c:v>0</c:v>
                </c:pt>
                <c:pt idx="8">
                  <c:v>0</c:v>
                </c:pt>
                <c:pt idx="9">
                  <c:v>4</c:v>
                </c:pt>
                <c:pt idx="10">
                  <c:v>0</c:v>
                </c:pt>
                <c:pt idx="11">
                  <c:v>14</c:v>
                </c:pt>
                <c:pt idx="12">
                  <c:v>0</c:v>
                </c:pt>
                <c:pt idx="13">
                  <c:v>0</c:v>
                </c:pt>
                <c:pt idx="14">
                  <c:v>0</c:v>
                </c:pt>
                <c:pt idx="15">
                  <c:v>0</c:v>
                </c:pt>
                <c:pt idx="16">
                  <c:v>0</c:v>
                </c:pt>
                <c:pt idx="17">
                  <c:v>0</c:v>
                </c:pt>
                <c:pt idx="18">
                  <c:v>0</c:v>
                </c:pt>
                <c:pt idx="19">
                  <c:v>5</c:v>
                </c:pt>
                <c:pt idx="20">
                  <c:v>3</c:v>
                </c:pt>
                <c:pt idx="21">
                  <c:v>0</c:v>
                </c:pt>
                <c:pt idx="22">
                  <c:v>20</c:v>
                </c:pt>
                <c:pt idx="23">
                  <c:v>62</c:v>
                </c:pt>
                <c:pt idx="24">
                  <c:v>169</c:v>
                </c:pt>
                <c:pt idx="25">
                  <c:v>79</c:v>
                </c:pt>
                <c:pt idx="26">
                  <c:v>137</c:v>
                </c:pt>
                <c:pt idx="27">
                  <c:v>130</c:v>
                </c:pt>
                <c:pt idx="28">
                  <c:v>79</c:v>
                </c:pt>
                <c:pt idx="29">
                  <c:v>364</c:v>
                </c:pt>
                <c:pt idx="30">
                  <c:v>622</c:v>
                </c:pt>
                <c:pt idx="31">
                  <c:v>#N/A</c:v>
                </c:pt>
              </c:numCache>
            </c:numRef>
          </c:val>
          <c:smooth val="0"/>
        </c:ser>
        <c:dLbls>
          <c:showLegendKey val="0"/>
          <c:showVal val="0"/>
          <c:showCatName val="0"/>
          <c:showSerName val="0"/>
          <c:showPercent val="0"/>
          <c:showBubbleSize val="0"/>
        </c:dLbls>
        <c:marker val="1"/>
        <c:smooth val="0"/>
        <c:axId val="132782720"/>
        <c:axId val="132788608"/>
      </c:lineChart>
      <c:dateAx>
        <c:axId val="132782720"/>
        <c:scaling>
          <c:orientation val="minMax"/>
        </c:scaling>
        <c:delete val="0"/>
        <c:axPos val="b"/>
        <c:numFmt formatCode="mm\-yyyy" sourceLinked="1"/>
        <c:majorTickMark val="none"/>
        <c:minorTickMark val="none"/>
        <c:tickLblPos val="nextTo"/>
        <c:crossAx val="132788608"/>
        <c:crosses val="autoZero"/>
        <c:auto val="1"/>
        <c:lblOffset val="100"/>
        <c:baseTimeUnit val="months"/>
      </c:dateAx>
      <c:valAx>
        <c:axId val="132788608"/>
        <c:scaling>
          <c:orientation val="minMax"/>
        </c:scaling>
        <c:delete val="0"/>
        <c:axPos val="l"/>
        <c:majorGridlines/>
        <c:numFmt formatCode="General" sourceLinked="1"/>
        <c:majorTickMark val="none"/>
        <c:minorTickMark val="none"/>
        <c:tickLblPos val="nextTo"/>
        <c:crossAx val="1327827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Total Certificats eHealth/Cumulatif 2014</a:t>
            </a:r>
            <a:endParaRPr lang="en-US" dirty="0"/>
          </a:p>
        </c:rich>
      </c:tx>
      <c:layout/>
      <c:overlay val="0"/>
    </c:title>
    <c:autoTitleDeleted val="0"/>
    <c:plotArea>
      <c:layout>
        <c:manualLayout>
          <c:layoutTarget val="inner"/>
          <c:xMode val="edge"/>
          <c:yMode val="edge"/>
          <c:x val="0.10868285214348207"/>
          <c:y val="0.1821539353035416"/>
          <c:w val="0.66683202099737537"/>
          <c:h val="0.70939734805876542"/>
        </c:manualLayout>
      </c:layout>
      <c:barChart>
        <c:barDir val="col"/>
        <c:grouping val="clustered"/>
        <c:varyColors val="0"/>
        <c:ser>
          <c:idx val="0"/>
          <c:order val="0"/>
          <c:tx>
            <c:strRef>
              <c:f>TOTAL!$A$1</c:f>
              <c:strCache>
                <c:ptCount val="1"/>
                <c:pt idx="0">
                  <c:v> DEMANDS</c:v>
                </c:pt>
              </c:strCache>
            </c:strRef>
          </c:tx>
          <c:invertIfNegative val="0"/>
          <c:cat>
            <c:numRef>
              <c:f>TOTAL!$A$4:$A$10</c:f>
              <c:numCache>
                <c:formatCode>General</c:formatCode>
                <c:ptCount val="7"/>
                <c:pt idx="0">
                  <c:v>2010</c:v>
                </c:pt>
                <c:pt idx="1">
                  <c:v>2011</c:v>
                </c:pt>
                <c:pt idx="2">
                  <c:v>2012</c:v>
                </c:pt>
                <c:pt idx="3">
                  <c:v>2013</c:v>
                </c:pt>
                <c:pt idx="4">
                  <c:v>2014</c:v>
                </c:pt>
                <c:pt idx="5">
                  <c:v>2015</c:v>
                </c:pt>
              </c:numCache>
            </c:numRef>
          </c:cat>
          <c:val>
            <c:numRef>
              <c:f>TOTAL!$B$4:$B$10</c:f>
              <c:numCache>
                <c:formatCode>General</c:formatCode>
                <c:ptCount val="7"/>
                <c:pt idx="0">
                  <c:v>88</c:v>
                </c:pt>
                <c:pt idx="1">
                  <c:v>175</c:v>
                </c:pt>
                <c:pt idx="2">
                  <c:v>4406</c:v>
                </c:pt>
                <c:pt idx="3">
                  <c:v>12926</c:v>
                </c:pt>
                <c:pt idx="4">
                  <c:v>6702</c:v>
                </c:pt>
                <c:pt idx="5">
                  <c:v>127</c:v>
                </c:pt>
                <c:pt idx="6">
                  <c:v>#N/A</c:v>
                </c:pt>
              </c:numCache>
            </c:numRef>
          </c:val>
        </c:ser>
        <c:dLbls>
          <c:showLegendKey val="0"/>
          <c:showVal val="0"/>
          <c:showCatName val="0"/>
          <c:showSerName val="0"/>
          <c:showPercent val="0"/>
          <c:showBubbleSize val="0"/>
        </c:dLbls>
        <c:gapWidth val="150"/>
        <c:axId val="91943680"/>
        <c:axId val="91945216"/>
      </c:barChart>
      <c:catAx>
        <c:axId val="91943680"/>
        <c:scaling>
          <c:orientation val="minMax"/>
        </c:scaling>
        <c:delete val="0"/>
        <c:axPos val="b"/>
        <c:numFmt formatCode="General" sourceLinked="1"/>
        <c:majorTickMark val="out"/>
        <c:minorTickMark val="none"/>
        <c:tickLblPos val="nextTo"/>
        <c:crossAx val="91945216"/>
        <c:crosses val="autoZero"/>
        <c:auto val="1"/>
        <c:lblAlgn val="ctr"/>
        <c:lblOffset val="100"/>
        <c:noMultiLvlLbl val="0"/>
      </c:catAx>
      <c:valAx>
        <c:axId val="91945216"/>
        <c:scaling>
          <c:orientation val="minMax"/>
        </c:scaling>
        <c:delete val="0"/>
        <c:axPos val="l"/>
        <c:majorGridlines/>
        <c:numFmt formatCode="General" sourceLinked="1"/>
        <c:majorTickMark val="out"/>
        <c:minorTickMark val="none"/>
        <c:tickLblPos val="nextTo"/>
        <c:crossAx val="9194368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0868285214348207"/>
          <c:y val="0.1821539353035416"/>
          <c:w val="0.66683202099737537"/>
          <c:h val="0.70939734805876542"/>
        </c:manualLayout>
      </c:layout>
      <c:barChart>
        <c:barDir val="col"/>
        <c:grouping val="clustered"/>
        <c:varyColors val="0"/>
        <c:ser>
          <c:idx val="0"/>
          <c:order val="0"/>
          <c:tx>
            <c:strRef>
              <c:f>TOTAL!$A$12</c:f>
              <c:strCache>
                <c:ptCount val="1"/>
                <c:pt idx="0">
                  <c:v>EXPECTED RENEWAL DEMANDS</c:v>
                </c:pt>
              </c:strCache>
            </c:strRef>
          </c:tx>
          <c:invertIfNegative val="0"/>
          <c:cat>
            <c:numRef>
              <c:f>TOTAL!$A$15:$A$21</c:f>
              <c:numCache>
                <c:formatCode>General</c:formatCode>
                <c:ptCount val="7"/>
                <c:pt idx="0">
                  <c:v>2015</c:v>
                </c:pt>
                <c:pt idx="1">
                  <c:v>2016</c:v>
                </c:pt>
                <c:pt idx="2">
                  <c:v>2017</c:v>
                </c:pt>
                <c:pt idx="3">
                  <c:v>2018</c:v>
                </c:pt>
                <c:pt idx="4">
                  <c:v>2019</c:v>
                </c:pt>
                <c:pt idx="5">
                  <c:v>2020</c:v>
                </c:pt>
              </c:numCache>
            </c:numRef>
          </c:cat>
          <c:val>
            <c:numRef>
              <c:f>TOTAL!$B$15:$B$21</c:f>
              <c:numCache>
                <c:formatCode>General</c:formatCode>
                <c:ptCount val="7"/>
                <c:pt idx="0">
                  <c:v>1610</c:v>
                </c:pt>
                <c:pt idx="1">
                  <c:v>12768</c:v>
                </c:pt>
                <c:pt idx="2">
                  <c:v>5506</c:v>
                </c:pt>
                <c:pt idx="3">
                  <c:v>1510</c:v>
                </c:pt>
                <c:pt idx="4">
                  <c:v>0</c:v>
                </c:pt>
                <c:pt idx="5">
                  <c:v>2</c:v>
                </c:pt>
                <c:pt idx="6">
                  <c:v>#N/A</c:v>
                </c:pt>
              </c:numCache>
            </c:numRef>
          </c:val>
        </c:ser>
        <c:dLbls>
          <c:showLegendKey val="0"/>
          <c:showVal val="0"/>
          <c:showCatName val="0"/>
          <c:showSerName val="0"/>
          <c:showPercent val="0"/>
          <c:showBubbleSize val="0"/>
        </c:dLbls>
        <c:gapWidth val="150"/>
        <c:axId val="132839680"/>
        <c:axId val="132972544"/>
      </c:barChart>
      <c:catAx>
        <c:axId val="132839680"/>
        <c:scaling>
          <c:orientation val="minMax"/>
        </c:scaling>
        <c:delete val="0"/>
        <c:axPos val="b"/>
        <c:numFmt formatCode="General" sourceLinked="1"/>
        <c:majorTickMark val="out"/>
        <c:minorTickMark val="none"/>
        <c:tickLblPos val="nextTo"/>
        <c:crossAx val="132972544"/>
        <c:crosses val="autoZero"/>
        <c:auto val="1"/>
        <c:lblAlgn val="ctr"/>
        <c:lblOffset val="100"/>
        <c:noMultiLvlLbl val="0"/>
      </c:catAx>
      <c:valAx>
        <c:axId val="132972544"/>
        <c:scaling>
          <c:orientation val="minMax"/>
        </c:scaling>
        <c:delete val="0"/>
        <c:axPos val="l"/>
        <c:majorGridlines/>
        <c:numFmt formatCode="General" sourceLinked="1"/>
        <c:majorTickMark val="out"/>
        <c:minorTickMark val="none"/>
        <c:tickLblPos val="nextTo"/>
        <c:crossAx val="132839680"/>
        <c:crosses val="autoZero"/>
        <c:crossBetween val="between"/>
      </c:valAx>
    </c:plotArea>
    <c:legend>
      <c:legendPos val="r"/>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1EEA9-0ABF-4806-A203-3F2FDDA8A3DB}" type="doc">
      <dgm:prSet loTypeId="urn:microsoft.com/office/officeart/2009/3/layout/HorizontalOrganizationChart" loCatId="hierarchy" qsTypeId="urn:microsoft.com/office/officeart/2005/8/quickstyle/simple5" qsCatId="simple" csTypeId="urn:microsoft.com/office/officeart/2005/8/colors/colorful2" csCatId="colorful" phldr="1"/>
      <dgm:spPr/>
      <dgm:t>
        <a:bodyPr/>
        <a:lstStyle/>
        <a:p>
          <a:endParaRPr lang="en-US"/>
        </a:p>
      </dgm:t>
    </dgm:pt>
    <dgm:pt modelId="{8A734E91-B4EA-484F-9B7B-5EC38DD62F8F}">
      <dgm:prSet phldrT="[Text]"/>
      <dgm:spPr/>
      <dgm:t>
        <a:bodyPr/>
        <a:lstStyle/>
        <a:p>
          <a:r>
            <a:rPr lang="fr-BE" b="1" dirty="0" smtClean="0"/>
            <a:t>Administrateur-generaal</a:t>
          </a:r>
          <a:r>
            <a:t/>
          </a:r>
          <a:br/>
          <a:r>
            <a:rPr lang="fr-BE" b="0" u="sng" dirty="0" smtClean="0"/>
            <a:t>Frank Robben</a:t>
          </a:r>
          <a:endParaRPr lang="nl-BE" b="0" u="sng" dirty="0" smtClean="0"/>
        </a:p>
      </dgm:t>
    </dgm:pt>
    <dgm:pt modelId="{08B4BD06-3569-4E66-9193-2A7AE0B78BEE}" type="parTrans" cxnId="{823AAB29-F17A-48F8-AFE6-8FCCCB564C9E}">
      <dgm:prSet/>
      <dgm:spPr/>
      <dgm:t>
        <a:bodyPr/>
        <a:lstStyle/>
        <a:p>
          <a:endParaRPr lang="en-US"/>
        </a:p>
      </dgm:t>
    </dgm:pt>
    <dgm:pt modelId="{10BA4C23-1FDB-4CDD-B249-3A00D58D0730}" type="sibTrans" cxnId="{823AAB29-F17A-48F8-AFE6-8FCCCB564C9E}">
      <dgm:prSet/>
      <dgm:spPr/>
      <dgm:t>
        <a:bodyPr/>
        <a:lstStyle/>
        <a:p>
          <a:endParaRPr lang="en-US" dirty="0"/>
        </a:p>
      </dgm:t>
    </dgm:pt>
    <dgm:pt modelId="{76A24F16-5410-4AA4-8B25-B6991DC90800}">
      <dgm:prSet phldrT="[Text]"/>
      <dgm:spPr/>
      <dgm:t>
        <a:bodyPr/>
        <a:lstStyle/>
        <a:p>
          <a:r>
            <a:rPr b="1" dirty="0" smtClean="0"/>
            <a:t>Innovatie &amp; Beleidsondersteuning</a:t>
          </a:r>
          <a:r>
            <a:t/>
          </a:r>
          <a:br/>
          <a:r>
            <a:rPr lang="fr-BE" u="sng" dirty="0" smtClean="0"/>
            <a:t>Peter Maes</a:t>
          </a:r>
          <a:endParaRPr lang="nl-BE" dirty="0"/>
        </a:p>
      </dgm:t>
    </dgm:pt>
    <dgm:pt modelId="{5F811875-3CE1-4D2D-AF36-F2C0D5FA5940}" type="parTrans" cxnId="{A415814F-3B81-4ABA-A7B2-41AD51DAD8CD}">
      <dgm:prSet/>
      <dgm:spPr/>
      <dgm:t>
        <a:bodyPr/>
        <a:lstStyle/>
        <a:p>
          <a:endParaRPr lang="en-US"/>
        </a:p>
      </dgm:t>
    </dgm:pt>
    <dgm:pt modelId="{9ACD7A71-AFEE-410D-926E-389A0B809C5C}" type="sibTrans" cxnId="{A415814F-3B81-4ABA-A7B2-41AD51DAD8CD}">
      <dgm:prSet/>
      <dgm:spPr/>
      <dgm:t>
        <a:bodyPr/>
        <a:lstStyle/>
        <a:p>
          <a:endParaRPr lang="en-US"/>
        </a:p>
      </dgm:t>
    </dgm:pt>
    <dgm:pt modelId="{B1696AE8-FFBC-4ECC-9966-158E96C9CCAA}">
      <dgm:prSet phldrT="[Text]"/>
      <dgm:spPr/>
      <dgm:t>
        <a:bodyPr/>
        <a:lstStyle/>
        <a:p>
          <a:r>
            <a:rPr b="1" dirty="0" smtClean="0"/>
            <a:t>Resources management</a:t>
          </a:r>
          <a:r>
            <a:t/>
          </a:r>
          <a:br/>
          <a:r>
            <a:rPr lang="fr-BE" b="0" u="sng" dirty="0" smtClean="0"/>
            <a:t>Régis Pierlot</a:t>
          </a:r>
          <a:endParaRPr lang="nl-BE" b="0" u="sng" dirty="0"/>
        </a:p>
      </dgm:t>
    </dgm:pt>
    <dgm:pt modelId="{1BD10D30-7784-4E4E-ACE7-EE06CEE77525}" type="parTrans" cxnId="{0EEBEDE7-194B-4B03-BDC0-9BDCA5940355}">
      <dgm:prSet/>
      <dgm:spPr/>
      <dgm:t>
        <a:bodyPr/>
        <a:lstStyle/>
        <a:p>
          <a:endParaRPr lang="en-US"/>
        </a:p>
      </dgm:t>
    </dgm:pt>
    <dgm:pt modelId="{E1743943-58DC-42C9-BDB5-F3AACE9E0F43}" type="sibTrans" cxnId="{0EEBEDE7-194B-4B03-BDC0-9BDCA5940355}">
      <dgm:prSet/>
      <dgm:spPr/>
      <dgm:t>
        <a:bodyPr/>
        <a:lstStyle/>
        <a:p>
          <a:endParaRPr lang="en-US"/>
        </a:p>
      </dgm:t>
    </dgm:pt>
    <dgm:pt modelId="{C7A19741-22BC-4CEC-9231-3CFC7A6044C1}">
      <dgm:prSet phldrT="[Text]"/>
      <dgm:spPr/>
      <dgm:t>
        <a:bodyPr/>
        <a:lstStyle/>
        <a:p>
          <a:r>
            <a:rPr lang="fr-BE" b="1" dirty="0" smtClean="0"/>
            <a:t>Interne audit &amp; Informatieveiligheid</a:t>
          </a:r>
          <a:r>
            <a:t/>
          </a:r>
          <a:br/>
          <a:r>
            <a:rPr lang="fr-BE" u="sng" dirty="0" smtClean="0"/>
            <a:t>Patrick Bochart</a:t>
          </a:r>
          <a:endParaRPr lang="nl-BE" u="sng" dirty="0" smtClean="0"/>
        </a:p>
      </dgm:t>
    </dgm:pt>
    <dgm:pt modelId="{8F9E3DC4-FAF6-446F-A9D1-F3128C530E29}" type="parTrans" cxnId="{CB522B05-FBC1-4B93-95D9-16CFECED28A5}">
      <dgm:prSet/>
      <dgm:spPr/>
      <dgm:t>
        <a:bodyPr/>
        <a:lstStyle/>
        <a:p>
          <a:endParaRPr lang="en-US"/>
        </a:p>
      </dgm:t>
    </dgm:pt>
    <dgm:pt modelId="{CEF99A34-F735-4A57-A430-0F0CD4D3F865}" type="sibTrans" cxnId="{CB522B05-FBC1-4B93-95D9-16CFECED28A5}">
      <dgm:prSet/>
      <dgm:spPr/>
      <dgm:t>
        <a:bodyPr/>
        <a:lstStyle/>
        <a:p>
          <a:endParaRPr lang="en-US"/>
        </a:p>
      </dgm:t>
    </dgm:pt>
    <dgm:pt modelId="{D7319D1D-B90D-4C06-BB27-3DEBD0288391}">
      <dgm:prSet phldrT="[Text]"/>
      <dgm:spPr/>
      <dgm:t>
        <a:bodyPr/>
        <a:lstStyle/>
        <a:p>
          <a:r>
            <a:rPr lang="fr-BE" b="1" dirty="0" smtClean="0"/>
            <a:t>Toepassingsontwikkeling</a:t>
          </a:r>
        </a:p>
        <a:p>
          <a:r>
            <a:rPr lang="fr-BE" u="sng" dirty="0" smtClean="0"/>
            <a:t>Michel Stuckens</a:t>
          </a:r>
          <a:endParaRPr lang="nl-BE" u="sng" dirty="0"/>
        </a:p>
      </dgm:t>
    </dgm:pt>
    <dgm:pt modelId="{79BAC0D4-BB99-40CD-B4F0-30251FC7DAD2}" type="parTrans" cxnId="{532C10D5-71BA-4FA8-B9C5-E53CDC4D2993}">
      <dgm:prSet/>
      <dgm:spPr/>
      <dgm:t>
        <a:bodyPr/>
        <a:lstStyle/>
        <a:p>
          <a:endParaRPr lang="en-US"/>
        </a:p>
      </dgm:t>
    </dgm:pt>
    <dgm:pt modelId="{C0B1C6C5-8C94-4B09-8BF2-F2F64EC39FA5}" type="sibTrans" cxnId="{532C10D5-71BA-4FA8-B9C5-E53CDC4D2993}">
      <dgm:prSet/>
      <dgm:spPr/>
      <dgm:t>
        <a:bodyPr/>
        <a:lstStyle/>
        <a:p>
          <a:endParaRPr lang="en-US"/>
        </a:p>
      </dgm:t>
    </dgm:pt>
    <dgm:pt modelId="{FC65D33D-555D-4014-BDB6-C9B9AECC3C5C}">
      <dgm:prSet phldrT="[Text]"/>
      <dgm:spPr/>
      <dgm:t>
        <a:bodyPr/>
        <a:lstStyle/>
        <a:p>
          <a:r>
            <a:rPr lang="fr-BE" b="1" dirty="0" smtClean="0"/>
            <a:t>Project-, programma- en klantenbeheer</a:t>
          </a:r>
        </a:p>
        <a:p>
          <a:r>
            <a:rPr lang="fr-BE" u="sng" dirty="0" smtClean="0"/>
            <a:t>Thibaut Duvillier</a:t>
          </a:r>
          <a:endParaRPr lang="nl-BE" u="sng" dirty="0"/>
        </a:p>
      </dgm:t>
    </dgm:pt>
    <dgm:pt modelId="{D24975D6-E43A-4132-B2A6-3D0D41BD711D}" type="parTrans" cxnId="{B2B1A834-545B-42F0-AADC-BAFD4A3A8614}">
      <dgm:prSet/>
      <dgm:spPr/>
      <dgm:t>
        <a:bodyPr/>
        <a:lstStyle/>
        <a:p>
          <a:endParaRPr lang="en-US"/>
        </a:p>
      </dgm:t>
    </dgm:pt>
    <dgm:pt modelId="{87A0D2FA-FAD7-4F49-AE2C-E4273F57AE7C}" type="sibTrans" cxnId="{B2B1A834-545B-42F0-AADC-BAFD4A3A8614}">
      <dgm:prSet/>
      <dgm:spPr/>
      <dgm:t>
        <a:bodyPr/>
        <a:lstStyle/>
        <a:p>
          <a:endParaRPr lang="en-US"/>
        </a:p>
      </dgm:t>
    </dgm:pt>
    <dgm:pt modelId="{EA5ABED7-6D97-4A65-8181-B94D809DDF75}" type="asst">
      <dgm:prSet phldrT="[Text]"/>
      <dgm:spPr/>
      <dgm:t>
        <a:bodyPr/>
        <a:lstStyle/>
        <a:p>
          <a:r>
            <a:rPr lang="fr-BE" b="1" dirty="0" smtClean="0"/>
            <a:t>Administrateur général adjoint</a:t>
          </a:r>
        </a:p>
        <a:p>
          <a:r>
            <a:rPr lang="fr-BE" u="sng" dirty="0" smtClean="0"/>
            <a:t>Thibaut Duvillier</a:t>
          </a:r>
          <a:endParaRPr lang="nl-BE" b="1" dirty="0"/>
        </a:p>
      </dgm:t>
    </dgm:pt>
    <dgm:pt modelId="{35DFDBA7-67A0-4E8A-9FC1-18064BEF044E}" type="parTrans" cxnId="{92C7E781-120F-46D0-AA04-D89BF0CA986A}">
      <dgm:prSet/>
      <dgm:spPr/>
      <dgm:t>
        <a:bodyPr/>
        <a:lstStyle/>
        <a:p>
          <a:endParaRPr lang="en-US"/>
        </a:p>
      </dgm:t>
    </dgm:pt>
    <dgm:pt modelId="{14A321EE-C11A-4395-AC92-A9BDFF94BAD8}" type="sibTrans" cxnId="{92C7E781-120F-46D0-AA04-D89BF0CA986A}">
      <dgm:prSet/>
      <dgm:spPr/>
      <dgm:t>
        <a:bodyPr/>
        <a:lstStyle/>
        <a:p>
          <a:endParaRPr lang="en-US"/>
        </a:p>
      </dgm:t>
    </dgm:pt>
    <dgm:pt modelId="{A27B9253-DCF6-4E92-A257-A3A3A78325C9}" type="asst">
      <dgm:prSet phldrT="[Text]"/>
      <dgm:spPr/>
      <dgm:t>
        <a:bodyPr/>
        <a:lstStyle/>
        <a:p>
          <a:r>
            <a:rPr lang="fr-BE" b="1" dirty="0" smtClean="0"/>
            <a:t>Management Support  </a:t>
          </a:r>
          <a:r>
            <a:t/>
          </a:r>
          <a:br/>
          <a:r>
            <a:t>Valérie Forton</a:t>
          </a:r>
          <a:br/>
          <a:r>
            <a:t>Ann-Sophie Gewelt (+ Innovatie &amp; Beleidsondersteuning)</a:t>
          </a:r>
          <a:endParaRPr lang="nl-BE" dirty="0"/>
        </a:p>
      </dgm:t>
    </dgm:pt>
    <dgm:pt modelId="{DC5DD033-ABA9-4597-9DA7-F98DC8A859E9}" type="parTrans" cxnId="{D3A1DB6C-1D6D-4B2E-BB69-FEBECCDAE1EE}">
      <dgm:prSet/>
      <dgm:spPr/>
      <dgm:t>
        <a:bodyPr/>
        <a:lstStyle/>
        <a:p>
          <a:endParaRPr lang="en-US"/>
        </a:p>
      </dgm:t>
    </dgm:pt>
    <dgm:pt modelId="{BA0D0E7E-115E-4051-AAE0-3797174F35A0}" type="sibTrans" cxnId="{D3A1DB6C-1D6D-4B2E-BB69-FEBECCDAE1EE}">
      <dgm:prSet/>
      <dgm:spPr/>
      <dgm:t>
        <a:bodyPr/>
        <a:lstStyle/>
        <a:p>
          <a:endParaRPr lang="en-US"/>
        </a:p>
      </dgm:t>
    </dgm:pt>
    <dgm:pt modelId="{DF729889-0906-4227-A7D8-9590B2296046}" type="pres">
      <dgm:prSet presAssocID="{65B1EEA9-0ABF-4806-A203-3F2FDDA8A3DB}" presName="hierChild1" presStyleCnt="0">
        <dgm:presLayoutVars>
          <dgm:orgChart val="1"/>
          <dgm:chPref val="1"/>
          <dgm:dir/>
          <dgm:animOne val="branch"/>
          <dgm:animLvl val="lvl"/>
          <dgm:resizeHandles/>
        </dgm:presLayoutVars>
      </dgm:prSet>
      <dgm:spPr/>
      <dgm:t>
        <a:bodyPr/>
        <a:lstStyle/>
        <a:p>
          <a:endParaRPr lang="en-US"/>
        </a:p>
      </dgm:t>
    </dgm:pt>
    <dgm:pt modelId="{383E8FBC-B7A8-41D0-8C7E-5694D6202861}" type="pres">
      <dgm:prSet presAssocID="{8A734E91-B4EA-484F-9B7B-5EC38DD62F8F}" presName="hierRoot1" presStyleCnt="0">
        <dgm:presLayoutVars>
          <dgm:hierBranch val="init"/>
        </dgm:presLayoutVars>
      </dgm:prSet>
      <dgm:spPr/>
      <dgm:t>
        <a:bodyPr/>
        <a:lstStyle/>
        <a:p>
          <a:endParaRPr lang="en-US"/>
        </a:p>
      </dgm:t>
    </dgm:pt>
    <dgm:pt modelId="{B3A81C23-D6C8-4EEB-915E-DE3D2D1C84D2}" type="pres">
      <dgm:prSet presAssocID="{8A734E91-B4EA-484F-9B7B-5EC38DD62F8F}" presName="rootComposite1" presStyleCnt="0"/>
      <dgm:spPr/>
      <dgm:t>
        <a:bodyPr/>
        <a:lstStyle/>
        <a:p>
          <a:endParaRPr lang="en-US"/>
        </a:p>
      </dgm:t>
    </dgm:pt>
    <dgm:pt modelId="{7706CCA2-CD55-4ABD-9E43-7660D5D3B176}" type="pres">
      <dgm:prSet presAssocID="{8A734E91-B4EA-484F-9B7B-5EC38DD62F8F}" presName="rootText1" presStyleLbl="node0" presStyleIdx="0" presStyleCnt="1">
        <dgm:presLayoutVars>
          <dgm:chPref val="3"/>
        </dgm:presLayoutVars>
      </dgm:prSet>
      <dgm:spPr/>
      <dgm:t>
        <a:bodyPr/>
        <a:lstStyle/>
        <a:p>
          <a:endParaRPr lang="en-US"/>
        </a:p>
      </dgm:t>
    </dgm:pt>
    <dgm:pt modelId="{2DCC43AC-4DEF-4466-9350-1A9B43883028}" type="pres">
      <dgm:prSet presAssocID="{8A734E91-B4EA-484F-9B7B-5EC38DD62F8F}" presName="rootConnector1" presStyleLbl="node1" presStyleIdx="0" presStyleCnt="0"/>
      <dgm:spPr/>
      <dgm:t>
        <a:bodyPr/>
        <a:lstStyle/>
        <a:p>
          <a:endParaRPr lang="en-US"/>
        </a:p>
      </dgm:t>
    </dgm:pt>
    <dgm:pt modelId="{F5FE1509-E689-461F-A284-065D85EB17AA}" type="pres">
      <dgm:prSet presAssocID="{8A734E91-B4EA-484F-9B7B-5EC38DD62F8F}" presName="hierChild2" presStyleCnt="0"/>
      <dgm:spPr/>
      <dgm:t>
        <a:bodyPr/>
        <a:lstStyle/>
        <a:p>
          <a:endParaRPr lang="en-US"/>
        </a:p>
      </dgm:t>
    </dgm:pt>
    <dgm:pt modelId="{001D9FDC-508C-4DBF-AA01-87FF40041D35}" type="pres">
      <dgm:prSet presAssocID="{5F811875-3CE1-4D2D-AF36-F2C0D5FA5940}" presName="Name64" presStyleLbl="parChTrans1D2" presStyleIdx="0" presStyleCnt="7"/>
      <dgm:spPr/>
      <dgm:t>
        <a:bodyPr/>
        <a:lstStyle/>
        <a:p>
          <a:endParaRPr lang="en-US"/>
        </a:p>
      </dgm:t>
    </dgm:pt>
    <dgm:pt modelId="{81381C28-574A-41C7-9944-4427D86D6F83}" type="pres">
      <dgm:prSet presAssocID="{76A24F16-5410-4AA4-8B25-B6991DC90800}" presName="hierRoot2" presStyleCnt="0">
        <dgm:presLayoutVars>
          <dgm:hierBranch val="init"/>
        </dgm:presLayoutVars>
      </dgm:prSet>
      <dgm:spPr/>
      <dgm:t>
        <a:bodyPr/>
        <a:lstStyle/>
        <a:p>
          <a:endParaRPr lang="en-US"/>
        </a:p>
      </dgm:t>
    </dgm:pt>
    <dgm:pt modelId="{058BD9D7-CD22-4D06-BB35-B870CF52C8B6}" type="pres">
      <dgm:prSet presAssocID="{76A24F16-5410-4AA4-8B25-B6991DC90800}" presName="rootComposite" presStyleCnt="0"/>
      <dgm:spPr/>
      <dgm:t>
        <a:bodyPr/>
        <a:lstStyle/>
        <a:p>
          <a:endParaRPr lang="en-US"/>
        </a:p>
      </dgm:t>
    </dgm:pt>
    <dgm:pt modelId="{276B0A38-A0DD-454D-9CEC-C324CF3A5B4B}" type="pres">
      <dgm:prSet presAssocID="{76A24F16-5410-4AA4-8B25-B6991DC90800}" presName="rootText" presStyleLbl="node2" presStyleIdx="0" presStyleCnt="5">
        <dgm:presLayoutVars>
          <dgm:chPref val="3"/>
        </dgm:presLayoutVars>
      </dgm:prSet>
      <dgm:spPr/>
      <dgm:t>
        <a:bodyPr/>
        <a:lstStyle/>
        <a:p>
          <a:endParaRPr lang="en-US"/>
        </a:p>
      </dgm:t>
    </dgm:pt>
    <dgm:pt modelId="{61A99767-23BF-43BF-93B3-E74B4309B24E}" type="pres">
      <dgm:prSet presAssocID="{76A24F16-5410-4AA4-8B25-B6991DC90800}" presName="rootConnector" presStyleLbl="node2" presStyleIdx="0" presStyleCnt="5"/>
      <dgm:spPr/>
      <dgm:t>
        <a:bodyPr/>
        <a:lstStyle/>
        <a:p>
          <a:endParaRPr lang="en-US"/>
        </a:p>
      </dgm:t>
    </dgm:pt>
    <dgm:pt modelId="{BA7B5835-E163-485E-93EC-9F168056B15A}" type="pres">
      <dgm:prSet presAssocID="{76A24F16-5410-4AA4-8B25-B6991DC90800}" presName="hierChild4" presStyleCnt="0"/>
      <dgm:spPr/>
      <dgm:t>
        <a:bodyPr/>
        <a:lstStyle/>
        <a:p>
          <a:endParaRPr lang="en-US"/>
        </a:p>
      </dgm:t>
    </dgm:pt>
    <dgm:pt modelId="{D265A889-D28A-4648-931D-A0B1C6584508}" type="pres">
      <dgm:prSet presAssocID="{76A24F16-5410-4AA4-8B25-B6991DC90800}" presName="hierChild5" presStyleCnt="0"/>
      <dgm:spPr/>
      <dgm:t>
        <a:bodyPr/>
        <a:lstStyle/>
        <a:p>
          <a:endParaRPr lang="en-US"/>
        </a:p>
      </dgm:t>
    </dgm:pt>
    <dgm:pt modelId="{19926526-0998-403A-A0E5-972CAA3AEE45}" type="pres">
      <dgm:prSet presAssocID="{1BD10D30-7784-4E4E-ACE7-EE06CEE77525}" presName="Name64" presStyleLbl="parChTrans1D2" presStyleIdx="1" presStyleCnt="7"/>
      <dgm:spPr/>
      <dgm:t>
        <a:bodyPr/>
        <a:lstStyle/>
        <a:p>
          <a:endParaRPr lang="en-US"/>
        </a:p>
      </dgm:t>
    </dgm:pt>
    <dgm:pt modelId="{6B7A5028-181C-4A4B-B8B0-F44910B0BAD9}" type="pres">
      <dgm:prSet presAssocID="{B1696AE8-FFBC-4ECC-9966-158E96C9CCAA}" presName="hierRoot2" presStyleCnt="0">
        <dgm:presLayoutVars>
          <dgm:hierBranch val="init"/>
        </dgm:presLayoutVars>
      </dgm:prSet>
      <dgm:spPr/>
      <dgm:t>
        <a:bodyPr/>
        <a:lstStyle/>
        <a:p>
          <a:endParaRPr lang="en-US"/>
        </a:p>
      </dgm:t>
    </dgm:pt>
    <dgm:pt modelId="{1FA797E1-0CB1-4A51-A272-7F631875453F}" type="pres">
      <dgm:prSet presAssocID="{B1696AE8-FFBC-4ECC-9966-158E96C9CCAA}" presName="rootComposite" presStyleCnt="0"/>
      <dgm:spPr/>
      <dgm:t>
        <a:bodyPr/>
        <a:lstStyle/>
        <a:p>
          <a:endParaRPr lang="en-US"/>
        </a:p>
      </dgm:t>
    </dgm:pt>
    <dgm:pt modelId="{AD9BF2F0-DBC6-481D-B7C5-2E6F9F66D942}" type="pres">
      <dgm:prSet presAssocID="{B1696AE8-FFBC-4ECC-9966-158E96C9CCAA}" presName="rootText" presStyleLbl="node2" presStyleIdx="1" presStyleCnt="5">
        <dgm:presLayoutVars>
          <dgm:chPref val="3"/>
        </dgm:presLayoutVars>
      </dgm:prSet>
      <dgm:spPr/>
      <dgm:t>
        <a:bodyPr/>
        <a:lstStyle/>
        <a:p>
          <a:endParaRPr lang="en-US"/>
        </a:p>
      </dgm:t>
    </dgm:pt>
    <dgm:pt modelId="{AE0997B6-C4AE-4D6C-ADE9-CDFD13EA970D}" type="pres">
      <dgm:prSet presAssocID="{B1696AE8-FFBC-4ECC-9966-158E96C9CCAA}" presName="rootConnector" presStyleLbl="node2" presStyleIdx="1" presStyleCnt="5"/>
      <dgm:spPr/>
      <dgm:t>
        <a:bodyPr/>
        <a:lstStyle/>
        <a:p>
          <a:endParaRPr lang="en-US"/>
        </a:p>
      </dgm:t>
    </dgm:pt>
    <dgm:pt modelId="{6E225F60-943C-4375-9F8E-B94CB48A6447}" type="pres">
      <dgm:prSet presAssocID="{B1696AE8-FFBC-4ECC-9966-158E96C9CCAA}" presName="hierChild4" presStyleCnt="0"/>
      <dgm:spPr/>
      <dgm:t>
        <a:bodyPr/>
        <a:lstStyle/>
        <a:p>
          <a:endParaRPr lang="en-US"/>
        </a:p>
      </dgm:t>
    </dgm:pt>
    <dgm:pt modelId="{1BA45D93-622B-4317-A162-E6301A46FA93}" type="pres">
      <dgm:prSet presAssocID="{B1696AE8-FFBC-4ECC-9966-158E96C9CCAA}" presName="hierChild5" presStyleCnt="0"/>
      <dgm:spPr/>
      <dgm:t>
        <a:bodyPr/>
        <a:lstStyle/>
        <a:p>
          <a:endParaRPr lang="en-US"/>
        </a:p>
      </dgm:t>
    </dgm:pt>
    <dgm:pt modelId="{17C4D57B-0D7D-43A2-99E8-9161A732E1D6}" type="pres">
      <dgm:prSet presAssocID="{8F9E3DC4-FAF6-446F-A9D1-F3128C530E29}" presName="Name64" presStyleLbl="parChTrans1D2" presStyleIdx="2" presStyleCnt="7"/>
      <dgm:spPr/>
      <dgm:t>
        <a:bodyPr/>
        <a:lstStyle/>
        <a:p>
          <a:endParaRPr lang="en-US"/>
        </a:p>
      </dgm:t>
    </dgm:pt>
    <dgm:pt modelId="{4CC44412-B6EF-4393-A1ED-AD28A7907B34}" type="pres">
      <dgm:prSet presAssocID="{C7A19741-22BC-4CEC-9231-3CFC7A6044C1}" presName="hierRoot2" presStyleCnt="0">
        <dgm:presLayoutVars>
          <dgm:hierBranch val="init"/>
        </dgm:presLayoutVars>
      </dgm:prSet>
      <dgm:spPr/>
      <dgm:t>
        <a:bodyPr/>
        <a:lstStyle/>
        <a:p>
          <a:endParaRPr lang="en-US"/>
        </a:p>
      </dgm:t>
    </dgm:pt>
    <dgm:pt modelId="{A3F6016B-D9FE-4D03-8FB6-78C71EE9153C}" type="pres">
      <dgm:prSet presAssocID="{C7A19741-22BC-4CEC-9231-3CFC7A6044C1}" presName="rootComposite" presStyleCnt="0"/>
      <dgm:spPr/>
      <dgm:t>
        <a:bodyPr/>
        <a:lstStyle/>
        <a:p>
          <a:endParaRPr lang="en-US"/>
        </a:p>
      </dgm:t>
    </dgm:pt>
    <dgm:pt modelId="{CAD85A36-392D-41FB-AE57-223BEC0E0587}" type="pres">
      <dgm:prSet presAssocID="{C7A19741-22BC-4CEC-9231-3CFC7A6044C1}" presName="rootText" presStyleLbl="node2" presStyleIdx="2" presStyleCnt="5">
        <dgm:presLayoutVars>
          <dgm:chPref val="3"/>
        </dgm:presLayoutVars>
      </dgm:prSet>
      <dgm:spPr/>
      <dgm:t>
        <a:bodyPr/>
        <a:lstStyle/>
        <a:p>
          <a:endParaRPr lang="en-US"/>
        </a:p>
      </dgm:t>
    </dgm:pt>
    <dgm:pt modelId="{238E08CA-2D55-479E-994E-3D344FA03A13}" type="pres">
      <dgm:prSet presAssocID="{C7A19741-22BC-4CEC-9231-3CFC7A6044C1}" presName="rootConnector" presStyleLbl="node2" presStyleIdx="2" presStyleCnt="5"/>
      <dgm:spPr/>
      <dgm:t>
        <a:bodyPr/>
        <a:lstStyle/>
        <a:p>
          <a:endParaRPr lang="en-US"/>
        </a:p>
      </dgm:t>
    </dgm:pt>
    <dgm:pt modelId="{CB145CA3-84AC-4889-ABE2-73B8C3A17CC8}" type="pres">
      <dgm:prSet presAssocID="{C7A19741-22BC-4CEC-9231-3CFC7A6044C1}" presName="hierChild4" presStyleCnt="0"/>
      <dgm:spPr/>
      <dgm:t>
        <a:bodyPr/>
        <a:lstStyle/>
        <a:p>
          <a:endParaRPr lang="en-US"/>
        </a:p>
      </dgm:t>
    </dgm:pt>
    <dgm:pt modelId="{9046314C-3832-481A-A837-C329813FCB95}" type="pres">
      <dgm:prSet presAssocID="{C7A19741-22BC-4CEC-9231-3CFC7A6044C1}" presName="hierChild5" presStyleCnt="0"/>
      <dgm:spPr/>
      <dgm:t>
        <a:bodyPr/>
        <a:lstStyle/>
        <a:p>
          <a:endParaRPr lang="en-US"/>
        </a:p>
      </dgm:t>
    </dgm:pt>
    <dgm:pt modelId="{BA030500-1110-4D53-A39C-C6C3D22D4609}" type="pres">
      <dgm:prSet presAssocID="{79BAC0D4-BB99-40CD-B4F0-30251FC7DAD2}" presName="Name64" presStyleLbl="parChTrans1D2" presStyleIdx="3" presStyleCnt="7"/>
      <dgm:spPr/>
      <dgm:t>
        <a:bodyPr/>
        <a:lstStyle/>
        <a:p>
          <a:endParaRPr lang="en-US"/>
        </a:p>
      </dgm:t>
    </dgm:pt>
    <dgm:pt modelId="{B4445D65-78AA-411A-B65F-8681F8E8DC95}" type="pres">
      <dgm:prSet presAssocID="{D7319D1D-B90D-4C06-BB27-3DEBD0288391}" presName="hierRoot2" presStyleCnt="0">
        <dgm:presLayoutVars>
          <dgm:hierBranch val="init"/>
        </dgm:presLayoutVars>
      </dgm:prSet>
      <dgm:spPr/>
      <dgm:t>
        <a:bodyPr/>
        <a:lstStyle/>
        <a:p>
          <a:endParaRPr lang="en-US"/>
        </a:p>
      </dgm:t>
    </dgm:pt>
    <dgm:pt modelId="{AACA6730-31A9-4AA2-BB7D-FEDFE2F2AB5D}" type="pres">
      <dgm:prSet presAssocID="{D7319D1D-B90D-4C06-BB27-3DEBD0288391}" presName="rootComposite" presStyleCnt="0"/>
      <dgm:spPr/>
      <dgm:t>
        <a:bodyPr/>
        <a:lstStyle/>
        <a:p>
          <a:endParaRPr lang="en-US"/>
        </a:p>
      </dgm:t>
    </dgm:pt>
    <dgm:pt modelId="{D5A0DF3D-99E9-4248-AE59-38F6D139CA55}" type="pres">
      <dgm:prSet presAssocID="{D7319D1D-B90D-4C06-BB27-3DEBD0288391}" presName="rootText" presStyleLbl="node2" presStyleIdx="3" presStyleCnt="5">
        <dgm:presLayoutVars>
          <dgm:chPref val="3"/>
        </dgm:presLayoutVars>
      </dgm:prSet>
      <dgm:spPr/>
      <dgm:t>
        <a:bodyPr/>
        <a:lstStyle/>
        <a:p>
          <a:endParaRPr lang="en-US"/>
        </a:p>
      </dgm:t>
    </dgm:pt>
    <dgm:pt modelId="{10E9B4FC-4EEE-4F2E-B7C2-16CC5F3CA3F3}" type="pres">
      <dgm:prSet presAssocID="{D7319D1D-B90D-4C06-BB27-3DEBD0288391}" presName="rootConnector" presStyleLbl="node2" presStyleIdx="3" presStyleCnt="5"/>
      <dgm:spPr/>
      <dgm:t>
        <a:bodyPr/>
        <a:lstStyle/>
        <a:p>
          <a:endParaRPr lang="en-US"/>
        </a:p>
      </dgm:t>
    </dgm:pt>
    <dgm:pt modelId="{FA15110D-797D-4B38-9082-4D909E38F6D9}" type="pres">
      <dgm:prSet presAssocID="{D7319D1D-B90D-4C06-BB27-3DEBD0288391}" presName="hierChild4" presStyleCnt="0"/>
      <dgm:spPr/>
      <dgm:t>
        <a:bodyPr/>
        <a:lstStyle/>
        <a:p>
          <a:endParaRPr lang="en-US"/>
        </a:p>
      </dgm:t>
    </dgm:pt>
    <dgm:pt modelId="{378034D5-68B0-4EF4-BECC-D2E49DB0A144}" type="pres">
      <dgm:prSet presAssocID="{D7319D1D-B90D-4C06-BB27-3DEBD0288391}" presName="hierChild5" presStyleCnt="0"/>
      <dgm:spPr/>
      <dgm:t>
        <a:bodyPr/>
        <a:lstStyle/>
        <a:p>
          <a:endParaRPr lang="en-US"/>
        </a:p>
      </dgm:t>
    </dgm:pt>
    <dgm:pt modelId="{7DB84E63-C103-46BF-B0E9-5EEA8699DDB6}" type="pres">
      <dgm:prSet presAssocID="{D24975D6-E43A-4132-B2A6-3D0D41BD711D}" presName="Name64" presStyleLbl="parChTrans1D2" presStyleIdx="4" presStyleCnt="7"/>
      <dgm:spPr/>
      <dgm:t>
        <a:bodyPr/>
        <a:lstStyle/>
        <a:p>
          <a:endParaRPr lang="en-US"/>
        </a:p>
      </dgm:t>
    </dgm:pt>
    <dgm:pt modelId="{E5A5A275-7129-47F3-ABF6-6890617BBE09}" type="pres">
      <dgm:prSet presAssocID="{FC65D33D-555D-4014-BDB6-C9B9AECC3C5C}" presName="hierRoot2" presStyleCnt="0">
        <dgm:presLayoutVars>
          <dgm:hierBranch val="init"/>
        </dgm:presLayoutVars>
      </dgm:prSet>
      <dgm:spPr/>
      <dgm:t>
        <a:bodyPr/>
        <a:lstStyle/>
        <a:p>
          <a:endParaRPr lang="en-US"/>
        </a:p>
      </dgm:t>
    </dgm:pt>
    <dgm:pt modelId="{37118583-24AF-4111-8B19-23EA75458C65}" type="pres">
      <dgm:prSet presAssocID="{FC65D33D-555D-4014-BDB6-C9B9AECC3C5C}" presName="rootComposite" presStyleCnt="0"/>
      <dgm:spPr/>
      <dgm:t>
        <a:bodyPr/>
        <a:lstStyle/>
        <a:p>
          <a:endParaRPr lang="en-US"/>
        </a:p>
      </dgm:t>
    </dgm:pt>
    <dgm:pt modelId="{E294D696-F3A8-4F5F-9345-C32B7F8CC604}" type="pres">
      <dgm:prSet presAssocID="{FC65D33D-555D-4014-BDB6-C9B9AECC3C5C}" presName="rootText" presStyleLbl="node2" presStyleIdx="4" presStyleCnt="5">
        <dgm:presLayoutVars>
          <dgm:chPref val="3"/>
        </dgm:presLayoutVars>
      </dgm:prSet>
      <dgm:spPr/>
      <dgm:t>
        <a:bodyPr/>
        <a:lstStyle/>
        <a:p>
          <a:endParaRPr lang="en-US"/>
        </a:p>
      </dgm:t>
    </dgm:pt>
    <dgm:pt modelId="{60DCF20D-57A5-4AE2-8C67-FF76A1476206}" type="pres">
      <dgm:prSet presAssocID="{FC65D33D-555D-4014-BDB6-C9B9AECC3C5C}" presName="rootConnector" presStyleLbl="node2" presStyleIdx="4" presStyleCnt="5"/>
      <dgm:spPr/>
      <dgm:t>
        <a:bodyPr/>
        <a:lstStyle/>
        <a:p>
          <a:endParaRPr lang="en-US"/>
        </a:p>
      </dgm:t>
    </dgm:pt>
    <dgm:pt modelId="{CDCBD288-8A28-4888-8E42-2959E4E38084}" type="pres">
      <dgm:prSet presAssocID="{FC65D33D-555D-4014-BDB6-C9B9AECC3C5C}" presName="hierChild4" presStyleCnt="0"/>
      <dgm:spPr/>
      <dgm:t>
        <a:bodyPr/>
        <a:lstStyle/>
        <a:p>
          <a:endParaRPr lang="en-US"/>
        </a:p>
      </dgm:t>
    </dgm:pt>
    <dgm:pt modelId="{0A894AD6-1D75-4D0C-9D10-A74A3B2F995E}" type="pres">
      <dgm:prSet presAssocID="{FC65D33D-555D-4014-BDB6-C9B9AECC3C5C}" presName="hierChild5" presStyleCnt="0"/>
      <dgm:spPr/>
      <dgm:t>
        <a:bodyPr/>
        <a:lstStyle/>
        <a:p>
          <a:endParaRPr lang="en-US"/>
        </a:p>
      </dgm:t>
    </dgm:pt>
    <dgm:pt modelId="{419B9DC9-1CCC-4A16-BBA4-E19D86032A28}" type="pres">
      <dgm:prSet presAssocID="{8A734E91-B4EA-484F-9B7B-5EC38DD62F8F}" presName="hierChild3" presStyleCnt="0"/>
      <dgm:spPr/>
      <dgm:t>
        <a:bodyPr/>
        <a:lstStyle/>
        <a:p>
          <a:endParaRPr lang="en-US"/>
        </a:p>
      </dgm:t>
    </dgm:pt>
    <dgm:pt modelId="{E12154F6-0B9A-45A5-91D5-BA393F941080}" type="pres">
      <dgm:prSet presAssocID="{35DFDBA7-67A0-4E8A-9FC1-18064BEF044E}" presName="Name115" presStyleLbl="parChTrans1D2" presStyleIdx="5" presStyleCnt="7"/>
      <dgm:spPr/>
      <dgm:t>
        <a:bodyPr/>
        <a:lstStyle/>
        <a:p>
          <a:endParaRPr lang="en-US"/>
        </a:p>
      </dgm:t>
    </dgm:pt>
    <dgm:pt modelId="{76CE270C-B61D-493B-80A7-3420F2CB7916}" type="pres">
      <dgm:prSet presAssocID="{EA5ABED7-6D97-4A65-8181-B94D809DDF75}" presName="hierRoot3" presStyleCnt="0">
        <dgm:presLayoutVars>
          <dgm:hierBranch val="init"/>
        </dgm:presLayoutVars>
      </dgm:prSet>
      <dgm:spPr/>
    </dgm:pt>
    <dgm:pt modelId="{0AA35442-1323-46FB-B72E-732116FB9EAB}" type="pres">
      <dgm:prSet presAssocID="{EA5ABED7-6D97-4A65-8181-B94D809DDF75}" presName="rootComposite3" presStyleCnt="0"/>
      <dgm:spPr/>
    </dgm:pt>
    <dgm:pt modelId="{A48EBAC6-C154-4F53-8D78-F5C902DA51D9}" type="pres">
      <dgm:prSet presAssocID="{EA5ABED7-6D97-4A65-8181-B94D809DDF75}" presName="rootText3" presStyleLbl="asst1" presStyleIdx="0" presStyleCnt="2">
        <dgm:presLayoutVars>
          <dgm:chPref val="3"/>
        </dgm:presLayoutVars>
      </dgm:prSet>
      <dgm:spPr/>
      <dgm:t>
        <a:bodyPr/>
        <a:lstStyle/>
        <a:p>
          <a:endParaRPr lang="en-US"/>
        </a:p>
      </dgm:t>
    </dgm:pt>
    <dgm:pt modelId="{1C6A701C-D29B-45B4-B419-A71708661ECB}" type="pres">
      <dgm:prSet presAssocID="{EA5ABED7-6D97-4A65-8181-B94D809DDF75}" presName="rootConnector3" presStyleLbl="asst1" presStyleIdx="0" presStyleCnt="2"/>
      <dgm:spPr/>
      <dgm:t>
        <a:bodyPr/>
        <a:lstStyle/>
        <a:p>
          <a:endParaRPr lang="en-US"/>
        </a:p>
      </dgm:t>
    </dgm:pt>
    <dgm:pt modelId="{5C97B735-26EB-40CF-82F0-4299B29F3680}" type="pres">
      <dgm:prSet presAssocID="{EA5ABED7-6D97-4A65-8181-B94D809DDF75}" presName="hierChild6" presStyleCnt="0"/>
      <dgm:spPr/>
    </dgm:pt>
    <dgm:pt modelId="{6E439121-6F16-4C3C-9808-0230D18B2E62}" type="pres">
      <dgm:prSet presAssocID="{EA5ABED7-6D97-4A65-8181-B94D809DDF75}" presName="hierChild7" presStyleCnt="0"/>
      <dgm:spPr/>
    </dgm:pt>
    <dgm:pt modelId="{5A40C611-E925-45A7-91EE-BAE7846F0C39}" type="pres">
      <dgm:prSet presAssocID="{DC5DD033-ABA9-4597-9DA7-F98DC8A859E9}" presName="Name115" presStyleLbl="parChTrans1D2" presStyleIdx="6" presStyleCnt="7"/>
      <dgm:spPr/>
      <dgm:t>
        <a:bodyPr/>
        <a:lstStyle/>
        <a:p>
          <a:endParaRPr lang="en-US"/>
        </a:p>
      </dgm:t>
    </dgm:pt>
    <dgm:pt modelId="{4A923B90-D0CC-40F7-9A1A-F9CA5687381C}" type="pres">
      <dgm:prSet presAssocID="{A27B9253-DCF6-4E92-A257-A3A3A78325C9}" presName="hierRoot3" presStyleCnt="0">
        <dgm:presLayoutVars>
          <dgm:hierBranch val="init"/>
        </dgm:presLayoutVars>
      </dgm:prSet>
      <dgm:spPr/>
    </dgm:pt>
    <dgm:pt modelId="{A8A2D701-5082-4EC7-B03A-DBC824AE48BD}" type="pres">
      <dgm:prSet presAssocID="{A27B9253-DCF6-4E92-A257-A3A3A78325C9}" presName="rootComposite3" presStyleCnt="0"/>
      <dgm:spPr/>
    </dgm:pt>
    <dgm:pt modelId="{4AA29758-CF3A-4D06-A8FD-8B496607B752}" type="pres">
      <dgm:prSet presAssocID="{A27B9253-DCF6-4E92-A257-A3A3A78325C9}" presName="rootText3" presStyleLbl="asst1" presStyleIdx="1" presStyleCnt="2">
        <dgm:presLayoutVars>
          <dgm:chPref val="3"/>
        </dgm:presLayoutVars>
      </dgm:prSet>
      <dgm:spPr/>
      <dgm:t>
        <a:bodyPr/>
        <a:lstStyle/>
        <a:p>
          <a:endParaRPr lang="en-US"/>
        </a:p>
      </dgm:t>
    </dgm:pt>
    <dgm:pt modelId="{1BFCE078-922B-4E91-A0C7-92645A172CF0}" type="pres">
      <dgm:prSet presAssocID="{A27B9253-DCF6-4E92-A257-A3A3A78325C9}" presName="rootConnector3" presStyleLbl="asst1" presStyleIdx="1" presStyleCnt="2"/>
      <dgm:spPr/>
      <dgm:t>
        <a:bodyPr/>
        <a:lstStyle/>
        <a:p>
          <a:endParaRPr lang="en-US"/>
        </a:p>
      </dgm:t>
    </dgm:pt>
    <dgm:pt modelId="{43A9B4E2-85BE-4C8D-A7D1-49D2CFEFD0C5}" type="pres">
      <dgm:prSet presAssocID="{A27B9253-DCF6-4E92-A257-A3A3A78325C9}" presName="hierChild6" presStyleCnt="0"/>
      <dgm:spPr/>
    </dgm:pt>
    <dgm:pt modelId="{30C4A90F-E6F3-4B94-90A9-D5698F3CFDD3}" type="pres">
      <dgm:prSet presAssocID="{A27B9253-DCF6-4E92-A257-A3A3A78325C9}" presName="hierChild7" presStyleCnt="0"/>
      <dgm:spPr/>
    </dgm:pt>
  </dgm:ptLst>
  <dgm:cxnLst>
    <dgm:cxn modelId="{87FACB22-42BC-4FE3-978D-224719C5E6BD}" type="presOf" srcId="{76A24F16-5410-4AA4-8B25-B6991DC90800}" destId="{276B0A38-A0DD-454D-9CEC-C324CF3A5B4B}" srcOrd="0" destOrd="0" presId="urn:microsoft.com/office/officeart/2009/3/layout/HorizontalOrganizationChart"/>
    <dgm:cxn modelId="{A415814F-3B81-4ABA-A7B2-41AD51DAD8CD}" srcId="{8A734E91-B4EA-484F-9B7B-5EC38DD62F8F}" destId="{76A24F16-5410-4AA4-8B25-B6991DC90800}" srcOrd="2" destOrd="0" parTransId="{5F811875-3CE1-4D2D-AF36-F2C0D5FA5940}" sibTransId="{9ACD7A71-AFEE-410D-926E-389A0B809C5C}"/>
    <dgm:cxn modelId="{311D4983-B0A2-4A8D-8E0E-0F4D393C6B9C}" type="presOf" srcId="{8A734E91-B4EA-484F-9B7B-5EC38DD62F8F}" destId="{7706CCA2-CD55-4ABD-9E43-7660D5D3B176}" srcOrd="0" destOrd="0" presId="urn:microsoft.com/office/officeart/2009/3/layout/HorizontalOrganizationChart"/>
    <dgm:cxn modelId="{0EEBEDE7-194B-4B03-BDC0-9BDCA5940355}" srcId="{8A734E91-B4EA-484F-9B7B-5EC38DD62F8F}" destId="{B1696AE8-FFBC-4ECC-9966-158E96C9CCAA}" srcOrd="3" destOrd="0" parTransId="{1BD10D30-7784-4E4E-ACE7-EE06CEE77525}" sibTransId="{E1743943-58DC-42C9-BDB5-F3AACE9E0F43}"/>
    <dgm:cxn modelId="{823AAB29-F17A-48F8-AFE6-8FCCCB564C9E}" srcId="{65B1EEA9-0ABF-4806-A203-3F2FDDA8A3DB}" destId="{8A734E91-B4EA-484F-9B7B-5EC38DD62F8F}" srcOrd="0" destOrd="0" parTransId="{08B4BD06-3569-4E66-9193-2A7AE0B78BEE}" sibTransId="{10BA4C23-1FDB-4CDD-B249-3A00D58D0730}"/>
    <dgm:cxn modelId="{BFF2006D-5340-4ED0-A4C5-CE3545759BE5}" type="presOf" srcId="{FC65D33D-555D-4014-BDB6-C9B9AECC3C5C}" destId="{60DCF20D-57A5-4AE2-8C67-FF76A1476206}" srcOrd="1" destOrd="0" presId="urn:microsoft.com/office/officeart/2009/3/layout/HorizontalOrganizationChart"/>
    <dgm:cxn modelId="{CB522B05-FBC1-4B93-95D9-16CFECED28A5}" srcId="{8A734E91-B4EA-484F-9B7B-5EC38DD62F8F}" destId="{C7A19741-22BC-4CEC-9231-3CFC7A6044C1}" srcOrd="4" destOrd="0" parTransId="{8F9E3DC4-FAF6-446F-A9D1-F3128C530E29}" sibTransId="{CEF99A34-F735-4A57-A430-0F0CD4D3F865}"/>
    <dgm:cxn modelId="{3349A006-270F-469A-8BA2-ECFFBA3CB45A}" type="presOf" srcId="{76A24F16-5410-4AA4-8B25-B6991DC90800}" destId="{61A99767-23BF-43BF-93B3-E74B4309B24E}" srcOrd="1" destOrd="0" presId="urn:microsoft.com/office/officeart/2009/3/layout/HorizontalOrganizationChart"/>
    <dgm:cxn modelId="{C85E5004-6C4B-4A59-87A7-0D50CCB35F33}" type="presOf" srcId="{8F9E3DC4-FAF6-446F-A9D1-F3128C530E29}" destId="{17C4D57B-0D7D-43A2-99E8-9161A732E1D6}" srcOrd="0" destOrd="0" presId="urn:microsoft.com/office/officeart/2009/3/layout/HorizontalOrganizationChart"/>
    <dgm:cxn modelId="{B9D105C0-F386-4692-80DF-B52CF2AB953B}" type="presOf" srcId="{B1696AE8-FFBC-4ECC-9966-158E96C9CCAA}" destId="{AD9BF2F0-DBC6-481D-B7C5-2E6F9F66D942}" srcOrd="0" destOrd="0" presId="urn:microsoft.com/office/officeart/2009/3/layout/HorizontalOrganizationChart"/>
    <dgm:cxn modelId="{C5FCF1FB-68C5-43BA-A38A-1D36CA1FB059}" type="presOf" srcId="{5F811875-3CE1-4D2D-AF36-F2C0D5FA5940}" destId="{001D9FDC-508C-4DBF-AA01-87FF40041D35}" srcOrd="0" destOrd="0" presId="urn:microsoft.com/office/officeart/2009/3/layout/HorizontalOrganizationChart"/>
    <dgm:cxn modelId="{ECFFE82E-5491-4D81-BD0A-F17679E99E4C}" type="presOf" srcId="{EA5ABED7-6D97-4A65-8181-B94D809DDF75}" destId="{A48EBAC6-C154-4F53-8D78-F5C902DA51D9}" srcOrd="0" destOrd="0" presId="urn:microsoft.com/office/officeart/2009/3/layout/HorizontalOrganizationChart"/>
    <dgm:cxn modelId="{B31129AC-E55A-4696-AB6D-1D82AE866CA3}" type="presOf" srcId="{B1696AE8-FFBC-4ECC-9966-158E96C9CCAA}" destId="{AE0997B6-C4AE-4D6C-ADE9-CDFD13EA970D}" srcOrd="1" destOrd="0" presId="urn:microsoft.com/office/officeart/2009/3/layout/HorizontalOrganizationChart"/>
    <dgm:cxn modelId="{7D4433E2-6D6E-4910-8282-1DE070DFACFF}" type="presOf" srcId="{A27B9253-DCF6-4E92-A257-A3A3A78325C9}" destId="{1BFCE078-922B-4E91-A0C7-92645A172CF0}" srcOrd="1" destOrd="0" presId="urn:microsoft.com/office/officeart/2009/3/layout/HorizontalOrganizationChart"/>
    <dgm:cxn modelId="{550DF223-D75E-4214-AE01-28A87EA94D57}" type="presOf" srcId="{FC65D33D-555D-4014-BDB6-C9B9AECC3C5C}" destId="{E294D696-F3A8-4F5F-9345-C32B7F8CC604}" srcOrd="0" destOrd="0" presId="urn:microsoft.com/office/officeart/2009/3/layout/HorizontalOrganizationChart"/>
    <dgm:cxn modelId="{31905575-3DA5-4FA4-B3DC-C98BEC17207F}" type="presOf" srcId="{65B1EEA9-0ABF-4806-A203-3F2FDDA8A3DB}" destId="{DF729889-0906-4227-A7D8-9590B2296046}" srcOrd="0" destOrd="0" presId="urn:microsoft.com/office/officeart/2009/3/layout/HorizontalOrganizationChart"/>
    <dgm:cxn modelId="{BF534546-A1E0-4B56-BFE4-1B78DE2EFB26}" type="presOf" srcId="{1BD10D30-7784-4E4E-ACE7-EE06CEE77525}" destId="{19926526-0998-403A-A0E5-972CAA3AEE45}" srcOrd="0" destOrd="0" presId="urn:microsoft.com/office/officeart/2009/3/layout/HorizontalOrganizationChart"/>
    <dgm:cxn modelId="{92C7E781-120F-46D0-AA04-D89BF0CA986A}" srcId="{8A734E91-B4EA-484F-9B7B-5EC38DD62F8F}" destId="{EA5ABED7-6D97-4A65-8181-B94D809DDF75}" srcOrd="0" destOrd="0" parTransId="{35DFDBA7-67A0-4E8A-9FC1-18064BEF044E}" sibTransId="{14A321EE-C11A-4395-AC92-A9BDFF94BAD8}"/>
    <dgm:cxn modelId="{B2B1A834-545B-42F0-AADC-BAFD4A3A8614}" srcId="{8A734E91-B4EA-484F-9B7B-5EC38DD62F8F}" destId="{FC65D33D-555D-4014-BDB6-C9B9AECC3C5C}" srcOrd="6" destOrd="0" parTransId="{D24975D6-E43A-4132-B2A6-3D0D41BD711D}" sibTransId="{87A0D2FA-FAD7-4F49-AE2C-E4273F57AE7C}"/>
    <dgm:cxn modelId="{D1D8FFB4-ED12-4DD8-A96B-9E42D315FDE8}" type="presOf" srcId="{79BAC0D4-BB99-40CD-B4F0-30251FC7DAD2}" destId="{BA030500-1110-4D53-A39C-C6C3D22D4609}" srcOrd="0" destOrd="0" presId="urn:microsoft.com/office/officeart/2009/3/layout/HorizontalOrganizationChart"/>
    <dgm:cxn modelId="{D532FEE5-4FC2-4E87-8C76-182AA888A8CA}" type="presOf" srcId="{DC5DD033-ABA9-4597-9DA7-F98DC8A859E9}" destId="{5A40C611-E925-45A7-91EE-BAE7846F0C39}" srcOrd="0" destOrd="0" presId="urn:microsoft.com/office/officeart/2009/3/layout/HorizontalOrganizationChart"/>
    <dgm:cxn modelId="{03A8EF04-3A65-427B-B5A9-431A614D2B4E}" type="presOf" srcId="{C7A19741-22BC-4CEC-9231-3CFC7A6044C1}" destId="{238E08CA-2D55-479E-994E-3D344FA03A13}" srcOrd="1" destOrd="0" presId="urn:microsoft.com/office/officeart/2009/3/layout/HorizontalOrganizationChart"/>
    <dgm:cxn modelId="{5219D305-CC6B-4B51-BF84-B750CE336EC1}" type="presOf" srcId="{C7A19741-22BC-4CEC-9231-3CFC7A6044C1}" destId="{CAD85A36-392D-41FB-AE57-223BEC0E0587}" srcOrd="0" destOrd="0" presId="urn:microsoft.com/office/officeart/2009/3/layout/HorizontalOrganizationChart"/>
    <dgm:cxn modelId="{5B4E1FF0-CDAE-43F6-BE97-6F4FC88004A2}" type="presOf" srcId="{EA5ABED7-6D97-4A65-8181-B94D809DDF75}" destId="{1C6A701C-D29B-45B4-B419-A71708661ECB}" srcOrd="1" destOrd="0" presId="urn:microsoft.com/office/officeart/2009/3/layout/HorizontalOrganizationChart"/>
    <dgm:cxn modelId="{532C10D5-71BA-4FA8-B9C5-E53CDC4D2993}" srcId="{8A734E91-B4EA-484F-9B7B-5EC38DD62F8F}" destId="{D7319D1D-B90D-4C06-BB27-3DEBD0288391}" srcOrd="5" destOrd="0" parTransId="{79BAC0D4-BB99-40CD-B4F0-30251FC7DAD2}" sibTransId="{C0B1C6C5-8C94-4B09-8BF2-F2F64EC39FA5}"/>
    <dgm:cxn modelId="{B88F7C66-EF45-4793-84EA-3174A160A435}" type="presOf" srcId="{A27B9253-DCF6-4E92-A257-A3A3A78325C9}" destId="{4AA29758-CF3A-4D06-A8FD-8B496607B752}" srcOrd="0" destOrd="0" presId="urn:microsoft.com/office/officeart/2009/3/layout/HorizontalOrganizationChart"/>
    <dgm:cxn modelId="{6C800FF7-3174-4A13-8407-B16A4AB4C205}" type="presOf" srcId="{35DFDBA7-67A0-4E8A-9FC1-18064BEF044E}" destId="{E12154F6-0B9A-45A5-91D5-BA393F941080}" srcOrd="0" destOrd="0" presId="urn:microsoft.com/office/officeart/2009/3/layout/HorizontalOrganizationChart"/>
    <dgm:cxn modelId="{4800BB5D-D59C-4B7B-9470-D77CA7D0E17F}" type="presOf" srcId="{8A734E91-B4EA-484F-9B7B-5EC38DD62F8F}" destId="{2DCC43AC-4DEF-4466-9350-1A9B43883028}" srcOrd="1" destOrd="0" presId="urn:microsoft.com/office/officeart/2009/3/layout/HorizontalOrganizationChart"/>
    <dgm:cxn modelId="{E8D8C517-DD64-4873-B424-E82F231C11A3}" type="presOf" srcId="{D7319D1D-B90D-4C06-BB27-3DEBD0288391}" destId="{D5A0DF3D-99E9-4248-AE59-38F6D139CA55}" srcOrd="0" destOrd="0" presId="urn:microsoft.com/office/officeart/2009/3/layout/HorizontalOrganizationChart"/>
    <dgm:cxn modelId="{F4BE5921-1E9A-4800-B4C7-5DA0A4022713}" type="presOf" srcId="{D7319D1D-B90D-4C06-BB27-3DEBD0288391}" destId="{10E9B4FC-4EEE-4F2E-B7C2-16CC5F3CA3F3}" srcOrd="1" destOrd="0" presId="urn:microsoft.com/office/officeart/2009/3/layout/HorizontalOrganizationChart"/>
    <dgm:cxn modelId="{54CC2CD4-731F-4D33-91A3-52514AF9EB38}" type="presOf" srcId="{D24975D6-E43A-4132-B2A6-3D0D41BD711D}" destId="{7DB84E63-C103-46BF-B0E9-5EEA8699DDB6}" srcOrd="0" destOrd="0" presId="urn:microsoft.com/office/officeart/2009/3/layout/HorizontalOrganizationChart"/>
    <dgm:cxn modelId="{D3A1DB6C-1D6D-4B2E-BB69-FEBECCDAE1EE}" srcId="{8A734E91-B4EA-484F-9B7B-5EC38DD62F8F}" destId="{A27B9253-DCF6-4E92-A257-A3A3A78325C9}" srcOrd="1" destOrd="0" parTransId="{DC5DD033-ABA9-4597-9DA7-F98DC8A859E9}" sibTransId="{BA0D0E7E-115E-4051-AAE0-3797174F35A0}"/>
    <dgm:cxn modelId="{2E3B80C9-0477-48A5-85BF-E1692188D2CC}" type="presParOf" srcId="{DF729889-0906-4227-A7D8-9590B2296046}" destId="{383E8FBC-B7A8-41D0-8C7E-5694D6202861}" srcOrd="0" destOrd="0" presId="urn:microsoft.com/office/officeart/2009/3/layout/HorizontalOrganizationChart"/>
    <dgm:cxn modelId="{70CAB140-0B23-4FE6-875A-388E5E6EE667}" type="presParOf" srcId="{383E8FBC-B7A8-41D0-8C7E-5694D6202861}" destId="{B3A81C23-D6C8-4EEB-915E-DE3D2D1C84D2}" srcOrd="0" destOrd="0" presId="urn:microsoft.com/office/officeart/2009/3/layout/HorizontalOrganizationChart"/>
    <dgm:cxn modelId="{4DA8EA6D-3343-42B4-9A92-408E86B147DF}" type="presParOf" srcId="{B3A81C23-D6C8-4EEB-915E-DE3D2D1C84D2}" destId="{7706CCA2-CD55-4ABD-9E43-7660D5D3B176}" srcOrd="0" destOrd="0" presId="urn:microsoft.com/office/officeart/2009/3/layout/HorizontalOrganizationChart"/>
    <dgm:cxn modelId="{0ED7C86A-448F-43CC-8F74-9107D1DB8E12}" type="presParOf" srcId="{B3A81C23-D6C8-4EEB-915E-DE3D2D1C84D2}" destId="{2DCC43AC-4DEF-4466-9350-1A9B43883028}" srcOrd="1" destOrd="0" presId="urn:microsoft.com/office/officeart/2009/3/layout/HorizontalOrganizationChart"/>
    <dgm:cxn modelId="{DA49DCA2-26B2-4634-9B2E-9018FA3F2CA9}" type="presParOf" srcId="{383E8FBC-B7A8-41D0-8C7E-5694D6202861}" destId="{F5FE1509-E689-461F-A284-065D85EB17AA}" srcOrd="1" destOrd="0" presId="urn:microsoft.com/office/officeart/2009/3/layout/HorizontalOrganizationChart"/>
    <dgm:cxn modelId="{9351375E-B9FE-4B96-A7A2-1A8DFE86A1F2}" type="presParOf" srcId="{F5FE1509-E689-461F-A284-065D85EB17AA}" destId="{001D9FDC-508C-4DBF-AA01-87FF40041D35}" srcOrd="0" destOrd="0" presId="urn:microsoft.com/office/officeart/2009/3/layout/HorizontalOrganizationChart"/>
    <dgm:cxn modelId="{42973468-C6ED-44EA-9CA3-5FF40039D743}" type="presParOf" srcId="{F5FE1509-E689-461F-A284-065D85EB17AA}" destId="{81381C28-574A-41C7-9944-4427D86D6F83}" srcOrd="1" destOrd="0" presId="urn:microsoft.com/office/officeart/2009/3/layout/HorizontalOrganizationChart"/>
    <dgm:cxn modelId="{19A3B722-0FC8-4508-939C-54060BAE5855}" type="presParOf" srcId="{81381C28-574A-41C7-9944-4427D86D6F83}" destId="{058BD9D7-CD22-4D06-BB35-B870CF52C8B6}" srcOrd="0" destOrd="0" presId="urn:microsoft.com/office/officeart/2009/3/layout/HorizontalOrganizationChart"/>
    <dgm:cxn modelId="{322200FE-0F00-4BFF-93AD-FA6FBB897BA4}" type="presParOf" srcId="{058BD9D7-CD22-4D06-BB35-B870CF52C8B6}" destId="{276B0A38-A0DD-454D-9CEC-C324CF3A5B4B}" srcOrd="0" destOrd="0" presId="urn:microsoft.com/office/officeart/2009/3/layout/HorizontalOrganizationChart"/>
    <dgm:cxn modelId="{C100DDC9-2918-4359-89EC-EAA767F147E3}" type="presParOf" srcId="{058BD9D7-CD22-4D06-BB35-B870CF52C8B6}" destId="{61A99767-23BF-43BF-93B3-E74B4309B24E}" srcOrd="1" destOrd="0" presId="urn:microsoft.com/office/officeart/2009/3/layout/HorizontalOrganizationChart"/>
    <dgm:cxn modelId="{784C3A01-B37B-451F-A6F6-B795D81BDF80}" type="presParOf" srcId="{81381C28-574A-41C7-9944-4427D86D6F83}" destId="{BA7B5835-E163-485E-93EC-9F168056B15A}" srcOrd="1" destOrd="0" presId="urn:microsoft.com/office/officeart/2009/3/layout/HorizontalOrganizationChart"/>
    <dgm:cxn modelId="{DF604174-76AB-44D0-AD3A-A3B8F78B3271}" type="presParOf" srcId="{81381C28-574A-41C7-9944-4427D86D6F83}" destId="{D265A889-D28A-4648-931D-A0B1C6584508}" srcOrd="2" destOrd="0" presId="urn:microsoft.com/office/officeart/2009/3/layout/HorizontalOrganizationChart"/>
    <dgm:cxn modelId="{E773B3DD-D9E2-40B4-9259-F15A555B89BF}" type="presParOf" srcId="{F5FE1509-E689-461F-A284-065D85EB17AA}" destId="{19926526-0998-403A-A0E5-972CAA3AEE45}" srcOrd="2" destOrd="0" presId="urn:microsoft.com/office/officeart/2009/3/layout/HorizontalOrganizationChart"/>
    <dgm:cxn modelId="{38A1CA32-D6B6-4B57-869C-9E347EB409B1}" type="presParOf" srcId="{F5FE1509-E689-461F-A284-065D85EB17AA}" destId="{6B7A5028-181C-4A4B-B8B0-F44910B0BAD9}" srcOrd="3" destOrd="0" presId="urn:microsoft.com/office/officeart/2009/3/layout/HorizontalOrganizationChart"/>
    <dgm:cxn modelId="{02813701-038D-41A0-AF6F-EFD7C178C156}" type="presParOf" srcId="{6B7A5028-181C-4A4B-B8B0-F44910B0BAD9}" destId="{1FA797E1-0CB1-4A51-A272-7F631875453F}" srcOrd="0" destOrd="0" presId="urn:microsoft.com/office/officeart/2009/3/layout/HorizontalOrganizationChart"/>
    <dgm:cxn modelId="{4AA72388-B0CB-445E-AAE9-370159E407ED}" type="presParOf" srcId="{1FA797E1-0CB1-4A51-A272-7F631875453F}" destId="{AD9BF2F0-DBC6-481D-B7C5-2E6F9F66D942}" srcOrd="0" destOrd="0" presId="urn:microsoft.com/office/officeart/2009/3/layout/HorizontalOrganizationChart"/>
    <dgm:cxn modelId="{CF43BE99-8253-4A6C-9698-2402D3180018}" type="presParOf" srcId="{1FA797E1-0CB1-4A51-A272-7F631875453F}" destId="{AE0997B6-C4AE-4D6C-ADE9-CDFD13EA970D}" srcOrd="1" destOrd="0" presId="urn:microsoft.com/office/officeart/2009/3/layout/HorizontalOrganizationChart"/>
    <dgm:cxn modelId="{B6464670-AEED-4E97-8059-D1AAF7B7746E}" type="presParOf" srcId="{6B7A5028-181C-4A4B-B8B0-F44910B0BAD9}" destId="{6E225F60-943C-4375-9F8E-B94CB48A6447}" srcOrd="1" destOrd="0" presId="urn:microsoft.com/office/officeart/2009/3/layout/HorizontalOrganizationChart"/>
    <dgm:cxn modelId="{4BEF4853-5454-4F89-A32B-3138B7741EB0}" type="presParOf" srcId="{6B7A5028-181C-4A4B-B8B0-F44910B0BAD9}" destId="{1BA45D93-622B-4317-A162-E6301A46FA93}" srcOrd="2" destOrd="0" presId="urn:microsoft.com/office/officeart/2009/3/layout/HorizontalOrganizationChart"/>
    <dgm:cxn modelId="{0667C88C-03AE-45BB-AB9A-C149694BF655}" type="presParOf" srcId="{F5FE1509-E689-461F-A284-065D85EB17AA}" destId="{17C4D57B-0D7D-43A2-99E8-9161A732E1D6}" srcOrd="4" destOrd="0" presId="urn:microsoft.com/office/officeart/2009/3/layout/HorizontalOrganizationChart"/>
    <dgm:cxn modelId="{7C720318-BE3F-47E7-9746-1C719417652A}" type="presParOf" srcId="{F5FE1509-E689-461F-A284-065D85EB17AA}" destId="{4CC44412-B6EF-4393-A1ED-AD28A7907B34}" srcOrd="5" destOrd="0" presId="urn:microsoft.com/office/officeart/2009/3/layout/HorizontalOrganizationChart"/>
    <dgm:cxn modelId="{78E9E20F-2CF4-427E-929A-B31F99406F67}" type="presParOf" srcId="{4CC44412-B6EF-4393-A1ED-AD28A7907B34}" destId="{A3F6016B-D9FE-4D03-8FB6-78C71EE9153C}" srcOrd="0" destOrd="0" presId="urn:microsoft.com/office/officeart/2009/3/layout/HorizontalOrganizationChart"/>
    <dgm:cxn modelId="{CC13CE26-1AD1-42AE-925C-D9C5EEB3736B}" type="presParOf" srcId="{A3F6016B-D9FE-4D03-8FB6-78C71EE9153C}" destId="{CAD85A36-392D-41FB-AE57-223BEC0E0587}" srcOrd="0" destOrd="0" presId="urn:microsoft.com/office/officeart/2009/3/layout/HorizontalOrganizationChart"/>
    <dgm:cxn modelId="{D8F2B7A8-14B8-4FA3-B9AF-008CE40F466B}" type="presParOf" srcId="{A3F6016B-D9FE-4D03-8FB6-78C71EE9153C}" destId="{238E08CA-2D55-479E-994E-3D344FA03A13}" srcOrd="1" destOrd="0" presId="urn:microsoft.com/office/officeart/2009/3/layout/HorizontalOrganizationChart"/>
    <dgm:cxn modelId="{31D3F979-4EFA-49F5-A973-55A7E7CFF556}" type="presParOf" srcId="{4CC44412-B6EF-4393-A1ED-AD28A7907B34}" destId="{CB145CA3-84AC-4889-ABE2-73B8C3A17CC8}" srcOrd="1" destOrd="0" presId="urn:microsoft.com/office/officeart/2009/3/layout/HorizontalOrganizationChart"/>
    <dgm:cxn modelId="{AA200686-2EBA-4DB7-8413-C7592B946978}" type="presParOf" srcId="{4CC44412-B6EF-4393-A1ED-AD28A7907B34}" destId="{9046314C-3832-481A-A837-C329813FCB95}" srcOrd="2" destOrd="0" presId="urn:microsoft.com/office/officeart/2009/3/layout/HorizontalOrganizationChart"/>
    <dgm:cxn modelId="{5682FD20-975B-47ED-A3B2-C01DABCFD1C1}" type="presParOf" srcId="{F5FE1509-E689-461F-A284-065D85EB17AA}" destId="{BA030500-1110-4D53-A39C-C6C3D22D4609}" srcOrd="6" destOrd="0" presId="urn:microsoft.com/office/officeart/2009/3/layout/HorizontalOrganizationChart"/>
    <dgm:cxn modelId="{EBEF610E-7187-4D17-9005-E7503F371475}" type="presParOf" srcId="{F5FE1509-E689-461F-A284-065D85EB17AA}" destId="{B4445D65-78AA-411A-B65F-8681F8E8DC95}" srcOrd="7" destOrd="0" presId="urn:microsoft.com/office/officeart/2009/3/layout/HorizontalOrganizationChart"/>
    <dgm:cxn modelId="{BD0F5E67-754D-4107-B488-EF0D85A5CC6F}" type="presParOf" srcId="{B4445D65-78AA-411A-B65F-8681F8E8DC95}" destId="{AACA6730-31A9-4AA2-BB7D-FEDFE2F2AB5D}" srcOrd="0" destOrd="0" presId="urn:microsoft.com/office/officeart/2009/3/layout/HorizontalOrganizationChart"/>
    <dgm:cxn modelId="{E38A1605-A7A5-4651-B36E-C27F3CC66E04}" type="presParOf" srcId="{AACA6730-31A9-4AA2-BB7D-FEDFE2F2AB5D}" destId="{D5A0DF3D-99E9-4248-AE59-38F6D139CA55}" srcOrd="0" destOrd="0" presId="urn:microsoft.com/office/officeart/2009/3/layout/HorizontalOrganizationChart"/>
    <dgm:cxn modelId="{7ABE9407-AD19-4559-B70C-815D5BA8827E}" type="presParOf" srcId="{AACA6730-31A9-4AA2-BB7D-FEDFE2F2AB5D}" destId="{10E9B4FC-4EEE-4F2E-B7C2-16CC5F3CA3F3}" srcOrd="1" destOrd="0" presId="urn:microsoft.com/office/officeart/2009/3/layout/HorizontalOrganizationChart"/>
    <dgm:cxn modelId="{D74192DE-06C7-44D5-8800-5DC88184B3DA}" type="presParOf" srcId="{B4445D65-78AA-411A-B65F-8681F8E8DC95}" destId="{FA15110D-797D-4B38-9082-4D909E38F6D9}" srcOrd="1" destOrd="0" presId="urn:microsoft.com/office/officeart/2009/3/layout/HorizontalOrganizationChart"/>
    <dgm:cxn modelId="{087D8F7E-2B98-43BC-9C30-2146311EE9B6}" type="presParOf" srcId="{B4445D65-78AA-411A-B65F-8681F8E8DC95}" destId="{378034D5-68B0-4EF4-BECC-D2E49DB0A144}" srcOrd="2" destOrd="0" presId="urn:microsoft.com/office/officeart/2009/3/layout/HorizontalOrganizationChart"/>
    <dgm:cxn modelId="{ADAF2CB4-79C6-4598-9DC1-736D667CDDF3}" type="presParOf" srcId="{F5FE1509-E689-461F-A284-065D85EB17AA}" destId="{7DB84E63-C103-46BF-B0E9-5EEA8699DDB6}" srcOrd="8" destOrd="0" presId="urn:microsoft.com/office/officeart/2009/3/layout/HorizontalOrganizationChart"/>
    <dgm:cxn modelId="{EAA088E5-F21E-48ED-B44E-F412877A8490}" type="presParOf" srcId="{F5FE1509-E689-461F-A284-065D85EB17AA}" destId="{E5A5A275-7129-47F3-ABF6-6890617BBE09}" srcOrd="9" destOrd="0" presId="urn:microsoft.com/office/officeart/2009/3/layout/HorizontalOrganizationChart"/>
    <dgm:cxn modelId="{129454B6-EF85-42DF-9903-C8C3B0DF79D9}" type="presParOf" srcId="{E5A5A275-7129-47F3-ABF6-6890617BBE09}" destId="{37118583-24AF-4111-8B19-23EA75458C65}" srcOrd="0" destOrd="0" presId="urn:microsoft.com/office/officeart/2009/3/layout/HorizontalOrganizationChart"/>
    <dgm:cxn modelId="{A904F306-48BB-411A-810B-8B2991CC9131}" type="presParOf" srcId="{37118583-24AF-4111-8B19-23EA75458C65}" destId="{E294D696-F3A8-4F5F-9345-C32B7F8CC604}" srcOrd="0" destOrd="0" presId="urn:microsoft.com/office/officeart/2009/3/layout/HorizontalOrganizationChart"/>
    <dgm:cxn modelId="{BE3664F3-6A1C-424E-AB30-BDC31CB7119F}" type="presParOf" srcId="{37118583-24AF-4111-8B19-23EA75458C65}" destId="{60DCF20D-57A5-4AE2-8C67-FF76A1476206}" srcOrd="1" destOrd="0" presId="urn:microsoft.com/office/officeart/2009/3/layout/HorizontalOrganizationChart"/>
    <dgm:cxn modelId="{F804710E-5B78-4A56-BE40-A42DE6CD204E}" type="presParOf" srcId="{E5A5A275-7129-47F3-ABF6-6890617BBE09}" destId="{CDCBD288-8A28-4888-8E42-2959E4E38084}" srcOrd="1" destOrd="0" presId="urn:microsoft.com/office/officeart/2009/3/layout/HorizontalOrganizationChart"/>
    <dgm:cxn modelId="{0E9CE936-C954-4F74-8393-43626C817181}" type="presParOf" srcId="{E5A5A275-7129-47F3-ABF6-6890617BBE09}" destId="{0A894AD6-1D75-4D0C-9D10-A74A3B2F995E}" srcOrd="2" destOrd="0" presId="urn:microsoft.com/office/officeart/2009/3/layout/HorizontalOrganizationChart"/>
    <dgm:cxn modelId="{D6B80B2B-A6AC-4F41-860C-A404A0AB78CA}" type="presParOf" srcId="{383E8FBC-B7A8-41D0-8C7E-5694D6202861}" destId="{419B9DC9-1CCC-4A16-BBA4-E19D86032A28}" srcOrd="2" destOrd="0" presId="urn:microsoft.com/office/officeart/2009/3/layout/HorizontalOrganizationChart"/>
    <dgm:cxn modelId="{59E94617-654A-48A3-B72D-F45B6DBAA192}" type="presParOf" srcId="{419B9DC9-1CCC-4A16-BBA4-E19D86032A28}" destId="{E12154F6-0B9A-45A5-91D5-BA393F941080}" srcOrd="0" destOrd="0" presId="urn:microsoft.com/office/officeart/2009/3/layout/HorizontalOrganizationChart"/>
    <dgm:cxn modelId="{6CA406C8-AF24-4B7A-9A22-B137B5642B37}" type="presParOf" srcId="{419B9DC9-1CCC-4A16-BBA4-E19D86032A28}" destId="{76CE270C-B61D-493B-80A7-3420F2CB7916}" srcOrd="1" destOrd="0" presId="urn:microsoft.com/office/officeart/2009/3/layout/HorizontalOrganizationChart"/>
    <dgm:cxn modelId="{89DAC4EC-EF9F-402D-A0F8-53CA0FA1511E}" type="presParOf" srcId="{76CE270C-B61D-493B-80A7-3420F2CB7916}" destId="{0AA35442-1323-46FB-B72E-732116FB9EAB}" srcOrd="0" destOrd="0" presId="urn:microsoft.com/office/officeart/2009/3/layout/HorizontalOrganizationChart"/>
    <dgm:cxn modelId="{B3F13DEA-66B5-4749-B95C-BEE50A2CA35F}" type="presParOf" srcId="{0AA35442-1323-46FB-B72E-732116FB9EAB}" destId="{A48EBAC6-C154-4F53-8D78-F5C902DA51D9}" srcOrd="0" destOrd="0" presId="urn:microsoft.com/office/officeart/2009/3/layout/HorizontalOrganizationChart"/>
    <dgm:cxn modelId="{964CCAE5-F6EF-4ABF-852E-563370B78EE1}" type="presParOf" srcId="{0AA35442-1323-46FB-B72E-732116FB9EAB}" destId="{1C6A701C-D29B-45B4-B419-A71708661ECB}" srcOrd="1" destOrd="0" presId="urn:microsoft.com/office/officeart/2009/3/layout/HorizontalOrganizationChart"/>
    <dgm:cxn modelId="{14391545-C5A7-42D3-9A0F-4F383F8741E0}" type="presParOf" srcId="{76CE270C-B61D-493B-80A7-3420F2CB7916}" destId="{5C97B735-26EB-40CF-82F0-4299B29F3680}" srcOrd="1" destOrd="0" presId="urn:microsoft.com/office/officeart/2009/3/layout/HorizontalOrganizationChart"/>
    <dgm:cxn modelId="{8EDAB30A-DE26-4226-9779-5688AAE0DCC7}" type="presParOf" srcId="{76CE270C-B61D-493B-80A7-3420F2CB7916}" destId="{6E439121-6F16-4C3C-9808-0230D18B2E62}" srcOrd="2" destOrd="0" presId="urn:microsoft.com/office/officeart/2009/3/layout/HorizontalOrganizationChart"/>
    <dgm:cxn modelId="{A863401F-ECA3-47E5-9A59-23B54A6C2618}" type="presParOf" srcId="{419B9DC9-1CCC-4A16-BBA4-E19D86032A28}" destId="{5A40C611-E925-45A7-91EE-BAE7846F0C39}" srcOrd="2" destOrd="0" presId="urn:microsoft.com/office/officeart/2009/3/layout/HorizontalOrganizationChart"/>
    <dgm:cxn modelId="{71516456-2CC6-436B-A59D-7F7A67D93E80}" type="presParOf" srcId="{419B9DC9-1CCC-4A16-BBA4-E19D86032A28}" destId="{4A923B90-D0CC-40F7-9A1A-F9CA5687381C}" srcOrd="3" destOrd="0" presId="urn:microsoft.com/office/officeart/2009/3/layout/HorizontalOrganizationChart"/>
    <dgm:cxn modelId="{B1FB339F-E6C0-4F00-BFBA-106CED569DBA}" type="presParOf" srcId="{4A923B90-D0CC-40F7-9A1A-F9CA5687381C}" destId="{A8A2D701-5082-4EC7-B03A-DBC824AE48BD}" srcOrd="0" destOrd="0" presId="urn:microsoft.com/office/officeart/2009/3/layout/HorizontalOrganizationChart"/>
    <dgm:cxn modelId="{5E91F47F-506C-4677-83E5-5774924E8C61}" type="presParOf" srcId="{A8A2D701-5082-4EC7-B03A-DBC824AE48BD}" destId="{4AA29758-CF3A-4D06-A8FD-8B496607B752}" srcOrd="0" destOrd="0" presId="urn:microsoft.com/office/officeart/2009/3/layout/HorizontalOrganizationChart"/>
    <dgm:cxn modelId="{855CC065-21A0-415E-B731-059FB611D58B}" type="presParOf" srcId="{A8A2D701-5082-4EC7-B03A-DBC824AE48BD}" destId="{1BFCE078-922B-4E91-A0C7-92645A172CF0}" srcOrd="1" destOrd="0" presId="urn:microsoft.com/office/officeart/2009/3/layout/HorizontalOrganizationChart"/>
    <dgm:cxn modelId="{9F6B434E-F52C-4B17-A4C9-17B974DA0045}" type="presParOf" srcId="{4A923B90-D0CC-40F7-9A1A-F9CA5687381C}" destId="{43A9B4E2-85BE-4C8D-A7D1-49D2CFEFD0C5}" srcOrd="1" destOrd="0" presId="urn:microsoft.com/office/officeart/2009/3/layout/HorizontalOrganizationChart"/>
    <dgm:cxn modelId="{D3040CE0-13FF-4F9F-B230-0F55AAEDF894}" type="presParOf" srcId="{4A923B90-D0CC-40F7-9A1A-F9CA5687381C}" destId="{30C4A90F-E6F3-4B94-90A9-D5698F3CFDD3}"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0C611-E925-45A7-91EE-BAE7846F0C39}">
      <dsp:nvSpPr>
        <dsp:cNvPr id="0" name=""/>
        <dsp:cNvSpPr/>
      </dsp:nvSpPr>
      <dsp:spPr>
        <a:xfrm>
          <a:off x="2627632" y="2672184"/>
          <a:ext cx="1836863" cy="164005"/>
        </a:xfrm>
        <a:custGeom>
          <a:avLst/>
          <a:gdLst/>
          <a:ahLst/>
          <a:cxnLst/>
          <a:rect l="0" t="0" r="0" b="0"/>
          <a:pathLst>
            <a:path>
              <a:moveTo>
                <a:pt x="0" y="0"/>
              </a:moveTo>
              <a:lnTo>
                <a:pt x="1836863" y="0"/>
              </a:lnTo>
              <a:lnTo>
                <a:pt x="1836863" y="164005"/>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2154F6-0B9A-45A5-91D5-BA393F941080}">
      <dsp:nvSpPr>
        <dsp:cNvPr id="0" name=""/>
        <dsp:cNvSpPr/>
      </dsp:nvSpPr>
      <dsp:spPr>
        <a:xfrm>
          <a:off x="2627632" y="2508178"/>
          <a:ext cx="1836863" cy="164005"/>
        </a:xfrm>
        <a:custGeom>
          <a:avLst/>
          <a:gdLst/>
          <a:ahLst/>
          <a:cxnLst/>
          <a:rect l="0" t="0" r="0" b="0"/>
          <a:pathLst>
            <a:path>
              <a:moveTo>
                <a:pt x="0" y="164005"/>
              </a:moveTo>
              <a:lnTo>
                <a:pt x="1836863" y="164005"/>
              </a:lnTo>
              <a:lnTo>
                <a:pt x="1836863" y="0"/>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84E63-C103-46BF-B0E9-5EEA8699DDB6}">
      <dsp:nvSpPr>
        <dsp:cNvPr id="0" name=""/>
        <dsp:cNvSpPr/>
      </dsp:nvSpPr>
      <dsp:spPr>
        <a:xfrm>
          <a:off x="2627632" y="2672184"/>
          <a:ext cx="3673726" cy="2256717"/>
        </a:xfrm>
        <a:custGeom>
          <a:avLst/>
          <a:gdLst/>
          <a:ahLst/>
          <a:cxnLst/>
          <a:rect l="0" t="0" r="0" b="0"/>
          <a:pathLst>
            <a:path>
              <a:moveTo>
                <a:pt x="0" y="0"/>
              </a:moveTo>
              <a:lnTo>
                <a:pt x="3411317" y="0"/>
              </a:lnTo>
              <a:lnTo>
                <a:pt x="3411317" y="2256717"/>
              </a:lnTo>
              <a:lnTo>
                <a:pt x="3673726" y="2256717"/>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030500-1110-4D53-A39C-C6C3D22D4609}">
      <dsp:nvSpPr>
        <dsp:cNvPr id="0" name=""/>
        <dsp:cNvSpPr/>
      </dsp:nvSpPr>
      <dsp:spPr>
        <a:xfrm>
          <a:off x="2627632" y="2672184"/>
          <a:ext cx="3673726" cy="1128358"/>
        </a:xfrm>
        <a:custGeom>
          <a:avLst/>
          <a:gdLst/>
          <a:ahLst/>
          <a:cxnLst/>
          <a:rect l="0" t="0" r="0" b="0"/>
          <a:pathLst>
            <a:path>
              <a:moveTo>
                <a:pt x="0" y="0"/>
              </a:moveTo>
              <a:lnTo>
                <a:pt x="3411317" y="0"/>
              </a:lnTo>
              <a:lnTo>
                <a:pt x="3411317" y="1128358"/>
              </a:lnTo>
              <a:lnTo>
                <a:pt x="3673726" y="1128358"/>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4D57B-0D7D-43A2-99E8-9161A732E1D6}">
      <dsp:nvSpPr>
        <dsp:cNvPr id="0" name=""/>
        <dsp:cNvSpPr/>
      </dsp:nvSpPr>
      <dsp:spPr>
        <a:xfrm>
          <a:off x="2627632" y="2626464"/>
          <a:ext cx="3673726" cy="91440"/>
        </a:xfrm>
        <a:custGeom>
          <a:avLst/>
          <a:gdLst/>
          <a:ahLst/>
          <a:cxnLst/>
          <a:rect l="0" t="0" r="0" b="0"/>
          <a:pathLst>
            <a:path>
              <a:moveTo>
                <a:pt x="0" y="45720"/>
              </a:moveTo>
              <a:lnTo>
                <a:pt x="3673726" y="45720"/>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926526-0998-403A-A0E5-972CAA3AEE45}">
      <dsp:nvSpPr>
        <dsp:cNvPr id="0" name=""/>
        <dsp:cNvSpPr/>
      </dsp:nvSpPr>
      <dsp:spPr>
        <a:xfrm>
          <a:off x="2627632" y="1543825"/>
          <a:ext cx="3673726" cy="1128358"/>
        </a:xfrm>
        <a:custGeom>
          <a:avLst/>
          <a:gdLst/>
          <a:ahLst/>
          <a:cxnLst/>
          <a:rect l="0" t="0" r="0" b="0"/>
          <a:pathLst>
            <a:path>
              <a:moveTo>
                <a:pt x="0" y="1128358"/>
              </a:moveTo>
              <a:lnTo>
                <a:pt x="3411317" y="1128358"/>
              </a:lnTo>
              <a:lnTo>
                <a:pt x="3411317" y="0"/>
              </a:lnTo>
              <a:lnTo>
                <a:pt x="3673726" y="0"/>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1D9FDC-508C-4DBF-AA01-87FF40041D35}">
      <dsp:nvSpPr>
        <dsp:cNvPr id="0" name=""/>
        <dsp:cNvSpPr/>
      </dsp:nvSpPr>
      <dsp:spPr>
        <a:xfrm>
          <a:off x="2627632" y="415466"/>
          <a:ext cx="3673726" cy="2256717"/>
        </a:xfrm>
        <a:custGeom>
          <a:avLst/>
          <a:gdLst/>
          <a:ahLst/>
          <a:cxnLst/>
          <a:rect l="0" t="0" r="0" b="0"/>
          <a:pathLst>
            <a:path>
              <a:moveTo>
                <a:pt x="0" y="2256717"/>
              </a:moveTo>
              <a:lnTo>
                <a:pt x="3411317" y="2256717"/>
              </a:lnTo>
              <a:lnTo>
                <a:pt x="3411317" y="0"/>
              </a:lnTo>
              <a:lnTo>
                <a:pt x="3673726" y="0"/>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06CCA2-CD55-4ABD-9E43-7660D5D3B176}">
      <dsp:nvSpPr>
        <dsp:cNvPr id="0" name=""/>
        <dsp:cNvSpPr/>
      </dsp:nvSpPr>
      <dsp:spPr>
        <a:xfrm>
          <a:off x="3542" y="2272010"/>
          <a:ext cx="2624090" cy="800347"/>
        </a:xfrm>
        <a:prstGeom prst="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dirty="0" smtClean="0"/>
            <a:t>Administrateur-generaal</a:t>
          </a:r>
          <a:r>
            <a:rPr sz="1400" kern="1200"/>
            <a:t/>
          </a:r>
          <a:br>
            <a:rPr sz="1400" kern="1200"/>
          </a:br>
          <a:r>
            <a:rPr lang="fr-BE" sz="1400" b="0" u="sng" kern="1200" dirty="0" smtClean="0"/>
            <a:t>Frank Robben</a:t>
          </a:r>
          <a:endParaRPr lang="nl-BE" sz="1400" b="0" u="sng" kern="1200" dirty="0" smtClean="0"/>
        </a:p>
      </dsp:txBody>
      <dsp:txXfrm>
        <a:off x="3542" y="2272010"/>
        <a:ext cx="2624090" cy="800347"/>
      </dsp:txXfrm>
    </dsp:sp>
    <dsp:sp modelId="{276B0A38-A0DD-454D-9CEC-C324CF3A5B4B}">
      <dsp:nvSpPr>
        <dsp:cNvPr id="0" name=""/>
        <dsp:cNvSpPr/>
      </dsp:nvSpPr>
      <dsp:spPr>
        <a:xfrm>
          <a:off x="6301359" y="15292"/>
          <a:ext cx="2624090" cy="800347"/>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sz="1400" b="1" kern="1200" dirty="0" smtClean="0"/>
            <a:t>Innovatie &amp; Beleidsondersteuning</a:t>
          </a:r>
          <a:r>
            <a:rPr sz="1400" kern="1200"/>
            <a:t/>
          </a:r>
          <a:br>
            <a:rPr sz="1400" kern="1200"/>
          </a:br>
          <a:r>
            <a:rPr lang="fr-BE" sz="1400" u="sng" kern="1200" dirty="0" smtClean="0"/>
            <a:t>Peter Maes</a:t>
          </a:r>
          <a:endParaRPr lang="nl-BE" sz="1400" kern="1200" dirty="0"/>
        </a:p>
      </dsp:txBody>
      <dsp:txXfrm>
        <a:off x="6301359" y="15292"/>
        <a:ext cx="2624090" cy="800347"/>
      </dsp:txXfrm>
    </dsp:sp>
    <dsp:sp modelId="{AD9BF2F0-DBC6-481D-B7C5-2E6F9F66D942}">
      <dsp:nvSpPr>
        <dsp:cNvPr id="0" name=""/>
        <dsp:cNvSpPr/>
      </dsp:nvSpPr>
      <dsp:spPr>
        <a:xfrm>
          <a:off x="6301359" y="1143651"/>
          <a:ext cx="2624090" cy="800347"/>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sz="1400" b="1" kern="1200" dirty="0" smtClean="0"/>
            <a:t>Resources management</a:t>
          </a:r>
          <a:r>
            <a:rPr sz="1400" kern="1200"/>
            <a:t/>
          </a:r>
          <a:br>
            <a:rPr sz="1400" kern="1200"/>
          </a:br>
          <a:r>
            <a:rPr lang="fr-BE" sz="1400" b="0" u="sng" kern="1200" dirty="0" smtClean="0"/>
            <a:t>Régis Pierlot</a:t>
          </a:r>
          <a:endParaRPr lang="nl-BE" sz="1400" b="0" u="sng" kern="1200" dirty="0"/>
        </a:p>
      </dsp:txBody>
      <dsp:txXfrm>
        <a:off x="6301359" y="1143651"/>
        <a:ext cx="2624090" cy="800347"/>
      </dsp:txXfrm>
    </dsp:sp>
    <dsp:sp modelId="{CAD85A36-392D-41FB-AE57-223BEC0E0587}">
      <dsp:nvSpPr>
        <dsp:cNvPr id="0" name=""/>
        <dsp:cNvSpPr/>
      </dsp:nvSpPr>
      <dsp:spPr>
        <a:xfrm>
          <a:off x="6301359" y="2272010"/>
          <a:ext cx="2624090" cy="800347"/>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dirty="0" smtClean="0"/>
            <a:t>Interne audit &amp; Informatieveiligheid</a:t>
          </a:r>
          <a:r>
            <a:rPr sz="1400" kern="1200"/>
            <a:t/>
          </a:r>
          <a:br>
            <a:rPr sz="1400" kern="1200"/>
          </a:br>
          <a:r>
            <a:rPr lang="fr-BE" sz="1400" u="sng" kern="1200" dirty="0" smtClean="0"/>
            <a:t>Patrick Bochart</a:t>
          </a:r>
          <a:endParaRPr lang="nl-BE" sz="1400" u="sng" kern="1200" dirty="0" smtClean="0"/>
        </a:p>
      </dsp:txBody>
      <dsp:txXfrm>
        <a:off x="6301359" y="2272010"/>
        <a:ext cx="2624090" cy="800347"/>
      </dsp:txXfrm>
    </dsp:sp>
    <dsp:sp modelId="{D5A0DF3D-99E9-4248-AE59-38F6D139CA55}">
      <dsp:nvSpPr>
        <dsp:cNvPr id="0" name=""/>
        <dsp:cNvSpPr/>
      </dsp:nvSpPr>
      <dsp:spPr>
        <a:xfrm>
          <a:off x="6301359" y="3400369"/>
          <a:ext cx="2624090" cy="800347"/>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dirty="0" smtClean="0"/>
            <a:t>Toepassingsontwikkeling</a:t>
          </a:r>
        </a:p>
        <a:p>
          <a:pPr lvl="0" algn="ctr" defTabSz="622300">
            <a:lnSpc>
              <a:spcPct val="90000"/>
            </a:lnSpc>
            <a:spcBef>
              <a:spcPct val="0"/>
            </a:spcBef>
            <a:spcAft>
              <a:spcPct val="35000"/>
            </a:spcAft>
          </a:pPr>
          <a:r>
            <a:rPr lang="fr-BE" sz="1400" u="sng" kern="1200" dirty="0" smtClean="0"/>
            <a:t>Michel Stuckens</a:t>
          </a:r>
          <a:endParaRPr lang="nl-BE" sz="1400" u="sng" kern="1200" dirty="0"/>
        </a:p>
      </dsp:txBody>
      <dsp:txXfrm>
        <a:off x="6301359" y="3400369"/>
        <a:ext cx="2624090" cy="800347"/>
      </dsp:txXfrm>
    </dsp:sp>
    <dsp:sp modelId="{E294D696-F3A8-4F5F-9345-C32B7F8CC604}">
      <dsp:nvSpPr>
        <dsp:cNvPr id="0" name=""/>
        <dsp:cNvSpPr/>
      </dsp:nvSpPr>
      <dsp:spPr>
        <a:xfrm>
          <a:off x="6301359" y="4528727"/>
          <a:ext cx="2624090" cy="800347"/>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dirty="0" smtClean="0"/>
            <a:t>Project-, programma- en klantenbeheer</a:t>
          </a:r>
        </a:p>
        <a:p>
          <a:pPr lvl="0" algn="ctr" defTabSz="622300">
            <a:lnSpc>
              <a:spcPct val="90000"/>
            </a:lnSpc>
            <a:spcBef>
              <a:spcPct val="0"/>
            </a:spcBef>
            <a:spcAft>
              <a:spcPct val="35000"/>
            </a:spcAft>
          </a:pPr>
          <a:r>
            <a:rPr lang="fr-BE" sz="1400" u="sng" kern="1200" dirty="0" smtClean="0"/>
            <a:t>Thibaut Duvillier</a:t>
          </a:r>
          <a:endParaRPr lang="nl-BE" sz="1400" u="sng" kern="1200" dirty="0"/>
        </a:p>
      </dsp:txBody>
      <dsp:txXfrm>
        <a:off x="6301359" y="4528727"/>
        <a:ext cx="2624090" cy="800347"/>
      </dsp:txXfrm>
    </dsp:sp>
    <dsp:sp modelId="{A48EBAC6-C154-4F53-8D78-F5C902DA51D9}">
      <dsp:nvSpPr>
        <dsp:cNvPr id="0" name=""/>
        <dsp:cNvSpPr/>
      </dsp:nvSpPr>
      <dsp:spPr>
        <a:xfrm>
          <a:off x="3152450" y="1707830"/>
          <a:ext cx="2624090" cy="800347"/>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dirty="0" smtClean="0"/>
            <a:t>Administrateur général adjoint</a:t>
          </a:r>
        </a:p>
        <a:p>
          <a:pPr lvl="0" algn="ctr" defTabSz="622300">
            <a:lnSpc>
              <a:spcPct val="90000"/>
            </a:lnSpc>
            <a:spcBef>
              <a:spcPct val="0"/>
            </a:spcBef>
            <a:spcAft>
              <a:spcPct val="35000"/>
            </a:spcAft>
          </a:pPr>
          <a:r>
            <a:rPr lang="fr-BE" sz="1400" u="sng" kern="1200" dirty="0" smtClean="0"/>
            <a:t>Thibaut Duvillier</a:t>
          </a:r>
          <a:endParaRPr lang="nl-BE" sz="1400" b="1" kern="1200" dirty="0"/>
        </a:p>
      </dsp:txBody>
      <dsp:txXfrm>
        <a:off x="3152450" y="1707830"/>
        <a:ext cx="2624090" cy="800347"/>
      </dsp:txXfrm>
    </dsp:sp>
    <dsp:sp modelId="{4AA29758-CF3A-4D06-A8FD-8B496607B752}">
      <dsp:nvSpPr>
        <dsp:cNvPr id="0" name=""/>
        <dsp:cNvSpPr/>
      </dsp:nvSpPr>
      <dsp:spPr>
        <a:xfrm>
          <a:off x="3152450" y="2836189"/>
          <a:ext cx="2624090" cy="800347"/>
        </a:xfrm>
        <a:prstGeom prst="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3">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BE" sz="1400" b="1" kern="1200" dirty="0" smtClean="0"/>
            <a:t>Management Support  </a:t>
          </a:r>
          <a:r>
            <a:rPr sz="1400" kern="1200"/>
            <a:t/>
          </a:r>
          <a:br>
            <a:rPr sz="1400" kern="1200"/>
          </a:br>
          <a:r>
            <a:rPr sz="1400" kern="1200"/>
            <a:t>Valérie Forton</a:t>
          </a:r>
          <a:br>
            <a:rPr sz="1400" kern="1200"/>
          </a:br>
          <a:r>
            <a:rPr sz="1400" kern="1200"/>
            <a:t>Ann-Sophie Gewelt (+ Innovatie &amp; Beleidsondersteuning)</a:t>
          </a:r>
          <a:endParaRPr lang="nl-BE" sz="1400" kern="1200" dirty="0"/>
        </a:p>
      </dsp:txBody>
      <dsp:txXfrm>
        <a:off x="3152450" y="2836189"/>
        <a:ext cx="2624090" cy="80034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F3042BF-8B0C-4BAC-9C09-64810A64B857}" type="datetimeFigureOut">
              <a:rPr lang="en-US" smtClean="0"/>
              <a:t>1/23/2015</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A3A5DB9-D844-4B85-961B-0B4BE39DE145}" type="slidenum">
              <a:rPr lang="en-US" smtClean="0"/>
              <a:t>‹#›</a:t>
            </a:fld>
            <a:endParaRPr lang="nl-BE"/>
          </a:p>
        </p:txBody>
      </p:sp>
    </p:spTree>
    <p:extLst>
      <p:ext uri="{BB962C8B-B14F-4D97-AF65-F5344CB8AC3E}">
        <p14:creationId xmlns:p14="http://schemas.microsoft.com/office/powerpoint/2010/main" val="4050562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2D19819-9C9B-4525-B6C7-B1B497613BF3}" type="datetimeFigureOut">
              <a:rPr lang="en-US" smtClean="0"/>
              <a:t>1/23/2015</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E556642-B9F3-4EF2-A6DB-079F84967AED}" type="slidenum">
              <a:rPr lang="en-US" smtClean="0"/>
              <a:t>‹#›</a:t>
            </a:fld>
            <a:endParaRPr lang="nl-BE"/>
          </a:p>
        </p:txBody>
      </p:sp>
    </p:spTree>
    <p:extLst>
      <p:ext uri="{BB962C8B-B14F-4D97-AF65-F5344CB8AC3E}">
        <p14:creationId xmlns:p14="http://schemas.microsoft.com/office/powerpoint/2010/main" val="425983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6ED72334-3901-4B80-9992-B47D453177CF}" type="slidenum">
              <a:rPr lang="en-US" smtClean="0"/>
              <a:pPr eaLnBrk="1" hangingPunct="1"/>
              <a:t>39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45E9B8B2-889D-4962-9A7F-6F8E837F7FBF}" type="slidenum">
              <a:rPr lang="en-US" smtClean="0"/>
              <a:pPr eaLnBrk="1" hangingPunct="1"/>
              <a:t>40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VRF = Virtual Routing &amp; Forwarding  (geisoleerde netwerken); SDI = Software Defined Infrastructure; SDS = Software Defined Storage</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5AC39E50-D28C-4CB3-A3D2-93552A37A1B5}" type="slidenum">
              <a:rPr lang="en-US" smtClean="0"/>
              <a:pPr eaLnBrk="1" hangingPunct="1"/>
              <a:t>41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56642-B9F3-4EF2-A6DB-079F84967AED}" type="slidenum">
              <a:rPr lang="en-US" smtClean="0"/>
              <a:t>46</a:t>
            </a:fld>
            <a:endParaRPr lang="nl-BE"/>
          </a:p>
        </p:txBody>
      </p:sp>
    </p:spTree>
    <p:extLst>
      <p:ext uri="{BB962C8B-B14F-4D97-AF65-F5344CB8AC3E}">
        <p14:creationId xmlns:p14="http://schemas.microsoft.com/office/powerpoint/2010/main" val="386520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23/01/2015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23/01/2015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23/01/2015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23/01/2015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23/01/2015</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42A18-EC12-4F37-9DE3-9352234277D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23/01/2015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23/01/2015</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42A18-EC12-4F37-9DE3-9352234277D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23/01/2015</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23/01/2015</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23/01/2015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23/01/2015</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42A18-EC12-4F37-9DE3-9352234277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23/01/2015</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C242A18-EC12-4F37-9DE3-9352234277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800" b="1" cap="none" dirty="0" smtClean="0">
                <a:solidFill>
                  <a:srgbClr val="3E6E5A"/>
                </a:solidFill>
              </a:rPr>
              <a:t>eHealth-platform</a:t>
            </a:r>
            <a:r>
              <a:rPr dirty="0"/>
              <a:t/>
            </a:r>
            <a:br>
              <a:rPr dirty="0"/>
            </a:br>
            <a:r>
              <a:rPr lang="nl-BE" sz="3200" b="1" cap="none" dirty="0" smtClean="0">
                <a:solidFill>
                  <a:srgbClr val="C00000"/>
                </a:solidFill>
              </a:rPr>
              <a:t>Balans voor 2014 &amp; Perspectieven </a:t>
            </a:r>
            <a:br>
              <a:rPr lang="nl-BE" sz="3200" b="1" cap="none" dirty="0" smtClean="0">
                <a:solidFill>
                  <a:srgbClr val="C00000"/>
                </a:solidFill>
              </a:rPr>
            </a:br>
            <a:r>
              <a:rPr lang="nl-BE" sz="3200" b="1" cap="none" dirty="0" smtClean="0">
                <a:solidFill>
                  <a:srgbClr val="C00000"/>
                </a:solidFill>
              </a:rPr>
              <a:t>voor 2015</a:t>
            </a:r>
            <a:endParaRPr lang="nl-BE" sz="3200" dirty="0"/>
          </a:p>
        </p:txBody>
      </p:sp>
      <p:sp>
        <p:nvSpPr>
          <p:cNvPr id="3" name="Subtitle 2"/>
          <p:cNvSpPr>
            <a:spLocks noGrp="1"/>
          </p:cNvSpPr>
          <p:nvPr>
            <p:ph type="subTitle" idx="1"/>
          </p:nvPr>
        </p:nvSpPr>
        <p:spPr/>
        <p:txBody>
          <a:bodyPr/>
          <a:lstStyle/>
          <a:p>
            <a:r>
              <a:rPr dirty="0" smtClean="0"/>
              <a:t>Interne presentatie voor de medewerkers van het </a:t>
            </a:r>
            <a:r>
              <a:rPr lang="fr-BE" dirty="0" smtClean="0">
                <a:solidFill>
                  <a:srgbClr val="3E6E5A"/>
                </a:solidFill>
              </a:rPr>
              <a:t>eHealth</a:t>
            </a:r>
            <a:r>
              <a:rPr dirty="0" smtClean="0"/>
              <a:t>-platform </a:t>
            </a:r>
          </a:p>
          <a:p>
            <a:endParaRPr lang="nl-BE" sz="1200" dirty="0" smtClean="0"/>
          </a:p>
          <a:p>
            <a:r>
              <a:rPr lang="fr-BE" sz="2000" dirty="0" smtClean="0"/>
              <a:t>23 januari 2015</a:t>
            </a:r>
            <a:endParaRPr lang="nl-BE" sz="2000" dirty="0"/>
          </a:p>
        </p:txBody>
      </p:sp>
    </p:spTree>
    <p:extLst>
      <p:ext uri="{BB962C8B-B14F-4D97-AF65-F5344CB8AC3E}">
        <p14:creationId xmlns:p14="http://schemas.microsoft.com/office/powerpoint/2010/main" val="276455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www.patientconsent.be/folder</a:t>
            </a:r>
            <a:endParaRPr lang="nl-BE" dirty="0"/>
          </a:p>
        </p:txBody>
      </p:sp>
      <p:sp>
        <p:nvSpPr>
          <p:cNvPr id="3" name="Content Placeholder 2"/>
          <p:cNvSpPr>
            <a:spLocks noGrp="1"/>
          </p:cNvSpPr>
          <p:nvPr>
            <p:ph idx="1"/>
          </p:nvPr>
        </p:nvSpPr>
        <p:spPr>
          <a:xfrm>
            <a:off x="395536" y="1556792"/>
            <a:ext cx="8229600" cy="4876800"/>
          </a:xfrm>
        </p:spPr>
        <p:txBody>
          <a:bodyPr>
            <a:normAutofit/>
          </a:bodyPr>
          <a:lstStyle/>
          <a:p>
            <a:endParaRPr lang="fr-BE" dirty="0" smtClean="0"/>
          </a:p>
          <a:p>
            <a:endParaRPr lang="en-US" dirty="0"/>
          </a:p>
          <a:p>
            <a:pPr marL="0" indent="0">
              <a:buNone/>
            </a:pPr>
            <a:endParaRPr lang="fr-FR" b="1"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1412776"/>
            <a:ext cx="7181793" cy="506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10</a:t>
            </a:fld>
            <a:endParaRPr lang="nl-BE"/>
          </a:p>
        </p:txBody>
      </p:sp>
    </p:spTree>
    <p:extLst>
      <p:ext uri="{BB962C8B-B14F-4D97-AF65-F5344CB8AC3E}">
        <p14:creationId xmlns:p14="http://schemas.microsoft.com/office/powerpoint/2010/main" val="1928223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763" y="1916113"/>
            <a:ext cx="81184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altLang="en-US" dirty="0">
                <a:solidFill>
                  <a:srgbClr val="3E6E5A"/>
                </a:solidFill>
              </a:rPr>
              <a:t>eHealth</a:t>
            </a:r>
            <a:r>
              <a:rPr lang="en-US" altLang="en-US" dirty="0"/>
              <a:t>Consent</a:t>
            </a:r>
            <a:endParaRPr lang="nl-BE" dirty="0"/>
          </a:p>
        </p:txBody>
      </p:sp>
      <p:sp>
        <p:nvSpPr>
          <p:cNvPr id="3" name="Date Placeholder 2"/>
          <p:cNvSpPr>
            <a:spLocks noGrp="1"/>
          </p:cNvSpPr>
          <p:nvPr>
            <p:ph type="dt" sz="half" idx="10"/>
          </p:nvPr>
        </p:nvSpPr>
        <p:spPr/>
        <p:txBody>
          <a:bodyPr/>
          <a:lstStyle/>
          <a:p>
            <a:r>
              <a:rPr dirty="0" smtClean="0"/>
              <a:t>23/01/2015</a:t>
            </a:r>
            <a:endParaRPr lang="nl-BE"/>
          </a:p>
        </p:txBody>
      </p:sp>
      <p:sp>
        <p:nvSpPr>
          <p:cNvPr id="4" name="Slide Number Placeholder 3"/>
          <p:cNvSpPr>
            <a:spLocks noGrp="1"/>
          </p:cNvSpPr>
          <p:nvPr>
            <p:ph type="sldNum" sz="quarter" idx="12"/>
          </p:nvPr>
        </p:nvSpPr>
        <p:spPr/>
        <p:txBody>
          <a:bodyPr/>
          <a:lstStyle/>
          <a:p>
            <a:fld id="{BAADB71D-6A6A-403E-B8B0-DAC18C9A03D5}" type="slidenum">
              <a:rPr lang="en-US" smtClean="0"/>
              <a:t>11</a:t>
            </a:fld>
            <a:endParaRPr lang="nl-BE"/>
          </a:p>
        </p:txBody>
      </p:sp>
    </p:spTree>
    <p:extLst>
      <p:ext uri="{BB962C8B-B14F-4D97-AF65-F5344CB8AC3E}">
        <p14:creationId xmlns:p14="http://schemas.microsoft.com/office/powerpoint/2010/main" val="425753226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Réalisations Hubs &amp; Metahub</a:t>
            </a:r>
            <a:endParaRPr lang="nl-BE" dirty="0"/>
          </a:p>
        </p:txBody>
      </p:sp>
      <p:sp>
        <p:nvSpPr>
          <p:cNvPr id="3" name="Content Placeholder 2"/>
          <p:cNvSpPr>
            <a:spLocks noGrp="1"/>
          </p:cNvSpPr>
          <p:nvPr>
            <p:ph idx="1"/>
          </p:nvPr>
        </p:nvSpPr>
        <p:spPr>
          <a:xfrm>
            <a:off x="395536" y="1556792"/>
            <a:ext cx="8229600" cy="4876800"/>
          </a:xfrm>
        </p:spPr>
        <p:txBody>
          <a:bodyPr>
            <a:normAutofit lnSpcReduction="10000"/>
          </a:bodyPr>
          <a:lstStyle/>
          <a:p>
            <a:pPr>
              <a:buClrTx/>
            </a:pPr>
            <a:r>
              <a:rPr lang="fr-BE" b="1" dirty="0" smtClean="0"/>
              <a:t>516.639 </a:t>
            </a:r>
            <a:r>
              <a:rPr dirty="0" smtClean="0"/>
              <a:t>consentements actifs enregistrés au 31/12/2014 dans notre base de données</a:t>
            </a:r>
            <a:endParaRPr lang="nl-BE" dirty="0" smtClean="0"/>
          </a:p>
          <a:p>
            <a:pPr lvl="1">
              <a:buClrTx/>
            </a:pPr>
            <a:r>
              <a:rPr dirty="0" smtClean="0"/>
              <a:t>14.138 via WA</a:t>
            </a:r>
          </a:p>
          <a:p>
            <a:pPr lvl="1">
              <a:buClrTx/>
            </a:pPr>
            <a:r>
              <a:rPr dirty="0" smtClean="0"/>
              <a:t>502.517 via WS</a:t>
            </a:r>
          </a:p>
          <a:p>
            <a:pPr lvl="1">
              <a:buClrTx/>
            </a:pPr>
            <a:r>
              <a:rPr lang="fr-BE" b="1" dirty="0" smtClean="0"/>
              <a:t>4.7</a:t>
            </a:r>
            <a:r>
              <a:rPr dirty="0" smtClean="0"/>
              <a:t>% </a:t>
            </a:r>
            <a:r>
              <a:rPr lang="fr-BE" dirty="0" smtClean="0"/>
              <a:t>de la </a:t>
            </a:r>
            <a:r>
              <a:rPr dirty="0" smtClean="0"/>
              <a:t>population</a:t>
            </a:r>
            <a:r>
              <a:rPr lang="fr-BE" dirty="0" smtClean="0"/>
              <a:t> belge</a:t>
            </a:r>
            <a:endParaRPr dirty="0" smtClean="0"/>
          </a:p>
          <a:p>
            <a:pPr lvl="2">
              <a:buClrTx/>
            </a:pPr>
            <a:endParaRPr lang="nl-BE" dirty="0" smtClean="0"/>
          </a:p>
          <a:p>
            <a:pPr>
              <a:buClrTx/>
            </a:pPr>
            <a:r>
              <a:rPr lang="fr-BE" b="1" dirty="0" smtClean="0"/>
              <a:t>28.208 </a:t>
            </a:r>
            <a:r>
              <a:rPr dirty="0" smtClean="0"/>
              <a:t>consultations de documents via les hubs</a:t>
            </a:r>
          </a:p>
          <a:p>
            <a:pPr lvl="1">
              <a:buClrTx/>
            </a:pPr>
            <a:r>
              <a:rPr dirty="0" smtClean="0"/>
              <a:t>prédominance des consultations intrahub</a:t>
            </a:r>
            <a:endParaRPr lang="nl-BE" dirty="0"/>
          </a:p>
          <a:p>
            <a:pPr lvl="1">
              <a:buClrTx/>
            </a:pPr>
            <a:endParaRPr lang="nl-BE" dirty="0"/>
          </a:p>
          <a:p>
            <a:pPr>
              <a:buClrTx/>
            </a:pPr>
            <a:r>
              <a:rPr lang="fr-BE" b="1" dirty="0" smtClean="0"/>
              <a:t>6.989.966 </a:t>
            </a:r>
            <a:r>
              <a:rPr dirty="0" smtClean="0"/>
              <a:t>liens thérapeutiques enregistrés entre patients et prestataires de soins individuels </a:t>
            </a:r>
            <a:endParaRPr lang="nl-BE" dirty="0" smtClean="0"/>
          </a:p>
          <a:p>
            <a:pPr lvl="1">
              <a:buClrTx/>
            </a:pPr>
            <a:r>
              <a:rPr dirty="0" smtClean="0"/>
              <a:t>via l’introduction automatique de informations enregistrées auprès des mutualités</a:t>
            </a:r>
            <a:endParaRPr lang="nl-BE" dirty="0" smtClean="0"/>
          </a:p>
          <a:p>
            <a:pPr lvl="1"/>
            <a:endParaRPr lang="nl-BE" dirty="0"/>
          </a:p>
          <a:p>
            <a:pPr lvl="1"/>
            <a:endParaRPr lang="nl-BE" dirty="0" smtClean="0"/>
          </a:p>
          <a:p>
            <a:endParaRPr lang="nl-BE" dirty="0"/>
          </a:p>
          <a:p>
            <a:pPr marL="0" indent="0">
              <a:buNone/>
            </a:pPr>
            <a:endParaRPr lang="nl-BE" b="1" dirty="0"/>
          </a:p>
          <a:p>
            <a:pPr marL="0" indent="0">
              <a:buNone/>
            </a:pPr>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12</a:t>
            </a:fld>
            <a:endParaRPr lang="nl-BE"/>
          </a:p>
        </p:txBody>
      </p:sp>
    </p:spTree>
    <p:extLst>
      <p:ext uri="{BB962C8B-B14F-4D97-AF65-F5344CB8AC3E}">
        <p14:creationId xmlns:p14="http://schemas.microsoft.com/office/powerpoint/2010/main" val="3116180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Réalisations Hubs &amp; Metahub</a:t>
            </a:r>
            <a:endParaRPr lang="nl-BE" dirty="0"/>
          </a:p>
        </p:txBody>
      </p:sp>
      <p:sp>
        <p:nvSpPr>
          <p:cNvPr id="3" name="Content Placeholder 2"/>
          <p:cNvSpPr>
            <a:spLocks noGrp="1"/>
          </p:cNvSpPr>
          <p:nvPr>
            <p:ph idx="1"/>
          </p:nvPr>
        </p:nvSpPr>
        <p:spPr>
          <a:xfrm>
            <a:off x="395536" y="1556792"/>
            <a:ext cx="8229600" cy="4876800"/>
          </a:xfrm>
        </p:spPr>
        <p:txBody>
          <a:bodyPr>
            <a:normAutofit/>
          </a:bodyPr>
          <a:lstStyle/>
          <a:p>
            <a:endParaRPr lang="en-US" dirty="0"/>
          </a:p>
          <a:p>
            <a:pPr marL="0" indent="0">
              <a:buNone/>
            </a:pPr>
            <a:endParaRPr lang="en-US"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13</a:t>
            </a:fld>
            <a:endParaRPr lang="nl-BE"/>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84143"/>
            <a:ext cx="7992889" cy="49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40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Réalisations Hubs &amp; Metahub</a:t>
            </a:r>
            <a:endParaRPr lang="nl-BE" dirty="0"/>
          </a:p>
        </p:txBody>
      </p:sp>
      <p:sp>
        <p:nvSpPr>
          <p:cNvPr id="3" name="Content Placeholder 2"/>
          <p:cNvSpPr>
            <a:spLocks noGrp="1"/>
          </p:cNvSpPr>
          <p:nvPr>
            <p:ph idx="1"/>
          </p:nvPr>
        </p:nvSpPr>
        <p:spPr>
          <a:xfrm>
            <a:off x="395536" y="1556792"/>
            <a:ext cx="8229600" cy="4876800"/>
          </a:xfrm>
        </p:spPr>
        <p:txBody>
          <a:bodyPr>
            <a:normAutofit/>
          </a:bodyPr>
          <a:lstStyle/>
          <a:p>
            <a:endParaRPr lang="en-US" dirty="0"/>
          </a:p>
          <a:p>
            <a:pPr marL="0" indent="0">
              <a:buNone/>
            </a:pP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431437722"/>
              </p:ext>
            </p:extLst>
          </p:nvPr>
        </p:nvGraphicFramePr>
        <p:xfrm>
          <a:off x="251520" y="1556792"/>
          <a:ext cx="8747894" cy="4752379"/>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r>
              <a:rPr dirty="0" smtClean="0"/>
              <a:t>23/01/2015</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t>14</a:t>
            </a:fld>
            <a:endParaRPr lang="nl-BE"/>
          </a:p>
        </p:txBody>
      </p:sp>
    </p:spTree>
    <p:extLst>
      <p:ext uri="{BB962C8B-B14F-4D97-AF65-F5344CB8AC3E}">
        <p14:creationId xmlns:p14="http://schemas.microsoft.com/office/powerpoint/2010/main" val="2352118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Réalisations Hubs &amp; Metahub</a:t>
            </a:r>
            <a:endParaRPr lang="nl-BE" dirty="0"/>
          </a:p>
        </p:txBody>
      </p:sp>
      <p:sp>
        <p:nvSpPr>
          <p:cNvPr id="3" name="Content Placeholder 2"/>
          <p:cNvSpPr>
            <a:spLocks noGrp="1"/>
          </p:cNvSpPr>
          <p:nvPr>
            <p:ph idx="1"/>
          </p:nvPr>
        </p:nvSpPr>
        <p:spPr>
          <a:xfrm>
            <a:off x="395536" y="1556792"/>
            <a:ext cx="8229600" cy="4876800"/>
          </a:xfrm>
        </p:spPr>
        <p:txBody>
          <a:bodyPr>
            <a:normAutofit/>
          </a:bodyPr>
          <a:lstStyle/>
          <a:p>
            <a:endParaRPr lang="en-US" dirty="0"/>
          </a:p>
          <a:p>
            <a:pPr marL="0" indent="0">
              <a:buNone/>
            </a:pPr>
            <a:endParaRPr lang="en-US"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15</a:t>
            </a:fld>
            <a:endParaRPr lang="nl-B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852733" cy="512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219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Réalisations Hubs &amp; Metahub</a:t>
            </a:r>
            <a:endParaRPr lang="nl-BE" dirty="0"/>
          </a:p>
        </p:txBody>
      </p:sp>
      <p:sp>
        <p:nvSpPr>
          <p:cNvPr id="3" name="Content Placeholder 2"/>
          <p:cNvSpPr>
            <a:spLocks noGrp="1"/>
          </p:cNvSpPr>
          <p:nvPr>
            <p:ph idx="1"/>
          </p:nvPr>
        </p:nvSpPr>
        <p:spPr>
          <a:xfrm>
            <a:off x="395536" y="1556792"/>
            <a:ext cx="8229600" cy="4876800"/>
          </a:xfrm>
        </p:spPr>
        <p:txBody>
          <a:bodyPr>
            <a:normAutofit/>
          </a:bodyPr>
          <a:lstStyle/>
          <a:p>
            <a:endParaRPr lang="en-US" dirty="0"/>
          </a:p>
          <a:p>
            <a:pPr marL="0" indent="0">
              <a:buNone/>
            </a:pPr>
            <a:endParaRPr lang="en-US"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16</a:t>
            </a:fld>
            <a:endParaRPr lang="nl-BE"/>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23572"/>
            <a:ext cx="7891735" cy="514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586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Service Level Agreement (SLA)</a:t>
            </a:r>
            <a:endParaRPr lang="nl-BE" dirty="0"/>
          </a:p>
        </p:txBody>
      </p:sp>
      <p:sp>
        <p:nvSpPr>
          <p:cNvPr id="3" name="Content Placeholder 2"/>
          <p:cNvSpPr>
            <a:spLocks noGrp="1"/>
          </p:cNvSpPr>
          <p:nvPr>
            <p:ph idx="1"/>
          </p:nvPr>
        </p:nvSpPr>
        <p:spPr>
          <a:xfrm>
            <a:off x="395536" y="1556792"/>
            <a:ext cx="8229600" cy="4876800"/>
          </a:xfrm>
        </p:spPr>
        <p:txBody>
          <a:bodyPr>
            <a:normAutofit/>
          </a:bodyPr>
          <a:lstStyle/>
          <a:p>
            <a:endParaRPr lang="nl-BE" dirty="0"/>
          </a:p>
          <a:p>
            <a:pPr>
              <a:buClrTx/>
            </a:pPr>
            <a:r>
              <a:rPr dirty="0" smtClean="0"/>
              <a:t>SLA beschikbaarheid van de </a:t>
            </a:r>
            <a:r>
              <a:rPr dirty="0" err="1" smtClean="0"/>
              <a:t>diensten</a:t>
            </a:r>
            <a:r>
              <a:rPr lang="fr-BE" dirty="0" smtClean="0"/>
              <a:t>:</a:t>
            </a:r>
            <a:r>
              <a:rPr dirty="0" smtClean="0"/>
              <a:t> een vereiste beschikbaarheid van </a:t>
            </a:r>
            <a:r>
              <a:rPr b="1" dirty="0" smtClean="0"/>
              <a:t>gemiddeld 99,50%</a:t>
            </a:r>
          </a:p>
          <a:p>
            <a:pPr>
              <a:buClrTx/>
            </a:pPr>
            <a:r>
              <a:rPr dirty="0" smtClean="0"/>
              <a:t>Percentage beschikbaarheid </a:t>
            </a:r>
            <a:r>
              <a:rPr u="sng" dirty="0" smtClean="0"/>
              <a:t>systematisch hoger</a:t>
            </a:r>
            <a:r>
              <a:rPr dirty="0" smtClean="0"/>
              <a:t> dan de opgelegde verwachtingen</a:t>
            </a:r>
          </a:p>
          <a:p>
            <a:pPr>
              <a:buClrTx/>
            </a:pPr>
            <a:endParaRPr lang="nl-BE" dirty="0"/>
          </a:p>
          <a:p>
            <a:pPr>
              <a:buClrTx/>
            </a:pPr>
            <a:r>
              <a:rPr dirty="0" smtClean="0"/>
              <a:t>SLA performantie van de </a:t>
            </a:r>
            <a:r>
              <a:rPr dirty="0" err="1" smtClean="0"/>
              <a:t>diensten</a:t>
            </a:r>
            <a:r>
              <a:rPr lang="fr-BE" dirty="0" smtClean="0"/>
              <a:t>:</a:t>
            </a:r>
            <a:r>
              <a:rPr dirty="0" smtClean="0"/>
              <a:t> een vereiste performantie van </a:t>
            </a:r>
            <a:r>
              <a:rPr b="1" dirty="0" smtClean="0"/>
              <a:t>gemiddeld 98%</a:t>
            </a:r>
          </a:p>
          <a:p>
            <a:pPr>
              <a:buClrTx/>
            </a:pPr>
            <a:r>
              <a:rPr dirty="0" smtClean="0"/>
              <a:t>Percentage performantie </a:t>
            </a:r>
            <a:r>
              <a:rPr u="sng" dirty="0" smtClean="0"/>
              <a:t>systematisch hoger</a:t>
            </a:r>
            <a:r>
              <a:rPr dirty="0" smtClean="0"/>
              <a:t> dan de opgelegde verwachtingen</a:t>
            </a:r>
          </a:p>
          <a:p>
            <a:pPr marL="0" indent="0">
              <a:buNone/>
            </a:pPr>
            <a:endParaRPr lang="nl-BE" dirty="0"/>
          </a:p>
          <a:p>
            <a:pPr marL="0" indent="0">
              <a:buNone/>
            </a:pPr>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17</a:t>
            </a:fld>
            <a:endParaRPr lang="nl-BE"/>
          </a:p>
        </p:txBody>
      </p:sp>
    </p:spTree>
    <p:extLst>
      <p:ext uri="{BB962C8B-B14F-4D97-AF65-F5344CB8AC3E}">
        <p14:creationId xmlns:p14="http://schemas.microsoft.com/office/powerpoint/2010/main" val="1606697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Service Level Agreement (SLA)</a:t>
            </a:r>
            <a:endParaRPr lang="nl-BE" dirty="0"/>
          </a:p>
        </p:txBody>
      </p:sp>
      <p:sp>
        <p:nvSpPr>
          <p:cNvPr id="3" name="Content Placeholder 2"/>
          <p:cNvSpPr>
            <a:spLocks noGrp="1"/>
          </p:cNvSpPr>
          <p:nvPr>
            <p:ph idx="1"/>
          </p:nvPr>
        </p:nvSpPr>
        <p:spPr>
          <a:xfrm>
            <a:off x="395536" y="1556792"/>
            <a:ext cx="8229600" cy="4876800"/>
          </a:xfrm>
        </p:spPr>
        <p:txBody>
          <a:bodyPr>
            <a:normAutofit/>
          </a:bodyPr>
          <a:lstStyle/>
          <a:p>
            <a:endParaRPr lang="nl-BE" dirty="0"/>
          </a:p>
          <a:p>
            <a:pPr>
              <a:buClrTx/>
            </a:pPr>
            <a:r>
              <a:rPr dirty="0" smtClean="0"/>
              <a:t>Exemples</a:t>
            </a:r>
          </a:p>
          <a:p>
            <a:endParaRPr lang="nl-BE" dirty="0"/>
          </a:p>
          <a:p>
            <a:endParaRPr lang="nl-BE" dirty="0"/>
          </a:p>
          <a:p>
            <a:pPr marL="0" indent="0">
              <a:buNone/>
            </a:pPr>
            <a:endParaRPr lang="nl-BE" dirty="0"/>
          </a:p>
        </p:txBody>
      </p:sp>
      <p:graphicFrame>
        <p:nvGraphicFramePr>
          <p:cNvPr id="5" name="Table 4"/>
          <p:cNvGraphicFramePr>
            <a:graphicFrameLocks noGrp="1"/>
          </p:cNvGraphicFramePr>
          <p:nvPr>
            <p:extLst>
              <p:ext uri="{D42A27DB-BD31-4B8C-83A1-F6EECF244321}">
                <p14:modId xmlns:p14="http://schemas.microsoft.com/office/powerpoint/2010/main" val="1809729357"/>
              </p:ext>
            </p:extLst>
          </p:nvPr>
        </p:nvGraphicFramePr>
        <p:xfrm>
          <a:off x="755578" y="2647950"/>
          <a:ext cx="7560839" cy="2221210"/>
        </p:xfrm>
        <a:graphic>
          <a:graphicData uri="http://schemas.openxmlformats.org/drawingml/2006/table">
            <a:tbl>
              <a:tblPr>
                <a:tableStyleId>{5C22544A-7EE6-4342-B048-85BDC9FD1C3A}</a:tableStyleId>
              </a:tblPr>
              <a:tblGrid>
                <a:gridCol w="2532787"/>
                <a:gridCol w="1257013"/>
                <a:gridCol w="1257013"/>
                <a:gridCol w="1257013"/>
                <a:gridCol w="1257013"/>
              </a:tblGrid>
              <a:tr h="568846">
                <a:tc>
                  <a:txBody>
                    <a:bodyPr/>
                    <a:lstStyle/>
                    <a:p>
                      <a:pPr algn="ctr" fontAlgn="ctr"/>
                      <a:r>
                        <a:rPr lang="en-US" sz="1100" b="1" u="none" strike="noStrike" dirty="0">
                          <a:effectLst/>
                        </a:rPr>
                        <a:t>Service</a:t>
                      </a:r>
                      <a:endParaRPr lang="nl-BE" sz="1100" b="1" i="0" u="none" strike="noStrike" dirty="0">
                        <a:solidFill>
                          <a:srgbClr val="000000"/>
                        </a:solidFill>
                        <a:effectLst/>
                        <a:latin typeface="Calibri"/>
                      </a:endParaRPr>
                    </a:p>
                  </a:txBody>
                  <a:tcPr marL="0" marR="0" marT="0" marB="0" anchor="ctr"/>
                </a:tc>
                <a:tc>
                  <a:txBody>
                    <a:bodyPr/>
                    <a:lstStyle/>
                    <a:p>
                      <a:pPr algn="ctr" fontAlgn="ctr"/>
                      <a:r>
                        <a:rPr lang="en-US" sz="1100" b="1" u="none" strike="noStrike" dirty="0">
                          <a:effectLst/>
                        </a:rPr>
                        <a:t>SLA disponibilité</a:t>
                      </a:r>
                      <a:endParaRPr lang="nl-BE" sz="1100" b="1" i="0" u="none" strike="noStrike" dirty="0">
                        <a:solidFill>
                          <a:srgbClr val="000000"/>
                        </a:solidFill>
                        <a:effectLst/>
                        <a:latin typeface="Calibri"/>
                      </a:endParaRPr>
                    </a:p>
                  </a:txBody>
                  <a:tcPr marL="0" marR="0" marT="0" marB="0" anchor="ctr"/>
                </a:tc>
                <a:tc>
                  <a:txBody>
                    <a:bodyPr/>
                    <a:lstStyle/>
                    <a:p>
                      <a:pPr algn="ctr" fontAlgn="ctr"/>
                      <a:r>
                        <a:rPr lang="en-US" sz="1100" b="1" u="none" strike="noStrike" dirty="0">
                          <a:effectLst/>
                        </a:rPr>
                        <a:t>Disponibilité</a:t>
                      </a:r>
                      <a:r>
                        <a:t> </a:t>
                      </a:r>
                      <a:r>
                        <a:rPr lang="en-US" sz="1100" b="1" u="none" strike="noStrike" dirty="0">
                          <a:effectLst/>
                        </a:rPr>
                        <a:t>annuelle</a:t>
                      </a:r>
                      <a:endParaRPr lang="nl-BE" sz="1100" b="1" i="0" u="none" strike="noStrike" dirty="0">
                        <a:solidFill>
                          <a:srgbClr val="000000"/>
                        </a:solidFill>
                        <a:effectLst/>
                        <a:latin typeface="Calibri"/>
                      </a:endParaRPr>
                    </a:p>
                  </a:txBody>
                  <a:tcPr marL="0" marR="0" marT="0" marB="0" anchor="ctr"/>
                </a:tc>
                <a:tc>
                  <a:txBody>
                    <a:bodyPr/>
                    <a:lstStyle/>
                    <a:p>
                      <a:pPr algn="ctr" fontAlgn="ctr"/>
                      <a:r>
                        <a:rPr lang="en-US" sz="1100" b="1" u="none" strike="noStrike" dirty="0">
                          <a:effectLst/>
                        </a:rPr>
                        <a:t>Performance SLA</a:t>
                      </a:r>
                      <a:endParaRPr lang="nl-BE" sz="1100" b="1" i="0" u="none" strike="noStrike" dirty="0">
                        <a:solidFill>
                          <a:srgbClr val="000000"/>
                        </a:solidFill>
                        <a:effectLst/>
                        <a:latin typeface="Calibri"/>
                      </a:endParaRPr>
                    </a:p>
                  </a:txBody>
                  <a:tcPr marL="0" marR="0" marT="0" marB="0" anchor="ctr"/>
                </a:tc>
                <a:tc>
                  <a:txBody>
                    <a:bodyPr/>
                    <a:lstStyle/>
                    <a:p>
                      <a:pPr algn="ctr" fontAlgn="ctr"/>
                      <a:r>
                        <a:rPr lang="en-US" sz="1100" b="1" u="none" strike="noStrike" dirty="0">
                          <a:effectLst/>
                        </a:rPr>
                        <a:t>Performance annuelle</a:t>
                      </a:r>
                      <a:endParaRPr lang="nl-BE" sz="1100" b="1" i="0" u="none" strike="noStrike" dirty="0">
                        <a:solidFill>
                          <a:srgbClr val="000000"/>
                        </a:solidFill>
                        <a:effectLst/>
                        <a:latin typeface="Calibri"/>
                      </a:endParaRPr>
                    </a:p>
                  </a:txBody>
                  <a:tcPr marL="0" marR="0" marT="0" marB="0" anchor="ctr"/>
                </a:tc>
              </a:tr>
              <a:tr h="284423">
                <a:tc gridSpan="5">
                  <a:txBody>
                    <a:bodyPr/>
                    <a:lstStyle/>
                    <a:p>
                      <a:pPr algn="ctr" fontAlgn="b"/>
                      <a:r>
                        <a:rPr lang="fr-FR" sz="1800" b="1" u="none" strike="noStrike" dirty="0">
                          <a:solidFill>
                            <a:srgbClr val="3E6E5A"/>
                          </a:solidFill>
                          <a:effectLst/>
                        </a:rPr>
                        <a:t>Gestion intégrée des utilisateurs et des accès</a:t>
                      </a:r>
                      <a:endParaRPr lang="nl-BE" sz="1800" b="1" i="0" u="none" strike="noStrike" dirty="0">
                        <a:solidFill>
                          <a:srgbClr val="3E6E5A"/>
                        </a:solidFill>
                        <a:effectLst/>
                        <a:latin typeface="Calibri"/>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879">
                <a:tc>
                  <a:txBody>
                    <a:bodyPr/>
                    <a:lstStyle/>
                    <a:p>
                      <a:pPr algn="l" fontAlgn="ctr"/>
                      <a:r>
                        <a:rPr lang="en-US" sz="1100" u="none" strike="noStrike">
                          <a:effectLst/>
                        </a:rPr>
                        <a:t>Phase de contrôle : 1s</a:t>
                      </a:r>
                      <a:endParaRPr lang="nl-BE"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99,50%</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99,85%</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98%</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99,82%</a:t>
                      </a:r>
                      <a:endParaRPr lang="nl-BE" sz="1100" b="0" i="0" u="none" strike="noStrike">
                        <a:solidFill>
                          <a:srgbClr val="000000"/>
                        </a:solidFill>
                        <a:effectLst/>
                        <a:latin typeface="Calibri"/>
                      </a:endParaRPr>
                    </a:p>
                  </a:txBody>
                  <a:tcPr marL="0" marR="0" marT="0" marB="0" anchor="b"/>
                </a:tc>
              </a:tr>
              <a:tr h="541759">
                <a:tc>
                  <a:txBody>
                    <a:bodyPr/>
                    <a:lstStyle/>
                    <a:p>
                      <a:pPr algn="l" fontAlgn="ctr"/>
                      <a:r>
                        <a:rPr lang="fr-FR" sz="1100" u="none" strike="noStrike">
                          <a:effectLst/>
                        </a:rPr>
                        <a:t>Phase d'autorisation excl. : 1,5 sec</a:t>
                      </a:r>
                      <a:endParaRPr lang="nl-BE" sz="1100" b="0" i="0" u="none" strike="noStrike">
                        <a:solidFill>
                          <a:srgbClr val="000000"/>
                        </a:solidFill>
                        <a:effectLst/>
                        <a:latin typeface="Calibri"/>
                      </a:endParaRPr>
                    </a:p>
                  </a:txBody>
                  <a:tcPr marL="0" marR="0" marT="0" marB="0" anchor="ctr"/>
                </a:tc>
                <a:tc rowSpan="2">
                  <a:txBody>
                    <a:bodyPr/>
                    <a:lstStyle/>
                    <a:p>
                      <a:pPr algn="ctr" fontAlgn="ctr"/>
                      <a:r>
                        <a:rPr lang="en-US" sz="1100" u="none" strike="noStrike">
                          <a:effectLst/>
                        </a:rPr>
                        <a:t>99,50%</a:t>
                      </a:r>
                      <a:endParaRPr lang="nl-BE" sz="1100" b="0" i="0" u="none" strike="noStrike">
                        <a:solidFill>
                          <a:srgbClr val="000000"/>
                        </a:solidFill>
                        <a:effectLst/>
                        <a:latin typeface="Calibri"/>
                      </a:endParaRPr>
                    </a:p>
                  </a:txBody>
                  <a:tcPr marL="0" marR="0" marT="0" marB="0" anchor="ctr"/>
                </a:tc>
                <a:tc rowSpan="2">
                  <a:txBody>
                    <a:bodyPr/>
                    <a:lstStyle/>
                    <a:p>
                      <a:pPr algn="ctr" fontAlgn="ctr"/>
                      <a:r>
                        <a:rPr lang="en-US" sz="1100" u="none" strike="noStrike">
                          <a:effectLst/>
                        </a:rPr>
                        <a:t>99,94%</a:t>
                      </a:r>
                      <a:endParaRPr lang="nl-BE"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98%</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99,92%</a:t>
                      </a:r>
                      <a:endParaRPr lang="nl-BE" sz="1100" b="0" i="0" u="none" strike="noStrike">
                        <a:solidFill>
                          <a:srgbClr val="000000"/>
                        </a:solidFill>
                        <a:effectLst/>
                        <a:latin typeface="Calibri"/>
                      </a:endParaRPr>
                    </a:p>
                  </a:txBody>
                  <a:tcPr marL="0" marR="0" marT="0" marB="0" anchor="b"/>
                </a:tc>
              </a:tr>
              <a:tr h="555303">
                <a:tc>
                  <a:txBody>
                    <a:bodyPr/>
                    <a:lstStyle/>
                    <a:p>
                      <a:pPr algn="l" fontAlgn="ctr"/>
                      <a:r>
                        <a:rPr lang="fr-FR" sz="1100" u="none" strike="noStrike">
                          <a:effectLst/>
                        </a:rPr>
                        <a:t>Phase d'autorisation globale : 4 sec</a:t>
                      </a:r>
                      <a:endParaRPr lang="nl-BE" sz="1100" b="0" i="0" u="none" strike="noStrike">
                        <a:solidFill>
                          <a:srgbClr val="000000"/>
                        </a:solidFill>
                        <a:effectLst/>
                        <a:latin typeface="Calibri"/>
                      </a:endParaRPr>
                    </a:p>
                  </a:txBody>
                  <a:tcPr marL="0" marR="0" marT="0" marB="0" anchor="ctr"/>
                </a:tc>
                <a:tc vMerge="1">
                  <a:txBody>
                    <a:bodyPr/>
                    <a:lstStyle/>
                    <a:p>
                      <a:endParaRPr lang="en-US"/>
                    </a:p>
                  </a:txBody>
                  <a:tcPr/>
                </a:tc>
                <a:tc vMerge="1">
                  <a:txBody>
                    <a:bodyPr/>
                    <a:lstStyle/>
                    <a:p>
                      <a:endParaRPr lang="en-US"/>
                    </a:p>
                  </a:txBody>
                  <a:tcPr/>
                </a:tc>
                <a:tc>
                  <a:txBody>
                    <a:bodyPr/>
                    <a:lstStyle/>
                    <a:p>
                      <a:pPr algn="ctr" fontAlgn="b"/>
                      <a:r>
                        <a:rPr lang="en-US" sz="1100" u="none" strike="noStrike">
                          <a:effectLst/>
                        </a:rPr>
                        <a:t>90%</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dirty="0">
                          <a:effectLst/>
                        </a:rPr>
                        <a:t>99,98%</a:t>
                      </a:r>
                      <a:endParaRPr lang="nl-BE" sz="1100" b="0" i="0" u="none" strike="noStrike" dirty="0">
                        <a:solidFill>
                          <a:srgbClr val="000000"/>
                        </a:solidFill>
                        <a:effectLst/>
                        <a:latin typeface="Calibri"/>
                      </a:endParaRPr>
                    </a:p>
                  </a:txBody>
                  <a:tcPr marL="0" marR="0" marT="0" marB="0" anchor="b"/>
                </a:tc>
              </a:tr>
            </a:tbl>
          </a:graphicData>
        </a:graphic>
      </p:graphicFrame>
      <p:sp>
        <p:nvSpPr>
          <p:cNvPr id="4" name="Date Placeholder 3"/>
          <p:cNvSpPr>
            <a:spLocks noGrp="1"/>
          </p:cNvSpPr>
          <p:nvPr>
            <p:ph type="dt" sz="half" idx="10"/>
          </p:nvPr>
        </p:nvSpPr>
        <p:spPr/>
        <p:txBody>
          <a:bodyPr/>
          <a:lstStyle/>
          <a:p>
            <a:r>
              <a:rPr dirty="0" smtClean="0"/>
              <a:t>23/01/2015</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t>18</a:t>
            </a:fld>
            <a:endParaRPr lang="nl-BE"/>
          </a:p>
        </p:txBody>
      </p:sp>
    </p:spTree>
    <p:extLst>
      <p:ext uri="{BB962C8B-B14F-4D97-AF65-F5344CB8AC3E}">
        <p14:creationId xmlns:p14="http://schemas.microsoft.com/office/powerpoint/2010/main" val="828346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Service Level Agreement (SLA)</a:t>
            </a:r>
            <a:endParaRPr lang="nl-BE" dirty="0"/>
          </a:p>
        </p:txBody>
      </p:sp>
      <p:sp>
        <p:nvSpPr>
          <p:cNvPr id="3" name="Content Placeholder 2"/>
          <p:cNvSpPr>
            <a:spLocks noGrp="1"/>
          </p:cNvSpPr>
          <p:nvPr>
            <p:ph idx="1"/>
          </p:nvPr>
        </p:nvSpPr>
        <p:spPr>
          <a:xfrm>
            <a:off x="395536" y="1556792"/>
            <a:ext cx="8229600" cy="4876800"/>
          </a:xfrm>
        </p:spPr>
        <p:txBody>
          <a:bodyPr>
            <a:normAutofit/>
          </a:bodyPr>
          <a:lstStyle/>
          <a:p>
            <a:endParaRPr lang="nl-BE" dirty="0"/>
          </a:p>
          <a:p>
            <a:pPr>
              <a:buClrTx/>
            </a:pPr>
            <a:r>
              <a:rPr dirty="0" smtClean="0"/>
              <a:t>Exemples</a:t>
            </a:r>
          </a:p>
          <a:p>
            <a:endParaRPr lang="nl-BE" dirty="0" smtClean="0"/>
          </a:p>
          <a:p>
            <a:endParaRPr lang="nl-BE" dirty="0"/>
          </a:p>
          <a:p>
            <a:pPr marL="0" indent="0">
              <a:buNone/>
            </a:pPr>
            <a:endParaRPr lang="nl-BE" dirty="0"/>
          </a:p>
        </p:txBody>
      </p:sp>
      <p:graphicFrame>
        <p:nvGraphicFramePr>
          <p:cNvPr id="4" name="Table 3"/>
          <p:cNvGraphicFramePr>
            <a:graphicFrameLocks noGrp="1"/>
          </p:cNvGraphicFramePr>
          <p:nvPr>
            <p:extLst>
              <p:ext uri="{D42A27DB-BD31-4B8C-83A1-F6EECF244321}">
                <p14:modId xmlns:p14="http://schemas.microsoft.com/office/powerpoint/2010/main" val="1533606887"/>
              </p:ext>
            </p:extLst>
          </p:nvPr>
        </p:nvGraphicFramePr>
        <p:xfrm>
          <a:off x="755576" y="2780928"/>
          <a:ext cx="7776861" cy="2249805"/>
        </p:xfrm>
        <a:graphic>
          <a:graphicData uri="http://schemas.openxmlformats.org/drawingml/2006/table">
            <a:tbl>
              <a:tblPr>
                <a:tableStyleId>{5C22544A-7EE6-4342-B048-85BDC9FD1C3A}</a:tableStyleId>
              </a:tblPr>
              <a:tblGrid>
                <a:gridCol w="2605153"/>
                <a:gridCol w="1292927"/>
                <a:gridCol w="1292927"/>
                <a:gridCol w="1292927"/>
                <a:gridCol w="1292927"/>
              </a:tblGrid>
              <a:tr h="400050">
                <a:tc>
                  <a:txBody>
                    <a:bodyPr/>
                    <a:lstStyle/>
                    <a:p>
                      <a:pPr marL="0" algn="ctr" defTabSz="914400" rtl="0" eaLnBrk="1" fontAlgn="ctr" latinLnBrk="0" hangingPunct="1"/>
                      <a:r>
                        <a:rPr lang="en-US" sz="1100" b="1" u="none" strike="noStrike" kern="1200" dirty="0">
                          <a:solidFill>
                            <a:schemeClr val="dk1"/>
                          </a:solidFill>
                          <a:effectLst/>
                          <a:latin typeface="+mn-lt"/>
                        </a:rPr>
                        <a:t>Service</a:t>
                      </a:r>
                    </a:p>
                  </a:txBody>
                  <a:tcPr marL="0" marR="0" marT="0" marB="0" anchor="ctr"/>
                </a:tc>
                <a:tc>
                  <a:txBody>
                    <a:bodyPr/>
                    <a:lstStyle/>
                    <a:p>
                      <a:pPr marL="0" algn="ctr" defTabSz="914400" rtl="0" eaLnBrk="1" fontAlgn="ctr" latinLnBrk="0" hangingPunct="1"/>
                      <a:r>
                        <a:rPr lang="en-US" sz="1100" b="1" u="none" strike="noStrike" kern="1200" dirty="0">
                          <a:solidFill>
                            <a:schemeClr val="dk1"/>
                          </a:solidFill>
                          <a:effectLst/>
                          <a:latin typeface="+mn-lt"/>
                        </a:rPr>
                        <a:t>SLA disponibilité</a:t>
                      </a:r>
                      <a:endParaRPr lang="nl-BE" sz="1100" b="1" u="none" strike="noStrike" kern="120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r>
                        <a:rPr lang="en-US" sz="1100" b="1" u="none" strike="noStrike" kern="1200" dirty="0">
                          <a:solidFill>
                            <a:schemeClr val="dk1"/>
                          </a:solidFill>
                          <a:effectLst/>
                          <a:latin typeface="+mn-lt"/>
                        </a:rPr>
                        <a:t>Disponibilité</a:t>
                      </a:r>
                      <a:r>
                        <a:t> </a:t>
                      </a:r>
                      <a:r>
                        <a:rPr lang="en-US" sz="1100" b="1" u="none" strike="noStrike" kern="1200" dirty="0">
                          <a:solidFill>
                            <a:schemeClr val="dk1"/>
                          </a:solidFill>
                          <a:effectLst/>
                          <a:latin typeface="+mn-lt"/>
                        </a:rPr>
                        <a:t>annuelle</a:t>
                      </a:r>
                      <a:endParaRPr lang="nl-BE" sz="1100" b="1" u="none" strike="noStrike" kern="1200" dirty="0">
                        <a:solidFill>
                          <a:schemeClr val="dk1"/>
                        </a:solidFill>
                        <a:effectLst/>
                        <a:latin typeface="+mn-lt"/>
                        <a:ea typeface="+mn-ea"/>
                        <a:cs typeface="+mn-cs"/>
                      </a:endParaRPr>
                    </a:p>
                  </a:txBody>
                  <a:tcPr marL="0" marR="0" marT="0" marB="0" anchor="ctr"/>
                </a:tc>
                <a:tc>
                  <a:txBody>
                    <a:bodyPr/>
                    <a:lstStyle/>
                    <a:p>
                      <a:pPr marL="0" algn="ctr" defTabSz="914400" rtl="0" eaLnBrk="1" fontAlgn="ctr" latinLnBrk="0" hangingPunct="1"/>
                      <a:r>
                        <a:rPr lang="en-US" sz="1100" b="1" u="none" strike="noStrike" kern="1200" dirty="0">
                          <a:solidFill>
                            <a:schemeClr val="dk1"/>
                          </a:solidFill>
                          <a:effectLst/>
                          <a:latin typeface="+mn-lt"/>
                        </a:rPr>
                        <a:t>Performance SLA</a:t>
                      </a:r>
                    </a:p>
                  </a:txBody>
                  <a:tcPr marL="0" marR="0" marT="0" marB="0" anchor="ctr"/>
                </a:tc>
                <a:tc>
                  <a:txBody>
                    <a:bodyPr/>
                    <a:lstStyle/>
                    <a:p>
                      <a:pPr marL="0" algn="ctr" defTabSz="914400" rtl="0" eaLnBrk="1" fontAlgn="ctr" latinLnBrk="0" hangingPunct="1"/>
                      <a:r>
                        <a:rPr lang="en-US" sz="1100" b="1" u="none" strike="noStrike" kern="1200" dirty="0">
                          <a:solidFill>
                            <a:schemeClr val="dk1"/>
                          </a:solidFill>
                          <a:effectLst/>
                          <a:latin typeface="+mn-lt"/>
                        </a:rPr>
                        <a:t>Performance annuelle</a:t>
                      </a:r>
                      <a:endParaRPr lang="nl-BE" sz="1100" b="1" u="none" strike="noStrike" kern="1200" dirty="0">
                        <a:solidFill>
                          <a:schemeClr val="dk1"/>
                        </a:solidFill>
                        <a:effectLst/>
                        <a:latin typeface="+mn-lt"/>
                        <a:ea typeface="+mn-ea"/>
                        <a:cs typeface="+mn-cs"/>
                      </a:endParaRPr>
                    </a:p>
                  </a:txBody>
                  <a:tcPr marL="0" marR="0" marT="0" marB="0" anchor="ctr"/>
                </a:tc>
              </a:tr>
              <a:tr h="200025">
                <a:tc gridSpan="5">
                  <a:txBody>
                    <a:bodyPr/>
                    <a:lstStyle/>
                    <a:p>
                      <a:pPr algn="ctr" fontAlgn="b"/>
                      <a:r>
                        <a:rPr lang="en-US" sz="1800" b="1" u="none" strike="noStrike" kern="1200" dirty="0">
                          <a:solidFill>
                            <a:srgbClr val="3E6E5A"/>
                          </a:solidFill>
                          <a:effectLst/>
                          <a:latin typeface="+mn-lt"/>
                        </a:rPr>
                        <a:t>Gestion des certificats</a:t>
                      </a:r>
                      <a:endParaRPr lang="nl-BE" sz="1800" b="1" u="none" strike="noStrike" kern="1200" dirty="0">
                        <a:solidFill>
                          <a:srgbClr val="3E6E5A"/>
                        </a:solidFill>
                        <a:effectLst/>
                        <a:latin typeface="+mn-lt"/>
                        <a:ea typeface="+mn-ea"/>
                        <a:cs typeface="+mn-cs"/>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000">
                <a:tc>
                  <a:txBody>
                    <a:bodyPr/>
                    <a:lstStyle/>
                    <a:p>
                      <a:pPr algn="l" fontAlgn="ctr"/>
                      <a:r>
                        <a:rPr lang="fr-FR" sz="1100" u="none" strike="noStrike">
                          <a:effectLst/>
                        </a:rPr>
                        <a:t>Disponibilité du gestionnaire de certificats</a:t>
                      </a:r>
                      <a:endParaRPr lang="nl-BE"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99,90%</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99,98%</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N/A</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N/A</a:t>
                      </a:r>
                      <a:endParaRPr lang="nl-BE" sz="1100" b="0" i="0" u="none" strike="noStrike">
                        <a:solidFill>
                          <a:srgbClr val="000000"/>
                        </a:solidFill>
                        <a:effectLst/>
                        <a:latin typeface="Calibri"/>
                      </a:endParaRPr>
                    </a:p>
                  </a:txBody>
                  <a:tcPr marL="0" marR="0" marT="0" marB="0" anchor="b"/>
                </a:tc>
              </a:tr>
              <a:tr h="571500">
                <a:tc>
                  <a:txBody>
                    <a:bodyPr/>
                    <a:lstStyle/>
                    <a:p>
                      <a:pPr algn="l" fontAlgn="ctr"/>
                      <a:r>
                        <a:rPr lang="fr-FR" sz="1100" u="none" strike="noStrike">
                          <a:effectLst/>
                        </a:rPr>
                        <a:t>Performance de la prise en charge de la demande (étape 1 - CERT RA)</a:t>
                      </a:r>
                      <a:endParaRPr lang="nl-BE"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N/A</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N/A</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98,00%</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99,33%</a:t>
                      </a:r>
                      <a:endParaRPr lang="nl-BE" sz="1100" b="0" i="0" u="none" strike="noStrike">
                        <a:solidFill>
                          <a:srgbClr val="000000"/>
                        </a:solidFill>
                        <a:effectLst/>
                        <a:latin typeface="Calibri"/>
                      </a:endParaRPr>
                    </a:p>
                  </a:txBody>
                  <a:tcPr marL="0" marR="0" marT="0" marB="0" anchor="b"/>
                </a:tc>
              </a:tr>
              <a:tr h="581025">
                <a:tc>
                  <a:txBody>
                    <a:bodyPr/>
                    <a:lstStyle/>
                    <a:p>
                      <a:pPr algn="l" fontAlgn="ctr"/>
                      <a:r>
                        <a:rPr lang="fr-FR" sz="1100" u="none" strike="noStrike">
                          <a:effectLst/>
                        </a:rPr>
                        <a:t>Performance de la génération de l'ETK RA (étape 2)</a:t>
                      </a:r>
                      <a:endParaRPr lang="nl-BE" sz="1100" b="0"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N/A</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N/A</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98,00%</a:t>
                      </a:r>
                      <a:endParaRPr lang="nl-BE" sz="1100" b="0" i="0" u="none" strike="noStrike">
                        <a:solidFill>
                          <a:srgbClr val="000000"/>
                        </a:solidFill>
                        <a:effectLst/>
                        <a:latin typeface="Calibri"/>
                      </a:endParaRPr>
                    </a:p>
                  </a:txBody>
                  <a:tcPr marL="0" marR="0" marT="0" marB="0" anchor="b"/>
                </a:tc>
                <a:tc>
                  <a:txBody>
                    <a:bodyPr/>
                    <a:lstStyle/>
                    <a:p>
                      <a:pPr algn="ctr" fontAlgn="b"/>
                      <a:r>
                        <a:rPr lang="en-US" sz="1100" u="none" strike="noStrike" dirty="0">
                          <a:effectLst/>
                        </a:rPr>
                        <a:t>99,82%</a:t>
                      </a:r>
                      <a:endParaRPr lang="nl-BE" sz="1100" b="0" i="0" u="none" strike="noStrike" dirty="0">
                        <a:solidFill>
                          <a:srgbClr val="000000"/>
                        </a:solidFill>
                        <a:effectLst/>
                        <a:latin typeface="Calibri"/>
                      </a:endParaRPr>
                    </a:p>
                  </a:txBody>
                  <a:tcPr marL="0" marR="0" marT="0" marB="0" anchor="b"/>
                </a:tc>
              </a:tr>
            </a:tbl>
          </a:graphicData>
        </a:graphic>
      </p:graphicFrame>
      <p:sp>
        <p:nvSpPr>
          <p:cNvPr id="5" name="Date Placeholder 4"/>
          <p:cNvSpPr>
            <a:spLocks noGrp="1"/>
          </p:cNvSpPr>
          <p:nvPr>
            <p:ph type="dt" sz="half" idx="10"/>
          </p:nvPr>
        </p:nvSpPr>
        <p:spPr/>
        <p:txBody>
          <a:bodyPr/>
          <a:lstStyle/>
          <a:p>
            <a:r>
              <a:rPr dirty="0" smtClean="0"/>
              <a:t>23/01/2015</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t>19</a:t>
            </a:fld>
            <a:endParaRPr lang="nl-BE"/>
          </a:p>
        </p:txBody>
      </p:sp>
    </p:spTree>
    <p:extLst>
      <p:ext uri="{BB962C8B-B14F-4D97-AF65-F5344CB8AC3E}">
        <p14:creationId xmlns:p14="http://schemas.microsoft.com/office/powerpoint/2010/main" val="2066106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Balans</a:t>
            </a:r>
            <a:endParaRPr lang="nl-BE" dirty="0"/>
          </a:p>
        </p:txBody>
      </p:sp>
      <p:sp>
        <p:nvSpPr>
          <p:cNvPr id="3" name="Content Placeholder 2"/>
          <p:cNvSpPr>
            <a:spLocks noGrp="1"/>
          </p:cNvSpPr>
          <p:nvPr>
            <p:ph idx="1"/>
          </p:nvPr>
        </p:nvSpPr>
        <p:spPr/>
        <p:txBody>
          <a:bodyPr>
            <a:normAutofit lnSpcReduction="10000"/>
          </a:bodyPr>
          <a:lstStyle/>
          <a:p>
            <a:pPr marL="0" indent="0">
              <a:buNone/>
            </a:pPr>
            <a:r>
              <a:rPr lang="fr-BE" sz="2600" dirty="0"/>
              <a:t>Het </a:t>
            </a:r>
            <a:r>
              <a:rPr lang="fr-BE" sz="2600" dirty="0">
                <a:solidFill>
                  <a:srgbClr val="3E6E5A"/>
                </a:solidFill>
              </a:rPr>
              <a:t>eHealth</a:t>
            </a:r>
            <a:r>
              <a:rPr lang="fr-BE" sz="2600" dirty="0"/>
              <a:t>-platform heeft vandaag</a:t>
            </a:r>
          </a:p>
          <a:p>
            <a:pPr marL="0" indent="0">
              <a:buNone/>
            </a:pPr>
            <a:endParaRPr lang="nl-BE" dirty="0"/>
          </a:p>
          <a:p>
            <a:pPr lvl="0">
              <a:buClrTx/>
            </a:pPr>
            <a:r>
              <a:rPr dirty="0" smtClean="0"/>
              <a:t>een stabiele, gebruiksklare en performante infrastructuur</a:t>
            </a:r>
          </a:p>
          <a:p>
            <a:pPr lvl="0">
              <a:buClrTx/>
            </a:pPr>
            <a:endParaRPr lang="nl-BE" sz="900" dirty="0"/>
          </a:p>
          <a:p>
            <a:pPr lvl="0">
              <a:buClrTx/>
            </a:pPr>
            <a:r>
              <a:rPr dirty="0" smtClean="0"/>
              <a:t>organen voor het bestuur (Beheerscomité) en voor het overleg met de partners (Overlegcomité met de gebruikers van het </a:t>
            </a:r>
            <a:r>
              <a:rPr lang="fr-BE" dirty="0">
                <a:solidFill>
                  <a:srgbClr val="3E6E5A"/>
                </a:solidFill>
              </a:rPr>
              <a:t>eHealth</a:t>
            </a:r>
            <a:r>
              <a:rPr dirty="0" smtClean="0"/>
              <a:t>-platform)</a:t>
            </a:r>
          </a:p>
          <a:p>
            <a:pPr lvl="0">
              <a:buClrTx/>
            </a:pPr>
            <a:endParaRPr lang="nl-BE" sz="800" dirty="0"/>
          </a:p>
          <a:p>
            <a:pPr lvl="0">
              <a:buClrTx/>
            </a:pPr>
            <a:r>
              <a:rPr dirty="0" smtClean="0"/>
              <a:t>een visie (de eHealth Roadmap 2013-2018 die is opgesteld in samenwerking met meer dan 300 actoren op het terrein) die voortdurend wordt uitgedragen, bv. door</a:t>
            </a:r>
          </a:p>
          <a:p>
            <a:pPr lvl="2">
              <a:buClrTx/>
            </a:pPr>
            <a:r>
              <a:rPr dirty="0" smtClean="0"/>
              <a:t>de persconferentie van 20 maart 2014 over de verwezenlijkingen in eGezondheid</a:t>
            </a:r>
          </a:p>
          <a:p>
            <a:pPr lvl="2">
              <a:buClrTx/>
            </a:pPr>
            <a:r>
              <a:rPr dirty="0" smtClean="0"/>
              <a:t>de studiedag van 15 mei 2014 over eGezondheid </a:t>
            </a:r>
            <a:endParaRPr lang="nl-BE" dirty="0"/>
          </a:p>
          <a:p>
            <a:endParaRPr lang="nl-BE" dirty="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2</a:t>
            </a:fld>
            <a:endParaRPr lang="nl-BE"/>
          </a:p>
        </p:txBody>
      </p:sp>
    </p:spTree>
    <p:extLst>
      <p:ext uri="{BB962C8B-B14F-4D97-AF65-F5344CB8AC3E}">
        <p14:creationId xmlns:p14="http://schemas.microsoft.com/office/powerpoint/2010/main" val="3427608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eHealth-certificaten</a:t>
            </a:r>
            <a:endParaRPr lang="nl-BE" dirty="0"/>
          </a:p>
        </p:txBody>
      </p:sp>
      <p:sp>
        <p:nvSpPr>
          <p:cNvPr id="3" name="Content Placeholder 2"/>
          <p:cNvSpPr>
            <a:spLocks noGrp="1"/>
          </p:cNvSpPr>
          <p:nvPr>
            <p:ph idx="1"/>
          </p:nvPr>
        </p:nvSpPr>
        <p:spPr/>
        <p:txBody>
          <a:bodyPr/>
          <a:lstStyle/>
          <a:p>
            <a:pPr>
              <a:buClrTx/>
            </a:pPr>
            <a:endParaRPr lang="nl-BE" b="1" dirty="0" smtClean="0"/>
          </a:p>
          <a:p>
            <a:pPr>
              <a:buClrTx/>
            </a:pPr>
            <a:r>
              <a:rPr b="1" dirty="0" smtClean="0"/>
              <a:t>6.702</a:t>
            </a:r>
            <a:r>
              <a:rPr dirty="0" smtClean="0"/>
              <a:t> aanvragen voor nieuwe certificaten (professionals en instellingen) in 2014</a:t>
            </a:r>
          </a:p>
          <a:p>
            <a:pPr>
              <a:buClrTx/>
            </a:pPr>
            <a:endParaRPr lang="nl-BE" sz="800" dirty="0"/>
          </a:p>
          <a:p>
            <a:pPr>
              <a:buClrTx/>
            </a:pPr>
            <a:r>
              <a:rPr dirty="0" smtClean="0"/>
              <a:t>Actieve certificaten op 6/1/2015 </a:t>
            </a:r>
          </a:p>
          <a:p>
            <a:pPr lvl="1">
              <a:buClrTx/>
            </a:pPr>
            <a:r>
              <a:rPr dirty="0" smtClean="0"/>
              <a:t>voor professionals: 16.200</a:t>
            </a:r>
            <a:endParaRPr lang="nl-BE" dirty="0"/>
          </a:p>
          <a:p>
            <a:pPr lvl="1">
              <a:buClrTx/>
            </a:pPr>
            <a:r>
              <a:rPr dirty="0" smtClean="0"/>
              <a:t>voor instellingen: 5.749</a:t>
            </a:r>
            <a:endParaRPr lang="nl-BE" dirty="0"/>
          </a:p>
          <a:p>
            <a:pPr marL="0" indent="0">
              <a:buClrTx/>
              <a:buNone/>
            </a:pPr>
            <a:endParaRPr lang="nl-BE" sz="800" dirty="0"/>
          </a:p>
          <a:p>
            <a:pPr>
              <a:buClrTx/>
            </a:pPr>
            <a:r>
              <a:rPr dirty="0" smtClean="0"/>
              <a:t>Ingetrokken certificaten op 6/1/2015</a:t>
            </a:r>
          </a:p>
          <a:p>
            <a:pPr lvl="1">
              <a:buClrTx/>
            </a:pPr>
            <a:r>
              <a:rPr dirty="0" smtClean="0"/>
              <a:t>voor professionals: 1.462</a:t>
            </a:r>
            <a:endParaRPr lang="nl-BE" dirty="0"/>
          </a:p>
          <a:p>
            <a:pPr lvl="1">
              <a:buClrTx/>
            </a:pPr>
            <a:r>
              <a:rPr dirty="0" smtClean="0"/>
              <a:t>voor instellingen: 310</a:t>
            </a:r>
          </a:p>
          <a:p>
            <a:pPr marL="0" indent="0">
              <a:buClrTx/>
              <a:buNone/>
            </a:pPr>
            <a:endParaRPr lang="nl-BE" dirty="0"/>
          </a:p>
          <a:p>
            <a:pPr>
              <a:buClrTx/>
            </a:pPr>
            <a:endParaRPr lang="nl-BE" dirty="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20</a:t>
            </a:fld>
            <a:endParaRPr lang="nl-BE"/>
          </a:p>
        </p:txBody>
      </p:sp>
    </p:spTree>
    <p:extLst>
      <p:ext uri="{BB962C8B-B14F-4D97-AF65-F5344CB8AC3E}">
        <p14:creationId xmlns:p14="http://schemas.microsoft.com/office/powerpoint/2010/main" val="3476617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Certificats eHealth</a:t>
            </a:r>
            <a:endParaRPr lang="nl-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159403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21</a:t>
            </a:fld>
            <a:endParaRPr lang="nl-BE"/>
          </a:p>
        </p:txBody>
      </p:sp>
    </p:spTree>
    <p:extLst>
      <p:ext uri="{BB962C8B-B14F-4D97-AF65-F5344CB8AC3E}">
        <p14:creationId xmlns:p14="http://schemas.microsoft.com/office/powerpoint/2010/main" val="3614802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et également en 2014…</a:t>
            </a:r>
            <a:endParaRPr lang="nl-BE" dirty="0"/>
          </a:p>
        </p:txBody>
      </p:sp>
      <p:sp>
        <p:nvSpPr>
          <p:cNvPr id="3" name="Content Placeholder 2"/>
          <p:cNvSpPr>
            <a:spLocks noGrp="1"/>
          </p:cNvSpPr>
          <p:nvPr>
            <p:ph idx="1"/>
          </p:nvPr>
        </p:nvSpPr>
        <p:spPr/>
        <p:txBody>
          <a:bodyPr>
            <a:normAutofit/>
          </a:bodyPr>
          <a:lstStyle/>
          <a:p>
            <a:pPr>
              <a:buClrTx/>
            </a:pPr>
            <a:endParaRPr lang="nl-BE" b="1" dirty="0" smtClean="0"/>
          </a:p>
          <a:p>
            <a:pPr>
              <a:buClrTx/>
            </a:pPr>
            <a:r>
              <a:rPr lang="fr-BE" b="1" dirty="0" smtClean="0"/>
              <a:t>72</a:t>
            </a:r>
            <a:r>
              <a:rPr dirty="0" smtClean="0"/>
              <a:t> Services à valeur ajoutée au 31/12/2014 qui intègrent les services de base de la plate-forme </a:t>
            </a:r>
            <a:r>
              <a:rPr lang="fr-BE" dirty="0" smtClean="0">
                <a:solidFill>
                  <a:srgbClr val="3E6E5A"/>
                </a:solidFill>
              </a:rPr>
              <a:t>eHealth</a:t>
            </a:r>
            <a:endParaRPr lang="nl-BE" dirty="0" smtClean="0">
              <a:solidFill>
                <a:srgbClr val="3E6E5A"/>
              </a:solidFill>
            </a:endParaRPr>
          </a:p>
          <a:p>
            <a:pPr lvl="1">
              <a:buClrTx/>
            </a:pPr>
            <a:r>
              <a:rPr dirty="0" smtClean="0"/>
              <a:t> 4.648.573 transactions IAM pour les applications qui intègrent ce service de base (WA)</a:t>
            </a:r>
          </a:p>
          <a:p>
            <a:pPr marL="0" indent="0">
              <a:buClrTx/>
              <a:buNone/>
            </a:pPr>
            <a:endParaRPr lang="nl-BE" sz="800" dirty="0" smtClean="0"/>
          </a:p>
          <a:p>
            <a:pPr>
              <a:buClrTx/>
            </a:pPr>
            <a:r>
              <a:rPr dirty="0" smtClean="0"/>
              <a:t>Intégration du service de timestamping par 179 hôpitaux (85,65 % des hôpitaux)</a:t>
            </a:r>
          </a:p>
          <a:p>
            <a:pPr>
              <a:buClrTx/>
            </a:pPr>
            <a:endParaRPr lang="nl-BE" sz="800" dirty="0" smtClean="0"/>
          </a:p>
          <a:p>
            <a:pPr>
              <a:buClrTx/>
            </a:pPr>
            <a:r>
              <a:rPr dirty="0" smtClean="0"/>
              <a:t>Releases</a:t>
            </a:r>
            <a:endParaRPr lang="nl-BE" dirty="0"/>
          </a:p>
          <a:p>
            <a:pPr lvl="1">
              <a:buClrTx/>
            </a:pPr>
            <a:r>
              <a:rPr dirty="0" smtClean="0"/>
              <a:t>2 majeures</a:t>
            </a:r>
            <a:endParaRPr lang="nl-BE" dirty="0"/>
          </a:p>
          <a:p>
            <a:pPr lvl="1">
              <a:buClrTx/>
            </a:pPr>
            <a:r>
              <a:rPr dirty="0" smtClean="0"/>
              <a:t>5 mineures</a:t>
            </a:r>
            <a:endParaRPr lang="nl-BE" dirty="0"/>
          </a:p>
          <a:p>
            <a:endParaRPr lang="nl-BE" dirty="0" smtClean="0"/>
          </a:p>
          <a:p>
            <a:pPr marL="0" indent="0">
              <a:buNone/>
            </a:pPr>
            <a:endParaRPr lang="nl-BE" dirty="0"/>
          </a:p>
          <a:p>
            <a:endParaRPr lang="nl-BE" dirty="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22</a:t>
            </a:fld>
            <a:endParaRPr lang="nl-BE"/>
          </a:p>
        </p:txBody>
      </p:sp>
    </p:spTree>
    <p:extLst>
      <p:ext uri="{BB962C8B-B14F-4D97-AF65-F5344CB8AC3E}">
        <p14:creationId xmlns:p14="http://schemas.microsoft.com/office/powerpoint/2010/main" val="1795448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et également en 2014…</a:t>
            </a:r>
            <a:endParaRPr lang="nl-BE" dirty="0"/>
          </a:p>
        </p:txBody>
      </p:sp>
      <p:sp>
        <p:nvSpPr>
          <p:cNvPr id="3" name="Content Placeholder 2"/>
          <p:cNvSpPr>
            <a:spLocks noGrp="1"/>
          </p:cNvSpPr>
          <p:nvPr>
            <p:ph idx="1"/>
          </p:nvPr>
        </p:nvSpPr>
        <p:spPr/>
        <p:txBody>
          <a:bodyPr>
            <a:normAutofit lnSpcReduction="10000"/>
          </a:bodyPr>
          <a:lstStyle/>
          <a:p>
            <a:pPr marL="274320" lvl="1" indent="0">
              <a:buNone/>
            </a:pPr>
            <a:endParaRPr lang="nl-BE" dirty="0"/>
          </a:p>
          <a:p>
            <a:pPr>
              <a:buClrTx/>
            </a:pPr>
            <a:r>
              <a:rPr dirty="0" smtClean="0"/>
              <a:t> </a:t>
            </a:r>
            <a:r>
              <a:rPr lang="fr-BE" b="1" dirty="0" smtClean="0"/>
              <a:t>6</a:t>
            </a:r>
            <a:r>
              <a:rPr dirty="0" smtClean="0"/>
              <a:t> mini-lab’s organisé par la plate-forme </a:t>
            </a:r>
            <a:r>
              <a:rPr lang="fr-BE" dirty="0" smtClean="0">
                <a:solidFill>
                  <a:srgbClr val="3E6E5A"/>
                </a:solidFill>
              </a:rPr>
              <a:t>eHealth</a:t>
            </a:r>
            <a:r>
              <a:rPr dirty="0" smtClean="0"/>
              <a:t> en 2014</a:t>
            </a:r>
          </a:p>
          <a:p>
            <a:pPr lvl="1">
              <a:buClrTx/>
            </a:pPr>
            <a:r>
              <a:rPr dirty="0" smtClean="0"/>
              <a:t>4 mini-lab’s pour les Hubs &amp; Metahub </a:t>
            </a:r>
          </a:p>
          <a:p>
            <a:pPr lvl="1">
              <a:buClrTx/>
            </a:pPr>
            <a:r>
              <a:rPr dirty="0" smtClean="0"/>
              <a:t>2 mini-lab’s pour l’</a:t>
            </a:r>
            <a:r>
              <a:rPr lang="fr-BE" dirty="0" err="1" smtClean="0">
                <a:solidFill>
                  <a:srgbClr val="3E6E5A"/>
                </a:solidFill>
              </a:rPr>
              <a:t>eHealth</a:t>
            </a:r>
            <a:r>
              <a:rPr dirty="0" smtClean="0"/>
              <a:t>Box</a:t>
            </a:r>
          </a:p>
          <a:p>
            <a:pPr lvl="1">
              <a:buClrTx/>
            </a:pPr>
            <a:r>
              <a:rPr dirty="0" smtClean="0"/>
              <a:t>participation aux mini-lab’s organisés par les partenaires</a:t>
            </a:r>
          </a:p>
          <a:p>
            <a:pPr>
              <a:buClrTx/>
            </a:pPr>
            <a:endParaRPr lang="nl-BE" dirty="0" smtClean="0"/>
          </a:p>
          <a:p>
            <a:pPr>
              <a:buClrTx/>
            </a:pPr>
            <a:r>
              <a:rPr lang="fr-BE" b="1" dirty="0" smtClean="0"/>
              <a:t>40</a:t>
            </a:r>
            <a:r>
              <a:rPr dirty="0" smtClean="0"/>
              <a:t> dossiers présentés au Comité sectoriel Santé</a:t>
            </a:r>
          </a:p>
          <a:p>
            <a:pPr>
              <a:buClrTx/>
            </a:pPr>
            <a:endParaRPr lang="nl-BE" dirty="0"/>
          </a:p>
          <a:p>
            <a:pPr>
              <a:buClrTx/>
            </a:pPr>
            <a:r>
              <a:rPr dirty="0" smtClean="0"/>
              <a:t>Mise en production de l’application Dossier unique (eDu) </a:t>
            </a:r>
            <a:endParaRPr lang="nl-BE" dirty="0"/>
          </a:p>
          <a:p>
            <a:pPr>
              <a:buClrTx/>
            </a:pPr>
            <a:endParaRPr lang="nl-BE" dirty="0"/>
          </a:p>
          <a:p>
            <a:pPr>
              <a:buClrTx/>
            </a:pPr>
            <a:r>
              <a:rPr dirty="0" smtClean="0"/>
              <a:t>Implémentation de l’outil ORTS (Open Technology Real Services) pour le suivi des demandes externes </a:t>
            </a:r>
            <a:endParaRPr lang="nl-BE" dirty="0"/>
          </a:p>
          <a:p>
            <a:pPr marL="0" indent="0">
              <a:buNone/>
            </a:pPr>
            <a:endParaRPr lang="nl-BE" dirty="0"/>
          </a:p>
          <a:p>
            <a:endParaRPr lang="nl-BE" dirty="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23</a:t>
            </a:fld>
            <a:endParaRPr lang="nl-BE"/>
          </a:p>
        </p:txBody>
      </p:sp>
    </p:spTree>
    <p:extLst>
      <p:ext uri="{BB962C8B-B14F-4D97-AF65-F5344CB8AC3E}">
        <p14:creationId xmlns:p14="http://schemas.microsoft.com/office/powerpoint/2010/main" val="3991762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Drieledige doelstelling</a:t>
            </a:r>
            <a:endParaRPr lang="nl-BE" dirty="0"/>
          </a:p>
        </p:txBody>
      </p:sp>
      <p:sp>
        <p:nvSpPr>
          <p:cNvPr id="3" name="Content Placeholder 2"/>
          <p:cNvSpPr>
            <a:spLocks noGrp="1"/>
          </p:cNvSpPr>
          <p:nvPr>
            <p:ph idx="1"/>
          </p:nvPr>
        </p:nvSpPr>
        <p:spPr/>
        <p:txBody>
          <a:bodyPr>
            <a:normAutofit/>
          </a:bodyPr>
          <a:lstStyle/>
          <a:p>
            <a:pPr>
              <a:buClrTx/>
            </a:pPr>
            <a:endParaRPr lang="nl-BE" dirty="0" smtClean="0"/>
          </a:p>
          <a:p>
            <a:pPr>
              <a:buClrTx/>
            </a:pPr>
            <a:r>
              <a:rPr dirty="0" smtClean="0"/>
              <a:t>Hogere kwaliteit van de zorgverlening</a:t>
            </a:r>
          </a:p>
          <a:p>
            <a:pPr>
              <a:buClrTx/>
            </a:pPr>
            <a:endParaRPr lang="nl-BE" dirty="0" smtClean="0"/>
          </a:p>
          <a:p>
            <a:pPr>
              <a:buClrTx/>
            </a:pPr>
            <a:r>
              <a:rPr dirty="0" smtClean="0"/>
              <a:t>Administratieve vereenvoudiging </a:t>
            </a:r>
            <a:endParaRPr lang="nl-BE" dirty="0" smtClean="0"/>
          </a:p>
          <a:p>
            <a:pPr>
              <a:buClrTx/>
            </a:pPr>
            <a:endParaRPr lang="nl-BE" dirty="0" smtClean="0"/>
          </a:p>
          <a:p>
            <a:pPr>
              <a:buClrTx/>
            </a:pPr>
            <a:r>
              <a:rPr dirty="0" smtClean="0"/>
              <a:t>Budgettaire besparingen door overbodige en redundante onderzoeken te verminderen</a:t>
            </a:r>
          </a:p>
          <a:p>
            <a:pPr marL="0" indent="0">
              <a:buNone/>
            </a:pPr>
            <a:endParaRPr lang="nl-BE" dirty="0"/>
          </a:p>
          <a:p>
            <a:endParaRPr lang="nl-BE" dirty="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24</a:t>
            </a:fld>
            <a:endParaRPr lang="nl-BE"/>
          </a:p>
        </p:txBody>
      </p:sp>
    </p:spTree>
    <p:extLst>
      <p:ext uri="{BB962C8B-B14F-4D97-AF65-F5344CB8AC3E}">
        <p14:creationId xmlns:p14="http://schemas.microsoft.com/office/powerpoint/2010/main" val="3572494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Voorwaarden</a:t>
            </a:r>
            <a:endParaRPr lang="nl-BE" dirty="0"/>
          </a:p>
        </p:txBody>
      </p:sp>
      <p:sp>
        <p:nvSpPr>
          <p:cNvPr id="3" name="Content Placeholder 2"/>
          <p:cNvSpPr>
            <a:spLocks noGrp="1"/>
          </p:cNvSpPr>
          <p:nvPr>
            <p:ph idx="1"/>
          </p:nvPr>
        </p:nvSpPr>
        <p:spPr/>
        <p:txBody>
          <a:bodyPr>
            <a:normAutofit/>
          </a:bodyPr>
          <a:lstStyle/>
          <a:p>
            <a:pPr>
              <a:buClrTx/>
            </a:pPr>
            <a:endParaRPr lang="nl-BE" dirty="0" smtClean="0"/>
          </a:p>
          <a:p>
            <a:pPr>
              <a:buClrTx/>
            </a:pPr>
            <a:r>
              <a:rPr dirty="0" smtClean="0"/>
              <a:t>Zorgen dat de eGezondheidsdiensten effectief gebruikt worden</a:t>
            </a:r>
            <a:endParaRPr lang="nl-BE" dirty="0" smtClean="0"/>
          </a:p>
          <a:p>
            <a:pPr>
              <a:buClrTx/>
            </a:pPr>
            <a:endParaRPr lang="nl-BE" dirty="0"/>
          </a:p>
          <a:p>
            <a:pPr>
              <a:buClrTx/>
            </a:pPr>
            <a:r>
              <a:rPr dirty="0" smtClean="0"/>
              <a:t>Zorgverleners overtuigen om daadwerkelijk gezondheidsgegevens met elkaar uit te wisselen, in het belang van de patiënt maar ook van de zorgverlener</a:t>
            </a:r>
            <a:endParaRPr lang="nl-BE" dirty="0"/>
          </a:p>
          <a:p>
            <a:endParaRPr lang="nl-BE" dirty="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25</a:t>
            </a:fld>
            <a:endParaRPr lang="nl-BE"/>
          </a:p>
        </p:txBody>
      </p:sp>
    </p:spTree>
    <p:extLst>
      <p:ext uri="{BB962C8B-B14F-4D97-AF65-F5344CB8AC3E}">
        <p14:creationId xmlns:p14="http://schemas.microsoft.com/office/powerpoint/2010/main" val="455022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Strategische krachtlijnen opgenomen in het Regeerakkoord</a:t>
            </a:r>
            <a:endParaRPr lang="nl-BE" dirty="0"/>
          </a:p>
        </p:txBody>
      </p:sp>
      <p:sp>
        <p:nvSpPr>
          <p:cNvPr id="3" name="Content Placeholder 2"/>
          <p:cNvSpPr>
            <a:spLocks noGrp="1"/>
          </p:cNvSpPr>
          <p:nvPr>
            <p:ph idx="1"/>
          </p:nvPr>
        </p:nvSpPr>
        <p:spPr/>
        <p:txBody>
          <a:bodyPr>
            <a:normAutofit lnSpcReduction="10000"/>
          </a:bodyPr>
          <a:lstStyle/>
          <a:p>
            <a:pPr marL="0" indent="0">
              <a:buClrTx/>
              <a:buNone/>
            </a:pPr>
            <a:endParaRPr lang="nl-BE" dirty="0" smtClean="0"/>
          </a:p>
          <a:p>
            <a:pPr marL="0" indent="0">
              <a:buClrTx/>
              <a:buNone/>
            </a:pPr>
            <a:r>
              <a:rPr dirty="0" smtClean="0"/>
              <a:t>Het </a:t>
            </a:r>
            <a:r>
              <a:rPr lang="fr-FR" dirty="0" smtClean="0">
                <a:solidFill>
                  <a:srgbClr val="3E6E5A"/>
                </a:solidFill>
              </a:rPr>
              <a:t>eHealth</a:t>
            </a:r>
            <a:r>
              <a:rPr dirty="0" smtClean="0"/>
              <a:t>-platform wordt meermaals vermeld in het Regeerakkoord, in het bijzonder:</a:t>
            </a:r>
          </a:p>
          <a:p>
            <a:pPr>
              <a:buClrTx/>
            </a:pPr>
            <a:endParaRPr lang="nl-BE" sz="2000" dirty="0" smtClean="0"/>
          </a:p>
          <a:p>
            <a:pPr>
              <a:buClrTx/>
            </a:pPr>
            <a:r>
              <a:rPr lang="fr-FR" sz="2000" dirty="0" smtClean="0"/>
              <a:t>Opzetten van protocollen en samenwerkingsakkoorden met het oog op een gestroomlijnde ontwikkeling van gegevensregistratie en -uitwisseling</a:t>
            </a:r>
          </a:p>
          <a:p>
            <a:pPr>
              <a:buClrTx/>
            </a:pPr>
            <a:endParaRPr lang="nl-BE" sz="2000" dirty="0"/>
          </a:p>
          <a:p>
            <a:pPr>
              <a:buClrTx/>
            </a:pPr>
            <a:r>
              <a:rPr lang="fr-FR" sz="2000" dirty="0" smtClean="0"/>
              <a:t>Evaluatie en aanpassing van bestaande financiële stimuli voor informatisering bij zorgverleners met het oog op een effectief gebruik van de diensten van het </a:t>
            </a:r>
            <a:r>
              <a:rPr lang="fr-FR" sz="2000" dirty="0" smtClean="0">
                <a:solidFill>
                  <a:srgbClr val="3E6E5A"/>
                </a:solidFill>
              </a:rPr>
              <a:t>eHealth</a:t>
            </a:r>
            <a:r>
              <a:rPr lang="fr-FR" sz="2000" dirty="0" smtClean="0"/>
              <a:t>-platform</a:t>
            </a:r>
            <a:endParaRPr lang="nl-BE" sz="2000" dirty="0" smtClean="0">
              <a:solidFill>
                <a:srgbClr val="3E6E5A"/>
              </a:solidFill>
            </a:endParaRPr>
          </a:p>
          <a:p>
            <a:pPr>
              <a:buClrTx/>
            </a:pPr>
            <a:endParaRPr lang="nl-BE" sz="2000" dirty="0" smtClean="0">
              <a:solidFill>
                <a:srgbClr val="3E6E5A"/>
              </a:solidFill>
            </a:endParaRPr>
          </a:p>
          <a:p>
            <a:pPr>
              <a:buClrTx/>
            </a:pPr>
            <a:r>
              <a:rPr lang="fr-FR" sz="2000" dirty="0"/>
              <a:t>Invoeren van nieuwe vormen van financiering die samenwerking, coördinatie en kwaliteit van de eHealth-diensten bevorderen</a:t>
            </a:r>
            <a:endParaRPr lang="nl-BE" sz="2000" dirty="0"/>
          </a:p>
          <a:p>
            <a:pPr>
              <a:buClrTx/>
            </a:pPr>
            <a:endParaRPr lang="nl-BE" dirty="0">
              <a:solidFill>
                <a:srgbClr val="3E6E5A"/>
              </a:solidFill>
            </a:endParaRPr>
          </a:p>
          <a:p>
            <a:endParaRPr lang="nl-BE" dirty="0" smtClean="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26</a:t>
            </a:fld>
            <a:endParaRPr lang="nl-BE"/>
          </a:p>
        </p:txBody>
      </p:sp>
    </p:spTree>
    <p:extLst>
      <p:ext uri="{BB962C8B-B14F-4D97-AF65-F5344CB8AC3E}">
        <p14:creationId xmlns:p14="http://schemas.microsoft.com/office/powerpoint/2010/main" val="3268283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smtClean="0"/>
              <a:t>Strategische krachtlijnen opgenomen in het Regeerakkoord</a:t>
            </a:r>
            <a:endParaRPr lang="nl-BE" dirty="0"/>
          </a:p>
        </p:txBody>
      </p:sp>
      <p:sp>
        <p:nvSpPr>
          <p:cNvPr id="3" name="Content Placeholder 2"/>
          <p:cNvSpPr>
            <a:spLocks noGrp="1"/>
          </p:cNvSpPr>
          <p:nvPr>
            <p:ph idx="1"/>
          </p:nvPr>
        </p:nvSpPr>
        <p:spPr/>
        <p:txBody>
          <a:bodyPr>
            <a:normAutofit/>
          </a:bodyPr>
          <a:lstStyle/>
          <a:p>
            <a:pPr>
              <a:buClrTx/>
            </a:pPr>
            <a:endParaRPr lang="nl-BE" sz="2000" dirty="0" smtClean="0"/>
          </a:p>
          <a:p>
            <a:pPr>
              <a:buClrTx/>
            </a:pPr>
            <a:r>
              <a:rPr lang="fr-FR" sz="2000" dirty="0" smtClean="0"/>
              <a:t>Stimuleren van de ontwikkeling en de gerichte terugbetaling van telegeneeskunde als een alternatief voor de klassieke zorgverlening</a:t>
            </a:r>
          </a:p>
          <a:p>
            <a:pPr>
              <a:buClrTx/>
            </a:pPr>
            <a:endParaRPr lang="nl-BE" sz="2000" dirty="0"/>
          </a:p>
          <a:p>
            <a:pPr>
              <a:buClrTx/>
            </a:pPr>
            <a:r>
              <a:rPr lang="fr-FR" sz="2000" dirty="0" smtClean="0"/>
              <a:t>Opzetten van een performant ICT-systeem dat borg staat voor een vlotte raadpleging van het patiëntendossier door actoren die betrokken zijn bij het zorgproces van de betrokken patiënt, beperkt tot relevante informatie</a:t>
            </a:r>
          </a:p>
          <a:p>
            <a:pPr>
              <a:buClrTx/>
            </a:pPr>
            <a:endParaRPr lang="nl-BE" sz="2000" dirty="0"/>
          </a:p>
          <a:p>
            <a:pPr>
              <a:buClrTx/>
            </a:pPr>
            <a:r>
              <a:rPr lang="fr-FR" sz="2000" dirty="0" smtClean="0"/>
              <a:t>Tegen het einde van de legislatuur de verplichting invoeren om een elektronisch patiëntendossier bij te houden op alle niveaus van de zorgverlening </a:t>
            </a:r>
          </a:p>
          <a:p>
            <a:pPr>
              <a:buClrTx/>
            </a:pPr>
            <a:endParaRPr lang="nl-BE" dirty="0"/>
          </a:p>
          <a:p>
            <a:endParaRPr lang="nl-BE" sz="2200" dirty="0"/>
          </a:p>
          <a:p>
            <a:endParaRPr lang="nl-BE" dirty="0" smtClean="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27</a:t>
            </a:fld>
            <a:endParaRPr lang="nl-BE"/>
          </a:p>
        </p:txBody>
      </p:sp>
    </p:spTree>
    <p:extLst>
      <p:ext uri="{BB962C8B-B14F-4D97-AF65-F5344CB8AC3E}">
        <p14:creationId xmlns:p14="http://schemas.microsoft.com/office/powerpoint/2010/main" val="1475995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Axes prioritaires </a:t>
            </a:r>
            <a:r>
              <a:rPr lang="fr-BE" dirty="0" smtClean="0">
                <a:solidFill>
                  <a:srgbClr val="3E6E5A"/>
                </a:solidFill>
              </a:rPr>
              <a:t>eHealth</a:t>
            </a:r>
            <a:r>
              <a:rPr dirty="0" smtClean="0"/>
              <a:t> 2015</a:t>
            </a:r>
            <a:endParaRPr lang="nl-BE" dirty="0"/>
          </a:p>
        </p:txBody>
      </p:sp>
      <p:sp>
        <p:nvSpPr>
          <p:cNvPr id="3" name="Content Placeholder 2"/>
          <p:cNvSpPr>
            <a:spLocks noGrp="1"/>
          </p:cNvSpPr>
          <p:nvPr>
            <p:ph idx="1"/>
          </p:nvPr>
        </p:nvSpPr>
        <p:spPr/>
        <p:txBody>
          <a:bodyPr>
            <a:normAutofit/>
          </a:bodyPr>
          <a:lstStyle/>
          <a:p>
            <a:pPr lvl="0">
              <a:buClrTx/>
            </a:pPr>
            <a:endParaRPr lang="nl-BE" dirty="0" smtClean="0"/>
          </a:p>
          <a:p>
            <a:pPr lvl="0">
              <a:buClrTx/>
            </a:pPr>
            <a:r>
              <a:rPr dirty="0" smtClean="0"/>
              <a:t>Obtention d’un maximum de consentements éclairés du patient</a:t>
            </a:r>
          </a:p>
          <a:p>
            <a:pPr lvl="1">
              <a:buClrTx/>
            </a:pPr>
            <a:r>
              <a:rPr lang="fr-BE" dirty="0">
                <a:solidFill>
                  <a:srgbClr val="C00000"/>
                </a:solidFill>
              </a:rPr>
              <a:t>objectif 2015</a:t>
            </a:r>
            <a:r>
              <a:rPr dirty="0" smtClean="0"/>
              <a:t>: </a:t>
            </a:r>
            <a:r>
              <a:rPr lang="fr-BE" sz="2000" dirty="0" smtClean="0"/>
              <a:t>2,75 millions de consentements enregistrés</a:t>
            </a:r>
            <a:endParaRPr lang="nl-BE" sz="2000" dirty="0" smtClean="0"/>
          </a:p>
          <a:p>
            <a:pPr marL="548640" lvl="2" indent="0">
              <a:buClrTx/>
              <a:buNone/>
            </a:pPr>
            <a:endParaRPr lang="nl-BE" sz="2000" b="1" dirty="0" smtClean="0"/>
          </a:p>
          <a:p>
            <a:pPr>
              <a:buClrTx/>
            </a:pPr>
            <a:r>
              <a:rPr dirty="0" smtClean="0"/>
              <a:t>Généralisation de la prescription électronique de médicaments </a:t>
            </a:r>
            <a:endParaRPr lang="nl-BE" dirty="0" smtClean="0"/>
          </a:p>
          <a:p>
            <a:pPr lvl="1">
              <a:buClrTx/>
            </a:pPr>
            <a:r>
              <a:rPr lang="fr-BE" dirty="0">
                <a:solidFill>
                  <a:srgbClr val="C00000"/>
                </a:solidFill>
              </a:rPr>
              <a:t>objectif 2015</a:t>
            </a:r>
          </a:p>
          <a:p>
            <a:pPr lvl="2">
              <a:buClrTx/>
            </a:pPr>
            <a:r>
              <a:rPr dirty="0" smtClean="0"/>
              <a:t>Recip-e: 24.000 prescriptions/jour </a:t>
            </a:r>
          </a:p>
          <a:p>
            <a:pPr lvl="2">
              <a:buClrTx/>
            </a:pPr>
            <a:r>
              <a:rPr dirty="0" smtClean="0"/>
              <a:t>stimulation de l’intégration de Recip-e pour les logiciels pharmaciens</a:t>
            </a:r>
          </a:p>
          <a:p>
            <a:pPr lvl="2">
              <a:buClrTx/>
            </a:pPr>
            <a:r>
              <a:rPr dirty="0" smtClean="0"/>
              <a:t>généralisation des prescriptions pour les actes de kinésithérapie en ambulatoire + extension en hospitalier</a:t>
            </a:r>
          </a:p>
          <a:p>
            <a:pPr lvl="2">
              <a:buClrTx/>
            </a:pPr>
            <a:endParaRPr lang="nl-BE" dirty="0"/>
          </a:p>
          <a:p>
            <a:pPr lvl="2"/>
            <a:endParaRPr lang="nl-BE" sz="2000" b="1" dirty="0" smtClean="0"/>
          </a:p>
          <a:p>
            <a:pPr lvl="2">
              <a:buFont typeface="Wingdings" panose="05000000000000000000" pitchFamily="2" charset="2"/>
              <a:buChar char="Ø"/>
            </a:pPr>
            <a:endParaRPr lang="nl-BE" dirty="0" smtClean="0"/>
          </a:p>
          <a:p>
            <a:pPr marL="548640" lvl="2" indent="0">
              <a:buNone/>
            </a:pPr>
            <a:endParaRPr lang="nl-BE" dirty="0" smtClean="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28</a:t>
            </a:fld>
            <a:endParaRPr lang="nl-BE"/>
          </a:p>
        </p:txBody>
      </p:sp>
    </p:spTree>
    <p:extLst>
      <p:ext uri="{BB962C8B-B14F-4D97-AF65-F5344CB8AC3E}">
        <p14:creationId xmlns:p14="http://schemas.microsoft.com/office/powerpoint/2010/main" val="2224743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Axes prioritaires </a:t>
            </a:r>
            <a:r>
              <a:rPr lang="fr-BE" dirty="0">
                <a:solidFill>
                  <a:srgbClr val="3E6E5A"/>
                </a:solidFill>
              </a:rPr>
              <a:t>eHealth</a:t>
            </a:r>
            <a:r>
              <a:rPr dirty="0" smtClean="0"/>
              <a:t> 2015</a:t>
            </a:r>
            <a:endParaRPr lang="nl-BE" dirty="0"/>
          </a:p>
        </p:txBody>
      </p:sp>
      <p:sp>
        <p:nvSpPr>
          <p:cNvPr id="3" name="Content Placeholder 2"/>
          <p:cNvSpPr>
            <a:spLocks noGrp="1"/>
          </p:cNvSpPr>
          <p:nvPr>
            <p:ph idx="1"/>
          </p:nvPr>
        </p:nvSpPr>
        <p:spPr/>
        <p:txBody>
          <a:bodyPr>
            <a:normAutofit/>
          </a:bodyPr>
          <a:lstStyle/>
          <a:p>
            <a:pPr lvl="0">
              <a:buClrTx/>
            </a:pPr>
            <a:endParaRPr lang="fr-BE" dirty="0" smtClean="0"/>
          </a:p>
          <a:p>
            <a:pPr lvl="0">
              <a:buClrTx/>
            </a:pPr>
            <a:r>
              <a:rPr dirty="0" err="1" smtClean="0"/>
              <a:t>Echange</a:t>
            </a:r>
            <a:r>
              <a:rPr dirty="0" smtClean="0"/>
              <a:t> de données dans le secteur de la santé</a:t>
            </a:r>
          </a:p>
          <a:p>
            <a:pPr lvl="0">
              <a:buClrTx/>
            </a:pPr>
            <a:endParaRPr lang="nl-BE" sz="800" dirty="0" smtClean="0"/>
          </a:p>
          <a:p>
            <a:pPr lvl="1">
              <a:buClrTx/>
            </a:pPr>
            <a:r>
              <a:rPr dirty="0" smtClean="0"/>
              <a:t>création et partage par le médecin généraliste du SUMEHR </a:t>
            </a:r>
          </a:p>
          <a:p>
            <a:pPr lvl="2">
              <a:buClrTx/>
            </a:pPr>
            <a:r>
              <a:rPr lang="fr-BE" dirty="0" smtClean="0">
                <a:solidFill>
                  <a:srgbClr val="C00000"/>
                </a:solidFill>
              </a:rPr>
              <a:t>objectif 2015</a:t>
            </a:r>
            <a:r>
              <a:rPr dirty="0" smtClean="0"/>
              <a:t>: </a:t>
            </a:r>
            <a:r>
              <a:rPr lang="nl-BE" dirty="0" smtClean="0"/>
              <a:t>25</a:t>
            </a:r>
            <a:r>
              <a:rPr dirty="0" smtClean="0"/>
              <a:t> % des MG informatisés avec un DMI uploadent le Sumehr de minimum </a:t>
            </a:r>
            <a:r>
              <a:rPr lang="nl-BE" dirty="0" smtClean="0"/>
              <a:t>20 </a:t>
            </a:r>
            <a:r>
              <a:rPr dirty="0" smtClean="0"/>
              <a:t>% de leurs patients (+ consentement)</a:t>
            </a:r>
          </a:p>
          <a:p>
            <a:pPr lvl="2">
              <a:buClrTx/>
            </a:pPr>
            <a:endParaRPr lang="nl-BE" dirty="0" smtClean="0"/>
          </a:p>
          <a:p>
            <a:pPr lvl="1">
              <a:buClrTx/>
            </a:pPr>
            <a:r>
              <a:rPr dirty="0" smtClean="0"/>
              <a:t>alimentation des hubs de documents hospitaliers (lettres de sortie, résultats de laboratoire de biologie clinique et d’imagerie médicale, rapports de consultation, protocoles opératoires, etc.)</a:t>
            </a:r>
          </a:p>
          <a:p>
            <a:pPr lvl="2">
              <a:buClrTx/>
            </a:pPr>
            <a:r>
              <a:rPr lang="fr-BE" dirty="0" smtClean="0">
                <a:solidFill>
                  <a:srgbClr val="C00000"/>
                </a:solidFill>
              </a:rPr>
              <a:t>objectifs 2015</a:t>
            </a:r>
          </a:p>
          <a:p>
            <a:pPr lvl="3">
              <a:buClrTx/>
            </a:pPr>
            <a:r>
              <a:rPr dirty="0" smtClean="0"/>
              <a:t>+/- 3 millions de publications supplémentaires (RSW + KUL)</a:t>
            </a:r>
          </a:p>
          <a:p>
            <a:pPr lvl="3">
              <a:buClrTx/>
            </a:pPr>
            <a:r>
              <a:rPr dirty="0" smtClean="0"/>
              <a:t>70 % des documents précités publiés, pour un minimum de 50 % des patients consultés/admis dans l’hôpital</a:t>
            </a:r>
            <a:endParaRPr lang="nl-BE" dirty="0"/>
          </a:p>
          <a:p>
            <a:pPr lvl="2">
              <a:buClrTx/>
            </a:pPr>
            <a:endParaRPr lang="nl-BE" dirty="0" smtClean="0"/>
          </a:p>
          <a:p>
            <a:pPr lvl="1">
              <a:buClrTx/>
            </a:pPr>
            <a:endParaRPr lang="nl-BE" dirty="0" smtClean="0"/>
          </a:p>
          <a:p>
            <a:pPr lvl="2"/>
            <a:endParaRPr lang="nl-BE" dirty="0"/>
          </a:p>
          <a:p>
            <a:pPr marL="457200" indent="-457200">
              <a:buFont typeface="+mj-lt"/>
              <a:buAutoNum type="arabicPeriod" startAt="3"/>
            </a:pPr>
            <a:endParaRPr lang="nl-BE" dirty="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29</a:t>
            </a:fld>
            <a:endParaRPr lang="nl-BE"/>
          </a:p>
        </p:txBody>
      </p:sp>
    </p:spTree>
    <p:extLst>
      <p:ext uri="{BB962C8B-B14F-4D97-AF65-F5344CB8AC3E}">
        <p14:creationId xmlns:p14="http://schemas.microsoft.com/office/powerpoint/2010/main" val="3209199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Balans</a:t>
            </a:r>
            <a:endParaRPr lang="nl-BE" dirty="0"/>
          </a:p>
        </p:txBody>
      </p:sp>
      <p:sp>
        <p:nvSpPr>
          <p:cNvPr id="3" name="Content Placeholder 2"/>
          <p:cNvSpPr>
            <a:spLocks noGrp="1"/>
          </p:cNvSpPr>
          <p:nvPr>
            <p:ph idx="1"/>
          </p:nvPr>
        </p:nvSpPr>
        <p:spPr/>
        <p:txBody>
          <a:bodyPr>
            <a:normAutofit/>
          </a:bodyPr>
          <a:lstStyle/>
          <a:p>
            <a:pPr lvl="0">
              <a:buClrTx/>
            </a:pPr>
            <a:r>
              <a:rPr dirty="0" smtClean="0"/>
              <a:t>een samenwerkingskader met de Gemeenschappen en Gewesten om deze visie te delen (protocolakkoord van 29 april 2013)</a:t>
            </a:r>
          </a:p>
          <a:p>
            <a:pPr lvl="0">
              <a:buClrTx/>
            </a:pPr>
            <a:endParaRPr lang="nl-BE" dirty="0"/>
          </a:p>
          <a:p>
            <a:pPr lvl="0">
              <a:buClrTx/>
            </a:pPr>
            <a:r>
              <a:rPr dirty="0" smtClean="0"/>
              <a:t>een monitoring (‘Key performance indicators’) die het mogelijk maakt om de strategische doelstellingen van de Roadmap op te volgen</a:t>
            </a:r>
            <a:endParaRPr lang="nl-BE" dirty="0"/>
          </a:p>
          <a:p>
            <a:endParaRPr lang="nl-BE" dirty="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3</a:t>
            </a:fld>
            <a:endParaRPr lang="nl-BE"/>
          </a:p>
        </p:txBody>
      </p:sp>
    </p:spTree>
    <p:extLst>
      <p:ext uri="{BB962C8B-B14F-4D97-AF65-F5344CB8AC3E}">
        <p14:creationId xmlns:p14="http://schemas.microsoft.com/office/powerpoint/2010/main" val="1353280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Axes prioritaires </a:t>
            </a:r>
            <a:r>
              <a:rPr lang="fr-BE" dirty="0">
                <a:solidFill>
                  <a:srgbClr val="3E6E5A"/>
                </a:solidFill>
              </a:rPr>
              <a:t>eHealth</a:t>
            </a:r>
            <a:r>
              <a:rPr dirty="0" smtClean="0"/>
              <a:t> 2015</a:t>
            </a:r>
            <a:endParaRPr lang="nl-BE" dirty="0"/>
          </a:p>
        </p:txBody>
      </p:sp>
      <p:sp>
        <p:nvSpPr>
          <p:cNvPr id="3" name="Content Placeholder 2"/>
          <p:cNvSpPr>
            <a:spLocks noGrp="1"/>
          </p:cNvSpPr>
          <p:nvPr>
            <p:ph idx="1"/>
          </p:nvPr>
        </p:nvSpPr>
        <p:spPr/>
        <p:txBody>
          <a:bodyPr>
            <a:normAutofit/>
          </a:bodyPr>
          <a:lstStyle/>
          <a:p>
            <a:pPr lvl="0">
              <a:buClrTx/>
            </a:pPr>
            <a:r>
              <a:rPr dirty="0" smtClean="0"/>
              <a:t>Echange de données dans le secteur de la santé</a:t>
            </a:r>
          </a:p>
          <a:p>
            <a:pPr lvl="0">
              <a:buClrTx/>
            </a:pPr>
            <a:endParaRPr lang="nl-BE" sz="800" dirty="0" smtClean="0"/>
          </a:p>
          <a:p>
            <a:pPr lvl="1">
              <a:buClrTx/>
            </a:pPr>
            <a:r>
              <a:rPr dirty="0" smtClean="0"/>
              <a:t>déploiement effectif du dossier pharmaceutique partagé</a:t>
            </a:r>
          </a:p>
          <a:p>
            <a:pPr lvl="2">
              <a:buClrTx/>
            </a:pPr>
            <a:r>
              <a:rPr dirty="0" smtClean="0"/>
              <a:t>projet qui ne décolle pas</a:t>
            </a:r>
            <a:endParaRPr lang="nl-BE" dirty="0" smtClean="0"/>
          </a:p>
          <a:p>
            <a:pPr lvl="2">
              <a:buClrTx/>
            </a:pPr>
            <a:r>
              <a:rPr lang="fr-BE" dirty="0">
                <a:solidFill>
                  <a:srgbClr val="C00000"/>
                </a:solidFill>
              </a:rPr>
              <a:t>objectif 2015</a:t>
            </a:r>
            <a:r>
              <a:rPr dirty="0" smtClean="0"/>
              <a:t>:  veiller à en tenir compte lors des négociations autour de  de la prime télématique (facteur bloquant)</a:t>
            </a:r>
          </a:p>
          <a:p>
            <a:pPr lvl="2">
              <a:buClrTx/>
            </a:pPr>
            <a:endParaRPr lang="nl-BE" dirty="0" smtClean="0"/>
          </a:p>
          <a:p>
            <a:pPr lvl="1">
              <a:buClrTx/>
            </a:pPr>
            <a:r>
              <a:rPr dirty="0" smtClean="0"/>
              <a:t>accessibilité des résultats de laboratoire et d’imagerie extra-muros</a:t>
            </a:r>
          </a:p>
          <a:p>
            <a:pPr lvl="2">
              <a:buClrTx/>
            </a:pPr>
            <a:r>
              <a:rPr lang="fr-BE" dirty="0">
                <a:solidFill>
                  <a:srgbClr val="C00000"/>
                </a:solidFill>
              </a:rPr>
              <a:t>objectif 2016</a:t>
            </a:r>
            <a:r>
              <a:rPr dirty="0" smtClean="0"/>
              <a:t>: 40 % de résultats de laboratoire de biologie clinique et d’imagerie médicale extra-muros consultables via le système Hubs-Metahub </a:t>
            </a:r>
            <a:endParaRPr lang="nl-BE" dirty="0" smtClean="0"/>
          </a:p>
          <a:p>
            <a:pPr lvl="2">
              <a:buClrTx/>
            </a:pPr>
            <a:endParaRPr lang="nl-BE" dirty="0" smtClean="0"/>
          </a:p>
          <a:p>
            <a:pPr lvl="1">
              <a:buClrTx/>
            </a:pPr>
            <a:r>
              <a:rPr dirty="0" smtClean="0"/>
              <a:t>accessibilité des données de santé dans les secteurs particuliers de la psychiatrie, des personnes âgées, des soins à domicile</a:t>
            </a:r>
          </a:p>
          <a:p>
            <a:pPr lvl="2">
              <a:buClrTx/>
            </a:pPr>
            <a:r>
              <a:rPr lang="fr-BE" dirty="0">
                <a:solidFill>
                  <a:srgbClr val="C00000"/>
                </a:solidFill>
              </a:rPr>
              <a:t>objectif 2015</a:t>
            </a:r>
            <a:r>
              <a:rPr dirty="0" smtClean="0"/>
              <a:t>: </a:t>
            </a:r>
            <a:r>
              <a:rPr lang="nl-BE" dirty="0" smtClean="0"/>
              <a:t>80</a:t>
            </a:r>
            <a:r>
              <a:rPr dirty="0" smtClean="0"/>
              <a:t> % des hôpitaux psychiatriques connectés à un hub</a:t>
            </a:r>
            <a:endParaRPr lang="nl-BE" dirty="0" smtClean="0"/>
          </a:p>
          <a:p>
            <a:pPr lvl="2"/>
            <a:endParaRPr lang="nl-BE" dirty="0"/>
          </a:p>
          <a:p>
            <a:pPr marL="457200" indent="-457200">
              <a:buFont typeface="+mj-lt"/>
              <a:buAutoNum type="arabicPeriod" startAt="3"/>
            </a:pPr>
            <a:endParaRPr lang="nl-BE" dirty="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30</a:t>
            </a:fld>
            <a:endParaRPr lang="nl-BE"/>
          </a:p>
        </p:txBody>
      </p:sp>
    </p:spTree>
    <p:extLst>
      <p:ext uri="{BB962C8B-B14F-4D97-AF65-F5344CB8AC3E}">
        <p14:creationId xmlns:p14="http://schemas.microsoft.com/office/powerpoint/2010/main" val="433664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Prioritaire assen </a:t>
            </a:r>
            <a:r>
              <a:rPr lang="fr-BE" dirty="0">
                <a:solidFill>
                  <a:srgbClr val="3E6E5A"/>
                </a:solidFill>
              </a:rPr>
              <a:t>eHealth</a:t>
            </a:r>
            <a:r>
              <a:rPr dirty="0" smtClean="0"/>
              <a:t> 2015</a:t>
            </a:r>
            <a:endParaRPr lang="nl-BE" dirty="0"/>
          </a:p>
        </p:txBody>
      </p:sp>
      <p:sp>
        <p:nvSpPr>
          <p:cNvPr id="3" name="Content Placeholder 2"/>
          <p:cNvSpPr>
            <a:spLocks noGrp="1"/>
          </p:cNvSpPr>
          <p:nvPr>
            <p:ph idx="1"/>
          </p:nvPr>
        </p:nvSpPr>
        <p:spPr/>
        <p:txBody>
          <a:bodyPr>
            <a:normAutofit/>
          </a:bodyPr>
          <a:lstStyle/>
          <a:p>
            <a:pPr lvl="0">
              <a:buClrTx/>
            </a:pPr>
            <a:r>
              <a:rPr dirty="0" smtClean="0"/>
              <a:t>tot stand brengen van een nieuwe cultuur voor icentives</a:t>
            </a:r>
          </a:p>
          <a:p>
            <a:pPr lvl="0">
              <a:buClrTx/>
            </a:pPr>
            <a:endParaRPr lang="nl-BE" sz="800" dirty="0"/>
          </a:p>
          <a:p>
            <a:pPr lvl="1">
              <a:buClrTx/>
            </a:pPr>
            <a:r>
              <a:rPr dirty="0" smtClean="0"/>
              <a:t>gekoppeld aan het gebruik van eHealth </a:t>
            </a:r>
            <a:endParaRPr lang="nl-BE" dirty="0" smtClean="0"/>
          </a:p>
          <a:p>
            <a:pPr lvl="1">
              <a:buClrTx/>
            </a:pPr>
            <a:endParaRPr lang="nl-BE" sz="800" dirty="0"/>
          </a:p>
          <a:p>
            <a:pPr lvl="2">
              <a:buClrTx/>
            </a:pPr>
            <a:r>
              <a:rPr dirty="0" smtClean="0"/>
              <a:t>financiering van (acute en psychiatrische) ziekenhuizen waarbij een gedeelte van het Budget van de Financiële Middelen (BFM) van ziekenhuizen gekoppeld wordt aan het opladen in de hubs (project FOD)</a:t>
            </a:r>
          </a:p>
          <a:p>
            <a:pPr lvl="2">
              <a:buClrTx/>
            </a:pPr>
            <a:r>
              <a:rPr dirty="0" smtClean="0"/>
              <a:t>herziening van de telematicapremie van de huisartsen en de uitbetaling van de premie voortaan baseren op het effectieve gebruik van eHealth en niet meer op de aankoop van een door het </a:t>
            </a:r>
            <a:r>
              <a:rPr lang="fr-BE" dirty="0">
                <a:solidFill>
                  <a:srgbClr val="3E6E5A"/>
                </a:solidFill>
              </a:rPr>
              <a:t>eHealth</a:t>
            </a:r>
            <a:r>
              <a:rPr dirty="0" smtClean="0"/>
              <a:t>-platform gehomologeerd softwarepakket</a:t>
            </a:r>
          </a:p>
          <a:p>
            <a:pPr lvl="2">
              <a:buClrTx/>
            </a:pPr>
            <a:r>
              <a:rPr lang="fr-BE" dirty="0">
                <a:solidFill>
                  <a:srgbClr val="C00000"/>
                </a:solidFill>
              </a:rPr>
              <a:t>doelstelling 2015</a:t>
            </a:r>
            <a:r>
              <a:rPr dirty="0" smtClean="0"/>
              <a:t>: toepassing van het nieuwe homologatieproces</a:t>
            </a:r>
            <a:endParaRPr lang="nl-BE" dirty="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31</a:t>
            </a:fld>
            <a:endParaRPr lang="nl-BE"/>
          </a:p>
        </p:txBody>
      </p:sp>
    </p:spTree>
    <p:extLst>
      <p:ext uri="{BB962C8B-B14F-4D97-AF65-F5344CB8AC3E}">
        <p14:creationId xmlns:p14="http://schemas.microsoft.com/office/powerpoint/2010/main" val="40428576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Prioritaire assen </a:t>
            </a:r>
            <a:r>
              <a:rPr lang="fr-BE" dirty="0">
                <a:solidFill>
                  <a:srgbClr val="3E6E5A"/>
                </a:solidFill>
              </a:rPr>
              <a:t>eHealth</a:t>
            </a:r>
            <a:r>
              <a:rPr dirty="0" smtClean="0"/>
              <a:t> 2015</a:t>
            </a:r>
            <a:endParaRPr lang="nl-BE" dirty="0"/>
          </a:p>
        </p:txBody>
      </p:sp>
      <p:sp>
        <p:nvSpPr>
          <p:cNvPr id="3" name="Content Placeholder 2"/>
          <p:cNvSpPr>
            <a:spLocks noGrp="1"/>
          </p:cNvSpPr>
          <p:nvPr>
            <p:ph idx="1"/>
          </p:nvPr>
        </p:nvSpPr>
        <p:spPr/>
        <p:txBody>
          <a:bodyPr>
            <a:normAutofit/>
          </a:bodyPr>
          <a:lstStyle/>
          <a:p>
            <a:pPr lvl="0">
              <a:buClrTx/>
            </a:pPr>
            <a:r>
              <a:rPr dirty="0" smtClean="0"/>
              <a:t>tot stand brengen van een nieuwe cultuur </a:t>
            </a:r>
            <a:r>
              <a:rPr dirty="0" err="1" smtClean="0"/>
              <a:t>voor</a:t>
            </a:r>
            <a:r>
              <a:rPr dirty="0" smtClean="0"/>
              <a:t> i</a:t>
            </a:r>
            <a:r>
              <a:rPr lang="nl-BE" dirty="0"/>
              <a:t>n</a:t>
            </a:r>
            <a:r>
              <a:rPr dirty="0" err="1" smtClean="0"/>
              <a:t>centives</a:t>
            </a:r>
            <a:endParaRPr dirty="0" smtClean="0"/>
          </a:p>
          <a:p>
            <a:pPr lvl="0">
              <a:buClrTx/>
            </a:pPr>
            <a:endParaRPr lang="nl-BE" sz="800" dirty="0"/>
          </a:p>
          <a:p>
            <a:pPr lvl="1">
              <a:buClrTx/>
            </a:pPr>
            <a:r>
              <a:rPr dirty="0" smtClean="0"/>
              <a:t>niet-financiële incentives</a:t>
            </a:r>
          </a:p>
          <a:p>
            <a:pPr lvl="1">
              <a:buClrTx/>
            </a:pPr>
            <a:endParaRPr lang="nl-BE" sz="800" dirty="0"/>
          </a:p>
          <a:p>
            <a:pPr lvl="2">
              <a:buClrTx/>
            </a:pPr>
            <a:r>
              <a:rPr dirty="0" smtClean="0"/>
              <a:t>accreditering van de opleidingen voor eHealth </a:t>
            </a:r>
            <a:endParaRPr lang="nl-BE" dirty="0"/>
          </a:p>
          <a:p>
            <a:pPr lvl="2">
              <a:buClrTx/>
            </a:pPr>
            <a:r>
              <a:rPr dirty="0" smtClean="0"/>
              <a:t>integratie van eHealth in de opleiding van de arts </a:t>
            </a:r>
            <a:endParaRPr lang="nl-BE" dirty="0" smtClean="0"/>
          </a:p>
          <a:p>
            <a:pPr lvl="2">
              <a:buClrTx/>
            </a:pPr>
            <a:r>
              <a:rPr dirty="0" smtClean="0"/>
              <a:t>oprichting van een softwareplatform in demo-modus met fictieve gegevens dat toegankelijk is voor de universiteiten en programma's voor continue opleidingen &gt; bv. ondersteuning van eerstelijn.be door het </a:t>
            </a:r>
            <a:r>
              <a:rPr lang="fr-BE" dirty="0">
                <a:solidFill>
                  <a:srgbClr val="3E6E5A"/>
                </a:solidFill>
              </a:rPr>
              <a:t>eHealth</a:t>
            </a:r>
            <a:r>
              <a:rPr dirty="0" smtClean="0"/>
              <a:t>-platform</a:t>
            </a:r>
          </a:p>
          <a:p>
            <a:pPr lvl="2">
              <a:buClrTx/>
            </a:pPr>
            <a:r>
              <a:rPr lang="fr-BE" dirty="0">
                <a:solidFill>
                  <a:srgbClr val="C00000"/>
                </a:solidFill>
              </a:rPr>
              <a:t>doelstelling 2015:</a:t>
            </a:r>
            <a:r>
              <a:rPr lang="fr-BE" dirty="0" smtClean="0">
                <a:solidFill>
                  <a:srgbClr val="3E6E5A"/>
                </a:solidFill>
              </a:rPr>
              <a:t> </a:t>
            </a:r>
            <a:r>
              <a:rPr dirty="0" smtClean="0"/>
              <a:t>verdere didactische en technische ondersteuning van het </a:t>
            </a:r>
            <a:r>
              <a:rPr lang="fr-BE" dirty="0">
                <a:solidFill>
                  <a:srgbClr val="3E6E5A"/>
                </a:solidFill>
              </a:rPr>
              <a:t>eHealth</a:t>
            </a:r>
            <a:r>
              <a:rPr dirty="0" smtClean="0"/>
              <a:t>-platform (cf. opleidingen)</a:t>
            </a:r>
          </a:p>
          <a:p>
            <a:pPr lvl="2">
              <a:buClrTx/>
            </a:pPr>
            <a:endParaRPr lang="nl-BE" dirty="0"/>
          </a:p>
          <a:p>
            <a:pPr lvl="2">
              <a:buClrTx/>
            </a:pPr>
            <a:endParaRPr lang="nl-BE" dirty="0">
              <a:solidFill>
                <a:srgbClr val="3E6E5A"/>
              </a:solidFill>
            </a:endParaRPr>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32</a:t>
            </a:fld>
            <a:endParaRPr lang="nl-BE"/>
          </a:p>
        </p:txBody>
      </p:sp>
    </p:spTree>
    <p:extLst>
      <p:ext uri="{BB962C8B-B14F-4D97-AF65-F5344CB8AC3E}">
        <p14:creationId xmlns:p14="http://schemas.microsoft.com/office/powerpoint/2010/main" val="2896448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Prioritaire assen </a:t>
            </a:r>
            <a:r>
              <a:rPr lang="fr-BE" dirty="0">
                <a:solidFill>
                  <a:srgbClr val="3E6E5A"/>
                </a:solidFill>
              </a:rPr>
              <a:t>eHealth</a:t>
            </a:r>
            <a:r>
              <a:rPr dirty="0" smtClean="0"/>
              <a:t> 2015</a:t>
            </a:r>
            <a:endParaRPr lang="nl-BE" dirty="0"/>
          </a:p>
        </p:txBody>
      </p:sp>
      <p:sp>
        <p:nvSpPr>
          <p:cNvPr id="3" name="Content Placeholder 2"/>
          <p:cNvSpPr>
            <a:spLocks noGrp="1"/>
          </p:cNvSpPr>
          <p:nvPr>
            <p:ph idx="1"/>
          </p:nvPr>
        </p:nvSpPr>
        <p:spPr/>
        <p:txBody>
          <a:bodyPr>
            <a:normAutofit fontScale="25000" lnSpcReduction="20000"/>
          </a:bodyPr>
          <a:lstStyle/>
          <a:p>
            <a:pPr lvl="0">
              <a:buClrTx/>
            </a:pPr>
            <a:r>
              <a:rPr sz="9600" dirty="0" smtClean="0"/>
              <a:t>Voortzetting van het programma voor </a:t>
            </a:r>
            <a:r>
              <a:rPr sz="9600" dirty="0" err="1" smtClean="0"/>
              <a:t>administratieve</a:t>
            </a:r>
            <a:r>
              <a:rPr sz="9600" dirty="0" smtClean="0"/>
              <a:t> </a:t>
            </a:r>
            <a:r>
              <a:rPr sz="9600" dirty="0" err="1" smtClean="0"/>
              <a:t>vereenvoudiging</a:t>
            </a:r>
            <a:r>
              <a:rPr sz="9600" dirty="0" smtClean="0"/>
              <a:t> (MyCareNet)</a:t>
            </a:r>
          </a:p>
          <a:p>
            <a:pPr lvl="1">
              <a:buClrTx/>
            </a:pPr>
            <a:endParaRPr lang="fr-BE" sz="3200" dirty="0" smtClean="0">
              <a:solidFill>
                <a:srgbClr val="C00000"/>
              </a:solidFill>
            </a:endParaRPr>
          </a:p>
          <a:p>
            <a:pPr lvl="1">
              <a:buClrTx/>
            </a:pPr>
            <a:r>
              <a:rPr lang="fr-BE" sz="8000" dirty="0" err="1" smtClean="0">
                <a:solidFill>
                  <a:srgbClr val="C00000"/>
                </a:solidFill>
              </a:rPr>
              <a:t>doelstellingen</a:t>
            </a:r>
            <a:r>
              <a:rPr lang="fr-BE" sz="8000" dirty="0" smtClean="0">
                <a:solidFill>
                  <a:srgbClr val="C00000"/>
                </a:solidFill>
              </a:rPr>
              <a:t> </a:t>
            </a:r>
            <a:r>
              <a:rPr lang="fr-BE" sz="8000" dirty="0">
                <a:solidFill>
                  <a:srgbClr val="C00000"/>
                </a:solidFill>
              </a:rPr>
              <a:t>2015</a:t>
            </a:r>
            <a:endParaRPr lang="nl-BE" sz="8000" dirty="0">
              <a:solidFill>
                <a:srgbClr val="C00000"/>
              </a:solidFill>
            </a:endParaRPr>
          </a:p>
          <a:p>
            <a:pPr>
              <a:buClrTx/>
            </a:pPr>
            <a:endParaRPr lang="nl-BE" dirty="0" smtClean="0"/>
          </a:p>
          <a:p>
            <a:pPr lvl="2">
              <a:buClrTx/>
            </a:pPr>
            <a:r>
              <a:rPr lang="fr-FR" sz="7200" dirty="0"/>
              <a:t>uitbreiding van de verzekerbaarheid, facturatie en tarifering naar</a:t>
            </a:r>
          </a:p>
          <a:p>
            <a:pPr lvl="3">
              <a:buClrTx/>
            </a:pPr>
            <a:r>
              <a:rPr lang="en-US" sz="6400" dirty="0" smtClean="0"/>
              <a:t>kinesitherapeuten</a:t>
            </a:r>
            <a:endParaRPr lang="nl-BE" sz="6400" dirty="0"/>
          </a:p>
          <a:p>
            <a:pPr lvl="3">
              <a:buClrTx/>
            </a:pPr>
            <a:r>
              <a:rPr lang="en-US" sz="6400" dirty="0"/>
              <a:t>tandartsen</a:t>
            </a:r>
            <a:endParaRPr lang="nl-BE" sz="6400" dirty="0"/>
          </a:p>
          <a:p>
            <a:pPr lvl="3">
              <a:buClrTx/>
            </a:pPr>
            <a:r>
              <a:rPr lang="en-US" sz="6400" dirty="0"/>
              <a:t>logopedisten</a:t>
            </a:r>
            <a:endParaRPr lang="nl-BE" sz="6400" dirty="0"/>
          </a:p>
          <a:p>
            <a:pPr lvl="3">
              <a:buClrTx/>
            </a:pPr>
            <a:r>
              <a:rPr lang="en-US" sz="6400" dirty="0"/>
              <a:t>bandagisten</a:t>
            </a:r>
            <a:endParaRPr lang="nl-BE" sz="6400" dirty="0"/>
          </a:p>
          <a:p>
            <a:pPr lvl="3">
              <a:buClrTx/>
            </a:pPr>
            <a:r>
              <a:rPr lang="en-US" sz="6400" dirty="0"/>
              <a:t>orthopedisten</a:t>
            </a:r>
            <a:endParaRPr lang="nl-BE" sz="6400" dirty="0"/>
          </a:p>
          <a:p>
            <a:pPr lvl="3">
              <a:buClrTx/>
            </a:pPr>
            <a:r>
              <a:rPr lang="en-US" sz="6400" dirty="0"/>
              <a:t>vroedvrouwen</a:t>
            </a:r>
          </a:p>
          <a:p>
            <a:pPr lvl="3">
              <a:buClrTx/>
            </a:pPr>
            <a:r>
              <a:rPr lang="en-US" sz="6400" dirty="0" err="1" smtClean="0"/>
              <a:t>medische</a:t>
            </a:r>
            <a:r>
              <a:rPr lang="en-US" sz="6400" dirty="0" smtClean="0"/>
              <a:t> </a:t>
            </a:r>
            <a:r>
              <a:rPr lang="en-US" sz="6400" dirty="0" err="1" smtClean="0"/>
              <a:t>huizen</a:t>
            </a:r>
            <a:endParaRPr lang="nl-BE" sz="6400" dirty="0" smtClean="0"/>
          </a:p>
          <a:p>
            <a:pPr lvl="2">
              <a:buClrTx/>
            </a:pPr>
            <a:r>
              <a:rPr lang="fr-FR" sz="7200" dirty="0" smtClean="0"/>
              <a:t>migratie naar de nieuwe webservices voor </a:t>
            </a:r>
          </a:p>
          <a:p>
            <a:pPr lvl="3">
              <a:buClrTx/>
            </a:pPr>
            <a:r>
              <a:rPr lang="en-US" sz="6400" dirty="0" smtClean="0"/>
              <a:t>verpleegsters</a:t>
            </a:r>
            <a:endParaRPr lang="nl-BE" sz="6400" dirty="0"/>
          </a:p>
          <a:p>
            <a:pPr lvl="3">
              <a:buClrTx/>
            </a:pPr>
            <a:r>
              <a:rPr lang="en-US" sz="6400" dirty="0"/>
              <a:t>labo's</a:t>
            </a:r>
            <a:endParaRPr lang="nl-BE" sz="6400" dirty="0"/>
          </a:p>
          <a:p>
            <a:pPr lvl="3">
              <a:buClrTx/>
            </a:pPr>
            <a:r>
              <a:rPr lang="fr-FR" sz="6400" dirty="0"/>
              <a:t>RVT's (rust- en </a:t>
            </a:r>
            <a:r>
              <a:rPr lang="fr-FR" sz="6400" dirty="0" err="1"/>
              <a:t>verzorgingstehuizen</a:t>
            </a:r>
            <a:r>
              <a:rPr lang="fr-FR" sz="6400" dirty="0" smtClean="0"/>
              <a:t>)</a:t>
            </a:r>
            <a:endParaRPr lang="nl-BE" sz="6400" dirty="0"/>
          </a:p>
          <a:p>
            <a:pPr lvl="2">
              <a:buClrTx/>
            </a:pPr>
            <a:r>
              <a:rPr lang="fr-FR" sz="7200" dirty="0" smtClean="0"/>
              <a:t>migratie van de verzekerbaarheid 'apotheken' naar de generieke dienst verzekerbaarheid</a:t>
            </a:r>
            <a:endParaRPr lang="nl-BE" sz="7200"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33</a:t>
            </a:fld>
            <a:endParaRPr lang="nl-BE"/>
          </a:p>
        </p:txBody>
      </p:sp>
    </p:spTree>
    <p:extLst>
      <p:ext uri="{BB962C8B-B14F-4D97-AF65-F5344CB8AC3E}">
        <p14:creationId xmlns:p14="http://schemas.microsoft.com/office/powerpoint/2010/main" val="286864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Axes prioritaires </a:t>
            </a:r>
            <a:r>
              <a:rPr lang="fr-BE" dirty="0">
                <a:solidFill>
                  <a:srgbClr val="3E6E5A"/>
                </a:solidFill>
              </a:rPr>
              <a:t>eHealth</a:t>
            </a:r>
            <a:r>
              <a:rPr dirty="0" smtClean="0"/>
              <a:t> 2015</a:t>
            </a:r>
            <a:endParaRPr lang="nl-BE" dirty="0"/>
          </a:p>
        </p:txBody>
      </p:sp>
      <p:sp>
        <p:nvSpPr>
          <p:cNvPr id="3" name="Content Placeholder 2"/>
          <p:cNvSpPr>
            <a:spLocks noGrp="1"/>
          </p:cNvSpPr>
          <p:nvPr>
            <p:ph idx="1"/>
          </p:nvPr>
        </p:nvSpPr>
        <p:spPr/>
        <p:txBody>
          <a:bodyPr>
            <a:normAutofit/>
          </a:bodyPr>
          <a:lstStyle/>
          <a:p>
            <a:pPr>
              <a:buClrTx/>
            </a:pPr>
            <a:endParaRPr lang="nl-BE" dirty="0" smtClean="0"/>
          </a:p>
          <a:p>
            <a:pPr>
              <a:buClrTx/>
            </a:pPr>
            <a:r>
              <a:rPr dirty="0" smtClean="0"/>
              <a:t>Promotion de l’utilisation de l’</a:t>
            </a:r>
            <a:r>
              <a:rPr lang="fr-BE" dirty="0" smtClean="0">
                <a:solidFill>
                  <a:srgbClr val="3E6E5A"/>
                </a:solidFill>
              </a:rPr>
              <a:t>eHealth</a:t>
            </a:r>
            <a:r>
              <a:rPr dirty="0" smtClean="0"/>
              <a:t>Box entre les dispensateurs de soins</a:t>
            </a:r>
          </a:p>
          <a:p>
            <a:pPr lvl="1">
              <a:buClrTx/>
            </a:pPr>
            <a:r>
              <a:rPr lang="fr-BE" dirty="0">
                <a:solidFill>
                  <a:srgbClr val="C00000"/>
                </a:solidFill>
              </a:rPr>
              <a:t>objectif 2015 </a:t>
            </a:r>
            <a:r>
              <a:rPr dirty="0" smtClean="0"/>
              <a:t>: </a:t>
            </a:r>
            <a:r>
              <a:rPr lang="nl-BE" dirty="0" smtClean="0"/>
              <a:t>6</a:t>
            </a:r>
            <a:r>
              <a:rPr dirty="0" smtClean="0"/>
              <a:t> millions de messages</a:t>
            </a:r>
            <a:r>
              <a:rPr lang="nl-BE" dirty="0" smtClean="0"/>
              <a:t> par </a:t>
            </a:r>
            <a:r>
              <a:rPr lang="nl-BE" dirty="0" err="1" smtClean="0"/>
              <a:t>mois</a:t>
            </a:r>
            <a:r>
              <a:rPr dirty="0" smtClean="0"/>
              <a:t> envoyés pour l’ensemble des prestataires individuels/institutionnels </a:t>
            </a:r>
            <a:endParaRPr lang="nl-BE" dirty="0" smtClean="0"/>
          </a:p>
          <a:p>
            <a:pPr lvl="1">
              <a:buClrTx/>
            </a:pPr>
            <a:r>
              <a:rPr dirty="0" smtClean="0"/>
              <a:t>projets</a:t>
            </a:r>
            <a:endParaRPr lang="nl-BE" dirty="0" smtClean="0"/>
          </a:p>
          <a:p>
            <a:pPr lvl="2">
              <a:buClrTx/>
            </a:pPr>
            <a:r>
              <a:rPr dirty="0" smtClean="0"/>
              <a:t>HealthData.be (+/- 32 registres attendus pour 2015) </a:t>
            </a:r>
            <a:endParaRPr lang="nl-BE" dirty="0" smtClean="0"/>
          </a:p>
          <a:p>
            <a:pPr lvl="2">
              <a:buClrTx/>
            </a:pPr>
            <a:r>
              <a:rPr dirty="0" smtClean="0"/>
              <a:t>mise en place effective de l’addressbook </a:t>
            </a:r>
          </a:p>
          <a:p>
            <a:pPr lvl="1">
              <a:buClrTx/>
            </a:pPr>
            <a:endParaRPr lang="nl-BE" dirty="0"/>
          </a:p>
          <a:p>
            <a:pPr>
              <a:buClrTx/>
            </a:pPr>
            <a:r>
              <a:rPr dirty="0" smtClean="0"/>
              <a:t>Négociation du prochain contrat d’administration 2016-2018</a:t>
            </a:r>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34</a:t>
            </a:fld>
            <a:endParaRPr lang="nl-BE"/>
          </a:p>
        </p:txBody>
      </p:sp>
    </p:spTree>
    <p:extLst>
      <p:ext uri="{BB962C8B-B14F-4D97-AF65-F5344CB8AC3E}">
        <p14:creationId xmlns:p14="http://schemas.microsoft.com/office/powerpoint/2010/main" val="974223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et également en 2015…</a:t>
            </a:r>
            <a:endParaRPr lang="nl-BE" dirty="0"/>
          </a:p>
        </p:txBody>
      </p:sp>
      <p:sp>
        <p:nvSpPr>
          <p:cNvPr id="3" name="Content Placeholder 2"/>
          <p:cNvSpPr>
            <a:spLocks noGrp="1"/>
          </p:cNvSpPr>
          <p:nvPr>
            <p:ph idx="1"/>
          </p:nvPr>
        </p:nvSpPr>
        <p:spPr/>
        <p:txBody>
          <a:bodyPr>
            <a:normAutofit/>
          </a:bodyPr>
          <a:lstStyle/>
          <a:p>
            <a:endParaRPr lang="nl-BE" dirty="0" smtClean="0"/>
          </a:p>
          <a:p>
            <a:r>
              <a:rPr dirty="0" smtClean="0"/>
              <a:t>Refonte de l’enregistrement des logiciels médicaux pour la médecine générale</a:t>
            </a:r>
          </a:p>
          <a:p>
            <a:endParaRPr lang="nl-BE" dirty="0" smtClean="0"/>
          </a:p>
          <a:p>
            <a:pPr lvl="2"/>
            <a:r>
              <a:rPr dirty="0" smtClean="0"/>
              <a:t>amélioration de la qualité des logiciels + productivité des mini-lab’s</a:t>
            </a:r>
            <a:endParaRPr lang="nl-BE" dirty="0" smtClean="0"/>
          </a:p>
          <a:p>
            <a:pPr lvl="2"/>
            <a:endParaRPr lang="nl-BE" dirty="0" smtClean="0"/>
          </a:p>
          <a:p>
            <a:pPr lvl="2"/>
            <a:r>
              <a:rPr dirty="0" smtClean="0"/>
              <a:t>proposition de remplacer le système actuel  par des tests lors de mini-lab’s  (connectathon)</a:t>
            </a:r>
          </a:p>
          <a:p>
            <a:pPr lvl="2"/>
            <a:endParaRPr lang="nl-BE" dirty="0" smtClean="0"/>
          </a:p>
          <a:p>
            <a:pPr lvl="2"/>
            <a:r>
              <a:rPr dirty="0" smtClean="0"/>
              <a:t>organisation de contrôle de l’utilisation effective de logiciels (projet INAMI)</a:t>
            </a:r>
          </a:p>
          <a:p>
            <a:pPr lvl="2"/>
            <a:endParaRPr lang="nl-BE" dirty="0" smtClean="0"/>
          </a:p>
          <a:p>
            <a:pPr marL="548640" lvl="2" indent="0">
              <a:buNone/>
            </a:pPr>
            <a:endParaRPr lang="nl-BE" dirty="0" smtClean="0"/>
          </a:p>
          <a:p>
            <a:pPr lvl="1"/>
            <a:endParaRPr lang="nl-BE" dirty="0" smtClean="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35</a:t>
            </a:fld>
            <a:endParaRPr lang="nl-BE"/>
          </a:p>
        </p:txBody>
      </p:sp>
    </p:spTree>
    <p:extLst>
      <p:ext uri="{BB962C8B-B14F-4D97-AF65-F5344CB8AC3E}">
        <p14:creationId xmlns:p14="http://schemas.microsoft.com/office/powerpoint/2010/main" val="1944547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Verder nog in 2015</a:t>
            </a:r>
            <a:endParaRPr lang="nl-BE" dirty="0"/>
          </a:p>
        </p:txBody>
      </p:sp>
      <p:sp>
        <p:nvSpPr>
          <p:cNvPr id="3" name="Content Placeholder 2"/>
          <p:cNvSpPr>
            <a:spLocks noGrp="1"/>
          </p:cNvSpPr>
          <p:nvPr>
            <p:ph idx="1"/>
          </p:nvPr>
        </p:nvSpPr>
        <p:spPr/>
        <p:txBody>
          <a:bodyPr>
            <a:normAutofit/>
          </a:bodyPr>
          <a:lstStyle/>
          <a:p>
            <a:pPr>
              <a:buClrTx/>
            </a:pPr>
            <a:r>
              <a:rPr dirty="0" smtClean="0"/>
              <a:t>CoBRHA (Common Base Registry for Healthcare Actors)</a:t>
            </a:r>
          </a:p>
          <a:p>
            <a:pPr>
              <a:buClrTx/>
            </a:pPr>
            <a:endParaRPr lang="nl-BE" sz="800" dirty="0" smtClean="0"/>
          </a:p>
          <a:p>
            <a:pPr lvl="2">
              <a:buClrTx/>
            </a:pPr>
            <a:r>
              <a:rPr dirty="0" smtClean="0"/>
              <a:t>effectief gebruik door de federale overheid, gewesten en gemeenschappen via een uniek portaal/loket voor de individuele of institutionele zorgverlener</a:t>
            </a:r>
          </a:p>
          <a:p>
            <a:pPr lvl="2">
              <a:buClrTx/>
            </a:pPr>
            <a:r>
              <a:rPr dirty="0" smtClean="0"/>
              <a:t>oprichting van een businessgroep (project FOD Volksgezondheid) voor het beheer van het gegevensmodel</a:t>
            </a:r>
          </a:p>
          <a:p>
            <a:pPr lvl="2">
              <a:buClrTx/>
            </a:pPr>
            <a:r>
              <a:rPr dirty="0" smtClean="0"/>
              <a:t>migratie van de instellingen</a:t>
            </a:r>
          </a:p>
          <a:p>
            <a:pPr lvl="2">
              <a:buClrTx/>
            </a:pPr>
            <a:r>
              <a:rPr dirty="0" smtClean="0"/>
              <a:t>migratie van de apothekers</a:t>
            </a:r>
          </a:p>
          <a:p>
            <a:pPr lvl="2">
              <a:buClrTx/>
            </a:pPr>
            <a:r>
              <a:rPr dirty="0" smtClean="0"/>
              <a:t>de buitengebruikstelling van SAMM (Source Authentique Migrée Mirrorée)</a:t>
            </a:r>
          </a:p>
          <a:p>
            <a:pPr lvl="2">
              <a:buClrTx/>
            </a:pPr>
            <a:r>
              <a:rPr dirty="0" smtClean="0"/>
              <a:t>permanente taken inzake kwaliteitsbeheer</a:t>
            </a:r>
          </a:p>
          <a:p>
            <a:pPr lvl="2">
              <a:buClrTx/>
            </a:pPr>
            <a:r>
              <a:rPr dirty="0" smtClean="0"/>
              <a:t>link met het adressbook</a:t>
            </a:r>
            <a:endParaRPr lang="nl-BE" sz="3400" dirty="0"/>
          </a:p>
          <a:p>
            <a:pPr lvl="1"/>
            <a:endParaRPr lang="nl-BE" dirty="0" smtClean="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36</a:t>
            </a:fld>
            <a:endParaRPr lang="nl-BE"/>
          </a:p>
        </p:txBody>
      </p:sp>
    </p:spTree>
    <p:extLst>
      <p:ext uri="{BB962C8B-B14F-4D97-AF65-F5344CB8AC3E}">
        <p14:creationId xmlns:p14="http://schemas.microsoft.com/office/powerpoint/2010/main" val="1964205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Verder nog in 2015</a:t>
            </a:r>
            <a:endParaRPr lang="nl-BE" dirty="0"/>
          </a:p>
        </p:txBody>
      </p:sp>
      <p:sp>
        <p:nvSpPr>
          <p:cNvPr id="3" name="Content Placeholder 2"/>
          <p:cNvSpPr>
            <a:spLocks noGrp="1"/>
          </p:cNvSpPr>
          <p:nvPr>
            <p:ph idx="1"/>
          </p:nvPr>
        </p:nvSpPr>
        <p:spPr/>
        <p:txBody>
          <a:bodyPr>
            <a:normAutofit/>
          </a:bodyPr>
          <a:lstStyle/>
          <a:p>
            <a:pPr>
              <a:buClrTx/>
            </a:pPr>
            <a:r>
              <a:rPr dirty="0" smtClean="0"/>
              <a:t>Kostprijs van de </a:t>
            </a:r>
            <a:r>
              <a:rPr lang="fr-BE" dirty="0" smtClean="0">
                <a:solidFill>
                  <a:srgbClr val="3E6E5A"/>
                </a:solidFill>
              </a:rPr>
              <a:t>eHealth</a:t>
            </a:r>
            <a:r>
              <a:rPr dirty="0" smtClean="0"/>
              <a:t>-certificaten: onderhandeling met Certipost </a:t>
            </a:r>
          </a:p>
          <a:p>
            <a:pPr>
              <a:buClrTx/>
            </a:pPr>
            <a:r>
              <a:rPr dirty="0" smtClean="0"/>
              <a:t>De evolutie van de eHealth-certificaten voorbereiden</a:t>
            </a:r>
            <a:endParaRPr lang="nl-BE" dirty="0" smtClean="0">
              <a:solidFill>
                <a:srgbClr val="3E6E5A"/>
              </a:solidFill>
            </a:endParaRPr>
          </a:p>
          <a:p>
            <a:pPr marL="0" indent="0">
              <a:buNone/>
            </a:pPr>
            <a:endParaRPr lang="nl-BE" dirty="0" smtClean="0"/>
          </a:p>
        </p:txBody>
      </p:sp>
      <p:graphicFrame>
        <p:nvGraphicFramePr>
          <p:cNvPr id="4" name="Chart 3"/>
          <p:cNvGraphicFramePr>
            <a:graphicFrameLocks noGrp="1"/>
          </p:cNvGraphicFramePr>
          <p:nvPr>
            <p:extLst>
              <p:ext uri="{D42A27DB-BD31-4B8C-83A1-F6EECF244321}">
                <p14:modId xmlns:p14="http://schemas.microsoft.com/office/powerpoint/2010/main" val="2351421409"/>
              </p:ext>
            </p:extLst>
          </p:nvPr>
        </p:nvGraphicFramePr>
        <p:xfrm>
          <a:off x="755576" y="2852936"/>
          <a:ext cx="7597718" cy="3457406"/>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r>
              <a:rPr dirty="0" smtClean="0"/>
              <a:t>23/01/2015</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t>37</a:t>
            </a:fld>
            <a:endParaRPr lang="nl-BE"/>
          </a:p>
        </p:txBody>
      </p:sp>
    </p:spTree>
    <p:extLst>
      <p:ext uri="{BB962C8B-B14F-4D97-AF65-F5344CB8AC3E}">
        <p14:creationId xmlns:p14="http://schemas.microsoft.com/office/powerpoint/2010/main" val="2951822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Verder nog in 2015</a:t>
            </a:r>
            <a:endParaRPr lang="nl-BE" dirty="0"/>
          </a:p>
        </p:txBody>
      </p:sp>
      <p:sp>
        <p:nvSpPr>
          <p:cNvPr id="3" name="Content Placeholder 2"/>
          <p:cNvSpPr>
            <a:spLocks noGrp="1"/>
          </p:cNvSpPr>
          <p:nvPr>
            <p:ph idx="1"/>
          </p:nvPr>
        </p:nvSpPr>
        <p:spPr/>
        <p:txBody>
          <a:bodyPr>
            <a:normAutofit lnSpcReduction="10000"/>
          </a:bodyPr>
          <a:lstStyle/>
          <a:p>
            <a:pPr>
              <a:buClrTx/>
            </a:pPr>
            <a:r>
              <a:rPr dirty="0" smtClean="0"/>
              <a:t>Proactieve houding inzake standaarden</a:t>
            </a:r>
          </a:p>
          <a:p>
            <a:pPr>
              <a:buClrTx/>
            </a:pPr>
            <a:endParaRPr lang="nl-BE" dirty="0"/>
          </a:p>
          <a:p>
            <a:pPr lvl="2">
              <a:buClrTx/>
            </a:pPr>
            <a:r>
              <a:rPr dirty="0" smtClean="0"/>
              <a:t>focus op punt 2 &amp; 6 van de Roadmap &gt; (minimaal ziekenhuis)dossier van de patiënt</a:t>
            </a:r>
          </a:p>
          <a:p>
            <a:pPr lvl="1">
              <a:buClrTx/>
            </a:pPr>
            <a:endParaRPr lang="nl-BE" dirty="0"/>
          </a:p>
          <a:p>
            <a:pPr>
              <a:buClrTx/>
            </a:pPr>
            <a:r>
              <a:rPr dirty="0" smtClean="0"/>
              <a:t>Waakzaam blijven inzake capaciteit</a:t>
            </a:r>
          </a:p>
          <a:p>
            <a:pPr>
              <a:buClrTx/>
            </a:pPr>
            <a:endParaRPr lang="nl-BE" dirty="0"/>
          </a:p>
          <a:p>
            <a:pPr lvl="2">
              <a:buClrTx/>
            </a:pPr>
            <a:r>
              <a:rPr dirty="0" smtClean="0"/>
              <a:t>Organisatie van de opvolging in samenwerking met Smals en dagelijkse opvolging door het service management</a:t>
            </a:r>
          </a:p>
          <a:p>
            <a:pPr lvl="2">
              <a:buClrTx/>
            </a:pPr>
            <a:endParaRPr lang="nl-BE" dirty="0"/>
          </a:p>
          <a:p>
            <a:pPr lvl="2">
              <a:buClrTx/>
            </a:pPr>
            <a:r>
              <a:rPr dirty="0" smtClean="0"/>
              <a:t>organisatie van capaciteitstests </a:t>
            </a:r>
            <a:endParaRPr lang="nl-BE" dirty="0" smtClean="0"/>
          </a:p>
          <a:p>
            <a:pPr lvl="1">
              <a:buClrTx/>
            </a:pPr>
            <a:endParaRPr lang="nl-BE" dirty="0" smtClean="0"/>
          </a:p>
          <a:p>
            <a:pPr>
              <a:buClrTx/>
            </a:pPr>
            <a:r>
              <a:rPr dirty="0" smtClean="0"/>
              <a:t>De migratie van de infrastructuur naar een 'Greenshift'-platform (RedHat Openshift) voorbereiden</a:t>
            </a:r>
            <a:endParaRPr lang="nl-BE" dirty="0" smtClean="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38</a:t>
            </a:fld>
            <a:endParaRPr lang="nl-BE"/>
          </a:p>
        </p:txBody>
      </p:sp>
    </p:spTree>
    <p:extLst>
      <p:ext uri="{BB962C8B-B14F-4D97-AF65-F5344CB8AC3E}">
        <p14:creationId xmlns:p14="http://schemas.microsoft.com/office/powerpoint/2010/main" val="1476949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p:txBody>
          <a:bodyPr>
            <a:normAutofit/>
          </a:bodyPr>
          <a:lstStyle/>
          <a:p>
            <a:r>
              <a:rPr lang="nl-BE" dirty="0" smtClean="0"/>
              <a:t>G-Cloud visie (fase 1)</a:t>
            </a:r>
            <a:endParaRPr lang="nl-BE" dirty="0"/>
          </a:p>
        </p:txBody>
      </p:sp>
      <p:sp>
        <p:nvSpPr>
          <p:cNvPr id="4" name="Slide Number Placeholder 3"/>
          <p:cNvSpPr>
            <a:spLocks noGrp="1"/>
          </p:cNvSpPr>
          <p:nvPr>
            <p:ph type="sldNum" sz="quarter" idx="12"/>
          </p:nvPr>
        </p:nvSpPr>
        <p:spPr/>
        <p:txBody>
          <a:bodyPr/>
          <a:lstStyle/>
          <a:p>
            <a:pPr>
              <a:defRPr/>
            </a:pPr>
            <a:fld id="{4832CD52-712A-4137-856C-9E568D45E071}" type="slidenum">
              <a:rPr lang="en-GB" smtClean="0"/>
              <a:pPr>
                <a:defRPr/>
              </a:pPr>
              <a:t>39</a:t>
            </a:fld>
            <a:endParaRPr lang="en-GB" dirty="0"/>
          </a:p>
        </p:txBody>
      </p:sp>
      <p:sp>
        <p:nvSpPr>
          <p:cNvPr id="6" name="Rectangle 5"/>
          <p:cNvSpPr/>
          <p:nvPr/>
        </p:nvSpPr>
        <p:spPr>
          <a:xfrm>
            <a:off x="755650" y="5732463"/>
            <a:ext cx="7704138" cy="627062"/>
          </a:xfrm>
          <a:prstGeom prst="rect">
            <a:avLst/>
          </a:prstGeom>
          <a:solidFill>
            <a:srgbClr val="5DAF5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4000" dirty="0"/>
              <a:t>Datacenter / Koeling / Elektriciteit</a:t>
            </a:r>
            <a:endParaRPr lang="en-US" sz="4000" dirty="0"/>
          </a:p>
        </p:txBody>
      </p:sp>
      <p:sp>
        <p:nvSpPr>
          <p:cNvPr id="7" name="Rectangle 6"/>
          <p:cNvSpPr/>
          <p:nvPr/>
        </p:nvSpPr>
        <p:spPr>
          <a:xfrm>
            <a:off x="755650" y="4962525"/>
            <a:ext cx="7704138" cy="627063"/>
          </a:xfrm>
          <a:prstGeom prst="rect">
            <a:avLst/>
          </a:prstGeom>
          <a:solidFill>
            <a:srgbClr val="5DAF5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4000" dirty="0"/>
              <a:t>Servers / Netwerk / Storage</a:t>
            </a:r>
            <a:endParaRPr lang="en-US" sz="4000" dirty="0"/>
          </a:p>
        </p:txBody>
      </p:sp>
      <p:sp>
        <p:nvSpPr>
          <p:cNvPr id="8" name="Rectangle 7"/>
          <p:cNvSpPr/>
          <p:nvPr/>
        </p:nvSpPr>
        <p:spPr>
          <a:xfrm>
            <a:off x="755650" y="4170363"/>
            <a:ext cx="7704138" cy="627062"/>
          </a:xfrm>
          <a:prstGeom prst="rect">
            <a:avLst/>
          </a:prstGeom>
          <a:solidFill>
            <a:srgbClr val="5DAF5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4000" dirty="0"/>
              <a:t>Backup / Beveiliging </a:t>
            </a:r>
            <a:endParaRPr lang="en-US" sz="4000" dirty="0"/>
          </a:p>
        </p:txBody>
      </p:sp>
      <p:sp>
        <p:nvSpPr>
          <p:cNvPr id="10" name="Rectangle 9"/>
          <p:cNvSpPr/>
          <p:nvPr/>
        </p:nvSpPr>
        <p:spPr>
          <a:xfrm>
            <a:off x="395288" y="3429000"/>
            <a:ext cx="8424862"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4000" dirty="0"/>
              <a:t>Virtualisatie</a:t>
            </a:r>
            <a:endParaRPr lang="en-US" sz="4000" dirty="0"/>
          </a:p>
        </p:txBody>
      </p:sp>
      <p:sp>
        <p:nvSpPr>
          <p:cNvPr id="18" name="Rectangle 17"/>
          <p:cNvSpPr/>
          <p:nvPr/>
        </p:nvSpPr>
        <p:spPr bwMode="auto">
          <a:xfrm>
            <a:off x="5187950" y="1917700"/>
            <a:ext cx="1209675" cy="1295400"/>
          </a:xfrm>
          <a:prstGeom prst="rect">
            <a:avLst/>
          </a:prstGeom>
          <a:solidFill>
            <a:srgbClr val="C00000"/>
          </a:solidFill>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nl-BE" sz="2400" b="1" dirty="0">
                <a:latin typeface="Times New Roman" charset="0"/>
              </a:rPr>
              <a:t>FOD2</a:t>
            </a:r>
            <a:endParaRPr lang="en-US" sz="2400" b="1" dirty="0">
              <a:latin typeface="Times New Roman" charset="0"/>
            </a:endParaRPr>
          </a:p>
        </p:txBody>
      </p:sp>
      <p:sp>
        <p:nvSpPr>
          <p:cNvPr id="19" name="Rectangle 18"/>
          <p:cNvSpPr/>
          <p:nvPr/>
        </p:nvSpPr>
        <p:spPr bwMode="auto">
          <a:xfrm>
            <a:off x="6619875" y="1916113"/>
            <a:ext cx="1120775" cy="1296987"/>
          </a:xfrm>
          <a:prstGeom prst="rect">
            <a:avLst/>
          </a:prstGeom>
          <a:solidFill>
            <a:srgbClr val="C00000"/>
          </a:solidFill>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nl-BE" sz="2400" b="1" dirty="0">
                <a:latin typeface="Times New Roman" charset="0"/>
              </a:rPr>
              <a:t>OISZ3</a:t>
            </a:r>
            <a:endParaRPr lang="en-US" sz="2400" b="1" dirty="0">
              <a:latin typeface="Times New Roman" charset="0"/>
            </a:endParaRPr>
          </a:p>
        </p:txBody>
      </p:sp>
      <p:sp>
        <p:nvSpPr>
          <p:cNvPr id="20" name="Rectangle 19"/>
          <p:cNvSpPr/>
          <p:nvPr/>
        </p:nvSpPr>
        <p:spPr bwMode="auto">
          <a:xfrm>
            <a:off x="2616200" y="1917700"/>
            <a:ext cx="1119188" cy="1295400"/>
          </a:xfrm>
          <a:prstGeom prst="rect">
            <a:avLst/>
          </a:prstGeom>
          <a:solidFill>
            <a:srgbClr val="C00000"/>
          </a:solidFill>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nl-BE" sz="2400" b="1" dirty="0">
                <a:latin typeface="Times New Roman" charset="0"/>
              </a:rPr>
              <a:t>FOD1</a:t>
            </a:r>
            <a:endParaRPr lang="en-US" sz="2400" b="1" dirty="0">
              <a:latin typeface="Times New Roman" charset="0"/>
            </a:endParaRPr>
          </a:p>
        </p:txBody>
      </p:sp>
      <p:sp>
        <p:nvSpPr>
          <p:cNvPr id="21" name="Rectangle 20"/>
          <p:cNvSpPr/>
          <p:nvPr/>
        </p:nvSpPr>
        <p:spPr bwMode="auto">
          <a:xfrm>
            <a:off x="3890963" y="1916113"/>
            <a:ext cx="1120775" cy="1296987"/>
          </a:xfrm>
          <a:prstGeom prst="rect">
            <a:avLst/>
          </a:prstGeom>
          <a:solidFill>
            <a:srgbClr val="C00000"/>
          </a:solidFill>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nl-BE" sz="2400" b="1" dirty="0">
                <a:latin typeface="Times New Roman" charset="0"/>
              </a:rPr>
              <a:t>OISZ2</a:t>
            </a:r>
            <a:endParaRPr lang="en-US" sz="2400" b="1" dirty="0">
              <a:latin typeface="Times New Roman" charset="0"/>
            </a:endParaRPr>
          </a:p>
        </p:txBody>
      </p:sp>
      <p:sp>
        <p:nvSpPr>
          <p:cNvPr id="22" name="Rectangle 21"/>
          <p:cNvSpPr/>
          <p:nvPr/>
        </p:nvSpPr>
        <p:spPr bwMode="auto">
          <a:xfrm>
            <a:off x="1319213" y="1917700"/>
            <a:ext cx="1120775" cy="1295400"/>
          </a:xfrm>
          <a:prstGeom prst="rect">
            <a:avLst/>
          </a:prstGeom>
          <a:solidFill>
            <a:srgbClr val="C00000"/>
          </a:solidFill>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nl-BE" sz="2400" b="1" dirty="0">
                <a:latin typeface="Times New Roman" charset="0"/>
              </a:rPr>
              <a:t>OISZ1</a:t>
            </a:r>
            <a:endParaRPr lang="en-US" sz="2400" b="1" dirty="0">
              <a:latin typeface="Times New Roman" charset="0"/>
            </a:endParaRPr>
          </a:p>
        </p:txBody>
      </p:sp>
    </p:spTree>
    <p:extLst>
      <p:ext uri="{BB962C8B-B14F-4D97-AF65-F5344CB8AC3E}">
        <p14:creationId xmlns:p14="http://schemas.microsoft.com/office/powerpoint/2010/main" val="183436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Réalisations </a:t>
            </a:r>
            <a:r>
              <a:rPr lang="fr-BE" dirty="0">
                <a:solidFill>
                  <a:srgbClr val="3E6E5A"/>
                </a:solidFill>
              </a:rPr>
              <a:t>eHealth</a:t>
            </a:r>
            <a:r>
              <a:rPr dirty="0" smtClean="0"/>
              <a:t>Box</a:t>
            </a:r>
            <a:endParaRPr lang="nl-BE" dirty="0"/>
          </a:p>
        </p:txBody>
      </p:sp>
      <p:sp>
        <p:nvSpPr>
          <p:cNvPr id="3" name="Content Placeholder 2"/>
          <p:cNvSpPr>
            <a:spLocks noGrp="1"/>
          </p:cNvSpPr>
          <p:nvPr>
            <p:ph idx="1"/>
          </p:nvPr>
        </p:nvSpPr>
        <p:spPr/>
        <p:txBody>
          <a:bodyPr>
            <a:normAutofit/>
          </a:bodyPr>
          <a:lstStyle/>
          <a:p>
            <a:pPr marL="182880" lvl="1"/>
            <a:endParaRPr lang="nl-BE" sz="2600" dirty="0" smtClean="0"/>
          </a:p>
          <a:p>
            <a:pPr marL="182880" lvl="1">
              <a:buClrTx/>
            </a:pPr>
            <a:r>
              <a:rPr lang="nl-BE" sz="2600" dirty="0" smtClean="0"/>
              <a:t>Agoria</a:t>
            </a:r>
            <a:r>
              <a:rPr dirty="0" smtClean="0"/>
              <a:t> </a:t>
            </a:r>
            <a:r>
              <a:rPr lang="nl-BE" sz="2600" dirty="0"/>
              <a:t>Award 2014 de la rentabilité la plus élevée</a:t>
            </a:r>
            <a:endParaRPr lang="nl-BE" sz="2600" dirty="0" smtClean="0"/>
          </a:p>
          <a:p>
            <a:pPr marL="182880" lvl="1"/>
            <a:endParaRPr lang="nl-BE" sz="2600" dirty="0"/>
          </a:p>
          <a:p>
            <a:pPr marL="274320" lvl="2" indent="0">
              <a:buNone/>
            </a:pPr>
            <a:endParaRPr lang="nl-BE" sz="2400" dirty="0" smtClean="0"/>
          </a:p>
          <a:p>
            <a:pPr marL="457200" lvl="2"/>
            <a:endParaRPr lang="nl-BE" sz="2400" dirty="0"/>
          </a:p>
          <a:p>
            <a:pPr marL="274320" lvl="2" indent="0">
              <a:buNone/>
            </a:pPr>
            <a:endParaRPr lang="nl-BE" sz="2400" dirty="0" smtClean="0"/>
          </a:p>
          <a:p>
            <a:pPr marL="457200" lvl="2"/>
            <a:endParaRPr lang="nl-BE" sz="2400" dirty="0">
              <a:solidFill>
                <a:srgbClr val="FF0000"/>
              </a:solidFill>
            </a:endParaRPr>
          </a:p>
          <a:p>
            <a:endParaRPr lang="nl-BE" dirty="0"/>
          </a:p>
          <a:p>
            <a:endParaRPr lang="nl-B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85725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4</a:t>
            </a:fld>
            <a:endParaRPr lang="nl-BE"/>
          </a:p>
        </p:txBody>
      </p:sp>
    </p:spTree>
    <p:extLst>
      <p:ext uri="{BB962C8B-B14F-4D97-AF65-F5344CB8AC3E}">
        <p14:creationId xmlns:p14="http://schemas.microsoft.com/office/powerpoint/2010/main" val="4206580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nl-BE" smtClean="0"/>
              <a:t>G-Cloud visie (fase 2)</a:t>
            </a:r>
            <a:endParaRPr lang="en-US" smtClean="0"/>
          </a:p>
        </p:txBody>
      </p:sp>
      <p:sp>
        <p:nvSpPr>
          <p:cNvPr id="4" name="Slide Number Placeholder 3"/>
          <p:cNvSpPr>
            <a:spLocks noGrp="1"/>
          </p:cNvSpPr>
          <p:nvPr>
            <p:ph type="sldNum" sz="quarter" idx="12"/>
          </p:nvPr>
        </p:nvSpPr>
        <p:spPr/>
        <p:txBody>
          <a:bodyPr/>
          <a:lstStyle/>
          <a:p>
            <a:pPr>
              <a:defRPr/>
            </a:pPr>
            <a:fld id="{79AF5DF9-5EFA-4E45-A9A1-DA18082BF5DE}" type="slidenum">
              <a:rPr lang="en-GB" smtClean="0"/>
              <a:pPr>
                <a:defRPr/>
              </a:pPr>
              <a:t>40</a:t>
            </a:fld>
            <a:endParaRPr lang="en-GB" dirty="0"/>
          </a:p>
        </p:txBody>
      </p:sp>
      <p:sp>
        <p:nvSpPr>
          <p:cNvPr id="6" name="Rectangle 5"/>
          <p:cNvSpPr/>
          <p:nvPr/>
        </p:nvSpPr>
        <p:spPr>
          <a:xfrm>
            <a:off x="755650" y="5732463"/>
            <a:ext cx="7704138" cy="627062"/>
          </a:xfrm>
          <a:prstGeom prst="rect">
            <a:avLst/>
          </a:prstGeom>
          <a:solidFill>
            <a:srgbClr val="5DAF5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4000" dirty="0"/>
              <a:t>Datacenter / Koeling / Elektriciteit</a:t>
            </a:r>
            <a:endParaRPr lang="en-US" sz="4000" dirty="0"/>
          </a:p>
        </p:txBody>
      </p:sp>
      <p:sp>
        <p:nvSpPr>
          <p:cNvPr id="7" name="Rectangle 6"/>
          <p:cNvSpPr/>
          <p:nvPr/>
        </p:nvSpPr>
        <p:spPr>
          <a:xfrm>
            <a:off x="755650" y="4962525"/>
            <a:ext cx="7704138" cy="627063"/>
          </a:xfrm>
          <a:prstGeom prst="rect">
            <a:avLst/>
          </a:prstGeom>
          <a:solidFill>
            <a:srgbClr val="5DAF5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4000" dirty="0"/>
              <a:t>Servers / Netwerk / Storage</a:t>
            </a:r>
            <a:endParaRPr lang="en-US" sz="4000" dirty="0"/>
          </a:p>
        </p:txBody>
      </p:sp>
      <p:sp>
        <p:nvSpPr>
          <p:cNvPr id="8" name="Rectangle 7"/>
          <p:cNvSpPr/>
          <p:nvPr/>
        </p:nvSpPr>
        <p:spPr>
          <a:xfrm>
            <a:off x="755650" y="4170363"/>
            <a:ext cx="7704138" cy="627062"/>
          </a:xfrm>
          <a:prstGeom prst="rect">
            <a:avLst/>
          </a:prstGeom>
          <a:solidFill>
            <a:srgbClr val="5DAF5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4000" dirty="0"/>
              <a:t>Backup / Beveiliging </a:t>
            </a:r>
            <a:endParaRPr lang="en-US" sz="4000" dirty="0"/>
          </a:p>
        </p:txBody>
      </p:sp>
      <p:sp>
        <p:nvSpPr>
          <p:cNvPr id="10" name="Rectangle 9"/>
          <p:cNvSpPr/>
          <p:nvPr/>
        </p:nvSpPr>
        <p:spPr>
          <a:xfrm>
            <a:off x="395288" y="3429000"/>
            <a:ext cx="8424862"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4000" dirty="0"/>
              <a:t>Virtualisatie</a:t>
            </a:r>
            <a:endParaRPr lang="en-US" sz="4000" dirty="0"/>
          </a:p>
        </p:txBody>
      </p:sp>
      <p:sp>
        <p:nvSpPr>
          <p:cNvPr id="15" name="Rectangle 14"/>
          <p:cNvSpPr/>
          <p:nvPr/>
        </p:nvSpPr>
        <p:spPr bwMode="auto">
          <a:xfrm>
            <a:off x="4643438" y="1557338"/>
            <a:ext cx="2420937" cy="935037"/>
          </a:xfrm>
          <a:prstGeom prst="rect">
            <a:avLst/>
          </a:prstGeom>
          <a:solidFill>
            <a:srgbClr val="C00000"/>
          </a:solidFill>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nl-BE" sz="2400" b="1" dirty="0">
                <a:latin typeface="Times New Roman" charset="0"/>
              </a:rPr>
              <a:t>FOD2</a:t>
            </a:r>
            <a:endParaRPr lang="en-US" sz="2400" b="1" dirty="0">
              <a:latin typeface="Times New Roman" charset="0"/>
            </a:endParaRPr>
          </a:p>
        </p:txBody>
      </p:sp>
      <p:sp>
        <p:nvSpPr>
          <p:cNvPr id="17" name="Rectangle 16"/>
          <p:cNvSpPr/>
          <p:nvPr/>
        </p:nvSpPr>
        <p:spPr bwMode="auto">
          <a:xfrm>
            <a:off x="7196138" y="1557338"/>
            <a:ext cx="1120775" cy="935037"/>
          </a:xfrm>
          <a:prstGeom prst="rect">
            <a:avLst/>
          </a:prstGeom>
          <a:solidFill>
            <a:srgbClr val="C00000"/>
          </a:solidFill>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nl-BE" sz="2400" b="1" dirty="0">
                <a:latin typeface="Times New Roman" charset="0"/>
              </a:rPr>
              <a:t>OISZ3</a:t>
            </a:r>
            <a:endParaRPr lang="en-US" sz="2400" b="1" dirty="0">
              <a:latin typeface="Times New Roman" charset="0"/>
            </a:endParaRPr>
          </a:p>
        </p:txBody>
      </p:sp>
      <p:sp>
        <p:nvSpPr>
          <p:cNvPr id="18" name="Rectangle 17"/>
          <p:cNvSpPr/>
          <p:nvPr/>
        </p:nvSpPr>
        <p:spPr bwMode="auto">
          <a:xfrm>
            <a:off x="2071688" y="1557338"/>
            <a:ext cx="1120775" cy="935037"/>
          </a:xfrm>
          <a:prstGeom prst="rect">
            <a:avLst/>
          </a:prstGeom>
          <a:solidFill>
            <a:srgbClr val="C00000"/>
          </a:solidFill>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nl-BE" sz="2400" b="1" dirty="0">
                <a:latin typeface="Times New Roman" charset="0"/>
              </a:rPr>
              <a:t>FOD1</a:t>
            </a:r>
            <a:endParaRPr lang="en-US" sz="2400" b="1" dirty="0">
              <a:latin typeface="Times New Roman" charset="0"/>
            </a:endParaRPr>
          </a:p>
        </p:txBody>
      </p:sp>
      <p:sp>
        <p:nvSpPr>
          <p:cNvPr id="19" name="Rectangle 18"/>
          <p:cNvSpPr/>
          <p:nvPr/>
        </p:nvSpPr>
        <p:spPr bwMode="auto">
          <a:xfrm>
            <a:off x="3348038" y="1557338"/>
            <a:ext cx="1119187" cy="935037"/>
          </a:xfrm>
          <a:prstGeom prst="rect">
            <a:avLst/>
          </a:prstGeom>
          <a:solidFill>
            <a:srgbClr val="C00000"/>
          </a:solidFill>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nl-BE" sz="2400" b="1" dirty="0">
                <a:latin typeface="Times New Roman" charset="0"/>
              </a:rPr>
              <a:t>OISZ2</a:t>
            </a:r>
            <a:endParaRPr lang="en-US" sz="2400" b="1" dirty="0">
              <a:latin typeface="Times New Roman" charset="0"/>
            </a:endParaRPr>
          </a:p>
        </p:txBody>
      </p:sp>
      <p:sp>
        <p:nvSpPr>
          <p:cNvPr id="20" name="Rectangle 19"/>
          <p:cNvSpPr/>
          <p:nvPr/>
        </p:nvSpPr>
        <p:spPr bwMode="auto">
          <a:xfrm>
            <a:off x="776288" y="1557338"/>
            <a:ext cx="1119187" cy="935037"/>
          </a:xfrm>
          <a:prstGeom prst="rect">
            <a:avLst/>
          </a:prstGeom>
          <a:solidFill>
            <a:srgbClr val="C00000"/>
          </a:solidFill>
          <a:ln>
            <a:headEnd type="none" w="med" len="med"/>
            <a:tailEnd type="none" w="med" len="med"/>
          </a:ln>
          <a:extLst/>
        </p:spPr>
        <p:style>
          <a:lnRef idx="1">
            <a:schemeClr val="accent3"/>
          </a:lnRef>
          <a:fillRef idx="3">
            <a:schemeClr val="accent3"/>
          </a:fillRef>
          <a:effectRef idx="2">
            <a:schemeClr val="accent3"/>
          </a:effectRef>
          <a:fontRef idx="minor">
            <a:schemeClr val="lt1"/>
          </a:fontRef>
        </p:style>
        <p:txBody>
          <a:bodyPr anchor="ctr"/>
          <a:lstStyle/>
          <a:p>
            <a:pPr algn="ctr" eaLnBrk="0" hangingPunct="0">
              <a:defRPr/>
            </a:pPr>
            <a:r>
              <a:rPr lang="nl-BE" sz="2400" b="1" dirty="0">
                <a:latin typeface="Times New Roman" charset="0"/>
              </a:rPr>
              <a:t>OISZ1</a:t>
            </a:r>
            <a:endParaRPr lang="en-US" sz="2400" b="1" dirty="0">
              <a:latin typeface="Times New Roman" charset="0"/>
            </a:endParaRPr>
          </a:p>
        </p:txBody>
      </p:sp>
      <p:sp>
        <p:nvSpPr>
          <p:cNvPr id="21" name="Rectangle 20"/>
          <p:cNvSpPr/>
          <p:nvPr/>
        </p:nvSpPr>
        <p:spPr>
          <a:xfrm>
            <a:off x="755650" y="2636838"/>
            <a:ext cx="2447925" cy="6270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4000" dirty="0"/>
              <a:t>Stack 1</a:t>
            </a:r>
            <a:endParaRPr lang="en-US" sz="4000" dirty="0"/>
          </a:p>
        </p:txBody>
      </p:sp>
      <p:sp>
        <p:nvSpPr>
          <p:cNvPr id="22" name="Rectangle 21"/>
          <p:cNvSpPr/>
          <p:nvPr/>
        </p:nvSpPr>
        <p:spPr>
          <a:xfrm>
            <a:off x="3348038" y="2636838"/>
            <a:ext cx="2447925" cy="6270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4000" dirty="0"/>
              <a:t>Stack 2</a:t>
            </a:r>
            <a:endParaRPr lang="en-US" sz="4000" dirty="0"/>
          </a:p>
        </p:txBody>
      </p:sp>
      <p:sp>
        <p:nvSpPr>
          <p:cNvPr id="23" name="Rectangle 22"/>
          <p:cNvSpPr/>
          <p:nvPr/>
        </p:nvSpPr>
        <p:spPr>
          <a:xfrm>
            <a:off x="5940425" y="2636838"/>
            <a:ext cx="2447925" cy="62706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4000" dirty="0"/>
              <a:t>Stack 3</a:t>
            </a:r>
            <a:endParaRPr lang="en-US" sz="4000" dirty="0"/>
          </a:p>
        </p:txBody>
      </p:sp>
    </p:spTree>
    <p:extLst>
      <p:ext uri="{BB962C8B-B14F-4D97-AF65-F5344CB8AC3E}">
        <p14:creationId xmlns:p14="http://schemas.microsoft.com/office/powerpoint/2010/main" val="1749838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343900" y="5964238"/>
            <a:ext cx="750888" cy="365125"/>
          </a:xfrm>
        </p:spPr>
        <p:txBody>
          <a:bodyPr/>
          <a:lstStyle/>
          <a:p>
            <a:pPr>
              <a:defRPr/>
            </a:pPr>
            <a:fld id="{5CCF158A-2031-47BF-9EEC-35F653F7A918}" type="slidenum">
              <a:rPr lang="en-GB" smtClean="0"/>
              <a:pPr>
                <a:defRPr/>
              </a:pPr>
              <a:t>41</a:t>
            </a:fld>
            <a:endParaRPr lang="en-GB" dirty="0"/>
          </a:p>
        </p:txBody>
      </p:sp>
      <p:sp>
        <p:nvSpPr>
          <p:cNvPr id="30" name="Rounded Rectangle 29"/>
          <p:cNvSpPr/>
          <p:nvPr/>
        </p:nvSpPr>
        <p:spPr>
          <a:xfrm>
            <a:off x="611188" y="5184775"/>
            <a:ext cx="8424862" cy="1147763"/>
          </a:xfrm>
          <a:prstGeom prst="roundRect">
            <a:avLst/>
          </a:prstGeom>
          <a:noFill/>
          <a:ln w="38100">
            <a:solidFill>
              <a:srgbClr val="C00000"/>
            </a:solidFill>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nl-BE"/>
          </a:p>
        </p:txBody>
      </p:sp>
      <p:sp>
        <p:nvSpPr>
          <p:cNvPr id="44036" name="TextBox 30"/>
          <p:cNvSpPr txBox="1">
            <a:spLocks noChangeArrowheads="1"/>
          </p:cNvSpPr>
          <p:nvPr/>
        </p:nvSpPr>
        <p:spPr bwMode="auto">
          <a:xfrm rot="-3095849">
            <a:off x="-103187" y="5145087"/>
            <a:ext cx="903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sz="2400" b="1">
                <a:solidFill>
                  <a:srgbClr val="C00000"/>
                </a:solidFill>
              </a:rPr>
              <a:t>Focus</a:t>
            </a:r>
          </a:p>
        </p:txBody>
      </p:sp>
      <p:grpSp>
        <p:nvGrpSpPr>
          <p:cNvPr id="44037" name="Group 18"/>
          <p:cNvGrpSpPr>
            <a:grpSpLocks/>
          </p:cNvGrpSpPr>
          <p:nvPr/>
        </p:nvGrpSpPr>
        <p:grpSpPr bwMode="auto">
          <a:xfrm>
            <a:off x="-107950" y="620713"/>
            <a:ext cx="9023350" cy="5665787"/>
            <a:chOff x="35496" y="761343"/>
            <a:chExt cx="9023892" cy="5666445"/>
          </a:xfrm>
        </p:grpSpPr>
        <p:grpSp>
          <p:nvGrpSpPr>
            <p:cNvPr id="44038" name="Group 1"/>
            <p:cNvGrpSpPr>
              <a:grpSpLocks/>
            </p:cNvGrpSpPr>
            <p:nvPr/>
          </p:nvGrpSpPr>
          <p:grpSpPr bwMode="auto">
            <a:xfrm>
              <a:off x="1188089" y="1412293"/>
              <a:ext cx="6625036" cy="5012320"/>
              <a:chOff x="1158312" y="188039"/>
              <a:chExt cx="6559301" cy="6236459"/>
            </a:xfrm>
          </p:grpSpPr>
          <p:sp>
            <p:nvSpPr>
              <p:cNvPr id="7" name="Rectangle 6"/>
              <p:cNvSpPr/>
              <p:nvPr/>
            </p:nvSpPr>
            <p:spPr>
              <a:xfrm>
                <a:off x="1175603" y="2793643"/>
                <a:ext cx="1086143" cy="2406084"/>
              </a:xfrm>
              <a:prstGeom prst="rect">
                <a:avLst/>
              </a:prstGeom>
              <a:solidFill>
                <a:srgbClr val="FF0000"/>
              </a:solidFill>
              <a:ln w="25400" cap="flat" cmpd="sng" algn="ctr">
                <a:solidFill>
                  <a:srgbClr val="4F81BD">
                    <a:shade val="50000"/>
                  </a:srgbClr>
                </a:solidFill>
                <a:prstDash val="solid"/>
              </a:ln>
              <a:effectLst/>
            </p:spPr>
            <p:txBody>
              <a:bodyPr tIns="144000"/>
              <a:lstStyle/>
              <a:p>
                <a:pPr algn="ctr" fontAlgn="auto">
                  <a:spcBef>
                    <a:spcPts val="0"/>
                  </a:spcBef>
                  <a:spcAft>
                    <a:spcPts val="0"/>
                  </a:spcAft>
                  <a:defRPr/>
                </a:pPr>
                <a:r>
                  <a:rPr lang="fr-BE" sz="1400" kern="0" dirty="0" err="1">
                    <a:solidFill>
                      <a:prstClr val="white"/>
                    </a:solidFill>
                    <a:latin typeface="Calibri"/>
                  </a:rPr>
                  <a:t>Red</a:t>
                </a:r>
                <a:endParaRPr lang="fr-BE" sz="1400" kern="0" dirty="0">
                  <a:solidFill>
                    <a:prstClr val="white"/>
                  </a:solidFill>
                  <a:latin typeface="Calibri"/>
                </a:endParaRPr>
              </a:p>
              <a:p>
                <a:pPr algn="ctr" fontAlgn="auto">
                  <a:spcBef>
                    <a:spcPts val="0"/>
                  </a:spcBef>
                  <a:spcAft>
                    <a:spcPts val="0"/>
                  </a:spcAft>
                  <a:defRPr/>
                </a:pPr>
                <a:r>
                  <a:rPr lang="fr-BE" sz="1400" kern="0" dirty="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p>
              <a:p>
                <a:pPr algn="ctr" fontAlgn="auto">
                  <a:spcBef>
                    <a:spcPts val="0"/>
                  </a:spcBef>
                  <a:spcAft>
                    <a:spcPts val="0"/>
                  </a:spcAft>
                  <a:defRPr/>
                </a:pPr>
                <a:r>
                  <a:rPr lang="fr-BE" sz="1400" kern="0" dirty="0">
                    <a:solidFill>
                      <a:prstClr val="white"/>
                    </a:solidFill>
                    <a:latin typeface="Calibri"/>
                  </a:rPr>
                  <a:t>Oracle </a:t>
                </a:r>
              </a:p>
              <a:p>
                <a:pPr algn="ctr" fontAlgn="auto">
                  <a:spcBef>
                    <a:spcPts val="0"/>
                  </a:spcBef>
                  <a:spcAft>
                    <a:spcPts val="0"/>
                  </a:spcAft>
                  <a:defRPr/>
                </a:pPr>
                <a:endParaRPr lang="en-US" sz="1400" kern="0" dirty="0">
                  <a:solidFill>
                    <a:prstClr val="white"/>
                  </a:solidFill>
                  <a:latin typeface="Calibri"/>
                </a:endParaRPr>
              </a:p>
            </p:txBody>
          </p:sp>
          <p:sp>
            <p:nvSpPr>
              <p:cNvPr id="8" name="Rectangle 7"/>
              <p:cNvSpPr/>
              <p:nvPr/>
            </p:nvSpPr>
            <p:spPr>
              <a:xfrm>
                <a:off x="3462634" y="2793643"/>
                <a:ext cx="1397369" cy="2406084"/>
              </a:xfrm>
              <a:prstGeom prst="rect">
                <a:avLst/>
              </a:prstGeom>
              <a:solidFill>
                <a:srgbClr val="00B050"/>
              </a:solidFill>
              <a:ln w="25400" cap="flat" cmpd="sng" algn="ctr">
                <a:solidFill>
                  <a:srgbClr val="4F81BD">
                    <a:shade val="50000"/>
                  </a:srgbClr>
                </a:solidFill>
                <a:prstDash val="solid"/>
              </a:ln>
              <a:effectLst/>
            </p:spPr>
            <p:txBody>
              <a:bodyPr tIns="144000"/>
              <a:lstStyle/>
              <a:p>
                <a:pPr algn="ctr" fontAlgn="auto">
                  <a:spcBef>
                    <a:spcPts val="0"/>
                  </a:spcBef>
                  <a:spcAft>
                    <a:spcPts val="0"/>
                  </a:spcAft>
                  <a:defRPr/>
                </a:pPr>
                <a:r>
                  <a:rPr lang="fr-BE" sz="1400" kern="0" dirty="0">
                    <a:solidFill>
                      <a:prstClr val="white"/>
                    </a:solidFill>
                    <a:latin typeface="Calibri"/>
                  </a:rPr>
                  <a:t>Green</a:t>
                </a:r>
              </a:p>
              <a:p>
                <a:pPr algn="ctr" fontAlgn="auto">
                  <a:spcBef>
                    <a:spcPts val="0"/>
                  </a:spcBef>
                  <a:spcAft>
                    <a:spcPts val="0"/>
                  </a:spcAft>
                  <a:defRPr/>
                </a:pPr>
                <a:r>
                  <a:rPr lang="fr-BE" sz="1400" kern="0" dirty="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p>
              <a:p>
                <a:pPr algn="ctr" fontAlgn="auto">
                  <a:spcBef>
                    <a:spcPts val="0"/>
                  </a:spcBef>
                  <a:spcAft>
                    <a:spcPts val="0"/>
                  </a:spcAft>
                  <a:defRPr/>
                </a:pPr>
                <a:r>
                  <a:rPr lang="fr-BE" sz="1400" kern="0" dirty="0">
                    <a:solidFill>
                      <a:prstClr val="white"/>
                    </a:solidFill>
                    <a:latin typeface="Calibri"/>
                  </a:rPr>
                  <a:t>Open Source</a:t>
                </a:r>
                <a:endParaRPr lang="en-US" sz="1400" kern="0" dirty="0">
                  <a:solidFill>
                    <a:prstClr val="white"/>
                  </a:solidFill>
                  <a:latin typeface="Calibri"/>
                </a:endParaRPr>
              </a:p>
            </p:txBody>
          </p:sp>
          <p:sp>
            <p:nvSpPr>
              <p:cNvPr id="9" name="Rectangle 8"/>
              <p:cNvSpPr/>
              <p:nvPr/>
            </p:nvSpPr>
            <p:spPr>
              <a:xfrm>
                <a:off x="4988894" y="2793643"/>
                <a:ext cx="1397368" cy="2406084"/>
              </a:xfrm>
              <a:prstGeom prst="rect">
                <a:avLst/>
              </a:prstGeom>
              <a:solidFill>
                <a:srgbClr val="FFFF00"/>
              </a:solidFill>
              <a:ln w="25400" cap="flat" cmpd="sng" algn="ctr">
                <a:solidFill>
                  <a:srgbClr val="4F81BD">
                    <a:shade val="50000"/>
                  </a:srgbClr>
                </a:solidFill>
                <a:prstDash val="solid"/>
              </a:ln>
              <a:effectLst/>
            </p:spPr>
            <p:txBody>
              <a:bodyPr tIns="144000"/>
              <a:lstStyle/>
              <a:p>
                <a:pPr algn="ctr" fontAlgn="auto">
                  <a:spcBef>
                    <a:spcPts val="0"/>
                  </a:spcBef>
                  <a:spcAft>
                    <a:spcPts val="0"/>
                  </a:spcAft>
                  <a:defRPr/>
                </a:pPr>
                <a:r>
                  <a:rPr lang="fr-BE" sz="1400" kern="0" dirty="0" err="1">
                    <a:solidFill>
                      <a:prstClr val="black"/>
                    </a:solidFill>
                    <a:latin typeface="Calibri"/>
                  </a:rPr>
                  <a:t>Yellow</a:t>
                </a:r>
                <a:endParaRPr lang="fr-BE" sz="1400" kern="0" dirty="0">
                  <a:solidFill>
                    <a:prstClr val="black"/>
                  </a:solidFill>
                  <a:latin typeface="Calibri"/>
                </a:endParaRPr>
              </a:p>
              <a:p>
                <a:pPr algn="ctr" fontAlgn="auto">
                  <a:spcBef>
                    <a:spcPts val="0"/>
                  </a:spcBef>
                  <a:spcAft>
                    <a:spcPts val="0"/>
                  </a:spcAft>
                  <a:defRPr/>
                </a:pPr>
                <a:r>
                  <a:rPr lang="fr-BE" sz="1400" kern="0" dirty="0">
                    <a:solidFill>
                      <a:prstClr val="black"/>
                    </a:solidFill>
                    <a:latin typeface="Calibri"/>
                  </a:rPr>
                  <a:t>Shift</a:t>
                </a:r>
              </a:p>
              <a:p>
                <a:pPr algn="ctr" fontAlgn="auto">
                  <a:spcBef>
                    <a:spcPts val="0"/>
                  </a:spcBef>
                  <a:spcAft>
                    <a:spcPts val="0"/>
                  </a:spcAft>
                  <a:defRPr/>
                </a:pPr>
                <a:r>
                  <a:rPr lang="fr-BE" sz="1400" kern="0" dirty="0">
                    <a:solidFill>
                      <a:prstClr val="black"/>
                    </a:solidFill>
                    <a:latin typeface="Calibri"/>
                  </a:rPr>
                  <a:t>-</a:t>
                </a:r>
              </a:p>
              <a:p>
                <a:pPr algn="ctr" fontAlgn="auto">
                  <a:spcBef>
                    <a:spcPts val="0"/>
                  </a:spcBef>
                  <a:spcAft>
                    <a:spcPts val="0"/>
                  </a:spcAft>
                  <a:defRPr/>
                </a:pPr>
                <a:r>
                  <a:rPr lang="fr-BE" sz="1400" kern="0" dirty="0">
                    <a:solidFill>
                      <a:prstClr val="black"/>
                    </a:solidFill>
                    <a:latin typeface="Calibri"/>
                  </a:rPr>
                  <a:t>Microsoft</a:t>
                </a:r>
              </a:p>
            </p:txBody>
          </p:sp>
          <p:sp>
            <p:nvSpPr>
              <p:cNvPr id="10" name="Rectangle 9"/>
              <p:cNvSpPr/>
              <p:nvPr/>
            </p:nvSpPr>
            <p:spPr>
              <a:xfrm>
                <a:off x="6516725" y="2793643"/>
                <a:ext cx="1200888" cy="2406084"/>
              </a:xfrm>
              <a:prstGeom prst="rect">
                <a:avLst/>
              </a:prstGeom>
              <a:solidFill>
                <a:schemeClr val="accent5">
                  <a:lumMod val="75000"/>
                </a:schemeClr>
              </a:solidFill>
              <a:ln w="25400" cap="flat" cmpd="sng" algn="ctr">
                <a:solidFill>
                  <a:srgbClr val="4F81BD">
                    <a:shade val="50000"/>
                  </a:srgbClr>
                </a:solidFill>
                <a:prstDash val="solid"/>
              </a:ln>
              <a:effectLst/>
            </p:spPr>
            <p:txBody>
              <a:bodyPr tIns="144000"/>
              <a:lstStyle/>
              <a:p>
                <a:pPr algn="ctr" fontAlgn="auto">
                  <a:spcBef>
                    <a:spcPts val="0"/>
                  </a:spcBef>
                  <a:spcAft>
                    <a:spcPts val="0"/>
                  </a:spcAft>
                  <a:defRPr/>
                </a:pPr>
                <a:r>
                  <a:rPr lang="fr-BE" sz="1400" kern="0" dirty="0">
                    <a:solidFill>
                      <a:prstClr val="white"/>
                    </a:solidFill>
                    <a:latin typeface="Calibri"/>
                  </a:rPr>
                  <a:t>Brown</a:t>
                </a:r>
              </a:p>
              <a:p>
                <a:pPr algn="ctr" fontAlgn="auto">
                  <a:spcBef>
                    <a:spcPts val="0"/>
                  </a:spcBef>
                  <a:spcAft>
                    <a:spcPts val="0"/>
                  </a:spcAft>
                  <a:defRPr/>
                </a:pPr>
                <a:r>
                  <a:rPr lang="fr-BE" sz="1400" kern="0" dirty="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p>
              <a:p>
                <a:pPr algn="ctr" fontAlgn="auto">
                  <a:spcBef>
                    <a:spcPts val="0"/>
                  </a:spcBef>
                  <a:spcAft>
                    <a:spcPts val="0"/>
                  </a:spcAft>
                  <a:defRPr/>
                </a:pPr>
                <a:r>
                  <a:rPr lang="fr-BE" sz="1400" kern="0" dirty="0" err="1">
                    <a:solidFill>
                      <a:prstClr val="white"/>
                    </a:solidFill>
                    <a:latin typeface="Calibri"/>
                  </a:rPr>
                  <a:t>Misc</a:t>
                </a:r>
                <a:r>
                  <a:rPr lang="fr-BE" sz="1400" kern="0" dirty="0">
                    <a:solidFill>
                      <a:prstClr val="white"/>
                    </a:solidFill>
                    <a:latin typeface="Calibri"/>
                  </a:rPr>
                  <a:t>.</a:t>
                </a:r>
              </a:p>
              <a:p>
                <a:pPr algn="ctr" fontAlgn="auto">
                  <a:spcBef>
                    <a:spcPts val="0"/>
                  </a:spcBef>
                  <a:spcAft>
                    <a:spcPts val="0"/>
                  </a:spcAft>
                  <a:defRPr/>
                </a:pPr>
                <a:r>
                  <a:rPr lang="fr-BE" sz="1400" kern="0" dirty="0">
                    <a:solidFill>
                      <a:prstClr val="white"/>
                    </a:solidFill>
                    <a:latin typeface="Calibri"/>
                  </a:rPr>
                  <a:t>Linux</a:t>
                </a:r>
              </a:p>
              <a:p>
                <a:pPr algn="ctr" fontAlgn="auto">
                  <a:spcBef>
                    <a:spcPts val="0"/>
                  </a:spcBef>
                  <a:spcAft>
                    <a:spcPts val="0"/>
                  </a:spcAft>
                  <a:defRPr/>
                </a:pPr>
                <a:r>
                  <a:rPr lang="fr-BE" sz="1400" kern="0" dirty="0" err="1">
                    <a:solidFill>
                      <a:prstClr val="white"/>
                    </a:solidFill>
                    <a:latin typeface="Calibri"/>
                  </a:rPr>
                  <a:t>VMs</a:t>
                </a:r>
                <a:endParaRPr lang="fr-BE" sz="1400" kern="0" dirty="0">
                  <a:solidFill>
                    <a:prstClr val="white"/>
                  </a:solidFill>
                  <a:latin typeface="Calibri"/>
                </a:endParaRPr>
              </a:p>
              <a:p>
                <a:pPr algn="ctr" fontAlgn="auto">
                  <a:spcBef>
                    <a:spcPts val="0"/>
                  </a:spcBef>
                  <a:spcAft>
                    <a:spcPts val="0"/>
                  </a:spcAft>
                  <a:defRPr/>
                </a:pPr>
                <a:r>
                  <a:rPr lang="fr-BE" sz="1400" kern="0" dirty="0">
                    <a:solidFill>
                      <a:prstClr val="white"/>
                    </a:solidFill>
                    <a:latin typeface="Calibri"/>
                  </a:rPr>
                  <a:t>+</a:t>
                </a:r>
              </a:p>
              <a:p>
                <a:pPr algn="ctr" fontAlgn="auto">
                  <a:spcBef>
                    <a:spcPts val="0"/>
                  </a:spcBef>
                  <a:spcAft>
                    <a:spcPts val="0"/>
                  </a:spcAft>
                  <a:defRPr/>
                </a:pPr>
                <a:r>
                  <a:rPr lang="fr-BE" sz="1400" kern="0" dirty="0" err="1">
                    <a:solidFill>
                      <a:prstClr val="white"/>
                    </a:solidFill>
                    <a:latin typeface="Calibri"/>
                  </a:rPr>
                  <a:t>VmWare</a:t>
                </a:r>
                <a:endParaRPr lang="fr-BE" sz="1400" kern="0" dirty="0">
                  <a:solidFill>
                    <a:prstClr val="white"/>
                  </a:solidFill>
                  <a:latin typeface="Calibri"/>
                </a:endParaRPr>
              </a:p>
            </p:txBody>
          </p:sp>
          <p:sp>
            <p:nvSpPr>
              <p:cNvPr id="11" name="Rectangle 10"/>
              <p:cNvSpPr/>
              <p:nvPr/>
            </p:nvSpPr>
            <p:spPr>
              <a:xfrm>
                <a:off x="3462634" y="5264916"/>
                <a:ext cx="4254979" cy="1159582"/>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err="1">
                    <a:solidFill>
                      <a:prstClr val="white"/>
                    </a:solidFill>
                    <a:latin typeface="Calibri"/>
                  </a:rPr>
                  <a:t>Converged</a:t>
                </a:r>
                <a:r>
                  <a:rPr lang="fr-BE" sz="1400" kern="0" dirty="0">
                    <a:solidFill>
                      <a:prstClr val="white"/>
                    </a:solidFill>
                    <a:latin typeface="Calibri"/>
                  </a:rPr>
                  <a:t> : </a:t>
                </a:r>
                <a:r>
                  <a:rPr lang="fr-BE" sz="1400" kern="0" dirty="0" err="1">
                    <a:solidFill>
                      <a:prstClr val="white"/>
                    </a:solidFill>
                    <a:latin typeface="Calibri"/>
                  </a:rPr>
                  <a:t>compute</a:t>
                </a:r>
                <a:r>
                  <a:rPr lang="fr-BE" sz="1400" kern="0" dirty="0">
                    <a:solidFill>
                      <a:prstClr val="white"/>
                    </a:solidFill>
                    <a:latin typeface="Calibri"/>
                  </a:rPr>
                  <a:t> &amp; </a:t>
                </a:r>
                <a:r>
                  <a:rPr lang="fr-BE" sz="1400" kern="0" dirty="0" err="1">
                    <a:solidFill>
                      <a:prstClr val="white"/>
                    </a:solidFill>
                    <a:latin typeface="Calibri"/>
                  </a:rPr>
                  <a:t>storage</a:t>
                </a:r>
                <a:endParaRPr lang="fr-BE" sz="1400" kern="0" dirty="0">
                  <a:solidFill>
                    <a:prstClr val="white"/>
                  </a:solidFill>
                  <a:latin typeface="Calibri"/>
                </a:endParaRPr>
              </a:p>
              <a:p>
                <a:pPr algn="ctr" fontAlgn="auto">
                  <a:spcBef>
                    <a:spcPts val="0"/>
                  </a:spcBef>
                  <a:spcAft>
                    <a:spcPts val="0"/>
                  </a:spcAft>
                  <a:defRPr/>
                </a:pPr>
                <a:r>
                  <a:rPr lang="fr-BE" sz="1400" kern="0" dirty="0">
                    <a:solidFill>
                      <a:prstClr val="white"/>
                    </a:solidFill>
                    <a:latin typeface="Calibri"/>
                  </a:rPr>
                  <a:t>(SDI/SDS)</a:t>
                </a:r>
                <a:endParaRPr lang="en-US" sz="1400" kern="0" dirty="0">
                  <a:solidFill>
                    <a:prstClr val="white"/>
                  </a:solidFill>
                  <a:latin typeface="Calibri"/>
                </a:endParaRPr>
              </a:p>
            </p:txBody>
          </p:sp>
          <p:sp>
            <p:nvSpPr>
              <p:cNvPr id="12" name="Rectangle 11"/>
              <p:cNvSpPr/>
              <p:nvPr/>
            </p:nvSpPr>
            <p:spPr>
              <a:xfrm>
                <a:off x="3462634" y="2060756"/>
                <a:ext cx="4254979" cy="564975"/>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err="1">
                    <a:solidFill>
                      <a:prstClr val="white"/>
                    </a:solidFill>
                    <a:latin typeface="Calibri"/>
                  </a:rPr>
                  <a:t>Converged</a:t>
                </a:r>
                <a:r>
                  <a:rPr lang="fr-BE" sz="1400" kern="0" dirty="0">
                    <a:solidFill>
                      <a:prstClr val="white"/>
                    </a:solidFill>
                    <a:latin typeface="Calibri"/>
                  </a:rPr>
                  <a:t> : </a:t>
                </a:r>
                <a:r>
                  <a:rPr lang="fr-BE" sz="1400" kern="0" dirty="0" err="1">
                    <a:solidFill>
                      <a:prstClr val="white"/>
                    </a:solidFill>
                    <a:latin typeface="Calibri"/>
                  </a:rPr>
                  <a:t>Unified</a:t>
                </a:r>
                <a:r>
                  <a:rPr lang="fr-BE" sz="1400" kern="0" dirty="0">
                    <a:solidFill>
                      <a:prstClr val="white"/>
                    </a:solidFill>
                    <a:latin typeface="Calibri"/>
                  </a:rPr>
                  <a:t> Network Layer (</a:t>
                </a:r>
                <a:r>
                  <a:rPr lang="fr-BE" sz="1400" kern="0" dirty="0" err="1">
                    <a:solidFill>
                      <a:prstClr val="white"/>
                    </a:solidFill>
                    <a:latin typeface="Calibri"/>
                  </a:rPr>
                  <a:t>Grid</a:t>
                </a:r>
                <a:r>
                  <a:rPr lang="fr-BE" sz="1400" kern="0" dirty="0">
                    <a:solidFill>
                      <a:prstClr val="white"/>
                    </a:solidFill>
                    <a:latin typeface="Calibri"/>
                  </a:rPr>
                  <a:t>/SDN)</a:t>
                </a:r>
                <a:endParaRPr lang="en-US" sz="1400" kern="0" dirty="0">
                  <a:solidFill>
                    <a:prstClr val="white"/>
                  </a:solidFill>
                  <a:latin typeface="Calibri"/>
                </a:endParaRPr>
              </a:p>
            </p:txBody>
          </p:sp>
          <p:sp>
            <p:nvSpPr>
              <p:cNvPr id="13" name="Rectangle 12"/>
              <p:cNvSpPr/>
              <p:nvPr/>
            </p:nvSpPr>
            <p:spPr>
              <a:xfrm>
                <a:off x="2345054" y="2793643"/>
                <a:ext cx="1002836" cy="2406084"/>
              </a:xfrm>
              <a:prstGeom prst="rect">
                <a:avLst/>
              </a:prstGeom>
              <a:solidFill>
                <a:srgbClr val="00B0F0"/>
              </a:solidFill>
              <a:ln w="25400" cap="flat" cmpd="sng" algn="ctr">
                <a:solidFill>
                  <a:srgbClr val="4F81BD">
                    <a:shade val="50000"/>
                  </a:srgbClr>
                </a:solidFill>
                <a:prstDash val="solid"/>
              </a:ln>
              <a:effectLst/>
            </p:spPr>
            <p:txBody>
              <a:bodyPr tIns="144000"/>
              <a:lstStyle/>
              <a:p>
                <a:pPr algn="ctr" fontAlgn="auto">
                  <a:spcBef>
                    <a:spcPts val="0"/>
                  </a:spcBef>
                  <a:spcAft>
                    <a:spcPts val="0"/>
                  </a:spcAft>
                  <a:defRPr/>
                </a:pPr>
                <a:r>
                  <a:rPr lang="fr-BE" sz="1400" kern="0" dirty="0">
                    <a:solidFill>
                      <a:prstClr val="white"/>
                    </a:solidFill>
                    <a:latin typeface="Calibri"/>
                  </a:rPr>
                  <a:t>Blue</a:t>
                </a:r>
              </a:p>
              <a:p>
                <a:pPr algn="ctr" fontAlgn="auto">
                  <a:spcBef>
                    <a:spcPts val="0"/>
                  </a:spcBef>
                  <a:spcAft>
                    <a:spcPts val="0"/>
                  </a:spcAft>
                  <a:defRPr/>
                </a:pPr>
                <a:r>
                  <a:rPr lang="fr-BE" sz="1400" kern="0" dirty="0">
                    <a:solidFill>
                      <a:prstClr val="white"/>
                    </a:solidFill>
                    <a:latin typeface="Calibri"/>
                  </a:rPr>
                  <a:t>Shift</a:t>
                </a:r>
              </a:p>
              <a:p>
                <a:pPr algn="ctr" fontAlgn="auto">
                  <a:spcBef>
                    <a:spcPts val="0"/>
                  </a:spcBef>
                  <a:spcAft>
                    <a:spcPts val="0"/>
                  </a:spcAft>
                  <a:defRPr/>
                </a:pPr>
                <a:r>
                  <a:rPr lang="fr-BE" sz="1400" kern="0" dirty="0">
                    <a:solidFill>
                      <a:prstClr val="white"/>
                    </a:solidFill>
                    <a:latin typeface="Calibri"/>
                  </a:rPr>
                  <a:t>-</a:t>
                </a:r>
              </a:p>
              <a:p>
                <a:pPr algn="ctr" fontAlgn="auto">
                  <a:spcBef>
                    <a:spcPts val="0"/>
                  </a:spcBef>
                  <a:spcAft>
                    <a:spcPts val="0"/>
                  </a:spcAft>
                  <a:defRPr/>
                </a:pPr>
                <a:r>
                  <a:rPr lang="fr-BE" sz="1400" kern="0" dirty="0">
                    <a:solidFill>
                      <a:prstClr val="white"/>
                    </a:solidFill>
                    <a:latin typeface="Calibri"/>
                  </a:rPr>
                  <a:t>IBM </a:t>
                </a:r>
              </a:p>
            </p:txBody>
          </p:sp>
          <p:sp>
            <p:nvSpPr>
              <p:cNvPr id="14" name="Rounded Rectangle 13"/>
              <p:cNvSpPr/>
              <p:nvPr/>
            </p:nvSpPr>
            <p:spPr>
              <a:xfrm>
                <a:off x="1175603" y="188039"/>
                <a:ext cx="1094003" cy="115958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schemeClr val="bg1"/>
                    </a:solidFill>
                  </a:rPr>
                  <a:t>Isolated</a:t>
                </a:r>
                <a:endParaRPr lang="fr-BE" sz="1200" dirty="0">
                  <a:solidFill>
                    <a:schemeClr val="bg1"/>
                  </a:solidFill>
                </a:endParaRPr>
              </a:p>
              <a:p>
                <a:pPr algn="ctr" fontAlgn="auto">
                  <a:spcBef>
                    <a:spcPts val="0"/>
                  </a:spcBef>
                  <a:spcAft>
                    <a:spcPts val="0"/>
                  </a:spcAft>
                  <a:defRPr/>
                </a:pPr>
                <a:r>
                  <a:rPr lang="fr-BE" sz="1200" dirty="0">
                    <a:solidFill>
                      <a:schemeClr val="bg1"/>
                    </a:solidFill>
                  </a:rPr>
                  <a:t>Customer</a:t>
                </a:r>
              </a:p>
              <a:p>
                <a:pPr algn="ctr" fontAlgn="auto">
                  <a:spcBef>
                    <a:spcPts val="0"/>
                  </a:spcBef>
                  <a:spcAft>
                    <a:spcPts val="0"/>
                  </a:spcAft>
                  <a:defRPr/>
                </a:pPr>
                <a:r>
                  <a:rPr lang="fr-BE" sz="1200" dirty="0">
                    <a:solidFill>
                      <a:schemeClr val="bg1"/>
                    </a:solidFill>
                  </a:rPr>
                  <a:t>Domain</a:t>
                </a:r>
              </a:p>
              <a:p>
                <a:pPr algn="ctr" fontAlgn="auto">
                  <a:spcBef>
                    <a:spcPts val="0"/>
                  </a:spcBef>
                  <a:spcAft>
                    <a:spcPts val="0"/>
                  </a:spcAft>
                  <a:defRPr/>
                </a:pPr>
                <a:r>
                  <a:rPr lang="fr-BE" sz="1200" dirty="0">
                    <a:solidFill>
                      <a:schemeClr val="bg1"/>
                    </a:solidFill>
                  </a:rPr>
                  <a:t>(VRF)</a:t>
                </a:r>
                <a:endParaRPr lang="en-US" sz="1200" dirty="0">
                  <a:solidFill>
                    <a:schemeClr val="bg1"/>
                  </a:solidFill>
                </a:endParaRPr>
              </a:p>
            </p:txBody>
          </p:sp>
          <p:sp>
            <p:nvSpPr>
              <p:cNvPr id="15" name="Rounded Rectangle 14"/>
              <p:cNvSpPr/>
              <p:nvPr/>
            </p:nvSpPr>
            <p:spPr>
              <a:xfrm>
                <a:off x="2513241" y="188040"/>
                <a:ext cx="1094003" cy="115958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schemeClr val="bg1"/>
                    </a:solidFill>
                  </a:rPr>
                  <a:t>Isolated</a:t>
                </a:r>
                <a:endParaRPr lang="fr-BE" sz="1200" dirty="0">
                  <a:solidFill>
                    <a:schemeClr val="bg1"/>
                  </a:solidFill>
                </a:endParaRPr>
              </a:p>
              <a:p>
                <a:pPr algn="ctr" fontAlgn="auto">
                  <a:spcBef>
                    <a:spcPts val="0"/>
                  </a:spcBef>
                  <a:spcAft>
                    <a:spcPts val="0"/>
                  </a:spcAft>
                  <a:defRPr/>
                </a:pPr>
                <a:r>
                  <a:rPr lang="fr-BE" sz="1200" dirty="0">
                    <a:solidFill>
                      <a:schemeClr val="bg1"/>
                    </a:solidFill>
                  </a:rPr>
                  <a:t>Customer</a:t>
                </a:r>
              </a:p>
              <a:p>
                <a:pPr algn="ctr" fontAlgn="auto">
                  <a:spcBef>
                    <a:spcPts val="0"/>
                  </a:spcBef>
                  <a:spcAft>
                    <a:spcPts val="0"/>
                  </a:spcAft>
                  <a:defRPr/>
                </a:pPr>
                <a:r>
                  <a:rPr lang="fr-BE" sz="1200" dirty="0">
                    <a:solidFill>
                      <a:schemeClr val="bg1"/>
                    </a:solidFill>
                  </a:rPr>
                  <a:t>Domain</a:t>
                </a:r>
              </a:p>
              <a:p>
                <a:pPr algn="ctr" fontAlgn="auto">
                  <a:spcBef>
                    <a:spcPts val="0"/>
                  </a:spcBef>
                  <a:spcAft>
                    <a:spcPts val="0"/>
                  </a:spcAft>
                  <a:defRPr/>
                </a:pPr>
                <a:r>
                  <a:rPr lang="fr-BE" sz="1200" dirty="0">
                    <a:solidFill>
                      <a:schemeClr val="bg1"/>
                    </a:solidFill>
                  </a:rPr>
                  <a:t>(VRF)</a:t>
                </a:r>
                <a:endParaRPr lang="en-US" sz="1200" dirty="0">
                  <a:solidFill>
                    <a:schemeClr val="bg1"/>
                  </a:solidFill>
                </a:endParaRPr>
              </a:p>
            </p:txBody>
          </p:sp>
          <p:sp>
            <p:nvSpPr>
              <p:cNvPr id="16" name="Rounded Rectangle 15"/>
              <p:cNvSpPr/>
              <p:nvPr/>
            </p:nvSpPr>
            <p:spPr>
              <a:xfrm>
                <a:off x="3795865" y="188040"/>
                <a:ext cx="1092431" cy="115958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schemeClr val="bg1"/>
                    </a:solidFill>
                  </a:rPr>
                  <a:t>Isolated</a:t>
                </a:r>
                <a:endParaRPr lang="fr-BE" sz="1200" dirty="0">
                  <a:solidFill>
                    <a:schemeClr val="bg1"/>
                  </a:solidFill>
                </a:endParaRPr>
              </a:p>
              <a:p>
                <a:pPr algn="ctr" fontAlgn="auto">
                  <a:spcBef>
                    <a:spcPts val="0"/>
                  </a:spcBef>
                  <a:spcAft>
                    <a:spcPts val="0"/>
                  </a:spcAft>
                  <a:defRPr/>
                </a:pPr>
                <a:r>
                  <a:rPr lang="fr-BE" sz="1200" dirty="0">
                    <a:solidFill>
                      <a:schemeClr val="bg1"/>
                    </a:solidFill>
                  </a:rPr>
                  <a:t>Customer</a:t>
                </a:r>
              </a:p>
              <a:p>
                <a:pPr algn="ctr" fontAlgn="auto">
                  <a:spcBef>
                    <a:spcPts val="0"/>
                  </a:spcBef>
                  <a:spcAft>
                    <a:spcPts val="0"/>
                  </a:spcAft>
                  <a:defRPr/>
                </a:pPr>
                <a:r>
                  <a:rPr lang="fr-BE" sz="1200" dirty="0">
                    <a:solidFill>
                      <a:schemeClr val="bg1"/>
                    </a:solidFill>
                  </a:rPr>
                  <a:t>Domain</a:t>
                </a:r>
              </a:p>
              <a:p>
                <a:pPr algn="ctr" fontAlgn="auto">
                  <a:spcBef>
                    <a:spcPts val="0"/>
                  </a:spcBef>
                  <a:spcAft>
                    <a:spcPts val="0"/>
                  </a:spcAft>
                  <a:defRPr/>
                </a:pPr>
                <a:r>
                  <a:rPr lang="fr-BE" sz="1200" dirty="0">
                    <a:solidFill>
                      <a:schemeClr val="bg1"/>
                    </a:solidFill>
                  </a:rPr>
                  <a:t>(VRF)</a:t>
                </a:r>
                <a:endParaRPr lang="en-US" sz="1200" dirty="0">
                  <a:solidFill>
                    <a:schemeClr val="bg1"/>
                  </a:solidFill>
                </a:endParaRPr>
              </a:p>
            </p:txBody>
          </p:sp>
          <p:sp>
            <p:nvSpPr>
              <p:cNvPr id="17" name="Rounded Rectangle 16"/>
              <p:cNvSpPr/>
              <p:nvPr/>
            </p:nvSpPr>
            <p:spPr>
              <a:xfrm>
                <a:off x="5150793" y="188040"/>
                <a:ext cx="1092431" cy="115958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schemeClr val="bg1"/>
                    </a:solidFill>
                  </a:rPr>
                  <a:t>Isolated</a:t>
                </a:r>
                <a:endParaRPr lang="fr-BE" sz="1200" dirty="0">
                  <a:solidFill>
                    <a:schemeClr val="bg1"/>
                  </a:solidFill>
                </a:endParaRPr>
              </a:p>
              <a:p>
                <a:pPr algn="ctr" fontAlgn="auto">
                  <a:spcBef>
                    <a:spcPts val="0"/>
                  </a:spcBef>
                  <a:spcAft>
                    <a:spcPts val="0"/>
                  </a:spcAft>
                  <a:defRPr/>
                </a:pPr>
                <a:r>
                  <a:rPr lang="fr-BE" sz="1200" dirty="0">
                    <a:solidFill>
                      <a:schemeClr val="bg1"/>
                    </a:solidFill>
                  </a:rPr>
                  <a:t>Customer</a:t>
                </a:r>
              </a:p>
              <a:p>
                <a:pPr algn="ctr" fontAlgn="auto">
                  <a:spcBef>
                    <a:spcPts val="0"/>
                  </a:spcBef>
                  <a:spcAft>
                    <a:spcPts val="0"/>
                  </a:spcAft>
                  <a:defRPr/>
                </a:pPr>
                <a:r>
                  <a:rPr lang="fr-BE" sz="1200" dirty="0">
                    <a:solidFill>
                      <a:schemeClr val="bg1"/>
                    </a:solidFill>
                  </a:rPr>
                  <a:t>Domain</a:t>
                </a:r>
              </a:p>
              <a:p>
                <a:pPr algn="ctr" fontAlgn="auto">
                  <a:spcBef>
                    <a:spcPts val="0"/>
                  </a:spcBef>
                  <a:spcAft>
                    <a:spcPts val="0"/>
                  </a:spcAft>
                  <a:defRPr/>
                </a:pPr>
                <a:r>
                  <a:rPr lang="fr-BE" sz="1200" dirty="0">
                    <a:solidFill>
                      <a:schemeClr val="bg1"/>
                    </a:solidFill>
                  </a:rPr>
                  <a:t>(VRF)</a:t>
                </a:r>
                <a:endParaRPr lang="en-US" sz="1200" dirty="0">
                  <a:solidFill>
                    <a:schemeClr val="bg1"/>
                  </a:solidFill>
                </a:endParaRPr>
              </a:p>
            </p:txBody>
          </p:sp>
          <p:sp>
            <p:nvSpPr>
              <p:cNvPr id="18" name="Rounded Rectangle 17"/>
              <p:cNvSpPr/>
              <p:nvPr/>
            </p:nvSpPr>
            <p:spPr>
              <a:xfrm>
                <a:off x="6434990" y="188040"/>
                <a:ext cx="1090859" cy="115958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schemeClr val="bg1"/>
                    </a:solidFill>
                  </a:rPr>
                  <a:t>Isolated</a:t>
                </a:r>
                <a:endParaRPr lang="fr-BE" sz="1200" dirty="0">
                  <a:solidFill>
                    <a:schemeClr val="bg1"/>
                  </a:solidFill>
                </a:endParaRPr>
              </a:p>
              <a:p>
                <a:pPr algn="ctr" fontAlgn="auto">
                  <a:spcBef>
                    <a:spcPts val="0"/>
                  </a:spcBef>
                  <a:spcAft>
                    <a:spcPts val="0"/>
                  </a:spcAft>
                  <a:defRPr/>
                </a:pPr>
                <a:r>
                  <a:rPr lang="fr-BE" sz="1200" dirty="0">
                    <a:solidFill>
                      <a:schemeClr val="bg1"/>
                    </a:solidFill>
                  </a:rPr>
                  <a:t>Customer</a:t>
                </a:r>
              </a:p>
              <a:p>
                <a:pPr algn="ctr" fontAlgn="auto">
                  <a:spcBef>
                    <a:spcPts val="0"/>
                  </a:spcBef>
                  <a:spcAft>
                    <a:spcPts val="0"/>
                  </a:spcAft>
                  <a:defRPr/>
                </a:pPr>
                <a:r>
                  <a:rPr lang="fr-BE" sz="1200" dirty="0">
                    <a:solidFill>
                      <a:schemeClr val="bg1"/>
                    </a:solidFill>
                  </a:rPr>
                  <a:t>Domain</a:t>
                </a:r>
              </a:p>
              <a:p>
                <a:pPr algn="ctr" fontAlgn="auto">
                  <a:spcBef>
                    <a:spcPts val="0"/>
                  </a:spcBef>
                  <a:spcAft>
                    <a:spcPts val="0"/>
                  </a:spcAft>
                  <a:defRPr/>
                </a:pPr>
                <a:r>
                  <a:rPr lang="fr-BE" sz="1200" dirty="0">
                    <a:solidFill>
                      <a:schemeClr val="bg1"/>
                    </a:solidFill>
                  </a:rPr>
                  <a:t>(VRF)</a:t>
                </a:r>
                <a:endParaRPr lang="en-US" sz="1200" dirty="0">
                  <a:solidFill>
                    <a:schemeClr val="bg1"/>
                  </a:solidFill>
                </a:endParaRPr>
              </a:p>
            </p:txBody>
          </p:sp>
          <p:sp>
            <p:nvSpPr>
              <p:cNvPr id="23" name="Rectangle 22"/>
              <p:cNvSpPr/>
              <p:nvPr/>
            </p:nvSpPr>
            <p:spPr>
              <a:xfrm>
                <a:off x="1175603" y="2060756"/>
                <a:ext cx="2172287" cy="564975"/>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sz="1400" kern="0" dirty="0">
                    <a:solidFill>
                      <a:prstClr val="white"/>
                    </a:solidFill>
                    <a:latin typeface="Calibri"/>
                  </a:rPr>
                  <a:t>Grid/SDN</a:t>
                </a:r>
              </a:p>
            </p:txBody>
          </p:sp>
          <p:sp>
            <p:nvSpPr>
              <p:cNvPr id="24" name="Rectangle 23"/>
              <p:cNvSpPr/>
              <p:nvPr/>
            </p:nvSpPr>
            <p:spPr>
              <a:xfrm>
                <a:off x="1158312" y="1483928"/>
                <a:ext cx="6559301" cy="43262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a:solidFill>
                      <a:prstClr val="white"/>
                    </a:solidFill>
                    <a:latin typeface="Calibri"/>
                  </a:rPr>
                  <a:t>Customer networks </a:t>
                </a:r>
                <a:endParaRPr lang="en-US" sz="1400" kern="0" dirty="0">
                  <a:solidFill>
                    <a:prstClr val="white"/>
                  </a:solidFill>
                  <a:latin typeface="Calibri"/>
                </a:endParaRPr>
              </a:p>
            </p:txBody>
          </p:sp>
          <p:sp>
            <p:nvSpPr>
              <p:cNvPr id="25" name="Rectangle 24"/>
              <p:cNvSpPr/>
              <p:nvPr/>
            </p:nvSpPr>
            <p:spPr>
              <a:xfrm>
                <a:off x="1158312" y="5264916"/>
                <a:ext cx="2189578" cy="1159582"/>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fr-BE" sz="1400" kern="0" dirty="0" err="1">
                    <a:solidFill>
                      <a:prstClr val="white"/>
                    </a:solidFill>
                    <a:latin typeface="Calibri"/>
                  </a:rPr>
                  <a:t>Pre-integrated</a:t>
                </a:r>
                <a:endParaRPr lang="fr-BE" sz="1400" kern="0" dirty="0">
                  <a:solidFill>
                    <a:prstClr val="white"/>
                  </a:solidFill>
                  <a:latin typeface="Calibri"/>
                </a:endParaRPr>
              </a:p>
              <a:p>
                <a:pPr algn="ctr" fontAlgn="auto">
                  <a:spcBef>
                    <a:spcPts val="0"/>
                  </a:spcBef>
                  <a:spcAft>
                    <a:spcPts val="0"/>
                  </a:spcAft>
                  <a:defRPr/>
                </a:pPr>
                <a:r>
                  <a:rPr lang="fr-BE" sz="1400" kern="0" dirty="0">
                    <a:solidFill>
                      <a:prstClr val="white"/>
                    </a:solidFill>
                    <a:latin typeface="Calibri"/>
                  </a:rPr>
                  <a:t>System (SDI/SDS)</a:t>
                </a:r>
                <a:endParaRPr lang="en-US" sz="1400" kern="0" dirty="0">
                  <a:solidFill>
                    <a:prstClr val="white"/>
                  </a:solidFill>
                  <a:latin typeface="Calibri"/>
                </a:endParaRPr>
              </a:p>
            </p:txBody>
          </p:sp>
        </p:grpSp>
        <p:sp>
          <p:nvSpPr>
            <p:cNvPr id="3" name="Rounded Rectangle 2"/>
            <p:cNvSpPr/>
            <p:nvPr/>
          </p:nvSpPr>
          <p:spPr bwMode="auto">
            <a:xfrm>
              <a:off x="1188090" y="761343"/>
              <a:ext cx="6625036" cy="511234"/>
            </a:xfrm>
            <a:prstGeom prst="roundRect">
              <a:avLst/>
            </a:prstGeom>
            <a:solidFill>
              <a:schemeClr val="bg2">
                <a:lumMod val="40000"/>
                <a:lumOff val="60000"/>
              </a:schemeClr>
            </a:solidFill>
            <a:ln w="19050" cap="flat" cmpd="sng" algn="ctr">
              <a:solidFill>
                <a:schemeClr val="tx1"/>
              </a:solidFill>
              <a:prstDash val="solid"/>
              <a:round/>
              <a:headEnd type="none" w="med" len="med"/>
              <a:tailEnd type="none" w="med" len="med"/>
            </a:ln>
            <a:effectLst/>
            <a:extLst/>
          </p:spPr>
          <p:txBody>
            <a:bodyPr anchor="ctr">
              <a:spAutoFit/>
            </a:bodyPr>
            <a:lstStyle/>
            <a:p>
              <a:pPr algn="ctr" eaLnBrk="0" hangingPunct="0">
                <a:defRPr/>
              </a:pPr>
              <a:r>
                <a:rPr lang="fr-BE" sz="2400" dirty="0" err="1">
                  <a:latin typeface="+mn-lt"/>
                </a:rPr>
                <a:t>Fedman</a:t>
              </a:r>
              <a:r>
                <a:rPr lang="fr-BE" sz="2400" dirty="0">
                  <a:latin typeface="+mn-lt"/>
                </a:rPr>
                <a:t> - extranet</a:t>
              </a:r>
              <a:endParaRPr lang="en-US" sz="2400" dirty="0">
                <a:latin typeface="+mn-lt"/>
              </a:endParaRPr>
            </a:p>
          </p:txBody>
        </p:sp>
        <p:sp>
          <p:nvSpPr>
            <p:cNvPr id="44040" name="Rounded Rectangle 3"/>
            <p:cNvSpPr>
              <a:spLocks noChangeArrowheads="1"/>
            </p:cNvSpPr>
            <p:nvPr/>
          </p:nvSpPr>
          <p:spPr bwMode="auto">
            <a:xfrm>
              <a:off x="107504" y="3573016"/>
              <a:ext cx="7793706" cy="720080"/>
            </a:xfrm>
            <a:prstGeom prst="roundRect">
              <a:avLst>
                <a:gd name="adj" fmla="val 16667"/>
              </a:avLst>
            </a:prstGeom>
            <a:solidFill>
              <a:srgbClr val="BE008C">
                <a:alpha val="16862"/>
              </a:srgbClr>
            </a:solidFill>
            <a:ln w="19050" algn="ctr">
              <a:solidFill>
                <a:schemeClr val="tx1"/>
              </a:solidFill>
              <a:round/>
              <a:headEnd/>
              <a:tailEnd/>
            </a:ln>
          </p:spPr>
          <p:txBody>
            <a:bodyPr anchor="ctr"/>
            <a:lstStyle/>
            <a:p>
              <a:pPr eaLnBrk="0" hangingPunct="0"/>
              <a:endParaRPr lang="en-US" sz="2400">
                <a:latin typeface="Times New Roman" pitchFamily="18" charset="0"/>
              </a:endParaRPr>
            </a:p>
          </p:txBody>
        </p:sp>
        <p:sp>
          <p:nvSpPr>
            <p:cNvPr id="6" name="TextBox 5"/>
            <p:cNvSpPr txBox="1"/>
            <p:nvPr/>
          </p:nvSpPr>
          <p:spPr>
            <a:xfrm>
              <a:off x="35496" y="3666805"/>
              <a:ext cx="1162568" cy="577148"/>
            </a:xfrm>
            <a:prstGeom prst="rect">
              <a:avLst/>
            </a:prstGeom>
            <a:noFill/>
          </p:spPr>
          <p:txBody>
            <a:bodyPr wrap="none">
              <a:spAutoFit/>
            </a:bodyPr>
            <a:lstStyle/>
            <a:p>
              <a:pPr>
                <a:defRPr/>
              </a:pPr>
              <a:r>
                <a:rPr lang="fr-BE" sz="1050" b="1" i="1" dirty="0"/>
                <a:t>   </a:t>
              </a:r>
              <a:r>
                <a:rPr lang="fr-BE" sz="1050" b="1" i="1" dirty="0">
                  <a:solidFill>
                    <a:schemeClr val="bg1"/>
                  </a:solidFill>
                </a:rPr>
                <a:t>Transversale</a:t>
              </a:r>
            </a:p>
            <a:p>
              <a:pPr>
                <a:defRPr/>
              </a:pPr>
              <a:r>
                <a:rPr lang="fr-BE" sz="1050" b="1" i="1" dirty="0">
                  <a:solidFill>
                    <a:schemeClr val="bg1"/>
                  </a:solidFill>
                </a:rPr>
                <a:t>   business-</a:t>
              </a:r>
            </a:p>
            <a:p>
              <a:pPr>
                <a:defRPr/>
              </a:pPr>
              <a:r>
                <a:rPr lang="fr-BE" sz="1050" b="1" i="1" dirty="0">
                  <a:solidFill>
                    <a:schemeClr val="bg1"/>
                  </a:solidFill>
                </a:rPr>
                <a:t>   </a:t>
              </a:r>
              <a:r>
                <a:rPr lang="fr-BE" sz="1050" b="1" i="1" dirty="0" err="1">
                  <a:solidFill>
                    <a:schemeClr val="bg1"/>
                  </a:solidFill>
                </a:rPr>
                <a:t>toepassingen</a:t>
              </a:r>
              <a:endParaRPr lang="en-US" sz="1050" b="1" i="1" dirty="0">
                <a:solidFill>
                  <a:schemeClr val="bg1"/>
                </a:solidFill>
              </a:endParaRPr>
            </a:p>
          </p:txBody>
        </p:sp>
        <p:cxnSp>
          <p:nvCxnSpPr>
            <p:cNvPr id="20" name="Straight Connector 19"/>
            <p:cNvCxnSpPr/>
            <p:nvPr/>
          </p:nvCxnSpPr>
          <p:spPr bwMode="auto">
            <a:xfrm flipH="1">
              <a:off x="7884567" y="761343"/>
              <a:ext cx="15876" cy="5666445"/>
            </a:xfrm>
            <a:prstGeom prst="line">
              <a:avLst/>
            </a:prstGeom>
            <a:solidFill>
              <a:srgbClr val="BE008C"/>
            </a:solidFill>
            <a:ln w="38100" cap="flat" cmpd="sng" algn="ctr">
              <a:solidFill>
                <a:schemeClr val="accent1">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ounded Rectangle 25"/>
            <p:cNvSpPr/>
            <p:nvPr/>
          </p:nvSpPr>
          <p:spPr>
            <a:xfrm>
              <a:off x="7956010" y="1412294"/>
              <a:ext cx="1103378" cy="93197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BE" sz="1200" dirty="0" err="1">
                  <a:solidFill>
                    <a:schemeClr val="bg1"/>
                  </a:solidFill>
                </a:rPr>
                <a:t>External</a:t>
              </a:r>
              <a:endParaRPr lang="fr-BE" sz="1200" dirty="0">
                <a:solidFill>
                  <a:schemeClr val="bg1"/>
                </a:solidFill>
              </a:endParaRPr>
            </a:p>
            <a:p>
              <a:pPr algn="ctr" fontAlgn="auto">
                <a:spcBef>
                  <a:spcPts val="0"/>
                </a:spcBef>
                <a:spcAft>
                  <a:spcPts val="0"/>
                </a:spcAft>
                <a:defRPr/>
              </a:pPr>
              <a:r>
                <a:rPr lang="fr-BE" sz="1200" dirty="0">
                  <a:solidFill>
                    <a:schemeClr val="bg1"/>
                  </a:solidFill>
                </a:rPr>
                <a:t>Cloud </a:t>
              </a:r>
            </a:p>
            <a:p>
              <a:pPr algn="ctr" fontAlgn="auto">
                <a:spcBef>
                  <a:spcPts val="0"/>
                </a:spcBef>
                <a:spcAft>
                  <a:spcPts val="0"/>
                </a:spcAft>
                <a:defRPr/>
              </a:pPr>
              <a:r>
                <a:rPr lang="fr-BE" sz="1200" dirty="0">
                  <a:solidFill>
                    <a:schemeClr val="bg1"/>
                  </a:solidFill>
                </a:rPr>
                <a:t>Services</a:t>
              </a:r>
              <a:endParaRPr lang="en-US" sz="1200" dirty="0">
                <a:solidFill>
                  <a:schemeClr val="bg1"/>
                </a:solidFill>
              </a:endParaRPr>
            </a:p>
          </p:txBody>
        </p:sp>
        <p:sp>
          <p:nvSpPr>
            <p:cNvPr id="21" name="Rectangle 20"/>
            <p:cNvSpPr/>
            <p:nvPr/>
          </p:nvSpPr>
          <p:spPr bwMode="auto">
            <a:xfrm>
              <a:off x="7956010" y="2455402"/>
              <a:ext cx="1103378" cy="935147"/>
            </a:xfrm>
            <a:prstGeom prst="rect">
              <a:avLst/>
            </a:prstGeom>
            <a:solidFill>
              <a:schemeClr val="accent4">
                <a:lumMod val="60000"/>
                <a:lumOff val="40000"/>
              </a:schemeClr>
            </a:solidFill>
            <a:ln w="25400" cap="flat" cmpd="sng" algn="ctr">
              <a:solidFill>
                <a:schemeClr val="accent1">
                  <a:lumMod val="75000"/>
                </a:schemeClr>
              </a:solidFill>
              <a:prstDash val="solid"/>
              <a:round/>
              <a:headEnd type="none" w="med" len="med"/>
              <a:tailEnd type="none" w="med" len="med"/>
            </a:ln>
            <a:effectLst/>
            <a:extLst/>
          </p:spPr>
          <p:txBody>
            <a:bodyPr anchor="ctr">
              <a:spAutoFit/>
            </a:bodyPr>
            <a:lstStyle/>
            <a:p>
              <a:pPr algn="ctr" eaLnBrk="0" hangingPunct="0">
                <a:defRPr/>
              </a:pPr>
              <a:r>
                <a:rPr lang="fr-BE" sz="1200" dirty="0" err="1">
                  <a:solidFill>
                    <a:schemeClr val="bg1"/>
                  </a:solidFill>
                  <a:latin typeface="+mn-lt"/>
                </a:rPr>
                <a:t>External</a:t>
              </a:r>
              <a:r>
                <a:rPr lang="fr-BE" sz="1200" dirty="0">
                  <a:solidFill>
                    <a:schemeClr val="bg1"/>
                  </a:solidFill>
                  <a:latin typeface="+mn-lt"/>
                </a:rPr>
                <a:t> Network</a:t>
              </a:r>
            </a:p>
          </p:txBody>
        </p:sp>
        <p:sp>
          <p:nvSpPr>
            <p:cNvPr id="28" name="Rectangle 27"/>
            <p:cNvSpPr/>
            <p:nvPr/>
          </p:nvSpPr>
          <p:spPr bwMode="auto">
            <a:xfrm>
              <a:off x="7956010" y="3501686"/>
              <a:ext cx="1103378" cy="1943326"/>
            </a:xfrm>
            <a:prstGeom prst="rect">
              <a:avLst/>
            </a:prstGeom>
            <a:solidFill>
              <a:schemeClr val="accent4">
                <a:lumMod val="60000"/>
                <a:lumOff val="40000"/>
              </a:schemeClr>
            </a:solidFill>
            <a:ln w="25400" cap="flat" cmpd="sng" algn="ctr">
              <a:solidFill>
                <a:schemeClr val="accent1">
                  <a:lumMod val="75000"/>
                </a:schemeClr>
              </a:solidFill>
              <a:prstDash val="solid"/>
              <a:round/>
              <a:headEnd type="none" w="med" len="med"/>
              <a:tailEnd type="none" w="med" len="med"/>
            </a:ln>
            <a:effectLst/>
            <a:extLst/>
          </p:spPr>
          <p:txBody>
            <a:bodyPr anchor="ctr">
              <a:spAutoFit/>
            </a:bodyPr>
            <a:lstStyle/>
            <a:p>
              <a:pPr algn="ctr" eaLnBrk="0" hangingPunct="0">
                <a:defRPr/>
              </a:pPr>
              <a:r>
                <a:rPr lang="fr-BE" sz="1200" dirty="0" err="1">
                  <a:solidFill>
                    <a:schemeClr val="bg1"/>
                  </a:solidFill>
                  <a:latin typeface="+mn-lt"/>
                </a:rPr>
                <a:t>External</a:t>
              </a:r>
              <a:r>
                <a:rPr lang="fr-BE" sz="1200" dirty="0">
                  <a:solidFill>
                    <a:schemeClr val="bg1"/>
                  </a:solidFill>
                  <a:latin typeface="+mn-lt"/>
                </a:rPr>
                <a:t> Provider</a:t>
              </a:r>
            </a:p>
            <a:p>
              <a:pPr algn="ctr" eaLnBrk="0" hangingPunct="0">
                <a:defRPr/>
              </a:pPr>
              <a:r>
                <a:rPr lang="fr-BE" sz="1200" dirty="0">
                  <a:solidFill>
                    <a:schemeClr val="bg1"/>
                  </a:solidFill>
                  <a:latin typeface="+mn-lt"/>
                </a:rPr>
                <a:t>Solution</a:t>
              </a:r>
            </a:p>
          </p:txBody>
        </p:sp>
        <p:sp>
          <p:nvSpPr>
            <p:cNvPr id="29" name="Rectangle 28"/>
            <p:cNvSpPr/>
            <p:nvPr/>
          </p:nvSpPr>
          <p:spPr bwMode="auto">
            <a:xfrm>
              <a:off x="7956010" y="5516457"/>
              <a:ext cx="1103378" cy="900218"/>
            </a:xfrm>
            <a:prstGeom prst="rect">
              <a:avLst/>
            </a:prstGeom>
            <a:solidFill>
              <a:schemeClr val="accent4">
                <a:lumMod val="60000"/>
                <a:lumOff val="40000"/>
              </a:schemeClr>
            </a:solidFill>
            <a:ln w="25400" cap="flat" cmpd="sng" algn="ctr">
              <a:solidFill>
                <a:schemeClr val="accent1">
                  <a:lumMod val="75000"/>
                </a:schemeClr>
              </a:solidFill>
              <a:prstDash val="solid"/>
              <a:round/>
              <a:headEnd type="none" w="med" len="med"/>
              <a:tailEnd type="none" w="med" len="med"/>
            </a:ln>
            <a:effectLst/>
            <a:extLst/>
          </p:spPr>
          <p:txBody>
            <a:bodyPr anchor="ctr">
              <a:spAutoFit/>
            </a:bodyPr>
            <a:lstStyle/>
            <a:p>
              <a:pPr algn="ctr" eaLnBrk="0" hangingPunct="0">
                <a:defRPr/>
              </a:pPr>
              <a:r>
                <a:rPr lang="fr-BE" sz="1200" dirty="0" err="1">
                  <a:solidFill>
                    <a:schemeClr val="bg1"/>
                  </a:solidFill>
                  <a:latin typeface="+mn-lt"/>
                </a:rPr>
                <a:t>Compute</a:t>
              </a:r>
              <a:r>
                <a:rPr lang="fr-BE" sz="1200" dirty="0">
                  <a:solidFill>
                    <a:schemeClr val="bg1"/>
                  </a:solidFill>
                  <a:latin typeface="+mn-lt"/>
                </a:rPr>
                <a:t> </a:t>
              </a:r>
            </a:p>
            <a:p>
              <a:pPr algn="ctr" eaLnBrk="0" hangingPunct="0">
                <a:defRPr/>
              </a:pPr>
              <a:r>
                <a:rPr lang="fr-BE" sz="1200" dirty="0">
                  <a:solidFill>
                    <a:schemeClr val="bg1"/>
                  </a:solidFill>
                  <a:latin typeface="+mn-lt"/>
                </a:rPr>
                <a:t>&amp; </a:t>
              </a:r>
            </a:p>
            <a:p>
              <a:pPr algn="ctr" eaLnBrk="0" hangingPunct="0">
                <a:defRPr/>
              </a:pPr>
              <a:r>
                <a:rPr lang="fr-BE" sz="1200" dirty="0">
                  <a:solidFill>
                    <a:schemeClr val="bg1"/>
                  </a:solidFill>
                  <a:latin typeface="+mn-lt"/>
                </a:rPr>
                <a:t>Storage</a:t>
              </a:r>
            </a:p>
          </p:txBody>
        </p:sp>
      </p:grpSp>
    </p:spTree>
    <p:extLst>
      <p:ext uri="{BB962C8B-B14F-4D97-AF65-F5344CB8AC3E}">
        <p14:creationId xmlns:p14="http://schemas.microsoft.com/office/powerpoint/2010/main" val="791494636"/>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Interne organisatie</a:t>
            </a:r>
            <a:endParaRPr lang="nl-BE" dirty="0"/>
          </a:p>
        </p:txBody>
      </p:sp>
      <p:sp>
        <p:nvSpPr>
          <p:cNvPr id="3" name="Content Placeholder 2"/>
          <p:cNvSpPr>
            <a:spLocks noGrp="1"/>
          </p:cNvSpPr>
          <p:nvPr>
            <p:ph idx="1"/>
          </p:nvPr>
        </p:nvSpPr>
        <p:spPr/>
        <p:txBody>
          <a:bodyPr>
            <a:normAutofit/>
          </a:bodyPr>
          <a:lstStyle/>
          <a:p>
            <a:pPr>
              <a:buClrTx/>
            </a:pPr>
            <a:r>
              <a:rPr dirty="0" smtClean="0"/>
              <a:t>Ontwikkelen van een vrij </a:t>
            </a:r>
            <a:r>
              <a:rPr dirty="0" err="1" smtClean="0"/>
              <a:t>beschikbaar</a:t>
            </a:r>
            <a:r>
              <a:rPr dirty="0" smtClean="0"/>
              <a:t> project-</a:t>
            </a:r>
            <a:r>
              <a:rPr lang="fr-BE" dirty="0"/>
              <a:t>/</a:t>
            </a:r>
            <a:r>
              <a:rPr dirty="0" err="1" smtClean="0"/>
              <a:t>dienstenportfolio</a:t>
            </a:r>
            <a:endParaRPr dirty="0" smtClean="0"/>
          </a:p>
          <a:p>
            <a:pPr>
              <a:buClrTx/>
            </a:pPr>
            <a:endParaRPr lang="nl-BE" dirty="0" smtClean="0"/>
          </a:p>
          <a:p>
            <a:pPr lvl="1">
              <a:buClrTx/>
            </a:pPr>
            <a:r>
              <a:rPr dirty="0" smtClean="0"/>
              <a:t>Ervoor zorgen dat de prioriteiten uitgevoerd worden</a:t>
            </a:r>
          </a:p>
          <a:p>
            <a:pPr lvl="1">
              <a:buClrTx/>
            </a:pPr>
            <a:endParaRPr lang="nl-BE" dirty="0" smtClean="0"/>
          </a:p>
          <a:p>
            <a:pPr lvl="1">
              <a:buClrTx/>
            </a:pPr>
            <a:r>
              <a:rPr dirty="0" smtClean="0"/>
              <a:t>Elke nieuwe projectaanvraag van een partner wordt aan een beslissing onderworpen: </a:t>
            </a:r>
            <a:r>
              <a:rPr dirty="0" err="1" smtClean="0"/>
              <a:t>aanvaarden</a:t>
            </a:r>
            <a:r>
              <a:rPr dirty="0" smtClean="0"/>
              <a:t>/</a:t>
            </a:r>
            <a:r>
              <a:rPr dirty="0" err="1" smtClean="0"/>
              <a:t>weigeren</a:t>
            </a:r>
            <a:r>
              <a:rPr dirty="0" smtClean="0"/>
              <a:t>/on hold</a:t>
            </a:r>
          </a:p>
          <a:p>
            <a:pPr lvl="1"/>
            <a:endParaRPr lang="nl-BE" dirty="0" smtClean="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42</a:t>
            </a:fld>
            <a:endParaRPr lang="nl-BE"/>
          </a:p>
        </p:txBody>
      </p:sp>
    </p:spTree>
    <p:extLst>
      <p:ext uri="{BB962C8B-B14F-4D97-AF65-F5344CB8AC3E}">
        <p14:creationId xmlns:p14="http://schemas.microsoft.com/office/powerpoint/2010/main" val="88285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Organisation interne</a:t>
            </a:r>
            <a:endParaRPr lang="nl-BE" dirty="0"/>
          </a:p>
        </p:txBody>
      </p:sp>
      <p:sp>
        <p:nvSpPr>
          <p:cNvPr id="3" name="Content Placeholder 2"/>
          <p:cNvSpPr>
            <a:spLocks noGrp="1"/>
          </p:cNvSpPr>
          <p:nvPr>
            <p:ph idx="1"/>
          </p:nvPr>
        </p:nvSpPr>
        <p:spPr/>
        <p:txBody>
          <a:bodyPr>
            <a:normAutofit/>
          </a:bodyPr>
          <a:lstStyle/>
          <a:p>
            <a:pPr>
              <a:buClrTx/>
            </a:pPr>
            <a:r>
              <a:rPr dirty="0" smtClean="0"/>
              <a:t>Mesures budgétaires restrictives</a:t>
            </a:r>
          </a:p>
          <a:p>
            <a:pPr>
              <a:buClrTx/>
            </a:pPr>
            <a:endParaRPr lang="nl-BE" sz="800" dirty="0" smtClean="0"/>
          </a:p>
          <a:p>
            <a:pPr lvl="1">
              <a:buClrTx/>
            </a:pPr>
            <a:r>
              <a:rPr dirty="0" smtClean="0"/>
              <a:t>circulaire budgétaire et gel des recrutements pour l’ensemble du fédéral</a:t>
            </a:r>
          </a:p>
          <a:p>
            <a:pPr lvl="1">
              <a:buClrTx/>
            </a:pPr>
            <a:endParaRPr lang="nl-BE" sz="800" dirty="0"/>
          </a:p>
          <a:p>
            <a:pPr lvl="1">
              <a:buClrTx/>
            </a:pPr>
            <a:r>
              <a:rPr dirty="0" smtClean="0"/>
              <a:t>monitorings constants au niveau des IPSS et du Budget</a:t>
            </a:r>
          </a:p>
          <a:p>
            <a:pPr lvl="1">
              <a:buClrTx/>
            </a:pPr>
            <a:endParaRPr lang="nl-BE" sz="800" dirty="0"/>
          </a:p>
          <a:p>
            <a:pPr lvl="1">
              <a:buClrTx/>
            </a:pPr>
            <a:r>
              <a:rPr dirty="0" smtClean="0"/>
              <a:t>budget 2015 </a:t>
            </a:r>
            <a:endParaRPr lang="nl-BE" dirty="0" smtClean="0"/>
          </a:p>
          <a:p>
            <a:pPr lvl="1">
              <a:buClrTx/>
            </a:pPr>
            <a:endParaRPr lang="nl-BE" sz="800" u="sng" dirty="0"/>
          </a:p>
          <a:p>
            <a:pPr lvl="2">
              <a:buClrTx/>
            </a:pPr>
            <a:r>
              <a:rPr dirty="0" smtClean="0"/>
              <a:t>maintien du personnel en service</a:t>
            </a:r>
          </a:p>
          <a:p>
            <a:pPr lvl="2">
              <a:buClrTx/>
            </a:pPr>
            <a:endParaRPr lang="nl-BE" sz="800" dirty="0"/>
          </a:p>
          <a:p>
            <a:pPr lvl="2">
              <a:buClrTx/>
            </a:pPr>
            <a:r>
              <a:rPr dirty="0" smtClean="0"/>
              <a:t>sensibilisation des collaborateurs au climat de prudence budgétaire</a:t>
            </a:r>
          </a:p>
          <a:p>
            <a:pPr lvl="2">
              <a:buClrTx/>
            </a:pPr>
            <a:endParaRPr lang="nl-BE" sz="800" dirty="0"/>
          </a:p>
          <a:p>
            <a:pPr lvl="2">
              <a:buClrTx/>
            </a:pPr>
            <a:r>
              <a:rPr dirty="0" smtClean="0"/>
              <a:t>axes stratégiques basés sur les priorités de la Roadmap</a:t>
            </a:r>
          </a:p>
          <a:p>
            <a:pPr lvl="1"/>
            <a:endParaRPr lang="nl-BE" dirty="0" smtClean="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43</a:t>
            </a:fld>
            <a:endParaRPr lang="nl-BE"/>
          </a:p>
        </p:txBody>
      </p:sp>
    </p:spTree>
    <p:extLst>
      <p:ext uri="{BB962C8B-B14F-4D97-AF65-F5344CB8AC3E}">
        <p14:creationId xmlns:p14="http://schemas.microsoft.com/office/powerpoint/2010/main" val="21885278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Organisation interne</a:t>
            </a:r>
            <a:endParaRPr lang="nl-BE" dirty="0"/>
          </a:p>
        </p:txBody>
      </p:sp>
      <p:sp>
        <p:nvSpPr>
          <p:cNvPr id="3" name="Content Placeholder 2"/>
          <p:cNvSpPr>
            <a:spLocks noGrp="1"/>
          </p:cNvSpPr>
          <p:nvPr>
            <p:ph idx="1"/>
          </p:nvPr>
        </p:nvSpPr>
        <p:spPr/>
        <p:txBody>
          <a:bodyPr>
            <a:normAutofit fontScale="92500" lnSpcReduction="10000"/>
          </a:bodyPr>
          <a:lstStyle/>
          <a:p>
            <a:pPr>
              <a:buClrTx/>
            </a:pPr>
            <a:r>
              <a:rPr dirty="0" smtClean="0"/>
              <a:t>Projet de budget 2015 demandé en septembre au Comité de gestion: 15.200.000 €</a:t>
            </a:r>
            <a:endParaRPr lang="nl-BE" dirty="0"/>
          </a:p>
          <a:p>
            <a:pPr>
              <a:buClrTx/>
            </a:pPr>
            <a:endParaRPr lang="nl-BE" dirty="0"/>
          </a:p>
          <a:p>
            <a:pPr>
              <a:buClrTx/>
            </a:pPr>
            <a:r>
              <a:rPr dirty="0" smtClean="0"/>
              <a:t>Circulaire du 15/10 imposant des économies linéaires &gt; Budget maximum proposé à la plate-forme </a:t>
            </a:r>
            <a:r>
              <a:rPr lang="fr-FR" dirty="0">
                <a:solidFill>
                  <a:srgbClr val="3E6E5A"/>
                </a:solidFill>
              </a:rPr>
              <a:t>eHealth</a:t>
            </a:r>
            <a:r>
              <a:rPr dirty="0" smtClean="0"/>
              <a:t> en 2015 : 12.416.539 €</a:t>
            </a:r>
          </a:p>
          <a:p>
            <a:pPr marL="0" indent="0">
              <a:buClrTx/>
              <a:buNone/>
            </a:pPr>
            <a:endParaRPr lang="nl-BE" dirty="0"/>
          </a:p>
          <a:p>
            <a:pPr>
              <a:buClrTx/>
            </a:pPr>
            <a:r>
              <a:rPr dirty="0" smtClean="0"/>
              <a:t>Ré-estimation des besoins et budget 2015 </a:t>
            </a:r>
            <a:r>
              <a:rPr lang="fr-FR" dirty="0" err="1" smtClean="0">
                <a:solidFill>
                  <a:srgbClr val="3E6E5A"/>
                </a:solidFill>
              </a:rPr>
              <a:t>eHealth</a:t>
            </a:r>
            <a:r>
              <a:rPr lang="fr-FR" dirty="0"/>
              <a:t> </a:t>
            </a:r>
            <a:r>
              <a:rPr dirty="0" smtClean="0"/>
              <a:t>qui sera proposé au prochain Comité de gestion en tenant compte des débats au sein du Collège des IPSS : 13.650.013 €</a:t>
            </a:r>
          </a:p>
          <a:p>
            <a:pPr>
              <a:buClrTx/>
            </a:pPr>
            <a:endParaRPr lang="nl-BE" dirty="0"/>
          </a:p>
          <a:p>
            <a:pPr>
              <a:buClrTx/>
            </a:pPr>
            <a:r>
              <a:rPr dirty="0" smtClean="0"/>
              <a:t>Pour information</a:t>
            </a:r>
            <a:endParaRPr lang="nl-BE" dirty="0"/>
          </a:p>
          <a:p>
            <a:pPr lvl="1">
              <a:buClrTx/>
            </a:pPr>
            <a:r>
              <a:rPr dirty="0" smtClean="0"/>
              <a:t>avances sur BSM 2014 : 1.191.000 €</a:t>
            </a:r>
          </a:p>
          <a:p>
            <a:pPr lvl="1">
              <a:buClrTx/>
            </a:pPr>
            <a:r>
              <a:rPr dirty="0" smtClean="0"/>
              <a:t>proposition de report de 2014 au Comité de gestion: 500.000 €</a:t>
            </a:r>
            <a:endParaRPr lang="nl-BE" dirty="0"/>
          </a:p>
          <a:p>
            <a:pPr lvl="1">
              <a:buClrTx/>
            </a:pPr>
            <a:endParaRPr lang="nl-BE" dirty="0"/>
          </a:p>
          <a:p>
            <a:pPr lvl="1"/>
            <a:endParaRPr lang="nl-BE" dirty="0" smtClean="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44</a:t>
            </a:fld>
            <a:endParaRPr lang="nl-BE"/>
          </a:p>
        </p:txBody>
      </p:sp>
    </p:spTree>
    <p:extLst>
      <p:ext uri="{BB962C8B-B14F-4D97-AF65-F5344CB8AC3E}">
        <p14:creationId xmlns:p14="http://schemas.microsoft.com/office/powerpoint/2010/main" val="2395558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Interne organisatie</a:t>
            </a:r>
            <a:endParaRPr lang="nl-BE" dirty="0"/>
          </a:p>
        </p:txBody>
      </p:sp>
      <p:sp>
        <p:nvSpPr>
          <p:cNvPr id="3" name="Content Placeholder 2"/>
          <p:cNvSpPr>
            <a:spLocks noGrp="1"/>
          </p:cNvSpPr>
          <p:nvPr>
            <p:ph idx="1"/>
          </p:nvPr>
        </p:nvSpPr>
        <p:spPr/>
        <p:txBody>
          <a:bodyPr>
            <a:normAutofit/>
          </a:bodyPr>
          <a:lstStyle/>
          <a:p>
            <a:pPr>
              <a:buClrTx/>
            </a:pPr>
            <a:r>
              <a:rPr dirty="0" smtClean="0"/>
              <a:t>Resultaatgerichte bedrijfscultuur</a:t>
            </a:r>
          </a:p>
          <a:p>
            <a:pPr>
              <a:buClrTx/>
            </a:pPr>
            <a:endParaRPr lang="nl-BE" sz="1400" dirty="0" smtClean="0"/>
          </a:p>
          <a:p>
            <a:pPr lvl="1">
              <a:buClrTx/>
            </a:pPr>
            <a:r>
              <a:rPr dirty="0" smtClean="0"/>
              <a:t>wervingsstop &gt; minder personeel</a:t>
            </a:r>
          </a:p>
          <a:p>
            <a:pPr lvl="1">
              <a:buClrTx/>
            </a:pPr>
            <a:r>
              <a:rPr dirty="0" smtClean="0"/>
              <a:t>administratieve taken verminderen en vermijden</a:t>
            </a:r>
          </a:p>
          <a:p>
            <a:pPr lvl="1">
              <a:buClrTx/>
            </a:pPr>
            <a:r>
              <a:rPr dirty="0" smtClean="0"/>
              <a:t>de teamgeest versterken</a:t>
            </a:r>
          </a:p>
          <a:p>
            <a:pPr lvl="1">
              <a:buClrTx/>
            </a:pPr>
            <a:r>
              <a:rPr dirty="0" smtClean="0"/>
              <a:t>daadkracht</a:t>
            </a:r>
          </a:p>
          <a:p>
            <a:pPr lvl="1">
              <a:buClrTx/>
            </a:pPr>
            <a:r>
              <a:rPr dirty="0" smtClean="0"/>
              <a:t>flexibiliteit</a:t>
            </a:r>
          </a:p>
          <a:p>
            <a:pPr lvl="1">
              <a:buClrTx/>
            </a:pPr>
            <a:r>
              <a:rPr dirty="0" smtClean="0"/>
              <a:t>verantwoordelijkheid</a:t>
            </a:r>
          </a:p>
          <a:p>
            <a:pPr lvl="1">
              <a:buClrTx/>
            </a:pPr>
            <a:r>
              <a:rPr dirty="0" smtClean="0"/>
              <a:t>zin voor initiatief</a:t>
            </a:r>
          </a:p>
          <a:p>
            <a:endParaRPr lang="nl-BE" dirty="0" smtClean="0"/>
          </a:p>
          <a:p>
            <a:pPr lvl="1"/>
            <a:endParaRPr lang="nl-BE" dirty="0" smtClean="0"/>
          </a:p>
          <a:p>
            <a:pPr lvl="1"/>
            <a:endParaRPr lang="nl-BE" dirty="0" smtClean="0"/>
          </a:p>
          <a:p>
            <a:endParaRPr lang="nl-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610" y="3804245"/>
            <a:ext cx="333375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45</a:t>
            </a:fld>
            <a:endParaRPr lang="nl-BE"/>
          </a:p>
        </p:txBody>
      </p:sp>
    </p:spTree>
    <p:extLst>
      <p:ext uri="{BB962C8B-B14F-4D97-AF65-F5344CB8AC3E}">
        <p14:creationId xmlns:p14="http://schemas.microsoft.com/office/powerpoint/2010/main" val="3484681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Interne organisatie</a:t>
            </a:r>
            <a:endParaRPr lang="nl-BE" dirty="0"/>
          </a:p>
        </p:txBody>
      </p:sp>
      <p:sp>
        <p:nvSpPr>
          <p:cNvPr id="3" name="Content Placeholder 2"/>
          <p:cNvSpPr>
            <a:spLocks noGrp="1"/>
          </p:cNvSpPr>
          <p:nvPr>
            <p:ph idx="1"/>
          </p:nvPr>
        </p:nvSpPr>
        <p:spPr/>
        <p:txBody>
          <a:bodyPr>
            <a:normAutofit/>
          </a:bodyPr>
          <a:lstStyle/>
          <a:p>
            <a:endParaRPr lang="fr-BE" dirty="0" smtClean="0"/>
          </a:p>
          <a:p>
            <a:pPr lvl="1"/>
            <a:endParaRPr lang="fr-BE" dirty="0" smtClean="0"/>
          </a:p>
          <a:p>
            <a:pPr lvl="1"/>
            <a:endParaRPr lang="fr-BE" dirty="0" smtClean="0"/>
          </a:p>
          <a:p>
            <a:endParaRPr lang="en-US" dirty="0"/>
          </a:p>
        </p:txBody>
      </p:sp>
      <p:graphicFrame>
        <p:nvGraphicFramePr>
          <p:cNvPr id="5" name="Diagram 4"/>
          <p:cNvGraphicFramePr/>
          <p:nvPr>
            <p:extLst>
              <p:ext uri="{D42A27DB-BD31-4B8C-83A1-F6EECF244321}">
                <p14:modId xmlns:p14="http://schemas.microsoft.com/office/powerpoint/2010/main" val="4280152642"/>
              </p:ext>
            </p:extLst>
          </p:nvPr>
        </p:nvGraphicFramePr>
        <p:xfrm>
          <a:off x="107504" y="1268760"/>
          <a:ext cx="8928992" cy="5344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dirty="0" smtClean="0"/>
              <a:t>23/01/2015</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t>46</a:t>
            </a:fld>
            <a:endParaRPr lang="nl-BE"/>
          </a:p>
        </p:txBody>
      </p:sp>
    </p:spTree>
    <p:extLst>
      <p:ext uri="{BB962C8B-B14F-4D97-AF65-F5344CB8AC3E}">
        <p14:creationId xmlns:p14="http://schemas.microsoft.com/office/powerpoint/2010/main" val="2399020652"/>
      </p:ext>
    </p:extLst>
  </p:cSld>
  <p:clrMapOvr>
    <a:masterClrMapping/>
  </p:clrMapOvr>
  <mc:AlternateContent xmlns:mc="http://schemas.openxmlformats.org/markup-compatibility/2006" xmlns:p14="http://schemas.microsoft.com/office/powerpoint/2010/main">
    <mc:Choice Requires="p14">
      <p:transition p14:dur="1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Interne organisatie</a:t>
            </a:r>
            <a:endParaRPr lang="nl-BE" dirty="0"/>
          </a:p>
        </p:txBody>
      </p:sp>
      <p:sp>
        <p:nvSpPr>
          <p:cNvPr id="3" name="Content Placeholder 2"/>
          <p:cNvSpPr>
            <a:spLocks noGrp="1"/>
          </p:cNvSpPr>
          <p:nvPr>
            <p:ph idx="1"/>
          </p:nvPr>
        </p:nvSpPr>
        <p:spPr/>
        <p:txBody>
          <a:bodyPr>
            <a:normAutofit/>
          </a:bodyPr>
          <a:lstStyle/>
          <a:p>
            <a:pPr>
              <a:buClrTx/>
            </a:pPr>
            <a:r>
              <a:rPr dirty="0" smtClean="0"/>
              <a:t>Nieuwe time management tool</a:t>
            </a:r>
          </a:p>
          <a:p>
            <a:pPr lvl="1"/>
            <a:endParaRPr lang="nl-BE" dirty="0" smtClean="0"/>
          </a:p>
          <a:p>
            <a:pPr lvl="1"/>
            <a:endParaRPr lang="nl-BE" dirty="0" smtClean="0"/>
          </a:p>
          <a:p>
            <a:endParaRPr lang="nl-B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76872"/>
            <a:ext cx="6528535" cy="4286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47</a:t>
            </a:fld>
            <a:endParaRPr lang="nl-BE"/>
          </a:p>
        </p:txBody>
      </p:sp>
    </p:spTree>
    <p:extLst>
      <p:ext uri="{BB962C8B-B14F-4D97-AF65-F5344CB8AC3E}">
        <p14:creationId xmlns:p14="http://schemas.microsoft.com/office/powerpoint/2010/main" val="21807201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04664"/>
            <a:ext cx="6496896" cy="6404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54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fr-BE" dirty="0" smtClean="0">
                <a:solidFill>
                  <a:schemeClr val="accent1">
                    <a:lumMod val="20000"/>
                    <a:lumOff val="80000"/>
                  </a:schemeClr>
                </a:solidFill>
              </a:rPr>
              <a:t>MERCI  a  tous !</a:t>
            </a:r>
            <a:r>
              <a:t/>
            </a:r>
            <a:br/>
            <a:r>
              <a:rPr lang="fr-BE" sz="3600" dirty="0" smtClean="0">
                <a:solidFill>
                  <a:schemeClr val="tx1"/>
                </a:solidFill>
              </a:rPr>
              <a:t>Meilleurs voeux pour 2015</a:t>
            </a:r>
            <a:endParaRPr lang="nl-BE" sz="3600" dirty="0">
              <a:solidFill>
                <a:schemeClr val="tx1"/>
              </a:solidFill>
            </a:endParaRPr>
          </a:p>
        </p:txBody>
      </p:sp>
      <p:sp>
        <p:nvSpPr>
          <p:cNvPr id="3" name="Content Placeholder 2"/>
          <p:cNvSpPr>
            <a:spLocks noGrp="1"/>
          </p:cNvSpPr>
          <p:nvPr>
            <p:ph type="body" idx="1"/>
          </p:nvPr>
        </p:nvSpPr>
        <p:spPr/>
        <p:txBody>
          <a:bodyPr>
            <a:normAutofit/>
          </a:bodyPr>
          <a:lstStyle/>
          <a:p>
            <a:pPr lvl="1"/>
            <a:endParaRPr lang="fr-BE" dirty="0" smtClean="0"/>
          </a:p>
          <a:p>
            <a:endParaRPr lang="en-US" dirty="0"/>
          </a:p>
        </p:txBody>
      </p:sp>
    </p:spTree>
    <p:extLst>
      <p:ext uri="{BB962C8B-B14F-4D97-AF65-F5344CB8AC3E}">
        <p14:creationId xmlns:p14="http://schemas.microsoft.com/office/powerpoint/2010/main" val="1699892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Réalisations </a:t>
            </a:r>
            <a:r>
              <a:rPr lang="fr-BE" dirty="0">
                <a:solidFill>
                  <a:srgbClr val="3E6E5A"/>
                </a:solidFill>
              </a:rPr>
              <a:t>eHealth</a:t>
            </a:r>
            <a:r>
              <a:rPr dirty="0" smtClean="0"/>
              <a:t>Box</a:t>
            </a:r>
            <a:endParaRPr lang="nl-BE" dirty="0"/>
          </a:p>
        </p:txBody>
      </p:sp>
      <p:sp>
        <p:nvSpPr>
          <p:cNvPr id="3" name="Content Placeholder 2"/>
          <p:cNvSpPr>
            <a:spLocks noGrp="1"/>
          </p:cNvSpPr>
          <p:nvPr>
            <p:ph idx="1"/>
          </p:nvPr>
        </p:nvSpPr>
        <p:spPr/>
        <p:txBody>
          <a:bodyPr>
            <a:normAutofit/>
          </a:bodyPr>
          <a:lstStyle/>
          <a:p>
            <a:pPr marL="182880" lvl="1">
              <a:buClrTx/>
            </a:pPr>
            <a:endParaRPr lang="nl-BE" sz="2600" dirty="0" smtClean="0"/>
          </a:p>
          <a:p>
            <a:pPr marL="182880" lvl="1">
              <a:buClrTx/>
            </a:pPr>
            <a:r>
              <a:rPr lang="nl-BE" sz="2600" dirty="0" smtClean="0"/>
              <a:t>Décembre 2014</a:t>
            </a:r>
          </a:p>
          <a:p>
            <a:pPr marL="182880" lvl="1">
              <a:buClrTx/>
            </a:pPr>
            <a:endParaRPr lang="nl-BE" sz="1000" dirty="0"/>
          </a:p>
          <a:p>
            <a:pPr marL="457200" lvl="2">
              <a:buClrTx/>
            </a:pPr>
            <a:r>
              <a:rPr lang="nl-BE" sz="2400" b="1" dirty="0"/>
              <a:t>3.188.847 </a:t>
            </a:r>
            <a:r>
              <a:rPr lang="nl-BE" sz="2400" dirty="0" smtClean="0"/>
              <a:t>messages</a:t>
            </a:r>
            <a:r>
              <a:rPr dirty="0" smtClean="0"/>
              <a:t> </a:t>
            </a:r>
            <a:r>
              <a:rPr lang="nl-BE" sz="2400" dirty="0" smtClean="0"/>
              <a:t>envoyés</a:t>
            </a:r>
          </a:p>
          <a:p>
            <a:pPr marL="457200" lvl="2">
              <a:buClrTx/>
            </a:pPr>
            <a:endParaRPr lang="nl-BE" sz="2400" dirty="0" smtClean="0"/>
          </a:p>
          <a:p>
            <a:pPr marL="182880" lvl="1">
              <a:buClrTx/>
            </a:pPr>
            <a:r>
              <a:rPr lang="nl-BE" sz="2600" dirty="0" smtClean="0"/>
              <a:t>Total 2014</a:t>
            </a:r>
          </a:p>
          <a:p>
            <a:pPr marL="182880" lvl="1">
              <a:buClrTx/>
            </a:pPr>
            <a:endParaRPr lang="nl-BE" sz="1000" dirty="0" smtClean="0"/>
          </a:p>
          <a:p>
            <a:pPr marL="457200" lvl="2">
              <a:buClrTx/>
            </a:pPr>
            <a:r>
              <a:rPr lang="nl-BE" sz="2400" b="1" dirty="0" smtClean="0"/>
              <a:t>47.310.520</a:t>
            </a:r>
            <a:r>
              <a:rPr dirty="0" smtClean="0"/>
              <a:t> </a:t>
            </a:r>
            <a:r>
              <a:rPr lang="nl-BE" sz="2400" dirty="0"/>
              <a:t>messages</a:t>
            </a:r>
            <a:r>
              <a:rPr dirty="0" smtClean="0"/>
              <a:t> </a:t>
            </a:r>
            <a:r>
              <a:rPr lang="nl-BE" sz="2400" dirty="0"/>
              <a:t>envoyés</a:t>
            </a:r>
          </a:p>
          <a:p>
            <a:pPr marL="182880" lvl="1"/>
            <a:endParaRPr lang="nl-BE" sz="2600" dirty="0" smtClean="0"/>
          </a:p>
          <a:p>
            <a:pPr marL="457200" lvl="2"/>
            <a:endParaRPr lang="nl-BE" sz="2400" dirty="0" smtClean="0"/>
          </a:p>
          <a:p>
            <a:pPr marL="457200" lvl="2"/>
            <a:endParaRPr lang="nl-BE" sz="2400" dirty="0"/>
          </a:p>
          <a:p>
            <a:pPr marL="274320" lvl="2" indent="0">
              <a:buNone/>
            </a:pPr>
            <a:endParaRPr lang="nl-BE" sz="2400" dirty="0" smtClean="0"/>
          </a:p>
          <a:p>
            <a:pPr marL="457200" lvl="2"/>
            <a:endParaRPr lang="nl-BE" sz="2400" dirty="0">
              <a:solidFill>
                <a:srgbClr val="FF0000"/>
              </a:solidFill>
            </a:endParaRPr>
          </a:p>
          <a:p>
            <a:endParaRPr lang="nl-BE" dirty="0"/>
          </a:p>
          <a:p>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5</a:t>
            </a:fld>
            <a:endParaRPr lang="nl-BE"/>
          </a:p>
        </p:txBody>
      </p:sp>
    </p:spTree>
    <p:extLst>
      <p:ext uri="{BB962C8B-B14F-4D97-AF65-F5344CB8AC3E}">
        <p14:creationId xmlns:p14="http://schemas.microsoft.com/office/powerpoint/2010/main" val="3527424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Réalisations </a:t>
            </a:r>
            <a:r>
              <a:rPr lang="fr-BE" dirty="0">
                <a:solidFill>
                  <a:srgbClr val="3E6E5A"/>
                </a:solidFill>
              </a:rPr>
              <a:t>eHealth</a:t>
            </a:r>
            <a:r>
              <a:rPr dirty="0" smtClean="0"/>
              <a:t>Box</a:t>
            </a:r>
            <a:endParaRPr lang="nl-BE" dirty="0"/>
          </a:p>
        </p:txBody>
      </p:sp>
      <p:sp>
        <p:nvSpPr>
          <p:cNvPr id="3" name="Content Placeholder 2"/>
          <p:cNvSpPr>
            <a:spLocks noGrp="1"/>
          </p:cNvSpPr>
          <p:nvPr>
            <p:ph idx="1"/>
          </p:nvPr>
        </p:nvSpPr>
        <p:spPr/>
        <p:txBody>
          <a:bodyPr>
            <a:normAutofit/>
          </a:bodyPr>
          <a:lstStyle/>
          <a:p>
            <a:pPr marL="0" indent="0">
              <a:buNone/>
            </a:pPr>
            <a:endParaRPr lang="en-US" dirty="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03455973"/>
              </p:ext>
            </p:extLst>
          </p:nvPr>
        </p:nvGraphicFramePr>
        <p:xfrm>
          <a:off x="755576" y="1628800"/>
          <a:ext cx="7568406" cy="5044008"/>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p:cNvSpPr>
            <a:spLocks noGrp="1"/>
          </p:cNvSpPr>
          <p:nvPr>
            <p:ph type="dt" sz="half" idx="10"/>
          </p:nvPr>
        </p:nvSpPr>
        <p:spPr/>
        <p:txBody>
          <a:bodyPr/>
          <a:lstStyle/>
          <a:p>
            <a:r>
              <a:rPr dirty="0" smtClean="0"/>
              <a:t>23/01/2015</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t>6</a:t>
            </a:fld>
            <a:endParaRPr lang="nl-BE"/>
          </a:p>
        </p:txBody>
      </p:sp>
    </p:spTree>
    <p:extLst>
      <p:ext uri="{BB962C8B-B14F-4D97-AF65-F5344CB8AC3E}">
        <p14:creationId xmlns:p14="http://schemas.microsoft.com/office/powerpoint/2010/main" val="2094861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Verwezenlijkingen Recip-e</a:t>
            </a:r>
            <a:endParaRPr lang="nl-BE" dirty="0"/>
          </a:p>
        </p:txBody>
      </p:sp>
      <p:sp>
        <p:nvSpPr>
          <p:cNvPr id="3" name="Content Placeholder 2"/>
          <p:cNvSpPr>
            <a:spLocks noGrp="1"/>
          </p:cNvSpPr>
          <p:nvPr>
            <p:ph idx="1"/>
          </p:nvPr>
        </p:nvSpPr>
        <p:spPr>
          <a:xfrm>
            <a:off x="395536" y="1556792"/>
            <a:ext cx="8229600" cy="4876800"/>
          </a:xfrm>
        </p:spPr>
        <p:txBody>
          <a:bodyPr>
            <a:normAutofit/>
          </a:bodyPr>
          <a:lstStyle/>
          <a:p>
            <a:pPr lvl="0">
              <a:buClrTx/>
            </a:pPr>
            <a:r>
              <a:rPr lang="fr-BE" sz="2800" dirty="0" smtClean="0"/>
              <a:t>Resultaten 2014</a:t>
            </a:r>
            <a:endParaRPr lang="nl-BE" sz="2800" dirty="0" smtClean="0"/>
          </a:p>
          <a:p>
            <a:pPr lvl="1">
              <a:buClrTx/>
            </a:pPr>
            <a:r>
              <a:rPr lang="fr-BE" sz="2400" b="1" dirty="0"/>
              <a:t>1.644.000</a:t>
            </a:r>
            <a:r>
              <a:rPr lang="fr-BE" sz="2400" dirty="0"/>
              <a:t> verzonden voorschriften</a:t>
            </a:r>
          </a:p>
          <a:p>
            <a:pPr lvl="1">
              <a:buClrTx/>
            </a:pPr>
            <a:r>
              <a:rPr lang="fr-BE" sz="2400" dirty="0"/>
              <a:t>131.000 afgeleverde voorschriften (</a:t>
            </a:r>
            <a:r>
              <a:rPr lang="fr-BE" sz="2400" b="1" dirty="0" smtClean="0">
                <a:solidFill>
                  <a:srgbClr val="C00000"/>
                </a:solidFill>
              </a:rPr>
              <a:t>8% </a:t>
            </a:r>
            <a:r>
              <a:rPr lang="fr-BE" sz="2400" dirty="0"/>
              <a:t>van de voorschriften)</a:t>
            </a:r>
            <a:endParaRPr lang="nl-BE" sz="2400" dirty="0"/>
          </a:p>
          <a:p>
            <a:pPr lvl="0">
              <a:buClrTx/>
            </a:pPr>
            <a:endParaRPr lang="nl-BE" sz="800" dirty="0" smtClean="0"/>
          </a:p>
          <a:p>
            <a:pPr lvl="0">
              <a:buClrTx/>
            </a:pPr>
            <a:r>
              <a:rPr dirty="0" smtClean="0"/>
              <a:t>14 producenten van software voor voorschrijvers hebben Recip-e correct geïntegreerd (90% van de markt)</a:t>
            </a:r>
          </a:p>
          <a:p>
            <a:pPr lvl="0">
              <a:buClrTx/>
            </a:pPr>
            <a:endParaRPr lang="nl-BE" sz="800" dirty="0"/>
          </a:p>
          <a:p>
            <a:pPr lvl="0">
              <a:buClrTx/>
            </a:pPr>
            <a:r>
              <a:rPr dirty="0" smtClean="0"/>
              <a:t>3 producenten van software voor apothekers kunnen voorschriften ontvangen/lezen (50% van de markt)</a:t>
            </a:r>
          </a:p>
          <a:p>
            <a:pPr lvl="0">
              <a:buClrTx/>
            </a:pPr>
            <a:endParaRPr lang="nl-BE" sz="800" dirty="0"/>
          </a:p>
          <a:p>
            <a:pPr lvl="0">
              <a:buClrTx/>
            </a:pPr>
            <a:r>
              <a:rPr dirty="0" smtClean="0"/>
              <a:t>Het is van belang om de integratie van Recip-e in softwarepakketten voor apothekers te stimuleren</a:t>
            </a:r>
          </a:p>
          <a:p>
            <a:pPr marL="0" indent="0">
              <a:buNone/>
            </a:pPr>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7</a:t>
            </a:fld>
            <a:endParaRPr lang="nl-BE"/>
          </a:p>
        </p:txBody>
      </p:sp>
    </p:spTree>
    <p:extLst>
      <p:ext uri="{BB962C8B-B14F-4D97-AF65-F5344CB8AC3E}">
        <p14:creationId xmlns:p14="http://schemas.microsoft.com/office/powerpoint/2010/main" val="1853397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Verwezenlijkingen Hubs &amp; metahub</a:t>
            </a:r>
            <a:endParaRPr lang="nl-BE" dirty="0"/>
          </a:p>
        </p:txBody>
      </p:sp>
      <p:sp>
        <p:nvSpPr>
          <p:cNvPr id="3" name="Content Placeholder 2"/>
          <p:cNvSpPr>
            <a:spLocks noGrp="1"/>
          </p:cNvSpPr>
          <p:nvPr>
            <p:ph idx="1"/>
          </p:nvPr>
        </p:nvSpPr>
        <p:spPr>
          <a:xfrm>
            <a:off x="395536" y="1556792"/>
            <a:ext cx="8229600" cy="4876800"/>
          </a:xfrm>
        </p:spPr>
        <p:txBody>
          <a:bodyPr>
            <a:normAutofit/>
          </a:bodyPr>
          <a:lstStyle/>
          <a:p>
            <a:pPr>
              <a:buClrTx/>
            </a:pPr>
            <a:r>
              <a:rPr dirty="0" smtClean="0"/>
              <a:t>Het nieuw </a:t>
            </a:r>
            <a:r>
              <a:rPr i="1" dirty="0" smtClean="0"/>
              <a:t>reglement betreffende de uitwisseling van gezondheidsgegevens tussen gezondheidssystemen verbonden via het verwijzingsrepertorium van het </a:t>
            </a:r>
            <a:r>
              <a:rPr lang="fr-FR" i="1" dirty="0" smtClean="0">
                <a:solidFill>
                  <a:srgbClr val="3E6E5A"/>
                </a:solidFill>
              </a:rPr>
              <a:t>eHealth</a:t>
            </a:r>
            <a:r>
              <a:rPr i="1" dirty="0" smtClean="0"/>
              <a:t>-platform</a:t>
            </a:r>
            <a:r>
              <a:rPr dirty="0" smtClean="0"/>
              <a:t> werd in februari 2014 goedgekeurd</a:t>
            </a:r>
          </a:p>
          <a:p>
            <a:pPr lvl="1">
              <a:buClrTx/>
            </a:pPr>
            <a:r>
              <a:rPr dirty="0" smtClean="0"/>
              <a:t>door het Overlegcomité met de gebruikers</a:t>
            </a:r>
          </a:p>
          <a:p>
            <a:pPr lvl="1">
              <a:buClrTx/>
            </a:pPr>
            <a:r>
              <a:rPr dirty="0" smtClean="0"/>
              <a:t>door het Beheerscomité</a:t>
            </a:r>
          </a:p>
          <a:p>
            <a:pPr lvl="1">
              <a:buClrTx/>
            </a:pPr>
            <a:r>
              <a:rPr dirty="0" smtClean="0"/>
              <a:t>door het Sectoraal Comité Gezondheid</a:t>
            </a:r>
          </a:p>
          <a:p>
            <a:pPr>
              <a:buClrTx/>
            </a:pPr>
            <a:endParaRPr lang="nl-BE" sz="800" dirty="0" smtClean="0"/>
          </a:p>
          <a:p>
            <a:pPr>
              <a:buClrTx/>
            </a:pPr>
            <a:r>
              <a:rPr dirty="0" smtClean="0"/>
              <a:t>Registratie van de toestemming van de patiënt = een noodzakelijke stap </a:t>
            </a:r>
            <a:r>
              <a:rPr lang="fr-BE" altLang="en-US" dirty="0"/>
              <a:t>voor de elektronische uitwisseling van gezondheidsgegevens (registratie in het verwijzingsrepertorium)</a:t>
            </a:r>
            <a:endParaRPr lang="nl-BE" dirty="0"/>
          </a:p>
          <a:p>
            <a:pPr marL="0" indent="0">
              <a:buNone/>
            </a:pPr>
            <a:endParaRPr lang="nl-BE" dirty="0" smtClean="0"/>
          </a:p>
          <a:p>
            <a:endParaRPr lang="nl-BE" dirty="0" smtClean="0"/>
          </a:p>
          <a:p>
            <a:endParaRPr lang="nl-BE" dirty="0"/>
          </a:p>
          <a:p>
            <a:pPr marL="0" indent="0">
              <a:buNone/>
            </a:pPr>
            <a:endParaRPr lang="nl-BE" b="1" dirty="0"/>
          </a:p>
          <a:p>
            <a:pPr marL="0" indent="0">
              <a:buNone/>
            </a:pPr>
            <a:endParaRPr lang="nl-BE" dirty="0"/>
          </a:p>
        </p:txBody>
      </p:sp>
      <p:sp>
        <p:nvSpPr>
          <p:cNvPr id="4" name="Date Placeholder 3"/>
          <p:cNvSpPr>
            <a:spLocks noGrp="1"/>
          </p:cNvSpPr>
          <p:nvPr>
            <p:ph type="dt" sz="half" idx="10"/>
          </p:nvPr>
        </p:nvSpPr>
        <p:spPr/>
        <p:txBody>
          <a:bodyPr/>
          <a:lstStyle/>
          <a:p>
            <a:r>
              <a:rPr dirty="0" smtClean="0"/>
              <a:t>23/01/2015</a:t>
            </a:r>
            <a:endParaRPr lang="nl-BE"/>
          </a:p>
        </p:txBody>
      </p:sp>
      <p:sp>
        <p:nvSpPr>
          <p:cNvPr id="5" name="Slide Number Placeholder 4"/>
          <p:cNvSpPr>
            <a:spLocks noGrp="1"/>
          </p:cNvSpPr>
          <p:nvPr>
            <p:ph type="sldNum" sz="quarter" idx="12"/>
          </p:nvPr>
        </p:nvSpPr>
        <p:spPr/>
        <p:txBody>
          <a:bodyPr/>
          <a:lstStyle/>
          <a:p>
            <a:fld id="{4C242A18-EC12-4F37-9DE3-9352234277DF}" type="slidenum">
              <a:rPr lang="en-US" smtClean="0"/>
              <a:t>8</a:t>
            </a:fld>
            <a:endParaRPr lang="nl-BE"/>
          </a:p>
        </p:txBody>
      </p:sp>
    </p:spTree>
    <p:extLst>
      <p:ext uri="{BB962C8B-B14F-4D97-AF65-F5344CB8AC3E}">
        <p14:creationId xmlns:p14="http://schemas.microsoft.com/office/powerpoint/2010/main" val="2618522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www.patientconsent.be</a:t>
            </a:r>
            <a:endParaRPr lang="nl-BE" dirty="0"/>
          </a:p>
        </p:txBody>
      </p:sp>
      <p:sp>
        <p:nvSpPr>
          <p:cNvPr id="3" name="Content Placeholder 2"/>
          <p:cNvSpPr>
            <a:spLocks noGrp="1"/>
          </p:cNvSpPr>
          <p:nvPr>
            <p:ph idx="1"/>
          </p:nvPr>
        </p:nvSpPr>
        <p:spPr>
          <a:xfrm>
            <a:off x="395536" y="1556792"/>
            <a:ext cx="8229600" cy="4876800"/>
          </a:xfrm>
        </p:spPr>
        <p:txBody>
          <a:bodyPr>
            <a:normAutofit/>
          </a:bodyPr>
          <a:lstStyle/>
          <a:p>
            <a:endParaRPr lang="fr-BE" dirty="0" smtClean="0"/>
          </a:p>
          <a:p>
            <a:endParaRPr lang="en-US" dirty="0"/>
          </a:p>
          <a:p>
            <a:pPr marL="0" indent="0">
              <a:buNone/>
            </a:pPr>
            <a:endParaRPr lang="fr-FR" b="1" dirty="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7684003" cy="4868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r>
              <a:rPr dirty="0" smtClean="0"/>
              <a:t>23/01/2015</a:t>
            </a:r>
            <a:endParaRPr lang="nl-BE"/>
          </a:p>
        </p:txBody>
      </p:sp>
      <p:sp>
        <p:nvSpPr>
          <p:cNvPr id="6" name="Slide Number Placeholder 5"/>
          <p:cNvSpPr>
            <a:spLocks noGrp="1"/>
          </p:cNvSpPr>
          <p:nvPr>
            <p:ph type="sldNum" sz="quarter" idx="12"/>
          </p:nvPr>
        </p:nvSpPr>
        <p:spPr/>
        <p:txBody>
          <a:bodyPr/>
          <a:lstStyle/>
          <a:p>
            <a:fld id="{4C242A18-EC12-4F37-9DE3-9352234277DF}" type="slidenum">
              <a:rPr lang="en-US" smtClean="0"/>
              <a:t>9</a:t>
            </a:fld>
            <a:endParaRPr lang="nl-BE"/>
          </a:p>
        </p:txBody>
      </p:sp>
    </p:spTree>
    <p:extLst>
      <p:ext uri="{BB962C8B-B14F-4D97-AF65-F5344CB8AC3E}">
        <p14:creationId xmlns:p14="http://schemas.microsoft.com/office/powerpoint/2010/main" val="702631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1372</TotalTime>
  <Words>1974</Words>
  <Application>Microsoft Office PowerPoint</Application>
  <PresentationFormat>On-screen Show (4:3)</PresentationFormat>
  <Paragraphs>580</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Clarity</vt:lpstr>
      <vt:lpstr>eHealth-platform Balans voor 2014 &amp; Perspectieven  voor 2015</vt:lpstr>
      <vt:lpstr>Balans</vt:lpstr>
      <vt:lpstr>Balans</vt:lpstr>
      <vt:lpstr>Réalisations eHealthBox</vt:lpstr>
      <vt:lpstr>Réalisations eHealthBox</vt:lpstr>
      <vt:lpstr>Réalisations eHealthBox</vt:lpstr>
      <vt:lpstr>Verwezenlijkingen Recip-e</vt:lpstr>
      <vt:lpstr>Verwezenlijkingen Hubs &amp; metahub</vt:lpstr>
      <vt:lpstr>www.patientconsent.be</vt:lpstr>
      <vt:lpstr>www.patientconsent.be/folder</vt:lpstr>
      <vt:lpstr>eHealthConsent</vt:lpstr>
      <vt:lpstr>Réalisations Hubs &amp; Metahub</vt:lpstr>
      <vt:lpstr>Réalisations Hubs &amp; Metahub</vt:lpstr>
      <vt:lpstr>Réalisations Hubs &amp; Metahub</vt:lpstr>
      <vt:lpstr>Réalisations Hubs &amp; Metahub</vt:lpstr>
      <vt:lpstr>Réalisations Hubs &amp; Metahub</vt:lpstr>
      <vt:lpstr>Service Level Agreement (SLA)</vt:lpstr>
      <vt:lpstr>Service Level Agreement (SLA)</vt:lpstr>
      <vt:lpstr>Service Level Agreement (SLA)</vt:lpstr>
      <vt:lpstr>eHealth-certificaten</vt:lpstr>
      <vt:lpstr>Certificats eHealth</vt:lpstr>
      <vt:lpstr>et également en 2014…</vt:lpstr>
      <vt:lpstr>et également en 2014…</vt:lpstr>
      <vt:lpstr>Drieledige doelstelling</vt:lpstr>
      <vt:lpstr>Voorwaarden</vt:lpstr>
      <vt:lpstr>Strategische krachtlijnen opgenomen in het Regeerakkoord</vt:lpstr>
      <vt:lpstr>Strategische krachtlijnen opgenomen in het Regeerakkoord</vt:lpstr>
      <vt:lpstr>Axes prioritaires eHealth 2015</vt:lpstr>
      <vt:lpstr>Axes prioritaires eHealth 2015</vt:lpstr>
      <vt:lpstr>Axes prioritaires eHealth 2015</vt:lpstr>
      <vt:lpstr>Prioritaire assen eHealth 2015</vt:lpstr>
      <vt:lpstr>Prioritaire assen eHealth 2015</vt:lpstr>
      <vt:lpstr>Prioritaire assen eHealth 2015</vt:lpstr>
      <vt:lpstr>Axes prioritaires eHealth 2015</vt:lpstr>
      <vt:lpstr>et également en 2015…</vt:lpstr>
      <vt:lpstr>Verder nog in 2015</vt:lpstr>
      <vt:lpstr>Verder nog in 2015</vt:lpstr>
      <vt:lpstr>Verder nog in 2015</vt:lpstr>
      <vt:lpstr>G-Cloud visie (fase 1)</vt:lpstr>
      <vt:lpstr>G-Cloud visie (fase 2)</vt:lpstr>
      <vt:lpstr>PowerPoint Presentation</vt:lpstr>
      <vt:lpstr>Interne organisatie</vt:lpstr>
      <vt:lpstr>Organisation interne</vt:lpstr>
      <vt:lpstr>Organisation interne</vt:lpstr>
      <vt:lpstr>Interne organisatie</vt:lpstr>
      <vt:lpstr>Interne organisatie</vt:lpstr>
      <vt:lpstr>Interne organisatie</vt:lpstr>
      <vt:lpstr>PowerPoint Presentation</vt:lpstr>
      <vt:lpstr>MERCI  a  tous ! Meilleurs voeux pour 2015</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Ann-Sophie Gewelt</dc:creator>
  <cp:lastModifiedBy>Administrator</cp:lastModifiedBy>
  <cp:revision>112</cp:revision>
  <cp:lastPrinted>2015-01-08T12:32:47Z</cp:lastPrinted>
  <dcterms:created xsi:type="dcterms:W3CDTF">2014-11-21T19:05:58Z</dcterms:created>
  <dcterms:modified xsi:type="dcterms:W3CDTF">2015-01-23T08:37:19Z</dcterms:modified>
</cp:coreProperties>
</file>