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70" r:id="rId2"/>
    <p:sldMasterId id="2147483663" r:id="rId3"/>
  </p:sldMasterIdLst>
  <p:notesMasterIdLst>
    <p:notesMasterId r:id="rId69"/>
  </p:notesMasterIdLst>
  <p:handoutMasterIdLst>
    <p:handoutMasterId r:id="rId70"/>
  </p:handoutMasterIdLst>
  <p:sldIdLst>
    <p:sldId id="256" r:id="rId4"/>
    <p:sldId id="462" r:id="rId5"/>
    <p:sldId id="268" r:id="rId6"/>
    <p:sldId id="460" r:id="rId7"/>
    <p:sldId id="467" r:id="rId8"/>
    <p:sldId id="468" r:id="rId9"/>
    <p:sldId id="470" r:id="rId10"/>
    <p:sldId id="513" r:id="rId11"/>
    <p:sldId id="514" r:id="rId12"/>
    <p:sldId id="437" r:id="rId13"/>
    <p:sldId id="483" r:id="rId14"/>
    <p:sldId id="484" r:id="rId15"/>
    <p:sldId id="485" r:id="rId16"/>
    <p:sldId id="486" r:id="rId17"/>
    <p:sldId id="487" r:id="rId18"/>
    <p:sldId id="488" r:id="rId19"/>
    <p:sldId id="489" r:id="rId20"/>
    <p:sldId id="520" r:id="rId21"/>
    <p:sldId id="490" r:id="rId22"/>
    <p:sldId id="515" r:id="rId23"/>
    <p:sldId id="516" r:id="rId24"/>
    <p:sldId id="435" r:id="rId25"/>
    <p:sldId id="436" r:id="rId26"/>
    <p:sldId id="491" r:id="rId27"/>
    <p:sldId id="492" r:id="rId28"/>
    <p:sldId id="438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455" r:id="rId37"/>
    <p:sldId id="500" r:id="rId38"/>
    <p:sldId id="501" r:id="rId39"/>
    <p:sldId id="502" r:id="rId40"/>
    <p:sldId id="503" r:id="rId41"/>
    <p:sldId id="504" r:id="rId42"/>
    <p:sldId id="456" r:id="rId43"/>
    <p:sldId id="449" r:id="rId44"/>
    <p:sldId id="450" r:id="rId45"/>
    <p:sldId id="451" r:id="rId46"/>
    <p:sldId id="452" r:id="rId47"/>
    <p:sldId id="457" r:id="rId48"/>
    <p:sldId id="421" r:id="rId49"/>
    <p:sldId id="507" r:id="rId50"/>
    <p:sldId id="508" r:id="rId51"/>
    <p:sldId id="512" r:id="rId52"/>
    <p:sldId id="453" r:id="rId53"/>
    <p:sldId id="454" r:id="rId54"/>
    <p:sldId id="458" r:id="rId55"/>
    <p:sldId id="420" r:id="rId56"/>
    <p:sldId id="525" r:id="rId57"/>
    <p:sldId id="459" r:id="rId58"/>
    <p:sldId id="463" r:id="rId59"/>
    <p:sldId id="522" r:id="rId60"/>
    <p:sldId id="523" r:id="rId61"/>
    <p:sldId id="524" r:id="rId62"/>
    <p:sldId id="526" r:id="rId63"/>
    <p:sldId id="461" r:id="rId64"/>
    <p:sldId id="413" r:id="rId65"/>
    <p:sldId id="517" r:id="rId66"/>
    <p:sldId id="518" r:id="rId67"/>
    <p:sldId id="519" r:id="rId68"/>
  </p:sldIdLst>
  <p:sldSz cx="9144000" cy="6858000" type="screen4x3"/>
  <p:notesSz cx="6858000" cy="97234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CFC5"/>
    <a:srgbClr val="0F8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4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-2934" y="-108"/>
      </p:cViewPr>
      <p:guideLst>
        <p:guide orient="horz" pos="306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3A6713-75ED-41A7-9588-6C86540F4A9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7AE287D-E4CC-4650-8E9F-08672D1EBF67}">
      <dgm:prSet phldrT="[Text]"/>
      <dgm:spPr/>
      <dgm:t>
        <a:bodyPr/>
        <a:lstStyle/>
        <a:p>
          <a:r>
            <a:rPr lang="nl-BE" dirty="0" smtClean="0"/>
            <a:t>resource pooling</a:t>
          </a:r>
          <a:endParaRPr lang="fr-BE" dirty="0"/>
        </a:p>
      </dgm:t>
    </dgm:pt>
    <dgm:pt modelId="{0810CC93-0F85-4A9F-A5B0-99C643E3D085}" type="parTrans" cxnId="{515CA37E-D380-4E99-AB53-7B21418EF320}">
      <dgm:prSet/>
      <dgm:spPr/>
      <dgm:t>
        <a:bodyPr/>
        <a:lstStyle/>
        <a:p>
          <a:endParaRPr lang="fr-BE"/>
        </a:p>
      </dgm:t>
    </dgm:pt>
    <dgm:pt modelId="{5C7E2C40-E5E8-49D3-BD5F-E64DD7AC00DF}" type="sibTrans" cxnId="{515CA37E-D380-4E99-AB53-7B21418EF320}">
      <dgm:prSet/>
      <dgm:spPr/>
      <dgm:t>
        <a:bodyPr/>
        <a:lstStyle/>
        <a:p>
          <a:endParaRPr lang="fr-BE"/>
        </a:p>
      </dgm:t>
    </dgm:pt>
    <dgm:pt modelId="{728E3D54-BE41-4FCD-8D49-02C518A6DEE4}">
      <dgm:prSet phldrT="[Text]"/>
      <dgm:spPr/>
      <dgm:t>
        <a:bodyPr/>
        <a:lstStyle/>
        <a:p>
          <a:r>
            <a:rPr lang="nl-BE" dirty="0" err="1" smtClean="0"/>
            <a:t>broad</a:t>
          </a:r>
          <a:r>
            <a:rPr lang="nl-BE" dirty="0" smtClean="0"/>
            <a:t> </a:t>
          </a:r>
          <a:r>
            <a:rPr lang="nl-BE" dirty="0" err="1" smtClean="0"/>
            <a:t>network</a:t>
          </a:r>
          <a:r>
            <a:rPr lang="nl-BE" dirty="0" smtClean="0"/>
            <a:t> access</a:t>
          </a:r>
          <a:endParaRPr lang="fr-BE" dirty="0"/>
        </a:p>
      </dgm:t>
    </dgm:pt>
    <dgm:pt modelId="{E8041A43-59BC-4EE9-BFAF-E6DA973A41C4}" type="parTrans" cxnId="{AD7CE995-DD67-4BDE-93C3-7C55EEF23DD3}">
      <dgm:prSet/>
      <dgm:spPr/>
      <dgm:t>
        <a:bodyPr/>
        <a:lstStyle/>
        <a:p>
          <a:endParaRPr lang="fr-BE"/>
        </a:p>
      </dgm:t>
    </dgm:pt>
    <dgm:pt modelId="{7000F7E9-44F9-4B2A-9499-A3264B5C69E7}" type="sibTrans" cxnId="{AD7CE995-DD67-4BDE-93C3-7C55EEF23DD3}">
      <dgm:prSet/>
      <dgm:spPr/>
      <dgm:t>
        <a:bodyPr/>
        <a:lstStyle/>
        <a:p>
          <a:endParaRPr lang="fr-BE"/>
        </a:p>
      </dgm:t>
    </dgm:pt>
    <dgm:pt modelId="{04CD4F21-D38E-48DE-853B-E1277BE85472}">
      <dgm:prSet phldrT="[Text]"/>
      <dgm:spPr/>
      <dgm:t>
        <a:bodyPr/>
        <a:lstStyle/>
        <a:p>
          <a:r>
            <a:rPr lang="nl-BE" dirty="0" smtClean="0"/>
            <a:t>on </a:t>
          </a:r>
          <a:r>
            <a:rPr lang="nl-BE" dirty="0" err="1" smtClean="0"/>
            <a:t>demand</a:t>
          </a:r>
          <a:endParaRPr lang="fr-BE" dirty="0"/>
        </a:p>
      </dgm:t>
    </dgm:pt>
    <dgm:pt modelId="{ADA723F5-B65E-453B-B492-BC5F85A29224}" type="parTrans" cxnId="{08B31C74-6451-4B2E-BC0C-B7416BFB6C94}">
      <dgm:prSet/>
      <dgm:spPr/>
      <dgm:t>
        <a:bodyPr/>
        <a:lstStyle/>
        <a:p>
          <a:endParaRPr lang="fr-BE"/>
        </a:p>
      </dgm:t>
    </dgm:pt>
    <dgm:pt modelId="{ADFD8101-60C4-4D30-AF25-B4E069AEF5B5}" type="sibTrans" cxnId="{08B31C74-6451-4B2E-BC0C-B7416BFB6C94}">
      <dgm:prSet/>
      <dgm:spPr/>
      <dgm:t>
        <a:bodyPr/>
        <a:lstStyle/>
        <a:p>
          <a:endParaRPr lang="fr-BE"/>
        </a:p>
      </dgm:t>
    </dgm:pt>
    <dgm:pt modelId="{30FAE59A-9838-40BE-BA9C-DA9AF45C1396}">
      <dgm:prSet phldrT="[Text]"/>
      <dgm:spPr/>
      <dgm:t>
        <a:bodyPr/>
        <a:lstStyle/>
        <a:p>
          <a:r>
            <a:rPr lang="nl-BE" dirty="0" err="1" smtClean="0"/>
            <a:t>measured</a:t>
          </a:r>
          <a:r>
            <a:rPr lang="nl-BE" dirty="0" smtClean="0"/>
            <a:t> service</a:t>
          </a:r>
          <a:endParaRPr lang="fr-BE" dirty="0"/>
        </a:p>
      </dgm:t>
    </dgm:pt>
    <dgm:pt modelId="{B37AD5EA-AF5C-4B03-B68D-62679B43CEB3}" type="parTrans" cxnId="{C84AE5FA-C3D7-4CA1-BF62-E147BB4607C4}">
      <dgm:prSet/>
      <dgm:spPr/>
      <dgm:t>
        <a:bodyPr/>
        <a:lstStyle/>
        <a:p>
          <a:endParaRPr lang="fr-BE"/>
        </a:p>
      </dgm:t>
    </dgm:pt>
    <dgm:pt modelId="{92CDC611-94CC-4E37-AEFB-06141066C336}" type="sibTrans" cxnId="{C84AE5FA-C3D7-4CA1-BF62-E147BB4607C4}">
      <dgm:prSet/>
      <dgm:spPr/>
      <dgm:t>
        <a:bodyPr/>
        <a:lstStyle/>
        <a:p>
          <a:endParaRPr lang="fr-BE"/>
        </a:p>
      </dgm:t>
    </dgm:pt>
    <dgm:pt modelId="{6E9678F6-3D40-4231-BE7E-156F646A4312}">
      <dgm:prSet phldrT="[Text]"/>
      <dgm:spPr/>
      <dgm:t>
        <a:bodyPr/>
        <a:lstStyle/>
        <a:p>
          <a:r>
            <a:rPr lang="nl-BE" dirty="0" err="1" smtClean="0"/>
            <a:t>rapid</a:t>
          </a:r>
          <a:r>
            <a:rPr lang="nl-BE" dirty="0" smtClean="0"/>
            <a:t> </a:t>
          </a:r>
          <a:r>
            <a:rPr lang="nl-BE" dirty="0" err="1" smtClean="0"/>
            <a:t>elasticity</a:t>
          </a:r>
          <a:endParaRPr lang="fr-BE" dirty="0"/>
        </a:p>
      </dgm:t>
    </dgm:pt>
    <dgm:pt modelId="{E710990D-F757-41F3-A0C1-C0ECED9E351B}" type="parTrans" cxnId="{977A46F5-DFE2-4916-AEAE-CABE3D5972EB}">
      <dgm:prSet/>
      <dgm:spPr/>
      <dgm:t>
        <a:bodyPr/>
        <a:lstStyle/>
        <a:p>
          <a:endParaRPr lang="fr-BE"/>
        </a:p>
      </dgm:t>
    </dgm:pt>
    <dgm:pt modelId="{AE37EA8A-601F-475A-A9E6-592F9E8347AC}" type="sibTrans" cxnId="{977A46F5-DFE2-4916-AEAE-CABE3D5972EB}">
      <dgm:prSet/>
      <dgm:spPr/>
      <dgm:t>
        <a:bodyPr/>
        <a:lstStyle/>
        <a:p>
          <a:endParaRPr lang="fr-BE"/>
        </a:p>
      </dgm:t>
    </dgm:pt>
    <dgm:pt modelId="{BC7B58B9-3EF4-4F05-B111-986DDAAD2A83}" type="pres">
      <dgm:prSet presAssocID="{673A6713-75ED-41A7-9588-6C86540F4A95}" presName="Name0" presStyleCnt="0">
        <dgm:presLayoutVars>
          <dgm:dir/>
          <dgm:animLvl val="lvl"/>
          <dgm:resizeHandles val="exact"/>
        </dgm:presLayoutVars>
      </dgm:prSet>
      <dgm:spPr/>
    </dgm:pt>
    <dgm:pt modelId="{13CDC74C-CF9D-4ACD-9454-172AD54A4796}" type="pres">
      <dgm:prSet presAssocID="{B7AE287D-E4CC-4650-8E9F-08672D1EBF67}" presName="parTxOnly" presStyleLbl="node1" presStyleIdx="0" presStyleCnt="5" custLinFactNeighborX="-59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07C4289-AF73-4D11-B9C7-A3D0AD90F741}" type="pres">
      <dgm:prSet presAssocID="{5C7E2C40-E5E8-49D3-BD5F-E64DD7AC00DF}" presName="parTxOnlySpace" presStyleCnt="0"/>
      <dgm:spPr/>
    </dgm:pt>
    <dgm:pt modelId="{8F14A581-E91E-4930-86BD-1A7F38C53935}" type="pres">
      <dgm:prSet presAssocID="{728E3D54-BE41-4FCD-8D49-02C518A6DEE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BD1018-4176-4C58-B7DF-9BD4CBB1D4DC}" type="pres">
      <dgm:prSet presAssocID="{7000F7E9-44F9-4B2A-9499-A3264B5C69E7}" presName="parTxOnlySpace" presStyleCnt="0"/>
      <dgm:spPr/>
    </dgm:pt>
    <dgm:pt modelId="{05C9CC65-4272-49AB-AB84-CB587ABADEA6}" type="pres">
      <dgm:prSet presAssocID="{04CD4F21-D38E-48DE-853B-E1277BE8547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1CC6BD3-62A0-43AD-822F-18B198AE1B1D}" type="pres">
      <dgm:prSet presAssocID="{ADFD8101-60C4-4D30-AF25-B4E069AEF5B5}" presName="parTxOnlySpace" presStyleCnt="0"/>
      <dgm:spPr/>
    </dgm:pt>
    <dgm:pt modelId="{C4B47519-7828-4F00-B9CA-4DA61D5863FE}" type="pres">
      <dgm:prSet presAssocID="{30FAE59A-9838-40BE-BA9C-DA9AF45C1396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8E725ED2-0EB5-41C4-BD61-ACD201BAC8AB}" type="pres">
      <dgm:prSet presAssocID="{92CDC611-94CC-4E37-AEFB-06141066C336}" presName="parTxOnlySpace" presStyleCnt="0"/>
      <dgm:spPr/>
    </dgm:pt>
    <dgm:pt modelId="{22E62531-1C30-4C60-8B02-92E7DC64BF3C}" type="pres">
      <dgm:prSet presAssocID="{6E9678F6-3D40-4231-BE7E-156F646A431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8298445-0063-4546-8CFC-DA3FBDED8FD4}" type="presOf" srcId="{728E3D54-BE41-4FCD-8D49-02C518A6DEE4}" destId="{8F14A581-E91E-4930-86BD-1A7F38C53935}" srcOrd="0" destOrd="0" presId="urn:microsoft.com/office/officeart/2005/8/layout/chevron1"/>
    <dgm:cxn modelId="{96010DC8-BB87-4863-BE3E-AF175EA7E1A1}" type="presOf" srcId="{6E9678F6-3D40-4231-BE7E-156F646A4312}" destId="{22E62531-1C30-4C60-8B02-92E7DC64BF3C}" srcOrd="0" destOrd="0" presId="urn:microsoft.com/office/officeart/2005/8/layout/chevron1"/>
    <dgm:cxn modelId="{27B42198-DD7C-4F28-8C54-B25AD4DF0D3E}" type="presOf" srcId="{30FAE59A-9838-40BE-BA9C-DA9AF45C1396}" destId="{C4B47519-7828-4F00-B9CA-4DA61D5863FE}" srcOrd="0" destOrd="0" presId="urn:microsoft.com/office/officeart/2005/8/layout/chevron1"/>
    <dgm:cxn modelId="{08B31C74-6451-4B2E-BC0C-B7416BFB6C94}" srcId="{673A6713-75ED-41A7-9588-6C86540F4A95}" destId="{04CD4F21-D38E-48DE-853B-E1277BE85472}" srcOrd="2" destOrd="0" parTransId="{ADA723F5-B65E-453B-B492-BC5F85A29224}" sibTransId="{ADFD8101-60C4-4D30-AF25-B4E069AEF5B5}"/>
    <dgm:cxn modelId="{374250EB-EE2D-48E0-AFF4-83E22FD928DE}" type="presOf" srcId="{673A6713-75ED-41A7-9588-6C86540F4A95}" destId="{BC7B58B9-3EF4-4F05-B111-986DDAAD2A83}" srcOrd="0" destOrd="0" presId="urn:microsoft.com/office/officeart/2005/8/layout/chevron1"/>
    <dgm:cxn modelId="{977A46F5-DFE2-4916-AEAE-CABE3D5972EB}" srcId="{673A6713-75ED-41A7-9588-6C86540F4A95}" destId="{6E9678F6-3D40-4231-BE7E-156F646A4312}" srcOrd="4" destOrd="0" parTransId="{E710990D-F757-41F3-A0C1-C0ECED9E351B}" sibTransId="{AE37EA8A-601F-475A-A9E6-592F9E8347AC}"/>
    <dgm:cxn modelId="{515CA37E-D380-4E99-AB53-7B21418EF320}" srcId="{673A6713-75ED-41A7-9588-6C86540F4A95}" destId="{B7AE287D-E4CC-4650-8E9F-08672D1EBF67}" srcOrd="0" destOrd="0" parTransId="{0810CC93-0F85-4A9F-A5B0-99C643E3D085}" sibTransId="{5C7E2C40-E5E8-49D3-BD5F-E64DD7AC00DF}"/>
    <dgm:cxn modelId="{C84AE5FA-C3D7-4CA1-BF62-E147BB4607C4}" srcId="{673A6713-75ED-41A7-9588-6C86540F4A95}" destId="{30FAE59A-9838-40BE-BA9C-DA9AF45C1396}" srcOrd="3" destOrd="0" parTransId="{B37AD5EA-AF5C-4B03-B68D-62679B43CEB3}" sibTransId="{92CDC611-94CC-4E37-AEFB-06141066C336}"/>
    <dgm:cxn modelId="{F5BDEDD5-096C-4C93-9745-C8110976BFF5}" type="presOf" srcId="{04CD4F21-D38E-48DE-853B-E1277BE85472}" destId="{05C9CC65-4272-49AB-AB84-CB587ABADEA6}" srcOrd="0" destOrd="0" presId="urn:microsoft.com/office/officeart/2005/8/layout/chevron1"/>
    <dgm:cxn modelId="{ACF0E206-9A18-4328-B195-A76E78C83B65}" type="presOf" srcId="{B7AE287D-E4CC-4650-8E9F-08672D1EBF67}" destId="{13CDC74C-CF9D-4ACD-9454-172AD54A4796}" srcOrd="0" destOrd="0" presId="urn:microsoft.com/office/officeart/2005/8/layout/chevron1"/>
    <dgm:cxn modelId="{AD7CE995-DD67-4BDE-93C3-7C55EEF23DD3}" srcId="{673A6713-75ED-41A7-9588-6C86540F4A95}" destId="{728E3D54-BE41-4FCD-8D49-02C518A6DEE4}" srcOrd="1" destOrd="0" parTransId="{E8041A43-59BC-4EE9-BFAF-E6DA973A41C4}" sibTransId="{7000F7E9-44F9-4B2A-9499-A3264B5C69E7}"/>
    <dgm:cxn modelId="{D78178FC-2E12-4254-A95C-ED5A40FE00B8}" type="presParOf" srcId="{BC7B58B9-3EF4-4F05-B111-986DDAAD2A83}" destId="{13CDC74C-CF9D-4ACD-9454-172AD54A4796}" srcOrd="0" destOrd="0" presId="urn:microsoft.com/office/officeart/2005/8/layout/chevron1"/>
    <dgm:cxn modelId="{F4B4BD4E-08B9-4803-BB05-906BFAE2CD08}" type="presParOf" srcId="{BC7B58B9-3EF4-4F05-B111-986DDAAD2A83}" destId="{607C4289-AF73-4D11-B9C7-A3D0AD90F741}" srcOrd="1" destOrd="0" presId="urn:microsoft.com/office/officeart/2005/8/layout/chevron1"/>
    <dgm:cxn modelId="{6952463E-F6E4-4BA9-AE43-DDC109A22CB9}" type="presParOf" srcId="{BC7B58B9-3EF4-4F05-B111-986DDAAD2A83}" destId="{8F14A581-E91E-4930-86BD-1A7F38C53935}" srcOrd="2" destOrd="0" presId="urn:microsoft.com/office/officeart/2005/8/layout/chevron1"/>
    <dgm:cxn modelId="{B5C48E9B-8BAE-494B-892D-B212F8A1C52F}" type="presParOf" srcId="{BC7B58B9-3EF4-4F05-B111-986DDAAD2A83}" destId="{27BD1018-4176-4C58-B7DF-9BD4CBB1D4DC}" srcOrd="3" destOrd="0" presId="urn:microsoft.com/office/officeart/2005/8/layout/chevron1"/>
    <dgm:cxn modelId="{63404C6D-6314-4E8A-8E9F-E23E308B0991}" type="presParOf" srcId="{BC7B58B9-3EF4-4F05-B111-986DDAAD2A83}" destId="{05C9CC65-4272-49AB-AB84-CB587ABADEA6}" srcOrd="4" destOrd="0" presId="urn:microsoft.com/office/officeart/2005/8/layout/chevron1"/>
    <dgm:cxn modelId="{8F83E108-F4AD-487E-A02F-F1D1F4FF20A6}" type="presParOf" srcId="{BC7B58B9-3EF4-4F05-B111-986DDAAD2A83}" destId="{C1CC6BD3-62A0-43AD-822F-18B198AE1B1D}" srcOrd="5" destOrd="0" presId="urn:microsoft.com/office/officeart/2005/8/layout/chevron1"/>
    <dgm:cxn modelId="{C4694680-15F9-4404-A3D5-82C7749DD8C0}" type="presParOf" srcId="{BC7B58B9-3EF4-4F05-B111-986DDAAD2A83}" destId="{C4B47519-7828-4F00-B9CA-4DA61D5863FE}" srcOrd="6" destOrd="0" presId="urn:microsoft.com/office/officeart/2005/8/layout/chevron1"/>
    <dgm:cxn modelId="{59A596B1-11AA-4612-A452-598828F7E1AE}" type="presParOf" srcId="{BC7B58B9-3EF4-4F05-B111-986DDAAD2A83}" destId="{8E725ED2-0EB5-41C4-BD61-ACD201BAC8AB}" srcOrd="7" destOrd="0" presId="urn:microsoft.com/office/officeart/2005/8/layout/chevron1"/>
    <dgm:cxn modelId="{ECC46CAA-8B7B-40AB-A98E-6C250CC1A80B}" type="presParOf" srcId="{BC7B58B9-3EF4-4F05-B111-986DDAAD2A83}" destId="{22E62531-1C30-4C60-8B02-92E7DC64BF3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65F3A7-0564-4944-B902-A5FC6AE6F0C9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D025F357-3DEC-489F-8AA3-27E35F18C539}">
      <dgm:prSet phldrT="[Text]" custT="1"/>
      <dgm:spPr/>
      <dgm:t>
        <a:bodyPr/>
        <a:lstStyle/>
        <a:p>
          <a:r>
            <a:rPr lang="fr-BE" sz="1600" b="1" dirty="0" err="1" smtClean="0"/>
            <a:t>Straks</a:t>
          </a:r>
          <a:r>
            <a:rPr lang="fr-BE" sz="1100" b="1" dirty="0" smtClean="0"/>
            <a:t> </a:t>
          </a:r>
          <a:r>
            <a:rPr lang="fr-BE" sz="1600" b="1" dirty="0" err="1" smtClean="0"/>
            <a:t>nodig</a:t>
          </a:r>
          <a:endParaRPr lang="en-GB" sz="1600" b="1" dirty="0"/>
        </a:p>
      </dgm:t>
    </dgm:pt>
    <dgm:pt modelId="{B81BA625-BC7F-422E-B971-B5555A2DDE83}" type="parTrans" cxnId="{A4CE40D7-46EA-4CFF-AA98-2B8727A8F7B9}">
      <dgm:prSet/>
      <dgm:spPr/>
      <dgm:t>
        <a:bodyPr/>
        <a:lstStyle/>
        <a:p>
          <a:endParaRPr lang="en-GB"/>
        </a:p>
      </dgm:t>
    </dgm:pt>
    <dgm:pt modelId="{4286FF25-6D75-40BF-89D7-000A320AF9AC}" type="sibTrans" cxnId="{A4CE40D7-46EA-4CFF-AA98-2B8727A8F7B9}">
      <dgm:prSet/>
      <dgm:spPr/>
      <dgm:t>
        <a:bodyPr/>
        <a:lstStyle/>
        <a:p>
          <a:endParaRPr lang="en-GB"/>
        </a:p>
      </dgm:t>
    </dgm:pt>
    <dgm:pt modelId="{5FA8CD50-9DF4-434A-9B53-105603C89299}">
      <dgm:prSet phldrT="[Text]" custT="1"/>
      <dgm:spPr/>
      <dgm:t>
        <a:bodyPr/>
        <a:lstStyle/>
        <a:p>
          <a:r>
            <a:rPr lang="fr-BE" sz="1600" b="1" dirty="0" smtClean="0"/>
            <a:t>Nu </a:t>
          </a:r>
          <a:r>
            <a:rPr lang="fr-BE" sz="1600" b="1" dirty="0" err="1" smtClean="0"/>
            <a:t>nodig</a:t>
          </a:r>
          <a:endParaRPr lang="en-GB" sz="1600" b="1" dirty="0"/>
        </a:p>
      </dgm:t>
    </dgm:pt>
    <dgm:pt modelId="{AE321ACF-F91E-4B46-BF58-6B09EC5F415D}" type="parTrans" cxnId="{C1BB3BED-9B62-408B-AB2F-9114EC93759F}">
      <dgm:prSet/>
      <dgm:spPr/>
      <dgm:t>
        <a:bodyPr/>
        <a:lstStyle/>
        <a:p>
          <a:endParaRPr lang="en-GB"/>
        </a:p>
      </dgm:t>
    </dgm:pt>
    <dgm:pt modelId="{2DE9BB8F-6372-4376-A786-92D3A7CF827D}" type="sibTrans" cxnId="{C1BB3BED-9B62-408B-AB2F-9114EC93759F}">
      <dgm:prSet/>
      <dgm:spPr/>
      <dgm:t>
        <a:bodyPr/>
        <a:lstStyle/>
        <a:p>
          <a:endParaRPr lang="en-GB"/>
        </a:p>
      </dgm:t>
    </dgm:pt>
    <dgm:pt modelId="{5606A580-C4DE-4B3F-A8B3-08E4DDA16DB8}">
      <dgm:prSet phldrT="[Text]" custT="1"/>
      <dgm:spPr/>
      <dgm:t>
        <a:bodyPr/>
        <a:lstStyle/>
        <a:p>
          <a:r>
            <a:rPr lang="fr-BE" sz="1600" b="1" dirty="0" smtClean="0"/>
            <a:t>Nu </a:t>
          </a:r>
          <a:r>
            <a:rPr lang="fr-BE" sz="1600" b="1" dirty="0" err="1" smtClean="0"/>
            <a:t>aanwezig</a:t>
          </a:r>
          <a:endParaRPr lang="en-GB" sz="1600" b="1" dirty="0"/>
        </a:p>
      </dgm:t>
    </dgm:pt>
    <dgm:pt modelId="{60E64E4A-1E36-4C1E-A456-08267A90BEC4}" type="parTrans" cxnId="{CD544F35-2227-4FEA-83B1-C62FBB1941AE}">
      <dgm:prSet/>
      <dgm:spPr/>
      <dgm:t>
        <a:bodyPr/>
        <a:lstStyle/>
        <a:p>
          <a:endParaRPr lang="en-GB"/>
        </a:p>
      </dgm:t>
    </dgm:pt>
    <dgm:pt modelId="{8B393C0A-B8C7-4E67-9487-DC34C0B7B2B7}" type="sibTrans" cxnId="{CD544F35-2227-4FEA-83B1-C62FBB1941AE}">
      <dgm:prSet/>
      <dgm:spPr/>
      <dgm:t>
        <a:bodyPr/>
        <a:lstStyle/>
        <a:p>
          <a:endParaRPr lang="en-GB"/>
        </a:p>
      </dgm:t>
    </dgm:pt>
    <dgm:pt modelId="{91A4E04A-B992-415E-8BB2-FF5E5A4E46F4}" type="pres">
      <dgm:prSet presAssocID="{9D65F3A7-0564-4944-B902-A5FC6AE6F0C9}" presName="compositeShape" presStyleCnt="0">
        <dgm:presLayoutVars>
          <dgm:chMax val="7"/>
          <dgm:dir/>
          <dgm:resizeHandles val="exact"/>
        </dgm:presLayoutVars>
      </dgm:prSet>
      <dgm:spPr/>
    </dgm:pt>
    <dgm:pt modelId="{0E514608-26E7-4766-95D7-D5C9946792F5}" type="pres">
      <dgm:prSet presAssocID="{D025F357-3DEC-489F-8AA3-27E35F18C539}" presName="circ1" presStyleLbl="vennNode1" presStyleIdx="0" presStyleCnt="3" custLinFactNeighborX="-580" custLinFactNeighborY="651"/>
      <dgm:spPr/>
      <dgm:t>
        <a:bodyPr/>
        <a:lstStyle/>
        <a:p>
          <a:endParaRPr lang="en-GB"/>
        </a:p>
      </dgm:t>
    </dgm:pt>
    <dgm:pt modelId="{FC0F761A-4229-4321-8A6A-C6EB6B00D155}" type="pres">
      <dgm:prSet presAssocID="{D025F357-3DEC-489F-8AA3-27E35F18C53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0AC271-40AD-4564-AE64-82664675A8C9}" type="pres">
      <dgm:prSet presAssocID="{5FA8CD50-9DF4-434A-9B53-105603C89299}" presName="circ2" presStyleLbl="vennNode1" presStyleIdx="1" presStyleCnt="3"/>
      <dgm:spPr/>
      <dgm:t>
        <a:bodyPr/>
        <a:lstStyle/>
        <a:p>
          <a:endParaRPr lang="en-GB"/>
        </a:p>
      </dgm:t>
    </dgm:pt>
    <dgm:pt modelId="{EF8F3F42-5C2D-425D-9E43-DCEEBEB00A1B}" type="pres">
      <dgm:prSet presAssocID="{5FA8CD50-9DF4-434A-9B53-105603C8929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960851-CB9E-4F40-91A6-B38377BE61C2}" type="pres">
      <dgm:prSet presAssocID="{5606A580-C4DE-4B3F-A8B3-08E4DDA16DB8}" presName="circ3" presStyleLbl="vennNode1" presStyleIdx="2" presStyleCnt="3" custLinFactNeighborX="1553" custLinFactNeighborY="-1288"/>
      <dgm:spPr/>
      <dgm:t>
        <a:bodyPr/>
        <a:lstStyle/>
        <a:p>
          <a:endParaRPr lang="en-GB"/>
        </a:p>
      </dgm:t>
    </dgm:pt>
    <dgm:pt modelId="{FE39C54D-A536-427D-B54D-3165855EEB37}" type="pres">
      <dgm:prSet presAssocID="{5606A580-C4DE-4B3F-A8B3-08E4DDA16DB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D544F35-2227-4FEA-83B1-C62FBB1941AE}" srcId="{9D65F3A7-0564-4944-B902-A5FC6AE6F0C9}" destId="{5606A580-C4DE-4B3F-A8B3-08E4DDA16DB8}" srcOrd="2" destOrd="0" parTransId="{60E64E4A-1E36-4C1E-A456-08267A90BEC4}" sibTransId="{8B393C0A-B8C7-4E67-9487-DC34C0B7B2B7}"/>
    <dgm:cxn modelId="{6CB0CFBC-9679-4964-9852-A2F459A75F47}" type="presOf" srcId="{9D65F3A7-0564-4944-B902-A5FC6AE6F0C9}" destId="{91A4E04A-B992-415E-8BB2-FF5E5A4E46F4}" srcOrd="0" destOrd="0" presId="urn:microsoft.com/office/officeart/2005/8/layout/venn1"/>
    <dgm:cxn modelId="{A4CE40D7-46EA-4CFF-AA98-2B8727A8F7B9}" srcId="{9D65F3A7-0564-4944-B902-A5FC6AE6F0C9}" destId="{D025F357-3DEC-489F-8AA3-27E35F18C539}" srcOrd="0" destOrd="0" parTransId="{B81BA625-BC7F-422E-B971-B5555A2DDE83}" sibTransId="{4286FF25-6D75-40BF-89D7-000A320AF9AC}"/>
    <dgm:cxn modelId="{D356A3A5-6A0E-4789-8533-B55C899AE625}" type="presOf" srcId="{5FA8CD50-9DF4-434A-9B53-105603C89299}" destId="{990AC271-40AD-4564-AE64-82664675A8C9}" srcOrd="0" destOrd="0" presId="urn:microsoft.com/office/officeart/2005/8/layout/venn1"/>
    <dgm:cxn modelId="{961B2B56-F5CA-427F-BBFE-6F7B2E49ED28}" type="presOf" srcId="{5606A580-C4DE-4B3F-A8B3-08E4DDA16DB8}" destId="{EA960851-CB9E-4F40-91A6-B38377BE61C2}" srcOrd="0" destOrd="0" presId="urn:microsoft.com/office/officeart/2005/8/layout/venn1"/>
    <dgm:cxn modelId="{C1BB3BED-9B62-408B-AB2F-9114EC93759F}" srcId="{9D65F3A7-0564-4944-B902-A5FC6AE6F0C9}" destId="{5FA8CD50-9DF4-434A-9B53-105603C89299}" srcOrd="1" destOrd="0" parTransId="{AE321ACF-F91E-4B46-BF58-6B09EC5F415D}" sibTransId="{2DE9BB8F-6372-4376-A786-92D3A7CF827D}"/>
    <dgm:cxn modelId="{386409B3-1B69-4D38-868F-AA976902B7F6}" type="presOf" srcId="{D025F357-3DEC-489F-8AA3-27E35F18C539}" destId="{0E514608-26E7-4766-95D7-D5C9946792F5}" srcOrd="0" destOrd="0" presId="urn:microsoft.com/office/officeart/2005/8/layout/venn1"/>
    <dgm:cxn modelId="{06688B6B-3529-4C50-8A1E-080B821556C1}" type="presOf" srcId="{5FA8CD50-9DF4-434A-9B53-105603C89299}" destId="{EF8F3F42-5C2D-425D-9E43-DCEEBEB00A1B}" srcOrd="1" destOrd="0" presId="urn:microsoft.com/office/officeart/2005/8/layout/venn1"/>
    <dgm:cxn modelId="{1DA84F9F-F20D-4313-B694-6329A5DCDD43}" type="presOf" srcId="{5606A580-C4DE-4B3F-A8B3-08E4DDA16DB8}" destId="{FE39C54D-A536-427D-B54D-3165855EEB37}" srcOrd="1" destOrd="0" presId="urn:microsoft.com/office/officeart/2005/8/layout/venn1"/>
    <dgm:cxn modelId="{470D205B-AEC5-4C1C-98D8-87AAC5EA134C}" type="presOf" srcId="{D025F357-3DEC-489F-8AA3-27E35F18C539}" destId="{FC0F761A-4229-4321-8A6A-C6EB6B00D155}" srcOrd="1" destOrd="0" presId="urn:microsoft.com/office/officeart/2005/8/layout/venn1"/>
    <dgm:cxn modelId="{92E2CC9F-6E16-4F1E-A216-DA21CFA1B575}" type="presParOf" srcId="{91A4E04A-B992-415E-8BB2-FF5E5A4E46F4}" destId="{0E514608-26E7-4766-95D7-D5C9946792F5}" srcOrd="0" destOrd="0" presId="urn:microsoft.com/office/officeart/2005/8/layout/venn1"/>
    <dgm:cxn modelId="{BCAC3EA8-D619-410D-AD10-038637AB8EF4}" type="presParOf" srcId="{91A4E04A-B992-415E-8BB2-FF5E5A4E46F4}" destId="{FC0F761A-4229-4321-8A6A-C6EB6B00D155}" srcOrd="1" destOrd="0" presId="urn:microsoft.com/office/officeart/2005/8/layout/venn1"/>
    <dgm:cxn modelId="{00DD8651-58D2-4102-9ADA-CBD481A48901}" type="presParOf" srcId="{91A4E04A-B992-415E-8BB2-FF5E5A4E46F4}" destId="{990AC271-40AD-4564-AE64-82664675A8C9}" srcOrd="2" destOrd="0" presId="urn:microsoft.com/office/officeart/2005/8/layout/venn1"/>
    <dgm:cxn modelId="{C6859DE6-07F7-4823-A550-00F1E672E243}" type="presParOf" srcId="{91A4E04A-B992-415E-8BB2-FF5E5A4E46F4}" destId="{EF8F3F42-5C2D-425D-9E43-DCEEBEB00A1B}" srcOrd="3" destOrd="0" presId="urn:microsoft.com/office/officeart/2005/8/layout/venn1"/>
    <dgm:cxn modelId="{A7B44548-B465-4694-93FA-85B74F96CDD9}" type="presParOf" srcId="{91A4E04A-B992-415E-8BB2-FF5E5A4E46F4}" destId="{EA960851-CB9E-4F40-91A6-B38377BE61C2}" srcOrd="4" destOrd="0" presId="urn:microsoft.com/office/officeart/2005/8/layout/venn1"/>
    <dgm:cxn modelId="{A2571BEE-F928-4326-81A0-3CCE38F0A897}" type="presParOf" srcId="{91A4E04A-B992-415E-8BB2-FF5E5A4E46F4}" destId="{FE39C54D-A536-427D-B54D-3165855EEB3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5F3BC5-7BB6-4BFD-8719-5426F8E49BB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C25E052-B31E-4B22-9042-A7EB9E73F939}">
      <dgm:prSet phldrT="[Tekst]"/>
      <dgm:spPr/>
      <dgm:t>
        <a:bodyPr/>
        <a:lstStyle/>
        <a:p>
          <a:r>
            <a:rPr lang="nl-BE" dirty="0" err="1" smtClean="0"/>
            <a:t>gegevens-verzameling</a:t>
          </a:r>
          <a:endParaRPr lang="nl-BE" dirty="0"/>
        </a:p>
      </dgm:t>
    </dgm:pt>
    <dgm:pt modelId="{F729984C-C08F-47E0-BFCB-4D8B166123AF}" type="parTrans" cxnId="{5A752201-CB03-4AFF-8217-E2CCD50EA992}">
      <dgm:prSet/>
      <dgm:spPr/>
      <dgm:t>
        <a:bodyPr/>
        <a:lstStyle/>
        <a:p>
          <a:endParaRPr lang="nl-BE"/>
        </a:p>
      </dgm:t>
    </dgm:pt>
    <dgm:pt modelId="{A21389E4-C69E-4FAB-8627-2B64EB8B42AF}" type="sibTrans" cxnId="{5A752201-CB03-4AFF-8217-E2CCD50EA992}">
      <dgm:prSet/>
      <dgm:spPr/>
      <dgm:t>
        <a:bodyPr/>
        <a:lstStyle/>
        <a:p>
          <a:endParaRPr lang="nl-BE"/>
        </a:p>
      </dgm:t>
    </dgm:pt>
    <dgm:pt modelId="{BC500C74-38A8-4609-BCC6-976CEDF349D5}">
      <dgm:prSet phldrT="[Tekst]"/>
      <dgm:spPr/>
      <dgm:t>
        <a:bodyPr/>
        <a:lstStyle/>
        <a:p>
          <a:r>
            <a:rPr lang="nl-BE" dirty="0" smtClean="0"/>
            <a:t>opslag &amp; voorverwerking</a:t>
          </a:r>
          <a:endParaRPr lang="nl-BE" dirty="0"/>
        </a:p>
      </dgm:t>
    </dgm:pt>
    <dgm:pt modelId="{B348D1C6-3DE2-4A20-B63B-7817F80CB8E0}" type="parTrans" cxnId="{31CD31F1-6E31-4048-92EF-9738D3C2855D}">
      <dgm:prSet/>
      <dgm:spPr/>
      <dgm:t>
        <a:bodyPr/>
        <a:lstStyle/>
        <a:p>
          <a:endParaRPr lang="nl-BE"/>
        </a:p>
      </dgm:t>
    </dgm:pt>
    <dgm:pt modelId="{F5245FC3-CFC2-4AFC-951B-43877CF4D5C0}" type="sibTrans" cxnId="{31CD31F1-6E31-4048-92EF-9738D3C2855D}">
      <dgm:prSet/>
      <dgm:spPr/>
      <dgm:t>
        <a:bodyPr/>
        <a:lstStyle/>
        <a:p>
          <a:endParaRPr lang="nl-BE"/>
        </a:p>
      </dgm:t>
    </dgm:pt>
    <dgm:pt modelId="{3F765F44-B33E-4795-BB20-3E09F7A2F8D8}">
      <dgm:prSet phldrT="[Tekst]"/>
      <dgm:spPr/>
      <dgm:t>
        <a:bodyPr/>
        <a:lstStyle/>
        <a:p>
          <a:r>
            <a:rPr lang="nl-BE" dirty="0" smtClean="0"/>
            <a:t>analyse</a:t>
          </a:r>
          <a:endParaRPr lang="nl-BE" dirty="0"/>
        </a:p>
      </dgm:t>
    </dgm:pt>
    <dgm:pt modelId="{21075311-EF6A-4AF9-870C-5F2834D378F7}" type="parTrans" cxnId="{5FF9C369-BA5C-433A-916E-B26BB9CDC6E4}">
      <dgm:prSet/>
      <dgm:spPr/>
      <dgm:t>
        <a:bodyPr/>
        <a:lstStyle/>
        <a:p>
          <a:endParaRPr lang="nl-BE"/>
        </a:p>
      </dgm:t>
    </dgm:pt>
    <dgm:pt modelId="{870155E0-5F42-4720-AE5E-A74FF0E330D4}" type="sibTrans" cxnId="{5FF9C369-BA5C-433A-916E-B26BB9CDC6E4}">
      <dgm:prSet/>
      <dgm:spPr/>
      <dgm:t>
        <a:bodyPr/>
        <a:lstStyle/>
        <a:p>
          <a:endParaRPr lang="nl-BE"/>
        </a:p>
      </dgm:t>
    </dgm:pt>
    <dgm:pt modelId="{2BA5BB08-F947-4432-9DD3-58541E78ED8D}">
      <dgm:prSet/>
      <dgm:spPr/>
      <dgm:t>
        <a:bodyPr/>
        <a:lstStyle/>
        <a:p>
          <a:r>
            <a:rPr lang="nl-BE" dirty="0" smtClean="0"/>
            <a:t>gebruik</a:t>
          </a:r>
          <a:endParaRPr lang="nl-BE" dirty="0"/>
        </a:p>
      </dgm:t>
    </dgm:pt>
    <dgm:pt modelId="{4D6385E7-40D4-41B5-B8EF-77FD3A4178AF}" type="parTrans" cxnId="{808660A7-F82F-4938-B9ED-0684A36B532F}">
      <dgm:prSet/>
      <dgm:spPr/>
      <dgm:t>
        <a:bodyPr/>
        <a:lstStyle/>
        <a:p>
          <a:endParaRPr lang="nl-BE"/>
        </a:p>
      </dgm:t>
    </dgm:pt>
    <dgm:pt modelId="{86782DCE-3645-4B11-AFB0-6AC33F8C3814}" type="sibTrans" cxnId="{808660A7-F82F-4938-B9ED-0684A36B532F}">
      <dgm:prSet/>
      <dgm:spPr/>
      <dgm:t>
        <a:bodyPr/>
        <a:lstStyle/>
        <a:p>
          <a:endParaRPr lang="nl-BE"/>
        </a:p>
      </dgm:t>
    </dgm:pt>
    <dgm:pt modelId="{34FFE3FB-4EC7-4D65-B6F3-A4248223C13A}" type="pres">
      <dgm:prSet presAssocID="{325F3BC5-7BB6-4BFD-8719-5426F8E49BBF}" presName="Name0" presStyleCnt="0">
        <dgm:presLayoutVars>
          <dgm:dir/>
          <dgm:resizeHandles val="exact"/>
        </dgm:presLayoutVars>
      </dgm:prSet>
      <dgm:spPr/>
    </dgm:pt>
    <dgm:pt modelId="{21DC0108-60E3-4B1F-BCA2-CF1175385AE5}" type="pres">
      <dgm:prSet presAssocID="{5C25E052-B31E-4B22-9042-A7EB9E73F93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F96FBE9-7DFF-44ED-8DFA-13B9A8F781B5}" type="pres">
      <dgm:prSet presAssocID="{A21389E4-C69E-4FAB-8627-2B64EB8B42AF}" presName="sibTrans" presStyleLbl="sibTrans2D1" presStyleIdx="0" presStyleCnt="3"/>
      <dgm:spPr/>
      <dgm:t>
        <a:bodyPr/>
        <a:lstStyle/>
        <a:p>
          <a:endParaRPr lang="nl-BE"/>
        </a:p>
      </dgm:t>
    </dgm:pt>
    <dgm:pt modelId="{069BCB6C-0CAF-4CAA-BEE2-0B1B9A4859B5}" type="pres">
      <dgm:prSet presAssocID="{A21389E4-C69E-4FAB-8627-2B64EB8B42AF}" presName="connectorText" presStyleLbl="sibTrans2D1" presStyleIdx="0" presStyleCnt="3"/>
      <dgm:spPr/>
      <dgm:t>
        <a:bodyPr/>
        <a:lstStyle/>
        <a:p>
          <a:endParaRPr lang="nl-BE"/>
        </a:p>
      </dgm:t>
    </dgm:pt>
    <dgm:pt modelId="{B74DB161-FD58-4459-942D-AA9415ED34CC}" type="pres">
      <dgm:prSet presAssocID="{BC500C74-38A8-4609-BCC6-976CEDF349D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3DEFDEC-B46A-41DA-97DA-38E82A8D4071}" type="pres">
      <dgm:prSet presAssocID="{F5245FC3-CFC2-4AFC-951B-43877CF4D5C0}" presName="sibTrans" presStyleLbl="sibTrans2D1" presStyleIdx="1" presStyleCnt="3"/>
      <dgm:spPr/>
      <dgm:t>
        <a:bodyPr/>
        <a:lstStyle/>
        <a:p>
          <a:endParaRPr lang="nl-BE"/>
        </a:p>
      </dgm:t>
    </dgm:pt>
    <dgm:pt modelId="{DA4FAD8F-BC12-4B76-B28A-5B514841EC9A}" type="pres">
      <dgm:prSet presAssocID="{F5245FC3-CFC2-4AFC-951B-43877CF4D5C0}" presName="connectorText" presStyleLbl="sibTrans2D1" presStyleIdx="1" presStyleCnt="3"/>
      <dgm:spPr/>
      <dgm:t>
        <a:bodyPr/>
        <a:lstStyle/>
        <a:p>
          <a:endParaRPr lang="nl-BE"/>
        </a:p>
      </dgm:t>
    </dgm:pt>
    <dgm:pt modelId="{5CDF4373-CEF9-4B56-A98D-005E029C2C39}" type="pres">
      <dgm:prSet presAssocID="{3F765F44-B33E-4795-BB20-3E09F7A2F8D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326847D-EB21-4B6C-B953-80A9E5EC9D69}" type="pres">
      <dgm:prSet presAssocID="{870155E0-5F42-4720-AE5E-A74FF0E330D4}" presName="sibTrans" presStyleLbl="sibTrans2D1" presStyleIdx="2" presStyleCnt="3"/>
      <dgm:spPr/>
      <dgm:t>
        <a:bodyPr/>
        <a:lstStyle/>
        <a:p>
          <a:endParaRPr lang="nl-BE"/>
        </a:p>
      </dgm:t>
    </dgm:pt>
    <dgm:pt modelId="{391EBD14-7823-4D77-8FAA-3A3FA5D4FDD1}" type="pres">
      <dgm:prSet presAssocID="{870155E0-5F42-4720-AE5E-A74FF0E330D4}" presName="connectorText" presStyleLbl="sibTrans2D1" presStyleIdx="2" presStyleCnt="3"/>
      <dgm:spPr/>
      <dgm:t>
        <a:bodyPr/>
        <a:lstStyle/>
        <a:p>
          <a:endParaRPr lang="nl-BE"/>
        </a:p>
      </dgm:t>
    </dgm:pt>
    <dgm:pt modelId="{711CFF25-7941-4EA9-BE11-F54EE3F932FA}" type="pres">
      <dgm:prSet presAssocID="{2BA5BB08-F947-4432-9DD3-58541E78ED8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03DCCC44-2A62-43C6-B6D7-8EADC072E601}" type="presOf" srcId="{F5245FC3-CFC2-4AFC-951B-43877CF4D5C0}" destId="{DA4FAD8F-BC12-4B76-B28A-5B514841EC9A}" srcOrd="1" destOrd="0" presId="urn:microsoft.com/office/officeart/2005/8/layout/process1"/>
    <dgm:cxn modelId="{808660A7-F82F-4938-B9ED-0684A36B532F}" srcId="{325F3BC5-7BB6-4BFD-8719-5426F8E49BBF}" destId="{2BA5BB08-F947-4432-9DD3-58541E78ED8D}" srcOrd="3" destOrd="0" parTransId="{4D6385E7-40D4-41B5-B8EF-77FD3A4178AF}" sibTransId="{86782DCE-3645-4B11-AFB0-6AC33F8C3814}"/>
    <dgm:cxn modelId="{FC4195A5-6671-4B29-BC58-C1ACF906D435}" type="presOf" srcId="{A21389E4-C69E-4FAB-8627-2B64EB8B42AF}" destId="{069BCB6C-0CAF-4CAA-BEE2-0B1B9A4859B5}" srcOrd="1" destOrd="0" presId="urn:microsoft.com/office/officeart/2005/8/layout/process1"/>
    <dgm:cxn modelId="{D2BBA94B-2C40-401A-BE5F-D837F5D280A4}" type="presOf" srcId="{870155E0-5F42-4720-AE5E-A74FF0E330D4}" destId="{391EBD14-7823-4D77-8FAA-3A3FA5D4FDD1}" srcOrd="1" destOrd="0" presId="urn:microsoft.com/office/officeart/2005/8/layout/process1"/>
    <dgm:cxn modelId="{31CD31F1-6E31-4048-92EF-9738D3C2855D}" srcId="{325F3BC5-7BB6-4BFD-8719-5426F8E49BBF}" destId="{BC500C74-38A8-4609-BCC6-976CEDF349D5}" srcOrd="1" destOrd="0" parTransId="{B348D1C6-3DE2-4A20-B63B-7817F80CB8E0}" sibTransId="{F5245FC3-CFC2-4AFC-951B-43877CF4D5C0}"/>
    <dgm:cxn modelId="{171FF5E0-3F85-4197-9994-29910803901F}" type="presOf" srcId="{325F3BC5-7BB6-4BFD-8719-5426F8E49BBF}" destId="{34FFE3FB-4EC7-4D65-B6F3-A4248223C13A}" srcOrd="0" destOrd="0" presId="urn:microsoft.com/office/officeart/2005/8/layout/process1"/>
    <dgm:cxn modelId="{D3A2DAFB-C1A5-41C1-95CF-F467692F7E36}" type="presOf" srcId="{2BA5BB08-F947-4432-9DD3-58541E78ED8D}" destId="{711CFF25-7941-4EA9-BE11-F54EE3F932FA}" srcOrd="0" destOrd="0" presId="urn:microsoft.com/office/officeart/2005/8/layout/process1"/>
    <dgm:cxn modelId="{D0C1968B-9C5A-4E8C-AE35-1EEE2DA091EB}" type="presOf" srcId="{3F765F44-B33E-4795-BB20-3E09F7A2F8D8}" destId="{5CDF4373-CEF9-4B56-A98D-005E029C2C39}" srcOrd="0" destOrd="0" presId="urn:microsoft.com/office/officeart/2005/8/layout/process1"/>
    <dgm:cxn modelId="{5A752201-CB03-4AFF-8217-E2CCD50EA992}" srcId="{325F3BC5-7BB6-4BFD-8719-5426F8E49BBF}" destId="{5C25E052-B31E-4B22-9042-A7EB9E73F939}" srcOrd="0" destOrd="0" parTransId="{F729984C-C08F-47E0-BFCB-4D8B166123AF}" sibTransId="{A21389E4-C69E-4FAB-8627-2B64EB8B42AF}"/>
    <dgm:cxn modelId="{D7A1AE79-3885-4B6B-A177-3D09FAA7E9B4}" type="presOf" srcId="{A21389E4-C69E-4FAB-8627-2B64EB8B42AF}" destId="{7F96FBE9-7DFF-44ED-8DFA-13B9A8F781B5}" srcOrd="0" destOrd="0" presId="urn:microsoft.com/office/officeart/2005/8/layout/process1"/>
    <dgm:cxn modelId="{FC203761-2DA6-4771-B4A4-2F5D08D61032}" type="presOf" srcId="{5C25E052-B31E-4B22-9042-A7EB9E73F939}" destId="{21DC0108-60E3-4B1F-BCA2-CF1175385AE5}" srcOrd="0" destOrd="0" presId="urn:microsoft.com/office/officeart/2005/8/layout/process1"/>
    <dgm:cxn modelId="{5FF9C369-BA5C-433A-916E-B26BB9CDC6E4}" srcId="{325F3BC5-7BB6-4BFD-8719-5426F8E49BBF}" destId="{3F765F44-B33E-4795-BB20-3E09F7A2F8D8}" srcOrd="2" destOrd="0" parTransId="{21075311-EF6A-4AF9-870C-5F2834D378F7}" sibTransId="{870155E0-5F42-4720-AE5E-A74FF0E330D4}"/>
    <dgm:cxn modelId="{BC8B6820-8B5B-4795-90FA-0E8920AD9C7F}" type="presOf" srcId="{870155E0-5F42-4720-AE5E-A74FF0E330D4}" destId="{7326847D-EB21-4B6C-B953-80A9E5EC9D69}" srcOrd="0" destOrd="0" presId="urn:microsoft.com/office/officeart/2005/8/layout/process1"/>
    <dgm:cxn modelId="{F9AAC212-563D-4428-BC91-9D6B7A875194}" type="presOf" srcId="{F5245FC3-CFC2-4AFC-951B-43877CF4D5C0}" destId="{93DEFDEC-B46A-41DA-97DA-38E82A8D4071}" srcOrd="0" destOrd="0" presId="urn:microsoft.com/office/officeart/2005/8/layout/process1"/>
    <dgm:cxn modelId="{DB1F6A75-8BC9-4F95-BECA-2654842570C1}" type="presOf" srcId="{BC500C74-38A8-4609-BCC6-976CEDF349D5}" destId="{B74DB161-FD58-4459-942D-AA9415ED34CC}" srcOrd="0" destOrd="0" presId="urn:microsoft.com/office/officeart/2005/8/layout/process1"/>
    <dgm:cxn modelId="{9BB9E1FE-F125-4641-9A46-59CC0920BD11}" type="presParOf" srcId="{34FFE3FB-4EC7-4D65-B6F3-A4248223C13A}" destId="{21DC0108-60E3-4B1F-BCA2-CF1175385AE5}" srcOrd="0" destOrd="0" presId="urn:microsoft.com/office/officeart/2005/8/layout/process1"/>
    <dgm:cxn modelId="{DC78DB74-D673-456A-9CB5-49466C3D2086}" type="presParOf" srcId="{34FFE3FB-4EC7-4D65-B6F3-A4248223C13A}" destId="{7F96FBE9-7DFF-44ED-8DFA-13B9A8F781B5}" srcOrd="1" destOrd="0" presId="urn:microsoft.com/office/officeart/2005/8/layout/process1"/>
    <dgm:cxn modelId="{84914C1B-6651-47B3-B2DC-86F3D63B2079}" type="presParOf" srcId="{7F96FBE9-7DFF-44ED-8DFA-13B9A8F781B5}" destId="{069BCB6C-0CAF-4CAA-BEE2-0B1B9A4859B5}" srcOrd="0" destOrd="0" presId="urn:microsoft.com/office/officeart/2005/8/layout/process1"/>
    <dgm:cxn modelId="{3B1134B8-39A0-40A1-8F8D-DF6ED802B4B1}" type="presParOf" srcId="{34FFE3FB-4EC7-4D65-B6F3-A4248223C13A}" destId="{B74DB161-FD58-4459-942D-AA9415ED34CC}" srcOrd="2" destOrd="0" presId="urn:microsoft.com/office/officeart/2005/8/layout/process1"/>
    <dgm:cxn modelId="{27FE0208-69A6-4A14-9DB9-5B09C6B6B26E}" type="presParOf" srcId="{34FFE3FB-4EC7-4D65-B6F3-A4248223C13A}" destId="{93DEFDEC-B46A-41DA-97DA-38E82A8D4071}" srcOrd="3" destOrd="0" presId="urn:microsoft.com/office/officeart/2005/8/layout/process1"/>
    <dgm:cxn modelId="{AEAD1FA8-59C6-4418-B8B8-D2F2C5172814}" type="presParOf" srcId="{93DEFDEC-B46A-41DA-97DA-38E82A8D4071}" destId="{DA4FAD8F-BC12-4B76-B28A-5B514841EC9A}" srcOrd="0" destOrd="0" presId="urn:microsoft.com/office/officeart/2005/8/layout/process1"/>
    <dgm:cxn modelId="{353BFE02-4E03-407C-8007-6FFB3C90A5A6}" type="presParOf" srcId="{34FFE3FB-4EC7-4D65-B6F3-A4248223C13A}" destId="{5CDF4373-CEF9-4B56-A98D-005E029C2C39}" srcOrd="4" destOrd="0" presId="urn:microsoft.com/office/officeart/2005/8/layout/process1"/>
    <dgm:cxn modelId="{C08142A7-916D-4EC9-936A-629B94A6763B}" type="presParOf" srcId="{34FFE3FB-4EC7-4D65-B6F3-A4248223C13A}" destId="{7326847D-EB21-4B6C-B953-80A9E5EC9D69}" srcOrd="5" destOrd="0" presId="urn:microsoft.com/office/officeart/2005/8/layout/process1"/>
    <dgm:cxn modelId="{7CF2C866-B454-4C40-90BF-2EFE3A068529}" type="presParOf" srcId="{7326847D-EB21-4B6C-B953-80A9E5EC9D69}" destId="{391EBD14-7823-4D77-8FAA-3A3FA5D4FDD1}" srcOrd="0" destOrd="0" presId="urn:microsoft.com/office/officeart/2005/8/layout/process1"/>
    <dgm:cxn modelId="{3F2F605E-5C70-4FA8-A314-3403FD7DEAAB}" type="presParOf" srcId="{34FFE3FB-4EC7-4D65-B6F3-A4248223C13A}" destId="{711CFF25-7941-4EA9-BE11-F54EE3F932F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0E9D60-45A2-4F22-AB9C-B05320D5004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BE"/>
        </a:p>
      </dgm:t>
    </dgm:pt>
    <dgm:pt modelId="{6DE9FBBC-173E-4AE4-922A-0ED4089ACA7D}">
      <dgm:prSet phldrT="[Text]"/>
      <dgm:spPr/>
      <dgm:t>
        <a:bodyPr/>
        <a:lstStyle/>
        <a:p>
          <a:r>
            <a:rPr lang="fr-BE" b="1" dirty="0" err="1" smtClean="0"/>
            <a:t>Supervised</a:t>
          </a:r>
          <a:r>
            <a:rPr lang="fr-BE" b="1" dirty="0" smtClean="0"/>
            <a:t> </a:t>
          </a:r>
          <a:r>
            <a:rPr lang="fr-BE" b="1" dirty="0" err="1" smtClean="0"/>
            <a:t>learning</a:t>
          </a:r>
          <a:endParaRPr lang="fr-BE" b="1" dirty="0"/>
        </a:p>
      </dgm:t>
    </dgm:pt>
    <dgm:pt modelId="{4DBD82AA-2703-4128-8029-69B3D895C7F0}" type="parTrans" cxnId="{A4E40D8E-FB5F-49DD-A440-4014AC1FEFD7}">
      <dgm:prSet/>
      <dgm:spPr/>
      <dgm:t>
        <a:bodyPr/>
        <a:lstStyle/>
        <a:p>
          <a:endParaRPr lang="fr-BE"/>
        </a:p>
      </dgm:t>
    </dgm:pt>
    <dgm:pt modelId="{81F11CFE-2F44-4AC4-BB70-B658B4A9B7BE}" type="sibTrans" cxnId="{A4E40D8E-FB5F-49DD-A440-4014AC1FEFD7}">
      <dgm:prSet/>
      <dgm:spPr/>
      <dgm:t>
        <a:bodyPr/>
        <a:lstStyle/>
        <a:p>
          <a:endParaRPr lang="fr-BE"/>
        </a:p>
      </dgm:t>
    </dgm:pt>
    <dgm:pt modelId="{18F8C79D-8880-41AF-ABFA-BD90240EC1BB}">
      <dgm:prSet phldrT="[Text]"/>
      <dgm:spPr/>
      <dgm:t>
        <a:bodyPr/>
        <a:lstStyle/>
        <a:p>
          <a:r>
            <a:rPr lang="fr-BE" dirty="0" err="1" smtClean="0"/>
            <a:t>leert</a:t>
          </a:r>
          <a:r>
            <a:rPr lang="fr-BE" dirty="0" smtClean="0"/>
            <a:t> van </a:t>
          </a:r>
          <a:r>
            <a:rPr lang="fr-BE" dirty="0" err="1" smtClean="0"/>
            <a:t>voorbeelden</a:t>
          </a:r>
          <a:r>
            <a:rPr lang="fr-BE" dirty="0" smtClean="0"/>
            <a:t> van input-output-</a:t>
          </a:r>
          <a:r>
            <a:rPr lang="fr-BE" dirty="0" err="1" smtClean="0"/>
            <a:t>associaties</a:t>
          </a:r>
          <a:endParaRPr lang="fr-BE" dirty="0"/>
        </a:p>
      </dgm:t>
    </dgm:pt>
    <dgm:pt modelId="{5C70A860-7A38-410F-8198-08F3E548A2E8}" type="parTrans" cxnId="{BB710C48-3668-4039-AAF5-BEFB9475D325}">
      <dgm:prSet/>
      <dgm:spPr/>
      <dgm:t>
        <a:bodyPr/>
        <a:lstStyle/>
        <a:p>
          <a:endParaRPr lang="fr-BE"/>
        </a:p>
      </dgm:t>
    </dgm:pt>
    <dgm:pt modelId="{86DF6D9A-A543-4DB0-B8DB-A9FD6292C633}" type="sibTrans" cxnId="{BB710C48-3668-4039-AAF5-BEFB9475D325}">
      <dgm:prSet/>
      <dgm:spPr/>
      <dgm:t>
        <a:bodyPr/>
        <a:lstStyle/>
        <a:p>
          <a:endParaRPr lang="fr-BE"/>
        </a:p>
      </dgm:t>
    </dgm:pt>
    <dgm:pt modelId="{606C94C2-6CF6-47F2-8793-93299E87E707}">
      <dgm:prSet phldrT="[Text]"/>
      <dgm:spPr/>
      <dgm:t>
        <a:bodyPr/>
        <a:lstStyle/>
        <a:p>
          <a:r>
            <a:rPr lang="fr-BE" dirty="0" smtClean="0"/>
            <a:t>feedback van </a:t>
          </a:r>
          <a:r>
            <a:rPr lang="fr-BE" dirty="0" err="1" smtClean="0"/>
            <a:t>een</a:t>
          </a:r>
          <a:r>
            <a:rPr lang="fr-BE" dirty="0" smtClean="0"/>
            <a:t> « </a:t>
          </a:r>
          <a:r>
            <a:rPr lang="fr-BE" dirty="0" err="1" smtClean="0"/>
            <a:t>leraar</a:t>
          </a:r>
          <a:r>
            <a:rPr lang="fr-BE" dirty="0" smtClean="0"/>
            <a:t> » die het correcte </a:t>
          </a:r>
          <a:r>
            <a:rPr lang="fr-BE" dirty="0" err="1" smtClean="0"/>
            <a:t>antwoord</a:t>
          </a:r>
          <a:r>
            <a:rPr lang="fr-BE" dirty="0" smtClean="0"/>
            <a:t> </a:t>
          </a:r>
          <a:r>
            <a:rPr lang="fr-BE" dirty="0" err="1" smtClean="0"/>
            <a:t>geeft</a:t>
          </a:r>
          <a:r>
            <a:rPr lang="fr-BE" dirty="0" smtClean="0"/>
            <a:t> </a:t>
          </a:r>
          <a:r>
            <a:rPr lang="fr-BE" dirty="0" err="1" smtClean="0"/>
            <a:t>voor</a:t>
          </a:r>
          <a:r>
            <a:rPr lang="fr-BE" dirty="0" smtClean="0"/>
            <a:t> </a:t>
          </a:r>
          <a:r>
            <a:rPr lang="fr-BE" dirty="0" err="1" smtClean="0"/>
            <a:t>voorbeeldinput</a:t>
          </a:r>
          <a:endParaRPr lang="fr-BE" dirty="0"/>
        </a:p>
      </dgm:t>
    </dgm:pt>
    <dgm:pt modelId="{598E6EF6-D47D-4D58-A3E1-98AE86F74469}" type="parTrans" cxnId="{7CA90F55-A8D8-4E5B-ABAF-81F7777420B6}">
      <dgm:prSet/>
      <dgm:spPr/>
      <dgm:t>
        <a:bodyPr/>
        <a:lstStyle/>
        <a:p>
          <a:endParaRPr lang="fr-BE"/>
        </a:p>
      </dgm:t>
    </dgm:pt>
    <dgm:pt modelId="{9F429F79-AFEC-491B-9035-F4EA0EC12075}" type="sibTrans" cxnId="{7CA90F55-A8D8-4E5B-ABAF-81F7777420B6}">
      <dgm:prSet/>
      <dgm:spPr/>
      <dgm:t>
        <a:bodyPr/>
        <a:lstStyle/>
        <a:p>
          <a:endParaRPr lang="fr-BE"/>
        </a:p>
      </dgm:t>
    </dgm:pt>
    <dgm:pt modelId="{3FA9B19D-E270-41EE-B4AD-F697AB6B318F}">
      <dgm:prSet phldrT="[Text]"/>
      <dgm:spPr/>
      <dgm:t>
        <a:bodyPr/>
        <a:lstStyle/>
        <a:p>
          <a:r>
            <a:rPr lang="fr-BE" b="1" dirty="0" err="1" smtClean="0"/>
            <a:t>Unsupervised</a:t>
          </a:r>
          <a:r>
            <a:rPr lang="fr-BE" b="1" dirty="0" smtClean="0"/>
            <a:t> </a:t>
          </a:r>
          <a:r>
            <a:rPr lang="fr-BE" b="1" dirty="0" err="1" smtClean="0"/>
            <a:t>learning</a:t>
          </a:r>
          <a:endParaRPr lang="fr-BE" b="1" dirty="0"/>
        </a:p>
      </dgm:t>
    </dgm:pt>
    <dgm:pt modelId="{983D5D2B-C747-40EE-A2D7-E8D33C67FB61}" type="parTrans" cxnId="{170D4B69-B84C-481F-9986-9C3424F8F0AA}">
      <dgm:prSet/>
      <dgm:spPr/>
      <dgm:t>
        <a:bodyPr/>
        <a:lstStyle/>
        <a:p>
          <a:endParaRPr lang="fr-BE"/>
        </a:p>
      </dgm:t>
    </dgm:pt>
    <dgm:pt modelId="{56CC58A9-1E98-4660-9486-AA940EFB4102}" type="sibTrans" cxnId="{170D4B69-B84C-481F-9986-9C3424F8F0AA}">
      <dgm:prSet/>
      <dgm:spPr/>
      <dgm:t>
        <a:bodyPr/>
        <a:lstStyle/>
        <a:p>
          <a:endParaRPr lang="fr-BE"/>
        </a:p>
      </dgm:t>
    </dgm:pt>
    <dgm:pt modelId="{5863230C-7549-43CD-8A15-37CD435FE4D8}">
      <dgm:prSet phldrT="[Text]"/>
      <dgm:spPr/>
      <dgm:t>
        <a:bodyPr/>
        <a:lstStyle/>
        <a:p>
          <a:r>
            <a:rPr lang="fr-BE" dirty="0" err="1" smtClean="0"/>
            <a:t>geen</a:t>
          </a:r>
          <a:r>
            <a:rPr lang="fr-BE" dirty="0" smtClean="0"/>
            <a:t> feedback van </a:t>
          </a:r>
          <a:r>
            <a:rPr lang="fr-BE" dirty="0" err="1" smtClean="0"/>
            <a:t>een</a:t>
          </a:r>
          <a:r>
            <a:rPr lang="fr-BE" dirty="0" smtClean="0"/>
            <a:t> « </a:t>
          </a:r>
          <a:r>
            <a:rPr lang="fr-BE" dirty="0" err="1" smtClean="0"/>
            <a:t>leraar</a:t>
          </a:r>
          <a:r>
            <a:rPr lang="fr-BE" dirty="0" smtClean="0"/>
            <a:t> »</a:t>
          </a:r>
          <a:endParaRPr lang="fr-BE" dirty="0"/>
        </a:p>
      </dgm:t>
    </dgm:pt>
    <dgm:pt modelId="{6AF12CC2-483A-4805-8E11-28669EE49AEF}" type="parTrans" cxnId="{C9443474-C538-4A09-B586-8D634C6A3820}">
      <dgm:prSet/>
      <dgm:spPr/>
      <dgm:t>
        <a:bodyPr/>
        <a:lstStyle/>
        <a:p>
          <a:endParaRPr lang="fr-BE"/>
        </a:p>
      </dgm:t>
    </dgm:pt>
    <dgm:pt modelId="{1F2B52F8-2495-42AB-AF95-3DCB0ABEA51E}" type="sibTrans" cxnId="{C9443474-C538-4A09-B586-8D634C6A3820}">
      <dgm:prSet/>
      <dgm:spPr/>
      <dgm:t>
        <a:bodyPr/>
        <a:lstStyle/>
        <a:p>
          <a:endParaRPr lang="fr-BE"/>
        </a:p>
      </dgm:t>
    </dgm:pt>
    <dgm:pt modelId="{2F00E2E5-A12C-441A-AC01-AF58EC729445}">
      <dgm:prSet phldrT="[Text]"/>
      <dgm:spPr/>
      <dgm:t>
        <a:bodyPr/>
        <a:lstStyle/>
        <a:p>
          <a:r>
            <a:rPr lang="fr-BE" dirty="0" err="1" smtClean="0"/>
            <a:t>ontdekt</a:t>
          </a:r>
          <a:r>
            <a:rPr lang="fr-BE" dirty="0" smtClean="0"/>
            <a:t> </a:t>
          </a:r>
          <a:r>
            <a:rPr lang="fr-BE" dirty="0" err="1" smtClean="0"/>
            <a:t>structuur</a:t>
          </a:r>
          <a:r>
            <a:rPr lang="fr-BE" dirty="0" smtClean="0"/>
            <a:t> in input</a:t>
          </a:r>
          <a:endParaRPr lang="fr-BE" dirty="0"/>
        </a:p>
      </dgm:t>
    </dgm:pt>
    <dgm:pt modelId="{4F875482-9BDE-4618-BF8A-77B6D54C62A0}" type="parTrans" cxnId="{7A0406BD-6532-4665-AF54-2C11DE634361}">
      <dgm:prSet/>
      <dgm:spPr/>
      <dgm:t>
        <a:bodyPr/>
        <a:lstStyle/>
        <a:p>
          <a:endParaRPr lang="fr-BE"/>
        </a:p>
      </dgm:t>
    </dgm:pt>
    <dgm:pt modelId="{56C015FC-92A2-4C53-A97F-5EB498AE0063}" type="sibTrans" cxnId="{7A0406BD-6532-4665-AF54-2C11DE634361}">
      <dgm:prSet/>
      <dgm:spPr/>
      <dgm:t>
        <a:bodyPr/>
        <a:lstStyle/>
        <a:p>
          <a:endParaRPr lang="fr-BE"/>
        </a:p>
      </dgm:t>
    </dgm:pt>
    <dgm:pt modelId="{8E96135C-6BEB-43A3-BDCD-3B27AF8531E0}">
      <dgm:prSet phldrT="[Text]"/>
      <dgm:spPr/>
      <dgm:t>
        <a:bodyPr/>
        <a:lstStyle/>
        <a:p>
          <a:r>
            <a:rPr lang="fr-BE" b="1" dirty="0" err="1" smtClean="0"/>
            <a:t>Reinforcement</a:t>
          </a:r>
          <a:r>
            <a:rPr lang="fr-BE" b="1" dirty="0" smtClean="0"/>
            <a:t> </a:t>
          </a:r>
          <a:r>
            <a:rPr lang="fr-BE" b="1" dirty="0" err="1" smtClean="0"/>
            <a:t>learning</a:t>
          </a:r>
          <a:endParaRPr lang="fr-BE" b="1" dirty="0"/>
        </a:p>
      </dgm:t>
    </dgm:pt>
    <dgm:pt modelId="{A14BFF47-B062-4BD9-8BB6-3246C5D28510}" type="parTrans" cxnId="{3FCC817B-2FDD-40A8-AE21-E74D423CAC01}">
      <dgm:prSet/>
      <dgm:spPr/>
      <dgm:t>
        <a:bodyPr/>
        <a:lstStyle/>
        <a:p>
          <a:endParaRPr lang="fr-BE"/>
        </a:p>
      </dgm:t>
    </dgm:pt>
    <dgm:pt modelId="{BFBF06D6-FF98-4EAB-9281-28344C810694}" type="sibTrans" cxnId="{3FCC817B-2FDD-40A8-AE21-E74D423CAC01}">
      <dgm:prSet/>
      <dgm:spPr/>
      <dgm:t>
        <a:bodyPr/>
        <a:lstStyle/>
        <a:p>
          <a:endParaRPr lang="fr-BE"/>
        </a:p>
      </dgm:t>
    </dgm:pt>
    <dgm:pt modelId="{7EF26247-894B-4B01-822B-B2F1C8A89FB6}">
      <dgm:prSet phldrT="[Text]"/>
      <dgm:spPr/>
      <dgm:t>
        <a:bodyPr/>
        <a:lstStyle/>
        <a:p>
          <a:r>
            <a:rPr lang="fr-BE" dirty="0" err="1" smtClean="0"/>
            <a:t>zeer</a:t>
          </a:r>
          <a:r>
            <a:rPr lang="fr-BE" dirty="0" smtClean="0"/>
            <a:t> </a:t>
          </a:r>
          <a:r>
            <a:rPr lang="fr-BE" dirty="0" err="1" smtClean="0"/>
            <a:t>doeltreffend</a:t>
          </a:r>
          <a:r>
            <a:rPr lang="fr-BE" dirty="0" smtClean="0"/>
            <a:t> </a:t>
          </a:r>
          <a:r>
            <a:rPr lang="fr-BE" dirty="0" err="1" smtClean="0"/>
            <a:t>voor</a:t>
          </a:r>
          <a:r>
            <a:rPr lang="fr-BE" dirty="0" smtClean="0"/>
            <a:t> complexe </a:t>
          </a:r>
          <a:r>
            <a:rPr lang="fr-BE" dirty="0" err="1" smtClean="0"/>
            <a:t>problemen</a:t>
          </a:r>
          <a:r>
            <a:rPr lang="fr-BE" dirty="0" smtClean="0"/>
            <a:t> in </a:t>
          </a:r>
          <a:r>
            <a:rPr lang="fr-BE" dirty="0" err="1" smtClean="0"/>
            <a:t>onbekende</a:t>
          </a:r>
          <a:r>
            <a:rPr lang="fr-BE" dirty="0" smtClean="0"/>
            <a:t> </a:t>
          </a:r>
          <a:r>
            <a:rPr lang="fr-BE" dirty="0" err="1" smtClean="0"/>
            <a:t>omgeving</a:t>
          </a:r>
          <a:endParaRPr lang="fr-BE" dirty="0"/>
        </a:p>
      </dgm:t>
    </dgm:pt>
    <dgm:pt modelId="{E226D233-75BB-4F95-A762-418AF7AB96F4}" type="parTrans" cxnId="{5E7AE7A0-5ECB-4FA4-87E1-0444B1A4A072}">
      <dgm:prSet/>
      <dgm:spPr/>
      <dgm:t>
        <a:bodyPr/>
        <a:lstStyle/>
        <a:p>
          <a:endParaRPr lang="fr-BE"/>
        </a:p>
      </dgm:t>
    </dgm:pt>
    <dgm:pt modelId="{87D7395E-19F0-4873-976A-74485C72E380}" type="sibTrans" cxnId="{5E7AE7A0-5ECB-4FA4-87E1-0444B1A4A072}">
      <dgm:prSet/>
      <dgm:spPr/>
      <dgm:t>
        <a:bodyPr/>
        <a:lstStyle/>
        <a:p>
          <a:endParaRPr lang="fr-BE"/>
        </a:p>
      </dgm:t>
    </dgm:pt>
    <dgm:pt modelId="{8C5D6C95-19D3-427A-93D5-9636F39110AD}">
      <dgm:prSet phldrT="[Text]"/>
      <dgm:spPr/>
      <dgm:t>
        <a:bodyPr/>
        <a:lstStyle/>
        <a:p>
          <a:r>
            <a:rPr lang="fr-BE" dirty="0" err="1" smtClean="0"/>
            <a:t>geen</a:t>
          </a:r>
          <a:r>
            <a:rPr lang="fr-BE" dirty="0" smtClean="0"/>
            <a:t> feedback van </a:t>
          </a:r>
          <a:r>
            <a:rPr lang="fr-BE" dirty="0" err="1" smtClean="0"/>
            <a:t>een</a:t>
          </a:r>
          <a:r>
            <a:rPr lang="fr-BE" dirty="0" smtClean="0"/>
            <a:t> « </a:t>
          </a:r>
          <a:r>
            <a:rPr lang="fr-BE" dirty="0" err="1" smtClean="0"/>
            <a:t>leraar</a:t>
          </a:r>
          <a:r>
            <a:rPr lang="fr-BE" dirty="0" smtClean="0"/>
            <a:t> »</a:t>
          </a:r>
          <a:endParaRPr lang="fr-BE" dirty="0"/>
        </a:p>
      </dgm:t>
    </dgm:pt>
    <dgm:pt modelId="{D94B784C-B427-407E-90CF-43D209EB6DBD}" type="parTrans" cxnId="{53137F1C-CB01-49FE-A4BB-5E011FFB8739}">
      <dgm:prSet/>
      <dgm:spPr/>
      <dgm:t>
        <a:bodyPr/>
        <a:lstStyle/>
        <a:p>
          <a:endParaRPr lang="fr-BE"/>
        </a:p>
      </dgm:t>
    </dgm:pt>
    <dgm:pt modelId="{22CF1F5B-3668-4B4A-81DA-18435A472674}" type="sibTrans" cxnId="{53137F1C-CB01-49FE-A4BB-5E011FFB8739}">
      <dgm:prSet/>
      <dgm:spPr/>
      <dgm:t>
        <a:bodyPr/>
        <a:lstStyle/>
        <a:p>
          <a:endParaRPr lang="fr-BE"/>
        </a:p>
      </dgm:t>
    </dgm:pt>
    <dgm:pt modelId="{8845F426-6338-4287-A775-62A28FD4B0B5}">
      <dgm:prSet phldrT="[Text]"/>
      <dgm:spPr/>
      <dgm:t>
        <a:bodyPr/>
        <a:lstStyle/>
        <a:p>
          <a:r>
            <a:rPr lang="fr-BE" dirty="0" err="1" smtClean="0"/>
            <a:t>vooral</a:t>
          </a:r>
          <a:r>
            <a:rPr lang="fr-BE" dirty="0" smtClean="0"/>
            <a:t> </a:t>
          </a:r>
          <a:r>
            <a:rPr lang="fr-BE" dirty="0" err="1" smtClean="0"/>
            <a:t>gebruikt</a:t>
          </a:r>
          <a:r>
            <a:rPr lang="fr-BE" dirty="0" smtClean="0"/>
            <a:t> in </a:t>
          </a:r>
          <a:r>
            <a:rPr lang="fr-BE" dirty="0" err="1" smtClean="0"/>
            <a:t>robotica</a:t>
          </a:r>
          <a:r>
            <a:rPr lang="fr-BE" dirty="0" smtClean="0"/>
            <a:t> (</a:t>
          </a:r>
          <a:r>
            <a:rPr lang="fr-BE" dirty="0" err="1" smtClean="0"/>
            <a:t>filmrobot</a:t>
          </a:r>
          <a:r>
            <a:rPr lang="fr-BE" dirty="0" smtClean="0"/>
            <a:t>)</a:t>
          </a:r>
          <a:endParaRPr lang="fr-BE" dirty="0"/>
        </a:p>
      </dgm:t>
    </dgm:pt>
    <dgm:pt modelId="{362C7113-347D-4BDB-B086-292E02E79880}" type="parTrans" cxnId="{16D3420E-D435-401B-8B54-1F9BDAD872AD}">
      <dgm:prSet/>
      <dgm:spPr/>
      <dgm:t>
        <a:bodyPr/>
        <a:lstStyle/>
        <a:p>
          <a:endParaRPr lang="fr-BE"/>
        </a:p>
      </dgm:t>
    </dgm:pt>
    <dgm:pt modelId="{9A01BAED-D23E-4B16-BEC7-9B63DA24D3CD}" type="sibTrans" cxnId="{16D3420E-D435-401B-8B54-1F9BDAD872AD}">
      <dgm:prSet/>
      <dgm:spPr/>
      <dgm:t>
        <a:bodyPr/>
        <a:lstStyle/>
        <a:p>
          <a:endParaRPr lang="fr-BE"/>
        </a:p>
      </dgm:t>
    </dgm:pt>
    <dgm:pt modelId="{DE4C0434-DBDD-439F-BA8C-05624D456EB2}">
      <dgm:prSet phldrT="[Text]"/>
      <dgm:spPr/>
      <dgm:t>
        <a:bodyPr/>
        <a:lstStyle/>
        <a:p>
          <a:r>
            <a:rPr lang="fr-BE" dirty="0" err="1" smtClean="0"/>
            <a:t>ontvangt</a:t>
          </a:r>
          <a:r>
            <a:rPr lang="fr-BE" dirty="0" smtClean="0"/>
            <a:t> </a:t>
          </a:r>
          <a:r>
            <a:rPr lang="fr-BE" dirty="0" err="1" smtClean="0"/>
            <a:t>beloning</a:t>
          </a:r>
          <a:r>
            <a:rPr lang="fr-BE" dirty="0" smtClean="0"/>
            <a:t> indien </a:t>
          </a:r>
          <a:r>
            <a:rPr lang="fr-BE" dirty="0" err="1" smtClean="0"/>
            <a:t>taak</a:t>
          </a:r>
          <a:r>
            <a:rPr lang="fr-BE" dirty="0" smtClean="0"/>
            <a:t> </a:t>
          </a:r>
          <a:r>
            <a:rPr lang="fr-BE" dirty="0" err="1" smtClean="0"/>
            <a:t>succesvol</a:t>
          </a:r>
          <a:r>
            <a:rPr lang="fr-BE" dirty="0" smtClean="0"/>
            <a:t> </a:t>
          </a:r>
          <a:r>
            <a:rPr lang="fr-BE" dirty="0" err="1" smtClean="0"/>
            <a:t>werd</a:t>
          </a:r>
          <a:r>
            <a:rPr lang="fr-BE" dirty="0" smtClean="0"/>
            <a:t> </a:t>
          </a:r>
          <a:r>
            <a:rPr lang="fr-BE" dirty="0" err="1" smtClean="0"/>
            <a:t>uitgevoerd</a:t>
          </a:r>
          <a:r>
            <a:rPr lang="fr-BE" dirty="0" smtClean="0"/>
            <a:t> of </a:t>
          </a:r>
          <a:r>
            <a:rPr lang="fr-BE" dirty="0" err="1" smtClean="0"/>
            <a:t>anders</a:t>
          </a:r>
          <a:r>
            <a:rPr lang="fr-BE" dirty="0" smtClean="0"/>
            <a:t> </a:t>
          </a:r>
          <a:r>
            <a:rPr lang="fr-BE" dirty="0" err="1" smtClean="0"/>
            <a:t>een</a:t>
          </a:r>
          <a:r>
            <a:rPr lang="fr-BE" dirty="0" smtClean="0"/>
            <a:t> </a:t>
          </a:r>
          <a:r>
            <a:rPr lang="fr-BE" dirty="0" err="1" smtClean="0"/>
            <a:t>straf</a:t>
          </a:r>
          <a:endParaRPr lang="fr-BE" dirty="0"/>
        </a:p>
      </dgm:t>
    </dgm:pt>
    <dgm:pt modelId="{7C1A8C22-9C80-4D23-A1DC-8A8909FDBE78}" type="parTrans" cxnId="{161908FB-3BC9-4599-9F2A-916DD21CE66D}">
      <dgm:prSet/>
      <dgm:spPr/>
      <dgm:t>
        <a:bodyPr/>
        <a:lstStyle/>
        <a:p>
          <a:endParaRPr lang="fr-BE"/>
        </a:p>
      </dgm:t>
    </dgm:pt>
    <dgm:pt modelId="{106D3F66-E371-428A-BF98-58BBD47E665E}" type="sibTrans" cxnId="{161908FB-3BC9-4599-9F2A-916DD21CE66D}">
      <dgm:prSet/>
      <dgm:spPr/>
      <dgm:t>
        <a:bodyPr/>
        <a:lstStyle/>
        <a:p>
          <a:endParaRPr lang="fr-BE"/>
        </a:p>
      </dgm:t>
    </dgm:pt>
    <dgm:pt modelId="{8D245FF5-B829-4205-B93F-679682779BEA}">
      <dgm:prSet phldrT="[Text]"/>
      <dgm:spPr/>
      <dgm:t>
        <a:bodyPr/>
        <a:lstStyle/>
        <a:p>
          <a:r>
            <a:rPr lang="fr-BE" dirty="0" err="1" smtClean="0"/>
            <a:t>meest</a:t>
          </a:r>
          <a:r>
            <a:rPr lang="fr-BE" dirty="0" smtClean="0"/>
            <a:t> </a:t>
          </a:r>
          <a:r>
            <a:rPr lang="fr-BE" dirty="0" err="1" smtClean="0"/>
            <a:t>gangbare</a:t>
          </a:r>
          <a:r>
            <a:rPr lang="fr-BE" dirty="0" smtClean="0"/>
            <a:t> </a:t>
          </a:r>
          <a:r>
            <a:rPr lang="fr-BE" dirty="0" err="1" smtClean="0"/>
            <a:t>aanpak</a:t>
          </a:r>
          <a:endParaRPr lang="fr-BE" dirty="0"/>
        </a:p>
      </dgm:t>
    </dgm:pt>
    <dgm:pt modelId="{C5C69277-781C-4F7E-8FFB-C14C7E17E155}" type="parTrans" cxnId="{FE9CB2F9-91F9-4B99-BA37-D2EE0AA898D2}">
      <dgm:prSet/>
      <dgm:spPr/>
      <dgm:t>
        <a:bodyPr/>
        <a:lstStyle/>
        <a:p>
          <a:endParaRPr lang="fr-BE"/>
        </a:p>
      </dgm:t>
    </dgm:pt>
    <dgm:pt modelId="{C90FEA6D-A908-412D-98EC-151DE65F1A7C}" type="sibTrans" cxnId="{FE9CB2F9-91F9-4B99-BA37-D2EE0AA898D2}">
      <dgm:prSet/>
      <dgm:spPr/>
      <dgm:t>
        <a:bodyPr/>
        <a:lstStyle/>
        <a:p>
          <a:endParaRPr lang="fr-BE"/>
        </a:p>
      </dgm:t>
    </dgm:pt>
    <dgm:pt modelId="{D0384010-F75C-4161-88E2-76A18557DE60}">
      <dgm:prSet phldrT="[Text]"/>
      <dgm:spPr/>
      <dgm:t>
        <a:bodyPr/>
        <a:lstStyle/>
        <a:p>
          <a:r>
            <a:rPr lang="fr-BE" dirty="0" err="1" smtClean="0"/>
            <a:t>voornamelijk</a:t>
          </a:r>
          <a:r>
            <a:rPr lang="fr-BE" dirty="0" smtClean="0"/>
            <a:t> </a:t>
          </a:r>
          <a:r>
            <a:rPr lang="fr-BE" dirty="0" err="1" smtClean="0"/>
            <a:t>gebruikt</a:t>
          </a:r>
          <a:r>
            <a:rPr lang="fr-BE" dirty="0" smtClean="0"/>
            <a:t> </a:t>
          </a:r>
          <a:r>
            <a:rPr lang="fr-BE" dirty="0" err="1" smtClean="0"/>
            <a:t>voor</a:t>
          </a:r>
          <a:r>
            <a:rPr lang="fr-BE" dirty="0" smtClean="0"/>
            <a:t> </a:t>
          </a:r>
          <a:r>
            <a:rPr lang="fr-BE" dirty="0" err="1" smtClean="0"/>
            <a:t>clustering</a:t>
          </a:r>
          <a:endParaRPr lang="fr-BE" dirty="0"/>
        </a:p>
      </dgm:t>
    </dgm:pt>
    <dgm:pt modelId="{6CCCA94B-29D0-4C42-8720-A74DCB282FC8}" type="parTrans" cxnId="{9C2FFACF-51F1-49DA-8454-78B61AAFEEB6}">
      <dgm:prSet/>
      <dgm:spPr/>
      <dgm:t>
        <a:bodyPr/>
        <a:lstStyle/>
        <a:p>
          <a:endParaRPr lang="fr-BE"/>
        </a:p>
      </dgm:t>
    </dgm:pt>
    <dgm:pt modelId="{4EAFD2B0-C4A5-4DE0-8DD6-8AADCB5989CB}" type="sibTrans" cxnId="{9C2FFACF-51F1-49DA-8454-78B61AAFEEB6}">
      <dgm:prSet/>
      <dgm:spPr/>
      <dgm:t>
        <a:bodyPr/>
        <a:lstStyle/>
        <a:p>
          <a:endParaRPr lang="fr-BE"/>
        </a:p>
      </dgm:t>
    </dgm:pt>
    <dgm:pt modelId="{9F73FA31-3EEA-4E6E-A5FF-CFEF53875EAB}">
      <dgm:prSet phldrT="[Text]"/>
      <dgm:spPr/>
      <dgm:t>
        <a:bodyPr/>
        <a:lstStyle/>
        <a:p>
          <a:r>
            <a:rPr lang="fr-BE" dirty="0" err="1" smtClean="0"/>
            <a:t>bv</a:t>
          </a:r>
          <a:r>
            <a:rPr lang="fr-BE" dirty="0" smtClean="0"/>
            <a:t>. </a:t>
          </a:r>
          <a:r>
            <a:rPr lang="fr-BE" dirty="0" err="1" smtClean="0"/>
            <a:t>chatbot</a:t>
          </a:r>
          <a:endParaRPr lang="fr-BE" dirty="0"/>
        </a:p>
      </dgm:t>
    </dgm:pt>
    <dgm:pt modelId="{F32A3A20-C677-4543-BD58-9D5785DAF0D0}" type="parTrans" cxnId="{AD899244-7E67-45FB-8F85-990AFA443C42}">
      <dgm:prSet/>
      <dgm:spPr/>
      <dgm:t>
        <a:bodyPr/>
        <a:lstStyle/>
        <a:p>
          <a:endParaRPr lang="fr-BE"/>
        </a:p>
      </dgm:t>
    </dgm:pt>
    <dgm:pt modelId="{47ED631C-606E-49A2-8059-4C02F1075966}" type="sibTrans" cxnId="{AD899244-7E67-45FB-8F85-990AFA443C42}">
      <dgm:prSet/>
      <dgm:spPr/>
      <dgm:t>
        <a:bodyPr/>
        <a:lstStyle/>
        <a:p>
          <a:endParaRPr lang="fr-BE"/>
        </a:p>
      </dgm:t>
    </dgm:pt>
    <dgm:pt modelId="{717402D5-81D6-4661-869D-E485D86B8E17}" type="pres">
      <dgm:prSet presAssocID="{150E9D60-45A2-4F22-AB9C-B05320D500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BC2CF648-F66A-4A37-8CC4-879CD56AE684}" type="pres">
      <dgm:prSet presAssocID="{6DE9FBBC-173E-4AE4-922A-0ED4089ACA7D}" presName="composite" presStyleCnt="0"/>
      <dgm:spPr/>
      <dgm:t>
        <a:bodyPr/>
        <a:lstStyle/>
        <a:p>
          <a:endParaRPr lang="fr-BE"/>
        </a:p>
      </dgm:t>
    </dgm:pt>
    <dgm:pt modelId="{B17D80FF-CF55-4733-BFFB-F66CAB491E32}" type="pres">
      <dgm:prSet presAssocID="{6DE9FBBC-173E-4AE4-922A-0ED4089ACA7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2D12CF7-0231-4278-9821-2890F766CC8C}" type="pres">
      <dgm:prSet presAssocID="{6DE9FBBC-173E-4AE4-922A-0ED4089ACA7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C9D3810-8A9B-4EB2-B5B1-317ACFB5BA60}" type="pres">
      <dgm:prSet presAssocID="{81F11CFE-2F44-4AC4-BB70-B658B4A9B7BE}" presName="space" presStyleCnt="0"/>
      <dgm:spPr/>
      <dgm:t>
        <a:bodyPr/>
        <a:lstStyle/>
        <a:p>
          <a:endParaRPr lang="fr-BE"/>
        </a:p>
      </dgm:t>
    </dgm:pt>
    <dgm:pt modelId="{8D4FDFF9-D76D-4FE6-BF87-C78D43D8DDBB}" type="pres">
      <dgm:prSet presAssocID="{3FA9B19D-E270-41EE-B4AD-F697AB6B318F}" presName="composite" presStyleCnt="0"/>
      <dgm:spPr/>
      <dgm:t>
        <a:bodyPr/>
        <a:lstStyle/>
        <a:p>
          <a:endParaRPr lang="fr-BE"/>
        </a:p>
      </dgm:t>
    </dgm:pt>
    <dgm:pt modelId="{E71B7F2B-3990-4416-AAB8-94F2A414FFD8}" type="pres">
      <dgm:prSet presAssocID="{3FA9B19D-E270-41EE-B4AD-F697AB6B318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3AEA9B5-CCB5-4A08-9C82-6914858755BF}" type="pres">
      <dgm:prSet presAssocID="{3FA9B19D-E270-41EE-B4AD-F697AB6B318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641CDE6-3B39-4675-AE0B-A4E7F485CF0B}" type="pres">
      <dgm:prSet presAssocID="{56CC58A9-1E98-4660-9486-AA940EFB4102}" presName="space" presStyleCnt="0"/>
      <dgm:spPr/>
      <dgm:t>
        <a:bodyPr/>
        <a:lstStyle/>
        <a:p>
          <a:endParaRPr lang="fr-BE"/>
        </a:p>
      </dgm:t>
    </dgm:pt>
    <dgm:pt modelId="{8CCFECF5-BAB6-49DB-BBA5-EFDF60B1275F}" type="pres">
      <dgm:prSet presAssocID="{8E96135C-6BEB-43A3-BDCD-3B27AF8531E0}" presName="composite" presStyleCnt="0"/>
      <dgm:spPr/>
      <dgm:t>
        <a:bodyPr/>
        <a:lstStyle/>
        <a:p>
          <a:endParaRPr lang="fr-BE"/>
        </a:p>
      </dgm:t>
    </dgm:pt>
    <dgm:pt modelId="{BAB4DD27-3F1A-4BED-ACF4-71538174A367}" type="pres">
      <dgm:prSet presAssocID="{8E96135C-6BEB-43A3-BDCD-3B27AF8531E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C270DA6-18AC-4A25-BC9A-F25D9F15C8FF}" type="pres">
      <dgm:prSet presAssocID="{8E96135C-6BEB-43A3-BDCD-3B27AF8531E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A9D8F9A-D74E-4BAA-B26D-A29066B70A80}" type="presOf" srcId="{8D245FF5-B829-4205-B93F-679682779BEA}" destId="{92D12CF7-0231-4278-9821-2890F766CC8C}" srcOrd="0" destOrd="2" presId="urn:microsoft.com/office/officeart/2005/8/layout/hList1"/>
    <dgm:cxn modelId="{AC597EC8-8869-445F-AA8A-1A3AD65A3766}" type="presOf" srcId="{6DE9FBBC-173E-4AE4-922A-0ED4089ACA7D}" destId="{B17D80FF-CF55-4733-BFFB-F66CAB491E32}" srcOrd="0" destOrd="0" presId="urn:microsoft.com/office/officeart/2005/8/layout/hList1"/>
    <dgm:cxn modelId="{53137F1C-CB01-49FE-A4BB-5E011FFB8739}" srcId="{8E96135C-6BEB-43A3-BDCD-3B27AF8531E0}" destId="{8C5D6C95-19D3-427A-93D5-9636F39110AD}" srcOrd="0" destOrd="0" parTransId="{D94B784C-B427-407E-90CF-43D209EB6DBD}" sibTransId="{22CF1F5B-3668-4B4A-81DA-18435A472674}"/>
    <dgm:cxn modelId="{3FCC817B-2FDD-40A8-AE21-E74D423CAC01}" srcId="{150E9D60-45A2-4F22-AB9C-B05320D50046}" destId="{8E96135C-6BEB-43A3-BDCD-3B27AF8531E0}" srcOrd="2" destOrd="0" parTransId="{A14BFF47-B062-4BD9-8BB6-3246C5D28510}" sibTransId="{BFBF06D6-FF98-4EAB-9281-28344C810694}"/>
    <dgm:cxn modelId="{A40EFAAA-DD90-43A1-81A2-D7CC02B279A4}" type="presOf" srcId="{150E9D60-45A2-4F22-AB9C-B05320D50046}" destId="{717402D5-81D6-4661-869D-E485D86B8E17}" srcOrd="0" destOrd="0" presId="urn:microsoft.com/office/officeart/2005/8/layout/hList1"/>
    <dgm:cxn modelId="{C9443474-C538-4A09-B586-8D634C6A3820}" srcId="{3FA9B19D-E270-41EE-B4AD-F697AB6B318F}" destId="{5863230C-7549-43CD-8A15-37CD435FE4D8}" srcOrd="0" destOrd="0" parTransId="{6AF12CC2-483A-4805-8E11-28669EE49AEF}" sibTransId="{1F2B52F8-2495-42AB-AF95-3DCB0ABEA51E}"/>
    <dgm:cxn modelId="{8AED485F-3336-4FF0-8785-EB1CB47BF721}" type="presOf" srcId="{D0384010-F75C-4161-88E2-76A18557DE60}" destId="{63AEA9B5-CCB5-4A08-9C82-6914858755BF}" srcOrd="0" destOrd="2" presId="urn:microsoft.com/office/officeart/2005/8/layout/hList1"/>
    <dgm:cxn modelId="{AD899244-7E67-45FB-8F85-990AFA443C42}" srcId="{6DE9FBBC-173E-4AE4-922A-0ED4089ACA7D}" destId="{9F73FA31-3EEA-4E6E-A5FF-CFEF53875EAB}" srcOrd="3" destOrd="0" parTransId="{F32A3A20-C677-4543-BD58-9D5785DAF0D0}" sibTransId="{47ED631C-606E-49A2-8059-4C02F1075966}"/>
    <dgm:cxn modelId="{A4E40D8E-FB5F-49DD-A440-4014AC1FEFD7}" srcId="{150E9D60-45A2-4F22-AB9C-B05320D50046}" destId="{6DE9FBBC-173E-4AE4-922A-0ED4089ACA7D}" srcOrd="0" destOrd="0" parTransId="{4DBD82AA-2703-4128-8029-69B3D895C7F0}" sibTransId="{81F11CFE-2F44-4AC4-BB70-B658B4A9B7BE}"/>
    <dgm:cxn modelId="{163D2ACF-1E72-4190-8722-A1FB5C75821C}" type="presOf" srcId="{18F8C79D-8880-41AF-ABFA-BD90240EC1BB}" destId="{92D12CF7-0231-4278-9821-2890F766CC8C}" srcOrd="0" destOrd="0" presId="urn:microsoft.com/office/officeart/2005/8/layout/hList1"/>
    <dgm:cxn modelId="{9C2FFACF-51F1-49DA-8454-78B61AAFEEB6}" srcId="{3FA9B19D-E270-41EE-B4AD-F697AB6B318F}" destId="{D0384010-F75C-4161-88E2-76A18557DE60}" srcOrd="2" destOrd="0" parTransId="{6CCCA94B-29D0-4C42-8720-A74DCB282FC8}" sibTransId="{4EAFD2B0-C4A5-4DE0-8DD6-8AADCB5989CB}"/>
    <dgm:cxn modelId="{2C7817C7-0192-4041-921C-6ECBF857ADE0}" type="presOf" srcId="{2F00E2E5-A12C-441A-AC01-AF58EC729445}" destId="{63AEA9B5-CCB5-4A08-9C82-6914858755BF}" srcOrd="0" destOrd="1" presId="urn:microsoft.com/office/officeart/2005/8/layout/hList1"/>
    <dgm:cxn modelId="{A4E1F18F-A3E7-47A8-AA2D-8B622E6E500E}" type="presOf" srcId="{3FA9B19D-E270-41EE-B4AD-F697AB6B318F}" destId="{E71B7F2B-3990-4416-AAB8-94F2A414FFD8}" srcOrd="0" destOrd="0" presId="urn:microsoft.com/office/officeart/2005/8/layout/hList1"/>
    <dgm:cxn modelId="{7EDB96C6-5A1C-4B74-9486-6DC8015689DC}" type="presOf" srcId="{606C94C2-6CF6-47F2-8793-93299E87E707}" destId="{92D12CF7-0231-4278-9821-2890F766CC8C}" srcOrd="0" destOrd="1" presId="urn:microsoft.com/office/officeart/2005/8/layout/hList1"/>
    <dgm:cxn modelId="{E3DF5A36-8518-4DBC-AB1D-D95A450841F5}" type="presOf" srcId="{8E96135C-6BEB-43A3-BDCD-3B27AF8531E0}" destId="{BAB4DD27-3F1A-4BED-ACF4-71538174A367}" srcOrd="0" destOrd="0" presId="urn:microsoft.com/office/officeart/2005/8/layout/hList1"/>
    <dgm:cxn modelId="{D3B8E5BD-EE5E-4350-BD95-95FB4493A9DD}" type="presOf" srcId="{5863230C-7549-43CD-8A15-37CD435FE4D8}" destId="{63AEA9B5-CCB5-4A08-9C82-6914858755BF}" srcOrd="0" destOrd="0" presId="urn:microsoft.com/office/officeart/2005/8/layout/hList1"/>
    <dgm:cxn modelId="{1B6F9866-2804-4417-A7F9-8F19E7332776}" type="presOf" srcId="{DE4C0434-DBDD-439F-BA8C-05624D456EB2}" destId="{7C270DA6-18AC-4A25-BC9A-F25D9F15C8FF}" srcOrd="0" destOrd="1" presId="urn:microsoft.com/office/officeart/2005/8/layout/hList1"/>
    <dgm:cxn modelId="{161908FB-3BC9-4599-9F2A-916DD21CE66D}" srcId="{8E96135C-6BEB-43A3-BDCD-3B27AF8531E0}" destId="{DE4C0434-DBDD-439F-BA8C-05624D456EB2}" srcOrd="1" destOrd="0" parTransId="{7C1A8C22-9C80-4D23-A1DC-8A8909FDBE78}" sibTransId="{106D3F66-E371-428A-BF98-58BBD47E665E}"/>
    <dgm:cxn modelId="{71B7916B-C0F7-42A6-9512-EF7EF562B079}" type="presOf" srcId="{7EF26247-894B-4B01-822B-B2F1C8A89FB6}" destId="{7C270DA6-18AC-4A25-BC9A-F25D9F15C8FF}" srcOrd="0" destOrd="2" presId="urn:microsoft.com/office/officeart/2005/8/layout/hList1"/>
    <dgm:cxn modelId="{75BAA1CA-B388-4B7B-A360-18F0A2C7D621}" type="presOf" srcId="{9F73FA31-3EEA-4E6E-A5FF-CFEF53875EAB}" destId="{92D12CF7-0231-4278-9821-2890F766CC8C}" srcOrd="0" destOrd="3" presId="urn:microsoft.com/office/officeart/2005/8/layout/hList1"/>
    <dgm:cxn modelId="{FE9CB2F9-91F9-4B99-BA37-D2EE0AA898D2}" srcId="{6DE9FBBC-173E-4AE4-922A-0ED4089ACA7D}" destId="{8D245FF5-B829-4205-B93F-679682779BEA}" srcOrd="2" destOrd="0" parTransId="{C5C69277-781C-4F7E-8FFB-C14C7E17E155}" sibTransId="{C90FEA6D-A908-412D-98EC-151DE65F1A7C}"/>
    <dgm:cxn modelId="{057AB39E-F6AC-415B-B0D2-F5FC6289597A}" type="presOf" srcId="{8845F426-6338-4287-A775-62A28FD4B0B5}" destId="{7C270DA6-18AC-4A25-BC9A-F25D9F15C8FF}" srcOrd="0" destOrd="3" presId="urn:microsoft.com/office/officeart/2005/8/layout/hList1"/>
    <dgm:cxn modelId="{7A0406BD-6532-4665-AF54-2C11DE634361}" srcId="{3FA9B19D-E270-41EE-B4AD-F697AB6B318F}" destId="{2F00E2E5-A12C-441A-AC01-AF58EC729445}" srcOrd="1" destOrd="0" parTransId="{4F875482-9BDE-4618-BF8A-77B6D54C62A0}" sibTransId="{56C015FC-92A2-4C53-A97F-5EB498AE0063}"/>
    <dgm:cxn modelId="{16D3420E-D435-401B-8B54-1F9BDAD872AD}" srcId="{8E96135C-6BEB-43A3-BDCD-3B27AF8531E0}" destId="{8845F426-6338-4287-A775-62A28FD4B0B5}" srcOrd="3" destOrd="0" parTransId="{362C7113-347D-4BDB-B086-292E02E79880}" sibTransId="{9A01BAED-D23E-4B16-BEC7-9B63DA24D3CD}"/>
    <dgm:cxn modelId="{5E7AE7A0-5ECB-4FA4-87E1-0444B1A4A072}" srcId="{8E96135C-6BEB-43A3-BDCD-3B27AF8531E0}" destId="{7EF26247-894B-4B01-822B-B2F1C8A89FB6}" srcOrd="2" destOrd="0" parTransId="{E226D233-75BB-4F95-A762-418AF7AB96F4}" sibTransId="{87D7395E-19F0-4873-976A-74485C72E380}"/>
    <dgm:cxn modelId="{BB710C48-3668-4039-AAF5-BEFB9475D325}" srcId="{6DE9FBBC-173E-4AE4-922A-0ED4089ACA7D}" destId="{18F8C79D-8880-41AF-ABFA-BD90240EC1BB}" srcOrd="0" destOrd="0" parTransId="{5C70A860-7A38-410F-8198-08F3E548A2E8}" sibTransId="{86DF6D9A-A543-4DB0-B8DB-A9FD6292C633}"/>
    <dgm:cxn modelId="{170D4B69-B84C-481F-9986-9C3424F8F0AA}" srcId="{150E9D60-45A2-4F22-AB9C-B05320D50046}" destId="{3FA9B19D-E270-41EE-B4AD-F697AB6B318F}" srcOrd="1" destOrd="0" parTransId="{983D5D2B-C747-40EE-A2D7-E8D33C67FB61}" sibTransId="{56CC58A9-1E98-4660-9486-AA940EFB4102}"/>
    <dgm:cxn modelId="{7CA90F55-A8D8-4E5B-ABAF-81F7777420B6}" srcId="{6DE9FBBC-173E-4AE4-922A-0ED4089ACA7D}" destId="{606C94C2-6CF6-47F2-8793-93299E87E707}" srcOrd="1" destOrd="0" parTransId="{598E6EF6-D47D-4D58-A3E1-98AE86F74469}" sibTransId="{9F429F79-AFEC-491B-9035-F4EA0EC12075}"/>
    <dgm:cxn modelId="{1F89C07D-847C-422E-A0D8-E624BFF002EC}" type="presOf" srcId="{8C5D6C95-19D3-427A-93D5-9636F39110AD}" destId="{7C270DA6-18AC-4A25-BC9A-F25D9F15C8FF}" srcOrd="0" destOrd="0" presId="urn:microsoft.com/office/officeart/2005/8/layout/hList1"/>
    <dgm:cxn modelId="{9C289D86-D2C0-4254-8AE3-E78BA2D72C54}" type="presParOf" srcId="{717402D5-81D6-4661-869D-E485D86B8E17}" destId="{BC2CF648-F66A-4A37-8CC4-879CD56AE684}" srcOrd="0" destOrd="0" presId="urn:microsoft.com/office/officeart/2005/8/layout/hList1"/>
    <dgm:cxn modelId="{C756BD99-2B45-4739-887F-C2646C28470C}" type="presParOf" srcId="{BC2CF648-F66A-4A37-8CC4-879CD56AE684}" destId="{B17D80FF-CF55-4733-BFFB-F66CAB491E32}" srcOrd="0" destOrd="0" presId="urn:microsoft.com/office/officeart/2005/8/layout/hList1"/>
    <dgm:cxn modelId="{75C98037-7CB7-497E-B4EF-8674C9AC362B}" type="presParOf" srcId="{BC2CF648-F66A-4A37-8CC4-879CD56AE684}" destId="{92D12CF7-0231-4278-9821-2890F766CC8C}" srcOrd="1" destOrd="0" presId="urn:microsoft.com/office/officeart/2005/8/layout/hList1"/>
    <dgm:cxn modelId="{18944D64-CA23-4F19-A445-D55AD4B4660F}" type="presParOf" srcId="{717402D5-81D6-4661-869D-E485D86B8E17}" destId="{FC9D3810-8A9B-4EB2-B5B1-317ACFB5BA60}" srcOrd="1" destOrd="0" presId="urn:microsoft.com/office/officeart/2005/8/layout/hList1"/>
    <dgm:cxn modelId="{CFAAB707-FDD3-446E-8654-09EF2E1993BC}" type="presParOf" srcId="{717402D5-81D6-4661-869D-E485D86B8E17}" destId="{8D4FDFF9-D76D-4FE6-BF87-C78D43D8DDBB}" srcOrd="2" destOrd="0" presId="urn:microsoft.com/office/officeart/2005/8/layout/hList1"/>
    <dgm:cxn modelId="{6129F744-9AD7-47D4-8B9D-6638F23115CD}" type="presParOf" srcId="{8D4FDFF9-D76D-4FE6-BF87-C78D43D8DDBB}" destId="{E71B7F2B-3990-4416-AAB8-94F2A414FFD8}" srcOrd="0" destOrd="0" presId="urn:microsoft.com/office/officeart/2005/8/layout/hList1"/>
    <dgm:cxn modelId="{5895F61F-0FAF-4A27-BE4B-9FF2641859CF}" type="presParOf" srcId="{8D4FDFF9-D76D-4FE6-BF87-C78D43D8DDBB}" destId="{63AEA9B5-CCB5-4A08-9C82-6914858755BF}" srcOrd="1" destOrd="0" presId="urn:microsoft.com/office/officeart/2005/8/layout/hList1"/>
    <dgm:cxn modelId="{9F1A2A8E-5AB3-47DF-94F4-A0110180471B}" type="presParOf" srcId="{717402D5-81D6-4661-869D-E485D86B8E17}" destId="{2641CDE6-3B39-4675-AE0B-A4E7F485CF0B}" srcOrd="3" destOrd="0" presId="urn:microsoft.com/office/officeart/2005/8/layout/hList1"/>
    <dgm:cxn modelId="{4C93E52B-3591-4522-B703-3ECC33991412}" type="presParOf" srcId="{717402D5-81D6-4661-869D-E485D86B8E17}" destId="{8CCFECF5-BAB6-49DB-BBA5-EFDF60B1275F}" srcOrd="4" destOrd="0" presId="urn:microsoft.com/office/officeart/2005/8/layout/hList1"/>
    <dgm:cxn modelId="{81255E92-04DD-4505-A67F-1A99D175B7DE}" type="presParOf" srcId="{8CCFECF5-BAB6-49DB-BBA5-EFDF60B1275F}" destId="{BAB4DD27-3F1A-4BED-ACF4-71538174A367}" srcOrd="0" destOrd="0" presId="urn:microsoft.com/office/officeart/2005/8/layout/hList1"/>
    <dgm:cxn modelId="{6086B84B-237B-4004-BD2F-81822EBAC963}" type="presParOf" srcId="{8CCFECF5-BAB6-49DB-BBA5-EFDF60B1275F}" destId="{7C270DA6-18AC-4A25-BC9A-F25D9F15C8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DC74C-CF9D-4ACD-9454-172AD54A4796}">
      <dsp:nvSpPr>
        <dsp:cNvPr id="0" name=""/>
        <dsp:cNvSpPr/>
      </dsp:nvSpPr>
      <dsp:spPr>
        <a:xfrm>
          <a:off x="0" y="198768"/>
          <a:ext cx="1736658" cy="69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resource pooling</a:t>
          </a:r>
          <a:endParaRPr lang="fr-BE" sz="1500" kern="1200" dirty="0"/>
        </a:p>
      </dsp:txBody>
      <dsp:txXfrm>
        <a:off x="347332" y="198768"/>
        <a:ext cx="1041995" cy="694663"/>
      </dsp:txXfrm>
    </dsp:sp>
    <dsp:sp modelId="{8F14A581-E91E-4930-86BD-1A7F38C53935}">
      <dsp:nvSpPr>
        <dsp:cNvPr id="0" name=""/>
        <dsp:cNvSpPr/>
      </dsp:nvSpPr>
      <dsp:spPr>
        <a:xfrm>
          <a:off x="1564944" y="198768"/>
          <a:ext cx="1736658" cy="69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broad</a:t>
          </a:r>
          <a:r>
            <a:rPr lang="nl-BE" sz="1500" kern="1200" dirty="0" smtClean="0"/>
            <a:t> </a:t>
          </a:r>
          <a:r>
            <a:rPr lang="nl-BE" sz="1500" kern="1200" dirty="0" err="1" smtClean="0"/>
            <a:t>network</a:t>
          </a:r>
          <a:r>
            <a:rPr lang="nl-BE" sz="1500" kern="1200" dirty="0" smtClean="0"/>
            <a:t> access</a:t>
          </a:r>
          <a:endParaRPr lang="fr-BE" sz="1500" kern="1200" dirty="0"/>
        </a:p>
      </dsp:txBody>
      <dsp:txXfrm>
        <a:off x="1912276" y="198768"/>
        <a:ext cx="1041995" cy="694663"/>
      </dsp:txXfrm>
    </dsp:sp>
    <dsp:sp modelId="{05C9CC65-4272-49AB-AB84-CB587ABADEA6}">
      <dsp:nvSpPr>
        <dsp:cNvPr id="0" name=""/>
        <dsp:cNvSpPr/>
      </dsp:nvSpPr>
      <dsp:spPr>
        <a:xfrm>
          <a:off x="3127937" y="198768"/>
          <a:ext cx="1736658" cy="69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on </a:t>
          </a:r>
          <a:r>
            <a:rPr lang="nl-BE" sz="1500" kern="1200" dirty="0" err="1" smtClean="0"/>
            <a:t>demand</a:t>
          </a:r>
          <a:endParaRPr lang="fr-BE" sz="1500" kern="1200" dirty="0"/>
        </a:p>
      </dsp:txBody>
      <dsp:txXfrm>
        <a:off x="3475269" y="198768"/>
        <a:ext cx="1041995" cy="694663"/>
      </dsp:txXfrm>
    </dsp:sp>
    <dsp:sp modelId="{C4B47519-7828-4F00-B9CA-4DA61D5863FE}">
      <dsp:nvSpPr>
        <dsp:cNvPr id="0" name=""/>
        <dsp:cNvSpPr/>
      </dsp:nvSpPr>
      <dsp:spPr>
        <a:xfrm>
          <a:off x="4690930" y="198768"/>
          <a:ext cx="1736658" cy="69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measured</a:t>
          </a:r>
          <a:r>
            <a:rPr lang="nl-BE" sz="1500" kern="1200" dirty="0" smtClean="0"/>
            <a:t> service</a:t>
          </a:r>
          <a:endParaRPr lang="fr-BE" sz="1500" kern="1200" dirty="0"/>
        </a:p>
      </dsp:txBody>
      <dsp:txXfrm>
        <a:off x="5038262" y="198768"/>
        <a:ext cx="1041995" cy="694663"/>
      </dsp:txXfrm>
    </dsp:sp>
    <dsp:sp modelId="{22E62531-1C30-4C60-8B02-92E7DC64BF3C}">
      <dsp:nvSpPr>
        <dsp:cNvPr id="0" name=""/>
        <dsp:cNvSpPr/>
      </dsp:nvSpPr>
      <dsp:spPr>
        <a:xfrm>
          <a:off x="6253922" y="198768"/>
          <a:ext cx="1736658" cy="6946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rapid</a:t>
          </a:r>
          <a:r>
            <a:rPr lang="nl-BE" sz="1500" kern="1200" dirty="0" smtClean="0"/>
            <a:t> </a:t>
          </a:r>
          <a:r>
            <a:rPr lang="nl-BE" sz="1500" kern="1200" dirty="0" err="1" smtClean="0"/>
            <a:t>elasticity</a:t>
          </a:r>
          <a:endParaRPr lang="fr-BE" sz="1500" kern="1200" dirty="0"/>
        </a:p>
      </dsp:txBody>
      <dsp:txXfrm>
        <a:off x="6601254" y="198768"/>
        <a:ext cx="1041995" cy="694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14608-26E7-4766-95D7-D5C9946792F5}">
      <dsp:nvSpPr>
        <dsp:cNvPr id="0" name=""/>
        <dsp:cNvSpPr/>
      </dsp:nvSpPr>
      <dsp:spPr>
        <a:xfrm>
          <a:off x="2246171" y="77101"/>
          <a:ext cx="2819763" cy="28197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err="1" smtClean="0"/>
            <a:t>Straks</a:t>
          </a:r>
          <a:r>
            <a:rPr lang="fr-BE" sz="1100" b="1" kern="1200" dirty="0" smtClean="0"/>
            <a:t> </a:t>
          </a:r>
          <a:r>
            <a:rPr lang="fr-BE" sz="1600" b="1" kern="1200" dirty="0" err="1" smtClean="0"/>
            <a:t>nodig</a:t>
          </a:r>
          <a:endParaRPr lang="en-GB" sz="1600" b="1" kern="1200" dirty="0"/>
        </a:p>
      </dsp:txBody>
      <dsp:txXfrm>
        <a:off x="2622140" y="570560"/>
        <a:ext cx="2067826" cy="1268893"/>
      </dsp:txXfrm>
    </dsp:sp>
    <dsp:sp modelId="{990AC271-40AD-4564-AE64-82664675A8C9}">
      <dsp:nvSpPr>
        <dsp:cNvPr id="0" name=""/>
        <dsp:cNvSpPr/>
      </dsp:nvSpPr>
      <dsp:spPr>
        <a:xfrm>
          <a:off x="3279990" y="1821097"/>
          <a:ext cx="2819763" cy="28197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/>
            <a:t>Nu </a:t>
          </a:r>
          <a:r>
            <a:rPr lang="fr-BE" sz="1600" b="1" kern="1200" dirty="0" err="1" smtClean="0"/>
            <a:t>nodig</a:t>
          </a:r>
          <a:endParaRPr lang="en-GB" sz="1600" b="1" kern="1200" dirty="0"/>
        </a:p>
      </dsp:txBody>
      <dsp:txXfrm>
        <a:off x="4142368" y="2549536"/>
        <a:ext cx="1691858" cy="1550869"/>
      </dsp:txXfrm>
    </dsp:sp>
    <dsp:sp modelId="{EA960851-CB9E-4F40-91A6-B38377BE61C2}">
      <dsp:nvSpPr>
        <dsp:cNvPr id="0" name=""/>
        <dsp:cNvSpPr/>
      </dsp:nvSpPr>
      <dsp:spPr>
        <a:xfrm>
          <a:off x="1288852" y="1784778"/>
          <a:ext cx="2819763" cy="28197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b="1" kern="1200" dirty="0" smtClean="0"/>
            <a:t>Nu </a:t>
          </a:r>
          <a:r>
            <a:rPr lang="fr-BE" sz="1600" b="1" kern="1200" dirty="0" err="1" smtClean="0"/>
            <a:t>aanwezig</a:t>
          </a:r>
          <a:endParaRPr lang="en-GB" sz="1600" b="1" kern="1200" dirty="0"/>
        </a:p>
      </dsp:txBody>
      <dsp:txXfrm>
        <a:off x="1554380" y="2513217"/>
        <a:ext cx="1691858" cy="1550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C0108-60E3-4B1F-BCA2-CF1175385AE5}">
      <dsp:nvSpPr>
        <dsp:cNvPr id="0" name=""/>
        <dsp:cNvSpPr/>
      </dsp:nvSpPr>
      <dsp:spPr>
        <a:xfrm>
          <a:off x="3176" y="608870"/>
          <a:ext cx="1388800" cy="8332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err="1" smtClean="0"/>
            <a:t>gegevens-verzameling</a:t>
          </a:r>
          <a:endParaRPr lang="nl-BE" sz="1500" kern="1200" dirty="0"/>
        </a:p>
      </dsp:txBody>
      <dsp:txXfrm>
        <a:off x="27582" y="633276"/>
        <a:ext cx="1339988" cy="784468"/>
      </dsp:txXfrm>
    </dsp:sp>
    <dsp:sp modelId="{7F96FBE9-7DFF-44ED-8DFA-13B9A8F781B5}">
      <dsp:nvSpPr>
        <dsp:cNvPr id="0" name=""/>
        <dsp:cNvSpPr/>
      </dsp:nvSpPr>
      <dsp:spPr>
        <a:xfrm>
          <a:off x="1530856" y="853299"/>
          <a:ext cx="294425" cy="3444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200" kern="1200"/>
        </a:p>
      </dsp:txBody>
      <dsp:txXfrm>
        <a:off x="1530856" y="922183"/>
        <a:ext cx="206098" cy="206654"/>
      </dsp:txXfrm>
    </dsp:sp>
    <dsp:sp modelId="{B74DB161-FD58-4459-942D-AA9415ED34CC}">
      <dsp:nvSpPr>
        <dsp:cNvPr id="0" name=""/>
        <dsp:cNvSpPr/>
      </dsp:nvSpPr>
      <dsp:spPr>
        <a:xfrm>
          <a:off x="1947497" y="608870"/>
          <a:ext cx="1388800" cy="8332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opslag &amp; voorverwerking</a:t>
          </a:r>
          <a:endParaRPr lang="nl-BE" sz="1500" kern="1200" dirty="0"/>
        </a:p>
      </dsp:txBody>
      <dsp:txXfrm>
        <a:off x="1971903" y="633276"/>
        <a:ext cx="1339988" cy="784468"/>
      </dsp:txXfrm>
    </dsp:sp>
    <dsp:sp modelId="{93DEFDEC-B46A-41DA-97DA-38E82A8D4071}">
      <dsp:nvSpPr>
        <dsp:cNvPr id="0" name=""/>
        <dsp:cNvSpPr/>
      </dsp:nvSpPr>
      <dsp:spPr>
        <a:xfrm>
          <a:off x="3475177" y="853299"/>
          <a:ext cx="294425" cy="3444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200" kern="1200"/>
        </a:p>
      </dsp:txBody>
      <dsp:txXfrm>
        <a:off x="3475177" y="922183"/>
        <a:ext cx="206098" cy="206654"/>
      </dsp:txXfrm>
    </dsp:sp>
    <dsp:sp modelId="{5CDF4373-CEF9-4B56-A98D-005E029C2C39}">
      <dsp:nvSpPr>
        <dsp:cNvPr id="0" name=""/>
        <dsp:cNvSpPr/>
      </dsp:nvSpPr>
      <dsp:spPr>
        <a:xfrm>
          <a:off x="3891817" y="608870"/>
          <a:ext cx="1388800" cy="8332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analyse</a:t>
          </a:r>
          <a:endParaRPr lang="nl-BE" sz="1500" kern="1200" dirty="0"/>
        </a:p>
      </dsp:txBody>
      <dsp:txXfrm>
        <a:off x="3916223" y="633276"/>
        <a:ext cx="1339988" cy="784468"/>
      </dsp:txXfrm>
    </dsp:sp>
    <dsp:sp modelId="{7326847D-EB21-4B6C-B953-80A9E5EC9D69}">
      <dsp:nvSpPr>
        <dsp:cNvPr id="0" name=""/>
        <dsp:cNvSpPr/>
      </dsp:nvSpPr>
      <dsp:spPr>
        <a:xfrm>
          <a:off x="5419498" y="853299"/>
          <a:ext cx="294425" cy="3444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200" kern="1200"/>
        </a:p>
      </dsp:txBody>
      <dsp:txXfrm>
        <a:off x="5419498" y="922183"/>
        <a:ext cx="206098" cy="206654"/>
      </dsp:txXfrm>
    </dsp:sp>
    <dsp:sp modelId="{711CFF25-7941-4EA9-BE11-F54EE3F932FA}">
      <dsp:nvSpPr>
        <dsp:cNvPr id="0" name=""/>
        <dsp:cNvSpPr/>
      </dsp:nvSpPr>
      <dsp:spPr>
        <a:xfrm>
          <a:off x="5836138" y="608870"/>
          <a:ext cx="1388800" cy="8332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kern="1200" dirty="0" smtClean="0"/>
            <a:t>gebruik</a:t>
          </a:r>
          <a:endParaRPr lang="nl-BE" sz="1500" kern="1200" dirty="0"/>
        </a:p>
      </dsp:txBody>
      <dsp:txXfrm>
        <a:off x="5860544" y="633276"/>
        <a:ext cx="1339988" cy="784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D80FF-CF55-4733-BFFB-F66CAB491E32}">
      <dsp:nvSpPr>
        <dsp:cNvPr id="0" name=""/>
        <dsp:cNvSpPr/>
      </dsp:nvSpPr>
      <dsp:spPr>
        <a:xfrm>
          <a:off x="2655" y="56915"/>
          <a:ext cx="2588912" cy="6998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b="1" kern="1200" dirty="0" err="1" smtClean="0"/>
            <a:t>Supervised</a:t>
          </a:r>
          <a:r>
            <a:rPr lang="fr-BE" sz="1900" b="1" kern="1200" dirty="0" smtClean="0"/>
            <a:t> </a:t>
          </a:r>
          <a:r>
            <a:rPr lang="fr-BE" sz="1900" b="1" kern="1200" dirty="0" err="1" smtClean="0"/>
            <a:t>learning</a:t>
          </a:r>
          <a:endParaRPr lang="fr-BE" sz="1900" b="1" kern="1200" dirty="0"/>
        </a:p>
      </dsp:txBody>
      <dsp:txXfrm>
        <a:off x="2655" y="56915"/>
        <a:ext cx="2588912" cy="699814"/>
      </dsp:txXfrm>
    </dsp:sp>
    <dsp:sp modelId="{92D12CF7-0231-4278-9821-2890F766CC8C}">
      <dsp:nvSpPr>
        <dsp:cNvPr id="0" name=""/>
        <dsp:cNvSpPr/>
      </dsp:nvSpPr>
      <dsp:spPr>
        <a:xfrm>
          <a:off x="2655" y="756730"/>
          <a:ext cx="2588912" cy="36508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leert</a:t>
          </a:r>
          <a:r>
            <a:rPr lang="fr-BE" sz="1900" kern="1200" dirty="0" smtClean="0"/>
            <a:t> van </a:t>
          </a:r>
          <a:r>
            <a:rPr lang="fr-BE" sz="1900" kern="1200" dirty="0" err="1" smtClean="0"/>
            <a:t>voorbeelden</a:t>
          </a:r>
          <a:r>
            <a:rPr lang="fr-BE" sz="1900" kern="1200" dirty="0" smtClean="0"/>
            <a:t> van input-output-</a:t>
          </a:r>
          <a:r>
            <a:rPr lang="fr-BE" sz="1900" kern="1200" dirty="0" err="1" smtClean="0"/>
            <a:t>associaties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smtClean="0"/>
            <a:t>feedback van </a:t>
          </a:r>
          <a:r>
            <a:rPr lang="fr-BE" sz="1900" kern="1200" dirty="0" err="1" smtClean="0"/>
            <a:t>een</a:t>
          </a:r>
          <a:r>
            <a:rPr lang="fr-BE" sz="1900" kern="1200" dirty="0" smtClean="0"/>
            <a:t> « </a:t>
          </a:r>
          <a:r>
            <a:rPr lang="fr-BE" sz="1900" kern="1200" dirty="0" err="1" smtClean="0"/>
            <a:t>leraar</a:t>
          </a:r>
          <a:r>
            <a:rPr lang="fr-BE" sz="1900" kern="1200" dirty="0" smtClean="0"/>
            <a:t> » die het correcte </a:t>
          </a:r>
          <a:r>
            <a:rPr lang="fr-BE" sz="1900" kern="1200" dirty="0" err="1" smtClean="0"/>
            <a:t>antwoord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geeft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voor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voorbeeldinput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meest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gangbare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aanpak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bv</a:t>
          </a:r>
          <a:r>
            <a:rPr lang="fr-BE" sz="1900" kern="1200" dirty="0" smtClean="0"/>
            <a:t>. </a:t>
          </a:r>
          <a:r>
            <a:rPr lang="fr-BE" sz="1900" kern="1200" dirty="0" err="1" smtClean="0"/>
            <a:t>chatbot</a:t>
          </a:r>
          <a:endParaRPr lang="fr-BE" sz="1900" kern="1200" dirty="0"/>
        </a:p>
      </dsp:txBody>
      <dsp:txXfrm>
        <a:off x="2655" y="756730"/>
        <a:ext cx="2588912" cy="3650849"/>
      </dsp:txXfrm>
    </dsp:sp>
    <dsp:sp modelId="{E71B7F2B-3990-4416-AAB8-94F2A414FFD8}">
      <dsp:nvSpPr>
        <dsp:cNvPr id="0" name=""/>
        <dsp:cNvSpPr/>
      </dsp:nvSpPr>
      <dsp:spPr>
        <a:xfrm>
          <a:off x="2954015" y="56915"/>
          <a:ext cx="2588912" cy="699814"/>
        </a:xfrm>
        <a:prstGeom prst="rect">
          <a:avLst/>
        </a:prstGeom>
        <a:solidFill>
          <a:schemeClr val="accent3">
            <a:hueOff val="-4017846"/>
            <a:satOff val="-16"/>
            <a:lumOff val="5882"/>
            <a:alphaOff val="0"/>
          </a:schemeClr>
        </a:solidFill>
        <a:ln w="25400" cap="flat" cmpd="sng" algn="ctr">
          <a:solidFill>
            <a:schemeClr val="accent3">
              <a:hueOff val="-4017846"/>
              <a:satOff val="-16"/>
              <a:lumOff val="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b="1" kern="1200" dirty="0" err="1" smtClean="0"/>
            <a:t>Unsupervised</a:t>
          </a:r>
          <a:r>
            <a:rPr lang="fr-BE" sz="1900" b="1" kern="1200" dirty="0" smtClean="0"/>
            <a:t> </a:t>
          </a:r>
          <a:r>
            <a:rPr lang="fr-BE" sz="1900" b="1" kern="1200" dirty="0" err="1" smtClean="0"/>
            <a:t>learning</a:t>
          </a:r>
          <a:endParaRPr lang="fr-BE" sz="1900" b="1" kern="1200" dirty="0"/>
        </a:p>
      </dsp:txBody>
      <dsp:txXfrm>
        <a:off x="2954015" y="56915"/>
        <a:ext cx="2588912" cy="699814"/>
      </dsp:txXfrm>
    </dsp:sp>
    <dsp:sp modelId="{63AEA9B5-CCB5-4A08-9C82-6914858755BF}">
      <dsp:nvSpPr>
        <dsp:cNvPr id="0" name=""/>
        <dsp:cNvSpPr/>
      </dsp:nvSpPr>
      <dsp:spPr>
        <a:xfrm>
          <a:off x="2954015" y="756730"/>
          <a:ext cx="2588912" cy="3650849"/>
        </a:xfrm>
        <a:prstGeom prst="rect">
          <a:avLst/>
        </a:prstGeom>
        <a:solidFill>
          <a:schemeClr val="accent3">
            <a:tint val="40000"/>
            <a:alpha val="90000"/>
            <a:hueOff val="-4129059"/>
            <a:satOff val="1715"/>
            <a:lumOff val="1394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4129059"/>
              <a:satOff val="1715"/>
              <a:lumOff val="13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geen</a:t>
          </a:r>
          <a:r>
            <a:rPr lang="fr-BE" sz="1900" kern="1200" dirty="0" smtClean="0"/>
            <a:t> feedback van </a:t>
          </a:r>
          <a:r>
            <a:rPr lang="fr-BE" sz="1900" kern="1200" dirty="0" err="1" smtClean="0"/>
            <a:t>een</a:t>
          </a:r>
          <a:r>
            <a:rPr lang="fr-BE" sz="1900" kern="1200" dirty="0" smtClean="0"/>
            <a:t> « </a:t>
          </a:r>
          <a:r>
            <a:rPr lang="fr-BE" sz="1900" kern="1200" dirty="0" err="1" smtClean="0"/>
            <a:t>leraar</a:t>
          </a:r>
          <a:r>
            <a:rPr lang="fr-BE" sz="1900" kern="1200" dirty="0" smtClean="0"/>
            <a:t> »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ontdekt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structuur</a:t>
          </a:r>
          <a:r>
            <a:rPr lang="fr-BE" sz="1900" kern="1200" dirty="0" smtClean="0"/>
            <a:t> in input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voornamelijk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gebruikt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voor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clustering</a:t>
          </a:r>
          <a:endParaRPr lang="fr-BE" sz="1900" kern="1200" dirty="0"/>
        </a:p>
      </dsp:txBody>
      <dsp:txXfrm>
        <a:off x="2954015" y="756730"/>
        <a:ext cx="2588912" cy="3650849"/>
      </dsp:txXfrm>
    </dsp:sp>
    <dsp:sp modelId="{BAB4DD27-3F1A-4BED-ACF4-71538174A367}">
      <dsp:nvSpPr>
        <dsp:cNvPr id="0" name=""/>
        <dsp:cNvSpPr/>
      </dsp:nvSpPr>
      <dsp:spPr>
        <a:xfrm>
          <a:off x="5905376" y="56915"/>
          <a:ext cx="2588912" cy="699814"/>
        </a:xfrm>
        <a:prstGeom prst="rect">
          <a:avLst/>
        </a:prstGeom>
        <a:solidFill>
          <a:schemeClr val="accent3">
            <a:hueOff val="-8035692"/>
            <a:satOff val="-31"/>
            <a:lumOff val="11765"/>
            <a:alphaOff val="0"/>
          </a:schemeClr>
        </a:solidFill>
        <a:ln w="25400" cap="flat" cmpd="sng" algn="ctr">
          <a:solidFill>
            <a:schemeClr val="accent3">
              <a:hueOff val="-8035692"/>
              <a:satOff val="-31"/>
              <a:lumOff val="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b="1" kern="1200" dirty="0" err="1" smtClean="0"/>
            <a:t>Reinforcement</a:t>
          </a:r>
          <a:r>
            <a:rPr lang="fr-BE" sz="1900" b="1" kern="1200" dirty="0" smtClean="0"/>
            <a:t> </a:t>
          </a:r>
          <a:r>
            <a:rPr lang="fr-BE" sz="1900" b="1" kern="1200" dirty="0" err="1" smtClean="0"/>
            <a:t>learning</a:t>
          </a:r>
          <a:endParaRPr lang="fr-BE" sz="1900" b="1" kern="1200" dirty="0"/>
        </a:p>
      </dsp:txBody>
      <dsp:txXfrm>
        <a:off x="5905376" y="56915"/>
        <a:ext cx="2588912" cy="699814"/>
      </dsp:txXfrm>
    </dsp:sp>
    <dsp:sp modelId="{7C270DA6-18AC-4A25-BC9A-F25D9F15C8FF}">
      <dsp:nvSpPr>
        <dsp:cNvPr id="0" name=""/>
        <dsp:cNvSpPr/>
      </dsp:nvSpPr>
      <dsp:spPr>
        <a:xfrm>
          <a:off x="5905376" y="756730"/>
          <a:ext cx="2588912" cy="3650849"/>
        </a:xfrm>
        <a:prstGeom prst="rect">
          <a:avLst/>
        </a:prstGeom>
        <a:solidFill>
          <a:schemeClr val="accent3">
            <a:tint val="40000"/>
            <a:alpha val="90000"/>
            <a:hueOff val="-8258117"/>
            <a:satOff val="3430"/>
            <a:lumOff val="278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8258117"/>
              <a:satOff val="3430"/>
              <a:lumOff val="27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geen</a:t>
          </a:r>
          <a:r>
            <a:rPr lang="fr-BE" sz="1900" kern="1200" dirty="0" smtClean="0"/>
            <a:t> feedback van </a:t>
          </a:r>
          <a:r>
            <a:rPr lang="fr-BE" sz="1900" kern="1200" dirty="0" err="1" smtClean="0"/>
            <a:t>een</a:t>
          </a:r>
          <a:r>
            <a:rPr lang="fr-BE" sz="1900" kern="1200" dirty="0" smtClean="0"/>
            <a:t> « </a:t>
          </a:r>
          <a:r>
            <a:rPr lang="fr-BE" sz="1900" kern="1200" dirty="0" err="1" smtClean="0"/>
            <a:t>leraar</a:t>
          </a:r>
          <a:r>
            <a:rPr lang="fr-BE" sz="1900" kern="1200" dirty="0" smtClean="0"/>
            <a:t> »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ontvangt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beloning</a:t>
          </a:r>
          <a:r>
            <a:rPr lang="fr-BE" sz="1900" kern="1200" dirty="0" smtClean="0"/>
            <a:t> indien </a:t>
          </a:r>
          <a:r>
            <a:rPr lang="fr-BE" sz="1900" kern="1200" dirty="0" err="1" smtClean="0"/>
            <a:t>taak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succesvol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werd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uitgevoerd</a:t>
          </a:r>
          <a:r>
            <a:rPr lang="fr-BE" sz="1900" kern="1200" dirty="0" smtClean="0"/>
            <a:t> of </a:t>
          </a:r>
          <a:r>
            <a:rPr lang="fr-BE" sz="1900" kern="1200" dirty="0" err="1" smtClean="0"/>
            <a:t>anders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een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straf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zeer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doeltreffend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voor</a:t>
          </a:r>
          <a:r>
            <a:rPr lang="fr-BE" sz="1900" kern="1200" dirty="0" smtClean="0"/>
            <a:t> complexe </a:t>
          </a:r>
          <a:r>
            <a:rPr lang="fr-BE" sz="1900" kern="1200" dirty="0" err="1" smtClean="0"/>
            <a:t>problemen</a:t>
          </a:r>
          <a:r>
            <a:rPr lang="fr-BE" sz="1900" kern="1200" dirty="0" smtClean="0"/>
            <a:t> in </a:t>
          </a:r>
          <a:r>
            <a:rPr lang="fr-BE" sz="1900" kern="1200" dirty="0" err="1" smtClean="0"/>
            <a:t>onbekende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omgeving</a:t>
          </a:r>
          <a:endParaRPr lang="fr-BE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dirty="0" err="1" smtClean="0"/>
            <a:t>vooral</a:t>
          </a:r>
          <a:r>
            <a:rPr lang="fr-BE" sz="1900" kern="1200" dirty="0" smtClean="0"/>
            <a:t> </a:t>
          </a:r>
          <a:r>
            <a:rPr lang="fr-BE" sz="1900" kern="1200" dirty="0" err="1" smtClean="0"/>
            <a:t>gebruikt</a:t>
          </a:r>
          <a:r>
            <a:rPr lang="fr-BE" sz="1900" kern="1200" dirty="0" smtClean="0"/>
            <a:t> in </a:t>
          </a:r>
          <a:r>
            <a:rPr lang="fr-BE" sz="1900" kern="1200" dirty="0" err="1" smtClean="0"/>
            <a:t>robotica</a:t>
          </a:r>
          <a:r>
            <a:rPr lang="fr-BE" sz="1900" kern="1200" dirty="0" smtClean="0"/>
            <a:t> (</a:t>
          </a:r>
          <a:r>
            <a:rPr lang="fr-BE" sz="1900" kern="1200" dirty="0" err="1" smtClean="0"/>
            <a:t>filmrobot</a:t>
          </a:r>
          <a:r>
            <a:rPr lang="fr-BE" sz="1900" kern="1200" dirty="0" smtClean="0"/>
            <a:t>)</a:t>
          </a:r>
          <a:endParaRPr lang="fr-BE" sz="1900" kern="1200" dirty="0"/>
        </a:p>
      </dsp:txBody>
      <dsp:txXfrm>
        <a:off x="5905376" y="756730"/>
        <a:ext cx="2588912" cy="3650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46343-010D-45AB-99B2-2B03FAE49148}" type="datetime2">
              <a:rPr lang="en-US" smtClean="0"/>
              <a:t>Tuesday, July 03, 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2069-1A68-5643-8EBE-86E3B991E94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20112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D766D-0C22-465B-AADD-4C207E1DBF0A}" type="datetime2">
              <a:rPr lang="en-US" smtClean="0"/>
              <a:t>Tuesday, July 03, 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1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FD294-BD4E-0347-8F3B-E237BC0C14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3361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94D5CD-FD4C-4BF8-9431-AB7F9823A18E}" type="slidenum">
              <a:rPr lang="nl-NL" altLang="fr-FR" smtClean="0"/>
              <a:pPr eaLnBrk="1" hangingPunct="1">
                <a:spcBef>
                  <a:spcPct val="0"/>
                </a:spcBef>
              </a:pPr>
              <a:t>4</a:t>
            </a:fld>
            <a:endParaRPr lang="nl-NL" altLang="fr-F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9945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D307B-0156-4A5F-B2EC-9D722360EEB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3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62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3477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6825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34B33-5D75-4DFF-BC21-253572FA67EB}" type="slidenum">
              <a:rPr lang="fr-BE" smtClean="0"/>
              <a:t>64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964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BA5BEB-35B1-4FDD-A5E4-FFEDC09AD683}" type="slidenum">
              <a:rPr lang="nl-NL" altLang="fr-FR" smtClean="0"/>
              <a:pPr eaLnBrk="1" hangingPunct="1">
                <a:spcBef>
                  <a:spcPct val="0"/>
                </a:spcBef>
              </a:pPr>
              <a:t>5</a:t>
            </a:fld>
            <a:endParaRPr lang="nl-NL" altLang="fr-F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27075"/>
            <a:ext cx="4864100" cy="3648075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619769"/>
            <a:ext cx="5486400" cy="4616636"/>
          </a:xfrm>
          <a:noFill/>
        </p:spPr>
        <p:txBody>
          <a:bodyPr/>
          <a:lstStyle/>
          <a:p>
            <a:pPr eaLnBrk="1" hangingPunct="1"/>
            <a:endParaRPr lang="en-US" alt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6313"/>
            <a:ext cx="5438140" cy="4713114"/>
          </a:xfrm>
          <a:noFill/>
        </p:spPr>
        <p:txBody>
          <a:bodyPr/>
          <a:lstStyle/>
          <a:p>
            <a:pPr eaLnBrk="1" hangingPunct="1"/>
            <a:endParaRPr lang="en-US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37652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6313"/>
            <a:ext cx="5438140" cy="4713114"/>
          </a:xfrm>
          <a:noFill/>
        </p:spPr>
        <p:txBody>
          <a:bodyPr/>
          <a:lstStyle/>
          <a:p>
            <a:pPr eaLnBrk="1" hangingPunct="1"/>
            <a:endParaRPr lang="en-US" altLang="fr-FR" b="1" smtClean="0"/>
          </a:p>
        </p:txBody>
      </p:sp>
    </p:spTree>
    <p:extLst>
      <p:ext uri="{BB962C8B-B14F-4D97-AF65-F5344CB8AC3E}">
        <p14:creationId xmlns:p14="http://schemas.microsoft.com/office/powerpoint/2010/main" val="190602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F498-6B22-4C23-B9DE-FBD91F7FCCAE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685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34B33-5D75-4DFF-BC21-253572FA67EB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672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filmpje</a:t>
            </a:r>
            <a:r>
              <a:rPr lang="fr-BE" dirty="0" smtClean="0"/>
              <a:t> </a:t>
            </a:r>
            <a:r>
              <a:rPr lang="fr-BE" dirty="0" err="1" smtClean="0"/>
              <a:t>toont</a:t>
            </a:r>
            <a:r>
              <a:rPr lang="fr-BE" dirty="0" smtClean="0"/>
              <a:t> ATLAS, </a:t>
            </a:r>
            <a:r>
              <a:rPr lang="fr-BE" dirty="0" err="1" smtClean="0"/>
              <a:t>een</a:t>
            </a:r>
            <a:r>
              <a:rPr lang="fr-BE" dirty="0" smtClean="0"/>
              <a:t> robot die </a:t>
            </a:r>
            <a:r>
              <a:rPr lang="fr-BE" dirty="0" err="1" smtClean="0"/>
              <a:t>vooral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defensiedoeleinden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</a:t>
            </a:r>
            <a:r>
              <a:rPr lang="fr-BE" dirty="0" err="1" smtClean="0"/>
              <a:t>ontwikkeld</a:t>
            </a:r>
            <a:r>
              <a:rPr lang="fr-BE" dirty="0" smtClean="0"/>
              <a:t> en die hier </a:t>
            </a:r>
            <a:r>
              <a:rPr lang="fr-BE" dirty="0" err="1" smtClean="0"/>
              <a:t>getest</a:t>
            </a:r>
            <a:r>
              <a:rPr lang="fr-BE" dirty="0" smtClean="0"/>
              <a:t> </a:t>
            </a:r>
            <a:r>
              <a:rPr lang="fr-BE" dirty="0" err="1" smtClean="0"/>
              <a:t>wordt</a:t>
            </a:r>
            <a:r>
              <a:rPr lang="fr-BE" dirty="0" smtClean="0"/>
              <a:t> op « house </a:t>
            </a:r>
            <a:r>
              <a:rPr lang="fr-BE" dirty="0" err="1" smtClean="0"/>
              <a:t>cleaning</a:t>
            </a:r>
            <a:r>
              <a:rPr lang="fr-BE" dirty="0" smtClean="0"/>
              <a:t> »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BFA539C-60C4-496D-9E2E-F27D4491B49D}" type="datetime2">
              <a:rPr lang="en-US" smtClean="0"/>
              <a:t>Tuesday, July 03, 2018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FD294-BD4E-0347-8F3B-E237BC0C14D4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802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adaptive security architecture is a framework to help organizations classify all security investments to ensure that there is a balanced approach to security investments.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based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/>
              <a:t>on solutions that use adaptive and dynamic operational styles to maintain the integrity of data, systems and their survivability by following</a:t>
            </a:r>
            <a:r>
              <a:rPr lang="en-US" baseline="0" dirty="0" smtClean="0"/>
              <a:t> </a:t>
            </a:r>
            <a:r>
              <a:rPr lang="en-US" dirty="0" smtClean="0"/>
              <a:t>the Darwinian concept of ‘adapt or die’.</a:t>
            </a:r>
          </a:p>
          <a:p>
            <a:endParaRPr lang="en-US" dirty="0" smtClean="0"/>
          </a:p>
          <a:p>
            <a:r>
              <a:rPr lang="fr-BE" dirty="0" smtClean="0"/>
              <a:t>Adaptive Security Architecture has for objective </a:t>
            </a:r>
            <a:r>
              <a:rPr lang="en-US" dirty="0" smtClean="0"/>
              <a:t>to be able to detect, contain and respond to cyber threats before they cause damage. </a:t>
            </a:r>
          </a:p>
          <a:p>
            <a:r>
              <a:rPr lang="en-US" dirty="0" smtClean="0"/>
              <a:t>This approach</a:t>
            </a:r>
            <a:r>
              <a:rPr lang="en-US" baseline="0" dirty="0" smtClean="0"/>
              <a:t> consists on : </a:t>
            </a:r>
          </a:p>
          <a:p>
            <a:r>
              <a:rPr lang="en-US" dirty="0" smtClean="0"/>
              <a:t>-   Continuously monitoring the “entire IT stack”</a:t>
            </a:r>
          </a:p>
          <a:p>
            <a:pPr marL="0" indent="0">
              <a:buFontTx/>
              <a:buNone/>
            </a:pPr>
            <a:r>
              <a:rPr lang="en-US" dirty="0" smtClean="0"/>
              <a:t>-   Shifting from “incident response” to “continuous response” </a:t>
            </a:r>
          </a:p>
          <a:p>
            <a:pPr marL="0" indent="0">
              <a:buFontTx/>
              <a:buNone/>
            </a:pPr>
            <a:r>
              <a:rPr lang="en-US" dirty="0" smtClean="0"/>
              <a:t>-</a:t>
            </a:r>
            <a:r>
              <a:rPr lang="en-US" baseline="0" dirty="0" smtClean="0"/>
              <a:t>   </a:t>
            </a:r>
            <a:r>
              <a:rPr lang="en-US" dirty="0" smtClean="0"/>
              <a:t>Moving to a “unified” or “integrated” detection, response, prediction &amp; protection capability </a:t>
            </a:r>
          </a:p>
          <a:p>
            <a:pPr marL="0" indent="0">
              <a:buFontTx/>
              <a:buNone/>
            </a:pPr>
            <a:r>
              <a:rPr lang="en-US" dirty="0" smtClean="0"/>
              <a:t>-</a:t>
            </a:r>
            <a:r>
              <a:rPr lang="en-US" baseline="0" dirty="0" smtClean="0"/>
              <a:t>   </a:t>
            </a:r>
            <a:r>
              <a:rPr lang="en-US" dirty="0" smtClean="0"/>
              <a:t>Preventing attacks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Reducing the surface of attacks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Reducing the Mean-Time-To-Detect Threats (MTTD) and the Mean-Time-To-Respond to Threats (MTTR)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Implementing a continuous response-enabled operations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(SOC)</a:t>
            </a:r>
          </a:p>
          <a:p>
            <a:r>
              <a:rPr lang="en-US" dirty="0" smtClean="0"/>
              <a:t>-  Search and block malicious network traffic</a:t>
            </a:r>
          </a:p>
          <a:p>
            <a:r>
              <a:rPr lang="en-US" dirty="0" smtClean="0"/>
              <a:t>- </a:t>
            </a:r>
            <a:r>
              <a:rPr lang="en-US" baseline="0" dirty="0" smtClean="0"/>
              <a:t> R</a:t>
            </a:r>
            <a:r>
              <a:rPr lang="en-US" dirty="0" smtClean="0"/>
              <a:t>ecognizing abnormal behavior of users</a:t>
            </a:r>
          </a:p>
          <a:p>
            <a:r>
              <a:rPr lang="en-US" dirty="0" smtClean="0"/>
              <a:t>- Detecting weak points in the network</a:t>
            </a:r>
          </a:p>
          <a:p>
            <a:r>
              <a:rPr lang="en-US" dirty="0" smtClean="0"/>
              <a:t>- Enforcing security rules</a:t>
            </a:r>
          </a:p>
          <a:p>
            <a:r>
              <a:rPr lang="en-US" dirty="0" smtClean="0"/>
              <a:t>- Producing dashboards and auditing data</a:t>
            </a:r>
          </a:p>
          <a:p>
            <a:r>
              <a:rPr lang="en-US" dirty="0" smtClean="0"/>
              <a:t>- ...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DF498-6B22-4C23-B9DE-FBD91F7FCCAE}" type="slidenum">
              <a:rPr lang="fr-BE" smtClean="0"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714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+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609024" y="609024"/>
            <a:ext cx="7472438" cy="11891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140400" rIns="0" bIns="140400" rtlCol="0" anchor="t" anchorCtr="0">
            <a:normAutofit/>
          </a:bodyPr>
          <a:lstStyle>
            <a:lvl1pPr>
              <a:defRPr sz="3200">
                <a:solidFill>
                  <a:srgbClr val="0F879D"/>
                </a:solidFill>
              </a:defRPr>
            </a:lvl1pPr>
          </a:lstStyle>
          <a:p>
            <a:r>
              <a:rPr lang="nl-BE" dirty="0" smtClean="0"/>
              <a:t>Hoofdtitel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889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995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5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30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1583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88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+titel+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-758825" y="1524691"/>
            <a:ext cx="7472363" cy="604762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1296000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 smtClean="0"/>
              <a:t>Subtitel/onderwerp</a:t>
            </a:r>
            <a:endParaRPr lang="nl-NL" dirty="0"/>
          </a:p>
        </p:txBody>
      </p:sp>
      <p:sp>
        <p:nvSpPr>
          <p:cNvPr id="4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609024" y="609025"/>
            <a:ext cx="7472438" cy="80339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140400" rIns="0" bIns="140400" rtlCol="0" anchor="t" anchorCtr="0">
            <a:normAutofit/>
          </a:bodyPr>
          <a:lstStyle>
            <a:lvl1pPr>
              <a:defRPr sz="3200">
                <a:solidFill>
                  <a:srgbClr val="0F879D"/>
                </a:solidFill>
              </a:defRPr>
            </a:lvl1pPr>
          </a:lstStyle>
          <a:p>
            <a:r>
              <a:rPr lang="nl-BE" dirty="0" smtClean="0"/>
              <a:t>Hoofdtitel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014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+titel+sub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-758825" y="3197144"/>
            <a:ext cx="7472363" cy="604762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1296000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BE" dirty="0" smtClean="0"/>
              <a:t>Subtitel/onderwerp</a:t>
            </a:r>
            <a:endParaRPr lang="nl-NL" dirty="0"/>
          </a:p>
        </p:txBody>
      </p:sp>
      <p:sp>
        <p:nvSpPr>
          <p:cNvPr id="4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609024" y="609024"/>
            <a:ext cx="7925952" cy="2333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140400" rIns="0" bIns="140400" rtlCol="0" anchor="b" anchorCtr="0">
            <a:normAutofit/>
          </a:bodyPr>
          <a:lstStyle>
            <a:lvl1pPr>
              <a:defRPr sz="3200">
                <a:solidFill>
                  <a:srgbClr val="0F879D"/>
                </a:solidFill>
              </a:defRPr>
            </a:lvl1pPr>
          </a:lstStyle>
          <a:p>
            <a:r>
              <a:rPr lang="nl-BE" dirty="0" smtClean="0"/>
              <a:t>Hoofdtitel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950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-759581" y="302381"/>
            <a:ext cx="7472438" cy="604762"/>
          </a:xfrm>
          <a:prstGeom prst="roundRect">
            <a:avLst>
              <a:gd name="adj" fmla="val 50000"/>
            </a:avLst>
          </a:prstGeom>
          <a:solidFill>
            <a:srgbClr val="0F879D"/>
          </a:solidFill>
          <a:ln>
            <a:noFill/>
          </a:ln>
          <a:effectLst/>
        </p:spPr>
        <p:txBody>
          <a:bodyPr vert="horz" lIns="1296000" tIns="140400" rIns="91440" bIns="140400" rtlCol="0" anchor="ctr">
            <a:normAutofit/>
          </a:bodyPr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248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-759581" y="302381"/>
            <a:ext cx="8207946" cy="604762"/>
          </a:xfrm>
          <a:prstGeom prst="roundRect">
            <a:avLst>
              <a:gd name="adj" fmla="val 50000"/>
            </a:avLst>
          </a:prstGeom>
          <a:solidFill>
            <a:srgbClr val="0F879D"/>
          </a:solidFill>
          <a:ln>
            <a:noFill/>
          </a:ln>
          <a:effectLst/>
        </p:spPr>
        <p:txBody>
          <a:bodyPr vert="horz" lIns="1296000" tIns="140400" rIns="91440" bIns="140400" rtlCol="0" anchor="ctr">
            <a:noAutofit/>
          </a:bodyPr>
          <a:lstStyle>
            <a:lvl1pPr>
              <a:defRPr sz="2800"/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604838" y="1208598"/>
            <a:ext cx="7948612" cy="4905955"/>
          </a:xfrm>
          <a:prstGeom prst="rect">
            <a:avLst/>
          </a:prstGeom>
        </p:spPr>
        <p:txBody>
          <a:bodyPr vert="horz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754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-759582" y="302381"/>
            <a:ext cx="8207947" cy="604762"/>
          </a:xfrm>
          <a:prstGeom prst="roundRect">
            <a:avLst>
              <a:gd name="adj" fmla="val 50000"/>
            </a:avLst>
          </a:prstGeom>
          <a:solidFill>
            <a:srgbClr val="0F879D"/>
          </a:solidFill>
          <a:ln>
            <a:noFill/>
          </a:ln>
          <a:effectLst/>
        </p:spPr>
        <p:txBody>
          <a:bodyPr vert="horz" lIns="1296000" tIns="140400" rIns="91440" bIns="140400" rtlCol="0" anchor="ctr">
            <a:noAutofit/>
          </a:bodyPr>
          <a:lstStyle>
            <a:lvl1pPr>
              <a:defRPr sz="2800"/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8" name="Tijdelijke aanduiding voor grafiek 2"/>
          <p:cNvSpPr>
            <a:spLocks noGrp="1"/>
          </p:cNvSpPr>
          <p:nvPr>
            <p:ph type="chart" sz="quarter" idx="12" hasCustomPrompt="1"/>
          </p:nvPr>
        </p:nvSpPr>
        <p:spPr>
          <a:xfrm>
            <a:off x="604838" y="1335088"/>
            <a:ext cx="7948612" cy="43402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nl-NL" dirty="0" smtClean="0"/>
              <a:t>Voeg een grafiek 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240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-759581" y="302381"/>
            <a:ext cx="8207946" cy="604762"/>
          </a:xfrm>
          <a:prstGeom prst="roundRect">
            <a:avLst>
              <a:gd name="adj" fmla="val 50000"/>
            </a:avLst>
          </a:prstGeom>
          <a:solidFill>
            <a:srgbClr val="0F879D"/>
          </a:solidFill>
          <a:ln>
            <a:noFill/>
          </a:ln>
          <a:effectLst/>
        </p:spPr>
        <p:txBody>
          <a:bodyPr vert="horz" lIns="1296000" tIns="140400" rIns="91440" bIns="140400" rtlCol="0" anchor="ctr">
            <a:noAutofit/>
          </a:bodyPr>
          <a:lstStyle>
            <a:lvl1pPr>
              <a:defRPr sz="2800"/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9" name="Tijdelijke aanduiding voor tabel 2"/>
          <p:cNvSpPr>
            <a:spLocks noGrp="1"/>
          </p:cNvSpPr>
          <p:nvPr>
            <p:ph type="tbl" sz="quarter" idx="13" hasCustomPrompt="1"/>
          </p:nvPr>
        </p:nvSpPr>
        <p:spPr>
          <a:xfrm>
            <a:off x="604838" y="1335088"/>
            <a:ext cx="7948612" cy="43402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nl-NL" dirty="0" smtClean="0"/>
              <a:t>Voeg een tabel 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615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603592"/>
            <a:ext cx="9144000" cy="5057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nl-NL" dirty="0" smtClean="0"/>
              <a:t>Sleep een afbeelding in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-759581" y="302381"/>
            <a:ext cx="7472438" cy="604762"/>
          </a:xfrm>
          <a:prstGeom prst="roundRect">
            <a:avLst>
              <a:gd name="adj" fmla="val 50000"/>
            </a:avLst>
          </a:prstGeom>
          <a:solidFill>
            <a:srgbClr val="0F879D"/>
          </a:solidFill>
          <a:ln>
            <a:noFill/>
          </a:ln>
          <a:effectLst/>
        </p:spPr>
        <p:txBody>
          <a:bodyPr vert="horz" lIns="1296000" tIns="140400" rIns="91440" bIns="140400" rtlCol="0" anchor="ctr">
            <a:noAutofit/>
          </a:bodyPr>
          <a:lstStyle>
            <a:lvl1pPr>
              <a:defRPr sz="2800"/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448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+afbeelding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12" name="Tijdelijke aanduiding voor titel 1"/>
          <p:cNvSpPr>
            <a:spLocks noGrp="1"/>
          </p:cNvSpPr>
          <p:nvPr>
            <p:ph type="title"/>
          </p:nvPr>
        </p:nvSpPr>
        <p:spPr>
          <a:xfrm>
            <a:off x="-759581" y="302381"/>
            <a:ext cx="7472438" cy="604762"/>
          </a:xfrm>
          <a:prstGeom prst="roundRect">
            <a:avLst>
              <a:gd name="adj" fmla="val 50000"/>
            </a:avLst>
          </a:prstGeom>
          <a:solidFill>
            <a:srgbClr val="0F879D"/>
          </a:solidFill>
          <a:ln>
            <a:noFill/>
          </a:ln>
          <a:effectLst/>
        </p:spPr>
        <p:txBody>
          <a:bodyPr vert="horz" lIns="1296000" tIns="140400" rIns="91440" bIns="140400" rtlCol="0" anchor="ctr">
            <a:noAutofit/>
          </a:bodyPr>
          <a:lstStyle>
            <a:lvl1pPr>
              <a:defRPr sz="2800"/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4774128" y="1511300"/>
            <a:ext cx="3687247" cy="4149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15" name="Tijdelijke aanduiding voor afbeelding 4"/>
          <p:cNvSpPr>
            <a:spLocks noGrp="1"/>
          </p:cNvSpPr>
          <p:nvPr>
            <p:ph type="pic" sz="quarter" idx="13" hasCustomPrompt="1"/>
          </p:nvPr>
        </p:nvSpPr>
        <p:spPr>
          <a:xfrm>
            <a:off x="-465216" y="1511905"/>
            <a:ext cx="4634582" cy="4149620"/>
          </a:xfrm>
          <a:prstGeom prst="roundRect">
            <a:avLst>
              <a:gd name="adj" fmla="val 9885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nl-NL" dirty="0" smtClean="0"/>
              <a:t>Sleep een afbeelding 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92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jdelijke aanduiding voor afbeelding 4"/>
          <p:cNvSpPr txBox="1">
            <a:spLocks/>
          </p:cNvSpPr>
          <p:nvPr userDrawn="1"/>
        </p:nvSpPr>
        <p:spPr>
          <a:xfrm>
            <a:off x="0" y="1800068"/>
            <a:ext cx="9144000" cy="5057932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grpSp>
        <p:nvGrpSpPr>
          <p:cNvPr id="57" name="Groeperen 56"/>
          <p:cNvGrpSpPr/>
          <p:nvPr userDrawn="1"/>
        </p:nvGrpSpPr>
        <p:grpSpPr>
          <a:xfrm>
            <a:off x="4919501" y="5030928"/>
            <a:ext cx="4993920" cy="1218048"/>
            <a:chOff x="5935333" y="5037528"/>
            <a:chExt cx="4159513" cy="1014531"/>
          </a:xfrm>
        </p:grpSpPr>
        <p:sp>
          <p:nvSpPr>
            <p:cNvPr id="58" name="Afgeronde rechthoek 57"/>
            <p:cNvSpPr/>
            <p:nvPr userDrawn="1"/>
          </p:nvSpPr>
          <p:spPr>
            <a:xfrm>
              <a:off x="5935333" y="5037528"/>
              <a:ext cx="4159513" cy="1014531"/>
            </a:xfrm>
            <a:prstGeom prst="roundRect">
              <a:avLst>
                <a:gd name="adj" fmla="val 486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9" name="Afbeelding 58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9713" y="5037528"/>
              <a:ext cx="3114287" cy="1014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973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eperen 56"/>
          <p:cNvGrpSpPr/>
          <p:nvPr userDrawn="1"/>
        </p:nvGrpSpPr>
        <p:grpSpPr>
          <a:xfrm>
            <a:off x="4919501" y="5030928"/>
            <a:ext cx="4993920" cy="1218048"/>
            <a:chOff x="5935333" y="5037528"/>
            <a:chExt cx="4159513" cy="1014531"/>
          </a:xfrm>
          <a:effectLst>
            <a:outerShdw blurRad="24765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58" name="Afgeronde rechthoek 57"/>
            <p:cNvSpPr/>
            <p:nvPr userDrawn="1"/>
          </p:nvSpPr>
          <p:spPr>
            <a:xfrm>
              <a:off x="5935333" y="5037528"/>
              <a:ext cx="4159513" cy="1014531"/>
            </a:xfrm>
            <a:prstGeom prst="roundRect">
              <a:avLst>
                <a:gd name="adj" fmla="val 4866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9" name="Afbeelding 5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9713" y="5037528"/>
              <a:ext cx="3114287" cy="1014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33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FAM-publicaties2.png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918" y="6228815"/>
            <a:ext cx="1845510" cy="536086"/>
          </a:xfrm>
          <a:prstGeom prst="rect">
            <a:avLst/>
          </a:prstGeom>
        </p:spPr>
      </p:pic>
      <p:sp>
        <p:nvSpPr>
          <p:cNvPr id="10" name="Afgeronde rechthoek 9"/>
          <p:cNvSpPr/>
          <p:nvPr userDrawn="1"/>
        </p:nvSpPr>
        <p:spPr>
          <a:xfrm>
            <a:off x="-868439" y="6266286"/>
            <a:ext cx="7581295" cy="399134"/>
          </a:xfrm>
          <a:prstGeom prst="roundRect">
            <a:avLst>
              <a:gd name="adj" fmla="val 4866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/>
          </p:nvPr>
        </p:nvSpPr>
        <p:spPr>
          <a:xfrm>
            <a:off x="-759581" y="302381"/>
            <a:ext cx="7472438" cy="604762"/>
          </a:xfrm>
          <a:prstGeom prst="roundRect">
            <a:avLst>
              <a:gd name="adj" fmla="val 50000"/>
            </a:avLst>
          </a:prstGeom>
          <a:solidFill>
            <a:srgbClr val="0F879D"/>
          </a:solidFill>
          <a:ln>
            <a:noFill/>
          </a:ln>
          <a:effectLst/>
        </p:spPr>
        <p:txBody>
          <a:bodyPr vert="horz" wrap="none" lIns="1296000" tIns="140400" rIns="91440" bIns="140400" rtlCol="0" anchor="ctr">
            <a:noAutofit/>
          </a:bodyPr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638-A99D-674C-A789-FA84B7E5EA16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826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3" r:id="rId7"/>
    <p:sldLayoutId id="2147483674" r:id="rId8"/>
    <p:sldLayoutId id="2147483675" r:id="rId9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s://mymotiv.com/" TargetMode="External"/><Relationship Id="rId7" Type="http://schemas.openxmlformats.org/officeDocument/2006/relationships/image" Target="../media/image85.jpeg"/><Relationship Id="rId2" Type="http://schemas.openxmlformats.org/officeDocument/2006/relationships/hyperlink" Target="http://gadgetsandwearables.com/2017/04/05/fever-scout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hyperlink" Target="http://techionista.com/deze-smart-sport-bh-helpt-je-een-relaxed-leven-te-leiden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tiff"/><Relationship Id="rId5" Type="http://schemas.openxmlformats.org/officeDocument/2006/relationships/image" Target="../media/image90.png"/><Relationship Id="rId4" Type="http://schemas.openxmlformats.org/officeDocument/2006/relationships/image" Target="../media/image8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4.png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robot-working-with-a-computer_990336.htm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4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png"/><Relationship Id="rId1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51.png"/><Relationship Id="rId7" Type="http://schemas.openxmlformats.org/officeDocument/2006/relationships/image" Target="../media/image21.png"/><Relationship Id="rId12" Type="http://schemas.openxmlformats.org/officeDocument/2006/relationships/image" Target="../media/image43.png"/><Relationship Id="rId17" Type="http://schemas.openxmlformats.org/officeDocument/2006/relationships/image" Target="../media/image17.png"/><Relationship Id="rId25" Type="http://schemas.openxmlformats.org/officeDocument/2006/relationships/image" Target="../media/image31.png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42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46.png"/><Relationship Id="rId23" Type="http://schemas.openxmlformats.org/officeDocument/2006/relationships/image" Target="../media/image53.png"/><Relationship Id="rId28" Type="http://schemas.openxmlformats.org/officeDocument/2006/relationships/image" Target="../media/image34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31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2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ICT als </a:t>
            </a:r>
            <a:r>
              <a:rPr lang="nl-NL" dirty="0" err="1" smtClean="0"/>
              <a:t>enabler</a:t>
            </a:r>
            <a:r>
              <a:rPr lang="nl-NL" dirty="0" smtClean="0"/>
              <a:t>: enkele opportuniteiten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04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ICT als enabler: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606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ar as a service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87"/>
          <a:stretch/>
        </p:blipFill>
        <p:spPr bwMode="auto">
          <a:xfrm>
            <a:off x="648419" y="2573866"/>
            <a:ext cx="5599977" cy="368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600" dirty="0" smtClean="0"/>
              <a:t>Cloud &amp; ‘… as a Service’</a:t>
            </a:r>
            <a:endParaRPr lang="fr-BE" sz="2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‘… as a Service’</a:t>
            </a:r>
          </a:p>
          <a:p>
            <a:pPr lvl="1"/>
            <a:r>
              <a:rPr lang="nl-BE" dirty="0" smtClean="0"/>
              <a:t>ICT als dienstverlening: van </a:t>
            </a:r>
            <a:r>
              <a:rPr lang="nl-BE" altLang="en-US" dirty="0" smtClean="0"/>
              <a:t>eigen apparatuur en software -&gt; dienstverlener </a:t>
            </a:r>
          </a:p>
          <a:p>
            <a:pPr lvl="1"/>
            <a:r>
              <a:rPr lang="nl-BE" dirty="0" err="1" smtClean="0"/>
              <a:t>Infrastructure</a:t>
            </a:r>
            <a:r>
              <a:rPr lang="nl-BE" dirty="0" smtClean="0"/>
              <a:t> as a Service, Platform as a Service, Software as a Service, …</a:t>
            </a:r>
          </a:p>
          <a:p>
            <a:r>
              <a:rPr lang="nl-BE" altLang="en-US" dirty="0"/>
              <a:t>v</a:t>
            </a:r>
            <a:r>
              <a:rPr lang="nl-BE" altLang="en-US" dirty="0" smtClean="0"/>
              <a:t>ergelijk: ‘</a:t>
            </a:r>
            <a:r>
              <a:rPr lang="nl-BE" altLang="en-US" dirty="0" err="1" smtClean="0"/>
              <a:t>Car</a:t>
            </a:r>
            <a:r>
              <a:rPr lang="nl-BE" altLang="en-US" dirty="0" smtClean="0"/>
              <a:t> as a Service’</a:t>
            </a:r>
          </a:p>
        </p:txBody>
      </p:sp>
    </p:spTree>
    <p:extLst>
      <p:ext uri="{BB962C8B-B14F-4D97-AF65-F5344CB8AC3E}">
        <p14:creationId xmlns:p14="http://schemas.microsoft.com/office/powerpoint/2010/main" val="18195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423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34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12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Cloud</a:t>
            </a:r>
            <a:endParaRPr lang="fr-B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4838" y="2573867"/>
            <a:ext cx="7948612" cy="3540686"/>
          </a:xfrm>
        </p:spPr>
        <p:txBody>
          <a:bodyPr/>
          <a:lstStyle/>
          <a:p>
            <a:pPr marL="0">
              <a:spcBef>
                <a:spcPts val="1200"/>
              </a:spcBef>
            </a:pPr>
            <a:r>
              <a:rPr lang="nl-BE" dirty="0" err="1" smtClean="0">
                <a:solidFill>
                  <a:srgbClr val="0F879D"/>
                </a:solidFill>
              </a:rPr>
              <a:t>any</a:t>
            </a:r>
            <a:r>
              <a:rPr lang="nl-BE" dirty="0" smtClean="0">
                <a:solidFill>
                  <a:srgbClr val="0F879D"/>
                </a:solidFill>
              </a:rPr>
              <a:t> </a:t>
            </a:r>
            <a:r>
              <a:rPr lang="nl-BE" dirty="0" err="1">
                <a:solidFill>
                  <a:srgbClr val="0F879D"/>
                </a:solidFill>
              </a:rPr>
              <a:t>place</a:t>
            </a:r>
            <a:r>
              <a:rPr lang="nl-BE" dirty="0">
                <a:solidFill>
                  <a:srgbClr val="0F879D"/>
                </a:solidFill>
              </a:rPr>
              <a:t>, </a:t>
            </a:r>
            <a:r>
              <a:rPr lang="nl-BE" dirty="0" err="1">
                <a:solidFill>
                  <a:srgbClr val="0F879D"/>
                </a:solidFill>
              </a:rPr>
              <a:t>any</a:t>
            </a:r>
            <a:r>
              <a:rPr lang="nl-BE" dirty="0">
                <a:solidFill>
                  <a:srgbClr val="0F879D"/>
                </a:solidFill>
              </a:rPr>
              <a:t> time, </a:t>
            </a:r>
            <a:r>
              <a:rPr lang="nl-BE" dirty="0" err="1" smtClean="0">
                <a:solidFill>
                  <a:srgbClr val="0F879D"/>
                </a:solidFill>
              </a:rPr>
              <a:t>anywhere</a:t>
            </a:r>
            <a:r>
              <a:rPr lang="nl-BE" dirty="0" smtClean="0">
                <a:solidFill>
                  <a:srgbClr val="0F879D"/>
                </a:solidFill>
              </a:rPr>
              <a:t>: mobiel toegankelijk</a:t>
            </a:r>
          </a:p>
          <a:p>
            <a:pPr marL="0">
              <a:spcBef>
                <a:spcPts val="1200"/>
              </a:spcBef>
            </a:pPr>
            <a:r>
              <a:rPr lang="nl-BE" dirty="0" smtClean="0">
                <a:solidFill>
                  <a:srgbClr val="0F879D"/>
                </a:solidFill>
              </a:rPr>
              <a:t>gewaarborgde </a:t>
            </a:r>
            <a:r>
              <a:rPr lang="nl-BE" dirty="0" err="1" smtClean="0">
                <a:solidFill>
                  <a:srgbClr val="0F879D"/>
                </a:solidFill>
              </a:rPr>
              <a:t>backups</a:t>
            </a:r>
            <a:endParaRPr lang="nl-BE" dirty="0">
              <a:solidFill>
                <a:srgbClr val="0F879D"/>
              </a:solidFill>
            </a:endParaRPr>
          </a:p>
          <a:p>
            <a:pPr marL="0">
              <a:spcBef>
                <a:spcPts val="1200"/>
              </a:spcBef>
            </a:pPr>
            <a:r>
              <a:rPr lang="nl-BE" dirty="0" smtClean="0">
                <a:solidFill>
                  <a:srgbClr val="0F879D"/>
                </a:solidFill>
              </a:rPr>
              <a:t>hoog niveau van veiligheid indien goed toegepast</a:t>
            </a:r>
            <a:endParaRPr lang="nl-BE" dirty="0">
              <a:solidFill>
                <a:srgbClr val="0F879D"/>
              </a:solidFill>
            </a:endParaRPr>
          </a:p>
          <a:p>
            <a:pPr marL="0">
              <a:spcBef>
                <a:spcPts val="1200"/>
              </a:spcBef>
            </a:pPr>
            <a:r>
              <a:rPr lang="nl-BE" dirty="0" smtClean="0">
                <a:solidFill>
                  <a:srgbClr val="0F879D"/>
                </a:solidFill>
              </a:rPr>
              <a:t>lagere </a:t>
            </a:r>
            <a:r>
              <a:rPr lang="nl-BE" dirty="0">
                <a:solidFill>
                  <a:srgbClr val="0F879D"/>
                </a:solidFill>
              </a:rPr>
              <a:t>Total </a:t>
            </a:r>
            <a:r>
              <a:rPr lang="nl-BE" dirty="0" err="1">
                <a:solidFill>
                  <a:srgbClr val="0F879D"/>
                </a:solidFill>
              </a:rPr>
              <a:t>Cost</a:t>
            </a:r>
            <a:r>
              <a:rPr lang="nl-BE" dirty="0">
                <a:solidFill>
                  <a:srgbClr val="0F879D"/>
                </a:solidFill>
              </a:rPr>
              <a:t> of </a:t>
            </a:r>
            <a:r>
              <a:rPr lang="nl-BE" dirty="0" err="1">
                <a:solidFill>
                  <a:srgbClr val="0F879D"/>
                </a:solidFill>
              </a:rPr>
              <a:t>Ownership</a:t>
            </a:r>
            <a:r>
              <a:rPr lang="nl-BE" dirty="0">
                <a:solidFill>
                  <a:srgbClr val="0F879D"/>
                </a:solidFill>
              </a:rPr>
              <a:t> (TCO)</a:t>
            </a:r>
          </a:p>
          <a:p>
            <a:pPr marL="0">
              <a:spcBef>
                <a:spcPts val="1200"/>
              </a:spcBef>
            </a:pPr>
            <a:r>
              <a:rPr lang="nl-BE" dirty="0" smtClean="0">
                <a:solidFill>
                  <a:srgbClr val="0F879D"/>
                </a:solidFill>
              </a:rPr>
              <a:t>stabiliteit &amp; incrementele </a:t>
            </a:r>
            <a:r>
              <a:rPr lang="nl-BE" dirty="0">
                <a:solidFill>
                  <a:srgbClr val="0F879D"/>
                </a:solidFill>
              </a:rPr>
              <a:t>updates</a:t>
            </a:r>
          </a:p>
          <a:p>
            <a:pPr marL="0">
              <a:spcBef>
                <a:spcPts val="1200"/>
              </a:spcBef>
            </a:pPr>
            <a:r>
              <a:rPr lang="nl-BE" dirty="0" smtClean="0">
                <a:solidFill>
                  <a:srgbClr val="0F879D"/>
                </a:solidFill>
              </a:rPr>
              <a:t>bevordert samenwerking en hergebruik</a:t>
            </a:r>
            <a:endParaRPr lang="nl-BE" dirty="0">
              <a:solidFill>
                <a:srgbClr val="0F879D"/>
              </a:solidFill>
            </a:endParaRPr>
          </a:p>
          <a:p>
            <a:pPr marL="0">
              <a:spcBef>
                <a:spcPts val="1200"/>
              </a:spcBef>
            </a:pPr>
            <a:r>
              <a:rPr lang="nl-BE" dirty="0" smtClean="0">
                <a:solidFill>
                  <a:srgbClr val="0F879D"/>
                </a:solidFill>
              </a:rPr>
              <a:t>zou gemakkelijke overdraagbaarheid mogelijk moeten maken</a:t>
            </a:r>
            <a:endParaRPr lang="nl-BE" dirty="0">
              <a:solidFill>
                <a:srgbClr val="0F879D"/>
              </a:solidFill>
            </a:endParaRPr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603656630"/>
              </p:ext>
            </p:extLst>
          </p:nvPr>
        </p:nvGraphicFramePr>
        <p:xfrm>
          <a:off x="736593" y="1083721"/>
          <a:ext cx="7992533" cy="109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323160" y="2044466"/>
            <a:ext cx="238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srgbClr val="0F879D"/>
                </a:solidFill>
              </a:rPr>
              <a:t>Source: National </a:t>
            </a:r>
            <a:r>
              <a:rPr lang="nl-BE" sz="1200" dirty="0" err="1" smtClean="0">
                <a:solidFill>
                  <a:srgbClr val="0F879D"/>
                </a:solidFill>
              </a:rPr>
              <a:t>Institute</a:t>
            </a:r>
            <a:r>
              <a:rPr lang="nl-BE" sz="1200" dirty="0" smtClean="0">
                <a:solidFill>
                  <a:srgbClr val="0F879D"/>
                </a:solidFill>
              </a:rPr>
              <a:t> </a:t>
            </a:r>
            <a:r>
              <a:rPr lang="nl-BE" sz="1200" dirty="0" err="1" smtClean="0">
                <a:solidFill>
                  <a:srgbClr val="0F879D"/>
                </a:solidFill>
              </a:rPr>
              <a:t>for</a:t>
            </a:r>
            <a:r>
              <a:rPr lang="nl-BE" sz="1200" dirty="0" smtClean="0">
                <a:solidFill>
                  <a:srgbClr val="0F879D"/>
                </a:solidFill>
              </a:rPr>
              <a:t> Standards </a:t>
            </a:r>
            <a:r>
              <a:rPr lang="nl-BE" sz="1200" dirty="0" err="1" smtClean="0">
                <a:solidFill>
                  <a:srgbClr val="0F879D"/>
                </a:solidFill>
              </a:rPr>
              <a:t>and</a:t>
            </a:r>
            <a:r>
              <a:rPr lang="nl-BE" sz="1200" dirty="0" smtClean="0">
                <a:solidFill>
                  <a:srgbClr val="0F879D"/>
                </a:solidFill>
              </a:rPr>
              <a:t> Technology, USA</a:t>
            </a:r>
            <a:endParaRPr lang="fr-BE" sz="1200" dirty="0">
              <a:solidFill>
                <a:srgbClr val="0F8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13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‘… as a </a:t>
            </a:r>
            <a:r>
              <a:rPr lang="nl-BE" dirty="0"/>
              <a:t>S</a:t>
            </a:r>
            <a:r>
              <a:rPr lang="nl-BE" dirty="0" smtClean="0"/>
              <a:t>ervice’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en-US" dirty="0" smtClean="0"/>
              <a:t>kenmerken en voordelen</a:t>
            </a:r>
            <a:endParaRPr lang="nl-BE" altLang="en-US" dirty="0"/>
          </a:p>
          <a:p>
            <a:pPr lvl="1"/>
            <a:r>
              <a:rPr lang="nl-BE" altLang="en-US" dirty="0" smtClean="0"/>
              <a:t>dienstverlening </a:t>
            </a:r>
            <a:r>
              <a:rPr lang="nl-BE" altLang="en-US" dirty="0"/>
              <a:t>is volledig geïndustrialiseerd en geautomatiseerd</a:t>
            </a:r>
          </a:p>
          <a:p>
            <a:pPr lvl="1"/>
            <a:r>
              <a:rPr lang="nl-BE" altLang="en-US" dirty="0" smtClean="0"/>
              <a:t>dienstverlening </a:t>
            </a:r>
            <a:r>
              <a:rPr lang="nl-BE" altLang="en-US" dirty="0"/>
              <a:t>kan onmiddellijk starten</a:t>
            </a:r>
          </a:p>
          <a:p>
            <a:pPr lvl="1"/>
            <a:r>
              <a:rPr lang="nl-BE" altLang="en-US" dirty="0"/>
              <a:t>schaalbaar en elastisch</a:t>
            </a:r>
            <a:r>
              <a:rPr lang="nl-BE" dirty="0"/>
              <a:t>: </a:t>
            </a:r>
            <a:r>
              <a:rPr lang="nl-BE" altLang="en-US" dirty="0"/>
              <a:t>gebruikte capaciteit kan flexibel toenemen en afnemen per gebruiker</a:t>
            </a:r>
          </a:p>
          <a:p>
            <a:pPr lvl="1"/>
            <a:r>
              <a:rPr lang="nl-BE" altLang="en-US" dirty="0"/>
              <a:t>gedeeld: meerdere gebruikers voor schaaleffecten</a:t>
            </a:r>
          </a:p>
          <a:p>
            <a:pPr lvl="1"/>
            <a:r>
              <a:rPr lang="nl-BE" altLang="en-US" dirty="0" err="1"/>
              <a:t>consumptiegebaseerde</a:t>
            </a:r>
            <a:r>
              <a:rPr lang="nl-BE" altLang="en-US" dirty="0"/>
              <a:t> aanrekening: op basis van reëel gebruik</a:t>
            </a:r>
          </a:p>
          <a:p>
            <a:pPr lvl="1"/>
            <a:r>
              <a:rPr lang="nl-BE" altLang="en-US" dirty="0"/>
              <a:t>laagdrempelige instap: onderliggende complexiteit niet voor de gebruiker</a:t>
            </a:r>
          </a:p>
          <a:p>
            <a:pPr lvl="1"/>
            <a:r>
              <a:rPr lang="nl-BE" altLang="en-US" dirty="0"/>
              <a:t>heterogeniteit en flexibiliteit  </a:t>
            </a:r>
          </a:p>
          <a:p>
            <a:pPr lvl="1"/>
            <a:r>
              <a:rPr lang="nl-BE" altLang="en-US" dirty="0"/>
              <a:t>incrementele, exploratieve, iteratieve </a:t>
            </a:r>
            <a:r>
              <a:rPr lang="nl-BE" altLang="en-US" dirty="0" smtClean="0"/>
              <a:t>aanpak</a:t>
            </a:r>
            <a:endParaRPr lang="nl-BE" altLang="en-US" dirty="0"/>
          </a:p>
          <a:p>
            <a:pPr lvl="1"/>
            <a:r>
              <a:rPr lang="nl-BE" altLang="en-US" dirty="0" smtClean="0"/>
              <a:t>gebaseerd op virtualisatie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78" y="4468956"/>
            <a:ext cx="3495477" cy="140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982144" y="5061444"/>
            <a:ext cx="461543" cy="182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02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14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Cloud implementatie modellen</a:t>
            </a:r>
            <a:endParaRPr lang="fr-B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1" y="1244591"/>
            <a:ext cx="80931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Platform as a service - containers</a:t>
            </a:r>
            <a:endParaRPr lang="fr-BE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73536" y="3556319"/>
            <a:ext cx="1540172" cy="2471399"/>
            <a:chOff x="395742" y="4221048"/>
            <a:chExt cx="1539629" cy="2471394"/>
          </a:xfrm>
        </p:grpSpPr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742" y="4221048"/>
              <a:ext cx="933903" cy="93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18" y="6178776"/>
              <a:ext cx="477951" cy="47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5358833"/>
              <a:ext cx="92075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5"/>
            <p:cNvSpPr txBox="1">
              <a:spLocks noChangeArrowheads="1"/>
            </p:cNvSpPr>
            <p:nvPr/>
          </p:nvSpPr>
          <p:spPr bwMode="auto">
            <a:xfrm>
              <a:off x="1170687" y="6261556"/>
              <a:ext cx="764684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 smtClean="0">
                  <a:latin typeface="Arial Black" pitchFamily="34" charset="0"/>
                </a:rPr>
                <a:t>Coming</a:t>
              </a:r>
              <a:endParaRPr lang="fr-BE" altLang="fr-FR" sz="1100" dirty="0">
                <a:latin typeface="Arial Black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>
                  <a:latin typeface="Arial Black" pitchFamily="34" charset="0"/>
                </a:rPr>
                <a:t>soon</a:t>
              </a:r>
              <a:endParaRPr lang="fr-BE" altLang="fr-FR" sz="1100" dirty="0">
                <a:latin typeface="Arial Black" pitchFamily="34" charset="0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999744"/>
            <a:ext cx="8585200" cy="4953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altLang="fr-FR" dirty="0" err="1" smtClean="0"/>
              <a:t>Inleiding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tot</a:t>
            </a:r>
            <a:r>
              <a:rPr lang="fr-BE" altLang="fr-FR" dirty="0" smtClean="0"/>
              <a:t> container technologie</a:t>
            </a:r>
          </a:p>
          <a:p>
            <a:endParaRPr lang="fr-BE" altLang="fr-FR" dirty="0" smtClean="0"/>
          </a:p>
          <a:p>
            <a:endParaRPr lang="fr-BE" altLang="fr-FR" dirty="0" smtClean="0"/>
          </a:p>
          <a:p>
            <a:endParaRPr lang="fr-BE" altLang="fr-FR" dirty="0" smtClean="0"/>
          </a:p>
          <a:p>
            <a:endParaRPr lang="fr-BE" altLang="fr-FR" sz="200" dirty="0" smtClean="0"/>
          </a:p>
          <a:p>
            <a:endParaRPr lang="fr-BE" altLang="fr-FR" dirty="0" smtClean="0"/>
          </a:p>
          <a:p>
            <a:endParaRPr lang="fr-BE" altLang="fr-FR" dirty="0"/>
          </a:p>
          <a:p>
            <a:pPr marL="0" indent="0">
              <a:buNone/>
            </a:pPr>
            <a:r>
              <a:rPr lang="fr-BE" altLang="fr-FR" dirty="0" err="1" smtClean="0"/>
              <a:t>Vertaald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naar</a:t>
            </a:r>
            <a:r>
              <a:rPr lang="fr-BE" altLang="fr-FR" dirty="0" smtClean="0"/>
              <a:t> Platform as a Service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04134" y="1559195"/>
            <a:ext cx="1077913" cy="1259562"/>
            <a:chOff x="685800" y="2425700"/>
            <a:chExt cx="1077913" cy="1259562"/>
          </a:xfrm>
        </p:grpSpPr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425700"/>
              <a:ext cx="1077913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689417" y="3254375"/>
              <a:ext cx="102464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 smtClean="0">
                  <a:latin typeface="Arial Black" pitchFamily="34" charset="0"/>
                </a:rPr>
                <a:t>individuele</a:t>
              </a:r>
              <a:endParaRPr lang="fr-BE" altLang="fr-FR" sz="1100" dirty="0">
                <a:latin typeface="Arial Black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BE" altLang="fr-FR" sz="1100" dirty="0" smtClean="0">
                  <a:latin typeface="Arial Black" pitchFamily="34" charset="0"/>
                </a:rPr>
                <a:t>inhoud</a:t>
              </a:r>
              <a:endParaRPr lang="fr-BE" altLang="fr-FR" sz="1100" dirty="0">
                <a:latin typeface="Arial Black" pitchFamily="34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895475" y="1438545"/>
            <a:ext cx="3128963" cy="1379210"/>
            <a:chOff x="1885950" y="2203450"/>
            <a:chExt cx="3128963" cy="1379210"/>
          </a:xfrm>
        </p:grpSpPr>
        <p:grpSp>
          <p:nvGrpSpPr>
            <p:cNvPr id="16" name="Group 4"/>
            <p:cNvGrpSpPr>
              <a:grpSpLocks/>
            </p:cNvGrpSpPr>
            <p:nvPr/>
          </p:nvGrpSpPr>
          <p:grpSpPr bwMode="auto">
            <a:xfrm>
              <a:off x="2800350" y="2203450"/>
              <a:ext cx="2214563" cy="1379210"/>
              <a:chOff x="2800350" y="2203450"/>
              <a:chExt cx="2214563" cy="1379210"/>
            </a:xfrm>
          </p:grpSpPr>
          <p:pic>
            <p:nvPicPr>
              <p:cNvPr id="18" name="Picture 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350" y="2203450"/>
                <a:ext cx="221456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33"/>
              <p:cNvSpPr txBox="1">
                <a:spLocks noChangeArrowheads="1"/>
              </p:cNvSpPr>
              <p:nvPr/>
            </p:nvSpPr>
            <p:spPr bwMode="auto">
              <a:xfrm>
                <a:off x="2946442" y="3321050"/>
                <a:ext cx="193033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 dirty="0" err="1" smtClean="0">
                    <a:latin typeface="Arial Black" pitchFamily="34" charset="0"/>
                  </a:rPr>
                  <a:t>geïsoleerd</a:t>
                </a:r>
                <a:r>
                  <a:rPr lang="fr-BE" altLang="fr-FR" sz="1100" dirty="0" smtClean="0">
                    <a:latin typeface="Arial Black" pitchFamily="34" charset="0"/>
                  </a:rPr>
                  <a:t> </a:t>
                </a:r>
                <a:r>
                  <a:rPr lang="fr-BE" altLang="fr-FR" sz="1100" dirty="0" err="1" smtClean="0">
                    <a:latin typeface="Arial Black" pitchFamily="34" charset="0"/>
                  </a:rPr>
                  <a:t>opgeslagen</a:t>
                </a:r>
                <a:endParaRPr lang="fr-BE" altLang="fr-FR" sz="1100" dirty="0">
                  <a:latin typeface="Arial Black" pitchFamily="34" charset="0"/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1885950" y="2757488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124450" y="1567133"/>
            <a:ext cx="3667125" cy="1250622"/>
            <a:chOff x="5124450" y="2341563"/>
            <a:chExt cx="3667125" cy="1250622"/>
          </a:xfrm>
        </p:grpSpPr>
        <p:grpSp>
          <p:nvGrpSpPr>
            <p:cNvPr id="21" name="Group 5"/>
            <p:cNvGrpSpPr>
              <a:grpSpLocks/>
            </p:cNvGrpSpPr>
            <p:nvPr/>
          </p:nvGrpSpPr>
          <p:grpSpPr bwMode="auto">
            <a:xfrm>
              <a:off x="6015038" y="2341563"/>
              <a:ext cx="2776537" cy="1250622"/>
              <a:chOff x="6015038" y="2341563"/>
              <a:chExt cx="2776537" cy="1250622"/>
            </a:xfrm>
          </p:grpSpPr>
          <p:pic>
            <p:nvPicPr>
              <p:cNvPr id="23" name="Picture 1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038" y="2341563"/>
                <a:ext cx="1111250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63" y="2341563"/>
                <a:ext cx="1433512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36"/>
              <p:cNvSpPr txBox="1">
                <a:spLocks noChangeArrowheads="1"/>
              </p:cNvSpPr>
              <p:nvPr/>
            </p:nvSpPr>
            <p:spPr bwMode="auto">
              <a:xfrm>
                <a:off x="6372342" y="3330575"/>
                <a:ext cx="224292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 dirty="0" err="1" smtClean="0">
                    <a:latin typeface="Arial Black" pitchFamily="34" charset="0"/>
                  </a:rPr>
                  <a:t>gemakkelijk</a:t>
                </a:r>
                <a:r>
                  <a:rPr lang="fr-BE" altLang="fr-FR" sz="1100" dirty="0" smtClean="0">
                    <a:latin typeface="Arial Black" pitchFamily="34" charset="0"/>
                  </a:rPr>
                  <a:t> </a:t>
                </a:r>
                <a:r>
                  <a:rPr lang="fr-BE" altLang="fr-FR" sz="1100" dirty="0" err="1" smtClean="0">
                    <a:latin typeface="Arial Black" pitchFamily="34" charset="0"/>
                  </a:rPr>
                  <a:t>verplaatsbaar</a:t>
                </a:r>
                <a:endParaRPr lang="fr-BE" altLang="fr-FR" sz="1100" dirty="0">
                  <a:latin typeface="Arial Black" pitchFamily="34" charset="0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5124450" y="2752725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3555981"/>
            <a:ext cx="498475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073275" y="3540106"/>
            <a:ext cx="1671638" cy="2633662"/>
            <a:chOff x="1895475" y="4205288"/>
            <a:chExt cx="1671638" cy="2633662"/>
          </a:xfrm>
        </p:grpSpPr>
        <p:grpSp>
          <p:nvGrpSpPr>
            <p:cNvPr id="28" name="Group 8"/>
            <p:cNvGrpSpPr>
              <a:grpSpLocks/>
            </p:cNvGrpSpPr>
            <p:nvPr/>
          </p:nvGrpSpPr>
          <p:grpSpPr bwMode="auto">
            <a:xfrm>
              <a:off x="2747963" y="4205288"/>
              <a:ext cx="819150" cy="2633662"/>
              <a:chOff x="2747963" y="4205288"/>
              <a:chExt cx="819150" cy="263366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4313" y="6115050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725" y="5381625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963" y="4205288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3" name="Straight Connector 32"/>
              <p:cNvCxnSpPr>
                <a:stCxn id="32" idx="2"/>
                <a:endCxn id="31" idx="0"/>
              </p:cNvCxnSpPr>
              <p:nvPr/>
            </p:nvCxnSpPr>
            <p:spPr>
              <a:xfrm>
                <a:off x="3154363" y="4929188"/>
                <a:ext cx="4762" cy="452437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/>
            <p:cNvCxnSpPr/>
            <p:nvPr/>
          </p:nvCxnSpPr>
          <p:spPr>
            <a:xfrm>
              <a:off x="1895475" y="5338763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429125" y="3540106"/>
            <a:ext cx="1916113" cy="2625725"/>
            <a:chOff x="4251325" y="4205288"/>
            <a:chExt cx="1916113" cy="2625725"/>
          </a:xfrm>
        </p:grpSpPr>
        <p:pic>
          <p:nvPicPr>
            <p:cNvPr id="36" name="Picture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4929188"/>
              <a:ext cx="1849438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251325" y="4205288"/>
              <a:ext cx="1916113" cy="262572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3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258380" y="6266286"/>
            <a:ext cx="2234120" cy="399135"/>
          </a:xfrm>
        </p:spPr>
        <p:txBody>
          <a:bodyPr/>
          <a:lstStyle/>
          <a:p>
            <a:fld id="{A7CC3638-A99D-674C-A789-FA84B7E5EA16}" type="slidenum">
              <a:rPr lang="nl-NL" smtClean="0"/>
              <a:t>15</a:t>
            </a:fld>
            <a:endParaRPr lang="nl-NL" dirty="0"/>
          </a:p>
        </p:txBody>
      </p:sp>
      <p:sp>
        <p:nvSpPr>
          <p:cNvPr id="39" name="Date Placeholder 2"/>
          <p:cNvSpPr>
            <a:spLocks noGrp="1"/>
          </p:cNvSpPr>
          <p:nvPr>
            <p:ph type="dt" sz="half" idx="2"/>
          </p:nvPr>
        </p:nvSpPr>
        <p:spPr>
          <a:xfrm>
            <a:off x="604762" y="6266286"/>
            <a:ext cx="3564604" cy="399135"/>
          </a:xfrm>
        </p:spPr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0" name="TextBox 36"/>
          <p:cNvSpPr txBox="1">
            <a:spLocks noChangeArrowheads="1"/>
          </p:cNvSpPr>
          <p:nvPr/>
        </p:nvSpPr>
        <p:spPr bwMode="auto">
          <a:xfrm>
            <a:off x="6397737" y="4418879"/>
            <a:ext cx="22429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100" dirty="0" err="1" smtClean="0">
                <a:latin typeface="Arial Black" pitchFamily="34" charset="0"/>
              </a:rPr>
              <a:t>gemakkelijk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verplaatsbaar</a:t>
            </a:r>
            <a:endParaRPr lang="fr-BE" altLang="fr-FR" sz="1100" dirty="0" smtClean="0">
              <a:latin typeface="Arial Black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fr-FR" sz="1100" dirty="0">
                <a:latin typeface="Arial Black" pitchFamily="34" charset="0"/>
              </a:rPr>
              <a:t>é</a:t>
            </a:r>
            <a:r>
              <a:rPr lang="nl-BE" altLang="fr-FR" sz="1100" dirty="0" smtClean="0">
                <a:latin typeface="Arial Black" pitchFamily="34" charset="0"/>
              </a:rPr>
              <a:t>n </a:t>
            </a:r>
            <a:r>
              <a:rPr lang="nl-BE" altLang="fr-FR" sz="1100" dirty="0" err="1">
                <a:latin typeface="Arial Black" pitchFamily="34" charset="0"/>
              </a:rPr>
              <a:t>k</a:t>
            </a:r>
            <a:r>
              <a:rPr lang="nl-BE" altLang="fr-FR" sz="1100" dirty="0" err="1" smtClean="0">
                <a:latin typeface="Arial Black" pitchFamily="34" charset="0"/>
              </a:rPr>
              <a:t>opieerbaar</a:t>
            </a:r>
            <a:endParaRPr lang="fr-BE" altLang="fr-FR" sz="11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3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16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Platform as a service - samenwerking</a:t>
            </a:r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621064" y="1445396"/>
            <a:ext cx="3238096" cy="4513262"/>
          </a:xfrm>
          <a:prstGeom prst="rect">
            <a:avLst/>
          </a:prstGeom>
          <a:solidFill>
            <a:srgbClr val="3E6E5A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5850168" y="1578446"/>
            <a:ext cx="3000375" cy="4514850"/>
          </a:xfrm>
          <a:prstGeom prst="rect">
            <a:avLst/>
          </a:prstGeom>
          <a:solidFill>
            <a:srgbClr val="FF8989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8" name="TextBox 52"/>
          <p:cNvSpPr txBox="1">
            <a:spLocks noChangeArrowheads="1"/>
          </p:cNvSpPr>
          <p:nvPr/>
        </p:nvSpPr>
        <p:spPr bwMode="auto">
          <a:xfrm>
            <a:off x="6291493" y="1656234"/>
            <a:ext cx="2227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Other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sectors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466956" y="3453284"/>
            <a:ext cx="8328025" cy="669925"/>
            <a:chOff x="700088" y="5087058"/>
            <a:chExt cx="8328566" cy="670805"/>
          </a:xfrm>
        </p:grpSpPr>
        <p:sp>
          <p:nvSpPr>
            <p:cNvPr id="10" name="Rectangle 9"/>
            <p:cNvSpPr/>
            <p:nvPr/>
          </p:nvSpPr>
          <p:spPr>
            <a:xfrm>
              <a:off x="700088" y="5087058"/>
              <a:ext cx="8328566" cy="67080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88440" y="4146601"/>
              <a:ext cx="49847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8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18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1" y="2796059"/>
            <a:ext cx="812800" cy="723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81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870267" y="2266627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1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17" name="Group 23"/>
          <p:cNvGrpSpPr>
            <a:grpSpLocks/>
          </p:cNvGrpSpPr>
          <p:nvPr/>
        </p:nvGrpSpPr>
        <p:grpSpPr bwMode="auto">
          <a:xfrm>
            <a:off x="466956" y="4489921"/>
            <a:ext cx="8328025" cy="676275"/>
            <a:chOff x="654992" y="4823937"/>
            <a:chExt cx="8328566" cy="677144"/>
          </a:xfrm>
        </p:grpSpPr>
        <p:sp>
          <p:nvSpPr>
            <p:cNvPr id="18" name="Rectangle 17"/>
            <p:cNvSpPr/>
            <p:nvPr/>
          </p:nvSpPr>
          <p:spPr>
            <a:xfrm>
              <a:off x="654992" y="4823937"/>
              <a:ext cx="8328566" cy="67714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19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922" y="4849307"/>
              <a:ext cx="1155733" cy="65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31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6798161" y="2266627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2</a:t>
            </a:r>
            <a:endParaRPr lang="fr-BE" altLang="fr-FR" sz="1100" dirty="0">
              <a:latin typeface="Arial Black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43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7789446" y="2266627"/>
            <a:ext cx="922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N</a:t>
            </a:r>
            <a:endParaRPr lang="fr-BE" altLang="fr-FR" sz="1100" dirty="0">
              <a:latin typeface="Arial Black" pitchFamily="34" charset="0"/>
            </a:endParaRPr>
          </a:p>
        </p:txBody>
      </p:sp>
      <p:sp>
        <p:nvSpPr>
          <p:cNvPr id="24" name="Flowchart: Magnetic Disk 23"/>
          <p:cNvSpPr/>
          <p:nvPr/>
        </p:nvSpPr>
        <p:spPr>
          <a:xfrm>
            <a:off x="742306" y="414702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5" name="Flowchart: Magnetic Disk 24"/>
          <p:cNvSpPr/>
          <p:nvPr/>
        </p:nvSpPr>
        <p:spPr>
          <a:xfrm>
            <a:off x="1766243" y="414702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6" name="Flowchart: Magnetic Disk 25"/>
          <p:cNvSpPr/>
          <p:nvPr/>
        </p:nvSpPr>
        <p:spPr>
          <a:xfrm>
            <a:off x="5991456" y="534717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7" name="Flowchart: Magnetic Disk 26"/>
          <p:cNvSpPr/>
          <p:nvPr/>
        </p:nvSpPr>
        <p:spPr>
          <a:xfrm>
            <a:off x="6939193" y="534717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8" name="Flowchart: Magnetic Disk 27"/>
          <p:cNvSpPr/>
          <p:nvPr/>
        </p:nvSpPr>
        <p:spPr>
          <a:xfrm>
            <a:off x="7937731" y="534717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48818" y="2040409"/>
            <a:ext cx="0" cy="1635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1126481" y="1634009"/>
            <a:ext cx="2227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Public </a:t>
            </a:r>
            <a:r>
              <a:rPr lang="fr-BE" altLang="fr-FR" sz="1100" dirty="0" err="1" smtClean="0">
                <a:latin typeface="Arial Black" pitchFamily="34" charset="0"/>
              </a:rPr>
              <a:t>sector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ecosystem</a:t>
            </a:r>
            <a:endParaRPr lang="fr-BE" altLang="fr-FR" sz="1100" dirty="0">
              <a:latin typeface="Arial Black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510781" y="3146896"/>
            <a:ext cx="2794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720122" y="4358386"/>
            <a:ext cx="1086983" cy="946027"/>
            <a:chOff x="6782780" y="3149672"/>
            <a:chExt cx="928742" cy="928742"/>
          </a:xfrm>
        </p:grpSpPr>
        <p:pic>
          <p:nvPicPr>
            <p:cNvPr id="33" name="Picture 32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2772545" y="2331865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>
                <a:latin typeface="Arial Black" pitchFamily="34" charset="0"/>
              </a:rPr>
              <a:t>Application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N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36" name="TextBox 14"/>
          <p:cNvSpPr txBox="1">
            <a:spLocks noChangeArrowheads="1"/>
          </p:cNvSpPr>
          <p:nvPr/>
        </p:nvSpPr>
        <p:spPr bwMode="auto">
          <a:xfrm>
            <a:off x="675489" y="2331865"/>
            <a:ext cx="981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smtClean="0">
                <a:latin typeface="Arial Black" pitchFamily="34" charset="0"/>
              </a:rPr>
              <a:t>Application</a:t>
            </a:r>
          </a:p>
          <a:p>
            <a:pPr algn="ctr" eaLnBrk="1" hangingPunct="1"/>
            <a:r>
              <a:rPr lang="fr-BE" altLang="fr-FR" sz="1000" dirty="0" smtClean="0">
                <a:latin typeface="Arial Black" pitchFamily="34" charset="0"/>
              </a:rPr>
              <a:t>1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37" name="TextBox 14"/>
          <p:cNvSpPr txBox="1">
            <a:spLocks noChangeArrowheads="1"/>
          </p:cNvSpPr>
          <p:nvPr/>
        </p:nvSpPr>
        <p:spPr bwMode="auto">
          <a:xfrm>
            <a:off x="1554727" y="2331865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>
                <a:latin typeface="Arial Black" pitchFamily="34" charset="0"/>
              </a:rPr>
              <a:t>Application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2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38" name="Left-Right Arrow 37"/>
          <p:cNvSpPr/>
          <p:nvPr/>
        </p:nvSpPr>
        <p:spPr>
          <a:xfrm>
            <a:off x="3783613" y="4390921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err="1" smtClean="0"/>
              <a:t>Technological</a:t>
            </a:r>
            <a:endParaRPr lang="nl-BE" sz="1600" dirty="0" smtClean="0"/>
          </a:p>
          <a:p>
            <a:pPr algn="ctr"/>
            <a:r>
              <a:rPr lang="nl-BE" sz="1600" dirty="0" smtClean="0"/>
              <a:t>cooperation</a:t>
            </a:r>
            <a:endParaRPr lang="fr-BE" sz="1600" dirty="0"/>
          </a:p>
        </p:txBody>
      </p:sp>
      <p:sp>
        <p:nvSpPr>
          <p:cNvPr id="39" name="Left-Right Arrow 38"/>
          <p:cNvSpPr/>
          <p:nvPr/>
        </p:nvSpPr>
        <p:spPr>
          <a:xfrm>
            <a:off x="3783613" y="3146896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Platform cooperation</a:t>
            </a:r>
            <a:endParaRPr lang="fr-BE" sz="1600" dirty="0"/>
          </a:p>
        </p:txBody>
      </p:sp>
      <p:sp>
        <p:nvSpPr>
          <p:cNvPr id="40" name="Left-Right Arrow 39"/>
          <p:cNvSpPr/>
          <p:nvPr/>
        </p:nvSpPr>
        <p:spPr>
          <a:xfrm>
            <a:off x="3779912" y="1900785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err="1" smtClean="0"/>
              <a:t>Sharing</a:t>
            </a:r>
            <a:r>
              <a:rPr lang="nl-BE" sz="1600" dirty="0" smtClean="0"/>
              <a:t> </a:t>
            </a:r>
            <a:r>
              <a:rPr lang="nl-BE" sz="1600" dirty="0" err="1" smtClean="0"/>
              <a:t>components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17067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17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Hou in het achterhoofd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O</a:t>
            </a:r>
            <a:r>
              <a:rPr lang="nl-BE" dirty="0" smtClean="0"/>
              <a:t>p school mocht ik niet afkijken of afschrijven, en moest ik minstens 50% halen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In het echte leven mag ik afkijken en afschrijven zoveel ik wil, en probeer ik 100% te halen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6" name="Picture 2" descr="Afbeeldingsresulta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/>
          <a:stretch/>
        </p:blipFill>
        <p:spPr bwMode="auto">
          <a:xfrm>
            <a:off x="2557523" y="1555668"/>
            <a:ext cx="3101405" cy="15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 b="9598"/>
          <a:stretch/>
        </p:blipFill>
        <p:spPr bwMode="auto">
          <a:xfrm>
            <a:off x="2565628" y="4062309"/>
            <a:ext cx="3094631" cy="169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Sourcing strategie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waarvoor wordt beroep gedaan op IaaS, PaaS of SaaS ?</a:t>
            </a:r>
          </a:p>
          <a:p>
            <a:r>
              <a:rPr lang="nl-BE" dirty="0" smtClean="0"/>
              <a:t>wat doen we nog zelf ?</a:t>
            </a:r>
          </a:p>
          <a:p>
            <a:r>
              <a:rPr lang="nl-BE" dirty="0" smtClean="0"/>
              <a:t>grote impact op ICT-afdeling</a:t>
            </a:r>
          </a:p>
          <a:p>
            <a:pPr lvl="1"/>
            <a:r>
              <a:rPr lang="nl-BE" dirty="0" smtClean="0"/>
              <a:t>reductie van</a:t>
            </a:r>
          </a:p>
          <a:p>
            <a:pPr lvl="2"/>
            <a:r>
              <a:rPr lang="nl-BE" dirty="0" smtClean="0"/>
              <a:t>technisch infrastructuur- en platformbeheer</a:t>
            </a:r>
          </a:p>
          <a:p>
            <a:pPr lvl="2"/>
            <a:r>
              <a:rPr lang="nl-BE" dirty="0" smtClean="0"/>
              <a:t>eigen ontwikkeling, die waar mogelijk wordt vervangen door standaardpakketten en SaaS-oplossingen (te gebruiken as </a:t>
            </a:r>
            <a:r>
              <a:rPr lang="nl-BE" dirty="0" err="1" smtClean="0"/>
              <a:t>such</a:t>
            </a:r>
            <a:r>
              <a:rPr lang="nl-BE" dirty="0" smtClean="0"/>
              <a:t>, geen </a:t>
            </a:r>
            <a:r>
              <a:rPr lang="nl-BE" dirty="0" err="1" smtClean="0"/>
              <a:t>customisatie</a:t>
            </a:r>
            <a:r>
              <a:rPr lang="nl-BE" dirty="0" smtClean="0"/>
              <a:t> ! – </a:t>
            </a:r>
            <a:r>
              <a:rPr lang="nl-BE" dirty="0" err="1" smtClean="0"/>
              <a:t>good</a:t>
            </a:r>
            <a:r>
              <a:rPr lang="nl-BE" dirty="0" smtClean="0"/>
              <a:t> is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enough</a:t>
            </a:r>
            <a:r>
              <a:rPr lang="nl-BE" dirty="0" smtClean="0"/>
              <a:t> – enkel relevante modules)</a:t>
            </a:r>
          </a:p>
          <a:p>
            <a:pPr lvl="1"/>
            <a:r>
              <a:rPr lang="nl-BE" dirty="0" smtClean="0"/>
              <a:t>ontwikkeling van</a:t>
            </a:r>
          </a:p>
          <a:p>
            <a:pPr lvl="2"/>
            <a:r>
              <a:rPr lang="nl-BE" dirty="0" smtClean="0"/>
              <a:t>architectuurfunctie</a:t>
            </a:r>
          </a:p>
          <a:p>
            <a:pPr lvl="2"/>
            <a:r>
              <a:rPr lang="nl-BE" dirty="0" err="1" smtClean="0"/>
              <a:t>informatieveiligheids</a:t>
            </a:r>
            <a:r>
              <a:rPr lang="nl-BE" dirty="0" smtClean="0"/>
              <a:t>- en </a:t>
            </a:r>
            <a:r>
              <a:rPr lang="nl-BE" dirty="0" err="1" smtClean="0"/>
              <a:t>compliancefunctie</a:t>
            </a:r>
            <a:endParaRPr lang="nl-BE" dirty="0" smtClean="0"/>
          </a:p>
          <a:p>
            <a:pPr lvl="2"/>
            <a:r>
              <a:rPr lang="nl-BE" dirty="0" smtClean="0"/>
              <a:t>proces- en informatieanalyse</a:t>
            </a:r>
          </a:p>
          <a:p>
            <a:pPr lvl="2"/>
            <a:r>
              <a:rPr lang="nl-BE" dirty="0" smtClean="0"/>
              <a:t>businesskennis</a:t>
            </a:r>
          </a:p>
          <a:p>
            <a:pPr lvl="2"/>
            <a:r>
              <a:rPr lang="nl-BE" dirty="0" smtClean="0"/>
              <a:t>kennis van ICT-markt en haar ontwikkeling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650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1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Wat willen klanten en personeelsleden ?</a:t>
            </a:r>
            <a:endParaRPr lang="fr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klanten</a:t>
            </a:r>
          </a:p>
          <a:p>
            <a:pPr lvl="1"/>
            <a:r>
              <a:rPr lang="nl-BE" dirty="0" smtClean="0"/>
              <a:t>geïntegreerde diensten</a:t>
            </a:r>
            <a:r>
              <a:rPr lang="fr-BE" dirty="0" smtClean="0"/>
              <a:t>, over </a:t>
            </a:r>
            <a:r>
              <a:rPr lang="nl-BE" dirty="0" smtClean="0"/>
              <a:t>dienstverleners</a:t>
            </a:r>
            <a:r>
              <a:rPr lang="fr-BE" dirty="0" smtClean="0"/>
              <a:t> </a:t>
            </a:r>
            <a:r>
              <a:rPr lang="fr-BE" dirty="0" err="1" smtClean="0"/>
              <a:t>heen</a:t>
            </a:r>
            <a:endParaRPr lang="fr-BE" dirty="0" smtClean="0"/>
          </a:p>
          <a:p>
            <a:pPr lvl="1"/>
            <a:r>
              <a:rPr lang="nl-BE" dirty="0"/>
              <a:t>a</a:t>
            </a:r>
            <a:r>
              <a:rPr lang="nl-BE" dirty="0" smtClean="0"/>
              <a:t>fgestemd op hun wijzigende behoeften</a:t>
            </a:r>
          </a:p>
          <a:p>
            <a:pPr lvl="1"/>
            <a:r>
              <a:rPr lang="nl-BE" dirty="0"/>
              <a:t>p</a:t>
            </a:r>
            <a:r>
              <a:rPr lang="nl-BE" dirty="0" smtClean="0"/>
              <a:t>erformant aangeboden</a:t>
            </a:r>
          </a:p>
          <a:p>
            <a:pPr lvl="1"/>
            <a:r>
              <a:rPr lang="nl-BE" dirty="0" smtClean="0"/>
              <a:t>met een minimum aan kosten en administratieve formaliteiten</a:t>
            </a:r>
          </a:p>
          <a:p>
            <a:pPr lvl="1"/>
            <a:r>
              <a:rPr lang="nl-BE" dirty="0" smtClean="0"/>
              <a:t>met actieve inbreng (zelfbediening – zelfsturing – opvolging)</a:t>
            </a:r>
          </a:p>
          <a:p>
            <a:pPr lvl="1"/>
            <a:r>
              <a:rPr lang="nl-BE" dirty="0"/>
              <a:t>m</a:t>
            </a:r>
            <a:r>
              <a:rPr lang="nl-BE" dirty="0" smtClean="0"/>
              <a:t>et geïntegreerd customer </a:t>
            </a:r>
            <a:r>
              <a:rPr lang="nl-BE" dirty="0" err="1" smtClean="0"/>
              <a:t>relation</a:t>
            </a:r>
            <a:r>
              <a:rPr lang="nl-BE" dirty="0" smtClean="0"/>
              <a:t> management (CRM) via </a:t>
            </a:r>
            <a:r>
              <a:rPr lang="nl-BE" dirty="0" err="1" smtClean="0"/>
              <a:t>kana</a:t>
            </a:r>
            <a:r>
              <a:rPr lang="nl-BE" dirty="0" smtClean="0"/>
              <a:t>(a)l(en) van hun keuze (rechtstreeks contact, telefonisch, (mobiel) elektronisch)</a:t>
            </a:r>
          </a:p>
          <a:p>
            <a:pPr lvl="1"/>
            <a:r>
              <a:rPr lang="nl-BE" dirty="0" smtClean="0"/>
              <a:t>met automatische toekenning van sociale voordelen</a:t>
            </a:r>
          </a:p>
          <a:p>
            <a:pPr lvl="1"/>
            <a:r>
              <a:rPr lang="nl-BE" dirty="0" smtClean="0"/>
              <a:t>met respect voor de bescherming van hun persoonlijke levenssfeer</a:t>
            </a:r>
          </a:p>
          <a:p>
            <a:r>
              <a:rPr lang="nl-BE" dirty="0"/>
              <a:t>p</a:t>
            </a:r>
            <a:r>
              <a:rPr lang="nl-BE" dirty="0" smtClean="0"/>
              <a:t>ersoneelsleden</a:t>
            </a:r>
          </a:p>
          <a:p>
            <a:pPr lvl="1"/>
            <a:r>
              <a:rPr lang="nl-BE" dirty="0" smtClean="0"/>
              <a:t>tevreden klanten</a:t>
            </a:r>
          </a:p>
          <a:p>
            <a:pPr lvl="1"/>
            <a:r>
              <a:rPr lang="nl-BE" dirty="0" smtClean="0"/>
              <a:t>focus op leveren van toegevoegde waarde aan klanten</a:t>
            </a:r>
          </a:p>
          <a:p>
            <a:pPr lvl="1"/>
            <a:r>
              <a:rPr lang="nl-BE" dirty="0" smtClean="0"/>
              <a:t>met een minimum aan administratieve formaliteiten</a:t>
            </a:r>
          </a:p>
          <a:p>
            <a:pPr lvl="1"/>
            <a:r>
              <a:rPr lang="nl-BE" dirty="0" smtClean="0"/>
              <a:t>efficiënte werkmiddelen</a:t>
            </a:r>
          </a:p>
          <a:p>
            <a:pPr lvl="1"/>
            <a:r>
              <a:rPr lang="nl-BE" dirty="0" smtClean="0"/>
              <a:t>goede </a:t>
            </a:r>
            <a:r>
              <a:rPr lang="nl-BE" dirty="0" err="1" smtClean="0"/>
              <a:t>work</a:t>
            </a:r>
            <a:r>
              <a:rPr lang="nl-BE" dirty="0" smtClean="0"/>
              <a:t>-life balans</a:t>
            </a:r>
          </a:p>
          <a:p>
            <a:pPr lvl="1"/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6241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Strategische personeelsplanning (SPP)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smtClean="0"/>
          </a:p>
          <a:p>
            <a:r>
              <a:rPr lang="fr-BE" smtClean="0"/>
              <a:t>nuttige methodiek</a:t>
            </a:r>
          </a:p>
          <a:p>
            <a:pPr lvl="1"/>
            <a:r>
              <a:rPr lang="fr-BE" smtClean="0"/>
              <a:t>eenvoudig te hanteren</a:t>
            </a:r>
          </a:p>
          <a:p>
            <a:pPr lvl="1"/>
            <a:r>
              <a:rPr lang="fr-BE" smtClean="0"/>
              <a:t>gemakkelijk in onderhoud</a:t>
            </a:r>
          </a:p>
          <a:p>
            <a:pPr lvl="1"/>
            <a:r>
              <a:rPr lang="fr-BE" smtClean="0"/>
              <a:t>geen kunstje van HR: business is eigenaar</a:t>
            </a:r>
          </a:p>
          <a:p>
            <a:r>
              <a:rPr lang="nl-BE" smtClean="0"/>
              <a:t>stappenplan</a:t>
            </a:r>
          </a:p>
          <a:p>
            <a:pPr lvl="1"/>
            <a:r>
              <a:rPr lang="fr-BE" smtClean="0"/>
              <a:t>beïnvloedende externe en interne factoren in kaart brengen: strategische evoluties, budget, operationele ondersteuning 24/7, …</a:t>
            </a:r>
          </a:p>
          <a:p>
            <a:pPr lvl="1"/>
            <a:r>
              <a:rPr lang="fr-BE" smtClean="0"/>
              <a:t>huidige situatie in kaart brengen:</a:t>
            </a:r>
            <a:r>
              <a:rPr lang="en-GB" smtClean="0"/>
              <a:t> </a:t>
            </a:r>
            <a:r>
              <a:rPr lang="fr-BE" smtClean="0"/>
              <a:t>samenstelling, kwaliteit, dynamiek</a:t>
            </a:r>
          </a:p>
          <a:p>
            <a:pPr lvl="1"/>
            <a:r>
              <a:rPr lang="fr-BE" smtClean="0"/>
              <a:t>toekomstige gewenste bezetting in kaart brengen </a:t>
            </a:r>
          </a:p>
          <a:p>
            <a:pPr lvl="1"/>
            <a:r>
              <a:rPr lang="fr-BE" smtClean="0"/>
              <a:t>toekomstig verwachte bezetting in kaart brengen</a:t>
            </a:r>
          </a:p>
          <a:p>
            <a:pPr lvl="1"/>
            <a:r>
              <a:rPr lang="fr-BE" smtClean="0"/>
              <a:t>beleidsdiscussie over gap</a:t>
            </a:r>
          </a:p>
          <a:p>
            <a:pPr lvl="1"/>
            <a:r>
              <a:rPr lang="fr-BE" smtClean="0"/>
              <a:t>cocktail van beleid, instrumenten en actieplannen</a:t>
            </a:r>
            <a:endParaRPr lang="en-GB" smtClean="0"/>
          </a:p>
          <a:p>
            <a:r>
              <a:rPr lang="fr-BE" smtClean="0"/>
              <a:t>niet het plan op zich maar wel de bewustwording en de actiebereidheid bepalen het succes </a:t>
            </a:r>
          </a:p>
          <a:p>
            <a:pPr lvl="1"/>
            <a:endParaRPr lang="fr-BE" smtClean="0"/>
          </a:p>
          <a:p>
            <a:pPr lvl="1"/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67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Actieplan</a:t>
            </a:r>
            <a:r>
              <a:rPr lang="fr-BE" dirty="0" smtClean="0"/>
              <a:t> SPP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09592" y="1170216"/>
          <a:ext cx="7344816" cy="4699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7544" y="4035762"/>
            <a:ext cx="1772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/>
              <a:t>3 . </a:t>
            </a:r>
            <a:r>
              <a:rPr lang="fr-BE" sz="1400" b="1" dirty="0" err="1" smtClean="0"/>
              <a:t>Zorgenkindjes</a:t>
            </a:r>
            <a:r>
              <a:rPr lang="fr-BE" sz="1400" b="1" dirty="0" smtClean="0"/>
              <a:t> </a:t>
            </a:r>
            <a:r>
              <a:rPr lang="fr-BE" sz="140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fr-BE" sz="1400" dirty="0" err="1"/>
              <a:t>o</a:t>
            </a:r>
            <a:r>
              <a:rPr lang="fr-BE" sz="1400" dirty="0" err="1" smtClean="0"/>
              <a:t>ntwikkelplan</a:t>
            </a:r>
            <a:endParaRPr lang="en-GB" sz="1400" dirty="0" smtClean="0"/>
          </a:p>
          <a:p>
            <a:pPr marL="171450" indent="-171450">
              <a:buFontTx/>
              <a:buChar char="-"/>
            </a:pPr>
            <a:r>
              <a:rPr lang="fr-BE" sz="1400" dirty="0" err="1"/>
              <a:t>m</a:t>
            </a:r>
            <a:r>
              <a:rPr lang="fr-BE" sz="1400" dirty="0" err="1" smtClean="0"/>
              <a:t>obiliteitsplan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/>
              <a:t>o</a:t>
            </a:r>
            <a:r>
              <a:rPr lang="fr-BE" sz="1400" dirty="0" smtClean="0"/>
              <a:t>utplacement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3191931" y="4618925"/>
            <a:ext cx="622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3.</a:t>
            </a:r>
            <a:endParaRPr lang="en-GB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82000" y="3524176"/>
            <a:ext cx="356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1.</a:t>
            </a:r>
            <a:endParaRPr lang="en-GB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79873" y="3129856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2.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81095" y="3179227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6.</a:t>
            </a:r>
            <a:endParaRPr lang="en-GB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82001" y="4219848"/>
            <a:ext cx="356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4.</a:t>
            </a:r>
            <a:endParaRPr lang="en-GB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23314" y="4697482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5.</a:t>
            </a:r>
            <a:endParaRPr lang="en-GB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75348" y="2651061"/>
            <a:ext cx="36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7.</a:t>
            </a:r>
            <a:endParaRPr lang="en-GB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7544" y="2975967"/>
            <a:ext cx="1927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/>
              <a:t>2. </a:t>
            </a:r>
            <a:r>
              <a:rPr lang="fr-BE" sz="1400" b="1" dirty="0" err="1" smtClean="0"/>
              <a:t>Onbenut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potentieel</a:t>
            </a:r>
            <a:r>
              <a:rPr lang="fr-BE" sz="1400" b="1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BE" sz="1400" dirty="0" err="1"/>
              <a:t>t</a:t>
            </a:r>
            <a:r>
              <a:rPr lang="fr-BE" sz="1400" dirty="0" err="1" smtClean="0"/>
              <a:t>ijdelijk</a:t>
            </a:r>
            <a:r>
              <a:rPr lang="fr-BE" sz="1400" dirty="0" smtClean="0"/>
              <a:t> </a:t>
            </a:r>
            <a:r>
              <a:rPr lang="fr-BE" sz="1400" dirty="0" err="1" smtClean="0"/>
              <a:t>uitlenen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err="1"/>
              <a:t>t</a:t>
            </a:r>
            <a:r>
              <a:rPr lang="fr-BE" sz="1400" dirty="0" err="1" smtClean="0"/>
              <a:t>ijdelijk</a:t>
            </a:r>
            <a:r>
              <a:rPr lang="fr-BE" sz="1400" dirty="0" smtClean="0"/>
              <a:t> </a:t>
            </a:r>
            <a:r>
              <a:rPr lang="fr-BE" sz="1400" dirty="0" err="1" smtClean="0"/>
              <a:t>flexibiliseren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956329" y="1498933"/>
            <a:ext cx="1301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/>
              <a:t>7. Prospects :</a:t>
            </a:r>
          </a:p>
          <a:p>
            <a:pPr marL="171450" indent="-171450">
              <a:buFontTx/>
              <a:buChar char="-"/>
            </a:pPr>
            <a:r>
              <a:rPr lang="fr-BE" sz="1400" dirty="0" err="1"/>
              <a:t>r</a:t>
            </a:r>
            <a:r>
              <a:rPr lang="fr-BE" sz="1400" dirty="0" err="1" smtClean="0"/>
              <a:t>ecrutering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smtClean="0"/>
              <a:t>(om)</a:t>
            </a:r>
            <a:r>
              <a:rPr lang="fr-BE" sz="1400" dirty="0" err="1" smtClean="0"/>
              <a:t>scholing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smtClean="0"/>
              <a:t>synergie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956329" y="2574116"/>
            <a:ext cx="1530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/>
              <a:t>6. Most </a:t>
            </a:r>
            <a:r>
              <a:rPr lang="fr-BE" sz="1400" b="1" dirty="0" err="1" smtClean="0"/>
              <a:t>wanted</a:t>
            </a:r>
            <a:r>
              <a:rPr lang="fr-BE" sz="1400" b="1" dirty="0" smtClean="0"/>
              <a:t> : </a:t>
            </a:r>
          </a:p>
          <a:p>
            <a:pPr marL="171450" indent="-171450">
              <a:buFontTx/>
              <a:buChar char="-"/>
            </a:pPr>
            <a:r>
              <a:rPr lang="fr-BE" sz="1400" dirty="0" err="1"/>
              <a:t>r</a:t>
            </a:r>
            <a:r>
              <a:rPr lang="fr-BE" sz="1400" dirty="0" err="1" smtClean="0"/>
              <a:t>ecrutering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smtClean="0"/>
              <a:t>(om)</a:t>
            </a:r>
            <a:r>
              <a:rPr lang="fr-BE" sz="1400" dirty="0" err="1" smtClean="0"/>
              <a:t>scholing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smtClean="0"/>
              <a:t>synergie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956329" y="3539564"/>
            <a:ext cx="1979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/>
              <a:t>5. </a:t>
            </a:r>
            <a:r>
              <a:rPr lang="fr-BE" sz="1400" b="1" dirty="0" err="1" smtClean="0"/>
              <a:t>Tijdelijke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krachten</a:t>
            </a:r>
            <a:r>
              <a:rPr lang="fr-BE" sz="1400" b="1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BE" sz="1400" dirty="0"/>
              <a:t>c</a:t>
            </a:r>
            <a:r>
              <a:rPr lang="fr-BE" sz="1400" dirty="0" smtClean="0"/>
              <a:t>onsultants</a:t>
            </a:r>
          </a:p>
          <a:p>
            <a:pPr marL="171450" indent="-171450">
              <a:buFontTx/>
              <a:buChar char="-"/>
            </a:pPr>
            <a:r>
              <a:rPr lang="fr-BE" sz="1400" dirty="0" err="1"/>
              <a:t>c</a:t>
            </a:r>
            <a:r>
              <a:rPr lang="fr-BE" sz="1400" dirty="0" err="1" smtClean="0"/>
              <a:t>ollegiale</a:t>
            </a:r>
            <a:r>
              <a:rPr lang="fr-BE" sz="1400" dirty="0" smtClean="0"/>
              <a:t> </a:t>
            </a:r>
            <a:r>
              <a:rPr lang="fr-BE" sz="1400" dirty="0" err="1" smtClean="0"/>
              <a:t>inleen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956329" y="4389125"/>
            <a:ext cx="20333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/>
              <a:t>4. </a:t>
            </a:r>
            <a:r>
              <a:rPr lang="fr-BE" sz="1400" b="1" dirty="0" err="1" smtClean="0"/>
              <a:t>Huidige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kern</a:t>
            </a:r>
            <a:r>
              <a:rPr lang="fr-BE" sz="1400" b="1" dirty="0" smtClean="0"/>
              <a:t> : </a:t>
            </a:r>
          </a:p>
          <a:p>
            <a:pPr marL="171450" indent="-171450">
              <a:buFontTx/>
              <a:buChar char="-"/>
            </a:pPr>
            <a:r>
              <a:rPr lang="fr-BE" sz="1400" dirty="0" err="1"/>
              <a:t>p</a:t>
            </a:r>
            <a:r>
              <a:rPr lang="fr-BE" sz="1400" dirty="0" err="1" smtClean="0"/>
              <a:t>otentieel</a:t>
            </a:r>
            <a:r>
              <a:rPr lang="fr-BE" sz="1400" dirty="0" smtClean="0"/>
              <a:t> </a:t>
            </a:r>
            <a:r>
              <a:rPr lang="fr-BE" sz="1400" dirty="0" err="1" smtClean="0"/>
              <a:t>beoordeling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err="1"/>
              <a:t>o</a:t>
            </a:r>
            <a:r>
              <a:rPr lang="fr-BE" sz="1400" dirty="0" err="1" smtClean="0"/>
              <a:t>ntwikkelingsplan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err="1"/>
              <a:t>m</a:t>
            </a:r>
            <a:r>
              <a:rPr lang="fr-BE" sz="1400" dirty="0" err="1" smtClean="0"/>
              <a:t>obiliteitsplan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/>
              <a:t>o</a:t>
            </a:r>
            <a:r>
              <a:rPr lang="fr-BE" sz="1400" dirty="0" smtClean="0"/>
              <a:t>utplacement</a:t>
            </a:r>
          </a:p>
          <a:p>
            <a:pPr marL="171450" indent="-171450">
              <a:buFontTx/>
              <a:buChar char="-"/>
            </a:pPr>
            <a:r>
              <a:rPr lang="fr-BE" sz="1400" dirty="0" err="1"/>
              <a:t>f</a:t>
            </a:r>
            <a:r>
              <a:rPr lang="fr-BE" sz="1400" dirty="0" err="1" smtClean="0"/>
              <a:t>lexibiliseren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7544" y="1736273"/>
            <a:ext cx="1595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fr-BE" sz="1400" b="1" dirty="0" smtClean="0"/>
              <a:t>Key </a:t>
            </a:r>
            <a:r>
              <a:rPr lang="fr-BE" sz="1400" b="1" dirty="0" err="1" smtClean="0"/>
              <a:t>players</a:t>
            </a:r>
            <a:r>
              <a:rPr lang="fr-BE" sz="1400" b="1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BE" sz="1400" dirty="0"/>
              <a:t>r</a:t>
            </a:r>
            <a:r>
              <a:rPr lang="fr-BE" sz="1400" dirty="0" smtClean="0"/>
              <a:t>etentie</a:t>
            </a:r>
          </a:p>
          <a:p>
            <a:pPr marL="171450" indent="-171450">
              <a:buFontTx/>
              <a:buChar char="-"/>
            </a:pPr>
            <a:r>
              <a:rPr lang="fr-BE" sz="1400" dirty="0" err="1" smtClean="0"/>
              <a:t>opleiden</a:t>
            </a:r>
            <a:endParaRPr lang="fr-BE" sz="1400" dirty="0" smtClean="0"/>
          </a:p>
          <a:p>
            <a:pPr marL="171450" indent="-171450">
              <a:buFontTx/>
              <a:buChar char="-"/>
            </a:pPr>
            <a:r>
              <a:rPr lang="fr-BE" sz="1400" dirty="0" err="1"/>
              <a:t>b</a:t>
            </a:r>
            <a:r>
              <a:rPr lang="fr-BE" sz="1400" dirty="0" err="1" smtClean="0"/>
              <a:t>elonen</a:t>
            </a:r>
            <a:endParaRPr lang="en-GB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Opensourcesoftware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opensourcesoftware of openbronsoftware</a:t>
            </a:r>
          </a:p>
          <a:p>
            <a:pPr lvl="1"/>
            <a:r>
              <a:rPr lang="nl-BE" dirty="0" smtClean="0"/>
              <a:t>is computerprogrammatuur waarbij de broncode vrijgegeven wordt</a:t>
            </a:r>
          </a:p>
          <a:p>
            <a:pPr lvl="1"/>
            <a:r>
              <a:rPr lang="nl-BE" dirty="0" smtClean="0"/>
              <a:t>geeft de mogelijkheid om de software te bestuderen, aan te passen, te verbeteren, te verspreiden of verkopen </a:t>
            </a:r>
          </a:p>
          <a:p>
            <a:pPr lvl="1"/>
            <a:r>
              <a:rPr lang="nl-BE" dirty="0" smtClean="0"/>
              <a:t>komt vaak tot stand op publiekelijke en gemeenschappelijke wijze, door samenwerking van zowel individuele programmeurs als overheden en bedrijven</a:t>
            </a:r>
            <a:endParaRPr lang="fr-BE" dirty="0" smtClean="0"/>
          </a:p>
          <a:p>
            <a:endParaRPr lang="fr-BE" dirty="0" smtClean="0"/>
          </a:p>
          <a:p>
            <a:r>
              <a:rPr lang="fr-BE" dirty="0" err="1" smtClean="0"/>
              <a:t>vaak</a:t>
            </a:r>
            <a:r>
              <a:rPr lang="fr-BE" dirty="0" smtClean="0"/>
              <a:t> ‘</a:t>
            </a:r>
            <a:r>
              <a:rPr lang="fr-BE" dirty="0" err="1" smtClean="0"/>
              <a:t>freemium</a:t>
            </a:r>
            <a:r>
              <a:rPr lang="fr-BE" dirty="0" smtClean="0"/>
              <a:t>’ </a:t>
            </a:r>
            <a:r>
              <a:rPr lang="fr-BE" dirty="0" err="1" smtClean="0"/>
              <a:t>benadering</a:t>
            </a:r>
            <a:endParaRPr lang="fr-BE" dirty="0" smtClean="0"/>
          </a:p>
          <a:p>
            <a:pPr lvl="1"/>
            <a:r>
              <a:rPr lang="fr-BE" dirty="0" smtClean="0"/>
              <a:t>gratis (free)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basisversie</a:t>
            </a:r>
            <a:endParaRPr lang="fr-BE" dirty="0" smtClean="0"/>
          </a:p>
          <a:p>
            <a:pPr lvl="1"/>
            <a:r>
              <a:rPr lang="fr-BE" dirty="0" err="1" smtClean="0"/>
              <a:t>betalend</a:t>
            </a:r>
            <a:r>
              <a:rPr lang="fr-BE" dirty="0" smtClean="0"/>
              <a:t> (premium)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enterprise</a:t>
            </a:r>
            <a:r>
              <a:rPr lang="fr-BE" dirty="0" smtClean="0"/>
              <a:t> </a:t>
            </a:r>
            <a:r>
              <a:rPr lang="fr-BE" dirty="0" err="1" smtClean="0"/>
              <a:t>versie</a:t>
            </a:r>
            <a:r>
              <a:rPr lang="fr-BE" dirty="0" smtClean="0"/>
              <a:t> en/of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onderhoud</a:t>
            </a:r>
            <a:r>
              <a:rPr lang="fr-BE" dirty="0" smtClean="0"/>
              <a:t> of support </a:t>
            </a:r>
          </a:p>
          <a:p>
            <a:endParaRPr lang="fr-BE" dirty="0" smtClean="0"/>
          </a:p>
          <a:p>
            <a:r>
              <a:rPr lang="fr-BE" dirty="0" err="1" smtClean="0"/>
              <a:t>overal</a:t>
            </a:r>
            <a:r>
              <a:rPr lang="fr-BE" dirty="0" smtClean="0"/>
              <a:t> </a:t>
            </a:r>
            <a:r>
              <a:rPr lang="fr-BE" dirty="0" err="1" smtClean="0"/>
              <a:t>aanwezig</a:t>
            </a:r>
            <a:r>
              <a:rPr lang="fr-BE" dirty="0" smtClean="0"/>
              <a:t>: </a:t>
            </a:r>
            <a:r>
              <a:rPr lang="fr-BE" dirty="0" err="1" smtClean="0"/>
              <a:t>meer</a:t>
            </a:r>
            <a:r>
              <a:rPr lang="fr-BE" dirty="0" smtClean="0"/>
              <a:t> dan 95% van ICT-</a:t>
            </a:r>
            <a:r>
              <a:rPr lang="fr-BE" dirty="0" err="1" smtClean="0"/>
              <a:t>afdelingen</a:t>
            </a:r>
            <a:r>
              <a:rPr lang="fr-BE" dirty="0" smtClean="0"/>
              <a:t> </a:t>
            </a:r>
            <a:r>
              <a:rPr lang="fr-BE" dirty="0" err="1" smtClean="0"/>
              <a:t>maken</a:t>
            </a:r>
            <a:r>
              <a:rPr lang="fr-BE" dirty="0" smtClean="0"/>
              <a:t> </a:t>
            </a:r>
            <a:r>
              <a:rPr lang="fr-BE" dirty="0" err="1" smtClean="0"/>
              <a:t>gebruik</a:t>
            </a:r>
            <a:r>
              <a:rPr lang="fr-BE" dirty="0" smtClean="0"/>
              <a:t> van open source </a:t>
            </a:r>
            <a:r>
              <a:rPr lang="fr-BE" dirty="0" err="1" smtClean="0"/>
              <a:t>elementen</a:t>
            </a:r>
            <a:r>
              <a:rPr lang="fr-BE" dirty="0" smtClean="0"/>
              <a:t>,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kritische</a:t>
            </a:r>
            <a:r>
              <a:rPr lang="fr-BE" dirty="0" smtClean="0"/>
              <a:t> </a:t>
            </a:r>
            <a:r>
              <a:rPr lang="fr-BE" dirty="0" err="1" smtClean="0"/>
              <a:t>functies</a:t>
            </a:r>
            <a:r>
              <a:rPr lang="fr-BE" dirty="0" smtClean="0"/>
              <a:t> (</a:t>
            </a:r>
            <a:r>
              <a:rPr lang="fr-BE" dirty="0" err="1" smtClean="0"/>
              <a:t>soms</a:t>
            </a:r>
            <a:r>
              <a:rPr lang="fr-BE" dirty="0" smtClean="0"/>
              <a:t> </a:t>
            </a:r>
            <a:r>
              <a:rPr lang="fr-BE" dirty="0" err="1" smtClean="0"/>
              <a:t>zonder</a:t>
            </a:r>
            <a:r>
              <a:rPr lang="fr-BE" dirty="0" smtClean="0"/>
              <a:t> het </a:t>
            </a:r>
            <a:r>
              <a:rPr lang="fr-BE" dirty="0" err="1" smtClean="0"/>
              <a:t>zelfs</a:t>
            </a:r>
            <a:r>
              <a:rPr lang="fr-BE" dirty="0" smtClean="0"/>
              <a:t> te </a:t>
            </a:r>
            <a:r>
              <a:rPr lang="fr-BE" dirty="0" err="1" smtClean="0"/>
              <a:t>weten</a:t>
            </a:r>
            <a:r>
              <a:rPr lang="fr-BE" dirty="0" smtClean="0"/>
              <a:t>)</a:t>
            </a:r>
          </a:p>
          <a:p>
            <a:endParaRPr lang="fr-BE" dirty="0" smtClean="0"/>
          </a:p>
          <a:p>
            <a:r>
              <a:rPr lang="fr-BE" dirty="0" err="1" smtClean="0"/>
              <a:t>groter</a:t>
            </a:r>
            <a:r>
              <a:rPr lang="fr-BE" dirty="0" smtClean="0"/>
              <a:t> </a:t>
            </a:r>
            <a:r>
              <a:rPr lang="fr-BE" dirty="0" err="1" smtClean="0"/>
              <a:t>succes</a:t>
            </a:r>
            <a:r>
              <a:rPr lang="fr-BE" dirty="0" smtClean="0"/>
              <a:t> op </a:t>
            </a:r>
            <a:r>
              <a:rPr lang="fr-BE" dirty="0" err="1" smtClean="0"/>
              <a:t>vlak</a:t>
            </a:r>
            <a:r>
              <a:rPr lang="fr-BE" dirty="0" smtClean="0"/>
              <a:t> van </a:t>
            </a:r>
            <a:r>
              <a:rPr lang="fr-BE" dirty="0" err="1" smtClean="0"/>
              <a:t>infrastructuur</a:t>
            </a:r>
            <a:r>
              <a:rPr lang="fr-BE" dirty="0" smtClean="0"/>
              <a:t> dan op </a:t>
            </a:r>
            <a:r>
              <a:rPr lang="fr-BE" dirty="0" err="1" smtClean="0"/>
              <a:t>vlak</a:t>
            </a:r>
            <a:r>
              <a:rPr lang="fr-BE" dirty="0" smtClean="0"/>
              <a:t> van </a:t>
            </a:r>
            <a:r>
              <a:rPr lang="fr-BE" dirty="0" err="1" smtClean="0"/>
              <a:t>bedrijfstoepassingen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30651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Opensourcesoftware</a:t>
            </a:r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 err="1"/>
              <a:t>r</a:t>
            </a:r>
            <a:r>
              <a:rPr lang="fr-BE" dirty="0" err="1" smtClean="0"/>
              <a:t>ecente</a:t>
            </a:r>
            <a:r>
              <a:rPr lang="fr-BE" dirty="0" smtClean="0"/>
              <a:t> </a:t>
            </a:r>
            <a:r>
              <a:rPr lang="fr-BE" dirty="0" err="1" smtClean="0"/>
              <a:t>succesvolle</a:t>
            </a:r>
            <a:r>
              <a:rPr lang="fr-BE" dirty="0" smtClean="0"/>
              <a:t> </a:t>
            </a:r>
            <a:r>
              <a:rPr lang="fr-BE" dirty="0" err="1" smtClean="0"/>
              <a:t>toepassingen</a:t>
            </a:r>
            <a:endParaRPr lang="fr-BE" dirty="0" smtClean="0"/>
          </a:p>
          <a:p>
            <a:pPr lvl="1"/>
            <a:r>
              <a:rPr lang="fr-BE" dirty="0"/>
              <a:t>o</a:t>
            </a:r>
            <a:r>
              <a:rPr lang="fr-BE" dirty="0" smtClean="0"/>
              <a:t>pen source </a:t>
            </a:r>
            <a:r>
              <a:rPr lang="fr-BE" dirty="0" err="1" smtClean="0"/>
              <a:t>virtualisatieplatforms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nl-BE" dirty="0" err="1" smtClean="0"/>
              <a:t>Xen</a:t>
            </a:r>
            <a:r>
              <a:rPr lang="nl-BE" dirty="0" smtClean="0"/>
              <a:t>, OKL4, </a:t>
            </a:r>
            <a:r>
              <a:rPr lang="nl-BE" dirty="0" err="1" smtClean="0"/>
              <a:t>OpenVZ</a:t>
            </a:r>
            <a:r>
              <a:rPr lang="nl-BE" dirty="0" smtClean="0"/>
              <a:t>, Linux containers (LXC), </a:t>
            </a:r>
            <a:r>
              <a:rPr lang="nl-BE" dirty="0" err="1" smtClean="0"/>
              <a:t>Kernel-based</a:t>
            </a:r>
            <a:r>
              <a:rPr lang="nl-BE" dirty="0" smtClean="0"/>
              <a:t> Virtual Machine (KVM)</a:t>
            </a:r>
          </a:p>
          <a:p>
            <a:pPr lvl="1"/>
            <a:r>
              <a:rPr lang="en-US" dirty="0" smtClean="0"/>
              <a:t>Advanced Message Queuing Protocol (AMQP) </a:t>
            </a:r>
            <a:r>
              <a:rPr lang="en-US" dirty="0" err="1" smtClean="0"/>
              <a:t>voor</a:t>
            </a:r>
            <a:r>
              <a:rPr lang="en-US" dirty="0" smtClean="0"/>
              <a:t> message-oriented middleware (MOM)</a:t>
            </a:r>
          </a:p>
          <a:p>
            <a:pPr lvl="1"/>
            <a:r>
              <a:rPr lang="en-US" dirty="0" err="1" smtClean="0"/>
              <a:t>rampenbeheer</a:t>
            </a:r>
            <a:r>
              <a:rPr lang="en-US" dirty="0" smtClean="0"/>
              <a:t> </a:t>
            </a:r>
            <a:r>
              <a:rPr lang="en-US" dirty="0" err="1" smtClean="0"/>
              <a:t>zoals</a:t>
            </a:r>
            <a:r>
              <a:rPr lang="en-US" dirty="0" smtClean="0"/>
              <a:t> in </a:t>
            </a:r>
            <a:r>
              <a:rPr lang="en-US" dirty="0" err="1" smtClean="0"/>
              <a:t>Duitsland</a:t>
            </a:r>
            <a:r>
              <a:rPr lang="en-US" dirty="0" smtClean="0"/>
              <a:t>: </a:t>
            </a:r>
            <a:r>
              <a:rPr lang="en-US" dirty="0" err="1" smtClean="0"/>
              <a:t>Sahana</a:t>
            </a:r>
            <a:r>
              <a:rPr lang="en-US" dirty="0" smtClean="0"/>
              <a:t> Software Foundation om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mbt</a:t>
            </a:r>
            <a:r>
              <a:rPr lang="en-US" dirty="0" smtClean="0"/>
              <a:t> </a:t>
            </a:r>
            <a:r>
              <a:rPr lang="en-US" dirty="0" err="1" smtClean="0"/>
              <a:t>vluchtelingen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beheren</a:t>
            </a:r>
            <a:endParaRPr lang="en-US" dirty="0" smtClean="0"/>
          </a:p>
          <a:p>
            <a:r>
              <a:rPr lang="en-US" dirty="0" err="1" smtClean="0"/>
              <a:t>voordelen</a:t>
            </a:r>
            <a:endParaRPr lang="en-US" dirty="0" smtClean="0"/>
          </a:p>
          <a:p>
            <a:pPr lvl="1"/>
            <a:r>
              <a:rPr lang="fr-BE" dirty="0" err="1" smtClean="0"/>
              <a:t>goedkoper</a:t>
            </a:r>
            <a:endParaRPr lang="fr-BE" dirty="0" smtClean="0"/>
          </a:p>
          <a:p>
            <a:pPr lvl="1"/>
            <a:r>
              <a:rPr lang="fr-BE" dirty="0" err="1" smtClean="0"/>
              <a:t>flexibeler</a:t>
            </a:r>
            <a:endParaRPr lang="fr-BE" dirty="0" smtClean="0"/>
          </a:p>
          <a:p>
            <a:pPr lvl="1"/>
            <a:r>
              <a:rPr lang="nl-BE" dirty="0" smtClean="0"/>
              <a:t>bevordert innovatie</a:t>
            </a:r>
            <a:endParaRPr lang="fr-BE" dirty="0" smtClean="0"/>
          </a:p>
          <a:p>
            <a:pPr lvl="1"/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sneller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dirty="0" err="1"/>
              <a:t>aankoop</a:t>
            </a:r>
            <a:r>
              <a:rPr lang="en-US" dirty="0"/>
              <a:t> </a:t>
            </a:r>
            <a:r>
              <a:rPr lang="en-US" dirty="0" err="1"/>
              <a:t>getest</a:t>
            </a:r>
            <a:r>
              <a:rPr lang="en-US" dirty="0"/>
              <a:t> </a:t>
            </a:r>
            <a:r>
              <a:rPr lang="en-US" dirty="0" err="1" smtClean="0"/>
              <a:t>worden</a:t>
            </a:r>
            <a:endParaRPr lang="fr-BE" dirty="0"/>
          </a:p>
          <a:p>
            <a:pPr lvl="1"/>
            <a:r>
              <a:rPr lang="fr-BE" dirty="0" err="1" smtClean="0"/>
              <a:t>vermijdt</a:t>
            </a:r>
            <a:r>
              <a:rPr lang="fr-BE" dirty="0" smtClean="0"/>
              <a:t> lock-in van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bedrijven</a:t>
            </a:r>
            <a:endParaRPr lang="fr-BE" dirty="0" smtClean="0"/>
          </a:p>
          <a:p>
            <a:r>
              <a:rPr lang="nl-BE" dirty="0" smtClean="0"/>
              <a:t>aandachtspunt</a:t>
            </a:r>
          </a:p>
          <a:p>
            <a:pPr lvl="1"/>
            <a:r>
              <a:rPr lang="nl-BE" dirty="0" smtClean="0"/>
              <a:t>grootte en stabiliteit van community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76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23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Verdergaande </a:t>
            </a:r>
            <a:r>
              <a:rPr lang="nl-BE" dirty="0" err="1" smtClean="0"/>
              <a:t>synergieën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met</a:t>
            </a:r>
          </a:p>
          <a:p>
            <a:pPr lvl="1"/>
            <a:r>
              <a:rPr lang="nl-BE" dirty="0" smtClean="0"/>
              <a:t>overheid</a:t>
            </a:r>
          </a:p>
          <a:p>
            <a:pPr lvl="2"/>
            <a:r>
              <a:rPr lang="nl-BE" dirty="0" smtClean="0"/>
              <a:t>Vlaamse overheid</a:t>
            </a:r>
          </a:p>
          <a:p>
            <a:pPr lvl="2"/>
            <a:r>
              <a:rPr lang="nl-BE" dirty="0" smtClean="0"/>
              <a:t>eHealth-platform</a:t>
            </a:r>
            <a:endParaRPr lang="nl-BE" dirty="0"/>
          </a:p>
          <a:p>
            <a:pPr lvl="1"/>
            <a:r>
              <a:rPr lang="nl-BE" dirty="0" smtClean="0"/>
              <a:t>partners – concullega’s</a:t>
            </a:r>
            <a:endParaRPr lang="nl-BE" dirty="0"/>
          </a:p>
          <a:p>
            <a:pPr lvl="1"/>
            <a:r>
              <a:rPr lang="nl-BE" dirty="0" smtClean="0"/>
              <a:t>community (</a:t>
            </a:r>
            <a:r>
              <a:rPr lang="nl-BE" dirty="0" err="1" smtClean="0"/>
              <a:t>bvb</a:t>
            </a:r>
            <a:r>
              <a:rPr lang="nl-BE" dirty="0" smtClean="0"/>
              <a:t> blockchain)</a:t>
            </a:r>
          </a:p>
          <a:p>
            <a:pPr lvl="1"/>
            <a:r>
              <a:rPr lang="nl-BE" dirty="0"/>
              <a:t>g</a:t>
            </a:r>
            <a:r>
              <a:rPr lang="nl-BE" dirty="0" smtClean="0"/>
              <a:t>ebruikers</a:t>
            </a:r>
          </a:p>
          <a:p>
            <a:pPr lvl="1"/>
            <a:r>
              <a:rPr lang="nl-BE" dirty="0" smtClean="0"/>
              <a:t>platform-aanbieders (</a:t>
            </a:r>
            <a:r>
              <a:rPr lang="nl-BE" dirty="0" err="1" smtClean="0"/>
              <a:t>bvb</a:t>
            </a:r>
            <a:r>
              <a:rPr lang="nl-BE" dirty="0" smtClean="0"/>
              <a:t> </a:t>
            </a:r>
            <a:r>
              <a:rPr lang="nl-BE" dirty="0" err="1" smtClean="0"/>
              <a:t>social</a:t>
            </a:r>
            <a:r>
              <a:rPr lang="nl-BE" dirty="0" smtClean="0"/>
              <a:t> media) </a:t>
            </a:r>
          </a:p>
          <a:p>
            <a:endParaRPr lang="nl-BE" dirty="0" smtClean="0"/>
          </a:p>
          <a:p>
            <a:r>
              <a:rPr lang="nl-BE" dirty="0" smtClean="0"/>
              <a:t>op vlak van </a:t>
            </a:r>
          </a:p>
          <a:p>
            <a:pPr lvl="1"/>
            <a:r>
              <a:rPr lang="nl-BE" dirty="0" err="1" smtClean="0"/>
              <a:t>samenaankoop</a:t>
            </a:r>
            <a:endParaRPr lang="nl-BE" dirty="0" smtClean="0"/>
          </a:p>
          <a:p>
            <a:pPr lvl="1"/>
            <a:r>
              <a:rPr lang="nl-BE" dirty="0" smtClean="0"/>
              <a:t>gegevensbanken</a:t>
            </a:r>
          </a:p>
          <a:p>
            <a:pPr lvl="1"/>
            <a:r>
              <a:rPr lang="nl-BE" dirty="0" smtClean="0"/>
              <a:t>toepassingen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3128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Hergebruik van businesscomponenten</a:t>
            </a:r>
            <a:endParaRPr lang="fr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9488"/>
            <a:ext cx="4398194" cy="4369985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24</a:t>
            </a:fld>
            <a:endParaRPr lang="fr-BE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grpSp>
        <p:nvGrpSpPr>
          <p:cNvPr id="23" name="Group 22"/>
          <p:cNvGrpSpPr/>
          <p:nvPr/>
        </p:nvGrpSpPr>
        <p:grpSpPr>
          <a:xfrm>
            <a:off x="2943402" y="2072052"/>
            <a:ext cx="3471465" cy="3857507"/>
            <a:chOff x="2943402" y="2193978"/>
            <a:chExt cx="3471465" cy="3857507"/>
          </a:xfrm>
        </p:grpSpPr>
        <p:grpSp>
          <p:nvGrpSpPr>
            <p:cNvPr id="22" name="Group 21"/>
            <p:cNvGrpSpPr/>
            <p:nvPr/>
          </p:nvGrpSpPr>
          <p:grpSpPr>
            <a:xfrm>
              <a:off x="2943402" y="2193978"/>
              <a:ext cx="3471465" cy="3471465"/>
              <a:chOff x="2943402" y="2193978"/>
              <a:chExt cx="3471465" cy="347146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3402" y="2193978"/>
                <a:ext cx="3471465" cy="347146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298406" y="5343019"/>
                <a:ext cx="7056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1000" dirty="0" smtClean="0">
                    <a:solidFill>
                      <a:schemeClr val="bg1"/>
                    </a:solidFill>
                  </a:rPr>
                  <a:t>NETWERK</a:t>
                </a:r>
                <a:endParaRPr lang="fr-BE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940174" y="5805264"/>
              <a:ext cx="14959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000" dirty="0" smtClean="0">
                  <a:solidFill>
                    <a:schemeClr val="bg1"/>
                  </a:solidFill>
                </a:rPr>
                <a:t>MENTALITEITSWIJZIGING</a:t>
              </a:r>
              <a:endParaRPr lang="fr-BE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27839" y="2556489"/>
            <a:ext cx="2502590" cy="2502590"/>
            <a:chOff x="3427839" y="2678415"/>
            <a:chExt cx="2502590" cy="25025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839" y="2678415"/>
              <a:ext cx="2502590" cy="250259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75837" y="4838963"/>
              <a:ext cx="800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000" dirty="0" smtClean="0">
                  <a:solidFill>
                    <a:schemeClr val="bg1"/>
                  </a:solidFill>
                </a:rPr>
                <a:t>PROCESSEN</a:t>
              </a:r>
              <a:endParaRPr lang="fr-BE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59277" y="3087927"/>
            <a:ext cx="1439714" cy="1439714"/>
            <a:chOff x="3959277" y="3209853"/>
            <a:chExt cx="1439714" cy="14397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277" y="3209853"/>
              <a:ext cx="1439714" cy="14397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83968" y="4103494"/>
              <a:ext cx="8274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100" dirty="0" smtClean="0">
                  <a:solidFill>
                    <a:schemeClr val="bg1"/>
                  </a:solidFill>
                </a:rPr>
                <a:t>CATALOOG</a:t>
              </a:r>
              <a:endParaRPr lang="fr-BE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512" y="1650890"/>
            <a:ext cx="3983528" cy="1656184"/>
            <a:chOff x="179512" y="1772816"/>
            <a:chExt cx="3983528" cy="1656184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163040" y="2420888"/>
              <a:ext cx="0" cy="1008112"/>
            </a:xfrm>
            <a:prstGeom prst="line">
              <a:avLst/>
            </a:prstGeom>
            <a:ln w="158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2483768" y="2420888"/>
              <a:ext cx="1679272" cy="0"/>
            </a:xfrm>
            <a:prstGeom prst="straightConnector1">
              <a:avLst/>
            </a:prstGeom>
            <a:ln w="1587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9512" y="1772816"/>
              <a:ext cx="2300056" cy="1015663"/>
            </a:xfrm>
            <a:prstGeom prst="rect">
              <a:avLst/>
            </a:prstGeom>
            <a:noFill/>
            <a:ln w="158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 sz="1200" b="1" dirty="0" smtClean="0">
                  <a:solidFill>
                    <a:schemeClr val="tx2">
                      <a:lumMod val="75000"/>
                    </a:schemeClr>
                  </a:solidFill>
                </a:rPr>
                <a:t>Elke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stakeholder</a:t>
              </a:r>
              <a:r>
                <a:rPr lang="fr-BE" sz="12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kan op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eenvoudige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wijze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de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belangrijkste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herbruikbare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bouwstenen</a:t>
              </a:r>
              <a:endParaRPr lang="fr-BE" sz="12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terugvinden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in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een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b="1" dirty="0" smtClean="0">
                  <a:solidFill>
                    <a:schemeClr val="tx2">
                      <a:lumMod val="75000"/>
                    </a:schemeClr>
                  </a:solidFill>
                </a:rPr>
                <a:t>centrale</a:t>
              </a:r>
            </a:p>
            <a:p>
              <a:r>
                <a:rPr lang="fr-BE" sz="1200" b="1" dirty="0" err="1">
                  <a:solidFill>
                    <a:schemeClr val="tx2">
                      <a:lumMod val="75000"/>
                    </a:schemeClr>
                  </a:solidFill>
                </a:rPr>
                <a:t>c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atalogus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fr-BE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64088" y="1650890"/>
            <a:ext cx="3744416" cy="1584176"/>
            <a:chOff x="5220072" y="1556792"/>
            <a:chExt cx="3744416" cy="1584176"/>
          </a:xfrm>
        </p:grpSpPr>
        <p:sp>
          <p:nvSpPr>
            <p:cNvPr id="28" name="TextBox 27"/>
            <p:cNvSpPr txBox="1"/>
            <p:nvPr/>
          </p:nvSpPr>
          <p:spPr>
            <a:xfrm>
              <a:off x="6821945" y="1556792"/>
              <a:ext cx="2142543" cy="1569660"/>
            </a:xfrm>
            <a:prstGeom prst="rect">
              <a:avLst/>
            </a:prstGeom>
            <a:noFill/>
            <a:ln w="158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Er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zijn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processen</a:t>
              </a:r>
              <a:r>
                <a:rPr lang="fr-BE" sz="1200" b="1" dirty="0" smtClean="0">
                  <a:solidFill>
                    <a:schemeClr val="tx2">
                      <a:lumMod val="75000"/>
                    </a:schemeClr>
                  </a:solidFill>
                </a:rPr>
                <a:t> en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tools</a:t>
              </a:r>
              <a:r>
                <a:rPr lang="fr-BE" sz="12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opgezet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om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hergebruik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te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identificeren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, te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registeren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, te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implementeren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, op te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volgen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en te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meten</a:t>
              </a:r>
              <a:r>
                <a:rPr lang="fr-BE" sz="12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doorheen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de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project</a:t>
              </a:r>
              <a:r>
                <a:rPr lang="fr-BE" sz="12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lifecycle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. Er  kan over (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potientieel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)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hergebruik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worden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gerapporteerd</a:t>
              </a:r>
              <a:r>
                <a:rPr lang="fr-BE" sz="12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(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KPI’s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).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220072" y="2492896"/>
              <a:ext cx="0" cy="648072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220072" y="2492896"/>
              <a:ext cx="1601873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083108" y="4243178"/>
            <a:ext cx="2881380" cy="1695076"/>
            <a:chOff x="6083108" y="4365104"/>
            <a:chExt cx="2881380" cy="1695076"/>
          </a:xfrm>
        </p:grpSpPr>
        <p:sp>
          <p:nvSpPr>
            <p:cNvPr id="36" name="TextBox 35"/>
            <p:cNvSpPr txBox="1"/>
            <p:nvPr/>
          </p:nvSpPr>
          <p:spPr>
            <a:xfrm>
              <a:off x="6947204" y="4675185"/>
              <a:ext cx="2017284" cy="1384995"/>
            </a:xfrm>
            <a:prstGeom prst="rect">
              <a:avLst/>
            </a:prstGeom>
            <a:noFill/>
            <a:ln w="15875">
              <a:solidFill>
                <a:srgbClr val="00999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Er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worden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netwerken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onderhouden</a:t>
              </a:r>
              <a:r>
                <a:rPr lang="fr-BE" sz="12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op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alle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niveaus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(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CEO’s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, ICT-directeurs, service managers business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analisten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architecten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) om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een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maximaal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zicht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te </a:t>
              </a:r>
              <a:r>
                <a:rPr lang="fr-BE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houden</a:t>
              </a:r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 op </a:t>
              </a:r>
            </a:p>
            <a:p>
              <a:r>
                <a:rPr lang="fr-BE" sz="1200" dirty="0" smtClean="0">
                  <a:solidFill>
                    <a:schemeClr val="tx2">
                      <a:lumMod val="75000"/>
                    </a:schemeClr>
                  </a:solidFill>
                </a:rPr>
                <a:t>het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hergebruik</a:t>
              </a:r>
              <a:r>
                <a:rPr lang="fr-BE" sz="12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BE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potentieel</a:t>
              </a:r>
              <a:r>
                <a:rPr lang="fr-BE" sz="1200" dirty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endParaRPr lang="fr-BE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6083108" y="5661248"/>
              <a:ext cx="864096" cy="0"/>
            </a:xfrm>
            <a:prstGeom prst="straightConnector1">
              <a:avLst/>
            </a:prstGeom>
            <a:ln w="158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083108" y="4365104"/>
              <a:ext cx="0" cy="1296145"/>
            </a:xfrm>
            <a:prstGeom prst="line">
              <a:avLst/>
            </a:prstGeom>
            <a:ln w="15875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37001" y="4257694"/>
            <a:ext cx="2358567" cy="175432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Er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wordt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een</a:t>
            </a:r>
            <a:r>
              <a:rPr lang="fr-BE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b="1" dirty="0" err="1" smtClean="0">
                <a:solidFill>
                  <a:schemeClr val="tx2">
                    <a:lumMod val="75000"/>
                  </a:schemeClr>
                </a:solidFill>
              </a:rPr>
              <a:t>cultuur</a:t>
            </a:r>
            <a:r>
              <a:rPr lang="fr-BE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gecreëerd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om </a:t>
            </a:r>
            <a:r>
              <a:rPr lang="fr-BE" sz="1200" b="1" dirty="0" err="1" smtClean="0">
                <a:solidFill>
                  <a:schemeClr val="tx2">
                    <a:lumMod val="75000"/>
                  </a:schemeClr>
                </a:solidFill>
              </a:rPr>
              <a:t>herbruikbare</a:t>
            </a:r>
            <a:r>
              <a:rPr lang="fr-BE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b="1" dirty="0" err="1" smtClean="0">
                <a:solidFill>
                  <a:schemeClr val="tx2">
                    <a:lumMod val="75000"/>
                  </a:schemeClr>
                </a:solidFill>
              </a:rPr>
              <a:t>producten</a:t>
            </a:r>
            <a:r>
              <a:rPr lang="fr-BE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te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maken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en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hergebruik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te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omarmen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Ook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lidinstellingen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en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derde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betrokken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partijen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engageren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zich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om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ten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allen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tijde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hergebruik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na te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streven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Indien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nodig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kan de </a:t>
            </a:r>
            <a:r>
              <a:rPr lang="fr-BE" sz="1200" b="1" dirty="0" err="1" smtClean="0">
                <a:solidFill>
                  <a:schemeClr val="tx2">
                    <a:lumMod val="75000"/>
                  </a:schemeClr>
                </a:solidFill>
              </a:rPr>
              <a:t>regelgeving</a:t>
            </a:r>
            <a:r>
              <a:rPr lang="fr-BE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mee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BE" sz="1200" dirty="0" err="1" smtClean="0">
                <a:solidFill>
                  <a:schemeClr val="tx2">
                    <a:lumMod val="75000"/>
                  </a:schemeClr>
                </a:solidFill>
              </a:rPr>
              <a:t>evolueren</a:t>
            </a:r>
            <a:r>
              <a:rPr lang="fr-BE" sz="1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3059832" y="5179282"/>
            <a:ext cx="0" cy="33231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2427828" y="5511593"/>
            <a:ext cx="632004" cy="77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23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ICT als enabler: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57345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22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26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Architectuur die </a:t>
            </a:r>
            <a:r>
              <a:rPr lang="nl-BE" dirty="0" err="1" smtClean="0"/>
              <a:t>agility</a:t>
            </a:r>
            <a:r>
              <a:rPr lang="nl-BE" dirty="0" smtClean="0"/>
              <a:t> mogelijk maakt</a:t>
            </a:r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7" y="1191346"/>
            <a:ext cx="4279663" cy="4905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0556" y="1233170"/>
            <a:ext cx="38605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manier 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te begrijpen hoe de </a:t>
            </a:r>
            <a:r>
              <a:rPr lang="nl-NL" sz="1600" dirty="0" err="1" smtClean="0"/>
              <a:t>informatie-voorziening</a:t>
            </a:r>
            <a:r>
              <a:rPr lang="nl-NL" sz="1600" dirty="0" smtClean="0"/>
              <a:t> en ICT is opgebouwd en waarom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te beschrijven </a:t>
            </a:r>
            <a:r>
              <a:rPr lang="nl-NL" sz="1600" dirty="0"/>
              <a:t>hoe de verschillende onderdelen zijn opgebouwd en met elkaar </a:t>
            </a:r>
            <a:r>
              <a:rPr lang="nl-NL" sz="1600" dirty="0" smtClean="0"/>
              <a:t>samenhangen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te besturen </a:t>
            </a:r>
            <a:r>
              <a:rPr lang="nl-NL" sz="1600" dirty="0"/>
              <a:t>hoe dat zich </a:t>
            </a:r>
            <a:r>
              <a:rPr lang="nl-NL" sz="1600" dirty="0" smtClean="0"/>
              <a:t>doorheen </a:t>
            </a:r>
            <a:r>
              <a:rPr lang="nl-NL" sz="1600" dirty="0"/>
              <a:t>de tijd </a:t>
            </a:r>
            <a:r>
              <a:rPr lang="nl-NL" sz="1600" dirty="0" smtClean="0"/>
              <a:t>ontwikkelt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doel</a:t>
            </a:r>
            <a:endParaRPr lang="nl-NL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altLang="fr-FR" sz="1600" dirty="0" smtClean="0"/>
              <a:t>kostenbeheersing</a:t>
            </a:r>
            <a:r>
              <a:rPr lang="nl-BE" altLang="fr-FR" sz="1600" dirty="0"/>
              <a:t>: slechte </a:t>
            </a:r>
            <a:r>
              <a:rPr lang="nl-BE" altLang="fr-FR" sz="1600" dirty="0" smtClean="0"/>
              <a:t>architectuur </a:t>
            </a:r>
            <a:r>
              <a:rPr lang="nl-BE" altLang="fr-FR" sz="1600" dirty="0"/>
              <a:t>en veel wijzigingen </a:t>
            </a:r>
            <a:r>
              <a:rPr lang="nl-BE" altLang="fr-FR" sz="1600" dirty="0" smtClean="0"/>
              <a:t>verhoogt kosten exponentieel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altLang="fr-FR" sz="1600" dirty="0" smtClean="0"/>
              <a:t>snellere time </a:t>
            </a:r>
            <a:r>
              <a:rPr lang="nl-BE" altLang="fr-FR" sz="1600" dirty="0" err="1"/>
              <a:t>to</a:t>
            </a:r>
            <a:r>
              <a:rPr lang="nl-BE" altLang="fr-FR" sz="1600" dirty="0"/>
              <a:t> </a:t>
            </a:r>
            <a:r>
              <a:rPr lang="nl-BE" altLang="fr-FR" sz="1600" dirty="0" smtClean="0"/>
              <a:t>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altLang="fr-FR" sz="1600" dirty="0" smtClean="0"/>
              <a:t>betere </a:t>
            </a:r>
            <a:r>
              <a:rPr lang="nl-BE" altLang="fr-FR" sz="1600" dirty="0" err="1" smtClean="0"/>
              <a:t>onderhoudbaarheid</a:t>
            </a:r>
            <a:endParaRPr lang="nl-BE" altLang="fr-FR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altLang="fr-FR" sz="1600" dirty="0" smtClean="0"/>
              <a:t>grotere flexibiliteit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altLang="fr-FR" sz="1600" dirty="0" smtClean="0"/>
              <a:t>grotere mobiliteit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altLang="fr-FR" sz="1600" dirty="0" smtClean="0"/>
              <a:t>grotere veiligheid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altLang="fr-FR" sz="1600" dirty="0" smtClean="0"/>
              <a:t>hogere beschikbaarheid </a:t>
            </a:r>
            <a:r>
              <a:rPr lang="nl-BE" altLang="fr-FR" sz="1600" dirty="0"/>
              <a:t>van resources</a:t>
            </a:r>
          </a:p>
        </p:txBody>
      </p:sp>
    </p:spTree>
    <p:extLst>
      <p:ext uri="{BB962C8B-B14F-4D97-AF65-F5344CB8AC3E}">
        <p14:creationId xmlns:p14="http://schemas.microsoft.com/office/powerpoint/2010/main" val="274317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 smtClean="0"/>
              <a:t>Service </a:t>
            </a:r>
            <a:r>
              <a:rPr lang="nl-BE" altLang="fr-FR" dirty="0" err="1" smtClean="0"/>
              <a:t>Oriented</a:t>
            </a:r>
            <a:r>
              <a:rPr lang="nl-BE" altLang="fr-FR" dirty="0" smtClean="0"/>
              <a:t> Architecture (SOA)</a:t>
            </a:r>
            <a:endParaRPr lang="nl-BE" altLang="fr-FR" dirty="0"/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altLang="fr-FR" dirty="0" smtClean="0"/>
              <a:t>wat ?</a:t>
            </a:r>
          </a:p>
          <a:p>
            <a:pPr marL="0" indent="0">
              <a:buNone/>
            </a:pPr>
            <a:r>
              <a:rPr lang="nl-BE" altLang="fr-FR" dirty="0" smtClean="0"/>
              <a:t>	“Service </a:t>
            </a:r>
            <a:r>
              <a:rPr lang="nl-BE" altLang="fr-FR" dirty="0" err="1" smtClean="0"/>
              <a:t>Oriented</a:t>
            </a:r>
            <a:r>
              <a:rPr lang="nl-BE" altLang="fr-FR" dirty="0" smtClean="0"/>
              <a:t> Architecture (SOA) is a </a:t>
            </a:r>
            <a:r>
              <a:rPr lang="nl-BE" altLang="fr-FR" dirty="0" err="1" smtClean="0"/>
              <a:t>paradigm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for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organizing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and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utilizing</a:t>
            </a:r>
            <a:r>
              <a:rPr lang="nl-BE" altLang="fr-FR" dirty="0" smtClean="0"/>
              <a:t> 	</a:t>
            </a:r>
            <a:r>
              <a:rPr lang="nl-BE" altLang="fr-FR" b="1" dirty="0" err="1" smtClean="0"/>
              <a:t>distributed</a:t>
            </a:r>
            <a:r>
              <a:rPr lang="nl-BE" altLang="fr-FR" b="1" dirty="0" smtClean="0"/>
              <a:t> </a:t>
            </a:r>
            <a:r>
              <a:rPr lang="nl-BE" altLang="fr-FR" b="1" dirty="0" err="1" smtClean="0"/>
              <a:t>capabilities</a:t>
            </a:r>
            <a:r>
              <a:rPr lang="nl-BE" altLang="fr-FR" b="1" dirty="0" smtClean="0"/>
              <a:t> </a:t>
            </a:r>
            <a:r>
              <a:rPr lang="nl-BE" altLang="fr-FR" dirty="0" err="1" smtClean="0"/>
              <a:t>that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may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be</a:t>
            </a:r>
            <a:r>
              <a:rPr lang="nl-BE" altLang="fr-FR" dirty="0" smtClean="0"/>
              <a:t> </a:t>
            </a:r>
            <a:r>
              <a:rPr lang="nl-BE" altLang="fr-FR" b="1" dirty="0" err="1" smtClean="0"/>
              <a:t>under</a:t>
            </a:r>
            <a:r>
              <a:rPr lang="nl-BE" altLang="fr-FR" b="1" dirty="0" smtClean="0"/>
              <a:t> </a:t>
            </a:r>
            <a:r>
              <a:rPr lang="nl-BE" altLang="fr-FR" b="1" dirty="0" err="1" smtClean="0"/>
              <a:t>the</a:t>
            </a:r>
            <a:r>
              <a:rPr lang="nl-BE" altLang="fr-FR" b="1" dirty="0" smtClean="0"/>
              <a:t> control of different </a:t>
            </a:r>
            <a:r>
              <a:rPr lang="nl-BE" altLang="fr-FR" b="1" dirty="0" err="1" smtClean="0"/>
              <a:t>ownership</a:t>
            </a:r>
            <a:r>
              <a:rPr lang="nl-BE" altLang="fr-FR" b="1" dirty="0" smtClean="0"/>
              <a:t> 	</a:t>
            </a:r>
            <a:r>
              <a:rPr lang="nl-BE" altLang="fr-FR" b="1" dirty="0" err="1" smtClean="0"/>
              <a:t>domains</a:t>
            </a:r>
            <a:r>
              <a:rPr lang="nl-BE" altLang="fr-FR" dirty="0" smtClean="0"/>
              <a:t>. It </a:t>
            </a:r>
            <a:r>
              <a:rPr lang="nl-BE" altLang="fr-FR" dirty="0" err="1" smtClean="0"/>
              <a:t>provides</a:t>
            </a:r>
            <a:r>
              <a:rPr lang="nl-BE" altLang="fr-FR" dirty="0" smtClean="0"/>
              <a:t> a uniform means </a:t>
            </a:r>
            <a:r>
              <a:rPr lang="nl-BE" altLang="fr-FR" dirty="0" err="1" smtClean="0"/>
              <a:t>to</a:t>
            </a:r>
            <a:r>
              <a:rPr lang="nl-BE" altLang="fr-FR" dirty="0" smtClean="0"/>
              <a:t> offer, discover, </a:t>
            </a:r>
            <a:r>
              <a:rPr lang="nl-BE" altLang="fr-FR" dirty="0" err="1" smtClean="0"/>
              <a:t>interact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with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and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use</a:t>
            </a:r>
            <a:r>
              <a:rPr lang="nl-BE" altLang="fr-FR" dirty="0" smtClean="0"/>
              <a:t> 	</a:t>
            </a:r>
            <a:r>
              <a:rPr lang="nl-BE" altLang="fr-FR" dirty="0" err="1" smtClean="0"/>
              <a:t>capabilities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to</a:t>
            </a:r>
            <a:r>
              <a:rPr lang="nl-BE" altLang="fr-FR" dirty="0" smtClean="0"/>
              <a:t> produce </a:t>
            </a:r>
            <a:r>
              <a:rPr lang="nl-BE" altLang="fr-FR" dirty="0" err="1" smtClean="0"/>
              <a:t>desired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effects</a:t>
            </a:r>
            <a:r>
              <a:rPr lang="nl-BE" altLang="fr-FR" dirty="0" smtClean="0"/>
              <a:t> consistent </a:t>
            </a:r>
            <a:r>
              <a:rPr lang="nl-BE" altLang="fr-FR" dirty="0" err="1" smtClean="0"/>
              <a:t>with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measurable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preconditions</a:t>
            </a:r>
            <a:r>
              <a:rPr lang="nl-BE" altLang="fr-FR" dirty="0" smtClean="0"/>
              <a:t> 	</a:t>
            </a:r>
            <a:r>
              <a:rPr lang="nl-BE" altLang="fr-FR" dirty="0" err="1" smtClean="0"/>
              <a:t>and</a:t>
            </a:r>
            <a:r>
              <a:rPr lang="nl-BE" altLang="fr-FR" dirty="0" smtClean="0"/>
              <a:t> 	</a:t>
            </a:r>
            <a:r>
              <a:rPr lang="nl-BE" altLang="fr-FR" dirty="0" err="1" smtClean="0"/>
              <a:t>expectations</a:t>
            </a:r>
            <a:r>
              <a:rPr lang="nl-BE" altLang="fr-FR" dirty="0" smtClean="0"/>
              <a:t>. </a:t>
            </a:r>
            <a:r>
              <a:rPr lang="nl-BE" altLang="fr-FR" dirty="0" err="1" smtClean="0"/>
              <a:t>This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style</a:t>
            </a:r>
            <a:r>
              <a:rPr lang="nl-BE" altLang="fr-FR" dirty="0" smtClean="0"/>
              <a:t> of </a:t>
            </a:r>
            <a:r>
              <a:rPr lang="nl-BE" altLang="fr-FR" dirty="0" err="1" smtClean="0"/>
              <a:t>architecture</a:t>
            </a:r>
            <a:r>
              <a:rPr lang="nl-BE" altLang="fr-FR" dirty="0" smtClean="0"/>
              <a:t> </a:t>
            </a:r>
            <a:r>
              <a:rPr lang="nl-BE" altLang="fr-FR" b="1" dirty="0" err="1" smtClean="0"/>
              <a:t>promotes</a:t>
            </a:r>
            <a:r>
              <a:rPr lang="nl-BE" altLang="fr-FR" b="1" dirty="0" smtClean="0"/>
              <a:t> </a:t>
            </a:r>
            <a:r>
              <a:rPr lang="nl-BE" altLang="fr-FR" b="1" dirty="0" err="1" smtClean="0"/>
              <a:t>reuse</a:t>
            </a:r>
            <a:r>
              <a:rPr lang="nl-BE" altLang="fr-FR" b="1" dirty="0" smtClean="0"/>
              <a:t> </a:t>
            </a:r>
            <a:r>
              <a:rPr lang="nl-BE" altLang="fr-FR" dirty="0" smtClean="0"/>
              <a:t>at </a:t>
            </a:r>
            <a:r>
              <a:rPr lang="nl-BE" altLang="fr-FR" dirty="0" err="1" smtClean="0"/>
              <a:t>the</a:t>
            </a:r>
            <a:r>
              <a:rPr lang="nl-BE" altLang="fr-FR" dirty="0" smtClean="0"/>
              <a:t> macro 	(service) level </a:t>
            </a:r>
            <a:r>
              <a:rPr lang="nl-BE" altLang="fr-FR" dirty="0" err="1" smtClean="0"/>
              <a:t>rather</a:t>
            </a:r>
            <a:r>
              <a:rPr lang="nl-BE" altLang="fr-FR" dirty="0" smtClean="0"/>
              <a:t> </a:t>
            </a:r>
            <a:r>
              <a:rPr lang="nl-BE" altLang="fr-FR" dirty="0" err="1" smtClean="0"/>
              <a:t>than</a:t>
            </a:r>
            <a:r>
              <a:rPr lang="nl-BE" altLang="fr-FR" dirty="0" smtClean="0"/>
              <a:t> micro levels (eg. </a:t>
            </a:r>
            <a:r>
              <a:rPr lang="nl-BE" altLang="fr-FR" dirty="0" err="1" smtClean="0"/>
              <a:t>objects</a:t>
            </a:r>
            <a:r>
              <a:rPr lang="nl-BE" altLang="fr-FR" dirty="0" smtClean="0"/>
              <a:t>). It </a:t>
            </a:r>
            <a:r>
              <a:rPr lang="nl-BE" altLang="fr-FR" dirty="0" err="1" smtClean="0"/>
              <a:t>also</a:t>
            </a:r>
            <a:r>
              <a:rPr lang="nl-BE" altLang="fr-FR" dirty="0" smtClean="0"/>
              <a:t> </a:t>
            </a:r>
            <a:r>
              <a:rPr lang="nl-BE" altLang="fr-FR" b="1" dirty="0" err="1" smtClean="0"/>
              <a:t>makes</a:t>
            </a:r>
            <a:r>
              <a:rPr lang="nl-BE" altLang="fr-FR" b="1" dirty="0" smtClean="0"/>
              <a:t> 	</a:t>
            </a:r>
            <a:r>
              <a:rPr lang="nl-BE" altLang="fr-FR" b="1" dirty="0" err="1" smtClean="0"/>
              <a:t>interconnection</a:t>
            </a:r>
            <a:r>
              <a:rPr lang="nl-BE" altLang="fr-FR" b="1" dirty="0" smtClean="0"/>
              <a:t> of </a:t>
            </a:r>
            <a:r>
              <a:rPr lang="nl-BE" altLang="fr-FR" b="1" dirty="0" err="1" smtClean="0"/>
              <a:t>existing</a:t>
            </a:r>
            <a:r>
              <a:rPr lang="nl-BE" altLang="fr-FR" b="1" dirty="0" smtClean="0"/>
              <a:t> IT assets </a:t>
            </a:r>
            <a:r>
              <a:rPr lang="nl-BE" altLang="fr-FR" b="1" dirty="0" err="1" smtClean="0"/>
              <a:t>trivial</a:t>
            </a:r>
            <a:r>
              <a:rPr lang="nl-BE" altLang="fr-FR" dirty="0" smtClean="0"/>
              <a:t>.” (OASIS Reference Group)</a:t>
            </a:r>
          </a:p>
          <a:p>
            <a:pPr marL="0" indent="0">
              <a:buNone/>
            </a:pPr>
            <a:r>
              <a:rPr lang="nl-BE" altLang="fr-FR" dirty="0" smtClean="0"/>
              <a:t>	</a:t>
            </a:r>
          </a:p>
          <a:p>
            <a:r>
              <a:rPr lang="nl-BE" altLang="fr-FR" dirty="0" smtClean="0"/>
              <a:t>kenmerken</a:t>
            </a:r>
          </a:p>
          <a:p>
            <a:pPr lvl="1"/>
            <a:r>
              <a:rPr lang="nl-BE" altLang="fr-FR" sz="1600" dirty="0" err="1" smtClean="0"/>
              <a:t>dienstgeörienteerd</a:t>
            </a:r>
            <a:endParaRPr lang="nl-BE" altLang="fr-FR" sz="1600" dirty="0" smtClean="0"/>
          </a:p>
          <a:p>
            <a:pPr lvl="1"/>
            <a:r>
              <a:rPr lang="nl-BE" altLang="fr-FR" sz="1600" dirty="0" smtClean="0"/>
              <a:t>modulair</a:t>
            </a:r>
          </a:p>
          <a:p>
            <a:pPr lvl="1"/>
            <a:r>
              <a:rPr lang="nl-BE" altLang="fr-FR" sz="1600" dirty="0" err="1" smtClean="0"/>
              <a:t>interoperabel</a:t>
            </a:r>
            <a:r>
              <a:rPr lang="nl-BE" altLang="fr-FR" sz="1600" dirty="0" smtClean="0"/>
              <a:t> (gebaseerd op open standaarden of open specificaties)</a:t>
            </a:r>
          </a:p>
          <a:p>
            <a:pPr lvl="1"/>
            <a:r>
              <a:rPr lang="nl-BE" altLang="fr-FR" sz="1600" dirty="0" err="1" smtClean="0"/>
              <a:t>uitbreidbaar</a:t>
            </a:r>
            <a:endParaRPr lang="nl-BE" altLang="fr-FR" sz="1600" dirty="0" smtClean="0"/>
          </a:p>
          <a:p>
            <a:pPr lvl="1"/>
            <a:r>
              <a:rPr lang="nl-BE" altLang="fr-FR" sz="1600" dirty="0" smtClean="0"/>
              <a:t>gelaagd</a:t>
            </a:r>
          </a:p>
          <a:p>
            <a:pPr lvl="1"/>
            <a:r>
              <a:rPr lang="nl-BE" altLang="fr-FR" sz="1600" dirty="0" smtClean="0"/>
              <a:t>gebaseerd op hergebruik van componenten en gegevens		</a:t>
            </a:r>
            <a:endParaRPr lang="nl-BE" altLang="fr-FR" sz="160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9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28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/>
              <a:t>Service </a:t>
            </a:r>
            <a:r>
              <a:rPr lang="nl-BE" altLang="fr-FR" dirty="0" err="1"/>
              <a:t>Oriented</a:t>
            </a:r>
            <a:r>
              <a:rPr lang="nl-BE" altLang="fr-FR" dirty="0"/>
              <a:t> Architecture (SOA)</a:t>
            </a: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2" y="1372506"/>
            <a:ext cx="7961513" cy="45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ICT als </a:t>
            </a:r>
            <a:r>
              <a:rPr lang="nl-BE" dirty="0" err="1" smtClean="0"/>
              <a:t>enabler</a:t>
            </a:r>
            <a:r>
              <a:rPr lang="nl-BE" dirty="0" smtClean="0"/>
              <a:t>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72291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7" name="Hexagon 6"/>
          <p:cNvSpPr/>
          <p:nvPr/>
        </p:nvSpPr>
        <p:spPr>
          <a:xfrm>
            <a:off x="2565812" y="265609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Anywhere</a:t>
            </a:r>
            <a:r>
              <a:rPr lang="nl-BE" dirty="0"/>
              <a:t>, </a:t>
            </a:r>
            <a:r>
              <a:rPr lang="nl-BE" dirty="0" err="1"/>
              <a:t>anytime</a:t>
            </a:r>
            <a:r>
              <a:rPr lang="nl-BE" dirty="0"/>
              <a:t>, </a:t>
            </a:r>
            <a:r>
              <a:rPr lang="nl-BE" dirty="0" err="1"/>
              <a:t>any</a:t>
            </a:r>
            <a:r>
              <a:rPr lang="nl-BE" dirty="0"/>
              <a:t> </a:t>
            </a:r>
            <a:r>
              <a:rPr lang="nl-BE" dirty="0" smtClean="0"/>
              <a:t>device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54511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2565812" y="4167121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Business intelligence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4088264" y="340345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Adaptive</a:t>
            </a:r>
            <a:r>
              <a:rPr lang="nl-BE" dirty="0"/>
              <a:t> security </a:t>
            </a:r>
            <a:r>
              <a:rPr lang="nl-BE" dirty="0" err="1"/>
              <a:t>architec-ture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065404" y="188344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Artificial</a:t>
            </a:r>
            <a:r>
              <a:rPr lang="nl-BE" dirty="0" smtClean="0"/>
              <a:t> intelligence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5581070" y="263323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5581070" y="111772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Innovation</a:t>
            </a:r>
            <a:r>
              <a:rPr lang="nl-BE" dirty="0" smtClean="0"/>
              <a:t> </a:t>
            </a:r>
            <a:r>
              <a:rPr lang="nl-BE" dirty="0" err="1" smtClean="0"/>
              <a:t>watch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68496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3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29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/>
              <a:t>Service </a:t>
            </a:r>
            <a:r>
              <a:rPr lang="nl-BE" altLang="fr-FR" dirty="0" err="1"/>
              <a:t>Oriented</a:t>
            </a:r>
            <a:r>
              <a:rPr lang="nl-BE" altLang="fr-FR" dirty="0"/>
              <a:t> Architecture (SOA)</a:t>
            </a:r>
            <a:endParaRPr lang="fr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7" y="1208598"/>
            <a:ext cx="7798634" cy="49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1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30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Vaak te verkiezen: agile development</a:t>
            </a:r>
            <a:endParaRPr lang="fr-BE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/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1184724"/>
            <a:ext cx="8238477" cy="49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31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Vaak te verkiezen: agile development</a:t>
            </a:r>
            <a:endParaRPr lang="fr-BE" dirty="0"/>
          </a:p>
        </p:txBody>
      </p:sp>
      <p:pic>
        <p:nvPicPr>
          <p:cNvPr id="7" name="Picture 2" descr="Afbeeldingsresulta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43" y="1008059"/>
            <a:ext cx="7348891" cy="51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3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32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Traditional </a:t>
            </a:r>
            <a:r>
              <a:rPr lang="nl-BE" dirty="0" err="1" smtClean="0"/>
              <a:t>vs</a:t>
            </a:r>
            <a:r>
              <a:rPr lang="nl-BE" dirty="0" smtClean="0"/>
              <a:t> agile development</a:t>
            </a: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1"/>
          <a:stretch/>
        </p:blipFill>
        <p:spPr>
          <a:xfrm>
            <a:off x="532668" y="1367161"/>
            <a:ext cx="8068824" cy="487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ICT als enabler: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7" name="Hexagon 6"/>
          <p:cNvSpPr/>
          <p:nvPr/>
        </p:nvSpPr>
        <p:spPr>
          <a:xfrm>
            <a:off x="2565812" y="265609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Anywhere</a:t>
            </a:r>
            <a:r>
              <a:rPr lang="nl-BE" dirty="0"/>
              <a:t>, </a:t>
            </a:r>
            <a:r>
              <a:rPr lang="nl-BE" dirty="0" err="1"/>
              <a:t>anytime</a:t>
            </a:r>
            <a:r>
              <a:rPr lang="nl-BE" dirty="0"/>
              <a:t>, </a:t>
            </a:r>
            <a:r>
              <a:rPr lang="nl-BE" dirty="0" err="1"/>
              <a:t>any</a:t>
            </a:r>
            <a:r>
              <a:rPr lang="nl-BE" dirty="0"/>
              <a:t> device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57345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70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fld id="{A7CC3638-A99D-674C-A789-FA84B7E5EA16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Mobile devices &amp; wearables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 err="1" smtClean="0"/>
              <a:t>overvloed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nieuwe</a:t>
            </a:r>
            <a:r>
              <a:rPr lang="fr-BE" dirty="0" smtClean="0"/>
              <a:t> </a:t>
            </a:r>
            <a:r>
              <a:rPr lang="fr-BE" dirty="0" err="1" smtClean="0"/>
              <a:t>draagbare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toestellen</a:t>
            </a:r>
            <a:endParaRPr lang="fr-BE" dirty="0" smtClean="0"/>
          </a:p>
          <a:p>
            <a:pPr lvl="1"/>
            <a:r>
              <a:rPr lang="fr-BE" dirty="0" err="1" smtClean="0"/>
              <a:t>sensor</a:t>
            </a:r>
            <a:r>
              <a:rPr lang="fr-BE" dirty="0" smtClean="0"/>
              <a:t> die data </a:t>
            </a:r>
            <a:r>
              <a:rPr lang="fr-BE" dirty="0" err="1" smtClean="0"/>
              <a:t>ivm</a:t>
            </a:r>
            <a:r>
              <a:rPr lang="fr-BE" dirty="0" smtClean="0"/>
              <a:t> </a:t>
            </a:r>
            <a:r>
              <a:rPr lang="fr-BE" dirty="0" err="1" smtClean="0"/>
              <a:t>gezond</a:t>
            </a:r>
            <a:r>
              <a:rPr lang="fr-BE" dirty="0" smtClean="0"/>
              <a:t>-</a:t>
            </a:r>
            <a:br>
              <a:rPr lang="fr-BE" dirty="0" smtClean="0"/>
            </a:br>
            <a:r>
              <a:rPr lang="fr-BE" dirty="0" err="1" smtClean="0"/>
              <a:t>heid</a:t>
            </a:r>
            <a:r>
              <a:rPr lang="fr-BE" dirty="0" smtClean="0"/>
              <a:t> </a:t>
            </a:r>
            <a:r>
              <a:rPr lang="fr-BE" dirty="0" err="1" smtClean="0"/>
              <a:t>capteert</a:t>
            </a:r>
            <a:r>
              <a:rPr lang="fr-BE" dirty="0" smtClean="0"/>
              <a:t> (</a:t>
            </a:r>
            <a:r>
              <a:rPr lang="fr-BE" dirty="0" err="1" smtClean="0"/>
              <a:t>vb</a:t>
            </a:r>
            <a:r>
              <a:rPr lang="fr-BE" dirty="0" smtClean="0"/>
              <a:t> </a:t>
            </a:r>
            <a:r>
              <a:rPr lang="fr-BE" dirty="0" err="1" smtClean="0">
                <a:hlinkClick r:id="rId2"/>
              </a:rPr>
              <a:t>Vivalink</a:t>
            </a:r>
            <a:r>
              <a:rPr lang="fr-BE" dirty="0" smtClean="0">
                <a:hlinkClick r:id="rId2"/>
              </a:rPr>
              <a:t> </a:t>
            </a:r>
            <a:br>
              <a:rPr lang="fr-BE" dirty="0" smtClean="0">
                <a:hlinkClick r:id="rId2"/>
              </a:rPr>
            </a:br>
            <a:r>
              <a:rPr lang="fr-BE" dirty="0" err="1" smtClean="0">
                <a:hlinkClick r:id="rId2"/>
              </a:rPr>
              <a:t>koortsthermometer</a:t>
            </a:r>
            <a:r>
              <a:rPr lang="fr-BE" dirty="0" smtClean="0"/>
              <a:t>)</a:t>
            </a:r>
          </a:p>
          <a:p>
            <a:pPr lvl="1"/>
            <a:r>
              <a:rPr lang="fr-BE" dirty="0" err="1" smtClean="0"/>
              <a:t>bodycam</a:t>
            </a:r>
            <a:endParaRPr lang="fr-BE" dirty="0" smtClean="0"/>
          </a:p>
          <a:p>
            <a:pPr lvl="1"/>
            <a:r>
              <a:rPr lang="fr-BE" dirty="0" smtClean="0"/>
              <a:t>smart </a:t>
            </a:r>
            <a:r>
              <a:rPr lang="fr-BE" dirty="0" err="1" smtClean="0"/>
              <a:t>watch</a:t>
            </a:r>
            <a:endParaRPr lang="fr-BE" dirty="0" smtClean="0"/>
          </a:p>
          <a:p>
            <a:pPr lvl="1"/>
            <a:r>
              <a:rPr lang="fr-BE" dirty="0" smtClean="0"/>
              <a:t>smart glasses (= </a:t>
            </a:r>
            <a:r>
              <a:rPr lang="fr-BE" dirty="0" err="1" smtClean="0"/>
              <a:t>augmented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smtClean="0"/>
              <a:t>reality, </a:t>
            </a:r>
            <a:r>
              <a:rPr lang="fr-BE" dirty="0" err="1" smtClean="0"/>
              <a:t>voegt</a:t>
            </a:r>
            <a:r>
              <a:rPr lang="fr-BE" dirty="0" smtClean="0"/>
              <a:t> info </a:t>
            </a:r>
            <a:r>
              <a:rPr lang="fr-BE" dirty="0" err="1" smtClean="0"/>
              <a:t>toe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waarneembare</a:t>
            </a:r>
            <a:r>
              <a:rPr lang="fr-BE" dirty="0" smtClean="0"/>
              <a:t> </a:t>
            </a:r>
            <a:r>
              <a:rPr lang="fr-BE" dirty="0" err="1" smtClean="0"/>
              <a:t>werke</a:t>
            </a:r>
            <a:r>
              <a:rPr lang="fr-BE" dirty="0" smtClean="0"/>
              <a:t>-</a:t>
            </a:r>
            <a:br>
              <a:rPr lang="fr-BE" dirty="0" smtClean="0"/>
            </a:br>
            <a:r>
              <a:rPr lang="fr-BE" dirty="0" err="1" smtClean="0"/>
              <a:t>lijkheid</a:t>
            </a:r>
            <a:r>
              <a:rPr lang="fr-BE" dirty="0" smtClean="0"/>
              <a:t>)</a:t>
            </a:r>
          </a:p>
          <a:p>
            <a:pPr lvl="1"/>
            <a:r>
              <a:rPr lang="fr-BE" dirty="0" smtClean="0"/>
              <a:t>smart ring (</a:t>
            </a:r>
            <a:r>
              <a:rPr lang="fr-BE" dirty="0" err="1" smtClean="0"/>
              <a:t>vb</a:t>
            </a:r>
            <a:r>
              <a:rPr lang="fr-BE" dirty="0" smtClean="0"/>
              <a:t> </a:t>
            </a:r>
            <a:r>
              <a:rPr lang="fr-BE" dirty="0" err="1" smtClean="0">
                <a:hlinkClick r:id="rId3"/>
              </a:rPr>
              <a:t>Motiv</a:t>
            </a:r>
            <a:r>
              <a:rPr lang="fr-BE" dirty="0" smtClean="0">
                <a:hlinkClick r:id="rId3"/>
              </a:rPr>
              <a:t> fitness </a:t>
            </a:r>
            <a:r>
              <a:rPr lang="fr-BE" dirty="0" err="1" smtClean="0">
                <a:hlinkClick r:id="rId3"/>
              </a:rPr>
              <a:t>tracker</a:t>
            </a:r>
            <a:r>
              <a:rPr lang="fr-BE" dirty="0" smtClean="0"/>
              <a:t>)</a:t>
            </a:r>
          </a:p>
          <a:p>
            <a:pPr lvl="1"/>
            <a:r>
              <a:rPr lang="fr-BE" dirty="0" err="1" smtClean="0"/>
              <a:t>kledij</a:t>
            </a:r>
            <a:r>
              <a:rPr lang="fr-BE" dirty="0" smtClean="0"/>
              <a:t> (</a:t>
            </a:r>
            <a:r>
              <a:rPr lang="fr-BE" dirty="0" err="1" smtClean="0"/>
              <a:t>vb</a:t>
            </a:r>
            <a:r>
              <a:rPr lang="fr-BE" dirty="0" smtClean="0"/>
              <a:t> </a:t>
            </a:r>
            <a:r>
              <a:rPr lang="fr-BE" dirty="0" err="1" smtClean="0">
                <a:hlinkClick r:id="rId4"/>
              </a:rPr>
              <a:t>Vitali</a:t>
            </a:r>
            <a:r>
              <a:rPr lang="fr-BE" dirty="0" smtClean="0">
                <a:hlinkClick r:id="rId4"/>
              </a:rPr>
              <a:t> sport </a:t>
            </a:r>
            <a:r>
              <a:rPr lang="fr-BE" dirty="0" err="1" smtClean="0">
                <a:hlinkClick r:id="rId4"/>
              </a:rPr>
              <a:t>bh</a:t>
            </a:r>
            <a:r>
              <a:rPr lang="fr-BE" dirty="0" smtClean="0"/>
              <a:t>)</a:t>
            </a:r>
          </a:p>
          <a:p>
            <a:endParaRPr lang="fr-BE" dirty="0" smtClean="0"/>
          </a:p>
          <a:p>
            <a:r>
              <a:rPr lang="fr-BE" dirty="0" smtClean="0"/>
              <a:t>GPS </a:t>
            </a:r>
            <a:r>
              <a:rPr lang="fr-BE" dirty="0" err="1" smtClean="0"/>
              <a:t>gebaseerd</a:t>
            </a:r>
            <a:endParaRPr lang="fr-BE" dirty="0"/>
          </a:p>
        </p:txBody>
      </p:sp>
      <p:sp>
        <p:nvSpPr>
          <p:cNvPr id="6" name="AutoShape 2" descr="Afbeeldingsresultaat voor mobile devices and wearab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10" y="1196752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Afbeeldingsresultaat voor moti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10" y="2882677"/>
            <a:ext cx="1230598" cy="11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ivaLnk's eSkin wearable goes on sa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660" y="2882677"/>
            <a:ext cx="1489559" cy="11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70" y="4007521"/>
            <a:ext cx="2709665" cy="15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fld id="{A7CC3638-A99D-674C-A789-FA84B7E5EA16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Mobile devices &amp; wearables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 err="1" smtClean="0"/>
              <a:t>sectorgebonden</a:t>
            </a:r>
            <a:r>
              <a:rPr lang="fr-BE" dirty="0" smtClean="0"/>
              <a:t> </a:t>
            </a:r>
            <a:r>
              <a:rPr lang="fr-BE" dirty="0" err="1" smtClean="0"/>
              <a:t>toepassingen</a:t>
            </a:r>
            <a:r>
              <a:rPr lang="fr-BE" dirty="0" smtClean="0"/>
              <a:t> </a:t>
            </a:r>
            <a:r>
              <a:rPr lang="fr-BE" dirty="0" err="1" smtClean="0"/>
              <a:t>mogelijk</a:t>
            </a:r>
            <a:r>
              <a:rPr lang="fr-BE" dirty="0" smtClean="0"/>
              <a:t>, </a:t>
            </a:r>
            <a:r>
              <a:rPr lang="fr-BE" dirty="0" err="1" smtClean="0"/>
              <a:t>creatieve</a:t>
            </a:r>
            <a:r>
              <a:rPr lang="fr-BE" dirty="0" smtClean="0"/>
              <a:t> </a:t>
            </a:r>
            <a:r>
              <a:rPr lang="fr-BE" dirty="0" err="1" smtClean="0"/>
              <a:t>oefening</a:t>
            </a:r>
            <a:r>
              <a:rPr lang="fr-BE" dirty="0" smtClean="0"/>
              <a:t> </a:t>
            </a:r>
          </a:p>
          <a:p>
            <a:pPr lvl="1"/>
            <a:r>
              <a:rPr lang="fr-BE" dirty="0" err="1" smtClean="0"/>
              <a:t>vb</a:t>
            </a:r>
            <a:r>
              <a:rPr lang="fr-BE" dirty="0" smtClean="0"/>
              <a:t> smart glasses om </a:t>
            </a:r>
            <a:r>
              <a:rPr lang="fr-BE" dirty="0" err="1" smtClean="0"/>
              <a:t>uitwisselbaarheid</a:t>
            </a:r>
            <a:r>
              <a:rPr lang="fr-BE" dirty="0" smtClean="0"/>
              <a:t> van </a:t>
            </a:r>
            <a:r>
              <a:rPr lang="fr-BE" dirty="0" err="1" smtClean="0"/>
              <a:t>helpers</a:t>
            </a:r>
            <a:r>
              <a:rPr lang="fr-BE" dirty="0" smtClean="0"/>
              <a:t> te </a:t>
            </a:r>
            <a:r>
              <a:rPr lang="fr-BE" dirty="0" err="1" smtClean="0"/>
              <a:t>verhogen</a:t>
            </a:r>
            <a:r>
              <a:rPr lang="fr-BE" dirty="0" smtClean="0"/>
              <a:t> (</a:t>
            </a:r>
            <a:r>
              <a:rPr lang="fr-BE" dirty="0" err="1" smtClean="0"/>
              <a:t>instructies</a:t>
            </a:r>
            <a:r>
              <a:rPr lang="fr-BE" dirty="0" smtClean="0"/>
              <a:t> over het </a:t>
            </a:r>
            <a:r>
              <a:rPr lang="fr-BE" dirty="0" err="1" smtClean="0"/>
              <a:t>wat</a:t>
            </a:r>
            <a:r>
              <a:rPr lang="fr-BE" dirty="0" smtClean="0"/>
              <a:t>, </a:t>
            </a:r>
            <a:r>
              <a:rPr lang="fr-BE" dirty="0" err="1" smtClean="0"/>
              <a:t>waar</a:t>
            </a:r>
            <a:r>
              <a:rPr lang="fr-BE" dirty="0" smtClean="0"/>
              <a:t>,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volgens</a:t>
            </a:r>
            <a:r>
              <a:rPr lang="fr-BE" dirty="0" smtClean="0"/>
              <a:t> de </a:t>
            </a:r>
            <a:r>
              <a:rPr lang="fr-BE" dirty="0" err="1" smtClean="0"/>
              <a:t>voorkeuren</a:t>
            </a:r>
            <a:r>
              <a:rPr lang="fr-BE" dirty="0" smtClean="0"/>
              <a:t> van de </a:t>
            </a:r>
            <a:r>
              <a:rPr lang="fr-BE" dirty="0" err="1" smtClean="0"/>
              <a:t>klant</a:t>
            </a:r>
            <a:r>
              <a:rPr lang="fr-BE" dirty="0" smtClean="0"/>
              <a:t>)</a:t>
            </a:r>
          </a:p>
          <a:p>
            <a:pPr lvl="1"/>
            <a:r>
              <a:rPr lang="fr-BE" dirty="0" err="1" smtClean="0"/>
              <a:t>vb</a:t>
            </a:r>
            <a:r>
              <a:rPr lang="fr-BE" dirty="0" smtClean="0"/>
              <a:t> RFID tag op </a:t>
            </a:r>
            <a:r>
              <a:rPr lang="fr-BE" dirty="0" err="1" smtClean="0"/>
              <a:t>bepaalde</a:t>
            </a:r>
            <a:r>
              <a:rPr lang="fr-BE" dirty="0" smtClean="0"/>
              <a:t> </a:t>
            </a:r>
            <a:r>
              <a:rPr lang="fr-BE" dirty="0" err="1" smtClean="0"/>
              <a:t>plaatsen</a:t>
            </a:r>
            <a:r>
              <a:rPr lang="fr-BE" dirty="0" smtClean="0"/>
              <a:t> in de </a:t>
            </a:r>
            <a:r>
              <a:rPr lang="fr-BE" dirty="0" err="1" smtClean="0"/>
              <a:t>woning</a:t>
            </a:r>
            <a:r>
              <a:rPr lang="fr-BE" dirty="0" smtClean="0"/>
              <a:t> </a:t>
            </a:r>
            <a:r>
              <a:rPr lang="fr-BE" dirty="0" err="1" smtClean="0"/>
              <a:t>wordt</a:t>
            </a:r>
            <a:r>
              <a:rPr lang="fr-BE" dirty="0" smtClean="0"/>
              <a:t> </a:t>
            </a:r>
            <a:r>
              <a:rPr lang="fr-BE" dirty="0" err="1" smtClean="0"/>
              <a:t>uitgelezen</a:t>
            </a:r>
            <a:r>
              <a:rPr lang="fr-BE" dirty="0" smtClean="0"/>
              <a:t> </a:t>
            </a:r>
            <a:r>
              <a:rPr lang="fr-BE" dirty="0" err="1" smtClean="0"/>
              <a:t>telkens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periodieke</a:t>
            </a:r>
            <a:r>
              <a:rPr lang="fr-BE" dirty="0" smtClean="0"/>
              <a:t> </a:t>
            </a:r>
            <a:r>
              <a:rPr lang="fr-BE" dirty="0" err="1" smtClean="0"/>
              <a:t>taak</a:t>
            </a:r>
            <a:r>
              <a:rPr lang="fr-BE" dirty="0" smtClean="0"/>
              <a:t> </a:t>
            </a:r>
            <a:r>
              <a:rPr lang="fr-BE" dirty="0" err="1" smtClean="0"/>
              <a:t>wordt</a:t>
            </a:r>
            <a:r>
              <a:rPr lang="fr-BE" dirty="0" smtClean="0"/>
              <a:t> </a:t>
            </a:r>
            <a:r>
              <a:rPr lang="fr-BE" dirty="0" err="1" smtClean="0"/>
              <a:t>uitgevoerd</a:t>
            </a:r>
            <a:r>
              <a:rPr lang="fr-BE" dirty="0" smtClean="0"/>
              <a:t>, </a:t>
            </a:r>
            <a:r>
              <a:rPr lang="fr-BE" dirty="0" err="1" smtClean="0"/>
              <a:t>ondersteunt</a:t>
            </a:r>
            <a:r>
              <a:rPr lang="fr-BE" dirty="0" smtClean="0"/>
              <a:t> planning van de </a:t>
            </a:r>
            <a:r>
              <a:rPr lang="fr-BE" dirty="0" err="1" smtClean="0"/>
              <a:t>helper</a:t>
            </a:r>
            <a:r>
              <a:rPr lang="fr-BE" dirty="0" smtClean="0"/>
              <a:t> en </a:t>
            </a:r>
            <a:r>
              <a:rPr lang="fr-BE" dirty="0" err="1" smtClean="0"/>
              <a:t>vermijdt</a:t>
            </a:r>
            <a:r>
              <a:rPr lang="fr-BE" dirty="0" smtClean="0"/>
              <a:t> niet </a:t>
            </a:r>
            <a:r>
              <a:rPr lang="fr-BE" dirty="0" err="1" smtClean="0"/>
              <a:t>uitgevoerde</a:t>
            </a:r>
            <a:r>
              <a:rPr lang="fr-BE" dirty="0" smtClean="0"/>
              <a:t> </a:t>
            </a:r>
            <a:r>
              <a:rPr lang="fr-BE" dirty="0" err="1" smtClean="0"/>
              <a:t>werken</a:t>
            </a:r>
            <a:endParaRPr lang="fr-BE" dirty="0" smtClean="0"/>
          </a:p>
          <a:p>
            <a:pPr lvl="1"/>
            <a:r>
              <a:rPr lang="fr-BE" dirty="0" err="1" smtClean="0"/>
              <a:t>vb</a:t>
            </a:r>
            <a:r>
              <a:rPr lang="fr-BE" dirty="0" smtClean="0"/>
              <a:t> </a:t>
            </a:r>
            <a:r>
              <a:rPr lang="nl-BE" dirty="0" smtClean="0"/>
              <a:t>via mobile </a:t>
            </a:r>
            <a:r>
              <a:rPr lang="nl-BE" dirty="0" err="1" smtClean="0"/>
              <a:t>devices</a:t>
            </a:r>
            <a:r>
              <a:rPr lang="nl-BE" dirty="0" smtClean="0"/>
              <a:t> zou men tijdens een incident al bij het bellen naar de 112 meer informatie mee kunnen geven zodat de gepaste hulp wordt geboden (</a:t>
            </a:r>
            <a:r>
              <a:rPr lang="nl-BE" dirty="0" err="1" smtClean="0"/>
              <a:t>vb</a:t>
            </a:r>
            <a:r>
              <a:rPr lang="nl-BE" dirty="0" smtClean="0"/>
              <a:t> videobeelden…), of de hulpcentrale stuurt instructies door…</a:t>
            </a:r>
          </a:p>
          <a:p>
            <a:pPr lvl="1"/>
            <a:r>
              <a:rPr lang="nl-BE" dirty="0" err="1" smtClean="0"/>
              <a:t>vb</a:t>
            </a:r>
            <a:r>
              <a:rPr lang="nl-BE" dirty="0" smtClean="0"/>
              <a:t> het continu capteren van medische parameters van risicopatiënten</a:t>
            </a:r>
          </a:p>
        </p:txBody>
      </p:sp>
    </p:spTree>
    <p:extLst>
      <p:ext uri="{BB962C8B-B14F-4D97-AF65-F5344CB8AC3E}">
        <p14:creationId xmlns:p14="http://schemas.microsoft.com/office/powerpoint/2010/main" val="31169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Internet of </a:t>
            </a:r>
            <a:r>
              <a:rPr lang="fr-BE" dirty="0" err="1" smtClean="0"/>
              <a:t>Things</a:t>
            </a:r>
            <a:r>
              <a:rPr lang="fr-BE" dirty="0" smtClean="0"/>
              <a:t> (</a:t>
            </a:r>
            <a:r>
              <a:rPr lang="fr-BE" dirty="0" err="1" smtClean="0"/>
              <a:t>IoT</a:t>
            </a:r>
            <a:r>
              <a:rPr lang="fr-BE" dirty="0" smtClean="0"/>
              <a:t>)</a:t>
            </a:r>
            <a:endParaRPr lang="nl-BE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fld id="{A7CC3638-A99D-674C-A789-FA84B7E5EA16}" type="slidenum">
              <a:rPr lang="nl-NL" smtClean="0"/>
              <a:pPr/>
              <a:t>36</a:t>
            </a:fld>
            <a:endParaRPr lang="nl-NL" dirty="0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5" name="Round Single Corner Rectangle 4"/>
          <p:cNvSpPr/>
          <p:nvPr/>
        </p:nvSpPr>
        <p:spPr>
          <a:xfrm rot="5400000">
            <a:off x="1194279" y="1217928"/>
            <a:ext cx="797328" cy="2265344"/>
          </a:xfrm>
          <a:prstGeom prst="round1Rect">
            <a:avLst>
              <a:gd name="adj" fmla="val 20512"/>
            </a:avLst>
          </a:prstGeom>
          <a:solidFill>
            <a:srgbClr val="66D2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6000" tIns="140400" rIns="180000" bIns="118800" rtlCol="0" anchor="ctr"/>
          <a:lstStyle/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b="1" dirty="0" smtClean="0">
                <a:cs typeface="Proximus"/>
              </a:rPr>
              <a:t>De "</a:t>
            </a:r>
            <a:r>
              <a:rPr lang="en-US" b="1" dirty="0" err="1" smtClean="0">
                <a:cs typeface="Proximus"/>
              </a:rPr>
              <a:t>dingen</a:t>
            </a:r>
            <a:r>
              <a:rPr lang="en-US" b="1" dirty="0" smtClean="0">
                <a:cs typeface="Proximus"/>
              </a:rPr>
              <a:t>"</a:t>
            </a:r>
          </a:p>
          <a:p>
            <a:pPr>
              <a:spcAft>
                <a:spcPts val="600"/>
              </a:spcAft>
            </a:pPr>
            <a:r>
              <a:rPr lang="en-US" sz="1200" dirty="0" err="1" smtClean="0">
                <a:cs typeface="Proximus"/>
              </a:rPr>
              <a:t>Objecten</a:t>
            </a:r>
            <a:r>
              <a:rPr lang="en-US" sz="1200" dirty="0" smtClean="0">
                <a:cs typeface="Proximus"/>
              </a:rPr>
              <a:t> </a:t>
            </a:r>
            <a:r>
              <a:rPr lang="en-US" sz="1200" dirty="0" err="1" smtClean="0">
                <a:cs typeface="Proximus"/>
              </a:rPr>
              <a:t>en</a:t>
            </a:r>
            <a:r>
              <a:rPr lang="en-US" sz="1200" dirty="0" smtClean="0">
                <a:cs typeface="Proximus"/>
              </a:rPr>
              <a:t> </a:t>
            </a:r>
            <a:r>
              <a:rPr lang="en-US" sz="1200" dirty="0" err="1" smtClean="0">
                <a:cs typeface="Proximus"/>
              </a:rPr>
              <a:t>sensoren</a:t>
            </a:r>
            <a:r>
              <a:rPr lang="en-US" sz="1200" dirty="0" smtClean="0">
                <a:cs typeface="Proximus"/>
              </a:rPr>
              <a:t> die data  </a:t>
            </a:r>
            <a:r>
              <a:rPr lang="en-US" sz="1200" dirty="0" err="1" smtClean="0">
                <a:cs typeface="Proximus"/>
              </a:rPr>
              <a:t>verzenden</a:t>
            </a:r>
            <a:r>
              <a:rPr lang="en-US" sz="1200" dirty="0" smtClean="0">
                <a:cs typeface="Proximus"/>
              </a:rPr>
              <a:t>/</a:t>
            </a:r>
            <a:r>
              <a:rPr lang="en-US" sz="1200" dirty="0" err="1" smtClean="0">
                <a:cs typeface="Proximus"/>
              </a:rPr>
              <a:t>ontvangen</a:t>
            </a:r>
            <a:endParaRPr lang="en-US" sz="1200" dirty="0">
              <a:cs typeface="Proximus Regular Italic"/>
            </a:endParaRPr>
          </a:p>
        </p:txBody>
      </p:sp>
      <p:sp>
        <p:nvSpPr>
          <p:cNvPr id="6" name="Round Single Corner Rectangle 5"/>
          <p:cNvSpPr/>
          <p:nvPr/>
        </p:nvSpPr>
        <p:spPr>
          <a:xfrm rot="5400000">
            <a:off x="1194279" y="2166465"/>
            <a:ext cx="797328" cy="2265344"/>
          </a:xfrm>
          <a:prstGeom prst="round1Rect">
            <a:avLst>
              <a:gd name="adj" fmla="val 20512"/>
            </a:avLst>
          </a:prstGeom>
          <a:solidFill>
            <a:srgbClr val="5C2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6000" tIns="140400" rIns="180000" bIns="118800" rtlCol="0" anchor="ctr"/>
          <a:lstStyle/>
          <a:p>
            <a:pPr marL="228600" indent="-228600">
              <a:spcAft>
                <a:spcPts val="600"/>
              </a:spcAft>
              <a:buFont typeface="+mj-lt"/>
              <a:buAutoNum type="arabicPeriod" startAt="2"/>
            </a:pPr>
            <a:r>
              <a:rPr lang="en-US" b="1" dirty="0" smtClean="0">
                <a:cs typeface="Proximus"/>
              </a:rPr>
              <a:t>De </a:t>
            </a:r>
            <a:r>
              <a:rPr lang="en-US" b="1" dirty="0" err="1" smtClean="0">
                <a:cs typeface="Proximus"/>
              </a:rPr>
              <a:t>connectiviteit</a:t>
            </a:r>
            <a:endParaRPr lang="en-US" b="1" dirty="0" smtClean="0">
              <a:cs typeface="Proximus"/>
            </a:endParaRPr>
          </a:p>
          <a:p>
            <a:pPr>
              <a:spcAft>
                <a:spcPts val="600"/>
              </a:spcAft>
            </a:pPr>
            <a:r>
              <a:rPr lang="en-US" sz="1200" dirty="0" smtClean="0">
                <a:cs typeface="Proximus"/>
              </a:rPr>
              <a:t>Om data </a:t>
            </a:r>
            <a:r>
              <a:rPr lang="en-US" sz="1200" dirty="0" err="1" smtClean="0">
                <a:cs typeface="Proximus"/>
              </a:rPr>
              <a:t>te</a:t>
            </a:r>
            <a:r>
              <a:rPr lang="en-US" sz="1200" dirty="0" smtClean="0">
                <a:cs typeface="Proximus"/>
              </a:rPr>
              <a:t> </a:t>
            </a:r>
            <a:r>
              <a:rPr lang="en-US" sz="1200" dirty="0" err="1" smtClean="0">
                <a:cs typeface="Proximus"/>
              </a:rPr>
              <a:t>transporteren</a:t>
            </a:r>
            <a:endParaRPr lang="en-US" sz="1200" dirty="0">
              <a:cs typeface="Proximus Regular Italic"/>
            </a:endParaRPr>
          </a:p>
        </p:txBody>
      </p:sp>
      <p:sp>
        <p:nvSpPr>
          <p:cNvPr id="7" name="Round Single Corner Rectangle 6"/>
          <p:cNvSpPr/>
          <p:nvPr/>
        </p:nvSpPr>
        <p:spPr>
          <a:xfrm rot="5400000">
            <a:off x="1057130" y="3252151"/>
            <a:ext cx="1071626" cy="2265344"/>
          </a:xfrm>
          <a:prstGeom prst="round1Rect">
            <a:avLst>
              <a:gd name="adj" fmla="val 20512"/>
            </a:avLst>
          </a:prstGeom>
          <a:solidFill>
            <a:srgbClr val="00BC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6000" tIns="140400" rIns="180000" bIns="118800" rtlCol="0" anchor="ctr"/>
          <a:lstStyle/>
          <a:p>
            <a:pPr marL="228600" indent="-228600">
              <a:spcAft>
                <a:spcPts val="600"/>
              </a:spcAft>
              <a:buFont typeface="+mj-lt"/>
              <a:buAutoNum type="arabicPeriod" startAt="3"/>
            </a:pPr>
            <a:r>
              <a:rPr lang="en-US" b="1" smtClean="0">
                <a:cs typeface="Proximus"/>
              </a:rPr>
              <a:t>De toepassing</a:t>
            </a:r>
            <a:endParaRPr lang="en-US" b="1" dirty="0" smtClean="0">
              <a:cs typeface="Proximus"/>
            </a:endParaRPr>
          </a:p>
          <a:p>
            <a:pPr>
              <a:spcAft>
                <a:spcPts val="600"/>
              </a:spcAft>
            </a:pPr>
            <a:r>
              <a:rPr lang="en-US" sz="1200" smtClean="0">
                <a:cs typeface="Proximus"/>
              </a:rPr>
              <a:t>Combineren van data, toevoegen van logica</a:t>
            </a:r>
            <a:endParaRPr lang="en-US" sz="1200" dirty="0">
              <a:cs typeface="Proximus Regular Ital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1184" y="1358792"/>
            <a:ext cx="4703454" cy="4590488"/>
            <a:chOff x="3201184" y="424509"/>
            <a:chExt cx="4703454" cy="45904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1184" y="424509"/>
              <a:ext cx="4703454" cy="4590488"/>
            </a:xfrm>
            <a:prstGeom prst="rect">
              <a:avLst/>
            </a:prstGeom>
          </p:spPr>
        </p:pic>
        <p:pic>
          <p:nvPicPr>
            <p:cNvPr id="10" name="Content Placeholder 6"/>
            <p:cNvPicPr>
              <a:picLocks noChangeAspect="1"/>
            </p:cNvPicPr>
            <p:nvPr/>
          </p:nvPicPr>
          <p:blipFill rotWithShape="1">
            <a:blip r:embed="rId3"/>
            <a:srcRect l="13932" t="7139" r="7801" b="7550"/>
            <a:stretch/>
          </p:blipFill>
          <p:spPr>
            <a:xfrm>
              <a:off x="4318962" y="2863781"/>
              <a:ext cx="446730" cy="311498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4337843" y="2807073"/>
              <a:ext cx="408969" cy="68718"/>
            </a:xfrm>
            <a:prstGeom prst="rect">
              <a:avLst/>
            </a:prstGeom>
            <a:solidFill>
              <a:srgbClr val="5A32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180000" tIns="180000" rIns="180000" bIns="180000" rtlCol="0" anchor="ctr"/>
            <a:lstStyle/>
            <a:p>
              <a:pPr algn="ctr">
                <a:spcAft>
                  <a:spcPts val="600"/>
                </a:spcAft>
              </a:pPr>
              <a:endParaRPr lang="en-GB" dirty="0" smtClean="0">
                <a:cs typeface="Proximu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37843" y="3181315"/>
              <a:ext cx="408969" cy="68718"/>
            </a:xfrm>
            <a:prstGeom prst="rect">
              <a:avLst/>
            </a:prstGeom>
            <a:solidFill>
              <a:srgbClr val="5A32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180000" tIns="180000" rIns="180000" bIns="180000" rtlCol="0" anchor="ctr"/>
            <a:lstStyle/>
            <a:p>
              <a:pPr algn="ctr">
                <a:spcAft>
                  <a:spcPts val="600"/>
                </a:spcAft>
              </a:pPr>
              <a:endParaRPr lang="en-GB" dirty="0" smtClean="0">
                <a:cs typeface="Proximu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329482" y="4100884"/>
            <a:ext cx="408969" cy="68718"/>
          </a:xfrm>
          <a:prstGeom prst="rect">
            <a:avLst/>
          </a:prstGeom>
          <a:solidFill>
            <a:srgbClr val="5A32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ctr"/>
          <a:lstStyle/>
          <a:p>
            <a:pPr algn="ctr">
              <a:spcAft>
                <a:spcPts val="600"/>
              </a:spcAft>
            </a:pPr>
            <a:endParaRPr lang="en-GB" dirty="0" smtClean="0">
              <a:cs typeface="Proximu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743" y="1358792"/>
            <a:ext cx="890210" cy="667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42" y="4274756"/>
            <a:ext cx="720739" cy="562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856" y="5264030"/>
            <a:ext cx="720344" cy="685250"/>
          </a:xfrm>
          <a:prstGeom prst="rect">
            <a:avLst/>
          </a:prstGeom>
        </p:spPr>
      </p:pic>
      <p:pic>
        <p:nvPicPr>
          <p:cNvPr id="1026" name="Picture 2" descr="http://static0.fitbit.com/simple.b-cssdisabled-png.hade2b47202092896236267eb7e16347a.pack?items=%2Fcontent%2Fassets%2Fonezip%2Fimages%2Ffeatures-content%2Fforce%2Fpp_Carousel_ForceProductBla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53" y="1045524"/>
            <a:ext cx="557119" cy="5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Waar staat IoT vandaag ?</a:t>
            </a:r>
            <a:endParaRPr lang="nl-BE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fld id="{A7CC3638-A99D-674C-A789-FA84B7E5EA16}" type="slidenum">
              <a:rPr lang="nl-NL" smtClean="0"/>
              <a:pPr/>
              <a:t>37</a:t>
            </a:fld>
            <a:endParaRPr lang="nl-NL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5" name="Round Single Corner Rectangle 4"/>
          <p:cNvSpPr/>
          <p:nvPr/>
        </p:nvSpPr>
        <p:spPr>
          <a:xfrm>
            <a:off x="451538" y="1268760"/>
            <a:ext cx="4048454" cy="1512168"/>
          </a:xfrm>
          <a:prstGeom prst="round1Rect">
            <a:avLst>
              <a:gd name="adj" fmla="val 20512"/>
            </a:avLst>
          </a:prstGeom>
          <a:solidFill>
            <a:srgbClr val="66D2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216000" tIns="140400" rIns="180000" bIns="118800" rtlCol="0" anchor="t"/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b="1" dirty="0" err="1" smtClean="0">
                <a:cs typeface="Proximus Regular Italic"/>
              </a:rPr>
              <a:t>Hetzelfde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doen</a:t>
            </a:r>
            <a:r>
              <a:rPr lang="en-US" b="1" dirty="0" smtClean="0">
                <a:cs typeface="Proximus Regular Italic"/>
              </a:rPr>
              <a:t>, </a:t>
            </a:r>
            <a:r>
              <a:rPr lang="en-US" b="1" dirty="0" err="1" smtClean="0">
                <a:cs typeface="Proximus Regular Italic"/>
              </a:rPr>
              <a:t>beter</a:t>
            </a:r>
            <a:r>
              <a:rPr lang="en-US" b="1" dirty="0" smtClean="0">
                <a:cs typeface="Proximus Regular Italic"/>
              </a:rPr>
              <a:t>/</a:t>
            </a:r>
            <a:r>
              <a:rPr lang="en-US" b="1" dirty="0" err="1" smtClean="0">
                <a:cs typeface="Proximus Regular Italic"/>
              </a:rPr>
              <a:t>sneller</a:t>
            </a:r>
            <a:r>
              <a:rPr lang="en-US" b="1" dirty="0" smtClean="0">
                <a:cs typeface="Proximus Regular Italic"/>
              </a:rPr>
              <a:t>/</a:t>
            </a:r>
            <a:r>
              <a:rPr lang="en-US" b="1" dirty="0" err="1" smtClean="0">
                <a:cs typeface="Proximus Regular Italic"/>
              </a:rPr>
              <a:t>goedkoper</a:t>
            </a:r>
            <a:endParaRPr lang="en-US" b="1" dirty="0" smtClean="0">
              <a:cs typeface="Proximus Regular Italic"/>
            </a:endParaRPr>
          </a:p>
          <a:p>
            <a:pPr>
              <a:spcAft>
                <a:spcPts val="600"/>
              </a:spcAft>
            </a:pPr>
            <a:endParaRPr lang="en-US" sz="1200" b="1" dirty="0" smtClean="0">
              <a:cs typeface="Proximus Regular Italic"/>
            </a:endParaRPr>
          </a:p>
          <a:p>
            <a:pPr>
              <a:spcAft>
                <a:spcPts val="600"/>
              </a:spcAft>
            </a:pPr>
            <a:r>
              <a:rPr lang="en-US" sz="1200" b="1" dirty="0" err="1" smtClean="0">
                <a:cs typeface="Proximus Regular Italic"/>
              </a:rPr>
              <a:t>vb</a:t>
            </a:r>
            <a:r>
              <a:rPr lang="en-US" sz="1200" b="1" dirty="0" smtClean="0">
                <a:cs typeface="Proximus Regular Italic"/>
              </a:rPr>
              <a:t> </a:t>
            </a:r>
            <a:r>
              <a:rPr lang="en-US" sz="1200" b="1" dirty="0" err="1" smtClean="0">
                <a:cs typeface="Proximus Regular Italic"/>
              </a:rPr>
              <a:t>paard</a:t>
            </a:r>
            <a:r>
              <a:rPr lang="en-US" sz="1200" b="1" dirty="0" smtClean="0">
                <a:cs typeface="Proximus Regular Italic"/>
              </a:rPr>
              <a:t> </a:t>
            </a:r>
            <a:r>
              <a:rPr lang="en-US" sz="1200" b="1" dirty="0" err="1" smtClean="0">
                <a:cs typeface="Proximus Regular Italic"/>
              </a:rPr>
              <a:t>en</a:t>
            </a:r>
            <a:r>
              <a:rPr lang="en-US" sz="1200" b="1" dirty="0" smtClean="0">
                <a:cs typeface="Proximus Regular Italic"/>
              </a:rPr>
              <a:t> </a:t>
            </a:r>
            <a:r>
              <a:rPr lang="en-US" sz="1200" b="1" dirty="0" err="1" smtClean="0">
                <a:cs typeface="Proximus Regular Italic"/>
              </a:rPr>
              <a:t>kar</a:t>
            </a:r>
            <a:r>
              <a:rPr lang="en-US" sz="1200" b="1" dirty="0" smtClean="0">
                <a:cs typeface="Proximus Regular Italic"/>
              </a:rPr>
              <a:t> </a:t>
            </a:r>
            <a:r>
              <a:rPr lang="en-US" sz="1200" b="1" dirty="0" smtClean="0">
                <a:cs typeface="Proximus Regular Italic"/>
                <a:sym typeface="Wingdings" panose="05000000000000000000" pitchFamily="2" charset="2"/>
              </a:rPr>
              <a:t> auto</a:t>
            </a:r>
            <a:endParaRPr lang="en-US" sz="1200" b="1" dirty="0">
              <a:cs typeface="Proximus Regular Italic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451538" y="3068960"/>
            <a:ext cx="4048454" cy="1440160"/>
          </a:xfrm>
          <a:prstGeom prst="round1Rect">
            <a:avLst>
              <a:gd name="adj" fmla="val 20512"/>
            </a:avLst>
          </a:prstGeom>
          <a:solidFill>
            <a:srgbClr val="5C2D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216000" tIns="140400" rIns="180000" bIns="118800" rtlCol="0" anchor="t"/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en-US" b="1" dirty="0" err="1" smtClean="0">
                <a:cs typeface="Proximus Regular Italic"/>
              </a:rPr>
              <a:t>Iets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doen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dat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niet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kan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zonder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een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nieuwe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technologie</a:t>
            </a:r>
            <a:endParaRPr lang="en-US" b="1" dirty="0" smtClean="0">
              <a:cs typeface="Proximus Regular Italic"/>
            </a:endParaRPr>
          </a:p>
          <a:p>
            <a:pPr>
              <a:spcAft>
                <a:spcPts val="600"/>
              </a:spcAft>
            </a:pPr>
            <a:endParaRPr lang="en-US" sz="1200" b="1" dirty="0" smtClean="0">
              <a:cs typeface="Proximus Regular Italic"/>
            </a:endParaRPr>
          </a:p>
          <a:p>
            <a:pPr>
              <a:spcAft>
                <a:spcPts val="600"/>
              </a:spcAft>
            </a:pPr>
            <a:r>
              <a:rPr lang="en-US" sz="1200" b="1" dirty="0" err="1" smtClean="0">
                <a:cs typeface="Proximus Regular Italic"/>
              </a:rPr>
              <a:t>vb</a:t>
            </a:r>
            <a:r>
              <a:rPr lang="en-US" sz="1200" b="1" dirty="0" smtClean="0">
                <a:cs typeface="Proximus Regular Italic"/>
              </a:rPr>
              <a:t> </a:t>
            </a:r>
            <a:r>
              <a:rPr lang="en-US" sz="1200" b="1" dirty="0" err="1" smtClean="0">
                <a:cs typeface="Proximus Regular Italic"/>
              </a:rPr>
              <a:t>introductie</a:t>
            </a:r>
            <a:r>
              <a:rPr lang="en-US" sz="1200" b="1" dirty="0" smtClean="0">
                <a:cs typeface="Proximus Regular Italic"/>
              </a:rPr>
              <a:t> GPS </a:t>
            </a:r>
            <a:r>
              <a:rPr lang="en-US" sz="1200" b="1" dirty="0" smtClean="0">
                <a:cs typeface="Proximus Regular Italic"/>
                <a:sym typeface="Wingdings" panose="05000000000000000000" pitchFamily="2" charset="2"/>
              </a:rPr>
              <a:t> </a:t>
            </a:r>
            <a:r>
              <a:rPr lang="en-US" sz="1200" b="1" dirty="0" err="1" smtClean="0">
                <a:cs typeface="Proximus Regular Italic"/>
                <a:sym typeface="Wingdings" panose="05000000000000000000" pitchFamily="2" charset="2"/>
              </a:rPr>
              <a:t>navigatie</a:t>
            </a:r>
            <a:endParaRPr lang="en-US" sz="1200" b="1" dirty="0">
              <a:cs typeface="Proximus Regular Italic"/>
            </a:endParaRPr>
          </a:p>
        </p:txBody>
      </p:sp>
      <p:sp>
        <p:nvSpPr>
          <p:cNvPr id="7" name="Round Single Corner Rectangle 6"/>
          <p:cNvSpPr/>
          <p:nvPr/>
        </p:nvSpPr>
        <p:spPr>
          <a:xfrm>
            <a:off x="451538" y="4725144"/>
            <a:ext cx="4048454" cy="1440160"/>
          </a:xfrm>
          <a:prstGeom prst="round1Rect">
            <a:avLst>
              <a:gd name="adj" fmla="val 20512"/>
            </a:avLst>
          </a:prstGeom>
          <a:solidFill>
            <a:srgbClr val="00BC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216000" tIns="140400" rIns="180000" bIns="118800" rtlCol="0" anchor="t"/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3"/>
            </a:pPr>
            <a:r>
              <a:rPr lang="en-US" b="1" dirty="0" err="1" smtClean="0">
                <a:cs typeface="Proximus Regular Italic"/>
              </a:rPr>
              <a:t>Verrassende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>
                <a:cs typeface="Proximus Regular Italic"/>
              </a:rPr>
              <a:t>i</a:t>
            </a:r>
            <a:r>
              <a:rPr lang="en-US" b="1" dirty="0" err="1" smtClean="0">
                <a:cs typeface="Proximus Regular Italic"/>
              </a:rPr>
              <a:t>nnovatie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dankzij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wijde</a:t>
            </a:r>
            <a:r>
              <a:rPr lang="en-US" b="1" dirty="0" smtClean="0">
                <a:cs typeface="Proximus Regular Italic"/>
              </a:rPr>
              <a:t> </a:t>
            </a:r>
            <a:r>
              <a:rPr lang="en-US" b="1" dirty="0" err="1" smtClean="0">
                <a:cs typeface="Proximus Regular Italic"/>
              </a:rPr>
              <a:t>adoptie</a:t>
            </a:r>
            <a:r>
              <a:rPr lang="en-US" b="1" dirty="0" smtClean="0">
                <a:cs typeface="Proximus Regular Italic"/>
              </a:rPr>
              <a:t> van </a:t>
            </a:r>
            <a:r>
              <a:rPr lang="en-US" b="1" dirty="0" err="1" smtClean="0">
                <a:cs typeface="Proximus Regular Italic"/>
              </a:rPr>
              <a:t>technologie</a:t>
            </a:r>
            <a:endParaRPr lang="en-US" b="1" dirty="0" smtClean="0">
              <a:cs typeface="Proximus Regular Italic"/>
            </a:endParaRPr>
          </a:p>
          <a:p>
            <a:pPr>
              <a:spcAft>
                <a:spcPts val="600"/>
              </a:spcAft>
            </a:pPr>
            <a:endParaRPr lang="en-US" sz="1200" b="1" dirty="0" smtClean="0">
              <a:cs typeface="Proximus Regular Italic"/>
            </a:endParaRPr>
          </a:p>
          <a:p>
            <a:pPr>
              <a:spcAft>
                <a:spcPts val="600"/>
              </a:spcAft>
            </a:pPr>
            <a:r>
              <a:rPr lang="en-US" sz="1200" b="1" dirty="0" err="1" smtClean="0">
                <a:cs typeface="Proximus Regular Italic"/>
              </a:rPr>
              <a:t>vb</a:t>
            </a:r>
            <a:r>
              <a:rPr lang="en-US" sz="1200" b="1" dirty="0" smtClean="0">
                <a:cs typeface="Proximus Regular Italic"/>
              </a:rPr>
              <a:t> </a:t>
            </a:r>
            <a:r>
              <a:rPr lang="en-US" sz="1200" b="1" dirty="0">
                <a:cs typeface="Proximus Regular Italic"/>
              </a:rPr>
              <a:t>i</a:t>
            </a:r>
            <a:r>
              <a:rPr lang="en-US" sz="1200" b="1" dirty="0" smtClean="0">
                <a:cs typeface="Proximus Regular Italic"/>
              </a:rPr>
              <a:t>nternet + smartphones </a:t>
            </a:r>
            <a:r>
              <a:rPr lang="en-US" sz="1200" b="1" dirty="0" smtClean="0">
                <a:cs typeface="Proximus Regular Italic"/>
                <a:sym typeface="Wingdings" panose="05000000000000000000" pitchFamily="2" charset="2"/>
              </a:rPr>
              <a:t> </a:t>
            </a:r>
            <a:r>
              <a:rPr lang="en-US" sz="1200" b="1" dirty="0" err="1" smtClean="0">
                <a:cs typeface="Proximus Regular Italic"/>
                <a:sym typeface="Wingdings" panose="05000000000000000000" pitchFamily="2" charset="2"/>
              </a:rPr>
              <a:t>iedereen</a:t>
            </a:r>
            <a:r>
              <a:rPr lang="en-US" sz="1200" b="1" dirty="0" smtClean="0">
                <a:cs typeface="Proximus Regular Italic"/>
                <a:sym typeface="Wingdings" panose="05000000000000000000" pitchFamily="2" charset="2"/>
              </a:rPr>
              <a:t> </a:t>
            </a:r>
            <a:r>
              <a:rPr lang="en-US" sz="1200" b="1" dirty="0" err="1" smtClean="0">
                <a:cs typeface="Proximus Regular Italic"/>
                <a:sym typeface="Wingdings" panose="05000000000000000000" pitchFamily="2" charset="2"/>
              </a:rPr>
              <a:t>speelt</a:t>
            </a:r>
            <a:r>
              <a:rPr lang="en-US" sz="1200" b="1" dirty="0" smtClean="0">
                <a:cs typeface="Proximus Regular Italic"/>
                <a:sym typeface="Wingdings" panose="05000000000000000000" pitchFamily="2" charset="2"/>
              </a:rPr>
              <a:t> angry birds</a:t>
            </a:r>
            <a:endParaRPr lang="en-US" sz="1200" b="1" dirty="0">
              <a:cs typeface="Proximus Regular Ital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32" y="1547790"/>
            <a:ext cx="359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 smtClean="0"/>
              <a:t>IoT</a:t>
            </a:r>
            <a:r>
              <a:rPr lang="nl-BE" dirty="0" smtClean="0"/>
              <a:t>: </a:t>
            </a:r>
            <a:r>
              <a:rPr lang="nl-BE" dirty="0" err="1" smtClean="0"/>
              <a:t>vb</a:t>
            </a:r>
            <a:r>
              <a:rPr lang="nl-BE" dirty="0" smtClean="0"/>
              <a:t> sensorennetwerk </a:t>
            </a:r>
            <a:r>
              <a:rPr lang="nl-BE" dirty="0" err="1" smtClean="0"/>
              <a:t>ipv</a:t>
            </a:r>
            <a:r>
              <a:rPr lang="nl-BE" dirty="0" smtClean="0"/>
              <a:t> menselijke interventie </a:t>
            </a:r>
            <a:r>
              <a:rPr lang="nl-BE" dirty="0" smtClean="0">
                <a:sym typeface="Wingdings" panose="05000000000000000000" pitchFamily="2" charset="2"/>
              </a:rPr>
              <a:t> goedkoper, sneller, meer data, …</a:t>
            </a:r>
            <a:endParaRPr lang="fr-BE" dirty="0"/>
          </a:p>
        </p:txBody>
      </p:sp>
      <p:sp>
        <p:nvSpPr>
          <p:cNvPr id="20" name="TextBox 19"/>
          <p:cNvSpPr txBox="1"/>
          <p:nvPr/>
        </p:nvSpPr>
        <p:spPr>
          <a:xfrm>
            <a:off x="4860032" y="3137483"/>
            <a:ext cx="35979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 smtClean="0"/>
              <a:t>IoT</a:t>
            </a:r>
            <a:r>
              <a:rPr lang="nl-BE" dirty="0" smtClean="0"/>
              <a:t>: </a:t>
            </a:r>
            <a:r>
              <a:rPr lang="nl-BE" dirty="0" err="1" smtClean="0"/>
              <a:t>vb</a:t>
            </a:r>
            <a:r>
              <a:rPr lang="nl-BE" dirty="0" smtClean="0"/>
              <a:t> wearable monitors </a:t>
            </a:r>
            <a:r>
              <a:rPr lang="nl-BE" dirty="0" smtClean="0">
                <a:sym typeface="Wingdings" panose="05000000000000000000" pitchFamily="2" charset="2"/>
              </a:rPr>
              <a:t> constant je hartslag meten</a:t>
            </a:r>
          </a:p>
          <a:p>
            <a:r>
              <a:rPr lang="nl-BE" dirty="0" err="1" smtClean="0">
                <a:sym typeface="Wingdings" panose="05000000000000000000" pitchFamily="2" charset="2"/>
              </a:rPr>
              <a:t>vb</a:t>
            </a:r>
            <a:r>
              <a:rPr lang="nl-BE" dirty="0" smtClean="0">
                <a:sym typeface="Wingdings" panose="05000000000000000000" pitchFamily="2" charset="2"/>
              </a:rPr>
              <a:t> </a:t>
            </a:r>
            <a:r>
              <a:rPr lang="nl-BE" dirty="0">
                <a:sym typeface="Wingdings" panose="05000000000000000000" pitchFamily="2" charset="2"/>
              </a:rPr>
              <a:t>s</a:t>
            </a:r>
            <a:r>
              <a:rPr lang="nl-BE" dirty="0" smtClean="0">
                <a:sym typeface="Wingdings" panose="05000000000000000000" pitchFamily="2" charset="2"/>
              </a:rPr>
              <a:t>mart tags  continue weten waar pakje is</a:t>
            </a:r>
            <a:endParaRPr lang="fr-BE" dirty="0"/>
          </a:p>
        </p:txBody>
      </p:sp>
      <p:sp>
        <p:nvSpPr>
          <p:cNvPr id="21" name="TextBox 20"/>
          <p:cNvSpPr txBox="1"/>
          <p:nvPr/>
        </p:nvSpPr>
        <p:spPr>
          <a:xfrm>
            <a:off x="4857725" y="4829671"/>
            <a:ext cx="35979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 smtClean="0"/>
              <a:t>IoT</a:t>
            </a:r>
            <a:r>
              <a:rPr lang="nl-BE" dirty="0" smtClean="0"/>
              <a:t>: ???</a:t>
            </a:r>
          </a:p>
          <a:p>
            <a:r>
              <a:rPr lang="nl-BE" dirty="0" smtClean="0"/>
              <a:t>Wat als álle toestellen op internet zitten? Wat als </a:t>
            </a:r>
            <a:r>
              <a:rPr lang="nl-BE" dirty="0" err="1" smtClean="0"/>
              <a:t>overál</a:t>
            </a:r>
            <a:r>
              <a:rPr lang="nl-BE" dirty="0" smtClean="0"/>
              <a:t> sensoren hangen?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667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Evolutie aantal sensoren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38</a:t>
            </a:fld>
            <a:endParaRPr lang="fr-BE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7920880" cy="51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5890347"/>
            <a:ext cx="7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</a:t>
            </a:r>
            <a:endParaRPr lang="fr-B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32" y="5662569"/>
            <a:ext cx="1598804" cy="53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ICT als enabler: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1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ICT als </a:t>
            </a:r>
            <a:r>
              <a:rPr lang="nl-BE" smtClean="0"/>
              <a:t>enabler</a:t>
            </a:r>
            <a:r>
              <a:rPr lang="nl-BE" dirty="0" smtClean="0"/>
              <a:t>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7" name="Hexagon 6"/>
          <p:cNvSpPr/>
          <p:nvPr/>
        </p:nvSpPr>
        <p:spPr>
          <a:xfrm>
            <a:off x="2565812" y="265609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Anywhere</a:t>
            </a:r>
            <a:r>
              <a:rPr lang="nl-BE" dirty="0"/>
              <a:t>, </a:t>
            </a:r>
            <a:r>
              <a:rPr lang="nl-BE" dirty="0" err="1"/>
              <a:t>anytime</a:t>
            </a:r>
            <a:r>
              <a:rPr lang="nl-BE" dirty="0"/>
              <a:t>, </a:t>
            </a:r>
            <a:r>
              <a:rPr lang="nl-BE" dirty="0" err="1"/>
              <a:t>any</a:t>
            </a:r>
            <a:r>
              <a:rPr lang="nl-BE" dirty="0"/>
              <a:t> device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2565812" y="4167121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Business intelligence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57345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154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Business intelligence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kenmerken</a:t>
            </a:r>
            <a:r>
              <a:rPr lang="en-US" dirty="0" smtClean="0"/>
              <a:t> van de </a:t>
            </a:r>
            <a:r>
              <a:rPr lang="en-US" dirty="0" err="1" smtClean="0"/>
              <a:t>gegevens</a:t>
            </a:r>
            <a:endParaRPr lang="en-US" dirty="0" smtClean="0"/>
          </a:p>
          <a:p>
            <a:pPr lvl="1"/>
            <a:r>
              <a:rPr lang="en-US" sz="1600" dirty="0" smtClean="0"/>
              <a:t>4 v’s</a:t>
            </a:r>
          </a:p>
          <a:p>
            <a:pPr lvl="2"/>
            <a:r>
              <a:rPr lang="en-US" sz="1600" dirty="0" smtClean="0"/>
              <a:t>volume</a:t>
            </a:r>
          </a:p>
          <a:p>
            <a:pPr lvl="2"/>
            <a:r>
              <a:rPr lang="en-US" sz="1600" dirty="0" smtClean="0"/>
              <a:t>variety</a:t>
            </a:r>
          </a:p>
          <a:p>
            <a:pPr lvl="2"/>
            <a:r>
              <a:rPr lang="en-US" sz="1600" dirty="0" smtClean="0"/>
              <a:t>velocity</a:t>
            </a:r>
          </a:p>
          <a:p>
            <a:pPr lvl="2"/>
            <a:r>
              <a:rPr lang="en-US" sz="1600" dirty="0" smtClean="0"/>
              <a:t>veracity</a:t>
            </a:r>
            <a:endParaRPr lang="en-US" sz="1600" dirty="0"/>
          </a:p>
          <a:p>
            <a:pPr lvl="1"/>
            <a:r>
              <a:rPr lang="en-US" sz="1600" dirty="0" err="1" smtClean="0"/>
              <a:t>gedistribueerd</a:t>
            </a:r>
            <a:r>
              <a:rPr lang="en-US" sz="1600" dirty="0" smtClean="0"/>
              <a:t>: </a:t>
            </a:r>
            <a:r>
              <a:rPr lang="en-US" sz="1600" dirty="0" err="1" smtClean="0"/>
              <a:t>meerdere</a:t>
            </a:r>
            <a:r>
              <a:rPr lang="en-US" sz="1600" dirty="0" smtClean="0"/>
              <a:t> </a:t>
            </a:r>
            <a:r>
              <a:rPr lang="en-US" sz="1600" dirty="0" err="1" smtClean="0"/>
              <a:t>gegevensbronnen</a:t>
            </a:r>
            <a:endParaRPr lang="en-US" sz="1600" dirty="0" smtClean="0"/>
          </a:p>
          <a:p>
            <a:pPr lvl="1"/>
            <a:r>
              <a:rPr lang="en-US" sz="1600" dirty="0" err="1" smtClean="0"/>
              <a:t>gegevens</a:t>
            </a:r>
            <a:r>
              <a:rPr lang="en-US" sz="1600" dirty="0" smtClean="0"/>
              <a:t> </a:t>
            </a:r>
            <a:r>
              <a:rPr lang="en-US" sz="1600" dirty="0" err="1" smtClean="0"/>
              <a:t>zijn</a:t>
            </a:r>
            <a:r>
              <a:rPr lang="en-US" sz="1600" dirty="0" smtClean="0"/>
              <a:t> 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 smtClean="0"/>
              <a:t>uitgebreid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/of complex om </a:t>
            </a:r>
            <a:r>
              <a:rPr lang="en-US" sz="1600" dirty="0" err="1" smtClean="0"/>
              <a:t>ze</a:t>
            </a:r>
            <a:r>
              <a:rPr lang="en-US" sz="1600" dirty="0" smtClean="0"/>
              <a:t> met </a:t>
            </a:r>
            <a:r>
              <a:rPr lang="en-US" sz="1600" dirty="0" err="1" smtClean="0"/>
              <a:t>traditionele</a:t>
            </a:r>
            <a:r>
              <a:rPr lang="en-US" sz="1600" dirty="0" smtClean="0"/>
              <a:t> software 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 smtClean="0"/>
              <a:t>kunnen</a:t>
            </a:r>
            <a:r>
              <a:rPr lang="en-US" sz="1600" dirty="0" smtClean="0"/>
              <a:t> </a:t>
            </a:r>
            <a:r>
              <a:rPr lang="en-US" sz="1600" dirty="0" err="1" smtClean="0"/>
              <a:t>verwerken</a:t>
            </a:r>
            <a:endParaRPr lang="en-US" sz="1600" dirty="0" smtClean="0"/>
          </a:p>
          <a:p>
            <a:endParaRPr lang="en-US" dirty="0"/>
          </a:p>
          <a:p>
            <a:r>
              <a:rPr lang="en-US" dirty="0" err="1" smtClean="0"/>
              <a:t>kenmerken</a:t>
            </a:r>
            <a:r>
              <a:rPr lang="en-US" dirty="0" smtClean="0"/>
              <a:t> van de </a:t>
            </a:r>
            <a:r>
              <a:rPr lang="en-US" dirty="0" err="1" smtClean="0"/>
              <a:t>analysemethoden</a:t>
            </a:r>
            <a:endParaRPr lang="en-US" dirty="0" smtClean="0"/>
          </a:p>
          <a:p>
            <a:pPr lvl="1"/>
            <a:r>
              <a:rPr lang="en-US" sz="1600" dirty="0" smtClean="0"/>
              <a:t>“data driven”, </a:t>
            </a:r>
            <a:r>
              <a:rPr lang="en-US" sz="1600" dirty="0" err="1" smtClean="0"/>
              <a:t>zoekend</a:t>
            </a:r>
            <a:r>
              <a:rPr lang="en-US" sz="1600" dirty="0" smtClean="0"/>
              <a:t> </a:t>
            </a:r>
            <a:r>
              <a:rPr lang="en-US" sz="1600" dirty="0" err="1" smtClean="0"/>
              <a:t>naar</a:t>
            </a:r>
            <a:r>
              <a:rPr lang="en-US" sz="1600" dirty="0" smtClean="0"/>
              <a:t> </a:t>
            </a:r>
            <a:r>
              <a:rPr lang="en-US" sz="1600" dirty="0" err="1" smtClean="0"/>
              <a:t>patronen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 smtClean="0"/>
              <a:t>correlaties</a:t>
            </a:r>
            <a:endParaRPr lang="en-US" sz="1600" dirty="0" smtClean="0"/>
          </a:p>
          <a:p>
            <a:pPr lvl="1"/>
            <a:r>
              <a:rPr lang="en-US" sz="1600" dirty="0" err="1" smtClean="0"/>
              <a:t>eerder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“hypothesis driven”, </a:t>
            </a:r>
            <a:r>
              <a:rPr lang="en-US" sz="1600" dirty="0" err="1" smtClean="0"/>
              <a:t>zoekend</a:t>
            </a:r>
            <a:r>
              <a:rPr lang="en-US" sz="1600" dirty="0" smtClean="0"/>
              <a:t> </a:t>
            </a:r>
            <a:r>
              <a:rPr lang="en-US" sz="1600" dirty="0" err="1" smtClean="0"/>
              <a:t>naar</a:t>
            </a:r>
            <a:r>
              <a:rPr lang="en-US" sz="1600" dirty="0" smtClean="0"/>
              <a:t> </a:t>
            </a:r>
            <a:r>
              <a:rPr lang="en-US" sz="1600" dirty="0" err="1" smtClean="0"/>
              <a:t>oorzaken</a:t>
            </a:r>
            <a:endParaRPr lang="en-US" sz="1600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70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</a:t>
            </a:r>
            <a:r>
              <a:rPr lang="nl-BE" dirty="0" smtClean="0"/>
              <a:t>ig data analyse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waardeketen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iteratief</a:t>
            </a:r>
            <a:r>
              <a:rPr lang="en-US" dirty="0"/>
              <a:t>, </a:t>
            </a:r>
            <a:r>
              <a:rPr lang="en-US" dirty="0" err="1"/>
              <a:t>eerder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sequentieel</a:t>
            </a:r>
            <a:r>
              <a:rPr lang="en-US" dirty="0"/>
              <a:t> </a:t>
            </a:r>
            <a:r>
              <a:rPr lang="en-US" dirty="0" err="1"/>
              <a:t>proces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resultaat</a:t>
            </a:r>
            <a:r>
              <a:rPr lang="en-US" dirty="0" smtClean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 </a:t>
            </a:r>
            <a:r>
              <a:rPr lang="en-US" dirty="0" err="1" smtClean="0"/>
              <a:t>gebruikt</a:t>
            </a:r>
            <a:endParaRPr lang="en-US" dirty="0" smtClean="0"/>
          </a:p>
          <a:p>
            <a:pPr lvl="1"/>
            <a:r>
              <a:rPr lang="en-US" sz="1600" dirty="0" err="1" smtClean="0"/>
              <a:t>beschrijvend</a:t>
            </a:r>
            <a:endParaRPr lang="en-US" sz="1600" dirty="0" smtClean="0"/>
          </a:p>
          <a:p>
            <a:pPr lvl="1"/>
            <a:r>
              <a:rPr lang="en-US" sz="1600" dirty="0" err="1" smtClean="0"/>
              <a:t>voorspellend</a:t>
            </a:r>
            <a:endParaRPr lang="en-US" sz="1600" dirty="0"/>
          </a:p>
          <a:p>
            <a:pPr lvl="1"/>
            <a:r>
              <a:rPr lang="en-US" sz="1600" dirty="0" err="1" smtClean="0"/>
              <a:t>voorschrijvend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dirty="0"/>
          </a:p>
          <a:p>
            <a:r>
              <a:rPr lang="en-US" dirty="0" err="1" smtClean="0"/>
              <a:t>nood</a:t>
            </a:r>
            <a:r>
              <a:rPr lang="en-US" dirty="0" smtClean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gepaste</a:t>
            </a:r>
            <a:r>
              <a:rPr lang="en-US" dirty="0"/>
              <a:t> </a:t>
            </a:r>
            <a:r>
              <a:rPr lang="en-US" dirty="0" err="1"/>
              <a:t>maatregelen</a:t>
            </a:r>
            <a:r>
              <a:rPr lang="en-US" dirty="0"/>
              <a:t> op </a:t>
            </a:r>
            <a:r>
              <a:rPr lang="en-US" dirty="0" err="1"/>
              <a:t>vlak</a:t>
            </a:r>
            <a:r>
              <a:rPr lang="en-US" dirty="0"/>
              <a:t> van </a:t>
            </a:r>
            <a:r>
              <a:rPr lang="en-US" dirty="0" err="1"/>
              <a:t>informatieveiligheid</a:t>
            </a:r>
            <a:r>
              <a:rPr lang="en-US" dirty="0"/>
              <a:t> in </a:t>
            </a: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 smtClean="0"/>
              <a:t>fase</a:t>
            </a:r>
            <a:endParaRPr lang="en-US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41</a:t>
            </a:fld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858975" y="1377533"/>
          <a:ext cx="7228115" cy="205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14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Big data analyse componenten</a:t>
            </a:r>
            <a:endParaRPr lang="nl-BE" dirty="0"/>
          </a:p>
        </p:txBody>
      </p:sp>
      <p:sp>
        <p:nvSpPr>
          <p:cNvPr id="6" name="AutoShape 2" descr="An external file that holds a picture, illustration, etc.&#10;Object name is 13755_2013_14_Fig1_HTM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6" y="1407741"/>
            <a:ext cx="7940483" cy="464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4972737" y="964853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Source: https://www.ncbi.nlm.nih.gov/pmc/articles/PMC4341817</a:t>
            </a:r>
            <a:r>
              <a:rPr lang="nl-BE" dirty="0"/>
              <a:t>/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66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43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Big</a:t>
            </a:r>
            <a:r>
              <a:rPr lang="fr-BE" dirty="0" smtClean="0"/>
              <a:t> data analyse </a:t>
            </a:r>
            <a:r>
              <a:rPr lang="fr-BE" dirty="0" err="1" smtClean="0"/>
              <a:t>inzetbaar</a:t>
            </a:r>
            <a:r>
              <a:rPr lang="fr-BE" dirty="0" smtClean="0"/>
              <a:t> op 3 </a:t>
            </a:r>
            <a:r>
              <a:rPr lang="fr-BE" dirty="0" err="1" smtClean="0"/>
              <a:t>niveaus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 smtClean="0"/>
              <a:t>operationeel: wanneer het ingebouwd is in toestellen en infrastructuur</a:t>
            </a:r>
          </a:p>
          <a:p>
            <a:pPr lvl="1"/>
            <a:r>
              <a:rPr lang="nl-BE" dirty="0" smtClean="0"/>
              <a:t>bv het leiden van het verkeer door het aansturen van verkeerslichten</a:t>
            </a:r>
          </a:p>
          <a:p>
            <a:pPr lvl="1"/>
            <a:r>
              <a:rPr lang="nl-BE" dirty="0" smtClean="0"/>
              <a:t>bv beheer van een elektriciteitsnetwerk</a:t>
            </a:r>
          </a:p>
          <a:p>
            <a:pPr lvl="1"/>
            <a:r>
              <a:rPr lang="nl-BE" dirty="0" smtClean="0"/>
              <a:t>bv bij Familiehulp: sturing </a:t>
            </a:r>
            <a:r>
              <a:rPr lang="nl-BE" dirty="0" err="1" smtClean="0"/>
              <a:t>ifv</a:t>
            </a:r>
            <a:r>
              <a:rPr lang="nl-BE" dirty="0" smtClean="0"/>
              <a:t> van tijdstippen waarop de helpers het minst tijd verliezen bij verplaatsingen of in de uitvoering</a:t>
            </a:r>
          </a:p>
          <a:p>
            <a:endParaRPr lang="nl-BE" dirty="0" smtClean="0"/>
          </a:p>
          <a:p>
            <a:r>
              <a:rPr lang="nl-BE" dirty="0" smtClean="0"/>
              <a:t>tactisch: voorspellende analyse</a:t>
            </a:r>
          </a:p>
          <a:p>
            <a:pPr lvl="1"/>
            <a:r>
              <a:rPr lang="nl-BE" dirty="0" smtClean="0"/>
              <a:t>bv om risico’s bij klanten te beperken</a:t>
            </a:r>
          </a:p>
          <a:p>
            <a:pPr lvl="1"/>
            <a:r>
              <a:rPr lang="nl-BE" dirty="0" smtClean="0"/>
              <a:t>bv om nood aan bijzonder werk te voorzien</a:t>
            </a:r>
          </a:p>
          <a:p>
            <a:pPr lvl="1"/>
            <a:r>
              <a:rPr lang="nl-BE" dirty="0" smtClean="0"/>
              <a:t>bv om te anticiperen op schommelingen in beschikbare medewerkers</a:t>
            </a:r>
          </a:p>
          <a:p>
            <a:endParaRPr lang="nl-BE" dirty="0" smtClean="0"/>
          </a:p>
          <a:p>
            <a:r>
              <a:rPr lang="nl-BE" dirty="0" smtClean="0"/>
              <a:t>strategisch: strategische </a:t>
            </a:r>
            <a:r>
              <a:rPr lang="nl-BE" dirty="0" err="1" smtClean="0"/>
              <a:t>forecasting</a:t>
            </a:r>
            <a:endParaRPr lang="nl-BE" dirty="0" smtClean="0"/>
          </a:p>
          <a:p>
            <a:pPr lvl="1"/>
            <a:r>
              <a:rPr lang="nl-BE" dirty="0" smtClean="0"/>
              <a:t>bv verwerven van nieuwe inzichten bij klanten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226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ICT als </a:t>
            </a:r>
            <a:r>
              <a:rPr lang="nl-BE" dirty="0" err="1" smtClean="0"/>
              <a:t>enabler</a:t>
            </a:r>
            <a:r>
              <a:rPr lang="nl-BE" dirty="0" smtClean="0"/>
              <a:t>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7" name="Hexagon 6"/>
          <p:cNvSpPr/>
          <p:nvPr/>
        </p:nvSpPr>
        <p:spPr>
          <a:xfrm>
            <a:off x="2565812" y="265609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Anywhere</a:t>
            </a:r>
            <a:r>
              <a:rPr lang="nl-BE" dirty="0"/>
              <a:t>, </a:t>
            </a:r>
            <a:r>
              <a:rPr lang="nl-BE" dirty="0" err="1"/>
              <a:t>anytime</a:t>
            </a:r>
            <a:r>
              <a:rPr lang="nl-BE" dirty="0"/>
              <a:t>, </a:t>
            </a:r>
            <a:r>
              <a:rPr lang="nl-BE" dirty="0" err="1"/>
              <a:t>any</a:t>
            </a:r>
            <a:r>
              <a:rPr lang="nl-BE" dirty="0"/>
              <a:t> device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2565812" y="4167121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Business intelligence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065404" y="188344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Artificial</a:t>
            </a:r>
            <a:r>
              <a:rPr lang="nl-BE" dirty="0" smtClean="0"/>
              <a:t> intelligence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57345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44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671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45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Artificial</a:t>
            </a:r>
            <a:r>
              <a:rPr lang="nl-BE" dirty="0" smtClean="0"/>
              <a:t> intelligence </a:t>
            </a:r>
            <a:r>
              <a:rPr lang="nl-BE" dirty="0" err="1" smtClean="0"/>
              <a:t>subfields</a:t>
            </a:r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" y="1011726"/>
            <a:ext cx="864487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1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Voorbeeld</a:t>
            </a:r>
            <a:r>
              <a:rPr lang="fr-BE" dirty="0" smtClean="0"/>
              <a:t>: </a:t>
            </a:r>
            <a:r>
              <a:rPr lang="fr-BE" dirty="0" err="1" smtClean="0"/>
              <a:t>conversational</a:t>
            </a:r>
            <a:r>
              <a:rPr lang="fr-BE" dirty="0" smtClean="0"/>
              <a:t> interfaces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46</a:t>
            </a:fld>
            <a:endParaRPr lang="fr-BE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pic>
        <p:nvPicPr>
          <p:cNvPr id="7" name="Picture 2" descr="FileMatrix (click for larger eye-bleed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3672408" cy="2874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779912" y="4581128"/>
            <a:ext cx="1152127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mtClean="0"/>
              <a:t>versus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3568" y="2492896"/>
            <a:ext cx="7776864" cy="6480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Drempelverlagend: gebruiker hoeft niet te leren werken met de (grafische) interface</a:t>
            </a:r>
            <a:endParaRPr lang="nl-BE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683568" y="1268760"/>
            <a:ext cx="7776864" cy="10081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 smtClean="0"/>
              <a:t>Een </a:t>
            </a:r>
            <a:r>
              <a:rPr lang="nl-BE" sz="2000" dirty="0" err="1" smtClean="0"/>
              <a:t>conversationele</a:t>
            </a:r>
            <a:r>
              <a:rPr lang="nl-BE" sz="2000" dirty="0" smtClean="0"/>
              <a:t> interface is een gebruikersinterface waarbij de interactie verloopt op basis van conversaties in natuurlijke taal</a:t>
            </a:r>
            <a:br>
              <a:rPr lang="nl-BE" sz="2000" dirty="0" smtClean="0"/>
            </a:br>
            <a:r>
              <a:rPr lang="nl-BE" sz="2000" dirty="0" smtClean="0"/>
              <a:t>(tekst of spraak)</a:t>
            </a:r>
            <a:endParaRPr lang="nl-BE" sz="2000" dirty="0"/>
          </a:p>
        </p:txBody>
      </p:sp>
      <p:pic>
        <p:nvPicPr>
          <p:cNvPr id="10" name="Picture 6" descr="Image result for dynatrace davis sl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18246" r="18984" b="34255"/>
          <a:stretch/>
        </p:blipFill>
        <p:spPr bwMode="auto">
          <a:xfrm>
            <a:off x="4926877" y="3482338"/>
            <a:ext cx="4037611" cy="27549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Voorbeeld: chatbots in gezondheidszorg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5785237" cy="4995563"/>
          </a:xfrm>
        </p:spPr>
        <p:txBody>
          <a:bodyPr/>
          <a:lstStyle/>
          <a:p>
            <a:r>
              <a:rPr lang="fr-BE" dirty="0" err="1" smtClean="0"/>
              <a:t>advies</a:t>
            </a:r>
            <a:r>
              <a:rPr lang="fr-BE" dirty="0" smtClean="0"/>
              <a:t> op basis van </a:t>
            </a:r>
            <a:r>
              <a:rPr lang="fr-BE" dirty="0" err="1" smtClean="0"/>
              <a:t>symptomen</a:t>
            </a:r>
            <a:endParaRPr lang="fr-BE" dirty="0" smtClean="0"/>
          </a:p>
          <a:p>
            <a:pPr lvl="1"/>
            <a:r>
              <a:rPr lang="fr-BE" dirty="0" smtClean="0"/>
              <a:t>Babylon </a:t>
            </a:r>
            <a:r>
              <a:rPr lang="fr-BE" dirty="0" err="1" smtClean="0"/>
              <a:t>Health</a:t>
            </a:r>
            <a:endParaRPr lang="fr-BE" dirty="0" smtClean="0"/>
          </a:p>
          <a:p>
            <a:pPr lvl="1"/>
            <a:r>
              <a:rPr lang="fr-BE" dirty="0" smtClean="0"/>
              <a:t>Your.MD</a:t>
            </a:r>
          </a:p>
          <a:p>
            <a:pPr lvl="1"/>
            <a:r>
              <a:rPr lang="fr-BE" dirty="0" smtClean="0"/>
              <a:t>Ada</a:t>
            </a:r>
          </a:p>
          <a:p>
            <a:pPr lvl="1"/>
            <a:r>
              <a:rPr lang="fr-BE" dirty="0" err="1" smtClean="0"/>
              <a:t>Sensely</a:t>
            </a:r>
            <a:endParaRPr lang="fr-BE" dirty="0" smtClean="0"/>
          </a:p>
          <a:p>
            <a:pPr lvl="1"/>
            <a:r>
              <a:rPr lang="fr-BE" dirty="0" err="1" smtClean="0"/>
              <a:t>Buoy</a:t>
            </a:r>
            <a:r>
              <a:rPr lang="fr-BE" dirty="0" smtClean="0"/>
              <a:t> </a:t>
            </a:r>
            <a:r>
              <a:rPr lang="fr-BE" dirty="0" err="1" smtClean="0"/>
              <a:t>Health</a:t>
            </a:r>
            <a:endParaRPr lang="fr-BE" dirty="0" smtClean="0"/>
          </a:p>
          <a:p>
            <a:pPr lvl="1"/>
            <a:r>
              <a:rPr lang="fr-BE" dirty="0" err="1" smtClean="0"/>
              <a:t>Symptomate</a:t>
            </a:r>
            <a:endParaRPr lang="fr-BE" dirty="0" smtClean="0"/>
          </a:p>
          <a:p>
            <a:pPr lvl="1"/>
            <a:r>
              <a:rPr lang="fr-BE" dirty="0" err="1" smtClean="0"/>
              <a:t>Gyant</a:t>
            </a:r>
            <a:endParaRPr lang="fr-BE" dirty="0" smtClean="0"/>
          </a:p>
          <a:p>
            <a:r>
              <a:rPr lang="fr-BE" dirty="0" err="1" smtClean="0"/>
              <a:t>kanker</a:t>
            </a:r>
            <a:r>
              <a:rPr lang="fr-BE" dirty="0" smtClean="0"/>
              <a:t> </a:t>
            </a:r>
            <a:r>
              <a:rPr lang="fr-BE" dirty="0" err="1" smtClean="0"/>
              <a:t>chatbot</a:t>
            </a:r>
            <a:endParaRPr lang="fr-BE" dirty="0" smtClean="0"/>
          </a:p>
          <a:p>
            <a:pPr lvl="1"/>
            <a:r>
              <a:rPr lang="fr-BE" dirty="0" err="1" smtClean="0"/>
              <a:t>hulp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patiënten</a:t>
            </a:r>
            <a:r>
              <a:rPr lang="fr-BE" dirty="0" smtClean="0"/>
              <a:t>, </a:t>
            </a:r>
            <a:r>
              <a:rPr lang="fr-BE" dirty="0" err="1" smtClean="0"/>
              <a:t>zorgverleners</a:t>
            </a:r>
            <a:r>
              <a:rPr lang="fr-BE" dirty="0" smtClean="0"/>
              <a:t>, </a:t>
            </a:r>
            <a:r>
              <a:rPr lang="fr-BE" dirty="0" err="1" smtClean="0"/>
              <a:t>familie</a:t>
            </a:r>
            <a:r>
              <a:rPr lang="fr-BE" dirty="0" smtClean="0"/>
              <a:t> en </a:t>
            </a:r>
            <a:r>
              <a:rPr lang="fr-BE" dirty="0" err="1" smtClean="0"/>
              <a:t>vrienden</a:t>
            </a:r>
            <a:endParaRPr lang="fr-BE" dirty="0" smtClean="0"/>
          </a:p>
          <a:p>
            <a:r>
              <a:rPr lang="nl-BE" dirty="0" err="1" smtClean="0"/>
              <a:t>Belrai</a:t>
            </a:r>
            <a:r>
              <a:rPr lang="nl-BE" dirty="0" smtClean="0"/>
              <a:t> </a:t>
            </a:r>
            <a:r>
              <a:rPr lang="nl-BE" dirty="0" err="1" smtClean="0"/>
              <a:t>screener</a:t>
            </a:r>
            <a:r>
              <a:rPr lang="nl-BE" dirty="0" smtClean="0"/>
              <a:t> </a:t>
            </a:r>
            <a:r>
              <a:rPr lang="nl-BE" dirty="0" err="1" smtClean="0"/>
              <a:t>chatbot</a:t>
            </a:r>
            <a:r>
              <a:rPr lang="nl-BE" dirty="0" smtClean="0"/>
              <a:t> ?</a:t>
            </a:r>
          </a:p>
          <a:p>
            <a:pPr lvl="1"/>
            <a:r>
              <a:rPr lang="nl-BE" dirty="0" smtClean="0"/>
              <a:t>ondersteuning zorgverlener via spraak voor de </a:t>
            </a:r>
            <a:r>
              <a:rPr lang="nl-BE" dirty="0" err="1" smtClean="0"/>
              <a:t>Belrai</a:t>
            </a:r>
            <a:r>
              <a:rPr lang="nl-BE" dirty="0" smtClean="0"/>
              <a:t> screening</a:t>
            </a:r>
            <a:endParaRPr lang="fr-BE" dirty="0" smtClean="0"/>
          </a:p>
          <a:p>
            <a:endParaRPr lang="fr-BE" dirty="0" smtClean="0"/>
          </a:p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47</a:t>
            </a:fld>
            <a:endParaRPr lang="fr-BE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pic>
        <p:nvPicPr>
          <p:cNvPr id="1026" name="Picture 2" descr="Image result for babylon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37" y="858712"/>
            <a:ext cx="2828244" cy="52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8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Voorbeeld</a:t>
            </a:r>
            <a:r>
              <a:rPr lang="fr-BE" dirty="0" smtClean="0"/>
              <a:t>: AI in </a:t>
            </a:r>
            <a:r>
              <a:rPr lang="fr-BE" dirty="0" err="1" smtClean="0"/>
              <a:t>gezondheidszorg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48</a:t>
            </a:fld>
            <a:endParaRPr lang="fr-BE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6350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835696" y="3204188"/>
            <a:ext cx="6527800" cy="2724150"/>
            <a:chOff x="1835696" y="3886753"/>
            <a:chExt cx="6527800" cy="27241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3886753"/>
              <a:ext cx="6527800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7308304" y="5778440"/>
              <a:ext cx="105519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979712" y="5966111"/>
              <a:ext cx="41764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5891684" y="1959056"/>
            <a:ext cx="127260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4</a:t>
            </a:fld>
            <a:endParaRPr lang="nl-NL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nl-BE" altLang="fr-FR" dirty="0" smtClean="0"/>
              <a:t>ICT </a:t>
            </a:r>
            <a:r>
              <a:rPr lang="nl-BE" altLang="fr-FR" dirty="0" err="1" smtClean="0"/>
              <a:t>governance</a:t>
            </a:r>
            <a:endParaRPr lang="nl-BE" altLang="fr-FR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altLang="fr-FR" b="1" dirty="0"/>
              <a:t>d</a:t>
            </a:r>
            <a:r>
              <a:rPr lang="nl-BE" altLang="fr-FR" b="1" dirty="0" smtClean="0"/>
              <a:t>uidelijkheid</a:t>
            </a:r>
            <a:r>
              <a:rPr lang="nl-BE" altLang="fr-FR" dirty="0" smtClean="0"/>
              <a:t> over nagestreefde </a:t>
            </a:r>
            <a:r>
              <a:rPr lang="nl-BE" altLang="fr-FR" b="1" dirty="0" smtClean="0"/>
              <a:t>strategische doelstellingen</a:t>
            </a:r>
          </a:p>
          <a:p>
            <a:endParaRPr lang="nl-BE" altLang="fr-FR" dirty="0" smtClean="0"/>
          </a:p>
          <a:p>
            <a:r>
              <a:rPr lang="nl-BE" altLang="fr-FR" dirty="0" smtClean="0"/>
              <a:t>degelijk </a:t>
            </a:r>
            <a:r>
              <a:rPr lang="nl-BE" altLang="fr-FR" b="1" dirty="0" smtClean="0"/>
              <a:t>ICT-portfoliomanagement</a:t>
            </a:r>
            <a:r>
              <a:rPr lang="nl-BE" altLang="fr-FR" dirty="0" smtClean="0"/>
              <a:t> met evaluatie van de programma’s en projecten op basis van </a:t>
            </a:r>
            <a:r>
              <a:rPr lang="nl-BE" altLang="fr-FR" b="1" dirty="0" smtClean="0"/>
              <a:t>toegevoegde waarde</a:t>
            </a:r>
            <a:r>
              <a:rPr lang="nl-BE" altLang="fr-FR" dirty="0" smtClean="0"/>
              <a:t> voor het bereiken van de strategische doelstellingen</a:t>
            </a:r>
          </a:p>
          <a:p>
            <a:endParaRPr lang="nl-BE" altLang="fr-FR" dirty="0" smtClean="0"/>
          </a:p>
          <a:p>
            <a:r>
              <a:rPr lang="nl-BE" altLang="fr-FR" dirty="0" smtClean="0"/>
              <a:t>voldoende </a:t>
            </a:r>
            <a:r>
              <a:rPr lang="nl-BE" altLang="fr-FR" b="1" dirty="0" err="1" smtClean="0"/>
              <a:t>sponsorship</a:t>
            </a:r>
            <a:r>
              <a:rPr lang="nl-BE" altLang="fr-FR" dirty="0" smtClean="0"/>
              <a:t> van het management en draagvlak bij de businessverantwoordelijken voor de mogelijkheden tot inzet van ICT voor het bereiken van de strategische voordelen, en </a:t>
            </a:r>
            <a:r>
              <a:rPr lang="nl-BE" altLang="fr-FR" b="1" dirty="0" smtClean="0"/>
              <a:t>inzicht</a:t>
            </a:r>
            <a:r>
              <a:rPr lang="nl-BE" altLang="fr-FR" dirty="0" smtClean="0"/>
              <a:t> in hunnen hoofde in de randvoorwaarden en beperkingen</a:t>
            </a:r>
          </a:p>
          <a:p>
            <a:pPr lvl="1"/>
            <a:r>
              <a:rPr lang="nl-BE" altLang="fr-FR" dirty="0" smtClean="0"/>
              <a:t>marketing door ICT-verantwoordelijken</a:t>
            </a:r>
          </a:p>
          <a:p>
            <a:pPr lvl="2"/>
            <a:r>
              <a:rPr lang="nl-BE" altLang="fr-FR" dirty="0" smtClean="0"/>
              <a:t>inzichtelijk maken van aanbod, toegevoegde waarde, risico’ s en kosten van ICT</a:t>
            </a:r>
          </a:p>
          <a:p>
            <a:pPr lvl="2"/>
            <a:r>
              <a:rPr lang="nl-BE" altLang="fr-FR" dirty="0" err="1" smtClean="0"/>
              <a:t>begrijpbaar</a:t>
            </a:r>
            <a:r>
              <a:rPr lang="nl-BE" altLang="fr-FR" dirty="0" smtClean="0"/>
              <a:t> voor managers en businessverantwoordelijken – geen klemtoon op technologie !</a:t>
            </a:r>
          </a:p>
          <a:p>
            <a:pPr lvl="1"/>
            <a:r>
              <a:rPr lang="nl-BE" altLang="fr-FR" dirty="0" smtClean="0"/>
              <a:t>vorming van managers en businessverantwoordelijken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91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49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Voorbeeld: </a:t>
            </a:r>
            <a:r>
              <a:rPr lang="nl-BE" dirty="0" err="1" smtClean="0"/>
              <a:t>autonomous</a:t>
            </a:r>
            <a:r>
              <a:rPr lang="nl-BE" dirty="0" smtClean="0"/>
              <a:t> </a:t>
            </a:r>
            <a:r>
              <a:rPr lang="nl-BE" dirty="0" err="1" smtClean="0"/>
              <a:t>agents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things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zodra een bepaalde taak gedurende zekere tijd kan uitgevoerd worden zonder dat iemand er moet op toezien</a:t>
            </a:r>
          </a:p>
          <a:p>
            <a:r>
              <a:rPr lang="nl-BE" dirty="0" smtClean="0"/>
              <a:t>voorbeelden </a:t>
            </a:r>
          </a:p>
          <a:p>
            <a:pPr lvl="1"/>
            <a:r>
              <a:rPr lang="nl-BE" dirty="0" smtClean="0"/>
              <a:t>virtuele assistenten zoals Cortana, </a:t>
            </a:r>
            <a:r>
              <a:rPr lang="nl-BE" dirty="0" err="1" smtClean="0"/>
              <a:t>Siri</a:t>
            </a:r>
            <a:r>
              <a:rPr lang="nl-BE" dirty="0" smtClean="0"/>
              <a:t>, Amazon Alexa of Google Assistant</a:t>
            </a:r>
          </a:p>
          <a:p>
            <a:pPr lvl="1"/>
            <a:r>
              <a:rPr lang="nl-BE" dirty="0" smtClean="0"/>
              <a:t>drones of onbemande vliegtuigen</a:t>
            </a:r>
          </a:p>
          <a:p>
            <a:pPr lvl="1"/>
            <a:r>
              <a:rPr lang="nl-BE" dirty="0" smtClean="0"/>
              <a:t>robots: nog onvoldoende maar kan snel gaan, bv robot Atlas kuist</a:t>
            </a:r>
            <a:endParaRPr lang="nl-BE" dirty="0"/>
          </a:p>
        </p:txBody>
      </p:sp>
      <p:pic>
        <p:nvPicPr>
          <p:cNvPr id="6" name="Atlas Cleans Hous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844.0768" end="17845.17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6908" y="3253839"/>
            <a:ext cx="5168034" cy="28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4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50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Voorbeeld: </a:t>
            </a:r>
            <a:r>
              <a:rPr lang="nl-BE" dirty="0" err="1" smtClean="0"/>
              <a:t>autonomous</a:t>
            </a:r>
            <a:r>
              <a:rPr lang="nl-BE" dirty="0" smtClean="0"/>
              <a:t> </a:t>
            </a:r>
            <a:r>
              <a:rPr lang="nl-BE" dirty="0" err="1" smtClean="0"/>
              <a:t>agents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things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opvolgen van evoluties in professionele en particuliere markt</a:t>
            </a:r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combineren van personen-helpers en autonome apparaten</a:t>
            </a:r>
          </a:p>
          <a:p>
            <a:pPr lvl="1"/>
            <a:r>
              <a:rPr lang="nl-BE" dirty="0" smtClean="0"/>
              <a:t>vergelijk het met andere automaten die personen-helpers nu al gebruiken (wasautomaat, vaatwasser…)</a:t>
            </a:r>
          </a:p>
          <a:p>
            <a:pPr lvl="1"/>
            <a:r>
              <a:rPr lang="nl-BE" dirty="0" smtClean="0"/>
              <a:t>bv </a:t>
            </a:r>
            <a:r>
              <a:rPr lang="nl-BE" dirty="0" err="1" smtClean="0"/>
              <a:t>Roomba</a:t>
            </a:r>
            <a:r>
              <a:rPr lang="nl-BE" dirty="0" smtClean="0"/>
              <a:t> </a:t>
            </a:r>
            <a:r>
              <a:rPr lang="nl-BE" dirty="0" err="1" smtClean="0"/>
              <a:t>vacuumcleaner</a:t>
            </a:r>
            <a:r>
              <a:rPr lang="nl-BE" dirty="0" smtClean="0"/>
              <a:t> tegelijkertijd met ander werk</a:t>
            </a:r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nagaan of Familiehulp kan geïntegreerd worden in de virtuele assistent van de klant ?</a:t>
            </a:r>
          </a:p>
          <a:p>
            <a:pPr lvl="1"/>
            <a:r>
              <a:rPr lang="nl-BE" dirty="0" smtClean="0"/>
              <a:t>zodat bepaalde vragen onthouden worden bij een volgend bezoek</a:t>
            </a:r>
          </a:p>
          <a:p>
            <a:pPr lvl="1"/>
            <a:r>
              <a:rPr lang="nl-BE" dirty="0" smtClean="0"/>
              <a:t>zodat spoedinterventies mogelijk worden</a:t>
            </a:r>
          </a:p>
          <a:p>
            <a:pPr lvl="1"/>
            <a:r>
              <a:rPr lang="nl-BE" dirty="0" smtClean="0"/>
              <a:t>of gewoon om iets te vragen of bevestiging te bekomen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27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ICT als enabler: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7" name="Hexagon 6"/>
          <p:cNvSpPr/>
          <p:nvPr/>
        </p:nvSpPr>
        <p:spPr>
          <a:xfrm>
            <a:off x="2565812" y="265609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Anywhere</a:t>
            </a:r>
            <a:r>
              <a:rPr lang="nl-BE" dirty="0"/>
              <a:t>, </a:t>
            </a:r>
            <a:r>
              <a:rPr lang="nl-BE" dirty="0" err="1"/>
              <a:t>anytime</a:t>
            </a:r>
            <a:r>
              <a:rPr lang="nl-BE" dirty="0"/>
              <a:t>, </a:t>
            </a:r>
            <a:r>
              <a:rPr lang="nl-BE" dirty="0" err="1"/>
              <a:t>any</a:t>
            </a:r>
            <a:r>
              <a:rPr lang="nl-BE" dirty="0"/>
              <a:t> device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2565812" y="4167121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Business intelligence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4088264" y="340345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Adaptive security architec-ture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065404" y="188344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Artificial</a:t>
            </a:r>
            <a:r>
              <a:rPr lang="nl-BE" dirty="0" smtClean="0"/>
              <a:t> intelligence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57345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51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41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52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Adaptive security architecture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nood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verhoogde</a:t>
            </a:r>
            <a:r>
              <a:rPr lang="en-US" dirty="0" smtClean="0"/>
              <a:t> </a:t>
            </a:r>
            <a:r>
              <a:rPr lang="en-US" dirty="0" err="1" smtClean="0"/>
              <a:t>aandacht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informatieveiligheid</a:t>
            </a:r>
            <a:r>
              <a:rPr lang="en-US" dirty="0" smtClean="0"/>
              <a:t> </a:t>
            </a:r>
            <a:r>
              <a:rPr lang="en-US" dirty="0" err="1" smtClean="0"/>
              <a:t>tgv</a:t>
            </a:r>
            <a:endParaRPr lang="en-US" dirty="0" smtClean="0"/>
          </a:p>
          <a:p>
            <a:pPr lvl="1"/>
            <a:r>
              <a:rPr lang="en-US" dirty="0" err="1" smtClean="0"/>
              <a:t>verhoogde</a:t>
            </a:r>
            <a:r>
              <a:rPr lang="en-US" dirty="0" smtClean="0"/>
              <a:t> </a:t>
            </a:r>
            <a:r>
              <a:rPr lang="en-US" dirty="0" err="1" smtClean="0"/>
              <a:t>risico’s</a:t>
            </a:r>
            <a:endParaRPr lang="en-US" dirty="0" smtClean="0"/>
          </a:p>
          <a:p>
            <a:pPr lvl="1"/>
            <a:r>
              <a:rPr lang="en-US" dirty="0" err="1" smtClean="0"/>
              <a:t>verhoogde</a:t>
            </a:r>
            <a:r>
              <a:rPr lang="en-US" dirty="0" smtClean="0"/>
              <a:t> impact</a:t>
            </a:r>
          </a:p>
          <a:p>
            <a:pPr lvl="1"/>
            <a:r>
              <a:rPr lang="en-US" dirty="0" err="1" smtClean="0"/>
              <a:t>verhoogde</a:t>
            </a:r>
            <a:r>
              <a:rPr lang="en-US" dirty="0" smtClean="0"/>
              <a:t> </a:t>
            </a:r>
            <a:r>
              <a:rPr lang="en-US" dirty="0" err="1" smtClean="0"/>
              <a:t>complexiteit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dynamiek</a:t>
            </a:r>
            <a:r>
              <a:rPr lang="en-US" dirty="0" smtClean="0"/>
              <a:t> van </a:t>
            </a:r>
            <a:r>
              <a:rPr lang="en-US" dirty="0" err="1" smtClean="0"/>
              <a:t>netwerken</a:t>
            </a:r>
            <a:endParaRPr lang="en-US" dirty="0" smtClean="0"/>
          </a:p>
          <a:p>
            <a:pPr lvl="1"/>
            <a:r>
              <a:rPr lang="en-US" dirty="0" err="1" smtClean="0"/>
              <a:t>strengere</a:t>
            </a:r>
            <a:r>
              <a:rPr lang="en-US" dirty="0" smtClean="0"/>
              <a:t> </a:t>
            </a:r>
            <a:r>
              <a:rPr lang="en-US" dirty="0" err="1" smtClean="0"/>
              <a:t>regelgeving</a:t>
            </a:r>
            <a:r>
              <a:rPr lang="en-US" dirty="0" smtClean="0"/>
              <a:t> (GDPR)</a:t>
            </a:r>
          </a:p>
          <a:p>
            <a:r>
              <a:rPr lang="en-US" dirty="0" err="1" smtClean="0"/>
              <a:t>nood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lerende</a:t>
            </a:r>
            <a:r>
              <a:rPr lang="en-US" dirty="0" smtClean="0"/>
              <a:t>, </a:t>
            </a:r>
            <a:r>
              <a:rPr lang="en-US" dirty="0" err="1" smtClean="0"/>
              <a:t>zichzelf</a:t>
            </a:r>
            <a:r>
              <a:rPr lang="en-US" dirty="0" smtClean="0"/>
              <a:t> </a:t>
            </a:r>
            <a:r>
              <a:rPr lang="en-US" dirty="0" err="1" smtClean="0"/>
              <a:t>beschermende</a:t>
            </a:r>
            <a:r>
              <a:rPr lang="en-US" dirty="0" smtClean="0"/>
              <a:t> </a:t>
            </a:r>
            <a:r>
              <a:rPr lang="en-US" dirty="0" err="1" smtClean="0"/>
              <a:t>systemen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en-US" dirty="0" smtClean="0"/>
              <a:t> </a:t>
            </a:r>
            <a:r>
              <a:rPr lang="en-US" dirty="0" err="1" smtClean="0"/>
              <a:t>loutere</a:t>
            </a:r>
            <a:r>
              <a:rPr lang="en-US" dirty="0" smtClean="0"/>
              <a:t> </a:t>
            </a:r>
            <a:r>
              <a:rPr lang="en-US" dirty="0" err="1" smtClean="0"/>
              <a:t>periferiebeveiliging</a:t>
            </a:r>
            <a:endParaRPr lang="en-US" dirty="0" smtClean="0"/>
          </a:p>
          <a:p>
            <a:r>
              <a:rPr lang="en-US" dirty="0" smtClean="0"/>
              <a:t>adaptive security architecture is </a:t>
            </a:r>
            <a:r>
              <a:rPr lang="en-US" dirty="0" err="1" smtClean="0"/>
              <a:t>antwoord</a:t>
            </a:r>
            <a:r>
              <a:rPr lang="en-US" dirty="0" smtClean="0"/>
              <a:t> op </a:t>
            </a:r>
            <a:r>
              <a:rPr lang="en-US" dirty="0" err="1" smtClean="0"/>
              <a:t>verhoogde</a:t>
            </a:r>
            <a:r>
              <a:rPr lang="en-US" dirty="0" smtClean="0"/>
              <a:t> </a:t>
            </a:r>
            <a:r>
              <a:rPr lang="en-US" dirty="0" err="1" smtClean="0"/>
              <a:t>complexiteit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dynamiek</a:t>
            </a:r>
            <a:r>
              <a:rPr lang="en-US" dirty="0" smtClean="0"/>
              <a:t> van </a:t>
            </a:r>
            <a:r>
              <a:rPr lang="en-US" dirty="0" err="1" smtClean="0"/>
              <a:t>netwerken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toenemende</a:t>
            </a:r>
            <a:r>
              <a:rPr lang="en-US" dirty="0" smtClean="0"/>
              <a:t> </a:t>
            </a:r>
            <a:r>
              <a:rPr lang="en-US" dirty="0" err="1" smtClean="0"/>
              <a:t>aanvallen</a:t>
            </a:r>
            <a:r>
              <a:rPr lang="en-US" dirty="0" smtClean="0"/>
              <a:t> </a:t>
            </a:r>
            <a:r>
              <a:rPr lang="en-US" dirty="0" err="1" smtClean="0"/>
              <a:t>onder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door</a:t>
            </a:r>
          </a:p>
          <a:p>
            <a:pPr lvl="1"/>
            <a:r>
              <a:rPr lang="en-US" dirty="0" err="1" smtClean="0"/>
              <a:t>zoeken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blokkeren</a:t>
            </a:r>
            <a:r>
              <a:rPr lang="en-US" dirty="0" smtClean="0"/>
              <a:t> van </a:t>
            </a:r>
            <a:r>
              <a:rPr lang="en-US" dirty="0" err="1" smtClean="0"/>
              <a:t>kwaadwillig</a:t>
            </a:r>
            <a:r>
              <a:rPr lang="en-US" dirty="0" smtClean="0"/>
              <a:t> </a:t>
            </a:r>
            <a:r>
              <a:rPr lang="en-US" dirty="0" err="1" smtClean="0"/>
              <a:t>netwerkverkeer</a:t>
            </a:r>
            <a:endParaRPr lang="en-US" dirty="0" smtClean="0"/>
          </a:p>
          <a:p>
            <a:pPr lvl="1"/>
            <a:r>
              <a:rPr lang="en-US" dirty="0" err="1" smtClean="0"/>
              <a:t>herkennen</a:t>
            </a:r>
            <a:r>
              <a:rPr lang="en-US" dirty="0" smtClean="0"/>
              <a:t> van </a:t>
            </a:r>
            <a:r>
              <a:rPr lang="en-US" dirty="0" err="1" smtClean="0"/>
              <a:t>abnormaal</a:t>
            </a:r>
            <a:r>
              <a:rPr lang="en-US" dirty="0" smtClean="0"/>
              <a:t> </a:t>
            </a:r>
            <a:r>
              <a:rPr lang="en-US" dirty="0" err="1" smtClean="0"/>
              <a:t>gedrag</a:t>
            </a:r>
            <a:r>
              <a:rPr lang="en-US" dirty="0" smtClean="0"/>
              <a:t> van </a:t>
            </a:r>
            <a:r>
              <a:rPr lang="en-US" dirty="0" err="1" smtClean="0"/>
              <a:t>gebruikers</a:t>
            </a:r>
            <a:endParaRPr lang="en-US" dirty="0" smtClean="0"/>
          </a:p>
          <a:p>
            <a:pPr lvl="1"/>
            <a:r>
              <a:rPr lang="en-US" dirty="0" err="1" smtClean="0"/>
              <a:t>opsporen</a:t>
            </a:r>
            <a:r>
              <a:rPr lang="en-US" dirty="0" smtClean="0"/>
              <a:t> van </a:t>
            </a:r>
            <a:r>
              <a:rPr lang="en-US" dirty="0" err="1" smtClean="0"/>
              <a:t>zwakke</a:t>
            </a:r>
            <a:r>
              <a:rPr lang="en-US" dirty="0" smtClean="0"/>
              <a:t> </a:t>
            </a:r>
            <a:r>
              <a:rPr lang="en-US" dirty="0" err="1" smtClean="0"/>
              <a:t>punten</a:t>
            </a:r>
            <a:r>
              <a:rPr lang="en-US" dirty="0" smtClean="0"/>
              <a:t> in het </a:t>
            </a:r>
            <a:r>
              <a:rPr lang="en-US" dirty="0" err="1" smtClean="0"/>
              <a:t>netwerk</a:t>
            </a:r>
            <a:endParaRPr lang="en-US" dirty="0" smtClean="0"/>
          </a:p>
          <a:p>
            <a:pPr lvl="1"/>
            <a:r>
              <a:rPr lang="en-US" dirty="0" err="1" smtClean="0"/>
              <a:t>afdwingen</a:t>
            </a:r>
            <a:r>
              <a:rPr lang="en-US" dirty="0" smtClean="0"/>
              <a:t> van </a:t>
            </a:r>
            <a:r>
              <a:rPr lang="en-US" dirty="0" err="1" smtClean="0"/>
              <a:t>beveiligingsregels</a:t>
            </a:r>
            <a:endParaRPr lang="en-US" dirty="0" smtClean="0"/>
          </a:p>
          <a:p>
            <a:pPr lvl="1"/>
            <a:r>
              <a:rPr lang="en-US" dirty="0" err="1" smtClean="0"/>
              <a:t>produceren</a:t>
            </a:r>
            <a:r>
              <a:rPr lang="en-US" dirty="0" smtClean="0"/>
              <a:t> van dashboards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auditen</a:t>
            </a:r>
            <a:r>
              <a:rPr lang="en-US" dirty="0" smtClean="0"/>
              <a:t> van data</a:t>
            </a:r>
          </a:p>
          <a:p>
            <a:r>
              <a:rPr lang="en-US" dirty="0" smtClean="0"/>
              <a:t>de </a:t>
            </a:r>
            <a:r>
              <a:rPr lang="en-US" dirty="0" err="1" smtClean="0"/>
              <a:t>klassieke</a:t>
            </a:r>
            <a:r>
              <a:rPr lang="en-US" dirty="0" smtClean="0"/>
              <a:t> </a:t>
            </a:r>
            <a:r>
              <a:rPr lang="en-US" dirty="0" err="1" smtClean="0"/>
              <a:t>ontdekking</a:t>
            </a:r>
            <a:r>
              <a:rPr lang="en-US" dirty="0" smtClean="0"/>
              <a:t> van </a:t>
            </a:r>
            <a:r>
              <a:rPr lang="en-US" dirty="0" err="1" smtClean="0"/>
              <a:t>incidenten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bedreigingen</a:t>
            </a:r>
            <a:r>
              <a:rPr lang="en-US" dirty="0" smtClean="0"/>
              <a:t> 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zwak</a:t>
            </a:r>
            <a:endParaRPr lang="en-US" dirty="0" smtClean="0"/>
          </a:p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zal</a:t>
            </a:r>
            <a:r>
              <a:rPr lang="en-US" dirty="0" smtClean="0"/>
              <a:t> op </a:t>
            </a:r>
            <a:r>
              <a:rPr lang="en-US" dirty="0" err="1" smtClean="0"/>
              <a:t>voortdurende</a:t>
            </a:r>
            <a:r>
              <a:rPr lang="en-US" dirty="0" smtClean="0"/>
              <a:t> </a:t>
            </a:r>
            <a:r>
              <a:rPr lang="en-US" dirty="0" err="1" smtClean="0"/>
              <a:t>wijze</a:t>
            </a:r>
            <a:r>
              <a:rPr lang="en-US" dirty="0" smtClean="0"/>
              <a:t> </a:t>
            </a:r>
            <a:r>
              <a:rPr lang="en-US" dirty="0" err="1" smtClean="0"/>
              <a:t>gereageerd</a:t>
            </a:r>
            <a:r>
              <a:rPr lang="en-US" dirty="0" smtClean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 op </a:t>
            </a:r>
            <a:r>
              <a:rPr lang="en-US" dirty="0" err="1" smtClean="0"/>
              <a:t>incidenten</a:t>
            </a:r>
            <a:endParaRPr lang="en-US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975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Adaptive security architecture</a:t>
            </a:r>
            <a:endParaRPr lang="fr-BE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5"/>
          <a:stretch/>
        </p:blipFill>
        <p:spPr>
          <a:xfrm>
            <a:off x="365760" y="975360"/>
            <a:ext cx="8392925" cy="5308585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53</a:t>
            </a:fld>
            <a:endParaRPr lang="fr-BE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572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ICT als enabler: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</a:t>
            </a:r>
            <a:endParaRPr lang="fr-BE" dirty="0"/>
          </a:p>
        </p:txBody>
      </p:sp>
      <p:sp>
        <p:nvSpPr>
          <p:cNvPr id="7" name="Hexagon 6"/>
          <p:cNvSpPr/>
          <p:nvPr/>
        </p:nvSpPr>
        <p:spPr>
          <a:xfrm>
            <a:off x="2565812" y="265609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Anywhere</a:t>
            </a:r>
            <a:r>
              <a:rPr lang="nl-BE" dirty="0"/>
              <a:t>, </a:t>
            </a:r>
            <a:r>
              <a:rPr lang="nl-BE" dirty="0" err="1"/>
              <a:t>anytime</a:t>
            </a:r>
            <a:r>
              <a:rPr lang="nl-BE" dirty="0"/>
              <a:t>, </a:t>
            </a:r>
            <a:r>
              <a:rPr lang="nl-BE" dirty="0" err="1"/>
              <a:t>any</a:t>
            </a:r>
            <a:r>
              <a:rPr lang="nl-BE" dirty="0"/>
              <a:t> device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2565812" y="4167121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Business intelligence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4088264" y="340345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Adaptive security architec-ture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065404" y="188344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Artificial</a:t>
            </a:r>
            <a:r>
              <a:rPr lang="nl-BE" dirty="0" smtClean="0"/>
              <a:t> intelligence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5581070" y="111772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Innovation</a:t>
            </a:r>
            <a:r>
              <a:rPr lang="nl-BE" dirty="0" smtClean="0"/>
              <a:t> </a:t>
            </a:r>
            <a:r>
              <a:rPr lang="nl-BE" dirty="0" err="1" smtClean="0"/>
              <a:t>watch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57345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54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87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pPr/>
              <a:t>55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Innovation watch</a:t>
            </a:r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actief de technologische evoluties volgen</a:t>
            </a:r>
          </a:p>
          <a:p>
            <a:r>
              <a:rPr lang="nl-BE" dirty="0" smtClean="0"/>
              <a:t>selectie maken van evoluties met potentieel voor de eigen organisatie</a:t>
            </a:r>
          </a:p>
          <a:p>
            <a:r>
              <a:rPr lang="nl-BE" dirty="0" smtClean="0"/>
              <a:t>géén universiteit: technologie moet bestaan en werken</a:t>
            </a:r>
          </a:p>
          <a:p>
            <a:r>
              <a:rPr lang="nl-BE" dirty="0" smtClean="0"/>
              <a:t>progressief kennis en inzichten opbouwen</a:t>
            </a:r>
          </a:p>
          <a:p>
            <a:r>
              <a:rPr lang="nl-BE" dirty="0" smtClean="0"/>
              <a:t>snel schakelen van testen naar experimenteren naar eerste toepassing</a:t>
            </a:r>
          </a:p>
          <a:p>
            <a:r>
              <a:rPr lang="nl-BE" dirty="0" smtClean="0"/>
              <a:t>keuze is belangrijk, maar minstens even belangrijk is het verwerven van de competenties in huis</a:t>
            </a:r>
          </a:p>
          <a:p>
            <a:r>
              <a:rPr lang="nl-BE" dirty="0" smtClean="0"/>
              <a:t>moet afgestemd zijn op de eigen situatie, kan niet zomaar uitbesteed worden</a:t>
            </a:r>
          </a:p>
          <a:p>
            <a:r>
              <a:rPr lang="nl-BE" dirty="0" smtClean="0"/>
              <a:t>niet alle projecten slagen, er zijn betere jaren en slechtere jaren</a:t>
            </a:r>
          </a:p>
          <a:p>
            <a:r>
              <a:rPr lang="nl-BE" dirty="0" smtClean="0"/>
              <a:t>medewerkers kunnen ook aan andere projecten werken, maar er moet voldoende tijd zijn voor de onderzoeksprojecten</a:t>
            </a:r>
          </a:p>
          <a:p>
            <a:r>
              <a:rPr lang="nl-BE" dirty="0" smtClean="0"/>
              <a:t>medewerkers kunnen overgaan naar operationele functies</a:t>
            </a:r>
          </a:p>
          <a:p>
            <a:r>
              <a:rPr lang="nl-BE" dirty="0" smtClean="0"/>
              <a:t>Familiehulp: zeer veel aandacht voor klant en medewerker en wat technologie voor hen kan doen</a:t>
            </a:r>
          </a:p>
        </p:txBody>
      </p:sp>
    </p:spTree>
    <p:extLst>
      <p:ext uri="{BB962C8B-B14F-4D97-AF65-F5344CB8AC3E}">
        <p14:creationId xmlns:p14="http://schemas.microsoft.com/office/powerpoint/2010/main" val="39631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7F1E79-8225-48A0-95BD-5254C3720E2D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Huidig voorbeeld: blockchain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wat ?</a:t>
            </a:r>
          </a:p>
          <a:p>
            <a:pPr lvl="1"/>
            <a:r>
              <a:rPr lang="nl-BE" dirty="0" smtClean="0"/>
              <a:t>gedistribueerd grootboek over het internet</a:t>
            </a:r>
          </a:p>
          <a:p>
            <a:pPr lvl="1"/>
            <a:r>
              <a:rPr lang="nl-BE" dirty="0" smtClean="0"/>
              <a:t>elke actie is en blijft zichtbaar voor iedereen; alleen toevoegen van lijnen is mogelijk</a:t>
            </a:r>
          </a:p>
          <a:p>
            <a:pPr lvl="1"/>
            <a:r>
              <a:rPr lang="nl-BE" dirty="0" smtClean="0"/>
              <a:t>“peer </a:t>
            </a:r>
            <a:r>
              <a:rPr lang="nl-BE" dirty="0" err="1" smtClean="0"/>
              <a:t>to</a:t>
            </a:r>
            <a:r>
              <a:rPr lang="nl-BE" dirty="0" smtClean="0"/>
              <a:t> peer”: er zijn geen tussenpersonen nodig om transacties te doen</a:t>
            </a:r>
          </a:p>
          <a:p>
            <a:pPr lvl="1"/>
            <a:r>
              <a:rPr lang="nl-BE" dirty="0" smtClean="0"/>
              <a:t>beveiligd door onbreekbare cryptografie</a:t>
            </a:r>
          </a:p>
          <a:p>
            <a:pPr lvl="1"/>
            <a:r>
              <a:rPr lang="nl-BE" dirty="0" smtClean="0"/>
              <a:t>bruikbaar voor alles met waarde, in de meest brede betekenis</a:t>
            </a:r>
          </a:p>
          <a:p>
            <a:endParaRPr lang="nl-BE" dirty="0" smtClean="0"/>
          </a:p>
          <a:p>
            <a:r>
              <a:rPr lang="nl-BE" dirty="0" smtClean="0"/>
              <a:t>wat kan blockchain registreren ?</a:t>
            </a:r>
          </a:p>
          <a:p>
            <a:pPr lvl="1"/>
            <a:r>
              <a:rPr lang="nl-BE" dirty="0" smtClean="0"/>
              <a:t>bestaan: registratie van het bestaan, identiteit en attributen</a:t>
            </a:r>
          </a:p>
          <a:p>
            <a:pPr lvl="1"/>
            <a:r>
              <a:rPr lang="nl-BE" dirty="0" smtClean="0"/>
              <a:t>integriteit: registratie van unieke bestanden (“</a:t>
            </a:r>
            <a:r>
              <a:rPr lang="nl-BE" dirty="0" err="1" smtClean="0"/>
              <a:t>hashcodes</a:t>
            </a:r>
            <a:r>
              <a:rPr lang="nl-BE" dirty="0" smtClean="0"/>
              <a:t>”)</a:t>
            </a:r>
          </a:p>
          <a:p>
            <a:pPr lvl="1"/>
            <a:r>
              <a:rPr lang="nl-BE" dirty="0" smtClean="0"/>
              <a:t>eigendom: registratie wie de eigenaar is</a:t>
            </a:r>
          </a:p>
          <a:p>
            <a:pPr lvl="1"/>
            <a:r>
              <a:rPr lang="nl-BE" dirty="0" smtClean="0"/>
              <a:t>overdracht van eigendom, gegevens of waarde</a:t>
            </a:r>
          </a:p>
          <a:p>
            <a:pPr lvl="1"/>
            <a:r>
              <a:rPr lang="nl-BE" dirty="0" smtClean="0"/>
              <a:t>proces: registratie van een keten van events of documenten</a:t>
            </a:r>
          </a:p>
          <a:p>
            <a:pPr lvl="1"/>
            <a:r>
              <a:rPr lang="nl-BE" dirty="0" smtClean="0"/>
              <a:t>contracten</a:t>
            </a:r>
          </a:p>
          <a:p>
            <a:pPr lvl="1"/>
            <a:r>
              <a:rPr lang="nl-BE" dirty="0" smtClean="0"/>
              <a:t>…</a:t>
            </a:r>
            <a:endParaRPr lang="fr-BE" dirty="0" smtClean="0"/>
          </a:p>
          <a:p>
            <a:pPr lvl="1"/>
            <a:endParaRPr lang="nl-BE" dirty="0" smtClean="0"/>
          </a:p>
          <a:p>
            <a:endParaRPr lang="nl-BE" dirty="0" smtClean="0"/>
          </a:p>
          <a:p>
            <a:endParaRPr lang="fr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98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0" y="1631901"/>
            <a:ext cx="661714" cy="66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s://d30y9cdsu7xlg0.cloudfront.net/png/225592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97" y="3189417"/>
            <a:ext cx="661714" cy="6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0" y="3189417"/>
            <a:ext cx="661714" cy="66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97" y="1631901"/>
            <a:ext cx="661714" cy="66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https://d30y9cdsu7xlg0.cloudfront.net/png/225592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63" y="1037409"/>
            <a:ext cx="661714" cy="6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d30y9cdsu7xlg0.cloudfront.net/png/225592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63" y="3978502"/>
            <a:ext cx="661714" cy="6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1536420" y="2313613"/>
            <a:ext cx="1152000" cy="1152000"/>
            <a:chOff x="1877506" y="2377694"/>
            <a:chExt cx="1152000" cy="1152000"/>
          </a:xfrm>
        </p:grpSpPr>
        <p:sp>
          <p:nvSpPr>
            <p:cNvPr id="31" name="Oval 30"/>
            <p:cNvSpPr/>
            <p:nvPr/>
          </p:nvSpPr>
          <p:spPr>
            <a:xfrm>
              <a:off x="1877506" y="2377694"/>
              <a:ext cx="1152000" cy="1152000"/>
            </a:xfrm>
            <a:prstGeom prst="ellipse">
              <a:avLst/>
            </a:prstGeom>
            <a:solidFill>
              <a:srgbClr val="00B0F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98" y="2517086"/>
              <a:ext cx="797017" cy="797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6" name="Group 145"/>
          <p:cNvGrpSpPr/>
          <p:nvPr/>
        </p:nvGrpSpPr>
        <p:grpSpPr>
          <a:xfrm>
            <a:off x="308838" y="4929506"/>
            <a:ext cx="8537477" cy="1328058"/>
            <a:chOff x="446866" y="5312232"/>
            <a:chExt cx="8537477" cy="1328058"/>
          </a:xfrm>
        </p:grpSpPr>
        <p:sp>
          <p:nvSpPr>
            <p:cNvPr id="142" name="Rectangle 141"/>
            <p:cNvSpPr/>
            <p:nvPr/>
          </p:nvSpPr>
          <p:spPr>
            <a:xfrm>
              <a:off x="446866" y="5312232"/>
              <a:ext cx="8537477" cy="13280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2400" b="1" dirty="0" smtClean="0">
                  <a:solidFill>
                    <a:schemeClr val="tx1"/>
                  </a:solidFill>
                </a:rPr>
                <a:t>Gedistribueerd vertrouwen via blockchain netwerk</a:t>
              </a:r>
              <a:endParaRPr lang="nl-BE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42842" y="5812975"/>
              <a:ext cx="3816000" cy="69668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400" b="1" dirty="0" smtClean="0"/>
                <a:t>Opslag</a:t>
              </a:r>
            </a:p>
            <a:p>
              <a:pPr algn="ctr"/>
              <a:r>
                <a:rPr lang="nl-BE" dirty="0"/>
                <a:t>I</a:t>
              </a:r>
              <a:r>
                <a:rPr lang="nl-BE" dirty="0" smtClean="0"/>
                <a:t>ntegriteit, timestamp, onweerlegbaar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4889282" y="5812975"/>
              <a:ext cx="3816000" cy="69668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400" b="1" dirty="0" smtClean="0"/>
                <a:t>Bindende afspraken</a:t>
              </a:r>
            </a:p>
            <a:p>
              <a:pPr algn="ctr"/>
              <a:r>
                <a:rPr lang="nl-BE" dirty="0" err="1" smtClean="0"/>
                <a:t>Dmv</a:t>
              </a:r>
              <a:r>
                <a:rPr lang="nl-BE" dirty="0" smtClean="0"/>
                <a:t> </a:t>
              </a:r>
              <a:r>
                <a:rPr lang="nl-BE" dirty="0"/>
                <a:t>s</a:t>
              </a:r>
              <a:r>
                <a:rPr lang="nl-BE" dirty="0" smtClean="0"/>
                <a:t>mart </a:t>
              </a:r>
              <a:r>
                <a:rPr lang="nl-BE" dirty="0" err="1" smtClean="0"/>
                <a:t>contracts</a:t>
              </a:r>
              <a:endParaRPr lang="nl-BE" dirty="0"/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1123094" y="2293615"/>
            <a:ext cx="438726" cy="2636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34014" y="3256639"/>
            <a:ext cx="438726" cy="2636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123094" y="3203601"/>
            <a:ext cx="438727" cy="35155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662263" y="2274820"/>
            <a:ext cx="382228" cy="23597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112420" y="1731093"/>
            <a:ext cx="0" cy="53316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112420" y="3520274"/>
            <a:ext cx="0" cy="53316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4797075" y="908425"/>
            <a:ext cx="3960286" cy="3960286"/>
            <a:chOff x="4782561" y="1160012"/>
            <a:chExt cx="3960286" cy="3960286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782561" y="1160012"/>
              <a:ext cx="3960286" cy="3960286"/>
            </a:xfrm>
            <a:prstGeom prst="ellipse">
              <a:avLst/>
            </a:prstGeom>
            <a:solidFill>
              <a:srgbClr val="00B0F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766" y="1918405"/>
              <a:ext cx="661714" cy="66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1983" y="3475921"/>
              <a:ext cx="661714" cy="66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766" y="3475921"/>
              <a:ext cx="661714" cy="66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1983" y="1918405"/>
              <a:ext cx="661714" cy="66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949" y="1323913"/>
              <a:ext cx="661714" cy="66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949" y="4265006"/>
              <a:ext cx="661714" cy="66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1" name="Straight Connector 90"/>
            <p:cNvCxnSpPr>
              <a:endCxn id="81" idx="0"/>
            </p:cNvCxnSpPr>
            <p:nvPr/>
          </p:nvCxnSpPr>
          <p:spPr>
            <a:xfrm>
              <a:off x="5775090" y="3717200"/>
              <a:ext cx="983716" cy="54780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763278" y="2387600"/>
              <a:ext cx="11812" cy="1318419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7711983" y="2418973"/>
              <a:ext cx="17133" cy="138776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739694" y="2015305"/>
              <a:ext cx="989422" cy="403668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5763278" y="2015305"/>
              <a:ext cx="977454" cy="372295"/>
            </a:xfrm>
            <a:prstGeom prst="line">
              <a:avLst/>
            </a:prstGeom>
            <a:ln w="5080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6758808" y="3784286"/>
              <a:ext cx="970308" cy="480720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5766527" y="2015305"/>
              <a:ext cx="992279" cy="1690714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5769480" y="2387600"/>
              <a:ext cx="1942503" cy="1318419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77" idx="1"/>
            </p:cNvCxnSpPr>
            <p:nvPr/>
          </p:nvCxnSpPr>
          <p:spPr>
            <a:xfrm flipH="1" flipV="1">
              <a:off x="5769480" y="3706019"/>
              <a:ext cx="1942503" cy="100759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81" idx="0"/>
            </p:cNvCxnSpPr>
            <p:nvPr/>
          </p:nvCxnSpPr>
          <p:spPr>
            <a:xfrm flipH="1">
              <a:off x="6758806" y="2015305"/>
              <a:ext cx="1" cy="2249701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endCxn id="77" idx="1"/>
            </p:cNvCxnSpPr>
            <p:nvPr/>
          </p:nvCxnSpPr>
          <p:spPr>
            <a:xfrm>
              <a:off x="6758806" y="2015305"/>
              <a:ext cx="953177" cy="1791473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endCxn id="81" idx="0"/>
            </p:cNvCxnSpPr>
            <p:nvPr/>
          </p:nvCxnSpPr>
          <p:spPr>
            <a:xfrm flipH="1">
              <a:off x="6758806" y="2387600"/>
              <a:ext cx="970309" cy="187740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endCxn id="81" idx="0"/>
            </p:cNvCxnSpPr>
            <p:nvPr/>
          </p:nvCxnSpPr>
          <p:spPr>
            <a:xfrm>
              <a:off x="5769480" y="2387600"/>
              <a:ext cx="989326" cy="1877406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769480" y="2387600"/>
              <a:ext cx="1959636" cy="31373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5769480" y="2387600"/>
              <a:ext cx="1942503" cy="1419178"/>
            </a:xfrm>
            <a:prstGeom prst="line">
              <a:avLst/>
            </a:prstGeom>
            <a:ln w="508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ight Arrow 130"/>
          <p:cNvSpPr/>
          <p:nvPr/>
        </p:nvSpPr>
        <p:spPr>
          <a:xfrm>
            <a:off x="4116984" y="2596287"/>
            <a:ext cx="414620" cy="52996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8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57</a:t>
            </a:fld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Huidig voorbeeld: blockchain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799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C2FE2F-7D45-439B-A76C-7ED3EBF3ADED}" type="slidenum">
              <a:rPr lang="en-GB" smtClean="0"/>
              <a:pPr/>
              <a:t>58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Huidig voorbeeld: blockchain</a:t>
            </a:r>
            <a:endParaRPr lang="fr-BE" dirty="0"/>
          </a:p>
        </p:txBody>
      </p:sp>
      <p:sp>
        <p:nvSpPr>
          <p:cNvPr id="35" name="Rounded Rectangle 34"/>
          <p:cNvSpPr/>
          <p:nvPr/>
        </p:nvSpPr>
        <p:spPr>
          <a:xfrm>
            <a:off x="409460" y="2730226"/>
            <a:ext cx="1574277" cy="1178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ounded Rectangle 35"/>
          <p:cNvSpPr/>
          <p:nvPr/>
        </p:nvSpPr>
        <p:spPr>
          <a:xfrm>
            <a:off x="409459" y="2730226"/>
            <a:ext cx="1574277" cy="11782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1167023" y="3878576"/>
            <a:ext cx="632100" cy="1163707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545027" y="1727463"/>
            <a:ext cx="2453833" cy="44725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Robuust</a:t>
            </a:r>
            <a:endParaRPr lang="nl-BE" sz="20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6545026" y="2259111"/>
            <a:ext cx="2453833" cy="795286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Schaalbaar</a:t>
            </a:r>
            <a:br>
              <a:rPr lang="nl-BE" sz="2000" b="1" dirty="0" smtClean="0"/>
            </a:br>
            <a:r>
              <a:rPr lang="nl-BE" sz="2000" dirty="0"/>
              <a:t>V</a:t>
            </a:r>
            <a:r>
              <a:rPr lang="nl-BE" sz="2000" dirty="0" smtClean="0"/>
              <a:t>eel </a:t>
            </a:r>
            <a:r>
              <a:rPr lang="nl-BE" sz="2000" dirty="0" err="1" smtClean="0"/>
              <a:t>nodes</a:t>
            </a:r>
            <a:r>
              <a:rPr lang="nl-BE" sz="2000" dirty="0" smtClean="0"/>
              <a:t> mogelijk</a:t>
            </a:r>
            <a:endParaRPr lang="nl-BE" sz="2000" dirty="0"/>
          </a:p>
        </p:txBody>
      </p:sp>
      <p:sp>
        <p:nvSpPr>
          <p:cNvPr id="40" name="Rounded Rectangle 39"/>
          <p:cNvSpPr/>
          <p:nvPr/>
        </p:nvSpPr>
        <p:spPr>
          <a:xfrm>
            <a:off x="6545027" y="1195815"/>
            <a:ext cx="2453833" cy="44725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/>
              <a:t>Gedistribueerd</a:t>
            </a:r>
            <a:endParaRPr lang="nl-BE" sz="2000" b="1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586261" y="5631418"/>
            <a:ext cx="1445524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818924" y="3878576"/>
            <a:ext cx="533761" cy="1163707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167023" y="1769298"/>
            <a:ext cx="1290485" cy="93100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031785" y="1769298"/>
            <a:ext cx="1320900" cy="93100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954161" y="3289441"/>
            <a:ext cx="2611385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363804" y="2388854"/>
            <a:ext cx="1789074" cy="1506569"/>
            <a:chOff x="942327" y="4670854"/>
            <a:chExt cx="1789074" cy="1506569"/>
          </a:xfrm>
        </p:grpSpPr>
        <p:sp>
          <p:nvSpPr>
            <p:cNvPr id="47" name="Rounded Rectangle 46"/>
            <p:cNvSpPr/>
            <p:nvPr/>
          </p:nvSpPr>
          <p:spPr>
            <a:xfrm>
              <a:off x="1157124" y="4999153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48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327" y="4670854"/>
              <a:ext cx="661714" cy="66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181" y="5111616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786133" y="4713984"/>
            <a:ext cx="1789074" cy="1506569"/>
            <a:chOff x="942327" y="4670854"/>
            <a:chExt cx="1789074" cy="1506569"/>
          </a:xfrm>
        </p:grpSpPr>
        <p:sp>
          <p:nvSpPr>
            <p:cNvPr id="51" name="Rounded Rectangle 50"/>
            <p:cNvSpPr/>
            <p:nvPr/>
          </p:nvSpPr>
          <p:spPr>
            <a:xfrm>
              <a:off x="1157124" y="4999153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52" name="Picture 4" descr="https://d30y9cdsu7xlg0.cloudfront.net/png/225592-2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327" y="4670854"/>
              <a:ext cx="661714" cy="66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181" y="5111616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3890659" y="4760092"/>
            <a:ext cx="1745633" cy="1460461"/>
            <a:chOff x="6309523" y="4965623"/>
            <a:chExt cx="1745633" cy="1460461"/>
          </a:xfrm>
        </p:grpSpPr>
        <p:sp>
          <p:nvSpPr>
            <p:cNvPr id="55" name="Rounded Rectangle 54"/>
            <p:cNvSpPr/>
            <p:nvPr/>
          </p:nvSpPr>
          <p:spPr>
            <a:xfrm>
              <a:off x="6480879" y="5247814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56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450" y="5360277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523" y="4965623"/>
              <a:ext cx="661714" cy="66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8" name="Picture 2" descr="http://findicons.com/files/icons/728/database/512/database_1_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31" y="2842689"/>
            <a:ext cx="953344" cy="9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4" y="2448035"/>
            <a:ext cx="661714" cy="66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" name="Straight Arrow Connector 59"/>
          <p:cNvCxnSpPr>
            <a:stCxn id="47" idx="2"/>
          </p:cNvCxnSpPr>
          <p:nvPr/>
        </p:nvCxnSpPr>
        <p:spPr>
          <a:xfrm flipH="1">
            <a:off x="2575207" y="3895423"/>
            <a:ext cx="2790533" cy="173599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 descr="http://www.unixstickers.com/image/cache/data/stickers/guyfawkes/guyfawkes.sh-600x6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" y="2323394"/>
            <a:ext cx="995967" cy="9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ounded Rectangle 61"/>
          <p:cNvSpPr/>
          <p:nvPr/>
        </p:nvSpPr>
        <p:spPr>
          <a:xfrm>
            <a:off x="6545025" y="3138792"/>
            <a:ext cx="2453833" cy="44725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err="1" smtClean="0"/>
              <a:t>Append-only</a:t>
            </a:r>
            <a:endParaRPr lang="nl-BE" sz="2000" b="1" dirty="0"/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7" y="3288495"/>
            <a:ext cx="538007" cy="53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27" y="5631418"/>
            <a:ext cx="538007" cy="53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2286152" y="936774"/>
            <a:ext cx="1745633" cy="1460461"/>
            <a:chOff x="2286152" y="893644"/>
            <a:chExt cx="1745633" cy="1460461"/>
          </a:xfrm>
        </p:grpSpPr>
        <p:sp>
          <p:nvSpPr>
            <p:cNvPr id="66" name="Rounded Rectangle 65"/>
            <p:cNvSpPr/>
            <p:nvPr/>
          </p:nvSpPr>
          <p:spPr>
            <a:xfrm>
              <a:off x="2457508" y="1175835"/>
              <a:ext cx="1574277" cy="11782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67" name="Picture 2" descr="http://findicons.com/files/icons/728/database/512/database_1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565" y="1288298"/>
              <a:ext cx="953344" cy="9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152" y="893644"/>
              <a:ext cx="661714" cy="66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558" y="1764970"/>
              <a:ext cx="538007" cy="538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22" y="3303787"/>
            <a:ext cx="538007" cy="53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91" y="5631418"/>
            <a:ext cx="538007" cy="53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18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nl-BE" altLang="fr-FR" dirty="0" smtClean="0"/>
              <a:t>ICT </a:t>
            </a:r>
            <a:r>
              <a:rPr lang="nl-BE" altLang="fr-FR" dirty="0" err="1" smtClean="0"/>
              <a:t>governance</a:t>
            </a:r>
            <a:endParaRPr lang="nl-BE" altLang="fr-FR" dirty="0" smtClean="0"/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nl-BE" altLang="fr-FR" dirty="0"/>
              <a:t>v</a:t>
            </a:r>
            <a:r>
              <a:rPr lang="nl-BE" altLang="fr-FR" dirty="0" smtClean="0"/>
              <a:t>oldoende </a:t>
            </a:r>
            <a:r>
              <a:rPr lang="nl-BE" altLang="fr-FR" b="1" dirty="0" smtClean="0"/>
              <a:t>aandacht</a:t>
            </a:r>
            <a:r>
              <a:rPr lang="nl-BE" altLang="fr-FR" dirty="0" smtClean="0"/>
              <a:t> van </a:t>
            </a:r>
            <a:r>
              <a:rPr lang="nl-BE" altLang="fr-FR" b="1" dirty="0" smtClean="0"/>
              <a:t>ICT-verantwoordelijken</a:t>
            </a:r>
            <a:r>
              <a:rPr lang="nl-BE" altLang="fr-FR" dirty="0" smtClean="0"/>
              <a:t> voor de inzet van ICT voor het bereiken van de </a:t>
            </a:r>
            <a:r>
              <a:rPr lang="nl-BE" altLang="fr-FR" b="1" dirty="0" smtClean="0"/>
              <a:t>strategische doelstellingen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 smtClean="0"/>
              <a:t>ICT-verantwoordelijke als onderdeel van de bedrijfsvoering, niet als louter technische specialiteit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 smtClean="0"/>
              <a:t>meedenken over strategische doelstellingen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 smtClean="0"/>
              <a:t>meedenken over bedrijfsmodel en –processen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 smtClean="0"/>
              <a:t>“fusie” tussen business en ICT</a:t>
            </a:r>
          </a:p>
          <a:p>
            <a:pPr>
              <a:buFont typeface="Arial" pitchFamily="34" charset="0"/>
              <a:buChar char="•"/>
              <a:defRPr/>
            </a:pPr>
            <a:endParaRPr lang="nl-BE" altLang="fr-FR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nl-BE" altLang="fr-FR" b="1" dirty="0"/>
              <a:t>n</a:t>
            </a:r>
            <a:r>
              <a:rPr lang="nl-BE" altLang="fr-FR" b="1" dirty="0" smtClean="0"/>
              <a:t>etwerking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 smtClean="0"/>
              <a:t>goed inzicht in de kritische succesfactoren en de stakeholders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 err="1" smtClean="0"/>
              <a:t>buy</a:t>
            </a:r>
            <a:r>
              <a:rPr lang="nl-BE" altLang="fr-FR" dirty="0" smtClean="0"/>
              <a:t> in van de stakeholders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 smtClean="0"/>
              <a:t>actieve deelname aan informele besluitvorming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nl-BE" altLang="fr-FR" dirty="0"/>
              <a:t>f</a:t>
            </a:r>
            <a:r>
              <a:rPr lang="nl-BE" altLang="fr-FR" dirty="0" smtClean="0"/>
              <a:t>eedback</a:t>
            </a:r>
          </a:p>
          <a:p>
            <a:pPr lvl="1">
              <a:buFont typeface="Arial" pitchFamily="34" charset="0"/>
              <a:buChar char="–"/>
              <a:defRPr/>
            </a:pPr>
            <a:endParaRPr lang="nl-BE" altLang="fr-FR" dirty="0"/>
          </a:p>
          <a:p>
            <a:pPr>
              <a:buFont typeface="Arial" pitchFamily="34" charset="0"/>
              <a:buChar char="–"/>
              <a:defRPr/>
            </a:pPr>
            <a:r>
              <a:rPr lang="nl-BE" altLang="fr-FR" b="1" dirty="0" smtClean="0"/>
              <a:t>veranderingsbeheer</a:t>
            </a:r>
          </a:p>
          <a:p>
            <a:pPr>
              <a:buFont typeface="Arial" pitchFamily="34" charset="0"/>
              <a:buChar char="•"/>
              <a:defRPr/>
            </a:pPr>
            <a:endParaRPr lang="nl-BE" altLang="fr-FR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74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43269" y="1681729"/>
            <a:ext cx="4343400" cy="2412758"/>
            <a:chOff x="4516341" y="2590800"/>
            <a:chExt cx="4343400" cy="24127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341" y="2590800"/>
              <a:ext cx="4343400" cy="241275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077200" y="4800600"/>
              <a:ext cx="77227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 smtClean="0">
                  <a:hlinkClick r:id="rId3"/>
                </a:rPr>
                <a:t>Designed </a:t>
              </a:r>
              <a:r>
                <a:rPr lang="en-US" sz="500" dirty="0">
                  <a:hlinkClick r:id="rId3"/>
                </a:rPr>
                <a:t>by </a:t>
              </a:r>
              <a:r>
                <a:rPr lang="en-US" sz="500" dirty="0" err="1" smtClean="0">
                  <a:hlinkClick r:id="rId3"/>
                </a:rPr>
                <a:t>Freepik</a:t>
              </a:r>
              <a:endParaRPr lang="fr-BE" sz="5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59</a:t>
            </a:fld>
            <a:endParaRPr lang="nl-B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Huidig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dirty="0" smtClean="0"/>
              <a:t>: RPA</a:t>
            </a:r>
            <a:endParaRPr 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04838" y="1208598"/>
            <a:ext cx="3819116" cy="4905955"/>
          </a:xfrm>
        </p:spPr>
        <p:txBody>
          <a:bodyPr/>
          <a:lstStyle/>
          <a:p>
            <a:r>
              <a:rPr lang="nl-BE" dirty="0" err="1" smtClean="0"/>
              <a:t>robotic</a:t>
            </a:r>
            <a:r>
              <a:rPr lang="nl-BE" dirty="0" smtClean="0"/>
              <a:t> </a:t>
            </a:r>
            <a:r>
              <a:rPr lang="nl-BE" dirty="0" err="1" smtClean="0"/>
              <a:t>process</a:t>
            </a:r>
            <a:r>
              <a:rPr lang="nl-BE" dirty="0" smtClean="0"/>
              <a:t> </a:t>
            </a:r>
            <a:r>
              <a:rPr lang="nl-BE" dirty="0" err="1" smtClean="0"/>
              <a:t>automation</a:t>
            </a:r>
            <a:endParaRPr lang="nl-BE" dirty="0" smtClean="0"/>
          </a:p>
          <a:p>
            <a:endParaRPr lang="nl-BE" dirty="0"/>
          </a:p>
          <a:p>
            <a:r>
              <a:rPr lang="nl-BE" dirty="0" smtClean="0"/>
              <a:t>informatietechnologie gebaseerd op software robots</a:t>
            </a:r>
          </a:p>
          <a:p>
            <a:endParaRPr lang="nl-BE" dirty="0"/>
          </a:p>
          <a:p>
            <a:r>
              <a:rPr lang="nl-BE" dirty="0" smtClean="0"/>
              <a:t>die menselijk werk nabootsen tussen toepassingen</a:t>
            </a:r>
          </a:p>
          <a:p>
            <a:endParaRPr lang="nl-BE" dirty="0"/>
          </a:p>
          <a:p>
            <a:r>
              <a:rPr lang="nl-BE" dirty="0" smtClean="0"/>
              <a:t>daarbij enkel de </a:t>
            </a:r>
            <a:r>
              <a:rPr lang="nl-BE" dirty="0" err="1" smtClean="0"/>
              <a:t>gebruikers-interfaces</a:t>
            </a:r>
            <a:r>
              <a:rPr lang="nl-BE" dirty="0" smtClean="0"/>
              <a:t> gebruiken</a:t>
            </a:r>
          </a:p>
          <a:p>
            <a:endParaRPr lang="nl-BE" dirty="0"/>
          </a:p>
          <a:p>
            <a:r>
              <a:rPr lang="nl-BE" dirty="0" smtClean="0"/>
              <a:t>en dus geen diepere, meer kostelijke integratie vergen tussen de toepassingen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855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ICT als enabler: enkele opportuniteiten</a:t>
            </a:r>
            <a:endParaRPr lang="fr-BE" dirty="0"/>
          </a:p>
        </p:txBody>
      </p:sp>
      <p:sp>
        <p:nvSpPr>
          <p:cNvPr id="6" name="Hexagon 5"/>
          <p:cNvSpPr/>
          <p:nvPr/>
        </p:nvSpPr>
        <p:spPr>
          <a:xfrm>
            <a:off x="1054789" y="188344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Focus op business </a:t>
            </a:r>
            <a:r>
              <a:rPr lang="nl-BE" dirty="0" err="1" smtClean="0"/>
              <a:t>value</a:t>
            </a:r>
            <a:endParaRPr lang="fr-BE" dirty="0"/>
          </a:p>
        </p:txBody>
      </p:sp>
      <p:sp>
        <p:nvSpPr>
          <p:cNvPr id="7" name="Hexagon 6"/>
          <p:cNvSpPr/>
          <p:nvPr/>
        </p:nvSpPr>
        <p:spPr>
          <a:xfrm>
            <a:off x="2565812" y="265609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Anywhere</a:t>
            </a:r>
            <a:r>
              <a:rPr lang="nl-BE" dirty="0"/>
              <a:t>, </a:t>
            </a:r>
            <a:r>
              <a:rPr lang="nl-BE" dirty="0" err="1"/>
              <a:t>anytime</a:t>
            </a:r>
            <a:r>
              <a:rPr lang="nl-BE" dirty="0"/>
              <a:t>, </a:t>
            </a:r>
            <a:r>
              <a:rPr lang="nl-BE" dirty="0" err="1"/>
              <a:t>any</a:t>
            </a:r>
            <a:r>
              <a:rPr lang="nl-BE" dirty="0"/>
              <a:t> device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1043360" y="339202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Synergieën</a:t>
            </a:r>
            <a:r>
              <a:rPr lang="nl-BE" dirty="0" smtClean="0"/>
              <a:t> en </a:t>
            </a:r>
            <a:r>
              <a:rPr lang="nl-BE" dirty="0" err="1" smtClean="0"/>
              <a:t>kosten-beheersing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2565812" y="4167121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Business intelligence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4088264" y="340345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Adaptive security architec-ture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065404" y="1883443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Artificial</a:t>
            </a:r>
            <a:r>
              <a:rPr lang="nl-BE" dirty="0" smtClean="0"/>
              <a:t> intelligence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5581070" y="2633239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5581070" y="1117722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Innovation</a:t>
            </a:r>
            <a:r>
              <a:rPr lang="nl-BE" dirty="0" smtClean="0"/>
              <a:t> </a:t>
            </a:r>
            <a:r>
              <a:rPr lang="nl-BE" dirty="0" err="1" smtClean="0"/>
              <a:t>watch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2557345" y="1151590"/>
            <a:ext cx="180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Agility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60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32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61</a:t>
            </a:fld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398963" y="2606311"/>
            <a:ext cx="4268787" cy="2308324"/>
            <a:chOff x="4407024" y="2744491"/>
            <a:chExt cx="4269432" cy="1892926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755" y="326681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788082" y="2744491"/>
              <a:ext cx="3888374" cy="1892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endParaRPr lang="fr-BE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frank.robben@mail.fgov.be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defRPr/>
              </a:pPr>
              <a:endPara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fr-BE" sz="1600" b="1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@</a:t>
              </a:r>
              <a:r>
                <a:rPr lang="fr-BE" sz="16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FrRobben</a:t>
              </a:r>
              <a:endParaRPr lang="fr-BE" sz="1600" b="1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www.frankrobben.be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www.ksz.fgov.be</a:t>
              </a:r>
            </a:p>
            <a:p>
              <a:pPr>
                <a:defRPr/>
              </a:pPr>
              <a:r>
                <a:rPr lang="fr-BE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www.ehealth.fgov.be</a:t>
              </a:r>
            </a:p>
            <a:p>
              <a:pPr>
                <a:defRPr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www.socialsecurity.be</a:t>
              </a:r>
            </a:p>
          </p:txBody>
        </p:sp>
      </p:grpSp>
      <p:pic>
        <p:nvPicPr>
          <p:cNvPr id="10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4" y="1155397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0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Natural Language Processing (NLP)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natuurlijke-taalverwerking </a:t>
            </a:r>
            <a:r>
              <a:rPr lang="nl-NL" dirty="0"/>
              <a:t>om met </a:t>
            </a:r>
            <a:r>
              <a:rPr lang="nl-NL" dirty="0" smtClean="0"/>
              <a:t>mensen te </a:t>
            </a:r>
            <a:r>
              <a:rPr lang="nl-NL" dirty="0"/>
              <a:t>communiceren en informatie uit geschreven teksten te halen</a:t>
            </a:r>
            <a:endParaRPr lang="fr-BE" dirty="0" smtClean="0"/>
          </a:p>
          <a:p>
            <a:endParaRPr lang="fr-BE" dirty="0" smtClean="0"/>
          </a:p>
          <a:p>
            <a:r>
              <a:rPr lang="nl-BE" dirty="0" smtClean="0"/>
              <a:t>enkele toepassingen van NLP:</a:t>
            </a:r>
          </a:p>
          <a:p>
            <a:pPr lvl="1"/>
            <a:r>
              <a:rPr lang="nl-BE" dirty="0" smtClean="0"/>
              <a:t>geautomatiseerde vertaling</a:t>
            </a:r>
          </a:p>
          <a:p>
            <a:pPr lvl="1"/>
            <a:r>
              <a:rPr lang="nl-BE" dirty="0" smtClean="0"/>
              <a:t>tekstclassificatie</a:t>
            </a:r>
          </a:p>
          <a:p>
            <a:pPr lvl="1"/>
            <a:r>
              <a:rPr lang="nl-BE" dirty="0" smtClean="0"/>
              <a:t>informatie-extractie</a:t>
            </a:r>
          </a:p>
          <a:p>
            <a:pPr lvl="1"/>
            <a:r>
              <a:rPr lang="nl-BE" dirty="0" smtClean="0"/>
              <a:t>spraakherkenning: </a:t>
            </a:r>
          </a:p>
          <a:p>
            <a:pPr lvl="2"/>
            <a:r>
              <a:rPr lang="nl-BE" dirty="0" smtClean="0"/>
              <a:t>Google Assistant/Home</a:t>
            </a:r>
          </a:p>
          <a:p>
            <a:pPr lvl="2"/>
            <a:r>
              <a:rPr lang="nl-BE" dirty="0" err="1" smtClean="0"/>
              <a:t>Siri</a:t>
            </a:r>
            <a:endParaRPr lang="nl-BE" dirty="0" smtClean="0"/>
          </a:p>
          <a:p>
            <a:pPr lvl="2"/>
            <a:r>
              <a:rPr lang="nl-BE" dirty="0" smtClean="0"/>
              <a:t>Alexa</a:t>
            </a:r>
          </a:p>
          <a:p>
            <a:pPr lvl="2"/>
            <a:r>
              <a:rPr lang="nl-BE" dirty="0" smtClean="0"/>
              <a:t>Cortana</a:t>
            </a:r>
          </a:p>
          <a:p>
            <a:pPr lvl="2"/>
            <a:r>
              <a:rPr lang="nl-BE" dirty="0" smtClean="0"/>
              <a:t>….</a:t>
            </a:r>
          </a:p>
          <a:p>
            <a:pPr lvl="1"/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62</a:t>
            </a:fld>
            <a:endParaRPr lang="fr-BE" noProof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48840"/>
            <a:ext cx="2278380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4016369"/>
            <a:ext cx="227838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Machine learning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 smtClean="0"/>
          </a:p>
          <a:p>
            <a:r>
              <a:rPr lang="nl-NL" dirty="0"/>
              <a:t>ontwerp van algoritmen die automatisch leren van voorbeeldgegevens </a:t>
            </a:r>
            <a:r>
              <a:rPr lang="nl-NL" dirty="0" smtClean="0"/>
              <a:t>waarbij geen of slechts een minimale menselijke tussenkomst vereist is</a:t>
            </a:r>
            <a:endParaRPr lang="en-US" dirty="0" smtClean="0"/>
          </a:p>
          <a:p>
            <a:pPr lvl="1"/>
            <a:endParaRPr lang="fr-BE" dirty="0" smtClean="0"/>
          </a:p>
          <a:p>
            <a:r>
              <a:rPr lang="nl-BE" dirty="0" smtClean="0"/>
              <a:t>kruising tussen computerwetenschappen en statistiek</a:t>
            </a:r>
          </a:p>
          <a:p>
            <a:pPr lvl="1"/>
            <a:endParaRPr lang="en-US" dirty="0" smtClean="0"/>
          </a:p>
          <a:p>
            <a:r>
              <a:rPr lang="nl-BE" dirty="0" smtClean="0"/>
              <a:t>voordelen</a:t>
            </a:r>
          </a:p>
          <a:p>
            <a:pPr lvl="1"/>
            <a:r>
              <a:rPr lang="nl-NL" dirty="0" smtClean="0"/>
              <a:t>niet nodig om </a:t>
            </a:r>
            <a:r>
              <a:rPr lang="nl-NL" dirty="0"/>
              <a:t>alle mogelijke situaties </a:t>
            </a:r>
            <a:r>
              <a:rPr lang="nl-NL" dirty="0" smtClean="0"/>
              <a:t>waarmee </a:t>
            </a:r>
            <a:r>
              <a:rPr lang="nl-NL" dirty="0"/>
              <a:t>de machine </a:t>
            </a:r>
            <a:r>
              <a:rPr lang="nl-NL" dirty="0" smtClean="0"/>
              <a:t>te </a:t>
            </a:r>
            <a:r>
              <a:rPr lang="nl-NL" dirty="0"/>
              <a:t>maken zal krijgen expliciet te coderen, de machine past zich aan </a:t>
            </a:r>
            <a:r>
              <a:rPr lang="nl-NL" dirty="0" err="1"/>
              <a:t>aan</a:t>
            </a:r>
            <a:r>
              <a:rPr lang="nl-NL" dirty="0"/>
              <a:t> veranderende omstandigheden of ongeziene </a:t>
            </a:r>
            <a:r>
              <a:rPr lang="nl-NL" dirty="0" smtClean="0"/>
              <a:t>situaties</a:t>
            </a:r>
          </a:p>
          <a:p>
            <a:pPr lvl="1"/>
            <a:endParaRPr lang="en-US" dirty="0" smtClean="0"/>
          </a:p>
          <a:p>
            <a:pPr lvl="1"/>
            <a:r>
              <a:rPr lang="nl-NL" dirty="0" smtClean="0"/>
              <a:t>kan zelf </a:t>
            </a:r>
            <a:r>
              <a:rPr lang="nl-NL" dirty="0"/>
              <a:t>een oplossing voor een probleem </a:t>
            </a:r>
            <a:r>
              <a:rPr lang="nl-NL" dirty="0" smtClean="0"/>
              <a:t>ontdekken, terwijl </a:t>
            </a:r>
            <a:r>
              <a:rPr lang="nl-NL" dirty="0"/>
              <a:t>het voor een mens moeilijk </a:t>
            </a:r>
            <a:r>
              <a:rPr lang="nl-NL" dirty="0" smtClean="0"/>
              <a:t>zou zijn </a:t>
            </a:r>
            <a:r>
              <a:rPr lang="nl-NL" dirty="0"/>
              <a:t>om de machine expliciet te </a:t>
            </a:r>
            <a:r>
              <a:rPr lang="nl-NL" dirty="0" smtClean="0"/>
              <a:t>instrueren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63</a:t>
            </a:fld>
            <a:endParaRPr lang="nl-B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331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“Machine </a:t>
            </a:r>
            <a:r>
              <a:rPr lang="nl-BE" dirty="0" err="1" smtClean="0"/>
              <a:t>learning</a:t>
            </a:r>
            <a:r>
              <a:rPr lang="nl-BE" dirty="0" smtClean="0"/>
              <a:t>”-methoden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257675" y="6265863"/>
            <a:ext cx="2235200" cy="400050"/>
          </a:xfrm>
        </p:spPr>
        <p:txBody>
          <a:bodyPr/>
          <a:lstStyle/>
          <a:p>
            <a:pPr lvl="0"/>
            <a:fld id="{30A9230E-FFBB-4CCB-ABD7-198084EDE768}" type="slidenum">
              <a:rPr lang="fr-BE" noProof="0" smtClean="0"/>
              <a:pPr lvl="0"/>
              <a:t>64</a:t>
            </a:fld>
            <a:endParaRPr lang="fr-BE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04838" y="6265863"/>
            <a:ext cx="3563937" cy="400050"/>
          </a:xfrm>
        </p:spPr>
        <p:txBody>
          <a:bodyPr/>
          <a:lstStyle/>
          <a:p>
            <a:r>
              <a:rPr lang="fr-FR" smtClean="0"/>
              <a:t>3 juli 2018</a:t>
            </a:r>
            <a:endParaRPr lang="fr-BE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87524" y="1233400"/>
          <a:ext cx="849694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93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 descr="IT-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4" t="23334" b="15324"/>
          <a:stretch>
            <a:fillRect/>
          </a:stretch>
        </p:blipFill>
        <p:spPr bwMode="auto">
          <a:xfrm>
            <a:off x="3876675" y="2052250"/>
            <a:ext cx="5211763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BestPracticeArrow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338000"/>
            <a:ext cx="4570413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BestPracticeArrow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338000"/>
            <a:ext cx="4570413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BestPracticeArrow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338000"/>
            <a:ext cx="4570413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BestPracticeArrow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338000"/>
            <a:ext cx="4572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7" descr="Business-Is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10672" r="63992" b="48009"/>
          <a:stretch>
            <a:fillRect/>
          </a:stretch>
        </p:blipFill>
        <p:spPr bwMode="auto">
          <a:xfrm>
            <a:off x="22225" y="1180713"/>
            <a:ext cx="3214688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" descr="IT-Gov-Isla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16551" r="36163" b="39328"/>
          <a:stretch>
            <a:fillRect/>
          </a:stretch>
        </p:blipFill>
        <p:spPr bwMode="auto">
          <a:xfrm>
            <a:off x="1646238" y="1720463"/>
            <a:ext cx="444341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9" descr="IT-Gov-MainArrow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8449" r="39914" b="65532"/>
          <a:stretch>
            <a:fillRect/>
          </a:stretch>
        </p:blipFill>
        <p:spPr bwMode="auto">
          <a:xfrm>
            <a:off x="1647825" y="1688713"/>
            <a:ext cx="394811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1" descr="IT-Gov-Arrow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6538"/>
            <a:ext cx="17002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IT-Gov-Arrow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2946013"/>
            <a:ext cx="184308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IT-Gov-CenterIc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t="21436" r="50087" b="58981"/>
          <a:stretch>
            <a:fillRect/>
          </a:stretch>
        </p:blipFill>
        <p:spPr bwMode="auto">
          <a:xfrm>
            <a:off x="3097213" y="1893500"/>
            <a:ext cx="157003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4" descr="Business-Island-Bldng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3334" r="58994" b="50000"/>
          <a:stretch>
            <a:fillRect/>
          </a:stretch>
        </p:blipFill>
        <p:spPr bwMode="auto">
          <a:xfrm>
            <a:off x="120263" y="705100"/>
            <a:ext cx="3568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5" descr="Before_Diagram_BlueWafer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312" r="34810" b="18858"/>
          <a:stretch>
            <a:fillRect/>
          </a:stretch>
        </p:blipFill>
        <p:spPr bwMode="auto">
          <a:xfrm>
            <a:off x="4725988" y="3995350"/>
            <a:ext cx="137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6" descr="Before_Diagram_DudesICON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58652" r="32191" b="20355"/>
          <a:stretch>
            <a:fillRect/>
          </a:stretch>
        </p:blipFill>
        <p:spPr bwMode="auto">
          <a:xfrm>
            <a:off x="4830763" y="3785800"/>
            <a:ext cx="150336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After_Wafers-4"/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3" t="56555" r="33583" b="30222"/>
          <a:stretch>
            <a:fillRect/>
          </a:stretch>
        </p:blipFill>
        <p:spPr bwMode="auto">
          <a:xfrm>
            <a:off x="4857750" y="4106475"/>
            <a:ext cx="10969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18" descr="After_3Dude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9" t="51343" r="30017" b="37431"/>
          <a:stretch>
            <a:fillRect/>
          </a:stretch>
        </p:blipFill>
        <p:spPr bwMode="auto">
          <a:xfrm>
            <a:off x="4964113" y="3765163"/>
            <a:ext cx="13096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19" descr="Before_Diagram_BlueWafer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5" t="28426" r="28130" b="55602"/>
          <a:stretch>
            <a:fillRect/>
          </a:stretch>
        </p:blipFill>
        <p:spPr bwMode="auto">
          <a:xfrm>
            <a:off x="5365750" y="2055425"/>
            <a:ext cx="13350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2" name="Picture 20" descr="After_IT-PortfolioWaf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38101" r="19757" b="42662"/>
          <a:stretch>
            <a:fillRect/>
          </a:stretch>
        </p:blipFill>
        <p:spPr bwMode="auto">
          <a:xfrm>
            <a:off x="5838825" y="3239700"/>
            <a:ext cx="17367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1" descr="Before_Diagram_BlueWafer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9" t="67110" r="4431" b="14059"/>
          <a:stretch>
            <a:fillRect/>
          </a:stretch>
        </p:blipFill>
        <p:spPr bwMode="auto">
          <a:xfrm>
            <a:off x="7377113" y="4269988"/>
            <a:ext cx="1463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4" name="Picture 22" descr="Before_Diagram_Wafers-Icon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0" t="66278" r="4588" b="15446"/>
          <a:stretch>
            <a:fillRect/>
          </a:stretch>
        </p:blipFill>
        <p:spPr bwMode="auto">
          <a:xfrm>
            <a:off x="7469188" y="4222363"/>
            <a:ext cx="135731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5" name="Picture 23" descr="Before_Diagram_CenterIcon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1" t="42097" r="14522" b="30975"/>
          <a:stretch>
            <a:fillRect/>
          </a:stretch>
        </p:blipFill>
        <p:spPr bwMode="auto">
          <a:xfrm>
            <a:off x="5880100" y="2838063"/>
            <a:ext cx="2049463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6" name="Picture 24" descr="After_CenterIcon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7" t="32986" r="17326" b="46017"/>
          <a:stretch>
            <a:fillRect/>
          </a:stretch>
        </p:blipFill>
        <p:spPr bwMode="auto">
          <a:xfrm>
            <a:off x="6046788" y="2823775"/>
            <a:ext cx="17827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5" descr="Before_Diagram_BlueWafer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9" t="34831" r="6453" b="44093"/>
          <a:stretch>
            <a:fillRect/>
          </a:stretch>
        </p:blipFill>
        <p:spPr bwMode="auto">
          <a:xfrm>
            <a:off x="7469188" y="2422138"/>
            <a:ext cx="11890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8" name="Picture 26" descr="Before_Diagram_Wafers-Icon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7" t="35303" r="6662" b="46146"/>
          <a:stretch>
            <a:fillRect/>
          </a:stretch>
        </p:blipFill>
        <p:spPr bwMode="auto">
          <a:xfrm>
            <a:off x="7531100" y="2449125"/>
            <a:ext cx="110807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9" name="Picture 27" descr="After_Wafers-3"/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7" t="57001" r="7167" b="30000"/>
          <a:stretch>
            <a:fillRect/>
          </a:stretch>
        </p:blipFill>
        <p:spPr bwMode="auto">
          <a:xfrm>
            <a:off x="7459663" y="4331900"/>
            <a:ext cx="112395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0" name="Picture 28" descr="After_Wafers-2"/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3" t="34334" r="6917" b="54666"/>
          <a:stretch>
            <a:fillRect/>
          </a:stretch>
        </p:blipFill>
        <p:spPr bwMode="auto">
          <a:xfrm>
            <a:off x="7516813" y="2736463"/>
            <a:ext cx="10239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1" name="Picture 29" descr="Before_Diagram_Wafers-Icon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6" t="35303" r="6662" b="52246"/>
          <a:stretch>
            <a:fillRect/>
          </a:stretch>
        </p:blipFill>
        <p:spPr bwMode="auto">
          <a:xfrm>
            <a:off x="7913688" y="2398325"/>
            <a:ext cx="7731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2" name="Picture 30" descr="After_DoorMa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9" t="41783" r="4341" b="42546"/>
          <a:stretch>
            <a:fillRect/>
          </a:stretch>
        </p:blipFill>
        <p:spPr bwMode="auto">
          <a:xfrm>
            <a:off x="7270750" y="3430200"/>
            <a:ext cx="1730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3" name="Picture 31" descr="After_Clock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0" t="54884" r="4758" b="34004"/>
          <a:stretch>
            <a:fillRect/>
          </a:stretch>
        </p:blipFill>
        <p:spPr bwMode="auto">
          <a:xfrm>
            <a:off x="7762875" y="4174738"/>
            <a:ext cx="1081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4" name="Picture 32" descr="Before_Diagram_Wafers-Icon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7" t="29701" r="29747" b="55823"/>
          <a:stretch>
            <a:fillRect/>
          </a:stretch>
        </p:blipFill>
        <p:spPr bwMode="auto">
          <a:xfrm>
            <a:off x="5462588" y="2128450"/>
            <a:ext cx="1092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5" name="Picture 33" descr="After_Wafers-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7" t="25778" r="29834" b="62666"/>
          <a:stretch>
            <a:fillRect/>
          </a:stretch>
        </p:blipFill>
        <p:spPr bwMode="auto">
          <a:xfrm>
            <a:off x="5486400" y="2190363"/>
            <a:ext cx="102393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6" name="Picture 34" descr="After_InBox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1" t="24445" r="28923" b="68008"/>
          <a:stretch>
            <a:fillRect/>
          </a:stretch>
        </p:blipFill>
        <p:spPr bwMode="auto">
          <a:xfrm>
            <a:off x="5764213" y="2084000"/>
            <a:ext cx="844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7" name="Picture 35" descr="IT-Gov-MainArrow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37129" r="39914" b="42778"/>
          <a:stretch>
            <a:fillRect/>
          </a:stretch>
        </p:blipFill>
        <p:spPr bwMode="auto">
          <a:xfrm>
            <a:off x="1647825" y="2969825"/>
            <a:ext cx="394811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6" name="TextBox 37"/>
          <p:cNvSpPr txBox="1">
            <a:spLocks noChangeArrowheads="1"/>
          </p:cNvSpPr>
          <p:nvPr/>
        </p:nvSpPr>
        <p:spPr bwMode="auto">
          <a:xfrm rot="1070122">
            <a:off x="5527675" y="2514213"/>
            <a:ext cx="93980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Demand Mgt</a:t>
            </a:r>
          </a:p>
        </p:txBody>
      </p:sp>
      <p:sp>
        <p:nvSpPr>
          <p:cNvPr id="7207" name="TextBox 38"/>
          <p:cNvSpPr txBox="1">
            <a:spLocks noChangeArrowheads="1"/>
          </p:cNvSpPr>
          <p:nvPr/>
        </p:nvSpPr>
        <p:spPr bwMode="auto">
          <a:xfrm rot="1070122">
            <a:off x="7559675" y="3057138"/>
            <a:ext cx="752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Tasks Execution</a:t>
            </a:r>
          </a:p>
        </p:txBody>
      </p:sp>
      <p:sp>
        <p:nvSpPr>
          <p:cNvPr id="7208" name="TextBox 39"/>
          <p:cNvSpPr txBox="1">
            <a:spLocks noChangeArrowheads="1"/>
          </p:cNvSpPr>
          <p:nvPr/>
        </p:nvSpPr>
        <p:spPr bwMode="auto">
          <a:xfrm rot="1070122">
            <a:off x="4926013" y="4371588"/>
            <a:ext cx="8429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Resources Mgt</a:t>
            </a:r>
          </a:p>
        </p:txBody>
      </p:sp>
      <p:sp>
        <p:nvSpPr>
          <p:cNvPr id="7209" name="TextBox 40"/>
          <p:cNvSpPr txBox="1">
            <a:spLocks noChangeArrowheads="1"/>
          </p:cNvSpPr>
          <p:nvPr/>
        </p:nvSpPr>
        <p:spPr bwMode="auto">
          <a:xfrm rot="1070122">
            <a:off x="7570788" y="4700200"/>
            <a:ext cx="9048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Time &amp; Cost Mgt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5854700" y="274637"/>
            <a:ext cx="3232150" cy="10078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fr-FR" dirty="0" smtClean="0"/>
              <a:t>ICT governance</a:t>
            </a:r>
            <a:endParaRPr lang="en-US" alt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46748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0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0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"/>
                                        <p:tgtEl>
                                          <p:spTgt spid="90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9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9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"/>
                                        <p:tgtEl>
                                          <p:spTgt spid="90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90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90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90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200"/>
                                        <p:tgtEl>
                                          <p:spTgt spid="90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IT-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4" t="23334" b="15324"/>
          <a:stretch>
            <a:fillRect/>
          </a:stretch>
        </p:blipFill>
        <p:spPr bwMode="auto">
          <a:xfrm>
            <a:off x="3876675" y="2052250"/>
            <a:ext cx="5211763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Business-Is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10672" r="63992" b="48009"/>
          <a:stretch>
            <a:fillRect/>
          </a:stretch>
        </p:blipFill>
        <p:spPr bwMode="auto">
          <a:xfrm>
            <a:off x="22225" y="1180713"/>
            <a:ext cx="3214688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4"/>
          <p:cNvGrpSpPr>
            <a:grpSpLocks/>
          </p:cNvGrpSpPr>
          <p:nvPr/>
        </p:nvGrpSpPr>
        <p:grpSpPr bwMode="auto">
          <a:xfrm>
            <a:off x="57150" y="458400"/>
            <a:ext cx="9029700" cy="5724525"/>
            <a:chOff x="36" y="86"/>
            <a:chExt cx="5688" cy="3606"/>
          </a:xfrm>
        </p:grpSpPr>
        <p:pic>
          <p:nvPicPr>
            <p:cNvPr id="5143" name="Picture 5" descr="Before_Diagram_BlueWafe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30" b="50859"/>
            <a:stretch>
              <a:fillRect/>
            </a:stretch>
          </p:blipFill>
          <p:spPr bwMode="auto">
            <a:xfrm>
              <a:off x="36" y="86"/>
              <a:ext cx="4088" cy="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6" descr="Before_Diagram_BlueWafe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12" r="34810"/>
            <a:stretch>
              <a:fillRect/>
            </a:stretch>
          </p:blipFill>
          <p:spPr bwMode="auto">
            <a:xfrm>
              <a:off x="36" y="2333"/>
              <a:ext cx="3708" cy="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5" name="Picture 7" descr="Before_Diagram_BlueWafe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38" b="44093"/>
            <a:stretch>
              <a:fillRect/>
            </a:stretch>
          </p:blipFill>
          <p:spPr bwMode="auto">
            <a:xfrm>
              <a:off x="4435" y="86"/>
              <a:ext cx="1289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6" name="Picture 8" descr="Before_Diagram_BlueWafe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59" t="67110"/>
            <a:stretch>
              <a:fillRect/>
            </a:stretch>
          </p:blipFill>
          <p:spPr bwMode="auto">
            <a:xfrm>
              <a:off x="4550" y="2506"/>
              <a:ext cx="1174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9" descr="Before_Diagram_Wafers-Icon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7" t="29701" r="29747" b="55823"/>
            <a:stretch>
              <a:fillRect/>
            </a:stretch>
          </p:blipFill>
          <p:spPr bwMode="auto">
            <a:xfrm>
              <a:off x="3344" y="1157"/>
              <a:ext cx="688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10" descr="Before_Diagram_Wafers-Icon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7" t="35303" r="6662" b="46146"/>
            <a:stretch>
              <a:fillRect/>
            </a:stretch>
          </p:blipFill>
          <p:spPr bwMode="auto">
            <a:xfrm>
              <a:off x="4647" y="1359"/>
              <a:ext cx="698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11" descr="Before_Diagram_Wafers-Icon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80" t="66278" r="4588" b="15446"/>
            <a:stretch>
              <a:fillRect/>
            </a:stretch>
          </p:blipFill>
          <p:spPr bwMode="auto">
            <a:xfrm>
              <a:off x="4608" y="2476"/>
              <a:ext cx="855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12" descr="Before_Diagram_DudesICON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60" t="58652" r="32191" b="20355"/>
            <a:stretch>
              <a:fillRect/>
            </a:stretch>
          </p:blipFill>
          <p:spPr bwMode="auto">
            <a:xfrm>
              <a:off x="2946" y="2201"/>
              <a:ext cx="947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13" descr="Business-Island-Bldng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3334" r="58994" b="50000"/>
          <a:stretch>
            <a:fillRect/>
          </a:stretch>
        </p:blipFill>
        <p:spPr bwMode="auto">
          <a:xfrm>
            <a:off x="120650" y="675888"/>
            <a:ext cx="3568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Picture 15" descr="Before_Diagram_BlueArrow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Picture 16" descr="Before_Diagram_BlueArrow-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3" name="Picture 17" descr="Before_Diagram_BlueArrow-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4" name="Picture 18" descr="Before_Diagram_BlueArrow-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19" descr="Before_Diagram_BlueArrow-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20" descr="Before_Diagram_BlueArrow-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21" descr="Before_Diagram_GrnArrow-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795338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8" name="Picture 22" descr="Before_Diagram_GrnArrow-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9" name="Picture 23" descr="Before_Diagram_GrnArrow-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25" descr="Before_Diagram_CenterIc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6" t="39934" r="12535" b="28119"/>
          <a:stretch>
            <a:fillRect/>
          </a:stretch>
        </p:blipFill>
        <p:spPr bwMode="auto">
          <a:xfrm>
            <a:off x="5394325" y="2744400"/>
            <a:ext cx="25606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TextBox 1"/>
          <p:cNvSpPr txBox="1">
            <a:spLocks noChangeArrowheads="1"/>
          </p:cNvSpPr>
          <p:nvPr/>
        </p:nvSpPr>
        <p:spPr bwMode="auto">
          <a:xfrm rot="1070122">
            <a:off x="5408613" y="2671375"/>
            <a:ext cx="75247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Demand</a:t>
            </a:r>
          </a:p>
        </p:txBody>
      </p:sp>
      <p:sp>
        <p:nvSpPr>
          <p:cNvPr id="5140" name="TextBox 37"/>
          <p:cNvSpPr txBox="1">
            <a:spLocks noChangeArrowheads="1"/>
          </p:cNvSpPr>
          <p:nvPr/>
        </p:nvSpPr>
        <p:spPr bwMode="auto">
          <a:xfrm rot="1070122">
            <a:off x="7399338" y="3193663"/>
            <a:ext cx="75088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Tasks</a:t>
            </a:r>
          </a:p>
        </p:txBody>
      </p:sp>
      <p:sp>
        <p:nvSpPr>
          <p:cNvPr id="5141" name="TextBox 38"/>
          <p:cNvSpPr txBox="1">
            <a:spLocks noChangeArrowheads="1"/>
          </p:cNvSpPr>
          <p:nvPr/>
        </p:nvSpPr>
        <p:spPr bwMode="auto">
          <a:xfrm rot="1070122">
            <a:off x="4772025" y="4604950"/>
            <a:ext cx="842963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Resources</a:t>
            </a:r>
          </a:p>
        </p:txBody>
      </p:sp>
      <p:sp>
        <p:nvSpPr>
          <p:cNvPr id="5142" name="TextBox 39"/>
          <p:cNvSpPr txBox="1">
            <a:spLocks noChangeArrowheads="1"/>
          </p:cNvSpPr>
          <p:nvPr/>
        </p:nvSpPr>
        <p:spPr bwMode="auto">
          <a:xfrm rot="1070122">
            <a:off x="7396163" y="4851013"/>
            <a:ext cx="90328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Time &amp; Cost</a:t>
            </a:r>
          </a:p>
        </p:txBody>
      </p:sp>
      <p:sp>
        <p:nvSpPr>
          <p:cNvPr id="36" name="Rectangle 4"/>
          <p:cNvSpPr txBox="1">
            <a:spLocks noChangeArrowheads="1"/>
          </p:cNvSpPr>
          <p:nvPr/>
        </p:nvSpPr>
        <p:spPr>
          <a:xfrm>
            <a:off x="5854700" y="274637"/>
            <a:ext cx="3232150" cy="10078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fr-FR" dirty="0" err="1" smtClean="0"/>
              <a:t>Niet</a:t>
            </a:r>
            <a:endParaRPr lang="en-US" altLang="fr-F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9342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Business-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10672" r="63992" b="48009"/>
          <a:stretch>
            <a:fillRect/>
          </a:stretch>
        </p:blipFill>
        <p:spPr bwMode="auto">
          <a:xfrm>
            <a:off x="22225" y="1180713"/>
            <a:ext cx="3214688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Business-Island-Bld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3334" r="58994" b="50000"/>
          <a:stretch>
            <a:fillRect/>
          </a:stretch>
        </p:blipFill>
        <p:spPr bwMode="auto">
          <a:xfrm>
            <a:off x="120650" y="675888"/>
            <a:ext cx="3568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IT-Is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4" t="23334" b="15324"/>
          <a:stretch>
            <a:fillRect/>
          </a:stretch>
        </p:blipFill>
        <p:spPr bwMode="auto">
          <a:xfrm>
            <a:off x="3876675" y="2052250"/>
            <a:ext cx="5211763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Before_Diagram_BlueWaf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2" r="34810"/>
          <a:stretch>
            <a:fillRect/>
          </a:stretch>
        </p:blipFill>
        <p:spPr bwMode="auto">
          <a:xfrm>
            <a:off x="57150" y="4025513"/>
            <a:ext cx="588645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Before_Diagram_BlueWaf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8" b="44093"/>
          <a:stretch>
            <a:fillRect/>
          </a:stretch>
        </p:blipFill>
        <p:spPr bwMode="auto">
          <a:xfrm>
            <a:off x="7040563" y="458400"/>
            <a:ext cx="20462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Before_Diagram_BlueWaf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0" b="50859"/>
          <a:stretch>
            <a:fillRect/>
          </a:stretch>
        </p:blipFill>
        <p:spPr bwMode="auto">
          <a:xfrm>
            <a:off x="57150" y="458400"/>
            <a:ext cx="64897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Before_Diagram_BlueWaf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9" t="67110"/>
          <a:stretch>
            <a:fillRect/>
          </a:stretch>
        </p:blipFill>
        <p:spPr bwMode="auto">
          <a:xfrm>
            <a:off x="7223125" y="4300150"/>
            <a:ext cx="18637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9" descr="Before_Diagram_Wafers-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7" t="29701" r="29747" b="55823"/>
          <a:stretch>
            <a:fillRect/>
          </a:stretch>
        </p:blipFill>
        <p:spPr bwMode="auto">
          <a:xfrm>
            <a:off x="5308600" y="2158613"/>
            <a:ext cx="1092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Before_Diagram_Wafers-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7" t="35303" r="6662" b="46146"/>
          <a:stretch>
            <a:fillRect/>
          </a:stretch>
        </p:blipFill>
        <p:spPr bwMode="auto">
          <a:xfrm>
            <a:off x="7377113" y="2479288"/>
            <a:ext cx="11080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1" descr="Before_Diagram_GantCh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4" t="39934" r="35829" b="39296"/>
          <a:stretch>
            <a:fillRect/>
          </a:stretch>
        </p:blipFill>
        <p:spPr bwMode="auto">
          <a:xfrm>
            <a:off x="3749675" y="2744400"/>
            <a:ext cx="21018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12" descr="Before_Diagram_Email-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3" t="35164" r="37183" b="50360"/>
          <a:stretch>
            <a:fillRect/>
          </a:stretch>
        </p:blipFill>
        <p:spPr bwMode="auto">
          <a:xfrm>
            <a:off x="4846638" y="2471350"/>
            <a:ext cx="8826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13" descr="Before_Diagram_Email-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9" t="72989" r="14030" b="11620"/>
          <a:stretch>
            <a:fillRect/>
          </a:stretch>
        </p:blipFill>
        <p:spPr bwMode="auto">
          <a:xfrm>
            <a:off x="6737350" y="4636700"/>
            <a:ext cx="10826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Picture 14" descr="Before_Diagram_3SmlArrow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5" t="46339" b="40877"/>
          <a:stretch>
            <a:fillRect/>
          </a:stretch>
        </p:blipFill>
        <p:spPr bwMode="auto">
          <a:xfrm>
            <a:off x="7954963" y="3111113"/>
            <a:ext cx="113188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Picture 15" descr="Before_Diagram_3SmlArrow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 t="55768" r="47520" b="28120"/>
          <a:stretch>
            <a:fillRect/>
          </a:stretch>
        </p:blipFill>
        <p:spPr bwMode="auto">
          <a:xfrm>
            <a:off x="4297363" y="3650863"/>
            <a:ext cx="4984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0" name="Picture 16" descr="Before_Diagram_3SmlArrows-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9" t="30394" r="24579" b="62645"/>
          <a:stretch>
            <a:fillRect/>
          </a:stretch>
        </p:blipFill>
        <p:spPr bwMode="auto">
          <a:xfrm>
            <a:off x="6035675" y="2198300"/>
            <a:ext cx="831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17" descr="Before_Diagram_1SmlArro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6" t="31947" r="11516" b="58458"/>
          <a:stretch>
            <a:fillRect/>
          </a:stretch>
        </p:blipFill>
        <p:spPr bwMode="auto">
          <a:xfrm>
            <a:off x="6858000" y="2287200"/>
            <a:ext cx="11890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18" descr="Before_Diagram_3SmlArrows-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5" t="75098" r="30766" b="13727"/>
          <a:stretch>
            <a:fillRect/>
          </a:stretch>
        </p:blipFill>
        <p:spPr bwMode="auto">
          <a:xfrm>
            <a:off x="5303838" y="4757350"/>
            <a:ext cx="10048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19" descr="Before_Diagram_Spreadsheet-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 t="27177" r="14557" b="55269"/>
          <a:stretch>
            <a:fillRect/>
          </a:stretch>
        </p:blipFill>
        <p:spPr bwMode="auto">
          <a:xfrm>
            <a:off x="6492875" y="2014150"/>
            <a:ext cx="12795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20" descr="Before_Diagram_Whiteboar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3" t="46339" b="28120"/>
          <a:stretch>
            <a:fillRect/>
          </a:stretch>
        </p:blipFill>
        <p:spPr bwMode="auto">
          <a:xfrm>
            <a:off x="7772400" y="3111113"/>
            <a:ext cx="131445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5" name="Picture 21" descr="BigArrow-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066663"/>
            <a:ext cx="45561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22" descr="Before_Diagram_DudesICON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58652" r="32191" b="20355"/>
          <a:stretch>
            <a:fillRect/>
          </a:stretch>
        </p:blipFill>
        <p:spPr bwMode="auto">
          <a:xfrm>
            <a:off x="4676775" y="3815963"/>
            <a:ext cx="15033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7" name="Picture 23" descr="BigArrow-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2744400"/>
            <a:ext cx="175577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8" name="Picture 24" descr="BigArrow-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2669788"/>
            <a:ext cx="1792288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9" name="Picture 25" descr="BigArrow-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931725"/>
            <a:ext cx="722312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6" descr="Before_Diagram_Wafers-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0" t="66278" r="4588" b="15446"/>
          <a:stretch>
            <a:fillRect/>
          </a:stretch>
        </p:blipFill>
        <p:spPr bwMode="auto">
          <a:xfrm>
            <a:off x="7315200" y="4252525"/>
            <a:ext cx="135731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1" name="Picture 27" descr="Before_Diagram_3SmlArrow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9" t="79868" r="9494" b="10510"/>
          <a:stretch>
            <a:fillRect/>
          </a:stretch>
        </p:blipFill>
        <p:spPr bwMode="auto">
          <a:xfrm>
            <a:off x="7315200" y="5030400"/>
            <a:ext cx="9144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28" descr="Before_Diagram_3SmlArrows-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0" t="67665" r="2847" b="20633"/>
          <a:stretch>
            <a:fillRect/>
          </a:stretch>
        </p:blipFill>
        <p:spPr bwMode="auto">
          <a:xfrm>
            <a:off x="8201025" y="4331900"/>
            <a:ext cx="6286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29" descr="BigArrow-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930263"/>
            <a:ext cx="24685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4" name="Picture 30" descr="BigArrow-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4493825"/>
            <a:ext cx="9969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5" name="Picture 31" descr="Before_Diagram_Spreadsheet-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8" t="67110" r="20639" b="12146"/>
          <a:stretch>
            <a:fillRect/>
          </a:stretch>
        </p:blipFill>
        <p:spPr bwMode="auto">
          <a:xfrm>
            <a:off x="5761038" y="4300150"/>
            <a:ext cx="14620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32" descr="Before_Diagram_BlueArrow-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33" descr="Before_Diagram_BlueArrow-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34" descr="Before_Diagram_BlueArrow-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35" descr="Before_Diagram_BlueArrow-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36" descr="Before_Diagram_BlueArrow-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3" name="Picture 37" descr="Before_Diagram_BlueArrow-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" name="Picture 38" descr="Before_Diagram_GrnArrow-1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40963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" name="Picture 39" descr="Before_Diagram_GrnArrow-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6" name="Picture 40" descr="Before_Diagram_GrnArrow-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8400"/>
            <a:ext cx="9029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8" name="Picture 43" descr="Before_Diagram_CenterIcons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6" t="39934" r="12535" b="28119"/>
          <a:stretch>
            <a:fillRect/>
          </a:stretch>
        </p:blipFill>
        <p:spPr bwMode="auto">
          <a:xfrm>
            <a:off x="5394325" y="2744400"/>
            <a:ext cx="25606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9" name="TextBox 57"/>
          <p:cNvSpPr txBox="1">
            <a:spLocks noChangeArrowheads="1"/>
          </p:cNvSpPr>
          <p:nvPr/>
        </p:nvSpPr>
        <p:spPr bwMode="auto">
          <a:xfrm rot="1070122">
            <a:off x="5408613" y="2671375"/>
            <a:ext cx="75247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Demand</a:t>
            </a:r>
          </a:p>
        </p:txBody>
      </p:sp>
      <p:sp>
        <p:nvSpPr>
          <p:cNvPr id="6190" name="TextBox 58"/>
          <p:cNvSpPr txBox="1">
            <a:spLocks noChangeArrowheads="1"/>
          </p:cNvSpPr>
          <p:nvPr/>
        </p:nvSpPr>
        <p:spPr bwMode="auto">
          <a:xfrm rot="1070122">
            <a:off x="7481888" y="3161913"/>
            <a:ext cx="69850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Tasks</a:t>
            </a:r>
          </a:p>
        </p:txBody>
      </p:sp>
      <p:sp>
        <p:nvSpPr>
          <p:cNvPr id="6191" name="TextBox 59"/>
          <p:cNvSpPr txBox="1">
            <a:spLocks noChangeArrowheads="1"/>
          </p:cNvSpPr>
          <p:nvPr/>
        </p:nvSpPr>
        <p:spPr bwMode="auto">
          <a:xfrm rot="1070122">
            <a:off x="4772025" y="4604950"/>
            <a:ext cx="842963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Resources</a:t>
            </a:r>
          </a:p>
        </p:txBody>
      </p:sp>
      <p:sp>
        <p:nvSpPr>
          <p:cNvPr id="6192" name="TextBox 60"/>
          <p:cNvSpPr txBox="1">
            <a:spLocks noChangeArrowheads="1"/>
          </p:cNvSpPr>
          <p:nvPr/>
        </p:nvSpPr>
        <p:spPr bwMode="auto">
          <a:xfrm rot="1070122">
            <a:off x="7396163" y="4851013"/>
            <a:ext cx="90328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E008C"/>
              </a:buClr>
              <a:buChar char="•"/>
              <a:defRPr sz="2400">
                <a:solidFill>
                  <a:srgbClr val="2C2C8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E008C"/>
              </a:buClr>
              <a:buFont typeface="Symbol" pitchFamily="18" charset="2"/>
              <a:buChar char="-"/>
              <a:defRPr sz="2200">
                <a:solidFill>
                  <a:srgbClr val="2C2C8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E008C"/>
              </a:buClr>
              <a:buFont typeface="Wingdings" pitchFamily="2" charset="2"/>
              <a:buChar char="§"/>
              <a:defRPr sz="2000">
                <a:solidFill>
                  <a:srgbClr val="2C2C8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E008C"/>
              </a:buClr>
              <a:buChar char="–"/>
              <a:defRPr>
                <a:solidFill>
                  <a:srgbClr val="2C2C8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E008C"/>
              </a:buClr>
              <a:buChar char="»"/>
              <a:defRPr>
                <a:solidFill>
                  <a:srgbClr val="2C2C86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fr-BE" altLang="fr-FR" sz="1000">
                <a:solidFill>
                  <a:schemeClr val="tx1"/>
                </a:solidFill>
                <a:latin typeface="Arial" charset="0"/>
                <a:cs typeface="Arial" charset="0"/>
              </a:rPr>
              <a:t>Time &amp; Cost</a:t>
            </a:r>
          </a:p>
        </p:txBody>
      </p:sp>
      <p:sp>
        <p:nvSpPr>
          <p:cNvPr id="49" name="Rectangle 4"/>
          <p:cNvSpPr txBox="1">
            <a:spLocks noChangeArrowheads="1"/>
          </p:cNvSpPr>
          <p:nvPr/>
        </p:nvSpPr>
        <p:spPr>
          <a:xfrm>
            <a:off x="5854700" y="274637"/>
            <a:ext cx="3232150" cy="10078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fr-FR" dirty="0" err="1" smtClean="0"/>
              <a:t>Niet</a:t>
            </a:r>
            <a:endParaRPr lang="en-US" alt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3 juli 2018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CC3638-A99D-674C-A789-FA84B7E5EA16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6057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8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8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8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o">
  <a:themeElements>
    <a:clrScheme name="Familiehulp">
      <a:dk1>
        <a:srgbClr val="0F879D"/>
      </a:dk1>
      <a:lt1>
        <a:sysClr val="window" lastClr="FFFFFF"/>
      </a:lt1>
      <a:dk2>
        <a:srgbClr val="0F879D"/>
      </a:dk2>
      <a:lt2>
        <a:srgbClr val="DDE8EE"/>
      </a:lt2>
      <a:accent1>
        <a:srgbClr val="0F879D"/>
      </a:accent1>
      <a:accent2>
        <a:srgbClr val="EB569A"/>
      </a:accent2>
      <a:accent3>
        <a:srgbClr val="6CB5E5"/>
      </a:accent3>
      <a:accent4>
        <a:srgbClr val="E1EE9F"/>
      </a:accent4>
      <a:accent5>
        <a:srgbClr val="F9C4AF"/>
      </a:accent5>
      <a:accent6>
        <a:srgbClr val="8F9CB4"/>
      </a:accent6>
      <a:hlink>
        <a:srgbClr val="5DBCA2"/>
      </a:hlink>
      <a:folHlink>
        <a:srgbClr val="B4DD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357D59FC-3113-400C-967C-31E65B8D9A60}" vid="{99ACB3C9-370E-4E32-87FD-C5B548A43674}"/>
    </a:ext>
  </a:extLst>
</a:theme>
</file>

<file path=ppt/theme/theme2.xml><?xml version="1.0" encoding="utf-8"?>
<a:theme xmlns:a="http://schemas.openxmlformats.org/drawingml/2006/main" name="Intro_leeg">
  <a:themeElements>
    <a:clrScheme name="Familiehulp">
      <a:dk1>
        <a:srgbClr val="0F879D"/>
      </a:dk1>
      <a:lt1>
        <a:sysClr val="window" lastClr="FFFFFF"/>
      </a:lt1>
      <a:dk2>
        <a:srgbClr val="0F879D"/>
      </a:dk2>
      <a:lt2>
        <a:srgbClr val="DDE8EE"/>
      </a:lt2>
      <a:accent1>
        <a:srgbClr val="0F879D"/>
      </a:accent1>
      <a:accent2>
        <a:srgbClr val="EB569A"/>
      </a:accent2>
      <a:accent3>
        <a:srgbClr val="6CB5E5"/>
      </a:accent3>
      <a:accent4>
        <a:srgbClr val="E1EE9F"/>
      </a:accent4>
      <a:accent5>
        <a:srgbClr val="F9C4AF"/>
      </a:accent5>
      <a:accent6>
        <a:srgbClr val="8F9CB4"/>
      </a:accent6>
      <a:hlink>
        <a:srgbClr val="5DBCA2"/>
      </a:hlink>
      <a:folHlink>
        <a:srgbClr val="B4DD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357D59FC-3113-400C-967C-31E65B8D9A60}" vid="{AF9AF09B-3ABC-408D-A6C0-7ECA03E8AA0A}"/>
    </a:ext>
  </a:extLst>
</a:theme>
</file>

<file path=ppt/theme/theme3.xml><?xml version="1.0" encoding="utf-8"?>
<a:theme xmlns:a="http://schemas.openxmlformats.org/drawingml/2006/main" name="1_Titel">
  <a:themeElements>
    <a:clrScheme name="Familiehulp">
      <a:dk1>
        <a:srgbClr val="0F879D"/>
      </a:dk1>
      <a:lt1>
        <a:sysClr val="window" lastClr="FFFFFF"/>
      </a:lt1>
      <a:dk2>
        <a:srgbClr val="0F879D"/>
      </a:dk2>
      <a:lt2>
        <a:srgbClr val="DDE8EE"/>
      </a:lt2>
      <a:accent1>
        <a:srgbClr val="0F879D"/>
      </a:accent1>
      <a:accent2>
        <a:srgbClr val="EB569A"/>
      </a:accent2>
      <a:accent3>
        <a:srgbClr val="6CB5E5"/>
      </a:accent3>
      <a:accent4>
        <a:srgbClr val="E1EE9F"/>
      </a:accent4>
      <a:accent5>
        <a:srgbClr val="F9C4AF"/>
      </a:accent5>
      <a:accent6>
        <a:srgbClr val="8F9CB4"/>
      </a:accent6>
      <a:hlink>
        <a:srgbClr val="5DBCA2"/>
      </a:hlink>
      <a:folHlink>
        <a:srgbClr val="B4DD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357D59FC-3113-400C-967C-31E65B8D9A60}" vid="{DF71A4C6-2A7C-4795-AB2B-48C3CDEEC80E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Familiehulp-Drieluikfoto-4_3</Template>
  <TotalTime>3983</TotalTime>
  <Words>3103</Words>
  <Application>Microsoft Office PowerPoint</Application>
  <PresentationFormat>On-screen Show (4:3)</PresentationFormat>
  <Paragraphs>753</Paragraphs>
  <Slides>65</Slides>
  <Notes>14</Notes>
  <HiddenSlides>3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Arial Black</vt:lpstr>
      <vt:lpstr>Calibri</vt:lpstr>
      <vt:lpstr>Proximus</vt:lpstr>
      <vt:lpstr>Proximus Regular Italic</vt:lpstr>
      <vt:lpstr>Wingdings</vt:lpstr>
      <vt:lpstr>Intro</vt:lpstr>
      <vt:lpstr>Intro_leeg</vt:lpstr>
      <vt:lpstr>1_Titel</vt:lpstr>
      <vt:lpstr>ICT als enabler: enkele opportuniteiten</vt:lpstr>
      <vt:lpstr>Wat willen klanten en personeelsleden ?</vt:lpstr>
      <vt:lpstr>ICT als enabler: enkele opportuniteiten</vt:lpstr>
      <vt:lpstr>ICT als enabler: enkele opportuniteiten</vt:lpstr>
      <vt:lpstr>ICT governance</vt:lpstr>
      <vt:lpstr>ICT governance</vt:lpstr>
      <vt:lpstr>PowerPoint Presentation</vt:lpstr>
      <vt:lpstr>PowerPoint Presentation</vt:lpstr>
      <vt:lpstr>PowerPoint Presentation</vt:lpstr>
      <vt:lpstr>ICT als enabler: enkele opportuniteiten</vt:lpstr>
      <vt:lpstr>Cloud &amp; ‘… as a Service’</vt:lpstr>
      <vt:lpstr>PowerPoint Presentation</vt:lpstr>
      <vt:lpstr>Cloud</vt:lpstr>
      <vt:lpstr>‘… as a Service’</vt:lpstr>
      <vt:lpstr>Cloud implementatie modellen</vt:lpstr>
      <vt:lpstr>Platform as a service - containers</vt:lpstr>
      <vt:lpstr>Platform as a service - samenwerking</vt:lpstr>
      <vt:lpstr>Hou in het achterhoofd</vt:lpstr>
      <vt:lpstr>Sourcing strategie</vt:lpstr>
      <vt:lpstr>Strategische personeelsplanning (SPP)</vt:lpstr>
      <vt:lpstr>Actieplan SPP</vt:lpstr>
      <vt:lpstr>Opensourcesoftware</vt:lpstr>
      <vt:lpstr>Opensourcesoftware</vt:lpstr>
      <vt:lpstr>Verdergaande synergieën</vt:lpstr>
      <vt:lpstr>Hergebruik van businesscomponenten</vt:lpstr>
      <vt:lpstr>ICT als enabler: enkele opportuniteiten</vt:lpstr>
      <vt:lpstr>Architectuur die agility mogelijk maakt</vt:lpstr>
      <vt:lpstr>Service Oriented Architecture (SOA)</vt:lpstr>
      <vt:lpstr>Service Oriented Architecture (SOA)</vt:lpstr>
      <vt:lpstr>Service Oriented Architecture (SOA)</vt:lpstr>
      <vt:lpstr>Vaak te verkiezen: agile development</vt:lpstr>
      <vt:lpstr>Vaak te verkiezen: agile development</vt:lpstr>
      <vt:lpstr>Traditional vs agile development</vt:lpstr>
      <vt:lpstr>ICT als enabler: enkele opportuniteiten</vt:lpstr>
      <vt:lpstr>Mobile devices &amp; wearables</vt:lpstr>
      <vt:lpstr>Mobile devices &amp; wearables</vt:lpstr>
      <vt:lpstr>Internet of Things (IoT)</vt:lpstr>
      <vt:lpstr>Waar staat IoT vandaag ?</vt:lpstr>
      <vt:lpstr>Evolutie aantal sensoren</vt:lpstr>
      <vt:lpstr>ICT als enabler: enkele opportuniteiten</vt:lpstr>
      <vt:lpstr>Business intelligence</vt:lpstr>
      <vt:lpstr>Big data analyse</vt:lpstr>
      <vt:lpstr>Big data analyse componenten</vt:lpstr>
      <vt:lpstr>Big data analyse inzetbaar op 3 niveaus</vt:lpstr>
      <vt:lpstr>ICT als enabler: enkele opportuniteiten</vt:lpstr>
      <vt:lpstr>Artificial intelligence subfields</vt:lpstr>
      <vt:lpstr>Voorbeeld: conversational interfaces</vt:lpstr>
      <vt:lpstr>Voorbeeld: chatbots in gezondheidszorg</vt:lpstr>
      <vt:lpstr>Voorbeeld: AI in gezondheidszorg</vt:lpstr>
      <vt:lpstr>Voorbeeld: autonomous agents and things</vt:lpstr>
      <vt:lpstr>Voorbeeld: autonomous agents and things</vt:lpstr>
      <vt:lpstr>ICT als enabler: enkele opportuniteiten</vt:lpstr>
      <vt:lpstr>Adaptive security architecture</vt:lpstr>
      <vt:lpstr>Adaptive security architecture</vt:lpstr>
      <vt:lpstr>ICT als enabler: enkele opportuniteiten</vt:lpstr>
      <vt:lpstr>Innovation watch</vt:lpstr>
      <vt:lpstr>Huidig voorbeeld: blockchain</vt:lpstr>
      <vt:lpstr>Huidig voorbeeld: blockchain</vt:lpstr>
      <vt:lpstr>Huidig voorbeeld: blockchain</vt:lpstr>
      <vt:lpstr>Huidig voorbeeld: RPA</vt:lpstr>
      <vt:lpstr>ICT als enabler: enkele opportuniteiten</vt:lpstr>
      <vt:lpstr>PowerPoint Presentation</vt:lpstr>
      <vt:lpstr>Natural Language Processing (NLP)</vt:lpstr>
      <vt:lpstr>Machine learning</vt:lpstr>
      <vt:lpstr>“Machine learning”-methoden</vt:lpstr>
    </vt:vector>
  </TitlesOfParts>
  <Company>RealDolmen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Martine Goris</dc:creator>
  <cp:lastModifiedBy>Frank Robben</cp:lastModifiedBy>
  <cp:revision>221</cp:revision>
  <cp:lastPrinted>2018-07-03T13:52:14Z</cp:lastPrinted>
  <dcterms:created xsi:type="dcterms:W3CDTF">2017-03-08T13:57:42Z</dcterms:created>
  <dcterms:modified xsi:type="dcterms:W3CDTF">2018-07-03T21:14:38Z</dcterms:modified>
</cp:coreProperties>
</file>