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36"/>
  </p:notesMasterIdLst>
  <p:sldIdLst>
    <p:sldId id="348" r:id="rId2"/>
    <p:sldId id="685" r:id="rId3"/>
    <p:sldId id="686" r:id="rId4"/>
    <p:sldId id="687" r:id="rId5"/>
    <p:sldId id="688" r:id="rId6"/>
    <p:sldId id="689" r:id="rId7"/>
    <p:sldId id="690" r:id="rId8"/>
    <p:sldId id="691" r:id="rId9"/>
    <p:sldId id="692" r:id="rId10"/>
    <p:sldId id="693" r:id="rId11"/>
    <p:sldId id="694" r:id="rId12"/>
    <p:sldId id="695" r:id="rId13"/>
    <p:sldId id="696" r:id="rId14"/>
    <p:sldId id="704" r:id="rId15"/>
    <p:sldId id="705" r:id="rId16"/>
    <p:sldId id="706" r:id="rId17"/>
    <p:sldId id="707" r:id="rId18"/>
    <p:sldId id="597" r:id="rId19"/>
    <p:sldId id="596" r:id="rId20"/>
    <p:sldId id="708" r:id="rId21"/>
    <p:sldId id="680" r:id="rId22"/>
    <p:sldId id="599" r:id="rId23"/>
    <p:sldId id="608" r:id="rId24"/>
    <p:sldId id="606" r:id="rId25"/>
    <p:sldId id="700" r:id="rId26"/>
    <p:sldId id="701" r:id="rId27"/>
    <p:sldId id="702" r:id="rId28"/>
    <p:sldId id="703" r:id="rId29"/>
    <p:sldId id="710" r:id="rId30"/>
    <p:sldId id="675" r:id="rId31"/>
    <p:sldId id="598" r:id="rId32"/>
    <p:sldId id="609" r:id="rId33"/>
    <p:sldId id="682" r:id="rId34"/>
    <p:sldId id="505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670"/>
    <a:srgbClr val="77C9F2"/>
    <a:srgbClr val="747473"/>
    <a:srgbClr val="525252"/>
    <a:srgbClr val="0C9CE4"/>
    <a:srgbClr val="000000"/>
    <a:srgbClr val="90C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60" autoAdjust="0"/>
    <p:restoredTop sz="96144" autoAdjust="0"/>
  </p:normalViewPr>
  <p:slideViewPr>
    <p:cSldViewPr snapToGrid="0">
      <p:cViewPr varScale="1">
        <p:scale>
          <a:sx n="116" d="100"/>
          <a:sy n="116" d="100"/>
        </p:scale>
        <p:origin x="128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0CDFC-4227-4C65-BFFE-606B768D4FEF}" type="datetimeFigureOut">
              <a:rPr lang="fr-BE" smtClean="0"/>
              <a:t>8/06/2018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DF498-6B22-4C23-B9DE-FBD91F7FCCA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039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FA2C57-6F2A-4A75-B143-BC40857E40EC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nl-BE" alt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82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8750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5328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6866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6877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021076-4BFF-411B-B7F4-15E703EEE8EA}" type="slidenum">
              <a:rPr lang="nl-NL" altLang="en-US" sz="1300" b="0" smtClean="0"/>
              <a:pPr/>
              <a:t>18</a:t>
            </a:fld>
            <a:endParaRPr lang="nl-NL" altLang="en-US" sz="1300" b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</p:spPr>
        <p:txBody>
          <a:bodyPr/>
          <a:lstStyle/>
          <a:p>
            <a:pPr eaLnBrk="1" hangingPunct="1"/>
            <a:endParaRPr lang="fr-BE" altLang="en-US" smtClean="0"/>
          </a:p>
        </p:txBody>
      </p:sp>
    </p:spTree>
    <p:extLst>
      <p:ext uri="{BB962C8B-B14F-4D97-AF65-F5344CB8AC3E}">
        <p14:creationId xmlns:p14="http://schemas.microsoft.com/office/powerpoint/2010/main" val="2000774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021076-4BFF-411B-B7F4-15E703EEE8EA}" type="slidenum">
              <a:rPr lang="nl-NL" altLang="en-US" sz="1300" b="0" smtClean="0"/>
              <a:pPr/>
              <a:t>21</a:t>
            </a:fld>
            <a:endParaRPr lang="nl-NL" altLang="en-US" sz="1300" b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</p:spPr>
        <p:txBody>
          <a:bodyPr/>
          <a:lstStyle/>
          <a:p>
            <a:pPr eaLnBrk="1" hangingPunct="1"/>
            <a:endParaRPr lang="fr-BE" altLang="en-US" smtClean="0"/>
          </a:p>
        </p:txBody>
      </p:sp>
    </p:spTree>
    <p:extLst>
      <p:ext uri="{BB962C8B-B14F-4D97-AF65-F5344CB8AC3E}">
        <p14:creationId xmlns:p14="http://schemas.microsoft.com/office/powerpoint/2010/main" val="585235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021076-4BFF-411B-B7F4-15E703EEE8EA}" type="slidenum">
              <a:rPr lang="nl-NL" altLang="en-US" sz="1300" b="0" smtClean="0"/>
              <a:pPr/>
              <a:t>22</a:t>
            </a:fld>
            <a:endParaRPr lang="nl-NL" altLang="en-US" sz="1300" b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</p:spPr>
        <p:txBody>
          <a:bodyPr/>
          <a:lstStyle/>
          <a:p>
            <a:pPr eaLnBrk="1" hangingPunct="1"/>
            <a:endParaRPr lang="fr-BE" altLang="en-US" smtClean="0"/>
          </a:p>
        </p:txBody>
      </p:sp>
    </p:spTree>
    <p:extLst>
      <p:ext uri="{BB962C8B-B14F-4D97-AF65-F5344CB8AC3E}">
        <p14:creationId xmlns:p14="http://schemas.microsoft.com/office/powerpoint/2010/main" val="3149032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021076-4BFF-411B-B7F4-15E703EEE8EA}" type="slidenum">
              <a:rPr lang="nl-NL" altLang="en-US" sz="1300" b="0" smtClean="0"/>
              <a:pPr/>
              <a:t>23</a:t>
            </a:fld>
            <a:endParaRPr lang="nl-NL" altLang="en-US" sz="1300" b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</p:spPr>
        <p:txBody>
          <a:bodyPr/>
          <a:lstStyle/>
          <a:p>
            <a:pPr eaLnBrk="1" hangingPunct="1"/>
            <a:endParaRPr lang="fr-BE" altLang="en-US" smtClean="0"/>
          </a:p>
        </p:txBody>
      </p:sp>
    </p:spTree>
    <p:extLst>
      <p:ext uri="{BB962C8B-B14F-4D97-AF65-F5344CB8AC3E}">
        <p14:creationId xmlns:p14="http://schemas.microsoft.com/office/powerpoint/2010/main" val="3763261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021076-4BFF-411B-B7F4-15E703EEE8EA}" type="slidenum">
              <a:rPr lang="nl-NL" altLang="en-US" sz="1300" b="0" smtClean="0"/>
              <a:pPr/>
              <a:t>24</a:t>
            </a:fld>
            <a:endParaRPr lang="nl-NL" altLang="en-US" sz="1300" b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</p:spPr>
        <p:txBody>
          <a:bodyPr/>
          <a:lstStyle/>
          <a:p>
            <a:pPr eaLnBrk="1" hangingPunct="1"/>
            <a:endParaRPr lang="fr-BE" altLang="en-US" smtClean="0"/>
          </a:p>
        </p:txBody>
      </p:sp>
    </p:spTree>
    <p:extLst>
      <p:ext uri="{BB962C8B-B14F-4D97-AF65-F5344CB8AC3E}">
        <p14:creationId xmlns:p14="http://schemas.microsoft.com/office/powerpoint/2010/main" val="88958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021076-4BFF-411B-B7F4-15E703EEE8EA}" type="slidenum">
              <a:rPr lang="nl-NL" altLang="en-US" sz="1300" b="0" smtClean="0"/>
              <a:pPr/>
              <a:t>30</a:t>
            </a:fld>
            <a:endParaRPr lang="nl-NL" altLang="en-US" sz="1300" b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</p:spPr>
        <p:txBody>
          <a:bodyPr/>
          <a:lstStyle/>
          <a:p>
            <a:pPr eaLnBrk="1" hangingPunct="1"/>
            <a:endParaRPr lang="fr-BE" altLang="en-US" smtClean="0"/>
          </a:p>
        </p:txBody>
      </p:sp>
    </p:spTree>
    <p:extLst>
      <p:ext uri="{BB962C8B-B14F-4D97-AF65-F5344CB8AC3E}">
        <p14:creationId xmlns:p14="http://schemas.microsoft.com/office/powerpoint/2010/main" val="2854952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2BC17D-7774-43FE-987C-7D682A3CD72E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5781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021076-4BFF-411B-B7F4-15E703EEE8EA}" type="slidenum">
              <a:rPr lang="nl-NL" altLang="en-US" sz="1300" b="0" smtClean="0"/>
              <a:pPr/>
              <a:t>31</a:t>
            </a:fld>
            <a:endParaRPr lang="nl-NL" altLang="en-US" sz="1300" b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</p:spPr>
        <p:txBody>
          <a:bodyPr/>
          <a:lstStyle/>
          <a:p>
            <a:pPr eaLnBrk="1" hangingPunct="1"/>
            <a:endParaRPr lang="fr-B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4081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021076-4BFF-411B-B7F4-15E703EEE8EA}" type="slidenum">
              <a:rPr lang="nl-NL" altLang="en-US" sz="1300" b="0" smtClean="0"/>
              <a:pPr/>
              <a:t>32</a:t>
            </a:fld>
            <a:endParaRPr lang="nl-NL" altLang="en-US" sz="1300" b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</p:spPr>
        <p:txBody>
          <a:bodyPr/>
          <a:lstStyle/>
          <a:p>
            <a:pPr eaLnBrk="1" hangingPunct="1"/>
            <a:endParaRPr lang="fr-BE" altLang="en-US" smtClean="0"/>
          </a:p>
        </p:txBody>
      </p:sp>
    </p:spTree>
    <p:extLst>
      <p:ext uri="{BB962C8B-B14F-4D97-AF65-F5344CB8AC3E}">
        <p14:creationId xmlns:p14="http://schemas.microsoft.com/office/powerpoint/2010/main" val="118333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021076-4BFF-411B-B7F4-15E703EEE8EA}" type="slidenum">
              <a:rPr lang="nl-NL" altLang="en-US" sz="1300" b="0" smtClean="0"/>
              <a:pPr/>
              <a:t>33</a:t>
            </a:fld>
            <a:endParaRPr lang="nl-NL" altLang="en-US" sz="1300" b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</p:spPr>
        <p:txBody>
          <a:bodyPr/>
          <a:lstStyle/>
          <a:p>
            <a:pPr eaLnBrk="1" hangingPunct="1"/>
            <a:endParaRPr lang="fr-BE" altLang="en-US" smtClean="0"/>
          </a:p>
        </p:txBody>
      </p:sp>
    </p:spTree>
    <p:extLst>
      <p:ext uri="{BB962C8B-B14F-4D97-AF65-F5344CB8AC3E}">
        <p14:creationId xmlns:p14="http://schemas.microsoft.com/office/powerpoint/2010/main" val="39058382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44DA22-75FB-4E11-B454-DD080F4D5A51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nl-BE" alt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40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2BC17D-7774-43FE-987C-7D682A3CD72E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66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2BC17D-7774-43FE-987C-7D682A3CD72E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819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7290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8781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6237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2579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085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09/06/2018</a:t>
            </a:r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9230E-FFBB-4CCB-ABD7-198084EDE768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5338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09/06/2018</a:t>
            </a:r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95536" y="1052736"/>
            <a:ext cx="8748464" cy="54726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0745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09/06/2018</a:t>
            </a:r>
            <a:endParaRPr lang="fr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9230E-FFBB-4CCB-ABD7-198084EDE768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064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09/06/2018</a:t>
            </a:r>
            <a:endParaRPr lang="fr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9230E-FFBB-4CCB-ABD7-198084EDE768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1778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32859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32859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09/06/2018</a:t>
            </a:r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9230E-FFBB-4CCB-ABD7-198084EDE768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1037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5793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46908"/>
            <a:ext cx="4040188" cy="46624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95793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46908"/>
            <a:ext cx="4041775" cy="46624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09/06/2018</a:t>
            </a:r>
            <a:endParaRPr lang="fr-B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9230E-FFBB-4CCB-ABD7-198084EDE768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3176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09/06/2018</a:t>
            </a:r>
            <a:endParaRPr lang="fr-B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9230E-FFBB-4CCB-ABD7-198084EDE768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2530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09/06/2018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9230E-FFBB-4CCB-ABD7-198084EDE768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5064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0"/>
            <a:ext cx="2277889" cy="90872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6632"/>
            <a:ext cx="5111750" cy="600953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09/06/2018</a:t>
            </a:r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9230E-FFBB-4CCB-ABD7-198084EDE768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74710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09/06/2018</a:t>
            </a:r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9230E-FFBB-4CCB-ABD7-198084EDE768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0516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0" r="83862" b="91999"/>
          <a:stretch/>
        </p:blipFill>
        <p:spPr>
          <a:xfrm>
            <a:off x="7524328" y="6281936"/>
            <a:ext cx="1475656" cy="576064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17760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09/06/2018</a:t>
            </a:r>
            <a:endParaRPr lang="fr-B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77C9F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34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lang="fr-BE" sz="3600" kern="1200" dirty="0">
          <a:solidFill>
            <a:srgbClr val="77C9F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8.png"/><Relationship Id="rId7" Type="http://schemas.openxmlformats.org/officeDocument/2006/relationships/image" Target="../media/image8.jpeg"/><Relationship Id="rId12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31.png"/><Relationship Id="rId5" Type="http://schemas.openxmlformats.org/officeDocument/2006/relationships/image" Target="../media/image17.png"/><Relationship Id="rId10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hdphoto" Target="../media/hdphoto1.wdp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microsoft.com/office/2007/relationships/hdphoto" Target="../media/hdphoto2.wdp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nl-NL" sz="4400" b="1" dirty="0" err="1" smtClean="0">
                <a:solidFill>
                  <a:srgbClr val="00B0F0"/>
                </a:solidFill>
              </a:rPr>
              <a:t>eSanté</a:t>
            </a:r>
            <a:r>
              <a:rPr lang="nl-NL" sz="4400" b="1" dirty="0" smtClean="0">
                <a:solidFill>
                  <a:srgbClr val="00B0F0"/>
                </a:solidFill>
              </a:rPr>
              <a:t> </a:t>
            </a:r>
            <a:r>
              <a:rPr lang="nl-NL" sz="4400" b="1" dirty="0" smtClean="0">
                <a:solidFill>
                  <a:schemeClr val="tx1"/>
                </a:solidFill>
              </a:rPr>
              <a:t>et </a:t>
            </a:r>
            <a:r>
              <a:rPr lang="nl-NL" sz="4400" b="1" dirty="0" err="1" smtClean="0">
                <a:solidFill>
                  <a:schemeClr val="tx1"/>
                </a:solidFill>
              </a:rPr>
              <a:t>plate-forme</a:t>
            </a:r>
            <a:r>
              <a:rPr lang="nl-NL" sz="4400" b="1" dirty="0" smtClean="0">
                <a:solidFill>
                  <a:schemeClr val="tx1"/>
                </a:solidFill>
              </a:rPr>
              <a:t> </a:t>
            </a:r>
            <a:r>
              <a:rPr lang="nl-NL" sz="4400" b="1" dirty="0" smtClean="0">
                <a:solidFill>
                  <a:srgbClr val="087670"/>
                </a:solidFill>
              </a:rPr>
              <a:t>eHealth</a:t>
            </a:r>
            <a:r>
              <a:rPr lang="nl-NL" sz="4400" b="1" dirty="0" smtClean="0">
                <a:solidFill>
                  <a:schemeClr val="tx1"/>
                </a:solidFill>
              </a:rPr>
              <a:t>: </a:t>
            </a:r>
            <a:r>
              <a:rPr lang="nl-NL" sz="4400" b="1" dirty="0" err="1" smtClean="0">
                <a:solidFill>
                  <a:schemeClr val="tx1"/>
                </a:solidFill>
              </a:rPr>
              <a:t>réalisations</a:t>
            </a:r>
            <a:r>
              <a:rPr lang="nl-NL" sz="4400" b="1" dirty="0" smtClean="0">
                <a:solidFill>
                  <a:schemeClr val="tx1"/>
                </a:solidFill>
              </a:rPr>
              <a:t> et </a:t>
            </a:r>
            <a:r>
              <a:rPr lang="nl-NL" sz="4400" b="1" dirty="0" err="1" smtClean="0">
                <a:solidFill>
                  <a:schemeClr val="tx1"/>
                </a:solidFill>
              </a:rPr>
              <a:t>quelques</a:t>
            </a:r>
            <a:r>
              <a:rPr lang="nl-NL" sz="4400" b="1" dirty="0" smtClean="0">
                <a:solidFill>
                  <a:schemeClr val="tx1"/>
                </a:solidFill>
              </a:rPr>
              <a:t> </a:t>
            </a:r>
            <a:r>
              <a:rPr lang="nl-NL" sz="4400" b="1" dirty="0" err="1" smtClean="0">
                <a:solidFill>
                  <a:schemeClr val="tx1"/>
                </a:solidFill>
              </a:rPr>
              <a:t>défis</a:t>
            </a:r>
            <a:r>
              <a:rPr lang="nl-NL" sz="4400" b="1" dirty="0" smtClean="0">
                <a:solidFill>
                  <a:schemeClr val="tx1"/>
                </a:solidFill>
              </a:rPr>
              <a:t> </a:t>
            </a:r>
            <a:endParaRPr lang="nl-BE" sz="4400" b="1" dirty="0">
              <a:solidFill>
                <a:schemeClr val="tx1"/>
              </a:solidFill>
            </a:endParaRPr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4279900" y="3429000"/>
            <a:ext cx="4268788" cy="2800350"/>
            <a:chOff x="4406900" y="2676525"/>
            <a:chExt cx="4268788" cy="2801603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j-lt"/>
                  <a:cs typeface="Arial" pitchFamily="34" charset="0"/>
                </a:rPr>
                <a:t>frank.robben@ehealth.fgov.be </a:t>
              </a:r>
            </a:p>
            <a:p>
              <a:pPr>
                <a:defRPr/>
              </a:pPr>
              <a:endParaRPr lang="fr-BE" altLang="en-US" sz="1600" dirty="0" smtClean="0">
                <a:latin typeface="+mj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j-lt"/>
                  <a:cs typeface="Arial" pitchFamily="34" charset="0"/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600" dirty="0" smtClean="0">
                <a:latin typeface="+mj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j-lt"/>
                  <a:cs typeface="Arial" pitchFamily="34" charset="0"/>
                  <a:sym typeface="Arial" pitchFamily="34" charset="0"/>
                </a:rPr>
                <a:t>https://www.ehealth.fgov.be</a:t>
              </a:r>
            </a:p>
            <a:p>
              <a:pPr>
                <a:defRPr/>
              </a:pPr>
              <a:r>
                <a:rPr lang="fr-BE" altLang="en-US" sz="1600" dirty="0" smtClean="0">
                  <a:latin typeface="+mj-lt"/>
                  <a:cs typeface="Arial" pitchFamily="34" charset="0"/>
                  <a:sym typeface="Arial" pitchFamily="34" charset="0"/>
                </a:rPr>
                <a:t>https://www.ksz.fgov.be</a:t>
              </a:r>
            </a:p>
            <a:p>
              <a:pPr>
                <a:defRPr/>
              </a:pPr>
              <a:r>
                <a:rPr lang="fr-BE" altLang="en-US" sz="1600" dirty="0" smtClean="0">
                  <a:latin typeface="+mj-lt"/>
                  <a:cs typeface="Arial" pitchFamily="34" charset="0"/>
                  <a:sym typeface="Arial" pitchFamily="34" charset="0"/>
                </a:rPr>
                <a:t>https://www.frankrobben.be</a:t>
              </a:r>
              <a:endParaRPr lang="fr-BE" altLang="en-US" sz="1600" dirty="0" smtClean="0"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782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Roadmap </a:t>
            </a:r>
            <a:r>
              <a:rPr lang="fr-BE" dirty="0" smtClean="0"/>
              <a:t>2.0</a:t>
            </a:r>
            <a:endParaRPr lang="fr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fr-BE">
                <a:solidFill>
                  <a:srgbClr val="C00000"/>
                </a:solidFill>
              </a:rPr>
              <a:t>Optimalisation de processus</a:t>
            </a:r>
          </a:p>
          <a:p>
            <a:pPr lvl="1"/>
            <a:r>
              <a:rPr lang="fr-BE"/>
              <a:t>AP 1: DMG = DMI =&gt; Sumehr</a:t>
            </a:r>
          </a:p>
          <a:p>
            <a:pPr lvl="1"/>
            <a:r>
              <a:rPr lang="fr-BE"/>
              <a:t>AP 15: Simplification administrative</a:t>
            </a:r>
          </a:p>
          <a:p>
            <a:pPr lvl="1"/>
            <a:r>
              <a:rPr lang="fr-BE"/>
              <a:t>AP 16: Traçabilité des implants et des médicaments </a:t>
            </a:r>
          </a:p>
          <a:p>
            <a:pPr lvl="1"/>
            <a:endParaRPr lang="nl-NL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fr-BE">
                <a:solidFill>
                  <a:srgbClr val="0070C0"/>
                </a:solidFill>
              </a:rPr>
              <a:t>Informations à des fins d’études &amp; d’appui à la politique</a:t>
            </a:r>
          </a:p>
          <a:p>
            <a:pPr lvl="1"/>
            <a:r>
              <a:rPr lang="fr-BE"/>
              <a:t>AP 18: Inventaire et consolidation des registres</a:t>
            </a:r>
          </a:p>
          <a:p>
            <a:endParaRPr lang="nl-NL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09/06/2018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10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403488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Roadmap </a:t>
            </a:r>
            <a:r>
              <a:rPr lang="fr-BE" dirty="0" smtClean="0"/>
              <a:t>2.0</a:t>
            </a:r>
            <a:endParaRPr lang="fr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fr-BE">
                <a:solidFill>
                  <a:schemeClr val="accent6">
                    <a:lumMod val="75000"/>
                  </a:schemeClr>
                </a:solidFill>
              </a:rPr>
              <a:t>Support &amp; incitants</a:t>
            </a:r>
          </a:p>
          <a:p>
            <a:pPr lvl="1"/>
            <a:r>
              <a:rPr lang="fr-BE"/>
              <a:t>AP 2: DPI hospitalier</a:t>
            </a:r>
          </a:p>
          <a:p>
            <a:pPr lvl="1"/>
            <a:r>
              <a:rPr lang="fr-BE"/>
              <a:t>AP 9: Incitants à l’utilisation</a:t>
            </a:r>
          </a:p>
          <a:p>
            <a:pPr lvl="1"/>
            <a:r>
              <a:rPr lang="fr-BE"/>
              <a:t>AP 11: Communication</a:t>
            </a:r>
          </a:p>
          <a:p>
            <a:pPr lvl="1"/>
            <a:r>
              <a:rPr lang="fr-BE"/>
              <a:t>AP 12: Formation et soutien ICT des dispensateurs de soins</a:t>
            </a:r>
          </a:p>
          <a:p>
            <a:pPr lvl="1"/>
            <a:r>
              <a:rPr lang="fr-BE"/>
              <a:t>AP 20: Gouvernance, implémentation et monitoring eSanté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fr-BE">
                <a:solidFill>
                  <a:srgbClr val="7030A0"/>
                </a:solidFill>
              </a:rPr>
              <a:t>Systèmes de base</a:t>
            </a:r>
          </a:p>
          <a:p>
            <a:pPr lvl="1"/>
            <a:r>
              <a:rPr lang="fr-BE"/>
              <a:t>AP 13: Standards et politique de terminologie</a:t>
            </a:r>
          </a:p>
          <a:p>
            <a:pPr lvl="1"/>
            <a:r>
              <a:rPr lang="fr-BE"/>
              <a:t>AP 17: Utilisation généralisée de la </a:t>
            </a:r>
            <a:r>
              <a:rPr lang="fr-BE">
                <a:solidFill>
                  <a:srgbClr val="087670"/>
                </a:solidFill>
              </a:rPr>
              <a:t>eHealth</a:t>
            </a:r>
            <a:r>
              <a:rPr lang="fr-BE"/>
              <a:t>Box et des données de dispensateurs de soins disponibles dans CoBRHA</a:t>
            </a:r>
          </a:p>
          <a:p>
            <a:pPr lvl="1"/>
            <a:endParaRPr lang="nl-NL" dirty="0" smtClean="0"/>
          </a:p>
          <a:p>
            <a:endParaRPr lang="nl-NL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09/06/2018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11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353307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/>
              <a:t>Roadmap 2.0 – Aperçu résultats &amp; suivi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b="1"/>
              <a:t>20 points d’actions</a:t>
            </a:r>
            <a:r>
              <a:rPr lang="fr-BE"/>
              <a:t> traduits en </a:t>
            </a:r>
            <a:r>
              <a:rPr lang="fr-BE" b="1"/>
              <a:t>216 délivrables objectifs</a:t>
            </a:r>
          </a:p>
          <a:p>
            <a:r>
              <a:rPr lang="fr-BE"/>
              <a:t>Statut actuel</a:t>
            </a:r>
          </a:p>
          <a:p>
            <a:pPr lvl="1"/>
            <a:r>
              <a:rPr lang="fr-BE"/>
              <a:t>156 délivrables OK</a:t>
            </a:r>
          </a:p>
          <a:p>
            <a:pPr lvl="1"/>
            <a:r>
              <a:rPr lang="fr-BE"/>
              <a:t>60 délivrables en cours</a:t>
            </a:r>
          </a:p>
          <a:p>
            <a:pPr marL="0" indent="0">
              <a:buNone/>
            </a:pPr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09/06/2018</a:t>
            </a:r>
            <a:endParaRPr lang="fr-B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472074"/>
            <a:ext cx="4752528" cy="285657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12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262239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Roadmap 3</a:t>
            </a:r>
            <a:r>
              <a:rPr lang="fr-BE" dirty="0" smtClean="0"/>
              <a:t>.0</a:t>
            </a:r>
            <a:endParaRPr lang="fr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/>
              <a:t>Roadmap 3.0 en cours d’élaboration (2019-2021)</a:t>
            </a:r>
          </a:p>
          <a:p>
            <a:r>
              <a:rPr lang="fr-BE" dirty="0"/>
              <a:t>Focus </a:t>
            </a:r>
            <a:r>
              <a:rPr lang="fr-BE" dirty="0" smtClean="0"/>
              <a:t>entre autres sur </a:t>
            </a:r>
            <a:endParaRPr lang="fr-BE" dirty="0"/>
          </a:p>
          <a:p>
            <a:pPr lvl="1"/>
            <a:r>
              <a:rPr lang="fr-BE" dirty="0"/>
              <a:t> </a:t>
            </a:r>
            <a:r>
              <a:rPr lang="fr-BE" dirty="0" smtClean="0"/>
              <a:t>patient </a:t>
            </a:r>
            <a:r>
              <a:rPr lang="fr-BE" dirty="0"/>
              <a:t>&gt; </a:t>
            </a:r>
            <a:r>
              <a:rPr lang="fr-BE" dirty="0" smtClean="0"/>
              <a:t>citoyen </a:t>
            </a:r>
            <a:endParaRPr lang="fr-BE" dirty="0"/>
          </a:p>
          <a:p>
            <a:pPr lvl="2"/>
            <a:r>
              <a:rPr lang="fr-BE" dirty="0"/>
              <a:t>citoyen comme co-pilote, contrôle le partage &amp; l’utilisation de ses données de santé</a:t>
            </a:r>
          </a:p>
          <a:p>
            <a:pPr lvl="1"/>
            <a:r>
              <a:rPr lang="fr-BE" dirty="0"/>
              <a:t>excellence opérationnelle</a:t>
            </a:r>
          </a:p>
          <a:p>
            <a:pPr lvl="2"/>
            <a:r>
              <a:rPr lang="fr-BE" dirty="0"/>
              <a:t>support, entraînement, maintenance proactive, disponibilité, performance, qualité &amp; exploitabilité</a:t>
            </a:r>
          </a:p>
          <a:p>
            <a:pPr lvl="1"/>
            <a:r>
              <a:rPr lang="fr-BE" dirty="0"/>
              <a:t>soutien à l’innovation</a:t>
            </a:r>
          </a:p>
          <a:p>
            <a:pPr lvl="1"/>
            <a:r>
              <a:rPr lang="fr-BE" dirty="0"/>
              <a:t>(ré-)introduction de standards &amp; terminologie</a:t>
            </a:r>
          </a:p>
          <a:p>
            <a:pPr lvl="2"/>
            <a:r>
              <a:rPr lang="fr-BE" dirty="0"/>
              <a:t>collaboration et partage d’informations</a:t>
            </a:r>
          </a:p>
          <a:p>
            <a:pPr lvl="2"/>
            <a:r>
              <a:rPr lang="fr-BE" dirty="0"/>
              <a:t>Europe / international</a:t>
            </a:r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09/06/2018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13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389100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Interactions</a:t>
            </a:r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1829729"/>
            <a:ext cx="2819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err="1" smtClean="0"/>
              <a:t>Besoins</a:t>
            </a:r>
            <a:r>
              <a:rPr lang="nl-BE" sz="3600" dirty="0" smtClean="0"/>
              <a:t> </a:t>
            </a:r>
            <a:r>
              <a:rPr lang="nl-BE" sz="3600" dirty="0" err="1" smtClean="0"/>
              <a:t>fonctionnels</a:t>
            </a:r>
            <a:endParaRPr lang="fr-BE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299947" y="1829729"/>
            <a:ext cx="2872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err="1" smtClean="0"/>
              <a:t>Minimisation</a:t>
            </a:r>
            <a:r>
              <a:rPr lang="nl-BE" sz="3600" dirty="0" smtClean="0"/>
              <a:t> des </a:t>
            </a:r>
            <a:r>
              <a:rPr lang="nl-BE" sz="3600" dirty="0" err="1" smtClean="0"/>
              <a:t>coûts</a:t>
            </a:r>
            <a:r>
              <a:rPr lang="nl-BE" sz="3600" dirty="0" smtClean="0"/>
              <a:t> TIC</a:t>
            </a:r>
            <a:endParaRPr lang="fr-BE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656698" y="4736177"/>
            <a:ext cx="1707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err="1" smtClean="0"/>
              <a:t>Sécurité</a:t>
            </a:r>
            <a:endParaRPr lang="fr-BE" sz="3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09667" y="3429000"/>
            <a:ext cx="3878757" cy="19535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12579" y="3424039"/>
            <a:ext cx="3878757" cy="19535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491336" y="1196752"/>
            <a:ext cx="0" cy="22272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09/06/2018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14</a:t>
            </a:fld>
            <a:endParaRPr lang="nl-BE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6" r="12504"/>
          <a:stretch/>
        </p:blipFill>
        <p:spPr>
          <a:xfrm>
            <a:off x="3777241" y="2941676"/>
            <a:ext cx="1444239" cy="140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Interactions</a:t>
            </a:r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980728"/>
            <a:ext cx="3253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err="1" smtClean="0"/>
              <a:t>Besoins</a:t>
            </a:r>
            <a:r>
              <a:rPr lang="nl-BE" sz="2800" b="1" dirty="0" smtClean="0"/>
              <a:t> </a:t>
            </a:r>
            <a:r>
              <a:rPr lang="nl-BE" sz="2800" b="1" dirty="0" err="1" smtClean="0"/>
              <a:t>fonctionnels</a:t>
            </a:r>
            <a:endParaRPr lang="fr-BE" sz="28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09667" y="3429000"/>
            <a:ext cx="3878757" cy="19535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12579" y="3424039"/>
            <a:ext cx="3878757" cy="19535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491336" y="1196752"/>
            <a:ext cx="0" cy="22272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5429" y="1581760"/>
            <a:ext cx="2915926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 smtClean="0"/>
              <a:t>Liberté</a:t>
            </a:r>
            <a:r>
              <a:rPr lang="nl-BE" sz="2000" dirty="0" smtClean="0"/>
              <a:t> </a:t>
            </a:r>
            <a:r>
              <a:rPr lang="nl-BE" sz="2000" dirty="0" err="1"/>
              <a:t>thérapeutique</a:t>
            </a:r>
            <a:endParaRPr lang="nl-B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smtClean="0"/>
              <a:t>Adaptation </a:t>
            </a:r>
            <a:r>
              <a:rPr lang="nl-BE" sz="2000" dirty="0" err="1" smtClean="0"/>
              <a:t>aux</a:t>
            </a:r>
            <a:r>
              <a:rPr lang="nl-BE" sz="2000" dirty="0" smtClean="0"/>
              <a:t> </a:t>
            </a:r>
            <a:r>
              <a:rPr lang="nl-BE" sz="2000" dirty="0" err="1"/>
              <a:t>besoins</a:t>
            </a:r>
            <a:r>
              <a:rPr lang="nl-BE" sz="2000" dirty="0"/>
              <a:t> de </a:t>
            </a:r>
            <a:r>
              <a:rPr lang="nl-BE" sz="2000" dirty="0" err="1"/>
              <a:t>chaque</a:t>
            </a:r>
            <a:r>
              <a:rPr lang="nl-BE" sz="2000" dirty="0"/>
              <a:t> (type d’) </a:t>
            </a:r>
            <a:r>
              <a:rPr lang="nl-BE" sz="2000" dirty="0" err="1" smtClean="0"/>
              <a:t>utilisateur</a:t>
            </a:r>
            <a:r>
              <a:rPr lang="nl-BE" sz="2000" dirty="0" smtClean="0"/>
              <a:t>(s</a:t>
            </a:r>
            <a:r>
              <a:rPr lang="nl-BE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smtClean="0"/>
              <a:t>Solution </a:t>
            </a:r>
            <a:r>
              <a:rPr lang="nl-BE" sz="2000" dirty="0"/>
              <a:t>pour </a:t>
            </a:r>
            <a:r>
              <a:rPr lang="nl-BE" sz="2000" dirty="0" err="1"/>
              <a:t>le</a:t>
            </a:r>
            <a:r>
              <a:rPr lang="nl-BE" sz="2000" dirty="0"/>
              <a:t> ‘</a:t>
            </a:r>
            <a:r>
              <a:rPr lang="nl-BE" sz="2000" dirty="0" err="1"/>
              <a:t>legacy</a:t>
            </a:r>
            <a:r>
              <a:rPr lang="nl-BE" sz="2000" dirty="0"/>
              <a:t>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 smtClean="0"/>
              <a:t>Modèle</a:t>
            </a:r>
            <a:r>
              <a:rPr lang="nl-BE" sz="2000" dirty="0" smtClean="0"/>
              <a:t> </a:t>
            </a:r>
            <a:r>
              <a:rPr lang="nl-BE" sz="2000" dirty="0"/>
              <a:t>de </a:t>
            </a:r>
            <a:r>
              <a:rPr lang="nl-BE" sz="2000" dirty="0" err="1"/>
              <a:t>composants</a:t>
            </a:r>
            <a:r>
              <a:rPr lang="nl-BE" sz="2000" dirty="0"/>
              <a:t> </a:t>
            </a:r>
            <a:r>
              <a:rPr lang="nl-BE" sz="2000" dirty="0" err="1"/>
              <a:t>plutôt</a:t>
            </a:r>
            <a:r>
              <a:rPr lang="nl-BE" sz="2000" dirty="0"/>
              <a:t> </a:t>
            </a:r>
            <a:r>
              <a:rPr lang="nl-BE" sz="2000" dirty="0" err="1"/>
              <a:t>distribué</a:t>
            </a:r>
            <a:endParaRPr lang="fr-BE" sz="20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09/06/2018</a:t>
            </a:r>
            <a:endParaRPr lang="nl-BE" dirty="0"/>
          </a:p>
        </p:txBody>
      </p:sp>
      <p:sp>
        <p:nvSpPr>
          <p:cNvPr id="14" name="TextBox 13"/>
          <p:cNvSpPr txBox="1"/>
          <p:nvPr/>
        </p:nvSpPr>
        <p:spPr>
          <a:xfrm>
            <a:off x="5299947" y="1829729"/>
            <a:ext cx="2872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err="1" smtClean="0"/>
              <a:t>Minimisation</a:t>
            </a:r>
            <a:r>
              <a:rPr lang="nl-BE" sz="3600" dirty="0" smtClean="0"/>
              <a:t> des </a:t>
            </a:r>
            <a:r>
              <a:rPr lang="nl-BE" sz="3600" dirty="0" err="1" smtClean="0"/>
              <a:t>coûts</a:t>
            </a:r>
            <a:r>
              <a:rPr lang="nl-BE" sz="3600" dirty="0" smtClean="0"/>
              <a:t> TIC</a:t>
            </a:r>
            <a:endParaRPr lang="fr-BE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3656698" y="4736177"/>
            <a:ext cx="1707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err="1" smtClean="0"/>
              <a:t>Sécurité</a:t>
            </a:r>
            <a:endParaRPr lang="fr-BE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15</a:t>
            </a:fld>
            <a:endParaRPr lang="nl-BE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6" r="12504"/>
          <a:stretch/>
        </p:blipFill>
        <p:spPr>
          <a:xfrm>
            <a:off x="3777241" y="2941676"/>
            <a:ext cx="1444239" cy="140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 flipV="1">
            <a:off x="4491336" y="1196752"/>
            <a:ext cx="0" cy="22272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Interactions</a:t>
            </a:r>
            <a:endParaRPr lang="fr-BE" dirty="0"/>
          </a:p>
        </p:txBody>
      </p:sp>
      <p:sp>
        <p:nvSpPr>
          <p:cNvPr id="6" name="TextBox 5"/>
          <p:cNvSpPr txBox="1"/>
          <p:nvPr/>
        </p:nvSpPr>
        <p:spPr>
          <a:xfrm>
            <a:off x="4792222" y="1052736"/>
            <a:ext cx="4190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err="1" smtClean="0"/>
              <a:t>Minimisation</a:t>
            </a:r>
            <a:r>
              <a:rPr lang="nl-BE" sz="2800" b="1" dirty="0" smtClean="0"/>
              <a:t> des </a:t>
            </a:r>
            <a:r>
              <a:rPr lang="nl-BE" sz="2800" b="1" dirty="0" err="1" smtClean="0"/>
              <a:t>coûts</a:t>
            </a:r>
            <a:r>
              <a:rPr lang="nl-BE" sz="2800" b="1" dirty="0" smtClean="0"/>
              <a:t> TIC</a:t>
            </a:r>
            <a:endParaRPr lang="fr-BE" sz="28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09667" y="3429000"/>
            <a:ext cx="3878757" cy="19535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12579" y="3424039"/>
            <a:ext cx="3878757" cy="19535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3761" y="1648807"/>
            <a:ext cx="3264484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 smtClean="0"/>
              <a:t>Effets</a:t>
            </a:r>
            <a:r>
              <a:rPr lang="nl-BE" sz="2000" dirty="0" smtClean="0"/>
              <a:t> </a:t>
            </a:r>
            <a:r>
              <a:rPr lang="nl-BE" sz="2000" dirty="0" err="1" smtClean="0"/>
              <a:t>d’échelle</a:t>
            </a:r>
            <a:endParaRPr lang="nl-B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 smtClean="0"/>
              <a:t>Standardisation</a:t>
            </a:r>
            <a:endParaRPr lang="nl-B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 smtClean="0"/>
              <a:t>Optimisation</a:t>
            </a:r>
            <a:r>
              <a:rPr lang="nl-BE" sz="2000" dirty="0" smtClean="0"/>
              <a:t> </a:t>
            </a:r>
            <a:r>
              <a:rPr lang="nl-BE" sz="2000" dirty="0"/>
              <a:t>et </a:t>
            </a:r>
            <a:r>
              <a:rPr lang="nl-BE" sz="2000" dirty="0" err="1"/>
              <a:t>transformation</a:t>
            </a:r>
            <a:r>
              <a:rPr lang="nl-BE" sz="2000" dirty="0"/>
              <a:t> des </a:t>
            </a:r>
            <a:r>
              <a:rPr lang="nl-BE" sz="2000" dirty="0" err="1"/>
              <a:t>processus</a:t>
            </a:r>
            <a:endParaRPr lang="nl-B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 smtClean="0"/>
              <a:t>Eviter</a:t>
            </a:r>
            <a:r>
              <a:rPr lang="nl-BE" sz="2000" dirty="0" smtClean="0"/>
              <a:t> </a:t>
            </a:r>
            <a:r>
              <a:rPr lang="nl-BE" sz="2000" dirty="0" err="1" smtClean="0"/>
              <a:t>le</a:t>
            </a:r>
            <a:r>
              <a:rPr lang="nl-BE" sz="2000" dirty="0" smtClean="0"/>
              <a:t> ‘</a:t>
            </a:r>
            <a:r>
              <a:rPr lang="nl-BE" sz="2000" dirty="0" err="1" smtClean="0"/>
              <a:t>lock</a:t>
            </a:r>
            <a:r>
              <a:rPr lang="nl-BE" sz="2000" dirty="0" smtClean="0"/>
              <a:t>-in’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 smtClean="0"/>
              <a:t>Modèle</a:t>
            </a:r>
            <a:r>
              <a:rPr lang="nl-BE" sz="2000" dirty="0" smtClean="0"/>
              <a:t> de </a:t>
            </a:r>
            <a:r>
              <a:rPr lang="nl-BE" sz="2000" dirty="0" err="1"/>
              <a:t>composants</a:t>
            </a:r>
            <a:r>
              <a:rPr lang="nl-BE" sz="2000" dirty="0"/>
              <a:t> </a:t>
            </a:r>
            <a:r>
              <a:rPr lang="nl-BE" sz="2000" dirty="0" err="1"/>
              <a:t>plutôt</a:t>
            </a:r>
            <a:r>
              <a:rPr lang="nl-BE" sz="2000" dirty="0"/>
              <a:t> </a:t>
            </a:r>
            <a:r>
              <a:rPr lang="nl-BE" sz="2000" dirty="0" err="1"/>
              <a:t>centralisé</a:t>
            </a:r>
            <a:endParaRPr lang="fr-BE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09/06/2018</a:t>
            </a:r>
            <a:endParaRPr lang="nl-BE" dirty="0"/>
          </a:p>
        </p:txBody>
      </p:sp>
      <p:sp>
        <p:nvSpPr>
          <p:cNvPr id="14" name="TextBox 13"/>
          <p:cNvSpPr txBox="1"/>
          <p:nvPr/>
        </p:nvSpPr>
        <p:spPr>
          <a:xfrm>
            <a:off x="899592" y="1829729"/>
            <a:ext cx="2819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err="1" smtClean="0"/>
              <a:t>Besoins</a:t>
            </a:r>
            <a:r>
              <a:rPr lang="nl-BE" sz="3600" dirty="0" smtClean="0"/>
              <a:t> </a:t>
            </a:r>
            <a:r>
              <a:rPr lang="nl-BE" sz="3600" dirty="0" err="1" smtClean="0"/>
              <a:t>fonctionnels</a:t>
            </a:r>
            <a:endParaRPr lang="fr-BE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3656698" y="4736177"/>
            <a:ext cx="1707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err="1" smtClean="0"/>
              <a:t>Sécurité</a:t>
            </a:r>
            <a:endParaRPr lang="fr-BE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16</a:t>
            </a:fld>
            <a:endParaRPr lang="nl-BE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6" r="12504"/>
          <a:stretch/>
        </p:blipFill>
        <p:spPr>
          <a:xfrm>
            <a:off x="3777241" y="2941676"/>
            <a:ext cx="1444239" cy="140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Interactions</a:t>
            </a:r>
            <a:endParaRPr lang="fr-BE" dirty="0"/>
          </a:p>
        </p:txBody>
      </p:sp>
      <p:sp>
        <p:nvSpPr>
          <p:cNvPr id="7" name="TextBox 6"/>
          <p:cNvSpPr txBox="1"/>
          <p:nvPr/>
        </p:nvSpPr>
        <p:spPr>
          <a:xfrm>
            <a:off x="3777241" y="4278107"/>
            <a:ext cx="1396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err="1" smtClean="0"/>
              <a:t>Sécurité</a:t>
            </a:r>
            <a:endParaRPr lang="fr-BE" sz="28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09667" y="3429000"/>
            <a:ext cx="3878757" cy="19535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12579" y="3424039"/>
            <a:ext cx="3878757" cy="19535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491336" y="1196752"/>
            <a:ext cx="0" cy="22272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97129" y="4816316"/>
            <a:ext cx="3225074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 smtClean="0"/>
              <a:t>Gestion</a:t>
            </a:r>
            <a:r>
              <a:rPr lang="nl-BE" sz="2000" dirty="0" smtClean="0"/>
              <a:t> des </a:t>
            </a:r>
            <a:r>
              <a:rPr lang="nl-BE" sz="2000" dirty="0" err="1" smtClean="0"/>
              <a:t>utilisateurs</a:t>
            </a:r>
            <a:r>
              <a:rPr lang="nl-BE" sz="2000" dirty="0" smtClean="0"/>
              <a:t> et des </a:t>
            </a:r>
            <a:r>
              <a:rPr lang="nl-BE" sz="2000" dirty="0" err="1" smtClean="0"/>
              <a:t>accès</a:t>
            </a:r>
            <a:endParaRPr lang="nl-B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 smtClean="0"/>
              <a:t>Certificats</a:t>
            </a:r>
            <a:endParaRPr lang="nl-B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 smtClean="0"/>
              <a:t>Encryptage</a:t>
            </a:r>
            <a:endParaRPr lang="nl-B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smtClean="0"/>
              <a:t>RGPD</a:t>
            </a:r>
            <a:endParaRPr lang="fr-BE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09/06/2018</a:t>
            </a:r>
            <a:endParaRPr lang="nl-BE" dirty="0"/>
          </a:p>
        </p:txBody>
      </p:sp>
      <p:sp>
        <p:nvSpPr>
          <p:cNvPr id="14" name="TextBox 13"/>
          <p:cNvSpPr txBox="1"/>
          <p:nvPr/>
        </p:nvSpPr>
        <p:spPr>
          <a:xfrm>
            <a:off x="899592" y="1829729"/>
            <a:ext cx="2819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err="1" smtClean="0"/>
              <a:t>Besoins</a:t>
            </a:r>
            <a:r>
              <a:rPr lang="nl-BE" sz="3600" dirty="0" smtClean="0"/>
              <a:t> </a:t>
            </a:r>
            <a:r>
              <a:rPr lang="nl-BE" sz="3600" dirty="0" err="1" smtClean="0"/>
              <a:t>fonctionnels</a:t>
            </a:r>
            <a:endParaRPr lang="fr-BE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299947" y="1829729"/>
            <a:ext cx="2872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err="1" smtClean="0"/>
              <a:t>Minimisation</a:t>
            </a:r>
            <a:r>
              <a:rPr lang="nl-BE" sz="3600" dirty="0" smtClean="0"/>
              <a:t> des </a:t>
            </a:r>
            <a:r>
              <a:rPr lang="nl-BE" sz="3600" dirty="0" err="1" smtClean="0"/>
              <a:t>coûts</a:t>
            </a:r>
            <a:endParaRPr lang="fr-BE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17</a:t>
            </a:fld>
            <a:endParaRPr lang="nl-BE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6" r="12504"/>
          <a:stretch/>
        </p:blipFill>
        <p:spPr>
          <a:xfrm>
            <a:off x="3777241" y="2941676"/>
            <a:ext cx="1444239" cy="140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6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altLang="en-US" dirty="0" smtClean="0">
                <a:solidFill>
                  <a:srgbClr val="77C9F2"/>
                </a:solidFill>
              </a:rPr>
              <a:t>Solution choisie</a:t>
            </a:r>
            <a:endParaRPr lang="fr-BE" altLang="en-US" dirty="0">
              <a:solidFill>
                <a:srgbClr val="77C9F2"/>
              </a:solidFill>
            </a:endParaRPr>
          </a:p>
        </p:txBody>
      </p:sp>
      <p:sp>
        <p:nvSpPr>
          <p:cNvPr id="2312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09/06/2018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5810250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83"/>
          <p:cNvSpPr>
            <a:spLocks noChangeArrowheads="1"/>
          </p:cNvSpPr>
          <p:nvPr/>
        </p:nvSpPr>
        <p:spPr bwMode="auto">
          <a:xfrm>
            <a:off x="474663" y="3857625"/>
            <a:ext cx="989012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fr-FR" altLang="en-US" sz="2400" b="1" i="1"/>
          </a:p>
        </p:txBody>
      </p:sp>
      <p:sp>
        <p:nvSpPr>
          <p:cNvPr id="8" name="Oval 84"/>
          <p:cNvSpPr>
            <a:spLocks noChangeArrowheads="1"/>
          </p:cNvSpPr>
          <p:nvPr/>
        </p:nvSpPr>
        <p:spPr bwMode="auto">
          <a:xfrm>
            <a:off x="7835900" y="3851275"/>
            <a:ext cx="989013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Rectangle 85"/>
          <p:cNvSpPr>
            <a:spLocks noChangeArrowheads="1"/>
          </p:cNvSpPr>
          <p:nvPr/>
        </p:nvSpPr>
        <p:spPr bwMode="auto">
          <a:xfrm>
            <a:off x="984250" y="3859213"/>
            <a:ext cx="7364413" cy="1412875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BE" sz="24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GB" sz="24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Oval 86"/>
          <p:cNvSpPr>
            <a:spLocks noChangeArrowheads="1"/>
          </p:cNvSpPr>
          <p:nvPr/>
        </p:nvSpPr>
        <p:spPr bwMode="auto">
          <a:xfrm>
            <a:off x="1754188" y="4114800"/>
            <a:ext cx="735012" cy="914400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2" name="Oval 87"/>
          <p:cNvSpPr>
            <a:spLocks noChangeArrowheads="1"/>
          </p:cNvSpPr>
          <p:nvPr/>
        </p:nvSpPr>
        <p:spPr bwMode="auto">
          <a:xfrm>
            <a:off x="7659688" y="4108450"/>
            <a:ext cx="735012" cy="914400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" name="Rectangle 88"/>
          <p:cNvSpPr>
            <a:spLocks noChangeArrowheads="1"/>
          </p:cNvSpPr>
          <p:nvPr/>
        </p:nvSpPr>
        <p:spPr bwMode="auto">
          <a:xfrm>
            <a:off x="2157413" y="4117975"/>
            <a:ext cx="5832475" cy="906463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r-BE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Services de base</a:t>
            </a:r>
          </a:p>
          <a:p>
            <a:pPr algn="ctr">
              <a:defRPr/>
            </a:pPr>
            <a:r>
              <a:rPr lang="fr-BE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Plate-forme </a:t>
            </a:r>
            <a:r>
              <a:rPr lang="fr-BE" sz="2400" b="1" i="1" dirty="0" err="1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eHealth</a:t>
            </a:r>
            <a:endParaRPr lang="fr-BE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Text Box 89"/>
          <p:cNvSpPr txBox="1">
            <a:spLocks noChangeArrowheads="1"/>
          </p:cNvSpPr>
          <p:nvPr/>
        </p:nvSpPr>
        <p:spPr bwMode="auto">
          <a:xfrm>
            <a:off x="423863" y="4332288"/>
            <a:ext cx="1828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BE" altLang="en-US" sz="2400" b="1" i="1">
                <a:latin typeface="Arial" charset="0"/>
              </a:rPr>
              <a:t>Réseau</a:t>
            </a:r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3476625" y="1340768"/>
            <a:ext cx="2286000" cy="762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r-BE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Patients, prestataires de soins</a:t>
            </a:r>
          </a:p>
          <a:p>
            <a:pPr algn="ctr">
              <a:defRPr/>
            </a:pPr>
            <a:r>
              <a:rPr lang="fr-BE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et établissements de soins</a:t>
            </a:r>
            <a:endParaRPr lang="fr-BE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blackWhite">
          <a:xfrm>
            <a:off x="5926138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fr-BE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SAV</a:t>
            </a: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blackWhite">
          <a:xfrm>
            <a:off x="7224713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fr-BE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SAV</a:t>
            </a: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blackWhite">
          <a:xfrm>
            <a:off x="4741863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fr-BE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SAV</a:t>
            </a:r>
          </a:p>
        </p:txBody>
      </p:sp>
      <p:pic>
        <p:nvPicPr>
          <p:cNvPr id="19" name="Picture 20" descr="FOD_tekeni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5740400"/>
            <a:ext cx="3921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315913" y="6091873"/>
            <a:ext cx="1751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BE" altLang="en-US" sz="2000" b="1" i="1" dirty="0">
                <a:solidFill>
                  <a:schemeClr val="hlink"/>
                </a:solidFill>
              </a:rPr>
              <a:t>Fournisseurs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44450" y="3468688"/>
            <a:ext cx="20320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BE" altLang="en-US" sz="2000" b="1" i="1">
                <a:solidFill>
                  <a:schemeClr val="hlink"/>
                </a:solidFill>
              </a:rPr>
              <a:t>Utilisateurs</a:t>
            </a:r>
          </a:p>
        </p:txBody>
      </p:sp>
      <p:sp>
        <p:nvSpPr>
          <p:cNvPr id="22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3492500" y="2482850"/>
            <a:ext cx="1219200" cy="914400"/>
          </a:xfrm>
          <a:prstGeom prst="actionButtonBlank">
            <a:avLst/>
          </a:prstGeom>
          <a:gradFill rotWithShape="0">
            <a:gsLst>
              <a:gs pos="0">
                <a:srgbClr val="969696">
                  <a:gamma/>
                  <a:tint val="53725"/>
                  <a:invGamma/>
                </a:srgbClr>
              </a:gs>
              <a:gs pos="100000">
                <a:srgbClr val="969696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fr-BE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Portail </a:t>
            </a:r>
            <a:br>
              <a:rPr lang="fr-BE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fr-BE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Plate-forme  </a:t>
            </a:r>
            <a:r>
              <a:rPr lang="fr-BE" sz="1400" i="1" dirty="0" err="1" smtClean="0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eHealth</a:t>
            </a:r>
            <a:endParaRPr lang="fr-BE" sz="14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3" name="Group 24"/>
          <p:cNvGrpSpPr>
            <a:grpSpLocks/>
          </p:cNvGrpSpPr>
          <p:nvPr/>
        </p:nvGrpSpPr>
        <p:grpSpPr bwMode="auto">
          <a:xfrm>
            <a:off x="760413" y="1689100"/>
            <a:ext cx="1219200" cy="914400"/>
            <a:chOff x="432" y="1200"/>
            <a:chExt cx="912" cy="672"/>
          </a:xfrm>
        </p:grpSpPr>
        <p:sp>
          <p:nvSpPr>
            <p:cNvPr id="24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432" y="1200"/>
              <a:ext cx="912" cy="672"/>
            </a:xfrm>
            <a:prstGeom prst="actionButtonBlank">
              <a:avLst/>
            </a:prstGeom>
            <a:gradFill rotWithShape="0">
              <a:gsLst>
                <a:gs pos="0">
                  <a:schemeClr val="hlink">
                    <a:gamma/>
                    <a:tint val="53725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72000" rIns="0"/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tabLst>
                  <a:tab pos="4572000" algn="r"/>
                </a:tabLst>
                <a:defRPr/>
              </a:pPr>
              <a:r>
                <a:rPr lang="fr-BE" sz="14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Portail Health</a:t>
              </a:r>
              <a:endParaRPr lang="fr-BE" sz="1000" i="1">
                <a:solidFill>
                  <a:schemeClr val="bg1"/>
                </a:solidFill>
              </a:endParaRPr>
            </a:p>
          </p:txBody>
        </p:sp>
        <p:sp>
          <p:nvSpPr>
            <p:cNvPr id="25" name="AutoShape 2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768" y="1440"/>
              <a:ext cx="384" cy="190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endParaRPr lang="fr-BE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" name="AutoShape 2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16" y="1488"/>
              <a:ext cx="386" cy="191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endParaRPr lang="fr-BE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7" name="AutoShape 2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64" y="1536"/>
              <a:ext cx="384" cy="193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endParaRPr lang="fr-BE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8" name="AutoShape 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912" y="1584"/>
              <a:ext cx="385" cy="192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r>
                <a:rPr lang="fr-BE" sz="16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SVA</a:t>
              </a:r>
            </a:p>
          </p:txBody>
        </p:sp>
        <p:pic>
          <p:nvPicPr>
            <p:cNvPr id="29" name="Picture 30" descr="FOD_tekeni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605"/>
              <a:ext cx="24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172200" y="2028825"/>
            <a:ext cx="1130300" cy="1039813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fr-BE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Logiciel établissement de soins</a:t>
            </a:r>
            <a:endParaRPr lang="fr-BE" sz="1000" i="1">
              <a:solidFill>
                <a:schemeClr val="bg1"/>
              </a:solidFill>
            </a:endParaRPr>
          </a:p>
        </p:txBody>
      </p:sp>
      <p:sp>
        <p:nvSpPr>
          <p:cNvPr id="31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707188" y="2633663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fr-BE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770688" y="2698750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fr-BE" sz="1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SVA</a:t>
            </a:r>
          </a:p>
        </p:txBody>
      </p:sp>
      <p:sp>
        <p:nvSpPr>
          <p:cNvPr id="33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864100" y="2482850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fr-BE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MyCareNet</a:t>
            </a:r>
            <a:endParaRPr lang="fr-BE" sz="1000" i="1">
              <a:solidFill>
                <a:schemeClr val="bg1"/>
              </a:solidFill>
            </a:endParaRPr>
          </a:p>
        </p:txBody>
      </p:sp>
      <p:sp>
        <p:nvSpPr>
          <p:cNvPr id="34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313363" y="28098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fr-BE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376863" y="287496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fr-BE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441950" y="2940050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fr-BE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505450" y="3005138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fr-BE" sz="1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SVA</a:t>
            </a:r>
          </a:p>
        </p:txBody>
      </p:sp>
      <p:sp>
        <p:nvSpPr>
          <p:cNvPr id="38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358063" y="1565275"/>
            <a:ext cx="1189037" cy="1063625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fr-B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Logiciel prestataire de soins</a:t>
            </a:r>
            <a:endParaRPr lang="fr-BE" sz="1000" i="1" dirty="0">
              <a:solidFill>
                <a:schemeClr val="bg1"/>
              </a:solidFill>
            </a:endParaRPr>
          </a:p>
        </p:txBody>
      </p:sp>
      <p:sp>
        <p:nvSpPr>
          <p:cNvPr id="39" name="AutoShape 46"/>
          <p:cNvSpPr>
            <a:spLocks noChangeArrowheads="1"/>
          </p:cNvSpPr>
          <p:nvPr/>
        </p:nvSpPr>
        <p:spPr bwMode="auto">
          <a:xfrm>
            <a:off x="1598613" y="2538413"/>
            <a:ext cx="381000" cy="1468437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0" name="AutoShape 47"/>
          <p:cNvSpPr>
            <a:spLocks noChangeArrowheads="1"/>
          </p:cNvSpPr>
          <p:nvPr/>
        </p:nvSpPr>
        <p:spPr bwMode="auto">
          <a:xfrm>
            <a:off x="7935913" y="2538413"/>
            <a:ext cx="381000" cy="1503362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1" name="AutoShape 49"/>
          <p:cNvSpPr>
            <a:spLocks noChangeArrowheads="1"/>
          </p:cNvSpPr>
          <p:nvPr/>
        </p:nvSpPr>
        <p:spPr bwMode="auto">
          <a:xfrm>
            <a:off x="6921500" y="3016250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2" name="AutoShape 50"/>
          <p:cNvSpPr>
            <a:spLocks noChangeArrowheads="1"/>
          </p:cNvSpPr>
          <p:nvPr/>
        </p:nvSpPr>
        <p:spPr bwMode="auto">
          <a:xfrm>
            <a:off x="3949700" y="3244850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000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3" name="AutoShape 51"/>
          <p:cNvSpPr>
            <a:spLocks noChangeArrowheads="1"/>
          </p:cNvSpPr>
          <p:nvPr/>
        </p:nvSpPr>
        <p:spPr bwMode="auto">
          <a:xfrm>
            <a:off x="5283200" y="3259138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4" name="AutoShape 52"/>
          <p:cNvSpPr>
            <a:spLocks noChangeArrowheads="1"/>
          </p:cNvSpPr>
          <p:nvPr/>
        </p:nvSpPr>
        <p:spPr bwMode="auto">
          <a:xfrm rot="5400000">
            <a:off x="2617788" y="1454150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5" name="AutoShape 53"/>
          <p:cNvSpPr>
            <a:spLocks noChangeArrowheads="1"/>
          </p:cNvSpPr>
          <p:nvPr/>
        </p:nvSpPr>
        <p:spPr bwMode="auto">
          <a:xfrm rot="5400000">
            <a:off x="1239838" y="998538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6" name="AutoShape 54"/>
          <p:cNvSpPr>
            <a:spLocks noChangeArrowheads="1"/>
          </p:cNvSpPr>
          <p:nvPr/>
        </p:nvSpPr>
        <p:spPr bwMode="auto">
          <a:xfrm rot="5400000">
            <a:off x="5346700" y="1778000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7" name="AutoShape 55"/>
          <p:cNvSpPr>
            <a:spLocks noChangeArrowheads="1"/>
          </p:cNvSpPr>
          <p:nvPr/>
        </p:nvSpPr>
        <p:spPr bwMode="auto">
          <a:xfrm rot="5400000">
            <a:off x="7808119" y="821532"/>
            <a:ext cx="228600" cy="1344612"/>
          </a:xfrm>
          <a:prstGeom prst="upDownArrow">
            <a:avLst>
              <a:gd name="adj1" fmla="val 40843"/>
              <a:gd name="adj2" fmla="val 178092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 rot="5400000">
            <a:off x="6622257" y="1283493"/>
            <a:ext cx="228600" cy="1306513"/>
          </a:xfrm>
          <a:prstGeom prst="upDownArrow">
            <a:avLst>
              <a:gd name="adj1" fmla="val 40843"/>
              <a:gd name="adj2" fmla="val 173046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9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120900" y="2178050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fr-BE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Site INAMI</a:t>
            </a:r>
            <a:endParaRPr lang="fr-BE" sz="1000" i="1">
              <a:solidFill>
                <a:schemeClr val="bg1"/>
              </a:solidFill>
            </a:endParaRPr>
          </a:p>
        </p:txBody>
      </p:sp>
      <p:sp>
        <p:nvSpPr>
          <p:cNvPr id="50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570163" y="25050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fr-BE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633663" y="257016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fr-BE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698750" y="2635250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fr-BE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762250" y="2700338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fr-BE" sz="1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SVA</a:t>
            </a:r>
          </a:p>
        </p:txBody>
      </p:sp>
      <p:pic>
        <p:nvPicPr>
          <p:cNvPr id="54" name="Picture 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124200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AutoShape 67"/>
          <p:cNvSpPr>
            <a:spLocks noChangeArrowheads="1"/>
          </p:cNvSpPr>
          <p:nvPr/>
        </p:nvSpPr>
        <p:spPr bwMode="blackWhite">
          <a:xfrm>
            <a:off x="3440113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fr-BE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SAV</a:t>
            </a:r>
          </a:p>
        </p:txBody>
      </p:sp>
      <p:sp>
        <p:nvSpPr>
          <p:cNvPr id="56" name="AutoShape 69"/>
          <p:cNvSpPr>
            <a:spLocks noChangeArrowheads="1"/>
          </p:cNvSpPr>
          <p:nvPr/>
        </p:nvSpPr>
        <p:spPr bwMode="blackWhite">
          <a:xfrm>
            <a:off x="2076450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fr-BE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SAV</a:t>
            </a:r>
          </a:p>
        </p:txBody>
      </p:sp>
      <p:sp>
        <p:nvSpPr>
          <p:cNvPr id="57" name="AutoShape 73"/>
          <p:cNvSpPr>
            <a:spLocks noChangeArrowheads="1"/>
          </p:cNvSpPr>
          <p:nvPr/>
        </p:nvSpPr>
        <p:spPr bwMode="blackWhite">
          <a:xfrm>
            <a:off x="755650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fr-BE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SAV</a:t>
            </a:r>
          </a:p>
        </p:txBody>
      </p:sp>
      <p:sp>
        <p:nvSpPr>
          <p:cNvPr id="58" name="AutoShape 48"/>
          <p:cNvSpPr>
            <a:spLocks noChangeArrowheads="1"/>
          </p:cNvSpPr>
          <p:nvPr/>
        </p:nvSpPr>
        <p:spPr bwMode="auto">
          <a:xfrm>
            <a:off x="2806700" y="3016250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9" name="AutoShape 17"/>
          <p:cNvSpPr>
            <a:spLocks noChangeArrowheads="1"/>
          </p:cNvSpPr>
          <p:nvPr/>
        </p:nvSpPr>
        <p:spPr bwMode="auto">
          <a:xfrm>
            <a:off x="4970463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0" name="AutoShape 18"/>
          <p:cNvSpPr>
            <a:spLocks noChangeArrowheads="1"/>
          </p:cNvSpPr>
          <p:nvPr/>
        </p:nvSpPr>
        <p:spPr bwMode="auto">
          <a:xfrm>
            <a:off x="6154738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" name="AutoShape 19"/>
          <p:cNvSpPr>
            <a:spLocks noChangeArrowheads="1"/>
          </p:cNvSpPr>
          <p:nvPr/>
        </p:nvSpPr>
        <p:spPr bwMode="auto">
          <a:xfrm>
            <a:off x="7453313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2" name="AutoShape 68"/>
          <p:cNvSpPr>
            <a:spLocks noChangeArrowheads="1"/>
          </p:cNvSpPr>
          <p:nvPr/>
        </p:nvSpPr>
        <p:spPr bwMode="auto">
          <a:xfrm>
            <a:off x="3668713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3" name="AutoShape 70"/>
          <p:cNvSpPr>
            <a:spLocks noChangeArrowheads="1"/>
          </p:cNvSpPr>
          <p:nvPr/>
        </p:nvSpPr>
        <p:spPr bwMode="auto">
          <a:xfrm>
            <a:off x="2305050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4" name="AutoShape 74"/>
          <p:cNvSpPr>
            <a:spLocks noChangeArrowheads="1"/>
          </p:cNvSpPr>
          <p:nvPr/>
        </p:nvSpPr>
        <p:spPr bwMode="auto">
          <a:xfrm>
            <a:off x="984250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65" name="Picture 5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2730500"/>
            <a:ext cx="358775" cy="292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9" descr="logo_ziekenhuis_1083990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2677338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70" descr="Logo huisar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5715000"/>
            <a:ext cx="4191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71" descr="logo_ziekenhuis_1083990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5722938"/>
            <a:ext cx="3921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7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2113916"/>
            <a:ext cx="368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962583" y="2204403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fr-BE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026083" y="2269490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fr-BE" sz="1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SVA</a:t>
            </a:r>
          </a:p>
        </p:txBody>
      </p:sp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014" y="5603875"/>
            <a:ext cx="615386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38" y="4334488"/>
            <a:ext cx="1426716" cy="42230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18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8038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Conséquences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09/06/2018</a:t>
            </a:r>
            <a:endParaRPr lang="fr-BE" dirty="0"/>
          </a:p>
        </p:txBody>
      </p:sp>
      <p:pic>
        <p:nvPicPr>
          <p:cNvPr id="1026" name="Picture 2" descr="H:\Communication\Shared\Images Library\eHealth People Icons\electroniq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077" y="3459788"/>
            <a:ext cx="1511643" cy="151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425" y="5301208"/>
            <a:ext cx="926806" cy="67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01" y="4360430"/>
            <a:ext cx="637171" cy="57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6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20" y="2247033"/>
            <a:ext cx="1795699" cy="83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04033"/>
            <a:ext cx="1402135" cy="14021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94" y="5524907"/>
            <a:ext cx="1138974" cy="11389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6" y="4284573"/>
            <a:ext cx="1240334" cy="12403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6" y="2894431"/>
            <a:ext cx="1130717" cy="113071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73" y="3254679"/>
            <a:ext cx="708670" cy="70867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60" y="1892698"/>
            <a:ext cx="708670" cy="70867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149" y="5450678"/>
            <a:ext cx="708670" cy="70867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91" y="4476198"/>
            <a:ext cx="708670" cy="708670"/>
          </a:xfrm>
          <a:prstGeom prst="rect">
            <a:avLst/>
          </a:prstGeom>
        </p:spPr>
      </p:pic>
      <p:pic>
        <p:nvPicPr>
          <p:cNvPr id="70" name="Picture 3" descr="H:\Communication\Shared\Images Library\eHealth People Icons\mutuell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09" y="942289"/>
            <a:ext cx="936955" cy="93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" descr="H:\Communication\Shared\Images Library\eHealth People Icons\mutuell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262" y="1957476"/>
            <a:ext cx="936955" cy="93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 descr="H:\Communication\Shared\Images Library\eHealth People Icons\mutuell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03" y="2894431"/>
            <a:ext cx="936955" cy="93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/>
          <p:cNvCxnSpPr/>
          <p:nvPr/>
        </p:nvCxnSpPr>
        <p:spPr>
          <a:xfrm flipH="1" flipV="1">
            <a:off x="2871484" y="2601367"/>
            <a:ext cx="620396" cy="858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2432961" y="3717032"/>
            <a:ext cx="536116" cy="246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2486474" y="4649229"/>
            <a:ext cx="482603" cy="157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181682" y="4971431"/>
            <a:ext cx="310198" cy="479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1724291" y="2425953"/>
            <a:ext cx="3543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1241516" y="3717032"/>
            <a:ext cx="2898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276813" y="4971431"/>
            <a:ext cx="447478" cy="201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1901458" y="5805013"/>
            <a:ext cx="531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4139952" y="3078864"/>
            <a:ext cx="460281" cy="530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580112" y="3078864"/>
            <a:ext cx="194136" cy="1698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139952" y="4776984"/>
            <a:ext cx="648072" cy="161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5677180" y="1700808"/>
            <a:ext cx="478996" cy="504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6276419" y="2780928"/>
            <a:ext cx="599837" cy="12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479786" y="3212976"/>
            <a:ext cx="900526" cy="246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6876256" y="4776984"/>
            <a:ext cx="609169" cy="53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32" name="Straight Connector 44031"/>
          <p:cNvCxnSpPr/>
          <p:nvPr/>
        </p:nvCxnSpPr>
        <p:spPr>
          <a:xfrm>
            <a:off x="6804248" y="5524907"/>
            <a:ext cx="576064" cy="113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48064" y="5581684"/>
            <a:ext cx="1428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Services de base + flux synchrones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49591" y="202043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Flux asynchrones</a:t>
            </a:r>
            <a:endParaRPr lang="en-US" dirty="0"/>
          </a:p>
        </p:txBody>
      </p:sp>
      <p:cxnSp>
        <p:nvCxnSpPr>
          <p:cNvPr id="9" name="Straight Connector 8"/>
          <p:cNvCxnSpPr>
            <a:stCxn id="6" idx="3"/>
          </p:cNvCxnSpPr>
          <p:nvPr/>
        </p:nvCxnSpPr>
        <p:spPr>
          <a:xfrm>
            <a:off x="6576337" y="6043349"/>
            <a:ext cx="659959" cy="121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80312" y="60932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Autres …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941168"/>
            <a:ext cx="2088232" cy="61811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19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7778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Quelques évolutions dans les soins de santé</a:t>
            </a:r>
          </a:p>
        </p:txBody>
      </p:sp>
      <p:sp>
        <p:nvSpPr>
          <p:cNvPr id="13315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BE" dirty="0"/>
              <a:t>Plus de soins chroniques (vs soins aigus uniquement)</a:t>
            </a:r>
          </a:p>
          <a:p>
            <a:r>
              <a:rPr lang="fr-BE" dirty="0"/>
              <a:t>Soins à distance (monitoring, aide, consultation, diagnostic, opération, ...), </a:t>
            </a:r>
            <a:r>
              <a:rPr lang="fr-BE" dirty="0" err="1"/>
              <a:t>e.a</a:t>
            </a:r>
            <a:r>
              <a:rPr lang="fr-BE" dirty="0"/>
              <a:t>. soins à domicile</a:t>
            </a:r>
          </a:p>
          <a:p>
            <a:r>
              <a:rPr lang="fr-BE" dirty="0"/>
              <a:t>Soins mobiles</a:t>
            </a:r>
          </a:p>
          <a:p>
            <a:r>
              <a:rPr lang="fr-BE" dirty="0"/>
              <a:t>Soins multidisciplinaires, </a:t>
            </a:r>
            <a:r>
              <a:rPr lang="fr-BE" dirty="0" err="1"/>
              <a:t>transmuraux</a:t>
            </a:r>
            <a:r>
              <a:rPr lang="fr-BE" dirty="0"/>
              <a:t> et intégrés</a:t>
            </a:r>
          </a:p>
          <a:p>
            <a:r>
              <a:rPr lang="fr-BE" dirty="0"/>
              <a:t>Patient au centre des soins et autonomisation du patient</a:t>
            </a:r>
          </a:p>
          <a:p>
            <a:r>
              <a:rPr lang="fr-BE" dirty="0"/>
              <a:t>Evolution rapide des connaissances =&gt; besoin d'une gestion et d'une valorisation fiables et coordonnées des connaissances</a:t>
            </a:r>
          </a:p>
          <a:p>
            <a:r>
              <a:rPr lang="fr-BE" dirty="0"/>
              <a:t>Danger de processus administratifs qui prennent trop de temps</a:t>
            </a:r>
          </a:p>
          <a:p>
            <a:r>
              <a:rPr lang="fr-BE" dirty="0"/>
              <a:t>Un soutien de qualité de la politique et de la recherche en matière de soins de santé doit être basé sur des données de qualité intégrées et </a:t>
            </a:r>
            <a:r>
              <a:rPr lang="fr-BE" dirty="0" err="1"/>
              <a:t>anonymisées</a:t>
            </a:r>
            <a:endParaRPr lang="fr-BE" dirty="0"/>
          </a:p>
          <a:p>
            <a:r>
              <a:rPr lang="fr-BE" dirty="0"/>
              <a:t>Mobilité transfrontalière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09/06/2018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699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Conséquences</a:t>
            </a:r>
            <a:endParaRPr lang="fr-B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09/06/2018</a:t>
            </a: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Définitions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des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standards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ou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spécifications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d’intéropérabilité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et de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sécurité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par la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plate-forme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eHealth</a:t>
            </a:r>
          </a:p>
          <a:p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Libre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concurrence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entre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firmes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de logiciel</a:t>
            </a:r>
          </a:p>
          <a:p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Vérification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du respect des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standards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ou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spécifications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d’intéropérabilité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et de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sécurité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via des ‘mini-labs’</a:t>
            </a:r>
          </a:p>
          <a:p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Concertations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régulières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avec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les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firmes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de logiciels et les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autres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acteurs du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secteurs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de la santé</a:t>
            </a:r>
          </a:p>
          <a:p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Mais pas de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relation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maître d’oeuvre/sous-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traitant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entre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la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plate-forme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eHealth et les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firmes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de logiciels</a:t>
            </a:r>
            <a:endParaRPr lang="fr-B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20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9686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err="1" smtClean="0"/>
              <a:t>Améliorations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possibles</a:t>
            </a:r>
            <a:endParaRPr lang="en-US" altLang="en-US" dirty="0" smtClean="0"/>
          </a:p>
        </p:txBody>
      </p:sp>
      <p:sp>
        <p:nvSpPr>
          <p:cNvPr id="2312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Formation de base et formation </a:t>
            </a:r>
            <a:r>
              <a:rPr lang="en-US" altLang="en-US" dirty="0" err="1" smtClean="0"/>
              <a:t>permanente</a:t>
            </a:r>
            <a:endParaRPr lang="en-US" altLang="en-US" dirty="0" smtClean="0"/>
          </a:p>
          <a:p>
            <a:r>
              <a:rPr lang="en-US" altLang="en-US" dirty="0" smtClean="0"/>
              <a:t>Support </a:t>
            </a:r>
            <a:r>
              <a:rPr lang="en-US" altLang="en-US" dirty="0" err="1" smtClean="0"/>
              <a:t>intégré</a:t>
            </a:r>
            <a:endParaRPr lang="en-US" altLang="en-US" dirty="0" smtClean="0"/>
          </a:p>
          <a:p>
            <a:r>
              <a:rPr lang="en-US" altLang="en-US" dirty="0" smtClean="0"/>
              <a:t>SLA’s (</a:t>
            </a:r>
            <a:r>
              <a:rPr lang="en-US" altLang="en-US" dirty="0" err="1" smtClean="0"/>
              <a:t>disponiblité</a:t>
            </a:r>
            <a:r>
              <a:rPr lang="en-US" altLang="en-US" dirty="0" smtClean="0"/>
              <a:t>, performance)</a:t>
            </a:r>
          </a:p>
          <a:p>
            <a:r>
              <a:rPr lang="en-US" altLang="en-US" dirty="0" smtClean="0"/>
              <a:t>Release management</a:t>
            </a:r>
          </a:p>
          <a:p>
            <a:r>
              <a:rPr lang="en-US" altLang="en-US" dirty="0" smtClean="0"/>
              <a:t>Capacity management</a:t>
            </a:r>
          </a:p>
          <a:p>
            <a:r>
              <a:rPr lang="en-US" altLang="en-US" dirty="0" smtClean="0"/>
              <a:t>Monitoring &amp; supervision end-to-end</a:t>
            </a:r>
          </a:p>
          <a:p>
            <a:r>
              <a:rPr lang="en-US" altLang="en-US" dirty="0" smtClean="0"/>
              <a:t>Consolidation de </a:t>
            </a:r>
            <a:r>
              <a:rPr lang="en-US" altLang="en-US" dirty="0" err="1" smtClean="0"/>
              <a:t>l’infrastructure</a:t>
            </a:r>
            <a:r>
              <a:rPr lang="en-US" altLang="en-US" dirty="0" smtClean="0"/>
              <a:t> et des plate-  </a:t>
            </a:r>
            <a:r>
              <a:rPr lang="en-US" altLang="en-US" dirty="0" err="1" smtClean="0"/>
              <a:t>formes</a:t>
            </a:r>
            <a:r>
              <a:rPr lang="en-US" altLang="en-US" dirty="0" smtClean="0"/>
              <a:t> ?</a:t>
            </a:r>
          </a:p>
          <a:p>
            <a:r>
              <a:rPr lang="en-US" altLang="en-US" dirty="0" err="1" smtClean="0"/>
              <a:t>Gouvernance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transparente</a:t>
            </a:r>
            <a:endParaRPr lang="en-US" altLang="en-US" dirty="0" smtClean="0"/>
          </a:p>
          <a:p>
            <a:r>
              <a:rPr lang="en-US" altLang="en-US" dirty="0" err="1" smtClean="0"/>
              <a:t>Confiance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mutuelle</a:t>
            </a:r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09/06/2018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21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393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Release management</a:t>
            </a:r>
            <a:endParaRPr lang="en-US" altLang="en-US" dirty="0" smtClean="0"/>
          </a:p>
        </p:txBody>
      </p:sp>
      <p:sp>
        <p:nvSpPr>
          <p:cNvPr id="2312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fr-FR" dirty="0"/>
              <a:t>P</a:t>
            </a:r>
            <a:r>
              <a:rPr lang="fr-FR" dirty="0" smtClean="0"/>
              <a:t>rocessus de gestion coordonnée des changements qui sont </a:t>
            </a:r>
            <a:r>
              <a:rPr lang="fr-FR" dirty="0"/>
              <a:t>apportés </a:t>
            </a:r>
            <a:r>
              <a:rPr lang="fr-FR" dirty="0" smtClean="0"/>
              <a:t>aux services </a:t>
            </a:r>
          </a:p>
          <a:p>
            <a:pPr lvl="1" fontAlgn="base"/>
            <a:r>
              <a:rPr lang="fr-FR" dirty="0"/>
              <a:t>4</a:t>
            </a:r>
            <a:r>
              <a:rPr lang="fr-FR" dirty="0" smtClean="0"/>
              <a:t> x/an &gt; déploiement d’ </a:t>
            </a:r>
            <a:r>
              <a:rPr lang="fr-FR" dirty="0"/>
              <a:t>une nouvelle version de ses </a:t>
            </a:r>
            <a:r>
              <a:rPr lang="fr-FR" dirty="0" smtClean="0"/>
              <a:t>services</a:t>
            </a:r>
          </a:p>
          <a:p>
            <a:pPr lvl="2" fontAlgn="base"/>
            <a:r>
              <a:rPr lang="fr-FR" dirty="0" smtClean="0"/>
              <a:t>modifications </a:t>
            </a:r>
            <a:r>
              <a:rPr lang="fr-FR" dirty="0"/>
              <a:t>et corrections aux services </a:t>
            </a:r>
            <a:r>
              <a:rPr lang="fr-FR" dirty="0" smtClean="0"/>
              <a:t>existants</a:t>
            </a:r>
          </a:p>
          <a:p>
            <a:pPr lvl="2" fontAlgn="base"/>
            <a:r>
              <a:rPr lang="fr-FR" dirty="0"/>
              <a:t>m</a:t>
            </a:r>
            <a:r>
              <a:rPr lang="fr-FR" dirty="0" smtClean="0"/>
              <a:t>ise en place de nouveaux services</a:t>
            </a:r>
            <a:r>
              <a:rPr lang="fr-FR" dirty="0"/>
              <a:t> </a:t>
            </a:r>
            <a:endParaRPr lang="fr-FR" dirty="0" smtClean="0"/>
          </a:p>
          <a:p>
            <a:pPr lvl="1" fontAlgn="base"/>
            <a:r>
              <a:rPr lang="fr-FR" dirty="0" smtClean="0"/>
              <a:t>maintenance d’une </a:t>
            </a:r>
            <a:r>
              <a:rPr lang="fr-FR" dirty="0" err="1"/>
              <a:t>rétro-compatibilité</a:t>
            </a:r>
            <a:r>
              <a:rPr lang="fr-FR" dirty="0"/>
              <a:t> </a:t>
            </a:r>
            <a:r>
              <a:rPr lang="fr-FR" dirty="0" smtClean="0"/>
              <a:t>des </a:t>
            </a:r>
            <a:r>
              <a:rPr lang="fr-FR" dirty="0"/>
              <a:t>composants et interfaces sur </a:t>
            </a:r>
            <a:r>
              <a:rPr lang="fr-FR" dirty="0" smtClean="0"/>
              <a:t>2 </a:t>
            </a:r>
            <a:r>
              <a:rPr lang="fr-FR" dirty="0"/>
              <a:t>versions (la version actuelle et la version précédente</a:t>
            </a:r>
            <a:r>
              <a:rPr lang="fr-FR" dirty="0" smtClean="0"/>
              <a:t>)</a:t>
            </a:r>
          </a:p>
          <a:p>
            <a:pPr lvl="1" fontAlgn="base"/>
            <a:r>
              <a:rPr lang="fr-FR" dirty="0" smtClean="0"/>
              <a:t>afin </a:t>
            </a:r>
            <a:r>
              <a:rPr lang="fr-FR" dirty="0"/>
              <a:t>de garantir une stabilité de ses </a:t>
            </a:r>
            <a:r>
              <a:rPr lang="fr-FR" dirty="0" smtClean="0"/>
              <a:t>interfaces, déploiement dans la mesure du possible, d’une </a:t>
            </a:r>
            <a:r>
              <a:rPr lang="fr-FR" dirty="0"/>
              <a:t>seule nouvelle version de ses services de base par </a:t>
            </a:r>
            <a:r>
              <a:rPr lang="fr-FR" dirty="0" smtClean="0"/>
              <a:t>an</a:t>
            </a:r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09/06/2018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22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4454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600" dirty="0" err="1" smtClean="0"/>
              <a:t>Capacity</a:t>
            </a:r>
            <a:r>
              <a:rPr lang="fr-BE" sz="3600" dirty="0" smtClean="0"/>
              <a:t> management</a:t>
            </a:r>
          </a:p>
        </p:txBody>
      </p:sp>
      <p:sp>
        <p:nvSpPr>
          <p:cNvPr id="2312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Suivi en continu de la capacité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404926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82930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672408" cy="223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09/06/2018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23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3825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Monitoring &amp; supervision end-to-end</a:t>
            </a:r>
          </a:p>
        </p:txBody>
      </p:sp>
      <p:sp>
        <p:nvSpPr>
          <p:cNvPr id="2312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Monitoring et supervision 24/7</a:t>
            </a:r>
          </a:p>
          <a:p>
            <a:pPr lvl="1"/>
            <a:r>
              <a:rPr lang="en-US" altLang="en-US" dirty="0" smtClean="0"/>
              <a:t>de </a:t>
            </a:r>
            <a:r>
              <a:rPr lang="en-US" altLang="en-US" dirty="0" err="1" smtClean="0"/>
              <a:t>chaque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composant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l’infrastructure</a:t>
            </a:r>
            <a:endParaRPr lang="en-US" altLang="en-US" dirty="0" smtClean="0"/>
          </a:p>
          <a:p>
            <a:pPr lvl="1"/>
            <a:r>
              <a:rPr lang="en-US" altLang="en-US" dirty="0"/>
              <a:t>d</a:t>
            </a:r>
            <a:r>
              <a:rPr lang="en-US" altLang="en-US" dirty="0" smtClean="0"/>
              <a:t>e </a:t>
            </a:r>
            <a:r>
              <a:rPr lang="en-US" altLang="en-US" dirty="0" err="1" smtClean="0"/>
              <a:t>chaque</a:t>
            </a:r>
            <a:r>
              <a:rPr lang="en-US" altLang="en-US" dirty="0" smtClean="0"/>
              <a:t> service</a:t>
            </a:r>
          </a:p>
          <a:p>
            <a:pPr lvl="1"/>
            <a:r>
              <a:rPr lang="en-US" altLang="en-US" dirty="0" smtClean="0"/>
              <a:t>des </a:t>
            </a:r>
            <a:r>
              <a:rPr lang="en-US" altLang="en-US" dirty="0" err="1" smtClean="0"/>
              <a:t>processus</a:t>
            </a:r>
            <a:r>
              <a:rPr lang="en-US" altLang="en-US" dirty="0" smtClean="0"/>
              <a:t> de bout </a:t>
            </a:r>
            <a:r>
              <a:rPr lang="en-US" altLang="en-US" dirty="0" err="1" smtClean="0"/>
              <a:t>en</a:t>
            </a:r>
            <a:r>
              <a:rPr lang="en-US" altLang="en-US" dirty="0" smtClean="0"/>
              <a:t> bout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3705014"/>
            <a:ext cx="3771649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60" y="3538197"/>
            <a:ext cx="3960440" cy="25434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09/06/2018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24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9321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Consolidation</a:t>
            </a:r>
            <a:r>
              <a:rPr lang="nl-BE" dirty="0" smtClean="0"/>
              <a:t> de </a:t>
            </a:r>
            <a:r>
              <a:rPr lang="nl-BE" dirty="0" err="1" smtClean="0"/>
              <a:t>l’infrastructure</a:t>
            </a:r>
            <a:r>
              <a:rPr lang="nl-BE" dirty="0" smtClean="0"/>
              <a:t> ?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09/06/2018</a:t>
            </a:r>
            <a:endParaRPr lang="fr-BE" dirty="0"/>
          </a:p>
        </p:txBody>
      </p:sp>
      <p:sp>
        <p:nvSpPr>
          <p:cNvPr id="8" name="Rounded Rectangle 7"/>
          <p:cNvSpPr/>
          <p:nvPr/>
        </p:nvSpPr>
        <p:spPr>
          <a:xfrm>
            <a:off x="248523" y="2161833"/>
            <a:ext cx="8640960" cy="4680520"/>
          </a:xfrm>
          <a:prstGeom prst="roundRect">
            <a:avLst>
              <a:gd name="adj" fmla="val 2806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2"/>
          <p:cNvSpPr>
            <a:spLocks noGrp="1"/>
          </p:cNvSpPr>
          <p:nvPr/>
        </p:nvSpPr>
        <p:spPr>
          <a:xfrm>
            <a:off x="8436132" y="6565320"/>
            <a:ext cx="481642" cy="216000"/>
          </a:xfrm>
          <a:prstGeom prst="rect">
            <a:avLst/>
          </a:prstGeom>
        </p:spPr>
        <p:txBody>
          <a:bodyPr rIns="36000" bIns="0"/>
          <a:lstStyle>
            <a:defPPr>
              <a:defRPr lang="nl-BE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71B662-E07F-4B45-AF7C-5436FF003ECE}" type="slidenum">
              <a:rPr lang="en-GB"/>
              <a:pPr/>
              <a:t>25</a:t>
            </a:fld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323083" y="1153721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03203" y="1153721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95691" y="1153721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875811" y="1153721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55931" y="1153721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83323" y="1153721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79852" y="1153721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687770" y="1153721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1075" y="5726229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3200" b="1" dirty="0" err="1" smtClean="0">
                <a:solidFill>
                  <a:schemeClr val="tx1"/>
                </a:solidFill>
              </a:rPr>
              <a:t>Infrastructure</a:t>
            </a:r>
            <a:r>
              <a:rPr lang="nl-BE" sz="3200" b="1" dirty="0">
                <a:solidFill>
                  <a:schemeClr val="tx1"/>
                </a:solidFill>
              </a:rPr>
              <a:t> </a:t>
            </a:r>
            <a:r>
              <a:rPr lang="nl-BE" sz="3200" b="1" dirty="0" smtClean="0">
                <a:solidFill>
                  <a:schemeClr val="tx1"/>
                </a:solidFill>
              </a:rPr>
              <a:t>matériele (hard)</a:t>
            </a:r>
          </a:p>
          <a:p>
            <a:pPr algn="ctr"/>
            <a:r>
              <a:rPr lang="nl-BE" sz="2400" dirty="0" smtClean="0">
                <a:solidFill>
                  <a:schemeClr val="tx1"/>
                </a:solidFill>
              </a:rPr>
              <a:t>Data centers </a:t>
            </a:r>
            <a:r>
              <a:rPr lang="nl-BE" sz="2400" dirty="0">
                <a:solidFill>
                  <a:schemeClr val="tx1"/>
                </a:solidFill>
              </a:rPr>
              <a:t>| </a:t>
            </a:r>
            <a:r>
              <a:rPr lang="nl-BE" sz="2400" dirty="0" smtClean="0">
                <a:solidFill>
                  <a:schemeClr val="tx1"/>
                </a:solidFill>
              </a:rPr>
              <a:t>Computing | Network | Storage</a:t>
            </a: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1075" y="4574101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3200" b="1" dirty="0" err="1" smtClean="0">
                <a:solidFill>
                  <a:schemeClr val="tx1"/>
                </a:solidFill>
              </a:rPr>
              <a:t>Infrastructure</a:t>
            </a:r>
            <a:r>
              <a:rPr lang="nl-BE" sz="3200" b="1" dirty="0" smtClean="0">
                <a:solidFill>
                  <a:schemeClr val="tx1"/>
                </a:solidFill>
              </a:rPr>
              <a:t> </a:t>
            </a:r>
            <a:r>
              <a:rPr lang="nl-BE" sz="3200" b="1" dirty="0" err="1" smtClean="0">
                <a:solidFill>
                  <a:schemeClr val="tx1"/>
                </a:solidFill>
              </a:rPr>
              <a:t>immatérielle</a:t>
            </a:r>
            <a:r>
              <a:rPr lang="nl-BE" sz="3200" b="1" dirty="0" smtClean="0">
                <a:solidFill>
                  <a:schemeClr val="tx1"/>
                </a:solidFill>
              </a:rPr>
              <a:t> (soft)</a:t>
            </a:r>
          </a:p>
          <a:p>
            <a:pPr algn="ctr"/>
            <a:r>
              <a:rPr lang="nl-BE" sz="2400" dirty="0" err="1" smtClean="0">
                <a:solidFill>
                  <a:schemeClr val="tx1"/>
                </a:solidFill>
              </a:rPr>
              <a:t>Virtualisation</a:t>
            </a:r>
            <a:r>
              <a:rPr lang="nl-BE" sz="2400" dirty="0" smtClean="0">
                <a:solidFill>
                  <a:schemeClr val="tx1"/>
                </a:solidFill>
              </a:rPr>
              <a:t>  |   </a:t>
            </a:r>
            <a:r>
              <a:rPr lang="nl-BE" sz="2400" dirty="0" err="1" smtClean="0">
                <a:solidFill>
                  <a:schemeClr val="tx1"/>
                </a:solidFill>
              </a:rPr>
              <a:t>Securité</a:t>
            </a:r>
            <a:r>
              <a:rPr lang="nl-BE" sz="2400" dirty="0" smtClean="0">
                <a:solidFill>
                  <a:schemeClr val="tx1"/>
                </a:solidFill>
              </a:rPr>
              <a:t>   |  …</a:t>
            </a: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1075" y="3421973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3200" b="1" dirty="0" err="1" smtClean="0">
                <a:solidFill>
                  <a:schemeClr val="tx1"/>
                </a:solidFill>
              </a:rPr>
              <a:t>Plateforme</a:t>
            </a:r>
            <a:r>
              <a:rPr lang="nl-BE" sz="3200" b="1" dirty="0" smtClean="0">
                <a:solidFill>
                  <a:schemeClr val="tx1"/>
                </a:solidFill>
              </a:rPr>
              <a:t> </a:t>
            </a:r>
            <a:r>
              <a:rPr lang="nl-BE" sz="3200" b="1" dirty="0" err="1" smtClean="0">
                <a:solidFill>
                  <a:schemeClr val="tx1"/>
                </a:solidFill>
              </a:rPr>
              <a:t>applicative</a:t>
            </a:r>
            <a:endParaRPr lang="nl-BE" sz="3200" b="1" dirty="0" smtClean="0">
              <a:solidFill>
                <a:schemeClr val="tx1"/>
              </a:solidFill>
            </a:endParaRPr>
          </a:p>
          <a:p>
            <a:pPr algn="ctr"/>
            <a:r>
              <a:rPr lang="nl-BE" sz="2400" dirty="0" smtClean="0">
                <a:solidFill>
                  <a:schemeClr val="tx1"/>
                </a:solidFill>
              </a:rPr>
              <a:t>Open Source </a:t>
            </a:r>
            <a:r>
              <a:rPr lang="nl-BE" sz="2400" dirty="0">
                <a:solidFill>
                  <a:schemeClr val="tx1"/>
                </a:solidFill>
              </a:rPr>
              <a:t>| </a:t>
            </a:r>
            <a:r>
              <a:rPr lang="nl-BE" sz="2400" dirty="0" smtClean="0">
                <a:solidFill>
                  <a:schemeClr val="tx1"/>
                </a:solidFill>
              </a:rPr>
              <a:t>IBM </a:t>
            </a:r>
            <a:r>
              <a:rPr lang="nl-BE" sz="2400" dirty="0">
                <a:solidFill>
                  <a:schemeClr val="tx1"/>
                </a:solidFill>
              </a:rPr>
              <a:t>| </a:t>
            </a:r>
            <a:r>
              <a:rPr lang="nl-BE" sz="2400" dirty="0" smtClean="0">
                <a:solidFill>
                  <a:schemeClr val="tx1"/>
                </a:solidFill>
              </a:rPr>
              <a:t>Microsoft| Oracle </a:t>
            </a:r>
            <a:r>
              <a:rPr lang="nl-BE" sz="2400" dirty="0">
                <a:solidFill>
                  <a:schemeClr val="tx1"/>
                </a:solidFill>
              </a:rPr>
              <a:t>| </a:t>
            </a:r>
            <a:r>
              <a:rPr lang="nl-BE" sz="2400" dirty="0" smtClean="0">
                <a:solidFill>
                  <a:schemeClr val="tx1"/>
                </a:solidFill>
              </a:rPr>
              <a:t>SAS | …</a:t>
            </a: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51075" y="1045709"/>
            <a:ext cx="8640960" cy="108012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3200" b="1" dirty="0" smtClean="0">
                <a:solidFill>
                  <a:schemeClr val="tx1"/>
                </a:solidFill>
              </a:rPr>
              <a:t>Applications business</a:t>
            </a:r>
          </a:p>
          <a:p>
            <a:pPr algn="ctr"/>
            <a:r>
              <a:rPr lang="fr-BE" sz="2400" dirty="0" smtClean="0">
                <a:solidFill>
                  <a:schemeClr val="tx1"/>
                </a:solidFill>
              </a:rPr>
              <a:t>Core business (logiciels pour utilisateurs finaux)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51075" y="2269845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3200" b="1" dirty="0" err="1" smtClean="0">
                <a:solidFill>
                  <a:schemeClr val="tx1"/>
                </a:solidFill>
              </a:rPr>
              <a:t>Composants</a:t>
            </a:r>
            <a:r>
              <a:rPr lang="nl-BE" sz="3200" b="1" dirty="0" smtClean="0">
                <a:solidFill>
                  <a:schemeClr val="tx1"/>
                </a:solidFill>
              </a:rPr>
              <a:t> et </a:t>
            </a:r>
            <a:r>
              <a:rPr lang="nl-BE" sz="3200" b="1" dirty="0" err="1" smtClean="0">
                <a:solidFill>
                  <a:schemeClr val="tx1"/>
                </a:solidFill>
              </a:rPr>
              <a:t>applications</a:t>
            </a:r>
            <a:r>
              <a:rPr lang="nl-BE" sz="3200" b="1" dirty="0" smtClean="0">
                <a:solidFill>
                  <a:schemeClr val="tx1"/>
                </a:solidFill>
              </a:rPr>
              <a:t> </a:t>
            </a:r>
            <a:r>
              <a:rPr lang="nl-BE" sz="3200" b="1" dirty="0" err="1" smtClean="0">
                <a:solidFill>
                  <a:schemeClr val="tx1"/>
                </a:solidFill>
              </a:rPr>
              <a:t>standards</a:t>
            </a:r>
            <a:endParaRPr lang="nl-BE" sz="3200" b="1" dirty="0" smtClean="0">
              <a:solidFill>
                <a:schemeClr val="tx1"/>
              </a:solidFill>
            </a:endParaRPr>
          </a:p>
          <a:p>
            <a:pPr algn="ctr"/>
            <a:r>
              <a:rPr lang="nl-BE" sz="2400" dirty="0" err="1" smtClean="0">
                <a:solidFill>
                  <a:schemeClr val="tx1"/>
                </a:solidFill>
              </a:rPr>
              <a:t>Portail</a:t>
            </a:r>
            <a:r>
              <a:rPr lang="nl-BE" sz="2400" dirty="0" smtClean="0">
                <a:solidFill>
                  <a:schemeClr val="tx1"/>
                </a:solidFill>
              </a:rPr>
              <a:t> | </a:t>
            </a:r>
            <a:r>
              <a:rPr lang="nl-BE" sz="2400" dirty="0" err="1" smtClean="0">
                <a:solidFill>
                  <a:schemeClr val="tx1"/>
                </a:solidFill>
              </a:rPr>
              <a:t>Gestion</a:t>
            </a:r>
            <a:r>
              <a:rPr lang="nl-BE" sz="2400" dirty="0" smtClean="0">
                <a:solidFill>
                  <a:schemeClr val="tx1"/>
                </a:solidFill>
              </a:rPr>
              <a:t> des </a:t>
            </a:r>
            <a:r>
              <a:rPr lang="nl-BE" sz="2400" dirty="0" err="1" smtClean="0">
                <a:solidFill>
                  <a:schemeClr val="tx1"/>
                </a:solidFill>
              </a:rPr>
              <a:t>accès</a:t>
            </a:r>
            <a:r>
              <a:rPr lang="nl-BE" sz="2400" dirty="0" smtClean="0">
                <a:solidFill>
                  <a:schemeClr val="tx1"/>
                </a:solidFill>
              </a:rPr>
              <a:t> | </a:t>
            </a:r>
            <a:r>
              <a:rPr lang="nl-BE" sz="2400" dirty="0" err="1" smtClean="0">
                <a:solidFill>
                  <a:schemeClr val="tx1"/>
                </a:solidFill>
              </a:rPr>
              <a:t>eHealthBox</a:t>
            </a:r>
            <a:r>
              <a:rPr lang="nl-BE" sz="2400" dirty="0" smtClean="0">
                <a:solidFill>
                  <a:schemeClr val="tx1"/>
                </a:solidFill>
              </a:rPr>
              <a:t> | …</a:t>
            </a: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23" name="TextBox 1"/>
          <p:cNvSpPr txBox="1"/>
          <p:nvPr/>
        </p:nvSpPr>
        <p:spPr>
          <a:xfrm rot="2777394">
            <a:off x="8079459" y="2426817"/>
            <a:ext cx="1175034" cy="334566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2000" b="1" dirty="0" smtClean="0"/>
              <a:t>Partager</a:t>
            </a:r>
            <a:endParaRPr lang="fr-BE" sz="2000" b="1" dirty="0"/>
          </a:p>
        </p:txBody>
      </p:sp>
      <p:sp>
        <p:nvSpPr>
          <p:cNvPr id="24" name="TextBox 22"/>
          <p:cNvSpPr txBox="1"/>
          <p:nvPr/>
        </p:nvSpPr>
        <p:spPr>
          <a:xfrm rot="2777394">
            <a:off x="8066650" y="3604750"/>
            <a:ext cx="1175034" cy="334566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2000" b="1" dirty="0" smtClean="0"/>
              <a:t>Partager</a:t>
            </a:r>
            <a:endParaRPr lang="fr-BE" sz="2000" b="1" dirty="0"/>
          </a:p>
        </p:txBody>
      </p:sp>
      <p:sp>
        <p:nvSpPr>
          <p:cNvPr id="25" name="TextBox 23"/>
          <p:cNvSpPr txBox="1"/>
          <p:nvPr/>
        </p:nvSpPr>
        <p:spPr>
          <a:xfrm rot="2777394">
            <a:off x="8053841" y="4731073"/>
            <a:ext cx="1175034" cy="334566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2000" b="1" dirty="0" smtClean="0"/>
              <a:t>Partager</a:t>
            </a:r>
            <a:endParaRPr lang="fr-BE" sz="2000" b="1" dirty="0"/>
          </a:p>
        </p:txBody>
      </p:sp>
      <p:sp>
        <p:nvSpPr>
          <p:cNvPr id="26" name="TextBox 24"/>
          <p:cNvSpPr txBox="1"/>
          <p:nvPr/>
        </p:nvSpPr>
        <p:spPr>
          <a:xfrm rot="2777394">
            <a:off x="8041032" y="5883201"/>
            <a:ext cx="1175034" cy="334566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2000" b="1" dirty="0" smtClean="0"/>
              <a:t>Partager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248993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Modèles</a:t>
            </a:r>
            <a:r>
              <a:rPr lang="nl-BE" dirty="0" smtClean="0"/>
              <a:t> </a:t>
            </a:r>
            <a:r>
              <a:rPr lang="nl-BE" dirty="0" err="1" smtClean="0"/>
              <a:t>d’implémentation</a:t>
            </a:r>
            <a:r>
              <a:rPr lang="nl-BE" dirty="0" smtClean="0"/>
              <a:t> du </a:t>
            </a:r>
            <a:r>
              <a:rPr lang="nl-BE" dirty="0" err="1" smtClean="0"/>
              <a:t>cloud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09/06/2018</a:t>
            </a:r>
            <a:endParaRPr lang="fr-BE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74593" y="1072967"/>
            <a:ext cx="0" cy="4464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74193" y="2441119"/>
            <a:ext cx="73808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74193" y="4169311"/>
            <a:ext cx="73808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55962" y="1216983"/>
            <a:ext cx="0" cy="46805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7831" y="4317162"/>
            <a:ext cx="461665" cy="14773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l-BE" dirty="0" err="1" smtClean="0"/>
              <a:t>Dedicated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34983" y="5794490"/>
            <a:ext cx="7452344" cy="393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2432" y="2328168"/>
            <a:ext cx="461665" cy="195409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l-BE" dirty="0" smtClean="0"/>
              <a:t>Access/Control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1262857"/>
            <a:ext cx="461665" cy="11782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l-BE" dirty="0"/>
              <a:t>S</a:t>
            </a:r>
            <a:r>
              <a:rPr lang="nl-BE" dirty="0" smtClean="0"/>
              <a:t>hared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16089" y="600934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Customer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02485" y="586569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err="1"/>
              <a:t>L</a:t>
            </a:r>
            <a:r>
              <a:rPr lang="nl-BE" dirty="0" err="1" smtClean="0"/>
              <a:t>ocation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00081" y="6009347"/>
            <a:ext cx="2087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Service Provider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54455" y="9087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Public Cloud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53599" y="2472477"/>
            <a:ext cx="3520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Community Cloud on-</a:t>
            </a:r>
            <a:r>
              <a:rPr lang="nl-BE" dirty="0" err="1" smtClean="0"/>
              <a:t>premise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64603" y="2441119"/>
            <a:ext cx="475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err="1" smtClean="0"/>
              <a:t>Outsourced</a:t>
            </a:r>
            <a:r>
              <a:rPr lang="nl-BE" dirty="0" smtClean="0"/>
              <a:t> Community Cloud (= off-</a:t>
            </a:r>
            <a:r>
              <a:rPr lang="nl-BE" dirty="0" err="1" smtClean="0"/>
              <a:t>premise</a:t>
            </a:r>
            <a:r>
              <a:rPr lang="nl-BE" dirty="0" smtClean="0"/>
              <a:t>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379895" y="4132496"/>
            <a:ext cx="4846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err="1" smtClean="0"/>
              <a:t>Outsourced</a:t>
            </a:r>
            <a:r>
              <a:rPr lang="nl-BE" dirty="0" smtClean="0"/>
              <a:t> Private Cloud (= off-</a:t>
            </a:r>
            <a:r>
              <a:rPr lang="nl-BE" dirty="0" err="1" smtClean="0"/>
              <a:t>premise</a:t>
            </a:r>
            <a:r>
              <a:rPr lang="nl-BE" dirty="0" smtClean="0"/>
              <a:t>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03041" y="4169311"/>
            <a:ext cx="3520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Private Cloud on-</a:t>
            </a:r>
            <a:r>
              <a:rPr lang="nl-BE" dirty="0" err="1" smtClean="0"/>
              <a:t>premise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2344252" y="3726752"/>
            <a:ext cx="189198" cy="2663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2773958" y="3756331"/>
            <a:ext cx="189198" cy="266380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139953" y="1742423"/>
            <a:ext cx="648072" cy="3096344"/>
          </a:xfrm>
          <a:prstGeom prst="ellipse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BE" sz="2800" dirty="0" err="1" smtClean="0">
                <a:solidFill>
                  <a:schemeClr val="tx1"/>
                </a:solidFill>
              </a:rPr>
              <a:t>Hybrid</a:t>
            </a:r>
            <a:r>
              <a:rPr lang="nl-BE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5" name="Picture 4" descr="http://icons.iconarchive.com/icons/custom-icon-design/pretty-office-12/512/cloud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647" y="1278052"/>
            <a:ext cx="928742" cy="92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icons.iconarchive.com/icons/custom-icon-design/pretty-office-12/512/cloud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411" y="2890042"/>
            <a:ext cx="684193" cy="68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icons.iconarchive.com/icons/custom-icon-design/pretty-office-12/512/cloud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936" y="4608721"/>
            <a:ext cx="928742" cy="92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6906659" y="2791190"/>
            <a:ext cx="928742" cy="928742"/>
            <a:chOff x="6782780" y="3149672"/>
            <a:chExt cx="928742" cy="928742"/>
          </a:xfrm>
        </p:grpSpPr>
        <p:pic>
          <p:nvPicPr>
            <p:cNvPr id="29" name="Picture 4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2780" y="3149672"/>
              <a:ext cx="928742" cy="928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4213" y="3392270"/>
              <a:ext cx="568012" cy="568012"/>
            </a:xfrm>
            <a:prstGeom prst="rect">
              <a:avLst/>
            </a:prstGeom>
            <a:noFill/>
            <a:scene3d>
              <a:camera prst="orthographicFront">
                <a:rot lat="0" lon="21299999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6622652" y="4501828"/>
            <a:ext cx="1120431" cy="1100281"/>
            <a:chOff x="6782780" y="3149672"/>
            <a:chExt cx="928742" cy="928742"/>
          </a:xfrm>
        </p:grpSpPr>
        <p:pic>
          <p:nvPicPr>
            <p:cNvPr id="32" name="Picture 4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2780" y="3149672"/>
              <a:ext cx="928742" cy="928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7249" y="3403305"/>
              <a:ext cx="568012" cy="568012"/>
            </a:xfrm>
            <a:prstGeom prst="rect">
              <a:avLst/>
            </a:prstGeom>
            <a:noFill/>
            <a:scene3d>
              <a:camera prst="orthographicFront">
                <a:rot lat="0" lon="21299999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903276" y="2953879"/>
            <a:ext cx="882098" cy="603364"/>
            <a:chOff x="975283" y="3149672"/>
            <a:chExt cx="882098" cy="60336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1162936" y="3234628"/>
              <a:ext cx="189198" cy="26638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1531236" y="3400024"/>
              <a:ext cx="189198" cy="26638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975283" y="3149672"/>
              <a:ext cx="882098" cy="603364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2074275" y="2904024"/>
            <a:ext cx="1129573" cy="1207810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3592146" y="3180888"/>
            <a:ext cx="189198" cy="26638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5833198" y="3508470"/>
            <a:ext cx="882098" cy="603364"/>
            <a:chOff x="975283" y="3149672"/>
            <a:chExt cx="882098" cy="603364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1162936" y="3234628"/>
              <a:ext cx="189198" cy="26638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1531236" y="3400024"/>
              <a:ext cx="189198" cy="266380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975283" y="3149672"/>
              <a:ext cx="882098" cy="603364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002817" y="2848975"/>
            <a:ext cx="882098" cy="603364"/>
            <a:chOff x="975283" y="3149672"/>
            <a:chExt cx="882098" cy="603364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1162936" y="3234628"/>
              <a:ext cx="189198" cy="26638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1531236" y="3400024"/>
              <a:ext cx="189198" cy="266380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975283" y="3149672"/>
              <a:ext cx="882098" cy="603364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5227451" y="1661918"/>
            <a:ext cx="189198" cy="26638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5595751" y="1827314"/>
            <a:ext cx="189198" cy="26638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5039798" y="1576962"/>
            <a:ext cx="882098" cy="603364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7551395" y="1060230"/>
            <a:ext cx="882098" cy="603364"/>
            <a:chOff x="975283" y="3149672"/>
            <a:chExt cx="882098" cy="603364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1162936" y="3234628"/>
              <a:ext cx="189198" cy="26638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1531236" y="3400024"/>
              <a:ext cx="189198" cy="266380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975283" y="3149672"/>
              <a:ext cx="882098" cy="603364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117721" y="4888417"/>
            <a:ext cx="882098" cy="603364"/>
            <a:chOff x="975283" y="3149672"/>
            <a:chExt cx="882098" cy="60336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1162936" y="3234628"/>
              <a:ext cx="189198" cy="26638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1531236" y="3400024"/>
              <a:ext cx="189198" cy="266380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975283" y="3149672"/>
              <a:ext cx="882098" cy="603364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1613418" y="4686403"/>
            <a:ext cx="189198" cy="26638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1613418" y="5239753"/>
            <a:ext cx="189198" cy="266380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1355711" y="4538643"/>
            <a:ext cx="2424201" cy="1142836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3335208" y="5225401"/>
            <a:ext cx="189198" cy="26638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3348001" y="4644349"/>
            <a:ext cx="189198" cy="266380"/>
          </a:xfrm>
          <a:prstGeom prst="rect">
            <a:avLst/>
          </a:prstGeom>
        </p:spPr>
      </p:pic>
      <p:cxnSp>
        <p:nvCxnSpPr>
          <p:cNvPr id="64" name="Straight Arrow Connector 63"/>
          <p:cNvCxnSpPr>
            <a:stCxn id="37" idx="3"/>
            <a:endCxn id="26" idx="1"/>
          </p:cNvCxnSpPr>
          <p:nvPr/>
        </p:nvCxnSpPr>
        <p:spPr>
          <a:xfrm flipV="1">
            <a:off x="1785374" y="3232139"/>
            <a:ext cx="530037" cy="2342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3442599" y="3068862"/>
            <a:ext cx="481329" cy="523066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23" idx="0"/>
          </p:cNvCxnSpPr>
          <p:nvPr/>
        </p:nvCxnSpPr>
        <p:spPr>
          <a:xfrm flipH="1" flipV="1">
            <a:off x="2773959" y="3447269"/>
            <a:ext cx="94598" cy="30906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5" idx="1"/>
          </p:cNvCxnSpPr>
          <p:nvPr/>
        </p:nvCxnSpPr>
        <p:spPr>
          <a:xfrm flipH="1" flipV="1">
            <a:off x="3035838" y="3290595"/>
            <a:ext cx="406761" cy="39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5921896" y="1851988"/>
            <a:ext cx="416751" cy="419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4" idx="1"/>
          </p:cNvCxnSpPr>
          <p:nvPr/>
        </p:nvCxnSpPr>
        <p:spPr>
          <a:xfrm flipH="1">
            <a:off x="7182867" y="1361912"/>
            <a:ext cx="368528" cy="3000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78" idx="1"/>
          </p:cNvCxnSpPr>
          <p:nvPr/>
        </p:nvCxnSpPr>
        <p:spPr>
          <a:xfrm flipH="1" flipV="1">
            <a:off x="7243704" y="1960505"/>
            <a:ext cx="694159" cy="22158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30" idx="1"/>
          </p:cNvCxnSpPr>
          <p:nvPr/>
        </p:nvCxnSpPr>
        <p:spPr>
          <a:xfrm>
            <a:off x="5884915" y="3137207"/>
            <a:ext cx="1213177" cy="1805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43" idx="3"/>
          </p:cNvCxnSpPr>
          <p:nvPr/>
        </p:nvCxnSpPr>
        <p:spPr>
          <a:xfrm flipV="1">
            <a:off x="6715296" y="3408948"/>
            <a:ext cx="361264" cy="40120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33" idx="1"/>
          </p:cNvCxnSpPr>
          <p:nvPr/>
        </p:nvCxnSpPr>
        <p:spPr>
          <a:xfrm>
            <a:off x="5997121" y="5126194"/>
            <a:ext cx="920458" cy="125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1785373" y="4869591"/>
            <a:ext cx="547280" cy="10378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3012233" y="4844788"/>
            <a:ext cx="335541" cy="1533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2" idx="1"/>
          </p:cNvCxnSpPr>
          <p:nvPr/>
        </p:nvCxnSpPr>
        <p:spPr>
          <a:xfrm flipH="1" flipV="1">
            <a:off x="3132678" y="5291996"/>
            <a:ext cx="202530" cy="6659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1785374" y="5271959"/>
            <a:ext cx="418562" cy="13319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7937863" y="2048895"/>
            <a:ext cx="189198" cy="26638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26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606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Avantages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/>
              <a:t>Création d’un effet d’échelle: diminutions des coûts, plus grande efficience, haute qualité/disponibilité</a:t>
            </a:r>
          </a:p>
          <a:p>
            <a:r>
              <a:rPr lang="fr-BE" dirty="0" smtClean="0"/>
              <a:t>Respect plus efficace de la confidentialité et de la protection des données</a:t>
            </a:r>
          </a:p>
          <a:p>
            <a:r>
              <a:rPr lang="fr-BE" dirty="0" smtClean="0"/>
              <a:t>Plus grande concentration sur le business et la  flexibilité pour le réaliser</a:t>
            </a:r>
          </a:p>
          <a:p>
            <a:r>
              <a:rPr lang="fr-BE" dirty="0" smtClean="0"/>
              <a:t>Plus grands poids vis-à-vis des fournisseurs</a:t>
            </a:r>
          </a:p>
          <a:p>
            <a:r>
              <a:rPr lang="fr-BE" dirty="0" smtClean="0"/>
              <a:t>Mutualisation de la connaissance et des ressources</a:t>
            </a:r>
          </a:p>
          <a:p>
            <a:r>
              <a:rPr lang="fr-BE" dirty="0" smtClean="0"/>
              <a:t>Évolution technologique plus rapidement disponible pour tous</a:t>
            </a:r>
          </a:p>
          <a:p>
            <a:r>
              <a:rPr lang="nl-BE" dirty="0" smtClean="0"/>
              <a:t>Monitoring et </a:t>
            </a:r>
            <a:r>
              <a:rPr lang="nl-BE" dirty="0" err="1" smtClean="0"/>
              <a:t>supervision</a:t>
            </a:r>
            <a:r>
              <a:rPr lang="nl-BE" dirty="0" smtClean="0"/>
              <a:t> de bout en bout et </a:t>
            </a:r>
            <a:r>
              <a:rPr lang="nl-BE" dirty="0" err="1" smtClean="0"/>
              <a:t>capacity</a:t>
            </a:r>
            <a:r>
              <a:rPr lang="nl-BE" dirty="0" smtClean="0"/>
              <a:t> planning plus </a:t>
            </a:r>
            <a:r>
              <a:rPr lang="nl-BE" dirty="0" err="1" smtClean="0"/>
              <a:t>facile</a:t>
            </a:r>
            <a:endParaRPr lang="fr-BE" dirty="0" smtClean="0"/>
          </a:p>
          <a:p>
            <a:endParaRPr lang="en-GB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09/06/2018</a:t>
            </a: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27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2647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Gouvernance</a:t>
            </a:r>
            <a:r>
              <a:rPr lang="nl-BE" dirty="0" smtClean="0"/>
              <a:t> &amp; </a:t>
            </a:r>
            <a:r>
              <a:rPr lang="nl-BE" dirty="0" err="1" smtClean="0"/>
              <a:t>confiance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err="1" smtClean="0"/>
              <a:t>Gouvernance</a:t>
            </a:r>
            <a:r>
              <a:rPr lang="nl-BE" dirty="0" smtClean="0"/>
              <a:t> </a:t>
            </a:r>
            <a:r>
              <a:rPr lang="nl-BE" dirty="0" err="1" smtClean="0"/>
              <a:t>transparente</a:t>
            </a:r>
            <a:r>
              <a:rPr lang="nl-BE" dirty="0" smtClean="0"/>
              <a:t> et </a:t>
            </a:r>
            <a:r>
              <a:rPr lang="nl-BE" dirty="0" err="1" smtClean="0"/>
              <a:t>bien</a:t>
            </a:r>
            <a:r>
              <a:rPr lang="nl-BE" dirty="0" smtClean="0"/>
              <a:t> </a:t>
            </a:r>
            <a:r>
              <a:rPr lang="nl-BE" dirty="0" err="1" smtClean="0"/>
              <a:t>coordonnée</a:t>
            </a:r>
            <a:r>
              <a:rPr lang="nl-BE" dirty="0" smtClean="0"/>
              <a:t>: (</a:t>
            </a:r>
            <a:r>
              <a:rPr lang="nl-BE" dirty="0" err="1" smtClean="0"/>
              <a:t>trop</a:t>
            </a:r>
            <a:r>
              <a:rPr lang="nl-BE" dirty="0" smtClean="0"/>
              <a:t>) grande </a:t>
            </a:r>
            <a:r>
              <a:rPr lang="nl-BE" dirty="0" err="1" smtClean="0"/>
              <a:t>multitude</a:t>
            </a:r>
            <a:r>
              <a:rPr lang="nl-BE" dirty="0" smtClean="0"/>
              <a:t> </a:t>
            </a:r>
            <a:r>
              <a:rPr lang="nl-BE" dirty="0" err="1" smtClean="0"/>
              <a:t>d’instances</a:t>
            </a:r>
            <a:r>
              <a:rPr lang="nl-BE" dirty="0" smtClean="0"/>
              <a:t> de </a:t>
            </a:r>
            <a:r>
              <a:rPr lang="nl-BE" dirty="0" err="1" smtClean="0"/>
              <a:t>gouvernance</a:t>
            </a:r>
            <a:r>
              <a:rPr lang="nl-BE" dirty="0" smtClean="0"/>
              <a:t> !</a:t>
            </a:r>
            <a:endParaRPr lang="nl-BE" dirty="0"/>
          </a:p>
          <a:p>
            <a:r>
              <a:rPr lang="fr-BE" dirty="0"/>
              <a:t>P</a:t>
            </a:r>
            <a:r>
              <a:rPr lang="fr-BE" dirty="0" smtClean="0"/>
              <a:t>articipation active de représentants mandatés des différents type d’acteurs</a:t>
            </a:r>
          </a:p>
          <a:p>
            <a:r>
              <a:rPr lang="fr-BE" dirty="0" smtClean="0"/>
              <a:t>Esprit d’équipe (‘coalition of the </a:t>
            </a:r>
            <a:r>
              <a:rPr lang="fr-BE" dirty="0" err="1" smtClean="0"/>
              <a:t>willing</a:t>
            </a:r>
            <a:r>
              <a:rPr lang="fr-BE" dirty="0" smtClean="0"/>
              <a:t>’)</a:t>
            </a:r>
            <a:endParaRPr lang="fr-BE" dirty="0"/>
          </a:p>
          <a:p>
            <a:r>
              <a:rPr lang="fr-BE" dirty="0"/>
              <a:t>R</a:t>
            </a:r>
            <a:r>
              <a:rPr lang="fr-BE" dirty="0" smtClean="0"/>
              <a:t>esponsabilisation </a:t>
            </a:r>
            <a:r>
              <a:rPr lang="fr-BE" dirty="0"/>
              <a:t>de </a:t>
            </a:r>
            <a:r>
              <a:rPr lang="fr-BE" dirty="0" smtClean="0"/>
              <a:t>tous les acteurs</a:t>
            </a:r>
            <a:endParaRPr lang="fr-BE" dirty="0"/>
          </a:p>
          <a:p>
            <a:r>
              <a:rPr lang="fr-BE" dirty="0" smtClean="0"/>
              <a:t>Accent </a:t>
            </a:r>
            <a:r>
              <a:rPr lang="fr-BE" dirty="0"/>
              <a:t>sur des résultats concrets au lieu de discussions interminables </a:t>
            </a:r>
          </a:p>
          <a:p>
            <a:r>
              <a:rPr lang="fr-BE" dirty="0" smtClean="0"/>
              <a:t>Progrès </a:t>
            </a:r>
            <a:r>
              <a:rPr lang="fr-BE" dirty="0"/>
              <a:t>constant grâce à objectifs SMART et points d'action</a:t>
            </a:r>
          </a:p>
          <a:p>
            <a:r>
              <a:rPr lang="fr-BE" dirty="0" smtClean="0"/>
              <a:t>Approche </a:t>
            </a:r>
            <a:r>
              <a:rPr lang="fr-BE" dirty="0"/>
              <a:t>multidisciplinaire, y compris formation et aspects </a:t>
            </a:r>
            <a:r>
              <a:rPr lang="fr-BE" dirty="0" smtClean="0"/>
              <a:t>financiers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09/06/2018</a:t>
            </a: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28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9772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77C9F2"/>
                </a:solidFill>
                <a:latin typeface="+mj-lt"/>
              </a:rPr>
              <a:t>Gestion </a:t>
            </a:r>
            <a:r>
              <a:rPr lang="fr-BE">
                <a:solidFill>
                  <a:srgbClr val="77C9F2"/>
                </a:solidFill>
                <a:latin typeface="+mj-lt"/>
              </a:rPr>
              <a:t>du </a:t>
            </a:r>
            <a:r>
              <a:rPr lang="fr-BE" smtClean="0">
                <a:solidFill>
                  <a:srgbClr val="77C9F2"/>
                </a:solidFill>
                <a:latin typeface="+mj-lt"/>
              </a:rPr>
              <a:t>changement: </a:t>
            </a:r>
            <a:r>
              <a:rPr lang="fr-BE" dirty="0" smtClean="0">
                <a:solidFill>
                  <a:srgbClr val="77C9F2"/>
                </a:solidFill>
                <a:latin typeface="+mj-lt"/>
              </a:rPr>
              <a:t>effet </a:t>
            </a:r>
            <a:r>
              <a:rPr lang="fr-BE" dirty="0">
                <a:solidFill>
                  <a:srgbClr val="77C9F2"/>
                </a:solidFill>
                <a:latin typeface="+mj-lt"/>
              </a:rPr>
              <a:t>Nexus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09/06/2018</a:t>
            </a:r>
            <a:endParaRPr lang="fr-BE" dirty="0"/>
          </a:p>
        </p:txBody>
      </p:sp>
      <p:pic>
        <p:nvPicPr>
          <p:cNvPr id="15364" name="Picture 4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1012541"/>
            <a:ext cx="5976664" cy="522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6732240" y="5926477"/>
            <a:ext cx="2090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BE" sz="1400">
                <a:latin typeface="Calibri" pitchFamily="34" charset="0"/>
              </a:rPr>
              <a:t>Source: MIT Sloan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29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778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Les évolutions précitées requièrent …</a:t>
            </a:r>
          </a:p>
        </p:txBody>
      </p:sp>
      <p:sp>
        <p:nvSpPr>
          <p:cNvPr id="13315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/>
              <a:t>une collaboration entre l'ensemble des acteurs des soins de santé</a:t>
            </a:r>
          </a:p>
          <a:p>
            <a:r>
              <a:rPr lang="fr-BE"/>
              <a:t>une communication électronique sécurisée et efficace entre tous les acteurs des soins de santé</a:t>
            </a:r>
          </a:p>
          <a:p>
            <a:r>
              <a:rPr lang="fr-BE"/>
              <a:t>des dossiers de patients informatisés, de qualité et dépassant le niveau de la spécialité</a:t>
            </a:r>
          </a:p>
          <a:p>
            <a:r>
              <a:rPr lang="fr-BE"/>
              <a:t>des plans de soins et trajets de soins</a:t>
            </a:r>
          </a:p>
          <a:p>
            <a:r>
              <a:rPr lang="fr-BE"/>
              <a:t>des processus administratifs optimalisés</a:t>
            </a:r>
          </a:p>
          <a:p>
            <a:r>
              <a:rPr lang="fr-BE"/>
              <a:t>une interopérabilité technique et sémantique</a:t>
            </a:r>
          </a:p>
          <a:p>
            <a:r>
              <a:rPr lang="fr-BE"/>
              <a:t>des garanties en matière de</a:t>
            </a:r>
          </a:p>
          <a:p>
            <a:pPr lvl="1"/>
            <a:r>
              <a:rPr lang="fr-BE"/>
              <a:t>sécurité de l’information</a:t>
            </a:r>
          </a:p>
          <a:p>
            <a:pPr lvl="1"/>
            <a:r>
              <a:rPr lang="fr-BE"/>
              <a:t>protection de la vie privée</a:t>
            </a:r>
          </a:p>
          <a:p>
            <a:pPr lvl="1"/>
            <a:r>
              <a:rPr lang="fr-BE"/>
              <a:t>respect du secret professionnel des prestataires de soins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09/06/2018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8936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Situation de la plate-forme eHealth</a:t>
            </a:r>
            <a:endParaRPr lang="en-US" altLang="en-US" dirty="0" smtClean="0"/>
          </a:p>
        </p:txBody>
      </p:sp>
      <p:sp>
        <p:nvSpPr>
          <p:cNvPr id="2312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2 </a:t>
            </a:r>
            <a:r>
              <a:rPr lang="en-US" altLang="en-US" dirty="0" err="1" smtClean="0"/>
              <a:t>DataCenter’s</a:t>
            </a:r>
            <a:r>
              <a:rPr lang="en-US" altLang="en-US" dirty="0" smtClean="0"/>
              <a:t> </a:t>
            </a:r>
          </a:p>
          <a:p>
            <a:pPr lvl="1"/>
            <a:r>
              <a:rPr lang="en-US" altLang="en-US" dirty="0" smtClean="0"/>
              <a:t>IN (Boulevard de </a:t>
            </a:r>
            <a:r>
              <a:rPr lang="en-US" altLang="en-US" dirty="0" err="1" smtClean="0"/>
              <a:t>l’Industrie</a:t>
            </a:r>
            <a:r>
              <a:rPr lang="en-US" altLang="en-US" dirty="0" smtClean="0"/>
              <a:t>, Anderlecht) </a:t>
            </a:r>
          </a:p>
          <a:p>
            <a:pPr lvl="1"/>
            <a:r>
              <a:rPr lang="en-US" altLang="en-US" dirty="0" smtClean="0"/>
              <a:t>UP-site (Quai de </a:t>
            </a:r>
            <a:r>
              <a:rPr lang="en-US" altLang="en-US" dirty="0" err="1" smtClean="0"/>
              <a:t>Willebroek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Bruxelles</a:t>
            </a:r>
            <a:r>
              <a:rPr lang="en-US" altLang="en-US" dirty="0" smtClean="0"/>
              <a:t>-Ville)</a:t>
            </a:r>
          </a:p>
          <a:p>
            <a:r>
              <a:rPr lang="en-US" altLang="en-US" dirty="0" err="1" smtClean="0"/>
              <a:t>Tous</a:t>
            </a:r>
            <a:r>
              <a:rPr lang="en-US" altLang="en-US" dirty="0" smtClean="0"/>
              <a:t> les </a:t>
            </a:r>
            <a:r>
              <a:rPr lang="en-US" altLang="en-US" dirty="0" err="1" smtClean="0"/>
              <a:t>composants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sont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dédoublés</a:t>
            </a:r>
            <a:endParaRPr lang="en-US" altLang="en-US" dirty="0" smtClean="0"/>
          </a:p>
          <a:p>
            <a:pPr lvl="1"/>
            <a:r>
              <a:rPr lang="en-US" altLang="en-US" dirty="0"/>
              <a:t>f</a:t>
            </a:r>
            <a:r>
              <a:rPr lang="en-US" altLang="en-US" dirty="0" smtClean="0"/>
              <a:t>irewall</a:t>
            </a:r>
          </a:p>
          <a:p>
            <a:pPr lvl="1"/>
            <a:r>
              <a:rPr lang="en-US" altLang="en-US" dirty="0" err="1"/>
              <a:t>l</a:t>
            </a:r>
            <a:r>
              <a:rPr lang="en-US" altLang="en-US" dirty="0" err="1" smtClean="0"/>
              <a:t>oadBalancer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reverse proxy</a:t>
            </a:r>
          </a:p>
          <a:p>
            <a:pPr lvl="1"/>
            <a:r>
              <a:rPr lang="en-US" altLang="en-US" dirty="0" smtClean="0"/>
              <a:t>ESB et API-gateway</a:t>
            </a:r>
          </a:p>
          <a:p>
            <a:pPr lvl="1"/>
            <a:r>
              <a:rPr lang="en-US" altLang="en-US" dirty="0" err="1" smtClean="0"/>
              <a:t>serveurs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d’application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database</a:t>
            </a:r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09/06/2018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30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1912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Situation de la plate-forme eHealth</a:t>
            </a:r>
            <a:endParaRPr lang="en-US" altLang="en-US" dirty="0" smtClean="0"/>
          </a:p>
        </p:txBody>
      </p:sp>
      <p:sp>
        <p:nvSpPr>
          <p:cNvPr id="2312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err="1" smtClean="0"/>
              <a:t>Entreprise</a:t>
            </a:r>
            <a:r>
              <a:rPr lang="en-US" altLang="en-US" dirty="0" smtClean="0"/>
              <a:t> Service Bus et API-gateway</a:t>
            </a:r>
          </a:p>
          <a:p>
            <a:pPr lvl="1"/>
            <a:r>
              <a:rPr lang="fr-BE" dirty="0" smtClean="0"/>
              <a:t>permet </a:t>
            </a:r>
            <a:r>
              <a:rPr lang="fr-BE" dirty="0"/>
              <a:t>l’intégration, harmonieuse et flexible, des différents services (services de base et applications) au sein d’un système d’échange de données </a:t>
            </a:r>
            <a:r>
              <a:rPr lang="fr-BE" dirty="0" smtClean="0"/>
              <a:t>déterminé</a:t>
            </a:r>
          </a:p>
          <a:p>
            <a:pPr lvl="1"/>
            <a:r>
              <a:rPr lang="fr-BE" dirty="0" smtClean="0"/>
              <a:t>veille </a:t>
            </a:r>
            <a:r>
              <a:rPr lang="fr-BE" dirty="0"/>
              <a:t>à la structuration des messages, qu’ils soient compréhensibles par les différents </a:t>
            </a:r>
            <a:r>
              <a:rPr lang="fr-BE" dirty="0" smtClean="0"/>
              <a:t>systèmes</a:t>
            </a:r>
          </a:p>
          <a:p>
            <a:pPr lvl="1"/>
            <a:r>
              <a:rPr lang="fr-BE" dirty="0" smtClean="0"/>
              <a:t>s’assure </a:t>
            </a:r>
            <a:r>
              <a:rPr lang="fr-BE" dirty="0"/>
              <a:t>que les fonctionnalités soient compatibles et respectent certains standards et qu’il n’y ait pas de variation des niveaux de sécurité selon les étapes de la </a:t>
            </a:r>
            <a:r>
              <a:rPr lang="fr-BE" dirty="0" smtClean="0"/>
              <a:t>procédure</a:t>
            </a:r>
          </a:p>
          <a:p>
            <a:pPr lvl="1"/>
            <a:r>
              <a:rPr lang="fr-BE" dirty="0" smtClean="0"/>
              <a:t>coordination transparente </a:t>
            </a:r>
            <a:r>
              <a:rPr lang="fr-BE" dirty="0"/>
              <a:t>pour </a:t>
            </a:r>
            <a:r>
              <a:rPr lang="fr-BE" dirty="0" smtClean="0"/>
              <a:t>l’utilisateur</a:t>
            </a:r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09/06/2018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31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4025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Situation de la plate-forme eHealth</a:t>
            </a:r>
          </a:p>
        </p:txBody>
      </p:sp>
      <p:sp>
        <p:nvSpPr>
          <p:cNvPr id="2312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Business </a:t>
            </a:r>
            <a:r>
              <a:rPr lang="fr-FR" dirty="0" err="1" smtClean="0"/>
              <a:t>Continuity</a:t>
            </a:r>
            <a:r>
              <a:rPr lang="fr-FR" dirty="0" smtClean="0"/>
              <a:t> Plan </a:t>
            </a:r>
          </a:p>
          <a:p>
            <a:pPr lvl="1"/>
            <a:r>
              <a:rPr lang="fr-FR" dirty="0"/>
              <a:t>o</a:t>
            </a:r>
            <a:r>
              <a:rPr lang="fr-FR" dirty="0" smtClean="0"/>
              <a:t>bjectif: garantir la continuité des services lors d’un incident</a:t>
            </a:r>
          </a:p>
          <a:p>
            <a:pPr lvl="2"/>
            <a:r>
              <a:rPr lang="fr-FR" dirty="0"/>
              <a:t>m</a:t>
            </a:r>
            <a:r>
              <a:rPr lang="fr-FR" dirty="0" smtClean="0"/>
              <a:t>aintenir/redémarrer </a:t>
            </a:r>
            <a:r>
              <a:rPr lang="fr-FR" dirty="0"/>
              <a:t>l'activité le plus rapidement possible </a:t>
            </a:r>
            <a:r>
              <a:rPr lang="fr-FR" dirty="0" smtClean="0"/>
              <a:t>avec un minimum </a:t>
            </a:r>
            <a:r>
              <a:rPr lang="fr-FR" dirty="0"/>
              <a:t>de perte de </a:t>
            </a:r>
            <a:r>
              <a:rPr lang="fr-FR" dirty="0" smtClean="0"/>
              <a:t>données</a:t>
            </a:r>
          </a:p>
          <a:p>
            <a:r>
              <a:rPr lang="fr-BE" altLang="en-US" dirty="0" smtClean="0"/>
              <a:t>Service </a:t>
            </a:r>
            <a:r>
              <a:rPr lang="fr-BE" altLang="en-US" dirty="0"/>
              <a:t>Bus</a:t>
            </a:r>
          </a:p>
          <a:p>
            <a:pPr lvl="1"/>
            <a:r>
              <a:rPr lang="fr-BE" altLang="en-US" dirty="0"/>
              <a:t>système informatique équivalent en back-up</a:t>
            </a:r>
          </a:p>
          <a:p>
            <a:pPr lvl="2"/>
            <a:r>
              <a:rPr lang="fr-BE" altLang="en-US" dirty="0"/>
              <a:t>basculement direct en cas </a:t>
            </a:r>
            <a:r>
              <a:rPr lang="fr-BE" altLang="en-US" dirty="0" smtClean="0"/>
              <a:t>d’incident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09/06/2018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32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3711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>
                <a:solidFill>
                  <a:srgbClr val="77C9F2"/>
                </a:solidFill>
              </a:rPr>
              <a:t>Défi</a:t>
            </a:r>
            <a:endParaRPr lang="fr-BE" dirty="0">
              <a:solidFill>
                <a:srgbClr val="77C9F2"/>
              </a:solidFill>
            </a:endParaRPr>
          </a:p>
        </p:txBody>
      </p:sp>
      <p:pic>
        <p:nvPicPr>
          <p:cNvPr id="1026" name="Picture 2" descr="RÃ©sultat de recherche d'images pour &quot;balance is not something you find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5509120" cy="5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09/06/2018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33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8110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2286000" y="199707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SzPct val="100000"/>
            </a:pPr>
            <a:endParaRPr lang="fr-BE" altLang="en-US" dirty="0"/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4640584" y="3619500"/>
            <a:ext cx="4251896" cy="2800350"/>
            <a:chOff x="4767584" y="2676525"/>
            <a:chExt cx="4251896" cy="2801603"/>
          </a:xfrm>
        </p:grpSpPr>
        <p:pic>
          <p:nvPicPr>
            <p:cNvPr id="12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584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4374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2"/>
            <p:cNvSpPr txBox="1">
              <a:spLocks noChangeArrowheads="1"/>
            </p:cNvSpPr>
            <p:nvPr userDrawn="1"/>
          </p:nvSpPr>
          <p:spPr bwMode="auto">
            <a:xfrm>
              <a:off x="5131692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</a:rPr>
                <a:t>frank.robben@ehealth.fgov.be </a:t>
              </a:r>
            </a:p>
            <a:p>
              <a:pPr>
                <a:defRPr/>
              </a:pPr>
              <a:endParaRPr lang="fr-BE" altLang="en-US" sz="1600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600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https://www.ehealth.fgov.be</a:t>
              </a: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https://www.bcss.fgov.be</a:t>
              </a: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https://www.frankrobben.be</a:t>
              </a:r>
              <a:endParaRPr lang="fr-BE" altLang="en-US" sz="1600" dirty="0" smtClean="0">
                <a:latin typeface="+mn-lt"/>
                <a:cs typeface="Arial" pitchFamily="34" charset="0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09/06/2018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34</a:t>
            </a:fld>
            <a:endParaRPr lang="fr-BE" dirty="0"/>
          </a:p>
        </p:txBody>
      </p:sp>
      <p:pic>
        <p:nvPicPr>
          <p:cNvPr id="15" name="Picture 14" descr="http://fr.hdyo.org/assets/ask-question-2-ce96e3e01c85a38a0d39c61cfae6d42c.jpg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024573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84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/>
              <a:t>La communication électronique promeut également</a:t>
            </a:r>
          </a:p>
        </p:txBody>
      </p:sp>
      <p:sp>
        <p:nvSpPr>
          <p:cNvPr id="13315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BE"/>
              <a:t>la qualité des prestations de soins de santé et la sécurité du patient</a:t>
            </a:r>
          </a:p>
          <a:p>
            <a:pPr lvl="1"/>
            <a:r>
              <a:rPr lang="fr-BE"/>
              <a:t>éviter les mauvais soins ou médicaments</a:t>
            </a:r>
          </a:p>
          <a:p>
            <a:pPr lvl="2"/>
            <a:r>
              <a:rPr lang="fr-BE"/>
              <a:t>incompatibilité de plusieurs médicaments</a:t>
            </a:r>
          </a:p>
          <a:p>
            <a:pPr lvl="2"/>
            <a:r>
              <a:rPr lang="fr-BE"/>
              <a:t>contre-indications à certains médicaments chez un patient (p. ex. allergies, affections, ...)</a:t>
            </a:r>
          </a:p>
          <a:p>
            <a:pPr lvl="1"/>
            <a:r>
              <a:rPr lang="fr-BE"/>
              <a:t>éviter des fautes lors de l'administration de soins et de médicaments</a:t>
            </a:r>
          </a:p>
          <a:p>
            <a:pPr lvl="1"/>
            <a:r>
              <a:rPr lang="fr-BE"/>
              <a:t>disponibilité de banques de données fiables contenant des informations relatives aux bonnes pratiques en matière de traitement et des scripts d'appui à la politique</a:t>
            </a:r>
          </a:p>
          <a:p>
            <a:endParaRPr lang="fr-BE" altLang="fr-FR" dirty="0" smtClean="0"/>
          </a:p>
          <a:p>
            <a:r>
              <a:rPr lang="fr-BE"/>
              <a:t>et permet éviter des examens multiples inutiles &gt; simplifie la vie du patient, pas de frais supplémentaires inutiles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09/06/2018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971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Roadmap 2.0</a:t>
            </a:r>
            <a:endParaRPr lang="fr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BE" smtClean="0"/>
              <a:t>Organisation, fin 2012, d'une table ronde autour du développement de l'informatisation des soins de santé</a:t>
            </a:r>
          </a:p>
          <a:p>
            <a:r>
              <a:rPr lang="fr-BE" smtClean="0"/>
              <a:t>Participation de près de 300 personnes du secteur </a:t>
            </a:r>
          </a:p>
          <a:p>
            <a:r>
              <a:rPr lang="fr-BE" smtClean="0"/>
              <a:t>Rédaction d'un plan d'action eSanté concret pour 5 ans &gt; </a:t>
            </a:r>
            <a:r>
              <a:rPr lang="fr-BE" b="1" smtClean="0"/>
              <a:t>Plan d'action 2013-2018</a:t>
            </a:r>
          </a:p>
          <a:p>
            <a:r>
              <a:rPr lang="fr-BE" smtClean="0"/>
              <a:t>Mise à jour en 2015 &gt; </a:t>
            </a:r>
            <a:r>
              <a:rPr lang="fr-BE" b="1" smtClean="0"/>
              <a:t>Roadmap 2.0</a:t>
            </a:r>
          </a:p>
          <a:p>
            <a:r>
              <a:rPr lang="fr-BE" b="1" smtClean="0"/>
              <a:t>5 piliers </a:t>
            </a:r>
          </a:p>
          <a:p>
            <a:pPr lvl="1"/>
            <a:r>
              <a:rPr lang="fr-BE" smtClean="0"/>
              <a:t>développer l'échange de données par les prestataires de soins sur la base d'une architecture commune </a:t>
            </a:r>
          </a:p>
          <a:p>
            <a:pPr lvl="1"/>
            <a:r>
              <a:rPr lang="fr-BE" smtClean="0"/>
              <a:t>augmenter l'engagement du patient et augmenter ses connaissances sur l'eSanté </a:t>
            </a:r>
          </a:p>
          <a:p>
            <a:pPr lvl="1"/>
            <a:r>
              <a:rPr lang="fr-BE" smtClean="0"/>
              <a:t>mettre au point une terminologie de référence </a:t>
            </a:r>
          </a:p>
          <a:p>
            <a:pPr lvl="1"/>
            <a:r>
              <a:rPr lang="fr-BE" smtClean="0"/>
              <a:t>réaliser la simplification et l'efficacité administratives </a:t>
            </a:r>
          </a:p>
          <a:p>
            <a:pPr lvl="1"/>
            <a:r>
              <a:rPr lang="fr-BE" smtClean="0"/>
              <a:t>instaurer une structure de gouvernance souple et transparente à laquelle toutes les autorités et parties prenantes seront associées </a:t>
            </a:r>
          </a:p>
          <a:p>
            <a:r>
              <a:rPr lang="fr-BE" b="1" smtClean="0"/>
              <a:t>20 objectifs concrets </a:t>
            </a:r>
            <a:r>
              <a:rPr lang="fr-BE" b="0" smtClean="0"/>
              <a:t>et</a:t>
            </a:r>
            <a:r>
              <a:rPr lang="fr-BE" b="1" smtClean="0"/>
              <a:t> mesurables</a:t>
            </a:r>
            <a:endParaRPr lang="fr-BE" b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09/06/2018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27510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Partenaires de l’eSanté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09/06/2018</a:t>
            </a:r>
            <a:endParaRPr lang="fr-BE"/>
          </a:p>
        </p:txBody>
      </p:sp>
      <p:grpSp>
        <p:nvGrpSpPr>
          <p:cNvPr id="11" name="Group 10"/>
          <p:cNvGrpSpPr/>
          <p:nvPr/>
        </p:nvGrpSpPr>
        <p:grpSpPr>
          <a:xfrm>
            <a:off x="1835696" y="1268760"/>
            <a:ext cx="5472608" cy="5111460"/>
            <a:chOff x="1475656" y="1196752"/>
            <a:chExt cx="6840760" cy="683965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5656" y="1196752"/>
              <a:ext cx="6765082" cy="455907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7664" y="5679596"/>
              <a:ext cx="6768752" cy="2356808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93096"/>
            <a:ext cx="1402135" cy="1402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492896"/>
            <a:ext cx="1138974" cy="11389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1240334" cy="12403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24744"/>
            <a:ext cx="1130717" cy="11307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293096"/>
            <a:ext cx="1241376" cy="1241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2"/>
            <a:ext cx="1201316" cy="120131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015325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Roadmap </a:t>
            </a:r>
            <a:r>
              <a:rPr lang="fr-BE" dirty="0" smtClean="0"/>
              <a:t>2.0</a:t>
            </a:r>
            <a:endParaRPr lang="fr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http://</a:t>
            </a:r>
            <a:r>
              <a:rPr lang="fr-BE" dirty="0" smtClean="0"/>
              <a:t>www.plan-esante.be</a:t>
            </a:r>
            <a:r>
              <a:rPr lang="fr-BE" dirty="0"/>
              <a:t>/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09/06/2018</a:t>
            </a:r>
            <a:endParaRPr lang="fr-BE"/>
          </a:p>
        </p:txBody>
      </p:sp>
      <p:grpSp>
        <p:nvGrpSpPr>
          <p:cNvPr id="14" name="Group 13"/>
          <p:cNvGrpSpPr/>
          <p:nvPr/>
        </p:nvGrpSpPr>
        <p:grpSpPr>
          <a:xfrm>
            <a:off x="1691680" y="1556792"/>
            <a:ext cx="5215598" cy="4916166"/>
            <a:chOff x="1378922" y="764704"/>
            <a:chExt cx="6320444" cy="65003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3648" y="764704"/>
              <a:ext cx="6295718" cy="388128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8922" y="4581128"/>
              <a:ext cx="6289422" cy="2683918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543787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Roadmap </a:t>
            </a:r>
            <a:r>
              <a:rPr lang="fr-BE" dirty="0" smtClean="0"/>
              <a:t>2.0</a:t>
            </a:r>
            <a:endParaRPr lang="fr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BE"/>
              <a:t>20 projets que l’on peut classer en catégories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BE">
                <a:solidFill>
                  <a:srgbClr val="00B050"/>
                </a:solidFill>
              </a:rPr>
              <a:t>Systèmes &amp; flux d’information entre acteurs de soins de santé 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BE">
                <a:solidFill>
                  <a:srgbClr val="C00000"/>
                </a:solidFill>
              </a:rPr>
              <a:t>Optimalisation de processus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BE">
                <a:solidFill>
                  <a:srgbClr val="0070C0"/>
                </a:solidFill>
              </a:rPr>
              <a:t>Informations à des fins d’études &amp; d’appui à la politique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BE">
                <a:solidFill>
                  <a:schemeClr val="accent6">
                    <a:lumMod val="75000"/>
                  </a:schemeClr>
                </a:solidFill>
              </a:rPr>
              <a:t>Support &amp; incitants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BE">
                <a:solidFill>
                  <a:srgbClr val="7030A0"/>
                </a:solidFill>
              </a:rPr>
              <a:t>Systèmes de base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09/06/2018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531211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Roadmap </a:t>
            </a:r>
            <a:r>
              <a:rPr lang="fr-BE" dirty="0" smtClean="0"/>
              <a:t>2.0</a:t>
            </a:r>
            <a:endParaRPr lang="fr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BE">
                <a:solidFill>
                  <a:srgbClr val="00B050"/>
                </a:solidFill>
              </a:rPr>
              <a:t>Systèmes &amp; flux d’information entre acteurs de soins de santé</a:t>
            </a:r>
          </a:p>
          <a:p>
            <a:pPr lvl="1"/>
            <a:r>
              <a:rPr lang="fr-BE"/>
              <a:t>AP 3: Schéma de médication</a:t>
            </a:r>
          </a:p>
          <a:p>
            <a:pPr lvl="1"/>
            <a:r>
              <a:rPr lang="fr-BE"/>
              <a:t>AP 4: Prescription électronique</a:t>
            </a:r>
          </a:p>
          <a:p>
            <a:pPr lvl="1"/>
            <a:r>
              <a:rPr lang="fr-BE"/>
              <a:t>AP 5: Partage de données via le système des hubs et du metahub pour les hôpitaux généraux et universitaires</a:t>
            </a:r>
          </a:p>
          <a:p>
            <a:pPr lvl="1"/>
            <a:r>
              <a:rPr lang="fr-BE"/>
              <a:t>AP 6: Partager afin de collaborer</a:t>
            </a:r>
          </a:p>
          <a:p>
            <a:pPr lvl="1"/>
            <a:r>
              <a:rPr lang="fr-BE"/>
              <a:t>AP 7: Etablissements psychiatriques et autres et système hubs &amp; metahub</a:t>
            </a:r>
          </a:p>
          <a:p>
            <a:pPr lvl="1"/>
            <a:r>
              <a:rPr lang="fr-BE"/>
              <a:t>AP 8: Instauration d’un instrument d’évaluation uniforme (BelRAI)</a:t>
            </a:r>
          </a:p>
          <a:p>
            <a:pPr lvl="1"/>
            <a:r>
              <a:rPr lang="fr-BE"/>
              <a:t>AP 10: Accès aux données par le patient</a:t>
            </a:r>
          </a:p>
          <a:p>
            <a:pPr lvl="1"/>
            <a:r>
              <a:rPr lang="fr-BE"/>
              <a:t>AP 14: MyCarenet</a:t>
            </a:r>
          </a:p>
          <a:p>
            <a:pPr lvl="1"/>
            <a:r>
              <a:rPr lang="fr-BE"/>
              <a:t>AP 19: Mobile Health</a:t>
            </a:r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09/06/2018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pPr/>
              <a:t>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07985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</TotalTime>
  <Words>1576</Words>
  <Application>Microsoft Office PowerPoint</Application>
  <PresentationFormat>On-screen Show (4:3)</PresentationFormat>
  <Paragraphs>403</Paragraphs>
  <Slides>34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Custom Design</vt:lpstr>
      <vt:lpstr>eSanté et plate-forme eHealth: réalisations et quelques défis </vt:lpstr>
      <vt:lpstr>Quelques évolutions dans les soins de santé</vt:lpstr>
      <vt:lpstr>Les évolutions précitées requièrent …</vt:lpstr>
      <vt:lpstr>La communication électronique promeut également</vt:lpstr>
      <vt:lpstr>Roadmap 2.0</vt:lpstr>
      <vt:lpstr>Partenaires de l’eSanté</vt:lpstr>
      <vt:lpstr>Roadmap 2.0</vt:lpstr>
      <vt:lpstr>Roadmap 2.0</vt:lpstr>
      <vt:lpstr>Roadmap 2.0</vt:lpstr>
      <vt:lpstr>Roadmap 2.0</vt:lpstr>
      <vt:lpstr>Roadmap 2.0</vt:lpstr>
      <vt:lpstr>Roadmap 2.0 – Aperçu résultats &amp; suivi</vt:lpstr>
      <vt:lpstr>Roadmap 3.0</vt:lpstr>
      <vt:lpstr>Interactions</vt:lpstr>
      <vt:lpstr>Interactions</vt:lpstr>
      <vt:lpstr>Interactions</vt:lpstr>
      <vt:lpstr>Interactions</vt:lpstr>
      <vt:lpstr>Solution choisie</vt:lpstr>
      <vt:lpstr>Conséquences</vt:lpstr>
      <vt:lpstr>Conséquences</vt:lpstr>
      <vt:lpstr>Améliorations possibles</vt:lpstr>
      <vt:lpstr>Release management</vt:lpstr>
      <vt:lpstr>Capacity management</vt:lpstr>
      <vt:lpstr>Monitoring &amp; supervision end-to-end</vt:lpstr>
      <vt:lpstr>Consolidation de l’infrastructure ?</vt:lpstr>
      <vt:lpstr>Modèles d’implémentation du cloud</vt:lpstr>
      <vt:lpstr>Avantages</vt:lpstr>
      <vt:lpstr>Gouvernance &amp; confiance</vt:lpstr>
      <vt:lpstr>Gestion du changement: effet Nexus</vt:lpstr>
      <vt:lpstr>Situation de la plate-forme eHealth</vt:lpstr>
      <vt:lpstr>Situation de la plate-forme eHealth</vt:lpstr>
      <vt:lpstr>Situation de la plate-forme eHealth</vt:lpstr>
      <vt:lpstr>Défi</vt:lpstr>
      <vt:lpstr>PowerPoint Presentation</vt:lpstr>
    </vt:vector>
  </TitlesOfParts>
  <Company>SMALS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Quentin Delsaut</dc:creator>
  <cp:lastModifiedBy>Sanne Miseur (KSZ-BCSS)</cp:lastModifiedBy>
  <cp:revision>244</cp:revision>
  <dcterms:created xsi:type="dcterms:W3CDTF">2017-09-11T11:22:14Z</dcterms:created>
  <dcterms:modified xsi:type="dcterms:W3CDTF">2018-06-08T08:59:56Z</dcterms:modified>
</cp:coreProperties>
</file>