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62" r:id="rId4"/>
    <p:sldId id="298" r:id="rId5"/>
    <p:sldId id="282" r:id="rId6"/>
    <p:sldId id="276" r:id="rId7"/>
    <p:sldId id="303" r:id="rId8"/>
    <p:sldId id="304" r:id="rId9"/>
    <p:sldId id="315" r:id="rId10"/>
    <p:sldId id="306" r:id="rId11"/>
    <p:sldId id="307" r:id="rId12"/>
    <p:sldId id="308" r:id="rId13"/>
    <p:sldId id="309" r:id="rId14"/>
    <p:sldId id="310" r:id="rId15"/>
    <p:sldId id="278" r:id="rId16"/>
    <p:sldId id="279" r:id="rId17"/>
    <p:sldId id="280" r:id="rId18"/>
    <p:sldId id="313" r:id="rId19"/>
    <p:sldId id="281" r:id="rId20"/>
    <p:sldId id="305" r:id="rId21"/>
    <p:sldId id="283" r:id="rId22"/>
    <p:sldId id="284" r:id="rId23"/>
    <p:sldId id="296" r:id="rId24"/>
    <p:sldId id="285" r:id="rId25"/>
    <p:sldId id="266" r:id="rId26"/>
    <p:sldId id="287" r:id="rId27"/>
    <p:sldId id="297" r:id="rId28"/>
    <p:sldId id="312" r:id="rId29"/>
    <p:sldId id="314" r:id="rId30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k Robben (KSZ-BCSS)" initials="FR(" lastIdx="1" clrIdx="0">
    <p:extLst/>
  </p:cmAuthor>
  <p:cmAuthor id="2" name="Sanne Miseur (KSZ-BCSS)" initials="SM(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91" d="100"/>
          <a:sy n="91" d="100"/>
        </p:scale>
        <p:origin x="-1210" y="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D:\Documenten\Documenten%20website\Uitgewisselde%20berichte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025371828521428E-2"/>
          <c:y val="7.407407407407407E-2"/>
          <c:w val="0.87753018372703417"/>
          <c:h val="0.8416746864975212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'[Uitgewisselde berichten.xlsx]Sheet1'!$A$1:$A$7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'[Uitgewisselde berichten.xlsx]Sheet1'!$B$1:$B$7</c:f>
              <c:numCache>
                <c:formatCode>General</c:formatCode>
                <c:ptCount val="7"/>
                <c:pt idx="0">
                  <c:v>722.55194400000005</c:v>
                </c:pt>
                <c:pt idx="1">
                  <c:v>784.05499599999996</c:v>
                </c:pt>
                <c:pt idx="2">
                  <c:v>945.51228600000002</c:v>
                </c:pt>
                <c:pt idx="3">
                  <c:v>1005.868869</c:v>
                </c:pt>
                <c:pt idx="4">
                  <c:v>1072.5498259999999</c:v>
                </c:pt>
                <c:pt idx="5">
                  <c:v>1109.5771130000001</c:v>
                </c:pt>
                <c:pt idx="6">
                  <c:v>1116.728304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583-4EDE-8D58-54A3B413A6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601344"/>
        <c:axId val="46602880"/>
      </c:lineChart>
      <c:catAx>
        <c:axId val="46601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6602880"/>
        <c:crosses val="autoZero"/>
        <c:auto val="1"/>
        <c:lblAlgn val="ctr"/>
        <c:lblOffset val="100"/>
        <c:noMultiLvlLbl val="0"/>
      </c:catAx>
      <c:valAx>
        <c:axId val="46602880"/>
        <c:scaling>
          <c:orientation val="minMax"/>
          <c:min val="6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6601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BEA0A4-FC70-4343-86F8-141D9E757163}" type="datetimeFigureOut">
              <a:rPr lang="nl-BE" smtClean="0"/>
              <a:t>26/05/2018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E3CDC7-44A0-4BDC-8D00-A2136F7B79D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78113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2BC17D-7774-43FE-987C-7D682A3CD72E}" type="slidenum">
              <a:rPr lang="en-US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alt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044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3CDC7-44A0-4BDC-8D00-A2136F7B79DA}" type="slidenum">
              <a:rPr lang="nl-BE" smtClean="0"/>
              <a:t>7</a:t>
            </a:fld>
            <a:endParaRPr lang="nl-BE" smtClean="0"/>
          </a:p>
        </p:txBody>
      </p:sp>
    </p:spTree>
    <p:extLst>
      <p:ext uri="{BB962C8B-B14F-4D97-AF65-F5344CB8AC3E}">
        <p14:creationId xmlns:p14="http://schemas.microsoft.com/office/powerpoint/2010/main" val="4215540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C1B34-521A-49E6-8A4D-8F381790AD7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278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42"/>
          <a:stretch/>
        </p:blipFill>
        <p:spPr>
          <a:xfrm>
            <a:off x="1147907" y="287205"/>
            <a:ext cx="6808469" cy="609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184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6051"/>
            <a:ext cx="8229600" cy="634082"/>
          </a:xfr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b="0" kern="1200" dirty="0">
                <a:solidFill>
                  <a:srgbClr val="0087B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908720"/>
            <a:ext cx="8229600" cy="547260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 b="0"/>
            </a:lvl4pPr>
            <a:lvl5pPr>
              <a:defRPr sz="1800" b="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64335"/>
            <a:ext cx="2133600" cy="393665"/>
          </a:xfrm>
        </p:spPr>
        <p:txBody>
          <a:bodyPr/>
          <a:lstStyle>
            <a:lvl1pPr algn="ctr">
              <a:defRPr/>
            </a:lvl1pPr>
          </a:lstStyle>
          <a:p>
            <a:pPr algn="l"/>
            <a:r>
              <a:rPr lang="fr-FR" smtClean="0"/>
              <a:t>25/05/2018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09"/>
          <a:stretch/>
        </p:blipFill>
        <p:spPr>
          <a:xfrm>
            <a:off x="8053913" y="5912681"/>
            <a:ext cx="89958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15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161202"/>
            <a:ext cx="8229600" cy="576064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 b="0">
                <a:solidFill>
                  <a:srgbClr val="0087B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7260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 smtClean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1"/>
          </p:nvPr>
        </p:nvSpPr>
        <p:spPr>
          <a:xfrm>
            <a:off x="457200" y="6481041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pPr algn="l"/>
            <a:r>
              <a:rPr lang="fr-FR" smtClean="0"/>
              <a:t>25/05/2018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09"/>
          <a:stretch/>
        </p:blipFill>
        <p:spPr>
          <a:xfrm>
            <a:off x="8053913" y="5912681"/>
            <a:ext cx="89958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06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140470"/>
            <a:ext cx="6696744" cy="696242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518457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B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18457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B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25/05/2018</a:t>
            </a:r>
            <a:endParaRPr lang="fr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18520" y="6453336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A9230E-FFBB-4CCB-ABD7-198084EDE768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392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71627"/>
            <a:ext cx="8229600" cy="5789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08720"/>
            <a:ext cx="8229600" cy="547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875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25/05/2018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09"/>
          <a:stretch/>
        </p:blipFill>
        <p:spPr>
          <a:xfrm>
            <a:off x="8053913" y="5912681"/>
            <a:ext cx="899587" cy="792088"/>
          </a:xfrm>
          <a:prstGeom prst="rect">
            <a:avLst/>
          </a:prstGeom>
        </p:spPr>
      </p:pic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3505200" y="6492874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2D13F0A-9D12-40B2-9A0D-F71E91851488}" type="slidenum">
              <a:rPr lang="en-US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algn="ctr"/>
              <a:t>‹nr.›</a:t>
            </a:fld>
            <a:endParaRPr lang="en-US" sz="1200" kern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6058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lang="en-US" sz="3200" b="0" kern="1200" dirty="0">
          <a:solidFill>
            <a:srgbClr val="0087BE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ahUKEwiUhrv5k6rXAhXCwxQKHdI0BKoQjRwIBw&amp;url=https://awaken-love.net/more-womens-testimonies/&amp;psig=AOvVaw0JWu2tptL-mxlSapAPOOvk&amp;ust=151006481219179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google.com/url?sa=i&amp;rct=j&amp;q=&amp;esrc=s&amp;source=images&amp;cd=&amp;cad=rja&amp;uact=8&amp;ved=0ahUKEwiUhrv5k6rXAhXCwxQKHdI0BKoQjRwIBw&amp;url=https://awaken-love.net/more-womens-testimonies/&amp;psig=AOvVaw0JWu2tptL-mxlSapAPOOvk&amp;ust=151006481219179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855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>
                <a:sym typeface="Arial" charset="0"/>
              </a:rPr>
              <a:t>Etat d'avancement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fr-BE"/>
              <a:t>21,8 millions de personnes inscrites dans le répertoire des références </a:t>
            </a:r>
          </a:p>
          <a:p>
            <a:pPr>
              <a:defRPr/>
            </a:pPr>
            <a:r>
              <a:rPr lang="fr-BE"/>
              <a:t>242,5 millions de dossiers actifs dans le répertoire des références</a:t>
            </a:r>
          </a:p>
          <a:p>
            <a:pPr>
              <a:defRPr/>
            </a:pPr>
            <a:r>
              <a:rPr lang="fr-BE"/>
              <a:t>chaque personne est en moyenne connue auprès de 12,89 acteurs</a:t>
            </a:r>
          </a:p>
          <a:p>
            <a:pPr>
              <a:defRPr/>
            </a:pPr>
            <a:endParaRPr lang="fr-BE" altLang="en-US" dirty="0" smtClean="0"/>
          </a:p>
          <a:p>
            <a:pPr>
              <a:defRPr/>
            </a:pPr>
            <a:endParaRPr lang="fr-BE" altLang="en-US" dirty="0"/>
          </a:p>
          <a:p>
            <a:pPr>
              <a:defRPr/>
            </a:pPr>
            <a:endParaRPr lang="fr-BE" altLang="en-US" dirty="0" smtClean="0"/>
          </a:p>
          <a:p>
            <a:pPr>
              <a:defRPr/>
            </a:pPr>
            <a:endParaRPr lang="fr-BE" altLang="en-US" dirty="0"/>
          </a:p>
          <a:p>
            <a:pPr>
              <a:defRPr/>
            </a:pPr>
            <a:endParaRPr lang="fr-BE" altLang="en-US" dirty="0" smtClean="0"/>
          </a:p>
          <a:p>
            <a:pPr>
              <a:defRPr/>
            </a:pPr>
            <a:endParaRPr lang="fr-BE" altLang="en-US" dirty="0" smtClean="0"/>
          </a:p>
          <a:p>
            <a:pPr>
              <a:defRPr/>
            </a:pPr>
            <a:endParaRPr lang="fr-BE" altLang="en-US" dirty="0" smtClean="0"/>
          </a:p>
          <a:p>
            <a:pPr>
              <a:defRPr/>
            </a:pPr>
            <a:endParaRPr lang="fr-BE" altLang="en-US" dirty="0"/>
          </a:p>
          <a:p>
            <a:pPr>
              <a:defRPr/>
            </a:pPr>
            <a:r>
              <a:rPr lang="fr-BE"/>
              <a:t>1.116.728.304 messages échangés en 2017</a:t>
            </a:r>
          </a:p>
          <a:p>
            <a:pPr>
              <a:defRPr/>
            </a:pPr>
            <a:endParaRPr lang="fr-FR" altLang="en-US" dirty="0" smtClean="0"/>
          </a:p>
          <a:p>
            <a:pPr>
              <a:defRPr/>
            </a:pPr>
            <a:endParaRPr lang="fr-FR" altLang="en-US" dirty="0" smtClean="0"/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0786569"/>
              </p:ext>
            </p:extLst>
          </p:nvPr>
        </p:nvGraphicFramePr>
        <p:xfrm>
          <a:off x="899592" y="2492896"/>
          <a:ext cx="5472608" cy="3175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fr-BE"/>
              <a:t>25/05/2018</a:t>
            </a:r>
          </a:p>
        </p:txBody>
      </p:sp>
    </p:spTree>
    <p:extLst>
      <p:ext uri="{BB962C8B-B14F-4D97-AF65-F5344CB8AC3E}">
        <p14:creationId xmlns:p14="http://schemas.microsoft.com/office/powerpoint/2010/main" val="175438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Etat d'avancement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80856"/>
            <a:ext cx="8928992" cy="5540008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l"/>
            <a:r>
              <a:rPr lang="fr-BE"/>
              <a:t>25/05/2018</a:t>
            </a:r>
          </a:p>
        </p:txBody>
      </p:sp>
    </p:spTree>
    <p:extLst>
      <p:ext uri="{BB962C8B-B14F-4D97-AF65-F5344CB8AC3E}">
        <p14:creationId xmlns:p14="http://schemas.microsoft.com/office/powerpoint/2010/main" val="347928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Etat d'avancement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56" y="980728"/>
            <a:ext cx="8932200" cy="3816424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l"/>
            <a:r>
              <a:rPr lang="fr-BE"/>
              <a:t>25/05/2018</a:t>
            </a:r>
          </a:p>
        </p:txBody>
      </p:sp>
    </p:spTree>
    <p:extLst>
      <p:ext uri="{BB962C8B-B14F-4D97-AF65-F5344CB8AC3E}">
        <p14:creationId xmlns:p14="http://schemas.microsoft.com/office/powerpoint/2010/main" val="83816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Etat d'avancement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80728"/>
            <a:ext cx="8968720" cy="4320480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l"/>
            <a:r>
              <a:rPr lang="fr-BE"/>
              <a:t>25/05/2018</a:t>
            </a:r>
          </a:p>
        </p:txBody>
      </p:sp>
    </p:spTree>
    <p:extLst>
      <p:ext uri="{BB962C8B-B14F-4D97-AF65-F5344CB8AC3E}">
        <p14:creationId xmlns:p14="http://schemas.microsoft.com/office/powerpoint/2010/main" val="381072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Etat d'avancement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80727"/>
            <a:ext cx="8928992" cy="3986899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l"/>
            <a:r>
              <a:rPr lang="fr-BE"/>
              <a:t>25/05/2018</a:t>
            </a:r>
          </a:p>
        </p:txBody>
      </p:sp>
    </p:spTree>
    <p:extLst>
      <p:ext uri="{BB962C8B-B14F-4D97-AF65-F5344CB8AC3E}">
        <p14:creationId xmlns:p14="http://schemas.microsoft.com/office/powerpoint/2010/main" val="305888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1996"/>
            <a:ext cx="8229600" cy="634082"/>
          </a:xfrm>
        </p:spPr>
        <p:txBody>
          <a:bodyPr/>
          <a:lstStyle/>
          <a:p>
            <a:r>
              <a:rPr lang="fr-BE" dirty="0"/>
              <a:t>Modélisation des données </a:t>
            </a:r>
            <a:r>
              <a:rPr lang="fr-BE" dirty="0" smtClean="0"/>
              <a:t/>
            </a:r>
            <a:br>
              <a:rPr lang="fr-BE" dirty="0" smtClean="0"/>
            </a:br>
            <a:r>
              <a:rPr lang="fr-BE" dirty="0" smtClean="0"/>
              <a:t>et </a:t>
            </a:r>
            <a:r>
              <a:rPr lang="fr-BE" dirty="0"/>
              <a:t>« </a:t>
            </a:r>
            <a:r>
              <a:rPr lang="fr-BE" dirty="0" err="1"/>
              <a:t>only</a:t>
            </a:r>
            <a:r>
              <a:rPr lang="fr-BE" dirty="0"/>
              <a:t> once »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altLang="en-US" dirty="0" smtClean="0"/>
          </a:p>
          <a:p>
            <a:r>
              <a:rPr lang="fr-BE" u="sng" dirty="0"/>
              <a:t>modélisation</a:t>
            </a:r>
            <a:r>
              <a:rPr lang="fr-BE" dirty="0"/>
              <a:t> des informations (« philosophie des blocs Lego »)</a:t>
            </a:r>
          </a:p>
          <a:p>
            <a:pPr lvl="1"/>
            <a:r>
              <a:rPr lang="fr-BE" dirty="0"/>
              <a:t>d'une façon qui se rapproche le plus possible de la réalité</a:t>
            </a:r>
          </a:p>
          <a:p>
            <a:pPr lvl="1"/>
            <a:r>
              <a:rPr lang="fr-BE" dirty="0"/>
              <a:t>de sorte qu'elles puissent être utilisées de manière </a:t>
            </a:r>
            <a:r>
              <a:rPr lang="fr-BE" u="sng" dirty="0"/>
              <a:t>multifonctionnelle</a:t>
            </a:r>
            <a:r>
              <a:rPr lang="fr-BE" dirty="0"/>
              <a:t> </a:t>
            </a:r>
          </a:p>
          <a:p>
            <a:endParaRPr lang="nl-BE" altLang="en-US" dirty="0" smtClean="0"/>
          </a:p>
          <a:p>
            <a:r>
              <a:rPr lang="fr-BE" u="sng" dirty="0"/>
              <a:t>collecte unique des informations</a:t>
            </a:r>
            <a:r>
              <a:rPr lang="fr-BE" dirty="0"/>
              <a:t> auprès des citoyens et des entreprises en coordination avec tous les acteurs</a:t>
            </a:r>
          </a:p>
          <a:p>
            <a:pPr lvl="1"/>
            <a:r>
              <a:rPr lang="fr-BE" dirty="0"/>
              <a:t>via un canal choisi par les citoyens et les entreprises</a:t>
            </a:r>
          </a:p>
          <a:p>
            <a:pPr lvl="1"/>
            <a:r>
              <a:rPr lang="fr-BE" dirty="0"/>
              <a:t>de préférence d'application à application</a:t>
            </a:r>
          </a:p>
          <a:p>
            <a:pPr lvl="1"/>
            <a:r>
              <a:rPr lang="fr-BE" dirty="0"/>
              <a:t>avec la possibilité d'un contrôle de qualité par celui chez qui les informations sont recueillies avant le transfert des informations</a:t>
            </a:r>
          </a:p>
          <a:p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fr-BE"/>
              <a:t>25/05/2018</a:t>
            </a:r>
          </a:p>
        </p:txBody>
      </p:sp>
    </p:spTree>
    <p:extLst>
      <p:ext uri="{BB962C8B-B14F-4D97-AF65-F5344CB8AC3E}">
        <p14:creationId xmlns:p14="http://schemas.microsoft.com/office/powerpoint/2010/main" val="385236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Répartition des tâches et réutilisation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BE" u="sng"/>
              <a:t>répartition des tâches</a:t>
            </a:r>
            <a:r>
              <a:rPr lang="fr-BE"/>
              <a:t> entre les acteurs du secteur social en ce qui concerne</a:t>
            </a:r>
          </a:p>
          <a:p>
            <a:pPr lvl="1"/>
            <a:r>
              <a:rPr lang="fr-BE"/>
              <a:t>la collecte</a:t>
            </a:r>
          </a:p>
          <a:p>
            <a:pPr lvl="1"/>
            <a:r>
              <a:rPr lang="fr-BE"/>
              <a:t>la validation</a:t>
            </a:r>
          </a:p>
          <a:p>
            <a:pPr lvl="1"/>
            <a:r>
              <a:rPr lang="fr-BE"/>
              <a:t>la gestion</a:t>
            </a:r>
          </a:p>
          <a:p>
            <a:pPr lvl="1"/>
            <a:r>
              <a:rPr lang="fr-BE"/>
              <a:t>l’enregistrement des informations dans des sources authentiques</a:t>
            </a:r>
          </a:p>
          <a:p>
            <a:pPr lvl="1"/>
            <a:r>
              <a:rPr lang="fr-BE"/>
              <a:t>l'initiative de l’échange de données (pull et push)</a:t>
            </a:r>
          </a:p>
          <a:p>
            <a:endParaRPr lang="nl-BE" altLang="en-US" dirty="0" smtClean="0"/>
          </a:p>
          <a:p>
            <a:r>
              <a:rPr lang="fr-BE"/>
              <a:t>obligation de </a:t>
            </a:r>
            <a:r>
              <a:rPr lang="fr-BE" u="sng"/>
              <a:t>signaler les erreurs présumées</a:t>
            </a:r>
            <a:r>
              <a:rPr lang="fr-BE"/>
              <a:t> dans les informations à l’acteur chargé de les valider</a:t>
            </a:r>
          </a:p>
          <a:p>
            <a:endParaRPr lang="nl-BE" altLang="en-US" dirty="0" smtClean="0"/>
          </a:p>
          <a:p>
            <a:r>
              <a:rPr lang="fr-BE" u="sng"/>
              <a:t>utilisation proactive des informations</a:t>
            </a:r>
            <a:r>
              <a:rPr lang="fr-BE"/>
              <a:t> pour</a:t>
            </a:r>
          </a:p>
          <a:p>
            <a:pPr lvl="1"/>
            <a:r>
              <a:rPr lang="fr-BE"/>
              <a:t>l’octroi automatique de droits</a:t>
            </a:r>
          </a:p>
          <a:p>
            <a:pPr lvl="1"/>
            <a:r>
              <a:rPr lang="fr-BE"/>
              <a:t>la pré-introduction de données lors de la collecte d’informations</a:t>
            </a:r>
          </a:p>
          <a:p>
            <a:pPr lvl="1"/>
            <a:r>
              <a:rPr lang="fr-BE"/>
              <a:t>la communication ciblée d’informations aux intéressés</a:t>
            </a:r>
          </a:p>
          <a:p>
            <a:endParaRPr lang="nl-BE" alt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fr-BE"/>
              <a:t>25/05/2018</a:t>
            </a:r>
          </a:p>
        </p:txBody>
      </p:sp>
    </p:spTree>
    <p:extLst>
      <p:ext uri="{BB962C8B-B14F-4D97-AF65-F5344CB8AC3E}">
        <p14:creationId xmlns:p14="http://schemas.microsoft.com/office/powerpoint/2010/main" val="28780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Customer centricity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72608"/>
          </a:xfrm>
        </p:spPr>
        <p:txBody>
          <a:bodyPr>
            <a:normAutofit fontScale="92500"/>
          </a:bodyPr>
          <a:lstStyle/>
          <a:p>
            <a:r>
              <a:rPr lang="fr-BE" u="sng"/>
              <a:t>services intégrés</a:t>
            </a:r>
          </a:p>
          <a:p>
            <a:pPr lvl="1"/>
            <a:r>
              <a:rPr lang="fr-BE"/>
              <a:t>adaptés à la situation concrète de l’utilisateur et si possible personnalisés</a:t>
            </a:r>
          </a:p>
          <a:p>
            <a:pPr lvl="1"/>
            <a:r>
              <a:rPr lang="fr-BE"/>
              <a:t>proposés à l'occasion d'</a:t>
            </a:r>
            <a:r>
              <a:rPr lang="fr-BE" u="sng"/>
              <a:t>événements</a:t>
            </a:r>
            <a:r>
              <a:rPr lang="fr-BE"/>
              <a:t> se produisant au cours de la vie de l’utilisateur (naissance, école, travail, déménagement, maladie, pension, décès, création d'une entreprise, …)</a:t>
            </a:r>
          </a:p>
          <a:p>
            <a:pPr lvl="1"/>
            <a:r>
              <a:rPr lang="fr-BE"/>
              <a:t>tous niveaux de pouvoir, services publics et instances privées confondus</a:t>
            </a:r>
          </a:p>
          <a:p>
            <a:r>
              <a:rPr lang="fr-BE"/>
              <a:t>axés sur les propres processus</a:t>
            </a:r>
          </a:p>
          <a:p>
            <a:r>
              <a:rPr lang="fr-BE"/>
              <a:t>avec un </a:t>
            </a:r>
            <a:r>
              <a:rPr lang="fr-BE" u="sng"/>
              <a:t>minimum de coûts et de formalités administratives</a:t>
            </a:r>
          </a:p>
          <a:p>
            <a:r>
              <a:rPr lang="fr-BE"/>
              <a:t>si possible offerts de manière automatique</a:t>
            </a:r>
          </a:p>
          <a:p>
            <a:r>
              <a:rPr lang="fr-BE"/>
              <a:t>avec un apport actif de l'utilisateur (selfservice - autonomie - suivi)</a:t>
            </a:r>
          </a:p>
          <a:p>
            <a:r>
              <a:rPr lang="fr-BE"/>
              <a:t>offerts de manière performante et conviviale</a:t>
            </a:r>
          </a:p>
          <a:p>
            <a:r>
              <a:rPr lang="fr-BE"/>
              <a:t>fiables, sécurisés et disponibles en permanence</a:t>
            </a:r>
          </a:p>
          <a:p>
            <a:r>
              <a:rPr lang="fr-BE"/>
              <a:t>via les </a:t>
            </a:r>
            <a:r>
              <a:rPr lang="fr-BE" u="sng"/>
              <a:t>canaux choisis par l’utilisateur</a:t>
            </a:r>
            <a:r>
              <a:rPr lang="fr-BE"/>
              <a:t> (voie électronique, voie électronique mobile, téléphone, contact direct, ...)</a:t>
            </a:r>
          </a:p>
          <a:p>
            <a:endParaRPr lang="fr-BE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fr-BE"/>
              <a:t>25/05/2018</a:t>
            </a:r>
          </a:p>
        </p:txBody>
      </p:sp>
    </p:spTree>
    <p:extLst>
      <p:ext uri="{BB962C8B-B14F-4D97-AF65-F5344CB8AC3E}">
        <p14:creationId xmlns:p14="http://schemas.microsoft.com/office/powerpoint/2010/main" val="138627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Customer centricity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fr-BE"/>
              <a:t>25/05/2018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733822"/>
            <a:ext cx="6161910" cy="57884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35" y="1030751"/>
            <a:ext cx="1370240" cy="4000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40009" b="36678"/>
          <a:stretch/>
        </p:blipFill>
        <p:spPr>
          <a:xfrm>
            <a:off x="243211" y="2264488"/>
            <a:ext cx="1218393" cy="2904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2812" y="3281053"/>
            <a:ext cx="1147353" cy="467444"/>
          </a:xfrm>
          <a:prstGeom prst="rect">
            <a:avLst/>
          </a:prstGeom>
        </p:spPr>
      </p:pic>
      <p:pic>
        <p:nvPicPr>
          <p:cNvPr id="1032" name="Picture 8" descr="Afbeeldingsresultaat voor ebox burg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72" y="3215614"/>
            <a:ext cx="1386367" cy="71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fbeeldingsresultaat voor &quot;horeca@work&quot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969" y="875027"/>
            <a:ext cx="1423039" cy="71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fbeeldingsresultaat voor &quot;break@work&quot;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8" t="43031" r="18013" b="34949"/>
          <a:stretch/>
        </p:blipFill>
        <p:spPr bwMode="auto">
          <a:xfrm>
            <a:off x="7706896" y="2322163"/>
            <a:ext cx="1399184" cy="22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041" y="4692227"/>
            <a:ext cx="1430028" cy="3158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48306" y="4484113"/>
            <a:ext cx="1316365" cy="52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73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Sécurité &amp; privacy by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72608"/>
          </a:xfrm>
        </p:spPr>
        <p:txBody>
          <a:bodyPr>
            <a:normAutofit fontScale="92500" lnSpcReduction="20000"/>
          </a:bodyPr>
          <a:lstStyle/>
          <a:p>
            <a:r>
              <a:rPr lang="fr-BE"/>
              <a:t>toute communication de données à caractère personnel à des tiers requiert une </a:t>
            </a:r>
            <a:r>
              <a:rPr lang="fr-BE" u="sng"/>
              <a:t>autorisation du Comité de sécurité de l’information</a:t>
            </a:r>
          </a:p>
          <a:p>
            <a:endParaRPr lang="nl-BE" altLang="en-US" dirty="0" smtClean="0"/>
          </a:p>
          <a:p>
            <a:r>
              <a:rPr lang="fr-BE"/>
              <a:t>les autorisations de communication de données à caractère personnel sont publiques</a:t>
            </a:r>
          </a:p>
          <a:p>
            <a:endParaRPr lang="nl-BE" altLang="en-US" dirty="0" smtClean="0"/>
          </a:p>
          <a:p>
            <a:r>
              <a:rPr lang="fr-BE"/>
              <a:t>tout échange électronique concret de données à caractère personnel fait l'objet d'un </a:t>
            </a:r>
            <a:r>
              <a:rPr lang="fr-BE" u="sng"/>
              <a:t>contrôle préventif</a:t>
            </a:r>
            <a:r>
              <a:rPr lang="fr-BE"/>
              <a:t> de la conformité aux autorisations en vigueur par la BCSS</a:t>
            </a:r>
          </a:p>
          <a:p>
            <a:endParaRPr lang="nl-BE" altLang="en-US" dirty="0" smtClean="0"/>
          </a:p>
          <a:p>
            <a:r>
              <a:rPr lang="fr-BE" u="sng"/>
              <a:t>service de sécurité de l'information</a:t>
            </a:r>
            <a:r>
              <a:rPr lang="fr-BE"/>
              <a:t> auprès de chaque acteur, avec une mission de conseil, de stimulation, de documentation et de contrôle</a:t>
            </a:r>
          </a:p>
          <a:p>
            <a:endParaRPr lang="nl-BE" altLang="en-US" dirty="0" smtClean="0"/>
          </a:p>
          <a:p>
            <a:r>
              <a:rPr lang="fr-BE"/>
              <a:t>ensemble de mesures structurelles, organisationnelles, juridiques et techniques qui sont décrites dans des </a:t>
            </a:r>
            <a:r>
              <a:rPr lang="fr-BE" u="sng"/>
              <a:t>policies</a:t>
            </a:r>
            <a:r>
              <a:rPr lang="fr-BE"/>
              <a:t> sur la base de la norme ISO 27xxx</a:t>
            </a:r>
          </a:p>
          <a:p>
            <a:endParaRPr lang="nl-BE" alt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fr-BE"/>
              <a:t>25/05/2018</a:t>
            </a:r>
          </a:p>
        </p:txBody>
      </p:sp>
    </p:spTree>
    <p:extLst>
      <p:ext uri="{BB962C8B-B14F-4D97-AF65-F5344CB8AC3E}">
        <p14:creationId xmlns:p14="http://schemas.microsoft.com/office/powerpoint/2010/main" val="258267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6369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BE" sz="4400" b="1" dirty="0"/>
              <a:t>20 ans de </a:t>
            </a:r>
            <a:r>
              <a:rPr lang="fr-BE" sz="4400" b="1" dirty="0" smtClean="0"/>
              <a:t>responsabilisation des IPSS</a:t>
            </a:r>
            <a:endParaRPr lang="fr-BE" sz="4400" b="1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0" y="3573016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BE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BE" sz="3200" b="0" i="0" u="none" strike="noStrike" cap="none" normalizeH="0" baseline="0" noProof="0" dirty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Evolution et état d'avancement sur le plan </a:t>
            </a:r>
            <a:r>
              <a:rPr kumimoji="0" lang="fr-BE" sz="3200" b="0" i="0" u="none" strike="noStrike" cap="none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des</a:t>
            </a:r>
            <a:r>
              <a:rPr kumimoji="0" lang="fr-BE" sz="3200" b="0" i="0" u="none" strike="noStrike" cap="none" normalizeH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 T</a:t>
            </a:r>
            <a:r>
              <a:rPr kumimoji="0" lang="fr-BE" sz="3200" b="0" i="0" u="none" strike="noStrike" cap="none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IC</a:t>
            </a:r>
            <a:endParaRPr kumimoji="0" lang="fr-BE" sz="3200" b="0" i="0" u="none" strike="noStrike" cap="none" normalizeH="0" baseline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09"/>
          <a:stretch/>
        </p:blipFill>
        <p:spPr>
          <a:xfrm>
            <a:off x="6732240" y="332656"/>
            <a:ext cx="2208078" cy="1944216"/>
          </a:xfrm>
          <a:prstGeom prst="rect">
            <a:avLst/>
          </a:prstGeom>
        </p:spPr>
      </p:pic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fr-BE"/>
              <a:t>25/05/2018</a:t>
            </a:r>
          </a:p>
        </p:txBody>
      </p:sp>
    </p:spTree>
    <p:extLst>
      <p:ext uri="{BB962C8B-B14F-4D97-AF65-F5344CB8AC3E}">
        <p14:creationId xmlns:p14="http://schemas.microsoft.com/office/powerpoint/2010/main" val="193530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Sécurité &amp; privacy by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BE"/>
              <a:t>soutien par une série de </a:t>
            </a:r>
            <a:r>
              <a:rPr lang="fr-BE" u="sng"/>
              <a:t>services de base</a:t>
            </a:r>
            <a:r>
              <a:rPr lang="fr-BE"/>
              <a:t> communs relatifs à la sécurité de l'information (gestion des utilisateurs et des accès, chiffrement, ...)</a:t>
            </a:r>
          </a:p>
          <a:p>
            <a:endParaRPr lang="nl-BE" altLang="en-US" dirty="0" smtClean="0"/>
          </a:p>
          <a:p>
            <a:r>
              <a:rPr lang="fr-BE"/>
              <a:t>tout échange électronique de données à caractère personnel fait l’objet de </a:t>
            </a:r>
            <a:r>
              <a:rPr lang="fr-BE" u="sng"/>
              <a:t>logging</a:t>
            </a:r>
            <a:r>
              <a:rPr lang="fr-BE"/>
              <a:t> afin de pouvoir éventuellement tracer par la suite tout usage impropre</a:t>
            </a:r>
          </a:p>
          <a:p>
            <a:endParaRPr lang="nl-BE" altLang="en-US" dirty="0"/>
          </a:p>
          <a:p>
            <a:r>
              <a:rPr lang="fr-BE"/>
              <a:t>chaque fois que les informations sont utilisées pour une décision, les informations utilisées sont communiquées lors de la notification de la décision</a:t>
            </a:r>
          </a:p>
          <a:p>
            <a:endParaRPr lang="nl-BE" altLang="en-US" dirty="0"/>
          </a:p>
          <a:p>
            <a:r>
              <a:rPr lang="fr-BE"/>
              <a:t>toute personne a un </a:t>
            </a:r>
            <a:r>
              <a:rPr lang="fr-BE" u="sng"/>
              <a:t>droit d’accès</a:t>
            </a:r>
            <a:r>
              <a:rPr lang="fr-BE"/>
              <a:t> et, si les données sont incorrectes, de </a:t>
            </a:r>
            <a:r>
              <a:rPr lang="fr-BE" u="sng"/>
              <a:t>rectification</a:t>
            </a:r>
            <a:r>
              <a:rPr lang="fr-BE"/>
              <a:t> de ses propres données à caractère personnel</a:t>
            </a:r>
          </a:p>
          <a:p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fr-BE"/>
              <a:t>25/05/2018</a:t>
            </a:r>
          </a:p>
        </p:txBody>
      </p:sp>
    </p:spTree>
    <p:extLst>
      <p:ext uri="{BB962C8B-B14F-4D97-AF65-F5344CB8AC3E}">
        <p14:creationId xmlns:p14="http://schemas.microsoft.com/office/powerpoint/2010/main" val="317932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eze powerpoint afbeelding afbeeldingen figuur figuren &#10;            bevat: ICT IT PUSH PERSPECTIEF STRATEGIE HENDERSON VENKATRAMAN ICT MANAGEMENT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7950268" cy="522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Mise en œuvre stratégique de l’ICT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fr-BE"/>
              <a:t>25/05/2018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09"/>
          <a:stretch/>
        </p:blipFill>
        <p:spPr>
          <a:xfrm>
            <a:off x="8053913" y="5912681"/>
            <a:ext cx="89958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77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Gouvernance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BE"/>
              <a:t>vision,  principes de base et certains projets sont repris dans les </a:t>
            </a:r>
            <a:r>
              <a:rPr lang="fr-BE" u="sng"/>
              <a:t>dispositions communes</a:t>
            </a:r>
            <a:r>
              <a:rPr lang="fr-BE"/>
              <a:t> des </a:t>
            </a:r>
            <a:r>
              <a:rPr lang="fr-BE" u="sng"/>
              <a:t>contrats d’administration</a:t>
            </a:r>
            <a:r>
              <a:rPr lang="fr-BE"/>
              <a:t> de toutes les IPSS</a:t>
            </a:r>
          </a:p>
          <a:p>
            <a:pPr>
              <a:defRPr/>
            </a:pPr>
            <a:endParaRPr lang="nl-BE" dirty="0" smtClean="0"/>
          </a:p>
          <a:p>
            <a:r>
              <a:rPr lang="fr-BE"/>
              <a:t>le </a:t>
            </a:r>
            <a:r>
              <a:rPr lang="fr-BE" u="sng"/>
              <a:t>Comité général de coordination</a:t>
            </a:r>
            <a:r>
              <a:rPr lang="fr-BE"/>
              <a:t> élabore chaque année un programme coordonné de priorités à partir de l’input de tous les acteurs du secteur social</a:t>
            </a:r>
          </a:p>
          <a:p>
            <a:pPr>
              <a:defRPr/>
            </a:pPr>
            <a:endParaRPr lang="nl-BE" dirty="0" smtClean="0"/>
          </a:p>
          <a:p>
            <a:pPr>
              <a:defRPr/>
            </a:pPr>
            <a:r>
              <a:rPr lang="fr-BE"/>
              <a:t>le </a:t>
            </a:r>
            <a:r>
              <a:rPr lang="fr-BE" u="sng"/>
              <a:t>Comité de gestion de la BCSS</a:t>
            </a:r>
            <a:r>
              <a:rPr lang="fr-BE"/>
              <a:t> est composé de représentants des différents acteurs du secteur social de sorte à</a:t>
            </a:r>
          </a:p>
          <a:p>
            <a:pPr lvl="1">
              <a:defRPr/>
            </a:pPr>
            <a:r>
              <a:rPr lang="fr-BE">
                <a:sym typeface="Arial" charset="0"/>
              </a:rPr>
              <a:t>bénéficier de leur confiance</a:t>
            </a:r>
          </a:p>
          <a:p>
            <a:pPr lvl="1">
              <a:defRPr/>
            </a:pPr>
            <a:r>
              <a:rPr lang="fr-BE">
                <a:sym typeface="Arial" charset="0"/>
              </a:rPr>
              <a:t>garantir un fonctionnement orienté vers le client</a:t>
            </a:r>
          </a:p>
          <a:p>
            <a:endParaRPr lang="nl-BE" dirty="0" smtClean="0"/>
          </a:p>
          <a:p>
            <a:r>
              <a:rPr lang="fr-BE"/>
              <a:t>de nombreux « shared services » via l’</a:t>
            </a:r>
            <a:r>
              <a:rPr lang="fr-BE" u="sng"/>
              <a:t>asbl Smals</a:t>
            </a:r>
            <a:r>
              <a:rPr lang="fr-BE"/>
              <a:t>, dont les IPSS sont membres et gestionnaires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fr-BE"/>
              <a:t>25/05/2018</a:t>
            </a:r>
          </a:p>
        </p:txBody>
      </p:sp>
    </p:spTree>
    <p:extLst>
      <p:ext uri="{BB962C8B-B14F-4D97-AF65-F5344CB8AC3E}">
        <p14:creationId xmlns:p14="http://schemas.microsoft.com/office/powerpoint/2010/main" val="142146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922337"/>
          </a:xfrm>
        </p:spPr>
        <p:txBody>
          <a:bodyPr/>
          <a:lstStyle/>
          <a:p>
            <a:r>
              <a:rPr lang="fr-BE"/>
              <a:t>Effet Nexus</a:t>
            </a:r>
          </a:p>
        </p:txBody>
      </p:sp>
      <p:pic>
        <p:nvPicPr>
          <p:cNvPr id="65539" name="Picture 4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738" y="1049338"/>
            <a:ext cx="6184900" cy="540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540" name="TextBox 6"/>
          <p:cNvSpPr txBox="1">
            <a:spLocks noChangeArrowheads="1"/>
          </p:cNvSpPr>
          <p:nvPr/>
        </p:nvSpPr>
        <p:spPr bwMode="auto">
          <a:xfrm>
            <a:off x="6607175" y="5997575"/>
            <a:ext cx="2090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sz="1400"/>
              <a:t>Source: MIT Sloan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l"/>
            <a:r>
              <a:rPr lang="fr-BE"/>
              <a:t>25/05/2018</a:t>
            </a:r>
          </a:p>
        </p:txBody>
      </p:sp>
    </p:spTree>
    <p:extLst>
      <p:ext uri="{BB962C8B-B14F-4D97-AF65-F5344CB8AC3E}">
        <p14:creationId xmlns:p14="http://schemas.microsoft.com/office/powerpoint/2010/main" val="115302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Réutilisation du modèle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/>
              <a:t>en Belgique</a:t>
            </a:r>
          </a:p>
          <a:p>
            <a:pPr lvl="1"/>
            <a:r>
              <a:rPr lang="fr-BE"/>
              <a:t>Régions et Communautés</a:t>
            </a:r>
          </a:p>
          <a:p>
            <a:pPr lvl="2"/>
            <a:r>
              <a:rPr lang="fr-BE"/>
              <a:t>Intégrateur de service flamand</a:t>
            </a:r>
          </a:p>
          <a:p>
            <a:pPr lvl="2"/>
            <a:r>
              <a:rPr lang="fr-BE"/>
              <a:t>Banque Carrefour pour la Wallonie et la Fédération Wallonie-Bruxelles</a:t>
            </a:r>
          </a:p>
          <a:p>
            <a:pPr lvl="2"/>
            <a:r>
              <a:rPr lang="fr-BE"/>
              <a:t>Fidus (Bruxelles)</a:t>
            </a:r>
          </a:p>
          <a:p>
            <a:pPr lvl="1"/>
            <a:r>
              <a:rPr lang="fr-BE"/>
              <a:t>Plate-forme eHealth</a:t>
            </a:r>
          </a:p>
          <a:p>
            <a:r>
              <a:rPr lang="fr-BE"/>
              <a:t>source d'inspiration pour les développements à l’étranger, principalement à l’initiative de la Banque mondiale</a:t>
            </a:r>
          </a:p>
          <a:p>
            <a:pPr lvl="1"/>
            <a:r>
              <a:rPr lang="fr-BE"/>
              <a:t>Argentine</a:t>
            </a:r>
          </a:p>
          <a:p>
            <a:pPr lvl="1"/>
            <a:r>
              <a:rPr lang="fr-BE"/>
              <a:t>Bulgarie</a:t>
            </a:r>
          </a:p>
          <a:p>
            <a:pPr lvl="1"/>
            <a:r>
              <a:rPr lang="fr-BE"/>
              <a:t>Pays-Bas</a:t>
            </a:r>
          </a:p>
          <a:p>
            <a:pPr lvl="1"/>
            <a:r>
              <a:rPr lang="fr-BE"/>
              <a:t>Japon</a:t>
            </a:r>
          </a:p>
          <a:p>
            <a:pPr lvl="1"/>
            <a:r>
              <a:rPr lang="fr-BE"/>
              <a:t>Union européenne</a:t>
            </a:r>
          </a:p>
          <a:p>
            <a:pPr lvl="1"/>
            <a:r>
              <a:rPr lang="fr-BE"/>
              <a:t>…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fr-BE"/>
              <a:t>25/05/2018</a:t>
            </a:r>
          </a:p>
        </p:txBody>
      </p:sp>
    </p:spTree>
    <p:extLst>
      <p:ext uri="{BB962C8B-B14F-4D97-AF65-F5344CB8AC3E}">
        <p14:creationId xmlns:p14="http://schemas.microsoft.com/office/powerpoint/2010/main" val="48925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Synergie : G-Cloud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107504" y="1844824"/>
            <a:ext cx="8640960" cy="4680520"/>
          </a:xfrm>
          <a:prstGeom prst="roundRect">
            <a:avLst>
              <a:gd name="adj" fmla="val 2806"/>
            </a:avLst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2400" b="0" i="0" u="none" strike="noStrike" kern="1200" cap="none" spc="0" normalizeH="0" baseline="0" noProof="0" dirty="0">
              <a:ln>
                <a:noFill/>
              </a:ln>
              <a:solidFill>
                <a:srgbClr val="364C9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79512" y="872716"/>
            <a:ext cx="864096" cy="86409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srgbClr val="364C9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259632" y="872716"/>
            <a:ext cx="864096" cy="86409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srgbClr val="364C9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5652120" y="872716"/>
            <a:ext cx="864096" cy="86409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srgbClr val="364C9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6732240" y="872716"/>
            <a:ext cx="864096" cy="86409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srgbClr val="364C9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7812360" y="872716"/>
            <a:ext cx="864096" cy="86409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srgbClr val="364C9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2339752" y="872716"/>
            <a:ext cx="864096" cy="86409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srgbClr val="364C9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3436281" y="872716"/>
            <a:ext cx="864096" cy="86409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srgbClr val="364C9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4544199" y="872716"/>
            <a:ext cx="864096" cy="86409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srgbClr val="364C9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160001" y="5319571"/>
            <a:ext cx="8496944" cy="108012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3200" b="1" i="0" u="none" strike="noStrike" cap="none" normalizeH="0" baseline="0" noProof="0">
                <a:ln>
                  <a:noFill/>
                </a:ln>
                <a:solidFill>
                  <a:srgbClr val="364C9D"/>
                </a:solidFill>
                <a:uLnTx/>
                <a:uFillTx/>
                <a:latin typeface="Calibri"/>
                <a:ea typeface="+mn-ea"/>
                <a:cs typeface="+mn-cs"/>
              </a:rPr>
              <a:t>Infrastructure matérielle</a:t>
            </a:r>
          </a:p>
          <a:p>
            <a:pPr lvl="0" algn="ctr">
              <a:defRPr/>
            </a:pPr>
            <a:r>
              <a:rPr kumimoji="0" lang="fr-BE" sz="2400" b="0" i="0" u="none" strike="noStrike" cap="none" normalizeH="0" baseline="0" noProof="0">
                <a:ln>
                  <a:noFill/>
                </a:ln>
                <a:solidFill>
                  <a:srgbClr val="364C9D"/>
                </a:solidFill>
                <a:uLnTx/>
                <a:uFillTx/>
                <a:latin typeface="Calibri"/>
                <a:ea typeface="+mn-ea"/>
                <a:cs typeface="+mn-cs"/>
              </a:rPr>
              <a:t>Data </a:t>
            </a:r>
            <a:r>
              <a:rPr lang="fr-BE" sz="2400">
                <a:solidFill>
                  <a:srgbClr val="364C9D"/>
                </a:solidFill>
              </a:rPr>
              <a:t>centers  |  Computing </a:t>
            </a:r>
            <a:r>
              <a:rPr kumimoji="0" lang="fr-BE" sz="2400" b="0" i="0" u="none" strike="noStrike" cap="none" normalizeH="0" baseline="0" noProof="0">
                <a:ln>
                  <a:noFill/>
                </a:ln>
                <a:solidFill>
                  <a:srgbClr val="364C9D"/>
                </a:solidFill>
                <a:uLnTx/>
                <a:uFillTx/>
                <a:latin typeface="Calibri"/>
                <a:ea typeface="+mn-ea"/>
                <a:cs typeface="+mn-cs"/>
              </a:rPr>
              <a:t>|  Network  |</a:t>
            </a:r>
            <a:r>
              <a:rPr lang="fr-BE" sz="2400">
                <a:solidFill>
                  <a:srgbClr val="364C9D"/>
                </a:solidFill>
                <a:latin typeface="Calibri"/>
                <a:ea typeface="+mn-ea"/>
                <a:cs typeface="+mn-cs"/>
              </a:rPr>
              <a:t>  </a:t>
            </a:r>
            <a:r>
              <a:rPr kumimoji="0" lang="fr-BE" sz="2400" b="0" i="0" u="none" strike="noStrike" cap="none" normalizeH="0" baseline="0" noProof="0">
                <a:ln>
                  <a:noFill/>
                </a:ln>
                <a:solidFill>
                  <a:srgbClr val="364C9D"/>
                </a:solidFill>
                <a:uLnTx/>
                <a:uFillTx/>
                <a:latin typeface="Calibri"/>
                <a:ea typeface="+mn-ea"/>
                <a:cs typeface="+mn-cs"/>
              </a:rPr>
              <a:t>Storage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120766" y="4190706"/>
            <a:ext cx="8496944" cy="108012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3200" b="1" i="0" u="none" strike="noStrike" cap="none" normalizeH="0" baseline="0" noProof="0">
                <a:ln>
                  <a:noFill/>
                </a:ln>
                <a:solidFill>
                  <a:srgbClr val="364C9D"/>
                </a:solidFill>
                <a:uLnTx/>
                <a:uFillTx/>
                <a:latin typeface="Calibri"/>
                <a:ea typeface="+mn-ea"/>
                <a:cs typeface="+mn-cs"/>
              </a:rPr>
              <a:t>Infrastructure logicielle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400" b="0" i="0" u="none" strike="noStrike" cap="none" normalizeH="0" baseline="0" noProof="0">
                <a:ln>
                  <a:noFill/>
                </a:ln>
                <a:solidFill>
                  <a:srgbClr val="364C9D"/>
                </a:solidFill>
                <a:uLnTx/>
                <a:uFillTx/>
                <a:latin typeface="Calibri"/>
                <a:ea typeface="+mn-ea"/>
                <a:cs typeface="+mn-cs"/>
              </a:rPr>
              <a:t>Virtualisation  |   Security   | 	Mail	|   VoIP	     | …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179512" y="3044200"/>
            <a:ext cx="8496944" cy="108012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3200" b="1" i="0" u="none" strike="noStrike" cap="none" normalizeH="0" baseline="0" noProof="0">
                <a:ln>
                  <a:noFill/>
                </a:ln>
                <a:solidFill>
                  <a:srgbClr val="364C9D"/>
                </a:solidFill>
                <a:uLnTx/>
                <a:uFillTx/>
                <a:latin typeface="Calibri"/>
                <a:ea typeface="+mn-ea"/>
                <a:cs typeface="+mn-cs"/>
              </a:rPr>
              <a:t>Plateformes applicatives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400" b="0" i="0" u="none" strike="noStrike" cap="none" normalizeH="0" baseline="0" noProof="0">
                <a:ln>
                  <a:noFill/>
                </a:ln>
                <a:solidFill>
                  <a:srgbClr val="364C9D"/>
                </a:solidFill>
                <a:uLnTx/>
                <a:uFillTx/>
                <a:latin typeface="Calibri"/>
                <a:ea typeface="+mn-ea"/>
                <a:cs typeface="+mn-cs"/>
              </a:rPr>
              <a:t>Open Source | IBM | Microsoft| Oracle | SAS | …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160001" y="1914309"/>
            <a:ext cx="8496944" cy="108012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3200" b="1">
                <a:solidFill>
                  <a:srgbClr val="364C9D"/>
                </a:solidFill>
                <a:latin typeface="Calibri"/>
              </a:rPr>
              <a:t>Applications standard &amp; composants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400" b="0" i="0" u="none" strike="noStrike" cap="none" normalizeH="0" baseline="0" noProof="0">
                <a:ln>
                  <a:noFill/>
                </a:ln>
                <a:solidFill>
                  <a:srgbClr val="364C9D"/>
                </a:solidFill>
                <a:uLnTx/>
                <a:uFillTx/>
                <a:latin typeface="Calibri"/>
                <a:ea typeface="+mn-ea"/>
                <a:cs typeface="+mn-cs"/>
              </a:rPr>
              <a:t>Site web | Gestion des accès | Logiciel de traduction | …</a:t>
            </a:r>
          </a:p>
        </p:txBody>
      </p:sp>
      <p:sp>
        <p:nvSpPr>
          <p:cNvPr id="43" name="TextBox 42"/>
          <p:cNvSpPr txBox="1"/>
          <p:nvPr/>
        </p:nvSpPr>
        <p:spPr>
          <a:xfrm rot="2777394">
            <a:off x="8160020" y="3197878"/>
            <a:ext cx="1030942" cy="401479"/>
          </a:xfrm>
          <a:prstGeom prst="snip1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400" b="1" i="0" u="none" strike="noStrike" cap="none" normalizeH="0" baseline="0" noProof="0" dirty="0">
                <a:ln>
                  <a:noFill/>
                </a:ln>
                <a:solidFill>
                  <a:srgbClr val="364C9D"/>
                </a:solidFill>
                <a:uLnTx/>
                <a:uFillTx/>
                <a:latin typeface="Calibri"/>
                <a:ea typeface="+mn-ea"/>
                <a:cs typeface="+mn-cs"/>
              </a:rPr>
              <a:t>Partage</a:t>
            </a:r>
          </a:p>
        </p:txBody>
      </p:sp>
      <p:sp>
        <p:nvSpPr>
          <p:cNvPr id="44" name="TextBox 43"/>
          <p:cNvSpPr txBox="1"/>
          <p:nvPr/>
        </p:nvSpPr>
        <p:spPr>
          <a:xfrm rot="2777394">
            <a:off x="8160020" y="4350006"/>
            <a:ext cx="1030942" cy="401479"/>
          </a:xfrm>
          <a:prstGeom prst="snip1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400" b="1" i="0" u="none" strike="noStrike" cap="none" normalizeH="0" baseline="0" noProof="0" dirty="0">
                <a:ln>
                  <a:noFill/>
                </a:ln>
                <a:solidFill>
                  <a:srgbClr val="364C9D"/>
                </a:solidFill>
                <a:uLnTx/>
                <a:uFillTx/>
                <a:latin typeface="Calibri"/>
                <a:ea typeface="+mn-ea"/>
                <a:cs typeface="+mn-cs"/>
              </a:rPr>
              <a:t>Partage</a:t>
            </a:r>
          </a:p>
        </p:txBody>
      </p:sp>
      <p:sp>
        <p:nvSpPr>
          <p:cNvPr id="45" name="TextBox 44"/>
          <p:cNvSpPr txBox="1"/>
          <p:nvPr/>
        </p:nvSpPr>
        <p:spPr>
          <a:xfrm rot="2777394">
            <a:off x="8160020" y="5502134"/>
            <a:ext cx="1030942" cy="401479"/>
          </a:xfrm>
          <a:prstGeom prst="snip1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400" b="1" i="0" u="none" strike="noStrike" cap="none" normalizeH="0" baseline="0" noProof="0" dirty="0">
                <a:ln>
                  <a:noFill/>
                </a:ln>
                <a:solidFill>
                  <a:srgbClr val="364C9D"/>
                </a:solidFill>
                <a:uLnTx/>
                <a:uFillTx/>
                <a:latin typeface="Calibri"/>
                <a:ea typeface="+mn-ea"/>
                <a:cs typeface="+mn-cs"/>
              </a:rPr>
              <a:t>Partage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107504" y="764704"/>
            <a:ext cx="8640960" cy="108012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3200" b="1" i="0" u="none" strike="noStrike" cap="none" normalizeH="0" baseline="0" noProof="0">
                <a:ln>
                  <a:noFill/>
                </a:ln>
                <a:solidFill>
                  <a:srgbClr val="364C9D"/>
                </a:solidFill>
                <a:uLnTx/>
                <a:uFillTx/>
                <a:latin typeface="Calibri"/>
                <a:ea typeface="+mn-ea"/>
                <a:cs typeface="+mn-cs"/>
              </a:rPr>
              <a:t>Applications métier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400" b="0" i="0" u="none" strike="noStrike" cap="none" normalizeH="0" baseline="0" noProof="0">
                <a:ln>
                  <a:noFill/>
                </a:ln>
                <a:solidFill>
                  <a:srgbClr val="364C9D"/>
                </a:solidFill>
                <a:uLnTx/>
                <a:uFillTx/>
                <a:latin typeface="Calibri"/>
                <a:ea typeface="+mn-ea"/>
                <a:cs typeface="+mn-cs"/>
              </a:rPr>
              <a:t>Core business (déclarations, processus métier, ...)</a:t>
            </a:r>
          </a:p>
        </p:txBody>
      </p:sp>
      <p:sp>
        <p:nvSpPr>
          <p:cNvPr id="46" name="TextBox 45"/>
          <p:cNvSpPr txBox="1"/>
          <p:nvPr/>
        </p:nvSpPr>
        <p:spPr>
          <a:xfrm rot="2777394">
            <a:off x="8160020" y="2062921"/>
            <a:ext cx="1030942" cy="401479"/>
          </a:xfrm>
          <a:prstGeom prst="snip1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400" b="1" i="0" u="none" strike="noStrike" cap="none" normalizeH="0" baseline="0" noProof="0" dirty="0">
                <a:ln>
                  <a:noFill/>
                </a:ln>
                <a:solidFill>
                  <a:srgbClr val="364C9D"/>
                </a:solidFill>
                <a:uLnTx/>
                <a:uFillTx/>
                <a:latin typeface="Calibri"/>
                <a:ea typeface="+mn-ea"/>
                <a:cs typeface="+mn-cs"/>
              </a:rPr>
              <a:t>Partage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fr-BE"/>
              <a:t>25/05/2018</a:t>
            </a:r>
          </a:p>
        </p:txBody>
      </p:sp>
    </p:spTree>
    <p:extLst>
      <p:ext uri="{BB962C8B-B14F-4D97-AF65-F5344CB8AC3E}">
        <p14:creationId xmlns:p14="http://schemas.microsoft.com/office/powerpoint/2010/main" val="303134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Avantages G-Cloud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BE" u="sng"/>
              <a:t>effets d’économie d’échelle</a:t>
            </a:r>
          </a:p>
          <a:p>
            <a:pPr lvl="1"/>
            <a:r>
              <a:rPr lang="fr-BE"/>
              <a:t>efficacité accrue</a:t>
            </a:r>
          </a:p>
          <a:p>
            <a:pPr lvl="1"/>
            <a:r>
              <a:rPr lang="fr-BE"/>
              <a:t>qualité accrue</a:t>
            </a:r>
          </a:p>
          <a:p>
            <a:pPr lvl="1"/>
            <a:r>
              <a:rPr lang="fr-BE"/>
              <a:t>disponibilité accrue</a:t>
            </a:r>
          </a:p>
          <a:p>
            <a:pPr lvl="1"/>
            <a:r>
              <a:rPr lang="fr-BE"/>
              <a:t>coût inférieur (infrastructure, licences de logiciels, supervision, ...)</a:t>
            </a:r>
          </a:p>
          <a:p>
            <a:endParaRPr lang="fr-BE" dirty="0" smtClean="0"/>
          </a:p>
          <a:p>
            <a:r>
              <a:rPr lang="fr-BE"/>
              <a:t>respect de la confidentialité et </a:t>
            </a:r>
            <a:r>
              <a:rPr lang="fr-BE" u="sng"/>
              <a:t>protection des données</a:t>
            </a:r>
          </a:p>
          <a:p>
            <a:endParaRPr lang="fr-BE" dirty="0" smtClean="0"/>
          </a:p>
          <a:p>
            <a:r>
              <a:rPr lang="fr-BE" u="sng"/>
              <a:t>axé davantage sur le business</a:t>
            </a:r>
            <a:r>
              <a:rPr lang="fr-BE"/>
              <a:t> et flexibilité pour atteindre les objectifs</a:t>
            </a:r>
          </a:p>
          <a:p>
            <a:pPr lvl="0"/>
            <a:endParaRPr lang="fr-BE" dirty="0" smtClean="0"/>
          </a:p>
          <a:p>
            <a:pPr lvl="0"/>
            <a:r>
              <a:rPr lang="fr-BE"/>
              <a:t>plus de poids vis-à-vis des fournisseurs</a:t>
            </a:r>
          </a:p>
          <a:p>
            <a:endParaRPr lang="fr-BE" dirty="0" smtClean="0"/>
          </a:p>
          <a:p>
            <a:r>
              <a:rPr lang="fr-BE" u="sng"/>
              <a:t>mutualisation</a:t>
            </a:r>
            <a:r>
              <a:rPr lang="fr-BE"/>
              <a:t> des connaissances et des ressources</a:t>
            </a:r>
          </a:p>
          <a:p>
            <a:pPr lvl="0"/>
            <a:endParaRPr lang="fr-BE" dirty="0" smtClean="0"/>
          </a:p>
          <a:p>
            <a:pPr lvl="0"/>
            <a:r>
              <a:rPr lang="fr-BE" u="sng"/>
              <a:t>évolution technologique</a:t>
            </a:r>
            <a:r>
              <a:rPr lang="fr-BE"/>
              <a:t> disponible plus rapidement pour tous</a:t>
            </a:r>
          </a:p>
          <a:p>
            <a:endParaRPr lang="fr-BE" dirty="0" smtClean="0"/>
          </a:p>
          <a:p>
            <a:endParaRPr lang="fr-BE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fr-BE"/>
              <a:t>25/05/2018</a:t>
            </a:r>
          </a:p>
        </p:txBody>
      </p:sp>
    </p:spTree>
    <p:extLst>
      <p:ext uri="{BB962C8B-B14F-4D97-AF65-F5344CB8AC3E}">
        <p14:creationId xmlns:p14="http://schemas.microsoft.com/office/powerpoint/2010/main" val="11563221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1011238"/>
            <a:ext cx="8543925" cy="537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Transformation</a:t>
            </a:r>
          </a:p>
        </p:txBody>
      </p:sp>
      <p:sp>
        <p:nvSpPr>
          <p:cNvPr id="45061" name="TextBox 6"/>
          <p:cNvSpPr txBox="1">
            <a:spLocks noChangeArrowheads="1"/>
          </p:cNvSpPr>
          <p:nvPr/>
        </p:nvSpPr>
        <p:spPr bwMode="auto">
          <a:xfrm>
            <a:off x="6607175" y="5997575"/>
            <a:ext cx="2090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sz="1400"/>
              <a:t>Source : Booz Allen Hamilton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l"/>
            <a:r>
              <a:rPr lang="fr-BE"/>
              <a:t>25/05/2018</a:t>
            </a:r>
          </a:p>
        </p:txBody>
      </p:sp>
    </p:spTree>
    <p:extLst>
      <p:ext uri="{BB962C8B-B14F-4D97-AF65-F5344CB8AC3E}">
        <p14:creationId xmlns:p14="http://schemas.microsoft.com/office/powerpoint/2010/main" val="47401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Facteurs critiques de succès</a:t>
            </a:r>
          </a:p>
        </p:txBody>
      </p:sp>
      <p:sp>
        <p:nvSpPr>
          <p:cNvPr id="5" name="Hexagon 4"/>
          <p:cNvSpPr/>
          <p:nvPr/>
        </p:nvSpPr>
        <p:spPr>
          <a:xfrm>
            <a:off x="1079777" y="2225441"/>
            <a:ext cx="1800000" cy="1440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/>
              <a:t>Collaborer en confiance</a:t>
            </a:r>
          </a:p>
        </p:txBody>
      </p:sp>
      <p:sp>
        <p:nvSpPr>
          <p:cNvPr id="6" name="Hexagon 5"/>
          <p:cNvSpPr/>
          <p:nvPr/>
        </p:nvSpPr>
        <p:spPr>
          <a:xfrm>
            <a:off x="2590800" y="2998098"/>
            <a:ext cx="1800000" cy="1440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/>
              <a:t>Recherche active de synergies</a:t>
            </a:r>
          </a:p>
        </p:txBody>
      </p:sp>
      <p:sp>
        <p:nvSpPr>
          <p:cNvPr id="7" name="Hexagon 6"/>
          <p:cNvSpPr/>
          <p:nvPr/>
        </p:nvSpPr>
        <p:spPr>
          <a:xfrm>
            <a:off x="1068348" y="3734022"/>
            <a:ext cx="1800000" cy="1440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/>
              <a:t>Respect des principes de base</a:t>
            </a:r>
          </a:p>
        </p:txBody>
      </p:sp>
      <p:sp>
        <p:nvSpPr>
          <p:cNvPr id="8" name="Hexagon 7"/>
          <p:cNvSpPr/>
          <p:nvPr/>
        </p:nvSpPr>
        <p:spPr>
          <a:xfrm>
            <a:off x="2590800" y="4509120"/>
            <a:ext cx="1800000" cy="1440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/>
              <a:t>Architecture ICT de qualité</a:t>
            </a:r>
          </a:p>
        </p:txBody>
      </p:sp>
      <p:sp>
        <p:nvSpPr>
          <p:cNvPr id="9" name="Hexagon 8"/>
          <p:cNvSpPr/>
          <p:nvPr/>
        </p:nvSpPr>
        <p:spPr>
          <a:xfrm>
            <a:off x="4113252" y="3745452"/>
            <a:ext cx="1800000" cy="1440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dirty="0"/>
              <a:t>Centré sur les tâches </a:t>
            </a:r>
            <a:r>
              <a:rPr lang="fr-BE" sz="1600" dirty="0" err="1" smtClean="0"/>
              <a:t>fonda-mentales</a:t>
            </a:r>
            <a:r>
              <a:rPr lang="fr-BE" sz="1600" dirty="0" smtClean="0"/>
              <a:t> </a:t>
            </a:r>
            <a:endParaRPr lang="fr-BE" sz="1600" dirty="0"/>
          </a:p>
        </p:txBody>
      </p:sp>
      <p:sp>
        <p:nvSpPr>
          <p:cNvPr id="10" name="Hexagon 9"/>
          <p:cNvSpPr/>
          <p:nvPr/>
        </p:nvSpPr>
        <p:spPr>
          <a:xfrm>
            <a:off x="4090392" y="2225442"/>
            <a:ext cx="1800000" cy="1440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/>
              <a:t>Optimisation de la chaîne de processus</a:t>
            </a:r>
          </a:p>
        </p:txBody>
      </p:sp>
      <p:sp>
        <p:nvSpPr>
          <p:cNvPr id="11" name="Hexagon 10"/>
          <p:cNvSpPr/>
          <p:nvPr/>
        </p:nvSpPr>
        <p:spPr>
          <a:xfrm>
            <a:off x="5606058" y="2975238"/>
            <a:ext cx="1800000" cy="1440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dirty="0" err="1" smtClean="0"/>
              <a:t>Développe-ment</a:t>
            </a:r>
            <a:r>
              <a:rPr lang="fr-BE" sz="1600" dirty="0" smtClean="0"/>
              <a:t> </a:t>
            </a:r>
            <a:r>
              <a:rPr lang="fr-BE" sz="1600" dirty="0"/>
              <a:t>agile et réception</a:t>
            </a:r>
          </a:p>
        </p:txBody>
      </p:sp>
      <p:sp>
        <p:nvSpPr>
          <p:cNvPr id="12" name="Hexagon 11"/>
          <p:cNvSpPr/>
          <p:nvPr/>
        </p:nvSpPr>
        <p:spPr>
          <a:xfrm>
            <a:off x="5606058" y="1459721"/>
            <a:ext cx="1800000" cy="1440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/>
              <a:t>Equilibre stabilité - changement</a:t>
            </a:r>
          </a:p>
        </p:txBody>
      </p:sp>
      <p:sp>
        <p:nvSpPr>
          <p:cNvPr id="13" name="Hexagon 12"/>
          <p:cNvSpPr/>
          <p:nvPr/>
        </p:nvSpPr>
        <p:spPr>
          <a:xfrm>
            <a:off x="2582333" y="1493589"/>
            <a:ext cx="1800000" cy="1440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/>
              <a:t>Penser à la valeur ajoutée</a:t>
            </a:r>
          </a:p>
        </p:txBody>
      </p:sp>
      <p:sp>
        <p:nvSpPr>
          <p:cNvPr id="14" name="Hexagon 13"/>
          <p:cNvSpPr/>
          <p:nvPr/>
        </p:nvSpPr>
        <p:spPr>
          <a:xfrm>
            <a:off x="5635704" y="4490755"/>
            <a:ext cx="1800000" cy="1440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/>
              <a:t>RGPD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fr-BE"/>
              <a:t>25/05/2018</a:t>
            </a:r>
          </a:p>
        </p:txBody>
      </p:sp>
    </p:spTree>
    <p:extLst>
      <p:ext uri="{BB962C8B-B14F-4D97-AF65-F5344CB8AC3E}">
        <p14:creationId xmlns:p14="http://schemas.microsoft.com/office/powerpoint/2010/main" val="243943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416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Parties concernées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27584" y="5559623"/>
            <a:ext cx="29107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400"/>
              <a:t>&gt; 220.000 employeurs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616196" y="2823318"/>
            <a:ext cx="32833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400"/>
              <a:t>&gt; 1 million d'indépendants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50128" y="2823319"/>
            <a:ext cx="27390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400"/>
              <a:t>&gt; 11 millions de citoyens</a:t>
            </a:r>
          </a:p>
        </p:txBody>
      </p:sp>
      <p:pic>
        <p:nvPicPr>
          <p:cNvPr id="12" name="Picture 4" descr="Afbeeldingsresultaat voor crowdfunding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114" y="991888"/>
            <a:ext cx="1861048" cy="1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icons.iconarchive.com/icons/aha-soft/large-user/512/Notary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036" y="1180738"/>
            <a:ext cx="1483348" cy="148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875" y="1180738"/>
            <a:ext cx="1483348" cy="1483348"/>
          </a:xfrm>
          <a:prstGeom prst="rect">
            <a:avLst/>
          </a:prstGeom>
        </p:spPr>
      </p:pic>
      <p:pic>
        <p:nvPicPr>
          <p:cNvPr id="17" name="Picture 4" descr="http://iconizer.net/files/Free_Business_Desktop_Icons/orig/Compan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752" y="3717032"/>
            <a:ext cx="1861048" cy="1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913" y="3697287"/>
            <a:ext cx="1862336" cy="1862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789" y="3697287"/>
            <a:ext cx="1861048" cy="1861048"/>
          </a:xfrm>
          <a:prstGeom prst="rect">
            <a:avLst/>
          </a:prstGeom>
        </p:spPr>
      </p:pic>
      <p:sp>
        <p:nvSpPr>
          <p:cNvPr id="20" name="Rectangle 10"/>
          <p:cNvSpPr/>
          <p:nvPr/>
        </p:nvSpPr>
        <p:spPr>
          <a:xfrm>
            <a:off x="4294024" y="5559623"/>
            <a:ext cx="32880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BE" sz="2400"/>
              <a:t>3.000 acteurs chargés de</a:t>
            </a:r>
          </a:p>
          <a:p>
            <a:pPr algn="ctr"/>
            <a:r>
              <a:rPr lang="fr-BE" sz="2400"/>
              <a:t>la protection sociale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fr-BE"/>
              <a:t>25/05/2018</a:t>
            </a:r>
          </a:p>
        </p:txBody>
      </p:sp>
    </p:spTree>
    <p:extLst>
      <p:ext uri="{BB962C8B-B14F-4D97-AF65-F5344CB8AC3E}">
        <p14:creationId xmlns:p14="http://schemas.microsoft.com/office/powerpoint/2010/main" val="9686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51520" y="140470"/>
            <a:ext cx="8640960" cy="696242"/>
          </a:xfrm>
        </p:spPr>
        <p:txBody>
          <a:bodyPr>
            <a:noAutofit/>
          </a:bodyPr>
          <a:lstStyle/>
          <a:p>
            <a:r>
              <a:rPr lang="fr-BE"/>
              <a:t>Importance d’une gestion adéquate de l’information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BE" sz="2800" u="sng" dirty="0"/>
              <a:t>Efficacité de la politique</a:t>
            </a:r>
          </a:p>
          <a:p>
            <a:endParaRPr lang="nl-BE" dirty="0" smtClean="0"/>
          </a:p>
          <a:p>
            <a:r>
              <a:rPr lang="fr-BE" dirty="0"/>
              <a:t>systèmes d'information pour</a:t>
            </a:r>
          </a:p>
          <a:p>
            <a:pPr lvl="1"/>
            <a:r>
              <a:rPr lang="fr-BE" dirty="0"/>
              <a:t>l’appui à la politique</a:t>
            </a:r>
          </a:p>
          <a:p>
            <a:pPr lvl="1"/>
            <a:r>
              <a:rPr lang="fr-BE" dirty="0"/>
              <a:t>la recherche</a:t>
            </a:r>
          </a:p>
          <a:p>
            <a:pPr lvl="1"/>
            <a:r>
              <a:rPr lang="fr-BE" dirty="0"/>
              <a:t>l’évaluation de la politique</a:t>
            </a:r>
          </a:p>
          <a:p>
            <a:endParaRPr lang="nl-BE" dirty="0" smtClean="0"/>
          </a:p>
          <a:p>
            <a:r>
              <a:rPr lang="fr-BE" dirty="0"/>
              <a:t>la mise en œuvre stratégique des systèmes d'information pour</a:t>
            </a:r>
          </a:p>
          <a:p>
            <a:pPr lvl="1"/>
            <a:r>
              <a:rPr lang="fr-BE" dirty="0"/>
              <a:t>éviter le non-recours aux droits (octroi automatique)</a:t>
            </a:r>
          </a:p>
          <a:p>
            <a:pPr lvl="1"/>
            <a:r>
              <a:rPr lang="fr-BE" dirty="0"/>
              <a:t>l’inclusion sociale</a:t>
            </a:r>
          </a:p>
          <a:p>
            <a:pPr lvl="1"/>
            <a:r>
              <a:rPr lang="fr-BE" dirty="0"/>
              <a:t>éviter et lutter contre la fraude</a:t>
            </a:r>
          </a:p>
          <a:p>
            <a:pPr lvl="1"/>
            <a:r>
              <a:rPr lang="fr-BE" dirty="0"/>
              <a:t>la continuité de l’octroi de droits</a:t>
            </a:r>
          </a:p>
          <a:p>
            <a:pPr lvl="1"/>
            <a:r>
              <a:rPr lang="fr-BE" dirty="0"/>
              <a:t>…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BE" sz="2800" u="sng" dirty="0"/>
              <a:t>Exécution efficace de la politique</a:t>
            </a:r>
          </a:p>
          <a:p>
            <a:endParaRPr lang="fr-BE" dirty="0" smtClean="0"/>
          </a:p>
          <a:p>
            <a:r>
              <a:rPr lang="fr-BE" dirty="0" smtClean="0"/>
              <a:t>excellence </a:t>
            </a:r>
            <a:r>
              <a:rPr lang="fr-BE" dirty="0"/>
              <a:t>opérationnelle</a:t>
            </a:r>
          </a:p>
          <a:p>
            <a:r>
              <a:rPr lang="fr-BE" dirty="0"/>
              <a:t>gestion et protection des données</a:t>
            </a:r>
          </a:p>
          <a:p>
            <a:pPr lvl="1"/>
            <a:r>
              <a:rPr lang="fr-BE" dirty="0"/>
              <a:t>collecte unique et validation</a:t>
            </a:r>
          </a:p>
          <a:p>
            <a:pPr lvl="1"/>
            <a:r>
              <a:rPr lang="fr-BE" dirty="0"/>
              <a:t>correctes et disponibles à temps</a:t>
            </a:r>
          </a:p>
          <a:p>
            <a:pPr lvl="1"/>
            <a:r>
              <a:rPr lang="fr-BE" dirty="0"/>
              <a:t>réutilisables et partagées (« philosophie des blocs Lego »)</a:t>
            </a:r>
          </a:p>
          <a:p>
            <a:r>
              <a:rPr lang="fr-BE" dirty="0"/>
              <a:t>processus</a:t>
            </a:r>
          </a:p>
          <a:p>
            <a:pPr lvl="1"/>
            <a:r>
              <a:rPr lang="fr-BE" dirty="0"/>
              <a:t>déterminé par les évènements</a:t>
            </a:r>
          </a:p>
          <a:p>
            <a:pPr lvl="1"/>
            <a:r>
              <a:rPr lang="fr-BE" dirty="0"/>
              <a:t>chaînes de processus </a:t>
            </a:r>
          </a:p>
          <a:p>
            <a:pPr lvl="1"/>
            <a:r>
              <a:rPr lang="fr-BE" dirty="0"/>
              <a:t>répartition des tâches entre acteurs en fonction des compétences</a:t>
            </a:r>
          </a:p>
          <a:p>
            <a:r>
              <a:rPr lang="fr-BE" dirty="0"/>
              <a:t>architecture</a:t>
            </a:r>
          </a:p>
          <a:p>
            <a:pPr lvl="1"/>
            <a:r>
              <a:rPr lang="fr-BE" dirty="0"/>
              <a:t>Architecture Orientée Service</a:t>
            </a:r>
          </a:p>
          <a:p>
            <a:pPr lvl="1"/>
            <a:r>
              <a:rPr lang="fr-BE" dirty="0"/>
              <a:t>modularité et encapsulation</a:t>
            </a:r>
          </a:p>
          <a:p>
            <a:pPr lvl="1"/>
            <a:r>
              <a:rPr lang="fr-BE" dirty="0"/>
              <a:t>synergies via technologies cloud et container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/>
              <a:t>25/05/2018</a:t>
            </a:r>
          </a:p>
        </p:txBody>
      </p:sp>
    </p:spTree>
    <p:extLst>
      <p:ext uri="{BB962C8B-B14F-4D97-AF65-F5344CB8AC3E}">
        <p14:creationId xmlns:p14="http://schemas.microsoft.com/office/powerpoint/2010/main" val="365799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Réseau d’échange de données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fr-BE"/>
              <a:t>25/05/2018</a:t>
            </a:r>
          </a:p>
        </p:txBody>
      </p:sp>
      <p:grpSp>
        <p:nvGrpSpPr>
          <p:cNvPr id="5" name="Group 30720"/>
          <p:cNvGrpSpPr>
            <a:grpSpLocks/>
          </p:cNvGrpSpPr>
          <p:nvPr/>
        </p:nvGrpSpPr>
        <p:grpSpPr bwMode="auto">
          <a:xfrm>
            <a:off x="775073" y="1052736"/>
            <a:ext cx="7264400" cy="5111750"/>
            <a:chOff x="387375" y="1114698"/>
            <a:chExt cx="7263209" cy="5111774"/>
          </a:xfrm>
        </p:grpSpPr>
        <p:sp>
          <p:nvSpPr>
            <p:cNvPr id="7" name="Freeform 6"/>
            <p:cNvSpPr>
              <a:spLocks noChangeAspect="1"/>
            </p:cNvSpPr>
            <p:nvPr/>
          </p:nvSpPr>
          <p:spPr bwMode="auto">
            <a:xfrm>
              <a:off x="3617407" y="2637118"/>
              <a:ext cx="1603112" cy="1598620"/>
            </a:xfrm>
            <a:custGeom>
              <a:avLst/>
              <a:gdLst>
                <a:gd name="connsiteX0" fmla="*/ 0 w 2861953"/>
                <a:gd name="connsiteY0" fmla="*/ 1426830 h 2853660"/>
                <a:gd name="connsiteX1" fmla="*/ 1430977 w 2861953"/>
                <a:gd name="connsiteY1" fmla="*/ 0 h 2853660"/>
                <a:gd name="connsiteX2" fmla="*/ 2861954 w 2861953"/>
                <a:gd name="connsiteY2" fmla="*/ 1426830 h 2853660"/>
                <a:gd name="connsiteX3" fmla="*/ 1430977 w 2861953"/>
                <a:gd name="connsiteY3" fmla="*/ 2853660 h 2853660"/>
                <a:gd name="connsiteX4" fmla="*/ 0 w 2861953"/>
                <a:gd name="connsiteY4" fmla="*/ 1426830 h 28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1953" h="2853660">
                  <a:moveTo>
                    <a:pt x="0" y="1426830"/>
                  </a:moveTo>
                  <a:cubicBezTo>
                    <a:pt x="0" y="638814"/>
                    <a:pt x="640670" y="0"/>
                    <a:pt x="1430977" y="0"/>
                  </a:cubicBezTo>
                  <a:cubicBezTo>
                    <a:pt x="2221284" y="0"/>
                    <a:pt x="2861954" y="638814"/>
                    <a:pt x="2861954" y="1426830"/>
                  </a:cubicBezTo>
                  <a:cubicBezTo>
                    <a:pt x="2861954" y="2214846"/>
                    <a:pt x="2221284" y="2853660"/>
                    <a:pt x="1430977" y="2853660"/>
                  </a:cubicBezTo>
                  <a:cubicBezTo>
                    <a:pt x="640670" y="2853660"/>
                    <a:pt x="0" y="2214846"/>
                    <a:pt x="0" y="1426830"/>
                  </a:cubicBezTo>
                  <a:close/>
                </a:path>
              </a:pathLst>
            </a:cu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lIns="501673" tIns="500459" rIns="501673" bIns="500459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2000" dirty="0">
                <a:solidFill>
                  <a:schemeClr val="bg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8" name="Freeform 7"/>
            <p:cNvSpPr>
              <a:spLocks noChangeAspect="1"/>
            </p:cNvSpPr>
            <p:nvPr/>
          </p:nvSpPr>
          <p:spPr bwMode="auto">
            <a:xfrm>
              <a:off x="4011043" y="1378224"/>
              <a:ext cx="831714" cy="827092"/>
            </a:xfrm>
            <a:custGeom>
              <a:avLst/>
              <a:gdLst>
                <a:gd name="connsiteX0" fmla="*/ 0 w 1040630"/>
                <a:gd name="connsiteY0" fmla="*/ 516201 h 1032401"/>
                <a:gd name="connsiteX1" fmla="*/ 520315 w 1040630"/>
                <a:gd name="connsiteY1" fmla="*/ 0 h 1032401"/>
                <a:gd name="connsiteX2" fmla="*/ 1040630 w 1040630"/>
                <a:gd name="connsiteY2" fmla="*/ 516201 h 1032401"/>
                <a:gd name="connsiteX3" fmla="*/ 520315 w 1040630"/>
                <a:gd name="connsiteY3" fmla="*/ 1032402 h 1032401"/>
                <a:gd name="connsiteX4" fmla="*/ 0 w 1040630"/>
                <a:gd name="connsiteY4" fmla="*/ 516201 h 1032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630" h="1032401">
                  <a:moveTo>
                    <a:pt x="0" y="516201"/>
                  </a:moveTo>
                  <a:cubicBezTo>
                    <a:pt x="0" y="231111"/>
                    <a:pt x="232953" y="0"/>
                    <a:pt x="520315" y="0"/>
                  </a:cubicBezTo>
                  <a:cubicBezTo>
                    <a:pt x="807677" y="0"/>
                    <a:pt x="1040630" y="231111"/>
                    <a:pt x="1040630" y="516201"/>
                  </a:cubicBezTo>
                  <a:cubicBezTo>
                    <a:pt x="1040630" y="801291"/>
                    <a:pt x="807677" y="1032402"/>
                    <a:pt x="520315" y="1032402"/>
                  </a:cubicBezTo>
                  <a:cubicBezTo>
                    <a:pt x="232953" y="1032402"/>
                    <a:pt x="0" y="801291"/>
                    <a:pt x="0" y="516201"/>
                  </a:cubicBezTo>
                  <a:close/>
                </a:path>
              </a:pathLst>
            </a:custGeom>
            <a:solidFill>
              <a:srgbClr val="008CB2">
                <a:alpha val="55000"/>
              </a:srgb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lIns="170177" tIns="168972" rIns="170177" bIns="168972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BE" sz="1400"/>
                <a:t>SFP</a:t>
              </a:r>
            </a:p>
          </p:txBody>
        </p:sp>
        <p:sp>
          <p:nvSpPr>
            <p:cNvPr id="9" name="Freeform 8"/>
            <p:cNvSpPr>
              <a:spLocks noChangeAspect="1"/>
            </p:cNvSpPr>
            <p:nvPr/>
          </p:nvSpPr>
          <p:spPr bwMode="auto">
            <a:xfrm>
              <a:off x="4704667" y="1441725"/>
              <a:ext cx="833300" cy="825504"/>
            </a:xfrm>
            <a:custGeom>
              <a:avLst/>
              <a:gdLst>
                <a:gd name="connsiteX0" fmla="*/ 0 w 1040630"/>
                <a:gd name="connsiteY0" fmla="*/ 516201 h 1032401"/>
                <a:gd name="connsiteX1" fmla="*/ 520315 w 1040630"/>
                <a:gd name="connsiteY1" fmla="*/ 0 h 1032401"/>
                <a:gd name="connsiteX2" fmla="*/ 1040630 w 1040630"/>
                <a:gd name="connsiteY2" fmla="*/ 516201 h 1032401"/>
                <a:gd name="connsiteX3" fmla="*/ 520315 w 1040630"/>
                <a:gd name="connsiteY3" fmla="*/ 1032402 h 1032401"/>
                <a:gd name="connsiteX4" fmla="*/ 0 w 1040630"/>
                <a:gd name="connsiteY4" fmla="*/ 516201 h 1032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630" h="1032401">
                  <a:moveTo>
                    <a:pt x="0" y="516201"/>
                  </a:moveTo>
                  <a:cubicBezTo>
                    <a:pt x="0" y="231111"/>
                    <a:pt x="232953" y="0"/>
                    <a:pt x="520315" y="0"/>
                  </a:cubicBezTo>
                  <a:cubicBezTo>
                    <a:pt x="807677" y="0"/>
                    <a:pt x="1040630" y="231111"/>
                    <a:pt x="1040630" y="516201"/>
                  </a:cubicBezTo>
                  <a:cubicBezTo>
                    <a:pt x="1040630" y="801291"/>
                    <a:pt x="807677" y="1032402"/>
                    <a:pt x="520315" y="1032402"/>
                  </a:cubicBezTo>
                  <a:cubicBezTo>
                    <a:pt x="232953" y="1032402"/>
                    <a:pt x="0" y="801291"/>
                    <a:pt x="0" y="516201"/>
                  </a:cubicBezTo>
                  <a:close/>
                </a:path>
              </a:pathLst>
            </a:custGeom>
            <a:solidFill>
              <a:srgbClr val="008CB2">
                <a:alpha val="55000"/>
              </a:srgb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lIns="170177" tIns="168972" rIns="170177" bIns="168972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BE" sz="1400"/>
                <a:t>INASTI &amp; CASTI</a:t>
              </a:r>
            </a:p>
          </p:txBody>
        </p:sp>
        <p:sp>
          <p:nvSpPr>
            <p:cNvPr id="10" name="Freeform 9"/>
            <p:cNvSpPr>
              <a:spLocks noChangeAspect="1"/>
            </p:cNvSpPr>
            <p:nvPr/>
          </p:nvSpPr>
          <p:spPr bwMode="auto">
            <a:xfrm>
              <a:off x="5252264" y="1792564"/>
              <a:ext cx="831714" cy="825504"/>
            </a:xfrm>
            <a:custGeom>
              <a:avLst/>
              <a:gdLst>
                <a:gd name="connsiteX0" fmla="*/ 0 w 1040630"/>
                <a:gd name="connsiteY0" fmla="*/ 516201 h 1032401"/>
                <a:gd name="connsiteX1" fmla="*/ 520315 w 1040630"/>
                <a:gd name="connsiteY1" fmla="*/ 0 h 1032401"/>
                <a:gd name="connsiteX2" fmla="*/ 1040630 w 1040630"/>
                <a:gd name="connsiteY2" fmla="*/ 516201 h 1032401"/>
                <a:gd name="connsiteX3" fmla="*/ 520315 w 1040630"/>
                <a:gd name="connsiteY3" fmla="*/ 1032402 h 1032401"/>
                <a:gd name="connsiteX4" fmla="*/ 0 w 1040630"/>
                <a:gd name="connsiteY4" fmla="*/ 516201 h 1032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630" h="1032401">
                  <a:moveTo>
                    <a:pt x="0" y="516201"/>
                  </a:moveTo>
                  <a:cubicBezTo>
                    <a:pt x="0" y="231111"/>
                    <a:pt x="232953" y="0"/>
                    <a:pt x="520315" y="0"/>
                  </a:cubicBezTo>
                  <a:cubicBezTo>
                    <a:pt x="807677" y="0"/>
                    <a:pt x="1040630" y="231111"/>
                    <a:pt x="1040630" y="516201"/>
                  </a:cubicBezTo>
                  <a:cubicBezTo>
                    <a:pt x="1040630" y="801291"/>
                    <a:pt x="807677" y="1032402"/>
                    <a:pt x="520315" y="1032402"/>
                  </a:cubicBezTo>
                  <a:cubicBezTo>
                    <a:pt x="232953" y="1032402"/>
                    <a:pt x="0" y="801291"/>
                    <a:pt x="0" y="516201"/>
                  </a:cubicBezTo>
                  <a:close/>
                </a:path>
              </a:pathLst>
            </a:custGeom>
            <a:solidFill>
              <a:srgbClr val="008CB2">
                <a:alpha val="55000"/>
              </a:srgb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lIns="170177" tIns="168972" rIns="170177" bIns="168972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BE" sz="1400"/>
                <a:t>SPF SS</a:t>
              </a:r>
            </a:p>
          </p:txBody>
        </p:sp>
        <p:sp>
          <p:nvSpPr>
            <p:cNvPr id="11" name="Freeform 10"/>
            <p:cNvSpPr>
              <a:spLocks noChangeAspect="1"/>
            </p:cNvSpPr>
            <p:nvPr/>
          </p:nvSpPr>
          <p:spPr bwMode="auto">
            <a:xfrm>
              <a:off x="5652249" y="2314854"/>
              <a:ext cx="833301" cy="825504"/>
            </a:xfrm>
            <a:custGeom>
              <a:avLst/>
              <a:gdLst>
                <a:gd name="connsiteX0" fmla="*/ 0 w 1040630"/>
                <a:gd name="connsiteY0" fmla="*/ 516201 h 1032401"/>
                <a:gd name="connsiteX1" fmla="*/ 520315 w 1040630"/>
                <a:gd name="connsiteY1" fmla="*/ 0 h 1032401"/>
                <a:gd name="connsiteX2" fmla="*/ 1040630 w 1040630"/>
                <a:gd name="connsiteY2" fmla="*/ 516201 h 1032401"/>
                <a:gd name="connsiteX3" fmla="*/ 520315 w 1040630"/>
                <a:gd name="connsiteY3" fmla="*/ 1032402 h 1032401"/>
                <a:gd name="connsiteX4" fmla="*/ 0 w 1040630"/>
                <a:gd name="connsiteY4" fmla="*/ 516201 h 1032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630" h="1032401">
                  <a:moveTo>
                    <a:pt x="0" y="516201"/>
                  </a:moveTo>
                  <a:cubicBezTo>
                    <a:pt x="0" y="231111"/>
                    <a:pt x="232953" y="0"/>
                    <a:pt x="520315" y="0"/>
                  </a:cubicBezTo>
                  <a:cubicBezTo>
                    <a:pt x="807677" y="0"/>
                    <a:pt x="1040630" y="231111"/>
                    <a:pt x="1040630" y="516201"/>
                  </a:cubicBezTo>
                  <a:cubicBezTo>
                    <a:pt x="1040630" y="801291"/>
                    <a:pt x="807677" y="1032402"/>
                    <a:pt x="520315" y="1032402"/>
                  </a:cubicBezTo>
                  <a:cubicBezTo>
                    <a:pt x="232953" y="1032402"/>
                    <a:pt x="0" y="801291"/>
                    <a:pt x="0" y="516201"/>
                  </a:cubicBezTo>
                  <a:close/>
                </a:path>
              </a:pathLst>
            </a:custGeom>
            <a:solidFill>
              <a:srgbClr val="008CB2">
                <a:alpha val="55000"/>
              </a:srgb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lIns="170177" tIns="168972" rIns="170177" bIns="168972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BE" sz="1300"/>
                <a:t>SPP IS &amp; CPAS</a:t>
              </a:r>
            </a:p>
          </p:txBody>
        </p:sp>
        <p:grpSp>
          <p:nvGrpSpPr>
            <p:cNvPr id="12" name="Group 2"/>
            <p:cNvGrpSpPr>
              <a:grpSpLocks/>
            </p:cNvGrpSpPr>
            <p:nvPr/>
          </p:nvGrpSpPr>
          <p:grpSpPr bwMode="auto">
            <a:xfrm>
              <a:off x="2226985" y="2322791"/>
              <a:ext cx="4418875" cy="3219466"/>
              <a:chOff x="2301773" y="2382290"/>
              <a:chExt cx="3966559" cy="2924917"/>
            </a:xfrm>
          </p:grpSpPr>
          <p:sp>
            <p:nvSpPr>
              <p:cNvPr id="23" name="Freeform 22"/>
              <p:cNvSpPr>
                <a:spLocks noChangeAspect="1"/>
              </p:cNvSpPr>
              <p:nvPr/>
            </p:nvSpPr>
            <p:spPr bwMode="auto">
              <a:xfrm>
                <a:off x="5518903" y="2950544"/>
                <a:ext cx="749429" cy="744209"/>
              </a:xfrm>
              <a:custGeom>
                <a:avLst/>
                <a:gdLst>
                  <a:gd name="connsiteX0" fmla="*/ 0 w 1040630"/>
                  <a:gd name="connsiteY0" fmla="*/ 516201 h 1032401"/>
                  <a:gd name="connsiteX1" fmla="*/ 520315 w 1040630"/>
                  <a:gd name="connsiteY1" fmla="*/ 0 h 1032401"/>
                  <a:gd name="connsiteX2" fmla="*/ 1040630 w 1040630"/>
                  <a:gd name="connsiteY2" fmla="*/ 516201 h 1032401"/>
                  <a:gd name="connsiteX3" fmla="*/ 520315 w 1040630"/>
                  <a:gd name="connsiteY3" fmla="*/ 1032402 h 1032401"/>
                  <a:gd name="connsiteX4" fmla="*/ 0 w 1040630"/>
                  <a:gd name="connsiteY4" fmla="*/ 516201 h 1032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0630" h="1032401">
                    <a:moveTo>
                      <a:pt x="0" y="516201"/>
                    </a:moveTo>
                    <a:cubicBezTo>
                      <a:pt x="0" y="231111"/>
                      <a:pt x="232953" y="0"/>
                      <a:pt x="520315" y="0"/>
                    </a:cubicBezTo>
                    <a:cubicBezTo>
                      <a:pt x="807677" y="0"/>
                      <a:pt x="1040630" y="231111"/>
                      <a:pt x="1040630" y="516201"/>
                    </a:cubicBezTo>
                    <a:cubicBezTo>
                      <a:pt x="1040630" y="801291"/>
                      <a:pt x="807677" y="1032402"/>
                      <a:pt x="520315" y="1032402"/>
                    </a:cubicBezTo>
                    <a:cubicBezTo>
                      <a:pt x="232953" y="1032402"/>
                      <a:pt x="0" y="801291"/>
                      <a:pt x="0" y="516201"/>
                    </a:cubicBezTo>
                    <a:close/>
                  </a:path>
                </a:pathLst>
              </a:custGeom>
              <a:solidFill>
                <a:srgbClr val="008CB2">
                  <a:alpha val="55000"/>
                </a:srgb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lIns="170177" tIns="168972" rIns="170177" bIns="168972" spcCol="1270" anchor="ctr"/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BE" sz="1400"/>
                  <a:t>FAMI-FED</a:t>
                </a:r>
              </a:p>
            </p:txBody>
          </p:sp>
          <p:sp>
            <p:nvSpPr>
              <p:cNvPr id="24" name="Freeform 23"/>
              <p:cNvSpPr>
                <a:spLocks noChangeAspect="1"/>
              </p:cNvSpPr>
              <p:nvPr/>
            </p:nvSpPr>
            <p:spPr bwMode="auto">
              <a:xfrm>
                <a:off x="5488983" y="3514470"/>
                <a:ext cx="749429" cy="742768"/>
              </a:xfrm>
              <a:custGeom>
                <a:avLst/>
                <a:gdLst>
                  <a:gd name="connsiteX0" fmla="*/ 0 w 1040630"/>
                  <a:gd name="connsiteY0" fmla="*/ 516201 h 1032401"/>
                  <a:gd name="connsiteX1" fmla="*/ 520315 w 1040630"/>
                  <a:gd name="connsiteY1" fmla="*/ 0 h 1032401"/>
                  <a:gd name="connsiteX2" fmla="*/ 1040630 w 1040630"/>
                  <a:gd name="connsiteY2" fmla="*/ 516201 h 1032401"/>
                  <a:gd name="connsiteX3" fmla="*/ 520315 w 1040630"/>
                  <a:gd name="connsiteY3" fmla="*/ 1032402 h 1032401"/>
                  <a:gd name="connsiteX4" fmla="*/ 0 w 1040630"/>
                  <a:gd name="connsiteY4" fmla="*/ 516201 h 1032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0630" h="1032401">
                    <a:moveTo>
                      <a:pt x="0" y="516201"/>
                    </a:moveTo>
                    <a:cubicBezTo>
                      <a:pt x="0" y="231111"/>
                      <a:pt x="232953" y="0"/>
                      <a:pt x="520315" y="0"/>
                    </a:cubicBezTo>
                    <a:cubicBezTo>
                      <a:pt x="807677" y="0"/>
                      <a:pt x="1040630" y="231111"/>
                      <a:pt x="1040630" y="516201"/>
                    </a:cubicBezTo>
                    <a:cubicBezTo>
                      <a:pt x="1040630" y="801291"/>
                      <a:pt x="807677" y="1032402"/>
                      <a:pt x="520315" y="1032402"/>
                    </a:cubicBezTo>
                    <a:cubicBezTo>
                      <a:pt x="232953" y="1032402"/>
                      <a:pt x="0" y="801291"/>
                      <a:pt x="0" y="516201"/>
                    </a:cubicBezTo>
                    <a:close/>
                  </a:path>
                </a:pathLst>
              </a:custGeom>
              <a:solidFill>
                <a:srgbClr val="008CB2">
                  <a:alpha val="55000"/>
                </a:srgb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lIns="170177" tIns="168972" rIns="170177" bIns="168972" spcCol="1270" anchor="ctr"/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BE" sz="1300"/>
                  <a:t>FEDRIS &amp; assu-reurs</a:t>
                </a:r>
              </a:p>
            </p:txBody>
          </p:sp>
          <p:sp>
            <p:nvSpPr>
              <p:cNvPr id="25" name="Freeform 24"/>
              <p:cNvSpPr>
                <a:spLocks noChangeAspect="1"/>
              </p:cNvSpPr>
              <p:nvPr/>
            </p:nvSpPr>
            <p:spPr bwMode="auto">
              <a:xfrm>
                <a:off x="5145613" y="3951477"/>
                <a:ext cx="750854" cy="744209"/>
              </a:xfrm>
              <a:custGeom>
                <a:avLst/>
                <a:gdLst>
                  <a:gd name="connsiteX0" fmla="*/ 0 w 1040630"/>
                  <a:gd name="connsiteY0" fmla="*/ 516201 h 1032401"/>
                  <a:gd name="connsiteX1" fmla="*/ 520315 w 1040630"/>
                  <a:gd name="connsiteY1" fmla="*/ 0 h 1032401"/>
                  <a:gd name="connsiteX2" fmla="*/ 1040630 w 1040630"/>
                  <a:gd name="connsiteY2" fmla="*/ 516201 h 1032401"/>
                  <a:gd name="connsiteX3" fmla="*/ 520315 w 1040630"/>
                  <a:gd name="connsiteY3" fmla="*/ 1032402 h 1032401"/>
                  <a:gd name="connsiteX4" fmla="*/ 0 w 1040630"/>
                  <a:gd name="connsiteY4" fmla="*/ 516201 h 1032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0630" h="1032401">
                    <a:moveTo>
                      <a:pt x="0" y="516201"/>
                    </a:moveTo>
                    <a:cubicBezTo>
                      <a:pt x="0" y="231111"/>
                      <a:pt x="232953" y="0"/>
                      <a:pt x="520315" y="0"/>
                    </a:cubicBezTo>
                    <a:cubicBezTo>
                      <a:pt x="807677" y="0"/>
                      <a:pt x="1040630" y="231111"/>
                      <a:pt x="1040630" y="516201"/>
                    </a:cubicBezTo>
                    <a:cubicBezTo>
                      <a:pt x="1040630" y="801291"/>
                      <a:pt x="807677" y="1032402"/>
                      <a:pt x="520315" y="1032402"/>
                    </a:cubicBezTo>
                    <a:cubicBezTo>
                      <a:pt x="232953" y="1032402"/>
                      <a:pt x="0" y="801291"/>
                      <a:pt x="0" y="516201"/>
                    </a:cubicBezTo>
                    <a:close/>
                  </a:path>
                </a:pathLst>
              </a:custGeom>
              <a:solidFill>
                <a:srgbClr val="008CB2">
                  <a:alpha val="55000"/>
                </a:srgb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lIns="170177" tIns="168972" rIns="170177" bIns="168972" spcCol="1270" anchor="ctr"/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BE" sz="1400"/>
                  <a:t>ONVA &amp; CSV</a:t>
                </a:r>
              </a:p>
            </p:txBody>
          </p:sp>
          <p:sp>
            <p:nvSpPr>
              <p:cNvPr id="26" name="Freeform 25"/>
              <p:cNvSpPr>
                <a:spLocks noChangeAspect="1"/>
              </p:cNvSpPr>
              <p:nvPr/>
            </p:nvSpPr>
            <p:spPr bwMode="auto">
              <a:xfrm>
                <a:off x="4740979" y="4317812"/>
                <a:ext cx="748005" cy="742767"/>
              </a:xfrm>
              <a:custGeom>
                <a:avLst/>
                <a:gdLst>
                  <a:gd name="connsiteX0" fmla="*/ 0 w 1040630"/>
                  <a:gd name="connsiteY0" fmla="*/ 516201 h 1032401"/>
                  <a:gd name="connsiteX1" fmla="*/ 520315 w 1040630"/>
                  <a:gd name="connsiteY1" fmla="*/ 0 h 1032401"/>
                  <a:gd name="connsiteX2" fmla="*/ 1040630 w 1040630"/>
                  <a:gd name="connsiteY2" fmla="*/ 516201 h 1032401"/>
                  <a:gd name="connsiteX3" fmla="*/ 520315 w 1040630"/>
                  <a:gd name="connsiteY3" fmla="*/ 1032402 h 1032401"/>
                  <a:gd name="connsiteX4" fmla="*/ 0 w 1040630"/>
                  <a:gd name="connsiteY4" fmla="*/ 516201 h 1032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0630" h="1032401">
                    <a:moveTo>
                      <a:pt x="0" y="516201"/>
                    </a:moveTo>
                    <a:cubicBezTo>
                      <a:pt x="0" y="231111"/>
                      <a:pt x="232953" y="0"/>
                      <a:pt x="520315" y="0"/>
                    </a:cubicBezTo>
                    <a:cubicBezTo>
                      <a:pt x="807677" y="0"/>
                      <a:pt x="1040630" y="231111"/>
                      <a:pt x="1040630" y="516201"/>
                    </a:cubicBezTo>
                    <a:cubicBezTo>
                      <a:pt x="1040630" y="801291"/>
                      <a:pt x="807677" y="1032402"/>
                      <a:pt x="520315" y="1032402"/>
                    </a:cubicBezTo>
                    <a:cubicBezTo>
                      <a:pt x="232953" y="1032402"/>
                      <a:pt x="0" y="801291"/>
                      <a:pt x="0" y="516201"/>
                    </a:cubicBezTo>
                    <a:close/>
                  </a:path>
                </a:pathLst>
              </a:custGeom>
              <a:solidFill>
                <a:srgbClr val="008CB2">
                  <a:alpha val="55000"/>
                </a:srgb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lIns="170177" tIns="168972" rIns="170177" bIns="168972" spcCol="1270" anchor="ctr"/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BE" sz="1200"/>
                  <a:t>Reg. nat.</a:t>
                </a:r>
              </a:p>
            </p:txBody>
          </p:sp>
          <p:sp>
            <p:nvSpPr>
              <p:cNvPr id="27" name="Freeform 26"/>
              <p:cNvSpPr>
                <a:spLocks noChangeAspect="1"/>
              </p:cNvSpPr>
              <p:nvPr/>
            </p:nvSpPr>
            <p:spPr bwMode="auto">
              <a:xfrm>
                <a:off x="4196717" y="4564439"/>
                <a:ext cx="750854" cy="742768"/>
              </a:xfrm>
              <a:custGeom>
                <a:avLst/>
                <a:gdLst>
                  <a:gd name="connsiteX0" fmla="*/ 0 w 1040630"/>
                  <a:gd name="connsiteY0" fmla="*/ 516201 h 1032401"/>
                  <a:gd name="connsiteX1" fmla="*/ 520315 w 1040630"/>
                  <a:gd name="connsiteY1" fmla="*/ 0 h 1032401"/>
                  <a:gd name="connsiteX2" fmla="*/ 1040630 w 1040630"/>
                  <a:gd name="connsiteY2" fmla="*/ 516201 h 1032401"/>
                  <a:gd name="connsiteX3" fmla="*/ 520315 w 1040630"/>
                  <a:gd name="connsiteY3" fmla="*/ 1032402 h 1032401"/>
                  <a:gd name="connsiteX4" fmla="*/ 0 w 1040630"/>
                  <a:gd name="connsiteY4" fmla="*/ 516201 h 1032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0630" h="1032401">
                    <a:moveTo>
                      <a:pt x="0" y="516201"/>
                    </a:moveTo>
                    <a:cubicBezTo>
                      <a:pt x="0" y="231111"/>
                      <a:pt x="232953" y="0"/>
                      <a:pt x="520315" y="0"/>
                    </a:cubicBezTo>
                    <a:cubicBezTo>
                      <a:pt x="807677" y="0"/>
                      <a:pt x="1040630" y="231111"/>
                      <a:pt x="1040630" y="516201"/>
                    </a:cubicBezTo>
                    <a:cubicBezTo>
                      <a:pt x="1040630" y="801291"/>
                      <a:pt x="807677" y="1032402"/>
                      <a:pt x="520315" y="1032402"/>
                    </a:cubicBezTo>
                    <a:cubicBezTo>
                      <a:pt x="232953" y="1032402"/>
                      <a:pt x="0" y="801291"/>
                      <a:pt x="0" y="516201"/>
                    </a:cubicBezTo>
                    <a:close/>
                  </a:path>
                </a:pathLst>
              </a:custGeom>
              <a:solidFill>
                <a:srgbClr val="008CB2">
                  <a:alpha val="55000"/>
                </a:srgb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lIns="170177" tIns="168972" rIns="170177" bIns="168972" spcCol="1270" anchor="ctr"/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BE" sz="1200"/>
                  <a:t>Commu-nautés</a:t>
                </a:r>
              </a:p>
            </p:txBody>
          </p:sp>
          <p:sp>
            <p:nvSpPr>
              <p:cNvPr id="28" name="Freeform 27"/>
              <p:cNvSpPr>
                <a:spLocks noChangeAspect="1"/>
              </p:cNvSpPr>
              <p:nvPr/>
            </p:nvSpPr>
            <p:spPr bwMode="auto">
              <a:xfrm>
                <a:off x="3615411" y="4564439"/>
                <a:ext cx="749429" cy="742768"/>
              </a:xfrm>
              <a:custGeom>
                <a:avLst/>
                <a:gdLst>
                  <a:gd name="connsiteX0" fmla="*/ 0 w 1040630"/>
                  <a:gd name="connsiteY0" fmla="*/ 516201 h 1032401"/>
                  <a:gd name="connsiteX1" fmla="*/ 520315 w 1040630"/>
                  <a:gd name="connsiteY1" fmla="*/ 0 h 1032401"/>
                  <a:gd name="connsiteX2" fmla="*/ 1040630 w 1040630"/>
                  <a:gd name="connsiteY2" fmla="*/ 516201 h 1032401"/>
                  <a:gd name="connsiteX3" fmla="*/ 520315 w 1040630"/>
                  <a:gd name="connsiteY3" fmla="*/ 1032402 h 1032401"/>
                  <a:gd name="connsiteX4" fmla="*/ 0 w 1040630"/>
                  <a:gd name="connsiteY4" fmla="*/ 516201 h 1032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0630" h="1032401">
                    <a:moveTo>
                      <a:pt x="0" y="516201"/>
                    </a:moveTo>
                    <a:cubicBezTo>
                      <a:pt x="0" y="231111"/>
                      <a:pt x="232953" y="0"/>
                      <a:pt x="520315" y="0"/>
                    </a:cubicBezTo>
                    <a:cubicBezTo>
                      <a:pt x="807677" y="0"/>
                      <a:pt x="1040630" y="231111"/>
                      <a:pt x="1040630" y="516201"/>
                    </a:cubicBezTo>
                    <a:cubicBezTo>
                      <a:pt x="1040630" y="801291"/>
                      <a:pt x="807677" y="1032402"/>
                      <a:pt x="520315" y="1032402"/>
                    </a:cubicBezTo>
                    <a:cubicBezTo>
                      <a:pt x="232953" y="1032402"/>
                      <a:pt x="0" y="801291"/>
                      <a:pt x="0" y="516201"/>
                    </a:cubicBezTo>
                    <a:close/>
                  </a:path>
                </a:pathLst>
              </a:custGeom>
              <a:solidFill>
                <a:srgbClr val="008CB2">
                  <a:alpha val="55000"/>
                </a:srgb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lIns="170177" tIns="168972" rIns="170177" bIns="168972" spcCol="1270" anchor="ctr"/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BE" sz="1400"/>
                  <a:t>Ré-gions</a:t>
                </a:r>
              </a:p>
            </p:txBody>
          </p:sp>
          <p:sp>
            <p:nvSpPr>
              <p:cNvPr id="29" name="Freeform 28"/>
              <p:cNvSpPr>
                <a:spLocks noChangeAspect="1"/>
              </p:cNvSpPr>
              <p:nvPr/>
            </p:nvSpPr>
            <p:spPr bwMode="auto">
              <a:xfrm>
                <a:off x="3075423" y="4368291"/>
                <a:ext cx="749429" cy="742768"/>
              </a:xfrm>
              <a:custGeom>
                <a:avLst/>
                <a:gdLst>
                  <a:gd name="connsiteX0" fmla="*/ 0 w 1040630"/>
                  <a:gd name="connsiteY0" fmla="*/ 516201 h 1032401"/>
                  <a:gd name="connsiteX1" fmla="*/ 520315 w 1040630"/>
                  <a:gd name="connsiteY1" fmla="*/ 0 h 1032401"/>
                  <a:gd name="connsiteX2" fmla="*/ 1040630 w 1040630"/>
                  <a:gd name="connsiteY2" fmla="*/ 516201 h 1032401"/>
                  <a:gd name="connsiteX3" fmla="*/ 520315 w 1040630"/>
                  <a:gd name="connsiteY3" fmla="*/ 1032402 h 1032401"/>
                  <a:gd name="connsiteX4" fmla="*/ 0 w 1040630"/>
                  <a:gd name="connsiteY4" fmla="*/ 516201 h 1032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0630" h="1032401">
                    <a:moveTo>
                      <a:pt x="0" y="516201"/>
                    </a:moveTo>
                    <a:cubicBezTo>
                      <a:pt x="0" y="231111"/>
                      <a:pt x="232953" y="0"/>
                      <a:pt x="520315" y="0"/>
                    </a:cubicBezTo>
                    <a:cubicBezTo>
                      <a:pt x="807677" y="0"/>
                      <a:pt x="1040630" y="231111"/>
                      <a:pt x="1040630" y="516201"/>
                    </a:cubicBezTo>
                    <a:cubicBezTo>
                      <a:pt x="1040630" y="801291"/>
                      <a:pt x="807677" y="1032402"/>
                      <a:pt x="520315" y="1032402"/>
                    </a:cubicBezTo>
                    <a:cubicBezTo>
                      <a:pt x="232953" y="1032402"/>
                      <a:pt x="0" y="801291"/>
                      <a:pt x="0" y="516201"/>
                    </a:cubicBezTo>
                    <a:close/>
                  </a:path>
                </a:pathLst>
              </a:custGeom>
              <a:solidFill>
                <a:srgbClr val="008CB2">
                  <a:alpha val="55000"/>
                </a:srgb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lIns="170177" tIns="168972" rIns="170177" bIns="168972" spcCol="1270" anchor="ctr"/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BE" sz="1400"/>
                  <a:t>INAMI</a:t>
                </a:r>
              </a:p>
            </p:txBody>
          </p:sp>
          <p:sp>
            <p:nvSpPr>
              <p:cNvPr id="30" name="Freeform 29"/>
              <p:cNvSpPr>
                <a:spLocks noChangeAspect="1"/>
              </p:cNvSpPr>
              <p:nvPr/>
            </p:nvSpPr>
            <p:spPr bwMode="auto">
              <a:xfrm>
                <a:off x="2622347" y="4016378"/>
                <a:ext cx="749429" cy="744209"/>
              </a:xfrm>
              <a:custGeom>
                <a:avLst/>
                <a:gdLst>
                  <a:gd name="connsiteX0" fmla="*/ 0 w 1040630"/>
                  <a:gd name="connsiteY0" fmla="*/ 516201 h 1032401"/>
                  <a:gd name="connsiteX1" fmla="*/ 520315 w 1040630"/>
                  <a:gd name="connsiteY1" fmla="*/ 0 h 1032401"/>
                  <a:gd name="connsiteX2" fmla="*/ 1040630 w 1040630"/>
                  <a:gd name="connsiteY2" fmla="*/ 516201 h 1032401"/>
                  <a:gd name="connsiteX3" fmla="*/ 520315 w 1040630"/>
                  <a:gd name="connsiteY3" fmla="*/ 1032402 h 1032401"/>
                  <a:gd name="connsiteX4" fmla="*/ 0 w 1040630"/>
                  <a:gd name="connsiteY4" fmla="*/ 516201 h 1032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0630" h="1032401">
                    <a:moveTo>
                      <a:pt x="0" y="516201"/>
                    </a:moveTo>
                    <a:cubicBezTo>
                      <a:pt x="0" y="231111"/>
                      <a:pt x="232953" y="0"/>
                      <a:pt x="520315" y="0"/>
                    </a:cubicBezTo>
                    <a:cubicBezTo>
                      <a:pt x="807677" y="0"/>
                      <a:pt x="1040630" y="231111"/>
                      <a:pt x="1040630" y="516201"/>
                    </a:cubicBezTo>
                    <a:cubicBezTo>
                      <a:pt x="1040630" y="801291"/>
                      <a:pt x="807677" y="1032402"/>
                      <a:pt x="520315" y="1032402"/>
                    </a:cubicBezTo>
                    <a:cubicBezTo>
                      <a:pt x="232953" y="1032402"/>
                      <a:pt x="0" y="801291"/>
                      <a:pt x="0" y="516201"/>
                    </a:cubicBezTo>
                    <a:close/>
                  </a:path>
                </a:pathLst>
              </a:custGeom>
              <a:solidFill>
                <a:srgbClr val="008CB2">
                  <a:alpha val="55000"/>
                </a:srgb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lIns="170177" tIns="168972" rIns="170177" bIns="168972" spcCol="1270" anchor="ctr"/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BE" sz="1400"/>
                  <a:t>CIN &amp; CS</a:t>
                </a:r>
              </a:p>
            </p:txBody>
          </p:sp>
          <p:sp>
            <p:nvSpPr>
              <p:cNvPr id="31" name="Freeform 30"/>
              <p:cNvSpPr>
                <a:spLocks noChangeAspect="1"/>
              </p:cNvSpPr>
              <p:nvPr/>
            </p:nvSpPr>
            <p:spPr bwMode="auto">
              <a:xfrm>
                <a:off x="2364463" y="3517354"/>
                <a:ext cx="749429" cy="742768"/>
              </a:xfrm>
              <a:custGeom>
                <a:avLst/>
                <a:gdLst>
                  <a:gd name="connsiteX0" fmla="*/ 0 w 1040630"/>
                  <a:gd name="connsiteY0" fmla="*/ 516201 h 1032401"/>
                  <a:gd name="connsiteX1" fmla="*/ 520315 w 1040630"/>
                  <a:gd name="connsiteY1" fmla="*/ 0 h 1032401"/>
                  <a:gd name="connsiteX2" fmla="*/ 1040630 w 1040630"/>
                  <a:gd name="connsiteY2" fmla="*/ 516201 h 1032401"/>
                  <a:gd name="connsiteX3" fmla="*/ 520315 w 1040630"/>
                  <a:gd name="connsiteY3" fmla="*/ 1032402 h 1032401"/>
                  <a:gd name="connsiteX4" fmla="*/ 0 w 1040630"/>
                  <a:gd name="connsiteY4" fmla="*/ 516201 h 1032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0630" h="1032401">
                    <a:moveTo>
                      <a:pt x="0" y="516201"/>
                    </a:moveTo>
                    <a:cubicBezTo>
                      <a:pt x="0" y="231111"/>
                      <a:pt x="232953" y="0"/>
                      <a:pt x="520315" y="0"/>
                    </a:cubicBezTo>
                    <a:cubicBezTo>
                      <a:pt x="807677" y="0"/>
                      <a:pt x="1040630" y="231111"/>
                      <a:pt x="1040630" y="516201"/>
                    </a:cubicBezTo>
                    <a:cubicBezTo>
                      <a:pt x="1040630" y="801291"/>
                      <a:pt x="807677" y="1032402"/>
                      <a:pt x="520315" y="1032402"/>
                    </a:cubicBezTo>
                    <a:cubicBezTo>
                      <a:pt x="232953" y="1032402"/>
                      <a:pt x="0" y="801291"/>
                      <a:pt x="0" y="516201"/>
                    </a:cubicBezTo>
                    <a:close/>
                  </a:path>
                </a:pathLst>
              </a:custGeom>
              <a:solidFill>
                <a:srgbClr val="008CB2">
                  <a:alpha val="55000"/>
                </a:srgb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lIns="170177" tIns="168972" rIns="170177" bIns="168972" spcCol="1270" anchor="ctr"/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BE" sz="1400"/>
                  <a:t>ONEM &amp; OA</a:t>
                </a:r>
              </a:p>
            </p:txBody>
          </p:sp>
          <p:sp>
            <p:nvSpPr>
              <p:cNvPr id="32" name="Freeform 31"/>
              <p:cNvSpPr>
                <a:spLocks noChangeAspect="1"/>
              </p:cNvSpPr>
              <p:nvPr/>
            </p:nvSpPr>
            <p:spPr bwMode="auto">
              <a:xfrm>
                <a:off x="2301773" y="2930352"/>
                <a:ext cx="749429" cy="744209"/>
              </a:xfrm>
              <a:custGeom>
                <a:avLst/>
                <a:gdLst>
                  <a:gd name="connsiteX0" fmla="*/ 0 w 1040630"/>
                  <a:gd name="connsiteY0" fmla="*/ 516201 h 1032401"/>
                  <a:gd name="connsiteX1" fmla="*/ 520315 w 1040630"/>
                  <a:gd name="connsiteY1" fmla="*/ 0 h 1032401"/>
                  <a:gd name="connsiteX2" fmla="*/ 1040630 w 1040630"/>
                  <a:gd name="connsiteY2" fmla="*/ 516201 h 1032401"/>
                  <a:gd name="connsiteX3" fmla="*/ 520315 w 1040630"/>
                  <a:gd name="connsiteY3" fmla="*/ 1032402 h 1032401"/>
                  <a:gd name="connsiteX4" fmla="*/ 0 w 1040630"/>
                  <a:gd name="connsiteY4" fmla="*/ 516201 h 1032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0630" h="1032401">
                    <a:moveTo>
                      <a:pt x="0" y="516201"/>
                    </a:moveTo>
                    <a:cubicBezTo>
                      <a:pt x="0" y="231111"/>
                      <a:pt x="232953" y="0"/>
                      <a:pt x="520315" y="0"/>
                    </a:cubicBezTo>
                    <a:cubicBezTo>
                      <a:pt x="807677" y="0"/>
                      <a:pt x="1040630" y="231111"/>
                      <a:pt x="1040630" y="516201"/>
                    </a:cubicBezTo>
                    <a:cubicBezTo>
                      <a:pt x="1040630" y="801291"/>
                      <a:pt x="807677" y="1032402"/>
                      <a:pt x="520315" y="1032402"/>
                    </a:cubicBezTo>
                    <a:cubicBezTo>
                      <a:pt x="232953" y="1032402"/>
                      <a:pt x="0" y="801291"/>
                      <a:pt x="0" y="516201"/>
                    </a:cubicBezTo>
                    <a:close/>
                  </a:path>
                </a:pathLst>
              </a:custGeom>
              <a:solidFill>
                <a:srgbClr val="008CB2">
                  <a:alpha val="55000"/>
                </a:srgb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lIns="170177" tIns="168972" rIns="170177" bIns="168972" spcCol="1270" anchor="ctr"/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BE" sz="1400"/>
                  <a:t>SPF ETCS</a:t>
                </a:r>
              </a:p>
            </p:txBody>
          </p:sp>
          <p:sp>
            <p:nvSpPr>
              <p:cNvPr id="33" name="Freeform 32"/>
              <p:cNvSpPr>
                <a:spLocks noChangeAspect="1"/>
              </p:cNvSpPr>
              <p:nvPr/>
            </p:nvSpPr>
            <p:spPr bwMode="auto">
              <a:xfrm>
                <a:off x="2402932" y="2382290"/>
                <a:ext cx="749429" cy="742767"/>
              </a:xfrm>
              <a:custGeom>
                <a:avLst/>
                <a:gdLst>
                  <a:gd name="connsiteX0" fmla="*/ 0 w 1040630"/>
                  <a:gd name="connsiteY0" fmla="*/ 516201 h 1032401"/>
                  <a:gd name="connsiteX1" fmla="*/ 520315 w 1040630"/>
                  <a:gd name="connsiteY1" fmla="*/ 0 h 1032401"/>
                  <a:gd name="connsiteX2" fmla="*/ 1040630 w 1040630"/>
                  <a:gd name="connsiteY2" fmla="*/ 516201 h 1032401"/>
                  <a:gd name="connsiteX3" fmla="*/ 520315 w 1040630"/>
                  <a:gd name="connsiteY3" fmla="*/ 1032402 h 1032401"/>
                  <a:gd name="connsiteX4" fmla="*/ 0 w 1040630"/>
                  <a:gd name="connsiteY4" fmla="*/ 516201 h 1032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0630" h="1032401">
                    <a:moveTo>
                      <a:pt x="0" y="516201"/>
                    </a:moveTo>
                    <a:cubicBezTo>
                      <a:pt x="0" y="231111"/>
                      <a:pt x="232953" y="0"/>
                      <a:pt x="520315" y="0"/>
                    </a:cubicBezTo>
                    <a:cubicBezTo>
                      <a:pt x="807677" y="0"/>
                      <a:pt x="1040630" y="231111"/>
                      <a:pt x="1040630" y="516201"/>
                    </a:cubicBezTo>
                    <a:cubicBezTo>
                      <a:pt x="1040630" y="801291"/>
                      <a:pt x="807677" y="1032402"/>
                      <a:pt x="520315" y="1032402"/>
                    </a:cubicBezTo>
                    <a:cubicBezTo>
                      <a:pt x="232953" y="1032402"/>
                      <a:pt x="0" y="801291"/>
                      <a:pt x="0" y="516201"/>
                    </a:cubicBezTo>
                    <a:close/>
                  </a:path>
                </a:pathLst>
              </a:custGeom>
              <a:solidFill>
                <a:srgbClr val="008CB2">
                  <a:alpha val="55000"/>
                </a:srgb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lIns="170177" tIns="168972" rIns="170177" bIns="168972" spcCol="1270" anchor="ctr"/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BE" sz="1400"/>
                  <a:t>AIS &amp; FSE</a:t>
                </a:r>
              </a:p>
            </p:txBody>
          </p:sp>
        </p:grpSp>
        <p:sp>
          <p:nvSpPr>
            <p:cNvPr id="13" name="Freeform 12"/>
            <p:cNvSpPr>
              <a:spLocks noChangeAspect="1"/>
            </p:cNvSpPr>
            <p:nvPr/>
          </p:nvSpPr>
          <p:spPr bwMode="auto">
            <a:xfrm>
              <a:off x="2738077" y="1811614"/>
              <a:ext cx="833301" cy="825504"/>
            </a:xfrm>
            <a:custGeom>
              <a:avLst/>
              <a:gdLst>
                <a:gd name="connsiteX0" fmla="*/ 0 w 1040630"/>
                <a:gd name="connsiteY0" fmla="*/ 516201 h 1032401"/>
                <a:gd name="connsiteX1" fmla="*/ 520315 w 1040630"/>
                <a:gd name="connsiteY1" fmla="*/ 0 h 1032401"/>
                <a:gd name="connsiteX2" fmla="*/ 1040630 w 1040630"/>
                <a:gd name="connsiteY2" fmla="*/ 516201 h 1032401"/>
                <a:gd name="connsiteX3" fmla="*/ 520315 w 1040630"/>
                <a:gd name="connsiteY3" fmla="*/ 1032402 h 1032401"/>
                <a:gd name="connsiteX4" fmla="*/ 0 w 1040630"/>
                <a:gd name="connsiteY4" fmla="*/ 516201 h 1032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630" h="1032401">
                  <a:moveTo>
                    <a:pt x="0" y="516201"/>
                  </a:moveTo>
                  <a:cubicBezTo>
                    <a:pt x="0" y="231111"/>
                    <a:pt x="232953" y="0"/>
                    <a:pt x="520315" y="0"/>
                  </a:cubicBezTo>
                  <a:cubicBezTo>
                    <a:pt x="807677" y="0"/>
                    <a:pt x="1040630" y="231111"/>
                    <a:pt x="1040630" y="516201"/>
                  </a:cubicBezTo>
                  <a:cubicBezTo>
                    <a:pt x="1040630" y="801291"/>
                    <a:pt x="807677" y="1032402"/>
                    <a:pt x="520315" y="1032402"/>
                  </a:cubicBezTo>
                  <a:cubicBezTo>
                    <a:pt x="232953" y="1032402"/>
                    <a:pt x="0" y="801291"/>
                    <a:pt x="0" y="516201"/>
                  </a:cubicBezTo>
                  <a:close/>
                </a:path>
              </a:pathLst>
            </a:custGeom>
            <a:solidFill>
              <a:srgbClr val="008CB2">
                <a:alpha val="55000"/>
              </a:srgb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lIns="170177" tIns="168972" rIns="170177" bIns="168972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BE" sz="1400"/>
                <a:t>ONSS</a:t>
              </a:r>
            </a:p>
          </p:txBody>
        </p:sp>
        <p:sp>
          <p:nvSpPr>
            <p:cNvPr id="14" name="Freeform 13"/>
            <p:cNvSpPr>
              <a:spLocks noChangeAspect="1"/>
            </p:cNvSpPr>
            <p:nvPr/>
          </p:nvSpPr>
          <p:spPr bwMode="auto">
            <a:xfrm>
              <a:off x="3306308" y="1449663"/>
              <a:ext cx="833301" cy="827091"/>
            </a:xfrm>
            <a:custGeom>
              <a:avLst/>
              <a:gdLst>
                <a:gd name="connsiteX0" fmla="*/ 0 w 1040630"/>
                <a:gd name="connsiteY0" fmla="*/ 516201 h 1032401"/>
                <a:gd name="connsiteX1" fmla="*/ 520315 w 1040630"/>
                <a:gd name="connsiteY1" fmla="*/ 0 h 1032401"/>
                <a:gd name="connsiteX2" fmla="*/ 1040630 w 1040630"/>
                <a:gd name="connsiteY2" fmla="*/ 516201 h 1032401"/>
                <a:gd name="connsiteX3" fmla="*/ 520315 w 1040630"/>
                <a:gd name="connsiteY3" fmla="*/ 1032402 h 1032401"/>
                <a:gd name="connsiteX4" fmla="*/ 0 w 1040630"/>
                <a:gd name="connsiteY4" fmla="*/ 516201 h 1032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630" h="1032401">
                  <a:moveTo>
                    <a:pt x="0" y="516201"/>
                  </a:moveTo>
                  <a:cubicBezTo>
                    <a:pt x="0" y="231111"/>
                    <a:pt x="232953" y="0"/>
                    <a:pt x="520315" y="0"/>
                  </a:cubicBezTo>
                  <a:cubicBezTo>
                    <a:pt x="807677" y="0"/>
                    <a:pt x="1040630" y="231111"/>
                    <a:pt x="1040630" y="516201"/>
                  </a:cubicBezTo>
                  <a:cubicBezTo>
                    <a:pt x="1040630" y="801291"/>
                    <a:pt x="807677" y="1032402"/>
                    <a:pt x="520315" y="1032402"/>
                  </a:cubicBezTo>
                  <a:cubicBezTo>
                    <a:pt x="232953" y="1032402"/>
                    <a:pt x="0" y="801291"/>
                    <a:pt x="0" y="516201"/>
                  </a:cubicBezTo>
                  <a:close/>
                </a:path>
              </a:pathLst>
            </a:custGeom>
            <a:solidFill>
              <a:srgbClr val="008CB2">
                <a:alpha val="55000"/>
              </a:srgb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lIns="170177" tIns="168972" rIns="170177" bIns="168972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BE" sz="1200"/>
                <a:t>SIGEDIS</a:t>
              </a:r>
            </a:p>
          </p:txBody>
        </p:sp>
        <p:pic>
          <p:nvPicPr>
            <p:cNvPr id="15" name="Picture 3" descr="C:\Documents and Settings\a21\Local Settings\Temporary Internet Files\Content.IE5\TKSAXZ7R\MC900438779[1]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2160" y="4869160"/>
              <a:ext cx="1630362" cy="135731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375" y="4941168"/>
              <a:ext cx="2384425" cy="115093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3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4" y="1114698"/>
              <a:ext cx="1422400" cy="94615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" name="Group 30719"/>
            <p:cNvGrpSpPr>
              <a:grpSpLocks/>
            </p:cNvGrpSpPr>
            <p:nvPr/>
          </p:nvGrpSpPr>
          <p:grpSpPr bwMode="auto">
            <a:xfrm>
              <a:off x="685774" y="1312311"/>
              <a:ext cx="1768186" cy="3661503"/>
              <a:chOff x="-19805" y="1011589"/>
              <a:chExt cx="1768186" cy="3661503"/>
            </a:xfrm>
          </p:grpSpPr>
          <p:sp>
            <p:nvSpPr>
              <p:cNvPr id="20" name="Freeform 19"/>
              <p:cNvSpPr>
                <a:spLocks noChangeAspect="1"/>
              </p:cNvSpPr>
              <p:nvPr/>
            </p:nvSpPr>
            <p:spPr bwMode="auto">
              <a:xfrm>
                <a:off x="291912" y="3436861"/>
                <a:ext cx="1266001" cy="1236231"/>
              </a:xfrm>
              <a:custGeom>
                <a:avLst/>
                <a:gdLst>
                  <a:gd name="connsiteX0" fmla="*/ 0 w 1040630"/>
                  <a:gd name="connsiteY0" fmla="*/ 516201 h 1032401"/>
                  <a:gd name="connsiteX1" fmla="*/ 520315 w 1040630"/>
                  <a:gd name="connsiteY1" fmla="*/ 0 h 1032401"/>
                  <a:gd name="connsiteX2" fmla="*/ 1040630 w 1040630"/>
                  <a:gd name="connsiteY2" fmla="*/ 516201 h 1032401"/>
                  <a:gd name="connsiteX3" fmla="*/ 520315 w 1040630"/>
                  <a:gd name="connsiteY3" fmla="*/ 1032402 h 1032401"/>
                  <a:gd name="connsiteX4" fmla="*/ 0 w 1040630"/>
                  <a:gd name="connsiteY4" fmla="*/ 516201 h 1032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0630" h="1032401">
                    <a:moveTo>
                      <a:pt x="0" y="516201"/>
                    </a:moveTo>
                    <a:cubicBezTo>
                      <a:pt x="0" y="231111"/>
                      <a:pt x="232953" y="0"/>
                      <a:pt x="520315" y="0"/>
                    </a:cubicBezTo>
                    <a:cubicBezTo>
                      <a:pt x="807677" y="0"/>
                      <a:pt x="1040630" y="231111"/>
                      <a:pt x="1040630" y="516201"/>
                    </a:cubicBezTo>
                    <a:cubicBezTo>
                      <a:pt x="1040630" y="801291"/>
                      <a:pt x="807677" y="1032402"/>
                      <a:pt x="520315" y="1032402"/>
                    </a:cubicBezTo>
                    <a:cubicBezTo>
                      <a:pt x="232953" y="1032402"/>
                      <a:pt x="0" y="801291"/>
                      <a:pt x="0" y="516201"/>
                    </a:cubicBezTo>
                    <a:close/>
                  </a:path>
                </a:pathLst>
              </a:cu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lIns="170177" tIns="168972" rIns="170177" bIns="168972" spcCol="1270" anchor="ctr"/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BE" sz="1300">
                    <a:latin typeface="Calibri Light" panose="020F0302020204030204" pitchFamily="34" charset="0"/>
                  </a:rPr>
                  <a:t>Services publics fédéraux</a:t>
                </a:r>
              </a:p>
            </p:txBody>
          </p:sp>
          <p:sp>
            <p:nvSpPr>
              <p:cNvPr id="21" name="Freeform 20"/>
              <p:cNvSpPr>
                <a:spLocks noChangeAspect="1"/>
              </p:cNvSpPr>
              <p:nvPr/>
            </p:nvSpPr>
            <p:spPr bwMode="auto">
              <a:xfrm>
                <a:off x="537317" y="1011589"/>
                <a:ext cx="1211064" cy="1179517"/>
              </a:xfrm>
              <a:custGeom>
                <a:avLst/>
                <a:gdLst>
                  <a:gd name="connsiteX0" fmla="*/ 0 w 1040630"/>
                  <a:gd name="connsiteY0" fmla="*/ 516201 h 1032401"/>
                  <a:gd name="connsiteX1" fmla="*/ 520315 w 1040630"/>
                  <a:gd name="connsiteY1" fmla="*/ 0 h 1032401"/>
                  <a:gd name="connsiteX2" fmla="*/ 1040630 w 1040630"/>
                  <a:gd name="connsiteY2" fmla="*/ 516201 h 1032401"/>
                  <a:gd name="connsiteX3" fmla="*/ 520315 w 1040630"/>
                  <a:gd name="connsiteY3" fmla="*/ 1032402 h 1032401"/>
                  <a:gd name="connsiteX4" fmla="*/ 0 w 1040630"/>
                  <a:gd name="connsiteY4" fmla="*/ 516201 h 1032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0630" h="1032401">
                    <a:moveTo>
                      <a:pt x="0" y="516201"/>
                    </a:moveTo>
                    <a:cubicBezTo>
                      <a:pt x="0" y="231111"/>
                      <a:pt x="232953" y="0"/>
                      <a:pt x="520315" y="0"/>
                    </a:cubicBezTo>
                    <a:cubicBezTo>
                      <a:pt x="807677" y="0"/>
                      <a:pt x="1040630" y="231111"/>
                      <a:pt x="1040630" y="516201"/>
                    </a:cubicBezTo>
                    <a:cubicBezTo>
                      <a:pt x="1040630" y="801291"/>
                      <a:pt x="807677" y="1032402"/>
                      <a:pt x="520315" y="1032402"/>
                    </a:cubicBezTo>
                    <a:cubicBezTo>
                      <a:pt x="232953" y="1032402"/>
                      <a:pt x="0" y="801291"/>
                      <a:pt x="0" y="516201"/>
                    </a:cubicBezTo>
                    <a:close/>
                  </a:path>
                </a:pathLst>
              </a:cu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lIns="170177" tIns="168972" rIns="170177" bIns="168972" spcCol="1270" anchor="ctr"/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BE" sz="1400" dirty="0">
                    <a:solidFill>
                      <a:srgbClr val="000000"/>
                    </a:solidFill>
                    <a:latin typeface="Calibri Light" panose="020F0302020204030204" pitchFamily="34" charset="0"/>
                    <a:cs typeface="Arial" charset="0"/>
                  </a:rPr>
                  <a:t>Entreprises d’utilité publique et transports, ....</a:t>
                </a:r>
                <a:r>
                  <a:rPr lang="fr-BE" sz="1400" dirty="0">
                    <a:latin typeface="Calibri Light" panose="020F0302020204030204" pitchFamily="34" charset="0"/>
                    <a:cs typeface="Arial" charset="0"/>
                  </a:rPr>
                  <a:t> </a:t>
                </a:r>
              </a:p>
            </p:txBody>
          </p:sp>
          <p:sp>
            <p:nvSpPr>
              <p:cNvPr id="22" name="Freeform 21"/>
              <p:cNvSpPr>
                <a:spLocks noChangeAspect="1"/>
              </p:cNvSpPr>
              <p:nvPr/>
            </p:nvSpPr>
            <p:spPr bwMode="auto">
              <a:xfrm>
                <a:off x="-19805" y="2151616"/>
                <a:ext cx="1280989" cy="1247665"/>
              </a:xfrm>
              <a:custGeom>
                <a:avLst/>
                <a:gdLst>
                  <a:gd name="connsiteX0" fmla="*/ 0 w 1040630"/>
                  <a:gd name="connsiteY0" fmla="*/ 516201 h 1032401"/>
                  <a:gd name="connsiteX1" fmla="*/ 520315 w 1040630"/>
                  <a:gd name="connsiteY1" fmla="*/ 0 h 1032401"/>
                  <a:gd name="connsiteX2" fmla="*/ 1040630 w 1040630"/>
                  <a:gd name="connsiteY2" fmla="*/ 516201 h 1032401"/>
                  <a:gd name="connsiteX3" fmla="*/ 520315 w 1040630"/>
                  <a:gd name="connsiteY3" fmla="*/ 1032402 h 1032401"/>
                  <a:gd name="connsiteX4" fmla="*/ 0 w 1040630"/>
                  <a:gd name="connsiteY4" fmla="*/ 516201 h 1032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0630" h="1032401">
                    <a:moveTo>
                      <a:pt x="0" y="516201"/>
                    </a:moveTo>
                    <a:cubicBezTo>
                      <a:pt x="0" y="231111"/>
                      <a:pt x="232953" y="0"/>
                      <a:pt x="520315" y="0"/>
                    </a:cubicBezTo>
                    <a:cubicBezTo>
                      <a:pt x="807677" y="0"/>
                      <a:pt x="1040630" y="231111"/>
                      <a:pt x="1040630" y="516201"/>
                    </a:cubicBezTo>
                    <a:cubicBezTo>
                      <a:pt x="1040630" y="801291"/>
                      <a:pt x="807677" y="1032402"/>
                      <a:pt x="520315" y="1032402"/>
                    </a:cubicBezTo>
                    <a:cubicBezTo>
                      <a:pt x="232953" y="1032402"/>
                      <a:pt x="0" y="801291"/>
                      <a:pt x="0" y="516201"/>
                    </a:cubicBezTo>
                    <a:close/>
                  </a:path>
                </a:pathLst>
              </a:cu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lIns="170177" tIns="168972" rIns="170177" bIns="168972" spcCol="1270" anchor="ctr"/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BE" sz="1400">
                    <a:latin typeface="Calibri Light" panose="020F0302020204030204" pitchFamily="34" charset="0"/>
                  </a:rPr>
                  <a:t>Villes &amp; communes</a:t>
                </a:r>
              </a:p>
            </p:txBody>
          </p:sp>
        </p:grpSp>
        <p:pic>
          <p:nvPicPr>
            <p:cNvPr id="19" name="Picture 30"/>
            <p:cNvPicPr preferRelativeResize="0"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394" y="3132961"/>
              <a:ext cx="1213654" cy="584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4050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Fonction de régie de la BCSS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BE">
                <a:sym typeface="Arial" charset="0"/>
              </a:rPr>
              <a:t>définir et diffuser</a:t>
            </a:r>
          </a:p>
          <a:p>
            <a:pPr lvl="1"/>
            <a:r>
              <a:rPr lang="fr-BE">
                <a:sym typeface="Arial" charset="0"/>
              </a:rPr>
              <a:t>la </a:t>
            </a:r>
            <a:r>
              <a:rPr lang="fr-BE" u="sng">
                <a:sym typeface="Arial" charset="0"/>
              </a:rPr>
              <a:t>vision</a:t>
            </a:r>
            <a:r>
              <a:rPr lang="fr-BE">
                <a:sym typeface="Arial" charset="0"/>
              </a:rPr>
              <a:t> en matière de prestation de services électronique intégrée dans le secteur social</a:t>
            </a:r>
          </a:p>
          <a:p>
            <a:pPr lvl="1"/>
            <a:r>
              <a:rPr lang="fr-BE">
                <a:sym typeface="Arial" charset="0"/>
              </a:rPr>
              <a:t>les </a:t>
            </a:r>
            <a:r>
              <a:rPr lang="fr-BE" u="sng">
                <a:sym typeface="Arial" charset="0"/>
              </a:rPr>
              <a:t>principes de base</a:t>
            </a:r>
            <a:r>
              <a:rPr lang="fr-BE">
                <a:sym typeface="Arial" charset="0"/>
              </a:rPr>
              <a:t> communs en matière de gestion et de sécurité de l'information</a:t>
            </a:r>
          </a:p>
          <a:p>
            <a:r>
              <a:rPr lang="fr-BE">
                <a:sym typeface="Arial" charset="0"/>
              </a:rPr>
              <a:t>coordonner l'</a:t>
            </a:r>
            <a:r>
              <a:rPr lang="fr-BE" u="sng">
                <a:sym typeface="Arial" charset="0"/>
              </a:rPr>
              <a:t>optimisation des processus</a:t>
            </a:r>
          </a:p>
          <a:p>
            <a:r>
              <a:rPr lang="fr-BE" u="sng">
                <a:sym typeface="Arial" charset="0"/>
              </a:rPr>
              <a:t>gestion de programmes et projets</a:t>
            </a:r>
          </a:p>
          <a:p>
            <a:r>
              <a:rPr lang="fr-BE">
                <a:sym typeface="Arial" charset="0"/>
              </a:rPr>
              <a:t>déterminer, implémenter et gérer la </a:t>
            </a:r>
            <a:r>
              <a:rPr lang="fr-BE" u="sng">
                <a:sym typeface="Arial" charset="0"/>
              </a:rPr>
              <a:t>plateforme de collaboration électronique</a:t>
            </a:r>
            <a:r>
              <a:rPr lang="fr-BE">
                <a:sym typeface="Arial" charset="0"/>
              </a:rPr>
              <a:t> sécurisée</a:t>
            </a:r>
          </a:p>
          <a:p>
            <a:r>
              <a:rPr lang="fr-BE" u="sng">
                <a:sym typeface="Arial" charset="0"/>
              </a:rPr>
              <a:t>gestion du changement, formation et coaching</a:t>
            </a:r>
          </a:p>
          <a:p>
            <a:r>
              <a:rPr lang="fr-BE">
                <a:sym typeface="Arial" charset="0"/>
              </a:rPr>
              <a:t>gestion d'un </a:t>
            </a:r>
            <a:r>
              <a:rPr lang="fr-BE" u="sng">
                <a:sym typeface="Arial" charset="0"/>
              </a:rPr>
              <a:t>répertoire des références</a:t>
            </a:r>
            <a:r>
              <a:rPr lang="fr-BE">
                <a:sym typeface="Arial" charset="0"/>
              </a:rPr>
              <a:t> comme base pour l'organisation de l'échange électronique de données</a:t>
            </a:r>
          </a:p>
          <a:p>
            <a:r>
              <a:rPr lang="fr-BE">
                <a:sym typeface="Arial" charset="0"/>
              </a:rPr>
              <a:t>intervenir en tant que </a:t>
            </a:r>
            <a:r>
              <a:rPr lang="fr-BE" u="sng">
                <a:sym typeface="Arial" charset="0"/>
              </a:rPr>
              <a:t>tiers de confiance</a:t>
            </a:r>
            <a:r>
              <a:rPr lang="fr-BE">
                <a:sym typeface="Arial" charset="0"/>
              </a:rPr>
              <a:t> pour le codage et l'anonymisation de données</a:t>
            </a:r>
          </a:p>
          <a:p>
            <a:endParaRPr lang="nl-BE" dirty="0" smtClean="0"/>
          </a:p>
          <a:p>
            <a:endParaRPr lang="fr-BE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fr-BE"/>
              <a:t>25/05/2018</a:t>
            </a:r>
          </a:p>
        </p:txBody>
      </p:sp>
    </p:spTree>
    <p:extLst>
      <p:ext uri="{BB962C8B-B14F-4D97-AF65-F5344CB8AC3E}">
        <p14:creationId xmlns:p14="http://schemas.microsoft.com/office/powerpoint/2010/main" val="13818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Simplification de processus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116606" y="1893527"/>
            <a:ext cx="954113" cy="7438"/>
          </a:xfrm>
          <a:prstGeom prst="straightConnector1">
            <a:avLst/>
          </a:prstGeom>
          <a:ln w="1079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980254" y="2282275"/>
            <a:ext cx="23630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BE" sz="1600"/>
              <a:t>800 formulaires papier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923928" y="2299883"/>
            <a:ext cx="29416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1600"/>
              <a:t>220 processus électroniques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28085" y="4949940"/>
            <a:ext cx="8113859" cy="203132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69875" lvl="1" indent="-182563"/>
            <a:r>
              <a:rPr lang="fr-BE" dirty="0">
                <a:sym typeface="Arial" charset="0"/>
              </a:rPr>
              <a:t>=&gt; limité à 3 moments et si possible d'application à application</a:t>
            </a:r>
          </a:p>
          <a:p>
            <a:pPr marL="444500" lvl="2" indent="-174625"/>
            <a:r>
              <a:rPr lang="fr-BE" dirty="0">
                <a:sym typeface="Arial" charset="0"/>
              </a:rPr>
              <a:t>- la </a:t>
            </a:r>
            <a:r>
              <a:rPr lang="fr-BE" u="sng" dirty="0">
                <a:sym typeface="Arial" charset="0"/>
              </a:rPr>
              <a:t>déclaration immédiate</a:t>
            </a:r>
            <a:r>
              <a:rPr lang="fr-BE" dirty="0">
                <a:sym typeface="Arial" charset="0"/>
              </a:rPr>
              <a:t> d'emploi et de préavis (uniquement par voie électronique)</a:t>
            </a:r>
          </a:p>
          <a:p>
            <a:pPr marL="444500" lvl="2" indent="-174625"/>
            <a:r>
              <a:rPr lang="fr-BE" dirty="0">
                <a:sym typeface="Arial" charset="0"/>
              </a:rPr>
              <a:t>- la </a:t>
            </a:r>
            <a:r>
              <a:rPr lang="fr-BE" u="sng" dirty="0">
                <a:sym typeface="Arial" charset="0"/>
              </a:rPr>
              <a:t>déclaration trimestrielle</a:t>
            </a:r>
            <a:r>
              <a:rPr lang="fr-BE" dirty="0">
                <a:sym typeface="Arial" charset="0"/>
              </a:rPr>
              <a:t> relative au salaire et au temps de travail (uniquement par voie électronique)</a:t>
            </a:r>
          </a:p>
          <a:p>
            <a:pPr marL="444500" lvl="2" indent="-174625"/>
            <a:r>
              <a:rPr lang="fr-BE" dirty="0" smtClean="0">
                <a:sym typeface="Arial" charset="0"/>
              </a:rPr>
              <a:t>- la </a:t>
            </a:r>
            <a:r>
              <a:rPr lang="fr-BE" dirty="0">
                <a:sym typeface="Arial" charset="0"/>
              </a:rPr>
              <a:t>survenance d'un </a:t>
            </a:r>
            <a:r>
              <a:rPr lang="fr-BE" u="sng" dirty="0">
                <a:sym typeface="Arial" charset="0"/>
              </a:rPr>
              <a:t>risque social</a:t>
            </a:r>
            <a:r>
              <a:rPr lang="fr-BE" dirty="0">
                <a:sym typeface="Arial" charset="0"/>
              </a:rPr>
              <a:t> (par voie électronique ou sur papier</a:t>
            </a:r>
            <a:r>
              <a:rPr lang="fr-BE" dirty="0" smtClean="0">
                <a:sym typeface="Arial" charset="0"/>
              </a:rPr>
              <a:t>)</a:t>
            </a:r>
          </a:p>
          <a:p>
            <a:pPr marL="444500" lvl="2" indent="-174625"/>
            <a:endParaRPr lang="fr-BE" dirty="0">
              <a:sym typeface="Arial" charset="0"/>
            </a:endParaRPr>
          </a:p>
        </p:txBody>
      </p:sp>
      <p:pic>
        <p:nvPicPr>
          <p:cNvPr id="38" name="Picture 13" descr="Related imag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444" y="3748955"/>
            <a:ext cx="705800" cy="70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543" y="3642388"/>
            <a:ext cx="861087" cy="86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0" name="Straight Arrow Connector 39"/>
          <p:cNvCxnSpPr/>
          <p:nvPr/>
        </p:nvCxnSpPr>
        <p:spPr>
          <a:xfrm>
            <a:off x="3106001" y="4101855"/>
            <a:ext cx="954113" cy="7438"/>
          </a:xfrm>
          <a:prstGeom prst="straightConnector1">
            <a:avLst/>
          </a:prstGeom>
          <a:ln w="1079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982684" y="4503475"/>
            <a:ext cx="22588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BE" sz="1600"/>
              <a:t>80 formulaires papier </a:t>
            </a:r>
          </a:p>
        </p:txBody>
      </p:sp>
      <p:sp>
        <p:nvSpPr>
          <p:cNvPr id="42" name="Rectangle 41"/>
          <p:cNvSpPr/>
          <p:nvPr/>
        </p:nvSpPr>
        <p:spPr>
          <a:xfrm>
            <a:off x="4104319" y="4515250"/>
            <a:ext cx="27637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1600"/>
              <a:t>30 processus électroniques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820" y="954548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/>
              <a:t>entre 3.000 acteurs concernés par la protection </a:t>
            </a:r>
            <a:r>
              <a:rPr lang="fr-BE" dirty="0" smtClean="0"/>
              <a:t>sociale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11820" y="2938495"/>
            <a:ext cx="7992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/>
              <a:t>entre 3.000 acteurs concernés par la protection sociale d’une part et 220.000 employeurs d’autre </a:t>
            </a:r>
            <a:r>
              <a:rPr lang="fr-BE" dirty="0" smtClean="0"/>
              <a:t>part</a:t>
            </a:r>
            <a:endParaRPr lang="en-US" dirty="0"/>
          </a:p>
        </p:txBody>
      </p:sp>
      <p:pic>
        <p:nvPicPr>
          <p:cNvPr id="23" name="Picture 13" descr="Related imag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896" y="1508072"/>
            <a:ext cx="705800" cy="70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543" y="1396727"/>
            <a:ext cx="861087" cy="86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fr-BE"/>
              <a:t>25/05/2018</a:t>
            </a:r>
          </a:p>
        </p:txBody>
      </p:sp>
    </p:spTree>
    <p:extLst>
      <p:ext uri="{BB962C8B-B14F-4D97-AF65-F5344CB8AC3E}">
        <p14:creationId xmlns:p14="http://schemas.microsoft.com/office/powerpoint/2010/main" val="187496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Simplification de processus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>
                <a:sym typeface="Arial" charset="0"/>
              </a:rPr>
              <a:t>messages électroniques en moyenne réduits à 1/3 des rubriques des formulaires papier</a:t>
            </a:r>
          </a:p>
          <a:p>
            <a:endParaRPr lang="nl-BE" altLang="en-US" dirty="0" smtClean="0">
              <a:sym typeface="Arial" charset="0"/>
            </a:endParaRPr>
          </a:p>
          <a:p>
            <a:endParaRPr lang="nl-BE" altLang="en-US" dirty="0">
              <a:sym typeface="Arial" charset="0"/>
            </a:endParaRPr>
          </a:p>
          <a:p>
            <a:endParaRPr lang="nl-BE" altLang="en-US" dirty="0" smtClean="0">
              <a:sym typeface="Arial" charset="0"/>
            </a:endParaRPr>
          </a:p>
          <a:p>
            <a:endParaRPr lang="nl-BE" altLang="en-US" dirty="0">
              <a:sym typeface="Arial" charset="0"/>
            </a:endParaRPr>
          </a:p>
          <a:p>
            <a:r>
              <a:rPr lang="fr-BE">
                <a:sym typeface="Arial" charset="0"/>
              </a:rPr>
              <a:t>Bureau du plan : les charges pour les entreprises sur le plan des formalités administratives dans le secteur social ont diminué de &gt; 1 milliard € par an</a:t>
            </a:r>
          </a:p>
          <a:p>
            <a:pPr marL="0" indent="0">
              <a:buNone/>
            </a:pPr>
            <a:endParaRPr lang="nl-BE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BE">
                <a:solidFill>
                  <a:srgbClr val="FF0000"/>
                </a:solidFill>
              </a:rPr>
              <a:t>			</a:t>
            </a:r>
            <a:r>
              <a:rPr lang="fr-BE" sz="3600"/>
              <a:t>1 milliard €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fr-BE"/>
              <a:t>25/05/2018</a:t>
            </a:r>
          </a:p>
        </p:txBody>
      </p:sp>
      <p:pic>
        <p:nvPicPr>
          <p:cNvPr id="5" name="Picture 13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600" y="1836440"/>
            <a:ext cx="705800" cy="70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3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000" y="1988840"/>
            <a:ext cx="705800" cy="70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3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400" y="2141240"/>
            <a:ext cx="705800" cy="70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3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695" y="2032004"/>
            <a:ext cx="705800" cy="70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3200391" y="2338225"/>
            <a:ext cx="954113" cy="7438"/>
          </a:xfrm>
          <a:prstGeom prst="straightConnector1">
            <a:avLst/>
          </a:prstGeom>
          <a:ln w="1079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3700719" y="5013176"/>
            <a:ext cx="1296144" cy="866587"/>
            <a:chOff x="1619672" y="5061460"/>
            <a:chExt cx="1296144" cy="866587"/>
          </a:xfrm>
        </p:grpSpPr>
        <p:cxnSp>
          <p:nvCxnSpPr>
            <p:cNvPr id="15" name="Straight Connector 14"/>
            <p:cNvCxnSpPr/>
            <p:nvPr/>
          </p:nvCxnSpPr>
          <p:spPr>
            <a:xfrm flipV="1">
              <a:off x="1619672" y="5061461"/>
              <a:ext cx="1296144" cy="86658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619672" y="5061460"/>
              <a:ext cx="1296144" cy="86658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4211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Extension progressive</a:t>
            </a:r>
          </a:p>
        </p:txBody>
      </p:sp>
      <p:sp>
        <p:nvSpPr>
          <p:cNvPr id="5" name="Freeform 4"/>
          <p:cNvSpPr>
            <a:spLocks noChangeAspect="1"/>
          </p:cNvSpPr>
          <p:nvPr/>
        </p:nvSpPr>
        <p:spPr bwMode="auto">
          <a:xfrm>
            <a:off x="3851275" y="2935288"/>
            <a:ext cx="1603375" cy="1598612"/>
          </a:xfrm>
          <a:custGeom>
            <a:avLst/>
            <a:gdLst>
              <a:gd name="connsiteX0" fmla="*/ 0 w 2861953"/>
              <a:gd name="connsiteY0" fmla="*/ 1426830 h 2853660"/>
              <a:gd name="connsiteX1" fmla="*/ 1430977 w 2861953"/>
              <a:gd name="connsiteY1" fmla="*/ 0 h 2853660"/>
              <a:gd name="connsiteX2" fmla="*/ 2861954 w 2861953"/>
              <a:gd name="connsiteY2" fmla="*/ 1426830 h 2853660"/>
              <a:gd name="connsiteX3" fmla="*/ 1430977 w 2861953"/>
              <a:gd name="connsiteY3" fmla="*/ 2853660 h 2853660"/>
              <a:gd name="connsiteX4" fmla="*/ 0 w 2861953"/>
              <a:gd name="connsiteY4" fmla="*/ 1426830 h 2853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1953" h="2853660">
                <a:moveTo>
                  <a:pt x="0" y="1426830"/>
                </a:moveTo>
                <a:cubicBezTo>
                  <a:pt x="0" y="638814"/>
                  <a:pt x="640670" y="0"/>
                  <a:pt x="1430977" y="0"/>
                </a:cubicBezTo>
                <a:cubicBezTo>
                  <a:pt x="2221284" y="0"/>
                  <a:pt x="2861954" y="638814"/>
                  <a:pt x="2861954" y="1426830"/>
                </a:cubicBezTo>
                <a:cubicBezTo>
                  <a:pt x="2861954" y="2214846"/>
                  <a:pt x="2221284" y="2853660"/>
                  <a:pt x="1430977" y="2853660"/>
                </a:cubicBezTo>
                <a:cubicBezTo>
                  <a:pt x="640670" y="2853660"/>
                  <a:pt x="0" y="2214846"/>
                  <a:pt x="0" y="1426830"/>
                </a:cubicBezTo>
                <a:close/>
              </a:path>
            </a:pathLst>
          </a:custGeom>
          <a:noFill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lIns="501673" tIns="500459" rIns="501673" bIns="500459" spcCol="1270" anchor="ctr"/>
          <a:lstStyle/>
          <a:p>
            <a:pPr algn="ctr" defTabSz="2889250">
              <a:lnSpc>
                <a:spcPct val="90000"/>
              </a:lnSpc>
              <a:spcAft>
                <a:spcPct val="35000"/>
              </a:spcAft>
              <a:defRPr/>
            </a:pPr>
            <a:endParaRPr lang="en-US" sz="20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Freeform 5"/>
          <p:cNvSpPr>
            <a:spLocks noChangeAspect="1"/>
          </p:cNvSpPr>
          <p:nvPr/>
        </p:nvSpPr>
        <p:spPr bwMode="auto">
          <a:xfrm>
            <a:off x="4244975" y="1676400"/>
            <a:ext cx="831850" cy="827088"/>
          </a:xfrm>
          <a:custGeom>
            <a:avLst/>
            <a:gdLst>
              <a:gd name="connsiteX0" fmla="*/ 0 w 1040630"/>
              <a:gd name="connsiteY0" fmla="*/ 516201 h 1032401"/>
              <a:gd name="connsiteX1" fmla="*/ 520315 w 1040630"/>
              <a:gd name="connsiteY1" fmla="*/ 0 h 1032401"/>
              <a:gd name="connsiteX2" fmla="*/ 1040630 w 1040630"/>
              <a:gd name="connsiteY2" fmla="*/ 516201 h 1032401"/>
              <a:gd name="connsiteX3" fmla="*/ 520315 w 1040630"/>
              <a:gd name="connsiteY3" fmla="*/ 1032402 h 1032401"/>
              <a:gd name="connsiteX4" fmla="*/ 0 w 1040630"/>
              <a:gd name="connsiteY4" fmla="*/ 516201 h 103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0630" h="1032401">
                <a:moveTo>
                  <a:pt x="0" y="516201"/>
                </a:moveTo>
                <a:cubicBezTo>
                  <a:pt x="0" y="231111"/>
                  <a:pt x="232953" y="0"/>
                  <a:pt x="520315" y="0"/>
                </a:cubicBezTo>
                <a:cubicBezTo>
                  <a:pt x="807677" y="0"/>
                  <a:pt x="1040630" y="231111"/>
                  <a:pt x="1040630" y="516201"/>
                </a:cubicBezTo>
                <a:cubicBezTo>
                  <a:pt x="1040630" y="801291"/>
                  <a:pt x="807677" y="1032402"/>
                  <a:pt x="520315" y="1032402"/>
                </a:cubicBezTo>
                <a:cubicBezTo>
                  <a:pt x="232953" y="1032402"/>
                  <a:pt x="0" y="801291"/>
                  <a:pt x="0" y="516201"/>
                </a:cubicBezTo>
                <a:close/>
              </a:path>
            </a:pathLst>
          </a:custGeom>
          <a:solidFill>
            <a:srgbClr val="008CB2">
              <a:alpha val="55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lIns="170177" tIns="168972" rIns="170177" bIns="168972" spcCol="127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fr-BE" sz="1400"/>
              <a:t>SFP</a:t>
            </a:r>
          </a:p>
        </p:txBody>
      </p:sp>
      <p:sp>
        <p:nvSpPr>
          <p:cNvPr id="7" name="Freeform 6"/>
          <p:cNvSpPr>
            <a:spLocks noChangeAspect="1"/>
          </p:cNvSpPr>
          <p:nvPr/>
        </p:nvSpPr>
        <p:spPr bwMode="auto">
          <a:xfrm>
            <a:off x="4938713" y="1739900"/>
            <a:ext cx="833437" cy="825500"/>
          </a:xfrm>
          <a:custGeom>
            <a:avLst/>
            <a:gdLst>
              <a:gd name="connsiteX0" fmla="*/ 0 w 1040630"/>
              <a:gd name="connsiteY0" fmla="*/ 516201 h 1032401"/>
              <a:gd name="connsiteX1" fmla="*/ 520315 w 1040630"/>
              <a:gd name="connsiteY1" fmla="*/ 0 h 1032401"/>
              <a:gd name="connsiteX2" fmla="*/ 1040630 w 1040630"/>
              <a:gd name="connsiteY2" fmla="*/ 516201 h 1032401"/>
              <a:gd name="connsiteX3" fmla="*/ 520315 w 1040630"/>
              <a:gd name="connsiteY3" fmla="*/ 1032402 h 1032401"/>
              <a:gd name="connsiteX4" fmla="*/ 0 w 1040630"/>
              <a:gd name="connsiteY4" fmla="*/ 516201 h 103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0630" h="1032401">
                <a:moveTo>
                  <a:pt x="0" y="516201"/>
                </a:moveTo>
                <a:cubicBezTo>
                  <a:pt x="0" y="231111"/>
                  <a:pt x="232953" y="0"/>
                  <a:pt x="520315" y="0"/>
                </a:cubicBezTo>
                <a:cubicBezTo>
                  <a:pt x="807677" y="0"/>
                  <a:pt x="1040630" y="231111"/>
                  <a:pt x="1040630" y="516201"/>
                </a:cubicBezTo>
                <a:cubicBezTo>
                  <a:pt x="1040630" y="801291"/>
                  <a:pt x="807677" y="1032402"/>
                  <a:pt x="520315" y="1032402"/>
                </a:cubicBezTo>
                <a:cubicBezTo>
                  <a:pt x="232953" y="1032402"/>
                  <a:pt x="0" y="801291"/>
                  <a:pt x="0" y="516201"/>
                </a:cubicBezTo>
                <a:close/>
              </a:path>
            </a:pathLst>
          </a:custGeom>
          <a:solidFill>
            <a:srgbClr val="008CB2">
              <a:alpha val="55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lIns="170177" tIns="168972" rIns="170177" bIns="168972" spcCol="127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fr-BE" sz="1400"/>
              <a:t>INASTI &amp; CASTI</a:t>
            </a:r>
          </a:p>
        </p:txBody>
      </p:sp>
      <p:sp>
        <p:nvSpPr>
          <p:cNvPr id="8" name="Freeform 7"/>
          <p:cNvSpPr>
            <a:spLocks noChangeAspect="1"/>
          </p:cNvSpPr>
          <p:nvPr/>
        </p:nvSpPr>
        <p:spPr bwMode="auto">
          <a:xfrm>
            <a:off x="5486400" y="2090738"/>
            <a:ext cx="831850" cy="825500"/>
          </a:xfrm>
          <a:custGeom>
            <a:avLst/>
            <a:gdLst>
              <a:gd name="connsiteX0" fmla="*/ 0 w 1040630"/>
              <a:gd name="connsiteY0" fmla="*/ 516201 h 1032401"/>
              <a:gd name="connsiteX1" fmla="*/ 520315 w 1040630"/>
              <a:gd name="connsiteY1" fmla="*/ 0 h 1032401"/>
              <a:gd name="connsiteX2" fmla="*/ 1040630 w 1040630"/>
              <a:gd name="connsiteY2" fmla="*/ 516201 h 1032401"/>
              <a:gd name="connsiteX3" fmla="*/ 520315 w 1040630"/>
              <a:gd name="connsiteY3" fmla="*/ 1032402 h 1032401"/>
              <a:gd name="connsiteX4" fmla="*/ 0 w 1040630"/>
              <a:gd name="connsiteY4" fmla="*/ 516201 h 103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0630" h="1032401">
                <a:moveTo>
                  <a:pt x="0" y="516201"/>
                </a:moveTo>
                <a:cubicBezTo>
                  <a:pt x="0" y="231111"/>
                  <a:pt x="232953" y="0"/>
                  <a:pt x="520315" y="0"/>
                </a:cubicBezTo>
                <a:cubicBezTo>
                  <a:pt x="807677" y="0"/>
                  <a:pt x="1040630" y="231111"/>
                  <a:pt x="1040630" y="516201"/>
                </a:cubicBezTo>
                <a:cubicBezTo>
                  <a:pt x="1040630" y="801291"/>
                  <a:pt x="807677" y="1032402"/>
                  <a:pt x="520315" y="1032402"/>
                </a:cubicBezTo>
                <a:cubicBezTo>
                  <a:pt x="232953" y="1032402"/>
                  <a:pt x="0" y="801291"/>
                  <a:pt x="0" y="516201"/>
                </a:cubicBezTo>
                <a:close/>
              </a:path>
            </a:pathLst>
          </a:custGeom>
          <a:solidFill>
            <a:srgbClr val="008CB2">
              <a:alpha val="55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lIns="170177" tIns="168972" rIns="170177" bIns="168972" spcCol="127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fr-BE" sz="1400"/>
              <a:t>SPF SS</a:t>
            </a:r>
          </a:p>
        </p:txBody>
      </p:sp>
      <p:sp>
        <p:nvSpPr>
          <p:cNvPr id="9" name="Freeform 8"/>
          <p:cNvSpPr>
            <a:spLocks noChangeAspect="1"/>
          </p:cNvSpPr>
          <p:nvPr/>
        </p:nvSpPr>
        <p:spPr bwMode="auto">
          <a:xfrm>
            <a:off x="5886450" y="2613025"/>
            <a:ext cx="833438" cy="825500"/>
          </a:xfrm>
          <a:custGeom>
            <a:avLst/>
            <a:gdLst>
              <a:gd name="connsiteX0" fmla="*/ 0 w 1040630"/>
              <a:gd name="connsiteY0" fmla="*/ 516201 h 1032401"/>
              <a:gd name="connsiteX1" fmla="*/ 520315 w 1040630"/>
              <a:gd name="connsiteY1" fmla="*/ 0 h 1032401"/>
              <a:gd name="connsiteX2" fmla="*/ 1040630 w 1040630"/>
              <a:gd name="connsiteY2" fmla="*/ 516201 h 1032401"/>
              <a:gd name="connsiteX3" fmla="*/ 520315 w 1040630"/>
              <a:gd name="connsiteY3" fmla="*/ 1032402 h 1032401"/>
              <a:gd name="connsiteX4" fmla="*/ 0 w 1040630"/>
              <a:gd name="connsiteY4" fmla="*/ 516201 h 103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0630" h="1032401">
                <a:moveTo>
                  <a:pt x="0" y="516201"/>
                </a:moveTo>
                <a:cubicBezTo>
                  <a:pt x="0" y="231111"/>
                  <a:pt x="232953" y="0"/>
                  <a:pt x="520315" y="0"/>
                </a:cubicBezTo>
                <a:cubicBezTo>
                  <a:pt x="807677" y="0"/>
                  <a:pt x="1040630" y="231111"/>
                  <a:pt x="1040630" y="516201"/>
                </a:cubicBezTo>
                <a:cubicBezTo>
                  <a:pt x="1040630" y="801291"/>
                  <a:pt x="807677" y="1032402"/>
                  <a:pt x="520315" y="1032402"/>
                </a:cubicBezTo>
                <a:cubicBezTo>
                  <a:pt x="232953" y="1032402"/>
                  <a:pt x="0" y="801291"/>
                  <a:pt x="0" y="516201"/>
                </a:cubicBezTo>
                <a:close/>
              </a:path>
            </a:pathLst>
          </a:custGeom>
          <a:solidFill>
            <a:srgbClr val="008CB2">
              <a:alpha val="55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lIns="170177" tIns="168972" rIns="170177" bIns="168972" spcCol="127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fr-BE" sz="1300"/>
              <a:t>SPP IS &amp; CPAS</a:t>
            </a:r>
          </a:p>
        </p:txBody>
      </p:sp>
      <p:sp>
        <p:nvSpPr>
          <p:cNvPr id="21" name="Freeform 20"/>
          <p:cNvSpPr>
            <a:spLocks noChangeAspect="1"/>
          </p:cNvSpPr>
          <p:nvPr/>
        </p:nvSpPr>
        <p:spPr bwMode="auto">
          <a:xfrm>
            <a:off x="6045200" y="3246438"/>
            <a:ext cx="835025" cy="819150"/>
          </a:xfrm>
          <a:custGeom>
            <a:avLst/>
            <a:gdLst>
              <a:gd name="connsiteX0" fmla="*/ 0 w 1040630"/>
              <a:gd name="connsiteY0" fmla="*/ 516201 h 1032401"/>
              <a:gd name="connsiteX1" fmla="*/ 520315 w 1040630"/>
              <a:gd name="connsiteY1" fmla="*/ 0 h 1032401"/>
              <a:gd name="connsiteX2" fmla="*/ 1040630 w 1040630"/>
              <a:gd name="connsiteY2" fmla="*/ 516201 h 1032401"/>
              <a:gd name="connsiteX3" fmla="*/ 520315 w 1040630"/>
              <a:gd name="connsiteY3" fmla="*/ 1032402 h 1032401"/>
              <a:gd name="connsiteX4" fmla="*/ 0 w 1040630"/>
              <a:gd name="connsiteY4" fmla="*/ 516201 h 103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0630" h="1032401">
                <a:moveTo>
                  <a:pt x="0" y="516201"/>
                </a:moveTo>
                <a:cubicBezTo>
                  <a:pt x="0" y="231111"/>
                  <a:pt x="232953" y="0"/>
                  <a:pt x="520315" y="0"/>
                </a:cubicBezTo>
                <a:cubicBezTo>
                  <a:pt x="807677" y="0"/>
                  <a:pt x="1040630" y="231111"/>
                  <a:pt x="1040630" y="516201"/>
                </a:cubicBezTo>
                <a:cubicBezTo>
                  <a:pt x="1040630" y="801291"/>
                  <a:pt x="807677" y="1032402"/>
                  <a:pt x="520315" y="1032402"/>
                </a:cubicBezTo>
                <a:cubicBezTo>
                  <a:pt x="232953" y="1032402"/>
                  <a:pt x="0" y="801291"/>
                  <a:pt x="0" y="516201"/>
                </a:cubicBezTo>
                <a:close/>
              </a:path>
            </a:pathLst>
          </a:custGeom>
          <a:solidFill>
            <a:srgbClr val="008CB2">
              <a:alpha val="55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lIns="170177" tIns="168972" rIns="170177" bIns="168972" spcCol="127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fr-BE" sz="1400"/>
              <a:t>FAMI-FED</a:t>
            </a:r>
          </a:p>
        </p:txBody>
      </p:sp>
      <p:sp>
        <p:nvSpPr>
          <p:cNvPr id="22" name="Freeform 21"/>
          <p:cNvSpPr>
            <a:spLocks noChangeAspect="1"/>
          </p:cNvSpPr>
          <p:nvPr/>
        </p:nvSpPr>
        <p:spPr bwMode="auto">
          <a:xfrm>
            <a:off x="6011863" y="3867151"/>
            <a:ext cx="835025" cy="817563"/>
          </a:xfrm>
          <a:custGeom>
            <a:avLst/>
            <a:gdLst>
              <a:gd name="connsiteX0" fmla="*/ 0 w 1040630"/>
              <a:gd name="connsiteY0" fmla="*/ 516201 h 1032401"/>
              <a:gd name="connsiteX1" fmla="*/ 520315 w 1040630"/>
              <a:gd name="connsiteY1" fmla="*/ 0 h 1032401"/>
              <a:gd name="connsiteX2" fmla="*/ 1040630 w 1040630"/>
              <a:gd name="connsiteY2" fmla="*/ 516201 h 1032401"/>
              <a:gd name="connsiteX3" fmla="*/ 520315 w 1040630"/>
              <a:gd name="connsiteY3" fmla="*/ 1032402 h 1032401"/>
              <a:gd name="connsiteX4" fmla="*/ 0 w 1040630"/>
              <a:gd name="connsiteY4" fmla="*/ 516201 h 103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0630" h="1032401">
                <a:moveTo>
                  <a:pt x="0" y="516201"/>
                </a:moveTo>
                <a:cubicBezTo>
                  <a:pt x="0" y="231111"/>
                  <a:pt x="232953" y="0"/>
                  <a:pt x="520315" y="0"/>
                </a:cubicBezTo>
                <a:cubicBezTo>
                  <a:pt x="807677" y="0"/>
                  <a:pt x="1040630" y="231111"/>
                  <a:pt x="1040630" y="516201"/>
                </a:cubicBezTo>
                <a:cubicBezTo>
                  <a:pt x="1040630" y="801291"/>
                  <a:pt x="807677" y="1032402"/>
                  <a:pt x="520315" y="1032402"/>
                </a:cubicBezTo>
                <a:cubicBezTo>
                  <a:pt x="232953" y="1032402"/>
                  <a:pt x="0" y="801291"/>
                  <a:pt x="0" y="516201"/>
                </a:cubicBezTo>
                <a:close/>
              </a:path>
            </a:pathLst>
          </a:custGeom>
          <a:solidFill>
            <a:srgbClr val="008CB2">
              <a:alpha val="55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lIns="170177" tIns="168972" rIns="170177" bIns="168972" spcCol="127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fr-BE" sz="1300"/>
              <a:t>FEDRIS &amp; assu-reurs</a:t>
            </a:r>
          </a:p>
        </p:txBody>
      </p:sp>
      <p:sp>
        <p:nvSpPr>
          <p:cNvPr id="23" name="Freeform 22"/>
          <p:cNvSpPr>
            <a:spLocks noChangeAspect="1"/>
          </p:cNvSpPr>
          <p:nvPr/>
        </p:nvSpPr>
        <p:spPr bwMode="auto">
          <a:xfrm>
            <a:off x="5629275" y="4348163"/>
            <a:ext cx="836613" cy="819150"/>
          </a:xfrm>
          <a:custGeom>
            <a:avLst/>
            <a:gdLst>
              <a:gd name="connsiteX0" fmla="*/ 0 w 1040630"/>
              <a:gd name="connsiteY0" fmla="*/ 516201 h 1032401"/>
              <a:gd name="connsiteX1" fmla="*/ 520315 w 1040630"/>
              <a:gd name="connsiteY1" fmla="*/ 0 h 1032401"/>
              <a:gd name="connsiteX2" fmla="*/ 1040630 w 1040630"/>
              <a:gd name="connsiteY2" fmla="*/ 516201 h 1032401"/>
              <a:gd name="connsiteX3" fmla="*/ 520315 w 1040630"/>
              <a:gd name="connsiteY3" fmla="*/ 1032402 h 1032401"/>
              <a:gd name="connsiteX4" fmla="*/ 0 w 1040630"/>
              <a:gd name="connsiteY4" fmla="*/ 516201 h 103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0630" h="1032401">
                <a:moveTo>
                  <a:pt x="0" y="516201"/>
                </a:moveTo>
                <a:cubicBezTo>
                  <a:pt x="0" y="231111"/>
                  <a:pt x="232953" y="0"/>
                  <a:pt x="520315" y="0"/>
                </a:cubicBezTo>
                <a:cubicBezTo>
                  <a:pt x="807677" y="0"/>
                  <a:pt x="1040630" y="231111"/>
                  <a:pt x="1040630" y="516201"/>
                </a:cubicBezTo>
                <a:cubicBezTo>
                  <a:pt x="1040630" y="801291"/>
                  <a:pt x="807677" y="1032402"/>
                  <a:pt x="520315" y="1032402"/>
                </a:cubicBezTo>
                <a:cubicBezTo>
                  <a:pt x="232953" y="1032402"/>
                  <a:pt x="0" y="801291"/>
                  <a:pt x="0" y="516201"/>
                </a:cubicBezTo>
                <a:close/>
              </a:path>
            </a:pathLst>
          </a:custGeom>
          <a:solidFill>
            <a:srgbClr val="008CB2">
              <a:alpha val="55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lIns="170177" tIns="168972" rIns="170177" bIns="168972" spcCol="127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fr-BE" sz="1400"/>
              <a:t>ONVA &amp; CSV</a:t>
            </a:r>
          </a:p>
        </p:txBody>
      </p:sp>
      <p:sp>
        <p:nvSpPr>
          <p:cNvPr id="24" name="Freeform 23"/>
          <p:cNvSpPr>
            <a:spLocks noChangeAspect="1"/>
          </p:cNvSpPr>
          <p:nvPr/>
        </p:nvSpPr>
        <p:spPr bwMode="auto">
          <a:xfrm>
            <a:off x="5178425" y="4751388"/>
            <a:ext cx="833438" cy="817562"/>
          </a:xfrm>
          <a:custGeom>
            <a:avLst/>
            <a:gdLst>
              <a:gd name="connsiteX0" fmla="*/ 0 w 1040630"/>
              <a:gd name="connsiteY0" fmla="*/ 516201 h 1032401"/>
              <a:gd name="connsiteX1" fmla="*/ 520315 w 1040630"/>
              <a:gd name="connsiteY1" fmla="*/ 0 h 1032401"/>
              <a:gd name="connsiteX2" fmla="*/ 1040630 w 1040630"/>
              <a:gd name="connsiteY2" fmla="*/ 516201 h 1032401"/>
              <a:gd name="connsiteX3" fmla="*/ 520315 w 1040630"/>
              <a:gd name="connsiteY3" fmla="*/ 1032402 h 1032401"/>
              <a:gd name="connsiteX4" fmla="*/ 0 w 1040630"/>
              <a:gd name="connsiteY4" fmla="*/ 516201 h 103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0630" h="1032401">
                <a:moveTo>
                  <a:pt x="0" y="516201"/>
                </a:moveTo>
                <a:cubicBezTo>
                  <a:pt x="0" y="231111"/>
                  <a:pt x="232953" y="0"/>
                  <a:pt x="520315" y="0"/>
                </a:cubicBezTo>
                <a:cubicBezTo>
                  <a:pt x="807677" y="0"/>
                  <a:pt x="1040630" y="231111"/>
                  <a:pt x="1040630" y="516201"/>
                </a:cubicBezTo>
                <a:cubicBezTo>
                  <a:pt x="1040630" y="801291"/>
                  <a:pt x="807677" y="1032402"/>
                  <a:pt x="520315" y="1032402"/>
                </a:cubicBezTo>
                <a:cubicBezTo>
                  <a:pt x="232953" y="1032402"/>
                  <a:pt x="0" y="801291"/>
                  <a:pt x="0" y="516201"/>
                </a:cubicBezTo>
                <a:close/>
              </a:path>
            </a:pathLst>
          </a:custGeom>
          <a:solidFill>
            <a:srgbClr val="008CB2">
              <a:alpha val="55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lIns="170177" tIns="168972" rIns="170177" bIns="168972" spcCol="127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fr-BE" sz="1200"/>
              <a:t>Reg. nat.</a:t>
            </a:r>
          </a:p>
        </p:txBody>
      </p:sp>
      <p:sp>
        <p:nvSpPr>
          <p:cNvPr id="25" name="Freeform 24"/>
          <p:cNvSpPr>
            <a:spLocks noChangeAspect="1"/>
          </p:cNvSpPr>
          <p:nvPr/>
        </p:nvSpPr>
        <p:spPr bwMode="auto">
          <a:xfrm>
            <a:off x="4572000" y="5022850"/>
            <a:ext cx="836613" cy="817563"/>
          </a:xfrm>
          <a:custGeom>
            <a:avLst/>
            <a:gdLst>
              <a:gd name="connsiteX0" fmla="*/ 0 w 1040630"/>
              <a:gd name="connsiteY0" fmla="*/ 516201 h 1032401"/>
              <a:gd name="connsiteX1" fmla="*/ 520315 w 1040630"/>
              <a:gd name="connsiteY1" fmla="*/ 0 h 1032401"/>
              <a:gd name="connsiteX2" fmla="*/ 1040630 w 1040630"/>
              <a:gd name="connsiteY2" fmla="*/ 516201 h 1032401"/>
              <a:gd name="connsiteX3" fmla="*/ 520315 w 1040630"/>
              <a:gd name="connsiteY3" fmla="*/ 1032402 h 1032401"/>
              <a:gd name="connsiteX4" fmla="*/ 0 w 1040630"/>
              <a:gd name="connsiteY4" fmla="*/ 516201 h 103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0630" h="1032401">
                <a:moveTo>
                  <a:pt x="0" y="516201"/>
                </a:moveTo>
                <a:cubicBezTo>
                  <a:pt x="0" y="231111"/>
                  <a:pt x="232953" y="0"/>
                  <a:pt x="520315" y="0"/>
                </a:cubicBezTo>
                <a:cubicBezTo>
                  <a:pt x="807677" y="0"/>
                  <a:pt x="1040630" y="231111"/>
                  <a:pt x="1040630" y="516201"/>
                </a:cubicBezTo>
                <a:cubicBezTo>
                  <a:pt x="1040630" y="801291"/>
                  <a:pt x="807677" y="1032402"/>
                  <a:pt x="520315" y="1032402"/>
                </a:cubicBezTo>
                <a:cubicBezTo>
                  <a:pt x="232953" y="1032402"/>
                  <a:pt x="0" y="801291"/>
                  <a:pt x="0" y="516201"/>
                </a:cubicBezTo>
                <a:close/>
              </a:path>
            </a:pathLst>
          </a:custGeom>
          <a:solidFill>
            <a:srgbClr val="008CB2">
              <a:alpha val="55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lIns="170177" tIns="168972" rIns="170177" bIns="168972" spcCol="127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fr-BE" sz="1200" dirty="0" err="1" smtClean="0"/>
              <a:t>Commu-nautés</a:t>
            </a:r>
            <a:endParaRPr lang="fr-BE" sz="1200" dirty="0"/>
          </a:p>
        </p:txBody>
      </p:sp>
      <p:sp>
        <p:nvSpPr>
          <p:cNvPr id="26" name="Freeform 25"/>
          <p:cNvSpPr>
            <a:spLocks noChangeAspect="1"/>
          </p:cNvSpPr>
          <p:nvPr/>
        </p:nvSpPr>
        <p:spPr bwMode="auto">
          <a:xfrm>
            <a:off x="3924300" y="5022850"/>
            <a:ext cx="835025" cy="817563"/>
          </a:xfrm>
          <a:custGeom>
            <a:avLst/>
            <a:gdLst>
              <a:gd name="connsiteX0" fmla="*/ 0 w 1040630"/>
              <a:gd name="connsiteY0" fmla="*/ 516201 h 1032401"/>
              <a:gd name="connsiteX1" fmla="*/ 520315 w 1040630"/>
              <a:gd name="connsiteY1" fmla="*/ 0 h 1032401"/>
              <a:gd name="connsiteX2" fmla="*/ 1040630 w 1040630"/>
              <a:gd name="connsiteY2" fmla="*/ 516201 h 1032401"/>
              <a:gd name="connsiteX3" fmla="*/ 520315 w 1040630"/>
              <a:gd name="connsiteY3" fmla="*/ 1032402 h 1032401"/>
              <a:gd name="connsiteX4" fmla="*/ 0 w 1040630"/>
              <a:gd name="connsiteY4" fmla="*/ 516201 h 103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0630" h="1032401">
                <a:moveTo>
                  <a:pt x="0" y="516201"/>
                </a:moveTo>
                <a:cubicBezTo>
                  <a:pt x="0" y="231111"/>
                  <a:pt x="232953" y="0"/>
                  <a:pt x="520315" y="0"/>
                </a:cubicBezTo>
                <a:cubicBezTo>
                  <a:pt x="807677" y="0"/>
                  <a:pt x="1040630" y="231111"/>
                  <a:pt x="1040630" y="516201"/>
                </a:cubicBezTo>
                <a:cubicBezTo>
                  <a:pt x="1040630" y="801291"/>
                  <a:pt x="807677" y="1032402"/>
                  <a:pt x="520315" y="1032402"/>
                </a:cubicBezTo>
                <a:cubicBezTo>
                  <a:pt x="232953" y="1032402"/>
                  <a:pt x="0" y="801291"/>
                  <a:pt x="0" y="516201"/>
                </a:cubicBezTo>
                <a:close/>
              </a:path>
            </a:pathLst>
          </a:custGeom>
          <a:solidFill>
            <a:srgbClr val="008CB2">
              <a:alpha val="55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lIns="170177" tIns="168972" rIns="170177" bIns="168972" spcCol="127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fr-BE" sz="1400"/>
              <a:t>Ré-gions</a:t>
            </a:r>
          </a:p>
        </p:txBody>
      </p:sp>
      <p:sp>
        <p:nvSpPr>
          <p:cNvPr id="27" name="Freeform 26"/>
          <p:cNvSpPr>
            <a:spLocks noChangeAspect="1"/>
          </p:cNvSpPr>
          <p:nvPr/>
        </p:nvSpPr>
        <p:spPr bwMode="auto">
          <a:xfrm>
            <a:off x="3322638" y="4806950"/>
            <a:ext cx="835025" cy="817563"/>
          </a:xfrm>
          <a:custGeom>
            <a:avLst/>
            <a:gdLst>
              <a:gd name="connsiteX0" fmla="*/ 0 w 1040630"/>
              <a:gd name="connsiteY0" fmla="*/ 516201 h 1032401"/>
              <a:gd name="connsiteX1" fmla="*/ 520315 w 1040630"/>
              <a:gd name="connsiteY1" fmla="*/ 0 h 1032401"/>
              <a:gd name="connsiteX2" fmla="*/ 1040630 w 1040630"/>
              <a:gd name="connsiteY2" fmla="*/ 516201 h 1032401"/>
              <a:gd name="connsiteX3" fmla="*/ 520315 w 1040630"/>
              <a:gd name="connsiteY3" fmla="*/ 1032402 h 1032401"/>
              <a:gd name="connsiteX4" fmla="*/ 0 w 1040630"/>
              <a:gd name="connsiteY4" fmla="*/ 516201 h 103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0630" h="1032401">
                <a:moveTo>
                  <a:pt x="0" y="516201"/>
                </a:moveTo>
                <a:cubicBezTo>
                  <a:pt x="0" y="231111"/>
                  <a:pt x="232953" y="0"/>
                  <a:pt x="520315" y="0"/>
                </a:cubicBezTo>
                <a:cubicBezTo>
                  <a:pt x="807677" y="0"/>
                  <a:pt x="1040630" y="231111"/>
                  <a:pt x="1040630" y="516201"/>
                </a:cubicBezTo>
                <a:cubicBezTo>
                  <a:pt x="1040630" y="801291"/>
                  <a:pt x="807677" y="1032402"/>
                  <a:pt x="520315" y="1032402"/>
                </a:cubicBezTo>
                <a:cubicBezTo>
                  <a:pt x="232953" y="1032402"/>
                  <a:pt x="0" y="801291"/>
                  <a:pt x="0" y="516201"/>
                </a:cubicBezTo>
                <a:close/>
              </a:path>
            </a:pathLst>
          </a:custGeom>
          <a:solidFill>
            <a:srgbClr val="008CB2">
              <a:alpha val="55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lIns="170177" tIns="168972" rIns="170177" bIns="168972" spcCol="127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fr-BE" sz="1400"/>
              <a:t>INAMI</a:t>
            </a:r>
          </a:p>
        </p:txBody>
      </p:sp>
      <p:sp>
        <p:nvSpPr>
          <p:cNvPr id="28" name="Freeform 27"/>
          <p:cNvSpPr>
            <a:spLocks noChangeAspect="1"/>
          </p:cNvSpPr>
          <p:nvPr/>
        </p:nvSpPr>
        <p:spPr bwMode="auto">
          <a:xfrm>
            <a:off x="2817813" y="4419600"/>
            <a:ext cx="835025" cy="819150"/>
          </a:xfrm>
          <a:custGeom>
            <a:avLst/>
            <a:gdLst>
              <a:gd name="connsiteX0" fmla="*/ 0 w 1040630"/>
              <a:gd name="connsiteY0" fmla="*/ 516201 h 1032401"/>
              <a:gd name="connsiteX1" fmla="*/ 520315 w 1040630"/>
              <a:gd name="connsiteY1" fmla="*/ 0 h 1032401"/>
              <a:gd name="connsiteX2" fmla="*/ 1040630 w 1040630"/>
              <a:gd name="connsiteY2" fmla="*/ 516201 h 1032401"/>
              <a:gd name="connsiteX3" fmla="*/ 520315 w 1040630"/>
              <a:gd name="connsiteY3" fmla="*/ 1032402 h 1032401"/>
              <a:gd name="connsiteX4" fmla="*/ 0 w 1040630"/>
              <a:gd name="connsiteY4" fmla="*/ 516201 h 103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0630" h="1032401">
                <a:moveTo>
                  <a:pt x="0" y="516201"/>
                </a:moveTo>
                <a:cubicBezTo>
                  <a:pt x="0" y="231111"/>
                  <a:pt x="232953" y="0"/>
                  <a:pt x="520315" y="0"/>
                </a:cubicBezTo>
                <a:cubicBezTo>
                  <a:pt x="807677" y="0"/>
                  <a:pt x="1040630" y="231111"/>
                  <a:pt x="1040630" y="516201"/>
                </a:cubicBezTo>
                <a:cubicBezTo>
                  <a:pt x="1040630" y="801291"/>
                  <a:pt x="807677" y="1032402"/>
                  <a:pt x="520315" y="1032402"/>
                </a:cubicBezTo>
                <a:cubicBezTo>
                  <a:pt x="232953" y="1032402"/>
                  <a:pt x="0" y="801291"/>
                  <a:pt x="0" y="516201"/>
                </a:cubicBezTo>
                <a:close/>
              </a:path>
            </a:pathLst>
          </a:custGeom>
          <a:solidFill>
            <a:srgbClr val="008CB2">
              <a:alpha val="55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lIns="170177" tIns="168972" rIns="170177" bIns="168972" spcCol="127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fr-BE" sz="1400"/>
              <a:t>CIN &amp; CS</a:t>
            </a:r>
          </a:p>
        </p:txBody>
      </p:sp>
      <p:sp>
        <p:nvSpPr>
          <p:cNvPr id="29" name="Freeform 28"/>
          <p:cNvSpPr>
            <a:spLocks noChangeAspect="1"/>
          </p:cNvSpPr>
          <p:nvPr/>
        </p:nvSpPr>
        <p:spPr bwMode="auto">
          <a:xfrm>
            <a:off x="2530475" y="3870325"/>
            <a:ext cx="835025" cy="817563"/>
          </a:xfrm>
          <a:custGeom>
            <a:avLst/>
            <a:gdLst>
              <a:gd name="connsiteX0" fmla="*/ 0 w 1040630"/>
              <a:gd name="connsiteY0" fmla="*/ 516201 h 1032401"/>
              <a:gd name="connsiteX1" fmla="*/ 520315 w 1040630"/>
              <a:gd name="connsiteY1" fmla="*/ 0 h 1032401"/>
              <a:gd name="connsiteX2" fmla="*/ 1040630 w 1040630"/>
              <a:gd name="connsiteY2" fmla="*/ 516201 h 1032401"/>
              <a:gd name="connsiteX3" fmla="*/ 520315 w 1040630"/>
              <a:gd name="connsiteY3" fmla="*/ 1032402 h 1032401"/>
              <a:gd name="connsiteX4" fmla="*/ 0 w 1040630"/>
              <a:gd name="connsiteY4" fmla="*/ 516201 h 103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0630" h="1032401">
                <a:moveTo>
                  <a:pt x="0" y="516201"/>
                </a:moveTo>
                <a:cubicBezTo>
                  <a:pt x="0" y="231111"/>
                  <a:pt x="232953" y="0"/>
                  <a:pt x="520315" y="0"/>
                </a:cubicBezTo>
                <a:cubicBezTo>
                  <a:pt x="807677" y="0"/>
                  <a:pt x="1040630" y="231111"/>
                  <a:pt x="1040630" y="516201"/>
                </a:cubicBezTo>
                <a:cubicBezTo>
                  <a:pt x="1040630" y="801291"/>
                  <a:pt x="807677" y="1032402"/>
                  <a:pt x="520315" y="1032402"/>
                </a:cubicBezTo>
                <a:cubicBezTo>
                  <a:pt x="232953" y="1032402"/>
                  <a:pt x="0" y="801291"/>
                  <a:pt x="0" y="516201"/>
                </a:cubicBezTo>
                <a:close/>
              </a:path>
            </a:pathLst>
          </a:custGeom>
          <a:solidFill>
            <a:srgbClr val="008CB2">
              <a:alpha val="55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lIns="170177" tIns="168972" rIns="170177" bIns="168972" spcCol="127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fr-BE" sz="1400"/>
              <a:t>ONEM &amp; OA</a:t>
            </a:r>
          </a:p>
        </p:txBody>
      </p:sp>
      <p:sp>
        <p:nvSpPr>
          <p:cNvPr id="30" name="Freeform 29"/>
          <p:cNvSpPr>
            <a:spLocks noChangeAspect="1"/>
          </p:cNvSpPr>
          <p:nvPr/>
        </p:nvSpPr>
        <p:spPr bwMode="auto">
          <a:xfrm>
            <a:off x="2460625" y="3224213"/>
            <a:ext cx="835025" cy="819150"/>
          </a:xfrm>
          <a:custGeom>
            <a:avLst/>
            <a:gdLst>
              <a:gd name="connsiteX0" fmla="*/ 0 w 1040630"/>
              <a:gd name="connsiteY0" fmla="*/ 516201 h 1032401"/>
              <a:gd name="connsiteX1" fmla="*/ 520315 w 1040630"/>
              <a:gd name="connsiteY1" fmla="*/ 0 h 1032401"/>
              <a:gd name="connsiteX2" fmla="*/ 1040630 w 1040630"/>
              <a:gd name="connsiteY2" fmla="*/ 516201 h 1032401"/>
              <a:gd name="connsiteX3" fmla="*/ 520315 w 1040630"/>
              <a:gd name="connsiteY3" fmla="*/ 1032402 h 1032401"/>
              <a:gd name="connsiteX4" fmla="*/ 0 w 1040630"/>
              <a:gd name="connsiteY4" fmla="*/ 516201 h 103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0630" h="1032401">
                <a:moveTo>
                  <a:pt x="0" y="516201"/>
                </a:moveTo>
                <a:cubicBezTo>
                  <a:pt x="0" y="231111"/>
                  <a:pt x="232953" y="0"/>
                  <a:pt x="520315" y="0"/>
                </a:cubicBezTo>
                <a:cubicBezTo>
                  <a:pt x="807677" y="0"/>
                  <a:pt x="1040630" y="231111"/>
                  <a:pt x="1040630" y="516201"/>
                </a:cubicBezTo>
                <a:cubicBezTo>
                  <a:pt x="1040630" y="801291"/>
                  <a:pt x="807677" y="1032402"/>
                  <a:pt x="520315" y="1032402"/>
                </a:cubicBezTo>
                <a:cubicBezTo>
                  <a:pt x="232953" y="1032402"/>
                  <a:pt x="0" y="801291"/>
                  <a:pt x="0" y="516201"/>
                </a:cubicBezTo>
                <a:close/>
              </a:path>
            </a:pathLst>
          </a:custGeom>
          <a:solidFill>
            <a:srgbClr val="008CB2">
              <a:alpha val="55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lIns="170177" tIns="168972" rIns="170177" bIns="168972" spcCol="127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fr-BE" sz="1400"/>
              <a:t>SPF ETCS</a:t>
            </a:r>
          </a:p>
        </p:txBody>
      </p:sp>
      <p:sp>
        <p:nvSpPr>
          <p:cNvPr id="31" name="Freeform 30"/>
          <p:cNvSpPr>
            <a:spLocks noChangeAspect="1"/>
          </p:cNvSpPr>
          <p:nvPr/>
        </p:nvSpPr>
        <p:spPr bwMode="auto">
          <a:xfrm>
            <a:off x="2573338" y="2620962"/>
            <a:ext cx="835025" cy="817562"/>
          </a:xfrm>
          <a:custGeom>
            <a:avLst/>
            <a:gdLst>
              <a:gd name="connsiteX0" fmla="*/ 0 w 1040630"/>
              <a:gd name="connsiteY0" fmla="*/ 516201 h 1032401"/>
              <a:gd name="connsiteX1" fmla="*/ 520315 w 1040630"/>
              <a:gd name="connsiteY1" fmla="*/ 0 h 1032401"/>
              <a:gd name="connsiteX2" fmla="*/ 1040630 w 1040630"/>
              <a:gd name="connsiteY2" fmla="*/ 516201 h 1032401"/>
              <a:gd name="connsiteX3" fmla="*/ 520315 w 1040630"/>
              <a:gd name="connsiteY3" fmla="*/ 1032402 h 1032401"/>
              <a:gd name="connsiteX4" fmla="*/ 0 w 1040630"/>
              <a:gd name="connsiteY4" fmla="*/ 516201 h 103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0630" h="1032401">
                <a:moveTo>
                  <a:pt x="0" y="516201"/>
                </a:moveTo>
                <a:cubicBezTo>
                  <a:pt x="0" y="231111"/>
                  <a:pt x="232953" y="0"/>
                  <a:pt x="520315" y="0"/>
                </a:cubicBezTo>
                <a:cubicBezTo>
                  <a:pt x="807677" y="0"/>
                  <a:pt x="1040630" y="231111"/>
                  <a:pt x="1040630" y="516201"/>
                </a:cubicBezTo>
                <a:cubicBezTo>
                  <a:pt x="1040630" y="801291"/>
                  <a:pt x="807677" y="1032402"/>
                  <a:pt x="520315" y="1032402"/>
                </a:cubicBezTo>
                <a:cubicBezTo>
                  <a:pt x="232953" y="1032402"/>
                  <a:pt x="0" y="801291"/>
                  <a:pt x="0" y="516201"/>
                </a:cubicBezTo>
                <a:close/>
              </a:path>
            </a:pathLst>
          </a:custGeom>
          <a:solidFill>
            <a:srgbClr val="008CB2">
              <a:alpha val="55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lIns="170177" tIns="168972" rIns="170177" bIns="168972" spcCol="127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fr-BE" sz="1400"/>
              <a:t>AIS &amp; FSE</a:t>
            </a:r>
          </a:p>
        </p:txBody>
      </p:sp>
      <p:sp>
        <p:nvSpPr>
          <p:cNvPr id="11" name="Freeform 10"/>
          <p:cNvSpPr>
            <a:spLocks noChangeAspect="1"/>
          </p:cNvSpPr>
          <p:nvPr/>
        </p:nvSpPr>
        <p:spPr bwMode="auto">
          <a:xfrm>
            <a:off x="2971800" y="2109788"/>
            <a:ext cx="833438" cy="825500"/>
          </a:xfrm>
          <a:custGeom>
            <a:avLst/>
            <a:gdLst>
              <a:gd name="connsiteX0" fmla="*/ 0 w 1040630"/>
              <a:gd name="connsiteY0" fmla="*/ 516201 h 1032401"/>
              <a:gd name="connsiteX1" fmla="*/ 520315 w 1040630"/>
              <a:gd name="connsiteY1" fmla="*/ 0 h 1032401"/>
              <a:gd name="connsiteX2" fmla="*/ 1040630 w 1040630"/>
              <a:gd name="connsiteY2" fmla="*/ 516201 h 1032401"/>
              <a:gd name="connsiteX3" fmla="*/ 520315 w 1040630"/>
              <a:gd name="connsiteY3" fmla="*/ 1032402 h 1032401"/>
              <a:gd name="connsiteX4" fmla="*/ 0 w 1040630"/>
              <a:gd name="connsiteY4" fmla="*/ 516201 h 103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0630" h="1032401">
                <a:moveTo>
                  <a:pt x="0" y="516201"/>
                </a:moveTo>
                <a:cubicBezTo>
                  <a:pt x="0" y="231111"/>
                  <a:pt x="232953" y="0"/>
                  <a:pt x="520315" y="0"/>
                </a:cubicBezTo>
                <a:cubicBezTo>
                  <a:pt x="807677" y="0"/>
                  <a:pt x="1040630" y="231111"/>
                  <a:pt x="1040630" y="516201"/>
                </a:cubicBezTo>
                <a:cubicBezTo>
                  <a:pt x="1040630" y="801291"/>
                  <a:pt x="807677" y="1032402"/>
                  <a:pt x="520315" y="1032402"/>
                </a:cubicBezTo>
                <a:cubicBezTo>
                  <a:pt x="232953" y="1032402"/>
                  <a:pt x="0" y="801291"/>
                  <a:pt x="0" y="516201"/>
                </a:cubicBezTo>
                <a:close/>
              </a:path>
            </a:pathLst>
          </a:custGeom>
          <a:solidFill>
            <a:srgbClr val="008CB2">
              <a:alpha val="55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lIns="170177" tIns="168972" rIns="170177" bIns="168972" spcCol="127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fr-BE" sz="1400"/>
              <a:t>ONSS</a:t>
            </a:r>
          </a:p>
        </p:txBody>
      </p:sp>
      <p:sp>
        <p:nvSpPr>
          <p:cNvPr id="12" name="Freeform 11"/>
          <p:cNvSpPr>
            <a:spLocks noChangeAspect="1"/>
          </p:cNvSpPr>
          <p:nvPr/>
        </p:nvSpPr>
        <p:spPr bwMode="auto">
          <a:xfrm>
            <a:off x="3540125" y="1747838"/>
            <a:ext cx="833438" cy="827087"/>
          </a:xfrm>
          <a:custGeom>
            <a:avLst/>
            <a:gdLst>
              <a:gd name="connsiteX0" fmla="*/ 0 w 1040630"/>
              <a:gd name="connsiteY0" fmla="*/ 516201 h 1032401"/>
              <a:gd name="connsiteX1" fmla="*/ 520315 w 1040630"/>
              <a:gd name="connsiteY1" fmla="*/ 0 h 1032401"/>
              <a:gd name="connsiteX2" fmla="*/ 1040630 w 1040630"/>
              <a:gd name="connsiteY2" fmla="*/ 516201 h 1032401"/>
              <a:gd name="connsiteX3" fmla="*/ 520315 w 1040630"/>
              <a:gd name="connsiteY3" fmla="*/ 1032402 h 1032401"/>
              <a:gd name="connsiteX4" fmla="*/ 0 w 1040630"/>
              <a:gd name="connsiteY4" fmla="*/ 516201 h 103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0630" h="1032401">
                <a:moveTo>
                  <a:pt x="0" y="516201"/>
                </a:moveTo>
                <a:cubicBezTo>
                  <a:pt x="0" y="231111"/>
                  <a:pt x="232953" y="0"/>
                  <a:pt x="520315" y="0"/>
                </a:cubicBezTo>
                <a:cubicBezTo>
                  <a:pt x="807677" y="0"/>
                  <a:pt x="1040630" y="231111"/>
                  <a:pt x="1040630" y="516201"/>
                </a:cubicBezTo>
                <a:cubicBezTo>
                  <a:pt x="1040630" y="801291"/>
                  <a:pt x="807677" y="1032402"/>
                  <a:pt x="520315" y="1032402"/>
                </a:cubicBezTo>
                <a:cubicBezTo>
                  <a:pt x="232953" y="1032402"/>
                  <a:pt x="0" y="801291"/>
                  <a:pt x="0" y="516201"/>
                </a:cubicBezTo>
                <a:close/>
              </a:path>
            </a:pathLst>
          </a:custGeom>
          <a:solidFill>
            <a:srgbClr val="008CB2">
              <a:alpha val="55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lIns="170177" tIns="168972" rIns="170177" bIns="168972" spcCol="127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fr-BE" sz="1200"/>
              <a:t>SIGEDIS</a:t>
            </a:r>
          </a:p>
        </p:txBody>
      </p:sp>
      <p:pic>
        <p:nvPicPr>
          <p:cNvPr id="13" name="Picture 3" descr="C:\Documents and Settings\a21\Local Settings\Temporary Internet Files\Content.IE5\TKSAXZ7R\MC90043877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420" y="5167319"/>
            <a:ext cx="1630629" cy="13573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5239327"/>
            <a:ext cx="2384816" cy="11509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480" y="1412875"/>
            <a:ext cx="1422633" cy="9461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30719"/>
          <p:cNvGrpSpPr>
            <a:grpSpLocks/>
          </p:cNvGrpSpPr>
          <p:nvPr/>
        </p:nvGrpSpPr>
        <p:grpSpPr bwMode="auto">
          <a:xfrm>
            <a:off x="919161" y="1570997"/>
            <a:ext cx="1768476" cy="3700976"/>
            <a:chOff x="-19805" y="972099"/>
            <a:chExt cx="1768186" cy="3700993"/>
          </a:xfrm>
        </p:grpSpPr>
        <p:sp>
          <p:nvSpPr>
            <p:cNvPr id="18" name="Freeform 17"/>
            <p:cNvSpPr>
              <a:spLocks noChangeAspect="1"/>
            </p:cNvSpPr>
            <p:nvPr/>
          </p:nvSpPr>
          <p:spPr bwMode="auto">
            <a:xfrm>
              <a:off x="291912" y="3436861"/>
              <a:ext cx="1266001" cy="1236231"/>
            </a:xfrm>
            <a:custGeom>
              <a:avLst/>
              <a:gdLst>
                <a:gd name="connsiteX0" fmla="*/ 0 w 1040630"/>
                <a:gd name="connsiteY0" fmla="*/ 516201 h 1032401"/>
                <a:gd name="connsiteX1" fmla="*/ 520315 w 1040630"/>
                <a:gd name="connsiteY1" fmla="*/ 0 h 1032401"/>
                <a:gd name="connsiteX2" fmla="*/ 1040630 w 1040630"/>
                <a:gd name="connsiteY2" fmla="*/ 516201 h 1032401"/>
                <a:gd name="connsiteX3" fmla="*/ 520315 w 1040630"/>
                <a:gd name="connsiteY3" fmla="*/ 1032402 h 1032401"/>
                <a:gd name="connsiteX4" fmla="*/ 0 w 1040630"/>
                <a:gd name="connsiteY4" fmla="*/ 516201 h 1032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630" h="1032401">
                  <a:moveTo>
                    <a:pt x="0" y="516201"/>
                  </a:moveTo>
                  <a:cubicBezTo>
                    <a:pt x="0" y="231111"/>
                    <a:pt x="232953" y="0"/>
                    <a:pt x="520315" y="0"/>
                  </a:cubicBezTo>
                  <a:cubicBezTo>
                    <a:pt x="807677" y="0"/>
                    <a:pt x="1040630" y="231111"/>
                    <a:pt x="1040630" y="516201"/>
                  </a:cubicBezTo>
                  <a:cubicBezTo>
                    <a:pt x="1040630" y="801291"/>
                    <a:pt x="807677" y="1032402"/>
                    <a:pt x="520315" y="1032402"/>
                  </a:cubicBezTo>
                  <a:cubicBezTo>
                    <a:pt x="232953" y="1032402"/>
                    <a:pt x="0" y="801291"/>
                    <a:pt x="0" y="516201"/>
                  </a:cubicBezTo>
                  <a:close/>
                </a:path>
              </a:pathLst>
            </a:cu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170177" tIns="168972" rIns="170177" bIns="168972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BE" sz="1300">
                  <a:latin typeface="Calibri Light" panose="020F0302020204030204" pitchFamily="34" charset="0"/>
                </a:rPr>
                <a:t>Services publics fédéraux</a:t>
              </a:r>
            </a:p>
          </p:txBody>
        </p:sp>
        <p:sp>
          <p:nvSpPr>
            <p:cNvPr id="19" name="Freeform 18"/>
            <p:cNvSpPr>
              <a:spLocks noChangeAspect="1"/>
            </p:cNvSpPr>
            <p:nvPr/>
          </p:nvSpPr>
          <p:spPr bwMode="auto">
            <a:xfrm>
              <a:off x="537317" y="972099"/>
              <a:ext cx="1211064" cy="1179517"/>
            </a:xfrm>
            <a:custGeom>
              <a:avLst/>
              <a:gdLst>
                <a:gd name="connsiteX0" fmla="*/ 0 w 1040630"/>
                <a:gd name="connsiteY0" fmla="*/ 516201 h 1032401"/>
                <a:gd name="connsiteX1" fmla="*/ 520315 w 1040630"/>
                <a:gd name="connsiteY1" fmla="*/ 0 h 1032401"/>
                <a:gd name="connsiteX2" fmla="*/ 1040630 w 1040630"/>
                <a:gd name="connsiteY2" fmla="*/ 516201 h 1032401"/>
                <a:gd name="connsiteX3" fmla="*/ 520315 w 1040630"/>
                <a:gd name="connsiteY3" fmla="*/ 1032402 h 1032401"/>
                <a:gd name="connsiteX4" fmla="*/ 0 w 1040630"/>
                <a:gd name="connsiteY4" fmla="*/ 516201 h 1032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630" h="1032401">
                  <a:moveTo>
                    <a:pt x="0" y="516201"/>
                  </a:moveTo>
                  <a:cubicBezTo>
                    <a:pt x="0" y="231111"/>
                    <a:pt x="232953" y="0"/>
                    <a:pt x="520315" y="0"/>
                  </a:cubicBezTo>
                  <a:cubicBezTo>
                    <a:pt x="807677" y="0"/>
                    <a:pt x="1040630" y="231111"/>
                    <a:pt x="1040630" y="516201"/>
                  </a:cubicBezTo>
                  <a:cubicBezTo>
                    <a:pt x="1040630" y="801291"/>
                    <a:pt x="807677" y="1032402"/>
                    <a:pt x="520315" y="1032402"/>
                  </a:cubicBezTo>
                  <a:cubicBezTo>
                    <a:pt x="232953" y="1032402"/>
                    <a:pt x="0" y="801291"/>
                    <a:pt x="0" y="516201"/>
                  </a:cubicBezTo>
                  <a:close/>
                </a:path>
              </a:pathLst>
            </a:cu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170177" tIns="168972" rIns="170177" bIns="168972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BE" sz="1400">
                  <a:solidFill>
                    <a:srgbClr val="000000"/>
                  </a:solidFill>
                  <a:latin typeface="Calibri Light" panose="020F0302020204030204" pitchFamily="34" charset="0"/>
                  <a:cs typeface="Arial" charset="0"/>
                </a:rPr>
                <a:t>Entreprises d’utilité publique et transports, ...</a:t>
              </a:r>
              <a:r>
                <a:rPr lang="fr-BE" sz="1400">
                  <a:latin typeface="Calibri Light" panose="020F0302020204030204" pitchFamily="34" charset="0"/>
                  <a:cs typeface="Arial" charset="0"/>
                </a:rPr>
                <a:t> </a:t>
              </a:r>
            </a:p>
          </p:txBody>
        </p:sp>
        <p:sp>
          <p:nvSpPr>
            <p:cNvPr id="20" name="Freeform 19"/>
            <p:cNvSpPr>
              <a:spLocks noChangeAspect="1"/>
            </p:cNvSpPr>
            <p:nvPr/>
          </p:nvSpPr>
          <p:spPr bwMode="auto">
            <a:xfrm>
              <a:off x="-19805" y="2151616"/>
              <a:ext cx="1280989" cy="1247665"/>
            </a:xfrm>
            <a:custGeom>
              <a:avLst/>
              <a:gdLst>
                <a:gd name="connsiteX0" fmla="*/ 0 w 1040630"/>
                <a:gd name="connsiteY0" fmla="*/ 516201 h 1032401"/>
                <a:gd name="connsiteX1" fmla="*/ 520315 w 1040630"/>
                <a:gd name="connsiteY1" fmla="*/ 0 h 1032401"/>
                <a:gd name="connsiteX2" fmla="*/ 1040630 w 1040630"/>
                <a:gd name="connsiteY2" fmla="*/ 516201 h 1032401"/>
                <a:gd name="connsiteX3" fmla="*/ 520315 w 1040630"/>
                <a:gd name="connsiteY3" fmla="*/ 1032402 h 1032401"/>
                <a:gd name="connsiteX4" fmla="*/ 0 w 1040630"/>
                <a:gd name="connsiteY4" fmla="*/ 516201 h 1032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630" h="1032401">
                  <a:moveTo>
                    <a:pt x="0" y="516201"/>
                  </a:moveTo>
                  <a:cubicBezTo>
                    <a:pt x="0" y="231111"/>
                    <a:pt x="232953" y="0"/>
                    <a:pt x="520315" y="0"/>
                  </a:cubicBezTo>
                  <a:cubicBezTo>
                    <a:pt x="807677" y="0"/>
                    <a:pt x="1040630" y="231111"/>
                    <a:pt x="1040630" y="516201"/>
                  </a:cubicBezTo>
                  <a:cubicBezTo>
                    <a:pt x="1040630" y="801291"/>
                    <a:pt x="807677" y="1032402"/>
                    <a:pt x="520315" y="1032402"/>
                  </a:cubicBezTo>
                  <a:cubicBezTo>
                    <a:pt x="232953" y="1032402"/>
                    <a:pt x="0" y="801291"/>
                    <a:pt x="0" y="516201"/>
                  </a:cubicBezTo>
                  <a:close/>
                </a:path>
              </a:pathLst>
            </a:cu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170177" tIns="168972" rIns="170177" bIns="168972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BE" sz="1400">
                  <a:latin typeface="Calibri Light" panose="020F0302020204030204" pitchFamily="34" charset="0"/>
                </a:rPr>
                <a:t>Villes &amp; communes</a:t>
              </a:r>
            </a:p>
          </p:txBody>
        </p:sp>
      </p:grpSp>
      <p:pic>
        <p:nvPicPr>
          <p:cNvPr id="17" name="Picture 30"/>
          <p:cNvPicPr preferRelativeResize="0"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290" y="3431129"/>
            <a:ext cx="1213853" cy="584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fr-BE"/>
              <a:t>25/05/2018</a:t>
            </a:r>
          </a:p>
        </p:txBody>
      </p:sp>
    </p:spTree>
    <p:extLst>
      <p:ext uri="{BB962C8B-B14F-4D97-AF65-F5344CB8AC3E}">
        <p14:creationId xmlns:p14="http://schemas.microsoft.com/office/powerpoint/2010/main" val="130547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802</TotalTime>
  <Words>1266</Words>
  <Application>Microsoft Office PowerPoint</Application>
  <PresentationFormat>Diavoorstelling (4:3)</PresentationFormat>
  <Paragraphs>283</Paragraphs>
  <Slides>29</Slides>
  <Notes>3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29</vt:i4>
      </vt:variant>
    </vt:vector>
  </HeadingPairs>
  <TitlesOfParts>
    <vt:vector size="30" baseType="lpstr">
      <vt:lpstr>Template</vt:lpstr>
      <vt:lpstr>PowerPoint-presentatie</vt:lpstr>
      <vt:lpstr>20 ans de responsabilisation des IPSS</vt:lpstr>
      <vt:lpstr>Parties concernées</vt:lpstr>
      <vt:lpstr>Importance d’une gestion adéquate de l’information</vt:lpstr>
      <vt:lpstr>Réseau d’échange de données</vt:lpstr>
      <vt:lpstr>Fonction de régie de la BCSS</vt:lpstr>
      <vt:lpstr>Simplification de processus</vt:lpstr>
      <vt:lpstr>Simplification de processus</vt:lpstr>
      <vt:lpstr>Extension progressive</vt:lpstr>
      <vt:lpstr>Etat d'avancement</vt:lpstr>
      <vt:lpstr>Etat d'avancement </vt:lpstr>
      <vt:lpstr>Etat d'avancement </vt:lpstr>
      <vt:lpstr>Etat d'avancement</vt:lpstr>
      <vt:lpstr>Etat d'avancement</vt:lpstr>
      <vt:lpstr>Modélisation des données  et « only once »</vt:lpstr>
      <vt:lpstr>Répartition des tâches et réutilisation</vt:lpstr>
      <vt:lpstr>Customer centricity</vt:lpstr>
      <vt:lpstr>Customer centricity</vt:lpstr>
      <vt:lpstr>Sécurité &amp; privacy by design</vt:lpstr>
      <vt:lpstr>Sécurité &amp; privacy by design</vt:lpstr>
      <vt:lpstr>Mise en œuvre stratégique de l’ICT</vt:lpstr>
      <vt:lpstr>Gouvernance</vt:lpstr>
      <vt:lpstr>Effet Nexus</vt:lpstr>
      <vt:lpstr>Réutilisation du modèle</vt:lpstr>
      <vt:lpstr>Synergie : G-Cloud</vt:lpstr>
      <vt:lpstr>Avantages G-Cloud</vt:lpstr>
      <vt:lpstr>Transformation</vt:lpstr>
      <vt:lpstr>Facteurs critiques de succès</vt:lpstr>
      <vt:lpstr>PowerPoint-presentatie</vt:lpstr>
    </vt:vector>
  </TitlesOfParts>
  <Company>R.I.Z.I.V. - I.N.A.M.I.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Lawrence De Marneffe</dc:creator>
  <cp:lastModifiedBy>Frank Robben</cp:lastModifiedBy>
  <cp:revision>70</cp:revision>
  <cp:lastPrinted>2018-05-18T07:27:19Z</cp:lastPrinted>
  <dcterms:created xsi:type="dcterms:W3CDTF">2018-04-03T09:05:23Z</dcterms:created>
  <dcterms:modified xsi:type="dcterms:W3CDTF">2018-05-26T00:10:51Z</dcterms:modified>
</cp:coreProperties>
</file>